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6.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7.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8.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9.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app.xml" ContentType="application/vnd.openxmlformats-officedocument.extended-properties+xml"/>
  <Override PartName="/docMetadata/LabelInfo.xml" ContentType="application/vnd.ms-office.classificationlabel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handoutMasterIdLst>
    <p:handoutMasterId r:id="rId28"/>
  </p:handoutMasterIdLst>
  <p:sldIdLst>
    <p:sldId id="1222" r:id="rId5"/>
    <p:sldId id="284" r:id="rId6"/>
    <p:sldId id="285" r:id="rId7"/>
    <p:sldId id="258" r:id="rId8"/>
    <p:sldId id="1226" r:id="rId9"/>
    <p:sldId id="1233" r:id="rId10"/>
    <p:sldId id="1227" r:id="rId11"/>
    <p:sldId id="287" r:id="rId12"/>
    <p:sldId id="1215" r:id="rId13"/>
    <p:sldId id="1228" r:id="rId14"/>
    <p:sldId id="1212" r:id="rId15"/>
    <p:sldId id="289" r:id="rId16"/>
    <p:sldId id="290" r:id="rId17"/>
    <p:sldId id="1229" r:id="rId18"/>
    <p:sldId id="1218" r:id="rId19"/>
    <p:sldId id="1221" r:id="rId20"/>
    <p:sldId id="1230" r:id="rId21"/>
    <p:sldId id="293" r:id="rId22"/>
    <p:sldId id="264" r:id="rId23"/>
    <p:sldId id="1224" r:id="rId24"/>
    <p:sldId id="1231" r:id="rId25"/>
    <p:sldId id="1223" r:id="rId26"/>
  </p:sldIdLst>
  <p:sldSz cx="12192000" cy="6858000"/>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9D11378-795D-4E63-A0F1-7BA40DFF2ED3}">
          <p14:sldIdLst>
            <p14:sldId id="1222"/>
            <p14:sldId id="284"/>
            <p14:sldId id="285"/>
            <p14:sldId id="258"/>
          </p14:sldIdLst>
        </p14:section>
        <p14:section name="Understanding the Younger Generation" id="{395C8120-1E72-4EE6-BECB-F1C8A74E4CAF}">
          <p14:sldIdLst>
            <p14:sldId id="1226"/>
            <p14:sldId id="1233"/>
          </p14:sldIdLst>
        </p14:section>
        <p14:section name="The Current Environment" id="{BCC74B1C-1CCF-4789-9BB7-49D52E4ABF53}">
          <p14:sldIdLst>
            <p14:sldId id="1227"/>
            <p14:sldId id="287"/>
            <p14:sldId id="1215"/>
          </p14:sldIdLst>
        </p14:section>
        <p14:section name="How to Reach the Younger Generatoin" id="{56EED5E0-7C87-4807-8075-B6351A2A75BB}">
          <p14:sldIdLst>
            <p14:sldId id="1228"/>
            <p14:sldId id="1212"/>
            <p14:sldId id="289"/>
            <p14:sldId id="290"/>
          </p14:sldIdLst>
        </p14:section>
        <p14:section name="Innovate to Attract and Retain" id="{125B8171-CB0F-4E55-B727-580383FC20D0}">
          <p14:sldIdLst>
            <p14:sldId id="1229"/>
            <p14:sldId id="1218"/>
            <p14:sldId id="1221"/>
          </p14:sldIdLst>
        </p14:section>
        <p14:section name="Conclusions and Next Steps" id="{6372B71F-84F8-4304-86E3-3BD0B1909F7D}">
          <p14:sldIdLst>
            <p14:sldId id="1230"/>
            <p14:sldId id="293"/>
            <p14:sldId id="264"/>
            <p14:sldId id="1224"/>
            <p14:sldId id="1231"/>
            <p14:sldId id="122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2CFE301-3F18-3AF7-E62C-75762DB1C17F}" name="Merten, Alan" initials="AM" userId="S::almerten@deloitte.com.au::c903b752-9851-4e73-8930-708a3a54febe" providerId="AD"/>
  <p188:author id="{63629910-5F8F-BB93-E93E-F47DF7732FCD}" name="Fernandes, Shannon" initials="FS" userId="S::shanfernandes@deloitte.ca::29ada06d-ecbd-44e7-803b-6274bfdb39c3" providerId="AD"/>
  <p188:author id="{FBDBF514-59BC-2948-AC0F-D3E756B526A2}" name="Mer, Marc" initials="MM" userId="S::mmer@deloitte.com.au::9ce099bd-44f2-4928-8666-e791ce80a3b5" providerId="AD"/>
  <p188:author id="{ADFB5118-E3AB-DF8C-12FB-25FAD7573C07}" name="Zhou, Yuhan" initials="YZ" userId="S::yuhzhou@deloitte.com.au::35af830d-bd1a-416b-ae2f-7fc5d7b9e84c" providerId="AD"/>
  <p188:author id="{7629B46A-0C17-C9D2-D5C6-C0B2D8DA0F88}" name="Liu, Leah" initials="LL" userId="S::lealiu@deloitte.com.au::9b380b90-4c2e-463e-b47c-2414aae8fbb3" providerId="AD"/>
  <p188:author id="{E8549777-D0DD-49B0-9ED2-CA0B47163D77}" name="Walsh, Darcey" initials="WD" userId="S::dwalsh@deloitte.com.au::2809e682-2386-4030-97ae-55eb6ee3a3f2" providerId="AD"/>
  <p188:author id="{5B42BAB8-846E-AAE7-0753-5EBC3A4DD313}" name="Agarwal, Sourish" initials="AS" userId="S::souriagarwal@deloitte.com.au::1cda7410-3f0b-4629-8a0d-51df2a2c4c9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8484"/>
    <a:srgbClr val="E0F0FA"/>
    <a:srgbClr val="FFE9A3"/>
    <a:srgbClr val="8AA0E8"/>
    <a:srgbClr val="ABB9C5"/>
    <a:srgbClr val="00B0F0"/>
    <a:srgbClr val="00249E"/>
    <a:srgbClr val="7588CB"/>
    <a:srgbClr val="0066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1FBBD9-8A76-4EE7-B3C1-16422F892799}" v="4" dt="2025-06-06T08:12:40.5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84" autoAdjust="0"/>
  </p:normalViewPr>
  <p:slideViewPr>
    <p:cSldViewPr snapToGrid="0">
      <p:cViewPr varScale="1">
        <p:scale>
          <a:sx n="97" d="100"/>
          <a:sy n="97" d="100"/>
        </p:scale>
        <p:origin x="72" y="7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4" d="100"/>
          <a:sy n="94" d="100"/>
        </p:scale>
        <p:origin x="3606"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38" Type="http://schemas.openxmlformats.org/officeDocument/2006/relationships/customXml" Target="../customXml/item5.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37"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r, Marc" userId="9ce099bd-44f2-4928-8666-e791ce80a3b5" providerId="ADAL" clId="{451FBBD9-8A76-4EE7-B3C1-16422F892799}"/>
    <pc:docChg chg="modSld">
      <pc:chgData name="Mer, Marc" userId="9ce099bd-44f2-4928-8666-e791ce80a3b5" providerId="ADAL" clId="{451FBBD9-8A76-4EE7-B3C1-16422F892799}" dt="2025-06-06T08:15:43.333" v="39" actId="20577"/>
      <pc:docMkLst>
        <pc:docMk/>
      </pc:docMkLst>
      <pc:sldChg chg="modNotes">
        <pc:chgData name="Mer, Marc" userId="9ce099bd-44f2-4928-8666-e791ce80a3b5" providerId="ADAL" clId="{451FBBD9-8A76-4EE7-B3C1-16422F892799}" dt="2025-06-06T08:11:56.091" v="20" actId="5793"/>
        <pc:sldMkLst>
          <pc:docMk/>
          <pc:sldMk cId="3819905855" sldId="264"/>
        </pc:sldMkLst>
      </pc:sldChg>
      <pc:sldChg chg="modNotes">
        <pc:chgData name="Mer, Marc" userId="9ce099bd-44f2-4928-8666-e791ce80a3b5" providerId="ADAL" clId="{451FBBD9-8A76-4EE7-B3C1-16422F892799}" dt="2025-06-06T08:08:24.042" v="1" actId="20577"/>
        <pc:sldMkLst>
          <pc:docMk/>
          <pc:sldMk cId="2868507657" sldId="287"/>
        </pc:sldMkLst>
      </pc:sldChg>
      <pc:sldChg chg="modNotes">
        <pc:chgData name="Mer, Marc" userId="9ce099bd-44f2-4928-8666-e791ce80a3b5" providerId="ADAL" clId="{451FBBD9-8A76-4EE7-B3C1-16422F892799}" dt="2025-06-06T08:08:36.161" v="4" actId="20577"/>
        <pc:sldMkLst>
          <pc:docMk/>
          <pc:sldMk cId="1430823747" sldId="289"/>
        </pc:sldMkLst>
      </pc:sldChg>
      <pc:sldChg chg="modNotes">
        <pc:chgData name="Mer, Marc" userId="9ce099bd-44f2-4928-8666-e791ce80a3b5" providerId="ADAL" clId="{451FBBD9-8A76-4EE7-B3C1-16422F892799}" dt="2025-06-06T08:08:39.554" v="5" actId="20577"/>
        <pc:sldMkLst>
          <pc:docMk/>
          <pc:sldMk cId="2325356474" sldId="290"/>
        </pc:sldMkLst>
      </pc:sldChg>
      <pc:sldChg chg="modNotes">
        <pc:chgData name="Mer, Marc" userId="9ce099bd-44f2-4928-8666-e791ce80a3b5" providerId="ADAL" clId="{451FBBD9-8A76-4EE7-B3C1-16422F892799}" dt="2025-06-06T08:11:33.016" v="18" actId="20577"/>
        <pc:sldMkLst>
          <pc:docMk/>
          <pc:sldMk cId="3051425793" sldId="293"/>
        </pc:sldMkLst>
      </pc:sldChg>
      <pc:sldChg chg="modNotes">
        <pc:chgData name="Mer, Marc" userId="9ce099bd-44f2-4928-8666-e791ce80a3b5" providerId="ADAL" clId="{451FBBD9-8A76-4EE7-B3C1-16422F892799}" dt="2025-06-06T08:08:32.451" v="3" actId="20577"/>
        <pc:sldMkLst>
          <pc:docMk/>
          <pc:sldMk cId="1745959480" sldId="1212"/>
        </pc:sldMkLst>
      </pc:sldChg>
      <pc:sldChg chg="modNotes">
        <pc:chgData name="Mer, Marc" userId="9ce099bd-44f2-4928-8666-e791ce80a3b5" providerId="ADAL" clId="{451FBBD9-8A76-4EE7-B3C1-16422F892799}" dt="2025-06-06T08:08:27.758" v="2" actId="20577"/>
        <pc:sldMkLst>
          <pc:docMk/>
          <pc:sldMk cId="1653524135" sldId="1215"/>
        </pc:sldMkLst>
      </pc:sldChg>
      <pc:sldChg chg="modNotes">
        <pc:chgData name="Mer, Marc" userId="9ce099bd-44f2-4928-8666-e791ce80a3b5" providerId="ADAL" clId="{451FBBD9-8A76-4EE7-B3C1-16422F892799}" dt="2025-06-06T08:11:20.284" v="7" actId="255"/>
        <pc:sldMkLst>
          <pc:docMk/>
          <pc:sldMk cId="2706160623" sldId="1218"/>
        </pc:sldMkLst>
      </pc:sldChg>
      <pc:sldChg chg="modNotes">
        <pc:chgData name="Mer, Marc" userId="9ce099bd-44f2-4928-8666-e791ce80a3b5" providerId="ADAL" clId="{451FBBD9-8A76-4EE7-B3C1-16422F892799}" dt="2025-06-06T08:11:29.240" v="17" actId="404"/>
        <pc:sldMkLst>
          <pc:docMk/>
          <pc:sldMk cId="2174955343" sldId="1221"/>
        </pc:sldMkLst>
      </pc:sldChg>
      <pc:sldChg chg="modSp mod modNotes">
        <pc:chgData name="Mer, Marc" userId="9ce099bd-44f2-4928-8666-e791ce80a3b5" providerId="ADAL" clId="{451FBBD9-8A76-4EE7-B3C1-16422F892799}" dt="2025-06-06T08:15:43.333" v="39" actId="20577"/>
        <pc:sldMkLst>
          <pc:docMk/>
          <pc:sldMk cId="387007834" sldId="1233"/>
        </pc:sldMkLst>
        <pc:spChg chg="mod">
          <ac:chgData name="Mer, Marc" userId="9ce099bd-44f2-4928-8666-e791ce80a3b5" providerId="ADAL" clId="{451FBBD9-8A76-4EE7-B3C1-16422F892799}" dt="2025-06-06T08:15:15.349" v="35" actId="1038"/>
          <ac:spMkLst>
            <pc:docMk/>
            <pc:sldMk cId="387007834" sldId="1233"/>
            <ac:spMk id="46" creationId="{C839774D-7B7E-3142-6891-ACD261FB998F}"/>
          </ac:spMkLst>
        </pc:spChg>
        <pc:spChg chg="mod">
          <ac:chgData name="Mer, Marc" userId="9ce099bd-44f2-4928-8666-e791ce80a3b5" providerId="ADAL" clId="{451FBBD9-8A76-4EE7-B3C1-16422F892799}" dt="2025-06-06T08:15:43.333" v="39" actId="20577"/>
          <ac:spMkLst>
            <pc:docMk/>
            <pc:sldMk cId="387007834" sldId="1233"/>
            <ac:spMk id="103" creationId="{9A103EDE-8B28-7CFB-CCBE-41CFA28614A6}"/>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yuhzhou\Downloads\Personal%20Total%20weekly%20income%20-%20distribution%20by%20age%20group.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hade val="45000"/>
                </a:schemeClr>
              </a:solidFill>
              <a:ln w="19050">
                <a:solidFill>
                  <a:schemeClr val="lt1"/>
                </a:solidFill>
              </a:ln>
              <a:effectLst/>
            </c:spPr>
            <c:extLst>
              <c:ext xmlns:c16="http://schemas.microsoft.com/office/drawing/2014/chart" uri="{C3380CC4-5D6E-409C-BE32-E72D297353CC}">
                <c16:uniqueId val="{00000005-8A92-4998-86C1-DCB752E708F0}"/>
              </c:ext>
            </c:extLst>
          </c:dPt>
          <c:dPt>
            <c:idx val="1"/>
            <c:bubble3D val="0"/>
            <c:spPr>
              <a:solidFill>
                <a:srgbClr val="00B0F0"/>
              </a:solidFill>
              <a:ln w="19050">
                <a:solidFill>
                  <a:schemeClr val="lt1"/>
                </a:solidFill>
              </a:ln>
              <a:effectLst/>
            </c:spPr>
            <c:extLst>
              <c:ext xmlns:c16="http://schemas.microsoft.com/office/drawing/2014/chart" uri="{C3380CC4-5D6E-409C-BE32-E72D297353CC}">
                <c16:uniqueId val="{00000004-8A92-4998-86C1-DCB752E708F0}"/>
              </c:ext>
            </c:extLst>
          </c:dPt>
          <c:dPt>
            <c:idx val="2"/>
            <c:bubble3D val="0"/>
            <c:spPr>
              <a:solidFill>
                <a:srgbClr val="00B050"/>
              </a:solidFill>
              <a:ln w="19050">
                <a:solidFill>
                  <a:schemeClr val="lt1"/>
                </a:solidFill>
              </a:ln>
              <a:effectLst/>
            </c:spPr>
            <c:extLst>
              <c:ext xmlns:c16="http://schemas.microsoft.com/office/drawing/2014/chart" uri="{C3380CC4-5D6E-409C-BE32-E72D297353CC}">
                <c16:uniqueId val="{00000003-8A92-4998-86C1-DCB752E708F0}"/>
              </c:ext>
            </c:extLst>
          </c:dPt>
          <c:dPt>
            <c:idx val="3"/>
            <c:bubble3D val="0"/>
            <c:spPr>
              <a:solidFill>
                <a:srgbClr val="92D050"/>
              </a:solidFill>
              <a:ln w="19050">
                <a:solidFill>
                  <a:schemeClr val="lt1"/>
                </a:solidFill>
              </a:ln>
              <a:effectLst/>
            </c:spPr>
            <c:extLst>
              <c:ext xmlns:c16="http://schemas.microsoft.com/office/drawing/2014/chart" uri="{C3380CC4-5D6E-409C-BE32-E72D297353CC}">
                <c16:uniqueId val="{00000001-8A92-4998-86C1-DCB752E708F0}"/>
              </c:ext>
            </c:extLst>
          </c:dPt>
          <c:dPt>
            <c:idx val="4"/>
            <c:bubble3D val="0"/>
            <c:spPr>
              <a:solidFill>
                <a:srgbClr val="FFC000"/>
              </a:solidFill>
              <a:ln w="19050">
                <a:solidFill>
                  <a:schemeClr val="lt1"/>
                </a:solidFill>
              </a:ln>
              <a:effectLst/>
            </c:spPr>
            <c:extLst>
              <c:ext xmlns:c16="http://schemas.microsoft.com/office/drawing/2014/chart" uri="{C3380CC4-5D6E-409C-BE32-E72D297353CC}">
                <c16:uniqueId val="{00000002-8A92-4998-86C1-DCB752E708F0}"/>
              </c:ext>
            </c:extLst>
          </c:dPt>
          <c:dPt>
            <c:idx val="5"/>
            <c:bubble3D val="0"/>
            <c:spPr>
              <a:solidFill>
                <a:schemeClr val="accent1">
                  <a:lumMod val="20000"/>
                  <a:lumOff val="80000"/>
                </a:schemeClr>
              </a:solidFill>
              <a:ln w="19050">
                <a:solidFill>
                  <a:schemeClr val="lt1"/>
                </a:solidFill>
              </a:ln>
              <a:effectLst/>
            </c:spPr>
            <c:extLst>
              <c:ext xmlns:c16="http://schemas.microsoft.com/office/drawing/2014/chart" uri="{C3380CC4-5D6E-409C-BE32-E72D297353CC}">
                <c16:uniqueId val="{00000008-8A92-4998-86C1-DCB752E708F0}"/>
              </c:ext>
            </c:extLst>
          </c:dPt>
          <c:dPt>
            <c:idx val="6"/>
            <c:bubble3D val="0"/>
            <c:spPr>
              <a:solidFill>
                <a:srgbClr val="8AA0E8"/>
              </a:solidFill>
              <a:ln w="19050">
                <a:solidFill>
                  <a:schemeClr val="lt1"/>
                </a:solidFill>
              </a:ln>
              <a:effectLst/>
            </c:spPr>
            <c:extLst>
              <c:ext xmlns:c16="http://schemas.microsoft.com/office/drawing/2014/chart" uri="{C3380CC4-5D6E-409C-BE32-E72D297353CC}">
                <c16:uniqueId val="{00000006-8A92-4998-86C1-DCB752E708F0}"/>
              </c:ext>
            </c:extLst>
          </c:dPt>
          <c:dPt>
            <c:idx val="7"/>
            <c:bubble3D val="0"/>
            <c:spPr>
              <a:solidFill>
                <a:schemeClr val="tx2">
                  <a:lumMod val="75000"/>
                  <a:lumOff val="25000"/>
                </a:schemeClr>
              </a:solidFill>
              <a:ln w="19050">
                <a:solidFill>
                  <a:schemeClr val="lt1"/>
                </a:solidFill>
              </a:ln>
              <a:effectLst/>
            </c:spPr>
            <c:extLst>
              <c:ext xmlns:c16="http://schemas.microsoft.com/office/drawing/2014/chart" uri="{C3380CC4-5D6E-409C-BE32-E72D297353CC}">
                <c16:uniqueId val="{00000007-8A92-4998-86C1-DCB752E708F0}"/>
              </c:ext>
            </c:extLst>
          </c:dPt>
          <c:dLbls>
            <c:dLbl>
              <c:idx val="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5-8A92-4998-86C1-DCB752E708F0}"/>
                </c:ext>
              </c:extLst>
            </c:dLbl>
            <c:dLbl>
              <c:idx val="1"/>
              <c:layout>
                <c:manualLayout>
                  <c:x val="-0.16228050877259576"/>
                  <c:y val="3.3435587887996165E-2"/>
                </c:manualLayout>
              </c:layout>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A92-4998-86C1-DCB752E708F0}"/>
                </c:ext>
              </c:extLst>
            </c:dLbl>
            <c:dLbl>
              <c:idx val="2"/>
              <c:layout>
                <c:manualLayout>
                  <c:x val="-0.15978326548064123"/>
                  <c:y val="-1.8724143910555477E-2"/>
                </c:manualLayout>
              </c:layout>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A92-4998-86C1-DCB752E708F0}"/>
                </c:ext>
              </c:extLst>
            </c:dLbl>
            <c:dLbl>
              <c:idx val="3"/>
              <c:layout>
                <c:manualLayout>
                  <c:x val="-0.13429862058796568"/>
                  <c:y val="-8.4621355375176496E-2"/>
                </c:manualLayout>
              </c:layout>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A92-4998-86C1-DCB752E708F0}"/>
                </c:ext>
              </c:extLst>
            </c:dLbl>
            <c:dLbl>
              <c:idx val="4"/>
              <c:layout>
                <c:manualLayout>
                  <c:x val="-8.8451450533926473E-2"/>
                  <c:y val="7.3710395283353838E-2"/>
                </c:manualLayout>
              </c:layout>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A92-4998-86C1-DCB752E708F0}"/>
                </c:ext>
              </c:extLst>
            </c:dLbl>
            <c:dLbl>
              <c:idx val="5"/>
              <c:layout>
                <c:manualLayout>
                  <c:x val="-0.11108786097928884"/>
                  <c:y val="3.0408825545196871E-2"/>
                </c:manualLayout>
              </c:layout>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A92-4998-86C1-DCB752E708F0}"/>
                </c:ext>
              </c:extLst>
            </c:dLbl>
            <c:dLbl>
              <c:idx val="6"/>
              <c:layout>
                <c:manualLayout>
                  <c:x val="-3.4126584540334258E-2"/>
                  <c:y val="3.3225849070624871E-3"/>
                </c:manualLayout>
              </c:layout>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0.13699067236806173"/>
                      <c:h val="7.2464761401451638E-2"/>
                    </c:manualLayout>
                  </c15:layout>
                </c:ext>
                <c:ext xmlns:c16="http://schemas.microsoft.com/office/drawing/2014/chart" uri="{C3380CC4-5D6E-409C-BE32-E72D297353CC}">
                  <c16:uniqueId val="{00000006-8A92-4998-86C1-DCB752E708F0}"/>
                </c:ext>
              </c:extLst>
            </c:dLbl>
            <c:dLbl>
              <c:idx val="7"/>
              <c:layout>
                <c:manualLayout>
                  <c:x val="0.15571697416738683"/>
                  <c:y val="4.0231455868145347E-2"/>
                </c:manualLayout>
              </c:layout>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A92-4998-86C1-DCB752E708F0}"/>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Sheet1!$A$2:$A$9</c:f>
              <c:strCache>
                <c:ptCount val="8"/>
                <c:pt idx="0">
                  <c:v>&lt;15</c:v>
                </c:pt>
                <c:pt idx="1">
                  <c:v>15-19</c:v>
                </c:pt>
                <c:pt idx="2">
                  <c:v>20-24</c:v>
                </c:pt>
                <c:pt idx="3">
                  <c:v>25-29</c:v>
                </c:pt>
                <c:pt idx="4">
                  <c:v>30-34</c:v>
                </c:pt>
                <c:pt idx="5">
                  <c:v>35-39</c:v>
                </c:pt>
                <c:pt idx="6">
                  <c:v>40-44</c:v>
                </c:pt>
                <c:pt idx="7">
                  <c:v>&gt;45</c:v>
                </c:pt>
              </c:strCache>
            </c:strRef>
          </c:cat>
          <c:val>
            <c:numRef>
              <c:f>Sheet1!$B$2:$B$9</c:f>
              <c:numCache>
                <c:formatCode>0.00%</c:formatCode>
                <c:ptCount val="8"/>
                <c:pt idx="0">
                  <c:v>0.17899999999999999</c:v>
                </c:pt>
                <c:pt idx="1">
                  <c:v>0.06</c:v>
                </c:pt>
                <c:pt idx="2">
                  <c:v>6.5000000000000002E-2</c:v>
                </c:pt>
                <c:pt idx="3">
                  <c:v>7.1999999999999995E-2</c:v>
                </c:pt>
                <c:pt idx="4">
                  <c:v>7.4999999999999997E-2</c:v>
                </c:pt>
                <c:pt idx="5">
                  <c:v>7.2999999999999995E-2</c:v>
                </c:pt>
                <c:pt idx="6">
                  <c:v>6.7000000000000004E-2</c:v>
                </c:pt>
                <c:pt idx="7">
                  <c:v>0.40899999999999997</c:v>
                </c:pt>
              </c:numCache>
            </c:numRef>
          </c:val>
          <c:extLst>
            <c:ext xmlns:c16="http://schemas.microsoft.com/office/drawing/2014/chart" uri="{C3380CC4-5D6E-409C-BE32-E72D297353CC}">
              <c16:uniqueId val="{00000000-8A92-4998-86C1-DCB752E708F0}"/>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73401064195557986"/>
          <c:y val="0.17575631295679889"/>
          <c:w val="0.20080153616569202"/>
          <c:h val="0.8242438255039098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813815776831998"/>
          <c:y val="5.2460355787783387E-2"/>
          <c:w val="0.82653743788088596"/>
          <c:h val="0.6484261000334105"/>
        </c:manualLayout>
      </c:layout>
      <c:barChart>
        <c:barDir val="col"/>
        <c:grouping val="clustered"/>
        <c:varyColors val="0"/>
        <c:ser>
          <c:idx val="0"/>
          <c:order val="0"/>
          <c:tx>
            <c:strRef>
              <c:f>Sheet1!$A$17</c:f>
              <c:strCache>
                <c:ptCount val="1"/>
                <c:pt idx="0">
                  <c:v>20-24 years</c:v>
                </c:pt>
              </c:strCache>
            </c:strRef>
          </c:tx>
          <c:spPr>
            <a:solidFill>
              <a:schemeClr val="accent1"/>
            </a:solidFill>
            <a:ln>
              <a:noFill/>
            </a:ln>
            <a:effectLst/>
          </c:spPr>
          <c:invertIfNegative val="0"/>
          <c:cat>
            <c:strRef>
              <c:f>Sheet1!$B$16:$I$16</c:f>
              <c:strCache>
                <c:ptCount val="8"/>
                <c:pt idx="0">
                  <c:v>-/0</c:v>
                </c:pt>
                <c:pt idx="1">
                  <c:v>$50-$13k</c:v>
                </c:pt>
                <c:pt idx="2">
                  <c:v>$13k-$26k</c:v>
                </c:pt>
                <c:pt idx="3">
                  <c:v>$26k-$52k</c:v>
                </c:pt>
                <c:pt idx="4">
                  <c:v>$52k-$78k</c:v>
                </c:pt>
                <c:pt idx="5">
                  <c:v>$78k-$100k</c:v>
                </c:pt>
                <c:pt idx="6">
                  <c:v>$100k-$160k</c:v>
                </c:pt>
                <c:pt idx="7">
                  <c:v>&gt;$160k</c:v>
                </c:pt>
              </c:strCache>
            </c:strRef>
          </c:cat>
          <c:val>
            <c:numRef>
              <c:f>Sheet1!$B$17:$I$17</c:f>
              <c:numCache>
                <c:formatCode>#,##0</c:formatCode>
                <c:ptCount val="8"/>
                <c:pt idx="0" formatCode="#,##0.0">
                  <c:v>4.7</c:v>
                </c:pt>
                <c:pt idx="1">
                  <c:v>8</c:v>
                </c:pt>
                <c:pt idx="2" formatCode="#,##0.0">
                  <c:v>21.2</c:v>
                </c:pt>
                <c:pt idx="3" formatCode="#,##0.0">
                  <c:v>42.4</c:v>
                </c:pt>
                <c:pt idx="4" formatCode="#,##0.0">
                  <c:v>17.2</c:v>
                </c:pt>
                <c:pt idx="5" formatCode="#,##0.0">
                  <c:v>4.4000000000000004</c:v>
                </c:pt>
                <c:pt idx="6" formatCode="#,##0.0">
                  <c:v>1.6</c:v>
                </c:pt>
                <c:pt idx="7" formatCode="#,##0.0">
                  <c:v>0.6</c:v>
                </c:pt>
              </c:numCache>
            </c:numRef>
          </c:val>
          <c:extLst>
            <c:ext xmlns:c16="http://schemas.microsoft.com/office/drawing/2014/chart" uri="{C3380CC4-5D6E-409C-BE32-E72D297353CC}">
              <c16:uniqueId val="{00000000-165D-48E8-848B-A23D2255CE4D}"/>
            </c:ext>
          </c:extLst>
        </c:ser>
        <c:ser>
          <c:idx val="1"/>
          <c:order val="1"/>
          <c:tx>
            <c:strRef>
              <c:f>Sheet1!$A$18</c:f>
              <c:strCache>
                <c:ptCount val="1"/>
                <c:pt idx="0">
                  <c:v>25-34 years</c:v>
                </c:pt>
              </c:strCache>
            </c:strRef>
          </c:tx>
          <c:spPr>
            <a:solidFill>
              <a:schemeClr val="accent2"/>
            </a:solidFill>
            <a:ln>
              <a:noFill/>
            </a:ln>
            <a:effectLst/>
          </c:spPr>
          <c:invertIfNegative val="0"/>
          <c:cat>
            <c:strRef>
              <c:f>Sheet1!$B$16:$I$16</c:f>
              <c:strCache>
                <c:ptCount val="8"/>
                <c:pt idx="0">
                  <c:v>-/0</c:v>
                </c:pt>
                <c:pt idx="1">
                  <c:v>$50-$13k</c:v>
                </c:pt>
                <c:pt idx="2">
                  <c:v>$13k-$26k</c:v>
                </c:pt>
                <c:pt idx="3">
                  <c:v>$26k-$52k</c:v>
                </c:pt>
                <c:pt idx="4">
                  <c:v>$52k-$78k</c:v>
                </c:pt>
                <c:pt idx="5">
                  <c:v>$78k-$100k</c:v>
                </c:pt>
                <c:pt idx="6">
                  <c:v>$100k-$160k</c:v>
                </c:pt>
                <c:pt idx="7">
                  <c:v>&gt;$160k</c:v>
                </c:pt>
              </c:strCache>
            </c:strRef>
          </c:cat>
          <c:val>
            <c:numRef>
              <c:f>Sheet1!$B$18:$I$18</c:f>
              <c:numCache>
                <c:formatCode>#,##0</c:formatCode>
                <c:ptCount val="8"/>
                <c:pt idx="0" formatCode="#,##0.0">
                  <c:v>3.6</c:v>
                </c:pt>
                <c:pt idx="1">
                  <c:v>4</c:v>
                </c:pt>
                <c:pt idx="2" formatCode="#,##0.0">
                  <c:v>9.6999999999999993</c:v>
                </c:pt>
                <c:pt idx="3">
                  <c:v>26</c:v>
                </c:pt>
                <c:pt idx="4" formatCode="#,##0.0">
                  <c:v>26.2</c:v>
                </c:pt>
                <c:pt idx="5" formatCode="#,##0.0">
                  <c:v>16.3</c:v>
                </c:pt>
                <c:pt idx="6" formatCode="#,##0.0">
                  <c:v>10.9</c:v>
                </c:pt>
                <c:pt idx="7" formatCode="#,##0.0">
                  <c:v>3.4</c:v>
                </c:pt>
              </c:numCache>
            </c:numRef>
          </c:val>
          <c:extLst>
            <c:ext xmlns:c16="http://schemas.microsoft.com/office/drawing/2014/chart" uri="{C3380CC4-5D6E-409C-BE32-E72D297353CC}">
              <c16:uniqueId val="{00000001-165D-48E8-848B-A23D2255CE4D}"/>
            </c:ext>
          </c:extLst>
        </c:ser>
        <c:dLbls>
          <c:showLegendKey val="0"/>
          <c:showVal val="0"/>
          <c:showCatName val="0"/>
          <c:showSerName val="0"/>
          <c:showPercent val="0"/>
          <c:showBubbleSize val="0"/>
        </c:dLbls>
        <c:gapWidth val="219"/>
        <c:overlap val="-27"/>
        <c:axId val="1474750128"/>
        <c:axId val="1474732848"/>
      </c:barChart>
      <c:catAx>
        <c:axId val="147475012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AU"/>
                  <a:t>Average annual</a:t>
                </a:r>
                <a:r>
                  <a:rPr lang="en-AU" baseline="0"/>
                  <a:t> income ($)</a:t>
                </a:r>
                <a:endParaRPr lang="en-AU"/>
              </a:p>
            </c:rich>
          </c:tx>
          <c:layout>
            <c:manualLayout>
              <c:xMode val="edge"/>
              <c:yMode val="edge"/>
              <c:x val="0.41594110526069633"/>
              <c:y val="0.8823606229969543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8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4732848"/>
        <c:crosses val="autoZero"/>
        <c:auto val="1"/>
        <c:lblAlgn val="ctr"/>
        <c:lblOffset val="100"/>
        <c:noMultiLvlLbl val="0"/>
      </c:catAx>
      <c:valAx>
        <c:axId val="1474732848"/>
        <c:scaling>
          <c:orientation val="minMax"/>
        </c:scaling>
        <c:delete val="0"/>
        <c:axPos val="l"/>
        <c:title>
          <c:tx>
            <c:rich>
              <a:bodyPr rot="-5400000" spcFirstLastPara="1" vertOverflow="ellipsis" vert="horz" wrap="square" anchor="ctr" anchorCtr="1"/>
              <a:lstStyle/>
              <a:p>
                <a:pPr algn="ctr" rtl="0">
                  <a:defRPr lang="en-AU" sz="1000" b="0" i="0" u="none" strike="noStrike" kern="1200" baseline="0">
                    <a:solidFill>
                      <a:srgbClr val="000000">
                        <a:lumMod val="65000"/>
                        <a:lumOff val="35000"/>
                      </a:srgbClr>
                    </a:solidFill>
                    <a:latin typeface="+mn-lt"/>
                    <a:ea typeface="+mn-ea"/>
                    <a:cs typeface="+mn-cs"/>
                  </a:defRPr>
                </a:pPr>
                <a:r>
                  <a:rPr lang="en-AU" sz="1000" b="0" i="0" u="none" strike="noStrike" kern="1200" baseline="0">
                    <a:solidFill>
                      <a:srgbClr val="000000">
                        <a:lumMod val="65000"/>
                        <a:lumOff val="35000"/>
                      </a:srgbClr>
                    </a:solidFill>
                    <a:latin typeface="+mn-lt"/>
                    <a:ea typeface="+mn-ea"/>
                    <a:cs typeface="+mn-cs"/>
                  </a:rPr>
                  <a:t>Proportion of Age (%)</a:t>
                </a:r>
              </a:p>
            </c:rich>
          </c:tx>
          <c:layout>
            <c:manualLayout>
              <c:xMode val="edge"/>
              <c:yMode val="edge"/>
              <c:x val="4.7620212971533342E-2"/>
              <c:y val="0.16782090214161713"/>
            </c:manualLayout>
          </c:layout>
          <c:overlay val="0"/>
          <c:spPr>
            <a:noFill/>
            <a:ln>
              <a:noFill/>
            </a:ln>
            <a:effectLst/>
          </c:spPr>
          <c:txPr>
            <a:bodyPr rot="-5400000" spcFirstLastPara="1" vertOverflow="ellipsis" vert="horz" wrap="square" anchor="ctr" anchorCtr="1"/>
            <a:lstStyle/>
            <a:p>
              <a:pPr algn="ctr" rtl="0">
                <a:defRPr lang="en-AU" sz="1000" b="0" i="0" u="none" strike="noStrike" kern="1200" baseline="0">
                  <a:solidFill>
                    <a:srgbClr val="000000">
                      <a:lumMod val="65000"/>
                      <a:lumOff val="35000"/>
                    </a:srgbClr>
                  </a:solidFill>
                  <a:latin typeface="+mn-lt"/>
                  <a:ea typeface="+mn-ea"/>
                  <a:cs typeface="+mn-cs"/>
                </a:defRPr>
              </a:pPr>
              <a:endParaRPr lang="en-US"/>
            </a:p>
          </c:txPr>
        </c:title>
        <c:numFmt formatCode="#,##0" sourceLinked="0"/>
        <c:majorTickMark val="none"/>
        <c:minorTickMark val="none"/>
        <c:tickLblPos val="nextTo"/>
        <c:spPr>
          <a:noFill/>
          <a:ln>
            <a:solidFill>
              <a:schemeClr val="bg2"/>
            </a:solidFill>
          </a:ln>
          <a:effectLst/>
        </c:spPr>
        <c:txPr>
          <a:bodyPr rot="-60000000" spcFirstLastPara="1" vertOverflow="ellipsis" vert="horz" wrap="square" anchor="ctr" anchorCtr="1"/>
          <a:lstStyle/>
          <a:p>
            <a:pPr algn="ctr" rtl="0">
              <a:defRPr lang="en-US" sz="1000" b="0" i="0" u="none" strike="noStrike" kern="1200" baseline="0">
                <a:solidFill>
                  <a:srgbClr val="000000">
                    <a:lumMod val="65000"/>
                    <a:lumOff val="35000"/>
                  </a:srgbClr>
                </a:solidFill>
                <a:latin typeface="+mn-lt"/>
                <a:ea typeface="+mn-ea"/>
                <a:cs typeface="+mn-cs"/>
              </a:defRPr>
            </a:pPr>
            <a:endParaRPr lang="en-US"/>
          </a:p>
        </c:txPr>
        <c:crossAx val="1474750128"/>
        <c:crosses val="autoZero"/>
        <c:crossBetween val="between"/>
      </c:valAx>
      <c:spPr>
        <a:noFill/>
        <a:ln>
          <a:noFill/>
        </a:ln>
        <a:effectLst/>
      </c:spPr>
    </c:plotArea>
    <c:legend>
      <c:legendPos val="b"/>
      <c:layout>
        <c:manualLayout>
          <c:xMode val="edge"/>
          <c:yMode val="edge"/>
          <c:x val="0.57090248262024168"/>
          <c:y val="4.8388258498365595E-2"/>
          <c:w val="0.40433986768060604"/>
          <c:h val="6.3005603104741514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r>
              <a:rPr lang="en-AU" sz="1862" b="1" i="0" u="none" strike="noStrike" baseline="0">
                <a:solidFill>
                  <a:schemeClr val="tx1"/>
                </a:solidFill>
              </a:rPr>
              <a:t>Distribution Model Comparison </a:t>
            </a:r>
            <a:endParaRPr lang="en-AU" b="1">
              <a:solidFill>
                <a:schemeClr val="tx1"/>
              </a:solidFill>
            </a:endParaRPr>
          </a:p>
        </c:rich>
      </c:tx>
      <c:layout>
        <c:manualLayout>
          <c:xMode val="edge"/>
          <c:yMode val="edge"/>
          <c:x val="0.37299212598425197"/>
          <c:y val="0.10906426918704089"/>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29896505905511817"/>
          <c:y val="0.1897811768097209"/>
          <c:w val="0.47570324803149605"/>
          <c:h val="0.71355482815238513"/>
        </c:manualLayout>
      </c:layout>
      <c:radarChart>
        <c:radarStyle val="filled"/>
        <c:varyColors val="0"/>
        <c:ser>
          <c:idx val="0"/>
          <c:order val="0"/>
          <c:tx>
            <c:v>Business to Business to Consumer (B2B2C)</c:v>
          </c:tx>
          <c:spPr>
            <a:solidFill>
              <a:srgbClr val="3C69FF">
                <a:alpha val="30000"/>
              </a:srgbClr>
            </a:solidFill>
            <a:ln>
              <a:solidFill>
                <a:srgbClr val="3C69FF"/>
              </a:solidFill>
            </a:ln>
            <a:effectLst/>
          </c:spPr>
          <c:cat>
            <c:strRef>
              <c:f>Sheet1!$A$2:$A$5</c:f>
              <c:strCache>
                <c:ptCount val="4"/>
                <c:pt idx="0">
                  <c:v>Reach</c:v>
                </c:pt>
                <c:pt idx="1">
                  <c:v>Trust</c:v>
                </c:pt>
                <c:pt idx="2">
                  <c:v>Control</c:v>
                </c:pt>
                <c:pt idx="3">
                  <c:v>Education</c:v>
                </c:pt>
              </c:strCache>
            </c:strRef>
          </c:cat>
          <c:val>
            <c:numRef>
              <c:f>Sheet1!$B$2:$B$5</c:f>
              <c:numCache>
                <c:formatCode>General</c:formatCode>
                <c:ptCount val="4"/>
                <c:pt idx="0">
                  <c:v>5</c:v>
                </c:pt>
                <c:pt idx="1">
                  <c:v>3</c:v>
                </c:pt>
                <c:pt idx="2">
                  <c:v>2</c:v>
                </c:pt>
                <c:pt idx="3">
                  <c:v>2</c:v>
                </c:pt>
              </c:numCache>
            </c:numRef>
          </c:val>
          <c:extLst>
            <c:ext xmlns:c16="http://schemas.microsoft.com/office/drawing/2014/chart" uri="{C3380CC4-5D6E-409C-BE32-E72D297353CC}">
              <c16:uniqueId val="{00000000-2074-40C0-9280-9DDBBED6FA06}"/>
            </c:ext>
          </c:extLst>
        </c:ser>
        <c:ser>
          <c:idx val="1"/>
          <c:order val="1"/>
          <c:tx>
            <c:v>White-Label Partnerships</c:v>
          </c:tx>
          <c:spPr>
            <a:solidFill>
              <a:srgbClr val="009966">
                <a:alpha val="30000"/>
              </a:srgbClr>
            </a:solidFill>
            <a:ln>
              <a:solidFill>
                <a:srgbClr val="009966"/>
              </a:solidFill>
            </a:ln>
            <a:effectLst/>
          </c:spPr>
          <c:cat>
            <c:strRef>
              <c:f>Sheet1!$A$2:$A$5</c:f>
              <c:strCache>
                <c:ptCount val="4"/>
                <c:pt idx="0">
                  <c:v>Reach</c:v>
                </c:pt>
                <c:pt idx="1">
                  <c:v>Trust</c:v>
                </c:pt>
                <c:pt idx="2">
                  <c:v>Control</c:v>
                </c:pt>
                <c:pt idx="3">
                  <c:v>Education</c:v>
                </c:pt>
              </c:strCache>
            </c:strRef>
          </c:cat>
          <c:val>
            <c:numRef>
              <c:f>Sheet1!$C$2:$C$5</c:f>
              <c:numCache>
                <c:formatCode>General</c:formatCode>
                <c:ptCount val="4"/>
                <c:pt idx="0">
                  <c:v>4</c:v>
                </c:pt>
                <c:pt idx="1">
                  <c:v>5</c:v>
                </c:pt>
                <c:pt idx="2">
                  <c:v>2</c:v>
                </c:pt>
                <c:pt idx="3">
                  <c:v>3</c:v>
                </c:pt>
              </c:numCache>
            </c:numRef>
          </c:val>
          <c:extLst>
            <c:ext xmlns:c16="http://schemas.microsoft.com/office/drawing/2014/chart" uri="{C3380CC4-5D6E-409C-BE32-E72D297353CC}">
              <c16:uniqueId val="{00000001-2074-40C0-9280-9DDBBED6FA06}"/>
            </c:ext>
          </c:extLst>
        </c:ser>
        <c:ser>
          <c:idx val="2"/>
          <c:order val="2"/>
          <c:tx>
            <c:v>Embedded Insurance </c:v>
          </c:tx>
          <c:spPr>
            <a:solidFill>
              <a:srgbClr val="FF8000">
                <a:alpha val="30000"/>
              </a:srgbClr>
            </a:solidFill>
            <a:ln>
              <a:solidFill>
                <a:srgbClr val="FF8000"/>
              </a:solidFill>
            </a:ln>
            <a:effectLst/>
          </c:spPr>
          <c:cat>
            <c:strRef>
              <c:f>Sheet1!$A$2:$A$5</c:f>
              <c:strCache>
                <c:ptCount val="4"/>
                <c:pt idx="0">
                  <c:v>Reach</c:v>
                </c:pt>
                <c:pt idx="1">
                  <c:v>Trust</c:v>
                </c:pt>
                <c:pt idx="2">
                  <c:v>Control</c:v>
                </c:pt>
                <c:pt idx="3">
                  <c:v>Education</c:v>
                </c:pt>
              </c:strCache>
            </c:strRef>
          </c:cat>
          <c:val>
            <c:numRef>
              <c:f>Sheet1!$D$2:$D$5</c:f>
              <c:numCache>
                <c:formatCode>General</c:formatCode>
                <c:ptCount val="4"/>
                <c:pt idx="0">
                  <c:v>5</c:v>
                </c:pt>
                <c:pt idx="1">
                  <c:v>4</c:v>
                </c:pt>
                <c:pt idx="2">
                  <c:v>1</c:v>
                </c:pt>
                <c:pt idx="3">
                  <c:v>1</c:v>
                </c:pt>
              </c:numCache>
            </c:numRef>
          </c:val>
          <c:extLst>
            <c:ext xmlns:c16="http://schemas.microsoft.com/office/drawing/2014/chart" uri="{C3380CC4-5D6E-409C-BE32-E72D297353CC}">
              <c16:uniqueId val="{00000002-2074-40C0-9280-9DDBBED6FA06}"/>
            </c:ext>
          </c:extLst>
        </c:ser>
        <c:ser>
          <c:idx val="3"/>
          <c:order val="3"/>
          <c:tx>
            <c:v>Direct to Consumer (D2C)</c:v>
          </c:tx>
          <c:spPr>
            <a:solidFill>
              <a:srgbClr val="660099">
                <a:alpha val="30000"/>
              </a:srgbClr>
            </a:solidFill>
            <a:ln>
              <a:solidFill>
                <a:srgbClr val="660099"/>
              </a:solidFill>
            </a:ln>
            <a:effectLst/>
          </c:spPr>
          <c:cat>
            <c:strRef>
              <c:f>Sheet1!$A$2:$A$5</c:f>
              <c:strCache>
                <c:ptCount val="4"/>
                <c:pt idx="0">
                  <c:v>Reach</c:v>
                </c:pt>
                <c:pt idx="1">
                  <c:v>Trust</c:v>
                </c:pt>
                <c:pt idx="2">
                  <c:v>Control</c:v>
                </c:pt>
                <c:pt idx="3">
                  <c:v>Education</c:v>
                </c:pt>
              </c:strCache>
            </c:strRef>
          </c:cat>
          <c:val>
            <c:numRef>
              <c:f>Sheet1!$E$2:$E$5</c:f>
              <c:numCache>
                <c:formatCode>General</c:formatCode>
                <c:ptCount val="4"/>
                <c:pt idx="0">
                  <c:v>2</c:v>
                </c:pt>
                <c:pt idx="1">
                  <c:v>2</c:v>
                </c:pt>
                <c:pt idx="2">
                  <c:v>5</c:v>
                </c:pt>
                <c:pt idx="3">
                  <c:v>5</c:v>
                </c:pt>
              </c:numCache>
            </c:numRef>
          </c:val>
          <c:extLst>
            <c:ext xmlns:c16="http://schemas.microsoft.com/office/drawing/2014/chart" uri="{C3380CC4-5D6E-409C-BE32-E72D297353CC}">
              <c16:uniqueId val="{00000003-2074-40C0-9280-9DDBBED6FA06}"/>
            </c:ext>
          </c:extLst>
        </c:ser>
        <c:dLbls>
          <c:showLegendKey val="0"/>
          <c:showVal val="0"/>
          <c:showCatName val="0"/>
          <c:showSerName val="0"/>
          <c:showPercent val="0"/>
          <c:showBubbleSize val="0"/>
        </c:dLbls>
        <c:axId val="1238266047"/>
        <c:axId val="1238267487"/>
      </c:radarChart>
      <c:catAx>
        <c:axId val="1238266047"/>
        <c:scaling>
          <c:orientation val="minMax"/>
        </c:scaling>
        <c:delete val="0"/>
        <c:axPos val="b"/>
        <c:numFmt formatCode="General" sourceLinked="1"/>
        <c:majorTickMark val="none"/>
        <c:minorTickMark val="none"/>
        <c:tickLblPos val="nextTo"/>
        <c:spPr>
          <a:noFill/>
          <a:ln w="25400" cap="flat" cmpd="sng" algn="ctr">
            <a:no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1238267487"/>
        <c:crosses val="autoZero"/>
        <c:auto val="1"/>
        <c:lblAlgn val="ctr"/>
        <c:lblOffset val="100"/>
        <c:noMultiLvlLbl val="0"/>
      </c:catAx>
      <c:valAx>
        <c:axId val="1238267487"/>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238266047"/>
        <c:crosses val="autoZero"/>
        <c:crossBetween val="between"/>
        <c:majorUnit val="1"/>
      </c:valAx>
      <c:spPr>
        <a:noFill/>
        <a:ln>
          <a:noFill/>
        </a:ln>
        <a:effectLst/>
      </c:spPr>
    </c:plotArea>
    <c:legend>
      <c:legendPos val="r"/>
      <c:layout>
        <c:manualLayout>
          <c:xMode val="edge"/>
          <c:yMode val="edge"/>
          <c:x val="0.62041510826771651"/>
          <c:y val="0.23097005398145359"/>
          <c:w val="0.37958489173228349"/>
          <c:h val="0.1426306506747877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866C846-B11B-DBD4-A250-52B840507B7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6AA1E806-4EEA-E94A-5B5F-7BC1CA952A4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D6E3A6C-9C79-4B59-83DB-E0AFA64E26A8}" type="datetimeFigureOut">
              <a:rPr lang="en-AU" smtClean="0"/>
              <a:t>6/06/2025</a:t>
            </a:fld>
            <a:endParaRPr lang="en-AU"/>
          </a:p>
        </p:txBody>
      </p:sp>
      <p:sp>
        <p:nvSpPr>
          <p:cNvPr id="4" name="Footer Placeholder 3">
            <a:extLst>
              <a:ext uri="{FF2B5EF4-FFF2-40B4-BE49-F238E27FC236}">
                <a16:creationId xmlns:a16="http://schemas.microsoft.com/office/drawing/2014/main" id="{FCB86082-7989-A5B5-C83A-958119AA4E3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0AAA597F-D0A5-7198-6EE2-5207FACE9A0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F28A365-97D7-4E43-93D4-78F277CFD61E}" type="slidenum">
              <a:rPr lang="en-AU" smtClean="0"/>
              <a:t>‹#›</a:t>
            </a:fld>
            <a:endParaRPr lang="en-AU"/>
          </a:p>
        </p:txBody>
      </p:sp>
    </p:spTree>
    <p:extLst>
      <p:ext uri="{BB962C8B-B14F-4D97-AF65-F5344CB8AC3E}">
        <p14:creationId xmlns:p14="http://schemas.microsoft.com/office/powerpoint/2010/main" val="3764179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7A4CF7-9883-7542-8774-50E62ADBD844}" type="datetimeFigureOut">
              <a:rPr lang="en-US" smtClean="0"/>
              <a:t>6/6/2025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EA80CD-AE39-0C4B-A880-515F813E088A}" type="slidenum">
              <a:rPr lang="en-US" smtClean="0"/>
              <a:t>‹#›</a:t>
            </a:fld>
            <a:endParaRPr lang="en-US"/>
          </a:p>
        </p:txBody>
      </p:sp>
    </p:spTree>
    <p:extLst>
      <p:ext uri="{BB962C8B-B14F-4D97-AF65-F5344CB8AC3E}">
        <p14:creationId xmlns:p14="http://schemas.microsoft.com/office/powerpoint/2010/main" val="1154113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BEA80CD-AE39-0C4B-A880-515F813E088A}" type="slidenum">
              <a:rPr lang="en-US" smtClean="0"/>
              <a:t>1</a:t>
            </a:fld>
            <a:endParaRPr lang="en-US"/>
          </a:p>
        </p:txBody>
      </p:sp>
    </p:spTree>
    <p:extLst>
      <p:ext uri="{BB962C8B-B14F-4D97-AF65-F5344CB8AC3E}">
        <p14:creationId xmlns:p14="http://schemas.microsoft.com/office/powerpoint/2010/main" val="1059932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BEA80CD-AE39-0C4B-A880-515F813E088A}" type="slidenum">
              <a:rPr lang="en-US" smtClean="0"/>
              <a:t>10</a:t>
            </a:fld>
            <a:endParaRPr lang="en-US"/>
          </a:p>
        </p:txBody>
      </p:sp>
    </p:spTree>
    <p:extLst>
      <p:ext uri="{BB962C8B-B14F-4D97-AF65-F5344CB8AC3E}">
        <p14:creationId xmlns:p14="http://schemas.microsoft.com/office/powerpoint/2010/main" val="212588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0" i="0" dirty="0"/>
          </a:p>
        </p:txBody>
      </p:sp>
      <p:sp>
        <p:nvSpPr>
          <p:cNvPr id="4" name="Slide Number Placeholder 3"/>
          <p:cNvSpPr>
            <a:spLocks noGrp="1"/>
          </p:cNvSpPr>
          <p:nvPr>
            <p:ph type="sldNum" sz="quarter" idx="5"/>
          </p:nvPr>
        </p:nvSpPr>
        <p:spPr/>
        <p:txBody>
          <a:bodyPr/>
          <a:lstStyle/>
          <a:p>
            <a:fld id="{1BEA80CD-AE39-0C4B-A880-515F813E088A}" type="slidenum">
              <a:rPr lang="en-US" smtClean="0"/>
              <a:t>11</a:t>
            </a:fld>
            <a:endParaRPr lang="en-US"/>
          </a:p>
        </p:txBody>
      </p:sp>
    </p:spTree>
    <p:extLst>
      <p:ext uri="{BB962C8B-B14F-4D97-AF65-F5344CB8AC3E}">
        <p14:creationId xmlns:p14="http://schemas.microsoft.com/office/powerpoint/2010/main" val="247754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BEA80CD-AE39-0C4B-A880-515F813E088A}" type="slidenum">
              <a:rPr lang="en-US" smtClean="0"/>
              <a:t>12</a:t>
            </a:fld>
            <a:endParaRPr lang="en-US"/>
          </a:p>
        </p:txBody>
      </p:sp>
    </p:spTree>
    <p:extLst>
      <p:ext uri="{BB962C8B-B14F-4D97-AF65-F5344CB8AC3E}">
        <p14:creationId xmlns:p14="http://schemas.microsoft.com/office/powerpoint/2010/main" val="991409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0" dirty="0"/>
          </a:p>
        </p:txBody>
      </p:sp>
      <p:sp>
        <p:nvSpPr>
          <p:cNvPr id="4" name="Slide Number Placeholder 3"/>
          <p:cNvSpPr>
            <a:spLocks noGrp="1"/>
          </p:cNvSpPr>
          <p:nvPr>
            <p:ph type="sldNum" sz="quarter" idx="5"/>
          </p:nvPr>
        </p:nvSpPr>
        <p:spPr/>
        <p:txBody>
          <a:bodyPr/>
          <a:lstStyle/>
          <a:p>
            <a:fld id="{1BEA80CD-AE39-0C4B-A880-515F813E088A}" type="slidenum">
              <a:rPr lang="en-US" smtClean="0"/>
              <a:t>13</a:t>
            </a:fld>
            <a:endParaRPr lang="en-US"/>
          </a:p>
        </p:txBody>
      </p:sp>
    </p:spTree>
    <p:extLst>
      <p:ext uri="{BB962C8B-B14F-4D97-AF65-F5344CB8AC3E}">
        <p14:creationId xmlns:p14="http://schemas.microsoft.com/office/powerpoint/2010/main" val="41201358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BEA80CD-AE39-0C4B-A880-515F813E088A}" type="slidenum">
              <a:rPr lang="en-US" smtClean="0"/>
              <a:t>14</a:t>
            </a:fld>
            <a:endParaRPr lang="en-US"/>
          </a:p>
        </p:txBody>
      </p:sp>
    </p:spTree>
    <p:extLst>
      <p:ext uri="{BB962C8B-B14F-4D97-AF65-F5344CB8AC3E}">
        <p14:creationId xmlns:p14="http://schemas.microsoft.com/office/powerpoint/2010/main" val="24105782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b="0" dirty="0"/>
          </a:p>
        </p:txBody>
      </p:sp>
      <p:sp>
        <p:nvSpPr>
          <p:cNvPr id="4" name="Slide Number Placeholder 3"/>
          <p:cNvSpPr>
            <a:spLocks noGrp="1"/>
          </p:cNvSpPr>
          <p:nvPr>
            <p:ph type="sldNum" sz="quarter" idx="5"/>
          </p:nvPr>
        </p:nvSpPr>
        <p:spPr/>
        <p:txBody>
          <a:bodyPr/>
          <a:lstStyle/>
          <a:p>
            <a:fld id="{1BEA80CD-AE39-0C4B-A880-515F813E088A}" type="slidenum">
              <a:rPr lang="en-US" smtClean="0"/>
              <a:t>15</a:t>
            </a:fld>
            <a:endParaRPr lang="en-US"/>
          </a:p>
        </p:txBody>
      </p:sp>
    </p:spTree>
    <p:extLst>
      <p:ext uri="{BB962C8B-B14F-4D97-AF65-F5344CB8AC3E}">
        <p14:creationId xmlns:p14="http://schemas.microsoft.com/office/powerpoint/2010/main" val="28729128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b="0" dirty="0"/>
          </a:p>
        </p:txBody>
      </p:sp>
      <p:sp>
        <p:nvSpPr>
          <p:cNvPr id="4" name="Slide Number Placeholder 3"/>
          <p:cNvSpPr>
            <a:spLocks noGrp="1"/>
          </p:cNvSpPr>
          <p:nvPr>
            <p:ph type="sldNum" sz="quarter" idx="5"/>
          </p:nvPr>
        </p:nvSpPr>
        <p:spPr/>
        <p:txBody>
          <a:bodyPr/>
          <a:lstStyle/>
          <a:p>
            <a:fld id="{1BEA80CD-AE39-0C4B-A880-515F813E088A}" type="slidenum">
              <a:rPr lang="en-US" smtClean="0"/>
              <a:t>16</a:t>
            </a:fld>
            <a:endParaRPr lang="en-US"/>
          </a:p>
        </p:txBody>
      </p:sp>
    </p:spTree>
    <p:extLst>
      <p:ext uri="{BB962C8B-B14F-4D97-AF65-F5344CB8AC3E}">
        <p14:creationId xmlns:p14="http://schemas.microsoft.com/office/powerpoint/2010/main" val="3777224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BEA80CD-AE39-0C4B-A880-515F813E088A}" type="slidenum">
              <a:rPr lang="en-US" smtClean="0"/>
              <a:t>17</a:t>
            </a:fld>
            <a:endParaRPr lang="en-US"/>
          </a:p>
        </p:txBody>
      </p:sp>
    </p:spTree>
    <p:extLst>
      <p:ext uri="{BB962C8B-B14F-4D97-AF65-F5344CB8AC3E}">
        <p14:creationId xmlns:p14="http://schemas.microsoft.com/office/powerpoint/2010/main" val="1566180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0" dirty="0"/>
          </a:p>
        </p:txBody>
      </p:sp>
      <p:sp>
        <p:nvSpPr>
          <p:cNvPr id="4" name="Slide Number Placeholder 3"/>
          <p:cNvSpPr>
            <a:spLocks noGrp="1"/>
          </p:cNvSpPr>
          <p:nvPr>
            <p:ph type="sldNum" sz="quarter" idx="5"/>
          </p:nvPr>
        </p:nvSpPr>
        <p:spPr/>
        <p:txBody>
          <a:bodyPr/>
          <a:lstStyle/>
          <a:p>
            <a:fld id="{1BEA80CD-AE39-0C4B-A880-515F813E088A}" type="slidenum">
              <a:rPr lang="en-US" smtClean="0"/>
              <a:t>18</a:t>
            </a:fld>
            <a:endParaRPr lang="en-US"/>
          </a:p>
        </p:txBody>
      </p:sp>
    </p:spTree>
    <p:extLst>
      <p:ext uri="{BB962C8B-B14F-4D97-AF65-F5344CB8AC3E}">
        <p14:creationId xmlns:p14="http://schemas.microsoft.com/office/powerpoint/2010/main" val="7656223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0" dirty="0"/>
          </a:p>
        </p:txBody>
      </p:sp>
      <p:sp>
        <p:nvSpPr>
          <p:cNvPr id="4" name="Slide Number Placeholder 3"/>
          <p:cNvSpPr>
            <a:spLocks noGrp="1"/>
          </p:cNvSpPr>
          <p:nvPr>
            <p:ph type="sldNum" sz="quarter" idx="5"/>
          </p:nvPr>
        </p:nvSpPr>
        <p:spPr/>
        <p:txBody>
          <a:bodyPr/>
          <a:lstStyle/>
          <a:p>
            <a:fld id="{1BEA80CD-AE39-0C4B-A880-515F813E088A}" type="slidenum">
              <a:rPr lang="en-US" smtClean="0"/>
              <a:t>19</a:t>
            </a:fld>
            <a:endParaRPr lang="en-US"/>
          </a:p>
        </p:txBody>
      </p:sp>
    </p:spTree>
    <p:extLst>
      <p:ext uri="{BB962C8B-B14F-4D97-AF65-F5344CB8AC3E}">
        <p14:creationId xmlns:p14="http://schemas.microsoft.com/office/powerpoint/2010/main" val="405275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BEA80CD-AE39-0C4B-A880-515F813E088A}" type="slidenum">
              <a:rPr lang="en-US" smtClean="0"/>
              <a:t>2</a:t>
            </a:fld>
            <a:endParaRPr lang="en-US"/>
          </a:p>
        </p:txBody>
      </p:sp>
    </p:spTree>
    <p:extLst>
      <p:ext uri="{BB962C8B-B14F-4D97-AF65-F5344CB8AC3E}">
        <p14:creationId xmlns:p14="http://schemas.microsoft.com/office/powerpoint/2010/main" val="12189160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BEA80CD-AE39-0C4B-A880-515F813E088A}" type="slidenum">
              <a:rPr lang="en-US" smtClean="0"/>
              <a:t>20</a:t>
            </a:fld>
            <a:endParaRPr lang="en-US"/>
          </a:p>
        </p:txBody>
      </p:sp>
    </p:spTree>
    <p:extLst>
      <p:ext uri="{BB962C8B-B14F-4D97-AF65-F5344CB8AC3E}">
        <p14:creationId xmlns:p14="http://schemas.microsoft.com/office/powerpoint/2010/main" val="33284784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BEA80CD-AE39-0C4B-A880-515F813E088A}" type="slidenum">
              <a:rPr lang="en-US" smtClean="0"/>
              <a:t>21</a:t>
            </a:fld>
            <a:endParaRPr lang="en-US"/>
          </a:p>
        </p:txBody>
      </p:sp>
    </p:spTree>
    <p:extLst>
      <p:ext uri="{BB962C8B-B14F-4D97-AF65-F5344CB8AC3E}">
        <p14:creationId xmlns:p14="http://schemas.microsoft.com/office/powerpoint/2010/main" val="24231089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BEA80CD-AE39-0C4B-A880-515F813E088A}" type="slidenum">
              <a:rPr lang="en-US" smtClean="0"/>
              <a:t>22</a:t>
            </a:fld>
            <a:endParaRPr lang="en-US"/>
          </a:p>
        </p:txBody>
      </p:sp>
    </p:spTree>
    <p:extLst>
      <p:ext uri="{BB962C8B-B14F-4D97-AF65-F5344CB8AC3E}">
        <p14:creationId xmlns:p14="http://schemas.microsoft.com/office/powerpoint/2010/main" val="1112296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BEA80CD-AE39-0C4B-A880-515F813E088A}" type="slidenum">
              <a:rPr lang="en-US" smtClean="0"/>
              <a:t>3</a:t>
            </a:fld>
            <a:endParaRPr lang="en-US"/>
          </a:p>
        </p:txBody>
      </p:sp>
    </p:spTree>
    <p:extLst>
      <p:ext uri="{BB962C8B-B14F-4D97-AF65-F5344CB8AC3E}">
        <p14:creationId xmlns:p14="http://schemas.microsoft.com/office/powerpoint/2010/main" val="3203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BEA80CD-AE39-0C4B-A880-515F813E088A}" type="slidenum">
              <a:rPr lang="en-US" smtClean="0"/>
              <a:t>4</a:t>
            </a:fld>
            <a:endParaRPr lang="en-US"/>
          </a:p>
        </p:txBody>
      </p:sp>
    </p:spTree>
    <p:extLst>
      <p:ext uri="{BB962C8B-B14F-4D97-AF65-F5344CB8AC3E}">
        <p14:creationId xmlns:p14="http://schemas.microsoft.com/office/powerpoint/2010/main" val="3486906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BEA80CD-AE39-0C4B-A880-515F813E088A}" type="slidenum">
              <a:rPr lang="en-US" smtClean="0"/>
              <a:t>5</a:t>
            </a:fld>
            <a:endParaRPr lang="en-US"/>
          </a:p>
        </p:txBody>
      </p:sp>
    </p:spTree>
    <p:extLst>
      <p:ext uri="{BB962C8B-B14F-4D97-AF65-F5344CB8AC3E}">
        <p14:creationId xmlns:p14="http://schemas.microsoft.com/office/powerpoint/2010/main" val="1896429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1BEA80CD-AE39-0C4B-A880-515F813E088A}" type="slidenum">
              <a:rPr lang="en-US" smtClean="0"/>
              <a:t>6</a:t>
            </a:fld>
            <a:endParaRPr lang="en-US"/>
          </a:p>
        </p:txBody>
      </p:sp>
    </p:spTree>
    <p:extLst>
      <p:ext uri="{BB962C8B-B14F-4D97-AF65-F5344CB8AC3E}">
        <p14:creationId xmlns:p14="http://schemas.microsoft.com/office/powerpoint/2010/main" val="2031980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BEA80CD-AE39-0C4B-A880-515F813E088A}" type="slidenum">
              <a:rPr lang="en-US" smtClean="0"/>
              <a:t>7</a:t>
            </a:fld>
            <a:endParaRPr lang="en-US"/>
          </a:p>
        </p:txBody>
      </p:sp>
    </p:spTree>
    <p:extLst>
      <p:ext uri="{BB962C8B-B14F-4D97-AF65-F5344CB8AC3E}">
        <p14:creationId xmlns:p14="http://schemas.microsoft.com/office/powerpoint/2010/main" val="1754503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mn-lt"/>
            </a:endParaRPr>
          </a:p>
        </p:txBody>
      </p:sp>
      <p:sp>
        <p:nvSpPr>
          <p:cNvPr id="4" name="Slide Number Placeholder 3"/>
          <p:cNvSpPr>
            <a:spLocks noGrp="1"/>
          </p:cNvSpPr>
          <p:nvPr>
            <p:ph type="sldNum" sz="quarter" idx="5"/>
          </p:nvPr>
        </p:nvSpPr>
        <p:spPr/>
        <p:txBody>
          <a:bodyPr/>
          <a:lstStyle/>
          <a:p>
            <a:fld id="{1BEA80CD-AE39-0C4B-A880-515F813E088A}" type="slidenum">
              <a:rPr lang="en-US" smtClean="0"/>
              <a:t>8</a:t>
            </a:fld>
            <a:endParaRPr lang="en-US"/>
          </a:p>
        </p:txBody>
      </p:sp>
    </p:spTree>
    <p:extLst>
      <p:ext uri="{BB962C8B-B14F-4D97-AF65-F5344CB8AC3E}">
        <p14:creationId xmlns:p14="http://schemas.microsoft.com/office/powerpoint/2010/main" val="2119504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0" dirty="0"/>
          </a:p>
        </p:txBody>
      </p:sp>
      <p:sp>
        <p:nvSpPr>
          <p:cNvPr id="4" name="Slide Number Placeholder 3"/>
          <p:cNvSpPr>
            <a:spLocks noGrp="1"/>
          </p:cNvSpPr>
          <p:nvPr>
            <p:ph type="sldNum" sz="quarter" idx="5"/>
          </p:nvPr>
        </p:nvSpPr>
        <p:spPr/>
        <p:txBody>
          <a:bodyPr/>
          <a:lstStyle/>
          <a:p>
            <a:fld id="{1BEA80CD-AE39-0C4B-A880-515F813E088A}" type="slidenum">
              <a:rPr lang="en-US" smtClean="0"/>
              <a:t>9</a:t>
            </a:fld>
            <a:endParaRPr lang="en-US"/>
          </a:p>
        </p:txBody>
      </p:sp>
    </p:spTree>
    <p:extLst>
      <p:ext uri="{BB962C8B-B14F-4D97-AF65-F5344CB8AC3E}">
        <p14:creationId xmlns:p14="http://schemas.microsoft.com/office/powerpoint/2010/main" val="2161991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1984003" y="3702358"/>
            <a:ext cx="6571317" cy="780120"/>
          </a:xfrm>
        </p:spPr>
        <p:txBody>
          <a:bodyPr anchor="t" anchorCtr="0"/>
          <a:lstStyle>
            <a:lvl1pPr algn="l">
              <a:defRPr sz="3500" b="0" i="0">
                <a:solidFill>
                  <a:schemeClr val="bg1"/>
                </a:solidFill>
                <a:latin typeface="ABC Oracle Medium" panose="020B0504040202060203" pitchFamily="34" charset="77"/>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2001357" y="4488870"/>
            <a:ext cx="6566752"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1" name="Graphic 9">
            <a:extLst>
              <a:ext uri="{FF2B5EF4-FFF2-40B4-BE49-F238E27FC236}">
                <a16:creationId xmlns:a16="http://schemas.microsoft.com/office/drawing/2014/main" id="{7C687F61-C361-715E-64E1-F940513FF331}"/>
              </a:ext>
            </a:extLst>
          </p:cNvPr>
          <p:cNvSpPr/>
          <p:nvPr/>
        </p:nvSpPr>
        <p:spPr>
          <a:xfrm>
            <a:off x="333637" y="298711"/>
            <a:ext cx="4232364" cy="2633050"/>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6E921332-E814-972E-C4E3-95339D3485E1}"/>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280687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eature Copy">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0"/>
            <a:ext cx="7132401" cy="3159399"/>
          </a:xfrm>
        </p:spPr>
        <p:txBody>
          <a:bodyPr/>
          <a:lstStyle>
            <a:lvl1pPr>
              <a:defRPr sz="4200" b="0" i="0">
                <a:solidFill>
                  <a:schemeClr val="bg1"/>
                </a:solidFill>
                <a:latin typeface="+mj-lt"/>
              </a:defRPr>
            </a:lvl1pPr>
          </a:lstStyle>
          <a:p>
            <a:r>
              <a:rPr lang="en-US"/>
              <a:t>Click to edit Master title style</a:t>
            </a:r>
            <a:endParaRPr lang="en-GB"/>
          </a:p>
        </p:txBody>
      </p:sp>
      <p:sp>
        <p:nvSpPr>
          <p:cNvPr id="3" name="Graphic 9">
            <a:extLst>
              <a:ext uri="{FF2B5EF4-FFF2-40B4-BE49-F238E27FC236}">
                <a16:creationId xmlns:a16="http://schemas.microsoft.com/office/drawing/2014/main" id="{9B1AB03E-57D3-D012-D1A8-49BD6BF75415}"/>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8" name="Slide Number Placeholder 7">
            <a:extLst>
              <a:ext uri="{FF2B5EF4-FFF2-40B4-BE49-F238E27FC236}">
                <a16:creationId xmlns:a16="http://schemas.microsoft.com/office/drawing/2014/main" id="{231C67D6-C5B6-BEE1-88C5-321259FD8646}"/>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a:p>
        </p:txBody>
      </p:sp>
      <p:sp>
        <p:nvSpPr>
          <p:cNvPr id="4" name="Footer Placeholder 4">
            <a:extLst>
              <a:ext uri="{FF2B5EF4-FFF2-40B4-BE49-F238E27FC236}">
                <a16:creationId xmlns:a16="http://schemas.microsoft.com/office/drawing/2014/main" id="{B43BF3A9-891A-B059-29FB-D64323A90CF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05241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ED43568E-B69F-31A9-5D84-5E0B7D27CE56}"/>
              </a:ext>
            </a:extLst>
          </p:cNvPr>
          <p:cNvSpPr>
            <a:spLocks noGrp="1"/>
          </p:cNvSpPr>
          <p:nvPr>
            <p:ph type="pic" sz="quarter" idx="13"/>
          </p:nvPr>
        </p:nvSpPr>
        <p:spPr>
          <a:xfrm>
            <a:off x="6096000" y="0"/>
            <a:ext cx="6096000" cy="6858000"/>
          </a:xfrm>
          <a:solidFill>
            <a:schemeClr val="bg1">
              <a:lumMod val="85000"/>
            </a:schemeClr>
          </a:solidFill>
        </p:spPr>
        <p:txBody>
          <a:bodyPr anchor="ctr" anchorCtr="0"/>
          <a:lstStyle>
            <a:lvl1pPr algn="ctr">
              <a:defRPr sz="1000"/>
            </a:lvl1pPr>
          </a:lstStyle>
          <a:p>
            <a:endParaRPr lang="en-US"/>
          </a:p>
        </p:txBody>
      </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4" y="1493113"/>
            <a:ext cx="430099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189C72DD-B617-4FC7-362F-A99AF8E75082}"/>
              </a:ext>
            </a:extLst>
          </p:cNvPr>
          <p:cNvSpPr>
            <a:spLocks noGrp="1"/>
          </p:cNvSpPr>
          <p:nvPr>
            <p:ph type="ftr" sz="quarter" idx="3"/>
          </p:nvPr>
        </p:nvSpPr>
        <p:spPr>
          <a:xfrm>
            <a:off x="1798530" y="6417425"/>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1260304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bg1"/>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33635" y="1468061"/>
            <a:ext cx="7545236" cy="4251199"/>
          </a:xfrm>
        </p:spPr>
        <p:txBody>
          <a:bodyPr/>
          <a:lstStyle>
            <a:lvl1pPr>
              <a:defRPr sz="2400">
                <a:solidFill>
                  <a:schemeClr val="bg1"/>
                </a:solidFill>
              </a:defRPr>
            </a:lvl1pPr>
            <a:lvl2pPr>
              <a:defRPr sz="2400">
                <a:solidFill>
                  <a:schemeClr val="bg1"/>
                </a:solidFill>
              </a:defRPr>
            </a:lvl2pPr>
            <a:lvl3pPr>
              <a:defRPr sz="2400">
                <a:solidFill>
                  <a:schemeClr val="bg1"/>
                </a:solidFill>
              </a:defRPr>
            </a:lvl3pPr>
            <a:lvl4pPr>
              <a:defRPr sz="2400">
                <a:solidFill>
                  <a:schemeClr val="bg1"/>
                </a:solidFill>
              </a:defRPr>
            </a:lvl4pPr>
            <a:lvl5pPr>
              <a:defRPr sz="2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A7E709DD-B4DF-F760-665E-1764DED439B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802847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tx1"/>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4" y="1493113"/>
            <a:ext cx="4300995" cy="4256334"/>
          </a:xfrm>
        </p:spPr>
        <p:txBody>
          <a:bodyPr/>
          <a:lstStyle>
            <a:lvl1pPr>
              <a:spcBef>
                <a:spcPts val="1800"/>
              </a:spcBef>
              <a:spcAft>
                <a:spcPts val="600"/>
              </a:spcAft>
              <a:defRPr>
                <a:solidFill>
                  <a:schemeClr val="accent3"/>
                </a:solidFill>
              </a:defRPr>
            </a:lvl1pPr>
            <a:lvl2pPr marL="0" indent="0">
              <a:buNone/>
              <a:defRPr>
                <a:solidFill>
                  <a:schemeClr val="accent3"/>
                </a:solidFill>
              </a:defRPr>
            </a:lvl2pPr>
            <a:lvl3pPr marL="355600" indent="-355600">
              <a:tabLst/>
              <a:defRPr>
                <a:solidFill>
                  <a:schemeClr val="accent3"/>
                </a:solidFill>
              </a:defRPr>
            </a:lvl3pPr>
            <a:lvl4pPr marL="712788" indent="-357188">
              <a:tabLst/>
              <a:defRPr>
                <a:solidFill>
                  <a:schemeClr val="accent3"/>
                </a:solidFill>
              </a:defRPr>
            </a:lvl4pPr>
            <a:lvl5pPr marL="1068388" indent="-355600">
              <a:tabLst/>
              <a:defRPr>
                <a:solidFill>
                  <a:schemeClr val="accent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3"/>
                </a:solidFill>
              </a:defRPr>
            </a:lvl1pPr>
          </a:lstStyle>
          <a:p>
            <a:fld id="{741AFF56-1126-4107-9C02-BC0EFBF16431}" type="slidenum">
              <a:rPr lang="en-GB" smtClean="0"/>
              <a:pPr/>
              <a:t>‹#›</a:t>
            </a:fld>
            <a:endParaRPr lang="en-GB"/>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a:p>
        </p:txBody>
      </p:sp>
      <p:sp>
        <p:nvSpPr>
          <p:cNvPr id="8" name="Content Placeholder 2">
            <a:extLst>
              <a:ext uri="{FF2B5EF4-FFF2-40B4-BE49-F238E27FC236}">
                <a16:creationId xmlns:a16="http://schemas.microsoft.com/office/drawing/2014/main" id="{CE1E9FC3-FD80-6B63-EDE0-8BCF742EDEE8}"/>
              </a:ext>
            </a:extLst>
          </p:cNvPr>
          <p:cNvSpPr>
            <a:spLocks noGrp="1"/>
          </p:cNvSpPr>
          <p:nvPr>
            <p:ph idx="13"/>
          </p:nvPr>
        </p:nvSpPr>
        <p:spPr>
          <a:xfrm>
            <a:off x="5231904" y="1493113"/>
            <a:ext cx="4300995" cy="4256334"/>
          </a:xfrm>
        </p:spPr>
        <p:txBody>
          <a:bodyPr/>
          <a:lstStyle>
            <a:lvl1pPr>
              <a:spcBef>
                <a:spcPts val="1800"/>
              </a:spcBef>
              <a:spcAft>
                <a:spcPts val="600"/>
              </a:spcAft>
              <a:defRPr>
                <a:solidFill>
                  <a:schemeClr val="accent3"/>
                </a:solidFill>
              </a:defRPr>
            </a:lvl1pPr>
            <a:lvl2pPr marL="0" indent="0">
              <a:buNone/>
              <a:defRPr>
                <a:solidFill>
                  <a:schemeClr val="accent3"/>
                </a:solidFill>
              </a:defRPr>
            </a:lvl2pPr>
            <a:lvl3pPr marL="355600" indent="-355600">
              <a:tabLst/>
              <a:defRPr>
                <a:solidFill>
                  <a:schemeClr val="accent3"/>
                </a:solidFill>
              </a:defRPr>
            </a:lvl3pPr>
            <a:lvl4pPr marL="712788" indent="-357188">
              <a:tabLst/>
              <a:defRPr>
                <a:solidFill>
                  <a:schemeClr val="accent3"/>
                </a:solidFill>
              </a:defRPr>
            </a:lvl4pPr>
            <a:lvl5pPr marL="1068388" indent="-355600">
              <a:tabLst/>
              <a:defRPr>
                <a:solidFill>
                  <a:schemeClr val="accent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90E1AFF1-83F6-B417-3FB2-F082A2B78ABC}"/>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1247394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300915"/>
            <a:ext cx="5403810" cy="1232435"/>
          </a:xfrm>
        </p:spPr>
        <p:txBody>
          <a:bodyPr/>
          <a:lstStyle>
            <a:lvl1pPr>
              <a:defRPr sz="2000" b="0" i="0">
                <a:solidFill>
                  <a:schemeClr val="accent1"/>
                </a:solidFill>
                <a:latin typeface="ABC Oracle Medium" panose="020B0504040202060203" pitchFamily="34" charset="77"/>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3"/>
                </a:solidFill>
              </a:defRPr>
            </a:lvl1pPr>
          </a:lstStyle>
          <a:p>
            <a:fld id="{741AFF56-1126-4107-9C02-BC0EFBF16431}" type="slidenum">
              <a:rPr lang="en-GB" smtClean="0"/>
              <a:pPr/>
              <a:t>‹#›</a:t>
            </a:fld>
            <a:endParaRPr lang="en-GB"/>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Footer Placeholder 4">
            <a:extLst>
              <a:ext uri="{FF2B5EF4-FFF2-40B4-BE49-F238E27FC236}">
                <a16:creationId xmlns:a16="http://schemas.microsoft.com/office/drawing/2014/main" id="{884FAA58-F1B4-531A-061A-6D4457DF3FC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488098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and Content">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accent1"/>
                </a:solidFill>
                <a:latin typeface="ABC Oracle Medium" panose="020B0504040202060203" pitchFamily="34" charset="77"/>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accent1"/>
                </a:solidFill>
              </a:defRPr>
            </a:lvl1pPr>
          </a:lstStyle>
          <a:p>
            <a:fld id="{741AFF56-1126-4107-9C02-BC0EFBF16431}" type="slidenum">
              <a:rPr lang="en-GB" smtClean="0"/>
              <a:pPr/>
              <a:t>‹#›</a:t>
            </a:fld>
            <a:endParaRPr lang="en-GB"/>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Footer Placeholder 4">
            <a:extLst>
              <a:ext uri="{FF2B5EF4-FFF2-40B4-BE49-F238E27FC236}">
                <a16:creationId xmlns:a16="http://schemas.microsoft.com/office/drawing/2014/main" id="{EBE8D23D-CB16-3CD8-EC66-E391FD4D4BA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713542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Title and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bg1"/>
                </a:solidFill>
                <a:latin typeface="ABC Oracle Medium" panose="020B0504040202060203" pitchFamily="34" charset="77"/>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bg1"/>
                </a:solidFill>
              </a:defRPr>
            </a:lvl1pPr>
            <a:lvl2pPr marL="0" indent="0">
              <a:buNone/>
              <a:defRPr sz="900">
                <a:solidFill>
                  <a:schemeClr val="bg1"/>
                </a:solidFill>
              </a:defRPr>
            </a:lvl2pPr>
            <a:lvl3pPr marL="180975" indent="-180975">
              <a:tabLst/>
              <a:defRPr sz="900">
                <a:solidFill>
                  <a:schemeClr val="bg1"/>
                </a:solidFill>
              </a:defRPr>
            </a:lvl3pPr>
            <a:lvl4pPr marL="355600" indent="-174625">
              <a:tabLst/>
              <a:defRPr sz="900">
                <a:solidFill>
                  <a:schemeClr val="bg1"/>
                </a:solidFill>
              </a:defRPr>
            </a:lvl4pPr>
            <a:lvl5pPr marL="536575" indent="-180975">
              <a:tabLst/>
              <a:defRPr sz="9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bg1"/>
                </a:solidFill>
              </a:defRPr>
            </a:lvl1pPr>
          </a:lstStyle>
          <a:p>
            <a:fld id="{741AFF56-1126-4107-9C02-BC0EFBF16431}" type="slidenum">
              <a:rPr lang="en-GB" smtClean="0"/>
              <a:pPr/>
              <a:t>‹#›</a:t>
            </a:fld>
            <a:endParaRPr lang="en-GB"/>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Footer Placeholder 4">
            <a:extLst>
              <a:ext uri="{FF2B5EF4-FFF2-40B4-BE49-F238E27FC236}">
                <a16:creationId xmlns:a16="http://schemas.microsoft.com/office/drawing/2014/main" id="{49B5B446-BF61-9273-73C2-7E54AB446BBC}"/>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268639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Title and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accent1"/>
                </a:solidFill>
                <a:latin typeface="ABC Oracle Medium" panose="020B0504040202060203" pitchFamily="34" charset="77"/>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tx1"/>
                </a:solidFill>
              </a:defRPr>
            </a:lvl1pPr>
          </a:lstStyle>
          <a:p>
            <a:fld id="{741AFF56-1126-4107-9C02-BC0EFBF16431}" type="slidenum">
              <a:rPr lang="en-GB" smtClean="0"/>
              <a:pPr/>
              <a:t>‹#›</a:t>
            </a:fld>
            <a:endParaRPr lang="en-GB"/>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Footer Placeholder 4">
            <a:extLst>
              <a:ext uri="{FF2B5EF4-FFF2-40B4-BE49-F238E27FC236}">
                <a16:creationId xmlns:a16="http://schemas.microsoft.com/office/drawing/2014/main" id="{4660D2EA-6D20-7E9D-AE74-606945F6FE2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9155984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Title and Content">
    <p:bg>
      <p:bgPr>
        <a:solidFill>
          <a:schemeClr val="accent1"/>
        </a:solidFill>
        <a:effectLst/>
      </p:bgPr>
    </p:bg>
    <p:spTree>
      <p:nvGrpSpPr>
        <p:cNvPr id="1" name=""/>
        <p:cNvGrpSpPr/>
        <p:nvPr/>
      </p:nvGrpSpPr>
      <p:grpSpPr>
        <a:xfrm>
          <a:off x="0" y="0"/>
          <a:ext cx="0" cy="0"/>
          <a:chOff x="0" y="0"/>
          <a:chExt cx="0" cy="0"/>
        </a:xfrm>
      </p:grpSpPr>
      <p:grpSp>
        <p:nvGrpSpPr>
          <p:cNvPr id="83" name="Group 82">
            <a:extLst>
              <a:ext uri="{FF2B5EF4-FFF2-40B4-BE49-F238E27FC236}">
                <a16:creationId xmlns:a16="http://schemas.microsoft.com/office/drawing/2014/main" id="{D12EF5E7-BD8E-CAB9-E725-345E21653ECD}"/>
              </a:ext>
            </a:extLst>
          </p:cNvPr>
          <p:cNvGrpSpPr/>
          <p:nvPr userDrawn="1"/>
        </p:nvGrpSpPr>
        <p:grpSpPr>
          <a:xfrm>
            <a:off x="417526" y="387280"/>
            <a:ext cx="11340345" cy="6075045"/>
            <a:chOff x="417526" y="387280"/>
            <a:chExt cx="11340345" cy="6075045"/>
          </a:xfrm>
        </p:grpSpPr>
        <p:sp>
          <p:nvSpPr>
            <p:cNvPr id="12" name="Freeform 11">
              <a:extLst>
                <a:ext uri="{FF2B5EF4-FFF2-40B4-BE49-F238E27FC236}">
                  <a16:creationId xmlns:a16="http://schemas.microsoft.com/office/drawing/2014/main" id="{DB6E64BA-5E3F-0B13-F3BD-289BBB0BEB04}"/>
                </a:ext>
              </a:extLst>
            </p:cNvPr>
            <p:cNvSpPr/>
            <p:nvPr/>
          </p:nvSpPr>
          <p:spPr>
            <a:xfrm>
              <a:off x="3627164" y="1507599"/>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2A486A8-CC89-9FB4-E3D0-C4E0732EE99F}"/>
                </a:ext>
              </a:extLst>
            </p:cNvPr>
            <p:cNvSpPr/>
            <p:nvPr/>
          </p:nvSpPr>
          <p:spPr>
            <a:xfrm>
              <a:off x="3627164" y="387280"/>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4CA9702C-BF9A-D515-F12E-47B1496EE8EC}"/>
                </a:ext>
              </a:extLst>
            </p:cNvPr>
            <p:cNvSpPr/>
            <p:nvPr/>
          </p:nvSpPr>
          <p:spPr>
            <a:xfrm>
              <a:off x="5405447" y="387280"/>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9A48810-A754-BB60-394F-F89ACC86D4CA}"/>
                </a:ext>
              </a:extLst>
            </p:cNvPr>
            <p:cNvSpPr/>
            <p:nvPr/>
          </p:nvSpPr>
          <p:spPr>
            <a:xfrm>
              <a:off x="5405447" y="78697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EE001CF-9FFD-81C1-7F2E-67002CD750B6}"/>
                </a:ext>
              </a:extLst>
            </p:cNvPr>
            <p:cNvSpPr/>
            <p:nvPr/>
          </p:nvSpPr>
          <p:spPr>
            <a:xfrm>
              <a:off x="5405447" y="2255371"/>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99DB2B16-09E4-D9CA-D412-561D7B44E1D1}"/>
                </a:ext>
              </a:extLst>
            </p:cNvPr>
            <p:cNvSpPr/>
            <p:nvPr/>
          </p:nvSpPr>
          <p:spPr>
            <a:xfrm>
              <a:off x="5761121" y="2255371"/>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64C8EF0-BEAE-EEA6-3638-EFD85102CE66}"/>
                </a:ext>
              </a:extLst>
            </p:cNvPr>
            <p:cNvSpPr/>
            <p:nvPr/>
          </p:nvSpPr>
          <p:spPr>
            <a:xfrm>
              <a:off x="5761121" y="1894969"/>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FAE7F640-C6DF-4ECA-F9CC-28501FA4871F}"/>
                </a:ext>
              </a:extLst>
            </p:cNvPr>
            <p:cNvSpPr/>
            <p:nvPr/>
          </p:nvSpPr>
          <p:spPr>
            <a:xfrm>
              <a:off x="5761121" y="262791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FACD68CA-0CCD-3986-6D30-A2131CBDF46C}"/>
                </a:ext>
              </a:extLst>
            </p:cNvPr>
            <p:cNvSpPr/>
            <p:nvPr/>
          </p:nvSpPr>
          <p:spPr>
            <a:xfrm>
              <a:off x="5761121"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A2CB4B6-6677-A64D-63E7-03B73A82ECE5}"/>
                </a:ext>
              </a:extLst>
            </p:cNvPr>
            <p:cNvSpPr/>
            <p:nvPr/>
          </p:nvSpPr>
          <p:spPr>
            <a:xfrm>
              <a:off x="6828145"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928"/>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4DCD34-ECC1-F0D7-5D6A-E29C268BE537}"/>
                </a:ext>
              </a:extLst>
            </p:cNvPr>
            <p:cNvSpPr/>
            <p:nvPr/>
          </p:nvSpPr>
          <p:spPr>
            <a:xfrm>
              <a:off x="7539493" y="3291304"/>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7876098-EBCB-8E16-72E4-9E8F6D4E4118}"/>
                </a:ext>
              </a:extLst>
            </p:cNvPr>
            <p:cNvSpPr/>
            <p:nvPr/>
          </p:nvSpPr>
          <p:spPr>
            <a:xfrm>
              <a:off x="4338513" y="4821852"/>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0949F5A-DD1D-2EF7-285F-0C44C58CEA32}"/>
                </a:ext>
              </a:extLst>
            </p:cNvPr>
            <p:cNvSpPr/>
            <p:nvPr/>
          </p:nvSpPr>
          <p:spPr>
            <a:xfrm>
              <a:off x="4338513" y="518314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19BFF03-D109-FF17-C56C-B815AB9CAAC8}"/>
                </a:ext>
              </a:extLst>
            </p:cNvPr>
            <p:cNvSpPr/>
            <p:nvPr/>
          </p:nvSpPr>
          <p:spPr>
            <a:xfrm>
              <a:off x="6828145" y="445341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839"/>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DC5E1BFD-6710-4C5F-1411-5CDF3F443D1E}"/>
                </a:ext>
              </a:extLst>
            </p:cNvPr>
            <p:cNvSpPr/>
            <p:nvPr/>
          </p:nvSpPr>
          <p:spPr>
            <a:xfrm>
              <a:off x="6472470" y="5903773"/>
              <a:ext cx="180113" cy="180201"/>
            </a:xfrm>
            <a:custGeom>
              <a:avLst/>
              <a:gdLst>
                <a:gd name="connsiteX0" fmla="*/ 90057 w 180113"/>
                <a:gd name="connsiteY0" fmla="*/ 180201 h 180201"/>
                <a:gd name="connsiteX1" fmla="*/ 180113 w 180113"/>
                <a:gd name="connsiteY1" fmla="*/ 90100 h 180201"/>
                <a:gd name="connsiteX2" fmla="*/ 90057 w 180113"/>
                <a:gd name="connsiteY2" fmla="*/ 0 h 180201"/>
                <a:gd name="connsiteX3" fmla="*/ 0 w 180113"/>
                <a:gd name="connsiteY3" fmla="*/ 90100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0"/>
                  </a:cubicBezTo>
                  <a:cubicBezTo>
                    <a:pt x="180113" y="40362"/>
                    <a:pt x="139771" y="0"/>
                    <a:pt x="90057" y="0"/>
                  </a:cubicBezTo>
                  <a:cubicBezTo>
                    <a:pt x="40343" y="0"/>
                    <a:pt x="0" y="40362"/>
                    <a:pt x="0" y="90100"/>
                  </a:cubicBezTo>
                  <a:cubicBezTo>
                    <a:pt x="0" y="139839"/>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861663C6-E7AA-643E-F135-F7DB591F6F9F}"/>
                </a:ext>
              </a:extLst>
            </p:cNvPr>
            <p:cNvSpPr/>
            <p:nvPr/>
          </p:nvSpPr>
          <p:spPr>
            <a:xfrm>
              <a:off x="6472470" y="6282124"/>
              <a:ext cx="180113" cy="180201"/>
            </a:xfrm>
            <a:custGeom>
              <a:avLst/>
              <a:gdLst>
                <a:gd name="connsiteX0" fmla="*/ 90057 w 180113"/>
                <a:gd name="connsiteY0" fmla="*/ 180201 h 180201"/>
                <a:gd name="connsiteX1" fmla="*/ 180113 w 180113"/>
                <a:gd name="connsiteY1" fmla="*/ 90100 h 180201"/>
                <a:gd name="connsiteX2" fmla="*/ 90057 w 180113"/>
                <a:gd name="connsiteY2" fmla="*/ 0 h 180201"/>
                <a:gd name="connsiteX3" fmla="*/ 0 w 180113"/>
                <a:gd name="connsiteY3" fmla="*/ 90100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0"/>
                  </a:cubicBezTo>
                  <a:cubicBezTo>
                    <a:pt x="180113" y="40362"/>
                    <a:pt x="139771" y="0"/>
                    <a:pt x="90057" y="0"/>
                  </a:cubicBezTo>
                  <a:cubicBezTo>
                    <a:pt x="40343" y="0"/>
                    <a:pt x="0" y="40362"/>
                    <a:pt x="0" y="90100"/>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3ADB5E5F-0B4D-1C4E-9A4A-8AE4310BC757}"/>
                </a:ext>
              </a:extLst>
            </p:cNvPr>
            <p:cNvSpPr/>
            <p:nvPr/>
          </p:nvSpPr>
          <p:spPr>
            <a:xfrm>
              <a:off x="7183819" y="445341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253" y="180201"/>
                    <a:pt x="90056" y="180201"/>
                  </a:cubicBezTo>
                </a:path>
              </a:pathLst>
            </a:custGeom>
            <a:solidFill>
              <a:srgbClr val="FFFFFF"/>
            </a:solidFill>
            <a:ln w="8925"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FCE42CE8-2C56-6D65-4C6E-808C01DE8557}"/>
                </a:ext>
              </a:extLst>
            </p:cNvPr>
            <p:cNvSpPr/>
            <p:nvPr/>
          </p:nvSpPr>
          <p:spPr>
            <a:xfrm>
              <a:off x="5049773"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89" y="139928"/>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DECEF3F9-E201-ED82-5EE4-9C586FC397F7}"/>
                </a:ext>
              </a:extLst>
            </p:cNvPr>
            <p:cNvSpPr/>
            <p:nvPr/>
          </p:nvSpPr>
          <p:spPr>
            <a:xfrm>
              <a:off x="4694187"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3" y="0"/>
                    <a:pt x="0" y="40362"/>
                    <a:pt x="0" y="90101"/>
                  </a:cubicBezTo>
                  <a:cubicBezTo>
                    <a:pt x="0" y="139928"/>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FC331F8-1856-1489-5EBF-61E86CBF999F}"/>
                </a:ext>
              </a:extLst>
            </p:cNvPr>
            <p:cNvSpPr/>
            <p:nvPr/>
          </p:nvSpPr>
          <p:spPr>
            <a:xfrm>
              <a:off x="3627164"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24F144B-A8C9-957F-42D1-5C7F03594357}"/>
                </a:ext>
              </a:extLst>
            </p:cNvPr>
            <p:cNvSpPr/>
            <p:nvPr/>
          </p:nvSpPr>
          <p:spPr>
            <a:xfrm>
              <a:off x="3982838"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2C7D9CFF-5F9A-B8E8-DFE8-B02805F21ADC}"/>
                </a:ext>
              </a:extLst>
            </p:cNvPr>
            <p:cNvSpPr/>
            <p:nvPr/>
          </p:nvSpPr>
          <p:spPr>
            <a:xfrm>
              <a:off x="3982838" y="370153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55787E0B-4B27-2DDE-D56F-44B4911970ED}"/>
                </a:ext>
              </a:extLst>
            </p:cNvPr>
            <p:cNvSpPr/>
            <p:nvPr/>
          </p:nvSpPr>
          <p:spPr>
            <a:xfrm>
              <a:off x="3627164" y="118657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839"/>
                    <a:pt x="40342" y="180201"/>
                    <a:pt x="90057" y="180201"/>
                  </a:cubicBezTo>
                </a:path>
              </a:pathLst>
            </a:custGeom>
            <a:solidFill>
              <a:srgbClr val="D2D4D5"/>
            </a:solidFill>
            <a:ln w="8925"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963AB14F-473B-DBE7-371F-85CDAF84173B}"/>
                </a:ext>
              </a:extLst>
            </p:cNvPr>
            <p:cNvSpPr/>
            <p:nvPr/>
          </p:nvSpPr>
          <p:spPr>
            <a:xfrm>
              <a:off x="3627164" y="78697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839"/>
                    <a:pt x="40342" y="180201"/>
                    <a:pt x="90057" y="180201"/>
                  </a:cubicBezTo>
                </a:path>
              </a:pathLst>
            </a:custGeom>
            <a:solidFill>
              <a:srgbClr val="D2D4D5"/>
            </a:solidFill>
            <a:ln w="8925"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A7AB4D39-853E-82D5-F4D8-2E20931ABBE8}"/>
                </a:ext>
              </a:extLst>
            </p:cNvPr>
            <p:cNvSpPr/>
            <p:nvPr/>
          </p:nvSpPr>
          <p:spPr>
            <a:xfrm>
              <a:off x="4338513"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928"/>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7118E5C-0400-89B1-21D3-F2735918DA42}"/>
                </a:ext>
              </a:extLst>
            </p:cNvPr>
            <p:cNvSpPr/>
            <p:nvPr/>
          </p:nvSpPr>
          <p:spPr>
            <a:xfrm>
              <a:off x="5405447"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D8E17917-3F18-CF01-2254-FB2FF3511951}"/>
                </a:ext>
              </a:extLst>
            </p:cNvPr>
            <p:cNvSpPr/>
            <p:nvPr/>
          </p:nvSpPr>
          <p:spPr>
            <a:xfrm>
              <a:off x="5405447" y="2627917"/>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92C53243-6C12-76FC-D26E-1326E8C86796}"/>
                </a:ext>
              </a:extLst>
            </p:cNvPr>
            <p:cNvSpPr/>
            <p:nvPr/>
          </p:nvSpPr>
          <p:spPr>
            <a:xfrm>
              <a:off x="5405447" y="1894969"/>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38CABC40-E5E3-7D61-9129-E4670F1152B1}"/>
                </a:ext>
              </a:extLst>
            </p:cNvPr>
            <p:cNvSpPr/>
            <p:nvPr/>
          </p:nvSpPr>
          <p:spPr>
            <a:xfrm>
              <a:off x="5405447" y="1507599"/>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108EBC01-DE94-7581-D107-A02F4B39FC9E}"/>
                </a:ext>
              </a:extLst>
            </p:cNvPr>
            <p:cNvSpPr/>
            <p:nvPr/>
          </p:nvSpPr>
          <p:spPr>
            <a:xfrm>
              <a:off x="5405447" y="118657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B96A0112-2400-63F5-2E19-6B65A40492F0}"/>
                </a:ext>
              </a:extLst>
            </p:cNvPr>
            <p:cNvSpPr/>
            <p:nvPr/>
          </p:nvSpPr>
          <p:spPr>
            <a:xfrm>
              <a:off x="773201" y="51831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FFFFFF"/>
            </a:solidFill>
            <a:ln w="8925"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14D029F-F993-724E-ECFF-246202FE8391}"/>
                </a:ext>
              </a:extLst>
            </p:cNvPr>
            <p:cNvSpPr/>
            <p:nvPr/>
          </p:nvSpPr>
          <p:spPr>
            <a:xfrm>
              <a:off x="773201" y="4783544"/>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76053E68-2382-F6EF-F1C7-B4BAF6385D82}"/>
                </a:ext>
              </a:extLst>
            </p:cNvPr>
            <p:cNvSpPr/>
            <p:nvPr/>
          </p:nvSpPr>
          <p:spPr>
            <a:xfrm>
              <a:off x="773201" y="3315146"/>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1FD4B44E-5AA3-540A-352F-D3289BBAF420}"/>
                </a:ext>
              </a:extLst>
            </p:cNvPr>
            <p:cNvSpPr/>
            <p:nvPr/>
          </p:nvSpPr>
          <p:spPr>
            <a:xfrm>
              <a:off x="417526" y="3315146"/>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273"/>
                    <a:pt x="139860" y="0"/>
                    <a:pt x="90057" y="0"/>
                  </a:cubicBezTo>
                </a:path>
              </a:pathLst>
            </a:custGeom>
            <a:solidFill>
              <a:srgbClr val="FFFFFF"/>
            </a:solidFill>
            <a:ln w="8925"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093F22E3-2B5D-DDD5-6A28-26A119DF55DD}"/>
                </a:ext>
              </a:extLst>
            </p:cNvPr>
            <p:cNvSpPr/>
            <p:nvPr/>
          </p:nvSpPr>
          <p:spPr>
            <a:xfrm>
              <a:off x="417526" y="367545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362"/>
                    <a:pt x="139860" y="0"/>
                    <a:pt x="90057" y="0"/>
                  </a:cubicBezTo>
                </a:path>
              </a:pathLst>
            </a:custGeom>
            <a:solidFill>
              <a:srgbClr val="FFFFFF"/>
            </a:solidFill>
            <a:ln w="8925"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97E4A854-E7FD-A195-8D97-E5460BD3CA99}"/>
                </a:ext>
              </a:extLst>
            </p:cNvPr>
            <p:cNvSpPr/>
            <p:nvPr/>
          </p:nvSpPr>
          <p:spPr>
            <a:xfrm>
              <a:off x="417526" y="294251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362"/>
                    <a:pt x="139860" y="0"/>
                    <a:pt x="90057" y="0"/>
                  </a:cubicBezTo>
                </a:path>
              </a:pathLst>
            </a:custGeom>
            <a:solidFill>
              <a:srgbClr val="FFFFFF"/>
            </a:solidFill>
            <a:ln w="8925"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52866FD6-F652-AB58-ABA3-8C1EDFFB1D6D}"/>
                </a:ext>
              </a:extLst>
            </p:cNvPr>
            <p:cNvSpPr/>
            <p:nvPr/>
          </p:nvSpPr>
          <p:spPr>
            <a:xfrm>
              <a:off x="773201" y="294251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1A88025-5747-CC7C-DDBE-340C4298564F}"/>
                </a:ext>
              </a:extLst>
            </p:cNvPr>
            <p:cNvSpPr/>
            <p:nvPr/>
          </p:nvSpPr>
          <p:spPr>
            <a:xfrm>
              <a:off x="773201" y="367545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E481CBF7-D355-0B88-27C8-6F801D9EBFC7}"/>
                </a:ext>
              </a:extLst>
            </p:cNvPr>
            <p:cNvSpPr/>
            <p:nvPr/>
          </p:nvSpPr>
          <p:spPr>
            <a:xfrm>
              <a:off x="773201" y="406282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94B7063A-4105-2DEE-00FA-7A2935F2B9C1}"/>
                </a:ext>
              </a:extLst>
            </p:cNvPr>
            <p:cNvSpPr/>
            <p:nvPr/>
          </p:nvSpPr>
          <p:spPr>
            <a:xfrm>
              <a:off x="773201" y="4383851"/>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2E92CFC-ED66-1C32-253A-16338CDB913D}"/>
                </a:ext>
              </a:extLst>
            </p:cNvPr>
            <p:cNvSpPr/>
            <p:nvPr/>
          </p:nvSpPr>
          <p:spPr>
            <a:xfrm>
              <a:off x="6116796"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928"/>
                    <a:pt x="40342" y="180201"/>
                    <a:pt x="90056" y="180201"/>
                  </a:cubicBezTo>
                </a:path>
              </a:pathLst>
            </a:custGeom>
            <a:solidFill>
              <a:srgbClr val="D2D4D5"/>
            </a:solidFill>
            <a:ln w="8925"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D15FDDE-BF44-C55E-8818-27696DF861FD}"/>
                </a:ext>
              </a:extLst>
            </p:cNvPr>
            <p:cNvSpPr/>
            <p:nvPr/>
          </p:nvSpPr>
          <p:spPr>
            <a:xfrm>
              <a:off x="6472470"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C109CA2C-4B39-FDD1-DEC7-F9E28B52753A}"/>
                </a:ext>
              </a:extLst>
            </p:cNvPr>
            <p:cNvSpPr/>
            <p:nvPr/>
          </p:nvSpPr>
          <p:spPr>
            <a:xfrm>
              <a:off x="6472470" y="445341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A4622A34-3A40-9246-3B5C-7EB00504F6C6}"/>
                </a:ext>
              </a:extLst>
            </p:cNvPr>
            <p:cNvSpPr/>
            <p:nvPr/>
          </p:nvSpPr>
          <p:spPr>
            <a:xfrm>
              <a:off x="7183819" y="5903773"/>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3" y="0"/>
                    <a:pt x="0" y="40362"/>
                    <a:pt x="0" y="90100"/>
                  </a:cubicBezTo>
                  <a:cubicBezTo>
                    <a:pt x="0" y="139839"/>
                    <a:pt x="40253" y="180201"/>
                    <a:pt x="90056" y="180201"/>
                  </a:cubicBezTo>
                </a:path>
              </a:pathLst>
            </a:custGeom>
            <a:solidFill>
              <a:srgbClr val="D2D4D5"/>
            </a:solidFill>
            <a:ln w="8925"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C8656230-F658-A6EF-FDC2-4B0844867218}"/>
                </a:ext>
              </a:extLst>
            </p:cNvPr>
            <p:cNvSpPr/>
            <p:nvPr/>
          </p:nvSpPr>
          <p:spPr>
            <a:xfrm>
              <a:off x="7183819" y="6282124"/>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3" y="0"/>
                    <a:pt x="0" y="40362"/>
                    <a:pt x="0" y="90100"/>
                  </a:cubicBezTo>
                  <a:cubicBezTo>
                    <a:pt x="0" y="139928"/>
                    <a:pt x="40253" y="180201"/>
                    <a:pt x="90056" y="180201"/>
                  </a:cubicBezTo>
                </a:path>
              </a:pathLst>
            </a:custGeom>
            <a:solidFill>
              <a:srgbClr val="D2D4D5"/>
            </a:solidFill>
            <a:ln w="8925"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CB060D06-BD2C-E04C-F090-383F9F66EC7D}"/>
                </a:ext>
              </a:extLst>
            </p:cNvPr>
            <p:cNvSpPr/>
            <p:nvPr/>
          </p:nvSpPr>
          <p:spPr>
            <a:xfrm>
              <a:off x="6828145" y="6282124"/>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2" y="0"/>
                    <a:pt x="0" y="40362"/>
                    <a:pt x="0" y="90100"/>
                  </a:cubicBezTo>
                  <a:cubicBezTo>
                    <a:pt x="0" y="139928"/>
                    <a:pt x="40342" y="180201"/>
                    <a:pt x="90056" y="180201"/>
                  </a:cubicBezTo>
                </a:path>
              </a:pathLst>
            </a:custGeom>
            <a:solidFill>
              <a:srgbClr val="D2D4D5"/>
            </a:solidFill>
            <a:ln w="8925"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748BA15A-88C8-B742-0695-BDCBBF5AD836}"/>
                </a:ext>
              </a:extLst>
            </p:cNvPr>
            <p:cNvSpPr/>
            <p:nvPr/>
          </p:nvSpPr>
          <p:spPr>
            <a:xfrm>
              <a:off x="4338513" y="441733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928"/>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29BF82DE-166E-CAA1-37D1-7250A4AFB146}"/>
                </a:ext>
              </a:extLst>
            </p:cNvPr>
            <p:cNvSpPr/>
            <p:nvPr/>
          </p:nvSpPr>
          <p:spPr>
            <a:xfrm>
              <a:off x="4338513" y="370153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2A02D2F6-0BE6-1891-319C-49A40E9E9150}"/>
                </a:ext>
              </a:extLst>
            </p:cNvPr>
            <p:cNvSpPr/>
            <p:nvPr/>
          </p:nvSpPr>
          <p:spPr>
            <a:xfrm>
              <a:off x="9443712"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114"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A74EDA4D-94E0-C119-CBD7-12C7EB304BA0}"/>
                </a:ext>
              </a:extLst>
            </p:cNvPr>
            <p:cNvSpPr/>
            <p:nvPr/>
          </p:nvSpPr>
          <p:spPr>
            <a:xfrm>
              <a:off x="8376778"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F2A1432F-CA6B-FA35-36E4-8B0A59244716}"/>
                </a:ext>
              </a:extLst>
            </p:cNvPr>
            <p:cNvSpPr/>
            <p:nvPr/>
          </p:nvSpPr>
          <p:spPr>
            <a:xfrm>
              <a:off x="10866409" y="1847641"/>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FFFFFF"/>
            </a:solidFill>
            <a:ln w="8925"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1F4DF9F6-817B-15FC-EEA2-650CB67377E3}"/>
                </a:ext>
              </a:extLst>
            </p:cNvPr>
            <p:cNvSpPr/>
            <p:nvPr/>
          </p:nvSpPr>
          <p:spPr>
            <a:xfrm>
              <a:off x="10866409" y="1486346"/>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FFFFFF"/>
            </a:solidFill>
            <a:ln w="8925"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EE327AE9-9F14-56D3-4C9E-7B493320F8A8}"/>
                </a:ext>
              </a:extLst>
            </p:cNvPr>
            <p:cNvSpPr/>
            <p:nvPr/>
          </p:nvSpPr>
          <p:spPr>
            <a:xfrm>
              <a:off x="8376778" y="221608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362"/>
                    <a:pt x="139771" y="0"/>
                    <a:pt x="90057" y="0"/>
                  </a:cubicBezTo>
                </a:path>
              </a:pathLst>
            </a:custGeom>
            <a:solidFill>
              <a:srgbClr val="FFFFFF"/>
            </a:solidFill>
            <a:ln w="8925"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094C3AE4-71A3-35AC-C04A-7DEBE2710A14}"/>
                </a:ext>
              </a:extLst>
            </p:cNvPr>
            <p:cNvSpPr/>
            <p:nvPr/>
          </p:nvSpPr>
          <p:spPr>
            <a:xfrm>
              <a:off x="8732453" y="76572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362"/>
                    <a:pt x="139770" y="0"/>
                    <a:pt x="90056" y="0"/>
                  </a:cubicBezTo>
                </a:path>
              </a:pathLst>
            </a:custGeom>
            <a:solidFill>
              <a:srgbClr val="FFFFFF"/>
            </a:solidFill>
            <a:ln w="8925"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70AB4B87-84B4-5F1F-3DC4-C56DEE5738EF}"/>
                </a:ext>
              </a:extLst>
            </p:cNvPr>
            <p:cNvSpPr/>
            <p:nvPr/>
          </p:nvSpPr>
          <p:spPr>
            <a:xfrm>
              <a:off x="8732453" y="387369"/>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0BFCAE45-F12A-72CA-181F-7CF3502532CC}"/>
                </a:ext>
              </a:extLst>
            </p:cNvPr>
            <p:cNvSpPr/>
            <p:nvPr/>
          </p:nvSpPr>
          <p:spPr>
            <a:xfrm>
              <a:off x="8021104" y="221608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362"/>
                    <a:pt x="139770" y="0"/>
                    <a:pt x="90057" y="0"/>
                  </a:cubicBezTo>
                </a:path>
              </a:pathLst>
            </a:custGeom>
            <a:solidFill>
              <a:srgbClr val="FFFFFF"/>
            </a:solidFill>
            <a:ln w="8925"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B07B7A4F-6A54-318C-6F65-86F7E17B63C1}"/>
                </a:ext>
              </a:extLst>
            </p:cNvPr>
            <p:cNvSpPr/>
            <p:nvPr/>
          </p:nvSpPr>
          <p:spPr>
            <a:xfrm>
              <a:off x="10155061"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3" y="0"/>
                    <a:pt x="0" y="40362"/>
                    <a:pt x="0" y="90101"/>
                  </a:cubicBezTo>
                  <a:cubicBezTo>
                    <a:pt x="0" y="139839"/>
                    <a:pt x="40343" y="180201"/>
                    <a:pt x="90056" y="180201"/>
                  </a:cubicBezTo>
                  <a:cubicBezTo>
                    <a:pt x="139770" y="180201"/>
                    <a:pt x="180113" y="139839"/>
                    <a:pt x="180113" y="90101"/>
                  </a:cubicBezTo>
                  <a:cubicBezTo>
                    <a:pt x="180113"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0F48B8CD-A08A-C988-E18E-6D381DA95EC1}"/>
                </a:ext>
              </a:extLst>
            </p:cNvPr>
            <p:cNvSpPr/>
            <p:nvPr/>
          </p:nvSpPr>
          <p:spPr>
            <a:xfrm>
              <a:off x="10510735"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771" y="0"/>
                    <a:pt x="90056" y="0"/>
                  </a:cubicBezTo>
                </a:path>
              </a:pathLst>
            </a:custGeom>
            <a:solidFill>
              <a:srgbClr val="FFFFFF"/>
            </a:solidFill>
            <a:ln w="8925"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89E33877-D53D-6EFD-071B-B1B1CCBEDB57}"/>
                </a:ext>
              </a:extLst>
            </p:cNvPr>
            <p:cNvSpPr/>
            <p:nvPr/>
          </p:nvSpPr>
          <p:spPr>
            <a:xfrm>
              <a:off x="11577759"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3"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9F7EF103-D592-937C-9ED8-DADCED4CB8DD}"/>
                </a:ext>
              </a:extLst>
            </p:cNvPr>
            <p:cNvSpPr/>
            <p:nvPr/>
          </p:nvSpPr>
          <p:spPr>
            <a:xfrm>
              <a:off x="11222084"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024" y="40273"/>
                    <a:pt x="139771" y="0"/>
                    <a:pt x="90057" y="0"/>
                  </a:cubicBezTo>
                </a:path>
              </a:pathLst>
            </a:custGeom>
            <a:solidFill>
              <a:srgbClr val="D2D4D5"/>
            </a:solidFill>
            <a:ln w="8925"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7FA22AEA-9F7D-9C0E-0254-51FDC0EC4714}"/>
                </a:ext>
              </a:extLst>
            </p:cNvPr>
            <p:cNvSpPr/>
            <p:nvPr/>
          </p:nvSpPr>
          <p:spPr>
            <a:xfrm>
              <a:off x="11222084" y="296796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024"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833B02DB-13A0-D046-A64F-0F5EF99B1B18}"/>
                </a:ext>
              </a:extLst>
            </p:cNvPr>
            <p:cNvSpPr/>
            <p:nvPr/>
          </p:nvSpPr>
          <p:spPr>
            <a:xfrm>
              <a:off x="10866409"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771" y="0"/>
                    <a:pt x="90056" y="0"/>
                  </a:cubicBezTo>
                </a:path>
              </a:pathLst>
            </a:custGeom>
            <a:solidFill>
              <a:srgbClr val="D2D4D5"/>
            </a:solidFill>
            <a:ln w="8925"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9BAF5164-6A0E-81F0-1CB6-1F782703012C}"/>
                </a:ext>
              </a:extLst>
            </p:cNvPr>
            <p:cNvSpPr/>
            <p:nvPr/>
          </p:nvSpPr>
          <p:spPr>
            <a:xfrm>
              <a:off x="9799387"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113" y="40273"/>
                    <a:pt x="139770" y="0"/>
                    <a:pt x="90056" y="0"/>
                  </a:cubicBezTo>
                </a:path>
              </a:pathLst>
            </a:custGeom>
            <a:solidFill>
              <a:srgbClr val="D2D4D5"/>
            </a:solidFill>
            <a:ln w="8925"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1E4907E3-2F19-EFC4-378E-C9888F78EB45}"/>
                </a:ext>
              </a:extLst>
            </p:cNvPr>
            <p:cNvSpPr/>
            <p:nvPr/>
          </p:nvSpPr>
          <p:spPr>
            <a:xfrm>
              <a:off x="9088038"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860" y="0"/>
                    <a:pt x="90056" y="0"/>
                  </a:cubicBezTo>
                </a:path>
              </a:pathLst>
            </a:custGeom>
            <a:solidFill>
              <a:srgbClr val="D2D4D5"/>
            </a:solidFill>
            <a:ln w="8925"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0C8B9BE2-9741-51EE-D6E9-6E73F491F56C}"/>
                </a:ext>
              </a:extLst>
            </p:cNvPr>
            <p:cNvSpPr/>
            <p:nvPr/>
          </p:nvSpPr>
          <p:spPr>
            <a:xfrm>
              <a:off x="8732453"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273"/>
                    <a:pt x="139770" y="0"/>
                    <a:pt x="90056" y="0"/>
                  </a:cubicBezTo>
                </a:path>
              </a:pathLst>
            </a:custGeom>
            <a:solidFill>
              <a:srgbClr val="D2D4D5"/>
            </a:solidFill>
            <a:ln w="8925"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E04A0A22-3CED-F5E1-D272-ED799828958C}"/>
                </a:ext>
              </a:extLst>
            </p:cNvPr>
            <p:cNvSpPr/>
            <p:nvPr/>
          </p:nvSpPr>
          <p:spPr>
            <a:xfrm>
              <a:off x="8732453" y="221608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362"/>
                    <a:pt x="139770" y="0"/>
                    <a:pt x="90056" y="0"/>
                  </a:cubicBezTo>
                </a:path>
              </a:pathLst>
            </a:custGeom>
            <a:solidFill>
              <a:srgbClr val="D2D4D5"/>
            </a:solidFill>
            <a:ln w="8925"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133A1048-DAD5-6CF2-FC2A-FB2DE197A25F}"/>
                </a:ext>
              </a:extLst>
            </p:cNvPr>
            <p:cNvSpPr/>
            <p:nvPr/>
          </p:nvSpPr>
          <p:spPr>
            <a:xfrm>
              <a:off x="8021104" y="76572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362"/>
                    <a:pt x="139770" y="0"/>
                    <a:pt x="90057" y="0"/>
                  </a:cubicBezTo>
                </a:path>
              </a:pathLst>
            </a:custGeom>
            <a:solidFill>
              <a:srgbClr val="D2D4D5"/>
            </a:solidFill>
            <a:ln w="8925"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1C188ED4-1642-4DC9-B500-24207264DC73}"/>
                </a:ext>
              </a:extLst>
            </p:cNvPr>
            <p:cNvSpPr/>
            <p:nvPr/>
          </p:nvSpPr>
          <p:spPr>
            <a:xfrm>
              <a:off x="8021104" y="38736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273"/>
                    <a:pt x="139770" y="0"/>
                    <a:pt x="90057" y="0"/>
                  </a:cubicBezTo>
                </a:path>
              </a:pathLst>
            </a:custGeom>
            <a:solidFill>
              <a:srgbClr val="D2D4D5"/>
            </a:solidFill>
            <a:ln w="8925"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C9C82084-9369-2FE7-0A77-59D20A08E31E}"/>
                </a:ext>
              </a:extLst>
            </p:cNvPr>
            <p:cNvSpPr/>
            <p:nvPr/>
          </p:nvSpPr>
          <p:spPr>
            <a:xfrm>
              <a:off x="8376778" y="38736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273"/>
                    <a:pt x="139771" y="0"/>
                    <a:pt x="90057" y="0"/>
                  </a:cubicBezTo>
                </a:path>
              </a:pathLst>
            </a:custGeom>
            <a:solidFill>
              <a:srgbClr val="D2D4D5"/>
            </a:solidFill>
            <a:ln w="8925"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B21B79C3-4455-EA97-326E-92AF7F750A27}"/>
                </a:ext>
              </a:extLst>
            </p:cNvPr>
            <p:cNvSpPr/>
            <p:nvPr/>
          </p:nvSpPr>
          <p:spPr>
            <a:xfrm>
              <a:off x="10866409" y="2252156"/>
              <a:ext cx="180113" cy="180201"/>
            </a:xfrm>
            <a:custGeom>
              <a:avLst/>
              <a:gdLst>
                <a:gd name="connsiteX0" fmla="*/ 90056 w 180113"/>
                <a:gd name="connsiteY0" fmla="*/ 0 h 180201"/>
                <a:gd name="connsiteX1" fmla="*/ 0 w 180113"/>
                <a:gd name="connsiteY1" fmla="*/ 90100 h 180201"/>
                <a:gd name="connsiteX2" fmla="*/ 90056 w 180113"/>
                <a:gd name="connsiteY2" fmla="*/ 180201 h 180201"/>
                <a:gd name="connsiteX3" fmla="*/ 180114 w 180113"/>
                <a:gd name="connsiteY3" fmla="*/ 90100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0"/>
                  </a:cubicBezTo>
                  <a:cubicBezTo>
                    <a:pt x="0" y="139839"/>
                    <a:pt x="40343" y="180201"/>
                    <a:pt x="90056" y="180201"/>
                  </a:cubicBezTo>
                  <a:cubicBezTo>
                    <a:pt x="139771" y="180201"/>
                    <a:pt x="180114" y="139839"/>
                    <a:pt x="180114" y="90100"/>
                  </a:cubicBezTo>
                  <a:cubicBezTo>
                    <a:pt x="180114" y="40273"/>
                    <a:pt x="139771" y="0"/>
                    <a:pt x="90056" y="0"/>
                  </a:cubicBezTo>
                </a:path>
              </a:pathLst>
            </a:custGeom>
            <a:solidFill>
              <a:srgbClr val="D2D4D5"/>
            </a:solidFill>
            <a:ln w="8925"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BAF835D0-0DFB-7ADD-4E8C-0B5EB1D3FA4B}"/>
                </a:ext>
              </a:extLst>
            </p:cNvPr>
            <p:cNvSpPr/>
            <p:nvPr/>
          </p:nvSpPr>
          <p:spPr>
            <a:xfrm>
              <a:off x="10866409" y="296796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D2D4D5"/>
            </a:solidFill>
            <a:ln w="8925" cap="flat">
              <a:noFill/>
              <a:prstDash val="solid"/>
              <a:miter/>
            </a:ln>
          </p:spPr>
          <p:txBody>
            <a:bodyPr rtlCol="0" anchor="ctr"/>
            <a:lstStyle/>
            <a:p>
              <a:endParaRPr lang="en-US"/>
            </a:p>
          </p:txBody>
        </p:sp>
      </p:gr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964504" y="1684751"/>
            <a:ext cx="4465529" cy="2022953"/>
          </a:xfrm>
        </p:spPr>
        <p:txBody>
          <a:bodyPr anchor="ctr" anchorCtr="0"/>
          <a:lstStyle>
            <a:lvl1pPr algn="ctr">
              <a:defRPr sz="3000" b="0" i="0">
                <a:solidFill>
                  <a:schemeClr val="bg1"/>
                </a:solidFill>
                <a:latin typeface="ABC Oracle Medium" panose="020B0504040202060203" pitchFamily="34" charset="77"/>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5" y="304974"/>
            <a:ext cx="3125157" cy="1203325"/>
          </a:xfrm>
        </p:spPr>
        <p:txBody>
          <a:bodyPr/>
          <a:lstStyle>
            <a:lvl1pPr>
              <a:spcBef>
                <a:spcPts val="0"/>
              </a:spcBef>
              <a:spcAft>
                <a:spcPts val="0"/>
              </a:spcAft>
              <a:defRPr sz="900" b="0" i="0">
                <a:solidFill>
                  <a:schemeClr val="bg1"/>
                </a:solidFill>
                <a:latin typeface="ABC Oracle Medium" panose="020B0504040202060203" pitchFamily="34" charset="77"/>
              </a:defRPr>
            </a:lvl1pPr>
            <a:lvl2pPr marL="0" indent="0">
              <a:buNone/>
              <a:defRPr sz="900" b="0" i="0">
                <a:solidFill>
                  <a:schemeClr val="bg1"/>
                </a:solidFill>
                <a:latin typeface="ABC Oracle Medium" panose="020B0504040202060203" pitchFamily="34" charset="77"/>
              </a:defRPr>
            </a:lvl2pPr>
            <a:lvl3pPr marL="180975" indent="-180975">
              <a:tabLst/>
              <a:defRPr sz="900" b="0" i="0">
                <a:solidFill>
                  <a:schemeClr val="bg1"/>
                </a:solidFill>
                <a:latin typeface="ABC Oracle Medium" panose="020B0504040202060203" pitchFamily="34" charset="77"/>
              </a:defRPr>
            </a:lvl3pPr>
            <a:lvl4pPr marL="355600" indent="-174625">
              <a:tabLst/>
              <a:defRPr sz="900" b="0" i="0">
                <a:solidFill>
                  <a:schemeClr val="bg1"/>
                </a:solidFill>
                <a:latin typeface="ABC Oracle Medium" panose="020B0504040202060203" pitchFamily="34" charset="77"/>
              </a:defRPr>
            </a:lvl4pPr>
            <a:lvl5pPr marL="536575" indent="-180975">
              <a:tabLst/>
              <a:defRPr sz="900" b="0" i="0">
                <a:solidFill>
                  <a:schemeClr val="bg1"/>
                </a:solidFill>
                <a:latin typeface="ABC Oracle Medium" panose="020B0504040202060203"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bg1"/>
                </a:solidFill>
              </a:defRPr>
            </a:lvl1pPr>
          </a:lstStyle>
          <a:p>
            <a:fld id="{741AFF56-1126-4107-9C02-BC0EFBF16431}" type="slidenum">
              <a:rPr lang="en-GB" smtClean="0"/>
              <a:pPr/>
              <a:t>‹#›</a:t>
            </a:fld>
            <a:endParaRPr lang="en-GB"/>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a:p>
        </p:txBody>
      </p:sp>
      <p:sp>
        <p:nvSpPr>
          <p:cNvPr id="4" name="Footer Placeholder 4">
            <a:extLst>
              <a:ext uri="{FF2B5EF4-FFF2-40B4-BE49-F238E27FC236}">
                <a16:creationId xmlns:a16="http://schemas.microsoft.com/office/drawing/2014/main" id="{FCAC37BC-346D-51DA-B8FC-D5C95892C05D}"/>
              </a:ext>
            </a:extLst>
          </p:cNvPr>
          <p:cNvSpPr>
            <a:spLocks noGrp="1"/>
          </p:cNvSpPr>
          <p:nvPr>
            <p:ph type="ftr" sz="quarter" idx="3"/>
          </p:nvPr>
        </p:nvSpPr>
        <p:spPr>
          <a:xfrm>
            <a:off x="4037117" y="6587284"/>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1793876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9_Title and Content">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accent1"/>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47083" y="1481509"/>
            <a:ext cx="5748917" cy="5066929"/>
          </a:xfrm>
        </p:spPr>
        <p:txBody>
          <a:bodyPr/>
          <a:lstStyle>
            <a:lvl1pPr>
              <a:spcBef>
                <a:spcPts val="0"/>
              </a:spcBef>
              <a:spcAft>
                <a:spcPts val="0"/>
              </a:spcAft>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1"/>
                </a:solidFill>
              </a:defRPr>
            </a:lvl1pPr>
          </a:lstStyle>
          <a:p>
            <a:fld id="{741AFF56-1126-4107-9C02-BC0EFBF16431}" type="slidenum">
              <a:rPr lang="en-GB" smtClean="0"/>
              <a:pPr/>
              <a:t>‹#›</a:t>
            </a:fld>
            <a:endParaRPr lang="en-GB"/>
          </a:p>
        </p:txBody>
      </p:sp>
      <p:sp>
        <p:nvSpPr>
          <p:cNvPr id="4" name="Footer Placeholder 4">
            <a:extLst>
              <a:ext uri="{FF2B5EF4-FFF2-40B4-BE49-F238E27FC236}">
                <a16:creationId xmlns:a16="http://schemas.microsoft.com/office/drawing/2014/main" id="{D604D2A8-340C-6811-0193-59710C1F0322}"/>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080733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321110" y="286185"/>
            <a:ext cx="6571317" cy="780120"/>
          </a:xfrm>
        </p:spPr>
        <p:txBody>
          <a:bodyPr anchor="t" anchorCtr="0"/>
          <a:lstStyle>
            <a:lvl1pPr algn="l">
              <a:defRPr sz="3500" b="0" i="0">
                <a:solidFill>
                  <a:schemeClr val="bg1"/>
                </a:solidFill>
                <a:latin typeface="ABC Oracle Medium" panose="020B0504040202060203" pitchFamily="34" charset="77"/>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338464" y="1122801"/>
            <a:ext cx="6566752"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8" name="Freeform 17">
            <a:extLst>
              <a:ext uri="{FF2B5EF4-FFF2-40B4-BE49-F238E27FC236}">
                <a16:creationId xmlns:a16="http://schemas.microsoft.com/office/drawing/2014/main" id="{476D9EB4-DA8D-7007-E1F1-13594489E635}"/>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bg1"/>
          </a:solidFill>
          <a:ln w="9525" cap="flat">
            <a:noFill/>
            <a:prstDash val="solid"/>
            <a:miter/>
          </a:ln>
        </p:spPr>
        <p:txBody>
          <a:bodyPr rtlCol="0" anchor="ctr"/>
          <a:lstStyle/>
          <a:p>
            <a:endParaRPr lang="en-US"/>
          </a:p>
        </p:txBody>
      </p:sp>
      <p:sp>
        <p:nvSpPr>
          <p:cNvPr id="13" name="Graphic 11">
            <a:extLst>
              <a:ext uri="{FF2B5EF4-FFF2-40B4-BE49-F238E27FC236}">
                <a16:creationId xmlns:a16="http://schemas.microsoft.com/office/drawing/2014/main" id="{9A47DABB-6B23-B92F-2CE3-C72452A43FFC}"/>
              </a:ext>
            </a:extLst>
          </p:cNvPr>
          <p:cNvSpPr/>
          <p:nvPr/>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bg1"/>
          </a:solidFill>
          <a:ln w="9525"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E2B1A454-EE21-4091-6B8A-932B60F37893}"/>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2710050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hank you">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1169811" y="2819273"/>
            <a:ext cx="6571317" cy="780120"/>
          </a:xfrm>
        </p:spPr>
        <p:txBody>
          <a:bodyPr anchor="t" anchorCtr="0"/>
          <a:lstStyle>
            <a:lvl1pPr algn="l">
              <a:defRPr sz="3100" b="0" i="0">
                <a:solidFill>
                  <a:schemeClr val="bg1"/>
                </a:solidFill>
                <a:latin typeface="ABC Oracle Medium" panose="020B0504040202060203" pitchFamily="34" charset="77"/>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1187165" y="3624574"/>
            <a:ext cx="6566752" cy="1598604"/>
          </a:xfrm>
        </p:spPr>
        <p:txBody>
          <a:bodyPr anchor="t" anchorCtr="0"/>
          <a:lstStyle>
            <a:lvl1pPr marL="0" indent="0" algn="l">
              <a:spcBef>
                <a:spcPts val="0"/>
              </a:spcBef>
              <a:spcAft>
                <a:spcPts val="0"/>
              </a:spcAft>
              <a:buNone/>
              <a:defRPr sz="1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1" name="Graphic 9">
            <a:extLst>
              <a:ext uri="{FF2B5EF4-FFF2-40B4-BE49-F238E27FC236}">
                <a16:creationId xmlns:a16="http://schemas.microsoft.com/office/drawing/2014/main" id="{7C687F61-C361-715E-64E1-F940513FF331}"/>
              </a:ext>
            </a:extLst>
          </p:cNvPr>
          <p:cNvSpPr/>
          <p:nvPr/>
        </p:nvSpPr>
        <p:spPr>
          <a:xfrm>
            <a:off x="333637" y="298711"/>
            <a:ext cx="2237988" cy="1392303"/>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0C6C589F-6B53-EA41-A888-1CADBA5F425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215291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Section Titl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bg1"/>
                </a:solidFill>
                <a:latin typeface="+mj-lt"/>
              </a:defRPr>
            </a:lvl1pPr>
          </a:lstStyle>
          <a:p>
            <a:r>
              <a:rPr lang="en-US"/>
              <a:t>Click to edit Master</a:t>
            </a:r>
            <a:endParaRPr lang="en-GB"/>
          </a:p>
        </p:txBody>
      </p:sp>
      <p:sp>
        <p:nvSpPr>
          <p:cNvPr id="6" name="Freeform 5">
            <a:extLst>
              <a:ext uri="{FF2B5EF4-FFF2-40B4-BE49-F238E27FC236}">
                <a16:creationId xmlns:a16="http://schemas.microsoft.com/office/drawing/2014/main" id="{D9883D46-8A8A-539B-4F87-C864BBE9A1FC}"/>
              </a:ext>
            </a:extLst>
          </p:cNvPr>
          <p:cNvSpPr/>
          <p:nvPr userDrawn="1"/>
        </p:nvSpPr>
        <p:spPr>
          <a:xfrm>
            <a:off x="6603805" y="1271393"/>
            <a:ext cx="5277046" cy="5277046"/>
          </a:xfrm>
          <a:custGeom>
            <a:avLst/>
            <a:gdLst>
              <a:gd name="connsiteX0" fmla="*/ 2055876 w 2055875"/>
              <a:gd name="connsiteY0" fmla="*/ 2055876 h 2055875"/>
              <a:gd name="connsiteX1" fmla="*/ 2055876 w 2055875"/>
              <a:gd name="connsiteY1" fmla="*/ 1027938 h 2055875"/>
              <a:gd name="connsiteX2" fmla="*/ 1027938 w 2055875"/>
              <a:gd name="connsiteY2" fmla="*/ 0 h 2055875"/>
              <a:gd name="connsiteX3" fmla="*/ 0 w 2055875"/>
              <a:gd name="connsiteY3" fmla="*/ 1027938 h 2055875"/>
              <a:gd name="connsiteX4" fmla="*/ 1027938 w 2055875"/>
              <a:gd name="connsiteY4" fmla="*/ 2055876 h 2055875"/>
              <a:gd name="connsiteX5" fmla="*/ 2055876 w 2055875"/>
              <a:gd name="connsiteY5" fmla="*/ 2055876 h 2055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5875" h="2055875">
                <a:moveTo>
                  <a:pt x="2055876" y="2055876"/>
                </a:moveTo>
                <a:lnTo>
                  <a:pt x="2055876" y="1027938"/>
                </a:lnTo>
                <a:cubicBezTo>
                  <a:pt x="2055876" y="460248"/>
                  <a:pt x="1595628" y="0"/>
                  <a:pt x="1027938" y="0"/>
                </a:cubicBezTo>
                <a:cubicBezTo>
                  <a:pt x="460248" y="0"/>
                  <a:pt x="0" y="460248"/>
                  <a:pt x="0" y="1027938"/>
                </a:cubicBezTo>
                <a:cubicBezTo>
                  <a:pt x="0" y="1595723"/>
                  <a:pt x="460248" y="2055876"/>
                  <a:pt x="1027938" y="2055876"/>
                </a:cubicBezTo>
                <a:lnTo>
                  <a:pt x="2055876" y="2055876"/>
                </a:lnTo>
                <a:close/>
              </a:path>
            </a:pathLst>
          </a:custGeom>
          <a:solidFill>
            <a:schemeClr val="bg1"/>
          </a:solidFill>
          <a:ln w="9525" cap="flat">
            <a:noFill/>
            <a:prstDash val="solid"/>
            <a:miter/>
          </a:ln>
        </p:spPr>
        <p:txBody>
          <a:bodyPr rtlCol="0" anchor="ctr"/>
          <a:lstStyle/>
          <a:p>
            <a:endParaRPr lang="en-US"/>
          </a:p>
        </p:txBody>
      </p:sp>
      <p:sp>
        <p:nvSpPr>
          <p:cNvPr id="7" name="Picture Placeholder 20">
            <a:extLst>
              <a:ext uri="{FF2B5EF4-FFF2-40B4-BE49-F238E27FC236}">
                <a16:creationId xmlns:a16="http://schemas.microsoft.com/office/drawing/2014/main" id="{D2909ECF-720F-DB40-98FC-071C2A0D928E}"/>
              </a:ext>
            </a:extLst>
          </p:cNvPr>
          <p:cNvSpPr>
            <a:spLocks noGrp="1"/>
          </p:cNvSpPr>
          <p:nvPr>
            <p:ph type="pic" sz="quarter" idx="10"/>
          </p:nvPr>
        </p:nvSpPr>
        <p:spPr>
          <a:xfrm>
            <a:off x="7389936" y="2057498"/>
            <a:ext cx="3704784" cy="3705082"/>
          </a:xfrm>
          <a:custGeom>
            <a:avLst/>
            <a:gdLst>
              <a:gd name="connsiteX0" fmla="*/ 1517053 w 3034108"/>
              <a:gd name="connsiteY0" fmla="*/ 0 h 3034353"/>
              <a:gd name="connsiteX1" fmla="*/ 3034108 w 3034108"/>
              <a:gd name="connsiteY1" fmla="*/ 1517053 h 3034353"/>
              <a:gd name="connsiteX2" fmla="*/ 1517053 w 3034108"/>
              <a:gd name="connsiteY2" fmla="*/ 3034353 h 3034353"/>
              <a:gd name="connsiteX3" fmla="*/ 0 w 3034108"/>
              <a:gd name="connsiteY3" fmla="*/ 1517053 h 3034353"/>
              <a:gd name="connsiteX4" fmla="*/ 1517053 w 3034108"/>
              <a:gd name="connsiteY4" fmla="*/ 0 h 3034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4108" h="3034353">
                <a:moveTo>
                  <a:pt x="1517053" y="0"/>
                </a:moveTo>
                <a:cubicBezTo>
                  <a:pt x="2354917" y="0"/>
                  <a:pt x="3034108" y="679191"/>
                  <a:pt x="3034108" y="1517053"/>
                </a:cubicBezTo>
                <a:cubicBezTo>
                  <a:pt x="3034108" y="2355161"/>
                  <a:pt x="2354917" y="3034353"/>
                  <a:pt x="1517053" y="3034353"/>
                </a:cubicBezTo>
                <a:cubicBezTo>
                  <a:pt x="679191" y="3034353"/>
                  <a:pt x="0" y="2355161"/>
                  <a:pt x="0" y="1517053"/>
                </a:cubicBezTo>
                <a:cubicBezTo>
                  <a:pt x="0" y="679191"/>
                  <a:pt x="679191" y="0"/>
                  <a:pt x="1517053" y="0"/>
                </a:cubicBezTo>
                <a:close/>
              </a:path>
            </a:pathLst>
          </a:custGeom>
          <a:solidFill>
            <a:schemeClr val="accent1"/>
          </a:solidFill>
        </p:spPr>
        <p:txBody>
          <a:bodyPr wrap="square" anchor="ctr" anchorCtr="0">
            <a:noAutofit/>
          </a:bodyPr>
          <a:lstStyle>
            <a:lvl1pPr algn="ctr">
              <a:defRPr sz="1000">
                <a:solidFill>
                  <a:schemeClr val="bg1"/>
                </a:solidFill>
              </a:defRPr>
            </a:lvl1pPr>
          </a:lstStyle>
          <a:p>
            <a:endParaRPr lang="en-US"/>
          </a:p>
        </p:txBody>
      </p:sp>
      <p:sp>
        <p:nvSpPr>
          <p:cNvPr id="10" name="Graphic 16">
            <a:extLst>
              <a:ext uri="{FF2B5EF4-FFF2-40B4-BE49-F238E27FC236}">
                <a16:creationId xmlns:a16="http://schemas.microsoft.com/office/drawing/2014/main" id="{348D57BA-ABBE-729C-59D1-961D617C7CE8}"/>
              </a:ext>
            </a:extLst>
          </p:cNvPr>
          <p:cNvSpPr/>
          <p:nvPr userDrawn="1"/>
        </p:nvSpPr>
        <p:spPr>
          <a:xfrm>
            <a:off x="352426" y="6216963"/>
            <a:ext cx="862600" cy="331475"/>
          </a:xfrm>
          <a:custGeom>
            <a:avLst/>
            <a:gdLst>
              <a:gd name="connsiteX0" fmla="*/ 3092178 w 3469189"/>
              <a:gd name="connsiteY0" fmla="*/ 1327542 h 1333121"/>
              <a:gd name="connsiteX1" fmla="*/ 3153161 w 3469189"/>
              <a:gd name="connsiteY1" fmla="*/ 1266731 h 1333121"/>
              <a:gd name="connsiteX2" fmla="*/ 3092178 w 3469189"/>
              <a:gd name="connsiteY2" fmla="*/ 1206770 h 1333121"/>
              <a:gd name="connsiteX3" fmla="*/ 3031100 w 3469189"/>
              <a:gd name="connsiteY3" fmla="*/ 1266731 h 1333121"/>
              <a:gd name="connsiteX4" fmla="*/ 3092178 w 3469189"/>
              <a:gd name="connsiteY4" fmla="*/ 1327542 h 1333121"/>
              <a:gd name="connsiteX5" fmla="*/ 2665013 w 3469189"/>
              <a:gd name="connsiteY5" fmla="*/ 1078244 h 1333121"/>
              <a:gd name="connsiteX6" fmla="*/ 2772825 w 3469189"/>
              <a:gd name="connsiteY6" fmla="*/ 981210 h 1333121"/>
              <a:gd name="connsiteX7" fmla="*/ 2879783 w 3469189"/>
              <a:gd name="connsiteY7" fmla="*/ 1078244 h 1333121"/>
              <a:gd name="connsiteX8" fmla="*/ 2665013 w 3469189"/>
              <a:gd name="connsiteY8" fmla="*/ 1078244 h 1333121"/>
              <a:gd name="connsiteX9" fmla="*/ 2776720 w 3469189"/>
              <a:gd name="connsiteY9" fmla="*/ 1333122 h 1333121"/>
              <a:gd name="connsiteX10" fmla="*/ 2962993 w 3469189"/>
              <a:gd name="connsiteY10" fmla="*/ 1216322 h 1333121"/>
              <a:gd name="connsiteX11" fmla="*/ 2863160 w 3469189"/>
              <a:gd name="connsiteY11" fmla="*/ 1216322 h 1333121"/>
              <a:gd name="connsiteX12" fmla="*/ 2778334 w 3469189"/>
              <a:gd name="connsiteY12" fmla="*/ 1258881 h 1333121"/>
              <a:gd name="connsiteX13" fmla="*/ 2663398 w 3469189"/>
              <a:gd name="connsiteY13" fmla="*/ 1146810 h 1333121"/>
              <a:gd name="connsiteX14" fmla="*/ 2974012 w 3469189"/>
              <a:gd name="connsiteY14" fmla="*/ 1146810 h 1333121"/>
              <a:gd name="connsiteX15" fmla="*/ 2770355 w 3469189"/>
              <a:gd name="connsiteY15" fmla="*/ 906213 h 1333121"/>
              <a:gd name="connsiteX16" fmla="*/ 2567459 w 3469189"/>
              <a:gd name="connsiteY16" fmla="*/ 1120802 h 1333121"/>
              <a:gd name="connsiteX17" fmla="*/ 2776720 w 3469189"/>
              <a:gd name="connsiteY17" fmla="*/ 1333122 h 1333121"/>
              <a:gd name="connsiteX18" fmla="*/ 2467721 w 3469189"/>
              <a:gd name="connsiteY18" fmla="*/ 1325177 h 1333121"/>
              <a:gd name="connsiteX19" fmla="*/ 2527944 w 3469189"/>
              <a:gd name="connsiteY19" fmla="*/ 1317233 h 1333121"/>
              <a:gd name="connsiteX20" fmla="*/ 2527944 w 3469189"/>
              <a:gd name="connsiteY20" fmla="*/ 1248572 h 1333121"/>
              <a:gd name="connsiteX21" fmla="*/ 2493082 w 3469189"/>
              <a:gd name="connsiteY21" fmla="*/ 1252544 h 1333121"/>
              <a:gd name="connsiteX22" fmla="*/ 2439224 w 3469189"/>
              <a:gd name="connsiteY22" fmla="*/ 1188612 h 1333121"/>
              <a:gd name="connsiteX23" fmla="*/ 2439224 w 3469189"/>
              <a:gd name="connsiteY23" fmla="*/ 991424 h 1333121"/>
              <a:gd name="connsiteX24" fmla="*/ 2520059 w 3469189"/>
              <a:gd name="connsiteY24" fmla="*/ 991424 h 1333121"/>
              <a:gd name="connsiteX25" fmla="*/ 2520059 w 3469189"/>
              <a:gd name="connsiteY25" fmla="*/ 918034 h 1333121"/>
              <a:gd name="connsiteX26" fmla="*/ 2439224 w 3469189"/>
              <a:gd name="connsiteY26" fmla="*/ 918034 h 1333121"/>
              <a:gd name="connsiteX27" fmla="*/ 2439224 w 3469189"/>
              <a:gd name="connsiteY27" fmla="*/ 799722 h 1333121"/>
              <a:gd name="connsiteX28" fmla="*/ 2347274 w 3469189"/>
              <a:gd name="connsiteY28" fmla="*/ 799722 h 1333121"/>
              <a:gd name="connsiteX29" fmla="*/ 2347274 w 3469189"/>
              <a:gd name="connsiteY29" fmla="*/ 918034 h 1333121"/>
              <a:gd name="connsiteX30" fmla="*/ 2278312 w 3469189"/>
              <a:gd name="connsiteY30" fmla="*/ 918034 h 1333121"/>
              <a:gd name="connsiteX31" fmla="*/ 2278312 w 3469189"/>
              <a:gd name="connsiteY31" fmla="*/ 991424 h 1333121"/>
              <a:gd name="connsiteX32" fmla="*/ 2347274 w 3469189"/>
              <a:gd name="connsiteY32" fmla="*/ 991424 h 1333121"/>
              <a:gd name="connsiteX33" fmla="*/ 2347274 w 3469189"/>
              <a:gd name="connsiteY33" fmla="*/ 1206014 h 1333121"/>
              <a:gd name="connsiteX34" fmla="*/ 2467721 w 3469189"/>
              <a:gd name="connsiteY34" fmla="*/ 1325177 h 1333121"/>
              <a:gd name="connsiteX35" fmla="*/ 2012058 w 3469189"/>
              <a:gd name="connsiteY35" fmla="*/ 1333122 h 1333121"/>
              <a:gd name="connsiteX36" fmla="*/ 2126140 w 3469189"/>
              <a:gd name="connsiteY36" fmla="*/ 1271554 h 1333121"/>
              <a:gd name="connsiteX37" fmla="*/ 2126140 w 3469189"/>
              <a:gd name="connsiteY37" fmla="*/ 1321300 h 1333121"/>
              <a:gd name="connsiteX38" fmla="*/ 2218849 w 3469189"/>
              <a:gd name="connsiteY38" fmla="*/ 1321300 h 1333121"/>
              <a:gd name="connsiteX39" fmla="*/ 2218849 w 3469189"/>
              <a:gd name="connsiteY39" fmla="*/ 918129 h 1333121"/>
              <a:gd name="connsiteX40" fmla="*/ 2124525 w 3469189"/>
              <a:gd name="connsiteY40" fmla="*/ 918129 h 1333121"/>
              <a:gd name="connsiteX41" fmla="*/ 2124525 w 3469189"/>
              <a:gd name="connsiteY41" fmla="*/ 1141419 h 1333121"/>
              <a:gd name="connsiteX42" fmla="*/ 2039700 w 3469189"/>
              <a:gd name="connsiteY42" fmla="*/ 1255854 h 1333121"/>
              <a:gd name="connsiteX43" fmla="*/ 1971593 w 3469189"/>
              <a:gd name="connsiteY43" fmla="*/ 1170643 h 1333121"/>
              <a:gd name="connsiteX44" fmla="*/ 1971593 w 3469189"/>
              <a:gd name="connsiteY44" fmla="*/ 918129 h 1333121"/>
              <a:gd name="connsiteX45" fmla="*/ 1877269 w 3469189"/>
              <a:gd name="connsiteY45" fmla="*/ 918129 h 1333121"/>
              <a:gd name="connsiteX46" fmla="*/ 1877269 w 3469189"/>
              <a:gd name="connsiteY46" fmla="*/ 1184829 h 1333121"/>
              <a:gd name="connsiteX47" fmla="*/ 2012058 w 3469189"/>
              <a:gd name="connsiteY47" fmla="*/ 1333122 h 1333121"/>
              <a:gd name="connsiteX48" fmla="*/ 1749698 w 3469189"/>
              <a:gd name="connsiteY48" fmla="*/ 1325177 h 1333121"/>
              <a:gd name="connsiteX49" fmla="*/ 1809921 w 3469189"/>
              <a:gd name="connsiteY49" fmla="*/ 1317233 h 1333121"/>
              <a:gd name="connsiteX50" fmla="*/ 1809921 w 3469189"/>
              <a:gd name="connsiteY50" fmla="*/ 1248572 h 1333121"/>
              <a:gd name="connsiteX51" fmla="*/ 1775060 w 3469189"/>
              <a:gd name="connsiteY51" fmla="*/ 1252544 h 1333121"/>
              <a:gd name="connsiteX52" fmla="*/ 1721201 w 3469189"/>
              <a:gd name="connsiteY52" fmla="*/ 1188612 h 1333121"/>
              <a:gd name="connsiteX53" fmla="*/ 1721201 w 3469189"/>
              <a:gd name="connsiteY53" fmla="*/ 991424 h 1333121"/>
              <a:gd name="connsiteX54" fmla="*/ 1802037 w 3469189"/>
              <a:gd name="connsiteY54" fmla="*/ 991424 h 1333121"/>
              <a:gd name="connsiteX55" fmla="*/ 1802037 w 3469189"/>
              <a:gd name="connsiteY55" fmla="*/ 918034 h 1333121"/>
              <a:gd name="connsiteX56" fmla="*/ 1721201 w 3469189"/>
              <a:gd name="connsiteY56" fmla="*/ 918034 h 1333121"/>
              <a:gd name="connsiteX57" fmla="*/ 1721201 w 3469189"/>
              <a:gd name="connsiteY57" fmla="*/ 799722 h 1333121"/>
              <a:gd name="connsiteX58" fmla="*/ 1629252 w 3469189"/>
              <a:gd name="connsiteY58" fmla="*/ 799722 h 1333121"/>
              <a:gd name="connsiteX59" fmla="*/ 1629252 w 3469189"/>
              <a:gd name="connsiteY59" fmla="*/ 918034 h 1333121"/>
              <a:gd name="connsiteX60" fmla="*/ 1560290 w 3469189"/>
              <a:gd name="connsiteY60" fmla="*/ 918034 h 1333121"/>
              <a:gd name="connsiteX61" fmla="*/ 1560290 w 3469189"/>
              <a:gd name="connsiteY61" fmla="*/ 991424 h 1333121"/>
              <a:gd name="connsiteX62" fmla="*/ 1629252 w 3469189"/>
              <a:gd name="connsiteY62" fmla="*/ 991424 h 1333121"/>
              <a:gd name="connsiteX63" fmla="*/ 1629252 w 3469189"/>
              <a:gd name="connsiteY63" fmla="*/ 1206014 h 1333121"/>
              <a:gd name="connsiteX64" fmla="*/ 1749698 w 3469189"/>
              <a:gd name="connsiteY64" fmla="*/ 1325177 h 1333121"/>
              <a:gd name="connsiteX65" fmla="*/ 1392349 w 3469189"/>
              <a:gd name="connsiteY65" fmla="*/ 815516 h 1333121"/>
              <a:gd name="connsiteX66" fmla="*/ 1454187 w 3469189"/>
              <a:gd name="connsiteY66" fmla="*/ 877084 h 1333121"/>
              <a:gd name="connsiteX67" fmla="*/ 1516025 w 3469189"/>
              <a:gd name="connsiteY67" fmla="*/ 815516 h 1333121"/>
              <a:gd name="connsiteX68" fmla="*/ 1454187 w 3469189"/>
              <a:gd name="connsiteY68" fmla="*/ 753191 h 1333121"/>
              <a:gd name="connsiteX69" fmla="*/ 1392349 w 3469189"/>
              <a:gd name="connsiteY69" fmla="*/ 815516 h 1333121"/>
              <a:gd name="connsiteX70" fmla="*/ 1407358 w 3469189"/>
              <a:gd name="connsiteY70" fmla="*/ 1321205 h 1333121"/>
              <a:gd name="connsiteX71" fmla="*/ 1500827 w 3469189"/>
              <a:gd name="connsiteY71" fmla="*/ 1321205 h 1333121"/>
              <a:gd name="connsiteX72" fmla="*/ 1500827 w 3469189"/>
              <a:gd name="connsiteY72" fmla="*/ 918034 h 1333121"/>
              <a:gd name="connsiteX73" fmla="*/ 1407358 w 3469189"/>
              <a:gd name="connsiteY73" fmla="*/ 918034 h 1333121"/>
              <a:gd name="connsiteX74" fmla="*/ 1407358 w 3469189"/>
              <a:gd name="connsiteY74" fmla="*/ 1321205 h 1333121"/>
              <a:gd name="connsiteX75" fmla="*/ 1275798 w 3469189"/>
              <a:gd name="connsiteY75" fmla="*/ 1325177 h 1333121"/>
              <a:gd name="connsiteX76" fmla="*/ 1336021 w 3469189"/>
              <a:gd name="connsiteY76" fmla="*/ 1317233 h 1333121"/>
              <a:gd name="connsiteX77" fmla="*/ 1336021 w 3469189"/>
              <a:gd name="connsiteY77" fmla="*/ 1248572 h 1333121"/>
              <a:gd name="connsiteX78" fmla="*/ 1301160 w 3469189"/>
              <a:gd name="connsiteY78" fmla="*/ 1252544 h 1333121"/>
              <a:gd name="connsiteX79" fmla="*/ 1247301 w 3469189"/>
              <a:gd name="connsiteY79" fmla="*/ 1188612 h 1333121"/>
              <a:gd name="connsiteX80" fmla="*/ 1247301 w 3469189"/>
              <a:gd name="connsiteY80" fmla="*/ 991424 h 1333121"/>
              <a:gd name="connsiteX81" fmla="*/ 1328137 w 3469189"/>
              <a:gd name="connsiteY81" fmla="*/ 991424 h 1333121"/>
              <a:gd name="connsiteX82" fmla="*/ 1328137 w 3469189"/>
              <a:gd name="connsiteY82" fmla="*/ 918034 h 1333121"/>
              <a:gd name="connsiteX83" fmla="*/ 1247301 w 3469189"/>
              <a:gd name="connsiteY83" fmla="*/ 918034 h 1333121"/>
              <a:gd name="connsiteX84" fmla="*/ 1247301 w 3469189"/>
              <a:gd name="connsiteY84" fmla="*/ 799722 h 1333121"/>
              <a:gd name="connsiteX85" fmla="*/ 1155352 w 3469189"/>
              <a:gd name="connsiteY85" fmla="*/ 799722 h 1333121"/>
              <a:gd name="connsiteX86" fmla="*/ 1155352 w 3469189"/>
              <a:gd name="connsiteY86" fmla="*/ 918034 h 1333121"/>
              <a:gd name="connsiteX87" fmla="*/ 1086390 w 3469189"/>
              <a:gd name="connsiteY87" fmla="*/ 918034 h 1333121"/>
              <a:gd name="connsiteX88" fmla="*/ 1086390 w 3469189"/>
              <a:gd name="connsiteY88" fmla="*/ 991424 h 1333121"/>
              <a:gd name="connsiteX89" fmla="*/ 1155352 w 3469189"/>
              <a:gd name="connsiteY89" fmla="*/ 991424 h 1333121"/>
              <a:gd name="connsiteX90" fmla="*/ 1155352 w 3469189"/>
              <a:gd name="connsiteY90" fmla="*/ 1206014 h 1333121"/>
              <a:gd name="connsiteX91" fmla="*/ 1275798 w 3469189"/>
              <a:gd name="connsiteY91" fmla="*/ 1325177 h 1333121"/>
              <a:gd name="connsiteX92" fmla="*/ 878839 w 3469189"/>
              <a:gd name="connsiteY92" fmla="*/ 1333122 h 1333121"/>
              <a:gd name="connsiteX93" fmla="*/ 1057988 w 3469189"/>
              <a:gd name="connsiteY93" fmla="*/ 1202136 h 1333121"/>
              <a:gd name="connsiteX94" fmla="*/ 909805 w 3469189"/>
              <a:gd name="connsiteY94" fmla="*/ 1080608 h 1333121"/>
              <a:gd name="connsiteX95" fmla="*/ 860696 w 3469189"/>
              <a:gd name="connsiteY95" fmla="*/ 1069543 h 1333121"/>
              <a:gd name="connsiteX96" fmla="*/ 796483 w 3469189"/>
              <a:gd name="connsiteY96" fmla="*/ 1023012 h 1333121"/>
              <a:gd name="connsiteX97" fmla="*/ 866205 w 3469189"/>
              <a:gd name="connsiteY97" fmla="*/ 975630 h 1333121"/>
              <a:gd name="connsiteX98" fmla="*/ 949415 w 3469189"/>
              <a:gd name="connsiteY98" fmla="*/ 1026890 h 1333121"/>
              <a:gd name="connsiteX99" fmla="*/ 1043740 w 3469189"/>
              <a:gd name="connsiteY99" fmla="*/ 1026890 h 1333121"/>
              <a:gd name="connsiteX100" fmla="*/ 867060 w 3469189"/>
              <a:gd name="connsiteY100" fmla="*/ 906969 h 1333121"/>
              <a:gd name="connsiteX101" fmla="*/ 700639 w 3469189"/>
              <a:gd name="connsiteY101" fmla="*/ 1028497 h 1333121"/>
              <a:gd name="connsiteX102" fmla="*/ 836948 w 3469189"/>
              <a:gd name="connsiteY102" fmla="*/ 1148418 h 1333121"/>
              <a:gd name="connsiteX103" fmla="*/ 884538 w 3469189"/>
              <a:gd name="connsiteY103" fmla="*/ 1158632 h 1333121"/>
              <a:gd name="connsiteX104" fmla="*/ 962239 w 3469189"/>
              <a:gd name="connsiteY104" fmla="*/ 1211499 h 1333121"/>
              <a:gd name="connsiteX105" fmla="*/ 883778 w 3469189"/>
              <a:gd name="connsiteY105" fmla="*/ 1263610 h 1333121"/>
              <a:gd name="connsiteX106" fmla="*/ 787934 w 3469189"/>
              <a:gd name="connsiteY106" fmla="*/ 1195800 h 1333121"/>
              <a:gd name="connsiteX107" fmla="*/ 686486 w 3469189"/>
              <a:gd name="connsiteY107" fmla="*/ 1195800 h 1333121"/>
              <a:gd name="connsiteX108" fmla="*/ 878839 w 3469189"/>
              <a:gd name="connsiteY108" fmla="*/ 1333122 h 1333121"/>
              <a:gd name="connsiteX109" fmla="*/ 271764 w 3469189"/>
              <a:gd name="connsiteY109" fmla="*/ 1321205 h 1333121"/>
              <a:gd name="connsiteX110" fmla="*/ 366088 w 3469189"/>
              <a:gd name="connsiteY110" fmla="*/ 1321205 h 1333121"/>
              <a:gd name="connsiteX111" fmla="*/ 366088 w 3469189"/>
              <a:gd name="connsiteY111" fmla="*/ 1096402 h 1333121"/>
              <a:gd name="connsiteX112" fmla="*/ 457182 w 3469189"/>
              <a:gd name="connsiteY112" fmla="*/ 983574 h 1333121"/>
              <a:gd name="connsiteX113" fmla="*/ 523770 w 3469189"/>
              <a:gd name="connsiteY113" fmla="*/ 1060936 h 1333121"/>
              <a:gd name="connsiteX114" fmla="*/ 523770 w 3469189"/>
              <a:gd name="connsiteY114" fmla="*/ 1321300 h 1333121"/>
              <a:gd name="connsiteX115" fmla="*/ 618854 w 3469189"/>
              <a:gd name="connsiteY115" fmla="*/ 1321300 h 1333121"/>
              <a:gd name="connsiteX116" fmla="*/ 618854 w 3469189"/>
              <a:gd name="connsiteY116" fmla="*/ 1053087 h 1333121"/>
              <a:gd name="connsiteX117" fmla="*/ 484159 w 3469189"/>
              <a:gd name="connsiteY117" fmla="*/ 906307 h 1333121"/>
              <a:gd name="connsiteX118" fmla="*/ 363713 w 3469189"/>
              <a:gd name="connsiteY118" fmla="*/ 970239 h 1333121"/>
              <a:gd name="connsiteX119" fmla="*/ 363713 w 3469189"/>
              <a:gd name="connsiteY119" fmla="*/ 918129 h 1333121"/>
              <a:gd name="connsiteX120" fmla="*/ 271764 w 3469189"/>
              <a:gd name="connsiteY120" fmla="*/ 918129 h 1333121"/>
              <a:gd name="connsiteX121" fmla="*/ 271764 w 3469189"/>
              <a:gd name="connsiteY121" fmla="*/ 1321205 h 1333121"/>
              <a:gd name="connsiteX122" fmla="*/ 271764 w 3469189"/>
              <a:gd name="connsiteY122" fmla="*/ 1321205 h 1333121"/>
              <a:gd name="connsiteX123" fmla="*/ 65732 w 3469189"/>
              <a:gd name="connsiteY123" fmla="*/ 1321205 h 1333121"/>
              <a:gd name="connsiteX124" fmla="*/ 164806 w 3469189"/>
              <a:gd name="connsiteY124" fmla="*/ 1321205 h 1333121"/>
              <a:gd name="connsiteX125" fmla="*/ 164806 w 3469189"/>
              <a:gd name="connsiteY125" fmla="*/ 768890 h 1333121"/>
              <a:gd name="connsiteX126" fmla="*/ 65732 w 3469189"/>
              <a:gd name="connsiteY126" fmla="*/ 768890 h 1333121"/>
              <a:gd name="connsiteX127" fmla="*/ 65732 w 3469189"/>
              <a:gd name="connsiteY127" fmla="*/ 1321205 h 1333121"/>
              <a:gd name="connsiteX128" fmla="*/ 65732 w 3469189"/>
              <a:gd name="connsiteY128" fmla="*/ 1321205 h 1333121"/>
              <a:gd name="connsiteX129" fmla="*/ 3290040 w 3469189"/>
              <a:gd name="connsiteY129" fmla="*/ 579931 h 1333121"/>
              <a:gd name="connsiteX130" fmla="*/ 3469190 w 3469189"/>
              <a:gd name="connsiteY130" fmla="*/ 448945 h 1333121"/>
              <a:gd name="connsiteX131" fmla="*/ 3321007 w 3469189"/>
              <a:gd name="connsiteY131" fmla="*/ 327417 h 1333121"/>
              <a:gd name="connsiteX132" fmla="*/ 3271898 w 3469189"/>
              <a:gd name="connsiteY132" fmla="*/ 316352 h 1333121"/>
              <a:gd name="connsiteX133" fmla="*/ 3207685 w 3469189"/>
              <a:gd name="connsiteY133" fmla="*/ 269821 h 1333121"/>
              <a:gd name="connsiteX134" fmla="*/ 3277407 w 3469189"/>
              <a:gd name="connsiteY134" fmla="*/ 222534 h 1333121"/>
              <a:gd name="connsiteX135" fmla="*/ 3360617 w 3469189"/>
              <a:gd name="connsiteY135" fmla="*/ 273793 h 1333121"/>
              <a:gd name="connsiteX136" fmla="*/ 3454942 w 3469189"/>
              <a:gd name="connsiteY136" fmla="*/ 273793 h 1333121"/>
              <a:gd name="connsiteX137" fmla="*/ 3278262 w 3469189"/>
              <a:gd name="connsiteY137" fmla="*/ 153873 h 1333121"/>
              <a:gd name="connsiteX138" fmla="*/ 3111841 w 3469189"/>
              <a:gd name="connsiteY138" fmla="*/ 275401 h 1333121"/>
              <a:gd name="connsiteX139" fmla="*/ 3248151 w 3469189"/>
              <a:gd name="connsiteY139" fmla="*/ 395321 h 1333121"/>
              <a:gd name="connsiteX140" fmla="*/ 3295740 w 3469189"/>
              <a:gd name="connsiteY140" fmla="*/ 405535 h 1333121"/>
              <a:gd name="connsiteX141" fmla="*/ 3373441 w 3469189"/>
              <a:gd name="connsiteY141" fmla="*/ 458402 h 1333121"/>
              <a:gd name="connsiteX142" fmla="*/ 3294980 w 3469189"/>
              <a:gd name="connsiteY142" fmla="*/ 510513 h 1333121"/>
              <a:gd name="connsiteX143" fmla="*/ 3199136 w 3469189"/>
              <a:gd name="connsiteY143" fmla="*/ 442703 h 1333121"/>
              <a:gd name="connsiteX144" fmla="*/ 3097688 w 3469189"/>
              <a:gd name="connsiteY144" fmla="*/ 442703 h 1333121"/>
              <a:gd name="connsiteX145" fmla="*/ 3290040 w 3469189"/>
              <a:gd name="connsiteY145" fmla="*/ 579931 h 1333121"/>
              <a:gd name="connsiteX146" fmla="*/ 2747463 w 3469189"/>
              <a:gd name="connsiteY146" fmla="*/ 325052 h 1333121"/>
              <a:gd name="connsiteX147" fmla="*/ 2855276 w 3469189"/>
              <a:gd name="connsiteY147" fmla="*/ 228019 h 1333121"/>
              <a:gd name="connsiteX148" fmla="*/ 2962233 w 3469189"/>
              <a:gd name="connsiteY148" fmla="*/ 325052 h 1333121"/>
              <a:gd name="connsiteX149" fmla="*/ 2747463 w 3469189"/>
              <a:gd name="connsiteY149" fmla="*/ 325052 h 1333121"/>
              <a:gd name="connsiteX150" fmla="*/ 2859170 w 3469189"/>
              <a:gd name="connsiteY150" fmla="*/ 579931 h 1333121"/>
              <a:gd name="connsiteX151" fmla="*/ 3045444 w 3469189"/>
              <a:gd name="connsiteY151" fmla="*/ 463131 h 1333121"/>
              <a:gd name="connsiteX152" fmla="*/ 2945610 w 3469189"/>
              <a:gd name="connsiteY152" fmla="*/ 463131 h 1333121"/>
              <a:gd name="connsiteX153" fmla="*/ 2860785 w 3469189"/>
              <a:gd name="connsiteY153" fmla="*/ 505690 h 1333121"/>
              <a:gd name="connsiteX154" fmla="*/ 2745848 w 3469189"/>
              <a:gd name="connsiteY154" fmla="*/ 393619 h 1333121"/>
              <a:gd name="connsiteX155" fmla="*/ 3056462 w 3469189"/>
              <a:gd name="connsiteY155" fmla="*/ 393619 h 1333121"/>
              <a:gd name="connsiteX156" fmla="*/ 2852806 w 3469189"/>
              <a:gd name="connsiteY156" fmla="*/ 153022 h 1333121"/>
              <a:gd name="connsiteX157" fmla="*/ 2649909 w 3469189"/>
              <a:gd name="connsiteY157" fmla="*/ 367611 h 1333121"/>
              <a:gd name="connsiteX158" fmla="*/ 2859170 w 3469189"/>
              <a:gd name="connsiteY158" fmla="*/ 579931 h 1333121"/>
              <a:gd name="connsiteX159" fmla="*/ 2465536 w 3469189"/>
              <a:gd name="connsiteY159" fmla="*/ 62325 h 1333121"/>
              <a:gd name="connsiteX160" fmla="*/ 2527374 w 3469189"/>
              <a:gd name="connsiteY160" fmla="*/ 123893 h 1333121"/>
              <a:gd name="connsiteX161" fmla="*/ 2589211 w 3469189"/>
              <a:gd name="connsiteY161" fmla="*/ 62325 h 1333121"/>
              <a:gd name="connsiteX162" fmla="*/ 2527374 w 3469189"/>
              <a:gd name="connsiteY162" fmla="*/ 0 h 1333121"/>
              <a:gd name="connsiteX163" fmla="*/ 2465536 w 3469189"/>
              <a:gd name="connsiteY163" fmla="*/ 62325 h 1333121"/>
              <a:gd name="connsiteX164" fmla="*/ 2480639 w 3469189"/>
              <a:gd name="connsiteY164" fmla="*/ 568109 h 1333121"/>
              <a:gd name="connsiteX165" fmla="*/ 2574108 w 3469189"/>
              <a:gd name="connsiteY165" fmla="*/ 568109 h 1333121"/>
              <a:gd name="connsiteX166" fmla="*/ 2574108 w 3469189"/>
              <a:gd name="connsiteY166" fmla="*/ 164938 h 1333121"/>
              <a:gd name="connsiteX167" fmla="*/ 2480639 w 3469189"/>
              <a:gd name="connsiteY167" fmla="*/ 164938 h 1333121"/>
              <a:gd name="connsiteX168" fmla="*/ 2480639 w 3469189"/>
              <a:gd name="connsiteY168" fmla="*/ 568109 h 1333121"/>
              <a:gd name="connsiteX169" fmla="*/ 2183703 w 3469189"/>
              <a:gd name="connsiteY169" fmla="*/ 568109 h 1333121"/>
              <a:gd name="connsiteX170" fmla="*/ 2278027 w 3469189"/>
              <a:gd name="connsiteY170" fmla="*/ 568109 h 1333121"/>
              <a:gd name="connsiteX171" fmla="*/ 2278027 w 3469189"/>
              <a:gd name="connsiteY171" fmla="*/ 385864 h 1333121"/>
              <a:gd name="connsiteX172" fmla="*/ 2347749 w 3469189"/>
              <a:gd name="connsiteY172" fmla="*/ 249393 h 1333121"/>
              <a:gd name="connsiteX173" fmla="*/ 2419846 w 3469189"/>
              <a:gd name="connsiteY173" fmla="*/ 243056 h 1333121"/>
              <a:gd name="connsiteX174" fmla="*/ 2419846 w 3469189"/>
              <a:gd name="connsiteY174" fmla="*/ 153116 h 1333121"/>
              <a:gd name="connsiteX175" fmla="*/ 2275653 w 3469189"/>
              <a:gd name="connsiteY175" fmla="*/ 247785 h 1333121"/>
              <a:gd name="connsiteX176" fmla="*/ 2275653 w 3469189"/>
              <a:gd name="connsiteY176" fmla="*/ 164938 h 1333121"/>
              <a:gd name="connsiteX177" fmla="*/ 2183703 w 3469189"/>
              <a:gd name="connsiteY177" fmla="*/ 164938 h 1333121"/>
              <a:gd name="connsiteX178" fmla="*/ 2183703 w 3469189"/>
              <a:gd name="connsiteY178" fmla="*/ 568109 h 1333121"/>
              <a:gd name="connsiteX179" fmla="*/ 1778195 w 3469189"/>
              <a:gd name="connsiteY179" fmla="*/ 366098 h 1333121"/>
              <a:gd name="connsiteX180" fmla="*/ 1881258 w 3469189"/>
              <a:gd name="connsiteY180" fmla="*/ 228776 h 1333121"/>
              <a:gd name="connsiteX181" fmla="*/ 1987456 w 3469189"/>
              <a:gd name="connsiteY181" fmla="*/ 366098 h 1333121"/>
              <a:gd name="connsiteX182" fmla="*/ 1881258 w 3469189"/>
              <a:gd name="connsiteY182" fmla="*/ 504933 h 1333121"/>
              <a:gd name="connsiteX183" fmla="*/ 1778195 w 3469189"/>
              <a:gd name="connsiteY183" fmla="*/ 366098 h 1333121"/>
              <a:gd name="connsiteX184" fmla="*/ 1862925 w 3469189"/>
              <a:gd name="connsiteY184" fmla="*/ 579931 h 1333121"/>
              <a:gd name="connsiteX185" fmla="*/ 1985746 w 3469189"/>
              <a:gd name="connsiteY185" fmla="*/ 517606 h 1333121"/>
              <a:gd name="connsiteX186" fmla="*/ 1985746 w 3469189"/>
              <a:gd name="connsiteY186" fmla="*/ 568109 h 1333121"/>
              <a:gd name="connsiteX187" fmla="*/ 2080830 w 3469189"/>
              <a:gd name="connsiteY187" fmla="*/ 568109 h 1333121"/>
              <a:gd name="connsiteX188" fmla="*/ 2080830 w 3469189"/>
              <a:gd name="connsiteY188" fmla="*/ 164938 h 1333121"/>
              <a:gd name="connsiteX189" fmla="*/ 1985746 w 3469189"/>
              <a:gd name="connsiteY189" fmla="*/ 164938 h 1333121"/>
              <a:gd name="connsiteX190" fmla="*/ 1985746 w 3469189"/>
              <a:gd name="connsiteY190" fmla="*/ 217048 h 1333121"/>
              <a:gd name="connsiteX191" fmla="*/ 1862925 w 3469189"/>
              <a:gd name="connsiteY191" fmla="*/ 153116 h 1333121"/>
              <a:gd name="connsiteX192" fmla="*/ 1681496 w 3469189"/>
              <a:gd name="connsiteY192" fmla="*/ 366098 h 1333121"/>
              <a:gd name="connsiteX193" fmla="*/ 1862925 w 3469189"/>
              <a:gd name="connsiteY193" fmla="*/ 579931 h 1333121"/>
              <a:gd name="connsiteX194" fmla="*/ 1398049 w 3469189"/>
              <a:gd name="connsiteY194" fmla="*/ 579931 h 1333121"/>
              <a:gd name="connsiteX195" fmla="*/ 1512131 w 3469189"/>
              <a:gd name="connsiteY195" fmla="*/ 518363 h 1333121"/>
              <a:gd name="connsiteX196" fmla="*/ 1512131 w 3469189"/>
              <a:gd name="connsiteY196" fmla="*/ 568109 h 1333121"/>
              <a:gd name="connsiteX197" fmla="*/ 1604840 w 3469189"/>
              <a:gd name="connsiteY197" fmla="*/ 568109 h 1333121"/>
              <a:gd name="connsiteX198" fmla="*/ 1604840 w 3469189"/>
              <a:gd name="connsiteY198" fmla="*/ 164938 h 1333121"/>
              <a:gd name="connsiteX199" fmla="*/ 1510516 w 3469189"/>
              <a:gd name="connsiteY199" fmla="*/ 164938 h 1333121"/>
              <a:gd name="connsiteX200" fmla="*/ 1510516 w 3469189"/>
              <a:gd name="connsiteY200" fmla="*/ 388228 h 1333121"/>
              <a:gd name="connsiteX201" fmla="*/ 1425691 w 3469189"/>
              <a:gd name="connsiteY201" fmla="*/ 502663 h 1333121"/>
              <a:gd name="connsiteX202" fmla="*/ 1357488 w 3469189"/>
              <a:gd name="connsiteY202" fmla="*/ 417452 h 1333121"/>
              <a:gd name="connsiteX203" fmla="*/ 1357488 w 3469189"/>
              <a:gd name="connsiteY203" fmla="*/ 164938 h 1333121"/>
              <a:gd name="connsiteX204" fmla="*/ 1263164 w 3469189"/>
              <a:gd name="connsiteY204" fmla="*/ 164938 h 1333121"/>
              <a:gd name="connsiteX205" fmla="*/ 1263164 w 3469189"/>
              <a:gd name="connsiteY205" fmla="*/ 431543 h 1333121"/>
              <a:gd name="connsiteX206" fmla="*/ 1398049 w 3469189"/>
              <a:gd name="connsiteY206" fmla="*/ 579931 h 1333121"/>
              <a:gd name="connsiteX207" fmla="*/ 1136734 w 3469189"/>
              <a:gd name="connsiteY207" fmla="*/ 572081 h 1333121"/>
              <a:gd name="connsiteX208" fmla="*/ 1196957 w 3469189"/>
              <a:gd name="connsiteY208" fmla="*/ 564137 h 1333121"/>
              <a:gd name="connsiteX209" fmla="*/ 1196957 w 3469189"/>
              <a:gd name="connsiteY209" fmla="*/ 495476 h 1333121"/>
              <a:gd name="connsiteX210" fmla="*/ 1162096 w 3469189"/>
              <a:gd name="connsiteY210" fmla="*/ 499448 h 1333121"/>
              <a:gd name="connsiteX211" fmla="*/ 1108237 w 3469189"/>
              <a:gd name="connsiteY211" fmla="*/ 435515 h 1333121"/>
              <a:gd name="connsiteX212" fmla="*/ 1108237 w 3469189"/>
              <a:gd name="connsiteY212" fmla="*/ 238233 h 1333121"/>
              <a:gd name="connsiteX213" fmla="*/ 1189073 w 3469189"/>
              <a:gd name="connsiteY213" fmla="*/ 238233 h 1333121"/>
              <a:gd name="connsiteX214" fmla="*/ 1189073 w 3469189"/>
              <a:gd name="connsiteY214" fmla="*/ 164843 h 1333121"/>
              <a:gd name="connsiteX215" fmla="*/ 1108237 w 3469189"/>
              <a:gd name="connsiteY215" fmla="*/ 164843 h 1333121"/>
              <a:gd name="connsiteX216" fmla="*/ 1108237 w 3469189"/>
              <a:gd name="connsiteY216" fmla="*/ 46531 h 1333121"/>
              <a:gd name="connsiteX217" fmla="*/ 1016288 w 3469189"/>
              <a:gd name="connsiteY217" fmla="*/ 46531 h 1333121"/>
              <a:gd name="connsiteX218" fmla="*/ 1016288 w 3469189"/>
              <a:gd name="connsiteY218" fmla="*/ 164843 h 1333121"/>
              <a:gd name="connsiteX219" fmla="*/ 947326 w 3469189"/>
              <a:gd name="connsiteY219" fmla="*/ 164843 h 1333121"/>
              <a:gd name="connsiteX220" fmla="*/ 947326 w 3469189"/>
              <a:gd name="connsiteY220" fmla="*/ 238233 h 1333121"/>
              <a:gd name="connsiteX221" fmla="*/ 1016288 w 3469189"/>
              <a:gd name="connsiteY221" fmla="*/ 238233 h 1333121"/>
              <a:gd name="connsiteX222" fmla="*/ 1016288 w 3469189"/>
              <a:gd name="connsiteY222" fmla="*/ 452823 h 1333121"/>
              <a:gd name="connsiteX223" fmla="*/ 1136734 w 3469189"/>
              <a:gd name="connsiteY223" fmla="*/ 572081 h 1333121"/>
              <a:gd name="connsiteX224" fmla="*/ 734360 w 3469189"/>
              <a:gd name="connsiteY224" fmla="*/ 579931 h 1333121"/>
              <a:gd name="connsiteX225" fmla="*/ 919019 w 3469189"/>
              <a:gd name="connsiteY225" fmla="*/ 441095 h 1333121"/>
              <a:gd name="connsiteX226" fmla="*/ 825550 w 3469189"/>
              <a:gd name="connsiteY226" fmla="*/ 441095 h 1333121"/>
              <a:gd name="connsiteX227" fmla="*/ 735975 w 3469189"/>
              <a:gd name="connsiteY227" fmla="*/ 502663 h 1333121"/>
              <a:gd name="connsiteX228" fmla="*/ 632152 w 3469189"/>
              <a:gd name="connsiteY228" fmla="*/ 367706 h 1333121"/>
              <a:gd name="connsiteX229" fmla="*/ 738350 w 3469189"/>
              <a:gd name="connsiteY229" fmla="*/ 231235 h 1333121"/>
              <a:gd name="connsiteX230" fmla="*/ 825550 w 3469189"/>
              <a:gd name="connsiteY230" fmla="*/ 292803 h 1333121"/>
              <a:gd name="connsiteX231" fmla="*/ 918259 w 3469189"/>
              <a:gd name="connsiteY231" fmla="*/ 292803 h 1333121"/>
              <a:gd name="connsiteX232" fmla="*/ 736735 w 3469189"/>
              <a:gd name="connsiteY232" fmla="*/ 153967 h 1333121"/>
              <a:gd name="connsiteX233" fmla="*/ 533079 w 3469189"/>
              <a:gd name="connsiteY233" fmla="*/ 367800 h 1333121"/>
              <a:gd name="connsiteX234" fmla="*/ 734360 w 3469189"/>
              <a:gd name="connsiteY234" fmla="*/ 579931 h 1333121"/>
              <a:gd name="connsiteX235" fmla="*/ 172690 w 3469189"/>
              <a:gd name="connsiteY235" fmla="*/ 370070 h 1333121"/>
              <a:gd name="connsiteX236" fmla="*/ 209926 w 3469189"/>
              <a:gd name="connsiteY236" fmla="*/ 261971 h 1333121"/>
              <a:gd name="connsiteX237" fmla="*/ 259035 w 3469189"/>
              <a:gd name="connsiteY237" fmla="*/ 119164 h 1333121"/>
              <a:gd name="connsiteX238" fmla="*/ 259795 w 3469189"/>
              <a:gd name="connsiteY238" fmla="*/ 119164 h 1333121"/>
              <a:gd name="connsiteX239" fmla="*/ 308904 w 3469189"/>
              <a:gd name="connsiteY239" fmla="*/ 261215 h 1333121"/>
              <a:gd name="connsiteX240" fmla="*/ 346140 w 3469189"/>
              <a:gd name="connsiteY240" fmla="*/ 370070 h 1333121"/>
              <a:gd name="connsiteX241" fmla="*/ 172690 w 3469189"/>
              <a:gd name="connsiteY241" fmla="*/ 370070 h 1333121"/>
              <a:gd name="connsiteX242" fmla="*/ 0 w 3469189"/>
              <a:gd name="connsiteY242" fmla="*/ 568109 h 1333121"/>
              <a:gd name="connsiteX243" fmla="*/ 103823 w 3469189"/>
              <a:gd name="connsiteY243" fmla="*/ 568109 h 1333121"/>
              <a:gd name="connsiteX244" fmla="*/ 143433 w 3469189"/>
              <a:gd name="connsiteY244" fmla="*/ 452917 h 1333121"/>
              <a:gd name="connsiteX245" fmla="*/ 374827 w 3469189"/>
              <a:gd name="connsiteY245" fmla="*/ 452917 h 1333121"/>
              <a:gd name="connsiteX246" fmla="*/ 414437 w 3469189"/>
              <a:gd name="connsiteY246" fmla="*/ 568109 h 1333121"/>
              <a:gd name="connsiteX247" fmla="*/ 520635 w 3469189"/>
              <a:gd name="connsiteY247" fmla="*/ 568109 h 1333121"/>
              <a:gd name="connsiteX248" fmla="*/ 316124 w 3469189"/>
              <a:gd name="connsiteY248" fmla="*/ 15794 h 1333121"/>
              <a:gd name="connsiteX249" fmla="*/ 206791 w 3469189"/>
              <a:gd name="connsiteY249" fmla="*/ 15794 h 1333121"/>
              <a:gd name="connsiteX250" fmla="*/ 0 w 3469189"/>
              <a:gd name="connsiteY250" fmla="*/ 568109 h 133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3469189" h="1333121">
                <a:moveTo>
                  <a:pt x="3092178" y="1327542"/>
                </a:moveTo>
                <a:cubicBezTo>
                  <a:pt x="3125425" y="1327542"/>
                  <a:pt x="3153161" y="1300683"/>
                  <a:pt x="3153161" y="1266731"/>
                </a:cubicBezTo>
                <a:cubicBezTo>
                  <a:pt x="3153161" y="1233629"/>
                  <a:pt x="3125425" y="1206770"/>
                  <a:pt x="3092178" y="1206770"/>
                </a:cubicBezTo>
                <a:cubicBezTo>
                  <a:pt x="3058837" y="1206770"/>
                  <a:pt x="3031100" y="1233629"/>
                  <a:pt x="3031100" y="1266731"/>
                </a:cubicBezTo>
                <a:cubicBezTo>
                  <a:pt x="3031100" y="1300777"/>
                  <a:pt x="3058837" y="1327542"/>
                  <a:pt x="3092178" y="1327542"/>
                </a:cubicBezTo>
                <a:moveTo>
                  <a:pt x="2665013" y="1078244"/>
                </a:moveTo>
                <a:cubicBezTo>
                  <a:pt x="2673752" y="1021404"/>
                  <a:pt x="2717352" y="981210"/>
                  <a:pt x="2772825" y="981210"/>
                </a:cubicBezTo>
                <a:cubicBezTo>
                  <a:pt x="2833048" y="981210"/>
                  <a:pt x="2871044" y="1019891"/>
                  <a:pt x="2879783" y="1078244"/>
                </a:cubicBezTo>
                <a:lnTo>
                  <a:pt x="2665013" y="1078244"/>
                </a:lnTo>
                <a:close/>
                <a:moveTo>
                  <a:pt x="2776720" y="1333122"/>
                </a:moveTo>
                <a:cubicBezTo>
                  <a:pt x="2876553" y="1333122"/>
                  <a:pt x="2941526" y="1284983"/>
                  <a:pt x="2962993" y="1216322"/>
                </a:cubicBezTo>
                <a:lnTo>
                  <a:pt x="2863160" y="1216322"/>
                </a:lnTo>
                <a:cubicBezTo>
                  <a:pt x="2850526" y="1239966"/>
                  <a:pt x="2824309" y="1258881"/>
                  <a:pt x="2778334" y="1258881"/>
                </a:cubicBezTo>
                <a:cubicBezTo>
                  <a:pt x="2714977" y="1258881"/>
                  <a:pt x="2668147" y="1213863"/>
                  <a:pt x="2663398" y="1146810"/>
                </a:cubicBezTo>
                <a:lnTo>
                  <a:pt x="2974012" y="1146810"/>
                </a:lnTo>
                <a:cubicBezTo>
                  <a:pt x="2972397" y="993789"/>
                  <a:pt x="2891657" y="906213"/>
                  <a:pt x="2770355" y="906213"/>
                </a:cubicBezTo>
                <a:cubicBezTo>
                  <a:pt x="2660168" y="906213"/>
                  <a:pt x="2567459" y="994545"/>
                  <a:pt x="2567459" y="1120802"/>
                </a:cubicBezTo>
                <a:cubicBezTo>
                  <a:pt x="2567554" y="1247910"/>
                  <a:pt x="2647535" y="1333122"/>
                  <a:pt x="2776720" y="1333122"/>
                </a:cubicBezTo>
                <a:moveTo>
                  <a:pt x="2467721" y="1325177"/>
                </a:moveTo>
                <a:cubicBezTo>
                  <a:pt x="2489948" y="1325177"/>
                  <a:pt x="2514455" y="1322056"/>
                  <a:pt x="2527944" y="1317233"/>
                </a:cubicBezTo>
                <a:lnTo>
                  <a:pt x="2527944" y="1248572"/>
                </a:lnTo>
                <a:cubicBezTo>
                  <a:pt x="2514455" y="1250937"/>
                  <a:pt x="2502581" y="1252544"/>
                  <a:pt x="2493082" y="1252544"/>
                </a:cubicBezTo>
                <a:cubicBezTo>
                  <a:pt x="2453472" y="1252544"/>
                  <a:pt x="2439224" y="1230414"/>
                  <a:pt x="2439224" y="1188612"/>
                </a:cubicBezTo>
                <a:lnTo>
                  <a:pt x="2439224" y="991424"/>
                </a:lnTo>
                <a:lnTo>
                  <a:pt x="2520059" y="991424"/>
                </a:lnTo>
                <a:lnTo>
                  <a:pt x="2520059" y="918034"/>
                </a:lnTo>
                <a:lnTo>
                  <a:pt x="2439224" y="918034"/>
                </a:lnTo>
                <a:lnTo>
                  <a:pt x="2439224" y="799722"/>
                </a:lnTo>
                <a:lnTo>
                  <a:pt x="2347274" y="799722"/>
                </a:lnTo>
                <a:lnTo>
                  <a:pt x="2347274" y="918034"/>
                </a:lnTo>
                <a:lnTo>
                  <a:pt x="2278312" y="918034"/>
                </a:lnTo>
                <a:lnTo>
                  <a:pt x="2278312" y="991424"/>
                </a:lnTo>
                <a:lnTo>
                  <a:pt x="2347274" y="991424"/>
                </a:lnTo>
                <a:lnTo>
                  <a:pt x="2347274" y="1206014"/>
                </a:lnTo>
                <a:cubicBezTo>
                  <a:pt x="2347274" y="1295197"/>
                  <a:pt x="2401893" y="1325177"/>
                  <a:pt x="2467721" y="1325177"/>
                </a:cubicBezTo>
                <a:moveTo>
                  <a:pt x="2012058" y="1333122"/>
                </a:moveTo>
                <a:cubicBezTo>
                  <a:pt x="2065157" y="1333122"/>
                  <a:pt x="2104007" y="1311843"/>
                  <a:pt x="2126140" y="1271554"/>
                </a:cubicBezTo>
                <a:lnTo>
                  <a:pt x="2126140" y="1321300"/>
                </a:lnTo>
                <a:lnTo>
                  <a:pt x="2218849" y="1321300"/>
                </a:lnTo>
                <a:lnTo>
                  <a:pt x="2218849" y="918129"/>
                </a:lnTo>
                <a:lnTo>
                  <a:pt x="2124525" y="918129"/>
                </a:lnTo>
                <a:lnTo>
                  <a:pt x="2124525" y="1141419"/>
                </a:lnTo>
                <a:cubicBezTo>
                  <a:pt x="2124525" y="1222659"/>
                  <a:pt x="2081685" y="1255854"/>
                  <a:pt x="2039700" y="1255854"/>
                </a:cubicBezTo>
                <a:cubicBezTo>
                  <a:pt x="1992110" y="1255854"/>
                  <a:pt x="1971593" y="1224267"/>
                  <a:pt x="1971593" y="1170643"/>
                </a:cubicBezTo>
                <a:lnTo>
                  <a:pt x="1971593" y="918129"/>
                </a:lnTo>
                <a:lnTo>
                  <a:pt x="1877269" y="918129"/>
                </a:lnTo>
                <a:lnTo>
                  <a:pt x="1877269" y="1184829"/>
                </a:lnTo>
                <a:cubicBezTo>
                  <a:pt x="1877269" y="1282619"/>
                  <a:pt x="1932742" y="1333122"/>
                  <a:pt x="2012058" y="1333122"/>
                </a:cubicBezTo>
                <a:moveTo>
                  <a:pt x="1749698" y="1325177"/>
                </a:moveTo>
                <a:cubicBezTo>
                  <a:pt x="1771926" y="1325177"/>
                  <a:pt x="1796433" y="1322056"/>
                  <a:pt x="1809921" y="1317233"/>
                </a:cubicBezTo>
                <a:lnTo>
                  <a:pt x="1809921" y="1248572"/>
                </a:lnTo>
                <a:cubicBezTo>
                  <a:pt x="1796433" y="1250937"/>
                  <a:pt x="1784559" y="1252544"/>
                  <a:pt x="1775060" y="1252544"/>
                </a:cubicBezTo>
                <a:cubicBezTo>
                  <a:pt x="1735450" y="1252544"/>
                  <a:pt x="1721201" y="1230414"/>
                  <a:pt x="1721201" y="1188612"/>
                </a:cubicBezTo>
                <a:lnTo>
                  <a:pt x="1721201" y="991424"/>
                </a:lnTo>
                <a:lnTo>
                  <a:pt x="1802037" y="991424"/>
                </a:lnTo>
                <a:lnTo>
                  <a:pt x="1802037" y="918034"/>
                </a:lnTo>
                <a:lnTo>
                  <a:pt x="1721201" y="918034"/>
                </a:lnTo>
                <a:lnTo>
                  <a:pt x="1721201" y="799722"/>
                </a:lnTo>
                <a:lnTo>
                  <a:pt x="1629252" y="799722"/>
                </a:lnTo>
                <a:lnTo>
                  <a:pt x="1629252" y="918034"/>
                </a:lnTo>
                <a:lnTo>
                  <a:pt x="1560290" y="918034"/>
                </a:lnTo>
                <a:lnTo>
                  <a:pt x="1560290" y="991424"/>
                </a:lnTo>
                <a:lnTo>
                  <a:pt x="1629252" y="991424"/>
                </a:lnTo>
                <a:lnTo>
                  <a:pt x="1629252" y="1206014"/>
                </a:lnTo>
                <a:cubicBezTo>
                  <a:pt x="1629252" y="1295197"/>
                  <a:pt x="1683966" y="1325177"/>
                  <a:pt x="1749698" y="1325177"/>
                </a:cubicBezTo>
                <a:moveTo>
                  <a:pt x="1392349" y="815516"/>
                </a:moveTo>
                <a:cubicBezTo>
                  <a:pt x="1392349" y="849468"/>
                  <a:pt x="1420086" y="877084"/>
                  <a:pt x="1454187" y="877084"/>
                </a:cubicBezTo>
                <a:cubicBezTo>
                  <a:pt x="1488288" y="877084"/>
                  <a:pt x="1516025" y="849468"/>
                  <a:pt x="1516025" y="815516"/>
                </a:cubicBezTo>
                <a:cubicBezTo>
                  <a:pt x="1516025" y="780807"/>
                  <a:pt x="1488288" y="753191"/>
                  <a:pt x="1454187" y="753191"/>
                </a:cubicBezTo>
                <a:cubicBezTo>
                  <a:pt x="1420086" y="753191"/>
                  <a:pt x="1392349" y="780712"/>
                  <a:pt x="1392349" y="815516"/>
                </a:cubicBezTo>
                <a:moveTo>
                  <a:pt x="1407358" y="1321205"/>
                </a:moveTo>
                <a:lnTo>
                  <a:pt x="1500827" y="1321205"/>
                </a:lnTo>
                <a:lnTo>
                  <a:pt x="1500827" y="918034"/>
                </a:lnTo>
                <a:lnTo>
                  <a:pt x="1407358" y="918034"/>
                </a:lnTo>
                <a:lnTo>
                  <a:pt x="1407358" y="1321205"/>
                </a:lnTo>
                <a:close/>
                <a:moveTo>
                  <a:pt x="1275798" y="1325177"/>
                </a:moveTo>
                <a:cubicBezTo>
                  <a:pt x="1298025" y="1325177"/>
                  <a:pt x="1322532" y="1322056"/>
                  <a:pt x="1336021" y="1317233"/>
                </a:cubicBezTo>
                <a:lnTo>
                  <a:pt x="1336021" y="1248572"/>
                </a:lnTo>
                <a:cubicBezTo>
                  <a:pt x="1322532" y="1250937"/>
                  <a:pt x="1310659" y="1252544"/>
                  <a:pt x="1301160" y="1252544"/>
                </a:cubicBezTo>
                <a:cubicBezTo>
                  <a:pt x="1261549" y="1252544"/>
                  <a:pt x="1247301" y="1230414"/>
                  <a:pt x="1247301" y="1188612"/>
                </a:cubicBezTo>
                <a:lnTo>
                  <a:pt x="1247301" y="991424"/>
                </a:lnTo>
                <a:lnTo>
                  <a:pt x="1328137" y="991424"/>
                </a:lnTo>
                <a:lnTo>
                  <a:pt x="1328137" y="918034"/>
                </a:lnTo>
                <a:lnTo>
                  <a:pt x="1247301" y="918034"/>
                </a:lnTo>
                <a:lnTo>
                  <a:pt x="1247301" y="799722"/>
                </a:lnTo>
                <a:lnTo>
                  <a:pt x="1155352" y="799722"/>
                </a:lnTo>
                <a:lnTo>
                  <a:pt x="1155352" y="918034"/>
                </a:lnTo>
                <a:lnTo>
                  <a:pt x="1086390" y="918034"/>
                </a:lnTo>
                <a:lnTo>
                  <a:pt x="1086390" y="991424"/>
                </a:lnTo>
                <a:lnTo>
                  <a:pt x="1155352" y="991424"/>
                </a:lnTo>
                <a:lnTo>
                  <a:pt x="1155352" y="1206014"/>
                </a:lnTo>
                <a:cubicBezTo>
                  <a:pt x="1155352" y="1295197"/>
                  <a:pt x="1210065" y="1325177"/>
                  <a:pt x="1275798" y="1325177"/>
                </a:cubicBezTo>
                <a:moveTo>
                  <a:pt x="878839" y="1333122"/>
                </a:moveTo>
                <a:cubicBezTo>
                  <a:pt x="981047" y="1333122"/>
                  <a:pt x="1057988" y="1282619"/>
                  <a:pt x="1057988" y="1202136"/>
                </a:cubicBezTo>
                <a:cubicBezTo>
                  <a:pt x="1057988" y="1131962"/>
                  <a:pt x="999380" y="1100374"/>
                  <a:pt x="909805" y="1080608"/>
                </a:cubicBezTo>
                <a:lnTo>
                  <a:pt x="860696" y="1069543"/>
                </a:lnTo>
                <a:cubicBezTo>
                  <a:pt x="815481" y="1060085"/>
                  <a:pt x="796483" y="1049020"/>
                  <a:pt x="796483" y="1023012"/>
                </a:cubicBezTo>
                <a:cubicBezTo>
                  <a:pt x="796483" y="993789"/>
                  <a:pt x="825835" y="975630"/>
                  <a:pt x="866205" y="975630"/>
                </a:cubicBezTo>
                <a:cubicBezTo>
                  <a:pt x="911420" y="975630"/>
                  <a:pt x="939917" y="994545"/>
                  <a:pt x="949415" y="1026890"/>
                </a:cubicBezTo>
                <a:lnTo>
                  <a:pt x="1043740" y="1026890"/>
                </a:lnTo>
                <a:cubicBezTo>
                  <a:pt x="1034241" y="961444"/>
                  <a:pt x="974778" y="906969"/>
                  <a:pt x="867060" y="906969"/>
                </a:cubicBezTo>
                <a:cubicBezTo>
                  <a:pt x="768841" y="906969"/>
                  <a:pt x="700639" y="957472"/>
                  <a:pt x="700639" y="1028497"/>
                </a:cubicBezTo>
                <a:cubicBezTo>
                  <a:pt x="700639" y="1095551"/>
                  <a:pt x="748989" y="1129503"/>
                  <a:pt x="836948" y="1148418"/>
                </a:cubicBezTo>
                <a:lnTo>
                  <a:pt x="884538" y="1158632"/>
                </a:lnTo>
                <a:cubicBezTo>
                  <a:pt x="941626" y="1170454"/>
                  <a:pt x="962239" y="1183883"/>
                  <a:pt x="962239" y="1211499"/>
                </a:cubicBezTo>
                <a:cubicBezTo>
                  <a:pt x="962239" y="1244600"/>
                  <a:pt x="929753" y="1263610"/>
                  <a:pt x="883778" y="1263610"/>
                </a:cubicBezTo>
                <a:cubicBezTo>
                  <a:pt x="825930" y="1263610"/>
                  <a:pt x="795058" y="1235994"/>
                  <a:pt x="787934" y="1195800"/>
                </a:cubicBezTo>
                <a:lnTo>
                  <a:pt x="686486" y="1195800"/>
                </a:lnTo>
                <a:cubicBezTo>
                  <a:pt x="692565" y="1276282"/>
                  <a:pt x="761527" y="1333122"/>
                  <a:pt x="878839" y="1333122"/>
                </a:cubicBezTo>
                <a:moveTo>
                  <a:pt x="271764" y="1321205"/>
                </a:moveTo>
                <a:lnTo>
                  <a:pt x="366088" y="1321205"/>
                </a:lnTo>
                <a:lnTo>
                  <a:pt x="366088" y="1096402"/>
                </a:lnTo>
                <a:cubicBezTo>
                  <a:pt x="366088" y="1016676"/>
                  <a:pt x="410448" y="983574"/>
                  <a:pt x="457182" y="983574"/>
                </a:cubicBezTo>
                <a:cubicBezTo>
                  <a:pt x="506292" y="983574"/>
                  <a:pt x="523770" y="1016676"/>
                  <a:pt x="523770" y="1060936"/>
                </a:cubicBezTo>
                <a:lnTo>
                  <a:pt x="523770" y="1321300"/>
                </a:lnTo>
                <a:lnTo>
                  <a:pt x="618854" y="1321300"/>
                </a:lnTo>
                <a:lnTo>
                  <a:pt x="618854" y="1053087"/>
                </a:lnTo>
                <a:cubicBezTo>
                  <a:pt x="618854" y="958418"/>
                  <a:pt x="565755" y="906307"/>
                  <a:pt x="484159" y="906307"/>
                </a:cubicBezTo>
                <a:cubicBezTo>
                  <a:pt x="425551" y="906307"/>
                  <a:pt x="385086" y="936287"/>
                  <a:pt x="363713" y="970239"/>
                </a:cubicBezTo>
                <a:lnTo>
                  <a:pt x="363713" y="918129"/>
                </a:lnTo>
                <a:lnTo>
                  <a:pt x="271764" y="918129"/>
                </a:lnTo>
                <a:lnTo>
                  <a:pt x="271764" y="1321205"/>
                </a:lnTo>
                <a:lnTo>
                  <a:pt x="271764" y="1321205"/>
                </a:lnTo>
                <a:close/>
                <a:moveTo>
                  <a:pt x="65732" y="1321205"/>
                </a:moveTo>
                <a:lnTo>
                  <a:pt x="164806" y="1321205"/>
                </a:lnTo>
                <a:lnTo>
                  <a:pt x="164806" y="768890"/>
                </a:lnTo>
                <a:lnTo>
                  <a:pt x="65732" y="768890"/>
                </a:lnTo>
                <a:lnTo>
                  <a:pt x="65732" y="1321205"/>
                </a:lnTo>
                <a:lnTo>
                  <a:pt x="65732" y="1321205"/>
                </a:lnTo>
                <a:close/>
                <a:moveTo>
                  <a:pt x="3290040" y="579931"/>
                </a:moveTo>
                <a:cubicBezTo>
                  <a:pt x="3392249" y="579931"/>
                  <a:pt x="3469190" y="529428"/>
                  <a:pt x="3469190" y="448945"/>
                </a:cubicBezTo>
                <a:cubicBezTo>
                  <a:pt x="3469190" y="378771"/>
                  <a:pt x="3410582" y="347183"/>
                  <a:pt x="3321007" y="327417"/>
                </a:cubicBezTo>
                <a:lnTo>
                  <a:pt x="3271898" y="316352"/>
                </a:lnTo>
                <a:cubicBezTo>
                  <a:pt x="3226683" y="306894"/>
                  <a:pt x="3207685" y="295829"/>
                  <a:pt x="3207685" y="269821"/>
                </a:cubicBezTo>
                <a:cubicBezTo>
                  <a:pt x="3207685" y="240597"/>
                  <a:pt x="3237037" y="222534"/>
                  <a:pt x="3277407" y="222534"/>
                </a:cubicBezTo>
                <a:cubicBezTo>
                  <a:pt x="3322622" y="222534"/>
                  <a:pt x="3351119" y="241449"/>
                  <a:pt x="3360617" y="273793"/>
                </a:cubicBezTo>
                <a:lnTo>
                  <a:pt x="3454942" y="273793"/>
                </a:lnTo>
                <a:cubicBezTo>
                  <a:pt x="3445443" y="208348"/>
                  <a:pt x="3385979" y="153873"/>
                  <a:pt x="3278262" y="153873"/>
                </a:cubicBezTo>
                <a:cubicBezTo>
                  <a:pt x="3179948" y="153873"/>
                  <a:pt x="3111841" y="204375"/>
                  <a:pt x="3111841" y="275401"/>
                </a:cubicBezTo>
                <a:cubicBezTo>
                  <a:pt x="3111841" y="342454"/>
                  <a:pt x="3160191" y="376406"/>
                  <a:pt x="3248151" y="395321"/>
                </a:cubicBezTo>
                <a:lnTo>
                  <a:pt x="3295740" y="405535"/>
                </a:lnTo>
                <a:cubicBezTo>
                  <a:pt x="3352828" y="417357"/>
                  <a:pt x="3373441" y="430787"/>
                  <a:pt x="3373441" y="458402"/>
                </a:cubicBezTo>
                <a:cubicBezTo>
                  <a:pt x="3373441" y="491504"/>
                  <a:pt x="3340955" y="510513"/>
                  <a:pt x="3294980" y="510513"/>
                </a:cubicBezTo>
                <a:cubicBezTo>
                  <a:pt x="3237132" y="510513"/>
                  <a:pt x="3206260" y="482897"/>
                  <a:pt x="3199136" y="442703"/>
                </a:cubicBezTo>
                <a:lnTo>
                  <a:pt x="3097688" y="442703"/>
                </a:lnTo>
                <a:cubicBezTo>
                  <a:pt x="3103862" y="523091"/>
                  <a:pt x="3172729" y="579931"/>
                  <a:pt x="3290040" y="579931"/>
                </a:cubicBezTo>
                <a:moveTo>
                  <a:pt x="2747463" y="325052"/>
                </a:moveTo>
                <a:cubicBezTo>
                  <a:pt x="2756202" y="268213"/>
                  <a:pt x="2799802" y="228019"/>
                  <a:pt x="2855276" y="228019"/>
                </a:cubicBezTo>
                <a:cubicBezTo>
                  <a:pt x="2915499" y="228019"/>
                  <a:pt x="2953494" y="266700"/>
                  <a:pt x="2962233" y="325052"/>
                </a:cubicBezTo>
                <a:lnTo>
                  <a:pt x="2747463" y="325052"/>
                </a:lnTo>
                <a:close/>
                <a:moveTo>
                  <a:pt x="2859170" y="579931"/>
                </a:moveTo>
                <a:cubicBezTo>
                  <a:pt x="2959004" y="579931"/>
                  <a:pt x="3023976" y="531792"/>
                  <a:pt x="3045444" y="463131"/>
                </a:cubicBezTo>
                <a:lnTo>
                  <a:pt x="2945610" y="463131"/>
                </a:lnTo>
                <a:cubicBezTo>
                  <a:pt x="2932977" y="486775"/>
                  <a:pt x="2906760" y="505690"/>
                  <a:pt x="2860785" y="505690"/>
                </a:cubicBezTo>
                <a:cubicBezTo>
                  <a:pt x="2797427" y="505690"/>
                  <a:pt x="2750598" y="460672"/>
                  <a:pt x="2745848" y="393619"/>
                </a:cubicBezTo>
                <a:lnTo>
                  <a:pt x="3056462" y="393619"/>
                </a:lnTo>
                <a:cubicBezTo>
                  <a:pt x="3054848" y="240597"/>
                  <a:pt x="2974012" y="153022"/>
                  <a:pt x="2852806" y="153022"/>
                </a:cubicBezTo>
                <a:cubicBezTo>
                  <a:pt x="2742619" y="153022"/>
                  <a:pt x="2649909" y="241354"/>
                  <a:pt x="2649909" y="367611"/>
                </a:cubicBezTo>
                <a:cubicBezTo>
                  <a:pt x="2650004" y="494719"/>
                  <a:pt x="2729985" y="579931"/>
                  <a:pt x="2859170" y="579931"/>
                </a:cubicBezTo>
                <a:moveTo>
                  <a:pt x="2465536" y="62325"/>
                </a:moveTo>
                <a:cubicBezTo>
                  <a:pt x="2465536" y="96277"/>
                  <a:pt x="2493273" y="123893"/>
                  <a:pt x="2527374" y="123893"/>
                </a:cubicBezTo>
                <a:cubicBezTo>
                  <a:pt x="2561475" y="123893"/>
                  <a:pt x="2589211" y="96277"/>
                  <a:pt x="2589211" y="62325"/>
                </a:cubicBezTo>
                <a:cubicBezTo>
                  <a:pt x="2589211" y="27616"/>
                  <a:pt x="2561475" y="0"/>
                  <a:pt x="2527374" y="0"/>
                </a:cubicBezTo>
                <a:cubicBezTo>
                  <a:pt x="2493273" y="0"/>
                  <a:pt x="2465536" y="27616"/>
                  <a:pt x="2465536" y="62325"/>
                </a:cubicBezTo>
                <a:moveTo>
                  <a:pt x="2480639" y="568109"/>
                </a:moveTo>
                <a:lnTo>
                  <a:pt x="2574108" y="568109"/>
                </a:lnTo>
                <a:lnTo>
                  <a:pt x="2574108" y="164938"/>
                </a:lnTo>
                <a:lnTo>
                  <a:pt x="2480639" y="164938"/>
                </a:lnTo>
                <a:lnTo>
                  <a:pt x="2480639" y="568109"/>
                </a:lnTo>
                <a:close/>
                <a:moveTo>
                  <a:pt x="2183703" y="568109"/>
                </a:moveTo>
                <a:lnTo>
                  <a:pt x="2278027" y="568109"/>
                </a:lnTo>
                <a:lnTo>
                  <a:pt x="2278027" y="385864"/>
                </a:lnTo>
                <a:cubicBezTo>
                  <a:pt x="2278027" y="314082"/>
                  <a:pt x="2298640" y="266700"/>
                  <a:pt x="2347749" y="249393"/>
                </a:cubicBezTo>
                <a:cubicBezTo>
                  <a:pt x="2367602" y="242300"/>
                  <a:pt x="2391349" y="240692"/>
                  <a:pt x="2419846" y="243056"/>
                </a:cubicBezTo>
                <a:lnTo>
                  <a:pt x="2419846" y="153116"/>
                </a:lnTo>
                <a:cubicBezTo>
                  <a:pt x="2349269" y="149144"/>
                  <a:pt x="2301775" y="176003"/>
                  <a:pt x="2275653" y="247785"/>
                </a:cubicBezTo>
                <a:lnTo>
                  <a:pt x="2275653" y="164938"/>
                </a:lnTo>
                <a:lnTo>
                  <a:pt x="2183703" y="164938"/>
                </a:lnTo>
                <a:lnTo>
                  <a:pt x="2183703" y="568109"/>
                </a:lnTo>
                <a:close/>
                <a:moveTo>
                  <a:pt x="1778195" y="366098"/>
                </a:moveTo>
                <a:cubicBezTo>
                  <a:pt x="1778195" y="282494"/>
                  <a:pt x="1814671" y="228776"/>
                  <a:pt x="1881258" y="228776"/>
                </a:cubicBezTo>
                <a:cubicBezTo>
                  <a:pt x="1943856" y="228776"/>
                  <a:pt x="1987456" y="286372"/>
                  <a:pt x="1987456" y="366098"/>
                </a:cubicBezTo>
                <a:cubicBezTo>
                  <a:pt x="1987456" y="446581"/>
                  <a:pt x="1943856" y="504933"/>
                  <a:pt x="1881258" y="504933"/>
                </a:cubicBezTo>
                <a:cubicBezTo>
                  <a:pt x="1814576" y="504933"/>
                  <a:pt x="1778195" y="450553"/>
                  <a:pt x="1778195" y="366098"/>
                </a:cubicBezTo>
                <a:moveTo>
                  <a:pt x="1862925" y="579931"/>
                </a:moveTo>
                <a:cubicBezTo>
                  <a:pt x="1921533" y="579931"/>
                  <a:pt x="1964373" y="553923"/>
                  <a:pt x="1985746" y="517606"/>
                </a:cubicBezTo>
                <a:lnTo>
                  <a:pt x="1985746" y="568109"/>
                </a:lnTo>
                <a:lnTo>
                  <a:pt x="2080830" y="568109"/>
                </a:lnTo>
                <a:lnTo>
                  <a:pt x="2080830" y="164938"/>
                </a:lnTo>
                <a:lnTo>
                  <a:pt x="1985746" y="164938"/>
                </a:lnTo>
                <a:lnTo>
                  <a:pt x="1985746" y="217048"/>
                </a:lnTo>
                <a:cubicBezTo>
                  <a:pt x="1964373" y="180732"/>
                  <a:pt x="1921533" y="153116"/>
                  <a:pt x="1862925" y="153116"/>
                </a:cubicBezTo>
                <a:cubicBezTo>
                  <a:pt x="1759862" y="153116"/>
                  <a:pt x="1681496" y="233599"/>
                  <a:pt x="1681496" y="366098"/>
                </a:cubicBezTo>
                <a:cubicBezTo>
                  <a:pt x="1681496" y="498597"/>
                  <a:pt x="1759957" y="579931"/>
                  <a:pt x="1862925" y="579931"/>
                </a:cubicBezTo>
                <a:moveTo>
                  <a:pt x="1398049" y="579931"/>
                </a:moveTo>
                <a:cubicBezTo>
                  <a:pt x="1451148" y="579931"/>
                  <a:pt x="1489998" y="558651"/>
                  <a:pt x="1512131" y="518363"/>
                </a:cubicBezTo>
                <a:lnTo>
                  <a:pt x="1512131" y="568109"/>
                </a:lnTo>
                <a:lnTo>
                  <a:pt x="1604840" y="568109"/>
                </a:lnTo>
                <a:lnTo>
                  <a:pt x="1604840" y="164938"/>
                </a:lnTo>
                <a:lnTo>
                  <a:pt x="1510516" y="164938"/>
                </a:lnTo>
                <a:lnTo>
                  <a:pt x="1510516" y="388228"/>
                </a:lnTo>
                <a:cubicBezTo>
                  <a:pt x="1510516" y="469468"/>
                  <a:pt x="1467771" y="502663"/>
                  <a:pt x="1425691" y="502663"/>
                </a:cubicBezTo>
                <a:cubicBezTo>
                  <a:pt x="1378101" y="502663"/>
                  <a:pt x="1357488" y="471075"/>
                  <a:pt x="1357488" y="417452"/>
                </a:cubicBezTo>
                <a:lnTo>
                  <a:pt x="1357488" y="164938"/>
                </a:lnTo>
                <a:lnTo>
                  <a:pt x="1263164" y="164938"/>
                </a:lnTo>
                <a:lnTo>
                  <a:pt x="1263164" y="431543"/>
                </a:lnTo>
                <a:cubicBezTo>
                  <a:pt x="1263259" y="529428"/>
                  <a:pt x="1318733" y="579931"/>
                  <a:pt x="1398049" y="579931"/>
                </a:cubicBezTo>
                <a:moveTo>
                  <a:pt x="1136734" y="572081"/>
                </a:moveTo>
                <a:cubicBezTo>
                  <a:pt x="1158961" y="572081"/>
                  <a:pt x="1183468" y="568960"/>
                  <a:pt x="1196957" y="564137"/>
                </a:cubicBezTo>
                <a:lnTo>
                  <a:pt x="1196957" y="495476"/>
                </a:lnTo>
                <a:cubicBezTo>
                  <a:pt x="1183468" y="497840"/>
                  <a:pt x="1171595" y="499448"/>
                  <a:pt x="1162096" y="499448"/>
                </a:cubicBezTo>
                <a:cubicBezTo>
                  <a:pt x="1122486" y="499448"/>
                  <a:pt x="1108237" y="477412"/>
                  <a:pt x="1108237" y="435515"/>
                </a:cubicBezTo>
                <a:lnTo>
                  <a:pt x="1108237" y="238233"/>
                </a:lnTo>
                <a:lnTo>
                  <a:pt x="1189073" y="238233"/>
                </a:lnTo>
                <a:lnTo>
                  <a:pt x="1189073" y="164843"/>
                </a:lnTo>
                <a:lnTo>
                  <a:pt x="1108237" y="164843"/>
                </a:lnTo>
                <a:lnTo>
                  <a:pt x="1108237" y="46531"/>
                </a:lnTo>
                <a:lnTo>
                  <a:pt x="1016288" y="46531"/>
                </a:lnTo>
                <a:lnTo>
                  <a:pt x="1016288" y="164843"/>
                </a:lnTo>
                <a:lnTo>
                  <a:pt x="947326" y="164843"/>
                </a:lnTo>
                <a:lnTo>
                  <a:pt x="947326" y="238233"/>
                </a:lnTo>
                <a:lnTo>
                  <a:pt x="1016288" y="238233"/>
                </a:lnTo>
                <a:lnTo>
                  <a:pt x="1016288" y="452823"/>
                </a:lnTo>
                <a:cubicBezTo>
                  <a:pt x="1016288" y="542101"/>
                  <a:pt x="1070906" y="572081"/>
                  <a:pt x="1136734" y="572081"/>
                </a:cubicBezTo>
                <a:moveTo>
                  <a:pt x="734360" y="579931"/>
                </a:moveTo>
                <a:cubicBezTo>
                  <a:pt x="840558" y="579931"/>
                  <a:pt x="907905" y="515998"/>
                  <a:pt x="919019" y="441095"/>
                </a:cubicBezTo>
                <a:lnTo>
                  <a:pt x="825550" y="441095"/>
                </a:lnTo>
                <a:cubicBezTo>
                  <a:pt x="812821" y="476561"/>
                  <a:pt x="785939" y="502663"/>
                  <a:pt x="735975" y="502663"/>
                </a:cubicBezTo>
                <a:cubicBezTo>
                  <a:pt x="678127" y="502663"/>
                  <a:pt x="632152" y="456133"/>
                  <a:pt x="632152" y="367706"/>
                </a:cubicBezTo>
                <a:cubicBezTo>
                  <a:pt x="632152" y="278522"/>
                  <a:pt x="677367" y="231235"/>
                  <a:pt x="738350" y="231235"/>
                </a:cubicBezTo>
                <a:cubicBezTo>
                  <a:pt x="784325" y="231235"/>
                  <a:pt x="812821" y="256486"/>
                  <a:pt x="825550" y="292803"/>
                </a:cubicBezTo>
                <a:lnTo>
                  <a:pt x="918259" y="292803"/>
                </a:lnTo>
                <a:cubicBezTo>
                  <a:pt x="907145" y="217048"/>
                  <a:pt x="842173" y="153967"/>
                  <a:pt x="736735" y="153967"/>
                </a:cubicBezTo>
                <a:cubicBezTo>
                  <a:pt x="620278" y="153967"/>
                  <a:pt x="533079" y="237571"/>
                  <a:pt x="533079" y="367800"/>
                </a:cubicBezTo>
                <a:cubicBezTo>
                  <a:pt x="533079" y="499448"/>
                  <a:pt x="618664" y="579931"/>
                  <a:pt x="734360" y="579931"/>
                </a:cubicBezTo>
                <a:moveTo>
                  <a:pt x="172690" y="370070"/>
                </a:moveTo>
                <a:lnTo>
                  <a:pt x="209926" y="261971"/>
                </a:lnTo>
                <a:cubicBezTo>
                  <a:pt x="225789" y="220926"/>
                  <a:pt x="240797" y="174395"/>
                  <a:pt x="259035" y="119164"/>
                </a:cubicBezTo>
                <a:lnTo>
                  <a:pt x="259795" y="119164"/>
                </a:lnTo>
                <a:cubicBezTo>
                  <a:pt x="278793" y="174395"/>
                  <a:pt x="294656" y="221777"/>
                  <a:pt x="308904" y="261215"/>
                </a:cubicBezTo>
                <a:lnTo>
                  <a:pt x="346140" y="370070"/>
                </a:lnTo>
                <a:lnTo>
                  <a:pt x="172690" y="370070"/>
                </a:lnTo>
                <a:close/>
                <a:moveTo>
                  <a:pt x="0" y="568109"/>
                </a:moveTo>
                <a:lnTo>
                  <a:pt x="103823" y="568109"/>
                </a:lnTo>
                <a:lnTo>
                  <a:pt x="143433" y="452917"/>
                </a:lnTo>
                <a:lnTo>
                  <a:pt x="374827" y="452917"/>
                </a:lnTo>
                <a:lnTo>
                  <a:pt x="414437" y="568109"/>
                </a:lnTo>
                <a:lnTo>
                  <a:pt x="520635" y="568109"/>
                </a:lnTo>
                <a:lnTo>
                  <a:pt x="316124" y="15794"/>
                </a:lnTo>
                <a:lnTo>
                  <a:pt x="206791" y="15794"/>
                </a:lnTo>
                <a:lnTo>
                  <a:pt x="0" y="568109"/>
                </a:lnTo>
                <a:close/>
              </a:path>
            </a:pathLst>
          </a:custGeom>
          <a:solidFill>
            <a:schemeClr val="bg1"/>
          </a:solidFill>
          <a:ln w="9499" cap="flat">
            <a:noFill/>
            <a:prstDash val="solid"/>
            <a:miter/>
          </a:ln>
        </p:spPr>
        <p:txBody>
          <a:bodyPr rtlCol="0" anchor="ctr"/>
          <a:lstStyle/>
          <a:p>
            <a:endParaRPr lang="en-US"/>
          </a:p>
        </p:txBody>
      </p:sp>
      <p:sp>
        <p:nvSpPr>
          <p:cNvPr id="3" name="Footer Placeholder 4">
            <a:extLst>
              <a:ext uri="{FF2B5EF4-FFF2-40B4-BE49-F238E27FC236}">
                <a16:creationId xmlns:a16="http://schemas.microsoft.com/office/drawing/2014/main" id="{DCF7CA04-A556-4280-7BED-717528D657D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13345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ection Titl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bg1"/>
                </a:solidFill>
                <a:latin typeface="+mj-lt"/>
              </a:defRPr>
            </a:lvl1pPr>
          </a:lstStyle>
          <a:p>
            <a:r>
              <a:rPr lang="en-US"/>
              <a:t>Click to edit Master</a:t>
            </a:r>
            <a:endParaRPr lang="en-GB"/>
          </a:p>
        </p:txBody>
      </p:sp>
      <p:sp>
        <p:nvSpPr>
          <p:cNvPr id="5" name="Graphic 11">
            <a:extLst>
              <a:ext uri="{FF2B5EF4-FFF2-40B4-BE49-F238E27FC236}">
                <a16:creationId xmlns:a16="http://schemas.microsoft.com/office/drawing/2014/main" id="{306EF912-77FF-EC72-7590-3D1604547AA0}"/>
              </a:ext>
            </a:extLst>
          </p:cNvPr>
          <p:cNvSpPr/>
          <p:nvPr userDrawn="1"/>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bg1"/>
          </a:solidFill>
          <a:ln w="9525"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94FD21CF-524B-AB1F-E0AC-5C7A5BCD6430}"/>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bg1"/>
          </a:solidFill>
          <a:ln w="9525" cap="flat">
            <a:noFill/>
            <a:prstDash val="solid"/>
            <a:miter/>
          </a:ln>
        </p:spPr>
        <p:txBody>
          <a:bodyPr rtlCol="0" anchor="ctr"/>
          <a:lstStyle/>
          <a:p>
            <a:endParaRPr lang="en-US"/>
          </a:p>
        </p:txBody>
      </p:sp>
      <p:sp>
        <p:nvSpPr>
          <p:cNvPr id="9" name="Subtitle 2">
            <a:extLst>
              <a:ext uri="{FF2B5EF4-FFF2-40B4-BE49-F238E27FC236}">
                <a16:creationId xmlns:a16="http://schemas.microsoft.com/office/drawing/2014/main" id="{ED8945BC-5907-F1EB-F3C3-F9E148C0C16F}"/>
              </a:ext>
            </a:extLst>
          </p:cNvPr>
          <p:cNvSpPr>
            <a:spLocks noGrp="1"/>
          </p:cNvSpPr>
          <p:nvPr>
            <p:ph type="subTitle" idx="1"/>
          </p:nvPr>
        </p:nvSpPr>
        <p:spPr>
          <a:xfrm>
            <a:off x="338464" y="1122801"/>
            <a:ext cx="5802764"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3" name="Footer Placeholder 4">
            <a:extLst>
              <a:ext uri="{FF2B5EF4-FFF2-40B4-BE49-F238E27FC236}">
                <a16:creationId xmlns:a16="http://schemas.microsoft.com/office/drawing/2014/main" id="{B9690DE6-400F-C9FE-AC94-D5789487857A}"/>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62491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Titl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accent1"/>
                </a:solidFill>
                <a:latin typeface="+mj-lt"/>
              </a:defRPr>
            </a:lvl1pPr>
          </a:lstStyle>
          <a:p>
            <a:r>
              <a:rPr lang="en-US"/>
              <a:t>Click to edit Master</a:t>
            </a:r>
            <a:endParaRPr lang="en-GB"/>
          </a:p>
        </p:txBody>
      </p:sp>
      <p:sp>
        <p:nvSpPr>
          <p:cNvPr id="5" name="Graphic 11">
            <a:extLst>
              <a:ext uri="{FF2B5EF4-FFF2-40B4-BE49-F238E27FC236}">
                <a16:creationId xmlns:a16="http://schemas.microsoft.com/office/drawing/2014/main" id="{306EF912-77FF-EC72-7590-3D1604547AA0}"/>
              </a:ext>
            </a:extLst>
          </p:cNvPr>
          <p:cNvSpPr/>
          <p:nvPr userDrawn="1"/>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accent1"/>
          </a:solidFill>
          <a:ln w="9525"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94FD21CF-524B-AB1F-E0AC-5C7A5BCD6430}"/>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accent1"/>
          </a:solidFill>
          <a:ln w="9525" cap="flat">
            <a:noFill/>
            <a:prstDash val="solid"/>
            <a:miter/>
          </a:ln>
        </p:spPr>
        <p:txBody>
          <a:bodyPr rtlCol="0" anchor="ctr"/>
          <a:lstStyle/>
          <a:p>
            <a:endParaRPr lang="en-US"/>
          </a:p>
        </p:txBody>
      </p:sp>
      <p:sp>
        <p:nvSpPr>
          <p:cNvPr id="9" name="Subtitle 2">
            <a:extLst>
              <a:ext uri="{FF2B5EF4-FFF2-40B4-BE49-F238E27FC236}">
                <a16:creationId xmlns:a16="http://schemas.microsoft.com/office/drawing/2014/main" id="{ED8945BC-5907-F1EB-F3C3-F9E148C0C16F}"/>
              </a:ext>
            </a:extLst>
          </p:cNvPr>
          <p:cNvSpPr>
            <a:spLocks noGrp="1"/>
          </p:cNvSpPr>
          <p:nvPr>
            <p:ph type="subTitle" idx="1"/>
          </p:nvPr>
        </p:nvSpPr>
        <p:spPr>
          <a:xfrm>
            <a:off x="338464" y="1122801"/>
            <a:ext cx="5802764" cy="1598604"/>
          </a:xfrm>
        </p:spPr>
        <p:txBody>
          <a:bodyPr anchor="t" anchorCtr="0"/>
          <a:lstStyle>
            <a:lvl1pPr marL="0" indent="0" algn="l">
              <a:spcBef>
                <a:spcPts val="0"/>
              </a:spcBef>
              <a:spcAft>
                <a:spcPts val="0"/>
              </a:spcAft>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3" name="Footer Placeholder 4">
            <a:extLst>
              <a:ext uri="{FF2B5EF4-FFF2-40B4-BE49-F238E27FC236}">
                <a16:creationId xmlns:a16="http://schemas.microsoft.com/office/drawing/2014/main" id="{6DECE934-2A88-71C2-DF08-0CBBE37E633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121292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6181595" y="273659"/>
            <a:ext cx="5699254" cy="5526951"/>
          </a:xfrm>
        </p:spPr>
        <p:txBody>
          <a:bodyPr/>
          <a:lstStyle>
            <a:lvl1pPr marL="0" indent="0">
              <a:spcBef>
                <a:spcPts val="0"/>
              </a:spcBef>
              <a:spcAft>
                <a:spcPts val="0"/>
              </a:spcAft>
              <a:tabLst>
                <a:tab pos="5059363" algn="l"/>
              </a:tabLst>
              <a:defRPr sz="2300">
                <a:solidFill>
                  <a:schemeClr val="tx1"/>
                </a:solidFill>
              </a:defRPr>
            </a:lvl1pPr>
            <a:lvl2pPr>
              <a:defRPr sz="2300">
                <a:solidFill>
                  <a:schemeClr val="tx1"/>
                </a:solidFill>
              </a:defRPr>
            </a:lvl2pPr>
            <a:lvl3pPr>
              <a:defRPr sz="2300">
                <a:solidFill>
                  <a:schemeClr val="tx1"/>
                </a:solidFill>
              </a:defRPr>
            </a:lvl3pPr>
            <a:lvl4pPr>
              <a:defRPr sz="2300">
                <a:solidFill>
                  <a:schemeClr val="tx1"/>
                </a:solidFill>
              </a:defRPr>
            </a:lvl4pPr>
            <a:lvl5pPr>
              <a:defRPr sz="23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p>
            <a:fld id="{741AFF56-1126-4107-9C02-BC0EFBF16431}" type="slidenum">
              <a:rPr lang="en-GB" smtClean="0"/>
              <a:t>‹#›</a:t>
            </a:fld>
            <a:endParaRPr lang="en-GB"/>
          </a:p>
        </p:txBody>
      </p:sp>
      <p:sp>
        <p:nvSpPr>
          <p:cNvPr id="12" name="Graphic 9">
            <a:extLst>
              <a:ext uri="{FF2B5EF4-FFF2-40B4-BE49-F238E27FC236}">
                <a16:creationId xmlns:a16="http://schemas.microsoft.com/office/drawing/2014/main" id="{DC6B46B2-5670-951A-34DC-520A5FFF8E92}"/>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5620758D-F7DA-9AC4-5413-311A1B9B491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858356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Titl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1"/>
            <a:ext cx="11554001" cy="1220996"/>
          </a:xfrm>
        </p:spPr>
        <p:txBody>
          <a:bodyPr/>
          <a:lstStyle>
            <a:lvl1pPr>
              <a:defRPr sz="4200" b="0" i="0">
                <a:solidFill>
                  <a:schemeClr val="bg1"/>
                </a:solidFill>
                <a:latin typeface="+mj-lt"/>
              </a:defRPr>
            </a:lvl1pPr>
          </a:lstStyle>
          <a:p>
            <a:r>
              <a:rPr lang="en-US"/>
              <a:t>Click to edit Master title style</a:t>
            </a:r>
            <a:endParaRPr lang="en-GB"/>
          </a:p>
        </p:txBody>
      </p:sp>
      <p:sp>
        <p:nvSpPr>
          <p:cNvPr id="12" name="Graphic 9">
            <a:extLst>
              <a:ext uri="{FF2B5EF4-FFF2-40B4-BE49-F238E27FC236}">
                <a16:creationId xmlns:a16="http://schemas.microsoft.com/office/drawing/2014/main" id="{DC6B46B2-5670-951A-34DC-520A5FFF8E92}"/>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8" name="Text Placeholder 7">
            <a:extLst>
              <a:ext uri="{FF2B5EF4-FFF2-40B4-BE49-F238E27FC236}">
                <a16:creationId xmlns:a16="http://schemas.microsoft.com/office/drawing/2014/main" id="{6D15CAF0-DBAD-68DB-B4B8-EF505A445D04}"/>
              </a:ext>
            </a:extLst>
          </p:cNvPr>
          <p:cNvSpPr>
            <a:spLocks noGrp="1"/>
          </p:cNvSpPr>
          <p:nvPr>
            <p:ph type="body" sz="quarter" idx="10" hasCustomPrompt="1"/>
          </p:nvPr>
        </p:nvSpPr>
        <p:spPr>
          <a:xfrm>
            <a:off x="6096000" y="3429000"/>
            <a:ext cx="6048267" cy="4010982"/>
          </a:xfrm>
        </p:spPr>
        <p:txBody>
          <a:bodyPr anchor="b" anchorCtr="0"/>
          <a:lstStyle>
            <a:lvl1pPr algn="r">
              <a:defRPr sz="23000">
                <a:solidFill>
                  <a:schemeClr val="bg1"/>
                </a:solidFill>
              </a:defRPr>
            </a:lvl1pPr>
          </a:lstStyle>
          <a:p>
            <a:pPr lvl="0"/>
            <a:r>
              <a:rPr lang="en-GB"/>
              <a:t>#</a:t>
            </a:r>
            <a:endParaRPr lang="en-US"/>
          </a:p>
        </p:txBody>
      </p:sp>
      <p:sp>
        <p:nvSpPr>
          <p:cNvPr id="3" name="Footer Placeholder 4">
            <a:extLst>
              <a:ext uri="{FF2B5EF4-FFF2-40B4-BE49-F238E27FC236}">
                <a16:creationId xmlns:a16="http://schemas.microsoft.com/office/drawing/2014/main" id="{1B43FFE6-B47D-7A61-376C-A8D0D0E06BF7}"/>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640948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Feature Copy">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35980"/>
            <a:ext cx="9804590" cy="4443594"/>
          </a:xfrm>
        </p:spPr>
        <p:txBody>
          <a:bodyPr/>
          <a:lstStyle>
            <a:lvl1pPr>
              <a:lnSpc>
                <a:spcPct val="100000"/>
              </a:lnSpc>
              <a:defRPr sz="3500" b="0" i="0">
                <a:solidFill>
                  <a:schemeClr val="tx1"/>
                </a:solidFill>
                <a:latin typeface="+mj-lt"/>
              </a:defRPr>
            </a:lvl1pPr>
          </a:lstStyle>
          <a:p>
            <a:r>
              <a:rPr lang="en-US"/>
              <a:t>Click to edit Master title style</a:t>
            </a:r>
            <a:endParaRPr lang="en-GB"/>
          </a:p>
        </p:txBody>
      </p:sp>
      <p:sp>
        <p:nvSpPr>
          <p:cNvPr id="3" name="Graphic 9">
            <a:extLst>
              <a:ext uri="{FF2B5EF4-FFF2-40B4-BE49-F238E27FC236}">
                <a16:creationId xmlns:a16="http://schemas.microsoft.com/office/drawing/2014/main" id="{9B1AB03E-57D3-D012-D1A8-49BD6BF75415}"/>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tx1"/>
          </a:solidFill>
          <a:ln w="9509" cap="flat">
            <a:noFill/>
            <a:prstDash val="solid"/>
            <a:miter/>
          </a:ln>
        </p:spPr>
        <p:txBody>
          <a:bodyPr rtlCol="0" anchor="ctr"/>
          <a:lstStyle/>
          <a:p>
            <a:endParaRPr lang="en-US"/>
          </a:p>
        </p:txBody>
      </p:sp>
      <p:sp>
        <p:nvSpPr>
          <p:cNvPr id="8" name="Slide Number Placeholder 7">
            <a:extLst>
              <a:ext uri="{FF2B5EF4-FFF2-40B4-BE49-F238E27FC236}">
                <a16:creationId xmlns:a16="http://schemas.microsoft.com/office/drawing/2014/main" id="{231C67D6-C5B6-BEE1-88C5-321259FD8646}"/>
              </a:ext>
            </a:extLst>
          </p:cNvPr>
          <p:cNvSpPr>
            <a:spLocks noGrp="1"/>
          </p:cNvSpPr>
          <p:nvPr>
            <p:ph type="sldNum" sz="quarter" idx="12"/>
          </p:nvPr>
        </p:nvSpPr>
        <p:spPr/>
        <p:txBody>
          <a:bodyPr/>
          <a:lstStyle>
            <a:lvl1pPr>
              <a:defRPr>
                <a:solidFill>
                  <a:schemeClr val="tx1"/>
                </a:solidFill>
              </a:defRPr>
            </a:lvl1pPr>
          </a:lstStyle>
          <a:p>
            <a:fld id="{741AFF56-1126-4107-9C02-BC0EFBF16431}" type="slidenum">
              <a:rPr lang="en-GB" smtClean="0"/>
              <a:pPr/>
              <a:t>‹#›</a:t>
            </a:fld>
            <a:endParaRPr lang="en-GB"/>
          </a:p>
        </p:txBody>
      </p:sp>
      <p:sp>
        <p:nvSpPr>
          <p:cNvPr id="4" name="Footer Placeholder 4">
            <a:extLst>
              <a:ext uri="{FF2B5EF4-FFF2-40B4-BE49-F238E27FC236}">
                <a16:creationId xmlns:a16="http://schemas.microsoft.com/office/drawing/2014/main" id="{1B4E5E3E-E595-2D73-908E-8B9477FF751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2416771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1"/>
        </a:solidFill>
        <a:effectLst/>
      </p:bgPr>
    </p:bg>
    <p:spTree>
      <p:nvGrpSpPr>
        <p:cNvPr id="1" name=""/>
        <p:cNvGrpSpPr/>
        <p:nvPr/>
      </p:nvGrpSpPr>
      <p:grpSpPr>
        <a:xfrm>
          <a:off x="0" y="0"/>
          <a:ext cx="0" cy="0"/>
          <a:chOff x="0" y="0"/>
          <a:chExt cx="0" cy="0"/>
        </a:xfrm>
      </p:grpSpPr>
      <p:sp>
        <p:nvSpPr>
          <p:cNvPr id="11" name="Freeform 10">
            <a:extLst>
              <a:ext uri="{FF2B5EF4-FFF2-40B4-BE49-F238E27FC236}">
                <a16:creationId xmlns:a16="http://schemas.microsoft.com/office/drawing/2014/main" id="{378F8866-9DAD-2F19-71C0-40E571A05C88}"/>
              </a:ext>
            </a:extLst>
          </p:cNvPr>
          <p:cNvSpPr/>
          <p:nvPr userDrawn="1"/>
        </p:nvSpPr>
        <p:spPr>
          <a:xfrm>
            <a:off x="6603805" y="1271393"/>
            <a:ext cx="5277046" cy="5277046"/>
          </a:xfrm>
          <a:custGeom>
            <a:avLst/>
            <a:gdLst>
              <a:gd name="connsiteX0" fmla="*/ 2055876 w 2055875"/>
              <a:gd name="connsiteY0" fmla="*/ 2055876 h 2055875"/>
              <a:gd name="connsiteX1" fmla="*/ 2055876 w 2055875"/>
              <a:gd name="connsiteY1" fmla="*/ 1027938 h 2055875"/>
              <a:gd name="connsiteX2" fmla="*/ 1027938 w 2055875"/>
              <a:gd name="connsiteY2" fmla="*/ 0 h 2055875"/>
              <a:gd name="connsiteX3" fmla="*/ 0 w 2055875"/>
              <a:gd name="connsiteY3" fmla="*/ 1027938 h 2055875"/>
              <a:gd name="connsiteX4" fmla="*/ 1027938 w 2055875"/>
              <a:gd name="connsiteY4" fmla="*/ 2055876 h 2055875"/>
              <a:gd name="connsiteX5" fmla="*/ 2055876 w 2055875"/>
              <a:gd name="connsiteY5" fmla="*/ 2055876 h 2055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5875" h="2055875">
                <a:moveTo>
                  <a:pt x="2055876" y="2055876"/>
                </a:moveTo>
                <a:lnTo>
                  <a:pt x="2055876" y="1027938"/>
                </a:lnTo>
                <a:cubicBezTo>
                  <a:pt x="2055876" y="460248"/>
                  <a:pt x="1595628" y="0"/>
                  <a:pt x="1027938" y="0"/>
                </a:cubicBezTo>
                <a:cubicBezTo>
                  <a:pt x="460248" y="0"/>
                  <a:pt x="0" y="460248"/>
                  <a:pt x="0" y="1027938"/>
                </a:cubicBezTo>
                <a:cubicBezTo>
                  <a:pt x="0" y="1595723"/>
                  <a:pt x="460248" y="2055876"/>
                  <a:pt x="1027938" y="2055876"/>
                </a:cubicBezTo>
                <a:lnTo>
                  <a:pt x="2055876" y="2055876"/>
                </a:lnTo>
                <a:close/>
              </a:path>
            </a:pathLst>
          </a:custGeom>
          <a:solidFill>
            <a:schemeClr val="bg1"/>
          </a:solid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1"/>
            <a:ext cx="11554001" cy="1220996"/>
          </a:xfrm>
        </p:spPr>
        <p:txBody>
          <a:bodyPr/>
          <a:lstStyle>
            <a:lvl1pPr>
              <a:defRPr sz="4200" b="0" i="0">
                <a:solidFill>
                  <a:schemeClr val="bg1"/>
                </a:solidFill>
                <a:latin typeface="+mj-lt"/>
              </a:defRPr>
            </a:lvl1pPr>
          </a:lstStyle>
          <a:p>
            <a:r>
              <a:rPr lang="en-US"/>
              <a:t>Click to edit Master title style</a:t>
            </a:r>
            <a:endParaRPr lang="en-GB"/>
          </a:p>
        </p:txBody>
      </p:sp>
      <p:sp>
        <p:nvSpPr>
          <p:cNvPr id="18" name="Graphic 16">
            <a:extLst>
              <a:ext uri="{FF2B5EF4-FFF2-40B4-BE49-F238E27FC236}">
                <a16:creationId xmlns:a16="http://schemas.microsoft.com/office/drawing/2014/main" id="{05D16763-91CF-A8AE-40FD-F33DB51DCF46}"/>
              </a:ext>
            </a:extLst>
          </p:cNvPr>
          <p:cNvSpPr/>
          <p:nvPr userDrawn="1"/>
        </p:nvSpPr>
        <p:spPr>
          <a:xfrm>
            <a:off x="352426" y="6216963"/>
            <a:ext cx="862600" cy="331475"/>
          </a:xfrm>
          <a:custGeom>
            <a:avLst/>
            <a:gdLst>
              <a:gd name="connsiteX0" fmla="*/ 3092178 w 3469189"/>
              <a:gd name="connsiteY0" fmla="*/ 1327542 h 1333121"/>
              <a:gd name="connsiteX1" fmla="*/ 3153161 w 3469189"/>
              <a:gd name="connsiteY1" fmla="*/ 1266731 h 1333121"/>
              <a:gd name="connsiteX2" fmla="*/ 3092178 w 3469189"/>
              <a:gd name="connsiteY2" fmla="*/ 1206770 h 1333121"/>
              <a:gd name="connsiteX3" fmla="*/ 3031100 w 3469189"/>
              <a:gd name="connsiteY3" fmla="*/ 1266731 h 1333121"/>
              <a:gd name="connsiteX4" fmla="*/ 3092178 w 3469189"/>
              <a:gd name="connsiteY4" fmla="*/ 1327542 h 1333121"/>
              <a:gd name="connsiteX5" fmla="*/ 2665013 w 3469189"/>
              <a:gd name="connsiteY5" fmla="*/ 1078244 h 1333121"/>
              <a:gd name="connsiteX6" fmla="*/ 2772825 w 3469189"/>
              <a:gd name="connsiteY6" fmla="*/ 981210 h 1333121"/>
              <a:gd name="connsiteX7" fmla="*/ 2879783 w 3469189"/>
              <a:gd name="connsiteY7" fmla="*/ 1078244 h 1333121"/>
              <a:gd name="connsiteX8" fmla="*/ 2665013 w 3469189"/>
              <a:gd name="connsiteY8" fmla="*/ 1078244 h 1333121"/>
              <a:gd name="connsiteX9" fmla="*/ 2776720 w 3469189"/>
              <a:gd name="connsiteY9" fmla="*/ 1333122 h 1333121"/>
              <a:gd name="connsiteX10" fmla="*/ 2962993 w 3469189"/>
              <a:gd name="connsiteY10" fmla="*/ 1216322 h 1333121"/>
              <a:gd name="connsiteX11" fmla="*/ 2863160 w 3469189"/>
              <a:gd name="connsiteY11" fmla="*/ 1216322 h 1333121"/>
              <a:gd name="connsiteX12" fmla="*/ 2778334 w 3469189"/>
              <a:gd name="connsiteY12" fmla="*/ 1258881 h 1333121"/>
              <a:gd name="connsiteX13" fmla="*/ 2663398 w 3469189"/>
              <a:gd name="connsiteY13" fmla="*/ 1146810 h 1333121"/>
              <a:gd name="connsiteX14" fmla="*/ 2974012 w 3469189"/>
              <a:gd name="connsiteY14" fmla="*/ 1146810 h 1333121"/>
              <a:gd name="connsiteX15" fmla="*/ 2770355 w 3469189"/>
              <a:gd name="connsiteY15" fmla="*/ 906213 h 1333121"/>
              <a:gd name="connsiteX16" fmla="*/ 2567459 w 3469189"/>
              <a:gd name="connsiteY16" fmla="*/ 1120802 h 1333121"/>
              <a:gd name="connsiteX17" fmla="*/ 2776720 w 3469189"/>
              <a:gd name="connsiteY17" fmla="*/ 1333122 h 1333121"/>
              <a:gd name="connsiteX18" fmla="*/ 2467721 w 3469189"/>
              <a:gd name="connsiteY18" fmla="*/ 1325177 h 1333121"/>
              <a:gd name="connsiteX19" fmla="*/ 2527944 w 3469189"/>
              <a:gd name="connsiteY19" fmla="*/ 1317233 h 1333121"/>
              <a:gd name="connsiteX20" fmla="*/ 2527944 w 3469189"/>
              <a:gd name="connsiteY20" fmla="*/ 1248572 h 1333121"/>
              <a:gd name="connsiteX21" fmla="*/ 2493082 w 3469189"/>
              <a:gd name="connsiteY21" fmla="*/ 1252544 h 1333121"/>
              <a:gd name="connsiteX22" fmla="*/ 2439224 w 3469189"/>
              <a:gd name="connsiteY22" fmla="*/ 1188612 h 1333121"/>
              <a:gd name="connsiteX23" fmla="*/ 2439224 w 3469189"/>
              <a:gd name="connsiteY23" fmla="*/ 991424 h 1333121"/>
              <a:gd name="connsiteX24" fmla="*/ 2520059 w 3469189"/>
              <a:gd name="connsiteY24" fmla="*/ 991424 h 1333121"/>
              <a:gd name="connsiteX25" fmla="*/ 2520059 w 3469189"/>
              <a:gd name="connsiteY25" fmla="*/ 918034 h 1333121"/>
              <a:gd name="connsiteX26" fmla="*/ 2439224 w 3469189"/>
              <a:gd name="connsiteY26" fmla="*/ 918034 h 1333121"/>
              <a:gd name="connsiteX27" fmla="*/ 2439224 w 3469189"/>
              <a:gd name="connsiteY27" fmla="*/ 799722 h 1333121"/>
              <a:gd name="connsiteX28" fmla="*/ 2347274 w 3469189"/>
              <a:gd name="connsiteY28" fmla="*/ 799722 h 1333121"/>
              <a:gd name="connsiteX29" fmla="*/ 2347274 w 3469189"/>
              <a:gd name="connsiteY29" fmla="*/ 918034 h 1333121"/>
              <a:gd name="connsiteX30" fmla="*/ 2278312 w 3469189"/>
              <a:gd name="connsiteY30" fmla="*/ 918034 h 1333121"/>
              <a:gd name="connsiteX31" fmla="*/ 2278312 w 3469189"/>
              <a:gd name="connsiteY31" fmla="*/ 991424 h 1333121"/>
              <a:gd name="connsiteX32" fmla="*/ 2347274 w 3469189"/>
              <a:gd name="connsiteY32" fmla="*/ 991424 h 1333121"/>
              <a:gd name="connsiteX33" fmla="*/ 2347274 w 3469189"/>
              <a:gd name="connsiteY33" fmla="*/ 1206014 h 1333121"/>
              <a:gd name="connsiteX34" fmla="*/ 2467721 w 3469189"/>
              <a:gd name="connsiteY34" fmla="*/ 1325177 h 1333121"/>
              <a:gd name="connsiteX35" fmla="*/ 2012058 w 3469189"/>
              <a:gd name="connsiteY35" fmla="*/ 1333122 h 1333121"/>
              <a:gd name="connsiteX36" fmla="*/ 2126140 w 3469189"/>
              <a:gd name="connsiteY36" fmla="*/ 1271554 h 1333121"/>
              <a:gd name="connsiteX37" fmla="*/ 2126140 w 3469189"/>
              <a:gd name="connsiteY37" fmla="*/ 1321300 h 1333121"/>
              <a:gd name="connsiteX38" fmla="*/ 2218849 w 3469189"/>
              <a:gd name="connsiteY38" fmla="*/ 1321300 h 1333121"/>
              <a:gd name="connsiteX39" fmla="*/ 2218849 w 3469189"/>
              <a:gd name="connsiteY39" fmla="*/ 918129 h 1333121"/>
              <a:gd name="connsiteX40" fmla="*/ 2124525 w 3469189"/>
              <a:gd name="connsiteY40" fmla="*/ 918129 h 1333121"/>
              <a:gd name="connsiteX41" fmla="*/ 2124525 w 3469189"/>
              <a:gd name="connsiteY41" fmla="*/ 1141419 h 1333121"/>
              <a:gd name="connsiteX42" fmla="*/ 2039700 w 3469189"/>
              <a:gd name="connsiteY42" fmla="*/ 1255854 h 1333121"/>
              <a:gd name="connsiteX43" fmla="*/ 1971593 w 3469189"/>
              <a:gd name="connsiteY43" fmla="*/ 1170643 h 1333121"/>
              <a:gd name="connsiteX44" fmla="*/ 1971593 w 3469189"/>
              <a:gd name="connsiteY44" fmla="*/ 918129 h 1333121"/>
              <a:gd name="connsiteX45" fmla="*/ 1877269 w 3469189"/>
              <a:gd name="connsiteY45" fmla="*/ 918129 h 1333121"/>
              <a:gd name="connsiteX46" fmla="*/ 1877269 w 3469189"/>
              <a:gd name="connsiteY46" fmla="*/ 1184829 h 1333121"/>
              <a:gd name="connsiteX47" fmla="*/ 2012058 w 3469189"/>
              <a:gd name="connsiteY47" fmla="*/ 1333122 h 1333121"/>
              <a:gd name="connsiteX48" fmla="*/ 1749698 w 3469189"/>
              <a:gd name="connsiteY48" fmla="*/ 1325177 h 1333121"/>
              <a:gd name="connsiteX49" fmla="*/ 1809921 w 3469189"/>
              <a:gd name="connsiteY49" fmla="*/ 1317233 h 1333121"/>
              <a:gd name="connsiteX50" fmla="*/ 1809921 w 3469189"/>
              <a:gd name="connsiteY50" fmla="*/ 1248572 h 1333121"/>
              <a:gd name="connsiteX51" fmla="*/ 1775060 w 3469189"/>
              <a:gd name="connsiteY51" fmla="*/ 1252544 h 1333121"/>
              <a:gd name="connsiteX52" fmla="*/ 1721201 w 3469189"/>
              <a:gd name="connsiteY52" fmla="*/ 1188612 h 1333121"/>
              <a:gd name="connsiteX53" fmla="*/ 1721201 w 3469189"/>
              <a:gd name="connsiteY53" fmla="*/ 991424 h 1333121"/>
              <a:gd name="connsiteX54" fmla="*/ 1802037 w 3469189"/>
              <a:gd name="connsiteY54" fmla="*/ 991424 h 1333121"/>
              <a:gd name="connsiteX55" fmla="*/ 1802037 w 3469189"/>
              <a:gd name="connsiteY55" fmla="*/ 918034 h 1333121"/>
              <a:gd name="connsiteX56" fmla="*/ 1721201 w 3469189"/>
              <a:gd name="connsiteY56" fmla="*/ 918034 h 1333121"/>
              <a:gd name="connsiteX57" fmla="*/ 1721201 w 3469189"/>
              <a:gd name="connsiteY57" fmla="*/ 799722 h 1333121"/>
              <a:gd name="connsiteX58" fmla="*/ 1629252 w 3469189"/>
              <a:gd name="connsiteY58" fmla="*/ 799722 h 1333121"/>
              <a:gd name="connsiteX59" fmla="*/ 1629252 w 3469189"/>
              <a:gd name="connsiteY59" fmla="*/ 918034 h 1333121"/>
              <a:gd name="connsiteX60" fmla="*/ 1560290 w 3469189"/>
              <a:gd name="connsiteY60" fmla="*/ 918034 h 1333121"/>
              <a:gd name="connsiteX61" fmla="*/ 1560290 w 3469189"/>
              <a:gd name="connsiteY61" fmla="*/ 991424 h 1333121"/>
              <a:gd name="connsiteX62" fmla="*/ 1629252 w 3469189"/>
              <a:gd name="connsiteY62" fmla="*/ 991424 h 1333121"/>
              <a:gd name="connsiteX63" fmla="*/ 1629252 w 3469189"/>
              <a:gd name="connsiteY63" fmla="*/ 1206014 h 1333121"/>
              <a:gd name="connsiteX64" fmla="*/ 1749698 w 3469189"/>
              <a:gd name="connsiteY64" fmla="*/ 1325177 h 1333121"/>
              <a:gd name="connsiteX65" fmla="*/ 1392349 w 3469189"/>
              <a:gd name="connsiteY65" fmla="*/ 815516 h 1333121"/>
              <a:gd name="connsiteX66" fmla="*/ 1454187 w 3469189"/>
              <a:gd name="connsiteY66" fmla="*/ 877084 h 1333121"/>
              <a:gd name="connsiteX67" fmla="*/ 1516025 w 3469189"/>
              <a:gd name="connsiteY67" fmla="*/ 815516 h 1333121"/>
              <a:gd name="connsiteX68" fmla="*/ 1454187 w 3469189"/>
              <a:gd name="connsiteY68" fmla="*/ 753191 h 1333121"/>
              <a:gd name="connsiteX69" fmla="*/ 1392349 w 3469189"/>
              <a:gd name="connsiteY69" fmla="*/ 815516 h 1333121"/>
              <a:gd name="connsiteX70" fmla="*/ 1407358 w 3469189"/>
              <a:gd name="connsiteY70" fmla="*/ 1321205 h 1333121"/>
              <a:gd name="connsiteX71" fmla="*/ 1500827 w 3469189"/>
              <a:gd name="connsiteY71" fmla="*/ 1321205 h 1333121"/>
              <a:gd name="connsiteX72" fmla="*/ 1500827 w 3469189"/>
              <a:gd name="connsiteY72" fmla="*/ 918034 h 1333121"/>
              <a:gd name="connsiteX73" fmla="*/ 1407358 w 3469189"/>
              <a:gd name="connsiteY73" fmla="*/ 918034 h 1333121"/>
              <a:gd name="connsiteX74" fmla="*/ 1407358 w 3469189"/>
              <a:gd name="connsiteY74" fmla="*/ 1321205 h 1333121"/>
              <a:gd name="connsiteX75" fmla="*/ 1275798 w 3469189"/>
              <a:gd name="connsiteY75" fmla="*/ 1325177 h 1333121"/>
              <a:gd name="connsiteX76" fmla="*/ 1336021 w 3469189"/>
              <a:gd name="connsiteY76" fmla="*/ 1317233 h 1333121"/>
              <a:gd name="connsiteX77" fmla="*/ 1336021 w 3469189"/>
              <a:gd name="connsiteY77" fmla="*/ 1248572 h 1333121"/>
              <a:gd name="connsiteX78" fmla="*/ 1301160 w 3469189"/>
              <a:gd name="connsiteY78" fmla="*/ 1252544 h 1333121"/>
              <a:gd name="connsiteX79" fmla="*/ 1247301 w 3469189"/>
              <a:gd name="connsiteY79" fmla="*/ 1188612 h 1333121"/>
              <a:gd name="connsiteX80" fmla="*/ 1247301 w 3469189"/>
              <a:gd name="connsiteY80" fmla="*/ 991424 h 1333121"/>
              <a:gd name="connsiteX81" fmla="*/ 1328137 w 3469189"/>
              <a:gd name="connsiteY81" fmla="*/ 991424 h 1333121"/>
              <a:gd name="connsiteX82" fmla="*/ 1328137 w 3469189"/>
              <a:gd name="connsiteY82" fmla="*/ 918034 h 1333121"/>
              <a:gd name="connsiteX83" fmla="*/ 1247301 w 3469189"/>
              <a:gd name="connsiteY83" fmla="*/ 918034 h 1333121"/>
              <a:gd name="connsiteX84" fmla="*/ 1247301 w 3469189"/>
              <a:gd name="connsiteY84" fmla="*/ 799722 h 1333121"/>
              <a:gd name="connsiteX85" fmla="*/ 1155352 w 3469189"/>
              <a:gd name="connsiteY85" fmla="*/ 799722 h 1333121"/>
              <a:gd name="connsiteX86" fmla="*/ 1155352 w 3469189"/>
              <a:gd name="connsiteY86" fmla="*/ 918034 h 1333121"/>
              <a:gd name="connsiteX87" fmla="*/ 1086390 w 3469189"/>
              <a:gd name="connsiteY87" fmla="*/ 918034 h 1333121"/>
              <a:gd name="connsiteX88" fmla="*/ 1086390 w 3469189"/>
              <a:gd name="connsiteY88" fmla="*/ 991424 h 1333121"/>
              <a:gd name="connsiteX89" fmla="*/ 1155352 w 3469189"/>
              <a:gd name="connsiteY89" fmla="*/ 991424 h 1333121"/>
              <a:gd name="connsiteX90" fmla="*/ 1155352 w 3469189"/>
              <a:gd name="connsiteY90" fmla="*/ 1206014 h 1333121"/>
              <a:gd name="connsiteX91" fmla="*/ 1275798 w 3469189"/>
              <a:gd name="connsiteY91" fmla="*/ 1325177 h 1333121"/>
              <a:gd name="connsiteX92" fmla="*/ 878839 w 3469189"/>
              <a:gd name="connsiteY92" fmla="*/ 1333122 h 1333121"/>
              <a:gd name="connsiteX93" fmla="*/ 1057988 w 3469189"/>
              <a:gd name="connsiteY93" fmla="*/ 1202136 h 1333121"/>
              <a:gd name="connsiteX94" fmla="*/ 909805 w 3469189"/>
              <a:gd name="connsiteY94" fmla="*/ 1080608 h 1333121"/>
              <a:gd name="connsiteX95" fmla="*/ 860696 w 3469189"/>
              <a:gd name="connsiteY95" fmla="*/ 1069543 h 1333121"/>
              <a:gd name="connsiteX96" fmla="*/ 796483 w 3469189"/>
              <a:gd name="connsiteY96" fmla="*/ 1023012 h 1333121"/>
              <a:gd name="connsiteX97" fmla="*/ 866205 w 3469189"/>
              <a:gd name="connsiteY97" fmla="*/ 975630 h 1333121"/>
              <a:gd name="connsiteX98" fmla="*/ 949415 w 3469189"/>
              <a:gd name="connsiteY98" fmla="*/ 1026890 h 1333121"/>
              <a:gd name="connsiteX99" fmla="*/ 1043740 w 3469189"/>
              <a:gd name="connsiteY99" fmla="*/ 1026890 h 1333121"/>
              <a:gd name="connsiteX100" fmla="*/ 867060 w 3469189"/>
              <a:gd name="connsiteY100" fmla="*/ 906969 h 1333121"/>
              <a:gd name="connsiteX101" fmla="*/ 700639 w 3469189"/>
              <a:gd name="connsiteY101" fmla="*/ 1028497 h 1333121"/>
              <a:gd name="connsiteX102" fmla="*/ 836948 w 3469189"/>
              <a:gd name="connsiteY102" fmla="*/ 1148418 h 1333121"/>
              <a:gd name="connsiteX103" fmla="*/ 884538 w 3469189"/>
              <a:gd name="connsiteY103" fmla="*/ 1158632 h 1333121"/>
              <a:gd name="connsiteX104" fmla="*/ 962239 w 3469189"/>
              <a:gd name="connsiteY104" fmla="*/ 1211499 h 1333121"/>
              <a:gd name="connsiteX105" fmla="*/ 883778 w 3469189"/>
              <a:gd name="connsiteY105" fmla="*/ 1263610 h 1333121"/>
              <a:gd name="connsiteX106" fmla="*/ 787934 w 3469189"/>
              <a:gd name="connsiteY106" fmla="*/ 1195800 h 1333121"/>
              <a:gd name="connsiteX107" fmla="*/ 686486 w 3469189"/>
              <a:gd name="connsiteY107" fmla="*/ 1195800 h 1333121"/>
              <a:gd name="connsiteX108" fmla="*/ 878839 w 3469189"/>
              <a:gd name="connsiteY108" fmla="*/ 1333122 h 1333121"/>
              <a:gd name="connsiteX109" fmla="*/ 271764 w 3469189"/>
              <a:gd name="connsiteY109" fmla="*/ 1321205 h 1333121"/>
              <a:gd name="connsiteX110" fmla="*/ 366088 w 3469189"/>
              <a:gd name="connsiteY110" fmla="*/ 1321205 h 1333121"/>
              <a:gd name="connsiteX111" fmla="*/ 366088 w 3469189"/>
              <a:gd name="connsiteY111" fmla="*/ 1096402 h 1333121"/>
              <a:gd name="connsiteX112" fmla="*/ 457182 w 3469189"/>
              <a:gd name="connsiteY112" fmla="*/ 983574 h 1333121"/>
              <a:gd name="connsiteX113" fmla="*/ 523770 w 3469189"/>
              <a:gd name="connsiteY113" fmla="*/ 1060936 h 1333121"/>
              <a:gd name="connsiteX114" fmla="*/ 523770 w 3469189"/>
              <a:gd name="connsiteY114" fmla="*/ 1321300 h 1333121"/>
              <a:gd name="connsiteX115" fmla="*/ 618854 w 3469189"/>
              <a:gd name="connsiteY115" fmla="*/ 1321300 h 1333121"/>
              <a:gd name="connsiteX116" fmla="*/ 618854 w 3469189"/>
              <a:gd name="connsiteY116" fmla="*/ 1053087 h 1333121"/>
              <a:gd name="connsiteX117" fmla="*/ 484159 w 3469189"/>
              <a:gd name="connsiteY117" fmla="*/ 906307 h 1333121"/>
              <a:gd name="connsiteX118" fmla="*/ 363713 w 3469189"/>
              <a:gd name="connsiteY118" fmla="*/ 970239 h 1333121"/>
              <a:gd name="connsiteX119" fmla="*/ 363713 w 3469189"/>
              <a:gd name="connsiteY119" fmla="*/ 918129 h 1333121"/>
              <a:gd name="connsiteX120" fmla="*/ 271764 w 3469189"/>
              <a:gd name="connsiteY120" fmla="*/ 918129 h 1333121"/>
              <a:gd name="connsiteX121" fmla="*/ 271764 w 3469189"/>
              <a:gd name="connsiteY121" fmla="*/ 1321205 h 1333121"/>
              <a:gd name="connsiteX122" fmla="*/ 271764 w 3469189"/>
              <a:gd name="connsiteY122" fmla="*/ 1321205 h 1333121"/>
              <a:gd name="connsiteX123" fmla="*/ 65732 w 3469189"/>
              <a:gd name="connsiteY123" fmla="*/ 1321205 h 1333121"/>
              <a:gd name="connsiteX124" fmla="*/ 164806 w 3469189"/>
              <a:gd name="connsiteY124" fmla="*/ 1321205 h 1333121"/>
              <a:gd name="connsiteX125" fmla="*/ 164806 w 3469189"/>
              <a:gd name="connsiteY125" fmla="*/ 768890 h 1333121"/>
              <a:gd name="connsiteX126" fmla="*/ 65732 w 3469189"/>
              <a:gd name="connsiteY126" fmla="*/ 768890 h 1333121"/>
              <a:gd name="connsiteX127" fmla="*/ 65732 w 3469189"/>
              <a:gd name="connsiteY127" fmla="*/ 1321205 h 1333121"/>
              <a:gd name="connsiteX128" fmla="*/ 65732 w 3469189"/>
              <a:gd name="connsiteY128" fmla="*/ 1321205 h 1333121"/>
              <a:gd name="connsiteX129" fmla="*/ 3290040 w 3469189"/>
              <a:gd name="connsiteY129" fmla="*/ 579931 h 1333121"/>
              <a:gd name="connsiteX130" fmla="*/ 3469190 w 3469189"/>
              <a:gd name="connsiteY130" fmla="*/ 448945 h 1333121"/>
              <a:gd name="connsiteX131" fmla="*/ 3321007 w 3469189"/>
              <a:gd name="connsiteY131" fmla="*/ 327417 h 1333121"/>
              <a:gd name="connsiteX132" fmla="*/ 3271898 w 3469189"/>
              <a:gd name="connsiteY132" fmla="*/ 316352 h 1333121"/>
              <a:gd name="connsiteX133" fmla="*/ 3207685 w 3469189"/>
              <a:gd name="connsiteY133" fmla="*/ 269821 h 1333121"/>
              <a:gd name="connsiteX134" fmla="*/ 3277407 w 3469189"/>
              <a:gd name="connsiteY134" fmla="*/ 222534 h 1333121"/>
              <a:gd name="connsiteX135" fmla="*/ 3360617 w 3469189"/>
              <a:gd name="connsiteY135" fmla="*/ 273793 h 1333121"/>
              <a:gd name="connsiteX136" fmla="*/ 3454942 w 3469189"/>
              <a:gd name="connsiteY136" fmla="*/ 273793 h 1333121"/>
              <a:gd name="connsiteX137" fmla="*/ 3278262 w 3469189"/>
              <a:gd name="connsiteY137" fmla="*/ 153873 h 1333121"/>
              <a:gd name="connsiteX138" fmla="*/ 3111841 w 3469189"/>
              <a:gd name="connsiteY138" fmla="*/ 275401 h 1333121"/>
              <a:gd name="connsiteX139" fmla="*/ 3248151 w 3469189"/>
              <a:gd name="connsiteY139" fmla="*/ 395321 h 1333121"/>
              <a:gd name="connsiteX140" fmla="*/ 3295740 w 3469189"/>
              <a:gd name="connsiteY140" fmla="*/ 405535 h 1333121"/>
              <a:gd name="connsiteX141" fmla="*/ 3373441 w 3469189"/>
              <a:gd name="connsiteY141" fmla="*/ 458402 h 1333121"/>
              <a:gd name="connsiteX142" fmla="*/ 3294980 w 3469189"/>
              <a:gd name="connsiteY142" fmla="*/ 510513 h 1333121"/>
              <a:gd name="connsiteX143" fmla="*/ 3199136 w 3469189"/>
              <a:gd name="connsiteY143" fmla="*/ 442703 h 1333121"/>
              <a:gd name="connsiteX144" fmla="*/ 3097688 w 3469189"/>
              <a:gd name="connsiteY144" fmla="*/ 442703 h 1333121"/>
              <a:gd name="connsiteX145" fmla="*/ 3290040 w 3469189"/>
              <a:gd name="connsiteY145" fmla="*/ 579931 h 1333121"/>
              <a:gd name="connsiteX146" fmla="*/ 2747463 w 3469189"/>
              <a:gd name="connsiteY146" fmla="*/ 325052 h 1333121"/>
              <a:gd name="connsiteX147" fmla="*/ 2855276 w 3469189"/>
              <a:gd name="connsiteY147" fmla="*/ 228019 h 1333121"/>
              <a:gd name="connsiteX148" fmla="*/ 2962233 w 3469189"/>
              <a:gd name="connsiteY148" fmla="*/ 325052 h 1333121"/>
              <a:gd name="connsiteX149" fmla="*/ 2747463 w 3469189"/>
              <a:gd name="connsiteY149" fmla="*/ 325052 h 1333121"/>
              <a:gd name="connsiteX150" fmla="*/ 2859170 w 3469189"/>
              <a:gd name="connsiteY150" fmla="*/ 579931 h 1333121"/>
              <a:gd name="connsiteX151" fmla="*/ 3045444 w 3469189"/>
              <a:gd name="connsiteY151" fmla="*/ 463131 h 1333121"/>
              <a:gd name="connsiteX152" fmla="*/ 2945610 w 3469189"/>
              <a:gd name="connsiteY152" fmla="*/ 463131 h 1333121"/>
              <a:gd name="connsiteX153" fmla="*/ 2860785 w 3469189"/>
              <a:gd name="connsiteY153" fmla="*/ 505690 h 1333121"/>
              <a:gd name="connsiteX154" fmla="*/ 2745848 w 3469189"/>
              <a:gd name="connsiteY154" fmla="*/ 393619 h 1333121"/>
              <a:gd name="connsiteX155" fmla="*/ 3056462 w 3469189"/>
              <a:gd name="connsiteY155" fmla="*/ 393619 h 1333121"/>
              <a:gd name="connsiteX156" fmla="*/ 2852806 w 3469189"/>
              <a:gd name="connsiteY156" fmla="*/ 153022 h 1333121"/>
              <a:gd name="connsiteX157" fmla="*/ 2649909 w 3469189"/>
              <a:gd name="connsiteY157" fmla="*/ 367611 h 1333121"/>
              <a:gd name="connsiteX158" fmla="*/ 2859170 w 3469189"/>
              <a:gd name="connsiteY158" fmla="*/ 579931 h 1333121"/>
              <a:gd name="connsiteX159" fmla="*/ 2465536 w 3469189"/>
              <a:gd name="connsiteY159" fmla="*/ 62325 h 1333121"/>
              <a:gd name="connsiteX160" fmla="*/ 2527374 w 3469189"/>
              <a:gd name="connsiteY160" fmla="*/ 123893 h 1333121"/>
              <a:gd name="connsiteX161" fmla="*/ 2589211 w 3469189"/>
              <a:gd name="connsiteY161" fmla="*/ 62325 h 1333121"/>
              <a:gd name="connsiteX162" fmla="*/ 2527374 w 3469189"/>
              <a:gd name="connsiteY162" fmla="*/ 0 h 1333121"/>
              <a:gd name="connsiteX163" fmla="*/ 2465536 w 3469189"/>
              <a:gd name="connsiteY163" fmla="*/ 62325 h 1333121"/>
              <a:gd name="connsiteX164" fmla="*/ 2480639 w 3469189"/>
              <a:gd name="connsiteY164" fmla="*/ 568109 h 1333121"/>
              <a:gd name="connsiteX165" fmla="*/ 2574108 w 3469189"/>
              <a:gd name="connsiteY165" fmla="*/ 568109 h 1333121"/>
              <a:gd name="connsiteX166" fmla="*/ 2574108 w 3469189"/>
              <a:gd name="connsiteY166" fmla="*/ 164938 h 1333121"/>
              <a:gd name="connsiteX167" fmla="*/ 2480639 w 3469189"/>
              <a:gd name="connsiteY167" fmla="*/ 164938 h 1333121"/>
              <a:gd name="connsiteX168" fmla="*/ 2480639 w 3469189"/>
              <a:gd name="connsiteY168" fmla="*/ 568109 h 1333121"/>
              <a:gd name="connsiteX169" fmla="*/ 2183703 w 3469189"/>
              <a:gd name="connsiteY169" fmla="*/ 568109 h 1333121"/>
              <a:gd name="connsiteX170" fmla="*/ 2278027 w 3469189"/>
              <a:gd name="connsiteY170" fmla="*/ 568109 h 1333121"/>
              <a:gd name="connsiteX171" fmla="*/ 2278027 w 3469189"/>
              <a:gd name="connsiteY171" fmla="*/ 385864 h 1333121"/>
              <a:gd name="connsiteX172" fmla="*/ 2347749 w 3469189"/>
              <a:gd name="connsiteY172" fmla="*/ 249393 h 1333121"/>
              <a:gd name="connsiteX173" fmla="*/ 2419846 w 3469189"/>
              <a:gd name="connsiteY173" fmla="*/ 243056 h 1333121"/>
              <a:gd name="connsiteX174" fmla="*/ 2419846 w 3469189"/>
              <a:gd name="connsiteY174" fmla="*/ 153116 h 1333121"/>
              <a:gd name="connsiteX175" fmla="*/ 2275653 w 3469189"/>
              <a:gd name="connsiteY175" fmla="*/ 247785 h 1333121"/>
              <a:gd name="connsiteX176" fmla="*/ 2275653 w 3469189"/>
              <a:gd name="connsiteY176" fmla="*/ 164938 h 1333121"/>
              <a:gd name="connsiteX177" fmla="*/ 2183703 w 3469189"/>
              <a:gd name="connsiteY177" fmla="*/ 164938 h 1333121"/>
              <a:gd name="connsiteX178" fmla="*/ 2183703 w 3469189"/>
              <a:gd name="connsiteY178" fmla="*/ 568109 h 1333121"/>
              <a:gd name="connsiteX179" fmla="*/ 1778195 w 3469189"/>
              <a:gd name="connsiteY179" fmla="*/ 366098 h 1333121"/>
              <a:gd name="connsiteX180" fmla="*/ 1881258 w 3469189"/>
              <a:gd name="connsiteY180" fmla="*/ 228776 h 1333121"/>
              <a:gd name="connsiteX181" fmla="*/ 1987456 w 3469189"/>
              <a:gd name="connsiteY181" fmla="*/ 366098 h 1333121"/>
              <a:gd name="connsiteX182" fmla="*/ 1881258 w 3469189"/>
              <a:gd name="connsiteY182" fmla="*/ 504933 h 1333121"/>
              <a:gd name="connsiteX183" fmla="*/ 1778195 w 3469189"/>
              <a:gd name="connsiteY183" fmla="*/ 366098 h 1333121"/>
              <a:gd name="connsiteX184" fmla="*/ 1862925 w 3469189"/>
              <a:gd name="connsiteY184" fmla="*/ 579931 h 1333121"/>
              <a:gd name="connsiteX185" fmla="*/ 1985746 w 3469189"/>
              <a:gd name="connsiteY185" fmla="*/ 517606 h 1333121"/>
              <a:gd name="connsiteX186" fmla="*/ 1985746 w 3469189"/>
              <a:gd name="connsiteY186" fmla="*/ 568109 h 1333121"/>
              <a:gd name="connsiteX187" fmla="*/ 2080830 w 3469189"/>
              <a:gd name="connsiteY187" fmla="*/ 568109 h 1333121"/>
              <a:gd name="connsiteX188" fmla="*/ 2080830 w 3469189"/>
              <a:gd name="connsiteY188" fmla="*/ 164938 h 1333121"/>
              <a:gd name="connsiteX189" fmla="*/ 1985746 w 3469189"/>
              <a:gd name="connsiteY189" fmla="*/ 164938 h 1333121"/>
              <a:gd name="connsiteX190" fmla="*/ 1985746 w 3469189"/>
              <a:gd name="connsiteY190" fmla="*/ 217048 h 1333121"/>
              <a:gd name="connsiteX191" fmla="*/ 1862925 w 3469189"/>
              <a:gd name="connsiteY191" fmla="*/ 153116 h 1333121"/>
              <a:gd name="connsiteX192" fmla="*/ 1681496 w 3469189"/>
              <a:gd name="connsiteY192" fmla="*/ 366098 h 1333121"/>
              <a:gd name="connsiteX193" fmla="*/ 1862925 w 3469189"/>
              <a:gd name="connsiteY193" fmla="*/ 579931 h 1333121"/>
              <a:gd name="connsiteX194" fmla="*/ 1398049 w 3469189"/>
              <a:gd name="connsiteY194" fmla="*/ 579931 h 1333121"/>
              <a:gd name="connsiteX195" fmla="*/ 1512131 w 3469189"/>
              <a:gd name="connsiteY195" fmla="*/ 518363 h 1333121"/>
              <a:gd name="connsiteX196" fmla="*/ 1512131 w 3469189"/>
              <a:gd name="connsiteY196" fmla="*/ 568109 h 1333121"/>
              <a:gd name="connsiteX197" fmla="*/ 1604840 w 3469189"/>
              <a:gd name="connsiteY197" fmla="*/ 568109 h 1333121"/>
              <a:gd name="connsiteX198" fmla="*/ 1604840 w 3469189"/>
              <a:gd name="connsiteY198" fmla="*/ 164938 h 1333121"/>
              <a:gd name="connsiteX199" fmla="*/ 1510516 w 3469189"/>
              <a:gd name="connsiteY199" fmla="*/ 164938 h 1333121"/>
              <a:gd name="connsiteX200" fmla="*/ 1510516 w 3469189"/>
              <a:gd name="connsiteY200" fmla="*/ 388228 h 1333121"/>
              <a:gd name="connsiteX201" fmla="*/ 1425691 w 3469189"/>
              <a:gd name="connsiteY201" fmla="*/ 502663 h 1333121"/>
              <a:gd name="connsiteX202" fmla="*/ 1357488 w 3469189"/>
              <a:gd name="connsiteY202" fmla="*/ 417452 h 1333121"/>
              <a:gd name="connsiteX203" fmla="*/ 1357488 w 3469189"/>
              <a:gd name="connsiteY203" fmla="*/ 164938 h 1333121"/>
              <a:gd name="connsiteX204" fmla="*/ 1263164 w 3469189"/>
              <a:gd name="connsiteY204" fmla="*/ 164938 h 1333121"/>
              <a:gd name="connsiteX205" fmla="*/ 1263164 w 3469189"/>
              <a:gd name="connsiteY205" fmla="*/ 431543 h 1333121"/>
              <a:gd name="connsiteX206" fmla="*/ 1398049 w 3469189"/>
              <a:gd name="connsiteY206" fmla="*/ 579931 h 1333121"/>
              <a:gd name="connsiteX207" fmla="*/ 1136734 w 3469189"/>
              <a:gd name="connsiteY207" fmla="*/ 572081 h 1333121"/>
              <a:gd name="connsiteX208" fmla="*/ 1196957 w 3469189"/>
              <a:gd name="connsiteY208" fmla="*/ 564137 h 1333121"/>
              <a:gd name="connsiteX209" fmla="*/ 1196957 w 3469189"/>
              <a:gd name="connsiteY209" fmla="*/ 495476 h 1333121"/>
              <a:gd name="connsiteX210" fmla="*/ 1162096 w 3469189"/>
              <a:gd name="connsiteY210" fmla="*/ 499448 h 1333121"/>
              <a:gd name="connsiteX211" fmla="*/ 1108237 w 3469189"/>
              <a:gd name="connsiteY211" fmla="*/ 435515 h 1333121"/>
              <a:gd name="connsiteX212" fmla="*/ 1108237 w 3469189"/>
              <a:gd name="connsiteY212" fmla="*/ 238233 h 1333121"/>
              <a:gd name="connsiteX213" fmla="*/ 1189073 w 3469189"/>
              <a:gd name="connsiteY213" fmla="*/ 238233 h 1333121"/>
              <a:gd name="connsiteX214" fmla="*/ 1189073 w 3469189"/>
              <a:gd name="connsiteY214" fmla="*/ 164843 h 1333121"/>
              <a:gd name="connsiteX215" fmla="*/ 1108237 w 3469189"/>
              <a:gd name="connsiteY215" fmla="*/ 164843 h 1333121"/>
              <a:gd name="connsiteX216" fmla="*/ 1108237 w 3469189"/>
              <a:gd name="connsiteY216" fmla="*/ 46531 h 1333121"/>
              <a:gd name="connsiteX217" fmla="*/ 1016288 w 3469189"/>
              <a:gd name="connsiteY217" fmla="*/ 46531 h 1333121"/>
              <a:gd name="connsiteX218" fmla="*/ 1016288 w 3469189"/>
              <a:gd name="connsiteY218" fmla="*/ 164843 h 1333121"/>
              <a:gd name="connsiteX219" fmla="*/ 947326 w 3469189"/>
              <a:gd name="connsiteY219" fmla="*/ 164843 h 1333121"/>
              <a:gd name="connsiteX220" fmla="*/ 947326 w 3469189"/>
              <a:gd name="connsiteY220" fmla="*/ 238233 h 1333121"/>
              <a:gd name="connsiteX221" fmla="*/ 1016288 w 3469189"/>
              <a:gd name="connsiteY221" fmla="*/ 238233 h 1333121"/>
              <a:gd name="connsiteX222" fmla="*/ 1016288 w 3469189"/>
              <a:gd name="connsiteY222" fmla="*/ 452823 h 1333121"/>
              <a:gd name="connsiteX223" fmla="*/ 1136734 w 3469189"/>
              <a:gd name="connsiteY223" fmla="*/ 572081 h 1333121"/>
              <a:gd name="connsiteX224" fmla="*/ 734360 w 3469189"/>
              <a:gd name="connsiteY224" fmla="*/ 579931 h 1333121"/>
              <a:gd name="connsiteX225" fmla="*/ 919019 w 3469189"/>
              <a:gd name="connsiteY225" fmla="*/ 441095 h 1333121"/>
              <a:gd name="connsiteX226" fmla="*/ 825550 w 3469189"/>
              <a:gd name="connsiteY226" fmla="*/ 441095 h 1333121"/>
              <a:gd name="connsiteX227" fmla="*/ 735975 w 3469189"/>
              <a:gd name="connsiteY227" fmla="*/ 502663 h 1333121"/>
              <a:gd name="connsiteX228" fmla="*/ 632152 w 3469189"/>
              <a:gd name="connsiteY228" fmla="*/ 367706 h 1333121"/>
              <a:gd name="connsiteX229" fmla="*/ 738350 w 3469189"/>
              <a:gd name="connsiteY229" fmla="*/ 231235 h 1333121"/>
              <a:gd name="connsiteX230" fmla="*/ 825550 w 3469189"/>
              <a:gd name="connsiteY230" fmla="*/ 292803 h 1333121"/>
              <a:gd name="connsiteX231" fmla="*/ 918259 w 3469189"/>
              <a:gd name="connsiteY231" fmla="*/ 292803 h 1333121"/>
              <a:gd name="connsiteX232" fmla="*/ 736735 w 3469189"/>
              <a:gd name="connsiteY232" fmla="*/ 153967 h 1333121"/>
              <a:gd name="connsiteX233" fmla="*/ 533079 w 3469189"/>
              <a:gd name="connsiteY233" fmla="*/ 367800 h 1333121"/>
              <a:gd name="connsiteX234" fmla="*/ 734360 w 3469189"/>
              <a:gd name="connsiteY234" fmla="*/ 579931 h 1333121"/>
              <a:gd name="connsiteX235" fmla="*/ 172690 w 3469189"/>
              <a:gd name="connsiteY235" fmla="*/ 370070 h 1333121"/>
              <a:gd name="connsiteX236" fmla="*/ 209926 w 3469189"/>
              <a:gd name="connsiteY236" fmla="*/ 261971 h 1333121"/>
              <a:gd name="connsiteX237" fmla="*/ 259035 w 3469189"/>
              <a:gd name="connsiteY237" fmla="*/ 119164 h 1333121"/>
              <a:gd name="connsiteX238" fmla="*/ 259795 w 3469189"/>
              <a:gd name="connsiteY238" fmla="*/ 119164 h 1333121"/>
              <a:gd name="connsiteX239" fmla="*/ 308904 w 3469189"/>
              <a:gd name="connsiteY239" fmla="*/ 261215 h 1333121"/>
              <a:gd name="connsiteX240" fmla="*/ 346140 w 3469189"/>
              <a:gd name="connsiteY240" fmla="*/ 370070 h 1333121"/>
              <a:gd name="connsiteX241" fmla="*/ 172690 w 3469189"/>
              <a:gd name="connsiteY241" fmla="*/ 370070 h 1333121"/>
              <a:gd name="connsiteX242" fmla="*/ 0 w 3469189"/>
              <a:gd name="connsiteY242" fmla="*/ 568109 h 1333121"/>
              <a:gd name="connsiteX243" fmla="*/ 103823 w 3469189"/>
              <a:gd name="connsiteY243" fmla="*/ 568109 h 1333121"/>
              <a:gd name="connsiteX244" fmla="*/ 143433 w 3469189"/>
              <a:gd name="connsiteY244" fmla="*/ 452917 h 1333121"/>
              <a:gd name="connsiteX245" fmla="*/ 374827 w 3469189"/>
              <a:gd name="connsiteY245" fmla="*/ 452917 h 1333121"/>
              <a:gd name="connsiteX246" fmla="*/ 414437 w 3469189"/>
              <a:gd name="connsiteY246" fmla="*/ 568109 h 1333121"/>
              <a:gd name="connsiteX247" fmla="*/ 520635 w 3469189"/>
              <a:gd name="connsiteY247" fmla="*/ 568109 h 1333121"/>
              <a:gd name="connsiteX248" fmla="*/ 316124 w 3469189"/>
              <a:gd name="connsiteY248" fmla="*/ 15794 h 1333121"/>
              <a:gd name="connsiteX249" fmla="*/ 206791 w 3469189"/>
              <a:gd name="connsiteY249" fmla="*/ 15794 h 1333121"/>
              <a:gd name="connsiteX250" fmla="*/ 0 w 3469189"/>
              <a:gd name="connsiteY250" fmla="*/ 568109 h 133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3469189" h="1333121">
                <a:moveTo>
                  <a:pt x="3092178" y="1327542"/>
                </a:moveTo>
                <a:cubicBezTo>
                  <a:pt x="3125425" y="1327542"/>
                  <a:pt x="3153161" y="1300683"/>
                  <a:pt x="3153161" y="1266731"/>
                </a:cubicBezTo>
                <a:cubicBezTo>
                  <a:pt x="3153161" y="1233629"/>
                  <a:pt x="3125425" y="1206770"/>
                  <a:pt x="3092178" y="1206770"/>
                </a:cubicBezTo>
                <a:cubicBezTo>
                  <a:pt x="3058837" y="1206770"/>
                  <a:pt x="3031100" y="1233629"/>
                  <a:pt x="3031100" y="1266731"/>
                </a:cubicBezTo>
                <a:cubicBezTo>
                  <a:pt x="3031100" y="1300777"/>
                  <a:pt x="3058837" y="1327542"/>
                  <a:pt x="3092178" y="1327542"/>
                </a:cubicBezTo>
                <a:moveTo>
                  <a:pt x="2665013" y="1078244"/>
                </a:moveTo>
                <a:cubicBezTo>
                  <a:pt x="2673752" y="1021404"/>
                  <a:pt x="2717352" y="981210"/>
                  <a:pt x="2772825" y="981210"/>
                </a:cubicBezTo>
                <a:cubicBezTo>
                  <a:pt x="2833048" y="981210"/>
                  <a:pt x="2871044" y="1019891"/>
                  <a:pt x="2879783" y="1078244"/>
                </a:cubicBezTo>
                <a:lnTo>
                  <a:pt x="2665013" y="1078244"/>
                </a:lnTo>
                <a:close/>
                <a:moveTo>
                  <a:pt x="2776720" y="1333122"/>
                </a:moveTo>
                <a:cubicBezTo>
                  <a:pt x="2876553" y="1333122"/>
                  <a:pt x="2941526" y="1284983"/>
                  <a:pt x="2962993" y="1216322"/>
                </a:cubicBezTo>
                <a:lnTo>
                  <a:pt x="2863160" y="1216322"/>
                </a:lnTo>
                <a:cubicBezTo>
                  <a:pt x="2850526" y="1239966"/>
                  <a:pt x="2824309" y="1258881"/>
                  <a:pt x="2778334" y="1258881"/>
                </a:cubicBezTo>
                <a:cubicBezTo>
                  <a:pt x="2714977" y="1258881"/>
                  <a:pt x="2668147" y="1213863"/>
                  <a:pt x="2663398" y="1146810"/>
                </a:cubicBezTo>
                <a:lnTo>
                  <a:pt x="2974012" y="1146810"/>
                </a:lnTo>
                <a:cubicBezTo>
                  <a:pt x="2972397" y="993789"/>
                  <a:pt x="2891657" y="906213"/>
                  <a:pt x="2770355" y="906213"/>
                </a:cubicBezTo>
                <a:cubicBezTo>
                  <a:pt x="2660168" y="906213"/>
                  <a:pt x="2567459" y="994545"/>
                  <a:pt x="2567459" y="1120802"/>
                </a:cubicBezTo>
                <a:cubicBezTo>
                  <a:pt x="2567554" y="1247910"/>
                  <a:pt x="2647535" y="1333122"/>
                  <a:pt x="2776720" y="1333122"/>
                </a:cubicBezTo>
                <a:moveTo>
                  <a:pt x="2467721" y="1325177"/>
                </a:moveTo>
                <a:cubicBezTo>
                  <a:pt x="2489948" y="1325177"/>
                  <a:pt x="2514455" y="1322056"/>
                  <a:pt x="2527944" y="1317233"/>
                </a:cubicBezTo>
                <a:lnTo>
                  <a:pt x="2527944" y="1248572"/>
                </a:lnTo>
                <a:cubicBezTo>
                  <a:pt x="2514455" y="1250937"/>
                  <a:pt x="2502581" y="1252544"/>
                  <a:pt x="2493082" y="1252544"/>
                </a:cubicBezTo>
                <a:cubicBezTo>
                  <a:pt x="2453472" y="1252544"/>
                  <a:pt x="2439224" y="1230414"/>
                  <a:pt x="2439224" y="1188612"/>
                </a:cubicBezTo>
                <a:lnTo>
                  <a:pt x="2439224" y="991424"/>
                </a:lnTo>
                <a:lnTo>
                  <a:pt x="2520059" y="991424"/>
                </a:lnTo>
                <a:lnTo>
                  <a:pt x="2520059" y="918034"/>
                </a:lnTo>
                <a:lnTo>
                  <a:pt x="2439224" y="918034"/>
                </a:lnTo>
                <a:lnTo>
                  <a:pt x="2439224" y="799722"/>
                </a:lnTo>
                <a:lnTo>
                  <a:pt x="2347274" y="799722"/>
                </a:lnTo>
                <a:lnTo>
                  <a:pt x="2347274" y="918034"/>
                </a:lnTo>
                <a:lnTo>
                  <a:pt x="2278312" y="918034"/>
                </a:lnTo>
                <a:lnTo>
                  <a:pt x="2278312" y="991424"/>
                </a:lnTo>
                <a:lnTo>
                  <a:pt x="2347274" y="991424"/>
                </a:lnTo>
                <a:lnTo>
                  <a:pt x="2347274" y="1206014"/>
                </a:lnTo>
                <a:cubicBezTo>
                  <a:pt x="2347274" y="1295197"/>
                  <a:pt x="2401893" y="1325177"/>
                  <a:pt x="2467721" y="1325177"/>
                </a:cubicBezTo>
                <a:moveTo>
                  <a:pt x="2012058" y="1333122"/>
                </a:moveTo>
                <a:cubicBezTo>
                  <a:pt x="2065157" y="1333122"/>
                  <a:pt x="2104007" y="1311843"/>
                  <a:pt x="2126140" y="1271554"/>
                </a:cubicBezTo>
                <a:lnTo>
                  <a:pt x="2126140" y="1321300"/>
                </a:lnTo>
                <a:lnTo>
                  <a:pt x="2218849" y="1321300"/>
                </a:lnTo>
                <a:lnTo>
                  <a:pt x="2218849" y="918129"/>
                </a:lnTo>
                <a:lnTo>
                  <a:pt x="2124525" y="918129"/>
                </a:lnTo>
                <a:lnTo>
                  <a:pt x="2124525" y="1141419"/>
                </a:lnTo>
                <a:cubicBezTo>
                  <a:pt x="2124525" y="1222659"/>
                  <a:pt x="2081685" y="1255854"/>
                  <a:pt x="2039700" y="1255854"/>
                </a:cubicBezTo>
                <a:cubicBezTo>
                  <a:pt x="1992110" y="1255854"/>
                  <a:pt x="1971593" y="1224267"/>
                  <a:pt x="1971593" y="1170643"/>
                </a:cubicBezTo>
                <a:lnTo>
                  <a:pt x="1971593" y="918129"/>
                </a:lnTo>
                <a:lnTo>
                  <a:pt x="1877269" y="918129"/>
                </a:lnTo>
                <a:lnTo>
                  <a:pt x="1877269" y="1184829"/>
                </a:lnTo>
                <a:cubicBezTo>
                  <a:pt x="1877269" y="1282619"/>
                  <a:pt x="1932742" y="1333122"/>
                  <a:pt x="2012058" y="1333122"/>
                </a:cubicBezTo>
                <a:moveTo>
                  <a:pt x="1749698" y="1325177"/>
                </a:moveTo>
                <a:cubicBezTo>
                  <a:pt x="1771926" y="1325177"/>
                  <a:pt x="1796433" y="1322056"/>
                  <a:pt x="1809921" y="1317233"/>
                </a:cubicBezTo>
                <a:lnTo>
                  <a:pt x="1809921" y="1248572"/>
                </a:lnTo>
                <a:cubicBezTo>
                  <a:pt x="1796433" y="1250937"/>
                  <a:pt x="1784559" y="1252544"/>
                  <a:pt x="1775060" y="1252544"/>
                </a:cubicBezTo>
                <a:cubicBezTo>
                  <a:pt x="1735450" y="1252544"/>
                  <a:pt x="1721201" y="1230414"/>
                  <a:pt x="1721201" y="1188612"/>
                </a:cubicBezTo>
                <a:lnTo>
                  <a:pt x="1721201" y="991424"/>
                </a:lnTo>
                <a:lnTo>
                  <a:pt x="1802037" y="991424"/>
                </a:lnTo>
                <a:lnTo>
                  <a:pt x="1802037" y="918034"/>
                </a:lnTo>
                <a:lnTo>
                  <a:pt x="1721201" y="918034"/>
                </a:lnTo>
                <a:lnTo>
                  <a:pt x="1721201" y="799722"/>
                </a:lnTo>
                <a:lnTo>
                  <a:pt x="1629252" y="799722"/>
                </a:lnTo>
                <a:lnTo>
                  <a:pt x="1629252" y="918034"/>
                </a:lnTo>
                <a:lnTo>
                  <a:pt x="1560290" y="918034"/>
                </a:lnTo>
                <a:lnTo>
                  <a:pt x="1560290" y="991424"/>
                </a:lnTo>
                <a:lnTo>
                  <a:pt x="1629252" y="991424"/>
                </a:lnTo>
                <a:lnTo>
                  <a:pt x="1629252" y="1206014"/>
                </a:lnTo>
                <a:cubicBezTo>
                  <a:pt x="1629252" y="1295197"/>
                  <a:pt x="1683966" y="1325177"/>
                  <a:pt x="1749698" y="1325177"/>
                </a:cubicBezTo>
                <a:moveTo>
                  <a:pt x="1392349" y="815516"/>
                </a:moveTo>
                <a:cubicBezTo>
                  <a:pt x="1392349" y="849468"/>
                  <a:pt x="1420086" y="877084"/>
                  <a:pt x="1454187" y="877084"/>
                </a:cubicBezTo>
                <a:cubicBezTo>
                  <a:pt x="1488288" y="877084"/>
                  <a:pt x="1516025" y="849468"/>
                  <a:pt x="1516025" y="815516"/>
                </a:cubicBezTo>
                <a:cubicBezTo>
                  <a:pt x="1516025" y="780807"/>
                  <a:pt x="1488288" y="753191"/>
                  <a:pt x="1454187" y="753191"/>
                </a:cubicBezTo>
                <a:cubicBezTo>
                  <a:pt x="1420086" y="753191"/>
                  <a:pt x="1392349" y="780712"/>
                  <a:pt x="1392349" y="815516"/>
                </a:cubicBezTo>
                <a:moveTo>
                  <a:pt x="1407358" y="1321205"/>
                </a:moveTo>
                <a:lnTo>
                  <a:pt x="1500827" y="1321205"/>
                </a:lnTo>
                <a:lnTo>
                  <a:pt x="1500827" y="918034"/>
                </a:lnTo>
                <a:lnTo>
                  <a:pt x="1407358" y="918034"/>
                </a:lnTo>
                <a:lnTo>
                  <a:pt x="1407358" y="1321205"/>
                </a:lnTo>
                <a:close/>
                <a:moveTo>
                  <a:pt x="1275798" y="1325177"/>
                </a:moveTo>
                <a:cubicBezTo>
                  <a:pt x="1298025" y="1325177"/>
                  <a:pt x="1322532" y="1322056"/>
                  <a:pt x="1336021" y="1317233"/>
                </a:cubicBezTo>
                <a:lnTo>
                  <a:pt x="1336021" y="1248572"/>
                </a:lnTo>
                <a:cubicBezTo>
                  <a:pt x="1322532" y="1250937"/>
                  <a:pt x="1310659" y="1252544"/>
                  <a:pt x="1301160" y="1252544"/>
                </a:cubicBezTo>
                <a:cubicBezTo>
                  <a:pt x="1261549" y="1252544"/>
                  <a:pt x="1247301" y="1230414"/>
                  <a:pt x="1247301" y="1188612"/>
                </a:cubicBezTo>
                <a:lnTo>
                  <a:pt x="1247301" y="991424"/>
                </a:lnTo>
                <a:lnTo>
                  <a:pt x="1328137" y="991424"/>
                </a:lnTo>
                <a:lnTo>
                  <a:pt x="1328137" y="918034"/>
                </a:lnTo>
                <a:lnTo>
                  <a:pt x="1247301" y="918034"/>
                </a:lnTo>
                <a:lnTo>
                  <a:pt x="1247301" y="799722"/>
                </a:lnTo>
                <a:lnTo>
                  <a:pt x="1155352" y="799722"/>
                </a:lnTo>
                <a:lnTo>
                  <a:pt x="1155352" y="918034"/>
                </a:lnTo>
                <a:lnTo>
                  <a:pt x="1086390" y="918034"/>
                </a:lnTo>
                <a:lnTo>
                  <a:pt x="1086390" y="991424"/>
                </a:lnTo>
                <a:lnTo>
                  <a:pt x="1155352" y="991424"/>
                </a:lnTo>
                <a:lnTo>
                  <a:pt x="1155352" y="1206014"/>
                </a:lnTo>
                <a:cubicBezTo>
                  <a:pt x="1155352" y="1295197"/>
                  <a:pt x="1210065" y="1325177"/>
                  <a:pt x="1275798" y="1325177"/>
                </a:cubicBezTo>
                <a:moveTo>
                  <a:pt x="878839" y="1333122"/>
                </a:moveTo>
                <a:cubicBezTo>
                  <a:pt x="981047" y="1333122"/>
                  <a:pt x="1057988" y="1282619"/>
                  <a:pt x="1057988" y="1202136"/>
                </a:cubicBezTo>
                <a:cubicBezTo>
                  <a:pt x="1057988" y="1131962"/>
                  <a:pt x="999380" y="1100374"/>
                  <a:pt x="909805" y="1080608"/>
                </a:cubicBezTo>
                <a:lnTo>
                  <a:pt x="860696" y="1069543"/>
                </a:lnTo>
                <a:cubicBezTo>
                  <a:pt x="815481" y="1060085"/>
                  <a:pt x="796483" y="1049020"/>
                  <a:pt x="796483" y="1023012"/>
                </a:cubicBezTo>
                <a:cubicBezTo>
                  <a:pt x="796483" y="993789"/>
                  <a:pt x="825835" y="975630"/>
                  <a:pt x="866205" y="975630"/>
                </a:cubicBezTo>
                <a:cubicBezTo>
                  <a:pt x="911420" y="975630"/>
                  <a:pt x="939917" y="994545"/>
                  <a:pt x="949415" y="1026890"/>
                </a:cubicBezTo>
                <a:lnTo>
                  <a:pt x="1043740" y="1026890"/>
                </a:lnTo>
                <a:cubicBezTo>
                  <a:pt x="1034241" y="961444"/>
                  <a:pt x="974778" y="906969"/>
                  <a:pt x="867060" y="906969"/>
                </a:cubicBezTo>
                <a:cubicBezTo>
                  <a:pt x="768841" y="906969"/>
                  <a:pt x="700639" y="957472"/>
                  <a:pt x="700639" y="1028497"/>
                </a:cubicBezTo>
                <a:cubicBezTo>
                  <a:pt x="700639" y="1095551"/>
                  <a:pt x="748989" y="1129503"/>
                  <a:pt x="836948" y="1148418"/>
                </a:cubicBezTo>
                <a:lnTo>
                  <a:pt x="884538" y="1158632"/>
                </a:lnTo>
                <a:cubicBezTo>
                  <a:pt x="941626" y="1170454"/>
                  <a:pt x="962239" y="1183883"/>
                  <a:pt x="962239" y="1211499"/>
                </a:cubicBezTo>
                <a:cubicBezTo>
                  <a:pt x="962239" y="1244600"/>
                  <a:pt x="929753" y="1263610"/>
                  <a:pt x="883778" y="1263610"/>
                </a:cubicBezTo>
                <a:cubicBezTo>
                  <a:pt x="825930" y="1263610"/>
                  <a:pt x="795058" y="1235994"/>
                  <a:pt x="787934" y="1195800"/>
                </a:cubicBezTo>
                <a:lnTo>
                  <a:pt x="686486" y="1195800"/>
                </a:lnTo>
                <a:cubicBezTo>
                  <a:pt x="692565" y="1276282"/>
                  <a:pt x="761527" y="1333122"/>
                  <a:pt x="878839" y="1333122"/>
                </a:cubicBezTo>
                <a:moveTo>
                  <a:pt x="271764" y="1321205"/>
                </a:moveTo>
                <a:lnTo>
                  <a:pt x="366088" y="1321205"/>
                </a:lnTo>
                <a:lnTo>
                  <a:pt x="366088" y="1096402"/>
                </a:lnTo>
                <a:cubicBezTo>
                  <a:pt x="366088" y="1016676"/>
                  <a:pt x="410448" y="983574"/>
                  <a:pt x="457182" y="983574"/>
                </a:cubicBezTo>
                <a:cubicBezTo>
                  <a:pt x="506292" y="983574"/>
                  <a:pt x="523770" y="1016676"/>
                  <a:pt x="523770" y="1060936"/>
                </a:cubicBezTo>
                <a:lnTo>
                  <a:pt x="523770" y="1321300"/>
                </a:lnTo>
                <a:lnTo>
                  <a:pt x="618854" y="1321300"/>
                </a:lnTo>
                <a:lnTo>
                  <a:pt x="618854" y="1053087"/>
                </a:lnTo>
                <a:cubicBezTo>
                  <a:pt x="618854" y="958418"/>
                  <a:pt x="565755" y="906307"/>
                  <a:pt x="484159" y="906307"/>
                </a:cubicBezTo>
                <a:cubicBezTo>
                  <a:pt x="425551" y="906307"/>
                  <a:pt x="385086" y="936287"/>
                  <a:pt x="363713" y="970239"/>
                </a:cubicBezTo>
                <a:lnTo>
                  <a:pt x="363713" y="918129"/>
                </a:lnTo>
                <a:lnTo>
                  <a:pt x="271764" y="918129"/>
                </a:lnTo>
                <a:lnTo>
                  <a:pt x="271764" y="1321205"/>
                </a:lnTo>
                <a:lnTo>
                  <a:pt x="271764" y="1321205"/>
                </a:lnTo>
                <a:close/>
                <a:moveTo>
                  <a:pt x="65732" y="1321205"/>
                </a:moveTo>
                <a:lnTo>
                  <a:pt x="164806" y="1321205"/>
                </a:lnTo>
                <a:lnTo>
                  <a:pt x="164806" y="768890"/>
                </a:lnTo>
                <a:lnTo>
                  <a:pt x="65732" y="768890"/>
                </a:lnTo>
                <a:lnTo>
                  <a:pt x="65732" y="1321205"/>
                </a:lnTo>
                <a:lnTo>
                  <a:pt x="65732" y="1321205"/>
                </a:lnTo>
                <a:close/>
                <a:moveTo>
                  <a:pt x="3290040" y="579931"/>
                </a:moveTo>
                <a:cubicBezTo>
                  <a:pt x="3392249" y="579931"/>
                  <a:pt x="3469190" y="529428"/>
                  <a:pt x="3469190" y="448945"/>
                </a:cubicBezTo>
                <a:cubicBezTo>
                  <a:pt x="3469190" y="378771"/>
                  <a:pt x="3410582" y="347183"/>
                  <a:pt x="3321007" y="327417"/>
                </a:cubicBezTo>
                <a:lnTo>
                  <a:pt x="3271898" y="316352"/>
                </a:lnTo>
                <a:cubicBezTo>
                  <a:pt x="3226683" y="306894"/>
                  <a:pt x="3207685" y="295829"/>
                  <a:pt x="3207685" y="269821"/>
                </a:cubicBezTo>
                <a:cubicBezTo>
                  <a:pt x="3207685" y="240597"/>
                  <a:pt x="3237037" y="222534"/>
                  <a:pt x="3277407" y="222534"/>
                </a:cubicBezTo>
                <a:cubicBezTo>
                  <a:pt x="3322622" y="222534"/>
                  <a:pt x="3351119" y="241449"/>
                  <a:pt x="3360617" y="273793"/>
                </a:cubicBezTo>
                <a:lnTo>
                  <a:pt x="3454942" y="273793"/>
                </a:lnTo>
                <a:cubicBezTo>
                  <a:pt x="3445443" y="208348"/>
                  <a:pt x="3385979" y="153873"/>
                  <a:pt x="3278262" y="153873"/>
                </a:cubicBezTo>
                <a:cubicBezTo>
                  <a:pt x="3179948" y="153873"/>
                  <a:pt x="3111841" y="204375"/>
                  <a:pt x="3111841" y="275401"/>
                </a:cubicBezTo>
                <a:cubicBezTo>
                  <a:pt x="3111841" y="342454"/>
                  <a:pt x="3160191" y="376406"/>
                  <a:pt x="3248151" y="395321"/>
                </a:cubicBezTo>
                <a:lnTo>
                  <a:pt x="3295740" y="405535"/>
                </a:lnTo>
                <a:cubicBezTo>
                  <a:pt x="3352828" y="417357"/>
                  <a:pt x="3373441" y="430787"/>
                  <a:pt x="3373441" y="458402"/>
                </a:cubicBezTo>
                <a:cubicBezTo>
                  <a:pt x="3373441" y="491504"/>
                  <a:pt x="3340955" y="510513"/>
                  <a:pt x="3294980" y="510513"/>
                </a:cubicBezTo>
                <a:cubicBezTo>
                  <a:pt x="3237132" y="510513"/>
                  <a:pt x="3206260" y="482897"/>
                  <a:pt x="3199136" y="442703"/>
                </a:cubicBezTo>
                <a:lnTo>
                  <a:pt x="3097688" y="442703"/>
                </a:lnTo>
                <a:cubicBezTo>
                  <a:pt x="3103862" y="523091"/>
                  <a:pt x="3172729" y="579931"/>
                  <a:pt x="3290040" y="579931"/>
                </a:cubicBezTo>
                <a:moveTo>
                  <a:pt x="2747463" y="325052"/>
                </a:moveTo>
                <a:cubicBezTo>
                  <a:pt x="2756202" y="268213"/>
                  <a:pt x="2799802" y="228019"/>
                  <a:pt x="2855276" y="228019"/>
                </a:cubicBezTo>
                <a:cubicBezTo>
                  <a:pt x="2915499" y="228019"/>
                  <a:pt x="2953494" y="266700"/>
                  <a:pt x="2962233" y="325052"/>
                </a:cubicBezTo>
                <a:lnTo>
                  <a:pt x="2747463" y="325052"/>
                </a:lnTo>
                <a:close/>
                <a:moveTo>
                  <a:pt x="2859170" y="579931"/>
                </a:moveTo>
                <a:cubicBezTo>
                  <a:pt x="2959004" y="579931"/>
                  <a:pt x="3023976" y="531792"/>
                  <a:pt x="3045444" y="463131"/>
                </a:cubicBezTo>
                <a:lnTo>
                  <a:pt x="2945610" y="463131"/>
                </a:lnTo>
                <a:cubicBezTo>
                  <a:pt x="2932977" y="486775"/>
                  <a:pt x="2906760" y="505690"/>
                  <a:pt x="2860785" y="505690"/>
                </a:cubicBezTo>
                <a:cubicBezTo>
                  <a:pt x="2797427" y="505690"/>
                  <a:pt x="2750598" y="460672"/>
                  <a:pt x="2745848" y="393619"/>
                </a:cubicBezTo>
                <a:lnTo>
                  <a:pt x="3056462" y="393619"/>
                </a:lnTo>
                <a:cubicBezTo>
                  <a:pt x="3054848" y="240597"/>
                  <a:pt x="2974012" y="153022"/>
                  <a:pt x="2852806" y="153022"/>
                </a:cubicBezTo>
                <a:cubicBezTo>
                  <a:pt x="2742619" y="153022"/>
                  <a:pt x="2649909" y="241354"/>
                  <a:pt x="2649909" y="367611"/>
                </a:cubicBezTo>
                <a:cubicBezTo>
                  <a:pt x="2650004" y="494719"/>
                  <a:pt x="2729985" y="579931"/>
                  <a:pt x="2859170" y="579931"/>
                </a:cubicBezTo>
                <a:moveTo>
                  <a:pt x="2465536" y="62325"/>
                </a:moveTo>
                <a:cubicBezTo>
                  <a:pt x="2465536" y="96277"/>
                  <a:pt x="2493273" y="123893"/>
                  <a:pt x="2527374" y="123893"/>
                </a:cubicBezTo>
                <a:cubicBezTo>
                  <a:pt x="2561475" y="123893"/>
                  <a:pt x="2589211" y="96277"/>
                  <a:pt x="2589211" y="62325"/>
                </a:cubicBezTo>
                <a:cubicBezTo>
                  <a:pt x="2589211" y="27616"/>
                  <a:pt x="2561475" y="0"/>
                  <a:pt x="2527374" y="0"/>
                </a:cubicBezTo>
                <a:cubicBezTo>
                  <a:pt x="2493273" y="0"/>
                  <a:pt x="2465536" y="27616"/>
                  <a:pt x="2465536" y="62325"/>
                </a:cubicBezTo>
                <a:moveTo>
                  <a:pt x="2480639" y="568109"/>
                </a:moveTo>
                <a:lnTo>
                  <a:pt x="2574108" y="568109"/>
                </a:lnTo>
                <a:lnTo>
                  <a:pt x="2574108" y="164938"/>
                </a:lnTo>
                <a:lnTo>
                  <a:pt x="2480639" y="164938"/>
                </a:lnTo>
                <a:lnTo>
                  <a:pt x="2480639" y="568109"/>
                </a:lnTo>
                <a:close/>
                <a:moveTo>
                  <a:pt x="2183703" y="568109"/>
                </a:moveTo>
                <a:lnTo>
                  <a:pt x="2278027" y="568109"/>
                </a:lnTo>
                <a:lnTo>
                  <a:pt x="2278027" y="385864"/>
                </a:lnTo>
                <a:cubicBezTo>
                  <a:pt x="2278027" y="314082"/>
                  <a:pt x="2298640" y="266700"/>
                  <a:pt x="2347749" y="249393"/>
                </a:cubicBezTo>
                <a:cubicBezTo>
                  <a:pt x="2367602" y="242300"/>
                  <a:pt x="2391349" y="240692"/>
                  <a:pt x="2419846" y="243056"/>
                </a:cubicBezTo>
                <a:lnTo>
                  <a:pt x="2419846" y="153116"/>
                </a:lnTo>
                <a:cubicBezTo>
                  <a:pt x="2349269" y="149144"/>
                  <a:pt x="2301775" y="176003"/>
                  <a:pt x="2275653" y="247785"/>
                </a:cubicBezTo>
                <a:lnTo>
                  <a:pt x="2275653" y="164938"/>
                </a:lnTo>
                <a:lnTo>
                  <a:pt x="2183703" y="164938"/>
                </a:lnTo>
                <a:lnTo>
                  <a:pt x="2183703" y="568109"/>
                </a:lnTo>
                <a:close/>
                <a:moveTo>
                  <a:pt x="1778195" y="366098"/>
                </a:moveTo>
                <a:cubicBezTo>
                  <a:pt x="1778195" y="282494"/>
                  <a:pt x="1814671" y="228776"/>
                  <a:pt x="1881258" y="228776"/>
                </a:cubicBezTo>
                <a:cubicBezTo>
                  <a:pt x="1943856" y="228776"/>
                  <a:pt x="1987456" y="286372"/>
                  <a:pt x="1987456" y="366098"/>
                </a:cubicBezTo>
                <a:cubicBezTo>
                  <a:pt x="1987456" y="446581"/>
                  <a:pt x="1943856" y="504933"/>
                  <a:pt x="1881258" y="504933"/>
                </a:cubicBezTo>
                <a:cubicBezTo>
                  <a:pt x="1814576" y="504933"/>
                  <a:pt x="1778195" y="450553"/>
                  <a:pt x="1778195" y="366098"/>
                </a:cubicBezTo>
                <a:moveTo>
                  <a:pt x="1862925" y="579931"/>
                </a:moveTo>
                <a:cubicBezTo>
                  <a:pt x="1921533" y="579931"/>
                  <a:pt x="1964373" y="553923"/>
                  <a:pt x="1985746" y="517606"/>
                </a:cubicBezTo>
                <a:lnTo>
                  <a:pt x="1985746" y="568109"/>
                </a:lnTo>
                <a:lnTo>
                  <a:pt x="2080830" y="568109"/>
                </a:lnTo>
                <a:lnTo>
                  <a:pt x="2080830" y="164938"/>
                </a:lnTo>
                <a:lnTo>
                  <a:pt x="1985746" y="164938"/>
                </a:lnTo>
                <a:lnTo>
                  <a:pt x="1985746" y="217048"/>
                </a:lnTo>
                <a:cubicBezTo>
                  <a:pt x="1964373" y="180732"/>
                  <a:pt x="1921533" y="153116"/>
                  <a:pt x="1862925" y="153116"/>
                </a:cubicBezTo>
                <a:cubicBezTo>
                  <a:pt x="1759862" y="153116"/>
                  <a:pt x="1681496" y="233599"/>
                  <a:pt x="1681496" y="366098"/>
                </a:cubicBezTo>
                <a:cubicBezTo>
                  <a:pt x="1681496" y="498597"/>
                  <a:pt x="1759957" y="579931"/>
                  <a:pt x="1862925" y="579931"/>
                </a:cubicBezTo>
                <a:moveTo>
                  <a:pt x="1398049" y="579931"/>
                </a:moveTo>
                <a:cubicBezTo>
                  <a:pt x="1451148" y="579931"/>
                  <a:pt x="1489998" y="558651"/>
                  <a:pt x="1512131" y="518363"/>
                </a:cubicBezTo>
                <a:lnTo>
                  <a:pt x="1512131" y="568109"/>
                </a:lnTo>
                <a:lnTo>
                  <a:pt x="1604840" y="568109"/>
                </a:lnTo>
                <a:lnTo>
                  <a:pt x="1604840" y="164938"/>
                </a:lnTo>
                <a:lnTo>
                  <a:pt x="1510516" y="164938"/>
                </a:lnTo>
                <a:lnTo>
                  <a:pt x="1510516" y="388228"/>
                </a:lnTo>
                <a:cubicBezTo>
                  <a:pt x="1510516" y="469468"/>
                  <a:pt x="1467771" y="502663"/>
                  <a:pt x="1425691" y="502663"/>
                </a:cubicBezTo>
                <a:cubicBezTo>
                  <a:pt x="1378101" y="502663"/>
                  <a:pt x="1357488" y="471075"/>
                  <a:pt x="1357488" y="417452"/>
                </a:cubicBezTo>
                <a:lnTo>
                  <a:pt x="1357488" y="164938"/>
                </a:lnTo>
                <a:lnTo>
                  <a:pt x="1263164" y="164938"/>
                </a:lnTo>
                <a:lnTo>
                  <a:pt x="1263164" y="431543"/>
                </a:lnTo>
                <a:cubicBezTo>
                  <a:pt x="1263259" y="529428"/>
                  <a:pt x="1318733" y="579931"/>
                  <a:pt x="1398049" y="579931"/>
                </a:cubicBezTo>
                <a:moveTo>
                  <a:pt x="1136734" y="572081"/>
                </a:moveTo>
                <a:cubicBezTo>
                  <a:pt x="1158961" y="572081"/>
                  <a:pt x="1183468" y="568960"/>
                  <a:pt x="1196957" y="564137"/>
                </a:cubicBezTo>
                <a:lnTo>
                  <a:pt x="1196957" y="495476"/>
                </a:lnTo>
                <a:cubicBezTo>
                  <a:pt x="1183468" y="497840"/>
                  <a:pt x="1171595" y="499448"/>
                  <a:pt x="1162096" y="499448"/>
                </a:cubicBezTo>
                <a:cubicBezTo>
                  <a:pt x="1122486" y="499448"/>
                  <a:pt x="1108237" y="477412"/>
                  <a:pt x="1108237" y="435515"/>
                </a:cubicBezTo>
                <a:lnTo>
                  <a:pt x="1108237" y="238233"/>
                </a:lnTo>
                <a:lnTo>
                  <a:pt x="1189073" y="238233"/>
                </a:lnTo>
                <a:lnTo>
                  <a:pt x="1189073" y="164843"/>
                </a:lnTo>
                <a:lnTo>
                  <a:pt x="1108237" y="164843"/>
                </a:lnTo>
                <a:lnTo>
                  <a:pt x="1108237" y="46531"/>
                </a:lnTo>
                <a:lnTo>
                  <a:pt x="1016288" y="46531"/>
                </a:lnTo>
                <a:lnTo>
                  <a:pt x="1016288" y="164843"/>
                </a:lnTo>
                <a:lnTo>
                  <a:pt x="947326" y="164843"/>
                </a:lnTo>
                <a:lnTo>
                  <a:pt x="947326" y="238233"/>
                </a:lnTo>
                <a:lnTo>
                  <a:pt x="1016288" y="238233"/>
                </a:lnTo>
                <a:lnTo>
                  <a:pt x="1016288" y="452823"/>
                </a:lnTo>
                <a:cubicBezTo>
                  <a:pt x="1016288" y="542101"/>
                  <a:pt x="1070906" y="572081"/>
                  <a:pt x="1136734" y="572081"/>
                </a:cubicBezTo>
                <a:moveTo>
                  <a:pt x="734360" y="579931"/>
                </a:moveTo>
                <a:cubicBezTo>
                  <a:pt x="840558" y="579931"/>
                  <a:pt x="907905" y="515998"/>
                  <a:pt x="919019" y="441095"/>
                </a:cubicBezTo>
                <a:lnTo>
                  <a:pt x="825550" y="441095"/>
                </a:lnTo>
                <a:cubicBezTo>
                  <a:pt x="812821" y="476561"/>
                  <a:pt x="785939" y="502663"/>
                  <a:pt x="735975" y="502663"/>
                </a:cubicBezTo>
                <a:cubicBezTo>
                  <a:pt x="678127" y="502663"/>
                  <a:pt x="632152" y="456133"/>
                  <a:pt x="632152" y="367706"/>
                </a:cubicBezTo>
                <a:cubicBezTo>
                  <a:pt x="632152" y="278522"/>
                  <a:pt x="677367" y="231235"/>
                  <a:pt x="738350" y="231235"/>
                </a:cubicBezTo>
                <a:cubicBezTo>
                  <a:pt x="784325" y="231235"/>
                  <a:pt x="812821" y="256486"/>
                  <a:pt x="825550" y="292803"/>
                </a:cubicBezTo>
                <a:lnTo>
                  <a:pt x="918259" y="292803"/>
                </a:lnTo>
                <a:cubicBezTo>
                  <a:pt x="907145" y="217048"/>
                  <a:pt x="842173" y="153967"/>
                  <a:pt x="736735" y="153967"/>
                </a:cubicBezTo>
                <a:cubicBezTo>
                  <a:pt x="620278" y="153967"/>
                  <a:pt x="533079" y="237571"/>
                  <a:pt x="533079" y="367800"/>
                </a:cubicBezTo>
                <a:cubicBezTo>
                  <a:pt x="533079" y="499448"/>
                  <a:pt x="618664" y="579931"/>
                  <a:pt x="734360" y="579931"/>
                </a:cubicBezTo>
                <a:moveTo>
                  <a:pt x="172690" y="370070"/>
                </a:moveTo>
                <a:lnTo>
                  <a:pt x="209926" y="261971"/>
                </a:lnTo>
                <a:cubicBezTo>
                  <a:pt x="225789" y="220926"/>
                  <a:pt x="240797" y="174395"/>
                  <a:pt x="259035" y="119164"/>
                </a:cubicBezTo>
                <a:lnTo>
                  <a:pt x="259795" y="119164"/>
                </a:lnTo>
                <a:cubicBezTo>
                  <a:pt x="278793" y="174395"/>
                  <a:pt x="294656" y="221777"/>
                  <a:pt x="308904" y="261215"/>
                </a:cubicBezTo>
                <a:lnTo>
                  <a:pt x="346140" y="370070"/>
                </a:lnTo>
                <a:lnTo>
                  <a:pt x="172690" y="370070"/>
                </a:lnTo>
                <a:close/>
                <a:moveTo>
                  <a:pt x="0" y="568109"/>
                </a:moveTo>
                <a:lnTo>
                  <a:pt x="103823" y="568109"/>
                </a:lnTo>
                <a:lnTo>
                  <a:pt x="143433" y="452917"/>
                </a:lnTo>
                <a:lnTo>
                  <a:pt x="374827" y="452917"/>
                </a:lnTo>
                <a:lnTo>
                  <a:pt x="414437" y="568109"/>
                </a:lnTo>
                <a:lnTo>
                  <a:pt x="520635" y="568109"/>
                </a:lnTo>
                <a:lnTo>
                  <a:pt x="316124" y="15794"/>
                </a:lnTo>
                <a:lnTo>
                  <a:pt x="206791" y="15794"/>
                </a:lnTo>
                <a:lnTo>
                  <a:pt x="0" y="568109"/>
                </a:lnTo>
                <a:close/>
              </a:path>
            </a:pathLst>
          </a:custGeom>
          <a:solidFill>
            <a:schemeClr val="bg1"/>
          </a:solidFill>
          <a:ln w="9499" cap="flat">
            <a:noFill/>
            <a:prstDash val="solid"/>
            <a:miter/>
          </a:ln>
        </p:spPr>
        <p:txBody>
          <a:bodyPr rtlCol="0" anchor="ctr"/>
          <a:lstStyle/>
          <a:p>
            <a:endParaRPr lang="en-US"/>
          </a:p>
        </p:txBody>
      </p:sp>
      <p:sp>
        <p:nvSpPr>
          <p:cNvPr id="21" name="Picture Placeholder 20">
            <a:extLst>
              <a:ext uri="{FF2B5EF4-FFF2-40B4-BE49-F238E27FC236}">
                <a16:creationId xmlns:a16="http://schemas.microsoft.com/office/drawing/2014/main" id="{EB1CCA5B-9CF3-3D9F-2FAF-8ADCA0DD54D0}"/>
              </a:ext>
            </a:extLst>
          </p:cNvPr>
          <p:cNvSpPr>
            <a:spLocks noGrp="1"/>
          </p:cNvSpPr>
          <p:nvPr>
            <p:ph type="pic" sz="quarter" idx="10"/>
          </p:nvPr>
        </p:nvSpPr>
        <p:spPr>
          <a:xfrm>
            <a:off x="7389936" y="2057498"/>
            <a:ext cx="3704784" cy="3705082"/>
          </a:xfrm>
          <a:custGeom>
            <a:avLst/>
            <a:gdLst>
              <a:gd name="connsiteX0" fmla="*/ 1517053 w 3034108"/>
              <a:gd name="connsiteY0" fmla="*/ 0 h 3034353"/>
              <a:gd name="connsiteX1" fmla="*/ 3034108 w 3034108"/>
              <a:gd name="connsiteY1" fmla="*/ 1517053 h 3034353"/>
              <a:gd name="connsiteX2" fmla="*/ 1517053 w 3034108"/>
              <a:gd name="connsiteY2" fmla="*/ 3034353 h 3034353"/>
              <a:gd name="connsiteX3" fmla="*/ 0 w 3034108"/>
              <a:gd name="connsiteY3" fmla="*/ 1517053 h 3034353"/>
              <a:gd name="connsiteX4" fmla="*/ 1517053 w 3034108"/>
              <a:gd name="connsiteY4" fmla="*/ 0 h 3034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4108" h="3034353">
                <a:moveTo>
                  <a:pt x="1517053" y="0"/>
                </a:moveTo>
                <a:cubicBezTo>
                  <a:pt x="2354917" y="0"/>
                  <a:pt x="3034108" y="679191"/>
                  <a:pt x="3034108" y="1517053"/>
                </a:cubicBezTo>
                <a:cubicBezTo>
                  <a:pt x="3034108" y="2355161"/>
                  <a:pt x="2354917" y="3034353"/>
                  <a:pt x="1517053" y="3034353"/>
                </a:cubicBezTo>
                <a:cubicBezTo>
                  <a:pt x="679191" y="3034353"/>
                  <a:pt x="0" y="2355161"/>
                  <a:pt x="0" y="1517053"/>
                </a:cubicBezTo>
                <a:cubicBezTo>
                  <a:pt x="0" y="679191"/>
                  <a:pt x="679191" y="0"/>
                  <a:pt x="1517053" y="0"/>
                </a:cubicBezTo>
                <a:close/>
              </a:path>
            </a:pathLst>
          </a:custGeom>
          <a:solidFill>
            <a:schemeClr val="accent1"/>
          </a:solidFill>
        </p:spPr>
        <p:txBody>
          <a:bodyPr wrap="square" anchor="ctr" anchorCtr="0">
            <a:noAutofit/>
          </a:bodyPr>
          <a:lstStyle>
            <a:lvl1pPr algn="ctr">
              <a:defRPr sz="1000">
                <a:solidFill>
                  <a:schemeClr val="bg1"/>
                </a:solidFill>
              </a:defRPr>
            </a:lvl1pPr>
          </a:lstStyle>
          <a:p>
            <a:endParaRPr lang="en-US"/>
          </a:p>
        </p:txBody>
      </p:sp>
      <p:sp>
        <p:nvSpPr>
          <p:cNvPr id="3" name="Footer Placeholder 4">
            <a:extLst>
              <a:ext uri="{FF2B5EF4-FFF2-40B4-BE49-F238E27FC236}">
                <a16:creationId xmlns:a16="http://schemas.microsoft.com/office/drawing/2014/main" id="{F4C3B3E4-F5E6-D500-4ECE-A675832895B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9119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F29CE49E-C6DD-CBCD-C320-8CF845855C10}"/>
              </a:ext>
            </a:extLst>
          </p:cNvPr>
          <p:cNvGraphicFramePr>
            <a:graphicFrameLocks noChangeAspect="1"/>
          </p:cNvGraphicFramePr>
          <p:nvPr userDrawn="1">
            <p:custDataLst>
              <p:tags r:id="rId22"/>
            </p:custDataLst>
            <p:extLst>
              <p:ext uri="{D42A27DB-BD31-4B8C-83A1-F6EECF244321}">
                <p14:modId xmlns:p14="http://schemas.microsoft.com/office/powerpoint/2010/main" val="18892127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3" imgW="411" imgH="411" progId="TCLayout.ActiveDocument.1">
                  <p:embed/>
                </p:oleObj>
              </mc:Choice>
              <mc:Fallback>
                <p:oleObj name="think-cell Slide" r:id="rId23" imgW="411" imgH="411" progId="TCLayout.ActiveDocument.1">
                  <p:embed/>
                  <p:pic>
                    <p:nvPicPr>
                      <p:cNvPr id="8" name="think-cell data - do not delete" hidden="1">
                        <a:extLst>
                          <a:ext uri="{FF2B5EF4-FFF2-40B4-BE49-F238E27FC236}">
                            <a16:creationId xmlns:a16="http://schemas.microsoft.com/office/drawing/2014/main" id="{F29CE49E-C6DD-CBCD-C320-8CF845855C10}"/>
                          </a:ext>
                        </a:extLst>
                      </p:cNvPr>
                      <p:cNvPicPr/>
                      <p:nvPr/>
                    </p:nvPicPr>
                    <p:blipFill>
                      <a:blip r:embed="rId24"/>
                      <a:stretch>
                        <a:fillRect/>
                      </a:stretch>
                    </p:blipFill>
                    <p:spPr>
                      <a:xfrm>
                        <a:off x="1588" y="1588"/>
                        <a:ext cx="1588"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C4957E79-DEA8-79CD-9E4E-5D2FE921BB11}"/>
              </a:ext>
            </a:extLst>
          </p:cNvPr>
          <p:cNvSpPr>
            <a:spLocks noGrp="1"/>
          </p:cNvSpPr>
          <p:nvPr>
            <p:ph type="title"/>
          </p:nvPr>
        </p:nvSpPr>
        <p:spPr>
          <a:xfrm>
            <a:off x="326848" y="288390"/>
            <a:ext cx="11554001" cy="1016070"/>
          </a:xfrm>
          <a:prstGeom prst="rect">
            <a:avLst/>
          </a:prstGeom>
        </p:spPr>
        <p:txBody>
          <a:bodyPr vert="horz" lIns="0" tIns="0" rIns="0" bIns="0" rtlCol="0" anchor="t"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AF8F9D-C689-B18D-09AF-9B4C40550649}"/>
              </a:ext>
            </a:extLst>
          </p:cNvPr>
          <p:cNvSpPr>
            <a:spLocks noGrp="1"/>
          </p:cNvSpPr>
          <p:nvPr>
            <p:ph type="body" idx="1"/>
          </p:nvPr>
        </p:nvSpPr>
        <p:spPr>
          <a:xfrm>
            <a:off x="352424" y="1493113"/>
            <a:ext cx="11528425" cy="4351338"/>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030489-BEFE-3F81-C3A1-A8FAC2B087EE}"/>
              </a:ext>
            </a:extLst>
          </p:cNvPr>
          <p:cNvSpPr>
            <a:spLocks noGrp="1"/>
          </p:cNvSpPr>
          <p:nvPr>
            <p:ph type="dt" sz="half" idx="2"/>
          </p:nvPr>
        </p:nvSpPr>
        <p:spPr>
          <a:xfrm>
            <a:off x="9150438" y="298318"/>
            <a:ext cx="2743200" cy="365125"/>
          </a:xfrm>
          <a:prstGeom prst="rect">
            <a:avLst/>
          </a:prstGeom>
        </p:spPr>
        <p:txBody>
          <a:bodyPr vert="horz" lIns="0" tIns="0" rIns="0" bIns="0" rtlCol="0" anchor="t" anchorCtr="0">
            <a:noAutofit/>
          </a:bodyPr>
          <a:lstStyle>
            <a:lvl1pPr algn="r">
              <a:defRPr sz="1000">
                <a:solidFill>
                  <a:schemeClr val="tx2"/>
                </a:solidFill>
              </a:defRPr>
            </a:lvl1pPr>
          </a:lstStyle>
          <a:p>
            <a:endParaRPr lang="en-GB"/>
          </a:p>
        </p:txBody>
      </p:sp>
      <p:sp>
        <p:nvSpPr>
          <p:cNvPr id="6" name="Slide Number Placeholder 5">
            <a:extLst>
              <a:ext uri="{FF2B5EF4-FFF2-40B4-BE49-F238E27FC236}">
                <a16:creationId xmlns:a16="http://schemas.microsoft.com/office/drawing/2014/main" id="{7D749530-956E-B9F1-B7EE-49FFED17FEA9}"/>
              </a:ext>
            </a:extLst>
          </p:cNvPr>
          <p:cNvSpPr>
            <a:spLocks noGrp="1"/>
          </p:cNvSpPr>
          <p:nvPr>
            <p:ph type="sldNum" sz="quarter" idx="4"/>
          </p:nvPr>
        </p:nvSpPr>
        <p:spPr>
          <a:xfrm>
            <a:off x="11467577" y="6400800"/>
            <a:ext cx="416447" cy="186484"/>
          </a:xfrm>
          <a:prstGeom prst="rect">
            <a:avLst/>
          </a:prstGeom>
        </p:spPr>
        <p:txBody>
          <a:bodyPr vert="horz" lIns="0" tIns="0" rIns="0" bIns="0" rtlCol="0" anchor="b" anchorCtr="0">
            <a:noAutofit/>
          </a:bodyPr>
          <a:lstStyle>
            <a:lvl1pPr algn="r">
              <a:defRPr sz="1000" b="0" i="0">
                <a:solidFill>
                  <a:schemeClr val="tx2"/>
                </a:solidFill>
                <a:latin typeface="ABC Oracle Medium" panose="020B0504040202060203" pitchFamily="34" charset="77"/>
              </a:defRPr>
            </a:lvl1pPr>
          </a:lstStyle>
          <a:p>
            <a:fld id="{741AFF56-1126-4107-9C02-BC0EFBF16431}" type="slidenum">
              <a:rPr lang="en-GB" smtClean="0"/>
              <a:pPr/>
              <a:t>‹#›</a:t>
            </a:fld>
            <a:endParaRPr lang="en-GB"/>
          </a:p>
        </p:txBody>
      </p:sp>
      <p:sp>
        <p:nvSpPr>
          <p:cNvPr id="7" name="Footer Placeholder 6">
            <a:extLst>
              <a:ext uri="{FF2B5EF4-FFF2-40B4-BE49-F238E27FC236}">
                <a16:creationId xmlns:a16="http://schemas.microsoft.com/office/drawing/2014/main" id="{B027F68E-C428-A4D9-BBBD-028E82BC8E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GB"/>
              <a:t>Presented at the 2025 All Actuaries Summit</a:t>
            </a:r>
          </a:p>
        </p:txBody>
      </p:sp>
    </p:spTree>
    <p:extLst>
      <p:ext uri="{BB962C8B-B14F-4D97-AF65-F5344CB8AC3E}">
        <p14:creationId xmlns:p14="http://schemas.microsoft.com/office/powerpoint/2010/main" val="252882584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8" r:id="rId3"/>
    <p:sldLayoutId id="2147483664" r:id="rId4"/>
    <p:sldLayoutId id="2147483665" r:id="rId5"/>
    <p:sldLayoutId id="2147483650" r:id="rId6"/>
    <p:sldLayoutId id="2147483654" r:id="rId7"/>
    <p:sldLayoutId id="2147483666" r:id="rId8"/>
    <p:sldLayoutId id="2147483653" r:id="rId9"/>
    <p:sldLayoutId id="2147483655" r:id="rId10"/>
    <p:sldLayoutId id="2147483652" r:id="rId11"/>
    <p:sldLayoutId id="2147483656" r:id="rId12"/>
    <p:sldLayoutId id="2147483657" r:id="rId13"/>
    <p:sldLayoutId id="2147483658" r:id="rId14"/>
    <p:sldLayoutId id="2147483659" r:id="rId15"/>
    <p:sldLayoutId id="2147483660" r:id="rId16"/>
    <p:sldLayoutId id="2147483661" r:id="rId17"/>
    <p:sldLayoutId id="2147483662" r:id="rId18"/>
    <p:sldLayoutId id="2147483667" r:id="rId19"/>
    <p:sldLayoutId id="2147483663" r:id="rId20"/>
  </p:sldLayoutIdLst>
  <p:hf hdr="0" ftr="0" dt="0"/>
  <p:txStyles>
    <p:titleStyle>
      <a:lvl1pPr algn="l" defTabSz="914400" rtl="0" eaLnBrk="1" latinLnBrk="0" hangingPunct="1">
        <a:lnSpc>
          <a:spcPct val="90000"/>
        </a:lnSpc>
        <a:spcBef>
          <a:spcPct val="0"/>
        </a:spcBef>
        <a:buNone/>
        <a:defRPr sz="31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4762"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200" userDrawn="1">
          <p15:clr>
            <a:srgbClr val="F26B43"/>
          </p15:clr>
        </p15:guide>
        <p15:guide id="4" pos="222" userDrawn="1">
          <p15:clr>
            <a:srgbClr val="F26B43"/>
          </p15:clr>
        </p15:guide>
        <p15:guide id="5" orient="horz" pos="4125" userDrawn="1">
          <p15:clr>
            <a:srgbClr val="F26B43"/>
          </p15:clr>
        </p15:guide>
        <p15:guide id="6" pos="7484" userDrawn="1">
          <p15:clr>
            <a:srgbClr val="F26B43"/>
          </p15:clr>
        </p15:guide>
        <p15:guide id="7" orient="horz" pos="958" userDrawn="1">
          <p15:clr>
            <a:srgbClr val="F26B43"/>
          </p15:clr>
        </p15:guide>
        <p15:guide id="8" pos="1269" userDrawn="1">
          <p15:clr>
            <a:srgbClr val="F26B43"/>
          </p15:clr>
        </p15:guide>
        <p15:guide id="9" pos="329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7.x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jpeg"/><Relationship Id="rId17" Type="http://schemas.openxmlformats.org/officeDocument/2006/relationships/image" Target="../media/image22.png"/><Relationship Id="rId2" Type="http://schemas.openxmlformats.org/officeDocument/2006/relationships/notesSlide" Target="../notesSlides/notesSlide12.xml"/><Relationship Id="rId16" Type="http://schemas.openxmlformats.org/officeDocument/2006/relationships/image" Target="../media/image21.png"/><Relationship Id="rId1" Type="http://schemas.openxmlformats.org/officeDocument/2006/relationships/slideLayout" Target="../slideLayouts/slideLayout13.xml"/><Relationship Id="rId6" Type="http://schemas.openxmlformats.org/officeDocument/2006/relationships/image" Target="../media/image11.svg"/><Relationship Id="rId11" Type="http://schemas.openxmlformats.org/officeDocument/2006/relationships/image" Target="../media/image16.sv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svg"/><Relationship Id="rId9" Type="http://schemas.openxmlformats.org/officeDocument/2006/relationships/image" Target="../media/image14.svg"/><Relationship Id="rId14" Type="http://schemas.openxmlformats.org/officeDocument/2006/relationships/image" Target="../media/image1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20.png"/><Relationship Id="rId7" Type="http://schemas.openxmlformats.org/officeDocument/2006/relationships/image" Target="../media/image23.png"/><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image" Target="../media/image17.jpeg"/><Relationship Id="rId11" Type="http://schemas.openxmlformats.org/officeDocument/2006/relationships/image" Target="../media/image18.png"/><Relationship Id="rId5" Type="http://schemas.openxmlformats.org/officeDocument/2006/relationships/image" Target="../media/image220.png"/><Relationship Id="rId10" Type="http://schemas.openxmlformats.org/officeDocument/2006/relationships/image" Target="../media/image26.png"/><Relationship Id="rId9" Type="http://schemas.openxmlformats.org/officeDocument/2006/relationships/image" Target="../media/image25.png"/></Relationships>
</file>

<file path=ppt/slides/_rels/slide16.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7.png"/><Relationship Id="rId7" Type="http://schemas.openxmlformats.org/officeDocument/2006/relationships/image" Target="../media/image30.png"/><Relationship Id="rId2" Type="http://schemas.openxmlformats.org/officeDocument/2006/relationships/notesSlide" Target="../notesSlides/notesSlide16.xml"/><Relationship Id="rId1" Type="http://schemas.openxmlformats.org/officeDocument/2006/relationships/slideLayout" Target="../slideLayouts/slideLayout13.xml"/><Relationship Id="rId6" Type="http://schemas.openxmlformats.org/officeDocument/2006/relationships/image" Target="../media/image29.png"/><Relationship Id="rId5" Type="http://schemas.openxmlformats.org/officeDocument/2006/relationships/image" Target="../media/image28.png"/><Relationship Id="rId10" Type="http://schemas.openxmlformats.org/officeDocument/2006/relationships/image" Target="../media/image33.png"/><Relationship Id="rId9" Type="http://schemas.openxmlformats.org/officeDocument/2006/relationships/image" Target="../media/image3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ags" Target="../tags/tag9.x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8" Type="http://schemas.openxmlformats.org/officeDocument/2006/relationships/hyperlink" Target="https://www.iag.com.au/newsroom/company/iag-enters-strategic-alliance-with-the-royal-automobile-club-of-western-australia" TargetMode="External"/><Relationship Id="rId13" Type="http://schemas.openxmlformats.org/officeDocument/2006/relationships/hyperlink" Target="https://webcast1.axa.com/files/Documents/file/167/65d732db2cf2b.pdf" TargetMode="External"/><Relationship Id="rId3" Type="http://schemas.openxmlformats.org/officeDocument/2006/relationships/hyperlink" Target="https://www.statista.com/statistics/608088/australia-age-distribution/" TargetMode="External"/><Relationship Id="rId7" Type="http://schemas.openxmlformats.org/officeDocument/2006/relationships/hyperlink" Target="https://treasury.gov.au/sites/default/files/2023-12/p2023-471470.pdf" TargetMode="External"/><Relationship Id="rId12" Type="http://schemas.openxmlformats.org/officeDocument/2006/relationships/hyperlink" Target="https://www.snackbyincome.sg/" TargetMode="External"/><Relationship Id="rId2" Type="http://schemas.openxmlformats.org/officeDocument/2006/relationships/notesSlide" Target="../notesSlides/notesSlide21.xml"/><Relationship Id="rId1" Type="http://schemas.openxmlformats.org/officeDocument/2006/relationships/slideLayout" Target="../slideLayouts/slideLayout13.xml"/><Relationship Id="rId6" Type="http://schemas.openxmlformats.org/officeDocument/2006/relationships/hyperlink" Target="https://treasury.gov.au/sites/default/files/2023-01/p2023-358632.pdf%203" TargetMode="External"/><Relationship Id="rId11" Type="http://schemas.openxmlformats.org/officeDocument/2006/relationships/hyperlink" Target="https://www.decerto.com/post/streamlining-insurance-claims-processes-with-ai-and-machine-learning" TargetMode="External"/><Relationship Id="rId5" Type="http://schemas.openxmlformats.org/officeDocument/2006/relationships/hyperlink" Target="https://www.apra.gov.au/putting-members-first" TargetMode="External"/><Relationship Id="rId15" Type="http://schemas.openxmlformats.org/officeDocument/2006/relationships/hyperlink" Target="https://www.wired.com/story/this-call-may-be-monitored-for-tone-and-emotion/" TargetMode="External"/><Relationship Id="rId10" Type="http://schemas.openxmlformats.org/officeDocument/2006/relationships/hyperlink" Target="https://www.lemonade.com/life%202" TargetMode="External"/><Relationship Id="rId4" Type="http://schemas.openxmlformats.org/officeDocument/2006/relationships/hyperlink" Target="https://www.abs.gov.au/articles/new-census-insights-income-australia-using-administrative-data" TargetMode="External"/><Relationship Id="rId9" Type="http://schemas.openxmlformats.org/officeDocument/2006/relationships/hyperlink" Target="https://embedded-insurance-in-india/" TargetMode="External"/><Relationship Id="rId14" Type="http://schemas.openxmlformats.org/officeDocument/2006/relationships/hyperlink" Target="https://www.businessinsider.com/zurich-insurance-ai-customer-relationship-management-crm-system-helps-agents-2025-5"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hyperlink" Target="mailto:almerten@deloitte.com.au"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hyperlink" Target="mailto:mmer@deloitte.com.au" TargetMode="Externa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4.jpe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2DD06-C964-CF6A-77C8-CA245EBA130F}"/>
              </a:ext>
            </a:extLst>
          </p:cNvPr>
          <p:cNvSpPr>
            <a:spLocks noGrp="1"/>
          </p:cNvSpPr>
          <p:nvPr>
            <p:ph type="title"/>
          </p:nvPr>
        </p:nvSpPr>
        <p:spPr>
          <a:xfrm>
            <a:off x="1800225" y="3487724"/>
            <a:ext cx="6135087" cy="886673"/>
          </a:xfrm>
        </p:spPr>
        <p:txBody>
          <a:bodyPr/>
          <a:lstStyle/>
          <a:p>
            <a:r>
              <a:rPr lang="en-US"/>
              <a:t>Serving the underserved younger generation</a:t>
            </a:r>
            <a:br>
              <a:rPr lang="en-US"/>
            </a:br>
            <a:br>
              <a:rPr lang="en-US"/>
            </a:br>
            <a:endParaRPr lang="en-US"/>
          </a:p>
        </p:txBody>
      </p:sp>
      <p:sp>
        <p:nvSpPr>
          <p:cNvPr id="3" name="Subtitle 2">
            <a:extLst>
              <a:ext uri="{FF2B5EF4-FFF2-40B4-BE49-F238E27FC236}">
                <a16:creationId xmlns:a16="http://schemas.microsoft.com/office/drawing/2014/main" id="{26C366F4-7949-6A5E-2C2B-244724097677}"/>
              </a:ext>
            </a:extLst>
          </p:cNvPr>
          <p:cNvSpPr>
            <a:spLocks noGrp="1"/>
          </p:cNvSpPr>
          <p:nvPr>
            <p:ph type="subTitle" idx="1"/>
          </p:nvPr>
        </p:nvSpPr>
        <p:spPr>
          <a:xfrm>
            <a:off x="1800225" y="4684950"/>
            <a:ext cx="5802764" cy="1598604"/>
          </a:xfrm>
        </p:spPr>
        <p:txBody>
          <a:bodyPr/>
          <a:lstStyle/>
          <a:p>
            <a:r>
              <a:rPr lang="en-US"/>
              <a:t>Alan Merten, Marc Mer</a:t>
            </a:r>
          </a:p>
          <a:p>
            <a:r>
              <a:rPr lang="en-US"/>
              <a:t>13 June 2025</a:t>
            </a:r>
          </a:p>
        </p:txBody>
      </p:sp>
      <p:sp>
        <p:nvSpPr>
          <p:cNvPr id="4" name="Footer Placeholder 4">
            <a:extLst>
              <a:ext uri="{FF2B5EF4-FFF2-40B4-BE49-F238E27FC236}">
                <a16:creationId xmlns:a16="http://schemas.microsoft.com/office/drawing/2014/main" id="{287D73BF-4D38-017E-B51B-023917F25E83}"/>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accent1"/>
                </a:solidFill>
              </a:rPr>
              <a:t>Presented at the 2025 All Actuaries Summit</a:t>
            </a:r>
          </a:p>
        </p:txBody>
      </p:sp>
    </p:spTree>
    <p:extLst>
      <p:ext uri="{BB962C8B-B14F-4D97-AF65-F5344CB8AC3E}">
        <p14:creationId xmlns:p14="http://schemas.microsoft.com/office/powerpoint/2010/main" val="3077105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DC428D3-E445-AD5E-A241-E757D086D2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11" progId="TCLayout.ActiveDocument.1">
                  <p:embed/>
                </p:oleObj>
              </mc:Choice>
              <mc:Fallback>
                <p:oleObj name="think-cell Slide" r:id="rId4" imgW="411" imgH="411" progId="TCLayout.ActiveDocument.1">
                  <p:embed/>
                  <p:pic>
                    <p:nvPicPr>
                      <p:cNvPr id="6" name="think-cell data - do not delete" hidden="1">
                        <a:extLst>
                          <a:ext uri="{FF2B5EF4-FFF2-40B4-BE49-F238E27FC236}">
                            <a16:creationId xmlns:a16="http://schemas.microsoft.com/office/drawing/2014/main" id="{5DC428D3-E445-AD5E-A241-E757D086D2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D92DD06-C964-CF6A-77C8-CA245EBA130F}"/>
              </a:ext>
            </a:extLst>
          </p:cNvPr>
          <p:cNvSpPr>
            <a:spLocks noGrp="1"/>
          </p:cNvSpPr>
          <p:nvPr>
            <p:ph type="title"/>
          </p:nvPr>
        </p:nvSpPr>
        <p:spPr/>
        <p:txBody>
          <a:bodyPr vert="horz"/>
          <a:lstStyle/>
          <a:p>
            <a:r>
              <a:rPr lang="en-US"/>
              <a:t>How to reach the younger generation</a:t>
            </a:r>
          </a:p>
        </p:txBody>
      </p:sp>
      <p:sp>
        <p:nvSpPr>
          <p:cNvPr id="3" name="Text Placeholder 2">
            <a:extLst>
              <a:ext uri="{FF2B5EF4-FFF2-40B4-BE49-F238E27FC236}">
                <a16:creationId xmlns:a16="http://schemas.microsoft.com/office/drawing/2014/main" id="{9C62EC9D-A63D-D474-6AD1-646C973C30DC}"/>
              </a:ext>
            </a:extLst>
          </p:cNvPr>
          <p:cNvSpPr>
            <a:spLocks noGrp="1"/>
          </p:cNvSpPr>
          <p:nvPr>
            <p:ph type="body" sz="quarter" idx="10"/>
          </p:nvPr>
        </p:nvSpPr>
        <p:spPr/>
        <p:txBody>
          <a:bodyPr/>
          <a:lstStyle/>
          <a:p>
            <a:r>
              <a:rPr lang="en-US"/>
              <a:t>03</a:t>
            </a:r>
          </a:p>
        </p:txBody>
      </p:sp>
      <p:sp>
        <p:nvSpPr>
          <p:cNvPr id="4" name="Footer Placeholder 4">
            <a:extLst>
              <a:ext uri="{FF2B5EF4-FFF2-40B4-BE49-F238E27FC236}">
                <a16:creationId xmlns:a16="http://schemas.microsoft.com/office/drawing/2014/main" id="{42848E2F-5C91-E92A-3C86-6EF63890E0A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937164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a:xfrm>
            <a:off x="326848" y="288389"/>
            <a:ext cx="10010332" cy="1232435"/>
          </a:xfrm>
        </p:spPr>
        <p:txBody>
          <a:bodyPr/>
          <a:lstStyle/>
          <a:p>
            <a:r>
              <a:rPr lang="en-US"/>
              <a:t>Strategic distribution channels to tackle underinsurance</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mtClean="0"/>
              <a:pPr/>
              <a:t>11</a:t>
            </a:fld>
            <a:endParaRPr lang="en-GB"/>
          </a:p>
        </p:txBody>
      </p:sp>
      <p:sp>
        <p:nvSpPr>
          <p:cNvPr id="2" name="Footer Placeholder 4">
            <a:extLst>
              <a:ext uri="{FF2B5EF4-FFF2-40B4-BE49-F238E27FC236}">
                <a16:creationId xmlns:a16="http://schemas.microsoft.com/office/drawing/2014/main" id="{20A7416F-C66E-6D6F-FBC4-2A2666EECE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graphicFrame>
        <p:nvGraphicFramePr>
          <p:cNvPr id="13" name="Chart 12">
            <a:extLst>
              <a:ext uri="{FF2B5EF4-FFF2-40B4-BE49-F238E27FC236}">
                <a16:creationId xmlns:a16="http://schemas.microsoft.com/office/drawing/2014/main" id="{4C18C026-6320-6909-8D1B-259CA5EF9E9B}"/>
              </a:ext>
            </a:extLst>
          </p:cNvPr>
          <p:cNvGraphicFramePr/>
          <p:nvPr>
            <p:extLst>
              <p:ext uri="{D42A27DB-BD31-4B8C-83A1-F6EECF244321}">
                <p14:modId xmlns:p14="http://schemas.microsoft.com/office/powerpoint/2010/main" val="3130461586"/>
              </p:ext>
            </p:extLst>
          </p:nvPr>
        </p:nvGraphicFramePr>
        <p:xfrm>
          <a:off x="-1468305" y="472948"/>
          <a:ext cx="8128000" cy="6184161"/>
        </p:xfrm>
        <a:graphic>
          <a:graphicData uri="http://schemas.openxmlformats.org/drawingml/2006/chart">
            <c:chart xmlns:c="http://schemas.openxmlformats.org/drawingml/2006/chart" xmlns:r="http://schemas.openxmlformats.org/officeDocument/2006/relationships" r:id="rId3"/>
          </a:graphicData>
        </a:graphic>
      </p:graphicFrame>
      <p:sp>
        <p:nvSpPr>
          <p:cNvPr id="17" name="Content Placeholder 16">
            <a:extLst>
              <a:ext uri="{FF2B5EF4-FFF2-40B4-BE49-F238E27FC236}">
                <a16:creationId xmlns:a16="http://schemas.microsoft.com/office/drawing/2014/main" id="{B42EAD71-38DE-D7B9-5F93-BAFEF0682530}"/>
              </a:ext>
            </a:extLst>
          </p:cNvPr>
          <p:cNvSpPr>
            <a:spLocks noGrp="1"/>
          </p:cNvSpPr>
          <p:nvPr>
            <p:ph idx="1"/>
          </p:nvPr>
        </p:nvSpPr>
        <p:spPr>
          <a:xfrm flipH="1">
            <a:off x="12842851" y="5843390"/>
            <a:ext cx="68752" cy="270441"/>
          </a:xfrm>
        </p:spPr>
        <p:txBody>
          <a:bodyPr/>
          <a:lstStyle/>
          <a:p>
            <a:r>
              <a:rPr lang="en-US">
                <a:solidFill>
                  <a:schemeClr val="tx1"/>
                </a:solidFill>
              </a:rPr>
              <a:t>  </a:t>
            </a:r>
            <a:endParaRPr lang="en-AU">
              <a:solidFill>
                <a:schemeClr val="tx1"/>
              </a:solidFill>
            </a:endParaRPr>
          </a:p>
        </p:txBody>
      </p:sp>
      <p:sp>
        <p:nvSpPr>
          <p:cNvPr id="7" name="TextBox 6">
            <a:extLst>
              <a:ext uri="{FF2B5EF4-FFF2-40B4-BE49-F238E27FC236}">
                <a16:creationId xmlns:a16="http://schemas.microsoft.com/office/drawing/2014/main" id="{FF9EB781-1615-7484-D61D-7042FF6C30E7}"/>
              </a:ext>
            </a:extLst>
          </p:cNvPr>
          <p:cNvSpPr txBox="1"/>
          <p:nvPr/>
        </p:nvSpPr>
        <p:spPr>
          <a:xfrm>
            <a:off x="6659695" y="1118792"/>
            <a:ext cx="5065225" cy="5016758"/>
          </a:xfrm>
          <a:prstGeom prst="rect">
            <a:avLst/>
          </a:prstGeom>
          <a:noFill/>
        </p:spPr>
        <p:txBody>
          <a:bodyPr wrap="square" rtlCol="0">
            <a:spAutoFit/>
          </a:bodyPr>
          <a:lstStyle/>
          <a:p>
            <a:r>
              <a:rPr lang="en-US" sz="1600" b="1" dirty="0">
                <a:solidFill>
                  <a:srgbClr val="00249E"/>
                </a:solidFill>
              </a:rPr>
              <a:t>No one-size-fits-all model — and young people know it</a:t>
            </a:r>
            <a:r>
              <a:rPr lang="en-US" sz="1400" b="1" dirty="0">
                <a:solidFill>
                  <a:srgbClr val="00249E"/>
                </a:solidFill>
              </a:rPr>
              <a:t>: </a:t>
            </a:r>
            <a:r>
              <a:rPr lang="en-US" sz="1200" dirty="0">
                <a:solidFill>
                  <a:schemeClr val="tx1"/>
                </a:solidFill>
              </a:rPr>
              <a:t>Each insurance distribution channel comes with trade-offs across </a:t>
            </a:r>
            <a:r>
              <a:rPr lang="en-US" sz="1200" i="1" dirty="0">
                <a:solidFill>
                  <a:schemeClr val="tx1"/>
                </a:solidFill>
              </a:rPr>
              <a:t>Reach, Trust, Control, and Education</a:t>
            </a:r>
            <a:r>
              <a:rPr lang="en-US" sz="1200" dirty="0">
                <a:solidFill>
                  <a:schemeClr val="tx1"/>
                </a:solidFill>
              </a:rPr>
              <a:t> — all factors that directly impact how younger customers discover, understand, and value coverage:</a:t>
            </a:r>
            <a:endParaRPr lang="en-US" sz="1200" dirty="0"/>
          </a:p>
          <a:p>
            <a:pPr marL="285750" indent="-285750">
              <a:buFont typeface="Arial" panose="020B0604020202020204" pitchFamily="34" charset="0"/>
              <a:buChar char="•"/>
            </a:pPr>
            <a:endParaRPr lang="en-US" sz="1200" b="1" dirty="0"/>
          </a:p>
          <a:p>
            <a:pPr marL="285750" indent="-285750">
              <a:buFont typeface="Wingdings" panose="05000000000000000000" pitchFamily="2" charset="2"/>
              <a:buChar char="v"/>
            </a:pPr>
            <a:r>
              <a:rPr lang="en-US" sz="1600" b="1" dirty="0">
                <a:solidFill>
                  <a:srgbClr val="1950FF"/>
                </a:solidFill>
              </a:rPr>
              <a:t>B2B2C</a:t>
            </a:r>
            <a:r>
              <a:rPr lang="en-US" sz="1600" dirty="0">
                <a:solidFill>
                  <a:srgbClr val="00249E"/>
                </a:solidFill>
              </a:rPr>
              <a:t>: </a:t>
            </a:r>
            <a:r>
              <a:rPr lang="en-US" sz="1200" dirty="0" err="1"/>
              <a:t>Maximises</a:t>
            </a:r>
            <a:r>
              <a:rPr lang="en-US" sz="1200" dirty="0"/>
              <a:t> convenience and reach by integrating insurance leads into platforms young people already use and trust (</a:t>
            </a:r>
            <a:r>
              <a:rPr lang="en-US" sz="1200" dirty="0" err="1"/>
              <a:t>eg.</a:t>
            </a:r>
            <a:r>
              <a:rPr lang="en-US" sz="1200" dirty="0"/>
              <a:t> rideshare apps, digital banks). </a:t>
            </a:r>
          </a:p>
          <a:p>
            <a:pPr marL="742950" lvl="1" indent="-285750">
              <a:buFont typeface="Courier New" panose="02070309020205020404" pitchFamily="49" charset="0"/>
              <a:buChar char="o"/>
            </a:pPr>
            <a:r>
              <a:rPr lang="en-US" sz="1200" dirty="0"/>
              <a:t>But it can feel invisible or transactional unless it’s clearly explained and offers opt-in choice.</a:t>
            </a:r>
          </a:p>
          <a:p>
            <a:pPr marL="742950" lvl="1" indent="-285750">
              <a:buFont typeface="Arial" panose="020B0604020202020204" pitchFamily="34" charset="0"/>
              <a:buChar char="•"/>
            </a:pPr>
            <a:endParaRPr lang="en-US" sz="1200" dirty="0"/>
          </a:p>
          <a:p>
            <a:pPr marL="285750" indent="-285750">
              <a:buFont typeface="Wingdings" panose="05000000000000000000" pitchFamily="2" charset="2"/>
              <a:buChar char="v"/>
            </a:pPr>
            <a:r>
              <a:rPr lang="en-US" sz="1600" b="1" dirty="0">
                <a:solidFill>
                  <a:srgbClr val="4AB493"/>
                </a:solidFill>
              </a:rPr>
              <a:t>White-label</a:t>
            </a:r>
            <a:r>
              <a:rPr lang="en-US" sz="1600" dirty="0">
                <a:solidFill>
                  <a:srgbClr val="AFDED0"/>
                </a:solidFill>
              </a:rPr>
              <a:t>:</a:t>
            </a:r>
            <a:r>
              <a:rPr lang="en-US" sz="1600" dirty="0">
                <a:solidFill>
                  <a:srgbClr val="00249E"/>
                </a:solidFill>
              </a:rPr>
              <a:t> </a:t>
            </a:r>
            <a:r>
              <a:rPr lang="en-US" sz="1200" dirty="0"/>
              <a:t>Taps into trusted brands like super funds or buy-now-pay-later apps, which many young people already trust.</a:t>
            </a:r>
          </a:p>
          <a:p>
            <a:pPr marL="628650" lvl="1" indent="-171450">
              <a:buFont typeface="Courier New" panose="02070309020205020404" pitchFamily="49" charset="0"/>
              <a:buChar char="o"/>
            </a:pPr>
            <a:r>
              <a:rPr lang="en-US" sz="1200" dirty="0"/>
              <a:t>However, limits transparency or control the insurer can offer, which may frustrate digital-native users who want more visibility.</a:t>
            </a:r>
          </a:p>
          <a:p>
            <a:pPr marL="285750" indent="-285750">
              <a:buFont typeface="Arial" panose="020B0604020202020204" pitchFamily="34" charset="0"/>
              <a:buChar char="•"/>
            </a:pPr>
            <a:endParaRPr lang="en-US" sz="1200" dirty="0"/>
          </a:p>
          <a:p>
            <a:pPr marL="285750" indent="-285750">
              <a:buFont typeface="Wingdings" panose="05000000000000000000" pitchFamily="2" charset="2"/>
              <a:buChar char="v"/>
            </a:pPr>
            <a:r>
              <a:rPr lang="en-US" sz="1600" b="1" dirty="0">
                <a:solidFill>
                  <a:srgbClr val="FFA347"/>
                </a:solidFill>
              </a:rPr>
              <a:t>Embedded</a:t>
            </a:r>
            <a:r>
              <a:rPr lang="en-US" sz="1600" dirty="0">
                <a:solidFill>
                  <a:srgbClr val="FFA347"/>
                </a:solidFill>
              </a:rPr>
              <a:t>: </a:t>
            </a:r>
            <a:r>
              <a:rPr lang="en-US" sz="1200" dirty="0"/>
              <a:t>Works well for simple, one-off cover (e.g., travel, electronics) where price and ease matter most.</a:t>
            </a:r>
          </a:p>
          <a:p>
            <a:pPr marL="628650" lvl="1" indent="-171450">
              <a:buFont typeface="Courier New" panose="02070309020205020404" pitchFamily="49" charset="0"/>
              <a:buChar char="o"/>
            </a:pPr>
            <a:r>
              <a:rPr lang="en-US" sz="1200" dirty="0"/>
              <a:t>But if not communicated well, risks low perceived value — especially for a generation that craves understanding before committing.</a:t>
            </a:r>
          </a:p>
          <a:p>
            <a:pPr lvl="1"/>
            <a:endParaRPr lang="en-US" sz="1200" dirty="0"/>
          </a:p>
          <a:p>
            <a:pPr marL="285750" indent="-285750">
              <a:buFont typeface="Wingdings" panose="05000000000000000000" pitchFamily="2" charset="2"/>
              <a:buChar char="v"/>
            </a:pPr>
            <a:r>
              <a:rPr lang="en-US" sz="1600" b="1" dirty="0">
                <a:solidFill>
                  <a:srgbClr val="9E5CBC"/>
                </a:solidFill>
              </a:rPr>
              <a:t>D2C</a:t>
            </a:r>
            <a:r>
              <a:rPr lang="en-US" sz="1600" dirty="0">
                <a:solidFill>
                  <a:srgbClr val="9E5CBC"/>
                </a:solidFill>
              </a:rPr>
              <a:t>: </a:t>
            </a:r>
            <a:r>
              <a:rPr lang="en-US" sz="1200" dirty="0"/>
              <a:t>Offers maximum control, clarity, and education through digital journeys — appeals to young, research-driven customers.</a:t>
            </a:r>
          </a:p>
          <a:p>
            <a:pPr marL="628650" lvl="1" indent="-171450">
              <a:buFont typeface="Courier New" panose="02070309020205020404" pitchFamily="49" charset="0"/>
              <a:buChar char="o"/>
            </a:pPr>
            <a:r>
              <a:rPr lang="en-US" sz="1200" dirty="0"/>
              <a:t>But it requires strong digital design and brand-awareness, and can be expensive to scale, potentially impacting pricing or accessibility. </a:t>
            </a:r>
            <a:endParaRPr lang="en-AU" sz="1200" dirty="0">
              <a:solidFill>
                <a:schemeClr val="tx1"/>
              </a:solidFill>
            </a:endParaRPr>
          </a:p>
        </p:txBody>
      </p:sp>
      <p:sp>
        <p:nvSpPr>
          <p:cNvPr id="10" name="Text Placeholder 5">
            <a:extLst>
              <a:ext uri="{FF2B5EF4-FFF2-40B4-BE49-F238E27FC236}">
                <a16:creationId xmlns:a16="http://schemas.microsoft.com/office/drawing/2014/main" id="{76C1F025-3A36-5EF2-551D-AF4423892CEE}"/>
              </a:ext>
            </a:extLst>
          </p:cNvPr>
          <p:cNvSpPr txBox="1">
            <a:spLocks/>
          </p:cNvSpPr>
          <p:nvPr/>
        </p:nvSpPr>
        <p:spPr>
          <a:xfrm>
            <a:off x="326848" y="721044"/>
            <a:ext cx="11186349" cy="364401"/>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a:solidFill>
                  <a:schemeClr val="accent4"/>
                </a:solidFill>
              </a:rPr>
              <a:t>Different distribution models are available for insurers to consider in targeting the underserved younger demographic</a:t>
            </a:r>
            <a:endParaRPr lang="en-AU" sz="1600">
              <a:solidFill>
                <a:schemeClr val="accent4"/>
              </a:solidFill>
            </a:endParaRPr>
          </a:p>
        </p:txBody>
      </p:sp>
      <p:grpSp>
        <p:nvGrpSpPr>
          <p:cNvPr id="14" name="Group 13">
            <a:extLst>
              <a:ext uri="{FF2B5EF4-FFF2-40B4-BE49-F238E27FC236}">
                <a16:creationId xmlns:a16="http://schemas.microsoft.com/office/drawing/2014/main" id="{2A3E16AD-E736-9128-F8F3-1CF11167194B}"/>
              </a:ext>
            </a:extLst>
          </p:cNvPr>
          <p:cNvGrpSpPr/>
          <p:nvPr/>
        </p:nvGrpSpPr>
        <p:grpSpPr>
          <a:xfrm>
            <a:off x="587631" y="2070917"/>
            <a:ext cx="2359488" cy="1561593"/>
            <a:chOff x="587631" y="2070917"/>
            <a:chExt cx="2359488" cy="1561593"/>
          </a:xfrm>
        </p:grpSpPr>
        <p:sp>
          <p:nvSpPr>
            <p:cNvPr id="6" name="TextBox 5">
              <a:extLst>
                <a:ext uri="{FF2B5EF4-FFF2-40B4-BE49-F238E27FC236}">
                  <a16:creationId xmlns:a16="http://schemas.microsoft.com/office/drawing/2014/main" id="{2C6F6007-041F-417A-9DC6-1A3FF4456B38}"/>
                </a:ext>
              </a:extLst>
            </p:cNvPr>
            <p:cNvSpPr txBox="1"/>
            <p:nvPr/>
          </p:nvSpPr>
          <p:spPr>
            <a:xfrm rot="18921870">
              <a:off x="587631" y="2543984"/>
              <a:ext cx="2359488" cy="369332"/>
            </a:xfrm>
            <a:prstGeom prst="rect">
              <a:avLst/>
            </a:prstGeom>
            <a:noFill/>
            <a:ln>
              <a:noFill/>
            </a:ln>
          </p:spPr>
          <p:txBody>
            <a:bodyPr wrap="square" rtlCol="0">
              <a:spAutoFit/>
            </a:bodyPr>
            <a:lstStyle/>
            <a:p>
              <a:pPr algn="ctr"/>
              <a:r>
                <a:rPr lang="en-AU">
                  <a:solidFill>
                    <a:srgbClr val="FF0000">
                      <a:alpha val="40000"/>
                    </a:srgbClr>
                  </a:solidFill>
                </a:rPr>
                <a:t>Illustrative Framework</a:t>
              </a:r>
            </a:p>
          </p:txBody>
        </p:sp>
        <p:cxnSp>
          <p:nvCxnSpPr>
            <p:cNvPr id="12" name="Straight Connector 11">
              <a:extLst>
                <a:ext uri="{FF2B5EF4-FFF2-40B4-BE49-F238E27FC236}">
                  <a16:creationId xmlns:a16="http://schemas.microsoft.com/office/drawing/2014/main" id="{C19E5FC0-497B-0580-A3CA-53C1A10A230B}"/>
                </a:ext>
              </a:extLst>
            </p:cNvPr>
            <p:cNvCxnSpPr>
              <a:cxnSpLocks/>
            </p:cNvCxnSpPr>
            <p:nvPr/>
          </p:nvCxnSpPr>
          <p:spPr>
            <a:xfrm flipH="1">
              <a:off x="1106759" y="2070917"/>
              <a:ext cx="1566345" cy="1561593"/>
            </a:xfrm>
            <a:prstGeom prst="line">
              <a:avLst/>
            </a:prstGeom>
            <a:ln>
              <a:solidFill>
                <a:srgbClr val="FF0000">
                  <a:alpha val="40000"/>
                </a:srgbClr>
              </a:solidFill>
            </a:ln>
          </p:spPr>
          <p:style>
            <a:lnRef idx="1">
              <a:schemeClr val="accent1"/>
            </a:lnRef>
            <a:fillRef idx="0">
              <a:schemeClr val="accent1"/>
            </a:fillRef>
            <a:effectRef idx="0">
              <a:schemeClr val="accent1"/>
            </a:effectRef>
            <a:fontRef idx="minor">
              <a:schemeClr val="tx1"/>
            </a:fontRef>
          </p:style>
        </p:cxnSp>
      </p:grpSp>
      <p:cxnSp>
        <p:nvCxnSpPr>
          <p:cNvPr id="16" name="Straight Connector 15">
            <a:extLst>
              <a:ext uri="{FF2B5EF4-FFF2-40B4-BE49-F238E27FC236}">
                <a16:creationId xmlns:a16="http://schemas.microsoft.com/office/drawing/2014/main" id="{A7ABF400-0EC1-E0F8-1108-8B4E603611E3}"/>
              </a:ext>
            </a:extLst>
          </p:cNvPr>
          <p:cNvCxnSpPr>
            <a:cxnSpLocks/>
          </p:cNvCxnSpPr>
          <p:nvPr/>
        </p:nvCxnSpPr>
        <p:spPr>
          <a:xfrm flipH="1">
            <a:off x="857715" y="1863079"/>
            <a:ext cx="1566345" cy="1522493"/>
          </a:xfrm>
          <a:prstGeom prst="line">
            <a:avLst/>
          </a:prstGeom>
          <a:ln>
            <a:solidFill>
              <a:srgbClr val="FF0000">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5959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a:xfrm>
            <a:off x="326848" y="288389"/>
            <a:ext cx="9944912" cy="1232435"/>
          </a:xfrm>
        </p:spPr>
        <p:txBody>
          <a:bodyPr/>
          <a:lstStyle/>
          <a:p>
            <a:r>
              <a:rPr lang="en-US"/>
              <a:t>Targeted touchpoints: timing, channels, and partners matter</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mtClean="0"/>
              <a:pPr/>
              <a:t>12</a:t>
            </a:fld>
            <a:endParaRPr lang="en-GB"/>
          </a:p>
        </p:txBody>
      </p:sp>
      <p:sp>
        <p:nvSpPr>
          <p:cNvPr id="2" name="Footer Placeholder 4">
            <a:extLst>
              <a:ext uri="{FF2B5EF4-FFF2-40B4-BE49-F238E27FC236}">
                <a16:creationId xmlns:a16="http://schemas.microsoft.com/office/drawing/2014/main" id="{20A7416F-C66E-6D6F-FBC4-2A2666EECE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sp>
        <p:nvSpPr>
          <p:cNvPr id="49" name="Parallelogram 48">
            <a:extLst>
              <a:ext uri="{FF2B5EF4-FFF2-40B4-BE49-F238E27FC236}">
                <a16:creationId xmlns:a16="http://schemas.microsoft.com/office/drawing/2014/main" id="{D74819ED-39CC-33B9-C2A9-157BB26564D9}"/>
              </a:ext>
            </a:extLst>
          </p:cNvPr>
          <p:cNvSpPr/>
          <p:nvPr/>
        </p:nvSpPr>
        <p:spPr>
          <a:xfrm rot="300000">
            <a:off x="924460" y="4228829"/>
            <a:ext cx="2791665" cy="863183"/>
          </a:xfrm>
          <a:prstGeom prst="parallelogram">
            <a:avLst>
              <a:gd name="adj" fmla="val 129308"/>
            </a:avLst>
          </a:prstGeom>
          <a:solidFill>
            <a:srgbClr val="969696"/>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lvl="0" algn="ctr">
              <a:defRPr/>
            </a:pPr>
            <a:r>
              <a:rPr lang="en-US" sz="1200">
                <a:solidFill>
                  <a:schemeClr val="bg1"/>
                </a:solidFill>
                <a:ea typeface="Verdana" panose="020B0604030504040204" pitchFamily="34" charset="0"/>
                <a:cs typeface="Verdana" panose="020B0604030504040204" pitchFamily="34" charset="0"/>
              </a:rPr>
              <a:t>Health Check-ups</a:t>
            </a:r>
          </a:p>
        </p:txBody>
      </p:sp>
      <p:sp>
        <p:nvSpPr>
          <p:cNvPr id="50" name="Parallelogram 49">
            <a:extLst>
              <a:ext uri="{FF2B5EF4-FFF2-40B4-BE49-F238E27FC236}">
                <a16:creationId xmlns:a16="http://schemas.microsoft.com/office/drawing/2014/main" id="{EDE488D6-9FC7-913E-A0EC-7689425EB874}"/>
              </a:ext>
            </a:extLst>
          </p:cNvPr>
          <p:cNvSpPr/>
          <p:nvPr/>
        </p:nvSpPr>
        <p:spPr>
          <a:xfrm rot="300000">
            <a:off x="830104" y="3331232"/>
            <a:ext cx="2823539" cy="956296"/>
          </a:xfrm>
          <a:prstGeom prst="parallelogram">
            <a:avLst>
              <a:gd name="adj" fmla="val 129308"/>
            </a:avLst>
          </a:prstGeom>
          <a:solidFill>
            <a:schemeClr val="accent1">
              <a:lumMod val="40000"/>
              <a:lumOff val="60000"/>
              <a:alpha val="81961"/>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defRPr/>
            </a:pPr>
            <a:r>
              <a:rPr lang="en-AU" sz="1200" kern="1200">
                <a:effectLst/>
              </a:rPr>
              <a:t>Credit services</a:t>
            </a:r>
            <a:endParaRPr lang="en-US" sz="1200">
              <a:solidFill>
                <a:srgbClr val="000000"/>
              </a:solidFill>
              <a:ea typeface="Verdana" panose="020B0604030504040204" pitchFamily="34" charset="0"/>
              <a:cs typeface="Verdana" panose="020B0604030504040204" pitchFamily="34" charset="0"/>
            </a:endParaRPr>
          </a:p>
        </p:txBody>
      </p:sp>
      <p:sp>
        <p:nvSpPr>
          <p:cNvPr id="51" name="Parallelogram 50">
            <a:extLst>
              <a:ext uri="{FF2B5EF4-FFF2-40B4-BE49-F238E27FC236}">
                <a16:creationId xmlns:a16="http://schemas.microsoft.com/office/drawing/2014/main" id="{7B1328B6-CA29-C876-4879-2161DBE98623}"/>
              </a:ext>
            </a:extLst>
          </p:cNvPr>
          <p:cNvSpPr/>
          <p:nvPr/>
        </p:nvSpPr>
        <p:spPr>
          <a:xfrm rot="300000">
            <a:off x="909048" y="2394004"/>
            <a:ext cx="2791665" cy="1015801"/>
          </a:xfrm>
          <a:prstGeom prst="parallelogram">
            <a:avLst>
              <a:gd name="adj" fmla="val 129308"/>
            </a:avLst>
          </a:prstGeom>
          <a:solidFill>
            <a:schemeClr val="accent1">
              <a:lumMod val="60000"/>
              <a:lumOff val="40000"/>
              <a:alpha val="81961"/>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lvl="0" algn="ctr">
              <a:defRPr/>
            </a:pPr>
            <a:r>
              <a:rPr lang="en-AU" sz="1200" kern="1200">
                <a:solidFill>
                  <a:schemeClr val="tx1"/>
                </a:solidFill>
                <a:effectLst/>
              </a:rPr>
              <a:t>Early Parenthood</a:t>
            </a:r>
            <a:endParaRPr lang="en-US" sz="1200">
              <a:solidFill>
                <a:srgbClr val="000000"/>
              </a:solidFill>
              <a:ea typeface="Verdana" panose="020B0604030504040204" pitchFamily="34" charset="0"/>
              <a:cs typeface="Verdana" panose="020B0604030504040204" pitchFamily="34" charset="0"/>
            </a:endParaRPr>
          </a:p>
        </p:txBody>
      </p:sp>
      <p:sp>
        <p:nvSpPr>
          <p:cNvPr id="52" name="Parallelogram 51">
            <a:extLst>
              <a:ext uri="{FF2B5EF4-FFF2-40B4-BE49-F238E27FC236}">
                <a16:creationId xmlns:a16="http://schemas.microsoft.com/office/drawing/2014/main" id="{E1532C91-8A67-88A7-8425-3B881FBDDFC3}"/>
              </a:ext>
            </a:extLst>
          </p:cNvPr>
          <p:cNvSpPr/>
          <p:nvPr/>
        </p:nvSpPr>
        <p:spPr>
          <a:xfrm rot="300000">
            <a:off x="825308" y="1379224"/>
            <a:ext cx="2866576" cy="1064485"/>
          </a:xfrm>
          <a:prstGeom prst="parallelogram">
            <a:avLst>
              <a:gd name="adj" fmla="val 129308"/>
            </a:avLst>
          </a:prstGeom>
          <a:solidFill>
            <a:schemeClr val="accent1">
              <a:lumMod val="75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lvl="0" algn="ctr">
              <a:defRPr/>
            </a:pPr>
            <a:r>
              <a:rPr lang="en-US" sz="1200">
                <a:solidFill>
                  <a:schemeClr val="bg1"/>
                </a:solidFill>
                <a:ea typeface="Verdana" panose="020B0604030504040204" pitchFamily="34" charset="0"/>
                <a:cs typeface="Verdana" panose="020B0604030504040204" pitchFamily="34" charset="0"/>
              </a:rPr>
              <a:t>Taking out a mortgage</a:t>
            </a:r>
          </a:p>
        </p:txBody>
      </p:sp>
      <p:graphicFrame>
        <p:nvGraphicFramePr>
          <p:cNvPr id="53" name="Table 52">
            <a:extLst>
              <a:ext uri="{FF2B5EF4-FFF2-40B4-BE49-F238E27FC236}">
                <a16:creationId xmlns:a16="http://schemas.microsoft.com/office/drawing/2014/main" id="{1DF6DC9D-4BE0-DC36-B327-AF13302AD82E}"/>
              </a:ext>
            </a:extLst>
          </p:cNvPr>
          <p:cNvGraphicFramePr>
            <a:graphicFrameLocks noGrp="1"/>
          </p:cNvGraphicFramePr>
          <p:nvPr>
            <p:extLst>
              <p:ext uri="{D42A27DB-BD31-4B8C-83A1-F6EECF244321}">
                <p14:modId xmlns:p14="http://schemas.microsoft.com/office/powerpoint/2010/main" val="1008200619"/>
              </p:ext>
            </p:extLst>
          </p:nvPr>
        </p:nvGraphicFramePr>
        <p:xfrm>
          <a:off x="3624703" y="1079691"/>
          <a:ext cx="5824098" cy="5137777"/>
        </p:xfrm>
        <a:graphic>
          <a:graphicData uri="http://schemas.openxmlformats.org/drawingml/2006/table">
            <a:tbl>
              <a:tblPr firstRow="1" bandRow="1">
                <a:tableStyleId>{5C22544A-7EE6-4342-B048-85BDC9FD1C3A}</a:tableStyleId>
              </a:tblPr>
              <a:tblGrid>
                <a:gridCol w="544119">
                  <a:extLst>
                    <a:ext uri="{9D8B030D-6E8A-4147-A177-3AD203B41FA5}">
                      <a16:colId xmlns:a16="http://schemas.microsoft.com/office/drawing/2014/main" val="3975474829"/>
                    </a:ext>
                  </a:extLst>
                </a:gridCol>
                <a:gridCol w="1382900">
                  <a:extLst>
                    <a:ext uri="{9D8B030D-6E8A-4147-A177-3AD203B41FA5}">
                      <a16:colId xmlns:a16="http://schemas.microsoft.com/office/drawing/2014/main" val="663104141"/>
                    </a:ext>
                  </a:extLst>
                </a:gridCol>
                <a:gridCol w="3897079">
                  <a:extLst>
                    <a:ext uri="{9D8B030D-6E8A-4147-A177-3AD203B41FA5}">
                      <a16:colId xmlns:a16="http://schemas.microsoft.com/office/drawing/2014/main" val="1868331620"/>
                    </a:ext>
                  </a:extLst>
                </a:gridCol>
              </a:tblGrid>
              <a:tr h="355472">
                <a:tc>
                  <a:txBody>
                    <a:bodyPr/>
                    <a:lstStyle/>
                    <a:p>
                      <a:pPr algn="l"/>
                      <a:endParaRPr lang="en-US" sz="1200" b="1">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b="1" i="0" kern="1200">
                          <a:solidFill>
                            <a:schemeClr val="bg1"/>
                          </a:solidFill>
                          <a:effectLst/>
                          <a:latin typeface="+mn-lt"/>
                          <a:ea typeface="+mn-ea"/>
                          <a:cs typeface="+mn-cs"/>
                        </a:rPr>
                        <a:t>Potential partners</a:t>
                      </a: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b="1" i="0" kern="1200">
                          <a:solidFill>
                            <a:schemeClr val="bg1"/>
                          </a:solidFill>
                          <a:effectLst/>
                          <a:latin typeface="+mn-lt"/>
                          <a:ea typeface="+mn-ea"/>
                          <a:cs typeface="+mn-cs"/>
                        </a:rPr>
                        <a:t>Examples of potential touchpoints</a:t>
                      </a: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383062443"/>
                  </a:ext>
                </a:extLst>
              </a:tr>
              <a:tr h="745695">
                <a:tc>
                  <a:txBody>
                    <a:bodyPr/>
                    <a:lstStyle/>
                    <a:p>
                      <a:pPr algn="l"/>
                      <a:endParaRPr lang="en-US" sz="1100" b="0">
                        <a:solidFill>
                          <a:schemeClr val="accent1"/>
                        </a:solidFill>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i="0" kern="1200">
                          <a:solidFill>
                            <a:schemeClr val="tx1"/>
                          </a:solidFill>
                          <a:effectLst/>
                          <a:latin typeface="+mn-lt"/>
                          <a:ea typeface="+mn-ea"/>
                          <a:cs typeface="+mn-cs"/>
                        </a:rPr>
                        <a:t>Banks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i="0" kern="1200">
                          <a:solidFill>
                            <a:schemeClr val="tx1"/>
                          </a:solidFill>
                          <a:effectLst/>
                          <a:latin typeface="+mn-lt"/>
                          <a:ea typeface="+mn-ea"/>
                          <a:cs typeface="+mn-cs"/>
                        </a:rPr>
                        <a:t>Credit unions</a:t>
                      </a: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1" i="0" kern="1200">
                          <a:solidFill>
                            <a:schemeClr val="tx1"/>
                          </a:solidFill>
                          <a:effectLst/>
                          <a:latin typeface="+mn-lt"/>
                          <a:ea typeface="+mn-ea"/>
                          <a:cs typeface="+mn-cs"/>
                        </a:rPr>
                        <a:t>Banks</a:t>
                      </a:r>
                      <a:r>
                        <a:rPr lang="en-AU" sz="1200" b="0" i="0" kern="1200">
                          <a:solidFill>
                            <a:schemeClr val="tx1"/>
                          </a:solidFill>
                          <a:effectLst/>
                          <a:latin typeface="+mn-lt"/>
                          <a:ea typeface="+mn-ea"/>
                          <a:cs typeface="+mn-cs"/>
                        </a:rPr>
                        <a:t> or </a:t>
                      </a:r>
                      <a:r>
                        <a:rPr lang="en-AU" sz="1200" b="1" i="0" kern="1200">
                          <a:solidFill>
                            <a:schemeClr val="tx1"/>
                          </a:solidFill>
                          <a:effectLst/>
                          <a:latin typeface="+mn-lt"/>
                          <a:ea typeface="+mn-ea"/>
                          <a:cs typeface="+mn-cs"/>
                        </a:rPr>
                        <a:t>credit unions </a:t>
                      </a:r>
                      <a:r>
                        <a:rPr lang="en-AU" sz="1200" b="0" i="0" kern="1200">
                          <a:solidFill>
                            <a:schemeClr val="tx1"/>
                          </a:solidFill>
                          <a:effectLst/>
                          <a:latin typeface="+mn-lt"/>
                          <a:ea typeface="+mn-ea"/>
                          <a:cs typeface="+mn-cs"/>
                        </a:rPr>
                        <a:t>to consider life insurance in the loan origination process</a:t>
                      </a: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0636766"/>
                  </a:ext>
                </a:extLst>
              </a:tr>
              <a:tr h="982698">
                <a:tc>
                  <a:txBody>
                    <a:bodyPr/>
                    <a:lstStyle/>
                    <a:p>
                      <a:pPr algn="l"/>
                      <a:endParaRPr lang="en-US" sz="1100" b="0">
                        <a:solidFill>
                          <a:schemeClr val="accent1"/>
                        </a:solidFill>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AU" sz="1200" kern="1200">
                          <a:solidFill>
                            <a:schemeClr val="tx1"/>
                          </a:solidFill>
                          <a:effectLst/>
                          <a:latin typeface="+mn-lt"/>
                          <a:ea typeface="+mn-ea"/>
                          <a:cs typeface="+mn-cs"/>
                        </a:rPr>
                        <a:t>Family planning centres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i="0" kern="1200">
                          <a:solidFill>
                            <a:schemeClr val="tx1"/>
                          </a:solidFill>
                          <a:effectLst/>
                          <a:latin typeface="+mn-lt"/>
                          <a:ea typeface="+mn-ea"/>
                          <a:cs typeface="+mn-cs"/>
                        </a:rPr>
                        <a:t>Baby product suppliers</a:t>
                      </a:r>
                    </a:p>
                    <a:p>
                      <a:pPr marL="171450" indent="-171450">
                        <a:buFont typeface="Arial" panose="020B0604020202020204" pitchFamily="34" charset="0"/>
                        <a:buChar char="•"/>
                      </a:pPr>
                      <a:r>
                        <a:rPr lang="en-AU" sz="1200" i="0" kern="1200">
                          <a:solidFill>
                            <a:schemeClr val="tx1"/>
                          </a:solidFill>
                          <a:effectLst/>
                          <a:latin typeface="+mn-lt"/>
                          <a:ea typeface="+mn-ea"/>
                          <a:cs typeface="+mn-cs"/>
                        </a:rPr>
                        <a:t>Childcare</a:t>
                      </a: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AU" sz="1200" b="1" kern="1200">
                          <a:solidFill>
                            <a:schemeClr val="tx1"/>
                          </a:solidFill>
                          <a:effectLst/>
                          <a:latin typeface="+mn-lt"/>
                          <a:ea typeface="+mn-ea"/>
                          <a:cs typeface="+mn-cs"/>
                        </a:rPr>
                        <a:t>Family planning doctors</a:t>
                      </a:r>
                      <a:r>
                        <a:rPr lang="en-AU" sz="1200" kern="1200">
                          <a:solidFill>
                            <a:schemeClr val="tx1"/>
                          </a:solidFill>
                          <a:effectLst/>
                          <a:latin typeface="+mn-lt"/>
                          <a:ea typeface="+mn-ea"/>
                          <a:cs typeface="+mn-cs"/>
                        </a:rPr>
                        <a:t> promoting visibility of life insurance</a:t>
                      </a:r>
                    </a:p>
                    <a:p>
                      <a:pPr marL="171450" indent="-171450">
                        <a:buFont typeface="Arial" panose="020B0604020202020204" pitchFamily="34" charset="0"/>
                        <a:buChar char="•"/>
                      </a:pPr>
                      <a:r>
                        <a:rPr lang="en-AU" sz="1200" b="1" i="0" kern="1200">
                          <a:solidFill>
                            <a:schemeClr val="tx1"/>
                          </a:solidFill>
                          <a:effectLst/>
                          <a:latin typeface="+mn-lt"/>
                          <a:ea typeface="+mn-ea"/>
                          <a:cs typeface="+mn-cs"/>
                        </a:rPr>
                        <a:t>Childcares and baby product suppliers </a:t>
                      </a:r>
                      <a:r>
                        <a:rPr lang="en-AU" sz="1200" i="0" kern="1200">
                          <a:solidFill>
                            <a:schemeClr val="tx1"/>
                          </a:solidFill>
                          <a:effectLst/>
                          <a:latin typeface="+mn-lt"/>
                          <a:ea typeface="+mn-ea"/>
                          <a:cs typeface="+mn-cs"/>
                        </a:rPr>
                        <a:t>providing parents visibility on life insurance solutions</a:t>
                      </a: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2062843"/>
                  </a:ext>
                </a:extLst>
              </a:tr>
              <a:tr h="1161370">
                <a:tc>
                  <a:txBody>
                    <a:bodyPr/>
                    <a:lstStyle/>
                    <a:p>
                      <a:pPr algn="l"/>
                      <a:endParaRPr lang="en-US" sz="1100" b="0">
                        <a:solidFill>
                          <a:schemeClr val="accent1"/>
                        </a:solidFill>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AU" sz="1200"/>
                        <a:t>Banks</a:t>
                      </a:r>
                    </a:p>
                    <a:p>
                      <a:pPr marL="171450" indent="-171450">
                        <a:buFont typeface="Arial" panose="020B0604020202020204" pitchFamily="34" charset="0"/>
                        <a:buChar char="•"/>
                      </a:pPr>
                      <a:r>
                        <a:rPr lang="en-AU" sz="1200"/>
                        <a:t>Motor financing</a:t>
                      </a:r>
                    </a:p>
                    <a:p>
                      <a:pPr marL="171450" indent="-171450">
                        <a:buFont typeface="Arial" panose="020B0604020202020204" pitchFamily="34" charset="0"/>
                        <a:buChar char="•"/>
                      </a:pPr>
                      <a:r>
                        <a:rPr lang="en-AU" sz="1200"/>
                        <a:t>Buy now, pay later (BNPL)</a:t>
                      </a:r>
                    </a:p>
                    <a:p>
                      <a:pPr marL="171450" indent="-171450">
                        <a:buFont typeface="Arial" panose="020B0604020202020204" pitchFamily="34" charset="0"/>
                        <a:buChar char="•"/>
                      </a:pPr>
                      <a:r>
                        <a:rPr lang="en-AU" sz="1200"/>
                        <a:t>Credit card companies</a:t>
                      </a: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AU" sz="1200" b="1"/>
                        <a:t>Banks, motor financing companies or BNPL </a:t>
                      </a:r>
                      <a:r>
                        <a:rPr lang="en-AU" sz="1200" b="0"/>
                        <a:t>to provide life insurance </a:t>
                      </a:r>
                      <a:r>
                        <a:rPr lang="en-AU" sz="1200"/>
                        <a:t>options for protection against being unable to pay their loan off.</a:t>
                      </a:r>
                    </a:p>
                    <a:p>
                      <a:pPr marL="171450" indent="-171450">
                        <a:buFont typeface="Arial" panose="020B0604020202020204" pitchFamily="34" charset="0"/>
                        <a:buChar char="•"/>
                      </a:pPr>
                      <a:r>
                        <a:rPr lang="en-AU" sz="1200" b="1"/>
                        <a:t>Credit card companies </a:t>
                      </a:r>
                      <a:r>
                        <a:rPr lang="en-AU" sz="1200" b="0"/>
                        <a:t>communicating to customers when they identify changes in spending habits</a:t>
                      </a:r>
                      <a:r>
                        <a:rPr lang="en-AU" sz="1200" b="1"/>
                        <a:t>.</a:t>
                      </a:r>
                      <a:endParaRPr lang="en-AU" sz="1200"/>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670558"/>
                  </a:ext>
                </a:extLst>
              </a:tr>
              <a:tr h="509545">
                <a:tc>
                  <a:txBody>
                    <a:bodyPr/>
                    <a:lstStyle/>
                    <a:p>
                      <a:pPr algn="l"/>
                      <a:endParaRPr lang="en-US" sz="1100" b="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AU" sz="1200" kern="1200">
                          <a:solidFill>
                            <a:schemeClr val="tx1"/>
                          </a:solidFill>
                          <a:effectLst/>
                          <a:latin typeface="+mn-lt"/>
                          <a:ea typeface="+mn-ea"/>
                          <a:cs typeface="+mn-cs"/>
                        </a:rPr>
                        <a:t>GP clinics</a:t>
                      </a: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AU" sz="1200" b="1" kern="1200">
                          <a:solidFill>
                            <a:schemeClr val="tx1"/>
                          </a:solidFill>
                          <a:effectLst/>
                          <a:latin typeface="+mn-lt"/>
                          <a:ea typeface="+mn-ea"/>
                          <a:cs typeface="+mn-cs"/>
                        </a:rPr>
                        <a:t>GPs</a:t>
                      </a:r>
                      <a:r>
                        <a:rPr lang="en-AU" sz="1200" kern="1200">
                          <a:solidFill>
                            <a:schemeClr val="tx1"/>
                          </a:solidFill>
                          <a:effectLst/>
                          <a:latin typeface="+mn-lt"/>
                          <a:ea typeface="+mn-ea"/>
                          <a:cs typeface="+mn-cs"/>
                        </a:rPr>
                        <a:t> to promote visibility of life insurance</a:t>
                      </a: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1345550"/>
                  </a:ext>
                </a:extLst>
              </a:tr>
              <a:tr h="509545">
                <a:tc>
                  <a:txBody>
                    <a:bodyPr/>
                    <a:lstStyle/>
                    <a:p>
                      <a:pPr algn="l"/>
                      <a:endParaRPr lang="en-US" sz="1100" b="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AU" sz="1200"/>
                        <a:t>Employers</a:t>
                      </a: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AU" sz="1200" b="1"/>
                        <a:t>Employers</a:t>
                      </a:r>
                      <a:r>
                        <a:rPr lang="en-AU" sz="1200"/>
                        <a:t> to nudge employees to assess insurance coverage; educate employees on income risk mitigation</a:t>
                      </a: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2064739"/>
                  </a:ext>
                </a:extLst>
              </a:tr>
              <a:tr h="804025">
                <a:tc>
                  <a:txBody>
                    <a:bodyPr/>
                    <a:lstStyle/>
                    <a:p>
                      <a:pPr algn="l"/>
                      <a:endParaRPr lang="en-US" sz="1100" b="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i="0" kern="1200">
                          <a:solidFill>
                            <a:schemeClr val="tx1"/>
                          </a:solidFill>
                          <a:effectLst/>
                          <a:latin typeface="+mn-lt"/>
                          <a:ea typeface="+mn-ea"/>
                          <a:cs typeface="+mn-cs"/>
                        </a:rPr>
                        <a:t>Universities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i="0" kern="1200">
                          <a:solidFill>
                            <a:schemeClr val="tx1"/>
                          </a:solidFill>
                          <a:effectLst/>
                          <a:latin typeface="+mn-lt"/>
                          <a:ea typeface="+mn-ea"/>
                          <a:cs typeface="+mn-cs"/>
                        </a:rPr>
                        <a:t>TAFE</a:t>
                      </a: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AU" sz="1200" b="0" i="0" kern="1200">
                          <a:solidFill>
                            <a:schemeClr val="tx1"/>
                          </a:solidFill>
                          <a:effectLst/>
                          <a:latin typeface="+mn-lt"/>
                          <a:ea typeface="+mn-ea"/>
                          <a:cs typeface="+mn-cs"/>
                        </a:rPr>
                        <a:t>Fairs at </a:t>
                      </a:r>
                      <a:r>
                        <a:rPr lang="en-AU" sz="1200" b="1" i="0" kern="1200">
                          <a:solidFill>
                            <a:schemeClr val="tx1"/>
                          </a:solidFill>
                          <a:effectLst/>
                          <a:latin typeface="+mn-lt"/>
                          <a:ea typeface="+mn-ea"/>
                          <a:cs typeface="+mn-cs"/>
                        </a:rPr>
                        <a:t>universities</a:t>
                      </a:r>
                      <a:r>
                        <a:rPr lang="en-AU" sz="1200" b="0" i="0" kern="1200">
                          <a:solidFill>
                            <a:schemeClr val="tx1"/>
                          </a:solidFill>
                          <a:effectLst/>
                          <a:latin typeface="+mn-lt"/>
                          <a:ea typeface="+mn-ea"/>
                          <a:cs typeface="+mn-cs"/>
                        </a:rPr>
                        <a:t> and </a:t>
                      </a:r>
                      <a:r>
                        <a:rPr lang="en-AU" sz="1200" b="1" i="0" kern="1200">
                          <a:solidFill>
                            <a:schemeClr val="tx1"/>
                          </a:solidFill>
                          <a:effectLst/>
                          <a:latin typeface="+mn-lt"/>
                          <a:ea typeface="+mn-ea"/>
                          <a:cs typeface="+mn-cs"/>
                        </a:rPr>
                        <a:t>TAFE</a:t>
                      </a:r>
                      <a:r>
                        <a:rPr lang="en-AU" sz="1200" b="0" i="0" kern="1200">
                          <a:solidFill>
                            <a:schemeClr val="tx1"/>
                          </a:solidFill>
                          <a:effectLst/>
                          <a:latin typeface="+mn-lt"/>
                          <a:ea typeface="+mn-ea"/>
                          <a:cs typeface="+mn-cs"/>
                        </a:rPr>
                        <a:t> to promote financial literacy and value of insurance</a:t>
                      </a:r>
                    </a:p>
                    <a:p>
                      <a:pPr marL="171450" indent="-171450">
                        <a:buFont typeface="Arial" panose="020B0604020202020204" pitchFamily="34" charset="0"/>
                        <a:buChar char="•"/>
                      </a:pPr>
                      <a:r>
                        <a:rPr lang="en-AU" sz="1200" b="0" i="0" kern="1200">
                          <a:solidFill>
                            <a:schemeClr val="tx1"/>
                          </a:solidFill>
                          <a:effectLst/>
                          <a:latin typeface="+mn-lt"/>
                          <a:ea typeface="+mn-ea"/>
                          <a:cs typeface="+mn-cs"/>
                        </a:rPr>
                        <a:t>Events and sponsorships to promote visibility of insurance and insurers</a:t>
                      </a:r>
                    </a:p>
                  </a:txBody>
                  <a:tcPr anchor="ctr">
                    <a:lnL w="12700" cmpd="sng">
                      <a:noFill/>
                    </a:lnL>
                    <a:lnR w="12700" cmpd="sng">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6766495"/>
                  </a:ext>
                </a:extLst>
              </a:tr>
            </a:tbl>
          </a:graphicData>
        </a:graphic>
      </p:graphicFrame>
      <p:pic>
        <p:nvPicPr>
          <p:cNvPr id="54" name="Picture 55" descr="Mortgage with solid fill">
            <a:extLst>
              <a:ext uri="{FF2B5EF4-FFF2-40B4-BE49-F238E27FC236}">
                <a16:creationId xmlns:a16="http://schemas.microsoft.com/office/drawing/2014/main" id="{12E64CD6-3B8F-1900-5F99-56131E53F23C}"/>
              </a:ext>
            </a:extLst>
          </p:cNvPr>
          <p:cNvPicPr>
            <a:picLocks noChangeAspect="1"/>
          </p:cNvPicPr>
          <p:nvPr/>
        </p:nvPicPr>
        <p:blipFill>
          <a:blip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rcRect l="8310" r="8310"/>
          <a:stretch/>
        </p:blipFill>
        <p:spPr>
          <a:xfrm>
            <a:off x="3724177" y="1511541"/>
            <a:ext cx="432002" cy="518111"/>
          </a:xfrm>
          <a:prstGeom prst="rect">
            <a:avLst/>
          </a:prstGeom>
        </p:spPr>
      </p:pic>
      <p:pic>
        <p:nvPicPr>
          <p:cNvPr id="55" name="Picture 57" descr="Loan with solid fill">
            <a:extLst>
              <a:ext uri="{FF2B5EF4-FFF2-40B4-BE49-F238E27FC236}">
                <a16:creationId xmlns:a16="http://schemas.microsoft.com/office/drawing/2014/main" id="{42F9A744-6F6D-905F-BCCC-B2CBC4A208C5}"/>
              </a:ext>
            </a:extLst>
          </p:cNvPr>
          <p:cNvPicPr>
            <a:picLocks noChangeAspect="1"/>
          </p:cNvPicPr>
          <p:nvPr/>
        </p:nvPicPr>
        <p:blipFill>
          <a:blip r:embed="rId5" cstate="email">
            <a:extLst>
              <a:ext uri="{28A0092B-C50C-407E-A947-70E740481C1C}">
                <a14:useLocalDpi xmlns:a14="http://schemas.microsoft.com/office/drawing/2010/main" val="0"/>
              </a:ext>
              <a:ext uri="{96DAC541-7B7A-43D3-8B79-37D633B846F1}">
                <asvg:svgBlip xmlns:asvg="http://schemas.microsoft.com/office/drawing/2016/SVG/main" r:embed="rId6"/>
              </a:ext>
            </a:extLst>
          </a:blip>
          <a:srcRect t="12317" b="12317"/>
          <a:stretch/>
        </p:blipFill>
        <p:spPr>
          <a:xfrm>
            <a:off x="3721861" y="3486897"/>
            <a:ext cx="500971" cy="377558"/>
          </a:xfrm>
          <a:prstGeom prst="rect">
            <a:avLst/>
          </a:prstGeom>
        </p:spPr>
      </p:pic>
      <p:pic>
        <p:nvPicPr>
          <p:cNvPr id="56" name="Picture 55">
            <a:extLst>
              <a:ext uri="{FF2B5EF4-FFF2-40B4-BE49-F238E27FC236}">
                <a16:creationId xmlns:a16="http://schemas.microsoft.com/office/drawing/2014/main" id="{0EE29096-95A6-D226-EE96-84CEDB9F1982}"/>
              </a:ext>
            </a:extLst>
          </p:cNvPr>
          <p:cNvPicPr>
            <a:picLocks noChangeAspect="1"/>
          </p:cNvPicPr>
          <p:nvPr/>
        </p:nvPicPr>
        <p:blipFill rotWithShape="1">
          <a:blip r:embed="rId7"/>
          <a:srcRect l="50142" t="53678" r="44972" b="38547"/>
          <a:stretch/>
        </p:blipFill>
        <p:spPr>
          <a:xfrm>
            <a:off x="3719132" y="4414377"/>
            <a:ext cx="442090" cy="377558"/>
          </a:xfrm>
          <a:prstGeom prst="rect">
            <a:avLst/>
          </a:prstGeom>
          <a:solidFill>
            <a:srgbClr val="969696"/>
          </a:solidFill>
        </p:spPr>
      </p:pic>
      <p:pic>
        <p:nvPicPr>
          <p:cNvPr id="57" name="Picture 59" descr="Graduation cap with solid fill">
            <a:extLst>
              <a:ext uri="{FF2B5EF4-FFF2-40B4-BE49-F238E27FC236}">
                <a16:creationId xmlns:a16="http://schemas.microsoft.com/office/drawing/2014/main" id="{A9C622B5-88B9-1557-FBE1-BBF09EB10B27}"/>
              </a:ext>
            </a:extLst>
          </p:cNvPr>
          <p:cNvPicPr>
            <a:picLocks noChangeAspect="1"/>
          </p:cNvPicPr>
          <p:nvPr/>
        </p:nvPicPr>
        <p:blipFill>
          <a:blip r:embed="rId8" cstate="email">
            <a:extLst>
              <a:ext uri="{28A0092B-C50C-407E-A947-70E740481C1C}">
                <a14:useLocalDpi xmlns:a14="http://schemas.microsoft.com/office/drawing/2010/main" val="0"/>
              </a:ext>
              <a:ext uri="{96DAC541-7B7A-43D3-8B79-37D633B846F1}">
                <asvg:svgBlip xmlns:asvg="http://schemas.microsoft.com/office/drawing/2016/SVG/main" r:embed="rId9"/>
              </a:ext>
            </a:extLst>
          </a:blip>
          <a:srcRect t="16486" b="16486"/>
          <a:stretch/>
        </p:blipFill>
        <p:spPr>
          <a:xfrm>
            <a:off x="3749133" y="5666639"/>
            <a:ext cx="407044" cy="272833"/>
          </a:xfrm>
          <a:prstGeom prst="rect">
            <a:avLst/>
          </a:prstGeom>
        </p:spPr>
      </p:pic>
      <p:pic>
        <p:nvPicPr>
          <p:cNvPr id="58" name="Picture 57">
            <a:extLst>
              <a:ext uri="{FF2B5EF4-FFF2-40B4-BE49-F238E27FC236}">
                <a16:creationId xmlns:a16="http://schemas.microsoft.com/office/drawing/2014/main" id="{319608E1-ED6E-15AE-87A0-0A032CC5AD56}"/>
              </a:ext>
            </a:extLst>
          </p:cNvPr>
          <p:cNvPicPr>
            <a:picLocks noChangeAspect="1"/>
          </p:cNvPicPr>
          <p:nvPr/>
        </p:nvPicPr>
        <p:blipFill rotWithShape="1">
          <a:blip r:embed="rId7"/>
          <a:srcRect l="49946" t="82082" r="44944" b="10583"/>
          <a:stretch/>
        </p:blipFill>
        <p:spPr>
          <a:xfrm>
            <a:off x="3721698" y="4962820"/>
            <a:ext cx="472511" cy="364066"/>
          </a:xfrm>
          <a:prstGeom prst="rect">
            <a:avLst/>
          </a:prstGeom>
          <a:solidFill>
            <a:srgbClr val="EDEDED"/>
          </a:solidFill>
        </p:spPr>
      </p:pic>
      <p:pic>
        <p:nvPicPr>
          <p:cNvPr id="76" name="Graphic 75" descr="Woman with kid outline">
            <a:extLst>
              <a:ext uri="{FF2B5EF4-FFF2-40B4-BE49-F238E27FC236}">
                <a16:creationId xmlns:a16="http://schemas.microsoft.com/office/drawing/2014/main" id="{DCA83F79-5AE1-3E47-B294-F584199662C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24177" y="2476521"/>
            <a:ext cx="432000" cy="432000"/>
          </a:xfrm>
          <a:prstGeom prst="rect">
            <a:avLst/>
          </a:prstGeom>
        </p:spPr>
      </p:pic>
      <p:sp>
        <p:nvSpPr>
          <p:cNvPr id="77" name="Parallelogram 76">
            <a:extLst>
              <a:ext uri="{FF2B5EF4-FFF2-40B4-BE49-F238E27FC236}">
                <a16:creationId xmlns:a16="http://schemas.microsoft.com/office/drawing/2014/main" id="{EE650844-9A1B-67BB-80CE-B6EE0A87CF21}"/>
              </a:ext>
            </a:extLst>
          </p:cNvPr>
          <p:cNvSpPr/>
          <p:nvPr/>
        </p:nvSpPr>
        <p:spPr>
          <a:xfrm rot="300000">
            <a:off x="909930" y="4767204"/>
            <a:ext cx="2791665" cy="874121"/>
          </a:xfrm>
          <a:prstGeom prst="parallelogram">
            <a:avLst>
              <a:gd name="adj" fmla="val 129308"/>
            </a:avLst>
          </a:prstGeom>
          <a:solidFill>
            <a:srgbClr val="404040">
              <a:alpha val="82000"/>
            </a:srgb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lvl="0" algn="ctr">
              <a:defRPr/>
            </a:pPr>
            <a:r>
              <a:rPr lang="en-US" sz="1200">
                <a:solidFill>
                  <a:srgbClr val="FFFFFF"/>
                </a:solidFill>
                <a:ea typeface="Verdana" panose="020B0604030504040204" pitchFamily="34" charset="0"/>
                <a:cs typeface="Verdana" panose="020B0604030504040204" pitchFamily="34" charset="0"/>
              </a:rPr>
              <a:t>Entering the workforce</a:t>
            </a:r>
          </a:p>
        </p:txBody>
      </p:sp>
      <p:sp>
        <p:nvSpPr>
          <p:cNvPr id="78" name="Parallelogram 77">
            <a:extLst>
              <a:ext uri="{FF2B5EF4-FFF2-40B4-BE49-F238E27FC236}">
                <a16:creationId xmlns:a16="http://schemas.microsoft.com/office/drawing/2014/main" id="{95C59FAB-3876-09D7-6D04-C22CAE09E394}"/>
              </a:ext>
            </a:extLst>
          </p:cNvPr>
          <p:cNvSpPr/>
          <p:nvPr/>
        </p:nvSpPr>
        <p:spPr>
          <a:xfrm rot="300000">
            <a:off x="894964" y="5418510"/>
            <a:ext cx="2791665" cy="853174"/>
          </a:xfrm>
          <a:prstGeom prst="parallelogram">
            <a:avLst>
              <a:gd name="adj" fmla="val 129308"/>
            </a:avLst>
          </a:prstGeom>
          <a:solidFill>
            <a:srgbClr val="000000"/>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AU" sz="1200" kern="1200">
                <a:solidFill>
                  <a:schemeClr val="bg1"/>
                </a:solidFill>
                <a:effectLst/>
              </a:rPr>
              <a:t>Higher education</a:t>
            </a:r>
          </a:p>
        </p:txBody>
      </p:sp>
      <p:cxnSp>
        <p:nvCxnSpPr>
          <p:cNvPr id="11" name="Connector: Elbow 10">
            <a:extLst>
              <a:ext uri="{FF2B5EF4-FFF2-40B4-BE49-F238E27FC236}">
                <a16:creationId xmlns:a16="http://schemas.microsoft.com/office/drawing/2014/main" id="{423F8E83-7018-C1DF-5A58-71021611972B}"/>
              </a:ext>
            </a:extLst>
          </p:cNvPr>
          <p:cNvCxnSpPr>
            <a:cxnSpLocks/>
          </p:cNvCxnSpPr>
          <p:nvPr/>
        </p:nvCxnSpPr>
        <p:spPr>
          <a:xfrm>
            <a:off x="9211542" y="5113070"/>
            <a:ext cx="839759" cy="49079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pic>
        <p:nvPicPr>
          <p:cNvPr id="1026" name="Picture 2" descr="Flag of the United States of America | History, Meaning, Facts, &amp; Design |  Britannica">
            <a:extLst>
              <a:ext uri="{FF2B5EF4-FFF2-40B4-BE49-F238E27FC236}">
                <a16:creationId xmlns:a16="http://schemas.microsoft.com/office/drawing/2014/main" id="{338D1839-C1AA-7C42-16C1-06911044102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173776" y="5409019"/>
            <a:ext cx="724772" cy="434863"/>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2C5C200A-5686-1D64-CAE9-F985E72AF39F}"/>
              </a:ext>
            </a:extLst>
          </p:cNvPr>
          <p:cNvSpPr txBox="1"/>
          <p:nvPr/>
        </p:nvSpPr>
        <p:spPr>
          <a:xfrm>
            <a:off x="9619035" y="925542"/>
            <a:ext cx="2054257" cy="276999"/>
          </a:xfrm>
          <a:prstGeom prst="rect">
            <a:avLst/>
          </a:prstGeom>
          <a:noFill/>
        </p:spPr>
        <p:txBody>
          <a:bodyPr wrap="square" rtlCol="0">
            <a:spAutoFit/>
          </a:bodyPr>
          <a:lstStyle/>
          <a:p>
            <a:pPr algn="ctr"/>
            <a:r>
              <a:rPr lang="en-AU" sz="1200" b="1"/>
              <a:t>Overseas examples</a:t>
            </a:r>
          </a:p>
        </p:txBody>
      </p:sp>
      <p:cxnSp>
        <p:nvCxnSpPr>
          <p:cNvPr id="19" name="Straight Connector 18">
            <a:extLst>
              <a:ext uri="{FF2B5EF4-FFF2-40B4-BE49-F238E27FC236}">
                <a16:creationId xmlns:a16="http://schemas.microsoft.com/office/drawing/2014/main" id="{404D93A2-4DB5-B796-7EAA-A95A2BB32DD5}"/>
              </a:ext>
            </a:extLst>
          </p:cNvPr>
          <p:cNvCxnSpPr>
            <a:cxnSpLocks/>
          </p:cNvCxnSpPr>
          <p:nvPr/>
        </p:nvCxnSpPr>
        <p:spPr>
          <a:xfrm>
            <a:off x="9658836" y="1195774"/>
            <a:ext cx="211148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5B1A036-5A7B-8023-AD54-416B52451214}"/>
              </a:ext>
            </a:extLst>
          </p:cNvPr>
          <p:cNvSpPr txBox="1"/>
          <p:nvPr/>
        </p:nvSpPr>
        <p:spPr>
          <a:xfrm>
            <a:off x="9543229" y="5803226"/>
            <a:ext cx="2535019" cy="646331"/>
          </a:xfrm>
          <a:prstGeom prst="rect">
            <a:avLst/>
          </a:prstGeom>
          <a:noFill/>
        </p:spPr>
        <p:txBody>
          <a:bodyPr wrap="square" rtlCol="0">
            <a:spAutoFit/>
          </a:bodyPr>
          <a:lstStyle/>
          <a:p>
            <a:pPr algn="ctr"/>
            <a:r>
              <a:rPr lang="en-US" sz="900" i="1" dirty="0"/>
              <a:t>Employers increasingly promote insurance awareness and financial wellness through insurer partnerships—e.g., Delta Airlines partners with an Insurance Trust to offer retiree coverage.</a:t>
            </a:r>
            <a:endParaRPr lang="en-AU" sz="900" i="1" dirty="0"/>
          </a:p>
        </p:txBody>
      </p:sp>
      <p:pic>
        <p:nvPicPr>
          <p:cNvPr id="1028" name="Picture 4" descr="Union Jack - Wikipedia">
            <a:extLst>
              <a:ext uri="{FF2B5EF4-FFF2-40B4-BE49-F238E27FC236}">
                <a16:creationId xmlns:a16="http://schemas.microsoft.com/office/drawing/2014/main" id="{B853D102-184A-3FA0-CC48-922A6135260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173776" y="4180047"/>
            <a:ext cx="724772" cy="427991"/>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6246C4ED-D70B-EFC5-F310-5D54701354CB}"/>
              </a:ext>
            </a:extLst>
          </p:cNvPr>
          <p:cNvCxnSpPr>
            <a:cxnSpLocks/>
          </p:cNvCxnSpPr>
          <p:nvPr/>
        </p:nvCxnSpPr>
        <p:spPr>
          <a:xfrm>
            <a:off x="9056335" y="4574662"/>
            <a:ext cx="78493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0AEF86B5-B84B-E0D5-FF53-8C1FB7FF2551}"/>
              </a:ext>
            </a:extLst>
          </p:cNvPr>
          <p:cNvSpPr txBox="1"/>
          <p:nvPr/>
        </p:nvSpPr>
        <p:spPr>
          <a:xfrm>
            <a:off x="9543230" y="4574662"/>
            <a:ext cx="2280018" cy="507831"/>
          </a:xfrm>
          <a:prstGeom prst="rect">
            <a:avLst/>
          </a:prstGeom>
          <a:noFill/>
        </p:spPr>
        <p:txBody>
          <a:bodyPr wrap="square" rtlCol="0">
            <a:spAutoFit/>
          </a:bodyPr>
          <a:lstStyle/>
          <a:p>
            <a:pPr algn="ctr"/>
            <a:r>
              <a:rPr lang="en-US" sz="900" i="1" dirty="0"/>
              <a:t>Private insurers like Bupa and Vitality partner with GPs to offer insurance or referrals during checkups</a:t>
            </a:r>
            <a:endParaRPr lang="en-AU" sz="900" i="1" dirty="0"/>
          </a:p>
        </p:txBody>
      </p:sp>
      <p:pic>
        <p:nvPicPr>
          <p:cNvPr id="1030" name="Picture 6" descr="Flag of South Africa - Wikipedia">
            <a:extLst>
              <a:ext uri="{FF2B5EF4-FFF2-40B4-BE49-F238E27FC236}">
                <a16:creationId xmlns:a16="http://schemas.microsoft.com/office/drawing/2014/main" id="{936A47A0-9414-C781-7F03-DAF0C21CD800}"/>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173776" y="2973412"/>
            <a:ext cx="724772" cy="428571"/>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a:extLst>
              <a:ext uri="{FF2B5EF4-FFF2-40B4-BE49-F238E27FC236}">
                <a16:creationId xmlns:a16="http://schemas.microsoft.com/office/drawing/2014/main" id="{D01A4F17-D8B6-108D-66E4-FA768D71E837}"/>
              </a:ext>
            </a:extLst>
          </p:cNvPr>
          <p:cNvSpPr txBox="1"/>
          <p:nvPr/>
        </p:nvSpPr>
        <p:spPr>
          <a:xfrm>
            <a:off x="9621543" y="3440181"/>
            <a:ext cx="2201704" cy="507831"/>
          </a:xfrm>
          <a:prstGeom prst="rect">
            <a:avLst/>
          </a:prstGeom>
          <a:noFill/>
        </p:spPr>
        <p:txBody>
          <a:bodyPr wrap="square" rtlCol="0">
            <a:spAutoFit/>
          </a:bodyPr>
          <a:lstStyle/>
          <a:p>
            <a:pPr algn="ctr"/>
            <a:r>
              <a:rPr lang="en-US" sz="900" i="1" dirty="0"/>
              <a:t>Banks like Standard Bank and Nedbank offer loan protection insurance that includes life cover</a:t>
            </a:r>
            <a:endParaRPr lang="en-AU" sz="900" i="1" dirty="0"/>
          </a:p>
        </p:txBody>
      </p:sp>
      <p:cxnSp>
        <p:nvCxnSpPr>
          <p:cNvPr id="34" name="Connector: Elbow 33">
            <a:extLst>
              <a:ext uri="{FF2B5EF4-FFF2-40B4-BE49-F238E27FC236}">
                <a16:creationId xmlns:a16="http://schemas.microsoft.com/office/drawing/2014/main" id="{799C0BBE-0838-9D6A-DE27-53AFCF01A2C6}"/>
              </a:ext>
            </a:extLst>
          </p:cNvPr>
          <p:cNvCxnSpPr>
            <a:cxnSpLocks/>
          </p:cNvCxnSpPr>
          <p:nvPr/>
        </p:nvCxnSpPr>
        <p:spPr>
          <a:xfrm flipV="1">
            <a:off x="9161353" y="3182104"/>
            <a:ext cx="862534" cy="58124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Connector: Elbow 35">
            <a:extLst>
              <a:ext uri="{FF2B5EF4-FFF2-40B4-BE49-F238E27FC236}">
                <a16:creationId xmlns:a16="http://schemas.microsoft.com/office/drawing/2014/main" id="{234470BB-DDA5-B821-5602-965D5EAE0344}"/>
              </a:ext>
            </a:extLst>
          </p:cNvPr>
          <p:cNvCxnSpPr>
            <a:cxnSpLocks/>
          </p:cNvCxnSpPr>
          <p:nvPr/>
        </p:nvCxnSpPr>
        <p:spPr>
          <a:xfrm>
            <a:off x="9266370" y="1635374"/>
            <a:ext cx="784931" cy="21520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pic>
        <p:nvPicPr>
          <p:cNvPr id="1032" name="Picture 8" descr="Flag of India - Wikipedia">
            <a:extLst>
              <a:ext uri="{FF2B5EF4-FFF2-40B4-BE49-F238E27FC236}">
                <a16:creationId xmlns:a16="http://schemas.microsoft.com/office/drawing/2014/main" id="{5D754DDE-EFC7-CA88-6FCD-4663B1F8843A}"/>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0173776" y="1635374"/>
            <a:ext cx="724772" cy="431670"/>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38">
            <a:extLst>
              <a:ext uri="{FF2B5EF4-FFF2-40B4-BE49-F238E27FC236}">
                <a16:creationId xmlns:a16="http://schemas.microsoft.com/office/drawing/2014/main" id="{A69C22E6-E887-E533-AF78-D44AAF5501CB}"/>
              </a:ext>
            </a:extLst>
          </p:cNvPr>
          <p:cNvSpPr txBox="1"/>
          <p:nvPr/>
        </p:nvSpPr>
        <p:spPr>
          <a:xfrm>
            <a:off x="9448801" y="2026765"/>
            <a:ext cx="2313480" cy="646331"/>
          </a:xfrm>
          <a:prstGeom prst="rect">
            <a:avLst/>
          </a:prstGeom>
          <a:noFill/>
        </p:spPr>
        <p:txBody>
          <a:bodyPr wrap="square" rtlCol="0">
            <a:spAutoFit/>
          </a:bodyPr>
          <a:lstStyle/>
          <a:p>
            <a:pPr algn="ctr"/>
            <a:r>
              <a:rPr lang="en-US" sz="900" i="1" dirty="0"/>
              <a:t>The Group Loan Protection Plan, offered by Bank of Baroda in partnership with </a:t>
            </a:r>
            <a:r>
              <a:rPr lang="en-US" sz="900" i="1" dirty="0" err="1"/>
              <a:t>IndiaFirst</a:t>
            </a:r>
            <a:r>
              <a:rPr lang="en-US" sz="900" i="1" dirty="0"/>
              <a:t> Life Insurance, provides life insurance coverage linked to loans</a:t>
            </a:r>
            <a:endParaRPr lang="en-AU" sz="900" i="1" dirty="0"/>
          </a:p>
        </p:txBody>
      </p:sp>
      <p:sp>
        <p:nvSpPr>
          <p:cNvPr id="6" name="Text Placeholder 5">
            <a:extLst>
              <a:ext uri="{FF2B5EF4-FFF2-40B4-BE49-F238E27FC236}">
                <a16:creationId xmlns:a16="http://schemas.microsoft.com/office/drawing/2014/main" id="{56A4CEA1-BBBB-EA66-813B-CA1CB8B0F07E}"/>
              </a:ext>
            </a:extLst>
          </p:cNvPr>
          <p:cNvSpPr txBox="1">
            <a:spLocks/>
          </p:cNvSpPr>
          <p:nvPr/>
        </p:nvSpPr>
        <p:spPr>
          <a:xfrm>
            <a:off x="326848" y="721044"/>
            <a:ext cx="11186349" cy="364401"/>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a:solidFill>
                  <a:schemeClr val="accent4"/>
                </a:solidFill>
              </a:rPr>
              <a:t>Insurers can shape perceived value by targeting the key moments when individuals are more likely to be considering life insurance </a:t>
            </a:r>
            <a:endParaRPr lang="en-AU" sz="1600">
              <a:solidFill>
                <a:schemeClr val="accent4"/>
              </a:solidFill>
            </a:endParaRPr>
          </a:p>
        </p:txBody>
      </p:sp>
      <p:grpSp>
        <p:nvGrpSpPr>
          <p:cNvPr id="10" name="Group 9">
            <a:extLst>
              <a:ext uri="{FF2B5EF4-FFF2-40B4-BE49-F238E27FC236}">
                <a16:creationId xmlns:a16="http://schemas.microsoft.com/office/drawing/2014/main" id="{D4905E28-3517-B197-861A-9FB6EBE95C8E}"/>
              </a:ext>
            </a:extLst>
          </p:cNvPr>
          <p:cNvGrpSpPr/>
          <p:nvPr/>
        </p:nvGrpSpPr>
        <p:grpSpPr>
          <a:xfrm>
            <a:off x="231326" y="2373273"/>
            <a:ext cx="763930" cy="685972"/>
            <a:chOff x="210778" y="2373273"/>
            <a:chExt cx="763930" cy="685972"/>
          </a:xfrm>
        </p:grpSpPr>
        <p:pic>
          <p:nvPicPr>
            <p:cNvPr id="75" name="Picture 74">
              <a:extLst>
                <a:ext uri="{FF2B5EF4-FFF2-40B4-BE49-F238E27FC236}">
                  <a16:creationId xmlns:a16="http://schemas.microsoft.com/office/drawing/2014/main" id="{8BBDE2F2-7AB2-2E81-8152-136EF981FEE4}"/>
                </a:ext>
              </a:extLst>
            </p:cNvPr>
            <p:cNvPicPr>
              <a:picLocks noChangeAspect="1"/>
            </p:cNvPicPr>
            <p:nvPr/>
          </p:nvPicPr>
          <p:blipFill>
            <a:blip r:embed="rId16"/>
            <a:stretch>
              <a:fillRect/>
            </a:stretch>
          </p:blipFill>
          <p:spPr>
            <a:xfrm>
              <a:off x="307267" y="2373273"/>
              <a:ext cx="570953" cy="623255"/>
            </a:xfrm>
            <a:prstGeom prst="rect">
              <a:avLst/>
            </a:prstGeom>
          </p:spPr>
        </p:pic>
        <p:sp>
          <p:nvSpPr>
            <p:cNvPr id="5" name="TextBox 4">
              <a:extLst>
                <a:ext uri="{FF2B5EF4-FFF2-40B4-BE49-F238E27FC236}">
                  <a16:creationId xmlns:a16="http://schemas.microsoft.com/office/drawing/2014/main" id="{68973B92-40BF-22B3-30D7-696CD67E5C81}"/>
                </a:ext>
              </a:extLst>
            </p:cNvPr>
            <p:cNvSpPr txBox="1"/>
            <p:nvPr/>
          </p:nvSpPr>
          <p:spPr>
            <a:xfrm>
              <a:off x="210778" y="2813024"/>
              <a:ext cx="763930" cy="246221"/>
            </a:xfrm>
            <a:prstGeom prst="rect">
              <a:avLst/>
            </a:prstGeom>
            <a:solidFill>
              <a:schemeClr val="bg1"/>
            </a:solidFill>
          </p:spPr>
          <p:txBody>
            <a:bodyPr wrap="square" rtlCol="0">
              <a:spAutoFit/>
            </a:bodyPr>
            <a:lstStyle/>
            <a:p>
              <a:r>
                <a:rPr lang="en-AU" sz="1000">
                  <a:solidFill>
                    <a:srgbClr val="2C516E"/>
                  </a:solidFill>
                </a:rPr>
                <a:t>Millennials</a:t>
              </a:r>
            </a:p>
          </p:txBody>
        </p:sp>
      </p:grpSp>
      <p:grpSp>
        <p:nvGrpSpPr>
          <p:cNvPr id="59" name="组合 268">
            <a:extLst>
              <a:ext uri="{FF2B5EF4-FFF2-40B4-BE49-F238E27FC236}">
                <a16:creationId xmlns:a16="http://schemas.microsoft.com/office/drawing/2014/main" id="{9FEC74DE-D95D-9C06-AA07-91B1FBE316CE}"/>
              </a:ext>
            </a:extLst>
          </p:cNvPr>
          <p:cNvGrpSpPr/>
          <p:nvPr/>
        </p:nvGrpSpPr>
        <p:grpSpPr>
          <a:xfrm rot="16200000">
            <a:off x="-1016579" y="2506392"/>
            <a:ext cx="2608964" cy="192140"/>
            <a:chOff x="499437" y="1535322"/>
            <a:chExt cx="862073" cy="192140"/>
          </a:xfrm>
        </p:grpSpPr>
        <p:cxnSp>
          <p:nvCxnSpPr>
            <p:cNvPr id="60" name="Straight Connector 20">
              <a:extLst>
                <a:ext uri="{FF2B5EF4-FFF2-40B4-BE49-F238E27FC236}">
                  <a16:creationId xmlns:a16="http://schemas.microsoft.com/office/drawing/2014/main" id="{71181B19-5E82-19DF-F08D-74D6571812D0}"/>
                </a:ext>
              </a:extLst>
            </p:cNvPr>
            <p:cNvCxnSpPr>
              <a:cxnSpLocks/>
            </p:cNvCxnSpPr>
            <p:nvPr/>
          </p:nvCxnSpPr>
          <p:spPr>
            <a:xfrm>
              <a:off x="500077" y="1629959"/>
              <a:ext cx="861433" cy="0"/>
            </a:xfrm>
            <a:prstGeom prst="line">
              <a:avLst/>
            </a:prstGeom>
            <a:ln w="19050">
              <a:solidFill>
                <a:srgbClr val="626262"/>
              </a:solidFill>
            </a:ln>
          </p:spPr>
          <p:style>
            <a:lnRef idx="1">
              <a:schemeClr val="accent1"/>
            </a:lnRef>
            <a:fillRef idx="0">
              <a:schemeClr val="accent1"/>
            </a:fillRef>
            <a:effectRef idx="0">
              <a:schemeClr val="accent1"/>
            </a:effectRef>
            <a:fontRef idx="minor">
              <a:schemeClr val="tx1"/>
            </a:fontRef>
          </p:style>
        </p:cxnSp>
        <p:cxnSp>
          <p:nvCxnSpPr>
            <p:cNvPr id="61" name="Straight Connector 20">
              <a:extLst>
                <a:ext uri="{FF2B5EF4-FFF2-40B4-BE49-F238E27FC236}">
                  <a16:creationId xmlns:a16="http://schemas.microsoft.com/office/drawing/2014/main" id="{ECAA2029-D512-DEFF-118C-70C4D8C53803}"/>
                </a:ext>
              </a:extLst>
            </p:cNvPr>
            <p:cNvCxnSpPr>
              <a:cxnSpLocks/>
            </p:cNvCxnSpPr>
            <p:nvPr/>
          </p:nvCxnSpPr>
          <p:spPr>
            <a:xfrm flipV="1">
              <a:off x="1360497" y="1535322"/>
              <a:ext cx="0" cy="192140"/>
            </a:xfrm>
            <a:prstGeom prst="line">
              <a:avLst/>
            </a:prstGeom>
            <a:ln w="19050">
              <a:solidFill>
                <a:srgbClr val="626262"/>
              </a:solidFill>
            </a:ln>
          </p:spPr>
          <p:style>
            <a:lnRef idx="1">
              <a:schemeClr val="accent1"/>
            </a:lnRef>
            <a:fillRef idx="0">
              <a:schemeClr val="accent1"/>
            </a:fillRef>
            <a:effectRef idx="0">
              <a:schemeClr val="accent1"/>
            </a:effectRef>
            <a:fontRef idx="minor">
              <a:schemeClr val="tx1"/>
            </a:fontRef>
          </p:style>
        </p:cxnSp>
        <p:cxnSp>
          <p:nvCxnSpPr>
            <p:cNvPr id="62" name="Straight Connector 20">
              <a:extLst>
                <a:ext uri="{FF2B5EF4-FFF2-40B4-BE49-F238E27FC236}">
                  <a16:creationId xmlns:a16="http://schemas.microsoft.com/office/drawing/2014/main" id="{559D321F-7D52-6471-D512-07F4149F2ADB}"/>
                </a:ext>
              </a:extLst>
            </p:cNvPr>
            <p:cNvCxnSpPr>
              <a:cxnSpLocks/>
            </p:cNvCxnSpPr>
            <p:nvPr/>
          </p:nvCxnSpPr>
          <p:spPr>
            <a:xfrm flipV="1">
              <a:off x="499437" y="1535322"/>
              <a:ext cx="0" cy="192140"/>
            </a:xfrm>
            <a:prstGeom prst="line">
              <a:avLst/>
            </a:prstGeom>
            <a:ln w="19050">
              <a:solidFill>
                <a:srgbClr val="626262"/>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D43B94C6-8762-2A80-F0A0-6DC74F47331F}"/>
              </a:ext>
            </a:extLst>
          </p:cNvPr>
          <p:cNvGrpSpPr/>
          <p:nvPr/>
        </p:nvGrpSpPr>
        <p:grpSpPr>
          <a:xfrm>
            <a:off x="356293" y="4622232"/>
            <a:ext cx="591635" cy="791756"/>
            <a:chOff x="356293" y="4622232"/>
            <a:chExt cx="591635" cy="791756"/>
          </a:xfrm>
        </p:grpSpPr>
        <p:pic>
          <p:nvPicPr>
            <p:cNvPr id="48" name="Picture 47">
              <a:extLst>
                <a:ext uri="{FF2B5EF4-FFF2-40B4-BE49-F238E27FC236}">
                  <a16:creationId xmlns:a16="http://schemas.microsoft.com/office/drawing/2014/main" id="{8E6EE905-EB3E-2B81-3935-84013E5B6389}"/>
                </a:ext>
              </a:extLst>
            </p:cNvPr>
            <p:cNvPicPr>
              <a:picLocks noChangeAspect="1"/>
            </p:cNvPicPr>
            <p:nvPr/>
          </p:nvPicPr>
          <p:blipFill>
            <a:blip r:embed="rId17"/>
            <a:stretch>
              <a:fillRect/>
            </a:stretch>
          </p:blipFill>
          <p:spPr>
            <a:xfrm>
              <a:off x="376970" y="4622232"/>
              <a:ext cx="570958" cy="736234"/>
            </a:xfrm>
            <a:prstGeom prst="rect">
              <a:avLst/>
            </a:prstGeom>
          </p:spPr>
        </p:pic>
        <p:sp>
          <p:nvSpPr>
            <p:cNvPr id="7" name="TextBox 6">
              <a:extLst>
                <a:ext uri="{FF2B5EF4-FFF2-40B4-BE49-F238E27FC236}">
                  <a16:creationId xmlns:a16="http://schemas.microsoft.com/office/drawing/2014/main" id="{B2D499F4-5C79-831A-6720-105DA0327B5C}"/>
                </a:ext>
              </a:extLst>
            </p:cNvPr>
            <p:cNvSpPr txBox="1"/>
            <p:nvPr/>
          </p:nvSpPr>
          <p:spPr>
            <a:xfrm>
              <a:off x="356293" y="5167767"/>
              <a:ext cx="513800" cy="246221"/>
            </a:xfrm>
            <a:prstGeom prst="rect">
              <a:avLst/>
            </a:prstGeom>
            <a:solidFill>
              <a:schemeClr val="bg1"/>
            </a:solidFill>
          </p:spPr>
          <p:txBody>
            <a:bodyPr wrap="square" rtlCol="0">
              <a:spAutoFit/>
            </a:bodyPr>
            <a:lstStyle/>
            <a:p>
              <a:r>
                <a:rPr lang="en-AU" sz="1000">
                  <a:solidFill>
                    <a:srgbClr val="2C516E"/>
                  </a:solidFill>
                </a:rPr>
                <a:t>Gen Z</a:t>
              </a:r>
            </a:p>
          </p:txBody>
        </p:sp>
      </p:grpSp>
      <p:grpSp>
        <p:nvGrpSpPr>
          <p:cNvPr id="44" name="组合 268">
            <a:extLst>
              <a:ext uri="{FF2B5EF4-FFF2-40B4-BE49-F238E27FC236}">
                <a16:creationId xmlns:a16="http://schemas.microsoft.com/office/drawing/2014/main" id="{87159ECB-6E2B-89E8-3204-3A6E3D7BDC04}"/>
              </a:ext>
            </a:extLst>
          </p:cNvPr>
          <p:cNvGrpSpPr/>
          <p:nvPr/>
        </p:nvGrpSpPr>
        <p:grpSpPr>
          <a:xfrm rot="16200000">
            <a:off x="-884951" y="5041949"/>
            <a:ext cx="2343901" cy="192140"/>
            <a:chOff x="499437" y="1535322"/>
            <a:chExt cx="862073" cy="192140"/>
          </a:xfrm>
        </p:grpSpPr>
        <p:cxnSp>
          <p:nvCxnSpPr>
            <p:cNvPr id="45" name="Straight Connector 20">
              <a:extLst>
                <a:ext uri="{FF2B5EF4-FFF2-40B4-BE49-F238E27FC236}">
                  <a16:creationId xmlns:a16="http://schemas.microsoft.com/office/drawing/2014/main" id="{04B4F8DA-5BA4-21DF-DFA5-F64B304CA966}"/>
                </a:ext>
              </a:extLst>
            </p:cNvPr>
            <p:cNvCxnSpPr>
              <a:cxnSpLocks/>
            </p:cNvCxnSpPr>
            <p:nvPr/>
          </p:nvCxnSpPr>
          <p:spPr>
            <a:xfrm>
              <a:off x="500077" y="1629959"/>
              <a:ext cx="861433" cy="0"/>
            </a:xfrm>
            <a:prstGeom prst="line">
              <a:avLst/>
            </a:prstGeom>
            <a:ln w="19050">
              <a:solidFill>
                <a:srgbClr val="626262"/>
              </a:solidFill>
            </a:ln>
          </p:spPr>
          <p:style>
            <a:lnRef idx="1">
              <a:schemeClr val="accent1"/>
            </a:lnRef>
            <a:fillRef idx="0">
              <a:schemeClr val="accent1"/>
            </a:fillRef>
            <a:effectRef idx="0">
              <a:schemeClr val="accent1"/>
            </a:effectRef>
            <a:fontRef idx="minor">
              <a:schemeClr val="tx1"/>
            </a:fontRef>
          </p:style>
        </p:cxnSp>
        <p:cxnSp>
          <p:nvCxnSpPr>
            <p:cNvPr id="46" name="Straight Connector 20">
              <a:extLst>
                <a:ext uri="{FF2B5EF4-FFF2-40B4-BE49-F238E27FC236}">
                  <a16:creationId xmlns:a16="http://schemas.microsoft.com/office/drawing/2014/main" id="{2D95C081-441F-F693-B631-52EA49474611}"/>
                </a:ext>
              </a:extLst>
            </p:cNvPr>
            <p:cNvCxnSpPr>
              <a:cxnSpLocks/>
            </p:cNvCxnSpPr>
            <p:nvPr/>
          </p:nvCxnSpPr>
          <p:spPr>
            <a:xfrm flipV="1">
              <a:off x="1360497" y="1535322"/>
              <a:ext cx="0" cy="192140"/>
            </a:xfrm>
            <a:prstGeom prst="line">
              <a:avLst/>
            </a:prstGeom>
            <a:ln w="19050">
              <a:solidFill>
                <a:srgbClr val="626262"/>
              </a:solidFill>
            </a:ln>
          </p:spPr>
          <p:style>
            <a:lnRef idx="1">
              <a:schemeClr val="accent1"/>
            </a:lnRef>
            <a:fillRef idx="0">
              <a:schemeClr val="accent1"/>
            </a:fillRef>
            <a:effectRef idx="0">
              <a:schemeClr val="accent1"/>
            </a:effectRef>
            <a:fontRef idx="minor">
              <a:schemeClr val="tx1"/>
            </a:fontRef>
          </p:style>
        </p:cxnSp>
        <p:cxnSp>
          <p:nvCxnSpPr>
            <p:cNvPr id="47" name="Straight Connector 20">
              <a:extLst>
                <a:ext uri="{FF2B5EF4-FFF2-40B4-BE49-F238E27FC236}">
                  <a16:creationId xmlns:a16="http://schemas.microsoft.com/office/drawing/2014/main" id="{50BF208E-4673-1DE3-3FA1-CA457BFC9AB2}"/>
                </a:ext>
              </a:extLst>
            </p:cNvPr>
            <p:cNvCxnSpPr>
              <a:cxnSpLocks/>
            </p:cNvCxnSpPr>
            <p:nvPr/>
          </p:nvCxnSpPr>
          <p:spPr>
            <a:xfrm flipV="1">
              <a:off x="499437" y="1535322"/>
              <a:ext cx="0" cy="192140"/>
            </a:xfrm>
            <a:prstGeom prst="line">
              <a:avLst/>
            </a:prstGeom>
            <a:ln w="19050">
              <a:solidFill>
                <a:srgbClr val="62626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30823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3">
            <a:extLst>
              <a:ext uri="{FF2B5EF4-FFF2-40B4-BE49-F238E27FC236}">
                <a16:creationId xmlns:a16="http://schemas.microsoft.com/office/drawing/2014/main" id="{BE6C60DC-08C4-80A6-5795-C02EF397EBE4}"/>
              </a:ext>
            </a:extLst>
          </p:cNvPr>
          <p:cNvSpPr>
            <a:spLocks noChangeArrowheads="1"/>
          </p:cNvSpPr>
          <p:nvPr/>
        </p:nvSpPr>
        <p:spPr bwMode="gray">
          <a:xfrm>
            <a:off x="5270799" y="3603276"/>
            <a:ext cx="2720675" cy="433796"/>
          </a:xfrm>
          <a:prstGeom prst="chevron">
            <a:avLst>
              <a:gd name="adj" fmla="val 32576"/>
            </a:avLst>
          </a:prstGeom>
          <a:solidFill>
            <a:schemeClr val="accent1">
              <a:lumMod val="50000"/>
            </a:schemeClr>
          </a:solidFill>
          <a:ln w="12700" cap="rnd" algn="ctr">
            <a:noFill/>
            <a:miter lim="800000"/>
            <a:headEnd/>
            <a:tailEnd/>
          </a:ln>
        </p:spPr>
        <p:txBody>
          <a:bodyPr wrap="square" lIns="88900" tIns="88900" rIns="88900" bIns="88900" anchor="ctr"/>
          <a:lstStyle/>
          <a:p>
            <a:pPr eaLnBrk="1" hangingPunct="1">
              <a:lnSpc>
                <a:spcPct val="110000"/>
              </a:lnSpc>
              <a:spcBef>
                <a:spcPct val="20000"/>
              </a:spcBef>
              <a:defRPr/>
            </a:pPr>
            <a:endParaRPr lang="en-US" sz="1200">
              <a:solidFill>
                <a:schemeClr val="bg1"/>
              </a:solidFill>
              <a:cs typeface="Arial" pitchFamily="34" charset="0"/>
            </a:endParaRPr>
          </a:p>
        </p:txBody>
      </p:sp>
      <p:sp>
        <p:nvSpPr>
          <p:cNvPr id="42" name="AutoShape 3">
            <a:extLst>
              <a:ext uri="{FF2B5EF4-FFF2-40B4-BE49-F238E27FC236}">
                <a16:creationId xmlns:a16="http://schemas.microsoft.com/office/drawing/2014/main" id="{5BDC87D8-1811-A7A5-3FFF-F353C0CABD9A}"/>
              </a:ext>
            </a:extLst>
          </p:cNvPr>
          <p:cNvSpPr>
            <a:spLocks noChangeArrowheads="1"/>
          </p:cNvSpPr>
          <p:nvPr/>
        </p:nvSpPr>
        <p:spPr bwMode="gray">
          <a:xfrm rot="19076393">
            <a:off x="5999731" y="4370203"/>
            <a:ext cx="2684945" cy="433796"/>
          </a:xfrm>
          <a:prstGeom prst="chevron">
            <a:avLst>
              <a:gd name="adj" fmla="val 32576"/>
            </a:avLst>
          </a:prstGeom>
          <a:solidFill>
            <a:schemeClr val="accent1">
              <a:lumMod val="60000"/>
              <a:lumOff val="40000"/>
            </a:schemeClr>
          </a:solidFill>
          <a:ln w="12700" cap="rnd" algn="ctr">
            <a:noFill/>
            <a:miter lim="800000"/>
            <a:headEnd/>
            <a:tailEnd/>
          </a:ln>
        </p:spPr>
        <p:txBody>
          <a:bodyPr wrap="square" lIns="88900" tIns="88900" rIns="88900" bIns="88900" anchor="ctr"/>
          <a:lstStyle/>
          <a:p>
            <a:pPr eaLnBrk="1" hangingPunct="1">
              <a:lnSpc>
                <a:spcPct val="110000"/>
              </a:lnSpc>
              <a:spcBef>
                <a:spcPct val="20000"/>
              </a:spcBef>
              <a:defRPr/>
            </a:pPr>
            <a:endParaRPr lang="en-US" sz="1200">
              <a:solidFill>
                <a:schemeClr val="bg1"/>
              </a:solidFill>
              <a:cs typeface="Arial" pitchFamily="34" charset="0"/>
            </a:endParaRPr>
          </a:p>
        </p:txBody>
      </p:sp>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a:xfrm>
            <a:off x="326847" y="288389"/>
            <a:ext cx="9575435" cy="1232435"/>
          </a:xfrm>
        </p:spPr>
        <p:txBody>
          <a:bodyPr/>
          <a:lstStyle/>
          <a:p>
            <a:r>
              <a:rPr lang="en-US"/>
              <a:t>Perceived customer value improves insurer lifetime value</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mtClean="0"/>
              <a:pPr/>
              <a:t>13</a:t>
            </a:fld>
            <a:endParaRPr lang="en-GB"/>
          </a:p>
        </p:txBody>
      </p:sp>
      <p:sp>
        <p:nvSpPr>
          <p:cNvPr id="2" name="Footer Placeholder 4">
            <a:extLst>
              <a:ext uri="{FF2B5EF4-FFF2-40B4-BE49-F238E27FC236}">
                <a16:creationId xmlns:a16="http://schemas.microsoft.com/office/drawing/2014/main" id="{20A7416F-C66E-6D6F-FBC4-2A2666EECE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grpSp>
        <p:nvGrpSpPr>
          <p:cNvPr id="6" name="Group 5">
            <a:extLst>
              <a:ext uri="{FF2B5EF4-FFF2-40B4-BE49-F238E27FC236}">
                <a16:creationId xmlns:a16="http://schemas.microsoft.com/office/drawing/2014/main" id="{BDD66890-0C55-C928-03E1-6BED54FD7E77}"/>
              </a:ext>
            </a:extLst>
          </p:cNvPr>
          <p:cNvGrpSpPr/>
          <p:nvPr/>
        </p:nvGrpSpPr>
        <p:grpSpPr>
          <a:xfrm>
            <a:off x="10567513" y="2572471"/>
            <a:ext cx="1102201" cy="2539980"/>
            <a:chOff x="9189563" y="2475471"/>
            <a:chExt cx="1102201" cy="2539980"/>
          </a:xfrm>
        </p:grpSpPr>
        <p:sp>
          <p:nvSpPr>
            <p:cNvPr id="7" name="Freeform 5">
              <a:extLst>
                <a:ext uri="{FF2B5EF4-FFF2-40B4-BE49-F238E27FC236}">
                  <a16:creationId xmlns:a16="http://schemas.microsoft.com/office/drawing/2014/main" id="{005D154B-E76F-3177-4C6D-EFC92FA208F3}"/>
                </a:ext>
              </a:extLst>
            </p:cNvPr>
            <p:cNvSpPr>
              <a:spLocks/>
            </p:cNvSpPr>
            <p:nvPr/>
          </p:nvSpPr>
          <p:spPr bwMode="auto">
            <a:xfrm>
              <a:off x="9399863" y="2475471"/>
              <a:ext cx="891901" cy="2539980"/>
            </a:xfrm>
            <a:custGeom>
              <a:avLst/>
              <a:gdLst>
                <a:gd name="T0" fmla="*/ 96 w 192"/>
                <a:gd name="T1" fmla="*/ 0 h 546"/>
                <a:gd name="T2" fmla="*/ 51 w 192"/>
                <a:gd name="T3" fmla="*/ 0 h 546"/>
                <a:gd name="T4" fmla="*/ 51 w 192"/>
                <a:gd name="T5" fmla="*/ 33 h 546"/>
                <a:gd name="T6" fmla="*/ 0 w 192"/>
                <a:gd name="T7" fmla="*/ 273 h 546"/>
                <a:gd name="T8" fmla="*/ 51 w 192"/>
                <a:gd name="T9" fmla="*/ 513 h 546"/>
                <a:gd name="T10" fmla="*/ 51 w 192"/>
                <a:gd name="T11" fmla="*/ 546 h 546"/>
                <a:gd name="T12" fmla="*/ 96 w 192"/>
                <a:gd name="T13" fmla="*/ 546 h 546"/>
                <a:gd name="T14" fmla="*/ 192 w 192"/>
                <a:gd name="T15" fmla="*/ 273 h 546"/>
                <a:gd name="T16" fmla="*/ 96 w 192"/>
                <a:gd name="T17" fmla="*/ 0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546">
                  <a:moveTo>
                    <a:pt x="96" y="0"/>
                  </a:moveTo>
                  <a:cubicBezTo>
                    <a:pt x="51" y="0"/>
                    <a:pt x="51" y="0"/>
                    <a:pt x="51" y="0"/>
                  </a:cubicBezTo>
                  <a:cubicBezTo>
                    <a:pt x="51" y="33"/>
                    <a:pt x="51" y="33"/>
                    <a:pt x="51" y="33"/>
                  </a:cubicBezTo>
                  <a:cubicBezTo>
                    <a:pt x="21" y="79"/>
                    <a:pt x="0" y="169"/>
                    <a:pt x="0" y="273"/>
                  </a:cubicBezTo>
                  <a:cubicBezTo>
                    <a:pt x="0" y="377"/>
                    <a:pt x="21" y="467"/>
                    <a:pt x="51" y="513"/>
                  </a:cubicBezTo>
                  <a:cubicBezTo>
                    <a:pt x="51" y="546"/>
                    <a:pt x="51" y="546"/>
                    <a:pt x="51" y="546"/>
                  </a:cubicBezTo>
                  <a:cubicBezTo>
                    <a:pt x="96" y="546"/>
                    <a:pt x="96" y="546"/>
                    <a:pt x="96" y="546"/>
                  </a:cubicBezTo>
                  <a:cubicBezTo>
                    <a:pt x="149" y="546"/>
                    <a:pt x="192" y="424"/>
                    <a:pt x="192" y="273"/>
                  </a:cubicBezTo>
                  <a:cubicBezTo>
                    <a:pt x="192" y="122"/>
                    <a:pt x="149" y="0"/>
                    <a:pt x="96" y="0"/>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Oval 6">
              <a:extLst>
                <a:ext uri="{FF2B5EF4-FFF2-40B4-BE49-F238E27FC236}">
                  <a16:creationId xmlns:a16="http://schemas.microsoft.com/office/drawing/2014/main" id="{A84AD577-E346-E09E-B09A-D5F04CC5C38E}"/>
                </a:ext>
              </a:extLst>
            </p:cNvPr>
            <p:cNvSpPr>
              <a:spLocks noChangeArrowheads="1"/>
            </p:cNvSpPr>
            <p:nvPr/>
          </p:nvSpPr>
          <p:spPr bwMode="auto">
            <a:xfrm>
              <a:off x="9189563" y="2475471"/>
              <a:ext cx="888918" cy="2539980"/>
            </a:xfrm>
            <a:prstGeom prst="ellipse">
              <a:avLst/>
            </a:prstGeom>
            <a:solidFill>
              <a:srgbClr val="D0D0CE"/>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Oval 7">
              <a:extLst>
                <a:ext uri="{FF2B5EF4-FFF2-40B4-BE49-F238E27FC236}">
                  <a16:creationId xmlns:a16="http://schemas.microsoft.com/office/drawing/2014/main" id="{598028E6-FF3F-DCF2-83EE-20E9D741FDF0}"/>
                </a:ext>
              </a:extLst>
            </p:cNvPr>
            <p:cNvSpPr>
              <a:spLocks noChangeArrowheads="1"/>
            </p:cNvSpPr>
            <p:nvPr/>
          </p:nvSpPr>
          <p:spPr bwMode="auto">
            <a:xfrm>
              <a:off x="9241765" y="2732005"/>
              <a:ext cx="709942" cy="2026913"/>
            </a:xfrm>
            <a:prstGeom prst="ellipse">
              <a:avLst/>
            </a:prstGeom>
            <a:solidFill>
              <a:srgbClr val="FFFFFF"/>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Oval 8">
              <a:extLst>
                <a:ext uri="{FF2B5EF4-FFF2-40B4-BE49-F238E27FC236}">
                  <a16:creationId xmlns:a16="http://schemas.microsoft.com/office/drawing/2014/main" id="{837FDD83-0614-9DBE-3CA3-1C2BB554F58F}"/>
                </a:ext>
              </a:extLst>
            </p:cNvPr>
            <p:cNvSpPr>
              <a:spLocks noChangeArrowheads="1"/>
            </p:cNvSpPr>
            <p:nvPr/>
          </p:nvSpPr>
          <p:spPr bwMode="auto">
            <a:xfrm>
              <a:off x="9305899" y="3024333"/>
              <a:ext cx="507101" cy="1442256"/>
            </a:xfrm>
            <a:prstGeom prst="ellipse">
              <a:avLst/>
            </a:prstGeom>
            <a:solidFill>
              <a:srgbClr val="D0D0CE"/>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Oval 9">
              <a:extLst>
                <a:ext uri="{FF2B5EF4-FFF2-40B4-BE49-F238E27FC236}">
                  <a16:creationId xmlns:a16="http://schemas.microsoft.com/office/drawing/2014/main" id="{C209F064-07C8-A695-37A7-A081D1237CB6}"/>
                </a:ext>
              </a:extLst>
            </p:cNvPr>
            <p:cNvSpPr>
              <a:spLocks noChangeArrowheads="1"/>
            </p:cNvSpPr>
            <p:nvPr/>
          </p:nvSpPr>
          <p:spPr bwMode="auto">
            <a:xfrm>
              <a:off x="9367049" y="3270427"/>
              <a:ext cx="334090" cy="950069"/>
            </a:xfrm>
            <a:prstGeom prst="ellipse">
              <a:avLst/>
            </a:prstGeom>
            <a:solidFill>
              <a:srgbClr val="FFFFFF"/>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Oval 10">
              <a:extLst>
                <a:ext uri="{FF2B5EF4-FFF2-40B4-BE49-F238E27FC236}">
                  <a16:creationId xmlns:a16="http://schemas.microsoft.com/office/drawing/2014/main" id="{C4A679BB-39A2-6789-EE0C-E8E8CC7507B2}"/>
                </a:ext>
              </a:extLst>
            </p:cNvPr>
            <p:cNvSpPr>
              <a:spLocks noChangeArrowheads="1"/>
            </p:cNvSpPr>
            <p:nvPr/>
          </p:nvSpPr>
          <p:spPr bwMode="auto">
            <a:xfrm>
              <a:off x="9437148" y="3531435"/>
              <a:ext cx="152130" cy="428053"/>
            </a:xfrm>
            <a:prstGeom prst="ellipse">
              <a:avLst/>
            </a:pr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5" name="Group 14">
            <a:extLst>
              <a:ext uri="{FF2B5EF4-FFF2-40B4-BE49-F238E27FC236}">
                <a16:creationId xmlns:a16="http://schemas.microsoft.com/office/drawing/2014/main" id="{C36BA23D-FB9D-33C5-D028-668A4198CE56}"/>
              </a:ext>
            </a:extLst>
          </p:cNvPr>
          <p:cNvGrpSpPr/>
          <p:nvPr/>
        </p:nvGrpSpPr>
        <p:grpSpPr>
          <a:xfrm>
            <a:off x="9588443" y="3810394"/>
            <a:ext cx="674146" cy="64134"/>
            <a:chOff x="9588443" y="3713394"/>
            <a:chExt cx="674146" cy="64134"/>
          </a:xfrm>
          <a:solidFill>
            <a:srgbClr val="97999B"/>
          </a:solidFill>
        </p:grpSpPr>
        <p:sp>
          <p:nvSpPr>
            <p:cNvPr id="16" name="Freeform 11">
              <a:extLst>
                <a:ext uri="{FF2B5EF4-FFF2-40B4-BE49-F238E27FC236}">
                  <a16:creationId xmlns:a16="http://schemas.microsoft.com/office/drawing/2014/main" id="{621F258A-7285-9651-D9D8-E9077CEA2063}"/>
                </a:ext>
              </a:extLst>
            </p:cNvPr>
            <p:cNvSpPr>
              <a:spLocks/>
            </p:cNvSpPr>
            <p:nvPr/>
          </p:nvSpPr>
          <p:spPr bwMode="auto">
            <a:xfrm>
              <a:off x="9588443" y="3746207"/>
              <a:ext cx="674146" cy="31321"/>
            </a:xfrm>
            <a:custGeom>
              <a:avLst/>
              <a:gdLst>
                <a:gd name="T0" fmla="*/ 418 w 452"/>
                <a:gd name="T1" fmla="*/ 0 h 21"/>
                <a:gd name="T2" fmla="*/ 418 w 452"/>
                <a:gd name="T3" fmla="*/ 0 h 21"/>
                <a:gd name="T4" fmla="*/ 0 w 452"/>
                <a:gd name="T5" fmla="*/ 0 h 21"/>
                <a:gd name="T6" fmla="*/ 0 w 452"/>
                <a:gd name="T7" fmla="*/ 21 h 21"/>
                <a:gd name="T8" fmla="*/ 418 w 452"/>
                <a:gd name="T9" fmla="*/ 21 h 21"/>
                <a:gd name="T10" fmla="*/ 452 w 452"/>
                <a:gd name="T11" fmla="*/ 0 h 21"/>
                <a:gd name="T12" fmla="*/ 418 w 452"/>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452" h="21">
                  <a:moveTo>
                    <a:pt x="418" y="0"/>
                  </a:moveTo>
                  <a:lnTo>
                    <a:pt x="418" y="0"/>
                  </a:lnTo>
                  <a:lnTo>
                    <a:pt x="0" y="0"/>
                  </a:lnTo>
                  <a:lnTo>
                    <a:pt x="0" y="21"/>
                  </a:lnTo>
                  <a:lnTo>
                    <a:pt x="418" y="21"/>
                  </a:lnTo>
                  <a:lnTo>
                    <a:pt x="452" y="0"/>
                  </a:lnTo>
                  <a:lnTo>
                    <a:pt x="418" y="0"/>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2">
              <a:extLst>
                <a:ext uri="{FF2B5EF4-FFF2-40B4-BE49-F238E27FC236}">
                  <a16:creationId xmlns:a16="http://schemas.microsoft.com/office/drawing/2014/main" id="{72B51757-F263-5124-A3AE-5E8EA37458CA}"/>
                </a:ext>
              </a:extLst>
            </p:cNvPr>
            <p:cNvSpPr>
              <a:spLocks/>
            </p:cNvSpPr>
            <p:nvPr/>
          </p:nvSpPr>
          <p:spPr bwMode="auto">
            <a:xfrm>
              <a:off x="9588443" y="3713394"/>
              <a:ext cx="674146" cy="32812"/>
            </a:xfrm>
            <a:custGeom>
              <a:avLst/>
              <a:gdLst>
                <a:gd name="T0" fmla="*/ 452 w 452"/>
                <a:gd name="T1" fmla="*/ 22 h 22"/>
                <a:gd name="T2" fmla="*/ 418 w 452"/>
                <a:gd name="T3" fmla="*/ 0 h 22"/>
                <a:gd name="T4" fmla="*/ 418 w 452"/>
                <a:gd name="T5" fmla="*/ 0 h 22"/>
                <a:gd name="T6" fmla="*/ 0 w 452"/>
                <a:gd name="T7" fmla="*/ 0 h 22"/>
                <a:gd name="T8" fmla="*/ 0 w 452"/>
                <a:gd name="T9" fmla="*/ 22 h 22"/>
                <a:gd name="T10" fmla="*/ 437 w 452"/>
                <a:gd name="T11" fmla="*/ 22 h 22"/>
                <a:gd name="T12" fmla="*/ 437 w 452"/>
                <a:gd name="T13" fmla="*/ 22 h 22"/>
                <a:gd name="T14" fmla="*/ 452 w 452"/>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2" h="22">
                  <a:moveTo>
                    <a:pt x="452" y="22"/>
                  </a:moveTo>
                  <a:lnTo>
                    <a:pt x="418" y="0"/>
                  </a:lnTo>
                  <a:lnTo>
                    <a:pt x="418" y="0"/>
                  </a:lnTo>
                  <a:lnTo>
                    <a:pt x="0" y="0"/>
                  </a:lnTo>
                  <a:lnTo>
                    <a:pt x="0" y="22"/>
                  </a:lnTo>
                  <a:lnTo>
                    <a:pt x="437" y="22"/>
                  </a:lnTo>
                  <a:lnTo>
                    <a:pt x="437" y="22"/>
                  </a:lnTo>
                  <a:lnTo>
                    <a:pt x="452" y="22"/>
                  </a:lnTo>
                  <a:close/>
                </a:path>
              </a:pathLst>
            </a:custGeom>
            <a:grpFill/>
            <a:ln>
              <a:noFill/>
            </a:ln>
            <a:extLst>
              <a:ext uri="{91240B29-F687-4f45-9708-019B960494DF}">
                <a14:hiddenLine xmlns:a16="http://schemas.microsoft.com/office/drawing/2014/main"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9" name="Freeform 17">
            <a:extLst>
              <a:ext uri="{FF2B5EF4-FFF2-40B4-BE49-F238E27FC236}">
                <a16:creationId xmlns:a16="http://schemas.microsoft.com/office/drawing/2014/main" id="{951807C0-ADFE-58F9-4F19-C3060A9C1946}"/>
              </a:ext>
            </a:extLst>
          </p:cNvPr>
          <p:cNvSpPr>
            <a:spLocks/>
          </p:cNvSpPr>
          <p:nvPr/>
        </p:nvSpPr>
        <p:spPr bwMode="auto">
          <a:xfrm>
            <a:off x="5961326" y="1838804"/>
            <a:ext cx="2675557" cy="2120739"/>
          </a:xfrm>
          <a:custGeom>
            <a:avLst/>
            <a:gdLst>
              <a:gd name="T0" fmla="*/ 356 w 527"/>
              <a:gd name="T1" fmla="*/ 262 h 408"/>
              <a:gd name="T2" fmla="*/ 66 w 527"/>
              <a:gd name="T3" fmla="*/ 0 h 408"/>
              <a:gd name="T4" fmla="*/ 72 w 527"/>
              <a:gd name="T5" fmla="*/ 78 h 408"/>
              <a:gd name="T6" fmla="*/ 0 w 527"/>
              <a:gd name="T7" fmla="*/ 77 h 408"/>
              <a:gd name="T8" fmla="*/ 312 w 527"/>
              <a:gd name="T9" fmla="*/ 339 h 408"/>
              <a:gd name="T10" fmla="*/ 527 w 527"/>
              <a:gd name="T11" fmla="*/ 408 h 408"/>
              <a:gd name="T12" fmla="*/ 527 w 527"/>
              <a:gd name="T13" fmla="*/ 358 h 408"/>
              <a:gd name="T14" fmla="*/ 356 w 527"/>
              <a:gd name="T15" fmla="*/ 262 h 4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7" h="408">
                <a:moveTo>
                  <a:pt x="356" y="262"/>
                </a:moveTo>
                <a:cubicBezTo>
                  <a:pt x="66" y="0"/>
                  <a:pt x="66" y="0"/>
                  <a:pt x="66" y="0"/>
                </a:cubicBezTo>
                <a:cubicBezTo>
                  <a:pt x="72" y="78"/>
                  <a:pt x="72" y="78"/>
                  <a:pt x="72" y="78"/>
                </a:cubicBezTo>
                <a:cubicBezTo>
                  <a:pt x="0" y="77"/>
                  <a:pt x="0" y="77"/>
                  <a:pt x="0" y="77"/>
                </a:cubicBezTo>
                <a:cubicBezTo>
                  <a:pt x="312" y="339"/>
                  <a:pt x="312" y="339"/>
                  <a:pt x="312" y="339"/>
                </a:cubicBezTo>
                <a:cubicBezTo>
                  <a:pt x="364" y="381"/>
                  <a:pt x="413" y="408"/>
                  <a:pt x="527" y="408"/>
                </a:cubicBezTo>
                <a:cubicBezTo>
                  <a:pt x="527" y="358"/>
                  <a:pt x="527" y="358"/>
                  <a:pt x="527" y="358"/>
                </a:cubicBezTo>
                <a:cubicBezTo>
                  <a:pt x="469" y="353"/>
                  <a:pt x="396" y="303"/>
                  <a:pt x="356" y="262"/>
                </a:cubicBezTo>
                <a:close/>
              </a:path>
            </a:pathLst>
          </a:custGeom>
          <a:solidFill>
            <a:schemeClr val="accent1"/>
          </a:solidFill>
          <a:ln w="19050">
            <a:noFill/>
          </a:ln>
        </p:spPr>
        <p:txBody>
          <a:bodyPr vert="horz" wrap="square" lIns="91440" tIns="45720" rIns="91440" bIns="45720" numCol="1" anchor="t" anchorCtr="0" compatLnSpc="1">
            <a:prstTxWarp prst="textNoShape">
              <a:avLst/>
            </a:prstTxWarp>
          </a:bodyPr>
          <a:lstStyle/>
          <a:p>
            <a:endParaRPr lang="en-US"/>
          </a:p>
        </p:txBody>
      </p:sp>
      <p:sp>
        <p:nvSpPr>
          <p:cNvPr id="20" name="Rectangle 18">
            <a:extLst>
              <a:ext uri="{FF2B5EF4-FFF2-40B4-BE49-F238E27FC236}">
                <a16:creationId xmlns:a16="http://schemas.microsoft.com/office/drawing/2014/main" id="{CBA4DBBC-CDE3-D68B-E717-086DDE028DDA}"/>
              </a:ext>
            </a:extLst>
          </p:cNvPr>
          <p:cNvSpPr>
            <a:spLocks noChangeArrowheads="1"/>
          </p:cNvSpPr>
          <p:nvPr/>
        </p:nvSpPr>
        <p:spPr bwMode="auto">
          <a:xfrm>
            <a:off x="8636883" y="3726872"/>
            <a:ext cx="292329" cy="232669"/>
          </a:xfrm>
          <a:prstGeom prst="rect">
            <a:avLst/>
          </a:prstGeom>
          <a:solidFill>
            <a:srgbClr val="53565A"/>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A531F683-90F3-2FC0-DA65-61E5831AA18C}"/>
              </a:ext>
            </a:extLst>
          </p:cNvPr>
          <p:cNvSpPr>
            <a:spLocks noChangeArrowheads="1"/>
          </p:cNvSpPr>
          <p:nvPr/>
        </p:nvSpPr>
        <p:spPr bwMode="auto">
          <a:xfrm>
            <a:off x="9017209" y="3637384"/>
            <a:ext cx="483237" cy="414628"/>
          </a:xfrm>
          <a:prstGeom prst="rect">
            <a:avLst/>
          </a:prstGeom>
          <a:solidFill>
            <a:srgbClr val="75787B"/>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22">
            <a:extLst>
              <a:ext uri="{FF2B5EF4-FFF2-40B4-BE49-F238E27FC236}">
                <a16:creationId xmlns:a16="http://schemas.microsoft.com/office/drawing/2014/main" id="{EEC5ED1A-8CED-7369-81A1-2061D866CB94}"/>
              </a:ext>
            </a:extLst>
          </p:cNvPr>
          <p:cNvSpPr>
            <a:spLocks/>
          </p:cNvSpPr>
          <p:nvPr/>
        </p:nvSpPr>
        <p:spPr bwMode="auto">
          <a:xfrm>
            <a:off x="9500446" y="3637383"/>
            <a:ext cx="87997" cy="414630"/>
          </a:xfrm>
          <a:custGeom>
            <a:avLst/>
            <a:gdLst>
              <a:gd name="T0" fmla="*/ 0 w 59"/>
              <a:gd name="T1" fmla="*/ 278 h 278"/>
              <a:gd name="T2" fmla="*/ 59 w 59"/>
              <a:gd name="T3" fmla="*/ 219 h 278"/>
              <a:gd name="T4" fmla="*/ 59 w 59"/>
              <a:gd name="T5" fmla="*/ 60 h 278"/>
              <a:gd name="T6" fmla="*/ 0 w 59"/>
              <a:gd name="T7" fmla="*/ 0 h 278"/>
              <a:gd name="T8" fmla="*/ 0 w 59"/>
              <a:gd name="T9" fmla="*/ 278 h 278"/>
            </a:gdLst>
            <a:ahLst/>
            <a:cxnLst>
              <a:cxn ang="0">
                <a:pos x="T0" y="T1"/>
              </a:cxn>
              <a:cxn ang="0">
                <a:pos x="T2" y="T3"/>
              </a:cxn>
              <a:cxn ang="0">
                <a:pos x="T4" y="T5"/>
              </a:cxn>
              <a:cxn ang="0">
                <a:pos x="T6" y="T7"/>
              </a:cxn>
              <a:cxn ang="0">
                <a:pos x="T8" y="T9"/>
              </a:cxn>
            </a:cxnLst>
            <a:rect l="0" t="0" r="r" b="b"/>
            <a:pathLst>
              <a:path w="59" h="278">
                <a:moveTo>
                  <a:pt x="0" y="278"/>
                </a:moveTo>
                <a:lnTo>
                  <a:pt x="59" y="219"/>
                </a:lnTo>
                <a:lnTo>
                  <a:pt x="59" y="60"/>
                </a:lnTo>
                <a:lnTo>
                  <a:pt x="0" y="0"/>
                </a:lnTo>
                <a:lnTo>
                  <a:pt x="0" y="278"/>
                </a:lnTo>
                <a:close/>
              </a:path>
            </a:pathLst>
          </a:custGeom>
          <a:solidFill>
            <a:srgbClr val="63666A"/>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23">
            <a:extLst>
              <a:ext uri="{FF2B5EF4-FFF2-40B4-BE49-F238E27FC236}">
                <a16:creationId xmlns:a16="http://schemas.microsoft.com/office/drawing/2014/main" id="{0DD189D1-7F96-CBD3-B798-96F6A50FE8ED}"/>
              </a:ext>
            </a:extLst>
          </p:cNvPr>
          <p:cNvSpPr>
            <a:spLocks/>
          </p:cNvSpPr>
          <p:nvPr/>
        </p:nvSpPr>
        <p:spPr bwMode="auto">
          <a:xfrm>
            <a:off x="8929212" y="3637383"/>
            <a:ext cx="87997" cy="414630"/>
          </a:xfrm>
          <a:custGeom>
            <a:avLst/>
            <a:gdLst>
              <a:gd name="T0" fmla="*/ 59 w 59"/>
              <a:gd name="T1" fmla="*/ 0 h 278"/>
              <a:gd name="T2" fmla="*/ 0 w 59"/>
              <a:gd name="T3" fmla="*/ 60 h 278"/>
              <a:gd name="T4" fmla="*/ 0 w 59"/>
              <a:gd name="T5" fmla="*/ 219 h 278"/>
              <a:gd name="T6" fmla="*/ 59 w 59"/>
              <a:gd name="T7" fmla="*/ 278 h 278"/>
              <a:gd name="T8" fmla="*/ 59 w 59"/>
              <a:gd name="T9" fmla="*/ 0 h 278"/>
            </a:gdLst>
            <a:ahLst/>
            <a:cxnLst>
              <a:cxn ang="0">
                <a:pos x="T0" y="T1"/>
              </a:cxn>
              <a:cxn ang="0">
                <a:pos x="T2" y="T3"/>
              </a:cxn>
              <a:cxn ang="0">
                <a:pos x="T4" y="T5"/>
              </a:cxn>
              <a:cxn ang="0">
                <a:pos x="T6" y="T7"/>
              </a:cxn>
              <a:cxn ang="0">
                <a:pos x="T8" y="T9"/>
              </a:cxn>
            </a:cxnLst>
            <a:rect l="0" t="0" r="r" b="b"/>
            <a:pathLst>
              <a:path w="59" h="278">
                <a:moveTo>
                  <a:pt x="59" y="0"/>
                </a:moveTo>
                <a:lnTo>
                  <a:pt x="0" y="60"/>
                </a:lnTo>
                <a:lnTo>
                  <a:pt x="0" y="219"/>
                </a:lnTo>
                <a:lnTo>
                  <a:pt x="59" y="278"/>
                </a:lnTo>
                <a:lnTo>
                  <a:pt x="59" y="0"/>
                </a:lnTo>
                <a:close/>
              </a:path>
            </a:pathLst>
          </a:custGeom>
          <a:solidFill>
            <a:srgbClr val="63666A"/>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Rectangle 24">
            <a:extLst>
              <a:ext uri="{FF2B5EF4-FFF2-40B4-BE49-F238E27FC236}">
                <a16:creationId xmlns:a16="http://schemas.microsoft.com/office/drawing/2014/main" id="{EFC66614-1518-FC90-FA82-3388DF429B74}"/>
              </a:ext>
            </a:extLst>
          </p:cNvPr>
          <p:cNvSpPr>
            <a:spLocks noChangeArrowheads="1"/>
          </p:cNvSpPr>
          <p:nvPr/>
        </p:nvSpPr>
        <p:spPr bwMode="auto">
          <a:xfrm>
            <a:off x="8636883" y="3726871"/>
            <a:ext cx="37287" cy="23267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5" name="Group 235">
            <a:extLst>
              <a:ext uri="{FF2B5EF4-FFF2-40B4-BE49-F238E27FC236}">
                <a16:creationId xmlns:a16="http://schemas.microsoft.com/office/drawing/2014/main" id="{DE515347-7318-B300-8647-E1256D8ADE23}"/>
              </a:ext>
            </a:extLst>
          </p:cNvPr>
          <p:cNvGrpSpPr>
            <a:grpSpLocks noChangeAspect="1"/>
          </p:cNvGrpSpPr>
          <p:nvPr/>
        </p:nvGrpSpPr>
        <p:grpSpPr bwMode="auto">
          <a:xfrm>
            <a:off x="5790758" y="1726728"/>
            <a:ext cx="481296" cy="481296"/>
            <a:chOff x="4264" y="792"/>
            <a:chExt cx="340" cy="340"/>
          </a:xfrm>
          <a:solidFill>
            <a:schemeClr val="accent1"/>
          </a:solidFill>
        </p:grpSpPr>
        <p:sp>
          <p:nvSpPr>
            <p:cNvPr id="26" name="Freeform 236">
              <a:extLst>
                <a:ext uri="{FF2B5EF4-FFF2-40B4-BE49-F238E27FC236}">
                  <a16:creationId xmlns:a16="http://schemas.microsoft.com/office/drawing/2014/main" id="{A730AE5A-C9FF-1913-B164-F3CBB98FFB98}"/>
                </a:ext>
              </a:extLst>
            </p:cNvPr>
            <p:cNvSpPr>
              <a:spLocks noEditPoints="1"/>
            </p:cNvSpPr>
            <p:nvPr/>
          </p:nvSpPr>
          <p:spPr bwMode="auto">
            <a:xfrm>
              <a:off x="4264" y="792"/>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6="http://schemas.microsoft.com/office/drawing/2014/main"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237">
              <a:extLst>
                <a:ext uri="{FF2B5EF4-FFF2-40B4-BE49-F238E27FC236}">
                  <a16:creationId xmlns:a16="http://schemas.microsoft.com/office/drawing/2014/main" id="{CDEA30E3-AC6D-B412-75E7-094AE0BDCD01}"/>
                </a:ext>
              </a:extLst>
            </p:cNvPr>
            <p:cNvSpPr>
              <a:spLocks noEditPoints="1"/>
            </p:cNvSpPr>
            <p:nvPr/>
          </p:nvSpPr>
          <p:spPr bwMode="auto">
            <a:xfrm>
              <a:off x="4328" y="884"/>
              <a:ext cx="127" cy="113"/>
            </a:xfrm>
            <a:custGeom>
              <a:avLst/>
              <a:gdLst>
                <a:gd name="T0" fmla="*/ 192 w 192"/>
                <a:gd name="T1" fmla="*/ 118 h 171"/>
                <a:gd name="T2" fmla="*/ 192 w 192"/>
                <a:gd name="T3" fmla="*/ 11 h 171"/>
                <a:gd name="T4" fmla="*/ 181 w 192"/>
                <a:gd name="T5" fmla="*/ 0 h 171"/>
                <a:gd name="T6" fmla="*/ 10 w 192"/>
                <a:gd name="T7" fmla="*/ 0 h 171"/>
                <a:gd name="T8" fmla="*/ 0 w 192"/>
                <a:gd name="T9" fmla="*/ 11 h 171"/>
                <a:gd name="T10" fmla="*/ 0 w 192"/>
                <a:gd name="T11" fmla="*/ 118 h 171"/>
                <a:gd name="T12" fmla="*/ 10 w 192"/>
                <a:gd name="T13" fmla="*/ 128 h 171"/>
                <a:gd name="T14" fmla="*/ 32 w 192"/>
                <a:gd name="T15" fmla="*/ 128 h 171"/>
                <a:gd name="T16" fmla="*/ 32 w 192"/>
                <a:gd name="T17" fmla="*/ 160 h 171"/>
                <a:gd name="T18" fmla="*/ 38 w 192"/>
                <a:gd name="T19" fmla="*/ 170 h 171"/>
                <a:gd name="T20" fmla="*/ 42 w 192"/>
                <a:gd name="T21" fmla="*/ 171 h 171"/>
                <a:gd name="T22" fmla="*/ 50 w 192"/>
                <a:gd name="T23" fmla="*/ 168 h 171"/>
                <a:gd name="T24" fmla="*/ 89 w 192"/>
                <a:gd name="T25" fmla="*/ 128 h 171"/>
                <a:gd name="T26" fmla="*/ 181 w 192"/>
                <a:gd name="T27" fmla="*/ 128 h 171"/>
                <a:gd name="T28" fmla="*/ 192 w 192"/>
                <a:gd name="T29" fmla="*/ 118 h 171"/>
                <a:gd name="T30" fmla="*/ 170 w 192"/>
                <a:gd name="T31" fmla="*/ 107 h 171"/>
                <a:gd name="T32" fmla="*/ 85 w 192"/>
                <a:gd name="T33" fmla="*/ 107 h 171"/>
                <a:gd name="T34" fmla="*/ 77 w 192"/>
                <a:gd name="T35" fmla="*/ 110 h 171"/>
                <a:gd name="T36" fmla="*/ 53 w 192"/>
                <a:gd name="T37" fmla="*/ 135 h 171"/>
                <a:gd name="T38" fmla="*/ 53 w 192"/>
                <a:gd name="T39" fmla="*/ 118 h 171"/>
                <a:gd name="T40" fmla="*/ 42 w 192"/>
                <a:gd name="T41" fmla="*/ 107 h 171"/>
                <a:gd name="T42" fmla="*/ 21 w 192"/>
                <a:gd name="T43" fmla="*/ 107 h 171"/>
                <a:gd name="T44" fmla="*/ 21 w 192"/>
                <a:gd name="T45" fmla="*/ 22 h 171"/>
                <a:gd name="T46" fmla="*/ 170 w 192"/>
                <a:gd name="T47" fmla="*/ 22 h 171"/>
                <a:gd name="T48" fmla="*/ 170 w 192"/>
                <a:gd name="T49" fmla="*/ 107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71">
                  <a:moveTo>
                    <a:pt x="192" y="118"/>
                  </a:moveTo>
                  <a:cubicBezTo>
                    <a:pt x="192" y="11"/>
                    <a:pt x="192" y="11"/>
                    <a:pt x="192" y="11"/>
                  </a:cubicBezTo>
                  <a:cubicBezTo>
                    <a:pt x="192" y="5"/>
                    <a:pt x="187" y="0"/>
                    <a:pt x="181" y="0"/>
                  </a:cubicBezTo>
                  <a:cubicBezTo>
                    <a:pt x="10" y="0"/>
                    <a:pt x="10" y="0"/>
                    <a:pt x="10" y="0"/>
                  </a:cubicBezTo>
                  <a:cubicBezTo>
                    <a:pt x="4" y="0"/>
                    <a:pt x="0" y="5"/>
                    <a:pt x="0" y="11"/>
                  </a:cubicBezTo>
                  <a:cubicBezTo>
                    <a:pt x="0" y="118"/>
                    <a:pt x="0" y="118"/>
                    <a:pt x="0" y="118"/>
                  </a:cubicBezTo>
                  <a:cubicBezTo>
                    <a:pt x="0" y="124"/>
                    <a:pt x="4" y="128"/>
                    <a:pt x="10" y="128"/>
                  </a:cubicBezTo>
                  <a:cubicBezTo>
                    <a:pt x="32" y="128"/>
                    <a:pt x="32" y="128"/>
                    <a:pt x="32" y="128"/>
                  </a:cubicBezTo>
                  <a:cubicBezTo>
                    <a:pt x="32" y="160"/>
                    <a:pt x="32" y="160"/>
                    <a:pt x="32" y="160"/>
                  </a:cubicBezTo>
                  <a:cubicBezTo>
                    <a:pt x="32" y="165"/>
                    <a:pt x="34" y="169"/>
                    <a:pt x="38" y="170"/>
                  </a:cubicBezTo>
                  <a:cubicBezTo>
                    <a:pt x="40" y="171"/>
                    <a:pt x="41" y="171"/>
                    <a:pt x="42" y="171"/>
                  </a:cubicBezTo>
                  <a:cubicBezTo>
                    <a:pt x="45" y="171"/>
                    <a:pt x="48" y="170"/>
                    <a:pt x="50" y="168"/>
                  </a:cubicBezTo>
                  <a:cubicBezTo>
                    <a:pt x="89" y="128"/>
                    <a:pt x="89" y="128"/>
                    <a:pt x="89" y="128"/>
                  </a:cubicBezTo>
                  <a:cubicBezTo>
                    <a:pt x="181" y="128"/>
                    <a:pt x="181" y="128"/>
                    <a:pt x="181" y="128"/>
                  </a:cubicBezTo>
                  <a:cubicBezTo>
                    <a:pt x="187" y="128"/>
                    <a:pt x="192" y="124"/>
                    <a:pt x="192" y="118"/>
                  </a:cubicBezTo>
                  <a:close/>
                  <a:moveTo>
                    <a:pt x="170" y="107"/>
                  </a:moveTo>
                  <a:cubicBezTo>
                    <a:pt x="85" y="107"/>
                    <a:pt x="85" y="107"/>
                    <a:pt x="85" y="107"/>
                  </a:cubicBezTo>
                  <a:cubicBezTo>
                    <a:pt x="82" y="107"/>
                    <a:pt x="79" y="108"/>
                    <a:pt x="77" y="110"/>
                  </a:cubicBezTo>
                  <a:cubicBezTo>
                    <a:pt x="53" y="135"/>
                    <a:pt x="53" y="135"/>
                    <a:pt x="53" y="135"/>
                  </a:cubicBezTo>
                  <a:cubicBezTo>
                    <a:pt x="53" y="118"/>
                    <a:pt x="53" y="118"/>
                    <a:pt x="53" y="118"/>
                  </a:cubicBezTo>
                  <a:cubicBezTo>
                    <a:pt x="53" y="112"/>
                    <a:pt x="48" y="107"/>
                    <a:pt x="42" y="107"/>
                  </a:cubicBezTo>
                  <a:cubicBezTo>
                    <a:pt x="21" y="107"/>
                    <a:pt x="21" y="107"/>
                    <a:pt x="21" y="107"/>
                  </a:cubicBezTo>
                  <a:cubicBezTo>
                    <a:pt x="21" y="22"/>
                    <a:pt x="21" y="22"/>
                    <a:pt x="21" y="22"/>
                  </a:cubicBezTo>
                  <a:cubicBezTo>
                    <a:pt x="170" y="22"/>
                    <a:pt x="170" y="22"/>
                    <a:pt x="170" y="22"/>
                  </a:cubicBezTo>
                  <a:lnTo>
                    <a:pt x="170" y="107"/>
                  </a:lnTo>
                  <a:close/>
                </a:path>
              </a:pathLst>
            </a:custGeom>
            <a:grpFill/>
            <a:ln>
              <a:noFill/>
            </a:ln>
            <a:extLst>
              <a:ext uri="{91240B29-F687-4f45-9708-019B960494DF}">
                <a14:hiddenLine xmlns:a16="http://schemas.microsoft.com/office/drawing/2014/main"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238">
              <a:extLst>
                <a:ext uri="{FF2B5EF4-FFF2-40B4-BE49-F238E27FC236}">
                  <a16:creationId xmlns:a16="http://schemas.microsoft.com/office/drawing/2014/main" id="{01C3B5A9-DD13-1807-5627-4C9735E14D2A}"/>
                </a:ext>
              </a:extLst>
            </p:cNvPr>
            <p:cNvSpPr>
              <a:spLocks/>
            </p:cNvSpPr>
            <p:nvPr/>
          </p:nvSpPr>
          <p:spPr bwMode="auto">
            <a:xfrm>
              <a:off x="4413" y="941"/>
              <a:ext cx="127" cy="127"/>
            </a:xfrm>
            <a:custGeom>
              <a:avLst/>
              <a:gdLst>
                <a:gd name="T0" fmla="*/ 181 w 192"/>
                <a:gd name="T1" fmla="*/ 0 h 192"/>
                <a:gd name="T2" fmla="*/ 96 w 192"/>
                <a:gd name="T3" fmla="*/ 0 h 192"/>
                <a:gd name="T4" fmla="*/ 85 w 192"/>
                <a:gd name="T5" fmla="*/ 10 h 192"/>
                <a:gd name="T6" fmla="*/ 96 w 192"/>
                <a:gd name="T7" fmla="*/ 21 h 192"/>
                <a:gd name="T8" fmla="*/ 170 w 192"/>
                <a:gd name="T9" fmla="*/ 21 h 192"/>
                <a:gd name="T10" fmla="*/ 170 w 192"/>
                <a:gd name="T11" fmla="*/ 128 h 192"/>
                <a:gd name="T12" fmla="*/ 138 w 192"/>
                <a:gd name="T13" fmla="*/ 128 h 192"/>
                <a:gd name="T14" fmla="*/ 128 w 192"/>
                <a:gd name="T15" fmla="*/ 138 h 192"/>
                <a:gd name="T16" fmla="*/ 128 w 192"/>
                <a:gd name="T17" fmla="*/ 155 h 192"/>
                <a:gd name="T18" fmla="*/ 103 w 192"/>
                <a:gd name="T19" fmla="*/ 131 h 192"/>
                <a:gd name="T20" fmla="*/ 96 w 192"/>
                <a:gd name="T21" fmla="*/ 128 h 192"/>
                <a:gd name="T22" fmla="*/ 21 w 192"/>
                <a:gd name="T23" fmla="*/ 128 h 192"/>
                <a:gd name="T24" fmla="*/ 21 w 192"/>
                <a:gd name="T25" fmla="*/ 74 h 192"/>
                <a:gd name="T26" fmla="*/ 10 w 192"/>
                <a:gd name="T27" fmla="*/ 64 h 192"/>
                <a:gd name="T28" fmla="*/ 0 w 192"/>
                <a:gd name="T29" fmla="*/ 74 h 192"/>
                <a:gd name="T30" fmla="*/ 0 w 192"/>
                <a:gd name="T31" fmla="*/ 138 h 192"/>
                <a:gd name="T32" fmla="*/ 10 w 192"/>
                <a:gd name="T33" fmla="*/ 149 h 192"/>
                <a:gd name="T34" fmla="*/ 91 w 192"/>
                <a:gd name="T35" fmla="*/ 149 h 192"/>
                <a:gd name="T36" fmla="*/ 131 w 192"/>
                <a:gd name="T37" fmla="*/ 189 h 192"/>
                <a:gd name="T38" fmla="*/ 138 w 192"/>
                <a:gd name="T39" fmla="*/ 192 h 192"/>
                <a:gd name="T40" fmla="*/ 142 w 192"/>
                <a:gd name="T41" fmla="*/ 191 h 192"/>
                <a:gd name="T42" fmla="*/ 149 w 192"/>
                <a:gd name="T43" fmla="*/ 181 h 192"/>
                <a:gd name="T44" fmla="*/ 149 w 192"/>
                <a:gd name="T45" fmla="*/ 149 h 192"/>
                <a:gd name="T46" fmla="*/ 181 w 192"/>
                <a:gd name="T47" fmla="*/ 149 h 192"/>
                <a:gd name="T48" fmla="*/ 192 w 192"/>
                <a:gd name="T49" fmla="*/ 138 h 192"/>
                <a:gd name="T50" fmla="*/ 192 w 192"/>
                <a:gd name="T51" fmla="*/ 10 h 192"/>
                <a:gd name="T52" fmla="*/ 181 w 192"/>
                <a:gd name="T5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2" h="192">
                  <a:moveTo>
                    <a:pt x="181" y="0"/>
                  </a:moveTo>
                  <a:cubicBezTo>
                    <a:pt x="96" y="0"/>
                    <a:pt x="96" y="0"/>
                    <a:pt x="96" y="0"/>
                  </a:cubicBezTo>
                  <a:cubicBezTo>
                    <a:pt x="90" y="0"/>
                    <a:pt x="85" y="4"/>
                    <a:pt x="85" y="10"/>
                  </a:cubicBezTo>
                  <a:cubicBezTo>
                    <a:pt x="85" y="16"/>
                    <a:pt x="90" y="21"/>
                    <a:pt x="96" y="21"/>
                  </a:cubicBezTo>
                  <a:cubicBezTo>
                    <a:pt x="170" y="21"/>
                    <a:pt x="170" y="21"/>
                    <a:pt x="170" y="21"/>
                  </a:cubicBezTo>
                  <a:cubicBezTo>
                    <a:pt x="170" y="128"/>
                    <a:pt x="170" y="128"/>
                    <a:pt x="170" y="128"/>
                  </a:cubicBezTo>
                  <a:cubicBezTo>
                    <a:pt x="138" y="128"/>
                    <a:pt x="138" y="128"/>
                    <a:pt x="138" y="128"/>
                  </a:cubicBezTo>
                  <a:cubicBezTo>
                    <a:pt x="132" y="128"/>
                    <a:pt x="128" y="132"/>
                    <a:pt x="128" y="138"/>
                  </a:cubicBezTo>
                  <a:cubicBezTo>
                    <a:pt x="128" y="155"/>
                    <a:pt x="128" y="155"/>
                    <a:pt x="128" y="155"/>
                  </a:cubicBezTo>
                  <a:cubicBezTo>
                    <a:pt x="103" y="131"/>
                    <a:pt x="103" y="131"/>
                    <a:pt x="103" y="131"/>
                  </a:cubicBezTo>
                  <a:cubicBezTo>
                    <a:pt x="101" y="129"/>
                    <a:pt x="98" y="128"/>
                    <a:pt x="96" y="128"/>
                  </a:cubicBezTo>
                  <a:cubicBezTo>
                    <a:pt x="21" y="128"/>
                    <a:pt x="21" y="128"/>
                    <a:pt x="21" y="128"/>
                  </a:cubicBezTo>
                  <a:cubicBezTo>
                    <a:pt x="21" y="74"/>
                    <a:pt x="21" y="74"/>
                    <a:pt x="21" y="74"/>
                  </a:cubicBezTo>
                  <a:cubicBezTo>
                    <a:pt x="21" y="68"/>
                    <a:pt x="16" y="64"/>
                    <a:pt x="10" y="64"/>
                  </a:cubicBezTo>
                  <a:cubicBezTo>
                    <a:pt x="4" y="64"/>
                    <a:pt x="0" y="68"/>
                    <a:pt x="0" y="74"/>
                  </a:cubicBezTo>
                  <a:cubicBezTo>
                    <a:pt x="0" y="138"/>
                    <a:pt x="0" y="138"/>
                    <a:pt x="0" y="138"/>
                  </a:cubicBezTo>
                  <a:cubicBezTo>
                    <a:pt x="0" y="144"/>
                    <a:pt x="4" y="149"/>
                    <a:pt x="10" y="149"/>
                  </a:cubicBezTo>
                  <a:cubicBezTo>
                    <a:pt x="91" y="149"/>
                    <a:pt x="91" y="149"/>
                    <a:pt x="91" y="149"/>
                  </a:cubicBezTo>
                  <a:cubicBezTo>
                    <a:pt x="131" y="189"/>
                    <a:pt x="131" y="189"/>
                    <a:pt x="131" y="189"/>
                  </a:cubicBezTo>
                  <a:cubicBezTo>
                    <a:pt x="133" y="191"/>
                    <a:pt x="136" y="192"/>
                    <a:pt x="138" y="192"/>
                  </a:cubicBezTo>
                  <a:cubicBezTo>
                    <a:pt x="140" y="192"/>
                    <a:pt x="141" y="191"/>
                    <a:pt x="142" y="191"/>
                  </a:cubicBezTo>
                  <a:cubicBezTo>
                    <a:pt x="146" y="189"/>
                    <a:pt x="149" y="185"/>
                    <a:pt x="149" y="181"/>
                  </a:cubicBezTo>
                  <a:cubicBezTo>
                    <a:pt x="149" y="149"/>
                    <a:pt x="149" y="149"/>
                    <a:pt x="149" y="149"/>
                  </a:cubicBezTo>
                  <a:cubicBezTo>
                    <a:pt x="181" y="149"/>
                    <a:pt x="181" y="149"/>
                    <a:pt x="181" y="149"/>
                  </a:cubicBezTo>
                  <a:cubicBezTo>
                    <a:pt x="187" y="149"/>
                    <a:pt x="192" y="144"/>
                    <a:pt x="192" y="138"/>
                  </a:cubicBezTo>
                  <a:cubicBezTo>
                    <a:pt x="192" y="10"/>
                    <a:pt x="192" y="10"/>
                    <a:pt x="192" y="10"/>
                  </a:cubicBezTo>
                  <a:cubicBezTo>
                    <a:pt x="192" y="4"/>
                    <a:pt x="187" y="0"/>
                    <a:pt x="181" y="0"/>
                  </a:cubicBezTo>
                  <a:close/>
                </a:path>
              </a:pathLst>
            </a:custGeom>
            <a:grpFill/>
            <a:ln>
              <a:noFill/>
            </a:ln>
            <a:extLst>
              <a:ext uri="{91240B29-F687-4f45-9708-019B960494DF}">
                <a14:hiddenLine xmlns:a16="http://schemas.microsoft.com/office/drawing/2014/main"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9" name="Rectangle 28">
            <a:extLst>
              <a:ext uri="{FF2B5EF4-FFF2-40B4-BE49-F238E27FC236}">
                <a16:creationId xmlns:a16="http://schemas.microsoft.com/office/drawing/2014/main" id="{AB50F35B-4156-072D-2B41-607E66DAF5A5}"/>
              </a:ext>
            </a:extLst>
          </p:cNvPr>
          <p:cNvSpPr/>
          <p:nvPr/>
        </p:nvSpPr>
        <p:spPr>
          <a:xfrm rot="2480149">
            <a:off x="6053646" y="2864550"/>
            <a:ext cx="2405851" cy="307777"/>
          </a:xfrm>
          <a:prstGeom prst="rect">
            <a:avLst/>
          </a:prstGeom>
        </p:spPr>
        <p:txBody>
          <a:bodyPr wrap="none">
            <a:spAutoFit/>
          </a:bodyPr>
          <a:lstStyle/>
          <a:p>
            <a:pPr algn="ctr"/>
            <a:r>
              <a:rPr lang="en-US" sz="1400" b="1">
                <a:solidFill>
                  <a:schemeClr val="bg1"/>
                </a:solidFill>
              </a:rPr>
              <a:t>Low Claims, High Engagement</a:t>
            </a:r>
          </a:p>
        </p:txBody>
      </p:sp>
      <p:grpSp>
        <p:nvGrpSpPr>
          <p:cNvPr id="30" name="Group 816">
            <a:extLst>
              <a:ext uri="{FF2B5EF4-FFF2-40B4-BE49-F238E27FC236}">
                <a16:creationId xmlns:a16="http://schemas.microsoft.com/office/drawing/2014/main" id="{41B7BDBB-A0F1-0F48-762A-62E1A87AB72B}"/>
              </a:ext>
            </a:extLst>
          </p:cNvPr>
          <p:cNvGrpSpPr>
            <a:grpSpLocks noChangeAspect="1"/>
          </p:cNvGrpSpPr>
          <p:nvPr/>
        </p:nvGrpSpPr>
        <p:grpSpPr bwMode="auto">
          <a:xfrm>
            <a:off x="4808950" y="3603276"/>
            <a:ext cx="481090" cy="481090"/>
            <a:chOff x="4518" y="3391"/>
            <a:chExt cx="340" cy="340"/>
          </a:xfrm>
          <a:solidFill>
            <a:schemeClr val="accent1">
              <a:lumMod val="50000"/>
            </a:schemeClr>
          </a:solidFill>
        </p:grpSpPr>
        <p:sp>
          <p:nvSpPr>
            <p:cNvPr id="31" name="Freeform 817">
              <a:extLst>
                <a:ext uri="{FF2B5EF4-FFF2-40B4-BE49-F238E27FC236}">
                  <a16:creationId xmlns:a16="http://schemas.microsoft.com/office/drawing/2014/main" id="{B27AAFEA-1E96-7357-2144-B200D16FE756}"/>
                </a:ext>
              </a:extLst>
            </p:cNvPr>
            <p:cNvSpPr>
              <a:spLocks noEditPoints="1"/>
            </p:cNvSpPr>
            <p:nvPr/>
          </p:nvSpPr>
          <p:spPr bwMode="auto">
            <a:xfrm>
              <a:off x="4518" y="3391"/>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6="http://schemas.microsoft.com/office/drawing/2014/main"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818">
              <a:extLst>
                <a:ext uri="{FF2B5EF4-FFF2-40B4-BE49-F238E27FC236}">
                  <a16:creationId xmlns:a16="http://schemas.microsoft.com/office/drawing/2014/main" id="{26495229-3B57-18B6-DB26-AA614F1A591A}"/>
                </a:ext>
              </a:extLst>
            </p:cNvPr>
            <p:cNvSpPr>
              <a:spLocks noEditPoints="1"/>
            </p:cNvSpPr>
            <p:nvPr/>
          </p:nvSpPr>
          <p:spPr bwMode="auto">
            <a:xfrm>
              <a:off x="4588" y="3455"/>
              <a:ext cx="199" cy="198"/>
            </a:xfrm>
            <a:custGeom>
              <a:avLst/>
              <a:gdLst>
                <a:gd name="T0" fmla="*/ 86 w 299"/>
                <a:gd name="T1" fmla="*/ 64 h 298"/>
                <a:gd name="T2" fmla="*/ 118 w 299"/>
                <a:gd name="T3" fmla="*/ 32 h 298"/>
                <a:gd name="T4" fmla="*/ 86 w 299"/>
                <a:gd name="T5" fmla="*/ 0 h 298"/>
                <a:gd name="T6" fmla="*/ 54 w 299"/>
                <a:gd name="T7" fmla="*/ 32 h 298"/>
                <a:gd name="T8" fmla="*/ 86 w 299"/>
                <a:gd name="T9" fmla="*/ 64 h 298"/>
                <a:gd name="T10" fmla="*/ 86 w 299"/>
                <a:gd name="T11" fmla="*/ 21 h 298"/>
                <a:gd name="T12" fmla="*/ 96 w 299"/>
                <a:gd name="T13" fmla="*/ 32 h 298"/>
                <a:gd name="T14" fmla="*/ 86 w 299"/>
                <a:gd name="T15" fmla="*/ 42 h 298"/>
                <a:gd name="T16" fmla="*/ 75 w 299"/>
                <a:gd name="T17" fmla="*/ 32 h 298"/>
                <a:gd name="T18" fmla="*/ 86 w 299"/>
                <a:gd name="T19" fmla="*/ 21 h 298"/>
                <a:gd name="T20" fmla="*/ 288 w 299"/>
                <a:gd name="T21" fmla="*/ 149 h 298"/>
                <a:gd name="T22" fmla="*/ 267 w 299"/>
                <a:gd name="T23" fmla="*/ 149 h 298"/>
                <a:gd name="T24" fmla="*/ 267 w 299"/>
                <a:gd name="T25" fmla="*/ 96 h 298"/>
                <a:gd name="T26" fmla="*/ 256 w 299"/>
                <a:gd name="T27" fmla="*/ 85 h 298"/>
                <a:gd name="T28" fmla="*/ 171 w 299"/>
                <a:gd name="T29" fmla="*/ 85 h 298"/>
                <a:gd name="T30" fmla="*/ 160 w 299"/>
                <a:gd name="T31" fmla="*/ 96 h 298"/>
                <a:gd name="T32" fmla="*/ 160 w 299"/>
                <a:gd name="T33" fmla="*/ 149 h 298"/>
                <a:gd name="T34" fmla="*/ 139 w 299"/>
                <a:gd name="T35" fmla="*/ 149 h 298"/>
                <a:gd name="T36" fmla="*/ 139 w 299"/>
                <a:gd name="T37" fmla="*/ 96 h 298"/>
                <a:gd name="T38" fmla="*/ 128 w 299"/>
                <a:gd name="T39" fmla="*/ 85 h 298"/>
                <a:gd name="T40" fmla="*/ 43 w 299"/>
                <a:gd name="T41" fmla="*/ 85 h 298"/>
                <a:gd name="T42" fmla="*/ 32 w 299"/>
                <a:gd name="T43" fmla="*/ 96 h 298"/>
                <a:gd name="T44" fmla="*/ 32 w 299"/>
                <a:gd name="T45" fmla="*/ 149 h 298"/>
                <a:gd name="T46" fmla="*/ 11 w 299"/>
                <a:gd name="T47" fmla="*/ 149 h 298"/>
                <a:gd name="T48" fmla="*/ 0 w 299"/>
                <a:gd name="T49" fmla="*/ 160 h 298"/>
                <a:gd name="T50" fmla="*/ 11 w 299"/>
                <a:gd name="T51" fmla="*/ 170 h 298"/>
                <a:gd name="T52" fmla="*/ 11 w 299"/>
                <a:gd name="T53" fmla="*/ 288 h 298"/>
                <a:gd name="T54" fmla="*/ 22 w 299"/>
                <a:gd name="T55" fmla="*/ 298 h 298"/>
                <a:gd name="T56" fmla="*/ 278 w 299"/>
                <a:gd name="T57" fmla="*/ 298 h 298"/>
                <a:gd name="T58" fmla="*/ 288 w 299"/>
                <a:gd name="T59" fmla="*/ 288 h 298"/>
                <a:gd name="T60" fmla="*/ 288 w 299"/>
                <a:gd name="T61" fmla="*/ 170 h 298"/>
                <a:gd name="T62" fmla="*/ 299 w 299"/>
                <a:gd name="T63" fmla="*/ 160 h 298"/>
                <a:gd name="T64" fmla="*/ 288 w 299"/>
                <a:gd name="T65" fmla="*/ 149 h 298"/>
                <a:gd name="T66" fmla="*/ 182 w 299"/>
                <a:gd name="T67" fmla="*/ 106 h 298"/>
                <a:gd name="T68" fmla="*/ 246 w 299"/>
                <a:gd name="T69" fmla="*/ 106 h 298"/>
                <a:gd name="T70" fmla="*/ 246 w 299"/>
                <a:gd name="T71" fmla="*/ 149 h 298"/>
                <a:gd name="T72" fmla="*/ 182 w 299"/>
                <a:gd name="T73" fmla="*/ 149 h 298"/>
                <a:gd name="T74" fmla="*/ 182 w 299"/>
                <a:gd name="T75" fmla="*/ 106 h 298"/>
                <a:gd name="T76" fmla="*/ 54 w 299"/>
                <a:gd name="T77" fmla="*/ 106 h 298"/>
                <a:gd name="T78" fmla="*/ 118 w 299"/>
                <a:gd name="T79" fmla="*/ 106 h 298"/>
                <a:gd name="T80" fmla="*/ 118 w 299"/>
                <a:gd name="T81" fmla="*/ 149 h 298"/>
                <a:gd name="T82" fmla="*/ 54 w 299"/>
                <a:gd name="T83" fmla="*/ 149 h 298"/>
                <a:gd name="T84" fmla="*/ 54 w 299"/>
                <a:gd name="T85" fmla="*/ 106 h 298"/>
                <a:gd name="T86" fmla="*/ 267 w 299"/>
                <a:gd name="T87" fmla="*/ 277 h 298"/>
                <a:gd name="T88" fmla="*/ 32 w 299"/>
                <a:gd name="T89" fmla="*/ 277 h 298"/>
                <a:gd name="T90" fmla="*/ 32 w 299"/>
                <a:gd name="T91" fmla="*/ 170 h 298"/>
                <a:gd name="T92" fmla="*/ 267 w 299"/>
                <a:gd name="T93" fmla="*/ 170 h 298"/>
                <a:gd name="T94" fmla="*/ 267 w 299"/>
                <a:gd name="T95" fmla="*/ 277 h 298"/>
                <a:gd name="T96" fmla="*/ 214 w 299"/>
                <a:gd name="T97" fmla="*/ 64 h 298"/>
                <a:gd name="T98" fmla="*/ 246 w 299"/>
                <a:gd name="T99" fmla="*/ 32 h 298"/>
                <a:gd name="T100" fmla="*/ 214 w 299"/>
                <a:gd name="T101" fmla="*/ 0 h 298"/>
                <a:gd name="T102" fmla="*/ 182 w 299"/>
                <a:gd name="T103" fmla="*/ 32 h 298"/>
                <a:gd name="T104" fmla="*/ 214 w 299"/>
                <a:gd name="T105" fmla="*/ 64 h 298"/>
                <a:gd name="T106" fmla="*/ 214 w 299"/>
                <a:gd name="T107" fmla="*/ 21 h 298"/>
                <a:gd name="T108" fmla="*/ 224 w 299"/>
                <a:gd name="T109" fmla="*/ 32 h 298"/>
                <a:gd name="T110" fmla="*/ 214 w 299"/>
                <a:gd name="T111" fmla="*/ 42 h 298"/>
                <a:gd name="T112" fmla="*/ 203 w 299"/>
                <a:gd name="T113" fmla="*/ 32 h 298"/>
                <a:gd name="T114" fmla="*/ 214 w 299"/>
                <a:gd name="T115" fmla="*/ 21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99" h="298">
                  <a:moveTo>
                    <a:pt x="86" y="64"/>
                  </a:moveTo>
                  <a:cubicBezTo>
                    <a:pt x="103" y="64"/>
                    <a:pt x="118" y="49"/>
                    <a:pt x="118" y="32"/>
                  </a:cubicBezTo>
                  <a:cubicBezTo>
                    <a:pt x="118" y="14"/>
                    <a:pt x="103" y="0"/>
                    <a:pt x="86" y="0"/>
                  </a:cubicBezTo>
                  <a:cubicBezTo>
                    <a:pt x="68" y="0"/>
                    <a:pt x="54" y="14"/>
                    <a:pt x="54" y="32"/>
                  </a:cubicBezTo>
                  <a:cubicBezTo>
                    <a:pt x="54" y="49"/>
                    <a:pt x="68" y="64"/>
                    <a:pt x="86" y="64"/>
                  </a:cubicBezTo>
                  <a:close/>
                  <a:moveTo>
                    <a:pt x="86" y="21"/>
                  </a:moveTo>
                  <a:cubicBezTo>
                    <a:pt x="92" y="21"/>
                    <a:pt x="96" y="26"/>
                    <a:pt x="96" y="32"/>
                  </a:cubicBezTo>
                  <a:cubicBezTo>
                    <a:pt x="96" y="38"/>
                    <a:pt x="92" y="42"/>
                    <a:pt x="86" y="42"/>
                  </a:cubicBezTo>
                  <a:cubicBezTo>
                    <a:pt x="80" y="42"/>
                    <a:pt x="75" y="38"/>
                    <a:pt x="75" y="32"/>
                  </a:cubicBezTo>
                  <a:cubicBezTo>
                    <a:pt x="75" y="26"/>
                    <a:pt x="80" y="21"/>
                    <a:pt x="86" y="21"/>
                  </a:cubicBezTo>
                  <a:close/>
                  <a:moveTo>
                    <a:pt x="288" y="149"/>
                  </a:moveTo>
                  <a:cubicBezTo>
                    <a:pt x="267" y="149"/>
                    <a:pt x="267" y="149"/>
                    <a:pt x="267" y="149"/>
                  </a:cubicBezTo>
                  <a:cubicBezTo>
                    <a:pt x="267" y="96"/>
                    <a:pt x="267" y="96"/>
                    <a:pt x="267" y="96"/>
                  </a:cubicBezTo>
                  <a:cubicBezTo>
                    <a:pt x="267" y="90"/>
                    <a:pt x="262" y="85"/>
                    <a:pt x="256" y="85"/>
                  </a:cubicBezTo>
                  <a:cubicBezTo>
                    <a:pt x="171" y="85"/>
                    <a:pt x="171" y="85"/>
                    <a:pt x="171" y="85"/>
                  </a:cubicBezTo>
                  <a:cubicBezTo>
                    <a:pt x="165" y="85"/>
                    <a:pt x="160" y="90"/>
                    <a:pt x="160" y="96"/>
                  </a:cubicBezTo>
                  <a:cubicBezTo>
                    <a:pt x="160" y="149"/>
                    <a:pt x="160" y="149"/>
                    <a:pt x="160" y="149"/>
                  </a:cubicBezTo>
                  <a:cubicBezTo>
                    <a:pt x="139" y="149"/>
                    <a:pt x="139" y="149"/>
                    <a:pt x="139" y="149"/>
                  </a:cubicBezTo>
                  <a:cubicBezTo>
                    <a:pt x="139" y="96"/>
                    <a:pt x="139" y="96"/>
                    <a:pt x="139" y="96"/>
                  </a:cubicBezTo>
                  <a:cubicBezTo>
                    <a:pt x="139" y="90"/>
                    <a:pt x="134" y="85"/>
                    <a:pt x="128" y="85"/>
                  </a:cubicBezTo>
                  <a:cubicBezTo>
                    <a:pt x="43" y="85"/>
                    <a:pt x="43" y="85"/>
                    <a:pt x="43" y="85"/>
                  </a:cubicBezTo>
                  <a:cubicBezTo>
                    <a:pt x="37" y="85"/>
                    <a:pt x="32" y="90"/>
                    <a:pt x="32" y="96"/>
                  </a:cubicBezTo>
                  <a:cubicBezTo>
                    <a:pt x="32" y="149"/>
                    <a:pt x="32" y="149"/>
                    <a:pt x="32" y="149"/>
                  </a:cubicBezTo>
                  <a:cubicBezTo>
                    <a:pt x="11" y="149"/>
                    <a:pt x="11" y="149"/>
                    <a:pt x="11" y="149"/>
                  </a:cubicBezTo>
                  <a:cubicBezTo>
                    <a:pt x="5" y="149"/>
                    <a:pt x="0" y="154"/>
                    <a:pt x="0" y="160"/>
                  </a:cubicBezTo>
                  <a:cubicBezTo>
                    <a:pt x="0" y="166"/>
                    <a:pt x="6" y="170"/>
                    <a:pt x="11" y="170"/>
                  </a:cubicBezTo>
                  <a:cubicBezTo>
                    <a:pt x="11" y="288"/>
                    <a:pt x="11" y="288"/>
                    <a:pt x="11" y="288"/>
                  </a:cubicBezTo>
                  <a:cubicBezTo>
                    <a:pt x="11" y="294"/>
                    <a:pt x="16" y="298"/>
                    <a:pt x="22" y="298"/>
                  </a:cubicBezTo>
                  <a:cubicBezTo>
                    <a:pt x="278" y="298"/>
                    <a:pt x="278" y="298"/>
                    <a:pt x="278" y="298"/>
                  </a:cubicBezTo>
                  <a:cubicBezTo>
                    <a:pt x="284" y="298"/>
                    <a:pt x="288" y="294"/>
                    <a:pt x="288" y="288"/>
                  </a:cubicBezTo>
                  <a:cubicBezTo>
                    <a:pt x="288" y="170"/>
                    <a:pt x="288" y="170"/>
                    <a:pt x="288" y="170"/>
                  </a:cubicBezTo>
                  <a:cubicBezTo>
                    <a:pt x="294" y="170"/>
                    <a:pt x="299" y="166"/>
                    <a:pt x="299" y="160"/>
                  </a:cubicBezTo>
                  <a:cubicBezTo>
                    <a:pt x="299" y="154"/>
                    <a:pt x="294" y="149"/>
                    <a:pt x="288" y="149"/>
                  </a:cubicBezTo>
                  <a:close/>
                  <a:moveTo>
                    <a:pt x="182" y="106"/>
                  </a:moveTo>
                  <a:cubicBezTo>
                    <a:pt x="246" y="106"/>
                    <a:pt x="246" y="106"/>
                    <a:pt x="246" y="106"/>
                  </a:cubicBezTo>
                  <a:cubicBezTo>
                    <a:pt x="246" y="149"/>
                    <a:pt x="246" y="149"/>
                    <a:pt x="246" y="149"/>
                  </a:cubicBezTo>
                  <a:cubicBezTo>
                    <a:pt x="182" y="149"/>
                    <a:pt x="182" y="149"/>
                    <a:pt x="182" y="149"/>
                  </a:cubicBezTo>
                  <a:lnTo>
                    <a:pt x="182" y="106"/>
                  </a:lnTo>
                  <a:close/>
                  <a:moveTo>
                    <a:pt x="54" y="106"/>
                  </a:moveTo>
                  <a:cubicBezTo>
                    <a:pt x="118" y="106"/>
                    <a:pt x="118" y="106"/>
                    <a:pt x="118" y="106"/>
                  </a:cubicBezTo>
                  <a:cubicBezTo>
                    <a:pt x="118" y="149"/>
                    <a:pt x="118" y="149"/>
                    <a:pt x="118" y="149"/>
                  </a:cubicBezTo>
                  <a:cubicBezTo>
                    <a:pt x="54" y="149"/>
                    <a:pt x="54" y="149"/>
                    <a:pt x="54" y="149"/>
                  </a:cubicBezTo>
                  <a:lnTo>
                    <a:pt x="54" y="106"/>
                  </a:lnTo>
                  <a:close/>
                  <a:moveTo>
                    <a:pt x="267" y="277"/>
                  </a:moveTo>
                  <a:cubicBezTo>
                    <a:pt x="32" y="277"/>
                    <a:pt x="32" y="277"/>
                    <a:pt x="32" y="277"/>
                  </a:cubicBezTo>
                  <a:cubicBezTo>
                    <a:pt x="32" y="170"/>
                    <a:pt x="32" y="170"/>
                    <a:pt x="32" y="170"/>
                  </a:cubicBezTo>
                  <a:cubicBezTo>
                    <a:pt x="267" y="170"/>
                    <a:pt x="267" y="170"/>
                    <a:pt x="267" y="170"/>
                  </a:cubicBezTo>
                  <a:lnTo>
                    <a:pt x="267" y="277"/>
                  </a:lnTo>
                  <a:close/>
                  <a:moveTo>
                    <a:pt x="214" y="64"/>
                  </a:moveTo>
                  <a:cubicBezTo>
                    <a:pt x="231" y="64"/>
                    <a:pt x="246" y="49"/>
                    <a:pt x="246" y="32"/>
                  </a:cubicBezTo>
                  <a:cubicBezTo>
                    <a:pt x="246" y="14"/>
                    <a:pt x="231" y="0"/>
                    <a:pt x="214" y="0"/>
                  </a:cubicBezTo>
                  <a:cubicBezTo>
                    <a:pt x="196" y="0"/>
                    <a:pt x="182" y="14"/>
                    <a:pt x="182" y="32"/>
                  </a:cubicBezTo>
                  <a:cubicBezTo>
                    <a:pt x="182" y="49"/>
                    <a:pt x="196" y="64"/>
                    <a:pt x="214" y="64"/>
                  </a:cubicBezTo>
                  <a:close/>
                  <a:moveTo>
                    <a:pt x="214" y="21"/>
                  </a:moveTo>
                  <a:cubicBezTo>
                    <a:pt x="220" y="21"/>
                    <a:pt x="224" y="26"/>
                    <a:pt x="224" y="32"/>
                  </a:cubicBezTo>
                  <a:cubicBezTo>
                    <a:pt x="224" y="38"/>
                    <a:pt x="220" y="42"/>
                    <a:pt x="214" y="42"/>
                  </a:cubicBezTo>
                  <a:cubicBezTo>
                    <a:pt x="208" y="42"/>
                    <a:pt x="203" y="38"/>
                    <a:pt x="203" y="32"/>
                  </a:cubicBezTo>
                  <a:cubicBezTo>
                    <a:pt x="203" y="26"/>
                    <a:pt x="208" y="21"/>
                    <a:pt x="214" y="21"/>
                  </a:cubicBezTo>
                  <a:close/>
                </a:path>
              </a:pathLst>
            </a:custGeom>
            <a:grpFill/>
            <a:ln>
              <a:noFill/>
            </a:ln>
            <a:extLst>
              <a:ext uri="{91240B29-F687-4f45-9708-019B960494DF}">
                <a14:hiddenLine xmlns:a16="http://schemas.microsoft.com/office/drawing/2014/main"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3" name="Group 541">
            <a:extLst>
              <a:ext uri="{FF2B5EF4-FFF2-40B4-BE49-F238E27FC236}">
                <a16:creationId xmlns:a16="http://schemas.microsoft.com/office/drawing/2014/main" id="{68304659-C26A-36CE-5F3B-71CA964C9E6C}"/>
              </a:ext>
            </a:extLst>
          </p:cNvPr>
          <p:cNvGrpSpPr>
            <a:grpSpLocks noChangeAspect="1"/>
          </p:cNvGrpSpPr>
          <p:nvPr/>
        </p:nvGrpSpPr>
        <p:grpSpPr bwMode="auto">
          <a:xfrm>
            <a:off x="5961326" y="5366004"/>
            <a:ext cx="481090" cy="481090"/>
            <a:chOff x="5326" y="2494"/>
            <a:chExt cx="340" cy="340"/>
          </a:xfrm>
          <a:solidFill>
            <a:schemeClr val="accent1">
              <a:lumMod val="60000"/>
              <a:lumOff val="40000"/>
            </a:schemeClr>
          </a:solidFill>
        </p:grpSpPr>
        <p:sp>
          <p:nvSpPr>
            <p:cNvPr id="34" name="Freeform 542">
              <a:extLst>
                <a:ext uri="{FF2B5EF4-FFF2-40B4-BE49-F238E27FC236}">
                  <a16:creationId xmlns:a16="http://schemas.microsoft.com/office/drawing/2014/main" id="{EFC41337-2363-E46E-AC11-67372FA345F8}"/>
                </a:ext>
              </a:extLst>
            </p:cNvPr>
            <p:cNvSpPr>
              <a:spLocks noEditPoints="1"/>
            </p:cNvSpPr>
            <p:nvPr/>
          </p:nvSpPr>
          <p:spPr bwMode="auto">
            <a:xfrm>
              <a:off x="5430" y="2558"/>
              <a:ext cx="132" cy="212"/>
            </a:xfrm>
            <a:custGeom>
              <a:avLst/>
              <a:gdLst>
                <a:gd name="T0" fmla="*/ 99 w 199"/>
                <a:gd name="T1" fmla="*/ 0 h 320"/>
                <a:gd name="T2" fmla="*/ 99 w 199"/>
                <a:gd name="T3" fmla="*/ 0 h 320"/>
                <a:gd name="T4" fmla="*/ 99 w 199"/>
                <a:gd name="T5" fmla="*/ 0 h 320"/>
                <a:gd name="T6" fmla="*/ 99 w 199"/>
                <a:gd name="T7" fmla="*/ 0 h 320"/>
                <a:gd name="T8" fmla="*/ 98 w 199"/>
                <a:gd name="T9" fmla="*/ 0 h 320"/>
                <a:gd name="T10" fmla="*/ 0 w 199"/>
                <a:gd name="T11" fmla="*/ 95 h 320"/>
                <a:gd name="T12" fmla="*/ 19 w 199"/>
                <a:gd name="T13" fmla="*/ 158 h 320"/>
                <a:gd name="T14" fmla="*/ 45 w 199"/>
                <a:gd name="T15" fmla="*/ 213 h 320"/>
                <a:gd name="T16" fmla="*/ 45 w 199"/>
                <a:gd name="T17" fmla="*/ 245 h 320"/>
                <a:gd name="T18" fmla="*/ 46 w 199"/>
                <a:gd name="T19" fmla="*/ 246 h 320"/>
                <a:gd name="T20" fmla="*/ 45 w 199"/>
                <a:gd name="T21" fmla="*/ 247 h 320"/>
                <a:gd name="T22" fmla="*/ 56 w 199"/>
                <a:gd name="T23" fmla="*/ 311 h 320"/>
                <a:gd name="T24" fmla="*/ 67 w 199"/>
                <a:gd name="T25" fmla="*/ 320 h 320"/>
                <a:gd name="T26" fmla="*/ 131 w 199"/>
                <a:gd name="T27" fmla="*/ 320 h 320"/>
                <a:gd name="T28" fmla="*/ 141 w 199"/>
                <a:gd name="T29" fmla="*/ 311 h 320"/>
                <a:gd name="T30" fmla="*/ 152 w 199"/>
                <a:gd name="T31" fmla="*/ 247 h 320"/>
                <a:gd name="T32" fmla="*/ 152 w 199"/>
                <a:gd name="T33" fmla="*/ 246 h 320"/>
                <a:gd name="T34" fmla="*/ 152 w 199"/>
                <a:gd name="T35" fmla="*/ 245 h 320"/>
                <a:gd name="T36" fmla="*/ 152 w 199"/>
                <a:gd name="T37" fmla="*/ 213 h 320"/>
                <a:gd name="T38" fmla="*/ 179 w 199"/>
                <a:gd name="T39" fmla="*/ 158 h 320"/>
                <a:gd name="T40" fmla="*/ 199 w 199"/>
                <a:gd name="T41" fmla="*/ 95 h 320"/>
                <a:gd name="T42" fmla="*/ 99 w 199"/>
                <a:gd name="T43" fmla="*/ 0 h 320"/>
                <a:gd name="T44" fmla="*/ 122 w 199"/>
                <a:gd name="T45" fmla="*/ 298 h 320"/>
                <a:gd name="T46" fmla="*/ 76 w 199"/>
                <a:gd name="T47" fmla="*/ 298 h 320"/>
                <a:gd name="T48" fmla="*/ 69 w 199"/>
                <a:gd name="T49" fmla="*/ 256 h 320"/>
                <a:gd name="T50" fmla="*/ 129 w 199"/>
                <a:gd name="T51" fmla="*/ 256 h 320"/>
                <a:gd name="T52" fmla="*/ 122 w 199"/>
                <a:gd name="T53" fmla="*/ 298 h 320"/>
                <a:gd name="T54" fmla="*/ 161 w 199"/>
                <a:gd name="T55" fmla="*/ 147 h 320"/>
                <a:gd name="T56" fmla="*/ 131 w 199"/>
                <a:gd name="T57" fmla="*/ 213 h 320"/>
                <a:gd name="T58" fmla="*/ 131 w 199"/>
                <a:gd name="T59" fmla="*/ 234 h 320"/>
                <a:gd name="T60" fmla="*/ 109 w 199"/>
                <a:gd name="T61" fmla="*/ 234 h 320"/>
                <a:gd name="T62" fmla="*/ 109 w 199"/>
                <a:gd name="T63" fmla="*/ 153 h 320"/>
                <a:gd name="T64" fmla="*/ 128 w 199"/>
                <a:gd name="T65" fmla="*/ 135 h 320"/>
                <a:gd name="T66" fmla="*/ 128 w 199"/>
                <a:gd name="T67" fmla="*/ 120 h 320"/>
                <a:gd name="T68" fmla="*/ 112 w 199"/>
                <a:gd name="T69" fmla="*/ 120 h 320"/>
                <a:gd name="T70" fmla="*/ 99 w 199"/>
                <a:gd name="T71" fmla="*/ 134 h 320"/>
                <a:gd name="T72" fmla="*/ 85 w 199"/>
                <a:gd name="T73" fmla="*/ 120 h 320"/>
                <a:gd name="T74" fmla="*/ 70 w 199"/>
                <a:gd name="T75" fmla="*/ 120 h 320"/>
                <a:gd name="T76" fmla="*/ 70 w 199"/>
                <a:gd name="T77" fmla="*/ 135 h 320"/>
                <a:gd name="T78" fmla="*/ 88 w 199"/>
                <a:gd name="T79" fmla="*/ 153 h 320"/>
                <a:gd name="T80" fmla="*/ 88 w 199"/>
                <a:gd name="T81" fmla="*/ 234 h 320"/>
                <a:gd name="T82" fmla="*/ 67 w 199"/>
                <a:gd name="T83" fmla="*/ 234 h 320"/>
                <a:gd name="T84" fmla="*/ 67 w 199"/>
                <a:gd name="T85" fmla="*/ 213 h 320"/>
                <a:gd name="T86" fmla="*/ 37 w 199"/>
                <a:gd name="T87" fmla="*/ 146 h 320"/>
                <a:gd name="T88" fmla="*/ 21 w 199"/>
                <a:gd name="T89" fmla="*/ 95 h 320"/>
                <a:gd name="T90" fmla="*/ 99 w 199"/>
                <a:gd name="T91" fmla="*/ 21 h 320"/>
                <a:gd name="T92" fmla="*/ 177 w 199"/>
                <a:gd name="T93" fmla="*/ 95 h 320"/>
                <a:gd name="T94" fmla="*/ 161 w 199"/>
                <a:gd name="T95" fmla="*/ 147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99" h="320">
                  <a:moveTo>
                    <a:pt x="99" y="0"/>
                  </a:moveTo>
                  <a:cubicBezTo>
                    <a:pt x="99" y="0"/>
                    <a:pt x="99" y="0"/>
                    <a:pt x="99" y="0"/>
                  </a:cubicBezTo>
                  <a:cubicBezTo>
                    <a:pt x="99" y="0"/>
                    <a:pt x="99" y="0"/>
                    <a:pt x="99" y="0"/>
                  </a:cubicBezTo>
                  <a:cubicBezTo>
                    <a:pt x="99" y="0"/>
                    <a:pt x="99" y="0"/>
                    <a:pt x="99" y="0"/>
                  </a:cubicBezTo>
                  <a:cubicBezTo>
                    <a:pt x="99" y="0"/>
                    <a:pt x="99" y="0"/>
                    <a:pt x="98" y="0"/>
                  </a:cubicBezTo>
                  <a:cubicBezTo>
                    <a:pt x="45" y="0"/>
                    <a:pt x="0" y="44"/>
                    <a:pt x="0" y="95"/>
                  </a:cubicBezTo>
                  <a:cubicBezTo>
                    <a:pt x="0" y="129"/>
                    <a:pt x="18" y="157"/>
                    <a:pt x="19" y="158"/>
                  </a:cubicBezTo>
                  <a:cubicBezTo>
                    <a:pt x="32" y="179"/>
                    <a:pt x="45" y="206"/>
                    <a:pt x="45" y="213"/>
                  </a:cubicBezTo>
                  <a:cubicBezTo>
                    <a:pt x="45" y="245"/>
                    <a:pt x="45" y="245"/>
                    <a:pt x="45" y="245"/>
                  </a:cubicBezTo>
                  <a:cubicBezTo>
                    <a:pt x="45" y="245"/>
                    <a:pt x="45" y="246"/>
                    <a:pt x="46" y="246"/>
                  </a:cubicBezTo>
                  <a:cubicBezTo>
                    <a:pt x="46" y="246"/>
                    <a:pt x="45" y="246"/>
                    <a:pt x="45" y="247"/>
                  </a:cubicBezTo>
                  <a:cubicBezTo>
                    <a:pt x="56" y="311"/>
                    <a:pt x="56" y="311"/>
                    <a:pt x="56" y="311"/>
                  </a:cubicBezTo>
                  <a:cubicBezTo>
                    <a:pt x="57" y="316"/>
                    <a:pt x="61" y="320"/>
                    <a:pt x="67" y="320"/>
                  </a:cubicBezTo>
                  <a:cubicBezTo>
                    <a:pt x="131" y="320"/>
                    <a:pt x="131" y="320"/>
                    <a:pt x="131" y="320"/>
                  </a:cubicBezTo>
                  <a:cubicBezTo>
                    <a:pt x="136" y="320"/>
                    <a:pt x="140" y="316"/>
                    <a:pt x="141" y="311"/>
                  </a:cubicBezTo>
                  <a:cubicBezTo>
                    <a:pt x="152" y="247"/>
                    <a:pt x="152" y="247"/>
                    <a:pt x="152" y="247"/>
                  </a:cubicBezTo>
                  <a:cubicBezTo>
                    <a:pt x="152" y="246"/>
                    <a:pt x="152" y="246"/>
                    <a:pt x="152" y="246"/>
                  </a:cubicBezTo>
                  <a:cubicBezTo>
                    <a:pt x="152" y="246"/>
                    <a:pt x="152" y="245"/>
                    <a:pt x="152" y="245"/>
                  </a:cubicBezTo>
                  <a:cubicBezTo>
                    <a:pt x="152" y="213"/>
                    <a:pt x="152" y="213"/>
                    <a:pt x="152" y="213"/>
                  </a:cubicBezTo>
                  <a:cubicBezTo>
                    <a:pt x="152" y="206"/>
                    <a:pt x="166" y="179"/>
                    <a:pt x="179" y="158"/>
                  </a:cubicBezTo>
                  <a:cubicBezTo>
                    <a:pt x="180" y="157"/>
                    <a:pt x="199" y="129"/>
                    <a:pt x="199" y="95"/>
                  </a:cubicBezTo>
                  <a:cubicBezTo>
                    <a:pt x="199" y="44"/>
                    <a:pt x="153" y="0"/>
                    <a:pt x="99" y="0"/>
                  </a:cubicBezTo>
                  <a:close/>
                  <a:moveTo>
                    <a:pt x="122" y="298"/>
                  </a:moveTo>
                  <a:cubicBezTo>
                    <a:pt x="76" y="298"/>
                    <a:pt x="76" y="298"/>
                    <a:pt x="76" y="298"/>
                  </a:cubicBezTo>
                  <a:cubicBezTo>
                    <a:pt x="69" y="256"/>
                    <a:pt x="69" y="256"/>
                    <a:pt x="69" y="256"/>
                  </a:cubicBezTo>
                  <a:cubicBezTo>
                    <a:pt x="129" y="256"/>
                    <a:pt x="129" y="256"/>
                    <a:pt x="129" y="256"/>
                  </a:cubicBezTo>
                  <a:lnTo>
                    <a:pt x="122" y="298"/>
                  </a:lnTo>
                  <a:close/>
                  <a:moveTo>
                    <a:pt x="161" y="147"/>
                  </a:moveTo>
                  <a:cubicBezTo>
                    <a:pt x="154" y="158"/>
                    <a:pt x="131" y="196"/>
                    <a:pt x="131" y="213"/>
                  </a:cubicBezTo>
                  <a:cubicBezTo>
                    <a:pt x="131" y="234"/>
                    <a:pt x="131" y="234"/>
                    <a:pt x="131" y="234"/>
                  </a:cubicBezTo>
                  <a:cubicBezTo>
                    <a:pt x="109" y="234"/>
                    <a:pt x="109" y="234"/>
                    <a:pt x="109" y="234"/>
                  </a:cubicBezTo>
                  <a:cubicBezTo>
                    <a:pt x="109" y="153"/>
                    <a:pt x="109" y="153"/>
                    <a:pt x="109" y="153"/>
                  </a:cubicBezTo>
                  <a:cubicBezTo>
                    <a:pt x="128" y="135"/>
                    <a:pt x="128" y="135"/>
                    <a:pt x="128" y="135"/>
                  </a:cubicBezTo>
                  <a:cubicBezTo>
                    <a:pt x="132" y="131"/>
                    <a:pt x="132" y="124"/>
                    <a:pt x="128" y="120"/>
                  </a:cubicBezTo>
                  <a:cubicBezTo>
                    <a:pt x="123" y="116"/>
                    <a:pt x="117" y="116"/>
                    <a:pt x="112" y="120"/>
                  </a:cubicBezTo>
                  <a:cubicBezTo>
                    <a:pt x="99" y="134"/>
                    <a:pt x="99" y="134"/>
                    <a:pt x="99" y="134"/>
                  </a:cubicBezTo>
                  <a:cubicBezTo>
                    <a:pt x="85" y="120"/>
                    <a:pt x="85" y="120"/>
                    <a:pt x="85" y="120"/>
                  </a:cubicBezTo>
                  <a:cubicBezTo>
                    <a:pt x="81" y="116"/>
                    <a:pt x="74" y="116"/>
                    <a:pt x="70" y="120"/>
                  </a:cubicBezTo>
                  <a:cubicBezTo>
                    <a:pt x="66" y="124"/>
                    <a:pt x="66" y="131"/>
                    <a:pt x="70" y="135"/>
                  </a:cubicBezTo>
                  <a:cubicBezTo>
                    <a:pt x="88" y="153"/>
                    <a:pt x="88" y="153"/>
                    <a:pt x="88" y="153"/>
                  </a:cubicBezTo>
                  <a:cubicBezTo>
                    <a:pt x="88" y="234"/>
                    <a:pt x="88" y="234"/>
                    <a:pt x="88" y="234"/>
                  </a:cubicBezTo>
                  <a:cubicBezTo>
                    <a:pt x="67" y="234"/>
                    <a:pt x="67" y="234"/>
                    <a:pt x="67" y="234"/>
                  </a:cubicBezTo>
                  <a:cubicBezTo>
                    <a:pt x="67" y="213"/>
                    <a:pt x="67" y="213"/>
                    <a:pt x="67" y="213"/>
                  </a:cubicBezTo>
                  <a:cubicBezTo>
                    <a:pt x="67" y="196"/>
                    <a:pt x="44" y="158"/>
                    <a:pt x="37" y="146"/>
                  </a:cubicBezTo>
                  <a:cubicBezTo>
                    <a:pt x="37" y="146"/>
                    <a:pt x="21" y="123"/>
                    <a:pt x="21" y="95"/>
                  </a:cubicBezTo>
                  <a:cubicBezTo>
                    <a:pt x="21" y="55"/>
                    <a:pt x="57" y="21"/>
                    <a:pt x="99" y="21"/>
                  </a:cubicBezTo>
                  <a:cubicBezTo>
                    <a:pt x="141" y="21"/>
                    <a:pt x="177" y="55"/>
                    <a:pt x="177" y="95"/>
                  </a:cubicBezTo>
                  <a:cubicBezTo>
                    <a:pt x="177" y="122"/>
                    <a:pt x="161" y="146"/>
                    <a:pt x="161" y="147"/>
                  </a:cubicBezTo>
                  <a:close/>
                </a:path>
              </a:pathLst>
            </a:custGeom>
            <a:grpFill/>
            <a:ln>
              <a:noFill/>
            </a:ln>
            <a:extLst>
              <a:ext uri="{91240B29-F687-4f45-9708-019B960494DF}">
                <a14:hiddenLine xmlns:a16="http://schemas.microsoft.com/office/drawing/2014/main"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543">
              <a:extLst>
                <a:ext uri="{FF2B5EF4-FFF2-40B4-BE49-F238E27FC236}">
                  <a16:creationId xmlns:a16="http://schemas.microsoft.com/office/drawing/2014/main" id="{151B8548-2B0B-5B6B-00CD-B1C2B1B4040A}"/>
                </a:ext>
              </a:extLst>
            </p:cNvPr>
            <p:cNvSpPr>
              <a:spLocks noEditPoints="1"/>
            </p:cNvSpPr>
            <p:nvPr/>
          </p:nvSpPr>
          <p:spPr bwMode="auto">
            <a:xfrm>
              <a:off x="5326" y="2494"/>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6="http://schemas.microsoft.com/office/drawing/2014/main"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36" name="Rectangle 35">
            <a:extLst>
              <a:ext uri="{FF2B5EF4-FFF2-40B4-BE49-F238E27FC236}">
                <a16:creationId xmlns:a16="http://schemas.microsoft.com/office/drawing/2014/main" id="{BFBB8DC5-E74B-06D0-6A79-5099F3DC0A6E}"/>
              </a:ext>
            </a:extLst>
          </p:cNvPr>
          <p:cNvSpPr/>
          <p:nvPr/>
        </p:nvSpPr>
        <p:spPr>
          <a:xfrm>
            <a:off x="5382846" y="3685439"/>
            <a:ext cx="2191818" cy="307777"/>
          </a:xfrm>
          <a:prstGeom prst="rect">
            <a:avLst/>
          </a:prstGeom>
        </p:spPr>
        <p:txBody>
          <a:bodyPr wrap="none">
            <a:spAutoFit/>
          </a:bodyPr>
          <a:lstStyle/>
          <a:p>
            <a:pPr algn="ctr"/>
            <a:r>
              <a:rPr lang="en-US" sz="1400" b="1" dirty="0">
                <a:solidFill>
                  <a:schemeClr val="bg1"/>
                </a:solidFill>
              </a:rPr>
              <a:t>Long-Term Loyalty Strategy</a:t>
            </a:r>
          </a:p>
        </p:txBody>
      </p:sp>
      <p:sp>
        <p:nvSpPr>
          <p:cNvPr id="37" name="Rectangle 36">
            <a:extLst>
              <a:ext uri="{FF2B5EF4-FFF2-40B4-BE49-F238E27FC236}">
                <a16:creationId xmlns:a16="http://schemas.microsoft.com/office/drawing/2014/main" id="{6EA36F76-5745-81DF-D018-13179128AC03}"/>
              </a:ext>
            </a:extLst>
          </p:cNvPr>
          <p:cNvSpPr/>
          <p:nvPr/>
        </p:nvSpPr>
        <p:spPr>
          <a:xfrm rot="19089103">
            <a:off x="6215999" y="4357748"/>
            <a:ext cx="2173018" cy="523220"/>
          </a:xfrm>
          <a:prstGeom prst="rect">
            <a:avLst/>
          </a:prstGeom>
        </p:spPr>
        <p:txBody>
          <a:bodyPr wrap="square">
            <a:spAutoFit/>
          </a:bodyPr>
          <a:lstStyle/>
          <a:p>
            <a:pPr algn="ctr"/>
            <a:r>
              <a:rPr lang="en-US" sz="1400" b="1">
                <a:solidFill>
                  <a:schemeClr val="bg1"/>
                </a:solidFill>
              </a:rPr>
              <a:t>Early Investment as Acquisition Cost</a:t>
            </a:r>
          </a:p>
        </p:txBody>
      </p:sp>
      <p:sp>
        <p:nvSpPr>
          <p:cNvPr id="38" name="Rectangle 37">
            <a:extLst>
              <a:ext uri="{FF2B5EF4-FFF2-40B4-BE49-F238E27FC236}">
                <a16:creationId xmlns:a16="http://schemas.microsoft.com/office/drawing/2014/main" id="{66BD7035-A993-CE03-B375-7B0CA9153548}"/>
              </a:ext>
            </a:extLst>
          </p:cNvPr>
          <p:cNvSpPr/>
          <p:nvPr/>
        </p:nvSpPr>
        <p:spPr>
          <a:xfrm>
            <a:off x="1777232" y="1628741"/>
            <a:ext cx="3779643" cy="861774"/>
          </a:xfrm>
          <a:prstGeom prst="rect">
            <a:avLst/>
          </a:prstGeom>
        </p:spPr>
        <p:txBody>
          <a:bodyPr wrap="square" lIns="0" tIns="0" rIns="0" bIns="0" anchor="ctr">
            <a:spAutoFit/>
          </a:bodyPr>
          <a:lstStyle/>
          <a:p>
            <a:pPr algn="just"/>
            <a:r>
              <a:rPr lang="en-US" sz="1400"/>
              <a:t>Since younger customers are less likely to claim, insurers should focus on delivering </a:t>
            </a:r>
            <a:r>
              <a:rPr lang="en-US" sz="1400" b="1"/>
              <a:t>engaging</a:t>
            </a:r>
            <a:r>
              <a:rPr lang="en-US" sz="1400"/>
              <a:t> </a:t>
            </a:r>
            <a:r>
              <a:rPr lang="en-US" sz="1400" b="1"/>
              <a:t>experiences</a:t>
            </a:r>
            <a:r>
              <a:rPr lang="en-US" sz="1400"/>
              <a:t> and value beyond claims to build early brand connection.</a:t>
            </a:r>
            <a:endParaRPr lang="en-US" sz="1300"/>
          </a:p>
        </p:txBody>
      </p:sp>
      <p:sp>
        <p:nvSpPr>
          <p:cNvPr id="39" name="Rectangle 38">
            <a:extLst>
              <a:ext uri="{FF2B5EF4-FFF2-40B4-BE49-F238E27FC236}">
                <a16:creationId xmlns:a16="http://schemas.microsoft.com/office/drawing/2014/main" id="{2C49891B-0192-905F-8D5A-30D5799A48D0}"/>
              </a:ext>
            </a:extLst>
          </p:cNvPr>
          <p:cNvSpPr/>
          <p:nvPr/>
        </p:nvSpPr>
        <p:spPr>
          <a:xfrm>
            <a:off x="595313" y="3412319"/>
            <a:ext cx="3921308" cy="861774"/>
          </a:xfrm>
          <a:prstGeom prst="rect">
            <a:avLst/>
          </a:prstGeom>
        </p:spPr>
        <p:txBody>
          <a:bodyPr wrap="square" lIns="0" tIns="0" rIns="0" bIns="0" anchor="ctr">
            <a:spAutoFit/>
          </a:bodyPr>
          <a:lstStyle/>
          <a:p>
            <a:pPr algn="just"/>
            <a:r>
              <a:rPr lang="en-US" sz="1400"/>
              <a:t>Providing meaningful non-claim value (e.g. health tools, financial education) can foster brand attachment, increasing the likelihood that customers remain </a:t>
            </a:r>
            <a:r>
              <a:rPr lang="en-US" sz="1400" b="1"/>
              <a:t>loyal</a:t>
            </a:r>
            <a:r>
              <a:rPr lang="en-US" sz="1400"/>
              <a:t> when premiums rise later in life.</a:t>
            </a:r>
            <a:endParaRPr lang="en-US" sz="1300"/>
          </a:p>
        </p:txBody>
      </p:sp>
      <p:sp>
        <p:nvSpPr>
          <p:cNvPr id="40" name="Rectangle 39">
            <a:extLst>
              <a:ext uri="{FF2B5EF4-FFF2-40B4-BE49-F238E27FC236}">
                <a16:creationId xmlns:a16="http://schemas.microsoft.com/office/drawing/2014/main" id="{98AC6012-0058-CC35-C0CB-5F345D61018E}"/>
              </a:ext>
            </a:extLst>
          </p:cNvPr>
          <p:cNvSpPr/>
          <p:nvPr/>
        </p:nvSpPr>
        <p:spPr>
          <a:xfrm>
            <a:off x="1630438" y="5216584"/>
            <a:ext cx="4114799" cy="861774"/>
          </a:xfrm>
          <a:prstGeom prst="rect">
            <a:avLst/>
          </a:prstGeom>
        </p:spPr>
        <p:txBody>
          <a:bodyPr wrap="square" lIns="0" tIns="0" rIns="0" bIns="0" anchor="ctr">
            <a:spAutoFit/>
          </a:bodyPr>
          <a:lstStyle/>
          <a:p>
            <a:pPr algn="just"/>
            <a:r>
              <a:rPr lang="en-US" sz="1400"/>
              <a:t>Insurers may need to treat early-stage (non-claim) benefits and lower pricing as a </a:t>
            </a:r>
            <a:r>
              <a:rPr lang="en-US" sz="1400" b="1"/>
              <a:t>strategic investment in customer acquisition</a:t>
            </a:r>
            <a:r>
              <a:rPr lang="en-US" sz="1400"/>
              <a:t>, helping ensure long-term retention and profitability</a:t>
            </a:r>
            <a:r>
              <a:rPr lang="en-US" sz="1300"/>
              <a:t>. Consider cross-subsidy strategy.</a:t>
            </a:r>
          </a:p>
        </p:txBody>
      </p:sp>
      <p:sp>
        <p:nvSpPr>
          <p:cNvPr id="41" name="Rectangle 40">
            <a:extLst>
              <a:ext uri="{FF2B5EF4-FFF2-40B4-BE49-F238E27FC236}">
                <a16:creationId xmlns:a16="http://schemas.microsoft.com/office/drawing/2014/main" id="{123E3F98-4DBB-166C-2047-6BC6235D21FB}"/>
              </a:ext>
            </a:extLst>
          </p:cNvPr>
          <p:cNvSpPr/>
          <p:nvPr/>
        </p:nvSpPr>
        <p:spPr>
          <a:xfrm>
            <a:off x="9746582" y="2167349"/>
            <a:ext cx="2445418" cy="215444"/>
          </a:xfrm>
          <a:prstGeom prst="rect">
            <a:avLst/>
          </a:prstGeom>
        </p:spPr>
        <p:txBody>
          <a:bodyPr wrap="square" lIns="0" tIns="0" rIns="0" bIns="0" anchor="ctr">
            <a:spAutoFit/>
          </a:bodyPr>
          <a:lstStyle/>
          <a:p>
            <a:pPr algn="ctr"/>
            <a:r>
              <a:rPr lang="en-US" sz="1400" b="1"/>
              <a:t>Lifetime Value for Insurers </a:t>
            </a:r>
            <a:endParaRPr lang="en-US" sz="1300" b="1"/>
          </a:p>
        </p:txBody>
      </p:sp>
      <p:sp>
        <p:nvSpPr>
          <p:cNvPr id="5" name="Text Placeholder 5">
            <a:extLst>
              <a:ext uri="{FF2B5EF4-FFF2-40B4-BE49-F238E27FC236}">
                <a16:creationId xmlns:a16="http://schemas.microsoft.com/office/drawing/2014/main" id="{FBAD42D4-8C38-8B82-C932-C16B901AE0A4}"/>
              </a:ext>
            </a:extLst>
          </p:cNvPr>
          <p:cNvSpPr txBox="1">
            <a:spLocks/>
          </p:cNvSpPr>
          <p:nvPr/>
        </p:nvSpPr>
        <p:spPr>
          <a:xfrm>
            <a:off x="326848" y="721044"/>
            <a:ext cx="11342866" cy="692976"/>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a:solidFill>
                  <a:schemeClr val="accent4"/>
                </a:solidFill>
              </a:rPr>
              <a:t>To reach and retain younger generation, insurers must not only highlight long-term value of insurance, but also view early engagement as a strategic investment — build trust, capture customers early, and create pathways to solve more complex protection needs over time</a:t>
            </a:r>
            <a:endParaRPr lang="en-AU" sz="1600" dirty="0">
              <a:solidFill>
                <a:schemeClr val="accent4"/>
              </a:solidFill>
            </a:endParaRPr>
          </a:p>
        </p:txBody>
      </p:sp>
    </p:spTree>
    <p:extLst>
      <p:ext uri="{BB962C8B-B14F-4D97-AF65-F5344CB8AC3E}">
        <p14:creationId xmlns:p14="http://schemas.microsoft.com/office/powerpoint/2010/main" val="2325356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DC428D3-E445-AD5E-A241-E757D086D2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11" progId="TCLayout.ActiveDocument.1">
                  <p:embed/>
                </p:oleObj>
              </mc:Choice>
              <mc:Fallback>
                <p:oleObj name="think-cell Slide" r:id="rId4" imgW="411" imgH="411" progId="TCLayout.ActiveDocument.1">
                  <p:embed/>
                  <p:pic>
                    <p:nvPicPr>
                      <p:cNvPr id="6" name="think-cell data - do not delete" hidden="1">
                        <a:extLst>
                          <a:ext uri="{FF2B5EF4-FFF2-40B4-BE49-F238E27FC236}">
                            <a16:creationId xmlns:a16="http://schemas.microsoft.com/office/drawing/2014/main" id="{5DC428D3-E445-AD5E-A241-E757D086D2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D92DD06-C964-CF6A-77C8-CA245EBA130F}"/>
              </a:ext>
            </a:extLst>
          </p:cNvPr>
          <p:cNvSpPr>
            <a:spLocks noGrp="1"/>
          </p:cNvSpPr>
          <p:nvPr>
            <p:ph type="title"/>
          </p:nvPr>
        </p:nvSpPr>
        <p:spPr/>
        <p:txBody>
          <a:bodyPr vert="horz"/>
          <a:lstStyle/>
          <a:p>
            <a:r>
              <a:rPr lang="en-US"/>
              <a:t>Innovate to attract and retain</a:t>
            </a:r>
          </a:p>
        </p:txBody>
      </p:sp>
      <p:sp>
        <p:nvSpPr>
          <p:cNvPr id="3" name="Text Placeholder 2">
            <a:extLst>
              <a:ext uri="{FF2B5EF4-FFF2-40B4-BE49-F238E27FC236}">
                <a16:creationId xmlns:a16="http://schemas.microsoft.com/office/drawing/2014/main" id="{9C62EC9D-A63D-D474-6AD1-646C973C30DC}"/>
              </a:ext>
            </a:extLst>
          </p:cNvPr>
          <p:cNvSpPr>
            <a:spLocks noGrp="1"/>
          </p:cNvSpPr>
          <p:nvPr>
            <p:ph type="body" sz="quarter" idx="10"/>
          </p:nvPr>
        </p:nvSpPr>
        <p:spPr/>
        <p:txBody>
          <a:bodyPr/>
          <a:lstStyle/>
          <a:p>
            <a:r>
              <a:rPr lang="en-US"/>
              <a:t>04</a:t>
            </a:r>
          </a:p>
        </p:txBody>
      </p:sp>
      <p:sp>
        <p:nvSpPr>
          <p:cNvPr id="4" name="Footer Placeholder 4">
            <a:extLst>
              <a:ext uri="{FF2B5EF4-FFF2-40B4-BE49-F238E27FC236}">
                <a16:creationId xmlns:a16="http://schemas.microsoft.com/office/drawing/2014/main" id="{42848E2F-5C91-E92A-3C86-6EF63890E0A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154020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a:xfrm>
            <a:off x="326848" y="288389"/>
            <a:ext cx="10371632" cy="1232435"/>
          </a:xfrm>
        </p:spPr>
        <p:txBody>
          <a:bodyPr/>
          <a:lstStyle/>
          <a:p>
            <a:r>
              <a:rPr lang="en-US"/>
              <a:t>Innovation with technology</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mtClean="0"/>
              <a:pPr/>
              <a:t>15</a:t>
            </a:fld>
            <a:endParaRPr lang="en-GB"/>
          </a:p>
        </p:txBody>
      </p:sp>
      <p:sp>
        <p:nvSpPr>
          <p:cNvPr id="2" name="Footer Placeholder 4">
            <a:extLst>
              <a:ext uri="{FF2B5EF4-FFF2-40B4-BE49-F238E27FC236}">
                <a16:creationId xmlns:a16="http://schemas.microsoft.com/office/drawing/2014/main" id="{20A7416F-C66E-6D6F-FBC4-2A2666EECE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grpSp>
        <p:nvGrpSpPr>
          <p:cNvPr id="60" name="Group 59">
            <a:extLst>
              <a:ext uri="{FF2B5EF4-FFF2-40B4-BE49-F238E27FC236}">
                <a16:creationId xmlns:a16="http://schemas.microsoft.com/office/drawing/2014/main" id="{5A6A48F9-745E-6E4C-81E4-3D601B666348}"/>
              </a:ext>
            </a:extLst>
          </p:cNvPr>
          <p:cNvGrpSpPr/>
          <p:nvPr/>
        </p:nvGrpSpPr>
        <p:grpSpPr>
          <a:xfrm>
            <a:off x="277426" y="1378708"/>
            <a:ext cx="11829571" cy="3839356"/>
            <a:chOff x="713772" y="1572749"/>
            <a:chExt cx="7706744" cy="4125227"/>
          </a:xfrm>
          <a:solidFill>
            <a:srgbClr val="ABB9C5"/>
          </a:solidFill>
        </p:grpSpPr>
        <p:sp>
          <p:nvSpPr>
            <p:cNvPr id="61" name="Text Placeholder 5">
              <a:extLst>
                <a:ext uri="{FF2B5EF4-FFF2-40B4-BE49-F238E27FC236}">
                  <a16:creationId xmlns:a16="http://schemas.microsoft.com/office/drawing/2014/main" id="{5EC37EFA-FCF3-E816-023C-AB0A561DF2EA}"/>
                </a:ext>
              </a:extLst>
            </p:cNvPr>
            <p:cNvSpPr txBox="1">
              <a:spLocks/>
            </p:cNvSpPr>
            <p:nvPr/>
          </p:nvSpPr>
          <p:spPr>
            <a:xfrm>
              <a:off x="6133708" y="1572749"/>
              <a:ext cx="2286808" cy="4125227"/>
            </a:xfrm>
            <a:custGeom>
              <a:avLst/>
              <a:gdLst>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692776 w 2262188"/>
                <a:gd name="connsiteY7" fmla="*/ 2097881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2 w 2262188"/>
                <a:gd name="connsiteY7" fmla="*/ 2095499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85619 w 2262188"/>
                <a:gd name="connsiteY7" fmla="*/ 2114636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1 w 2262188"/>
                <a:gd name="connsiteY7" fmla="*/ 2105068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83237 w 2262188"/>
                <a:gd name="connsiteY7" fmla="*/ 2105068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1 w 2262188"/>
                <a:gd name="connsiteY7" fmla="*/ 2105068 h 4195762"/>
                <a:gd name="connsiteX8" fmla="*/ 0 w 2262188"/>
                <a:gd name="connsiteY8" fmla="*/ 635154 h 4195762"/>
                <a:gd name="connsiteX0" fmla="*/ 0 w 2155032"/>
                <a:gd name="connsiteY0" fmla="*/ 635154 h 4195762"/>
                <a:gd name="connsiteX1" fmla="*/ 1268590 w 2155032"/>
                <a:gd name="connsiteY1" fmla="*/ 635154 h 4195762"/>
                <a:gd name="connsiteX2" fmla="*/ 1268590 w 2155032"/>
                <a:gd name="connsiteY2" fmla="*/ 0 h 4195762"/>
                <a:gd name="connsiteX3" fmla="*/ 2155032 w 2155032"/>
                <a:gd name="connsiteY3" fmla="*/ 2105058 h 4195762"/>
                <a:gd name="connsiteX4" fmla="*/ 1268590 w 2155032"/>
                <a:gd name="connsiteY4" fmla="*/ 4195762 h 4195762"/>
                <a:gd name="connsiteX5" fmla="*/ 1268590 w 2155032"/>
                <a:gd name="connsiteY5" fmla="*/ 3560608 h 4195762"/>
                <a:gd name="connsiteX6" fmla="*/ 0 w 2155032"/>
                <a:gd name="connsiteY6" fmla="*/ 3560608 h 4195762"/>
                <a:gd name="connsiteX7" fmla="*/ 571331 w 2155032"/>
                <a:gd name="connsiteY7" fmla="*/ 2105068 h 4195762"/>
                <a:gd name="connsiteX8" fmla="*/ 0 w 2155032"/>
                <a:gd name="connsiteY8" fmla="*/ 635154 h 4195762"/>
                <a:gd name="connsiteX0" fmla="*/ 0 w 2299258"/>
                <a:gd name="connsiteY0" fmla="*/ 607303 h 4195762"/>
                <a:gd name="connsiteX1" fmla="*/ 1412816 w 2299258"/>
                <a:gd name="connsiteY1" fmla="*/ 635154 h 4195762"/>
                <a:gd name="connsiteX2" fmla="*/ 1412816 w 2299258"/>
                <a:gd name="connsiteY2" fmla="*/ 0 h 4195762"/>
                <a:gd name="connsiteX3" fmla="*/ 2299258 w 2299258"/>
                <a:gd name="connsiteY3" fmla="*/ 2105058 h 4195762"/>
                <a:gd name="connsiteX4" fmla="*/ 1412816 w 2299258"/>
                <a:gd name="connsiteY4" fmla="*/ 4195762 h 4195762"/>
                <a:gd name="connsiteX5" fmla="*/ 1412816 w 2299258"/>
                <a:gd name="connsiteY5" fmla="*/ 3560608 h 4195762"/>
                <a:gd name="connsiteX6" fmla="*/ 144226 w 2299258"/>
                <a:gd name="connsiteY6" fmla="*/ 3560608 h 4195762"/>
                <a:gd name="connsiteX7" fmla="*/ 715557 w 2299258"/>
                <a:gd name="connsiteY7" fmla="*/ 2105068 h 4195762"/>
                <a:gd name="connsiteX8" fmla="*/ 0 w 2299258"/>
                <a:gd name="connsiteY8" fmla="*/ 607303 h 4195762"/>
                <a:gd name="connsiteX0" fmla="*/ 6271 w 2305529"/>
                <a:gd name="connsiteY0" fmla="*/ 607303 h 4195762"/>
                <a:gd name="connsiteX1" fmla="*/ 1419087 w 2305529"/>
                <a:gd name="connsiteY1" fmla="*/ 635154 h 4195762"/>
                <a:gd name="connsiteX2" fmla="*/ 1419087 w 2305529"/>
                <a:gd name="connsiteY2" fmla="*/ 0 h 4195762"/>
                <a:gd name="connsiteX3" fmla="*/ 2305529 w 2305529"/>
                <a:gd name="connsiteY3" fmla="*/ 2105058 h 4195762"/>
                <a:gd name="connsiteX4" fmla="*/ 1419087 w 2305529"/>
                <a:gd name="connsiteY4" fmla="*/ 4195762 h 4195762"/>
                <a:gd name="connsiteX5" fmla="*/ 1419087 w 2305529"/>
                <a:gd name="connsiteY5" fmla="*/ 3560608 h 4195762"/>
                <a:gd name="connsiteX6" fmla="*/ 0 w 2305529"/>
                <a:gd name="connsiteY6" fmla="*/ 3551325 h 4195762"/>
                <a:gd name="connsiteX7" fmla="*/ 721828 w 2305529"/>
                <a:gd name="connsiteY7" fmla="*/ 2105068 h 4195762"/>
                <a:gd name="connsiteX8" fmla="*/ 6271 w 2305529"/>
                <a:gd name="connsiteY8" fmla="*/ 607303 h 4195762"/>
                <a:gd name="connsiteX0" fmla="*/ 0 w 2333491"/>
                <a:gd name="connsiteY0" fmla="*/ 616555 h 4195762"/>
                <a:gd name="connsiteX1" fmla="*/ 1447049 w 2333491"/>
                <a:gd name="connsiteY1" fmla="*/ 635154 h 4195762"/>
                <a:gd name="connsiteX2" fmla="*/ 1447049 w 2333491"/>
                <a:gd name="connsiteY2" fmla="*/ 0 h 4195762"/>
                <a:gd name="connsiteX3" fmla="*/ 2333491 w 2333491"/>
                <a:gd name="connsiteY3" fmla="*/ 2105058 h 4195762"/>
                <a:gd name="connsiteX4" fmla="*/ 1447049 w 2333491"/>
                <a:gd name="connsiteY4" fmla="*/ 4195762 h 4195762"/>
                <a:gd name="connsiteX5" fmla="*/ 1447049 w 2333491"/>
                <a:gd name="connsiteY5" fmla="*/ 3560608 h 4195762"/>
                <a:gd name="connsiteX6" fmla="*/ 27962 w 2333491"/>
                <a:gd name="connsiteY6" fmla="*/ 3551325 h 4195762"/>
                <a:gd name="connsiteX7" fmla="*/ 749790 w 2333491"/>
                <a:gd name="connsiteY7" fmla="*/ 2105068 h 4195762"/>
                <a:gd name="connsiteX8" fmla="*/ 0 w 2333491"/>
                <a:gd name="connsiteY8" fmla="*/ 616555 h 4195762"/>
                <a:gd name="connsiteX0" fmla="*/ 565 w 2334056"/>
                <a:gd name="connsiteY0" fmla="*/ 616555 h 4195762"/>
                <a:gd name="connsiteX1" fmla="*/ 1447614 w 2334056"/>
                <a:gd name="connsiteY1" fmla="*/ 635154 h 4195762"/>
                <a:gd name="connsiteX2" fmla="*/ 1447614 w 2334056"/>
                <a:gd name="connsiteY2" fmla="*/ 0 h 4195762"/>
                <a:gd name="connsiteX3" fmla="*/ 2334056 w 2334056"/>
                <a:gd name="connsiteY3" fmla="*/ 2105058 h 4195762"/>
                <a:gd name="connsiteX4" fmla="*/ 1447614 w 2334056"/>
                <a:gd name="connsiteY4" fmla="*/ 4195762 h 4195762"/>
                <a:gd name="connsiteX5" fmla="*/ 1447614 w 2334056"/>
                <a:gd name="connsiteY5" fmla="*/ 3560608 h 4195762"/>
                <a:gd name="connsiteX6" fmla="*/ 0 w 2334056"/>
                <a:gd name="connsiteY6" fmla="*/ 3532819 h 4195762"/>
                <a:gd name="connsiteX7" fmla="*/ 750355 w 2334056"/>
                <a:gd name="connsiteY7" fmla="*/ 2105068 h 4195762"/>
                <a:gd name="connsiteX8" fmla="*/ 565 w 2334056"/>
                <a:gd name="connsiteY8" fmla="*/ 616555 h 4195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34056" h="4195762">
                  <a:moveTo>
                    <a:pt x="565" y="616555"/>
                  </a:moveTo>
                  <a:lnTo>
                    <a:pt x="1447614" y="635154"/>
                  </a:lnTo>
                  <a:lnTo>
                    <a:pt x="1447614" y="0"/>
                  </a:lnTo>
                  <a:lnTo>
                    <a:pt x="2334056" y="2105058"/>
                  </a:lnTo>
                  <a:lnTo>
                    <a:pt x="1447614" y="4195762"/>
                  </a:lnTo>
                  <a:lnTo>
                    <a:pt x="1447614" y="3560608"/>
                  </a:lnTo>
                  <a:lnTo>
                    <a:pt x="0" y="3532819"/>
                  </a:lnTo>
                  <a:lnTo>
                    <a:pt x="750355" y="2105068"/>
                  </a:lnTo>
                  <a:lnTo>
                    <a:pt x="565" y="616555"/>
                  </a:lnTo>
                  <a:close/>
                </a:path>
              </a:pathLst>
            </a:custGeom>
            <a:grpFill/>
            <a:ln w="12700">
              <a:noFill/>
            </a:ln>
          </p:spPr>
          <p:txBody>
            <a:bodyPr wrap="square" lIns="548640" tIns="91440" rIns="91440" bIns="91440" anchor="ctr"/>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marL="540000" lvl="4" indent="0" defTabSz="914400">
                <a:spcBef>
                  <a:spcPts val="600"/>
                </a:spcBef>
                <a:buSzPct val="100000"/>
                <a:buNone/>
              </a:pPr>
              <a:r>
                <a:rPr kumimoji="0" lang="en-US" sz="1600" b="1" i="0" u="none" strike="noStrike" kern="1200" cap="none" spc="0" normalizeH="0" baseline="0" noProof="0" dirty="0">
                  <a:ln>
                    <a:noFill/>
                  </a:ln>
                  <a:solidFill>
                    <a:schemeClr val="tx1"/>
                  </a:solidFill>
                  <a:effectLst/>
                  <a:uLnTx/>
                  <a:uFillTx/>
                  <a:latin typeface="ABC Oracle"/>
                  <a:ea typeface="+mn-ea"/>
                  <a:cs typeface="+mn-cs"/>
                </a:rPr>
                <a:t>Automated,                   Criteria-Based Claims </a:t>
              </a:r>
            </a:p>
            <a:p>
              <a:pPr marL="720000" lvl="5" indent="0" defTabSz="914400">
                <a:spcBef>
                  <a:spcPts val="600"/>
                </a:spcBef>
                <a:buSzPct val="100000"/>
                <a:buNone/>
              </a:pPr>
              <a:r>
                <a:rPr lang="en-US" dirty="0">
                  <a:solidFill>
                    <a:schemeClr val="tx1"/>
                  </a:solidFill>
                </a:rPr>
                <a:t>Adopt fully digital claims processes where smaller/simpler claims are settled directly and with straight-through automated processing between </a:t>
              </a:r>
              <a:br>
                <a:rPr lang="en-US" dirty="0">
                  <a:solidFill>
                    <a:schemeClr val="tx1"/>
                  </a:solidFill>
                </a:rPr>
              </a:br>
              <a:r>
                <a:rPr lang="en-US" dirty="0">
                  <a:solidFill>
                    <a:schemeClr val="tx1"/>
                  </a:solidFill>
                </a:rPr>
                <a:t>policyholder and insurer,    reducing delays.</a:t>
              </a:r>
            </a:p>
          </p:txBody>
        </p:sp>
        <p:sp>
          <p:nvSpPr>
            <p:cNvPr id="62" name="Text Placeholder 5">
              <a:extLst>
                <a:ext uri="{FF2B5EF4-FFF2-40B4-BE49-F238E27FC236}">
                  <a16:creationId xmlns:a16="http://schemas.microsoft.com/office/drawing/2014/main" id="{356CFC26-2D6B-CEAC-93A9-AD5E9E23BE56}"/>
                </a:ext>
              </a:extLst>
            </p:cNvPr>
            <p:cNvSpPr txBox="1">
              <a:spLocks/>
            </p:cNvSpPr>
            <p:nvPr/>
          </p:nvSpPr>
          <p:spPr>
            <a:xfrm>
              <a:off x="713772" y="2154321"/>
              <a:ext cx="2260701" cy="2894014"/>
            </a:xfrm>
            <a:prstGeom prst="homePlate">
              <a:avLst>
                <a:gd name="adj" fmla="val 26427"/>
              </a:avLst>
            </a:prstGeom>
            <a:solidFill>
              <a:srgbClr val="8AA0E8"/>
            </a:solidFill>
            <a:ln w="12700">
              <a:noFill/>
            </a:ln>
          </p:spPr>
          <p:txBody>
            <a:bodyPr wrap="square" lIns="91440" tIns="91440" rIns="91440" bIns="91440" anchor="ctr"/>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marL="139700" lvl="2" indent="0" defTabSz="914400">
                <a:spcBef>
                  <a:spcPts val="600"/>
                </a:spcBef>
                <a:buSzPct val="100000"/>
                <a:buNone/>
              </a:pPr>
              <a:r>
                <a:rPr lang="en-US" sz="1600" b="1" dirty="0">
                  <a:solidFill>
                    <a:schemeClr val="tx1"/>
                  </a:solidFill>
                  <a:ea typeface="+mn-ea"/>
                  <a:cs typeface="+mn-cs"/>
                </a:rPr>
                <a:t>Digital-First Transaction</a:t>
              </a:r>
            </a:p>
            <a:p>
              <a:pPr marL="139700" lvl="2" indent="0" defTabSz="914400">
                <a:spcBef>
                  <a:spcPts val="600"/>
                </a:spcBef>
                <a:buSzPct val="100000"/>
                <a:buNone/>
              </a:pPr>
              <a:r>
                <a:rPr lang="en-US" dirty="0">
                  <a:solidFill>
                    <a:schemeClr val="tx1"/>
                  </a:solidFill>
                  <a:ea typeface="+mn-ea"/>
                  <a:cs typeface="+mn-cs"/>
                </a:rPr>
                <a:t>Younger customers generally prefer low-touch experiences—buying a policy online and managing it without face-to-face interaction</a:t>
              </a:r>
              <a:endParaRPr lang="en-US" sz="1100" i="1" dirty="0">
                <a:solidFill>
                  <a:schemeClr val="tx1"/>
                </a:solidFill>
                <a:ea typeface="+mn-ea"/>
                <a:cs typeface="+mn-cs"/>
              </a:endParaRPr>
            </a:p>
            <a:p>
              <a:pPr marL="139700" lvl="2" indent="0" defTabSz="914400">
                <a:spcBef>
                  <a:spcPts val="600"/>
                </a:spcBef>
                <a:buSzPct val="100000"/>
                <a:buNone/>
              </a:pPr>
              <a:endParaRPr lang="en-US" sz="1100" dirty="0">
                <a:solidFill>
                  <a:schemeClr val="bg1"/>
                </a:solidFill>
                <a:ea typeface="+mn-ea"/>
                <a:cs typeface="+mn-cs"/>
              </a:endParaRPr>
            </a:p>
          </p:txBody>
        </p:sp>
      </p:grpSp>
      <p:pic>
        <p:nvPicPr>
          <p:cNvPr id="65" name="Picture 8" descr="Flag of India - Wikipedia">
            <a:extLst>
              <a:ext uri="{FF2B5EF4-FFF2-40B4-BE49-F238E27FC236}">
                <a16:creationId xmlns:a16="http://schemas.microsoft.com/office/drawing/2014/main" id="{FC2E636F-7440-0876-9584-4B70CE6AC3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336" y="4819106"/>
            <a:ext cx="901200" cy="53674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69" name="TextBox 68">
                <a:extLst>
                  <a:ext uri="{FF2B5EF4-FFF2-40B4-BE49-F238E27FC236}">
                    <a16:creationId xmlns:a16="http://schemas.microsoft.com/office/drawing/2014/main" id="{45F84F85-40FD-20F6-93F0-494C3EA560B3}"/>
                  </a:ext>
                </a:extLst>
              </p:cNvPr>
              <p:cNvSpPr txBox="1"/>
              <p:nvPr/>
            </p:nvSpPr>
            <p:spPr>
              <a:xfrm>
                <a:off x="1046404" y="4750342"/>
                <a:ext cx="1910928" cy="1200329"/>
              </a:xfrm>
              <a:prstGeom prst="rect">
                <a:avLst/>
              </a:prstGeom>
              <a:noFill/>
            </p:spPr>
            <p:txBody>
              <a:bodyPr wrap="square">
                <a:spAutoFit/>
              </a:bodyPr>
              <a:lstStyle/>
              <a:p>
                <a:pPr lvl="0">
                  <a:defRPr/>
                </a:pPr>
                <a:r>
                  <a:rPr kumimoji="0" lang="en-US" sz="1200" b="0" i="1" u="none" strike="noStrike" kern="1200" cap="none" spc="0" normalizeH="0" baseline="0" noProof="0" dirty="0">
                    <a:ln>
                      <a:noFill/>
                    </a:ln>
                    <a:solidFill>
                      <a:schemeClr val="accent1">
                        <a:lumMod val="50000"/>
                      </a:schemeClr>
                    </a:solidFill>
                    <a:effectLst/>
                    <a:uLnTx/>
                    <a:uFillTx/>
                    <a:ea typeface="+mn-ea"/>
                    <a:cs typeface="+mn-cs"/>
                  </a:rPr>
                  <a:t>Flipkart, an e-commerce platform, embeds insurance directly into its platform—offering instant, one-click coverage seamlessly activated at checkout</a:t>
                </a:r>
                <a14:m>
                  <m:oMath xmlns:m="http://schemas.openxmlformats.org/officeDocument/2006/math">
                    <m:sSup>
                      <m:sSupPr>
                        <m:ctrlPr>
                          <a:rPr kumimoji="0" lang="en-AU" sz="1200" b="0" i="1" u="none" strike="noStrike" kern="1200" cap="none" spc="0" normalizeH="0" baseline="0" noProof="0" smtClean="0">
                            <a:ln>
                              <a:noFill/>
                            </a:ln>
                            <a:solidFill>
                              <a:srgbClr val="00249E"/>
                            </a:solidFill>
                            <a:effectLst/>
                            <a:uLnTx/>
                            <a:uFillTx/>
                            <a:latin typeface="Cambria Math" panose="02040503050406030204" pitchFamily="18" charset="0"/>
                            <a:ea typeface="+mn-ea"/>
                            <a:cs typeface="+mn-cs"/>
                          </a:rPr>
                        </m:ctrlPr>
                      </m:sSupPr>
                      <m:e>
                        <m:r>
                          <a:rPr kumimoji="0" lang="en-AU" sz="1200" b="0" i="1" u="none" strike="noStrike" kern="1200" cap="none" spc="0" normalizeH="0" baseline="0" noProof="0" smtClean="0">
                            <a:ln>
                              <a:noFill/>
                            </a:ln>
                            <a:solidFill>
                              <a:srgbClr val="00249E"/>
                            </a:solidFill>
                            <a:effectLst/>
                            <a:uLnTx/>
                            <a:uFillTx/>
                            <a:latin typeface="Cambria Math" panose="02040503050406030204" pitchFamily="18" charset="0"/>
                            <a:ea typeface="+mn-ea"/>
                            <a:cs typeface="+mn-cs"/>
                          </a:rPr>
                          <m:t>.</m:t>
                        </m:r>
                      </m:e>
                      <m:sup>
                        <m:r>
                          <a:rPr kumimoji="0" lang="en-AU" sz="1200" b="0" i="1" u="none" strike="noStrike" kern="1200" cap="none" spc="0" normalizeH="0" baseline="0" noProof="0" smtClean="0">
                            <a:ln>
                              <a:noFill/>
                            </a:ln>
                            <a:solidFill>
                              <a:srgbClr val="00249E"/>
                            </a:solidFill>
                            <a:effectLst/>
                            <a:uLnTx/>
                            <a:uFillTx/>
                            <a:latin typeface="Cambria Math" panose="02040503050406030204" pitchFamily="18" charset="0"/>
                            <a:ea typeface="+mn-ea"/>
                            <a:cs typeface="+mn-cs"/>
                          </a:rPr>
                          <m:t>7</m:t>
                        </m:r>
                      </m:sup>
                    </m:sSup>
                  </m:oMath>
                </a14:m>
                <a:r>
                  <a:rPr kumimoji="0" lang="en-US" sz="1200" b="0" i="0" u="none" strike="noStrike" kern="1200" cap="none" spc="0" normalizeH="0" baseline="0" noProof="0" dirty="0">
                    <a:ln>
                      <a:noFill/>
                    </a:ln>
                    <a:solidFill>
                      <a:srgbClr val="00249E"/>
                    </a:solidFill>
                    <a:effectLst/>
                    <a:uLnTx/>
                    <a:uFillTx/>
                    <a:latin typeface="ABC Oracle"/>
                    <a:ea typeface="+mn-ea"/>
                    <a:cs typeface="+mn-cs"/>
                  </a:rPr>
                  <a:t> </a:t>
                </a:r>
                <a:endParaRPr kumimoji="0" lang="en-AU" sz="1200" b="0" i="1" u="none" strike="noStrike" kern="1200" cap="none" spc="0" normalizeH="0" baseline="0" noProof="0" dirty="0">
                  <a:ln>
                    <a:noFill/>
                  </a:ln>
                  <a:solidFill>
                    <a:schemeClr val="accent1">
                      <a:lumMod val="50000"/>
                    </a:schemeClr>
                  </a:solidFill>
                  <a:effectLst/>
                  <a:uLnTx/>
                  <a:uFillTx/>
                  <a:ea typeface="+mn-ea"/>
                  <a:cs typeface="+mn-cs"/>
                </a:endParaRPr>
              </a:p>
            </p:txBody>
          </p:sp>
        </mc:Choice>
        <mc:Fallback xmlns="">
          <p:sp>
            <p:nvSpPr>
              <p:cNvPr id="69" name="TextBox 68">
                <a:extLst>
                  <a:ext uri="{FF2B5EF4-FFF2-40B4-BE49-F238E27FC236}">
                    <a16:creationId xmlns:a16="http://schemas.microsoft.com/office/drawing/2014/main" id="{45F84F85-40FD-20F6-93F0-494C3EA560B3}"/>
                  </a:ext>
                </a:extLst>
              </p:cNvPr>
              <p:cNvSpPr txBox="1">
                <a:spLocks noRot="1" noChangeAspect="1" noMove="1" noResize="1" noEditPoints="1" noAdjustHandles="1" noChangeArrowheads="1" noChangeShapeType="1" noTextEdit="1"/>
              </p:cNvSpPr>
              <p:nvPr/>
            </p:nvSpPr>
            <p:spPr>
              <a:xfrm>
                <a:off x="1046404" y="4750342"/>
                <a:ext cx="1910928" cy="1200329"/>
              </a:xfrm>
              <a:prstGeom prst="rect">
                <a:avLst/>
              </a:prstGeom>
              <a:blipFill>
                <a:blip r:embed="rId5"/>
                <a:stretch>
                  <a:fillRect l="-319" r="-1278" b="-3553"/>
                </a:stretch>
              </a:blipFill>
            </p:spPr>
            <p:txBody>
              <a:bodyPr/>
              <a:lstStyle/>
              <a:p>
                <a:r>
                  <a:rPr lang="en-US">
                    <a:noFill/>
                  </a:rPr>
                  <a:t> </a:t>
                </a:r>
              </a:p>
            </p:txBody>
          </p:sp>
        </mc:Fallback>
      </mc:AlternateContent>
      <p:sp>
        <p:nvSpPr>
          <p:cNvPr id="70" name="TextBox 69">
            <a:extLst>
              <a:ext uri="{FF2B5EF4-FFF2-40B4-BE49-F238E27FC236}">
                <a16:creationId xmlns:a16="http://schemas.microsoft.com/office/drawing/2014/main" id="{BF4F1DF1-EA42-C565-E924-285312721AF5}"/>
              </a:ext>
            </a:extLst>
          </p:cNvPr>
          <p:cNvSpPr txBox="1"/>
          <p:nvPr/>
        </p:nvSpPr>
        <p:spPr>
          <a:xfrm>
            <a:off x="198219" y="1639936"/>
            <a:ext cx="2481364" cy="338554"/>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AU" sz="1600" b="1" u="none" strike="noStrike" kern="1200" cap="none" spc="0" normalizeH="0" baseline="0" noProof="0">
                <a:ln>
                  <a:noFill/>
                </a:ln>
                <a:solidFill>
                  <a:schemeClr val="accent1">
                    <a:lumMod val="50000"/>
                  </a:schemeClr>
                </a:solidFill>
                <a:effectLst/>
                <a:uLnTx/>
                <a:uFillTx/>
                <a:ea typeface="+mn-ea"/>
                <a:cs typeface="+mn-cs"/>
              </a:rPr>
              <a:t>Buying a Policy</a:t>
            </a:r>
          </a:p>
        </p:txBody>
      </p:sp>
      <p:sp>
        <p:nvSpPr>
          <p:cNvPr id="87" name="Text Placeholder 5">
            <a:extLst>
              <a:ext uri="{FF2B5EF4-FFF2-40B4-BE49-F238E27FC236}">
                <a16:creationId xmlns:a16="http://schemas.microsoft.com/office/drawing/2014/main" id="{B1367CE9-2861-DAB7-58A9-77284117D897}"/>
              </a:ext>
            </a:extLst>
          </p:cNvPr>
          <p:cNvSpPr txBox="1">
            <a:spLocks/>
          </p:cNvSpPr>
          <p:nvPr/>
        </p:nvSpPr>
        <p:spPr>
          <a:xfrm>
            <a:off x="3166750" y="1919977"/>
            <a:ext cx="3514775" cy="2693465"/>
          </a:xfrm>
          <a:custGeom>
            <a:avLst/>
            <a:gdLst>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692776 w 2262188"/>
              <a:gd name="connsiteY7" fmla="*/ 2097881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2 w 2262188"/>
              <a:gd name="connsiteY7" fmla="*/ 2095499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85619 w 2262188"/>
              <a:gd name="connsiteY7" fmla="*/ 2114636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1 w 2262188"/>
              <a:gd name="connsiteY7" fmla="*/ 2105068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83237 w 2262188"/>
              <a:gd name="connsiteY7" fmla="*/ 2105068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1 w 2262188"/>
              <a:gd name="connsiteY7" fmla="*/ 2105068 h 4195762"/>
              <a:gd name="connsiteX8" fmla="*/ 0 w 2262188"/>
              <a:gd name="connsiteY8" fmla="*/ 635154 h 4195762"/>
              <a:gd name="connsiteX0" fmla="*/ 0 w 2155032"/>
              <a:gd name="connsiteY0" fmla="*/ 635154 h 4195762"/>
              <a:gd name="connsiteX1" fmla="*/ 1268590 w 2155032"/>
              <a:gd name="connsiteY1" fmla="*/ 635154 h 4195762"/>
              <a:gd name="connsiteX2" fmla="*/ 1268590 w 2155032"/>
              <a:gd name="connsiteY2" fmla="*/ 0 h 4195762"/>
              <a:gd name="connsiteX3" fmla="*/ 2155032 w 2155032"/>
              <a:gd name="connsiteY3" fmla="*/ 2105058 h 4195762"/>
              <a:gd name="connsiteX4" fmla="*/ 1268590 w 2155032"/>
              <a:gd name="connsiteY4" fmla="*/ 4195762 h 4195762"/>
              <a:gd name="connsiteX5" fmla="*/ 1268590 w 2155032"/>
              <a:gd name="connsiteY5" fmla="*/ 3560608 h 4195762"/>
              <a:gd name="connsiteX6" fmla="*/ 0 w 2155032"/>
              <a:gd name="connsiteY6" fmla="*/ 3560608 h 4195762"/>
              <a:gd name="connsiteX7" fmla="*/ 571331 w 2155032"/>
              <a:gd name="connsiteY7" fmla="*/ 2105068 h 4195762"/>
              <a:gd name="connsiteX8" fmla="*/ 0 w 2155032"/>
              <a:gd name="connsiteY8" fmla="*/ 635154 h 4195762"/>
              <a:gd name="connsiteX0" fmla="*/ 0 w 2155032"/>
              <a:gd name="connsiteY0" fmla="*/ 3098 h 3563706"/>
              <a:gd name="connsiteX1" fmla="*/ 1268590 w 2155032"/>
              <a:gd name="connsiteY1" fmla="*/ 3098 h 3563706"/>
              <a:gd name="connsiteX2" fmla="*/ 1263334 w 2155032"/>
              <a:gd name="connsiteY2" fmla="*/ 0 h 3563706"/>
              <a:gd name="connsiteX3" fmla="*/ 2155032 w 2155032"/>
              <a:gd name="connsiteY3" fmla="*/ 1473002 h 3563706"/>
              <a:gd name="connsiteX4" fmla="*/ 1268590 w 2155032"/>
              <a:gd name="connsiteY4" fmla="*/ 3563706 h 3563706"/>
              <a:gd name="connsiteX5" fmla="*/ 1268590 w 2155032"/>
              <a:gd name="connsiteY5" fmla="*/ 2928552 h 3563706"/>
              <a:gd name="connsiteX6" fmla="*/ 0 w 2155032"/>
              <a:gd name="connsiteY6" fmla="*/ 2928552 h 3563706"/>
              <a:gd name="connsiteX7" fmla="*/ 571331 w 2155032"/>
              <a:gd name="connsiteY7" fmla="*/ 1473012 h 3563706"/>
              <a:gd name="connsiteX8" fmla="*/ 0 w 2155032"/>
              <a:gd name="connsiteY8" fmla="*/ 3098 h 3563706"/>
              <a:gd name="connsiteX0" fmla="*/ 0 w 2155032"/>
              <a:gd name="connsiteY0" fmla="*/ 3098 h 2928552"/>
              <a:gd name="connsiteX1" fmla="*/ 1268590 w 2155032"/>
              <a:gd name="connsiteY1" fmla="*/ 3098 h 2928552"/>
              <a:gd name="connsiteX2" fmla="*/ 1263334 w 2155032"/>
              <a:gd name="connsiteY2" fmla="*/ 0 h 2928552"/>
              <a:gd name="connsiteX3" fmla="*/ 2155032 w 2155032"/>
              <a:gd name="connsiteY3" fmla="*/ 1473002 h 2928552"/>
              <a:gd name="connsiteX4" fmla="*/ 1263334 w 2155032"/>
              <a:gd name="connsiteY4" fmla="*/ 2916951 h 2928552"/>
              <a:gd name="connsiteX5" fmla="*/ 1268590 w 2155032"/>
              <a:gd name="connsiteY5" fmla="*/ 2928552 h 2928552"/>
              <a:gd name="connsiteX6" fmla="*/ 0 w 2155032"/>
              <a:gd name="connsiteY6" fmla="*/ 2928552 h 2928552"/>
              <a:gd name="connsiteX7" fmla="*/ 571331 w 2155032"/>
              <a:gd name="connsiteY7" fmla="*/ 1473012 h 2928552"/>
              <a:gd name="connsiteX8" fmla="*/ 0 w 2155032"/>
              <a:gd name="connsiteY8" fmla="*/ 3098 h 2928552"/>
              <a:gd name="connsiteX0" fmla="*/ 0 w 1839690"/>
              <a:gd name="connsiteY0" fmla="*/ 3098 h 2928552"/>
              <a:gd name="connsiteX1" fmla="*/ 1268590 w 1839690"/>
              <a:gd name="connsiteY1" fmla="*/ 3098 h 2928552"/>
              <a:gd name="connsiteX2" fmla="*/ 1263334 w 1839690"/>
              <a:gd name="connsiteY2" fmla="*/ 0 h 2928552"/>
              <a:gd name="connsiteX3" fmla="*/ 1839690 w 1839690"/>
              <a:gd name="connsiteY3" fmla="*/ 1473002 h 2928552"/>
              <a:gd name="connsiteX4" fmla="*/ 1263334 w 1839690"/>
              <a:gd name="connsiteY4" fmla="*/ 2916951 h 2928552"/>
              <a:gd name="connsiteX5" fmla="*/ 1268590 w 1839690"/>
              <a:gd name="connsiteY5" fmla="*/ 2928552 h 2928552"/>
              <a:gd name="connsiteX6" fmla="*/ 0 w 1839690"/>
              <a:gd name="connsiteY6" fmla="*/ 2928552 h 2928552"/>
              <a:gd name="connsiteX7" fmla="*/ 571331 w 1839690"/>
              <a:gd name="connsiteY7" fmla="*/ 1473012 h 2928552"/>
              <a:gd name="connsiteX8" fmla="*/ 0 w 1839690"/>
              <a:gd name="connsiteY8" fmla="*/ 3098 h 2928552"/>
              <a:gd name="connsiteX0" fmla="*/ 0 w 1839690"/>
              <a:gd name="connsiteY0" fmla="*/ 3098 h 2928552"/>
              <a:gd name="connsiteX1" fmla="*/ 1268590 w 1839690"/>
              <a:gd name="connsiteY1" fmla="*/ 3098 h 2928552"/>
              <a:gd name="connsiteX2" fmla="*/ 1263334 w 1839690"/>
              <a:gd name="connsiteY2" fmla="*/ 0 h 2928552"/>
              <a:gd name="connsiteX3" fmla="*/ 1839690 w 1839690"/>
              <a:gd name="connsiteY3" fmla="*/ 1473002 h 2928552"/>
              <a:gd name="connsiteX4" fmla="*/ 1263334 w 1839690"/>
              <a:gd name="connsiteY4" fmla="*/ 2916951 h 2928552"/>
              <a:gd name="connsiteX5" fmla="*/ 1268590 w 1839690"/>
              <a:gd name="connsiteY5" fmla="*/ 2928552 h 2928552"/>
              <a:gd name="connsiteX6" fmla="*/ 0 w 1839690"/>
              <a:gd name="connsiteY6" fmla="*/ 2928552 h 2928552"/>
              <a:gd name="connsiteX7" fmla="*/ 448433 w 1839690"/>
              <a:gd name="connsiteY7" fmla="*/ 1473012 h 2928552"/>
              <a:gd name="connsiteX8" fmla="*/ 0 w 1839690"/>
              <a:gd name="connsiteY8" fmla="*/ 3098 h 2928552"/>
              <a:gd name="connsiteX0" fmla="*/ 0 w 1839690"/>
              <a:gd name="connsiteY0" fmla="*/ 3098 h 2928552"/>
              <a:gd name="connsiteX1" fmla="*/ 1268590 w 1839690"/>
              <a:gd name="connsiteY1" fmla="*/ 3098 h 2928552"/>
              <a:gd name="connsiteX2" fmla="*/ 1263334 w 1839690"/>
              <a:gd name="connsiteY2" fmla="*/ 0 h 2928552"/>
              <a:gd name="connsiteX3" fmla="*/ 1839690 w 1839690"/>
              <a:gd name="connsiteY3" fmla="*/ 1473002 h 2928552"/>
              <a:gd name="connsiteX4" fmla="*/ 1263334 w 1839690"/>
              <a:gd name="connsiteY4" fmla="*/ 2916951 h 2928552"/>
              <a:gd name="connsiteX5" fmla="*/ 1268590 w 1839690"/>
              <a:gd name="connsiteY5" fmla="*/ 2928552 h 2928552"/>
              <a:gd name="connsiteX6" fmla="*/ 0 w 1839690"/>
              <a:gd name="connsiteY6" fmla="*/ 2928552 h 2928552"/>
              <a:gd name="connsiteX7" fmla="*/ 372151 w 1839690"/>
              <a:gd name="connsiteY7" fmla="*/ 1481237 h 2928552"/>
              <a:gd name="connsiteX8" fmla="*/ 0 w 1839690"/>
              <a:gd name="connsiteY8" fmla="*/ 3098 h 2928552"/>
              <a:gd name="connsiteX0" fmla="*/ 0 w 1873593"/>
              <a:gd name="connsiteY0" fmla="*/ 3098 h 2928552"/>
              <a:gd name="connsiteX1" fmla="*/ 1302493 w 1873593"/>
              <a:gd name="connsiteY1" fmla="*/ 3098 h 2928552"/>
              <a:gd name="connsiteX2" fmla="*/ 1297237 w 1873593"/>
              <a:gd name="connsiteY2" fmla="*/ 0 h 2928552"/>
              <a:gd name="connsiteX3" fmla="*/ 1873593 w 1873593"/>
              <a:gd name="connsiteY3" fmla="*/ 1473002 h 2928552"/>
              <a:gd name="connsiteX4" fmla="*/ 1297237 w 1873593"/>
              <a:gd name="connsiteY4" fmla="*/ 2916951 h 2928552"/>
              <a:gd name="connsiteX5" fmla="*/ 1302493 w 1873593"/>
              <a:gd name="connsiteY5" fmla="*/ 2928552 h 2928552"/>
              <a:gd name="connsiteX6" fmla="*/ 33903 w 1873593"/>
              <a:gd name="connsiteY6" fmla="*/ 2928552 h 2928552"/>
              <a:gd name="connsiteX7" fmla="*/ 406054 w 1873593"/>
              <a:gd name="connsiteY7" fmla="*/ 1481237 h 2928552"/>
              <a:gd name="connsiteX8" fmla="*/ 0 w 1873593"/>
              <a:gd name="connsiteY8" fmla="*/ 3098 h 2928552"/>
              <a:gd name="connsiteX0" fmla="*/ 0 w 1873593"/>
              <a:gd name="connsiteY0" fmla="*/ 3098 h 2936777"/>
              <a:gd name="connsiteX1" fmla="*/ 1302493 w 1873593"/>
              <a:gd name="connsiteY1" fmla="*/ 3098 h 2936777"/>
              <a:gd name="connsiteX2" fmla="*/ 1297237 w 1873593"/>
              <a:gd name="connsiteY2" fmla="*/ 0 h 2936777"/>
              <a:gd name="connsiteX3" fmla="*/ 1873593 w 1873593"/>
              <a:gd name="connsiteY3" fmla="*/ 1473002 h 2936777"/>
              <a:gd name="connsiteX4" fmla="*/ 1297237 w 1873593"/>
              <a:gd name="connsiteY4" fmla="*/ 2916951 h 2936777"/>
              <a:gd name="connsiteX5" fmla="*/ 1302493 w 1873593"/>
              <a:gd name="connsiteY5" fmla="*/ 2928552 h 2936777"/>
              <a:gd name="connsiteX6" fmla="*/ 4238 w 1873593"/>
              <a:gd name="connsiteY6" fmla="*/ 2936777 h 2936777"/>
              <a:gd name="connsiteX7" fmla="*/ 406054 w 1873593"/>
              <a:gd name="connsiteY7" fmla="*/ 1481237 h 2936777"/>
              <a:gd name="connsiteX8" fmla="*/ 0 w 1873593"/>
              <a:gd name="connsiteY8" fmla="*/ 3098 h 2936777"/>
              <a:gd name="connsiteX0" fmla="*/ 0 w 1873593"/>
              <a:gd name="connsiteY0" fmla="*/ 3098 h 2936777"/>
              <a:gd name="connsiteX1" fmla="*/ 1302493 w 1873593"/>
              <a:gd name="connsiteY1" fmla="*/ 3098 h 2936777"/>
              <a:gd name="connsiteX2" fmla="*/ 1297237 w 1873593"/>
              <a:gd name="connsiteY2" fmla="*/ 0 h 2936777"/>
              <a:gd name="connsiteX3" fmla="*/ 1873593 w 1873593"/>
              <a:gd name="connsiteY3" fmla="*/ 1473002 h 2936777"/>
              <a:gd name="connsiteX4" fmla="*/ 1297237 w 1873593"/>
              <a:gd name="connsiteY4" fmla="*/ 2916951 h 2936777"/>
              <a:gd name="connsiteX5" fmla="*/ 1302493 w 1873593"/>
              <a:gd name="connsiteY5" fmla="*/ 2928552 h 2936777"/>
              <a:gd name="connsiteX6" fmla="*/ 4238 w 1873593"/>
              <a:gd name="connsiteY6" fmla="*/ 2936777 h 2936777"/>
              <a:gd name="connsiteX7" fmla="*/ 375568 w 1873593"/>
              <a:gd name="connsiteY7" fmla="*/ 1473245 h 2936777"/>
              <a:gd name="connsiteX8" fmla="*/ 0 w 1873593"/>
              <a:gd name="connsiteY8" fmla="*/ 3098 h 2936777"/>
              <a:gd name="connsiteX0" fmla="*/ 0 w 1804948"/>
              <a:gd name="connsiteY0" fmla="*/ 3098 h 2936777"/>
              <a:gd name="connsiteX1" fmla="*/ 1302493 w 1804948"/>
              <a:gd name="connsiteY1" fmla="*/ 3098 h 2936777"/>
              <a:gd name="connsiteX2" fmla="*/ 1297237 w 1804948"/>
              <a:gd name="connsiteY2" fmla="*/ 0 h 2936777"/>
              <a:gd name="connsiteX3" fmla="*/ 1804948 w 1804948"/>
              <a:gd name="connsiteY3" fmla="*/ 1473002 h 2936777"/>
              <a:gd name="connsiteX4" fmla="*/ 1297237 w 1804948"/>
              <a:gd name="connsiteY4" fmla="*/ 2916951 h 2936777"/>
              <a:gd name="connsiteX5" fmla="*/ 1302493 w 1804948"/>
              <a:gd name="connsiteY5" fmla="*/ 2928552 h 2936777"/>
              <a:gd name="connsiteX6" fmla="*/ 4238 w 1804948"/>
              <a:gd name="connsiteY6" fmla="*/ 2936777 h 2936777"/>
              <a:gd name="connsiteX7" fmla="*/ 375568 w 1804948"/>
              <a:gd name="connsiteY7" fmla="*/ 1473245 h 2936777"/>
              <a:gd name="connsiteX8" fmla="*/ 0 w 1804948"/>
              <a:gd name="connsiteY8" fmla="*/ 3098 h 2936777"/>
              <a:gd name="connsiteX0" fmla="*/ 0 w 1855529"/>
              <a:gd name="connsiteY0" fmla="*/ 3098 h 2936777"/>
              <a:gd name="connsiteX1" fmla="*/ 1302493 w 1855529"/>
              <a:gd name="connsiteY1" fmla="*/ 3098 h 2936777"/>
              <a:gd name="connsiteX2" fmla="*/ 1297237 w 1855529"/>
              <a:gd name="connsiteY2" fmla="*/ 0 h 2936777"/>
              <a:gd name="connsiteX3" fmla="*/ 1855529 w 1855529"/>
              <a:gd name="connsiteY3" fmla="*/ 1473002 h 2936777"/>
              <a:gd name="connsiteX4" fmla="*/ 1297237 w 1855529"/>
              <a:gd name="connsiteY4" fmla="*/ 2916951 h 2936777"/>
              <a:gd name="connsiteX5" fmla="*/ 1302493 w 1855529"/>
              <a:gd name="connsiteY5" fmla="*/ 2928552 h 2936777"/>
              <a:gd name="connsiteX6" fmla="*/ 4238 w 1855529"/>
              <a:gd name="connsiteY6" fmla="*/ 2936777 h 2936777"/>
              <a:gd name="connsiteX7" fmla="*/ 375568 w 1855529"/>
              <a:gd name="connsiteY7" fmla="*/ 1473245 h 2936777"/>
              <a:gd name="connsiteX8" fmla="*/ 0 w 1855529"/>
              <a:gd name="connsiteY8" fmla="*/ 3098 h 2936777"/>
              <a:gd name="connsiteX0" fmla="*/ 0 w 1826549"/>
              <a:gd name="connsiteY0" fmla="*/ 3098 h 2936777"/>
              <a:gd name="connsiteX1" fmla="*/ 1302493 w 1826549"/>
              <a:gd name="connsiteY1" fmla="*/ 3098 h 2936777"/>
              <a:gd name="connsiteX2" fmla="*/ 1297237 w 1826549"/>
              <a:gd name="connsiteY2" fmla="*/ 0 h 2936777"/>
              <a:gd name="connsiteX3" fmla="*/ 1826549 w 1826549"/>
              <a:gd name="connsiteY3" fmla="*/ 1473002 h 2936777"/>
              <a:gd name="connsiteX4" fmla="*/ 1297237 w 1826549"/>
              <a:gd name="connsiteY4" fmla="*/ 2916951 h 2936777"/>
              <a:gd name="connsiteX5" fmla="*/ 1302493 w 1826549"/>
              <a:gd name="connsiteY5" fmla="*/ 2928552 h 2936777"/>
              <a:gd name="connsiteX6" fmla="*/ 4238 w 1826549"/>
              <a:gd name="connsiteY6" fmla="*/ 2936777 h 2936777"/>
              <a:gd name="connsiteX7" fmla="*/ 375568 w 1826549"/>
              <a:gd name="connsiteY7" fmla="*/ 1473245 h 2936777"/>
              <a:gd name="connsiteX8" fmla="*/ 0 w 1826549"/>
              <a:gd name="connsiteY8" fmla="*/ 3098 h 2936777"/>
              <a:gd name="connsiteX0" fmla="*/ 0 w 1801442"/>
              <a:gd name="connsiteY0" fmla="*/ 3098 h 2936777"/>
              <a:gd name="connsiteX1" fmla="*/ 1302493 w 1801442"/>
              <a:gd name="connsiteY1" fmla="*/ 3098 h 2936777"/>
              <a:gd name="connsiteX2" fmla="*/ 1297237 w 1801442"/>
              <a:gd name="connsiteY2" fmla="*/ 0 h 2936777"/>
              <a:gd name="connsiteX3" fmla="*/ 1801442 w 1801442"/>
              <a:gd name="connsiteY3" fmla="*/ 1455198 h 2936777"/>
              <a:gd name="connsiteX4" fmla="*/ 1297237 w 1801442"/>
              <a:gd name="connsiteY4" fmla="*/ 2916951 h 2936777"/>
              <a:gd name="connsiteX5" fmla="*/ 1302493 w 1801442"/>
              <a:gd name="connsiteY5" fmla="*/ 2928552 h 2936777"/>
              <a:gd name="connsiteX6" fmla="*/ 4238 w 1801442"/>
              <a:gd name="connsiteY6" fmla="*/ 2936777 h 2936777"/>
              <a:gd name="connsiteX7" fmla="*/ 375568 w 1801442"/>
              <a:gd name="connsiteY7" fmla="*/ 1473245 h 2936777"/>
              <a:gd name="connsiteX8" fmla="*/ 0 w 1801442"/>
              <a:gd name="connsiteY8" fmla="*/ 3098 h 2936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1442" h="2936777">
                <a:moveTo>
                  <a:pt x="0" y="3098"/>
                </a:moveTo>
                <a:lnTo>
                  <a:pt x="1302493" y="3098"/>
                </a:lnTo>
                <a:lnTo>
                  <a:pt x="1297237" y="0"/>
                </a:lnTo>
                <a:lnTo>
                  <a:pt x="1801442" y="1455198"/>
                </a:lnTo>
                <a:lnTo>
                  <a:pt x="1297237" y="2916951"/>
                </a:lnTo>
                <a:lnTo>
                  <a:pt x="1302493" y="2928552"/>
                </a:lnTo>
                <a:lnTo>
                  <a:pt x="4238" y="2936777"/>
                </a:lnTo>
                <a:lnTo>
                  <a:pt x="375568" y="1473245"/>
                </a:lnTo>
                <a:lnTo>
                  <a:pt x="0" y="3098"/>
                </a:lnTo>
                <a:close/>
              </a:path>
            </a:pathLst>
          </a:custGeom>
          <a:solidFill>
            <a:srgbClr val="0066CC">
              <a:alpha val="40000"/>
            </a:srgbClr>
          </a:solidFill>
          <a:ln w="12700">
            <a:noFill/>
          </a:ln>
        </p:spPr>
        <p:txBody>
          <a:bodyPr wrap="square" lIns="548640" tIns="91440" rIns="91440" bIns="91440" anchor="ctr"/>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marL="180000" lvl="2" indent="0" defTabSz="914400">
              <a:spcBef>
                <a:spcPts val="600"/>
              </a:spcBef>
              <a:buSzPct val="100000"/>
              <a:buNone/>
            </a:pPr>
            <a:r>
              <a:rPr lang="en-US" sz="1600" b="1">
                <a:solidFill>
                  <a:schemeClr val="tx1"/>
                </a:solidFill>
              </a:rPr>
              <a:t>AI-Powered Support</a:t>
            </a:r>
          </a:p>
          <a:p>
            <a:pPr marL="180000" lvl="2" indent="0" defTabSz="914400">
              <a:spcBef>
                <a:spcPts val="600"/>
              </a:spcBef>
              <a:buSzPct val="100000"/>
              <a:buNone/>
            </a:pPr>
            <a:r>
              <a:rPr lang="en-US">
                <a:solidFill>
                  <a:schemeClr val="tx1"/>
                </a:solidFill>
              </a:rPr>
              <a:t>Use generative AI to answer questions, provide </a:t>
            </a:r>
            <a:r>
              <a:rPr lang="en-US" err="1">
                <a:solidFill>
                  <a:schemeClr val="tx1"/>
                </a:solidFill>
              </a:rPr>
              <a:t>personalised</a:t>
            </a:r>
            <a:r>
              <a:rPr lang="en-US">
                <a:solidFill>
                  <a:schemeClr val="tx1"/>
                </a:solidFill>
              </a:rPr>
              <a:t> advice, and streamline servicing via self-service applications</a:t>
            </a:r>
            <a:endParaRPr lang="en-US" sz="1100">
              <a:solidFill>
                <a:schemeClr val="tx1"/>
              </a:solidFill>
            </a:endParaRPr>
          </a:p>
          <a:p>
            <a:pPr marL="319700" lvl="3" indent="0" defTabSz="914400">
              <a:spcBef>
                <a:spcPts val="600"/>
              </a:spcBef>
              <a:buSzPct val="100000"/>
              <a:buNone/>
            </a:pPr>
            <a:endParaRPr lang="en-US" sz="1100">
              <a:solidFill>
                <a:schemeClr val="bg1"/>
              </a:solidFill>
            </a:endParaRPr>
          </a:p>
        </p:txBody>
      </p:sp>
      <p:pic>
        <p:nvPicPr>
          <p:cNvPr id="88" name="Picture 2" descr="Flag of the United States of America | History, Meaning, Facts, &amp; Design |  Britannica">
            <a:extLst>
              <a:ext uri="{FF2B5EF4-FFF2-40B4-BE49-F238E27FC236}">
                <a16:creationId xmlns:a16="http://schemas.microsoft.com/office/drawing/2014/main" id="{ED4E8DB4-BFBD-FD22-02D9-E246923A56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0200" y="4825090"/>
            <a:ext cx="894580" cy="53674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97" name="TextBox 96">
                <a:extLst>
                  <a:ext uri="{FF2B5EF4-FFF2-40B4-BE49-F238E27FC236}">
                    <a16:creationId xmlns:a16="http://schemas.microsoft.com/office/drawing/2014/main" id="{C1535E21-3B33-FC51-91FA-D2298B6A22C9}"/>
                  </a:ext>
                </a:extLst>
              </p:cNvPr>
              <p:cNvSpPr txBox="1"/>
              <p:nvPr/>
            </p:nvSpPr>
            <p:spPr>
              <a:xfrm>
                <a:off x="3743181" y="4750342"/>
                <a:ext cx="1842082" cy="121616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rgbClr val="0066CC"/>
                    </a:solidFill>
                    <a:effectLst/>
                    <a:uLnTx/>
                    <a:uFillTx/>
                    <a:latin typeface="ABC Oracle"/>
                    <a:ea typeface="+mn-ea"/>
                    <a:cs typeface="+mn-cs"/>
                  </a:rPr>
                  <a:t>Maya is Lemonade Insurance’s AI chatbot that assists users with servicing and administrative queries through a fast, conversational interface</a:t>
                </a:r>
                <a14:m>
                  <m:oMath xmlns:m="http://schemas.openxmlformats.org/officeDocument/2006/math">
                    <m:sSup>
                      <m:sSupPr>
                        <m:ctrlPr>
                          <a:rPr kumimoji="0" lang="en-AU" sz="1200" b="0" i="1" u="none" strike="noStrike" kern="1200" cap="none" spc="0" normalizeH="0" baseline="0" noProof="0" smtClean="0">
                            <a:ln>
                              <a:noFill/>
                            </a:ln>
                            <a:solidFill>
                              <a:srgbClr val="0066CC"/>
                            </a:solidFill>
                            <a:effectLst/>
                            <a:uLnTx/>
                            <a:uFillTx/>
                            <a:latin typeface="Cambria Math" panose="02040503050406030204" pitchFamily="18" charset="0"/>
                            <a:ea typeface="+mn-ea"/>
                            <a:cs typeface="+mn-cs"/>
                          </a:rPr>
                        </m:ctrlPr>
                      </m:sSupPr>
                      <m:e>
                        <m:r>
                          <a:rPr kumimoji="0" lang="en-AU" sz="1200" b="0" i="1" u="none" strike="noStrike" kern="1200" cap="none" spc="0" normalizeH="0" baseline="0" noProof="0" smtClean="0">
                            <a:ln>
                              <a:noFill/>
                            </a:ln>
                            <a:solidFill>
                              <a:srgbClr val="0066CC"/>
                            </a:solidFill>
                            <a:effectLst/>
                            <a:uLnTx/>
                            <a:uFillTx/>
                            <a:latin typeface="Cambria Math" panose="02040503050406030204" pitchFamily="18" charset="0"/>
                            <a:ea typeface="+mn-ea"/>
                            <a:cs typeface="+mn-cs"/>
                          </a:rPr>
                          <m:t>.</m:t>
                        </m:r>
                      </m:e>
                      <m:sup>
                        <m:r>
                          <a:rPr kumimoji="0" lang="en-AU" sz="1200" b="0" i="1" u="none" strike="noStrike" kern="1200" cap="none" spc="0" normalizeH="0" baseline="0" noProof="0" smtClean="0">
                            <a:ln>
                              <a:noFill/>
                            </a:ln>
                            <a:solidFill>
                              <a:srgbClr val="0066CC"/>
                            </a:solidFill>
                            <a:effectLst/>
                            <a:uLnTx/>
                            <a:uFillTx/>
                            <a:latin typeface="Cambria Math" panose="02040503050406030204" pitchFamily="18" charset="0"/>
                            <a:ea typeface="+mn-ea"/>
                            <a:cs typeface="+mn-cs"/>
                          </a:rPr>
                          <m:t>8</m:t>
                        </m:r>
                      </m:sup>
                    </m:sSup>
                  </m:oMath>
                </a14:m>
                <a:r>
                  <a:rPr kumimoji="0" lang="en-US" sz="1200" b="0" i="0" u="none" strike="noStrike" kern="1200" cap="none" spc="0" normalizeH="0" baseline="0" noProof="0" dirty="0">
                    <a:ln>
                      <a:noFill/>
                    </a:ln>
                    <a:solidFill>
                      <a:srgbClr val="000000"/>
                    </a:solidFill>
                    <a:effectLst/>
                    <a:uLnTx/>
                    <a:uFillTx/>
                    <a:latin typeface="ABC Oracle"/>
                    <a:ea typeface="+mn-ea"/>
                    <a:cs typeface="+mn-cs"/>
                  </a:rPr>
                  <a:t> </a:t>
                </a:r>
                <a:endParaRPr kumimoji="0" lang="en-AU" sz="1200" b="0" i="1" u="none" strike="noStrike" kern="1200" cap="none" spc="0" normalizeH="0" baseline="0" noProof="0" dirty="0">
                  <a:ln>
                    <a:noFill/>
                  </a:ln>
                  <a:solidFill>
                    <a:srgbClr val="0066CC"/>
                  </a:solidFill>
                  <a:effectLst/>
                  <a:uLnTx/>
                  <a:uFillTx/>
                  <a:latin typeface="ABC Oracle"/>
                  <a:ea typeface="+mn-ea"/>
                  <a:cs typeface="+mn-cs"/>
                </a:endParaRPr>
              </a:p>
            </p:txBody>
          </p:sp>
        </mc:Choice>
        <mc:Fallback xmlns="">
          <p:sp>
            <p:nvSpPr>
              <p:cNvPr id="97" name="TextBox 96">
                <a:extLst>
                  <a:ext uri="{FF2B5EF4-FFF2-40B4-BE49-F238E27FC236}">
                    <a16:creationId xmlns:a16="http://schemas.microsoft.com/office/drawing/2014/main" id="{C1535E21-3B33-FC51-91FA-D2298B6A22C9}"/>
                  </a:ext>
                </a:extLst>
              </p:cNvPr>
              <p:cNvSpPr txBox="1">
                <a:spLocks noRot="1" noChangeAspect="1" noMove="1" noResize="1" noEditPoints="1" noAdjustHandles="1" noChangeArrowheads="1" noChangeShapeType="1" noTextEdit="1"/>
              </p:cNvSpPr>
              <p:nvPr/>
            </p:nvSpPr>
            <p:spPr>
              <a:xfrm>
                <a:off x="3743181" y="4750342"/>
                <a:ext cx="1842082" cy="1216167"/>
              </a:xfrm>
              <a:prstGeom prst="rect">
                <a:avLst/>
              </a:prstGeom>
              <a:blipFill>
                <a:blip r:embed="rId7"/>
                <a:stretch>
                  <a:fillRect r="-1656" b="-2000"/>
                </a:stretch>
              </a:blipFill>
            </p:spPr>
            <p:txBody>
              <a:bodyPr/>
              <a:lstStyle/>
              <a:p>
                <a:r>
                  <a:rPr lang="en-US">
                    <a:noFill/>
                  </a:rPr>
                  <a:t> </a:t>
                </a:r>
              </a:p>
            </p:txBody>
          </p:sp>
        </mc:Fallback>
      </mc:AlternateContent>
      <p:sp>
        <p:nvSpPr>
          <p:cNvPr id="98" name="Text Placeholder 5">
            <a:extLst>
              <a:ext uri="{FF2B5EF4-FFF2-40B4-BE49-F238E27FC236}">
                <a16:creationId xmlns:a16="http://schemas.microsoft.com/office/drawing/2014/main" id="{9D853C1C-88F9-DA9B-0E28-98EB5CA6FF95}"/>
              </a:ext>
            </a:extLst>
          </p:cNvPr>
          <p:cNvSpPr txBox="1">
            <a:spLocks/>
          </p:cNvSpPr>
          <p:nvPr/>
        </p:nvSpPr>
        <p:spPr>
          <a:xfrm>
            <a:off x="5865127" y="1919977"/>
            <a:ext cx="3690849" cy="2693464"/>
          </a:xfrm>
          <a:custGeom>
            <a:avLst/>
            <a:gdLst>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692776 w 2262188"/>
              <a:gd name="connsiteY7" fmla="*/ 2097881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2 w 2262188"/>
              <a:gd name="connsiteY7" fmla="*/ 2095499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85619 w 2262188"/>
              <a:gd name="connsiteY7" fmla="*/ 2114636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1 w 2262188"/>
              <a:gd name="connsiteY7" fmla="*/ 2105068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83237 w 2262188"/>
              <a:gd name="connsiteY7" fmla="*/ 2105068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1 w 2262188"/>
              <a:gd name="connsiteY7" fmla="*/ 2105068 h 4195762"/>
              <a:gd name="connsiteX8" fmla="*/ 0 w 2262188"/>
              <a:gd name="connsiteY8" fmla="*/ 635154 h 4195762"/>
              <a:gd name="connsiteX0" fmla="*/ 0 w 2155032"/>
              <a:gd name="connsiteY0" fmla="*/ 635154 h 4195762"/>
              <a:gd name="connsiteX1" fmla="*/ 1268590 w 2155032"/>
              <a:gd name="connsiteY1" fmla="*/ 635154 h 4195762"/>
              <a:gd name="connsiteX2" fmla="*/ 1268590 w 2155032"/>
              <a:gd name="connsiteY2" fmla="*/ 0 h 4195762"/>
              <a:gd name="connsiteX3" fmla="*/ 2155032 w 2155032"/>
              <a:gd name="connsiteY3" fmla="*/ 2105058 h 4195762"/>
              <a:gd name="connsiteX4" fmla="*/ 1268590 w 2155032"/>
              <a:gd name="connsiteY4" fmla="*/ 4195762 h 4195762"/>
              <a:gd name="connsiteX5" fmla="*/ 1268590 w 2155032"/>
              <a:gd name="connsiteY5" fmla="*/ 3560608 h 4195762"/>
              <a:gd name="connsiteX6" fmla="*/ 0 w 2155032"/>
              <a:gd name="connsiteY6" fmla="*/ 3560608 h 4195762"/>
              <a:gd name="connsiteX7" fmla="*/ 571331 w 2155032"/>
              <a:gd name="connsiteY7" fmla="*/ 2105068 h 4195762"/>
              <a:gd name="connsiteX8" fmla="*/ 0 w 2155032"/>
              <a:gd name="connsiteY8" fmla="*/ 635154 h 4195762"/>
              <a:gd name="connsiteX0" fmla="*/ 0 w 2155032"/>
              <a:gd name="connsiteY0" fmla="*/ 3098 h 3563706"/>
              <a:gd name="connsiteX1" fmla="*/ 1268590 w 2155032"/>
              <a:gd name="connsiteY1" fmla="*/ 3098 h 3563706"/>
              <a:gd name="connsiteX2" fmla="*/ 1263334 w 2155032"/>
              <a:gd name="connsiteY2" fmla="*/ 0 h 3563706"/>
              <a:gd name="connsiteX3" fmla="*/ 2155032 w 2155032"/>
              <a:gd name="connsiteY3" fmla="*/ 1473002 h 3563706"/>
              <a:gd name="connsiteX4" fmla="*/ 1268590 w 2155032"/>
              <a:gd name="connsiteY4" fmla="*/ 3563706 h 3563706"/>
              <a:gd name="connsiteX5" fmla="*/ 1268590 w 2155032"/>
              <a:gd name="connsiteY5" fmla="*/ 2928552 h 3563706"/>
              <a:gd name="connsiteX6" fmla="*/ 0 w 2155032"/>
              <a:gd name="connsiteY6" fmla="*/ 2928552 h 3563706"/>
              <a:gd name="connsiteX7" fmla="*/ 571331 w 2155032"/>
              <a:gd name="connsiteY7" fmla="*/ 1473012 h 3563706"/>
              <a:gd name="connsiteX8" fmla="*/ 0 w 2155032"/>
              <a:gd name="connsiteY8" fmla="*/ 3098 h 3563706"/>
              <a:gd name="connsiteX0" fmla="*/ 0 w 2155032"/>
              <a:gd name="connsiteY0" fmla="*/ 3098 h 2928552"/>
              <a:gd name="connsiteX1" fmla="*/ 1268590 w 2155032"/>
              <a:gd name="connsiteY1" fmla="*/ 3098 h 2928552"/>
              <a:gd name="connsiteX2" fmla="*/ 1263334 w 2155032"/>
              <a:gd name="connsiteY2" fmla="*/ 0 h 2928552"/>
              <a:gd name="connsiteX3" fmla="*/ 2155032 w 2155032"/>
              <a:gd name="connsiteY3" fmla="*/ 1473002 h 2928552"/>
              <a:gd name="connsiteX4" fmla="*/ 1263334 w 2155032"/>
              <a:gd name="connsiteY4" fmla="*/ 2916951 h 2928552"/>
              <a:gd name="connsiteX5" fmla="*/ 1268590 w 2155032"/>
              <a:gd name="connsiteY5" fmla="*/ 2928552 h 2928552"/>
              <a:gd name="connsiteX6" fmla="*/ 0 w 2155032"/>
              <a:gd name="connsiteY6" fmla="*/ 2928552 h 2928552"/>
              <a:gd name="connsiteX7" fmla="*/ 571331 w 2155032"/>
              <a:gd name="connsiteY7" fmla="*/ 1473012 h 2928552"/>
              <a:gd name="connsiteX8" fmla="*/ 0 w 2155032"/>
              <a:gd name="connsiteY8" fmla="*/ 3098 h 2928552"/>
              <a:gd name="connsiteX0" fmla="*/ 0 w 1839690"/>
              <a:gd name="connsiteY0" fmla="*/ 3098 h 2928552"/>
              <a:gd name="connsiteX1" fmla="*/ 1268590 w 1839690"/>
              <a:gd name="connsiteY1" fmla="*/ 3098 h 2928552"/>
              <a:gd name="connsiteX2" fmla="*/ 1263334 w 1839690"/>
              <a:gd name="connsiteY2" fmla="*/ 0 h 2928552"/>
              <a:gd name="connsiteX3" fmla="*/ 1839690 w 1839690"/>
              <a:gd name="connsiteY3" fmla="*/ 1473002 h 2928552"/>
              <a:gd name="connsiteX4" fmla="*/ 1263334 w 1839690"/>
              <a:gd name="connsiteY4" fmla="*/ 2916951 h 2928552"/>
              <a:gd name="connsiteX5" fmla="*/ 1268590 w 1839690"/>
              <a:gd name="connsiteY5" fmla="*/ 2928552 h 2928552"/>
              <a:gd name="connsiteX6" fmla="*/ 0 w 1839690"/>
              <a:gd name="connsiteY6" fmla="*/ 2928552 h 2928552"/>
              <a:gd name="connsiteX7" fmla="*/ 571331 w 1839690"/>
              <a:gd name="connsiteY7" fmla="*/ 1473012 h 2928552"/>
              <a:gd name="connsiteX8" fmla="*/ 0 w 1839690"/>
              <a:gd name="connsiteY8" fmla="*/ 3098 h 2928552"/>
              <a:gd name="connsiteX0" fmla="*/ 0 w 1839690"/>
              <a:gd name="connsiteY0" fmla="*/ 3098 h 2928552"/>
              <a:gd name="connsiteX1" fmla="*/ 1268590 w 1839690"/>
              <a:gd name="connsiteY1" fmla="*/ 3098 h 2928552"/>
              <a:gd name="connsiteX2" fmla="*/ 1263334 w 1839690"/>
              <a:gd name="connsiteY2" fmla="*/ 0 h 2928552"/>
              <a:gd name="connsiteX3" fmla="*/ 1839690 w 1839690"/>
              <a:gd name="connsiteY3" fmla="*/ 1473002 h 2928552"/>
              <a:gd name="connsiteX4" fmla="*/ 1263334 w 1839690"/>
              <a:gd name="connsiteY4" fmla="*/ 2916951 h 2928552"/>
              <a:gd name="connsiteX5" fmla="*/ 1268590 w 1839690"/>
              <a:gd name="connsiteY5" fmla="*/ 2928552 h 2928552"/>
              <a:gd name="connsiteX6" fmla="*/ 0 w 1839690"/>
              <a:gd name="connsiteY6" fmla="*/ 2928552 h 2928552"/>
              <a:gd name="connsiteX7" fmla="*/ 448433 w 1839690"/>
              <a:gd name="connsiteY7" fmla="*/ 1473012 h 2928552"/>
              <a:gd name="connsiteX8" fmla="*/ 0 w 1839690"/>
              <a:gd name="connsiteY8" fmla="*/ 3098 h 2928552"/>
              <a:gd name="connsiteX0" fmla="*/ 0 w 1874025"/>
              <a:gd name="connsiteY0" fmla="*/ 21666 h 2928552"/>
              <a:gd name="connsiteX1" fmla="*/ 1302925 w 1874025"/>
              <a:gd name="connsiteY1" fmla="*/ 3098 h 2928552"/>
              <a:gd name="connsiteX2" fmla="*/ 1297669 w 1874025"/>
              <a:gd name="connsiteY2" fmla="*/ 0 h 2928552"/>
              <a:gd name="connsiteX3" fmla="*/ 1874025 w 1874025"/>
              <a:gd name="connsiteY3" fmla="*/ 1473002 h 2928552"/>
              <a:gd name="connsiteX4" fmla="*/ 1297669 w 1874025"/>
              <a:gd name="connsiteY4" fmla="*/ 2916951 h 2928552"/>
              <a:gd name="connsiteX5" fmla="*/ 1302925 w 1874025"/>
              <a:gd name="connsiteY5" fmla="*/ 2928552 h 2928552"/>
              <a:gd name="connsiteX6" fmla="*/ 34335 w 1874025"/>
              <a:gd name="connsiteY6" fmla="*/ 2928552 h 2928552"/>
              <a:gd name="connsiteX7" fmla="*/ 482768 w 1874025"/>
              <a:gd name="connsiteY7" fmla="*/ 1473012 h 2928552"/>
              <a:gd name="connsiteX8" fmla="*/ 0 w 1874025"/>
              <a:gd name="connsiteY8" fmla="*/ 21666 h 2928552"/>
              <a:gd name="connsiteX0" fmla="*/ 0 w 1883835"/>
              <a:gd name="connsiteY0" fmla="*/ 0 h 2934737"/>
              <a:gd name="connsiteX1" fmla="*/ 1312735 w 1883835"/>
              <a:gd name="connsiteY1" fmla="*/ 9283 h 2934737"/>
              <a:gd name="connsiteX2" fmla="*/ 1307479 w 1883835"/>
              <a:gd name="connsiteY2" fmla="*/ 6185 h 2934737"/>
              <a:gd name="connsiteX3" fmla="*/ 1883835 w 1883835"/>
              <a:gd name="connsiteY3" fmla="*/ 1479187 h 2934737"/>
              <a:gd name="connsiteX4" fmla="*/ 1307479 w 1883835"/>
              <a:gd name="connsiteY4" fmla="*/ 2923136 h 2934737"/>
              <a:gd name="connsiteX5" fmla="*/ 1312735 w 1883835"/>
              <a:gd name="connsiteY5" fmla="*/ 2934737 h 2934737"/>
              <a:gd name="connsiteX6" fmla="*/ 44145 w 1883835"/>
              <a:gd name="connsiteY6" fmla="*/ 2934737 h 2934737"/>
              <a:gd name="connsiteX7" fmla="*/ 492578 w 1883835"/>
              <a:gd name="connsiteY7" fmla="*/ 1479197 h 2934737"/>
              <a:gd name="connsiteX8" fmla="*/ 0 w 1883835"/>
              <a:gd name="connsiteY8" fmla="*/ 0 h 2934737"/>
              <a:gd name="connsiteX0" fmla="*/ 44146 w 1927981"/>
              <a:gd name="connsiteY0" fmla="*/ 0 h 2934737"/>
              <a:gd name="connsiteX1" fmla="*/ 1356881 w 1927981"/>
              <a:gd name="connsiteY1" fmla="*/ 9283 h 2934737"/>
              <a:gd name="connsiteX2" fmla="*/ 1351625 w 1927981"/>
              <a:gd name="connsiteY2" fmla="*/ 6185 h 2934737"/>
              <a:gd name="connsiteX3" fmla="*/ 1927981 w 1927981"/>
              <a:gd name="connsiteY3" fmla="*/ 1479187 h 2934737"/>
              <a:gd name="connsiteX4" fmla="*/ 1351625 w 1927981"/>
              <a:gd name="connsiteY4" fmla="*/ 2923136 h 2934737"/>
              <a:gd name="connsiteX5" fmla="*/ 1356881 w 1927981"/>
              <a:gd name="connsiteY5" fmla="*/ 2934737 h 2934737"/>
              <a:gd name="connsiteX6" fmla="*/ 0 w 1927981"/>
              <a:gd name="connsiteY6" fmla="*/ 2934737 h 2934737"/>
              <a:gd name="connsiteX7" fmla="*/ 536724 w 1927981"/>
              <a:gd name="connsiteY7" fmla="*/ 1479197 h 2934737"/>
              <a:gd name="connsiteX8" fmla="*/ 44146 w 1927981"/>
              <a:gd name="connsiteY8" fmla="*/ 0 h 2934737"/>
              <a:gd name="connsiteX0" fmla="*/ 1 w 1927981"/>
              <a:gd name="connsiteY0" fmla="*/ 0 h 2953305"/>
              <a:gd name="connsiteX1" fmla="*/ 1356881 w 1927981"/>
              <a:gd name="connsiteY1" fmla="*/ 27851 h 2953305"/>
              <a:gd name="connsiteX2" fmla="*/ 1351625 w 1927981"/>
              <a:gd name="connsiteY2" fmla="*/ 24753 h 2953305"/>
              <a:gd name="connsiteX3" fmla="*/ 1927981 w 1927981"/>
              <a:gd name="connsiteY3" fmla="*/ 1497755 h 2953305"/>
              <a:gd name="connsiteX4" fmla="*/ 1351625 w 1927981"/>
              <a:gd name="connsiteY4" fmla="*/ 2941704 h 2953305"/>
              <a:gd name="connsiteX5" fmla="*/ 1356881 w 1927981"/>
              <a:gd name="connsiteY5" fmla="*/ 2953305 h 2953305"/>
              <a:gd name="connsiteX6" fmla="*/ 0 w 1927981"/>
              <a:gd name="connsiteY6" fmla="*/ 2953305 h 2953305"/>
              <a:gd name="connsiteX7" fmla="*/ 536724 w 1927981"/>
              <a:gd name="connsiteY7" fmla="*/ 1497765 h 2953305"/>
              <a:gd name="connsiteX8" fmla="*/ 1 w 1927981"/>
              <a:gd name="connsiteY8" fmla="*/ 0 h 2953305"/>
              <a:gd name="connsiteX0" fmla="*/ 1 w 1902393"/>
              <a:gd name="connsiteY0" fmla="*/ 0 h 2953305"/>
              <a:gd name="connsiteX1" fmla="*/ 1356881 w 1902393"/>
              <a:gd name="connsiteY1" fmla="*/ 27851 h 2953305"/>
              <a:gd name="connsiteX2" fmla="*/ 1351625 w 1902393"/>
              <a:gd name="connsiteY2" fmla="*/ 24753 h 2953305"/>
              <a:gd name="connsiteX3" fmla="*/ 1902393 w 1902393"/>
              <a:gd name="connsiteY3" fmla="*/ 1560418 h 2953305"/>
              <a:gd name="connsiteX4" fmla="*/ 1351625 w 1902393"/>
              <a:gd name="connsiteY4" fmla="*/ 2941704 h 2953305"/>
              <a:gd name="connsiteX5" fmla="*/ 1356881 w 1902393"/>
              <a:gd name="connsiteY5" fmla="*/ 2953305 h 2953305"/>
              <a:gd name="connsiteX6" fmla="*/ 0 w 1902393"/>
              <a:gd name="connsiteY6" fmla="*/ 2953305 h 2953305"/>
              <a:gd name="connsiteX7" fmla="*/ 536724 w 1902393"/>
              <a:gd name="connsiteY7" fmla="*/ 1497765 h 2953305"/>
              <a:gd name="connsiteX8" fmla="*/ 1 w 1902393"/>
              <a:gd name="connsiteY8" fmla="*/ 0 h 2953305"/>
              <a:gd name="connsiteX0" fmla="*/ 1 w 1927982"/>
              <a:gd name="connsiteY0" fmla="*/ 0 h 2953305"/>
              <a:gd name="connsiteX1" fmla="*/ 1356881 w 1927982"/>
              <a:gd name="connsiteY1" fmla="*/ 27851 h 2953305"/>
              <a:gd name="connsiteX2" fmla="*/ 1351625 w 1927982"/>
              <a:gd name="connsiteY2" fmla="*/ 24753 h 2953305"/>
              <a:gd name="connsiteX3" fmla="*/ 1927982 w 1927982"/>
              <a:gd name="connsiteY3" fmla="*/ 1515658 h 2953305"/>
              <a:gd name="connsiteX4" fmla="*/ 1351625 w 1927982"/>
              <a:gd name="connsiteY4" fmla="*/ 2941704 h 2953305"/>
              <a:gd name="connsiteX5" fmla="*/ 1356881 w 1927982"/>
              <a:gd name="connsiteY5" fmla="*/ 2953305 h 2953305"/>
              <a:gd name="connsiteX6" fmla="*/ 0 w 1927982"/>
              <a:gd name="connsiteY6" fmla="*/ 2953305 h 2953305"/>
              <a:gd name="connsiteX7" fmla="*/ 536724 w 1927982"/>
              <a:gd name="connsiteY7" fmla="*/ 1497765 h 2953305"/>
              <a:gd name="connsiteX8" fmla="*/ 1 w 1927982"/>
              <a:gd name="connsiteY8" fmla="*/ 0 h 2953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7982" h="2953305">
                <a:moveTo>
                  <a:pt x="1" y="0"/>
                </a:moveTo>
                <a:lnTo>
                  <a:pt x="1356881" y="27851"/>
                </a:lnTo>
                <a:lnTo>
                  <a:pt x="1351625" y="24753"/>
                </a:lnTo>
                <a:lnTo>
                  <a:pt x="1927982" y="1515658"/>
                </a:lnTo>
                <a:lnTo>
                  <a:pt x="1351625" y="2941704"/>
                </a:lnTo>
                <a:lnTo>
                  <a:pt x="1356881" y="2953305"/>
                </a:lnTo>
                <a:lnTo>
                  <a:pt x="0" y="2953305"/>
                </a:lnTo>
                <a:lnTo>
                  <a:pt x="536724" y="1497765"/>
                </a:lnTo>
                <a:lnTo>
                  <a:pt x="1" y="0"/>
                </a:lnTo>
                <a:close/>
              </a:path>
            </a:pathLst>
          </a:custGeom>
          <a:solidFill>
            <a:srgbClr val="CCCCCC"/>
          </a:solidFill>
          <a:ln w="12700">
            <a:noFill/>
          </a:ln>
        </p:spPr>
        <p:txBody>
          <a:bodyPr wrap="square" lIns="548640" tIns="91440" rIns="91440" bIns="91440" anchor="ctr"/>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marL="540000" lvl="4" indent="0" defTabSz="914400">
              <a:spcBef>
                <a:spcPts val="600"/>
              </a:spcBef>
              <a:buSzPct val="100000"/>
              <a:buNone/>
            </a:pPr>
            <a:r>
              <a:rPr lang="en-US" sz="1600" b="1" dirty="0">
                <a:solidFill>
                  <a:schemeClr val="tx1"/>
                </a:solidFill>
              </a:rPr>
              <a:t>Integration into Daily         Activities</a:t>
            </a:r>
            <a:br>
              <a:rPr lang="en-US" sz="1600" b="1" dirty="0">
                <a:solidFill>
                  <a:schemeClr val="tx1"/>
                </a:solidFill>
              </a:rPr>
            </a:br>
            <a:r>
              <a:rPr lang="en-US" dirty="0">
                <a:solidFill>
                  <a:schemeClr val="tx1"/>
                </a:solidFill>
              </a:rPr>
              <a:t>Drive ongoing engagement by integrating other benefits into users’ daily routines, delivering value beyond  claims through everyday digital touchpoints.</a:t>
            </a:r>
            <a:endParaRPr lang="en-US" sz="1100" dirty="0">
              <a:solidFill>
                <a:schemeClr val="tx1"/>
              </a:solidFill>
            </a:endParaRPr>
          </a:p>
        </p:txBody>
      </p:sp>
      <mc:AlternateContent xmlns:mc="http://schemas.openxmlformats.org/markup-compatibility/2006" xmlns:a14="http://schemas.microsoft.com/office/drawing/2010/main">
        <mc:Choice Requires="a14">
          <p:sp>
            <p:nvSpPr>
              <p:cNvPr id="100" name="TextBox 99">
                <a:extLst>
                  <a:ext uri="{FF2B5EF4-FFF2-40B4-BE49-F238E27FC236}">
                    <a16:creationId xmlns:a16="http://schemas.microsoft.com/office/drawing/2014/main" id="{2BC394A4-2C3F-C6A2-8464-B23EDE451834}"/>
                  </a:ext>
                </a:extLst>
              </p:cNvPr>
              <p:cNvSpPr txBox="1"/>
              <p:nvPr/>
            </p:nvSpPr>
            <p:spPr>
              <a:xfrm>
                <a:off x="9401555" y="4740732"/>
                <a:ext cx="1518529" cy="1216167"/>
              </a:xfrm>
              <a:prstGeom prst="rect">
                <a:avLst/>
              </a:prstGeom>
              <a:noFill/>
            </p:spPr>
            <p:txBody>
              <a:bodyPr wrap="square" rtlCol="0">
                <a:spAutoFit/>
              </a:bodyPr>
              <a:lstStyle/>
              <a:p>
                <a:r>
                  <a:rPr lang="en-US" sz="1200" i="1" dirty="0">
                    <a:solidFill>
                      <a:srgbClr val="666699"/>
                    </a:solidFill>
                    <a:effectLst/>
                    <a:latin typeface="Manrope"/>
                  </a:rPr>
                  <a:t>Allianz i</a:t>
                </a:r>
                <a:r>
                  <a:rPr lang="en-US" sz="1200" b="0" i="1" dirty="0">
                    <a:solidFill>
                      <a:srgbClr val="666699"/>
                    </a:solidFill>
                    <a:effectLst/>
                    <a:latin typeface="Manrope"/>
                  </a:rPr>
                  <a:t>ntroduced a digital platform called ‘Defendant Hub’ that uses AI to handle Stage 3 injury claims</a:t>
                </a:r>
                <a14:m>
                  <m:oMath xmlns:m="http://schemas.openxmlformats.org/officeDocument/2006/math">
                    <m:sSup>
                      <m:sSupPr>
                        <m:ctrlPr>
                          <a:rPr kumimoji="0" lang="en-AU" sz="1200" b="0" i="1" u="none" strike="noStrike" kern="1200" cap="none" spc="0" normalizeH="0" baseline="0" noProof="0" smtClean="0">
                            <a:ln>
                              <a:noFill/>
                            </a:ln>
                            <a:solidFill>
                              <a:srgbClr val="666699"/>
                            </a:solidFill>
                            <a:effectLst/>
                            <a:uLnTx/>
                            <a:uFillTx/>
                            <a:latin typeface="Cambria Math" panose="02040503050406030204" pitchFamily="18" charset="0"/>
                          </a:rPr>
                        </m:ctrlPr>
                      </m:sSupPr>
                      <m:e>
                        <m:r>
                          <a:rPr kumimoji="0" lang="en-AU" sz="1200" b="0" i="1" u="none" strike="noStrike" kern="1200" cap="none" spc="0" normalizeH="0" baseline="0" noProof="0" smtClean="0">
                            <a:ln>
                              <a:noFill/>
                            </a:ln>
                            <a:solidFill>
                              <a:srgbClr val="666699"/>
                            </a:solidFill>
                            <a:effectLst/>
                            <a:uLnTx/>
                            <a:uFillTx/>
                            <a:latin typeface="Cambria Math" panose="02040503050406030204" pitchFamily="18" charset="0"/>
                          </a:rPr>
                          <m:t>.</m:t>
                        </m:r>
                      </m:e>
                      <m:sup>
                        <m:r>
                          <a:rPr kumimoji="0" lang="en-AU" sz="1200" b="0" i="1" u="none" strike="noStrike" kern="1200" cap="none" spc="0" normalizeH="0" baseline="0" noProof="0" smtClean="0">
                            <a:ln>
                              <a:noFill/>
                            </a:ln>
                            <a:solidFill>
                              <a:srgbClr val="666699"/>
                            </a:solidFill>
                            <a:effectLst/>
                            <a:uLnTx/>
                            <a:uFillTx/>
                            <a:latin typeface="Cambria Math" panose="02040503050406030204" pitchFamily="18" charset="0"/>
                          </a:rPr>
                          <m:t>10</m:t>
                        </m:r>
                      </m:sup>
                    </m:sSup>
                  </m:oMath>
                </a14:m>
                <a:endParaRPr lang="en-AU" sz="1200" i="1" dirty="0">
                  <a:solidFill>
                    <a:srgbClr val="666699"/>
                  </a:solidFill>
                </a:endParaRPr>
              </a:p>
            </p:txBody>
          </p:sp>
        </mc:Choice>
        <mc:Fallback xmlns="">
          <p:sp>
            <p:nvSpPr>
              <p:cNvPr id="100" name="TextBox 99">
                <a:extLst>
                  <a:ext uri="{FF2B5EF4-FFF2-40B4-BE49-F238E27FC236}">
                    <a16:creationId xmlns:a16="http://schemas.microsoft.com/office/drawing/2014/main" id="{2BC394A4-2C3F-C6A2-8464-B23EDE451834}"/>
                  </a:ext>
                </a:extLst>
              </p:cNvPr>
              <p:cNvSpPr txBox="1">
                <a:spLocks noRot="1" noChangeAspect="1" noMove="1" noResize="1" noEditPoints="1" noAdjustHandles="1" noChangeArrowheads="1" noChangeShapeType="1" noTextEdit="1"/>
              </p:cNvSpPr>
              <p:nvPr/>
            </p:nvSpPr>
            <p:spPr>
              <a:xfrm>
                <a:off x="9401555" y="4740732"/>
                <a:ext cx="1518529" cy="1216167"/>
              </a:xfrm>
              <a:prstGeom prst="rect">
                <a:avLst/>
              </a:prstGeom>
              <a:blipFill>
                <a:blip r:embed="rId8"/>
                <a:stretch>
                  <a:fillRect t="-503" b="-2513"/>
                </a:stretch>
              </a:blipFill>
            </p:spPr>
            <p:txBody>
              <a:bodyPr/>
              <a:lstStyle/>
              <a:p>
                <a:r>
                  <a:rPr lang="en-US">
                    <a:noFill/>
                  </a:rPr>
                  <a:t> </a:t>
                </a:r>
              </a:p>
            </p:txBody>
          </p:sp>
        </mc:Fallback>
      </mc:AlternateContent>
      <p:pic>
        <p:nvPicPr>
          <p:cNvPr id="103" name="Picture 2" descr="Flag of Singapore - Wikipedia">
            <a:extLst>
              <a:ext uri="{FF2B5EF4-FFF2-40B4-BE49-F238E27FC236}">
                <a16:creationId xmlns:a16="http://schemas.microsoft.com/office/drawing/2014/main" id="{3974D67C-7300-D933-0ADB-7C2300977B3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21980" y="4819105"/>
            <a:ext cx="901200" cy="599707"/>
          </a:xfrm>
          <a:prstGeom prst="rect">
            <a:avLst/>
          </a:prstGeom>
          <a:noFill/>
          <a:ln>
            <a:solidFill>
              <a:schemeClr val="bg2">
                <a:lumMod val="90000"/>
              </a:schemeClr>
            </a:solidFill>
          </a:ln>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107" name="TextBox 106">
                <a:extLst>
                  <a:ext uri="{FF2B5EF4-FFF2-40B4-BE49-F238E27FC236}">
                    <a16:creationId xmlns:a16="http://schemas.microsoft.com/office/drawing/2014/main" id="{A74CDCC6-3096-3978-3D6E-87709ABD1C50}"/>
                  </a:ext>
                </a:extLst>
              </p:cNvPr>
              <p:cNvSpPr txBox="1"/>
              <p:nvPr/>
            </p:nvSpPr>
            <p:spPr>
              <a:xfrm>
                <a:off x="6571292" y="4751798"/>
                <a:ext cx="1870407" cy="1216167"/>
              </a:xfrm>
              <a:prstGeom prst="rect">
                <a:avLst/>
              </a:prstGeom>
              <a:noFill/>
            </p:spPr>
            <p:txBody>
              <a:bodyPr wrap="square" rtlCol="0">
                <a:spAutoFit/>
              </a:bodyPr>
              <a:lstStyle/>
              <a:p>
                <a:r>
                  <a:rPr lang="en-US" sz="1200" b="0" i="1" dirty="0">
                    <a:solidFill>
                      <a:schemeClr val="accent2">
                        <a:lumMod val="75000"/>
                        <a:lumOff val="25000"/>
                      </a:schemeClr>
                    </a:solidFill>
                    <a:effectLst/>
                    <a:latin typeface="Manrope"/>
                  </a:rPr>
                  <a:t>SNACK </a:t>
                </a:r>
                <a:r>
                  <a:rPr lang="en-US" sz="1200" i="1" dirty="0">
                    <a:solidFill>
                      <a:schemeClr val="accent2">
                        <a:lumMod val="75000"/>
                        <a:lumOff val="25000"/>
                      </a:schemeClr>
                    </a:solidFill>
                  </a:rPr>
                  <a:t>is a digital platform that offers stackable micro-insurance and investments linked to everyday activities tracked via cards or fitness devices</a:t>
                </a:r>
                <a14:m>
                  <m:oMath xmlns:m="http://schemas.openxmlformats.org/officeDocument/2006/math">
                    <m:sSup>
                      <m:sSupPr>
                        <m:ctrlPr>
                          <a:rPr kumimoji="0" lang="en-AU" sz="1200" b="0" i="1" u="none" strike="noStrike" kern="1200" cap="none" spc="0" normalizeH="0" baseline="0" noProof="0" smtClean="0">
                            <a:ln>
                              <a:noFill/>
                            </a:ln>
                            <a:solidFill>
                              <a:schemeClr val="tx2">
                                <a:lumMod val="75000"/>
                                <a:lumOff val="25000"/>
                              </a:schemeClr>
                            </a:solidFill>
                            <a:effectLst/>
                            <a:uLnTx/>
                            <a:uFillTx/>
                            <a:latin typeface="Cambria Math" panose="02040503050406030204" pitchFamily="18" charset="0"/>
                            <a:ea typeface="+mn-ea"/>
                            <a:cs typeface="+mn-cs"/>
                          </a:rPr>
                        </m:ctrlPr>
                      </m:sSupPr>
                      <m:e>
                        <m:r>
                          <a:rPr kumimoji="0" lang="en-AU" sz="1200" b="0" i="1" u="none" strike="noStrike" kern="1200" cap="none" spc="0" normalizeH="0" baseline="0" noProof="0" smtClean="0">
                            <a:ln>
                              <a:noFill/>
                            </a:ln>
                            <a:solidFill>
                              <a:schemeClr val="tx2">
                                <a:lumMod val="75000"/>
                                <a:lumOff val="25000"/>
                              </a:schemeClr>
                            </a:solidFill>
                            <a:effectLst/>
                            <a:uLnTx/>
                            <a:uFillTx/>
                            <a:latin typeface="Cambria Math" panose="02040503050406030204" pitchFamily="18" charset="0"/>
                            <a:ea typeface="+mn-ea"/>
                            <a:cs typeface="+mn-cs"/>
                          </a:rPr>
                          <m:t>.</m:t>
                        </m:r>
                      </m:e>
                      <m:sup>
                        <m:r>
                          <a:rPr kumimoji="0" lang="en-AU" sz="1200" b="0" i="1" u="none" strike="noStrike" kern="1200" cap="none" spc="0" normalizeH="0" baseline="0" noProof="0" smtClean="0">
                            <a:ln>
                              <a:noFill/>
                            </a:ln>
                            <a:solidFill>
                              <a:schemeClr val="tx2">
                                <a:lumMod val="75000"/>
                                <a:lumOff val="25000"/>
                              </a:schemeClr>
                            </a:solidFill>
                            <a:effectLst/>
                            <a:uLnTx/>
                            <a:uFillTx/>
                            <a:latin typeface="Cambria Math" panose="02040503050406030204" pitchFamily="18" charset="0"/>
                            <a:ea typeface="+mn-ea"/>
                            <a:cs typeface="+mn-cs"/>
                          </a:rPr>
                          <m:t>9</m:t>
                        </m:r>
                      </m:sup>
                    </m:sSup>
                  </m:oMath>
                </a14:m>
                <a:r>
                  <a:rPr kumimoji="0" lang="en-US" sz="1200" b="0" i="0" u="none" strike="noStrike" kern="1200" cap="none" spc="0" normalizeH="0" baseline="0" noProof="0" dirty="0">
                    <a:ln>
                      <a:noFill/>
                    </a:ln>
                    <a:solidFill>
                      <a:schemeClr val="tx2">
                        <a:lumMod val="75000"/>
                        <a:lumOff val="25000"/>
                      </a:schemeClr>
                    </a:solidFill>
                    <a:effectLst/>
                    <a:uLnTx/>
                    <a:uFillTx/>
                    <a:latin typeface="ABC Oracle"/>
                    <a:ea typeface="+mn-ea"/>
                    <a:cs typeface="+mn-cs"/>
                  </a:rPr>
                  <a:t> </a:t>
                </a:r>
                <a:endParaRPr lang="en-AU" sz="1200" i="1" dirty="0">
                  <a:solidFill>
                    <a:schemeClr val="accent2">
                      <a:lumMod val="75000"/>
                      <a:lumOff val="25000"/>
                    </a:schemeClr>
                  </a:solidFill>
                </a:endParaRPr>
              </a:p>
            </p:txBody>
          </p:sp>
        </mc:Choice>
        <mc:Fallback xmlns="">
          <p:sp>
            <p:nvSpPr>
              <p:cNvPr id="107" name="TextBox 106">
                <a:extLst>
                  <a:ext uri="{FF2B5EF4-FFF2-40B4-BE49-F238E27FC236}">
                    <a16:creationId xmlns:a16="http://schemas.microsoft.com/office/drawing/2014/main" id="{A74CDCC6-3096-3978-3D6E-87709ABD1C50}"/>
                  </a:ext>
                </a:extLst>
              </p:cNvPr>
              <p:cNvSpPr txBox="1">
                <a:spLocks noRot="1" noChangeAspect="1" noMove="1" noResize="1" noEditPoints="1" noAdjustHandles="1" noChangeArrowheads="1" noChangeShapeType="1" noTextEdit="1"/>
              </p:cNvSpPr>
              <p:nvPr/>
            </p:nvSpPr>
            <p:spPr>
              <a:xfrm>
                <a:off x="6571292" y="4751798"/>
                <a:ext cx="1870407" cy="1216167"/>
              </a:xfrm>
              <a:prstGeom prst="rect">
                <a:avLst/>
              </a:prstGeom>
              <a:blipFill>
                <a:blip r:embed="rId10"/>
                <a:stretch>
                  <a:fillRect l="-326" b="-2000"/>
                </a:stretch>
              </a:blipFill>
            </p:spPr>
            <p:txBody>
              <a:bodyPr/>
              <a:lstStyle/>
              <a:p>
                <a:r>
                  <a:rPr lang="en-AU">
                    <a:noFill/>
                  </a:rPr>
                  <a:t> </a:t>
                </a:r>
              </a:p>
            </p:txBody>
          </p:sp>
        </mc:Fallback>
      </mc:AlternateContent>
      <p:sp>
        <p:nvSpPr>
          <p:cNvPr id="108" name="TextBox 107">
            <a:extLst>
              <a:ext uri="{FF2B5EF4-FFF2-40B4-BE49-F238E27FC236}">
                <a16:creationId xmlns:a16="http://schemas.microsoft.com/office/drawing/2014/main" id="{746FEA89-4480-4AD9-F86F-C5CA3CA5E0E9}"/>
              </a:ext>
            </a:extLst>
          </p:cNvPr>
          <p:cNvSpPr txBox="1"/>
          <p:nvPr/>
        </p:nvSpPr>
        <p:spPr>
          <a:xfrm>
            <a:off x="3096346" y="1648645"/>
            <a:ext cx="2481364" cy="338554"/>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AU" sz="1600" b="1" u="none" strike="noStrike" kern="1200" cap="none" spc="0" normalizeH="0" baseline="0" noProof="0">
                <a:ln>
                  <a:noFill/>
                </a:ln>
                <a:solidFill>
                  <a:srgbClr val="0066CC"/>
                </a:solidFill>
                <a:effectLst/>
                <a:uLnTx/>
                <a:uFillTx/>
                <a:ea typeface="+mn-ea"/>
                <a:cs typeface="+mn-cs"/>
              </a:rPr>
              <a:t>Ongoing Servicing</a:t>
            </a:r>
          </a:p>
        </p:txBody>
      </p:sp>
      <p:sp>
        <p:nvSpPr>
          <p:cNvPr id="110" name="TextBox 109">
            <a:extLst>
              <a:ext uri="{FF2B5EF4-FFF2-40B4-BE49-F238E27FC236}">
                <a16:creationId xmlns:a16="http://schemas.microsoft.com/office/drawing/2014/main" id="{0F791453-CBDD-7E9C-B6CA-F942297C9729}"/>
              </a:ext>
            </a:extLst>
          </p:cNvPr>
          <p:cNvSpPr txBox="1"/>
          <p:nvPr/>
        </p:nvSpPr>
        <p:spPr>
          <a:xfrm>
            <a:off x="5782091" y="1673264"/>
            <a:ext cx="2481364" cy="338554"/>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AU" sz="1600" b="1" u="none" strike="noStrike" kern="1200" cap="none" spc="0" normalizeH="0" baseline="0" noProof="0">
                <a:ln>
                  <a:noFill/>
                </a:ln>
                <a:solidFill>
                  <a:schemeClr val="accent2">
                    <a:lumMod val="75000"/>
                    <a:lumOff val="25000"/>
                  </a:schemeClr>
                </a:solidFill>
                <a:effectLst/>
                <a:uLnTx/>
                <a:uFillTx/>
                <a:ea typeface="+mn-ea"/>
                <a:cs typeface="+mn-cs"/>
              </a:rPr>
              <a:t>Staying Engaged</a:t>
            </a:r>
          </a:p>
        </p:txBody>
      </p:sp>
      <p:sp>
        <p:nvSpPr>
          <p:cNvPr id="112" name="TextBox 111">
            <a:extLst>
              <a:ext uri="{FF2B5EF4-FFF2-40B4-BE49-F238E27FC236}">
                <a16:creationId xmlns:a16="http://schemas.microsoft.com/office/drawing/2014/main" id="{A3AC61A0-5D88-677A-2FD9-13037C348CB0}"/>
              </a:ext>
            </a:extLst>
          </p:cNvPr>
          <p:cNvSpPr txBox="1"/>
          <p:nvPr/>
        </p:nvSpPr>
        <p:spPr>
          <a:xfrm>
            <a:off x="8459961" y="1687055"/>
            <a:ext cx="2481364" cy="338554"/>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AU" sz="1600" b="1" u="none" strike="noStrike" kern="1200" cap="none" spc="0" normalizeH="0" baseline="0" noProof="0">
                <a:ln>
                  <a:noFill/>
                </a:ln>
                <a:solidFill>
                  <a:srgbClr val="666699"/>
                </a:solidFill>
                <a:effectLst/>
                <a:uLnTx/>
                <a:uFillTx/>
                <a:ea typeface="+mn-ea"/>
                <a:cs typeface="+mn-cs"/>
              </a:rPr>
              <a:t>Making a Claim</a:t>
            </a:r>
          </a:p>
        </p:txBody>
      </p:sp>
      <p:sp>
        <p:nvSpPr>
          <p:cNvPr id="6" name="Text Placeholder 5">
            <a:extLst>
              <a:ext uri="{FF2B5EF4-FFF2-40B4-BE49-F238E27FC236}">
                <a16:creationId xmlns:a16="http://schemas.microsoft.com/office/drawing/2014/main" id="{2B12450D-09F9-2F46-C141-B02C1F2F4080}"/>
              </a:ext>
            </a:extLst>
          </p:cNvPr>
          <p:cNvSpPr txBox="1">
            <a:spLocks/>
          </p:cNvSpPr>
          <p:nvPr/>
        </p:nvSpPr>
        <p:spPr>
          <a:xfrm>
            <a:off x="326848" y="721044"/>
            <a:ext cx="11315025" cy="364401"/>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a:solidFill>
                  <a:schemeClr val="accent4"/>
                </a:solidFill>
              </a:rPr>
              <a:t>A seamless digital experience is key to customer acquisition &amp; retention, with opportunities to innovate across every stage of value chain</a:t>
            </a:r>
            <a:endParaRPr lang="en-AU" sz="1600">
              <a:solidFill>
                <a:schemeClr val="accent4"/>
              </a:solidFill>
            </a:endParaRPr>
          </a:p>
        </p:txBody>
      </p:sp>
      <p:pic>
        <p:nvPicPr>
          <p:cNvPr id="99" name="Picture 4" descr="Union Jack - Wikipedia">
            <a:extLst>
              <a:ext uri="{FF2B5EF4-FFF2-40B4-BE49-F238E27FC236}">
                <a16:creationId xmlns:a16="http://schemas.microsoft.com/office/drawing/2014/main" id="{B7B8F449-5535-7714-B30C-343FCC38940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550574" y="4825528"/>
            <a:ext cx="898069" cy="530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6160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a:xfrm>
            <a:off x="326848" y="288389"/>
            <a:ext cx="10371632" cy="1232435"/>
          </a:xfrm>
        </p:spPr>
        <p:txBody>
          <a:bodyPr/>
          <a:lstStyle/>
          <a:p>
            <a:r>
              <a:rPr lang="en-US"/>
              <a:t>Innovation with data</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mtClean="0"/>
              <a:pPr/>
              <a:t>16</a:t>
            </a:fld>
            <a:endParaRPr lang="en-GB"/>
          </a:p>
        </p:txBody>
      </p:sp>
      <p:sp>
        <p:nvSpPr>
          <p:cNvPr id="2" name="Footer Placeholder 4">
            <a:extLst>
              <a:ext uri="{FF2B5EF4-FFF2-40B4-BE49-F238E27FC236}">
                <a16:creationId xmlns:a16="http://schemas.microsoft.com/office/drawing/2014/main" id="{20A7416F-C66E-6D6F-FBC4-2A2666EECE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grpSp>
        <p:nvGrpSpPr>
          <p:cNvPr id="60" name="Group 59">
            <a:extLst>
              <a:ext uri="{FF2B5EF4-FFF2-40B4-BE49-F238E27FC236}">
                <a16:creationId xmlns:a16="http://schemas.microsoft.com/office/drawing/2014/main" id="{5A6A48F9-745E-6E4C-81E4-3D601B666348}"/>
              </a:ext>
            </a:extLst>
          </p:cNvPr>
          <p:cNvGrpSpPr/>
          <p:nvPr/>
        </p:nvGrpSpPr>
        <p:grpSpPr>
          <a:xfrm>
            <a:off x="170094" y="1084053"/>
            <a:ext cx="12021906" cy="4350192"/>
            <a:chOff x="713772" y="1537068"/>
            <a:chExt cx="7776668" cy="4176714"/>
          </a:xfrm>
        </p:grpSpPr>
        <p:sp>
          <p:nvSpPr>
            <p:cNvPr id="61" name="Text Placeholder 5">
              <a:extLst>
                <a:ext uri="{FF2B5EF4-FFF2-40B4-BE49-F238E27FC236}">
                  <a16:creationId xmlns:a16="http://schemas.microsoft.com/office/drawing/2014/main" id="{5EC37EFA-FCF3-E816-023C-AB0A561DF2EA}"/>
                </a:ext>
              </a:extLst>
            </p:cNvPr>
            <p:cNvSpPr txBox="1">
              <a:spLocks/>
            </p:cNvSpPr>
            <p:nvPr/>
          </p:nvSpPr>
          <p:spPr>
            <a:xfrm>
              <a:off x="6129477" y="1537068"/>
              <a:ext cx="2360963" cy="4176714"/>
            </a:xfrm>
            <a:custGeom>
              <a:avLst/>
              <a:gdLst>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692776 w 2262188"/>
                <a:gd name="connsiteY7" fmla="*/ 2097881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2 w 2262188"/>
                <a:gd name="connsiteY7" fmla="*/ 2095499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85619 w 2262188"/>
                <a:gd name="connsiteY7" fmla="*/ 2114636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1 w 2262188"/>
                <a:gd name="connsiteY7" fmla="*/ 2105068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83237 w 2262188"/>
                <a:gd name="connsiteY7" fmla="*/ 2105068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1 w 2262188"/>
                <a:gd name="connsiteY7" fmla="*/ 2105068 h 4195762"/>
                <a:gd name="connsiteX8" fmla="*/ 0 w 2262188"/>
                <a:gd name="connsiteY8" fmla="*/ 635154 h 4195762"/>
                <a:gd name="connsiteX0" fmla="*/ 0 w 2155032"/>
                <a:gd name="connsiteY0" fmla="*/ 635154 h 4195762"/>
                <a:gd name="connsiteX1" fmla="*/ 1268590 w 2155032"/>
                <a:gd name="connsiteY1" fmla="*/ 635154 h 4195762"/>
                <a:gd name="connsiteX2" fmla="*/ 1268590 w 2155032"/>
                <a:gd name="connsiteY2" fmla="*/ 0 h 4195762"/>
                <a:gd name="connsiteX3" fmla="*/ 2155032 w 2155032"/>
                <a:gd name="connsiteY3" fmla="*/ 2105058 h 4195762"/>
                <a:gd name="connsiteX4" fmla="*/ 1268590 w 2155032"/>
                <a:gd name="connsiteY4" fmla="*/ 4195762 h 4195762"/>
                <a:gd name="connsiteX5" fmla="*/ 1268590 w 2155032"/>
                <a:gd name="connsiteY5" fmla="*/ 3560608 h 4195762"/>
                <a:gd name="connsiteX6" fmla="*/ 0 w 2155032"/>
                <a:gd name="connsiteY6" fmla="*/ 3560608 h 4195762"/>
                <a:gd name="connsiteX7" fmla="*/ 571331 w 2155032"/>
                <a:gd name="connsiteY7" fmla="*/ 2105068 h 4195762"/>
                <a:gd name="connsiteX8" fmla="*/ 0 w 2155032"/>
                <a:gd name="connsiteY8" fmla="*/ 635154 h 4195762"/>
                <a:gd name="connsiteX0" fmla="*/ 0 w 2299258"/>
                <a:gd name="connsiteY0" fmla="*/ 607303 h 4195762"/>
                <a:gd name="connsiteX1" fmla="*/ 1412816 w 2299258"/>
                <a:gd name="connsiteY1" fmla="*/ 635154 h 4195762"/>
                <a:gd name="connsiteX2" fmla="*/ 1412816 w 2299258"/>
                <a:gd name="connsiteY2" fmla="*/ 0 h 4195762"/>
                <a:gd name="connsiteX3" fmla="*/ 2299258 w 2299258"/>
                <a:gd name="connsiteY3" fmla="*/ 2105058 h 4195762"/>
                <a:gd name="connsiteX4" fmla="*/ 1412816 w 2299258"/>
                <a:gd name="connsiteY4" fmla="*/ 4195762 h 4195762"/>
                <a:gd name="connsiteX5" fmla="*/ 1412816 w 2299258"/>
                <a:gd name="connsiteY5" fmla="*/ 3560608 h 4195762"/>
                <a:gd name="connsiteX6" fmla="*/ 144226 w 2299258"/>
                <a:gd name="connsiteY6" fmla="*/ 3560608 h 4195762"/>
                <a:gd name="connsiteX7" fmla="*/ 715557 w 2299258"/>
                <a:gd name="connsiteY7" fmla="*/ 2105068 h 4195762"/>
                <a:gd name="connsiteX8" fmla="*/ 0 w 2299258"/>
                <a:gd name="connsiteY8" fmla="*/ 607303 h 4195762"/>
                <a:gd name="connsiteX0" fmla="*/ 6271 w 2305529"/>
                <a:gd name="connsiteY0" fmla="*/ 607303 h 4195762"/>
                <a:gd name="connsiteX1" fmla="*/ 1419087 w 2305529"/>
                <a:gd name="connsiteY1" fmla="*/ 635154 h 4195762"/>
                <a:gd name="connsiteX2" fmla="*/ 1419087 w 2305529"/>
                <a:gd name="connsiteY2" fmla="*/ 0 h 4195762"/>
                <a:gd name="connsiteX3" fmla="*/ 2305529 w 2305529"/>
                <a:gd name="connsiteY3" fmla="*/ 2105058 h 4195762"/>
                <a:gd name="connsiteX4" fmla="*/ 1419087 w 2305529"/>
                <a:gd name="connsiteY4" fmla="*/ 4195762 h 4195762"/>
                <a:gd name="connsiteX5" fmla="*/ 1419087 w 2305529"/>
                <a:gd name="connsiteY5" fmla="*/ 3560608 h 4195762"/>
                <a:gd name="connsiteX6" fmla="*/ 0 w 2305529"/>
                <a:gd name="connsiteY6" fmla="*/ 3551325 h 4195762"/>
                <a:gd name="connsiteX7" fmla="*/ 721828 w 2305529"/>
                <a:gd name="connsiteY7" fmla="*/ 2105068 h 4195762"/>
                <a:gd name="connsiteX8" fmla="*/ 6271 w 2305529"/>
                <a:gd name="connsiteY8" fmla="*/ 607303 h 4195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05529" h="4195762">
                  <a:moveTo>
                    <a:pt x="6271" y="607303"/>
                  </a:moveTo>
                  <a:lnTo>
                    <a:pt x="1419087" y="635154"/>
                  </a:lnTo>
                  <a:lnTo>
                    <a:pt x="1419087" y="0"/>
                  </a:lnTo>
                  <a:lnTo>
                    <a:pt x="2305529" y="2105058"/>
                  </a:lnTo>
                  <a:lnTo>
                    <a:pt x="1419087" y="4195762"/>
                  </a:lnTo>
                  <a:lnTo>
                    <a:pt x="1419087" y="3560608"/>
                  </a:lnTo>
                  <a:lnTo>
                    <a:pt x="0" y="3551325"/>
                  </a:lnTo>
                  <a:lnTo>
                    <a:pt x="721828" y="2105068"/>
                  </a:lnTo>
                  <a:lnTo>
                    <a:pt x="6271" y="607303"/>
                  </a:lnTo>
                  <a:close/>
                </a:path>
              </a:pathLst>
            </a:custGeom>
            <a:solidFill>
              <a:srgbClr val="ABB9C5"/>
            </a:solidFill>
            <a:ln w="12700">
              <a:noFill/>
            </a:ln>
          </p:spPr>
          <p:txBody>
            <a:bodyPr wrap="square" lIns="548640" tIns="91440" rIns="91440" bIns="91440" anchor="ctr"/>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marL="139700" marR="0" lvl="2" indent="0" algn="l" defTabSz="914400" rtl="0" eaLnBrk="1" fontAlgn="auto" latinLnBrk="0" hangingPunct="1">
                <a:lnSpc>
                  <a:spcPct val="100000"/>
                </a:lnSpc>
                <a:spcBef>
                  <a:spcPts val="600"/>
                </a:spcBef>
                <a:spcAft>
                  <a:spcPts val="0"/>
                </a:spcAft>
                <a:buClrTx/>
                <a:buSzPct val="100000"/>
                <a:buFontTx/>
                <a:buNone/>
                <a:tabLst/>
                <a:defRPr/>
              </a:pPr>
              <a:r>
                <a:rPr kumimoji="0" lang="en-US" sz="1600" b="1" i="0" u="none" strike="noStrike" kern="1200" cap="none" spc="0" normalizeH="0" baseline="0" noProof="0" dirty="0">
                  <a:ln>
                    <a:noFill/>
                  </a:ln>
                  <a:solidFill>
                    <a:schemeClr val="tx1"/>
                  </a:solidFill>
                  <a:effectLst/>
                  <a:uLnTx/>
                  <a:uFillTx/>
                  <a:latin typeface="ABC Oracle"/>
                  <a:ea typeface="+mn-ea"/>
                  <a:cs typeface="+mn-cs"/>
                </a:rPr>
                <a:t>Policy &amp; Payment Data</a:t>
              </a:r>
              <a:endParaRPr kumimoji="0" lang="en-US" sz="1600" b="1" i="1" u="none" strike="noStrike" kern="1200" cap="none" spc="0" normalizeH="0" baseline="0" noProof="0" dirty="0">
                <a:ln>
                  <a:noFill/>
                </a:ln>
                <a:solidFill>
                  <a:schemeClr val="tx1"/>
                </a:solidFill>
                <a:effectLst/>
                <a:uLnTx/>
                <a:uFillTx/>
                <a:latin typeface="ABC Oracle"/>
                <a:ea typeface="+mn-ea"/>
                <a:cs typeface="+mn-cs"/>
              </a:endParaRPr>
            </a:p>
            <a:p>
              <a:pPr marL="180000" lvl="2" indent="0" defTabSz="914400">
                <a:spcBef>
                  <a:spcPts val="600"/>
                </a:spcBef>
                <a:buSzPct val="100000"/>
                <a:buNone/>
              </a:pPr>
              <a:r>
                <a:rPr lang="en-US" dirty="0">
                  <a:solidFill>
                    <a:schemeClr val="tx1"/>
                  </a:solidFill>
                </a:rPr>
                <a:t>Spot patterns like low coverage              amounts, missed payments, policy</a:t>
              </a:r>
              <a:br>
                <a:rPr lang="en-US" dirty="0">
                  <a:solidFill>
                    <a:schemeClr val="tx1"/>
                  </a:solidFill>
                </a:rPr>
              </a:br>
              <a:r>
                <a:rPr lang="en-US" dirty="0">
                  <a:solidFill>
                    <a:schemeClr val="tx1"/>
                  </a:solidFill>
                </a:rPr>
                <a:t>    lapses and reasons for cancellation </a:t>
              </a:r>
              <a:br>
                <a:rPr lang="en-US" dirty="0">
                  <a:solidFill>
                    <a:schemeClr val="tx1"/>
                  </a:solidFill>
                </a:rPr>
              </a:br>
              <a:r>
                <a:rPr lang="en-US" dirty="0">
                  <a:solidFill>
                    <a:schemeClr val="tx1"/>
                  </a:solidFill>
                </a:rPr>
                <a:t>      that signal affordability challenges or </a:t>
              </a:r>
              <a:br>
                <a:rPr lang="en-US" dirty="0">
                  <a:solidFill>
                    <a:schemeClr val="tx1"/>
                  </a:solidFill>
                </a:rPr>
              </a:br>
              <a:r>
                <a:rPr lang="en-US" dirty="0">
                  <a:solidFill>
                    <a:schemeClr val="tx1"/>
                  </a:solidFill>
                </a:rPr>
                <a:t>          that products are not evolving to </a:t>
              </a:r>
              <a:br>
                <a:rPr lang="en-US" dirty="0">
                  <a:solidFill>
                    <a:schemeClr val="tx1"/>
                  </a:solidFill>
                </a:rPr>
              </a:br>
              <a:r>
                <a:rPr lang="en-US" dirty="0">
                  <a:solidFill>
                    <a:schemeClr val="tx1"/>
                  </a:solidFill>
                </a:rPr>
                <a:t>             meet their needs.</a:t>
              </a:r>
            </a:p>
            <a:p>
              <a:pPr marL="679700" lvl="5" indent="0" defTabSz="914400">
                <a:spcBef>
                  <a:spcPts val="600"/>
                </a:spcBef>
                <a:buSzPct val="100000"/>
                <a:buNone/>
                <a:defRPr/>
              </a:pPr>
              <a:r>
                <a:rPr kumimoji="0" lang="en-US" sz="1600" b="1" i="0" u="none" strike="noStrike" kern="1200" cap="none" spc="0" normalizeH="0" baseline="0" noProof="0" dirty="0">
                  <a:ln>
                    <a:noFill/>
                  </a:ln>
                  <a:solidFill>
                    <a:schemeClr val="tx1"/>
                  </a:solidFill>
                  <a:effectLst/>
                  <a:uLnTx/>
                  <a:uFillTx/>
                  <a:latin typeface="ABC Oracle"/>
                  <a:ea typeface="+mn-ea"/>
                  <a:cs typeface="+mn-cs"/>
                </a:rPr>
                <a:t>Claims Data</a:t>
              </a:r>
              <a:endParaRPr lang="en-US" b="1" i="1" dirty="0">
                <a:solidFill>
                  <a:schemeClr val="tx1"/>
                </a:solidFill>
              </a:endParaRPr>
            </a:p>
            <a:p>
              <a:pPr marL="180000" lvl="2" indent="0" defTabSz="914400">
                <a:spcBef>
                  <a:spcPts val="600"/>
                </a:spcBef>
                <a:buSzPct val="100000"/>
                <a:buNone/>
              </a:pPr>
              <a:r>
                <a:rPr lang="en-US" dirty="0">
                  <a:solidFill>
                    <a:schemeClr val="tx1"/>
                  </a:solidFill>
                </a:rPr>
                <a:t>  Automate collection of data for </a:t>
              </a:r>
              <a:br>
                <a:rPr lang="en-US" dirty="0">
                  <a:solidFill>
                    <a:schemeClr val="tx1"/>
                  </a:solidFill>
                </a:rPr>
              </a:br>
              <a:r>
                <a:rPr lang="en-US" dirty="0">
                  <a:solidFill>
                    <a:schemeClr val="tx1"/>
                  </a:solidFill>
                </a:rPr>
                <a:t>claim form filling and validation </a:t>
              </a:r>
              <a:br>
                <a:rPr lang="en-US" dirty="0">
                  <a:solidFill>
                    <a:schemeClr val="tx1"/>
                  </a:solidFill>
                </a:rPr>
              </a:br>
              <a:r>
                <a:rPr lang="en-US" dirty="0">
                  <a:solidFill>
                    <a:schemeClr val="tx1"/>
                  </a:solidFill>
                </a:rPr>
                <a:t>of form data and of claim validity. </a:t>
              </a:r>
              <a:br>
                <a:rPr lang="en-US" dirty="0">
                  <a:solidFill>
                    <a:schemeClr val="tx1"/>
                  </a:solidFill>
                </a:rPr>
              </a:br>
              <a:r>
                <a:rPr lang="en-US" dirty="0">
                  <a:solidFill>
                    <a:schemeClr val="tx1"/>
                  </a:solidFill>
                </a:rPr>
                <a:t>Monitor usage of claim and </a:t>
              </a:r>
              <a:br>
                <a:rPr lang="en-US" dirty="0">
                  <a:solidFill>
                    <a:schemeClr val="tx1"/>
                  </a:solidFill>
                </a:rPr>
              </a:br>
              <a:r>
                <a:rPr lang="en-US" dirty="0">
                  <a:solidFill>
                    <a:schemeClr val="tx1"/>
                  </a:solidFill>
                </a:rPr>
                <a:t>non-claim benefits by cohort.</a:t>
              </a:r>
            </a:p>
          </p:txBody>
        </p:sp>
        <p:sp>
          <p:nvSpPr>
            <p:cNvPr id="62" name="Text Placeholder 5">
              <a:extLst>
                <a:ext uri="{FF2B5EF4-FFF2-40B4-BE49-F238E27FC236}">
                  <a16:creationId xmlns:a16="http://schemas.microsoft.com/office/drawing/2014/main" id="{356CFC26-2D6B-CEAC-93A9-AD5E9E23BE56}"/>
                </a:ext>
              </a:extLst>
            </p:cNvPr>
            <p:cNvSpPr txBox="1">
              <a:spLocks/>
            </p:cNvSpPr>
            <p:nvPr/>
          </p:nvSpPr>
          <p:spPr>
            <a:xfrm>
              <a:off x="713772" y="2154321"/>
              <a:ext cx="2470339" cy="2894014"/>
            </a:xfrm>
            <a:prstGeom prst="homePlate">
              <a:avLst>
                <a:gd name="adj" fmla="val 26427"/>
              </a:avLst>
            </a:prstGeom>
            <a:solidFill>
              <a:srgbClr val="8AA0E8"/>
            </a:solidFill>
            <a:ln w="12700">
              <a:noFill/>
            </a:ln>
          </p:spPr>
          <p:txBody>
            <a:bodyPr wrap="square" lIns="91440" tIns="91440" rIns="91440" bIns="91440" anchor="ctr"/>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marL="139700" lvl="2" indent="0" defTabSz="914400">
                <a:spcBef>
                  <a:spcPts val="600"/>
                </a:spcBef>
                <a:buSzPct val="100000"/>
                <a:buNone/>
              </a:pPr>
              <a:endParaRPr lang="en-US" b="1" i="1" dirty="0">
                <a:solidFill>
                  <a:schemeClr val="bg1"/>
                </a:solidFill>
                <a:ea typeface="+mn-ea"/>
                <a:cs typeface="+mn-cs"/>
              </a:endParaRPr>
            </a:p>
            <a:p>
              <a:pPr marL="139700" lvl="2" indent="0" defTabSz="914400">
                <a:spcBef>
                  <a:spcPts val="600"/>
                </a:spcBef>
                <a:buSzPct val="100000"/>
                <a:buNone/>
              </a:pPr>
              <a:endParaRPr lang="en-US" b="1" i="1" dirty="0">
                <a:solidFill>
                  <a:schemeClr val="bg1"/>
                </a:solidFill>
                <a:ea typeface="+mn-ea"/>
                <a:cs typeface="+mn-cs"/>
              </a:endParaRPr>
            </a:p>
            <a:p>
              <a:pPr marL="139700" marR="0" lvl="2" indent="0" algn="l" defTabSz="914400" rtl="0" eaLnBrk="1" fontAlgn="auto" latinLnBrk="0" hangingPunct="1">
                <a:lnSpc>
                  <a:spcPct val="100000"/>
                </a:lnSpc>
                <a:spcBef>
                  <a:spcPts val="600"/>
                </a:spcBef>
                <a:spcAft>
                  <a:spcPts val="0"/>
                </a:spcAft>
                <a:buClrTx/>
                <a:buSzPct val="100000"/>
                <a:buFontTx/>
                <a:buNone/>
                <a:tabLst/>
                <a:defRPr/>
              </a:pPr>
              <a:r>
                <a:rPr kumimoji="0" lang="en-US" sz="1600" b="1" i="0" u="none" strike="noStrike" kern="1200" cap="none" spc="0" normalizeH="0" baseline="0" noProof="0" dirty="0">
                  <a:ln>
                    <a:noFill/>
                  </a:ln>
                  <a:solidFill>
                    <a:schemeClr val="tx1"/>
                  </a:solidFill>
                  <a:effectLst/>
                  <a:uLnTx/>
                  <a:uFillTx/>
                  <a:latin typeface="ABC Oracle"/>
                  <a:ea typeface="+mn-ea"/>
                  <a:cs typeface="+mn-cs"/>
                </a:rPr>
                <a:t>Web Analytics </a:t>
              </a:r>
            </a:p>
            <a:p>
              <a:pPr marL="139700" marR="0" lvl="2" indent="0" algn="l" defTabSz="914400" rtl="0" eaLnBrk="1" fontAlgn="auto" latinLnBrk="0" hangingPunct="1">
                <a:lnSpc>
                  <a:spcPct val="100000"/>
                </a:lnSpc>
                <a:spcBef>
                  <a:spcPts val="600"/>
                </a:spcBef>
                <a:spcAft>
                  <a:spcPts val="0"/>
                </a:spcAft>
                <a:buClrTx/>
                <a:buSzPct val="100000"/>
                <a:buFontTx/>
                <a:buNone/>
                <a:tabLst/>
                <a:defRPr/>
              </a:pPr>
              <a:r>
                <a:rPr lang="en-US" dirty="0">
                  <a:solidFill>
                    <a:schemeClr val="tx1"/>
                  </a:solidFill>
                  <a:ea typeface="+mn-ea"/>
                  <a:cs typeface="+mn-cs"/>
                </a:rPr>
                <a:t>See which pages or products visitors explore or ignore — ascertain interest, hesitation, or disengagement. Insights from common ChatGPT prompts can also highlight emerging trends, as younger users increasingly turn to AI over traditional search.</a:t>
              </a:r>
            </a:p>
            <a:p>
              <a:pPr marL="139700" marR="0" lvl="2" indent="0" algn="l" defTabSz="914400" rtl="0" eaLnBrk="1" fontAlgn="auto" latinLnBrk="0" hangingPunct="1">
                <a:lnSpc>
                  <a:spcPct val="100000"/>
                </a:lnSpc>
                <a:spcBef>
                  <a:spcPts val="600"/>
                </a:spcBef>
                <a:spcAft>
                  <a:spcPts val="0"/>
                </a:spcAft>
                <a:buClrTx/>
                <a:buSzPct val="100000"/>
                <a:buFontTx/>
                <a:buNone/>
                <a:tabLst/>
                <a:defRPr/>
              </a:pPr>
              <a:endParaRPr kumimoji="0" lang="en-US" sz="1100" b="1" i="0" u="none" strike="noStrike" kern="1200" cap="none" spc="0" normalizeH="0" baseline="0" noProof="0" dirty="0">
                <a:ln>
                  <a:noFill/>
                </a:ln>
                <a:solidFill>
                  <a:schemeClr val="tx1"/>
                </a:solidFill>
                <a:effectLst/>
                <a:uLnTx/>
                <a:uFillTx/>
                <a:latin typeface="ABC Oracle"/>
                <a:ea typeface="+mn-ea"/>
                <a:cs typeface="+mn-cs"/>
              </a:endParaRPr>
            </a:p>
            <a:p>
              <a:pPr marL="139700" marR="0" lvl="2" indent="0" algn="l" defTabSz="914400" rtl="0" eaLnBrk="1" fontAlgn="auto" latinLnBrk="0" hangingPunct="1">
                <a:lnSpc>
                  <a:spcPct val="100000"/>
                </a:lnSpc>
                <a:spcBef>
                  <a:spcPts val="600"/>
                </a:spcBef>
                <a:spcAft>
                  <a:spcPts val="0"/>
                </a:spcAft>
                <a:buClrTx/>
                <a:buSzPct val="100000"/>
                <a:buFontTx/>
                <a:buNone/>
                <a:tabLst/>
                <a:defRPr/>
              </a:pPr>
              <a:r>
                <a:rPr kumimoji="0" lang="en-US" sz="1600" b="1" i="0" u="none" strike="noStrike" kern="1200" cap="none" spc="0" normalizeH="0" baseline="0" noProof="0" dirty="0">
                  <a:ln>
                    <a:noFill/>
                  </a:ln>
                  <a:solidFill>
                    <a:schemeClr val="tx1"/>
                  </a:solidFill>
                  <a:effectLst/>
                  <a:uLnTx/>
                  <a:uFillTx/>
                  <a:latin typeface="ABC Oracle"/>
                  <a:ea typeface="+mn-ea"/>
                  <a:cs typeface="+mn-cs"/>
                </a:rPr>
                <a:t>Quote Drop-Offs</a:t>
              </a:r>
            </a:p>
            <a:p>
              <a:pPr marL="139700" marR="0" lvl="2" indent="0" algn="l" defTabSz="914400" rtl="0" eaLnBrk="1" fontAlgn="auto" latinLnBrk="0" hangingPunct="1">
                <a:lnSpc>
                  <a:spcPct val="100000"/>
                </a:lnSpc>
                <a:spcBef>
                  <a:spcPts val="600"/>
                </a:spcBef>
                <a:spcAft>
                  <a:spcPts val="0"/>
                </a:spcAft>
                <a:buClrTx/>
                <a:buSzPct val="100000"/>
                <a:buFontTx/>
                <a:buNone/>
                <a:tabLst/>
                <a:defRPr/>
              </a:pPr>
              <a:r>
                <a:rPr lang="en-US" dirty="0">
                  <a:solidFill>
                    <a:schemeClr val="tx1"/>
                  </a:solidFill>
                </a:rPr>
                <a:t>Track where and why younger users abandon the quote process — often tied to price shock or        confusion.</a:t>
              </a:r>
            </a:p>
            <a:p>
              <a:pPr marL="139700" marR="0" lvl="2" indent="0" algn="l" defTabSz="914400" rtl="0" eaLnBrk="1" fontAlgn="auto" latinLnBrk="0" hangingPunct="1">
                <a:lnSpc>
                  <a:spcPct val="100000"/>
                </a:lnSpc>
                <a:spcBef>
                  <a:spcPts val="600"/>
                </a:spcBef>
                <a:spcAft>
                  <a:spcPts val="0"/>
                </a:spcAft>
                <a:buClrTx/>
                <a:buSzPct val="100000"/>
                <a:buFontTx/>
                <a:buNone/>
                <a:tabLst/>
                <a:defRPr/>
              </a:pPr>
              <a:endParaRPr lang="en-US" dirty="0">
                <a:solidFill>
                  <a:schemeClr val="tx1"/>
                </a:solidFill>
                <a:ea typeface="+mn-ea"/>
                <a:cs typeface="+mn-cs"/>
              </a:endParaRPr>
            </a:p>
            <a:p>
              <a:pPr marL="139700" lvl="2" indent="0" defTabSz="914400">
                <a:spcBef>
                  <a:spcPts val="600"/>
                </a:spcBef>
                <a:buSzPct val="100000"/>
                <a:buNone/>
              </a:pPr>
              <a:endParaRPr lang="en-US" sz="1100" dirty="0">
                <a:solidFill>
                  <a:schemeClr val="tx1"/>
                </a:solidFill>
                <a:ea typeface="+mn-ea"/>
                <a:cs typeface="+mn-cs"/>
              </a:endParaRPr>
            </a:p>
            <a:p>
              <a:pPr marL="139700" lvl="2" indent="0" defTabSz="914400">
                <a:spcBef>
                  <a:spcPts val="600"/>
                </a:spcBef>
                <a:buSzPct val="100000"/>
                <a:buNone/>
              </a:pPr>
              <a:endParaRPr lang="en-US" sz="1100" dirty="0">
                <a:solidFill>
                  <a:schemeClr val="bg1"/>
                </a:solidFill>
                <a:ea typeface="+mn-ea"/>
                <a:cs typeface="+mn-cs"/>
              </a:endParaRPr>
            </a:p>
          </p:txBody>
        </p:sp>
      </p:grpSp>
      <p:sp>
        <p:nvSpPr>
          <p:cNvPr id="87" name="Text Placeholder 5">
            <a:extLst>
              <a:ext uri="{FF2B5EF4-FFF2-40B4-BE49-F238E27FC236}">
                <a16:creationId xmlns:a16="http://schemas.microsoft.com/office/drawing/2014/main" id="{B1367CE9-2861-DAB7-58A9-77284117D897}"/>
              </a:ext>
            </a:extLst>
          </p:cNvPr>
          <p:cNvSpPr txBox="1">
            <a:spLocks/>
          </p:cNvSpPr>
          <p:nvPr/>
        </p:nvSpPr>
        <p:spPr>
          <a:xfrm>
            <a:off x="3310197" y="1715882"/>
            <a:ext cx="3307895" cy="3036340"/>
          </a:xfrm>
          <a:custGeom>
            <a:avLst/>
            <a:gdLst>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692776 w 2262188"/>
              <a:gd name="connsiteY7" fmla="*/ 2097881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2 w 2262188"/>
              <a:gd name="connsiteY7" fmla="*/ 2095499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85619 w 2262188"/>
              <a:gd name="connsiteY7" fmla="*/ 2114636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1 w 2262188"/>
              <a:gd name="connsiteY7" fmla="*/ 2105068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83237 w 2262188"/>
              <a:gd name="connsiteY7" fmla="*/ 2105068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1 w 2262188"/>
              <a:gd name="connsiteY7" fmla="*/ 2105068 h 4195762"/>
              <a:gd name="connsiteX8" fmla="*/ 0 w 2262188"/>
              <a:gd name="connsiteY8" fmla="*/ 635154 h 4195762"/>
              <a:gd name="connsiteX0" fmla="*/ 0 w 2155032"/>
              <a:gd name="connsiteY0" fmla="*/ 635154 h 4195762"/>
              <a:gd name="connsiteX1" fmla="*/ 1268590 w 2155032"/>
              <a:gd name="connsiteY1" fmla="*/ 635154 h 4195762"/>
              <a:gd name="connsiteX2" fmla="*/ 1268590 w 2155032"/>
              <a:gd name="connsiteY2" fmla="*/ 0 h 4195762"/>
              <a:gd name="connsiteX3" fmla="*/ 2155032 w 2155032"/>
              <a:gd name="connsiteY3" fmla="*/ 2105058 h 4195762"/>
              <a:gd name="connsiteX4" fmla="*/ 1268590 w 2155032"/>
              <a:gd name="connsiteY4" fmla="*/ 4195762 h 4195762"/>
              <a:gd name="connsiteX5" fmla="*/ 1268590 w 2155032"/>
              <a:gd name="connsiteY5" fmla="*/ 3560608 h 4195762"/>
              <a:gd name="connsiteX6" fmla="*/ 0 w 2155032"/>
              <a:gd name="connsiteY6" fmla="*/ 3560608 h 4195762"/>
              <a:gd name="connsiteX7" fmla="*/ 571331 w 2155032"/>
              <a:gd name="connsiteY7" fmla="*/ 2105068 h 4195762"/>
              <a:gd name="connsiteX8" fmla="*/ 0 w 2155032"/>
              <a:gd name="connsiteY8" fmla="*/ 635154 h 4195762"/>
              <a:gd name="connsiteX0" fmla="*/ 0 w 2155032"/>
              <a:gd name="connsiteY0" fmla="*/ 3098 h 3563706"/>
              <a:gd name="connsiteX1" fmla="*/ 1268590 w 2155032"/>
              <a:gd name="connsiteY1" fmla="*/ 3098 h 3563706"/>
              <a:gd name="connsiteX2" fmla="*/ 1263334 w 2155032"/>
              <a:gd name="connsiteY2" fmla="*/ 0 h 3563706"/>
              <a:gd name="connsiteX3" fmla="*/ 2155032 w 2155032"/>
              <a:gd name="connsiteY3" fmla="*/ 1473002 h 3563706"/>
              <a:gd name="connsiteX4" fmla="*/ 1268590 w 2155032"/>
              <a:gd name="connsiteY4" fmla="*/ 3563706 h 3563706"/>
              <a:gd name="connsiteX5" fmla="*/ 1268590 w 2155032"/>
              <a:gd name="connsiteY5" fmla="*/ 2928552 h 3563706"/>
              <a:gd name="connsiteX6" fmla="*/ 0 w 2155032"/>
              <a:gd name="connsiteY6" fmla="*/ 2928552 h 3563706"/>
              <a:gd name="connsiteX7" fmla="*/ 571331 w 2155032"/>
              <a:gd name="connsiteY7" fmla="*/ 1473012 h 3563706"/>
              <a:gd name="connsiteX8" fmla="*/ 0 w 2155032"/>
              <a:gd name="connsiteY8" fmla="*/ 3098 h 3563706"/>
              <a:gd name="connsiteX0" fmla="*/ 0 w 2155032"/>
              <a:gd name="connsiteY0" fmla="*/ 3098 h 2928552"/>
              <a:gd name="connsiteX1" fmla="*/ 1268590 w 2155032"/>
              <a:gd name="connsiteY1" fmla="*/ 3098 h 2928552"/>
              <a:gd name="connsiteX2" fmla="*/ 1263334 w 2155032"/>
              <a:gd name="connsiteY2" fmla="*/ 0 h 2928552"/>
              <a:gd name="connsiteX3" fmla="*/ 2155032 w 2155032"/>
              <a:gd name="connsiteY3" fmla="*/ 1473002 h 2928552"/>
              <a:gd name="connsiteX4" fmla="*/ 1263334 w 2155032"/>
              <a:gd name="connsiteY4" fmla="*/ 2916951 h 2928552"/>
              <a:gd name="connsiteX5" fmla="*/ 1268590 w 2155032"/>
              <a:gd name="connsiteY5" fmla="*/ 2928552 h 2928552"/>
              <a:gd name="connsiteX6" fmla="*/ 0 w 2155032"/>
              <a:gd name="connsiteY6" fmla="*/ 2928552 h 2928552"/>
              <a:gd name="connsiteX7" fmla="*/ 571331 w 2155032"/>
              <a:gd name="connsiteY7" fmla="*/ 1473012 h 2928552"/>
              <a:gd name="connsiteX8" fmla="*/ 0 w 2155032"/>
              <a:gd name="connsiteY8" fmla="*/ 3098 h 2928552"/>
              <a:gd name="connsiteX0" fmla="*/ 0 w 1839690"/>
              <a:gd name="connsiteY0" fmla="*/ 3098 h 2928552"/>
              <a:gd name="connsiteX1" fmla="*/ 1268590 w 1839690"/>
              <a:gd name="connsiteY1" fmla="*/ 3098 h 2928552"/>
              <a:gd name="connsiteX2" fmla="*/ 1263334 w 1839690"/>
              <a:gd name="connsiteY2" fmla="*/ 0 h 2928552"/>
              <a:gd name="connsiteX3" fmla="*/ 1839690 w 1839690"/>
              <a:gd name="connsiteY3" fmla="*/ 1473002 h 2928552"/>
              <a:gd name="connsiteX4" fmla="*/ 1263334 w 1839690"/>
              <a:gd name="connsiteY4" fmla="*/ 2916951 h 2928552"/>
              <a:gd name="connsiteX5" fmla="*/ 1268590 w 1839690"/>
              <a:gd name="connsiteY5" fmla="*/ 2928552 h 2928552"/>
              <a:gd name="connsiteX6" fmla="*/ 0 w 1839690"/>
              <a:gd name="connsiteY6" fmla="*/ 2928552 h 2928552"/>
              <a:gd name="connsiteX7" fmla="*/ 571331 w 1839690"/>
              <a:gd name="connsiteY7" fmla="*/ 1473012 h 2928552"/>
              <a:gd name="connsiteX8" fmla="*/ 0 w 1839690"/>
              <a:gd name="connsiteY8" fmla="*/ 3098 h 2928552"/>
              <a:gd name="connsiteX0" fmla="*/ 0 w 1839690"/>
              <a:gd name="connsiteY0" fmla="*/ 3098 h 2928552"/>
              <a:gd name="connsiteX1" fmla="*/ 1268590 w 1839690"/>
              <a:gd name="connsiteY1" fmla="*/ 3098 h 2928552"/>
              <a:gd name="connsiteX2" fmla="*/ 1263334 w 1839690"/>
              <a:gd name="connsiteY2" fmla="*/ 0 h 2928552"/>
              <a:gd name="connsiteX3" fmla="*/ 1839690 w 1839690"/>
              <a:gd name="connsiteY3" fmla="*/ 1473002 h 2928552"/>
              <a:gd name="connsiteX4" fmla="*/ 1263334 w 1839690"/>
              <a:gd name="connsiteY4" fmla="*/ 2916951 h 2928552"/>
              <a:gd name="connsiteX5" fmla="*/ 1268590 w 1839690"/>
              <a:gd name="connsiteY5" fmla="*/ 2928552 h 2928552"/>
              <a:gd name="connsiteX6" fmla="*/ 0 w 1839690"/>
              <a:gd name="connsiteY6" fmla="*/ 2928552 h 2928552"/>
              <a:gd name="connsiteX7" fmla="*/ 448433 w 1839690"/>
              <a:gd name="connsiteY7" fmla="*/ 1473012 h 2928552"/>
              <a:gd name="connsiteX8" fmla="*/ 0 w 1839690"/>
              <a:gd name="connsiteY8" fmla="*/ 3098 h 2928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39690" h="2928552">
                <a:moveTo>
                  <a:pt x="0" y="3098"/>
                </a:moveTo>
                <a:lnTo>
                  <a:pt x="1268590" y="3098"/>
                </a:lnTo>
                <a:lnTo>
                  <a:pt x="1263334" y="0"/>
                </a:lnTo>
                <a:lnTo>
                  <a:pt x="1839690" y="1473002"/>
                </a:lnTo>
                <a:lnTo>
                  <a:pt x="1263334" y="2916951"/>
                </a:lnTo>
                <a:lnTo>
                  <a:pt x="1268590" y="2928552"/>
                </a:lnTo>
                <a:lnTo>
                  <a:pt x="0" y="2928552"/>
                </a:lnTo>
                <a:lnTo>
                  <a:pt x="448433" y="1473012"/>
                </a:lnTo>
                <a:lnTo>
                  <a:pt x="0" y="3098"/>
                </a:lnTo>
                <a:close/>
              </a:path>
            </a:pathLst>
          </a:custGeom>
          <a:solidFill>
            <a:srgbClr val="8AB3DC"/>
          </a:solidFill>
          <a:ln w="12700">
            <a:noFill/>
          </a:ln>
        </p:spPr>
        <p:txBody>
          <a:bodyPr wrap="square" lIns="548640" tIns="91440" rIns="91440" bIns="91440" anchor="ctr"/>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marL="139700" marR="0" lvl="2" indent="0" algn="l" defTabSz="914400" rtl="0" eaLnBrk="1" fontAlgn="auto" latinLnBrk="0" hangingPunct="1">
              <a:lnSpc>
                <a:spcPct val="100000"/>
              </a:lnSpc>
              <a:spcBef>
                <a:spcPts val="600"/>
              </a:spcBef>
              <a:spcAft>
                <a:spcPts val="0"/>
              </a:spcAft>
              <a:buClrTx/>
              <a:buSzPct val="100000"/>
              <a:buFontTx/>
              <a:buNone/>
              <a:tabLst/>
              <a:defRPr/>
            </a:pPr>
            <a:r>
              <a:rPr kumimoji="0" lang="en-US" sz="1600" b="1" i="0" u="none" strike="noStrike" kern="1200" cap="none" spc="0" normalizeH="0" baseline="0" noProof="0">
                <a:ln>
                  <a:noFill/>
                </a:ln>
                <a:solidFill>
                  <a:schemeClr val="tx1"/>
                </a:solidFill>
                <a:effectLst/>
                <a:uLnTx/>
                <a:uFillTx/>
                <a:latin typeface="ABC Oracle"/>
                <a:ea typeface="+mn-ea"/>
                <a:cs typeface="+mn-cs"/>
              </a:rPr>
              <a:t>App Usage</a:t>
            </a:r>
          </a:p>
          <a:p>
            <a:pPr marL="139700" marR="0" lvl="2" indent="0" algn="l" defTabSz="914400" rtl="0" eaLnBrk="1" fontAlgn="auto" latinLnBrk="0" hangingPunct="1">
              <a:lnSpc>
                <a:spcPct val="100000"/>
              </a:lnSpc>
              <a:spcBef>
                <a:spcPts val="600"/>
              </a:spcBef>
              <a:spcAft>
                <a:spcPts val="0"/>
              </a:spcAft>
              <a:buClrTx/>
              <a:buSzPct val="100000"/>
              <a:buFontTx/>
              <a:buNone/>
              <a:tabLst/>
              <a:defRPr/>
            </a:pPr>
            <a:r>
              <a:rPr kumimoji="0" lang="en-US" i="0" u="none" strike="noStrike" kern="1200" cap="none" spc="0" normalizeH="0" baseline="0" noProof="0">
                <a:ln>
                  <a:noFill/>
                </a:ln>
                <a:solidFill>
                  <a:schemeClr val="tx1"/>
                </a:solidFill>
                <a:effectLst/>
                <a:uLnTx/>
                <a:uFillTx/>
                <a:latin typeface="ABC Oracle"/>
                <a:ea typeface="+mn-ea"/>
                <a:cs typeface="+mn-cs"/>
              </a:rPr>
              <a:t>Learn which features younger   customers prefer using — e.g.,         digital self-service — and what         keeps them engaged.</a:t>
            </a:r>
          </a:p>
          <a:p>
            <a:pPr marL="180000" lvl="2" indent="0" defTabSz="914400">
              <a:spcBef>
                <a:spcPts val="600"/>
              </a:spcBef>
              <a:buSzPct val="100000"/>
              <a:buNone/>
            </a:pPr>
            <a:endParaRPr lang="en-US">
              <a:solidFill>
                <a:schemeClr val="tx1"/>
              </a:solidFill>
            </a:endParaRPr>
          </a:p>
          <a:p>
            <a:pPr marL="319700" lvl="3" indent="0" defTabSz="914400" fontAlgn="auto">
              <a:spcBef>
                <a:spcPts val="600"/>
              </a:spcBef>
              <a:buSzPct val="100000"/>
              <a:buNone/>
              <a:defRPr/>
            </a:pPr>
            <a:r>
              <a:rPr kumimoji="0" lang="en-US" sz="1600" b="1" i="0" u="none" strike="noStrike" kern="1200" cap="none" spc="0" normalizeH="0" baseline="0" noProof="0">
                <a:ln>
                  <a:noFill/>
                </a:ln>
                <a:solidFill>
                  <a:schemeClr val="tx1"/>
                </a:solidFill>
                <a:effectLst/>
                <a:uLnTx/>
                <a:uFillTx/>
                <a:latin typeface="ABC Oracle"/>
                <a:ea typeface="+mn-ea"/>
                <a:cs typeface="+mn-cs"/>
              </a:rPr>
              <a:t>Chat &amp; CRM Data</a:t>
            </a:r>
            <a:endParaRPr lang="en-US">
              <a:solidFill>
                <a:schemeClr val="tx1"/>
              </a:solidFill>
            </a:endParaRPr>
          </a:p>
          <a:p>
            <a:pPr marL="180000" lvl="2" indent="0" defTabSz="914400">
              <a:spcBef>
                <a:spcPts val="600"/>
              </a:spcBef>
              <a:buSzPct val="100000"/>
              <a:buNone/>
            </a:pPr>
            <a:r>
              <a:rPr lang="en-US">
                <a:solidFill>
                  <a:schemeClr val="tx1"/>
                </a:solidFill>
              </a:rPr>
              <a:t>Analyse chat conversations to understand what young            customers are asking, how they </a:t>
            </a:r>
            <a:br>
              <a:rPr lang="en-US">
                <a:solidFill>
                  <a:schemeClr val="tx1"/>
                </a:solidFill>
              </a:rPr>
            </a:br>
            <a:r>
              <a:rPr lang="en-US">
                <a:solidFill>
                  <a:schemeClr val="tx1"/>
                </a:solidFill>
              </a:rPr>
              <a:t>communicate and what </a:t>
            </a:r>
            <a:br>
              <a:rPr lang="en-US">
                <a:solidFill>
                  <a:schemeClr val="tx1"/>
                </a:solidFill>
              </a:rPr>
            </a:br>
            <a:r>
              <a:rPr lang="en-US">
                <a:solidFill>
                  <a:schemeClr val="tx1"/>
                </a:solidFill>
              </a:rPr>
              <a:t>reassures them.</a:t>
            </a:r>
            <a:endParaRPr lang="en-US" sz="1100">
              <a:solidFill>
                <a:schemeClr val="tx1"/>
              </a:solidFill>
            </a:endParaRPr>
          </a:p>
        </p:txBody>
      </p:sp>
      <p:sp>
        <p:nvSpPr>
          <p:cNvPr id="98" name="Text Placeholder 5">
            <a:extLst>
              <a:ext uri="{FF2B5EF4-FFF2-40B4-BE49-F238E27FC236}">
                <a16:creationId xmlns:a16="http://schemas.microsoft.com/office/drawing/2014/main" id="{9D853C1C-88F9-DA9B-0E28-98EB5CA6FF95}"/>
              </a:ext>
            </a:extLst>
          </p:cNvPr>
          <p:cNvSpPr txBox="1">
            <a:spLocks/>
          </p:cNvSpPr>
          <p:nvPr/>
        </p:nvSpPr>
        <p:spPr>
          <a:xfrm>
            <a:off x="5702973" y="1701083"/>
            <a:ext cx="3818883" cy="3062004"/>
          </a:xfrm>
          <a:custGeom>
            <a:avLst/>
            <a:gdLst>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692776 w 2262188"/>
              <a:gd name="connsiteY7" fmla="*/ 2097881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2 w 2262188"/>
              <a:gd name="connsiteY7" fmla="*/ 2095499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85619 w 2262188"/>
              <a:gd name="connsiteY7" fmla="*/ 2114636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1 w 2262188"/>
              <a:gd name="connsiteY7" fmla="*/ 2105068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83237 w 2262188"/>
              <a:gd name="connsiteY7" fmla="*/ 2105068 h 4195762"/>
              <a:gd name="connsiteX8" fmla="*/ 0 w 2262188"/>
              <a:gd name="connsiteY8" fmla="*/ 635154 h 4195762"/>
              <a:gd name="connsiteX0" fmla="*/ 0 w 2262188"/>
              <a:gd name="connsiteY0" fmla="*/ 635154 h 4195762"/>
              <a:gd name="connsiteX1" fmla="*/ 1268590 w 2262188"/>
              <a:gd name="connsiteY1" fmla="*/ 635154 h 4195762"/>
              <a:gd name="connsiteX2" fmla="*/ 1268590 w 2262188"/>
              <a:gd name="connsiteY2" fmla="*/ 0 h 4195762"/>
              <a:gd name="connsiteX3" fmla="*/ 2262188 w 2262188"/>
              <a:gd name="connsiteY3" fmla="*/ 2097881 h 4195762"/>
              <a:gd name="connsiteX4" fmla="*/ 1268590 w 2262188"/>
              <a:gd name="connsiteY4" fmla="*/ 4195762 h 4195762"/>
              <a:gd name="connsiteX5" fmla="*/ 1268590 w 2262188"/>
              <a:gd name="connsiteY5" fmla="*/ 3560608 h 4195762"/>
              <a:gd name="connsiteX6" fmla="*/ 0 w 2262188"/>
              <a:gd name="connsiteY6" fmla="*/ 3560608 h 4195762"/>
              <a:gd name="connsiteX7" fmla="*/ 571331 w 2262188"/>
              <a:gd name="connsiteY7" fmla="*/ 2105068 h 4195762"/>
              <a:gd name="connsiteX8" fmla="*/ 0 w 2262188"/>
              <a:gd name="connsiteY8" fmla="*/ 635154 h 4195762"/>
              <a:gd name="connsiteX0" fmla="*/ 0 w 2155032"/>
              <a:gd name="connsiteY0" fmla="*/ 635154 h 4195762"/>
              <a:gd name="connsiteX1" fmla="*/ 1268590 w 2155032"/>
              <a:gd name="connsiteY1" fmla="*/ 635154 h 4195762"/>
              <a:gd name="connsiteX2" fmla="*/ 1268590 w 2155032"/>
              <a:gd name="connsiteY2" fmla="*/ 0 h 4195762"/>
              <a:gd name="connsiteX3" fmla="*/ 2155032 w 2155032"/>
              <a:gd name="connsiteY3" fmla="*/ 2105058 h 4195762"/>
              <a:gd name="connsiteX4" fmla="*/ 1268590 w 2155032"/>
              <a:gd name="connsiteY4" fmla="*/ 4195762 h 4195762"/>
              <a:gd name="connsiteX5" fmla="*/ 1268590 w 2155032"/>
              <a:gd name="connsiteY5" fmla="*/ 3560608 h 4195762"/>
              <a:gd name="connsiteX6" fmla="*/ 0 w 2155032"/>
              <a:gd name="connsiteY6" fmla="*/ 3560608 h 4195762"/>
              <a:gd name="connsiteX7" fmla="*/ 571331 w 2155032"/>
              <a:gd name="connsiteY7" fmla="*/ 2105068 h 4195762"/>
              <a:gd name="connsiteX8" fmla="*/ 0 w 2155032"/>
              <a:gd name="connsiteY8" fmla="*/ 635154 h 4195762"/>
              <a:gd name="connsiteX0" fmla="*/ 0 w 2155032"/>
              <a:gd name="connsiteY0" fmla="*/ 3098 h 3563706"/>
              <a:gd name="connsiteX1" fmla="*/ 1268590 w 2155032"/>
              <a:gd name="connsiteY1" fmla="*/ 3098 h 3563706"/>
              <a:gd name="connsiteX2" fmla="*/ 1263334 w 2155032"/>
              <a:gd name="connsiteY2" fmla="*/ 0 h 3563706"/>
              <a:gd name="connsiteX3" fmla="*/ 2155032 w 2155032"/>
              <a:gd name="connsiteY3" fmla="*/ 1473002 h 3563706"/>
              <a:gd name="connsiteX4" fmla="*/ 1268590 w 2155032"/>
              <a:gd name="connsiteY4" fmla="*/ 3563706 h 3563706"/>
              <a:gd name="connsiteX5" fmla="*/ 1268590 w 2155032"/>
              <a:gd name="connsiteY5" fmla="*/ 2928552 h 3563706"/>
              <a:gd name="connsiteX6" fmla="*/ 0 w 2155032"/>
              <a:gd name="connsiteY6" fmla="*/ 2928552 h 3563706"/>
              <a:gd name="connsiteX7" fmla="*/ 571331 w 2155032"/>
              <a:gd name="connsiteY7" fmla="*/ 1473012 h 3563706"/>
              <a:gd name="connsiteX8" fmla="*/ 0 w 2155032"/>
              <a:gd name="connsiteY8" fmla="*/ 3098 h 3563706"/>
              <a:gd name="connsiteX0" fmla="*/ 0 w 2155032"/>
              <a:gd name="connsiteY0" fmla="*/ 3098 h 2928552"/>
              <a:gd name="connsiteX1" fmla="*/ 1268590 w 2155032"/>
              <a:gd name="connsiteY1" fmla="*/ 3098 h 2928552"/>
              <a:gd name="connsiteX2" fmla="*/ 1263334 w 2155032"/>
              <a:gd name="connsiteY2" fmla="*/ 0 h 2928552"/>
              <a:gd name="connsiteX3" fmla="*/ 2155032 w 2155032"/>
              <a:gd name="connsiteY3" fmla="*/ 1473002 h 2928552"/>
              <a:gd name="connsiteX4" fmla="*/ 1263334 w 2155032"/>
              <a:gd name="connsiteY4" fmla="*/ 2916951 h 2928552"/>
              <a:gd name="connsiteX5" fmla="*/ 1268590 w 2155032"/>
              <a:gd name="connsiteY5" fmla="*/ 2928552 h 2928552"/>
              <a:gd name="connsiteX6" fmla="*/ 0 w 2155032"/>
              <a:gd name="connsiteY6" fmla="*/ 2928552 h 2928552"/>
              <a:gd name="connsiteX7" fmla="*/ 571331 w 2155032"/>
              <a:gd name="connsiteY7" fmla="*/ 1473012 h 2928552"/>
              <a:gd name="connsiteX8" fmla="*/ 0 w 2155032"/>
              <a:gd name="connsiteY8" fmla="*/ 3098 h 2928552"/>
              <a:gd name="connsiteX0" fmla="*/ 0 w 1839690"/>
              <a:gd name="connsiteY0" fmla="*/ 3098 h 2928552"/>
              <a:gd name="connsiteX1" fmla="*/ 1268590 w 1839690"/>
              <a:gd name="connsiteY1" fmla="*/ 3098 h 2928552"/>
              <a:gd name="connsiteX2" fmla="*/ 1263334 w 1839690"/>
              <a:gd name="connsiteY2" fmla="*/ 0 h 2928552"/>
              <a:gd name="connsiteX3" fmla="*/ 1839690 w 1839690"/>
              <a:gd name="connsiteY3" fmla="*/ 1473002 h 2928552"/>
              <a:gd name="connsiteX4" fmla="*/ 1263334 w 1839690"/>
              <a:gd name="connsiteY4" fmla="*/ 2916951 h 2928552"/>
              <a:gd name="connsiteX5" fmla="*/ 1268590 w 1839690"/>
              <a:gd name="connsiteY5" fmla="*/ 2928552 h 2928552"/>
              <a:gd name="connsiteX6" fmla="*/ 0 w 1839690"/>
              <a:gd name="connsiteY6" fmla="*/ 2928552 h 2928552"/>
              <a:gd name="connsiteX7" fmla="*/ 571331 w 1839690"/>
              <a:gd name="connsiteY7" fmla="*/ 1473012 h 2928552"/>
              <a:gd name="connsiteX8" fmla="*/ 0 w 1839690"/>
              <a:gd name="connsiteY8" fmla="*/ 3098 h 2928552"/>
              <a:gd name="connsiteX0" fmla="*/ 0 w 1839690"/>
              <a:gd name="connsiteY0" fmla="*/ 3098 h 2928552"/>
              <a:gd name="connsiteX1" fmla="*/ 1268590 w 1839690"/>
              <a:gd name="connsiteY1" fmla="*/ 3098 h 2928552"/>
              <a:gd name="connsiteX2" fmla="*/ 1263334 w 1839690"/>
              <a:gd name="connsiteY2" fmla="*/ 0 h 2928552"/>
              <a:gd name="connsiteX3" fmla="*/ 1839690 w 1839690"/>
              <a:gd name="connsiteY3" fmla="*/ 1473002 h 2928552"/>
              <a:gd name="connsiteX4" fmla="*/ 1263334 w 1839690"/>
              <a:gd name="connsiteY4" fmla="*/ 2916951 h 2928552"/>
              <a:gd name="connsiteX5" fmla="*/ 1268590 w 1839690"/>
              <a:gd name="connsiteY5" fmla="*/ 2928552 h 2928552"/>
              <a:gd name="connsiteX6" fmla="*/ 0 w 1839690"/>
              <a:gd name="connsiteY6" fmla="*/ 2928552 h 2928552"/>
              <a:gd name="connsiteX7" fmla="*/ 448433 w 1839690"/>
              <a:gd name="connsiteY7" fmla="*/ 1473012 h 2928552"/>
              <a:gd name="connsiteX8" fmla="*/ 0 w 1839690"/>
              <a:gd name="connsiteY8" fmla="*/ 3098 h 2928552"/>
              <a:gd name="connsiteX0" fmla="*/ 0 w 1874025"/>
              <a:gd name="connsiteY0" fmla="*/ 21666 h 2928552"/>
              <a:gd name="connsiteX1" fmla="*/ 1302925 w 1874025"/>
              <a:gd name="connsiteY1" fmla="*/ 3098 h 2928552"/>
              <a:gd name="connsiteX2" fmla="*/ 1297669 w 1874025"/>
              <a:gd name="connsiteY2" fmla="*/ 0 h 2928552"/>
              <a:gd name="connsiteX3" fmla="*/ 1874025 w 1874025"/>
              <a:gd name="connsiteY3" fmla="*/ 1473002 h 2928552"/>
              <a:gd name="connsiteX4" fmla="*/ 1297669 w 1874025"/>
              <a:gd name="connsiteY4" fmla="*/ 2916951 h 2928552"/>
              <a:gd name="connsiteX5" fmla="*/ 1302925 w 1874025"/>
              <a:gd name="connsiteY5" fmla="*/ 2928552 h 2928552"/>
              <a:gd name="connsiteX6" fmla="*/ 34335 w 1874025"/>
              <a:gd name="connsiteY6" fmla="*/ 2928552 h 2928552"/>
              <a:gd name="connsiteX7" fmla="*/ 482768 w 1874025"/>
              <a:gd name="connsiteY7" fmla="*/ 1473012 h 2928552"/>
              <a:gd name="connsiteX8" fmla="*/ 0 w 1874025"/>
              <a:gd name="connsiteY8" fmla="*/ 21666 h 2928552"/>
              <a:gd name="connsiteX0" fmla="*/ 0 w 1883835"/>
              <a:gd name="connsiteY0" fmla="*/ 0 h 2934737"/>
              <a:gd name="connsiteX1" fmla="*/ 1312735 w 1883835"/>
              <a:gd name="connsiteY1" fmla="*/ 9283 h 2934737"/>
              <a:gd name="connsiteX2" fmla="*/ 1307479 w 1883835"/>
              <a:gd name="connsiteY2" fmla="*/ 6185 h 2934737"/>
              <a:gd name="connsiteX3" fmla="*/ 1883835 w 1883835"/>
              <a:gd name="connsiteY3" fmla="*/ 1479187 h 2934737"/>
              <a:gd name="connsiteX4" fmla="*/ 1307479 w 1883835"/>
              <a:gd name="connsiteY4" fmla="*/ 2923136 h 2934737"/>
              <a:gd name="connsiteX5" fmla="*/ 1312735 w 1883835"/>
              <a:gd name="connsiteY5" fmla="*/ 2934737 h 2934737"/>
              <a:gd name="connsiteX6" fmla="*/ 44145 w 1883835"/>
              <a:gd name="connsiteY6" fmla="*/ 2934737 h 2934737"/>
              <a:gd name="connsiteX7" fmla="*/ 492578 w 1883835"/>
              <a:gd name="connsiteY7" fmla="*/ 1479197 h 2934737"/>
              <a:gd name="connsiteX8" fmla="*/ 0 w 1883835"/>
              <a:gd name="connsiteY8" fmla="*/ 0 h 2934737"/>
              <a:gd name="connsiteX0" fmla="*/ 44146 w 1927981"/>
              <a:gd name="connsiteY0" fmla="*/ 0 h 2934737"/>
              <a:gd name="connsiteX1" fmla="*/ 1356881 w 1927981"/>
              <a:gd name="connsiteY1" fmla="*/ 9283 h 2934737"/>
              <a:gd name="connsiteX2" fmla="*/ 1351625 w 1927981"/>
              <a:gd name="connsiteY2" fmla="*/ 6185 h 2934737"/>
              <a:gd name="connsiteX3" fmla="*/ 1927981 w 1927981"/>
              <a:gd name="connsiteY3" fmla="*/ 1479187 h 2934737"/>
              <a:gd name="connsiteX4" fmla="*/ 1351625 w 1927981"/>
              <a:gd name="connsiteY4" fmla="*/ 2923136 h 2934737"/>
              <a:gd name="connsiteX5" fmla="*/ 1356881 w 1927981"/>
              <a:gd name="connsiteY5" fmla="*/ 2934737 h 2934737"/>
              <a:gd name="connsiteX6" fmla="*/ 0 w 1927981"/>
              <a:gd name="connsiteY6" fmla="*/ 2934737 h 2934737"/>
              <a:gd name="connsiteX7" fmla="*/ 536724 w 1927981"/>
              <a:gd name="connsiteY7" fmla="*/ 1479197 h 2934737"/>
              <a:gd name="connsiteX8" fmla="*/ 44146 w 1927981"/>
              <a:gd name="connsiteY8" fmla="*/ 0 h 2934737"/>
              <a:gd name="connsiteX0" fmla="*/ 1 w 1927981"/>
              <a:gd name="connsiteY0" fmla="*/ 0 h 2953305"/>
              <a:gd name="connsiteX1" fmla="*/ 1356881 w 1927981"/>
              <a:gd name="connsiteY1" fmla="*/ 27851 h 2953305"/>
              <a:gd name="connsiteX2" fmla="*/ 1351625 w 1927981"/>
              <a:gd name="connsiteY2" fmla="*/ 24753 h 2953305"/>
              <a:gd name="connsiteX3" fmla="*/ 1927981 w 1927981"/>
              <a:gd name="connsiteY3" fmla="*/ 1497755 h 2953305"/>
              <a:gd name="connsiteX4" fmla="*/ 1351625 w 1927981"/>
              <a:gd name="connsiteY4" fmla="*/ 2941704 h 2953305"/>
              <a:gd name="connsiteX5" fmla="*/ 1356881 w 1927981"/>
              <a:gd name="connsiteY5" fmla="*/ 2953305 h 2953305"/>
              <a:gd name="connsiteX6" fmla="*/ 0 w 1927981"/>
              <a:gd name="connsiteY6" fmla="*/ 2953305 h 2953305"/>
              <a:gd name="connsiteX7" fmla="*/ 536724 w 1927981"/>
              <a:gd name="connsiteY7" fmla="*/ 1497765 h 2953305"/>
              <a:gd name="connsiteX8" fmla="*/ 1 w 1927981"/>
              <a:gd name="connsiteY8" fmla="*/ 0 h 2953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7981" h="2953305">
                <a:moveTo>
                  <a:pt x="1" y="0"/>
                </a:moveTo>
                <a:lnTo>
                  <a:pt x="1356881" y="27851"/>
                </a:lnTo>
                <a:lnTo>
                  <a:pt x="1351625" y="24753"/>
                </a:lnTo>
                <a:lnTo>
                  <a:pt x="1927981" y="1497755"/>
                </a:lnTo>
                <a:lnTo>
                  <a:pt x="1351625" y="2941704"/>
                </a:lnTo>
                <a:lnTo>
                  <a:pt x="1356881" y="2953305"/>
                </a:lnTo>
                <a:lnTo>
                  <a:pt x="0" y="2953305"/>
                </a:lnTo>
                <a:lnTo>
                  <a:pt x="536724" y="1497765"/>
                </a:lnTo>
                <a:lnTo>
                  <a:pt x="1" y="0"/>
                </a:lnTo>
                <a:close/>
              </a:path>
            </a:pathLst>
          </a:custGeom>
          <a:solidFill>
            <a:schemeClr val="tx2">
              <a:lumMod val="25000"/>
              <a:lumOff val="75000"/>
            </a:schemeClr>
          </a:solidFill>
          <a:ln w="12700">
            <a:noFill/>
          </a:ln>
        </p:spPr>
        <p:txBody>
          <a:bodyPr wrap="square" lIns="548640" tIns="91440" rIns="91440" bIns="91440" anchor="ctr"/>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marL="139700" marR="0" lvl="2" indent="0" algn="l" defTabSz="914400" rtl="0" eaLnBrk="1" fontAlgn="auto" latinLnBrk="0" hangingPunct="1">
              <a:lnSpc>
                <a:spcPct val="100000"/>
              </a:lnSpc>
              <a:spcBef>
                <a:spcPts val="600"/>
              </a:spcBef>
              <a:spcAft>
                <a:spcPts val="0"/>
              </a:spcAft>
              <a:buClrTx/>
              <a:buSzPct val="100000"/>
              <a:buFontTx/>
              <a:buNone/>
              <a:tabLst/>
              <a:defRPr/>
            </a:pPr>
            <a:r>
              <a:rPr kumimoji="0" lang="en-US" sz="1600" b="1" i="0" u="none" strike="noStrike" kern="1200" cap="none" spc="0" normalizeH="0" baseline="0" noProof="0" dirty="0">
                <a:ln>
                  <a:noFill/>
                </a:ln>
                <a:solidFill>
                  <a:schemeClr val="tx1"/>
                </a:solidFill>
                <a:effectLst/>
                <a:uLnTx/>
                <a:uFillTx/>
                <a:latin typeface="ABC Oracle"/>
                <a:ea typeface="+mn-ea"/>
                <a:cs typeface="+mn-cs"/>
              </a:rPr>
              <a:t>Call Centre Logs</a:t>
            </a:r>
            <a:endParaRPr kumimoji="0" lang="en-US" sz="1600" b="1" i="1" u="none" strike="noStrike" kern="1200" cap="none" spc="0" normalizeH="0" baseline="0" noProof="0" dirty="0">
              <a:ln>
                <a:noFill/>
              </a:ln>
              <a:solidFill>
                <a:schemeClr val="tx1"/>
              </a:solidFill>
              <a:effectLst/>
              <a:uLnTx/>
              <a:uFillTx/>
              <a:latin typeface="ABC Oracle"/>
              <a:ea typeface="+mn-ea"/>
              <a:cs typeface="+mn-cs"/>
            </a:endParaRPr>
          </a:p>
          <a:p>
            <a:pPr marL="319700" lvl="3" indent="0" defTabSz="914400" fontAlgn="auto">
              <a:spcBef>
                <a:spcPts val="600"/>
              </a:spcBef>
              <a:buSzPct val="100000"/>
              <a:buNone/>
              <a:defRPr/>
            </a:pPr>
            <a:r>
              <a:rPr lang="en-US" dirty="0">
                <a:solidFill>
                  <a:schemeClr val="tx1"/>
                </a:solidFill>
              </a:rPr>
              <a:t>Identify the most common </a:t>
            </a:r>
            <a:br>
              <a:rPr lang="en-US" dirty="0">
                <a:solidFill>
                  <a:schemeClr val="tx1"/>
                </a:solidFill>
              </a:rPr>
            </a:br>
            <a:r>
              <a:rPr lang="en-US" dirty="0">
                <a:solidFill>
                  <a:schemeClr val="tx1"/>
                </a:solidFill>
              </a:rPr>
              <a:t>questions, objections, and trust </a:t>
            </a:r>
            <a:br>
              <a:rPr lang="en-US" dirty="0">
                <a:solidFill>
                  <a:schemeClr val="tx1"/>
                </a:solidFill>
              </a:rPr>
            </a:br>
            <a:r>
              <a:rPr lang="en-US" dirty="0">
                <a:solidFill>
                  <a:schemeClr val="tx1"/>
                </a:solidFill>
              </a:rPr>
              <a:t>issues raised by younger customers.</a:t>
            </a:r>
            <a:endParaRPr lang="en-US" b="1" i="1" dirty="0">
              <a:solidFill>
                <a:schemeClr val="tx1"/>
              </a:solidFill>
            </a:endParaRPr>
          </a:p>
          <a:p>
            <a:pPr marL="499700" lvl="4" indent="0" defTabSz="914400">
              <a:spcBef>
                <a:spcPts val="600"/>
              </a:spcBef>
              <a:buSzPct val="100000"/>
              <a:buNone/>
              <a:defRPr/>
            </a:pPr>
            <a:endParaRPr lang="en-US" sz="1600" b="1" dirty="0">
              <a:solidFill>
                <a:schemeClr val="tx1"/>
              </a:solidFill>
              <a:latin typeface="ABC Oracle"/>
              <a:ea typeface="+mn-ea"/>
              <a:cs typeface="+mn-cs"/>
            </a:endParaRPr>
          </a:p>
          <a:p>
            <a:pPr marL="499700" lvl="4" indent="0" defTabSz="914400">
              <a:spcBef>
                <a:spcPts val="600"/>
              </a:spcBef>
              <a:buSzPct val="100000"/>
              <a:buNone/>
              <a:defRPr/>
            </a:pPr>
            <a:r>
              <a:rPr lang="en-US" sz="1600" b="1" dirty="0">
                <a:solidFill>
                  <a:schemeClr val="tx1"/>
                </a:solidFill>
                <a:latin typeface="ABC Oracle"/>
                <a:ea typeface="+mn-ea"/>
                <a:cs typeface="+mn-cs"/>
              </a:rPr>
              <a:t> Digital Drop-Off Analysis</a:t>
            </a:r>
            <a:endParaRPr lang="en-US" b="1" i="1" dirty="0">
              <a:solidFill>
                <a:schemeClr val="tx1"/>
              </a:solidFill>
            </a:endParaRPr>
          </a:p>
          <a:p>
            <a:pPr marL="360000" lvl="3" indent="0" defTabSz="914400">
              <a:spcBef>
                <a:spcPts val="600"/>
              </a:spcBef>
              <a:buSzPct val="100000"/>
              <a:buNone/>
            </a:pPr>
            <a:r>
              <a:rPr lang="en-US" dirty="0">
                <a:solidFill>
                  <a:schemeClr val="tx1"/>
                </a:solidFill>
              </a:rPr>
              <a:t>Identify points where existing          policyholders disengage during key             self-service actions (e.g., mid-claim     process, policy renewal) to                     uncover moments of hesitation                      or UI/UX friction</a:t>
            </a:r>
            <a:r>
              <a:rPr lang="en-US" dirty="0">
                <a:solidFill>
                  <a:schemeClr val="bg1"/>
                </a:solidFill>
              </a:rPr>
              <a:t>.</a:t>
            </a:r>
          </a:p>
        </p:txBody>
      </p:sp>
      <p:sp>
        <p:nvSpPr>
          <p:cNvPr id="17" name="Text Placeholder 5">
            <a:extLst>
              <a:ext uri="{FF2B5EF4-FFF2-40B4-BE49-F238E27FC236}">
                <a16:creationId xmlns:a16="http://schemas.microsoft.com/office/drawing/2014/main" id="{0BE8FF6E-55E4-3DD1-FBFB-B76E6BD04E4C}"/>
              </a:ext>
            </a:extLst>
          </p:cNvPr>
          <p:cNvSpPr txBox="1">
            <a:spLocks/>
          </p:cNvSpPr>
          <p:nvPr/>
        </p:nvSpPr>
        <p:spPr>
          <a:xfrm>
            <a:off x="326848" y="721044"/>
            <a:ext cx="11186349" cy="364401"/>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a:solidFill>
                  <a:schemeClr val="accent4"/>
                </a:solidFill>
              </a:rPr>
              <a:t>With a need to continuously </a:t>
            </a:r>
            <a:r>
              <a:rPr lang="en-US" sz="1600" err="1">
                <a:solidFill>
                  <a:schemeClr val="accent4"/>
                </a:solidFill>
              </a:rPr>
              <a:t>analyse</a:t>
            </a:r>
            <a:r>
              <a:rPr lang="en-US" sz="1600">
                <a:solidFill>
                  <a:schemeClr val="accent4"/>
                </a:solidFill>
              </a:rPr>
              <a:t>, respond to and monitor customer experience, insurers should consider being at the forefront of innovating data usage along the value chain </a:t>
            </a:r>
            <a:endParaRPr lang="en-AU" sz="1600">
              <a:solidFill>
                <a:schemeClr val="accent4"/>
              </a:solidFill>
            </a:endParaRPr>
          </a:p>
        </p:txBody>
      </p:sp>
      <p:sp>
        <p:nvSpPr>
          <p:cNvPr id="19" name="TextBox 18">
            <a:extLst>
              <a:ext uri="{FF2B5EF4-FFF2-40B4-BE49-F238E27FC236}">
                <a16:creationId xmlns:a16="http://schemas.microsoft.com/office/drawing/2014/main" id="{2102F565-686D-7FF4-A1AC-490849B1171C}"/>
              </a:ext>
            </a:extLst>
          </p:cNvPr>
          <p:cNvSpPr txBox="1"/>
          <p:nvPr/>
        </p:nvSpPr>
        <p:spPr>
          <a:xfrm>
            <a:off x="88164" y="1447755"/>
            <a:ext cx="2481364" cy="338554"/>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AU" sz="1600" b="1" u="none" strike="noStrike" kern="1200" cap="none" spc="0" normalizeH="0" baseline="0" noProof="0">
                <a:ln>
                  <a:noFill/>
                </a:ln>
                <a:solidFill>
                  <a:schemeClr val="accent1">
                    <a:lumMod val="50000"/>
                  </a:schemeClr>
                </a:solidFill>
                <a:effectLst/>
                <a:uLnTx/>
                <a:uFillTx/>
                <a:ea typeface="+mn-ea"/>
                <a:cs typeface="+mn-cs"/>
              </a:rPr>
              <a:t>Buying a Policy</a:t>
            </a:r>
          </a:p>
        </p:txBody>
      </p:sp>
      <p:sp>
        <p:nvSpPr>
          <p:cNvPr id="20" name="TextBox 19">
            <a:extLst>
              <a:ext uri="{FF2B5EF4-FFF2-40B4-BE49-F238E27FC236}">
                <a16:creationId xmlns:a16="http://schemas.microsoft.com/office/drawing/2014/main" id="{E2C1C4F5-5C11-97F9-780A-A065B1BE0675}"/>
              </a:ext>
            </a:extLst>
          </p:cNvPr>
          <p:cNvSpPr txBox="1"/>
          <p:nvPr/>
        </p:nvSpPr>
        <p:spPr>
          <a:xfrm>
            <a:off x="3230216" y="1457308"/>
            <a:ext cx="2481364" cy="338554"/>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AU" sz="1600" b="1" u="none" strike="noStrike" kern="1200" cap="none" spc="0" normalizeH="0" baseline="0" noProof="0">
                <a:ln>
                  <a:noFill/>
                </a:ln>
                <a:solidFill>
                  <a:srgbClr val="0066CC"/>
                </a:solidFill>
                <a:effectLst/>
                <a:uLnTx/>
                <a:uFillTx/>
                <a:ea typeface="+mn-ea"/>
                <a:cs typeface="+mn-cs"/>
              </a:rPr>
              <a:t>Ongoing Servicing</a:t>
            </a:r>
          </a:p>
        </p:txBody>
      </p:sp>
      <p:sp>
        <p:nvSpPr>
          <p:cNvPr id="41" name="TextBox 40">
            <a:extLst>
              <a:ext uri="{FF2B5EF4-FFF2-40B4-BE49-F238E27FC236}">
                <a16:creationId xmlns:a16="http://schemas.microsoft.com/office/drawing/2014/main" id="{2BDD22D0-61B9-0698-F021-414B6CB08638}"/>
              </a:ext>
            </a:extLst>
          </p:cNvPr>
          <p:cNvSpPr txBox="1"/>
          <p:nvPr/>
        </p:nvSpPr>
        <p:spPr>
          <a:xfrm>
            <a:off x="5638343" y="1420284"/>
            <a:ext cx="2481364" cy="338554"/>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AU" sz="1600" b="1" u="none" strike="noStrike" kern="1200" cap="none" spc="0" normalizeH="0" baseline="0" noProof="0">
                <a:ln>
                  <a:noFill/>
                </a:ln>
                <a:solidFill>
                  <a:schemeClr val="tx2">
                    <a:lumMod val="75000"/>
                    <a:lumOff val="25000"/>
                  </a:schemeClr>
                </a:solidFill>
                <a:effectLst/>
                <a:uLnTx/>
                <a:uFillTx/>
                <a:ea typeface="+mn-ea"/>
                <a:cs typeface="+mn-cs"/>
              </a:rPr>
              <a:t>Staying Engaged</a:t>
            </a:r>
          </a:p>
        </p:txBody>
      </p:sp>
      <p:sp>
        <p:nvSpPr>
          <p:cNvPr id="42" name="TextBox 41">
            <a:extLst>
              <a:ext uri="{FF2B5EF4-FFF2-40B4-BE49-F238E27FC236}">
                <a16:creationId xmlns:a16="http://schemas.microsoft.com/office/drawing/2014/main" id="{A7D76471-A8B6-CD87-A7A7-AD1CE79C84A3}"/>
              </a:ext>
            </a:extLst>
          </p:cNvPr>
          <p:cNvSpPr txBox="1"/>
          <p:nvPr/>
        </p:nvSpPr>
        <p:spPr>
          <a:xfrm>
            <a:off x="8384742" y="1460038"/>
            <a:ext cx="2481364" cy="338554"/>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AU" sz="1600" b="1" u="none" strike="noStrike" kern="1200" cap="none" spc="0" normalizeH="0" baseline="0" noProof="0">
                <a:ln>
                  <a:noFill/>
                </a:ln>
                <a:solidFill>
                  <a:srgbClr val="666699"/>
                </a:solidFill>
                <a:effectLst/>
                <a:uLnTx/>
                <a:uFillTx/>
                <a:ea typeface="+mn-ea"/>
                <a:cs typeface="+mn-cs"/>
              </a:rPr>
              <a:t>Making a Claim</a:t>
            </a:r>
          </a:p>
        </p:txBody>
      </p:sp>
      <p:pic>
        <p:nvPicPr>
          <p:cNvPr id="44" name="Picture 2" descr="Flag of France - Wikipedia">
            <a:extLst>
              <a:ext uri="{FF2B5EF4-FFF2-40B4-BE49-F238E27FC236}">
                <a16:creationId xmlns:a16="http://schemas.microsoft.com/office/drawing/2014/main" id="{F4FE64BA-CF70-68EF-1847-BACB7C46EF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254" y="4804776"/>
            <a:ext cx="803513" cy="53674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52EFF665-300D-5022-1B79-8DF6DC4BFA8D}"/>
                  </a:ext>
                </a:extLst>
              </p:cNvPr>
              <p:cNvSpPr txBox="1"/>
              <p:nvPr/>
            </p:nvSpPr>
            <p:spPr>
              <a:xfrm>
                <a:off x="959859" y="4769512"/>
                <a:ext cx="1910928" cy="1400833"/>
              </a:xfrm>
              <a:prstGeom prst="rect">
                <a:avLst/>
              </a:prstGeom>
              <a:noFill/>
            </p:spPr>
            <p:txBody>
              <a:bodyPr wrap="square">
                <a:spAutoFit/>
              </a:bodyPr>
              <a:lstStyle/>
              <a:p>
                <a:pPr lvl="0">
                  <a:defRPr/>
                </a:pPr>
                <a:r>
                  <a:rPr kumimoji="0" lang="en-US" sz="1200" b="0" i="1" u="none" strike="noStrike" kern="1200" cap="none" spc="0" normalizeH="0" baseline="0" noProof="0">
                    <a:ln>
                      <a:noFill/>
                    </a:ln>
                    <a:solidFill>
                      <a:schemeClr val="accent1">
                        <a:lumMod val="50000"/>
                      </a:schemeClr>
                    </a:solidFill>
                    <a:effectLst/>
                    <a:uLnTx/>
                    <a:uFillTx/>
                    <a:ea typeface="+mn-ea"/>
                    <a:cs typeface="+mn-cs"/>
                  </a:rPr>
                  <a:t>AXA leverages data analytics to </a:t>
                </a:r>
                <a:r>
                  <a:rPr kumimoji="0" lang="en-US" sz="1200" b="0" i="1" u="none" strike="noStrike" kern="1200" cap="none" spc="0" normalizeH="0" baseline="0" noProof="0" err="1">
                    <a:ln>
                      <a:noFill/>
                    </a:ln>
                    <a:solidFill>
                      <a:schemeClr val="accent1">
                        <a:lumMod val="50000"/>
                      </a:schemeClr>
                    </a:solidFill>
                    <a:effectLst/>
                    <a:uLnTx/>
                    <a:uFillTx/>
                    <a:ea typeface="+mn-ea"/>
                    <a:cs typeface="+mn-cs"/>
                  </a:rPr>
                  <a:t>personalise</a:t>
                </a:r>
                <a:r>
                  <a:rPr kumimoji="0" lang="en-US" sz="1200" b="0" i="1" u="none" strike="noStrike" kern="1200" cap="none" spc="0" normalizeH="0" baseline="0" noProof="0">
                    <a:ln>
                      <a:noFill/>
                    </a:ln>
                    <a:solidFill>
                      <a:schemeClr val="accent1">
                        <a:lumMod val="50000"/>
                      </a:schemeClr>
                    </a:solidFill>
                    <a:effectLst/>
                    <a:uLnTx/>
                    <a:uFillTx/>
                    <a:ea typeface="+mn-ea"/>
                    <a:cs typeface="+mn-cs"/>
                  </a:rPr>
                  <a:t> customer experiences and </a:t>
                </a:r>
                <a:r>
                  <a:rPr kumimoji="0" lang="en-US" sz="1200" b="0" i="1" u="none" strike="noStrike" kern="1200" cap="none" spc="0" normalizeH="0" baseline="0" noProof="0" err="1">
                    <a:ln>
                      <a:noFill/>
                    </a:ln>
                    <a:solidFill>
                      <a:schemeClr val="accent1">
                        <a:lumMod val="50000"/>
                      </a:schemeClr>
                    </a:solidFill>
                    <a:effectLst/>
                    <a:uLnTx/>
                    <a:uFillTx/>
                    <a:ea typeface="+mn-ea"/>
                    <a:cs typeface="+mn-cs"/>
                  </a:rPr>
                  <a:t>optimise</a:t>
                </a:r>
                <a:r>
                  <a:rPr kumimoji="0" lang="en-US" sz="1200" b="0" i="1" u="none" strike="noStrike" kern="1200" cap="none" spc="0" normalizeH="0" baseline="0" noProof="0">
                    <a:ln>
                      <a:noFill/>
                    </a:ln>
                    <a:solidFill>
                      <a:schemeClr val="accent1">
                        <a:lumMod val="50000"/>
                      </a:schemeClr>
                    </a:solidFill>
                    <a:effectLst/>
                    <a:uLnTx/>
                    <a:uFillTx/>
                    <a:ea typeface="+mn-ea"/>
                    <a:cs typeface="+mn-cs"/>
                  </a:rPr>
                  <a:t> distribution by identifying the most effective channels for each segment</a:t>
                </a:r>
                <a:r>
                  <a:rPr kumimoji="0" lang="en-AU" sz="1200" b="0" u="none" strike="noStrike" kern="1200" cap="none" spc="0" normalizeH="0" baseline="0" noProof="0">
                    <a:ln>
                      <a:noFill/>
                    </a:ln>
                    <a:solidFill>
                      <a:srgbClr val="00249E"/>
                    </a:solidFill>
                    <a:effectLst/>
                    <a:uLnTx/>
                    <a:uFillTx/>
                    <a:ea typeface="+mn-ea"/>
                    <a:cs typeface="+mn-cs"/>
                  </a:rPr>
                  <a:t> </a:t>
                </a:r>
                <a14:m>
                  <m:oMath xmlns:m="http://schemas.openxmlformats.org/officeDocument/2006/math">
                    <m:sSup>
                      <m:sSupPr>
                        <m:ctrlPr>
                          <a:rPr kumimoji="0" lang="en-AU" sz="1200" b="0" i="1" u="none" strike="noStrike" kern="1200" cap="none" spc="0" normalizeH="0" baseline="0" noProof="0" smtClean="0">
                            <a:ln>
                              <a:noFill/>
                            </a:ln>
                            <a:solidFill>
                              <a:srgbClr val="00249E"/>
                            </a:solidFill>
                            <a:effectLst/>
                            <a:uLnTx/>
                            <a:uFillTx/>
                            <a:latin typeface="Cambria Math" panose="02040503050406030204" pitchFamily="18" charset="0"/>
                            <a:ea typeface="+mn-ea"/>
                            <a:cs typeface="+mn-cs"/>
                          </a:rPr>
                        </m:ctrlPr>
                      </m:sSupPr>
                      <m:e>
                        <m:r>
                          <a:rPr kumimoji="0" lang="en-AU" sz="1200" b="0" i="1" u="none" strike="noStrike" kern="1200" cap="none" spc="0" normalizeH="0" baseline="0" noProof="0" smtClean="0">
                            <a:ln>
                              <a:noFill/>
                            </a:ln>
                            <a:solidFill>
                              <a:srgbClr val="00249E"/>
                            </a:solidFill>
                            <a:effectLst/>
                            <a:uLnTx/>
                            <a:uFillTx/>
                            <a:latin typeface="Cambria Math" panose="02040503050406030204" pitchFamily="18" charset="0"/>
                            <a:ea typeface="+mn-ea"/>
                            <a:cs typeface="+mn-cs"/>
                          </a:rPr>
                          <m:t>.</m:t>
                        </m:r>
                      </m:e>
                      <m:sup>
                        <m:r>
                          <a:rPr kumimoji="0" lang="en-AU" sz="1200" b="0" i="1" u="none" strike="noStrike" kern="1200" cap="none" spc="0" normalizeH="0" baseline="0" noProof="0" smtClean="0">
                            <a:ln>
                              <a:noFill/>
                            </a:ln>
                            <a:solidFill>
                              <a:srgbClr val="00249E"/>
                            </a:solidFill>
                            <a:effectLst/>
                            <a:uLnTx/>
                            <a:uFillTx/>
                            <a:latin typeface="Cambria Math" panose="02040503050406030204" pitchFamily="18" charset="0"/>
                            <a:ea typeface="+mn-ea"/>
                            <a:cs typeface="+mn-cs"/>
                          </a:rPr>
                          <m:t>11</m:t>
                        </m:r>
                      </m:sup>
                    </m:sSup>
                  </m:oMath>
                </a14:m>
                <a:r>
                  <a:rPr kumimoji="0" lang="en-US" sz="1200" b="0" i="0" u="none" strike="noStrike" kern="1200" cap="none" spc="0" normalizeH="0" baseline="0" noProof="0">
                    <a:ln>
                      <a:noFill/>
                    </a:ln>
                    <a:solidFill>
                      <a:srgbClr val="00249E"/>
                    </a:solidFill>
                    <a:effectLst/>
                    <a:uLnTx/>
                    <a:uFillTx/>
                    <a:latin typeface="ABC Oracle"/>
                    <a:ea typeface="+mn-ea"/>
                    <a:cs typeface="+mn-cs"/>
                  </a:rPr>
                  <a:t> </a:t>
                </a:r>
                <a:endParaRPr kumimoji="0" lang="en-AU" sz="1200" b="0" i="1" u="none" strike="noStrike" kern="1200" cap="none" spc="0" normalizeH="0" baseline="0" noProof="0">
                  <a:ln>
                    <a:noFill/>
                  </a:ln>
                  <a:solidFill>
                    <a:schemeClr val="accent1">
                      <a:lumMod val="50000"/>
                    </a:schemeClr>
                  </a:solidFill>
                  <a:effectLst/>
                  <a:uLnTx/>
                  <a:uFillTx/>
                  <a:ea typeface="+mn-ea"/>
                  <a:cs typeface="+mn-cs"/>
                </a:endParaRPr>
              </a:p>
            </p:txBody>
          </p:sp>
        </mc:Choice>
        <mc:Fallback xmlns="">
          <p:sp>
            <p:nvSpPr>
              <p:cNvPr id="51" name="TextBox 50">
                <a:extLst>
                  <a:ext uri="{FF2B5EF4-FFF2-40B4-BE49-F238E27FC236}">
                    <a16:creationId xmlns:a16="http://schemas.microsoft.com/office/drawing/2014/main" id="{52EFF665-300D-5022-1B79-8DF6DC4BFA8D}"/>
                  </a:ext>
                </a:extLst>
              </p:cNvPr>
              <p:cNvSpPr txBox="1">
                <a:spLocks noRot="1" noChangeAspect="1" noMove="1" noResize="1" noEditPoints="1" noAdjustHandles="1" noChangeArrowheads="1" noChangeShapeType="1" noTextEdit="1"/>
              </p:cNvSpPr>
              <p:nvPr/>
            </p:nvSpPr>
            <p:spPr>
              <a:xfrm>
                <a:off x="959859" y="4769512"/>
                <a:ext cx="1910928" cy="1400833"/>
              </a:xfrm>
              <a:prstGeom prst="rect">
                <a:avLst/>
              </a:prstGeom>
              <a:blipFill>
                <a:blip r:embed="rId5"/>
                <a:stretch>
                  <a:fillRect b="-173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a:extLst>
                  <a:ext uri="{FF2B5EF4-FFF2-40B4-BE49-F238E27FC236}">
                    <a16:creationId xmlns:a16="http://schemas.microsoft.com/office/drawing/2014/main" id="{C062DA02-4461-8241-A8A6-1F594120EEC3}"/>
                  </a:ext>
                </a:extLst>
              </p:cNvPr>
              <p:cNvSpPr txBox="1"/>
              <p:nvPr/>
            </p:nvSpPr>
            <p:spPr>
              <a:xfrm>
                <a:off x="3785190" y="4743495"/>
                <a:ext cx="1842082" cy="15854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a:ln>
                      <a:noFill/>
                    </a:ln>
                    <a:solidFill>
                      <a:srgbClr val="0066CC"/>
                    </a:solidFill>
                    <a:effectLst/>
                    <a:uLnTx/>
                    <a:uFillTx/>
                    <a:latin typeface="ABC Oracle"/>
                    <a:ea typeface="+mn-ea"/>
                    <a:cs typeface="+mn-cs"/>
                  </a:rPr>
                  <a:t>Zurich’s AI-powered CRM </a:t>
                </a:r>
                <a:r>
                  <a:rPr kumimoji="0" lang="en-US" sz="1200" b="0" i="1" u="none" strike="noStrike" kern="1200" cap="none" spc="0" normalizeH="0" baseline="0" noProof="0" err="1">
                    <a:ln>
                      <a:noFill/>
                    </a:ln>
                    <a:solidFill>
                      <a:srgbClr val="0066CC"/>
                    </a:solidFill>
                    <a:effectLst/>
                    <a:uLnTx/>
                    <a:uFillTx/>
                    <a:latin typeface="ABC Oracle"/>
                    <a:ea typeface="+mn-ea"/>
                    <a:cs typeface="+mn-cs"/>
                  </a:rPr>
                  <a:t>centralises</a:t>
                </a:r>
                <a:r>
                  <a:rPr kumimoji="0" lang="en-US" sz="1200" b="0" i="1" u="none" strike="noStrike" kern="1200" cap="none" spc="0" normalizeH="0" baseline="0" noProof="0">
                    <a:ln>
                      <a:noFill/>
                    </a:ln>
                    <a:solidFill>
                      <a:srgbClr val="0066CC"/>
                    </a:solidFill>
                    <a:effectLst/>
                    <a:uLnTx/>
                    <a:uFillTx/>
                    <a:latin typeface="ABC Oracle"/>
                    <a:ea typeface="+mn-ea"/>
                    <a:cs typeface="+mn-cs"/>
                  </a:rPr>
                  <a:t> customer and policy data, integrating with tools like Outlook and Salesforce to help agents access information quickly and </a:t>
                </a:r>
                <a:r>
                  <a:rPr kumimoji="0" lang="en-US" sz="1200" b="0" i="1" u="none" strike="noStrike" kern="1200" cap="none" spc="0" normalizeH="0" baseline="0" noProof="0" err="1">
                    <a:ln>
                      <a:noFill/>
                    </a:ln>
                    <a:solidFill>
                      <a:srgbClr val="0066CC"/>
                    </a:solidFill>
                    <a:effectLst/>
                    <a:uLnTx/>
                    <a:uFillTx/>
                    <a:latin typeface="ABC Oracle"/>
                    <a:ea typeface="+mn-ea"/>
                    <a:cs typeface="+mn-cs"/>
                  </a:rPr>
                  <a:t>personalise</a:t>
                </a:r>
                <a:r>
                  <a:rPr kumimoji="0" lang="en-US" sz="1200" b="0" i="1" u="none" strike="noStrike" kern="1200" cap="none" spc="0" normalizeH="0" baseline="0" noProof="0">
                    <a:ln>
                      <a:noFill/>
                    </a:ln>
                    <a:solidFill>
                      <a:srgbClr val="0066CC"/>
                    </a:solidFill>
                    <a:effectLst/>
                    <a:uLnTx/>
                    <a:uFillTx/>
                    <a:latin typeface="ABC Oracle"/>
                    <a:ea typeface="+mn-ea"/>
                    <a:cs typeface="+mn-cs"/>
                  </a:rPr>
                  <a:t> interactions</a:t>
                </a:r>
                <a:r>
                  <a:rPr kumimoji="0" lang="en-AU" sz="1200" b="0" u="none" strike="noStrike" kern="1200" cap="none" spc="0" normalizeH="0" baseline="0" noProof="0">
                    <a:ln>
                      <a:noFill/>
                    </a:ln>
                    <a:solidFill>
                      <a:srgbClr val="0066CC"/>
                    </a:solidFill>
                    <a:effectLst/>
                    <a:uLnTx/>
                    <a:uFillTx/>
                    <a:ea typeface="+mn-ea"/>
                    <a:cs typeface="+mn-cs"/>
                  </a:rPr>
                  <a:t> </a:t>
                </a:r>
                <a14:m>
                  <m:oMath xmlns:m="http://schemas.openxmlformats.org/officeDocument/2006/math">
                    <m:sSup>
                      <m:sSupPr>
                        <m:ctrlPr>
                          <a:rPr kumimoji="0" lang="en-AU" sz="1200" b="0" i="1" u="none" strike="noStrike" kern="1200" cap="none" spc="0" normalizeH="0" baseline="0" noProof="0" smtClean="0">
                            <a:ln>
                              <a:noFill/>
                            </a:ln>
                            <a:solidFill>
                              <a:srgbClr val="0066CC"/>
                            </a:solidFill>
                            <a:effectLst/>
                            <a:uLnTx/>
                            <a:uFillTx/>
                            <a:latin typeface="Cambria Math" panose="02040503050406030204" pitchFamily="18" charset="0"/>
                            <a:ea typeface="+mn-ea"/>
                            <a:cs typeface="+mn-cs"/>
                          </a:rPr>
                        </m:ctrlPr>
                      </m:sSupPr>
                      <m:e>
                        <m:r>
                          <a:rPr kumimoji="0" lang="en-AU" sz="1200" b="0" i="1" u="none" strike="noStrike" kern="1200" cap="none" spc="0" normalizeH="0" baseline="0" noProof="0" smtClean="0">
                            <a:ln>
                              <a:noFill/>
                            </a:ln>
                            <a:solidFill>
                              <a:srgbClr val="0066CC"/>
                            </a:solidFill>
                            <a:effectLst/>
                            <a:uLnTx/>
                            <a:uFillTx/>
                            <a:latin typeface="Cambria Math" panose="02040503050406030204" pitchFamily="18" charset="0"/>
                            <a:ea typeface="+mn-ea"/>
                            <a:cs typeface="+mn-cs"/>
                          </a:rPr>
                          <m:t>.</m:t>
                        </m:r>
                      </m:e>
                      <m:sup>
                        <m:r>
                          <a:rPr kumimoji="0" lang="en-AU" sz="1200" b="0" i="1" u="none" strike="noStrike" kern="1200" cap="none" spc="0" normalizeH="0" baseline="0" noProof="0" smtClean="0">
                            <a:ln>
                              <a:noFill/>
                            </a:ln>
                            <a:solidFill>
                              <a:srgbClr val="0066CC"/>
                            </a:solidFill>
                            <a:effectLst/>
                            <a:uLnTx/>
                            <a:uFillTx/>
                            <a:latin typeface="Cambria Math" panose="02040503050406030204" pitchFamily="18" charset="0"/>
                            <a:ea typeface="+mn-ea"/>
                            <a:cs typeface="+mn-cs"/>
                          </a:rPr>
                          <m:t>12</m:t>
                        </m:r>
                      </m:sup>
                    </m:sSup>
                  </m:oMath>
                </a14:m>
                <a:r>
                  <a:rPr kumimoji="0" lang="en-US" sz="1200" b="0" i="0" u="none" strike="noStrike" kern="1200" cap="none" spc="0" normalizeH="0" baseline="0" noProof="0">
                    <a:ln>
                      <a:noFill/>
                    </a:ln>
                    <a:solidFill>
                      <a:srgbClr val="000000"/>
                    </a:solidFill>
                    <a:effectLst/>
                    <a:uLnTx/>
                    <a:uFillTx/>
                    <a:latin typeface="ABC Oracle"/>
                    <a:ea typeface="+mn-ea"/>
                    <a:cs typeface="+mn-cs"/>
                  </a:rPr>
                  <a:t> </a:t>
                </a:r>
                <a:endParaRPr kumimoji="0" lang="en-AU" sz="1200" b="0" i="1" u="none" strike="noStrike" kern="1200" cap="none" spc="0" normalizeH="0" baseline="0" noProof="0">
                  <a:ln>
                    <a:noFill/>
                  </a:ln>
                  <a:solidFill>
                    <a:srgbClr val="0066CC"/>
                  </a:solidFill>
                  <a:effectLst/>
                  <a:uLnTx/>
                  <a:uFillTx/>
                  <a:latin typeface="ABC Oracle"/>
                  <a:ea typeface="+mn-ea"/>
                  <a:cs typeface="+mn-cs"/>
                </a:endParaRPr>
              </a:p>
            </p:txBody>
          </p:sp>
        </mc:Choice>
        <mc:Fallback xmlns="">
          <p:sp>
            <p:nvSpPr>
              <p:cNvPr id="53" name="TextBox 52">
                <a:extLst>
                  <a:ext uri="{FF2B5EF4-FFF2-40B4-BE49-F238E27FC236}">
                    <a16:creationId xmlns:a16="http://schemas.microsoft.com/office/drawing/2014/main" id="{C062DA02-4461-8241-A8A6-1F594120EEC3}"/>
                  </a:ext>
                </a:extLst>
              </p:cNvPr>
              <p:cNvSpPr txBox="1">
                <a:spLocks noRot="1" noChangeAspect="1" noMove="1" noResize="1" noEditPoints="1" noAdjustHandles="1" noChangeArrowheads="1" noChangeShapeType="1" noTextEdit="1"/>
              </p:cNvSpPr>
              <p:nvPr/>
            </p:nvSpPr>
            <p:spPr>
              <a:xfrm>
                <a:off x="3785190" y="4743495"/>
                <a:ext cx="1842082" cy="1585499"/>
              </a:xfrm>
              <a:prstGeom prst="rect">
                <a:avLst/>
              </a:prstGeom>
              <a:blipFill>
                <a:blip r:embed="rId6"/>
                <a:stretch>
                  <a:fillRect l="-331" r="-993" b="-1538"/>
                </a:stretch>
              </a:blipFill>
            </p:spPr>
            <p:txBody>
              <a:bodyPr/>
              <a:lstStyle/>
              <a:p>
                <a:r>
                  <a:rPr lang="en-US">
                    <a:noFill/>
                  </a:rPr>
                  <a:t> </a:t>
                </a:r>
              </a:p>
            </p:txBody>
          </p:sp>
        </mc:Fallback>
      </mc:AlternateContent>
      <p:sp>
        <p:nvSpPr>
          <p:cNvPr id="54" name="TextBox 53">
            <a:extLst>
              <a:ext uri="{FF2B5EF4-FFF2-40B4-BE49-F238E27FC236}">
                <a16:creationId xmlns:a16="http://schemas.microsoft.com/office/drawing/2014/main" id="{5BE1E848-0C8B-322C-42FE-CD73B6E63E37}"/>
              </a:ext>
            </a:extLst>
          </p:cNvPr>
          <p:cNvSpPr txBox="1"/>
          <p:nvPr/>
        </p:nvSpPr>
        <p:spPr>
          <a:xfrm>
            <a:off x="9273309" y="4776919"/>
            <a:ext cx="1508529" cy="1754326"/>
          </a:xfrm>
          <a:prstGeom prst="rect">
            <a:avLst/>
          </a:prstGeom>
          <a:noFill/>
        </p:spPr>
        <p:txBody>
          <a:bodyPr wrap="square" rtlCol="0">
            <a:spAutoFit/>
          </a:bodyPr>
          <a:lstStyle/>
          <a:p>
            <a:r>
              <a:rPr lang="en-US" sz="1200" i="1">
                <a:solidFill>
                  <a:srgbClr val="666699"/>
                </a:solidFill>
                <a:effectLst/>
                <a:latin typeface="Manrope"/>
              </a:rPr>
              <a:t>AIA uses optical character recognition technology to allow for uploaded claims documents instead of typewritten entry. </a:t>
            </a:r>
            <a:r>
              <a:rPr lang="en-US" sz="1200" i="1">
                <a:solidFill>
                  <a:srgbClr val="666699"/>
                </a:solidFill>
                <a:latin typeface="Manrope"/>
              </a:rPr>
              <a:t>AI models also verify entry against existing policy data.</a:t>
            </a:r>
            <a:endParaRPr lang="en-AU" sz="1200" i="1">
              <a:solidFill>
                <a:srgbClr val="666699"/>
              </a:solidFill>
            </a:endParaRPr>
          </a:p>
        </p:txBody>
      </p:sp>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B5FFEEFB-EC12-89ED-66A2-1C1C71BBF95A}"/>
                  </a:ext>
                </a:extLst>
              </p:cNvPr>
              <p:cNvSpPr txBox="1"/>
              <p:nvPr/>
            </p:nvSpPr>
            <p:spPr>
              <a:xfrm>
                <a:off x="6580828" y="4769512"/>
                <a:ext cx="1870407" cy="1216167"/>
              </a:xfrm>
              <a:prstGeom prst="rect">
                <a:avLst/>
              </a:prstGeom>
              <a:noFill/>
            </p:spPr>
            <p:txBody>
              <a:bodyPr wrap="square" rtlCol="0">
                <a:spAutoFit/>
              </a:bodyPr>
              <a:lstStyle/>
              <a:p>
                <a:r>
                  <a:rPr lang="en-US" sz="1200" i="1">
                    <a:solidFill>
                      <a:schemeClr val="tx2">
                        <a:lumMod val="75000"/>
                        <a:lumOff val="25000"/>
                      </a:schemeClr>
                    </a:solidFill>
                    <a:latin typeface="Manrope"/>
                  </a:rPr>
                  <a:t>MetLife employs real-time voice analysis software named Cogito to monitor and assess the emotional tone of both customers and agents during call</a:t>
                </a:r>
                <a:r>
                  <a:rPr lang="en-US" sz="1200" i="1">
                    <a:solidFill>
                      <a:schemeClr val="tx2">
                        <a:lumMod val="75000"/>
                        <a:lumOff val="25000"/>
                      </a:schemeClr>
                    </a:solidFill>
                  </a:rPr>
                  <a:t>s</a:t>
                </a:r>
                <a14:m>
                  <m:oMath xmlns:m="http://schemas.openxmlformats.org/officeDocument/2006/math">
                    <m:sSup>
                      <m:sSupPr>
                        <m:ctrlPr>
                          <a:rPr kumimoji="0" lang="en-AU" sz="1200" b="0" i="1" u="none" strike="noStrike" kern="1200" cap="none" spc="0" normalizeH="0" baseline="0" noProof="0" smtClean="0">
                            <a:ln>
                              <a:noFill/>
                            </a:ln>
                            <a:solidFill>
                              <a:schemeClr val="tx2">
                                <a:lumMod val="75000"/>
                                <a:lumOff val="25000"/>
                              </a:schemeClr>
                            </a:solidFill>
                            <a:effectLst/>
                            <a:uLnTx/>
                            <a:uFillTx/>
                            <a:latin typeface="Cambria Math" panose="02040503050406030204" pitchFamily="18" charset="0"/>
                            <a:ea typeface="+mn-ea"/>
                            <a:cs typeface="+mn-cs"/>
                          </a:rPr>
                        </m:ctrlPr>
                      </m:sSupPr>
                      <m:e>
                        <m:r>
                          <a:rPr kumimoji="0" lang="en-AU" sz="1200" b="0" i="1" u="none" strike="noStrike" kern="1200" cap="none" spc="0" normalizeH="0" baseline="0" noProof="0" smtClean="0">
                            <a:ln>
                              <a:noFill/>
                            </a:ln>
                            <a:solidFill>
                              <a:schemeClr val="tx2">
                                <a:lumMod val="75000"/>
                                <a:lumOff val="25000"/>
                              </a:schemeClr>
                            </a:solidFill>
                            <a:effectLst/>
                            <a:uLnTx/>
                            <a:uFillTx/>
                            <a:latin typeface="Cambria Math" panose="02040503050406030204" pitchFamily="18" charset="0"/>
                            <a:ea typeface="+mn-ea"/>
                            <a:cs typeface="+mn-cs"/>
                          </a:rPr>
                          <m:t>.</m:t>
                        </m:r>
                      </m:e>
                      <m:sup>
                        <m:r>
                          <a:rPr kumimoji="0" lang="en-AU" sz="1200" b="0" i="1" u="none" strike="noStrike" kern="1200" cap="none" spc="0" normalizeH="0" baseline="0" noProof="0" smtClean="0">
                            <a:ln>
                              <a:noFill/>
                            </a:ln>
                            <a:solidFill>
                              <a:schemeClr val="tx2">
                                <a:lumMod val="75000"/>
                                <a:lumOff val="25000"/>
                              </a:schemeClr>
                            </a:solidFill>
                            <a:effectLst/>
                            <a:uLnTx/>
                            <a:uFillTx/>
                            <a:latin typeface="Cambria Math" panose="02040503050406030204" pitchFamily="18" charset="0"/>
                            <a:ea typeface="+mn-ea"/>
                            <a:cs typeface="+mn-cs"/>
                          </a:rPr>
                          <m:t>13</m:t>
                        </m:r>
                      </m:sup>
                    </m:sSup>
                  </m:oMath>
                </a14:m>
                <a:r>
                  <a:rPr kumimoji="0" lang="en-US" sz="1200" b="0" i="0" u="none" strike="noStrike" kern="1200" cap="none" spc="0" normalizeH="0" baseline="0" noProof="0">
                    <a:ln>
                      <a:noFill/>
                    </a:ln>
                    <a:solidFill>
                      <a:schemeClr val="tx2">
                        <a:lumMod val="75000"/>
                        <a:lumOff val="25000"/>
                      </a:schemeClr>
                    </a:solidFill>
                    <a:effectLst/>
                    <a:uLnTx/>
                    <a:uFillTx/>
                    <a:latin typeface="ABC Oracle"/>
                    <a:ea typeface="+mn-ea"/>
                    <a:cs typeface="+mn-cs"/>
                  </a:rPr>
                  <a:t> </a:t>
                </a:r>
                <a:endParaRPr lang="en-AU" sz="1200" i="1">
                  <a:solidFill>
                    <a:schemeClr val="tx2">
                      <a:lumMod val="75000"/>
                      <a:lumOff val="25000"/>
                    </a:schemeClr>
                  </a:solidFill>
                </a:endParaRPr>
              </a:p>
            </p:txBody>
          </p:sp>
        </mc:Choice>
        <mc:Fallback xmlns="">
          <p:sp>
            <p:nvSpPr>
              <p:cNvPr id="56" name="TextBox 55">
                <a:extLst>
                  <a:ext uri="{FF2B5EF4-FFF2-40B4-BE49-F238E27FC236}">
                    <a16:creationId xmlns:a16="http://schemas.microsoft.com/office/drawing/2014/main" id="{B5FFEEFB-EC12-89ED-66A2-1C1C71BBF95A}"/>
                  </a:ext>
                </a:extLst>
              </p:cNvPr>
              <p:cNvSpPr txBox="1">
                <a:spLocks noRot="1" noChangeAspect="1" noMove="1" noResize="1" noEditPoints="1" noAdjustHandles="1" noChangeArrowheads="1" noChangeShapeType="1" noTextEdit="1"/>
              </p:cNvSpPr>
              <p:nvPr/>
            </p:nvSpPr>
            <p:spPr>
              <a:xfrm>
                <a:off x="6580828" y="4769512"/>
                <a:ext cx="1870407" cy="1216167"/>
              </a:xfrm>
              <a:prstGeom prst="rect">
                <a:avLst/>
              </a:prstGeom>
              <a:blipFill>
                <a:blip r:embed="rId7"/>
                <a:stretch>
                  <a:fillRect l="-327" b="-2000"/>
                </a:stretch>
              </a:blipFill>
            </p:spPr>
            <p:txBody>
              <a:bodyPr/>
              <a:lstStyle/>
              <a:p>
                <a:r>
                  <a:rPr lang="en-US">
                    <a:noFill/>
                  </a:rPr>
                  <a:t> </a:t>
                </a:r>
              </a:p>
            </p:txBody>
          </p:sp>
        </mc:Fallback>
      </mc:AlternateContent>
      <p:pic>
        <p:nvPicPr>
          <p:cNvPr id="1036" name="Picture 12" descr="Flag of Switzerland - Wikipedia">
            <a:extLst>
              <a:ext uri="{FF2B5EF4-FFF2-40B4-BE49-F238E27FC236}">
                <a16:creationId xmlns:a16="http://schemas.microsoft.com/office/drawing/2014/main" id="{6D159C7F-3033-1198-4699-169BB9AD58F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97046" y="4821937"/>
            <a:ext cx="629469" cy="629469"/>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Flag of the United States - Wikipedia">
            <a:extLst>
              <a:ext uri="{FF2B5EF4-FFF2-40B4-BE49-F238E27FC236}">
                <a16:creationId xmlns:a16="http://schemas.microsoft.com/office/drawing/2014/main" id="{1FE0A48B-8601-5D0F-168D-A71219AC695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59040" y="4829349"/>
            <a:ext cx="940292" cy="536746"/>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44" descr="A red flag with white flower&#10;&#10;AI-generated content may be incorrect.">
            <a:extLst>
              <a:ext uri="{FF2B5EF4-FFF2-40B4-BE49-F238E27FC236}">
                <a16:creationId xmlns:a16="http://schemas.microsoft.com/office/drawing/2014/main" id="{59E79DA8-E10F-B7B9-43FF-DB8F64EDCC87}"/>
              </a:ext>
            </a:extLst>
          </p:cNvPr>
          <p:cNvPicPr>
            <a:picLocks noChangeAspect="1"/>
          </p:cNvPicPr>
          <p:nvPr/>
        </p:nvPicPr>
        <p:blipFill rotWithShape="1">
          <a:blip r:embed="rId10">
            <a:extLst>
              <a:ext uri="{28A0092B-C50C-407E-A947-70E740481C1C}">
                <a14:useLocalDpi xmlns:a14="http://schemas.microsoft.com/office/drawing/2010/main" val="0"/>
              </a:ext>
            </a:extLst>
          </a:blip>
          <a:srcRect t="-1666" r="1250" b="-1"/>
          <a:stretch/>
        </p:blipFill>
        <p:spPr>
          <a:xfrm>
            <a:off x="8498610" y="4821383"/>
            <a:ext cx="820881" cy="563418"/>
          </a:xfrm>
          <a:prstGeom prst="rect">
            <a:avLst/>
          </a:prstGeom>
          <a:noFill/>
        </p:spPr>
      </p:pic>
    </p:spTree>
    <p:extLst>
      <p:ext uri="{BB962C8B-B14F-4D97-AF65-F5344CB8AC3E}">
        <p14:creationId xmlns:p14="http://schemas.microsoft.com/office/powerpoint/2010/main" val="2174955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DC428D3-E445-AD5E-A241-E757D086D2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11" progId="TCLayout.ActiveDocument.1">
                  <p:embed/>
                </p:oleObj>
              </mc:Choice>
              <mc:Fallback>
                <p:oleObj name="think-cell Slide" r:id="rId4" imgW="411" imgH="411" progId="TCLayout.ActiveDocument.1">
                  <p:embed/>
                  <p:pic>
                    <p:nvPicPr>
                      <p:cNvPr id="6" name="think-cell data - do not delete" hidden="1">
                        <a:extLst>
                          <a:ext uri="{FF2B5EF4-FFF2-40B4-BE49-F238E27FC236}">
                            <a16:creationId xmlns:a16="http://schemas.microsoft.com/office/drawing/2014/main" id="{5DC428D3-E445-AD5E-A241-E757D086D2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D92DD06-C964-CF6A-77C8-CA245EBA130F}"/>
              </a:ext>
            </a:extLst>
          </p:cNvPr>
          <p:cNvSpPr>
            <a:spLocks noGrp="1"/>
          </p:cNvSpPr>
          <p:nvPr>
            <p:ph type="title"/>
          </p:nvPr>
        </p:nvSpPr>
        <p:spPr/>
        <p:txBody>
          <a:bodyPr vert="horz"/>
          <a:lstStyle/>
          <a:p>
            <a:r>
              <a:rPr lang="en-US"/>
              <a:t>Conclusions and next steps</a:t>
            </a:r>
          </a:p>
        </p:txBody>
      </p:sp>
      <p:sp>
        <p:nvSpPr>
          <p:cNvPr id="3" name="Text Placeholder 2">
            <a:extLst>
              <a:ext uri="{FF2B5EF4-FFF2-40B4-BE49-F238E27FC236}">
                <a16:creationId xmlns:a16="http://schemas.microsoft.com/office/drawing/2014/main" id="{9C62EC9D-A63D-D474-6AD1-646C973C30DC}"/>
              </a:ext>
            </a:extLst>
          </p:cNvPr>
          <p:cNvSpPr>
            <a:spLocks noGrp="1"/>
          </p:cNvSpPr>
          <p:nvPr>
            <p:ph type="body" sz="quarter" idx="10"/>
          </p:nvPr>
        </p:nvSpPr>
        <p:spPr/>
        <p:txBody>
          <a:bodyPr/>
          <a:lstStyle/>
          <a:p>
            <a:r>
              <a:rPr lang="en-US"/>
              <a:t>05</a:t>
            </a:r>
          </a:p>
        </p:txBody>
      </p:sp>
      <p:sp>
        <p:nvSpPr>
          <p:cNvPr id="4" name="Footer Placeholder 4">
            <a:extLst>
              <a:ext uri="{FF2B5EF4-FFF2-40B4-BE49-F238E27FC236}">
                <a16:creationId xmlns:a16="http://schemas.microsoft.com/office/drawing/2014/main" id="{42848E2F-5C91-E92A-3C86-6EF63890E0A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40249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p:txBody>
          <a:bodyPr/>
          <a:lstStyle/>
          <a:p>
            <a:r>
              <a:rPr lang="en-US"/>
              <a:t>Next steps for insurers</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mtClean="0"/>
              <a:pPr/>
              <a:t>18</a:t>
            </a:fld>
            <a:endParaRPr lang="en-GB"/>
          </a:p>
        </p:txBody>
      </p:sp>
      <p:sp>
        <p:nvSpPr>
          <p:cNvPr id="2" name="Footer Placeholder 4">
            <a:extLst>
              <a:ext uri="{FF2B5EF4-FFF2-40B4-BE49-F238E27FC236}">
                <a16:creationId xmlns:a16="http://schemas.microsoft.com/office/drawing/2014/main" id="{20A7416F-C66E-6D6F-FBC4-2A2666EECE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grpSp>
        <p:nvGrpSpPr>
          <p:cNvPr id="3" name="Group 2">
            <a:extLst>
              <a:ext uri="{FF2B5EF4-FFF2-40B4-BE49-F238E27FC236}">
                <a16:creationId xmlns:a16="http://schemas.microsoft.com/office/drawing/2014/main" id="{A897960A-D15E-3773-2C35-80424AE15A26}"/>
              </a:ext>
            </a:extLst>
          </p:cNvPr>
          <p:cNvGrpSpPr/>
          <p:nvPr/>
        </p:nvGrpSpPr>
        <p:grpSpPr>
          <a:xfrm>
            <a:off x="556752" y="1356851"/>
            <a:ext cx="10536390" cy="4281335"/>
            <a:chOff x="556752" y="1085445"/>
            <a:chExt cx="10536390" cy="4552742"/>
          </a:xfrm>
        </p:grpSpPr>
        <p:grpSp>
          <p:nvGrpSpPr>
            <p:cNvPr id="23" name="Group 22">
              <a:extLst>
                <a:ext uri="{FF2B5EF4-FFF2-40B4-BE49-F238E27FC236}">
                  <a16:creationId xmlns:a16="http://schemas.microsoft.com/office/drawing/2014/main" id="{D3284526-AA99-3647-9DF2-A4B531E0AA8E}"/>
                </a:ext>
              </a:extLst>
            </p:cNvPr>
            <p:cNvGrpSpPr/>
            <p:nvPr/>
          </p:nvGrpSpPr>
          <p:grpSpPr>
            <a:xfrm>
              <a:off x="556752" y="1085445"/>
              <a:ext cx="9585013" cy="4552742"/>
              <a:chOff x="1093121" y="1638288"/>
              <a:chExt cx="8427284" cy="4180119"/>
            </a:xfrm>
          </p:grpSpPr>
          <p:grpSp>
            <p:nvGrpSpPr>
              <p:cNvPr id="24" name="Group 23">
                <a:extLst>
                  <a:ext uri="{FF2B5EF4-FFF2-40B4-BE49-F238E27FC236}">
                    <a16:creationId xmlns:a16="http://schemas.microsoft.com/office/drawing/2014/main" id="{94AA2BDE-07EA-89A4-06F8-E61DACAB0177}"/>
                  </a:ext>
                </a:extLst>
              </p:cNvPr>
              <p:cNvGrpSpPr/>
              <p:nvPr/>
            </p:nvGrpSpPr>
            <p:grpSpPr>
              <a:xfrm>
                <a:off x="3332921" y="1638288"/>
                <a:ext cx="6187484" cy="4180119"/>
                <a:chOff x="3332921" y="1638288"/>
                <a:chExt cx="6187484" cy="4180119"/>
              </a:xfrm>
            </p:grpSpPr>
            <p:grpSp>
              <p:nvGrpSpPr>
                <p:cNvPr id="29" name="Group 28">
                  <a:extLst>
                    <a:ext uri="{FF2B5EF4-FFF2-40B4-BE49-F238E27FC236}">
                      <a16:creationId xmlns:a16="http://schemas.microsoft.com/office/drawing/2014/main" id="{1C530659-0AD3-AB5F-24CF-648CB4BD7928}"/>
                    </a:ext>
                  </a:extLst>
                </p:cNvPr>
                <p:cNvGrpSpPr/>
                <p:nvPr/>
              </p:nvGrpSpPr>
              <p:grpSpPr>
                <a:xfrm>
                  <a:off x="3332921" y="1638288"/>
                  <a:ext cx="6187484" cy="4180119"/>
                  <a:chOff x="3332921" y="1638288"/>
                  <a:chExt cx="6187484" cy="4180119"/>
                </a:xfrm>
              </p:grpSpPr>
              <p:sp>
                <p:nvSpPr>
                  <p:cNvPr id="34" name="Freeform 7">
                    <a:extLst>
                      <a:ext uri="{FF2B5EF4-FFF2-40B4-BE49-F238E27FC236}">
                        <a16:creationId xmlns:a16="http://schemas.microsoft.com/office/drawing/2014/main" id="{C5BF1F03-38A8-A02A-FD46-480BEAACAE31}"/>
                      </a:ext>
                    </a:extLst>
                  </p:cNvPr>
                  <p:cNvSpPr>
                    <a:spLocks/>
                  </p:cNvSpPr>
                  <p:nvPr/>
                </p:nvSpPr>
                <p:spPr bwMode="auto">
                  <a:xfrm>
                    <a:off x="3332921" y="1638288"/>
                    <a:ext cx="6187484" cy="1820633"/>
                  </a:xfrm>
                  <a:custGeom>
                    <a:avLst/>
                    <a:gdLst>
                      <a:gd name="T0" fmla="*/ 4420 w 4639"/>
                      <a:gd name="T1" fmla="*/ 1365 h 1365"/>
                      <a:gd name="T2" fmla="*/ 4639 w 4639"/>
                      <a:gd name="T3" fmla="*/ 819 h 1365"/>
                      <a:gd name="T4" fmla="*/ 588 w 4639"/>
                      <a:gd name="T5" fmla="*/ 819 h 1365"/>
                      <a:gd name="T6" fmla="*/ 0 w 4639"/>
                      <a:gd name="T7" fmla="*/ 0 h 1365"/>
                      <a:gd name="T8" fmla="*/ 0 w 4639"/>
                      <a:gd name="T9" fmla="*/ 982 h 1365"/>
                      <a:gd name="T10" fmla="*/ 588 w 4639"/>
                      <a:gd name="T11" fmla="*/ 1365 h 1365"/>
                      <a:gd name="T12" fmla="*/ 4420 w 4639"/>
                      <a:gd name="T13" fmla="*/ 1365 h 1365"/>
                    </a:gdLst>
                    <a:ahLst/>
                    <a:cxnLst>
                      <a:cxn ang="0">
                        <a:pos x="T0" y="T1"/>
                      </a:cxn>
                      <a:cxn ang="0">
                        <a:pos x="T2" y="T3"/>
                      </a:cxn>
                      <a:cxn ang="0">
                        <a:pos x="T4" y="T5"/>
                      </a:cxn>
                      <a:cxn ang="0">
                        <a:pos x="T6" y="T7"/>
                      </a:cxn>
                      <a:cxn ang="0">
                        <a:pos x="T8" y="T9"/>
                      </a:cxn>
                      <a:cxn ang="0">
                        <a:pos x="T10" y="T11"/>
                      </a:cxn>
                      <a:cxn ang="0">
                        <a:pos x="T12" y="T13"/>
                      </a:cxn>
                    </a:cxnLst>
                    <a:rect l="0" t="0" r="r" b="b"/>
                    <a:pathLst>
                      <a:path w="4639" h="1365">
                        <a:moveTo>
                          <a:pt x="4420" y="1365"/>
                        </a:moveTo>
                        <a:lnTo>
                          <a:pt x="4639" y="819"/>
                        </a:lnTo>
                        <a:lnTo>
                          <a:pt x="588" y="819"/>
                        </a:lnTo>
                        <a:lnTo>
                          <a:pt x="0" y="0"/>
                        </a:lnTo>
                        <a:lnTo>
                          <a:pt x="0" y="982"/>
                        </a:lnTo>
                        <a:lnTo>
                          <a:pt x="588" y="1365"/>
                        </a:lnTo>
                        <a:lnTo>
                          <a:pt x="4420" y="1365"/>
                        </a:lnTo>
                        <a:close/>
                      </a:path>
                    </a:pathLst>
                  </a:custGeom>
                  <a:solidFill>
                    <a:schemeClr val="accent1"/>
                  </a:solidFill>
                  <a:ln w="9525" cap="flat">
                    <a:noFill/>
                    <a:prstDash val="solid"/>
                    <a:miter lim="800000"/>
                    <a:headEnd/>
                    <a:tailEnd/>
                  </a:ln>
                </p:spPr>
                <p:txBody>
                  <a:bodyPr vert="horz" wrap="square" lIns="91440" tIns="91440" rIns="91440" bIns="91440" numCol="1" anchor="t" anchorCtr="0" compatLnSpc="1">
                    <a:prstTxWarp prst="textNoShape">
                      <a:avLst/>
                    </a:prstTxWarp>
                  </a:bodyPr>
                  <a:lstStyle/>
                  <a:p>
                    <a:endParaRPr lang="en-US"/>
                  </a:p>
                </p:txBody>
              </p:sp>
              <p:sp>
                <p:nvSpPr>
                  <p:cNvPr id="35" name="Freeform 8">
                    <a:extLst>
                      <a:ext uri="{FF2B5EF4-FFF2-40B4-BE49-F238E27FC236}">
                        <a16:creationId xmlns:a16="http://schemas.microsoft.com/office/drawing/2014/main" id="{F21F9EA8-32AA-7913-F5F9-0FBD1876FDFA}"/>
                      </a:ext>
                    </a:extLst>
                  </p:cNvPr>
                  <p:cNvSpPr>
                    <a:spLocks/>
                  </p:cNvSpPr>
                  <p:nvPr/>
                </p:nvSpPr>
                <p:spPr bwMode="auto">
                  <a:xfrm>
                    <a:off x="3332921" y="2948077"/>
                    <a:ext cx="6187484" cy="1229761"/>
                  </a:xfrm>
                  <a:custGeom>
                    <a:avLst/>
                    <a:gdLst>
                      <a:gd name="T0" fmla="*/ 4420 w 4639"/>
                      <a:gd name="T1" fmla="*/ 383 h 922"/>
                      <a:gd name="T2" fmla="*/ 588 w 4639"/>
                      <a:gd name="T3" fmla="*/ 383 h 922"/>
                      <a:gd name="T4" fmla="*/ 0 w 4639"/>
                      <a:gd name="T5" fmla="*/ 0 h 922"/>
                      <a:gd name="T6" fmla="*/ 0 w 4639"/>
                      <a:gd name="T7" fmla="*/ 678 h 922"/>
                      <a:gd name="T8" fmla="*/ 588 w 4639"/>
                      <a:gd name="T9" fmla="*/ 922 h 922"/>
                      <a:gd name="T10" fmla="*/ 4424 w 4639"/>
                      <a:gd name="T11" fmla="*/ 922 h 922"/>
                      <a:gd name="T12" fmla="*/ 4639 w 4639"/>
                      <a:gd name="T13" fmla="*/ 383 h 922"/>
                      <a:gd name="T14" fmla="*/ 4420 w 4639"/>
                      <a:gd name="T15" fmla="*/ 383 h 9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39" h="922">
                        <a:moveTo>
                          <a:pt x="4420" y="383"/>
                        </a:moveTo>
                        <a:lnTo>
                          <a:pt x="588" y="383"/>
                        </a:lnTo>
                        <a:lnTo>
                          <a:pt x="0" y="0"/>
                        </a:lnTo>
                        <a:lnTo>
                          <a:pt x="0" y="678"/>
                        </a:lnTo>
                        <a:lnTo>
                          <a:pt x="588" y="922"/>
                        </a:lnTo>
                        <a:lnTo>
                          <a:pt x="4424" y="922"/>
                        </a:lnTo>
                        <a:lnTo>
                          <a:pt x="4639" y="383"/>
                        </a:lnTo>
                        <a:lnTo>
                          <a:pt x="4420" y="383"/>
                        </a:lnTo>
                      </a:path>
                    </a:pathLst>
                  </a:custGeom>
                  <a:solidFill>
                    <a:schemeClr val="accent1">
                      <a:lumMod val="50000"/>
                    </a:schemeClr>
                  </a:solidFill>
                  <a:ln w="9525" cap="flat">
                    <a:noFill/>
                    <a:prstDash val="solid"/>
                    <a:miter lim="800000"/>
                    <a:headEnd/>
                    <a:tailEnd/>
                  </a:ln>
                </p:spPr>
                <p:txBody>
                  <a:bodyPr vert="horz" wrap="square" lIns="91440" tIns="91440" rIns="91440" bIns="91440" numCol="1" anchor="t" anchorCtr="0" compatLnSpc="1">
                    <a:prstTxWarp prst="textNoShape">
                      <a:avLst/>
                    </a:prstTxWarp>
                  </a:bodyPr>
                  <a:lstStyle/>
                  <a:p>
                    <a:endParaRPr lang="en-US"/>
                  </a:p>
                </p:txBody>
              </p:sp>
              <p:sp>
                <p:nvSpPr>
                  <p:cNvPr id="36" name="Freeform 9">
                    <a:extLst>
                      <a:ext uri="{FF2B5EF4-FFF2-40B4-BE49-F238E27FC236}">
                        <a16:creationId xmlns:a16="http://schemas.microsoft.com/office/drawing/2014/main" id="{2A09F46F-B6D7-03D5-82E6-6809FA7FB84A}"/>
                      </a:ext>
                    </a:extLst>
                  </p:cNvPr>
                  <p:cNvSpPr>
                    <a:spLocks/>
                  </p:cNvSpPr>
                  <p:nvPr/>
                </p:nvSpPr>
                <p:spPr bwMode="auto">
                  <a:xfrm>
                    <a:off x="3332921" y="4751369"/>
                    <a:ext cx="6184816" cy="1067038"/>
                  </a:xfrm>
                  <a:custGeom>
                    <a:avLst/>
                    <a:gdLst>
                      <a:gd name="T0" fmla="*/ 4420 w 4637"/>
                      <a:gd name="T1" fmla="*/ 106 h 800"/>
                      <a:gd name="T2" fmla="*/ 590 w 4637"/>
                      <a:gd name="T3" fmla="*/ 106 h 800"/>
                      <a:gd name="T4" fmla="*/ 0 w 4637"/>
                      <a:gd name="T5" fmla="*/ 0 h 800"/>
                      <a:gd name="T6" fmla="*/ 0 w 4637"/>
                      <a:gd name="T7" fmla="*/ 800 h 800"/>
                      <a:gd name="T8" fmla="*/ 588 w 4637"/>
                      <a:gd name="T9" fmla="*/ 644 h 800"/>
                      <a:gd name="T10" fmla="*/ 4422 w 4637"/>
                      <a:gd name="T11" fmla="*/ 644 h 800"/>
                      <a:gd name="T12" fmla="*/ 4637 w 4637"/>
                      <a:gd name="T13" fmla="*/ 106 h 800"/>
                      <a:gd name="T14" fmla="*/ 4420 w 4637"/>
                      <a:gd name="T15" fmla="*/ 106 h 8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37" h="800">
                        <a:moveTo>
                          <a:pt x="4420" y="106"/>
                        </a:moveTo>
                        <a:lnTo>
                          <a:pt x="590" y="106"/>
                        </a:lnTo>
                        <a:lnTo>
                          <a:pt x="0" y="0"/>
                        </a:lnTo>
                        <a:lnTo>
                          <a:pt x="0" y="800"/>
                        </a:lnTo>
                        <a:lnTo>
                          <a:pt x="588" y="644"/>
                        </a:lnTo>
                        <a:lnTo>
                          <a:pt x="4422" y="644"/>
                        </a:lnTo>
                        <a:lnTo>
                          <a:pt x="4637" y="106"/>
                        </a:lnTo>
                        <a:lnTo>
                          <a:pt x="4420" y="106"/>
                        </a:lnTo>
                      </a:path>
                    </a:pathLst>
                  </a:custGeom>
                  <a:solidFill>
                    <a:schemeClr val="accent5"/>
                  </a:solidFill>
                  <a:ln w="9525" cap="flat">
                    <a:noFill/>
                    <a:prstDash val="solid"/>
                    <a:miter lim="800000"/>
                    <a:headEnd/>
                    <a:tailEnd/>
                  </a:ln>
                </p:spPr>
                <p:txBody>
                  <a:bodyPr vert="horz" wrap="square" lIns="91440" tIns="91440" rIns="91440" bIns="91440" numCol="1" anchor="t" anchorCtr="0" compatLnSpc="1">
                    <a:prstTxWarp prst="textNoShape">
                      <a:avLst/>
                    </a:prstTxWarp>
                  </a:bodyPr>
                  <a:lstStyle/>
                  <a:p>
                    <a:endParaRPr lang="en-US"/>
                  </a:p>
                </p:txBody>
              </p:sp>
              <p:sp>
                <p:nvSpPr>
                  <p:cNvPr id="37" name="Freeform 10">
                    <a:extLst>
                      <a:ext uri="{FF2B5EF4-FFF2-40B4-BE49-F238E27FC236}">
                        <a16:creationId xmlns:a16="http://schemas.microsoft.com/office/drawing/2014/main" id="{4AD9E785-2B03-D3D1-BBAF-AFD327E6676D}"/>
                      </a:ext>
                    </a:extLst>
                  </p:cNvPr>
                  <p:cNvSpPr>
                    <a:spLocks/>
                  </p:cNvSpPr>
                  <p:nvPr/>
                </p:nvSpPr>
                <p:spPr bwMode="auto">
                  <a:xfrm>
                    <a:off x="3332922" y="3852390"/>
                    <a:ext cx="6182149" cy="1040362"/>
                  </a:xfrm>
                  <a:custGeom>
                    <a:avLst/>
                    <a:gdLst>
                      <a:gd name="T0" fmla="*/ 4424 w 4635"/>
                      <a:gd name="T1" fmla="*/ 244 h 780"/>
                      <a:gd name="T2" fmla="*/ 588 w 4635"/>
                      <a:gd name="T3" fmla="*/ 244 h 780"/>
                      <a:gd name="T4" fmla="*/ 0 w 4635"/>
                      <a:gd name="T5" fmla="*/ 0 h 780"/>
                      <a:gd name="T6" fmla="*/ 0 w 4635"/>
                      <a:gd name="T7" fmla="*/ 674 h 780"/>
                      <a:gd name="T8" fmla="*/ 590 w 4635"/>
                      <a:gd name="T9" fmla="*/ 780 h 780"/>
                      <a:gd name="T10" fmla="*/ 4420 w 4635"/>
                      <a:gd name="T11" fmla="*/ 780 h 780"/>
                      <a:gd name="T12" fmla="*/ 4635 w 4635"/>
                      <a:gd name="T13" fmla="*/ 244 h 780"/>
                      <a:gd name="T14" fmla="*/ 4424 w 4635"/>
                      <a:gd name="T15" fmla="*/ 244 h 7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35" h="780">
                        <a:moveTo>
                          <a:pt x="4424" y="244"/>
                        </a:moveTo>
                        <a:lnTo>
                          <a:pt x="588" y="244"/>
                        </a:lnTo>
                        <a:lnTo>
                          <a:pt x="0" y="0"/>
                        </a:lnTo>
                        <a:lnTo>
                          <a:pt x="0" y="674"/>
                        </a:lnTo>
                        <a:lnTo>
                          <a:pt x="590" y="780"/>
                        </a:lnTo>
                        <a:lnTo>
                          <a:pt x="4420" y="780"/>
                        </a:lnTo>
                        <a:lnTo>
                          <a:pt x="4635" y="244"/>
                        </a:lnTo>
                        <a:lnTo>
                          <a:pt x="4424" y="244"/>
                        </a:lnTo>
                      </a:path>
                    </a:pathLst>
                  </a:custGeom>
                  <a:solidFill>
                    <a:schemeClr val="accent4">
                      <a:lumMod val="75000"/>
                    </a:schemeClr>
                  </a:solidFill>
                  <a:ln w="9525" cap="flat">
                    <a:noFill/>
                    <a:prstDash val="solid"/>
                    <a:miter lim="800000"/>
                    <a:headEnd/>
                    <a:tailEnd/>
                  </a:ln>
                </p:spPr>
                <p:txBody>
                  <a:bodyPr vert="horz" wrap="square" lIns="91440" tIns="91440" rIns="91440" bIns="91440" numCol="1" anchor="t" anchorCtr="0" compatLnSpc="1">
                    <a:prstTxWarp prst="textNoShape">
                      <a:avLst/>
                    </a:prstTxWarp>
                  </a:bodyPr>
                  <a:lstStyle/>
                  <a:p>
                    <a:endParaRPr lang="en-US"/>
                  </a:p>
                </p:txBody>
              </p:sp>
            </p:grpSp>
            <p:sp>
              <p:nvSpPr>
                <p:cNvPr id="30" name="Rectangle 29">
                  <a:extLst>
                    <a:ext uri="{FF2B5EF4-FFF2-40B4-BE49-F238E27FC236}">
                      <a16:creationId xmlns:a16="http://schemas.microsoft.com/office/drawing/2014/main" id="{730543BC-B100-000C-3C11-00C382FAC3E8}"/>
                    </a:ext>
                  </a:extLst>
                </p:cNvPr>
                <p:cNvSpPr/>
                <p:nvPr/>
              </p:nvSpPr>
              <p:spPr>
                <a:xfrm>
                  <a:off x="4310814" y="2880205"/>
                  <a:ext cx="4557093" cy="432963"/>
                </a:xfrm>
                <a:prstGeom prst="rect">
                  <a:avLst/>
                </a:prstGeom>
                <a:ln>
                  <a:noFill/>
                </a:ln>
              </p:spPr>
              <p:txBody>
                <a:bodyPr wrap="square" lIns="0" tIns="0" rIns="0" bIns="0">
                  <a:spAutoFit/>
                </a:bodyPr>
                <a:lstStyle/>
                <a:p>
                  <a:pPr marL="285750" indent="-285750">
                    <a:buFont typeface="Arial" panose="020B0604020202020204" pitchFamily="34" charset="0"/>
                    <a:buChar char="•"/>
                  </a:pPr>
                  <a:r>
                    <a:rPr lang="en-US" sz="1600">
                      <a:solidFill>
                        <a:schemeClr val="bg1"/>
                      </a:solidFill>
                    </a:rPr>
                    <a:t>Customer needs first</a:t>
                  </a:r>
                </a:p>
                <a:p>
                  <a:pPr marL="285750" indent="-285750">
                    <a:buFont typeface="Arial" panose="020B0604020202020204" pitchFamily="34" charset="0"/>
                    <a:buChar char="•"/>
                  </a:pPr>
                  <a:r>
                    <a:rPr lang="en-US" sz="1600">
                      <a:solidFill>
                        <a:schemeClr val="bg1"/>
                      </a:solidFill>
                    </a:rPr>
                    <a:t>More but simplified products fit for customer and channel</a:t>
                  </a:r>
                </a:p>
              </p:txBody>
            </p:sp>
            <p:sp>
              <p:nvSpPr>
                <p:cNvPr id="31" name="Rectangle 30">
                  <a:extLst>
                    <a:ext uri="{FF2B5EF4-FFF2-40B4-BE49-F238E27FC236}">
                      <a16:creationId xmlns:a16="http://schemas.microsoft.com/office/drawing/2014/main" id="{20C3DF1B-7CCF-75A7-5BE7-62FA16CEDEAE}"/>
                    </a:ext>
                  </a:extLst>
                </p:cNvPr>
                <p:cNvSpPr/>
                <p:nvPr/>
              </p:nvSpPr>
              <p:spPr>
                <a:xfrm>
                  <a:off x="4310814" y="3600642"/>
                  <a:ext cx="4303650" cy="432963"/>
                </a:xfrm>
                <a:prstGeom prst="rect">
                  <a:avLst/>
                </a:prstGeom>
                <a:ln>
                  <a:noFill/>
                </a:ln>
              </p:spPr>
              <p:txBody>
                <a:bodyPr wrap="square" lIns="0" tIns="0" rIns="0" bIns="0">
                  <a:spAutoFit/>
                </a:bodyPr>
                <a:lstStyle/>
                <a:p>
                  <a:pPr marL="171450" indent="-171450">
                    <a:buFont typeface="Arial" panose="020B0604020202020204" pitchFamily="34" charset="0"/>
                    <a:buChar char="•"/>
                  </a:pPr>
                  <a:r>
                    <a:rPr lang="en-US" sz="1600">
                      <a:solidFill>
                        <a:schemeClr val="bg1"/>
                      </a:solidFill>
                    </a:rPr>
                    <a:t>Testing with regulator</a:t>
                  </a:r>
                </a:p>
                <a:p>
                  <a:pPr marL="171450" indent="-171450">
                    <a:buFont typeface="Arial" panose="020B0604020202020204" pitchFamily="34" charset="0"/>
                    <a:buChar char="•"/>
                  </a:pPr>
                  <a:r>
                    <a:rPr lang="en-US" sz="1600">
                      <a:solidFill>
                        <a:schemeClr val="bg1"/>
                      </a:solidFill>
                    </a:rPr>
                    <a:t>Consideration of processes/controls</a:t>
                  </a:r>
                </a:p>
              </p:txBody>
            </p:sp>
            <p:sp>
              <p:nvSpPr>
                <p:cNvPr id="32" name="Rectangle 31">
                  <a:extLst>
                    <a:ext uri="{FF2B5EF4-FFF2-40B4-BE49-F238E27FC236}">
                      <a16:creationId xmlns:a16="http://schemas.microsoft.com/office/drawing/2014/main" id="{BFBEC107-BD42-B4BB-70E5-DC4597251FC3}"/>
                    </a:ext>
                  </a:extLst>
                </p:cNvPr>
                <p:cNvSpPr/>
                <p:nvPr/>
              </p:nvSpPr>
              <p:spPr>
                <a:xfrm>
                  <a:off x="4310813" y="4322221"/>
                  <a:ext cx="4303650" cy="480801"/>
                </a:xfrm>
                <a:prstGeom prst="rect">
                  <a:avLst/>
                </a:prstGeom>
                <a:ln>
                  <a:noFill/>
                </a:ln>
              </p:spPr>
              <p:txBody>
                <a:bodyPr wrap="square" lIns="0" tIns="0" rIns="0" bIns="0">
                  <a:spAutoFit/>
                </a:bodyPr>
                <a:lstStyle/>
                <a:p>
                  <a:pPr marL="285750" indent="-285750">
                    <a:buFont typeface="Arial" panose="020B0604020202020204" pitchFamily="34" charset="0"/>
                    <a:buChar char="•"/>
                  </a:pPr>
                  <a:r>
                    <a:rPr lang="en-US" sz="1600" dirty="0">
                      <a:solidFill>
                        <a:schemeClr val="bg1"/>
                      </a:solidFill>
                    </a:rPr>
                    <a:t>Creating insurance ecosystem solutions</a:t>
                  </a:r>
                </a:p>
                <a:p>
                  <a:pPr marL="285750" indent="-285750">
                    <a:buFont typeface="Arial" panose="020B0604020202020204" pitchFamily="34" charset="0"/>
                    <a:buChar char="•"/>
                  </a:pPr>
                  <a:r>
                    <a:rPr lang="en-US" sz="1600" dirty="0">
                      <a:solidFill>
                        <a:schemeClr val="bg1"/>
                      </a:solidFill>
                    </a:rPr>
                    <a:t>Leverage technology to appeal to the younger networks</a:t>
                  </a:r>
                </a:p>
              </p:txBody>
            </p:sp>
            <p:sp>
              <p:nvSpPr>
                <p:cNvPr id="33" name="Rectangle 32">
                  <a:extLst>
                    <a:ext uri="{FF2B5EF4-FFF2-40B4-BE49-F238E27FC236}">
                      <a16:creationId xmlns:a16="http://schemas.microsoft.com/office/drawing/2014/main" id="{917B40E8-26E6-6F39-F30C-3A40441551ED}"/>
                    </a:ext>
                  </a:extLst>
                </p:cNvPr>
                <p:cNvSpPr/>
                <p:nvPr/>
              </p:nvSpPr>
              <p:spPr>
                <a:xfrm>
                  <a:off x="4310813" y="5037135"/>
                  <a:ext cx="5065114" cy="432963"/>
                </a:xfrm>
                <a:prstGeom prst="rect">
                  <a:avLst/>
                </a:prstGeom>
                <a:ln>
                  <a:noFill/>
                </a:ln>
              </p:spPr>
              <p:txBody>
                <a:bodyPr wrap="square" lIns="0" tIns="0" rIns="0" bIns="0">
                  <a:spAutoFit/>
                </a:bodyPr>
                <a:lstStyle/>
                <a:p>
                  <a:pPr marL="285750" indent="-285750">
                    <a:buFont typeface="Arial" panose="020B0604020202020204" pitchFamily="34" charset="0"/>
                    <a:buChar char="•"/>
                  </a:pPr>
                  <a:r>
                    <a:rPr lang="en-US" sz="1600" dirty="0" err="1">
                      <a:solidFill>
                        <a:schemeClr val="bg1"/>
                      </a:solidFill>
                    </a:rPr>
                    <a:t>Modernisation</a:t>
                  </a:r>
                  <a:r>
                    <a:rPr lang="en-US" sz="1600" dirty="0">
                      <a:solidFill>
                        <a:schemeClr val="bg1"/>
                      </a:solidFill>
                    </a:rPr>
                    <a:t> and </a:t>
                  </a:r>
                  <a:r>
                    <a:rPr lang="en-US" sz="1600" dirty="0" err="1">
                      <a:solidFill>
                        <a:schemeClr val="bg1"/>
                      </a:solidFill>
                    </a:rPr>
                    <a:t>harmonisation</a:t>
                  </a:r>
                  <a:r>
                    <a:rPr lang="en-US" sz="1600" dirty="0">
                      <a:solidFill>
                        <a:schemeClr val="bg1"/>
                      </a:solidFill>
                    </a:rPr>
                    <a:t> </a:t>
                  </a:r>
                </a:p>
                <a:p>
                  <a:pPr marL="285750" indent="-285750">
                    <a:buFont typeface="Arial" panose="020B0604020202020204" pitchFamily="34" charset="0"/>
                    <a:buChar char="•"/>
                  </a:pPr>
                  <a:r>
                    <a:rPr lang="en-US" sz="1600" dirty="0">
                      <a:solidFill>
                        <a:schemeClr val="bg1"/>
                      </a:solidFill>
                    </a:rPr>
                    <a:t>Switch to low-touch, digital-first servicing</a:t>
                  </a:r>
                </a:p>
              </p:txBody>
            </p:sp>
          </p:grpSp>
          <p:sp>
            <p:nvSpPr>
              <p:cNvPr id="25" name="Pentagon 7">
                <a:extLst>
                  <a:ext uri="{FF2B5EF4-FFF2-40B4-BE49-F238E27FC236}">
                    <a16:creationId xmlns:a16="http://schemas.microsoft.com/office/drawing/2014/main" id="{CFF29176-7412-4444-9C03-C4B80593E64B}"/>
                  </a:ext>
                </a:extLst>
              </p:cNvPr>
              <p:cNvSpPr/>
              <p:nvPr/>
            </p:nvSpPr>
            <p:spPr bwMode="gray">
              <a:xfrm>
                <a:off x="1093121" y="1962444"/>
                <a:ext cx="2136244" cy="757255"/>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68375" tIns="103948" rIns="103948" bIns="103948" rtlCol="0" anchor="ctr"/>
              <a:lstStyle/>
              <a:p>
                <a:r>
                  <a:rPr lang="en-US" sz="1600"/>
                  <a:t>Complexity</a:t>
                </a:r>
              </a:p>
            </p:txBody>
          </p:sp>
          <p:sp>
            <p:nvSpPr>
              <p:cNvPr id="26" name="Pentagon 9">
                <a:extLst>
                  <a:ext uri="{FF2B5EF4-FFF2-40B4-BE49-F238E27FC236}">
                    <a16:creationId xmlns:a16="http://schemas.microsoft.com/office/drawing/2014/main" id="{93A324D5-AEAC-40C3-1DDF-97F58CA8DCE0}"/>
                  </a:ext>
                </a:extLst>
              </p:cNvPr>
              <p:cNvSpPr/>
              <p:nvPr/>
            </p:nvSpPr>
            <p:spPr bwMode="gray">
              <a:xfrm>
                <a:off x="1093122" y="3931978"/>
                <a:ext cx="2136243" cy="757255"/>
              </a:xfrm>
              <a:prstGeom prst="homePlat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68375" tIns="103948" rIns="103948" bIns="103948" rtlCol="0" anchor="ctr"/>
              <a:lstStyle/>
              <a:p>
                <a:r>
                  <a:rPr lang="en-US" sz="1600"/>
                  <a:t>Expanding Distribution Networks</a:t>
                </a:r>
              </a:p>
            </p:txBody>
          </p:sp>
          <p:sp>
            <p:nvSpPr>
              <p:cNvPr id="27" name="Pentagon 11">
                <a:extLst>
                  <a:ext uri="{FF2B5EF4-FFF2-40B4-BE49-F238E27FC236}">
                    <a16:creationId xmlns:a16="http://schemas.microsoft.com/office/drawing/2014/main" id="{54C54C36-634F-298C-05BE-D4D3AAC6F08C}"/>
                  </a:ext>
                </a:extLst>
              </p:cNvPr>
              <p:cNvSpPr/>
              <p:nvPr/>
            </p:nvSpPr>
            <p:spPr bwMode="gray">
              <a:xfrm>
                <a:off x="1093122" y="4963655"/>
                <a:ext cx="2136243" cy="757255"/>
              </a:xfrm>
              <a:prstGeom prst="homePlat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68375" tIns="103948" rIns="103948" bIns="103948" rtlCol="0" anchor="ctr"/>
              <a:lstStyle/>
              <a:p>
                <a:r>
                  <a:rPr lang="en-US" sz="1600"/>
                  <a:t>System Challenges</a:t>
                </a:r>
              </a:p>
            </p:txBody>
          </p:sp>
          <p:sp>
            <p:nvSpPr>
              <p:cNvPr id="28" name="Pentagon 13">
                <a:extLst>
                  <a:ext uri="{FF2B5EF4-FFF2-40B4-BE49-F238E27FC236}">
                    <a16:creationId xmlns:a16="http://schemas.microsoft.com/office/drawing/2014/main" id="{2CCC05B0-43E4-6D9F-FA60-874AC15F3DB0}"/>
                  </a:ext>
                </a:extLst>
              </p:cNvPr>
              <p:cNvSpPr/>
              <p:nvPr/>
            </p:nvSpPr>
            <p:spPr bwMode="gray">
              <a:xfrm>
                <a:off x="1093121" y="3000446"/>
                <a:ext cx="2136244" cy="757255"/>
              </a:xfrm>
              <a:prstGeom prst="homePlat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68375" tIns="103948" rIns="103948" bIns="103948" rtlCol="0" anchor="ctr"/>
              <a:lstStyle/>
              <a:p>
                <a:r>
                  <a:rPr lang="en-US" sz="1600"/>
                  <a:t>Perceived Regulatory Barriers</a:t>
                </a:r>
              </a:p>
            </p:txBody>
          </p:sp>
        </p:grpSp>
        <p:grpSp>
          <p:nvGrpSpPr>
            <p:cNvPr id="6" name="Graphic 4">
              <a:extLst>
                <a:ext uri="{FF2B5EF4-FFF2-40B4-BE49-F238E27FC236}">
                  <a16:creationId xmlns:a16="http://schemas.microsoft.com/office/drawing/2014/main" id="{2033F644-4138-F7AF-A681-E24B02B5392C}"/>
                </a:ext>
              </a:extLst>
            </p:cNvPr>
            <p:cNvGrpSpPr/>
            <p:nvPr/>
          </p:nvGrpSpPr>
          <p:grpSpPr>
            <a:xfrm>
              <a:off x="10533612" y="2267977"/>
              <a:ext cx="549553" cy="549165"/>
              <a:chOff x="1514415" y="4793256"/>
              <a:chExt cx="362309" cy="361971"/>
            </a:xfrm>
            <a:solidFill>
              <a:srgbClr val="3C69FF"/>
            </a:solidFill>
          </p:grpSpPr>
          <p:sp>
            <p:nvSpPr>
              <p:cNvPr id="7" name="Graphic 4">
                <a:extLst>
                  <a:ext uri="{FF2B5EF4-FFF2-40B4-BE49-F238E27FC236}">
                    <a16:creationId xmlns:a16="http://schemas.microsoft.com/office/drawing/2014/main" id="{DC22B3B1-8753-EE10-CDB5-5B48AED85854}"/>
                  </a:ext>
                </a:extLst>
              </p:cNvPr>
              <p:cNvSpPr/>
              <p:nvPr/>
            </p:nvSpPr>
            <p:spPr>
              <a:xfrm>
                <a:off x="1514415" y="4793256"/>
                <a:ext cx="362309" cy="361971"/>
              </a:xfrm>
              <a:custGeom>
                <a:avLst/>
                <a:gdLst>
                  <a:gd name="connsiteX0" fmla="*/ 181474 w 362309"/>
                  <a:gd name="connsiteY0" fmla="*/ 0 h 361971"/>
                  <a:gd name="connsiteX1" fmla="*/ 0 w 362309"/>
                  <a:gd name="connsiteY1" fmla="*/ 180667 h 361971"/>
                  <a:gd name="connsiteX2" fmla="*/ 180835 w 362309"/>
                  <a:gd name="connsiteY2" fmla="*/ 361972 h 361971"/>
                  <a:gd name="connsiteX3" fmla="*/ 362310 w 362309"/>
                  <a:gd name="connsiteY3" fmla="*/ 181305 h 361971"/>
                  <a:gd name="connsiteX4" fmla="*/ 362310 w 362309"/>
                  <a:gd name="connsiteY4" fmla="*/ 181305 h 361971"/>
                  <a:gd name="connsiteX5" fmla="*/ 181474 w 362309"/>
                  <a:gd name="connsiteY5" fmla="*/ 0 h 361971"/>
                  <a:gd name="connsiteX6" fmla="*/ 181474 w 362309"/>
                  <a:gd name="connsiteY6" fmla="*/ 0 h 361971"/>
                  <a:gd name="connsiteX7" fmla="*/ 181474 w 362309"/>
                  <a:gd name="connsiteY7" fmla="*/ 348565 h 361971"/>
                  <a:gd name="connsiteX8" fmla="*/ 12780 w 362309"/>
                  <a:gd name="connsiteY8" fmla="*/ 180667 h 361971"/>
                  <a:gd name="connsiteX9" fmla="*/ 180835 w 362309"/>
                  <a:gd name="connsiteY9" fmla="*/ 12129 h 361971"/>
                  <a:gd name="connsiteX10" fmla="*/ 349530 w 362309"/>
                  <a:gd name="connsiteY10" fmla="*/ 180028 h 361971"/>
                  <a:gd name="connsiteX11" fmla="*/ 349530 w 362309"/>
                  <a:gd name="connsiteY11" fmla="*/ 180028 h 361971"/>
                  <a:gd name="connsiteX12" fmla="*/ 181474 w 362309"/>
                  <a:gd name="connsiteY12" fmla="*/ 348565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2309" h="361971">
                    <a:moveTo>
                      <a:pt x="181474" y="0"/>
                    </a:moveTo>
                    <a:cubicBezTo>
                      <a:pt x="81152" y="0"/>
                      <a:pt x="0" y="81077"/>
                      <a:pt x="0" y="180667"/>
                    </a:cubicBezTo>
                    <a:cubicBezTo>
                      <a:pt x="0" y="280895"/>
                      <a:pt x="81152" y="361972"/>
                      <a:pt x="180835" y="361972"/>
                    </a:cubicBezTo>
                    <a:cubicBezTo>
                      <a:pt x="281157" y="361972"/>
                      <a:pt x="362310" y="280895"/>
                      <a:pt x="362310" y="181305"/>
                    </a:cubicBezTo>
                    <a:cubicBezTo>
                      <a:pt x="362310" y="181305"/>
                      <a:pt x="362310" y="181305"/>
                      <a:pt x="362310" y="181305"/>
                    </a:cubicBezTo>
                    <a:cubicBezTo>
                      <a:pt x="362310" y="80438"/>
                      <a:pt x="281157" y="0"/>
                      <a:pt x="181474" y="0"/>
                    </a:cubicBezTo>
                    <a:lnTo>
                      <a:pt x="181474" y="0"/>
                    </a:lnTo>
                    <a:close/>
                    <a:moveTo>
                      <a:pt x="181474" y="348565"/>
                    </a:moveTo>
                    <a:cubicBezTo>
                      <a:pt x="88181" y="348565"/>
                      <a:pt x="12780" y="273234"/>
                      <a:pt x="12780" y="180667"/>
                    </a:cubicBezTo>
                    <a:cubicBezTo>
                      <a:pt x="12780" y="87461"/>
                      <a:pt x="88181" y="12129"/>
                      <a:pt x="180835" y="12129"/>
                    </a:cubicBezTo>
                    <a:cubicBezTo>
                      <a:pt x="274128" y="12129"/>
                      <a:pt x="349530" y="87461"/>
                      <a:pt x="349530" y="180028"/>
                    </a:cubicBezTo>
                    <a:cubicBezTo>
                      <a:pt x="349530" y="180028"/>
                      <a:pt x="349530" y="180028"/>
                      <a:pt x="349530" y="180028"/>
                    </a:cubicBezTo>
                    <a:cubicBezTo>
                      <a:pt x="349530" y="273234"/>
                      <a:pt x="274128" y="348565"/>
                      <a:pt x="181474" y="348565"/>
                    </a:cubicBezTo>
                    <a:close/>
                  </a:path>
                </a:pathLst>
              </a:custGeom>
              <a:grpFill/>
              <a:ln w="6390" cap="flat">
                <a:noFill/>
                <a:prstDash val="solid"/>
                <a:miter/>
              </a:ln>
            </p:spPr>
            <p:txBody>
              <a:bodyPr rtlCol="0" anchor="ctr"/>
              <a:lstStyle/>
              <a:p>
                <a:endParaRPr lang="en-US"/>
              </a:p>
            </p:txBody>
          </p:sp>
          <p:sp>
            <p:nvSpPr>
              <p:cNvPr id="9" name="Graphic 4">
                <a:extLst>
                  <a:ext uri="{FF2B5EF4-FFF2-40B4-BE49-F238E27FC236}">
                    <a16:creationId xmlns:a16="http://schemas.microsoft.com/office/drawing/2014/main" id="{5A8081C4-E86E-87C4-B8C9-B296C22F8A91}"/>
                  </a:ext>
                </a:extLst>
              </p:cNvPr>
              <p:cNvSpPr/>
              <p:nvPr/>
            </p:nvSpPr>
            <p:spPr>
              <a:xfrm>
                <a:off x="1590407" y="4876248"/>
                <a:ext cx="211555" cy="195988"/>
              </a:xfrm>
              <a:custGeom>
                <a:avLst/>
                <a:gdLst>
                  <a:gd name="connsiteX0" fmla="*/ 181522 w 211555"/>
                  <a:gd name="connsiteY0" fmla="*/ 58094 h 195988"/>
                  <a:gd name="connsiteX1" fmla="*/ 210277 w 211555"/>
                  <a:gd name="connsiteY1" fmla="*/ 28728 h 195988"/>
                  <a:gd name="connsiteX2" fmla="*/ 180883 w 211555"/>
                  <a:gd name="connsiteY2" fmla="*/ 0 h 195988"/>
                  <a:gd name="connsiteX3" fmla="*/ 152129 w 211555"/>
                  <a:gd name="connsiteY3" fmla="*/ 29366 h 195988"/>
                  <a:gd name="connsiteX4" fmla="*/ 152768 w 211555"/>
                  <a:gd name="connsiteY4" fmla="*/ 35112 h 195988"/>
                  <a:gd name="connsiteX5" fmla="*/ 52446 w 211555"/>
                  <a:gd name="connsiteY5" fmla="*/ 80438 h 195988"/>
                  <a:gd name="connsiteX6" fmla="*/ 11550 w 211555"/>
                  <a:gd name="connsiteY6" fmla="*/ 74693 h 195988"/>
                  <a:gd name="connsiteX7" fmla="*/ 5799 w 211555"/>
                  <a:gd name="connsiteY7" fmla="*/ 115550 h 195988"/>
                  <a:gd name="connsiteX8" fmla="*/ 46695 w 211555"/>
                  <a:gd name="connsiteY8" fmla="*/ 121296 h 195988"/>
                  <a:gd name="connsiteX9" fmla="*/ 52446 w 211555"/>
                  <a:gd name="connsiteY9" fmla="*/ 115550 h 195988"/>
                  <a:gd name="connsiteX10" fmla="*/ 152768 w 211555"/>
                  <a:gd name="connsiteY10" fmla="*/ 160238 h 195988"/>
                  <a:gd name="connsiteX11" fmla="*/ 152129 w 211555"/>
                  <a:gd name="connsiteY11" fmla="*/ 165984 h 195988"/>
                  <a:gd name="connsiteX12" fmla="*/ 181522 w 211555"/>
                  <a:gd name="connsiteY12" fmla="*/ 195988 h 195988"/>
                  <a:gd name="connsiteX13" fmla="*/ 211555 w 211555"/>
                  <a:gd name="connsiteY13" fmla="*/ 166622 h 195988"/>
                  <a:gd name="connsiteX14" fmla="*/ 182161 w 211555"/>
                  <a:gd name="connsiteY14" fmla="*/ 136617 h 195988"/>
                  <a:gd name="connsiteX15" fmla="*/ 158519 w 211555"/>
                  <a:gd name="connsiteY15" fmla="*/ 148108 h 195988"/>
                  <a:gd name="connsiteX16" fmla="*/ 58836 w 211555"/>
                  <a:gd name="connsiteY16" fmla="*/ 103421 h 195988"/>
                  <a:gd name="connsiteX17" fmla="*/ 58836 w 211555"/>
                  <a:gd name="connsiteY17" fmla="*/ 91929 h 195988"/>
                  <a:gd name="connsiteX18" fmla="*/ 159157 w 211555"/>
                  <a:gd name="connsiteY18" fmla="*/ 46603 h 195988"/>
                  <a:gd name="connsiteX19" fmla="*/ 181522 w 211555"/>
                  <a:gd name="connsiteY19" fmla="*/ 58094 h 195988"/>
                  <a:gd name="connsiteX20" fmla="*/ 181522 w 211555"/>
                  <a:gd name="connsiteY20" fmla="*/ 12768 h 195988"/>
                  <a:gd name="connsiteX21" fmla="*/ 198136 w 211555"/>
                  <a:gd name="connsiteY21" fmla="*/ 29366 h 195988"/>
                  <a:gd name="connsiteX22" fmla="*/ 181522 w 211555"/>
                  <a:gd name="connsiteY22" fmla="*/ 45965 h 195988"/>
                  <a:gd name="connsiteX23" fmla="*/ 164909 w 211555"/>
                  <a:gd name="connsiteY23" fmla="*/ 29366 h 195988"/>
                  <a:gd name="connsiteX24" fmla="*/ 181522 w 211555"/>
                  <a:gd name="connsiteY24" fmla="*/ 12768 h 195988"/>
                  <a:gd name="connsiteX25" fmla="*/ 181522 w 211555"/>
                  <a:gd name="connsiteY25" fmla="*/ 12768 h 195988"/>
                  <a:gd name="connsiteX26" fmla="*/ 29442 w 211555"/>
                  <a:gd name="connsiteY26" fmla="*/ 114273 h 195988"/>
                  <a:gd name="connsiteX27" fmla="*/ 12828 w 211555"/>
                  <a:gd name="connsiteY27" fmla="*/ 97675 h 195988"/>
                  <a:gd name="connsiteX28" fmla="*/ 29442 w 211555"/>
                  <a:gd name="connsiteY28" fmla="*/ 81077 h 195988"/>
                  <a:gd name="connsiteX29" fmla="*/ 46056 w 211555"/>
                  <a:gd name="connsiteY29" fmla="*/ 97675 h 195988"/>
                  <a:gd name="connsiteX30" fmla="*/ 46056 w 211555"/>
                  <a:gd name="connsiteY30" fmla="*/ 97675 h 195988"/>
                  <a:gd name="connsiteX31" fmla="*/ 29442 w 211555"/>
                  <a:gd name="connsiteY31" fmla="*/ 114273 h 195988"/>
                  <a:gd name="connsiteX32" fmla="*/ 181522 w 211555"/>
                  <a:gd name="connsiteY32" fmla="*/ 149385 h 195988"/>
                  <a:gd name="connsiteX33" fmla="*/ 198136 w 211555"/>
                  <a:gd name="connsiteY33" fmla="*/ 165984 h 195988"/>
                  <a:gd name="connsiteX34" fmla="*/ 181522 w 211555"/>
                  <a:gd name="connsiteY34" fmla="*/ 182582 h 195988"/>
                  <a:gd name="connsiteX35" fmla="*/ 164909 w 211555"/>
                  <a:gd name="connsiteY35" fmla="*/ 165984 h 195988"/>
                  <a:gd name="connsiteX36" fmla="*/ 181522 w 211555"/>
                  <a:gd name="connsiteY36" fmla="*/ 149385 h 195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11555" h="195988">
                    <a:moveTo>
                      <a:pt x="181522" y="58094"/>
                    </a:moveTo>
                    <a:cubicBezTo>
                      <a:pt x="197497" y="58094"/>
                      <a:pt x="210277" y="44688"/>
                      <a:pt x="210277" y="28728"/>
                    </a:cubicBezTo>
                    <a:cubicBezTo>
                      <a:pt x="210277" y="12768"/>
                      <a:pt x="196858" y="0"/>
                      <a:pt x="180883" y="0"/>
                    </a:cubicBezTo>
                    <a:cubicBezTo>
                      <a:pt x="164909" y="0"/>
                      <a:pt x="152129" y="13406"/>
                      <a:pt x="152129" y="29366"/>
                    </a:cubicBezTo>
                    <a:cubicBezTo>
                      <a:pt x="152129" y="31281"/>
                      <a:pt x="152129" y="33197"/>
                      <a:pt x="152768" y="35112"/>
                    </a:cubicBezTo>
                    <a:lnTo>
                      <a:pt x="52446" y="80438"/>
                    </a:lnTo>
                    <a:cubicBezTo>
                      <a:pt x="42861" y="67670"/>
                      <a:pt x="24330" y="65117"/>
                      <a:pt x="11550" y="74693"/>
                    </a:cubicBezTo>
                    <a:cubicBezTo>
                      <a:pt x="-1230" y="84269"/>
                      <a:pt x="-3786" y="102782"/>
                      <a:pt x="5799" y="115550"/>
                    </a:cubicBezTo>
                    <a:cubicBezTo>
                      <a:pt x="15384" y="128318"/>
                      <a:pt x="33915" y="130872"/>
                      <a:pt x="46695" y="121296"/>
                    </a:cubicBezTo>
                    <a:cubicBezTo>
                      <a:pt x="49251" y="119381"/>
                      <a:pt x="51168" y="117465"/>
                      <a:pt x="52446" y="115550"/>
                    </a:cubicBezTo>
                    <a:lnTo>
                      <a:pt x="152768" y="160238"/>
                    </a:lnTo>
                    <a:cubicBezTo>
                      <a:pt x="152129" y="162153"/>
                      <a:pt x="152129" y="164068"/>
                      <a:pt x="152129" y="165984"/>
                    </a:cubicBezTo>
                    <a:cubicBezTo>
                      <a:pt x="152129" y="182582"/>
                      <a:pt x="164909" y="195350"/>
                      <a:pt x="181522" y="195988"/>
                    </a:cubicBezTo>
                    <a:cubicBezTo>
                      <a:pt x="198136" y="195988"/>
                      <a:pt x="210916" y="183220"/>
                      <a:pt x="211555" y="166622"/>
                    </a:cubicBezTo>
                    <a:cubicBezTo>
                      <a:pt x="211555" y="150024"/>
                      <a:pt x="198775" y="137256"/>
                      <a:pt x="182161" y="136617"/>
                    </a:cubicBezTo>
                    <a:cubicBezTo>
                      <a:pt x="172576" y="136617"/>
                      <a:pt x="163631" y="141086"/>
                      <a:pt x="158519" y="148108"/>
                    </a:cubicBezTo>
                    <a:lnTo>
                      <a:pt x="58836" y="103421"/>
                    </a:lnTo>
                    <a:cubicBezTo>
                      <a:pt x="59475" y="99590"/>
                      <a:pt x="59475" y="95760"/>
                      <a:pt x="58836" y="91929"/>
                    </a:cubicBezTo>
                    <a:lnTo>
                      <a:pt x="159157" y="46603"/>
                    </a:lnTo>
                    <a:cubicBezTo>
                      <a:pt x="163631" y="54264"/>
                      <a:pt x="172576" y="58094"/>
                      <a:pt x="181522" y="58094"/>
                    </a:cubicBezTo>
                    <a:close/>
                    <a:moveTo>
                      <a:pt x="181522" y="12768"/>
                    </a:moveTo>
                    <a:cubicBezTo>
                      <a:pt x="190468" y="12768"/>
                      <a:pt x="198136" y="20429"/>
                      <a:pt x="198136" y="29366"/>
                    </a:cubicBezTo>
                    <a:cubicBezTo>
                      <a:pt x="198136" y="38304"/>
                      <a:pt x="190468" y="45965"/>
                      <a:pt x="181522" y="45965"/>
                    </a:cubicBezTo>
                    <a:cubicBezTo>
                      <a:pt x="172576" y="45965"/>
                      <a:pt x="164909" y="38304"/>
                      <a:pt x="164909" y="29366"/>
                    </a:cubicBezTo>
                    <a:cubicBezTo>
                      <a:pt x="164909" y="20429"/>
                      <a:pt x="172576" y="12768"/>
                      <a:pt x="181522" y="12768"/>
                    </a:cubicBezTo>
                    <a:lnTo>
                      <a:pt x="181522" y="12768"/>
                    </a:lnTo>
                    <a:close/>
                    <a:moveTo>
                      <a:pt x="29442" y="114273"/>
                    </a:moveTo>
                    <a:cubicBezTo>
                      <a:pt x="20496" y="114273"/>
                      <a:pt x="12828" y="106613"/>
                      <a:pt x="12828" y="97675"/>
                    </a:cubicBezTo>
                    <a:cubicBezTo>
                      <a:pt x="12828" y="88737"/>
                      <a:pt x="20496" y="81077"/>
                      <a:pt x="29442" y="81077"/>
                    </a:cubicBezTo>
                    <a:cubicBezTo>
                      <a:pt x="38388" y="81077"/>
                      <a:pt x="46056" y="88737"/>
                      <a:pt x="46056" y="97675"/>
                    </a:cubicBezTo>
                    <a:lnTo>
                      <a:pt x="46056" y="97675"/>
                    </a:lnTo>
                    <a:cubicBezTo>
                      <a:pt x="46056" y="106613"/>
                      <a:pt x="38388" y="114273"/>
                      <a:pt x="29442" y="114273"/>
                    </a:cubicBezTo>
                    <a:close/>
                    <a:moveTo>
                      <a:pt x="181522" y="149385"/>
                    </a:moveTo>
                    <a:cubicBezTo>
                      <a:pt x="190468" y="149385"/>
                      <a:pt x="198136" y="157046"/>
                      <a:pt x="198136" y="165984"/>
                    </a:cubicBezTo>
                    <a:cubicBezTo>
                      <a:pt x="198136" y="174921"/>
                      <a:pt x="190468" y="182582"/>
                      <a:pt x="181522" y="182582"/>
                    </a:cubicBezTo>
                    <a:cubicBezTo>
                      <a:pt x="172576" y="182582"/>
                      <a:pt x="164909" y="174921"/>
                      <a:pt x="164909" y="165984"/>
                    </a:cubicBezTo>
                    <a:cubicBezTo>
                      <a:pt x="164909" y="157046"/>
                      <a:pt x="172576" y="149385"/>
                      <a:pt x="181522" y="149385"/>
                    </a:cubicBezTo>
                    <a:close/>
                  </a:path>
                </a:pathLst>
              </a:custGeom>
              <a:grpFill/>
              <a:ln w="6390" cap="flat">
                <a:noFill/>
                <a:prstDash val="solid"/>
                <a:miter/>
              </a:ln>
            </p:spPr>
            <p:txBody>
              <a:bodyPr rtlCol="0" anchor="ctr"/>
              <a:lstStyle/>
              <a:p>
                <a:endParaRPr lang="en-US"/>
              </a:p>
            </p:txBody>
          </p:sp>
        </p:grpSp>
        <p:grpSp>
          <p:nvGrpSpPr>
            <p:cNvPr id="40" name="Graphic 4">
              <a:extLst>
                <a:ext uri="{FF2B5EF4-FFF2-40B4-BE49-F238E27FC236}">
                  <a16:creationId xmlns:a16="http://schemas.microsoft.com/office/drawing/2014/main" id="{28EA4CD6-EEDA-6837-789E-70CA53C68FBA}"/>
                </a:ext>
              </a:extLst>
            </p:cNvPr>
            <p:cNvGrpSpPr/>
            <p:nvPr/>
          </p:nvGrpSpPr>
          <p:grpSpPr>
            <a:xfrm>
              <a:off x="10543976" y="4698268"/>
              <a:ext cx="549166" cy="522267"/>
              <a:chOff x="3607758" y="4793256"/>
              <a:chExt cx="362309" cy="361971"/>
            </a:xfrm>
            <a:solidFill>
              <a:srgbClr val="ADADAD"/>
            </a:solidFill>
          </p:grpSpPr>
          <p:sp>
            <p:nvSpPr>
              <p:cNvPr id="41" name="Graphic 4">
                <a:extLst>
                  <a:ext uri="{FF2B5EF4-FFF2-40B4-BE49-F238E27FC236}">
                    <a16:creationId xmlns:a16="http://schemas.microsoft.com/office/drawing/2014/main" id="{88718FE3-1DDD-1EE4-20E1-F16561BA7CAD}"/>
                  </a:ext>
                </a:extLst>
              </p:cNvPr>
              <p:cNvSpPr/>
              <p:nvPr/>
            </p:nvSpPr>
            <p:spPr>
              <a:xfrm>
                <a:off x="3607758" y="4793256"/>
                <a:ext cx="362309" cy="361971"/>
              </a:xfrm>
              <a:custGeom>
                <a:avLst/>
                <a:gdLst>
                  <a:gd name="connsiteX0" fmla="*/ 181474 w 362309"/>
                  <a:gd name="connsiteY0" fmla="*/ 0 h 361971"/>
                  <a:gd name="connsiteX1" fmla="*/ 0 w 362309"/>
                  <a:gd name="connsiteY1" fmla="*/ 180667 h 361971"/>
                  <a:gd name="connsiteX2" fmla="*/ 180836 w 362309"/>
                  <a:gd name="connsiteY2" fmla="*/ 361972 h 361971"/>
                  <a:gd name="connsiteX3" fmla="*/ 362310 w 362309"/>
                  <a:gd name="connsiteY3" fmla="*/ 181305 h 361971"/>
                  <a:gd name="connsiteX4" fmla="*/ 362310 w 362309"/>
                  <a:gd name="connsiteY4" fmla="*/ 181305 h 361971"/>
                  <a:gd name="connsiteX5" fmla="*/ 181474 w 362309"/>
                  <a:gd name="connsiteY5" fmla="*/ 0 h 361971"/>
                  <a:gd name="connsiteX6" fmla="*/ 181474 w 362309"/>
                  <a:gd name="connsiteY6" fmla="*/ 0 h 361971"/>
                  <a:gd name="connsiteX7" fmla="*/ 181474 w 362309"/>
                  <a:gd name="connsiteY7" fmla="*/ 348565 h 361971"/>
                  <a:gd name="connsiteX8" fmla="*/ 12780 w 362309"/>
                  <a:gd name="connsiteY8" fmla="*/ 180667 h 361971"/>
                  <a:gd name="connsiteX9" fmla="*/ 180836 w 362309"/>
                  <a:gd name="connsiteY9" fmla="*/ 12129 h 361971"/>
                  <a:gd name="connsiteX10" fmla="*/ 349530 w 362309"/>
                  <a:gd name="connsiteY10" fmla="*/ 180028 h 361971"/>
                  <a:gd name="connsiteX11" fmla="*/ 349530 w 362309"/>
                  <a:gd name="connsiteY11" fmla="*/ 180028 h 361971"/>
                  <a:gd name="connsiteX12" fmla="*/ 181474 w 362309"/>
                  <a:gd name="connsiteY12" fmla="*/ 348565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2309" h="361971">
                    <a:moveTo>
                      <a:pt x="181474" y="0"/>
                    </a:moveTo>
                    <a:cubicBezTo>
                      <a:pt x="81152" y="0"/>
                      <a:pt x="0" y="81077"/>
                      <a:pt x="0" y="180667"/>
                    </a:cubicBezTo>
                    <a:cubicBezTo>
                      <a:pt x="0" y="280257"/>
                      <a:pt x="81152" y="361972"/>
                      <a:pt x="180836" y="361972"/>
                    </a:cubicBezTo>
                    <a:cubicBezTo>
                      <a:pt x="280518" y="361972"/>
                      <a:pt x="362310" y="280895"/>
                      <a:pt x="362310" y="181305"/>
                    </a:cubicBezTo>
                    <a:cubicBezTo>
                      <a:pt x="362310" y="181305"/>
                      <a:pt x="362310" y="181305"/>
                      <a:pt x="362310" y="181305"/>
                    </a:cubicBezTo>
                    <a:cubicBezTo>
                      <a:pt x="362310" y="80438"/>
                      <a:pt x="281796" y="0"/>
                      <a:pt x="181474" y="0"/>
                    </a:cubicBezTo>
                    <a:cubicBezTo>
                      <a:pt x="181474" y="0"/>
                      <a:pt x="181474" y="0"/>
                      <a:pt x="181474" y="0"/>
                    </a:cubicBezTo>
                    <a:close/>
                    <a:moveTo>
                      <a:pt x="181474" y="348565"/>
                    </a:moveTo>
                    <a:cubicBezTo>
                      <a:pt x="88181" y="348565"/>
                      <a:pt x="12780" y="273234"/>
                      <a:pt x="12780" y="180667"/>
                    </a:cubicBezTo>
                    <a:cubicBezTo>
                      <a:pt x="12780" y="88099"/>
                      <a:pt x="88181" y="12129"/>
                      <a:pt x="180836" y="12129"/>
                    </a:cubicBezTo>
                    <a:cubicBezTo>
                      <a:pt x="274128" y="12129"/>
                      <a:pt x="349530" y="87461"/>
                      <a:pt x="349530" y="180028"/>
                    </a:cubicBezTo>
                    <a:lnTo>
                      <a:pt x="349530" y="180028"/>
                    </a:lnTo>
                    <a:cubicBezTo>
                      <a:pt x="349530" y="273234"/>
                      <a:pt x="274128" y="348565"/>
                      <a:pt x="181474" y="348565"/>
                    </a:cubicBezTo>
                    <a:close/>
                  </a:path>
                </a:pathLst>
              </a:custGeom>
              <a:grpFill/>
              <a:ln w="6390" cap="flat">
                <a:noFill/>
                <a:prstDash val="solid"/>
                <a:miter/>
              </a:ln>
            </p:spPr>
            <p:txBody>
              <a:bodyPr rtlCol="0" anchor="ctr"/>
              <a:lstStyle/>
              <a:p>
                <a:endParaRPr lang="en-US"/>
              </a:p>
            </p:txBody>
          </p:sp>
          <p:sp>
            <p:nvSpPr>
              <p:cNvPr id="42" name="Graphic 4">
                <a:extLst>
                  <a:ext uri="{FF2B5EF4-FFF2-40B4-BE49-F238E27FC236}">
                    <a16:creationId xmlns:a16="http://schemas.microsoft.com/office/drawing/2014/main" id="{B41ED2D6-8534-F967-8267-F7F687381B5E}"/>
                  </a:ext>
                </a:extLst>
              </p:cNvPr>
              <p:cNvSpPr/>
              <p:nvPr/>
            </p:nvSpPr>
            <p:spPr>
              <a:xfrm>
                <a:off x="3721499" y="4861565"/>
                <a:ext cx="134827" cy="225354"/>
              </a:xfrm>
              <a:custGeom>
                <a:avLst/>
                <a:gdLst>
                  <a:gd name="connsiteX0" fmla="*/ 110546 w 134827"/>
                  <a:gd name="connsiteY0" fmla="*/ 0 h 225354"/>
                  <a:gd name="connsiteX1" fmla="*/ 24282 w 134827"/>
                  <a:gd name="connsiteY1" fmla="*/ 0 h 225354"/>
                  <a:gd name="connsiteX2" fmla="*/ 0 w 134827"/>
                  <a:gd name="connsiteY2" fmla="*/ 24259 h 225354"/>
                  <a:gd name="connsiteX3" fmla="*/ 0 w 134827"/>
                  <a:gd name="connsiteY3" fmla="*/ 201095 h 225354"/>
                  <a:gd name="connsiteX4" fmla="*/ 24282 w 134827"/>
                  <a:gd name="connsiteY4" fmla="*/ 225355 h 225354"/>
                  <a:gd name="connsiteX5" fmla="*/ 110546 w 134827"/>
                  <a:gd name="connsiteY5" fmla="*/ 225355 h 225354"/>
                  <a:gd name="connsiteX6" fmla="*/ 134828 w 134827"/>
                  <a:gd name="connsiteY6" fmla="*/ 201095 h 225354"/>
                  <a:gd name="connsiteX7" fmla="*/ 134828 w 134827"/>
                  <a:gd name="connsiteY7" fmla="*/ 24259 h 225354"/>
                  <a:gd name="connsiteX8" fmla="*/ 110546 w 134827"/>
                  <a:gd name="connsiteY8" fmla="*/ 0 h 225354"/>
                  <a:gd name="connsiteX9" fmla="*/ 122048 w 134827"/>
                  <a:gd name="connsiteY9" fmla="*/ 200457 h 225354"/>
                  <a:gd name="connsiteX10" fmla="*/ 110546 w 134827"/>
                  <a:gd name="connsiteY10" fmla="*/ 211948 h 225354"/>
                  <a:gd name="connsiteX11" fmla="*/ 24282 w 134827"/>
                  <a:gd name="connsiteY11" fmla="*/ 211948 h 225354"/>
                  <a:gd name="connsiteX12" fmla="*/ 12780 w 134827"/>
                  <a:gd name="connsiteY12" fmla="*/ 200457 h 225354"/>
                  <a:gd name="connsiteX13" fmla="*/ 12780 w 134827"/>
                  <a:gd name="connsiteY13" fmla="*/ 23620 h 225354"/>
                  <a:gd name="connsiteX14" fmla="*/ 24282 w 134827"/>
                  <a:gd name="connsiteY14" fmla="*/ 12129 h 225354"/>
                  <a:gd name="connsiteX15" fmla="*/ 110546 w 134827"/>
                  <a:gd name="connsiteY15" fmla="*/ 12129 h 225354"/>
                  <a:gd name="connsiteX16" fmla="*/ 122048 w 134827"/>
                  <a:gd name="connsiteY16" fmla="*/ 23620 h 225354"/>
                  <a:gd name="connsiteX17" fmla="*/ 122048 w 134827"/>
                  <a:gd name="connsiteY17" fmla="*/ 200457 h 225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4827" h="225354">
                    <a:moveTo>
                      <a:pt x="110546" y="0"/>
                    </a:moveTo>
                    <a:lnTo>
                      <a:pt x="24282" y="0"/>
                    </a:lnTo>
                    <a:cubicBezTo>
                      <a:pt x="10863" y="0"/>
                      <a:pt x="0" y="10852"/>
                      <a:pt x="0" y="24259"/>
                    </a:cubicBezTo>
                    <a:lnTo>
                      <a:pt x="0" y="201095"/>
                    </a:lnTo>
                    <a:cubicBezTo>
                      <a:pt x="0" y="214502"/>
                      <a:pt x="10863" y="225355"/>
                      <a:pt x="24282" y="225355"/>
                    </a:cubicBezTo>
                    <a:lnTo>
                      <a:pt x="110546" y="225355"/>
                    </a:lnTo>
                    <a:cubicBezTo>
                      <a:pt x="123965" y="225355"/>
                      <a:pt x="134828" y="214502"/>
                      <a:pt x="134828" y="201095"/>
                    </a:cubicBezTo>
                    <a:lnTo>
                      <a:pt x="134828" y="24259"/>
                    </a:lnTo>
                    <a:cubicBezTo>
                      <a:pt x="134828" y="10852"/>
                      <a:pt x="123965" y="0"/>
                      <a:pt x="110546" y="0"/>
                    </a:cubicBezTo>
                    <a:close/>
                    <a:moveTo>
                      <a:pt x="122048" y="200457"/>
                    </a:moveTo>
                    <a:cubicBezTo>
                      <a:pt x="122048" y="206841"/>
                      <a:pt x="116936" y="211948"/>
                      <a:pt x="110546" y="211948"/>
                    </a:cubicBezTo>
                    <a:lnTo>
                      <a:pt x="24282" y="211948"/>
                    </a:lnTo>
                    <a:cubicBezTo>
                      <a:pt x="17892" y="211948"/>
                      <a:pt x="12780" y="206841"/>
                      <a:pt x="12780" y="200457"/>
                    </a:cubicBezTo>
                    <a:lnTo>
                      <a:pt x="12780" y="23620"/>
                    </a:lnTo>
                    <a:cubicBezTo>
                      <a:pt x="12780" y="17236"/>
                      <a:pt x="17892" y="12129"/>
                      <a:pt x="24282" y="12129"/>
                    </a:cubicBezTo>
                    <a:lnTo>
                      <a:pt x="110546" y="12129"/>
                    </a:lnTo>
                    <a:cubicBezTo>
                      <a:pt x="116936" y="12129"/>
                      <a:pt x="122048" y="17236"/>
                      <a:pt x="122048" y="23620"/>
                    </a:cubicBezTo>
                    <a:lnTo>
                      <a:pt x="122048" y="200457"/>
                    </a:lnTo>
                    <a:close/>
                  </a:path>
                </a:pathLst>
              </a:custGeom>
              <a:grpFill/>
              <a:ln w="6390" cap="flat">
                <a:noFill/>
                <a:prstDash val="solid"/>
                <a:miter/>
              </a:ln>
            </p:spPr>
            <p:txBody>
              <a:bodyPr rtlCol="0" anchor="ctr"/>
              <a:lstStyle/>
              <a:p>
                <a:endParaRPr lang="en-US"/>
              </a:p>
            </p:txBody>
          </p:sp>
          <p:sp>
            <p:nvSpPr>
              <p:cNvPr id="43" name="Graphic 4">
                <a:extLst>
                  <a:ext uri="{FF2B5EF4-FFF2-40B4-BE49-F238E27FC236}">
                    <a16:creationId xmlns:a16="http://schemas.microsoft.com/office/drawing/2014/main" id="{C0B41FCA-8D26-B09D-3F3F-242C8F174F5E}"/>
                  </a:ext>
                </a:extLst>
              </p:cNvPr>
              <p:cNvSpPr/>
              <p:nvPr/>
            </p:nvSpPr>
            <p:spPr>
              <a:xfrm>
                <a:off x="3782203" y="5041593"/>
                <a:ext cx="14696" cy="14683"/>
              </a:xfrm>
              <a:custGeom>
                <a:avLst/>
                <a:gdLst>
                  <a:gd name="connsiteX0" fmla="*/ 7029 w 14696"/>
                  <a:gd name="connsiteY0" fmla="*/ 0 h 14683"/>
                  <a:gd name="connsiteX1" fmla="*/ 0 w 14696"/>
                  <a:gd name="connsiteY1" fmla="*/ 7661 h 14683"/>
                  <a:gd name="connsiteX2" fmla="*/ 7668 w 14696"/>
                  <a:gd name="connsiteY2" fmla="*/ 14683 h 14683"/>
                  <a:gd name="connsiteX3" fmla="*/ 14697 w 14696"/>
                  <a:gd name="connsiteY3" fmla="*/ 7023 h 14683"/>
                  <a:gd name="connsiteX4" fmla="*/ 14697 w 14696"/>
                  <a:gd name="connsiteY4" fmla="*/ 7023 h 14683"/>
                  <a:gd name="connsiteX5" fmla="*/ 7029 w 14696"/>
                  <a:gd name="connsiteY5" fmla="*/ 0 h 14683"/>
                  <a:gd name="connsiteX6" fmla="*/ 7029 w 14696"/>
                  <a:gd name="connsiteY6" fmla="*/ 0 h 14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6" h="14683">
                    <a:moveTo>
                      <a:pt x="7029" y="0"/>
                    </a:moveTo>
                    <a:cubicBezTo>
                      <a:pt x="3195" y="0"/>
                      <a:pt x="0" y="3192"/>
                      <a:pt x="0" y="7661"/>
                    </a:cubicBezTo>
                    <a:cubicBezTo>
                      <a:pt x="0" y="11491"/>
                      <a:pt x="3195" y="14683"/>
                      <a:pt x="7668" y="14683"/>
                    </a:cubicBezTo>
                    <a:cubicBezTo>
                      <a:pt x="11502" y="14683"/>
                      <a:pt x="14697" y="11491"/>
                      <a:pt x="14697" y="7023"/>
                    </a:cubicBezTo>
                    <a:cubicBezTo>
                      <a:pt x="14697" y="7023"/>
                      <a:pt x="14697" y="7023"/>
                      <a:pt x="14697" y="7023"/>
                    </a:cubicBezTo>
                    <a:cubicBezTo>
                      <a:pt x="14697" y="3192"/>
                      <a:pt x="10863" y="0"/>
                      <a:pt x="7029" y="0"/>
                    </a:cubicBezTo>
                    <a:cubicBezTo>
                      <a:pt x="7029" y="0"/>
                      <a:pt x="7029" y="0"/>
                      <a:pt x="7029" y="0"/>
                    </a:cubicBezTo>
                    <a:close/>
                  </a:path>
                </a:pathLst>
              </a:custGeom>
              <a:grpFill/>
              <a:ln w="6390" cap="flat">
                <a:noFill/>
                <a:prstDash val="solid"/>
                <a:miter/>
              </a:ln>
            </p:spPr>
            <p:txBody>
              <a:bodyPr rtlCol="0" anchor="ctr"/>
              <a:lstStyle/>
              <a:p>
                <a:endParaRPr lang="en-US"/>
              </a:p>
            </p:txBody>
          </p:sp>
        </p:grpSp>
        <p:grpSp>
          <p:nvGrpSpPr>
            <p:cNvPr id="50" name="Graphic 4">
              <a:extLst>
                <a:ext uri="{FF2B5EF4-FFF2-40B4-BE49-F238E27FC236}">
                  <a16:creationId xmlns:a16="http://schemas.microsoft.com/office/drawing/2014/main" id="{8610E5E4-B330-1E51-6E8D-718A7262E0B5}"/>
                </a:ext>
              </a:extLst>
            </p:cNvPr>
            <p:cNvGrpSpPr/>
            <p:nvPr/>
          </p:nvGrpSpPr>
          <p:grpSpPr>
            <a:xfrm>
              <a:off x="10537086" y="3036021"/>
              <a:ext cx="549166" cy="549164"/>
              <a:chOff x="467743" y="2371173"/>
              <a:chExt cx="361670" cy="362610"/>
            </a:xfrm>
            <a:solidFill>
              <a:schemeClr val="accent1">
                <a:lumMod val="50000"/>
              </a:schemeClr>
            </a:solidFill>
          </p:grpSpPr>
          <p:sp>
            <p:nvSpPr>
              <p:cNvPr id="51" name="Graphic 4">
                <a:extLst>
                  <a:ext uri="{FF2B5EF4-FFF2-40B4-BE49-F238E27FC236}">
                    <a16:creationId xmlns:a16="http://schemas.microsoft.com/office/drawing/2014/main" id="{24E38D3A-4A33-9BE0-4722-81E251A15DD5}"/>
                  </a:ext>
                </a:extLst>
              </p:cNvPr>
              <p:cNvSpPr/>
              <p:nvPr/>
            </p:nvSpPr>
            <p:spPr>
              <a:xfrm>
                <a:off x="467743" y="2371173"/>
                <a:ext cx="361670" cy="362610"/>
              </a:xfrm>
              <a:custGeom>
                <a:avLst/>
                <a:gdLst>
                  <a:gd name="connsiteX0" fmla="*/ 180835 w 361670"/>
                  <a:gd name="connsiteY0" fmla="*/ 0 h 362610"/>
                  <a:gd name="connsiteX1" fmla="*/ 0 w 361670"/>
                  <a:gd name="connsiteY1" fmla="*/ 181305 h 362610"/>
                  <a:gd name="connsiteX2" fmla="*/ 180835 w 361670"/>
                  <a:gd name="connsiteY2" fmla="*/ 362610 h 362610"/>
                  <a:gd name="connsiteX3" fmla="*/ 361670 w 361670"/>
                  <a:gd name="connsiteY3" fmla="*/ 181305 h 362610"/>
                  <a:gd name="connsiteX4" fmla="*/ 361670 w 361670"/>
                  <a:gd name="connsiteY4" fmla="*/ 181305 h 362610"/>
                  <a:gd name="connsiteX5" fmla="*/ 180835 w 361670"/>
                  <a:gd name="connsiteY5" fmla="*/ 0 h 362610"/>
                  <a:gd name="connsiteX6" fmla="*/ 180835 w 361670"/>
                  <a:gd name="connsiteY6" fmla="*/ 0 h 362610"/>
                  <a:gd name="connsiteX7" fmla="*/ 180835 w 361670"/>
                  <a:gd name="connsiteY7" fmla="*/ 349204 h 362610"/>
                  <a:gd name="connsiteX8" fmla="*/ 12780 w 361670"/>
                  <a:gd name="connsiteY8" fmla="*/ 180667 h 362610"/>
                  <a:gd name="connsiteX9" fmla="*/ 180835 w 361670"/>
                  <a:gd name="connsiteY9" fmla="*/ 12130 h 362610"/>
                  <a:gd name="connsiteX10" fmla="*/ 348891 w 361670"/>
                  <a:gd name="connsiteY10" fmla="*/ 180667 h 362610"/>
                  <a:gd name="connsiteX11" fmla="*/ 180835 w 361670"/>
                  <a:gd name="connsiteY11" fmla="*/ 349204 h 362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1670" h="362610">
                    <a:moveTo>
                      <a:pt x="180835" y="0"/>
                    </a:moveTo>
                    <a:cubicBezTo>
                      <a:pt x="80513" y="0"/>
                      <a:pt x="0" y="81077"/>
                      <a:pt x="0" y="181305"/>
                    </a:cubicBezTo>
                    <a:cubicBezTo>
                      <a:pt x="0" y="281534"/>
                      <a:pt x="81152" y="362610"/>
                      <a:pt x="180835" y="362610"/>
                    </a:cubicBezTo>
                    <a:cubicBezTo>
                      <a:pt x="280518" y="362610"/>
                      <a:pt x="361670" y="281534"/>
                      <a:pt x="361670" y="181305"/>
                    </a:cubicBezTo>
                    <a:cubicBezTo>
                      <a:pt x="361670" y="181305"/>
                      <a:pt x="361670" y="181305"/>
                      <a:pt x="361670" y="181305"/>
                    </a:cubicBezTo>
                    <a:cubicBezTo>
                      <a:pt x="361670" y="81077"/>
                      <a:pt x="281157" y="0"/>
                      <a:pt x="180835" y="0"/>
                    </a:cubicBezTo>
                    <a:cubicBezTo>
                      <a:pt x="180835" y="0"/>
                      <a:pt x="180835" y="0"/>
                      <a:pt x="180835" y="0"/>
                    </a:cubicBezTo>
                    <a:close/>
                    <a:moveTo>
                      <a:pt x="180835" y="349204"/>
                    </a:moveTo>
                    <a:cubicBezTo>
                      <a:pt x="87542" y="349204"/>
                      <a:pt x="12780" y="273873"/>
                      <a:pt x="12780" y="180667"/>
                    </a:cubicBezTo>
                    <a:cubicBezTo>
                      <a:pt x="12780" y="87461"/>
                      <a:pt x="88181" y="12130"/>
                      <a:pt x="180835" y="12130"/>
                    </a:cubicBezTo>
                    <a:cubicBezTo>
                      <a:pt x="273489" y="12130"/>
                      <a:pt x="348891" y="87461"/>
                      <a:pt x="348891" y="180667"/>
                    </a:cubicBezTo>
                    <a:cubicBezTo>
                      <a:pt x="348891" y="273873"/>
                      <a:pt x="273489" y="349204"/>
                      <a:pt x="180835" y="349204"/>
                    </a:cubicBezTo>
                    <a:close/>
                  </a:path>
                </a:pathLst>
              </a:custGeom>
              <a:grpFill/>
              <a:ln w="6390" cap="flat">
                <a:noFill/>
                <a:prstDash val="solid"/>
                <a:miter/>
              </a:ln>
            </p:spPr>
            <p:txBody>
              <a:bodyPr rtlCol="0" anchor="ctr"/>
              <a:lstStyle/>
              <a:p>
                <a:endParaRPr lang="en-US"/>
              </a:p>
            </p:txBody>
          </p:sp>
          <p:sp>
            <p:nvSpPr>
              <p:cNvPr id="52" name="Graphic 4">
                <a:extLst>
                  <a:ext uri="{FF2B5EF4-FFF2-40B4-BE49-F238E27FC236}">
                    <a16:creationId xmlns:a16="http://schemas.microsoft.com/office/drawing/2014/main" id="{DD5D15C7-58DB-85BB-9C35-377B6D3169AC}"/>
                  </a:ext>
                </a:extLst>
              </p:cNvPr>
              <p:cNvSpPr/>
              <p:nvPr/>
            </p:nvSpPr>
            <p:spPr>
              <a:xfrm>
                <a:off x="568704" y="2442674"/>
                <a:ext cx="159748" cy="217693"/>
              </a:xfrm>
              <a:custGeom>
                <a:avLst/>
                <a:gdLst>
                  <a:gd name="connsiteX0" fmla="*/ 153358 w 159748"/>
                  <a:gd name="connsiteY0" fmla="*/ 102782 h 217693"/>
                  <a:gd name="connsiteX1" fmla="*/ 27477 w 159748"/>
                  <a:gd name="connsiteY1" fmla="*/ 102782 h 217693"/>
                  <a:gd name="connsiteX2" fmla="*/ 27477 w 159748"/>
                  <a:gd name="connsiteY2" fmla="*/ 65117 h 217693"/>
                  <a:gd name="connsiteX3" fmla="*/ 79874 w 159748"/>
                  <a:gd name="connsiteY3" fmla="*/ 12768 h 217693"/>
                  <a:gd name="connsiteX4" fmla="*/ 132272 w 159748"/>
                  <a:gd name="connsiteY4" fmla="*/ 65117 h 217693"/>
                  <a:gd name="connsiteX5" fmla="*/ 138662 w 159748"/>
                  <a:gd name="connsiteY5" fmla="*/ 71501 h 217693"/>
                  <a:gd name="connsiteX6" fmla="*/ 145052 w 159748"/>
                  <a:gd name="connsiteY6" fmla="*/ 65117 h 217693"/>
                  <a:gd name="connsiteX7" fmla="*/ 79874 w 159748"/>
                  <a:gd name="connsiteY7" fmla="*/ 0 h 217693"/>
                  <a:gd name="connsiteX8" fmla="*/ 14697 w 159748"/>
                  <a:gd name="connsiteY8" fmla="*/ 65117 h 217693"/>
                  <a:gd name="connsiteX9" fmla="*/ 14697 w 159748"/>
                  <a:gd name="connsiteY9" fmla="*/ 65117 h 217693"/>
                  <a:gd name="connsiteX10" fmla="*/ 14697 w 159748"/>
                  <a:gd name="connsiteY10" fmla="*/ 102782 h 217693"/>
                  <a:gd name="connsiteX11" fmla="*/ 6390 w 159748"/>
                  <a:gd name="connsiteY11" fmla="*/ 102782 h 217693"/>
                  <a:gd name="connsiteX12" fmla="*/ 0 w 159748"/>
                  <a:gd name="connsiteY12" fmla="*/ 109166 h 217693"/>
                  <a:gd name="connsiteX13" fmla="*/ 0 w 159748"/>
                  <a:gd name="connsiteY13" fmla="*/ 211310 h 217693"/>
                  <a:gd name="connsiteX14" fmla="*/ 6390 w 159748"/>
                  <a:gd name="connsiteY14" fmla="*/ 217694 h 217693"/>
                  <a:gd name="connsiteX15" fmla="*/ 153358 w 159748"/>
                  <a:gd name="connsiteY15" fmla="*/ 217694 h 217693"/>
                  <a:gd name="connsiteX16" fmla="*/ 159748 w 159748"/>
                  <a:gd name="connsiteY16" fmla="*/ 211310 h 217693"/>
                  <a:gd name="connsiteX17" fmla="*/ 159748 w 159748"/>
                  <a:gd name="connsiteY17" fmla="*/ 109166 h 217693"/>
                  <a:gd name="connsiteX18" fmla="*/ 153358 w 159748"/>
                  <a:gd name="connsiteY18" fmla="*/ 102782 h 217693"/>
                  <a:gd name="connsiteX19" fmla="*/ 146969 w 159748"/>
                  <a:gd name="connsiteY19" fmla="*/ 204926 h 217693"/>
                  <a:gd name="connsiteX20" fmla="*/ 12780 w 159748"/>
                  <a:gd name="connsiteY20" fmla="*/ 204926 h 217693"/>
                  <a:gd name="connsiteX21" fmla="*/ 12780 w 159748"/>
                  <a:gd name="connsiteY21" fmla="*/ 115550 h 217693"/>
                  <a:gd name="connsiteX22" fmla="*/ 146969 w 159748"/>
                  <a:gd name="connsiteY22" fmla="*/ 115550 h 217693"/>
                  <a:gd name="connsiteX23" fmla="*/ 146969 w 159748"/>
                  <a:gd name="connsiteY23" fmla="*/ 204926 h 217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9748" h="217693">
                    <a:moveTo>
                      <a:pt x="153358" y="102782"/>
                    </a:moveTo>
                    <a:lnTo>
                      <a:pt x="27477" y="102782"/>
                    </a:lnTo>
                    <a:lnTo>
                      <a:pt x="27477" y="65117"/>
                    </a:lnTo>
                    <a:cubicBezTo>
                      <a:pt x="27477" y="36389"/>
                      <a:pt x="51119" y="12768"/>
                      <a:pt x="79874" y="12768"/>
                    </a:cubicBezTo>
                    <a:cubicBezTo>
                      <a:pt x="108629" y="12768"/>
                      <a:pt x="132272" y="36389"/>
                      <a:pt x="132272" y="65117"/>
                    </a:cubicBezTo>
                    <a:cubicBezTo>
                      <a:pt x="132272" y="68947"/>
                      <a:pt x="134828" y="71501"/>
                      <a:pt x="138662" y="71501"/>
                    </a:cubicBezTo>
                    <a:cubicBezTo>
                      <a:pt x="142496" y="71501"/>
                      <a:pt x="145052" y="68947"/>
                      <a:pt x="145052" y="65117"/>
                    </a:cubicBezTo>
                    <a:cubicBezTo>
                      <a:pt x="145052" y="29366"/>
                      <a:pt x="116297" y="0"/>
                      <a:pt x="79874" y="0"/>
                    </a:cubicBezTo>
                    <a:cubicBezTo>
                      <a:pt x="44091" y="0"/>
                      <a:pt x="14697" y="28728"/>
                      <a:pt x="14697" y="65117"/>
                    </a:cubicBezTo>
                    <a:cubicBezTo>
                      <a:pt x="14697" y="65117"/>
                      <a:pt x="14697" y="65117"/>
                      <a:pt x="14697" y="65117"/>
                    </a:cubicBezTo>
                    <a:lnTo>
                      <a:pt x="14697" y="102782"/>
                    </a:lnTo>
                    <a:lnTo>
                      <a:pt x="6390" y="102782"/>
                    </a:lnTo>
                    <a:cubicBezTo>
                      <a:pt x="2556" y="102782"/>
                      <a:pt x="0" y="105336"/>
                      <a:pt x="0" y="109166"/>
                    </a:cubicBezTo>
                    <a:lnTo>
                      <a:pt x="0" y="211310"/>
                    </a:lnTo>
                    <a:cubicBezTo>
                      <a:pt x="0" y="215140"/>
                      <a:pt x="2556" y="217694"/>
                      <a:pt x="6390" y="217694"/>
                    </a:cubicBezTo>
                    <a:lnTo>
                      <a:pt x="153358" y="217694"/>
                    </a:lnTo>
                    <a:cubicBezTo>
                      <a:pt x="157192" y="217694"/>
                      <a:pt x="159748" y="215140"/>
                      <a:pt x="159748" y="211310"/>
                    </a:cubicBezTo>
                    <a:lnTo>
                      <a:pt x="159748" y="109166"/>
                    </a:lnTo>
                    <a:cubicBezTo>
                      <a:pt x="159748" y="105974"/>
                      <a:pt x="157192" y="102782"/>
                      <a:pt x="153358" y="102782"/>
                    </a:cubicBezTo>
                    <a:close/>
                    <a:moveTo>
                      <a:pt x="146969" y="204926"/>
                    </a:moveTo>
                    <a:lnTo>
                      <a:pt x="12780" y="204926"/>
                    </a:lnTo>
                    <a:lnTo>
                      <a:pt x="12780" y="115550"/>
                    </a:lnTo>
                    <a:lnTo>
                      <a:pt x="146969" y="115550"/>
                    </a:lnTo>
                    <a:lnTo>
                      <a:pt x="146969" y="204926"/>
                    </a:lnTo>
                    <a:close/>
                  </a:path>
                </a:pathLst>
              </a:custGeom>
              <a:grpFill/>
              <a:ln w="6390" cap="flat">
                <a:noFill/>
                <a:prstDash val="solid"/>
                <a:miter/>
              </a:ln>
            </p:spPr>
            <p:txBody>
              <a:bodyPr rtlCol="0" anchor="ctr"/>
              <a:lstStyle/>
              <a:p>
                <a:endParaRPr lang="en-US"/>
              </a:p>
            </p:txBody>
          </p:sp>
        </p:grpSp>
        <p:grpSp>
          <p:nvGrpSpPr>
            <p:cNvPr id="53" name="Graphic 4">
              <a:extLst>
                <a:ext uri="{FF2B5EF4-FFF2-40B4-BE49-F238E27FC236}">
                  <a16:creationId xmlns:a16="http://schemas.microsoft.com/office/drawing/2014/main" id="{76D84C20-3884-296A-8BBB-86B7D0E4273D}"/>
                </a:ext>
              </a:extLst>
            </p:cNvPr>
            <p:cNvGrpSpPr/>
            <p:nvPr/>
          </p:nvGrpSpPr>
          <p:grpSpPr>
            <a:xfrm>
              <a:off x="10550935" y="3831760"/>
              <a:ext cx="532230" cy="549164"/>
              <a:chOff x="3607758" y="918179"/>
              <a:chExt cx="361674" cy="361333"/>
            </a:xfrm>
            <a:solidFill>
              <a:srgbClr val="626363"/>
            </a:solidFill>
          </p:grpSpPr>
          <p:sp>
            <p:nvSpPr>
              <p:cNvPr id="54" name="Graphic 4">
                <a:extLst>
                  <a:ext uri="{FF2B5EF4-FFF2-40B4-BE49-F238E27FC236}">
                    <a16:creationId xmlns:a16="http://schemas.microsoft.com/office/drawing/2014/main" id="{F1400BD2-AF6F-050A-6BAA-ECC269405844}"/>
                  </a:ext>
                </a:extLst>
              </p:cNvPr>
              <p:cNvSpPr/>
              <p:nvPr/>
            </p:nvSpPr>
            <p:spPr>
              <a:xfrm>
                <a:off x="3607758" y="918179"/>
                <a:ext cx="361674" cy="361333"/>
              </a:xfrm>
              <a:custGeom>
                <a:avLst/>
                <a:gdLst>
                  <a:gd name="connsiteX0" fmla="*/ 180836 w 361674"/>
                  <a:gd name="connsiteY0" fmla="*/ 0 h 361333"/>
                  <a:gd name="connsiteX1" fmla="*/ 0 w 361674"/>
                  <a:gd name="connsiteY1" fmla="*/ 180667 h 361333"/>
                  <a:gd name="connsiteX2" fmla="*/ 180836 w 361674"/>
                  <a:gd name="connsiteY2" fmla="*/ 361333 h 361333"/>
                  <a:gd name="connsiteX3" fmla="*/ 361671 w 361674"/>
                  <a:gd name="connsiteY3" fmla="*/ 180667 h 361333"/>
                  <a:gd name="connsiteX4" fmla="*/ 180836 w 361674"/>
                  <a:gd name="connsiteY4" fmla="*/ 0 h 361333"/>
                  <a:gd name="connsiteX5" fmla="*/ 180836 w 361674"/>
                  <a:gd name="connsiteY5" fmla="*/ 349204 h 361333"/>
                  <a:gd name="connsiteX6" fmla="*/ 12780 w 361674"/>
                  <a:gd name="connsiteY6" fmla="*/ 181305 h 361333"/>
                  <a:gd name="connsiteX7" fmla="*/ 180836 w 361674"/>
                  <a:gd name="connsiteY7" fmla="*/ 13406 h 361333"/>
                  <a:gd name="connsiteX8" fmla="*/ 348891 w 361674"/>
                  <a:gd name="connsiteY8" fmla="*/ 181305 h 361333"/>
                  <a:gd name="connsiteX9" fmla="*/ 180836 w 361674"/>
                  <a:gd name="connsiteY9" fmla="*/ 349204 h 36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1674" h="361333">
                    <a:moveTo>
                      <a:pt x="180836" y="0"/>
                    </a:moveTo>
                    <a:cubicBezTo>
                      <a:pt x="80513" y="0"/>
                      <a:pt x="0" y="81077"/>
                      <a:pt x="0" y="180667"/>
                    </a:cubicBezTo>
                    <a:cubicBezTo>
                      <a:pt x="0" y="280895"/>
                      <a:pt x="81152" y="361333"/>
                      <a:pt x="180836" y="361333"/>
                    </a:cubicBezTo>
                    <a:cubicBezTo>
                      <a:pt x="281157" y="361333"/>
                      <a:pt x="361671" y="280257"/>
                      <a:pt x="361671" y="180667"/>
                    </a:cubicBezTo>
                    <a:cubicBezTo>
                      <a:pt x="362310" y="81077"/>
                      <a:pt x="281157" y="0"/>
                      <a:pt x="180836" y="0"/>
                    </a:cubicBezTo>
                    <a:close/>
                    <a:moveTo>
                      <a:pt x="180836" y="349204"/>
                    </a:moveTo>
                    <a:cubicBezTo>
                      <a:pt x="88181" y="349204"/>
                      <a:pt x="12780" y="273873"/>
                      <a:pt x="12780" y="181305"/>
                    </a:cubicBezTo>
                    <a:cubicBezTo>
                      <a:pt x="12780" y="88737"/>
                      <a:pt x="88181" y="13406"/>
                      <a:pt x="180836" y="13406"/>
                    </a:cubicBezTo>
                    <a:cubicBezTo>
                      <a:pt x="273490" y="13406"/>
                      <a:pt x="348891" y="88737"/>
                      <a:pt x="348891" y="181305"/>
                    </a:cubicBezTo>
                    <a:cubicBezTo>
                      <a:pt x="349530" y="273234"/>
                      <a:pt x="274128" y="349204"/>
                      <a:pt x="180836" y="349204"/>
                    </a:cubicBezTo>
                    <a:close/>
                  </a:path>
                </a:pathLst>
              </a:custGeom>
              <a:grpFill/>
              <a:ln w="6390" cap="flat">
                <a:noFill/>
                <a:prstDash val="solid"/>
                <a:miter/>
              </a:ln>
            </p:spPr>
            <p:txBody>
              <a:bodyPr rtlCol="0" anchor="ctr"/>
              <a:lstStyle/>
              <a:p>
                <a:endParaRPr lang="en-US"/>
              </a:p>
            </p:txBody>
          </p:sp>
          <p:sp>
            <p:nvSpPr>
              <p:cNvPr id="55" name="Graphic 4">
                <a:extLst>
                  <a:ext uri="{FF2B5EF4-FFF2-40B4-BE49-F238E27FC236}">
                    <a16:creationId xmlns:a16="http://schemas.microsoft.com/office/drawing/2014/main" id="{3FC6FE65-24DD-F7FA-3420-850B7A82CBE5}"/>
                  </a:ext>
                </a:extLst>
              </p:cNvPr>
              <p:cNvSpPr/>
              <p:nvPr/>
            </p:nvSpPr>
            <p:spPr>
              <a:xfrm>
                <a:off x="3683798" y="1021599"/>
                <a:ext cx="210229" cy="153854"/>
              </a:xfrm>
              <a:custGeom>
                <a:avLst/>
                <a:gdLst>
                  <a:gd name="connsiteX0" fmla="*/ 203839 w 210229"/>
                  <a:gd name="connsiteY0" fmla="*/ 141086 h 153854"/>
                  <a:gd name="connsiteX1" fmla="*/ 12780 w 210229"/>
                  <a:gd name="connsiteY1" fmla="*/ 141086 h 153854"/>
                  <a:gd name="connsiteX2" fmla="*/ 12780 w 210229"/>
                  <a:gd name="connsiteY2" fmla="*/ 6384 h 153854"/>
                  <a:gd name="connsiteX3" fmla="*/ 6390 w 210229"/>
                  <a:gd name="connsiteY3" fmla="*/ 0 h 153854"/>
                  <a:gd name="connsiteX4" fmla="*/ 0 w 210229"/>
                  <a:gd name="connsiteY4" fmla="*/ 6384 h 153854"/>
                  <a:gd name="connsiteX5" fmla="*/ 0 w 210229"/>
                  <a:gd name="connsiteY5" fmla="*/ 147470 h 153854"/>
                  <a:gd name="connsiteX6" fmla="*/ 6390 w 210229"/>
                  <a:gd name="connsiteY6" fmla="*/ 153854 h 153854"/>
                  <a:gd name="connsiteX7" fmla="*/ 203839 w 210229"/>
                  <a:gd name="connsiteY7" fmla="*/ 153854 h 153854"/>
                  <a:gd name="connsiteX8" fmla="*/ 210229 w 210229"/>
                  <a:gd name="connsiteY8" fmla="*/ 147470 h 153854"/>
                  <a:gd name="connsiteX9" fmla="*/ 203839 w 210229"/>
                  <a:gd name="connsiteY9" fmla="*/ 141086 h 153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229" h="153854">
                    <a:moveTo>
                      <a:pt x="203839" y="141086"/>
                    </a:moveTo>
                    <a:lnTo>
                      <a:pt x="12780" y="141086"/>
                    </a:lnTo>
                    <a:lnTo>
                      <a:pt x="12780" y="6384"/>
                    </a:lnTo>
                    <a:cubicBezTo>
                      <a:pt x="12780" y="2554"/>
                      <a:pt x="10224" y="0"/>
                      <a:pt x="6390" y="0"/>
                    </a:cubicBezTo>
                    <a:cubicBezTo>
                      <a:pt x="2556" y="0"/>
                      <a:pt x="0" y="2554"/>
                      <a:pt x="0" y="6384"/>
                    </a:cubicBezTo>
                    <a:lnTo>
                      <a:pt x="0" y="147470"/>
                    </a:lnTo>
                    <a:cubicBezTo>
                      <a:pt x="0" y="151300"/>
                      <a:pt x="2556" y="153854"/>
                      <a:pt x="6390" y="153854"/>
                    </a:cubicBezTo>
                    <a:lnTo>
                      <a:pt x="203839" y="153854"/>
                    </a:lnTo>
                    <a:cubicBezTo>
                      <a:pt x="207673" y="153854"/>
                      <a:pt x="210229" y="151300"/>
                      <a:pt x="210229" y="147470"/>
                    </a:cubicBezTo>
                    <a:cubicBezTo>
                      <a:pt x="210229" y="143640"/>
                      <a:pt x="207034" y="141086"/>
                      <a:pt x="203839" y="141086"/>
                    </a:cubicBezTo>
                    <a:close/>
                  </a:path>
                </a:pathLst>
              </a:custGeom>
              <a:grpFill/>
              <a:ln w="6390" cap="flat">
                <a:noFill/>
                <a:prstDash val="solid"/>
                <a:miter/>
              </a:ln>
            </p:spPr>
            <p:txBody>
              <a:bodyPr rtlCol="0" anchor="ctr"/>
              <a:lstStyle/>
              <a:p>
                <a:endParaRPr lang="en-US"/>
              </a:p>
            </p:txBody>
          </p:sp>
          <p:sp>
            <p:nvSpPr>
              <p:cNvPr id="56" name="Graphic 4">
                <a:extLst>
                  <a:ext uri="{FF2B5EF4-FFF2-40B4-BE49-F238E27FC236}">
                    <a16:creationId xmlns:a16="http://schemas.microsoft.com/office/drawing/2014/main" id="{D3886C08-1138-77A6-F495-FDA75DA84A2C}"/>
                  </a:ext>
                </a:extLst>
              </p:cNvPr>
              <p:cNvSpPr/>
              <p:nvPr/>
            </p:nvSpPr>
            <p:spPr>
              <a:xfrm>
                <a:off x="3712553" y="1036282"/>
                <a:ext cx="181474" cy="97036"/>
              </a:xfrm>
              <a:custGeom>
                <a:avLst/>
                <a:gdLst>
                  <a:gd name="connsiteX0" fmla="*/ 170611 w 181474"/>
                  <a:gd name="connsiteY0" fmla="*/ 1915 h 97036"/>
                  <a:gd name="connsiteX1" fmla="*/ 97766 w 181474"/>
                  <a:gd name="connsiteY1" fmla="*/ 74693 h 97036"/>
                  <a:gd name="connsiteX2" fmla="*/ 60065 w 181474"/>
                  <a:gd name="connsiteY2" fmla="*/ 37027 h 97036"/>
                  <a:gd name="connsiteX3" fmla="*/ 51119 w 181474"/>
                  <a:gd name="connsiteY3" fmla="*/ 37027 h 97036"/>
                  <a:gd name="connsiteX4" fmla="*/ 1917 w 181474"/>
                  <a:gd name="connsiteY4" fmla="*/ 86184 h 97036"/>
                  <a:gd name="connsiteX5" fmla="*/ 1917 w 181474"/>
                  <a:gd name="connsiteY5" fmla="*/ 95121 h 97036"/>
                  <a:gd name="connsiteX6" fmla="*/ 6390 w 181474"/>
                  <a:gd name="connsiteY6" fmla="*/ 97036 h 97036"/>
                  <a:gd name="connsiteX7" fmla="*/ 10863 w 181474"/>
                  <a:gd name="connsiteY7" fmla="*/ 95121 h 97036"/>
                  <a:gd name="connsiteX8" fmla="*/ 55592 w 181474"/>
                  <a:gd name="connsiteY8" fmla="*/ 50433 h 97036"/>
                  <a:gd name="connsiteX9" fmla="*/ 93293 w 181474"/>
                  <a:gd name="connsiteY9" fmla="*/ 88099 h 97036"/>
                  <a:gd name="connsiteX10" fmla="*/ 102239 w 181474"/>
                  <a:gd name="connsiteY10" fmla="*/ 88099 h 97036"/>
                  <a:gd name="connsiteX11" fmla="*/ 179557 w 181474"/>
                  <a:gd name="connsiteY11" fmla="*/ 10853 h 97036"/>
                  <a:gd name="connsiteX12" fmla="*/ 179557 w 181474"/>
                  <a:gd name="connsiteY12" fmla="*/ 1915 h 97036"/>
                  <a:gd name="connsiteX13" fmla="*/ 170611 w 181474"/>
                  <a:gd name="connsiteY13" fmla="*/ 1915 h 97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1474" h="97036">
                    <a:moveTo>
                      <a:pt x="170611" y="1915"/>
                    </a:moveTo>
                    <a:lnTo>
                      <a:pt x="97766" y="74693"/>
                    </a:lnTo>
                    <a:lnTo>
                      <a:pt x="60065" y="37027"/>
                    </a:lnTo>
                    <a:cubicBezTo>
                      <a:pt x="57509" y="34474"/>
                      <a:pt x="53676" y="34474"/>
                      <a:pt x="51119" y="37027"/>
                    </a:cubicBezTo>
                    <a:lnTo>
                      <a:pt x="1917" y="86184"/>
                    </a:lnTo>
                    <a:cubicBezTo>
                      <a:pt x="-639" y="88737"/>
                      <a:pt x="-639" y="92568"/>
                      <a:pt x="1917" y="95121"/>
                    </a:cubicBezTo>
                    <a:cubicBezTo>
                      <a:pt x="3195" y="96398"/>
                      <a:pt x="5112" y="97036"/>
                      <a:pt x="6390" y="97036"/>
                    </a:cubicBezTo>
                    <a:cubicBezTo>
                      <a:pt x="7668" y="97036"/>
                      <a:pt x="9585" y="96398"/>
                      <a:pt x="10863" y="95121"/>
                    </a:cubicBezTo>
                    <a:lnTo>
                      <a:pt x="55592" y="50433"/>
                    </a:lnTo>
                    <a:lnTo>
                      <a:pt x="93293" y="88099"/>
                    </a:lnTo>
                    <a:cubicBezTo>
                      <a:pt x="95849" y="90652"/>
                      <a:pt x="99683" y="90652"/>
                      <a:pt x="102239" y="88099"/>
                    </a:cubicBezTo>
                    <a:lnTo>
                      <a:pt x="179557" y="10853"/>
                    </a:lnTo>
                    <a:cubicBezTo>
                      <a:pt x="182113" y="8299"/>
                      <a:pt x="182113" y="4469"/>
                      <a:pt x="179557" y="1915"/>
                    </a:cubicBezTo>
                    <a:cubicBezTo>
                      <a:pt x="177001" y="-638"/>
                      <a:pt x="173167" y="-638"/>
                      <a:pt x="170611" y="1915"/>
                    </a:cubicBezTo>
                    <a:close/>
                  </a:path>
                </a:pathLst>
              </a:custGeom>
              <a:grpFill/>
              <a:ln w="6390" cap="flat">
                <a:noFill/>
                <a:prstDash val="solid"/>
                <a:miter/>
              </a:ln>
            </p:spPr>
            <p:txBody>
              <a:bodyPr rtlCol="0" anchor="ctr"/>
              <a:lstStyle/>
              <a:p>
                <a:endParaRPr lang="en-US"/>
              </a:p>
            </p:txBody>
          </p:sp>
        </p:grpSp>
      </p:grpSp>
      <p:sp>
        <p:nvSpPr>
          <p:cNvPr id="5" name="Text Placeholder 5">
            <a:extLst>
              <a:ext uri="{FF2B5EF4-FFF2-40B4-BE49-F238E27FC236}">
                <a16:creationId xmlns:a16="http://schemas.microsoft.com/office/drawing/2014/main" id="{A1CDEB7A-929F-9CEA-5BB4-8782FB88418F}"/>
              </a:ext>
            </a:extLst>
          </p:cNvPr>
          <p:cNvSpPr txBox="1">
            <a:spLocks/>
          </p:cNvSpPr>
          <p:nvPr/>
        </p:nvSpPr>
        <p:spPr>
          <a:xfrm>
            <a:off x="326848" y="721044"/>
            <a:ext cx="11186349" cy="543125"/>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a:solidFill>
                  <a:schemeClr val="accent4"/>
                </a:solidFill>
              </a:rPr>
              <a:t>To capture underserved younger generations, insurers must be strategically positioned to innovate and navigate emerging challenges</a:t>
            </a:r>
            <a:endParaRPr lang="en-AU" sz="1600" dirty="0">
              <a:solidFill>
                <a:schemeClr val="accent4"/>
              </a:solidFill>
            </a:endParaRPr>
          </a:p>
        </p:txBody>
      </p:sp>
    </p:spTree>
    <p:extLst>
      <p:ext uri="{BB962C8B-B14F-4D97-AF65-F5344CB8AC3E}">
        <p14:creationId xmlns:p14="http://schemas.microsoft.com/office/powerpoint/2010/main" val="3051425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p:txBody>
          <a:bodyPr/>
          <a:lstStyle/>
          <a:p>
            <a:r>
              <a:rPr lang="en-US"/>
              <a:t>What can actuaries actually do?</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mtClean="0"/>
              <a:pPr/>
              <a:t>19</a:t>
            </a:fld>
            <a:endParaRPr lang="en-GB"/>
          </a:p>
        </p:txBody>
      </p:sp>
      <p:sp>
        <p:nvSpPr>
          <p:cNvPr id="2" name="Footer Placeholder 4">
            <a:extLst>
              <a:ext uri="{FF2B5EF4-FFF2-40B4-BE49-F238E27FC236}">
                <a16:creationId xmlns:a16="http://schemas.microsoft.com/office/drawing/2014/main" id="{20A7416F-C66E-6D6F-FBC4-2A2666EECE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grpSp>
        <p:nvGrpSpPr>
          <p:cNvPr id="63" name="Group 62">
            <a:extLst>
              <a:ext uri="{FF2B5EF4-FFF2-40B4-BE49-F238E27FC236}">
                <a16:creationId xmlns:a16="http://schemas.microsoft.com/office/drawing/2014/main" id="{E61B80D9-3A32-F832-50F0-9A5A3A3C373F}"/>
              </a:ext>
            </a:extLst>
          </p:cNvPr>
          <p:cNvGrpSpPr/>
          <p:nvPr/>
        </p:nvGrpSpPr>
        <p:grpSpPr>
          <a:xfrm>
            <a:off x="1101967" y="1432991"/>
            <a:ext cx="9988065" cy="4452689"/>
            <a:chOff x="532245" y="1700213"/>
            <a:chExt cx="7674295" cy="4452689"/>
          </a:xfrm>
        </p:grpSpPr>
        <p:sp>
          <p:nvSpPr>
            <p:cNvPr id="64" name="Rectangle 63">
              <a:extLst>
                <a:ext uri="{FF2B5EF4-FFF2-40B4-BE49-F238E27FC236}">
                  <a16:creationId xmlns:a16="http://schemas.microsoft.com/office/drawing/2014/main" id="{48942A7C-081E-3EF3-6AF3-2E4E17133B3F}"/>
                </a:ext>
              </a:extLst>
            </p:cNvPr>
            <p:cNvSpPr/>
            <p:nvPr/>
          </p:nvSpPr>
          <p:spPr>
            <a:xfrm>
              <a:off x="532245" y="1810702"/>
              <a:ext cx="1317942" cy="693420"/>
            </a:xfrm>
            <a:prstGeom prst="rect">
              <a:avLst/>
            </a:prstGeom>
            <a:solidFill>
              <a:schemeClr val="accent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400" err="1">
                <a:solidFill>
                  <a:schemeClr val="tx2"/>
                </a:solidFill>
              </a:endParaRPr>
            </a:p>
          </p:txBody>
        </p:sp>
        <p:sp>
          <p:nvSpPr>
            <p:cNvPr id="65" name="Rectangle 64">
              <a:extLst>
                <a:ext uri="{FF2B5EF4-FFF2-40B4-BE49-F238E27FC236}">
                  <a16:creationId xmlns:a16="http://schemas.microsoft.com/office/drawing/2014/main" id="{3D7AF297-8A87-2773-3B76-8FF015757672}"/>
                </a:ext>
              </a:extLst>
            </p:cNvPr>
            <p:cNvSpPr/>
            <p:nvPr/>
          </p:nvSpPr>
          <p:spPr>
            <a:xfrm>
              <a:off x="532245" y="2725102"/>
              <a:ext cx="1317942" cy="693420"/>
            </a:xfrm>
            <a:prstGeom prst="rect">
              <a:avLst/>
            </a:prstGeom>
            <a:solidFill>
              <a:schemeClr val="accent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400" err="1">
                <a:solidFill>
                  <a:schemeClr val="tx2"/>
                </a:solidFill>
              </a:endParaRPr>
            </a:p>
          </p:txBody>
        </p:sp>
        <p:sp>
          <p:nvSpPr>
            <p:cNvPr id="66" name="Rectangle 65">
              <a:extLst>
                <a:ext uri="{FF2B5EF4-FFF2-40B4-BE49-F238E27FC236}">
                  <a16:creationId xmlns:a16="http://schemas.microsoft.com/office/drawing/2014/main" id="{1A76F48F-F353-1F8C-9663-19837FE35808}"/>
                </a:ext>
              </a:extLst>
            </p:cNvPr>
            <p:cNvSpPr/>
            <p:nvPr/>
          </p:nvSpPr>
          <p:spPr>
            <a:xfrm>
              <a:off x="532245" y="3624262"/>
              <a:ext cx="1317942" cy="693420"/>
            </a:xfrm>
            <a:prstGeom prst="rect">
              <a:avLst/>
            </a:pr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400" err="1">
                <a:solidFill>
                  <a:schemeClr val="tx2"/>
                </a:solidFill>
              </a:endParaRPr>
            </a:p>
          </p:txBody>
        </p:sp>
        <p:sp>
          <p:nvSpPr>
            <p:cNvPr id="67" name="Rectangle 66">
              <a:extLst>
                <a:ext uri="{FF2B5EF4-FFF2-40B4-BE49-F238E27FC236}">
                  <a16:creationId xmlns:a16="http://schemas.microsoft.com/office/drawing/2014/main" id="{982CC70F-6883-E607-679F-6214EAC2A7CA}"/>
                </a:ext>
              </a:extLst>
            </p:cNvPr>
            <p:cNvSpPr/>
            <p:nvPr/>
          </p:nvSpPr>
          <p:spPr>
            <a:xfrm>
              <a:off x="532245" y="4538662"/>
              <a:ext cx="1317942" cy="693420"/>
            </a:xfrm>
            <a:prstGeom prst="rect">
              <a:avLst/>
            </a:prstGeom>
            <a:solidFill>
              <a:schemeClr val="accent4">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400" err="1">
                <a:solidFill>
                  <a:schemeClr val="tx2"/>
                </a:solidFill>
              </a:endParaRPr>
            </a:p>
          </p:txBody>
        </p:sp>
        <p:sp>
          <p:nvSpPr>
            <p:cNvPr id="68" name="Rectangle 67">
              <a:extLst>
                <a:ext uri="{FF2B5EF4-FFF2-40B4-BE49-F238E27FC236}">
                  <a16:creationId xmlns:a16="http://schemas.microsoft.com/office/drawing/2014/main" id="{A4E47FE8-25EC-98BE-E8D1-D725885F5B3D}"/>
                </a:ext>
              </a:extLst>
            </p:cNvPr>
            <p:cNvSpPr/>
            <p:nvPr/>
          </p:nvSpPr>
          <p:spPr>
            <a:xfrm>
              <a:off x="532245" y="5440998"/>
              <a:ext cx="1317942" cy="693420"/>
            </a:xfrm>
            <a:prstGeom prst="rect">
              <a:avLst/>
            </a:prstGeom>
            <a:solidFill>
              <a:schemeClr val="accent4">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400" err="1">
                <a:solidFill>
                  <a:schemeClr val="tx2"/>
                </a:solidFill>
              </a:endParaRPr>
            </a:p>
          </p:txBody>
        </p:sp>
        <p:sp>
          <p:nvSpPr>
            <p:cNvPr id="69" name="Isosceles Triangle 68">
              <a:extLst>
                <a:ext uri="{FF2B5EF4-FFF2-40B4-BE49-F238E27FC236}">
                  <a16:creationId xmlns:a16="http://schemas.microsoft.com/office/drawing/2014/main" id="{316BAB3D-4FE3-F8C8-F258-CB9F21485A38}"/>
                </a:ext>
              </a:extLst>
            </p:cNvPr>
            <p:cNvSpPr/>
            <p:nvPr/>
          </p:nvSpPr>
          <p:spPr>
            <a:xfrm rot="16200000">
              <a:off x="1471887" y="3939380"/>
              <a:ext cx="246381" cy="510222"/>
            </a:xfrm>
            <a:prstGeom prst="triangle">
              <a:avLst/>
            </a:pr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endParaRPr lang="en-US" sz="1400" err="1">
                <a:solidFill>
                  <a:schemeClr val="tx2"/>
                </a:solidFill>
              </a:endParaRPr>
            </a:p>
          </p:txBody>
        </p:sp>
        <p:sp>
          <p:nvSpPr>
            <p:cNvPr id="70" name="Round Same Side Corner Rectangle 132">
              <a:extLst>
                <a:ext uri="{FF2B5EF4-FFF2-40B4-BE49-F238E27FC236}">
                  <a16:creationId xmlns:a16="http://schemas.microsoft.com/office/drawing/2014/main" id="{A6998722-AF6C-571E-BCA8-F808B116EA6B}"/>
                </a:ext>
              </a:extLst>
            </p:cNvPr>
            <p:cNvSpPr/>
            <p:nvPr/>
          </p:nvSpPr>
          <p:spPr>
            <a:xfrm rot="5400000">
              <a:off x="4436702" y="408146"/>
              <a:ext cx="673101" cy="6866575"/>
            </a:xfrm>
            <a:prstGeom prst="round2SameRect">
              <a:avLst>
                <a:gd name="adj1" fmla="val 50000"/>
                <a:gd name="adj2" fmla="val 0"/>
              </a:avLst>
            </a:prstGeom>
            <a:solidFill>
              <a:schemeClr val="accent1">
                <a:lumMod val="60000"/>
                <a:lumOff val="40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2000" b="0" err="1"/>
            </a:p>
          </p:txBody>
        </p:sp>
        <p:sp>
          <p:nvSpPr>
            <p:cNvPr id="71" name="Isosceles Triangle 70">
              <a:extLst>
                <a:ext uri="{FF2B5EF4-FFF2-40B4-BE49-F238E27FC236}">
                  <a16:creationId xmlns:a16="http://schemas.microsoft.com/office/drawing/2014/main" id="{16E03A6A-D4AD-5721-F752-7EC8C3903F75}"/>
                </a:ext>
              </a:extLst>
            </p:cNvPr>
            <p:cNvSpPr/>
            <p:nvPr/>
          </p:nvSpPr>
          <p:spPr>
            <a:xfrm rot="16200000">
              <a:off x="1457601" y="4839494"/>
              <a:ext cx="274956" cy="510222"/>
            </a:xfrm>
            <a:prstGeom prst="triangle">
              <a:avLst/>
            </a:prstGeom>
            <a:solidFill>
              <a:schemeClr val="accent4">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endParaRPr lang="en-US" sz="1400" err="1">
                <a:solidFill>
                  <a:schemeClr val="tx2"/>
                </a:solidFill>
              </a:endParaRPr>
            </a:p>
          </p:txBody>
        </p:sp>
        <p:sp>
          <p:nvSpPr>
            <p:cNvPr id="72" name="Round Same Side Corner Rectangle 134">
              <a:extLst>
                <a:ext uri="{FF2B5EF4-FFF2-40B4-BE49-F238E27FC236}">
                  <a16:creationId xmlns:a16="http://schemas.microsoft.com/office/drawing/2014/main" id="{260BDCE9-DE39-2562-B629-9021B0EAC0FC}"/>
                </a:ext>
              </a:extLst>
            </p:cNvPr>
            <p:cNvSpPr/>
            <p:nvPr/>
          </p:nvSpPr>
          <p:spPr>
            <a:xfrm rot="5400000">
              <a:off x="4436702" y="1310481"/>
              <a:ext cx="673101" cy="6866575"/>
            </a:xfrm>
            <a:prstGeom prst="round2SameRect">
              <a:avLst>
                <a:gd name="adj1" fmla="val 50000"/>
                <a:gd name="adj2" fmla="val 0"/>
              </a:avLst>
            </a:prstGeom>
            <a:solidFill>
              <a:schemeClr val="accent4">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2000" b="0" err="1"/>
            </a:p>
          </p:txBody>
        </p:sp>
        <p:sp>
          <p:nvSpPr>
            <p:cNvPr id="73" name="Isosceles Triangle 72">
              <a:extLst>
                <a:ext uri="{FF2B5EF4-FFF2-40B4-BE49-F238E27FC236}">
                  <a16:creationId xmlns:a16="http://schemas.microsoft.com/office/drawing/2014/main" id="{57746179-A8B6-3544-5579-50B6EFA0DA2A}"/>
                </a:ext>
              </a:extLst>
            </p:cNvPr>
            <p:cNvSpPr/>
            <p:nvPr/>
          </p:nvSpPr>
          <p:spPr>
            <a:xfrm rot="16200000">
              <a:off x="1457597" y="5737070"/>
              <a:ext cx="274956" cy="510222"/>
            </a:xfrm>
            <a:prstGeom prst="triangle">
              <a:avLst/>
            </a:prstGeom>
            <a:solidFill>
              <a:schemeClr val="accent4">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endParaRPr lang="en-US" sz="1400" err="1">
                <a:solidFill>
                  <a:schemeClr val="tx2"/>
                </a:solidFill>
              </a:endParaRPr>
            </a:p>
          </p:txBody>
        </p:sp>
        <p:sp>
          <p:nvSpPr>
            <p:cNvPr id="74" name="Round Same Side Corner Rectangle 136">
              <a:extLst>
                <a:ext uri="{FF2B5EF4-FFF2-40B4-BE49-F238E27FC236}">
                  <a16:creationId xmlns:a16="http://schemas.microsoft.com/office/drawing/2014/main" id="{70F10AB7-734C-E0FE-DD06-17F92AB950EB}"/>
                </a:ext>
              </a:extLst>
            </p:cNvPr>
            <p:cNvSpPr/>
            <p:nvPr/>
          </p:nvSpPr>
          <p:spPr>
            <a:xfrm rot="5400000">
              <a:off x="4436702" y="2212816"/>
              <a:ext cx="673101" cy="6866575"/>
            </a:xfrm>
            <a:prstGeom prst="round2SameRect">
              <a:avLst>
                <a:gd name="adj1" fmla="val 50000"/>
                <a:gd name="adj2" fmla="val 0"/>
              </a:avLst>
            </a:prstGeom>
            <a:solidFill>
              <a:schemeClr val="accent4">
                <a:lumMod val="60000"/>
                <a:lumOff val="40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2000" b="0" err="1"/>
            </a:p>
          </p:txBody>
        </p:sp>
        <p:sp>
          <p:nvSpPr>
            <p:cNvPr id="75" name="Isosceles Triangle 74">
              <a:extLst>
                <a:ext uri="{FF2B5EF4-FFF2-40B4-BE49-F238E27FC236}">
                  <a16:creationId xmlns:a16="http://schemas.microsoft.com/office/drawing/2014/main" id="{98625B2C-13A9-212C-D308-E77B21D98AA7}"/>
                </a:ext>
              </a:extLst>
            </p:cNvPr>
            <p:cNvSpPr/>
            <p:nvPr/>
          </p:nvSpPr>
          <p:spPr>
            <a:xfrm rot="16200000">
              <a:off x="1471888" y="3040220"/>
              <a:ext cx="246381" cy="510222"/>
            </a:xfrm>
            <a:prstGeom prst="triangle">
              <a:avLst/>
            </a:prstGeom>
            <a:solidFill>
              <a:schemeClr val="accent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endParaRPr lang="en-US" sz="1400" err="1">
                <a:solidFill>
                  <a:schemeClr val="tx2"/>
                </a:solidFill>
              </a:endParaRPr>
            </a:p>
          </p:txBody>
        </p:sp>
        <p:sp>
          <p:nvSpPr>
            <p:cNvPr id="76" name="Round Same Side Corner Rectangle 138">
              <a:extLst>
                <a:ext uri="{FF2B5EF4-FFF2-40B4-BE49-F238E27FC236}">
                  <a16:creationId xmlns:a16="http://schemas.microsoft.com/office/drawing/2014/main" id="{CF864862-5BEB-FD50-D23B-160878D11112}"/>
                </a:ext>
              </a:extLst>
            </p:cNvPr>
            <p:cNvSpPr/>
            <p:nvPr/>
          </p:nvSpPr>
          <p:spPr>
            <a:xfrm rot="5400000">
              <a:off x="4436702" y="-494189"/>
              <a:ext cx="673101" cy="6866575"/>
            </a:xfrm>
            <a:prstGeom prst="round2SameRect">
              <a:avLst>
                <a:gd name="adj1" fmla="val 50000"/>
                <a:gd name="adj2" fmla="val 0"/>
              </a:avLst>
            </a:prstGeom>
            <a:solidFill>
              <a:schemeClr val="accent1">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2000" b="0"/>
            </a:p>
          </p:txBody>
        </p:sp>
        <p:sp>
          <p:nvSpPr>
            <p:cNvPr id="77" name="Isosceles Triangle 76">
              <a:extLst>
                <a:ext uri="{FF2B5EF4-FFF2-40B4-BE49-F238E27FC236}">
                  <a16:creationId xmlns:a16="http://schemas.microsoft.com/office/drawing/2014/main" id="{B8ADB1A9-274A-4408-2CF0-DEB3F3AB5047}"/>
                </a:ext>
              </a:extLst>
            </p:cNvPr>
            <p:cNvSpPr/>
            <p:nvPr/>
          </p:nvSpPr>
          <p:spPr>
            <a:xfrm rot="16200000">
              <a:off x="1471889" y="2125820"/>
              <a:ext cx="246381" cy="510222"/>
            </a:xfrm>
            <a:prstGeom prst="triangle">
              <a:avLst/>
            </a:prstGeom>
            <a:solidFill>
              <a:schemeClr val="accent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endParaRPr lang="en-US" sz="1400" err="1">
                <a:solidFill>
                  <a:schemeClr val="tx2"/>
                </a:solidFill>
              </a:endParaRPr>
            </a:p>
          </p:txBody>
        </p:sp>
        <p:sp>
          <p:nvSpPr>
            <p:cNvPr id="78" name="Round Same Side Corner Rectangle 140">
              <a:extLst>
                <a:ext uri="{FF2B5EF4-FFF2-40B4-BE49-F238E27FC236}">
                  <a16:creationId xmlns:a16="http://schemas.microsoft.com/office/drawing/2014/main" id="{AED4B62E-4D6D-F921-8015-6ED6C140FF2E}"/>
                </a:ext>
              </a:extLst>
            </p:cNvPr>
            <p:cNvSpPr/>
            <p:nvPr/>
          </p:nvSpPr>
          <p:spPr>
            <a:xfrm rot="5400000">
              <a:off x="4436702" y="-1396524"/>
              <a:ext cx="673101" cy="6866575"/>
            </a:xfrm>
            <a:prstGeom prst="round2SameRect">
              <a:avLst>
                <a:gd name="adj1" fmla="val 50000"/>
                <a:gd name="adj2" fmla="val 0"/>
              </a:avLst>
            </a:prstGeom>
            <a:solidFill>
              <a:schemeClr val="accent1">
                <a:lumMod val="50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2000" b="0" err="1"/>
            </a:p>
          </p:txBody>
        </p:sp>
        <p:sp>
          <p:nvSpPr>
            <p:cNvPr id="79" name="TextBox 78">
              <a:extLst>
                <a:ext uri="{FF2B5EF4-FFF2-40B4-BE49-F238E27FC236}">
                  <a16:creationId xmlns:a16="http://schemas.microsoft.com/office/drawing/2014/main" id="{111F61C2-C1A9-0320-480D-6E9F2ADC0EBF}"/>
                </a:ext>
              </a:extLst>
            </p:cNvPr>
            <p:cNvSpPr txBox="1"/>
            <p:nvPr/>
          </p:nvSpPr>
          <p:spPr>
            <a:xfrm>
              <a:off x="591131" y="1774254"/>
              <a:ext cx="691028" cy="738664"/>
            </a:xfrm>
            <a:prstGeom prst="rect">
              <a:avLst/>
            </a:prstGeom>
            <a:noFill/>
          </p:spPr>
          <p:txBody>
            <a:bodyPr wrap="square" lIns="0" tIns="0" rIns="0" bIns="0" rtlCol="0">
              <a:spAutoFit/>
            </a:bodyPr>
            <a:lstStyle/>
            <a:p>
              <a:pPr algn="ctr"/>
              <a:r>
                <a:rPr lang="en-US" sz="4800" b="1">
                  <a:solidFill>
                    <a:schemeClr val="bg1"/>
                  </a:solidFill>
                </a:rPr>
                <a:t>1</a:t>
              </a:r>
            </a:p>
          </p:txBody>
        </p:sp>
        <p:sp>
          <p:nvSpPr>
            <p:cNvPr id="80" name="TextBox 79">
              <a:extLst>
                <a:ext uri="{FF2B5EF4-FFF2-40B4-BE49-F238E27FC236}">
                  <a16:creationId xmlns:a16="http://schemas.microsoft.com/office/drawing/2014/main" id="{C5CC3A9F-D471-5FC0-A77B-E9ECCA8D7038}"/>
                </a:ext>
              </a:extLst>
            </p:cNvPr>
            <p:cNvSpPr txBox="1"/>
            <p:nvPr/>
          </p:nvSpPr>
          <p:spPr>
            <a:xfrm>
              <a:off x="591131" y="2702704"/>
              <a:ext cx="691028" cy="738664"/>
            </a:xfrm>
            <a:prstGeom prst="rect">
              <a:avLst/>
            </a:prstGeom>
            <a:noFill/>
          </p:spPr>
          <p:txBody>
            <a:bodyPr wrap="square" lIns="0" tIns="0" rIns="0" bIns="0" rtlCol="0">
              <a:spAutoFit/>
            </a:bodyPr>
            <a:lstStyle/>
            <a:p>
              <a:pPr algn="ctr"/>
              <a:r>
                <a:rPr lang="en-US" sz="4800" b="1">
                  <a:solidFill>
                    <a:schemeClr val="bg1"/>
                  </a:solidFill>
                </a:rPr>
                <a:t>2</a:t>
              </a:r>
            </a:p>
          </p:txBody>
        </p:sp>
        <p:sp>
          <p:nvSpPr>
            <p:cNvPr id="81" name="TextBox 80">
              <a:extLst>
                <a:ext uri="{FF2B5EF4-FFF2-40B4-BE49-F238E27FC236}">
                  <a16:creationId xmlns:a16="http://schemas.microsoft.com/office/drawing/2014/main" id="{DEE08CC8-A15C-E3DF-9971-D1D356FEBCB8}"/>
                </a:ext>
              </a:extLst>
            </p:cNvPr>
            <p:cNvSpPr txBox="1"/>
            <p:nvPr/>
          </p:nvSpPr>
          <p:spPr>
            <a:xfrm>
              <a:off x="591131" y="3601864"/>
              <a:ext cx="691028" cy="738664"/>
            </a:xfrm>
            <a:prstGeom prst="rect">
              <a:avLst/>
            </a:prstGeom>
            <a:noFill/>
          </p:spPr>
          <p:txBody>
            <a:bodyPr wrap="square" lIns="0" tIns="0" rIns="0" bIns="0" rtlCol="0">
              <a:spAutoFit/>
            </a:bodyPr>
            <a:lstStyle/>
            <a:p>
              <a:pPr algn="ctr"/>
              <a:r>
                <a:rPr lang="en-US" sz="4800" b="1">
                  <a:solidFill>
                    <a:schemeClr val="bg1"/>
                  </a:solidFill>
                </a:rPr>
                <a:t>3</a:t>
              </a:r>
            </a:p>
          </p:txBody>
        </p:sp>
        <p:sp>
          <p:nvSpPr>
            <p:cNvPr id="82" name="TextBox 81">
              <a:extLst>
                <a:ext uri="{FF2B5EF4-FFF2-40B4-BE49-F238E27FC236}">
                  <a16:creationId xmlns:a16="http://schemas.microsoft.com/office/drawing/2014/main" id="{E61BA467-551E-995F-CA54-15AD76B8E756}"/>
                </a:ext>
              </a:extLst>
            </p:cNvPr>
            <p:cNvSpPr txBox="1"/>
            <p:nvPr/>
          </p:nvSpPr>
          <p:spPr>
            <a:xfrm>
              <a:off x="591131" y="4516264"/>
              <a:ext cx="691028" cy="738664"/>
            </a:xfrm>
            <a:prstGeom prst="rect">
              <a:avLst/>
            </a:prstGeom>
            <a:noFill/>
          </p:spPr>
          <p:txBody>
            <a:bodyPr wrap="square" lIns="0" tIns="0" rIns="0" bIns="0" rtlCol="0">
              <a:spAutoFit/>
            </a:bodyPr>
            <a:lstStyle/>
            <a:p>
              <a:pPr algn="ctr"/>
              <a:r>
                <a:rPr lang="en-US" sz="4800" b="1">
                  <a:solidFill>
                    <a:schemeClr val="bg1"/>
                  </a:solidFill>
                </a:rPr>
                <a:t>4</a:t>
              </a:r>
            </a:p>
          </p:txBody>
        </p:sp>
        <p:sp>
          <p:nvSpPr>
            <p:cNvPr id="83" name="TextBox 82">
              <a:extLst>
                <a:ext uri="{FF2B5EF4-FFF2-40B4-BE49-F238E27FC236}">
                  <a16:creationId xmlns:a16="http://schemas.microsoft.com/office/drawing/2014/main" id="{B7758263-67D0-7343-794E-CCA1FF3CD175}"/>
                </a:ext>
              </a:extLst>
            </p:cNvPr>
            <p:cNvSpPr txBox="1"/>
            <p:nvPr/>
          </p:nvSpPr>
          <p:spPr>
            <a:xfrm>
              <a:off x="591131" y="5414238"/>
              <a:ext cx="691028" cy="738664"/>
            </a:xfrm>
            <a:prstGeom prst="rect">
              <a:avLst/>
            </a:prstGeom>
            <a:noFill/>
          </p:spPr>
          <p:txBody>
            <a:bodyPr wrap="square" lIns="0" tIns="0" rIns="0" bIns="0" rtlCol="0">
              <a:spAutoFit/>
            </a:bodyPr>
            <a:lstStyle/>
            <a:p>
              <a:pPr algn="ctr"/>
              <a:r>
                <a:rPr lang="en-US" sz="4800" b="1">
                  <a:solidFill>
                    <a:schemeClr val="bg1"/>
                  </a:solidFill>
                </a:rPr>
                <a:t>5</a:t>
              </a:r>
            </a:p>
          </p:txBody>
        </p:sp>
        <p:sp>
          <p:nvSpPr>
            <p:cNvPr id="84" name="Rectangle 83">
              <a:extLst>
                <a:ext uri="{FF2B5EF4-FFF2-40B4-BE49-F238E27FC236}">
                  <a16:creationId xmlns:a16="http://schemas.microsoft.com/office/drawing/2014/main" id="{29856B81-DCD0-7EAD-5C3C-A267CF570B37}"/>
                </a:ext>
              </a:extLst>
            </p:cNvPr>
            <p:cNvSpPr/>
            <p:nvPr/>
          </p:nvSpPr>
          <p:spPr>
            <a:xfrm>
              <a:off x="1509509" y="5495142"/>
              <a:ext cx="6355715" cy="246221"/>
            </a:xfrm>
            <a:prstGeom prst="rect">
              <a:avLst/>
            </a:prstGeom>
          </p:spPr>
          <p:txBody>
            <a:bodyPr wrap="square" lIns="0" tIns="0" rIns="0" bIns="0">
              <a:spAutoFit/>
            </a:bodyPr>
            <a:lstStyle/>
            <a:p>
              <a:pPr algn="ctr"/>
              <a:r>
                <a:rPr lang="en-US" sz="1600" b="1">
                  <a:solidFill>
                    <a:schemeClr val="bg1"/>
                  </a:solidFill>
                </a:rPr>
                <a:t>Be leaders: </a:t>
              </a:r>
              <a:r>
                <a:rPr lang="en-US" sz="1600">
                  <a:solidFill>
                    <a:schemeClr val="bg1"/>
                  </a:solidFill>
                </a:rPr>
                <a:t>Spearhead innovation projects from start to finish</a:t>
              </a:r>
            </a:p>
          </p:txBody>
        </p:sp>
        <p:sp>
          <p:nvSpPr>
            <p:cNvPr id="85" name="Rectangle 84">
              <a:extLst>
                <a:ext uri="{FF2B5EF4-FFF2-40B4-BE49-F238E27FC236}">
                  <a16:creationId xmlns:a16="http://schemas.microsoft.com/office/drawing/2014/main" id="{79EC839B-5D51-A317-E08E-48CAB88CF9F6}"/>
                </a:ext>
              </a:extLst>
            </p:cNvPr>
            <p:cNvSpPr/>
            <p:nvPr/>
          </p:nvSpPr>
          <p:spPr>
            <a:xfrm>
              <a:off x="1509509" y="3733632"/>
              <a:ext cx="6355715" cy="246221"/>
            </a:xfrm>
            <a:prstGeom prst="rect">
              <a:avLst/>
            </a:prstGeom>
          </p:spPr>
          <p:txBody>
            <a:bodyPr wrap="square" lIns="0" tIns="0" rIns="0" bIns="0">
              <a:spAutoFit/>
            </a:bodyPr>
            <a:lstStyle/>
            <a:p>
              <a:pPr algn="ctr"/>
              <a:r>
                <a:rPr lang="en-US" sz="1600" b="1" dirty="0">
                  <a:solidFill>
                    <a:schemeClr val="bg1"/>
                  </a:solidFill>
                </a:rPr>
                <a:t>Innovative design: </a:t>
              </a:r>
              <a:r>
                <a:rPr lang="en-US" sz="1600" dirty="0">
                  <a:solidFill>
                    <a:schemeClr val="bg1"/>
                  </a:solidFill>
                </a:rPr>
                <a:t>“how can we do this?” instead of “can we do this?” </a:t>
              </a:r>
            </a:p>
          </p:txBody>
        </p:sp>
        <p:sp>
          <p:nvSpPr>
            <p:cNvPr id="86" name="Rectangle 85">
              <a:extLst>
                <a:ext uri="{FF2B5EF4-FFF2-40B4-BE49-F238E27FC236}">
                  <a16:creationId xmlns:a16="http://schemas.microsoft.com/office/drawing/2014/main" id="{A8009518-1DD7-E382-4728-7E8585E3CEE7}"/>
                </a:ext>
              </a:extLst>
            </p:cNvPr>
            <p:cNvSpPr/>
            <p:nvPr/>
          </p:nvSpPr>
          <p:spPr>
            <a:xfrm>
              <a:off x="1509509" y="4622836"/>
              <a:ext cx="6355715" cy="246221"/>
            </a:xfrm>
            <a:prstGeom prst="rect">
              <a:avLst/>
            </a:prstGeom>
          </p:spPr>
          <p:txBody>
            <a:bodyPr wrap="square" lIns="0" tIns="0" rIns="0" bIns="0">
              <a:spAutoFit/>
            </a:bodyPr>
            <a:lstStyle/>
            <a:p>
              <a:pPr algn="ctr"/>
              <a:r>
                <a:rPr lang="en-US" sz="1600" b="1">
                  <a:solidFill>
                    <a:schemeClr val="bg1"/>
                  </a:solidFill>
                </a:rPr>
                <a:t>Leverage data to inform company </a:t>
              </a:r>
              <a:r>
                <a:rPr lang="en-US" sz="1600">
                  <a:solidFill>
                    <a:schemeClr val="bg1"/>
                  </a:solidFill>
                </a:rPr>
                <a:t>decisions on </a:t>
              </a:r>
              <a:r>
                <a:rPr lang="en-US" sz="1600" err="1">
                  <a:solidFill>
                    <a:schemeClr val="bg1"/>
                  </a:solidFill>
                </a:rPr>
                <a:t>optimising</a:t>
              </a:r>
              <a:r>
                <a:rPr lang="en-US" sz="1600">
                  <a:solidFill>
                    <a:schemeClr val="bg1"/>
                  </a:solidFill>
                </a:rPr>
                <a:t> consumer engagement</a:t>
              </a:r>
            </a:p>
          </p:txBody>
        </p:sp>
        <p:sp>
          <p:nvSpPr>
            <p:cNvPr id="87" name="Rectangle 86">
              <a:extLst>
                <a:ext uri="{FF2B5EF4-FFF2-40B4-BE49-F238E27FC236}">
                  <a16:creationId xmlns:a16="http://schemas.microsoft.com/office/drawing/2014/main" id="{07183D8D-02CC-E5CF-169A-A5CCEE6FAE2A}"/>
                </a:ext>
              </a:extLst>
            </p:cNvPr>
            <p:cNvSpPr/>
            <p:nvPr/>
          </p:nvSpPr>
          <p:spPr>
            <a:xfrm>
              <a:off x="1509509" y="2820352"/>
              <a:ext cx="6355715" cy="246221"/>
            </a:xfrm>
            <a:prstGeom prst="rect">
              <a:avLst/>
            </a:prstGeom>
          </p:spPr>
          <p:txBody>
            <a:bodyPr wrap="square" lIns="0" tIns="0" rIns="0" bIns="0">
              <a:spAutoFit/>
            </a:bodyPr>
            <a:lstStyle/>
            <a:p>
              <a:pPr algn="ctr"/>
              <a:r>
                <a:rPr lang="en-US" sz="1600" b="1">
                  <a:solidFill>
                    <a:schemeClr val="bg1"/>
                  </a:solidFill>
                </a:rPr>
                <a:t>Use evidence and data </a:t>
              </a:r>
              <a:r>
                <a:rPr lang="en-US" sz="1600">
                  <a:solidFill>
                    <a:schemeClr val="bg1"/>
                  </a:solidFill>
                </a:rPr>
                <a:t>to garner support to influence regulatory change</a:t>
              </a:r>
            </a:p>
          </p:txBody>
        </p:sp>
        <p:sp>
          <p:nvSpPr>
            <p:cNvPr id="88" name="Rectangle 87">
              <a:extLst>
                <a:ext uri="{FF2B5EF4-FFF2-40B4-BE49-F238E27FC236}">
                  <a16:creationId xmlns:a16="http://schemas.microsoft.com/office/drawing/2014/main" id="{0226F6E5-763E-6D03-69F7-50FD1C5118F1}"/>
                </a:ext>
              </a:extLst>
            </p:cNvPr>
            <p:cNvSpPr/>
            <p:nvPr/>
          </p:nvSpPr>
          <p:spPr>
            <a:xfrm>
              <a:off x="1565272" y="1920724"/>
              <a:ext cx="6355715" cy="246221"/>
            </a:xfrm>
            <a:prstGeom prst="rect">
              <a:avLst/>
            </a:prstGeom>
          </p:spPr>
          <p:txBody>
            <a:bodyPr wrap="square" lIns="0" tIns="0" rIns="0" bIns="0">
              <a:spAutoFit/>
            </a:bodyPr>
            <a:lstStyle/>
            <a:p>
              <a:pPr algn="ctr"/>
              <a:r>
                <a:rPr lang="en-US" sz="1600" b="1">
                  <a:solidFill>
                    <a:schemeClr val="bg1"/>
                  </a:solidFill>
                </a:rPr>
                <a:t>Be closer to younger customers </a:t>
              </a:r>
              <a:r>
                <a:rPr lang="en-US" sz="1600">
                  <a:solidFill>
                    <a:schemeClr val="bg1"/>
                  </a:solidFill>
                </a:rPr>
                <a:t>to better understand their wants, needs and </a:t>
              </a:r>
              <a:r>
                <a:rPr lang="en-US" sz="1600" err="1">
                  <a:solidFill>
                    <a:schemeClr val="bg1"/>
                  </a:solidFill>
                </a:rPr>
                <a:t>behaviours</a:t>
              </a:r>
              <a:endParaRPr lang="en-US" sz="1600">
                <a:solidFill>
                  <a:schemeClr val="bg1"/>
                </a:solidFill>
              </a:endParaRPr>
            </a:p>
          </p:txBody>
        </p:sp>
      </p:grpSp>
      <p:sp>
        <p:nvSpPr>
          <p:cNvPr id="7" name="Text Placeholder 5">
            <a:extLst>
              <a:ext uri="{FF2B5EF4-FFF2-40B4-BE49-F238E27FC236}">
                <a16:creationId xmlns:a16="http://schemas.microsoft.com/office/drawing/2014/main" id="{D033A1E7-7AA4-3288-97A4-A4508328BFF2}"/>
              </a:ext>
            </a:extLst>
          </p:cNvPr>
          <p:cNvSpPr txBox="1">
            <a:spLocks/>
          </p:cNvSpPr>
          <p:nvPr/>
        </p:nvSpPr>
        <p:spPr>
          <a:xfrm>
            <a:off x="326848" y="721044"/>
            <a:ext cx="11186349" cy="364401"/>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a:solidFill>
                  <a:schemeClr val="accent4"/>
                </a:solidFill>
              </a:rPr>
              <a:t>Examples of actions that can be taken as steps to acquiring the underserved younger community</a:t>
            </a:r>
            <a:endParaRPr lang="en-AU" sz="1600" dirty="0">
              <a:solidFill>
                <a:schemeClr val="accent4"/>
              </a:solidFill>
            </a:endParaRPr>
          </a:p>
        </p:txBody>
      </p:sp>
    </p:spTree>
    <p:extLst>
      <p:ext uri="{BB962C8B-B14F-4D97-AF65-F5344CB8AC3E}">
        <p14:creationId xmlns:p14="http://schemas.microsoft.com/office/powerpoint/2010/main" val="3819905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7019E-F8B9-8EE1-D1FE-61314FE5B201}"/>
              </a:ext>
            </a:extLst>
          </p:cNvPr>
          <p:cNvSpPr>
            <a:spLocks noGrp="1"/>
          </p:cNvSpPr>
          <p:nvPr>
            <p:ph type="title"/>
          </p:nvPr>
        </p:nvSpPr>
        <p:spPr/>
        <p:txBody>
          <a:bodyPr/>
          <a:lstStyle/>
          <a:p>
            <a:r>
              <a:rPr lang="en-US"/>
              <a:t>The Actuaries Institute acknowledges the traditional custodians of the lands and waters where we live and work, travel, and trade. </a:t>
            </a:r>
            <a:br>
              <a:rPr lang="en-US"/>
            </a:br>
            <a:r>
              <a:rPr lang="en-US"/>
              <a:t>We pay our respect to the members of those communities, Elders past and present, and </a:t>
            </a:r>
            <a:r>
              <a:rPr lang="en-US" err="1"/>
              <a:t>recognise</a:t>
            </a:r>
            <a:r>
              <a:rPr lang="en-US"/>
              <a:t> and celebrate their continuing custodianship and culture.</a:t>
            </a:r>
          </a:p>
        </p:txBody>
      </p:sp>
      <p:sp>
        <p:nvSpPr>
          <p:cNvPr id="3" name="Slide Number Placeholder 2">
            <a:extLst>
              <a:ext uri="{FF2B5EF4-FFF2-40B4-BE49-F238E27FC236}">
                <a16:creationId xmlns:a16="http://schemas.microsoft.com/office/drawing/2014/main" id="{89F6F405-2C4C-B402-54D7-D345A403C6BC}"/>
              </a:ext>
            </a:extLst>
          </p:cNvPr>
          <p:cNvSpPr>
            <a:spLocks noGrp="1"/>
          </p:cNvSpPr>
          <p:nvPr>
            <p:ph type="sldNum" sz="quarter" idx="12"/>
          </p:nvPr>
        </p:nvSpPr>
        <p:spPr/>
        <p:txBody>
          <a:bodyPr/>
          <a:lstStyle/>
          <a:p>
            <a:fld id="{741AFF56-1126-4107-9C02-BC0EFBF16431}" type="slidenum">
              <a:rPr lang="en-GB" smtClean="0"/>
              <a:pPr/>
              <a:t>2</a:t>
            </a:fld>
            <a:endParaRPr lang="en-GB"/>
          </a:p>
        </p:txBody>
      </p:sp>
      <p:sp>
        <p:nvSpPr>
          <p:cNvPr id="4" name="Footer Placeholder 4">
            <a:extLst>
              <a:ext uri="{FF2B5EF4-FFF2-40B4-BE49-F238E27FC236}">
                <a16:creationId xmlns:a16="http://schemas.microsoft.com/office/drawing/2014/main" id="{0A824449-EC7E-6616-E362-A6C7C664F8BF}"/>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spTree>
    <p:extLst>
      <p:ext uri="{BB962C8B-B14F-4D97-AF65-F5344CB8AC3E}">
        <p14:creationId xmlns:p14="http://schemas.microsoft.com/office/powerpoint/2010/main" val="309585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1A496-4C39-2B00-0D43-49A224521298}"/>
              </a:ext>
            </a:extLst>
          </p:cNvPr>
          <p:cNvSpPr>
            <a:spLocks noGrp="1"/>
          </p:cNvSpPr>
          <p:nvPr>
            <p:ph type="ctrTitle"/>
          </p:nvPr>
        </p:nvSpPr>
        <p:spPr/>
        <p:txBody>
          <a:bodyPr/>
          <a:lstStyle/>
          <a:p>
            <a:r>
              <a:rPr lang="en-US"/>
              <a:t>Thank you</a:t>
            </a:r>
          </a:p>
        </p:txBody>
      </p:sp>
      <p:sp>
        <p:nvSpPr>
          <p:cNvPr id="3" name="Subtitle 2">
            <a:extLst>
              <a:ext uri="{FF2B5EF4-FFF2-40B4-BE49-F238E27FC236}">
                <a16:creationId xmlns:a16="http://schemas.microsoft.com/office/drawing/2014/main" id="{40216AD9-8DFE-D1F2-E19F-6CC337BFA40C}"/>
              </a:ext>
            </a:extLst>
          </p:cNvPr>
          <p:cNvSpPr>
            <a:spLocks noGrp="1"/>
          </p:cNvSpPr>
          <p:nvPr>
            <p:ph type="subTitle" idx="1"/>
          </p:nvPr>
        </p:nvSpPr>
        <p:spPr/>
        <p:txBody>
          <a:bodyPr/>
          <a:lstStyle/>
          <a:p>
            <a:r>
              <a:rPr lang="en-US"/>
              <a:t>Actuaries Institute</a:t>
            </a:r>
          </a:p>
          <a:p>
            <a:r>
              <a:rPr lang="en-US" err="1"/>
              <a:t>actuaries.asn.au</a:t>
            </a:r>
            <a:endParaRPr lang="en-US"/>
          </a:p>
        </p:txBody>
      </p:sp>
      <p:sp>
        <p:nvSpPr>
          <p:cNvPr id="4" name="Footer Placeholder 4">
            <a:extLst>
              <a:ext uri="{FF2B5EF4-FFF2-40B4-BE49-F238E27FC236}">
                <a16:creationId xmlns:a16="http://schemas.microsoft.com/office/drawing/2014/main" id="{18378F98-3ADB-4368-F405-BE3EFC9CF42A}"/>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2317271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p:txBody>
          <a:bodyPr/>
          <a:lstStyle/>
          <a:p>
            <a:r>
              <a:rPr lang="en-US" dirty="0"/>
              <a:t>Appendix</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mtClean="0"/>
              <a:pPr/>
              <a:t>21</a:t>
            </a:fld>
            <a:endParaRPr lang="en-GB"/>
          </a:p>
        </p:txBody>
      </p:sp>
      <p:sp>
        <p:nvSpPr>
          <p:cNvPr id="2" name="Footer Placeholder 4">
            <a:extLst>
              <a:ext uri="{FF2B5EF4-FFF2-40B4-BE49-F238E27FC236}">
                <a16:creationId xmlns:a16="http://schemas.microsoft.com/office/drawing/2014/main" id="{20A7416F-C66E-6D6F-FBC4-2A2666EECE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sp>
        <p:nvSpPr>
          <p:cNvPr id="9" name="TextBox 8">
            <a:extLst>
              <a:ext uri="{FF2B5EF4-FFF2-40B4-BE49-F238E27FC236}">
                <a16:creationId xmlns:a16="http://schemas.microsoft.com/office/drawing/2014/main" id="{8D6009AB-5E64-ECD0-0A67-C4B5EE373381}"/>
              </a:ext>
            </a:extLst>
          </p:cNvPr>
          <p:cNvSpPr txBox="1"/>
          <p:nvPr/>
        </p:nvSpPr>
        <p:spPr>
          <a:xfrm>
            <a:off x="326849" y="1067798"/>
            <a:ext cx="8582020" cy="3970318"/>
          </a:xfrm>
          <a:prstGeom prst="rect">
            <a:avLst/>
          </a:prstGeom>
          <a:noFill/>
        </p:spPr>
        <p:txBody>
          <a:bodyPr wrap="square">
            <a:spAutoFit/>
          </a:bodyPr>
          <a:lstStyle/>
          <a:p>
            <a:pPr marL="228600" indent="-228600">
              <a:buFontTx/>
              <a:buAutoNum type="arabicParenR"/>
            </a:pPr>
            <a:r>
              <a:rPr lang="en-GB" sz="1400" dirty="0"/>
              <a:t> Deloitte Life Insurance Needs in Australia 2023</a:t>
            </a:r>
            <a:endParaRPr lang="en-AU" sz="1400" dirty="0">
              <a:hlinkClick r:id="rId3"/>
            </a:endParaRPr>
          </a:p>
          <a:p>
            <a:pPr marL="228600" indent="-228600">
              <a:buAutoNum type="arabicParenR"/>
            </a:pPr>
            <a:r>
              <a:rPr lang="en-AU" sz="1400" dirty="0">
                <a:hlinkClick r:id="rId3"/>
              </a:rPr>
              <a:t>https://www.statista.com/statistics/608088/australia-age-distribution/</a:t>
            </a:r>
            <a:r>
              <a:rPr lang="en-AU" sz="1400" dirty="0"/>
              <a:t> </a:t>
            </a:r>
          </a:p>
          <a:p>
            <a:pPr marL="228600" indent="-228600">
              <a:buAutoNum type="arabicParenR"/>
            </a:pPr>
            <a:r>
              <a:rPr lang="en-AU" sz="1400" dirty="0">
                <a:hlinkClick r:id="rId4"/>
              </a:rPr>
              <a:t>https://www.abs.gov.au/articles/new-census-insights-income-australia-using-administrative-data</a:t>
            </a:r>
            <a:endParaRPr lang="en-AU" sz="1400" dirty="0"/>
          </a:p>
          <a:p>
            <a:pPr marL="228600" indent="-228600">
              <a:buAutoNum type="arabicParenR"/>
            </a:pPr>
            <a:r>
              <a:rPr lang="en-AU" sz="1400" dirty="0">
                <a:hlinkClick r:id="rId5"/>
              </a:rPr>
              <a:t>https://www.apra.gov.au/putting-members-first</a:t>
            </a:r>
            <a:r>
              <a:rPr lang="en-AU" sz="1400" dirty="0"/>
              <a:t> </a:t>
            </a:r>
          </a:p>
          <a:p>
            <a:pPr marL="228600" indent="-228600">
              <a:buAutoNum type="arabicParenR"/>
            </a:pPr>
            <a:r>
              <a:rPr lang="en-AU" sz="1400" dirty="0">
                <a:hlinkClick r:id="rId6"/>
              </a:rPr>
              <a:t>https://treasury.gov.au/sites/default/files/2023-01/p2023-358632.pdf </a:t>
            </a:r>
            <a:endParaRPr lang="en-AU" sz="1400" dirty="0"/>
          </a:p>
          <a:p>
            <a:pPr marL="228600" indent="-228600">
              <a:buAutoNum type="arabicParenR"/>
            </a:pPr>
            <a:r>
              <a:rPr lang="en-AU" sz="1400" dirty="0">
                <a:hlinkClick r:id="rId7"/>
              </a:rPr>
              <a:t>https://treasury.gov.au/sites/default/files/2023-12/p2023-471470.pdf</a:t>
            </a:r>
            <a:endParaRPr lang="en-AU" sz="1400" dirty="0"/>
          </a:p>
          <a:p>
            <a:pPr marL="228600" indent="-228600">
              <a:buAutoNum type="arabicParenR"/>
            </a:pPr>
            <a:r>
              <a:rPr lang="en-AU" sz="1400" dirty="0">
                <a:hlinkClick r:id="rId8"/>
              </a:rPr>
              <a:t>https://www.iag.com.au/newsroom/company/iag-enters-strategic-alliance-with-the-royal-automobile-club-of-western-australia</a:t>
            </a:r>
            <a:r>
              <a:rPr lang="en-AU" sz="1400" dirty="0"/>
              <a:t> </a:t>
            </a:r>
          </a:p>
          <a:p>
            <a:pPr marL="228600" indent="-228600">
              <a:buAutoNum type="arabicParenR"/>
            </a:pPr>
            <a:r>
              <a:rPr lang="en-AU" sz="1400" dirty="0">
                <a:hlinkClick r:id="rId9"/>
              </a:rPr>
              <a:t>https://embedded-insurance-in-india/</a:t>
            </a:r>
            <a:endParaRPr lang="en-AU" sz="1400" dirty="0"/>
          </a:p>
          <a:p>
            <a:pPr marL="228600" indent="-228600">
              <a:buAutoNum type="arabicParenR"/>
            </a:pPr>
            <a:r>
              <a:rPr lang="en-GB" sz="1400" dirty="0">
                <a:solidFill>
                  <a:schemeClr val="tx1"/>
                </a:solidFill>
              </a:rPr>
              <a:t> </a:t>
            </a:r>
            <a:r>
              <a:rPr lang="en-GB" sz="1400" dirty="0">
                <a:solidFill>
                  <a:schemeClr val="tx1"/>
                </a:solidFill>
                <a:hlinkClick r:id="rId10"/>
              </a:rPr>
              <a:t>https://www.lemonade.com/life </a:t>
            </a:r>
            <a:endParaRPr lang="en-GB" sz="1400" dirty="0">
              <a:solidFill>
                <a:schemeClr val="tx1"/>
              </a:solidFill>
            </a:endParaRPr>
          </a:p>
          <a:p>
            <a:pPr marL="228600" indent="-228600">
              <a:buAutoNum type="arabicParenR"/>
            </a:pPr>
            <a:r>
              <a:rPr lang="en-GB" sz="1400" dirty="0">
                <a:solidFill>
                  <a:schemeClr val="tx1"/>
                </a:solidFill>
                <a:hlinkClick r:id="rId11"/>
              </a:rPr>
              <a:t>https://www.decerto.com/post/streamlining-insurance-claims-processes-with-ai-and-machine-learning</a:t>
            </a:r>
            <a:endParaRPr lang="en-GB" sz="1400" dirty="0">
              <a:solidFill>
                <a:schemeClr val="tx1"/>
              </a:solidFill>
            </a:endParaRPr>
          </a:p>
          <a:p>
            <a:pPr marL="228600" indent="-228600">
              <a:buAutoNum type="arabicParenR"/>
            </a:pPr>
            <a:r>
              <a:rPr lang="en-GB" sz="1400" dirty="0">
                <a:solidFill>
                  <a:schemeClr val="tx1"/>
                </a:solidFill>
                <a:hlinkClick r:id="rId12"/>
              </a:rPr>
              <a:t> https://www.snackbyincome.sg/</a:t>
            </a:r>
            <a:endParaRPr lang="en-GB" sz="1400" dirty="0">
              <a:solidFill>
                <a:schemeClr val="tx1"/>
              </a:solidFill>
            </a:endParaRPr>
          </a:p>
          <a:p>
            <a:pPr marL="228600" indent="-228600">
              <a:buAutoNum type="arabicParenR"/>
            </a:pPr>
            <a:r>
              <a:rPr lang="en-GB" sz="1400" dirty="0"/>
              <a:t> </a:t>
            </a:r>
            <a:r>
              <a:rPr lang="en-GB" sz="1400" dirty="0">
                <a:solidFill>
                  <a:schemeClr val="tx1"/>
                </a:solidFill>
                <a:hlinkClick r:id="rId13"/>
              </a:rPr>
              <a:t>https://webcast1.axa.com/files/Documents/file/167/65d732db2cf2b.pdf</a:t>
            </a:r>
            <a:endParaRPr lang="en-GB" sz="1400" dirty="0">
              <a:solidFill>
                <a:schemeClr val="tx1"/>
              </a:solidFill>
            </a:endParaRPr>
          </a:p>
          <a:p>
            <a:pPr marL="228600" indent="-228600">
              <a:buAutoNum type="arabicParenR"/>
            </a:pPr>
            <a:r>
              <a:rPr lang="en-GB" sz="1400" dirty="0"/>
              <a:t> </a:t>
            </a:r>
            <a:r>
              <a:rPr lang="en-GB" sz="1400" dirty="0">
                <a:solidFill>
                  <a:schemeClr val="tx1"/>
                </a:solidFill>
                <a:hlinkClick r:id="rId14"/>
              </a:rPr>
              <a:t>https://www.businessinsider.com/zurich-insurance-ai-customer-relationship-management-crm-system-helps-agents-2025-5</a:t>
            </a:r>
            <a:endParaRPr lang="en-GB" sz="1400" dirty="0"/>
          </a:p>
          <a:p>
            <a:pPr marL="228600" indent="-228600">
              <a:buAutoNum type="arabicParenR"/>
            </a:pPr>
            <a:r>
              <a:rPr lang="en-GB" sz="1400" dirty="0"/>
              <a:t> </a:t>
            </a:r>
            <a:r>
              <a:rPr lang="en-GB" sz="1400" dirty="0">
                <a:hlinkClick r:id="rId15"/>
              </a:rPr>
              <a:t>https://www.wired.com/story/this-call-may-be-monitored-for-tone-and-emotion/</a:t>
            </a:r>
            <a:r>
              <a:rPr lang="en-GB" sz="1400" dirty="0"/>
              <a:t> </a:t>
            </a:r>
          </a:p>
          <a:p>
            <a:pPr marL="228600" indent="-228600">
              <a:buAutoNum type="arabicParenR"/>
            </a:pPr>
            <a:endParaRPr lang="en-AU" sz="1400" dirty="0"/>
          </a:p>
          <a:p>
            <a:pPr marL="228600" indent="-228600">
              <a:buAutoNum type="arabicParenR"/>
            </a:pPr>
            <a:endParaRPr lang="en-AU" sz="1400" i="1" dirty="0"/>
          </a:p>
        </p:txBody>
      </p:sp>
    </p:spTree>
    <p:extLst>
      <p:ext uri="{BB962C8B-B14F-4D97-AF65-F5344CB8AC3E}">
        <p14:creationId xmlns:p14="http://schemas.microsoft.com/office/powerpoint/2010/main" val="2732727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972FB-3BD0-5E96-65B7-589A64DCE146}"/>
              </a:ext>
            </a:extLst>
          </p:cNvPr>
          <p:cNvSpPr>
            <a:spLocks noGrp="1"/>
          </p:cNvSpPr>
          <p:nvPr>
            <p:ph type="title"/>
          </p:nvPr>
        </p:nvSpPr>
        <p:spPr/>
        <p:txBody>
          <a:bodyPr/>
          <a:lstStyle/>
          <a:p>
            <a:r>
              <a:rPr lang="en-US"/>
              <a:t>About the Actuaries Institute</a:t>
            </a:r>
          </a:p>
        </p:txBody>
      </p:sp>
      <p:sp>
        <p:nvSpPr>
          <p:cNvPr id="3" name="Content Placeholder 2">
            <a:extLst>
              <a:ext uri="{FF2B5EF4-FFF2-40B4-BE49-F238E27FC236}">
                <a16:creationId xmlns:a16="http://schemas.microsoft.com/office/drawing/2014/main" id="{E1580CA2-B814-18BC-EA5E-CC50B1018AEA}"/>
              </a:ext>
            </a:extLst>
          </p:cNvPr>
          <p:cNvSpPr>
            <a:spLocks noGrp="1"/>
          </p:cNvSpPr>
          <p:nvPr>
            <p:ph idx="1"/>
          </p:nvPr>
        </p:nvSpPr>
        <p:spPr/>
        <p:txBody>
          <a:bodyPr/>
          <a:lstStyle/>
          <a:p>
            <a:r>
              <a:rPr lang="en-US" dirty="0"/>
              <a:t>The Actuaries Institute is the peak professional body for Actuaries in Australia. The Institute provides expert comment on public policy issues where there is uncertainty of future financial outcomes. </a:t>
            </a:r>
          </a:p>
          <a:p>
            <a:endParaRPr lang="en-US" dirty="0"/>
          </a:p>
          <a:p>
            <a:r>
              <a:rPr lang="en-US" dirty="0"/>
              <a:t>Actuaries have a reputation for a high level of technical financial expertise and integrity. They apply their analytical and risk management expertise to allocate resources efficiently, identify and mitigate emerging risks and to help maintain system integrity across multiple segments of the financial and other sectors. This unrivalled expertise enables the profession to comment on a wide range of issues including life, general and health insurance, climate change, superannuation and retirement income policy, enterprise risk management and prudential regulation, the digital economy, finance and investment and wider health issues. </a:t>
            </a:r>
          </a:p>
          <a:p>
            <a:r>
              <a:rPr lang="en-US" dirty="0"/>
              <a:t>  </a:t>
            </a:r>
          </a:p>
          <a:p>
            <a:r>
              <a:rPr lang="en-US" dirty="0"/>
              <a:t>© Institute of Actuaries of Australia 2025.​ All rights reserved.</a:t>
            </a:r>
          </a:p>
        </p:txBody>
      </p:sp>
      <p:sp>
        <p:nvSpPr>
          <p:cNvPr id="4" name="Slide Number Placeholder 3">
            <a:extLst>
              <a:ext uri="{FF2B5EF4-FFF2-40B4-BE49-F238E27FC236}">
                <a16:creationId xmlns:a16="http://schemas.microsoft.com/office/drawing/2014/main" id="{D3368682-26B8-5C7C-5A18-6098589BB304}"/>
              </a:ext>
            </a:extLst>
          </p:cNvPr>
          <p:cNvSpPr>
            <a:spLocks noGrp="1"/>
          </p:cNvSpPr>
          <p:nvPr>
            <p:ph type="sldNum" sz="quarter" idx="12"/>
          </p:nvPr>
        </p:nvSpPr>
        <p:spPr/>
        <p:txBody>
          <a:bodyPr/>
          <a:lstStyle/>
          <a:p>
            <a:fld id="{741AFF56-1126-4107-9C02-BC0EFBF16431}" type="slidenum">
              <a:rPr lang="en-GB" smtClean="0"/>
              <a:pPr/>
              <a:t>22</a:t>
            </a:fld>
            <a:endParaRPr lang="en-GB"/>
          </a:p>
        </p:txBody>
      </p:sp>
      <p:sp>
        <p:nvSpPr>
          <p:cNvPr id="5" name="Footer Placeholder 4">
            <a:extLst>
              <a:ext uri="{FF2B5EF4-FFF2-40B4-BE49-F238E27FC236}">
                <a16:creationId xmlns:a16="http://schemas.microsoft.com/office/drawing/2014/main" id="{05AB6274-C598-F262-EFE2-7AD2B90048C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accent1"/>
                </a:solidFill>
              </a:rPr>
              <a:t>Presented at the 2025 All Actuaries Summit</a:t>
            </a:r>
          </a:p>
        </p:txBody>
      </p:sp>
    </p:spTree>
    <p:extLst>
      <p:ext uri="{BB962C8B-B14F-4D97-AF65-F5344CB8AC3E}">
        <p14:creationId xmlns:p14="http://schemas.microsoft.com/office/powerpoint/2010/main" val="4064555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p:txBody>
          <a:bodyPr/>
          <a:lstStyle/>
          <a:p>
            <a:r>
              <a:rPr lang="en-US"/>
              <a:t>Speakers</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mtClean="0"/>
              <a:pPr/>
              <a:t>3</a:t>
            </a:fld>
            <a:endParaRPr lang="en-GB"/>
          </a:p>
        </p:txBody>
      </p:sp>
      <p:sp>
        <p:nvSpPr>
          <p:cNvPr id="10" name="Content Placeholder 9">
            <a:extLst>
              <a:ext uri="{FF2B5EF4-FFF2-40B4-BE49-F238E27FC236}">
                <a16:creationId xmlns:a16="http://schemas.microsoft.com/office/drawing/2014/main" id="{13B768C8-CC6B-52DA-D1F2-413B5638908E}"/>
              </a:ext>
            </a:extLst>
          </p:cNvPr>
          <p:cNvSpPr>
            <a:spLocks noGrp="1"/>
          </p:cNvSpPr>
          <p:nvPr>
            <p:ph idx="13"/>
          </p:nvPr>
        </p:nvSpPr>
        <p:spPr>
          <a:xfrm>
            <a:off x="2829952" y="3710480"/>
            <a:ext cx="2118980" cy="1232435"/>
          </a:xfrm>
        </p:spPr>
        <p: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AU" b="1" i="0" u="none" strike="noStrike" kern="1200" cap="none" spc="0" normalizeH="0" baseline="0" noProof="0">
                <a:ln>
                  <a:noFill/>
                </a:ln>
                <a:solidFill>
                  <a:srgbClr val="3C69FF"/>
                </a:solidFill>
                <a:effectLst/>
                <a:uLnTx/>
                <a:uFillTx/>
                <a:latin typeface="Open Sans"/>
                <a:ea typeface="Open Sans"/>
                <a:cs typeface="Open Sans"/>
              </a:rPr>
              <a:t>Alan Merten</a:t>
            </a:r>
            <a:endParaRPr kumimoji="0" lang="en-US" b="0" i="0" u="none" strike="noStrike" kern="1200" cap="none" spc="0" normalizeH="0" baseline="0" noProof="0">
              <a:ln>
                <a:noFill/>
              </a:ln>
              <a:solidFill>
                <a:srgbClr val="3C69FF"/>
              </a:solidFill>
              <a:effectLst/>
              <a:uLnTx/>
              <a:uFillTx/>
              <a:latin typeface="Arial" panose="020B0604020202020204" pitchFamily="34" charset="0"/>
              <a:ea typeface="+mn-ea"/>
              <a:cs typeface="+mn-cs"/>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a:ln>
                  <a:noFill/>
                </a:ln>
                <a:solidFill>
                  <a:srgbClr val="3C69FF"/>
                </a:solidFill>
                <a:effectLst/>
                <a:uLnTx/>
                <a:uFillTx/>
                <a:latin typeface="Open Sans Light"/>
                <a:ea typeface="Open Sans Light"/>
                <a:cs typeface="Open Sans Light"/>
              </a:rPr>
              <a:t>Partner, Insurance Advisory</a:t>
            </a:r>
          </a:p>
          <a:p>
            <a:pPr marL="0" marR="0" lvl="0" indent="0" algn="l" defTabSz="914400" rtl="0" eaLnBrk="1" fontAlgn="b" latinLnBrk="0" hangingPunct="1">
              <a:lnSpc>
                <a:spcPct val="100000"/>
              </a:lnSpc>
              <a:spcBef>
                <a:spcPts val="0"/>
              </a:spcBef>
              <a:spcAft>
                <a:spcPts val="0"/>
              </a:spcAft>
              <a:buClrTx/>
              <a:buSzTx/>
              <a:buFontTx/>
              <a:buNone/>
              <a:tabLst/>
              <a:defRPr/>
            </a:pPr>
            <a:endParaRPr kumimoji="0" lang="en-AU" b="0" i="0" u="none" strike="noStrike" kern="1200" cap="none" spc="0" normalizeH="0" baseline="0" noProof="0">
              <a:ln>
                <a:noFill/>
              </a:ln>
              <a:solidFill>
                <a:srgbClr val="3C69FF"/>
              </a:solidFill>
              <a:effectLst/>
              <a:uLnTx/>
              <a:uFillTx/>
              <a:latin typeface="Open Sans Light"/>
              <a:ea typeface="Open Sans Light"/>
              <a:cs typeface="Open Sans Light"/>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a:ln>
                  <a:noFill/>
                </a:ln>
                <a:solidFill>
                  <a:srgbClr val="3C69FF"/>
                </a:solidFill>
                <a:effectLst/>
                <a:uLnTx/>
                <a:uFillTx/>
                <a:latin typeface="Open Sans Light"/>
                <a:ea typeface="Open Sans Light"/>
                <a:cs typeface="Open Sans Light"/>
                <a:hlinkClick r:id="rId3">
                  <a:extLst>
                    <a:ext uri="{A12FA001-AC4F-418D-AE19-62706E023703}">
                      <ahyp:hlinkClr xmlns:ahyp="http://schemas.microsoft.com/office/drawing/2018/hyperlinkcolor" val="tx"/>
                    </a:ext>
                  </a:extLst>
                </a:hlinkClick>
              </a:rPr>
              <a:t>almerten@deloitte.com.au</a:t>
            </a:r>
            <a:endParaRPr kumimoji="0" lang="en-AU" b="0" i="0" u="none" strike="noStrike" kern="1200" cap="none" spc="0" normalizeH="0" baseline="0" noProof="0">
              <a:ln>
                <a:noFill/>
              </a:ln>
              <a:solidFill>
                <a:srgbClr val="3C69FF"/>
              </a:solidFill>
              <a:effectLst/>
              <a:uLnTx/>
              <a:uFillTx/>
              <a:latin typeface="Open Sans Light"/>
              <a:ea typeface="Open Sans Light"/>
              <a:cs typeface="Open Sans Light"/>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a:ln>
                  <a:noFill/>
                </a:ln>
                <a:solidFill>
                  <a:srgbClr val="3C69FF"/>
                </a:solidFill>
                <a:effectLst/>
                <a:uLnTx/>
                <a:uFillTx/>
                <a:latin typeface="Open Sans Light"/>
                <a:ea typeface="Open Sans Light"/>
                <a:cs typeface="Open Sans Light"/>
              </a:rPr>
              <a:t>+61 439 564 657</a:t>
            </a:r>
          </a:p>
          <a:p>
            <a:endParaRPr lang="en-US" sz="1600"/>
          </a:p>
        </p:txBody>
      </p:sp>
      <p:sp>
        <p:nvSpPr>
          <p:cNvPr id="2" name="Footer Placeholder 4">
            <a:extLst>
              <a:ext uri="{FF2B5EF4-FFF2-40B4-BE49-F238E27FC236}">
                <a16:creationId xmlns:a16="http://schemas.microsoft.com/office/drawing/2014/main" id="{20A7416F-C66E-6D6F-FBC4-2A2666EECE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pic>
        <p:nvPicPr>
          <p:cNvPr id="11" name="Picture 10">
            <a:extLst>
              <a:ext uri="{FF2B5EF4-FFF2-40B4-BE49-F238E27FC236}">
                <a16:creationId xmlns:a16="http://schemas.microsoft.com/office/drawing/2014/main" id="{0CADB65A-CEE3-C251-1A47-B723F1368A3F}"/>
              </a:ext>
            </a:extLst>
          </p:cNvPr>
          <p:cNvPicPr>
            <a:picLocks noChangeAspect="1"/>
          </p:cNvPicPr>
          <p:nvPr/>
        </p:nvPicPr>
        <p:blipFill>
          <a:blip r:embed="rId4"/>
          <a:srcRect l="18750" r="18750"/>
          <a:stretch/>
        </p:blipFill>
        <p:spPr>
          <a:xfrm>
            <a:off x="2801078" y="1591787"/>
            <a:ext cx="1785938" cy="1785938"/>
          </a:xfrm>
          <a:prstGeom prst="ellipse">
            <a:avLst/>
          </a:prstGeom>
        </p:spPr>
      </p:pic>
      <p:pic>
        <p:nvPicPr>
          <p:cNvPr id="3" name="Picture 2" descr="A person in a blue striped shirt&#10;&#10;Description automatically generated">
            <a:extLst>
              <a:ext uri="{FF2B5EF4-FFF2-40B4-BE49-F238E27FC236}">
                <a16:creationId xmlns:a16="http://schemas.microsoft.com/office/drawing/2014/main" id="{EBE68C1E-1222-7280-47D8-0BA826A59FE0}"/>
              </a:ext>
            </a:extLst>
          </p:cNvPr>
          <p:cNvPicPr>
            <a:picLocks noChangeAspect="1"/>
          </p:cNvPicPr>
          <p:nvPr/>
        </p:nvPicPr>
        <p:blipFill>
          <a:blip r:embed="rId5"/>
          <a:stretch>
            <a:fillRect/>
          </a:stretch>
        </p:blipFill>
        <p:spPr>
          <a:xfrm>
            <a:off x="6144955" y="1532132"/>
            <a:ext cx="1896868" cy="1896868"/>
          </a:xfrm>
          <a:prstGeom prst="ellipse">
            <a:avLst/>
          </a:prstGeom>
          <a:ln w="63500" cap="rnd">
            <a:noFill/>
          </a:ln>
          <a:effectLst/>
        </p:spPr>
      </p:pic>
      <p:sp>
        <p:nvSpPr>
          <p:cNvPr id="5" name="Content Placeholder 9">
            <a:extLst>
              <a:ext uri="{FF2B5EF4-FFF2-40B4-BE49-F238E27FC236}">
                <a16:creationId xmlns:a16="http://schemas.microsoft.com/office/drawing/2014/main" id="{1522F5D9-8901-31CA-9EAF-24B982A20226}"/>
              </a:ext>
            </a:extLst>
          </p:cNvPr>
          <p:cNvSpPr txBox="1">
            <a:spLocks/>
          </p:cNvSpPr>
          <p:nvPr/>
        </p:nvSpPr>
        <p:spPr>
          <a:xfrm>
            <a:off x="6144955" y="3710480"/>
            <a:ext cx="2118980" cy="1232435"/>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
              <a:spcBef>
                <a:spcPts val="0"/>
              </a:spcBef>
              <a:spcAft>
                <a:spcPts val="0"/>
              </a:spcAft>
              <a:buFontTx/>
              <a:buNone/>
              <a:defRPr/>
            </a:pPr>
            <a:r>
              <a:rPr lang="en-AU" b="1">
                <a:solidFill>
                  <a:srgbClr val="3C69FF"/>
                </a:solidFill>
                <a:latin typeface="Open Sans"/>
                <a:ea typeface="Open Sans"/>
                <a:cs typeface="Open Sans"/>
              </a:rPr>
              <a:t>Marc Mer</a:t>
            </a:r>
            <a:endParaRPr lang="en-US">
              <a:solidFill>
                <a:srgbClr val="3C69FF"/>
              </a:solidFill>
              <a:latin typeface="Arial" panose="020B0604020202020204" pitchFamily="34" charset="0"/>
            </a:endParaRPr>
          </a:p>
          <a:p>
            <a:pPr fontAlgn="b">
              <a:spcBef>
                <a:spcPts val="0"/>
              </a:spcBef>
              <a:spcAft>
                <a:spcPts val="0"/>
              </a:spcAft>
              <a:buFontTx/>
              <a:buNone/>
              <a:defRPr/>
            </a:pPr>
            <a:r>
              <a:rPr lang="en-AU">
                <a:solidFill>
                  <a:srgbClr val="3C69FF"/>
                </a:solidFill>
                <a:latin typeface="Open Sans Light"/>
                <a:ea typeface="Open Sans Light"/>
                <a:cs typeface="Open Sans Light"/>
              </a:rPr>
              <a:t>Director, Insurance Advisory</a:t>
            </a:r>
          </a:p>
          <a:p>
            <a:pPr fontAlgn="b">
              <a:spcBef>
                <a:spcPts val="0"/>
              </a:spcBef>
              <a:spcAft>
                <a:spcPts val="0"/>
              </a:spcAft>
              <a:buFontTx/>
              <a:buNone/>
              <a:defRPr/>
            </a:pPr>
            <a:endParaRPr lang="en-AU">
              <a:solidFill>
                <a:srgbClr val="3C69FF"/>
              </a:solidFill>
              <a:latin typeface="Open Sans Light"/>
              <a:ea typeface="Open Sans Light"/>
              <a:cs typeface="Open Sans Light"/>
            </a:endParaRPr>
          </a:p>
          <a:p>
            <a:pPr fontAlgn="b">
              <a:spcBef>
                <a:spcPts val="0"/>
              </a:spcBef>
              <a:spcAft>
                <a:spcPts val="0"/>
              </a:spcAft>
              <a:buFontTx/>
              <a:buNone/>
              <a:defRPr/>
            </a:pPr>
            <a:r>
              <a:rPr lang="en-AU">
                <a:solidFill>
                  <a:srgbClr val="3C69FF"/>
                </a:solidFill>
                <a:latin typeface="Open Sans Light"/>
                <a:ea typeface="Open Sans Light"/>
                <a:cs typeface="Open Sans Light"/>
                <a:hlinkClick r:id="rId6"/>
              </a:rPr>
              <a:t>mmer@deloitte.com.au</a:t>
            </a:r>
            <a:r>
              <a:rPr lang="en-AU">
                <a:solidFill>
                  <a:srgbClr val="3C69FF"/>
                </a:solidFill>
                <a:latin typeface="Open Sans Light"/>
                <a:ea typeface="Open Sans Light"/>
                <a:cs typeface="Open Sans Light"/>
              </a:rPr>
              <a:t> </a:t>
            </a:r>
          </a:p>
          <a:p>
            <a:pPr fontAlgn="b">
              <a:spcBef>
                <a:spcPts val="0"/>
              </a:spcBef>
              <a:spcAft>
                <a:spcPts val="0"/>
              </a:spcAft>
              <a:buFontTx/>
              <a:buNone/>
              <a:defRPr/>
            </a:pPr>
            <a:r>
              <a:rPr lang="en-AU">
                <a:solidFill>
                  <a:srgbClr val="3C69FF"/>
                </a:solidFill>
                <a:latin typeface="Open Sans Light"/>
                <a:ea typeface="Open Sans Light"/>
                <a:cs typeface="Open Sans Light"/>
              </a:rPr>
              <a:t>+61 2 9322 5523</a:t>
            </a:r>
            <a:endParaRPr lang="en-US" sz="1600"/>
          </a:p>
        </p:txBody>
      </p:sp>
    </p:spTree>
    <p:extLst>
      <p:ext uri="{BB962C8B-B14F-4D97-AF65-F5344CB8AC3E}">
        <p14:creationId xmlns:p14="http://schemas.microsoft.com/office/powerpoint/2010/main" val="2711346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35542-F1D4-1E54-3D46-A5991883F7D1}"/>
              </a:ext>
            </a:extLst>
          </p:cNvPr>
          <p:cNvSpPr>
            <a:spLocks noGrp="1"/>
          </p:cNvSpPr>
          <p:nvPr>
            <p:ph type="title"/>
          </p:nvPr>
        </p:nvSpPr>
        <p:spPr/>
        <p:txBody>
          <a:bodyPr/>
          <a:lstStyle/>
          <a:p>
            <a:r>
              <a:rPr lang="en-US"/>
              <a:t>Contents</a:t>
            </a:r>
          </a:p>
        </p:txBody>
      </p:sp>
      <p:sp>
        <p:nvSpPr>
          <p:cNvPr id="3" name="Content Placeholder 2">
            <a:extLst>
              <a:ext uri="{FF2B5EF4-FFF2-40B4-BE49-F238E27FC236}">
                <a16:creationId xmlns:a16="http://schemas.microsoft.com/office/drawing/2014/main" id="{578EAAE7-0573-D688-E79B-689FE151F744}"/>
              </a:ext>
            </a:extLst>
          </p:cNvPr>
          <p:cNvSpPr>
            <a:spLocks noGrp="1"/>
          </p:cNvSpPr>
          <p:nvPr>
            <p:ph idx="1"/>
          </p:nvPr>
        </p:nvSpPr>
        <p:spPr>
          <a:xfrm>
            <a:off x="326848" y="1085189"/>
            <a:ext cx="5699254" cy="2371610"/>
          </a:xfrm>
        </p:spPr>
        <p:txBody>
          <a:bodyPr/>
          <a:lstStyle/>
          <a:p>
            <a:r>
              <a:rPr lang="en-US" sz="2400" dirty="0"/>
              <a:t>Understanding the younger generation	</a:t>
            </a:r>
            <a:r>
              <a:rPr lang="en-US" sz="2400"/>
              <a:t>05</a:t>
            </a:r>
            <a:endParaRPr lang="en-US" sz="2400" dirty="0"/>
          </a:p>
          <a:p>
            <a:r>
              <a:rPr lang="en-US" sz="2400" dirty="0"/>
              <a:t>The current environment	</a:t>
            </a:r>
            <a:r>
              <a:rPr lang="en-US" sz="2400"/>
              <a:t>07</a:t>
            </a:r>
            <a:endParaRPr lang="en-US" sz="2400" dirty="0"/>
          </a:p>
          <a:p>
            <a:r>
              <a:rPr lang="en-US" sz="2400" dirty="0"/>
              <a:t>How to reach younger generation	</a:t>
            </a:r>
            <a:r>
              <a:rPr lang="en-US" sz="2400"/>
              <a:t>10</a:t>
            </a:r>
            <a:endParaRPr lang="en-US" sz="2400" dirty="0"/>
          </a:p>
          <a:p>
            <a:r>
              <a:rPr lang="en-US" sz="2400" dirty="0"/>
              <a:t>Innovate to attract and retain	</a:t>
            </a:r>
            <a:r>
              <a:rPr lang="en-US" sz="2400"/>
              <a:t>14</a:t>
            </a:r>
            <a:endParaRPr lang="en-US" sz="2400" dirty="0"/>
          </a:p>
          <a:p>
            <a:r>
              <a:rPr lang="en-US" sz="2400" dirty="0"/>
              <a:t>Conclusions and next steps	</a:t>
            </a:r>
            <a:r>
              <a:rPr lang="en-US" sz="2400"/>
              <a:t>17</a:t>
            </a:r>
            <a:endParaRPr lang="en-US" sz="2400" dirty="0"/>
          </a:p>
        </p:txBody>
      </p:sp>
      <p:sp>
        <p:nvSpPr>
          <p:cNvPr id="4" name="Slide Number Placeholder 3">
            <a:extLst>
              <a:ext uri="{FF2B5EF4-FFF2-40B4-BE49-F238E27FC236}">
                <a16:creationId xmlns:a16="http://schemas.microsoft.com/office/drawing/2014/main" id="{7B9E70DC-B905-725D-1D47-F3EF01246C87}"/>
              </a:ext>
            </a:extLst>
          </p:cNvPr>
          <p:cNvSpPr>
            <a:spLocks noGrp="1"/>
          </p:cNvSpPr>
          <p:nvPr>
            <p:ph type="sldNum" sz="quarter" idx="12"/>
          </p:nvPr>
        </p:nvSpPr>
        <p:spPr/>
        <p:txBody>
          <a:bodyPr/>
          <a:lstStyle/>
          <a:p>
            <a:fld id="{741AFF56-1126-4107-9C02-BC0EFBF16431}" type="slidenum">
              <a:rPr lang="en-GB" smtClean="0"/>
              <a:t>4</a:t>
            </a:fld>
            <a:endParaRPr lang="en-GB"/>
          </a:p>
        </p:txBody>
      </p:sp>
      <p:sp>
        <p:nvSpPr>
          <p:cNvPr id="5" name="Footer Placeholder 4">
            <a:extLst>
              <a:ext uri="{FF2B5EF4-FFF2-40B4-BE49-F238E27FC236}">
                <a16:creationId xmlns:a16="http://schemas.microsoft.com/office/drawing/2014/main" id="{F3933ED7-840D-6087-4FE1-1B72F84A90D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spTree>
    <p:extLst>
      <p:ext uri="{BB962C8B-B14F-4D97-AF65-F5344CB8AC3E}">
        <p14:creationId xmlns:p14="http://schemas.microsoft.com/office/powerpoint/2010/main" val="3632900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DC428D3-E445-AD5E-A241-E757D086D2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11" progId="TCLayout.ActiveDocument.1">
                  <p:embed/>
                </p:oleObj>
              </mc:Choice>
              <mc:Fallback>
                <p:oleObj name="think-cell Slide" r:id="rId4" imgW="411" imgH="411" progId="TCLayout.ActiveDocument.1">
                  <p:embed/>
                  <p:pic>
                    <p:nvPicPr>
                      <p:cNvPr id="6" name="think-cell data - do not delete" hidden="1">
                        <a:extLst>
                          <a:ext uri="{FF2B5EF4-FFF2-40B4-BE49-F238E27FC236}">
                            <a16:creationId xmlns:a16="http://schemas.microsoft.com/office/drawing/2014/main" id="{5DC428D3-E445-AD5E-A241-E757D086D2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D92DD06-C964-CF6A-77C8-CA245EBA130F}"/>
              </a:ext>
            </a:extLst>
          </p:cNvPr>
          <p:cNvSpPr>
            <a:spLocks noGrp="1"/>
          </p:cNvSpPr>
          <p:nvPr>
            <p:ph type="title"/>
          </p:nvPr>
        </p:nvSpPr>
        <p:spPr/>
        <p:txBody>
          <a:bodyPr vert="horz"/>
          <a:lstStyle/>
          <a:p>
            <a:r>
              <a:rPr lang="en-US"/>
              <a:t>Understanding the younger generation</a:t>
            </a:r>
          </a:p>
        </p:txBody>
      </p:sp>
      <p:sp>
        <p:nvSpPr>
          <p:cNvPr id="3" name="Text Placeholder 2">
            <a:extLst>
              <a:ext uri="{FF2B5EF4-FFF2-40B4-BE49-F238E27FC236}">
                <a16:creationId xmlns:a16="http://schemas.microsoft.com/office/drawing/2014/main" id="{9C62EC9D-A63D-D474-6AD1-646C973C30DC}"/>
              </a:ext>
            </a:extLst>
          </p:cNvPr>
          <p:cNvSpPr>
            <a:spLocks noGrp="1"/>
          </p:cNvSpPr>
          <p:nvPr>
            <p:ph type="body" sz="quarter" idx="10"/>
          </p:nvPr>
        </p:nvSpPr>
        <p:spPr/>
        <p:txBody>
          <a:bodyPr/>
          <a:lstStyle/>
          <a:p>
            <a:r>
              <a:rPr lang="en-US"/>
              <a:t>01</a:t>
            </a:r>
          </a:p>
        </p:txBody>
      </p:sp>
      <p:sp>
        <p:nvSpPr>
          <p:cNvPr id="4" name="Footer Placeholder 4">
            <a:extLst>
              <a:ext uri="{FF2B5EF4-FFF2-40B4-BE49-F238E27FC236}">
                <a16:creationId xmlns:a16="http://schemas.microsoft.com/office/drawing/2014/main" id="{42848E2F-5C91-E92A-3C86-6EF63890E0A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200239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a:xfrm>
            <a:off x="326848" y="288389"/>
            <a:ext cx="9731552" cy="108775"/>
          </a:xfrm>
        </p:spPr>
        <p:txBody>
          <a:bodyPr/>
          <a:lstStyle/>
          <a:p>
            <a:r>
              <a:rPr lang="en-US"/>
              <a:t>Understanding the younger generation</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mtClean="0"/>
              <a:pPr/>
              <a:t>6</a:t>
            </a:fld>
            <a:endParaRPr lang="en-GB"/>
          </a:p>
        </p:txBody>
      </p:sp>
      <p:sp>
        <p:nvSpPr>
          <p:cNvPr id="9" name="Text Placeholder 5">
            <a:extLst>
              <a:ext uri="{FF2B5EF4-FFF2-40B4-BE49-F238E27FC236}">
                <a16:creationId xmlns:a16="http://schemas.microsoft.com/office/drawing/2014/main" id="{92CEA5A9-FB3F-A986-EC58-6CACD995B155}"/>
              </a:ext>
            </a:extLst>
          </p:cNvPr>
          <p:cNvSpPr txBox="1">
            <a:spLocks/>
          </p:cNvSpPr>
          <p:nvPr/>
        </p:nvSpPr>
        <p:spPr>
          <a:xfrm>
            <a:off x="326848" y="721044"/>
            <a:ext cx="11186349" cy="364401"/>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z="1600">
                <a:solidFill>
                  <a:schemeClr val="accent4"/>
                </a:solidFill>
              </a:rPr>
              <a:t>The younger generation is underserved and presents a substantial opportunity for market penetration based on unmet needs.</a:t>
            </a:r>
          </a:p>
        </p:txBody>
      </p:sp>
      <p:sp>
        <p:nvSpPr>
          <p:cNvPr id="11" name="Footer Placeholder 4">
            <a:extLst>
              <a:ext uri="{FF2B5EF4-FFF2-40B4-BE49-F238E27FC236}">
                <a16:creationId xmlns:a16="http://schemas.microsoft.com/office/drawing/2014/main" id="{9B4712EA-A931-D520-1977-C065F91EE13B}"/>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sp>
        <p:nvSpPr>
          <p:cNvPr id="75" name="Rectangle 74">
            <a:extLst>
              <a:ext uri="{FF2B5EF4-FFF2-40B4-BE49-F238E27FC236}">
                <a16:creationId xmlns:a16="http://schemas.microsoft.com/office/drawing/2014/main" id="{92B74B23-C70E-EEF3-1DFE-BE70F03249FA}"/>
              </a:ext>
            </a:extLst>
          </p:cNvPr>
          <p:cNvSpPr/>
          <p:nvPr/>
        </p:nvSpPr>
        <p:spPr bwMode="gray">
          <a:xfrm>
            <a:off x="9541227" y="1583696"/>
            <a:ext cx="2230948" cy="304246"/>
          </a:xfrm>
          <a:prstGeom prst="rect">
            <a:avLst/>
          </a:prstGeom>
        </p:spPr>
        <p:txBody>
          <a:bodyPr wrap="square" lIns="0" tIns="88900" rIns="88900" bIns="88900" rtlCol="0" anchor="ctr"/>
          <a:lstStyle/>
          <a:p>
            <a:pPr marR="0" lvl="0" algn="l" defTabSz="914400" rtl="0" eaLnBrk="1" fontAlgn="auto" latinLnBrk="0" hangingPunct="1">
              <a:lnSpc>
                <a:spcPct val="106000"/>
              </a:lnSpc>
              <a:spcBef>
                <a:spcPts val="0"/>
              </a:spcBef>
              <a:spcAft>
                <a:spcPts val="300"/>
              </a:spcAft>
              <a:buClrTx/>
              <a:buSzTx/>
              <a:tabLst/>
              <a:defRPr/>
            </a:pPr>
            <a:r>
              <a:rPr lang="en-US" sz="1200" i="1" dirty="0">
                <a:solidFill>
                  <a:prstClr val="black"/>
                </a:solidFill>
                <a:latin typeface="+mj-lt"/>
                <a:cs typeface="Segoe UI" panose="020B0502040204020203" pitchFamily="34" charset="0"/>
              </a:rPr>
              <a:t>Based on 2024 data, we estimate:</a:t>
            </a:r>
            <a:endParaRPr kumimoji="0" lang="en-US" sz="1200" b="0" i="1" u="none" strike="noStrike" kern="1200" cap="none" spc="0" normalizeH="0" baseline="0" noProof="0" dirty="0">
              <a:ln>
                <a:noFill/>
              </a:ln>
              <a:solidFill>
                <a:prstClr val="black"/>
              </a:solidFill>
              <a:effectLst/>
              <a:uLnTx/>
              <a:uFillTx/>
              <a:latin typeface="+mj-lt"/>
              <a:ea typeface="+mn-ea"/>
              <a:cs typeface="Segoe UI" panose="020B0502040204020203" pitchFamily="34" charset="0"/>
            </a:endParaRPr>
          </a:p>
        </p:txBody>
      </p:sp>
      <p:grpSp>
        <p:nvGrpSpPr>
          <p:cNvPr id="2" name="Group 1">
            <a:extLst>
              <a:ext uri="{FF2B5EF4-FFF2-40B4-BE49-F238E27FC236}">
                <a16:creationId xmlns:a16="http://schemas.microsoft.com/office/drawing/2014/main" id="{FA8F317E-8B56-F598-996B-959368E6C40A}"/>
              </a:ext>
            </a:extLst>
          </p:cNvPr>
          <p:cNvGrpSpPr/>
          <p:nvPr/>
        </p:nvGrpSpPr>
        <p:grpSpPr>
          <a:xfrm>
            <a:off x="31901" y="1162111"/>
            <a:ext cx="11898034" cy="3136338"/>
            <a:chOff x="-110836" y="3368375"/>
            <a:chExt cx="11898034" cy="3136338"/>
          </a:xfrm>
        </p:grpSpPr>
        <p:graphicFrame>
          <p:nvGraphicFramePr>
            <p:cNvPr id="18" name="Chart 17">
              <a:extLst>
                <a:ext uri="{FF2B5EF4-FFF2-40B4-BE49-F238E27FC236}">
                  <a16:creationId xmlns:a16="http://schemas.microsoft.com/office/drawing/2014/main" id="{0595AA7C-66AE-12A6-FF6D-DAE463C0A607}"/>
                </a:ext>
              </a:extLst>
            </p:cNvPr>
            <p:cNvGraphicFramePr/>
            <p:nvPr>
              <p:extLst>
                <p:ext uri="{D42A27DB-BD31-4B8C-83A1-F6EECF244321}">
                  <p14:modId xmlns:p14="http://schemas.microsoft.com/office/powerpoint/2010/main" val="3825940905"/>
                </p:ext>
              </p:extLst>
            </p:nvPr>
          </p:nvGraphicFramePr>
          <p:xfrm>
            <a:off x="181552" y="3528467"/>
            <a:ext cx="2977283" cy="2422060"/>
          </p:xfrm>
          <a:graphic>
            <a:graphicData uri="http://schemas.openxmlformats.org/drawingml/2006/chart">
              <c:chart xmlns:c="http://schemas.openxmlformats.org/drawingml/2006/chart" xmlns:r="http://schemas.openxmlformats.org/officeDocument/2006/relationships" r:id="rId5"/>
            </a:graphicData>
          </a:graphic>
        </p:graphicFrame>
        <p:sp>
          <p:nvSpPr>
            <p:cNvPr id="39" name="TextBox 38">
              <a:extLst>
                <a:ext uri="{FF2B5EF4-FFF2-40B4-BE49-F238E27FC236}">
                  <a16:creationId xmlns:a16="http://schemas.microsoft.com/office/drawing/2014/main" id="{7E299E7A-2525-7859-C887-F42D6AFC3655}"/>
                </a:ext>
              </a:extLst>
            </p:cNvPr>
            <p:cNvSpPr txBox="1"/>
            <p:nvPr/>
          </p:nvSpPr>
          <p:spPr>
            <a:xfrm>
              <a:off x="-110836" y="3368375"/>
              <a:ext cx="4294911" cy="215444"/>
            </a:xfrm>
            <a:prstGeom prst="rect">
              <a:avLst/>
            </a:prstGeom>
          </p:spPr>
          <p:txBody>
            <a:bodyPr wrap="square" lIns="0" tIns="0" rIns="0" bIns="0" rtlCol="0">
              <a:spAutoFit/>
            </a:bodyPr>
            <a:lstStyle/>
            <a:p>
              <a:pPr algn="ctr"/>
              <a:r>
                <a:rPr lang="en-AU" sz="1400" b="1" dirty="0"/>
                <a:t>Population distribution in Australia in 2024, by age</a:t>
              </a:r>
              <a:r>
                <a:rPr lang="en-AU" sz="1400" b="1" baseline="30000" dirty="0"/>
                <a:t>2</a:t>
              </a:r>
              <a:endParaRPr lang="en-AU" sz="1400" b="1" dirty="0"/>
            </a:p>
          </p:txBody>
        </p:sp>
        <p:graphicFrame>
          <p:nvGraphicFramePr>
            <p:cNvPr id="40" name="Chart 39">
              <a:extLst>
                <a:ext uri="{FF2B5EF4-FFF2-40B4-BE49-F238E27FC236}">
                  <a16:creationId xmlns:a16="http://schemas.microsoft.com/office/drawing/2014/main" id="{B5B4BB9C-C3DD-75E2-FED9-E3E1A1B56B80}"/>
                </a:ext>
              </a:extLst>
            </p:cNvPr>
            <p:cNvGraphicFramePr>
              <a:graphicFrameLocks/>
            </p:cNvGraphicFramePr>
            <p:nvPr>
              <p:extLst>
                <p:ext uri="{D42A27DB-BD31-4B8C-83A1-F6EECF244321}">
                  <p14:modId xmlns:p14="http://schemas.microsoft.com/office/powerpoint/2010/main" val="3073770863"/>
                </p:ext>
              </p:extLst>
            </p:nvPr>
          </p:nvGraphicFramePr>
          <p:xfrm>
            <a:off x="3609975" y="3816931"/>
            <a:ext cx="5516418" cy="2687782"/>
          </p:xfrm>
          <a:graphic>
            <a:graphicData uri="http://schemas.openxmlformats.org/drawingml/2006/chart">
              <c:chart xmlns:c="http://schemas.openxmlformats.org/drawingml/2006/chart" xmlns:r="http://schemas.openxmlformats.org/officeDocument/2006/relationships" r:id="rId6"/>
            </a:graphicData>
          </a:graphic>
        </p:graphicFrame>
        <p:sp>
          <p:nvSpPr>
            <p:cNvPr id="55" name="TextBox 54">
              <a:extLst>
                <a:ext uri="{FF2B5EF4-FFF2-40B4-BE49-F238E27FC236}">
                  <a16:creationId xmlns:a16="http://schemas.microsoft.com/office/drawing/2014/main" id="{8B8BBAF5-0A4D-7953-E2B5-FE526A5203DF}"/>
                </a:ext>
              </a:extLst>
            </p:cNvPr>
            <p:cNvSpPr txBox="1"/>
            <p:nvPr/>
          </p:nvSpPr>
          <p:spPr>
            <a:xfrm>
              <a:off x="4357487" y="3368375"/>
              <a:ext cx="6220691" cy="215444"/>
            </a:xfrm>
            <a:prstGeom prst="rect">
              <a:avLst/>
            </a:prstGeom>
          </p:spPr>
          <p:txBody>
            <a:bodyPr wrap="square" lIns="0" tIns="0" rIns="0" bIns="0" rtlCol="0">
              <a:spAutoFit/>
            </a:bodyPr>
            <a:lstStyle/>
            <a:p>
              <a:r>
                <a:rPr lang="en-US" sz="1400" b="1" dirty="0"/>
                <a:t>Distribution of annual</a:t>
              </a:r>
              <a:r>
                <a:rPr lang="en-AU" sz="1400" b="1" dirty="0"/>
                <a:t> income levels among 20-34 years old</a:t>
              </a:r>
              <a:r>
                <a:rPr lang="en-AU" sz="1400" b="1" baseline="30000" dirty="0"/>
                <a:t>3</a:t>
              </a:r>
              <a:endParaRPr lang="en-AU" sz="1400" b="1" dirty="0"/>
            </a:p>
          </p:txBody>
        </p:sp>
        <p:sp>
          <p:nvSpPr>
            <p:cNvPr id="60" name="Rectangle 59">
              <a:extLst>
                <a:ext uri="{FF2B5EF4-FFF2-40B4-BE49-F238E27FC236}">
                  <a16:creationId xmlns:a16="http://schemas.microsoft.com/office/drawing/2014/main" id="{2D0D28B2-4ED8-35DB-BC89-561467F0371A}"/>
                </a:ext>
              </a:extLst>
            </p:cNvPr>
            <p:cNvSpPr/>
            <p:nvPr/>
          </p:nvSpPr>
          <p:spPr bwMode="gray">
            <a:xfrm flipV="1">
              <a:off x="4178399" y="3656342"/>
              <a:ext cx="4891710" cy="36000"/>
            </a:xfrm>
            <a:prstGeom prst="rect">
              <a:avLst/>
            </a:prstGeom>
            <a:solidFill>
              <a:schemeClr val="accent4"/>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200" b="0" i="0" u="none" strike="noStrike" kern="120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endParaRPr>
            </a:p>
          </p:txBody>
        </p:sp>
        <p:sp>
          <p:nvSpPr>
            <p:cNvPr id="61" name="Rectangle 60">
              <a:extLst>
                <a:ext uri="{FF2B5EF4-FFF2-40B4-BE49-F238E27FC236}">
                  <a16:creationId xmlns:a16="http://schemas.microsoft.com/office/drawing/2014/main" id="{0A559713-039B-DB78-64E6-77185129A0B7}"/>
                </a:ext>
              </a:extLst>
            </p:cNvPr>
            <p:cNvSpPr/>
            <p:nvPr/>
          </p:nvSpPr>
          <p:spPr bwMode="gray">
            <a:xfrm flipV="1">
              <a:off x="396108" y="3660960"/>
              <a:ext cx="3240000" cy="36000"/>
            </a:xfrm>
            <a:prstGeom prst="rect">
              <a:avLst/>
            </a:prstGeom>
            <a:solidFill>
              <a:schemeClr val="accent4"/>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200" b="0" i="0" u="none" strike="noStrike" kern="120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endParaRPr>
            </a:p>
          </p:txBody>
        </p:sp>
        <p:sp>
          <p:nvSpPr>
            <p:cNvPr id="63" name="TextBox 62">
              <a:extLst>
                <a:ext uri="{FF2B5EF4-FFF2-40B4-BE49-F238E27FC236}">
                  <a16:creationId xmlns:a16="http://schemas.microsoft.com/office/drawing/2014/main" id="{FCDF1F11-9316-B243-67E6-318101B05B07}"/>
                </a:ext>
              </a:extLst>
            </p:cNvPr>
            <p:cNvSpPr txBox="1"/>
            <p:nvPr/>
          </p:nvSpPr>
          <p:spPr>
            <a:xfrm>
              <a:off x="9326422" y="3368375"/>
              <a:ext cx="2421806" cy="215444"/>
            </a:xfrm>
            <a:prstGeom prst="rect">
              <a:avLst/>
            </a:prstGeom>
          </p:spPr>
          <p:txBody>
            <a:bodyPr wrap="square" lIns="0" tIns="0" rIns="0" bIns="0" rtlCol="0">
              <a:spAutoFit/>
            </a:bodyPr>
            <a:lstStyle/>
            <a:p>
              <a:pPr algn="ctr"/>
              <a:r>
                <a:rPr lang="en-AU" sz="1400" b="1" dirty="0"/>
                <a:t>Sizing the market</a:t>
              </a:r>
            </a:p>
          </p:txBody>
        </p:sp>
        <p:sp>
          <p:nvSpPr>
            <p:cNvPr id="65" name="Rectangle 64">
              <a:extLst>
                <a:ext uri="{FF2B5EF4-FFF2-40B4-BE49-F238E27FC236}">
                  <a16:creationId xmlns:a16="http://schemas.microsoft.com/office/drawing/2014/main" id="{4A635B04-E93A-D31F-EFB6-803CECE637AE}"/>
                </a:ext>
              </a:extLst>
            </p:cNvPr>
            <p:cNvSpPr/>
            <p:nvPr/>
          </p:nvSpPr>
          <p:spPr bwMode="gray">
            <a:xfrm flipV="1">
              <a:off x="9337963" y="3656341"/>
              <a:ext cx="2449235" cy="45719"/>
            </a:xfrm>
            <a:prstGeom prst="rect">
              <a:avLst/>
            </a:prstGeom>
            <a:solidFill>
              <a:schemeClr val="accent4"/>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200" b="0" i="0" u="none" strike="noStrike" kern="120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endParaRPr>
            </a:p>
          </p:txBody>
        </p:sp>
        <p:sp>
          <p:nvSpPr>
            <p:cNvPr id="73" name="Rectangle 72">
              <a:extLst>
                <a:ext uri="{FF2B5EF4-FFF2-40B4-BE49-F238E27FC236}">
                  <a16:creationId xmlns:a16="http://schemas.microsoft.com/office/drawing/2014/main" id="{4DD6F5F9-35F7-537C-2406-532BB960F68F}"/>
                </a:ext>
              </a:extLst>
            </p:cNvPr>
            <p:cNvSpPr/>
            <p:nvPr/>
          </p:nvSpPr>
          <p:spPr bwMode="gray">
            <a:xfrm>
              <a:off x="9347201" y="4823520"/>
              <a:ext cx="2374896" cy="517408"/>
            </a:xfrm>
            <a:prstGeom prst="rect">
              <a:avLst/>
            </a:prstGeom>
            <a:solidFill>
              <a:schemeClr val="bg2"/>
            </a:solidFill>
            <a:ln w="19050" algn="ctr">
              <a:noFill/>
              <a:miter lim="800000"/>
              <a:headEnd/>
              <a:tailEnd/>
            </a:ln>
          </p:spPr>
          <p:txBody>
            <a:bodyPr wrap="square" lIns="88900" tIns="88900" rIns="88900" bIns="88900" rtlCol="0" anchor="ctr"/>
            <a:lstStyle/>
            <a:p>
              <a:pPr marR="0" lvl="0" algn="ctr" defTabSz="914400" rtl="0" eaLnBrk="1" fontAlgn="auto" latinLnBrk="0" hangingPunct="1">
                <a:lnSpc>
                  <a:spcPct val="106000"/>
                </a:lnSpc>
                <a:spcBef>
                  <a:spcPts val="0"/>
                </a:spcBef>
                <a:buClrTx/>
                <a:buSzTx/>
                <a:tabLst/>
                <a:defRPr/>
              </a:pPr>
              <a:r>
                <a:rPr lang="en-US" sz="1200">
                  <a:latin typeface="+mj-lt"/>
                  <a:cs typeface="Segoe UI" panose="020B0502040204020203" pitchFamily="34" charset="0"/>
                </a:rPr>
                <a:t>circa AU$ </a:t>
              </a:r>
              <a:r>
                <a:rPr kumimoji="0" lang="en-US" sz="1200" i="0" u="none" strike="noStrike" kern="1200" cap="none" spc="0" normalizeH="0" baseline="0" noProof="0">
                  <a:ln>
                    <a:noFill/>
                  </a:ln>
                  <a:effectLst/>
                  <a:uLnTx/>
                  <a:uFillTx/>
                  <a:latin typeface="+mj-lt"/>
                  <a:ea typeface="+mn-ea"/>
                  <a:cs typeface="Segoe UI" panose="020B0502040204020203" pitchFamily="34" charset="0"/>
                </a:rPr>
                <a:t>69.6 billion</a:t>
              </a:r>
            </a:p>
            <a:p>
              <a:pPr marR="0" lvl="0" algn="ctr" defTabSz="914400" rtl="0" eaLnBrk="1" fontAlgn="auto" latinLnBrk="0" hangingPunct="1">
                <a:lnSpc>
                  <a:spcPct val="106000"/>
                </a:lnSpc>
                <a:spcBef>
                  <a:spcPts val="0"/>
                </a:spcBef>
                <a:buClrTx/>
                <a:buSzTx/>
                <a:tabLst/>
                <a:defRPr/>
              </a:pPr>
              <a:r>
                <a:rPr lang="en-US" sz="1050" i="1">
                  <a:latin typeface="+mj-lt"/>
                  <a:cs typeface="Segoe UI" panose="020B0502040204020203" pitchFamily="34" charset="0"/>
                </a:rPr>
                <a:t>Annual income 20–24 year-olds</a:t>
              </a:r>
              <a:endParaRPr kumimoji="0" lang="en-US" sz="1050" i="1" u="none" strike="noStrike" kern="1200" cap="none" spc="0" normalizeH="0" baseline="0" noProof="0">
                <a:ln>
                  <a:noFill/>
                </a:ln>
                <a:effectLst/>
                <a:uLnTx/>
                <a:uFillTx/>
                <a:latin typeface="+mj-lt"/>
                <a:ea typeface="+mn-ea"/>
                <a:cs typeface="Segoe UI" panose="020B0502040204020203" pitchFamily="34" charset="0"/>
              </a:endParaRPr>
            </a:p>
          </p:txBody>
        </p:sp>
        <p:sp>
          <p:nvSpPr>
            <p:cNvPr id="74" name="Rectangle 73">
              <a:extLst>
                <a:ext uri="{FF2B5EF4-FFF2-40B4-BE49-F238E27FC236}">
                  <a16:creationId xmlns:a16="http://schemas.microsoft.com/office/drawing/2014/main" id="{52894529-6AA4-CDB0-0091-66489E2A0C4F}"/>
                </a:ext>
              </a:extLst>
            </p:cNvPr>
            <p:cNvSpPr/>
            <p:nvPr/>
          </p:nvSpPr>
          <p:spPr bwMode="gray">
            <a:xfrm>
              <a:off x="9342583" y="5483920"/>
              <a:ext cx="2374896" cy="517408"/>
            </a:xfrm>
            <a:prstGeom prst="rect">
              <a:avLst/>
            </a:prstGeom>
            <a:solidFill>
              <a:schemeClr val="bg2"/>
            </a:solidFill>
            <a:ln w="19050" algn="ctr">
              <a:noFill/>
              <a:miter lim="800000"/>
              <a:headEnd/>
              <a:tailEnd/>
            </a:ln>
          </p:spPr>
          <p:txBody>
            <a:bodyPr wrap="square" lIns="88900" tIns="88900" rIns="88900" bIns="88900" rtlCol="0" anchor="ctr"/>
            <a:lstStyle/>
            <a:p>
              <a:pPr marR="0" lvl="0" algn="ctr" defTabSz="914400" rtl="0" eaLnBrk="1" fontAlgn="auto" latinLnBrk="0" hangingPunct="1">
                <a:lnSpc>
                  <a:spcPct val="106000"/>
                </a:lnSpc>
                <a:spcBef>
                  <a:spcPts val="0"/>
                </a:spcBef>
                <a:buClrTx/>
                <a:buSzTx/>
                <a:tabLst/>
                <a:defRPr/>
              </a:pPr>
              <a:r>
                <a:rPr lang="en-US" sz="1200">
                  <a:latin typeface="+mj-lt"/>
                  <a:cs typeface="Segoe UI" panose="020B0502040204020203" pitchFamily="34" charset="0"/>
                </a:rPr>
                <a:t>circa AU$ 254.3</a:t>
              </a:r>
              <a:r>
                <a:rPr kumimoji="0" lang="en-US" sz="1200" i="0" u="none" strike="noStrike" kern="1200" cap="none" spc="0" normalizeH="0" baseline="0" noProof="0">
                  <a:ln>
                    <a:noFill/>
                  </a:ln>
                  <a:effectLst/>
                  <a:uLnTx/>
                  <a:uFillTx/>
                  <a:latin typeface="+mj-lt"/>
                  <a:ea typeface="+mn-ea"/>
                  <a:cs typeface="Segoe UI" panose="020B0502040204020203" pitchFamily="34" charset="0"/>
                </a:rPr>
                <a:t> billion</a:t>
              </a:r>
            </a:p>
            <a:p>
              <a:pPr marR="0" lvl="0" algn="ctr" defTabSz="914400" rtl="0" eaLnBrk="1" fontAlgn="auto" latinLnBrk="0" hangingPunct="1">
                <a:lnSpc>
                  <a:spcPct val="106000"/>
                </a:lnSpc>
                <a:spcBef>
                  <a:spcPts val="0"/>
                </a:spcBef>
                <a:buClrTx/>
                <a:buSzTx/>
                <a:tabLst/>
                <a:defRPr/>
              </a:pPr>
              <a:r>
                <a:rPr lang="en-US" sz="1050" i="1">
                  <a:latin typeface="+mj-lt"/>
                  <a:cs typeface="Segoe UI" panose="020B0502040204020203" pitchFamily="34" charset="0"/>
                </a:rPr>
                <a:t>Annual income 25-34 year-olds</a:t>
              </a:r>
              <a:endParaRPr kumimoji="0" lang="en-US" sz="1050" i="1" u="none" strike="noStrike" kern="1200" cap="none" spc="0" normalizeH="0" baseline="0" noProof="0">
                <a:ln>
                  <a:noFill/>
                </a:ln>
                <a:effectLst/>
                <a:uLnTx/>
                <a:uFillTx/>
                <a:latin typeface="+mj-lt"/>
                <a:ea typeface="+mn-ea"/>
                <a:cs typeface="Segoe UI" panose="020B0502040204020203" pitchFamily="34" charset="0"/>
              </a:endParaRPr>
            </a:p>
          </p:txBody>
        </p:sp>
        <p:sp>
          <p:nvSpPr>
            <p:cNvPr id="77" name="Rectangle 76">
              <a:extLst>
                <a:ext uri="{FF2B5EF4-FFF2-40B4-BE49-F238E27FC236}">
                  <a16:creationId xmlns:a16="http://schemas.microsoft.com/office/drawing/2014/main" id="{F5191F6E-91E7-D002-FEC4-DA18517DDD6D}"/>
                </a:ext>
              </a:extLst>
            </p:cNvPr>
            <p:cNvSpPr/>
            <p:nvPr/>
          </p:nvSpPr>
          <p:spPr bwMode="gray">
            <a:xfrm>
              <a:off x="9356437" y="4195447"/>
              <a:ext cx="2374896" cy="517408"/>
            </a:xfrm>
            <a:prstGeom prst="rect">
              <a:avLst/>
            </a:prstGeom>
            <a:solidFill>
              <a:srgbClr val="E0F0FA"/>
            </a:solidFill>
            <a:ln w="19050" algn="ctr">
              <a:noFill/>
              <a:miter lim="800000"/>
              <a:headEnd/>
              <a:tailEnd/>
            </a:ln>
          </p:spPr>
          <p:txBody>
            <a:bodyPr wrap="square" lIns="88900" tIns="88900" rIns="88900" bIns="88900" rtlCol="0" anchor="ctr"/>
            <a:lstStyle/>
            <a:p>
              <a:pPr marR="0" lvl="0" algn="ctr" defTabSz="914400" rtl="0" eaLnBrk="1" fontAlgn="auto" latinLnBrk="0" hangingPunct="1">
                <a:lnSpc>
                  <a:spcPct val="106000"/>
                </a:lnSpc>
                <a:spcBef>
                  <a:spcPts val="0"/>
                </a:spcBef>
                <a:buClrTx/>
                <a:buSzTx/>
                <a:tabLst/>
                <a:defRPr/>
              </a:pPr>
              <a:r>
                <a:rPr lang="en-US" sz="1200" b="1">
                  <a:latin typeface="+mj-lt"/>
                  <a:cs typeface="Segoe UI" panose="020B0502040204020203" pitchFamily="34" charset="0"/>
                </a:rPr>
                <a:t>circa AU$ 323.9</a:t>
              </a:r>
              <a:r>
                <a:rPr kumimoji="0" lang="en-US" sz="1200" b="1" i="0" u="none" strike="noStrike" kern="1200" cap="none" spc="0" normalizeH="0" baseline="0" noProof="0">
                  <a:ln>
                    <a:noFill/>
                  </a:ln>
                  <a:effectLst/>
                  <a:uLnTx/>
                  <a:uFillTx/>
                  <a:latin typeface="+mj-lt"/>
                  <a:ea typeface="+mn-ea"/>
                  <a:cs typeface="Segoe UI" panose="020B0502040204020203" pitchFamily="34" charset="0"/>
                </a:rPr>
                <a:t> billion</a:t>
              </a:r>
            </a:p>
            <a:p>
              <a:pPr marR="0" lvl="0" algn="ctr" defTabSz="914400" rtl="0" eaLnBrk="1" fontAlgn="auto" latinLnBrk="0" hangingPunct="1">
                <a:lnSpc>
                  <a:spcPct val="106000"/>
                </a:lnSpc>
                <a:spcBef>
                  <a:spcPts val="0"/>
                </a:spcBef>
                <a:buClrTx/>
                <a:buSzTx/>
                <a:tabLst/>
                <a:defRPr/>
              </a:pPr>
              <a:r>
                <a:rPr lang="en-US" sz="1050" i="1">
                  <a:latin typeface="+mj-lt"/>
                  <a:cs typeface="Segoe UI" panose="020B0502040204020203" pitchFamily="34" charset="0"/>
                </a:rPr>
                <a:t>Total annual income 20-34 year olds</a:t>
              </a:r>
              <a:endParaRPr kumimoji="0" lang="en-US" sz="1050" i="1" u="none" strike="noStrike" kern="1200" cap="none" spc="0" normalizeH="0" baseline="0" noProof="0">
                <a:ln>
                  <a:noFill/>
                </a:ln>
                <a:effectLst/>
                <a:uLnTx/>
                <a:uFillTx/>
                <a:latin typeface="+mj-lt"/>
                <a:ea typeface="+mn-ea"/>
                <a:cs typeface="Segoe UI" panose="020B0502040204020203" pitchFamily="34" charset="0"/>
              </a:endParaRPr>
            </a:p>
          </p:txBody>
        </p:sp>
        <p:sp>
          <p:nvSpPr>
            <p:cNvPr id="13" name="Rectangle: Rounded Corners 12">
              <a:extLst>
                <a:ext uri="{FF2B5EF4-FFF2-40B4-BE49-F238E27FC236}">
                  <a16:creationId xmlns:a16="http://schemas.microsoft.com/office/drawing/2014/main" id="{40FE9BC2-3436-8FBF-CDD8-2EDC01FFE14B}"/>
                </a:ext>
              </a:extLst>
            </p:cNvPr>
            <p:cNvSpPr/>
            <p:nvPr/>
          </p:nvSpPr>
          <p:spPr>
            <a:xfrm>
              <a:off x="2377641" y="4173364"/>
              <a:ext cx="624469" cy="729672"/>
            </a:xfrm>
            <a:prstGeom prst="roundRect">
              <a:avLst/>
            </a:prstGeom>
            <a:no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8" name="Rectangle: Rounded Corners 37">
              <a:extLst>
                <a:ext uri="{FF2B5EF4-FFF2-40B4-BE49-F238E27FC236}">
                  <a16:creationId xmlns:a16="http://schemas.microsoft.com/office/drawing/2014/main" id="{6CD0AA1E-6177-1D12-4659-8336F139AEE2}"/>
                </a:ext>
              </a:extLst>
            </p:cNvPr>
            <p:cNvSpPr/>
            <p:nvPr/>
          </p:nvSpPr>
          <p:spPr>
            <a:xfrm>
              <a:off x="2372092" y="4923342"/>
              <a:ext cx="624469" cy="787039"/>
            </a:xfrm>
            <a:prstGeom prst="roundRect">
              <a:avLst/>
            </a:prstGeom>
            <a:no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4" name="TextBox 83">
              <a:extLst>
                <a:ext uri="{FF2B5EF4-FFF2-40B4-BE49-F238E27FC236}">
                  <a16:creationId xmlns:a16="http://schemas.microsoft.com/office/drawing/2014/main" id="{1F4F3689-8E3F-06C9-A24E-5B57E18D8CCE}"/>
                </a:ext>
              </a:extLst>
            </p:cNvPr>
            <p:cNvSpPr txBox="1"/>
            <p:nvPr/>
          </p:nvSpPr>
          <p:spPr>
            <a:xfrm>
              <a:off x="2996561" y="4286038"/>
              <a:ext cx="749348" cy="430887"/>
            </a:xfrm>
            <a:prstGeom prst="rect">
              <a:avLst/>
            </a:prstGeom>
            <a:noFill/>
          </p:spPr>
          <p:txBody>
            <a:bodyPr wrap="square" rtlCol="0">
              <a:spAutoFit/>
            </a:bodyPr>
            <a:lstStyle/>
            <a:p>
              <a:r>
                <a:rPr lang="en-AU" sz="1100"/>
                <a:t>Gen Z </a:t>
              </a:r>
              <a:br>
                <a:rPr lang="en-AU" sz="1100"/>
              </a:br>
              <a:r>
                <a:rPr lang="en-AU" sz="1100"/>
                <a:t>(19.7%)</a:t>
              </a:r>
            </a:p>
          </p:txBody>
        </p:sp>
        <p:sp>
          <p:nvSpPr>
            <p:cNvPr id="86" name="TextBox 85">
              <a:extLst>
                <a:ext uri="{FF2B5EF4-FFF2-40B4-BE49-F238E27FC236}">
                  <a16:creationId xmlns:a16="http://schemas.microsoft.com/office/drawing/2014/main" id="{2C986E38-C239-0DB5-5A24-55272BC22CF4}"/>
                </a:ext>
              </a:extLst>
            </p:cNvPr>
            <p:cNvSpPr txBox="1"/>
            <p:nvPr/>
          </p:nvSpPr>
          <p:spPr>
            <a:xfrm>
              <a:off x="3010416" y="5066511"/>
              <a:ext cx="749348" cy="430887"/>
            </a:xfrm>
            <a:prstGeom prst="rect">
              <a:avLst/>
            </a:prstGeom>
            <a:noFill/>
          </p:spPr>
          <p:txBody>
            <a:bodyPr wrap="square" rtlCol="0">
              <a:spAutoFit/>
            </a:bodyPr>
            <a:lstStyle/>
            <a:p>
              <a:r>
                <a:rPr lang="en-AU" sz="1100"/>
                <a:t>Millenials</a:t>
              </a:r>
              <a:br>
                <a:rPr lang="en-AU" sz="1100"/>
              </a:br>
              <a:r>
                <a:rPr lang="en-AU" sz="1100"/>
                <a:t>(21.5%)</a:t>
              </a:r>
            </a:p>
          </p:txBody>
        </p:sp>
        <p:sp>
          <p:nvSpPr>
            <p:cNvPr id="88" name="Rectangle: Rounded Corners 87">
              <a:extLst>
                <a:ext uri="{FF2B5EF4-FFF2-40B4-BE49-F238E27FC236}">
                  <a16:creationId xmlns:a16="http://schemas.microsoft.com/office/drawing/2014/main" id="{F2C61788-A4CC-D618-243A-489BB1FD37E8}"/>
                </a:ext>
              </a:extLst>
            </p:cNvPr>
            <p:cNvSpPr/>
            <p:nvPr/>
          </p:nvSpPr>
          <p:spPr>
            <a:xfrm>
              <a:off x="7315200" y="4200525"/>
              <a:ext cx="1781175" cy="619125"/>
            </a:xfrm>
            <a:prstGeom prst="roundRect">
              <a:avLst/>
            </a:prstGeom>
            <a:solidFill>
              <a:srgbClr val="E0F0F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000">
                  <a:solidFill>
                    <a:schemeClr val="tx1"/>
                  </a:solidFill>
                </a:rPr>
                <a:t>Australian Population: 27.2m</a:t>
              </a:r>
            </a:p>
            <a:p>
              <a:r>
                <a:rPr lang="en-US" sz="1000">
                  <a:solidFill>
                    <a:schemeClr val="tx1"/>
                  </a:solidFill>
                </a:rPr>
                <a:t>Age 20-24: 1.77m</a:t>
              </a:r>
            </a:p>
            <a:p>
              <a:r>
                <a:rPr lang="en-US" sz="1000">
                  <a:solidFill>
                    <a:schemeClr val="tx1"/>
                  </a:solidFill>
                </a:rPr>
                <a:t>Age 25-34: 4.00m</a:t>
              </a:r>
            </a:p>
            <a:p>
              <a:endParaRPr lang="en-AU" sz="1000">
                <a:solidFill>
                  <a:schemeClr val="tx1"/>
                </a:solidFill>
              </a:endParaRPr>
            </a:p>
          </p:txBody>
        </p:sp>
      </p:grpSp>
      <p:pic>
        <p:nvPicPr>
          <p:cNvPr id="17" name="Picture 2" descr="2,900+ Gen Z Icon Stock Illustrations, Royalty-Free Vector Graphics &amp; Clip  Art - iStock">
            <a:extLst>
              <a:ext uri="{FF2B5EF4-FFF2-40B4-BE49-F238E27FC236}">
                <a16:creationId xmlns:a16="http://schemas.microsoft.com/office/drawing/2014/main" id="{F5CF1B0D-A546-B6A0-D769-1DB25CAE782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3856" t="14302" r="26938" b="22185"/>
          <a:stretch/>
        </p:blipFill>
        <p:spPr bwMode="auto">
          <a:xfrm>
            <a:off x="819589" y="4607048"/>
            <a:ext cx="1127731" cy="1455643"/>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1A2FE148-784D-9B99-F9C2-E5855D658FF5}"/>
              </a:ext>
            </a:extLst>
          </p:cNvPr>
          <p:cNvSpPr txBox="1"/>
          <p:nvPr/>
        </p:nvSpPr>
        <p:spPr>
          <a:xfrm>
            <a:off x="2454341" y="4808780"/>
            <a:ext cx="1428326" cy="671338"/>
          </a:xfrm>
          <a:prstGeom prst="rect">
            <a:avLst/>
          </a:prstGeom>
          <a:noFill/>
        </p:spPr>
        <p:txBody>
          <a:bodyPr wrap="square">
            <a:spAutoFit/>
          </a:bodyPr>
          <a:lstStyle/>
          <a:p>
            <a:pPr>
              <a:lnSpc>
                <a:spcPct val="106000"/>
              </a:lnSpc>
              <a:buFont typeface="Wingdings 2" pitchFamily="18" charset="2"/>
              <a:buNone/>
            </a:pPr>
            <a:r>
              <a:rPr lang="en-AU" sz="1200"/>
              <a:t>Renting</a:t>
            </a:r>
          </a:p>
          <a:p>
            <a:pPr>
              <a:lnSpc>
                <a:spcPct val="106000"/>
              </a:lnSpc>
              <a:buFont typeface="Wingdings 2" pitchFamily="18" charset="2"/>
              <a:buNone/>
            </a:pPr>
            <a:endParaRPr lang="en-AU" sz="1200"/>
          </a:p>
          <a:p>
            <a:pPr>
              <a:lnSpc>
                <a:spcPct val="106000"/>
              </a:lnSpc>
              <a:buFont typeface="Wingdings 2" pitchFamily="18" charset="2"/>
              <a:buNone/>
            </a:pPr>
            <a:r>
              <a:rPr lang="en-AU" sz="1200"/>
              <a:t>Small savings</a:t>
            </a:r>
          </a:p>
        </p:txBody>
      </p:sp>
      <p:sp>
        <p:nvSpPr>
          <p:cNvPr id="21" name="TextBox 20">
            <a:extLst>
              <a:ext uri="{FF2B5EF4-FFF2-40B4-BE49-F238E27FC236}">
                <a16:creationId xmlns:a16="http://schemas.microsoft.com/office/drawing/2014/main" id="{3F5B6F30-907D-278C-D4CC-BD56F80DF83D}"/>
              </a:ext>
            </a:extLst>
          </p:cNvPr>
          <p:cNvSpPr txBox="1"/>
          <p:nvPr/>
        </p:nvSpPr>
        <p:spPr>
          <a:xfrm>
            <a:off x="2460526" y="5627818"/>
            <a:ext cx="1085562" cy="475579"/>
          </a:xfrm>
          <a:prstGeom prst="rect">
            <a:avLst/>
          </a:prstGeom>
          <a:noFill/>
        </p:spPr>
        <p:txBody>
          <a:bodyPr wrap="square">
            <a:spAutoFit/>
          </a:bodyPr>
          <a:lstStyle/>
          <a:p>
            <a:pPr>
              <a:lnSpc>
                <a:spcPct val="106000"/>
              </a:lnSpc>
              <a:buFont typeface="Wingdings 2" pitchFamily="18" charset="2"/>
              <a:buNone/>
            </a:pPr>
            <a:r>
              <a:rPr lang="en-AU" sz="1200"/>
              <a:t>Just entered the workforce</a:t>
            </a:r>
          </a:p>
        </p:txBody>
      </p:sp>
      <p:grpSp>
        <p:nvGrpSpPr>
          <p:cNvPr id="22" name="Group 340">
            <a:extLst>
              <a:ext uri="{FF2B5EF4-FFF2-40B4-BE49-F238E27FC236}">
                <a16:creationId xmlns:a16="http://schemas.microsoft.com/office/drawing/2014/main" id="{E544D0A0-6DC0-D142-51DE-3BA9311E5752}"/>
              </a:ext>
            </a:extLst>
          </p:cNvPr>
          <p:cNvGrpSpPr>
            <a:grpSpLocks noChangeAspect="1"/>
          </p:cNvGrpSpPr>
          <p:nvPr/>
        </p:nvGrpSpPr>
        <p:grpSpPr bwMode="auto">
          <a:xfrm>
            <a:off x="2067998" y="4746234"/>
            <a:ext cx="360000" cy="360000"/>
            <a:chOff x="4436" y="1680"/>
            <a:chExt cx="340" cy="340"/>
          </a:xfrm>
          <a:solidFill>
            <a:schemeClr val="accent4"/>
          </a:solidFill>
        </p:grpSpPr>
        <p:sp>
          <p:nvSpPr>
            <p:cNvPr id="23" name="Freeform 341">
              <a:extLst>
                <a:ext uri="{FF2B5EF4-FFF2-40B4-BE49-F238E27FC236}">
                  <a16:creationId xmlns:a16="http://schemas.microsoft.com/office/drawing/2014/main" id="{235DFB5F-6C2B-F069-E137-9E5A714B04A6}"/>
                </a:ext>
              </a:extLst>
            </p:cNvPr>
            <p:cNvSpPr>
              <a:spLocks noEditPoints="1"/>
            </p:cNvSpPr>
            <p:nvPr/>
          </p:nvSpPr>
          <p:spPr bwMode="auto">
            <a:xfrm>
              <a:off x="4499" y="1743"/>
              <a:ext cx="214" cy="199"/>
            </a:xfrm>
            <a:custGeom>
              <a:avLst/>
              <a:gdLst>
                <a:gd name="T0" fmla="*/ 278 w 322"/>
                <a:gd name="T1" fmla="*/ 299 h 299"/>
                <a:gd name="T2" fmla="*/ 182 w 322"/>
                <a:gd name="T3" fmla="*/ 299 h 299"/>
                <a:gd name="T4" fmla="*/ 171 w 322"/>
                <a:gd name="T5" fmla="*/ 289 h 299"/>
                <a:gd name="T6" fmla="*/ 171 w 322"/>
                <a:gd name="T7" fmla="*/ 235 h 299"/>
                <a:gd name="T8" fmla="*/ 150 w 322"/>
                <a:gd name="T9" fmla="*/ 235 h 299"/>
                <a:gd name="T10" fmla="*/ 150 w 322"/>
                <a:gd name="T11" fmla="*/ 289 h 299"/>
                <a:gd name="T12" fmla="*/ 139 w 322"/>
                <a:gd name="T13" fmla="*/ 299 h 299"/>
                <a:gd name="T14" fmla="*/ 43 w 322"/>
                <a:gd name="T15" fmla="*/ 299 h 299"/>
                <a:gd name="T16" fmla="*/ 33 w 322"/>
                <a:gd name="T17" fmla="*/ 289 h 299"/>
                <a:gd name="T18" fmla="*/ 33 w 322"/>
                <a:gd name="T19" fmla="*/ 150 h 299"/>
                <a:gd name="T20" fmla="*/ 11 w 322"/>
                <a:gd name="T21" fmla="*/ 150 h 299"/>
                <a:gd name="T22" fmla="*/ 1 w 322"/>
                <a:gd name="T23" fmla="*/ 143 h 299"/>
                <a:gd name="T24" fmla="*/ 4 w 322"/>
                <a:gd name="T25" fmla="*/ 131 h 299"/>
                <a:gd name="T26" fmla="*/ 154 w 322"/>
                <a:gd name="T27" fmla="*/ 3 h 299"/>
                <a:gd name="T28" fmla="*/ 168 w 322"/>
                <a:gd name="T29" fmla="*/ 3 h 299"/>
                <a:gd name="T30" fmla="*/ 317 w 322"/>
                <a:gd name="T31" fmla="*/ 131 h 299"/>
                <a:gd name="T32" fmla="*/ 320 w 322"/>
                <a:gd name="T33" fmla="*/ 143 h 299"/>
                <a:gd name="T34" fmla="*/ 310 w 322"/>
                <a:gd name="T35" fmla="*/ 150 h 299"/>
                <a:gd name="T36" fmla="*/ 289 w 322"/>
                <a:gd name="T37" fmla="*/ 150 h 299"/>
                <a:gd name="T38" fmla="*/ 289 w 322"/>
                <a:gd name="T39" fmla="*/ 289 h 299"/>
                <a:gd name="T40" fmla="*/ 278 w 322"/>
                <a:gd name="T41" fmla="*/ 299 h 299"/>
                <a:gd name="T42" fmla="*/ 193 w 322"/>
                <a:gd name="T43" fmla="*/ 278 h 299"/>
                <a:gd name="T44" fmla="*/ 267 w 322"/>
                <a:gd name="T45" fmla="*/ 278 h 299"/>
                <a:gd name="T46" fmla="*/ 267 w 322"/>
                <a:gd name="T47" fmla="*/ 139 h 299"/>
                <a:gd name="T48" fmla="*/ 278 w 322"/>
                <a:gd name="T49" fmla="*/ 129 h 299"/>
                <a:gd name="T50" fmla="*/ 281 w 322"/>
                <a:gd name="T51" fmla="*/ 129 h 299"/>
                <a:gd name="T52" fmla="*/ 161 w 322"/>
                <a:gd name="T53" fmla="*/ 25 h 299"/>
                <a:gd name="T54" fmla="*/ 40 w 322"/>
                <a:gd name="T55" fmla="*/ 129 h 299"/>
                <a:gd name="T56" fmla="*/ 43 w 322"/>
                <a:gd name="T57" fmla="*/ 129 h 299"/>
                <a:gd name="T58" fmla="*/ 54 w 322"/>
                <a:gd name="T59" fmla="*/ 139 h 299"/>
                <a:gd name="T60" fmla="*/ 54 w 322"/>
                <a:gd name="T61" fmla="*/ 278 h 299"/>
                <a:gd name="T62" fmla="*/ 129 w 322"/>
                <a:gd name="T63" fmla="*/ 278 h 299"/>
                <a:gd name="T64" fmla="*/ 129 w 322"/>
                <a:gd name="T65" fmla="*/ 225 h 299"/>
                <a:gd name="T66" fmla="*/ 139 w 322"/>
                <a:gd name="T67" fmla="*/ 214 h 299"/>
                <a:gd name="T68" fmla="*/ 182 w 322"/>
                <a:gd name="T69" fmla="*/ 214 h 299"/>
                <a:gd name="T70" fmla="*/ 193 w 322"/>
                <a:gd name="T71" fmla="*/ 225 h 299"/>
                <a:gd name="T72" fmla="*/ 193 w 322"/>
                <a:gd name="T73" fmla="*/ 278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2" h="299">
                  <a:moveTo>
                    <a:pt x="278" y="299"/>
                  </a:moveTo>
                  <a:cubicBezTo>
                    <a:pt x="182" y="299"/>
                    <a:pt x="182" y="299"/>
                    <a:pt x="182" y="299"/>
                  </a:cubicBezTo>
                  <a:cubicBezTo>
                    <a:pt x="176" y="299"/>
                    <a:pt x="171" y="295"/>
                    <a:pt x="171" y="289"/>
                  </a:cubicBezTo>
                  <a:cubicBezTo>
                    <a:pt x="171" y="235"/>
                    <a:pt x="171" y="235"/>
                    <a:pt x="171" y="235"/>
                  </a:cubicBezTo>
                  <a:cubicBezTo>
                    <a:pt x="150" y="235"/>
                    <a:pt x="150" y="235"/>
                    <a:pt x="150" y="235"/>
                  </a:cubicBezTo>
                  <a:cubicBezTo>
                    <a:pt x="150" y="289"/>
                    <a:pt x="150" y="289"/>
                    <a:pt x="150" y="289"/>
                  </a:cubicBezTo>
                  <a:cubicBezTo>
                    <a:pt x="150" y="295"/>
                    <a:pt x="145" y="299"/>
                    <a:pt x="139" y="299"/>
                  </a:cubicBezTo>
                  <a:cubicBezTo>
                    <a:pt x="43" y="299"/>
                    <a:pt x="43" y="299"/>
                    <a:pt x="43" y="299"/>
                  </a:cubicBezTo>
                  <a:cubicBezTo>
                    <a:pt x="37" y="299"/>
                    <a:pt x="33" y="295"/>
                    <a:pt x="33" y="289"/>
                  </a:cubicBezTo>
                  <a:cubicBezTo>
                    <a:pt x="33" y="150"/>
                    <a:pt x="33" y="150"/>
                    <a:pt x="33" y="150"/>
                  </a:cubicBezTo>
                  <a:cubicBezTo>
                    <a:pt x="11" y="150"/>
                    <a:pt x="11" y="150"/>
                    <a:pt x="11" y="150"/>
                  </a:cubicBezTo>
                  <a:cubicBezTo>
                    <a:pt x="7" y="150"/>
                    <a:pt x="3" y="147"/>
                    <a:pt x="1" y="143"/>
                  </a:cubicBezTo>
                  <a:cubicBezTo>
                    <a:pt x="0" y="139"/>
                    <a:pt x="1" y="134"/>
                    <a:pt x="4" y="131"/>
                  </a:cubicBezTo>
                  <a:cubicBezTo>
                    <a:pt x="154" y="3"/>
                    <a:pt x="154" y="3"/>
                    <a:pt x="154" y="3"/>
                  </a:cubicBezTo>
                  <a:cubicBezTo>
                    <a:pt x="158" y="0"/>
                    <a:pt x="164" y="0"/>
                    <a:pt x="168" y="3"/>
                  </a:cubicBezTo>
                  <a:cubicBezTo>
                    <a:pt x="317" y="131"/>
                    <a:pt x="317" y="131"/>
                    <a:pt x="317" y="131"/>
                  </a:cubicBezTo>
                  <a:cubicBezTo>
                    <a:pt x="320" y="134"/>
                    <a:pt x="322" y="139"/>
                    <a:pt x="320" y="143"/>
                  </a:cubicBezTo>
                  <a:cubicBezTo>
                    <a:pt x="318" y="147"/>
                    <a:pt x="314" y="150"/>
                    <a:pt x="310" y="150"/>
                  </a:cubicBezTo>
                  <a:cubicBezTo>
                    <a:pt x="289" y="150"/>
                    <a:pt x="289" y="150"/>
                    <a:pt x="289" y="150"/>
                  </a:cubicBezTo>
                  <a:cubicBezTo>
                    <a:pt x="289" y="289"/>
                    <a:pt x="289" y="289"/>
                    <a:pt x="289" y="289"/>
                  </a:cubicBezTo>
                  <a:cubicBezTo>
                    <a:pt x="289" y="295"/>
                    <a:pt x="284" y="299"/>
                    <a:pt x="278" y="299"/>
                  </a:cubicBezTo>
                  <a:close/>
                  <a:moveTo>
                    <a:pt x="193" y="278"/>
                  </a:moveTo>
                  <a:cubicBezTo>
                    <a:pt x="267" y="278"/>
                    <a:pt x="267" y="278"/>
                    <a:pt x="267" y="278"/>
                  </a:cubicBezTo>
                  <a:cubicBezTo>
                    <a:pt x="267" y="139"/>
                    <a:pt x="267" y="139"/>
                    <a:pt x="267" y="139"/>
                  </a:cubicBezTo>
                  <a:cubicBezTo>
                    <a:pt x="267" y="133"/>
                    <a:pt x="272" y="129"/>
                    <a:pt x="278" y="129"/>
                  </a:cubicBezTo>
                  <a:cubicBezTo>
                    <a:pt x="281" y="129"/>
                    <a:pt x="281" y="129"/>
                    <a:pt x="281" y="129"/>
                  </a:cubicBezTo>
                  <a:cubicBezTo>
                    <a:pt x="161" y="25"/>
                    <a:pt x="161" y="25"/>
                    <a:pt x="161" y="25"/>
                  </a:cubicBezTo>
                  <a:cubicBezTo>
                    <a:pt x="40" y="129"/>
                    <a:pt x="40" y="129"/>
                    <a:pt x="40" y="129"/>
                  </a:cubicBezTo>
                  <a:cubicBezTo>
                    <a:pt x="43" y="129"/>
                    <a:pt x="43" y="129"/>
                    <a:pt x="43" y="129"/>
                  </a:cubicBezTo>
                  <a:cubicBezTo>
                    <a:pt x="49" y="129"/>
                    <a:pt x="54" y="133"/>
                    <a:pt x="54" y="139"/>
                  </a:cubicBezTo>
                  <a:cubicBezTo>
                    <a:pt x="54" y="278"/>
                    <a:pt x="54" y="278"/>
                    <a:pt x="54" y="278"/>
                  </a:cubicBezTo>
                  <a:cubicBezTo>
                    <a:pt x="129" y="278"/>
                    <a:pt x="129" y="278"/>
                    <a:pt x="129" y="278"/>
                  </a:cubicBezTo>
                  <a:cubicBezTo>
                    <a:pt x="129" y="225"/>
                    <a:pt x="129" y="225"/>
                    <a:pt x="129" y="225"/>
                  </a:cubicBezTo>
                  <a:cubicBezTo>
                    <a:pt x="129" y="219"/>
                    <a:pt x="133" y="214"/>
                    <a:pt x="139" y="214"/>
                  </a:cubicBezTo>
                  <a:cubicBezTo>
                    <a:pt x="182" y="214"/>
                    <a:pt x="182" y="214"/>
                    <a:pt x="182" y="214"/>
                  </a:cubicBezTo>
                  <a:cubicBezTo>
                    <a:pt x="188" y="214"/>
                    <a:pt x="193" y="219"/>
                    <a:pt x="193" y="225"/>
                  </a:cubicBezTo>
                  <a:lnTo>
                    <a:pt x="193" y="278"/>
                  </a:lnTo>
                  <a:close/>
                </a:path>
              </a:pathLst>
            </a:custGeom>
            <a:grpFill/>
            <a:ln>
              <a:noFill/>
            </a:ln>
            <a:extLst>
              <a:ext uri="{91240B29-F687-4f45-9708-019B960494DF}">
                <a14:hiddenLine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342">
              <a:extLst>
                <a:ext uri="{FF2B5EF4-FFF2-40B4-BE49-F238E27FC236}">
                  <a16:creationId xmlns:a16="http://schemas.microsoft.com/office/drawing/2014/main" id="{5A360308-2B4F-675C-CFF8-A9112ED1FB89}"/>
                </a:ext>
              </a:extLst>
            </p:cNvPr>
            <p:cNvSpPr>
              <a:spLocks noEditPoints="1"/>
            </p:cNvSpPr>
            <p:nvPr/>
          </p:nvSpPr>
          <p:spPr bwMode="auto">
            <a:xfrm>
              <a:off x="4436" y="1680"/>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5" name="Group 345">
            <a:extLst>
              <a:ext uri="{FF2B5EF4-FFF2-40B4-BE49-F238E27FC236}">
                <a16:creationId xmlns:a16="http://schemas.microsoft.com/office/drawing/2014/main" id="{B4E4BAD1-E3C4-2EAD-4E0C-39C2195D68AD}"/>
              </a:ext>
            </a:extLst>
          </p:cNvPr>
          <p:cNvGrpSpPr>
            <a:grpSpLocks noChangeAspect="1"/>
          </p:cNvGrpSpPr>
          <p:nvPr/>
        </p:nvGrpSpPr>
        <p:grpSpPr bwMode="auto">
          <a:xfrm>
            <a:off x="2067998" y="5227779"/>
            <a:ext cx="360001" cy="360000"/>
            <a:chOff x="3451" y="1171"/>
            <a:chExt cx="340" cy="340"/>
          </a:xfrm>
          <a:solidFill>
            <a:schemeClr val="accent4"/>
          </a:solidFill>
        </p:grpSpPr>
        <p:sp>
          <p:nvSpPr>
            <p:cNvPr id="26" name="Freeform 346">
              <a:extLst>
                <a:ext uri="{FF2B5EF4-FFF2-40B4-BE49-F238E27FC236}">
                  <a16:creationId xmlns:a16="http://schemas.microsoft.com/office/drawing/2014/main" id="{947F3448-F145-7E04-8964-2EA03247EBBA}"/>
                </a:ext>
              </a:extLst>
            </p:cNvPr>
            <p:cNvSpPr>
              <a:spLocks noEditPoints="1"/>
            </p:cNvSpPr>
            <p:nvPr/>
          </p:nvSpPr>
          <p:spPr bwMode="auto">
            <a:xfrm>
              <a:off x="3515" y="1241"/>
              <a:ext cx="212" cy="192"/>
            </a:xfrm>
            <a:custGeom>
              <a:avLst/>
              <a:gdLst>
                <a:gd name="T0" fmla="*/ 224 w 320"/>
                <a:gd name="T1" fmla="*/ 288 h 288"/>
                <a:gd name="T2" fmla="*/ 170 w 320"/>
                <a:gd name="T3" fmla="*/ 288 h 288"/>
                <a:gd name="T4" fmla="*/ 160 w 320"/>
                <a:gd name="T5" fmla="*/ 278 h 288"/>
                <a:gd name="T6" fmla="*/ 160 w 320"/>
                <a:gd name="T7" fmla="*/ 267 h 288"/>
                <a:gd name="T8" fmla="*/ 138 w 320"/>
                <a:gd name="T9" fmla="*/ 267 h 288"/>
                <a:gd name="T10" fmla="*/ 138 w 320"/>
                <a:gd name="T11" fmla="*/ 278 h 288"/>
                <a:gd name="T12" fmla="*/ 128 w 320"/>
                <a:gd name="T13" fmla="*/ 288 h 288"/>
                <a:gd name="T14" fmla="*/ 74 w 320"/>
                <a:gd name="T15" fmla="*/ 288 h 288"/>
                <a:gd name="T16" fmla="*/ 64 w 320"/>
                <a:gd name="T17" fmla="*/ 278 h 288"/>
                <a:gd name="T18" fmla="*/ 27 w 320"/>
                <a:gd name="T19" fmla="*/ 235 h 288"/>
                <a:gd name="T20" fmla="*/ 18 w 320"/>
                <a:gd name="T21" fmla="*/ 230 h 288"/>
                <a:gd name="T22" fmla="*/ 0 w 320"/>
                <a:gd name="T23" fmla="*/ 160 h 288"/>
                <a:gd name="T24" fmla="*/ 138 w 320"/>
                <a:gd name="T25" fmla="*/ 22 h 288"/>
                <a:gd name="T26" fmla="*/ 198 w 320"/>
                <a:gd name="T27" fmla="*/ 30 h 288"/>
                <a:gd name="T28" fmla="*/ 255 w 320"/>
                <a:gd name="T29" fmla="*/ 0 h 288"/>
                <a:gd name="T30" fmla="*/ 264 w 320"/>
                <a:gd name="T31" fmla="*/ 4 h 288"/>
                <a:gd name="T32" fmla="*/ 266 w 320"/>
                <a:gd name="T33" fmla="*/ 14 h 288"/>
                <a:gd name="T34" fmla="*/ 257 w 320"/>
                <a:gd name="T35" fmla="*/ 49 h 288"/>
                <a:gd name="T36" fmla="*/ 294 w 320"/>
                <a:gd name="T37" fmla="*/ 96 h 288"/>
                <a:gd name="T38" fmla="*/ 309 w 320"/>
                <a:gd name="T39" fmla="*/ 96 h 288"/>
                <a:gd name="T40" fmla="*/ 320 w 320"/>
                <a:gd name="T41" fmla="*/ 107 h 288"/>
                <a:gd name="T42" fmla="*/ 320 w 320"/>
                <a:gd name="T43" fmla="*/ 171 h 288"/>
                <a:gd name="T44" fmla="*/ 309 w 320"/>
                <a:gd name="T45" fmla="*/ 182 h 288"/>
                <a:gd name="T46" fmla="*/ 275 w 320"/>
                <a:gd name="T47" fmla="*/ 182 h 288"/>
                <a:gd name="T48" fmla="*/ 234 w 320"/>
                <a:gd name="T49" fmla="*/ 259 h 288"/>
                <a:gd name="T50" fmla="*/ 234 w 320"/>
                <a:gd name="T51" fmla="*/ 278 h 288"/>
                <a:gd name="T52" fmla="*/ 224 w 320"/>
                <a:gd name="T53" fmla="*/ 288 h 288"/>
                <a:gd name="T54" fmla="*/ 181 w 320"/>
                <a:gd name="T55" fmla="*/ 267 h 288"/>
                <a:gd name="T56" fmla="*/ 213 w 320"/>
                <a:gd name="T57" fmla="*/ 267 h 288"/>
                <a:gd name="T58" fmla="*/ 213 w 320"/>
                <a:gd name="T59" fmla="*/ 255 h 288"/>
                <a:gd name="T60" fmla="*/ 216 w 320"/>
                <a:gd name="T61" fmla="*/ 248 h 288"/>
                <a:gd name="T62" fmla="*/ 255 w 320"/>
                <a:gd name="T63" fmla="*/ 170 h 288"/>
                <a:gd name="T64" fmla="*/ 266 w 320"/>
                <a:gd name="T65" fmla="*/ 160 h 288"/>
                <a:gd name="T66" fmla="*/ 298 w 320"/>
                <a:gd name="T67" fmla="*/ 160 h 288"/>
                <a:gd name="T68" fmla="*/ 298 w 320"/>
                <a:gd name="T69" fmla="*/ 118 h 288"/>
                <a:gd name="T70" fmla="*/ 288 w 320"/>
                <a:gd name="T71" fmla="*/ 118 h 288"/>
                <a:gd name="T72" fmla="*/ 278 w 320"/>
                <a:gd name="T73" fmla="*/ 112 h 288"/>
                <a:gd name="T74" fmla="*/ 240 w 320"/>
                <a:gd name="T75" fmla="*/ 63 h 288"/>
                <a:gd name="T76" fmla="*/ 235 w 320"/>
                <a:gd name="T77" fmla="*/ 51 h 288"/>
                <a:gd name="T78" fmla="*/ 241 w 320"/>
                <a:gd name="T79" fmla="*/ 25 h 288"/>
                <a:gd name="T80" fmla="*/ 212 w 320"/>
                <a:gd name="T81" fmla="*/ 48 h 288"/>
                <a:gd name="T82" fmla="*/ 199 w 320"/>
                <a:gd name="T83" fmla="*/ 53 h 288"/>
                <a:gd name="T84" fmla="*/ 138 w 320"/>
                <a:gd name="T85" fmla="*/ 43 h 288"/>
                <a:gd name="T86" fmla="*/ 21 w 320"/>
                <a:gd name="T87" fmla="*/ 160 h 288"/>
                <a:gd name="T88" fmla="*/ 34 w 320"/>
                <a:gd name="T89" fmla="*/ 214 h 288"/>
                <a:gd name="T90" fmla="*/ 84 w 320"/>
                <a:gd name="T91" fmla="*/ 267 h 288"/>
                <a:gd name="T92" fmla="*/ 117 w 320"/>
                <a:gd name="T93" fmla="*/ 267 h 288"/>
                <a:gd name="T94" fmla="*/ 117 w 320"/>
                <a:gd name="T95" fmla="*/ 256 h 288"/>
                <a:gd name="T96" fmla="*/ 128 w 320"/>
                <a:gd name="T97" fmla="*/ 246 h 288"/>
                <a:gd name="T98" fmla="*/ 170 w 320"/>
                <a:gd name="T99" fmla="*/ 246 h 288"/>
                <a:gd name="T100" fmla="*/ 181 w 320"/>
                <a:gd name="T101" fmla="*/ 256 h 288"/>
                <a:gd name="T102" fmla="*/ 181 w 320"/>
                <a:gd name="T103" fmla="*/ 267 h 288"/>
                <a:gd name="T104" fmla="*/ 82 w 320"/>
                <a:gd name="T105" fmla="*/ 104 h 288"/>
                <a:gd name="T106" fmla="*/ 130 w 320"/>
                <a:gd name="T107" fmla="*/ 79 h 288"/>
                <a:gd name="T108" fmla="*/ 138 w 320"/>
                <a:gd name="T109" fmla="*/ 66 h 288"/>
                <a:gd name="T110" fmla="*/ 125 w 320"/>
                <a:gd name="T111" fmla="*/ 58 h 288"/>
                <a:gd name="T112" fmla="*/ 68 w 320"/>
                <a:gd name="T113" fmla="*/ 88 h 288"/>
                <a:gd name="T114" fmla="*/ 67 w 320"/>
                <a:gd name="T115" fmla="*/ 103 h 288"/>
                <a:gd name="T116" fmla="*/ 75 w 320"/>
                <a:gd name="T117" fmla="*/ 107 h 288"/>
                <a:gd name="T118" fmla="*/ 82 w 320"/>
                <a:gd name="T119" fmla="*/ 104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20" h="288">
                  <a:moveTo>
                    <a:pt x="224" y="288"/>
                  </a:moveTo>
                  <a:cubicBezTo>
                    <a:pt x="170" y="288"/>
                    <a:pt x="170" y="288"/>
                    <a:pt x="170" y="288"/>
                  </a:cubicBezTo>
                  <a:cubicBezTo>
                    <a:pt x="164" y="288"/>
                    <a:pt x="160" y="284"/>
                    <a:pt x="160" y="278"/>
                  </a:cubicBezTo>
                  <a:cubicBezTo>
                    <a:pt x="160" y="267"/>
                    <a:pt x="160" y="267"/>
                    <a:pt x="160" y="267"/>
                  </a:cubicBezTo>
                  <a:cubicBezTo>
                    <a:pt x="138" y="267"/>
                    <a:pt x="138" y="267"/>
                    <a:pt x="138" y="267"/>
                  </a:cubicBezTo>
                  <a:cubicBezTo>
                    <a:pt x="138" y="278"/>
                    <a:pt x="138" y="278"/>
                    <a:pt x="138" y="278"/>
                  </a:cubicBezTo>
                  <a:cubicBezTo>
                    <a:pt x="138" y="284"/>
                    <a:pt x="134" y="288"/>
                    <a:pt x="128" y="288"/>
                  </a:cubicBezTo>
                  <a:cubicBezTo>
                    <a:pt x="74" y="288"/>
                    <a:pt x="74" y="288"/>
                    <a:pt x="74" y="288"/>
                  </a:cubicBezTo>
                  <a:cubicBezTo>
                    <a:pt x="68" y="288"/>
                    <a:pt x="64" y="284"/>
                    <a:pt x="64" y="278"/>
                  </a:cubicBezTo>
                  <a:cubicBezTo>
                    <a:pt x="64" y="237"/>
                    <a:pt x="29" y="235"/>
                    <a:pt x="27" y="235"/>
                  </a:cubicBezTo>
                  <a:cubicBezTo>
                    <a:pt x="23" y="235"/>
                    <a:pt x="20" y="233"/>
                    <a:pt x="18" y="230"/>
                  </a:cubicBezTo>
                  <a:cubicBezTo>
                    <a:pt x="6" y="209"/>
                    <a:pt x="0" y="185"/>
                    <a:pt x="0" y="160"/>
                  </a:cubicBezTo>
                  <a:cubicBezTo>
                    <a:pt x="0" y="84"/>
                    <a:pt x="62" y="22"/>
                    <a:pt x="138" y="22"/>
                  </a:cubicBezTo>
                  <a:cubicBezTo>
                    <a:pt x="160" y="22"/>
                    <a:pt x="179" y="24"/>
                    <a:pt x="198" y="30"/>
                  </a:cubicBezTo>
                  <a:cubicBezTo>
                    <a:pt x="217" y="3"/>
                    <a:pt x="253" y="0"/>
                    <a:pt x="255" y="0"/>
                  </a:cubicBezTo>
                  <a:cubicBezTo>
                    <a:pt x="259" y="0"/>
                    <a:pt x="262" y="2"/>
                    <a:pt x="264" y="4"/>
                  </a:cubicBezTo>
                  <a:cubicBezTo>
                    <a:pt x="266" y="7"/>
                    <a:pt x="267" y="10"/>
                    <a:pt x="266" y="14"/>
                  </a:cubicBezTo>
                  <a:cubicBezTo>
                    <a:pt x="257" y="49"/>
                    <a:pt x="257" y="49"/>
                    <a:pt x="257" y="49"/>
                  </a:cubicBezTo>
                  <a:cubicBezTo>
                    <a:pt x="275" y="63"/>
                    <a:pt x="288" y="85"/>
                    <a:pt x="294" y="96"/>
                  </a:cubicBezTo>
                  <a:cubicBezTo>
                    <a:pt x="309" y="96"/>
                    <a:pt x="309" y="96"/>
                    <a:pt x="309" y="96"/>
                  </a:cubicBezTo>
                  <a:cubicBezTo>
                    <a:pt x="315" y="96"/>
                    <a:pt x="320" y="101"/>
                    <a:pt x="320" y="107"/>
                  </a:cubicBezTo>
                  <a:cubicBezTo>
                    <a:pt x="320" y="171"/>
                    <a:pt x="320" y="171"/>
                    <a:pt x="320" y="171"/>
                  </a:cubicBezTo>
                  <a:cubicBezTo>
                    <a:pt x="320" y="177"/>
                    <a:pt x="315" y="182"/>
                    <a:pt x="309" y="182"/>
                  </a:cubicBezTo>
                  <a:cubicBezTo>
                    <a:pt x="275" y="182"/>
                    <a:pt x="275" y="182"/>
                    <a:pt x="275" y="182"/>
                  </a:cubicBezTo>
                  <a:cubicBezTo>
                    <a:pt x="269" y="217"/>
                    <a:pt x="249" y="244"/>
                    <a:pt x="234" y="259"/>
                  </a:cubicBezTo>
                  <a:cubicBezTo>
                    <a:pt x="234" y="278"/>
                    <a:pt x="234" y="278"/>
                    <a:pt x="234" y="278"/>
                  </a:cubicBezTo>
                  <a:cubicBezTo>
                    <a:pt x="234" y="284"/>
                    <a:pt x="230" y="288"/>
                    <a:pt x="224" y="288"/>
                  </a:cubicBezTo>
                  <a:close/>
                  <a:moveTo>
                    <a:pt x="181" y="267"/>
                  </a:moveTo>
                  <a:cubicBezTo>
                    <a:pt x="213" y="267"/>
                    <a:pt x="213" y="267"/>
                    <a:pt x="213" y="267"/>
                  </a:cubicBezTo>
                  <a:cubicBezTo>
                    <a:pt x="213" y="255"/>
                    <a:pt x="213" y="255"/>
                    <a:pt x="213" y="255"/>
                  </a:cubicBezTo>
                  <a:cubicBezTo>
                    <a:pt x="213" y="252"/>
                    <a:pt x="214" y="250"/>
                    <a:pt x="216" y="248"/>
                  </a:cubicBezTo>
                  <a:cubicBezTo>
                    <a:pt x="239" y="225"/>
                    <a:pt x="253" y="197"/>
                    <a:pt x="255" y="170"/>
                  </a:cubicBezTo>
                  <a:cubicBezTo>
                    <a:pt x="256" y="165"/>
                    <a:pt x="260" y="160"/>
                    <a:pt x="266" y="160"/>
                  </a:cubicBezTo>
                  <a:cubicBezTo>
                    <a:pt x="298" y="160"/>
                    <a:pt x="298" y="160"/>
                    <a:pt x="298" y="160"/>
                  </a:cubicBezTo>
                  <a:cubicBezTo>
                    <a:pt x="298" y="118"/>
                    <a:pt x="298" y="118"/>
                    <a:pt x="298" y="118"/>
                  </a:cubicBezTo>
                  <a:cubicBezTo>
                    <a:pt x="288" y="118"/>
                    <a:pt x="288" y="118"/>
                    <a:pt x="288" y="118"/>
                  </a:cubicBezTo>
                  <a:cubicBezTo>
                    <a:pt x="284" y="118"/>
                    <a:pt x="280" y="115"/>
                    <a:pt x="278" y="112"/>
                  </a:cubicBezTo>
                  <a:cubicBezTo>
                    <a:pt x="278" y="111"/>
                    <a:pt x="261" y="76"/>
                    <a:pt x="240" y="63"/>
                  </a:cubicBezTo>
                  <a:cubicBezTo>
                    <a:pt x="236" y="60"/>
                    <a:pt x="234" y="56"/>
                    <a:pt x="235" y="51"/>
                  </a:cubicBezTo>
                  <a:cubicBezTo>
                    <a:pt x="241" y="25"/>
                    <a:pt x="241" y="25"/>
                    <a:pt x="241" y="25"/>
                  </a:cubicBezTo>
                  <a:cubicBezTo>
                    <a:pt x="231" y="28"/>
                    <a:pt x="218" y="35"/>
                    <a:pt x="212" y="48"/>
                  </a:cubicBezTo>
                  <a:cubicBezTo>
                    <a:pt x="210" y="53"/>
                    <a:pt x="204" y="55"/>
                    <a:pt x="199" y="53"/>
                  </a:cubicBezTo>
                  <a:cubicBezTo>
                    <a:pt x="180" y="46"/>
                    <a:pt x="161" y="43"/>
                    <a:pt x="138" y="43"/>
                  </a:cubicBezTo>
                  <a:cubicBezTo>
                    <a:pt x="74" y="43"/>
                    <a:pt x="21" y="96"/>
                    <a:pt x="21" y="160"/>
                  </a:cubicBezTo>
                  <a:cubicBezTo>
                    <a:pt x="21" y="179"/>
                    <a:pt x="26" y="198"/>
                    <a:pt x="34" y="214"/>
                  </a:cubicBezTo>
                  <a:cubicBezTo>
                    <a:pt x="53" y="217"/>
                    <a:pt x="80" y="231"/>
                    <a:pt x="84" y="267"/>
                  </a:cubicBezTo>
                  <a:cubicBezTo>
                    <a:pt x="117" y="267"/>
                    <a:pt x="117" y="267"/>
                    <a:pt x="117" y="267"/>
                  </a:cubicBezTo>
                  <a:cubicBezTo>
                    <a:pt x="117" y="256"/>
                    <a:pt x="117" y="256"/>
                    <a:pt x="117" y="256"/>
                  </a:cubicBezTo>
                  <a:cubicBezTo>
                    <a:pt x="117" y="250"/>
                    <a:pt x="122" y="246"/>
                    <a:pt x="128" y="246"/>
                  </a:cubicBezTo>
                  <a:cubicBezTo>
                    <a:pt x="170" y="246"/>
                    <a:pt x="170" y="246"/>
                    <a:pt x="170" y="246"/>
                  </a:cubicBezTo>
                  <a:cubicBezTo>
                    <a:pt x="176" y="246"/>
                    <a:pt x="181" y="250"/>
                    <a:pt x="181" y="256"/>
                  </a:cubicBezTo>
                  <a:lnTo>
                    <a:pt x="181" y="267"/>
                  </a:lnTo>
                  <a:close/>
                  <a:moveTo>
                    <a:pt x="82" y="104"/>
                  </a:moveTo>
                  <a:cubicBezTo>
                    <a:pt x="96" y="92"/>
                    <a:pt x="113" y="83"/>
                    <a:pt x="130" y="79"/>
                  </a:cubicBezTo>
                  <a:cubicBezTo>
                    <a:pt x="136" y="77"/>
                    <a:pt x="139" y="71"/>
                    <a:pt x="138" y="66"/>
                  </a:cubicBezTo>
                  <a:cubicBezTo>
                    <a:pt x="137" y="60"/>
                    <a:pt x="131" y="57"/>
                    <a:pt x="125" y="58"/>
                  </a:cubicBezTo>
                  <a:cubicBezTo>
                    <a:pt x="104" y="63"/>
                    <a:pt x="84" y="74"/>
                    <a:pt x="68" y="88"/>
                  </a:cubicBezTo>
                  <a:cubicBezTo>
                    <a:pt x="64" y="92"/>
                    <a:pt x="63" y="99"/>
                    <a:pt x="67" y="103"/>
                  </a:cubicBezTo>
                  <a:cubicBezTo>
                    <a:pt x="69" y="106"/>
                    <a:pt x="72" y="107"/>
                    <a:pt x="75" y="107"/>
                  </a:cubicBezTo>
                  <a:cubicBezTo>
                    <a:pt x="78" y="107"/>
                    <a:pt x="80" y="106"/>
                    <a:pt x="82" y="104"/>
                  </a:cubicBezTo>
                  <a:close/>
                </a:path>
              </a:pathLst>
            </a:custGeom>
            <a:grpFill/>
            <a:ln>
              <a:noFill/>
            </a:ln>
            <a:extLst>
              <a:ext uri="{91240B29-F687-4f45-9708-019B960494DF}">
                <a14:hiddenLine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347">
              <a:extLst>
                <a:ext uri="{FF2B5EF4-FFF2-40B4-BE49-F238E27FC236}">
                  <a16:creationId xmlns:a16="http://schemas.microsoft.com/office/drawing/2014/main" id="{F1ABA4CF-61F7-B59B-5539-808EC940E120}"/>
                </a:ext>
              </a:extLst>
            </p:cNvPr>
            <p:cNvSpPr>
              <a:spLocks noEditPoints="1"/>
            </p:cNvSpPr>
            <p:nvPr/>
          </p:nvSpPr>
          <p:spPr bwMode="auto">
            <a:xfrm>
              <a:off x="3451" y="1171"/>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1" name="Group 1037">
            <a:extLst>
              <a:ext uri="{FF2B5EF4-FFF2-40B4-BE49-F238E27FC236}">
                <a16:creationId xmlns:a16="http://schemas.microsoft.com/office/drawing/2014/main" id="{9ABE958F-BDA7-2986-3913-DD3580F2BD78}"/>
              </a:ext>
            </a:extLst>
          </p:cNvPr>
          <p:cNvGrpSpPr>
            <a:grpSpLocks noChangeAspect="1"/>
          </p:cNvGrpSpPr>
          <p:nvPr/>
        </p:nvGrpSpPr>
        <p:grpSpPr bwMode="auto">
          <a:xfrm>
            <a:off x="2070063" y="5725875"/>
            <a:ext cx="360000" cy="361058"/>
            <a:chOff x="7382" y="4025"/>
            <a:chExt cx="340" cy="341"/>
          </a:xfrm>
          <a:solidFill>
            <a:schemeClr val="accent4"/>
          </a:solidFill>
        </p:grpSpPr>
        <p:sp>
          <p:nvSpPr>
            <p:cNvPr id="32" name="Freeform 1038">
              <a:extLst>
                <a:ext uri="{FF2B5EF4-FFF2-40B4-BE49-F238E27FC236}">
                  <a16:creationId xmlns:a16="http://schemas.microsoft.com/office/drawing/2014/main" id="{BB220BF2-74BA-7506-2903-CA4B2BA49518}"/>
                </a:ext>
              </a:extLst>
            </p:cNvPr>
            <p:cNvSpPr>
              <a:spLocks noEditPoints="1"/>
            </p:cNvSpPr>
            <p:nvPr/>
          </p:nvSpPr>
          <p:spPr bwMode="auto">
            <a:xfrm>
              <a:off x="7382" y="4025"/>
              <a:ext cx="340" cy="341"/>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1039">
              <a:extLst>
                <a:ext uri="{FF2B5EF4-FFF2-40B4-BE49-F238E27FC236}">
                  <a16:creationId xmlns:a16="http://schemas.microsoft.com/office/drawing/2014/main" id="{62DD7C15-372A-8FA3-E9DC-4B7DEBF31234}"/>
                </a:ext>
              </a:extLst>
            </p:cNvPr>
            <p:cNvSpPr>
              <a:spLocks noEditPoints="1"/>
            </p:cNvSpPr>
            <p:nvPr/>
          </p:nvSpPr>
          <p:spPr bwMode="auto">
            <a:xfrm>
              <a:off x="7446" y="4103"/>
              <a:ext cx="212" cy="170"/>
            </a:xfrm>
            <a:custGeom>
              <a:avLst/>
              <a:gdLst>
                <a:gd name="T0" fmla="*/ 256 w 320"/>
                <a:gd name="T1" fmla="*/ 11 h 256"/>
                <a:gd name="T2" fmla="*/ 64 w 320"/>
                <a:gd name="T3" fmla="*/ 11 h 256"/>
                <a:gd name="T4" fmla="*/ 0 w 320"/>
                <a:gd name="T5" fmla="*/ 32 h 256"/>
                <a:gd name="T6" fmla="*/ 309 w 320"/>
                <a:gd name="T7" fmla="*/ 256 h 256"/>
                <a:gd name="T8" fmla="*/ 309 w 320"/>
                <a:gd name="T9" fmla="*/ 21 h 256"/>
                <a:gd name="T10" fmla="*/ 149 w 320"/>
                <a:gd name="T11" fmla="*/ 171 h 256"/>
                <a:gd name="T12" fmla="*/ 298 w 320"/>
                <a:gd name="T13" fmla="*/ 235 h 256"/>
                <a:gd name="T14" fmla="*/ 181 w 320"/>
                <a:gd name="T15" fmla="*/ 149 h 256"/>
                <a:gd name="T16" fmla="*/ 128 w 320"/>
                <a:gd name="T17" fmla="*/ 235 h 256"/>
                <a:gd name="T18" fmla="*/ 74 w 320"/>
                <a:gd name="T19" fmla="*/ 43 h 256"/>
                <a:gd name="T20" fmla="*/ 234 w 320"/>
                <a:gd name="T21" fmla="*/ 21 h 256"/>
                <a:gd name="T22" fmla="*/ 298 w 320"/>
                <a:gd name="T23" fmla="*/ 43 h 256"/>
                <a:gd name="T24" fmla="*/ 53 w 320"/>
                <a:gd name="T25" fmla="*/ 85 h 256"/>
                <a:gd name="T26" fmla="*/ 64 w 320"/>
                <a:gd name="T27" fmla="*/ 75 h 256"/>
                <a:gd name="T28" fmla="*/ 85 w 320"/>
                <a:gd name="T29" fmla="*/ 75 h 256"/>
                <a:gd name="T30" fmla="*/ 149 w 320"/>
                <a:gd name="T31" fmla="*/ 75 h 256"/>
                <a:gd name="T32" fmla="*/ 138 w 320"/>
                <a:gd name="T33" fmla="*/ 64 h 256"/>
                <a:gd name="T34" fmla="*/ 181 w 320"/>
                <a:gd name="T35" fmla="*/ 85 h 256"/>
                <a:gd name="T36" fmla="*/ 192 w 320"/>
                <a:gd name="T37" fmla="*/ 75 h 256"/>
                <a:gd name="T38" fmla="*/ 213 w 320"/>
                <a:gd name="T39" fmla="*/ 75 h 256"/>
                <a:gd name="T40" fmla="*/ 256 w 320"/>
                <a:gd name="T41" fmla="*/ 75 h 256"/>
                <a:gd name="T42" fmla="*/ 266 w 320"/>
                <a:gd name="T43" fmla="*/ 85 h 256"/>
                <a:gd name="T44" fmla="*/ 53 w 320"/>
                <a:gd name="T45" fmla="*/ 128 h 256"/>
                <a:gd name="T46" fmla="*/ 64 w 320"/>
                <a:gd name="T47" fmla="*/ 117 h 256"/>
                <a:gd name="T48" fmla="*/ 85 w 320"/>
                <a:gd name="T49" fmla="*/ 117 h 256"/>
                <a:gd name="T50" fmla="*/ 149 w 320"/>
                <a:gd name="T51" fmla="*/ 117 h 256"/>
                <a:gd name="T52" fmla="*/ 138 w 320"/>
                <a:gd name="T53" fmla="*/ 107 h 256"/>
                <a:gd name="T54" fmla="*/ 181 w 320"/>
                <a:gd name="T55" fmla="*/ 128 h 256"/>
                <a:gd name="T56" fmla="*/ 192 w 320"/>
                <a:gd name="T57" fmla="*/ 117 h 256"/>
                <a:gd name="T58" fmla="*/ 213 w 320"/>
                <a:gd name="T59" fmla="*/ 117 h 256"/>
                <a:gd name="T60" fmla="*/ 256 w 320"/>
                <a:gd name="T61" fmla="*/ 117 h 256"/>
                <a:gd name="T62" fmla="*/ 266 w 320"/>
                <a:gd name="T63" fmla="*/ 128 h 256"/>
                <a:gd name="T64" fmla="*/ 53 w 320"/>
                <a:gd name="T65" fmla="*/ 171 h 256"/>
                <a:gd name="T66" fmla="*/ 64 w 320"/>
                <a:gd name="T67" fmla="*/ 160 h 256"/>
                <a:gd name="T68" fmla="*/ 85 w 320"/>
                <a:gd name="T69" fmla="*/ 160 h 256"/>
                <a:gd name="T70" fmla="*/ 234 w 320"/>
                <a:gd name="T71" fmla="*/ 160 h 256"/>
                <a:gd name="T72" fmla="*/ 224 w 320"/>
                <a:gd name="T73" fmla="*/ 149 h 256"/>
                <a:gd name="T74" fmla="*/ 266 w 320"/>
                <a:gd name="T75" fmla="*/ 149 h 256"/>
                <a:gd name="T76" fmla="*/ 256 w 320"/>
                <a:gd name="T77" fmla="*/ 160 h 256"/>
                <a:gd name="T78" fmla="*/ 42 w 320"/>
                <a:gd name="T79" fmla="*/ 203 h 256"/>
                <a:gd name="T80" fmla="*/ 106 w 320"/>
                <a:gd name="T81" fmla="*/ 203 h 256"/>
                <a:gd name="T82" fmla="*/ 96 w 320"/>
                <a:gd name="T83" fmla="*/ 192 h 256"/>
                <a:gd name="T84" fmla="*/ 224 w 320"/>
                <a:gd name="T85" fmla="*/ 213 h 256"/>
                <a:gd name="T86" fmla="*/ 234 w 320"/>
                <a:gd name="T87" fmla="*/ 203 h 256"/>
                <a:gd name="T88" fmla="*/ 277 w 320"/>
                <a:gd name="T89" fmla="*/ 203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20" h="256">
                  <a:moveTo>
                    <a:pt x="309" y="21"/>
                  </a:moveTo>
                  <a:cubicBezTo>
                    <a:pt x="256" y="21"/>
                    <a:pt x="256" y="21"/>
                    <a:pt x="256" y="21"/>
                  </a:cubicBezTo>
                  <a:cubicBezTo>
                    <a:pt x="256" y="11"/>
                    <a:pt x="256" y="11"/>
                    <a:pt x="256" y="11"/>
                  </a:cubicBezTo>
                  <a:cubicBezTo>
                    <a:pt x="256" y="5"/>
                    <a:pt x="251" y="0"/>
                    <a:pt x="245" y="0"/>
                  </a:cubicBezTo>
                  <a:cubicBezTo>
                    <a:pt x="74" y="0"/>
                    <a:pt x="74" y="0"/>
                    <a:pt x="74" y="0"/>
                  </a:cubicBezTo>
                  <a:cubicBezTo>
                    <a:pt x="68" y="0"/>
                    <a:pt x="64" y="5"/>
                    <a:pt x="64" y="11"/>
                  </a:cubicBezTo>
                  <a:cubicBezTo>
                    <a:pt x="64" y="21"/>
                    <a:pt x="64" y="21"/>
                    <a:pt x="64" y="21"/>
                  </a:cubicBezTo>
                  <a:cubicBezTo>
                    <a:pt x="10" y="21"/>
                    <a:pt x="10" y="21"/>
                    <a:pt x="10" y="21"/>
                  </a:cubicBezTo>
                  <a:cubicBezTo>
                    <a:pt x="4" y="21"/>
                    <a:pt x="0" y="26"/>
                    <a:pt x="0" y="32"/>
                  </a:cubicBezTo>
                  <a:cubicBezTo>
                    <a:pt x="0" y="245"/>
                    <a:pt x="0" y="245"/>
                    <a:pt x="0" y="245"/>
                  </a:cubicBezTo>
                  <a:cubicBezTo>
                    <a:pt x="0" y="251"/>
                    <a:pt x="4" y="256"/>
                    <a:pt x="10" y="256"/>
                  </a:cubicBezTo>
                  <a:cubicBezTo>
                    <a:pt x="309" y="256"/>
                    <a:pt x="309" y="256"/>
                    <a:pt x="309" y="256"/>
                  </a:cubicBezTo>
                  <a:cubicBezTo>
                    <a:pt x="315" y="256"/>
                    <a:pt x="320" y="251"/>
                    <a:pt x="320" y="245"/>
                  </a:cubicBezTo>
                  <a:cubicBezTo>
                    <a:pt x="320" y="32"/>
                    <a:pt x="320" y="32"/>
                    <a:pt x="320" y="32"/>
                  </a:cubicBezTo>
                  <a:cubicBezTo>
                    <a:pt x="320" y="26"/>
                    <a:pt x="315" y="21"/>
                    <a:pt x="309" y="21"/>
                  </a:cubicBezTo>
                  <a:close/>
                  <a:moveTo>
                    <a:pt x="170" y="235"/>
                  </a:moveTo>
                  <a:cubicBezTo>
                    <a:pt x="149" y="235"/>
                    <a:pt x="149" y="235"/>
                    <a:pt x="149" y="235"/>
                  </a:cubicBezTo>
                  <a:cubicBezTo>
                    <a:pt x="149" y="171"/>
                    <a:pt x="149" y="171"/>
                    <a:pt x="149" y="171"/>
                  </a:cubicBezTo>
                  <a:cubicBezTo>
                    <a:pt x="170" y="171"/>
                    <a:pt x="170" y="171"/>
                    <a:pt x="170" y="171"/>
                  </a:cubicBezTo>
                  <a:lnTo>
                    <a:pt x="170" y="235"/>
                  </a:lnTo>
                  <a:close/>
                  <a:moveTo>
                    <a:pt x="298" y="235"/>
                  </a:moveTo>
                  <a:cubicBezTo>
                    <a:pt x="192" y="235"/>
                    <a:pt x="192" y="235"/>
                    <a:pt x="192" y="235"/>
                  </a:cubicBezTo>
                  <a:cubicBezTo>
                    <a:pt x="192" y="160"/>
                    <a:pt x="192" y="160"/>
                    <a:pt x="192" y="160"/>
                  </a:cubicBezTo>
                  <a:cubicBezTo>
                    <a:pt x="192" y="154"/>
                    <a:pt x="187" y="149"/>
                    <a:pt x="181" y="149"/>
                  </a:cubicBezTo>
                  <a:cubicBezTo>
                    <a:pt x="138" y="149"/>
                    <a:pt x="138" y="149"/>
                    <a:pt x="138" y="149"/>
                  </a:cubicBezTo>
                  <a:cubicBezTo>
                    <a:pt x="132" y="149"/>
                    <a:pt x="128" y="154"/>
                    <a:pt x="128" y="160"/>
                  </a:cubicBezTo>
                  <a:cubicBezTo>
                    <a:pt x="128" y="235"/>
                    <a:pt x="128" y="235"/>
                    <a:pt x="128" y="235"/>
                  </a:cubicBezTo>
                  <a:cubicBezTo>
                    <a:pt x="21" y="235"/>
                    <a:pt x="21" y="235"/>
                    <a:pt x="21" y="235"/>
                  </a:cubicBezTo>
                  <a:cubicBezTo>
                    <a:pt x="21" y="43"/>
                    <a:pt x="21" y="43"/>
                    <a:pt x="21" y="43"/>
                  </a:cubicBezTo>
                  <a:cubicBezTo>
                    <a:pt x="74" y="43"/>
                    <a:pt x="74" y="43"/>
                    <a:pt x="74" y="43"/>
                  </a:cubicBezTo>
                  <a:cubicBezTo>
                    <a:pt x="80" y="43"/>
                    <a:pt x="85" y="38"/>
                    <a:pt x="85" y="32"/>
                  </a:cubicBezTo>
                  <a:cubicBezTo>
                    <a:pt x="85" y="21"/>
                    <a:pt x="85" y="21"/>
                    <a:pt x="85" y="21"/>
                  </a:cubicBezTo>
                  <a:cubicBezTo>
                    <a:pt x="234" y="21"/>
                    <a:pt x="234" y="21"/>
                    <a:pt x="234" y="21"/>
                  </a:cubicBezTo>
                  <a:cubicBezTo>
                    <a:pt x="234" y="32"/>
                    <a:pt x="234" y="32"/>
                    <a:pt x="234" y="32"/>
                  </a:cubicBezTo>
                  <a:cubicBezTo>
                    <a:pt x="234" y="38"/>
                    <a:pt x="239" y="43"/>
                    <a:pt x="245" y="43"/>
                  </a:cubicBezTo>
                  <a:cubicBezTo>
                    <a:pt x="298" y="43"/>
                    <a:pt x="298" y="43"/>
                    <a:pt x="298" y="43"/>
                  </a:cubicBezTo>
                  <a:lnTo>
                    <a:pt x="298" y="235"/>
                  </a:lnTo>
                  <a:close/>
                  <a:moveTo>
                    <a:pt x="64" y="75"/>
                  </a:moveTo>
                  <a:cubicBezTo>
                    <a:pt x="64" y="81"/>
                    <a:pt x="59" y="85"/>
                    <a:pt x="53" y="85"/>
                  </a:cubicBezTo>
                  <a:cubicBezTo>
                    <a:pt x="47" y="85"/>
                    <a:pt x="42" y="81"/>
                    <a:pt x="42" y="75"/>
                  </a:cubicBezTo>
                  <a:cubicBezTo>
                    <a:pt x="42" y="69"/>
                    <a:pt x="47" y="64"/>
                    <a:pt x="53" y="64"/>
                  </a:cubicBezTo>
                  <a:cubicBezTo>
                    <a:pt x="59" y="64"/>
                    <a:pt x="64" y="69"/>
                    <a:pt x="64" y="75"/>
                  </a:cubicBezTo>
                  <a:close/>
                  <a:moveTo>
                    <a:pt x="106" y="75"/>
                  </a:moveTo>
                  <a:cubicBezTo>
                    <a:pt x="106" y="81"/>
                    <a:pt x="102" y="85"/>
                    <a:pt x="96" y="85"/>
                  </a:cubicBezTo>
                  <a:cubicBezTo>
                    <a:pt x="90" y="85"/>
                    <a:pt x="85" y="81"/>
                    <a:pt x="85" y="75"/>
                  </a:cubicBezTo>
                  <a:cubicBezTo>
                    <a:pt x="85" y="69"/>
                    <a:pt x="90" y="64"/>
                    <a:pt x="96" y="64"/>
                  </a:cubicBezTo>
                  <a:cubicBezTo>
                    <a:pt x="102" y="64"/>
                    <a:pt x="106" y="69"/>
                    <a:pt x="106" y="75"/>
                  </a:cubicBezTo>
                  <a:close/>
                  <a:moveTo>
                    <a:pt x="149" y="75"/>
                  </a:moveTo>
                  <a:cubicBezTo>
                    <a:pt x="149" y="81"/>
                    <a:pt x="144" y="85"/>
                    <a:pt x="138" y="85"/>
                  </a:cubicBezTo>
                  <a:cubicBezTo>
                    <a:pt x="132" y="85"/>
                    <a:pt x="128" y="81"/>
                    <a:pt x="128" y="75"/>
                  </a:cubicBezTo>
                  <a:cubicBezTo>
                    <a:pt x="128" y="69"/>
                    <a:pt x="132" y="64"/>
                    <a:pt x="138" y="64"/>
                  </a:cubicBezTo>
                  <a:cubicBezTo>
                    <a:pt x="144" y="64"/>
                    <a:pt x="149" y="69"/>
                    <a:pt x="149" y="75"/>
                  </a:cubicBezTo>
                  <a:close/>
                  <a:moveTo>
                    <a:pt x="192" y="75"/>
                  </a:moveTo>
                  <a:cubicBezTo>
                    <a:pt x="192" y="81"/>
                    <a:pt x="187" y="85"/>
                    <a:pt x="181" y="85"/>
                  </a:cubicBezTo>
                  <a:cubicBezTo>
                    <a:pt x="175" y="85"/>
                    <a:pt x="170" y="81"/>
                    <a:pt x="170" y="75"/>
                  </a:cubicBezTo>
                  <a:cubicBezTo>
                    <a:pt x="170" y="69"/>
                    <a:pt x="175" y="64"/>
                    <a:pt x="181" y="64"/>
                  </a:cubicBezTo>
                  <a:cubicBezTo>
                    <a:pt x="187" y="64"/>
                    <a:pt x="192" y="69"/>
                    <a:pt x="192" y="75"/>
                  </a:cubicBezTo>
                  <a:close/>
                  <a:moveTo>
                    <a:pt x="234" y="75"/>
                  </a:moveTo>
                  <a:cubicBezTo>
                    <a:pt x="234" y="81"/>
                    <a:pt x="230" y="85"/>
                    <a:pt x="224" y="85"/>
                  </a:cubicBezTo>
                  <a:cubicBezTo>
                    <a:pt x="218" y="85"/>
                    <a:pt x="213" y="81"/>
                    <a:pt x="213" y="75"/>
                  </a:cubicBezTo>
                  <a:cubicBezTo>
                    <a:pt x="213" y="69"/>
                    <a:pt x="218" y="64"/>
                    <a:pt x="224" y="64"/>
                  </a:cubicBezTo>
                  <a:cubicBezTo>
                    <a:pt x="230" y="64"/>
                    <a:pt x="234" y="69"/>
                    <a:pt x="234" y="75"/>
                  </a:cubicBezTo>
                  <a:close/>
                  <a:moveTo>
                    <a:pt x="256" y="75"/>
                  </a:moveTo>
                  <a:cubicBezTo>
                    <a:pt x="256" y="69"/>
                    <a:pt x="260" y="64"/>
                    <a:pt x="266" y="64"/>
                  </a:cubicBezTo>
                  <a:cubicBezTo>
                    <a:pt x="272" y="64"/>
                    <a:pt x="277" y="69"/>
                    <a:pt x="277" y="75"/>
                  </a:cubicBezTo>
                  <a:cubicBezTo>
                    <a:pt x="277" y="81"/>
                    <a:pt x="272" y="85"/>
                    <a:pt x="266" y="85"/>
                  </a:cubicBezTo>
                  <a:cubicBezTo>
                    <a:pt x="260" y="85"/>
                    <a:pt x="256" y="81"/>
                    <a:pt x="256" y="75"/>
                  </a:cubicBezTo>
                  <a:close/>
                  <a:moveTo>
                    <a:pt x="64" y="117"/>
                  </a:moveTo>
                  <a:cubicBezTo>
                    <a:pt x="64" y="123"/>
                    <a:pt x="59" y="128"/>
                    <a:pt x="53" y="128"/>
                  </a:cubicBezTo>
                  <a:cubicBezTo>
                    <a:pt x="47" y="128"/>
                    <a:pt x="42" y="123"/>
                    <a:pt x="42" y="117"/>
                  </a:cubicBezTo>
                  <a:cubicBezTo>
                    <a:pt x="42" y="111"/>
                    <a:pt x="47" y="107"/>
                    <a:pt x="53" y="107"/>
                  </a:cubicBezTo>
                  <a:cubicBezTo>
                    <a:pt x="59" y="107"/>
                    <a:pt x="64" y="111"/>
                    <a:pt x="64" y="117"/>
                  </a:cubicBezTo>
                  <a:close/>
                  <a:moveTo>
                    <a:pt x="106" y="117"/>
                  </a:moveTo>
                  <a:cubicBezTo>
                    <a:pt x="106" y="123"/>
                    <a:pt x="102" y="128"/>
                    <a:pt x="96" y="128"/>
                  </a:cubicBezTo>
                  <a:cubicBezTo>
                    <a:pt x="90" y="128"/>
                    <a:pt x="85" y="123"/>
                    <a:pt x="85" y="117"/>
                  </a:cubicBezTo>
                  <a:cubicBezTo>
                    <a:pt x="85" y="111"/>
                    <a:pt x="90" y="107"/>
                    <a:pt x="96" y="107"/>
                  </a:cubicBezTo>
                  <a:cubicBezTo>
                    <a:pt x="102" y="107"/>
                    <a:pt x="106" y="111"/>
                    <a:pt x="106" y="117"/>
                  </a:cubicBezTo>
                  <a:close/>
                  <a:moveTo>
                    <a:pt x="149" y="117"/>
                  </a:moveTo>
                  <a:cubicBezTo>
                    <a:pt x="149" y="123"/>
                    <a:pt x="144" y="128"/>
                    <a:pt x="138" y="128"/>
                  </a:cubicBezTo>
                  <a:cubicBezTo>
                    <a:pt x="132" y="128"/>
                    <a:pt x="128" y="123"/>
                    <a:pt x="128" y="117"/>
                  </a:cubicBezTo>
                  <a:cubicBezTo>
                    <a:pt x="128" y="111"/>
                    <a:pt x="132" y="107"/>
                    <a:pt x="138" y="107"/>
                  </a:cubicBezTo>
                  <a:cubicBezTo>
                    <a:pt x="144" y="107"/>
                    <a:pt x="149" y="111"/>
                    <a:pt x="149" y="117"/>
                  </a:cubicBezTo>
                  <a:close/>
                  <a:moveTo>
                    <a:pt x="192" y="117"/>
                  </a:moveTo>
                  <a:cubicBezTo>
                    <a:pt x="192" y="123"/>
                    <a:pt x="187" y="128"/>
                    <a:pt x="181" y="128"/>
                  </a:cubicBezTo>
                  <a:cubicBezTo>
                    <a:pt x="175" y="128"/>
                    <a:pt x="170" y="123"/>
                    <a:pt x="170" y="117"/>
                  </a:cubicBezTo>
                  <a:cubicBezTo>
                    <a:pt x="170" y="111"/>
                    <a:pt x="175" y="107"/>
                    <a:pt x="181" y="107"/>
                  </a:cubicBezTo>
                  <a:cubicBezTo>
                    <a:pt x="187" y="107"/>
                    <a:pt x="192" y="111"/>
                    <a:pt x="192" y="117"/>
                  </a:cubicBezTo>
                  <a:close/>
                  <a:moveTo>
                    <a:pt x="234" y="117"/>
                  </a:moveTo>
                  <a:cubicBezTo>
                    <a:pt x="234" y="123"/>
                    <a:pt x="230" y="128"/>
                    <a:pt x="224" y="128"/>
                  </a:cubicBezTo>
                  <a:cubicBezTo>
                    <a:pt x="218" y="128"/>
                    <a:pt x="213" y="123"/>
                    <a:pt x="213" y="117"/>
                  </a:cubicBezTo>
                  <a:cubicBezTo>
                    <a:pt x="213" y="111"/>
                    <a:pt x="218" y="107"/>
                    <a:pt x="224" y="107"/>
                  </a:cubicBezTo>
                  <a:cubicBezTo>
                    <a:pt x="230" y="107"/>
                    <a:pt x="234" y="111"/>
                    <a:pt x="234" y="117"/>
                  </a:cubicBezTo>
                  <a:close/>
                  <a:moveTo>
                    <a:pt x="256" y="117"/>
                  </a:moveTo>
                  <a:cubicBezTo>
                    <a:pt x="256" y="111"/>
                    <a:pt x="260" y="107"/>
                    <a:pt x="266" y="107"/>
                  </a:cubicBezTo>
                  <a:cubicBezTo>
                    <a:pt x="272" y="107"/>
                    <a:pt x="277" y="111"/>
                    <a:pt x="277" y="117"/>
                  </a:cubicBezTo>
                  <a:cubicBezTo>
                    <a:pt x="277" y="123"/>
                    <a:pt x="272" y="128"/>
                    <a:pt x="266" y="128"/>
                  </a:cubicBezTo>
                  <a:cubicBezTo>
                    <a:pt x="260" y="128"/>
                    <a:pt x="256" y="123"/>
                    <a:pt x="256" y="117"/>
                  </a:cubicBezTo>
                  <a:close/>
                  <a:moveTo>
                    <a:pt x="64" y="160"/>
                  </a:moveTo>
                  <a:cubicBezTo>
                    <a:pt x="64" y="166"/>
                    <a:pt x="59" y="171"/>
                    <a:pt x="53" y="171"/>
                  </a:cubicBezTo>
                  <a:cubicBezTo>
                    <a:pt x="47" y="171"/>
                    <a:pt x="42" y="166"/>
                    <a:pt x="42" y="160"/>
                  </a:cubicBezTo>
                  <a:cubicBezTo>
                    <a:pt x="42" y="154"/>
                    <a:pt x="47" y="149"/>
                    <a:pt x="53" y="149"/>
                  </a:cubicBezTo>
                  <a:cubicBezTo>
                    <a:pt x="59" y="149"/>
                    <a:pt x="64" y="154"/>
                    <a:pt x="64" y="160"/>
                  </a:cubicBezTo>
                  <a:close/>
                  <a:moveTo>
                    <a:pt x="106" y="160"/>
                  </a:moveTo>
                  <a:cubicBezTo>
                    <a:pt x="106" y="166"/>
                    <a:pt x="102" y="171"/>
                    <a:pt x="96" y="171"/>
                  </a:cubicBezTo>
                  <a:cubicBezTo>
                    <a:pt x="90" y="171"/>
                    <a:pt x="85" y="166"/>
                    <a:pt x="85" y="160"/>
                  </a:cubicBezTo>
                  <a:cubicBezTo>
                    <a:pt x="85" y="154"/>
                    <a:pt x="90" y="149"/>
                    <a:pt x="96" y="149"/>
                  </a:cubicBezTo>
                  <a:cubicBezTo>
                    <a:pt x="102" y="149"/>
                    <a:pt x="106" y="154"/>
                    <a:pt x="106" y="160"/>
                  </a:cubicBezTo>
                  <a:close/>
                  <a:moveTo>
                    <a:pt x="234" y="160"/>
                  </a:moveTo>
                  <a:cubicBezTo>
                    <a:pt x="234" y="166"/>
                    <a:pt x="230" y="171"/>
                    <a:pt x="224" y="171"/>
                  </a:cubicBezTo>
                  <a:cubicBezTo>
                    <a:pt x="218" y="171"/>
                    <a:pt x="213" y="166"/>
                    <a:pt x="213" y="160"/>
                  </a:cubicBezTo>
                  <a:cubicBezTo>
                    <a:pt x="213" y="154"/>
                    <a:pt x="218" y="149"/>
                    <a:pt x="224" y="149"/>
                  </a:cubicBezTo>
                  <a:cubicBezTo>
                    <a:pt x="230" y="149"/>
                    <a:pt x="234" y="154"/>
                    <a:pt x="234" y="160"/>
                  </a:cubicBezTo>
                  <a:close/>
                  <a:moveTo>
                    <a:pt x="256" y="160"/>
                  </a:moveTo>
                  <a:cubicBezTo>
                    <a:pt x="256" y="154"/>
                    <a:pt x="260" y="149"/>
                    <a:pt x="266" y="149"/>
                  </a:cubicBezTo>
                  <a:cubicBezTo>
                    <a:pt x="272" y="149"/>
                    <a:pt x="277" y="154"/>
                    <a:pt x="277" y="160"/>
                  </a:cubicBezTo>
                  <a:cubicBezTo>
                    <a:pt x="277" y="166"/>
                    <a:pt x="272" y="171"/>
                    <a:pt x="266" y="171"/>
                  </a:cubicBezTo>
                  <a:cubicBezTo>
                    <a:pt x="260" y="171"/>
                    <a:pt x="256" y="166"/>
                    <a:pt x="256" y="160"/>
                  </a:cubicBezTo>
                  <a:close/>
                  <a:moveTo>
                    <a:pt x="64" y="203"/>
                  </a:moveTo>
                  <a:cubicBezTo>
                    <a:pt x="64" y="209"/>
                    <a:pt x="59" y="213"/>
                    <a:pt x="53" y="213"/>
                  </a:cubicBezTo>
                  <a:cubicBezTo>
                    <a:pt x="47" y="213"/>
                    <a:pt x="42" y="209"/>
                    <a:pt x="42" y="203"/>
                  </a:cubicBezTo>
                  <a:cubicBezTo>
                    <a:pt x="42" y="197"/>
                    <a:pt x="47" y="192"/>
                    <a:pt x="53" y="192"/>
                  </a:cubicBezTo>
                  <a:cubicBezTo>
                    <a:pt x="59" y="192"/>
                    <a:pt x="64" y="197"/>
                    <a:pt x="64" y="203"/>
                  </a:cubicBezTo>
                  <a:close/>
                  <a:moveTo>
                    <a:pt x="106" y="203"/>
                  </a:moveTo>
                  <a:cubicBezTo>
                    <a:pt x="106" y="209"/>
                    <a:pt x="102" y="213"/>
                    <a:pt x="96" y="213"/>
                  </a:cubicBezTo>
                  <a:cubicBezTo>
                    <a:pt x="90" y="213"/>
                    <a:pt x="85" y="209"/>
                    <a:pt x="85" y="203"/>
                  </a:cubicBezTo>
                  <a:cubicBezTo>
                    <a:pt x="85" y="197"/>
                    <a:pt x="90" y="192"/>
                    <a:pt x="96" y="192"/>
                  </a:cubicBezTo>
                  <a:cubicBezTo>
                    <a:pt x="102" y="192"/>
                    <a:pt x="106" y="197"/>
                    <a:pt x="106" y="203"/>
                  </a:cubicBezTo>
                  <a:close/>
                  <a:moveTo>
                    <a:pt x="234" y="203"/>
                  </a:moveTo>
                  <a:cubicBezTo>
                    <a:pt x="234" y="209"/>
                    <a:pt x="230" y="213"/>
                    <a:pt x="224" y="213"/>
                  </a:cubicBezTo>
                  <a:cubicBezTo>
                    <a:pt x="218" y="213"/>
                    <a:pt x="213" y="209"/>
                    <a:pt x="213" y="203"/>
                  </a:cubicBezTo>
                  <a:cubicBezTo>
                    <a:pt x="213" y="197"/>
                    <a:pt x="218" y="192"/>
                    <a:pt x="224" y="192"/>
                  </a:cubicBezTo>
                  <a:cubicBezTo>
                    <a:pt x="230" y="192"/>
                    <a:pt x="234" y="197"/>
                    <a:pt x="234" y="203"/>
                  </a:cubicBezTo>
                  <a:close/>
                  <a:moveTo>
                    <a:pt x="256" y="203"/>
                  </a:moveTo>
                  <a:cubicBezTo>
                    <a:pt x="256" y="197"/>
                    <a:pt x="260" y="192"/>
                    <a:pt x="266" y="192"/>
                  </a:cubicBezTo>
                  <a:cubicBezTo>
                    <a:pt x="272" y="192"/>
                    <a:pt x="277" y="197"/>
                    <a:pt x="277" y="203"/>
                  </a:cubicBezTo>
                  <a:cubicBezTo>
                    <a:pt x="277" y="209"/>
                    <a:pt x="272" y="213"/>
                    <a:pt x="266" y="213"/>
                  </a:cubicBezTo>
                  <a:cubicBezTo>
                    <a:pt x="260" y="213"/>
                    <a:pt x="256" y="209"/>
                    <a:pt x="256" y="203"/>
                  </a:cubicBezTo>
                  <a:close/>
                </a:path>
              </a:pathLst>
            </a:custGeom>
            <a:grpFill/>
            <a:ln>
              <a:noFill/>
            </a:ln>
            <a:extLst>
              <a:ext uri="{91240B29-F687-4f45-9708-019B960494DF}">
                <a14:hiddenLine xmlns:p14="http://schemas.microsoft.com/office/powerpoint/2010/main"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62" name="Rectangle 61">
            <a:extLst>
              <a:ext uri="{FF2B5EF4-FFF2-40B4-BE49-F238E27FC236}">
                <a16:creationId xmlns:a16="http://schemas.microsoft.com/office/drawing/2014/main" id="{7D801E1A-BE6F-D291-77EC-5AE2424C2D6E}"/>
              </a:ext>
            </a:extLst>
          </p:cNvPr>
          <p:cNvSpPr>
            <a:spLocks noChangeArrowheads="1"/>
          </p:cNvSpPr>
          <p:nvPr>
            <p:custDataLst>
              <p:tags r:id="rId1"/>
            </p:custDataLst>
          </p:nvPr>
        </p:nvSpPr>
        <p:spPr bwMode="auto">
          <a:xfrm>
            <a:off x="1549862" y="4159122"/>
            <a:ext cx="1740525" cy="405387"/>
          </a:xfrm>
          <a:prstGeom prst="rect">
            <a:avLst/>
          </a:prstGeom>
          <a:noFill/>
          <a:ln w="6350" algn="ctr">
            <a:noFill/>
            <a:miter lim="800000"/>
            <a:headEnd/>
            <a:tailEnd/>
          </a:ln>
        </p:spPr>
        <p:txBody>
          <a:bodyPr lIns="88900" tIns="88900" rIns="88900" bIns="88900" anchor="ctr"/>
          <a:lstStyle/>
          <a:p>
            <a:pPr algn="ctr">
              <a:defRPr/>
            </a:pPr>
            <a:r>
              <a:rPr lang="en-US" altLang="ja-JP" b="1" dirty="0">
                <a:ea typeface="ＭＳ Ｐゴシック" pitchFamily="50" charset="-128"/>
              </a:rPr>
              <a:t>Alex (22)</a:t>
            </a:r>
          </a:p>
        </p:txBody>
      </p:sp>
      <p:sp>
        <p:nvSpPr>
          <p:cNvPr id="41" name="TextBox 40">
            <a:extLst>
              <a:ext uri="{FF2B5EF4-FFF2-40B4-BE49-F238E27FC236}">
                <a16:creationId xmlns:a16="http://schemas.microsoft.com/office/drawing/2014/main" id="{62EBE57D-0FAF-E498-8826-B6F66AC01175}"/>
              </a:ext>
            </a:extLst>
          </p:cNvPr>
          <p:cNvSpPr txBox="1"/>
          <p:nvPr/>
        </p:nvSpPr>
        <p:spPr>
          <a:xfrm>
            <a:off x="4368733" y="5308595"/>
            <a:ext cx="1851068" cy="276999"/>
          </a:xfrm>
          <a:prstGeom prst="rect">
            <a:avLst/>
          </a:prstGeom>
          <a:noFill/>
        </p:spPr>
        <p:txBody>
          <a:bodyPr wrap="square">
            <a:spAutoFit/>
          </a:bodyPr>
          <a:lstStyle/>
          <a:p>
            <a:pPr>
              <a:defRPr/>
            </a:pPr>
            <a:r>
              <a:rPr lang="en-US" altLang="ja-JP" sz="1200" dirty="0">
                <a:ea typeface="ＭＳ Ｐゴシック" pitchFamily="50" charset="-128"/>
              </a:rPr>
              <a:t>Basic TPD</a:t>
            </a:r>
          </a:p>
        </p:txBody>
      </p:sp>
      <p:sp>
        <p:nvSpPr>
          <p:cNvPr id="42" name="Rectangle 41">
            <a:extLst>
              <a:ext uri="{FF2B5EF4-FFF2-40B4-BE49-F238E27FC236}">
                <a16:creationId xmlns:a16="http://schemas.microsoft.com/office/drawing/2014/main" id="{F0259E7A-370A-6F94-13FB-CD7BF4C9CA0E}"/>
              </a:ext>
            </a:extLst>
          </p:cNvPr>
          <p:cNvSpPr>
            <a:spLocks noChangeArrowheads="1"/>
          </p:cNvSpPr>
          <p:nvPr>
            <p:custDataLst>
              <p:tags r:id="rId2"/>
            </p:custDataLst>
          </p:nvPr>
        </p:nvSpPr>
        <p:spPr bwMode="auto">
          <a:xfrm>
            <a:off x="4372624" y="4803008"/>
            <a:ext cx="1476717" cy="405387"/>
          </a:xfrm>
          <a:prstGeom prst="rect">
            <a:avLst/>
          </a:prstGeom>
          <a:noFill/>
          <a:ln w="6350" algn="ctr">
            <a:solidFill>
              <a:schemeClr val="bg1"/>
            </a:solidFill>
            <a:miter lim="800000"/>
            <a:headEnd/>
            <a:tailEnd/>
          </a:ln>
        </p:spPr>
        <p:txBody>
          <a:bodyPr lIns="88900" tIns="88900" rIns="88900" bIns="88900" anchor="ctr"/>
          <a:lstStyle/>
          <a:p>
            <a:pPr>
              <a:defRPr/>
            </a:pPr>
            <a:r>
              <a:rPr lang="en-US" altLang="ja-JP" sz="1200" dirty="0">
                <a:ea typeface="ＭＳ Ｐゴシック" pitchFamily="50" charset="-128"/>
              </a:rPr>
              <a:t>Basic Death</a:t>
            </a:r>
          </a:p>
        </p:txBody>
      </p:sp>
      <p:sp>
        <p:nvSpPr>
          <p:cNvPr id="46" name="TextBox 45">
            <a:extLst>
              <a:ext uri="{FF2B5EF4-FFF2-40B4-BE49-F238E27FC236}">
                <a16:creationId xmlns:a16="http://schemas.microsoft.com/office/drawing/2014/main" id="{C839774D-7B7E-3142-6891-ACD261FB998F}"/>
              </a:ext>
            </a:extLst>
          </p:cNvPr>
          <p:cNvSpPr txBox="1"/>
          <p:nvPr/>
        </p:nvSpPr>
        <p:spPr>
          <a:xfrm>
            <a:off x="4393693" y="4328843"/>
            <a:ext cx="2236381" cy="384721"/>
          </a:xfrm>
          <a:prstGeom prst="rect">
            <a:avLst/>
          </a:prstGeom>
        </p:spPr>
        <p:txBody>
          <a:bodyPr wrap="none" lIns="0" tIns="0" rIns="0" bIns="0" rtlCol="0">
            <a:spAutoFit/>
          </a:bodyPr>
          <a:lstStyle/>
          <a:p>
            <a:pPr algn="ctr"/>
            <a:r>
              <a:rPr lang="en-AU" sz="1400" b="1" dirty="0">
                <a:solidFill>
                  <a:schemeClr val="accent1"/>
                </a:solidFill>
              </a:rPr>
              <a:t>Average life insurance needs</a:t>
            </a:r>
            <a:r>
              <a:rPr lang="en-AU" sz="1400" b="1" baseline="30000" dirty="0">
                <a:solidFill>
                  <a:schemeClr val="accent1"/>
                </a:solidFill>
              </a:rPr>
              <a:t>1</a:t>
            </a:r>
            <a:endParaRPr lang="en-AU" sz="1400" b="1" dirty="0">
              <a:solidFill>
                <a:schemeClr val="accent1"/>
              </a:solidFill>
            </a:endParaRPr>
          </a:p>
          <a:p>
            <a:pPr algn="ctr"/>
            <a:r>
              <a:rPr lang="en-AU" sz="1100" i="1" dirty="0">
                <a:solidFill>
                  <a:schemeClr val="accent1"/>
                </a:solidFill>
              </a:rPr>
              <a:t>Per individual aged 30 earning $92k</a:t>
            </a:r>
          </a:p>
        </p:txBody>
      </p:sp>
      <p:sp>
        <p:nvSpPr>
          <p:cNvPr id="47" name="Oval 46">
            <a:extLst>
              <a:ext uri="{FF2B5EF4-FFF2-40B4-BE49-F238E27FC236}">
                <a16:creationId xmlns:a16="http://schemas.microsoft.com/office/drawing/2014/main" id="{AA6CEFEC-ADDA-35E1-2A06-76A3EA82DC75}"/>
              </a:ext>
            </a:extLst>
          </p:cNvPr>
          <p:cNvSpPr>
            <a:spLocks noChangeArrowheads="1"/>
          </p:cNvSpPr>
          <p:nvPr/>
        </p:nvSpPr>
        <p:spPr bwMode="auto">
          <a:xfrm>
            <a:off x="3716401" y="4873629"/>
            <a:ext cx="288000" cy="288000"/>
          </a:xfrm>
          <a:prstGeom prst="ellipse">
            <a:avLst/>
          </a:prstGeom>
          <a:solidFill>
            <a:schemeClr val="bg1"/>
          </a:solidFill>
          <a:ln w="9525">
            <a:solidFill>
              <a:schemeClr val="tx2"/>
            </a:solidFill>
            <a:round/>
            <a:headEnd/>
            <a:tailEnd/>
          </a:ln>
        </p:spPr>
        <p:txBody>
          <a:bodyPr wrap="none" anchor="ctr"/>
          <a:lstStyle/>
          <a:p>
            <a:pPr algn="ctr">
              <a:defRPr/>
            </a:pPr>
            <a:endParaRPr lang="en-US" sz="1000"/>
          </a:p>
        </p:txBody>
      </p:sp>
      <p:sp>
        <p:nvSpPr>
          <p:cNvPr id="48" name="Oval 47">
            <a:extLst>
              <a:ext uri="{FF2B5EF4-FFF2-40B4-BE49-F238E27FC236}">
                <a16:creationId xmlns:a16="http://schemas.microsoft.com/office/drawing/2014/main" id="{BE2542D2-CB32-C3EA-0A56-1F469B00ABC6}"/>
              </a:ext>
            </a:extLst>
          </p:cNvPr>
          <p:cNvSpPr>
            <a:spLocks noChangeArrowheads="1"/>
          </p:cNvSpPr>
          <p:nvPr/>
        </p:nvSpPr>
        <p:spPr bwMode="auto">
          <a:xfrm>
            <a:off x="3716401" y="5316444"/>
            <a:ext cx="288000" cy="288000"/>
          </a:xfrm>
          <a:prstGeom prst="ellipse">
            <a:avLst/>
          </a:prstGeom>
          <a:solidFill>
            <a:schemeClr val="accent1"/>
          </a:solidFill>
          <a:ln w="9525">
            <a:solidFill>
              <a:schemeClr val="accent1"/>
            </a:solidFill>
            <a:round/>
            <a:headEnd/>
            <a:tailEnd/>
          </a:ln>
        </p:spPr>
        <p:txBody>
          <a:bodyPr wrap="none" anchor="ctr"/>
          <a:lstStyle/>
          <a:p>
            <a:pPr algn="ctr">
              <a:defRPr/>
            </a:pPr>
            <a:endParaRPr lang="en-US" sz="1000"/>
          </a:p>
        </p:txBody>
      </p:sp>
      <p:grpSp>
        <p:nvGrpSpPr>
          <p:cNvPr id="49" name="Group 48">
            <a:extLst>
              <a:ext uri="{FF2B5EF4-FFF2-40B4-BE49-F238E27FC236}">
                <a16:creationId xmlns:a16="http://schemas.microsoft.com/office/drawing/2014/main" id="{F15698A4-3B3F-EFFB-7DE8-1A9FBEC16866}"/>
              </a:ext>
            </a:extLst>
          </p:cNvPr>
          <p:cNvGrpSpPr/>
          <p:nvPr/>
        </p:nvGrpSpPr>
        <p:grpSpPr>
          <a:xfrm>
            <a:off x="3716401" y="5759259"/>
            <a:ext cx="288000" cy="288000"/>
            <a:chOff x="3536119" y="3134990"/>
            <a:chExt cx="288000" cy="288000"/>
          </a:xfrm>
        </p:grpSpPr>
        <p:sp>
          <p:nvSpPr>
            <p:cNvPr id="51" name="Oval 50">
              <a:extLst>
                <a:ext uri="{FF2B5EF4-FFF2-40B4-BE49-F238E27FC236}">
                  <a16:creationId xmlns:a16="http://schemas.microsoft.com/office/drawing/2014/main" id="{40B9255A-8594-F8EE-190F-9BCBDECCC2F8}"/>
                </a:ext>
              </a:extLst>
            </p:cNvPr>
            <p:cNvSpPr>
              <a:spLocks noChangeArrowheads="1"/>
            </p:cNvSpPr>
            <p:nvPr/>
          </p:nvSpPr>
          <p:spPr bwMode="auto">
            <a:xfrm flipH="1">
              <a:off x="3536119" y="3134990"/>
              <a:ext cx="288000" cy="288000"/>
            </a:xfrm>
            <a:prstGeom prst="ellipse">
              <a:avLst/>
            </a:prstGeom>
            <a:solidFill>
              <a:schemeClr val="bg1"/>
            </a:solidFill>
            <a:ln w="9525">
              <a:solidFill>
                <a:schemeClr val="tx2"/>
              </a:solidFill>
              <a:round/>
              <a:headEnd/>
              <a:tailEnd/>
            </a:ln>
          </p:spPr>
          <p:txBody>
            <a:bodyPr wrap="none" anchor="ctr"/>
            <a:lstStyle/>
            <a:p>
              <a:pPr algn="ctr">
                <a:defRPr/>
              </a:pPr>
              <a:endParaRPr lang="en-US" sz="1000"/>
            </a:p>
          </p:txBody>
        </p:sp>
        <p:sp>
          <p:nvSpPr>
            <p:cNvPr id="52" name="Arc 65">
              <a:extLst>
                <a:ext uri="{FF2B5EF4-FFF2-40B4-BE49-F238E27FC236}">
                  <a16:creationId xmlns:a16="http://schemas.microsoft.com/office/drawing/2014/main" id="{058F7C13-E325-DC2A-EB28-82303A5BBCE6}"/>
                </a:ext>
              </a:extLst>
            </p:cNvPr>
            <p:cNvSpPr>
              <a:spLocks/>
            </p:cNvSpPr>
            <p:nvPr/>
          </p:nvSpPr>
          <p:spPr bwMode="auto">
            <a:xfrm flipH="1">
              <a:off x="3536119" y="3134990"/>
              <a:ext cx="288000" cy="288000"/>
            </a:xfrm>
            <a:custGeom>
              <a:avLst/>
              <a:gdLst>
                <a:gd name="T0" fmla="*/ 0 w 43200"/>
                <a:gd name="T1" fmla="*/ 0 h 43198"/>
                <a:gd name="T2" fmla="*/ 0 w 43200"/>
                <a:gd name="T3" fmla="*/ 0 h 43198"/>
                <a:gd name="T4" fmla="*/ 0 w 43200"/>
                <a:gd name="T5" fmla="*/ 0 h 43198"/>
                <a:gd name="T6" fmla="*/ 0 60000 65536"/>
                <a:gd name="T7" fmla="*/ 0 60000 65536"/>
                <a:gd name="T8" fmla="*/ 0 60000 65536"/>
                <a:gd name="T9" fmla="*/ 0 w 43200"/>
                <a:gd name="T10" fmla="*/ 0 h 43198"/>
                <a:gd name="T11" fmla="*/ 43200 w 43200"/>
                <a:gd name="T12" fmla="*/ 43198 h 43198"/>
              </a:gdLst>
              <a:ahLst/>
              <a:cxnLst>
                <a:cxn ang="T6">
                  <a:pos x="T0" y="T1"/>
                </a:cxn>
                <a:cxn ang="T7">
                  <a:pos x="T2" y="T3"/>
                </a:cxn>
                <a:cxn ang="T8">
                  <a:pos x="T4" y="T5"/>
                </a:cxn>
              </a:cxnLst>
              <a:rect l="T9" t="T10" r="T11" b="T12"/>
              <a:pathLst>
                <a:path w="43200" h="43198" fill="none" extrusionOk="0">
                  <a:moveTo>
                    <a:pt x="43194" y="21130"/>
                  </a:moveTo>
                  <a:cubicBezTo>
                    <a:pt x="43198" y="21285"/>
                    <a:pt x="43200" y="21441"/>
                    <a:pt x="43200" y="21598"/>
                  </a:cubicBezTo>
                  <a:cubicBezTo>
                    <a:pt x="43200" y="33527"/>
                    <a:pt x="33529" y="43198"/>
                    <a:pt x="21600" y="43198"/>
                  </a:cubicBezTo>
                  <a:cubicBezTo>
                    <a:pt x="9670" y="43198"/>
                    <a:pt x="0" y="33527"/>
                    <a:pt x="0" y="21598"/>
                  </a:cubicBezTo>
                  <a:cubicBezTo>
                    <a:pt x="-1" y="9771"/>
                    <a:pt x="9511" y="143"/>
                    <a:pt x="21336" y="-1"/>
                  </a:cubicBezTo>
                </a:path>
                <a:path w="43200" h="43198" stroke="0" extrusionOk="0">
                  <a:moveTo>
                    <a:pt x="43194" y="21130"/>
                  </a:moveTo>
                  <a:cubicBezTo>
                    <a:pt x="43198" y="21285"/>
                    <a:pt x="43200" y="21441"/>
                    <a:pt x="43200" y="21598"/>
                  </a:cubicBezTo>
                  <a:cubicBezTo>
                    <a:pt x="43200" y="33527"/>
                    <a:pt x="33529" y="43198"/>
                    <a:pt x="21600" y="43198"/>
                  </a:cubicBezTo>
                  <a:cubicBezTo>
                    <a:pt x="9670" y="43198"/>
                    <a:pt x="0" y="33527"/>
                    <a:pt x="0" y="21598"/>
                  </a:cubicBezTo>
                  <a:cubicBezTo>
                    <a:pt x="-1" y="9771"/>
                    <a:pt x="9511" y="143"/>
                    <a:pt x="21336" y="-1"/>
                  </a:cubicBezTo>
                  <a:lnTo>
                    <a:pt x="21600" y="21598"/>
                  </a:lnTo>
                  <a:close/>
                </a:path>
              </a:pathLst>
            </a:custGeom>
            <a:solidFill>
              <a:schemeClr val="accent1"/>
            </a:solidFill>
            <a:ln w="9525" cap="rnd">
              <a:solidFill>
                <a:schemeClr val="accent1"/>
              </a:solidFill>
              <a:round/>
              <a:headEnd/>
              <a:tailEnd/>
            </a:ln>
          </p:spPr>
          <p:txBody>
            <a:bodyPr wrap="none" anchor="ctr"/>
            <a:lstStyle/>
            <a:p>
              <a:pPr algn="ctr">
                <a:defRPr/>
              </a:pPr>
              <a:endParaRPr lang="en-US" sz="1000"/>
            </a:p>
          </p:txBody>
        </p:sp>
      </p:grpSp>
      <p:sp>
        <p:nvSpPr>
          <p:cNvPr id="53" name="TextBox 52">
            <a:extLst>
              <a:ext uri="{FF2B5EF4-FFF2-40B4-BE49-F238E27FC236}">
                <a16:creationId xmlns:a16="http://schemas.microsoft.com/office/drawing/2014/main" id="{E37728FD-608D-4B4F-1FD1-CFBE709F9BC0}"/>
              </a:ext>
            </a:extLst>
          </p:cNvPr>
          <p:cNvSpPr txBox="1"/>
          <p:nvPr/>
        </p:nvSpPr>
        <p:spPr>
          <a:xfrm>
            <a:off x="4365190" y="5656393"/>
            <a:ext cx="1641217" cy="461665"/>
          </a:xfrm>
          <a:prstGeom prst="rect">
            <a:avLst/>
          </a:prstGeom>
          <a:noFill/>
        </p:spPr>
        <p:txBody>
          <a:bodyPr wrap="square">
            <a:spAutoFit/>
          </a:bodyPr>
          <a:lstStyle/>
          <a:p>
            <a:pPr>
              <a:defRPr/>
            </a:pPr>
            <a:r>
              <a:rPr lang="en-AU" sz="1200"/>
              <a:t>Income Protection Cover</a:t>
            </a:r>
            <a:endParaRPr lang="en-US" altLang="ja-JP" sz="1200">
              <a:ea typeface="ＭＳ Ｐゴシック" pitchFamily="50" charset="-128"/>
            </a:endParaRPr>
          </a:p>
        </p:txBody>
      </p:sp>
      <p:cxnSp>
        <p:nvCxnSpPr>
          <p:cNvPr id="94" name="Straight Connector 93">
            <a:extLst>
              <a:ext uri="{FF2B5EF4-FFF2-40B4-BE49-F238E27FC236}">
                <a16:creationId xmlns:a16="http://schemas.microsoft.com/office/drawing/2014/main" id="{A07381A3-BD12-16B7-8994-5B9881476602}"/>
              </a:ext>
            </a:extLst>
          </p:cNvPr>
          <p:cNvCxnSpPr>
            <a:cxnSpLocks/>
          </p:cNvCxnSpPr>
          <p:nvPr/>
        </p:nvCxnSpPr>
        <p:spPr>
          <a:xfrm>
            <a:off x="6602055" y="4700616"/>
            <a:ext cx="5110162"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7" name="TextBox 96">
            <a:extLst>
              <a:ext uri="{FF2B5EF4-FFF2-40B4-BE49-F238E27FC236}">
                <a16:creationId xmlns:a16="http://schemas.microsoft.com/office/drawing/2014/main" id="{F4C2AE6D-7BA4-732F-BD14-43AE962B1E78}"/>
              </a:ext>
            </a:extLst>
          </p:cNvPr>
          <p:cNvSpPr txBox="1"/>
          <p:nvPr/>
        </p:nvSpPr>
        <p:spPr>
          <a:xfrm>
            <a:off x="6649680" y="4392125"/>
            <a:ext cx="690562" cy="276999"/>
          </a:xfrm>
          <a:prstGeom prst="rect">
            <a:avLst/>
          </a:prstGeom>
          <a:noFill/>
        </p:spPr>
        <p:txBody>
          <a:bodyPr wrap="square">
            <a:spAutoFit/>
          </a:bodyPr>
          <a:lstStyle/>
          <a:p>
            <a:r>
              <a:rPr lang="en-AU" sz="1200" b="1" dirty="0">
                <a:solidFill>
                  <a:srgbClr val="838484"/>
                </a:solidFill>
              </a:rPr>
              <a:t>Single</a:t>
            </a:r>
            <a:endParaRPr lang="en-AU" sz="1600" dirty="0">
              <a:solidFill>
                <a:srgbClr val="838484"/>
              </a:solidFill>
            </a:endParaRPr>
          </a:p>
        </p:txBody>
      </p:sp>
      <p:sp>
        <p:nvSpPr>
          <p:cNvPr id="98" name="TextBox 97">
            <a:extLst>
              <a:ext uri="{FF2B5EF4-FFF2-40B4-BE49-F238E27FC236}">
                <a16:creationId xmlns:a16="http://schemas.microsoft.com/office/drawing/2014/main" id="{CE5C2F21-79E9-3F16-2242-C51B4DA97C17}"/>
              </a:ext>
            </a:extLst>
          </p:cNvPr>
          <p:cNvSpPr txBox="1"/>
          <p:nvPr/>
        </p:nvSpPr>
        <p:spPr>
          <a:xfrm>
            <a:off x="7405330" y="4392125"/>
            <a:ext cx="1804987" cy="276999"/>
          </a:xfrm>
          <a:prstGeom prst="rect">
            <a:avLst/>
          </a:prstGeom>
          <a:noFill/>
        </p:spPr>
        <p:txBody>
          <a:bodyPr wrap="square">
            <a:spAutoFit/>
          </a:bodyPr>
          <a:lstStyle/>
          <a:p>
            <a:r>
              <a:rPr lang="en-AU" sz="1200" b="1">
                <a:solidFill>
                  <a:srgbClr val="838484"/>
                </a:solidFill>
              </a:rPr>
              <a:t>Single, with Children</a:t>
            </a:r>
            <a:endParaRPr lang="en-AU" sz="1600">
              <a:solidFill>
                <a:srgbClr val="838484"/>
              </a:solidFill>
            </a:endParaRPr>
          </a:p>
        </p:txBody>
      </p:sp>
      <p:sp>
        <p:nvSpPr>
          <p:cNvPr id="99" name="TextBox 98">
            <a:extLst>
              <a:ext uri="{FF2B5EF4-FFF2-40B4-BE49-F238E27FC236}">
                <a16:creationId xmlns:a16="http://schemas.microsoft.com/office/drawing/2014/main" id="{6D6FAF79-EEA2-2D37-2DB3-8B8A2E0C9FB4}"/>
              </a:ext>
            </a:extLst>
          </p:cNvPr>
          <p:cNvSpPr txBox="1"/>
          <p:nvPr/>
        </p:nvSpPr>
        <p:spPr>
          <a:xfrm>
            <a:off x="9218255" y="4392125"/>
            <a:ext cx="795337" cy="276999"/>
          </a:xfrm>
          <a:prstGeom prst="rect">
            <a:avLst/>
          </a:prstGeom>
          <a:noFill/>
        </p:spPr>
        <p:txBody>
          <a:bodyPr wrap="square">
            <a:spAutoFit/>
          </a:bodyPr>
          <a:lstStyle/>
          <a:p>
            <a:r>
              <a:rPr lang="en-AU" sz="1200" b="1">
                <a:solidFill>
                  <a:srgbClr val="838484"/>
                </a:solidFill>
              </a:rPr>
              <a:t>Couple</a:t>
            </a:r>
            <a:endParaRPr lang="en-AU" sz="1600">
              <a:solidFill>
                <a:srgbClr val="838484"/>
              </a:solidFill>
            </a:endParaRPr>
          </a:p>
        </p:txBody>
      </p:sp>
      <p:sp>
        <p:nvSpPr>
          <p:cNvPr id="100" name="TextBox 99">
            <a:extLst>
              <a:ext uri="{FF2B5EF4-FFF2-40B4-BE49-F238E27FC236}">
                <a16:creationId xmlns:a16="http://schemas.microsoft.com/office/drawing/2014/main" id="{2355F788-38C7-88D6-203E-2C49A0749A2F}"/>
              </a:ext>
            </a:extLst>
          </p:cNvPr>
          <p:cNvSpPr txBox="1"/>
          <p:nvPr/>
        </p:nvSpPr>
        <p:spPr>
          <a:xfrm>
            <a:off x="10059629" y="4392125"/>
            <a:ext cx="1804987" cy="276999"/>
          </a:xfrm>
          <a:prstGeom prst="rect">
            <a:avLst/>
          </a:prstGeom>
          <a:noFill/>
        </p:spPr>
        <p:txBody>
          <a:bodyPr wrap="square">
            <a:spAutoFit/>
          </a:bodyPr>
          <a:lstStyle/>
          <a:p>
            <a:r>
              <a:rPr lang="en-AU" sz="1200" b="1" dirty="0">
                <a:solidFill>
                  <a:srgbClr val="838484"/>
                </a:solidFill>
              </a:rPr>
              <a:t>Couple, with Children</a:t>
            </a:r>
            <a:endParaRPr lang="en-AU" sz="1600" dirty="0">
              <a:solidFill>
                <a:srgbClr val="838484"/>
              </a:solidFill>
            </a:endParaRPr>
          </a:p>
        </p:txBody>
      </p:sp>
      <p:sp>
        <p:nvSpPr>
          <p:cNvPr id="102" name="TextBox 101">
            <a:extLst>
              <a:ext uri="{FF2B5EF4-FFF2-40B4-BE49-F238E27FC236}">
                <a16:creationId xmlns:a16="http://schemas.microsoft.com/office/drawing/2014/main" id="{F1E47B38-2AF7-FFB9-A5F1-1AF58522140F}"/>
              </a:ext>
            </a:extLst>
          </p:cNvPr>
          <p:cNvSpPr txBox="1"/>
          <p:nvPr/>
        </p:nvSpPr>
        <p:spPr>
          <a:xfrm>
            <a:off x="6602055" y="5268425"/>
            <a:ext cx="795337" cy="276999"/>
          </a:xfrm>
          <a:prstGeom prst="rect">
            <a:avLst/>
          </a:prstGeom>
          <a:noFill/>
        </p:spPr>
        <p:txBody>
          <a:bodyPr wrap="square">
            <a:spAutoFit/>
          </a:bodyPr>
          <a:lstStyle/>
          <a:p>
            <a:r>
              <a:rPr lang="en-US" sz="1200" dirty="0">
                <a:latin typeface="+mj-lt"/>
                <a:cs typeface="Segoe UI" panose="020B0502040204020203" pitchFamily="34" charset="0"/>
              </a:rPr>
              <a:t>$</a:t>
            </a:r>
            <a:r>
              <a:rPr lang="en-US" sz="1200">
                <a:latin typeface="+mj-lt"/>
                <a:cs typeface="Segoe UI" panose="020B0502040204020203" pitchFamily="34" charset="0"/>
              </a:rPr>
              <a:t>0.45m</a:t>
            </a:r>
            <a:endParaRPr lang="en-AU" sz="1200" dirty="0"/>
          </a:p>
        </p:txBody>
      </p:sp>
      <p:sp>
        <p:nvSpPr>
          <p:cNvPr id="103" name="TextBox 102">
            <a:extLst>
              <a:ext uri="{FF2B5EF4-FFF2-40B4-BE49-F238E27FC236}">
                <a16:creationId xmlns:a16="http://schemas.microsoft.com/office/drawing/2014/main" id="{9A103EDE-8B28-7CFB-CCBE-41CFA28614A6}"/>
              </a:ext>
            </a:extLst>
          </p:cNvPr>
          <p:cNvSpPr txBox="1"/>
          <p:nvPr/>
        </p:nvSpPr>
        <p:spPr>
          <a:xfrm>
            <a:off x="6602055" y="4820750"/>
            <a:ext cx="1004887" cy="276999"/>
          </a:xfrm>
          <a:prstGeom prst="rect">
            <a:avLst/>
          </a:prstGeom>
          <a:noFill/>
        </p:spPr>
        <p:txBody>
          <a:bodyPr wrap="square">
            <a:spAutoFit/>
          </a:bodyPr>
          <a:lstStyle/>
          <a:p>
            <a:r>
              <a:rPr lang="en-US" sz="1200" dirty="0">
                <a:latin typeface="+mj-lt"/>
                <a:cs typeface="Segoe UI" panose="020B0502040204020203" pitchFamily="34" charset="0"/>
              </a:rPr>
              <a:t>$0.12m</a:t>
            </a:r>
            <a:endParaRPr lang="en-AU" sz="1200" dirty="0"/>
          </a:p>
        </p:txBody>
      </p:sp>
      <p:sp>
        <p:nvSpPr>
          <p:cNvPr id="104" name="TextBox 103">
            <a:extLst>
              <a:ext uri="{FF2B5EF4-FFF2-40B4-BE49-F238E27FC236}">
                <a16:creationId xmlns:a16="http://schemas.microsoft.com/office/drawing/2014/main" id="{034BBBCE-F598-2965-B15D-682CAE7E5AF8}"/>
              </a:ext>
            </a:extLst>
          </p:cNvPr>
          <p:cNvSpPr txBox="1"/>
          <p:nvPr/>
        </p:nvSpPr>
        <p:spPr>
          <a:xfrm>
            <a:off x="6602055" y="5691242"/>
            <a:ext cx="1004887" cy="276999"/>
          </a:xfrm>
          <a:prstGeom prst="rect">
            <a:avLst/>
          </a:prstGeom>
          <a:noFill/>
        </p:spPr>
        <p:txBody>
          <a:bodyPr wrap="square">
            <a:spAutoFit/>
          </a:bodyPr>
          <a:lstStyle/>
          <a:p>
            <a:r>
              <a:rPr lang="en-US" sz="1200" dirty="0">
                <a:latin typeface="+mj-lt"/>
                <a:cs typeface="Segoe UI" panose="020B0502040204020203" pitchFamily="34" charset="0"/>
              </a:rPr>
              <a:t>$</a:t>
            </a:r>
            <a:r>
              <a:rPr lang="en-US" sz="1200">
                <a:latin typeface="+mj-lt"/>
                <a:cs typeface="Segoe UI" panose="020B0502040204020203" pitchFamily="34" charset="0"/>
              </a:rPr>
              <a:t>69k</a:t>
            </a:r>
            <a:endParaRPr lang="en-AU" sz="1200" dirty="0"/>
          </a:p>
        </p:txBody>
      </p:sp>
      <p:sp>
        <p:nvSpPr>
          <p:cNvPr id="105" name="TextBox 104">
            <a:extLst>
              <a:ext uri="{FF2B5EF4-FFF2-40B4-BE49-F238E27FC236}">
                <a16:creationId xmlns:a16="http://schemas.microsoft.com/office/drawing/2014/main" id="{EF47DD3E-3CD5-5D21-B5C9-84DECB3F77ED}"/>
              </a:ext>
            </a:extLst>
          </p:cNvPr>
          <p:cNvSpPr txBox="1"/>
          <p:nvPr/>
        </p:nvSpPr>
        <p:spPr>
          <a:xfrm>
            <a:off x="7910155" y="4820750"/>
            <a:ext cx="795337" cy="276999"/>
          </a:xfrm>
          <a:prstGeom prst="rect">
            <a:avLst/>
          </a:prstGeom>
          <a:noFill/>
        </p:spPr>
        <p:txBody>
          <a:bodyPr wrap="square">
            <a:spAutoFit/>
          </a:bodyPr>
          <a:lstStyle/>
          <a:p>
            <a:r>
              <a:rPr lang="en-US" sz="1200">
                <a:latin typeface="+mj-lt"/>
                <a:cs typeface="Segoe UI" panose="020B0502040204020203" pitchFamily="34" charset="0"/>
              </a:rPr>
              <a:t>$0.36m</a:t>
            </a:r>
            <a:endParaRPr lang="en-AU" sz="1200"/>
          </a:p>
        </p:txBody>
      </p:sp>
      <p:sp>
        <p:nvSpPr>
          <p:cNvPr id="106" name="TextBox 105">
            <a:extLst>
              <a:ext uri="{FF2B5EF4-FFF2-40B4-BE49-F238E27FC236}">
                <a16:creationId xmlns:a16="http://schemas.microsoft.com/office/drawing/2014/main" id="{3750DF36-755F-0D16-31EB-9D2FB4094FCC}"/>
              </a:ext>
            </a:extLst>
          </p:cNvPr>
          <p:cNvSpPr txBox="1"/>
          <p:nvPr/>
        </p:nvSpPr>
        <p:spPr>
          <a:xfrm>
            <a:off x="7910155" y="5268425"/>
            <a:ext cx="1004887" cy="276999"/>
          </a:xfrm>
          <a:prstGeom prst="rect">
            <a:avLst/>
          </a:prstGeom>
          <a:noFill/>
        </p:spPr>
        <p:txBody>
          <a:bodyPr wrap="square">
            <a:spAutoFit/>
          </a:bodyPr>
          <a:lstStyle/>
          <a:p>
            <a:r>
              <a:rPr lang="en-US" sz="1200">
                <a:latin typeface="+mj-lt"/>
                <a:cs typeface="Segoe UI" panose="020B0502040204020203" pitchFamily="34" charset="0"/>
              </a:rPr>
              <a:t>$1.37m</a:t>
            </a:r>
            <a:endParaRPr lang="en-AU" sz="1200"/>
          </a:p>
        </p:txBody>
      </p:sp>
      <p:sp>
        <p:nvSpPr>
          <p:cNvPr id="108" name="TextBox 107">
            <a:extLst>
              <a:ext uri="{FF2B5EF4-FFF2-40B4-BE49-F238E27FC236}">
                <a16:creationId xmlns:a16="http://schemas.microsoft.com/office/drawing/2014/main" id="{41D50D1A-88A9-96DD-4D2C-717FADBE8C0D}"/>
              </a:ext>
            </a:extLst>
          </p:cNvPr>
          <p:cNvSpPr txBox="1"/>
          <p:nvPr/>
        </p:nvSpPr>
        <p:spPr>
          <a:xfrm>
            <a:off x="9118513" y="4820750"/>
            <a:ext cx="795337" cy="276999"/>
          </a:xfrm>
          <a:prstGeom prst="rect">
            <a:avLst/>
          </a:prstGeom>
          <a:noFill/>
        </p:spPr>
        <p:txBody>
          <a:bodyPr wrap="square">
            <a:spAutoFit/>
          </a:bodyPr>
          <a:lstStyle/>
          <a:p>
            <a:r>
              <a:rPr lang="en-US" sz="1200">
                <a:latin typeface="+mj-lt"/>
                <a:cs typeface="Segoe UI" panose="020B0502040204020203" pitchFamily="34" charset="0"/>
              </a:rPr>
              <a:t>$0.45m</a:t>
            </a:r>
            <a:endParaRPr lang="en-AU" sz="1200"/>
          </a:p>
        </p:txBody>
      </p:sp>
      <p:sp>
        <p:nvSpPr>
          <p:cNvPr id="109" name="TextBox 108">
            <a:extLst>
              <a:ext uri="{FF2B5EF4-FFF2-40B4-BE49-F238E27FC236}">
                <a16:creationId xmlns:a16="http://schemas.microsoft.com/office/drawing/2014/main" id="{2DEA366E-0205-C1FF-7DC6-3BF8FACCE9C5}"/>
              </a:ext>
            </a:extLst>
          </p:cNvPr>
          <p:cNvSpPr txBox="1"/>
          <p:nvPr/>
        </p:nvSpPr>
        <p:spPr>
          <a:xfrm>
            <a:off x="10478730" y="4820750"/>
            <a:ext cx="795337" cy="276999"/>
          </a:xfrm>
          <a:prstGeom prst="rect">
            <a:avLst/>
          </a:prstGeom>
          <a:noFill/>
        </p:spPr>
        <p:txBody>
          <a:bodyPr wrap="square">
            <a:spAutoFit/>
          </a:bodyPr>
          <a:lstStyle/>
          <a:p>
            <a:r>
              <a:rPr lang="en-US" sz="1200">
                <a:latin typeface="+mj-lt"/>
                <a:cs typeface="Segoe UI" panose="020B0502040204020203" pitchFamily="34" charset="0"/>
              </a:rPr>
              <a:t>$0.75m</a:t>
            </a:r>
            <a:endParaRPr lang="en-AU" sz="1200"/>
          </a:p>
        </p:txBody>
      </p:sp>
      <p:sp>
        <p:nvSpPr>
          <p:cNvPr id="110" name="TextBox 109">
            <a:extLst>
              <a:ext uri="{FF2B5EF4-FFF2-40B4-BE49-F238E27FC236}">
                <a16:creationId xmlns:a16="http://schemas.microsoft.com/office/drawing/2014/main" id="{D30BB5FD-7793-1A59-EA7C-D968A50623AC}"/>
              </a:ext>
            </a:extLst>
          </p:cNvPr>
          <p:cNvSpPr txBox="1"/>
          <p:nvPr/>
        </p:nvSpPr>
        <p:spPr>
          <a:xfrm>
            <a:off x="10478730" y="5268425"/>
            <a:ext cx="1119187" cy="276999"/>
          </a:xfrm>
          <a:prstGeom prst="rect">
            <a:avLst/>
          </a:prstGeom>
          <a:noFill/>
        </p:spPr>
        <p:txBody>
          <a:bodyPr wrap="square">
            <a:spAutoFit/>
          </a:bodyPr>
          <a:lstStyle/>
          <a:p>
            <a:r>
              <a:rPr lang="en-US" sz="1200">
                <a:latin typeface="+mj-lt"/>
                <a:cs typeface="Segoe UI" panose="020B0502040204020203" pitchFamily="34" charset="0"/>
              </a:rPr>
              <a:t>$1.32m</a:t>
            </a:r>
            <a:endParaRPr lang="en-AU" sz="1200"/>
          </a:p>
        </p:txBody>
      </p:sp>
      <p:sp>
        <p:nvSpPr>
          <p:cNvPr id="111" name="TextBox 110">
            <a:extLst>
              <a:ext uri="{FF2B5EF4-FFF2-40B4-BE49-F238E27FC236}">
                <a16:creationId xmlns:a16="http://schemas.microsoft.com/office/drawing/2014/main" id="{C8455CBF-5FC1-C7FA-8FCD-A6043414F6DB}"/>
              </a:ext>
            </a:extLst>
          </p:cNvPr>
          <p:cNvSpPr txBox="1"/>
          <p:nvPr/>
        </p:nvSpPr>
        <p:spPr>
          <a:xfrm>
            <a:off x="9118513" y="5268425"/>
            <a:ext cx="1128712" cy="276999"/>
          </a:xfrm>
          <a:prstGeom prst="rect">
            <a:avLst/>
          </a:prstGeom>
          <a:noFill/>
        </p:spPr>
        <p:txBody>
          <a:bodyPr wrap="square">
            <a:spAutoFit/>
          </a:bodyPr>
          <a:lstStyle/>
          <a:p>
            <a:r>
              <a:rPr lang="en-US" sz="1200">
                <a:latin typeface="+mj-lt"/>
                <a:cs typeface="Segoe UI" panose="020B0502040204020203" pitchFamily="34" charset="0"/>
              </a:rPr>
              <a:t>$0.98m</a:t>
            </a:r>
            <a:endParaRPr lang="en-AU" sz="1200"/>
          </a:p>
        </p:txBody>
      </p:sp>
      <p:sp>
        <p:nvSpPr>
          <p:cNvPr id="3" name="TextBox 2">
            <a:extLst>
              <a:ext uri="{FF2B5EF4-FFF2-40B4-BE49-F238E27FC236}">
                <a16:creationId xmlns:a16="http://schemas.microsoft.com/office/drawing/2014/main" id="{1E31B7A5-6B6F-751C-7F3D-A061143ADA8F}"/>
              </a:ext>
            </a:extLst>
          </p:cNvPr>
          <p:cNvSpPr txBox="1"/>
          <p:nvPr/>
        </p:nvSpPr>
        <p:spPr>
          <a:xfrm>
            <a:off x="7910155" y="5691242"/>
            <a:ext cx="1004887" cy="276999"/>
          </a:xfrm>
          <a:prstGeom prst="rect">
            <a:avLst/>
          </a:prstGeom>
          <a:noFill/>
        </p:spPr>
        <p:txBody>
          <a:bodyPr wrap="square">
            <a:spAutoFit/>
          </a:bodyPr>
          <a:lstStyle/>
          <a:p>
            <a:r>
              <a:rPr lang="en-US" sz="1200">
                <a:latin typeface="+mj-lt"/>
                <a:cs typeface="Segoe UI" panose="020B0502040204020203" pitchFamily="34" charset="0"/>
              </a:rPr>
              <a:t>$69k </a:t>
            </a:r>
            <a:endParaRPr lang="en-AU" sz="1200"/>
          </a:p>
        </p:txBody>
      </p:sp>
      <p:sp>
        <p:nvSpPr>
          <p:cNvPr id="5" name="TextBox 4">
            <a:extLst>
              <a:ext uri="{FF2B5EF4-FFF2-40B4-BE49-F238E27FC236}">
                <a16:creationId xmlns:a16="http://schemas.microsoft.com/office/drawing/2014/main" id="{064D4C5F-A9E3-63E6-8808-2C84EB06586E}"/>
              </a:ext>
            </a:extLst>
          </p:cNvPr>
          <p:cNvSpPr txBox="1"/>
          <p:nvPr/>
        </p:nvSpPr>
        <p:spPr>
          <a:xfrm>
            <a:off x="9118513" y="5691242"/>
            <a:ext cx="1004887" cy="276999"/>
          </a:xfrm>
          <a:prstGeom prst="rect">
            <a:avLst/>
          </a:prstGeom>
          <a:noFill/>
        </p:spPr>
        <p:txBody>
          <a:bodyPr wrap="square">
            <a:spAutoFit/>
          </a:bodyPr>
          <a:lstStyle/>
          <a:p>
            <a:r>
              <a:rPr lang="en-US" sz="1200">
                <a:latin typeface="+mj-lt"/>
                <a:cs typeface="Segoe UI" panose="020B0502040204020203" pitchFamily="34" charset="0"/>
              </a:rPr>
              <a:t>$69k </a:t>
            </a:r>
            <a:endParaRPr lang="en-AU" sz="1200"/>
          </a:p>
        </p:txBody>
      </p:sp>
      <p:sp>
        <p:nvSpPr>
          <p:cNvPr id="6" name="TextBox 5">
            <a:extLst>
              <a:ext uri="{FF2B5EF4-FFF2-40B4-BE49-F238E27FC236}">
                <a16:creationId xmlns:a16="http://schemas.microsoft.com/office/drawing/2014/main" id="{5C6040E1-A29B-2385-C46E-32E2536F53FD}"/>
              </a:ext>
            </a:extLst>
          </p:cNvPr>
          <p:cNvSpPr txBox="1"/>
          <p:nvPr/>
        </p:nvSpPr>
        <p:spPr>
          <a:xfrm>
            <a:off x="10478730" y="5691242"/>
            <a:ext cx="1004887" cy="276999"/>
          </a:xfrm>
          <a:prstGeom prst="rect">
            <a:avLst/>
          </a:prstGeom>
          <a:noFill/>
        </p:spPr>
        <p:txBody>
          <a:bodyPr wrap="square">
            <a:spAutoFit/>
          </a:bodyPr>
          <a:lstStyle/>
          <a:p>
            <a:r>
              <a:rPr lang="en-US" sz="1200">
                <a:latin typeface="+mj-lt"/>
                <a:cs typeface="Segoe UI" panose="020B0502040204020203" pitchFamily="34" charset="0"/>
              </a:rPr>
              <a:t>$69k </a:t>
            </a:r>
            <a:endParaRPr lang="en-AU" sz="1200"/>
          </a:p>
        </p:txBody>
      </p:sp>
    </p:spTree>
    <p:extLst>
      <p:ext uri="{BB962C8B-B14F-4D97-AF65-F5344CB8AC3E}">
        <p14:creationId xmlns:p14="http://schemas.microsoft.com/office/powerpoint/2010/main" val="387007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DC428D3-E445-AD5E-A241-E757D086D2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11" progId="TCLayout.ActiveDocument.1">
                  <p:embed/>
                </p:oleObj>
              </mc:Choice>
              <mc:Fallback>
                <p:oleObj name="think-cell Slide" r:id="rId4" imgW="411" imgH="411" progId="TCLayout.ActiveDocument.1">
                  <p:embed/>
                  <p:pic>
                    <p:nvPicPr>
                      <p:cNvPr id="6" name="think-cell data - do not delete" hidden="1">
                        <a:extLst>
                          <a:ext uri="{FF2B5EF4-FFF2-40B4-BE49-F238E27FC236}">
                            <a16:creationId xmlns:a16="http://schemas.microsoft.com/office/drawing/2014/main" id="{5DC428D3-E445-AD5E-A241-E757D086D2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D92DD06-C964-CF6A-77C8-CA245EBA130F}"/>
              </a:ext>
            </a:extLst>
          </p:cNvPr>
          <p:cNvSpPr>
            <a:spLocks noGrp="1"/>
          </p:cNvSpPr>
          <p:nvPr>
            <p:ph type="title"/>
          </p:nvPr>
        </p:nvSpPr>
        <p:spPr/>
        <p:txBody>
          <a:bodyPr vert="horz"/>
          <a:lstStyle/>
          <a:p>
            <a:r>
              <a:rPr lang="en-US"/>
              <a:t>The current environment</a:t>
            </a:r>
          </a:p>
        </p:txBody>
      </p:sp>
      <p:sp>
        <p:nvSpPr>
          <p:cNvPr id="3" name="Text Placeholder 2">
            <a:extLst>
              <a:ext uri="{FF2B5EF4-FFF2-40B4-BE49-F238E27FC236}">
                <a16:creationId xmlns:a16="http://schemas.microsoft.com/office/drawing/2014/main" id="{9C62EC9D-A63D-D474-6AD1-646C973C30DC}"/>
              </a:ext>
            </a:extLst>
          </p:cNvPr>
          <p:cNvSpPr>
            <a:spLocks noGrp="1"/>
          </p:cNvSpPr>
          <p:nvPr>
            <p:ph type="body" sz="quarter" idx="10"/>
          </p:nvPr>
        </p:nvSpPr>
        <p:spPr/>
        <p:txBody>
          <a:bodyPr/>
          <a:lstStyle/>
          <a:p>
            <a:r>
              <a:rPr lang="en-US"/>
              <a:t>02</a:t>
            </a:r>
          </a:p>
        </p:txBody>
      </p:sp>
      <p:sp>
        <p:nvSpPr>
          <p:cNvPr id="4" name="Footer Placeholder 4">
            <a:extLst>
              <a:ext uri="{FF2B5EF4-FFF2-40B4-BE49-F238E27FC236}">
                <a16:creationId xmlns:a16="http://schemas.microsoft.com/office/drawing/2014/main" id="{42848E2F-5C91-E92A-3C86-6EF63890E0A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1651773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a:xfrm>
            <a:off x="326848" y="288389"/>
            <a:ext cx="7825839" cy="1232435"/>
          </a:xfrm>
        </p:spPr>
        <p:txBody>
          <a:bodyPr/>
          <a:lstStyle/>
          <a:p>
            <a:r>
              <a:rPr lang="en-US"/>
              <a:t>Environmental obstacles in the Australian market</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z="1600" smtClean="0"/>
              <a:pPr/>
              <a:t>8</a:t>
            </a:fld>
            <a:endParaRPr lang="en-GB" sz="1600"/>
          </a:p>
        </p:txBody>
      </p:sp>
      <p:sp>
        <p:nvSpPr>
          <p:cNvPr id="2" name="Footer Placeholder 4">
            <a:extLst>
              <a:ext uri="{FF2B5EF4-FFF2-40B4-BE49-F238E27FC236}">
                <a16:creationId xmlns:a16="http://schemas.microsoft.com/office/drawing/2014/main" id="{20A7416F-C66E-6D6F-FBC4-2A2666EECE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sp>
        <p:nvSpPr>
          <p:cNvPr id="46" name="Rectangle 45">
            <a:extLst>
              <a:ext uri="{FF2B5EF4-FFF2-40B4-BE49-F238E27FC236}">
                <a16:creationId xmlns:a16="http://schemas.microsoft.com/office/drawing/2014/main" id="{3028E51F-ED1B-6260-DEE4-5116D6B5EC9C}"/>
              </a:ext>
            </a:extLst>
          </p:cNvPr>
          <p:cNvSpPr/>
          <p:nvPr/>
        </p:nvSpPr>
        <p:spPr bwMode="gray">
          <a:xfrm>
            <a:off x="441767" y="1239126"/>
            <a:ext cx="5400000" cy="3335791"/>
          </a:xfrm>
          <a:prstGeom prst="rect">
            <a:avLst/>
          </a:prstGeom>
          <a:solidFill>
            <a:sysClr val="window" lastClr="FFFFFF">
              <a:lumMod val="95000"/>
            </a:sysClr>
          </a:solidFill>
          <a:ln w="19050" algn="ctr">
            <a:noFill/>
            <a:miter lim="800000"/>
            <a:headEnd/>
            <a:tailEnd/>
          </a:ln>
        </p:spPr>
        <p:txBody>
          <a:bodyPr wrap="square" lIns="88900" tIns="88900" rIns="88900" bIns="88900" rtlCol="0" anchor="ctr"/>
          <a:lstStyle/>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endParaRPr kumimoji="0" lang="en-AU" sz="1600" b="1" i="0" u="none" strike="noStrike" kern="0" cap="none" spc="0" normalizeH="0" baseline="0" noProof="0">
              <a:ln>
                <a:noFill/>
              </a:ln>
              <a:solidFill>
                <a:prstClr val="white"/>
              </a:solidFill>
              <a:effectLst/>
              <a:uLnTx/>
              <a:uFillTx/>
              <a:ea typeface="Open Sans" panose="020B0606030504020204" pitchFamily="34" charset="0"/>
              <a:cs typeface="Segoe UI Light" panose="020B0502040204020203" pitchFamily="34" charset="0"/>
            </a:endParaRPr>
          </a:p>
        </p:txBody>
      </p:sp>
      <p:sp>
        <p:nvSpPr>
          <p:cNvPr id="47" name="Rectangle 46">
            <a:extLst>
              <a:ext uri="{FF2B5EF4-FFF2-40B4-BE49-F238E27FC236}">
                <a16:creationId xmlns:a16="http://schemas.microsoft.com/office/drawing/2014/main" id="{EE613B8A-1C0F-DC76-947C-308B07CCDE88}"/>
              </a:ext>
            </a:extLst>
          </p:cNvPr>
          <p:cNvSpPr/>
          <p:nvPr/>
        </p:nvSpPr>
        <p:spPr bwMode="gray">
          <a:xfrm>
            <a:off x="441992" y="1135024"/>
            <a:ext cx="5400000" cy="355641"/>
          </a:xfrm>
          <a:prstGeom prst="rect">
            <a:avLst/>
          </a:prstGeom>
          <a:solidFill>
            <a:srgbClr val="007CB0">
              <a:lumMod val="75000"/>
            </a:srgbClr>
          </a:solidFill>
          <a:ln w="19050" algn="ctr">
            <a:noFill/>
            <a:miter lim="800000"/>
            <a:headEnd/>
            <a:tailEnd/>
          </a:ln>
        </p:spPr>
        <p:txBody>
          <a:bodyPr wrap="square" lIns="88900" tIns="88900" rIns="88900" bIns="88900" rtlCol="0" anchor="ctr"/>
          <a:lstStyle/>
          <a:p>
            <a:pPr marL="0" marR="0" lvl="0" indent="0" algn="ctr" defTabSz="914400" eaLnBrk="1" fontAlgn="auto" latinLnBrk="0" hangingPunct="1">
              <a:lnSpc>
                <a:spcPct val="106000"/>
              </a:lnSpc>
              <a:spcBef>
                <a:spcPts val="0"/>
              </a:spcBef>
              <a:spcAft>
                <a:spcPts val="0"/>
              </a:spcAft>
              <a:buClrTx/>
              <a:buSzTx/>
              <a:buFontTx/>
              <a:buNone/>
              <a:tabLst/>
              <a:defRPr/>
            </a:pPr>
            <a:endParaRPr kumimoji="0" lang="en-AU" sz="1600" b="1" i="0" u="none" strike="noStrike" kern="0" cap="none" spc="0" normalizeH="0" baseline="0" noProof="0">
              <a:ln>
                <a:noFill/>
              </a:ln>
              <a:solidFill>
                <a:prstClr val="black"/>
              </a:solidFill>
              <a:effectLst/>
              <a:uLnTx/>
              <a:uFillTx/>
              <a:ea typeface="Open Sans Light" panose="020B0306030504020204" pitchFamily="34" charset="0"/>
              <a:cs typeface="Open Sans Light" panose="020B0306030504020204" pitchFamily="34" charset="0"/>
            </a:endParaRPr>
          </a:p>
          <a:p>
            <a:pPr marL="0" marR="0" lvl="0" indent="0" algn="ctr" defTabSz="914400" eaLnBrk="1" fontAlgn="auto" latinLnBrk="0" hangingPunct="1">
              <a:lnSpc>
                <a:spcPct val="106000"/>
              </a:lnSpc>
              <a:spcBef>
                <a:spcPts val="0"/>
              </a:spcBef>
              <a:spcAft>
                <a:spcPts val="0"/>
              </a:spcAft>
              <a:buClrTx/>
              <a:buSzTx/>
              <a:buFontTx/>
              <a:buNone/>
              <a:tabLst/>
              <a:defRPr/>
            </a:pPr>
            <a:r>
              <a:rPr kumimoji="0" lang="en-AU" sz="1600" b="1" i="0" u="none" strike="noStrike" kern="0" cap="none" spc="0" normalizeH="0" baseline="0" noProof="0">
                <a:ln>
                  <a:noFill/>
                </a:ln>
                <a:solidFill>
                  <a:prstClr val="white"/>
                </a:solidFill>
                <a:effectLst/>
                <a:uLnTx/>
                <a:uFillTx/>
                <a:ea typeface="Open Sans Light" panose="020B0306030504020204" pitchFamily="34" charset="0"/>
                <a:cs typeface="Open Sans Light" panose="020B0306030504020204" pitchFamily="34" charset="0"/>
              </a:rPr>
              <a:t>Regulatory Obstacles</a:t>
            </a:r>
          </a:p>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endParaRPr kumimoji="0" lang="en-AU" sz="1600" b="1" i="0" u="none" strike="noStrike" kern="0" cap="none" spc="0" normalizeH="0" baseline="0" noProof="0">
              <a:ln>
                <a:noFill/>
              </a:ln>
              <a:solidFill>
                <a:prstClr val="white"/>
              </a:solidFill>
              <a:effectLst/>
              <a:uLnTx/>
              <a:uFillTx/>
              <a:ea typeface="Open Sans" panose="020B0606030504020204" pitchFamily="34" charset="0"/>
              <a:cs typeface="Segoe UI Light" panose="020B0502040204020203" pitchFamily="34" charset="0"/>
            </a:endParaRPr>
          </a:p>
        </p:txBody>
      </p:sp>
      <p:grpSp>
        <p:nvGrpSpPr>
          <p:cNvPr id="48" name="Graphic 4">
            <a:extLst>
              <a:ext uri="{FF2B5EF4-FFF2-40B4-BE49-F238E27FC236}">
                <a16:creationId xmlns:a16="http://schemas.microsoft.com/office/drawing/2014/main" id="{D56A1803-9115-A3D9-9C7D-C56E0E5F6F30}"/>
              </a:ext>
            </a:extLst>
          </p:cNvPr>
          <p:cNvGrpSpPr>
            <a:grpSpLocks noChangeAspect="1"/>
          </p:cNvGrpSpPr>
          <p:nvPr/>
        </p:nvGrpSpPr>
        <p:grpSpPr>
          <a:xfrm>
            <a:off x="4221438" y="1586007"/>
            <a:ext cx="576002" cy="575457"/>
            <a:chOff x="5099169" y="3339623"/>
            <a:chExt cx="362309" cy="361971"/>
          </a:xfrm>
          <a:solidFill>
            <a:srgbClr val="0D8390">
              <a:lumMod val="40000"/>
              <a:lumOff val="60000"/>
            </a:srgbClr>
          </a:solidFill>
        </p:grpSpPr>
        <p:sp>
          <p:nvSpPr>
            <p:cNvPr id="49" name="Graphic 4">
              <a:extLst>
                <a:ext uri="{FF2B5EF4-FFF2-40B4-BE49-F238E27FC236}">
                  <a16:creationId xmlns:a16="http://schemas.microsoft.com/office/drawing/2014/main" id="{344A658A-A59C-C3A5-9D9E-420E1795AA0D}"/>
                </a:ext>
              </a:extLst>
            </p:cNvPr>
            <p:cNvSpPr/>
            <p:nvPr/>
          </p:nvSpPr>
          <p:spPr>
            <a:xfrm>
              <a:off x="5209076" y="3547103"/>
              <a:ext cx="65177" cy="72777"/>
            </a:xfrm>
            <a:custGeom>
              <a:avLst/>
              <a:gdLst>
                <a:gd name="connsiteX0" fmla="*/ 65177 w 65177"/>
                <a:gd name="connsiteY0" fmla="*/ 72778 h 72777"/>
                <a:gd name="connsiteX1" fmla="*/ 65177 w 65177"/>
                <a:gd name="connsiteY1" fmla="*/ 0 h 72777"/>
                <a:gd name="connsiteX2" fmla="*/ 45368 w 65177"/>
                <a:gd name="connsiteY2" fmla="*/ 24898 h 72777"/>
                <a:gd name="connsiteX3" fmla="*/ 45368 w 65177"/>
                <a:gd name="connsiteY3" fmla="*/ 24898 h 72777"/>
                <a:gd name="connsiteX4" fmla="*/ 43451 w 65177"/>
                <a:gd name="connsiteY4" fmla="*/ 26174 h 72777"/>
                <a:gd name="connsiteX5" fmla="*/ 42813 w 65177"/>
                <a:gd name="connsiteY5" fmla="*/ 26174 h 72777"/>
                <a:gd name="connsiteX6" fmla="*/ 40257 w 65177"/>
                <a:gd name="connsiteY6" fmla="*/ 26813 h 72777"/>
                <a:gd name="connsiteX7" fmla="*/ 37700 w 65177"/>
                <a:gd name="connsiteY7" fmla="*/ 26174 h 72777"/>
                <a:gd name="connsiteX8" fmla="*/ 37700 w 65177"/>
                <a:gd name="connsiteY8" fmla="*/ 26174 h 72777"/>
                <a:gd name="connsiteX9" fmla="*/ 0 w 65177"/>
                <a:gd name="connsiteY9" fmla="*/ 7022 h 72777"/>
                <a:gd name="connsiteX10" fmla="*/ 0 w 65177"/>
                <a:gd name="connsiteY10" fmla="*/ 39581 h 72777"/>
                <a:gd name="connsiteX11" fmla="*/ 65177 w 65177"/>
                <a:gd name="connsiteY11" fmla="*/ 72778 h 72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177" h="72777">
                  <a:moveTo>
                    <a:pt x="65177" y="72778"/>
                  </a:moveTo>
                  <a:lnTo>
                    <a:pt x="65177" y="0"/>
                  </a:lnTo>
                  <a:lnTo>
                    <a:pt x="45368" y="24898"/>
                  </a:lnTo>
                  <a:lnTo>
                    <a:pt x="45368" y="24898"/>
                  </a:lnTo>
                  <a:cubicBezTo>
                    <a:pt x="44730" y="25536"/>
                    <a:pt x="44090" y="26174"/>
                    <a:pt x="43451" y="26174"/>
                  </a:cubicBezTo>
                  <a:lnTo>
                    <a:pt x="42813" y="26174"/>
                  </a:lnTo>
                  <a:cubicBezTo>
                    <a:pt x="42173" y="26813"/>
                    <a:pt x="41535" y="26813"/>
                    <a:pt x="40257" y="26813"/>
                  </a:cubicBezTo>
                  <a:cubicBezTo>
                    <a:pt x="39618" y="26813"/>
                    <a:pt x="38340" y="26813"/>
                    <a:pt x="37700" y="26174"/>
                  </a:cubicBezTo>
                  <a:lnTo>
                    <a:pt x="37700" y="26174"/>
                  </a:lnTo>
                  <a:lnTo>
                    <a:pt x="0" y="7022"/>
                  </a:lnTo>
                  <a:lnTo>
                    <a:pt x="0" y="39581"/>
                  </a:lnTo>
                  <a:lnTo>
                    <a:pt x="65177" y="72778"/>
                  </a:ln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50" name="Graphic 4">
              <a:extLst>
                <a:ext uri="{FF2B5EF4-FFF2-40B4-BE49-F238E27FC236}">
                  <a16:creationId xmlns:a16="http://schemas.microsoft.com/office/drawing/2014/main" id="{11FD6580-3B3D-6FDC-C6CF-E511EA3CB7D8}"/>
                </a:ext>
              </a:extLst>
            </p:cNvPr>
            <p:cNvSpPr/>
            <p:nvPr/>
          </p:nvSpPr>
          <p:spPr>
            <a:xfrm>
              <a:off x="5180960" y="3419423"/>
              <a:ext cx="89459" cy="61924"/>
            </a:xfrm>
            <a:custGeom>
              <a:avLst/>
              <a:gdLst>
                <a:gd name="connsiteX0" fmla="*/ 89459 w 89459"/>
                <a:gd name="connsiteY0" fmla="*/ 28728 h 61924"/>
                <a:gd name="connsiteX1" fmla="*/ 66456 w 89459"/>
                <a:gd name="connsiteY1" fmla="*/ 0 h 61924"/>
                <a:gd name="connsiteX2" fmla="*/ 0 w 89459"/>
                <a:gd name="connsiteY2" fmla="*/ 33197 h 61924"/>
                <a:gd name="connsiteX3" fmla="*/ 23004 w 89459"/>
                <a:gd name="connsiteY3" fmla="*/ 61925 h 61924"/>
              </a:gdLst>
              <a:ahLst/>
              <a:cxnLst>
                <a:cxn ang="0">
                  <a:pos x="connsiteX0" y="connsiteY0"/>
                </a:cxn>
                <a:cxn ang="0">
                  <a:pos x="connsiteX1" y="connsiteY1"/>
                </a:cxn>
                <a:cxn ang="0">
                  <a:pos x="connsiteX2" y="connsiteY2"/>
                </a:cxn>
                <a:cxn ang="0">
                  <a:pos x="connsiteX3" y="connsiteY3"/>
                </a:cxn>
              </a:cxnLst>
              <a:rect l="l" t="t" r="r" b="b"/>
              <a:pathLst>
                <a:path w="89459" h="61924">
                  <a:moveTo>
                    <a:pt x="89459" y="28728"/>
                  </a:moveTo>
                  <a:lnTo>
                    <a:pt x="66456" y="0"/>
                  </a:lnTo>
                  <a:lnTo>
                    <a:pt x="0" y="33197"/>
                  </a:lnTo>
                  <a:lnTo>
                    <a:pt x="23004" y="61925"/>
                  </a:ln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51" name="Graphic 4">
              <a:extLst>
                <a:ext uri="{FF2B5EF4-FFF2-40B4-BE49-F238E27FC236}">
                  <a16:creationId xmlns:a16="http://schemas.microsoft.com/office/drawing/2014/main" id="{63AC02D0-D257-A05C-5B3B-D5434A9C0A9F}"/>
                </a:ext>
              </a:extLst>
            </p:cNvPr>
            <p:cNvSpPr/>
            <p:nvPr/>
          </p:nvSpPr>
          <p:spPr>
            <a:xfrm>
              <a:off x="5287034" y="3546464"/>
              <a:ext cx="65816" cy="73415"/>
            </a:xfrm>
            <a:custGeom>
              <a:avLst/>
              <a:gdLst>
                <a:gd name="connsiteX0" fmla="*/ 24921 w 65816"/>
                <a:gd name="connsiteY0" fmla="*/ 27451 h 73415"/>
                <a:gd name="connsiteX1" fmla="*/ 19809 w 65816"/>
                <a:gd name="connsiteY1" fmla="*/ 24897 h 73415"/>
                <a:gd name="connsiteX2" fmla="*/ 0 w 65816"/>
                <a:gd name="connsiteY2" fmla="*/ 0 h 73415"/>
                <a:gd name="connsiteX3" fmla="*/ 0 w 65816"/>
                <a:gd name="connsiteY3" fmla="*/ 73416 h 73415"/>
                <a:gd name="connsiteX4" fmla="*/ 65816 w 65816"/>
                <a:gd name="connsiteY4" fmla="*/ 40857 h 73415"/>
                <a:gd name="connsiteX5" fmla="*/ 65816 w 65816"/>
                <a:gd name="connsiteY5" fmla="*/ 8299 h 73415"/>
                <a:gd name="connsiteX6" fmla="*/ 28115 w 65816"/>
                <a:gd name="connsiteY6" fmla="*/ 27451 h 73415"/>
                <a:gd name="connsiteX7" fmla="*/ 24921 w 65816"/>
                <a:gd name="connsiteY7" fmla="*/ 27451 h 73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816" h="73415">
                  <a:moveTo>
                    <a:pt x="24921" y="27451"/>
                  </a:moveTo>
                  <a:cubicBezTo>
                    <a:pt x="23004" y="27451"/>
                    <a:pt x="21087" y="26812"/>
                    <a:pt x="19809" y="24897"/>
                  </a:cubicBezTo>
                  <a:lnTo>
                    <a:pt x="0" y="0"/>
                  </a:lnTo>
                  <a:lnTo>
                    <a:pt x="0" y="73416"/>
                  </a:lnTo>
                  <a:lnTo>
                    <a:pt x="65816" y="40857"/>
                  </a:lnTo>
                  <a:lnTo>
                    <a:pt x="65816" y="8299"/>
                  </a:lnTo>
                  <a:lnTo>
                    <a:pt x="28115" y="27451"/>
                  </a:lnTo>
                  <a:cubicBezTo>
                    <a:pt x="26837" y="27451"/>
                    <a:pt x="25560" y="28089"/>
                    <a:pt x="24921" y="27451"/>
                  </a:cubicBez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52" name="Graphic 4">
              <a:extLst>
                <a:ext uri="{FF2B5EF4-FFF2-40B4-BE49-F238E27FC236}">
                  <a16:creationId xmlns:a16="http://schemas.microsoft.com/office/drawing/2014/main" id="{DC9FA97E-5070-E340-D8B6-EA58BA795B30}"/>
                </a:ext>
              </a:extLst>
            </p:cNvPr>
            <p:cNvSpPr/>
            <p:nvPr/>
          </p:nvSpPr>
          <p:spPr>
            <a:xfrm>
              <a:off x="5216105" y="3457727"/>
              <a:ext cx="128437" cy="63839"/>
            </a:xfrm>
            <a:custGeom>
              <a:avLst/>
              <a:gdLst>
                <a:gd name="connsiteX0" fmla="*/ 64539 w 128437"/>
                <a:gd name="connsiteY0" fmla="*/ 0 h 63839"/>
                <a:gd name="connsiteX1" fmla="*/ 0 w 128437"/>
                <a:gd name="connsiteY1" fmla="*/ 31920 h 63839"/>
                <a:gd name="connsiteX2" fmla="*/ 64539 w 128437"/>
                <a:gd name="connsiteY2" fmla="*/ 63840 h 63839"/>
                <a:gd name="connsiteX3" fmla="*/ 128438 w 128437"/>
                <a:gd name="connsiteY3" fmla="*/ 31920 h 63839"/>
              </a:gdLst>
              <a:ahLst/>
              <a:cxnLst>
                <a:cxn ang="0">
                  <a:pos x="connsiteX0" y="connsiteY0"/>
                </a:cxn>
                <a:cxn ang="0">
                  <a:pos x="connsiteX1" y="connsiteY1"/>
                </a:cxn>
                <a:cxn ang="0">
                  <a:pos x="connsiteX2" y="connsiteY2"/>
                </a:cxn>
                <a:cxn ang="0">
                  <a:pos x="connsiteX3" y="connsiteY3"/>
                </a:cxn>
              </a:cxnLst>
              <a:rect l="l" t="t" r="r" b="b"/>
              <a:pathLst>
                <a:path w="128437" h="63839">
                  <a:moveTo>
                    <a:pt x="64539" y="0"/>
                  </a:moveTo>
                  <a:lnTo>
                    <a:pt x="0" y="31920"/>
                  </a:lnTo>
                  <a:lnTo>
                    <a:pt x="64539" y="63840"/>
                  </a:lnTo>
                  <a:lnTo>
                    <a:pt x="128438" y="31920"/>
                  </a:ln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53" name="Graphic 4">
              <a:extLst>
                <a:ext uri="{FF2B5EF4-FFF2-40B4-BE49-F238E27FC236}">
                  <a16:creationId xmlns:a16="http://schemas.microsoft.com/office/drawing/2014/main" id="{1F7E5143-D3B4-05F7-3F00-C8169F68832F}"/>
                </a:ext>
              </a:extLst>
            </p:cNvPr>
            <p:cNvSpPr/>
            <p:nvPr/>
          </p:nvSpPr>
          <p:spPr>
            <a:xfrm>
              <a:off x="5180960" y="3497308"/>
              <a:ext cx="89459" cy="62562"/>
            </a:xfrm>
            <a:custGeom>
              <a:avLst/>
              <a:gdLst>
                <a:gd name="connsiteX0" fmla="*/ 23004 w 89459"/>
                <a:gd name="connsiteY0" fmla="*/ 0 h 62562"/>
                <a:gd name="connsiteX1" fmla="*/ 0 w 89459"/>
                <a:gd name="connsiteY1" fmla="*/ 29366 h 62562"/>
                <a:gd name="connsiteX2" fmla="*/ 66456 w 89459"/>
                <a:gd name="connsiteY2" fmla="*/ 62563 h 62562"/>
                <a:gd name="connsiteX3" fmla="*/ 89459 w 89459"/>
                <a:gd name="connsiteY3" fmla="*/ 33835 h 62562"/>
              </a:gdLst>
              <a:ahLst/>
              <a:cxnLst>
                <a:cxn ang="0">
                  <a:pos x="connsiteX0" y="connsiteY0"/>
                </a:cxn>
                <a:cxn ang="0">
                  <a:pos x="connsiteX1" y="connsiteY1"/>
                </a:cxn>
                <a:cxn ang="0">
                  <a:pos x="connsiteX2" y="connsiteY2"/>
                </a:cxn>
                <a:cxn ang="0">
                  <a:pos x="connsiteX3" y="connsiteY3"/>
                </a:cxn>
              </a:cxnLst>
              <a:rect l="l" t="t" r="r" b="b"/>
              <a:pathLst>
                <a:path w="89459" h="62562">
                  <a:moveTo>
                    <a:pt x="23004" y="0"/>
                  </a:moveTo>
                  <a:lnTo>
                    <a:pt x="0" y="29366"/>
                  </a:lnTo>
                  <a:lnTo>
                    <a:pt x="66456" y="62563"/>
                  </a:lnTo>
                  <a:lnTo>
                    <a:pt x="89459" y="33835"/>
                  </a:ln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54" name="Graphic 4">
              <a:extLst>
                <a:ext uri="{FF2B5EF4-FFF2-40B4-BE49-F238E27FC236}">
                  <a16:creationId xmlns:a16="http://schemas.microsoft.com/office/drawing/2014/main" id="{936F12AB-E303-AA81-C068-69E68A67DA7B}"/>
                </a:ext>
              </a:extLst>
            </p:cNvPr>
            <p:cNvSpPr/>
            <p:nvPr/>
          </p:nvSpPr>
          <p:spPr>
            <a:xfrm>
              <a:off x="5290229" y="3497308"/>
              <a:ext cx="90097" cy="62562"/>
            </a:xfrm>
            <a:custGeom>
              <a:avLst/>
              <a:gdLst>
                <a:gd name="connsiteX0" fmla="*/ 0 w 90097"/>
                <a:gd name="connsiteY0" fmla="*/ 33835 h 62562"/>
                <a:gd name="connsiteX1" fmla="*/ 23004 w 90097"/>
                <a:gd name="connsiteY1" fmla="*/ 62563 h 62562"/>
                <a:gd name="connsiteX2" fmla="*/ 90098 w 90097"/>
                <a:gd name="connsiteY2" fmla="*/ 29366 h 62562"/>
                <a:gd name="connsiteX3" fmla="*/ 66455 w 90097"/>
                <a:gd name="connsiteY3" fmla="*/ 0 h 62562"/>
              </a:gdLst>
              <a:ahLst/>
              <a:cxnLst>
                <a:cxn ang="0">
                  <a:pos x="connsiteX0" y="connsiteY0"/>
                </a:cxn>
                <a:cxn ang="0">
                  <a:pos x="connsiteX1" y="connsiteY1"/>
                </a:cxn>
                <a:cxn ang="0">
                  <a:pos x="connsiteX2" y="connsiteY2"/>
                </a:cxn>
                <a:cxn ang="0">
                  <a:pos x="connsiteX3" y="connsiteY3"/>
                </a:cxn>
              </a:cxnLst>
              <a:rect l="l" t="t" r="r" b="b"/>
              <a:pathLst>
                <a:path w="90097" h="62562">
                  <a:moveTo>
                    <a:pt x="0" y="33835"/>
                  </a:moveTo>
                  <a:lnTo>
                    <a:pt x="23004" y="62563"/>
                  </a:lnTo>
                  <a:lnTo>
                    <a:pt x="90098" y="29366"/>
                  </a:lnTo>
                  <a:lnTo>
                    <a:pt x="66455" y="0"/>
                  </a:ln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55" name="Graphic 4">
              <a:extLst>
                <a:ext uri="{FF2B5EF4-FFF2-40B4-BE49-F238E27FC236}">
                  <a16:creationId xmlns:a16="http://schemas.microsoft.com/office/drawing/2014/main" id="{6750BAA4-41ED-26FB-F197-1D6FD9152D34}"/>
                </a:ext>
              </a:extLst>
            </p:cNvPr>
            <p:cNvSpPr/>
            <p:nvPr/>
          </p:nvSpPr>
          <p:spPr>
            <a:xfrm>
              <a:off x="5290229" y="3419423"/>
              <a:ext cx="90097" cy="61924"/>
            </a:xfrm>
            <a:custGeom>
              <a:avLst/>
              <a:gdLst>
                <a:gd name="connsiteX0" fmla="*/ 0 w 90097"/>
                <a:gd name="connsiteY0" fmla="*/ 28728 h 61924"/>
                <a:gd name="connsiteX1" fmla="*/ 66455 w 90097"/>
                <a:gd name="connsiteY1" fmla="*/ 61925 h 61924"/>
                <a:gd name="connsiteX2" fmla="*/ 90098 w 90097"/>
                <a:gd name="connsiteY2" fmla="*/ 33197 h 61924"/>
                <a:gd name="connsiteX3" fmla="*/ 23004 w 90097"/>
                <a:gd name="connsiteY3" fmla="*/ 0 h 61924"/>
              </a:gdLst>
              <a:ahLst/>
              <a:cxnLst>
                <a:cxn ang="0">
                  <a:pos x="connsiteX0" y="connsiteY0"/>
                </a:cxn>
                <a:cxn ang="0">
                  <a:pos x="connsiteX1" y="connsiteY1"/>
                </a:cxn>
                <a:cxn ang="0">
                  <a:pos x="connsiteX2" y="connsiteY2"/>
                </a:cxn>
                <a:cxn ang="0">
                  <a:pos x="connsiteX3" y="connsiteY3"/>
                </a:cxn>
              </a:cxnLst>
              <a:rect l="l" t="t" r="r" b="b"/>
              <a:pathLst>
                <a:path w="90097" h="61924">
                  <a:moveTo>
                    <a:pt x="0" y="28728"/>
                  </a:moveTo>
                  <a:lnTo>
                    <a:pt x="66455" y="61925"/>
                  </a:lnTo>
                  <a:lnTo>
                    <a:pt x="90098" y="33197"/>
                  </a:lnTo>
                  <a:lnTo>
                    <a:pt x="23004" y="0"/>
                  </a:ln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56" name="Graphic 4">
              <a:extLst>
                <a:ext uri="{FF2B5EF4-FFF2-40B4-BE49-F238E27FC236}">
                  <a16:creationId xmlns:a16="http://schemas.microsoft.com/office/drawing/2014/main" id="{4FCA31E2-AEAD-B9E3-EB38-F99A1E87ABE1}"/>
                </a:ext>
              </a:extLst>
            </p:cNvPr>
            <p:cNvSpPr/>
            <p:nvPr/>
          </p:nvSpPr>
          <p:spPr>
            <a:xfrm>
              <a:off x="5099169" y="3339623"/>
              <a:ext cx="362309" cy="361971"/>
            </a:xfrm>
            <a:custGeom>
              <a:avLst/>
              <a:gdLst>
                <a:gd name="connsiteX0" fmla="*/ 181474 w 362309"/>
                <a:gd name="connsiteY0" fmla="*/ 0 h 361971"/>
                <a:gd name="connsiteX1" fmla="*/ 0 w 362309"/>
                <a:gd name="connsiteY1" fmla="*/ 180667 h 361971"/>
                <a:gd name="connsiteX2" fmla="*/ 180835 w 362309"/>
                <a:gd name="connsiteY2" fmla="*/ 361972 h 361971"/>
                <a:gd name="connsiteX3" fmla="*/ 362310 w 362309"/>
                <a:gd name="connsiteY3" fmla="*/ 181305 h 361971"/>
                <a:gd name="connsiteX4" fmla="*/ 362310 w 362309"/>
                <a:gd name="connsiteY4" fmla="*/ 181305 h 361971"/>
                <a:gd name="connsiteX5" fmla="*/ 181474 w 362309"/>
                <a:gd name="connsiteY5" fmla="*/ 0 h 361971"/>
                <a:gd name="connsiteX6" fmla="*/ 181474 w 362309"/>
                <a:gd name="connsiteY6" fmla="*/ 0 h 361971"/>
                <a:gd name="connsiteX7" fmla="*/ 295854 w 362309"/>
                <a:gd name="connsiteY7" fmla="*/ 185135 h 361971"/>
                <a:gd name="connsiteX8" fmla="*/ 294576 w 362309"/>
                <a:gd name="connsiteY8" fmla="*/ 194073 h 361971"/>
                <a:gd name="connsiteX9" fmla="*/ 293937 w 362309"/>
                <a:gd name="connsiteY9" fmla="*/ 194711 h 361971"/>
                <a:gd name="connsiteX10" fmla="*/ 266460 w 362309"/>
                <a:gd name="connsiteY10" fmla="*/ 208756 h 361971"/>
                <a:gd name="connsiteX11" fmla="*/ 266460 w 362309"/>
                <a:gd name="connsiteY11" fmla="*/ 251529 h 361971"/>
                <a:gd name="connsiteX12" fmla="*/ 266460 w 362309"/>
                <a:gd name="connsiteY12" fmla="*/ 252167 h 361971"/>
                <a:gd name="connsiteX13" fmla="*/ 266460 w 362309"/>
                <a:gd name="connsiteY13" fmla="*/ 253444 h 361971"/>
                <a:gd name="connsiteX14" fmla="*/ 265821 w 362309"/>
                <a:gd name="connsiteY14" fmla="*/ 254721 h 361971"/>
                <a:gd name="connsiteX15" fmla="*/ 265182 w 362309"/>
                <a:gd name="connsiteY15" fmla="*/ 255998 h 361971"/>
                <a:gd name="connsiteX16" fmla="*/ 263904 w 362309"/>
                <a:gd name="connsiteY16" fmla="*/ 256636 h 361971"/>
                <a:gd name="connsiteX17" fmla="*/ 263266 w 362309"/>
                <a:gd name="connsiteY17" fmla="*/ 257274 h 361971"/>
                <a:gd name="connsiteX18" fmla="*/ 184669 w 362309"/>
                <a:gd name="connsiteY18" fmla="*/ 296217 h 361971"/>
                <a:gd name="connsiteX19" fmla="*/ 184669 w 362309"/>
                <a:gd name="connsiteY19" fmla="*/ 296217 h 361971"/>
                <a:gd name="connsiteX20" fmla="*/ 184030 w 362309"/>
                <a:gd name="connsiteY20" fmla="*/ 296217 h 361971"/>
                <a:gd name="connsiteX21" fmla="*/ 182113 w 362309"/>
                <a:gd name="connsiteY21" fmla="*/ 296855 h 361971"/>
                <a:gd name="connsiteX22" fmla="*/ 182113 w 362309"/>
                <a:gd name="connsiteY22" fmla="*/ 296855 h 361971"/>
                <a:gd name="connsiteX23" fmla="*/ 178918 w 362309"/>
                <a:gd name="connsiteY23" fmla="*/ 296855 h 361971"/>
                <a:gd name="connsiteX24" fmla="*/ 178279 w 362309"/>
                <a:gd name="connsiteY24" fmla="*/ 296855 h 361971"/>
                <a:gd name="connsiteX25" fmla="*/ 178279 w 362309"/>
                <a:gd name="connsiteY25" fmla="*/ 296855 h 361971"/>
                <a:gd name="connsiteX26" fmla="*/ 99683 w 362309"/>
                <a:gd name="connsiteY26" fmla="*/ 257913 h 361971"/>
                <a:gd name="connsiteX27" fmla="*/ 99044 w 362309"/>
                <a:gd name="connsiteY27" fmla="*/ 257274 h 361971"/>
                <a:gd name="connsiteX28" fmla="*/ 97766 w 362309"/>
                <a:gd name="connsiteY28" fmla="*/ 256636 h 361971"/>
                <a:gd name="connsiteX29" fmla="*/ 97127 w 362309"/>
                <a:gd name="connsiteY29" fmla="*/ 255359 h 361971"/>
                <a:gd name="connsiteX30" fmla="*/ 96488 w 362309"/>
                <a:gd name="connsiteY30" fmla="*/ 254082 h 361971"/>
                <a:gd name="connsiteX31" fmla="*/ 96488 w 362309"/>
                <a:gd name="connsiteY31" fmla="*/ 252806 h 361971"/>
                <a:gd name="connsiteX32" fmla="*/ 96488 w 362309"/>
                <a:gd name="connsiteY32" fmla="*/ 252167 h 361971"/>
                <a:gd name="connsiteX33" fmla="*/ 96488 w 362309"/>
                <a:gd name="connsiteY33" fmla="*/ 209395 h 361971"/>
                <a:gd name="connsiteX34" fmla="*/ 68372 w 362309"/>
                <a:gd name="connsiteY34" fmla="*/ 195350 h 361971"/>
                <a:gd name="connsiteX35" fmla="*/ 67733 w 362309"/>
                <a:gd name="connsiteY35" fmla="*/ 195350 h 361971"/>
                <a:gd name="connsiteX36" fmla="*/ 67094 w 362309"/>
                <a:gd name="connsiteY36" fmla="*/ 194711 h 361971"/>
                <a:gd name="connsiteX37" fmla="*/ 66456 w 362309"/>
                <a:gd name="connsiteY37" fmla="*/ 194073 h 361971"/>
                <a:gd name="connsiteX38" fmla="*/ 65816 w 362309"/>
                <a:gd name="connsiteY38" fmla="*/ 192796 h 361971"/>
                <a:gd name="connsiteX39" fmla="*/ 65177 w 362309"/>
                <a:gd name="connsiteY39" fmla="*/ 191519 h 361971"/>
                <a:gd name="connsiteX40" fmla="*/ 64538 w 362309"/>
                <a:gd name="connsiteY40" fmla="*/ 190243 h 361971"/>
                <a:gd name="connsiteX41" fmla="*/ 64538 w 362309"/>
                <a:gd name="connsiteY41" fmla="*/ 188966 h 361971"/>
                <a:gd name="connsiteX42" fmla="*/ 64538 w 362309"/>
                <a:gd name="connsiteY42" fmla="*/ 187689 h 361971"/>
                <a:gd name="connsiteX43" fmla="*/ 65177 w 362309"/>
                <a:gd name="connsiteY43" fmla="*/ 186412 h 361971"/>
                <a:gd name="connsiteX44" fmla="*/ 65177 w 362309"/>
                <a:gd name="connsiteY44" fmla="*/ 185774 h 361971"/>
                <a:gd name="connsiteX45" fmla="*/ 65816 w 362309"/>
                <a:gd name="connsiteY45" fmla="*/ 185135 h 361971"/>
                <a:gd name="connsiteX46" fmla="*/ 65816 w 362309"/>
                <a:gd name="connsiteY46" fmla="*/ 184497 h 361971"/>
                <a:gd name="connsiteX47" fmla="*/ 93932 w 362309"/>
                <a:gd name="connsiteY47" fmla="*/ 149385 h 361971"/>
                <a:gd name="connsiteX48" fmla="*/ 65816 w 362309"/>
                <a:gd name="connsiteY48" fmla="*/ 114273 h 361971"/>
                <a:gd name="connsiteX49" fmla="*/ 64538 w 362309"/>
                <a:gd name="connsiteY49" fmla="*/ 109166 h 361971"/>
                <a:gd name="connsiteX50" fmla="*/ 67733 w 362309"/>
                <a:gd name="connsiteY50" fmla="*/ 104697 h 361971"/>
                <a:gd name="connsiteX51" fmla="*/ 146330 w 362309"/>
                <a:gd name="connsiteY51" fmla="*/ 65117 h 361971"/>
                <a:gd name="connsiteX52" fmla="*/ 153997 w 362309"/>
                <a:gd name="connsiteY52" fmla="*/ 67032 h 361971"/>
                <a:gd name="connsiteX53" fmla="*/ 180196 w 362309"/>
                <a:gd name="connsiteY53" fmla="*/ 100229 h 361971"/>
                <a:gd name="connsiteX54" fmla="*/ 206395 w 362309"/>
                <a:gd name="connsiteY54" fmla="*/ 67032 h 361971"/>
                <a:gd name="connsiteX55" fmla="*/ 214063 w 362309"/>
                <a:gd name="connsiteY55" fmla="*/ 65117 h 361971"/>
                <a:gd name="connsiteX56" fmla="*/ 293937 w 362309"/>
                <a:gd name="connsiteY56" fmla="*/ 105336 h 361971"/>
                <a:gd name="connsiteX57" fmla="*/ 297132 w 362309"/>
                <a:gd name="connsiteY57" fmla="*/ 109805 h 361971"/>
                <a:gd name="connsiteX58" fmla="*/ 295854 w 362309"/>
                <a:gd name="connsiteY58" fmla="*/ 114912 h 361971"/>
                <a:gd name="connsiteX59" fmla="*/ 267739 w 362309"/>
                <a:gd name="connsiteY59" fmla="*/ 150024 h 361971"/>
                <a:gd name="connsiteX60" fmla="*/ 295854 w 362309"/>
                <a:gd name="connsiteY60" fmla="*/ 185135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362309" h="361971">
                  <a:moveTo>
                    <a:pt x="181474" y="0"/>
                  </a:moveTo>
                  <a:cubicBezTo>
                    <a:pt x="81152" y="0"/>
                    <a:pt x="0" y="81077"/>
                    <a:pt x="0" y="180667"/>
                  </a:cubicBezTo>
                  <a:cubicBezTo>
                    <a:pt x="0" y="280257"/>
                    <a:pt x="81152" y="361972"/>
                    <a:pt x="180835" y="361972"/>
                  </a:cubicBezTo>
                  <a:cubicBezTo>
                    <a:pt x="280518" y="361972"/>
                    <a:pt x="362310" y="280895"/>
                    <a:pt x="362310" y="181305"/>
                  </a:cubicBezTo>
                  <a:lnTo>
                    <a:pt x="362310" y="181305"/>
                  </a:lnTo>
                  <a:cubicBezTo>
                    <a:pt x="362310" y="81077"/>
                    <a:pt x="281157" y="0"/>
                    <a:pt x="181474" y="0"/>
                  </a:cubicBezTo>
                  <a:cubicBezTo>
                    <a:pt x="181474" y="0"/>
                    <a:pt x="181474" y="0"/>
                    <a:pt x="181474" y="0"/>
                  </a:cubicBezTo>
                  <a:close/>
                  <a:moveTo>
                    <a:pt x="295854" y="185135"/>
                  </a:moveTo>
                  <a:cubicBezTo>
                    <a:pt x="297771" y="187689"/>
                    <a:pt x="297132" y="192158"/>
                    <a:pt x="294576" y="194073"/>
                  </a:cubicBezTo>
                  <a:cubicBezTo>
                    <a:pt x="294576" y="194073"/>
                    <a:pt x="293937" y="194073"/>
                    <a:pt x="293937" y="194711"/>
                  </a:cubicBezTo>
                  <a:lnTo>
                    <a:pt x="266460" y="208756"/>
                  </a:lnTo>
                  <a:lnTo>
                    <a:pt x="266460" y="251529"/>
                  </a:lnTo>
                  <a:cubicBezTo>
                    <a:pt x="266460" y="251529"/>
                    <a:pt x="266460" y="252167"/>
                    <a:pt x="266460" y="252167"/>
                  </a:cubicBezTo>
                  <a:cubicBezTo>
                    <a:pt x="266460" y="252806"/>
                    <a:pt x="266460" y="252806"/>
                    <a:pt x="266460" y="253444"/>
                  </a:cubicBezTo>
                  <a:cubicBezTo>
                    <a:pt x="266460" y="254082"/>
                    <a:pt x="265821" y="254082"/>
                    <a:pt x="265821" y="254721"/>
                  </a:cubicBezTo>
                  <a:cubicBezTo>
                    <a:pt x="265821" y="255359"/>
                    <a:pt x="265182" y="255359"/>
                    <a:pt x="265182" y="255998"/>
                  </a:cubicBezTo>
                  <a:cubicBezTo>
                    <a:pt x="264544" y="255998"/>
                    <a:pt x="264544" y="256636"/>
                    <a:pt x="263904" y="256636"/>
                  </a:cubicBezTo>
                  <a:cubicBezTo>
                    <a:pt x="263904" y="256636"/>
                    <a:pt x="263266" y="257274"/>
                    <a:pt x="263266" y="257274"/>
                  </a:cubicBezTo>
                  <a:lnTo>
                    <a:pt x="184669" y="296217"/>
                  </a:lnTo>
                  <a:lnTo>
                    <a:pt x="184669" y="296217"/>
                  </a:lnTo>
                  <a:lnTo>
                    <a:pt x="184030" y="296217"/>
                  </a:lnTo>
                  <a:cubicBezTo>
                    <a:pt x="183391" y="296217"/>
                    <a:pt x="182752" y="296855"/>
                    <a:pt x="182113" y="296855"/>
                  </a:cubicBezTo>
                  <a:lnTo>
                    <a:pt x="182113" y="296855"/>
                  </a:lnTo>
                  <a:cubicBezTo>
                    <a:pt x="180835" y="296855"/>
                    <a:pt x="180196" y="296855"/>
                    <a:pt x="178918" y="296855"/>
                  </a:cubicBezTo>
                  <a:lnTo>
                    <a:pt x="178279" y="296855"/>
                  </a:lnTo>
                  <a:lnTo>
                    <a:pt x="178279" y="296855"/>
                  </a:lnTo>
                  <a:lnTo>
                    <a:pt x="99683" y="257913"/>
                  </a:lnTo>
                  <a:cubicBezTo>
                    <a:pt x="99683" y="257913"/>
                    <a:pt x="99044" y="257274"/>
                    <a:pt x="99044" y="257274"/>
                  </a:cubicBezTo>
                  <a:cubicBezTo>
                    <a:pt x="98405" y="257274"/>
                    <a:pt x="98405" y="256636"/>
                    <a:pt x="97766" y="256636"/>
                  </a:cubicBezTo>
                  <a:lnTo>
                    <a:pt x="97127" y="255359"/>
                  </a:lnTo>
                  <a:cubicBezTo>
                    <a:pt x="97127" y="254721"/>
                    <a:pt x="96488" y="254721"/>
                    <a:pt x="96488" y="254082"/>
                  </a:cubicBezTo>
                  <a:cubicBezTo>
                    <a:pt x="96488" y="253444"/>
                    <a:pt x="96488" y="253444"/>
                    <a:pt x="96488" y="252806"/>
                  </a:cubicBezTo>
                  <a:cubicBezTo>
                    <a:pt x="96488" y="252806"/>
                    <a:pt x="96488" y="252167"/>
                    <a:pt x="96488" y="252167"/>
                  </a:cubicBezTo>
                  <a:lnTo>
                    <a:pt x="96488" y="209395"/>
                  </a:lnTo>
                  <a:lnTo>
                    <a:pt x="68372" y="195350"/>
                  </a:lnTo>
                  <a:cubicBezTo>
                    <a:pt x="68372" y="195350"/>
                    <a:pt x="68372" y="195350"/>
                    <a:pt x="67733" y="195350"/>
                  </a:cubicBezTo>
                  <a:lnTo>
                    <a:pt x="67094" y="194711"/>
                  </a:lnTo>
                  <a:lnTo>
                    <a:pt x="66456" y="194073"/>
                  </a:lnTo>
                  <a:cubicBezTo>
                    <a:pt x="65816" y="194073"/>
                    <a:pt x="65816" y="193435"/>
                    <a:pt x="65816" y="192796"/>
                  </a:cubicBezTo>
                  <a:lnTo>
                    <a:pt x="65177" y="191519"/>
                  </a:lnTo>
                  <a:cubicBezTo>
                    <a:pt x="65177" y="190881"/>
                    <a:pt x="65177" y="190881"/>
                    <a:pt x="64538" y="190243"/>
                  </a:cubicBezTo>
                  <a:cubicBezTo>
                    <a:pt x="64538" y="189604"/>
                    <a:pt x="64538" y="189604"/>
                    <a:pt x="64538" y="188966"/>
                  </a:cubicBezTo>
                  <a:cubicBezTo>
                    <a:pt x="64538" y="188327"/>
                    <a:pt x="64538" y="188327"/>
                    <a:pt x="64538" y="187689"/>
                  </a:cubicBezTo>
                  <a:cubicBezTo>
                    <a:pt x="64538" y="187051"/>
                    <a:pt x="64538" y="187051"/>
                    <a:pt x="65177" y="186412"/>
                  </a:cubicBezTo>
                  <a:cubicBezTo>
                    <a:pt x="65177" y="186412"/>
                    <a:pt x="65177" y="185774"/>
                    <a:pt x="65177" y="185774"/>
                  </a:cubicBezTo>
                  <a:lnTo>
                    <a:pt x="65816" y="185135"/>
                  </a:lnTo>
                  <a:cubicBezTo>
                    <a:pt x="65816" y="185135"/>
                    <a:pt x="65816" y="184497"/>
                    <a:pt x="65816" y="184497"/>
                  </a:cubicBezTo>
                  <a:lnTo>
                    <a:pt x="93932" y="149385"/>
                  </a:lnTo>
                  <a:lnTo>
                    <a:pt x="65816" y="114273"/>
                  </a:lnTo>
                  <a:cubicBezTo>
                    <a:pt x="64538" y="112997"/>
                    <a:pt x="63899" y="111081"/>
                    <a:pt x="64538" y="109166"/>
                  </a:cubicBezTo>
                  <a:cubicBezTo>
                    <a:pt x="65177" y="107251"/>
                    <a:pt x="66456" y="105974"/>
                    <a:pt x="67733" y="104697"/>
                  </a:cubicBezTo>
                  <a:lnTo>
                    <a:pt x="146330" y="65117"/>
                  </a:lnTo>
                  <a:cubicBezTo>
                    <a:pt x="148885" y="63840"/>
                    <a:pt x="152080" y="64478"/>
                    <a:pt x="153997" y="67032"/>
                  </a:cubicBezTo>
                  <a:lnTo>
                    <a:pt x="180196" y="100229"/>
                  </a:lnTo>
                  <a:lnTo>
                    <a:pt x="206395" y="67032"/>
                  </a:lnTo>
                  <a:cubicBezTo>
                    <a:pt x="208312" y="64478"/>
                    <a:pt x="211507" y="63840"/>
                    <a:pt x="214063" y="65117"/>
                  </a:cubicBezTo>
                  <a:lnTo>
                    <a:pt x="293937" y="105336"/>
                  </a:lnTo>
                  <a:cubicBezTo>
                    <a:pt x="295854" y="105974"/>
                    <a:pt x="297132" y="107889"/>
                    <a:pt x="297132" y="109805"/>
                  </a:cubicBezTo>
                  <a:cubicBezTo>
                    <a:pt x="297771" y="111720"/>
                    <a:pt x="297132" y="113635"/>
                    <a:pt x="295854" y="114912"/>
                  </a:cubicBezTo>
                  <a:lnTo>
                    <a:pt x="267739" y="150024"/>
                  </a:lnTo>
                  <a:lnTo>
                    <a:pt x="295854" y="185135"/>
                  </a:ln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grpSp>
      <p:grpSp>
        <p:nvGrpSpPr>
          <p:cNvPr id="57" name="Graphic 4">
            <a:extLst>
              <a:ext uri="{FF2B5EF4-FFF2-40B4-BE49-F238E27FC236}">
                <a16:creationId xmlns:a16="http://schemas.microsoft.com/office/drawing/2014/main" id="{28833158-20C1-0CF2-5390-7D7CA4F62339}"/>
              </a:ext>
            </a:extLst>
          </p:cNvPr>
          <p:cNvGrpSpPr/>
          <p:nvPr/>
        </p:nvGrpSpPr>
        <p:grpSpPr>
          <a:xfrm>
            <a:off x="4221408" y="3011983"/>
            <a:ext cx="576000" cy="576004"/>
            <a:chOff x="10325499" y="3339623"/>
            <a:chExt cx="361670" cy="361971"/>
          </a:xfrm>
          <a:solidFill>
            <a:srgbClr val="0D8390">
              <a:lumMod val="50000"/>
            </a:srgbClr>
          </a:solidFill>
        </p:grpSpPr>
        <p:sp>
          <p:nvSpPr>
            <p:cNvPr id="58" name="Graphic 4">
              <a:extLst>
                <a:ext uri="{FF2B5EF4-FFF2-40B4-BE49-F238E27FC236}">
                  <a16:creationId xmlns:a16="http://schemas.microsoft.com/office/drawing/2014/main" id="{AF9AE5A4-3A14-C949-9D6D-28A678BEBCE5}"/>
                </a:ext>
              </a:extLst>
            </p:cNvPr>
            <p:cNvSpPr/>
            <p:nvPr/>
          </p:nvSpPr>
          <p:spPr>
            <a:xfrm>
              <a:off x="10416875" y="3551572"/>
              <a:ext cx="178918" cy="42772"/>
            </a:xfrm>
            <a:custGeom>
              <a:avLst/>
              <a:gdLst>
                <a:gd name="connsiteX0" fmla="*/ 121409 w 178918"/>
                <a:gd name="connsiteY0" fmla="*/ 23621 h 42772"/>
                <a:gd name="connsiteX1" fmla="*/ 57509 w 178918"/>
                <a:gd name="connsiteY1" fmla="*/ 23621 h 42772"/>
                <a:gd name="connsiteX2" fmla="*/ 35784 w 178918"/>
                <a:gd name="connsiteY2" fmla="*/ 0 h 42772"/>
                <a:gd name="connsiteX3" fmla="*/ 0 w 178918"/>
                <a:gd name="connsiteY3" fmla="*/ 0 h 42772"/>
                <a:gd name="connsiteX4" fmla="*/ 0 w 178918"/>
                <a:gd name="connsiteY4" fmla="*/ 42773 h 42772"/>
                <a:gd name="connsiteX5" fmla="*/ 178918 w 178918"/>
                <a:gd name="connsiteY5" fmla="*/ 42773 h 42772"/>
                <a:gd name="connsiteX6" fmla="*/ 178918 w 178918"/>
                <a:gd name="connsiteY6" fmla="*/ 0 h 42772"/>
                <a:gd name="connsiteX7" fmla="*/ 143135 w 178918"/>
                <a:gd name="connsiteY7" fmla="*/ 0 h 42772"/>
                <a:gd name="connsiteX8" fmla="*/ 121409 w 178918"/>
                <a:gd name="connsiteY8" fmla="*/ 23621 h 42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918" h="42772">
                  <a:moveTo>
                    <a:pt x="121409" y="23621"/>
                  </a:moveTo>
                  <a:lnTo>
                    <a:pt x="57509" y="23621"/>
                  </a:lnTo>
                  <a:cubicBezTo>
                    <a:pt x="46647" y="23621"/>
                    <a:pt x="37701" y="13406"/>
                    <a:pt x="35784" y="0"/>
                  </a:cubicBezTo>
                  <a:lnTo>
                    <a:pt x="0" y="0"/>
                  </a:lnTo>
                  <a:lnTo>
                    <a:pt x="0" y="42773"/>
                  </a:lnTo>
                  <a:lnTo>
                    <a:pt x="178918" y="42773"/>
                  </a:lnTo>
                  <a:lnTo>
                    <a:pt x="178918" y="0"/>
                  </a:lnTo>
                  <a:lnTo>
                    <a:pt x="143135" y="0"/>
                  </a:lnTo>
                  <a:cubicBezTo>
                    <a:pt x="140579" y="13406"/>
                    <a:pt x="132272" y="23621"/>
                    <a:pt x="121409" y="23621"/>
                  </a:cubicBez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59" name="Graphic 4">
              <a:extLst>
                <a:ext uri="{FF2B5EF4-FFF2-40B4-BE49-F238E27FC236}">
                  <a16:creationId xmlns:a16="http://schemas.microsoft.com/office/drawing/2014/main" id="{9619223C-F6E1-B365-503C-FC6638C06402}"/>
                </a:ext>
              </a:extLst>
            </p:cNvPr>
            <p:cNvSpPr/>
            <p:nvPr/>
          </p:nvSpPr>
          <p:spPr>
            <a:xfrm>
              <a:off x="10419431" y="3447513"/>
              <a:ext cx="172528" cy="114273"/>
            </a:xfrm>
            <a:custGeom>
              <a:avLst/>
              <a:gdLst>
                <a:gd name="connsiteX0" fmla="*/ 138022 w 172528"/>
                <a:gd name="connsiteY0" fmla="*/ 0 h 114273"/>
                <a:gd name="connsiteX1" fmla="*/ 35145 w 172528"/>
                <a:gd name="connsiteY1" fmla="*/ 0 h 114273"/>
                <a:gd name="connsiteX2" fmla="*/ 0 w 172528"/>
                <a:gd name="connsiteY2" fmla="*/ 90652 h 114273"/>
                <a:gd name="connsiteX3" fmla="*/ 38340 w 172528"/>
                <a:gd name="connsiteY3" fmla="*/ 90652 h 114273"/>
                <a:gd name="connsiteX4" fmla="*/ 44730 w 172528"/>
                <a:gd name="connsiteY4" fmla="*/ 97036 h 114273"/>
                <a:gd name="connsiteX5" fmla="*/ 54314 w 172528"/>
                <a:gd name="connsiteY5" fmla="*/ 114273 h 114273"/>
                <a:gd name="connsiteX6" fmla="*/ 118214 w 172528"/>
                <a:gd name="connsiteY6" fmla="*/ 114273 h 114273"/>
                <a:gd name="connsiteX7" fmla="*/ 127799 w 172528"/>
                <a:gd name="connsiteY7" fmla="*/ 97036 h 114273"/>
                <a:gd name="connsiteX8" fmla="*/ 134189 w 172528"/>
                <a:gd name="connsiteY8" fmla="*/ 90652 h 114273"/>
                <a:gd name="connsiteX9" fmla="*/ 172528 w 172528"/>
                <a:gd name="connsiteY9" fmla="*/ 90652 h 114273"/>
                <a:gd name="connsiteX10" fmla="*/ 138022 w 172528"/>
                <a:gd name="connsiteY10" fmla="*/ 0 h 114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2528" h="114273">
                  <a:moveTo>
                    <a:pt x="138022" y="0"/>
                  </a:moveTo>
                  <a:lnTo>
                    <a:pt x="35145" y="0"/>
                  </a:lnTo>
                  <a:lnTo>
                    <a:pt x="0" y="90652"/>
                  </a:lnTo>
                  <a:lnTo>
                    <a:pt x="38340" y="90652"/>
                  </a:lnTo>
                  <a:cubicBezTo>
                    <a:pt x="42173" y="90652"/>
                    <a:pt x="44730" y="93206"/>
                    <a:pt x="44730" y="97036"/>
                  </a:cubicBezTo>
                  <a:cubicBezTo>
                    <a:pt x="44730" y="107251"/>
                    <a:pt x="49842" y="114273"/>
                    <a:pt x="54314" y="114273"/>
                  </a:cubicBezTo>
                  <a:lnTo>
                    <a:pt x="118214" y="114273"/>
                  </a:lnTo>
                  <a:cubicBezTo>
                    <a:pt x="122687" y="114273"/>
                    <a:pt x="127799" y="106612"/>
                    <a:pt x="127799" y="97036"/>
                  </a:cubicBezTo>
                  <a:cubicBezTo>
                    <a:pt x="127799" y="93206"/>
                    <a:pt x="130355" y="90652"/>
                    <a:pt x="134189" y="90652"/>
                  </a:cubicBezTo>
                  <a:lnTo>
                    <a:pt x="172528" y="90652"/>
                  </a:lnTo>
                  <a:lnTo>
                    <a:pt x="138022" y="0"/>
                  </a:ln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60" name="Graphic 4">
              <a:extLst>
                <a:ext uri="{FF2B5EF4-FFF2-40B4-BE49-F238E27FC236}">
                  <a16:creationId xmlns:a16="http://schemas.microsoft.com/office/drawing/2014/main" id="{8F51D2EE-0B49-A274-C9B7-BF4030EDAD23}"/>
                </a:ext>
              </a:extLst>
            </p:cNvPr>
            <p:cNvSpPr/>
            <p:nvPr/>
          </p:nvSpPr>
          <p:spPr>
            <a:xfrm>
              <a:off x="10325499" y="3339623"/>
              <a:ext cx="361670" cy="361971"/>
            </a:xfrm>
            <a:custGeom>
              <a:avLst/>
              <a:gdLst>
                <a:gd name="connsiteX0" fmla="*/ 180835 w 361670"/>
                <a:gd name="connsiteY0" fmla="*/ 0 h 361971"/>
                <a:gd name="connsiteX1" fmla="*/ 0 w 361670"/>
                <a:gd name="connsiteY1" fmla="*/ 180667 h 361971"/>
                <a:gd name="connsiteX2" fmla="*/ 180835 w 361670"/>
                <a:gd name="connsiteY2" fmla="*/ 361972 h 361971"/>
                <a:gd name="connsiteX3" fmla="*/ 361670 w 361670"/>
                <a:gd name="connsiteY3" fmla="*/ 181305 h 361971"/>
                <a:gd name="connsiteX4" fmla="*/ 361670 w 361670"/>
                <a:gd name="connsiteY4" fmla="*/ 181305 h 361971"/>
                <a:gd name="connsiteX5" fmla="*/ 180835 w 361670"/>
                <a:gd name="connsiteY5" fmla="*/ 0 h 361971"/>
                <a:gd name="connsiteX6" fmla="*/ 180835 w 361670"/>
                <a:gd name="connsiteY6" fmla="*/ 0 h 361971"/>
                <a:gd name="connsiteX7" fmla="*/ 281796 w 361670"/>
                <a:gd name="connsiteY7" fmla="*/ 204926 h 361971"/>
                <a:gd name="connsiteX8" fmla="*/ 282435 w 361670"/>
                <a:gd name="connsiteY8" fmla="*/ 260466 h 361971"/>
                <a:gd name="connsiteX9" fmla="*/ 276045 w 361670"/>
                <a:gd name="connsiteY9" fmla="*/ 266850 h 361971"/>
                <a:gd name="connsiteX10" fmla="*/ 84347 w 361670"/>
                <a:gd name="connsiteY10" fmla="*/ 266850 h 361971"/>
                <a:gd name="connsiteX11" fmla="*/ 77957 w 361670"/>
                <a:gd name="connsiteY11" fmla="*/ 260466 h 361971"/>
                <a:gd name="connsiteX12" fmla="*/ 77957 w 361670"/>
                <a:gd name="connsiteY12" fmla="*/ 204926 h 361971"/>
                <a:gd name="connsiteX13" fmla="*/ 77957 w 361670"/>
                <a:gd name="connsiteY13" fmla="*/ 203649 h 361971"/>
                <a:gd name="connsiteX14" fmla="*/ 77957 w 361670"/>
                <a:gd name="connsiteY14" fmla="*/ 202372 h 361971"/>
                <a:gd name="connsiteX15" fmla="*/ 117575 w 361670"/>
                <a:gd name="connsiteY15" fmla="*/ 98952 h 361971"/>
                <a:gd name="connsiteX16" fmla="*/ 117575 w 361670"/>
                <a:gd name="connsiteY16" fmla="*/ 98952 h 361971"/>
                <a:gd name="connsiteX17" fmla="*/ 118214 w 361670"/>
                <a:gd name="connsiteY17" fmla="*/ 97675 h 361971"/>
                <a:gd name="connsiteX18" fmla="*/ 118853 w 361670"/>
                <a:gd name="connsiteY18" fmla="*/ 97037 h 361971"/>
                <a:gd name="connsiteX19" fmla="*/ 120130 w 361670"/>
                <a:gd name="connsiteY19" fmla="*/ 96398 h 361971"/>
                <a:gd name="connsiteX20" fmla="*/ 120770 w 361670"/>
                <a:gd name="connsiteY20" fmla="*/ 95760 h 361971"/>
                <a:gd name="connsiteX21" fmla="*/ 122048 w 361670"/>
                <a:gd name="connsiteY21" fmla="*/ 95760 h 361971"/>
                <a:gd name="connsiteX22" fmla="*/ 123325 w 361670"/>
                <a:gd name="connsiteY22" fmla="*/ 95760 h 361971"/>
                <a:gd name="connsiteX23" fmla="*/ 235149 w 361670"/>
                <a:gd name="connsiteY23" fmla="*/ 95760 h 361971"/>
                <a:gd name="connsiteX24" fmla="*/ 236428 w 361670"/>
                <a:gd name="connsiteY24" fmla="*/ 95760 h 361971"/>
                <a:gd name="connsiteX25" fmla="*/ 237705 w 361670"/>
                <a:gd name="connsiteY25" fmla="*/ 95760 h 361971"/>
                <a:gd name="connsiteX26" fmla="*/ 238344 w 361670"/>
                <a:gd name="connsiteY26" fmla="*/ 96398 h 361971"/>
                <a:gd name="connsiteX27" fmla="*/ 239623 w 361670"/>
                <a:gd name="connsiteY27" fmla="*/ 97037 h 361971"/>
                <a:gd name="connsiteX28" fmla="*/ 240261 w 361670"/>
                <a:gd name="connsiteY28" fmla="*/ 97675 h 361971"/>
                <a:gd name="connsiteX29" fmla="*/ 240900 w 361670"/>
                <a:gd name="connsiteY29" fmla="*/ 98952 h 361971"/>
                <a:gd name="connsiteX30" fmla="*/ 240900 w 361670"/>
                <a:gd name="connsiteY30" fmla="*/ 98952 h 361971"/>
                <a:gd name="connsiteX31" fmla="*/ 280518 w 361670"/>
                <a:gd name="connsiteY31" fmla="*/ 202372 h 361971"/>
                <a:gd name="connsiteX32" fmla="*/ 281796 w 361670"/>
                <a:gd name="connsiteY32" fmla="*/ 204926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61670" h="361971">
                  <a:moveTo>
                    <a:pt x="180835" y="0"/>
                  </a:moveTo>
                  <a:cubicBezTo>
                    <a:pt x="80513" y="0"/>
                    <a:pt x="0" y="81077"/>
                    <a:pt x="0" y="180667"/>
                  </a:cubicBezTo>
                  <a:cubicBezTo>
                    <a:pt x="0" y="280895"/>
                    <a:pt x="81152" y="361972"/>
                    <a:pt x="180835" y="361972"/>
                  </a:cubicBezTo>
                  <a:cubicBezTo>
                    <a:pt x="281157" y="361972"/>
                    <a:pt x="361670" y="280895"/>
                    <a:pt x="361670" y="181305"/>
                  </a:cubicBezTo>
                  <a:lnTo>
                    <a:pt x="361670" y="181305"/>
                  </a:lnTo>
                  <a:cubicBezTo>
                    <a:pt x="361670" y="81077"/>
                    <a:pt x="280518" y="0"/>
                    <a:pt x="180835" y="0"/>
                  </a:cubicBezTo>
                  <a:cubicBezTo>
                    <a:pt x="180835" y="0"/>
                    <a:pt x="180835" y="0"/>
                    <a:pt x="180835" y="0"/>
                  </a:cubicBezTo>
                  <a:close/>
                  <a:moveTo>
                    <a:pt x="281796" y="204926"/>
                  </a:moveTo>
                  <a:lnTo>
                    <a:pt x="282435" y="260466"/>
                  </a:lnTo>
                  <a:cubicBezTo>
                    <a:pt x="282435" y="264297"/>
                    <a:pt x="279879" y="266850"/>
                    <a:pt x="276045" y="266850"/>
                  </a:cubicBezTo>
                  <a:lnTo>
                    <a:pt x="84347" y="266850"/>
                  </a:lnTo>
                  <a:cubicBezTo>
                    <a:pt x="80513" y="266850"/>
                    <a:pt x="77957" y="264297"/>
                    <a:pt x="77957" y="260466"/>
                  </a:cubicBezTo>
                  <a:lnTo>
                    <a:pt x="77957" y="204926"/>
                  </a:lnTo>
                  <a:cubicBezTo>
                    <a:pt x="77957" y="204287"/>
                    <a:pt x="77957" y="204287"/>
                    <a:pt x="77957" y="203649"/>
                  </a:cubicBezTo>
                  <a:cubicBezTo>
                    <a:pt x="77957" y="203011"/>
                    <a:pt x="77957" y="203011"/>
                    <a:pt x="77957" y="202372"/>
                  </a:cubicBezTo>
                  <a:lnTo>
                    <a:pt x="117575" y="98952"/>
                  </a:lnTo>
                  <a:lnTo>
                    <a:pt x="117575" y="98952"/>
                  </a:lnTo>
                  <a:cubicBezTo>
                    <a:pt x="117575" y="98313"/>
                    <a:pt x="118214" y="98313"/>
                    <a:pt x="118214" y="97675"/>
                  </a:cubicBezTo>
                  <a:cubicBezTo>
                    <a:pt x="118214" y="97675"/>
                    <a:pt x="118853" y="97037"/>
                    <a:pt x="118853" y="97037"/>
                  </a:cubicBezTo>
                  <a:cubicBezTo>
                    <a:pt x="119492" y="97037"/>
                    <a:pt x="119492" y="96398"/>
                    <a:pt x="120130" y="96398"/>
                  </a:cubicBezTo>
                  <a:lnTo>
                    <a:pt x="120770" y="95760"/>
                  </a:lnTo>
                  <a:cubicBezTo>
                    <a:pt x="121409" y="95760"/>
                    <a:pt x="121409" y="95760"/>
                    <a:pt x="122048" y="95760"/>
                  </a:cubicBezTo>
                  <a:cubicBezTo>
                    <a:pt x="122686" y="95760"/>
                    <a:pt x="122686" y="95760"/>
                    <a:pt x="123325" y="95760"/>
                  </a:cubicBezTo>
                  <a:lnTo>
                    <a:pt x="235149" y="95760"/>
                  </a:lnTo>
                  <a:cubicBezTo>
                    <a:pt x="235789" y="95760"/>
                    <a:pt x="235789" y="95760"/>
                    <a:pt x="236428" y="95760"/>
                  </a:cubicBezTo>
                  <a:lnTo>
                    <a:pt x="237705" y="95760"/>
                  </a:lnTo>
                  <a:cubicBezTo>
                    <a:pt x="237705" y="95760"/>
                    <a:pt x="238344" y="96398"/>
                    <a:pt x="238344" y="96398"/>
                  </a:cubicBezTo>
                  <a:cubicBezTo>
                    <a:pt x="238984" y="96398"/>
                    <a:pt x="238984" y="97037"/>
                    <a:pt x="239623" y="97037"/>
                  </a:cubicBezTo>
                  <a:cubicBezTo>
                    <a:pt x="239623" y="97037"/>
                    <a:pt x="240261" y="97675"/>
                    <a:pt x="240261" y="97675"/>
                  </a:cubicBezTo>
                  <a:cubicBezTo>
                    <a:pt x="240900" y="98313"/>
                    <a:pt x="240900" y="98313"/>
                    <a:pt x="240900" y="98952"/>
                  </a:cubicBezTo>
                  <a:lnTo>
                    <a:pt x="240900" y="98952"/>
                  </a:lnTo>
                  <a:lnTo>
                    <a:pt x="280518" y="202372"/>
                  </a:lnTo>
                  <a:cubicBezTo>
                    <a:pt x="281796" y="203649"/>
                    <a:pt x="282435" y="204287"/>
                    <a:pt x="281796" y="204926"/>
                  </a:cubicBez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grpSp>
      <p:sp>
        <p:nvSpPr>
          <p:cNvPr id="61" name="TextBox 60">
            <a:extLst>
              <a:ext uri="{FF2B5EF4-FFF2-40B4-BE49-F238E27FC236}">
                <a16:creationId xmlns:a16="http://schemas.microsoft.com/office/drawing/2014/main" id="{D82C865B-57EE-B772-B393-A0F5AE7C8B2B}"/>
              </a:ext>
            </a:extLst>
          </p:cNvPr>
          <p:cNvSpPr txBox="1"/>
          <p:nvPr/>
        </p:nvSpPr>
        <p:spPr>
          <a:xfrm>
            <a:off x="583147" y="2188430"/>
            <a:ext cx="2657715" cy="246221"/>
          </a:xfrm>
          <a:prstGeom prst="rect">
            <a:avLst/>
          </a:prstGeom>
        </p:spPr>
        <p:txBody>
          <a:bodyPr wrap="square" lIns="0" tIns="0" rIns="0" bIns="0" rtlCol="0">
            <a:spAutoFit/>
          </a:bodyPr>
          <a:lstStyle/>
          <a:p>
            <a:pPr algn="ctr" defTabSz="1219170"/>
            <a:r>
              <a:rPr lang="en-AU" sz="1600" b="1">
                <a:solidFill>
                  <a:prstClr val="black"/>
                </a:solidFill>
              </a:rPr>
              <a:t>Target Market Determination</a:t>
            </a:r>
          </a:p>
        </p:txBody>
      </p:sp>
      <p:sp>
        <p:nvSpPr>
          <p:cNvPr id="62" name="TextBox 61">
            <a:extLst>
              <a:ext uri="{FF2B5EF4-FFF2-40B4-BE49-F238E27FC236}">
                <a16:creationId xmlns:a16="http://schemas.microsoft.com/office/drawing/2014/main" id="{E154B70A-BA61-80B2-CC3C-138CF448F515}"/>
              </a:ext>
            </a:extLst>
          </p:cNvPr>
          <p:cNvSpPr txBox="1"/>
          <p:nvPr/>
        </p:nvSpPr>
        <p:spPr>
          <a:xfrm>
            <a:off x="3963050" y="3636729"/>
            <a:ext cx="1135127" cy="246221"/>
          </a:xfrm>
          <a:prstGeom prst="rect">
            <a:avLst/>
          </a:prstGeom>
        </p:spPr>
        <p:txBody>
          <a:bodyPr wrap="square" lIns="0" tIns="0" rIns="0" bIns="0" rtlCol="0">
            <a:spAutoFit/>
          </a:bodyPr>
          <a:lstStyle/>
          <a:p>
            <a:pPr algn="ctr" defTabSz="1219170"/>
            <a:r>
              <a:rPr lang="en-AU" sz="1600" b="1" dirty="0">
                <a:solidFill>
                  <a:prstClr val="black"/>
                </a:solidFill>
              </a:rPr>
              <a:t>PYS/PMIF</a:t>
            </a:r>
          </a:p>
        </p:txBody>
      </p:sp>
      <p:sp>
        <p:nvSpPr>
          <p:cNvPr id="63" name="Freeform 47">
            <a:extLst>
              <a:ext uri="{FF2B5EF4-FFF2-40B4-BE49-F238E27FC236}">
                <a16:creationId xmlns:a16="http://schemas.microsoft.com/office/drawing/2014/main" id="{BCB24C26-836D-D3D9-E660-E93220DC0131}"/>
              </a:ext>
            </a:extLst>
          </p:cNvPr>
          <p:cNvSpPr/>
          <p:nvPr/>
        </p:nvSpPr>
        <p:spPr>
          <a:xfrm>
            <a:off x="1425436" y="3011946"/>
            <a:ext cx="576000" cy="576000"/>
          </a:xfrm>
          <a:custGeom>
            <a:avLst/>
            <a:gdLst>
              <a:gd name="connsiteX0" fmla="*/ 180835 w 362309"/>
              <a:gd name="connsiteY0" fmla="*/ 0 h 362610"/>
              <a:gd name="connsiteX1" fmla="*/ 0 w 362309"/>
              <a:gd name="connsiteY1" fmla="*/ 181305 h 362610"/>
              <a:gd name="connsiteX2" fmla="*/ 180835 w 362309"/>
              <a:gd name="connsiteY2" fmla="*/ 362610 h 362610"/>
              <a:gd name="connsiteX3" fmla="*/ 362309 w 362309"/>
              <a:gd name="connsiteY3" fmla="*/ 181305 h 362610"/>
              <a:gd name="connsiteX4" fmla="*/ 362309 w 362309"/>
              <a:gd name="connsiteY4" fmla="*/ 181305 h 362610"/>
              <a:gd name="connsiteX5" fmla="*/ 180835 w 362309"/>
              <a:gd name="connsiteY5" fmla="*/ 0 h 362610"/>
              <a:gd name="connsiteX6" fmla="*/ 205117 w 362309"/>
              <a:gd name="connsiteY6" fmla="*/ 185774 h 362610"/>
              <a:gd name="connsiteX7" fmla="*/ 124604 w 362309"/>
              <a:gd name="connsiteY7" fmla="*/ 263659 h 362610"/>
              <a:gd name="connsiteX8" fmla="*/ 115658 w 362309"/>
              <a:gd name="connsiteY8" fmla="*/ 263659 h 362610"/>
              <a:gd name="connsiteX9" fmla="*/ 115658 w 362309"/>
              <a:gd name="connsiteY9" fmla="*/ 254721 h 362610"/>
              <a:gd name="connsiteX10" fmla="*/ 191059 w 362309"/>
              <a:gd name="connsiteY10" fmla="*/ 181305 h 362610"/>
              <a:gd name="connsiteX11" fmla="*/ 115658 w 362309"/>
              <a:gd name="connsiteY11" fmla="*/ 107889 h 362610"/>
              <a:gd name="connsiteX12" fmla="*/ 115019 w 362309"/>
              <a:gd name="connsiteY12" fmla="*/ 98952 h 362610"/>
              <a:gd name="connsiteX13" fmla="*/ 123965 w 362309"/>
              <a:gd name="connsiteY13" fmla="*/ 98313 h 362610"/>
              <a:gd name="connsiteX14" fmla="*/ 124604 w 362309"/>
              <a:gd name="connsiteY14" fmla="*/ 98952 h 362610"/>
              <a:gd name="connsiteX15" fmla="*/ 205117 w 362309"/>
              <a:gd name="connsiteY15" fmla="*/ 176836 h 362610"/>
              <a:gd name="connsiteX16" fmla="*/ 205117 w 362309"/>
              <a:gd name="connsiteY16" fmla="*/ 185774 h 362610"/>
              <a:gd name="connsiteX17" fmla="*/ 205117 w 362309"/>
              <a:gd name="connsiteY17" fmla="*/ 185774 h 362610"/>
              <a:gd name="connsiteX18" fmla="*/ 205117 w 362309"/>
              <a:gd name="connsiteY18" fmla="*/ 185774 h 362610"/>
              <a:gd name="connsiteX19" fmla="*/ 248569 w 362309"/>
              <a:gd name="connsiteY19" fmla="*/ 260467 h 362610"/>
              <a:gd name="connsiteX20" fmla="*/ 242179 w 362309"/>
              <a:gd name="connsiteY20" fmla="*/ 266851 h 362610"/>
              <a:gd name="connsiteX21" fmla="*/ 235789 w 362309"/>
              <a:gd name="connsiteY21" fmla="*/ 260467 h 362610"/>
              <a:gd name="connsiteX22" fmla="*/ 235789 w 362309"/>
              <a:gd name="connsiteY22" fmla="*/ 101505 h 362610"/>
              <a:gd name="connsiteX23" fmla="*/ 242179 w 362309"/>
              <a:gd name="connsiteY23" fmla="*/ 95121 h 362610"/>
              <a:gd name="connsiteX24" fmla="*/ 248569 w 362309"/>
              <a:gd name="connsiteY24" fmla="*/ 101505 h 362610"/>
              <a:gd name="connsiteX25" fmla="*/ 248569 w 362309"/>
              <a:gd name="connsiteY25" fmla="*/ 260467 h 362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62309" h="362610">
                <a:moveTo>
                  <a:pt x="180835" y="0"/>
                </a:moveTo>
                <a:cubicBezTo>
                  <a:pt x="80513" y="0"/>
                  <a:pt x="0" y="81077"/>
                  <a:pt x="0" y="181305"/>
                </a:cubicBezTo>
                <a:cubicBezTo>
                  <a:pt x="0" y="281534"/>
                  <a:pt x="81152" y="362610"/>
                  <a:pt x="180835" y="362610"/>
                </a:cubicBezTo>
                <a:cubicBezTo>
                  <a:pt x="280518" y="362610"/>
                  <a:pt x="362309" y="281534"/>
                  <a:pt x="362309" y="181305"/>
                </a:cubicBezTo>
                <a:lnTo>
                  <a:pt x="362309" y="181305"/>
                </a:lnTo>
                <a:cubicBezTo>
                  <a:pt x="361670" y="81077"/>
                  <a:pt x="281157" y="0"/>
                  <a:pt x="180835" y="0"/>
                </a:cubicBezTo>
                <a:close/>
                <a:moveTo>
                  <a:pt x="205117" y="185774"/>
                </a:moveTo>
                <a:lnTo>
                  <a:pt x="124604" y="263659"/>
                </a:lnTo>
                <a:cubicBezTo>
                  <a:pt x="122048" y="266212"/>
                  <a:pt x="118214" y="266212"/>
                  <a:pt x="115658" y="263659"/>
                </a:cubicBezTo>
                <a:cubicBezTo>
                  <a:pt x="113102" y="261105"/>
                  <a:pt x="113102" y="257275"/>
                  <a:pt x="115658" y="254721"/>
                </a:cubicBezTo>
                <a:lnTo>
                  <a:pt x="191059" y="181305"/>
                </a:lnTo>
                <a:lnTo>
                  <a:pt x="115658" y="107889"/>
                </a:lnTo>
                <a:cubicBezTo>
                  <a:pt x="113102" y="105336"/>
                  <a:pt x="112463" y="101505"/>
                  <a:pt x="115019" y="98952"/>
                </a:cubicBezTo>
                <a:cubicBezTo>
                  <a:pt x="117575" y="96398"/>
                  <a:pt x="121409" y="95760"/>
                  <a:pt x="123965" y="98313"/>
                </a:cubicBezTo>
                <a:lnTo>
                  <a:pt x="124604" y="98952"/>
                </a:lnTo>
                <a:lnTo>
                  <a:pt x="205117" y="176836"/>
                </a:lnTo>
                <a:cubicBezTo>
                  <a:pt x="207034" y="179390"/>
                  <a:pt x="207034" y="183220"/>
                  <a:pt x="205117" y="185774"/>
                </a:cubicBezTo>
                <a:cubicBezTo>
                  <a:pt x="205117" y="185774"/>
                  <a:pt x="204478" y="185774"/>
                  <a:pt x="205117" y="185774"/>
                </a:cubicBezTo>
                <a:lnTo>
                  <a:pt x="205117" y="185774"/>
                </a:lnTo>
                <a:close/>
                <a:moveTo>
                  <a:pt x="248569" y="260467"/>
                </a:moveTo>
                <a:cubicBezTo>
                  <a:pt x="248569" y="264297"/>
                  <a:pt x="246013" y="266851"/>
                  <a:pt x="242179" y="266851"/>
                </a:cubicBezTo>
                <a:cubicBezTo>
                  <a:pt x="238345" y="266851"/>
                  <a:pt x="235789" y="264297"/>
                  <a:pt x="235789" y="260467"/>
                </a:cubicBezTo>
                <a:lnTo>
                  <a:pt x="235789" y="101505"/>
                </a:lnTo>
                <a:cubicBezTo>
                  <a:pt x="235789" y="97675"/>
                  <a:pt x="238345" y="95121"/>
                  <a:pt x="242179" y="95121"/>
                </a:cubicBezTo>
                <a:cubicBezTo>
                  <a:pt x="246013" y="95121"/>
                  <a:pt x="248569" y="97675"/>
                  <a:pt x="248569" y="101505"/>
                </a:cubicBezTo>
                <a:lnTo>
                  <a:pt x="248569" y="260467"/>
                </a:lnTo>
                <a:close/>
              </a:path>
            </a:pathLst>
          </a:custGeom>
          <a:solidFill>
            <a:srgbClr val="007CB0"/>
          </a:solid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grpSp>
        <p:nvGrpSpPr>
          <p:cNvPr id="64" name="Graphic 4">
            <a:extLst>
              <a:ext uri="{FF2B5EF4-FFF2-40B4-BE49-F238E27FC236}">
                <a16:creationId xmlns:a16="http://schemas.microsoft.com/office/drawing/2014/main" id="{840F7BCA-DEF6-E994-F733-296574E6BD84}"/>
              </a:ext>
            </a:extLst>
          </p:cNvPr>
          <p:cNvGrpSpPr>
            <a:grpSpLocks noChangeAspect="1"/>
          </p:cNvGrpSpPr>
          <p:nvPr/>
        </p:nvGrpSpPr>
        <p:grpSpPr>
          <a:xfrm>
            <a:off x="1424061" y="1586000"/>
            <a:ext cx="575985" cy="575455"/>
            <a:chOff x="5099169" y="918179"/>
            <a:chExt cx="362309" cy="361971"/>
          </a:xfrm>
          <a:solidFill>
            <a:srgbClr val="007CB0">
              <a:lumMod val="60000"/>
              <a:lumOff val="40000"/>
            </a:srgbClr>
          </a:solidFill>
        </p:grpSpPr>
        <p:sp>
          <p:nvSpPr>
            <p:cNvPr id="65" name="Graphic 4">
              <a:extLst>
                <a:ext uri="{FF2B5EF4-FFF2-40B4-BE49-F238E27FC236}">
                  <a16:creationId xmlns:a16="http://schemas.microsoft.com/office/drawing/2014/main" id="{5EC7B20B-95A8-B932-B126-977ACF52D94B}"/>
                </a:ext>
              </a:extLst>
            </p:cNvPr>
            <p:cNvSpPr/>
            <p:nvPr/>
          </p:nvSpPr>
          <p:spPr>
            <a:xfrm>
              <a:off x="5286394" y="1105229"/>
              <a:ext cx="35144" cy="35111"/>
            </a:xfrm>
            <a:custGeom>
              <a:avLst/>
              <a:gdLst>
                <a:gd name="connsiteX0" fmla="*/ 35145 w 35144"/>
                <a:gd name="connsiteY0" fmla="*/ 0 h 35111"/>
                <a:gd name="connsiteX1" fmla="*/ 0 w 35144"/>
                <a:gd name="connsiteY1" fmla="*/ 0 h 35111"/>
                <a:gd name="connsiteX2" fmla="*/ 0 w 35144"/>
                <a:gd name="connsiteY2" fmla="*/ 35112 h 35111"/>
                <a:gd name="connsiteX3" fmla="*/ 35145 w 35144"/>
                <a:gd name="connsiteY3" fmla="*/ 0 h 35111"/>
              </a:gdLst>
              <a:ahLst/>
              <a:cxnLst>
                <a:cxn ang="0">
                  <a:pos x="connsiteX0" y="connsiteY0"/>
                </a:cxn>
                <a:cxn ang="0">
                  <a:pos x="connsiteX1" y="connsiteY1"/>
                </a:cxn>
                <a:cxn ang="0">
                  <a:pos x="connsiteX2" y="connsiteY2"/>
                </a:cxn>
                <a:cxn ang="0">
                  <a:pos x="connsiteX3" y="connsiteY3"/>
                </a:cxn>
              </a:cxnLst>
              <a:rect l="l" t="t" r="r" b="b"/>
              <a:pathLst>
                <a:path w="35144" h="35111">
                  <a:moveTo>
                    <a:pt x="35145" y="0"/>
                  </a:moveTo>
                  <a:lnTo>
                    <a:pt x="0" y="0"/>
                  </a:lnTo>
                  <a:lnTo>
                    <a:pt x="0" y="35112"/>
                  </a:lnTo>
                  <a:cubicBezTo>
                    <a:pt x="18531" y="32558"/>
                    <a:pt x="32589" y="17875"/>
                    <a:pt x="35145" y="0"/>
                  </a:cubicBez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66" name="Graphic 4">
              <a:extLst>
                <a:ext uri="{FF2B5EF4-FFF2-40B4-BE49-F238E27FC236}">
                  <a16:creationId xmlns:a16="http://schemas.microsoft.com/office/drawing/2014/main" id="{61AC151A-217F-3B4A-6B4F-E914B6010E42}"/>
                </a:ext>
              </a:extLst>
            </p:cNvPr>
            <p:cNvSpPr/>
            <p:nvPr/>
          </p:nvSpPr>
          <p:spPr>
            <a:xfrm>
              <a:off x="5287034" y="1057988"/>
              <a:ext cx="35144" cy="35111"/>
            </a:xfrm>
            <a:custGeom>
              <a:avLst/>
              <a:gdLst>
                <a:gd name="connsiteX0" fmla="*/ 0 w 35144"/>
                <a:gd name="connsiteY0" fmla="*/ 0 h 35111"/>
                <a:gd name="connsiteX1" fmla="*/ 0 w 35144"/>
                <a:gd name="connsiteY1" fmla="*/ 35112 h 35111"/>
                <a:gd name="connsiteX2" fmla="*/ 35145 w 35144"/>
                <a:gd name="connsiteY2" fmla="*/ 35112 h 35111"/>
                <a:gd name="connsiteX3" fmla="*/ 0 w 35144"/>
                <a:gd name="connsiteY3" fmla="*/ 0 h 35111"/>
              </a:gdLst>
              <a:ahLst/>
              <a:cxnLst>
                <a:cxn ang="0">
                  <a:pos x="connsiteX0" y="connsiteY0"/>
                </a:cxn>
                <a:cxn ang="0">
                  <a:pos x="connsiteX1" y="connsiteY1"/>
                </a:cxn>
                <a:cxn ang="0">
                  <a:pos x="connsiteX2" y="connsiteY2"/>
                </a:cxn>
                <a:cxn ang="0">
                  <a:pos x="connsiteX3" y="connsiteY3"/>
                </a:cxn>
              </a:cxnLst>
              <a:rect l="l" t="t" r="r" b="b"/>
              <a:pathLst>
                <a:path w="35144" h="35111">
                  <a:moveTo>
                    <a:pt x="0" y="0"/>
                  </a:moveTo>
                  <a:lnTo>
                    <a:pt x="0" y="35112"/>
                  </a:lnTo>
                  <a:lnTo>
                    <a:pt x="35145" y="35112"/>
                  </a:lnTo>
                  <a:cubicBezTo>
                    <a:pt x="31950" y="16598"/>
                    <a:pt x="17892" y="2554"/>
                    <a:pt x="0" y="0"/>
                  </a:cubicBez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67" name="Graphic 4">
              <a:extLst>
                <a:ext uri="{FF2B5EF4-FFF2-40B4-BE49-F238E27FC236}">
                  <a16:creationId xmlns:a16="http://schemas.microsoft.com/office/drawing/2014/main" id="{53B7E356-F320-B120-642C-4B68483E67F4}"/>
                </a:ext>
              </a:extLst>
            </p:cNvPr>
            <p:cNvSpPr/>
            <p:nvPr/>
          </p:nvSpPr>
          <p:spPr>
            <a:xfrm>
              <a:off x="5239109" y="1105229"/>
              <a:ext cx="35144" cy="35111"/>
            </a:xfrm>
            <a:custGeom>
              <a:avLst/>
              <a:gdLst>
                <a:gd name="connsiteX0" fmla="*/ 35145 w 35144"/>
                <a:gd name="connsiteY0" fmla="*/ 35112 h 35111"/>
                <a:gd name="connsiteX1" fmla="*/ 35145 w 35144"/>
                <a:gd name="connsiteY1" fmla="*/ 0 h 35111"/>
                <a:gd name="connsiteX2" fmla="*/ 0 w 35144"/>
                <a:gd name="connsiteY2" fmla="*/ 0 h 35111"/>
                <a:gd name="connsiteX3" fmla="*/ 35145 w 35144"/>
                <a:gd name="connsiteY3" fmla="*/ 35112 h 35111"/>
              </a:gdLst>
              <a:ahLst/>
              <a:cxnLst>
                <a:cxn ang="0">
                  <a:pos x="connsiteX0" y="connsiteY0"/>
                </a:cxn>
                <a:cxn ang="0">
                  <a:pos x="connsiteX1" y="connsiteY1"/>
                </a:cxn>
                <a:cxn ang="0">
                  <a:pos x="connsiteX2" y="connsiteY2"/>
                </a:cxn>
                <a:cxn ang="0">
                  <a:pos x="connsiteX3" y="connsiteY3"/>
                </a:cxn>
              </a:cxnLst>
              <a:rect l="l" t="t" r="r" b="b"/>
              <a:pathLst>
                <a:path w="35144" h="35111">
                  <a:moveTo>
                    <a:pt x="35145" y="35112"/>
                  </a:moveTo>
                  <a:lnTo>
                    <a:pt x="35145" y="0"/>
                  </a:lnTo>
                  <a:lnTo>
                    <a:pt x="0" y="0"/>
                  </a:lnTo>
                  <a:cubicBezTo>
                    <a:pt x="2556" y="18514"/>
                    <a:pt x="16614" y="32558"/>
                    <a:pt x="35145" y="35112"/>
                  </a:cubicBez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68" name="Graphic 4">
              <a:extLst>
                <a:ext uri="{FF2B5EF4-FFF2-40B4-BE49-F238E27FC236}">
                  <a16:creationId xmlns:a16="http://schemas.microsoft.com/office/drawing/2014/main" id="{39C3D5AA-5433-8E50-D24B-1A3852B0D5E1}"/>
                </a:ext>
              </a:extLst>
            </p:cNvPr>
            <p:cNvSpPr/>
            <p:nvPr/>
          </p:nvSpPr>
          <p:spPr>
            <a:xfrm>
              <a:off x="5239109" y="1057350"/>
              <a:ext cx="35144" cy="35111"/>
            </a:xfrm>
            <a:custGeom>
              <a:avLst/>
              <a:gdLst>
                <a:gd name="connsiteX0" fmla="*/ 0 w 35144"/>
                <a:gd name="connsiteY0" fmla="*/ 35112 h 35111"/>
                <a:gd name="connsiteX1" fmla="*/ 35145 w 35144"/>
                <a:gd name="connsiteY1" fmla="*/ 35112 h 35111"/>
                <a:gd name="connsiteX2" fmla="*/ 35145 w 35144"/>
                <a:gd name="connsiteY2" fmla="*/ 0 h 35111"/>
                <a:gd name="connsiteX3" fmla="*/ 0 w 35144"/>
                <a:gd name="connsiteY3" fmla="*/ 35112 h 35111"/>
              </a:gdLst>
              <a:ahLst/>
              <a:cxnLst>
                <a:cxn ang="0">
                  <a:pos x="connsiteX0" y="connsiteY0"/>
                </a:cxn>
                <a:cxn ang="0">
                  <a:pos x="connsiteX1" y="connsiteY1"/>
                </a:cxn>
                <a:cxn ang="0">
                  <a:pos x="connsiteX2" y="connsiteY2"/>
                </a:cxn>
                <a:cxn ang="0">
                  <a:pos x="connsiteX3" y="connsiteY3"/>
                </a:cxn>
              </a:cxnLst>
              <a:rect l="l" t="t" r="r" b="b"/>
              <a:pathLst>
                <a:path w="35144" h="35111">
                  <a:moveTo>
                    <a:pt x="0" y="35112"/>
                  </a:moveTo>
                  <a:lnTo>
                    <a:pt x="35145" y="35112"/>
                  </a:lnTo>
                  <a:lnTo>
                    <a:pt x="35145" y="0"/>
                  </a:lnTo>
                  <a:cubicBezTo>
                    <a:pt x="16614" y="3192"/>
                    <a:pt x="2556" y="17237"/>
                    <a:pt x="0" y="35112"/>
                  </a:cubicBez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69" name="Graphic 4">
              <a:extLst>
                <a:ext uri="{FF2B5EF4-FFF2-40B4-BE49-F238E27FC236}">
                  <a16:creationId xmlns:a16="http://schemas.microsoft.com/office/drawing/2014/main" id="{41F0A63D-58A8-2D99-702D-6AD57B7646D3}"/>
                </a:ext>
              </a:extLst>
            </p:cNvPr>
            <p:cNvSpPr/>
            <p:nvPr/>
          </p:nvSpPr>
          <p:spPr>
            <a:xfrm>
              <a:off x="5286394" y="1017130"/>
              <a:ext cx="75401" cy="75331"/>
            </a:xfrm>
            <a:custGeom>
              <a:avLst/>
              <a:gdLst>
                <a:gd name="connsiteX0" fmla="*/ 47925 w 75401"/>
                <a:gd name="connsiteY0" fmla="*/ 75331 h 75331"/>
                <a:gd name="connsiteX1" fmla="*/ 75401 w 75401"/>
                <a:gd name="connsiteY1" fmla="*/ 75331 h 75331"/>
                <a:gd name="connsiteX2" fmla="*/ 0 w 75401"/>
                <a:gd name="connsiteY2" fmla="*/ 0 h 75331"/>
                <a:gd name="connsiteX3" fmla="*/ 0 w 75401"/>
                <a:gd name="connsiteY3" fmla="*/ 27451 h 75331"/>
                <a:gd name="connsiteX4" fmla="*/ 47925 w 75401"/>
                <a:gd name="connsiteY4" fmla="*/ 75331 h 75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401" h="75331">
                  <a:moveTo>
                    <a:pt x="47925" y="75331"/>
                  </a:moveTo>
                  <a:lnTo>
                    <a:pt x="75401" y="75331"/>
                  </a:lnTo>
                  <a:cubicBezTo>
                    <a:pt x="72206" y="35112"/>
                    <a:pt x="40257" y="3192"/>
                    <a:pt x="0" y="0"/>
                  </a:cubicBezTo>
                  <a:lnTo>
                    <a:pt x="0" y="27451"/>
                  </a:lnTo>
                  <a:cubicBezTo>
                    <a:pt x="25560" y="30643"/>
                    <a:pt x="45369" y="50434"/>
                    <a:pt x="47925" y="75331"/>
                  </a:cubicBez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70" name="Graphic 4">
              <a:extLst>
                <a:ext uri="{FF2B5EF4-FFF2-40B4-BE49-F238E27FC236}">
                  <a16:creationId xmlns:a16="http://schemas.microsoft.com/office/drawing/2014/main" id="{C9787873-455B-3ED4-C02F-5FE37960FBF8}"/>
                </a:ext>
              </a:extLst>
            </p:cNvPr>
            <p:cNvSpPr/>
            <p:nvPr/>
          </p:nvSpPr>
          <p:spPr>
            <a:xfrm>
              <a:off x="5198852" y="1017130"/>
              <a:ext cx="75401" cy="75331"/>
            </a:xfrm>
            <a:custGeom>
              <a:avLst/>
              <a:gdLst>
                <a:gd name="connsiteX0" fmla="*/ 75402 w 75401"/>
                <a:gd name="connsiteY0" fmla="*/ 27451 h 75331"/>
                <a:gd name="connsiteX1" fmla="*/ 75402 w 75401"/>
                <a:gd name="connsiteY1" fmla="*/ 0 h 75331"/>
                <a:gd name="connsiteX2" fmla="*/ 0 w 75401"/>
                <a:gd name="connsiteY2" fmla="*/ 75331 h 75331"/>
                <a:gd name="connsiteX3" fmla="*/ 27477 w 75401"/>
                <a:gd name="connsiteY3" fmla="*/ 75331 h 75331"/>
                <a:gd name="connsiteX4" fmla="*/ 75402 w 75401"/>
                <a:gd name="connsiteY4" fmla="*/ 27451 h 75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401" h="75331">
                  <a:moveTo>
                    <a:pt x="75402" y="27451"/>
                  </a:moveTo>
                  <a:lnTo>
                    <a:pt x="75402" y="0"/>
                  </a:lnTo>
                  <a:cubicBezTo>
                    <a:pt x="35145" y="3192"/>
                    <a:pt x="3195" y="35112"/>
                    <a:pt x="0" y="75331"/>
                  </a:cubicBezTo>
                  <a:lnTo>
                    <a:pt x="27477" y="75331"/>
                  </a:lnTo>
                  <a:cubicBezTo>
                    <a:pt x="30033" y="50434"/>
                    <a:pt x="49842" y="30643"/>
                    <a:pt x="75402" y="27451"/>
                  </a:cubicBez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71" name="Graphic 4">
              <a:extLst>
                <a:ext uri="{FF2B5EF4-FFF2-40B4-BE49-F238E27FC236}">
                  <a16:creationId xmlns:a16="http://schemas.microsoft.com/office/drawing/2014/main" id="{DB655F9A-A902-C423-426B-D6A06F8764F8}"/>
                </a:ext>
              </a:extLst>
            </p:cNvPr>
            <p:cNvSpPr/>
            <p:nvPr/>
          </p:nvSpPr>
          <p:spPr>
            <a:xfrm>
              <a:off x="5287034" y="1105229"/>
              <a:ext cx="75401" cy="75331"/>
            </a:xfrm>
            <a:custGeom>
              <a:avLst/>
              <a:gdLst>
                <a:gd name="connsiteX0" fmla="*/ 0 w 75401"/>
                <a:gd name="connsiteY0" fmla="*/ 47880 h 75331"/>
                <a:gd name="connsiteX1" fmla="*/ 0 w 75401"/>
                <a:gd name="connsiteY1" fmla="*/ 75331 h 75331"/>
                <a:gd name="connsiteX2" fmla="*/ 75401 w 75401"/>
                <a:gd name="connsiteY2" fmla="*/ 0 h 75331"/>
                <a:gd name="connsiteX3" fmla="*/ 47925 w 75401"/>
                <a:gd name="connsiteY3" fmla="*/ 0 h 75331"/>
                <a:gd name="connsiteX4" fmla="*/ 0 w 75401"/>
                <a:gd name="connsiteY4" fmla="*/ 47880 h 75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401" h="75331">
                  <a:moveTo>
                    <a:pt x="0" y="47880"/>
                  </a:moveTo>
                  <a:lnTo>
                    <a:pt x="0" y="75331"/>
                  </a:lnTo>
                  <a:cubicBezTo>
                    <a:pt x="40257" y="72139"/>
                    <a:pt x="72206" y="40219"/>
                    <a:pt x="75401" y="0"/>
                  </a:cubicBezTo>
                  <a:lnTo>
                    <a:pt x="47925" y="0"/>
                  </a:lnTo>
                  <a:cubicBezTo>
                    <a:pt x="44730" y="24897"/>
                    <a:pt x="24921" y="44688"/>
                    <a:pt x="0" y="47880"/>
                  </a:cubicBez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72" name="Graphic 4">
              <a:extLst>
                <a:ext uri="{FF2B5EF4-FFF2-40B4-BE49-F238E27FC236}">
                  <a16:creationId xmlns:a16="http://schemas.microsoft.com/office/drawing/2014/main" id="{ACB1A700-34A7-E618-CC82-D1301281FB1E}"/>
                </a:ext>
              </a:extLst>
            </p:cNvPr>
            <p:cNvSpPr/>
            <p:nvPr/>
          </p:nvSpPr>
          <p:spPr>
            <a:xfrm>
              <a:off x="5198852" y="1105229"/>
              <a:ext cx="75401" cy="75331"/>
            </a:xfrm>
            <a:custGeom>
              <a:avLst/>
              <a:gdLst>
                <a:gd name="connsiteX0" fmla="*/ 27477 w 75401"/>
                <a:gd name="connsiteY0" fmla="*/ 0 h 75331"/>
                <a:gd name="connsiteX1" fmla="*/ 0 w 75401"/>
                <a:gd name="connsiteY1" fmla="*/ 0 h 75331"/>
                <a:gd name="connsiteX2" fmla="*/ 75402 w 75401"/>
                <a:gd name="connsiteY2" fmla="*/ 75331 h 75331"/>
                <a:gd name="connsiteX3" fmla="*/ 75402 w 75401"/>
                <a:gd name="connsiteY3" fmla="*/ 47880 h 75331"/>
                <a:gd name="connsiteX4" fmla="*/ 27477 w 75401"/>
                <a:gd name="connsiteY4" fmla="*/ 0 h 75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401" h="75331">
                  <a:moveTo>
                    <a:pt x="27477" y="0"/>
                  </a:moveTo>
                  <a:lnTo>
                    <a:pt x="0" y="0"/>
                  </a:lnTo>
                  <a:cubicBezTo>
                    <a:pt x="3195" y="40219"/>
                    <a:pt x="35145" y="72139"/>
                    <a:pt x="75402" y="75331"/>
                  </a:cubicBezTo>
                  <a:lnTo>
                    <a:pt x="75402" y="47880"/>
                  </a:lnTo>
                  <a:cubicBezTo>
                    <a:pt x="49842" y="44688"/>
                    <a:pt x="30672" y="24897"/>
                    <a:pt x="27477" y="0"/>
                  </a:cubicBez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sp>
          <p:nvSpPr>
            <p:cNvPr id="73" name="Graphic 4">
              <a:extLst>
                <a:ext uri="{FF2B5EF4-FFF2-40B4-BE49-F238E27FC236}">
                  <a16:creationId xmlns:a16="http://schemas.microsoft.com/office/drawing/2014/main" id="{9C3AA201-68DC-76C9-F0DC-DBBFF4D31B0D}"/>
                </a:ext>
              </a:extLst>
            </p:cNvPr>
            <p:cNvSpPr/>
            <p:nvPr/>
          </p:nvSpPr>
          <p:spPr>
            <a:xfrm>
              <a:off x="5099169" y="918179"/>
              <a:ext cx="362309" cy="361971"/>
            </a:xfrm>
            <a:custGeom>
              <a:avLst/>
              <a:gdLst>
                <a:gd name="connsiteX0" fmla="*/ 181474 w 362309"/>
                <a:gd name="connsiteY0" fmla="*/ 0 h 361971"/>
                <a:gd name="connsiteX1" fmla="*/ 0 w 362309"/>
                <a:gd name="connsiteY1" fmla="*/ 180667 h 361971"/>
                <a:gd name="connsiteX2" fmla="*/ 180835 w 362309"/>
                <a:gd name="connsiteY2" fmla="*/ 361972 h 361971"/>
                <a:gd name="connsiteX3" fmla="*/ 362310 w 362309"/>
                <a:gd name="connsiteY3" fmla="*/ 181305 h 361971"/>
                <a:gd name="connsiteX4" fmla="*/ 362310 w 362309"/>
                <a:gd name="connsiteY4" fmla="*/ 181305 h 361971"/>
                <a:gd name="connsiteX5" fmla="*/ 181474 w 362309"/>
                <a:gd name="connsiteY5" fmla="*/ 0 h 361971"/>
                <a:gd name="connsiteX6" fmla="*/ 181474 w 362309"/>
                <a:gd name="connsiteY6" fmla="*/ 0 h 361971"/>
                <a:gd name="connsiteX7" fmla="*/ 293937 w 362309"/>
                <a:gd name="connsiteY7" fmla="*/ 187051 h 361971"/>
                <a:gd name="connsiteX8" fmla="*/ 276045 w 362309"/>
                <a:gd name="connsiteY8" fmla="*/ 187051 h 361971"/>
                <a:gd name="connsiteX9" fmla="*/ 187864 w 362309"/>
                <a:gd name="connsiteY9" fmla="*/ 275150 h 361971"/>
                <a:gd name="connsiteX10" fmla="*/ 187864 w 362309"/>
                <a:gd name="connsiteY10" fmla="*/ 293025 h 361971"/>
                <a:gd name="connsiteX11" fmla="*/ 181474 w 362309"/>
                <a:gd name="connsiteY11" fmla="*/ 299409 h 361971"/>
                <a:gd name="connsiteX12" fmla="*/ 175084 w 362309"/>
                <a:gd name="connsiteY12" fmla="*/ 293025 h 361971"/>
                <a:gd name="connsiteX13" fmla="*/ 175084 w 362309"/>
                <a:gd name="connsiteY13" fmla="*/ 275150 h 361971"/>
                <a:gd name="connsiteX14" fmla="*/ 86903 w 362309"/>
                <a:gd name="connsiteY14" fmla="*/ 187051 h 361971"/>
                <a:gd name="connsiteX15" fmla="*/ 69011 w 362309"/>
                <a:gd name="connsiteY15" fmla="*/ 187051 h 361971"/>
                <a:gd name="connsiteX16" fmla="*/ 62621 w 362309"/>
                <a:gd name="connsiteY16" fmla="*/ 180667 h 361971"/>
                <a:gd name="connsiteX17" fmla="*/ 69011 w 362309"/>
                <a:gd name="connsiteY17" fmla="*/ 174283 h 361971"/>
                <a:gd name="connsiteX18" fmla="*/ 86903 w 362309"/>
                <a:gd name="connsiteY18" fmla="*/ 174283 h 361971"/>
                <a:gd name="connsiteX19" fmla="*/ 175084 w 362309"/>
                <a:gd name="connsiteY19" fmla="*/ 86184 h 361971"/>
                <a:gd name="connsiteX20" fmla="*/ 175084 w 362309"/>
                <a:gd name="connsiteY20" fmla="*/ 68309 h 361971"/>
                <a:gd name="connsiteX21" fmla="*/ 181474 w 362309"/>
                <a:gd name="connsiteY21" fmla="*/ 61925 h 361971"/>
                <a:gd name="connsiteX22" fmla="*/ 187864 w 362309"/>
                <a:gd name="connsiteY22" fmla="*/ 68309 h 361971"/>
                <a:gd name="connsiteX23" fmla="*/ 187864 w 362309"/>
                <a:gd name="connsiteY23" fmla="*/ 86184 h 361971"/>
                <a:gd name="connsiteX24" fmla="*/ 276045 w 362309"/>
                <a:gd name="connsiteY24" fmla="*/ 174283 h 361971"/>
                <a:gd name="connsiteX25" fmla="*/ 293937 w 362309"/>
                <a:gd name="connsiteY25" fmla="*/ 174283 h 361971"/>
                <a:gd name="connsiteX26" fmla="*/ 300327 w 362309"/>
                <a:gd name="connsiteY26" fmla="*/ 180667 h 361971"/>
                <a:gd name="connsiteX27" fmla="*/ 293937 w 362309"/>
                <a:gd name="connsiteY27" fmla="*/ 187051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62309" h="361971">
                  <a:moveTo>
                    <a:pt x="181474" y="0"/>
                  </a:moveTo>
                  <a:cubicBezTo>
                    <a:pt x="81152" y="0"/>
                    <a:pt x="0" y="81077"/>
                    <a:pt x="0" y="180667"/>
                  </a:cubicBezTo>
                  <a:cubicBezTo>
                    <a:pt x="0" y="280257"/>
                    <a:pt x="81152" y="361972"/>
                    <a:pt x="180835" y="361972"/>
                  </a:cubicBezTo>
                  <a:cubicBezTo>
                    <a:pt x="280518" y="361972"/>
                    <a:pt x="362310" y="280895"/>
                    <a:pt x="362310" y="181305"/>
                  </a:cubicBezTo>
                  <a:lnTo>
                    <a:pt x="362310" y="181305"/>
                  </a:lnTo>
                  <a:cubicBezTo>
                    <a:pt x="362310" y="81077"/>
                    <a:pt x="281157" y="0"/>
                    <a:pt x="181474" y="0"/>
                  </a:cubicBezTo>
                  <a:cubicBezTo>
                    <a:pt x="181474" y="0"/>
                    <a:pt x="181474" y="0"/>
                    <a:pt x="181474" y="0"/>
                  </a:cubicBezTo>
                  <a:close/>
                  <a:moveTo>
                    <a:pt x="293937" y="187051"/>
                  </a:moveTo>
                  <a:lnTo>
                    <a:pt x="276045" y="187051"/>
                  </a:lnTo>
                  <a:cubicBezTo>
                    <a:pt x="272850" y="234292"/>
                    <a:pt x="235150" y="271958"/>
                    <a:pt x="187864" y="275150"/>
                  </a:cubicBezTo>
                  <a:lnTo>
                    <a:pt x="187864" y="293025"/>
                  </a:lnTo>
                  <a:cubicBezTo>
                    <a:pt x="187864" y="296855"/>
                    <a:pt x="185308" y="299409"/>
                    <a:pt x="181474" y="299409"/>
                  </a:cubicBezTo>
                  <a:cubicBezTo>
                    <a:pt x="177640" y="299409"/>
                    <a:pt x="175084" y="296855"/>
                    <a:pt x="175084" y="293025"/>
                  </a:cubicBezTo>
                  <a:lnTo>
                    <a:pt x="175084" y="275150"/>
                  </a:lnTo>
                  <a:cubicBezTo>
                    <a:pt x="127799" y="271958"/>
                    <a:pt x="90098" y="234292"/>
                    <a:pt x="86903" y="187051"/>
                  </a:cubicBezTo>
                  <a:lnTo>
                    <a:pt x="69011" y="187051"/>
                  </a:lnTo>
                  <a:cubicBezTo>
                    <a:pt x="65177" y="187051"/>
                    <a:pt x="62621" y="184497"/>
                    <a:pt x="62621" y="180667"/>
                  </a:cubicBezTo>
                  <a:cubicBezTo>
                    <a:pt x="62621" y="176836"/>
                    <a:pt x="65177" y="174283"/>
                    <a:pt x="69011" y="174283"/>
                  </a:cubicBezTo>
                  <a:lnTo>
                    <a:pt x="86903" y="174283"/>
                  </a:lnTo>
                  <a:cubicBezTo>
                    <a:pt x="90098" y="127041"/>
                    <a:pt x="127799" y="89376"/>
                    <a:pt x="175084" y="86184"/>
                  </a:cubicBezTo>
                  <a:lnTo>
                    <a:pt x="175084" y="68309"/>
                  </a:lnTo>
                  <a:cubicBezTo>
                    <a:pt x="175084" y="64478"/>
                    <a:pt x="177640" y="61925"/>
                    <a:pt x="181474" y="61925"/>
                  </a:cubicBezTo>
                  <a:cubicBezTo>
                    <a:pt x="185308" y="61925"/>
                    <a:pt x="187864" y="64478"/>
                    <a:pt x="187864" y="68309"/>
                  </a:cubicBezTo>
                  <a:lnTo>
                    <a:pt x="187864" y="86184"/>
                  </a:lnTo>
                  <a:cubicBezTo>
                    <a:pt x="235150" y="89376"/>
                    <a:pt x="272850" y="127041"/>
                    <a:pt x="276045" y="174283"/>
                  </a:cubicBezTo>
                  <a:lnTo>
                    <a:pt x="293937" y="174283"/>
                  </a:lnTo>
                  <a:cubicBezTo>
                    <a:pt x="297771" y="174283"/>
                    <a:pt x="300327" y="176836"/>
                    <a:pt x="300327" y="180667"/>
                  </a:cubicBezTo>
                  <a:cubicBezTo>
                    <a:pt x="300327" y="184497"/>
                    <a:pt x="297771" y="187051"/>
                    <a:pt x="293937" y="187051"/>
                  </a:cubicBezTo>
                  <a:close/>
                </a:path>
              </a:pathLst>
            </a:custGeom>
            <a:grpFill/>
            <a:ln w="6390" cap="flat">
              <a:noFill/>
              <a:prstDash val="solid"/>
              <a:miter/>
            </a:ln>
          </p:spPr>
          <p:txBody>
            <a:bodyPr rtlCol="0" anchor="ct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p:txBody>
        </p:sp>
      </p:grpSp>
      <p:sp>
        <p:nvSpPr>
          <p:cNvPr id="74" name="TextBox 73">
            <a:extLst>
              <a:ext uri="{FF2B5EF4-FFF2-40B4-BE49-F238E27FC236}">
                <a16:creationId xmlns:a16="http://schemas.microsoft.com/office/drawing/2014/main" id="{C9CE7FAA-817C-F0C7-4880-F75341677628}"/>
              </a:ext>
            </a:extLst>
          </p:cNvPr>
          <p:cNvSpPr txBox="1"/>
          <p:nvPr/>
        </p:nvSpPr>
        <p:spPr>
          <a:xfrm>
            <a:off x="3667517" y="2188430"/>
            <a:ext cx="1731754" cy="246221"/>
          </a:xfrm>
          <a:prstGeom prst="rect">
            <a:avLst/>
          </a:prstGeom>
        </p:spPr>
        <p:txBody>
          <a:bodyPr wrap="square" lIns="0" tIns="0" rIns="0" bIns="0" rtlCol="0">
            <a:spAutoFit/>
          </a:bodyPr>
          <a:lstStyle/>
          <a:p>
            <a:pPr algn="ctr" defTabSz="1219170"/>
            <a:r>
              <a:rPr lang="en-AU" sz="1600" b="1">
                <a:solidFill>
                  <a:prstClr val="black"/>
                </a:solidFill>
              </a:rPr>
              <a:t>Retail Advised</a:t>
            </a:r>
          </a:p>
        </p:txBody>
      </p:sp>
      <p:sp>
        <p:nvSpPr>
          <p:cNvPr id="75" name="TextBox 74">
            <a:extLst>
              <a:ext uri="{FF2B5EF4-FFF2-40B4-BE49-F238E27FC236}">
                <a16:creationId xmlns:a16="http://schemas.microsoft.com/office/drawing/2014/main" id="{7B1D1E10-9F0A-0DBF-D4B2-9BA485711E9A}"/>
              </a:ext>
            </a:extLst>
          </p:cNvPr>
          <p:cNvSpPr txBox="1"/>
          <p:nvPr/>
        </p:nvSpPr>
        <p:spPr>
          <a:xfrm>
            <a:off x="834627" y="3636729"/>
            <a:ext cx="1977758" cy="246221"/>
          </a:xfrm>
          <a:prstGeom prst="rect">
            <a:avLst/>
          </a:prstGeom>
        </p:spPr>
        <p:txBody>
          <a:bodyPr wrap="square" lIns="0" tIns="0" rIns="0" bIns="0" rtlCol="0">
            <a:spAutoFit/>
          </a:bodyPr>
          <a:lstStyle/>
          <a:p>
            <a:pPr algn="ctr" defTabSz="1219170"/>
            <a:r>
              <a:rPr lang="en-AU" sz="1600" b="1">
                <a:solidFill>
                  <a:prstClr val="black"/>
                </a:solidFill>
              </a:rPr>
              <a:t>Direct Insurance</a:t>
            </a:r>
          </a:p>
        </p:txBody>
      </p:sp>
      <p:sp>
        <p:nvSpPr>
          <p:cNvPr id="76" name="TextBox 75">
            <a:extLst>
              <a:ext uri="{FF2B5EF4-FFF2-40B4-BE49-F238E27FC236}">
                <a16:creationId xmlns:a16="http://schemas.microsoft.com/office/drawing/2014/main" id="{55F3292A-6A9A-967E-2CA2-BBDCEBD30CAD}"/>
              </a:ext>
            </a:extLst>
          </p:cNvPr>
          <p:cNvSpPr txBox="1"/>
          <p:nvPr/>
        </p:nvSpPr>
        <p:spPr>
          <a:xfrm>
            <a:off x="657088" y="2426802"/>
            <a:ext cx="2477585" cy="430887"/>
          </a:xfrm>
          <a:prstGeom prst="rect">
            <a:avLst/>
          </a:prstGeom>
        </p:spPr>
        <p:txBody>
          <a:bodyPr wrap="square" lIns="0" tIns="0" rIns="0" bIns="0" rtlCol="0">
            <a:spAutoFit/>
          </a:bodyPr>
          <a:lstStyle/>
          <a:p>
            <a:pPr algn="ctr" defTabSz="1219170"/>
            <a:r>
              <a:rPr lang="en-AU" sz="1400" dirty="0">
                <a:solidFill>
                  <a:prstClr val="black"/>
                </a:solidFill>
              </a:rPr>
              <a:t>Due to DDO,  products must be designed for target market</a:t>
            </a:r>
          </a:p>
        </p:txBody>
      </p:sp>
      <p:sp>
        <p:nvSpPr>
          <p:cNvPr id="77" name="TextBox 76">
            <a:extLst>
              <a:ext uri="{FF2B5EF4-FFF2-40B4-BE49-F238E27FC236}">
                <a16:creationId xmlns:a16="http://schemas.microsoft.com/office/drawing/2014/main" id="{7EE28C44-8B98-B990-DEB9-1AEAB47B2060}"/>
              </a:ext>
            </a:extLst>
          </p:cNvPr>
          <p:cNvSpPr txBox="1"/>
          <p:nvPr/>
        </p:nvSpPr>
        <p:spPr>
          <a:xfrm>
            <a:off x="3321318" y="2426802"/>
            <a:ext cx="2477585" cy="430887"/>
          </a:xfrm>
          <a:prstGeom prst="rect">
            <a:avLst/>
          </a:prstGeom>
        </p:spPr>
        <p:txBody>
          <a:bodyPr wrap="square" lIns="0" tIns="0" rIns="0" bIns="0" rtlCol="0">
            <a:spAutoFit/>
          </a:bodyPr>
          <a:lstStyle/>
          <a:p>
            <a:pPr algn="ctr" defTabSz="1219170"/>
            <a:r>
              <a:rPr lang="en-AU" sz="1400" dirty="0">
                <a:solidFill>
                  <a:prstClr val="black"/>
                </a:solidFill>
              </a:rPr>
              <a:t>Fewer advisers in the market due to compliance and advice reforms</a:t>
            </a:r>
          </a:p>
        </p:txBody>
      </p:sp>
      <p:sp>
        <p:nvSpPr>
          <p:cNvPr id="78" name="TextBox 77">
            <a:extLst>
              <a:ext uri="{FF2B5EF4-FFF2-40B4-BE49-F238E27FC236}">
                <a16:creationId xmlns:a16="http://schemas.microsoft.com/office/drawing/2014/main" id="{F87D7629-1CA6-DED7-01F1-BD1DF2854418}"/>
              </a:ext>
            </a:extLst>
          </p:cNvPr>
          <p:cNvSpPr txBox="1"/>
          <p:nvPr/>
        </p:nvSpPr>
        <p:spPr>
          <a:xfrm>
            <a:off x="615813" y="3849931"/>
            <a:ext cx="2477585" cy="646331"/>
          </a:xfrm>
          <a:prstGeom prst="rect">
            <a:avLst/>
          </a:prstGeom>
        </p:spPr>
        <p:txBody>
          <a:bodyPr wrap="square" lIns="0" tIns="0" rIns="0" bIns="0" rtlCol="0">
            <a:spAutoFit/>
          </a:bodyPr>
          <a:lstStyle/>
          <a:p>
            <a:pPr algn="ctr" defTabSz="1219170"/>
            <a:r>
              <a:rPr lang="en-AU" sz="1400" dirty="0">
                <a:solidFill>
                  <a:prstClr val="black"/>
                </a:solidFill>
              </a:rPr>
              <a:t>Impacted by Royal Commission and ASIC reviews – perceived risk for affinity groups / distributors</a:t>
            </a:r>
          </a:p>
        </p:txBody>
      </p:sp>
      <p:sp>
        <p:nvSpPr>
          <p:cNvPr id="79" name="TextBox 78">
            <a:extLst>
              <a:ext uri="{FF2B5EF4-FFF2-40B4-BE49-F238E27FC236}">
                <a16:creationId xmlns:a16="http://schemas.microsoft.com/office/drawing/2014/main" id="{661A3575-6B4A-1943-4F4F-013D016C5E5B}"/>
              </a:ext>
            </a:extLst>
          </p:cNvPr>
          <p:cNvSpPr txBox="1"/>
          <p:nvPr/>
        </p:nvSpPr>
        <p:spPr>
          <a:xfrm>
            <a:off x="3282098" y="3849931"/>
            <a:ext cx="2573622" cy="646331"/>
          </a:xfrm>
          <a:prstGeom prst="rect">
            <a:avLst/>
          </a:prstGeom>
        </p:spPr>
        <p:txBody>
          <a:bodyPr wrap="square" lIns="0" tIns="0" rIns="0" bIns="0" rtlCol="0">
            <a:spAutoFit/>
          </a:bodyPr>
          <a:lstStyle/>
          <a:p>
            <a:pPr algn="ctr" defTabSz="1219170"/>
            <a:r>
              <a:rPr lang="en-AU" sz="1400" dirty="0">
                <a:solidFill>
                  <a:prstClr val="black"/>
                </a:solidFill>
              </a:rPr>
              <a:t>Constraints on automatic insurance disproportionality affecting the younger generation</a:t>
            </a:r>
            <a:r>
              <a:rPr lang="en-AU" sz="1400" dirty="0">
                <a:solidFill>
                  <a:prstClr val="black"/>
                </a:solidFill>
                <a:cs typeface="Times New Roman" panose="02020603050405020304" pitchFamily="18" charset="0"/>
              </a:rPr>
              <a:t>³</a:t>
            </a:r>
            <a:endParaRPr lang="en-AU" sz="1400" dirty="0">
              <a:solidFill>
                <a:prstClr val="black"/>
              </a:solidFill>
            </a:endParaRPr>
          </a:p>
        </p:txBody>
      </p:sp>
      <p:sp>
        <p:nvSpPr>
          <p:cNvPr id="81" name="Rectangle 80">
            <a:extLst>
              <a:ext uri="{FF2B5EF4-FFF2-40B4-BE49-F238E27FC236}">
                <a16:creationId xmlns:a16="http://schemas.microsoft.com/office/drawing/2014/main" id="{369F5A68-92E7-FD94-1444-6ECE55774DA9}"/>
              </a:ext>
            </a:extLst>
          </p:cNvPr>
          <p:cNvSpPr/>
          <p:nvPr/>
        </p:nvSpPr>
        <p:spPr bwMode="gray">
          <a:xfrm>
            <a:off x="6043551" y="1485714"/>
            <a:ext cx="5532636" cy="3089203"/>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AU" sz="1600" b="1" i="0" u="none" strike="noStrike" kern="1200" cap="none" spc="0" normalizeH="0" baseline="0" noProof="0">
              <a:ln>
                <a:noFill/>
              </a:ln>
              <a:solidFill>
                <a:prstClr val="white"/>
              </a:solidFill>
              <a:effectLst/>
              <a:uLnTx/>
              <a:uFillTx/>
              <a:ea typeface="Calibri Light" panose="020F0302020204030204" pitchFamily="34" charset="0"/>
              <a:cs typeface="Calibri Light" panose="020F0302020204030204" pitchFamily="34" charset="0"/>
            </a:endParaRPr>
          </a:p>
        </p:txBody>
      </p:sp>
      <p:sp>
        <p:nvSpPr>
          <p:cNvPr id="82" name="Rectangle 81">
            <a:extLst>
              <a:ext uri="{FF2B5EF4-FFF2-40B4-BE49-F238E27FC236}">
                <a16:creationId xmlns:a16="http://schemas.microsoft.com/office/drawing/2014/main" id="{BF8DCAF1-DD76-BBAB-1C86-1EC92FF06130}"/>
              </a:ext>
            </a:extLst>
          </p:cNvPr>
          <p:cNvSpPr/>
          <p:nvPr/>
        </p:nvSpPr>
        <p:spPr bwMode="gray">
          <a:xfrm>
            <a:off x="6049349" y="1134720"/>
            <a:ext cx="5526837" cy="355641"/>
          </a:xfrm>
          <a:prstGeom prst="rect">
            <a:avLst/>
          </a:prstGeom>
          <a:solidFill>
            <a:schemeClr val="accent6">
              <a:lumMod val="75000"/>
            </a:schemeClr>
          </a:solidFill>
          <a:ln w="19050" algn="ctr">
            <a:noFill/>
            <a:miter lim="800000"/>
            <a:headEnd/>
            <a:tailEnd/>
          </a:ln>
        </p:spPr>
        <p:txBody>
          <a:bodyPr wrap="square" lIns="88900" tIns="88900" rIns="88900" bIns="88900" rtlCol="0" anchor="ctr"/>
          <a:lstStyle/>
          <a:p>
            <a:pPr algn="ctr" defTabSz="914400">
              <a:lnSpc>
                <a:spcPct val="106000"/>
              </a:lnSpc>
              <a:defRPr/>
            </a:pPr>
            <a:endParaRPr lang="en-AU" sz="1600" b="1">
              <a:solidFill>
                <a:prstClr val="black"/>
              </a:solidFill>
              <a:ea typeface="Calibri Light" panose="020F0302020204030204" pitchFamily="34" charset="0"/>
              <a:cs typeface="Calibri Light" panose="020F0302020204030204" pitchFamily="34" charset="0"/>
            </a:endParaRPr>
          </a:p>
          <a:p>
            <a:pPr algn="ctr" defTabSz="914400">
              <a:lnSpc>
                <a:spcPct val="106000"/>
              </a:lnSpc>
              <a:defRPr/>
            </a:pPr>
            <a:r>
              <a:rPr lang="en-AU" sz="1600" b="1">
                <a:solidFill>
                  <a:schemeClr val="bg1"/>
                </a:solidFill>
                <a:ea typeface="Calibri Light" panose="020F0302020204030204" pitchFamily="34" charset="0"/>
                <a:cs typeface="Calibri Light" panose="020F0302020204030204" pitchFamily="34" charset="0"/>
              </a:rPr>
              <a:t>Structural / Behavioural Barriers</a:t>
            </a:r>
          </a:p>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AU" sz="1600" b="1" i="0" u="none" strike="noStrike" kern="1200" cap="none" spc="0" normalizeH="0" baseline="0" noProof="0">
              <a:ln>
                <a:noFill/>
              </a:ln>
              <a:solidFill>
                <a:prstClr val="white"/>
              </a:solidFill>
              <a:effectLst/>
              <a:uLnTx/>
              <a:uFillTx/>
              <a:ea typeface="Calibri Light" panose="020F0302020204030204" pitchFamily="34" charset="0"/>
              <a:cs typeface="Calibri Light" panose="020F0302020204030204" pitchFamily="34" charset="0"/>
            </a:endParaRPr>
          </a:p>
        </p:txBody>
      </p:sp>
      <p:grpSp>
        <p:nvGrpSpPr>
          <p:cNvPr id="83" name="Graphic 4">
            <a:extLst>
              <a:ext uri="{FF2B5EF4-FFF2-40B4-BE49-F238E27FC236}">
                <a16:creationId xmlns:a16="http://schemas.microsoft.com/office/drawing/2014/main" id="{D9576838-0255-65BC-1F8B-D95C7F6F4A29}"/>
              </a:ext>
            </a:extLst>
          </p:cNvPr>
          <p:cNvGrpSpPr/>
          <p:nvPr/>
        </p:nvGrpSpPr>
        <p:grpSpPr>
          <a:xfrm>
            <a:off x="9562667" y="1586005"/>
            <a:ext cx="576006" cy="576000"/>
            <a:chOff x="5099808" y="3339623"/>
            <a:chExt cx="361670" cy="361333"/>
          </a:xfrm>
          <a:solidFill>
            <a:schemeClr val="accent1">
              <a:lumMod val="60000"/>
              <a:lumOff val="40000"/>
            </a:schemeClr>
          </a:solidFill>
        </p:grpSpPr>
        <p:sp>
          <p:nvSpPr>
            <p:cNvPr id="84" name="Graphic 4">
              <a:extLst>
                <a:ext uri="{FF2B5EF4-FFF2-40B4-BE49-F238E27FC236}">
                  <a16:creationId xmlns:a16="http://schemas.microsoft.com/office/drawing/2014/main" id="{0D1E9E75-BFB7-3989-AF80-870F30952A82}"/>
                </a:ext>
              </a:extLst>
            </p:cNvPr>
            <p:cNvSpPr/>
            <p:nvPr/>
          </p:nvSpPr>
          <p:spPr>
            <a:xfrm>
              <a:off x="5292784" y="3533696"/>
              <a:ext cx="24920" cy="25535"/>
            </a:xfrm>
            <a:custGeom>
              <a:avLst/>
              <a:gdLst>
                <a:gd name="connsiteX0" fmla="*/ 24921 w 24920"/>
                <a:gd name="connsiteY0" fmla="*/ 0 h 25535"/>
                <a:gd name="connsiteX1" fmla="*/ 0 w 24920"/>
                <a:gd name="connsiteY1" fmla="*/ 25536 h 25535"/>
                <a:gd name="connsiteX2" fmla="*/ 24921 w 24920"/>
                <a:gd name="connsiteY2" fmla="*/ 25536 h 25535"/>
              </a:gdLst>
              <a:ahLst/>
              <a:cxnLst>
                <a:cxn ang="0">
                  <a:pos x="connsiteX0" y="connsiteY0"/>
                </a:cxn>
                <a:cxn ang="0">
                  <a:pos x="connsiteX1" y="connsiteY1"/>
                </a:cxn>
                <a:cxn ang="0">
                  <a:pos x="connsiteX2" y="connsiteY2"/>
                </a:cxn>
              </a:cxnLst>
              <a:rect l="l" t="t" r="r" b="b"/>
              <a:pathLst>
                <a:path w="24920" h="25535">
                  <a:moveTo>
                    <a:pt x="24921" y="0"/>
                  </a:moveTo>
                  <a:lnTo>
                    <a:pt x="0" y="25536"/>
                  </a:lnTo>
                  <a:lnTo>
                    <a:pt x="24921" y="25536"/>
                  </a:lnTo>
                  <a:close/>
                </a:path>
              </a:pathLst>
            </a:custGeom>
            <a:grp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sp>
          <p:nvSpPr>
            <p:cNvPr id="85" name="Graphic 4">
              <a:extLst>
                <a:ext uri="{FF2B5EF4-FFF2-40B4-BE49-F238E27FC236}">
                  <a16:creationId xmlns:a16="http://schemas.microsoft.com/office/drawing/2014/main" id="{85EA9FC0-41A3-637D-6F7F-D18A3E521995}"/>
                </a:ext>
              </a:extLst>
            </p:cNvPr>
            <p:cNvSpPr/>
            <p:nvPr/>
          </p:nvSpPr>
          <p:spPr>
            <a:xfrm>
              <a:off x="5242943" y="3482625"/>
              <a:ext cx="24920" cy="24259"/>
            </a:xfrm>
            <a:custGeom>
              <a:avLst/>
              <a:gdLst>
                <a:gd name="connsiteX0" fmla="*/ 0 w 24920"/>
                <a:gd name="connsiteY0" fmla="*/ 24259 h 24259"/>
                <a:gd name="connsiteX1" fmla="*/ 24921 w 24920"/>
                <a:gd name="connsiteY1" fmla="*/ 0 h 24259"/>
                <a:gd name="connsiteX2" fmla="*/ 0 w 24920"/>
                <a:gd name="connsiteY2" fmla="*/ 0 h 24259"/>
              </a:gdLst>
              <a:ahLst/>
              <a:cxnLst>
                <a:cxn ang="0">
                  <a:pos x="connsiteX0" y="connsiteY0"/>
                </a:cxn>
                <a:cxn ang="0">
                  <a:pos x="connsiteX1" y="connsiteY1"/>
                </a:cxn>
                <a:cxn ang="0">
                  <a:pos x="connsiteX2" y="connsiteY2"/>
                </a:cxn>
              </a:cxnLst>
              <a:rect l="l" t="t" r="r" b="b"/>
              <a:pathLst>
                <a:path w="24920" h="24259">
                  <a:moveTo>
                    <a:pt x="0" y="24259"/>
                  </a:moveTo>
                  <a:lnTo>
                    <a:pt x="24921" y="0"/>
                  </a:lnTo>
                  <a:lnTo>
                    <a:pt x="0" y="0"/>
                  </a:lnTo>
                  <a:close/>
                </a:path>
              </a:pathLst>
            </a:custGeom>
            <a:grp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sp>
          <p:nvSpPr>
            <p:cNvPr id="86" name="Graphic 4">
              <a:extLst>
                <a:ext uri="{FF2B5EF4-FFF2-40B4-BE49-F238E27FC236}">
                  <a16:creationId xmlns:a16="http://schemas.microsoft.com/office/drawing/2014/main" id="{48FEF136-9A29-7EEF-DBDE-37F34FD7D631}"/>
                </a:ext>
              </a:extLst>
            </p:cNvPr>
            <p:cNvSpPr/>
            <p:nvPr/>
          </p:nvSpPr>
          <p:spPr>
            <a:xfrm>
              <a:off x="5242943" y="3482625"/>
              <a:ext cx="66455" cy="67031"/>
            </a:xfrm>
            <a:custGeom>
              <a:avLst/>
              <a:gdLst>
                <a:gd name="connsiteX0" fmla="*/ 42813 w 66455"/>
                <a:gd name="connsiteY0" fmla="*/ 0 h 67031"/>
                <a:gd name="connsiteX1" fmla="*/ 0 w 66455"/>
                <a:gd name="connsiteY1" fmla="*/ 42134 h 67031"/>
                <a:gd name="connsiteX2" fmla="*/ 0 w 66455"/>
                <a:gd name="connsiteY2" fmla="*/ 67032 h 67031"/>
                <a:gd name="connsiteX3" fmla="*/ 66456 w 66455"/>
                <a:gd name="connsiteY3" fmla="*/ 0 h 67031"/>
              </a:gdLst>
              <a:ahLst/>
              <a:cxnLst>
                <a:cxn ang="0">
                  <a:pos x="connsiteX0" y="connsiteY0"/>
                </a:cxn>
                <a:cxn ang="0">
                  <a:pos x="connsiteX1" y="connsiteY1"/>
                </a:cxn>
                <a:cxn ang="0">
                  <a:pos x="connsiteX2" y="connsiteY2"/>
                </a:cxn>
                <a:cxn ang="0">
                  <a:pos x="connsiteX3" y="connsiteY3"/>
                </a:cxn>
              </a:cxnLst>
              <a:rect l="l" t="t" r="r" b="b"/>
              <a:pathLst>
                <a:path w="66455" h="67031">
                  <a:moveTo>
                    <a:pt x="42813" y="0"/>
                  </a:moveTo>
                  <a:lnTo>
                    <a:pt x="0" y="42134"/>
                  </a:lnTo>
                  <a:lnTo>
                    <a:pt x="0" y="67032"/>
                  </a:lnTo>
                  <a:lnTo>
                    <a:pt x="66456" y="0"/>
                  </a:lnTo>
                  <a:close/>
                </a:path>
              </a:pathLst>
            </a:custGeom>
            <a:grp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sp>
          <p:nvSpPr>
            <p:cNvPr id="87" name="Graphic 4">
              <a:extLst>
                <a:ext uri="{FF2B5EF4-FFF2-40B4-BE49-F238E27FC236}">
                  <a16:creationId xmlns:a16="http://schemas.microsoft.com/office/drawing/2014/main" id="{63D3F696-46E4-1A6D-CCEE-187871B49346}"/>
                </a:ext>
              </a:extLst>
            </p:cNvPr>
            <p:cNvSpPr/>
            <p:nvPr/>
          </p:nvSpPr>
          <p:spPr>
            <a:xfrm>
              <a:off x="5251250" y="3492201"/>
              <a:ext cx="66455" cy="67031"/>
            </a:xfrm>
            <a:custGeom>
              <a:avLst/>
              <a:gdLst>
                <a:gd name="connsiteX0" fmla="*/ 66456 w 66455"/>
                <a:gd name="connsiteY0" fmla="*/ 23620 h 67031"/>
                <a:gd name="connsiteX1" fmla="*/ 66456 w 66455"/>
                <a:gd name="connsiteY1" fmla="*/ 0 h 67031"/>
                <a:gd name="connsiteX2" fmla="*/ 0 w 66455"/>
                <a:gd name="connsiteY2" fmla="*/ 67032 h 67031"/>
                <a:gd name="connsiteX3" fmla="*/ 23004 w 66455"/>
                <a:gd name="connsiteY3" fmla="*/ 67032 h 67031"/>
              </a:gdLst>
              <a:ahLst/>
              <a:cxnLst>
                <a:cxn ang="0">
                  <a:pos x="connsiteX0" y="connsiteY0"/>
                </a:cxn>
                <a:cxn ang="0">
                  <a:pos x="connsiteX1" y="connsiteY1"/>
                </a:cxn>
                <a:cxn ang="0">
                  <a:pos x="connsiteX2" y="connsiteY2"/>
                </a:cxn>
                <a:cxn ang="0">
                  <a:pos x="connsiteX3" y="connsiteY3"/>
                </a:cxn>
              </a:cxnLst>
              <a:rect l="l" t="t" r="r" b="b"/>
              <a:pathLst>
                <a:path w="66455" h="67031">
                  <a:moveTo>
                    <a:pt x="66456" y="23620"/>
                  </a:moveTo>
                  <a:lnTo>
                    <a:pt x="66456" y="0"/>
                  </a:lnTo>
                  <a:lnTo>
                    <a:pt x="0" y="67032"/>
                  </a:lnTo>
                  <a:lnTo>
                    <a:pt x="23004" y="67032"/>
                  </a:lnTo>
                  <a:close/>
                </a:path>
              </a:pathLst>
            </a:custGeom>
            <a:grp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sp>
          <p:nvSpPr>
            <p:cNvPr id="88" name="Graphic 4">
              <a:extLst>
                <a:ext uri="{FF2B5EF4-FFF2-40B4-BE49-F238E27FC236}">
                  <a16:creationId xmlns:a16="http://schemas.microsoft.com/office/drawing/2014/main" id="{6A28B5EC-9659-7797-AF8E-D5A9439DC97B}"/>
                </a:ext>
              </a:extLst>
            </p:cNvPr>
            <p:cNvSpPr/>
            <p:nvPr/>
          </p:nvSpPr>
          <p:spPr>
            <a:xfrm>
              <a:off x="5099808" y="3339623"/>
              <a:ext cx="361670" cy="361333"/>
            </a:xfrm>
            <a:custGeom>
              <a:avLst/>
              <a:gdLst>
                <a:gd name="connsiteX0" fmla="*/ 180836 w 361670"/>
                <a:gd name="connsiteY0" fmla="*/ 0 h 361333"/>
                <a:gd name="connsiteX1" fmla="*/ 0 w 361670"/>
                <a:gd name="connsiteY1" fmla="*/ 180667 h 361333"/>
                <a:gd name="connsiteX2" fmla="*/ 180836 w 361670"/>
                <a:gd name="connsiteY2" fmla="*/ 361333 h 361333"/>
                <a:gd name="connsiteX3" fmla="*/ 361671 w 361670"/>
                <a:gd name="connsiteY3" fmla="*/ 180667 h 361333"/>
                <a:gd name="connsiteX4" fmla="*/ 180836 w 361670"/>
                <a:gd name="connsiteY4" fmla="*/ 0 h 361333"/>
                <a:gd name="connsiteX5" fmla="*/ 276045 w 361670"/>
                <a:gd name="connsiteY5" fmla="*/ 269404 h 361333"/>
                <a:gd name="connsiteX6" fmla="*/ 269655 w 361670"/>
                <a:gd name="connsiteY6" fmla="*/ 275788 h 361333"/>
                <a:gd name="connsiteX7" fmla="*/ 136745 w 361670"/>
                <a:gd name="connsiteY7" fmla="*/ 275788 h 361333"/>
                <a:gd name="connsiteX8" fmla="*/ 130355 w 361670"/>
                <a:gd name="connsiteY8" fmla="*/ 269404 h 361333"/>
                <a:gd name="connsiteX9" fmla="*/ 130355 w 361670"/>
                <a:gd name="connsiteY9" fmla="*/ 232377 h 361333"/>
                <a:gd name="connsiteX10" fmla="*/ 91376 w 361670"/>
                <a:gd name="connsiteY10" fmla="*/ 232377 h 361333"/>
                <a:gd name="connsiteX11" fmla="*/ 84986 w 361670"/>
                <a:gd name="connsiteY11" fmla="*/ 225993 h 361333"/>
                <a:gd name="connsiteX12" fmla="*/ 84986 w 361670"/>
                <a:gd name="connsiteY12" fmla="*/ 93206 h 361333"/>
                <a:gd name="connsiteX13" fmla="*/ 91376 w 361670"/>
                <a:gd name="connsiteY13" fmla="*/ 86822 h 361333"/>
                <a:gd name="connsiteX14" fmla="*/ 224287 w 361670"/>
                <a:gd name="connsiteY14" fmla="*/ 86822 h 361333"/>
                <a:gd name="connsiteX15" fmla="*/ 230677 w 361670"/>
                <a:gd name="connsiteY15" fmla="*/ 93206 h 361333"/>
                <a:gd name="connsiteX16" fmla="*/ 230677 w 361670"/>
                <a:gd name="connsiteY16" fmla="*/ 130233 h 361333"/>
                <a:gd name="connsiteX17" fmla="*/ 269655 w 361670"/>
                <a:gd name="connsiteY17" fmla="*/ 130233 h 361333"/>
                <a:gd name="connsiteX18" fmla="*/ 276045 w 361670"/>
                <a:gd name="connsiteY18" fmla="*/ 136617 h 361333"/>
                <a:gd name="connsiteX19" fmla="*/ 276045 w 361670"/>
                <a:gd name="connsiteY19" fmla="*/ 269404 h 36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670" h="361333">
                  <a:moveTo>
                    <a:pt x="180836" y="0"/>
                  </a:moveTo>
                  <a:cubicBezTo>
                    <a:pt x="80513" y="0"/>
                    <a:pt x="0" y="81077"/>
                    <a:pt x="0" y="180667"/>
                  </a:cubicBezTo>
                  <a:cubicBezTo>
                    <a:pt x="0" y="280895"/>
                    <a:pt x="81152" y="361333"/>
                    <a:pt x="180836" y="361333"/>
                  </a:cubicBezTo>
                  <a:cubicBezTo>
                    <a:pt x="281157" y="361333"/>
                    <a:pt x="361671" y="280257"/>
                    <a:pt x="361671" y="180667"/>
                  </a:cubicBezTo>
                  <a:cubicBezTo>
                    <a:pt x="361671" y="81077"/>
                    <a:pt x="280518" y="0"/>
                    <a:pt x="180836" y="0"/>
                  </a:cubicBezTo>
                  <a:close/>
                  <a:moveTo>
                    <a:pt x="276045" y="269404"/>
                  </a:moveTo>
                  <a:cubicBezTo>
                    <a:pt x="276045" y="273234"/>
                    <a:pt x="273490" y="275788"/>
                    <a:pt x="269655" y="275788"/>
                  </a:cubicBezTo>
                  <a:lnTo>
                    <a:pt x="136745" y="275788"/>
                  </a:lnTo>
                  <a:cubicBezTo>
                    <a:pt x="132911" y="275788"/>
                    <a:pt x="130355" y="273234"/>
                    <a:pt x="130355" y="269404"/>
                  </a:cubicBezTo>
                  <a:lnTo>
                    <a:pt x="130355" y="232377"/>
                  </a:lnTo>
                  <a:lnTo>
                    <a:pt x="91376" y="232377"/>
                  </a:lnTo>
                  <a:cubicBezTo>
                    <a:pt x="87542" y="232377"/>
                    <a:pt x="84986" y="229823"/>
                    <a:pt x="84986" y="225993"/>
                  </a:cubicBezTo>
                  <a:lnTo>
                    <a:pt x="84986" y="93206"/>
                  </a:lnTo>
                  <a:cubicBezTo>
                    <a:pt x="84986" y="89376"/>
                    <a:pt x="87542" y="86822"/>
                    <a:pt x="91376" y="86822"/>
                  </a:cubicBezTo>
                  <a:lnTo>
                    <a:pt x="224287" y="86822"/>
                  </a:lnTo>
                  <a:cubicBezTo>
                    <a:pt x="228121" y="86822"/>
                    <a:pt x="230677" y="89376"/>
                    <a:pt x="230677" y="93206"/>
                  </a:cubicBezTo>
                  <a:lnTo>
                    <a:pt x="230677" y="130233"/>
                  </a:lnTo>
                  <a:lnTo>
                    <a:pt x="269655" y="130233"/>
                  </a:lnTo>
                  <a:cubicBezTo>
                    <a:pt x="273490" y="130233"/>
                    <a:pt x="276045" y="132787"/>
                    <a:pt x="276045" y="136617"/>
                  </a:cubicBezTo>
                  <a:lnTo>
                    <a:pt x="276045" y="269404"/>
                  </a:lnTo>
                  <a:close/>
                </a:path>
              </a:pathLst>
            </a:custGeom>
            <a:grp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sp>
          <p:nvSpPr>
            <p:cNvPr id="89" name="Graphic 4">
              <a:extLst>
                <a:ext uri="{FF2B5EF4-FFF2-40B4-BE49-F238E27FC236}">
                  <a16:creationId xmlns:a16="http://schemas.microsoft.com/office/drawing/2014/main" id="{C51D5A00-1376-B2BC-3BB7-D36D3B4AAE07}"/>
                </a:ext>
              </a:extLst>
            </p:cNvPr>
            <p:cNvSpPr/>
            <p:nvPr/>
          </p:nvSpPr>
          <p:spPr>
            <a:xfrm>
              <a:off x="5197574" y="3439213"/>
              <a:ext cx="120130" cy="120019"/>
            </a:xfrm>
            <a:custGeom>
              <a:avLst/>
              <a:gdLst>
                <a:gd name="connsiteX0" fmla="*/ 38978 w 120130"/>
                <a:gd name="connsiteY0" fmla="*/ 30643 h 120019"/>
                <a:gd name="connsiteX1" fmla="*/ 120131 w 120130"/>
                <a:gd name="connsiteY1" fmla="*/ 30643 h 120019"/>
                <a:gd name="connsiteX2" fmla="*/ 120131 w 120130"/>
                <a:gd name="connsiteY2" fmla="*/ 0 h 120019"/>
                <a:gd name="connsiteX3" fmla="*/ 0 w 120130"/>
                <a:gd name="connsiteY3" fmla="*/ 0 h 120019"/>
                <a:gd name="connsiteX4" fmla="*/ 0 w 120130"/>
                <a:gd name="connsiteY4" fmla="*/ 120019 h 120019"/>
                <a:gd name="connsiteX5" fmla="*/ 32589 w 120130"/>
                <a:gd name="connsiteY5" fmla="*/ 120019 h 120019"/>
                <a:gd name="connsiteX6" fmla="*/ 32589 w 120130"/>
                <a:gd name="connsiteY6" fmla="*/ 37027 h 120019"/>
                <a:gd name="connsiteX7" fmla="*/ 38978 w 120130"/>
                <a:gd name="connsiteY7" fmla="*/ 30643 h 120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130" h="120019">
                  <a:moveTo>
                    <a:pt x="38978" y="30643"/>
                  </a:moveTo>
                  <a:lnTo>
                    <a:pt x="120131" y="30643"/>
                  </a:lnTo>
                  <a:lnTo>
                    <a:pt x="120131" y="0"/>
                  </a:lnTo>
                  <a:lnTo>
                    <a:pt x="0" y="0"/>
                  </a:lnTo>
                  <a:lnTo>
                    <a:pt x="0" y="120019"/>
                  </a:lnTo>
                  <a:lnTo>
                    <a:pt x="32589" y="120019"/>
                  </a:lnTo>
                  <a:lnTo>
                    <a:pt x="32589" y="37027"/>
                  </a:lnTo>
                  <a:cubicBezTo>
                    <a:pt x="32589" y="33197"/>
                    <a:pt x="35145" y="30643"/>
                    <a:pt x="38978" y="30643"/>
                  </a:cubicBezTo>
                  <a:close/>
                </a:path>
              </a:pathLst>
            </a:custGeom>
            <a:grp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sp>
          <p:nvSpPr>
            <p:cNvPr id="90" name="Graphic 4">
              <a:extLst>
                <a:ext uri="{FF2B5EF4-FFF2-40B4-BE49-F238E27FC236}">
                  <a16:creationId xmlns:a16="http://schemas.microsoft.com/office/drawing/2014/main" id="{BEF2346F-3A4D-2105-EF46-7AE62561719A}"/>
                </a:ext>
              </a:extLst>
            </p:cNvPr>
            <p:cNvSpPr/>
            <p:nvPr/>
          </p:nvSpPr>
          <p:spPr>
            <a:xfrm>
              <a:off x="5242943" y="3482625"/>
              <a:ext cx="120130" cy="120018"/>
            </a:xfrm>
            <a:custGeom>
              <a:avLst/>
              <a:gdLst>
                <a:gd name="connsiteX0" fmla="*/ 87542 w 120130"/>
                <a:gd name="connsiteY0" fmla="*/ 82992 h 120018"/>
                <a:gd name="connsiteX1" fmla="*/ 81152 w 120130"/>
                <a:gd name="connsiteY1" fmla="*/ 89376 h 120018"/>
                <a:gd name="connsiteX2" fmla="*/ 0 w 120130"/>
                <a:gd name="connsiteY2" fmla="*/ 89376 h 120018"/>
                <a:gd name="connsiteX3" fmla="*/ 0 w 120130"/>
                <a:gd name="connsiteY3" fmla="*/ 120019 h 120018"/>
                <a:gd name="connsiteX4" fmla="*/ 120131 w 120130"/>
                <a:gd name="connsiteY4" fmla="*/ 120019 h 120018"/>
                <a:gd name="connsiteX5" fmla="*/ 120131 w 120130"/>
                <a:gd name="connsiteY5" fmla="*/ 0 h 120018"/>
                <a:gd name="connsiteX6" fmla="*/ 87542 w 120130"/>
                <a:gd name="connsiteY6" fmla="*/ 0 h 120018"/>
                <a:gd name="connsiteX7" fmla="*/ 87542 w 120130"/>
                <a:gd name="connsiteY7" fmla="*/ 82992 h 120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130" h="120018">
                  <a:moveTo>
                    <a:pt x="87542" y="82992"/>
                  </a:moveTo>
                  <a:cubicBezTo>
                    <a:pt x="87542" y="86822"/>
                    <a:pt x="84986" y="89376"/>
                    <a:pt x="81152" y="89376"/>
                  </a:cubicBezTo>
                  <a:lnTo>
                    <a:pt x="0" y="89376"/>
                  </a:lnTo>
                  <a:lnTo>
                    <a:pt x="0" y="120019"/>
                  </a:lnTo>
                  <a:lnTo>
                    <a:pt x="120131" y="120019"/>
                  </a:lnTo>
                  <a:lnTo>
                    <a:pt x="120131" y="0"/>
                  </a:lnTo>
                  <a:lnTo>
                    <a:pt x="87542" y="0"/>
                  </a:lnTo>
                  <a:lnTo>
                    <a:pt x="87542" y="82992"/>
                  </a:lnTo>
                  <a:close/>
                </a:path>
              </a:pathLst>
            </a:custGeom>
            <a:grp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grpSp>
      <p:sp>
        <p:nvSpPr>
          <p:cNvPr id="91" name="Graphic 4">
            <a:extLst>
              <a:ext uri="{FF2B5EF4-FFF2-40B4-BE49-F238E27FC236}">
                <a16:creationId xmlns:a16="http://schemas.microsoft.com/office/drawing/2014/main" id="{B497E924-E61D-9EBF-4EA2-1D41EAACCAB8}"/>
              </a:ext>
            </a:extLst>
          </p:cNvPr>
          <p:cNvSpPr/>
          <p:nvPr/>
        </p:nvSpPr>
        <p:spPr>
          <a:xfrm>
            <a:off x="9562582" y="3011946"/>
            <a:ext cx="576000" cy="576000"/>
          </a:xfrm>
          <a:custGeom>
            <a:avLst/>
            <a:gdLst>
              <a:gd name="connsiteX0" fmla="*/ 180836 w 361670"/>
              <a:gd name="connsiteY0" fmla="*/ 0 h 361333"/>
              <a:gd name="connsiteX1" fmla="*/ 0 w 361670"/>
              <a:gd name="connsiteY1" fmla="*/ 180667 h 361333"/>
              <a:gd name="connsiteX2" fmla="*/ 180836 w 361670"/>
              <a:gd name="connsiteY2" fmla="*/ 361333 h 361333"/>
              <a:gd name="connsiteX3" fmla="*/ 361670 w 361670"/>
              <a:gd name="connsiteY3" fmla="*/ 180667 h 361333"/>
              <a:gd name="connsiteX4" fmla="*/ 180836 w 361670"/>
              <a:gd name="connsiteY4" fmla="*/ 0 h 361333"/>
              <a:gd name="connsiteX5" fmla="*/ 245374 w 361670"/>
              <a:gd name="connsiteY5" fmla="*/ 137256 h 361333"/>
              <a:gd name="connsiteX6" fmla="*/ 200644 w 361670"/>
              <a:gd name="connsiteY6" fmla="*/ 167260 h 361333"/>
              <a:gd name="connsiteX7" fmla="*/ 192337 w 361670"/>
              <a:gd name="connsiteY7" fmla="*/ 176836 h 361333"/>
              <a:gd name="connsiteX8" fmla="*/ 189142 w 361670"/>
              <a:gd name="connsiteY8" fmla="*/ 180667 h 361333"/>
              <a:gd name="connsiteX9" fmla="*/ 192977 w 361670"/>
              <a:gd name="connsiteY9" fmla="*/ 184497 h 361333"/>
              <a:gd name="connsiteX10" fmla="*/ 200644 w 361670"/>
              <a:gd name="connsiteY10" fmla="*/ 194073 h 361333"/>
              <a:gd name="connsiteX11" fmla="*/ 245374 w 361670"/>
              <a:gd name="connsiteY11" fmla="*/ 224078 h 361333"/>
              <a:gd name="connsiteX12" fmla="*/ 265821 w 361670"/>
              <a:gd name="connsiteY12" fmla="*/ 224078 h 361333"/>
              <a:gd name="connsiteX13" fmla="*/ 247930 w 361670"/>
              <a:gd name="connsiteY13" fmla="*/ 206203 h 361333"/>
              <a:gd name="connsiteX14" fmla="*/ 247930 w 361670"/>
              <a:gd name="connsiteY14" fmla="*/ 197265 h 361333"/>
              <a:gd name="connsiteX15" fmla="*/ 256876 w 361670"/>
              <a:gd name="connsiteY15" fmla="*/ 197265 h 361333"/>
              <a:gd name="connsiteX16" fmla="*/ 285631 w 361670"/>
              <a:gd name="connsiteY16" fmla="*/ 225993 h 361333"/>
              <a:gd name="connsiteX17" fmla="*/ 286908 w 361670"/>
              <a:gd name="connsiteY17" fmla="*/ 227908 h 361333"/>
              <a:gd name="connsiteX18" fmla="*/ 286908 w 361670"/>
              <a:gd name="connsiteY18" fmla="*/ 233015 h 361333"/>
              <a:gd name="connsiteX19" fmla="*/ 285631 w 361670"/>
              <a:gd name="connsiteY19" fmla="*/ 234930 h 361333"/>
              <a:gd name="connsiteX20" fmla="*/ 256876 w 361670"/>
              <a:gd name="connsiteY20" fmla="*/ 263658 h 361333"/>
              <a:gd name="connsiteX21" fmla="*/ 252403 w 361670"/>
              <a:gd name="connsiteY21" fmla="*/ 265574 h 361333"/>
              <a:gd name="connsiteX22" fmla="*/ 247930 w 361670"/>
              <a:gd name="connsiteY22" fmla="*/ 263658 h 361333"/>
              <a:gd name="connsiteX23" fmla="*/ 247930 w 361670"/>
              <a:gd name="connsiteY23" fmla="*/ 254721 h 361333"/>
              <a:gd name="connsiteX24" fmla="*/ 265821 w 361670"/>
              <a:gd name="connsiteY24" fmla="*/ 236846 h 361333"/>
              <a:gd name="connsiteX25" fmla="*/ 245374 w 361670"/>
              <a:gd name="connsiteY25" fmla="*/ 236846 h 361333"/>
              <a:gd name="connsiteX26" fmla="*/ 190420 w 361670"/>
              <a:gd name="connsiteY26" fmla="*/ 201734 h 361333"/>
              <a:gd name="connsiteX27" fmla="*/ 182752 w 361670"/>
              <a:gd name="connsiteY27" fmla="*/ 192796 h 361333"/>
              <a:gd name="connsiteX28" fmla="*/ 180197 w 361670"/>
              <a:gd name="connsiteY28" fmla="*/ 190243 h 361333"/>
              <a:gd name="connsiteX29" fmla="*/ 177641 w 361670"/>
              <a:gd name="connsiteY29" fmla="*/ 192796 h 361333"/>
              <a:gd name="connsiteX30" fmla="*/ 169972 w 361670"/>
              <a:gd name="connsiteY30" fmla="*/ 201734 h 361333"/>
              <a:gd name="connsiteX31" fmla="*/ 115019 w 361670"/>
              <a:gd name="connsiteY31" fmla="*/ 236846 h 361333"/>
              <a:gd name="connsiteX32" fmla="*/ 79235 w 361670"/>
              <a:gd name="connsiteY32" fmla="*/ 236846 h 361333"/>
              <a:gd name="connsiteX33" fmla="*/ 72845 w 361670"/>
              <a:gd name="connsiteY33" fmla="*/ 230462 h 361333"/>
              <a:gd name="connsiteX34" fmla="*/ 79235 w 361670"/>
              <a:gd name="connsiteY34" fmla="*/ 224078 h 361333"/>
              <a:gd name="connsiteX35" fmla="*/ 115019 w 361670"/>
              <a:gd name="connsiteY35" fmla="*/ 224078 h 361333"/>
              <a:gd name="connsiteX36" fmla="*/ 159748 w 361670"/>
              <a:gd name="connsiteY36" fmla="*/ 194073 h 361333"/>
              <a:gd name="connsiteX37" fmla="*/ 168056 w 361670"/>
              <a:gd name="connsiteY37" fmla="*/ 184497 h 361333"/>
              <a:gd name="connsiteX38" fmla="*/ 171251 w 361670"/>
              <a:gd name="connsiteY38" fmla="*/ 180667 h 361333"/>
              <a:gd name="connsiteX39" fmla="*/ 167417 w 361670"/>
              <a:gd name="connsiteY39" fmla="*/ 176836 h 361333"/>
              <a:gd name="connsiteX40" fmla="*/ 159748 w 361670"/>
              <a:gd name="connsiteY40" fmla="*/ 167260 h 361333"/>
              <a:gd name="connsiteX41" fmla="*/ 115019 w 361670"/>
              <a:gd name="connsiteY41" fmla="*/ 137256 h 361333"/>
              <a:gd name="connsiteX42" fmla="*/ 79235 w 361670"/>
              <a:gd name="connsiteY42" fmla="*/ 137256 h 361333"/>
              <a:gd name="connsiteX43" fmla="*/ 72845 w 361670"/>
              <a:gd name="connsiteY43" fmla="*/ 130872 h 361333"/>
              <a:gd name="connsiteX44" fmla="*/ 79235 w 361670"/>
              <a:gd name="connsiteY44" fmla="*/ 124488 h 361333"/>
              <a:gd name="connsiteX45" fmla="*/ 115019 w 361670"/>
              <a:gd name="connsiteY45" fmla="*/ 124488 h 361333"/>
              <a:gd name="connsiteX46" fmla="*/ 169972 w 361670"/>
              <a:gd name="connsiteY46" fmla="*/ 159600 h 361333"/>
              <a:gd name="connsiteX47" fmla="*/ 177641 w 361670"/>
              <a:gd name="connsiteY47" fmla="*/ 168537 h 361333"/>
              <a:gd name="connsiteX48" fmla="*/ 180197 w 361670"/>
              <a:gd name="connsiteY48" fmla="*/ 171091 h 361333"/>
              <a:gd name="connsiteX49" fmla="*/ 182752 w 361670"/>
              <a:gd name="connsiteY49" fmla="*/ 168537 h 361333"/>
              <a:gd name="connsiteX50" fmla="*/ 190420 w 361670"/>
              <a:gd name="connsiteY50" fmla="*/ 159600 h 361333"/>
              <a:gd name="connsiteX51" fmla="*/ 245374 w 361670"/>
              <a:gd name="connsiteY51" fmla="*/ 124488 h 361333"/>
              <a:gd name="connsiteX52" fmla="*/ 265821 w 361670"/>
              <a:gd name="connsiteY52" fmla="*/ 124488 h 361333"/>
              <a:gd name="connsiteX53" fmla="*/ 247930 w 361670"/>
              <a:gd name="connsiteY53" fmla="*/ 106612 h 361333"/>
              <a:gd name="connsiteX54" fmla="*/ 247930 w 361670"/>
              <a:gd name="connsiteY54" fmla="*/ 97675 h 361333"/>
              <a:gd name="connsiteX55" fmla="*/ 256876 w 361670"/>
              <a:gd name="connsiteY55" fmla="*/ 97675 h 361333"/>
              <a:gd name="connsiteX56" fmla="*/ 285631 w 361670"/>
              <a:gd name="connsiteY56" fmla="*/ 126403 h 361333"/>
              <a:gd name="connsiteX57" fmla="*/ 286908 w 361670"/>
              <a:gd name="connsiteY57" fmla="*/ 128318 h 361333"/>
              <a:gd name="connsiteX58" fmla="*/ 286908 w 361670"/>
              <a:gd name="connsiteY58" fmla="*/ 133425 h 361333"/>
              <a:gd name="connsiteX59" fmla="*/ 285631 w 361670"/>
              <a:gd name="connsiteY59" fmla="*/ 135340 h 361333"/>
              <a:gd name="connsiteX60" fmla="*/ 256876 w 361670"/>
              <a:gd name="connsiteY60" fmla="*/ 164068 h 361333"/>
              <a:gd name="connsiteX61" fmla="*/ 252403 w 361670"/>
              <a:gd name="connsiteY61" fmla="*/ 165984 h 361333"/>
              <a:gd name="connsiteX62" fmla="*/ 247930 w 361670"/>
              <a:gd name="connsiteY62" fmla="*/ 164068 h 361333"/>
              <a:gd name="connsiteX63" fmla="*/ 247930 w 361670"/>
              <a:gd name="connsiteY63" fmla="*/ 155131 h 361333"/>
              <a:gd name="connsiteX64" fmla="*/ 265821 w 361670"/>
              <a:gd name="connsiteY64" fmla="*/ 137256 h 361333"/>
              <a:gd name="connsiteX65" fmla="*/ 245374 w 361670"/>
              <a:gd name="connsiteY65" fmla="*/ 137256 h 361333"/>
              <a:gd name="connsiteX66" fmla="*/ 245374 w 361670"/>
              <a:gd name="connsiteY66" fmla="*/ 137256 h 36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361670" h="361333">
                <a:moveTo>
                  <a:pt x="180836" y="0"/>
                </a:moveTo>
                <a:cubicBezTo>
                  <a:pt x="80513" y="0"/>
                  <a:pt x="0" y="81076"/>
                  <a:pt x="0" y="180667"/>
                </a:cubicBezTo>
                <a:cubicBezTo>
                  <a:pt x="0" y="280257"/>
                  <a:pt x="81153" y="361333"/>
                  <a:pt x="180836" y="361333"/>
                </a:cubicBezTo>
                <a:cubicBezTo>
                  <a:pt x="281157" y="361333"/>
                  <a:pt x="361670" y="280257"/>
                  <a:pt x="361670" y="180667"/>
                </a:cubicBezTo>
                <a:cubicBezTo>
                  <a:pt x="361670" y="81076"/>
                  <a:pt x="281157" y="0"/>
                  <a:pt x="180836" y="0"/>
                </a:cubicBezTo>
                <a:close/>
                <a:moveTo>
                  <a:pt x="245374" y="137256"/>
                </a:moveTo>
                <a:cubicBezTo>
                  <a:pt x="224287" y="137256"/>
                  <a:pt x="212146" y="153216"/>
                  <a:pt x="200644" y="167260"/>
                </a:cubicBezTo>
                <a:cubicBezTo>
                  <a:pt x="198088" y="171091"/>
                  <a:pt x="195532" y="174283"/>
                  <a:pt x="192337" y="176836"/>
                </a:cubicBezTo>
                <a:lnTo>
                  <a:pt x="189142" y="180667"/>
                </a:lnTo>
                <a:lnTo>
                  <a:pt x="192977" y="184497"/>
                </a:lnTo>
                <a:cubicBezTo>
                  <a:pt x="195532" y="187051"/>
                  <a:pt x="198088" y="190881"/>
                  <a:pt x="200644" y="194073"/>
                </a:cubicBezTo>
                <a:cubicBezTo>
                  <a:pt x="211507" y="208118"/>
                  <a:pt x="224287" y="224078"/>
                  <a:pt x="245374" y="224078"/>
                </a:cubicBezTo>
                <a:lnTo>
                  <a:pt x="265821" y="224078"/>
                </a:lnTo>
                <a:lnTo>
                  <a:pt x="247930" y="206203"/>
                </a:lnTo>
                <a:cubicBezTo>
                  <a:pt x="245374" y="203649"/>
                  <a:pt x="245374" y="199819"/>
                  <a:pt x="247930" y="197265"/>
                </a:cubicBezTo>
                <a:cubicBezTo>
                  <a:pt x="250486" y="194711"/>
                  <a:pt x="254320" y="194711"/>
                  <a:pt x="256876" y="197265"/>
                </a:cubicBezTo>
                <a:lnTo>
                  <a:pt x="285631" y="225993"/>
                </a:lnTo>
                <a:cubicBezTo>
                  <a:pt x="286270" y="226631"/>
                  <a:pt x="286908" y="227270"/>
                  <a:pt x="286908" y="227908"/>
                </a:cubicBezTo>
                <a:cubicBezTo>
                  <a:pt x="287547" y="229185"/>
                  <a:pt x="287547" y="231100"/>
                  <a:pt x="286908" y="233015"/>
                </a:cubicBezTo>
                <a:cubicBezTo>
                  <a:pt x="286270" y="233654"/>
                  <a:pt x="286270" y="234292"/>
                  <a:pt x="285631" y="234930"/>
                </a:cubicBezTo>
                <a:lnTo>
                  <a:pt x="256876" y="263658"/>
                </a:lnTo>
                <a:cubicBezTo>
                  <a:pt x="255597" y="264935"/>
                  <a:pt x="253681" y="265574"/>
                  <a:pt x="252403" y="265574"/>
                </a:cubicBezTo>
                <a:cubicBezTo>
                  <a:pt x="251125" y="265574"/>
                  <a:pt x="249208" y="264935"/>
                  <a:pt x="247930" y="263658"/>
                </a:cubicBezTo>
                <a:cubicBezTo>
                  <a:pt x="245374" y="261105"/>
                  <a:pt x="245374" y="257274"/>
                  <a:pt x="247930" y="254721"/>
                </a:cubicBezTo>
                <a:lnTo>
                  <a:pt x="265821" y="236846"/>
                </a:lnTo>
                <a:lnTo>
                  <a:pt x="245374" y="236846"/>
                </a:lnTo>
                <a:cubicBezTo>
                  <a:pt x="218536" y="236846"/>
                  <a:pt x="202561" y="216417"/>
                  <a:pt x="190420" y="201734"/>
                </a:cubicBezTo>
                <a:cubicBezTo>
                  <a:pt x="187864" y="198542"/>
                  <a:pt x="185308" y="195350"/>
                  <a:pt x="182752" y="192796"/>
                </a:cubicBezTo>
                <a:lnTo>
                  <a:pt x="180197" y="190243"/>
                </a:lnTo>
                <a:lnTo>
                  <a:pt x="177641" y="192796"/>
                </a:lnTo>
                <a:cubicBezTo>
                  <a:pt x="175084" y="195350"/>
                  <a:pt x="172528" y="198542"/>
                  <a:pt x="169972" y="201734"/>
                </a:cubicBezTo>
                <a:cubicBezTo>
                  <a:pt x="158471" y="216417"/>
                  <a:pt x="142496" y="236846"/>
                  <a:pt x="115019" y="236846"/>
                </a:cubicBezTo>
                <a:lnTo>
                  <a:pt x="79235" y="236846"/>
                </a:lnTo>
                <a:cubicBezTo>
                  <a:pt x="75402" y="236846"/>
                  <a:pt x="72845" y="234292"/>
                  <a:pt x="72845" y="230462"/>
                </a:cubicBezTo>
                <a:cubicBezTo>
                  <a:pt x="72845" y="226631"/>
                  <a:pt x="75402" y="224078"/>
                  <a:pt x="79235" y="224078"/>
                </a:cubicBezTo>
                <a:lnTo>
                  <a:pt x="115019" y="224078"/>
                </a:lnTo>
                <a:cubicBezTo>
                  <a:pt x="136106" y="224078"/>
                  <a:pt x="148247" y="208118"/>
                  <a:pt x="159748" y="194073"/>
                </a:cubicBezTo>
                <a:cubicBezTo>
                  <a:pt x="162305" y="190243"/>
                  <a:pt x="164861" y="187051"/>
                  <a:pt x="168056" y="184497"/>
                </a:cubicBezTo>
                <a:lnTo>
                  <a:pt x="171251" y="180667"/>
                </a:lnTo>
                <a:lnTo>
                  <a:pt x="167417" y="176836"/>
                </a:lnTo>
                <a:cubicBezTo>
                  <a:pt x="164861" y="174283"/>
                  <a:pt x="162305" y="170452"/>
                  <a:pt x="159748" y="167260"/>
                </a:cubicBezTo>
                <a:cubicBezTo>
                  <a:pt x="148886" y="153216"/>
                  <a:pt x="136106" y="137256"/>
                  <a:pt x="115019" y="137256"/>
                </a:cubicBezTo>
                <a:lnTo>
                  <a:pt x="79235" y="137256"/>
                </a:lnTo>
                <a:cubicBezTo>
                  <a:pt x="75402" y="137256"/>
                  <a:pt x="72845" y="134702"/>
                  <a:pt x="72845" y="130872"/>
                </a:cubicBezTo>
                <a:cubicBezTo>
                  <a:pt x="72845" y="127041"/>
                  <a:pt x="75402" y="124488"/>
                  <a:pt x="79235" y="124488"/>
                </a:cubicBezTo>
                <a:lnTo>
                  <a:pt x="115019" y="124488"/>
                </a:lnTo>
                <a:cubicBezTo>
                  <a:pt x="141857" y="124488"/>
                  <a:pt x="157832" y="144916"/>
                  <a:pt x="169972" y="159600"/>
                </a:cubicBezTo>
                <a:cubicBezTo>
                  <a:pt x="172528" y="162792"/>
                  <a:pt x="175084" y="165984"/>
                  <a:pt x="177641" y="168537"/>
                </a:cubicBezTo>
                <a:lnTo>
                  <a:pt x="180197" y="171091"/>
                </a:lnTo>
                <a:lnTo>
                  <a:pt x="182752" y="168537"/>
                </a:lnTo>
                <a:cubicBezTo>
                  <a:pt x="185308" y="165984"/>
                  <a:pt x="187864" y="162792"/>
                  <a:pt x="190420" y="159600"/>
                </a:cubicBezTo>
                <a:cubicBezTo>
                  <a:pt x="201922" y="144916"/>
                  <a:pt x="217897" y="124488"/>
                  <a:pt x="245374" y="124488"/>
                </a:cubicBezTo>
                <a:lnTo>
                  <a:pt x="265821" y="124488"/>
                </a:lnTo>
                <a:lnTo>
                  <a:pt x="247930" y="106612"/>
                </a:lnTo>
                <a:cubicBezTo>
                  <a:pt x="245374" y="104059"/>
                  <a:pt x="245374" y="100228"/>
                  <a:pt x="247930" y="97675"/>
                </a:cubicBezTo>
                <a:cubicBezTo>
                  <a:pt x="250486" y="95121"/>
                  <a:pt x="254320" y="95121"/>
                  <a:pt x="256876" y="97675"/>
                </a:cubicBezTo>
                <a:lnTo>
                  <a:pt x="285631" y="126403"/>
                </a:lnTo>
                <a:cubicBezTo>
                  <a:pt x="286270" y="127041"/>
                  <a:pt x="286908" y="127680"/>
                  <a:pt x="286908" y="128318"/>
                </a:cubicBezTo>
                <a:cubicBezTo>
                  <a:pt x="287547" y="129595"/>
                  <a:pt x="287547" y="131510"/>
                  <a:pt x="286908" y="133425"/>
                </a:cubicBezTo>
                <a:cubicBezTo>
                  <a:pt x="286270" y="134064"/>
                  <a:pt x="286270" y="134702"/>
                  <a:pt x="285631" y="135340"/>
                </a:cubicBezTo>
                <a:lnTo>
                  <a:pt x="256876" y="164068"/>
                </a:lnTo>
                <a:cubicBezTo>
                  <a:pt x="255597" y="165345"/>
                  <a:pt x="253681" y="165984"/>
                  <a:pt x="252403" y="165984"/>
                </a:cubicBezTo>
                <a:cubicBezTo>
                  <a:pt x="251125" y="165984"/>
                  <a:pt x="249208" y="165345"/>
                  <a:pt x="247930" y="164068"/>
                </a:cubicBezTo>
                <a:cubicBezTo>
                  <a:pt x="245374" y="161515"/>
                  <a:pt x="245374" y="157684"/>
                  <a:pt x="247930" y="155131"/>
                </a:cubicBezTo>
                <a:lnTo>
                  <a:pt x="265821" y="137256"/>
                </a:lnTo>
                <a:lnTo>
                  <a:pt x="245374" y="137256"/>
                </a:lnTo>
                <a:lnTo>
                  <a:pt x="245374" y="137256"/>
                </a:lnTo>
                <a:close/>
              </a:path>
            </a:pathLst>
          </a:custGeom>
          <a:solidFill>
            <a:schemeClr val="accent1">
              <a:lumMod val="50000"/>
            </a:schemeClr>
          </a:solid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grpSp>
        <p:nvGrpSpPr>
          <p:cNvPr id="92" name="Graphic 4">
            <a:extLst>
              <a:ext uri="{FF2B5EF4-FFF2-40B4-BE49-F238E27FC236}">
                <a16:creationId xmlns:a16="http://schemas.microsoft.com/office/drawing/2014/main" id="{00ED6554-976B-4B08-1E8C-BFDFFF9EECCC}"/>
              </a:ext>
            </a:extLst>
          </p:cNvPr>
          <p:cNvGrpSpPr>
            <a:grpSpLocks noChangeAspect="1"/>
          </p:cNvGrpSpPr>
          <p:nvPr/>
        </p:nvGrpSpPr>
        <p:grpSpPr>
          <a:xfrm>
            <a:off x="7050926" y="1585996"/>
            <a:ext cx="576001" cy="575456"/>
            <a:chOff x="1952125" y="3339623"/>
            <a:chExt cx="362313" cy="361971"/>
          </a:xfrm>
          <a:solidFill>
            <a:schemeClr val="accent1"/>
          </a:solidFill>
        </p:grpSpPr>
        <p:sp>
          <p:nvSpPr>
            <p:cNvPr id="93" name="Graphic 4">
              <a:extLst>
                <a:ext uri="{FF2B5EF4-FFF2-40B4-BE49-F238E27FC236}">
                  <a16:creationId xmlns:a16="http://schemas.microsoft.com/office/drawing/2014/main" id="{01928DD2-177E-D481-D399-8B206E5B20FB}"/>
                </a:ext>
              </a:extLst>
            </p:cNvPr>
            <p:cNvSpPr/>
            <p:nvPr/>
          </p:nvSpPr>
          <p:spPr>
            <a:xfrm>
              <a:off x="2106026" y="3455149"/>
              <a:ext cx="56327" cy="68971"/>
            </a:xfrm>
            <a:custGeom>
              <a:avLst/>
              <a:gdLst>
                <a:gd name="connsiteX0" fmla="*/ 16710 w 56327"/>
                <a:gd name="connsiteY0" fmla="*/ 68971 h 68971"/>
                <a:gd name="connsiteX1" fmla="*/ 39075 w 56327"/>
                <a:gd name="connsiteY1" fmla="*/ 68971 h 68971"/>
                <a:gd name="connsiteX2" fmla="*/ 49299 w 56327"/>
                <a:gd name="connsiteY2" fmla="*/ 45989 h 68971"/>
                <a:gd name="connsiteX3" fmla="*/ 56328 w 56327"/>
                <a:gd name="connsiteY3" fmla="*/ 26837 h 68971"/>
                <a:gd name="connsiteX4" fmla="*/ 26934 w 56327"/>
                <a:gd name="connsiteY4" fmla="*/ 24 h 68971"/>
                <a:gd name="connsiteX5" fmla="*/ 97 w 56327"/>
                <a:gd name="connsiteY5" fmla="*/ 26837 h 68971"/>
                <a:gd name="connsiteX6" fmla="*/ 7125 w 56327"/>
                <a:gd name="connsiteY6" fmla="*/ 45989 h 68971"/>
                <a:gd name="connsiteX7" fmla="*/ 16710 w 56327"/>
                <a:gd name="connsiteY7" fmla="*/ 68971 h 68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327" h="68971">
                  <a:moveTo>
                    <a:pt x="16710" y="68971"/>
                  </a:moveTo>
                  <a:lnTo>
                    <a:pt x="39075" y="68971"/>
                  </a:lnTo>
                  <a:cubicBezTo>
                    <a:pt x="39714" y="60672"/>
                    <a:pt x="43548" y="52373"/>
                    <a:pt x="49299" y="45989"/>
                  </a:cubicBezTo>
                  <a:cubicBezTo>
                    <a:pt x="53772" y="40882"/>
                    <a:pt x="56328" y="33859"/>
                    <a:pt x="56328" y="26837"/>
                  </a:cubicBezTo>
                  <a:cubicBezTo>
                    <a:pt x="55689" y="11516"/>
                    <a:pt x="42270" y="-614"/>
                    <a:pt x="26934" y="24"/>
                  </a:cubicBezTo>
                  <a:cubicBezTo>
                    <a:pt x="12237" y="663"/>
                    <a:pt x="736" y="12154"/>
                    <a:pt x="97" y="26837"/>
                  </a:cubicBezTo>
                  <a:cubicBezTo>
                    <a:pt x="-543" y="33859"/>
                    <a:pt x="2013" y="40882"/>
                    <a:pt x="7125" y="45989"/>
                  </a:cubicBezTo>
                  <a:cubicBezTo>
                    <a:pt x="12237" y="52373"/>
                    <a:pt x="16071" y="60672"/>
                    <a:pt x="16710" y="68971"/>
                  </a:cubicBezTo>
                  <a:close/>
                </a:path>
              </a:pathLst>
            </a:custGeom>
            <a:grp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sp>
          <p:nvSpPr>
            <p:cNvPr id="94" name="Graphic 4">
              <a:extLst>
                <a:ext uri="{FF2B5EF4-FFF2-40B4-BE49-F238E27FC236}">
                  <a16:creationId xmlns:a16="http://schemas.microsoft.com/office/drawing/2014/main" id="{11372DC3-C986-5757-AE13-C8D393FA5990}"/>
                </a:ext>
              </a:extLst>
            </p:cNvPr>
            <p:cNvSpPr/>
            <p:nvPr/>
          </p:nvSpPr>
          <p:spPr>
            <a:xfrm>
              <a:off x="1952125" y="3339623"/>
              <a:ext cx="362313" cy="361971"/>
            </a:xfrm>
            <a:custGeom>
              <a:avLst/>
              <a:gdLst>
                <a:gd name="connsiteX0" fmla="*/ 181474 w 362313"/>
                <a:gd name="connsiteY0" fmla="*/ 0 h 361971"/>
                <a:gd name="connsiteX1" fmla="*/ 0 w 362313"/>
                <a:gd name="connsiteY1" fmla="*/ 180667 h 361971"/>
                <a:gd name="connsiteX2" fmla="*/ 180835 w 362313"/>
                <a:gd name="connsiteY2" fmla="*/ 361972 h 361971"/>
                <a:gd name="connsiteX3" fmla="*/ 362310 w 362313"/>
                <a:gd name="connsiteY3" fmla="*/ 181305 h 361971"/>
                <a:gd name="connsiteX4" fmla="*/ 362310 w 362313"/>
                <a:gd name="connsiteY4" fmla="*/ 181305 h 361971"/>
                <a:gd name="connsiteX5" fmla="*/ 181474 w 362313"/>
                <a:gd name="connsiteY5" fmla="*/ 0 h 361971"/>
                <a:gd name="connsiteX6" fmla="*/ 224926 w 362313"/>
                <a:gd name="connsiteY6" fmla="*/ 101505 h 361971"/>
                <a:gd name="connsiteX7" fmla="*/ 237706 w 362313"/>
                <a:gd name="connsiteY7" fmla="*/ 93206 h 361971"/>
                <a:gd name="connsiteX8" fmla="*/ 246652 w 362313"/>
                <a:gd name="connsiteY8" fmla="*/ 95121 h 361971"/>
                <a:gd name="connsiteX9" fmla="*/ 244735 w 362313"/>
                <a:gd name="connsiteY9" fmla="*/ 104059 h 361971"/>
                <a:gd name="connsiteX10" fmla="*/ 231955 w 362313"/>
                <a:gd name="connsiteY10" fmla="*/ 112358 h 361971"/>
                <a:gd name="connsiteX11" fmla="*/ 223009 w 362313"/>
                <a:gd name="connsiteY11" fmla="*/ 110443 h 361971"/>
                <a:gd name="connsiteX12" fmla="*/ 224926 w 362313"/>
                <a:gd name="connsiteY12" fmla="*/ 101505 h 361971"/>
                <a:gd name="connsiteX13" fmla="*/ 175084 w 362313"/>
                <a:gd name="connsiteY13" fmla="*/ 66394 h 361971"/>
                <a:gd name="connsiteX14" fmla="*/ 181474 w 362313"/>
                <a:gd name="connsiteY14" fmla="*/ 60010 h 361971"/>
                <a:gd name="connsiteX15" fmla="*/ 187864 w 362313"/>
                <a:gd name="connsiteY15" fmla="*/ 66394 h 361971"/>
                <a:gd name="connsiteX16" fmla="*/ 187864 w 362313"/>
                <a:gd name="connsiteY16" fmla="*/ 80438 h 361971"/>
                <a:gd name="connsiteX17" fmla="*/ 181474 w 362313"/>
                <a:gd name="connsiteY17" fmla="*/ 86822 h 361971"/>
                <a:gd name="connsiteX18" fmla="*/ 175084 w 362313"/>
                <a:gd name="connsiteY18" fmla="*/ 80438 h 361971"/>
                <a:gd name="connsiteX19" fmla="*/ 175084 w 362313"/>
                <a:gd name="connsiteY19" fmla="*/ 66394 h 361971"/>
                <a:gd name="connsiteX20" fmla="*/ 181474 w 362313"/>
                <a:gd name="connsiteY20" fmla="*/ 102144 h 361971"/>
                <a:gd name="connsiteX21" fmla="*/ 222370 w 362313"/>
                <a:gd name="connsiteY21" fmla="*/ 141086 h 361971"/>
                <a:gd name="connsiteX22" fmla="*/ 222370 w 362313"/>
                <a:gd name="connsiteY22" fmla="*/ 141724 h 361971"/>
                <a:gd name="connsiteX23" fmla="*/ 212785 w 362313"/>
                <a:gd name="connsiteY23" fmla="*/ 168537 h 361971"/>
                <a:gd name="connsiteX24" fmla="*/ 205117 w 362313"/>
                <a:gd name="connsiteY24" fmla="*/ 190243 h 361971"/>
                <a:gd name="connsiteX25" fmla="*/ 198727 w 362313"/>
                <a:gd name="connsiteY25" fmla="*/ 196627 h 361971"/>
                <a:gd name="connsiteX26" fmla="*/ 164221 w 362313"/>
                <a:gd name="connsiteY26" fmla="*/ 196627 h 361971"/>
                <a:gd name="connsiteX27" fmla="*/ 157832 w 362313"/>
                <a:gd name="connsiteY27" fmla="*/ 190243 h 361971"/>
                <a:gd name="connsiteX28" fmla="*/ 150164 w 362313"/>
                <a:gd name="connsiteY28" fmla="*/ 168537 h 361971"/>
                <a:gd name="connsiteX29" fmla="*/ 140579 w 362313"/>
                <a:gd name="connsiteY29" fmla="*/ 141724 h 361971"/>
                <a:gd name="connsiteX30" fmla="*/ 180835 w 362313"/>
                <a:gd name="connsiteY30" fmla="*/ 102144 h 361971"/>
                <a:gd name="connsiteX31" fmla="*/ 181474 w 362313"/>
                <a:gd name="connsiteY31" fmla="*/ 102144 h 361971"/>
                <a:gd name="connsiteX32" fmla="*/ 181474 w 362313"/>
                <a:gd name="connsiteY32" fmla="*/ 102144 h 361971"/>
                <a:gd name="connsiteX33" fmla="*/ 204478 w 362313"/>
                <a:gd name="connsiteY33" fmla="*/ 209395 h 361971"/>
                <a:gd name="connsiteX34" fmla="*/ 198088 w 362313"/>
                <a:gd name="connsiteY34" fmla="*/ 215779 h 361971"/>
                <a:gd name="connsiteX35" fmla="*/ 165499 w 362313"/>
                <a:gd name="connsiteY35" fmla="*/ 215779 h 361971"/>
                <a:gd name="connsiteX36" fmla="*/ 159109 w 362313"/>
                <a:gd name="connsiteY36" fmla="*/ 209395 h 361971"/>
                <a:gd name="connsiteX37" fmla="*/ 165499 w 362313"/>
                <a:gd name="connsiteY37" fmla="*/ 203011 h 361971"/>
                <a:gd name="connsiteX38" fmla="*/ 198088 w 362313"/>
                <a:gd name="connsiteY38" fmla="*/ 203011 h 361971"/>
                <a:gd name="connsiteX39" fmla="*/ 204478 w 362313"/>
                <a:gd name="connsiteY39" fmla="*/ 209395 h 361971"/>
                <a:gd name="connsiteX40" fmla="*/ 116936 w 362313"/>
                <a:gd name="connsiteY40" fmla="*/ 95121 h 361971"/>
                <a:gd name="connsiteX41" fmla="*/ 125882 w 362313"/>
                <a:gd name="connsiteY41" fmla="*/ 93206 h 361971"/>
                <a:gd name="connsiteX42" fmla="*/ 138662 w 362313"/>
                <a:gd name="connsiteY42" fmla="*/ 101505 h 361971"/>
                <a:gd name="connsiteX43" fmla="*/ 140579 w 362313"/>
                <a:gd name="connsiteY43" fmla="*/ 110443 h 361971"/>
                <a:gd name="connsiteX44" fmla="*/ 135467 w 362313"/>
                <a:gd name="connsiteY44" fmla="*/ 113635 h 361971"/>
                <a:gd name="connsiteX45" fmla="*/ 131633 w 362313"/>
                <a:gd name="connsiteY45" fmla="*/ 112358 h 361971"/>
                <a:gd name="connsiteX46" fmla="*/ 118853 w 362313"/>
                <a:gd name="connsiteY46" fmla="*/ 104059 h 361971"/>
                <a:gd name="connsiteX47" fmla="*/ 116936 w 362313"/>
                <a:gd name="connsiteY47" fmla="*/ 95121 h 361971"/>
                <a:gd name="connsiteX48" fmla="*/ 116936 w 362313"/>
                <a:gd name="connsiteY48" fmla="*/ 95121 h 361971"/>
                <a:gd name="connsiteX49" fmla="*/ 104156 w 362313"/>
                <a:gd name="connsiteY49" fmla="*/ 157684 h 361971"/>
                <a:gd name="connsiteX50" fmla="*/ 110546 w 362313"/>
                <a:gd name="connsiteY50" fmla="*/ 151300 h 361971"/>
                <a:gd name="connsiteX51" fmla="*/ 125882 w 362313"/>
                <a:gd name="connsiteY51" fmla="*/ 151300 h 361971"/>
                <a:gd name="connsiteX52" fmla="*/ 132272 w 362313"/>
                <a:gd name="connsiteY52" fmla="*/ 157684 h 361971"/>
                <a:gd name="connsiteX53" fmla="*/ 125882 w 362313"/>
                <a:gd name="connsiteY53" fmla="*/ 164068 h 361971"/>
                <a:gd name="connsiteX54" fmla="*/ 110546 w 362313"/>
                <a:gd name="connsiteY54" fmla="*/ 164068 h 361971"/>
                <a:gd name="connsiteX55" fmla="*/ 104156 w 362313"/>
                <a:gd name="connsiteY55" fmla="*/ 157684 h 361971"/>
                <a:gd name="connsiteX56" fmla="*/ 104156 w 362313"/>
                <a:gd name="connsiteY56" fmla="*/ 157684 h 361971"/>
                <a:gd name="connsiteX57" fmla="*/ 256876 w 362313"/>
                <a:gd name="connsiteY57" fmla="*/ 295578 h 361971"/>
                <a:gd name="connsiteX58" fmla="*/ 250486 w 362313"/>
                <a:gd name="connsiteY58" fmla="*/ 301962 h 361971"/>
                <a:gd name="connsiteX59" fmla="*/ 244096 w 362313"/>
                <a:gd name="connsiteY59" fmla="*/ 295578 h 361971"/>
                <a:gd name="connsiteX60" fmla="*/ 244096 w 362313"/>
                <a:gd name="connsiteY60" fmla="*/ 284087 h 361971"/>
                <a:gd name="connsiteX61" fmla="*/ 200644 w 362313"/>
                <a:gd name="connsiteY61" fmla="*/ 236846 h 361971"/>
                <a:gd name="connsiteX62" fmla="*/ 162304 w 362313"/>
                <a:gd name="connsiteY62" fmla="*/ 236846 h 361971"/>
                <a:gd name="connsiteX63" fmla="*/ 118853 w 362313"/>
                <a:gd name="connsiteY63" fmla="*/ 284087 h 361971"/>
                <a:gd name="connsiteX64" fmla="*/ 118853 w 362313"/>
                <a:gd name="connsiteY64" fmla="*/ 295578 h 361971"/>
                <a:gd name="connsiteX65" fmla="*/ 112463 w 362313"/>
                <a:gd name="connsiteY65" fmla="*/ 301962 h 361971"/>
                <a:gd name="connsiteX66" fmla="*/ 106073 w 362313"/>
                <a:gd name="connsiteY66" fmla="*/ 295578 h 361971"/>
                <a:gd name="connsiteX67" fmla="*/ 106073 w 362313"/>
                <a:gd name="connsiteY67" fmla="*/ 284087 h 361971"/>
                <a:gd name="connsiteX68" fmla="*/ 162304 w 362313"/>
                <a:gd name="connsiteY68" fmla="*/ 224078 h 361971"/>
                <a:gd name="connsiteX69" fmla="*/ 200644 w 362313"/>
                <a:gd name="connsiteY69" fmla="*/ 224078 h 361971"/>
                <a:gd name="connsiteX70" fmla="*/ 256876 w 362313"/>
                <a:gd name="connsiteY70" fmla="*/ 284087 h 361971"/>
                <a:gd name="connsiteX71" fmla="*/ 256876 w 362313"/>
                <a:gd name="connsiteY71" fmla="*/ 295578 h 361971"/>
                <a:gd name="connsiteX72" fmla="*/ 253042 w 362313"/>
                <a:gd name="connsiteY72" fmla="*/ 164068 h 361971"/>
                <a:gd name="connsiteX73" fmla="*/ 237706 w 362313"/>
                <a:gd name="connsiteY73" fmla="*/ 164068 h 361971"/>
                <a:gd name="connsiteX74" fmla="*/ 231316 w 362313"/>
                <a:gd name="connsiteY74" fmla="*/ 157684 h 361971"/>
                <a:gd name="connsiteX75" fmla="*/ 237706 w 362313"/>
                <a:gd name="connsiteY75" fmla="*/ 151300 h 361971"/>
                <a:gd name="connsiteX76" fmla="*/ 253042 w 362313"/>
                <a:gd name="connsiteY76" fmla="*/ 151300 h 361971"/>
                <a:gd name="connsiteX77" fmla="*/ 259431 w 362313"/>
                <a:gd name="connsiteY77" fmla="*/ 157684 h 361971"/>
                <a:gd name="connsiteX78" fmla="*/ 253042 w 362313"/>
                <a:gd name="connsiteY78" fmla="*/ 164068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362313" h="361971">
                  <a:moveTo>
                    <a:pt x="181474" y="0"/>
                  </a:moveTo>
                  <a:cubicBezTo>
                    <a:pt x="81152" y="0"/>
                    <a:pt x="0" y="81077"/>
                    <a:pt x="0" y="180667"/>
                  </a:cubicBezTo>
                  <a:cubicBezTo>
                    <a:pt x="0" y="280895"/>
                    <a:pt x="81152" y="361972"/>
                    <a:pt x="180835" y="361972"/>
                  </a:cubicBezTo>
                  <a:cubicBezTo>
                    <a:pt x="281157" y="361972"/>
                    <a:pt x="362310" y="280895"/>
                    <a:pt x="362310" y="181305"/>
                  </a:cubicBezTo>
                  <a:cubicBezTo>
                    <a:pt x="362310" y="181305"/>
                    <a:pt x="362310" y="181305"/>
                    <a:pt x="362310" y="181305"/>
                  </a:cubicBezTo>
                  <a:cubicBezTo>
                    <a:pt x="362948" y="81077"/>
                    <a:pt x="281796" y="0"/>
                    <a:pt x="181474" y="0"/>
                  </a:cubicBezTo>
                  <a:close/>
                  <a:moveTo>
                    <a:pt x="224926" y="101505"/>
                  </a:moveTo>
                  <a:lnTo>
                    <a:pt x="237706" y="93206"/>
                  </a:lnTo>
                  <a:cubicBezTo>
                    <a:pt x="240901" y="91291"/>
                    <a:pt x="244735" y="91930"/>
                    <a:pt x="246652" y="95121"/>
                  </a:cubicBezTo>
                  <a:cubicBezTo>
                    <a:pt x="248569" y="98313"/>
                    <a:pt x="247929" y="102144"/>
                    <a:pt x="244735" y="104059"/>
                  </a:cubicBezTo>
                  <a:lnTo>
                    <a:pt x="231955" y="112358"/>
                  </a:lnTo>
                  <a:cubicBezTo>
                    <a:pt x="228760" y="114273"/>
                    <a:pt x="224926" y="113635"/>
                    <a:pt x="223009" y="110443"/>
                  </a:cubicBezTo>
                  <a:cubicBezTo>
                    <a:pt x="221092" y="107889"/>
                    <a:pt x="221731" y="103421"/>
                    <a:pt x="224926" y="101505"/>
                  </a:cubicBezTo>
                  <a:close/>
                  <a:moveTo>
                    <a:pt x="175084" y="66394"/>
                  </a:moveTo>
                  <a:cubicBezTo>
                    <a:pt x="175084" y="62563"/>
                    <a:pt x="177640" y="60010"/>
                    <a:pt x="181474" y="60010"/>
                  </a:cubicBezTo>
                  <a:cubicBezTo>
                    <a:pt x="185308" y="60010"/>
                    <a:pt x="187864" y="62563"/>
                    <a:pt x="187864" y="66394"/>
                  </a:cubicBezTo>
                  <a:lnTo>
                    <a:pt x="187864" y="80438"/>
                  </a:lnTo>
                  <a:cubicBezTo>
                    <a:pt x="187864" y="84269"/>
                    <a:pt x="185308" y="86822"/>
                    <a:pt x="181474" y="86822"/>
                  </a:cubicBezTo>
                  <a:cubicBezTo>
                    <a:pt x="177640" y="86822"/>
                    <a:pt x="175084" y="84269"/>
                    <a:pt x="175084" y="80438"/>
                  </a:cubicBezTo>
                  <a:lnTo>
                    <a:pt x="175084" y="66394"/>
                  </a:lnTo>
                  <a:close/>
                  <a:moveTo>
                    <a:pt x="181474" y="102144"/>
                  </a:moveTo>
                  <a:cubicBezTo>
                    <a:pt x="203839" y="101505"/>
                    <a:pt x="221731" y="119381"/>
                    <a:pt x="222370" y="141086"/>
                  </a:cubicBezTo>
                  <a:cubicBezTo>
                    <a:pt x="222370" y="141086"/>
                    <a:pt x="222370" y="141724"/>
                    <a:pt x="222370" y="141724"/>
                  </a:cubicBezTo>
                  <a:cubicBezTo>
                    <a:pt x="223009" y="151939"/>
                    <a:pt x="219175" y="161515"/>
                    <a:pt x="212785" y="168537"/>
                  </a:cubicBezTo>
                  <a:cubicBezTo>
                    <a:pt x="207673" y="174283"/>
                    <a:pt x="204478" y="182582"/>
                    <a:pt x="205117" y="190243"/>
                  </a:cubicBezTo>
                  <a:cubicBezTo>
                    <a:pt x="205117" y="194073"/>
                    <a:pt x="202561" y="196627"/>
                    <a:pt x="198727" y="196627"/>
                  </a:cubicBezTo>
                  <a:lnTo>
                    <a:pt x="164221" y="196627"/>
                  </a:lnTo>
                  <a:cubicBezTo>
                    <a:pt x="160387" y="196627"/>
                    <a:pt x="157832" y="194073"/>
                    <a:pt x="157832" y="190243"/>
                  </a:cubicBezTo>
                  <a:cubicBezTo>
                    <a:pt x="158470" y="181944"/>
                    <a:pt x="155275" y="174283"/>
                    <a:pt x="150164" y="168537"/>
                  </a:cubicBezTo>
                  <a:cubicBezTo>
                    <a:pt x="143774" y="160876"/>
                    <a:pt x="139940" y="151300"/>
                    <a:pt x="140579" y="141724"/>
                  </a:cubicBezTo>
                  <a:cubicBezTo>
                    <a:pt x="140579" y="119381"/>
                    <a:pt x="158470" y="101505"/>
                    <a:pt x="180835" y="102144"/>
                  </a:cubicBezTo>
                  <a:cubicBezTo>
                    <a:pt x="181474" y="102144"/>
                    <a:pt x="181474" y="102144"/>
                    <a:pt x="181474" y="102144"/>
                  </a:cubicBezTo>
                  <a:lnTo>
                    <a:pt x="181474" y="102144"/>
                  </a:lnTo>
                  <a:close/>
                  <a:moveTo>
                    <a:pt x="204478" y="209395"/>
                  </a:moveTo>
                  <a:cubicBezTo>
                    <a:pt x="204478" y="213225"/>
                    <a:pt x="201922" y="215779"/>
                    <a:pt x="198088" y="215779"/>
                  </a:cubicBezTo>
                  <a:lnTo>
                    <a:pt x="165499" y="215779"/>
                  </a:lnTo>
                  <a:cubicBezTo>
                    <a:pt x="161665" y="215779"/>
                    <a:pt x="159109" y="213225"/>
                    <a:pt x="159109" y="209395"/>
                  </a:cubicBezTo>
                  <a:cubicBezTo>
                    <a:pt x="159109" y="205564"/>
                    <a:pt x="161665" y="203011"/>
                    <a:pt x="165499" y="203011"/>
                  </a:cubicBezTo>
                  <a:lnTo>
                    <a:pt x="198088" y="203011"/>
                  </a:lnTo>
                  <a:cubicBezTo>
                    <a:pt x="201283" y="203011"/>
                    <a:pt x="204478" y="205564"/>
                    <a:pt x="204478" y="209395"/>
                  </a:cubicBezTo>
                  <a:close/>
                  <a:moveTo>
                    <a:pt x="116936" y="95121"/>
                  </a:moveTo>
                  <a:cubicBezTo>
                    <a:pt x="118853" y="91930"/>
                    <a:pt x="122687" y="91291"/>
                    <a:pt x="125882" y="93206"/>
                  </a:cubicBezTo>
                  <a:lnTo>
                    <a:pt x="138662" y="101505"/>
                  </a:lnTo>
                  <a:cubicBezTo>
                    <a:pt x="141857" y="103421"/>
                    <a:pt x="142496" y="107251"/>
                    <a:pt x="140579" y="110443"/>
                  </a:cubicBezTo>
                  <a:cubicBezTo>
                    <a:pt x="139301" y="112358"/>
                    <a:pt x="137384" y="113635"/>
                    <a:pt x="135467" y="113635"/>
                  </a:cubicBezTo>
                  <a:cubicBezTo>
                    <a:pt x="134189" y="113635"/>
                    <a:pt x="132911" y="112997"/>
                    <a:pt x="131633" y="112358"/>
                  </a:cubicBezTo>
                  <a:lnTo>
                    <a:pt x="118853" y="104059"/>
                  </a:lnTo>
                  <a:cubicBezTo>
                    <a:pt x="115658" y="102144"/>
                    <a:pt x="115019" y="97675"/>
                    <a:pt x="116936" y="95121"/>
                  </a:cubicBezTo>
                  <a:cubicBezTo>
                    <a:pt x="116936" y="95121"/>
                    <a:pt x="116936" y="95121"/>
                    <a:pt x="116936" y="95121"/>
                  </a:cubicBezTo>
                  <a:close/>
                  <a:moveTo>
                    <a:pt x="104156" y="157684"/>
                  </a:moveTo>
                  <a:cubicBezTo>
                    <a:pt x="104156" y="153854"/>
                    <a:pt x="106712" y="151300"/>
                    <a:pt x="110546" y="151300"/>
                  </a:cubicBezTo>
                  <a:lnTo>
                    <a:pt x="125882" y="151300"/>
                  </a:lnTo>
                  <a:cubicBezTo>
                    <a:pt x="129716" y="151300"/>
                    <a:pt x="132272" y="153854"/>
                    <a:pt x="132272" y="157684"/>
                  </a:cubicBezTo>
                  <a:cubicBezTo>
                    <a:pt x="132272" y="161515"/>
                    <a:pt x="129716" y="164068"/>
                    <a:pt x="125882" y="164068"/>
                  </a:cubicBezTo>
                  <a:lnTo>
                    <a:pt x="110546" y="164068"/>
                  </a:lnTo>
                  <a:cubicBezTo>
                    <a:pt x="106712" y="164068"/>
                    <a:pt x="104156" y="160876"/>
                    <a:pt x="104156" y="157684"/>
                  </a:cubicBezTo>
                  <a:lnTo>
                    <a:pt x="104156" y="157684"/>
                  </a:lnTo>
                  <a:close/>
                  <a:moveTo>
                    <a:pt x="256876" y="295578"/>
                  </a:moveTo>
                  <a:cubicBezTo>
                    <a:pt x="256876" y="299409"/>
                    <a:pt x="254319" y="301962"/>
                    <a:pt x="250486" y="301962"/>
                  </a:cubicBezTo>
                  <a:cubicBezTo>
                    <a:pt x="246652" y="301962"/>
                    <a:pt x="244096" y="299409"/>
                    <a:pt x="244096" y="295578"/>
                  </a:cubicBezTo>
                  <a:lnTo>
                    <a:pt x="244096" y="284087"/>
                  </a:lnTo>
                  <a:cubicBezTo>
                    <a:pt x="244096" y="257913"/>
                    <a:pt x="224287" y="236846"/>
                    <a:pt x="200644" y="236846"/>
                  </a:cubicBezTo>
                  <a:lnTo>
                    <a:pt x="162304" y="236846"/>
                  </a:lnTo>
                  <a:cubicBezTo>
                    <a:pt x="138023" y="236846"/>
                    <a:pt x="118853" y="257913"/>
                    <a:pt x="118853" y="284087"/>
                  </a:cubicBezTo>
                  <a:lnTo>
                    <a:pt x="118853" y="295578"/>
                  </a:lnTo>
                  <a:cubicBezTo>
                    <a:pt x="118853" y="299409"/>
                    <a:pt x="116297" y="301962"/>
                    <a:pt x="112463" y="301962"/>
                  </a:cubicBezTo>
                  <a:cubicBezTo>
                    <a:pt x="108629" y="301962"/>
                    <a:pt x="106073" y="299409"/>
                    <a:pt x="106073" y="295578"/>
                  </a:cubicBezTo>
                  <a:lnTo>
                    <a:pt x="106073" y="284087"/>
                  </a:lnTo>
                  <a:cubicBezTo>
                    <a:pt x="106073" y="250890"/>
                    <a:pt x="131633" y="224078"/>
                    <a:pt x="162304" y="224078"/>
                  </a:cubicBezTo>
                  <a:lnTo>
                    <a:pt x="200644" y="224078"/>
                  </a:lnTo>
                  <a:cubicBezTo>
                    <a:pt x="231955" y="224078"/>
                    <a:pt x="256876" y="250890"/>
                    <a:pt x="256876" y="284087"/>
                  </a:cubicBezTo>
                  <a:lnTo>
                    <a:pt x="256876" y="295578"/>
                  </a:lnTo>
                  <a:close/>
                  <a:moveTo>
                    <a:pt x="253042" y="164068"/>
                  </a:moveTo>
                  <a:lnTo>
                    <a:pt x="237706" y="164068"/>
                  </a:lnTo>
                  <a:cubicBezTo>
                    <a:pt x="233872" y="164068"/>
                    <a:pt x="231316" y="161515"/>
                    <a:pt x="231316" y="157684"/>
                  </a:cubicBezTo>
                  <a:cubicBezTo>
                    <a:pt x="231316" y="153854"/>
                    <a:pt x="233872" y="151300"/>
                    <a:pt x="237706" y="151300"/>
                  </a:cubicBezTo>
                  <a:lnTo>
                    <a:pt x="253042" y="151300"/>
                  </a:lnTo>
                  <a:cubicBezTo>
                    <a:pt x="256876" y="151300"/>
                    <a:pt x="259431" y="153854"/>
                    <a:pt x="259431" y="157684"/>
                  </a:cubicBezTo>
                  <a:cubicBezTo>
                    <a:pt x="259431" y="161515"/>
                    <a:pt x="256237" y="164068"/>
                    <a:pt x="253042" y="164068"/>
                  </a:cubicBezTo>
                  <a:close/>
                </a:path>
              </a:pathLst>
            </a:custGeom>
            <a:grp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grpSp>
      <p:grpSp>
        <p:nvGrpSpPr>
          <p:cNvPr id="95" name="Graphic 4">
            <a:extLst>
              <a:ext uri="{FF2B5EF4-FFF2-40B4-BE49-F238E27FC236}">
                <a16:creationId xmlns:a16="http://schemas.microsoft.com/office/drawing/2014/main" id="{F8630AD1-ABC9-F269-6A1A-8E8A64CF0735}"/>
              </a:ext>
            </a:extLst>
          </p:cNvPr>
          <p:cNvGrpSpPr/>
          <p:nvPr/>
        </p:nvGrpSpPr>
        <p:grpSpPr>
          <a:xfrm>
            <a:off x="7050885" y="3011918"/>
            <a:ext cx="575993" cy="575995"/>
            <a:chOff x="1952764" y="1893013"/>
            <a:chExt cx="361670" cy="361333"/>
          </a:xfrm>
          <a:solidFill>
            <a:schemeClr val="accent1">
              <a:lumMod val="75000"/>
            </a:schemeClr>
          </a:solidFill>
        </p:grpSpPr>
        <p:sp>
          <p:nvSpPr>
            <p:cNvPr id="96" name="Graphic 4">
              <a:extLst>
                <a:ext uri="{FF2B5EF4-FFF2-40B4-BE49-F238E27FC236}">
                  <a16:creationId xmlns:a16="http://schemas.microsoft.com/office/drawing/2014/main" id="{F30E2933-7828-6EF1-2F30-FF1DE621D8C3}"/>
                </a:ext>
              </a:extLst>
            </p:cNvPr>
            <p:cNvSpPr/>
            <p:nvPr/>
          </p:nvSpPr>
          <p:spPr>
            <a:xfrm>
              <a:off x="2196221" y="2099215"/>
              <a:ext cx="17891" cy="25535"/>
            </a:xfrm>
            <a:custGeom>
              <a:avLst/>
              <a:gdLst>
                <a:gd name="connsiteX0" fmla="*/ 0 w 17891"/>
                <a:gd name="connsiteY0" fmla="*/ 0 h 25535"/>
                <a:gd name="connsiteX1" fmla="*/ 17892 w 17891"/>
                <a:gd name="connsiteY1" fmla="*/ 0 h 25535"/>
                <a:gd name="connsiteX2" fmla="*/ 17892 w 17891"/>
                <a:gd name="connsiteY2" fmla="*/ 25536 h 25535"/>
                <a:gd name="connsiteX3" fmla="*/ 0 w 17891"/>
                <a:gd name="connsiteY3" fmla="*/ 25536 h 25535"/>
              </a:gdLst>
              <a:ahLst/>
              <a:cxnLst>
                <a:cxn ang="0">
                  <a:pos x="connsiteX0" y="connsiteY0"/>
                </a:cxn>
                <a:cxn ang="0">
                  <a:pos x="connsiteX1" y="connsiteY1"/>
                </a:cxn>
                <a:cxn ang="0">
                  <a:pos x="connsiteX2" y="connsiteY2"/>
                </a:cxn>
                <a:cxn ang="0">
                  <a:pos x="connsiteX3" y="connsiteY3"/>
                </a:cxn>
              </a:cxnLst>
              <a:rect l="l" t="t" r="r" b="b"/>
              <a:pathLst>
                <a:path w="17891" h="25535">
                  <a:moveTo>
                    <a:pt x="0" y="0"/>
                  </a:moveTo>
                  <a:lnTo>
                    <a:pt x="17892" y="0"/>
                  </a:lnTo>
                  <a:lnTo>
                    <a:pt x="17892" y="25536"/>
                  </a:lnTo>
                  <a:lnTo>
                    <a:pt x="0" y="25536"/>
                  </a:lnTo>
                  <a:close/>
                </a:path>
              </a:pathLst>
            </a:custGeom>
            <a:grp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sp>
          <p:nvSpPr>
            <p:cNvPr id="97" name="Graphic 4">
              <a:extLst>
                <a:ext uri="{FF2B5EF4-FFF2-40B4-BE49-F238E27FC236}">
                  <a16:creationId xmlns:a16="http://schemas.microsoft.com/office/drawing/2014/main" id="{86CC77BB-E6FB-CBC8-1F4C-B5239E2467DA}"/>
                </a:ext>
              </a:extLst>
            </p:cNvPr>
            <p:cNvSpPr/>
            <p:nvPr/>
          </p:nvSpPr>
          <p:spPr>
            <a:xfrm>
              <a:off x="2124654" y="2022608"/>
              <a:ext cx="17891" cy="25535"/>
            </a:xfrm>
            <a:custGeom>
              <a:avLst/>
              <a:gdLst>
                <a:gd name="connsiteX0" fmla="*/ 0 w 17891"/>
                <a:gd name="connsiteY0" fmla="*/ 0 h 25535"/>
                <a:gd name="connsiteX1" fmla="*/ 17892 w 17891"/>
                <a:gd name="connsiteY1" fmla="*/ 0 h 25535"/>
                <a:gd name="connsiteX2" fmla="*/ 17892 w 17891"/>
                <a:gd name="connsiteY2" fmla="*/ 25536 h 25535"/>
                <a:gd name="connsiteX3" fmla="*/ 0 w 17891"/>
                <a:gd name="connsiteY3" fmla="*/ 25536 h 25535"/>
              </a:gdLst>
              <a:ahLst/>
              <a:cxnLst>
                <a:cxn ang="0">
                  <a:pos x="connsiteX0" y="connsiteY0"/>
                </a:cxn>
                <a:cxn ang="0">
                  <a:pos x="connsiteX1" y="connsiteY1"/>
                </a:cxn>
                <a:cxn ang="0">
                  <a:pos x="connsiteX2" y="connsiteY2"/>
                </a:cxn>
                <a:cxn ang="0">
                  <a:pos x="connsiteX3" y="connsiteY3"/>
                </a:cxn>
              </a:cxnLst>
              <a:rect l="l" t="t" r="r" b="b"/>
              <a:pathLst>
                <a:path w="17891" h="25535">
                  <a:moveTo>
                    <a:pt x="0" y="0"/>
                  </a:moveTo>
                  <a:lnTo>
                    <a:pt x="17892" y="0"/>
                  </a:lnTo>
                  <a:lnTo>
                    <a:pt x="17892" y="25536"/>
                  </a:lnTo>
                  <a:lnTo>
                    <a:pt x="0" y="25536"/>
                  </a:lnTo>
                  <a:close/>
                </a:path>
              </a:pathLst>
            </a:custGeom>
            <a:grp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sp>
          <p:nvSpPr>
            <p:cNvPr id="98" name="Graphic 4">
              <a:extLst>
                <a:ext uri="{FF2B5EF4-FFF2-40B4-BE49-F238E27FC236}">
                  <a16:creationId xmlns:a16="http://schemas.microsoft.com/office/drawing/2014/main" id="{E376AFDF-EB46-13E4-7A43-45F84F486FD2}"/>
                </a:ext>
              </a:extLst>
            </p:cNvPr>
            <p:cNvSpPr/>
            <p:nvPr/>
          </p:nvSpPr>
          <p:spPr>
            <a:xfrm>
              <a:off x="2053725" y="2060912"/>
              <a:ext cx="17891" cy="25535"/>
            </a:xfrm>
            <a:custGeom>
              <a:avLst/>
              <a:gdLst>
                <a:gd name="connsiteX0" fmla="*/ 0 w 17891"/>
                <a:gd name="connsiteY0" fmla="*/ 0 h 25535"/>
                <a:gd name="connsiteX1" fmla="*/ 17892 w 17891"/>
                <a:gd name="connsiteY1" fmla="*/ 0 h 25535"/>
                <a:gd name="connsiteX2" fmla="*/ 17892 w 17891"/>
                <a:gd name="connsiteY2" fmla="*/ 25536 h 25535"/>
                <a:gd name="connsiteX3" fmla="*/ 0 w 17891"/>
                <a:gd name="connsiteY3" fmla="*/ 25536 h 25535"/>
              </a:gdLst>
              <a:ahLst/>
              <a:cxnLst>
                <a:cxn ang="0">
                  <a:pos x="connsiteX0" y="connsiteY0"/>
                </a:cxn>
                <a:cxn ang="0">
                  <a:pos x="connsiteX1" y="connsiteY1"/>
                </a:cxn>
                <a:cxn ang="0">
                  <a:pos x="connsiteX2" y="connsiteY2"/>
                </a:cxn>
                <a:cxn ang="0">
                  <a:pos x="connsiteX3" y="connsiteY3"/>
                </a:cxn>
              </a:cxnLst>
              <a:rect l="l" t="t" r="r" b="b"/>
              <a:pathLst>
                <a:path w="17891" h="25535">
                  <a:moveTo>
                    <a:pt x="0" y="0"/>
                  </a:moveTo>
                  <a:lnTo>
                    <a:pt x="17892" y="0"/>
                  </a:lnTo>
                  <a:lnTo>
                    <a:pt x="17892" y="25536"/>
                  </a:lnTo>
                  <a:lnTo>
                    <a:pt x="0" y="25536"/>
                  </a:lnTo>
                  <a:close/>
                </a:path>
              </a:pathLst>
            </a:custGeom>
            <a:grp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sp>
          <p:nvSpPr>
            <p:cNvPr id="99" name="Graphic 4">
              <a:extLst>
                <a:ext uri="{FF2B5EF4-FFF2-40B4-BE49-F238E27FC236}">
                  <a16:creationId xmlns:a16="http://schemas.microsoft.com/office/drawing/2014/main" id="{AF54A8B0-BF0D-2BAB-0C50-5F516BBCCBA8}"/>
                </a:ext>
              </a:extLst>
            </p:cNvPr>
            <p:cNvSpPr/>
            <p:nvPr/>
          </p:nvSpPr>
          <p:spPr>
            <a:xfrm>
              <a:off x="1952764" y="1893013"/>
              <a:ext cx="361670" cy="361333"/>
            </a:xfrm>
            <a:custGeom>
              <a:avLst/>
              <a:gdLst>
                <a:gd name="connsiteX0" fmla="*/ 180835 w 361670"/>
                <a:gd name="connsiteY0" fmla="*/ 0 h 361333"/>
                <a:gd name="connsiteX1" fmla="*/ 0 w 361670"/>
                <a:gd name="connsiteY1" fmla="*/ 180667 h 361333"/>
                <a:gd name="connsiteX2" fmla="*/ 180835 w 361670"/>
                <a:gd name="connsiteY2" fmla="*/ 361333 h 361333"/>
                <a:gd name="connsiteX3" fmla="*/ 361670 w 361670"/>
                <a:gd name="connsiteY3" fmla="*/ 180667 h 361333"/>
                <a:gd name="connsiteX4" fmla="*/ 180835 w 361670"/>
                <a:gd name="connsiteY4" fmla="*/ 0 h 361333"/>
                <a:gd name="connsiteX5" fmla="*/ 131633 w 361670"/>
                <a:gd name="connsiteY5" fmla="*/ 199819 h 361333"/>
                <a:gd name="connsiteX6" fmla="*/ 125243 w 361670"/>
                <a:gd name="connsiteY6" fmla="*/ 206203 h 361333"/>
                <a:gd name="connsiteX7" fmla="*/ 116297 w 361670"/>
                <a:gd name="connsiteY7" fmla="*/ 206203 h 361333"/>
                <a:gd name="connsiteX8" fmla="*/ 116297 w 361670"/>
                <a:gd name="connsiteY8" fmla="*/ 272596 h 361333"/>
                <a:gd name="connsiteX9" fmla="*/ 109907 w 361670"/>
                <a:gd name="connsiteY9" fmla="*/ 278980 h 361333"/>
                <a:gd name="connsiteX10" fmla="*/ 103517 w 361670"/>
                <a:gd name="connsiteY10" fmla="*/ 272596 h 361333"/>
                <a:gd name="connsiteX11" fmla="*/ 103517 w 361670"/>
                <a:gd name="connsiteY11" fmla="*/ 206203 h 361333"/>
                <a:gd name="connsiteX12" fmla="*/ 94571 w 361670"/>
                <a:gd name="connsiteY12" fmla="*/ 206203 h 361333"/>
                <a:gd name="connsiteX13" fmla="*/ 88181 w 361670"/>
                <a:gd name="connsiteY13" fmla="*/ 199819 h 361333"/>
                <a:gd name="connsiteX14" fmla="*/ 88181 w 361670"/>
                <a:gd name="connsiteY14" fmla="*/ 161515 h 361333"/>
                <a:gd name="connsiteX15" fmla="*/ 94571 w 361670"/>
                <a:gd name="connsiteY15" fmla="*/ 155131 h 361333"/>
                <a:gd name="connsiteX16" fmla="*/ 103517 w 361670"/>
                <a:gd name="connsiteY16" fmla="*/ 155131 h 361333"/>
                <a:gd name="connsiteX17" fmla="*/ 103517 w 361670"/>
                <a:gd name="connsiteY17" fmla="*/ 88737 h 361333"/>
                <a:gd name="connsiteX18" fmla="*/ 109907 w 361670"/>
                <a:gd name="connsiteY18" fmla="*/ 82353 h 361333"/>
                <a:gd name="connsiteX19" fmla="*/ 116297 w 361670"/>
                <a:gd name="connsiteY19" fmla="*/ 88737 h 361333"/>
                <a:gd name="connsiteX20" fmla="*/ 116297 w 361670"/>
                <a:gd name="connsiteY20" fmla="*/ 155131 h 361333"/>
                <a:gd name="connsiteX21" fmla="*/ 125243 w 361670"/>
                <a:gd name="connsiteY21" fmla="*/ 155131 h 361333"/>
                <a:gd name="connsiteX22" fmla="*/ 131633 w 361670"/>
                <a:gd name="connsiteY22" fmla="*/ 161515 h 361333"/>
                <a:gd name="connsiteX23" fmla="*/ 131633 w 361670"/>
                <a:gd name="connsiteY23" fmla="*/ 199819 h 361333"/>
                <a:gd name="connsiteX24" fmla="*/ 202561 w 361670"/>
                <a:gd name="connsiteY24" fmla="*/ 161515 h 361333"/>
                <a:gd name="connsiteX25" fmla="*/ 196171 w 361670"/>
                <a:gd name="connsiteY25" fmla="*/ 167899 h 361333"/>
                <a:gd name="connsiteX26" fmla="*/ 187225 w 361670"/>
                <a:gd name="connsiteY26" fmla="*/ 167899 h 361333"/>
                <a:gd name="connsiteX27" fmla="*/ 187225 w 361670"/>
                <a:gd name="connsiteY27" fmla="*/ 272596 h 361333"/>
                <a:gd name="connsiteX28" fmla="*/ 180835 w 361670"/>
                <a:gd name="connsiteY28" fmla="*/ 278980 h 361333"/>
                <a:gd name="connsiteX29" fmla="*/ 174445 w 361670"/>
                <a:gd name="connsiteY29" fmla="*/ 272596 h 361333"/>
                <a:gd name="connsiteX30" fmla="*/ 174445 w 361670"/>
                <a:gd name="connsiteY30" fmla="*/ 167899 h 361333"/>
                <a:gd name="connsiteX31" fmla="*/ 165499 w 361670"/>
                <a:gd name="connsiteY31" fmla="*/ 167899 h 361333"/>
                <a:gd name="connsiteX32" fmla="*/ 159109 w 361670"/>
                <a:gd name="connsiteY32" fmla="*/ 161515 h 361333"/>
                <a:gd name="connsiteX33" fmla="*/ 159109 w 361670"/>
                <a:gd name="connsiteY33" fmla="*/ 123211 h 361333"/>
                <a:gd name="connsiteX34" fmla="*/ 165499 w 361670"/>
                <a:gd name="connsiteY34" fmla="*/ 116827 h 361333"/>
                <a:gd name="connsiteX35" fmla="*/ 174445 w 361670"/>
                <a:gd name="connsiteY35" fmla="*/ 116827 h 361333"/>
                <a:gd name="connsiteX36" fmla="*/ 174445 w 361670"/>
                <a:gd name="connsiteY36" fmla="*/ 88737 h 361333"/>
                <a:gd name="connsiteX37" fmla="*/ 180835 w 361670"/>
                <a:gd name="connsiteY37" fmla="*/ 82353 h 361333"/>
                <a:gd name="connsiteX38" fmla="*/ 187225 w 361670"/>
                <a:gd name="connsiteY38" fmla="*/ 88737 h 361333"/>
                <a:gd name="connsiteX39" fmla="*/ 187225 w 361670"/>
                <a:gd name="connsiteY39" fmla="*/ 116827 h 361333"/>
                <a:gd name="connsiteX40" fmla="*/ 196171 w 361670"/>
                <a:gd name="connsiteY40" fmla="*/ 116827 h 361333"/>
                <a:gd name="connsiteX41" fmla="*/ 202561 w 361670"/>
                <a:gd name="connsiteY41" fmla="*/ 123211 h 361333"/>
                <a:gd name="connsiteX42" fmla="*/ 202561 w 361670"/>
                <a:gd name="connsiteY42" fmla="*/ 161515 h 361333"/>
                <a:gd name="connsiteX43" fmla="*/ 274128 w 361670"/>
                <a:gd name="connsiteY43" fmla="*/ 238123 h 361333"/>
                <a:gd name="connsiteX44" fmla="*/ 267738 w 361670"/>
                <a:gd name="connsiteY44" fmla="*/ 244507 h 361333"/>
                <a:gd name="connsiteX45" fmla="*/ 258792 w 361670"/>
                <a:gd name="connsiteY45" fmla="*/ 244507 h 361333"/>
                <a:gd name="connsiteX46" fmla="*/ 258792 w 361670"/>
                <a:gd name="connsiteY46" fmla="*/ 272596 h 361333"/>
                <a:gd name="connsiteX47" fmla="*/ 252403 w 361670"/>
                <a:gd name="connsiteY47" fmla="*/ 278980 h 361333"/>
                <a:gd name="connsiteX48" fmla="*/ 246013 w 361670"/>
                <a:gd name="connsiteY48" fmla="*/ 272596 h 361333"/>
                <a:gd name="connsiteX49" fmla="*/ 246013 w 361670"/>
                <a:gd name="connsiteY49" fmla="*/ 244507 h 361333"/>
                <a:gd name="connsiteX50" fmla="*/ 237067 w 361670"/>
                <a:gd name="connsiteY50" fmla="*/ 244507 h 361333"/>
                <a:gd name="connsiteX51" fmla="*/ 230677 w 361670"/>
                <a:gd name="connsiteY51" fmla="*/ 238123 h 361333"/>
                <a:gd name="connsiteX52" fmla="*/ 230677 w 361670"/>
                <a:gd name="connsiteY52" fmla="*/ 199819 h 361333"/>
                <a:gd name="connsiteX53" fmla="*/ 237067 w 361670"/>
                <a:gd name="connsiteY53" fmla="*/ 193435 h 361333"/>
                <a:gd name="connsiteX54" fmla="*/ 246013 w 361670"/>
                <a:gd name="connsiteY54" fmla="*/ 193435 h 361333"/>
                <a:gd name="connsiteX55" fmla="*/ 246013 w 361670"/>
                <a:gd name="connsiteY55" fmla="*/ 88737 h 361333"/>
                <a:gd name="connsiteX56" fmla="*/ 252403 w 361670"/>
                <a:gd name="connsiteY56" fmla="*/ 82353 h 361333"/>
                <a:gd name="connsiteX57" fmla="*/ 258792 w 361670"/>
                <a:gd name="connsiteY57" fmla="*/ 88737 h 361333"/>
                <a:gd name="connsiteX58" fmla="*/ 258792 w 361670"/>
                <a:gd name="connsiteY58" fmla="*/ 193435 h 361333"/>
                <a:gd name="connsiteX59" fmla="*/ 267738 w 361670"/>
                <a:gd name="connsiteY59" fmla="*/ 193435 h 361333"/>
                <a:gd name="connsiteX60" fmla="*/ 274128 w 361670"/>
                <a:gd name="connsiteY60" fmla="*/ 199819 h 361333"/>
                <a:gd name="connsiteX61" fmla="*/ 274128 w 361670"/>
                <a:gd name="connsiteY61" fmla="*/ 238123 h 36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1670" h="361333">
                  <a:moveTo>
                    <a:pt x="180835" y="0"/>
                  </a:moveTo>
                  <a:cubicBezTo>
                    <a:pt x="80513" y="0"/>
                    <a:pt x="0" y="81077"/>
                    <a:pt x="0" y="180667"/>
                  </a:cubicBezTo>
                  <a:cubicBezTo>
                    <a:pt x="0" y="280257"/>
                    <a:pt x="81152" y="361333"/>
                    <a:pt x="180835" y="361333"/>
                  </a:cubicBezTo>
                  <a:cubicBezTo>
                    <a:pt x="281157" y="361333"/>
                    <a:pt x="361670" y="280257"/>
                    <a:pt x="361670" y="180667"/>
                  </a:cubicBezTo>
                  <a:cubicBezTo>
                    <a:pt x="361670" y="81077"/>
                    <a:pt x="281157" y="0"/>
                    <a:pt x="180835" y="0"/>
                  </a:cubicBezTo>
                  <a:close/>
                  <a:moveTo>
                    <a:pt x="131633" y="199819"/>
                  </a:moveTo>
                  <a:cubicBezTo>
                    <a:pt x="131633" y="203649"/>
                    <a:pt x="129077" y="206203"/>
                    <a:pt x="125243" y="206203"/>
                  </a:cubicBezTo>
                  <a:lnTo>
                    <a:pt x="116297" y="206203"/>
                  </a:lnTo>
                  <a:lnTo>
                    <a:pt x="116297" y="272596"/>
                  </a:lnTo>
                  <a:cubicBezTo>
                    <a:pt x="116297" y="276427"/>
                    <a:pt x="113741" y="278980"/>
                    <a:pt x="109907" y="278980"/>
                  </a:cubicBezTo>
                  <a:cubicBezTo>
                    <a:pt x="106073" y="278980"/>
                    <a:pt x="103517" y="276427"/>
                    <a:pt x="103517" y="272596"/>
                  </a:cubicBezTo>
                  <a:lnTo>
                    <a:pt x="103517" y="206203"/>
                  </a:lnTo>
                  <a:lnTo>
                    <a:pt x="94571" y="206203"/>
                  </a:lnTo>
                  <a:cubicBezTo>
                    <a:pt x="90737" y="206203"/>
                    <a:pt x="88181" y="203649"/>
                    <a:pt x="88181" y="199819"/>
                  </a:cubicBezTo>
                  <a:lnTo>
                    <a:pt x="88181" y="161515"/>
                  </a:lnTo>
                  <a:cubicBezTo>
                    <a:pt x="88181" y="157684"/>
                    <a:pt x="90737" y="155131"/>
                    <a:pt x="94571" y="155131"/>
                  </a:cubicBezTo>
                  <a:lnTo>
                    <a:pt x="103517" y="155131"/>
                  </a:lnTo>
                  <a:lnTo>
                    <a:pt x="103517" y="88737"/>
                  </a:lnTo>
                  <a:cubicBezTo>
                    <a:pt x="103517" y="84907"/>
                    <a:pt x="106073" y="82353"/>
                    <a:pt x="109907" y="82353"/>
                  </a:cubicBezTo>
                  <a:cubicBezTo>
                    <a:pt x="113741" y="82353"/>
                    <a:pt x="116297" y="84907"/>
                    <a:pt x="116297" y="88737"/>
                  </a:cubicBezTo>
                  <a:lnTo>
                    <a:pt x="116297" y="155131"/>
                  </a:lnTo>
                  <a:lnTo>
                    <a:pt x="125243" y="155131"/>
                  </a:lnTo>
                  <a:cubicBezTo>
                    <a:pt x="129077" y="155131"/>
                    <a:pt x="131633" y="157684"/>
                    <a:pt x="131633" y="161515"/>
                  </a:cubicBezTo>
                  <a:lnTo>
                    <a:pt x="131633" y="199819"/>
                  </a:lnTo>
                  <a:close/>
                  <a:moveTo>
                    <a:pt x="202561" y="161515"/>
                  </a:moveTo>
                  <a:cubicBezTo>
                    <a:pt x="202561" y="165345"/>
                    <a:pt x="200005" y="167899"/>
                    <a:pt x="196171" y="167899"/>
                  </a:cubicBezTo>
                  <a:lnTo>
                    <a:pt x="187225" y="167899"/>
                  </a:lnTo>
                  <a:lnTo>
                    <a:pt x="187225" y="272596"/>
                  </a:lnTo>
                  <a:cubicBezTo>
                    <a:pt x="187225" y="276427"/>
                    <a:pt x="184669" y="278980"/>
                    <a:pt x="180835" y="278980"/>
                  </a:cubicBezTo>
                  <a:cubicBezTo>
                    <a:pt x="177001" y="278980"/>
                    <a:pt x="174445" y="276427"/>
                    <a:pt x="174445" y="272596"/>
                  </a:cubicBezTo>
                  <a:lnTo>
                    <a:pt x="174445" y="167899"/>
                  </a:lnTo>
                  <a:lnTo>
                    <a:pt x="165499" y="167899"/>
                  </a:lnTo>
                  <a:cubicBezTo>
                    <a:pt x="161665" y="167899"/>
                    <a:pt x="159109" y="165345"/>
                    <a:pt x="159109" y="161515"/>
                  </a:cubicBezTo>
                  <a:lnTo>
                    <a:pt x="159109" y="123211"/>
                  </a:lnTo>
                  <a:cubicBezTo>
                    <a:pt x="159109" y="119381"/>
                    <a:pt x="161665" y="116827"/>
                    <a:pt x="165499" y="116827"/>
                  </a:cubicBezTo>
                  <a:lnTo>
                    <a:pt x="174445" y="116827"/>
                  </a:lnTo>
                  <a:lnTo>
                    <a:pt x="174445" y="88737"/>
                  </a:lnTo>
                  <a:cubicBezTo>
                    <a:pt x="174445" y="84907"/>
                    <a:pt x="177001" y="82353"/>
                    <a:pt x="180835" y="82353"/>
                  </a:cubicBezTo>
                  <a:cubicBezTo>
                    <a:pt x="184669" y="82353"/>
                    <a:pt x="187225" y="84907"/>
                    <a:pt x="187225" y="88737"/>
                  </a:cubicBezTo>
                  <a:lnTo>
                    <a:pt x="187225" y="116827"/>
                  </a:lnTo>
                  <a:lnTo>
                    <a:pt x="196171" y="116827"/>
                  </a:lnTo>
                  <a:cubicBezTo>
                    <a:pt x="200005" y="116827"/>
                    <a:pt x="202561" y="119381"/>
                    <a:pt x="202561" y="123211"/>
                  </a:cubicBezTo>
                  <a:lnTo>
                    <a:pt x="202561" y="161515"/>
                  </a:lnTo>
                  <a:close/>
                  <a:moveTo>
                    <a:pt x="274128" y="238123"/>
                  </a:moveTo>
                  <a:cubicBezTo>
                    <a:pt x="274128" y="241953"/>
                    <a:pt x="271572" y="244507"/>
                    <a:pt x="267738" y="244507"/>
                  </a:cubicBezTo>
                  <a:lnTo>
                    <a:pt x="258792" y="244507"/>
                  </a:lnTo>
                  <a:lnTo>
                    <a:pt x="258792" y="272596"/>
                  </a:lnTo>
                  <a:cubicBezTo>
                    <a:pt x="258792" y="276427"/>
                    <a:pt x="256237" y="278980"/>
                    <a:pt x="252403" y="278980"/>
                  </a:cubicBezTo>
                  <a:cubicBezTo>
                    <a:pt x="248569" y="278980"/>
                    <a:pt x="246013" y="276427"/>
                    <a:pt x="246013" y="272596"/>
                  </a:cubicBezTo>
                  <a:lnTo>
                    <a:pt x="246013" y="244507"/>
                  </a:lnTo>
                  <a:lnTo>
                    <a:pt x="237067" y="244507"/>
                  </a:lnTo>
                  <a:cubicBezTo>
                    <a:pt x="233233" y="244507"/>
                    <a:pt x="230677" y="241953"/>
                    <a:pt x="230677" y="238123"/>
                  </a:cubicBezTo>
                  <a:lnTo>
                    <a:pt x="230677" y="199819"/>
                  </a:lnTo>
                  <a:cubicBezTo>
                    <a:pt x="230677" y="195988"/>
                    <a:pt x="233233" y="193435"/>
                    <a:pt x="237067" y="193435"/>
                  </a:cubicBezTo>
                  <a:lnTo>
                    <a:pt x="246013" y="193435"/>
                  </a:lnTo>
                  <a:lnTo>
                    <a:pt x="246013" y="88737"/>
                  </a:lnTo>
                  <a:cubicBezTo>
                    <a:pt x="246013" y="84907"/>
                    <a:pt x="248569" y="82353"/>
                    <a:pt x="252403" y="82353"/>
                  </a:cubicBezTo>
                  <a:cubicBezTo>
                    <a:pt x="256237" y="82353"/>
                    <a:pt x="258792" y="84907"/>
                    <a:pt x="258792" y="88737"/>
                  </a:cubicBezTo>
                  <a:lnTo>
                    <a:pt x="258792" y="193435"/>
                  </a:lnTo>
                  <a:lnTo>
                    <a:pt x="267738" y="193435"/>
                  </a:lnTo>
                  <a:cubicBezTo>
                    <a:pt x="271572" y="193435"/>
                    <a:pt x="274128" y="195988"/>
                    <a:pt x="274128" y="199819"/>
                  </a:cubicBezTo>
                  <a:lnTo>
                    <a:pt x="274128" y="238123"/>
                  </a:lnTo>
                  <a:close/>
                </a:path>
              </a:pathLst>
            </a:custGeom>
            <a:grpFill/>
            <a:ln w="6390" cap="flat">
              <a:noFill/>
              <a:prstDash val="solid"/>
              <a:miter/>
            </a:ln>
          </p:spPr>
          <p:txBody>
            <a:bodyPr rtlCol="0" anchor="ctr"/>
            <a:lstStyle/>
            <a:p>
              <a:endParaRPr lang="en-US">
                <a:ea typeface="Calibri Light" panose="020F0302020204030204" pitchFamily="34" charset="0"/>
                <a:cs typeface="Calibri Light" panose="020F0302020204030204" pitchFamily="34" charset="0"/>
              </a:endParaRPr>
            </a:p>
          </p:txBody>
        </p:sp>
      </p:grpSp>
      <p:sp>
        <p:nvSpPr>
          <p:cNvPr id="100" name="TextBox 99">
            <a:extLst>
              <a:ext uri="{FF2B5EF4-FFF2-40B4-BE49-F238E27FC236}">
                <a16:creationId xmlns:a16="http://schemas.microsoft.com/office/drawing/2014/main" id="{8B27228C-B923-B100-0101-70B6FBEE99BA}"/>
              </a:ext>
            </a:extLst>
          </p:cNvPr>
          <p:cNvSpPr txBox="1"/>
          <p:nvPr/>
        </p:nvSpPr>
        <p:spPr>
          <a:xfrm>
            <a:off x="6234835" y="2188430"/>
            <a:ext cx="2104008" cy="246221"/>
          </a:xfrm>
          <a:prstGeom prst="rect">
            <a:avLst/>
          </a:prstGeom>
        </p:spPr>
        <p:txBody>
          <a:bodyPr wrap="square" lIns="0" tIns="0" rIns="0" bIns="0" rtlCol="0">
            <a:spAutoFit/>
          </a:bodyPr>
          <a:lstStyle/>
          <a:p>
            <a:pPr algn="ctr"/>
            <a:r>
              <a:rPr lang="en-AU" sz="1600" b="1">
                <a:ea typeface="Calibri Light" panose="020F0302020204030204" pitchFamily="34" charset="0"/>
                <a:cs typeface="Calibri Light" panose="020F0302020204030204" pitchFamily="34" charset="0"/>
              </a:rPr>
              <a:t>Low Engagement</a:t>
            </a:r>
          </a:p>
        </p:txBody>
      </p:sp>
      <p:sp>
        <p:nvSpPr>
          <p:cNvPr id="101" name="TextBox 100">
            <a:extLst>
              <a:ext uri="{FF2B5EF4-FFF2-40B4-BE49-F238E27FC236}">
                <a16:creationId xmlns:a16="http://schemas.microsoft.com/office/drawing/2014/main" id="{D95A53D0-892E-758C-57A1-C4DB881402CD}"/>
              </a:ext>
            </a:extLst>
          </p:cNvPr>
          <p:cNvSpPr txBox="1"/>
          <p:nvPr/>
        </p:nvSpPr>
        <p:spPr>
          <a:xfrm>
            <a:off x="8627340" y="2188430"/>
            <a:ext cx="2700000" cy="246221"/>
          </a:xfrm>
          <a:prstGeom prst="rect">
            <a:avLst/>
          </a:prstGeom>
        </p:spPr>
        <p:txBody>
          <a:bodyPr wrap="square" lIns="0" tIns="0" rIns="0" bIns="0" rtlCol="0">
            <a:spAutoFit/>
          </a:bodyPr>
          <a:lstStyle/>
          <a:p>
            <a:pPr algn="ctr"/>
            <a:r>
              <a:rPr lang="en-AU" sz="1600" b="1">
                <a:ea typeface="Calibri Light" panose="020F0302020204030204" pitchFamily="34" charset="0"/>
                <a:cs typeface="Calibri Light" panose="020F0302020204030204" pitchFamily="34" charset="0"/>
              </a:rPr>
              <a:t>Low Financial Literacy</a:t>
            </a:r>
          </a:p>
        </p:txBody>
      </p:sp>
      <p:sp>
        <p:nvSpPr>
          <p:cNvPr id="102" name="TextBox 101">
            <a:extLst>
              <a:ext uri="{FF2B5EF4-FFF2-40B4-BE49-F238E27FC236}">
                <a16:creationId xmlns:a16="http://schemas.microsoft.com/office/drawing/2014/main" id="{2EBA24A6-CE7E-23D4-2B2D-AF74944F4FCD}"/>
              </a:ext>
            </a:extLst>
          </p:cNvPr>
          <p:cNvSpPr txBox="1"/>
          <p:nvPr/>
        </p:nvSpPr>
        <p:spPr>
          <a:xfrm>
            <a:off x="6422666" y="3636729"/>
            <a:ext cx="1728347" cy="246221"/>
          </a:xfrm>
          <a:prstGeom prst="rect">
            <a:avLst/>
          </a:prstGeom>
        </p:spPr>
        <p:txBody>
          <a:bodyPr wrap="square" lIns="0" tIns="0" rIns="0" bIns="0" rtlCol="0">
            <a:spAutoFit/>
          </a:bodyPr>
          <a:lstStyle/>
          <a:p>
            <a:pPr algn="ctr"/>
            <a:r>
              <a:rPr lang="en-AU" sz="1550" b="1">
                <a:ea typeface="Calibri Light" panose="020F0302020204030204" pitchFamily="34" charset="0"/>
                <a:cs typeface="Calibri Light" panose="020F0302020204030204" pitchFamily="34" charset="0"/>
              </a:rPr>
              <a:t>Siloed Systems</a:t>
            </a:r>
          </a:p>
        </p:txBody>
      </p:sp>
      <p:sp>
        <p:nvSpPr>
          <p:cNvPr id="103" name="TextBox 102">
            <a:extLst>
              <a:ext uri="{FF2B5EF4-FFF2-40B4-BE49-F238E27FC236}">
                <a16:creationId xmlns:a16="http://schemas.microsoft.com/office/drawing/2014/main" id="{5CB1028B-7D7D-48D9-173C-02D35CFB2BCC}"/>
              </a:ext>
            </a:extLst>
          </p:cNvPr>
          <p:cNvSpPr txBox="1"/>
          <p:nvPr/>
        </p:nvSpPr>
        <p:spPr>
          <a:xfrm>
            <a:off x="8512596" y="3636729"/>
            <a:ext cx="3018299" cy="246221"/>
          </a:xfrm>
          <a:prstGeom prst="rect">
            <a:avLst/>
          </a:prstGeom>
        </p:spPr>
        <p:txBody>
          <a:bodyPr wrap="square" lIns="0" tIns="0" rIns="0" bIns="0" rtlCol="0">
            <a:spAutoFit/>
          </a:bodyPr>
          <a:lstStyle/>
          <a:p>
            <a:pPr algn="ctr"/>
            <a:r>
              <a:rPr lang="en-AU" sz="1550" b="1">
                <a:ea typeface="Calibri Light" panose="020F0302020204030204" pitchFamily="34" charset="0"/>
                <a:cs typeface="Calibri Light" panose="020F0302020204030204" pitchFamily="34" charset="0"/>
              </a:rPr>
              <a:t>Insurance Coverage Misconceptions</a:t>
            </a:r>
          </a:p>
        </p:txBody>
      </p:sp>
      <p:sp>
        <p:nvSpPr>
          <p:cNvPr id="104" name="TextBox 103">
            <a:extLst>
              <a:ext uri="{FF2B5EF4-FFF2-40B4-BE49-F238E27FC236}">
                <a16:creationId xmlns:a16="http://schemas.microsoft.com/office/drawing/2014/main" id="{1D37B508-A62C-36DC-26E9-7C94E013B827}"/>
              </a:ext>
            </a:extLst>
          </p:cNvPr>
          <p:cNvSpPr txBox="1"/>
          <p:nvPr/>
        </p:nvSpPr>
        <p:spPr>
          <a:xfrm>
            <a:off x="6141672" y="2426802"/>
            <a:ext cx="2410962" cy="430887"/>
          </a:xfrm>
          <a:prstGeom prst="rect">
            <a:avLst/>
          </a:prstGeom>
        </p:spPr>
        <p:txBody>
          <a:bodyPr wrap="square" lIns="0" tIns="0" rIns="0" bIns="0" rtlCol="0">
            <a:spAutoFit/>
          </a:bodyPr>
          <a:lstStyle/>
          <a:p>
            <a:pPr algn="ctr"/>
            <a:r>
              <a:rPr lang="en-AU" sz="1400">
                <a:ea typeface="Calibri Light" panose="020F0302020204030204" pitchFamily="34" charset="0"/>
                <a:cs typeface="Calibri Light" panose="020F0302020204030204" pitchFamily="34" charset="0"/>
              </a:rPr>
              <a:t>Particularly due to insurance through superannuation </a:t>
            </a:r>
          </a:p>
        </p:txBody>
      </p:sp>
      <p:sp>
        <p:nvSpPr>
          <p:cNvPr id="105" name="TextBox 104">
            <a:extLst>
              <a:ext uri="{FF2B5EF4-FFF2-40B4-BE49-F238E27FC236}">
                <a16:creationId xmlns:a16="http://schemas.microsoft.com/office/drawing/2014/main" id="{FA5676DA-6BDA-6267-6902-91179007FEC3}"/>
              </a:ext>
            </a:extLst>
          </p:cNvPr>
          <p:cNvSpPr txBox="1"/>
          <p:nvPr/>
        </p:nvSpPr>
        <p:spPr>
          <a:xfrm>
            <a:off x="8659627" y="2426802"/>
            <a:ext cx="2684989" cy="430887"/>
          </a:xfrm>
          <a:prstGeom prst="rect">
            <a:avLst/>
          </a:prstGeom>
        </p:spPr>
        <p:txBody>
          <a:bodyPr wrap="square" lIns="0" tIns="0" rIns="0" bIns="0" rtlCol="0">
            <a:spAutoFit/>
          </a:bodyPr>
          <a:lstStyle/>
          <a:p>
            <a:pPr algn="ctr"/>
            <a:r>
              <a:rPr lang="en-AU" sz="1400">
                <a:ea typeface="Calibri Light" panose="020F0302020204030204" pitchFamily="34" charset="0"/>
                <a:cs typeface="Calibri Light" panose="020F0302020204030204" pitchFamily="34" charset="0"/>
              </a:rPr>
              <a:t>Resulting in confusion around products and low engagement</a:t>
            </a:r>
          </a:p>
        </p:txBody>
      </p:sp>
      <p:sp>
        <p:nvSpPr>
          <p:cNvPr id="106" name="TextBox 105">
            <a:extLst>
              <a:ext uri="{FF2B5EF4-FFF2-40B4-BE49-F238E27FC236}">
                <a16:creationId xmlns:a16="http://schemas.microsoft.com/office/drawing/2014/main" id="{451D2DBE-8987-100F-429E-DEDC43E03170}"/>
              </a:ext>
            </a:extLst>
          </p:cNvPr>
          <p:cNvSpPr txBox="1"/>
          <p:nvPr/>
        </p:nvSpPr>
        <p:spPr>
          <a:xfrm>
            <a:off x="8790382" y="3849931"/>
            <a:ext cx="2544443" cy="430887"/>
          </a:xfrm>
          <a:prstGeom prst="rect">
            <a:avLst/>
          </a:prstGeom>
        </p:spPr>
        <p:txBody>
          <a:bodyPr wrap="square" lIns="0" tIns="0" rIns="0" bIns="0" rtlCol="0">
            <a:spAutoFit/>
          </a:bodyPr>
          <a:lstStyle/>
          <a:p>
            <a:pPr algn="ctr"/>
            <a:r>
              <a:rPr lang="en-AU" sz="1400">
                <a:ea typeface="Calibri Light" panose="020F0302020204030204" pitchFamily="34" charset="0"/>
                <a:cs typeface="Calibri Light" panose="020F0302020204030204" pitchFamily="34" charset="0"/>
              </a:rPr>
              <a:t>Young Australians believe they have sufficient cover</a:t>
            </a:r>
          </a:p>
        </p:txBody>
      </p:sp>
      <p:sp>
        <p:nvSpPr>
          <p:cNvPr id="107" name="TextBox 106">
            <a:extLst>
              <a:ext uri="{FF2B5EF4-FFF2-40B4-BE49-F238E27FC236}">
                <a16:creationId xmlns:a16="http://schemas.microsoft.com/office/drawing/2014/main" id="{08FB1A7E-FACD-EB7C-C92A-7501A74E0489}"/>
              </a:ext>
            </a:extLst>
          </p:cNvPr>
          <p:cNvSpPr txBox="1"/>
          <p:nvPr/>
        </p:nvSpPr>
        <p:spPr>
          <a:xfrm>
            <a:off x="6155655" y="3849931"/>
            <a:ext cx="2382994" cy="430887"/>
          </a:xfrm>
          <a:prstGeom prst="rect">
            <a:avLst/>
          </a:prstGeom>
        </p:spPr>
        <p:txBody>
          <a:bodyPr wrap="square" lIns="0" tIns="0" rIns="0" bIns="0" rtlCol="0">
            <a:spAutoFit/>
          </a:bodyPr>
          <a:lstStyle/>
          <a:p>
            <a:pPr algn="ctr"/>
            <a:r>
              <a:rPr lang="en-AU" sz="1400">
                <a:ea typeface="Calibri Light" panose="020F0302020204030204" pitchFamily="34" charset="0"/>
                <a:cs typeface="Calibri Light" panose="020F0302020204030204" pitchFamily="34" charset="0"/>
              </a:rPr>
              <a:t>Hard to engage across the insurance sectors holistically</a:t>
            </a:r>
          </a:p>
        </p:txBody>
      </p:sp>
      <p:sp>
        <p:nvSpPr>
          <p:cNvPr id="6" name="Oval 5">
            <a:extLst>
              <a:ext uri="{FF2B5EF4-FFF2-40B4-BE49-F238E27FC236}">
                <a16:creationId xmlns:a16="http://schemas.microsoft.com/office/drawing/2014/main" id="{D55D1810-C197-D571-3522-03DF1DBD9560}"/>
              </a:ext>
            </a:extLst>
          </p:cNvPr>
          <p:cNvSpPr/>
          <p:nvPr/>
        </p:nvSpPr>
        <p:spPr>
          <a:xfrm>
            <a:off x="5031551" y="4811555"/>
            <a:ext cx="432000" cy="432000"/>
          </a:xfrm>
          <a:prstGeom prst="ellipse">
            <a:avLst/>
          </a:prstGeom>
          <a:solidFill>
            <a:srgbClr val="A0A0A0"/>
          </a:solidFill>
          <a:ln w="41275">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a:solidFill>
                  <a:srgbClr val="FFFFFF"/>
                </a:solidFill>
              </a:rPr>
              <a:t>1</a:t>
            </a:r>
          </a:p>
        </p:txBody>
      </p:sp>
      <p:sp>
        <p:nvSpPr>
          <p:cNvPr id="7" name="Oval 6">
            <a:extLst>
              <a:ext uri="{FF2B5EF4-FFF2-40B4-BE49-F238E27FC236}">
                <a16:creationId xmlns:a16="http://schemas.microsoft.com/office/drawing/2014/main" id="{341B8294-359B-5F27-EC79-D2BE55C27ED1}"/>
              </a:ext>
            </a:extLst>
          </p:cNvPr>
          <p:cNvSpPr/>
          <p:nvPr/>
        </p:nvSpPr>
        <p:spPr>
          <a:xfrm>
            <a:off x="5031551" y="5348233"/>
            <a:ext cx="432000" cy="432000"/>
          </a:xfrm>
          <a:prstGeom prst="ellipse">
            <a:avLst/>
          </a:prstGeom>
          <a:solidFill>
            <a:srgbClr val="A0A0A0"/>
          </a:solidFill>
          <a:ln w="41275">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a:solidFill>
                  <a:srgbClr val="FFFFFF"/>
                </a:solidFill>
              </a:rPr>
              <a:t>2</a:t>
            </a:r>
          </a:p>
        </p:txBody>
      </p:sp>
      <p:sp>
        <p:nvSpPr>
          <p:cNvPr id="9" name="Rectangle 8">
            <a:extLst>
              <a:ext uri="{FF2B5EF4-FFF2-40B4-BE49-F238E27FC236}">
                <a16:creationId xmlns:a16="http://schemas.microsoft.com/office/drawing/2014/main" id="{D30E7C80-297F-0824-1840-2E75D3E9A944}"/>
              </a:ext>
            </a:extLst>
          </p:cNvPr>
          <p:cNvSpPr/>
          <p:nvPr/>
        </p:nvSpPr>
        <p:spPr>
          <a:xfrm>
            <a:off x="5841767" y="4899960"/>
            <a:ext cx="6534000" cy="246221"/>
          </a:xfrm>
          <a:prstGeom prst="rect">
            <a:avLst/>
          </a:prstGeom>
        </p:spPr>
        <p:txBody>
          <a:bodyPr wrap="square" lIns="0" tIns="0" rIns="0" bIns="0" anchor="ctr">
            <a:spAutoFit/>
          </a:bodyPr>
          <a:lstStyle/>
          <a:p>
            <a:r>
              <a:rPr lang="en-US" sz="1600" b="1" dirty="0"/>
              <a:t>Distribution Channels </a:t>
            </a:r>
            <a:r>
              <a:rPr lang="en-US" sz="1600" dirty="0"/>
              <a:t>to </a:t>
            </a:r>
            <a:r>
              <a:rPr lang="en-US" sz="1600" dirty="0" err="1"/>
              <a:t>maximise</a:t>
            </a:r>
            <a:r>
              <a:rPr lang="en-US" sz="1600" dirty="0"/>
              <a:t> engagement</a:t>
            </a:r>
            <a:endParaRPr lang="en-US" sz="1600" b="1" dirty="0"/>
          </a:p>
        </p:txBody>
      </p:sp>
      <p:sp>
        <p:nvSpPr>
          <p:cNvPr id="10" name="Rectangle 9">
            <a:extLst>
              <a:ext uri="{FF2B5EF4-FFF2-40B4-BE49-F238E27FC236}">
                <a16:creationId xmlns:a16="http://schemas.microsoft.com/office/drawing/2014/main" id="{FC7DE9AA-9E22-955D-0A8C-497FF7624510}"/>
              </a:ext>
            </a:extLst>
          </p:cNvPr>
          <p:cNvSpPr/>
          <p:nvPr/>
        </p:nvSpPr>
        <p:spPr>
          <a:xfrm>
            <a:off x="5842576" y="5432690"/>
            <a:ext cx="6534000" cy="246221"/>
          </a:xfrm>
          <a:prstGeom prst="rect">
            <a:avLst/>
          </a:prstGeom>
        </p:spPr>
        <p:txBody>
          <a:bodyPr wrap="square" lIns="0" tIns="0" rIns="0" bIns="0" anchor="ctr">
            <a:spAutoFit/>
          </a:bodyPr>
          <a:lstStyle/>
          <a:p>
            <a:r>
              <a:rPr lang="en-US" sz="1600" b="1" dirty="0"/>
              <a:t>Product-Market Fit </a:t>
            </a:r>
            <a:r>
              <a:rPr lang="en-US" sz="1600" dirty="0"/>
              <a:t>tailored to the younger generation</a:t>
            </a:r>
            <a:endParaRPr lang="en-US" sz="1600" b="1" dirty="0"/>
          </a:p>
        </p:txBody>
      </p:sp>
      <p:sp>
        <p:nvSpPr>
          <p:cNvPr id="11" name="Oval 10">
            <a:extLst>
              <a:ext uri="{FF2B5EF4-FFF2-40B4-BE49-F238E27FC236}">
                <a16:creationId xmlns:a16="http://schemas.microsoft.com/office/drawing/2014/main" id="{6EE19872-C625-BA6C-B80E-AEC1A55690FE}"/>
              </a:ext>
            </a:extLst>
          </p:cNvPr>
          <p:cNvSpPr/>
          <p:nvPr/>
        </p:nvSpPr>
        <p:spPr>
          <a:xfrm>
            <a:off x="5031551" y="5876571"/>
            <a:ext cx="432000" cy="432000"/>
          </a:xfrm>
          <a:prstGeom prst="ellipse">
            <a:avLst/>
          </a:prstGeom>
          <a:solidFill>
            <a:srgbClr val="A0A0A0"/>
          </a:solidFill>
          <a:ln w="41275">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a:solidFill>
                  <a:srgbClr val="FFFFFF"/>
                </a:solidFill>
              </a:rPr>
              <a:t>3</a:t>
            </a:r>
          </a:p>
        </p:txBody>
      </p:sp>
      <p:sp>
        <p:nvSpPr>
          <p:cNvPr id="12" name="Rectangle 11">
            <a:extLst>
              <a:ext uri="{FF2B5EF4-FFF2-40B4-BE49-F238E27FC236}">
                <a16:creationId xmlns:a16="http://schemas.microsoft.com/office/drawing/2014/main" id="{0EE9B674-75FE-80CC-A43B-26D15F6E4FD6}"/>
              </a:ext>
            </a:extLst>
          </p:cNvPr>
          <p:cNvSpPr/>
          <p:nvPr/>
        </p:nvSpPr>
        <p:spPr>
          <a:xfrm>
            <a:off x="5841767" y="5965421"/>
            <a:ext cx="6534809" cy="246221"/>
          </a:xfrm>
          <a:prstGeom prst="rect">
            <a:avLst/>
          </a:prstGeom>
        </p:spPr>
        <p:txBody>
          <a:bodyPr wrap="square" lIns="0" tIns="0" rIns="0" bIns="0" anchor="ctr">
            <a:spAutoFit/>
          </a:bodyPr>
          <a:lstStyle/>
          <a:p>
            <a:r>
              <a:rPr lang="en-US" sz="1600" b="1" dirty="0"/>
              <a:t>Perceived Value </a:t>
            </a:r>
            <a:r>
              <a:rPr lang="en-US" sz="1600" dirty="0"/>
              <a:t>to increase understanding of product worth</a:t>
            </a:r>
            <a:endParaRPr lang="en-US" sz="1600" b="1" dirty="0"/>
          </a:p>
        </p:txBody>
      </p:sp>
      <p:sp>
        <p:nvSpPr>
          <p:cNvPr id="28" name="TextBox 27">
            <a:extLst>
              <a:ext uri="{FF2B5EF4-FFF2-40B4-BE49-F238E27FC236}">
                <a16:creationId xmlns:a16="http://schemas.microsoft.com/office/drawing/2014/main" id="{2512B607-9261-4DE0-02C3-20FF17EFA4A8}"/>
              </a:ext>
            </a:extLst>
          </p:cNvPr>
          <p:cNvSpPr txBox="1"/>
          <p:nvPr/>
        </p:nvSpPr>
        <p:spPr>
          <a:xfrm>
            <a:off x="1555347" y="5400067"/>
            <a:ext cx="3390280" cy="307777"/>
          </a:xfrm>
          <a:prstGeom prst="rect">
            <a:avLst/>
          </a:prstGeom>
        </p:spPr>
        <p:txBody>
          <a:bodyPr wrap="square" lIns="0" tIns="0" rIns="0" bIns="0" rtlCol="0">
            <a:spAutoFit/>
          </a:bodyPr>
          <a:lstStyle/>
          <a:p>
            <a:pPr algn="ctr" defTabSz="1219170"/>
            <a:r>
              <a:rPr lang="en-AU" sz="2000" b="1" dirty="0">
                <a:solidFill>
                  <a:prstClr val="black"/>
                </a:solidFill>
                <a:latin typeface="+mj-lt"/>
              </a:rPr>
              <a:t>Key Blockages to Address:</a:t>
            </a:r>
          </a:p>
        </p:txBody>
      </p:sp>
      <p:sp>
        <p:nvSpPr>
          <p:cNvPr id="116" name="Text Placeholder 5">
            <a:extLst>
              <a:ext uri="{FF2B5EF4-FFF2-40B4-BE49-F238E27FC236}">
                <a16:creationId xmlns:a16="http://schemas.microsoft.com/office/drawing/2014/main" id="{56DE0187-8753-E44A-66A9-B5B83756AE86}"/>
              </a:ext>
            </a:extLst>
          </p:cNvPr>
          <p:cNvSpPr txBox="1">
            <a:spLocks/>
          </p:cNvSpPr>
          <p:nvPr/>
        </p:nvSpPr>
        <p:spPr>
          <a:xfrm>
            <a:off x="326848" y="721044"/>
            <a:ext cx="15555146" cy="364401"/>
          </a:xfrm>
          <a:prstGeom prst="rect">
            <a:avLst/>
          </a:prstGeom>
        </p:spPr>
        <p:txBody>
          <a:bodyPr vert="horz" lIns="0" tIns="0" rIns="0" bIns="0" rtlCol="0" anchor="t" anchorCtr="0">
            <a:noAutofit/>
          </a:bodyPr>
          <a:lstStyle>
            <a:defPPr>
              <a:defRPr lang="en-US"/>
            </a:defPPr>
            <a:lvl1pPr indent="0">
              <a:lnSpc>
                <a:spcPct val="100000"/>
              </a:lnSpc>
              <a:spcBef>
                <a:spcPts val="1800"/>
              </a:spcBef>
              <a:spcAft>
                <a:spcPts val="600"/>
              </a:spcAft>
              <a:buFont typeface="Arial" panose="020B0604020202020204" pitchFamily="34" charset="0"/>
              <a:buNone/>
              <a:defRPr sz="1600">
                <a:solidFill>
                  <a:schemeClr val="accent6">
                    <a:lumMod val="25000"/>
                  </a:schemeClr>
                </a:solidFill>
              </a:defRPr>
            </a:lvl1pPr>
            <a:lvl2pPr marL="0" indent="0">
              <a:lnSpc>
                <a:spcPct val="100000"/>
              </a:lnSpc>
              <a:spcBef>
                <a:spcPts val="0"/>
              </a:spcBef>
              <a:buFont typeface="Arial" panose="020B0604020202020204" pitchFamily="34" charset="0"/>
              <a:buNone/>
              <a:tabLst/>
              <a:defRPr sz="1400">
                <a:solidFill>
                  <a:schemeClr val="accent3"/>
                </a:solidFill>
              </a:defRPr>
            </a:lvl2pPr>
            <a:lvl3pPr marL="355600" indent="-355600">
              <a:lnSpc>
                <a:spcPct val="100000"/>
              </a:lnSpc>
              <a:spcBef>
                <a:spcPts val="0"/>
              </a:spcBef>
              <a:buFont typeface="Arial" panose="020B0604020202020204" pitchFamily="34" charset="0"/>
              <a:buChar char="•"/>
              <a:tabLst/>
              <a:defRPr sz="1400">
                <a:solidFill>
                  <a:schemeClr val="accent3"/>
                </a:solidFill>
              </a:defRPr>
            </a:lvl3pPr>
            <a:lvl4pPr marL="712788" indent="-357188">
              <a:lnSpc>
                <a:spcPct val="100000"/>
              </a:lnSpc>
              <a:spcBef>
                <a:spcPts val="0"/>
              </a:spcBef>
              <a:buFont typeface="Arial" panose="020B0604020202020204" pitchFamily="34" charset="0"/>
              <a:buChar char="•"/>
              <a:tabLst/>
              <a:defRPr sz="1400">
                <a:solidFill>
                  <a:schemeClr val="accent3"/>
                </a:solidFill>
              </a:defRPr>
            </a:lvl4pPr>
            <a:lvl5pPr marL="1068388" indent="-355600">
              <a:lnSpc>
                <a:spcPct val="100000"/>
              </a:lnSpc>
              <a:spcBef>
                <a:spcPts val="0"/>
              </a:spcBef>
              <a:buFont typeface="Arial" panose="020B0604020202020204" pitchFamily="34" charset="0"/>
              <a:buChar char="•"/>
              <a:tabLst/>
              <a:defRPr sz="1400">
                <a:solidFill>
                  <a:schemeClr val="accent3"/>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solidFill>
                  <a:schemeClr val="accent4"/>
                </a:solidFill>
              </a:rPr>
              <a:t>Regulatory and structural barriers must inform strategy, with focus on distribution, product fit and perceived value</a:t>
            </a:r>
            <a:endParaRPr lang="en-AU">
              <a:solidFill>
                <a:schemeClr val="accent4"/>
              </a:solidFill>
            </a:endParaRPr>
          </a:p>
        </p:txBody>
      </p:sp>
    </p:spTree>
    <p:extLst>
      <p:ext uri="{BB962C8B-B14F-4D97-AF65-F5344CB8AC3E}">
        <p14:creationId xmlns:p14="http://schemas.microsoft.com/office/powerpoint/2010/main" val="2868507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animEffect transition="in" filter="fade">
                                      <p:cBhvr>
                                        <p:cTn id="9" dur="500"/>
                                        <p:tgtEl>
                                          <p:spTgt spid="6"/>
                                        </p:tgtEl>
                                      </p:cBhvr>
                                    </p:animEffect>
                                  </p:childTnLst>
                                </p:cTn>
                              </p:par>
                              <p:par>
                                <p:cTn id="10" presetID="10" presetClass="entr" presetSubtype="0" fill="hold" grpId="0" nodeType="withEffect">
                                  <p:stCondLst>
                                    <p:cond delay="120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0"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p:bldP spid="10" grpId="0"/>
      <p:bldP spid="11" grpId="0" animBg="1"/>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a:xfrm>
            <a:off x="326848" y="288390"/>
            <a:ext cx="7825839" cy="419534"/>
          </a:xfrm>
        </p:spPr>
        <p:txBody>
          <a:bodyPr/>
          <a:lstStyle/>
          <a:p>
            <a:r>
              <a:rPr lang="en-US"/>
              <a:t>Emerging tailwinds</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mtClean="0"/>
              <a:pPr/>
              <a:t>9</a:t>
            </a:fld>
            <a:endParaRPr lang="en-GB"/>
          </a:p>
        </p:txBody>
      </p:sp>
      <p:sp>
        <p:nvSpPr>
          <p:cNvPr id="2" name="Footer Placeholder 4">
            <a:extLst>
              <a:ext uri="{FF2B5EF4-FFF2-40B4-BE49-F238E27FC236}">
                <a16:creationId xmlns:a16="http://schemas.microsoft.com/office/drawing/2014/main" id="{20A7416F-C66E-6D6F-FBC4-2A2666EECE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sp>
        <p:nvSpPr>
          <p:cNvPr id="6" name="Freeform 26">
            <a:extLst>
              <a:ext uri="{FF2B5EF4-FFF2-40B4-BE49-F238E27FC236}">
                <a16:creationId xmlns:a16="http://schemas.microsoft.com/office/drawing/2014/main" id="{76B68238-113C-3B9C-F881-738878C74886}"/>
              </a:ext>
            </a:extLst>
          </p:cNvPr>
          <p:cNvSpPr>
            <a:spLocks noEditPoints="1"/>
          </p:cNvSpPr>
          <p:nvPr/>
        </p:nvSpPr>
        <p:spPr bwMode="auto">
          <a:xfrm>
            <a:off x="6458327" y="1254981"/>
            <a:ext cx="2629955" cy="4694108"/>
          </a:xfrm>
          <a:prstGeom prst="round2DiagRect">
            <a:avLst>
              <a:gd name="adj1" fmla="val 16859"/>
              <a:gd name="adj2" fmla="val 0"/>
            </a:avLst>
          </a:prstGeom>
          <a:solidFill>
            <a:schemeClr val="bg1"/>
          </a:solidFill>
          <a:ln>
            <a:solidFill>
              <a:srgbClr val="007CB0"/>
            </a:solidFill>
          </a:ln>
        </p:spPr>
        <p:txBody>
          <a:bodyPr vert="horz" wrap="square" lIns="91440" tIns="182880" rIns="0" bIns="91440" numCol="1" anchor="t" anchorCtr="0" compatLnSpc="1">
            <a:prstTxWarp prst="textNoShape">
              <a:avLst/>
            </a:prstTxWarp>
          </a:bodyPr>
          <a:lstStyle/>
          <a:p>
            <a:pPr defTabSz="913686"/>
            <a:r>
              <a:rPr lang="en-US" sz="1600" b="1" dirty="0">
                <a:solidFill>
                  <a:srgbClr val="007CB0"/>
                </a:solidFill>
                <a:cs typeface="Arial" panose="020B0604020202020204" pitchFamily="34" charset="0"/>
              </a:rPr>
              <a:t>Heightened risk awareness post-COVID</a:t>
            </a:r>
          </a:p>
          <a:p>
            <a:pPr defTabSz="913686"/>
            <a:endParaRPr lang="en-US" sz="1600" b="1" dirty="0">
              <a:solidFill>
                <a:srgbClr val="007CB0"/>
              </a:solidFill>
              <a:cs typeface="Arial" panose="020B0604020202020204" pitchFamily="34" charset="0"/>
            </a:endParaRPr>
          </a:p>
          <a:p>
            <a:pPr marL="285750" indent="-285750" defTabSz="913686">
              <a:buFont typeface="Wingdings" panose="05000000000000000000" pitchFamily="2" charset="2"/>
              <a:buChar char="v"/>
            </a:pPr>
            <a:r>
              <a:rPr lang="en-US" sz="1300" dirty="0">
                <a:solidFill>
                  <a:srgbClr val="000000"/>
                </a:solidFill>
                <a:cs typeface="Arial" panose="020B0604020202020204" pitchFamily="34" charset="0"/>
              </a:rPr>
              <a:t>COVID-19 </a:t>
            </a:r>
            <a:r>
              <a:rPr lang="en-US" sz="1300" b="1" dirty="0">
                <a:solidFill>
                  <a:srgbClr val="000000"/>
                </a:solidFill>
                <a:cs typeface="Arial" panose="020B0604020202020204" pitchFamily="34" charset="0"/>
              </a:rPr>
              <a:t>heightened awareness of health and financial risks</a:t>
            </a:r>
            <a:r>
              <a:rPr lang="en-US" sz="1300" dirty="0">
                <a:solidFill>
                  <a:srgbClr val="000000"/>
                </a:solidFill>
                <a:cs typeface="Arial" panose="020B0604020202020204" pitchFamily="34" charset="0"/>
              </a:rPr>
              <a:t>, increasing public understanding of the need for life and income protection insurance</a:t>
            </a:r>
          </a:p>
          <a:p>
            <a:pPr marL="285750" indent="-285750" defTabSz="913686">
              <a:buFont typeface="Wingdings" panose="05000000000000000000" pitchFamily="2" charset="2"/>
              <a:buChar char="v"/>
            </a:pPr>
            <a:endParaRPr lang="en-US" sz="1300" dirty="0">
              <a:solidFill>
                <a:srgbClr val="000000"/>
              </a:solidFill>
              <a:cs typeface="Arial" panose="020B0604020202020204" pitchFamily="34" charset="0"/>
            </a:endParaRPr>
          </a:p>
          <a:p>
            <a:pPr marL="285750" indent="-285750" defTabSz="913686">
              <a:buFont typeface="Wingdings" panose="05000000000000000000" pitchFamily="2" charset="2"/>
              <a:buChar char="v"/>
            </a:pPr>
            <a:r>
              <a:rPr lang="en-US" sz="1300" dirty="0">
                <a:solidFill>
                  <a:srgbClr val="000000"/>
                </a:solidFill>
                <a:cs typeface="Arial" panose="020B0604020202020204" pitchFamily="34" charset="0"/>
              </a:rPr>
              <a:t>Led to </a:t>
            </a:r>
            <a:r>
              <a:rPr lang="en-US" sz="1300" b="1" dirty="0">
                <a:solidFill>
                  <a:srgbClr val="000000"/>
                </a:solidFill>
                <a:cs typeface="Arial" panose="020B0604020202020204" pitchFamily="34" charset="0"/>
              </a:rPr>
              <a:t>renewed interest in protection insurance</a:t>
            </a:r>
            <a:r>
              <a:rPr lang="en-US" sz="1300" dirty="0">
                <a:solidFill>
                  <a:srgbClr val="000000"/>
                </a:solidFill>
                <a:cs typeface="Arial" panose="020B0604020202020204" pitchFamily="34" charset="0"/>
              </a:rPr>
              <a:t>, with people more engaged in maintaining adequate cover</a:t>
            </a:r>
          </a:p>
        </p:txBody>
      </p:sp>
      <mc:AlternateContent xmlns:mc="http://schemas.openxmlformats.org/markup-compatibility/2006" xmlns:a14="http://schemas.microsoft.com/office/drawing/2010/main">
        <mc:Choice Requires="a14">
          <p:sp>
            <p:nvSpPr>
              <p:cNvPr id="11" name="Freeform 26">
                <a:extLst>
                  <a:ext uri="{FF2B5EF4-FFF2-40B4-BE49-F238E27FC236}">
                    <a16:creationId xmlns:a16="http://schemas.microsoft.com/office/drawing/2014/main" id="{B19D2A09-838B-58DC-DA6C-7B797A58AD92}"/>
                  </a:ext>
                </a:extLst>
              </p:cNvPr>
              <p:cNvSpPr>
                <a:spLocks noEditPoints="1"/>
              </p:cNvSpPr>
              <p:nvPr/>
            </p:nvSpPr>
            <p:spPr bwMode="auto">
              <a:xfrm>
                <a:off x="867679" y="1321111"/>
                <a:ext cx="2617406" cy="4579341"/>
              </a:xfrm>
              <a:prstGeom prst="round2DiagRect">
                <a:avLst>
                  <a:gd name="adj1" fmla="val 17151"/>
                  <a:gd name="adj2" fmla="val 0"/>
                </a:avLst>
              </a:prstGeom>
              <a:solidFill>
                <a:schemeClr val="bg1"/>
              </a:solidFill>
              <a:ln>
                <a:solidFill>
                  <a:srgbClr val="00ABAB"/>
                </a:solidFill>
              </a:ln>
            </p:spPr>
            <p:txBody>
              <a:bodyPr vert="horz" wrap="square" lIns="91440" tIns="182880" rIns="0" bIns="91440" numCol="1" anchor="t" anchorCtr="0" compatLnSpc="1">
                <a:prstTxWarp prst="textNoShape">
                  <a:avLst/>
                </a:prstTxWarp>
              </a:bodyPr>
              <a:lstStyle/>
              <a:p>
                <a:pPr defTabSz="913686"/>
                <a:r>
                  <a:rPr lang="en-US" sz="1600" b="1" dirty="0">
                    <a:solidFill>
                      <a:srgbClr val="00ABAB"/>
                    </a:solidFill>
                    <a:cs typeface="Arial" panose="020B0604020202020204" pitchFamily="34" charset="0"/>
                  </a:rPr>
                  <a:t>Quality of Advice Review (QAR) / DBFO</a:t>
                </a:r>
              </a:p>
              <a:p>
                <a:pPr defTabSz="913686"/>
                <a:endParaRPr lang="en-US" sz="1300" b="1" dirty="0">
                  <a:solidFill>
                    <a:srgbClr val="000000"/>
                  </a:solidFill>
                  <a:cs typeface="Arial" panose="020B0604020202020204" pitchFamily="34" charset="0"/>
                </a:endParaRPr>
              </a:p>
              <a:p>
                <a:pPr marL="285750" indent="-285750" defTabSz="913686">
                  <a:buFont typeface="Wingdings" panose="05000000000000000000" pitchFamily="2" charset="2"/>
                  <a:buChar char="v"/>
                </a:pPr>
                <a:r>
                  <a:rPr lang="en-US" sz="1300" dirty="0">
                    <a:solidFill>
                      <a:srgbClr val="000000"/>
                    </a:solidFill>
                    <a:cs typeface="Arial" panose="020B0604020202020204" pitchFamily="34" charset="0"/>
                  </a:rPr>
                  <a:t>Key benefits of the review:</a:t>
                </a:r>
              </a:p>
              <a:p>
                <a:pPr defTabSz="913686"/>
                <a:endParaRPr lang="en-US" sz="1300" dirty="0">
                  <a:solidFill>
                    <a:srgbClr val="000000"/>
                  </a:solidFill>
                  <a:cs typeface="Arial" panose="020B0604020202020204" pitchFamily="34" charset="0"/>
                </a:endParaRPr>
              </a:p>
              <a:p>
                <a:pPr marL="342900" indent="-252000" defTabSz="913686">
                  <a:buFont typeface="+mj-lt"/>
                  <a:buAutoNum type="arabicPeriod"/>
                </a:pPr>
                <a:r>
                  <a:rPr lang="en-US" sz="1300" dirty="0">
                    <a:solidFill>
                      <a:srgbClr val="000000"/>
                    </a:solidFill>
                    <a:cs typeface="Arial" panose="020B0604020202020204" pitchFamily="34" charset="0"/>
                  </a:rPr>
                  <a:t>Enabled </a:t>
                </a:r>
                <a:r>
                  <a:rPr lang="en-US" sz="1300" b="1" dirty="0">
                    <a:solidFill>
                      <a:srgbClr val="000000"/>
                    </a:solidFill>
                    <a:cs typeface="Arial" panose="020B0604020202020204" pitchFamily="34" charset="0"/>
                  </a:rPr>
                  <a:t>scalable, affordable advice models</a:t>
                </a:r>
                <a:r>
                  <a:rPr lang="en-US" sz="1300" dirty="0">
                    <a:solidFill>
                      <a:srgbClr val="000000"/>
                    </a:solidFill>
                    <a:cs typeface="Arial" panose="020B0604020202020204" pitchFamily="34" charset="0"/>
                  </a:rPr>
                  <a:t>, including digital and intra-fund advice</a:t>
                </a:r>
              </a:p>
              <a:p>
                <a:pPr marL="342900" indent="-342900" defTabSz="913686">
                  <a:buFont typeface="+mj-lt"/>
                  <a:buAutoNum type="arabicPeriod"/>
                </a:pPr>
                <a:endParaRPr lang="en-US" sz="1300" dirty="0">
                  <a:solidFill>
                    <a:srgbClr val="000000"/>
                  </a:solidFill>
                  <a:cs typeface="Arial" panose="020B0604020202020204" pitchFamily="34" charset="0"/>
                </a:endParaRPr>
              </a:p>
              <a:p>
                <a:pPr marL="342900" indent="-252000" defTabSz="913686">
                  <a:buFont typeface="+mj-lt"/>
                  <a:buAutoNum type="arabicPeriod"/>
                </a:pPr>
                <a:r>
                  <a:rPr lang="en-US" sz="1300" b="1" dirty="0">
                    <a:solidFill>
                      <a:srgbClr val="000000"/>
                    </a:solidFill>
                    <a:cs typeface="Arial" panose="020B0604020202020204" pitchFamily="34" charset="0"/>
                  </a:rPr>
                  <a:t>Encouraged innovation</a:t>
                </a:r>
                <a:r>
                  <a:rPr lang="en-US" sz="1300" dirty="0">
                    <a:solidFill>
                      <a:srgbClr val="000000"/>
                    </a:solidFill>
                    <a:cs typeface="Arial" panose="020B0604020202020204" pitchFamily="34" charset="0"/>
                  </a:rPr>
                  <a:t> in the delivery of financial guidance</a:t>
                </a:r>
              </a:p>
              <a:p>
                <a:pPr marL="342900" indent="-252000" defTabSz="913686">
                  <a:buFont typeface="+mj-lt"/>
                  <a:buAutoNum type="arabicPeriod"/>
                </a:pPr>
                <a:endParaRPr lang="en-US" sz="1300" dirty="0">
                  <a:solidFill>
                    <a:srgbClr val="000000"/>
                  </a:solidFill>
                  <a:cs typeface="Arial" panose="020B0604020202020204" pitchFamily="34" charset="0"/>
                </a:endParaRPr>
              </a:p>
              <a:p>
                <a:pPr marL="342900" indent="-252000" defTabSz="913686">
                  <a:buFont typeface="+mj-lt"/>
                  <a:buAutoNum type="arabicPeriod"/>
                </a:pPr>
                <a:r>
                  <a:rPr lang="en-US" sz="1300" dirty="0">
                    <a:solidFill>
                      <a:srgbClr val="000000"/>
                    </a:solidFill>
                    <a:cs typeface="Arial" panose="020B0604020202020204" pitchFamily="34" charset="0"/>
                  </a:rPr>
                  <a:t>Opened the door for </a:t>
                </a:r>
                <a:r>
                  <a:rPr lang="en-US" sz="1300" b="1" dirty="0">
                    <a:solidFill>
                      <a:srgbClr val="000000"/>
                    </a:solidFill>
                    <a:cs typeface="Arial" panose="020B0604020202020204" pitchFamily="34" charset="0"/>
                  </a:rPr>
                  <a:t>technology-enabled solutions </a:t>
                </a:r>
                <a:r>
                  <a:rPr lang="en-US" sz="1300" dirty="0">
                    <a:solidFill>
                      <a:srgbClr val="000000"/>
                    </a:solidFill>
                    <a:cs typeface="Arial" panose="020B0604020202020204" pitchFamily="34" charset="0"/>
                  </a:rPr>
                  <a:t>such as robo-advice and digital     guidance tools</a:t>
                </a:r>
                <a14:m>
                  <m:oMath xmlns:m="http://schemas.openxmlformats.org/officeDocument/2006/math">
                    <m:sSup>
                      <m:sSupPr>
                        <m:ctrlPr>
                          <a:rPr kumimoji="0" lang="en-AU" sz="1200" b="0" i="1" u="none" strike="noStrike" kern="1200" cap="none" spc="0" normalizeH="0" baseline="0" noProof="0" smtClean="0">
                            <a:ln>
                              <a:noFill/>
                            </a:ln>
                            <a:solidFill>
                              <a:schemeClr val="tx1"/>
                            </a:solidFill>
                            <a:effectLst/>
                            <a:uLnTx/>
                            <a:uFillTx/>
                            <a:latin typeface="Cambria Math" panose="02040503050406030204" pitchFamily="18" charset="0"/>
                          </a:rPr>
                        </m:ctrlPr>
                      </m:sSupPr>
                      <m:e>
                        <m:r>
                          <a:rPr kumimoji="0" lang="en-AU" sz="1200" b="0" i="1" u="none" strike="noStrike" kern="1200" cap="none" spc="0" normalizeH="0" baseline="0" noProof="0" smtClean="0">
                            <a:ln>
                              <a:noFill/>
                            </a:ln>
                            <a:solidFill>
                              <a:schemeClr val="tx1"/>
                            </a:solidFill>
                            <a:effectLst/>
                            <a:uLnTx/>
                            <a:uFillTx/>
                            <a:latin typeface="Cambria Math" panose="02040503050406030204" pitchFamily="18" charset="0"/>
                          </a:rPr>
                          <m:t>.</m:t>
                        </m:r>
                      </m:e>
                      <m:sup>
                        <m:r>
                          <a:rPr kumimoji="0" lang="en-AU" sz="1200" b="0" i="1" u="none" strike="noStrike" kern="1200" cap="none" spc="0" normalizeH="0" baseline="0" noProof="0" smtClean="0">
                            <a:ln>
                              <a:noFill/>
                            </a:ln>
                            <a:solidFill>
                              <a:schemeClr val="tx1"/>
                            </a:solidFill>
                            <a:effectLst/>
                            <a:uLnTx/>
                            <a:uFillTx/>
                            <a:latin typeface="Cambria Math" panose="02040503050406030204" pitchFamily="18" charset="0"/>
                          </a:rPr>
                          <m:t>4</m:t>
                        </m:r>
                      </m:sup>
                    </m:sSup>
                  </m:oMath>
                </a14:m>
                <a:r>
                  <a:rPr lang="en-US" sz="1200" dirty="0"/>
                  <a:t> </a:t>
                </a:r>
                <a:endParaRPr lang="en-US" sz="1300" dirty="0">
                  <a:solidFill>
                    <a:srgbClr val="000000"/>
                  </a:solidFill>
                  <a:cs typeface="Arial" panose="020B0604020202020204" pitchFamily="34" charset="0"/>
                </a:endParaRPr>
              </a:p>
            </p:txBody>
          </p:sp>
        </mc:Choice>
        <mc:Fallback xmlns="">
          <p:sp>
            <p:nvSpPr>
              <p:cNvPr id="11" name="Freeform 26">
                <a:extLst>
                  <a:ext uri="{FF2B5EF4-FFF2-40B4-BE49-F238E27FC236}">
                    <a16:creationId xmlns:a16="http://schemas.microsoft.com/office/drawing/2014/main" id="{B19D2A09-838B-58DC-DA6C-7B797A58AD92}"/>
                  </a:ext>
                </a:extLst>
              </p:cNvPr>
              <p:cNvSpPr>
                <a:spLocks noRot="1" noChangeAspect="1" noMove="1" noResize="1" noEditPoints="1" noAdjustHandles="1" noChangeArrowheads="1" noChangeShapeType="1" noTextEdit="1"/>
              </p:cNvSpPr>
              <p:nvPr/>
            </p:nvSpPr>
            <p:spPr bwMode="auto">
              <a:xfrm>
                <a:off x="867679" y="1321111"/>
                <a:ext cx="2617406" cy="4579341"/>
              </a:xfrm>
              <a:prstGeom prst="round2DiagRect">
                <a:avLst>
                  <a:gd name="adj1" fmla="val 17151"/>
                  <a:gd name="adj2" fmla="val 0"/>
                </a:avLst>
              </a:prstGeom>
              <a:blipFill>
                <a:blip r:embed="rId3"/>
                <a:stretch>
                  <a:fillRect/>
                </a:stretch>
              </a:blipFill>
              <a:ln>
                <a:solidFill>
                  <a:srgbClr val="00ABAB"/>
                </a:solid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5" name="Freeform 26">
                <a:extLst>
                  <a:ext uri="{FF2B5EF4-FFF2-40B4-BE49-F238E27FC236}">
                    <a16:creationId xmlns:a16="http://schemas.microsoft.com/office/drawing/2014/main" id="{38C57FC4-C46B-CF80-3706-F4DCF8C772B9}"/>
                  </a:ext>
                </a:extLst>
              </p:cNvPr>
              <p:cNvSpPr>
                <a:spLocks noEditPoints="1"/>
              </p:cNvSpPr>
              <p:nvPr/>
            </p:nvSpPr>
            <p:spPr bwMode="auto">
              <a:xfrm>
                <a:off x="3603912" y="1279425"/>
                <a:ext cx="2701722" cy="4669664"/>
              </a:xfrm>
              <a:prstGeom prst="round2DiagRect">
                <a:avLst>
                  <a:gd name="adj1" fmla="val 17277"/>
                  <a:gd name="adj2" fmla="val 0"/>
                </a:avLst>
              </a:prstGeom>
              <a:solidFill>
                <a:srgbClr val="FFFFFF"/>
              </a:solidFill>
              <a:ln>
                <a:solidFill>
                  <a:schemeClr val="accent1">
                    <a:lumMod val="50000"/>
                  </a:schemeClr>
                </a:solidFill>
              </a:ln>
            </p:spPr>
            <p:txBody>
              <a:bodyPr vert="horz" wrap="square" lIns="91440" tIns="182880" rIns="0" bIns="91440" numCol="1" anchor="t" anchorCtr="0" compatLnSpc="1">
                <a:prstTxWarp prst="textNoShape">
                  <a:avLst/>
                </a:prstTxWarp>
              </a:bodyPr>
              <a:lstStyle/>
              <a:p>
                <a:pPr defTabSz="913686"/>
                <a:r>
                  <a:rPr lang="en-US" sz="1600" b="1" dirty="0">
                    <a:solidFill>
                      <a:schemeClr val="accent1">
                        <a:lumMod val="50000"/>
                      </a:schemeClr>
                    </a:solidFill>
                    <a:cs typeface="Arial" panose="020B0604020202020204" pitchFamily="34" charset="0"/>
                  </a:rPr>
                  <a:t>Increased advice capability for super funds</a:t>
                </a:r>
              </a:p>
              <a:p>
                <a:pPr defTabSz="913686"/>
                <a:endParaRPr lang="en-US" sz="1600" b="1" dirty="0">
                  <a:solidFill>
                    <a:srgbClr val="000000"/>
                  </a:solidFill>
                  <a:cs typeface="Arial" panose="020B0604020202020204" pitchFamily="34" charset="0"/>
                </a:endParaRPr>
              </a:p>
              <a:p>
                <a:pPr marL="285750" indent="-285750" defTabSz="913686">
                  <a:buFont typeface="Wingdings" panose="05000000000000000000" pitchFamily="2" charset="2"/>
                  <a:buChar char="v"/>
                </a:pPr>
                <a:r>
                  <a:rPr lang="en-US" sz="1300" b="1" dirty="0">
                    <a:solidFill>
                      <a:srgbClr val="000000"/>
                    </a:solidFill>
                    <a:cs typeface="Arial" panose="020B0604020202020204" pitchFamily="34" charset="0"/>
                  </a:rPr>
                  <a:t>DBFO</a:t>
                </a:r>
                <a:r>
                  <a:rPr lang="en-US" sz="1300" b="1" dirty="0">
                    <a:solidFill>
                      <a:srgbClr val="000000"/>
                    </a:solidFill>
                    <a:latin typeface="Times New Roman" panose="02020603050405020304" pitchFamily="18" charset="0"/>
                    <a:cs typeface="Times New Roman" panose="02020603050405020304" pitchFamily="18" charset="0"/>
                  </a:rPr>
                  <a:t> </a:t>
                </a:r>
                <a:r>
                  <a:rPr lang="en-US" sz="1300" dirty="0">
                    <a:solidFill>
                      <a:srgbClr val="000000"/>
                    </a:solidFill>
                    <a:cs typeface="Arial" panose="020B0604020202020204" pitchFamily="34" charset="0"/>
                  </a:rPr>
                  <a:t>reforms (an outcome of QAR) give super funds</a:t>
                </a:r>
                <a:r>
                  <a:rPr lang="en-US" sz="1300" b="1" dirty="0">
                    <a:solidFill>
                      <a:srgbClr val="000000"/>
                    </a:solidFill>
                    <a:cs typeface="Arial" panose="020B0604020202020204" pitchFamily="34" charset="0"/>
                  </a:rPr>
                  <a:t> flexibility </a:t>
                </a:r>
                <a:r>
                  <a:rPr lang="en-US" sz="1300" dirty="0">
                    <a:solidFill>
                      <a:srgbClr val="000000"/>
                    </a:solidFill>
                    <a:cs typeface="Arial" panose="020B0604020202020204" pitchFamily="34" charset="0"/>
                  </a:rPr>
                  <a:t>to engage members on both retirement savings and </a:t>
                </a:r>
                <a:r>
                  <a:rPr lang="en-US" sz="1300" b="1" dirty="0">
                    <a:solidFill>
                      <a:srgbClr val="000000"/>
                    </a:solidFill>
                    <a:cs typeface="Arial" panose="020B0604020202020204" pitchFamily="34" charset="0"/>
                  </a:rPr>
                  <a:t>insurance within super</a:t>
                </a:r>
              </a:p>
              <a:p>
                <a:pPr marL="285750" indent="-285750" defTabSz="913686">
                  <a:buFont typeface="Wingdings" panose="05000000000000000000" pitchFamily="2" charset="2"/>
                  <a:buChar char="v"/>
                </a:pPr>
                <a:endParaRPr lang="en-US" sz="1300" b="1" dirty="0">
                  <a:solidFill>
                    <a:srgbClr val="000000"/>
                  </a:solidFill>
                  <a:cs typeface="Arial" panose="020B0604020202020204" pitchFamily="34" charset="0"/>
                </a:endParaRPr>
              </a:p>
              <a:p>
                <a:pPr marL="285750" indent="-285750" defTabSz="913686">
                  <a:buFont typeface="Wingdings" panose="05000000000000000000" pitchFamily="2" charset="2"/>
                  <a:buChar char="v"/>
                </a:pPr>
                <a:r>
                  <a:rPr lang="en-US" sz="1300" dirty="0">
                    <a:solidFill>
                      <a:srgbClr val="000000"/>
                    </a:solidFill>
                    <a:cs typeface="Arial" panose="020B0604020202020204" pitchFamily="34" charset="0"/>
                  </a:rPr>
                  <a:t>The reforms lift previous advice constraints, allowing funds to:</a:t>
                </a:r>
              </a:p>
              <a:p>
                <a:pPr defTabSz="913686"/>
                <a:endParaRPr lang="en-US" sz="1300" dirty="0">
                  <a:solidFill>
                    <a:srgbClr val="000000"/>
                  </a:solidFill>
                  <a:cs typeface="Arial" panose="020B0604020202020204" pitchFamily="34" charset="0"/>
                </a:endParaRPr>
              </a:p>
              <a:p>
                <a:pPr marL="342900" indent="-252000" defTabSz="913686">
                  <a:buFont typeface="+mj-lt"/>
                  <a:buAutoNum type="arabicPeriod"/>
                </a:pPr>
                <a:r>
                  <a:rPr lang="en-US" sz="1300" dirty="0">
                    <a:solidFill>
                      <a:srgbClr val="000000"/>
                    </a:solidFill>
                    <a:cs typeface="Arial" panose="020B0604020202020204" pitchFamily="34" charset="0"/>
                  </a:rPr>
                  <a:t>Explain </a:t>
                </a:r>
                <a:r>
                  <a:rPr lang="en-US" sz="1300" b="1" dirty="0">
                    <a:solidFill>
                      <a:srgbClr val="000000"/>
                    </a:solidFill>
                    <a:cs typeface="Arial" panose="020B0604020202020204" pitchFamily="34" charset="0"/>
                  </a:rPr>
                  <a:t>insurance cover levels more clearly</a:t>
                </a:r>
              </a:p>
              <a:p>
                <a:pPr marL="342900" indent="-252000" defTabSz="913686">
                  <a:buFont typeface="+mj-lt"/>
                  <a:buAutoNum type="arabicPeriod"/>
                </a:pPr>
                <a:r>
                  <a:rPr lang="en-US" sz="1300" dirty="0">
                    <a:solidFill>
                      <a:srgbClr val="000000"/>
                    </a:solidFill>
                    <a:cs typeface="Arial" panose="020B0604020202020204" pitchFamily="34" charset="0"/>
                  </a:rPr>
                  <a:t>Provide </a:t>
                </a:r>
                <a:r>
                  <a:rPr lang="en-US" sz="1300" b="1" dirty="0">
                    <a:solidFill>
                      <a:srgbClr val="000000"/>
                    </a:solidFill>
                    <a:cs typeface="Arial" panose="020B0604020202020204" pitchFamily="34" charset="0"/>
                  </a:rPr>
                  <a:t>guidance tailored to individual </a:t>
                </a:r>
                <a:r>
                  <a:rPr lang="en-US" sz="1300" dirty="0">
                    <a:solidFill>
                      <a:srgbClr val="000000"/>
                    </a:solidFill>
                    <a:cs typeface="Arial" panose="020B0604020202020204" pitchFamily="34" charset="0"/>
                  </a:rPr>
                  <a:t>member circumstances</a:t>
                </a:r>
              </a:p>
              <a:p>
                <a:pPr marL="342900" indent="-252000" defTabSz="913686">
                  <a:buFont typeface="+mj-lt"/>
                  <a:buAutoNum type="arabicPeriod"/>
                </a:pPr>
                <a:r>
                  <a:rPr lang="en-US" sz="1300" dirty="0">
                    <a:solidFill>
                      <a:srgbClr val="000000"/>
                    </a:solidFill>
                    <a:cs typeface="Arial" panose="020B0604020202020204" pitchFamily="34" charset="0"/>
                  </a:rPr>
                  <a:t>Support </a:t>
                </a:r>
                <a:r>
                  <a:rPr lang="en-US" sz="1300" b="1" dirty="0">
                    <a:solidFill>
                      <a:srgbClr val="000000"/>
                    </a:solidFill>
                    <a:cs typeface="Arial" panose="020B0604020202020204" pitchFamily="34" charset="0"/>
                  </a:rPr>
                  <a:t>improved engagement </a:t>
                </a:r>
                <a:r>
                  <a:rPr lang="en-US" sz="1300" dirty="0">
                    <a:solidFill>
                      <a:srgbClr val="000000"/>
                    </a:solidFill>
                    <a:cs typeface="Arial" panose="020B0604020202020204" pitchFamily="34" charset="0"/>
                  </a:rPr>
                  <a:t>at key      decision points</a:t>
                </a:r>
                <a14:m>
                  <m:oMath xmlns:m="http://schemas.openxmlformats.org/officeDocument/2006/math">
                    <m:sSup>
                      <m:sSupPr>
                        <m:ctrlPr>
                          <a:rPr kumimoji="0" lang="en-AU" sz="1200" b="0" i="1" u="none" strike="noStrike" kern="1200" cap="none" spc="0" normalizeH="0" baseline="0" noProof="0" smtClean="0">
                            <a:ln>
                              <a:noFill/>
                            </a:ln>
                            <a:solidFill>
                              <a:schemeClr val="tx1"/>
                            </a:solidFill>
                            <a:effectLst/>
                            <a:uLnTx/>
                            <a:uFillTx/>
                            <a:latin typeface="Cambria Math" panose="02040503050406030204" pitchFamily="18" charset="0"/>
                          </a:rPr>
                        </m:ctrlPr>
                      </m:sSupPr>
                      <m:e>
                        <m:r>
                          <a:rPr kumimoji="0" lang="en-AU" sz="1200" b="0" i="1" u="none" strike="noStrike" kern="1200" cap="none" spc="0" normalizeH="0" baseline="0" noProof="0" smtClean="0">
                            <a:ln>
                              <a:noFill/>
                            </a:ln>
                            <a:solidFill>
                              <a:schemeClr val="tx1"/>
                            </a:solidFill>
                            <a:effectLst/>
                            <a:uLnTx/>
                            <a:uFillTx/>
                            <a:latin typeface="Cambria Math" panose="02040503050406030204" pitchFamily="18" charset="0"/>
                          </a:rPr>
                          <m:t>.</m:t>
                        </m:r>
                      </m:e>
                      <m:sup>
                        <m:r>
                          <a:rPr kumimoji="0" lang="en-AU" sz="1200" b="0" i="1" u="none" strike="noStrike" kern="1200" cap="none" spc="0" normalizeH="0" baseline="0" noProof="0" smtClean="0">
                            <a:ln>
                              <a:noFill/>
                            </a:ln>
                            <a:solidFill>
                              <a:schemeClr val="tx1"/>
                            </a:solidFill>
                            <a:effectLst/>
                            <a:uLnTx/>
                            <a:uFillTx/>
                            <a:latin typeface="Cambria Math" panose="02040503050406030204" pitchFamily="18" charset="0"/>
                          </a:rPr>
                          <m:t>5</m:t>
                        </m:r>
                      </m:sup>
                    </m:sSup>
                  </m:oMath>
                </a14:m>
                <a:r>
                  <a:rPr lang="en-US" sz="1200" dirty="0"/>
                  <a:t> </a:t>
                </a:r>
                <a:endParaRPr lang="en-US" sz="1300" dirty="0">
                  <a:solidFill>
                    <a:srgbClr val="000000"/>
                  </a:solidFill>
                  <a:latin typeface="Times New Roman" panose="02020603050405020304" pitchFamily="18" charset="0"/>
                  <a:cs typeface="Times New Roman" panose="02020603050405020304" pitchFamily="18" charset="0"/>
                </a:endParaRPr>
              </a:p>
            </p:txBody>
          </p:sp>
        </mc:Choice>
        <mc:Fallback xmlns="">
          <p:sp>
            <p:nvSpPr>
              <p:cNvPr id="15" name="Freeform 26">
                <a:extLst>
                  <a:ext uri="{FF2B5EF4-FFF2-40B4-BE49-F238E27FC236}">
                    <a16:creationId xmlns:a16="http://schemas.microsoft.com/office/drawing/2014/main" id="{38C57FC4-C46B-CF80-3706-F4DCF8C772B9}"/>
                  </a:ext>
                </a:extLst>
              </p:cNvPr>
              <p:cNvSpPr>
                <a:spLocks noRot="1" noChangeAspect="1" noMove="1" noResize="1" noEditPoints="1" noAdjustHandles="1" noChangeArrowheads="1" noChangeShapeType="1" noTextEdit="1"/>
              </p:cNvSpPr>
              <p:nvPr/>
            </p:nvSpPr>
            <p:spPr bwMode="auto">
              <a:xfrm>
                <a:off x="3603912" y="1279425"/>
                <a:ext cx="2701722" cy="4669664"/>
              </a:xfrm>
              <a:prstGeom prst="round2DiagRect">
                <a:avLst>
                  <a:gd name="adj1" fmla="val 17277"/>
                  <a:gd name="adj2" fmla="val 0"/>
                </a:avLst>
              </a:prstGeom>
              <a:blipFill>
                <a:blip r:embed="rId4"/>
                <a:stretch>
                  <a:fillRect b="-911"/>
                </a:stretch>
              </a:blipFill>
              <a:ln>
                <a:solidFill>
                  <a:schemeClr val="accent1">
                    <a:lumMod val="50000"/>
                  </a:schemeClr>
                </a:solidFill>
              </a:ln>
            </p:spPr>
            <p:txBody>
              <a:bodyPr/>
              <a:lstStyle/>
              <a:p>
                <a:r>
                  <a:rPr lang="en-AU">
                    <a:noFill/>
                  </a:rPr>
                  <a:t> </a:t>
                </a:r>
              </a:p>
            </p:txBody>
          </p:sp>
        </mc:Fallback>
      </mc:AlternateContent>
      <p:sp>
        <p:nvSpPr>
          <p:cNvPr id="26" name="Text Placeholder 5">
            <a:extLst>
              <a:ext uri="{FF2B5EF4-FFF2-40B4-BE49-F238E27FC236}">
                <a16:creationId xmlns:a16="http://schemas.microsoft.com/office/drawing/2014/main" id="{12A7DEA0-507B-7AAA-AFF3-3FD1601E8B9D}"/>
              </a:ext>
            </a:extLst>
          </p:cNvPr>
          <p:cNvSpPr txBox="1">
            <a:spLocks/>
          </p:cNvSpPr>
          <p:nvPr/>
        </p:nvSpPr>
        <p:spPr>
          <a:xfrm>
            <a:off x="326848" y="721044"/>
            <a:ext cx="11186349" cy="364401"/>
          </a:xfrm>
          <a:prstGeom prst="rect">
            <a:avLst/>
          </a:prstGeom>
        </p:spPr>
        <p:txBody>
          <a:bodyPr vert="horz" lIns="0" tIns="0" rIns="0" bIns="0" rtlCol="0" anchor="t" anchorCtr="0">
            <a:noAutofit/>
          </a:bodyPr>
          <a:lstStyle>
            <a:defPPr>
              <a:defRPr lang="en-US"/>
            </a:defPPr>
            <a:lvl1pPr indent="0">
              <a:lnSpc>
                <a:spcPct val="100000"/>
              </a:lnSpc>
              <a:spcBef>
                <a:spcPts val="1800"/>
              </a:spcBef>
              <a:spcAft>
                <a:spcPts val="600"/>
              </a:spcAft>
              <a:buFont typeface="Arial" panose="020B0604020202020204" pitchFamily="34" charset="0"/>
              <a:buNone/>
              <a:defRPr sz="1600">
                <a:solidFill>
                  <a:schemeClr val="accent6">
                    <a:lumMod val="25000"/>
                  </a:schemeClr>
                </a:solidFill>
              </a:defRPr>
            </a:lvl1pPr>
            <a:lvl2pPr marL="0" indent="0">
              <a:lnSpc>
                <a:spcPct val="100000"/>
              </a:lnSpc>
              <a:spcBef>
                <a:spcPts val="0"/>
              </a:spcBef>
              <a:buFont typeface="Arial" panose="020B0604020202020204" pitchFamily="34" charset="0"/>
              <a:buNone/>
              <a:tabLst/>
              <a:defRPr sz="1400">
                <a:solidFill>
                  <a:schemeClr val="accent3"/>
                </a:solidFill>
              </a:defRPr>
            </a:lvl2pPr>
            <a:lvl3pPr marL="355600" indent="-355600">
              <a:lnSpc>
                <a:spcPct val="100000"/>
              </a:lnSpc>
              <a:spcBef>
                <a:spcPts val="0"/>
              </a:spcBef>
              <a:buFont typeface="Arial" panose="020B0604020202020204" pitchFamily="34" charset="0"/>
              <a:buChar char="•"/>
              <a:tabLst/>
              <a:defRPr sz="1400">
                <a:solidFill>
                  <a:schemeClr val="accent3"/>
                </a:solidFill>
              </a:defRPr>
            </a:lvl3pPr>
            <a:lvl4pPr marL="712788" indent="-357188">
              <a:lnSpc>
                <a:spcPct val="100000"/>
              </a:lnSpc>
              <a:spcBef>
                <a:spcPts val="0"/>
              </a:spcBef>
              <a:buFont typeface="Arial" panose="020B0604020202020204" pitchFamily="34" charset="0"/>
              <a:buChar char="•"/>
              <a:tabLst/>
              <a:defRPr sz="1400">
                <a:solidFill>
                  <a:schemeClr val="accent3"/>
                </a:solidFill>
              </a:defRPr>
            </a:lvl4pPr>
            <a:lvl5pPr marL="1068388" indent="-355600">
              <a:lnSpc>
                <a:spcPct val="100000"/>
              </a:lnSpc>
              <a:spcBef>
                <a:spcPts val="0"/>
              </a:spcBef>
              <a:buFont typeface="Arial" panose="020B0604020202020204" pitchFamily="34" charset="0"/>
              <a:buChar char="•"/>
              <a:tabLst/>
              <a:defRPr sz="1400">
                <a:solidFill>
                  <a:schemeClr val="accent3"/>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solidFill>
                  <a:schemeClr val="accent4"/>
                </a:solidFill>
              </a:rPr>
              <a:t>In recent years, positive regulatory and environmental changes have created a more </a:t>
            </a:r>
            <a:r>
              <a:rPr lang="en-US" err="1">
                <a:solidFill>
                  <a:schemeClr val="accent4"/>
                </a:solidFill>
              </a:rPr>
              <a:t>favourable</a:t>
            </a:r>
            <a:r>
              <a:rPr lang="en-US">
                <a:solidFill>
                  <a:schemeClr val="accent4"/>
                </a:solidFill>
              </a:rPr>
              <a:t> environment for life insurers to serve the underserved younger generation market</a:t>
            </a:r>
            <a:endParaRPr lang="en-AU">
              <a:solidFill>
                <a:schemeClr val="accent4"/>
              </a:solidFill>
            </a:endParaRPr>
          </a:p>
        </p:txBody>
      </p:sp>
      <mc:AlternateContent xmlns:mc="http://schemas.openxmlformats.org/markup-compatibility/2006" xmlns:a14="http://schemas.microsoft.com/office/drawing/2010/main">
        <mc:Choice Requires="a14">
          <p:sp>
            <p:nvSpPr>
              <p:cNvPr id="27" name="Freeform 26">
                <a:extLst>
                  <a:ext uri="{FF2B5EF4-FFF2-40B4-BE49-F238E27FC236}">
                    <a16:creationId xmlns:a16="http://schemas.microsoft.com/office/drawing/2014/main" id="{B5F05103-CCDA-A007-FD6A-483CAF6E8D01}"/>
                  </a:ext>
                </a:extLst>
              </p:cNvPr>
              <p:cNvSpPr>
                <a:spLocks noEditPoints="1"/>
              </p:cNvSpPr>
              <p:nvPr/>
            </p:nvSpPr>
            <p:spPr bwMode="auto">
              <a:xfrm>
                <a:off x="9205567" y="1254981"/>
                <a:ext cx="2678457" cy="4694108"/>
              </a:xfrm>
              <a:prstGeom prst="round2DiagRect">
                <a:avLst>
                  <a:gd name="adj1" fmla="val 17151"/>
                  <a:gd name="adj2" fmla="val 0"/>
                </a:avLst>
              </a:prstGeom>
              <a:solidFill>
                <a:schemeClr val="bg1"/>
              </a:solidFill>
              <a:ln>
                <a:solidFill>
                  <a:srgbClr val="00B0F0"/>
                </a:solidFill>
              </a:ln>
            </p:spPr>
            <p:txBody>
              <a:bodyPr vert="horz" wrap="square" lIns="91440" tIns="182880" rIns="0" bIns="91440" numCol="1" anchor="t" anchorCtr="0" compatLnSpc="1">
                <a:prstTxWarp prst="textNoShape">
                  <a:avLst/>
                </a:prstTxWarp>
              </a:bodyPr>
              <a:lstStyle/>
              <a:p>
                <a:pPr defTabSz="913686"/>
                <a:r>
                  <a:rPr lang="en-US" sz="1600" b="1" dirty="0">
                    <a:solidFill>
                      <a:srgbClr val="00B0F0"/>
                    </a:solidFill>
                    <a:cs typeface="Arial" panose="020B0604020202020204" pitchFamily="34" charset="0"/>
                  </a:rPr>
                  <a:t>Distribution deals with affinity groups</a:t>
                </a:r>
              </a:p>
              <a:p>
                <a:pPr defTabSz="913686"/>
                <a:endParaRPr lang="en-US" b="1" dirty="0">
                  <a:solidFill>
                    <a:srgbClr val="00B0F0"/>
                  </a:solidFill>
                  <a:cs typeface="Arial" panose="020B0604020202020204" pitchFamily="34" charset="0"/>
                </a:endParaRPr>
              </a:p>
              <a:p>
                <a:pPr defTabSz="913686"/>
                <a:r>
                  <a:rPr lang="en-US" sz="1300" dirty="0"/>
                  <a:t>Trusted affinity groups like motor clubs are increasingly partnering with general insurers to offer tailored products; e.g. IAG’s 20-year, $950M distribution deal with RAC</a:t>
                </a:r>
                <a14:m>
                  <m:oMath xmlns:m="http://schemas.openxmlformats.org/officeDocument/2006/math">
                    <m:sSup>
                      <m:sSupPr>
                        <m:ctrlPr>
                          <a:rPr kumimoji="0" lang="en-AU" sz="1400" b="0" i="1" u="none" strike="noStrike" kern="1200" cap="none" spc="0" normalizeH="0" baseline="0" noProof="0" smtClean="0">
                            <a:ln>
                              <a:noFill/>
                            </a:ln>
                            <a:solidFill>
                              <a:schemeClr val="tx1"/>
                            </a:solidFill>
                            <a:effectLst/>
                            <a:uLnTx/>
                            <a:uFillTx/>
                            <a:latin typeface="Cambria Math" panose="02040503050406030204" pitchFamily="18" charset="0"/>
                          </a:rPr>
                        </m:ctrlPr>
                      </m:sSupPr>
                      <m:e>
                        <m:r>
                          <a:rPr kumimoji="0" lang="en-AU" sz="1400" b="0" i="1" u="none" strike="noStrike" kern="1200" cap="none" spc="0" normalizeH="0" baseline="0" noProof="0" smtClean="0">
                            <a:ln>
                              <a:noFill/>
                            </a:ln>
                            <a:solidFill>
                              <a:schemeClr val="tx1"/>
                            </a:solidFill>
                            <a:effectLst/>
                            <a:uLnTx/>
                            <a:uFillTx/>
                            <a:latin typeface="Cambria Math" panose="02040503050406030204" pitchFamily="18" charset="0"/>
                          </a:rPr>
                          <m:t>.</m:t>
                        </m:r>
                      </m:e>
                      <m:sup>
                        <m:r>
                          <a:rPr kumimoji="0" lang="en-AU" sz="1400" b="0" i="1" u="none" strike="noStrike" kern="1200" cap="none" spc="0" normalizeH="0" baseline="0" noProof="0" smtClean="0">
                            <a:ln>
                              <a:noFill/>
                            </a:ln>
                            <a:solidFill>
                              <a:schemeClr val="tx1"/>
                            </a:solidFill>
                            <a:effectLst/>
                            <a:uLnTx/>
                            <a:uFillTx/>
                            <a:latin typeface="Cambria Math" panose="02040503050406030204" pitchFamily="18" charset="0"/>
                          </a:rPr>
                          <m:t>6</m:t>
                        </m:r>
                      </m:sup>
                    </m:sSup>
                  </m:oMath>
                </a14:m>
                <a:r>
                  <a:rPr lang="en-US" sz="1300" dirty="0"/>
                  <a:t> These partnerships:</a:t>
                </a:r>
              </a:p>
              <a:p>
                <a:pPr defTabSz="913686"/>
                <a:endParaRPr lang="en-US" sz="1300" b="1" dirty="0">
                  <a:solidFill>
                    <a:srgbClr val="000000"/>
                  </a:solidFill>
                  <a:cs typeface="Arial" panose="020B0604020202020204" pitchFamily="34" charset="0"/>
                </a:endParaRPr>
              </a:p>
              <a:p>
                <a:pPr marL="285750" indent="-285750" defTabSz="913686">
                  <a:buFont typeface="Wingdings" panose="05000000000000000000" pitchFamily="2" charset="2"/>
                  <a:buChar char="v"/>
                </a:pPr>
                <a:r>
                  <a:rPr lang="en-US" sz="1300" dirty="0"/>
                  <a:t>Demonstrate </a:t>
                </a:r>
                <a:r>
                  <a:rPr lang="en-US" sz="1300" b="1" dirty="0"/>
                  <a:t>appetite</a:t>
                </a:r>
                <a:r>
                  <a:rPr lang="en-US" sz="1300" dirty="0"/>
                  <a:t> from affinity groups to include insurance in their member offerings</a:t>
                </a:r>
              </a:p>
              <a:p>
                <a:pPr defTabSz="913686"/>
                <a:endParaRPr lang="en-US" sz="1050" dirty="0"/>
              </a:p>
              <a:p>
                <a:pPr marL="285750" indent="-285750" defTabSz="913686">
                  <a:buFont typeface="Wingdings" panose="05000000000000000000" pitchFamily="2" charset="2"/>
                  <a:buChar char="v"/>
                </a:pPr>
                <a:r>
                  <a:rPr lang="en-US" sz="1300" dirty="0"/>
                  <a:t>Can be </a:t>
                </a:r>
                <a:r>
                  <a:rPr lang="en-US" sz="1300" b="1" dirty="0"/>
                  <a:t>trusted, ready-made distribution channels to engage younger        audiences </a:t>
                </a:r>
                <a:r>
                  <a:rPr lang="en-US" sz="1300" dirty="0"/>
                  <a:t>who are       typically harder to             reach</a:t>
                </a:r>
                <a:endParaRPr lang="en-US" sz="1300" b="1" dirty="0">
                  <a:solidFill>
                    <a:srgbClr val="000000"/>
                  </a:solidFill>
                  <a:cs typeface="Arial" panose="020B0604020202020204" pitchFamily="34" charset="0"/>
                </a:endParaRPr>
              </a:p>
            </p:txBody>
          </p:sp>
        </mc:Choice>
        <mc:Fallback xmlns="">
          <p:sp>
            <p:nvSpPr>
              <p:cNvPr id="27" name="Freeform 26">
                <a:extLst>
                  <a:ext uri="{FF2B5EF4-FFF2-40B4-BE49-F238E27FC236}">
                    <a16:creationId xmlns:a16="http://schemas.microsoft.com/office/drawing/2014/main" id="{B5F05103-CCDA-A007-FD6A-483CAF6E8D01}"/>
                  </a:ext>
                </a:extLst>
              </p:cNvPr>
              <p:cNvSpPr>
                <a:spLocks noRot="1" noChangeAspect="1" noMove="1" noResize="1" noEditPoints="1" noAdjustHandles="1" noChangeArrowheads="1" noChangeShapeType="1" noTextEdit="1"/>
              </p:cNvSpPr>
              <p:nvPr/>
            </p:nvSpPr>
            <p:spPr bwMode="auto">
              <a:xfrm>
                <a:off x="9205567" y="1254981"/>
                <a:ext cx="2678457" cy="4694108"/>
              </a:xfrm>
              <a:prstGeom prst="round2DiagRect">
                <a:avLst>
                  <a:gd name="adj1" fmla="val 17151"/>
                  <a:gd name="adj2" fmla="val 0"/>
                </a:avLst>
              </a:prstGeom>
              <a:blipFill>
                <a:blip r:embed="rId5"/>
                <a:stretch>
                  <a:fillRect b="-389"/>
                </a:stretch>
              </a:blipFill>
              <a:ln>
                <a:solidFill>
                  <a:srgbClr val="00B0F0"/>
                </a:solidFill>
              </a:ln>
            </p:spPr>
            <p:txBody>
              <a:bodyPr/>
              <a:lstStyle/>
              <a:p>
                <a:r>
                  <a:rPr lang="en-AU">
                    <a:noFill/>
                  </a:rPr>
                  <a:t> </a:t>
                </a:r>
              </a:p>
            </p:txBody>
          </p:sp>
        </mc:Fallback>
      </mc:AlternateContent>
      <p:grpSp>
        <p:nvGrpSpPr>
          <p:cNvPr id="33" name="Group 32">
            <a:extLst>
              <a:ext uri="{FF2B5EF4-FFF2-40B4-BE49-F238E27FC236}">
                <a16:creationId xmlns:a16="http://schemas.microsoft.com/office/drawing/2014/main" id="{52AEDB17-39DB-5B9C-9376-4E7CA3B3B3B3}"/>
              </a:ext>
            </a:extLst>
          </p:cNvPr>
          <p:cNvGrpSpPr/>
          <p:nvPr/>
        </p:nvGrpSpPr>
        <p:grpSpPr>
          <a:xfrm>
            <a:off x="11096682" y="5131524"/>
            <a:ext cx="783209" cy="808260"/>
            <a:chOff x="2616467" y="5484875"/>
            <a:chExt cx="881735" cy="877825"/>
          </a:xfrm>
        </p:grpSpPr>
        <p:sp>
          <p:nvSpPr>
            <p:cNvPr id="34" name="Oval 33">
              <a:extLst>
                <a:ext uri="{FF2B5EF4-FFF2-40B4-BE49-F238E27FC236}">
                  <a16:creationId xmlns:a16="http://schemas.microsoft.com/office/drawing/2014/main" id="{84525892-6D79-4BCF-5BF6-A123333AFFF9}"/>
                </a:ext>
              </a:extLst>
            </p:cNvPr>
            <p:cNvSpPr/>
            <p:nvPr/>
          </p:nvSpPr>
          <p:spPr bwMode="gray">
            <a:xfrm>
              <a:off x="2616467" y="5484876"/>
              <a:ext cx="881735" cy="877824"/>
            </a:xfrm>
            <a:prstGeom prst="ellipse">
              <a:avLst/>
            </a:prstGeom>
            <a:solidFill>
              <a:srgbClr val="FFFFFF"/>
            </a:solidFill>
            <a:ln w="19050" algn="ctr">
              <a:solidFill>
                <a:schemeClr val="bg1"/>
              </a:solidFill>
              <a:miter lim="800000"/>
              <a:headEnd/>
              <a:tailEnd/>
            </a:ln>
          </p:spPr>
          <p:txBody>
            <a:bodyPr wrap="square" lIns="91440" tIns="182880" rIns="0" bIns="91440" rtlCol="0" anchor="ctr"/>
            <a:lstStyle/>
            <a:p>
              <a:pPr algn="ctr">
                <a:defRPr/>
              </a:pPr>
              <a:endParaRPr lang="en-US" sz="1200" b="1" kern="0">
                <a:solidFill>
                  <a:prstClr val="white"/>
                </a:solidFill>
                <a:latin typeface="Verdana"/>
              </a:endParaRPr>
            </a:p>
          </p:txBody>
        </p:sp>
        <p:sp>
          <p:nvSpPr>
            <p:cNvPr id="35" name="Arc 34">
              <a:extLst>
                <a:ext uri="{FF2B5EF4-FFF2-40B4-BE49-F238E27FC236}">
                  <a16:creationId xmlns:a16="http://schemas.microsoft.com/office/drawing/2014/main" id="{89C372A9-5185-87EF-2EF0-75AEFA621856}"/>
                </a:ext>
              </a:extLst>
            </p:cNvPr>
            <p:cNvSpPr/>
            <p:nvPr/>
          </p:nvSpPr>
          <p:spPr bwMode="gray">
            <a:xfrm>
              <a:off x="2616467" y="5484875"/>
              <a:ext cx="881735" cy="877824"/>
            </a:xfrm>
            <a:prstGeom prst="arc">
              <a:avLst>
                <a:gd name="adj1" fmla="val 5469556"/>
                <a:gd name="adj2" fmla="val 0"/>
              </a:avLst>
            </a:prstGeom>
            <a:solidFill>
              <a:srgbClr val="FFFFFF"/>
            </a:solidFill>
            <a:ln w="19050" algn="ctr">
              <a:solidFill>
                <a:srgbClr val="00B0F0"/>
              </a:solidFill>
              <a:miter lim="800000"/>
              <a:headEnd/>
              <a:tailEnd/>
            </a:ln>
          </p:spPr>
          <p:txBody>
            <a:bodyPr wrap="square" lIns="91440" tIns="182880" rIns="0" bIns="91440" rtlCol="0" anchor="ctr"/>
            <a:lstStyle/>
            <a:p>
              <a:pPr algn="ctr">
                <a:defRPr/>
              </a:pPr>
              <a:endParaRPr lang="en-US" sz="1200" b="1" kern="0">
                <a:solidFill>
                  <a:prstClr val="white"/>
                </a:solidFill>
                <a:latin typeface="Verdana"/>
              </a:endParaRPr>
            </a:p>
          </p:txBody>
        </p:sp>
      </p:grpSp>
      <p:grpSp>
        <p:nvGrpSpPr>
          <p:cNvPr id="37" name="Group 36">
            <a:extLst>
              <a:ext uri="{FF2B5EF4-FFF2-40B4-BE49-F238E27FC236}">
                <a16:creationId xmlns:a16="http://schemas.microsoft.com/office/drawing/2014/main" id="{0F94FED2-5AF7-A8A8-3098-6B98075E8278}"/>
              </a:ext>
            </a:extLst>
          </p:cNvPr>
          <p:cNvGrpSpPr/>
          <p:nvPr/>
        </p:nvGrpSpPr>
        <p:grpSpPr>
          <a:xfrm>
            <a:off x="8305073" y="5158885"/>
            <a:ext cx="783209" cy="790204"/>
            <a:chOff x="2616467" y="5484875"/>
            <a:chExt cx="881735" cy="877825"/>
          </a:xfrm>
        </p:grpSpPr>
        <p:sp>
          <p:nvSpPr>
            <p:cNvPr id="38" name="Oval 37">
              <a:extLst>
                <a:ext uri="{FF2B5EF4-FFF2-40B4-BE49-F238E27FC236}">
                  <a16:creationId xmlns:a16="http://schemas.microsoft.com/office/drawing/2014/main" id="{024A2411-DE7C-BB8D-61F3-4BDAF0897DCB}"/>
                </a:ext>
              </a:extLst>
            </p:cNvPr>
            <p:cNvSpPr/>
            <p:nvPr/>
          </p:nvSpPr>
          <p:spPr bwMode="gray">
            <a:xfrm>
              <a:off x="2616467" y="5484876"/>
              <a:ext cx="881735" cy="877824"/>
            </a:xfrm>
            <a:prstGeom prst="ellipse">
              <a:avLst/>
            </a:prstGeom>
            <a:solidFill>
              <a:srgbClr val="FFFFFF"/>
            </a:solidFill>
            <a:ln w="19050" algn="ctr">
              <a:noFill/>
              <a:miter lim="800000"/>
              <a:headEnd/>
              <a:tailEnd/>
            </a:ln>
          </p:spPr>
          <p:txBody>
            <a:bodyPr wrap="square" lIns="91440" tIns="182880" rIns="0" bIns="91440" rtlCol="0" anchor="ctr"/>
            <a:lstStyle/>
            <a:p>
              <a:pPr algn="ctr">
                <a:defRPr/>
              </a:pPr>
              <a:endParaRPr lang="en-US" sz="1200" b="1" kern="0">
                <a:solidFill>
                  <a:prstClr val="white"/>
                </a:solidFill>
                <a:latin typeface="Verdana"/>
              </a:endParaRPr>
            </a:p>
          </p:txBody>
        </p:sp>
        <p:sp>
          <p:nvSpPr>
            <p:cNvPr id="39" name="Arc 38">
              <a:extLst>
                <a:ext uri="{FF2B5EF4-FFF2-40B4-BE49-F238E27FC236}">
                  <a16:creationId xmlns:a16="http://schemas.microsoft.com/office/drawing/2014/main" id="{188250B7-6ED1-0B2B-5357-8E52B49AA0EE}"/>
                </a:ext>
              </a:extLst>
            </p:cNvPr>
            <p:cNvSpPr/>
            <p:nvPr/>
          </p:nvSpPr>
          <p:spPr bwMode="gray">
            <a:xfrm>
              <a:off x="2616467" y="5484875"/>
              <a:ext cx="881735" cy="877824"/>
            </a:xfrm>
            <a:prstGeom prst="arc">
              <a:avLst>
                <a:gd name="adj1" fmla="val 5469556"/>
                <a:gd name="adj2" fmla="val 0"/>
              </a:avLst>
            </a:prstGeom>
            <a:solidFill>
              <a:srgbClr val="FFFFFF"/>
            </a:solidFill>
            <a:ln w="19050" algn="ctr">
              <a:solidFill>
                <a:srgbClr val="0070C0"/>
              </a:solidFill>
              <a:miter lim="800000"/>
              <a:headEnd/>
              <a:tailEnd/>
            </a:ln>
          </p:spPr>
          <p:txBody>
            <a:bodyPr wrap="square" lIns="91440" tIns="182880" rIns="0" bIns="91440" rtlCol="0" anchor="ctr"/>
            <a:lstStyle/>
            <a:p>
              <a:pPr algn="ctr">
                <a:defRPr/>
              </a:pPr>
              <a:endParaRPr lang="en-US" sz="1200" b="1" kern="0">
                <a:solidFill>
                  <a:prstClr val="white"/>
                </a:solidFill>
                <a:latin typeface="Verdana"/>
              </a:endParaRPr>
            </a:p>
          </p:txBody>
        </p:sp>
      </p:grpSp>
      <p:grpSp>
        <p:nvGrpSpPr>
          <p:cNvPr id="19" name="Group 498">
            <a:extLst>
              <a:ext uri="{FF2B5EF4-FFF2-40B4-BE49-F238E27FC236}">
                <a16:creationId xmlns:a16="http://schemas.microsoft.com/office/drawing/2014/main" id="{A020214D-1A33-D25F-F332-A6CCBB27EA10}"/>
              </a:ext>
            </a:extLst>
          </p:cNvPr>
          <p:cNvGrpSpPr>
            <a:grpSpLocks noChangeAspect="1"/>
          </p:cNvGrpSpPr>
          <p:nvPr/>
        </p:nvGrpSpPr>
        <p:grpSpPr bwMode="auto">
          <a:xfrm>
            <a:off x="8422357" y="5279666"/>
            <a:ext cx="548640" cy="548640"/>
            <a:chOff x="1543" y="2005"/>
            <a:chExt cx="340" cy="340"/>
          </a:xfrm>
          <a:solidFill>
            <a:srgbClr val="007CB0"/>
          </a:solidFill>
        </p:grpSpPr>
        <p:sp>
          <p:nvSpPr>
            <p:cNvPr id="20" name="Freeform 499">
              <a:extLst>
                <a:ext uri="{FF2B5EF4-FFF2-40B4-BE49-F238E27FC236}">
                  <a16:creationId xmlns:a16="http://schemas.microsoft.com/office/drawing/2014/main" id="{BF5C972A-8DCF-0A0A-A989-6CCEAD5AD3DD}"/>
                </a:ext>
              </a:extLst>
            </p:cNvPr>
            <p:cNvSpPr>
              <a:spLocks noEditPoints="1"/>
            </p:cNvSpPr>
            <p:nvPr/>
          </p:nvSpPr>
          <p:spPr bwMode="auto">
            <a:xfrm>
              <a:off x="1543" y="2005"/>
              <a:ext cx="340" cy="34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414 w 512"/>
                <a:gd name="T11" fmla="*/ 368 h 512"/>
                <a:gd name="T12" fmla="*/ 405 w 512"/>
                <a:gd name="T13" fmla="*/ 373 h 512"/>
                <a:gd name="T14" fmla="*/ 106 w 512"/>
                <a:gd name="T15" fmla="*/ 373 h 512"/>
                <a:gd name="T16" fmla="*/ 97 w 512"/>
                <a:gd name="T17" fmla="*/ 368 h 512"/>
                <a:gd name="T18" fmla="*/ 97 w 512"/>
                <a:gd name="T19" fmla="*/ 357 h 512"/>
                <a:gd name="T20" fmla="*/ 247 w 512"/>
                <a:gd name="T21" fmla="*/ 111 h 512"/>
                <a:gd name="T22" fmla="*/ 265 w 512"/>
                <a:gd name="T23" fmla="*/ 111 h 512"/>
                <a:gd name="T24" fmla="*/ 414 w 512"/>
                <a:gd name="T25" fmla="*/ 357 h 512"/>
                <a:gd name="T26" fmla="*/ 414 w 512"/>
                <a:gd name="T27" fmla="*/ 368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14" y="368"/>
                  </a:moveTo>
                  <a:cubicBezTo>
                    <a:pt x="412" y="371"/>
                    <a:pt x="409" y="373"/>
                    <a:pt x="405" y="373"/>
                  </a:cubicBezTo>
                  <a:cubicBezTo>
                    <a:pt x="106" y="373"/>
                    <a:pt x="106" y="373"/>
                    <a:pt x="106" y="373"/>
                  </a:cubicBezTo>
                  <a:cubicBezTo>
                    <a:pt x="102" y="373"/>
                    <a:pt x="99" y="371"/>
                    <a:pt x="97" y="368"/>
                  </a:cubicBezTo>
                  <a:cubicBezTo>
                    <a:pt x="95" y="364"/>
                    <a:pt x="95" y="360"/>
                    <a:pt x="97" y="357"/>
                  </a:cubicBezTo>
                  <a:cubicBezTo>
                    <a:pt x="247" y="111"/>
                    <a:pt x="247" y="111"/>
                    <a:pt x="247" y="111"/>
                  </a:cubicBezTo>
                  <a:cubicBezTo>
                    <a:pt x="250" y="105"/>
                    <a:pt x="261" y="105"/>
                    <a:pt x="265" y="111"/>
                  </a:cubicBezTo>
                  <a:cubicBezTo>
                    <a:pt x="414" y="357"/>
                    <a:pt x="414" y="357"/>
                    <a:pt x="414" y="357"/>
                  </a:cubicBezTo>
                  <a:cubicBezTo>
                    <a:pt x="416" y="360"/>
                    <a:pt x="416" y="364"/>
                    <a:pt x="414" y="368"/>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black"/>
                </a:solidFill>
                <a:latin typeface="Verdana"/>
              </a:endParaRPr>
            </a:p>
          </p:txBody>
        </p:sp>
        <p:sp>
          <p:nvSpPr>
            <p:cNvPr id="21" name="Freeform 500">
              <a:extLst>
                <a:ext uri="{FF2B5EF4-FFF2-40B4-BE49-F238E27FC236}">
                  <a16:creationId xmlns:a16="http://schemas.microsoft.com/office/drawing/2014/main" id="{FBDFB6C9-5226-9CA4-3AFD-9D4496365D96}"/>
                </a:ext>
              </a:extLst>
            </p:cNvPr>
            <p:cNvSpPr>
              <a:spLocks noEditPoints="1"/>
            </p:cNvSpPr>
            <p:nvPr/>
          </p:nvSpPr>
          <p:spPr bwMode="auto">
            <a:xfrm>
              <a:off x="1626" y="2097"/>
              <a:ext cx="173" cy="142"/>
            </a:xfrm>
            <a:custGeom>
              <a:avLst/>
              <a:gdLst>
                <a:gd name="T0" fmla="*/ 0 w 261"/>
                <a:gd name="T1" fmla="*/ 214 h 214"/>
                <a:gd name="T2" fmla="*/ 261 w 261"/>
                <a:gd name="T3" fmla="*/ 214 h 214"/>
                <a:gd name="T4" fmla="*/ 131 w 261"/>
                <a:gd name="T5" fmla="*/ 0 h 214"/>
                <a:gd name="T6" fmla="*/ 0 w 261"/>
                <a:gd name="T7" fmla="*/ 214 h 214"/>
                <a:gd name="T8" fmla="*/ 131 w 261"/>
                <a:gd name="T9" fmla="*/ 192 h 214"/>
                <a:gd name="T10" fmla="*/ 120 w 261"/>
                <a:gd name="T11" fmla="*/ 182 h 214"/>
                <a:gd name="T12" fmla="*/ 131 w 261"/>
                <a:gd name="T13" fmla="*/ 171 h 214"/>
                <a:gd name="T14" fmla="*/ 141 w 261"/>
                <a:gd name="T15" fmla="*/ 182 h 214"/>
                <a:gd name="T16" fmla="*/ 131 w 261"/>
                <a:gd name="T17" fmla="*/ 192 h 214"/>
                <a:gd name="T18" fmla="*/ 141 w 261"/>
                <a:gd name="T19" fmla="*/ 64 h 214"/>
                <a:gd name="T20" fmla="*/ 141 w 261"/>
                <a:gd name="T21" fmla="*/ 139 h 214"/>
                <a:gd name="T22" fmla="*/ 131 w 261"/>
                <a:gd name="T23" fmla="*/ 150 h 214"/>
                <a:gd name="T24" fmla="*/ 120 w 261"/>
                <a:gd name="T25" fmla="*/ 139 h 214"/>
                <a:gd name="T26" fmla="*/ 120 w 261"/>
                <a:gd name="T27" fmla="*/ 64 h 214"/>
                <a:gd name="T28" fmla="*/ 131 w 261"/>
                <a:gd name="T29" fmla="*/ 54 h 214"/>
                <a:gd name="T30" fmla="*/ 141 w 261"/>
                <a:gd name="T31" fmla="*/ 6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1" h="214">
                  <a:moveTo>
                    <a:pt x="0" y="214"/>
                  </a:moveTo>
                  <a:cubicBezTo>
                    <a:pt x="261" y="214"/>
                    <a:pt x="261" y="214"/>
                    <a:pt x="261" y="214"/>
                  </a:cubicBezTo>
                  <a:cubicBezTo>
                    <a:pt x="131" y="0"/>
                    <a:pt x="131" y="0"/>
                    <a:pt x="131" y="0"/>
                  </a:cubicBezTo>
                  <a:lnTo>
                    <a:pt x="0" y="214"/>
                  </a:lnTo>
                  <a:close/>
                  <a:moveTo>
                    <a:pt x="131" y="192"/>
                  </a:moveTo>
                  <a:cubicBezTo>
                    <a:pt x="125" y="192"/>
                    <a:pt x="120" y="188"/>
                    <a:pt x="120" y="182"/>
                  </a:cubicBezTo>
                  <a:cubicBezTo>
                    <a:pt x="120" y="176"/>
                    <a:pt x="125" y="171"/>
                    <a:pt x="131" y="171"/>
                  </a:cubicBezTo>
                  <a:cubicBezTo>
                    <a:pt x="137" y="171"/>
                    <a:pt x="141" y="176"/>
                    <a:pt x="141" y="182"/>
                  </a:cubicBezTo>
                  <a:cubicBezTo>
                    <a:pt x="141" y="188"/>
                    <a:pt x="137" y="192"/>
                    <a:pt x="131" y="192"/>
                  </a:cubicBezTo>
                  <a:close/>
                  <a:moveTo>
                    <a:pt x="141" y="64"/>
                  </a:moveTo>
                  <a:cubicBezTo>
                    <a:pt x="141" y="139"/>
                    <a:pt x="141" y="139"/>
                    <a:pt x="141" y="139"/>
                  </a:cubicBezTo>
                  <a:cubicBezTo>
                    <a:pt x="141" y="145"/>
                    <a:pt x="137" y="150"/>
                    <a:pt x="131" y="150"/>
                  </a:cubicBezTo>
                  <a:cubicBezTo>
                    <a:pt x="125" y="150"/>
                    <a:pt x="120" y="145"/>
                    <a:pt x="120" y="139"/>
                  </a:cubicBezTo>
                  <a:cubicBezTo>
                    <a:pt x="120" y="64"/>
                    <a:pt x="120" y="64"/>
                    <a:pt x="120" y="64"/>
                  </a:cubicBezTo>
                  <a:cubicBezTo>
                    <a:pt x="120" y="58"/>
                    <a:pt x="125" y="54"/>
                    <a:pt x="131" y="54"/>
                  </a:cubicBezTo>
                  <a:cubicBezTo>
                    <a:pt x="137" y="54"/>
                    <a:pt x="141" y="58"/>
                    <a:pt x="141" y="6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black"/>
                </a:solidFill>
                <a:latin typeface="Verdana"/>
              </a:endParaRPr>
            </a:p>
          </p:txBody>
        </p:sp>
      </p:grpSp>
      <p:grpSp>
        <p:nvGrpSpPr>
          <p:cNvPr id="40" name="Group 39">
            <a:extLst>
              <a:ext uri="{FF2B5EF4-FFF2-40B4-BE49-F238E27FC236}">
                <a16:creationId xmlns:a16="http://schemas.microsoft.com/office/drawing/2014/main" id="{F55D7D7F-516B-0A16-266F-03D131852514}"/>
              </a:ext>
            </a:extLst>
          </p:cNvPr>
          <p:cNvGrpSpPr/>
          <p:nvPr/>
        </p:nvGrpSpPr>
        <p:grpSpPr>
          <a:xfrm>
            <a:off x="5522425" y="5131524"/>
            <a:ext cx="783209" cy="808260"/>
            <a:chOff x="2616467" y="5484875"/>
            <a:chExt cx="881735" cy="877825"/>
          </a:xfrm>
        </p:grpSpPr>
        <p:sp>
          <p:nvSpPr>
            <p:cNvPr id="41" name="Oval 40">
              <a:extLst>
                <a:ext uri="{FF2B5EF4-FFF2-40B4-BE49-F238E27FC236}">
                  <a16:creationId xmlns:a16="http://schemas.microsoft.com/office/drawing/2014/main" id="{3538E3C9-EE7D-88B5-FC98-03205DB781A2}"/>
                </a:ext>
              </a:extLst>
            </p:cNvPr>
            <p:cNvSpPr/>
            <p:nvPr/>
          </p:nvSpPr>
          <p:spPr bwMode="gray">
            <a:xfrm>
              <a:off x="2616467" y="5484876"/>
              <a:ext cx="881735" cy="877824"/>
            </a:xfrm>
            <a:prstGeom prst="ellipse">
              <a:avLst/>
            </a:prstGeom>
            <a:solidFill>
              <a:srgbClr val="FFFFFF"/>
            </a:solidFill>
            <a:ln w="19050" algn="ctr">
              <a:noFill/>
              <a:miter lim="800000"/>
              <a:headEnd/>
              <a:tailEnd/>
            </a:ln>
          </p:spPr>
          <p:txBody>
            <a:bodyPr wrap="square" lIns="91440" tIns="182880" rIns="0" bIns="91440" rtlCol="0" anchor="ctr"/>
            <a:lstStyle/>
            <a:p>
              <a:pPr algn="ctr">
                <a:defRPr/>
              </a:pPr>
              <a:endParaRPr lang="en-US" sz="1200" b="1" kern="0">
                <a:solidFill>
                  <a:prstClr val="white"/>
                </a:solidFill>
                <a:latin typeface="Verdana"/>
              </a:endParaRPr>
            </a:p>
          </p:txBody>
        </p:sp>
        <p:sp>
          <p:nvSpPr>
            <p:cNvPr id="42" name="Arc 41">
              <a:extLst>
                <a:ext uri="{FF2B5EF4-FFF2-40B4-BE49-F238E27FC236}">
                  <a16:creationId xmlns:a16="http://schemas.microsoft.com/office/drawing/2014/main" id="{133C9281-217E-CA0C-EE5E-D881A9E4E8B4}"/>
                </a:ext>
              </a:extLst>
            </p:cNvPr>
            <p:cNvSpPr/>
            <p:nvPr/>
          </p:nvSpPr>
          <p:spPr bwMode="gray">
            <a:xfrm>
              <a:off x="2616467" y="5484875"/>
              <a:ext cx="881735" cy="877824"/>
            </a:xfrm>
            <a:prstGeom prst="arc">
              <a:avLst>
                <a:gd name="adj1" fmla="val 5469556"/>
                <a:gd name="adj2" fmla="val 0"/>
              </a:avLst>
            </a:prstGeom>
            <a:solidFill>
              <a:srgbClr val="FFFFFF"/>
            </a:solidFill>
            <a:ln w="19050" algn="ctr">
              <a:solidFill>
                <a:schemeClr val="accent1">
                  <a:lumMod val="50000"/>
                </a:schemeClr>
              </a:solidFill>
              <a:miter lim="800000"/>
              <a:headEnd/>
              <a:tailEnd/>
            </a:ln>
          </p:spPr>
          <p:txBody>
            <a:bodyPr wrap="square" lIns="91440" tIns="182880" rIns="0" bIns="91440" rtlCol="0" anchor="ctr"/>
            <a:lstStyle/>
            <a:p>
              <a:pPr algn="ctr">
                <a:defRPr/>
              </a:pPr>
              <a:endParaRPr lang="en-US" sz="1200" b="1" kern="0">
                <a:solidFill>
                  <a:prstClr val="white"/>
                </a:solidFill>
                <a:latin typeface="Verdana"/>
              </a:endParaRPr>
            </a:p>
          </p:txBody>
        </p:sp>
      </p:grpSp>
      <p:sp>
        <p:nvSpPr>
          <p:cNvPr id="23" name="Freeform 680">
            <a:extLst>
              <a:ext uri="{FF2B5EF4-FFF2-40B4-BE49-F238E27FC236}">
                <a16:creationId xmlns:a16="http://schemas.microsoft.com/office/drawing/2014/main" id="{DE1EB26E-460F-9CC9-982C-A24F6019A26F}"/>
              </a:ext>
            </a:extLst>
          </p:cNvPr>
          <p:cNvSpPr>
            <a:spLocks noChangeAspect="1" noEditPoints="1"/>
          </p:cNvSpPr>
          <p:nvPr/>
        </p:nvSpPr>
        <p:spPr bwMode="auto">
          <a:xfrm>
            <a:off x="5639708" y="5261333"/>
            <a:ext cx="548641" cy="548640"/>
          </a:xfrm>
          <a:custGeom>
            <a:avLst/>
            <a:gdLst>
              <a:gd name="T0" fmla="*/ 337 w 512"/>
              <a:gd name="T1" fmla="*/ 202 h 512"/>
              <a:gd name="T2" fmla="*/ 309 w 512"/>
              <a:gd name="T3" fmla="*/ 175 h 512"/>
              <a:gd name="T4" fmla="*/ 215 w 512"/>
              <a:gd name="T5" fmla="*/ 312 h 512"/>
              <a:gd name="T6" fmla="*/ 226 w 512"/>
              <a:gd name="T7" fmla="*/ 300 h 512"/>
              <a:gd name="T8" fmla="*/ 138 w 512"/>
              <a:gd name="T9" fmla="*/ 207 h 512"/>
              <a:gd name="T10" fmla="*/ 197 w 512"/>
              <a:gd name="T11" fmla="*/ 299 h 512"/>
              <a:gd name="T12" fmla="*/ 512 w 512"/>
              <a:gd name="T13" fmla="*/ 256 h 512"/>
              <a:gd name="T14" fmla="*/ 0 w 512"/>
              <a:gd name="T15" fmla="*/ 256 h 512"/>
              <a:gd name="T16" fmla="*/ 512 w 512"/>
              <a:gd name="T17" fmla="*/ 256 h 512"/>
              <a:gd name="T18" fmla="*/ 195 w 512"/>
              <a:gd name="T19" fmla="*/ 327 h 512"/>
              <a:gd name="T20" fmla="*/ 242 w 512"/>
              <a:gd name="T21" fmla="*/ 341 h 512"/>
              <a:gd name="T22" fmla="*/ 253 w 512"/>
              <a:gd name="T23" fmla="*/ 338 h 512"/>
              <a:gd name="T24" fmla="*/ 245 w 512"/>
              <a:gd name="T25" fmla="*/ 285 h 512"/>
              <a:gd name="T26" fmla="*/ 146 w 512"/>
              <a:gd name="T27" fmla="*/ 184 h 512"/>
              <a:gd name="T28" fmla="*/ 99 w 512"/>
              <a:gd name="T29" fmla="*/ 216 h 512"/>
              <a:gd name="T30" fmla="*/ 373 w 512"/>
              <a:gd name="T31" fmla="*/ 213 h 512"/>
              <a:gd name="T32" fmla="*/ 372 w 512"/>
              <a:gd name="T33" fmla="*/ 209 h 512"/>
              <a:gd name="T34" fmla="*/ 306 w 512"/>
              <a:gd name="T35" fmla="*/ 141 h 512"/>
              <a:gd name="T36" fmla="*/ 298 w 512"/>
              <a:gd name="T37" fmla="*/ 138 h 512"/>
              <a:gd name="T38" fmla="*/ 170 w 512"/>
              <a:gd name="T39" fmla="*/ 149 h 512"/>
              <a:gd name="T40" fmla="*/ 181 w 512"/>
              <a:gd name="T41" fmla="*/ 192 h 512"/>
              <a:gd name="T42" fmla="*/ 192 w 512"/>
              <a:gd name="T43" fmla="*/ 160 h 512"/>
              <a:gd name="T44" fmla="*/ 288 w 512"/>
              <a:gd name="T45" fmla="*/ 213 h 512"/>
              <a:gd name="T46" fmla="*/ 352 w 512"/>
              <a:gd name="T47" fmla="*/ 224 h 512"/>
              <a:gd name="T48" fmla="*/ 192 w 512"/>
              <a:gd name="T49" fmla="*/ 394 h 512"/>
              <a:gd name="T50" fmla="*/ 181 w 512"/>
              <a:gd name="T51" fmla="*/ 341 h 512"/>
              <a:gd name="T52" fmla="*/ 170 w 512"/>
              <a:gd name="T53" fmla="*/ 405 h 512"/>
              <a:gd name="T54" fmla="*/ 362 w 512"/>
              <a:gd name="T55" fmla="*/ 416 h 512"/>
              <a:gd name="T56" fmla="*/ 373 w 512"/>
              <a:gd name="T57" fmla="*/ 213 h 512"/>
              <a:gd name="T58" fmla="*/ 320 w 512"/>
              <a:gd name="T59" fmla="*/ 277 h 512"/>
              <a:gd name="T60" fmla="*/ 266 w 512"/>
              <a:gd name="T61" fmla="*/ 288 h 512"/>
              <a:gd name="T62" fmla="*/ 320 w 512"/>
              <a:gd name="T63" fmla="*/ 298 h 512"/>
              <a:gd name="T64" fmla="*/ 320 w 512"/>
              <a:gd name="T65" fmla="*/ 320 h 512"/>
              <a:gd name="T66" fmla="*/ 277 w 512"/>
              <a:gd name="T67" fmla="*/ 330 h 512"/>
              <a:gd name="T68" fmla="*/ 320 w 512"/>
              <a:gd name="T69" fmla="*/ 341 h 512"/>
              <a:gd name="T70" fmla="*/ 320 w 512"/>
              <a:gd name="T71" fmla="*/ 32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12" h="512">
                <a:moveTo>
                  <a:pt x="309" y="175"/>
                </a:moveTo>
                <a:cubicBezTo>
                  <a:pt x="337" y="202"/>
                  <a:pt x="337" y="202"/>
                  <a:pt x="337" y="202"/>
                </a:cubicBezTo>
                <a:cubicBezTo>
                  <a:pt x="309" y="202"/>
                  <a:pt x="309" y="202"/>
                  <a:pt x="309" y="202"/>
                </a:cubicBezTo>
                <a:lnTo>
                  <a:pt x="309" y="175"/>
                </a:lnTo>
                <a:close/>
                <a:moveTo>
                  <a:pt x="226" y="300"/>
                </a:moveTo>
                <a:cubicBezTo>
                  <a:pt x="215" y="312"/>
                  <a:pt x="215" y="312"/>
                  <a:pt x="215" y="312"/>
                </a:cubicBezTo>
                <a:cubicBezTo>
                  <a:pt x="230" y="316"/>
                  <a:pt x="230" y="316"/>
                  <a:pt x="230" y="316"/>
                </a:cubicBezTo>
                <a:lnTo>
                  <a:pt x="226" y="300"/>
                </a:lnTo>
                <a:close/>
                <a:moveTo>
                  <a:pt x="214" y="282"/>
                </a:moveTo>
                <a:cubicBezTo>
                  <a:pt x="138" y="207"/>
                  <a:pt x="138" y="207"/>
                  <a:pt x="138" y="207"/>
                </a:cubicBezTo>
                <a:cubicBezTo>
                  <a:pt x="121" y="224"/>
                  <a:pt x="121" y="224"/>
                  <a:pt x="121" y="224"/>
                </a:cubicBezTo>
                <a:cubicBezTo>
                  <a:pt x="197" y="299"/>
                  <a:pt x="197" y="299"/>
                  <a:pt x="197" y="299"/>
                </a:cubicBezTo>
                <a:lnTo>
                  <a:pt x="214" y="282"/>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99" y="231"/>
                </a:moveTo>
                <a:cubicBezTo>
                  <a:pt x="195" y="327"/>
                  <a:pt x="195" y="327"/>
                  <a:pt x="195" y="327"/>
                </a:cubicBezTo>
                <a:cubicBezTo>
                  <a:pt x="196" y="329"/>
                  <a:pt x="198" y="330"/>
                  <a:pt x="200" y="330"/>
                </a:cubicBezTo>
                <a:cubicBezTo>
                  <a:pt x="242" y="341"/>
                  <a:pt x="242" y="341"/>
                  <a:pt x="242" y="341"/>
                </a:cubicBezTo>
                <a:cubicBezTo>
                  <a:pt x="243" y="341"/>
                  <a:pt x="244" y="341"/>
                  <a:pt x="245" y="341"/>
                </a:cubicBezTo>
                <a:cubicBezTo>
                  <a:pt x="248" y="341"/>
                  <a:pt x="251" y="340"/>
                  <a:pt x="253" y="338"/>
                </a:cubicBezTo>
                <a:cubicBezTo>
                  <a:pt x="255" y="335"/>
                  <a:pt x="256" y="331"/>
                  <a:pt x="255" y="328"/>
                </a:cubicBezTo>
                <a:cubicBezTo>
                  <a:pt x="245" y="285"/>
                  <a:pt x="245" y="285"/>
                  <a:pt x="245" y="285"/>
                </a:cubicBezTo>
                <a:cubicBezTo>
                  <a:pt x="244" y="283"/>
                  <a:pt x="243" y="281"/>
                  <a:pt x="242" y="280"/>
                </a:cubicBezTo>
                <a:cubicBezTo>
                  <a:pt x="146" y="184"/>
                  <a:pt x="146" y="184"/>
                  <a:pt x="146" y="184"/>
                </a:cubicBezTo>
                <a:cubicBezTo>
                  <a:pt x="142" y="180"/>
                  <a:pt x="135" y="180"/>
                  <a:pt x="131" y="184"/>
                </a:cubicBezTo>
                <a:cubicBezTo>
                  <a:pt x="99" y="216"/>
                  <a:pt x="99" y="216"/>
                  <a:pt x="99" y="216"/>
                </a:cubicBezTo>
                <a:cubicBezTo>
                  <a:pt x="95" y="220"/>
                  <a:pt x="95" y="227"/>
                  <a:pt x="99" y="231"/>
                </a:cubicBezTo>
                <a:close/>
                <a:moveTo>
                  <a:pt x="373" y="213"/>
                </a:moveTo>
                <a:cubicBezTo>
                  <a:pt x="373" y="213"/>
                  <a:pt x="373" y="213"/>
                  <a:pt x="373" y="213"/>
                </a:cubicBezTo>
                <a:cubicBezTo>
                  <a:pt x="373" y="211"/>
                  <a:pt x="373" y="210"/>
                  <a:pt x="372" y="209"/>
                </a:cubicBezTo>
                <a:cubicBezTo>
                  <a:pt x="372" y="208"/>
                  <a:pt x="371" y="206"/>
                  <a:pt x="370" y="205"/>
                </a:cubicBezTo>
                <a:cubicBezTo>
                  <a:pt x="306" y="141"/>
                  <a:pt x="306" y="141"/>
                  <a:pt x="306" y="141"/>
                </a:cubicBezTo>
                <a:cubicBezTo>
                  <a:pt x="305" y="140"/>
                  <a:pt x="304" y="140"/>
                  <a:pt x="302" y="139"/>
                </a:cubicBezTo>
                <a:cubicBezTo>
                  <a:pt x="301" y="139"/>
                  <a:pt x="300" y="138"/>
                  <a:pt x="298" y="138"/>
                </a:cubicBezTo>
                <a:cubicBezTo>
                  <a:pt x="181" y="138"/>
                  <a:pt x="181" y="138"/>
                  <a:pt x="181" y="138"/>
                </a:cubicBezTo>
                <a:cubicBezTo>
                  <a:pt x="175" y="138"/>
                  <a:pt x="170" y="143"/>
                  <a:pt x="170" y="149"/>
                </a:cubicBezTo>
                <a:cubicBezTo>
                  <a:pt x="170" y="181"/>
                  <a:pt x="170" y="181"/>
                  <a:pt x="170" y="181"/>
                </a:cubicBezTo>
                <a:cubicBezTo>
                  <a:pt x="170" y="187"/>
                  <a:pt x="175" y="192"/>
                  <a:pt x="181" y="192"/>
                </a:cubicBezTo>
                <a:cubicBezTo>
                  <a:pt x="187" y="192"/>
                  <a:pt x="192" y="187"/>
                  <a:pt x="192" y="181"/>
                </a:cubicBezTo>
                <a:cubicBezTo>
                  <a:pt x="192" y="160"/>
                  <a:pt x="192" y="160"/>
                  <a:pt x="192" y="160"/>
                </a:cubicBezTo>
                <a:cubicBezTo>
                  <a:pt x="288" y="160"/>
                  <a:pt x="288" y="160"/>
                  <a:pt x="288" y="160"/>
                </a:cubicBezTo>
                <a:cubicBezTo>
                  <a:pt x="288" y="213"/>
                  <a:pt x="288" y="213"/>
                  <a:pt x="288" y="213"/>
                </a:cubicBezTo>
                <a:cubicBezTo>
                  <a:pt x="288" y="219"/>
                  <a:pt x="292" y="224"/>
                  <a:pt x="298" y="224"/>
                </a:cubicBezTo>
                <a:cubicBezTo>
                  <a:pt x="352" y="224"/>
                  <a:pt x="352" y="224"/>
                  <a:pt x="352" y="224"/>
                </a:cubicBezTo>
                <a:cubicBezTo>
                  <a:pt x="352" y="394"/>
                  <a:pt x="352" y="394"/>
                  <a:pt x="352" y="394"/>
                </a:cubicBezTo>
                <a:cubicBezTo>
                  <a:pt x="192" y="394"/>
                  <a:pt x="192" y="394"/>
                  <a:pt x="192" y="394"/>
                </a:cubicBezTo>
                <a:cubicBezTo>
                  <a:pt x="192" y="352"/>
                  <a:pt x="192" y="352"/>
                  <a:pt x="192" y="352"/>
                </a:cubicBezTo>
                <a:cubicBezTo>
                  <a:pt x="192" y="346"/>
                  <a:pt x="187" y="341"/>
                  <a:pt x="181" y="341"/>
                </a:cubicBezTo>
                <a:cubicBezTo>
                  <a:pt x="175" y="341"/>
                  <a:pt x="170" y="346"/>
                  <a:pt x="170" y="352"/>
                </a:cubicBezTo>
                <a:cubicBezTo>
                  <a:pt x="170" y="405"/>
                  <a:pt x="170" y="405"/>
                  <a:pt x="170" y="405"/>
                </a:cubicBezTo>
                <a:cubicBezTo>
                  <a:pt x="170" y="411"/>
                  <a:pt x="175" y="416"/>
                  <a:pt x="181" y="416"/>
                </a:cubicBezTo>
                <a:cubicBezTo>
                  <a:pt x="362" y="416"/>
                  <a:pt x="362" y="416"/>
                  <a:pt x="362" y="416"/>
                </a:cubicBezTo>
                <a:cubicBezTo>
                  <a:pt x="368" y="416"/>
                  <a:pt x="373" y="411"/>
                  <a:pt x="373" y="405"/>
                </a:cubicBezTo>
                <a:lnTo>
                  <a:pt x="373" y="213"/>
                </a:lnTo>
                <a:close/>
                <a:moveTo>
                  <a:pt x="330" y="288"/>
                </a:moveTo>
                <a:cubicBezTo>
                  <a:pt x="330" y="282"/>
                  <a:pt x="326" y="277"/>
                  <a:pt x="320" y="277"/>
                </a:cubicBezTo>
                <a:cubicBezTo>
                  <a:pt x="277" y="277"/>
                  <a:pt x="277" y="277"/>
                  <a:pt x="277" y="277"/>
                </a:cubicBezTo>
                <a:cubicBezTo>
                  <a:pt x="271" y="277"/>
                  <a:pt x="266" y="282"/>
                  <a:pt x="266" y="288"/>
                </a:cubicBezTo>
                <a:cubicBezTo>
                  <a:pt x="266" y="294"/>
                  <a:pt x="271" y="298"/>
                  <a:pt x="277" y="298"/>
                </a:cubicBezTo>
                <a:cubicBezTo>
                  <a:pt x="320" y="298"/>
                  <a:pt x="320" y="298"/>
                  <a:pt x="320" y="298"/>
                </a:cubicBezTo>
                <a:cubicBezTo>
                  <a:pt x="326" y="298"/>
                  <a:pt x="330" y="294"/>
                  <a:pt x="330" y="288"/>
                </a:cubicBezTo>
                <a:close/>
                <a:moveTo>
                  <a:pt x="320" y="320"/>
                </a:moveTo>
                <a:cubicBezTo>
                  <a:pt x="288" y="320"/>
                  <a:pt x="288" y="320"/>
                  <a:pt x="288" y="320"/>
                </a:cubicBezTo>
                <a:cubicBezTo>
                  <a:pt x="282" y="320"/>
                  <a:pt x="277" y="324"/>
                  <a:pt x="277" y="330"/>
                </a:cubicBezTo>
                <a:cubicBezTo>
                  <a:pt x="277" y="336"/>
                  <a:pt x="282" y="341"/>
                  <a:pt x="288" y="341"/>
                </a:cubicBezTo>
                <a:cubicBezTo>
                  <a:pt x="320" y="341"/>
                  <a:pt x="320" y="341"/>
                  <a:pt x="320" y="341"/>
                </a:cubicBezTo>
                <a:cubicBezTo>
                  <a:pt x="326" y="341"/>
                  <a:pt x="330" y="336"/>
                  <a:pt x="330" y="330"/>
                </a:cubicBezTo>
                <a:cubicBezTo>
                  <a:pt x="330" y="324"/>
                  <a:pt x="326" y="320"/>
                  <a:pt x="320" y="320"/>
                </a:cubicBez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GB">
              <a:solidFill>
                <a:prstClr val="black"/>
              </a:solidFill>
              <a:latin typeface="Verdana"/>
            </a:endParaRPr>
          </a:p>
        </p:txBody>
      </p:sp>
      <p:grpSp>
        <p:nvGrpSpPr>
          <p:cNvPr id="43" name="Group 42">
            <a:extLst>
              <a:ext uri="{FF2B5EF4-FFF2-40B4-BE49-F238E27FC236}">
                <a16:creationId xmlns:a16="http://schemas.microsoft.com/office/drawing/2014/main" id="{01030A0B-CC1D-BD14-B279-A39E657491AC}"/>
              </a:ext>
            </a:extLst>
          </p:cNvPr>
          <p:cNvGrpSpPr/>
          <p:nvPr/>
        </p:nvGrpSpPr>
        <p:grpSpPr>
          <a:xfrm>
            <a:off x="2685157" y="5092193"/>
            <a:ext cx="783209" cy="808260"/>
            <a:chOff x="2616467" y="5484875"/>
            <a:chExt cx="881735" cy="877825"/>
          </a:xfrm>
        </p:grpSpPr>
        <p:sp>
          <p:nvSpPr>
            <p:cNvPr id="44" name="Oval 43">
              <a:extLst>
                <a:ext uri="{FF2B5EF4-FFF2-40B4-BE49-F238E27FC236}">
                  <a16:creationId xmlns:a16="http://schemas.microsoft.com/office/drawing/2014/main" id="{33E263B8-3FFF-F449-1C65-548F11D2BD3D}"/>
                </a:ext>
              </a:extLst>
            </p:cNvPr>
            <p:cNvSpPr/>
            <p:nvPr/>
          </p:nvSpPr>
          <p:spPr bwMode="gray">
            <a:xfrm>
              <a:off x="2616467" y="5484876"/>
              <a:ext cx="881735" cy="877824"/>
            </a:xfrm>
            <a:prstGeom prst="ellipse">
              <a:avLst/>
            </a:prstGeom>
            <a:solidFill>
              <a:srgbClr val="FFFFFF"/>
            </a:solidFill>
            <a:ln w="19050" algn="ctr">
              <a:noFill/>
              <a:miter lim="800000"/>
              <a:headEnd/>
              <a:tailEnd/>
            </a:ln>
          </p:spPr>
          <p:txBody>
            <a:bodyPr wrap="square" lIns="91440" tIns="182880" rIns="0" bIns="91440" rtlCol="0" anchor="ctr"/>
            <a:lstStyle/>
            <a:p>
              <a:pPr algn="ctr">
                <a:defRPr/>
              </a:pPr>
              <a:endParaRPr lang="en-US" sz="1200" b="1" kern="0">
                <a:solidFill>
                  <a:prstClr val="white"/>
                </a:solidFill>
                <a:latin typeface="Verdana"/>
              </a:endParaRPr>
            </a:p>
          </p:txBody>
        </p:sp>
        <p:sp>
          <p:nvSpPr>
            <p:cNvPr id="45" name="Arc 44">
              <a:extLst>
                <a:ext uri="{FF2B5EF4-FFF2-40B4-BE49-F238E27FC236}">
                  <a16:creationId xmlns:a16="http://schemas.microsoft.com/office/drawing/2014/main" id="{20D4E24E-6267-2060-5ED9-694AA3BE6AA1}"/>
                </a:ext>
              </a:extLst>
            </p:cNvPr>
            <p:cNvSpPr/>
            <p:nvPr/>
          </p:nvSpPr>
          <p:spPr bwMode="gray">
            <a:xfrm>
              <a:off x="2616467" y="5484875"/>
              <a:ext cx="881735" cy="877824"/>
            </a:xfrm>
            <a:prstGeom prst="arc">
              <a:avLst>
                <a:gd name="adj1" fmla="val 5469556"/>
                <a:gd name="adj2" fmla="val 0"/>
              </a:avLst>
            </a:prstGeom>
            <a:solidFill>
              <a:srgbClr val="FFFFFF"/>
            </a:solidFill>
            <a:ln w="19050" algn="ctr">
              <a:solidFill>
                <a:srgbClr val="00ABAB"/>
              </a:solidFill>
              <a:miter lim="800000"/>
              <a:headEnd/>
              <a:tailEnd/>
            </a:ln>
          </p:spPr>
          <p:txBody>
            <a:bodyPr wrap="square" lIns="91440" tIns="182880" rIns="0" bIns="91440" rtlCol="0" anchor="ctr"/>
            <a:lstStyle/>
            <a:p>
              <a:pPr algn="ctr">
                <a:defRPr/>
              </a:pPr>
              <a:endParaRPr lang="en-US" sz="1200" b="1" kern="0">
                <a:solidFill>
                  <a:prstClr val="white"/>
                </a:solidFill>
                <a:latin typeface="Verdana"/>
              </a:endParaRPr>
            </a:p>
          </p:txBody>
        </p:sp>
      </p:grpSp>
      <p:sp>
        <p:nvSpPr>
          <p:cNvPr id="22" name="Freeform 430">
            <a:extLst>
              <a:ext uri="{FF2B5EF4-FFF2-40B4-BE49-F238E27FC236}">
                <a16:creationId xmlns:a16="http://schemas.microsoft.com/office/drawing/2014/main" id="{42274CA7-BE55-5347-AE09-DDD468330859}"/>
              </a:ext>
            </a:extLst>
          </p:cNvPr>
          <p:cNvSpPr>
            <a:spLocks noChangeAspect="1" noEditPoints="1"/>
          </p:cNvSpPr>
          <p:nvPr/>
        </p:nvSpPr>
        <p:spPr bwMode="auto">
          <a:xfrm>
            <a:off x="2802441" y="5225259"/>
            <a:ext cx="548640" cy="548640"/>
          </a:xfrm>
          <a:custGeom>
            <a:avLst/>
            <a:gdLst>
              <a:gd name="T0" fmla="*/ 235 w 512"/>
              <a:gd name="T1" fmla="*/ 139 h 512"/>
              <a:gd name="T2" fmla="*/ 256 w 512"/>
              <a:gd name="T3" fmla="*/ 118 h 512"/>
              <a:gd name="T4" fmla="*/ 277 w 512"/>
              <a:gd name="T5" fmla="*/ 139 h 512"/>
              <a:gd name="T6" fmla="*/ 256 w 512"/>
              <a:gd name="T7" fmla="*/ 160 h 512"/>
              <a:gd name="T8" fmla="*/ 235 w 512"/>
              <a:gd name="T9" fmla="*/ 139 h 512"/>
              <a:gd name="T10" fmla="*/ 267 w 512"/>
              <a:gd name="T11" fmla="*/ 363 h 512"/>
              <a:gd name="T12" fmla="*/ 267 w 512"/>
              <a:gd name="T13" fmla="*/ 224 h 512"/>
              <a:gd name="T14" fmla="*/ 213 w 512"/>
              <a:gd name="T15" fmla="*/ 224 h 512"/>
              <a:gd name="T16" fmla="*/ 213 w 512"/>
              <a:gd name="T17" fmla="*/ 246 h 512"/>
              <a:gd name="T18" fmla="*/ 235 w 512"/>
              <a:gd name="T19" fmla="*/ 246 h 512"/>
              <a:gd name="T20" fmla="*/ 245 w 512"/>
              <a:gd name="T21" fmla="*/ 256 h 512"/>
              <a:gd name="T22" fmla="*/ 245 w 512"/>
              <a:gd name="T23" fmla="*/ 363 h 512"/>
              <a:gd name="T24" fmla="*/ 235 w 512"/>
              <a:gd name="T25" fmla="*/ 374 h 512"/>
              <a:gd name="T26" fmla="*/ 203 w 512"/>
              <a:gd name="T27" fmla="*/ 374 h 512"/>
              <a:gd name="T28" fmla="*/ 203 w 512"/>
              <a:gd name="T29" fmla="*/ 395 h 512"/>
              <a:gd name="T30" fmla="*/ 309 w 512"/>
              <a:gd name="T31" fmla="*/ 395 h 512"/>
              <a:gd name="T32" fmla="*/ 309 w 512"/>
              <a:gd name="T33" fmla="*/ 374 h 512"/>
              <a:gd name="T34" fmla="*/ 277 w 512"/>
              <a:gd name="T35" fmla="*/ 374 h 512"/>
              <a:gd name="T36" fmla="*/ 267 w 512"/>
              <a:gd name="T37" fmla="*/ 363 h 512"/>
              <a:gd name="T38" fmla="*/ 512 w 512"/>
              <a:gd name="T39" fmla="*/ 256 h 512"/>
              <a:gd name="T40" fmla="*/ 256 w 512"/>
              <a:gd name="T41" fmla="*/ 512 h 512"/>
              <a:gd name="T42" fmla="*/ 0 w 512"/>
              <a:gd name="T43" fmla="*/ 256 h 512"/>
              <a:gd name="T44" fmla="*/ 256 w 512"/>
              <a:gd name="T45" fmla="*/ 0 h 512"/>
              <a:gd name="T46" fmla="*/ 512 w 512"/>
              <a:gd name="T47" fmla="*/ 256 h 512"/>
              <a:gd name="T48" fmla="*/ 213 w 512"/>
              <a:gd name="T49" fmla="*/ 139 h 512"/>
              <a:gd name="T50" fmla="*/ 256 w 512"/>
              <a:gd name="T51" fmla="*/ 182 h 512"/>
              <a:gd name="T52" fmla="*/ 299 w 512"/>
              <a:gd name="T53" fmla="*/ 139 h 512"/>
              <a:gd name="T54" fmla="*/ 256 w 512"/>
              <a:gd name="T55" fmla="*/ 96 h 512"/>
              <a:gd name="T56" fmla="*/ 213 w 512"/>
              <a:gd name="T57" fmla="*/ 139 h 512"/>
              <a:gd name="T58" fmla="*/ 331 w 512"/>
              <a:gd name="T59" fmla="*/ 363 h 512"/>
              <a:gd name="T60" fmla="*/ 320 w 512"/>
              <a:gd name="T61" fmla="*/ 352 h 512"/>
              <a:gd name="T62" fmla="*/ 288 w 512"/>
              <a:gd name="T63" fmla="*/ 352 h 512"/>
              <a:gd name="T64" fmla="*/ 288 w 512"/>
              <a:gd name="T65" fmla="*/ 214 h 512"/>
              <a:gd name="T66" fmla="*/ 277 w 512"/>
              <a:gd name="T67" fmla="*/ 203 h 512"/>
              <a:gd name="T68" fmla="*/ 203 w 512"/>
              <a:gd name="T69" fmla="*/ 203 h 512"/>
              <a:gd name="T70" fmla="*/ 192 w 512"/>
              <a:gd name="T71" fmla="*/ 214 h 512"/>
              <a:gd name="T72" fmla="*/ 192 w 512"/>
              <a:gd name="T73" fmla="*/ 256 h 512"/>
              <a:gd name="T74" fmla="*/ 203 w 512"/>
              <a:gd name="T75" fmla="*/ 267 h 512"/>
              <a:gd name="T76" fmla="*/ 224 w 512"/>
              <a:gd name="T77" fmla="*/ 267 h 512"/>
              <a:gd name="T78" fmla="*/ 224 w 512"/>
              <a:gd name="T79" fmla="*/ 352 h 512"/>
              <a:gd name="T80" fmla="*/ 192 w 512"/>
              <a:gd name="T81" fmla="*/ 352 h 512"/>
              <a:gd name="T82" fmla="*/ 181 w 512"/>
              <a:gd name="T83" fmla="*/ 363 h 512"/>
              <a:gd name="T84" fmla="*/ 181 w 512"/>
              <a:gd name="T85" fmla="*/ 406 h 512"/>
              <a:gd name="T86" fmla="*/ 192 w 512"/>
              <a:gd name="T87" fmla="*/ 416 h 512"/>
              <a:gd name="T88" fmla="*/ 320 w 512"/>
              <a:gd name="T89" fmla="*/ 416 h 512"/>
              <a:gd name="T90" fmla="*/ 331 w 512"/>
              <a:gd name="T91" fmla="*/ 406 h 512"/>
              <a:gd name="T92" fmla="*/ 331 w 512"/>
              <a:gd name="T93" fmla="*/ 363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12" h="512">
                <a:moveTo>
                  <a:pt x="235" y="139"/>
                </a:moveTo>
                <a:cubicBezTo>
                  <a:pt x="235" y="127"/>
                  <a:pt x="244" y="118"/>
                  <a:pt x="256" y="118"/>
                </a:cubicBezTo>
                <a:cubicBezTo>
                  <a:pt x="268" y="118"/>
                  <a:pt x="277" y="127"/>
                  <a:pt x="277" y="139"/>
                </a:cubicBezTo>
                <a:cubicBezTo>
                  <a:pt x="277" y="151"/>
                  <a:pt x="268" y="160"/>
                  <a:pt x="256" y="160"/>
                </a:cubicBezTo>
                <a:cubicBezTo>
                  <a:pt x="244" y="160"/>
                  <a:pt x="235" y="151"/>
                  <a:pt x="235" y="139"/>
                </a:cubicBezTo>
                <a:close/>
                <a:moveTo>
                  <a:pt x="267" y="363"/>
                </a:moveTo>
                <a:cubicBezTo>
                  <a:pt x="267" y="224"/>
                  <a:pt x="267" y="224"/>
                  <a:pt x="267" y="224"/>
                </a:cubicBezTo>
                <a:cubicBezTo>
                  <a:pt x="213" y="224"/>
                  <a:pt x="213" y="224"/>
                  <a:pt x="213" y="224"/>
                </a:cubicBezTo>
                <a:cubicBezTo>
                  <a:pt x="213" y="246"/>
                  <a:pt x="213" y="246"/>
                  <a:pt x="213" y="246"/>
                </a:cubicBezTo>
                <a:cubicBezTo>
                  <a:pt x="235" y="246"/>
                  <a:pt x="235" y="246"/>
                  <a:pt x="235" y="246"/>
                </a:cubicBezTo>
                <a:cubicBezTo>
                  <a:pt x="241" y="246"/>
                  <a:pt x="245" y="250"/>
                  <a:pt x="245" y="256"/>
                </a:cubicBezTo>
                <a:cubicBezTo>
                  <a:pt x="245" y="363"/>
                  <a:pt x="245" y="363"/>
                  <a:pt x="245" y="363"/>
                </a:cubicBezTo>
                <a:cubicBezTo>
                  <a:pt x="245" y="369"/>
                  <a:pt x="241" y="374"/>
                  <a:pt x="235" y="374"/>
                </a:cubicBezTo>
                <a:cubicBezTo>
                  <a:pt x="203" y="374"/>
                  <a:pt x="203" y="374"/>
                  <a:pt x="203" y="374"/>
                </a:cubicBezTo>
                <a:cubicBezTo>
                  <a:pt x="203" y="395"/>
                  <a:pt x="203" y="395"/>
                  <a:pt x="203" y="395"/>
                </a:cubicBezTo>
                <a:cubicBezTo>
                  <a:pt x="309" y="395"/>
                  <a:pt x="309" y="395"/>
                  <a:pt x="309" y="395"/>
                </a:cubicBezTo>
                <a:cubicBezTo>
                  <a:pt x="309" y="374"/>
                  <a:pt x="309" y="374"/>
                  <a:pt x="309" y="374"/>
                </a:cubicBezTo>
                <a:cubicBezTo>
                  <a:pt x="277" y="374"/>
                  <a:pt x="277" y="374"/>
                  <a:pt x="277" y="374"/>
                </a:cubicBezTo>
                <a:cubicBezTo>
                  <a:pt x="271" y="374"/>
                  <a:pt x="267" y="369"/>
                  <a:pt x="267" y="363"/>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213" y="139"/>
                </a:moveTo>
                <a:cubicBezTo>
                  <a:pt x="213" y="163"/>
                  <a:pt x="232" y="182"/>
                  <a:pt x="256" y="182"/>
                </a:cubicBezTo>
                <a:cubicBezTo>
                  <a:pt x="280" y="182"/>
                  <a:pt x="299" y="163"/>
                  <a:pt x="299" y="139"/>
                </a:cubicBezTo>
                <a:cubicBezTo>
                  <a:pt x="299" y="115"/>
                  <a:pt x="280" y="96"/>
                  <a:pt x="256" y="96"/>
                </a:cubicBezTo>
                <a:cubicBezTo>
                  <a:pt x="232" y="96"/>
                  <a:pt x="213" y="115"/>
                  <a:pt x="213" y="139"/>
                </a:cubicBezTo>
                <a:close/>
                <a:moveTo>
                  <a:pt x="331" y="363"/>
                </a:moveTo>
                <a:cubicBezTo>
                  <a:pt x="331" y="357"/>
                  <a:pt x="326" y="352"/>
                  <a:pt x="320" y="352"/>
                </a:cubicBezTo>
                <a:cubicBezTo>
                  <a:pt x="288" y="352"/>
                  <a:pt x="288" y="352"/>
                  <a:pt x="288" y="352"/>
                </a:cubicBezTo>
                <a:cubicBezTo>
                  <a:pt x="288" y="214"/>
                  <a:pt x="288" y="214"/>
                  <a:pt x="288" y="214"/>
                </a:cubicBezTo>
                <a:cubicBezTo>
                  <a:pt x="288" y="208"/>
                  <a:pt x="283" y="203"/>
                  <a:pt x="277" y="203"/>
                </a:cubicBezTo>
                <a:cubicBezTo>
                  <a:pt x="203" y="203"/>
                  <a:pt x="203" y="203"/>
                  <a:pt x="203" y="203"/>
                </a:cubicBezTo>
                <a:cubicBezTo>
                  <a:pt x="197" y="203"/>
                  <a:pt x="192" y="208"/>
                  <a:pt x="192" y="214"/>
                </a:cubicBezTo>
                <a:cubicBezTo>
                  <a:pt x="192" y="256"/>
                  <a:pt x="192" y="256"/>
                  <a:pt x="192" y="256"/>
                </a:cubicBezTo>
                <a:cubicBezTo>
                  <a:pt x="192" y="262"/>
                  <a:pt x="197" y="267"/>
                  <a:pt x="203" y="267"/>
                </a:cubicBezTo>
                <a:cubicBezTo>
                  <a:pt x="224" y="267"/>
                  <a:pt x="224" y="267"/>
                  <a:pt x="224" y="267"/>
                </a:cubicBezTo>
                <a:cubicBezTo>
                  <a:pt x="224" y="352"/>
                  <a:pt x="224" y="352"/>
                  <a:pt x="224" y="352"/>
                </a:cubicBezTo>
                <a:cubicBezTo>
                  <a:pt x="192" y="352"/>
                  <a:pt x="192" y="352"/>
                  <a:pt x="192" y="352"/>
                </a:cubicBezTo>
                <a:cubicBezTo>
                  <a:pt x="186" y="352"/>
                  <a:pt x="181" y="357"/>
                  <a:pt x="181" y="363"/>
                </a:cubicBezTo>
                <a:cubicBezTo>
                  <a:pt x="181" y="406"/>
                  <a:pt x="181" y="406"/>
                  <a:pt x="181" y="406"/>
                </a:cubicBezTo>
                <a:cubicBezTo>
                  <a:pt x="181" y="412"/>
                  <a:pt x="186" y="416"/>
                  <a:pt x="192" y="416"/>
                </a:cubicBezTo>
                <a:cubicBezTo>
                  <a:pt x="320" y="416"/>
                  <a:pt x="320" y="416"/>
                  <a:pt x="320" y="416"/>
                </a:cubicBezTo>
                <a:cubicBezTo>
                  <a:pt x="326" y="416"/>
                  <a:pt x="331" y="412"/>
                  <a:pt x="331" y="406"/>
                </a:cubicBezTo>
                <a:lnTo>
                  <a:pt x="331" y="363"/>
                </a:lnTo>
                <a:close/>
              </a:path>
            </a:pathLst>
          </a:custGeom>
          <a:solidFill>
            <a:srgbClr val="00ABAB"/>
          </a:solidFill>
          <a:ln>
            <a:noFill/>
          </a:ln>
        </p:spPr>
        <p:txBody>
          <a:bodyPr vert="horz" wrap="square" lIns="91440" tIns="45720" rIns="91440" bIns="45720" numCol="1" anchor="t" anchorCtr="0" compatLnSpc="1">
            <a:prstTxWarp prst="textNoShape">
              <a:avLst/>
            </a:prstTxWarp>
          </a:bodyPr>
          <a:lstStyle/>
          <a:p>
            <a:pPr>
              <a:defRPr/>
            </a:pPr>
            <a:endParaRPr lang="en-GB" kern="0">
              <a:solidFill>
                <a:prstClr val="black"/>
              </a:solidFill>
              <a:latin typeface="Verdana"/>
            </a:endParaRPr>
          </a:p>
        </p:txBody>
      </p:sp>
      <p:grpSp>
        <p:nvGrpSpPr>
          <p:cNvPr id="16" name="Graphic 4">
            <a:extLst>
              <a:ext uri="{FF2B5EF4-FFF2-40B4-BE49-F238E27FC236}">
                <a16:creationId xmlns:a16="http://schemas.microsoft.com/office/drawing/2014/main" id="{B4FF1669-A316-5B31-919A-7D6DC0885E58}"/>
              </a:ext>
            </a:extLst>
          </p:cNvPr>
          <p:cNvGrpSpPr/>
          <p:nvPr/>
        </p:nvGrpSpPr>
        <p:grpSpPr>
          <a:xfrm>
            <a:off x="11215423" y="5262766"/>
            <a:ext cx="547201" cy="547199"/>
            <a:chOff x="6147119" y="2371173"/>
            <a:chExt cx="361670" cy="361333"/>
          </a:xfrm>
          <a:solidFill>
            <a:srgbClr val="00B0F0"/>
          </a:solidFill>
        </p:grpSpPr>
        <p:sp>
          <p:nvSpPr>
            <p:cNvPr id="17" name="Graphic 4">
              <a:extLst>
                <a:ext uri="{FF2B5EF4-FFF2-40B4-BE49-F238E27FC236}">
                  <a16:creationId xmlns:a16="http://schemas.microsoft.com/office/drawing/2014/main" id="{AE2B42B3-A6A4-D26B-CBEE-A896A2FC713C}"/>
                </a:ext>
              </a:extLst>
            </p:cNvPr>
            <p:cNvSpPr/>
            <p:nvPr/>
          </p:nvSpPr>
          <p:spPr>
            <a:xfrm>
              <a:off x="6231854" y="2594533"/>
              <a:ext cx="46259" cy="34748"/>
            </a:xfrm>
            <a:custGeom>
              <a:avLst/>
              <a:gdLst>
                <a:gd name="connsiteX0" fmla="*/ 11114 w 46259"/>
                <a:gd name="connsiteY0" fmla="*/ 34553 h 34748"/>
                <a:gd name="connsiteX1" fmla="*/ 14309 w 46259"/>
                <a:gd name="connsiteY1" fmla="*/ 32000 h 34748"/>
                <a:gd name="connsiteX2" fmla="*/ 45620 w 46259"/>
                <a:gd name="connsiteY2" fmla="*/ 6464 h 34748"/>
                <a:gd name="connsiteX3" fmla="*/ 46259 w 46259"/>
                <a:gd name="connsiteY3" fmla="*/ 5825 h 34748"/>
                <a:gd name="connsiteX4" fmla="*/ 44342 w 46259"/>
                <a:gd name="connsiteY4" fmla="*/ 3910 h 34748"/>
                <a:gd name="connsiteX5" fmla="*/ 32201 w 46259"/>
                <a:gd name="connsiteY5" fmla="*/ 1995 h 34748"/>
                <a:gd name="connsiteX6" fmla="*/ 1530 w 46259"/>
                <a:gd name="connsiteY6" fmla="*/ 21147 h 34748"/>
                <a:gd name="connsiteX7" fmla="*/ 891 w 46259"/>
                <a:gd name="connsiteY7" fmla="*/ 28169 h 34748"/>
                <a:gd name="connsiteX8" fmla="*/ 11114 w 46259"/>
                <a:gd name="connsiteY8" fmla="*/ 34553 h 34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59" h="34748">
                  <a:moveTo>
                    <a:pt x="11114" y="34553"/>
                  </a:moveTo>
                  <a:cubicBezTo>
                    <a:pt x="14309" y="32638"/>
                    <a:pt x="14309" y="32638"/>
                    <a:pt x="14309" y="32000"/>
                  </a:cubicBezTo>
                  <a:lnTo>
                    <a:pt x="45620" y="6464"/>
                  </a:lnTo>
                  <a:cubicBezTo>
                    <a:pt x="45620" y="6464"/>
                    <a:pt x="45620" y="6464"/>
                    <a:pt x="46259" y="5825"/>
                  </a:cubicBezTo>
                  <a:cubicBezTo>
                    <a:pt x="46259" y="5187"/>
                    <a:pt x="45620" y="4549"/>
                    <a:pt x="44342" y="3910"/>
                  </a:cubicBezTo>
                  <a:cubicBezTo>
                    <a:pt x="41147" y="-559"/>
                    <a:pt x="37313" y="-1197"/>
                    <a:pt x="32201" y="1995"/>
                  </a:cubicBezTo>
                  <a:lnTo>
                    <a:pt x="1530" y="21147"/>
                  </a:lnTo>
                  <a:cubicBezTo>
                    <a:pt x="-387" y="23062"/>
                    <a:pt x="-387" y="26254"/>
                    <a:pt x="891" y="28169"/>
                  </a:cubicBezTo>
                  <a:cubicBezTo>
                    <a:pt x="4725" y="34553"/>
                    <a:pt x="9836" y="35192"/>
                    <a:pt x="11114" y="34553"/>
                  </a:cubicBezTo>
                  <a:close/>
                </a:path>
              </a:pathLst>
            </a:custGeom>
            <a:grpFill/>
            <a:ln w="6390" cap="flat">
              <a:noFill/>
              <a:prstDash val="solid"/>
              <a:miter/>
            </a:ln>
          </p:spPr>
          <p:txBody>
            <a:bodyPr rtlCol="0" anchor="ctr"/>
            <a:lstStyle/>
            <a:p>
              <a:endParaRPr lang="en-US"/>
            </a:p>
          </p:txBody>
        </p:sp>
        <p:sp>
          <p:nvSpPr>
            <p:cNvPr id="18" name="Graphic 4">
              <a:extLst>
                <a:ext uri="{FF2B5EF4-FFF2-40B4-BE49-F238E27FC236}">
                  <a16:creationId xmlns:a16="http://schemas.microsoft.com/office/drawing/2014/main" id="{BB4082A4-0AD5-8F2F-A680-3AA3117D2519}"/>
                </a:ext>
              </a:extLst>
            </p:cNvPr>
            <p:cNvSpPr/>
            <p:nvPr/>
          </p:nvSpPr>
          <p:spPr>
            <a:xfrm>
              <a:off x="6279391" y="2599720"/>
              <a:ext cx="6389" cy="6383"/>
            </a:xfrm>
            <a:custGeom>
              <a:avLst/>
              <a:gdLst>
                <a:gd name="connsiteX0" fmla="*/ 0 w 6389"/>
                <a:gd name="connsiteY0" fmla="*/ 0 h 6383"/>
                <a:gd name="connsiteX1" fmla="*/ 0 w 6389"/>
                <a:gd name="connsiteY1" fmla="*/ 0 h 6383"/>
                <a:gd name="connsiteX2" fmla="*/ 0 w 6389"/>
                <a:gd name="connsiteY2" fmla="*/ 0 h 6383"/>
              </a:gdLst>
              <a:ahLst/>
              <a:cxnLst>
                <a:cxn ang="0">
                  <a:pos x="connsiteX0" y="connsiteY0"/>
                </a:cxn>
                <a:cxn ang="0">
                  <a:pos x="connsiteX1" y="connsiteY1"/>
                </a:cxn>
                <a:cxn ang="0">
                  <a:pos x="connsiteX2" y="connsiteY2"/>
                </a:cxn>
              </a:cxnLst>
              <a:rect l="l" t="t" r="r" b="b"/>
              <a:pathLst>
                <a:path w="6389" h="6383">
                  <a:moveTo>
                    <a:pt x="0" y="0"/>
                  </a:moveTo>
                  <a:lnTo>
                    <a:pt x="0" y="0"/>
                  </a:lnTo>
                  <a:lnTo>
                    <a:pt x="0" y="0"/>
                  </a:lnTo>
                  <a:close/>
                </a:path>
              </a:pathLst>
            </a:custGeom>
            <a:grpFill/>
            <a:ln w="6390" cap="flat">
              <a:noFill/>
              <a:prstDash val="solid"/>
              <a:miter/>
            </a:ln>
          </p:spPr>
          <p:txBody>
            <a:bodyPr rtlCol="0" anchor="ctr"/>
            <a:lstStyle/>
            <a:p>
              <a:endParaRPr lang="en-US"/>
            </a:p>
          </p:txBody>
        </p:sp>
        <p:sp>
          <p:nvSpPr>
            <p:cNvPr id="24" name="Graphic 4">
              <a:extLst>
                <a:ext uri="{FF2B5EF4-FFF2-40B4-BE49-F238E27FC236}">
                  <a16:creationId xmlns:a16="http://schemas.microsoft.com/office/drawing/2014/main" id="{8491A606-C061-820D-E949-EE46847987C4}"/>
                </a:ext>
              </a:extLst>
            </p:cNvPr>
            <p:cNvSpPr/>
            <p:nvPr/>
          </p:nvSpPr>
          <p:spPr>
            <a:xfrm>
              <a:off x="6250746" y="2600814"/>
              <a:ext cx="58434" cy="48452"/>
            </a:xfrm>
            <a:custGeom>
              <a:avLst/>
              <a:gdLst>
                <a:gd name="connsiteX0" fmla="*/ 15865 w 58434"/>
                <a:gd name="connsiteY0" fmla="*/ 47424 h 48452"/>
                <a:gd name="connsiteX1" fmla="*/ 54205 w 58434"/>
                <a:gd name="connsiteY1" fmla="*/ 14866 h 48452"/>
                <a:gd name="connsiteX2" fmla="*/ 54844 w 58434"/>
                <a:gd name="connsiteY2" fmla="*/ 14228 h 48452"/>
                <a:gd name="connsiteX3" fmla="*/ 55483 w 58434"/>
                <a:gd name="connsiteY3" fmla="*/ 13589 h 48452"/>
                <a:gd name="connsiteX4" fmla="*/ 56761 w 58434"/>
                <a:gd name="connsiteY4" fmla="*/ 2736 h 48452"/>
                <a:gd name="connsiteX5" fmla="*/ 45898 w 58434"/>
                <a:gd name="connsiteY5" fmla="*/ 2098 h 48452"/>
                <a:gd name="connsiteX6" fmla="*/ 37591 w 58434"/>
                <a:gd name="connsiteY6" fmla="*/ 7844 h 48452"/>
                <a:gd name="connsiteX7" fmla="*/ 36952 w 58434"/>
                <a:gd name="connsiteY7" fmla="*/ 8482 h 48452"/>
                <a:gd name="connsiteX8" fmla="*/ 3724 w 58434"/>
                <a:gd name="connsiteY8" fmla="*/ 35933 h 48452"/>
                <a:gd name="connsiteX9" fmla="*/ 529 w 58434"/>
                <a:gd name="connsiteY9" fmla="*/ 37848 h 48452"/>
                <a:gd name="connsiteX10" fmla="*/ 529 w 58434"/>
                <a:gd name="connsiteY10" fmla="*/ 37848 h 48452"/>
                <a:gd name="connsiteX11" fmla="*/ 1807 w 58434"/>
                <a:gd name="connsiteY11" fmla="*/ 43594 h 48452"/>
                <a:gd name="connsiteX12" fmla="*/ 15865 w 58434"/>
                <a:gd name="connsiteY12" fmla="*/ 47424 h 4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434" h="48452">
                  <a:moveTo>
                    <a:pt x="15865" y="47424"/>
                  </a:moveTo>
                  <a:lnTo>
                    <a:pt x="54205" y="14866"/>
                  </a:lnTo>
                  <a:cubicBezTo>
                    <a:pt x="54205" y="14866"/>
                    <a:pt x="54844" y="14866"/>
                    <a:pt x="54844" y="14228"/>
                  </a:cubicBezTo>
                  <a:cubicBezTo>
                    <a:pt x="54844" y="13589"/>
                    <a:pt x="55483" y="13589"/>
                    <a:pt x="55483" y="13589"/>
                  </a:cubicBezTo>
                  <a:cubicBezTo>
                    <a:pt x="58039" y="11036"/>
                    <a:pt x="59956" y="6567"/>
                    <a:pt x="56761" y="2736"/>
                  </a:cubicBezTo>
                  <a:cubicBezTo>
                    <a:pt x="52927" y="-1732"/>
                    <a:pt x="48454" y="183"/>
                    <a:pt x="45898" y="2098"/>
                  </a:cubicBezTo>
                  <a:lnTo>
                    <a:pt x="37591" y="7844"/>
                  </a:lnTo>
                  <a:cubicBezTo>
                    <a:pt x="37591" y="7844"/>
                    <a:pt x="37591" y="7844"/>
                    <a:pt x="36952" y="8482"/>
                  </a:cubicBezTo>
                  <a:lnTo>
                    <a:pt x="3724" y="35933"/>
                  </a:lnTo>
                  <a:cubicBezTo>
                    <a:pt x="3086" y="36572"/>
                    <a:pt x="2446" y="36572"/>
                    <a:pt x="529" y="37848"/>
                  </a:cubicBezTo>
                  <a:cubicBezTo>
                    <a:pt x="529" y="37848"/>
                    <a:pt x="529" y="37848"/>
                    <a:pt x="529" y="37848"/>
                  </a:cubicBezTo>
                  <a:cubicBezTo>
                    <a:pt x="-749" y="39763"/>
                    <a:pt x="529" y="42317"/>
                    <a:pt x="1807" y="43594"/>
                  </a:cubicBezTo>
                  <a:cubicBezTo>
                    <a:pt x="5641" y="47424"/>
                    <a:pt x="11392" y="49978"/>
                    <a:pt x="15865" y="47424"/>
                  </a:cubicBezTo>
                  <a:close/>
                </a:path>
              </a:pathLst>
            </a:custGeom>
            <a:grpFill/>
            <a:ln w="6390" cap="flat">
              <a:noFill/>
              <a:prstDash val="solid"/>
              <a:miter/>
            </a:ln>
          </p:spPr>
          <p:txBody>
            <a:bodyPr rtlCol="0" anchor="ctr"/>
            <a:lstStyle/>
            <a:p>
              <a:endParaRPr lang="en-US"/>
            </a:p>
          </p:txBody>
        </p:sp>
        <p:sp>
          <p:nvSpPr>
            <p:cNvPr id="25" name="Graphic 4">
              <a:extLst>
                <a:ext uri="{FF2B5EF4-FFF2-40B4-BE49-F238E27FC236}">
                  <a16:creationId xmlns:a16="http://schemas.microsoft.com/office/drawing/2014/main" id="{2C04B05E-385B-3FFB-29E3-BD8E2C57FC0E}"/>
                </a:ext>
              </a:extLst>
            </p:cNvPr>
            <p:cNvSpPr/>
            <p:nvPr/>
          </p:nvSpPr>
          <p:spPr>
            <a:xfrm>
              <a:off x="6303034" y="2645684"/>
              <a:ext cx="27870" cy="22513"/>
            </a:xfrm>
            <a:custGeom>
              <a:avLst/>
              <a:gdLst>
                <a:gd name="connsiteX0" fmla="*/ 27477 w 27870"/>
                <a:gd name="connsiteY0" fmla="*/ 3830 h 22513"/>
                <a:gd name="connsiteX1" fmla="*/ 21726 w 27870"/>
                <a:gd name="connsiteY1" fmla="*/ 0 h 22513"/>
                <a:gd name="connsiteX2" fmla="*/ 15336 w 27870"/>
                <a:gd name="connsiteY2" fmla="*/ 7022 h 22513"/>
                <a:gd name="connsiteX3" fmla="*/ 9585 w 27870"/>
                <a:gd name="connsiteY3" fmla="*/ 12768 h 22513"/>
                <a:gd name="connsiteX4" fmla="*/ 6390 w 27870"/>
                <a:gd name="connsiteY4" fmla="*/ 15322 h 22513"/>
                <a:gd name="connsiteX5" fmla="*/ 5112 w 27870"/>
                <a:gd name="connsiteY5" fmla="*/ 16598 h 22513"/>
                <a:gd name="connsiteX6" fmla="*/ 0 w 27870"/>
                <a:gd name="connsiteY6" fmla="*/ 20429 h 22513"/>
                <a:gd name="connsiteX7" fmla="*/ 8307 w 27870"/>
                <a:gd name="connsiteY7" fmla="*/ 22344 h 22513"/>
                <a:gd name="connsiteX8" fmla="*/ 22365 w 27870"/>
                <a:gd name="connsiteY8" fmla="*/ 10853 h 22513"/>
                <a:gd name="connsiteX9" fmla="*/ 23004 w 27870"/>
                <a:gd name="connsiteY9" fmla="*/ 10214 h 22513"/>
                <a:gd name="connsiteX10" fmla="*/ 27477 w 27870"/>
                <a:gd name="connsiteY10" fmla="*/ 3830 h 22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870" h="22513">
                  <a:moveTo>
                    <a:pt x="27477" y="3830"/>
                  </a:moveTo>
                  <a:cubicBezTo>
                    <a:pt x="24282" y="638"/>
                    <a:pt x="23004" y="0"/>
                    <a:pt x="21726" y="0"/>
                  </a:cubicBezTo>
                  <a:cubicBezTo>
                    <a:pt x="19809" y="3192"/>
                    <a:pt x="17253" y="5107"/>
                    <a:pt x="15336" y="7022"/>
                  </a:cubicBezTo>
                  <a:lnTo>
                    <a:pt x="9585" y="12768"/>
                  </a:lnTo>
                  <a:cubicBezTo>
                    <a:pt x="8307" y="14045"/>
                    <a:pt x="6390" y="15322"/>
                    <a:pt x="6390" y="15322"/>
                  </a:cubicBezTo>
                  <a:lnTo>
                    <a:pt x="5112" y="16598"/>
                  </a:lnTo>
                  <a:cubicBezTo>
                    <a:pt x="3195" y="17875"/>
                    <a:pt x="1917" y="19152"/>
                    <a:pt x="0" y="20429"/>
                  </a:cubicBezTo>
                  <a:cubicBezTo>
                    <a:pt x="1278" y="21706"/>
                    <a:pt x="4473" y="22982"/>
                    <a:pt x="8307" y="22344"/>
                  </a:cubicBezTo>
                  <a:cubicBezTo>
                    <a:pt x="9585" y="22344"/>
                    <a:pt x="12780" y="20429"/>
                    <a:pt x="22365" y="10853"/>
                  </a:cubicBezTo>
                  <a:lnTo>
                    <a:pt x="23004" y="10214"/>
                  </a:lnTo>
                  <a:cubicBezTo>
                    <a:pt x="26837" y="7661"/>
                    <a:pt x="28755" y="5107"/>
                    <a:pt x="27477" y="3830"/>
                  </a:cubicBezTo>
                  <a:close/>
                </a:path>
              </a:pathLst>
            </a:custGeom>
            <a:grpFill/>
            <a:ln w="6390" cap="flat">
              <a:noFill/>
              <a:prstDash val="solid"/>
              <a:miter/>
            </a:ln>
          </p:spPr>
          <p:txBody>
            <a:bodyPr rtlCol="0" anchor="ctr"/>
            <a:lstStyle/>
            <a:p>
              <a:endParaRPr lang="en-US"/>
            </a:p>
          </p:txBody>
        </p:sp>
        <p:sp>
          <p:nvSpPr>
            <p:cNvPr id="28" name="Graphic 4">
              <a:extLst>
                <a:ext uri="{FF2B5EF4-FFF2-40B4-BE49-F238E27FC236}">
                  <a16:creationId xmlns:a16="http://schemas.microsoft.com/office/drawing/2014/main" id="{7C2F3FC7-D250-8CA0-B69F-DF262DFC3498}"/>
                </a:ext>
              </a:extLst>
            </p:cNvPr>
            <p:cNvSpPr/>
            <p:nvPr/>
          </p:nvSpPr>
          <p:spPr>
            <a:xfrm>
              <a:off x="6147119" y="2371173"/>
              <a:ext cx="361670" cy="361333"/>
            </a:xfrm>
            <a:custGeom>
              <a:avLst/>
              <a:gdLst>
                <a:gd name="connsiteX0" fmla="*/ 180835 w 361670"/>
                <a:gd name="connsiteY0" fmla="*/ 0 h 361333"/>
                <a:gd name="connsiteX1" fmla="*/ 0 w 361670"/>
                <a:gd name="connsiteY1" fmla="*/ 180667 h 361333"/>
                <a:gd name="connsiteX2" fmla="*/ 180835 w 361670"/>
                <a:gd name="connsiteY2" fmla="*/ 361333 h 361333"/>
                <a:gd name="connsiteX3" fmla="*/ 361670 w 361670"/>
                <a:gd name="connsiteY3" fmla="*/ 180667 h 361333"/>
                <a:gd name="connsiteX4" fmla="*/ 180835 w 361670"/>
                <a:gd name="connsiteY4" fmla="*/ 0 h 361333"/>
                <a:gd name="connsiteX5" fmla="*/ 208951 w 361670"/>
                <a:gd name="connsiteY5" fmla="*/ 93845 h 361333"/>
                <a:gd name="connsiteX6" fmla="*/ 218536 w 361670"/>
                <a:gd name="connsiteY6" fmla="*/ 72139 h 361333"/>
                <a:gd name="connsiteX7" fmla="*/ 226843 w 361670"/>
                <a:gd name="connsiteY7" fmla="*/ 68947 h 361333"/>
                <a:gd name="connsiteX8" fmla="*/ 230038 w 361670"/>
                <a:gd name="connsiteY8" fmla="*/ 77246 h 361333"/>
                <a:gd name="connsiteX9" fmla="*/ 220453 w 361670"/>
                <a:gd name="connsiteY9" fmla="*/ 98952 h 361333"/>
                <a:gd name="connsiteX10" fmla="*/ 214702 w 361670"/>
                <a:gd name="connsiteY10" fmla="*/ 102782 h 361333"/>
                <a:gd name="connsiteX11" fmla="*/ 212146 w 361670"/>
                <a:gd name="connsiteY11" fmla="*/ 102144 h 361333"/>
                <a:gd name="connsiteX12" fmla="*/ 208951 w 361670"/>
                <a:gd name="connsiteY12" fmla="*/ 93845 h 361333"/>
                <a:gd name="connsiteX13" fmla="*/ 170611 w 361670"/>
                <a:gd name="connsiteY13" fmla="*/ 62563 h 361333"/>
                <a:gd name="connsiteX14" fmla="*/ 177001 w 361670"/>
                <a:gd name="connsiteY14" fmla="*/ 56179 h 361333"/>
                <a:gd name="connsiteX15" fmla="*/ 183391 w 361670"/>
                <a:gd name="connsiteY15" fmla="*/ 62563 h 361333"/>
                <a:gd name="connsiteX16" fmla="*/ 183391 w 361670"/>
                <a:gd name="connsiteY16" fmla="*/ 87461 h 361333"/>
                <a:gd name="connsiteX17" fmla="*/ 177001 w 361670"/>
                <a:gd name="connsiteY17" fmla="*/ 93845 h 361333"/>
                <a:gd name="connsiteX18" fmla="*/ 170611 w 361670"/>
                <a:gd name="connsiteY18" fmla="*/ 87461 h 361333"/>
                <a:gd name="connsiteX19" fmla="*/ 170611 w 361670"/>
                <a:gd name="connsiteY19" fmla="*/ 62563 h 361333"/>
                <a:gd name="connsiteX20" fmla="*/ 125243 w 361670"/>
                <a:gd name="connsiteY20" fmla="*/ 68947 h 361333"/>
                <a:gd name="connsiteX21" fmla="*/ 133550 w 361670"/>
                <a:gd name="connsiteY21" fmla="*/ 72139 h 361333"/>
                <a:gd name="connsiteX22" fmla="*/ 143135 w 361670"/>
                <a:gd name="connsiteY22" fmla="*/ 93845 h 361333"/>
                <a:gd name="connsiteX23" fmla="*/ 139940 w 361670"/>
                <a:gd name="connsiteY23" fmla="*/ 102144 h 361333"/>
                <a:gd name="connsiteX24" fmla="*/ 137384 w 361670"/>
                <a:gd name="connsiteY24" fmla="*/ 102782 h 361333"/>
                <a:gd name="connsiteX25" fmla="*/ 131633 w 361670"/>
                <a:gd name="connsiteY25" fmla="*/ 98952 h 361333"/>
                <a:gd name="connsiteX26" fmla="*/ 122048 w 361670"/>
                <a:gd name="connsiteY26" fmla="*/ 77246 h 361333"/>
                <a:gd name="connsiteX27" fmla="*/ 125243 w 361670"/>
                <a:gd name="connsiteY27" fmla="*/ 68947 h 361333"/>
                <a:gd name="connsiteX28" fmla="*/ 313107 w 361670"/>
                <a:gd name="connsiteY28" fmla="*/ 218332 h 361333"/>
                <a:gd name="connsiteX29" fmla="*/ 286908 w 361670"/>
                <a:gd name="connsiteY29" fmla="*/ 229185 h 361333"/>
                <a:gd name="connsiteX30" fmla="*/ 288825 w 361670"/>
                <a:gd name="connsiteY30" fmla="*/ 235569 h 361333"/>
                <a:gd name="connsiteX31" fmla="*/ 282435 w 361670"/>
                <a:gd name="connsiteY31" fmla="*/ 248975 h 361333"/>
                <a:gd name="connsiteX32" fmla="*/ 272211 w 361670"/>
                <a:gd name="connsiteY32" fmla="*/ 254721 h 361333"/>
                <a:gd name="connsiteX33" fmla="*/ 272211 w 361670"/>
                <a:gd name="connsiteY33" fmla="*/ 255998 h 361333"/>
                <a:gd name="connsiteX34" fmla="*/ 265182 w 361670"/>
                <a:gd name="connsiteY34" fmla="*/ 270681 h 361333"/>
                <a:gd name="connsiteX35" fmla="*/ 251124 w 361670"/>
                <a:gd name="connsiteY35" fmla="*/ 276427 h 361333"/>
                <a:gd name="connsiteX36" fmla="*/ 250486 w 361670"/>
                <a:gd name="connsiteY36" fmla="*/ 276427 h 361333"/>
                <a:gd name="connsiteX37" fmla="*/ 248569 w 361670"/>
                <a:gd name="connsiteY37" fmla="*/ 275788 h 361333"/>
                <a:gd name="connsiteX38" fmla="*/ 242818 w 361670"/>
                <a:gd name="connsiteY38" fmla="*/ 284726 h 361333"/>
                <a:gd name="connsiteX39" fmla="*/ 229399 w 361670"/>
                <a:gd name="connsiteY39" fmla="*/ 290471 h 361333"/>
                <a:gd name="connsiteX40" fmla="*/ 228760 w 361670"/>
                <a:gd name="connsiteY40" fmla="*/ 290471 h 361333"/>
                <a:gd name="connsiteX41" fmla="*/ 222370 w 361670"/>
                <a:gd name="connsiteY41" fmla="*/ 288556 h 361333"/>
                <a:gd name="connsiteX42" fmla="*/ 205117 w 361670"/>
                <a:gd name="connsiteY42" fmla="*/ 298771 h 361333"/>
                <a:gd name="connsiteX43" fmla="*/ 203839 w 361670"/>
                <a:gd name="connsiteY43" fmla="*/ 298771 h 361333"/>
                <a:gd name="connsiteX44" fmla="*/ 191059 w 361670"/>
                <a:gd name="connsiteY44" fmla="*/ 293663 h 361333"/>
                <a:gd name="connsiteX45" fmla="*/ 190420 w 361670"/>
                <a:gd name="connsiteY45" fmla="*/ 293025 h 361333"/>
                <a:gd name="connsiteX46" fmla="*/ 188503 w 361670"/>
                <a:gd name="connsiteY46" fmla="*/ 294940 h 361333"/>
                <a:gd name="connsiteX47" fmla="*/ 187864 w 361670"/>
                <a:gd name="connsiteY47" fmla="*/ 295579 h 361333"/>
                <a:gd name="connsiteX48" fmla="*/ 166138 w 361670"/>
                <a:gd name="connsiteY48" fmla="*/ 310900 h 361333"/>
                <a:gd name="connsiteX49" fmla="*/ 164221 w 361670"/>
                <a:gd name="connsiteY49" fmla="*/ 310900 h 361333"/>
                <a:gd name="connsiteX50" fmla="*/ 146969 w 361670"/>
                <a:gd name="connsiteY50" fmla="*/ 303878 h 361333"/>
                <a:gd name="connsiteX51" fmla="*/ 145052 w 361670"/>
                <a:gd name="connsiteY51" fmla="*/ 301324 h 361333"/>
                <a:gd name="connsiteX52" fmla="*/ 138022 w 361670"/>
                <a:gd name="connsiteY52" fmla="*/ 301962 h 361333"/>
                <a:gd name="connsiteX53" fmla="*/ 117575 w 361670"/>
                <a:gd name="connsiteY53" fmla="*/ 291748 h 361333"/>
                <a:gd name="connsiteX54" fmla="*/ 117575 w 361670"/>
                <a:gd name="connsiteY54" fmla="*/ 291110 h 361333"/>
                <a:gd name="connsiteX55" fmla="*/ 116297 w 361670"/>
                <a:gd name="connsiteY55" fmla="*/ 291110 h 361333"/>
                <a:gd name="connsiteX56" fmla="*/ 97127 w 361670"/>
                <a:gd name="connsiteY56" fmla="*/ 282172 h 361333"/>
                <a:gd name="connsiteX57" fmla="*/ 92015 w 361670"/>
                <a:gd name="connsiteY57" fmla="*/ 270681 h 361333"/>
                <a:gd name="connsiteX58" fmla="*/ 91376 w 361670"/>
                <a:gd name="connsiteY58" fmla="*/ 270681 h 361333"/>
                <a:gd name="connsiteX59" fmla="*/ 76040 w 361670"/>
                <a:gd name="connsiteY59" fmla="*/ 258551 h 361333"/>
                <a:gd name="connsiteX60" fmla="*/ 77957 w 361670"/>
                <a:gd name="connsiteY60" fmla="*/ 236846 h 361333"/>
                <a:gd name="connsiteX61" fmla="*/ 75401 w 361670"/>
                <a:gd name="connsiteY61" fmla="*/ 233654 h 361333"/>
                <a:gd name="connsiteX62" fmla="*/ 75401 w 361670"/>
                <a:gd name="connsiteY62" fmla="*/ 233654 h 361333"/>
                <a:gd name="connsiteX63" fmla="*/ 50481 w 361670"/>
                <a:gd name="connsiteY63" fmla="*/ 219609 h 361333"/>
                <a:gd name="connsiteX64" fmla="*/ 46646 w 361670"/>
                <a:gd name="connsiteY64" fmla="*/ 211310 h 361333"/>
                <a:gd name="connsiteX65" fmla="*/ 54953 w 361670"/>
                <a:gd name="connsiteY65" fmla="*/ 207479 h 361333"/>
                <a:gd name="connsiteX66" fmla="*/ 84986 w 361670"/>
                <a:gd name="connsiteY66" fmla="*/ 225355 h 361333"/>
                <a:gd name="connsiteX67" fmla="*/ 88820 w 361670"/>
                <a:gd name="connsiteY67" fmla="*/ 229185 h 361333"/>
                <a:gd name="connsiteX68" fmla="*/ 111824 w 361670"/>
                <a:gd name="connsiteY68" fmla="*/ 214502 h 361333"/>
                <a:gd name="connsiteX69" fmla="*/ 140579 w 361670"/>
                <a:gd name="connsiteY69" fmla="*/ 219609 h 361333"/>
                <a:gd name="connsiteX70" fmla="*/ 142496 w 361670"/>
                <a:gd name="connsiteY70" fmla="*/ 222163 h 361333"/>
                <a:gd name="connsiteX71" fmla="*/ 143774 w 361670"/>
                <a:gd name="connsiteY71" fmla="*/ 221524 h 361333"/>
                <a:gd name="connsiteX72" fmla="*/ 171250 w 361670"/>
                <a:gd name="connsiteY72" fmla="*/ 224716 h 361333"/>
                <a:gd name="connsiteX73" fmla="*/ 173167 w 361670"/>
                <a:gd name="connsiteY73" fmla="*/ 247060 h 361333"/>
                <a:gd name="connsiteX74" fmla="*/ 180196 w 361670"/>
                <a:gd name="connsiteY74" fmla="*/ 252806 h 361333"/>
                <a:gd name="connsiteX75" fmla="*/ 180835 w 361670"/>
                <a:gd name="connsiteY75" fmla="*/ 253444 h 361333"/>
                <a:gd name="connsiteX76" fmla="*/ 184030 w 361670"/>
                <a:gd name="connsiteY76" fmla="*/ 263020 h 361333"/>
                <a:gd name="connsiteX77" fmla="*/ 193615 w 361670"/>
                <a:gd name="connsiteY77" fmla="*/ 270043 h 361333"/>
                <a:gd name="connsiteX78" fmla="*/ 194893 w 361670"/>
                <a:gd name="connsiteY78" fmla="*/ 271319 h 361333"/>
                <a:gd name="connsiteX79" fmla="*/ 197449 w 361670"/>
                <a:gd name="connsiteY79" fmla="*/ 282172 h 361333"/>
                <a:gd name="connsiteX80" fmla="*/ 198727 w 361670"/>
                <a:gd name="connsiteY80" fmla="*/ 283449 h 361333"/>
                <a:gd name="connsiteX81" fmla="*/ 205117 w 361670"/>
                <a:gd name="connsiteY81" fmla="*/ 286003 h 361333"/>
                <a:gd name="connsiteX82" fmla="*/ 212146 w 361670"/>
                <a:gd name="connsiteY82" fmla="*/ 280257 h 361333"/>
                <a:gd name="connsiteX83" fmla="*/ 208312 w 361670"/>
                <a:gd name="connsiteY83" fmla="*/ 277065 h 361333"/>
                <a:gd name="connsiteX84" fmla="*/ 194893 w 361670"/>
                <a:gd name="connsiteY84" fmla="*/ 265574 h 361333"/>
                <a:gd name="connsiteX85" fmla="*/ 193615 w 361670"/>
                <a:gd name="connsiteY85" fmla="*/ 256636 h 361333"/>
                <a:gd name="connsiteX86" fmla="*/ 202561 w 361670"/>
                <a:gd name="connsiteY86" fmla="*/ 255359 h 361333"/>
                <a:gd name="connsiteX87" fmla="*/ 217258 w 361670"/>
                <a:gd name="connsiteY87" fmla="*/ 268127 h 361333"/>
                <a:gd name="connsiteX88" fmla="*/ 230038 w 361670"/>
                <a:gd name="connsiteY88" fmla="*/ 278342 h 361333"/>
                <a:gd name="connsiteX89" fmla="*/ 230038 w 361670"/>
                <a:gd name="connsiteY89" fmla="*/ 278342 h 361333"/>
                <a:gd name="connsiteX90" fmla="*/ 235150 w 361670"/>
                <a:gd name="connsiteY90" fmla="*/ 275788 h 361333"/>
                <a:gd name="connsiteX91" fmla="*/ 237706 w 361670"/>
                <a:gd name="connsiteY91" fmla="*/ 270043 h 361333"/>
                <a:gd name="connsiteX92" fmla="*/ 236428 w 361670"/>
                <a:gd name="connsiteY92" fmla="*/ 268766 h 361333"/>
                <a:gd name="connsiteX93" fmla="*/ 234511 w 361670"/>
                <a:gd name="connsiteY93" fmla="*/ 266851 h 361333"/>
                <a:gd name="connsiteX94" fmla="*/ 227482 w 361670"/>
                <a:gd name="connsiteY94" fmla="*/ 259828 h 361333"/>
                <a:gd name="connsiteX95" fmla="*/ 227482 w 361670"/>
                <a:gd name="connsiteY95" fmla="*/ 259828 h 361333"/>
                <a:gd name="connsiteX96" fmla="*/ 227482 w 361670"/>
                <a:gd name="connsiteY96" fmla="*/ 259828 h 361333"/>
                <a:gd name="connsiteX97" fmla="*/ 225565 w 361670"/>
                <a:gd name="connsiteY97" fmla="*/ 257913 h 361333"/>
                <a:gd name="connsiteX98" fmla="*/ 212785 w 361670"/>
                <a:gd name="connsiteY98" fmla="*/ 246422 h 361333"/>
                <a:gd name="connsiteX99" fmla="*/ 212146 w 361670"/>
                <a:gd name="connsiteY99" fmla="*/ 237484 h 361333"/>
                <a:gd name="connsiteX100" fmla="*/ 221092 w 361670"/>
                <a:gd name="connsiteY100" fmla="*/ 236846 h 361333"/>
                <a:gd name="connsiteX101" fmla="*/ 234511 w 361670"/>
                <a:gd name="connsiteY101" fmla="*/ 249614 h 361333"/>
                <a:gd name="connsiteX102" fmla="*/ 236428 w 361670"/>
                <a:gd name="connsiteY102" fmla="*/ 250891 h 361333"/>
                <a:gd name="connsiteX103" fmla="*/ 246651 w 361670"/>
                <a:gd name="connsiteY103" fmla="*/ 259190 h 361333"/>
                <a:gd name="connsiteX104" fmla="*/ 253041 w 361670"/>
                <a:gd name="connsiteY104" fmla="*/ 264297 h 361333"/>
                <a:gd name="connsiteX105" fmla="*/ 258792 w 361670"/>
                <a:gd name="connsiteY105" fmla="*/ 261743 h 361333"/>
                <a:gd name="connsiteX106" fmla="*/ 261349 w 361670"/>
                <a:gd name="connsiteY106" fmla="*/ 255998 h 361333"/>
                <a:gd name="connsiteX107" fmla="*/ 259431 w 361670"/>
                <a:gd name="connsiteY107" fmla="*/ 251529 h 361333"/>
                <a:gd name="connsiteX108" fmla="*/ 258792 w 361670"/>
                <a:gd name="connsiteY108" fmla="*/ 250891 h 361333"/>
                <a:gd name="connsiteX109" fmla="*/ 247929 w 361670"/>
                <a:gd name="connsiteY109" fmla="*/ 241315 h 361333"/>
                <a:gd name="connsiteX110" fmla="*/ 233872 w 361670"/>
                <a:gd name="connsiteY110" fmla="*/ 229185 h 361333"/>
                <a:gd name="connsiteX111" fmla="*/ 232594 w 361670"/>
                <a:gd name="connsiteY111" fmla="*/ 220247 h 361333"/>
                <a:gd name="connsiteX112" fmla="*/ 241540 w 361670"/>
                <a:gd name="connsiteY112" fmla="*/ 218971 h 361333"/>
                <a:gd name="connsiteX113" fmla="*/ 256236 w 361670"/>
                <a:gd name="connsiteY113" fmla="*/ 231739 h 361333"/>
                <a:gd name="connsiteX114" fmla="*/ 269655 w 361670"/>
                <a:gd name="connsiteY114" fmla="*/ 242591 h 361333"/>
                <a:gd name="connsiteX115" fmla="*/ 274767 w 361670"/>
                <a:gd name="connsiteY115" fmla="*/ 239399 h 361333"/>
                <a:gd name="connsiteX116" fmla="*/ 276684 w 361670"/>
                <a:gd name="connsiteY116" fmla="*/ 235569 h 361333"/>
                <a:gd name="connsiteX117" fmla="*/ 274767 w 361670"/>
                <a:gd name="connsiteY117" fmla="*/ 232377 h 361333"/>
                <a:gd name="connsiteX118" fmla="*/ 272850 w 361670"/>
                <a:gd name="connsiteY118" fmla="*/ 230462 h 361333"/>
                <a:gd name="connsiteX119" fmla="*/ 260709 w 361670"/>
                <a:gd name="connsiteY119" fmla="*/ 215779 h 361333"/>
                <a:gd name="connsiteX120" fmla="*/ 251764 w 361670"/>
                <a:gd name="connsiteY120" fmla="*/ 204926 h 361333"/>
                <a:gd name="connsiteX121" fmla="*/ 239623 w 361670"/>
                <a:gd name="connsiteY121" fmla="*/ 195988 h 361333"/>
                <a:gd name="connsiteX122" fmla="*/ 207673 w 361670"/>
                <a:gd name="connsiteY122" fmla="*/ 183220 h 361333"/>
                <a:gd name="connsiteX123" fmla="*/ 161027 w 361670"/>
                <a:gd name="connsiteY123" fmla="*/ 187689 h 361333"/>
                <a:gd name="connsiteX124" fmla="*/ 133550 w 361670"/>
                <a:gd name="connsiteY124" fmla="*/ 196627 h 361333"/>
                <a:gd name="connsiteX125" fmla="*/ 111185 w 361670"/>
                <a:gd name="connsiteY125" fmla="*/ 183859 h 361333"/>
                <a:gd name="connsiteX126" fmla="*/ 112463 w 361670"/>
                <a:gd name="connsiteY126" fmla="*/ 171091 h 361333"/>
                <a:gd name="connsiteX127" fmla="*/ 118853 w 361670"/>
                <a:gd name="connsiteY127" fmla="*/ 164707 h 361333"/>
                <a:gd name="connsiteX128" fmla="*/ 141217 w 361670"/>
                <a:gd name="connsiteY128" fmla="*/ 145555 h 361333"/>
                <a:gd name="connsiteX129" fmla="*/ 143135 w 361670"/>
                <a:gd name="connsiteY129" fmla="*/ 144278 h 361333"/>
                <a:gd name="connsiteX130" fmla="*/ 156553 w 361670"/>
                <a:gd name="connsiteY130" fmla="*/ 139171 h 361333"/>
                <a:gd name="connsiteX131" fmla="*/ 155275 w 361670"/>
                <a:gd name="connsiteY131" fmla="*/ 138533 h 361333"/>
                <a:gd name="connsiteX132" fmla="*/ 150164 w 361670"/>
                <a:gd name="connsiteY132" fmla="*/ 139171 h 361333"/>
                <a:gd name="connsiteX133" fmla="*/ 116936 w 361670"/>
                <a:gd name="connsiteY133" fmla="*/ 146193 h 361333"/>
                <a:gd name="connsiteX134" fmla="*/ 113102 w 361670"/>
                <a:gd name="connsiteY134" fmla="*/ 146832 h 361333"/>
                <a:gd name="connsiteX135" fmla="*/ 104156 w 361670"/>
                <a:gd name="connsiteY135" fmla="*/ 145555 h 361333"/>
                <a:gd name="connsiteX136" fmla="*/ 84986 w 361670"/>
                <a:gd name="connsiteY136" fmla="*/ 136617 h 361333"/>
                <a:gd name="connsiteX137" fmla="*/ 81791 w 361670"/>
                <a:gd name="connsiteY137" fmla="*/ 128318 h 361333"/>
                <a:gd name="connsiteX138" fmla="*/ 90098 w 361670"/>
                <a:gd name="connsiteY138" fmla="*/ 125126 h 361333"/>
                <a:gd name="connsiteX139" fmla="*/ 109268 w 361670"/>
                <a:gd name="connsiteY139" fmla="*/ 133425 h 361333"/>
                <a:gd name="connsiteX140" fmla="*/ 114380 w 361670"/>
                <a:gd name="connsiteY140" fmla="*/ 134064 h 361333"/>
                <a:gd name="connsiteX141" fmla="*/ 147607 w 361670"/>
                <a:gd name="connsiteY141" fmla="*/ 127041 h 361333"/>
                <a:gd name="connsiteX142" fmla="*/ 157832 w 361670"/>
                <a:gd name="connsiteY142" fmla="*/ 126403 h 361333"/>
                <a:gd name="connsiteX143" fmla="*/ 159110 w 361670"/>
                <a:gd name="connsiteY143" fmla="*/ 126403 h 361333"/>
                <a:gd name="connsiteX144" fmla="*/ 176362 w 361670"/>
                <a:gd name="connsiteY144" fmla="*/ 132149 h 361333"/>
                <a:gd name="connsiteX145" fmla="*/ 177001 w 361670"/>
                <a:gd name="connsiteY145" fmla="*/ 132149 h 361333"/>
                <a:gd name="connsiteX146" fmla="*/ 205756 w 361670"/>
                <a:gd name="connsiteY146" fmla="*/ 130233 h 361333"/>
                <a:gd name="connsiteX147" fmla="*/ 217258 w 361670"/>
                <a:gd name="connsiteY147" fmla="*/ 130872 h 361333"/>
                <a:gd name="connsiteX148" fmla="*/ 256876 w 361670"/>
                <a:gd name="connsiteY148" fmla="*/ 130872 h 361333"/>
                <a:gd name="connsiteX149" fmla="*/ 256876 w 361670"/>
                <a:gd name="connsiteY149" fmla="*/ 130872 h 361333"/>
                <a:gd name="connsiteX150" fmla="*/ 260071 w 361670"/>
                <a:gd name="connsiteY150" fmla="*/ 130233 h 361333"/>
                <a:gd name="connsiteX151" fmla="*/ 281796 w 361670"/>
                <a:gd name="connsiteY151" fmla="*/ 118742 h 361333"/>
                <a:gd name="connsiteX152" fmla="*/ 290742 w 361670"/>
                <a:gd name="connsiteY152" fmla="*/ 121296 h 361333"/>
                <a:gd name="connsiteX153" fmla="*/ 288186 w 361670"/>
                <a:gd name="connsiteY153" fmla="*/ 130233 h 361333"/>
                <a:gd name="connsiteX154" fmla="*/ 267099 w 361670"/>
                <a:gd name="connsiteY154" fmla="*/ 141724 h 361333"/>
                <a:gd name="connsiteX155" fmla="*/ 257514 w 361670"/>
                <a:gd name="connsiteY155" fmla="*/ 144278 h 361333"/>
                <a:gd name="connsiteX156" fmla="*/ 257514 w 361670"/>
                <a:gd name="connsiteY156" fmla="*/ 144278 h 361333"/>
                <a:gd name="connsiteX157" fmla="*/ 217897 w 361670"/>
                <a:gd name="connsiteY157" fmla="*/ 144278 h 361333"/>
                <a:gd name="connsiteX158" fmla="*/ 205117 w 361670"/>
                <a:gd name="connsiteY158" fmla="*/ 143640 h 361333"/>
                <a:gd name="connsiteX159" fmla="*/ 182113 w 361670"/>
                <a:gd name="connsiteY159" fmla="*/ 144278 h 361333"/>
                <a:gd name="connsiteX160" fmla="*/ 150164 w 361670"/>
                <a:gd name="connsiteY160" fmla="*/ 156408 h 361333"/>
                <a:gd name="connsiteX161" fmla="*/ 124604 w 361670"/>
                <a:gd name="connsiteY161" fmla="*/ 178752 h 361333"/>
                <a:gd name="connsiteX162" fmla="*/ 156553 w 361670"/>
                <a:gd name="connsiteY162" fmla="*/ 175560 h 361333"/>
                <a:gd name="connsiteX163" fmla="*/ 159110 w 361670"/>
                <a:gd name="connsiteY163" fmla="*/ 174921 h 361333"/>
                <a:gd name="connsiteX164" fmla="*/ 208951 w 361670"/>
                <a:gd name="connsiteY164" fmla="*/ 169814 h 361333"/>
                <a:gd name="connsiteX165" fmla="*/ 208951 w 361670"/>
                <a:gd name="connsiteY165" fmla="*/ 169814 h 361333"/>
                <a:gd name="connsiteX166" fmla="*/ 210229 w 361670"/>
                <a:gd name="connsiteY166" fmla="*/ 169814 h 361333"/>
                <a:gd name="connsiteX167" fmla="*/ 211507 w 361670"/>
                <a:gd name="connsiteY167" fmla="*/ 169814 h 361333"/>
                <a:gd name="connsiteX168" fmla="*/ 211507 w 361670"/>
                <a:gd name="connsiteY168" fmla="*/ 169814 h 361333"/>
                <a:gd name="connsiteX169" fmla="*/ 245374 w 361670"/>
                <a:gd name="connsiteY169" fmla="*/ 183220 h 361333"/>
                <a:gd name="connsiteX170" fmla="*/ 246013 w 361670"/>
                <a:gd name="connsiteY170" fmla="*/ 183220 h 361333"/>
                <a:gd name="connsiteX171" fmla="*/ 246013 w 361670"/>
                <a:gd name="connsiteY171" fmla="*/ 183220 h 361333"/>
                <a:gd name="connsiteX172" fmla="*/ 280518 w 361670"/>
                <a:gd name="connsiteY172" fmla="*/ 175560 h 361333"/>
                <a:gd name="connsiteX173" fmla="*/ 289464 w 361670"/>
                <a:gd name="connsiteY173" fmla="*/ 177475 h 361333"/>
                <a:gd name="connsiteX174" fmla="*/ 287547 w 361670"/>
                <a:gd name="connsiteY174" fmla="*/ 186412 h 361333"/>
                <a:gd name="connsiteX175" fmla="*/ 261987 w 361670"/>
                <a:gd name="connsiteY175" fmla="*/ 195350 h 361333"/>
                <a:gd name="connsiteX176" fmla="*/ 262626 w 361670"/>
                <a:gd name="connsiteY176" fmla="*/ 195988 h 361333"/>
                <a:gd name="connsiteX177" fmla="*/ 270934 w 361670"/>
                <a:gd name="connsiteY177" fmla="*/ 206203 h 361333"/>
                <a:gd name="connsiteX178" fmla="*/ 280518 w 361670"/>
                <a:gd name="connsiteY178" fmla="*/ 217694 h 361333"/>
                <a:gd name="connsiteX179" fmla="*/ 309912 w 361670"/>
                <a:gd name="connsiteY179" fmla="*/ 205564 h 361333"/>
                <a:gd name="connsiteX180" fmla="*/ 318219 w 361670"/>
                <a:gd name="connsiteY180" fmla="*/ 209395 h 361333"/>
                <a:gd name="connsiteX181" fmla="*/ 313107 w 361670"/>
                <a:gd name="connsiteY181" fmla="*/ 218332 h 36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Lst>
              <a:rect l="l" t="t" r="r" b="b"/>
              <a:pathLst>
                <a:path w="361670" h="361333">
                  <a:moveTo>
                    <a:pt x="180835" y="0"/>
                  </a:moveTo>
                  <a:cubicBezTo>
                    <a:pt x="80513" y="0"/>
                    <a:pt x="0" y="81077"/>
                    <a:pt x="0" y="180667"/>
                  </a:cubicBezTo>
                  <a:cubicBezTo>
                    <a:pt x="0" y="280257"/>
                    <a:pt x="81152" y="361333"/>
                    <a:pt x="180835" y="361333"/>
                  </a:cubicBezTo>
                  <a:cubicBezTo>
                    <a:pt x="280518" y="361333"/>
                    <a:pt x="361670" y="280257"/>
                    <a:pt x="361670" y="180667"/>
                  </a:cubicBezTo>
                  <a:cubicBezTo>
                    <a:pt x="361670" y="81077"/>
                    <a:pt x="280518" y="0"/>
                    <a:pt x="180835" y="0"/>
                  </a:cubicBezTo>
                  <a:close/>
                  <a:moveTo>
                    <a:pt x="208951" y="93845"/>
                  </a:moveTo>
                  <a:lnTo>
                    <a:pt x="218536" y="72139"/>
                  </a:lnTo>
                  <a:cubicBezTo>
                    <a:pt x="219814" y="68947"/>
                    <a:pt x="223648" y="67670"/>
                    <a:pt x="226843" y="68947"/>
                  </a:cubicBezTo>
                  <a:cubicBezTo>
                    <a:pt x="230038" y="70224"/>
                    <a:pt x="231316" y="74054"/>
                    <a:pt x="230038" y="77246"/>
                  </a:cubicBezTo>
                  <a:lnTo>
                    <a:pt x="220453" y="98952"/>
                  </a:lnTo>
                  <a:cubicBezTo>
                    <a:pt x="219175" y="101505"/>
                    <a:pt x="217258" y="102782"/>
                    <a:pt x="214702" y="102782"/>
                  </a:cubicBezTo>
                  <a:cubicBezTo>
                    <a:pt x="214063" y="102782"/>
                    <a:pt x="212785" y="102782"/>
                    <a:pt x="212146" y="102144"/>
                  </a:cubicBezTo>
                  <a:cubicBezTo>
                    <a:pt x="208951" y="100867"/>
                    <a:pt x="207673" y="97037"/>
                    <a:pt x="208951" y="93845"/>
                  </a:cubicBezTo>
                  <a:close/>
                  <a:moveTo>
                    <a:pt x="170611" y="62563"/>
                  </a:moveTo>
                  <a:cubicBezTo>
                    <a:pt x="170611" y="58733"/>
                    <a:pt x="173167" y="56179"/>
                    <a:pt x="177001" y="56179"/>
                  </a:cubicBezTo>
                  <a:cubicBezTo>
                    <a:pt x="180835" y="56179"/>
                    <a:pt x="183391" y="58733"/>
                    <a:pt x="183391" y="62563"/>
                  </a:cubicBezTo>
                  <a:lnTo>
                    <a:pt x="183391" y="87461"/>
                  </a:lnTo>
                  <a:cubicBezTo>
                    <a:pt x="183391" y="91291"/>
                    <a:pt x="180835" y="93845"/>
                    <a:pt x="177001" y="93845"/>
                  </a:cubicBezTo>
                  <a:cubicBezTo>
                    <a:pt x="173167" y="93845"/>
                    <a:pt x="170611" y="91291"/>
                    <a:pt x="170611" y="87461"/>
                  </a:cubicBezTo>
                  <a:lnTo>
                    <a:pt x="170611" y="62563"/>
                  </a:lnTo>
                  <a:close/>
                  <a:moveTo>
                    <a:pt x="125243" y="68947"/>
                  </a:moveTo>
                  <a:cubicBezTo>
                    <a:pt x="128438" y="67670"/>
                    <a:pt x="132272" y="68947"/>
                    <a:pt x="133550" y="72139"/>
                  </a:cubicBezTo>
                  <a:lnTo>
                    <a:pt x="143135" y="93845"/>
                  </a:lnTo>
                  <a:cubicBezTo>
                    <a:pt x="144412" y="97037"/>
                    <a:pt x="143135" y="100867"/>
                    <a:pt x="139940" y="102144"/>
                  </a:cubicBezTo>
                  <a:cubicBezTo>
                    <a:pt x="139301" y="102782"/>
                    <a:pt x="138022" y="102782"/>
                    <a:pt x="137384" y="102782"/>
                  </a:cubicBezTo>
                  <a:cubicBezTo>
                    <a:pt x="134828" y="102782"/>
                    <a:pt x="132272" y="101505"/>
                    <a:pt x="131633" y="98952"/>
                  </a:cubicBezTo>
                  <a:lnTo>
                    <a:pt x="122048" y="77246"/>
                  </a:lnTo>
                  <a:cubicBezTo>
                    <a:pt x="120770" y="74054"/>
                    <a:pt x="122048" y="70224"/>
                    <a:pt x="125243" y="68947"/>
                  </a:cubicBezTo>
                  <a:close/>
                  <a:moveTo>
                    <a:pt x="313107" y="218332"/>
                  </a:moveTo>
                  <a:lnTo>
                    <a:pt x="286908" y="229185"/>
                  </a:lnTo>
                  <a:cubicBezTo>
                    <a:pt x="287547" y="231100"/>
                    <a:pt x="288825" y="233015"/>
                    <a:pt x="288825" y="235569"/>
                  </a:cubicBezTo>
                  <a:cubicBezTo>
                    <a:pt x="288825" y="240676"/>
                    <a:pt x="286908" y="245145"/>
                    <a:pt x="282435" y="248975"/>
                  </a:cubicBezTo>
                  <a:cubicBezTo>
                    <a:pt x="279240" y="251529"/>
                    <a:pt x="276045" y="253444"/>
                    <a:pt x="272211" y="254721"/>
                  </a:cubicBezTo>
                  <a:cubicBezTo>
                    <a:pt x="272211" y="255359"/>
                    <a:pt x="272211" y="255998"/>
                    <a:pt x="272211" y="255998"/>
                  </a:cubicBezTo>
                  <a:cubicBezTo>
                    <a:pt x="272211" y="260467"/>
                    <a:pt x="270934" y="265574"/>
                    <a:pt x="265182" y="270681"/>
                  </a:cubicBezTo>
                  <a:cubicBezTo>
                    <a:pt x="260071" y="275150"/>
                    <a:pt x="254959" y="276427"/>
                    <a:pt x="251124" y="276427"/>
                  </a:cubicBezTo>
                  <a:cubicBezTo>
                    <a:pt x="251124" y="276427"/>
                    <a:pt x="250486" y="276427"/>
                    <a:pt x="250486" y="276427"/>
                  </a:cubicBezTo>
                  <a:cubicBezTo>
                    <a:pt x="249846" y="276427"/>
                    <a:pt x="249208" y="276427"/>
                    <a:pt x="248569" y="275788"/>
                  </a:cubicBezTo>
                  <a:cubicBezTo>
                    <a:pt x="247929" y="278980"/>
                    <a:pt x="246013" y="282172"/>
                    <a:pt x="242818" y="284726"/>
                  </a:cubicBezTo>
                  <a:cubicBezTo>
                    <a:pt x="238345" y="288556"/>
                    <a:pt x="233872" y="290471"/>
                    <a:pt x="229399" y="290471"/>
                  </a:cubicBezTo>
                  <a:cubicBezTo>
                    <a:pt x="229399" y="290471"/>
                    <a:pt x="228760" y="290471"/>
                    <a:pt x="228760" y="290471"/>
                  </a:cubicBezTo>
                  <a:cubicBezTo>
                    <a:pt x="226843" y="290471"/>
                    <a:pt x="224926" y="289833"/>
                    <a:pt x="222370" y="288556"/>
                  </a:cubicBezTo>
                  <a:cubicBezTo>
                    <a:pt x="216619" y="296855"/>
                    <a:pt x="210229" y="298771"/>
                    <a:pt x="205117" y="298771"/>
                  </a:cubicBezTo>
                  <a:cubicBezTo>
                    <a:pt x="204478" y="298771"/>
                    <a:pt x="204478" y="298771"/>
                    <a:pt x="203839" y="298771"/>
                  </a:cubicBezTo>
                  <a:cubicBezTo>
                    <a:pt x="201283" y="298771"/>
                    <a:pt x="194254" y="295579"/>
                    <a:pt x="191059" y="293663"/>
                  </a:cubicBezTo>
                  <a:cubicBezTo>
                    <a:pt x="191059" y="293663"/>
                    <a:pt x="190420" y="293663"/>
                    <a:pt x="190420" y="293025"/>
                  </a:cubicBezTo>
                  <a:cubicBezTo>
                    <a:pt x="189781" y="293663"/>
                    <a:pt x="189142" y="294302"/>
                    <a:pt x="188503" y="294940"/>
                  </a:cubicBezTo>
                  <a:lnTo>
                    <a:pt x="187864" y="295579"/>
                  </a:lnTo>
                  <a:cubicBezTo>
                    <a:pt x="178918" y="304516"/>
                    <a:pt x="171889" y="310262"/>
                    <a:pt x="166138" y="310900"/>
                  </a:cubicBezTo>
                  <a:cubicBezTo>
                    <a:pt x="165500" y="310900"/>
                    <a:pt x="164860" y="310900"/>
                    <a:pt x="164221" y="310900"/>
                  </a:cubicBezTo>
                  <a:cubicBezTo>
                    <a:pt x="157192" y="310900"/>
                    <a:pt x="150802" y="308346"/>
                    <a:pt x="146969" y="303878"/>
                  </a:cubicBezTo>
                  <a:cubicBezTo>
                    <a:pt x="146330" y="303239"/>
                    <a:pt x="145690" y="302601"/>
                    <a:pt x="145052" y="301324"/>
                  </a:cubicBezTo>
                  <a:cubicBezTo>
                    <a:pt x="143135" y="301962"/>
                    <a:pt x="140579" y="301962"/>
                    <a:pt x="138022" y="301962"/>
                  </a:cubicBezTo>
                  <a:cubicBezTo>
                    <a:pt x="130355" y="301962"/>
                    <a:pt x="121409" y="299409"/>
                    <a:pt x="117575" y="291748"/>
                  </a:cubicBezTo>
                  <a:cubicBezTo>
                    <a:pt x="117575" y="291748"/>
                    <a:pt x="117575" y="291110"/>
                    <a:pt x="117575" y="291110"/>
                  </a:cubicBezTo>
                  <a:cubicBezTo>
                    <a:pt x="116936" y="291110"/>
                    <a:pt x="116936" y="291110"/>
                    <a:pt x="116297" y="291110"/>
                  </a:cubicBezTo>
                  <a:cubicBezTo>
                    <a:pt x="108629" y="291110"/>
                    <a:pt x="101600" y="287279"/>
                    <a:pt x="97127" y="282172"/>
                  </a:cubicBezTo>
                  <a:cubicBezTo>
                    <a:pt x="93932" y="278342"/>
                    <a:pt x="92015" y="274511"/>
                    <a:pt x="92015" y="270681"/>
                  </a:cubicBezTo>
                  <a:cubicBezTo>
                    <a:pt x="92015" y="270681"/>
                    <a:pt x="91376" y="270681"/>
                    <a:pt x="91376" y="270681"/>
                  </a:cubicBezTo>
                  <a:cubicBezTo>
                    <a:pt x="84986" y="269404"/>
                    <a:pt x="79235" y="264935"/>
                    <a:pt x="76040" y="258551"/>
                  </a:cubicBezTo>
                  <a:cubicBezTo>
                    <a:pt x="72206" y="251529"/>
                    <a:pt x="72845" y="242591"/>
                    <a:pt x="77957" y="236846"/>
                  </a:cubicBezTo>
                  <a:cubicBezTo>
                    <a:pt x="76679" y="235569"/>
                    <a:pt x="76040" y="234931"/>
                    <a:pt x="75401" y="233654"/>
                  </a:cubicBezTo>
                  <a:cubicBezTo>
                    <a:pt x="75401" y="233654"/>
                    <a:pt x="75401" y="233654"/>
                    <a:pt x="75401" y="233654"/>
                  </a:cubicBezTo>
                  <a:cubicBezTo>
                    <a:pt x="75401" y="233654"/>
                    <a:pt x="68372" y="226631"/>
                    <a:pt x="50481" y="219609"/>
                  </a:cubicBezTo>
                  <a:cubicBezTo>
                    <a:pt x="47286" y="218332"/>
                    <a:pt x="45368" y="214502"/>
                    <a:pt x="46646" y="211310"/>
                  </a:cubicBezTo>
                  <a:cubicBezTo>
                    <a:pt x="47925" y="208118"/>
                    <a:pt x="51758" y="206203"/>
                    <a:pt x="54953" y="207479"/>
                  </a:cubicBezTo>
                  <a:cubicBezTo>
                    <a:pt x="76040" y="215779"/>
                    <a:pt x="84347" y="224078"/>
                    <a:pt x="84986" y="225355"/>
                  </a:cubicBezTo>
                  <a:cubicBezTo>
                    <a:pt x="86264" y="226631"/>
                    <a:pt x="87542" y="227908"/>
                    <a:pt x="88820" y="229185"/>
                  </a:cubicBezTo>
                  <a:lnTo>
                    <a:pt x="111824" y="214502"/>
                  </a:lnTo>
                  <a:cubicBezTo>
                    <a:pt x="124604" y="206841"/>
                    <a:pt x="135467" y="212587"/>
                    <a:pt x="140579" y="219609"/>
                  </a:cubicBezTo>
                  <a:cubicBezTo>
                    <a:pt x="141217" y="220247"/>
                    <a:pt x="141857" y="221524"/>
                    <a:pt x="142496" y="222163"/>
                  </a:cubicBezTo>
                  <a:lnTo>
                    <a:pt x="143774" y="221524"/>
                  </a:lnTo>
                  <a:cubicBezTo>
                    <a:pt x="153358" y="214502"/>
                    <a:pt x="164221" y="215779"/>
                    <a:pt x="171250" y="224716"/>
                  </a:cubicBezTo>
                  <a:cubicBezTo>
                    <a:pt x="176362" y="231100"/>
                    <a:pt x="177001" y="239399"/>
                    <a:pt x="173167" y="247060"/>
                  </a:cubicBezTo>
                  <a:cubicBezTo>
                    <a:pt x="175723" y="248337"/>
                    <a:pt x="178279" y="250252"/>
                    <a:pt x="180196" y="252806"/>
                  </a:cubicBezTo>
                  <a:cubicBezTo>
                    <a:pt x="180196" y="252806"/>
                    <a:pt x="180835" y="253444"/>
                    <a:pt x="180835" y="253444"/>
                  </a:cubicBezTo>
                  <a:cubicBezTo>
                    <a:pt x="183391" y="256636"/>
                    <a:pt x="184030" y="259828"/>
                    <a:pt x="184030" y="263020"/>
                  </a:cubicBezTo>
                  <a:cubicBezTo>
                    <a:pt x="188503" y="264935"/>
                    <a:pt x="192337" y="268127"/>
                    <a:pt x="193615" y="270043"/>
                  </a:cubicBezTo>
                  <a:cubicBezTo>
                    <a:pt x="194254" y="270681"/>
                    <a:pt x="194254" y="270681"/>
                    <a:pt x="194893" y="271319"/>
                  </a:cubicBezTo>
                  <a:cubicBezTo>
                    <a:pt x="197449" y="275150"/>
                    <a:pt x="198088" y="278980"/>
                    <a:pt x="197449" y="282172"/>
                  </a:cubicBezTo>
                  <a:cubicBezTo>
                    <a:pt x="198088" y="282811"/>
                    <a:pt x="198088" y="282811"/>
                    <a:pt x="198727" y="283449"/>
                  </a:cubicBezTo>
                  <a:cubicBezTo>
                    <a:pt x="200005" y="284087"/>
                    <a:pt x="203839" y="286003"/>
                    <a:pt x="205117" y="286003"/>
                  </a:cubicBezTo>
                  <a:cubicBezTo>
                    <a:pt x="207673" y="286003"/>
                    <a:pt x="210229" y="282811"/>
                    <a:pt x="212146" y="280257"/>
                  </a:cubicBezTo>
                  <a:cubicBezTo>
                    <a:pt x="210868" y="278980"/>
                    <a:pt x="209590" y="278342"/>
                    <a:pt x="208312" y="277065"/>
                  </a:cubicBezTo>
                  <a:cubicBezTo>
                    <a:pt x="203839" y="273235"/>
                    <a:pt x="199366" y="268766"/>
                    <a:pt x="194893" y="265574"/>
                  </a:cubicBezTo>
                  <a:cubicBezTo>
                    <a:pt x="192337" y="263659"/>
                    <a:pt x="191698" y="259190"/>
                    <a:pt x="193615" y="256636"/>
                  </a:cubicBezTo>
                  <a:cubicBezTo>
                    <a:pt x="195532" y="254083"/>
                    <a:pt x="200005" y="253444"/>
                    <a:pt x="202561" y="255359"/>
                  </a:cubicBezTo>
                  <a:cubicBezTo>
                    <a:pt x="207673" y="259190"/>
                    <a:pt x="212785" y="263659"/>
                    <a:pt x="217258" y="268127"/>
                  </a:cubicBezTo>
                  <a:cubicBezTo>
                    <a:pt x="221731" y="271958"/>
                    <a:pt x="227482" y="277703"/>
                    <a:pt x="230038" y="278342"/>
                  </a:cubicBezTo>
                  <a:cubicBezTo>
                    <a:pt x="230038" y="278342"/>
                    <a:pt x="230038" y="278342"/>
                    <a:pt x="230038" y="278342"/>
                  </a:cubicBezTo>
                  <a:cubicBezTo>
                    <a:pt x="231316" y="278342"/>
                    <a:pt x="233233" y="277703"/>
                    <a:pt x="235150" y="275788"/>
                  </a:cubicBezTo>
                  <a:cubicBezTo>
                    <a:pt x="237067" y="273873"/>
                    <a:pt x="237706" y="272596"/>
                    <a:pt x="237706" y="270043"/>
                  </a:cubicBezTo>
                  <a:cubicBezTo>
                    <a:pt x="237706" y="270043"/>
                    <a:pt x="237067" y="269404"/>
                    <a:pt x="236428" y="268766"/>
                  </a:cubicBezTo>
                  <a:cubicBezTo>
                    <a:pt x="235789" y="268127"/>
                    <a:pt x="235150" y="267489"/>
                    <a:pt x="234511" y="266851"/>
                  </a:cubicBezTo>
                  <a:cubicBezTo>
                    <a:pt x="231955" y="264297"/>
                    <a:pt x="229399" y="262382"/>
                    <a:pt x="227482" y="259828"/>
                  </a:cubicBezTo>
                  <a:cubicBezTo>
                    <a:pt x="227482" y="259828"/>
                    <a:pt x="227482" y="259828"/>
                    <a:pt x="227482" y="259828"/>
                  </a:cubicBezTo>
                  <a:cubicBezTo>
                    <a:pt x="227482" y="259828"/>
                    <a:pt x="227482" y="259828"/>
                    <a:pt x="227482" y="259828"/>
                  </a:cubicBezTo>
                  <a:cubicBezTo>
                    <a:pt x="226843" y="259190"/>
                    <a:pt x="226204" y="258551"/>
                    <a:pt x="225565" y="257913"/>
                  </a:cubicBezTo>
                  <a:cubicBezTo>
                    <a:pt x="221092" y="253444"/>
                    <a:pt x="217258" y="249614"/>
                    <a:pt x="212785" y="246422"/>
                  </a:cubicBezTo>
                  <a:cubicBezTo>
                    <a:pt x="210229" y="243868"/>
                    <a:pt x="209590" y="240038"/>
                    <a:pt x="212146" y="237484"/>
                  </a:cubicBezTo>
                  <a:cubicBezTo>
                    <a:pt x="214702" y="234931"/>
                    <a:pt x="218536" y="234292"/>
                    <a:pt x="221092" y="236846"/>
                  </a:cubicBezTo>
                  <a:cubicBezTo>
                    <a:pt x="225565" y="240676"/>
                    <a:pt x="230038" y="245145"/>
                    <a:pt x="234511" y="249614"/>
                  </a:cubicBezTo>
                  <a:cubicBezTo>
                    <a:pt x="235150" y="250252"/>
                    <a:pt x="235789" y="250891"/>
                    <a:pt x="236428" y="250891"/>
                  </a:cubicBezTo>
                  <a:cubicBezTo>
                    <a:pt x="240901" y="254083"/>
                    <a:pt x="244096" y="257275"/>
                    <a:pt x="246651" y="259190"/>
                  </a:cubicBezTo>
                  <a:cubicBezTo>
                    <a:pt x="249208" y="261743"/>
                    <a:pt x="252403" y="264297"/>
                    <a:pt x="253041" y="264297"/>
                  </a:cubicBezTo>
                  <a:cubicBezTo>
                    <a:pt x="254319" y="264297"/>
                    <a:pt x="256236" y="263659"/>
                    <a:pt x="258792" y="261743"/>
                  </a:cubicBezTo>
                  <a:cubicBezTo>
                    <a:pt x="260709" y="260467"/>
                    <a:pt x="261349" y="259190"/>
                    <a:pt x="261349" y="255998"/>
                  </a:cubicBezTo>
                  <a:cubicBezTo>
                    <a:pt x="261349" y="254083"/>
                    <a:pt x="260709" y="252806"/>
                    <a:pt x="259431" y="251529"/>
                  </a:cubicBezTo>
                  <a:cubicBezTo>
                    <a:pt x="259431" y="251529"/>
                    <a:pt x="259431" y="250891"/>
                    <a:pt x="258792" y="250891"/>
                  </a:cubicBezTo>
                  <a:cubicBezTo>
                    <a:pt x="255597" y="248337"/>
                    <a:pt x="252403" y="245145"/>
                    <a:pt x="247929" y="241315"/>
                  </a:cubicBezTo>
                  <a:cubicBezTo>
                    <a:pt x="243456" y="236846"/>
                    <a:pt x="238345" y="232377"/>
                    <a:pt x="233872" y="229185"/>
                  </a:cubicBezTo>
                  <a:cubicBezTo>
                    <a:pt x="231316" y="227270"/>
                    <a:pt x="230677" y="222801"/>
                    <a:pt x="232594" y="220247"/>
                  </a:cubicBezTo>
                  <a:cubicBezTo>
                    <a:pt x="234511" y="217694"/>
                    <a:pt x="238984" y="217055"/>
                    <a:pt x="241540" y="218971"/>
                  </a:cubicBezTo>
                  <a:cubicBezTo>
                    <a:pt x="246651" y="222801"/>
                    <a:pt x="251764" y="227270"/>
                    <a:pt x="256236" y="231739"/>
                  </a:cubicBezTo>
                  <a:cubicBezTo>
                    <a:pt x="260709" y="235569"/>
                    <a:pt x="267099" y="241953"/>
                    <a:pt x="269655" y="242591"/>
                  </a:cubicBezTo>
                  <a:cubicBezTo>
                    <a:pt x="270294" y="242591"/>
                    <a:pt x="272211" y="241953"/>
                    <a:pt x="274767" y="239399"/>
                  </a:cubicBezTo>
                  <a:cubicBezTo>
                    <a:pt x="276684" y="237484"/>
                    <a:pt x="276684" y="236207"/>
                    <a:pt x="276684" y="235569"/>
                  </a:cubicBezTo>
                  <a:cubicBezTo>
                    <a:pt x="276684" y="234931"/>
                    <a:pt x="276045" y="234292"/>
                    <a:pt x="274767" y="232377"/>
                  </a:cubicBezTo>
                  <a:cubicBezTo>
                    <a:pt x="274128" y="231739"/>
                    <a:pt x="273489" y="231100"/>
                    <a:pt x="272850" y="230462"/>
                  </a:cubicBezTo>
                  <a:cubicBezTo>
                    <a:pt x="268377" y="225355"/>
                    <a:pt x="264544" y="220247"/>
                    <a:pt x="260709" y="215779"/>
                  </a:cubicBezTo>
                  <a:cubicBezTo>
                    <a:pt x="257514" y="211948"/>
                    <a:pt x="254319" y="208118"/>
                    <a:pt x="251764" y="204926"/>
                  </a:cubicBezTo>
                  <a:cubicBezTo>
                    <a:pt x="248569" y="201095"/>
                    <a:pt x="244096" y="197903"/>
                    <a:pt x="239623" y="195988"/>
                  </a:cubicBezTo>
                  <a:lnTo>
                    <a:pt x="207673" y="183220"/>
                  </a:lnTo>
                  <a:lnTo>
                    <a:pt x="161027" y="187689"/>
                  </a:lnTo>
                  <a:cubicBezTo>
                    <a:pt x="149525" y="194073"/>
                    <a:pt x="140579" y="196627"/>
                    <a:pt x="133550" y="196627"/>
                  </a:cubicBezTo>
                  <a:cubicBezTo>
                    <a:pt x="120131" y="196627"/>
                    <a:pt x="113741" y="187689"/>
                    <a:pt x="111185" y="183859"/>
                  </a:cubicBezTo>
                  <a:cubicBezTo>
                    <a:pt x="108629" y="180028"/>
                    <a:pt x="109268" y="174283"/>
                    <a:pt x="112463" y="171091"/>
                  </a:cubicBezTo>
                  <a:lnTo>
                    <a:pt x="118853" y="164707"/>
                  </a:lnTo>
                  <a:lnTo>
                    <a:pt x="141217" y="145555"/>
                  </a:lnTo>
                  <a:cubicBezTo>
                    <a:pt x="141857" y="144916"/>
                    <a:pt x="142496" y="144916"/>
                    <a:pt x="143135" y="144278"/>
                  </a:cubicBezTo>
                  <a:lnTo>
                    <a:pt x="156553" y="139171"/>
                  </a:lnTo>
                  <a:lnTo>
                    <a:pt x="155275" y="138533"/>
                  </a:lnTo>
                  <a:cubicBezTo>
                    <a:pt x="153997" y="138533"/>
                    <a:pt x="152720" y="138533"/>
                    <a:pt x="150164" y="139171"/>
                  </a:cubicBezTo>
                  <a:lnTo>
                    <a:pt x="116936" y="146193"/>
                  </a:lnTo>
                  <a:cubicBezTo>
                    <a:pt x="115658" y="146193"/>
                    <a:pt x="114380" y="146832"/>
                    <a:pt x="113102" y="146832"/>
                  </a:cubicBezTo>
                  <a:cubicBezTo>
                    <a:pt x="110546" y="146832"/>
                    <a:pt x="107351" y="146193"/>
                    <a:pt x="104156" y="145555"/>
                  </a:cubicBezTo>
                  <a:lnTo>
                    <a:pt x="84986" y="136617"/>
                  </a:lnTo>
                  <a:cubicBezTo>
                    <a:pt x="81791" y="135341"/>
                    <a:pt x="80513" y="131510"/>
                    <a:pt x="81791" y="128318"/>
                  </a:cubicBezTo>
                  <a:cubicBezTo>
                    <a:pt x="83069" y="125126"/>
                    <a:pt x="86903" y="123849"/>
                    <a:pt x="90098" y="125126"/>
                  </a:cubicBezTo>
                  <a:lnTo>
                    <a:pt x="109268" y="133425"/>
                  </a:lnTo>
                  <a:cubicBezTo>
                    <a:pt x="111185" y="134064"/>
                    <a:pt x="113741" y="134064"/>
                    <a:pt x="114380" y="134064"/>
                  </a:cubicBezTo>
                  <a:lnTo>
                    <a:pt x="147607" y="127041"/>
                  </a:lnTo>
                  <a:cubicBezTo>
                    <a:pt x="151442" y="126403"/>
                    <a:pt x="154637" y="125765"/>
                    <a:pt x="157832" y="126403"/>
                  </a:cubicBezTo>
                  <a:cubicBezTo>
                    <a:pt x="158470" y="126403"/>
                    <a:pt x="158470" y="126403"/>
                    <a:pt x="159110" y="126403"/>
                  </a:cubicBezTo>
                  <a:lnTo>
                    <a:pt x="176362" y="132149"/>
                  </a:lnTo>
                  <a:lnTo>
                    <a:pt x="177001" y="132149"/>
                  </a:lnTo>
                  <a:cubicBezTo>
                    <a:pt x="186586" y="128318"/>
                    <a:pt x="196171" y="129595"/>
                    <a:pt x="205756" y="130233"/>
                  </a:cubicBezTo>
                  <a:cubicBezTo>
                    <a:pt x="209590" y="130872"/>
                    <a:pt x="213424" y="130872"/>
                    <a:pt x="217258" y="130872"/>
                  </a:cubicBezTo>
                  <a:lnTo>
                    <a:pt x="256876" y="130872"/>
                  </a:lnTo>
                  <a:cubicBezTo>
                    <a:pt x="256876" y="130872"/>
                    <a:pt x="256876" y="130872"/>
                    <a:pt x="256876" y="130872"/>
                  </a:cubicBezTo>
                  <a:cubicBezTo>
                    <a:pt x="258154" y="130872"/>
                    <a:pt x="258792" y="130872"/>
                    <a:pt x="260071" y="130233"/>
                  </a:cubicBezTo>
                  <a:lnTo>
                    <a:pt x="281796" y="118742"/>
                  </a:lnTo>
                  <a:cubicBezTo>
                    <a:pt x="284991" y="116827"/>
                    <a:pt x="288825" y="118104"/>
                    <a:pt x="290742" y="121296"/>
                  </a:cubicBezTo>
                  <a:cubicBezTo>
                    <a:pt x="292659" y="124488"/>
                    <a:pt x="291381" y="128318"/>
                    <a:pt x="288186" y="130233"/>
                  </a:cubicBezTo>
                  <a:lnTo>
                    <a:pt x="267099" y="141724"/>
                  </a:lnTo>
                  <a:cubicBezTo>
                    <a:pt x="264544" y="143640"/>
                    <a:pt x="261349" y="144278"/>
                    <a:pt x="257514" y="144278"/>
                  </a:cubicBezTo>
                  <a:cubicBezTo>
                    <a:pt x="257514" y="144278"/>
                    <a:pt x="257514" y="144278"/>
                    <a:pt x="257514" y="144278"/>
                  </a:cubicBezTo>
                  <a:lnTo>
                    <a:pt x="217897" y="144278"/>
                  </a:lnTo>
                  <a:cubicBezTo>
                    <a:pt x="213424" y="144278"/>
                    <a:pt x="209590" y="143640"/>
                    <a:pt x="205117" y="143640"/>
                  </a:cubicBezTo>
                  <a:cubicBezTo>
                    <a:pt x="196810" y="143001"/>
                    <a:pt x="189142" y="142363"/>
                    <a:pt x="182113" y="144278"/>
                  </a:cubicBezTo>
                  <a:lnTo>
                    <a:pt x="150164" y="156408"/>
                  </a:lnTo>
                  <a:lnTo>
                    <a:pt x="124604" y="178752"/>
                  </a:lnTo>
                  <a:cubicBezTo>
                    <a:pt x="128438" y="183220"/>
                    <a:pt x="136106" y="188327"/>
                    <a:pt x="156553" y="175560"/>
                  </a:cubicBezTo>
                  <a:cubicBezTo>
                    <a:pt x="157192" y="174921"/>
                    <a:pt x="158470" y="174921"/>
                    <a:pt x="159110" y="174921"/>
                  </a:cubicBezTo>
                  <a:lnTo>
                    <a:pt x="208951" y="169814"/>
                  </a:lnTo>
                  <a:cubicBezTo>
                    <a:pt x="208951" y="169814"/>
                    <a:pt x="208951" y="169814"/>
                    <a:pt x="208951" y="169814"/>
                  </a:cubicBezTo>
                  <a:cubicBezTo>
                    <a:pt x="209590" y="169814"/>
                    <a:pt x="210229" y="169814"/>
                    <a:pt x="210229" y="169814"/>
                  </a:cubicBezTo>
                  <a:cubicBezTo>
                    <a:pt x="210868" y="169814"/>
                    <a:pt x="210868" y="169814"/>
                    <a:pt x="211507" y="169814"/>
                  </a:cubicBezTo>
                  <a:cubicBezTo>
                    <a:pt x="211507" y="169814"/>
                    <a:pt x="211507" y="169814"/>
                    <a:pt x="211507" y="169814"/>
                  </a:cubicBezTo>
                  <a:lnTo>
                    <a:pt x="245374" y="183220"/>
                  </a:lnTo>
                  <a:cubicBezTo>
                    <a:pt x="245374" y="183220"/>
                    <a:pt x="246013" y="183220"/>
                    <a:pt x="246013" y="183220"/>
                  </a:cubicBezTo>
                  <a:cubicBezTo>
                    <a:pt x="246013" y="183220"/>
                    <a:pt x="246013" y="183220"/>
                    <a:pt x="246013" y="183220"/>
                  </a:cubicBezTo>
                  <a:cubicBezTo>
                    <a:pt x="250486" y="185135"/>
                    <a:pt x="273489" y="180667"/>
                    <a:pt x="280518" y="175560"/>
                  </a:cubicBezTo>
                  <a:cubicBezTo>
                    <a:pt x="283713" y="173644"/>
                    <a:pt x="287547" y="174283"/>
                    <a:pt x="289464" y="177475"/>
                  </a:cubicBezTo>
                  <a:cubicBezTo>
                    <a:pt x="291381" y="180667"/>
                    <a:pt x="290742" y="184497"/>
                    <a:pt x="287547" y="186412"/>
                  </a:cubicBezTo>
                  <a:cubicBezTo>
                    <a:pt x="283074" y="189604"/>
                    <a:pt x="272211" y="193435"/>
                    <a:pt x="261987" y="195350"/>
                  </a:cubicBezTo>
                  <a:cubicBezTo>
                    <a:pt x="261987" y="195350"/>
                    <a:pt x="262626" y="195988"/>
                    <a:pt x="262626" y="195988"/>
                  </a:cubicBezTo>
                  <a:cubicBezTo>
                    <a:pt x="265182" y="199180"/>
                    <a:pt x="267739" y="202372"/>
                    <a:pt x="270934" y="206203"/>
                  </a:cubicBezTo>
                  <a:cubicBezTo>
                    <a:pt x="274128" y="209395"/>
                    <a:pt x="277323" y="213225"/>
                    <a:pt x="280518" y="217694"/>
                  </a:cubicBezTo>
                  <a:lnTo>
                    <a:pt x="309912" y="205564"/>
                  </a:lnTo>
                  <a:cubicBezTo>
                    <a:pt x="313107" y="204287"/>
                    <a:pt x="316941" y="205564"/>
                    <a:pt x="318219" y="209395"/>
                  </a:cubicBezTo>
                  <a:cubicBezTo>
                    <a:pt x="319497" y="213225"/>
                    <a:pt x="316302" y="217055"/>
                    <a:pt x="313107" y="218332"/>
                  </a:cubicBezTo>
                  <a:close/>
                </a:path>
              </a:pathLst>
            </a:custGeom>
            <a:grpFill/>
            <a:ln w="6390" cap="flat">
              <a:noFill/>
              <a:prstDash val="solid"/>
              <a:miter/>
            </a:ln>
          </p:spPr>
          <p:txBody>
            <a:bodyPr rtlCol="0" anchor="ctr"/>
            <a:lstStyle/>
            <a:p>
              <a:endParaRPr lang="en-US"/>
            </a:p>
          </p:txBody>
        </p:sp>
        <p:sp>
          <p:nvSpPr>
            <p:cNvPr id="29" name="Graphic 4">
              <a:extLst>
                <a:ext uri="{FF2B5EF4-FFF2-40B4-BE49-F238E27FC236}">
                  <a16:creationId xmlns:a16="http://schemas.microsoft.com/office/drawing/2014/main" id="{21ABBA98-1224-3E2A-7BE9-7E2C877B282E}"/>
                </a:ext>
              </a:extLst>
            </p:cNvPr>
            <p:cNvSpPr/>
            <p:nvPr/>
          </p:nvSpPr>
          <p:spPr>
            <a:xfrm>
              <a:off x="6276196" y="2628448"/>
              <a:ext cx="41277" cy="31764"/>
            </a:xfrm>
            <a:custGeom>
              <a:avLst/>
              <a:gdLst>
                <a:gd name="connsiteX0" fmla="*/ 24282 w 41277"/>
                <a:gd name="connsiteY0" fmla="*/ 24259 h 31764"/>
                <a:gd name="connsiteX1" fmla="*/ 29394 w 41277"/>
                <a:gd name="connsiteY1" fmla="*/ 19790 h 31764"/>
                <a:gd name="connsiteX2" fmla="*/ 33867 w 41277"/>
                <a:gd name="connsiteY2" fmla="*/ 15322 h 31764"/>
                <a:gd name="connsiteX3" fmla="*/ 40895 w 41277"/>
                <a:gd name="connsiteY3" fmla="*/ 3830 h 31764"/>
                <a:gd name="connsiteX4" fmla="*/ 34505 w 41277"/>
                <a:gd name="connsiteY4" fmla="*/ 0 h 31764"/>
                <a:gd name="connsiteX5" fmla="*/ 33867 w 41277"/>
                <a:gd name="connsiteY5" fmla="*/ 0 h 31764"/>
                <a:gd name="connsiteX6" fmla="*/ 0 w 41277"/>
                <a:gd name="connsiteY6" fmla="*/ 28728 h 31764"/>
                <a:gd name="connsiteX7" fmla="*/ 14697 w 41277"/>
                <a:gd name="connsiteY7" fmla="*/ 31281 h 31764"/>
                <a:gd name="connsiteX8" fmla="*/ 24282 w 41277"/>
                <a:gd name="connsiteY8" fmla="*/ 24259 h 31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277" h="31764">
                  <a:moveTo>
                    <a:pt x="24282" y="24259"/>
                  </a:moveTo>
                  <a:lnTo>
                    <a:pt x="29394" y="19790"/>
                  </a:lnTo>
                  <a:lnTo>
                    <a:pt x="33867" y="15322"/>
                  </a:lnTo>
                  <a:cubicBezTo>
                    <a:pt x="37062" y="12130"/>
                    <a:pt x="42813" y="6384"/>
                    <a:pt x="40895" y="3830"/>
                  </a:cubicBezTo>
                  <a:cubicBezTo>
                    <a:pt x="37700" y="638"/>
                    <a:pt x="35783" y="0"/>
                    <a:pt x="34505" y="0"/>
                  </a:cubicBezTo>
                  <a:cubicBezTo>
                    <a:pt x="34505" y="0"/>
                    <a:pt x="33867" y="0"/>
                    <a:pt x="33867" y="0"/>
                  </a:cubicBezTo>
                  <a:lnTo>
                    <a:pt x="0" y="28728"/>
                  </a:lnTo>
                  <a:cubicBezTo>
                    <a:pt x="2556" y="32558"/>
                    <a:pt x="10863" y="31920"/>
                    <a:pt x="14697" y="31281"/>
                  </a:cubicBezTo>
                  <a:cubicBezTo>
                    <a:pt x="16614" y="30643"/>
                    <a:pt x="21087" y="26813"/>
                    <a:pt x="24282" y="24259"/>
                  </a:cubicBezTo>
                  <a:close/>
                </a:path>
              </a:pathLst>
            </a:custGeom>
            <a:grpFill/>
            <a:ln w="6390" cap="flat">
              <a:noFill/>
              <a:prstDash val="solid"/>
              <a:miter/>
            </a:ln>
          </p:spPr>
          <p:txBody>
            <a:bodyPr rtlCol="0" anchor="ctr"/>
            <a:lstStyle/>
            <a:p>
              <a:endParaRPr lang="en-US"/>
            </a:p>
          </p:txBody>
        </p:sp>
      </p:grpSp>
    </p:spTree>
    <p:extLst>
      <p:ext uri="{BB962C8B-B14F-4D97-AF65-F5344CB8AC3E}">
        <p14:creationId xmlns:p14="http://schemas.microsoft.com/office/powerpoint/2010/main" val="16535241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BqBBvzvdJEeeIyH.0M4Qp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BqBBvzvdJEeeIyH.0M4Qp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Actuaries">
      <a:dk1>
        <a:srgbClr val="000000"/>
      </a:dk1>
      <a:lt1>
        <a:srgbClr val="FFFFFF"/>
      </a:lt1>
      <a:dk2>
        <a:srgbClr val="323232"/>
      </a:dk2>
      <a:lt2>
        <a:srgbClr val="EBEBEB"/>
      </a:lt2>
      <a:accent1>
        <a:srgbClr val="3C69FF"/>
      </a:accent1>
      <a:accent2>
        <a:srgbClr val="313131"/>
      </a:accent2>
      <a:accent3>
        <a:srgbClr val="5B5B5B"/>
      </a:accent3>
      <a:accent4>
        <a:srgbClr val="838484"/>
      </a:accent4>
      <a:accent5>
        <a:srgbClr val="ADADAD"/>
      </a:accent5>
      <a:accent6>
        <a:srgbClr val="D6D6D6"/>
      </a:accent6>
      <a:hlink>
        <a:srgbClr val="0563C1"/>
      </a:hlink>
      <a:folHlink>
        <a:srgbClr val="954F72"/>
      </a:folHlink>
    </a:clrScheme>
    <a:fontScheme name="Actuaries">
      <a:majorFont>
        <a:latin typeface="ABC Oracle"/>
        <a:ea typeface=""/>
        <a:cs typeface=""/>
      </a:majorFont>
      <a:minorFont>
        <a:latin typeface="ABC Orac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MS Document" ma:contentTypeID="0x0101005B474B5874136940B1FCFFA385B6F80C00B91DFC3462D36342B5E9C63B1B6AF453" ma:contentTypeVersion="205" ma:contentTypeDescription="" ma:contentTypeScope="" ma:versionID="8c1134c8d9aea38da993f15c9e4c14b1">
  <xsd:schema xmlns:xsd="http://www.w3.org/2001/XMLSchema" xmlns:xs="http://www.w3.org/2001/XMLSchema" xmlns:p="http://schemas.microsoft.com/office/2006/metadata/properties" xmlns:ns1="http://schemas.microsoft.com/sharepoint/v3" xmlns:ns2="b9043e53-a078-4fe1-9a97-1dc890974721" xmlns:ns3="http://schemas.microsoft.com/sharepoint/v3/fields" xmlns:ns4="7c09f450-3099-4ab0-9797-308ed8a26daf" targetNamespace="http://schemas.microsoft.com/office/2006/metadata/properties" ma:root="true" ma:fieldsID="339d4051a3428176d9d511de67f9022f" ns1:_="" ns2:_="" ns3:_="" ns4:_="">
    <xsd:import namespace="http://schemas.microsoft.com/sharepoint/v3"/>
    <xsd:import namespace="b9043e53-a078-4fe1-9a97-1dc890974721"/>
    <xsd:import namespace="http://schemas.microsoft.com/sharepoint/v3/fields"/>
    <xsd:import namespace="7c09f450-3099-4ab0-9797-308ed8a26daf"/>
    <xsd:element name="properties">
      <xsd:complexType>
        <xsd:sequence>
          <xsd:element name="documentManagement">
            <xsd:complexType>
              <xsd:all>
                <xsd:element ref="ns1:_ExtendedDescription" minOccurs="0"/>
                <xsd:element ref="ns2:Source_x0020_Document_x0020_ID" minOccurs="0"/>
                <xsd:element ref="ns2:CMS_x0020_Document_x0020_ID" minOccurs="0"/>
                <xsd:element ref="ns2:Published" minOccurs="0"/>
                <xsd:element ref="ns2:Start_x0020_publishing" minOccurs="0"/>
                <xsd:element ref="ns2:Stop_x0020_publishing" minOccurs="0"/>
                <xsd:element ref="ns2:Created-Date" minOccurs="0"/>
                <xsd:element ref="ns3:wic_System_Copyright" minOccurs="0"/>
                <xsd:element ref="ns2:CPD" minOccurs="0"/>
                <xsd:element ref="ns2:Level" minOccurs="0"/>
                <xsd:element ref="ns2:Age_x0020_Group" minOccurs="0"/>
                <xsd:element ref="ns2:Availability" minOccurs="0"/>
                <xsd:element ref="ns2:External-link" minOccurs="0"/>
                <xsd:element ref="ns2:Membership" minOccurs="0"/>
                <xsd:element ref="ns2:new-release-expiry" minOccurs="0"/>
                <xsd:element ref="ns2:Region" minOccurs="0"/>
                <xsd:element ref="ns2:DMS_Type" minOccurs="0"/>
                <xsd:element ref="ns2:ifb2a14d9ef14379a3042bde0b0232b7" minOccurs="0"/>
                <xsd:element ref="ns2:na442cf9b07645d39bff0c316c917a88" minOccurs="0"/>
                <xsd:element ref="ns2:g6881e4ce23a4b13a21acda1c762ef3b" minOccurs="0"/>
                <xsd:element ref="ns2:c245b723492e46feb8c242c474f81c06" minOccurs="0"/>
                <xsd:element ref="ns2:TaxCatchAll" minOccurs="0"/>
                <xsd:element ref="ns2:TaxCatchAllLabel" minOccurs="0"/>
                <xsd:element ref="ns2:a1da6ed942364e6aa931c032ae078b9a" minOccurs="0"/>
                <xsd:element ref="ns2:lbd57a3197f24a75a016012f8260598a" minOccurs="0"/>
                <xsd:element ref="ns2:No_x0020_Web_x0020_Index"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ExtendedDescription" ma:index="2" nillable="true" ma:displayName="Description" ma:description="DMS Description" ma:format="Dropdown" ma:internalName="_Extended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043e53-a078-4fe1-9a97-1dc890974721" elementFormDefault="qualified">
    <xsd:import namespace="http://schemas.microsoft.com/office/2006/documentManagement/types"/>
    <xsd:import namespace="http://schemas.microsoft.com/office/infopath/2007/PartnerControls"/>
    <xsd:element name="Source_x0020_Document_x0020_ID" ma:index="3" nillable="true" ma:displayName="Source Document ID" ma:description="ID of the document in the Team Sites" ma:internalName="Source_x0020_Document_x0020_ID" ma:readOnly="false">
      <xsd:simpleType>
        <xsd:restriction base="dms:Text">
          <xsd:maxLength value="255"/>
        </xsd:restriction>
      </xsd:simpleType>
    </xsd:element>
    <xsd:element name="CMS_x0020_Document_x0020_ID" ma:index="4" nillable="true" ma:displayName="CMS Document ID" ma:description="ID of the document in CMS" ma:internalName="CMS_x0020_Document_x0020_ID" ma:readOnly="false">
      <xsd:simpleType>
        <xsd:restriction base="dms:Text">
          <xsd:maxLength value="255"/>
        </xsd:restriction>
      </xsd:simpleType>
    </xsd:element>
    <xsd:element name="Published" ma:index="5" nillable="true" ma:displayName="Published" ma:default="0" ma:hidden="true" ma:internalName="Published" ma:readOnly="false">
      <xsd:simpleType>
        <xsd:restriction base="dms:Boolean"/>
      </xsd:simpleType>
    </xsd:element>
    <xsd:element name="Start_x0020_publishing" ma:index="6" nillable="true" ma:displayName="Start publishing" ma:format="DateOnly" ma:hidden="true" ma:internalName="Start_x0020_publishing" ma:readOnly="false">
      <xsd:simpleType>
        <xsd:restriction base="dms:DateTime"/>
      </xsd:simpleType>
    </xsd:element>
    <xsd:element name="Stop_x0020_publishing" ma:index="7" nillable="true" ma:displayName="Stop publishing" ma:format="DateOnly" ma:hidden="true" ma:internalName="Stop_x0020_publishing" ma:readOnly="false">
      <xsd:simpleType>
        <xsd:restriction base="dms:DateTime"/>
      </xsd:simpleType>
    </xsd:element>
    <xsd:element name="Created-Date" ma:index="8" nillable="true" ma:displayName="Created-Date" ma:format="DateOnly" ma:internalName="Created_x002d_Date" ma:readOnly="false">
      <xsd:simpleType>
        <xsd:restriction base="dms:DateTime"/>
      </xsd:simpleType>
    </xsd:element>
    <xsd:element name="CPD" ma:index="11" nillable="true" ma:displayName="CPD" ma:decimals="2" ma:internalName="CPD" ma:readOnly="false">
      <xsd:simpleType>
        <xsd:restriction base="dms:Number"/>
      </xsd:simpleType>
    </xsd:element>
    <xsd:element name="Level" ma:index="12" nillable="true" ma:displayName="Level" ma:hidden="true" ma:internalName="Level" ma:readOnly="false">
      <xsd:simpleType>
        <xsd:restriction base="dms:Text">
          <xsd:maxLength value="255"/>
        </xsd:restriction>
      </xsd:simpleType>
    </xsd:element>
    <xsd:element name="Age_x0020_Group" ma:index="19" nillable="true" ma:displayName="Age Group" ma:format="Dropdown" ma:hidden="true" ma:internalName="Age_x0020_Group" ma:readOnly="false">
      <xsd:simpleType>
        <xsd:restriction base="dms:Text">
          <xsd:maxLength value="255"/>
        </xsd:restriction>
      </xsd:simpleType>
    </xsd:element>
    <xsd:element name="Availability" ma:index="20" nillable="true" ma:displayName="Availability" ma:hidden="true" ma:internalName="Availability" ma:readOnly="false">
      <xsd:simpleType>
        <xsd:restriction base="dms:Text">
          <xsd:maxLength value="255"/>
        </xsd:restriction>
      </xsd:simpleType>
    </xsd:element>
    <xsd:element name="External-link" ma:index="21" nillable="true" ma:displayName="External-link" ma:internalName="External_x002d_link" ma:readOnly="false">
      <xsd:simpleType>
        <xsd:restriction base="dms:Text">
          <xsd:maxLength value="255"/>
        </xsd:restriction>
      </xsd:simpleType>
    </xsd:element>
    <xsd:element name="Membership" ma:index="22" nillable="true" ma:displayName="Membership" ma:internalName="Membership" ma:readOnly="false">
      <xsd:simpleType>
        <xsd:restriction base="dms:Text">
          <xsd:maxLength value="255"/>
        </xsd:restriction>
      </xsd:simpleType>
    </xsd:element>
    <xsd:element name="new-release-expiry" ma:index="23" nillable="true" ma:displayName="new-release-expiry" ma:format="DateOnly" ma:hidden="true" ma:internalName="new_x002d_release_x002d_expiry" ma:readOnly="false">
      <xsd:simpleType>
        <xsd:restriction base="dms:DateTime"/>
      </xsd:simpleType>
    </xsd:element>
    <xsd:element name="Region" ma:index="24" nillable="true" ma:displayName="Region" ma:hidden="true" ma:internalName="Region" ma:readOnly="false">
      <xsd:simpleType>
        <xsd:restriction base="dms:Text">
          <xsd:maxLength value="255"/>
        </xsd:restriction>
      </xsd:simpleType>
    </xsd:element>
    <xsd:element name="DMS_Type" ma:index="25" nillable="true" ma:displayName="DMS_Type" ma:hidden="true" ma:internalName="DMS_Type" ma:readOnly="false">
      <xsd:simpleType>
        <xsd:restriction base="dms:Text">
          <xsd:maxLength value="255"/>
        </xsd:restriction>
      </xsd:simpleType>
    </xsd:element>
    <xsd:element name="ifb2a14d9ef14379a3042bde0b0232b7" ma:index="26" nillable="true" ma:taxonomy="true" ma:internalName="ifb2a14d9ef14379a3042bde0b0232b7" ma:taxonomyFieldName="Prototype_Content_Types" ma:displayName="Content_Types" ma:readOnly="false" ma:default="" ma:fieldId="{2fb2a14d-9ef1-4379-a304-2bde0b0232b7}" ma:sspId="599de3cb-4d49-453d-b800-5d7115dc628a" ma:termSetId="8bf43160-4240-4a14-b9c4-81e260e50208" ma:anchorId="00000000-0000-0000-0000-000000000000" ma:open="false" ma:isKeyword="false">
      <xsd:complexType>
        <xsd:sequence>
          <xsd:element ref="pc:Terms" minOccurs="0" maxOccurs="1"/>
        </xsd:sequence>
      </xsd:complexType>
    </xsd:element>
    <xsd:element name="na442cf9b07645d39bff0c316c917a88" ma:index="28" nillable="true" ma:taxonomy="true" ma:internalName="na442cf9b07645d39bff0c316c917a88" ma:taxonomyFieldName="Prototype_Education_Programs" ma:displayName="Qualifications_and_Lifelong_Learning" ma:readOnly="false" ma:default="" ma:fieldId="{7a442cf9-b076-45d3-9bff-0c316c917a88}" ma:taxonomyMulti="true" ma:sspId="599de3cb-4d49-453d-b800-5d7115dc628a" ma:termSetId="03d00ede-6ba3-415f-b99e-a9b924b20c9b" ma:anchorId="00000000-0000-0000-0000-000000000000" ma:open="false" ma:isKeyword="false">
      <xsd:complexType>
        <xsd:sequence>
          <xsd:element ref="pc:Terms" minOccurs="0" maxOccurs="1"/>
        </xsd:sequence>
      </xsd:complexType>
    </xsd:element>
    <xsd:element name="g6881e4ce23a4b13a21acda1c762ef3b" ma:index="30" nillable="true" ma:taxonomy="true" ma:internalName="g6881e4ce23a4b13a21acda1c762ef3b" ma:taxonomyFieldName="Prototype_Event_Types" ma:displayName="Event_Types" ma:readOnly="false" ma:default="" ma:fieldId="{06881e4c-e23a-4b13-a21a-cda1c762ef3b}" ma:sspId="599de3cb-4d49-453d-b800-5d7115dc628a" ma:termSetId="c11d6ec0-8d82-4edb-a7c3-61e9562d4773" ma:anchorId="00000000-0000-0000-0000-000000000000" ma:open="false" ma:isKeyword="false">
      <xsd:complexType>
        <xsd:sequence>
          <xsd:element ref="pc:Terms" minOccurs="0" maxOccurs="1"/>
        </xsd:sequence>
      </xsd:complexType>
    </xsd:element>
    <xsd:element name="c245b723492e46feb8c242c474f81c06" ma:index="32" nillable="true" ma:taxonomy="true" ma:internalName="c245b723492e46feb8c242c474f81c06" ma:taxonomyFieldName="Prototype_Tags" ma:displayName="DMS_Tags" ma:readOnly="false" ma:fieldId="{c245b723-492e-46fe-b8c2-42c474f81c06}" ma:taxonomyMulti="true" ma:sspId="599de3cb-4d49-453d-b800-5d7115dc628a" ma:termSetId="cb3da33c-e535-4ab0-b8bc-bc8e4c95dd5f" ma:anchorId="00000000-0000-0000-0000-000000000000" ma:open="false" ma:isKeyword="false">
      <xsd:complexType>
        <xsd:sequence>
          <xsd:element ref="pc:Terms" minOccurs="0" maxOccurs="1"/>
        </xsd:sequence>
      </xsd:complexType>
    </xsd:element>
    <xsd:element name="TaxCatchAll" ma:index="33" nillable="true" ma:displayName="Taxonomy Catch All Column" ma:hidden="true" ma:list="{a99bd1f2-8352-44bd-99e3-18fccfc5b22e}" ma:internalName="TaxCatchAll" ma:readOnly="false" ma:showField="CatchAllData" ma:web="7c09f450-3099-4ab0-9797-308ed8a26daf">
      <xsd:complexType>
        <xsd:complexContent>
          <xsd:extension base="dms:MultiChoiceLookup">
            <xsd:sequence>
              <xsd:element name="Value" type="dms:Lookup" maxOccurs="unbounded" minOccurs="0" nillable="true"/>
            </xsd:sequence>
          </xsd:extension>
        </xsd:complexContent>
      </xsd:complexType>
    </xsd:element>
    <xsd:element name="TaxCatchAllLabel" ma:index="34" nillable="true" ma:displayName="Taxonomy Catch All Column1" ma:hidden="true" ma:list="{a99bd1f2-8352-44bd-99e3-18fccfc5b22e}" ma:internalName="TaxCatchAllLabel" ma:readOnly="false" ma:showField="CatchAllDataLabel" ma:web="7c09f450-3099-4ab0-9797-308ed8a26daf">
      <xsd:complexType>
        <xsd:complexContent>
          <xsd:extension base="dms:MultiChoiceLookup">
            <xsd:sequence>
              <xsd:element name="Value" type="dms:Lookup" maxOccurs="unbounded" minOccurs="0" nillable="true"/>
            </xsd:sequence>
          </xsd:extension>
        </xsd:complexContent>
      </xsd:complexType>
    </xsd:element>
    <xsd:element name="a1da6ed942364e6aa931c032ae078b9a" ma:index="37" nillable="true" ma:taxonomy="true" ma:internalName="a1da6ed942364e6aa931c032ae078b9a" ma:taxonomyFieldName="Prototype_CPD_Activity_Format" ma:displayName="CPD_Activity_Format" ma:readOnly="false" ma:default="" ma:fieldId="{a1da6ed9-4236-4e6a-a931-c032ae078b9a}" ma:sspId="599de3cb-4d49-453d-b800-5d7115dc628a" ma:termSetId="4bf07c46-5940-460a-b59f-14a3af91a71d" ma:anchorId="00000000-0000-0000-0000-000000000000" ma:open="false" ma:isKeyword="false">
      <xsd:complexType>
        <xsd:sequence>
          <xsd:element ref="pc:Terms" minOccurs="0" maxOccurs="1"/>
        </xsd:sequence>
      </xsd:complexType>
    </xsd:element>
    <xsd:element name="lbd57a3197f24a75a016012f8260598a" ma:index="38" nillable="true" ma:taxonomy="true" ma:internalName="lbd57a3197f24a75a016012f8260598a" ma:taxonomyFieldName="Prototype_Practice_Area" ma:displayName="Practice_Area" ma:readOnly="false" ma:default="" ma:fieldId="{5bd57a31-97f2-4a75-a016-012f8260598a}" ma:taxonomyMulti="true" ma:sspId="599de3cb-4d49-453d-b800-5d7115dc628a" ma:termSetId="82bf7a2a-7f43-4f1c-b7bb-4a3a0ba5f298" ma:anchorId="00000000-0000-0000-0000-000000000000" ma:open="false" ma:isKeyword="false">
      <xsd:complexType>
        <xsd:sequence>
          <xsd:element ref="pc:Terms" minOccurs="0" maxOccurs="1"/>
        </xsd:sequence>
      </xsd:complexType>
    </xsd:element>
    <xsd:element name="No_x0020_Web_x0020_Index" ma:index="40" nillable="true" ma:displayName="No Web Index" ma:default="0" ma:internalName="No_x0020_Web_x0020_Index">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10" nillable="true" ma:displayName="Copyright" ma:hidden="true" ma:internalName="wic_System_Copyright"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09f450-3099-4ab0-9797-308ed8a26daf" elementFormDefault="qualified">
    <xsd:import namespace="http://schemas.microsoft.com/office/2006/documentManagement/types"/>
    <xsd:import namespace="http://schemas.microsoft.com/office/infopath/2007/PartnerControls"/>
    <xsd:element name="_dlc_DocId" ma:index="41" nillable="true" ma:displayName="Document ID Value" ma:description="The value of the document ID assigned to this item." ma:indexed="true" ma:internalName="_dlc_DocId" ma:readOnly="true">
      <xsd:simpleType>
        <xsd:restriction base="dms:Text"/>
      </xsd:simpleType>
    </xsd:element>
    <xsd:element name="_dlc_DocIdUrl" ma:index="4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9" ma:displayName="Author"/>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9043e53-a078-4fe1-9a97-1dc890974721">
      <Value>33</Value>
      <Value>97</Value>
      <Value>29</Value>
      <Value>44</Value>
      <Value>24</Value>
      <Value>40</Value>
      <Value>38</Value>
      <Value>27</Value>
    </TaxCatchAll>
    <Stop_x0020_publishing xmlns="b9043e53-a078-4fe1-9a97-1dc890974721" xsi:nil="true"/>
    <Region xmlns="b9043e53-a078-4fe1-9a97-1dc890974721" xsi:nil="true"/>
    <No_x0020_Web_x0020_Index xmlns="b9043e53-a078-4fe1-9a97-1dc890974721">false</No_x0020_Web_x0020_Index>
    <Published xmlns="b9043e53-a078-4fe1-9a97-1dc890974721">false</Published>
    <Start_x0020_publishing xmlns="b9043e53-a078-4fe1-9a97-1dc890974721" xsi:nil="true"/>
    <na442cf9b07645d39bff0c316c917a88 xmlns="b9043e53-a078-4fe1-9a97-1dc890974721">
      <Terms xmlns="http://schemas.microsoft.com/office/infopath/2007/PartnerControls"/>
    </na442cf9b07645d39bff0c316c917a88>
    <Level xmlns="b9043e53-a078-4fe1-9a97-1dc890974721" xsi:nil="true"/>
    <Availability xmlns="b9043e53-a078-4fe1-9a97-1dc890974721" xsi:nil="true"/>
    <_ExtendedDescription xmlns="http://schemas.microsoft.com/sharepoint/v3">The younger generation remains underserved in the life insurance space, presenting significant opportunities for market growth. Effective strategies must address regulatory and structural barriers, while focusing on distribution, product fit, and perceived value. Recent regulatory and environmental shifts have created a more supportive landscape for life insurers to engage this segment. Targeted distribution models, aligned with key life moments, can help insurers shape perceived value and encourage early engagement — building trust and establishing long-term customer relationships. A seamless digital experience is essential for both acquisition and retention, offering opportunities to innovate across the entire value chain. Insurers must continually analyse and adapt to evolving customer expectations, leveraging data to personalise offerings and strengthen engagement. Success will require insurers to be agile, data-driven, and proactive in navigating emerging challenges. The speakers will provide a view as to how technology and data-driven thinking can provide impetus and opportunities for life insurers to shift and evolve how they address the emerging insurance needs of the younger demographic and remain affordable, relevant, and sustainable for the community.</_ExtendedDescription>
    <External-link xmlns="b9043e53-a078-4fe1-9a97-1dc890974721" xsi:nil="true"/>
    <c245b723492e46feb8c242c474f81c06 xmlns="b9043e53-a078-4fe1-9a97-1dc890974721">
      <Terms xmlns="http://schemas.microsoft.com/office/infopath/2007/PartnerControls">
        <TermInfo xmlns="http://schemas.microsoft.com/office/infopath/2007/PartnerControls">
          <TermName xmlns="http://schemas.microsoft.com/office/infopath/2007/PartnerControls">Past Event</TermName>
          <TermId xmlns="http://schemas.microsoft.com/office/infopath/2007/PartnerControls">81820cd3-45f0-44e5-97c3-ef5505ffe26e</TermId>
        </TermInfo>
        <TermInfo xmlns="http://schemas.microsoft.com/office/infopath/2007/PartnerControls">
          <TermName xmlns="http://schemas.microsoft.com/office/infopath/2007/PartnerControls">All Actuaries Summit</TermName>
          <TermId xmlns="http://schemas.microsoft.com/office/infopath/2007/PartnerControls">57ed7ee8-003a-406d-a47c-605a474390f3</TermId>
        </TermInfo>
      </Terms>
    </c245b723492e46feb8c242c474f81c06>
    <lbd57a3197f24a75a016012f8260598a xmlns="b9043e53-a078-4fe1-9a97-1dc890974721">
      <Terms xmlns="http://schemas.microsoft.com/office/infopath/2007/PartnerControls">
        <TermInfo xmlns="http://schemas.microsoft.com/office/infopath/2007/PartnerControls">
          <TermName xmlns="http://schemas.microsoft.com/office/infopath/2007/PartnerControls">Life Insurance</TermName>
          <TermId xmlns="http://schemas.microsoft.com/office/infopath/2007/PartnerControls">2f4b7b7b-e853-4c23-b89a-c367646d2d02</TermId>
        </TermInfo>
        <TermInfo xmlns="http://schemas.microsoft.com/office/infopath/2007/PartnerControls">
          <TermName xmlns="http://schemas.microsoft.com/office/infopath/2007/PartnerControls">Data Science and AI</TermName>
          <TermId xmlns="http://schemas.microsoft.com/office/infopath/2007/PartnerControls">70993916-283d-436e-9a11-782717950164</TermId>
        </TermInfo>
        <TermInfo xmlns="http://schemas.microsoft.com/office/infopath/2007/PartnerControls">
          <TermName xmlns="http://schemas.microsoft.com/office/infopath/2007/PartnerControls">Health</TermName>
          <TermId xmlns="http://schemas.microsoft.com/office/infopath/2007/PartnerControls">86c6c317-aa04-4573-bfd3-11091ca80761</TermId>
        </TermInfo>
      </Terms>
    </lbd57a3197f24a75a016012f8260598a>
    <ifb2a14d9ef14379a3042bde0b0232b7 xmlns="b9043e53-a078-4fe1-9a97-1dc890974721">
      <Terms xmlns="http://schemas.microsoft.com/office/infopath/2007/PartnerControls">
        <TermInfo xmlns="http://schemas.microsoft.com/office/infopath/2007/PartnerControls">
          <TermName xmlns="http://schemas.microsoft.com/office/infopath/2007/PartnerControls">Presentation slides</TermName>
          <TermId xmlns="http://schemas.microsoft.com/office/infopath/2007/PartnerControls">82514a72-d478-4557-818e-561b0f30fbaf</TermId>
        </TermInfo>
      </Terms>
    </ifb2a14d9ef14379a3042bde0b0232b7>
    <g6881e4ce23a4b13a21acda1c762ef3b xmlns="b9043e53-a078-4fe1-9a97-1dc890974721">
      <Terms xmlns="http://schemas.microsoft.com/office/infopath/2007/PartnerControls">
        <TermInfo xmlns="http://schemas.microsoft.com/office/infopath/2007/PartnerControls">
          <TermName xmlns="http://schemas.microsoft.com/office/infopath/2007/PartnerControls">Major Events</TermName>
          <TermId xmlns="http://schemas.microsoft.com/office/infopath/2007/PartnerControls">741f9fd0-c1f0-4e98-ad79-70afc16eedf5</TermId>
        </TermInfo>
      </Terms>
    </g6881e4ce23a4b13a21acda1c762ef3b>
    <TaxCatchAllLabel xmlns="b9043e53-a078-4fe1-9a97-1dc890974721" xsi:nil="true"/>
    <Source_x0020_Document_x0020_ID xmlns="b9043e53-a078-4fe1-9a97-1dc890974721" xsi:nil="true"/>
    <Age_x0020_Group xmlns="b9043e53-a078-4fe1-9a97-1dc890974721" xsi:nil="true"/>
    <a1da6ed942364e6aa931c032ae078b9a xmlns="b9043e53-a078-4fe1-9a97-1dc890974721">
      <Terms xmlns="http://schemas.microsoft.com/office/infopath/2007/PartnerControls">
        <TermInfo xmlns="http://schemas.microsoft.com/office/infopath/2007/PartnerControls">
          <TermName xmlns="http://schemas.microsoft.com/office/infopath/2007/PartnerControls">Presentation Slides</TermName>
          <TermId xmlns="http://schemas.microsoft.com/office/infopath/2007/PartnerControls">d40094d7-41bb-4670-ae67-14554674b2a3</TermId>
        </TermInfo>
      </Terms>
    </a1da6ed942364e6aa931c032ae078b9a>
    <CPD xmlns="b9043e53-a078-4fe1-9a97-1dc890974721">1</CPD>
    <Membership xmlns="b9043e53-a078-4fe1-9a97-1dc890974721" xsi:nil="true"/>
    <DMS_Type xmlns="b9043e53-a078-4fe1-9a97-1dc890974721" xsi:nil="true"/>
    <CMS_x0020_Document_x0020_ID xmlns="b9043e53-a078-4fe1-9a97-1dc890974721" xsi:nil="true"/>
    <Created-Date xmlns="b9043e53-a078-4fe1-9a97-1dc890974721">2025-06-12T14:00:00+00:00</Created-Date>
    <wic_System_Copyright xmlns="http://schemas.microsoft.com/sharepoint/v3/fields" xsi:nil="true"/>
    <new-release-expiry xmlns="b9043e53-a078-4fe1-9a97-1dc890974721" xsi:nil="true"/>
    <_dlc_DocId xmlns="7c09f450-3099-4ab0-9797-308ed8a26daf">CE6YYQN64SX3-786882053-16296</_dlc_DocId>
    <_dlc_DocIdUrl xmlns="7c09f450-3099-4ab0-9797-308ed8a26daf">
      <Url>https://actuaries.sharepoint.com/sites/DMS/_layouts/15/DocIdRedir.aspx?ID=CE6YYQN64SX3-786882053-16296</Url>
      <Description>CE6YYQN64SX3-786882053-16296</Description>
    </_dlc_DocIdUrl>
  </documentManagement>
</p:properties>
</file>

<file path=customXml/item4.xml><?xml version="1.0" encoding="utf-8"?>
<?mso-contentType ?>
<SharedContentType xmlns="Microsoft.SharePoint.Taxonomy.ContentTypeSync" SourceId="599de3cb-4d49-453d-b800-5d7115dc628a" ContentTypeId="0x0101005B474B5874136940B1FCFFA385B6F80C"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9FD5306-E550-4436-8765-7C4F06E51F30}"/>
</file>

<file path=customXml/itemProps2.xml><?xml version="1.0" encoding="utf-8"?>
<ds:datastoreItem xmlns:ds="http://schemas.openxmlformats.org/officeDocument/2006/customXml" ds:itemID="{D1C5BB3B-F372-43FF-9698-4AAF69CFC0DE}">
  <ds:schemaRefs>
    <ds:schemaRef ds:uri="http://schemas.microsoft.com/sharepoint/v3/contenttype/forms"/>
  </ds:schemaRefs>
</ds:datastoreItem>
</file>

<file path=customXml/itemProps3.xml><?xml version="1.0" encoding="utf-8"?>
<ds:datastoreItem xmlns:ds="http://schemas.openxmlformats.org/officeDocument/2006/customXml" ds:itemID="{6B915475-50AC-4658-B23C-BEA9B9176A78}">
  <ds:schemaRefs>
    <ds:schemaRef ds:uri="http://purl.org/dc/elements/1.1/"/>
    <ds:schemaRef ds:uri="http://schemas.openxmlformats.org/package/2006/metadata/core-properties"/>
    <ds:schemaRef ds:uri="http://schemas.microsoft.com/office/infopath/2007/PartnerControls"/>
    <ds:schemaRef ds:uri="http://purl.org/dc/dcmitype/"/>
    <ds:schemaRef ds:uri="http://purl.org/dc/terms/"/>
    <ds:schemaRef ds:uri="http://www.w3.org/XML/1998/namespace"/>
    <ds:schemaRef ds:uri="http://schemas.microsoft.com/office/2006/documentManagement/types"/>
    <ds:schemaRef ds:uri="89526d79-3fa4-44f0-bf94-4990bf2b0503"/>
    <ds:schemaRef ds:uri="http://schemas.microsoft.com/office/2006/metadata/properties"/>
  </ds:schemaRefs>
</ds:datastoreItem>
</file>

<file path=customXml/itemProps4.xml><?xml version="1.0" encoding="utf-8"?>
<ds:datastoreItem xmlns:ds="http://schemas.openxmlformats.org/officeDocument/2006/customXml" ds:itemID="{4695892C-E5F6-4078-9482-BFB739C3F1EE}"/>
</file>

<file path=customXml/itemProps5.xml><?xml version="1.0" encoding="utf-8"?>
<ds:datastoreItem xmlns:ds="http://schemas.openxmlformats.org/officeDocument/2006/customXml" ds:itemID="{45D5714E-0D8F-4787-9F39-AFB4BBB1FE95}"/>
</file>

<file path=docMetadata/LabelInfo.xml><?xml version="1.0" encoding="utf-8"?>
<clbl:labelList xmlns:clbl="http://schemas.microsoft.com/office/2020/mipLabelMetadata">
  <clbl:label id="{ea60d57e-af5b-4752-ac57-3e4f28ca11dc}" enabled="1" method="Standard" siteId="{36da45f1-dd2c-4d1f-af13-5abe46b99921}" removed="0"/>
</clbl:labelList>
</file>

<file path=docProps/app.xml><?xml version="1.0" encoding="utf-8"?>
<Properties xmlns="http://schemas.openxmlformats.org/officeDocument/2006/extended-properties" xmlns:vt="http://schemas.openxmlformats.org/officeDocument/2006/docPropsVTypes">
  <TotalTime>309</TotalTime>
  <Words>2714</Words>
  <Application>Microsoft Office PowerPoint</Application>
  <PresentationFormat>Widescreen</PresentationFormat>
  <Paragraphs>369</Paragraphs>
  <Slides>22</Slides>
  <Notes>22</Notes>
  <HiddenSlides>0</HiddenSlides>
  <MMClips>0</MMClips>
  <ScaleCrop>false</ScaleCrop>
  <HeadingPairs>
    <vt:vector size="8" baseType="variant">
      <vt:variant>
        <vt:lpstr>Fonts Used</vt:lpstr>
      </vt:variant>
      <vt:variant>
        <vt:i4>17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41" baseType="lpstr">
      <vt:lpstr>ＭＳ Ｐゴシック</vt:lpstr>
      <vt:lpstr>ABC Oracle</vt:lpstr>
      <vt:lpstr>ABC Oracle Medium</vt:lpstr>
      <vt:lpstr>Aptos</vt:lpstr>
      <vt:lpstr>Arial</vt:lpstr>
      <vt:lpstr>Calibri</vt:lpstr>
      <vt:lpstr>Calibri Light</vt:lpstr>
      <vt:lpstr>Cambria Math</vt:lpstr>
      <vt:lpstr>Courier New</vt:lpstr>
      <vt:lpstr>Manrope</vt:lpstr>
      <vt:lpstr>Open Sans</vt:lpstr>
      <vt:lpstr>Open Sans Light</vt:lpstr>
      <vt:lpstr>Segoe UI</vt:lpstr>
      <vt:lpstr>Times New Roman</vt:lpstr>
      <vt:lpstr>Verdana</vt:lpstr>
      <vt:lpstr>Wingdings</vt:lpstr>
      <vt:lpstr>Wingdings 2</vt:lpstr>
      <vt:lpstr>Office Theme</vt:lpstr>
      <vt:lpstr>think-cell Slide</vt:lpstr>
      <vt:lpstr>Serving the underserved younger generation  </vt:lpstr>
      <vt:lpstr>The Actuaries Institute acknowledges the traditional custodians of the lands and waters where we live and work, travel, and trade.  We pay our respect to the members of those communities, Elders past and present, and recognise and celebrate their continuing custodianship and culture.</vt:lpstr>
      <vt:lpstr>Speakers</vt:lpstr>
      <vt:lpstr>Contents</vt:lpstr>
      <vt:lpstr>Understanding the younger generation</vt:lpstr>
      <vt:lpstr>Understanding the younger generation</vt:lpstr>
      <vt:lpstr>The current environment</vt:lpstr>
      <vt:lpstr>Environmental obstacles in the Australian market</vt:lpstr>
      <vt:lpstr>Emerging tailwinds</vt:lpstr>
      <vt:lpstr>How to reach the younger generation</vt:lpstr>
      <vt:lpstr>Strategic distribution channels to tackle underinsurance</vt:lpstr>
      <vt:lpstr>Targeted touchpoints: timing, channels, and partners matter</vt:lpstr>
      <vt:lpstr>Perceived customer value improves insurer lifetime value</vt:lpstr>
      <vt:lpstr>Innovate to attract and retain</vt:lpstr>
      <vt:lpstr>Innovation with technology</vt:lpstr>
      <vt:lpstr>Innovation with data</vt:lpstr>
      <vt:lpstr>Conclusions and next steps</vt:lpstr>
      <vt:lpstr>Next steps for insurers</vt:lpstr>
      <vt:lpstr>What can actuaries actually do?</vt:lpstr>
      <vt:lpstr>Thank you</vt:lpstr>
      <vt:lpstr>Appendix</vt:lpstr>
      <vt:lpstr>About the Actuaries Institute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Summit 2025: Solving for Underinsurance – Serving the Underserved Younger Generation</dc:title>
  <dc:creator>Alan Merten and Marc Mer</dc:creator>
  <cp:lastModifiedBy>Mer, Marc</cp:lastModifiedBy>
  <cp:revision>3</cp:revision>
  <dcterms:created xsi:type="dcterms:W3CDTF">2023-05-24T00:01:03Z</dcterms:created>
  <dcterms:modified xsi:type="dcterms:W3CDTF">2025-06-06T08:15:51Z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0x0101005B474B5874136940B1FCFFA385B6F80C00B91DFC3462D36342B5E9C63B1B6AF453</vt:lpwstr>
  </property>
  <property fmtid="{D5CDD505-2E9C-101B-9397-08002B2CF9AE}" pid="3" name="MediaServiceImageTags">
    <vt:lpwstr/>
  </property>
  <property fmtid="{D5CDD505-2E9C-101B-9397-08002B2CF9AE}" pid="4" name="_dlc_DocIdItemGuid">
    <vt:lpwstr>b95ec8df-b641-41a1-82e6-8534aec86506</vt:lpwstr>
  </property>
  <property fmtid="{D5CDD505-2E9C-101B-9397-08002B2CF9AE}" pid="5" name="Prototype_Education_Programs">
    <vt:lpwstr/>
  </property>
  <property fmtid="{D5CDD505-2E9C-101B-9397-08002B2CF9AE}" pid="6" name="Prototype_CPD_Activity_Format">
    <vt:lpwstr>33;#Presentation Slides|d40094d7-41bb-4670-ae67-14554674b2a3</vt:lpwstr>
  </property>
  <property fmtid="{D5CDD505-2E9C-101B-9397-08002B2CF9AE}" pid="7" name="Prototype_Event_Types">
    <vt:lpwstr>38;#Major Events|741f9fd0-c1f0-4e98-ad79-70afc16eedf5</vt:lpwstr>
  </property>
  <property fmtid="{D5CDD505-2E9C-101B-9397-08002B2CF9AE}" pid="8" name="Prototype_Practice_Area">
    <vt:lpwstr>24;#Life Insurance|2f4b7b7b-e853-4c23-b89a-c367646d2d02;#44;#Data Science and AI|70993916-283d-436e-9a11-782717950164;#27;#Health|86c6c317-aa04-4573-bfd3-11091ca80761</vt:lpwstr>
  </property>
  <property fmtid="{D5CDD505-2E9C-101B-9397-08002B2CF9AE}" pid="9" name="Prototype_Content_Types">
    <vt:lpwstr>29;#Presentation slides|82514a72-d478-4557-818e-561b0f30fbaf</vt:lpwstr>
  </property>
  <property fmtid="{D5CDD505-2E9C-101B-9397-08002B2CF9AE}" pid="10" name="Prototype_Tags">
    <vt:lpwstr>40;#Past Event|81820cd3-45f0-44e5-97c3-ef5505ffe26e;#97;#All Actuaries Summit|57ed7ee8-003a-406d-a47c-605a474390f3</vt:lpwstr>
  </property>
  <property fmtid="{D5CDD505-2E9C-101B-9397-08002B2CF9AE}" pid="11" name="lcf76f155ced4ddcb4097134ff3c332f">
    <vt:lpwstr/>
  </property>
</Properties>
</file>