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diagrams/data2.xml" ContentType="application/vnd.openxmlformats-officedocument.drawingml.diagramData+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2.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5.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2.xml" ContentType="application/vnd.ms-office.drawingml.diagramDrawing+xml"/>
  <Override PartName="/ppt/theme/theme1.xml" ContentType="application/vnd.openxmlformats-officedocument.theme+xml"/>
  <Override PartName="/ppt/diagrams/colors2.xml" ContentType="application/vnd.openxmlformats-officedocument.drawingml.diagramColors+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2"/>
  </p:notesMasterIdLst>
  <p:sldIdLst>
    <p:sldId id="256" r:id="rId2"/>
    <p:sldId id="257" r:id="rId3"/>
    <p:sldId id="262" r:id="rId4"/>
    <p:sldId id="279" r:id="rId5"/>
    <p:sldId id="315" r:id="rId6"/>
    <p:sldId id="318" r:id="rId7"/>
    <p:sldId id="304" r:id="rId8"/>
    <p:sldId id="354" r:id="rId9"/>
    <p:sldId id="355" r:id="rId10"/>
    <p:sldId id="300" r:id="rId11"/>
    <p:sldId id="356" r:id="rId12"/>
    <p:sldId id="357" r:id="rId13"/>
    <p:sldId id="335" r:id="rId14"/>
    <p:sldId id="358" r:id="rId15"/>
    <p:sldId id="264" r:id="rId16"/>
    <p:sldId id="267" r:id="rId17"/>
    <p:sldId id="359" r:id="rId18"/>
    <p:sldId id="336" r:id="rId19"/>
    <p:sldId id="360" r:id="rId20"/>
    <p:sldId id="338" r:id="rId21"/>
    <p:sldId id="346" r:id="rId22"/>
    <p:sldId id="349" r:id="rId23"/>
    <p:sldId id="352" r:id="rId24"/>
    <p:sldId id="348" r:id="rId25"/>
    <p:sldId id="375" r:id="rId26"/>
    <p:sldId id="387" r:id="rId27"/>
    <p:sldId id="380" r:id="rId28"/>
    <p:sldId id="381" r:id="rId29"/>
    <p:sldId id="266" r:id="rId30"/>
    <p:sldId id="325" r:id="rId31"/>
    <p:sldId id="341" r:id="rId32"/>
    <p:sldId id="384" r:id="rId33"/>
    <p:sldId id="324" r:id="rId34"/>
    <p:sldId id="385" r:id="rId35"/>
    <p:sldId id="383" r:id="rId36"/>
    <p:sldId id="327" r:id="rId37"/>
    <p:sldId id="270" r:id="rId38"/>
    <p:sldId id="343" r:id="rId39"/>
    <p:sldId id="353" r:id="rId40"/>
    <p:sldId id="378" r:id="rId41"/>
  </p:sldIdLst>
  <p:sldSz cx="12192000" cy="6858000"/>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EFD"/>
    <a:srgbClr val="E5FF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5F4087-AD45-4277-9606-1AAEDF70DFFF}" v="2" dt="2025-06-05T07:02:05.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74497" autoAdjust="0"/>
  </p:normalViewPr>
  <p:slideViewPr>
    <p:cSldViewPr snapToGrid="0">
      <p:cViewPr varScale="1">
        <p:scale>
          <a:sx n="69" d="100"/>
          <a:sy n="69" d="100"/>
        </p:scale>
        <p:origin x="48" y="28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52" Type="http://schemas.openxmlformats.org/officeDocument/2006/relationships/customXml" Target="../customXml/item5.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customXml" Target="../customXml/item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D194C5C-1369-40A3-B3F7-742667ACE64A}" type="doc">
      <dgm:prSet loTypeId="urn:microsoft.com/office/officeart/2016/7/layout/RepeatingBendingProcessNew" loCatId="process" qsTypeId="urn:microsoft.com/office/officeart/2005/8/quickstyle/simple5" qsCatId="simple" csTypeId="urn:microsoft.com/office/officeart/2005/8/colors/colorful1" csCatId="colorful" phldr="1"/>
      <dgm:spPr/>
      <dgm:t>
        <a:bodyPr/>
        <a:lstStyle/>
        <a:p>
          <a:endParaRPr lang="en-US"/>
        </a:p>
      </dgm:t>
    </dgm:pt>
    <dgm:pt modelId="{49CE4B07-44D7-4943-A875-9277ECC1104A}">
      <dgm:prSet custT="1"/>
      <dgm:spPr>
        <a:gradFill rotWithShape="0">
          <a:gsLst>
            <a:gs pos="0">
              <a:schemeClr val="accent1">
                <a:lumMod val="50000"/>
              </a:schemeClr>
            </a:gs>
            <a:gs pos="49000">
              <a:schemeClr val="accent1">
                <a:lumMod val="50000"/>
              </a:schemeClr>
            </a:gs>
            <a:gs pos="100000">
              <a:schemeClr val="accent1">
                <a:lumMod val="50000"/>
              </a:schemeClr>
            </a:gs>
          </a:gsLst>
        </a:gradFill>
      </dgm:spPr>
      <dgm:t>
        <a:bodyPr/>
        <a:lstStyle/>
        <a:p>
          <a:r>
            <a:rPr lang="en-AU" sz="2200" kern="1200" dirty="0">
              <a:solidFill>
                <a:srgbClr val="FFFFFF"/>
              </a:solidFill>
              <a:latin typeface="ABC Oracle"/>
              <a:ea typeface="+mn-ea"/>
              <a:cs typeface="+mn-cs"/>
            </a:rPr>
            <a:t>A suite of  CPI indexed income streams </a:t>
          </a:r>
        </a:p>
        <a:p>
          <a:r>
            <a:rPr lang="en-AU" sz="2200" kern="1200" dirty="0">
              <a:solidFill>
                <a:srgbClr val="FFFFFF"/>
              </a:solidFill>
              <a:latin typeface="ABC Oracle"/>
              <a:ea typeface="+mn-ea"/>
              <a:cs typeface="+mn-cs"/>
            </a:rPr>
            <a:t>One or more terms ranging from 1-30 years</a:t>
          </a:r>
        </a:p>
      </dgm:t>
    </dgm:pt>
    <dgm:pt modelId="{7F44E3E7-C670-4839-8D2A-25A28DD99C05}" type="parTrans" cxnId="{C3273B56-2C09-4F9A-9C52-540BB0A93F6A}">
      <dgm:prSet/>
      <dgm:spPr/>
      <dgm:t>
        <a:bodyPr/>
        <a:lstStyle/>
        <a:p>
          <a:endParaRPr lang="en-US"/>
        </a:p>
      </dgm:t>
    </dgm:pt>
    <dgm:pt modelId="{B40FB59E-E47A-4B41-B9A7-789F53FBFDAA}" type="sibTrans" cxnId="{C3273B56-2C09-4F9A-9C52-540BB0A93F6A}">
      <dgm:prSet/>
      <dgm:spPr>
        <a:ln w="38100"/>
      </dgm:spPr>
      <dgm:t>
        <a:bodyPr/>
        <a:lstStyle/>
        <a:p>
          <a:endParaRPr lang="en-US"/>
        </a:p>
      </dgm:t>
    </dgm:pt>
    <dgm:pt modelId="{74A57D43-1607-4FA8-B87A-71B185A8CD27}">
      <dgm:prSet/>
      <dgm:spPr>
        <a:gradFill rotWithShape="0">
          <a:gsLst>
            <a:gs pos="0">
              <a:schemeClr val="accent1">
                <a:lumMod val="60000"/>
                <a:lumOff val="40000"/>
              </a:schemeClr>
            </a:gs>
            <a:gs pos="50000">
              <a:schemeClr val="accent1">
                <a:lumMod val="60000"/>
                <a:lumOff val="40000"/>
              </a:schemeClr>
            </a:gs>
            <a:gs pos="99000">
              <a:schemeClr val="accent1">
                <a:lumMod val="60000"/>
                <a:lumOff val="40000"/>
              </a:schemeClr>
            </a:gs>
          </a:gsLst>
        </a:gradFill>
      </dgm:spPr>
      <dgm:t>
        <a:bodyPr/>
        <a:lstStyle/>
        <a:p>
          <a:r>
            <a:rPr lang="en-AU" sz="2200" dirty="0"/>
            <a:t>A rules-based methodology resets the investment mix each year for each income stream</a:t>
          </a:r>
          <a:endParaRPr lang="en-US" sz="2200" dirty="0"/>
        </a:p>
      </dgm:t>
    </dgm:pt>
    <dgm:pt modelId="{0BF7FF6D-227C-495E-9467-B61ED767B774}" type="parTrans" cxnId="{442A4391-7D0C-4106-8685-B991B84F8B0A}">
      <dgm:prSet/>
      <dgm:spPr/>
      <dgm:t>
        <a:bodyPr/>
        <a:lstStyle/>
        <a:p>
          <a:endParaRPr lang="en-US"/>
        </a:p>
      </dgm:t>
    </dgm:pt>
    <dgm:pt modelId="{D767AF10-87BE-4A70-A6FC-04C467DAB572}" type="sibTrans" cxnId="{442A4391-7D0C-4106-8685-B991B84F8B0A}">
      <dgm:prSet/>
      <dgm:spPr>
        <a:ln w="38100">
          <a:solidFill>
            <a:schemeClr val="accent1">
              <a:lumMod val="50000"/>
            </a:schemeClr>
          </a:solidFill>
        </a:ln>
      </dgm:spPr>
      <dgm:t>
        <a:bodyPr/>
        <a:lstStyle/>
        <a:p>
          <a:endParaRPr lang="en-US"/>
        </a:p>
      </dgm:t>
    </dgm:pt>
    <dgm:pt modelId="{0803EF4E-2C43-4E10-90FE-9FD0EF5CD450}">
      <dgm:prSet custT="1"/>
      <dgm:spPr>
        <a:gradFill rotWithShape="0">
          <a:gsLst>
            <a:gs pos="0">
              <a:schemeClr val="accent1">
                <a:lumMod val="40000"/>
                <a:lumOff val="60000"/>
              </a:schemeClr>
            </a:gs>
            <a:gs pos="50000">
              <a:schemeClr val="accent1">
                <a:lumMod val="40000"/>
                <a:lumOff val="60000"/>
              </a:schemeClr>
            </a:gs>
            <a:gs pos="100000">
              <a:schemeClr val="accent1">
                <a:lumMod val="40000"/>
                <a:lumOff val="60000"/>
              </a:schemeClr>
            </a:gs>
          </a:gsLst>
        </a:gradFill>
      </dgm:spPr>
      <dgm:t>
        <a:bodyPr/>
        <a:lstStyle/>
        <a:p>
          <a:pPr marL="0" lvl="0" indent="0" algn="l" defTabSz="977900">
            <a:lnSpc>
              <a:spcPct val="90000"/>
            </a:lnSpc>
            <a:spcBef>
              <a:spcPct val="0"/>
            </a:spcBef>
            <a:spcAft>
              <a:spcPct val="35000"/>
            </a:spcAft>
            <a:buNone/>
          </a:pPr>
          <a:r>
            <a:rPr lang="en-US" sz="2200" kern="1200" dirty="0">
              <a:solidFill>
                <a:srgbClr val="FFFFFF"/>
              </a:solidFill>
              <a:latin typeface="ABC Oracle"/>
              <a:ea typeface="+mn-ea"/>
              <a:cs typeface="+mn-cs"/>
            </a:rPr>
            <a:t>Easy for the Super Fund to manage and administer </a:t>
          </a:r>
        </a:p>
        <a:p>
          <a:pPr marL="0" lvl="0" indent="0" algn="l" defTabSz="977900">
            <a:lnSpc>
              <a:spcPct val="90000"/>
            </a:lnSpc>
            <a:spcBef>
              <a:spcPct val="0"/>
            </a:spcBef>
            <a:spcAft>
              <a:spcPct val="35000"/>
            </a:spcAft>
            <a:buNone/>
          </a:pPr>
          <a:r>
            <a:rPr lang="en-US" sz="2200" kern="1200" dirty="0">
              <a:solidFill>
                <a:srgbClr val="FFFFFF"/>
              </a:solidFill>
              <a:latin typeface="ABC Oracle"/>
              <a:ea typeface="+mn-ea"/>
              <a:cs typeface="+mn-cs"/>
            </a:rPr>
            <a:t>Very attractive  and flexible for the member </a:t>
          </a:r>
        </a:p>
      </dgm:t>
    </dgm:pt>
    <dgm:pt modelId="{AE01677E-C43C-4248-B482-6AB27B3D05AF}" type="parTrans" cxnId="{C5E1A811-13EF-4B61-A740-DF6FD1F46410}">
      <dgm:prSet/>
      <dgm:spPr/>
      <dgm:t>
        <a:bodyPr/>
        <a:lstStyle/>
        <a:p>
          <a:endParaRPr lang="en-US"/>
        </a:p>
      </dgm:t>
    </dgm:pt>
    <dgm:pt modelId="{796E9584-5D21-4945-BEE9-182ADD249005}" type="sibTrans" cxnId="{C5E1A811-13EF-4B61-A740-DF6FD1F46410}">
      <dgm:prSet/>
      <dgm:spPr/>
      <dgm:t>
        <a:bodyPr/>
        <a:lstStyle/>
        <a:p>
          <a:endParaRPr lang="en-US"/>
        </a:p>
      </dgm:t>
    </dgm:pt>
    <dgm:pt modelId="{9AB6C6AB-EC8E-4A7B-927D-CC8437996933}">
      <dgm:prSet custT="1"/>
      <dgm:spPr>
        <a:gradFill rotWithShape="0">
          <a:gsLst>
            <a:gs pos="0">
              <a:schemeClr val="accent1">
                <a:lumMod val="75000"/>
              </a:schemeClr>
            </a:gs>
            <a:gs pos="49000">
              <a:schemeClr val="accent1">
                <a:lumMod val="75000"/>
              </a:schemeClr>
            </a:gs>
            <a:gs pos="100000">
              <a:schemeClr val="accent1">
                <a:lumMod val="75000"/>
              </a:schemeClr>
            </a:gs>
          </a:gsLst>
        </a:gradFill>
      </dgm:spPr>
      <dgm:t>
        <a:bodyPr/>
        <a:lstStyle/>
        <a:p>
          <a:pPr marL="0" lvl="0" indent="0" algn="l" defTabSz="977900">
            <a:lnSpc>
              <a:spcPct val="90000"/>
            </a:lnSpc>
            <a:spcBef>
              <a:spcPct val="0"/>
            </a:spcBef>
            <a:spcAft>
              <a:spcPct val="35000"/>
            </a:spcAft>
            <a:buNone/>
          </a:pPr>
          <a:r>
            <a:rPr lang="en-US" sz="2200" kern="1200" dirty="0">
              <a:solidFill>
                <a:srgbClr val="FFFFFF"/>
              </a:solidFill>
              <a:latin typeface="ABC Oracle"/>
              <a:ea typeface="+mn-ea"/>
              <a:cs typeface="+mn-cs"/>
            </a:rPr>
            <a:t>Supporting investments 100% redeemable at MV at all times</a:t>
          </a:r>
        </a:p>
      </dgm:t>
    </dgm:pt>
    <dgm:pt modelId="{32B36ED8-779D-4D83-8319-114E0703F736}" type="parTrans" cxnId="{C2C99CF7-0CA9-4F8E-BF1B-F3243C0A9D08}">
      <dgm:prSet/>
      <dgm:spPr/>
      <dgm:t>
        <a:bodyPr/>
        <a:lstStyle/>
        <a:p>
          <a:endParaRPr lang="en-AU"/>
        </a:p>
      </dgm:t>
    </dgm:pt>
    <dgm:pt modelId="{6DC42341-6EAB-4F4F-BF25-9B269A3C8CC4}" type="sibTrans" cxnId="{C2C99CF7-0CA9-4F8E-BF1B-F3243C0A9D08}">
      <dgm:prSet/>
      <dgm:spPr>
        <a:ln w="38100"/>
      </dgm:spPr>
      <dgm:t>
        <a:bodyPr/>
        <a:lstStyle/>
        <a:p>
          <a:endParaRPr lang="en-AU"/>
        </a:p>
      </dgm:t>
    </dgm:pt>
    <dgm:pt modelId="{26D4B6D4-68B2-4156-93BE-A673F1628EAB}">
      <dgm:prSet custT="1"/>
      <dgm:spPr>
        <a:gradFill rotWithShape="0">
          <a:gsLst>
            <a:gs pos="0">
              <a:schemeClr val="accent1">
                <a:lumMod val="60000"/>
                <a:lumOff val="40000"/>
              </a:schemeClr>
            </a:gs>
            <a:gs pos="50000">
              <a:schemeClr val="accent1">
                <a:lumMod val="60000"/>
                <a:lumOff val="40000"/>
              </a:schemeClr>
            </a:gs>
            <a:gs pos="99000">
              <a:schemeClr val="accent1">
                <a:lumMod val="60000"/>
                <a:lumOff val="40000"/>
              </a:schemeClr>
            </a:gs>
          </a:gsLst>
        </a:gradFill>
      </dgm:spPr>
      <dgm:t>
        <a:bodyPr/>
        <a:lstStyle/>
        <a:p>
          <a:r>
            <a:rPr lang="en-AU" sz="1800" dirty="0"/>
            <a:t>low cost to the member</a:t>
          </a:r>
          <a:endParaRPr lang="en-US" sz="1800" dirty="0"/>
        </a:p>
      </dgm:t>
    </dgm:pt>
    <dgm:pt modelId="{68B8C900-7CE9-47C9-9449-679F6961D205}" type="parTrans" cxnId="{83D41D47-E49D-4E9F-9696-3EF763349629}">
      <dgm:prSet/>
      <dgm:spPr/>
      <dgm:t>
        <a:bodyPr/>
        <a:lstStyle/>
        <a:p>
          <a:endParaRPr lang="en-AU"/>
        </a:p>
      </dgm:t>
    </dgm:pt>
    <dgm:pt modelId="{E57A6C21-8AF7-4E45-BC9F-7FD173FC9E5B}" type="sibTrans" cxnId="{83D41D47-E49D-4E9F-9696-3EF763349629}">
      <dgm:prSet/>
      <dgm:spPr/>
      <dgm:t>
        <a:bodyPr/>
        <a:lstStyle/>
        <a:p>
          <a:endParaRPr lang="en-AU"/>
        </a:p>
      </dgm:t>
    </dgm:pt>
    <dgm:pt modelId="{EC2A387F-6747-4FB4-8A91-CAD22ADDE30E}">
      <dgm:prSet custT="1"/>
      <dgm:spPr>
        <a:gradFill rotWithShape="0">
          <a:gsLst>
            <a:gs pos="0">
              <a:schemeClr val="accent1">
                <a:lumMod val="60000"/>
                <a:lumOff val="40000"/>
              </a:schemeClr>
            </a:gs>
            <a:gs pos="50000">
              <a:schemeClr val="accent1">
                <a:lumMod val="60000"/>
                <a:lumOff val="40000"/>
              </a:schemeClr>
            </a:gs>
            <a:gs pos="99000">
              <a:schemeClr val="accent1">
                <a:lumMod val="60000"/>
                <a:lumOff val="40000"/>
              </a:schemeClr>
            </a:gs>
          </a:gsLst>
        </a:gradFill>
      </dgm:spPr>
      <dgm:t>
        <a:bodyPr/>
        <a:lstStyle/>
        <a:p>
          <a:r>
            <a:rPr lang="en-AU" sz="1800" dirty="0"/>
            <a:t>simple management for the fund</a:t>
          </a:r>
          <a:endParaRPr lang="en-US" sz="1800" dirty="0"/>
        </a:p>
      </dgm:t>
    </dgm:pt>
    <dgm:pt modelId="{658A6978-7EA0-4BAD-8DE5-855F20BB15E6}" type="parTrans" cxnId="{B2511CFD-8A0B-4045-9880-7131434CD3AD}">
      <dgm:prSet/>
      <dgm:spPr/>
      <dgm:t>
        <a:bodyPr/>
        <a:lstStyle/>
        <a:p>
          <a:endParaRPr lang="en-AU"/>
        </a:p>
      </dgm:t>
    </dgm:pt>
    <dgm:pt modelId="{EB97BFB1-01E9-4636-81A4-C9D1EA27ABA3}" type="sibTrans" cxnId="{B2511CFD-8A0B-4045-9880-7131434CD3AD}">
      <dgm:prSet/>
      <dgm:spPr/>
      <dgm:t>
        <a:bodyPr/>
        <a:lstStyle/>
        <a:p>
          <a:endParaRPr lang="en-AU"/>
        </a:p>
      </dgm:t>
    </dgm:pt>
    <dgm:pt modelId="{6B197043-E4BF-4558-9DCB-F5735A223ED0}">
      <dgm:prSet custT="1"/>
      <dgm:spPr>
        <a:gradFill rotWithShape="0">
          <a:gsLst>
            <a:gs pos="0">
              <a:schemeClr val="accent1">
                <a:lumMod val="50000"/>
              </a:schemeClr>
            </a:gs>
            <a:gs pos="49000">
              <a:schemeClr val="accent1">
                <a:lumMod val="50000"/>
              </a:schemeClr>
            </a:gs>
            <a:gs pos="100000">
              <a:schemeClr val="accent1">
                <a:lumMod val="50000"/>
              </a:schemeClr>
            </a:gs>
          </a:gsLst>
        </a:gradFill>
      </dgm:spPr>
      <dgm:t>
        <a:bodyPr/>
        <a:lstStyle/>
        <a:p>
          <a:r>
            <a:rPr lang="en-AU" sz="1800" kern="1200" dirty="0"/>
            <a:t>Reliable, flexible, CPI-Indexed</a:t>
          </a:r>
        </a:p>
      </dgm:t>
    </dgm:pt>
    <dgm:pt modelId="{75B64AAC-05F6-4A69-86D2-B0B8DDE87B45}" type="parTrans" cxnId="{5D75339A-A187-439E-86F6-5AF370B00F3E}">
      <dgm:prSet/>
      <dgm:spPr/>
      <dgm:t>
        <a:bodyPr/>
        <a:lstStyle/>
        <a:p>
          <a:endParaRPr lang="en-AU"/>
        </a:p>
      </dgm:t>
    </dgm:pt>
    <dgm:pt modelId="{94CD0C08-4010-4A44-9CD6-7894588B8FD5}" type="sibTrans" cxnId="{5D75339A-A187-439E-86F6-5AF370B00F3E}">
      <dgm:prSet/>
      <dgm:spPr/>
      <dgm:t>
        <a:bodyPr/>
        <a:lstStyle/>
        <a:p>
          <a:endParaRPr lang="en-AU"/>
        </a:p>
      </dgm:t>
    </dgm:pt>
    <dgm:pt modelId="{7784ABCF-BD30-4E59-9CDA-92D7658F74AC}">
      <dgm:prSet custT="1"/>
      <dgm:spPr>
        <a:gradFill rotWithShape="0">
          <a:gsLst>
            <a:gs pos="0">
              <a:schemeClr val="accent1">
                <a:lumMod val="50000"/>
              </a:schemeClr>
            </a:gs>
            <a:gs pos="49000">
              <a:schemeClr val="accent1">
                <a:lumMod val="50000"/>
              </a:schemeClr>
            </a:gs>
            <a:gs pos="100000">
              <a:schemeClr val="accent1">
                <a:lumMod val="50000"/>
              </a:schemeClr>
            </a:gs>
          </a:gsLst>
        </a:gradFill>
      </dgm:spPr>
      <dgm:t>
        <a:bodyPr/>
        <a:lstStyle/>
        <a:p>
          <a:endParaRPr lang="en-AU" sz="1000" kern="1200" dirty="0"/>
        </a:p>
      </dgm:t>
    </dgm:pt>
    <dgm:pt modelId="{4ECD4C52-7A7C-4B58-A07A-16D64BEF6262}" type="parTrans" cxnId="{A534EF29-D2E6-4422-B798-5EBF9DD8A1C5}">
      <dgm:prSet/>
      <dgm:spPr/>
      <dgm:t>
        <a:bodyPr/>
        <a:lstStyle/>
        <a:p>
          <a:endParaRPr lang="en-AU"/>
        </a:p>
      </dgm:t>
    </dgm:pt>
    <dgm:pt modelId="{34DB803B-0CF7-4720-8BA6-146D5C69D94B}" type="sibTrans" cxnId="{A534EF29-D2E6-4422-B798-5EBF9DD8A1C5}">
      <dgm:prSet/>
      <dgm:spPr/>
      <dgm:t>
        <a:bodyPr/>
        <a:lstStyle/>
        <a:p>
          <a:endParaRPr lang="en-AU"/>
        </a:p>
      </dgm:t>
    </dgm:pt>
    <dgm:pt modelId="{ABF4ECD8-83C9-4350-A9FE-BB65C0D7EDDB}">
      <dgm:prSet custT="1"/>
      <dgm:spPr>
        <a:gradFill rotWithShape="0">
          <a:gsLst>
            <a:gs pos="0">
              <a:schemeClr val="accent1">
                <a:lumMod val="75000"/>
              </a:schemeClr>
            </a:gs>
            <a:gs pos="49000">
              <a:schemeClr val="accent1">
                <a:lumMod val="75000"/>
              </a:schemeClr>
            </a:gs>
            <a:gs pos="100000">
              <a:schemeClr val="accent1">
                <a:lumMod val="75000"/>
              </a:schemeClr>
            </a:gs>
          </a:gsLst>
        </a:gradFill>
      </dgm:spPr>
      <dgm:t>
        <a:bodyPr/>
        <a:lstStyle/>
        <a:p>
          <a:pPr marL="171450" lvl="1" indent="0" algn="l" defTabSz="711200">
            <a:lnSpc>
              <a:spcPct val="90000"/>
            </a:lnSpc>
            <a:spcBef>
              <a:spcPct val="0"/>
            </a:spcBef>
            <a:spcAft>
              <a:spcPct val="15000"/>
            </a:spcAft>
          </a:pPr>
          <a:r>
            <a:rPr lang="en-US" sz="1800" kern="1200" dirty="0"/>
            <a:t>Lump sum for aged care needs, major purchases</a:t>
          </a:r>
        </a:p>
      </dgm:t>
    </dgm:pt>
    <dgm:pt modelId="{A379543C-C0C1-4A3E-866F-7DF747C7F6F1}" type="parTrans" cxnId="{B9CD26BA-EBF8-4D42-B2EF-6632474DBC06}">
      <dgm:prSet/>
      <dgm:spPr/>
      <dgm:t>
        <a:bodyPr/>
        <a:lstStyle/>
        <a:p>
          <a:endParaRPr lang="en-AU"/>
        </a:p>
      </dgm:t>
    </dgm:pt>
    <dgm:pt modelId="{3DFF1C09-187E-48B4-ABAA-0561B5718111}" type="sibTrans" cxnId="{B9CD26BA-EBF8-4D42-B2EF-6632474DBC06}">
      <dgm:prSet/>
      <dgm:spPr/>
      <dgm:t>
        <a:bodyPr/>
        <a:lstStyle/>
        <a:p>
          <a:endParaRPr lang="en-AU"/>
        </a:p>
      </dgm:t>
    </dgm:pt>
    <dgm:pt modelId="{EE3D1248-0D41-4421-AA2B-461F4049469D}" type="pres">
      <dgm:prSet presAssocID="{3D194C5C-1369-40A3-B3F7-742667ACE64A}" presName="Name0" presStyleCnt="0">
        <dgm:presLayoutVars>
          <dgm:dir/>
          <dgm:resizeHandles val="exact"/>
        </dgm:presLayoutVars>
      </dgm:prSet>
      <dgm:spPr/>
    </dgm:pt>
    <dgm:pt modelId="{2136A384-0A44-4E2F-AE7C-1E8E4CE35D47}" type="pres">
      <dgm:prSet presAssocID="{49CE4B07-44D7-4943-A875-9277ECC1104A}" presName="node" presStyleLbl="node1" presStyleIdx="0" presStyleCnt="4" custLinFactNeighborY="2388">
        <dgm:presLayoutVars>
          <dgm:bulletEnabled val="1"/>
        </dgm:presLayoutVars>
      </dgm:prSet>
      <dgm:spPr/>
    </dgm:pt>
    <dgm:pt modelId="{183C9BFD-CD75-48EF-809A-C4C26D93A978}" type="pres">
      <dgm:prSet presAssocID="{B40FB59E-E47A-4B41-B9A7-789F53FBFDAA}" presName="sibTrans" presStyleLbl="sibTrans1D1" presStyleIdx="0" presStyleCnt="3"/>
      <dgm:spPr/>
    </dgm:pt>
    <dgm:pt modelId="{20E06400-EDE9-4372-9016-5FD9B8B40103}" type="pres">
      <dgm:prSet presAssocID="{B40FB59E-E47A-4B41-B9A7-789F53FBFDAA}" presName="connectorText" presStyleLbl="sibTrans1D1" presStyleIdx="0" presStyleCnt="3"/>
      <dgm:spPr/>
    </dgm:pt>
    <dgm:pt modelId="{5008055F-95C9-4EA9-A8C5-928F3695121B}" type="pres">
      <dgm:prSet presAssocID="{9AB6C6AB-EC8E-4A7B-927D-CC8437996933}" presName="node" presStyleLbl="node1" presStyleIdx="1" presStyleCnt="4" custLinFactNeighborX="-1218" custLinFactNeighborY="-1313">
        <dgm:presLayoutVars>
          <dgm:bulletEnabled val="1"/>
        </dgm:presLayoutVars>
      </dgm:prSet>
      <dgm:spPr/>
    </dgm:pt>
    <dgm:pt modelId="{3092BD36-2D17-4D42-B4D6-2ED05CC79E6B}" type="pres">
      <dgm:prSet presAssocID="{6DC42341-6EAB-4F4F-BF25-9B269A3C8CC4}" presName="sibTrans" presStyleLbl="sibTrans1D1" presStyleIdx="1" presStyleCnt="3"/>
      <dgm:spPr/>
    </dgm:pt>
    <dgm:pt modelId="{3F8DA6FB-5A6D-4773-9840-4E13019AEEC1}" type="pres">
      <dgm:prSet presAssocID="{6DC42341-6EAB-4F4F-BF25-9B269A3C8CC4}" presName="connectorText" presStyleLbl="sibTrans1D1" presStyleIdx="1" presStyleCnt="3"/>
      <dgm:spPr/>
    </dgm:pt>
    <dgm:pt modelId="{B1B3691C-1CE8-4B99-94C1-5D1E6F086DBF}" type="pres">
      <dgm:prSet presAssocID="{74A57D43-1607-4FA8-B87A-71B185A8CD27}" presName="node" presStyleLbl="node1" presStyleIdx="2" presStyleCnt="4">
        <dgm:presLayoutVars>
          <dgm:bulletEnabled val="1"/>
        </dgm:presLayoutVars>
      </dgm:prSet>
      <dgm:spPr/>
    </dgm:pt>
    <dgm:pt modelId="{5A4EF0F0-ABE0-4E6F-A51E-67C342FA2665}" type="pres">
      <dgm:prSet presAssocID="{D767AF10-87BE-4A70-A6FC-04C467DAB572}" presName="sibTrans" presStyleLbl="sibTrans1D1" presStyleIdx="2" presStyleCnt="3"/>
      <dgm:spPr/>
    </dgm:pt>
    <dgm:pt modelId="{5599C9EE-6FDE-4B8F-ADB2-4BE6A85D4D10}" type="pres">
      <dgm:prSet presAssocID="{D767AF10-87BE-4A70-A6FC-04C467DAB572}" presName="connectorText" presStyleLbl="sibTrans1D1" presStyleIdx="2" presStyleCnt="3"/>
      <dgm:spPr/>
    </dgm:pt>
    <dgm:pt modelId="{4C33E94E-B2E4-4BA3-A0BD-AA20F9533532}" type="pres">
      <dgm:prSet presAssocID="{0803EF4E-2C43-4E10-90FE-9FD0EF5CD450}" presName="node" presStyleLbl="node1" presStyleIdx="3" presStyleCnt="4">
        <dgm:presLayoutVars>
          <dgm:bulletEnabled val="1"/>
        </dgm:presLayoutVars>
      </dgm:prSet>
      <dgm:spPr/>
    </dgm:pt>
  </dgm:ptLst>
  <dgm:cxnLst>
    <dgm:cxn modelId="{C5E1A811-13EF-4B61-A740-DF6FD1F46410}" srcId="{3D194C5C-1369-40A3-B3F7-742667ACE64A}" destId="{0803EF4E-2C43-4E10-90FE-9FD0EF5CD450}" srcOrd="3" destOrd="0" parTransId="{AE01677E-C43C-4248-B482-6AB27B3D05AF}" sibTransId="{796E9584-5D21-4945-BEE9-182ADD249005}"/>
    <dgm:cxn modelId="{0B47D617-6280-4BB9-9F01-20A1166C0BF1}" type="presOf" srcId="{D767AF10-87BE-4A70-A6FC-04C467DAB572}" destId="{5599C9EE-6FDE-4B8F-ADB2-4BE6A85D4D10}" srcOrd="1" destOrd="0" presId="urn:microsoft.com/office/officeart/2016/7/layout/RepeatingBendingProcessNew"/>
    <dgm:cxn modelId="{A534EF29-D2E6-4422-B798-5EBF9DD8A1C5}" srcId="{49CE4B07-44D7-4943-A875-9277ECC1104A}" destId="{7784ABCF-BD30-4E59-9CDA-92D7658F74AC}" srcOrd="1" destOrd="0" parTransId="{4ECD4C52-7A7C-4B58-A07A-16D64BEF6262}" sibTransId="{34DB803B-0CF7-4720-8BA6-146D5C69D94B}"/>
    <dgm:cxn modelId="{FED9873C-DC88-4A5B-AE8D-9A9D882F8CA2}" type="presOf" srcId="{7784ABCF-BD30-4E59-9CDA-92D7658F74AC}" destId="{2136A384-0A44-4E2F-AE7C-1E8E4CE35D47}" srcOrd="0" destOrd="2" presId="urn:microsoft.com/office/officeart/2016/7/layout/RepeatingBendingProcessNew"/>
    <dgm:cxn modelId="{F9372465-84CC-4C39-BC4A-A39DCA6683FD}" type="presOf" srcId="{49CE4B07-44D7-4943-A875-9277ECC1104A}" destId="{2136A384-0A44-4E2F-AE7C-1E8E4CE35D47}" srcOrd="0" destOrd="0" presId="urn:microsoft.com/office/officeart/2016/7/layout/RepeatingBendingProcessNew"/>
    <dgm:cxn modelId="{274FFF45-AED3-4756-91CB-85B840A84081}" type="presOf" srcId="{D767AF10-87BE-4A70-A6FC-04C467DAB572}" destId="{5A4EF0F0-ABE0-4E6F-A51E-67C342FA2665}" srcOrd="0" destOrd="0" presId="urn:microsoft.com/office/officeart/2016/7/layout/RepeatingBendingProcessNew"/>
    <dgm:cxn modelId="{83D41D47-E49D-4E9F-9696-3EF763349629}" srcId="{74A57D43-1607-4FA8-B87A-71B185A8CD27}" destId="{26D4B6D4-68B2-4156-93BE-A673F1628EAB}" srcOrd="0" destOrd="0" parTransId="{68B8C900-7CE9-47C9-9449-679F6961D205}" sibTransId="{E57A6C21-8AF7-4E45-BC9F-7FD173FC9E5B}"/>
    <dgm:cxn modelId="{3509E068-4D31-41AD-98D3-B741139C6B25}" type="presOf" srcId="{6DC42341-6EAB-4F4F-BF25-9B269A3C8CC4}" destId="{3092BD36-2D17-4D42-B4D6-2ED05CC79E6B}" srcOrd="0" destOrd="0" presId="urn:microsoft.com/office/officeart/2016/7/layout/RepeatingBendingProcessNew"/>
    <dgm:cxn modelId="{414A5C49-D844-43AE-BC22-07C600F2DE86}" type="presOf" srcId="{3D194C5C-1369-40A3-B3F7-742667ACE64A}" destId="{EE3D1248-0D41-4421-AA2B-461F4049469D}" srcOrd="0" destOrd="0" presId="urn:microsoft.com/office/officeart/2016/7/layout/RepeatingBendingProcessNew"/>
    <dgm:cxn modelId="{CB6F864D-0077-4581-B5F5-7BCDE0132F7D}" type="presOf" srcId="{EC2A387F-6747-4FB4-8A91-CAD22ADDE30E}" destId="{B1B3691C-1CE8-4B99-94C1-5D1E6F086DBF}" srcOrd="0" destOrd="2" presId="urn:microsoft.com/office/officeart/2016/7/layout/RepeatingBendingProcessNew"/>
    <dgm:cxn modelId="{83B2064F-CC95-40AF-B449-AAD668A1CCC3}" type="presOf" srcId="{26D4B6D4-68B2-4156-93BE-A673F1628EAB}" destId="{B1B3691C-1CE8-4B99-94C1-5D1E6F086DBF}" srcOrd="0" destOrd="1" presId="urn:microsoft.com/office/officeart/2016/7/layout/RepeatingBendingProcessNew"/>
    <dgm:cxn modelId="{EBDAF772-9C2B-4D2A-B609-20EAEBCB352D}" type="presOf" srcId="{B40FB59E-E47A-4B41-B9A7-789F53FBFDAA}" destId="{20E06400-EDE9-4372-9016-5FD9B8B40103}" srcOrd="1" destOrd="0" presId="urn:microsoft.com/office/officeart/2016/7/layout/RepeatingBendingProcessNew"/>
    <dgm:cxn modelId="{C3273B56-2C09-4F9A-9C52-540BB0A93F6A}" srcId="{3D194C5C-1369-40A3-B3F7-742667ACE64A}" destId="{49CE4B07-44D7-4943-A875-9277ECC1104A}" srcOrd="0" destOrd="0" parTransId="{7F44E3E7-C670-4839-8D2A-25A28DD99C05}" sibTransId="{B40FB59E-E47A-4B41-B9A7-789F53FBFDAA}"/>
    <dgm:cxn modelId="{D632F581-C1D0-4466-965F-6421B3186C10}" type="presOf" srcId="{6B197043-E4BF-4558-9DCB-F5735A223ED0}" destId="{2136A384-0A44-4E2F-AE7C-1E8E4CE35D47}" srcOrd="0" destOrd="1" presId="urn:microsoft.com/office/officeart/2016/7/layout/RepeatingBendingProcessNew"/>
    <dgm:cxn modelId="{046F5483-1853-4450-8397-579972F7DA77}" type="presOf" srcId="{74A57D43-1607-4FA8-B87A-71B185A8CD27}" destId="{B1B3691C-1CE8-4B99-94C1-5D1E6F086DBF}" srcOrd="0" destOrd="0" presId="urn:microsoft.com/office/officeart/2016/7/layout/RepeatingBendingProcessNew"/>
    <dgm:cxn modelId="{442A4391-7D0C-4106-8685-B991B84F8B0A}" srcId="{3D194C5C-1369-40A3-B3F7-742667ACE64A}" destId="{74A57D43-1607-4FA8-B87A-71B185A8CD27}" srcOrd="2" destOrd="0" parTransId="{0BF7FF6D-227C-495E-9467-B61ED767B774}" sibTransId="{D767AF10-87BE-4A70-A6FC-04C467DAB572}"/>
    <dgm:cxn modelId="{09EDA895-2FC7-4B1E-9A5D-BD916D1FFDCD}" type="presOf" srcId="{ABF4ECD8-83C9-4350-A9FE-BB65C0D7EDDB}" destId="{5008055F-95C9-4EA9-A8C5-928F3695121B}" srcOrd="0" destOrd="1" presId="urn:microsoft.com/office/officeart/2016/7/layout/RepeatingBendingProcessNew"/>
    <dgm:cxn modelId="{5D75339A-A187-439E-86F6-5AF370B00F3E}" srcId="{49CE4B07-44D7-4943-A875-9277ECC1104A}" destId="{6B197043-E4BF-4558-9DCB-F5735A223ED0}" srcOrd="0" destOrd="0" parTransId="{75B64AAC-05F6-4A69-86D2-B0B8DDE87B45}" sibTransId="{94CD0C08-4010-4A44-9CD6-7894588B8FD5}"/>
    <dgm:cxn modelId="{3C01DA9F-EFFF-401B-A7EB-8156E5A56E22}" type="presOf" srcId="{0803EF4E-2C43-4E10-90FE-9FD0EF5CD450}" destId="{4C33E94E-B2E4-4BA3-A0BD-AA20F9533532}" srcOrd="0" destOrd="0" presId="urn:microsoft.com/office/officeart/2016/7/layout/RepeatingBendingProcessNew"/>
    <dgm:cxn modelId="{B9CD26BA-EBF8-4D42-B2EF-6632474DBC06}" srcId="{9AB6C6AB-EC8E-4A7B-927D-CC8437996933}" destId="{ABF4ECD8-83C9-4350-A9FE-BB65C0D7EDDB}" srcOrd="0" destOrd="0" parTransId="{A379543C-C0C1-4A3E-866F-7DF747C7F6F1}" sibTransId="{3DFF1C09-187E-48B4-ABAA-0561B5718111}"/>
    <dgm:cxn modelId="{1E6C42C0-4E9B-4FF7-BF70-A43968B172C3}" type="presOf" srcId="{6DC42341-6EAB-4F4F-BF25-9B269A3C8CC4}" destId="{3F8DA6FB-5A6D-4773-9840-4E13019AEEC1}" srcOrd="1" destOrd="0" presId="urn:microsoft.com/office/officeart/2016/7/layout/RepeatingBendingProcessNew"/>
    <dgm:cxn modelId="{A0748DEE-EC11-413F-AE55-AAB3C2E770F0}" type="presOf" srcId="{9AB6C6AB-EC8E-4A7B-927D-CC8437996933}" destId="{5008055F-95C9-4EA9-A8C5-928F3695121B}" srcOrd="0" destOrd="0" presId="urn:microsoft.com/office/officeart/2016/7/layout/RepeatingBendingProcessNew"/>
    <dgm:cxn modelId="{C3D8A1EE-BC2E-429F-8382-A5C420E6E6F8}" type="presOf" srcId="{B40FB59E-E47A-4B41-B9A7-789F53FBFDAA}" destId="{183C9BFD-CD75-48EF-809A-C4C26D93A978}" srcOrd="0" destOrd="0" presId="urn:microsoft.com/office/officeart/2016/7/layout/RepeatingBendingProcessNew"/>
    <dgm:cxn modelId="{C2C99CF7-0CA9-4F8E-BF1B-F3243C0A9D08}" srcId="{3D194C5C-1369-40A3-B3F7-742667ACE64A}" destId="{9AB6C6AB-EC8E-4A7B-927D-CC8437996933}" srcOrd="1" destOrd="0" parTransId="{32B36ED8-779D-4D83-8319-114E0703F736}" sibTransId="{6DC42341-6EAB-4F4F-BF25-9B269A3C8CC4}"/>
    <dgm:cxn modelId="{B2511CFD-8A0B-4045-9880-7131434CD3AD}" srcId="{74A57D43-1607-4FA8-B87A-71B185A8CD27}" destId="{EC2A387F-6747-4FB4-8A91-CAD22ADDE30E}" srcOrd="1" destOrd="0" parTransId="{658A6978-7EA0-4BAD-8DE5-855F20BB15E6}" sibTransId="{EB97BFB1-01E9-4636-81A4-C9D1EA27ABA3}"/>
    <dgm:cxn modelId="{71F56FCF-D8DA-4AA1-AF13-480DF6DE1E39}" type="presParOf" srcId="{EE3D1248-0D41-4421-AA2B-461F4049469D}" destId="{2136A384-0A44-4E2F-AE7C-1E8E4CE35D47}" srcOrd="0" destOrd="0" presId="urn:microsoft.com/office/officeart/2016/7/layout/RepeatingBendingProcessNew"/>
    <dgm:cxn modelId="{C077BA65-8D8E-42A6-8519-3D8AFF9E284B}" type="presParOf" srcId="{EE3D1248-0D41-4421-AA2B-461F4049469D}" destId="{183C9BFD-CD75-48EF-809A-C4C26D93A978}" srcOrd="1" destOrd="0" presId="urn:microsoft.com/office/officeart/2016/7/layout/RepeatingBendingProcessNew"/>
    <dgm:cxn modelId="{FBEB707A-A28D-45B7-8E1C-B1CB8C71D4D5}" type="presParOf" srcId="{183C9BFD-CD75-48EF-809A-C4C26D93A978}" destId="{20E06400-EDE9-4372-9016-5FD9B8B40103}" srcOrd="0" destOrd="0" presId="urn:microsoft.com/office/officeart/2016/7/layout/RepeatingBendingProcessNew"/>
    <dgm:cxn modelId="{185FA7D8-79B1-43B5-A34E-B0158266999C}" type="presParOf" srcId="{EE3D1248-0D41-4421-AA2B-461F4049469D}" destId="{5008055F-95C9-4EA9-A8C5-928F3695121B}" srcOrd="2" destOrd="0" presId="urn:microsoft.com/office/officeart/2016/7/layout/RepeatingBendingProcessNew"/>
    <dgm:cxn modelId="{0884BCD8-4EA0-4E2E-B4F6-1CC2F1E7EA33}" type="presParOf" srcId="{EE3D1248-0D41-4421-AA2B-461F4049469D}" destId="{3092BD36-2D17-4D42-B4D6-2ED05CC79E6B}" srcOrd="3" destOrd="0" presId="urn:microsoft.com/office/officeart/2016/7/layout/RepeatingBendingProcessNew"/>
    <dgm:cxn modelId="{67A4571A-9BC0-4F00-A335-C4861D1055F7}" type="presParOf" srcId="{3092BD36-2D17-4D42-B4D6-2ED05CC79E6B}" destId="{3F8DA6FB-5A6D-4773-9840-4E13019AEEC1}" srcOrd="0" destOrd="0" presId="urn:microsoft.com/office/officeart/2016/7/layout/RepeatingBendingProcessNew"/>
    <dgm:cxn modelId="{A5840AC2-AF51-41FA-9E6C-F24DFADBC9D5}" type="presParOf" srcId="{EE3D1248-0D41-4421-AA2B-461F4049469D}" destId="{B1B3691C-1CE8-4B99-94C1-5D1E6F086DBF}" srcOrd="4" destOrd="0" presId="urn:microsoft.com/office/officeart/2016/7/layout/RepeatingBendingProcessNew"/>
    <dgm:cxn modelId="{5FBD3D73-5581-4D76-B9CC-171E9AA5C166}" type="presParOf" srcId="{EE3D1248-0D41-4421-AA2B-461F4049469D}" destId="{5A4EF0F0-ABE0-4E6F-A51E-67C342FA2665}" srcOrd="5" destOrd="0" presId="urn:microsoft.com/office/officeart/2016/7/layout/RepeatingBendingProcessNew"/>
    <dgm:cxn modelId="{C0578AB5-FD46-4809-91C2-D7108722F81C}" type="presParOf" srcId="{5A4EF0F0-ABE0-4E6F-A51E-67C342FA2665}" destId="{5599C9EE-6FDE-4B8F-ADB2-4BE6A85D4D10}" srcOrd="0" destOrd="0" presId="urn:microsoft.com/office/officeart/2016/7/layout/RepeatingBendingProcessNew"/>
    <dgm:cxn modelId="{9546B16C-BA3B-4B25-B497-B42E5F78A342}" type="presParOf" srcId="{EE3D1248-0D41-4421-AA2B-461F4049469D}" destId="{4C33E94E-B2E4-4BA3-A0BD-AA20F9533532}"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55EA38-31E0-4761-93A8-4C9999A0815B}"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3B2DD643-8B98-4F99-A217-8ACDFD767FA3}">
      <dgm:prSet custT="1"/>
      <dgm:spPr/>
      <dgm:t>
        <a:bodyPr/>
        <a:lstStyle/>
        <a:p>
          <a:pPr>
            <a:lnSpc>
              <a:spcPct val="100000"/>
            </a:lnSpc>
          </a:pPr>
          <a:r>
            <a:rPr lang="en-AU" sz="2400" dirty="0"/>
            <a:t>Investors can switch at any time to increase or reduce payments or durations</a:t>
          </a:r>
          <a:endParaRPr lang="en-US" sz="2400" dirty="0"/>
        </a:p>
      </dgm:t>
    </dgm:pt>
    <dgm:pt modelId="{0B04C7D1-1988-48EE-937D-A302A44AF0F3}" type="parTrans" cxnId="{6C48BE4E-4526-43FB-AE52-E42CDD22F770}">
      <dgm:prSet/>
      <dgm:spPr/>
      <dgm:t>
        <a:bodyPr/>
        <a:lstStyle/>
        <a:p>
          <a:endParaRPr lang="en-US"/>
        </a:p>
      </dgm:t>
    </dgm:pt>
    <dgm:pt modelId="{3671AB7B-E29C-4BE9-B4DD-20AC7D32A923}" type="sibTrans" cxnId="{6C48BE4E-4526-43FB-AE52-E42CDD22F770}">
      <dgm:prSet/>
      <dgm:spPr/>
      <dgm:t>
        <a:bodyPr/>
        <a:lstStyle/>
        <a:p>
          <a:endParaRPr lang="en-US"/>
        </a:p>
      </dgm:t>
    </dgm:pt>
    <dgm:pt modelId="{19BFCCB1-3114-4F4D-BECB-F3E10A2A5B91}">
      <dgm:prSet/>
      <dgm:spPr/>
      <dgm:t>
        <a:bodyPr/>
        <a:lstStyle/>
        <a:p>
          <a:pPr>
            <a:lnSpc>
              <a:spcPct val="100000"/>
            </a:lnSpc>
          </a:pPr>
          <a:r>
            <a:rPr lang="en-AU" dirty="0"/>
            <a:t>All distributions are increased by CPI each year to provide predictable, reliable income streams, with a residual lump sum paid to the member at maturity</a:t>
          </a:r>
          <a:endParaRPr lang="en-US" dirty="0"/>
        </a:p>
      </dgm:t>
    </dgm:pt>
    <dgm:pt modelId="{804ECEDD-6D54-4B48-95CB-F9E4C9C80467}" type="parTrans" cxnId="{E3400CB6-AD8B-4B3C-92AA-0D6356120980}">
      <dgm:prSet/>
      <dgm:spPr/>
      <dgm:t>
        <a:bodyPr/>
        <a:lstStyle/>
        <a:p>
          <a:endParaRPr lang="en-US"/>
        </a:p>
      </dgm:t>
    </dgm:pt>
    <dgm:pt modelId="{EE791A6B-FEB4-4E5F-9B88-7058B9C22219}" type="sibTrans" cxnId="{E3400CB6-AD8B-4B3C-92AA-0D6356120980}">
      <dgm:prSet/>
      <dgm:spPr/>
      <dgm:t>
        <a:bodyPr/>
        <a:lstStyle/>
        <a:p>
          <a:endParaRPr lang="en-US"/>
        </a:p>
      </dgm:t>
    </dgm:pt>
    <dgm:pt modelId="{F054E1F3-C4F0-4645-BC8E-89E0FA76FFB4}">
      <dgm:prSet custT="1"/>
      <dgm:spPr/>
      <dgm:t>
        <a:bodyPr/>
        <a:lstStyle/>
        <a:p>
          <a:pPr>
            <a:lnSpc>
              <a:spcPct val="100000"/>
            </a:lnSpc>
          </a:pPr>
          <a:r>
            <a:rPr lang="en-AU" sz="2200" kern="1200" dirty="0">
              <a:solidFill>
                <a:srgbClr val="FFFFFF">
                  <a:hueOff val="0"/>
                  <a:satOff val="0"/>
                  <a:lumOff val="0"/>
                  <a:alphaOff val="0"/>
                </a:srgbClr>
              </a:solidFill>
              <a:latin typeface="ABC Oracle"/>
              <a:ea typeface="+mn-ea"/>
              <a:cs typeface="+mn-cs"/>
            </a:rPr>
            <a:t>Each income stream has regular reporting and provides a star rating to indicate fund strength to deliver its CPI indexed income for the remaining term</a:t>
          </a:r>
          <a:endParaRPr lang="en-US" sz="2200" kern="1200" dirty="0">
            <a:solidFill>
              <a:srgbClr val="FFFFFF">
                <a:hueOff val="0"/>
                <a:satOff val="0"/>
                <a:lumOff val="0"/>
                <a:alphaOff val="0"/>
              </a:srgbClr>
            </a:solidFill>
            <a:latin typeface="ABC Oracle"/>
            <a:ea typeface="+mn-ea"/>
            <a:cs typeface="+mn-cs"/>
          </a:endParaRPr>
        </a:p>
      </dgm:t>
    </dgm:pt>
    <dgm:pt modelId="{82244505-BAE8-44A7-92E7-E0683B50D6AC}" type="parTrans" cxnId="{A07BA4FC-7716-446D-8FBC-D047F38CF640}">
      <dgm:prSet/>
      <dgm:spPr/>
      <dgm:t>
        <a:bodyPr/>
        <a:lstStyle/>
        <a:p>
          <a:endParaRPr lang="en-US"/>
        </a:p>
      </dgm:t>
    </dgm:pt>
    <dgm:pt modelId="{C86E788A-0246-4F52-99B2-84C3BA93A93B}" type="sibTrans" cxnId="{A07BA4FC-7716-446D-8FBC-D047F38CF640}">
      <dgm:prSet/>
      <dgm:spPr/>
      <dgm:t>
        <a:bodyPr/>
        <a:lstStyle/>
        <a:p>
          <a:endParaRPr lang="en-US"/>
        </a:p>
      </dgm:t>
    </dgm:pt>
    <dgm:pt modelId="{BC12055C-6B96-4FB6-8043-0746D00E9B96}">
      <dgm:prSet custT="1"/>
      <dgm:spPr/>
      <dgm:t>
        <a:bodyPr/>
        <a:lstStyle/>
        <a:p>
          <a:pPr>
            <a:lnSpc>
              <a:spcPct val="100000"/>
            </a:lnSpc>
          </a:pPr>
          <a:r>
            <a:rPr lang="en-AU" sz="2400" dirty="0"/>
            <a:t>A 100% success rate over 144 </a:t>
          </a:r>
          <a:br>
            <a:rPr lang="en-AU" sz="2400" dirty="0"/>
          </a:br>
          <a:r>
            <a:rPr lang="en-AU" sz="2400" dirty="0"/>
            <a:t>thirty-year investment scenarios </a:t>
          </a:r>
          <a:endParaRPr lang="en-US" sz="2400" dirty="0"/>
        </a:p>
      </dgm:t>
    </dgm:pt>
    <dgm:pt modelId="{75A3EA89-3192-4AEF-9375-D82A87E21257}" type="parTrans" cxnId="{57D5BF34-2AB1-4E29-A385-49185AF85E05}">
      <dgm:prSet/>
      <dgm:spPr/>
      <dgm:t>
        <a:bodyPr/>
        <a:lstStyle/>
        <a:p>
          <a:endParaRPr lang="en-US"/>
        </a:p>
      </dgm:t>
    </dgm:pt>
    <dgm:pt modelId="{657D1D6C-A8E5-4F77-84BD-12F8582EEECB}" type="sibTrans" cxnId="{57D5BF34-2AB1-4E29-A385-49185AF85E05}">
      <dgm:prSet/>
      <dgm:spPr/>
      <dgm:t>
        <a:bodyPr/>
        <a:lstStyle/>
        <a:p>
          <a:endParaRPr lang="en-US"/>
        </a:p>
      </dgm:t>
    </dgm:pt>
    <dgm:pt modelId="{97D5659C-3C4B-431A-AA59-6AB9BB289F33}">
      <dgm:prSet/>
      <dgm:spPr/>
      <dgm:t>
        <a:bodyPr/>
        <a:lstStyle/>
        <a:p>
          <a:pPr>
            <a:lnSpc>
              <a:spcPct val="100000"/>
            </a:lnSpc>
          </a:pPr>
          <a:r>
            <a:rPr lang="en-AU" dirty="0"/>
            <a:t>including the high inflation and weak investment markets of the 1970s, the GFC and COVID</a:t>
          </a:r>
          <a:endParaRPr lang="en-US" dirty="0"/>
        </a:p>
      </dgm:t>
    </dgm:pt>
    <dgm:pt modelId="{C08953D1-6705-4410-82CE-54FE29F73676}" type="parTrans" cxnId="{41A9171E-ADF8-4086-8F84-952B529028B7}">
      <dgm:prSet/>
      <dgm:spPr/>
      <dgm:t>
        <a:bodyPr/>
        <a:lstStyle/>
        <a:p>
          <a:endParaRPr lang="en-US"/>
        </a:p>
      </dgm:t>
    </dgm:pt>
    <dgm:pt modelId="{50D485B7-5939-4E35-86A1-C3C10FB06892}" type="sibTrans" cxnId="{41A9171E-ADF8-4086-8F84-952B529028B7}">
      <dgm:prSet/>
      <dgm:spPr/>
      <dgm:t>
        <a:bodyPr/>
        <a:lstStyle/>
        <a:p>
          <a:endParaRPr lang="en-US"/>
        </a:p>
      </dgm:t>
    </dgm:pt>
    <dgm:pt modelId="{8674C4F8-61A8-4963-8AAA-C9A988B15652}" type="pres">
      <dgm:prSet presAssocID="{0955EA38-31E0-4761-93A8-4C9999A0815B}" presName="root" presStyleCnt="0">
        <dgm:presLayoutVars>
          <dgm:dir/>
          <dgm:resizeHandles val="exact"/>
        </dgm:presLayoutVars>
      </dgm:prSet>
      <dgm:spPr/>
    </dgm:pt>
    <dgm:pt modelId="{23C84353-46E9-45A3-9D7F-F649F95B95AB}" type="pres">
      <dgm:prSet presAssocID="{3B2DD643-8B98-4F99-A217-8ACDFD767FA3}" presName="compNode" presStyleCnt="0"/>
      <dgm:spPr/>
    </dgm:pt>
    <dgm:pt modelId="{7E26C68F-EE74-4A03-AAAD-8B8A40D42B94}" type="pres">
      <dgm:prSet presAssocID="{3B2DD643-8B98-4F99-A217-8ACDFD767FA3}" presName="bgRect" presStyleLbl="bgShp" presStyleIdx="0" presStyleCnt="4" custLinFactNeighborX="-15" custLinFactNeighborY="-4425"/>
      <dgm:spPr/>
    </dgm:pt>
    <dgm:pt modelId="{A0094838-9FC9-4268-9800-8471BD09A021}" type="pres">
      <dgm:prSet presAssocID="{3B2DD643-8B98-4F99-A217-8ACDFD767FA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E0576E9F-3709-476A-9432-76F07C8FA53B}" type="pres">
      <dgm:prSet presAssocID="{3B2DD643-8B98-4F99-A217-8ACDFD767FA3}" presName="spaceRect" presStyleCnt="0"/>
      <dgm:spPr/>
    </dgm:pt>
    <dgm:pt modelId="{FF63751A-C511-475D-A2C4-BCCC507559E8}" type="pres">
      <dgm:prSet presAssocID="{3B2DD643-8B98-4F99-A217-8ACDFD767FA3}" presName="parTx" presStyleLbl="revTx" presStyleIdx="0" presStyleCnt="5">
        <dgm:presLayoutVars>
          <dgm:chMax val="0"/>
          <dgm:chPref val="0"/>
        </dgm:presLayoutVars>
      </dgm:prSet>
      <dgm:spPr/>
    </dgm:pt>
    <dgm:pt modelId="{0A3B2FB7-CA0C-4F86-BF52-99B43F404320}" type="pres">
      <dgm:prSet presAssocID="{3671AB7B-E29C-4BE9-B4DD-20AC7D32A923}" presName="sibTrans" presStyleCnt="0"/>
      <dgm:spPr/>
    </dgm:pt>
    <dgm:pt modelId="{5BA62421-3CF2-45A8-B494-D80D7A30895E}" type="pres">
      <dgm:prSet presAssocID="{19BFCCB1-3114-4F4D-BECB-F3E10A2A5B91}" presName="compNode" presStyleCnt="0"/>
      <dgm:spPr/>
    </dgm:pt>
    <dgm:pt modelId="{25E368ED-E15C-450C-94DB-A0E6830DC1FA}" type="pres">
      <dgm:prSet presAssocID="{19BFCCB1-3114-4F4D-BECB-F3E10A2A5B91}" presName="bgRect" presStyleLbl="bgShp" presStyleIdx="1" presStyleCnt="4"/>
      <dgm:spPr/>
    </dgm:pt>
    <dgm:pt modelId="{4FD326E9-0455-4D3E-9BCA-DC65879BF865}" type="pres">
      <dgm:prSet presAssocID="{19BFCCB1-3114-4F4D-BECB-F3E10A2A5B9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Upward Trend"/>
        </a:ext>
      </dgm:extLst>
    </dgm:pt>
    <dgm:pt modelId="{6369E3C0-F826-4457-9CEB-5F4650301E3E}" type="pres">
      <dgm:prSet presAssocID="{19BFCCB1-3114-4F4D-BECB-F3E10A2A5B91}" presName="spaceRect" presStyleCnt="0"/>
      <dgm:spPr/>
    </dgm:pt>
    <dgm:pt modelId="{C259BC2D-EBBC-454D-B780-5C271A89F01F}" type="pres">
      <dgm:prSet presAssocID="{19BFCCB1-3114-4F4D-BECB-F3E10A2A5B91}" presName="parTx" presStyleLbl="revTx" presStyleIdx="1" presStyleCnt="5">
        <dgm:presLayoutVars>
          <dgm:chMax val="0"/>
          <dgm:chPref val="0"/>
        </dgm:presLayoutVars>
      </dgm:prSet>
      <dgm:spPr/>
    </dgm:pt>
    <dgm:pt modelId="{FFB84245-B140-4DF1-8D0C-985C1C35F82B}" type="pres">
      <dgm:prSet presAssocID="{EE791A6B-FEB4-4E5F-9B88-7058B9C22219}" presName="sibTrans" presStyleCnt="0"/>
      <dgm:spPr/>
    </dgm:pt>
    <dgm:pt modelId="{1A6534AB-5D95-4805-A0BD-9C6A40449E9C}" type="pres">
      <dgm:prSet presAssocID="{F054E1F3-C4F0-4645-BC8E-89E0FA76FFB4}" presName="compNode" presStyleCnt="0"/>
      <dgm:spPr/>
    </dgm:pt>
    <dgm:pt modelId="{D67420B5-B99B-40B2-9B76-97D45092883C}" type="pres">
      <dgm:prSet presAssocID="{F054E1F3-C4F0-4645-BC8E-89E0FA76FFB4}" presName="bgRect" presStyleLbl="bgShp" presStyleIdx="2" presStyleCnt="4"/>
      <dgm:spPr/>
    </dgm:pt>
    <dgm:pt modelId="{34ADB982-CE30-4EE7-AAC6-3A4273EE19CB}" type="pres">
      <dgm:prSet presAssocID="{F054E1F3-C4F0-4645-BC8E-89E0FA76FFB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uan"/>
        </a:ext>
      </dgm:extLst>
    </dgm:pt>
    <dgm:pt modelId="{E1117AA4-73B5-4971-B6C9-8FE532E47A98}" type="pres">
      <dgm:prSet presAssocID="{F054E1F3-C4F0-4645-BC8E-89E0FA76FFB4}" presName="spaceRect" presStyleCnt="0"/>
      <dgm:spPr/>
    </dgm:pt>
    <dgm:pt modelId="{81FB4AB6-C7AA-40FB-BA22-D51FB1DA7D9E}" type="pres">
      <dgm:prSet presAssocID="{F054E1F3-C4F0-4645-BC8E-89E0FA76FFB4}" presName="parTx" presStyleLbl="revTx" presStyleIdx="2" presStyleCnt="5">
        <dgm:presLayoutVars>
          <dgm:chMax val="0"/>
          <dgm:chPref val="0"/>
        </dgm:presLayoutVars>
      </dgm:prSet>
      <dgm:spPr/>
    </dgm:pt>
    <dgm:pt modelId="{237B1255-DBBC-4B9E-B4AF-5FC9B81633A8}" type="pres">
      <dgm:prSet presAssocID="{C86E788A-0246-4F52-99B2-84C3BA93A93B}" presName="sibTrans" presStyleCnt="0"/>
      <dgm:spPr/>
    </dgm:pt>
    <dgm:pt modelId="{D3A6EC4D-A391-4FE8-9F57-DB97C85AFB84}" type="pres">
      <dgm:prSet presAssocID="{BC12055C-6B96-4FB6-8043-0746D00E9B96}" presName="compNode" presStyleCnt="0"/>
      <dgm:spPr/>
    </dgm:pt>
    <dgm:pt modelId="{5C55491F-0D22-4B44-AD24-478BD7E7E54B}" type="pres">
      <dgm:prSet presAssocID="{BC12055C-6B96-4FB6-8043-0746D00E9B96}" presName="bgRect" presStyleLbl="bgShp" presStyleIdx="3" presStyleCnt="4"/>
      <dgm:spPr/>
    </dgm:pt>
    <dgm:pt modelId="{E3E34EFB-2BD7-46C4-8C18-864D43FD83A7}" type="pres">
      <dgm:prSet presAssocID="{BC12055C-6B96-4FB6-8043-0746D00E9B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EF2007BB-D366-48F9-900B-7C620DE37071}" type="pres">
      <dgm:prSet presAssocID="{BC12055C-6B96-4FB6-8043-0746D00E9B96}" presName="spaceRect" presStyleCnt="0"/>
      <dgm:spPr/>
    </dgm:pt>
    <dgm:pt modelId="{2948F06C-515E-4880-8257-BCD51590C425}" type="pres">
      <dgm:prSet presAssocID="{BC12055C-6B96-4FB6-8043-0746D00E9B96}" presName="parTx" presStyleLbl="revTx" presStyleIdx="3" presStyleCnt="5">
        <dgm:presLayoutVars>
          <dgm:chMax val="0"/>
          <dgm:chPref val="0"/>
        </dgm:presLayoutVars>
      </dgm:prSet>
      <dgm:spPr/>
    </dgm:pt>
    <dgm:pt modelId="{6AA58DAB-F8E0-45D5-949A-A7E03EA08702}" type="pres">
      <dgm:prSet presAssocID="{BC12055C-6B96-4FB6-8043-0746D00E9B96}" presName="desTx" presStyleLbl="revTx" presStyleIdx="4" presStyleCnt="5">
        <dgm:presLayoutVars/>
      </dgm:prSet>
      <dgm:spPr/>
    </dgm:pt>
  </dgm:ptLst>
  <dgm:cxnLst>
    <dgm:cxn modelId="{16AB2B15-8443-491D-82F8-17F5E733D341}" type="presOf" srcId="{F054E1F3-C4F0-4645-BC8E-89E0FA76FFB4}" destId="{81FB4AB6-C7AA-40FB-BA22-D51FB1DA7D9E}" srcOrd="0" destOrd="0" presId="urn:microsoft.com/office/officeart/2018/2/layout/IconVerticalSolidList"/>
    <dgm:cxn modelId="{41A9171E-ADF8-4086-8F84-952B529028B7}" srcId="{BC12055C-6B96-4FB6-8043-0746D00E9B96}" destId="{97D5659C-3C4B-431A-AA59-6AB9BB289F33}" srcOrd="0" destOrd="0" parTransId="{C08953D1-6705-4410-82CE-54FE29F73676}" sibTransId="{50D485B7-5939-4E35-86A1-C3C10FB06892}"/>
    <dgm:cxn modelId="{AFA8392D-9851-455E-A4D3-07F427A76E61}" type="presOf" srcId="{BC12055C-6B96-4FB6-8043-0746D00E9B96}" destId="{2948F06C-515E-4880-8257-BCD51590C425}" srcOrd="0" destOrd="0" presId="urn:microsoft.com/office/officeart/2018/2/layout/IconVerticalSolidList"/>
    <dgm:cxn modelId="{57D5BF34-2AB1-4E29-A385-49185AF85E05}" srcId="{0955EA38-31E0-4761-93A8-4C9999A0815B}" destId="{BC12055C-6B96-4FB6-8043-0746D00E9B96}" srcOrd="3" destOrd="0" parTransId="{75A3EA89-3192-4AEF-9375-D82A87E21257}" sibTransId="{657D1D6C-A8E5-4F77-84BD-12F8582EEECB}"/>
    <dgm:cxn modelId="{F6FE1367-9CA6-49F7-BAD1-982BE1EC6A02}" type="presOf" srcId="{3B2DD643-8B98-4F99-A217-8ACDFD767FA3}" destId="{FF63751A-C511-475D-A2C4-BCCC507559E8}" srcOrd="0" destOrd="0" presId="urn:microsoft.com/office/officeart/2018/2/layout/IconVerticalSolidList"/>
    <dgm:cxn modelId="{6C48BE4E-4526-43FB-AE52-E42CDD22F770}" srcId="{0955EA38-31E0-4761-93A8-4C9999A0815B}" destId="{3B2DD643-8B98-4F99-A217-8ACDFD767FA3}" srcOrd="0" destOrd="0" parTransId="{0B04C7D1-1988-48EE-937D-A302A44AF0F3}" sibTransId="{3671AB7B-E29C-4BE9-B4DD-20AC7D32A923}"/>
    <dgm:cxn modelId="{DDB96D51-B80D-458E-986D-57F51B1B011C}" type="presOf" srcId="{0955EA38-31E0-4761-93A8-4C9999A0815B}" destId="{8674C4F8-61A8-4963-8AAA-C9A988B15652}" srcOrd="0" destOrd="0" presId="urn:microsoft.com/office/officeart/2018/2/layout/IconVerticalSolidList"/>
    <dgm:cxn modelId="{E3400CB6-AD8B-4B3C-92AA-0D6356120980}" srcId="{0955EA38-31E0-4761-93A8-4C9999A0815B}" destId="{19BFCCB1-3114-4F4D-BECB-F3E10A2A5B91}" srcOrd="1" destOrd="0" parTransId="{804ECEDD-6D54-4B48-95CB-F9E4C9C80467}" sibTransId="{EE791A6B-FEB4-4E5F-9B88-7058B9C22219}"/>
    <dgm:cxn modelId="{1381E7DE-C628-48E6-988B-055F8C9BDDD0}" type="presOf" srcId="{97D5659C-3C4B-431A-AA59-6AB9BB289F33}" destId="{6AA58DAB-F8E0-45D5-949A-A7E03EA08702}" srcOrd="0" destOrd="0" presId="urn:microsoft.com/office/officeart/2018/2/layout/IconVerticalSolidList"/>
    <dgm:cxn modelId="{6D090BE3-2180-46DB-BBEC-1C26D2A56A15}" type="presOf" srcId="{19BFCCB1-3114-4F4D-BECB-F3E10A2A5B91}" destId="{C259BC2D-EBBC-454D-B780-5C271A89F01F}" srcOrd="0" destOrd="0" presId="urn:microsoft.com/office/officeart/2018/2/layout/IconVerticalSolidList"/>
    <dgm:cxn modelId="{A07BA4FC-7716-446D-8FBC-D047F38CF640}" srcId="{0955EA38-31E0-4761-93A8-4C9999A0815B}" destId="{F054E1F3-C4F0-4645-BC8E-89E0FA76FFB4}" srcOrd="2" destOrd="0" parTransId="{82244505-BAE8-44A7-92E7-E0683B50D6AC}" sibTransId="{C86E788A-0246-4F52-99B2-84C3BA93A93B}"/>
    <dgm:cxn modelId="{E4AE7961-C480-4296-91E1-CA6F0A7F601D}" type="presParOf" srcId="{8674C4F8-61A8-4963-8AAA-C9A988B15652}" destId="{23C84353-46E9-45A3-9D7F-F649F95B95AB}" srcOrd="0" destOrd="0" presId="urn:microsoft.com/office/officeart/2018/2/layout/IconVerticalSolidList"/>
    <dgm:cxn modelId="{43B7FB95-0EAA-4BF4-9630-587DE588A6B3}" type="presParOf" srcId="{23C84353-46E9-45A3-9D7F-F649F95B95AB}" destId="{7E26C68F-EE74-4A03-AAAD-8B8A40D42B94}" srcOrd="0" destOrd="0" presId="urn:microsoft.com/office/officeart/2018/2/layout/IconVerticalSolidList"/>
    <dgm:cxn modelId="{AD5DFA7F-71B4-4232-B379-BF73892F1169}" type="presParOf" srcId="{23C84353-46E9-45A3-9D7F-F649F95B95AB}" destId="{A0094838-9FC9-4268-9800-8471BD09A021}" srcOrd="1" destOrd="0" presId="urn:microsoft.com/office/officeart/2018/2/layout/IconVerticalSolidList"/>
    <dgm:cxn modelId="{32EC250C-3FDD-44E7-8127-00EDE16127F3}" type="presParOf" srcId="{23C84353-46E9-45A3-9D7F-F649F95B95AB}" destId="{E0576E9F-3709-476A-9432-76F07C8FA53B}" srcOrd="2" destOrd="0" presId="urn:microsoft.com/office/officeart/2018/2/layout/IconVerticalSolidList"/>
    <dgm:cxn modelId="{19314B67-CD26-47FD-A2FF-CFEBA2643D70}" type="presParOf" srcId="{23C84353-46E9-45A3-9D7F-F649F95B95AB}" destId="{FF63751A-C511-475D-A2C4-BCCC507559E8}" srcOrd="3" destOrd="0" presId="urn:microsoft.com/office/officeart/2018/2/layout/IconVerticalSolidList"/>
    <dgm:cxn modelId="{E1D8A9D9-35EC-4FFC-AA5B-4B17588BEE16}" type="presParOf" srcId="{8674C4F8-61A8-4963-8AAA-C9A988B15652}" destId="{0A3B2FB7-CA0C-4F86-BF52-99B43F404320}" srcOrd="1" destOrd="0" presId="urn:microsoft.com/office/officeart/2018/2/layout/IconVerticalSolidList"/>
    <dgm:cxn modelId="{CEF55205-AD6C-46A1-831B-EF0B03AE1AE0}" type="presParOf" srcId="{8674C4F8-61A8-4963-8AAA-C9A988B15652}" destId="{5BA62421-3CF2-45A8-B494-D80D7A30895E}" srcOrd="2" destOrd="0" presId="urn:microsoft.com/office/officeart/2018/2/layout/IconVerticalSolidList"/>
    <dgm:cxn modelId="{B9986D01-4CDE-4D25-8171-1BEB5BD2AB26}" type="presParOf" srcId="{5BA62421-3CF2-45A8-B494-D80D7A30895E}" destId="{25E368ED-E15C-450C-94DB-A0E6830DC1FA}" srcOrd="0" destOrd="0" presId="urn:microsoft.com/office/officeart/2018/2/layout/IconVerticalSolidList"/>
    <dgm:cxn modelId="{305D97CE-DA7F-43D8-A07B-B4EC477169C8}" type="presParOf" srcId="{5BA62421-3CF2-45A8-B494-D80D7A30895E}" destId="{4FD326E9-0455-4D3E-9BCA-DC65879BF865}" srcOrd="1" destOrd="0" presId="urn:microsoft.com/office/officeart/2018/2/layout/IconVerticalSolidList"/>
    <dgm:cxn modelId="{095D3FB5-8D9E-406B-9169-7D73A35E12CB}" type="presParOf" srcId="{5BA62421-3CF2-45A8-B494-D80D7A30895E}" destId="{6369E3C0-F826-4457-9CEB-5F4650301E3E}" srcOrd="2" destOrd="0" presId="urn:microsoft.com/office/officeart/2018/2/layout/IconVerticalSolidList"/>
    <dgm:cxn modelId="{F4220263-7792-468A-B98E-E2B300771ED6}" type="presParOf" srcId="{5BA62421-3CF2-45A8-B494-D80D7A30895E}" destId="{C259BC2D-EBBC-454D-B780-5C271A89F01F}" srcOrd="3" destOrd="0" presId="urn:microsoft.com/office/officeart/2018/2/layout/IconVerticalSolidList"/>
    <dgm:cxn modelId="{102D1A39-FA1C-40E8-8D30-C54555A929D4}" type="presParOf" srcId="{8674C4F8-61A8-4963-8AAA-C9A988B15652}" destId="{FFB84245-B140-4DF1-8D0C-985C1C35F82B}" srcOrd="3" destOrd="0" presId="urn:microsoft.com/office/officeart/2018/2/layout/IconVerticalSolidList"/>
    <dgm:cxn modelId="{CFE0AD19-3C62-4F72-8C44-AE67F75068EC}" type="presParOf" srcId="{8674C4F8-61A8-4963-8AAA-C9A988B15652}" destId="{1A6534AB-5D95-4805-A0BD-9C6A40449E9C}" srcOrd="4" destOrd="0" presId="urn:microsoft.com/office/officeart/2018/2/layout/IconVerticalSolidList"/>
    <dgm:cxn modelId="{403EF072-5766-4974-AC7C-C6030F6C6889}" type="presParOf" srcId="{1A6534AB-5D95-4805-A0BD-9C6A40449E9C}" destId="{D67420B5-B99B-40B2-9B76-97D45092883C}" srcOrd="0" destOrd="0" presId="urn:microsoft.com/office/officeart/2018/2/layout/IconVerticalSolidList"/>
    <dgm:cxn modelId="{BFDFD756-3970-4905-B820-E01E76514B9A}" type="presParOf" srcId="{1A6534AB-5D95-4805-A0BD-9C6A40449E9C}" destId="{34ADB982-CE30-4EE7-AAC6-3A4273EE19CB}" srcOrd="1" destOrd="0" presId="urn:microsoft.com/office/officeart/2018/2/layout/IconVerticalSolidList"/>
    <dgm:cxn modelId="{672B5108-C1F9-4A32-AE9A-6CE398EA2E2C}" type="presParOf" srcId="{1A6534AB-5D95-4805-A0BD-9C6A40449E9C}" destId="{E1117AA4-73B5-4971-B6C9-8FE532E47A98}" srcOrd="2" destOrd="0" presId="urn:microsoft.com/office/officeart/2018/2/layout/IconVerticalSolidList"/>
    <dgm:cxn modelId="{4F9B6722-AEE1-4C17-9952-3A7179795890}" type="presParOf" srcId="{1A6534AB-5D95-4805-A0BD-9C6A40449E9C}" destId="{81FB4AB6-C7AA-40FB-BA22-D51FB1DA7D9E}" srcOrd="3" destOrd="0" presId="urn:microsoft.com/office/officeart/2018/2/layout/IconVerticalSolidList"/>
    <dgm:cxn modelId="{62133A28-38F1-47AB-8760-9F384F2FE286}" type="presParOf" srcId="{8674C4F8-61A8-4963-8AAA-C9A988B15652}" destId="{237B1255-DBBC-4B9E-B4AF-5FC9B81633A8}" srcOrd="5" destOrd="0" presId="urn:microsoft.com/office/officeart/2018/2/layout/IconVerticalSolidList"/>
    <dgm:cxn modelId="{1C872569-1384-41A1-9733-DDCEB69CEFFA}" type="presParOf" srcId="{8674C4F8-61A8-4963-8AAA-C9A988B15652}" destId="{D3A6EC4D-A391-4FE8-9F57-DB97C85AFB84}" srcOrd="6" destOrd="0" presId="urn:microsoft.com/office/officeart/2018/2/layout/IconVerticalSolidList"/>
    <dgm:cxn modelId="{AEAD6A99-A85A-45D1-B835-9B1CF67FE8CE}" type="presParOf" srcId="{D3A6EC4D-A391-4FE8-9F57-DB97C85AFB84}" destId="{5C55491F-0D22-4B44-AD24-478BD7E7E54B}" srcOrd="0" destOrd="0" presId="urn:microsoft.com/office/officeart/2018/2/layout/IconVerticalSolidList"/>
    <dgm:cxn modelId="{E743C4A7-BEE0-439C-9A5B-B2A11D7F0FA4}" type="presParOf" srcId="{D3A6EC4D-A391-4FE8-9F57-DB97C85AFB84}" destId="{E3E34EFB-2BD7-46C4-8C18-864D43FD83A7}" srcOrd="1" destOrd="0" presId="urn:microsoft.com/office/officeart/2018/2/layout/IconVerticalSolidList"/>
    <dgm:cxn modelId="{F509C668-EC39-402B-9649-FD2B4607D069}" type="presParOf" srcId="{D3A6EC4D-A391-4FE8-9F57-DB97C85AFB84}" destId="{EF2007BB-D366-48F9-900B-7C620DE37071}" srcOrd="2" destOrd="0" presId="urn:microsoft.com/office/officeart/2018/2/layout/IconVerticalSolidList"/>
    <dgm:cxn modelId="{5797D95C-6622-4B5F-A18C-8B0CCCA8990F}" type="presParOf" srcId="{D3A6EC4D-A391-4FE8-9F57-DB97C85AFB84}" destId="{2948F06C-515E-4880-8257-BCD51590C425}" srcOrd="3" destOrd="0" presId="urn:microsoft.com/office/officeart/2018/2/layout/IconVerticalSolidList"/>
    <dgm:cxn modelId="{71F39853-6FBE-4A42-B8A4-68B748999AE7}" type="presParOf" srcId="{D3A6EC4D-A391-4FE8-9F57-DB97C85AFB84}" destId="{6AA58DAB-F8E0-45D5-949A-A7E03EA08702}"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061A5-3123-4961-8EFB-072FC086DC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EEC67E6-5B9B-4C74-842F-1C52E63581BF}">
      <dgm:prSet/>
      <dgm:spPr>
        <a:solidFill>
          <a:schemeClr val="accent4"/>
        </a:solidFill>
      </dgm:spPr>
      <dgm:t>
        <a:bodyPr/>
        <a:lstStyle/>
        <a:p>
          <a:pPr>
            <a:lnSpc>
              <a:spcPct val="100000"/>
            </a:lnSpc>
          </a:pPr>
          <a:r>
            <a:rPr lang="en-AU" i="1" dirty="0" err="1"/>
            <a:t>Austmod</a:t>
          </a:r>
          <a:r>
            <a:rPr lang="en-AU" i="1" dirty="0"/>
            <a:t> </a:t>
          </a:r>
          <a:r>
            <a:rPr lang="en-AU" dirty="0"/>
            <a:t>originated in Operations Research at National Mutual more than 30 years ago </a:t>
          </a:r>
          <a:endParaRPr lang="en-US" dirty="0"/>
        </a:p>
      </dgm:t>
    </dgm:pt>
    <dgm:pt modelId="{A8001C1D-95AF-4516-AB29-08AA79F79A54}" type="parTrans" cxnId="{EB2B3288-55C9-44AF-BCA7-ADB254F49874}">
      <dgm:prSet/>
      <dgm:spPr/>
      <dgm:t>
        <a:bodyPr/>
        <a:lstStyle/>
        <a:p>
          <a:endParaRPr lang="en-US"/>
        </a:p>
      </dgm:t>
    </dgm:pt>
    <dgm:pt modelId="{B23C3EE9-64E4-4286-9451-21206354E6A9}" type="sibTrans" cxnId="{EB2B3288-55C9-44AF-BCA7-ADB254F49874}">
      <dgm:prSet/>
      <dgm:spPr/>
      <dgm:t>
        <a:bodyPr/>
        <a:lstStyle/>
        <a:p>
          <a:endParaRPr lang="en-US"/>
        </a:p>
      </dgm:t>
    </dgm:pt>
    <dgm:pt modelId="{244E7937-1B91-4FBA-8234-4A56B574F39C}">
      <dgm:prSet custT="1"/>
      <dgm:spPr>
        <a:solidFill>
          <a:schemeClr val="accent4"/>
        </a:solidFill>
      </dgm:spPr>
      <dgm:t>
        <a:bodyPr/>
        <a:lstStyle/>
        <a:p>
          <a:pPr>
            <a:lnSpc>
              <a:spcPct val="100000"/>
            </a:lnSpc>
          </a:pPr>
          <a:r>
            <a:rPr lang="en-AU" sz="2000" dirty="0"/>
            <a:t>Maintained and further developed by Colin Grenfell since that time and has been used extensively in the Actuarial and Superannuation industries since its origination</a:t>
          </a:r>
          <a:r>
            <a:rPr lang="en-AU" sz="1900" dirty="0"/>
            <a:t>.</a:t>
          </a:r>
          <a:endParaRPr lang="en-US" sz="1900" dirty="0"/>
        </a:p>
      </dgm:t>
    </dgm:pt>
    <dgm:pt modelId="{A7110C29-32D5-4EC8-9E9D-7239C72D9CBD}" type="parTrans" cxnId="{662FAF50-5AE2-47E9-8BD2-31D7899F2C65}">
      <dgm:prSet/>
      <dgm:spPr/>
      <dgm:t>
        <a:bodyPr/>
        <a:lstStyle/>
        <a:p>
          <a:endParaRPr lang="en-US"/>
        </a:p>
      </dgm:t>
    </dgm:pt>
    <dgm:pt modelId="{4991156C-EC2F-4B2F-8A63-939DAF178738}" type="sibTrans" cxnId="{662FAF50-5AE2-47E9-8BD2-31D7899F2C65}">
      <dgm:prSet/>
      <dgm:spPr/>
      <dgm:t>
        <a:bodyPr/>
        <a:lstStyle/>
        <a:p>
          <a:endParaRPr lang="en-US"/>
        </a:p>
      </dgm:t>
    </dgm:pt>
    <dgm:pt modelId="{401F1EBE-051C-4FDE-A87E-99A7FA66D439}" type="pres">
      <dgm:prSet presAssocID="{962061A5-3123-4961-8EFB-072FC086DC6E}" presName="root" presStyleCnt="0">
        <dgm:presLayoutVars>
          <dgm:dir/>
          <dgm:resizeHandles val="exact"/>
        </dgm:presLayoutVars>
      </dgm:prSet>
      <dgm:spPr/>
    </dgm:pt>
    <dgm:pt modelId="{8828EFE6-6A28-4FA8-A5BC-9BF0B3BC8B9E}" type="pres">
      <dgm:prSet presAssocID="{3EEC67E6-5B9B-4C74-842F-1C52E63581BF}" presName="compNode" presStyleCnt="0"/>
      <dgm:spPr/>
    </dgm:pt>
    <dgm:pt modelId="{6E1CA8BD-59B2-4FEA-9548-CD29C3323153}" type="pres">
      <dgm:prSet presAssocID="{3EEC67E6-5B9B-4C74-842F-1C52E63581BF}" presName="bgRect" presStyleLbl="bgShp" presStyleIdx="0" presStyleCnt="2"/>
      <dgm:spPr>
        <a:solidFill>
          <a:schemeClr val="accent4"/>
        </a:solidFill>
      </dgm:spPr>
    </dgm:pt>
    <dgm:pt modelId="{8DE45FE5-27FF-41D3-AC0D-91B437AB625D}" type="pres">
      <dgm:prSet presAssocID="{3EEC67E6-5B9B-4C74-842F-1C52E63581B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A5CA1AB-95C3-4FDD-8C8D-0D67713F9C24}" type="pres">
      <dgm:prSet presAssocID="{3EEC67E6-5B9B-4C74-842F-1C52E63581BF}" presName="spaceRect" presStyleCnt="0"/>
      <dgm:spPr/>
    </dgm:pt>
    <dgm:pt modelId="{560C79ED-D488-4F84-88DF-B167F183E9AE}" type="pres">
      <dgm:prSet presAssocID="{3EEC67E6-5B9B-4C74-842F-1C52E63581BF}" presName="parTx" presStyleLbl="revTx" presStyleIdx="0" presStyleCnt="2" custLinFactNeighborX="523" custLinFactNeighborY="-472">
        <dgm:presLayoutVars>
          <dgm:chMax val="0"/>
          <dgm:chPref val="0"/>
        </dgm:presLayoutVars>
      </dgm:prSet>
      <dgm:spPr/>
    </dgm:pt>
    <dgm:pt modelId="{BB59D969-B5F8-4C4C-B2AB-B721CCC88DFD}" type="pres">
      <dgm:prSet presAssocID="{B23C3EE9-64E4-4286-9451-21206354E6A9}" presName="sibTrans" presStyleCnt="0"/>
      <dgm:spPr/>
    </dgm:pt>
    <dgm:pt modelId="{5472B5A0-2B7C-42F2-9084-E660F1EFE8E3}" type="pres">
      <dgm:prSet presAssocID="{244E7937-1B91-4FBA-8234-4A56B574F39C}" presName="compNode" presStyleCnt="0"/>
      <dgm:spPr/>
    </dgm:pt>
    <dgm:pt modelId="{D1172AFE-A518-42E0-8B22-A053F6F2FC39}" type="pres">
      <dgm:prSet presAssocID="{244E7937-1B91-4FBA-8234-4A56B574F39C}" presName="bgRect" presStyleLbl="bgShp" presStyleIdx="1" presStyleCnt="2"/>
      <dgm:spPr>
        <a:solidFill>
          <a:schemeClr val="accent4"/>
        </a:solidFill>
      </dgm:spPr>
    </dgm:pt>
    <dgm:pt modelId="{14D127DA-1F9B-403F-A86B-322C11FCDAB9}" type="pres">
      <dgm:prSet presAssocID="{244E7937-1B91-4FBA-8234-4A56B574F39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6E5AE514-B341-47C5-9403-DD4B96681334}" type="pres">
      <dgm:prSet presAssocID="{244E7937-1B91-4FBA-8234-4A56B574F39C}" presName="spaceRect" presStyleCnt="0"/>
      <dgm:spPr/>
    </dgm:pt>
    <dgm:pt modelId="{F1027437-5F32-435B-8E0E-A0B36B024784}" type="pres">
      <dgm:prSet presAssocID="{244E7937-1B91-4FBA-8234-4A56B574F39C}" presName="parTx" presStyleLbl="revTx" presStyleIdx="1" presStyleCnt="2">
        <dgm:presLayoutVars>
          <dgm:chMax val="0"/>
          <dgm:chPref val="0"/>
        </dgm:presLayoutVars>
      </dgm:prSet>
      <dgm:spPr/>
    </dgm:pt>
  </dgm:ptLst>
  <dgm:cxnLst>
    <dgm:cxn modelId="{EF5E1D0D-7C14-4346-B0B2-2929F8FB1F7F}" type="presOf" srcId="{3EEC67E6-5B9B-4C74-842F-1C52E63581BF}" destId="{560C79ED-D488-4F84-88DF-B167F183E9AE}" srcOrd="0" destOrd="0" presId="urn:microsoft.com/office/officeart/2018/2/layout/IconVerticalSolidList"/>
    <dgm:cxn modelId="{DC61672E-20A5-4E03-9A0F-A14EEF0A97E6}" type="presOf" srcId="{244E7937-1B91-4FBA-8234-4A56B574F39C}" destId="{F1027437-5F32-435B-8E0E-A0B36B024784}" srcOrd="0" destOrd="0" presId="urn:microsoft.com/office/officeart/2018/2/layout/IconVerticalSolidList"/>
    <dgm:cxn modelId="{662FAF50-5AE2-47E9-8BD2-31D7899F2C65}" srcId="{962061A5-3123-4961-8EFB-072FC086DC6E}" destId="{244E7937-1B91-4FBA-8234-4A56B574F39C}" srcOrd="1" destOrd="0" parTransId="{A7110C29-32D5-4EC8-9E9D-7239C72D9CBD}" sibTransId="{4991156C-EC2F-4B2F-8A63-939DAF178738}"/>
    <dgm:cxn modelId="{EB2B3288-55C9-44AF-BCA7-ADB254F49874}" srcId="{962061A5-3123-4961-8EFB-072FC086DC6E}" destId="{3EEC67E6-5B9B-4C74-842F-1C52E63581BF}" srcOrd="0" destOrd="0" parTransId="{A8001C1D-95AF-4516-AB29-08AA79F79A54}" sibTransId="{B23C3EE9-64E4-4286-9451-21206354E6A9}"/>
    <dgm:cxn modelId="{6567F09B-ED14-4AC8-9A26-9EB45D990325}" type="presOf" srcId="{962061A5-3123-4961-8EFB-072FC086DC6E}" destId="{401F1EBE-051C-4FDE-A87E-99A7FA66D439}" srcOrd="0" destOrd="0" presId="urn:microsoft.com/office/officeart/2018/2/layout/IconVerticalSolidList"/>
    <dgm:cxn modelId="{A72BA475-18B3-413B-BD95-10F853DC72FD}" type="presParOf" srcId="{401F1EBE-051C-4FDE-A87E-99A7FA66D439}" destId="{8828EFE6-6A28-4FA8-A5BC-9BF0B3BC8B9E}" srcOrd="0" destOrd="0" presId="urn:microsoft.com/office/officeart/2018/2/layout/IconVerticalSolidList"/>
    <dgm:cxn modelId="{EE9B2CAD-C500-4740-BD45-96EDA835F0A7}" type="presParOf" srcId="{8828EFE6-6A28-4FA8-A5BC-9BF0B3BC8B9E}" destId="{6E1CA8BD-59B2-4FEA-9548-CD29C3323153}" srcOrd="0" destOrd="0" presId="urn:microsoft.com/office/officeart/2018/2/layout/IconVerticalSolidList"/>
    <dgm:cxn modelId="{795135F7-3992-4C89-A1C5-4324EE30650B}" type="presParOf" srcId="{8828EFE6-6A28-4FA8-A5BC-9BF0B3BC8B9E}" destId="{8DE45FE5-27FF-41D3-AC0D-91B437AB625D}" srcOrd="1" destOrd="0" presId="urn:microsoft.com/office/officeart/2018/2/layout/IconVerticalSolidList"/>
    <dgm:cxn modelId="{F23FB945-818D-43FD-8CE7-F42B6BFA9BB8}" type="presParOf" srcId="{8828EFE6-6A28-4FA8-A5BC-9BF0B3BC8B9E}" destId="{5A5CA1AB-95C3-4FDD-8C8D-0D67713F9C24}" srcOrd="2" destOrd="0" presId="urn:microsoft.com/office/officeart/2018/2/layout/IconVerticalSolidList"/>
    <dgm:cxn modelId="{41D4568D-8C5E-4E60-A3F8-8B9D0658C28F}" type="presParOf" srcId="{8828EFE6-6A28-4FA8-A5BC-9BF0B3BC8B9E}" destId="{560C79ED-D488-4F84-88DF-B167F183E9AE}" srcOrd="3" destOrd="0" presId="urn:microsoft.com/office/officeart/2018/2/layout/IconVerticalSolidList"/>
    <dgm:cxn modelId="{A2DE607C-E862-496F-8140-9D3F84400680}" type="presParOf" srcId="{401F1EBE-051C-4FDE-A87E-99A7FA66D439}" destId="{BB59D969-B5F8-4C4C-B2AB-B721CCC88DFD}" srcOrd="1" destOrd="0" presId="urn:microsoft.com/office/officeart/2018/2/layout/IconVerticalSolidList"/>
    <dgm:cxn modelId="{65C46D1E-68F9-4D5E-AE15-D52A1BD628EC}" type="presParOf" srcId="{401F1EBE-051C-4FDE-A87E-99A7FA66D439}" destId="{5472B5A0-2B7C-42F2-9084-E660F1EFE8E3}" srcOrd="2" destOrd="0" presId="urn:microsoft.com/office/officeart/2018/2/layout/IconVerticalSolidList"/>
    <dgm:cxn modelId="{3235FE20-A0F1-4C8D-80E0-4AE4AE2D0836}" type="presParOf" srcId="{5472B5A0-2B7C-42F2-9084-E660F1EFE8E3}" destId="{D1172AFE-A518-42E0-8B22-A053F6F2FC39}" srcOrd="0" destOrd="0" presId="urn:microsoft.com/office/officeart/2018/2/layout/IconVerticalSolidList"/>
    <dgm:cxn modelId="{178678C9-F073-45D7-B49A-462F5664F480}" type="presParOf" srcId="{5472B5A0-2B7C-42F2-9084-E660F1EFE8E3}" destId="{14D127DA-1F9B-403F-A86B-322C11FCDAB9}" srcOrd="1" destOrd="0" presId="urn:microsoft.com/office/officeart/2018/2/layout/IconVerticalSolidList"/>
    <dgm:cxn modelId="{C2CF71C6-7BB6-4580-A28C-DC4AE61CC8F3}" type="presParOf" srcId="{5472B5A0-2B7C-42F2-9084-E660F1EFE8E3}" destId="{6E5AE514-B341-47C5-9403-DD4B96681334}" srcOrd="2" destOrd="0" presId="urn:microsoft.com/office/officeart/2018/2/layout/IconVerticalSolidList"/>
    <dgm:cxn modelId="{A8A15C40-49C6-42FB-B2BB-288E7B706880}" type="presParOf" srcId="{5472B5A0-2B7C-42F2-9084-E660F1EFE8E3}" destId="{F1027437-5F32-435B-8E0E-A0B36B02478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9BFD-CD75-48EF-809A-C4C26D93A978}">
      <dsp:nvSpPr>
        <dsp:cNvPr id="0" name=""/>
        <dsp:cNvSpPr/>
      </dsp:nvSpPr>
      <dsp:spPr>
        <a:xfrm>
          <a:off x="4983408" y="1119132"/>
          <a:ext cx="815160" cy="91440"/>
        </a:xfrm>
        <a:custGeom>
          <a:avLst/>
          <a:gdLst/>
          <a:ahLst/>
          <a:cxnLst/>
          <a:rect l="0" t="0" r="0" b="0"/>
          <a:pathLst>
            <a:path>
              <a:moveTo>
                <a:pt x="0" y="104246"/>
              </a:moveTo>
              <a:lnTo>
                <a:pt x="424680" y="104246"/>
              </a:lnTo>
              <a:lnTo>
                <a:pt x="424680" y="45720"/>
              </a:lnTo>
              <a:lnTo>
                <a:pt x="815160" y="45720"/>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69793" y="1160387"/>
        <a:ext cx="42389" cy="8930"/>
      </dsp:txXfrm>
    </dsp:sp>
    <dsp:sp modelId="{2136A384-0A44-4E2F-AE7C-1E8E4CE35D47}">
      <dsp:nvSpPr>
        <dsp:cNvPr id="0" name=""/>
        <dsp:cNvSpPr/>
      </dsp:nvSpPr>
      <dsp:spPr>
        <a:xfrm>
          <a:off x="1102366" y="58526"/>
          <a:ext cx="3882841" cy="2329705"/>
        </a:xfrm>
        <a:prstGeom prst="rect">
          <a:avLst/>
        </a:prstGeom>
        <a:gradFill rotWithShape="0">
          <a:gsLst>
            <a:gs pos="0">
              <a:schemeClr val="accent1">
                <a:lumMod val="50000"/>
              </a:schemeClr>
            </a:gs>
            <a:gs pos="49000">
              <a:schemeClr val="accent1">
                <a:lumMod val="50000"/>
              </a:schemeClr>
            </a:gs>
            <a:gs pos="100000">
              <a:schemeClr val="accent1">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262" tIns="199714" rIns="190262" bIns="199714" numCol="1" spcCol="1270" anchor="t" anchorCtr="0">
          <a:noAutofit/>
        </a:bodyPr>
        <a:lstStyle/>
        <a:p>
          <a:pPr marL="0" lvl="0" indent="0" algn="l" defTabSz="977900">
            <a:lnSpc>
              <a:spcPct val="90000"/>
            </a:lnSpc>
            <a:spcBef>
              <a:spcPct val="0"/>
            </a:spcBef>
            <a:spcAft>
              <a:spcPct val="35000"/>
            </a:spcAft>
            <a:buNone/>
          </a:pPr>
          <a:r>
            <a:rPr lang="en-AU" sz="2200" kern="1200" dirty="0">
              <a:solidFill>
                <a:srgbClr val="FFFFFF"/>
              </a:solidFill>
              <a:latin typeface="ABC Oracle"/>
              <a:ea typeface="+mn-ea"/>
              <a:cs typeface="+mn-cs"/>
            </a:rPr>
            <a:t>A suite of  CPI indexed income streams </a:t>
          </a:r>
        </a:p>
        <a:p>
          <a:pPr marL="0" lvl="0" indent="0" algn="l" defTabSz="977900">
            <a:lnSpc>
              <a:spcPct val="90000"/>
            </a:lnSpc>
            <a:spcBef>
              <a:spcPct val="0"/>
            </a:spcBef>
            <a:spcAft>
              <a:spcPct val="35000"/>
            </a:spcAft>
            <a:buNone/>
          </a:pPr>
          <a:r>
            <a:rPr lang="en-AU" sz="2200" kern="1200" dirty="0">
              <a:solidFill>
                <a:srgbClr val="FFFFFF"/>
              </a:solidFill>
              <a:latin typeface="ABC Oracle"/>
              <a:ea typeface="+mn-ea"/>
              <a:cs typeface="+mn-cs"/>
            </a:rPr>
            <a:t>One or more terms ranging from 1-30 years</a:t>
          </a:r>
        </a:p>
        <a:p>
          <a:pPr marL="171450" lvl="1" indent="-171450" algn="l" defTabSz="800100">
            <a:lnSpc>
              <a:spcPct val="90000"/>
            </a:lnSpc>
            <a:spcBef>
              <a:spcPct val="0"/>
            </a:spcBef>
            <a:spcAft>
              <a:spcPct val="15000"/>
            </a:spcAft>
            <a:buChar char="•"/>
          </a:pPr>
          <a:r>
            <a:rPr lang="en-AU" sz="1800" kern="1200" dirty="0"/>
            <a:t>Reliable, flexible, CPI-Indexed</a:t>
          </a:r>
        </a:p>
        <a:p>
          <a:pPr marL="57150" lvl="1" indent="-57150" algn="l" defTabSz="444500">
            <a:lnSpc>
              <a:spcPct val="90000"/>
            </a:lnSpc>
            <a:spcBef>
              <a:spcPct val="0"/>
            </a:spcBef>
            <a:spcAft>
              <a:spcPct val="15000"/>
            </a:spcAft>
            <a:buChar char="•"/>
          </a:pPr>
          <a:endParaRPr lang="en-AU" sz="1000" kern="1200" dirty="0"/>
        </a:p>
      </dsp:txBody>
      <dsp:txXfrm>
        <a:off x="1102366" y="58526"/>
        <a:ext cx="3882841" cy="2329705"/>
      </dsp:txXfrm>
    </dsp:sp>
    <dsp:sp modelId="{3092BD36-2D17-4D42-B4D6-2ED05CC79E6B}">
      <dsp:nvSpPr>
        <dsp:cNvPr id="0" name=""/>
        <dsp:cNvSpPr/>
      </dsp:nvSpPr>
      <dsp:spPr>
        <a:xfrm>
          <a:off x="3043787" y="2327905"/>
          <a:ext cx="4728602" cy="865347"/>
        </a:xfrm>
        <a:custGeom>
          <a:avLst/>
          <a:gdLst/>
          <a:ahLst/>
          <a:cxnLst/>
          <a:rect l="0" t="0" r="0" b="0"/>
          <a:pathLst>
            <a:path>
              <a:moveTo>
                <a:pt x="4728602" y="0"/>
              </a:moveTo>
              <a:lnTo>
                <a:pt x="4728602" y="449773"/>
              </a:lnTo>
              <a:lnTo>
                <a:pt x="0" y="449773"/>
              </a:lnTo>
              <a:lnTo>
                <a:pt x="0" y="865347"/>
              </a:lnTo>
            </a:path>
          </a:pathLst>
        </a:custGeom>
        <a:noFill/>
        <a:ln w="38100"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AU" sz="500" kern="1200"/>
        </a:p>
      </dsp:txBody>
      <dsp:txXfrm>
        <a:off x="5287770" y="2756113"/>
        <a:ext cx="240636" cy="8930"/>
      </dsp:txXfrm>
    </dsp:sp>
    <dsp:sp modelId="{5008055F-95C9-4EA9-A8C5-928F3695121B}">
      <dsp:nvSpPr>
        <dsp:cNvPr id="0" name=""/>
        <dsp:cNvSpPr/>
      </dsp:nvSpPr>
      <dsp:spPr>
        <a:xfrm>
          <a:off x="5830968" y="0"/>
          <a:ext cx="3882841" cy="2329705"/>
        </a:xfrm>
        <a:prstGeom prst="rect">
          <a:avLst/>
        </a:prstGeom>
        <a:gradFill rotWithShape="0">
          <a:gsLst>
            <a:gs pos="0">
              <a:schemeClr val="accent1">
                <a:lumMod val="75000"/>
              </a:schemeClr>
            </a:gs>
            <a:gs pos="49000">
              <a:schemeClr val="accent1">
                <a:lumMod val="75000"/>
              </a:schemeClr>
            </a:gs>
            <a:gs pos="100000">
              <a:schemeClr val="accent1">
                <a:lumMod val="75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262" tIns="199714" rIns="190262" bIns="199714" numCol="1" spcCol="1270" anchor="t"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BC Oracle"/>
              <a:ea typeface="+mn-ea"/>
              <a:cs typeface="+mn-cs"/>
            </a:rPr>
            <a:t>Supporting investments 100% redeemable at MV at all times</a:t>
          </a:r>
        </a:p>
        <a:p>
          <a:pPr marL="171450" lvl="1" indent="0" algn="l" defTabSz="711200">
            <a:lnSpc>
              <a:spcPct val="90000"/>
            </a:lnSpc>
            <a:spcBef>
              <a:spcPct val="0"/>
            </a:spcBef>
            <a:spcAft>
              <a:spcPct val="15000"/>
            </a:spcAft>
            <a:buChar char="•"/>
          </a:pPr>
          <a:r>
            <a:rPr lang="en-US" sz="1800" kern="1200" dirty="0"/>
            <a:t>Lump sum for aged care needs, major purchases</a:t>
          </a:r>
        </a:p>
      </dsp:txBody>
      <dsp:txXfrm>
        <a:off x="5830968" y="0"/>
        <a:ext cx="3882841" cy="2329705"/>
      </dsp:txXfrm>
    </dsp:sp>
    <dsp:sp modelId="{5A4EF0F0-ABE0-4E6F-A51E-67C342FA2665}">
      <dsp:nvSpPr>
        <dsp:cNvPr id="0" name=""/>
        <dsp:cNvSpPr/>
      </dsp:nvSpPr>
      <dsp:spPr>
        <a:xfrm>
          <a:off x="4983408" y="4344784"/>
          <a:ext cx="862453" cy="91440"/>
        </a:xfrm>
        <a:custGeom>
          <a:avLst/>
          <a:gdLst/>
          <a:ahLst/>
          <a:cxnLst/>
          <a:rect l="0" t="0" r="0" b="0"/>
          <a:pathLst>
            <a:path>
              <a:moveTo>
                <a:pt x="0" y="45720"/>
              </a:moveTo>
              <a:lnTo>
                <a:pt x="862453"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92308" y="4386039"/>
        <a:ext cx="44652" cy="8930"/>
      </dsp:txXfrm>
    </dsp:sp>
    <dsp:sp modelId="{B1B3691C-1CE8-4B99-94C1-5D1E6F086DBF}">
      <dsp:nvSpPr>
        <dsp:cNvPr id="0" name=""/>
        <dsp:cNvSpPr/>
      </dsp:nvSpPr>
      <dsp:spPr>
        <a:xfrm>
          <a:off x="1102366" y="3225652"/>
          <a:ext cx="3882841" cy="2329705"/>
        </a:xfrm>
        <a:prstGeom prst="rect">
          <a:avLst/>
        </a:prstGeom>
        <a:gradFill rotWithShape="0">
          <a:gsLst>
            <a:gs pos="0">
              <a:schemeClr val="accent1">
                <a:lumMod val="60000"/>
                <a:lumOff val="40000"/>
              </a:schemeClr>
            </a:gs>
            <a:gs pos="50000">
              <a:schemeClr val="accent1">
                <a:lumMod val="60000"/>
                <a:lumOff val="40000"/>
              </a:schemeClr>
            </a:gs>
            <a:gs pos="99000">
              <a:schemeClr val="accent1">
                <a:lumMod val="60000"/>
                <a:lumOff val="4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262" tIns="199714" rIns="190262" bIns="199714" numCol="1" spcCol="1270" anchor="t" anchorCtr="0">
          <a:noAutofit/>
        </a:bodyPr>
        <a:lstStyle/>
        <a:p>
          <a:pPr marL="0" lvl="0" indent="0" algn="l" defTabSz="977900">
            <a:lnSpc>
              <a:spcPct val="90000"/>
            </a:lnSpc>
            <a:spcBef>
              <a:spcPct val="0"/>
            </a:spcBef>
            <a:spcAft>
              <a:spcPct val="35000"/>
            </a:spcAft>
            <a:buNone/>
          </a:pPr>
          <a:r>
            <a:rPr lang="en-AU" sz="2200" kern="1200" dirty="0"/>
            <a:t>A rules-based methodology resets the investment mix each year for each income stream</a:t>
          </a:r>
          <a:endParaRPr lang="en-US" sz="2200" kern="1200" dirty="0"/>
        </a:p>
        <a:p>
          <a:pPr marL="171450" lvl="1" indent="-171450" algn="l" defTabSz="800100">
            <a:lnSpc>
              <a:spcPct val="90000"/>
            </a:lnSpc>
            <a:spcBef>
              <a:spcPct val="0"/>
            </a:spcBef>
            <a:spcAft>
              <a:spcPct val="15000"/>
            </a:spcAft>
            <a:buChar char="•"/>
          </a:pPr>
          <a:r>
            <a:rPr lang="en-AU" sz="1800" kern="1200" dirty="0"/>
            <a:t>low cost to the member</a:t>
          </a:r>
          <a:endParaRPr lang="en-US" sz="1800" kern="1200" dirty="0"/>
        </a:p>
        <a:p>
          <a:pPr marL="171450" lvl="1" indent="-171450" algn="l" defTabSz="800100">
            <a:lnSpc>
              <a:spcPct val="90000"/>
            </a:lnSpc>
            <a:spcBef>
              <a:spcPct val="0"/>
            </a:spcBef>
            <a:spcAft>
              <a:spcPct val="15000"/>
            </a:spcAft>
            <a:buChar char="•"/>
          </a:pPr>
          <a:r>
            <a:rPr lang="en-AU" sz="1800" kern="1200" dirty="0"/>
            <a:t>simple management for the fund</a:t>
          </a:r>
          <a:endParaRPr lang="en-US" sz="1800" kern="1200" dirty="0"/>
        </a:p>
      </dsp:txBody>
      <dsp:txXfrm>
        <a:off x="1102366" y="3225652"/>
        <a:ext cx="3882841" cy="2329705"/>
      </dsp:txXfrm>
    </dsp:sp>
    <dsp:sp modelId="{4C33E94E-B2E4-4BA3-A0BD-AA20F9533532}">
      <dsp:nvSpPr>
        <dsp:cNvPr id="0" name=""/>
        <dsp:cNvSpPr/>
      </dsp:nvSpPr>
      <dsp:spPr>
        <a:xfrm>
          <a:off x="5878261" y="3225652"/>
          <a:ext cx="3882841" cy="2329705"/>
        </a:xfrm>
        <a:prstGeom prst="rect">
          <a:avLst/>
        </a:prstGeom>
        <a:gradFill rotWithShape="0">
          <a:gsLst>
            <a:gs pos="0">
              <a:schemeClr val="accent1">
                <a:lumMod val="40000"/>
                <a:lumOff val="60000"/>
              </a:schemeClr>
            </a:gs>
            <a:gs pos="50000">
              <a:schemeClr val="accent1">
                <a:lumMod val="40000"/>
                <a:lumOff val="60000"/>
              </a:schemeClr>
            </a:gs>
            <a:gs pos="100000">
              <a:schemeClr val="accent1">
                <a:lumMod val="40000"/>
                <a:lumOff val="6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0262" tIns="199714" rIns="190262" bIns="199714"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FFFFFF"/>
              </a:solidFill>
              <a:latin typeface="ABC Oracle"/>
              <a:ea typeface="+mn-ea"/>
              <a:cs typeface="+mn-cs"/>
            </a:rPr>
            <a:t>Easy for the Super Fund to manage and administer </a:t>
          </a:r>
        </a:p>
        <a:p>
          <a:pPr marL="0" lvl="0" indent="0" algn="l" defTabSz="977900">
            <a:lnSpc>
              <a:spcPct val="90000"/>
            </a:lnSpc>
            <a:spcBef>
              <a:spcPct val="0"/>
            </a:spcBef>
            <a:spcAft>
              <a:spcPct val="35000"/>
            </a:spcAft>
            <a:buNone/>
          </a:pPr>
          <a:r>
            <a:rPr lang="en-US" sz="2200" kern="1200" dirty="0">
              <a:solidFill>
                <a:srgbClr val="FFFFFF"/>
              </a:solidFill>
              <a:latin typeface="ABC Oracle"/>
              <a:ea typeface="+mn-ea"/>
              <a:cs typeface="+mn-cs"/>
            </a:rPr>
            <a:t>Very attractive  and flexible for the member </a:t>
          </a:r>
        </a:p>
      </dsp:txBody>
      <dsp:txXfrm>
        <a:off x="5878261" y="3225652"/>
        <a:ext cx="3882841" cy="2329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6C68F-EE74-4A03-AAAD-8B8A40D42B94}">
      <dsp:nvSpPr>
        <dsp:cNvPr id="0" name=""/>
        <dsp:cNvSpPr/>
      </dsp:nvSpPr>
      <dsp:spPr>
        <a:xfrm>
          <a:off x="0" y="0"/>
          <a:ext cx="10515600" cy="886953"/>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094838-9FC9-4268-9800-8471BD09A021}">
      <dsp:nvSpPr>
        <dsp:cNvPr id="0" name=""/>
        <dsp:cNvSpPr/>
      </dsp:nvSpPr>
      <dsp:spPr>
        <a:xfrm>
          <a:off x="268303" y="203494"/>
          <a:ext cx="488301" cy="4878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63751A-C511-475D-A2C4-BCCC507559E8}">
      <dsp:nvSpPr>
        <dsp:cNvPr id="0" name=""/>
        <dsp:cNvSpPr/>
      </dsp:nvSpPr>
      <dsp:spPr>
        <a:xfrm>
          <a:off x="1024907" y="3929"/>
          <a:ext cx="9474908" cy="9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3" tIns="96803" rIns="96803" bIns="96803" numCol="1" spcCol="1270" anchor="ctr" anchorCtr="0">
          <a:noAutofit/>
        </a:bodyPr>
        <a:lstStyle/>
        <a:p>
          <a:pPr marL="0" lvl="0" indent="0" algn="l" defTabSz="1066800">
            <a:lnSpc>
              <a:spcPct val="100000"/>
            </a:lnSpc>
            <a:spcBef>
              <a:spcPct val="0"/>
            </a:spcBef>
            <a:spcAft>
              <a:spcPct val="35000"/>
            </a:spcAft>
            <a:buNone/>
          </a:pPr>
          <a:r>
            <a:rPr lang="en-AU" sz="2400" kern="1200" dirty="0"/>
            <a:t>Investors can switch at any time to increase or reduce payments or durations</a:t>
          </a:r>
          <a:endParaRPr lang="en-US" sz="2400" kern="1200" dirty="0"/>
        </a:p>
      </dsp:txBody>
      <dsp:txXfrm>
        <a:off x="1024907" y="3929"/>
        <a:ext cx="9474908" cy="914670"/>
      </dsp:txXfrm>
    </dsp:sp>
    <dsp:sp modelId="{25E368ED-E15C-450C-94DB-A0E6830DC1FA}">
      <dsp:nvSpPr>
        <dsp:cNvPr id="0" name=""/>
        <dsp:cNvSpPr/>
      </dsp:nvSpPr>
      <dsp:spPr>
        <a:xfrm>
          <a:off x="0" y="1147267"/>
          <a:ext cx="10515600" cy="886953"/>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326E9-0455-4D3E-9BCA-DC65879BF865}">
      <dsp:nvSpPr>
        <dsp:cNvPr id="0" name=""/>
        <dsp:cNvSpPr/>
      </dsp:nvSpPr>
      <dsp:spPr>
        <a:xfrm>
          <a:off x="268303" y="1346832"/>
          <a:ext cx="488301" cy="4878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9BC2D-EBBC-454D-B780-5C271A89F01F}">
      <dsp:nvSpPr>
        <dsp:cNvPr id="0" name=""/>
        <dsp:cNvSpPr/>
      </dsp:nvSpPr>
      <dsp:spPr>
        <a:xfrm>
          <a:off x="1024907" y="1147267"/>
          <a:ext cx="9474908" cy="9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3" tIns="96803" rIns="96803" bIns="96803" numCol="1" spcCol="1270" anchor="ctr" anchorCtr="0">
          <a:noAutofit/>
        </a:bodyPr>
        <a:lstStyle/>
        <a:p>
          <a:pPr marL="0" lvl="0" indent="0" algn="l" defTabSz="977900">
            <a:lnSpc>
              <a:spcPct val="100000"/>
            </a:lnSpc>
            <a:spcBef>
              <a:spcPct val="0"/>
            </a:spcBef>
            <a:spcAft>
              <a:spcPct val="35000"/>
            </a:spcAft>
            <a:buNone/>
          </a:pPr>
          <a:r>
            <a:rPr lang="en-AU" sz="2200" kern="1200" dirty="0"/>
            <a:t>All distributions are increased by CPI each year to provide predictable, reliable income streams, with a residual lump sum paid to the member at maturity</a:t>
          </a:r>
          <a:endParaRPr lang="en-US" sz="2200" kern="1200" dirty="0"/>
        </a:p>
      </dsp:txBody>
      <dsp:txXfrm>
        <a:off x="1024907" y="1147267"/>
        <a:ext cx="9474908" cy="914670"/>
      </dsp:txXfrm>
    </dsp:sp>
    <dsp:sp modelId="{D67420B5-B99B-40B2-9B76-97D45092883C}">
      <dsp:nvSpPr>
        <dsp:cNvPr id="0" name=""/>
        <dsp:cNvSpPr/>
      </dsp:nvSpPr>
      <dsp:spPr>
        <a:xfrm>
          <a:off x="0" y="2290605"/>
          <a:ext cx="10515600" cy="886953"/>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DB982-CE30-4EE7-AAC6-3A4273EE19CB}">
      <dsp:nvSpPr>
        <dsp:cNvPr id="0" name=""/>
        <dsp:cNvSpPr/>
      </dsp:nvSpPr>
      <dsp:spPr>
        <a:xfrm>
          <a:off x="268303" y="2490170"/>
          <a:ext cx="488301" cy="4878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FB4AB6-C7AA-40FB-BA22-D51FB1DA7D9E}">
      <dsp:nvSpPr>
        <dsp:cNvPr id="0" name=""/>
        <dsp:cNvSpPr/>
      </dsp:nvSpPr>
      <dsp:spPr>
        <a:xfrm>
          <a:off x="1024907" y="2290605"/>
          <a:ext cx="9474908" cy="9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3" tIns="96803" rIns="96803" bIns="96803" numCol="1" spcCol="1270" anchor="ctr" anchorCtr="0">
          <a:noAutofit/>
        </a:bodyPr>
        <a:lstStyle/>
        <a:p>
          <a:pPr marL="0" lvl="0" indent="0" algn="l" defTabSz="977900">
            <a:lnSpc>
              <a:spcPct val="100000"/>
            </a:lnSpc>
            <a:spcBef>
              <a:spcPct val="0"/>
            </a:spcBef>
            <a:spcAft>
              <a:spcPct val="35000"/>
            </a:spcAft>
            <a:buNone/>
          </a:pPr>
          <a:r>
            <a:rPr lang="en-AU" sz="2200" kern="1200" dirty="0">
              <a:solidFill>
                <a:srgbClr val="FFFFFF">
                  <a:hueOff val="0"/>
                  <a:satOff val="0"/>
                  <a:lumOff val="0"/>
                  <a:alphaOff val="0"/>
                </a:srgbClr>
              </a:solidFill>
              <a:latin typeface="ABC Oracle"/>
              <a:ea typeface="+mn-ea"/>
              <a:cs typeface="+mn-cs"/>
            </a:rPr>
            <a:t>Each income stream has regular reporting and provides a star rating to indicate fund strength to deliver its CPI indexed income for the remaining term</a:t>
          </a:r>
          <a:endParaRPr lang="en-US" sz="2200" kern="1200" dirty="0">
            <a:solidFill>
              <a:srgbClr val="FFFFFF">
                <a:hueOff val="0"/>
                <a:satOff val="0"/>
                <a:lumOff val="0"/>
                <a:alphaOff val="0"/>
              </a:srgbClr>
            </a:solidFill>
            <a:latin typeface="ABC Oracle"/>
            <a:ea typeface="+mn-ea"/>
            <a:cs typeface="+mn-cs"/>
          </a:endParaRPr>
        </a:p>
      </dsp:txBody>
      <dsp:txXfrm>
        <a:off x="1024907" y="2290605"/>
        <a:ext cx="9474908" cy="914670"/>
      </dsp:txXfrm>
    </dsp:sp>
    <dsp:sp modelId="{5C55491F-0D22-4B44-AD24-478BD7E7E54B}">
      <dsp:nvSpPr>
        <dsp:cNvPr id="0" name=""/>
        <dsp:cNvSpPr/>
      </dsp:nvSpPr>
      <dsp:spPr>
        <a:xfrm>
          <a:off x="0" y="3433943"/>
          <a:ext cx="10515600" cy="886953"/>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E34EFB-2BD7-46C4-8C18-864D43FD83A7}">
      <dsp:nvSpPr>
        <dsp:cNvPr id="0" name=""/>
        <dsp:cNvSpPr/>
      </dsp:nvSpPr>
      <dsp:spPr>
        <a:xfrm>
          <a:off x="268303" y="3633508"/>
          <a:ext cx="488301" cy="4878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48F06C-515E-4880-8257-BCD51590C425}">
      <dsp:nvSpPr>
        <dsp:cNvPr id="0" name=""/>
        <dsp:cNvSpPr/>
      </dsp:nvSpPr>
      <dsp:spPr>
        <a:xfrm>
          <a:off x="1024907" y="3433943"/>
          <a:ext cx="4732020" cy="9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3" tIns="96803" rIns="96803" bIns="96803" numCol="1" spcCol="1270" anchor="ctr" anchorCtr="0">
          <a:noAutofit/>
        </a:bodyPr>
        <a:lstStyle/>
        <a:p>
          <a:pPr marL="0" lvl="0" indent="0" algn="l" defTabSz="1066800">
            <a:lnSpc>
              <a:spcPct val="100000"/>
            </a:lnSpc>
            <a:spcBef>
              <a:spcPct val="0"/>
            </a:spcBef>
            <a:spcAft>
              <a:spcPct val="35000"/>
            </a:spcAft>
            <a:buNone/>
          </a:pPr>
          <a:r>
            <a:rPr lang="en-AU" sz="2400" kern="1200" dirty="0"/>
            <a:t>A 100% success rate over 144 </a:t>
          </a:r>
          <a:br>
            <a:rPr lang="en-AU" sz="2400" kern="1200" dirty="0"/>
          </a:br>
          <a:r>
            <a:rPr lang="en-AU" sz="2400" kern="1200" dirty="0"/>
            <a:t>thirty-year investment scenarios </a:t>
          </a:r>
          <a:endParaRPr lang="en-US" sz="2400" kern="1200" dirty="0"/>
        </a:p>
      </dsp:txBody>
      <dsp:txXfrm>
        <a:off x="1024907" y="3433943"/>
        <a:ext cx="4732020" cy="914670"/>
      </dsp:txXfrm>
    </dsp:sp>
    <dsp:sp modelId="{6AA58DAB-F8E0-45D5-949A-A7E03EA08702}">
      <dsp:nvSpPr>
        <dsp:cNvPr id="0" name=""/>
        <dsp:cNvSpPr/>
      </dsp:nvSpPr>
      <dsp:spPr>
        <a:xfrm>
          <a:off x="5756927" y="3433943"/>
          <a:ext cx="4742888" cy="914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03" tIns="96803" rIns="96803" bIns="96803" numCol="1" spcCol="1270" anchor="ctr" anchorCtr="0">
          <a:noAutofit/>
        </a:bodyPr>
        <a:lstStyle/>
        <a:p>
          <a:pPr marL="0" lvl="0" indent="0" algn="l" defTabSz="800100">
            <a:lnSpc>
              <a:spcPct val="100000"/>
            </a:lnSpc>
            <a:spcBef>
              <a:spcPct val="0"/>
            </a:spcBef>
            <a:spcAft>
              <a:spcPct val="35000"/>
            </a:spcAft>
            <a:buNone/>
          </a:pPr>
          <a:r>
            <a:rPr lang="en-AU" sz="1800" kern="1200" dirty="0"/>
            <a:t>including the high inflation and weak investment markets of the 1970s, the GFC and COVID</a:t>
          </a:r>
          <a:endParaRPr lang="en-US" sz="1800" kern="1200" dirty="0"/>
        </a:p>
      </dsp:txBody>
      <dsp:txXfrm>
        <a:off x="5756927" y="3433943"/>
        <a:ext cx="4742888" cy="9146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CA8BD-59B2-4FEA-9548-CD29C3323153}">
      <dsp:nvSpPr>
        <dsp:cNvPr id="0" name=""/>
        <dsp:cNvSpPr/>
      </dsp:nvSpPr>
      <dsp:spPr>
        <a:xfrm>
          <a:off x="0" y="224"/>
          <a:ext cx="6999054" cy="1234579"/>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8DE45FE5-27FF-41D3-AC0D-91B437AB625D}">
      <dsp:nvSpPr>
        <dsp:cNvPr id="0" name=""/>
        <dsp:cNvSpPr/>
      </dsp:nvSpPr>
      <dsp:spPr>
        <a:xfrm>
          <a:off x="373460" y="278004"/>
          <a:ext cx="679018" cy="6790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0C79ED-D488-4F84-88DF-B167F183E9AE}">
      <dsp:nvSpPr>
        <dsp:cNvPr id="0" name=""/>
        <dsp:cNvSpPr/>
      </dsp:nvSpPr>
      <dsp:spPr>
        <a:xfrm>
          <a:off x="1454108" y="0"/>
          <a:ext cx="5386237" cy="123457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30660" tIns="130660" rIns="130660" bIns="130660" numCol="1" spcCol="1270" anchor="ctr" anchorCtr="0">
          <a:noAutofit/>
        </a:bodyPr>
        <a:lstStyle/>
        <a:p>
          <a:pPr marL="0" lvl="0" indent="0" algn="l" defTabSz="889000">
            <a:lnSpc>
              <a:spcPct val="100000"/>
            </a:lnSpc>
            <a:spcBef>
              <a:spcPct val="0"/>
            </a:spcBef>
            <a:spcAft>
              <a:spcPct val="35000"/>
            </a:spcAft>
            <a:buNone/>
          </a:pPr>
          <a:r>
            <a:rPr lang="en-AU" sz="2000" i="1" kern="1200" dirty="0" err="1"/>
            <a:t>Austmod</a:t>
          </a:r>
          <a:r>
            <a:rPr lang="en-AU" sz="2000" i="1" kern="1200" dirty="0"/>
            <a:t> </a:t>
          </a:r>
          <a:r>
            <a:rPr lang="en-AU" sz="2000" kern="1200" dirty="0"/>
            <a:t>originated in Operations Research at National Mutual more than 30 years ago </a:t>
          </a:r>
          <a:endParaRPr lang="en-US" sz="2000" kern="1200" dirty="0"/>
        </a:p>
      </dsp:txBody>
      <dsp:txXfrm>
        <a:off x="1454108" y="0"/>
        <a:ext cx="5386237" cy="1234579"/>
      </dsp:txXfrm>
    </dsp:sp>
    <dsp:sp modelId="{D1172AFE-A518-42E0-8B22-A053F6F2FC39}">
      <dsp:nvSpPr>
        <dsp:cNvPr id="0" name=""/>
        <dsp:cNvSpPr/>
      </dsp:nvSpPr>
      <dsp:spPr>
        <a:xfrm>
          <a:off x="0" y="1389125"/>
          <a:ext cx="6999054" cy="1234579"/>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14D127DA-1F9B-403F-A86B-322C11FCDAB9}">
      <dsp:nvSpPr>
        <dsp:cNvPr id="0" name=""/>
        <dsp:cNvSpPr/>
      </dsp:nvSpPr>
      <dsp:spPr>
        <a:xfrm>
          <a:off x="373460" y="1666905"/>
          <a:ext cx="679018" cy="6790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027437-5F32-435B-8E0E-A0B36B024784}">
      <dsp:nvSpPr>
        <dsp:cNvPr id="0" name=""/>
        <dsp:cNvSpPr/>
      </dsp:nvSpPr>
      <dsp:spPr>
        <a:xfrm>
          <a:off x="1425938" y="1389125"/>
          <a:ext cx="5386237" cy="1234579"/>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130660" tIns="130660" rIns="130660" bIns="130660" numCol="1" spcCol="1270" anchor="ctr" anchorCtr="0">
          <a:noAutofit/>
        </a:bodyPr>
        <a:lstStyle/>
        <a:p>
          <a:pPr marL="0" lvl="0" indent="0" algn="l" defTabSz="889000">
            <a:lnSpc>
              <a:spcPct val="100000"/>
            </a:lnSpc>
            <a:spcBef>
              <a:spcPct val="0"/>
            </a:spcBef>
            <a:spcAft>
              <a:spcPct val="35000"/>
            </a:spcAft>
            <a:buNone/>
          </a:pPr>
          <a:r>
            <a:rPr lang="en-AU" sz="2000" kern="1200" dirty="0"/>
            <a:t>Maintained and further developed by Colin Grenfell since that time and has been used extensively in the Actuarial and Superannuation industries since its origination</a:t>
          </a:r>
          <a:r>
            <a:rPr lang="en-AU" sz="1900" kern="1200" dirty="0"/>
            <a:t>.</a:t>
          </a:r>
          <a:endParaRPr lang="en-US" sz="1900" kern="1200" dirty="0"/>
        </a:p>
      </dsp:txBody>
      <dsp:txXfrm>
        <a:off x="1425938" y="1389125"/>
        <a:ext cx="5386237" cy="123457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501560"/>
          </a:xfrm>
          <a:prstGeom prst="rect">
            <a:avLst/>
          </a:prstGeom>
        </p:spPr>
        <p:txBody>
          <a:bodyPr vert="horz" lIns="96341" tIns="48171" rIns="96341" bIns="48171" rtlCol="0"/>
          <a:lstStyle>
            <a:lvl1pPr algn="l">
              <a:defRPr sz="1300"/>
            </a:lvl1pPr>
          </a:lstStyle>
          <a:p>
            <a:endParaRPr lang="en-US"/>
          </a:p>
        </p:txBody>
      </p:sp>
      <p:sp>
        <p:nvSpPr>
          <p:cNvPr id="3" name="Date Placeholder 2"/>
          <p:cNvSpPr>
            <a:spLocks noGrp="1"/>
          </p:cNvSpPr>
          <p:nvPr>
            <p:ph type="dt" idx="1"/>
          </p:nvPr>
        </p:nvSpPr>
        <p:spPr>
          <a:xfrm>
            <a:off x="3888210" y="0"/>
            <a:ext cx="2974552" cy="501560"/>
          </a:xfrm>
          <a:prstGeom prst="rect">
            <a:avLst/>
          </a:prstGeom>
        </p:spPr>
        <p:txBody>
          <a:bodyPr vert="horz" lIns="96341" tIns="48171" rIns="96341" bIns="48171" rtlCol="0"/>
          <a:lstStyle>
            <a:lvl1pPr algn="r">
              <a:defRPr sz="1300"/>
            </a:lvl1pPr>
          </a:lstStyle>
          <a:p>
            <a:fld id="{E15B34D7-1B62-7F4B-A1F8-A08F5430DECB}" type="datetimeFigureOut">
              <a:rPr lang="en-US" smtClean="0"/>
              <a:t>6/5/2025</a:t>
            </a:fld>
            <a:endParaRPr lang="en-US"/>
          </a:p>
        </p:txBody>
      </p:sp>
      <p:sp>
        <p:nvSpPr>
          <p:cNvPr id="4" name="Slide Image Placehold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en-US"/>
          </a:p>
        </p:txBody>
      </p:sp>
      <p:sp>
        <p:nvSpPr>
          <p:cNvPr id="5" name="Notes Placeholder 4"/>
          <p:cNvSpPr>
            <a:spLocks noGrp="1"/>
          </p:cNvSpPr>
          <p:nvPr>
            <p:ph type="body" sz="quarter" idx="3"/>
          </p:nvPr>
        </p:nvSpPr>
        <p:spPr>
          <a:xfrm>
            <a:off x="686435" y="4810810"/>
            <a:ext cx="5491480" cy="3936117"/>
          </a:xfrm>
          <a:prstGeom prst="rect">
            <a:avLst/>
          </a:prstGeom>
        </p:spPr>
        <p:txBody>
          <a:bodyPr vert="horz" lIns="96341" tIns="48171" rIns="96341" bIns="4817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94929"/>
            <a:ext cx="2974552" cy="501559"/>
          </a:xfrm>
          <a:prstGeom prst="rect">
            <a:avLst/>
          </a:prstGeom>
        </p:spPr>
        <p:txBody>
          <a:bodyPr vert="horz" lIns="96341" tIns="48171" rIns="96341" bIns="48171" rtlCol="0" anchor="b"/>
          <a:lstStyle>
            <a:lvl1pPr algn="l">
              <a:defRPr sz="1300"/>
            </a:lvl1pPr>
          </a:lstStyle>
          <a:p>
            <a:endParaRPr lang="en-US"/>
          </a:p>
        </p:txBody>
      </p:sp>
      <p:sp>
        <p:nvSpPr>
          <p:cNvPr id="7" name="Slide Number Placeholder 6"/>
          <p:cNvSpPr>
            <a:spLocks noGrp="1"/>
          </p:cNvSpPr>
          <p:nvPr>
            <p:ph type="sldNum" sz="quarter" idx="5"/>
          </p:nvPr>
        </p:nvSpPr>
        <p:spPr>
          <a:xfrm>
            <a:off x="3888210" y="9494929"/>
            <a:ext cx="2974552" cy="501559"/>
          </a:xfrm>
          <a:prstGeom prst="rect">
            <a:avLst/>
          </a:prstGeom>
        </p:spPr>
        <p:txBody>
          <a:bodyPr vert="horz" lIns="96341" tIns="48171" rIns="96341" bIns="48171" rtlCol="0" anchor="b"/>
          <a:lstStyle>
            <a:lvl1pPr algn="r">
              <a:defRPr sz="1300"/>
            </a:lvl1pPr>
          </a:lstStyle>
          <a:p>
            <a:fld id="{13059BA6-374C-CB4C-B47D-EFA86DACD96A}" type="slidenum">
              <a:rPr lang="en-US" smtClean="0"/>
              <a:t>‹#›</a:t>
            </a:fld>
            <a:endParaRPr lang="en-US"/>
          </a:p>
        </p:txBody>
      </p:sp>
    </p:spTree>
    <p:extLst>
      <p:ext uri="{BB962C8B-B14F-4D97-AF65-F5344CB8AC3E}">
        <p14:creationId xmlns:p14="http://schemas.microsoft.com/office/powerpoint/2010/main" val="4388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5.austlii.edu.au/au/legis/cth/consol_act/sia1993473/s10.html#invest"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5.austlii.edu.au/au/legis/cth/consol_act/sia1993473/s242.html#fund"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Nicolette</a:t>
            </a:r>
          </a:p>
          <a:p>
            <a:endParaRPr lang="en-US" dirty="0"/>
          </a:p>
          <a:p>
            <a:r>
              <a:rPr lang="en-US" dirty="0"/>
              <a:t>Our topic is about ways super funds can optimize the use of account-based pensions</a:t>
            </a:r>
          </a:p>
          <a:p>
            <a:endParaRPr lang="en-US" dirty="0"/>
          </a:p>
          <a:p>
            <a:r>
              <a:rPr lang="en-US" dirty="0"/>
              <a:t>We’ll explain why we think that is important  </a:t>
            </a:r>
          </a:p>
          <a:p>
            <a:endParaRPr lang="en-US" dirty="0"/>
          </a:p>
          <a:p>
            <a:r>
              <a:rPr lang="en-US" dirty="0"/>
              <a:t>- and we’ll show how super funds can help members do this.</a:t>
            </a:r>
          </a:p>
        </p:txBody>
      </p:sp>
      <p:sp>
        <p:nvSpPr>
          <p:cNvPr id="4" name="Slide Number Placeholder 3"/>
          <p:cNvSpPr>
            <a:spLocks noGrp="1"/>
          </p:cNvSpPr>
          <p:nvPr>
            <p:ph type="sldNum" sz="quarter" idx="5"/>
          </p:nvPr>
        </p:nvSpPr>
        <p:spPr/>
        <p:txBody>
          <a:bodyPr/>
          <a:lstStyle/>
          <a:p>
            <a:fld id="{13059BA6-374C-CB4C-B47D-EFA86DACD96A}" type="slidenum">
              <a:rPr lang="en-US" smtClean="0"/>
              <a:t>1</a:t>
            </a:fld>
            <a:endParaRPr lang="en-US"/>
          </a:p>
        </p:txBody>
      </p:sp>
    </p:spTree>
    <p:extLst>
      <p:ext uri="{BB962C8B-B14F-4D97-AF65-F5344CB8AC3E}">
        <p14:creationId xmlns:p14="http://schemas.microsoft.com/office/powerpoint/2010/main" val="4835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general points on ABPs</a:t>
            </a:r>
          </a:p>
          <a:p>
            <a:endParaRPr lang="en-AU" dirty="0"/>
          </a:p>
          <a:p>
            <a:r>
              <a:rPr lang="en-AU" dirty="0"/>
              <a:t>Run through points on slide</a:t>
            </a:r>
          </a:p>
        </p:txBody>
      </p:sp>
      <p:sp>
        <p:nvSpPr>
          <p:cNvPr id="4" name="Slide Number Placeholder 3"/>
          <p:cNvSpPr>
            <a:spLocks noGrp="1"/>
          </p:cNvSpPr>
          <p:nvPr>
            <p:ph type="sldNum" sz="quarter" idx="5"/>
          </p:nvPr>
        </p:nvSpPr>
        <p:spPr/>
        <p:txBody>
          <a:bodyPr/>
          <a:lstStyle/>
          <a:p>
            <a:fld id="{13059BA6-374C-CB4C-B47D-EFA86DACD96A}" type="slidenum">
              <a:rPr lang="en-US" smtClean="0"/>
              <a:t>10</a:t>
            </a:fld>
            <a:endParaRPr lang="en-US"/>
          </a:p>
        </p:txBody>
      </p:sp>
    </p:spTree>
    <p:extLst>
      <p:ext uri="{BB962C8B-B14F-4D97-AF65-F5344CB8AC3E}">
        <p14:creationId xmlns:p14="http://schemas.microsoft.com/office/powerpoint/2010/main" val="2353590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320B2-845C-13FD-DB15-58FBEB129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06AAB-02FC-29EC-9750-F728D51ECE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741B0-DBA2-8E43-8ADF-55C52FD38B4F}"/>
              </a:ext>
            </a:extLst>
          </p:cNvPr>
          <p:cNvSpPr>
            <a:spLocks noGrp="1"/>
          </p:cNvSpPr>
          <p:nvPr>
            <p:ph type="body" idx="1"/>
          </p:nvPr>
        </p:nvSpPr>
        <p:spPr/>
        <p:txBody>
          <a:bodyPr/>
          <a:lstStyle/>
          <a:p>
            <a:r>
              <a:rPr lang="en-US" sz="1200" dirty="0">
                <a:solidFill>
                  <a:schemeClr val="accent3"/>
                </a:solidFill>
              </a:rPr>
              <a:t>- Let’s break it down a little</a:t>
            </a:r>
          </a:p>
          <a:p>
            <a:endParaRPr lang="en-US" sz="1200" dirty="0">
              <a:solidFill>
                <a:schemeClr val="accent3"/>
              </a:solidFill>
            </a:endParaRPr>
          </a:p>
          <a:p>
            <a:r>
              <a:rPr lang="en-US" sz="1200" dirty="0">
                <a:solidFill>
                  <a:schemeClr val="accent3"/>
                </a:solidFill>
              </a:rPr>
              <a:t>- Investments such as </a:t>
            </a:r>
          </a:p>
          <a:p>
            <a:r>
              <a:rPr lang="en-US" sz="1200" dirty="0">
                <a:solidFill>
                  <a:schemeClr val="accent3"/>
                </a:solidFill>
              </a:rPr>
              <a:t>	balanced, cash, Aust shares or conventional lifecycle funds </a:t>
            </a:r>
          </a:p>
          <a:p>
            <a:r>
              <a:rPr lang="en-US" sz="1200" dirty="0">
                <a:solidFill>
                  <a:schemeClr val="accent3"/>
                </a:solidFill>
                <a:sym typeface="Wingdings" pitchFamily="2" charset="2"/>
              </a:rPr>
              <a:t>    have </a:t>
            </a:r>
            <a:r>
              <a:rPr lang="en-US" sz="1200" b="1" dirty="0">
                <a:solidFill>
                  <a:schemeClr val="accent3"/>
                </a:solidFill>
              </a:rPr>
              <a:t>no defined investment horizon </a:t>
            </a:r>
            <a:r>
              <a:rPr lang="en-US" sz="1200" u="sng" dirty="0">
                <a:solidFill>
                  <a:schemeClr val="accent3"/>
                </a:solidFill>
              </a:rPr>
              <a:t>or</a:t>
            </a:r>
            <a:r>
              <a:rPr lang="en-US" sz="1200" dirty="0">
                <a:solidFill>
                  <a:schemeClr val="accent3"/>
                </a:solidFill>
              </a:rPr>
              <a:t> </a:t>
            </a:r>
            <a:r>
              <a:rPr lang="en-US" sz="1200" b="1" dirty="0">
                <a:solidFill>
                  <a:schemeClr val="accent3"/>
                </a:solidFill>
              </a:rPr>
              <a:t>identified risk to drawdown</a:t>
            </a:r>
          </a:p>
          <a:p>
            <a:endParaRPr lang="en-US" sz="1200" dirty="0">
              <a:solidFill>
                <a:schemeClr val="accent3"/>
              </a:solidFill>
            </a:endParaRPr>
          </a:p>
          <a:p>
            <a:pPr marL="171450" indent="-171450">
              <a:buFontTx/>
              <a:buChar char="-"/>
            </a:pPr>
            <a:r>
              <a:rPr lang="en-US" sz="1200" dirty="0">
                <a:solidFill>
                  <a:schemeClr val="accent3"/>
                </a:solidFill>
              </a:rPr>
              <a:t>These investments are not well-suited to meeting target cashflow for the Member, which for our purposes are drawdowns of defined amounts at defined times.</a:t>
            </a:r>
          </a:p>
          <a:p>
            <a:pPr marL="171450" indent="-171450">
              <a:buFontTx/>
              <a:buChar char="-"/>
            </a:pPr>
            <a:endParaRPr lang="en-US" sz="1200" dirty="0">
              <a:solidFill>
                <a:schemeClr val="accent3"/>
              </a:solidFill>
            </a:endParaRPr>
          </a:p>
          <a:p>
            <a:pPr marL="171450" indent="-171450">
              <a:buFontTx/>
              <a:buChar char="-"/>
            </a:pPr>
            <a:r>
              <a:rPr lang="en-US" sz="1200" dirty="0">
                <a:solidFill>
                  <a:schemeClr val="accent3"/>
                </a:solidFill>
              </a:rPr>
              <a:t>So, this is not a good approach</a:t>
            </a:r>
          </a:p>
          <a:p>
            <a:endParaRPr lang="en-US" dirty="0"/>
          </a:p>
        </p:txBody>
      </p:sp>
      <p:sp>
        <p:nvSpPr>
          <p:cNvPr id="4" name="Slide Number Placeholder 3">
            <a:extLst>
              <a:ext uri="{FF2B5EF4-FFF2-40B4-BE49-F238E27FC236}">
                <a16:creationId xmlns:a16="http://schemas.microsoft.com/office/drawing/2014/main" id="{211A16FC-705B-14A2-67DA-128B17CA8C56}"/>
              </a:ext>
            </a:extLst>
          </p:cNvPr>
          <p:cNvSpPr>
            <a:spLocks noGrp="1"/>
          </p:cNvSpPr>
          <p:nvPr>
            <p:ph type="sldNum" sz="quarter" idx="5"/>
          </p:nvPr>
        </p:nvSpPr>
        <p:spPr/>
        <p:txBody>
          <a:bodyPr/>
          <a:lstStyle/>
          <a:p>
            <a:fld id="{13059BA6-374C-CB4C-B47D-EFA86DACD96A}" type="slidenum">
              <a:rPr lang="en-US" smtClean="0"/>
              <a:t>11</a:t>
            </a:fld>
            <a:endParaRPr lang="en-US"/>
          </a:p>
        </p:txBody>
      </p:sp>
    </p:spTree>
    <p:extLst>
      <p:ext uri="{BB962C8B-B14F-4D97-AF65-F5344CB8AC3E}">
        <p14:creationId xmlns:p14="http://schemas.microsoft.com/office/powerpoint/2010/main" val="1187373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86109-CE20-1422-0A85-EAE4F546C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17C5B-51FF-1DDA-E577-75F8ED7D7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D3FE1F-78FF-5F12-4A57-B4003BDC9F1F}"/>
              </a:ext>
            </a:extLst>
          </p:cNvPr>
          <p:cNvSpPr>
            <a:spLocks noGrp="1"/>
          </p:cNvSpPr>
          <p:nvPr>
            <p:ph type="body" idx="1"/>
          </p:nvPr>
        </p:nvSpPr>
        <p:spPr/>
        <p:txBody>
          <a:bodyPr/>
          <a:lstStyle/>
          <a:p>
            <a:r>
              <a:rPr lang="en-US" dirty="0"/>
              <a:t>Let’s consider what we have labelled “Many Horizons”</a:t>
            </a:r>
          </a:p>
        </p:txBody>
      </p:sp>
      <p:sp>
        <p:nvSpPr>
          <p:cNvPr id="4" name="Slide Number Placeholder 3">
            <a:extLst>
              <a:ext uri="{FF2B5EF4-FFF2-40B4-BE49-F238E27FC236}">
                <a16:creationId xmlns:a16="http://schemas.microsoft.com/office/drawing/2014/main" id="{AC2B20AC-EA66-5B2E-F8C3-AB2DA4B537E6}"/>
              </a:ext>
            </a:extLst>
          </p:cNvPr>
          <p:cNvSpPr>
            <a:spLocks noGrp="1"/>
          </p:cNvSpPr>
          <p:nvPr>
            <p:ph type="sldNum" sz="quarter" idx="5"/>
          </p:nvPr>
        </p:nvSpPr>
        <p:spPr/>
        <p:txBody>
          <a:bodyPr/>
          <a:lstStyle/>
          <a:p>
            <a:fld id="{13059BA6-374C-CB4C-B47D-EFA86DACD96A}" type="slidenum">
              <a:rPr lang="en-US" smtClean="0"/>
              <a:t>12</a:t>
            </a:fld>
            <a:endParaRPr lang="en-US"/>
          </a:p>
        </p:txBody>
      </p:sp>
    </p:spTree>
    <p:extLst>
      <p:ext uri="{BB962C8B-B14F-4D97-AF65-F5344CB8AC3E}">
        <p14:creationId xmlns:p14="http://schemas.microsoft.com/office/powerpoint/2010/main" val="83741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F9D07-DAFC-327E-952E-97666D394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07818-CE53-92E3-55A6-BC0238C26E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AD446-F221-8A37-D426-005FB64673D7}"/>
              </a:ext>
            </a:extLst>
          </p:cNvPr>
          <p:cNvSpPr>
            <a:spLocks noGrp="1"/>
          </p:cNvSpPr>
          <p:nvPr>
            <p:ph type="body" idx="1"/>
          </p:nvPr>
        </p:nvSpPr>
        <p:spPr/>
        <p:txBody>
          <a:bodyPr/>
          <a:lstStyle/>
          <a:p>
            <a:endParaRPr lang="en-US" dirty="0"/>
          </a:p>
          <a:p>
            <a:r>
              <a:rPr lang="en-US" b="1" dirty="0">
                <a:solidFill>
                  <a:srgbClr val="FF0000"/>
                </a:solidFill>
              </a:rPr>
              <a:t>With many-horizons thinking …</a:t>
            </a:r>
          </a:p>
          <a:p>
            <a:endParaRPr lang="en-US" b="1" dirty="0">
              <a:solidFill>
                <a:srgbClr val="FF0000"/>
              </a:solidFill>
            </a:endParaRPr>
          </a:p>
          <a:p>
            <a:r>
              <a:rPr lang="en-US" b="1" dirty="0">
                <a:solidFill>
                  <a:srgbClr val="FF0000"/>
                </a:solidFill>
              </a:rPr>
              <a:t>- Multiple horizons are </a:t>
            </a:r>
            <a:r>
              <a:rPr lang="en-US" b="1" u="sng" dirty="0">
                <a:solidFill>
                  <a:srgbClr val="FF0000"/>
                </a:solidFill>
              </a:rPr>
              <a:t>explicitly</a:t>
            </a:r>
            <a:r>
              <a:rPr lang="en-US" b="1" dirty="0">
                <a:solidFill>
                  <a:srgbClr val="FF0000"/>
                </a:solidFill>
              </a:rPr>
              <a:t> recognized in chosen investments</a:t>
            </a:r>
          </a:p>
          <a:p>
            <a:endParaRPr lang="en-US" b="1" dirty="0">
              <a:solidFill>
                <a:srgbClr val="FF0000"/>
              </a:solidFill>
            </a:endParaRPr>
          </a:p>
          <a:p>
            <a:r>
              <a:rPr lang="en-US" b="1" dirty="0">
                <a:solidFill>
                  <a:srgbClr val="FF0000"/>
                </a:solidFill>
              </a:rPr>
              <a:t>Conceptually …</a:t>
            </a:r>
          </a:p>
          <a:p>
            <a:endParaRPr lang="en-US" dirty="0"/>
          </a:p>
          <a:p>
            <a:r>
              <a:rPr lang="en-US" sz="1200" dirty="0">
                <a:solidFill>
                  <a:schemeClr val="accent3"/>
                </a:solidFill>
              </a:rPr>
              <a:t>- Investments are arranged systematically in investment pools so that they provide cash flow to meet target drawdowns.</a:t>
            </a:r>
          </a:p>
          <a:p>
            <a:endParaRPr lang="en-US" sz="1200" dirty="0">
              <a:solidFill>
                <a:schemeClr val="accent3"/>
              </a:solidFill>
            </a:endParaRPr>
          </a:p>
          <a:p>
            <a:pPr marL="171450" indent="-171450">
              <a:buFontTx/>
              <a:buChar char="-"/>
            </a:pPr>
            <a:r>
              <a:rPr lang="en-US" sz="1200" dirty="0">
                <a:solidFill>
                  <a:schemeClr val="accent3"/>
                </a:solidFill>
              </a:rPr>
              <a:t>With </a:t>
            </a:r>
            <a:r>
              <a:rPr lang="en-US" sz="1200" b="1" dirty="0">
                <a:solidFill>
                  <a:schemeClr val="accent3"/>
                </a:solidFill>
              </a:rPr>
              <a:t>N drawdowns</a:t>
            </a:r>
            <a:r>
              <a:rPr lang="en-US" sz="1200" dirty="0">
                <a:solidFill>
                  <a:schemeClr val="accent3"/>
                </a:solidFill>
              </a:rPr>
              <a:t>, this can be done through:</a:t>
            </a:r>
          </a:p>
          <a:p>
            <a:pPr marL="628650" lvl="1" indent="-171450">
              <a:buFont typeface="Arial" panose="020B0604020202020204" pitchFamily="34" charset="0"/>
              <a:buChar char="•"/>
            </a:pPr>
            <a:r>
              <a:rPr lang="en-US" sz="1200" dirty="0">
                <a:solidFill>
                  <a:schemeClr val="accent3"/>
                </a:solidFill>
              </a:rPr>
              <a:t>N Pools, each pool with its own horizon (1 to N)</a:t>
            </a:r>
          </a:p>
          <a:p>
            <a:pPr marL="457200" lvl="1" indent="0">
              <a:buFont typeface="Arial" panose="020B0604020202020204" pitchFamily="34" charset="0"/>
              <a:buNone/>
            </a:pPr>
            <a:r>
              <a:rPr lang="en-US" sz="1200" dirty="0">
                <a:solidFill>
                  <a:schemeClr val="accent3"/>
                </a:solidFill>
              </a:rPr>
              <a:t>OR</a:t>
            </a:r>
          </a:p>
          <a:p>
            <a:pPr marL="628650" lvl="1" indent="-171450">
              <a:buFont typeface="Arial" panose="020B0604020202020204" pitchFamily="34" charset="0"/>
              <a:buChar char="•"/>
            </a:pPr>
            <a:r>
              <a:rPr lang="en-US" sz="1200" dirty="0">
                <a:solidFill>
                  <a:schemeClr val="accent3"/>
                </a:solidFill>
              </a:rPr>
              <a:t>A single pool with multiple regular horizons (1 to N) within the pool.</a:t>
            </a:r>
          </a:p>
          <a:p>
            <a:endParaRPr lang="en-US" dirty="0"/>
          </a:p>
        </p:txBody>
      </p:sp>
      <p:sp>
        <p:nvSpPr>
          <p:cNvPr id="4" name="Slide Number Placeholder 3">
            <a:extLst>
              <a:ext uri="{FF2B5EF4-FFF2-40B4-BE49-F238E27FC236}">
                <a16:creationId xmlns:a16="http://schemas.microsoft.com/office/drawing/2014/main" id="{1B3521A8-A34C-4CED-55CA-B7CD630BE037}"/>
              </a:ext>
            </a:extLst>
          </p:cNvPr>
          <p:cNvSpPr>
            <a:spLocks noGrp="1"/>
          </p:cNvSpPr>
          <p:nvPr>
            <p:ph type="sldNum" sz="quarter" idx="5"/>
          </p:nvPr>
        </p:nvSpPr>
        <p:spPr/>
        <p:txBody>
          <a:bodyPr/>
          <a:lstStyle/>
          <a:p>
            <a:fld id="{13059BA6-374C-CB4C-B47D-EFA86DACD96A}" type="slidenum">
              <a:rPr lang="en-US" smtClean="0"/>
              <a:t>13</a:t>
            </a:fld>
            <a:endParaRPr lang="en-US"/>
          </a:p>
        </p:txBody>
      </p:sp>
    </p:spTree>
    <p:extLst>
      <p:ext uri="{BB962C8B-B14F-4D97-AF65-F5344CB8AC3E}">
        <p14:creationId xmlns:p14="http://schemas.microsoft.com/office/powerpoint/2010/main" val="718776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F6CC8-8AAA-7440-3D99-C1C2E2A64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E9D3C-BF16-F7D7-F6EF-BD6EF793C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88588-B84A-FC09-CF5C-3BCE1B6B86F3}"/>
              </a:ext>
            </a:extLst>
          </p:cNvPr>
          <p:cNvSpPr>
            <a:spLocks noGrp="1"/>
          </p:cNvSpPr>
          <p:nvPr>
            <p:ph type="body" idx="1"/>
          </p:nvPr>
        </p:nvSpPr>
        <p:spPr/>
        <p:txBody>
          <a:bodyPr/>
          <a:lstStyle/>
          <a:p>
            <a:r>
              <a:rPr lang="en-US" dirty="0"/>
              <a:t>Let’s consider some of the approaches that might work with multiple horizons</a:t>
            </a:r>
          </a:p>
        </p:txBody>
      </p:sp>
      <p:sp>
        <p:nvSpPr>
          <p:cNvPr id="4" name="Slide Number Placeholder 3">
            <a:extLst>
              <a:ext uri="{FF2B5EF4-FFF2-40B4-BE49-F238E27FC236}">
                <a16:creationId xmlns:a16="http://schemas.microsoft.com/office/drawing/2014/main" id="{E083AC05-E8B1-EBA0-2990-ECC9CDCB2C9E}"/>
              </a:ext>
            </a:extLst>
          </p:cNvPr>
          <p:cNvSpPr>
            <a:spLocks noGrp="1"/>
          </p:cNvSpPr>
          <p:nvPr>
            <p:ph type="sldNum" sz="quarter" idx="5"/>
          </p:nvPr>
        </p:nvSpPr>
        <p:spPr/>
        <p:txBody>
          <a:bodyPr/>
          <a:lstStyle/>
          <a:p>
            <a:fld id="{13059BA6-374C-CB4C-B47D-EFA86DACD96A}" type="slidenum">
              <a:rPr lang="en-US" smtClean="0"/>
              <a:t>14</a:t>
            </a:fld>
            <a:endParaRPr lang="en-US"/>
          </a:p>
        </p:txBody>
      </p:sp>
    </p:spTree>
    <p:extLst>
      <p:ext uri="{BB962C8B-B14F-4D97-AF65-F5344CB8AC3E}">
        <p14:creationId xmlns:p14="http://schemas.microsoft.com/office/powerpoint/2010/main" val="150917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Run through points on slide</a:t>
            </a:r>
          </a:p>
        </p:txBody>
      </p:sp>
      <p:sp>
        <p:nvSpPr>
          <p:cNvPr id="4" name="Slide Number Placeholder 3"/>
          <p:cNvSpPr>
            <a:spLocks noGrp="1"/>
          </p:cNvSpPr>
          <p:nvPr>
            <p:ph type="sldNum" sz="quarter" idx="5"/>
          </p:nvPr>
        </p:nvSpPr>
        <p:spPr/>
        <p:txBody>
          <a:bodyPr/>
          <a:lstStyle/>
          <a:p>
            <a:fld id="{13059BA6-374C-CB4C-B47D-EFA86DACD96A}" type="slidenum">
              <a:rPr lang="en-US" smtClean="0"/>
              <a:t>15</a:t>
            </a:fld>
            <a:endParaRPr lang="en-US"/>
          </a:p>
        </p:txBody>
      </p:sp>
    </p:spTree>
    <p:extLst>
      <p:ext uri="{BB962C8B-B14F-4D97-AF65-F5344CB8AC3E}">
        <p14:creationId xmlns:p14="http://schemas.microsoft.com/office/powerpoint/2010/main" val="244386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 What are the member’s “liabilities”?</a:t>
            </a:r>
          </a:p>
          <a:p>
            <a:endParaRPr lang="en-US" sz="2800" dirty="0"/>
          </a:p>
          <a:p>
            <a:r>
              <a:rPr lang="en-US" sz="2800" dirty="0"/>
              <a:t>- Instead of hard liabilities</a:t>
            </a:r>
            <a:r>
              <a:rPr lang="en-US" sz="2800" b="1" dirty="0"/>
              <a:t>, think in terms of member’s defined cashflow needs</a:t>
            </a:r>
          </a:p>
          <a:p>
            <a:endParaRPr lang="en-US" sz="2800" dirty="0"/>
          </a:p>
          <a:p>
            <a:r>
              <a:rPr lang="en-US" sz="2800" dirty="0"/>
              <a:t>- If we use multiple Single-horizon Pools to illustrate …</a:t>
            </a:r>
          </a:p>
          <a:p>
            <a:pPr marL="698500" lvl="2" indent="-342900">
              <a:buFont typeface="Arial" panose="020B0604020202020204" pitchFamily="34" charset="0"/>
              <a:buChar char="•"/>
            </a:pPr>
            <a:r>
              <a:rPr lang="en-US" dirty="0">
                <a:solidFill>
                  <a:srgbClr val="0070C0"/>
                </a:solidFill>
              </a:rPr>
              <a:t>One Single-horizon Pool for each future year</a:t>
            </a:r>
          </a:p>
          <a:p>
            <a:pPr marL="698500" lvl="2" indent="-342900">
              <a:buFont typeface="Arial" panose="020B0604020202020204" pitchFamily="34" charset="0"/>
              <a:buChar char="•"/>
            </a:pPr>
            <a:r>
              <a:rPr lang="en-US" dirty="0">
                <a:solidFill>
                  <a:srgbClr val="0070C0"/>
                </a:solidFill>
              </a:rPr>
              <a:t>Each pool is backed by assets closely </a:t>
            </a:r>
            <a:r>
              <a:rPr lang="en-US" b="1" dirty="0">
                <a:solidFill>
                  <a:srgbClr val="0070C0"/>
                </a:solidFill>
              </a:rPr>
              <a:t>matching the planned drawdown by amount and duration</a:t>
            </a:r>
          </a:p>
          <a:p>
            <a:pPr marL="698500" lvl="2" indent="-342900">
              <a:buFont typeface="Arial" panose="020B0604020202020204" pitchFamily="34" charset="0"/>
              <a:buChar char="•"/>
            </a:pPr>
            <a:r>
              <a:rPr lang="en-US" dirty="0">
                <a:solidFill>
                  <a:srgbClr val="0070C0"/>
                </a:solidFill>
              </a:rPr>
              <a:t>Drawdowns are made from the relevant pool each year.</a:t>
            </a:r>
          </a:p>
          <a:p>
            <a:endParaRPr lang="en-US" dirty="0"/>
          </a:p>
          <a:p>
            <a:r>
              <a:rPr lang="en-AU" b="1" dirty="0"/>
              <a:t>- So likely sub-optimal except for short terms</a:t>
            </a:r>
          </a:p>
          <a:p>
            <a:endParaRPr lang="en-AU" b="1" dirty="0"/>
          </a:p>
          <a:p>
            <a:r>
              <a:rPr lang="en-AU" b="1" dirty="0"/>
              <a:t>- But may be an alternative to fixed term annuity for the super fund to offer</a:t>
            </a:r>
          </a:p>
          <a:p>
            <a:endParaRPr lang="en-US" dirty="0"/>
          </a:p>
        </p:txBody>
      </p:sp>
      <p:sp>
        <p:nvSpPr>
          <p:cNvPr id="4" name="Slide Number Placeholder 3"/>
          <p:cNvSpPr>
            <a:spLocks noGrp="1"/>
          </p:cNvSpPr>
          <p:nvPr>
            <p:ph type="sldNum" sz="quarter" idx="5"/>
          </p:nvPr>
        </p:nvSpPr>
        <p:spPr/>
        <p:txBody>
          <a:bodyPr/>
          <a:lstStyle/>
          <a:p>
            <a:fld id="{13059BA6-374C-CB4C-B47D-EFA86DACD96A}" type="slidenum">
              <a:rPr lang="en-US" smtClean="0"/>
              <a:t>16</a:t>
            </a:fld>
            <a:endParaRPr lang="en-US"/>
          </a:p>
        </p:txBody>
      </p:sp>
    </p:spTree>
    <p:extLst>
      <p:ext uri="{BB962C8B-B14F-4D97-AF65-F5344CB8AC3E}">
        <p14:creationId xmlns:p14="http://schemas.microsoft.com/office/powerpoint/2010/main" val="3973349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4FFAA-7157-2DF3-9549-8C25947F4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789BE-36D4-045C-16CC-CF78D735BB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752B1-D94B-B5E5-FA26-9FB5257F62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B3A84CC-DEEE-6EF7-50A0-F188D98F8EAF}"/>
              </a:ext>
            </a:extLst>
          </p:cNvPr>
          <p:cNvSpPr>
            <a:spLocks noGrp="1"/>
          </p:cNvSpPr>
          <p:nvPr>
            <p:ph type="sldNum" sz="quarter" idx="5"/>
          </p:nvPr>
        </p:nvSpPr>
        <p:spPr/>
        <p:txBody>
          <a:bodyPr/>
          <a:lstStyle/>
          <a:p>
            <a:fld id="{13059BA6-374C-CB4C-B47D-EFA86DACD96A}" type="slidenum">
              <a:rPr lang="en-US" smtClean="0"/>
              <a:t>17</a:t>
            </a:fld>
            <a:endParaRPr lang="en-US"/>
          </a:p>
        </p:txBody>
      </p:sp>
    </p:spTree>
    <p:extLst>
      <p:ext uri="{BB962C8B-B14F-4D97-AF65-F5344CB8AC3E}">
        <p14:creationId xmlns:p14="http://schemas.microsoft.com/office/powerpoint/2010/main" val="1537984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7A579-7FFA-192D-3A34-5A65E3655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094F4-5114-DC35-3C34-ADAFEC5DE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782FE0-0F6A-8BF9-E2B1-B598225EF579}"/>
              </a:ext>
            </a:extLst>
          </p:cNvPr>
          <p:cNvSpPr>
            <a:spLocks noGrp="1"/>
          </p:cNvSpPr>
          <p:nvPr>
            <p:ph type="body" idx="1"/>
          </p:nvPr>
        </p:nvSpPr>
        <p:spPr/>
        <p:txBody>
          <a:bodyPr/>
          <a:lstStyle/>
          <a:p>
            <a:r>
              <a:rPr lang="en-AU" sz="1200" b="1" dirty="0"/>
              <a:t>- Explain basic Idea</a:t>
            </a:r>
          </a:p>
          <a:p>
            <a:endParaRPr lang="en-AU" sz="1200" b="1" dirty="0"/>
          </a:p>
          <a:p>
            <a:r>
              <a:rPr lang="en-AU" sz="1200" b="1" dirty="0"/>
              <a:t>Pros </a:t>
            </a:r>
          </a:p>
          <a:p>
            <a:pPr marL="342900" indent="-342900">
              <a:buFont typeface="Arial" panose="020B0604020202020204" pitchFamily="34" charset="0"/>
              <a:buChar char="•"/>
            </a:pPr>
            <a:r>
              <a:rPr lang="en-AU" sz="1200" dirty="0"/>
              <a:t>Similar thinking to many lifecycle funds </a:t>
            </a:r>
            <a:r>
              <a:rPr lang="en-AU" sz="1200" b="1" dirty="0"/>
              <a:t>but not focused on NRA - </a:t>
            </a:r>
            <a:r>
              <a:rPr lang="en-AU" sz="1200" dirty="0"/>
              <a:t>better risk control</a:t>
            </a:r>
          </a:p>
          <a:p>
            <a:pPr marL="342900" indent="-342900">
              <a:buFont typeface="Arial" panose="020B0604020202020204" pitchFamily="34" charset="0"/>
              <a:buChar char="•"/>
            </a:pPr>
            <a:r>
              <a:rPr lang="en-AU" sz="1200" dirty="0"/>
              <a:t>Easy to understand</a:t>
            </a:r>
          </a:p>
          <a:p>
            <a:pPr marL="342900" indent="-342900">
              <a:buFont typeface="Arial" panose="020B0604020202020204" pitchFamily="34" charset="0"/>
              <a:buChar char="•"/>
            </a:pPr>
            <a:r>
              <a:rPr lang="en-AU" sz="1200" dirty="0"/>
              <a:t>The building blocks are already available in each super fund</a:t>
            </a:r>
          </a:p>
          <a:p>
            <a:pPr marL="342900" indent="-342900">
              <a:buFont typeface="Arial" panose="020B0604020202020204" pitchFamily="34" charset="0"/>
              <a:buChar char="•"/>
            </a:pPr>
            <a:endParaRPr lang="en-AU" sz="1200" dirty="0"/>
          </a:p>
          <a:p>
            <a:r>
              <a:rPr lang="en-AU" sz="1200" b="1" dirty="0"/>
              <a:t>Cons</a:t>
            </a:r>
          </a:p>
          <a:p>
            <a:pPr marL="342900" indent="-342900">
              <a:buFont typeface="Arial" panose="020B0604020202020204" pitchFamily="34" charset="0"/>
              <a:buChar char="•"/>
            </a:pPr>
            <a:r>
              <a:rPr lang="en-AU" sz="1200" dirty="0"/>
              <a:t>Some risk that target outcomes will not be met</a:t>
            </a:r>
          </a:p>
          <a:p>
            <a:pPr marL="342900" indent="-342900">
              <a:buFont typeface="Arial" panose="020B0604020202020204" pitchFamily="34" charset="0"/>
              <a:buChar char="•"/>
            </a:pPr>
            <a:r>
              <a:rPr lang="en-AU" sz="1200" dirty="0"/>
              <a:t>Member’s risk appetite may not align with the asset mix </a:t>
            </a:r>
          </a:p>
          <a:p>
            <a:pPr marL="342900" indent="-342900">
              <a:buFont typeface="Arial" panose="020B0604020202020204" pitchFamily="34" charset="0"/>
              <a:buChar char="•"/>
            </a:pPr>
            <a:r>
              <a:rPr lang="en-AU" sz="1200" dirty="0"/>
              <a:t>Use of the various underlying funds is not optimised from a risk perspective</a:t>
            </a:r>
          </a:p>
          <a:p>
            <a:endParaRPr lang="en-US" dirty="0"/>
          </a:p>
          <a:p>
            <a:r>
              <a:rPr lang="en-US" dirty="0"/>
              <a:t>- Excess above target drawdown could be rolled into later funds – systematically if need be</a:t>
            </a:r>
          </a:p>
          <a:p>
            <a:endParaRPr lang="en-US" dirty="0"/>
          </a:p>
          <a:p>
            <a:r>
              <a:rPr lang="en-US" b="1" dirty="0"/>
              <a:t>15 minutes – IAN HANDS OVER TO CARY</a:t>
            </a:r>
          </a:p>
        </p:txBody>
      </p:sp>
      <p:sp>
        <p:nvSpPr>
          <p:cNvPr id="4" name="Slide Number Placeholder 3">
            <a:extLst>
              <a:ext uri="{FF2B5EF4-FFF2-40B4-BE49-F238E27FC236}">
                <a16:creationId xmlns:a16="http://schemas.microsoft.com/office/drawing/2014/main" id="{DD976AFD-4984-38DC-7980-5DA01F5284C5}"/>
              </a:ext>
            </a:extLst>
          </p:cNvPr>
          <p:cNvSpPr>
            <a:spLocks noGrp="1"/>
          </p:cNvSpPr>
          <p:nvPr>
            <p:ph type="sldNum" sz="quarter" idx="5"/>
          </p:nvPr>
        </p:nvSpPr>
        <p:spPr/>
        <p:txBody>
          <a:bodyPr/>
          <a:lstStyle/>
          <a:p>
            <a:fld id="{13059BA6-374C-CB4C-B47D-EFA86DACD96A}" type="slidenum">
              <a:rPr lang="en-US" smtClean="0"/>
              <a:t>18</a:t>
            </a:fld>
            <a:endParaRPr lang="en-US"/>
          </a:p>
        </p:txBody>
      </p:sp>
    </p:spTree>
    <p:extLst>
      <p:ext uri="{BB962C8B-B14F-4D97-AF65-F5344CB8AC3E}">
        <p14:creationId xmlns:p14="http://schemas.microsoft.com/office/powerpoint/2010/main" val="779665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F266D-52BB-7E4A-877C-84B39DBE4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5E315C-EBE1-658F-56B6-DB5942E46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729E0-A958-0B07-90F3-7567394FA350}"/>
              </a:ext>
            </a:extLst>
          </p:cNvPr>
          <p:cNvSpPr>
            <a:spLocks noGrp="1"/>
          </p:cNvSpPr>
          <p:nvPr>
            <p:ph type="body" idx="1"/>
          </p:nvPr>
        </p:nvSpPr>
        <p:spPr/>
        <p:txBody>
          <a:bodyPr/>
          <a:lstStyle/>
          <a:p>
            <a:r>
              <a:rPr lang="en-US" b="0" dirty="0"/>
              <a:t>Thanks Ian,  to this point the investment strategies supporting the various alternatives have been static or pre-set, seeking to deliver targeted drawdowns at specified dates and times in the future.  An alternative approach, is to vary the investment mix based on on past investment performance and future requirements to deliver the targeted future payments.  It is possible to devise investment rules that can be applied to produce very high historical success rates.  This proposed investment approach would enable the development of an account-based CPI indexed drawdowns (ABCD’s) as an alternative, innovative retirement solution.  </a:t>
            </a:r>
          </a:p>
        </p:txBody>
      </p:sp>
      <p:sp>
        <p:nvSpPr>
          <p:cNvPr id="4" name="Slide Number Placeholder 3">
            <a:extLst>
              <a:ext uri="{FF2B5EF4-FFF2-40B4-BE49-F238E27FC236}">
                <a16:creationId xmlns:a16="http://schemas.microsoft.com/office/drawing/2014/main" id="{C31284BA-6981-86FA-FCF0-5D793F17B0B3}"/>
              </a:ext>
            </a:extLst>
          </p:cNvPr>
          <p:cNvSpPr>
            <a:spLocks noGrp="1"/>
          </p:cNvSpPr>
          <p:nvPr>
            <p:ph type="sldNum" sz="quarter" idx="5"/>
          </p:nvPr>
        </p:nvSpPr>
        <p:spPr/>
        <p:txBody>
          <a:bodyPr/>
          <a:lstStyle/>
          <a:p>
            <a:fld id="{13059BA6-374C-CB4C-B47D-EFA86DACD96A}" type="slidenum">
              <a:rPr lang="en-US" smtClean="0"/>
              <a:t>19</a:t>
            </a:fld>
            <a:endParaRPr lang="en-US"/>
          </a:p>
        </p:txBody>
      </p:sp>
    </p:spTree>
    <p:extLst>
      <p:ext uri="{BB962C8B-B14F-4D97-AF65-F5344CB8AC3E}">
        <p14:creationId xmlns:p14="http://schemas.microsoft.com/office/powerpoint/2010/main" val="233336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context for our discussion</a:t>
            </a:r>
          </a:p>
          <a:p>
            <a:pPr marL="171450" indent="-171450">
              <a:buFontTx/>
              <a:buChar char="-"/>
            </a:pPr>
            <a:endParaRPr lang="en-US" dirty="0"/>
          </a:p>
          <a:p>
            <a:pPr marL="171450" indent="-171450">
              <a:buFontTx/>
              <a:buChar char="-"/>
            </a:pPr>
            <a:r>
              <a:rPr lang="en-US" b="1" dirty="0"/>
              <a:t>Run through </a:t>
            </a:r>
            <a:r>
              <a:rPr lang="en-US" dirty="0"/>
              <a:t>the points on the slide.  </a:t>
            </a:r>
          </a:p>
          <a:p>
            <a:pPr marL="171450" indent="-171450">
              <a:buFontTx/>
              <a:buChar char="-"/>
            </a:pPr>
            <a:endParaRPr lang="en-US" dirty="0"/>
          </a:p>
          <a:p>
            <a:pPr marL="171450" indent="-171450">
              <a:buFontTx/>
              <a:buChar char="-"/>
            </a:pPr>
            <a:r>
              <a:rPr lang="en-US" dirty="0"/>
              <a:t>Very strong focus on </a:t>
            </a:r>
            <a:r>
              <a:rPr lang="en-US" b="1" dirty="0"/>
              <a:t>income</a:t>
            </a:r>
          </a:p>
          <a:p>
            <a:pPr marL="171450" indent="-171450">
              <a:buFontTx/>
              <a:buChar char="-"/>
            </a:pPr>
            <a:endParaRPr lang="en-US" dirty="0"/>
          </a:p>
          <a:p>
            <a:pPr marL="171450" indent="-171450">
              <a:buFontTx/>
              <a:buChar char="-"/>
            </a:pPr>
            <a:r>
              <a:rPr lang="en-US" dirty="0"/>
              <a:t>APRA says response by super funds are inadequate</a:t>
            </a:r>
          </a:p>
          <a:p>
            <a:endParaRPr lang="en-US" dirty="0"/>
          </a:p>
          <a:p>
            <a:endParaRPr lang="en-US" dirty="0"/>
          </a:p>
          <a:p>
            <a:endParaRPr lang="en-US" dirty="0"/>
          </a:p>
          <a:p>
            <a:endParaRPr lang="en-US" dirty="0"/>
          </a:p>
          <a:p>
            <a:r>
              <a:rPr lang="en-US" b="1" dirty="0">
                <a:solidFill>
                  <a:srgbClr val="0070C0"/>
                </a:solidFill>
              </a:rPr>
              <a:t>Background only: SIS Act - Retirement Income Strategy:</a:t>
            </a:r>
          </a:p>
          <a:p>
            <a:pPr marL="481706" lvl="1"/>
            <a:r>
              <a:rPr lang="en-AU" b="0" i="0" u="none" strike="noStrike" dirty="0">
                <a:solidFill>
                  <a:srgbClr val="0070C0"/>
                </a:solidFill>
                <a:effectLst/>
                <a:latin typeface="-webkit-standard"/>
              </a:rPr>
              <a:t>(a)   to maximise expected retirement income over the period of retirement; </a:t>
            </a:r>
          </a:p>
          <a:p>
            <a:pPr marL="481706" lvl="1"/>
            <a:r>
              <a:rPr lang="en-AU" b="0" i="0" u="none" strike="noStrike" dirty="0">
                <a:solidFill>
                  <a:srgbClr val="0070C0"/>
                </a:solidFill>
                <a:effectLst/>
                <a:latin typeface="-webkit-standard"/>
              </a:rPr>
              <a:t>(b)   to manage expected risks to the sustainability and stability of retirement income over the period of retirement of the following kinds: </a:t>
            </a:r>
          </a:p>
          <a:p>
            <a:pPr lvl="1"/>
            <a:r>
              <a:rPr lang="en-AU" b="0" i="0" u="none" strike="noStrike" dirty="0">
                <a:solidFill>
                  <a:srgbClr val="0070C0"/>
                </a:solidFill>
                <a:effectLst/>
                <a:latin typeface="-webkit-standard"/>
              </a:rPr>
              <a:t>  (</a:t>
            </a:r>
            <a:r>
              <a:rPr lang="en-AU" b="0" i="0" u="none" strike="noStrike" dirty="0" err="1">
                <a:solidFill>
                  <a:srgbClr val="0070C0"/>
                </a:solidFill>
                <a:effectLst/>
                <a:latin typeface="-webkit-standard"/>
              </a:rPr>
              <a:t>i</a:t>
            </a:r>
            <a:r>
              <a:rPr lang="en-AU" b="0" i="0" u="none" strike="noStrike" dirty="0">
                <a:solidFill>
                  <a:srgbClr val="0070C0"/>
                </a:solidFill>
                <a:effectLst/>
                <a:latin typeface="-webkit-standard"/>
              </a:rPr>
              <a:t>)   longevity risks; </a:t>
            </a:r>
          </a:p>
          <a:p>
            <a:pPr lvl="1"/>
            <a:r>
              <a:rPr lang="en-AU" b="0" i="0" u="none" strike="noStrike" dirty="0">
                <a:solidFill>
                  <a:srgbClr val="0070C0"/>
                </a:solidFill>
                <a:effectLst/>
                <a:latin typeface="-webkit-standard"/>
              </a:rPr>
              <a:t>  (ii)   </a:t>
            </a:r>
            <a:r>
              <a:rPr lang="en-AU" b="0" i="0" u="none" strike="noStrike" dirty="0">
                <a:solidFill>
                  <a:srgbClr val="0070C0"/>
                </a:solidFill>
                <a:effectLst/>
                <a:latin typeface="-webkit-standard"/>
                <a:hlinkClick r:id="rId3">
                  <a:extLst>
                    <a:ext uri="{A12FA001-AC4F-418D-AE19-62706E023703}">
                      <ahyp:hlinkClr xmlns:ahyp="http://schemas.microsoft.com/office/drawing/2018/hyperlinkcolor" val="tx"/>
                    </a:ext>
                  </a:extLst>
                </a:hlinkClick>
              </a:rPr>
              <a:t>investment</a:t>
            </a:r>
            <a:r>
              <a:rPr lang="en-AU" b="0" i="0" u="none" strike="noStrike" dirty="0">
                <a:solidFill>
                  <a:srgbClr val="0070C0"/>
                </a:solidFill>
                <a:effectLst/>
                <a:latin typeface="-webkit-standard"/>
              </a:rPr>
              <a:t> risks; </a:t>
            </a:r>
          </a:p>
          <a:p>
            <a:pPr lvl="1"/>
            <a:r>
              <a:rPr lang="en-AU" b="0" i="0" u="none" strike="noStrike" dirty="0">
                <a:solidFill>
                  <a:srgbClr val="0070C0"/>
                </a:solidFill>
                <a:effectLst/>
                <a:latin typeface="-webkit-standard"/>
              </a:rPr>
              <a:t>  (iii)   inflation risks; </a:t>
            </a:r>
          </a:p>
          <a:p>
            <a:pPr lvl="1"/>
            <a:r>
              <a:rPr lang="en-AU" b="0" i="0" u="none" strike="noStrike" dirty="0">
                <a:solidFill>
                  <a:srgbClr val="0070C0"/>
                </a:solidFill>
                <a:effectLst/>
                <a:latin typeface="-webkit-standard"/>
              </a:rPr>
              <a:t>  (iv)   any other risks to the sustainability and stability of the retirement income; </a:t>
            </a:r>
          </a:p>
          <a:p>
            <a:pPr lvl="1"/>
            <a:r>
              <a:rPr lang="en-AU" b="0" i="0" u="none" strike="noStrike" dirty="0">
                <a:solidFill>
                  <a:srgbClr val="0070C0"/>
                </a:solidFill>
                <a:effectLst/>
                <a:latin typeface="-webkit-standard"/>
              </a:rPr>
              <a:t>  (c)   to have flexible access to expected </a:t>
            </a:r>
            <a:r>
              <a:rPr lang="en-AU" b="0" i="0" u="none" strike="noStrike" dirty="0">
                <a:solidFill>
                  <a:srgbClr val="0070C0"/>
                </a:solidFill>
                <a:effectLst/>
                <a:latin typeface="-webkit-standard"/>
                <a:hlinkClick r:id="rId4">
                  <a:extLst>
                    <a:ext uri="{A12FA001-AC4F-418D-AE19-62706E023703}">
                      <ahyp:hlinkClr xmlns:ahyp="http://schemas.microsoft.com/office/drawing/2018/hyperlinkcolor" val="tx"/>
                    </a:ext>
                  </a:extLst>
                </a:hlinkClick>
              </a:rPr>
              <a:t>funds</a:t>
            </a:r>
            <a:r>
              <a:rPr lang="en-AU" b="0" i="0" u="none" strike="noStrike" dirty="0">
                <a:solidFill>
                  <a:srgbClr val="0070C0"/>
                </a:solidFill>
                <a:effectLst/>
                <a:latin typeface="-webkit-standard"/>
              </a:rPr>
              <a:t> over the period of retirement.</a:t>
            </a:r>
          </a:p>
          <a:p>
            <a:endParaRPr lang="en-US" dirty="0"/>
          </a:p>
        </p:txBody>
      </p:sp>
      <p:sp>
        <p:nvSpPr>
          <p:cNvPr id="4" name="Slide Number Placeholder 3"/>
          <p:cNvSpPr>
            <a:spLocks noGrp="1"/>
          </p:cNvSpPr>
          <p:nvPr>
            <p:ph type="sldNum" sz="quarter" idx="5"/>
          </p:nvPr>
        </p:nvSpPr>
        <p:spPr/>
        <p:txBody>
          <a:bodyPr/>
          <a:lstStyle/>
          <a:p>
            <a:fld id="{13059BA6-374C-CB4C-B47D-EFA86DACD96A}" type="slidenum">
              <a:rPr lang="en-US" smtClean="0"/>
              <a:t>2</a:t>
            </a:fld>
            <a:endParaRPr lang="en-US"/>
          </a:p>
        </p:txBody>
      </p:sp>
    </p:spTree>
    <p:extLst>
      <p:ext uri="{BB962C8B-B14F-4D97-AF65-F5344CB8AC3E}">
        <p14:creationId xmlns:p14="http://schemas.microsoft.com/office/powerpoint/2010/main" val="315514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E6F08-4414-47EF-CD77-D5E66DD0E1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4856C-5501-7600-7F2A-9AED3035A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39528-815C-5518-0DE7-864CEE9AE10F}"/>
              </a:ext>
            </a:extLst>
          </p:cNvPr>
          <p:cNvSpPr>
            <a:spLocks noGrp="1"/>
          </p:cNvSpPr>
          <p:nvPr>
            <p:ph type="body" idx="1"/>
          </p:nvPr>
        </p:nvSpPr>
        <p:spPr/>
        <p:txBody>
          <a:bodyPr/>
          <a:lstStyle/>
          <a:p>
            <a:r>
              <a:rPr lang="en-US" dirty="0"/>
              <a:t>If we have an objective of delivering annual CPI indexed payments that commence at high initial drawdown rates of 5% or more,  over (say) 30-year time frames, and we want to deliver a very high success rate (say 99% probability of success), then this can be met from a single pool of funds.  However, rather than holding the investment mix constant it would need to change based on the past history and investment characteristics of the investment portfolios supporting the liabilities.  I’ve tested this process using the </a:t>
            </a:r>
            <a:r>
              <a:rPr lang="en-US" dirty="0" err="1"/>
              <a:t>Austmod</a:t>
            </a:r>
            <a:r>
              <a:rPr lang="en-US" dirty="0"/>
              <a:t> data base which has over 65 years of quarterly unit price investment data across 15 investment and economic sectors. It was possible to produce an historical test that had 100% success rates across 144 30-year investment scenarios,  which suggests a high level of success is possible in future scenarios.</a:t>
            </a:r>
          </a:p>
        </p:txBody>
      </p:sp>
      <p:sp>
        <p:nvSpPr>
          <p:cNvPr id="4" name="Slide Number Placeholder 3">
            <a:extLst>
              <a:ext uri="{FF2B5EF4-FFF2-40B4-BE49-F238E27FC236}">
                <a16:creationId xmlns:a16="http://schemas.microsoft.com/office/drawing/2014/main" id="{1A93EFF8-3A68-5CBF-B808-7202EAA158F2}"/>
              </a:ext>
            </a:extLst>
          </p:cNvPr>
          <p:cNvSpPr>
            <a:spLocks noGrp="1"/>
          </p:cNvSpPr>
          <p:nvPr>
            <p:ph type="sldNum" sz="quarter" idx="5"/>
          </p:nvPr>
        </p:nvSpPr>
        <p:spPr/>
        <p:txBody>
          <a:bodyPr/>
          <a:lstStyle/>
          <a:p>
            <a:fld id="{13059BA6-374C-CB4C-B47D-EFA86DACD96A}" type="slidenum">
              <a:rPr lang="en-US" smtClean="0"/>
              <a:t>20</a:t>
            </a:fld>
            <a:endParaRPr lang="en-US"/>
          </a:p>
        </p:txBody>
      </p:sp>
    </p:spTree>
    <p:extLst>
      <p:ext uri="{BB962C8B-B14F-4D97-AF65-F5344CB8AC3E}">
        <p14:creationId xmlns:p14="http://schemas.microsoft.com/office/powerpoint/2010/main" val="1166059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was possible to produce income streams for 30-year periods, that had 100% historical success rates when the launch dates were varied by a quarter, it is possible at any point of time to have a suite of income streams.  For example, if we launch a new income stream today it has 30 years to run, an income stream launched a year ago has 29 years remaining, and one launched 29 years ago has 1 year remaining.  This suite of income streams provides a range of drawdown yields and range of remaining durations and all operating on a basis that has proved to have a historical 100% success rates.  This results in a flexible range of income streams that are CPI-indexed that allow the retiree to tailor their income needs and terms of payment.  The supporting investments are all retained by the retiree and held at market value within the retirees superannuation account and so can be accessed/redeemed at any time by the retiree to provide an urgent lump sums (to fund aged care or other major purchases).</a:t>
            </a:r>
          </a:p>
          <a:p>
            <a:r>
              <a:rPr lang="en-US" dirty="0"/>
              <a:t>The investment process is rule-based – this means its low cost to the member and simple for the fund to administer.  </a:t>
            </a:r>
          </a:p>
        </p:txBody>
      </p:sp>
      <p:sp>
        <p:nvSpPr>
          <p:cNvPr id="4" name="Slide Number Placeholder 3"/>
          <p:cNvSpPr>
            <a:spLocks noGrp="1"/>
          </p:cNvSpPr>
          <p:nvPr>
            <p:ph type="sldNum" sz="quarter" idx="5"/>
          </p:nvPr>
        </p:nvSpPr>
        <p:spPr/>
        <p:txBody>
          <a:bodyPr/>
          <a:lstStyle/>
          <a:p>
            <a:fld id="{13059BA6-374C-CB4C-B47D-EFA86DACD96A}" type="slidenum">
              <a:rPr lang="en-US" smtClean="0"/>
              <a:t>21</a:t>
            </a:fld>
            <a:endParaRPr lang="en-US"/>
          </a:p>
        </p:txBody>
      </p:sp>
    </p:spTree>
    <p:extLst>
      <p:ext uri="{BB962C8B-B14F-4D97-AF65-F5344CB8AC3E}">
        <p14:creationId xmlns:p14="http://schemas.microsoft.com/office/powerpoint/2010/main" val="87973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these ABCD’s were made available, it would allow retirees to switch at any time between the income streams and so could reduce or increase their drawdown levels or remaining durations.  The distributions are CPI indexed, which means the payment streams from each income stream is predictable and reliable.  Because they have had 100% success rates in the past, that means there has been a residual lump sum at the end of each 30-year term.  The suite of income streams would have regular reporting and provide a star rating to signify the risk of the income stream being able to reach maturity.  As I’ve noted the income streams have been tested historically with a 100% success rate over the past 65 plus years, so provides confidence that a high success rate would continue.</a:t>
            </a:r>
          </a:p>
        </p:txBody>
      </p:sp>
      <p:sp>
        <p:nvSpPr>
          <p:cNvPr id="4" name="Slide Number Placeholder 3"/>
          <p:cNvSpPr>
            <a:spLocks noGrp="1"/>
          </p:cNvSpPr>
          <p:nvPr>
            <p:ph type="sldNum" sz="quarter" idx="5"/>
          </p:nvPr>
        </p:nvSpPr>
        <p:spPr/>
        <p:txBody>
          <a:bodyPr/>
          <a:lstStyle/>
          <a:p>
            <a:fld id="{13059BA6-374C-CB4C-B47D-EFA86DACD96A}" type="slidenum">
              <a:rPr lang="en-US" smtClean="0"/>
              <a:t>22</a:t>
            </a:fld>
            <a:endParaRPr lang="en-US"/>
          </a:p>
        </p:txBody>
      </p:sp>
    </p:spTree>
    <p:extLst>
      <p:ext uri="{BB962C8B-B14F-4D97-AF65-F5344CB8AC3E}">
        <p14:creationId xmlns:p14="http://schemas.microsoft.com/office/powerpoint/2010/main" val="3238947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AU" sz="1200" dirty="0">
                <a:solidFill>
                  <a:srgbClr val="0070C0"/>
                </a:solidFill>
              </a:rPr>
              <a:t>The dynamic process is a pre-set, objective, rule-based dynamic process produced 100% success in managing sequencing risk and so the initial drawdown rate (of 5%) can be sustained in all market conditions observed over the past 65 years.  Because each historical run was able to complete 30 years of CPI indexed payments a </a:t>
            </a:r>
            <a:r>
              <a:rPr lang="en-AU" sz="1200" b="1" dirty="0">
                <a:solidFill>
                  <a:srgbClr val="0070C0"/>
                </a:solidFill>
              </a:rPr>
              <a:t>residual</a:t>
            </a:r>
            <a:r>
              <a:rPr lang="en-AU" sz="1200" dirty="0">
                <a:solidFill>
                  <a:srgbClr val="0070C0"/>
                </a:solidFill>
              </a:rPr>
              <a:t> lump sum occurred at completion each time, and  is paid at its full market value at maturity.  On average, these residual lump sums created value (except </a:t>
            </a:r>
            <a:r>
              <a:rPr lang="en-AU" sz="1200">
                <a:solidFill>
                  <a:srgbClr val="0070C0"/>
                </a:solidFill>
              </a:rPr>
              <a:t>for cash) as </a:t>
            </a:r>
            <a:r>
              <a:rPr lang="en-AU" sz="1200" dirty="0">
                <a:solidFill>
                  <a:srgbClr val="0070C0"/>
                </a:solidFill>
              </a:rPr>
              <a:t>they can be compared to </a:t>
            </a:r>
            <a:r>
              <a:rPr lang="en-AU" sz="1200">
                <a:solidFill>
                  <a:srgbClr val="0070C0"/>
                </a:solidFill>
              </a:rPr>
              <a:t>a starting </a:t>
            </a:r>
            <a:r>
              <a:rPr lang="en-AU" sz="1200" dirty="0">
                <a:solidFill>
                  <a:srgbClr val="0070C0"/>
                </a:solidFill>
              </a:rPr>
              <a:t>multiple of 20.</a:t>
            </a:r>
          </a:p>
          <a:p>
            <a:pPr marL="285750" indent="-285750">
              <a:buFont typeface="Arial" panose="020B0604020202020204" pitchFamily="34" charset="0"/>
              <a:buChar char="•"/>
            </a:pPr>
            <a:r>
              <a:rPr lang="en-AU" sz="1200" dirty="0">
                <a:solidFill>
                  <a:srgbClr val="0070C0"/>
                </a:solidFill>
              </a:rPr>
              <a:t>The process strongly out-performed other investment strategies in delivering </a:t>
            </a:r>
            <a:r>
              <a:rPr lang="en-AU" sz="1200" b="1" dirty="0">
                <a:solidFill>
                  <a:srgbClr val="0070C0"/>
                </a:solidFill>
              </a:rPr>
              <a:t>30-year CPI indexed income streams</a:t>
            </a:r>
            <a:r>
              <a:rPr lang="en-AU" sz="1200" dirty="0">
                <a:solidFill>
                  <a:srgbClr val="0070C0"/>
                </a:solidFill>
              </a:rPr>
              <a:t> from </a:t>
            </a:r>
            <a:r>
              <a:rPr lang="en-AU" sz="1200" b="1" dirty="0">
                <a:solidFill>
                  <a:srgbClr val="0070C0"/>
                </a:solidFill>
              </a:rPr>
              <a:t>ACCOUNT BASED PENSIONS</a:t>
            </a:r>
          </a:p>
          <a:p>
            <a:pPr marL="285750" indent="-285750">
              <a:buFont typeface="Arial" panose="020B0604020202020204" pitchFamily="34" charset="0"/>
              <a:buChar char="•"/>
            </a:pPr>
            <a:r>
              <a:rPr lang="en-AU" sz="1200" dirty="0">
                <a:solidFill>
                  <a:srgbClr val="0070C0"/>
                </a:solidFill>
              </a:rPr>
              <a:t>The 5% initial distribution for 30-year streams, regardless of market conditions is high, and a balanced fund would have only had a 60% success rate in delivering this successfully over the past 65 years.</a:t>
            </a:r>
          </a:p>
          <a:p>
            <a:pPr marL="290512" lvl="1" indent="-285750">
              <a:buFont typeface="Arial" panose="020B0604020202020204" pitchFamily="34" charset="0"/>
              <a:buChar char="•"/>
            </a:pPr>
            <a:r>
              <a:rPr lang="en-AU" sz="1200" dirty="0">
                <a:solidFill>
                  <a:srgbClr val="0070C0"/>
                </a:solidFill>
              </a:rPr>
              <a:t>The drawdowns increase annually with </a:t>
            </a:r>
            <a:r>
              <a:rPr lang="en-AU" sz="1200" b="1" u="sng" dirty="0">
                <a:solidFill>
                  <a:srgbClr val="0070C0"/>
                </a:solidFill>
              </a:rPr>
              <a:t>full CPI </a:t>
            </a:r>
            <a:r>
              <a:rPr lang="en-AU" sz="1200" dirty="0">
                <a:solidFill>
                  <a:srgbClr val="0070C0"/>
                </a:solidFill>
              </a:rPr>
              <a:t>increases and assets increase with </a:t>
            </a:r>
            <a:r>
              <a:rPr lang="en-AU" sz="1200" b="1" u="sng" dirty="0">
                <a:solidFill>
                  <a:srgbClr val="0070C0"/>
                </a:solidFill>
              </a:rPr>
              <a:t>full market </a:t>
            </a:r>
            <a:r>
              <a:rPr lang="en-AU" sz="1200" dirty="0">
                <a:solidFill>
                  <a:srgbClr val="0070C0"/>
                </a:solidFill>
              </a:rPr>
              <a:t>returns based on investment markets.</a:t>
            </a:r>
          </a:p>
          <a:p>
            <a:pPr marL="290512" lvl="1" indent="-285750">
              <a:buFont typeface="Arial" panose="020B0604020202020204" pitchFamily="34" charset="0"/>
              <a:buChar char="•"/>
            </a:pPr>
            <a:r>
              <a:rPr lang="en-AU" sz="1200" dirty="0">
                <a:solidFill>
                  <a:srgbClr val="0070C0"/>
                </a:solidFill>
              </a:rPr>
              <a:t>It is possible to increase drawdowns to higher levels, but this would imply shorter term income streams than 30 years</a:t>
            </a:r>
            <a:endParaRPr lang="en-US" sz="1200" dirty="0"/>
          </a:p>
        </p:txBody>
      </p:sp>
      <p:sp>
        <p:nvSpPr>
          <p:cNvPr id="4" name="Slide Number Placeholder 3"/>
          <p:cNvSpPr>
            <a:spLocks noGrp="1"/>
          </p:cNvSpPr>
          <p:nvPr>
            <p:ph type="sldNum" sz="quarter" idx="5"/>
          </p:nvPr>
        </p:nvSpPr>
        <p:spPr/>
        <p:txBody>
          <a:bodyPr/>
          <a:lstStyle/>
          <a:p>
            <a:fld id="{13059BA6-374C-CB4C-B47D-EFA86DACD96A}" type="slidenum">
              <a:rPr lang="en-US" smtClean="0"/>
              <a:t>23</a:t>
            </a:fld>
            <a:endParaRPr lang="en-US"/>
          </a:p>
        </p:txBody>
      </p:sp>
    </p:spTree>
    <p:extLst>
      <p:ext uri="{BB962C8B-B14F-4D97-AF65-F5344CB8AC3E}">
        <p14:creationId xmlns:p14="http://schemas.microsoft.com/office/powerpoint/2010/main" val="208238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suite of income streams would look like this…. A simple table shows the range available which shows the remaining term (</a:t>
            </a:r>
            <a:r>
              <a:rPr lang="en-US" dirty="0" err="1"/>
              <a:t>eg</a:t>
            </a:r>
            <a:r>
              <a:rPr lang="en-US" dirty="0"/>
              <a:t> 30 years, 25 years, 10 years </a:t>
            </a:r>
            <a:r>
              <a:rPr lang="en-US" dirty="0" err="1"/>
              <a:t>etc</a:t>
            </a:r>
            <a:r>
              <a:rPr lang="en-US" dirty="0"/>
              <a:t>)  It would also show the current year distribution – which will be increased by CPI in the remaining years.  At the end of the term, any residual is returned as a lump sum (or can be re-invested in further income streams).  The star-ratings indicate whether the income streams are on track, or whether they have an increased risk of failure.  For example, and income steam launched around the time of the GFC is likely to have an increased risk of failure (shown here as a 3-star rating).  If failures were to occur there is a lead time of (say) 5 years or more for retirees to take some actions to address the situation,   Remember, at all times the member retains total freedom to switch between income streams or redeem their account balances.</a:t>
            </a:r>
          </a:p>
        </p:txBody>
      </p:sp>
      <p:sp>
        <p:nvSpPr>
          <p:cNvPr id="4" name="Slide Number Placeholder 3"/>
          <p:cNvSpPr>
            <a:spLocks noGrp="1"/>
          </p:cNvSpPr>
          <p:nvPr>
            <p:ph type="sldNum" sz="quarter" idx="5"/>
          </p:nvPr>
        </p:nvSpPr>
        <p:spPr/>
        <p:txBody>
          <a:bodyPr/>
          <a:lstStyle/>
          <a:p>
            <a:fld id="{13059BA6-374C-CB4C-B47D-EFA86DACD96A}" type="slidenum">
              <a:rPr lang="en-US" smtClean="0"/>
              <a:t>24</a:t>
            </a:fld>
            <a:endParaRPr lang="en-US"/>
          </a:p>
        </p:txBody>
      </p:sp>
    </p:spTree>
    <p:extLst>
      <p:ext uri="{BB962C8B-B14F-4D97-AF65-F5344CB8AC3E}">
        <p14:creationId xmlns:p14="http://schemas.microsoft.com/office/powerpoint/2010/main" val="2879421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Once you have established a suite of income streams that have had 100% historical success rates, these can form the building blocks for a range of innovative variations.  For example, starting with higher drawdown rates that blend into CPI indexed income streams at later dates.  Or combining a CPI indexed stream with a CPI indexed lump sum to be delivered at a specified future date.  This process can also be used to support GSA’s and would enable higher initial pensions and higher security in delivering CPI indexation.</a:t>
            </a:r>
          </a:p>
          <a:p>
            <a:r>
              <a:rPr lang="en-AU" dirty="0"/>
              <a:t>As an example of how the ABCD’s could be transformed – there is another example called the ‘turbo’ it also has 100% historical success rates but this optimises the ABCD’s to maximise the income payments.  The turbo can produce more than 30% higher than CPI indexation over 30-year drawdown periods, offset by a lower expected lump sum after 30 years</a:t>
            </a:r>
          </a:p>
        </p:txBody>
      </p:sp>
      <p:sp>
        <p:nvSpPr>
          <p:cNvPr id="4" name="Slide Number Placeholder 3"/>
          <p:cNvSpPr>
            <a:spLocks noGrp="1"/>
          </p:cNvSpPr>
          <p:nvPr>
            <p:ph type="sldNum" sz="quarter" idx="5"/>
          </p:nvPr>
        </p:nvSpPr>
        <p:spPr/>
        <p:txBody>
          <a:bodyPr/>
          <a:lstStyle/>
          <a:p>
            <a:fld id="{13059BA6-374C-CB4C-B47D-EFA86DACD96A}" type="slidenum">
              <a:rPr lang="en-US" smtClean="0"/>
              <a:t>25</a:t>
            </a:fld>
            <a:endParaRPr lang="en-US"/>
          </a:p>
        </p:txBody>
      </p:sp>
    </p:spTree>
    <p:extLst>
      <p:ext uri="{BB962C8B-B14F-4D97-AF65-F5344CB8AC3E}">
        <p14:creationId xmlns:p14="http://schemas.microsoft.com/office/powerpoint/2010/main" val="2257497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1F67-C5B5-70D6-2F67-5935E86CF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29B9D8-46E6-3BF6-8169-B8ABA40C5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3114D3-CF9A-B314-9BA3-2382E06B07C2}"/>
              </a:ext>
            </a:extLst>
          </p:cNvPr>
          <p:cNvSpPr>
            <a:spLocks noGrp="1"/>
          </p:cNvSpPr>
          <p:nvPr>
            <p:ph type="body" idx="1"/>
          </p:nvPr>
        </p:nvSpPr>
        <p:spPr/>
        <p:txBody>
          <a:bodyPr/>
          <a:lstStyle/>
          <a:p>
            <a:r>
              <a:rPr lang="en-AU" dirty="0"/>
              <a:t>Whilst retirees could individually decide on switches between the ABCD income streams to suit their circumstances, the turbo automates this process and uses an additional ‘pre-set switching rule’ to move between the ABCD’s.</a:t>
            </a:r>
          </a:p>
          <a:p>
            <a:r>
              <a:rPr lang="en-AU" dirty="0"/>
              <a:t>Using this process the turbo produced a 30</a:t>
            </a:r>
            <a:r>
              <a:rPr lang="en-AU" baseline="30000" dirty="0"/>
              <a:t>th</a:t>
            </a:r>
            <a:r>
              <a:rPr lang="en-AU" dirty="0"/>
              <a:t> year income that was 54% above CPI indexation (or around 1.4% per annum above CPI).  The turbo maintained a minimum of CPI indexation at all times.</a:t>
            </a:r>
          </a:p>
          <a:p>
            <a:r>
              <a:rPr lang="en-AU" dirty="0"/>
              <a:t>In 94% of the historical runs the turbo produced increases above CPI, and for 6% it still delivered CPI.  Whereas the ABCD has an average income multiple of 40 X at maturity , the Turbo delivered a lower multiple but both approaches still created wealth (on average).  The income streams provided by the ABCD’s and Turbos compare favourably to the income streams and GSA’s currently available to retirees.</a:t>
            </a:r>
          </a:p>
        </p:txBody>
      </p:sp>
      <p:sp>
        <p:nvSpPr>
          <p:cNvPr id="4" name="Slide Number Placeholder 3">
            <a:extLst>
              <a:ext uri="{FF2B5EF4-FFF2-40B4-BE49-F238E27FC236}">
                <a16:creationId xmlns:a16="http://schemas.microsoft.com/office/drawing/2014/main" id="{373061BC-E65F-ABDF-1BA6-DC278B907F43}"/>
              </a:ext>
            </a:extLst>
          </p:cNvPr>
          <p:cNvSpPr>
            <a:spLocks noGrp="1"/>
          </p:cNvSpPr>
          <p:nvPr>
            <p:ph type="sldNum" sz="quarter" idx="5"/>
          </p:nvPr>
        </p:nvSpPr>
        <p:spPr/>
        <p:txBody>
          <a:bodyPr/>
          <a:lstStyle/>
          <a:p>
            <a:fld id="{13059BA6-374C-CB4C-B47D-EFA86DACD96A}" type="slidenum">
              <a:rPr lang="en-US" smtClean="0"/>
              <a:t>26</a:t>
            </a:fld>
            <a:endParaRPr lang="en-US"/>
          </a:p>
        </p:txBody>
      </p:sp>
    </p:spTree>
    <p:extLst>
      <p:ext uri="{BB962C8B-B14F-4D97-AF65-F5344CB8AC3E}">
        <p14:creationId xmlns:p14="http://schemas.microsoft.com/office/powerpoint/2010/main" val="3542853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charts provide some more insight into how ABCD’s and Turbo’s would have performed over the past 65 years.  The top 2 charts have been adjusted for CPI and represent “real current dollar” comparisons.</a:t>
            </a:r>
          </a:p>
          <a:p>
            <a:r>
              <a:rPr lang="en-US" dirty="0"/>
              <a:t>The top left-hand side shows a comparison of the CPI adjusted total drawdowns paid over the 30 years.  The ABCD was paying $25,000 per annum and so paid 30X $25,000 in real dollars or $750,000 over 30 years.  The Turbo payments show how it would have paid higher total drawdowns in 94% of the trials.   The top right hand side shows the residual lump sum in real dollars (and this compares to an initial $500,000 investment – highlighted by the black line).  In most scenarios additional wealth was created in addition to the drawdowns being paid.  Interesting to note that the trend has come down as inflation has fallen, but we have also had the GFC and COVID in the past 15 years.</a:t>
            </a:r>
          </a:p>
          <a:p>
            <a:r>
              <a:rPr lang="en-US" dirty="0"/>
              <a:t>The chart at the bottom shows the rates of increase above CPI for the total drawdowns for the turbo and the red line shows the percentage change in the final asset value relative to the ABCD’s.  Clearly when the Turbo has paid higher drawdowns it coincides with lower residual lump sums. </a:t>
            </a:r>
          </a:p>
        </p:txBody>
      </p:sp>
      <p:sp>
        <p:nvSpPr>
          <p:cNvPr id="4" name="Slide Number Placeholder 3"/>
          <p:cNvSpPr>
            <a:spLocks noGrp="1"/>
          </p:cNvSpPr>
          <p:nvPr>
            <p:ph type="sldNum" sz="quarter" idx="5"/>
          </p:nvPr>
        </p:nvSpPr>
        <p:spPr/>
        <p:txBody>
          <a:bodyPr/>
          <a:lstStyle/>
          <a:p>
            <a:fld id="{13059BA6-374C-CB4C-B47D-EFA86DACD96A}" type="slidenum">
              <a:rPr lang="en-US" smtClean="0"/>
              <a:t>27</a:t>
            </a:fld>
            <a:endParaRPr lang="en-US"/>
          </a:p>
        </p:txBody>
      </p:sp>
    </p:spTree>
    <p:extLst>
      <p:ext uri="{BB962C8B-B14F-4D97-AF65-F5344CB8AC3E}">
        <p14:creationId xmlns:p14="http://schemas.microsoft.com/office/powerpoint/2010/main" val="1748727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EE451-6FAF-BE97-10C5-419E736B5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034E4-F0DF-A1B9-F077-E233CED8F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E9C41-916C-772A-2941-3622CD85EF99}"/>
              </a:ext>
            </a:extLst>
          </p:cNvPr>
          <p:cNvSpPr>
            <a:spLocks noGrp="1"/>
          </p:cNvSpPr>
          <p:nvPr>
            <p:ph type="body" idx="1"/>
          </p:nvPr>
        </p:nvSpPr>
        <p:spPr/>
        <p:txBody>
          <a:bodyPr/>
          <a:lstStyle/>
          <a:p>
            <a:r>
              <a:rPr lang="en-US" dirty="0"/>
              <a:t>Don’t worry about the detail, but this chart shows how the turbo works.  Each column represents the launch of a new ABCD.  In year 1 there is only 1 ABCD available.  In year 2 there is now an ABCD with 29 years to run, and a new one with 30 years to run.  So Turbo decides whether it can increase its drawdown by moving to the new income stream.  Each year new ABCD’s are added so there are more choices for Turbo.  When the Turbo moves down a column it has decided the best option is to remain in the current income stream and receive CPI indexation and when it moves left or right it does so to increase the income payment above CPI.  In this example the turbo made 6 switches initially, and then stayed in the single ABCD for a number of years before switching again, then eventually it switched back into the original ABCD – but in the process it had generated higher incomes than CPI indexation, and finishes with a lump sum that is higher than had it remained in the same ABCD throughout.</a:t>
            </a:r>
          </a:p>
        </p:txBody>
      </p:sp>
      <p:sp>
        <p:nvSpPr>
          <p:cNvPr id="4" name="Slide Number Placeholder 3">
            <a:extLst>
              <a:ext uri="{FF2B5EF4-FFF2-40B4-BE49-F238E27FC236}">
                <a16:creationId xmlns:a16="http://schemas.microsoft.com/office/drawing/2014/main" id="{D4396C6F-BF2F-8835-6C27-DE83B834AC96}"/>
              </a:ext>
            </a:extLst>
          </p:cNvPr>
          <p:cNvSpPr>
            <a:spLocks noGrp="1"/>
          </p:cNvSpPr>
          <p:nvPr>
            <p:ph type="sldNum" sz="quarter" idx="5"/>
          </p:nvPr>
        </p:nvSpPr>
        <p:spPr/>
        <p:txBody>
          <a:bodyPr/>
          <a:lstStyle/>
          <a:p>
            <a:fld id="{13059BA6-374C-CB4C-B47D-EFA86DACD96A}" type="slidenum">
              <a:rPr lang="en-US" smtClean="0"/>
              <a:t>28</a:t>
            </a:fld>
            <a:endParaRPr lang="en-US"/>
          </a:p>
        </p:txBody>
      </p:sp>
    </p:spTree>
    <p:extLst>
      <p:ext uri="{BB962C8B-B14F-4D97-AF65-F5344CB8AC3E}">
        <p14:creationId xmlns:p14="http://schemas.microsoft.com/office/powerpoint/2010/main" val="1612138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ABCD is a low risk outcome – based on the historical 100% success rate.  A member may choose to move to higher risk, higher return outcomes.  For example, shares can deliver the best long-term returns, but they also have can also suffer from sequencing risk events and this can detrimentally impact plans if they occur shortly after retirement.  Alternatively, a retiree may want to draw out higher levels of income than provided by the ABCD’s and in doing so this increases the risk that the assets will not be sufficient to last for the desired term.  The ABCD’s provide a good baseline guide for budgeting income streams and/or likely durations of different drawdown strategies.</a:t>
            </a:r>
          </a:p>
        </p:txBody>
      </p:sp>
      <p:sp>
        <p:nvSpPr>
          <p:cNvPr id="4" name="Slide Number Placeholder 3"/>
          <p:cNvSpPr>
            <a:spLocks noGrp="1"/>
          </p:cNvSpPr>
          <p:nvPr>
            <p:ph type="sldNum" sz="quarter" idx="5"/>
          </p:nvPr>
        </p:nvSpPr>
        <p:spPr/>
        <p:txBody>
          <a:bodyPr/>
          <a:lstStyle/>
          <a:p>
            <a:fld id="{13059BA6-374C-CB4C-B47D-EFA86DACD96A}" type="slidenum">
              <a:rPr lang="en-US" smtClean="0"/>
              <a:t>29</a:t>
            </a:fld>
            <a:endParaRPr lang="en-US"/>
          </a:p>
        </p:txBody>
      </p:sp>
    </p:spTree>
    <p:extLst>
      <p:ext uri="{BB962C8B-B14F-4D97-AF65-F5344CB8AC3E}">
        <p14:creationId xmlns:p14="http://schemas.microsoft.com/office/powerpoint/2010/main" val="313622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When addressing this, there are other matters a fund must consider</a:t>
            </a:r>
          </a:p>
          <a:p>
            <a:endParaRPr lang="en-US" sz="1400" dirty="0"/>
          </a:p>
          <a:p>
            <a:r>
              <a:rPr lang="en-US" sz="1400" dirty="0"/>
              <a:t>- </a:t>
            </a:r>
            <a:r>
              <a:rPr lang="en-US" sz="1400" b="1" dirty="0"/>
              <a:t>Run through </a:t>
            </a:r>
            <a:r>
              <a:rPr lang="en-US" sz="1400" dirty="0"/>
              <a:t>the items on the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3059BA6-374C-CB4C-B47D-EFA86DACD96A}" type="slidenum">
              <a:rPr lang="en-US" smtClean="0"/>
              <a:t>3</a:t>
            </a:fld>
            <a:endParaRPr lang="en-US"/>
          </a:p>
        </p:txBody>
      </p:sp>
    </p:spTree>
    <p:extLst>
      <p:ext uri="{BB962C8B-B14F-4D97-AF65-F5344CB8AC3E}">
        <p14:creationId xmlns:p14="http://schemas.microsoft.com/office/powerpoint/2010/main" val="1556578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3059BA6-374C-CB4C-B47D-EFA86DACD96A}" type="slidenum">
              <a:rPr lang="en-US" smtClean="0"/>
              <a:t>30</a:t>
            </a:fld>
            <a:endParaRPr lang="en-US"/>
          </a:p>
        </p:txBody>
      </p:sp>
    </p:spTree>
    <p:extLst>
      <p:ext uri="{BB962C8B-B14F-4D97-AF65-F5344CB8AC3E}">
        <p14:creationId xmlns:p14="http://schemas.microsoft.com/office/powerpoint/2010/main" val="31803334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328E6-28E7-317C-6277-A76CC36077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30C4A-5DDD-FD34-4CFE-CC563F255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37536-78B2-AA14-13CC-34B5B627AA8D}"/>
              </a:ext>
            </a:extLst>
          </p:cNvPr>
          <p:cNvSpPr>
            <a:spLocks noGrp="1"/>
          </p:cNvSpPr>
          <p:nvPr>
            <p:ph type="body" idx="1"/>
          </p:nvPr>
        </p:nvSpPr>
        <p:spPr/>
        <p:txBody>
          <a:bodyPr/>
          <a:lstStyle/>
          <a:p>
            <a:r>
              <a:rPr lang="en-US" dirty="0"/>
              <a:t>A retiree is likely to have irregular and regular income needs.  A component of expenses for rates, power bills, water, internet, maintenance costs and food are </a:t>
            </a:r>
            <a:r>
              <a:rPr lang="en-US" dirty="0" err="1"/>
              <a:t>indiscretionary</a:t>
            </a:r>
            <a:r>
              <a:rPr lang="en-US" dirty="0"/>
              <a:t> and likely to move with CPI.  However, there are also irregular expenses –a new car every 7 years.  In addition, there is a need for lump sums at later ages to cover things such as aged care costs.   It is also possible to invest in deferred income products which may provide more attractive future income streams by sacrificing some lump sum at retirement.</a:t>
            </a:r>
          </a:p>
          <a:p>
            <a:r>
              <a:rPr lang="en-US" dirty="0"/>
              <a:t>The ABCD could be used to cater for regular, and irregular CPI indexed expenses, and potentially combined with a targeted lump sum to cover additional large future expenses.  With those thoughts I’ll pass back to Ian.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30 Minutes – HAND OVER TO IAN</a:t>
            </a:r>
          </a:p>
          <a:p>
            <a:endParaRPr lang="en-US" dirty="0"/>
          </a:p>
        </p:txBody>
      </p:sp>
      <p:sp>
        <p:nvSpPr>
          <p:cNvPr id="4" name="Slide Number Placeholder 3">
            <a:extLst>
              <a:ext uri="{FF2B5EF4-FFF2-40B4-BE49-F238E27FC236}">
                <a16:creationId xmlns:a16="http://schemas.microsoft.com/office/drawing/2014/main" id="{1523576B-1952-BCDE-C7BA-687BC41623BF}"/>
              </a:ext>
            </a:extLst>
          </p:cNvPr>
          <p:cNvSpPr>
            <a:spLocks noGrp="1"/>
          </p:cNvSpPr>
          <p:nvPr>
            <p:ph type="sldNum" sz="quarter" idx="5"/>
          </p:nvPr>
        </p:nvSpPr>
        <p:spPr/>
        <p:txBody>
          <a:bodyPr/>
          <a:lstStyle/>
          <a:p>
            <a:fld id="{13059BA6-374C-CB4C-B47D-EFA86DACD96A}" type="slidenum">
              <a:rPr lang="en-US" smtClean="0"/>
              <a:t>31</a:t>
            </a:fld>
            <a:endParaRPr lang="en-US"/>
          </a:p>
        </p:txBody>
      </p:sp>
    </p:spTree>
    <p:extLst>
      <p:ext uri="{BB962C8B-B14F-4D97-AF65-F5344CB8AC3E}">
        <p14:creationId xmlns:p14="http://schemas.microsoft.com/office/powerpoint/2010/main" val="2627434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388F2-39EF-BD31-99A9-805F2A8984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C2EE83-FC86-3762-5097-CF177B22A4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05C61-27BC-7500-5551-1EBD891D969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2649699-730A-8521-9085-8B47933BCAC8}"/>
              </a:ext>
            </a:extLst>
          </p:cNvPr>
          <p:cNvSpPr>
            <a:spLocks noGrp="1"/>
          </p:cNvSpPr>
          <p:nvPr>
            <p:ph type="sldNum" sz="quarter" idx="5"/>
          </p:nvPr>
        </p:nvSpPr>
        <p:spPr/>
        <p:txBody>
          <a:bodyPr/>
          <a:lstStyle/>
          <a:p>
            <a:fld id="{13059BA6-374C-CB4C-B47D-EFA86DACD96A}" type="slidenum">
              <a:rPr lang="en-US" smtClean="0"/>
              <a:t>32</a:t>
            </a:fld>
            <a:endParaRPr lang="en-US"/>
          </a:p>
        </p:txBody>
      </p:sp>
    </p:spTree>
    <p:extLst>
      <p:ext uri="{BB962C8B-B14F-4D97-AF65-F5344CB8AC3E}">
        <p14:creationId xmlns:p14="http://schemas.microsoft.com/office/powerpoint/2010/main" val="3808725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Run through points on slide</a:t>
            </a:r>
          </a:p>
        </p:txBody>
      </p:sp>
      <p:sp>
        <p:nvSpPr>
          <p:cNvPr id="4" name="Slide Number Placeholder 3"/>
          <p:cNvSpPr>
            <a:spLocks noGrp="1"/>
          </p:cNvSpPr>
          <p:nvPr>
            <p:ph type="sldNum" sz="quarter" idx="5"/>
          </p:nvPr>
        </p:nvSpPr>
        <p:spPr/>
        <p:txBody>
          <a:bodyPr/>
          <a:lstStyle/>
          <a:p>
            <a:fld id="{13059BA6-374C-CB4C-B47D-EFA86DACD96A}" type="slidenum">
              <a:rPr lang="en-US" smtClean="0"/>
              <a:t>33</a:t>
            </a:fld>
            <a:endParaRPr lang="en-US"/>
          </a:p>
        </p:txBody>
      </p:sp>
    </p:spTree>
    <p:extLst>
      <p:ext uri="{BB962C8B-B14F-4D97-AF65-F5344CB8AC3E}">
        <p14:creationId xmlns:p14="http://schemas.microsoft.com/office/powerpoint/2010/main" val="646590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44643-8B99-1F10-8E6B-DDE72ED15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B2836-159C-0DE3-9CC8-DD3C8ADEB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7BD45-28C0-F1EB-3085-074431EF481A}"/>
              </a:ext>
            </a:extLst>
          </p:cNvPr>
          <p:cNvSpPr>
            <a:spLocks noGrp="1"/>
          </p:cNvSpPr>
          <p:nvPr>
            <p:ph type="body" idx="1"/>
          </p:nvPr>
        </p:nvSpPr>
        <p:spPr/>
        <p:txBody>
          <a:bodyPr/>
          <a:lstStyle/>
          <a:p>
            <a:pPr marL="171450" indent="-171450">
              <a:buFontTx/>
              <a:buChar char="-"/>
            </a:pPr>
            <a:r>
              <a:rPr lang="en-US" dirty="0"/>
              <a:t>We are all familiar with the asset test for the age pension</a:t>
            </a:r>
          </a:p>
          <a:p>
            <a:pPr marL="171450" indent="-171450">
              <a:buFontTx/>
              <a:buChar char="-"/>
            </a:pPr>
            <a:endParaRPr lang="en-US" dirty="0"/>
          </a:p>
          <a:p>
            <a:pPr marL="171450" indent="-171450">
              <a:buFontTx/>
              <a:buChar char="-"/>
            </a:pPr>
            <a:r>
              <a:rPr lang="en-US" dirty="0"/>
              <a:t>The test produces quite savage reductions in age pension as assets rise (like a high marginal tax rate)</a:t>
            </a:r>
          </a:p>
          <a:p>
            <a:pPr marL="171450" indent="-171450">
              <a:buFontTx/>
              <a:buChar char="-"/>
            </a:pPr>
            <a:endParaRPr lang="en-US" dirty="0"/>
          </a:p>
          <a:p>
            <a:pPr marL="0" indent="0">
              <a:buFontTx/>
              <a:buNone/>
            </a:pPr>
            <a:r>
              <a:rPr lang="en-US" dirty="0"/>
              <a:t>BUT … </a:t>
            </a:r>
          </a:p>
          <a:p>
            <a:pPr marL="0" indent="0">
              <a:buFontTx/>
              <a:buNone/>
            </a:pPr>
            <a:endParaRPr lang="en-US" dirty="0"/>
          </a:p>
          <a:p>
            <a:pPr marL="171450" indent="-171450">
              <a:buFontTx/>
              <a:buChar char="-"/>
            </a:pPr>
            <a:r>
              <a:rPr lang="en-US" dirty="0"/>
              <a:t>Test also unwinds at a highly </a:t>
            </a:r>
            <a:r>
              <a:rPr lang="en-US" dirty="0" err="1"/>
              <a:t>favourable</a:t>
            </a:r>
            <a:r>
              <a:rPr lang="en-US" dirty="0"/>
              <a:t> rate as assets fall – </a:t>
            </a:r>
            <a:r>
              <a:rPr lang="en-US" dirty="0" err="1"/>
              <a:t>eg</a:t>
            </a:r>
            <a:r>
              <a:rPr lang="en-US" dirty="0"/>
              <a:t> with decumulation and/or poor returns</a:t>
            </a:r>
          </a:p>
          <a:p>
            <a:pPr marL="171450" indent="-171450">
              <a:buFontTx/>
              <a:buChar char="-"/>
            </a:pPr>
            <a:endParaRPr lang="en-US" dirty="0"/>
          </a:p>
          <a:p>
            <a:pPr marL="171450" indent="-171450">
              <a:buFontTx/>
              <a:buChar char="-"/>
            </a:pPr>
            <a:r>
              <a:rPr lang="en-US" dirty="0"/>
              <a:t>This provides considerable downside protection – acts like a put option</a:t>
            </a:r>
          </a:p>
        </p:txBody>
      </p:sp>
      <p:sp>
        <p:nvSpPr>
          <p:cNvPr id="4" name="Slide Number Placeholder 3">
            <a:extLst>
              <a:ext uri="{FF2B5EF4-FFF2-40B4-BE49-F238E27FC236}">
                <a16:creationId xmlns:a16="http://schemas.microsoft.com/office/drawing/2014/main" id="{37486A4C-990E-1BAF-2729-0D722856EE9C}"/>
              </a:ext>
            </a:extLst>
          </p:cNvPr>
          <p:cNvSpPr>
            <a:spLocks noGrp="1"/>
          </p:cNvSpPr>
          <p:nvPr>
            <p:ph type="sldNum" sz="quarter" idx="5"/>
          </p:nvPr>
        </p:nvSpPr>
        <p:spPr/>
        <p:txBody>
          <a:bodyPr/>
          <a:lstStyle/>
          <a:p>
            <a:fld id="{13059BA6-374C-CB4C-B47D-EFA86DACD96A}" type="slidenum">
              <a:rPr lang="en-US" smtClean="0"/>
              <a:t>34</a:t>
            </a:fld>
            <a:endParaRPr lang="en-US"/>
          </a:p>
        </p:txBody>
      </p:sp>
    </p:spTree>
    <p:extLst>
      <p:ext uri="{BB962C8B-B14F-4D97-AF65-F5344CB8AC3E}">
        <p14:creationId xmlns:p14="http://schemas.microsoft.com/office/powerpoint/2010/main" val="3600148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7A856-7903-C2DE-9784-7609083B18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A6D902-1162-D6D2-ED80-9E89961706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68002-924A-E3B2-3FB8-B6DB8A98FA4C}"/>
              </a:ext>
            </a:extLst>
          </p:cNvPr>
          <p:cNvSpPr>
            <a:spLocks noGrp="1"/>
          </p:cNvSpPr>
          <p:nvPr>
            <p:ph type="body" idx="1"/>
          </p:nvPr>
        </p:nvSpPr>
        <p:spPr/>
        <p:txBody>
          <a:bodyPr/>
          <a:lstStyle/>
          <a:p>
            <a:endParaRPr lang="en-US" dirty="0"/>
          </a:p>
          <a:p>
            <a:r>
              <a:rPr lang="en-US" dirty="0"/>
              <a:t>Age pension support can make a large difference</a:t>
            </a:r>
          </a:p>
          <a:p>
            <a:endParaRPr lang="en-US" dirty="0"/>
          </a:p>
          <a:p>
            <a:r>
              <a:rPr lang="en-US" dirty="0"/>
              <a:t>The first graph shows that for an opening balance of $400,000 and a drawdown of $64,200 pa, the average duration across all investment arrangements would be </a:t>
            </a:r>
            <a:r>
              <a:rPr lang="en-US" b="1" dirty="0"/>
              <a:t>19 years longer</a:t>
            </a:r>
          </a:p>
          <a:p>
            <a:endParaRPr lang="en-US" b="1" dirty="0"/>
          </a:p>
          <a:p>
            <a:r>
              <a:rPr lang="en-US" b="1" dirty="0"/>
              <a:t>And Turbo delivered 100% of the time.</a:t>
            </a:r>
          </a:p>
          <a:p>
            <a:endParaRPr lang="en-US" b="1" dirty="0"/>
          </a:p>
          <a:p>
            <a:r>
              <a:rPr lang="en-US" b="0" dirty="0"/>
              <a:t>The second graph shows that a substantial number of outcomes provided </a:t>
            </a:r>
            <a:r>
              <a:rPr lang="en-US" b="1" dirty="0"/>
              <a:t>a residual balance exceeding the original balance in real terms</a:t>
            </a:r>
            <a:r>
              <a:rPr lang="en-US" b="0" dirty="0"/>
              <a:t>.  </a:t>
            </a:r>
          </a:p>
        </p:txBody>
      </p:sp>
      <p:sp>
        <p:nvSpPr>
          <p:cNvPr id="4" name="Slide Number Placeholder 3">
            <a:extLst>
              <a:ext uri="{FF2B5EF4-FFF2-40B4-BE49-F238E27FC236}">
                <a16:creationId xmlns:a16="http://schemas.microsoft.com/office/drawing/2014/main" id="{C0065620-0131-1421-5E6C-93026B273338}"/>
              </a:ext>
            </a:extLst>
          </p:cNvPr>
          <p:cNvSpPr>
            <a:spLocks noGrp="1"/>
          </p:cNvSpPr>
          <p:nvPr>
            <p:ph type="sldNum" sz="quarter" idx="5"/>
          </p:nvPr>
        </p:nvSpPr>
        <p:spPr/>
        <p:txBody>
          <a:bodyPr/>
          <a:lstStyle/>
          <a:p>
            <a:fld id="{13059BA6-374C-CB4C-B47D-EFA86DACD96A}" type="slidenum">
              <a:rPr lang="en-US" smtClean="0"/>
              <a:t>35</a:t>
            </a:fld>
            <a:endParaRPr lang="en-US"/>
          </a:p>
        </p:txBody>
      </p:sp>
    </p:spTree>
    <p:extLst>
      <p:ext uri="{BB962C8B-B14F-4D97-AF65-F5344CB8AC3E}">
        <p14:creationId xmlns:p14="http://schemas.microsoft.com/office/powerpoint/2010/main" val="2595428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59BA6-374C-CB4C-B47D-EFA86DACD96A}" type="slidenum">
              <a:rPr lang="en-US" smtClean="0"/>
              <a:t>36</a:t>
            </a:fld>
            <a:endParaRPr lang="en-US"/>
          </a:p>
        </p:txBody>
      </p:sp>
    </p:spTree>
    <p:extLst>
      <p:ext uri="{BB962C8B-B14F-4D97-AF65-F5344CB8AC3E}">
        <p14:creationId xmlns:p14="http://schemas.microsoft.com/office/powerpoint/2010/main" val="27398056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through points on slide</a:t>
            </a:r>
          </a:p>
        </p:txBody>
      </p:sp>
      <p:sp>
        <p:nvSpPr>
          <p:cNvPr id="4" name="Slide Number Placeholder 3"/>
          <p:cNvSpPr>
            <a:spLocks noGrp="1"/>
          </p:cNvSpPr>
          <p:nvPr>
            <p:ph type="sldNum" sz="quarter" idx="5"/>
          </p:nvPr>
        </p:nvSpPr>
        <p:spPr/>
        <p:txBody>
          <a:bodyPr/>
          <a:lstStyle/>
          <a:p>
            <a:fld id="{13059BA6-374C-CB4C-B47D-EFA86DACD96A}" type="slidenum">
              <a:rPr lang="en-US" smtClean="0"/>
              <a:t>37</a:t>
            </a:fld>
            <a:endParaRPr lang="en-US"/>
          </a:p>
        </p:txBody>
      </p:sp>
    </p:spTree>
    <p:extLst>
      <p:ext uri="{BB962C8B-B14F-4D97-AF65-F5344CB8AC3E}">
        <p14:creationId xmlns:p14="http://schemas.microsoft.com/office/powerpoint/2010/main" val="3192910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6850A-F3C0-A00E-2723-9A14160A7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AE417-64CD-AFE3-EE1A-D7EDACD4D7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FAAFF7-2AB2-4C1A-8B3E-487728B6E467}"/>
              </a:ext>
            </a:extLst>
          </p:cNvPr>
          <p:cNvSpPr>
            <a:spLocks noGrp="1"/>
          </p:cNvSpPr>
          <p:nvPr>
            <p:ph type="body" idx="1"/>
          </p:nvPr>
        </p:nvSpPr>
        <p:spPr/>
        <p:txBody>
          <a:bodyPr/>
          <a:lstStyle/>
          <a:p>
            <a:r>
              <a:rPr lang="en-US" dirty="0"/>
              <a:t>- AI has much potential</a:t>
            </a:r>
          </a:p>
          <a:p>
            <a:endParaRPr lang="en-US" dirty="0"/>
          </a:p>
          <a:p>
            <a:pPr marL="171450" indent="-171450">
              <a:buFontTx/>
              <a:buChar char="-"/>
            </a:pPr>
            <a:r>
              <a:rPr lang="en-US" dirty="0"/>
              <a:t>For example, here is an </a:t>
            </a:r>
            <a:r>
              <a:rPr lang="en-US" b="1" dirty="0"/>
              <a:t>outcomes-focused approach </a:t>
            </a:r>
            <a:r>
              <a:rPr lang="en-US" dirty="0"/>
              <a:t>which could be very helpful</a:t>
            </a:r>
          </a:p>
          <a:p>
            <a:pPr marL="171450" indent="-171450">
              <a:buFontTx/>
              <a:buChar char="-"/>
            </a:pPr>
            <a:endParaRPr lang="en-US" dirty="0"/>
          </a:p>
          <a:p>
            <a:pPr marL="171450" indent="-171450">
              <a:buFontTx/>
              <a:buChar char="-"/>
            </a:pPr>
            <a:r>
              <a:rPr lang="en-US" dirty="0"/>
              <a:t>What is an outcomes-focused approach?</a:t>
            </a:r>
          </a:p>
          <a:p>
            <a:endParaRPr lang="en-US" dirty="0"/>
          </a:p>
          <a:p>
            <a:r>
              <a:rPr lang="en-US" dirty="0"/>
              <a:t>- Run through points on slide.</a:t>
            </a:r>
          </a:p>
        </p:txBody>
      </p:sp>
      <p:sp>
        <p:nvSpPr>
          <p:cNvPr id="4" name="Slide Number Placeholder 3">
            <a:extLst>
              <a:ext uri="{FF2B5EF4-FFF2-40B4-BE49-F238E27FC236}">
                <a16:creationId xmlns:a16="http://schemas.microsoft.com/office/drawing/2014/main" id="{1B695828-4EBD-CD4A-1E2A-7798882198F8}"/>
              </a:ext>
            </a:extLst>
          </p:cNvPr>
          <p:cNvSpPr>
            <a:spLocks noGrp="1"/>
          </p:cNvSpPr>
          <p:nvPr>
            <p:ph type="sldNum" sz="quarter" idx="5"/>
          </p:nvPr>
        </p:nvSpPr>
        <p:spPr/>
        <p:txBody>
          <a:bodyPr/>
          <a:lstStyle/>
          <a:p>
            <a:fld id="{13059BA6-374C-CB4C-B47D-EFA86DACD96A}" type="slidenum">
              <a:rPr lang="en-US" smtClean="0"/>
              <a:t>38</a:t>
            </a:fld>
            <a:endParaRPr lang="en-US"/>
          </a:p>
        </p:txBody>
      </p:sp>
    </p:spTree>
    <p:extLst>
      <p:ext uri="{BB962C8B-B14F-4D97-AF65-F5344CB8AC3E}">
        <p14:creationId xmlns:p14="http://schemas.microsoft.com/office/powerpoint/2010/main" val="1927841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Run through points on slide</a:t>
            </a:r>
          </a:p>
          <a:p>
            <a:endParaRPr lang="en-US" b="1" dirty="0"/>
          </a:p>
          <a:p>
            <a:r>
              <a:rPr lang="en-US" b="1" dirty="0"/>
              <a:t>35 minutes - END</a:t>
            </a:r>
          </a:p>
        </p:txBody>
      </p:sp>
      <p:sp>
        <p:nvSpPr>
          <p:cNvPr id="4" name="Slide Number Placeholder 3"/>
          <p:cNvSpPr>
            <a:spLocks noGrp="1"/>
          </p:cNvSpPr>
          <p:nvPr>
            <p:ph type="sldNum" sz="quarter" idx="5"/>
          </p:nvPr>
        </p:nvSpPr>
        <p:spPr/>
        <p:txBody>
          <a:bodyPr/>
          <a:lstStyle/>
          <a:p>
            <a:fld id="{13059BA6-374C-CB4C-B47D-EFA86DACD96A}" type="slidenum">
              <a:rPr lang="en-US" smtClean="0"/>
              <a:t>39</a:t>
            </a:fld>
            <a:endParaRPr lang="en-US"/>
          </a:p>
        </p:txBody>
      </p:sp>
    </p:spTree>
    <p:extLst>
      <p:ext uri="{BB962C8B-B14F-4D97-AF65-F5344CB8AC3E}">
        <p14:creationId xmlns:p14="http://schemas.microsoft.com/office/powerpoint/2010/main" val="382016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a:t>
            </a:r>
          </a:p>
          <a:p>
            <a:endParaRPr lang="en-US" dirty="0"/>
          </a:p>
          <a:p>
            <a:r>
              <a:rPr lang="en-US" b="1" dirty="0"/>
              <a:t>Run through </a:t>
            </a:r>
            <a:r>
              <a:rPr lang="en-US" dirty="0"/>
              <a:t>items on slide</a:t>
            </a:r>
          </a:p>
          <a:p>
            <a:endParaRPr lang="en-US" dirty="0"/>
          </a:p>
          <a:p>
            <a:endParaRPr lang="en-US" dirty="0"/>
          </a:p>
        </p:txBody>
      </p:sp>
      <p:sp>
        <p:nvSpPr>
          <p:cNvPr id="4" name="Slide Number Placeholder 3"/>
          <p:cNvSpPr>
            <a:spLocks noGrp="1"/>
          </p:cNvSpPr>
          <p:nvPr>
            <p:ph type="sldNum" sz="quarter" idx="5"/>
          </p:nvPr>
        </p:nvSpPr>
        <p:spPr/>
        <p:txBody>
          <a:bodyPr/>
          <a:lstStyle/>
          <a:p>
            <a:fld id="{13059BA6-374C-CB4C-B47D-EFA86DACD96A}" type="slidenum">
              <a:rPr lang="en-US" smtClean="0"/>
              <a:t>4</a:t>
            </a:fld>
            <a:endParaRPr lang="en-US"/>
          </a:p>
        </p:txBody>
      </p:sp>
    </p:spTree>
    <p:extLst>
      <p:ext uri="{BB962C8B-B14F-4D97-AF65-F5344CB8AC3E}">
        <p14:creationId xmlns:p14="http://schemas.microsoft.com/office/powerpoint/2010/main" val="836749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08B4A-3DE4-E988-EBEB-411A1D94D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72989-329F-9D46-2A14-3468F0EA81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B117F-36DC-0A72-F4EF-5700FB12E68E}"/>
              </a:ext>
            </a:extLst>
          </p:cNvPr>
          <p:cNvSpPr>
            <a:spLocks noGrp="1"/>
          </p:cNvSpPr>
          <p:nvPr>
            <p:ph type="body" idx="1"/>
          </p:nvPr>
        </p:nvSpPr>
        <p:spPr/>
        <p:txBody>
          <a:bodyPr/>
          <a:lstStyle/>
          <a:p>
            <a:r>
              <a:rPr lang="en-US" b="1" dirty="0"/>
              <a:t> HANDS OVER TO IAN</a:t>
            </a:r>
            <a:endParaRPr lang="en-US" dirty="0"/>
          </a:p>
        </p:txBody>
      </p:sp>
      <p:sp>
        <p:nvSpPr>
          <p:cNvPr id="4" name="Slide Number Placeholder 3">
            <a:extLst>
              <a:ext uri="{FF2B5EF4-FFF2-40B4-BE49-F238E27FC236}">
                <a16:creationId xmlns:a16="http://schemas.microsoft.com/office/drawing/2014/main" id="{02A49CA1-F8B3-63E5-74D1-36C2E008E911}"/>
              </a:ext>
            </a:extLst>
          </p:cNvPr>
          <p:cNvSpPr>
            <a:spLocks noGrp="1"/>
          </p:cNvSpPr>
          <p:nvPr>
            <p:ph type="sldNum" sz="quarter" idx="5"/>
          </p:nvPr>
        </p:nvSpPr>
        <p:spPr/>
        <p:txBody>
          <a:bodyPr/>
          <a:lstStyle/>
          <a:p>
            <a:fld id="{13059BA6-374C-CB4C-B47D-EFA86DACD96A}" type="slidenum">
              <a:rPr lang="en-US" smtClean="0"/>
              <a:t>40</a:t>
            </a:fld>
            <a:endParaRPr lang="en-US"/>
          </a:p>
        </p:txBody>
      </p:sp>
    </p:spTree>
    <p:extLst>
      <p:ext uri="{BB962C8B-B14F-4D97-AF65-F5344CB8AC3E}">
        <p14:creationId xmlns:p14="http://schemas.microsoft.com/office/powerpoint/2010/main" val="2096957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Investment risk in a conventional sense:  </a:t>
            </a:r>
            <a:r>
              <a:rPr lang="en-US" b="1" dirty="0"/>
              <a:t>normally a focus on the volatility </a:t>
            </a:r>
            <a:r>
              <a:rPr lang="en-US" dirty="0"/>
              <a:t>of the the value of and the income generated by the underlying investments.</a:t>
            </a:r>
          </a:p>
          <a:p>
            <a:endParaRPr lang="en-US" dirty="0"/>
          </a:p>
          <a:p>
            <a:r>
              <a:rPr lang="en-US" dirty="0"/>
              <a:t>- However, for a Member </a:t>
            </a:r>
            <a:r>
              <a:rPr lang="en-US" b="1" dirty="0"/>
              <a:t>seeking a cashflow</a:t>
            </a:r>
            <a:r>
              <a:rPr lang="en-US" dirty="0"/>
              <a:t> from super, </a:t>
            </a:r>
            <a:r>
              <a:rPr lang="en-US" b="1" dirty="0"/>
              <a:t>the relevant risk is about the cashflow falling short of target in amount or for length of time</a:t>
            </a:r>
            <a:r>
              <a:rPr lang="en-US" dirty="0"/>
              <a:t>. That is, the </a:t>
            </a:r>
            <a:r>
              <a:rPr lang="en-US" b="1" dirty="0"/>
              <a:t>focus should be on risk to target cashflow </a:t>
            </a:r>
            <a:r>
              <a:rPr lang="en-US" dirty="0"/>
              <a:t>to the Member rather than just the volatility of underlying investments.  The risk is about </a:t>
            </a:r>
            <a:r>
              <a:rPr lang="en-US" b="1" dirty="0"/>
              <a:t>outcomes</a:t>
            </a:r>
            <a:r>
              <a:rPr lang="en-US" dirty="0"/>
              <a:t> rather than </a:t>
            </a:r>
            <a:r>
              <a:rPr lang="en-US" b="1" dirty="0"/>
              <a:t>inputs</a:t>
            </a:r>
            <a:r>
              <a:rPr lang="en-US" dirty="0"/>
              <a:t>.</a:t>
            </a:r>
          </a:p>
          <a:p>
            <a:endParaRPr lang="en-US" dirty="0"/>
          </a:p>
          <a:p>
            <a:r>
              <a:rPr lang="en-US" b="1" dirty="0"/>
              <a:t>- The risk to outcomes is a function of both investment horizon and the “riskiness” of underlying investments. </a:t>
            </a:r>
          </a:p>
          <a:p>
            <a:endParaRPr lang="en-US" dirty="0"/>
          </a:p>
          <a:p>
            <a:r>
              <a:rPr lang="en-US" b="1" dirty="0"/>
              <a:t>- Refer to table: </a:t>
            </a:r>
            <a:r>
              <a:rPr lang="en-US" dirty="0"/>
              <a:t>For example, if the investment horizon is one year and the target outcome is a positive return, investment in shares (inherently volatile in value) would result in high risk to the target outcome. On the other hand, investment in cash would be low risk.  Conversely, if the investment horizon is 15 years, and the target outcome is a real positive return on investment, both are likely to be low risk</a:t>
            </a:r>
          </a:p>
          <a:p>
            <a:endParaRPr lang="en-US" dirty="0"/>
          </a:p>
        </p:txBody>
      </p:sp>
      <p:sp>
        <p:nvSpPr>
          <p:cNvPr id="4" name="Slide Number Placeholder 3"/>
          <p:cNvSpPr>
            <a:spLocks noGrp="1"/>
          </p:cNvSpPr>
          <p:nvPr>
            <p:ph type="sldNum" sz="quarter" idx="5"/>
          </p:nvPr>
        </p:nvSpPr>
        <p:spPr/>
        <p:txBody>
          <a:bodyPr/>
          <a:lstStyle/>
          <a:p>
            <a:fld id="{13059BA6-374C-CB4C-B47D-EFA86DACD96A}" type="slidenum">
              <a:rPr lang="en-US" smtClean="0"/>
              <a:t>5</a:t>
            </a:fld>
            <a:endParaRPr lang="en-US"/>
          </a:p>
        </p:txBody>
      </p:sp>
    </p:spTree>
    <p:extLst>
      <p:ext uri="{BB962C8B-B14F-4D97-AF65-F5344CB8AC3E}">
        <p14:creationId xmlns:p14="http://schemas.microsoft.com/office/powerpoint/2010/main" val="1197473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79861-7FAD-3220-3B19-9138C6805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E13AA3-1288-FB90-EF84-1D126DFB6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48192-B66B-D8A4-86AF-EFFA7D276948}"/>
              </a:ext>
            </a:extLst>
          </p:cNvPr>
          <p:cNvSpPr>
            <a:spLocks noGrp="1"/>
          </p:cNvSpPr>
          <p:nvPr>
            <p:ph type="body" idx="1"/>
          </p:nvPr>
        </p:nvSpPr>
        <p:spPr/>
        <p:txBody>
          <a:bodyPr/>
          <a:lstStyle/>
          <a:p>
            <a:r>
              <a:rPr lang="en-US" dirty="0"/>
              <a:t>BUT</a:t>
            </a:r>
          </a:p>
          <a:p>
            <a:endParaRPr lang="en-US" dirty="0"/>
          </a:p>
          <a:p>
            <a:r>
              <a:rPr lang="en-US" dirty="0"/>
              <a:t>- Hand-in hand with the risk of falling short of target cashflow, there is the </a:t>
            </a:r>
            <a:r>
              <a:rPr lang="en-US" b="1" dirty="0"/>
              <a:t>possibility of exceeding </a:t>
            </a:r>
            <a:r>
              <a:rPr lang="en-US" dirty="0"/>
              <a:t>the target outcomes – for example, having more funds than needed to meet the targeted cashflows.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Conceptually, there is </a:t>
            </a:r>
            <a:r>
              <a:rPr lang="en-US" sz="1200" b="1" dirty="0"/>
              <a:t>a tension between these two risks </a:t>
            </a:r>
            <a:r>
              <a:rPr lang="en-US" sz="1200" dirty="0"/>
              <a:t>… the lower the risk of shortfall, the higher the risk of excess funds emerging.</a:t>
            </a:r>
          </a:p>
          <a:p>
            <a:endParaRPr lang="en-US" dirty="0"/>
          </a:p>
          <a:p>
            <a:r>
              <a:rPr lang="en-US" dirty="0"/>
              <a:t>- On the one hand, this might be seen as a blessing.  On the other, it may be seen as a poor outcome, because prior cash flows may have been unnecessarily low</a:t>
            </a:r>
            <a:r>
              <a:rPr lang="en-US" sz="1200" dirty="0"/>
              <a:t>.  </a:t>
            </a:r>
          </a:p>
          <a:p>
            <a:endParaRPr lang="en-US" sz="1200" dirty="0"/>
          </a:p>
          <a:p>
            <a:r>
              <a:rPr lang="en-US" dirty="0"/>
              <a:t>- So, in some cases, excess funds may be seen as an opportunity; in others as a risk.</a:t>
            </a:r>
          </a:p>
          <a:p>
            <a:endParaRPr lang="en-US" dirty="0"/>
          </a:p>
          <a:p>
            <a:r>
              <a:rPr lang="en-US" dirty="0"/>
              <a:t>- Today, we will consider risks to target cash flows – both positive and negative.</a:t>
            </a:r>
          </a:p>
          <a:p>
            <a:endParaRPr lang="en-US" dirty="0"/>
          </a:p>
        </p:txBody>
      </p:sp>
      <p:sp>
        <p:nvSpPr>
          <p:cNvPr id="4" name="Slide Number Placeholder 3">
            <a:extLst>
              <a:ext uri="{FF2B5EF4-FFF2-40B4-BE49-F238E27FC236}">
                <a16:creationId xmlns:a16="http://schemas.microsoft.com/office/drawing/2014/main" id="{2D239C43-420E-95A0-0121-05DF79020F9B}"/>
              </a:ext>
            </a:extLst>
          </p:cNvPr>
          <p:cNvSpPr>
            <a:spLocks noGrp="1"/>
          </p:cNvSpPr>
          <p:nvPr>
            <p:ph type="sldNum" sz="quarter" idx="5"/>
          </p:nvPr>
        </p:nvSpPr>
        <p:spPr/>
        <p:txBody>
          <a:bodyPr/>
          <a:lstStyle/>
          <a:p>
            <a:fld id="{13059BA6-374C-CB4C-B47D-EFA86DACD96A}" type="slidenum">
              <a:rPr lang="en-US" smtClean="0"/>
              <a:t>6</a:t>
            </a:fld>
            <a:endParaRPr lang="en-US"/>
          </a:p>
        </p:txBody>
      </p:sp>
    </p:spTree>
    <p:extLst>
      <p:ext uri="{BB962C8B-B14F-4D97-AF65-F5344CB8AC3E}">
        <p14:creationId xmlns:p14="http://schemas.microsoft.com/office/powerpoint/2010/main" val="396412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use this simple representation to consider the various options for super funds</a:t>
            </a:r>
          </a:p>
          <a:p>
            <a:endParaRPr lang="en-US" dirty="0"/>
          </a:p>
          <a:p>
            <a:r>
              <a:rPr lang="en-US" dirty="0"/>
              <a:t>We’ll consider each in turn</a:t>
            </a:r>
          </a:p>
        </p:txBody>
      </p:sp>
      <p:sp>
        <p:nvSpPr>
          <p:cNvPr id="4" name="Slide Number Placeholder 3"/>
          <p:cNvSpPr>
            <a:spLocks noGrp="1"/>
          </p:cNvSpPr>
          <p:nvPr>
            <p:ph type="sldNum" sz="quarter" idx="5"/>
          </p:nvPr>
        </p:nvSpPr>
        <p:spPr/>
        <p:txBody>
          <a:bodyPr/>
          <a:lstStyle/>
          <a:p>
            <a:fld id="{13059BA6-374C-CB4C-B47D-EFA86DACD96A}" type="slidenum">
              <a:rPr lang="en-US" smtClean="0"/>
              <a:t>7</a:t>
            </a:fld>
            <a:endParaRPr lang="en-US"/>
          </a:p>
        </p:txBody>
      </p:sp>
    </p:spTree>
    <p:extLst>
      <p:ext uri="{BB962C8B-B14F-4D97-AF65-F5344CB8AC3E}">
        <p14:creationId xmlns:p14="http://schemas.microsoft.com/office/powerpoint/2010/main" val="1012146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CB13-A692-B744-F618-4DFCE74754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906E68-1DD8-B73E-2901-D59724125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E93FF-24AC-A3D8-3DC6-DD35B324BDF6}"/>
              </a:ext>
            </a:extLst>
          </p:cNvPr>
          <p:cNvSpPr>
            <a:spLocks noGrp="1"/>
          </p:cNvSpPr>
          <p:nvPr>
            <p:ph type="body" idx="1"/>
          </p:nvPr>
        </p:nvSpPr>
        <p:spPr/>
        <p:txBody>
          <a:bodyPr/>
          <a:lstStyle/>
          <a:p>
            <a:r>
              <a:rPr lang="en-US" b="1" dirty="0"/>
              <a:t>“Product”</a:t>
            </a:r>
          </a:p>
          <a:p>
            <a:endParaRPr lang="en-US" dirty="0"/>
          </a:p>
          <a:p>
            <a:r>
              <a:rPr lang="en-US" sz="2800" dirty="0">
                <a:solidFill>
                  <a:schemeClr val="accent3"/>
                </a:solidFill>
              </a:rPr>
              <a:t>- Product” : package with rules, features, fees, constraints. </a:t>
            </a:r>
          </a:p>
          <a:p>
            <a:endParaRPr lang="en-US" sz="2800" dirty="0">
              <a:solidFill>
                <a:schemeClr val="accent3"/>
              </a:solidFill>
            </a:endParaRPr>
          </a:p>
          <a:p>
            <a:r>
              <a:rPr lang="en-US" sz="2800" dirty="0">
                <a:solidFill>
                  <a:schemeClr val="accent3"/>
                </a:solidFill>
              </a:rPr>
              <a:t>- With this: marketing/competition/differentiation, understandability, PDSs, costs, possible capital, systems development, complexity of administration …</a:t>
            </a:r>
          </a:p>
          <a:p>
            <a:endParaRPr lang="en-US" sz="2800" dirty="0">
              <a:solidFill>
                <a:schemeClr val="accent3"/>
              </a:solidFill>
            </a:endParaRPr>
          </a:p>
          <a:p>
            <a:r>
              <a:rPr lang="en-US" sz="2800" dirty="0">
                <a:solidFill>
                  <a:schemeClr val="accent3"/>
                </a:solidFill>
              </a:rPr>
              <a:t>- On the other hand: </a:t>
            </a:r>
          </a:p>
          <a:p>
            <a:pPr marL="1714500" lvl="3" indent="-342900">
              <a:buFont typeface="Arial" panose="020B0604020202020204" pitchFamily="34" charset="0"/>
              <a:buChar char="•"/>
            </a:pPr>
            <a:r>
              <a:rPr lang="en-US" sz="2400" dirty="0">
                <a:solidFill>
                  <a:schemeClr val="tx2"/>
                </a:solidFill>
              </a:rPr>
              <a:t>can meet needs closely </a:t>
            </a:r>
            <a:r>
              <a:rPr lang="en-US" sz="2400" dirty="0" err="1">
                <a:solidFill>
                  <a:schemeClr val="tx2"/>
                </a:solidFill>
              </a:rPr>
              <a:t>eg</a:t>
            </a:r>
            <a:r>
              <a:rPr lang="en-US" sz="2400" dirty="0">
                <a:solidFill>
                  <a:schemeClr val="tx2"/>
                </a:solidFill>
              </a:rPr>
              <a:t> a lifetime, indexed annuity for a secure, real income</a:t>
            </a:r>
          </a:p>
          <a:p>
            <a:pPr marL="1714500" lvl="3" indent="-342900">
              <a:buFont typeface="Arial" panose="020B0604020202020204" pitchFamily="34" charset="0"/>
              <a:buChar char="•"/>
            </a:pPr>
            <a:r>
              <a:rPr lang="en-US" sz="2400" dirty="0">
                <a:solidFill>
                  <a:schemeClr val="tx2"/>
                </a:solidFill>
              </a:rPr>
              <a:t>some can complement account-based pensions well</a:t>
            </a:r>
          </a:p>
          <a:p>
            <a:endParaRPr lang="en-US" sz="2800" dirty="0">
              <a:solidFill>
                <a:schemeClr val="accent3"/>
              </a:solidFill>
            </a:endParaRPr>
          </a:p>
          <a:p>
            <a:r>
              <a:rPr lang="en-US" sz="2800" b="1" dirty="0">
                <a:solidFill>
                  <a:schemeClr val="accent3"/>
                </a:solidFill>
              </a:rPr>
              <a:t>- Important part of the system.</a:t>
            </a:r>
          </a:p>
          <a:p>
            <a:endParaRPr lang="en-US" sz="2800" b="1" dirty="0">
              <a:solidFill>
                <a:schemeClr val="accent3"/>
              </a:solidFill>
            </a:endParaRPr>
          </a:p>
          <a:p>
            <a:r>
              <a:rPr lang="en-US" sz="2800" b="1" dirty="0">
                <a:solidFill>
                  <a:schemeClr val="accent3"/>
                </a:solidFill>
              </a:rPr>
              <a:t>- Not our focus today.</a:t>
            </a:r>
          </a:p>
          <a:p>
            <a:endParaRPr lang="en-US" dirty="0"/>
          </a:p>
          <a:p>
            <a:endParaRPr lang="en-US" dirty="0"/>
          </a:p>
        </p:txBody>
      </p:sp>
      <p:sp>
        <p:nvSpPr>
          <p:cNvPr id="4" name="Slide Number Placeholder 3">
            <a:extLst>
              <a:ext uri="{FF2B5EF4-FFF2-40B4-BE49-F238E27FC236}">
                <a16:creationId xmlns:a16="http://schemas.microsoft.com/office/drawing/2014/main" id="{A425C49A-D46B-3FCE-3FD1-498D18EB5F6C}"/>
              </a:ext>
            </a:extLst>
          </p:cNvPr>
          <p:cNvSpPr>
            <a:spLocks noGrp="1"/>
          </p:cNvSpPr>
          <p:nvPr>
            <p:ph type="sldNum" sz="quarter" idx="5"/>
          </p:nvPr>
        </p:nvSpPr>
        <p:spPr/>
        <p:txBody>
          <a:bodyPr/>
          <a:lstStyle/>
          <a:p>
            <a:fld id="{13059BA6-374C-CB4C-B47D-EFA86DACD96A}" type="slidenum">
              <a:rPr lang="en-US" smtClean="0"/>
              <a:t>8</a:t>
            </a:fld>
            <a:endParaRPr lang="en-US"/>
          </a:p>
        </p:txBody>
      </p:sp>
    </p:spTree>
    <p:extLst>
      <p:ext uri="{BB962C8B-B14F-4D97-AF65-F5344CB8AC3E}">
        <p14:creationId xmlns:p14="http://schemas.microsoft.com/office/powerpoint/2010/main" val="3096452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3D8137-25A0-7726-7DC2-582C15DD11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3EADF5-669D-3F41-564A-5C969E889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C2D81-6BA8-345F-7703-BF21F147E73A}"/>
              </a:ext>
            </a:extLst>
          </p:cNvPr>
          <p:cNvSpPr>
            <a:spLocks noGrp="1"/>
          </p:cNvSpPr>
          <p:nvPr>
            <p:ph type="body" idx="1"/>
          </p:nvPr>
        </p:nvSpPr>
        <p:spPr/>
        <p:txBody>
          <a:bodyPr/>
          <a:lstStyle/>
          <a:p>
            <a:r>
              <a:rPr lang="en-US" dirty="0"/>
              <a:t>Consider account-based drawdowns</a:t>
            </a:r>
          </a:p>
        </p:txBody>
      </p:sp>
      <p:sp>
        <p:nvSpPr>
          <p:cNvPr id="4" name="Slide Number Placeholder 3">
            <a:extLst>
              <a:ext uri="{FF2B5EF4-FFF2-40B4-BE49-F238E27FC236}">
                <a16:creationId xmlns:a16="http://schemas.microsoft.com/office/drawing/2014/main" id="{54276CCC-C0AB-124D-9A68-6B7C31FC34A2}"/>
              </a:ext>
            </a:extLst>
          </p:cNvPr>
          <p:cNvSpPr>
            <a:spLocks noGrp="1"/>
          </p:cNvSpPr>
          <p:nvPr>
            <p:ph type="sldNum" sz="quarter" idx="5"/>
          </p:nvPr>
        </p:nvSpPr>
        <p:spPr/>
        <p:txBody>
          <a:bodyPr/>
          <a:lstStyle/>
          <a:p>
            <a:fld id="{13059BA6-374C-CB4C-B47D-EFA86DACD96A}" type="slidenum">
              <a:rPr lang="en-US" smtClean="0"/>
              <a:t>9</a:t>
            </a:fld>
            <a:endParaRPr lang="en-US"/>
          </a:p>
        </p:txBody>
      </p:sp>
    </p:spTree>
    <p:extLst>
      <p:ext uri="{BB962C8B-B14F-4D97-AF65-F5344CB8AC3E}">
        <p14:creationId xmlns:p14="http://schemas.microsoft.com/office/powerpoint/2010/main" val="2015736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30330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686CBC91-C54A-7240-814F-85E30947EB4E}" type="slidenum">
              <a:rPr lang="en-US" smtClean="0"/>
              <a:t>‹#›</a:t>
            </a:fld>
            <a:endParaRPr lang="en-US"/>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25014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r>
              <a:rPr lang="en-US"/>
              <a:t>Click icon to add picture</a:t>
            </a:r>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686CBC91-C54A-7240-814F-85E30947EB4E}" type="slidenum">
              <a:rPr lang="en-US" smtClean="0"/>
              <a:t>‹#›</a:t>
            </a:fld>
            <a:endParaRPr lang="en-US"/>
          </a:p>
        </p:txBody>
      </p:sp>
      <p:sp>
        <p:nvSpPr>
          <p:cNvPr id="12" name="Graphic 9">
            <a:extLst>
              <a:ext uri="{FF2B5EF4-FFF2-40B4-BE49-F238E27FC236}">
                <a16:creationId xmlns:a16="http://schemas.microsoft.com/office/drawing/2014/main" id="{07DE4BE4-C52D-8163-E612-5CD7219CE49C}"/>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156505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686CBC91-C54A-7240-814F-85E30947EB4E}" type="slidenum">
              <a:rPr lang="en-US" smtClean="0"/>
              <a:t>‹#›</a:t>
            </a:fld>
            <a:endParaRPr lang="en-US"/>
          </a:p>
        </p:txBody>
      </p:sp>
      <p:sp>
        <p:nvSpPr>
          <p:cNvPr id="12" name="Graphic 9">
            <a:extLst>
              <a:ext uri="{FF2B5EF4-FFF2-40B4-BE49-F238E27FC236}">
                <a16:creationId xmlns:a16="http://schemas.microsoft.com/office/drawing/2014/main" id="{07DE4BE4-C52D-8163-E612-5CD7219CE49C}"/>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1793058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686CBC91-C54A-7240-814F-85E30947EB4E}" type="slidenum">
              <a:rPr lang="en-US" smtClean="0"/>
              <a:t>‹#›</a:t>
            </a:fld>
            <a:endParaRPr lang="en-US"/>
          </a:p>
        </p:txBody>
      </p:sp>
      <p:sp>
        <p:nvSpPr>
          <p:cNvPr id="12" name="Graphic 9">
            <a:extLst>
              <a:ext uri="{FF2B5EF4-FFF2-40B4-BE49-F238E27FC236}">
                <a16:creationId xmlns:a16="http://schemas.microsoft.com/office/drawing/2014/main" id="{07DE4BE4-C52D-8163-E612-5CD7219CE49C}"/>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2622186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686CBC91-C54A-7240-814F-85E30947EB4E}" type="slidenum">
              <a:rPr lang="en-US" smtClean="0"/>
              <a:t>‹#›</a:t>
            </a:fld>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2841779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686CBC91-C54A-7240-814F-85E30947EB4E}" type="slidenum">
              <a:rPr lang="en-US" smtClean="0"/>
              <a:t>‹#›</a:t>
            </a:fld>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4042984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686CBC91-C54A-7240-814F-85E30947EB4E}" type="slidenum">
              <a:rPr lang="en-US" smtClean="0"/>
              <a:t>‹#›</a:t>
            </a:fld>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4186871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686CBC91-C54A-7240-814F-85E30947EB4E}" type="slidenum">
              <a:rPr lang="en-US" smtClean="0"/>
              <a:t>‹#›</a:t>
            </a:fld>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538884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686CBC91-C54A-7240-814F-85E30947EB4E}" type="slidenum">
              <a:rPr lang="en-US" smtClean="0"/>
              <a:t>‹#›</a:t>
            </a:fld>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254690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8" y="288389"/>
            <a:ext cx="11322947" cy="1232435"/>
          </a:xfrm>
        </p:spPr>
        <p:txBody>
          <a:bodyPr/>
          <a:lstStyle>
            <a:lvl1pPr>
              <a:defRPr sz="360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11322947" cy="4919291"/>
          </a:xfrm>
        </p:spPr>
        <p:txBody>
          <a:bodyPr/>
          <a:lstStyle>
            <a:lvl1pPr>
              <a:spcBef>
                <a:spcPts val="0"/>
              </a:spcBef>
              <a:spcAft>
                <a:spcPts val="0"/>
              </a:spcAft>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686CBC91-C54A-7240-814F-85E30947EB4E}" type="slidenum">
              <a:rPr lang="en-US" smtClean="0"/>
              <a:t>‹#›</a:t>
            </a:fld>
            <a:endParaRPr lang="en-US"/>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348635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17642246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412995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6" name="Freeform 5">
            <a:extLst>
              <a:ext uri="{FF2B5EF4-FFF2-40B4-BE49-F238E27FC236}">
                <a16:creationId xmlns:a16="http://schemas.microsoft.com/office/drawing/2014/main" id="{D9883D46-8A8A-539B-4F87-C864BBE9A1FC}"/>
              </a:ext>
            </a:extLst>
          </p:cNvPr>
          <p:cNvSpPr/>
          <p:nvPr/>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r>
              <a:rPr lang="en-US"/>
              <a:t>Click icon to add picture</a:t>
            </a:r>
          </a:p>
        </p:txBody>
      </p:sp>
      <p:sp>
        <p:nvSpPr>
          <p:cNvPr id="10" name="Graphic 16">
            <a:extLst>
              <a:ext uri="{FF2B5EF4-FFF2-40B4-BE49-F238E27FC236}">
                <a16:creationId xmlns:a16="http://schemas.microsoft.com/office/drawing/2014/main" id="{348D57BA-ABBE-729C-59D1-961D617C7CE8}"/>
              </a:ext>
            </a:extLst>
          </p:cNvPr>
          <p:cNvSpPr/>
          <p:nvPr/>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3454956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5" name="Graphic 11">
            <a:extLst>
              <a:ext uri="{FF2B5EF4-FFF2-40B4-BE49-F238E27FC236}">
                <a16:creationId xmlns:a16="http://schemas.microsoft.com/office/drawing/2014/main" id="{306EF912-77FF-EC72-7590-3D1604547AA0}"/>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386436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a:t>Click to edit Master title style</a:t>
            </a:r>
            <a:endParaRPr lang="en-GB" dirty="0"/>
          </a:p>
        </p:txBody>
      </p:sp>
      <p:sp>
        <p:nvSpPr>
          <p:cNvPr id="5" name="Graphic 11">
            <a:extLst>
              <a:ext uri="{FF2B5EF4-FFF2-40B4-BE49-F238E27FC236}">
                <a16:creationId xmlns:a16="http://schemas.microsoft.com/office/drawing/2014/main" id="{306EF912-77FF-EC72-7590-3D1604547AA0}"/>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10771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686CBC91-C54A-7240-814F-85E30947EB4E}" type="slidenum">
              <a:rPr lang="en-US" smtClean="0"/>
              <a:t>‹#›</a:t>
            </a:fld>
            <a:endParaRPr lang="en-US"/>
          </a:p>
        </p:txBody>
      </p:sp>
      <p:sp>
        <p:nvSpPr>
          <p:cNvPr id="12" name="Graphic 9">
            <a:extLst>
              <a:ext uri="{FF2B5EF4-FFF2-40B4-BE49-F238E27FC236}">
                <a16:creationId xmlns:a16="http://schemas.microsoft.com/office/drawing/2014/main" id="{DC6B46B2-5670-951A-34DC-520A5FFF8E92}"/>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98811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737914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686CBC91-C54A-7240-814F-85E30947EB4E}" type="slidenum">
              <a:rPr lang="en-US" smtClean="0"/>
              <a:t>‹#›</a:t>
            </a:fld>
            <a:endParaRPr lang="en-US"/>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368453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r>
              <a:rPr lang="en-US"/>
              <a:t>Click icon to add picture</a:t>
            </a:r>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endParaRPr lang="en-US"/>
          </a:p>
        </p:txBody>
      </p:sp>
    </p:spTree>
    <p:extLst>
      <p:ext uri="{BB962C8B-B14F-4D97-AF65-F5344CB8AC3E}">
        <p14:creationId xmlns:p14="http://schemas.microsoft.com/office/powerpoint/2010/main" val="68859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686CBC91-C54A-7240-814F-85E30947EB4E}" type="slidenum">
              <a:rPr lang="en-US" smtClean="0"/>
              <a:t>‹#›</a:t>
            </a:fld>
            <a:endParaRPr lang="en-US"/>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Tree>
    <p:extLst>
      <p:ext uri="{BB962C8B-B14F-4D97-AF65-F5344CB8AC3E}">
        <p14:creationId xmlns:p14="http://schemas.microsoft.com/office/powerpoint/2010/main" val="2529714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00">
          <p15:clr>
            <a:srgbClr val="F26B43"/>
          </p15:clr>
        </p15:guide>
        <p15:guide id="4" pos="222">
          <p15:clr>
            <a:srgbClr val="F26B43"/>
          </p15:clr>
        </p15:guide>
        <p15:guide id="5" orient="horz" pos="4125">
          <p15:clr>
            <a:srgbClr val="F26B43"/>
          </p15:clr>
        </p15:guide>
        <p15:guide id="6" pos="7484">
          <p15:clr>
            <a:srgbClr val="F26B43"/>
          </p15:clr>
        </p15:guide>
        <p15:guide id="7" orient="horz" pos="958">
          <p15:clr>
            <a:srgbClr val="F26B43"/>
          </p15:clr>
        </p15:guide>
        <p15:guide id="8" pos="1269">
          <p15:clr>
            <a:srgbClr val="F26B43"/>
          </p15:clr>
        </p15:guide>
        <p15:guide id="9" pos="32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hyperlink" Target="https://freepngimg.com/svg/color/FF9807/148768-a-pot-of-gold-vector-image" TargetMode="External"/><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9.xml"/><Relationship Id="rId5" Type="http://schemas.openxmlformats.org/officeDocument/2006/relationships/hyperlink" Target="https://freepngimg.com/svg/color/FF9807/148768-a-pot-of-gold-vector-image" TargetMode="External"/><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www.apra.gov.au/industry-update-pulse-check-on-retirement-income-covenant-implementation"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9.xml"/><Relationship Id="rId5" Type="http://schemas.openxmlformats.org/officeDocument/2006/relationships/hyperlink" Target="https://freepngimg.com/svg/color/FF9807/148768-a-pot-of-gold-vector-image" TargetMode="External"/><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C548E-6D59-CC66-6C86-89F6EB716D9C}"/>
              </a:ext>
            </a:extLst>
          </p:cNvPr>
          <p:cNvSpPr>
            <a:spLocks noGrp="1"/>
          </p:cNvSpPr>
          <p:nvPr>
            <p:ph type="title"/>
          </p:nvPr>
        </p:nvSpPr>
        <p:spPr/>
        <p:txBody>
          <a:bodyPr anchor="t">
            <a:noAutofit/>
          </a:bodyPr>
          <a:lstStyle/>
          <a:p>
            <a:pPr algn="ctr"/>
            <a:r>
              <a:rPr lang="en-US" sz="4800" dirty="0" err="1"/>
              <a:t>Optimising</a:t>
            </a:r>
            <a:r>
              <a:rPr lang="en-US" sz="4800" dirty="0"/>
              <a:t> Use</a:t>
            </a:r>
            <a:br>
              <a:rPr lang="en-US" sz="4800" dirty="0"/>
            </a:br>
            <a:r>
              <a:rPr lang="en-US" sz="4800" dirty="0"/>
              <a:t>of</a:t>
            </a:r>
            <a:br>
              <a:rPr lang="en-US" sz="4800" dirty="0"/>
            </a:br>
            <a:r>
              <a:rPr lang="en-US" sz="4800" dirty="0"/>
              <a:t>Account-based Pensions</a:t>
            </a:r>
          </a:p>
        </p:txBody>
      </p:sp>
      <p:sp>
        <p:nvSpPr>
          <p:cNvPr id="4" name="Picture Placeholder 3">
            <a:extLst>
              <a:ext uri="{FF2B5EF4-FFF2-40B4-BE49-F238E27FC236}">
                <a16:creationId xmlns:a16="http://schemas.microsoft.com/office/drawing/2014/main" id="{592DFD6D-75E3-DA8A-32A7-8463536569FE}"/>
              </a:ext>
            </a:extLst>
          </p:cNvPr>
          <p:cNvSpPr>
            <a:spLocks noGrp="1"/>
          </p:cNvSpPr>
          <p:nvPr>
            <p:ph type="pic" sz="quarter" idx="10"/>
          </p:nvPr>
        </p:nvSpPr>
        <p:spPr/>
        <p:txBody>
          <a:bodyPr/>
          <a:lstStyle/>
          <a:p>
            <a:endParaRPr lang="en-US"/>
          </a:p>
        </p:txBody>
      </p:sp>
      <p:sp>
        <p:nvSpPr>
          <p:cNvPr id="3" name="TextBox 2">
            <a:extLst>
              <a:ext uri="{FF2B5EF4-FFF2-40B4-BE49-F238E27FC236}">
                <a16:creationId xmlns:a16="http://schemas.microsoft.com/office/drawing/2014/main" id="{58446E2F-9BBA-E758-2FAC-7302D6A97B46}"/>
              </a:ext>
            </a:extLst>
          </p:cNvPr>
          <p:cNvSpPr txBox="1"/>
          <p:nvPr/>
        </p:nvSpPr>
        <p:spPr>
          <a:xfrm>
            <a:off x="212035" y="4717774"/>
            <a:ext cx="1471428" cy="1200329"/>
          </a:xfrm>
          <a:prstGeom prst="rect">
            <a:avLst/>
          </a:prstGeom>
          <a:noFill/>
        </p:spPr>
        <p:txBody>
          <a:bodyPr wrap="none" rtlCol="0">
            <a:spAutoFit/>
          </a:bodyPr>
          <a:lstStyle/>
          <a:p>
            <a:r>
              <a:rPr lang="en-US" dirty="0"/>
              <a:t>Ian Laughlin</a:t>
            </a:r>
          </a:p>
          <a:p>
            <a:r>
              <a:rPr lang="en-US" dirty="0"/>
              <a:t>Cary Helenius</a:t>
            </a:r>
          </a:p>
          <a:p>
            <a:endParaRPr lang="en-US" dirty="0"/>
          </a:p>
          <a:p>
            <a:r>
              <a:rPr lang="en-US" dirty="0"/>
              <a:t>June 2025</a:t>
            </a:r>
          </a:p>
        </p:txBody>
      </p:sp>
    </p:spTree>
    <p:extLst>
      <p:ext uri="{BB962C8B-B14F-4D97-AF65-F5344CB8AC3E}">
        <p14:creationId xmlns:p14="http://schemas.microsoft.com/office/powerpoint/2010/main" val="2900890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1A12-7851-DC2E-960E-DB7F2ADA07EC}"/>
              </a:ext>
            </a:extLst>
          </p:cNvPr>
          <p:cNvSpPr>
            <a:spLocks noGrp="1"/>
          </p:cNvSpPr>
          <p:nvPr>
            <p:ph type="title"/>
          </p:nvPr>
        </p:nvSpPr>
        <p:spPr>
          <a:xfrm>
            <a:off x="326848" y="288390"/>
            <a:ext cx="10473673" cy="577028"/>
          </a:xfrm>
        </p:spPr>
        <p:txBody>
          <a:bodyPr/>
          <a:lstStyle/>
          <a:p>
            <a:r>
              <a:rPr lang="en-US" sz="4000" b="1" dirty="0"/>
              <a:t>Using Drawdowns from Account-based Pensions</a:t>
            </a:r>
          </a:p>
        </p:txBody>
      </p:sp>
      <p:sp>
        <p:nvSpPr>
          <p:cNvPr id="6" name="Content Placeholder 5">
            <a:extLst>
              <a:ext uri="{FF2B5EF4-FFF2-40B4-BE49-F238E27FC236}">
                <a16:creationId xmlns:a16="http://schemas.microsoft.com/office/drawing/2014/main" id="{55A97FF6-DA1A-D339-9F0A-BA170DB0E0C7}"/>
              </a:ext>
            </a:extLst>
          </p:cNvPr>
          <p:cNvSpPr>
            <a:spLocks noGrp="1"/>
          </p:cNvSpPr>
          <p:nvPr>
            <p:ph sz="quarter" idx="13"/>
          </p:nvPr>
        </p:nvSpPr>
        <p:spPr>
          <a:xfrm>
            <a:off x="466725" y="1117205"/>
            <a:ext cx="11528425" cy="5704193"/>
          </a:xfrm>
        </p:spPr>
        <p:txBody>
          <a:bodyPr/>
          <a:lstStyle/>
          <a:p>
            <a:r>
              <a:rPr lang="en-US" sz="2800" b="1" dirty="0">
                <a:solidFill>
                  <a:schemeClr val="accent3"/>
                </a:solidFill>
              </a:rPr>
              <a:t>Pros</a:t>
            </a:r>
          </a:p>
          <a:p>
            <a:pPr marL="846138" indent="-436563">
              <a:buFont typeface="Arial" panose="020B0604020202020204" pitchFamily="34" charset="0"/>
              <a:buChar char="•"/>
            </a:pPr>
            <a:r>
              <a:rPr lang="en-US" sz="2800" dirty="0">
                <a:solidFill>
                  <a:schemeClr val="accent3"/>
                </a:solidFill>
              </a:rPr>
              <a:t>Every member already has an account at retirement</a:t>
            </a:r>
          </a:p>
          <a:p>
            <a:pPr marL="1558926" lvl="4" indent="-436563">
              <a:buFont typeface="Courier New" panose="02070309020205020404" pitchFamily="49" charset="0"/>
              <a:buChar char="o"/>
            </a:pPr>
            <a:r>
              <a:rPr lang="en-US" sz="2400" dirty="0">
                <a:solidFill>
                  <a:srgbClr val="0070C0"/>
                </a:solidFill>
              </a:rPr>
              <a:t>Familiar for member; Simple, easy to understand; Can be seen as just withdrawing from saving account</a:t>
            </a:r>
          </a:p>
          <a:p>
            <a:pPr marL="1558926" lvl="4" indent="-436563">
              <a:buFont typeface="Courier New" panose="02070309020205020404" pitchFamily="49" charset="0"/>
              <a:buChar char="o"/>
            </a:pPr>
            <a:r>
              <a:rPr lang="en-US" sz="2400" dirty="0">
                <a:solidFill>
                  <a:srgbClr val="0070C0"/>
                </a:solidFill>
              </a:rPr>
              <a:t>Fund has infrastructure to cope</a:t>
            </a:r>
          </a:p>
          <a:p>
            <a:pPr marL="846138" lvl="1" indent="-436563">
              <a:buFont typeface="Arial" panose="020B0604020202020204" pitchFamily="34" charset="0"/>
              <a:buChar char="•"/>
            </a:pPr>
            <a:r>
              <a:rPr lang="en-US" sz="2800" dirty="0">
                <a:solidFill>
                  <a:schemeClr val="accent3"/>
                </a:solidFill>
              </a:rPr>
              <a:t>Flexible; adaptable</a:t>
            </a:r>
          </a:p>
          <a:p>
            <a:r>
              <a:rPr lang="en-US" sz="2800" b="1" dirty="0">
                <a:solidFill>
                  <a:schemeClr val="accent3"/>
                </a:solidFill>
              </a:rPr>
              <a:t>Cons</a:t>
            </a:r>
          </a:p>
          <a:p>
            <a:pPr marL="698500" lvl="2" indent="-342900"/>
            <a:r>
              <a:rPr lang="en-US" sz="2800" dirty="0">
                <a:solidFill>
                  <a:schemeClr val="accent3"/>
                </a:solidFill>
              </a:rPr>
              <a:t>Outcomes for member not certain</a:t>
            </a:r>
          </a:p>
          <a:p>
            <a:pPr marL="1525588" lvl="4" indent="-457200">
              <a:buFont typeface="Courier New" panose="02070309020205020404" pitchFamily="49" charset="0"/>
              <a:buChar char="o"/>
            </a:pPr>
            <a:r>
              <a:rPr lang="en-US" sz="2400" dirty="0">
                <a:solidFill>
                  <a:srgbClr val="0070C0"/>
                </a:solidFill>
              </a:rPr>
              <a:t>Member can run out of $</a:t>
            </a:r>
          </a:p>
          <a:p>
            <a:pPr marL="1525588" lvl="4" indent="-457200">
              <a:buFont typeface="Courier New" panose="02070309020205020404" pitchFamily="49" charset="0"/>
              <a:buChar char="o"/>
            </a:pPr>
            <a:r>
              <a:rPr lang="en-US" sz="2400" dirty="0">
                <a:solidFill>
                  <a:srgbClr val="0070C0"/>
                </a:solidFill>
              </a:rPr>
              <a:t>Member can be overly conservative</a:t>
            </a:r>
          </a:p>
          <a:p>
            <a:pPr marL="698500" lvl="2" indent="-342900"/>
            <a:r>
              <a:rPr lang="en-US" sz="2800" dirty="0">
                <a:solidFill>
                  <a:schemeClr val="accent3"/>
                </a:solidFill>
              </a:rPr>
              <a:t>Member needs to make some investment decisions</a:t>
            </a:r>
          </a:p>
          <a:p>
            <a:endParaRPr lang="en-US" sz="2800" dirty="0">
              <a:solidFill>
                <a:schemeClr val="accent3"/>
              </a:solidFill>
            </a:endParaRPr>
          </a:p>
          <a:p>
            <a:endParaRPr lang="en-US" dirty="0"/>
          </a:p>
          <a:p>
            <a:endParaRPr lang="en-US" dirty="0"/>
          </a:p>
        </p:txBody>
      </p:sp>
      <p:sp>
        <p:nvSpPr>
          <p:cNvPr id="3" name="Slide Number Placeholder 2">
            <a:extLst>
              <a:ext uri="{FF2B5EF4-FFF2-40B4-BE49-F238E27FC236}">
                <a16:creationId xmlns:a16="http://schemas.microsoft.com/office/drawing/2014/main" id="{74B0BCD6-449F-C3B8-89FA-9CE1D6F9DCB5}"/>
              </a:ext>
            </a:extLst>
          </p:cNvPr>
          <p:cNvSpPr>
            <a:spLocks noGrp="1"/>
          </p:cNvSpPr>
          <p:nvPr>
            <p:ph type="sldNum" sz="quarter" idx="12"/>
          </p:nvPr>
        </p:nvSpPr>
        <p:spPr/>
        <p:txBody>
          <a:bodyPr/>
          <a:lstStyle/>
          <a:p>
            <a:fld id="{686CBC91-C54A-7240-814F-85E30947EB4E}" type="slidenum">
              <a:rPr lang="en-US" smtClean="0"/>
              <a:t>10</a:t>
            </a:fld>
            <a:endParaRPr lang="en-US"/>
          </a:p>
        </p:txBody>
      </p:sp>
    </p:spTree>
    <p:extLst>
      <p:ext uri="{BB962C8B-B14F-4D97-AF65-F5344CB8AC3E}">
        <p14:creationId xmlns:p14="http://schemas.microsoft.com/office/powerpoint/2010/main" val="1511544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910C-2820-50AD-97B5-DF25682F76D0}"/>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0D5EBEB7-2883-B6AA-E16A-B6CA522EA48E}"/>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7C0597AF-FA8F-3208-5A8E-289A7B130814}"/>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DE4E7C65-2AA1-9FA5-7C60-8FEE395ACD73}"/>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522BF031-36AF-4849-21F5-A61E15D91000}"/>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8DB40DAB-E999-070E-9D83-4D278D99F617}"/>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68FC3D8F-E31C-F535-3AAE-B6C802F1CD0C}"/>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EF46D05A-CB08-BAB9-641A-FDEC3FC37929}"/>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03BDCC96-2FC5-3A95-26D9-0B86F97E1C54}"/>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CD2D18D1-5388-9FC9-4E45-60FF688CE1C9}"/>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dirty="0"/>
              <a:t>Multiple Target-date Funds</a:t>
            </a:r>
          </a:p>
          <a:p>
            <a:pPr marL="285750" indent="-285750">
              <a:buFontTx/>
              <a:buChar char="-"/>
            </a:pPr>
            <a:r>
              <a:rPr lang="en-US" dirty="0"/>
              <a:t>Dynamic Strategy</a:t>
            </a:r>
          </a:p>
          <a:p>
            <a:pPr marL="285750" indent="-285750">
              <a:buFontTx/>
              <a:buChar char="-"/>
            </a:pPr>
            <a:endParaRPr lang="en-US" dirty="0"/>
          </a:p>
        </p:txBody>
      </p:sp>
      <p:sp>
        <p:nvSpPr>
          <p:cNvPr id="5" name="Down Arrow 4">
            <a:extLst>
              <a:ext uri="{FF2B5EF4-FFF2-40B4-BE49-F238E27FC236}">
                <a16:creationId xmlns:a16="http://schemas.microsoft.com/office/drawing/2014/main" id="{171913E6-0C29-1E7A-CFA1-58AFC14178A9}"/>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2BD26049-7E86-52DE-04E7-598C6BE04026}"/>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A4BECF05-DC4E-7C9D-507B-3F44368C3E47}"/>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3DAD240C-6EEA-5F9A-5D94-A0D4263B9CB5}"/>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9EEF11-3FB2-8A22-F98B-BCBA6CDB33D1}"/>
              </a:ext>
            </a:extLst>
          </p:cNvPr>
          <p:cNvSpPr/>
          <p:nvPr/>
        </p:nvSpPr>
        <p:spPr>
          <a:xfrm rot="5400000">
            <a:off x="3668630" y="2847475"/>
            <a:ext cx="4039187" cy="3345631"/>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54BFC06D-AA98-FA6D-C6C2-01F65C5CBB99}"/>
              </a:ext>
            </a:extLst>
          </p:cNvPr>
          <p:cNvSpPr>
            <a:spLocks noGrp="1"/>
          </p:cNvSpPr>
          <p:nvPr>
            <p:ph type="sldNum" sz="quarter" idx="12"/>
          </p:nvPr>
        </p:nvSpPr>
        <p:spPr/>
        <p:txBody>
          <a:bodyPr/>
          <a:lstStyle/>
          <a:p>
            <a:fld id="{686CBC91-C54A-7240-814F-85E30947EB4E}" type="slidenum">
              <a:rPr lang="en-US" smtClean="0"/>
              <a:t>11</a:t>
            </a:fld>
            <a:endParaRPr lang="en-US"/>
          </a:p>
        </p:txBody>
      </p:sp>
      <p:sp>
        <p:nvSpPr>
          <p:cNvPr id="15" name="Down Arrow 14">
            <a:extLst>
              <a:ext uri="{FF2B5EF4-FFF2-40B4-BE49-F238E27FC236}">
                <a16:creationId xmlns:a16="http://schemas.microsoft.com/office/drawing/2014/main" id="{AB8DF8B8-A144-2B1A-A15B-E4A8F56074E9}"/>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E3AD6B57-AC01-3BFE-A364-B6952BCC2C73}"/>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02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685EB-59F1-C64D-4AA6-A899551C6919}"/>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7FD5FAD-E1C4-1125-D3D0-030997A67BE2}"/>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D7C7DD67-3537-C44D-19E2-EEAC501FA9F5}"/>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B29B87EC-C96A-FC4B-9BBF-B1B48205886D}"/>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B592649E-29A7-7FB2-A42B-CD53CFD1445D}"/>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267855F2-20BA-7DA7-C10C-B0392CF40510}"/>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E68E6951-D3D8-C36D-07D0-682FE66D6F83}"/>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AB68D8C6-35B8-96C8-2B52-25409EBEB927}"/>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795D2E74-9148-F67E-C3E6-099C6D62352B}"/>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2DA8286D-65C3-779F-B9B5-3A0989B6C17C}"/>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dirty="0"/>
              <a:t>Multiple Target-date Funds</a:t>
            </a:r>
          </a:p>
          <a:p>
            <a:pPr marL="285750" indent="-285750">
              <a:buFontTx/>
              <a:buChar char="-"/>
            </a:pPr>
            <a:r>
              <a:rPr lang="en-US" dirty="0"/>
              <a:t>Dynamic Strategy</a:t>
            </a:r>
          </a:p>
          <a:p>
            <a:pPr marL="285750" indent="-285750">
              <a:buFontTx/>
              <a:buChar char="-"/>
            </a:pPr>
            <a:endParaRPr lang="en-US" dirty="0"/>
          </a:p>
        </p:txBody>
      </p:sp>
      <p:sp>
        <p:nvSpPr>
          <p:cNvPr id="5" name="Down Arrow 4">
            <a:extLst>
              <a:ext uri="{FF2B5EF4-FFF2-40B4-BE49-F238E27FC236}">
                <a16:creationId xmlns:a16="http://schemas.microsoft.com/office/drawing/2014/main" id="{AB5E299E-EA92-9446-10EC-A2F9B54248A9}"/>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6827BB78-55A5-A3BF-AF64-4F950184EBA2}"/>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8C7B3942-A73D-7FAD-4028-31EA9A6141E4}"/>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F80321B3-65D4-6144-C6C8-D91D8D6B23F7}"/>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ACAB96E-063C-A857-A2DB-A1D49A687F10}"/>
              </a:ext>
            </a:extLst>
          </p:cNvPr>
          <p:cNvSpPr/>
          <p:nvPr/>
        </p:nvSpPr>
        <p:spPr>
          <a:xfrm rot="5400000">
            <a:off x="9355941" y="1610651"/>
            <a:ext cx="1056490" cy="3022795"/>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35C9CE29-DB84-0FD4-2BEA-1410267C02AD}"/>
              </a:ext>
            </a:extLst>
          </p:cNvPr>
          <p:cNvSpPr>
            <a:spLocks noGrp="1"/>
          </p:cNvSpPr>
          <p:nvPr>
            <p:ph type="sldNum" sz="quarter" idx="12"/>
          </p:nvPr>
        </p:nvSpPr>
        <p:spPr/>
        <p:txBody>
          <a:bodyPr/>
          <a:lstStyle/>
          <a:p>
            <a:fld id="{686CBC91-C54A-7240-814F-85E30947EB4E}" type="slidenum">
              <a:rPr lang="en-US" smtClean="0"/>
              <a:t>12</a:t>
            </a:fld>
            <a:endParaRPr lang="en-US"/>
          </a:p>
        </p:txBody>
      </p:sp>
      <p:sp>
        <p:nvSpPr>
          <p:cNvPr id="15" name="Down Arrow 14">
            <a:extLst>
              <a:ext uri="{FF2B5EF4-FFF2-40B4-BE49-F238E27FC236}">
                <a16:creationId xmlns:a16="http://schemas.microsoft.com/office/drawing/2014/main" id="{5185167F-5C60-38CA-8393-1019E493D6CC}"/>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7FD8262E-6E78-C1ED-65FD-9951476EEE40}"/>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02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23C045C4-E0DF-8CDA-C4F7-4ED03BF12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3A146-A18B-7048-8EFD-81230715AAC9}"/>
              </a:ext>
            </a:extLst>
          </p:cNvPr>
          <p:cNvSpPr>
            <a:spLocks noGrp="1"/>
          </p:cNvSpPr>
          <p:nvPr>
            <p:ph type="title"/>
          </p:nvPr>
        </p:nvSpPr>
        <p:spPr>
          <a:xfrm>
            <a:off x="180872" y="934383"/>
            <a:ext cx="6023199" cy="595632"/>
          </a:xfrm>
        </p:spPr>
        <p:txBody>
          <a:bodyPr/>
          <a:lstStyle/>
          <a:p>
            <a:pPr marL="457200" indent="-457200">
              <a:buFont typeface="Arial" panose="020B0604020202020204" pitchFamily="34" charset="0"/>
              <a:buChar char="•"/>
            </a:pPr>
            <a:r>
              <a:rPr lang="en-US" sz="3200" dirty="0">
                <a:solidFill>
                  <a:srgbClr val="0070C0"/>
                </a:solidFill>
              </a:rPr>
              <a:t>Multiple Single-horizon Pools</a:t>
            </a:r>
          </a:p>
        </p:txBody>
      </p:sp>
      <p:sp>
        <p:nvSpPr>
          <p:cNvPr id="6" name="TextBox 5">
            <a:extLst>
              <a:ext uri="{FF2B5EF4-FFF2-40B4-BE49-F238E27FC236}">
                <a16:creationId xmlns:a16="http://schemas.microsoft.com/office/drawing/2014/main" id="{E1ACC242-D418-2A35-5EBE-A990FCF0CDDB}"/>
              </a:ext>
            </a:extLst>
          </p:cNvPr>
          <p:cNvSpPr txBox="1"/>
          <p:nvPr/>
        </p:nvSpPr>
        <p:spPr>
          <a:xfrm>
            <a:off x="180872" y="1805045"/>
            <a:ext cx="955711" cy="646331"/>
          </a:xfrm>
          <a:prstGeom prst="rect">
            <a:avLst/>
          </a:prstGeom>
          <a:noFill/>
        </p:spPr>
        <p:txBody>
          <a:bodyPr wrap="none" rtlCol="0">
            <a:spAutoFit/>
          </a:bodyPr>
          <a:lstStyle/>
          <a:p>
            <a:r>
              <a:rPr lang="en-US" dirty="0"/>
              <a:t>T = 0</a:t>
            </a:r>
          </a:p>
          <a:p>
            <a:r>
              <a:rPr lang="en-US" dirty="0"/>
              <a:t>CY = CY</a:t>
            </a:r>
            <a:r>
              <a:rPr lang="en-US" baseline="-25000" dirty="0"/>
              <a:t>0</a:t>
            </a:r>
          </a:p>
        </p:txBody>
      </p:sp>
      <p:sp>
        <p:nvSpPr>
          <p:cNvPr id="7" name="TextBox 6">
            <a:extLst>
              <a:ext uri="{FF2B5EF4-FFF2-40B4-BE49-F238E27FC236}">
                <a16:creationId xmlns:a16="http://schemas.microsoft.com/office/drawing/2014/main" id="{B23DBD17-D918-B0F3-0045-288729DDA968}"/>
              </a:ext>
            </a:extLst>
          </p:cNvPr>
          <p:cNvSpPr txBox="1"/>
          <p:nvPr/>
        </p:nvSpPr>
        <p:spPr>
          <a:xfrm>
            <a:off x="4454002" y="1826820"/>
            <a:ext cx="667170" cy="369332"/>
          </a:xfrm>
          <a:prstGeom prst="rect">
            <a:avLst/>
          </a:prstGeom>
          <a:noFill/>
        </p:spPr>
        <p:txBody>
          <a:bodyPr wrap="none" rtlCol="0">
            <a:spAutoFit/>
          </a:bodyPr>
          <a:lstStyle/>
          <a:p>
            <a:r>
              <a:rPr lang="en-US" dirty="0"/>
              <a:t>T = N</a:t>
            </a:r>
          </a:p>
        </p:txBody>
      </p:sp>
      <p:sp>
        <p:nvSpPr>
          <p:cNvPr id="8" name="Title 1">
            <a:extLst>
              <a:ext uri="{FF2B5EF4-FFF2-40B4-BE49-F238E27FC236}">
                <a16:creationId xmlns:a16="http://schemas.microsoft.com/office/drawing/2014/main" id="{B95A6309-F4AD-2ACC-295B-73CFFF1C6369}"/>
              </a:ext>
            </a:extLst>
          </p:cNvPr>
          <p:cNvSpPr txBox="1">
            <a:spLocks/>
          </p:cNvSpPr>
          <p:nvPr/>
        </p:nvSpPr>
        <p:spPr>
          <a:xfrm>
            <a:off x="213663" y="3721407"/>
            <a:ext cx="4318377" cy="5956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3200" dirty="0">
                <a:solidFill>
                  <a:srgbClr val="FF0000"/>
                </a:solidFill>
              </a:rPr>
              <a:t>or …</a:t>
            </a:r>
          </a:p>
          <a:p>
            <a:pPr marL="457200" indent="-457200">
              <a:buFont typeface="Arial" panose="020B0604020202020204" pitchFamily="34" charset="0"/>
              <a:buChar char="•"/>
            </a:pPr>
            <a:r>
              <a:rPr lang="en-US" sz="3200" dirty="0">
                <a:solidFill>
                  <a:srgbClr val="0070C0"/>
                </a:solidFill>
              </a:rPr>
              <a:t>One Multi-horizon Pool</a:t>
            </a:r>
          </a:p>
        </p:txBody>
      </p:sp>
      <p:sp>
        <p:nvSpPr>
          <p:cNvPr id="9" name="Right Arrow 8">
            <a:extLst>
              <a:ext uri="{FF2B5EF4-FFF2-40B4-BE49-F238E27FC236}">
                <a16:creationId xmlns:a16="http://schemas.microsoft.com/office/drawing/2014/main" id="{86A2CD46-8A07-50BC-D2C6-515A38704F40}"/>
              </a:ext>
            </a:extLst>
          </p:cNvPr>
          <p:cNvSpPr/>
          <p:nvPr/>
        </p:nvSpPr>
        <p:spPr>
          <a:xfrm>
            <a:off x="446363" y="2593884"/>
            <a:ext cx="4318377" cy="173066"/>
          </a:xfrm>
          <a:prstGeom prst="rightArrow">
            <a:avLst/>
          </a:prstGeom>
          <a:gradFill>
            <a:gsLst>
              <a:gs pos="0">
                <a:srgbClr val="92D050"/>
              </a:gs>
              <a:gs pos="7000">
                <a:srgbClr val="92D050"/>
              </a:gs>
              <a:gs pos="89000">
                <a:srgbClr val="00B050"/>
              </a:gs>
              <a:gs pos="100000">
                <a:srgbClr val="00B050"/>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4">
            <a:extLst>
              <a:ext uri="{FF2B5EF4-FFF2-40B4-BE49-F238E27FC236}">
                <a16:creationId xmlns:a16="http://schemas.microsoft.com/office/drawing/2014/main" id="{CBBB308A-71A4-A8AF-5C53-C5135968ECFB}"/>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316755" y="2677342"/>
            <a:ext cx="884719" cy="884719"/>
          </a:xfrm>
          <a:prstGeom prst="rect">
            <a:avLst/>
          </a:prstGeom>
        </p:spPr>
      </p:pic>
      <p:graphicFrame>
        <p:nvGraphicFramePr>
          <p:cNvPr id="12" name="Table 11">
            <a:extLst>
              <a:ext uri="{FF2B5EF4-FFF2-40B4-BE49-F238E27FC236}">
                <a16:creationId xmlns:a16="http://schemas.microsoft.com/office/drawing/2014/main" id="{D2C01E4F-6D2B-ED64-5D11-CD02E3045B93}"/>
              </a:ext>
            </a:extLst>
          </p:cNvPr>
          <p:cNvGraphicFramePr>
            <a:graphicFrameLocks noGrp="1"/>
          </p:cNvGraphicFramePr>
          <p:nvPr>
            <p:extLst>
              <p:ext uri="{D42A27DB-BD31-4B8C-83A1-F6EECF244321}">
                <p14:modId xmlns:p14="http://schemas.microsoft.com/office/powerpoint/2010/main" val="1748608283"/>
              </p:ext>
            </p:extLst>
          </p:nvPr>
        </p:nvGraphicFramePr>
        <p:xfrm>
          <a:off x="8912711" y="381640"/>
          <a:ext cx="2832926" cy="3629024"/>
        </p:xfrm>
        <a:graphic>
          <a:graphicData uri="http://schemas.openxmlformats.org/drawingml/2006/table">
            <a:tbl>
              <a:tblPr firstRow="1" bandRow="1">
                <a:tableStyleId>{5C22544A-7EE6-4342-B048-85BDC9FD1C3A}</a:tableStyleId>
              </a:tblPr>
              <a:tblGrid>
                <a:gridCol w="1278780">
                  <a:extLst>
                    <a:ext uri="{9D8B030D-6E8A-4147-A177-3AD203B41FA5}">
                      <a16:colId xmlns:a16="http://schemas.microsoft.com/office/drawing/2014/main" val="1566256810"/>
                    </a:ext>
                  </a:extLst>
                </a:gridCol>
                <a:gridCol w="1554146">
                  <a:extLst>
                    <a:ext uri="{9D8B030D-6E8A-4147-A177-3AD203B41FA5}">
                      <a16:colId xmlns:a16="http://schemas.microsoft.com/office/drawing/2014/main" val="1281155973"/>
                    </a:ext>
                  </a:extLst>
                </a:gridCol>
              </a:tblGrid>
              <a:tr h="677312">
                <a:tc>
                  <a:txBody>
                    <a:bodyPr/>
                    <a:lstStyle/>
                    <a:p>
                      <a:r>
                        <a:rPr lang="en-US" b="0" dirty="0">
                          <a:solidFill>
                            <a:schemeClr val="tx1"/>
                          </a:solidFill>
                        </a:rPr>
                        <a:t>T =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b="0" dirty="0">
                          <a:solidFill>
                            <a:schemeClr val="tx1"/>
                          </a:solidFill>
                        </a:rPr>
                        <a:t>Start of Retirement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73572734"/>
                  </a:ext>
                </a:extLst>
              </a:tr>
              <a:tr h="392411">
                <a:tc>
                  <a:txBody>
                    <a:bodyPr/>
                    <a:lstStyle/>
                    <a:p>
                      <a:r>
                        <a:rPr lang="en-US" dirty="0"/>
                        <a:t>T = 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 &lt; X &lt;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584654"/>
                  </a:ext>
                </a:extLst>
              </a:tr>
              <a:tr h="967589">
                <a:tc>
                  <a:txBody>
                    <a:bodyPr/>
                    <a:lstStyle/>
                    <a:p>
                      <a:r>
                        <a:rPr lang="en-US" dirty="0"/>
                        <a:t>T =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Nominated Period for Drawdowns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25993804"/>
                  </a:ext>
                </a:extLst>
              </a:tr>
              <a:tr h="677312">
                <a:tc>
                  <a:txBody>
                    <a:bodyPr/>
                    <a:lstStyle/>
                    <a:p>
                      <a:r>
                        <a:rPr lang="en-US" dirty="0"/>
                        <a:t>CY = CY</a:t>
                      </a:r>
                      <a:r>
                        <a:rPr lang="en-US" sz="2800" baseline="-25000" dirty="0"/>
                        <a:t>0</a:t>
                      </a:r>
                      <a:endParaRPr 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Calendar Year of Retirement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674182"/>
                  </a:ext>
                </a:extLst>
              </a:tr>
              <a:tr h="677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 = CY</a:t>
                      </a:r>
                      <a:r>
                        <a:rPr lang="en-US" sz="2800" baseline="-25000" dirty="0"/>
                        <a:t>N</a:t>
                      </a:r>
                      <a:endParaRPr lang="en-US" baseline="-25000" dirty="0"/>
                    </a:p>
                    <a:p>
                      <a:endParaRPr lang="en-US" baseline="-25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t>Calendar year of last drawdown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7361399"/>
                  </a:ext>
                </a:extLst>
              </a:tr>
            </a:tbl>
          </a:graphicData>
        </a:graphic>
      </p:graphicFrame>
      <p:sp>
        <p:nvSpPr>
          <p:cNvPr id="18" name="TextBox 17">
            <a:extLst>
              <a:ext uri="{FF2B5EF4-FFF2-40B4-BE49-F238E27FC236}">
                <a16:creationId xmlns:a16="http://schemas.microsoft.com/office/drawing/2014/main" id="{E19638FD-8AA4-93BB-3583-5C16AC7E34B8}"/>
              </a:ext>
            </a:extLst>
          </p:cNvPr>
          <p:cNvSpPr txBox="1"/>
          <p:nvPr/>
        </p:nvSpPr>
        <p:spPr>
          <a:xfrm>
            <a:off x="1325949" y="2961530"/>
            <a:ext cx="2907463" cy="646331"/>
          </a:xfrm>
          <a:prstGeom prst="rect">
            <a:avLst/>
          </a:prstGeom>
          <a:noFill/>
        </p:spPr>
        <p:txBody>
          <a:bodyPr wrap="none" rtlCol="0">
            <a:spAutoFit/>
          </a:bodyPr>
          <a:lstStyle/>
          <a:p>
            <a:r>
              <a:rPr lang="en-US" dirty="0"/>
              <a:t>One payment at T = N</a:t>
            </a:r>
          </a:p>
          <a:p>
            <a:r>
              <a:rPr lang="en-US" dirty="0"/>
              <a:t>One pool for each CY</a:t>
            </a:r>
            <a:r>
              <a:rPr lang="en-US" baseline="-25000" dirty="0"/>
              <a:t>1</a:t>
            </a:r>
            <a:r>
              <a:rPr lang="en-US" dirty="0"/>
              <a:t> to CY</a:t>
            </a:r>
            <a:r>
              <a:rPr lang="en-US" baseline="-25000" dirty="0"/>
              <a:t>N</a:t>
            </a:r>
          </a:p>
        </p:txBody>
      </p:sp>
      <p:sp>
        <p:nvSpPr>
          <p:cNvPr id="27" name="TextBox 26">
            <a:extLst>
              <a:ext uri="{FF2B5EF4-FFF2-40B4-BE49-F238E27FC236}">
                <a16:creationId xmlns:a16="http://schemas.microsoft.com/office/drawing/2014/main" id="{F64EFD91-9DCC-285B-006A-E3573CAC06B4}"/>
              </a:ext>
            </a:extLst>
          </p:cNvPr>
          <p:cNvSpPr txBox="1"/>
          <p:nvPr/>
        </p:nvSpPr>
        <p:spPr>
          <a:xfrm>
            <a:off x="235537" y="4581880"/>
            <a:ext cx="955711" cy="646331"/>
          </a:xfrm>
          <a:prstGeom prst="rect">
            <a:avLst/>
          </a:prstGeom>
          <a:noFill/>
        </p:spPr>
        <p:txBody>
          <a:bodyPr wrap="none" rtlCol="0">
            <a:spAutoFit/>
          </a:bodyPr>
          <a:lstStyle/>
          <a:p>
            <a:r>
              <a:rPr lang="en-US" dirty="0"/>
              <a:t>T = 0</a:t>
            </a:r>
          </a:p>
          <a:p>
            <a:r>
              <a:rPr lang="en-US" dirty="0"/>
              <a:t>CY = CY</a:t>
            </a:r>
            <a:r>
              <a:rPr lang="en-US" baseline="-25000" dirty="0"/>
              <a:t>0</a:t>
            </a:r>
          </a:p>
        </p:txBody>
      </p:sp>
      <p:sp>
        <p:nvSpPr>
          <p:cNvPr id="28" name="TextBox 27">
            <a:extLst>
              <a:ext uri="{FF2B5EF4-FFF2-40B4-BE49-F238E27FC236}">
                <a16:creationId xmlns:a16="http://schemas.microsoft.com/office/drawing/2014/main" id="{EAC947ED-92B5-0A53-61F8-B35AC35CC150}"/>
              </a:ext>
            </a:extLst>
          </p:cNvPr>
          <p:cNvSpPr txBox="1"/>
          <p:nvPr/>
        </p:nvSpPr>
        <p:spPr>
          <a:xfrm>
            <a:off x="4508667" y="4603655"/>
            <a:ext cx="638316" cy="369332"/>
          </a:xfrm>
          <a:prstGeom prst="rect">
            <a:avLst/>
          </a:prstGeom>
          <a:noFill/>
        </p:spPr>
        <p:txBody>
          <a:bodyPr wrap="none" rtlCol="0">
            <a:spAutoFit/>
          </a:bodyPr>
          <a:lstStyle/>
          <a:p>
            <a:r>
              <a:rPr lang="en-US" dirty="0"/>
              <a:t>T = X</a:t>
            </a:r>
          </a:p>
        </p:txBody>
      </p:sp>
      <p:sp>
        <p:nvSpPr>
          <p:cNvPr id="29" name="Right Arrow 28">
            <a:extLst>
              <a:ext uri="{FF2B5EF4-FFF2-40B4-BE49-F238E27FC236}">
                <a16:creationId xmlns:a16="http://schemas.microsoft.com/office/drawing/2014/main" id="{8B4612F9-2A6C-B807-6E74-9692A82AAE4F}"/>
              </a:ext>
            </a:extLst>
          </p:cNvPr>
          <p:cNvSpPr/>
          <p:nvPr/>
        </p:nvSpPr>
        <p:spPr>
          <a:xfrm>
            <a:off x="501028" y="5277460"/>
            <a:ext cx="7265434" cy="266325"/>
          </a:xfrm>
          <a:prstGeom prst="rightArrow">
            <a:avLst/>
          </a:prstGeom>
          <a:gradFill>
            <a:gsLst>
              <a:gs pos="0">
                <a:srgbClr val="92D050"/>
              </a:gs>
              <a:gs pos="7000">
                <a:srgbClr val="92D050"/>
              </a:gs>
              <a:gs pos="89000">
                <a:srgbClr val="00B050"/>
              </a:gs>
              <a:gs pos="100000">
                <a:srgbClr val="00B050"/>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Content Placeholder 4">
            <a:extLst>
              <a:ext uri="{FF2B5EF4-FFF2-40B4-BE49-F238E27FC236}">
                <a16:creationId xmlns:a16="http://schemas.microsoft.com/office/drawing/2014/main" id="{D3FFA3C3-D916-6ED3-112D-FC2FCE28CE17}"/>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371420" y="5477927"/>
            <a:ext cx="884719" cy="884719"/>
          </a:xfrm>
          <a:prstGeom prst="rect">
            <a:avLst/>
          </a:prstGeom>
        </p:spPr>
      </p:pic>
      <p:sp>
        <p:nvSpPr>
          <p:cNvPr id="31" name="TextBox 30">
            <a:extLst>
              <a:ext uri="{FF2B5EF4-FFF2-40B4-BE49-F238E27FC236}">
                <a16:creationId xmlns:a16="http://schemas.microsoft.com/office/drawing/2014/main" id="{E3D4E316-532B-4B98-1C3F-130040E32800}"/>
              </a:ext>
            </a:extLst>
          </p:cNvPr>
          <p:cNvSpPr txBox="1"/>
          <p:nvPr/>
        </p:nvSpPr>
        <p:spPr>
          <a:xfrm>
            <a:off x="1321676" y="6270705"/>
            <a:ext cx="6083012" cy="646331"/>
          </a:xfrm>
          <a:prstGeom prst="rect">
            <a:avLst/>
          </a:prstGeom>
          <a:noFill/>
        </p:spPr>
        <p:txBody>
          <a:bodyPr wrap="none" rtlCol="0">
            <a:spAutoFit/>
          </a:bodyPr>
          <a:lstStyle/>
          <a:p>
            <a:r>
              <a:rPr lang="en-US" dirty="0"/>
              <a:t>Payments at T = 1 to N</a:t>
            </a:r>
          </a:p>
          <a:p>
            <a:r>
              <a:rPr lang="en-US" dirty="0"/>
              <a:t>One pool for each CY</a:t>
            </a:r>
            <a:r>
              <a:rPr lang="en-US" baseline="-25000" dirty="0"/>
              <a:t>1</a:t>
            </a:r>
            <a:r>
              <a:rPr lang="en-US" dirty="0"/>
              <a:t> to CY</a:t>
            </a:r>
            <a:r>
              <a:rPr lang="en-US" baseline="-25000" dirty="0"/>
              <a:t>N</a:t>
            </a:r>
            <a:r>
              <a:rPr lang="en-US" dirty="0"/>
              <a:t> , each pool with annual payments</a:t>
            </a:r>
            <a:endParaRPr lang="en-US" baseline="-25000" dirty="0"/>
          </a:p>
        </p:txBody>
      </p:sp>
      <p:sp>
        <p:nvSpPr>
          <p:cNvPr id="32" name="TextBox 31">
            <a:extLst>
              <a:ext uri="{FF2B5EF4-FFF2-40B4-BE49-F238E27FC236}">
                <a16:creationId xmlns:a16="http://schemas.microsoft.com/office/drawing/2014/main" id="{FB6316D8-B5C0-467C-78D0-40B7AE6C5942}"/>
              </a:ext>
            </a:extLst>
          </p:cNvPr>
          <p:cNvSpPr txBox="1"/>
          <p:nvPr/>
        </p:nvSpPr>
        <p:spPr>
          <a:xfrm>
            <a:off x="7321136" y="4637305"/>
            <a:ext cx="976549" cy="646331"/>
          </a:xfrm>
          <a:prstGeom prst="rect">
            <a:avLst/>
          </a:prstGeom>
          <a:noFill/>
        </p:spPr>
        <p:txBody>
          <a:bodyPr wrap="none" rtlCol="0">
            <a:spAutoFit/>
          </a:bodyPr>
          <a:lstStyle/>
          <a:p>
            <a:r>
              <a:rPr lang="en-US" dirty="0"/>
              <a:t>T = N</a:t>
            </a:r>
          </a:p>
          <a:p>
            <a:r>
              <a:rPr lang="en-US" dirty="0"/>
              <a:t>CY = CY</a:t>
            </a:r>
            <a:r>
              <a:rPr lang="en-US" baseline="-25000" dirty="0"/>
              <a:t>N</a:t>
            </a:r>
          </a:p>
        </p:txBody>
      </p:sp>
      <p:pic>
        <p:nvPicPr>
          <p:cNvPr id="36" name="Content Placeholder 4">
            <a:extLst>
              <a:ext uri="{FF2B5EF4-FFF2-40B4-BE49-F238E27FC236}">
                <a16:creationId xmlns:a16="http://schemas.microsoft.com/office/drawing/2014/main" id="{564F2243-BF57-6584-26A6-491A33E1B439}"/>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36868" y="5548811"/>
            <a:ext cx="406320" cy="406320"/>
          </a:xfrm>
          <a:prstGeom prst="rect">
            <a:avLst/>
          </a:prstGeom>
        </p:spPr>
      </p:pic>
      <p:pic>
        <p:nvPicPr>
          <p:cNvPr id="37" name="Content Placeholder 4">
            <a:extLst>
              <a:ext uri="{FF2B5EF4-FFF2-40B4-BE49-F238E27FC236}">
                <a16:creationId xmlns:a16="http://schemas.microsoft.com/office/drawing/2014/main" id="{892CD4DC-AA15-770A-0799-4DC6B13FE0DB}"/>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943645" y="5546834"/>
            <a:ext cx="466232" cy="466232"/>
          </a:xfrm>
          <a:prstGeom prst="rect">
            <a:avLst/>
          </a:prstGeom>
        </p:spPr>
      </p:pic>
      <p:pic>
        <p:nvPicPr>
          <p:cNvPr id="38" name="Content Placeholder 4">
            <a:extLst>
              <a:ext uri="{FF2B5EF4-FFF2-40B4-BE49-F238E27FC236}">
                <a16:creationId xmlns:a16="http://schemas.microsoft.com/office/drawing/2014/main" id="{A1C7DCA5-6EE8-99EC-D3B8-69E9C670C6B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321677" y="5556735"/>
            <a:ext cx="554624" cy="554624"/>
          </a:xfrm>
          <a:prstGeom prst="rect">
            <a:avLst/>
          </a:prstGeom>
        </p:spPr>
      </p:pic>
      <p:pic>
        <p:nvPicPr>
          <p:cNvPr id="39" name="Content Placeholder 4">
            <a:extLst>
              <a:ext uri="{FF2B5EF4-FFF2-40B4-BE49-F238E27FC236}">
                <a16:creationId xmlns:a16="http://schemas.microsoft.com/office/drawing/2014/main" id="{BB7098DD-6D5F-2D89-A704-BB8CF13E7E8C}"/>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212271" y="5477926"/>
            <a:ext cx="1032959" cy="1032959"/>
          </a:xfrm>
          <a:prstGeom prst="rect">
            <a:avLst/>
          </a:prstGeom>
        </p:spPr>
      </p:pic>
      <p:cxnSp>
        <p:nvCxnSpPr>
          <p:cNvPr id="41" name="Straight Connector 40">
            <a:extLst>
              <a:ext uri="{FF2B5EF4-FFF2-40B4-BE49-F238E27FC236}">
                <a16:creationId xmlns:a16="http://schemas.microsoft.com/office/drawing/2014/main" id="{E0BD4213-D9FA-23DB-A9B1-1B1BC73A324C}"/>
              </a:ext>
            </a:extLst>
          </p:cNvPr>
          <p:cNvCxnSpPr/>
          <p:nvPr/>
        </p:nvCxnSpPr>
        <p:spPr>
          <a:xfrm>
            <a:off x="2125683" y="5920286"/>
            <a:ext cx="2089221"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CD526C-0ACD-E7EF-2576-019DF50C544D}"/>
              </a:ext>
            </a:extLst>
          </p:cNvPr>
          <p:cNvCxnSpPr>
            <a:cxnSpLocks/>
          </p:cNvCxnSpPr>
          <p:nvPr/>
        </p:nvCxnSpPr>
        <p:spPr>
          <a:xfrm>
            <a:off x="5300903" y="5918311"/>
            <a:ext cx="191647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1BBA5AC-5919-DC68-19AD-8D7011134EED}"/>
              </a:ext>
            </a:extLst>
          </p:cNvPr>
          <p:cNvSpPr txBox="1"/>
          <p:nvPr/>
        </p:nvSpPr>
        <p:spPr>
          <a:xfrm>
            <a:off x="943645" y="34797"/>
            <a:ext cx="7462627" cy="707886"/>
          </a:xfrm>
          <a:prstGeom prst="rect">
            <a:avLst/>
          </a:prstGeom>
          <a:noFill/>
        </p:spPr>
        <p:txBody>
          <a:bodyPr wrap="square" rtlCol="0">
            <a:spAutoFit/>
          </a:bodyPr>
          <a:lstStyle/>
          <a:p>
            <a:r>
              <a:rPr lang="en-US" sz="4000" b="1" dirty="0">
                <a:solidFill>
                  <a:schemeClr val="accent1"/>
                </a:solidFill>
              </a:rPr>
              <a:t>Many-horizons Thinking …</a:t>
            </a:r>
          </a:p>
        </p:txBody>
      </p:sp>
      <p:sp>
        <p:nvSpPr>
          <p:cNvPr id="48" name="Oval Callout 47">
            <a:extLst>
              <a:ext uri="{FF2B5EF4-FFF2-40B4-BE49-F238E27FC236}">
                <a16:creationId xmlns:a16="http://schemas.microsoft.com/office/drawing/2014/main" id="{D8ED3664-705D-84F8-AA2B-B8FAE8FEB842}"/>
              </a:ext>
            </a:extLst>
          </p:cNvPr>
          <p:cNvSpPr/>
          <p:nvPr/>
        </p:nvSpPr>
        <p:spPr>
          <a:xfrm>
            <a:off x="4408887" y="3266370"/>
            <a:ext cx="3997385" cy="1365909"/>
          </a:xfrm>
          <a:prstGeom prst="wedgeEllipseCallout">
            <a:avLst>
              <a:gd name="adj1" fmla="val -56377"/>
              <a:gd name="adj2" fmla="val -35824"/>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Member income for N years: invest in N pools</a:t>
            </a:r>
          </a:p>
        </p:txBody>
      </p:sp>
      <p:sp>
        <p:nvSpPr>
          <p:cNvPr id="49" name="Oval Callout 48">
            <a:extLst>
              <a:ext uri="{FF2B5EF4-FFF2-40B4-BE49-F238E27FC236}">
                <a16:creationId xmlns:a16="http://schemas.microsoft.com/office/drawing/2014/main" id="{C979DE01-A419-B72A-6672-ABE75F378CB2}"/>
              </a:ext>
            </a:extLst>
          </p:cNvPr>
          <p:cNvSpPr/>
          <p:nvPr/>
        </p:nvSpPr>
        <p:spPr>
          <a:xfrm>
            <a:off x="8625305" y="5462143"/>
            <a:ext cx="3491751" cy="1365909"/>
          </a:xfrm>
          <a:prstGeom prst="wedgeEllipseCallout">
            <a:avLst>
              <a:gd name="adj1" fmla="val -85347"/>
              <a:gd name="adj2" fmla="val 4558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Member income for N years: invest in 1 pool</a:t>
            </a:r>
          </a:p>
        </p:txBody>
      </p:sp>
      <p:sp>
        <p:nvSpPr>
          <p:cNvPr id="3" name="Slide Number Placeholder 2">
            <a:extLst>
              <a:ext uri="{FF2B5EF4-FFF2-40B4-BE49-F238E27FC236}">
                <a16:creationId xmlns:a16="http://schemas.microsoft.com/office/drawing/2014/main" id="{94B337DC-5996-D3A1-7B26-E757C1DDE195}"/>
              </a:ext>
            </a:extLst>
          </p:cNvPr>
          <p:cNvSpPr>
            <a:spLocks noGrp="1"/>
          </p:cNvSpPr>
          <p:nvPr>
            <p:ph type="sldNum" sz="quarter" idx="12"/>
          </p:nvPr>
        </p:nvSpPr>
        <p:spPr/>
        <p:txBody>
          <a:bodyPr/>
          <a:lstStyle/>
          <a:p>
            <a:fld id="{686CBC91-C54A-7240-814F-85E30947EB4E}" type="slidenum">
              <a:rPr lang="en-US" smtClean="0"/>
              <a:t>13</a:t>
            </a:fld>
            <a:endParaRPr lang="en-US"/>
          </a:p>
        </p:txBody>
      </p:sp>
    </p:spTree>
    <p:extLst>
      <p:ext uri="{BB962C8B-B14F-4D97-AF65-F5344CB8AC3E}">
        <p14:creationId xmlns:p14="http://schemas.microsoft.com/office/powerpoint/2010/main" val="344639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45A52-CB62-1A7E-B355-6A90C027E8E3}"/>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BB6E92C-A335-EB85-F52F-2F83CF9F8668}"/>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892A0F99-0283-BCBD-279B-4FD9E168AAFE}"/>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FEA4BF09-4204-ABFC-1169-57A10CF3D32C}"/>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16DBDCFB-89BD-A452-6A81-C58C0BEAC166}"/>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C30D1DBA-E451-F4EE-5E00-9ECE3433C90F}"/>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950C26F3-EDF3-B060-BFC2-16676A56AEA9}"/>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119CCC46-68D7-4772-3CC3-994B66F082C4}"/>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FC9F416A-40A0-1309-4D97-BD01E8E5D6CE}"/>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4035A238-84B0-C077-4995-70932F75C8A7}"/>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b="1" dirty="0">
                <a:solidFill>
                  <a:schemeClr val="tx2"/>
                </a:solidFill>
              </a:rPr>
              <a:t>Liability-driven</a:t>
            </a:r>
          </a:p>
          <a:p>
            <a:pPr marL="285750" indent="-285750">
              <a:buFontTx/>
              <a:buChar char="-"/>
            </a:pPr>
            <a:r>
              <a:rPr lang="en-US" dirty="0"/>
              <a:t>Multiple Target-date Funds</a:t>
            </a:r>
          </a:p>
          <a:p>
            <a:pPr marL="285750" indent="-285750">
              <a:buFontTx/>
              <a:buChar char="-"/>
            </a:pPr>
            <a:r>
              <a:rPr lang="en-US" dirty="0"/>
              <a:t>Dynamic Strategy</a:t>
            </a:r>
          </a:p>
          <a:p>
            <a:pPr marL="285750" indent="-285750">
              <a:buFontTx/>
              <a:buChar char="-"/>
            </a:pPr>
            <a:endParaRPr lang="en-US" dirty="0"/>
          </a:p>
        </p:txBody>
      </p:sp>
      <p:sp>
        <p:nvSpPr>
          <p:cNvPr id="5" name="Down Arrow 4">
            <a:extLst>
              <a:ext uri="{FF2B5EF4-FFF2-40B4-BE49-F238E27FC236}">
                <a16:creationId xmlns:a16="http://schemas.microsoft.com/office/drawing/2014/main" id="{7A98AB4F-E118-22D8-65B3-417FBD62D130}"/>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CC1EFAD4-8AB2-62C8-85F2-F62E49BC59EC}"/>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E2A9C804-943F-BA83-BCA1-0EAC863867D7}"/>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6F61044E-B763-AF46-1FA8-8F939554D8A1}"/>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789079B-3080-FB2B-ADD1-7BF4B34C83B0}"/>
              </a:ext>
            </a:extLst>
          </p:cNvPr>
          <p:cNvSpPr/>
          <p:nvPr/>
        </p:nvSpPr>
        <p:spPr>
          <a:xfrm rot="5400000">
            <a:off x="9756632" y="3198586"/>
            <a:ext cx="616781" cy="2382953"/>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157633D3-4FB5-A117-7F79-7ACD792628D4}"/>
              </a:ext>
            </a:extLst>
          </p:cNvPr>
          <p:cNvSpPr>
            <a:spLocks noGrp="1"/>
          </p:cNvSpPr>
          <p:nvPr>
            <p:ph type="sldNum" sz="quarter" idx="12"/>
          </p:nvPr>
        </p:nvSpPr>
        <p:spPr/>
        <p:txBody>
          <a:bodyPr/>
          <a:lstStyle/>
          <a:p>
            <a:fld id="{686CBC91-C54A-7240-814F-85E30947EB4E}" type="slidenum">
              <a:rPr lang="en-US" smtClean="0"/>
              <a:t>14</a:t>
            </a:fld>
            <a:endParaRPr lang="en-US"/>
          </a:p>
        </p:txBody>
      </p:sp>
      <p:sp>
        <p:nvSpPr>
          <p:cNvPr id="15" name="Down Arrow 14">
            <a:extLst>
              <a:ext uri="{FF2B5EF4-FFF2-40B4-BE49-F238E27FC236}">
                <a16:creationId xmlns:a16="http://schemas.microsoft.com/office/drawing/2014/main" id="{951EC97F-F0A8-911E-1B39-B69A9C78E0BA}"/>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0BB94DE6-93DA-C9BE-D5C4-DAF35924B023}"/>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619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5086-E686-3FA0-93D2-205C3F3EBD15}"/>
              </a:ext>
            </a:extLst>
          </p:cNvPr>
          <p:cNvSpPr>
            <a:spLocks noGrp="1"/>
          </p:cNvSpPr>
          <p:nvPr>
            <p:ph type="title"/>
          </p:nvPr>
        </p:nvSpPr>
        <p:spPr>
          <a:xfrm>
            <a:off x="326848" y="288389"/>
            <a:ext cx="11322947" cy="616217"/>
          </a:xfrm>
        </p:spPr>
        <p:txBody>
          <a:bodyPr/>
          <a:lstStyle/>
          <a:p>
            <a:r>
              <a:rPr lang="en-US" b="1" dirty="0"/>
              <a:t>LDI Concept</a:t>
            </a:r>
          </a:p>
        </p:txBody>
      </p:sp>
      <p:sp>
        <p:nvSpPr>
          <p:cNvPr id="3" name="Content Placeholder 2">
            <a:extLst>
              <a:ext uri="{FF2B5EF4-FFF2-40B4-BE49-F238E27FC236}">
                <a16:creationId xmlns:a16="http://schemas.microsoft.com/office/drawing/2014/main" id="{78C8776C-1F79-16A5-99EC-E4A250680510}"/>
              </a:ext>
            </a:extLst>
          </p:cNvPr>
          <p:cNvSpPr>
            <a:spLocks noGrp="1"/>
          </p:cNvSpPr>
          <p:nvPr>
            <p:ph idx="1"/>
          </p:nvPr>
        </p:nvSpPr>
        <p:spPr>
          <a:xfrm>
            <a:off x="326848" y="904606"/>
            <a:ext cx="11682992" cy="4919291"/>
          </a:xfrm>
        </p:spPr>
        <p:txBody>
          <a:bodyPr/>
          <a:lstStyle/>
          <a:p>
            <a:pPr marL="342900" indent="-342900">
              <a:buFont typeface="Arial" panose="020B0604020202020204" pitchFamily="34" charset="0"/>
              <a:buChar char="•"/>
            </a:pPr>
            <a:r>
              <a:rPr lang="en-US" sz="3200" dirty="0"/>
              <a:t>Basic idea : investments are chosen to match duration and amount of liabilities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Useful where an institution is providing guaranteed payments </a:t>
            </a:r>
            <a:r>
              <a:rPr lang="en-US" sz="3200" dirty="0" err="1"/>
              <a:t>eg</a:t>
            </a:r>
            <a:r>
              <a:rPr lang="en-US" sz="3200" dirty="0"/>
              <a:t> annuity</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For annuity payment number T of $X, assets chosen to match the payment – </a:t>
            </a:r>
            <a:r>
              <a:rPr lang="en-US" sz="3200" dirty="0" err="1"/>
              <a:t>eg</a:t>
            </a:r>
            <a:r>
              <a:rPr lang="en-US" sz="3200" dirty="0"/>
              <a:t> a zero-coupon government bond with a term of T years.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Minimizes investment risk, and hence the need for capital for the institution.</a:t>
            </a:r>
          </a:p>
        </p:txBody>
      </p:sp>
      <p:sp>
        <p:nvSpPr>
          <p:cNvPr id="4" name="TextBox 3">
            <a:extLst>
              <a:ext uri="{FF2B5EF4-FFF2-40B4-BE49-F238E27FC236}">
                <a16:creationId xmlns:a16="http://schemas.microsoft.com/office/drawing/2014/main" id="{46790500-6596-BEA7-EDA1-DE53D835CDD3}"/>
              </a:ext>
            </a:extLst>
          </p:cNvPr>
          <p:cNvSpPr txBox="1"/>
          <p:nvPr/>
        </p:nvSpPr>
        <p:spPr>
          <a:xfrm>
            <a:off x="3218422" y="316463"/>
            <a:ext cx="8611396" cy="369332"/>
          </a:xfrm>
          <a:prstGeom prst="rect">
            <a:avLst/>
          </a:prstGeom>
          <a:noFill/>
        </p:spPr>
        <p:txBody>
          <a:bodyPr wrap="none" rtlCol="0">
            <a:spAutoFit/>
          </a:bodyPr>
          <a:lstStyle/>
          <a:p>
            <a:r>
              <a:rPr lang="en-US" dirty="0">
                <a:highlight>
                  <a:srgbClr val="F3FEFD"/>
                </a:highlight>
              </a:rPr>
              <a:t> https://</a:t>
            </a:r>
            <a:r>
              <a:rPr lang="en-US" dirty="0" err="1">
                <a:highlight>
                  <a:srgbClr val="F3FEFD"/>
                </a:highlight>
              </a:rPr>
              <a:t>www.investopedia.com</a:t>
            </a:r>
            <a:r>
              <a:rPr lang="en-US" dirty="0">
                <a:highlight>
                  <a:srgbClr val="F3FEFD"/>
                </a:highlight>
              </a:rPr>
              <a:t>/terms/l/</a:t>
            </a:r>
            <a:r>
              <a:rPr lang="en-US" dirty="0" err="1">
                <a:highlight>
                  <a:srgbClr val="F3FEFD"/>
                </a:highlight>
              </a:rPr>
              <a:t>ldi.asp#toc-what-is-a-liability-driven-investment</a:t>
            </a:r>
            <a:endParaRPr lang="en-US" dirty="0">
              <a:highlight>
                <a:srgbClr val="F3FEFD"/>
              </a:highlight>
            </a:endParaRPr>
          </a:p>
        </p:txBody>
      </p:sp>
      <p:sp>
        <p:nvSpPr>
          <p:cNvPr id="5" name="Slide Number Placeholder 4">
            <a:extLst>
              <a:ext uri="{FF2B5EF4-FFF2-40B4-BE49-F238E27FC236}">
                <a16:creationId xmlns:a16="http://schemas.microsoft.com/office/drawing/2014/main" id="{6106946B-78D0-BA35-E717-4D3D4D96DBB5}"/>
              </a:ext>
            </a:extLst>
          </p:cNvPr>
          <p:cNvSpPr>
            <a:spLocks noGrp="1"/>
          </p:cNvSpPr>
          <p:nvPr>
            <p:ph type="sldNum" sz="quarter" idx="12"/>
          </p:nvPr>
        </p:nvSpPr>
        <p:spPr/>
        <p:txBody>
          <a:bodyPr/>
          <a:lstStyle/>
          <a:p>
            <a:fld id="{686CBC91-C54A-7240-814F-85E30947EB4E}" type="slidenum">
              <a:rPr lang="en-US" smtClean="0"/>
              <a:t>15</a:t>
            </a:fld>
            <a:endParaRPr lang="en-US"/>
          </a:p>
        </p:txBody>
      </p:sp>
    </p:spTree>
    <p:extLst>
      <p:ext uri="{BB962C8B-B14F-4D97-AF65-F5344CB8AC3E}">
        <p14:creationId xmlns:p14="http://schemas.microsoft.com/office/powerpoint/2010/main" val="283039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9D351-9D6E-868F-2BAC-B3968947FAD4}"/>
              </a:ext>
            </a:extLst>
          </p:cNvPr>
          <p:cNvSpPr>
            <a:spLocks noGrp="1"/>
          </p:cNvSpPr>
          <p:nvPr>
            <p:ph type="title"/>
          </p:nvPr>
        </p:nvSpPr>
        <p:spPr>
          <a:xfrm>
            <a:off x="326848" y="182374"/>
            <a:ext cx="11322947" cy="595632"/>
          </a:xfrm>
        </p:spPr>
        <p:txBody>
          <a:bodyPr/>
          <a:lstStyle/>
          <a:p>
            <a:r>
              <a:rPr lang="en-US" b="1" dirty="0"/>
              <a:t>Translation of LDI to a Member’s cashflow needs</a:t>
            </a:r>
          </a:p>
        </p:txBody>
      </p:sp>
      <p:sp>
        <p:nvSpPr>
          <p:cNvPr id="3" name="Content Placeholder 2">
            <a:extLst>
              <a:ext uri="{FF2B5EF4-FFF2-40B4-BE49-F238E27FC236}">
                <a16:creationId xmlns:a16="http://schemas.microsoft.com/office/drawing/2014/main" id="{630A0173-67A7-F880-E132-CFD56D3C4003}"/>
              </a:ext>
            </a:extLst>
          </p:cNvPr>
          <p:cNvSpPr>
            <a:spLocks noGrp="1"/>
          </p:cNvSpPr>
          <p:nvPr>
            <p:ph idx="1"/>
          </p:nvPr>
        </p:nvSpPr>
        <p:spPr>
          <a:xfrm>
            <a:off x="561569" y="907869"/>
            <a:ext cx="11322947" cy="5316583"/>
          </a:xfrm>
        </p:spPr>
        <p:txBody>
          <a:bodyPr/>
          <a:lstStyle/>
          <a:p>
            <a:r>
              <a:rPr lang="en-US" sz="3200" dirty="0"/>
              <a:t>Instead of hard liabilities, think in terms of member’s targeted cashflow needs</a:t>
            </a:r>
          </a:p>
          <a:p>
            <a:endParaRPr lang="en-US" sz="3200" dirty="0"/>
          </a:p>
          <a:p>
            <a:r>
              <a:rPr lang="en-US" sz="3200" dirty="0"/>
              <a:t>If we use multiple Single-horizon Pools to illustrate …</a:t>
            </a:r>
          </a:p>
          <a:p>
            <a:pPr marL="698500" lvl="2" indent="-342900"/>
            <a:r>
              <a:rPr lang="en-US" sz="2800" dirty="0">
                <a:solidFill>
                  <a:srgbClr val="0070C0"/>
                </a:solidFill>
              </a:rPr>
              <a:t>One Single-horizon Pool for each future year</a:t>
            </a:r>
          </a:p>
          <a:p>
            <a:pPr marL="698500" lvl="2" indent="-342900"/>
            <a:r>
              <a:rPr lang="en-US" sz="2800" dirty="0">
                <a:solidFill>
                  <a:srgbClr val="0070C0"/>
                </a:solidFill>
              </a:rPr>
              <a:t>Each pool is backed by assets closely matching the planned drawdown by amount and duration</a:t>
            </a:r>
          </a:p>
          <a:p>
            <a:pPr marL="698500" lvl="2" indent="-342900"/>
            <a:r>
              <a:rPr lang="en-US" sz="2800" dirty="0">
                <a:solidFill>
                  <a:srgbClr val="0070C0"/>
                </a:solidFill>
              </a:rPr>
              <a:t>Balance is drawn from the relevant pool each year.</a:t>
            </a:r>
          </a:p>
        </p:txBody>
      </p:sp>
      <p:sp>
        <p:nvSpPr>
          <p:cNvPr id="5" name="Title 1">
            <a:extLst>
              <a:ext uri="{FF2B5EF4-FFF2-40B4-BE49-F238E27FC236}">
                <a16:creationId xmlns:a16="http://schemas.microsoft.com/office/drawing/2014/main" id="{E6A68D54-690D-94A2-C098-40A4AB50BE38}"/>
              </a:ext>
            </a:extLst>
          </p:cNvPr>
          <p:cNvSpPr txBox="1">
            <a:spLocks/>
          </p:cNvSpPr>
          <p:nvPr/>
        </p:nvSpPr>
        <p:spPr>
          <a:xfrm>
            <a:off x="518501" y="3538313"/>
            <a:ext cx="8583296" cy="59563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endParaRPr lang="en-US" dirty="0"/>
          </a:p>
        </p:txBody>
      </p:sp>
      <p:sp>
        <p:nvSpPr>
          <p:cNvPr id="6" name="TextBox 5">
            <a:extLst>
              <a:ext uri="{FF2B5EF4-FFF2-40B4-BE49-F238E27FC236}">
                <a16:creationId xmlns:a16="http://schemas.microsoft.com/office/drawing/2014/main" id="{31BE2AB8-5C03-DE5C-04A4-C1FCEAFAE0A1}"/>
              </a:ext>
            </a:extLst>
          </p:cNvPr>
          <p:cNvSpPr txBox="1"/>
          <p:nvPr/>
        </p:nvSpPr>
        <p:spPr>
          <a:xfrm>
            <a:off x="2227727" y="4839649"/>
            <a:ext cx="955711" cy="646331"/>
          </a:xfrm>
          <a:prstGeom prst="rect">
            <a:avLst/>
          </a:prstGeom>
          <a:noFill/>
        </p:spPr>
        <p:txBody>
          <a:bodyPr wrap="none" rtlCol="0">
            <a:spAutoFit/>
          </a:bodyPr>
          <a:lstStyle/>
          <a:p>
            <a:r>
              <a:rPr lang="en-US" dirty="0"/>
              <a:t>T = 0</a:t>
            </a:r>
          </a:p>
          <a:p>
            <a:r>
              <a:rPr lang="en-US" dirty="0"/>
              <a:t>CY = CY</a:t>
            </a:r>
            <a:r>
              <a:rPr lang="en-US" baseline="-25000" dirty="0"/>
              <a:t>0</a:t>
            </a:r>
          </a:p>
        </p:txBody>
      </p:sp>
      <p:sp>
        <p:nvSpPr>
          <p:cNvPr id="7" name="TextBox 6">
            <a:extLst>
              <a:ext uri="{FF2B5EF4-FFF2-40B4-BE49-F238E27FC236}">
                <a16:creationId xmlns:a16="http://schemas.microsoft.com/office/drawing/2014/main" id="{2146F61F-0ADC-4F2F-42E4-54670F6A838F}"/>
              </a:ext>
            </a:extLst>
          </p:cNvPr>
          <p:cNvSpPr txBox="1"/>
          <p:nvPr/>
        </p:nvSpPr>
        <p:spPr>
          <a:xfrm>
            <a:off x="6500857" y="4861424"/>
            <a:ext cx="638316" cy="369332"/>
          </a:xfrm>
          <a:prstGeom prst="rect">
            <a:avLst/>
          </a:prstGeom>
          <a:noFill/>
        </p:spPr>
        <p:txBody>
          <a:bodyPr wrap="none" rtlCol="0">
            <a:spAutoFit/>
          </a:bodyPr>
          <a:lstStyle/>
          <a:p>
            <a:r>
              <a:rPr lang="en-US" dirty="0"/>
              <a:t>T = X</a:t>
            </a:r>
          </a:p>
        </p:txBody>
      </p:sp>
      <p:sp>
        <p:nvSpPr>
          <p:cNvPr id="8" name="Right Arrow 7">
            <a:extLst>
              <a:ext uri="{FF2B5EF4-FFF2-40B4-BE49-F238E27FC236}">
                <a16:creationId xmlns:a16="http://schemas.microsoft.com/office/drawing/2014/main" id="{F6C3F850-298A-CE30-703A-2E97AF6FF73C}"/>
              </a:ext>
            </a:extLst>
          </p:cNvPr>
          <p:cNvSpPr/>
          <p:nvPr/>
        </p:nvSpPr>
        <p:spPr>
          <a:xfrm>
            <a:off x="2493218" y="5628488"/>
            <a:ext cx="4318377" cy="173066"/>
          </a:xfrm>
          <a:prstGeom prst="rightArrow">
            <a:avLst/>
          </a:prstGeom>
          <a:gradFill>
            <a:gsLst>
              <a:gs pos="0">
                <a:srgbClr val="92D050"/>
              </a:gs>
              <a:gs pos="7000">
                <a:srgbClr val="92D050"/>
              </a:gs>
              <a:gs pos="89000">
                <a:srgbClr val="00B050"/>
              </a:gs>
              <a:gs pos="100000">
                <a:srgbClr val="00B050"/>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a:extLst>
              <a:ext uri="{FF2B5EF4-FFF2-40B4-BE49-F238E27FC236}">
                <a16:creationId xmlns:a16="http://schemas.microsoft.com/office/drawing/2014/main" id="{573834E0-6038-D07B-7366-6106F9F9C65F}"/>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6363610" y="5711946"/>
            <a:ext cx="884719" cy="884719"/>
          </a:xfrm>
          <a:prstGeom prst="rect">
            <a:avLst/>
          </a:prstGeom>
        </p:spPr>
      </p:pic>
      <p:sp>
        <p:nvSpPr>
          <p:cNvPr id="10" name="TextBox 9">
            <a:extLst>
              <a:ext uri="{FF2B5EF4-FFF2-40B4-BE49-F238E27FC236}">
                <a16:creationId xmlns:a16="http://schemas.microsoft.com/office/drawing/2014/main" id="{9232CCE6-9FEC-3A5E-ECB6-72CEDA471C5D}"/>
              </a:ext>
            </a:extLst>
          </p:cNvPr>
          <p:cNvSpPr txBox="1"/>
          <p:nvPr/>
        </p:nvSpPr>
        <p:spPr>
          <a:xfrm>
            <a:off x="3372804" y="5996134"/>
            <a:ext cx="2907463" cy="646331"/>
          </a:xfrm>
          <a:prstGeom prst="rect">
            <a:avLst/>
          </a:prstGeom>
          <a:noFill/>
        </p:spPr>
        <p:txBody>
          <a:bodyPr wrap="none" rtlCol="0">
            <a:spAutoFit/>
          </a:bodyPr>
          <a:lstStyle/>
          <a:p>
            <a:r>
              <a:rPr lang="en-US" dirty="0"/>
              <a:t>One payment at T = X</a:t>
            </a:r>
          </a:p>
          <a:p>
            <a:r>
              <a:rPr lang="en-US" dirty="0"/>
              <a:t>One pool for each CY</a:t>
            </a:r>
            <a:r>
              <a:rPr lang="en-US" baseline="-25000" dirty="0"/>
              <a:t>1</a:t>
            </a:r>
            <a:r>
              <a:rPr lang="en-US" dirty="0"/>
              <a:t> to CY</a:t>
            </a:r>
            <a:r>
              <a:rPr lang="en-US" baseline="-25000" dirty="0"/>
              <a:t>N</a:t>
            </a:r>
          </a:p>
        </p:txBody>
      </p:sp>
      <p:sp>
        <p:nvSpPr>
          <p:cNvPr id="11" name="TextBox 10">
            <a:extLst>
              <a:ext uri="{FF2B5EF4-FFF2-40B4-BE49-F238E27FC236}">
                <a16:creationId xmlns:a16="http://schemas.microsoft.com/office/drawing/2014/main" id="{28B0EFBC-7A1C-A016-27A9-AC71EB921BE4}"/>
              </a:ext>
            </a:extLst>
          </p:cNvPr>
          <p:cNvSpPr txBox="1"/>
          <p:nvPr/>
        </p:nvSpPr>
        <p:spPr>
          <a:xfrm>
            <a:off x="7912205" y="4588561"/>
            <a:ext cx="3763595"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AU" sz="2000" b="1" dirty="0"/>
              <a:t>Conservative investments, so likely sub-optimal except for short terms.</a:t>
            </a:r>
          </a:p>
          <a:p>
            <a:endParaRPr lang="en-AU" sz="2000" b="1" dirty="0"/>
          </a:p>
          <a:p>
            <a:r>
              <a:rPr lang="en-AU" sz="2000" b="1" dirty="0"/>
              <a:t>But may be an alternative to fixed term annuity for the super fund to offer</a:t>
            </a:r>
          </a:p>
        </p:txBody>
      </p:sp>
      <p:sp>
        <p:nvSpPr>
          <p:cNvPr id="4" name="Slide Number Placeholder 3">
            <a:extLst>
              <a:ext uri="{FF2B5EF4-FFF2-40B4-BE49-F238E27FC236}">
                <a16:creationId xmlns:a16="http://schemas.microsoft.com/office/drawing/2014/main" id="{34A0EAFF-F00F-0288-7867-57B7C2DA78AA}"/>
              </a:ext>
            </a:extLst>
          </p:cNvPr>
          <p:cNvSpPr>
            <a:spLocks noGrp="1"/>
          </p:cNvSpPr>
          <p:nvPr>
            <p:ph type="sldNum" sz="quarter" idx="12"/>
          </p:nvPr>
        </p:nvSpPr>
        <p:spPr/>
        <p:txBody>
          <a:bodyPr/>
          <a:lstStyle/>
          <a:p>
            <a:fld id="{686CBC91-C54A-7240-814F-85E30947EB4E}" type="slidenum">
              <a:rPr lang="en-US" smtClean="0"/>
              <a:t>16</a:t>
            </a:fld>
            <a:endParaRPr lang="en-US"/>
          </a:p>
        </p:txBody>
      </p:sp>
    </p:spTree>
    <p:extLst>
      <p:ext uri="{BB962C8B-B14F-4D97-AF65-F5344CB8AC3E}">
        <p14:creationId xmlns:p14="http://schemas.microsoft.com/office/powerpoint/2010/main" val="168025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8F85F-A8F1-B760-D660-95E2DC0BEDFA}"/>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6FC354BE-A22A-0AA3-BDAC-E9D8C33C9E6C}"/>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8B251817-8595-78E2-35C6-5AEC9642B7C0}"/>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8D8EB2C1-820B-EE49-A8C5-B7EA3DA28CF7}"/>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E162B004-53A0-AB5D-0A51-84971B81C7A9}"/>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3AFF68EF-F54C-761A-C138-0CF4BAA941EF}"/>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39EFF9D4-7EA0-DE35-97C7-163BDB36CF98}"/>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AA202C37-4209-A868-56E6-D6FA4006F24B}"/>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71BDC49C-C592-31B0-5468-6459E2A1B34E}"/>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811063AB-89C6-882E-3D39-20645F5389D7}"/>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b="1" dirty="0">
                <a:solidFill>
                  <a:schemeClr val="tx2"/>
                </a:solidFill>
              </a:rPr>
              <a:t>Multiple Target-date Funds</a:t>
            </a:r>
          </a:p>
          <a:p>
            <a:pPr marL="285750" indent="-285750">
              <a:buFontTx/>
              <a:buChar char="-"/>
            </a:pPr>
            <a:r>
              <a:rPr lang="en-US" dirty="0"/>
              <a:t>Dynamic Strategy</a:t>
            </a:r>
          </a:p>
          <a:p>
            <a:pPr marL="285750" indent="-285750">
              <a:buFontTx/>
              <a:buChar char="-"/>
            </a:pPr>
            <a:endParaRPr lang="en-US" dirty="0"/>
          </a:p>
        </p:txBody>
      </p:sp>
      <p:sp>
        <p:nvSpPr>
          <p:cNvPr id="5" name="Down Arrow 4">
            <a:extLst>
              <a:ext uri="{FF2B5EF4-FFF2-40B4-BE49-F238E27FC236}">
                <a16:creationId xmlns:a16="http://schemas.microsoft.com/office/drawing/2014/main" id="{C731FF61-C6CD-BF59-7AFF-BF91EC1E07BA}"/>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38F25973-4695-5D18-2C0A-659F63F086D0}"/>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D7F340EE-096C-CA9D-1D8C-9627DB2C47BC}"/>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A010F9BB-F204-7077-C131-9459D51DC4E3}"/>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2D36C58-998C-14B5-9D2C-1B1760B6F8FC}"/>
              </a:ext>
            </a:extLst>
          </p:cNvPr>
          <p:cNvSpPr/>
          <p:nvPr/>
        </p:nvSpPr>
        <p:spPr>
          <a:xfrm rot="5400000">
            <a:off x="9756632" y="3582894"/>
            <a:ext cx="616781" cy="2382953"/>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50400902-8ABA-8B36-338B-B24BFFED29B1}"/>
              </a:ext>
            </a:extLst>
          </p:cNvPr>
          <p:cNvSpPr>
            <a:spLocks noGrp="1"/>
          </p:cNvSpPr>
          <p:nvPr>
            <p:ph type="sldNum" sz="quarter" idx="12"/>
          </p:nvPr>
        </p:nvSpPr>
        <p:spPr/>
        <p:txBody>
          <a:bodyPr/>
          <a:lstStyle/>
          <a:p>
            <a:fld id="{686CBC91-C54A-7240-814F-85E30947EB4E}" type="slidenum">
              <a:rPr lang="en-US" smtClean="0"/>
              <a:t>17</a:t>
            </a:fld>
            <a:endParaRPr lang="en-US"/>
          </a:p>
        </p:txBody>
      </p:sp>
      <p:sp>
        <p:nvSpPr>
          <p:cNvPr id="15" name="Down Arrow 14">
            <a:extLst>
              <a:ext uri="{FF2B5EF4-FFF2-40B4-BE49-F238E27FC236}">
                <a16:creationId xmlns:a16="http://schemas.microsoft.com/office/drawing/2014/main" id="{D96BDCD1-0FA9-71D8-04DB-C637826396EB}"/>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69ACAC08-0DAB-A229-BC6E-693AEE8664BE}"/>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958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2723CE3B-7F47-364D-9406-1EE92D48F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D516B-1C98-7F2E-05B9-3FA3FEBD49D7}"/>
              </a:ext>
            </a:extLst>
          </p:cNvPr>
          <p:cNvSpPr>
            <a:spLocks noGrp="1"/>
          </p:cNvSpPr>
          <p:nvPr>
            <p:ph type="title"/>
          </p:nvPr>
        </p:nvSpPr>
        <p:spPr>
          <a:xfrm>
            <a:off x="326848" y="288389"/>
            <a:ext cx="11322947" cy="680965"/>
          </a:xfrm>
        </p:spPr>
        <p:txBody>
          <a:bodyPr/>
          <a:lstStyle/>
          <a:p>
            <a:r>
              <a:rPr lang="en-US" sz="4000" b="1" dirty="0"/>
              <a:t>Multiple Target-date Funds </a:t>
            </a:r>
          </a:p>
        </p:txBody>
      </p:sp>
      <p:sp>
        <p:nvSpPr>
          <p:cNvPr id="3" name="Content Placeholder 2">
            <a:extLst>
              <a:ext uri="{FF2B5EF4-FFF2-40B4-BE49-F238E27FC236}">
                <a16:creationId xmlns:a16="http://schemas.microsoft.com/office/drawing/2014/main" id="{6D07BE01-1435-F235-2DC4-BA63F8C551A9}"/>
              </a:ext>
            </a:extLst>
          </p:cNvPr>
          <p:cNvSpPr>
            <a:spLocks noGrp="1"/>
          </p:cNvSpPr>
          <p:nvPr>
            <p:ph idx="1"/>
          </p:nvPr>
        </p:nvSpPr>
        <p:spPr>
          <a:xfrm>
            <a:off x="326848" y="969354"/>
            <a:ext cx="11682992" cy="4919291"/>
          </a:xfrm>
        </p:spPr>
        <p:txBody>
          <a:bodyPr/>
          <a:lstStyle/>
          <a:p>
            <a:pPr marL="342900" indent="-342900">
              <a:buFont typeface="Arial" panose="020B0604020202020204" pitchFamily="34" charset="0"/>
              <a:buChar char="•"/>
            </a:pPr>
            <a:r>
              <a:rPr lang="en-US" sz="3200" b="1" dirty="0"/>
              <a:t>Basic idea</a:t>
            </a:r>
            <a:r>
              <a:rPr lang="en-US" sz="3200" dirty="0"/>
              <a:t>: for each Target-date Fund, investments are chosen to broadly match duration, with investments in each pool becoming more conservative as the target date approaches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For example …</a:t>
            </a:r>
          </a:p>
          <a:p>
            <a:pPr marL="698500" lvl="2" indent="-342900"/>
            <a:r>
              <a:rPr lang="en-US" sz="2800" dirty="0">
                <a:solidFill>
                  <a:srgbClr val="0070C0"/>
                </a:solidFill>
              </a:rPr>
              <a:t>One Single-horizon Pool for each future year </a:t>
            </a:r>
            <a:r>
              <a:rPr lang="en-US" sz="2800" dirty="0" err="1">
                <a:solidFill>
                  <a:srgbClr val="0070C0"/>
                </a:solidFill>
              </a:rPr>
              <a:t>eg</a:t>
            </a:r>
            <a:r>
              <a:rPr lang="en-US" sz="2800" dirty="0">
                <a:solidFill>
                  <a:srgbClr val="0070C0"/>
                </a:solidFill>
              </a:rPr>
              <a:t> 2026, 2027 … 2054, 2055</a:t>
            </a:r>
          </a:p>
          <a:p>
            <a:pPr marL="698500" lvl="2" indent="-342900"/>
            <a:r>
              <a:rPr lang="en-US" sz="2800" dirty="0">
                <a:solidFill>
                  <a:srgbClr val="0070C0"/>
                </a:solidFill>
              </a:rPr>
              <a:t>Each pool is backed by assets which become more conservative over time, homing in on the target date</a:t>
            </a:r>
          </a:p>
          <a:p>
            <a:pPr marL="698500" lvl="2" indent="-342900"/>
            <a:r>
              <a:rPr lang="en-US" sz="2800" dirty="0">
                <a:solidFill>
                  <a:srgbClr val="0070C0"/>
                </a:solidFill>
              </a:rPr>
              <a:t>Balance paid from the relevant pool when the target date is reached.</a:t>
            </a:r>
          </a:p>
        </p:txBody>
      </p:sp>
      <p:sp>
        <p:nvSpPr>
          <p:cNvPr id="4" name="TextBox 3">
            <a:extLst>
              <a:ext uri="{FF2B5EF4-FFF2-40B4-BE49-F238E27FC236}">
                <a16:creationId xmlns:a16="http://schemas.microsoft.com/office/drawing/2014/main" id="{8D5E4D72-B7E3-CE0A-9BDD-45BE5001AB48}"/>
              </a:ext>
            </a:extLst>
          </p:cNvPr>
          <p:cNvSpPr txBox="1"/>
          <p:nvPr/>
        </p:nvSpPr>
        <p:spPr>
          <a:xfrm>
            <a:off x="6096000" y="444205"/>
            <a:ext cx="6020046" cy="369332"/>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https://</a:t>
            </a:r>
            <a:r>
              <a:rPr lang="en-US" dirty="0" err="1"/>
              <a:t>www.investopedia.com</a:t>
            </a:r>
            <a:r>
              <a:rPr lang="en-US" dirty="0"/>
              <a:t>/terms/t/target-</a:t>
            </a:r>
            <a:r>
              <a:rPr lang="en-US" dirty="0" err="1"/>
              <a:t>date_fund.asp</a:t>
            </a:r>
            <a:r>
              <a:rPr lang="en-US" dirty="0"/>
              <a:t> </a:t>
            </a:r>
          </a:p>
        </p:txBody>
      </p:sp>
      <p:sp>
        <p:nvSpPr>
          <p:cNvPr id="5" name="TextBox 4">
            <a:extLst>
              <a:ext uri="{FF2B5EF4-FFF2-40B4-BE49-F238E27FC236}">
                <a16:creationId xmlns:a16="http://schemas.microsoft.com/office/drawing/2014/main" id="{382B1CE7-CDF1-D53E-55F3-6982EF0DD21D}"/>
              </a:ext>
            </a:extLst>
          </p:cNvPr>
          <p:cNvSpPr txBox="1"/>
          <p:nvPr/>
        </p:nvSpPr>
        <p:spPr>
          <a:xfrm>
            <a:off x="3035881" y="5539409"/>
            <a:ext cx="861391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Lifecycle thinking; easy to understand; super funds have capabilities</a:t>
            </a:r>
          </a:p>
          <a:p>
            <a:endParaRPr lang="en-US" sz="2400" dirty="0"/>
          </a:p>
          <a:p>
            <a:r>
              <a:rPr lang="en-US" sz="2400" dirty="0"/>
              <a:t>But underlying assets may not be optimized for risk</a:t>
            </a:r>
          </a:p>
        </p:txBody>
      </p:sp>
      <p:sp>
        <p:nvSpPr>
          <p:cNvPr id="6" name="Rounded Rectangular Callout 5">
            <a:extLst>
              <a:ext uri="{FF2B5EF4-FFF2-40B4-BE49-F238E27FC236}">
                <a16:creationId xmlns:a16="http://schemas.microsoft.com/office/drawing/2014/main" id="{50975667-7AFC-B4C2-C7B3-7FDC3C3BB05D}"/>
              </a:ext>
            </a:extLst>
          </p:cNvPr>
          <p:cNvSpPr/>
          <p:nvPr/>
        </p:nvSpPr>
        <p:spPr>
          <a:xfrm>
            <a:off x="182159" y="5539409"/>
            <a:ext cx="2362257" cy="1030201"/>
          </a:xfrm>
          <a:prstGeom prst="wedgeRoundRectCallout">
            <a:avLst>
              <a:gd name="adj1" fmla="val -8106"/>
              <a:gd name="adj2" fmla="val -888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Excess could be rolled over to later funds</a:t>
            </a:r>
          </a:p>
        </p:txBody>
      </p:sp>
      <p:sp>
        <p:nvSpPr>
          <p:cNvPr id="7" name="Slide Number Placeholder 6">
            <a:extLst>
              <a:ext uri="{FF2B5EF4-FFF2-40B4-BE49-F238E27FC236}">
                <a16:creationId xmlns:a16="http://schemas.microsoft.com/office/drawing/2014/main" id="{49DA955A-4197-9045-A36B-4D57D7C2C5F1}"/>
              </a:ext>
            </a:extLst>
          </p:cNvPr>
          <p:cNvSpPr>
            <a:spLocks noGrp="1"/>
          </p:cNvSpPr>
          <p:nvPr>
            <p:ph type="sldNum" sz="quarter" idx="12"/>
          </p:nvPr>
        </p:nvSpPr>
        <p:spPr/>
        <p:txBody>
          <a:bodyPr/>
          <a:lstStyle/>
          <a:p>
            <a:fld id="{686CBC91-C54A-7240-814F-85E30947EB4E}" type="slidenum">
              <a:rPr lang="en-US" smtClean="0"/>
              <a:t>18</a:t>
            </a:fld>
            <a:endParaRPr lang="en-US"/>
          </a:p>
        </p:txBody>
      </p:sp>
    </p:spTree>
    <p:extLst>
      <p:ext uri="{BB962C8B-B14F-4D97-AF65-F5344CB8AC3E}">
        <p14:creationId xmlns:p14="http://schemas.microsoft.com/office/powerpoint/2010/main" val="685257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7A48-FF8C-7A31-8561-0ED3F0303D8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10AEF56-7193-D406-D013-C937E4934C9E}"/>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C1FE9E06-27D4-D672-94D1-F98631ACFCCB}"/>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9DBDF6FD-9173-672E-192D-EAA436505E62}"/>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0526BBD0-D229-8C82-F7B6-F950AACC8591}"/>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43081E63-8CD1-7262-89B3-CADB95EB5EAB}"/>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C5603EEC-BB22-9270-FABA-258508B6E35F}"/>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3815DDC1-69E8-A5D0-4B1C-1260741CDCE1}"/>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6647C4BD-4A39-0AFB-4D10-513B67547289}"/>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291DACBB-3FE1-AF09-4315-35433C133389}"/>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dirty="0">
                <a:solidFill>
                  <a:schemeClr val="tx2"/>
                </a:solidFill>
              </a:rPr>
              <a:t>Multiple Target-date Funds</a:t>
            </a:r>
          </a:p>
          <a:p>
            <a:pPr marL="285750" indent="-285750">
              <a:buFontTx/>
              <a:buChar char="-"/>
            </a:pPr>
            <a:r>
              <a:rPr lang="en-US" b="1" dirty="0">
                <a:solidFill>
                  <a:schemeClr val="tx2"/>
                </a:solidFill>
              </a:rPr>
              <a:t>Dynamic Strategy</a:t>
            </a:r>
          </a:p>
          <a:p>
            <a:pPr marL="285750" indent="-285750">
              <a:buFontTx/>
              <a:buChar char="-"/>
            </a:pPr>
            <a:endParaRPr lang="en-US" dirty="0"/>
          </a:p>
        </p:txBody>
      </p:sp>
      <p:sp>
        <p:nvSpPr>
          <p:cNvPr id="5" name="Down Arrow 4">
            <a:extLst>
              <a:ext uri="{FF2B5EF4-FFF2-40B4-BE49-F238E27FC236}">
                <a16:creationId xmlns:a16="http://schemas.microsoft.com/office/drawing/2014/main" id="{07297CD0-66FA-7263-CA56-DD631EFEA6E0}"/>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EBA3F741-D51D-C95D-E3BB-FD7BEE52A0A5}"/>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EB1885F1-D3C4-5968-CD7F-0663F38C1042}"/>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B13A5780-2D5A-1354-BDCB-B59DB729CF4F}"/>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a:extLst>
              <a:ext uri="{FF2B5EF4-FFF2-40B4-BE49-F238E27FC236}">
                <a16:creationId xmlns:a16="http://schemas.microsoft.com/office/drawing/2014/main" id="{02F33A56-CBF2-56D5-C2F5-34AC224AB04A}"/>
              </a:ext>
            </a:extLst>
          </p:cNvPr>
          <p:cNvSpPr/>
          <p:nvPr/>
        </p:nvSpPr>
        <p:spPr>
          <a:xfrm>
            <a:off x="6879217" y="4648790"/>
            <a:ext cx="1799082" cy="1347491"/>
          </a:xfrm>
          <a:prstGeom prst="wedgeRoundRectCallout">
            <a:avLst>
              <a:gd name="adj1" fmla="val 84750"/>
              <a:gd name="adj2" fmla="val 2219"/>
              <a:gd name="adj3" fmla="val 16667"/>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Account-based CPI-linked</a:t>
            </a:r>
          </a:p>
          <a:p>
            <a:r>
              <a:rPr lang="en-US" dirty="0"/>
              <a:t>Drawdowns</a:t>
            </a:r>
          </a:p>
          <a:p>
            <a:r>
              <a:rPr lang="en-US" dirty="0"/>
              <a:t>(ABCD)</a:t>
            </a:r>
          </a:p>
          <a:p>
            <a:pPr algn="ctr"/>
            <a:endParaRPr lang="en-US" dirty="0"/>
          </a:p>
        </p:txBody>
      </p:sp>
      <p:sp>
        <p:nvSpPr>
          <p:cNvPr id="13" name="Oval 12">
            <a:extLst>
              <a:ext uri="{FF2B5EF4-FFF2-40B4-BE49-F238E27FC236}">
                <a16:creationId xmlns:a16="http://schemas.microsoft.com/office/drawing/2014/main" id="{58F6D640-D253-8DFA-BA16-5069BD9CDA4E}"/>
              </a:ext>
            </a:extLst>
          </p:cNvPr>
          <p:cNvSpPr/>
          <p:nvPr/>
        </p:nvSpPr>
        <p:spPr>
          <a:xfrm rot="5400000">
            <a:off x="9756632" y="4006969"/>
            <a:ext cx="616781" cy="2382953"/>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4">
            <a:extLst>
              <a:ext uri="{FF2B5EF4-FFF2-40B4-BE49-F238E27FC236}">
                <a16:creationId xmlns:a16="http://schemas.microsoft.com/office/drawing/2014/main" id="{C1E89FE8-CEE8-5D5D-6701-A45422835BA2}"/>
              </a:ext>
            </a:extLst>
          </p:cNvPr>
          <p:cNvSpPr>
            <a:spLocks noGrp="1"/>
          </p:cNvSpPr>
          <p:nvPr>
            <p:ph type="sldNum" sz="quarter" idx="12"/>
          </p:nvPr>
        </p:nvSpPr>
        <p:spPr/>
        <p:txBody>
          <a:bodyPr/>
          <a:lstStyle/>
          <a:p>
            <a:fld id="{686CBC91-C54A-7240-814F-85E30947EB4E}" type="slidenum">
              <a:rPr lang="en-US" smtClean="0"/>
              <a:t>19</a:t>
            </a:fld>
            <a:endParaRPr lang="en-US"/>
          </a:p>
        </p:txBody>
      </p:sp>
      <p:sp>
        <p:nvSpPr>
          <p:cNvPr id="16" name="Down Arrow 15">
            <a:extLst>
              <a:ext uri="{FF2B5EF4-FFF2-40B4-BE49-F238E27FC236}">
                <a16:creationId xmlns:a16="http://schemas.microsoft.com/office/drawing/2014/main" id="{C049ED4F-00F7-98A9-9E9D-4551E5BAD618}"/>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765C2FE1-FEDF-4D5F-D3E9-9D7E4826E3BB}"/>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71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3E35-7145-5210-603C-56BA54A0F831}"/>
              </a:ext>
            </a:extLst>
          </p:cNvPr>
          <p:cNvSpPr>
            <a:spLocks noGrp="1"/>
          </p:cNvSpPr>
          <p:nvPr>
            <p:ph type="title"/>
          </p:nvPr>
        </p:nvSpPr>
        <p:spPr>
          <a:xfrm>
            <a:off x="326848" y="288390"/>
            <a:ext cx="11322947" cy="573002"/>
          </a:xfrm>
        </p:spPr>
        <p:txBody>
          <a:bodyPr/>
          <a:lstStyle/>
          <a:p>
            <a:r>
              <a:rPr lang="en-US" sz="4000" b="1" dirty="0"/>
              <a:t>The Issue for Super Funds</a:t>
            </a:r>
          </a:p>
        </p:txBody>
      </p:sp>
      <p:sp>
        <p:nvSpPr>
          <p:cNvPr id="3" name="Content Placeholder 2">
            <a:extLst>
              <a:ext uri="{FF2B5EF4-FFF2-40B4-BE49-F238E27FC236}">
                <a16:creationId xmlns:a16="http://schemas.microsoft.com/office/drawing/2014/main" id="{BF1DB4E1-FB2E-777C-E48A-428A622F6DA6}"/>
              </a:ext>
            </a:extLst>
          </p:cNvPr>
          <p:cNvSpPr>
            <a:spLocks noGrp="1"/>
          </p:cNvSpPr>
          <p:nvPr>
            <p:ph idx="1"/>
          </p:nvPr>
        </p:nvSpPr>
        <p:spPr>
          <a:xfrm>
            <a:off x="434526" y="1275665"/>
            <a:ext cx="11322947" cy="5558986"/>
          </a:xfrm>
        </p:spPr>
        <p:txBody>
          <a:bodyPr>
            <a:normAutofit fontScale="92500" lnSpcReduction="10000"/>
          </a:bodyPr>
          <a:lstStyle/>
          <a:p>
            <a:pPr marL="342900" indent="-342900">
              <a:buFont typeface="Arial" panose="020B0604020202020204" pitchFamily="34" charset="0"/>
              <a:buChar char="•"/>
            </a:pPr>
            <a:r>
              <a:rPr lang="en-US" sz="3200" dirty="0"/>
              <a:t>Accumulated balances are now substantial</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Purpose of super – </a:t>
            </a:r>
            <a:r>
              <a:rPr lang="en-AU" sz="3200" b="0" i="0" u="none" strike="noStrike" dirty="0">
                <a:solidFill>
                  <a:srgbClr val="0070C0"/>
                </a:solidFill>
                <a:effectLst/>
              </a:rPr>
              <a:t>‘… deliver </a:t>
            </a:r>
            <a:r>
              <a:rPr lang="en-AU" sz="3200" b="1" i="0" u="none" strike="noStrike" dirty="0">
                <a:solidFill>
                  <a:srgbClr val="0070C0"/>
                </a:solidFill>
                <a:effectLst/>
              </a:rPr>
              <a:t>income</a:t>
            </a:r>
            <a:r>
              <a:rPr lang="en-AU" sz="3200" b="0" i="0" u="none" strike="noStrike" dirty="0">
                <a:solidFill>
                  <a:srgbClr val="0070C0"/>
                </a:solidFill>
                <a:effectLst/>
              </a:rPr>
              <a:t> for a dignified retirement, alongside government support, in an equitable and </a:t>
            </a:r>
            <a:r>
              <a:rPr lang="en-AU" sz="3200" b="1" i="0" u="none" strike="noStrike" dirty="0">
                <a:solidFill>
                  <a:srgbClr val="0070C0"/>
                </a:solidFill>
                <a:effectLst/>
              </a:rPr>
              <a:t>sustainable</a:t>
            </a:r>
            <a:r>
              <a:rPr lang="en-AU" sz="3200" b="0" i="0" u="none" strike="noStrike" dirty="0">
                <a:solidFill>
                  <a:srgbClr val="0070C0"/>
                </a:solidFill>
                <a:effectLst/>
              </a:rPr>
              <a:t> way.’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Retirement covenant, mandated retirement income strategy </a:t>
            </a:r>
          </a:p>
          <a:p>
            <a:pPr marL="1265238" lvl="2" indent="-457200">
              <a:buFont typeface="Courier New" panose="02070309020205020404" pitchFamily="49" charset="0"/>
              <a:buChar char="o"/>
            </a:pPr>
            <a:r>
              <a:rPr lang="en-AU" sz="3200" b="0" i="0" u="none" strike="noStrike" dirty="0">
                <a:solidFill>
                  <a:srgbClr val="0070C0"/>
                </a:solidFill>
                <a:effectLst/>
              </a:rPr>
              <a:t>to maximise expected </a:t>
            </a:r>
            <a:r>
              <a:rPr lang="en-AU" sz="3200" i="0" u="none" strike="noStrike" dirty="0">
                <a:solidFill>
                  <a:srgbClr val="0070C0"/>
                </a:solidFill>
                <a:effectLst/>
              </a:rPr>
              <a:t>retirement</a:t>
            </a:r>
            <a:r>
              <a:rPr lang="en-AU" sz="3200" b="1" i="0" u="none" strike="noStrike" dirty="0">
                <a:solidFill>
                  <a:srgbClr val="0070C0"/>
                </a:solidFill>
                <a:effectLst/>
              </a:rPr>
              <a:t> income </a:t>
            </a:r>
            <a:r>
              <a:rPr lang="en-AU" sz="3200" b="0" i="0" u="none" strike="noStrike" dirty="0">
                <a:solidFill>
                  <a:srgbClr val="0070C0"/>
                </a:solidFill>
                <a:effectLst/>
              </a:rPr>
              <a:t>… </a:t>
            </a:r>
          </a:p>
          <a:p>
            <a:pPr marL="1265238" lvl="2" indent="-457200">
              <a:buFont typeface="Courier New" panose="02070309020205020404" pitchFamily="49" charset="0"/>
              <a:buChar char="o"/>
            </a:pPr>
            <a:r>
              <a:rPr lang="en-AU" sz="3200" b="0" i="0" u="none" strike="noStrike" dirty="0">
                <a:solidFill>
                  <a:srgbClr val="0070C0"/>
                </a:solidFill>
                <a:effectLst/>
              </a:rPr>
              <a:t>to manage expected risks to the </a:t>
            </a:r>
            <a:r>
              <a:rPr lang="en-AU" sz="3200" b="1" i="0" u="none" strike="noStrike" dirty="0">
                <a:solidFill>
                  <a:srgbClr val="0070C0"/>
                </a:solidFill>
                <a:effectLst/>
              </a:rPr>
              <a:t>sustainability and stability </a:t>
            </a:r>
            <a:r>
              <a:rPr lang="en-AU" sz="3200" b="0" i="0" u="none" strike="noStrike" dirty="0">
                <a:solidFill>
                  <a:srgbClr val="0070C0"/>
                </a:solidFill>
                <a:effectLst/>
              </a:rPr>
              <a:t>of </a:t>
            </a:r>
            <a:r>
              <a:rPr lang="en-AU" sz="3200" i="0" u="none" strike="noStrike" dirty="0">
                <a:solidFill>
                  <a:srgbClr val="0070C0"/>
                </a:solidFill>
                <a:effectLst/>
              </a:rPr>
              <a:t>retirement</a:t>
            </a:r>
            <a:r>
              <a:rPr lang="en-AU" sz="3200" b="1" i="0" u="none" strike="noStrike" dirty="0">
                <a:solidFill>
                  <a:srgbClr val="0070C0"/>
                </a:solidFill>
                <a:effectLst/>
              </a:rPr>
              <a:t> income </a:t>
            </a:r>
            <a:endParaRPr lang="en-US" sz="3200" b="1" dirty="0">
              <a:solidFill>
                <a:srgbClr val="0070C0"/>
              </a:solidFill>
            </a:endParaRPr>
          </a:p>
          <a:p>
            <a:pPr marL="457200" indent="-457200">
              <a:buFont typeface="Arial" panose="020B0604020202020204" pitchFamily="34" charset="0"/>
              <a:buChar char="•"/>
            </a:pPr>
            <a:endParaRPr lang="en-US" sz="3200" dirty="0"/>
          </a:p>
          <a:p>
            <a:endParaRPr lang="en-US" sz="3200" dirty="0"/>
          </a:p>
          <a:p>
            <a:r>
              <a:rPr lang="en-US" sz="3200" dirty="0">
                <a:solidFill>
                  <a:srgbClr val="0070C0"/>
                </a:solidFill>
              </a:rPr>
              <a:t>Responses by super funds so far are inadequate</a:t>
            </a:r>
            <a:r>
              <a:rPr lang="en-US" sz="3200" dirty="0"/>
              <a:t>*</a:t>
            </a:r>
            <a:endParaRPr lang="en-AU" sz="3200" dirty="0"/>
          </a:p>
          <a:p>
            <a:pPr lvl="1"/>
            <a:endParaRPr lang="en-US" sz="800" dirty="0"/>
          </a:p>
          <a:p>
            <a:pPr lvl="1"/>
            <a:endParaRPr lang="en-US" sz="800" dirty="0"/>
          </a:p>
          <a:p>
            <a:pPr lvl="1"/>
            <a:endParaRPr lang="en-US" sz="800" dirty="0"/>
          </a:p>
          <a:p>
            <a:pPr lvl="1"/>
            <a:endParaRPr lang="en-US" sz="800" dirty="0"/>
          </a:p>
          <a:p>
            <a:pPr lvl="1"/>
            <a:r>
              <a:rPr lang="en-US" sz="1300" dirty="0"/>
              <a:t>* APRA view: </a:t>
            </a:r>
            <a:r>
              <a:rPr lang="en-US" sz="1300" dirty="0">
                <a:hlinkClick r:id="rId3"/>
              </a:rPr>
              <a:t>https://www.apra.gov.au/industry-update-pulse-check-on-retirement-income-covenant-implementation</a:t>
            </a:r>
            <a:r>
              <a:rPr lang="en-US" sz="1300" dirty="0"/>
              <a:t>]</a:t>
            </a:r>
          </a:p>
          <a:p>
            <a:pPr lvl="1"/>
            <a:endParaRPr lang="en-AU" sz="800" b="0" i="0" u="none" strike="noStrike" dirty="0">
              <a:effectLst/>
              <a:latin typeface="-webkit-standard"/>
            </a:endParaRPr>
          </a:p>
        </p:txBody>
      </p:sp>
      <p:sp>
        <p:nvSpPr>
          <p:cNvPr id="4" name="Slide Number Placeholder 3">
            <a:extLst>
              <a:ext uri="{FF2B5EF4-FFF2-40B4-BE49-F238E27FC236}">
                <a16:creationId xmlns:a16="http://schemas.microsoft.com/office/drawing/2014/main" id="{968C6F4A-EA13-1AC1-3BD6-2FFB01371A27}"/>
              </a:ext>
            </a:extLst>
          </p:cNvPr>
          <p:cNvSpPr>
            <a:spLocks noGrp="1"/>
          </p:cNvSpPr>
          <p:nvPr>
            <p:ph type="sldNum" sz="quarter" idx="12"/>
          </p:nvPr>
        </p:nvSpPr>
        <p:spPr/>
        <p:txBody>
          <a:bodyPr/>
          <a:lstStyle/>
          <a:p>
            <a:fld id="{686CBC91-C54A-7240-814F-85E30947EB4E}" type="slidenum">
              <a:rPr lang="en-US" smtClean="0"/>
              <a:t>2</a:t>
            </a:fld>
            <a:endParaRPr lang="en-US"/>
          </a:p>
        </p:txBody>
      </p:sp>
    </p:spTree>
    <p:extLst>
      <p:ext uri="{BB962C8B-B14F-4D97-AF65-F5344CB8AC3E}">
        <p14:creationId xmlns:p14="http://schemas.microsoft.com/office/powerpoint/2010/main" val="413613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8E0D9767-99DC-A9AA-76DB-ABD7E8C61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B281B-FA2E-7400-AD89-AE2FC287A252}"/>
              </a:ext>
            </a:extLst>
          </p:cNvPr>
          <p:cNvSpPr>
            <a:spLocks noGrp="1"/>
          </p:cNvSpPr>
          <p:nvPr>
            <p:ph type="title"/>
          </p:nvPr>
        </p:nvSpPr>
        <p:spPr/>
        <p:txBody>
          <a:bodyPr/>
          <a:lstStyle/>
          <a:p>
            <a:r>
              <a:rPr lang="en-US" sz="4000" b="1" dirty="0"/>
              <a:t>Dynamic Investment Strategy &amp; </a:t>
            </a:r>
            <a:br>
              <a:rPr lang="en-US" sz="4000" b="1" dirty="0"/>
            </a:br>
            <a:r>
              <a:rPr lang="en-US" sz="4000" b="1" dirty="0"/>
              <a:t>Account-based CPI-linked Drawdowns</a:t>
            </a:r>
          </a:p>
        </p:txBody>
      </p:sp>
      <p:sp>
        <p:nvSpPr>
          <p:cNvPr id="3" name="Content Placeholder 2">
            <a:extLst>
              <a:ext uri="{FF2B5EF4-FFF2-40B4-BE49-F238E27FC236}">
                <a16:creationId xmlns:a16="http://schemas.microsoft.com/office/drawing/2014/main" id="{F6C21CAF-8237-D1D4-568F-4FE02FC7E411}"/>
              </a:ext>
            </a:extLst>
          </p:cNvPr>
          <p:cNvSpPr>
            <a:spLocks noGrp="1"/>
          </p:cNvSpPr>
          <p:nvPr>
            <p:ph idx="1"/>
          </p:nvPr>
        </p:nvSpPr>
        <p:spPr>
          <a:xfrm>
            <a:off x="254504" y="1520824"/>
            <a:ext cx="11682992" cy="4919291"/>
          </a:xfrm>
        </p:spPr>
        <p:txBody>
          <a:bodyPr/>
          <a:lstStyle/>
          <a:p>
            <a:pPr marL="355600" indent="57150"/>
            <a:r>
              <a:rPr lang="en-US" sz="3200" dirty="0"/>
              <a:t>Starts at retirement:</a:t>
            </a:r>
          </a:p>
          <a:p>
            <a:pPr lvl="4">
              <a:buFont typeface="Courier New" panose="02070309020205020404" pitchFamily="49" charset="0"/>
              <a:buChar char="o"/>
            </a:pPr>
            <a:r>
              <a:rPr lang="en-US" sz="2800" dirty="0">
                <a:solidFill>
                  <a:srgbClr val="0070C0"/>
                </a:solidFill>
              </a:rPr>
              <a:t> Objective is to </a:t>
            </a:r>
            <a:r>
              <a:rPr lang="en-US" sz="2800" dirty="0" err="1">
                <a:solidFill>
                  <a:srgbClr val="0070C0"/>
                </a:solidFill>
              </a:rPr>
              <a:t>maximise</a:t>
            </a:r>
            <a:r>
              <a:rPr lang="en-US" sz="2800" dirty="0">
                <a:solidFill>
                  <a:srgbClr val="0070C0"/>
                </a:solidFill>
              </a:rPr>
              <a:t> </a:t>
            </a:r>
            <a:r>
              <a:rPr lang="en-US" sz="2800" i="1" dirty="0">
                <a:solidFill>
                  <a:srgbClr val="0070C0"/>
                </a:solidFill>
              </a:rPr>
              <a:t>secure</a:t>
            </a:r>
            <a:r>
              <a:rPr lang="en-US" sz="2800" dirty="0">
                <a:solidFill>
                  <a:srgbClr val="0070C0"/>
                </a:solidFill>
              </a:rPr>
              <a:t> yearly drawdowns over 30 years, CPI indexed</a:t>
            </a:r>
          </a:p>
          <a:p>
            <a:pPr lvl="4">
              <a:buFont typeface="Courier New" panose="02070309020205020404" pitchFamily="49" charset="0"/>
              <a:buChar char="o"/>
            </a:pPr>
            <a:r>
              <a:rPr lang="en-US" sz="2800" dirty="0">
                <a:solidFill>
                  <a:srgbClr val="0070C0"/>
                </a:solidFill>
              </a:rPr>
              <a:t> Very high probability of full payment each year – say 99%</a:t>
            </a:r>
          </a:p>
          <a:p>
            <a:pPr marL="455613" lvl="4" indent="0">
              <a:buNone/>
            </a:pPr>
            <a:endParaRPr lang="en-US" sz="3200" dirty="0"/>
          </a:p>
          <a:p>
            <a:pPr marL="455613" lvl="4" indent="0">
              <a:buNone/>
            </a:pPr>
            <a:r>
              <a:rPr lang="en-US" sz="3200" dirty="0"/>
              <a:t>These needs can be met using a single Multi Horizon Pool</a:t>
            </a:r>
          </a:p>
          <a:p>
            <a:pPr lvl="1">
              <a:buFont typeface="Courier New" panose="02070309020205020404" pitchFamily="49" charset="0"/>
              <a:buChar char="o"/>
            </a:pPr>
            <a:endParaRPr lang="en-US" sz="2800" dirty="0"/>
          </a:p>
          <a:p>
            <a:pPr lvl="1">
              <a:buFont typeface="Courier New" panose="02070309020205020404" pitchFamily="49" charset="0"/>
              <a:buChar char="o"/>
            </a:pPr>
            <a:endParaRPr lang="en-US" dirty="0"/>
          </a:p>
          <a:p>
            <a:pPr marL="0" indent="0">
              <a:buNone/>
            </a:pPr>
            <a:endParaRPr lang="en-US"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endParaRPr lang="en-US" sz="2800" dirty="0"/>
          </a:p>
          <a:p>
            <a:endParaRPr lang="en-US" sz="2800" dirty="0"/>
          </a:p>
        </p:txBody>
      </p:sp>
      <p:sp>
        <p:nvSpPr>
          <p:cNvPr id="17" name="TextBox 16">
            <a:extLst>
              <a:ext uri="{FF2B5EF4-FFF2-40B4-BE49-F238E27FC236}">
                <a16:creationId xmlns:a16="http://schemas.microsoft.com/office/drawing/2014/main" id="{D0908EAA-53E6-E6CC-1F08-BB7A7FE3EAB8}"/>
              </a:ext>
            </a:extLst>
          </p:cNvPr>
          <p:cNvSpPr txBox="1"/>
          <p:nvPr/>
        </p:nvSpPr>
        <p:spPr>
          <a:xfrm>
            <a:off x="993183" y="4341192"/>
            <a:ext cx="955711" cy="646331"/>
          </a:xfrm>
          <a:prstGeom prst="rect">
            <a:avLst/>
          </a:prstGeom>
          <a:noFill/>
        </p:spPr>
        <p:txBody>
          <a:bodyPr wrap="none" rtlCol="0">
            <a:spAutoFit/>
          </a:bodyPr>
          <a:lstStyle/>
          <a:p>
            <a:r>
              <a:rPr lang="en-US" dirty="0"/>
              <a:t>T = 0</a:t>
            </a:r>
          </a:p>
          <a:p>
            <a:r>
              <a:rPr lang="en-US" dirty="0"/>
              <a:t>CY = CY</a:t>
            </a:r>
            <a:r>
              <a:rPr lang="en-US" baseline="-25000" dirty="0"/>
              <a:t>0</a:t>
            </a:r>
          </a:p>
        </p:txBody>
      </p:sp>
      <p:sp>
        <p:nvSpPr>
          <p:cNvPr id="18" name="TextBox 17">
            <a:extLst>
              <a:ext uri="{FF2B5EF4-FFF2-40B4-BE49-F238E27FC236}">
                <a16:creationId xmlns:a16="http://schemas.microsoft.com/office/drawing/2014/main" id="{9B9FB65E-CF7F-C8F4-FFAA-820C08D4DDF3}"/>
              </a:ext>
            </a:extLst>
          </p:cNvPr>
          <p:cNvSpPr txBox="1"/>
          <p:nvPr/>
        </p:nvSpPr>
        <p:spPr>
          <a:xfrm>
            <a:off x="5266313" y="4362967"/>
            <a:ext cx="638316" cy="369332"/>
          </a:xfrm>
          <a:prstGeom prst="rect">
            <a:avLst/>
          </a:prstGeom>
          <a:noFill/>
        </p:spPr>
        <p:txBody>
          <a:bodyPr wrap="none" rtlCol="0">
            <a:spAutoFit/>
          </a:bodyPr>
          <a:lstStyle/>
          <a:p>
            <a:r>
              <a:rPr lang="en-US" dirty="0"/>
              <a:t>T = X</a:t>
            </a:r>
          </a:p>
        </p:txBody>
      </p:sp>
      <p:sp>
        <p:nvSpPr>
          <p:cNvPr id="19" name="Right Arrow 18">
            <a:extLst>
              <a:ext uri="{FF2B5EF4-FFF2-40B4-BE49-F238E27FC236}">
                <a16:creationId xmlns:a16="http://schemas.microsoft.com/office/drawing/2014/main" id="{02A950FE-0B4A-690F-A6B9-4D7CEFC16229}"/>
              </a:ext>
            </a:extLst>
          </p:cNvPr>
          <p:cNvSpPr/>
          <p:nvPr/>
        </p:nvSpPr>
        <p:spPr>
          <a:xfrm>
            <a:off x="1258674" y="5079640"/>
            <a:ext cx="7265434" cy="266325"/>
          </a:xfrm>
          <a:prstGeom prst="rightArrow">
            <a:avLst/>
          </a:prstGeom>
          <a:gradFill>
            <a:gsLst>
              <a:gs pos="0">
                <a:srgbClr val="92D050"/>
              </a:gs>
              <a:gs pos="7000">
                <a:srgbClr val="92D050"/>
              </a:gs>
              <a:gs pos="89000">
                <a:srgbClr val="00B050"/>
              </a:gs>
              <a:gs pos="100000">
                <a:srgbClr val="00B050"/>
              </a:gs>
            </a:gsLst>
            <a:lin ang="0" scaled="0"/>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4">
            <a:extLst>
              <a:ext uri="{FF2B5EF4-FFF2-40B4-BE49-F238E27FC236}">
                <a16:creationId xmlns:a16="http://schemas.microsoft.com/office/drawing/2014/main" id="{415B3FAC-8B55-6667-E83D-F9F360F4A52C}"/>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5129066" y="5280107"/>
            <a:ext cx="884719" cy="884719"/>
          </a:xfrm>
          <a:prstGeom prst="rect">
            <a:avLst/>
          </a:prstGeom>
        </p:spPr>
      </p:pic>
      <p:sp>
        <p:nvSpPr>
          <p:cNvPr id="21" name="TextBox 20">
            <a:extLst>
              <a:ext uri="{FF2B5EF4-FFF2-40B4-BE49-F238E27FC236}">
                <a16:creationId xmlns:a16="http://schemas.microsoft.com/office/drawing/2014/main" id="{D885AF9D-CCB7-7469-7FFD-ADDF44C6F203}"/>
              </a:ext>
            </a:extLst>
          </p:cNvPr>
          <p:cNvSpPr txBox="1"/>
          <p:nvPr/>
        </p:nvSpPr>
        <p:spPr>
          <a:xfrm>
            <a:off x="2073935" y="6121742"/>
            <a:ext cx="6722738" cy="707886"/>
          </a:xfrm>
          <a:prstGeom prst="rect">
            <a:avLst/>
          </a:prstGeom>
          <a:noFill/>
        </p:spPr>
        <p:txBody>
          <a:bodyPr wrap="none" rtlCol="0">
            <a:spAutoFit/>
          </a:bodyPr>
          <a:lstStyle/>
          <a:p>
            <a:r>
              <a:rPr lang="en-US" sz="2000" dirty="0"/>
              <a:t>Payments at T = 1 to N</a:t>
            </a:r>
          </a:p>
          <a:p>
            <a:r>
              <a:rPr lang="en-US" sz="2000" dirty="0"/>
              <a:t>One pool for each CY</a:t>
            </a:r>
            <a:r>
              <a:rPr lang="en-US" sz="2000" baseline="-25000" dirty="0"/>
              <a:t>1</a:t>
            </a:r>
            <a:r>
              <a:rPr lang="en-US" sz="2000" dirty="0"/>
              <a:t> to CY</a:t>
            </a:r>
            <a:r>
              <a:rPr lang="en-US" sz="2000" baseline="-25000" dirty="0"/>
              <a:t>N</a:t>
            </a:r>
            <a:r>
              <a:rPr lang="en-US" sz="2000" dirty="0"/>
              <a:t> , each pool with annual payments</a:t>
            </a:r>
            <a:endParaRPr lang="en-US" sz="2000" baseline="-25000" dirty="0"/>
          </a:p>
        </p:txBody>
      </p:sp>
      <p:sp>
        <p:nvSpPr>
          <p:cNvPr id="22" name="TextBox 21">
            <a:extLst>
              <a:ext uri="{FF2B5EF4-FFF2-40B4-BE49-F238E27FC236}">
                <a16:creationId xmlns:a16="http://schemas.microsoft.com/office/drawing/2014/main" id="{C2E329B1-0AAA-FE66-B898-D27F21D62FEB}"/>
              </a:ext>
            </a:extLst>
          </p:cNvPr>
          <p:cNvSpPr txBox="1"/>
          <p:nvPr/>
        </p:nvSpPr>
        <p:spPr>
          <a:xfrm>
            <a:off x="8078782" y="4396617"/>
            <a:ext cx="976549" cy="646331"/>
          </a:xfrm>
          <a:prstGeom prst="rect">
            <a:avLst/>
          </a:prstGeom>
          <a:noFill/>
        </p:spPr>
        <p:txBody>
          <a:bodyPr wrap="none" rtlCol="0">
            <a:spAutoFit/>
          </a:bodyPr>
          <a:lstStyle/>
          <a:p>
            <a:r>
              <a:rPr lang="en-US" dirty="0"/>
              <a:t>T = N</a:t>
            </a:r>
          </a:p>
          <a:p>
            <a:r>
              <a:rPr lang="en-US" dirty="0"/>
              <a:t>CY = CY</a:t>
            </a:r>
            <a:r>
              <a:rPr lang="en-US" baseline="-25000" dirty="0"/>
              <a:t>N</a:t>
            </a:r>
          </a:p>
        </p:txBody>
      </p:sp>
      <p:pic>
        <p:nvPicPr>
          <p:cNvPr id="23" name="Content Placeholder 4">
            <a:extLst>
              <a:ext uri="{FF2B5EF4-FFF2-40B4-BE49-F238E27FC236}">
                <a16:creationId xmlns:a16="http://schemas.microsoft.com/office/drawing/2014/main" id="{C043BDB8-8F3D-E94A-6CF5-4669CFF70C5E}"/>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394514" y="5350991"/>
            <a:ext cx="406320" cy="406320"/>
          </a:xfrm>
          <a:prstGeom prst="rect">
            <a:avLst/>
          </a:prstGeom>
        </p:spPr>
      </p:pic>
      <p:pic>
        <p:nvPicPr>
          <p:cNvPr id="24" name="Content Placeholder 4">
            <a:extLst>
              <a:ext uri="{FF2B5EF4-FFF2-40B4-BE49-F238E27FC236}">
                <a16:creationId xmlns:a16="http://schemas.microsoft.com/office/drawing/2014/main" id="{FAE0644C-9814-4DCF-8A02-055EB4540CC0}"/>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701291" y="5349014"/>
            <a:ext cx="466232" cy="466232"/>
          </a:xfrm>
          <a:prstGeom prst="rect">
            <a:avLst/>
          </a:prstGeom>
        </p:spPr>
      </p:pic>
      <p:pic>
        <p:nvPicPr>
          <p:cNvPr id="25" name="Content Placeholder 4">
            <a:extLst>
              <a:ext uri="{FF2B5EF4-FFF2-40B4-BE49-F238E27FC236}">
                <a16:creationId xmlns:a16="http://schemas.microsoft.com/office/drawing/2014/main" id="{572267E7-DF6A-6E88-41AA-49B0A483AFDD}"/>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2079323" y="5358915"/>
            <a:ext cx="554624" cy="554624"/>
          </a:xfrm>
          <a:prstGeom prst="rect">
            <a:avLst/>
          </a:prstGeom>
        </p:spPr>
      </p:pic>
      <p:pic>
        <p:nvPicPr>
          <p:cNvPr id="26" name="Content Placeholder 4">
            <a:extLst>
              <a:ext uri="{FF2B5EF4-FFF2-40B4-BE49-F238E27FC236}">
                <a16:creationId xmlns:a16="http://schemas.microsoft.com/office/drawing/2014/main" id="{F1975FE3-C763-CB11-1BA8-F91D14E6B25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969917" y="5280106"/>
            <a:ext cx="1032959" cy="1032959"/>
          </a:xfrm>
          <a:prstGeom prst="rect">
            <a:avLst/>
          </a:prstGeom>
        </p:spPr>
      </p:pic>
      <p:cxnSp>
        <p:nvCxnSpPr>
          <p:cNvPr id="27" name="Straight Connector 26">
            <a:extLst>
              <a:ext uri="{FF2B5EF4-FFF2-40B4-BE49-F238E27FC236}">
                <a16:creationId xmlns:a16="http://schemas.microsoft.com/office/drawing/2014/main" id="{F3F763EB-7CA1-CA86-D8AA-7EFB40DE8D91}"/>
              </a:ext>
            </a:extLst>
          </p:cNvPr>
          <p:cNvCxnSpPr/>
          <p:nvPr/>
        </p:nvCxnSpPr>
        <p:spPr>
          <a:xfrm>
            <a:off x="2883329" y="5722466"/>
            <a:ext cx="2089221"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F47243F-3D91-E9E2-1011-F6B98312741B}"/>
              </a:ext>
            </a:extLst>
          </p:cNvPr>
          <p:cNvCxnSpPr>
            <a:cxnSpLocks/>
          </p:cNvCxnSpPr>
          <p:nvPr/>
        </p:nvCxnSpPr>
        <p:spPr>
          <a:xfrm>
            <a:off x="6096000" y="5722466"/>
            <a:ext cx="1916476"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57314EA-5368-2AEE-18EE-F971D7EA5577}"/>
              </a:ext>
            </a:extLst>
          </p:cNvPr>
          <p:cNvSpPr>
            <a:spLocks noGrp="1"/>
          </p:cNvSpPr>
          <p:nvPr>
            <p:ph type="sldNum" sz="quarter" idx="12"/>
          </p:nvPr>
        </p:nvSpPr>
        <p:spPr>
          <a:xfrm>
            <a:off x="11441571" y="6383127"/>
            <a:ext cx="416447" cy="186484"/>
          </a:xfrm>
        </p:spPr>
        <p:txBody>
          <a:bodyPr/>
          <a:lstStyle/>
          <a:p>
            <a:fld id="{686CBC91-C54A-7240-814F-85E30947EB4E}" type="slidenum">
              <a:rPr lang="en-US" smtClean="0"/>
              <a:t>20</a:t>
            </a:fld>
            <a:endParaRPr lang="en-US"/>
          </a:p>
        </p:txBody>
      </p:sp>
      <p:sp>
        <p:nvSpPr>
          <p:cNvPr id="7" name="Speech Bubble: Rectangle with Corners Rounded 6">
            <a:extLst>
              <a:ext uri="{FF2B5EF4-FFF2-40B4-BE49-F238E27FC236}">
                <a16:creationId xmlns:a16="http://schemas.microsoft.com/office/drawing/2014/main" id="{C5E5A999-1E45-443D-260E-85235E80DB6C}"/>
              </a:ext>
            </a:extLst>
          </p:cNvPr>
          <p:cNvSpPr/>
          <p:nvPr/>
        </p:nvSpPr>
        <p:spPr>
          <a:xfrm>
            <a:off x="25758" y="5730658"/>
            <a:ext cx="1403685" cy="884719"/>
          </a:xfrm>
          <a:prstGeom prst="wedgeRoundRectCallout">
            <a:avLst>
              <a:gd name="adj1" fmla="val 67210"/>
              <a:gd name="adj2" fmla="val 18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Dynamic investment</a:t>
            </a:r>
          </a:p>
          <a:p>
            <a:pPr algn="ctr"/>
            <a:r>
              <a:rPr lang="en-AU" dirty="0"/>
              <a:t>Strategy</a:t>
            </a:r>
          </a:p>
        </p:txBody>
      </p:sp>
      <p:sp>
        <p:nvSpPr>
          <p:cNvPr id="8" name="Arrow: Curved Up 7">
            <a:extLst>
              <a:ext uri="{FF2B5EF4-FFF2-40B4-BE49-F238E27FC236}">
                <a16:creationId xmlns:a16="http://schemas.microsoft.com/office/drawing/2014/main" id="{FDBD7630-317B-CE8E-4C3E-0682515074C1}"/>
              </a:ext>
            </a:extLst>
          </p:cNvPr>
          <p:cNvSpPr/>
          <p:nvPr/>
        </p:nvSpPr>
        <p:spPr>
          <a:xfrm rot="16200000">
            <a:off x="1943062" y="5874677"/>
            <a:ext cx="256403" cy="17069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9" name="Arrow: Curved Up 8">
            <a:extLst>
              <a:ext uri="{FF2B5EF4-FFF2-40B4-BE49-F238E27FC236}">
                <a16:creationId xmlns:a16="http://schemas.microsoft.com/office/drawing/2014/main" id="{9EB0969F-1F0F-4227-4469-6825C2B0F799}"/>
              </a:ext>
            </a:extLst>
          </p:cNvPr>
          <p:cNvSpPr/>
          <p:nvPr/>
        </p:nvSpPr>
        <p:spPr>
          <a:xfrm rot="5400000">
            <a:off x="1643758" y="5892511"/>
            <a:ext cx="251214" cy="17069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30145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FC439C-7004-7B9F-346A-8EBE05689877}"/>
              </a:ext>
            </a:extLst>
          </p:cNvPr>
          <p:cNvSpPr>
            <a:spLocks noGrp="1"/>
          </p:cNvSpPr>
          <p:nvPr>
            <p:ph type="title"/>
          </p:nvPr>
        </p:nvSpPr>
        <p:spPr>
          <a:xfrm>
            <a:off x="193225" y="233639"/>
            <a:ext cx="11402427" cy="536023"/>
          </a:xfrm>
        </p:spPr>
        <p:txBody>
          <a:bodyPr>
            <a:noAutofit/>
          </a:bodyPr>
          <a:lstStyle/>
          <a:p>
            <a:r>
              <a:rPr lang="en-AU" sz="4000" b="1" dirty="0"/>
              <a:t>As easy as ABCD for the Super Fund and the Member</a:t>
            </a:r>
          </a:p>
        </p:txBody>
      </p:sp>
      <p:sp>
        <p:nvSpPr>
          <p:cNvPr id="12" name="Slide Number Placeholder 5">
            <a:extLst>
              <a:ext uri="{FF2B5EF4-FFF2-40B4-BE49-F238E27FC236}">
                <a16:creationId xmlns:a16="http://schemas.microsoft.com/office/drawing/2014/main" id="{671A6D0E-2AC7-FCD0-29A6-D218CD5CCB6D}"/>
              </a:ext>
            </a:extLst>
          </p:cNvPr>
          <p:cNvSpPr>
            <a:spLocks noGrp="1"/>
          </p:cNvSpPr>
          <p:nvPr>
            <p:ph type="sldNum" sz="quarter" idx="12"/>
          </p:nvPr>
        </p:nvSpPr>
        <p:spPr>
          <a:xfrm>
            <a:off x="8610600" y="6356350"/>
            <a:ext cx="2743200" cy="365125"/>
          </a:xfrm>
        </p:spPr>
        <p:txBody>
          <a:bodyPr>
            <a:normAutofit/>
          </a:bodyPr>
          <a:lstStyle/>
          <a:p>
            <a:pPr>
              <a:spcAft>
                <a:spcPts val="600"/>
              </a:spcAft>
            </a:pPr>
            <a:fld id="{3607B18F-D8C5-4BAE-A418-A1CCB4BEE720}" type="slidenum">
              <a:rPr lang="en-AU"/>
              <a:pPr>
                <a:spcAft>
                  <a:spcPts val="600"/>
                </a:spcAft>
              </a:pPr>
              <a:t>21</a:t>
            </a:fld>
            <a:endParaRPr lang="en-AU" dirty="0"/>
          </a:p>
        </p:txBody>
      </p:sp>
      <p:graphicFrame>
        <p:nvGraphicFramePr>
          <p:cNvPr id="13" name="Content Placeholder 2">
            <a:extLst>
              <a:ext uri="{FF2B5EF4-FFF2-40B4-BE49-F238E27FC236}">
                <a16:creationId xmlns:a16="http://schemas.microsoft.com/office/drawing/2014/main" id="{A9FDE38F-2B38-779D-EF7E-6E93CE845950}"/>
              </a:ext>
            </a:extLst>
          </p:cNvPr>
          <p:cNvGraphicFramePr>
            <a:graphicFrameLocks noGrp="1"/>
          </p:cNvGraphicFramePr>
          <p:nvPr>
            <p:ph idx="1"/>
            <p:extLst>
              <p:ext uri="{D42A27DB-BD31-4B8C-83A1-F6EECF244321}">
                <p14:modId xmlns:p14="http://schemas.microsoft.com/office/powerpoint/2010/main" val="3826263446"/>
              </p:ext>
            </p:extLst>
          </p:nvPr>
        </p:nvGraphicFramePr>
        <p:xfrm>
          <a:off x="965200" y="1163224"/>
          <a:ext cx="10863470" cy="5558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23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B6714332-5DE7-7A19-5592-BFD431282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F87428-2603-E0DD-BE70-15CF61F876AE}"/>
              </a:ext>
            </a:extLst>
          </p:cNvPr>
          <p:cNvSpPr>
            <a:spLocks noGrp="1"/>
          </p:cNvSpPr>
          <p:nvPr>
            <p:ph type="title"/>
          </p:nvPr>
        </p:nvSpPr>
        <p:spPr>
          <a:xfrm>
            <a:off x="838200" y="557188"/>
            <a:ext cx="10515600" cy="609003"/>
          </a:xfrm>
        </p:spPr>
        <p:txBody>
          <a:bodyPr vert="horz" lIns="0" tIns="0" rIns="0" bIns="0" rtlCol="0" anchor="b" anchorCtr="0">
            <a:normAutofit fontScale="90000"/>
          </a:bodyPr>
          <a:lstStyle/>
          <a:p>
            <a:r>
              <a:rPr lang="en-AU" sz="4400" b="1" dirty="0"/>
              <a:t>ABCDs offer a low-risk, high-cashflow solution</a:t>
            </a:r>
          </a:p>
        </p:txBody>
      </p:sp>
      <p:sp>
        <p:nvSpPr>
          <p:cNvPr id="4" name="Slide Number Placeholder 4">
            <a:extLst>
              <a:ext uri="{FF2B5EF4-FFF2-40B4-BE49-F238E27FC236}">
                <a16:creationId xmlns:a16="http://schemas.microsoft.com/office/drawing/2014/main" id="{D126E61D-0E9C-6863-5EF0-D83F9F4E067A}"/>
              </a:ext>
            </a:extLst>
          </p:cNvPr>
          <p:cNvSpPr>
            <a:spLocks noGrp="1"/>
          </p:cNvSpPr>
          <p:nvPr>
            <p:ph type="sldNum" sz="quarter" idx="12"/>
          </p:nvPr>
        </p:nvSpPr>
        <p:spPr>
          <a:xfrm>
            <a:off x="8610600" y="6356350"/>
            <a:ext cx="2743200" cy="365125"/>
          </a:xfrm>
        </p:spPr>
        <p:txBody>
          <a:bodyPr>
            <a:normAutofit/>
          </a:bodyPr>
          <a:lstStyle/>
          <a:p>
            <a:pPr>
              <a:spcAft>
                <a:spcPts val="600"/>
              </a:spcAft>
            </a:pPr>
            <a:fld id="{3607B18F-D8C5-4BAE-A418-A1CCB4BEE720}" type="slidenum">
              <a:rPr lang="en-AU"/>
              <a:pPr>
                <a:spcAft>
                  <a:spcPts val="600"/>
                </a:spcAft>
              </a:pPr>
              <a:t>22</a:t>
            </a:fld>
            <a:endParaRPr lang="en-AU"/>
          </a:p>
        </p:txBody>
      </p:sp>
      <p:graphicFrame>
        <p:nvGraphicFramePr>
          <p:cNvPr id="5" name="Content Placeholder 2">
            <a:extLst>
              <a:ext uri="{FF2B5EF4-FFF2-40B4-BE49-F238E27FC236}">
                <a16:creationId xmlns:a16="http://schemas.microsoft.com/office/drawing/2014/main" id="{C84D0B88-C03B-CC21-FC1B-7FF9E5B99562}"/>
              </a:ext>
            </a:extLst>
          </p:cNvPr>
          <p:cNvGraphicFramePr>
            <a:graphicFrameLocks noGrp="1"/>
          </p:cNvGraphicFramePr>
          <p:nvPr>
            <p:ph idx="1"/>
            <p:extLst>
              <p:ext uri="{D42A27DB-BD31-4B8C-83A1-F6EECF244321}">
                <p14:modId xmlns:p14="http://schemas.microsoft.com/office/powerpoint/2010/main" val="290744187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91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0A50DB28-7EFF-6CD6-3DA8-574A5BDA0B6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5550692-87B7-6E73-F00B-19BCEB8252B1}"/>
              </a:ext>
            </a:extLst>
          </p:cNvPr>
          <p:cNvPicPr>
            <a:picLocks noChangeAspect="1"/>
          </p:cNvPicPr>
          <p:nvPr/>
        </p:nvPicPr>
        <p:blipFill>
          <a:blip r:embed="rId3"/>
          <a:stretch>
            <a:fillRect/>
          </a:stretch>
        </p:blipFill>
        <p:spPr>
          <a:xfrm>
            <a:off x="235887" y="1350520"/>
            <a:ext cx="11177206" cy="1271481"/>
          </a:xfrm>
          <a:prstGeom prst="rect">
            <a:avLst/>
          </a:prstGeom>
        </p:spPr>
      </p:pic>
      <p:sp>
        <p:nvSpPr>
          <p:cNvPr id="4" name="Content Placeholder 2">
            <a:extLst>
              <a:ext uri="{FF2B5EF4-FFF2-40B4-BE49-F238E27FC236}">
                <a16:creationId xmlns:a16="http://schemas.microsoft.com/office/drawing/2014/main" id="{85E7DA3E-250A-1843-9F4C-B296E3FA3C46}"/>
              </a:ext>
            </a:extLst>
          </p:cNvPr>
          <p:cNvSpPr>
            <a:spLocks noGrp="1"/>
          </p:cNvSpPr>
          <p:nvPr>
            <p:ph idx="1"/>
          </p:nvPr>
        </p:nvSpPr>
        <p:spPr>
          <a:xfrm>
            <a:off x="527114" y="3297742"/>
            <a:ext cx="5118311" cy="3522814"/>
          </a:xfrm>
          <a:ln w="28575">
            <a:solidFill>
              <a:schemeClr val="tx2"/>
            </a:solidFill>
          </a:ln>
        </p:spPr>
        <p:txBody>
          <a:bodyPr anchor="t">
            <a:normAutofit lnSpcReduction="10000"/>
          </a:bodyPr>
          <a:lstStyle/>
          <a:p>
            <a:pPr marL="144463"/>
            <a:r>
              <a:rPr lang="en-AU" sz="2800" b="1" dirty="0">
                <a:solidFill>
                  <a:schemeClr val="tx2"/>
                </a:solidFill>
              </a:rPr>
              <a:t>Features</a:t>
            </a:r>
            <a:endParaRPr lang="en-AU" sz="2400" b="1" dirty="0">
              <a:solidFill>
                <a:schemeClr val="tx2"/>
              </a:solidFill>
            </a:endParaRPr>
          </a:p>
          <a:p>
            <a:pPr marL="357188" indent="-212725">
              <a:buFont typeface="Arial" panose="020B0604020202020204" pitchFamily="34" charset="0"/>
              <a:buChar char="•"/>
            </a:pPr>
            <a:r>
              <a:rPr lang="en-AU" sz="2400" dirty="0">
                <a:solidFill>
                  <a:srgbClr val="0070C0"/>
                </a:solidFill>
              </a:rPr>
              <a:t>Pre-set, objective, rule-based dynamic process</a:t>
            </a:r>
          </a:p>
          <a:p>
            <a:pPr marL="357188" indent="-212725">
              <a:buFont typeface="Arial" panose="020B0604020202020204" pitchFamily="34" charset="0"/>
              <a:buChar char="•"/>
            </a:pPr>
            <a:r>
              <a:rPr lang="en-AU" sz="2400" b="1" dirty="0">
                <a:solidFill>
                  <a:srgbClr val="0070C0"/>
                </a:solidFill>
              </a:rPr>
              <a:t>30-year CPI-indexed drawdown </a:t>
            </a:r>
          </a:p>
          <a:p>
            <a:pPr marL="357188" indent="-212725">
              <a:buFont typeface="Arial" panose="020B0604020202020204" pitchFamily="34" charset="0"/>
              <a:buChar char="•"/>
            </a:pPr>
            <a:r>
              <a:rPr lang="en-AU" sz="2400" dirty="0">
                <a:solidFill>
                  <a:srgbClr val="0070C0"/>
                </a:solidFill>
              </a:rPr>
              <a:t>5% first year drawdown</a:t>
            </a:r>
            <a:endParaRPr lang="en-AU" sz="2400" b="1" dirty="0">
              <a:solidFill>
                <a:srgbClr val="0070C0"/>
              </a:solidFill>
            </a:endParaRPr>
          </a:p>
          <a:p>
            <a:pPr marL="357188" indent="-212725">
              <a:buFont typeface="Arial" panose="020B0604020202020204" pitchFamily="34" charset="0"/>
              <a:buChar char="•"/>
            </a:pPr>
            <a:r>
              <a:rPr lang="en-AU" sz="2400" dirty="0">
                <a:solidFill>
                  <a:srgbClr val="0070C0"/>
                </a:solidFill>
              </a:rPr>
              <a:t>A </a:t>
            </a:r>
            <a:r>
              <a:rPr lang="en-AU" sz="2400" b="1" dirty="0">
                <a:solidFill>
                  <a:srgbClr val="0070C0"/>
                </a:solidFill>
              </a:rPr>
              <a:t>residual</a:t>
            </a:r>
            <a:r>
              <a:rPr lang="en-AU" sz="2400" dirty="0">
                <a:solidFill>
                  <a:srgbClr val="0070C0"/>
                </a:solidFill>
              </a:rPr>
              <a:t> lump sum at full MV at maturity</a:t>
            </a:r>
          </a:p>
          <a:p>
            <a:pPr marL="357188" indent="-212725">
              <a:buFont typeface="Arial" panose="020B0604020202020204" pitchFamily="34" charset="0"/>
              <a:buChar char="•"/>
            </a:pPr>
            <a:r>
              <a:rPr lang="en-AU" sz="2400" dirty="0">
                <a:solidFill>
                  <a:srgbClr val="0070C0"/>
                </a:solidFill>
              </a:rPr>
              <a:t>Can be cashed in at any time at MV</a:t>
            </a:r>
          </a:p>
          <a:p>
            <a:pPr marL="357188" lvl="1" indent="-212725">
              <a:buFont typeface="Arial" panose="020B0604020202020204" pitchFamily="34" charset="0"/>
              <a:buChar char="•"/>
            </a:pPr>
            <a:r>
              <a:rPr lang="en-AU" sz="2400" dirty="0">
                <a:solidFill>
                  <a:srgbClr val="0070C0"/>
                </a:solidFill>
              </a:rPr>
              <a:t>Higher annual drawdown rates for shorter term drawdowns</a:t>
            </a:r>
          </a:p>
        </p:txBody>
      </p:sp>
      <p:sp>
        <p:nvSpPr>
          <p:cNvPr id="5" name="Slide Number Placeholder 5">
            <a:extLst>
              <a:ext uri="{FF2B5EF4-FFF2-40B4-BE49-F238E27FC236}">
                <a16:creationId xmlns:a16="http://schemas.microsoft.com/office/drawing/2014/main" id="{47EC8C0D-E16F-4647-FF31-96449E8A5D87}"/>
              </a:ext>
            </a:extLst>
          </p:cNvPr>
          <p:cNvSpPr>
            <a:spLocks noGrp="1"/>
          </p:cNvSpPr>
          <p:nvPr>
            <p:ph type="sldNum" sz="quarter" idx="12"/>
          </p:nvPr>
        </p:nvSpPr>
        <p:spPr>
          <a:xfrm>
            <a:off x="11704320" y="6455431"/>
            <a:ext cx="445913" cy="365125"/>
          </a:xfrm>
        </p:spPr>
        <p:txBody>
          <a:bodyPr>
            <a:normAutofit/>
          </a:bodyPr>
          <a:lstStyle/>
          <a:p>
            <a:pPr>
              <a:spcAft>
                <a:spcPts val="600"/>
              </a:spcAft>
            </a:pPr>
            <a:fld id="{3607B18F-D8C5-4BAE-A418-A1CCB4BEE720}" type="slidenum">
              <a:rPr lang="en-AU" sz="1100">
                <a:solidFill>
                  <a:srgbClr val="FFFFFF"/>
                </a:solidFill>
              </a:rPr>
              <a:pPr>
                <a:spcAft>
                  <a:spcPts val="600"/>
                </a:spcAft>
              </a:pPr>
              <a:t>23</a:t>
            </a:fld>
            <a:endParaRPr lang="en-AU" sz="1100">
              <a:solidFill>
                <a:srgbClr val="FFFFFF"/>
              </a:solidFill>
            </a:endParaRPr>
          </a:p>
        </p:txBody>
      </p:sp>
      <p:sp>
        <p:nvSpPr>
          <p:cNvPr id="7" name="Oval 6">
            <a:extLst>
              <a:ext uri="{FF2B5EF4-FFF2-40B4-BE49-F238E27FC236}">
                <a16:creationId xmlns:a16="http://schemas.microsoft.com/office/drawing/2014/main" id="{FC2C5AA8-082B-7C86-1D92-71C0A6F91BBB}"/>
              </a:ext>
            </a:extLst>
          </p:cNvPr>
          <p:cNvSpPr/>
          <p:nvPr/>
        </p:nvSpPr>
        <p:spPr>
          <a:xfrm>
            <a:off x="10031896" y="1210197"/>
            <a:ext cx="1497083" cy="1420513"/>
          </a:xfrm>
          <a:prstGeom prst="ellipse">
            <a:avLst/>
          </a:prstGeom>
          <a:noFill/>
          <a:ln w="635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8" name="Title 1">
            <a:extLst>
              <a:ext uri="{FF2B5EF4-FFF2-40B4-BE49-F238E27FC236}">
                <a16:creationId xmlns:a16="http://schemas.microsoft.com/office/drawing/2014/main" id="{B301D62B-4025-85DC-69C0-285C3F3654BF}"/>
              </a:ext>
            </a:extLst>
          </p:cNvPr>
          <p:cNvSpPr txBox="1">
            <a:spLocks/>
          </p:cNvSpPr>
          <p:nvPr/>
        </p:nvSpPr>
        <p:spPr>
          <a:xfrm>
            <a:off x="198784" y="288389"/>
            <a:ext cx="11741426" cy="123243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sz="3400" b="1" dirty="0">
                <a:solidFill>
                  <a:schemeClr val="accent1"/>
                </a:solidFill>
                <a:latin typeface="ABC Oracle Medium" panose="020B0504040202060203" pitchFamily="34" charset="77"/>
              </a:rPr>
              <a:t>Successfully managing sequencing risk in </a:t>
            </a:r>
            <a:r>
              <a:rPr lang="en-US" sz="3400" b="1" dirty="0" err="1">
                <a:solidFill>
                  <a:schemeClr val="accent1"/>
                </a:solidFill>
                <a:latin typeface="ABC Oracle Medium" panose="020B0504040202060203" pitchFamily="34" charset="77"/>
              </a:rPr>
              <a:t>unitised</a:t>
            </a:r>
            <a:r>
              <a:rPr lang="en-US" sz="3400" b="1" dirty="0">
                <a:solidFill>
                  <a:schemeClr val="accent1"/>
                </a:solidFill>
                <a:latin typeface="ABC Oracle Medium" panose="020B0504040202060203" pitchFamily="34" charset="77"/>
              </a:rPr>
              <a:t> funds is the key</a:t>
            </a:r>
          </a:p>
        </p:txBody>
      </p:sp>
      <p:sp>
        <p:nvSpPr>
          <p:cNvPr id="9" name="Content Placeholder 2">
            <a:extLst>
              <a:ext uri="{FF2B5EF4-FFF2-40B4-BE49-F238E27FC236}">
                <a16:creationId xmlns:a16="http://schemas.microsoft.com/office/drawing/2014/main" id="{796E3651-C429-B1F5-C302-59B2F5B9BFDC}"/>
              </a:ext>
            </a:extLst>
          </p:cNvPr>
          <p:cNvSpPr txBox="1">
            <a:spLocks/>
          </p:cNvSpPr>
          <p:nvPr/>
        </p:nvSpPr>
        <p:spPr>
          <a:xfrm>
            <a:off x="6294782" y="3297740"/>
            <a:ext cx="5118311" cy="3522814"/>
          </a:xfrm>
          <a:prstGeom prst="rect">
            <a:avLst/>
          </a:prstGeom>
          <a:ln w="28575">
            <a:solidFill>
              <a:schemeClr val="tx1"/>
            </a:solidFill>
          </a:ln>
        </p:spPr>
        <p:txBody>
          <a:bodyPr vert="horz" lIns="0" tIns="0" rIns="0" bIns="0" rtlCol="0" anchor="t" anchorCtr="0">
            <a:norm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9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900" kern="1200">
                <a:solidFill>
                  <a:schemeClr val="tx1"/>
                </a:solidFill>
                <a:latin typeface="+mn-lt"/>
                <a:ea typeface="+mn-ea"/>
                <a:cs typeface="+mn-cs"/>
              </a:defRPr>
            </a:lvl2pPr>
            <a:lvl3pPr marL="1809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3pPr>
            <a:lvl4pPr marL="355600" indent="-17462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4pPr>
            <a:lvl5pPr marL="536575" indent="-180975" algn="l" defTabSz="914400" rtl="0" eaLnBrk="1" latinLnBrk="0" hangingPunct="1">
              <a:lnSpc>
                <a:spcPct val="100000"/>
              </a:lnSpc>
              <a:spcBef>
                <a:spcPts val="0"/>
              </a:spcBef>
              <a:buFont typeface="Arial" panose="020B0604020202020204" pitchFamily="34" charset="0"/>
              <a:buChar char="•"/>
              <a:tabLst/>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463">
              <a:lnSpc>
                <a:spcPct val="90000"/>
              </a:lnSpc>
            </a:pPr>
            <a:r>
              <a:rPr lang="en-AU" sz="2600" b="1" dirty="0">
                <a:solidFill>
                  <a:schemeClr val="tx2"/>
                </a:solidFill>
              </a:rPr>
              <a:t>Analysis - based on 65 years of historical returns:</a:t>
            </a:r>
          </a:p>
          <a:p>
            <a:pPr marL="541338" indent="-317500">
              <a:buFont typeface="Arial" panose="020B0604020202020204" pitchFamily="34" charset="0"/>
              <a:buChar char="•"/>
            </a:pPr>
            <a:r>
              <a:rPr lang="en-AU" sz="2400" dirty="0">
                <a:solidFill>
                  <a:srgbClr val="0070C0"/>
                </a:solidFill>
              </a:rPr>
              <a:t>100% success in managing sequencing risk</a:t>
            </a:r>
          </a:p>
          <a:p>
            <a:pPr marL="541338" lvl="1" indent="-317500">
              <a:buFont typeface="Arial" panose="020B0604020202020204" pitchFamily="34" charset="0"/>
              <a:buChar char="•"/>
            </a:pPr>
            <a:r>
              <a:rPr lang="en-AU" sz="2400" dirty="0">
                <a:solidFill>
                  <a:srgbClr val="0070C0"/>
                </a:solidFill>
              </a:rPr>
              <a:t>Initial drawdown rate can be sustained in all market conditions</a:t>
            </a:r>
          </a:p>
          <a:p>
            <a:pPr marL="541338" indent="-317500">
              <a:buFont typeface="Arial" panose="020B0604020202020204" pitchFamily="34" charset="0"/>
              <a:buChar char="•"/>
            </a:pPr>
            <a:r>
              <a:rPr lang="en-AU" sz="2400" dirty="0">
                <a:solidFill>
                  <a:srgbClr val="0070C0"/>
                </a:solidFill>
              </a:rPr>
              <a:t>The process strongly out-performed other investment strategies</a:t>
            </a:r>
          </a:p>
        </p:txBody>
      </p:sp>
    </p:spTree>
    <p:extLst>
      <p:ext uri="{BB962C8B-B14F-4D97-AF65-F5344CB8AC3E}">
        <p14:creationId xmlns:p14="http://schemas.microsoft.com/office/powerpoint/2010/main" val="329457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7EDE32-479D-CED2-E5A5-827056D90AC3}"/>
              </a:ext>
            </a:extLst>
          </p:cNvPr>
          <p:cNvSpPr>
            <a:spLocks noGrp="1"/>
          </p:cNvSpPr>
          <p:nvPr>
            <p:ph type="title"/>
          </p:nvPr>
        </p:nvSpPr>
        <p:spPr>
          <a:xfrm>
            <a:off x="513522" y="218927"/>
            <a:ext cx="11506202" cy="562951"/>
          </a:xfrm>
        </p:spPr>
        <p:txBody>
          <a:bodyPr anchor="b">
            <a:noAutofit/>
          </a:bodyPr>
          <a:lstStyle/>
          <a:p>
            <a:r>
              <a:rPr lang="en-AU" sz="4000" b="1" dirty="0"/>
              <a:t>Example of the ABCDs that could be available today…</a:t>
            </a:r>
          </a:p>
        </p:txBody>
      </p:sp>
      <p:sp>
        <p:nvSpPr>
          <p:cNvPr id="9" name="Content Placeholder 2">
            <a:extLst>
              <a:ext uri="{FF2B5EF4-FFF2-40B4-BE49-F238E27FC236}">
                <a16:creationId xmlns:a16="http://schemas.microsoft.com/office/drawing/2014/main" id="{C711AFD6-D3A2-7281-C8F6-8DC112337038}"/>
              </a:ext>
            </a:extLst>
          </p:cNvPr>
          <p:cNvSpPr>
            <a:spLocks noGrp="1"/>
          </p:cNvSpPr>
          <p:nvPr>
            <p:ph idx="1"/>
          </p:nvPr>
        </p:nvSpPr>
        <p:spPr>
          <a:xfrm>
            <a:off x="182145" y="1470991"/>
            <a:ext cx="3660985" cy="5168082"/>
          </a:xfrm>
          <a:solidFill>
            <a:schemeClr val="accent1">
              <a:lumMod val="20000"/>
              <a:lumOff val="80000"/>
            </a:schemeClr>
          </a:solidFill>
          <a:ln w="28575">
            <a:solidFill>
              <a:schemeClr val="accent1">
                <a:lumMod val="50000"/>
              </a:schemeClr>
            </a:solidFill>
          </a:ln>
        </p:spPr>
        <p:txBody>
          <a:bodyPr>
            <a:normAutofit fontScale="92500" lnSpcReduction="10000"/>
          </a:bodyPr>
          <a:lstStyle/>
          <a:p>
            <a:pPr marL="285750" indent="-285750">
              <a:buFont typeface="Arial" panose="020B0604020202020204" pitchFamily="34" charset="0"/>
              <a:buChar char="•"/>
            </a:pPr>
            <a:r>
              <a:rPr lang="en-AU" sz="2400" dirty="0"/>
              <a:t>Member chooses how much to invest and in which streams. </a:t>
            </a:r>
          </a:p>
          <a:p>
            <a:pPr marL="285750" indent="-285750">
              <a:buFont typeface="Arial" panose="020B0604020202020204" pitchFamily="34" charset="0"/>
              <a:buChar char="•"/>
            </a:pPr>
            <a:r>
              <a:rPr lang="en-AU" sz="2400" dirty="0">
                <a:solidFill>
                  <a:srgbClr val="0070C0"/>
                </a:solidFill>
              </a:rPr>
              <a:t>Receives the drawdown yield as a payment in the first year</a:t>
            </a:r>
          </a:p>
          <a:p>
            <a:pPr marL="285750" indent="-285750">
              <a:buFont typeface="Arial" panose="020B0604020202020204" pitchFamily="34" charset="0"/>
              <a:buChar char="•"/>
            </a:pPr>
            <a:r>
              <a:rPr lang="en-AU" sz="2400" dirty="0"/>
              <a:t>Increases with CPI until maturity </a:t>
            </a:r>
          </a:p>
          <a:p>
            <a:pPr marL="285750" lvl="1" indent="-285750">
              <a:buFont typeface="Arial" panose="020B0604020202020204" pitchFamily="34" charset="0"/>
              <a:buChar char="•"/>
            </a:pPr>
            <a:r>
              <a:rPr lang="en-AU" sz="2400" dirty="0">
                <a:solidFill>
                  <a:srgbClr val="0070C0"/>
                </a:solidFill>
              </a:rPr>
              <a:t>The income streams are labelled to  show maturity date (</a:t>
            </a:r>
            <a:r>
              <a:rPr lang="en-AU" sz="2400" dirty="0" err="1">
                <a:solidFill>
                  <a:srgbClr val="0070C0"/>
                </a:solidFill>
              </a:rPr>
              <a:t>eg</a:t>
            </a:r>
            <a:r>
              <a:rPr lang="en-AU" sz="2400" dirty="0">
                <a:solidFill>
                  <a:srgbClr val="0070C0"/>
                </a:solidFill>
              </a:rPr>
              <a:t> </a:t>
            </a:r>
            <a:r>
              <a:rPr lang="en-AU" sz="2400" i="1" dirty="0">
                <a:solidFill>
                  <a:srgbClr val="0070C0"/>
                </a:solidFill>
              </a:rPr>
              <a:t>i2054</a:t>
            </a:r>
            <a:r>
              <a:rPr lang="en-AU" sz="2400" dirty="0">
                <a:solidFill>
                  <a:srgbClr val="0070C0"/>
                </a:solidFill>
              </a:rPr>
              <a:t>)</a:t>
            </a:r>
          </a:p>
          <a:p>
            <a:pPr marL="285750" lvl="1" indent="-285750">
              <a:buFont typeface="Arial" panose="020B0604020202020204" pitchFamily="34" charset="0"/>
              <a:buChar char="•"/>
            </a:pPr>
            <a:r>
              <a:rPr lang="en-AU" sz="2400" dirty="0"/>
              <a:t>And show yield for the following 12 months</a:t>
            </a:r>
          </a:p>
          <a:p>
            <a:pPr marL="285750" lvl="1" indent="-285750">
              <a:buFont typeface="Arial" panose="020B0604020202020204" pitchFamily="34" charset="0"/>
              <a:buChar char="•"/>
            </a:pPr>
            <a:r>
              <a:rPr lang="en-AU" sz="2400" dirty="0">
                <a:solidFill>
                  <a:srgbClr val="0070C0"/>
                </a:solidFill>
              </a:rPr>
              <a:t>Member can switch at any time between streams to vary yields and durations – or cash-out completely</a:t>
            </a:r>
          </a:p>
          <a:p>
            <a:pPr marL="457200" lvl="1" indent="0">
              <a:buNone/>
            </a:pPr>
            <a:endParaRPr lang="en-AU" sz="2400" dirty="0"/>
          </a:p>
          <a:p>
            <a:pPr lvl="1"/>
            <a:endParaRPr lang="en-AU" sz="2400" dirty="0"/>
          </a:p>
        </p:txBody>
      </p:sp>
      <p:sp>
        <p:nvSpPr>
          <p:cNvPr id="11" name="Slide Number Placeholder 7">
            <a:extLst>
              <a:ext uri="{FF2B5EF4-FFF2-40B4-BE49-F238E27FC236}">
                <a16:creationId xmlns:a16="http://schemas.microsoft.com/office/drawing/2014/main" id="{E41B92D8-CFDF-07E7-9392-DC7C59D1CEFF}"/>
              </a:ext>
            </a:extLst>
          </p:cNvPr>
          <p:cNvSpPr>
            <a:spLocks noGrp="1"/>
          </p:cNvSpPr>
          <p:nvPr>
            <p:ph type="sldNum" sz="quarter" idx="12"/>
          </p:nvPr>
        </p:nvSpPr>
        <p:spPr>
          <a:xfrm>
            <a:off x="9037321" y="6356350"/>
            <a:ext cx="2743200" cy="365125"/>
          </a:xfrm>
        </p:spPr>
        <p:txBody>
          <a:bodyPr>
            <a:normAutofit/>
          </a:bodyPr>
          <a:lstStyle/>
          <a:p>
            <a:pPr>
              <a:spcAft>
                <a:spcPts val="600"/>
              </a:spcAft>
            </a:pPr>
            <a:fld id="{3607B18F-D8C5-4BAE-A418-A1CCB4BEE720}" type="slidenum">
              <a:rPr lang="en-AU">
                <a:solidFill>
                  <a:schemeClr val="tx1">
                    <a:lumMod val="50000"/>
                    <a:lumOff val="50000"/>
                  </a:schemeClr>
                </a:solidFill>
              </a:rPr>
              <a:pPr>
                <a:spcAft>
                  <a:spcPts val="600"/>
                </a:spcAft>
              </a:pPr>
              <a:t>24</a:t>
            </a:fld>
            <a:endParaRPr lang="en-AU">
              <a:solidFill>
                <a:schemeClr val="tx1">
                  <a:lumMod val="50000"/>
                  <a:lumOff val="50000"/>
                </a:schemeClr>
              </a:solidFill>
            </a:endParaRPr>
          </a:p>
        </p:txBody>
      </p:sp>
      <p:sp>
        <p:nvSpPr>
          <p:cNvPr id="12" name="TextBox 11">
            <a:extLst>
              <a:ext uri="{FF2B5EF4-FFF2-40B4-BE49-F238E27FC236}">
                <a16:creationId xmlns:a16="http://schemas.microsoft.com/office/drawing/2014/main" id="{770233D1-4F85-1D2C-7492-20835AB48D0E}"/>
              </a:ext>
            </a:extLst>
          </p:cNvPr>
          <p:cNvSpPr txBox="1"/>
          <p:nvPr/>
        </p:nvSpPr>
        <p:spPr>
          <a:xfrm>
            <a:off x="5266113" y="5178802"/>
            <a:ext cx="6748905" cy="738664"/>
          </a:xfrm>
          <a:prstGeom prst="rect">
            <a:avLst/>
          </a:prstGeom>
          <a:noFill/>
        </p:spPr>
        <p:txBody>
          <a:bodyPr wrap="square" rtlCol="0">
            <a:spAutoFit/>
          </a:bodyPr>
          <a:lstStyle/>
          <a:p>
            <a:pPr marL="285750" indent="-285750">
              <a:buFont typeface="Arial" panose="020B0604020202020204" pitchFamily="34" charset="0"/>
              <a:buChar char="•"/>
            </a:pPr>
            <a:r>
              <a:rPr lang="en-AU" sz="1400" dirty="0"/>
              <a:t>Distributions are based on the CPI indexed income commencing from launch date</a:t>
            </a:r>
          </a:p>
          <a:p>
            <a:pPr marL="285750" indent="-285750">
              <a:buFont typeface="Arial" panose="020B0604020202020204" pitchFamily="34" charset="0"/>
              <a:buChar char="•"/>
            </a:pPr>
            <a:r>
              <a:rPr lang="en-AU" sz="1400" dirty="0"/>
              <a:t>The initial launch date of each security was 30 years prior to the  shown maturity date</a:t>
            </a:r>
          </a:p>
          <a:p>
            <a:pPr marL="285750" indent="-285750">
              <a:buFont typeface="Arial" panose="020B0604020202020204" pitchFamily="34" charset="0"/>
              <a:buChar char="•"/>
            </a:pPr>
            <a:r>
              <a:rPr lang="en-AU" sz="1400" dirty="0"/>
              <a:t>All the income streams can be recreated and offered to members at anytime</a:t>
            </a:r>
          </a:p>
        </p:txBody>
      </p:sp>
      <p:pic>
        <p:nvPicPr>
          <p:cNvPr id="13" name="Picture 12">
            <a:extLst>
              <a:ext uri="{FF2B5EF4-FFF2-40B4-BE49-F238E27FC236}">
                <a16:creationId xmlns:a16="http://schemas.microsoft.com/office/drawing/2014/main" id="{2B8F38FC-BB62-C0CD-249F-C5806514F392}"/>
              </a:ext>
            </a:extLst>
          </p:cNvPr>
          <p:cNvPicPr>
            <a:picLocks noChangeAspect="1"/>
          </p:cNvPicPr>
          <p:nvPr/>
        </p:nvPicPr>
        <p:blipFill>
          <a:blip r:embed="rId3"/>
          <a:stretch>
            <a:fillRect/>
          </a:stretch>
        </p:blipFill>
        <p:spPr>
          <a:xfrm>
            <a:off x="4015985" y="1934817"/>
            <a:ext cx="7999033" cy="3124794"/>
          </a:xfrm>
          <a:prstGeom prst="rect">
            <a:avLst/>
          </a:prstGeom>
        </p:spPr>
      </p:pic>
    </p:spTree>
    <p:extLst>
      <p:ext uri="{BB962C8B-B14F-4D97-AF65-F5344CB8AC3E}">
        <p14:creationId xmlns:p14="http://schemas.microsoft.com/office/powerpoint/2010/main" val="205020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990C05BD-BFD6-A6AA-C279-6055E5115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909EF-601E-2437-37B4-0A880D7A14C8}"/>
              </a:ext>
            </a:extLst>
          </p:cNvPr>
          <p:cNvSpPr>
            <a:spLocks noGrp="1"/>
          </p:cNvSpPr>
          <p:nvPr>
            <p:ph type="title"/>
          </p:nvPr>
        </p:nvSpPr>
        <p:spPr>
          <a:xfrm>
            <a:off x="525269" y="95699"/>
            <a:ext cx="10909640" cy="1368614"/>
          </a:xfrm>
        </p:spPr>
        <p:txBody>
          <a:bodyPr vert="horz" lIns="0" tIns="0" rIns="0" bIns="0" rtlCol="0" anchor="b" anchorCtr="0">
            <a:noAutofit/>
          </a:bodyPr>
          <a:lstStyle/>
          <a:p>
            <a:r>
              <a:rPr lang="en-US" sz="4000" b="1" dirty="0">
                <a:solidFill>
                  <a:schemeClr val="accent1"/>
                </a:solidFill>
                <a:latin typeface="ABC Oracle Medium" panose="020B0504040202060203" pitchFamily="34" charset="77"/>
              </a:rPr>
              <a:t>Using ABCDs as a base, there is great flexibility in drawdown design …</a:t>
            </a:r>
          </a:p>
        </p:txBody>
      </p:sp>
      <p:sp>
        <p:nvSpPr>
          <p:cNvPr id="5" name="Slide Number Placeholder 4">
            <a:extLst>
              <a:ext uri="{FF2B5EF4-FFF2-40B4-BE49-F238E27FC236}">
                <a16:creationId xmlns:a16="http://schemas.microsoft.com/office/drawing/2014/main" id="{E2EF85D8-0373-FF78-D7AF-A8A09C5D1B9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07B18F-D8C5-4BAE-A418-A1CCB4BEE720}" type="slidenum">
              <a:rPr lang="en-US" smtClean="0">
                <a:solidFill>
                  <a:schemeClr val="tx1">
                    <a:tint val="75000"/>
                  </a:schemeClr>
                </a:solidFill>
              </a:rPr>
              <a:pPr>
                <a:spcAft>
                  <a:spcPts val="600"/>
                </a:spcAft>
              </a:pPr>
              <a:t>25</a:t>
            </a:fld>
            <a:endParaRPr lang="en-US" dirty="0">
              <a:solidFill>
                <a:schemeClr val="tx1">
                  <a:tint val="75000"/>
                </a:schemeClr>
              </a:solidFill>
            </a:endParaRPr>
          </a:p>
        </p:txBody>
      </p:sp>
      <p:sp>
        <p:nvSpPr>
          <p:cNvPr id="15" name="TextBox 14">
            <a:extLst>
              <a:ext uri="{FF2B5EF4-FFF2-40B4-BE49-F238E27FC236}">
                <a16:creationId xmlns:a16="http://schemas.microsoft.com/office/drawing/2014/main" id="{1B1D7093-FCEA-B1D9-8854-0AC26E066841}"/>
              </a:ext>
            </a:extLst>
          </p:cNvPr>
          <p:cNvSpPr txBox="1"/>
          <p:nvPr/>
        </p:nvSpPr>
        <p:spPr>
          <a:xfrm>
            <a:off x="838200" y="2018880"/>
            <a:ext cx="11105271" cy="3785652"/>
          </a:xfrm>
          <a:prstGeom prst="rect">
            <a:avLst/>
          </a:prstGeom>
          <a:noFill/>
        </p:spPr>
        <p:txBody>
          <a:bodyPr wrap="square" rtlCol="0">
            <a:spAutoFit/>
          </a:bodyPr>
          <a:lstStyle/>
          <a:p>
            <a:pPr marL="285750" indent="-285750">
              <a:buFont typeface="Arial" panose="020B0604020202020204" pitchFamily="34" charset="0"/>
              <a:buChar char="•"/>
            </a:pPr>
            <a:r>
              <a:rPr lang="en-AU" sz="2400" dirty="0">
                <a:solidFill>
                  <a:srgbClr val="0070C0"/>
                </a:solidFill>
              </a:rPr>
              <a:t>ABCDs at 5% rate with CPI indexation and a lump sum of 40X (average) after 30 years </a:t>
            </a:r>
          </a:p>
          <a:p>
            <a:pPr marL="285750" indent="-285750">
              <a:buFont typeface="Arial" panose="020B0604020202020204" pitchFamily="34" charset="0"/>
              <a:buChar char="•"/>
            </a:pPr>
            <a:r>
              <a:rPr lang="en-AU" sz="2400" dirty="0">
                <a:solidFill>
                  <a:schemeClr val="accent3"/>
                </a:solidFill>
              </a:rPr>
              <a:t>Initial flat drawdown rates (say 7% flat) with CPI protection in later periods and higher lump sums</a:t>
            </a:r>
          </a:p>
          <a:p>
            <a:pPr marL="285750" indent="-285750">
              <a:buFont typeface="Arial" panose="020B0604020202020204" pitchFamily="34" charset="0"/>
              <a:buChar char="•"/>
            </a:pPr>
            <a:r>
              <a:rPr lang="en-AU" sz="2400" dirty="0">
                <a:solidFill>
                  <a:srgbClr val="0070C0"/>
                </a:solidFill>
              </a:rPr>
              <a:t>Combining ABCDs with a targeted CPI indexed lump sum at a specified time</a:t>
            </a:r>
          </a:p>
          <a:p>
            <a:pPr marL="285750" indent="-285750">
              <a:buFont typeface="Arial" panose="020B0604020202020204" pitchFamily="34" charset="0"/>
              <a:buChar char="•"/>
            </a:pPr>
            <a:r>
              <a:rPr lang="en-AU" sz="2400" dirty="0">
                <a:solidFill>
                  <a:schemeClr val="accent3"/>
                </a:solidFill>
              </a:rPr>
              <a:t>ABCD dynamic investment process to provide increased starting income and full CPI indexation to support Group Self Annuities with much higher success rates than a balanced fund, or other static investment strategies</a:t>
            </a:r>
          </a:p>
          <a:p>
            <a:r>
              <a:rPr lang="en-AU" sz="2400" b="1" dirty="0">
                <a:solidFill>
                  <a:srgbClr val="FF0000"/>
                </a:solidFill>
              </a:rPr>
              <a:t>PLUS</a:t>
            </a:r>
            <a:r>
              <a:rPr lang="en-AU" sz="2400" dirty="0">
                <a:solidFill>
                  <a:srgbClr val="0070C0"/>
                </a:solidFill>
              </a:rPr>
              <a:t> </a:t>
            </a:r>
          </a:p>
          <a:p>
            <a:pPr marL="285750" indent="-285750">
              <a:buFont typeface="Arial" panose="020B0604020202020204" pitchFamily="34" charset="0"/>
              <a:buChar char="•"/>
            </a:pPr>
            <a:r>
              <a:rPr lang="en-AU" sz="2400" dirty="0">
                <a:solidFill>
                  <a:srgbClr val="0070C0"/>
                </a:solidFill>
              </a:rPr>
              <a:t>“Turbo” averaging 32% increase in total drawdowns above CPI offset by 29% decrease in lump sum after 30 years</a:t>
            </a:r>
          </a:p>
        </p:txBody>
      </p:sp>
      <p:sp>
        <p:nvSpPr>
          <p:cNvPr id="3" name="TextBox 2">
            <a:extLst>
              <a:ext uri="{FF2B5EF4-FFF2-40B4-BE49-F238E27FC236}">
                <a16:creationId xmlns:a16="http://schemas.microsoft.com/office/drawing/2014/main" id="{98FCFBBA-0C49-2664-988F-3E03281788E5}"/>
              </a:ext>
            </a:extLst>
          </p:cNvPr>
          <p:cNvSpPr txBox="1"/>
          <p:nvPr/>
        </p:nvSpPr>
        <p:spPr>
          <a:xfrm>
            <a:off x="435117" y="1513325"/>
            <a:ext cx="10215711" cy="461665"/>
          </a:xfrm>
          <a:prstGeom prst="rect">
            <a:avLst/>
          </a:prstGeom>
          <a:noFill/>
        </p:spPr>
        <p:txBody>
          <a:bodyPr wrap="square" rtlCol="0">
            <a:spAutoFit/>
          </a:bodyPr>
          <a:lstStyle/>
          <a:p>
            <a:r>
              <a:rPr lang="en-AU" sz="2400" dirty="0">
                <a:solidFill>
                  <a:schemeClr val="tx2"/>
                </a:solidFill>
              </a:rPr>
              <a:t>The following designs tested with 100% success over past 65 years data: </a:t>
            </a:r>
            <a:endParaRPr lang="en-US" sz="2400" dirty="0"/>
          </a:p>
        </p:txBody>
      </p:sp>
      <p:sp>
        <p:nvSpPr>
          <p:cNvPr id="6" name="TextBox 5">
            <a:extLst>
              <a:ext uri="{FF2B5EF4-FFF2-40B4-BE49-F238E27FC236}">
                <a16:creationId xmlns:a16="http://schemas.microsoft.com/office/drawing/2014/main" id="{863AB0FF-875E-8CD5-E5C6-AC51A39910C7}"/>
              </a:ext>
            </a:extLst>
          </p:cNvPr>
          <p:cNvSpPr txBox="1"/>
          <p:nvPr/>
        </p:nvSpPr>
        <p:spPr>
          <a:xfrm>
            <a:off x="3443943" y="6065052"/>
            <a:ext cx="5415842" cy="461665"/>
          </a:xfrm>
          <a:prstGeom prst="rect">
            <a:avLst/>
          </a:prstGeom>
          <a:noFill/>
        </p:spPr>
        <p:txBody>
          <a:bodyPr wrap="none" rtlCol="0">
            <a:spAutoFit/>
          </a:bodyPr>
          <a:lstStyle/>
          <a:p>
            <a:r>
              <a:rPr lang="en-AU" sz="2400" dirty="0">
                <a:solidFill>
                  <a:schemeClr val="tx2"/>
                </a:solidFill>
              </a:rPr>
              <a:t>… and combinations of above are possible</a:t>
            </a:r>
          </a:p>
        </p:txBody>
      </p:sp>
    </p:spTree>
    <p:extLst>
      <p:ext uri="{BB962C8B-B14F-4D97-AF65-F5344CB8AC3E}">
        <p14:creationId xmlns:p14="http://schemas.microsoft.com/office/powerpoint/2010/main" val="667358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86CD50EF-8324-98B5-8258-09296269D6E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D785DF5-5A20-FA90-D7F6-71AD3504497B}"/>
              </a:ext>
            </a:extLst>
          </p:cNvPr>
          <p:cNvSpPr>
            <a:spLocks noGrp="1"/>
          </p:cNvSpPr>
          <p:nvPr>
            <p:ph type="title"/>
          </p:nvPr>
        </p:nvSpPr>
        <p:spPr>
          <a:xfrm>
            <a:off x="641180" y="102011"/>
            <a:ext cx="10909640" cy="993304"/>
          </a:xfrm>
        </p:spPr>
        <p:txBody>
          <a:bodyPr vert="horz" lIns="0" tIns="0" rIns="0" bIns="0" rtlCol="0" anchor="b" anchorCtr="0">
            <a:noAutofit/>
          </a:bodyPr>
          <a:lstStyle/>
          <a:p>
            <a:r>
              <a:rPr lang="en-AU" sz="4000" b="1" dirty="0">
                <a:solidFill>
                  <a:schemeClr val="accent1"/>
                </a:solidFill>
              </a:rPr>
              <a:t>Applying a switching rule to swap ABCDs improves the outcomes further …</a:t>
            </a:r>
            <a:endParaRPr lang="en-US" sz="4000" b="1" dirty="0">
              <a:solidFill>
                <a:schemeClr val="accent1"/>
              </a:solidFill>
              <a:latin typeface="ABC Oracle Medium" panose="020B0504040202060203" pitchFamily="34" charset="77"/>
            </a:endParaRPr>
          </a:p>
        </p:txBody>
      </p:sp>
      <p:sp>
        <p:nvSpPr>
          <p:cNvPr id="9" name="Slide Number Placeholder 4">
            <a:extLst>
              <a:ext uri="{FF2B5EF4-FFF2-40B4-BE49-F238E27FC236}">
                <a16:creationId xmlns:a16="http://schemas.microsoft.com/office/drawing/2014/main" id="{18B41E9A-C2EF-A210-CE05-8FB119A8360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07B18F-D8C5-4BAE-A418-A1CCB4BEE720}" type="slidenum">
              <a:rPr lang="en-US" smtClean="0">
                <a:solidFill>
                  <a:schemeClr val="tx1">
                    <a:tint val="75000"/>
                  </a:schemeClr>
                </a:solidFill>
              </a:rPr>
              <a:pPr>
                <a:spcAft>
                  <a:spcPts val="600"/>
                </a:spcAft>
              </a:pPr>
              <a:t>26</a:t>
            </a:fld>
            <a:endParaRPr lang="en-US" dirty="0">
              <a:solidFill>
                <a:schemeClr val="tx1">
                  <a:tint val="75000"/>
                </a:schemeClr>
              </a:solidFill>
            </a:endParaRPr>
          </a:p>
        </p:txBody>
      </p:sp>
      <p:sp>
        <p:nvSpPr>
          <p:cNvPr id="10" name="TextBox 9">
            <a:extLst>
              <a:ext uri="{FF2B5EF4-FFF2-40B4-BE49-F238E27FC236}">
                <a16:creationId xmlns:a16="http://schemas.microsoft.com/office/drawing/2014/main" id="{8F5F25D3-54DD-0721-9360-94223C0F7A05}"/>
              </a:ext>
            </a:extLst>
          </p:cNvPr>
          <p:cNvSpPr txBox="1"/>
          <p:nvPr/>
        </p:nvSpPr>
        <p:spPr>
          <a:xfrm>
            <a:off x="391447" y="1258619"/>
            <a:ext cx="11159373" cy="830997"/>
          </a:xfrm>
          <a:prstGeom prst="rect">
            <a:avLst/>
          </a:prstGeom>
          <a:noFill/>
        </p:spPr>
        <p:txBody>
          <a:bodyPr wrap="square" rtlCol="0">
            <a:spAutoFit/>
          </a:bodyPr>
          <a:lstStyle>
            <a:defPPr>
              <a:defRPr lang="en-US"/>
            </a:defPPr>
            <a:lvl1pPr>
              <a:defRPr sz="2400">
                <a:solidFill>
                  <a:schemeClr val="tx2"/>
                </a:solidFill>
              </a:defRPr>
            </a:lvl1pPr>
          </a:lstStyle>
          <a:p>
            <a:r>
              <a:rPr lang="en-AU" dirty="0"/>
              <a:t>“</a:t>
            </a:r>
            <a:r>
              <a:rPr lang="en-AU" b="1" dirty="0"/>
              <a:t>CPI Turbo</a:t>
            </a:r>
            <a:r>
              <a:rPr lang="en-AU" dirty="0"/>
              <a:t>” applies a further pre-set switching rule to the ABCDs and results in real rates of drawdown increase above CPI, whilst maintaining 100% historical success rates</a:t>
            </a:r>
          </a:p>
        </p:txBody>
      </p:sp>
      <p:sp>
        <p:nvSpPr>
          <p:cNvPr id="11" name="TextBox 10">
            <a:extLst>
              <a:ext uri="{FF2B5EF4-FFF2-40B4-BE49-F238E27FC236}">
                <a16:creationId xmlns:a16="http://schemas.microsoft.com/office/drawing/2014/main" id="{220C6A89-C70E-BDF6-869D-5A33E183A7E7}"/>
              </a:ext>
            </a:extLst>
          </p:cNvPr>
          <p:cNvSpPr txBox="1"/>
          <p:nvPr/>
        </p:nvSpPr>
        <p:spPr>
          <a:xfrm>
            <a:off x="1654920" y="6386657"/>
            <a:ext cx="9895900" cy="369332"/>
          </a:xfrm>
          <a:prstGeom prst="rect">
            <a:avLst/>
          </a:prstGeom>
          <a:noFill/>
        </p:spPr>
        <p:txBody>
          <a:bodyPr wrap="square" rtlCol="0">
            <a:spAutoFit/>
          </a:bodyPr>
          <a:lstStyle/>
          <a:p>
            <a:r>
              <a:rPr lang="en-AU" i="1" dirty="0"/>
              <a:t>based on 30-year terms for 144 quarterly commencements from June 1959 and ending March 2025 </a:t>
            </a:r>
          </a:p>
        </p:txBody>
      </p:sp>
      <p:sp>
        <p:nvSpPr>
          <p:cNvPr id="12" name="TextBox 11">
            <a:extLst>
              <a:ext uri="{FF2B5EF4-FFF2-40B4-BE49-F238E27FC236}">
                <a16:creationId xmlns:a16="http://schemas.microsoft.com/office/drawing/2014/main" id="{6E28AE04-51F7-3ACF-B64E-AD211063D3AF}"/>
              </a:ext>
            </a:extLst>
          </p:cNvPr>
          <p:cNvSpPr txBox="1"/>
          <p:nvPr/>
        </p:nvSpPr>
        <p:spPr>
          <a:xfrm>
            <a:off x="716071" y="2074519"/>
            <a:ext cx="10759858" cy="4308872"/>
          </a:xfrm>
          <a:prstGeom prst="rect">
            <a:avLst/>
          </a:prstGeom>
          <a:noFill/>
        </p:spPr>
        <p:txBody>
          <a:bodyPr wrap="square" rtlCol="0">
            <a:spAutoFit/>
          </a:bodyPr>
          <a:lstStyle/>
          <a:p>
            <a:r>
              <a:rPr lang="en-AU" sz="2000" b="1" dirty="0">
                <a:solidFill>
                  <a:srgbClr val="0070C0"/>
                </a:solidFill>
              </a:rPr>
              <a:t>30</a:t>
            </a:r>
            <a:r>
              <a:rPr lang="en-AU" sz="2000" b="1" baseline="30000" dirty="0">
                <a:solidFill>
                  <a:srgbClr val="0070C0"/>
                </a:solidFill>
              </a:rPr>
              <a:t>th-</a:t>
            </a:r>
            <a:r>
              <a:rPr lang="en-AU" sz="2000" b="1" dirty="0">
                <a:solidFill>
                  <a:srgbClr val="0070C0"/>
                </a:solidFill>
              </a:rPr>
              <a:t>year drawdowns averaged CPI+1.4% per annum (54% above CPI)</a:t>
            </a:r>
          </a:p>
          <a:p>
            <a:pPr marL="285750" indent="-285750">
              <a:buFont typeface="Arial" panose="020B0604020202020204" pitchFamily="34" charset="0"/>
              <a:buChar char="•"/>
            </a:pPr>
            <a:r>
              <a:rPr lang="en-AU" dirty="0">
                <a:solidFill>
                  <a:srgbClr val="0070C0"/>
                </a:solidFill>
              </a:rPr>
              <a:t>A minimum of CPI increases on prior year maintained at all times </a:t>
            </a:r>
          </a:p>
          <a:p>
            <a:pPr marL="285750" indent="-285750">
              <a:buFont typeface="Arial" panose="020B0604020202020204" pitchFamily="34" charset="0"/>
              <a:buChar char="•"/>
            </a:pPr>
            <a:r>
              <a:rPr lang="en-AU" dirty="0">
                <a:solidFill>
                  <a:srgbClr val="0070C0"/>
                </a:solidFill>
              </a:rPr>
              <a:t>&gt;CPI in 94% of the historical 30-year runs, with 6% achieving CPI increases only</a:t>
            </a:r>
          </a:p>
          <a:p>
            <a:endParaRPr lang="en-AU" dirty="0">
              <a:solidFill>
                <a:srgbClr val="0070C0"/>
              </a:solidFill>
            </a:endParaRPr>
          </a:p>
          <a:p>
            <a:r>
              <a:rPr lang="en-AU" sz="2000" b="1" dirty="0">
                <a:solidFill>
                  <a:srgbClr val="0070C0"/>
                </a:solidFill>
              </a:rPr>
              <a:t>A residual 30</a:t>
            </a:r>
            <a:r>
              <a:rPr lang="en-AU" sz="2000" b="1" baseline="30000" dirty="0">
                <a:solidFill>
                  <a:srgbClr val="0070C0"/>
                </a:solidFill>
              </a:rPr>
              <a:t>th</a:t>
            </a:r>
            <a:r>
              <a:rPr lang="en-AU" sz="2000" b="1" dirty="0">
                <a:solidFill>
                  <a:srgbClr val="0070C0"/>
                </a:solidFill>
              </a:rPr>
              <a:t>-year lump sum occurred in 100% of historical runs	</a:t>
            </a:r>
          </a:p>
          <a:p>
            <a:pPr marL="285750" indent="-285750">
              <a:buFont typeface="Arial" panose="020B0604020202020204" pitchFamily="34" charset="0"/>
              <a:buChar char="•"/>
            </a:pPr>
            <a:r>
              <a:rPr lang="en-AU" dirty="0">
                <a:solidFill>
                  <a:srgbClr val="0070C0"/>
                </a:solidFill>
              </a:rPr>
              <a:t>“ABCDs” had a 40 X 30th-year drawdown as  lump sum</a:t>
            </a:r>
          </a:p>
          <a:p>
            <a:pPr marL="285750" indent="-285750">
              <a:buFont typeface="Arial" panose="020B0604020202020204" pitchFamily="34" charset="0"/>
              <a:buChar char="•"/>
            </a:pPr>
            <a:r>
              <a:rPr lang="en-AU" dirty="0">
                <a:solidFill>
                  <a:srgbClr val="0070C0"/>
                </a:solidFill>
              </a:rPr>
              <a:t>“Turbo” had 22 X the 30th-year CPI adj income as a lump sum</a:t>
            </a:r>
          </a:p>
          <a:p>
            <a:pPr marL="285750" indent="-285750">
              <a:buFont typeface="Arial" panose="020B0604020202020204" pitchFamily="34" charset="0"/>
              <a:buChar char="•"/>
            </a:pPr>
            <a:endParaRPr lang="en-AU" dirty="0">
              <a:solidFill>
                <a:srgbClr val="0070C0"/>
              </a:solidFill>
            </a:endParaRPr>
          </a:p>
          <a:p>
            <a:r>
              <a:rPr lang="en-AU" sz="2000" b="1" dirty="0">
                <a:solidFill>
                  <a:srgbClr val="0070C0"/>
                </a:solidFill>
              </a:rPr>
              <a:t>Total “real” drawdowns were 32% higher than ABCD</a:t>
            </a:r>
          </a:p>
          <a:p>
            <a:pPr marL="285750" indent="-285750">
              <a:buFont typeface="Arial" panose="020B0604020202020204" pitchFamily="34" charset="0"/>
              <a:buChar char="•"/>
            </a:pPr>
            <a:r>
              <a:rPr lang="en-AU" dirty="0">
                <a:solidFill>
                  <a:srgbClr val="0070C0"/>
                </a:solidFill>
              </a:rPr>
              <a:t>“CPI adjusted” 30</a:t>
            </a:r>
            <a:r>
              <a:rPr lang="en-AU" baseline="30000" dirty="0">
                <a:solidFill>
                  <a:srgbClr val="0070C0"/>
                </a:solidFill>
              </a:rPr>
              <a:t>th</a:t>
            </a:r>
            <a:r>
              <a:rPr lang="en-AU" dirty="0">
                <a:solidFill>
                  <a:srgbClr val="0070C0"/>
                </a:solidFill>
              </a:rPr>
              <a:t>-year account balances” for “turbo” were 29% lower (on average) than for ABCD’s</a:t>
            </a:r>
          </a:p>
          <a:p>
            <a:pPr marL="285750" indent="-285750">
              <a:buFont typeface="Arial" panose="020B0604020202020204" pitchFamily="34" charset="0"/>
              <a:buChar char="•"/>
            </a:pPr>
            <a:r>
              <a:rPr lang="en-AU" dirty="0">
                <a:solidFill>
                  <a:srgbClr val="0070C0"/>
                </a:solidFill>
              </a:rPr>
              <a:t>14% of CPI-turbo runs had  both higher lump sums &amp; drawdowns</a:t>
            </a:r>
          </a:p>
          <a:p>
            <a:endParaRPr lang="en-AU" dirty="0">
              <a:solidFill>
                <a:srgbClr val="0070C0"/>
              </a:solidFill>
            </a:endParaRPr>
          </a:p>
          <a:p>
            <a:r>
              <a:rPr lang="en-AU" dirty="0">
                <a:solidFill>
                  <a:srgbClr val="0070C0"/>
                </a:solidFill>
              </a:rPr>
              <a:t>Both ABCDs and CPI turbo drawdowns compare favourably to currently available GSAs, and the member retains full  access to account balance at all times</a:t>
            </a:r>
          </a:p>
          <a:p>
            <a:endParaRPr lang="en-AU" dirty="0">
              <a:solidFill>
                <a:srgbClr val="0070C0"/>
              </a:solidFill>
            </a:endParaRPr>
          </a:p>
        </p:txBody>
      </p:sp>
    </p:spTree>
    <p:extLst>
      <p:ext uri="{BB962C8B-B14F-4D97-AF65-F5344CB8AC3E}">
        <p14:creationId xmlns:p14="http://schemas.microsoft.com/office/powerpoint/2010/main" val="1225945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0E47C193-9204-581F-DE06-1CBB00C7386E}"/>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B2ACFF75-99A2-E7BF-40ED-42EF8BA08AD7}"/>
              </a:ext>
            </a:extLst>
          </p:cNvPr>
          <p:cNvPicPr>
            <a:picLocks noChangeAspect="1"/>
          </p:cNvPicPr>
          <p:nvPr/>
        </p:nvPicPr>
        <p:blipFill>
          <a:blip r:embed="rId3"/>
          <a:stretch>
            <a:fillRect/>
          </a:stretch>
        </p:blipFill>
        <p:spPr>
          <a:xfrm>
            <a:off x="3628528" y="3600719"/>
            <a:ext cx="4584589" cy="2755631"/>
          </a:xfrm>
          <a:prstGeom prst="rect">
            <a:avLst/>
          </a:prstGeom>
        </p:spPr>
      </p:pic>
      <p:sp>
        <p:nvSpPr>
          <p:cNvPr id="2" name="Title 1">
            <a:extLst>
              <a:ext uri="{FF2B5EF4-FFF2-40B4-BE49-F238E27FC236}">
                <a16:creationId xmlns:a16="http://schemas.microsoft.com/office/drawing/2014/main" id="{52AA9506-6357-01D3-236F-177CCA3DA075}"/>
              </a:ext>
            </a:extLst>
          </p:cNvPr>
          <p:cNvSpPr>
            <a:spLocks noGrp="1"/>
          </p:cNvSpPr>
          <p:nvPr>
            <p:ph type="title"/>
          </p:nvPr>
        </p:nvSpPr>
        <p:spPr>
          <a:xfrm>
            <a:off x="641180" y="272781"/>
            <a:ext cx="10909640" cy="595849"/>
          </a:xfrm>
        </p:spPr>
        <p:txBody>
          <a:bodyPr vert="horz" lIns="0" tIns="0" rIns="0" bIns="0" rtlCol="0" anchor="b" anchorCtr="0">
            <a:noAutofit/>
          </a:bodyPr>
          <a:lstStyle/>
          <a:p>
            <a:r>
              <a:rPr lang="en-US" sz="4000" b="1" dirty="0">
                <a:solidFill>
                  <a:schemeClr val="accent1"/>
                </a:solidFill>
                <a:latin typeface="ABC Oracle Medium" panose="020B0504040202060203" pitchFamily="34" charset="77"/>
              </a:rPr>
              <a:t>CPI Turbo vs ABCD: Drawdowns and Lump Sums</a:t>
            </a:r>
          </a:p>
        </p:txBody>
      </p:sp>
      <p:sp>
        <p:nvSpPr>
          <p:cNvPr id="5" name="Slide Number Placeholder 4">
            <a:extLst>
              <a:ext uri="{FF2B5EF4-FFF2-40B4-BE49-F238E27FC236}">
                <a16:creationId xmlns:a16="http://schemas.microsoft.com/office/drawing/2014/main" id="{8669E1FF-761D-975D-CB95-B6694C97FC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607B18F-D8C5-4BAE-A418-A1CCB4BEE720}" type="slidenum">
              <a:rPr lang="en-US" smtClean="0">
                <a:solidFill>
                  <a:schemeClr val="tx1">
                    <a:tint val="75000"/>
                  </a:schemeClr>
                </a:solidFill>
              </a:rPr>
              <a:pPr>
                <a:spcAft>
                  <a:spcPts val="600"/>
                </a:spcAft>
              </a:pPr>
              <a:t>27</a:t>
            </a:fld>
            <a:endParaRPr lang="en-US" dirty="0">
              <a:solidFill>
                <a:schemeClr val="tx1">
                  <a:tint val="75000"/>
                </a:schemeClr>
              </a:solidFill>
            </a:endParaRPr>
          </a:p>
        </p:txBody>
      </p:sp>
      <p:sp>
        <p:nvSpPr>
          <p:cNvPr id="8" name="TextBox 7">
            <a:extLst>
              <a:ext uri="{FF2B5EF4-FFF2-40B4-BE49-F238E27FC236}">
                <a16:creationId xmlns:a16="http://schemas.microsoft.com/office/drawing/2014/main" id="{2BF9D9C2-50AD-3572-51D4-5D896299A6BF}"/>
              </a:ext>
            </a:extLst>
          </p:cNvPr>
          <p:cNvSpPr txBox="1"/>
          <p:nvPr/>
        </p:nvSpPr>
        <p:spPr>
          <a:xfrm>
            <a:off x="991425" y="6476470"/>
            <a:ext cx="10759858" cy="369332"/>
          </a:xfrm>
          <a:prstGeom prst="rect">
            <a:avLst/>
          </a:prstGeom>
          <a:noFill/>
        </p:spPr>
        <p:txBody>
          <a:bodyPr wrap="square" rtlCol="0">
            <a:spAutoFit/>
          </a:bodyPr>
          <a:lstStyle/>
          <a:p>
            <a:r>
              <a:rPr lang="en-AU" i="1" dirty="0"/>
              <a:t>based on 30-year terms for 144 quarterly commencements from June 1959 and ending March 2025</a:t>
            </a:r>
          </a:p>
        </p:txBody>
      </p:sp>
      <p:pic>
        <p:nvPicPr>
          <p:cNvPr id="4" name="Picture 3">
            <a:extLst>
              <a:ext uri="{FF2B5EF4-FFF2-40B4-BE49-F238E27FC236}">
                <a16:creationId xmlns:a16="http://schemas.microsoft.com/office/drawing/2014/main" id="{1BF69C97-7AD3-8F67-5F61-3026EA21088F}"/>
              </a:ext>
            </a:extLst>
          </p:cNvPr>
          <p:cNvPicPr>
            <a:picLocks noChangeAspect="1"/>
          </p:cNvPicPr>
          <p:nvPr/>
        </p:nvPicPr>
        <p:blipFill>
          <a:blip r:embed="rId4"/>
          <a:stretch>
            <a:fillRect/>
          </a:stretch>
        </p:blipFill>
        <p:spPr>
          <a:xfrm>
            <a:off x="342049" y="891899"/>
            <a:ext cx="4420861" cy="2657220"/>
          </a:xfrm>
          <a:prstGeom prst="rect">
            <a:avLst/>
          </a:prstGeom>
        </p:spPr>
      </p:pic>
      <p:pic>
        <p:nvPicPr>
          <p:cNvPr id="6" name="Picture 5">
            <a:extLst>
              <a:ext uri="{FF2B5EF4-FFF2-40B4-BE49-F238E27FC236}">
                <a16:creationId xmlns:a16="http://schemas.microsoft.com/office/drawing/2014/main" id="{EC046816-FFDA-5425-AEA2-2FC725D3B45E}"/>
              </a:ext>
            </a:extLst>
          </p:cNvPr>
          <p:cNvPicPr>
            <a:picLocks noChangeAspect="1"/>
          </p:cNvPicPr>
          <p:nvPr/>
        </p:nvPicPr>
        <p:blipFill>
          <a:blip r:embed="rId5"/>
          <a:stretch>
            <a:fillRect/>
          </a:stretch>
        </p:blipFill>
        <p:spPr>
          <a:xfrm>
            <a:off x="5805676" y="891899"/>
            <a:ext cx="4420861" cy="2657220"/>
          </a:xfrm>
          <a:prstGeom prst="rect">
            <a:avLst/>
          </a:prstGeom>
        </p:spPr>
      </p:pic>
      <p:cxnSp>
        <p:nvCxnSpPr>
          <p:cNvPr id="11" name="Straight Connector 10">
            <a:extLst>
              <a:ext uri="{FF2B5EF4-FFF2-40B4-BE49-F238E27FC236}">
                <a16:creationId xmlns:a16="http://schemas.microsoft.com/office/drawing/2014/main" id="{F0331FC0-FF94-3690-E1BD-E972439D5D1E}"/>
              </a:ext>
            </a:extLst>
          </p:cNvPr>
          <p:cNvCxnSpPr/>
          <p:nvPr/>
        </p:nvCxnSpPr>
        <p:spPr>
          <a:xfrm>
            <a:off x="6259286" y="2612573"/>
            <a:ext cx="386442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AFEB1328-F32F-FE1B-48DC-117BD9E9405E}"/>
              </a:ext>
            </a:extLst>
          </p:cNvPr>
          <p:cNvCxnSpPr>
            <a:cxnSpLocks/>
          </p:cNvCxnSpPr>
          <p:nvPr/>
        </p:nvCxnSpPr>
        <p:spPr>
          <a:xfrm>
            <a:off x="4114809" y="5116289"/>
            <a:ext cx="4076691"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529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20A96-6504-8617-0B85-551702966E9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7455D67-C58A-7563-77A9-1C6BAFDB9023}"/>
              </a:ext>
            </a:extLst>
          </p:cNvPr>
          <p:cNvSpPr>
            <a:spLocks noGrp="1"/>
          </p:cNvSpPr>
          <p:nvPr>
            <p:ph type="title"/>
          </p:nvPr>
        </p:nvSpPr>
        <p:spPr>
          <a:xfrm>
            <a:off x="513522" y="218928"/>
            <a:ext cx="11506202" cy="639202"/>
          </a:xfrm>
        </p:spPr>
        <p:txBody>
          <a:bodyPr anchor="b">
            <a:noAutofit/>
          </a:bodyPr>
          <a:lstStyle/>
          <a:p>
            <a:r>
              <a:rPr lang="en-AU" sz="4000" b="1" dirty="0"/>
              <a:t>Example: Applying a switching rule to the ABCDs …</a:t>
            </a:r>
          </a:p>
        </p:txBody>
      </p:sp>
      <p:sp>
        <p:nvSpPr>
          <p:cNvPr id="9" name="Content Placeholder 2">
            <a:extLst>
              <a:ext uri="{FF2B5EF4-FFF2-40B4-BE49-F238E27FC236}">
                <a16:creationId xmlns:a16="http://schemas.microsoft.com/office/drawing/2014/main" id="{6B90E2A5-A248-44B2-B91D-AE670103FA03}"/>
              </a:ext>
            </a:extLst>
          </p:cNvPr>
          <p:cNvSpPr>
            <a:spLocks noGrp="1"/>
          </p:cNvSpPr>
          <p:nvPr>
            <p:ph idx="1"/>
          </p:nvPr>
        </p:nvSpPr>
        <p:spPr>
          <a:xfrm>
            <a:off x="626800" y="1919690"/>
            <a:ext cx="3660985" cy="3520109"/>
          </a:xfrm>
          <a:solidFill>
            <a:schemeClr val="accent1">
              <a:lumMod val="20000"/>
              <a:lumOff val="80000"/>
            </a:schemeClr>
          </a:solidFill>
          <a:ln w="28575">
            <a:solidFill>
              <a:schemeClr val="accent1">
                <a:lumMod val="50000"/>
              </a:schemeClr>
            </a:solidFill>
          </a:ln>
        </p:spPr>
        <p:txBody>
          <a:bodyPr>
            <a:normAutofit lnSpcReduction="10000"/>
          </a:bodyPr>
          <a:lstStyle/>
          <a:p>
            <a:pPr marL="285750" indent="-285750">
              <a:buFont typeface="Arial" panose="020B0604020202020204" pitchFamily="34" charset="0"/>
              <a:buChar char="•"/>
            </a:pPr>
            <a:r>
              <a:rPr lang="en-AU" sz="2400" dirty="0"/>
              <a:t>Each column shows available ABCD commencing on or after member’s drawdown start </a:t>
            </a:r>
          </a:p>
          <a:p>
            <a:pPr marL="285750" lvl="1" indent="-285750">
              <a:buFont typeface="Arial" panose="020B0604020202020204" pitchFamily="34" charset="0"/>
              <a:buChar char="•"/>
            </a:pPr>
            <a:r>
              <a:rPr lang="en-AU" sz="2400" dirty="0">
                <a:solidFill>
                  <a:srgbClr val="0070C0"/>
                </a:solidFill>
              </a:rPr>
              <a:t>The light blue shaded cells shows how switching to higher drawdown rates can be made under pre-set rule – with 100% historical success rate</a:t>
            </a:r>
          </a:p>
          <a:p>
            <a:pPr marL="457200" lvl="1" indent="0">
              <a:buNone/>
            </a:pPr>
            <a:endParaRPr lang="en-AU" sz="2400" dirty="0"/>
          </a:p>
          <a:p>
            <a:pPr lvl="1"/>
            <a:endParaRPr lang="en-AU" sz="2400" dirty="0"/>
          </a:p>
        </p:txBody>
      </p:sp>
      <p:sp>
        <p:nvSpPr>
          <p:cNvPr id="11" name="Slide Number Placeholder 7">
            <a:extLst>
              <a:ext uri="{FF2B5EF4-FFF2-40B4-BE49-F238E27FC236}">
                <a16:creationId xmlns:a16="http://schemas.microsoft.com/office/drawing/2014/main" id="{8E61EED3-B13E-B1C7-FEA0-76F8C11B1077}"/>
              </a:ext>
            </a:extLst>
          </p:cNvPr>
          <p:cNvSpPr>
            <a:spLocks noGrp="1"/>
          </p:cNvSpPr>
          <p:nvPr>
            <p:ph type="sldNum" sz="quarter" idx="12"/>
          </p:nvPr>
        </p:nvSpPr>
        <p:spPr>
          <a:xfrm>
            <a:off x="9037321" y="6356350"/>
            <a:ext cx="2743200" cy="365125"/>
          </a:xfrm>
        </p:spPr>
        <p:txBody>
          <a:bodyPr>
            <a:normAutofit/>
          </a:bodyPr>
          <a:lstStyle/>
          <a:p>
            <a:pPr>
              <a:spcAft>
                <a:spcPts val="600"/>
              </a:spcAft>
            </a:pPr>
            <a:fld id="{3607B18F-D8C5-4BAE-A418-A1CCB4BEE720}" type="slidenum">
              <a:rPr lang="en-AU">
                <a:solidFill>
                  <a:schemeClr val="tx1">
                    <a:lumMod val="50000"/>
                    <a:lumOff val="50000"/>
                  </a:schemeClr>
                </a:solidFill>
              </a:rPr>
              <a:pPr>
                <a:spcAft>
                  <a:spcPts val="600"/>
                </a:spcAft>
              </a:pPr>
              <a:t>28</a:t>
            </a:fld>
            <a:endParaRPr lang="en-AU">
              <a:solidFill>
                <a:schemeClr val="tx1">
                  <a:lumMod val="50000"/>
                  <a:lumOff val="50000"/>
                </a:schemeClr>
              </a:solidFill>
            </a:endParaRPr>
          </a:p>
        </p:txBody>
      </p:sp>
      <p:sp>
        <p:nvSpPr>
          <p:cNvPr id="12" name="TextBox 11">
            <a:extLst>
              <a:ext uri="{FF2B5EF4-FFF2-40B4-BE49-F238E27FC236}">
                <a16:creationId xmlns:a16="http://schemas.microsoft.com/office/drawing/2014/main" id="{EDDC8614-BC8A-6196-332B-FFEC4E4D65A7}"/>
              </a:ext>
            </a:extLst>
          </p:cNvPr>
          <p:cNvSpPr txBox="1"/>
          <p:nvPr/>
        </p:nvSpPr>
        <p:spPr>
          <a:xfrm>
            <a:off x="5266113" y="5178802"/>
            <a:ext cx="6748905" cy="1384995"/>
          </a:xfrm>
          <a:prstGeom prst="rect">
            <a:avLst/>
          </a:prstGeom>
          <a:noFill/>
        </p:spPr>
        <p:txBody>
          <a:bodyPr wrap="square" rtlCol="0">
            <a:spAutoFit/>
          </a:bodyPr>
          <a:lstStyle/>
          <a:p>
            <a:pPr marL="285750" indent="-285750">
              <a:buFont typeface="Arial" panose="020B0604020202020204" pitchFamily="34" charset="0"/>
              <a:buChar char="•"/>
            </a:pPr>
            <a:r>
              <a:rPr lang="en-AU" sz="1400" dirty="0"/>
              <a:t>Drawdown rates are based on the CPI indexed income commencing the top of each column at a 5% initial drawdown</a:t>
            </a:r>
          </a:p>
          <a:p>
            <a:pPr marL="285750" indent="-285750">
              <a:buFont typeface="Arial" panose="020B0604020202020204" pitchFamily="34" charset="0"/>
              <a:buChar char="•"/>
            </a:pPr>
            <a:r>
              <a:rPr lang="en-AU" sz="1400" dirty="0"/>
              <a:t>The initial launch of a new ABCD varies by 1 year across each column</a:t>
            </a:r>
          </a:p>
          <a:p>
            <a:pPr marL="285750" indent="-285750">
              <a:buFont typeface="Arial" panose="020B0604020202020204" pitchFamily="34" charset="0"/>
              <a:buChar char="•"/>
            </a:pPr>
            <a:r>
              <a:rPr lang="en-AU" sz="1400" dirty="0"/>
              <a:t>Each ABCD is indexed by CPI down the columns and the dynamic investment strategy</a:t>
            </a:r>
          </a:p>
          <a:p>
            <a:pPr marL="285750" indent="-285750">
              <a:buFont typeface="Arial" panose="020B0604020202020204" pitchFamily="34" charset="0"/>
              <a:buChar char="•"/>
            </a:pPr>
            <a:r>
              <a:rPr lang="en-AU" sz="1400" dirty="0"/>
              <a:t>Table shows application of a pre-set rule.  </a:t>
            </a:r>
          </a:p>
          <a:p>
            <a:pPr marL="285750" indent="-285750">
              <a:buFont typeface="Arial" panose="020B0604020202020204" pitchFamily="34" charset="0"/>
              <a:buChar char="•"/>
            </a:pPr>
            <a:endParaRPr lang="en-AU" sz="1400" dirty="0"/>
          </a:p>
        </p:txBody>
      </p:sp>
      <p:pic>
        <p:nvPicPr>
          <p:cNvPr id="2" name="Picture 1">
            <a:extLst>
              <a:ext uri="{FF2B5EF4-FFF2-40B4-BE49-F238E27FC236}">
                <a16:creationId xmlns:a16="http://schemas.microsoft.com/office/drawing/2014/main" id="{5E83C217-1FF7-5CDC-845F-DAEF3D6D1C87}"/>
              </a:ext>
            </a:extLst>
          </p:cNvPr>
          <p:cNvPicPr>
            <a:picLocks noChangeAspect="1"/>
          </p:cNvPicPr>
          <p:nvPr/>
        </p:nvPicPr>
        <p:blipFill>
          <a:blip r:embed="rId3"/>
          <a:stretch>
            <a:fillRect/>
          </a:stretch>
        </p:blipFill>
        <p:spPr>
          <a:xfrm>
            <a:off x="4806951" y="1470990"/>
            <a:ext cx="6413500" cy="3520109"/>
          </a:xfrm>
          <a:prstGeom prst="rect">
            <a:avLst/>
          </a:prstGeom>
        </p:spPr>
      </p:pic>
      <p:cxnSp>
        <p:nvCxnSpPr>
          <p:cNvPr id="4" name="Straight Arrow Connector 3">
            <a:extLst>
              <a:ext uri="{FF2B5EF4-FFF2-40B4-BE49-F238E27FC236}">
                <a16:creationId xmlns:a16="http://schemas.microsoft.com/office/drawing/2014/main" id="{4735C024-FCE9-971B-FF4E-177AD43E4583}"/>
              </a:ext>
            </a:extLst>
          </p:cNvPr>
          <p:cNvCxnSpPr>
            <a:cxnSpLocks/>
          </p:cNvCxnSpPr>
          <p:nvPr/>
        </p:nvCxnSpPr>
        <p:spPr>
          <a:xfrm>
            <a:off x="5290875" y="2146300"/>
            <a:ext cx="1109925" cy="469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1C8FCC3-293C-3DFE-E9D9-24E35FEB2914}"/>
              </a:ext>
            </a:extLst>
          </p:cNvPr>
          <p:cNvCxnSpPr>
            <a:cxnSpLocks/>
          </p:cNvCxnSpPr>
          <p:nvPr/>
        </p:nvCxnSpPr>
        <p:spPr>
          <a:xfrm>
            <a:off x="6451600" y="2616200"/>
            <a:ext cx="0" cy="675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4A42BE-9FC6-BB42-446A-444EA74DB452}"/>
              </a:ext>
            </a:extLst>
          </p:cNvPr>
          <p:cNvCxnSpPr>
            <a:cxnSpLocks/>
          </p:cNvCxnSpPr>
          <p:nvPr/>
        </p:nvCxnSpPr>
        <p:spPr>
          <a:xfrm>
            <a:off x="6451600" y="3231045"/>
            <a:ext cx="1447800" cy="604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C25A2B5-899D-7E2C-0D8F-1B37946556FA}"/>
              </a:ext>
            </a:extLst>
          </p:cNvPr>
          <p:cNvCxnSpPr>
            <a:cxnSpLocks/>
          </p:cNvCxnSpPr>
          <p:nvPr/>
        </p:nvCxnSpPr>
        <p:spPr>
          <a:xfrm>
            <a:off x="7722925" y="3261277"/>
            <a:ext cx="379676" cy="1677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FB2E669-E7C0-3C56-B71D-7EF1C3DB6C4D}"/>
              </a:ext>
            </a:extLst>
          </p:cNvPr>
          <p:cNvCxnSpPr>
            <a:cxnSpLocks/>
          </p:cNvCxnSpPr>
          <p:nvPr/>
        </p:nvCxnSpPr>
        <p:spPr>
          <a:xfrm>
            <a:off x="8102601" y="3429000"/>
            <a:ext cx="0" cy="787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0684AE2-F47D-4718-7B2A-04B9553BF8BD}"/>
              </a:ext>
            </a:extLst>
          </p:cNvPr>
          <p:cNvCxnSpPr>
            <a:cxnSpLocks/>
          </p:cNvCxnSpPr>
          <p:nvPr/>
        </p:nvCxnSpPr>
        <p:spPr>
          <a:xfrm flipH="1">
            <a:off x="5395650" y="4216400"/>
            <a:ext cx="270695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91E2C4-FF7E-D96A-D990-F63D55C4CF1F}"/>
              </a:ext>
            </a:extLst>
          </p:cNvPr>
          <p:cNvCxnSpPr>
            <a:cxnSpLocks/>
          </p:cNvCxnSpPr>
          <p:nvPr/>
        </p:nvCxnSpPr>
        <p:spPr>
          <a:xfrm>
            <a:off x="5346701" y="4216400"/>
            <a:ext cx="0" cy="7874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Rounded Rectangular Callout 2">
            <a:extLst>
              <a:ext uri="{FF2B5EF4-FFF2-40B4-BE49-F238E27FC236}">
                <a16:creationId xmlns:a16="http://schemas.microsoft.com/office/drawing/2014/main" id="{6F33F919-2260-8E40-269A-500AD4AA2F8B}"/>
              </a:ext>
            </a:extLst>
          </p:cNvPr>
          <p:cNvSpPr/>
          <p:nvPr/>
        </p:nvSpPr>
        <p:spPr>
          <a:xfrm>
            <a:off x="9048751" y="976963"/>
            <a:ext cx="2171700" cy="612648"/>
          </a:xfrm>
          <a:prstGeom prst="wedgeRoundRectCallout">
            <a:avLst>
              <a:gd name="adj1" fmla="val -102412"/>
              <a:gd name="adj2" fmla="val 998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Don’t worry about detail here</a:t>
            </a:r>
          </a:p>
        </p:txBody>
      </p:sp>
    </p:spTree>
    <p:extLst>
      <p:ext uri="{BB962C8B-B14F-4D97-AF65-F5344CB8AC3E}">
        <p14:creationId xmlns:p14="http://schemas.microsoft.com/office/powerpoint/2010/main" val="262401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776E-9059-EFFC-4406-6B4FE67C13AB}"/>
              </a:ext>
            </a:extLst>
          </p:cNvPr>
          <p:cNvSpPr>
            <a:spLocks noGrp="1"/>
          </p:cNvSpPr>
          <p:nvPr>
            <p:ph type="title"/>
          </p:nvPr>
        </p:nvSpPr>
        <p:spPr>
          <a:xfrm>
            <a:off x="326848" y="288390"/>
            <a:ext cx="11322947" cy="665768"/>
          </a:xfrm>
        </p:spPr>
        <p:txBody>
          <a:bodyPr/>
          <a:lstStyle/>
          <a:p>
            <a:r>
              <a:rPr lang="en-US" sz="4000" b="1" dirty="0"/>
              <a:t>Higher Risk Appetite using ABCD</a:t>
            </a:r>
          </a:p>
        </p:txBody>
      </p:sp>
      <p:sp>
        <p:nvSpPr>
          <p:cNvPr id="3" name="Content Placeholder 2">
            <a:extLst>
              <a:ext uri="{FF2B5EF4-FFF2-40B4-BE49-F238E27FC236}">
                <a16:creationId xmlns:a16="http://schemas.microsoft.com/office/drawing/2014/main" id="{601A7835-9D55-92C7-9354-89DC44B687AE}"/>
              </a:ext>
            </a:extLst>
          </p:cNvPr>
          <p:cNvSpPr>
            <a:spLocks noGrp="1"/>
          </p:cNvSpPr>
          <p:nvPr>
            <p:ph idx="1"/>
          </p:nvPr>
        </p:nvSpPr>
        <p:spPr>
          <a:xfrm>
            <a:off x="434526" y="1118209"/>
            <a:ext cx="11322947" cy="5271989"/>
          </a:xfrm>
        </p:spPr>
        <p:txBody>
          <a:bodyPr/>
          <a:lstStyle/>
          <a:p>
            <a:r>
              <a:rPr lang="en-US" sz="3200" dirty="0"/>
              <a:t>The ABCD Base Conditions produce </a:t>
            </a:r>
            <a:r>
              <a:rPr lang="en-US" sz="3200" b="1" u="sng" dirty="0"/>
              <a:t>low-risk</a:t>
            </a:r>
            <a:r>
              <a:rPr lang="en-US" sz="3200" u="sng" dirty="0"/>
              <a:t> </a:t>
            </a:r>
            <a:r>
              <a:rPr lang="en-US" sz="3200" b="1" u="sng" dirty="0"/>
              <a:t>outcomes for CPI indexed income streams</a:t>
            </a:r>
          </a:p>
          <a:p>
            <a:endParaRPr lang="en-US" sz="2800" dirty="0"/>
          </a:p>
          <a:p>
            <a:r>
              <a:rPr lang="en-US" sz="3200" dirty="0"/>
              <a:t>A Member can choose to lift risk in a number of ways. For example:</a:t>
            </a:r>
          </a:p>
          <a:p>
            <a:pPr marL="342900" indent="-342900">
              <a:buFontTx/>
              <a:buChar char="-"/>
            </a:pPr>
            <a:r>
              <a:rPr lang="en-US" sz="3200" dirty="0">
                <a:solidFill>
                  <a:srgbClr val="0070C0"/>
                </a:solidFill>
              </a:rPr>
              <a:t>Divert some of their account balance to risky assets such as shares.  This will increase the volatility of their total account value, with potentially higher (or lower) overall outcomes</a:t>
            </a:r>
          </a:p>
          <a:p>
            <a:r>
              <a:rPr lang="en-US" sz="3200" dirty="0">
                <a:solidFill>
                  <a:srgbClr val="0070C0"/>
                </a:solidFill>
              </a:rPr>
              <a:t>OR</a:t>
            </a:r>
          </a:p>
          <a:p>
            <a:pPr marL="342900" indent="-342900">
              <a:buFontTx/>
              <a:buChar char="-"/>
            </a:pPr>
            <a:r>
              <a:rPr lang="en-US" sz="3200" dirty="0">
                <a:solidFill>
                  <a:srgbClr val="0070C0"/>
                </a:solidFill>
              </a:rPr>
              <a:t>Increase their regular drawdown $ so that it exceeds the amount estimated to be supportable by their initial account balance.</a:t>
            </a:r>
          </a:p>
        </p:txBody>
      </p:sp>
      <p:sp>
        <p:nvSpPr>
          <p:cNvPr id="4" name="Slide Number Placeholder 3">
            <a:extLst>
              <a:ext uri="{FF2B5EF4-FFF2-40B4-BE49-F238E27FC236}">
                <a16:creationId xmlns:a16="http://schemas.microsoft.com/office/drawing/2014/main" id="{43E56BE9-6FBC-73DF-0717-3F4E5D700F2C}"/>
              </a:ext>
            </a:extLst>
          </p:cNvPr>
          <p:cNvSpPr>
            <a:spLocks noGrp="1"/>
          </p:cNvSpPr>
          <p:nvPr>
            <p:ph type="sldNum" sz="quarter" idx="12"/>
          </p:nvPr>
        </p:nvSpPr>
        <p:spPr/>
        <p:txBody>
          <a:bodyPr/>
          <a:lstStyle/>
          <a:p>
            <a:fld id="{686CBC91-C54A-7240-814F-85E30947EB4E}" type="slidenum">
              <a:rPr lang="en-US" smtClean="0"/>
              <a:t>29</a:t>
            </a:fld>
            <a:endParaRPr lang="en-US"/>
          </a:p>
        </p:txBody>
      </p:sp>
    </p:spTree>
    <p:extLst>
      <p:ext uri="{BB962C8B-B14F-4D97-AF65-F5344CB8AC3E}">
        <p14:creationId xmlns:p14="http://schemas.microsoft.com/office/powerpoint/2010/main" val="1963379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E0A5-B855-03E8-126F-D5054D210C96}"/>
              </a:ext>
            </a:extLst>
          </p:cNvPr>
          <p:cNvSpPr>
            <a:spLocks noGrp="1"/>
          </p:cNvSpPr>
          <p:nvPr>
            <p:ph type="title"/>
          </p:nvPr>
        </p:nvSpPr>
        <p:spPr>
          <a:xfrm>
            <a:off x="326848" y="288390"/>
            <a:ext cx="11322947" cy="705524"/>
          </a:xfrm>
        </p:spPr>
        <p:txBody>
          <a:bodyPr/>
          <a:lstStyle/>
          <a:p>
            <a:r>
              <a:rPr lang="en-US" sz="4000" b="1" dirty="0"/>
              <a:t>Other Considerations for the Super Fund</a:t>
            </a:r>
          </a:p>
        </p:txBody>
      </p:sp>
      <p:sp>
        <p:nvSpPr>
          <p:cNvPr id="3" name="Content Placeholder 2">
            <a:extLst>
              <a:ext uri="{FF2B5EF4-FFF2-40B4-BE49-F238E27FC236}">
                <a16:creationId xmlns:a16="http://schemas.microsoft.com/office/drawing/2014/main" id="{F2D7E883-FC72-5D2D-F166-94974EADD7DB}"/>
              </a:ext>
            </a:extLst>
          </p:cNvPr>
          <p:cNvSpPr>
            <a:spLocks noGrp="1"/>
          </p:cNvSpPr>
          <p:nvPr>
            <p:ph idx="1"/>
          </p:nvPr>
        </p:nvSpPr>
        <p:spPr>
          <a:xfrm>
            <a:off x="326847" y="1171000"/>
            <a:ext cx="11322947" cy="4919291"/>
          </a:xfrm>
        </p:spPr>
        <p:txBody>
          <a:bodyPr/>
          <a:lstStyle/>
          <a:p>
            <a:pPr marL="342900" indent="-342900">
              <a:buFont typeface="Arial" panose="020B0604020202020204" pitchFamily="34" charset="0"/>
              <a:buChar char="•"/>
            </a:pPr>
            <a:r>
              <a:rPr lang="en-US" sz="3200" dirty="0"/>
              <a:t>Member’s needs </a:t>
            </a:r>
          </a:p>
          <a:p>
            <a:pPr marL="698500" lvl="2" indent="-342900">
              <a:buFont typeface="Courier New" panose="02070309020205020404" pitchFamily="49" charset="0"/>
              <a:buChar char="o"/>
            </a:pPr>
            <a:r>
              <a:rPr lang="en-US" sz="3200" dirty="0">
                <a:solidFill>
                  <a:srgbClr val="0070C0"/>
                </a:solidFill>
              </a:rPr>
              <a:t>Regular cash flow</a:t>
            </a:r>
          </a:p>
          <a:p>
            <a:pPr marL="698500" lvl="2" indent="-342900">
              <a:buFont typeface="Courier New" panose="02070309020205020404" pitchFamily="49" charset="0"/>
              <a:buChar char="o"/>
            </a:pPr>
            <a:r>
              <a:rPr lang="en-AU" sz="3200" dirty="0">
                <a:solidFill>
                  <a:srgbClr val="0070C0"/>
                </a:solidFill>
              </a:rPr>
              <a:t>One-off cash</a:t>
            </a:r>
          </a:p>
          <a:p>
            <a:pPr marL="1411288" lvl="4" indent="-342900">
              <a:buFont typeface="Wingdings" pitchFamily="2" charset="2"/>
              <a:buChar char="§"/>
            </a:pPr>
            <a:r>
              <a:rPr lang="en-AU" dirty="0">
                <a:solidFill>
                  <a:srgbClr val="0070C0"/>
                </a:solidFill>
              </a:rPr>
              <a:t>Anticipated</a:t>
            </a:r>
          </a:p>
          <a:p>
            <a:pPr marL="1411288" lvl="4" indent="-342900">
              <a:buFont typeface="Wingdings" pitchFamily="2" charset="2"/>
              <a:buChar char="§"/>
            </a:pPr>
            <a:r>
              <a:rPr lang="en-AU" dirty="0">
                <a:solidFill>
                  <a:srgbClr val="0070C0"/>
                </a:solidFill>
              </a:rPr>
              <a:t>Unanticipated</a:t>
            </a:r>
          </a:p>
          <a:p>
            <a:pPr marL="342900" lvl="2" indent="-342900"/>
            <a:r>
              <a:rPr lang="en-AU" sz="3200" dirty="0"/>
              <a:t>Other Member assets?</a:t>
            </a:r>
          </a:p>
          <a:p>
            <a:pPr marL="342900" indent="-342900">
              <a:buFont typeface="Arial" panose="020B0604020202020204" pitchFamily="34" charset="0"/>
              <a:buChar char="•"/>
            </a:pPr>
            <a:r>
              <a:rPr lang="en-US" sz="3200" dirty="0"/>
              <a:t>“government support” and other contingent sources the member may receive over time</a:t>
            </a:r>
          </a:p>
          <a:p>
            <a:pPr marL="1411288" lvl="4" indent="-342900">
              <a:buFont typeface="Wingdings" pitchFamily="2" charset="2"/>
              <a:buChar char="§"/>
            </a:pPr>
            <a:r>
              <a:rPr lang="en-AU" dirty="0">
                <a:solidFill>
                  <a:srgbClr val="0070C0"/>
                </a:solidFill>
              </a:rPr>
              <a:t>Age pension and other social services; health insurance</a:t>
            </a:r>
          </a:p>
          <a:p>
            <a:pPr marL="342900" indent="-342900">
              <a:buFont typeface="Arial" panose="020B0604020202020204" pitchFamily="34" charset="0"/>
              <a:buChar char="•"/>
            </a:pPr>
            <a:r>
              <a:rPr lang="en-US" sz="3200" dirty="0"/>
              <a:t>Ease for Member to understand</a:t>
            </a:r>
          </a:p>
          <a:p>
            <a:pPr marL="342900" indent="-342900">
              <a:buFont typeface="Arial" panose="020B0604020202020204" pitchFamily="34" charset="0"/>
              <a:buChar char="•"/>
            </a:pPr>
            <a:r>
              <a:rPr lang="en-AU" sz="3200" dirty="0"/>
              <a:t>Member’s risk appetite</a:t>
            </a:r>
          </a:p>
          <a:p>
            <a:pPr marL="342900" indent="-342900">
              <a:buFont typeface="Arial" panose="020B0604020202020204" pitchFamily="34" charset="0"/>
              <a:buChar char="•"/>
            </a:pPr>
            <a:r>
              <a:rPr lang="en-US" sz="3200" dirty="0"/>
              <a:t>Advice and Support for Member</a:t>
            </a:r>
          </a:p>
          <a:p>
            <a:pPr marL="342900" indent="-342900">
              <a:buFont typeface="Arial" panose="020B0604020202020204" pitchFamily="34" charset="0"/>
              <a:buChar char="•"/>
            </a:pPr>
            <a:endParaRPr lang="en-US" sz="2800" dirty="0"/>
          </a:p>
          <a:p>
            <a:endParaRPr lang="en-US" sz="2800" dirty="0"/>
          </a:p>
          <a:p>
            <a:endParaRPr lang="en-US" sz="2800" dirty="0"/>
          </a:p>
          <a:p>
            <a:endParaRPr lang="en-US" sz="2800" dirty="0"/>
          </a:p>
          <a:p>
            <a:endParaRPr lang="en-US" sz="2800" dirty="0"/>
          </a:p>
          <a:p>
            <a:r>
              <a:rPr lang="en-US" sz="2800" dirty="0">
                <a:solidFill>
                  <a:schemeClr val="accent1">
                    <a:lumMod val="75000"/>
                  </a:schemeClr>
                </a:solidFill>
              </a:rPr>
              <a:t>[Note: Every Retiring Member has an account – starting point]</a:t>
            </a:r>
          </a:p>
        </p:txBody>
      </p:sp>
      <p:sp>
        <p:nvSpPr>
          <p:cNvPr id="4" name="Slide Number Placeholder 3">
            <a:extLst>
              <a:ext uri="{FF2B5EF4-FFF2-40B4-BE49-F238E27FC236}">
                <a16:creationId xmlns:a16="http://schemas.microsoft.com/office/drawing/2014/main" id="{1B2E28E6-BD37-CDCE-C28E-AE51714E67CA}"/>
              </a:ext>
            </a:extLst>
          </p:cNvPr>
          <p:cNvSpPr>
            <a:spLocks noGrp="1"/>
          </p:cNvSpPr>
          <p:nvPr>
            <p:ph type="sldNum" sz="quarter" idx="12"/>
          </p:nvPr>
        </p:nvSpPr>
        <p:spPr/>
        <p:txBody>
          <a:bodyPr/>
          <a:lstStyle/>
          <a:p>
            <a:fld id="{686CBC91-C54A-7240-814F-85E30947EB4E}" type="slidenum">
              <a:rPr lang="en-US" smtClean="0"/>
              <a:t>3</a:t>
            </a:fld>
            <a:endParaRPr lang="en-US"/>
          </a:p>
        </p:txBody>
      </p:sp>
    </p:spTree>
    <p:extLst>
      <p:ext uri="{BB962C8B-B14F-4D97-AF65-F5344CB8AC3E}">
        <p14:creationId xmlns:p14="http://schemas.microsoft.com/office/powerpoint/2010/main" val="3205571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34433-70AE-DB78-083B-BE5EBE7AB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38510A-1A1B-8537-06EC-EF1EEBB6770D}"/>
              </a:ext>
            </a:extLst>
          </p:cNvPr>
          <p:cNvSpPr>
            <a:spLocks noGrp="1"/>
          </p:cNvSpPr>
          <p:nvPr>
            <p:ph type="title"/>
          </p:nvPr>
        </p:nvSpPr>
        <p:spPr/>
        <p:txBody>
          <a:bodyPr/>
          <a:lstStyle/>
          <a:p>
            <a:pPr algn="ctr"/>
            <a:r>
              <a:rPr lang="en-AU" sz="4000" b="1" dirty="0"/>
              <a:t>Irregular Cash Flow Needs</a:t>
            </a:r>
            <a:br>
              <a:rPr lang="en-AU" sz="4000" b="1" dirty="0"/>
            </a:br>
            <a:endParaRPr lang="en-AU" sz="4000" b="1" dirty="0"/>
          </a:p>
        </p:txBody>
      </p:sp>
    </p:spTree>
    <p:extLst>
      <p:ext uri="{BB962C8B-B14F-4D97-AF65-F5344CB8AC3E}">
        <p14:creationId xmlns:p14="http://schemas.microsoft.com/office/powerpoint/2010/main" val="307623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38850E30-6E80-8AF7-BFB9-B29E946CD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B6FDB-292E-75CB-5E18-3409624E6506}"/>
              </a:ext>
            </a:extLst>
          </p:cNvPr>
          <p:cNvSpPr>
            <a:spLocks noGrp="1"/>
          </p:cNvSpPr>
          <p:nvPr>
            <p:ph type="title"/>
          </p:nvPr>
        </p:nvSpPr>
        <p:spPr>
          <a:xfrm>
            <a:off x="326848" y="288389"/>
            <a:ext cx="11322947" cy="680965"/>
          </a:xfrm>
        </p:spPr>
        <p:txBody>
          <a:bodyPr/>
          <a:lstStyle/>
          <a:p>
            <a:r>
              <a:rPr lang="en-US" sz="4000" b="1" dirty="0"/>
              <a:t>Irregular cash flow needs – ABCD and Target-date</a:t>
            </a:r>
          </a:p>
        </p:txBody>
      </p:sp>
      <p:sp>
        <p:nvSpPr>
          <p:cNvPr id="3" name="Content Placeholder 2">
            <a:extLst>
              <a:ext uri="{FF2B5EF4-FFF2-40B4-BE49-F238E27FC236}">
                <a16:creationId xmlns:a16="http://schemas.microsoft.com/office/drawing/2014/main" id="{D8A901C5-5A29-2D2D-490D-D76066170C49}"/>
              </a:ext>
            </a:extLst>
          </p:cNvPr>
          <p:cNvSpPr>
            <a:spLocks noGrp="1"/>
          </p:cNvSpPr>
          <p:nvPr>
            <p:ph idx="1"/>
          </p:nvPr>
        </p:nvSpPr>
        <p:spPr>
          <a:xfrm>
            <a:off x="326847" y="969354"/>
            <a:ext cx="11322947" cy="4919291"/>
          </a:xfrm>
        </p:spPr>
        <p:txBody>
          <a:bodyPr/>
          <a:lstStyle/>
          <a:p>
            <a:r>
              <a:rPr lang="en-US" sz="3200" dirty="0">
                <a:solidFill>
                  <a:schemeClr val="tx1"/>
                </a:solidFill>
              </a:rPr>
              <a:t>Estimates can be made (at retirement and from time to time) for:</a:t>
            </a:r>
          </a:p>
          <a:p>
            <a:endParaRPr lang="en-US" sz="3200" dirty="0">
              <a:solidFill>
                <a:schemeClr val="tx1"/>
              </a:solidFill>
            </a:endParaRPr>
          </a:p>
          <a:p>
            <a:pPr marL="457200" indent="-457200">
              <a:buFont typeface="Courier New" panose="02070309020205020404" pitchFamily="49" charset="0"/>
              <a:buChar char="o"/>
            </a:pPr>
            <a:r>
              <a:rPr lang="en-US" sz="3200" dirty="0">
                <a:solidFill>
                  <a:schemeClr val="tx1"/>
                </a:solidFill>
              </a:rPr>
              <a:t>One-off anticipated expenses (</a:t>
            </a:r>
            <a:r>
              <a:rPr lang="en-US" sz="3200" dirty="0" err="1">
                <a:solidFill>
                  <a:schemeClr val="tx1"/>
                </a:solidFill>
              </a:rPr>
              <a:t>eg.</a:t>
            </a:r>
            <a:r>
              <a:rPr lang="en-US" sz="3200" dirty="0">
                <a:solidFill>
                  <a:schemeClr val="tx1"/>
                </a:solidFill>
              </a:rPr>
              <a:t> a new car every 7 years)</a:t>
            </a:r>
          </a:p>
          <a:p>
            <a:pPr marL="457200" indent="-457200">
              <a:buFont typeface="Courier New" panose="02070309020205020404" pitchFamily="49" charset="0"/>
              <a:buChar char="o"/>
            </a:pPr>
            <a:endParaRPr lang="en-US" sz="3200" dirty="0">
              <a:solidFill>
                <a:schemeClr val="tx1"/>
              </a:solidFill>
            </a:endParaRPr>
          </a:p>
          <a:p>
            <a:pPr marL="457200" indent="-457200">
              <a:buFont typeface="Courier New" panose="02070309020205020404" pitchFamily="49" charset="0"/>
              <a:buChar char="o"/>
            </a:pPr>
            <a:r>
              <a:rPr lang="en-US" sz="3200" dirty="0">
                <a:solidFill>
                  <a:schemeClr val="tx1"/>
                </a:solidFill>
              </a:rPr>
              <a:t>Lump sum at the age regular drawdowns finish</a:t>
            </a:r>
          </a:p>
          <a:p>
            <a:pPr marL="812800" lvl="2" indent="-457200"/>
            <a:r>
              <a:rPr lang="en-US" sz="3200" dirty="0">
                <a:solidFill>
                  <a:schemeClr val="tx1"/>
                </a:solidFill>
              </a:rPr>
              <a:t>for aged care </a:t>
            </a:r>
            <a:r>
              <a:rPr lang="en-US" sz="3200" dirty="0" err="1">
                <a:solidFill>
                  <a:schemeClr val="tx1"/>
                </a:solidFill>
              </a:rPr>
              <a:t>etc</a:t>
            </a:r>
            <a:endParaRPr lang="en-US" sz="3200" dirty="0">
              <a:solidFill>
                <a:schemeClr val="tx1"/>
              </a:solidFill>
            </a:endParaRPr>
          </a:p>
          <a:p>
            <a:pPr marL="812800" lvl="2" indent="-457200"/>
            <a:r>
              <a:rPr lang="en-US" sz="3200" dirty="0">
                <a:solidFill>
                  <a:schemeClr val="tx1"/>
                </a:solidFill>
              </a:rPr>
              <a:t>for expenses after that date</a:t>
            </a:r>
          </a:p>
          <a:p>
            <a:endParaRPr lang="en-US" sz="2800" dirty="0">
              <a:solidFill>
                <a:schemeClr val="tx1"/>
              </a:solidFill>
            </a:endParaRPr>
          </a:p>
          <a:p>
            <a:pPr marL="342900" indent="-342900">
              <a:buFontTx/>
              <a:buChar char="-"/>
            </a:pPr>
            <a:endParaRPr lang="en-US" sz="2800" dirty="0">
              <a:solidFill>
                <a:schemeClr val="tx1"/>
              </a:solidFill>
            </a:endParaRPr>
          </a:p>
        </p:txBody>
      </p:sp>
      <p:sp>
        <p:nvSpPr>
          <p:cNvPr id="4" name="TextBox 3">
            <a:extLst>
              <a:ext uri="{FF2B5EF4-FFF2-40B4-BE49-F238E27FC236}">
                <a16:creationId xmlns:a16="http://schemas.microsoft.com/office/drawing/2014/main" id="{32394A9C-AA4E-8837-5589-5B60D7970B39}"/>
              </a:ext>
            </a:extLst>
          </p:cNvPr>
          <p:cNvSpPr txBox="1"/>
          <p:nvPr/>
        </p:nvSpPr>
        <p:spPr>
          <a:xfrm>
            <a:off x="-74691" y="6400800"/>
            <a:ext cx="12266691" cy="646331"/>
          </a:xfrm>
          <a:prstGeom prst="rect">
            <a:avLst/>
          </a:prstGeom>
          <a:noFill/>
        </p:spPr>
        <p:txBody>
          <a:bodyPr wrap="none" rtlCol="0">
            <a:spAutoFit/>
          </a:bodyPr>
          <a:lstStyle/>
          <a:p>
            <a:r>
              <a:rPr lang="en-US" sz="1800" dirty="0">
                <a:solidFill>
                  <a:schemeClr val="tx1"/>
                </a:solidFill>
              </a:rPr>
              <a:t>Note: Investments could also be made in a “product” at retirement – </a:t>
            </a:r>
            <a:r>
              <a:rPr lang="en-US" sz="1800" dirty="0" err="1">
                <a:solidFill>
                  <a:schemeClr val="tx1"/>
                </a:solidFill>
              </a:rPr>
              <a:t>eg</a:t>
            </a:r>
            <a:r>
              <a:rPr lang="en-US" sz="1800" dirty="0">
                <a:solidFill>
                  <a:schemeClr val="tx1"/>
                </a:solidFill>
              </a:rPr>
              <a:t> a deferred lifetime annuity to meet late cash flow needs.</a:t>
            </a:r>
          </a:p>
          <a:p>
            <a:endParaRPr lang="en-US" dirty="0"/>
          </a:p>
        </p:txBody>
      </p:sp>
      <p:sp>
        <p:nvSpPr>
          <p:cNvPr id="5" name="TextBox 4">
            <a:extLst>
              <a:ext uri="{FF2B5EF4-FFF2-40B4-BE49-F238E27FC236}">
                <a16:creationId xmlns:a16="http://schemas.microsoft.com/office/drawing/2014/main" id="{DF846CDF-4DC5-BBE8-28BE-10C9495A1CCC}"/>
              </a:ext>
            </a:extLst>
          </p:cNvPr>
          <p:cNvSpPr txBox="1"/>
          <p:nvPr/>
        </p:nvSpPr>
        <p:spPr>
          <a:xfrm>
            <a:off x="326846" y="4575063"/>
            <a:ext cx="11140256" cy="1569660"/>
          </a:xfrm>
          <a:prstGeom prst="rect">
            <a:avLst/>
          </a:prstGeom>
          <a:solidFill>
            <a:schemeClr val="bg1">
              <a:lumMod val="95000"/>
            </a:schemeClr>
          </a:solidFill>
        </p:spPr>
        <p:txBody>
          <a:bodyPr wrap="square" rtlCol="0">
            <a:spAutoFit/>
          </a:bodyPr>
          <a:lstStyle/>
          <a:p>
            <a:pPr marL="355600" lvl="3" indent="0">
              <a:buNone/>
            </a:pPr>
            <a:r>
              <a:rPr lang="en-US" sz="2400" dirty="0" err="1">
                <a:solidFill>
                  <a:srgbClr val="0070C0"/>
                </a:solidFill>
              </a:rPr>
              <a:t>Eg</a:t>
            </a:r>
            <a:r>
              <a:rPr lang="en-US" sz="2400" dirty="0">
                <a:solidFill>
                  <a:srgbClr val="0070C0"/>
                </a:solidFill>
              </a:rPr>
              <a:t>, using ABCD: </a:t>
            </a:r>
          </a:p>
          <a:p>
            <a:pPr marL="1169988" lvl="3" indent="-457200">
              <a:buFontTx/>
              <a:buChar char="-"/>
            </a:pPr>
            <a:r>
              <a:rPr lang="en-US" sz="2400" dirty="0">
                <a:solidFill>
                  <a:srgbClr val="0070C0"/>
                </a:solidFill>
              </a:rPr>
              <a:t>Choose appropriately long term for drawdown</a:t>
            </a:r>
          </a:p>
          <a:p>
            <a:pPr marL="1169988" lvl="3" indent="-457200">
              <a:buFontTx/>
              <a:buChar char="-"/>
            </a:pPr>
            <a:r>
              <a:rPr lang="en-US" sz="2400" dirty="0">
                <a:solidFill>
                  <a:srgbClr val="0070C0"/>
                </a:solidFill>
              </a:rPr>
              <a:t>Set aside amount outside ABCD at start and invest for long term </a:t>
            </a:r>
            <a:r>
              <a:rPr lang="en-US" sz="2400" dirty="0" err="1">
                <a:solidFill>
                  <a:srgbClr val="0070C0"/>
                </a:solidFill>
              </a:rPr>
              <a:t>eg</a:t>
            </a:r>
            <a:r>
              <a:rPr lang="en-US" sz="2400" dirty="0">
                <a:solidFill>
                  <a:srgbClr val="0070C0"/>
                </a:solidFill>
              </a:rPr>
              <a:t> shares, or if available a Target-date Fund</a:t>
            </a:r>
          </a:p>
        </p:txBody>
      </p:sp>
      <p:sp>
        <p:nvSpPr>
          <p:cNvPr id="6" name="Slide Number Placeholder 5">
            <a:extLst>
              <a:ext uri="{FF2B5EF4-FFF2-40B4-BE49-F238E27FC236}">
                <a16:creationId xmlns:a16="http://schemas.microsoft.com/office/drawing/2014/main" id="{FD0A6F59-DA83-7493-1DFE-DFDA1CBA3AC7}"/>
              </a:ext>
            </a:extLst>
          </p:cNvPr>
          <p:cNvSpPr>
            <a:spLocks noGrp="1"/>
          </p:cNvSpPr>
          <p:nvPr>
            <p:ph type="sldNum" sz="quarter" idx="12"/>
          </p:nvPr>
        </p:nvSpPr>
        <p:spPr/>
        <p:txBody>
          <a:bodyPr/>
          <a:lstStyle/>
          <a:p>
            <a:fld id="{686CBC91-C54A-7240-814F-85E30947EB4E}" type="slidenum">
              <a:rPr lang="en-US" smtClean="0"/>
              <a:t>31</a:t>
            </a:fld>
            <a:endParaRPr lang="en-US"/>
          </a:p>
        </p:txBody>
      </p:sp>
    </p:spTree>
    <p:extLst>
      <p:ext uri="{BB962C8B-B14F-4D97-AF65-F5344CB8AC3E}">
        <p14:creationId xmlns:p14="http://schemas.microsoft.com/office/powerpoint/2010/main" val="1197575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E31A-D225-5E5C-9433-9BA753CF0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14181B-69A9-DD92-8240-DC7DE68F9016}"/>
              </a:ext>
            </a:extLst>
          </p:cNvPr>
          <p:cNvSpPr>
            <a:spLocks noGrp="1"/>
          </p:cNvSpPr>
          <p:nvPr>
            <p:ph type="title"/>
          </p:nvPr>
        </p:nvSpPr>
        <p:spPr/>
        <p:txBody>
          <a:bodyPr/>
          <a:lstStyle/>
          <a:p>
            <a:pPr algn="ctr"/>
            <a:br>
              <a:rPr lang="en-AU" sz="4000" b="1" dirty="0"/>
            </a:br>
            <a:r>
              <a:rPr lang="en-AU" sz="4000" b="1" dirty="0"/>
              <a:t>Government Support</a:t>
            </a:r>
          </a:p>
        </p:txBody>
      </p:sp>
    </p:spTree>
    <p:extLst>
      <p:ext uri="{BB962C8B-B14F-4D97-AF65-F5344CB8AC3E}">
        <p14:creationId xmlns:p14="http://schemas.microsoft.com/office/powerpoint/2010/main" val="132278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DAE0DE41-CA9F-ABEC-520A-9F252CABD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65E5F-C872-2EE4-B28A-24FAA8223007}"/>
              </a:ext>
            </a:extLst>
          </p:cNvPr>
          <p:cNvSpPr>
            <a:spLocks noGrp="1"/>
          </p:cNvSpPr>
          <p:nvPr>
            <p:ph type="title"/>
          </p:nvPr>
        </p:nvSpPr>
        <p:spPr>
          <a:xfrm>
            <a:off x="326848" y="288389"/>
            <a:ext cx="11322947" cy="680965"/>
          </a:xfrm>
        </p:spPr>
        <p:txBody>
          <a:bodyPr/>
          <a:lstStyle/>
          <a:p>
            <a:r>
              <a:rPr lang="en-US" sz="4000" b="1" dirty="0"/>
              <a:t>Government Support</a:t>
            </a:r>
          </a:p>
        </p:txBody>
      </p:sp>
      <p:sp>
        <p:nvSpPr>
          <p:cNvPr id="3" name="Content Placeholder 2">
            <a:extLst>
              <a:ext uri="{FF2B5EF4-FFF2-40B4-BE49-F238E27FC236}">
                <a16:creationId xmlns:a16="http://schemas.microsoft.com/office/drawing/2014/main" id="{2DF462F8-B171-FA47-EA46-5396DFF75D4F}"/>
              </a:ext>
            </a:extLst>
          </p:cNvPr>
          <p:cNvSpPr>
            <a:spLocks noGrp="1"/>
          </p:cNvSpPr>
          <p:nvPr>
            <p:ph idx="1"/>
          </p:nvPr>
        </p:nvSpPr>
        <p:spPr>
          <a:xfrm>
            <a:off x="326847" y="969354"/>
            <a:ext cx="11322947" cy="4919291"/>
          </a:xfrm>
        </p:spPr>
        <p:txBody>
          <a:bodyPr/>
          <a:lstStyle/>
          <a:p>
            <a:r>
              <a:rPr lang="en-US" sz="3200" dirty="0">
                <a:solidFill>
                  <a:schemeClr val="tx1"/>
                </a:solidFill>
              </a:rPr>
              <a:t>Estimates can be made for anticipated age pension, as pension account balance declines </a:t>
            </a:r>
          </a:p>
          <a:p>
            <a:endParaRPr lang="en-US" sz="3200" dirty="0">
              <a:solidFill>
                <a:schemeClr val="tx1"/>
              </a:solidFill>
            </a:endParaRPr>
          </a:p>
          <a:p>
            <a:r>
              <a:rPr lang="en-US" sz="3200" dirty="0">
                <a:solidFill>
                  <a:schemeClr val="tx1"/>
                </a:solidFill>
              </a:rPr>
              <a:t>To accommodate receipt of age pension:</a:t>
            </a:r>
          </a:p>
          <a:p>
            <a:pPr marL="457200" indent="-457200">
              <a:buFont typeface="Arial" panose="020B0604020202020204" pitchFamily="34" charset="0"/>
              <a:buChar char="•"/>
            </a:pPr>
            <a:r>
              <a:rPr lang="en-US" sz="3200" dirty="0">
                <a:solidFill>
                  <a:srgbClr val="0070C0"/>
                </a:solidFill>
              </a:rPr>
              <a:t>With ABCD, allowance could be made for age pension in later years, with higher drawdowns in earlier years</a:t>
            </a:r>
          </a:p>
          <a:p>
            <a:pPr marL="457200" indent="-457200">
              <a:buFont typeface="Arial" panose="020B0604020202020204" pitchFamily="34" charset="0"/>
              <a:buChar char="•"/>
            </a:pPr>
            <a:endParaRPr lang="en-US" sz="3200" dirty="0">
              <a:solidFill>
                <a:srgbClr val="0070C0"/>
              </a:solidFill>
            </a:endParaRPr>
          </a:p>
          <a:p>
            <a:pPr marL="457200" indent="-457200">
              <a:buFont typeface="Arial" panose="020B0604020202020204" pitchFamily="34" charset="0"/>
              <a:buChar char="•"/>
            </a:pPr>
            <a:r>
              <a:rPr lang="en-US" sz="3200" dirty="0">
                <a:solidFill>
                  <a:srgbClr val="0070C0"/>
                </a:solidFill>
              </a:rPr>
              <a:t>With Target-date Funds, investments could be reduced in relevant TDFs</a:t>
            </a:r>
          </a:p>
          <a:p>
            <a:endParaRPr lang="en-US" sz="3200" dirty="0">
              <a:solidFill>
                <a:schemeClr val="tx1"/>
              </a:solidFill>
            </a:endParaRPr>
          </a:p>
          <a:p>
            <a:pPr marL="342900" indent="-342900">
              <a:buFontTx/>
              <a:buChar char="-"/>
            </a:pPr>
            <a:endParaRPr lang="en-US" sz="3200" dirty="0">
              <a:solidFill>
                <a:schemeClr val="tx1"/>
              </a:solidFill>
            </a:endParaRPr>
          </a:p>
        </p:txBody>
      </p:sp>
      <p:sp>
        <p:nvSpPr>
          <p:cNvPr id="4" name="Slide Number Placeholder 3">
            <a:extLst>
              <a:ext uri="{FF2B5EF4-FFF2-40B4-BE49-F238E27FC236}">
                <a16:creationId xmlns:a16="http://schemas.microsoft.com/office/drawing/2014/main" id="{52487774-0953-7701-10DB-F5F0E9B288DE}"/>
              </a:ext>
            </a:extLst>
          </p:cNvPr>
          <p:cNvSpPr>
            <a:spLocks noGrp="1"/>
          </p:cNvSpPr>
          <p:nvPr>
            <p:ph type="sldNum" sz="quarter" idx="12"/>
          </p:nvPr>
        </p:nvSpPr>
        <p:spPr/>
        <p:txBody>
          <a:bodyPr/>
          <a:lstStyle/>
          <a:p>
            <a:fld id="{686CBC91-C54A-7240-814F-85E30947EB4E}" type="slidenum">
              <a:rPr lang="en-US" smtClean="0"/>
              <a:t>33</a:t>
            </a:fld>
            <a:endParaRPr lang="en-US"/>
          </a:p>
        </p:txBody>
      </p:sp>
    </p:spTree>
    <p:extLst>
      <p:ext uri="{BB962C8B-B14F-4D97-AF65-F5344CB8AC3E}">
        <p14:creationId xmlns:p14="http://schemas.microsoft.com/office/powerpoint/2010/main" val="1213599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318C2-9E03-D514-ABCA-4F5AA12E49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EDB7A8-841D-4F73-C4BE-0A9F48B117E5}"/>
              </a:ext>
            </a:extLst>
          </p:cNvPr>
          <p:cNvSpPr>
            <a:spLocks noGrp="1"/>
          </p:cNvSpPr>
          <p:nvPr>
            <p:ph type="title"/>
          </p:nvPr>
        </p:nvSpPr>
        <p:spPr>
          <a:xfrm>
            <a:off x="248977" y="340048"/>
            <a:ext cx="11322947" cy="680965"/>
          </a:xfrm>
        </p:spPr>
        <p:txBody>
          <a:bodyPr/>
          <a:lstStyle/>
          <a:p>
            <a:r>
              <a:rPr lang="en-AU" sz="4000" b="1" dirty="0"/>
              <a:t>Asset Test: Bites but Protects too</a:t>
            </a:r>
            <a:endParaRPr lang="en-US" sz="4000" b="1" dirty="0"/>
          </a:p>
        </p:txBody>
      </p:sp>
      <p:sp>
        <p:nvSpPr>
          <p:cNvPr id="4" name="Slide Number Placeholder 3">
            <a:extLst>
              <a:ext uri="{FF2B5EF4-FFF2-40B4-BE49-F238E27FC236}">
                <a16:creationId xmlns:a16="http://schemas.microsoft.com/office/drawing/2014/main" id="{AD26A1AE-EAAC-DCBB-8F14-E58857EC6F80}"/>
              </a:ext>
            </a:extLst>
          </p:cNvPr>
          <p:cNvSpPr>
            <a:spLocks noGrp="1"/>
          </p:cNvSpPr>
          <p:nvPr>
            <p:ph type="sldNum" sz="quarter" idx="12"/>
          </p:nvPr>
        </p:nvSpPr>
        <p:spPr>
          <a:xfrm>
            <a:off x="11467577" y="7018317"/>
            <a:ext cx="416447" cy="186484"/>
          </a:xfrm>
        </p:spPr>
        <p:txBody>
          <a:bodyPr/>
          <a:lstStyle/>
          <a:p>
            <a:fld id="{686CBC91-C54A-7240-814F-85E30947EB4E}" type="slidenum">
              <a:rPr lang="en-US" smtClean="0"/>
              <a:t>34</a:t>
            </a:fld>
            <a:endParaRPr lang="en-US"/>
          </a:p>
        </p:txBody>
      </p:sp>
      <p:sp>
        <p:nvSpPr>
          <p:cNvPr id="5" name="Content Placeholder 2">
            <a:extLst>
              <a:ext uri="{FF2B5EF4-FFF2-40B4-BE49-F238E27FC236}">
                <a16:creationId xmlns:a16="http://schemas.microsoft.com/office/drawing/2014/main" id="{9C1A78EC-B062-6199-B9B3-F078F4F048B6}"/>
              </a:ext>
            </a:extLst>
          </p:cNvPr>
          <p:cNvSpPr txBox="1">
            <a:spLocks/>
          </p:cNvSpPr>
          <p:nvPr/>
        </p:nvSpPr>
        <p:spPr>
          <a:xfrm>
            <a:off x="2320785" y="2241773"/>
            <a:ext cx="7179335" cy="1878963"/>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2"/>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2400" kern="1200">
                <a:solidFill>
                  <a:schemeClr val="tx2"/>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u="sng" dirty="0">
              <a:solidFill>
                <a:schemeClr val="tx1"/>
              </a:solidFill>
            </a:endParaRPr>
          </a:p>
          <a:p>
            <a:pPr marL="141288">
              <a:buFont typeface="Arial" panose="020B0604020202020204" pitchFamily="34" charset="0"/>
              <a:buChar char="•"/>
              <a:tabLst>
                <a:tab pos="212725" algn="l"/>
                <a:tab pos="307975" algn="l"/>
              </a:tabLst>
            </a:pPr>
            <a:r>
              <a:rPr lang="en-US" sz="1800" dirty="0">
                <a:solidFill>
                  <a:schemeClr val="tx1"/>
                </a:solidFill>
              </a:rPr>
              <a:t> Wealth of </a:t>
            </a:r>
            <a:r>
              <a:rPr lang="en-US" sz="1800" b="1" dirty="0">
                <a:solidFill>
                  <a:schemeClr val="tx1"/>
                </a:solidFill>
              </a:rPr>
              <a:t>$400,000 </a:t>
            </a:r>
            <a:r>
              <a:rPr lang="en-US" sz="1800" dirty="0">
                <a:solidFill>
                  <a:schemeClr val="tx1"/>
                </a:solidFill>
              </a:rPr>
              <a:t>can sustain CPI indexed incomes of up to </a:t>
            </a:r>
            <a:r>
              <a:rPr lang="en-US" sz="1800" b="1" dirty="0">
                <a:solidFill>
                  <a:schemeClr val="tx1"/>
                </a:solidFill>
              </a:rPr>
              <a:t>$64,200 </a:t>
            </a:r>
            <a:r>
              <a:rPr lang="en-US" sz="1800" dirty="0">
                <a:solidFill>
                  <a:schemeClr val="tx1"/>
                </a:solidFill>
              </a:rPr>
              <a:t>pa with couple age pension support</a:t>
            </a:r>
          </a:p>
          <a:p>
            <a:pPr marL="141288">
              <a:buFont typeface="Arial" panose="020B0604020202020204" pitchFamily="34" charset="0"/>
              <a:buChar char="•"/>
              <a:tabLst>
                <a:tab pos="212725" algn="l"/>
                <a:tab pos="307975" algn="l"/>
              </a:tabLst>
            </a:pPr>
            <a:endParaRPr lang="en-US" sz="1800" dirty="0">
              <a:solidFill>
                <a:schemeClr val="tx1"/>
              </a:solidFill>
            </a:endParaRPr>
          </a:p>
          <a:p>
            <a:pPr marL="141288">
              <a:buFont typeface="Arial" panose="020B0604020202020204" pitchFamily="34" charset="0"/>
              <a:buChar char="•"/>
              <a:tabLst>
                <a:tab pos="212725" algn="l"/>
                <a:tab pos="307975" algn="l"/>
              </a:tabLst>
            </a:pPr>
            <a:r>
              <a:rPr lang="en-US" sz="1800" dirty="0">
                <a:solidFill>
                  <a:schemeClr val="tx1"/>
                </a:solidFill>
              </a:rPr>
              <a:t> Wealth of </a:t>
            </a:r>
            <a:r>
              <a:rPr lang="en-US" sz="1800" b="1" dirty="0">
                <a:solidFill>
                  <a:schemeClr val="tx1"/>
                </a:solidFill>
              </a:rPr>
              <a:t>$1.2 million </a:t>
            </a:r>
            <a:r>
              <a:rPr lang="en-US" sz="1800" dirty="0">
                <a:solidFill>
                  <a:schemeClr val="tx1"/>
                </a:solidFill>
              </a:rPr>
              <a:t>can sustain CPI indexed incomes of </a:t>
            </a:r>
            <a:r>
              <a:rPr lang="en-US" sz="1800" b="1" dirty="0">
                <a:solidFill>
                  <a:schemeClr val="tx1"/>
                </a:solidFill>
              </a:rPr>
              <a:t>$91,800 </a:t>
            </a:r>
            <a:r>
              <a:rPr lang="en-US" sz="1800" dirty="0">
                <a:solidFill>
                  <a:schemeClr val="tx1"/>
                </a:solidFill>
              </a:rPr>
              <a:t>pa</a:t>
            </a:r>
            <a:r>
              <a:rPr lang="en-US" sz="1800" b="1" dirty="0">
                <a:solidFill>
                  <a:schemeClr val="tx1"/>
                </a:solidFill>
              </a:rPr>
              <a:t> </a:t>
            </a:r>
            <a:r>
              <a:rPr lang="en-US" sz="1800" dirty="0">
                <a:solidFill>
                  <a:schemeClr val="tx1"/>
                </a:solidFill>
              </a:rPr>
              <a:t>with couple age pension support</a:t>
            </a:r>
          </a:p>
        </p:txBody>
      </p:sp>
      <p:sp>
        <p:nvSpPr>
          <p:cNvPr id="9" name="TextBox 8">
            <a:extLst>
              <a:ext uri="{FF2B5EF4-FFF2-40B4-BE49-F238E27FC236}">
                <a16:creationId xmlns:a16="http://schemas.microsoft.com/office/drawing/2014/main" id="{4894BC31-5B4F-E2E1-7056-93828633B3ED}"/>
              </a:ext>
            </a:extLst>
          </p:cNvPr>
          <p:cNvSpPr txBox="1"/>
          <p:nvPr/>
        </p:nvSpPr>
        <p:spPr>
          <a:xfrm>
            <a:off x="886016" y="2732734"/>
            <a:ext cx="956461" cy="1015663"/>
          </a:xfrm>
          <a:prstGeom prst="rect">
            <a:avLst/>
          </a:prstGeom>
          <a:noFill/>
        </p:spPr>
        <p:txBody>
          <a:bodyPr wrap="square" rtlCol="0">
            <a:spAutoFit/>
          </a:bodyPr>
          <a:lstStyle/>
          <a:p>
            <a:r>
              <a:rPr lang="en-US" sz="2000" dirty="0">
                <a:solidFill>
                  <a:srgbClr val="FF0000"/>
                </a:solidFill>
              </a:rPr>
              <a:t>Harsh on the way up</a:t>
            </a:r>
          </a:p>
        </p:txBody>
      </p:sp>
      <p:sp>
        <p:nvSpPr>
          <p:cNvPr id="10" name="TextBox 9">
            <a:extLst>
              <a:ext uri="{FF2B5EF4-FFF2-40B4-BE49-F238E27FC236}">
                <a16:creationId xmlns:a16="http://schemas.microsoft.com/office/drawing/2014/main" id="{7E9F9D61-E333-338D-9FCE-36B1CB6D189C}"/>
              </a:ext>
            </a:extLst>
          </p:cNvPr>
          <p:cNvSpPr txBox="1"/>
          <p:nvPr/>
        </p:nvSpPr>
        <p:spPr>
          <a:xfrm>
            <a:off x="9985169" y="2886622"/>
            <a:ext cx="2213876" cy="707886"/>
          </a:xfrm>
          <a:prstGeom prst="rect">
            <a:avLst/>
          </a:prstGeom>
          <a:noFill/>
        </p:spPr>
        <p:txBody>
          <a:bodyPr wrap="none" rtlCol="0">
            <a:spAutoFit/>
          </a:bodyPr>
          <a:lstStyle/>
          <a:p>
            <a:r>
              <a:rPr lang="en-US" sz="2000" dirty="0">
                <a:solidFill>
                  <a:srgbClr val="FF0000"/>
                </a:solidFill>
              </a:rPr>
              <a:t>Strongly supportive</a:t>
            </a:r>
          </a:p>
          <a:p>
            <a:r>
              <a:rPr lang="en-US" sz="2000" dirty="0">
                <a:solidFill>
                  <a:srgbClr val="FF0000"/>
                </a:solidFill>
              </a:rPr>
              <a:t>on the way down</a:t>
            </a:r>
          </a:p>
        </p:txBody>
      </p:sp>
      <p:cxnSp>
        <p:nvCxnSpPr>
          <p:cNvPr id="12" name="Straight Arrow Connector 11">
            <a:extLst>
              <a:ext uri="{FF2B5EF4-FFF2-40B4-BE49-F238E27FC236}">
                <a16:creationId xmlns:a16="http://schemas.microsoft.com/office/drawing/2014/main" id="{0E6CC664-EAB2-8C41-8797-942B4540D14C}"/>
              </a:ext>
            </a:extLst>
          </p:cNvPr>
          <p:cNvCxnSpPr>
            <a:cxnSpLocks/>
          </p:cNvCxnSpPr>
          <p:nvPr/>
        </p:nvCxnSpPr>
        <p:spPr>
          <a:xfrm>
            <a:off x="2078182" y="2492283"/>
            <a:ext cx="0" cy="16224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2787714-86DC-58FA-2FD6-977288CB145B}"/>
              </a:ext>
            </a:extLst>
          </p:cNvPr>
          <p:cNvCxnSpPr>
            <a:cxnSpLocks/>
          </p:cNvCxnSpPr>
          <p:nvPr/>
        </p:nvCxnSpPr>
        <p:spPr>
          <a:xfrm flipV="1">
            <a:off x="9985169" y="2492283"/>
            <a:ext cx="0" cy="15542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6577F94-51E8-0FD3-09E7-991A468486A3}"/>
              </a:ext>
            </a:extLst>
          </p:cNvPr>
          <p:cNvSpPr txBox="1">
            <a:spLocks/>
          </p:cNvSpPr>
          <p:nvPr/>
        </p:nvSpPr>
        <p:spPr>
          <a:xfrm>
            <a:off x="2320782" y="4569322"/>
            <a:ext cx="7179335" cy="1255184"/>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2"/>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2400" kern="1200">
                <a:solidFill>
                  <a:schemeClr val="tx2"/>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1288">
              <a:buFont typeface="Arial" panose="020B0604020202020204" pitchFamily="34" charset="0"/>
              <a:buChar char="•"/>
              <a:tabLst>
                <a:tab pos="212725" algn="l"/>
                <a:tab pos="307975" algn="l"/>
              </a:tabLst>
            </a:pPr>
            <a:r>
              <a:rPr lang="en-AU" sz="1800" dirty="0">
                <a:solidFill>
                  <a:schemeClr val="tx1"/>
                </a:solidFill>
              </a:rPr>
              <a:t> Age pension acts like a put option</a:t>
            </a:r>
          </a:p>
          <a:p>
            <a:pPr marL="141288">
              <a:buFont typeface="Arial" panose="020B0604020202020204" pitchFamily="34" charset="0"/>
              <a:buChar char="•"/>
              <a:tabLst>
                <a:tab pos="212725" algn="l"/>
                <a:tab pos="307975" algn="l"/>
              </a:tabLst>
            </a:pPr>
            <a:r>
              <a:rPr lang="en-US" sz="1800" dirty="0">
                <a:solidFill>
                  <a:schemeClr val="tx1"/>
                </a:solidFill>
              </a:rPr>
              <a:t> Even with starting wealth of circa $3 million, age pension supports higher drawdowns </a:t>
            </a:r>
            <a:endParaRPr lang="en-AU" sz="1800" dirty="0">
              <a:solidFill>
                <a:srgbClr val="FF0000"/>
              </a:solidFill>
            </a:endParaRPr>
          </a:p>
          <a:p>
            <a:endParaRPr lang="en-AU" sz="1800" dirty="0">
              <a:solidFill>
                <a:schemeClr val="tx1"/>
              </a:solidFill>
            </a:endParaRPr>
          </a:p>
          <a:p>
            <a:r>
              <a:rPr lang="en-AU" sz="1800" dirty="0">
                <a:solidFill>
                  <a:schemeClr val="tx1"/>
                </a:solidFill>
              </a:rPr>
              <a:t> </a:t>
            </a:r>
          </a:p>
          <a:p>
            <a:endParaRPr lang="en-US" sz="1800" dirty="0">
              <a:solidFill>
                <a:schemeClr val="tx1"/>
              </a:solidFill>
            </a:endParaRPr>
          </a:p>
        </p:txBody>
      </p:sp>
      <p:sp>
        <p:nvSpPr>
          <p:cNvPr id="21" name="Content Placeholder 2">
            <a:extLst>
              <a:ext uri="{FF2B5EF4-FFF2-40B4-BE49-F238E27FC236}">
                <a16:creationId xmlns:a16="http://schemas.microsoft.com/office/drawing/2014/main" id="{BFD518C4-AEEC-A701-D0CC-B2AFEB32797C}"/>
              </a:ext>
            </a:extLst>
          </p:cNvPr>
          <p:cNvSpPr txBox="1">
            <a:spLocks/>
          </p:cNvSpPr>
          <p:nvPr/>
        </p:nvSpPr>
        <p:spPr>
          <a:xfrm>
            <a:off x="2320782" y="1040393"/>
            <a:ext cx="7179335" cy="939988"/>
          </a:xfrm>
          <a:prstGeom prst="rect">
            <a:avLst/>
          </a:prstGeom>
        </p:spPr>
        <p:style>
          <a:lnRef idx="2">
            <a:schemeClr val="accent1"/>
          </a:lnRef>
          <a:fillRef idx="1">
            <a:schemeClr val="lt1"/>
          </a:fillRef>
          <a:effectRef idx="0">
            <a:schemeClr val="accent1"/>
          </a:effectRef>
          <a:fontRef idx="minor">
            <a:schemeClr val="dk1"/>
          </a:fontRef>
        </p:style>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2"/>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2400" kern="1200">
                <a:solidFill>
                  <a:schemeClr val="tx2"/>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800" b="1" u="sng" dirty="0">
              <a:solidFill>
                <a:schemeClr val="tx1"/>
              </a:solidFill>
            </a:endParaRPr>
          </a:p>
          <a:p>
            <a:pPr marL="141288">
              <a:buFont typeface="Arial" panose="020B0604020202020204" pitchFamily="34" charset="0"/>
              <a:buChar char="•"/>
              <a:tabLst>
                <a:tab pos="212725" algn="l"/>
                <a:tab pos="307975" algn="l"/>
              </a:tabLst>
            </a:pPr>
            <a:r>
              <a:rPr lang="en-US" sz="1800" dirty="0">
                <a:solidFill>
                  <a:schemeClr val="tx1"/>
                </a:solidFill>
              </a:rPr>
              <a:t> Wealth of </a:t>
            </a:r>
            <a:r>
              <a:rPr lang="en-US" sz="1800" b="1" dirty="0">
                <a:solidFill>
                  <a:schemeClr val="tx1"/>
                </a:solidFill>
              </a:rPr>
              <a:t>$400,000 </a:t>
            </a:r>
            <a:r>
              <a:rPr lang="en-US" sz="1800" dirty="0">
                <a:solidFill>
                  <a:schemeClr val="tx1"/>
                </a:solidFill>
              </a:rPr>
              <a:t>can sustain CPI indexed incomes of up to </a:t>
            </a:r>
            <a:r>
              <a:rPr lang="en-AU" sz="1800" b="1" dirty="0">
                <a:solidFill>
                  <a:schemeClr val="tx1"/>
                </a:solidFill>
              </a:rPr>
              <a:t>$20,000 </a:t>
            </a:r>
            <a:r>
              <a:rPr lang="en-AU" sz="1800" dirty="0">
                <a:solidFill>
                  <a:schemeClr val="tx1"/>
                </a:solidFill>
              </a:rPr>
              <a:t>pa</a:t>
            </a:r>
            <a:r>
              <a:rPr lang="en-AU" sz="1800" b="1" dirty="0">
                <a:solidFill>
                  <a:schemeClr val="tx1"/>
                </a:solidFill>
              </a:rPr>
              <a:t> </a:t>
            </a:r>
            <a:r>
              <a:rPr lang="en-US" sz="1800" dirty="0">
                <a:solidFill>
                  <a:schemeClr val="tx1"/>
                </a:solidFill>
              </a:rPr>
              <a:t>with </a:t>
            </a:r>
            <a:r>
              <a:rPr lang="en-US" sz="1800" b="1" dirty="0">
                <a:solidFill>
                  <a:schemeClr val="tx1"/>
                </a:solidFill>
              </a:rPr>
              <a:t>no</a:t>
            </a:r>
            <a:r>
              <a:rPr lang="en-US" sz="1800" dirty="0">
                <a:solidFill>
                  <a:schemeClr val="tx1"/>
                </a:solidFill>
              </a:rPr>
              <a:t> age pension support</a:t>
            </a:r>
          </a:p>
        </p:txBody>
      </p:sp>
    </p:spTree>
    <p:extLst>
      <p:ext uri="{BB962C8B-B14F-4D97-AF65-F5344CB8AC3E}">
        <p14:creationId xmlns:p14="http://schemas.microsoft.com/office/powerpoint/2010/main" val="1335334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5FEAEB83-B0FD-1EAD-C5E2-1411046A0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3D6A22-67AB-271E-1FB1-38AA1629275D}"/>
              </a:ext>
            </a:extLst>
          </p:cNvPr>
          <p:cNvSpPr>
            <a:spLocks noGrp="1"/>
          </p:cNvSpPr>
          <p:nvPr>
            <p:ph type="title"/>
          </p:nvPr>
        </p:nvSpPr>
        <p:spPr>
          <a:xfrm>
            <a:off x="326848" y="288389"/>
            <a:ext cx="11322947" cy="680965"/>
          </a:xfrm>
        </p:spPr>
        <p:txBody>
          <a:bodyPr/>
          <a:lstStyle/>
          <a:p>
            <a:r>
              <a:rPr lang="en-US" sz="4000" b="1" dirty="0"/>
              <a:t>Age Pension Support</a:t>
            </a:r>
          </a:p>
        </p:txBody>
      </p:sp>
      <p:sp>
        <p:nvSpPr>
          <p:cNvPr id="3" name="Content Placeholder 2">
            <a:extLst>
              <a:ext uri="{FF2B5EF4-FFF2-40B4-BE49-F238E27FC236}">
                <a16:creationId xmlns:a16="http://schemas.microsoft.com/office/drawing/2014/main" id="{06A2AFC3-3BE9-0A44-4E7B-1B27CDC76853}"/>
              </a:ext>
            </a:extLst>
          </p:cNvPr>
          <p:cNvSpPr>
            <a:spLocks noGrp="1"/>
          </p:cNvSpPr>
          <p:nvPr>
            <p:ph idx="1"/>
          </p:nvPr>
        </p:nvSpPr>
        <p:spPr>
          <a:xfrm>
            <a:off x="66161" y="876112"/>
            <a:ext cx="5140679" cy="5617930"/>
          </a:xfrm>
        </p:spPr>
        <p:txBody>
          <a:bodyPr/>
          <a:lstStyle/>
          <a:p>
            <a:pPr marL="96838"/>
            <a:r>
              <a:rPr lang="en-US" sz="2000" dirty="0">
                <a:solidFill>
                  <a:schemeClr val="tx1"/>
                </a:solidFill>
              </a:rPr>
              <a:t>$400,000 of wealth can sustain CPI indexed incomes of up to $64,200 pa </a:t>
            </a:r>
            <a:r>
              <a:rPr lang="en-AU" sz="2000" dirty="0">
                <a:solidFill>
                  <a:schemeClr val="tx1"/>
                </a:solidFill>
              </a:rPr>
              <a:t>(vs $20,000) </a:t>
            </a:r>
            <a:r>
              <a:rPr lang="en-US" sz="2000" dirty="0">
                <a:solidFill>
                  <a:schemeClr val="tx1"/>
                </a:solidFill>
              </a:rPr>
              <a:t>with couple age pension support</a:t>
            </a:r>
          </a:p>
          <a:p>
            <a:pPr marL="357188" indent="-260350">
              <a:buFont typeface="Arial" panose="020B0604020202020204" pitchFamily="34" charset="0"/>
              <a:buChar char="•"/>
            </a:pPr>
            <a:r>
              <a:rPr lang="en-US" sz="2000" dirty="0">
                <a:solidFill>
                  <a:srgbClr val="0070C0"/>
                </a:solidFill>
              </a:rPr>
              <a:t>Durations increase from 9-year to 28-year average </a:t>
            </a:r>
          </a:p>
          <a:p>
            <a:pPr marL="357188" indent="-260350">
              <a:buFont typeface="Arial" panose="020B0604020202020204" pitchFamily="34" charset="0"/>
              <a:buChar char="•"/>
            </a:pPr>
            <a:r>
              <a:rPr lang="en-US" sz="2000" dirty="0">
                <a:solidFill>
                  <a:srgbClr val="0070C0"/>
                </a:solidFill>
              </a:rPr>
              <a:t>Turbo reached 30 years in every 30-year period</a:t>
            </a:r>
          </a:p>
          <a:p>
            <a:pPr marL="357188" indent="-260350">
              <a:buFont typeface="Arial" panose="020B0604020202020204" pitchFamily="34" charset="0"/>
              <a:buChar char="•"/>
            </a:pPr>
            <a:r>
              <a:rPr lang="en-US" sz="2000" dirty="0">
                <a:solidFill>
                  <a:srgbClr val="0070C0"/>
                </a:solidFill>
              </a:rPr>
              <a:t>CPI+2.5% did not reach 30 years in any period</a:t>
            </a:r>
          </a:p>
          <a:p>
            <a:pPr marL="96838"/>
            <a:endParaRPr lang="en-US" sz="2000" dirty="0">
              <a:solidFill>
                <a:schemeClr val="tx1"/>
              </a:solidFill>
            </a:endParaRPr>
          </a:p>
          <a:p>
            <a:pPr marL="96838"/>
            <a:endParaRPr lang="en-US" sz="2000" dirty="0">
              <a:solidFill>
                <a:schemeClr val="tx1"/>
              </a:solidFill>
            </a:endParaRPr>
          </a:p>
          <a:p>
            <a:pPr marL="96838"/>
            <a:r>
              <a:rPr lang="en-US" sz="2000" dirty="0">
                <a:solidFill>
                  <a:schemeClr val="tx1"/>
                </a:solidFill>
              </a:rPr>
              <a:t>Aged pension assists with wealth retention:</a:t>
            </a:r>
          </a:p>
          <a:p>
            <a:pPr marL="314325" indent="-217488">
              <a:buFont typeface="Arial" panose="020B0604020202020204" pitchFamily="34" charset="0"/>
              <a:buChar char="•"/>
            </a:pPr>
            <a:r>
              <a:rPr lang="en-US" sz="2000" dirty="0">
                <a:solidFill>
                  <a:srgbClr val="0070C0"/>
                </a:solidFill>
              </a:rPr>
              <a:t>Account balances equal or exceed the CPI adjusted initial wealth of $400,000 for:</a:t>
            </a:r>
          </a:p>
          <a:p>
            <a:pPr marL="758825" lvl="3" indent="-304800">
              <a:buFont typeface="Courier New" panose="02070309020205020404" pitchFamily="49" charset="0"/>
              <a:buChar char="o"/>
            </a:pPr>
            <a:r>
              <a:rPr lang="en-US" sz="2000" dirty="0">
                <a:solidFill>
                  <a:schemeClr val="accent2">
                    <a:lumMod val="75000"/>
                    <a:lumOff val="25000"/>
                  </a:schemeClr>
                </a:solidFill>
              </a:rPr>
              <a:t>shares by 35</a:t>
            </a:r>
            <a:r>
              <a:rPr lang="en-US" sz="2000" baseline="30000" dirty="0">
                <a:solidFill>
                  <a:schemeClr val="accent2">
                    <a:lumMod val="75000"/>
                    <a:lumOff val="25000"/>
                  </a:schemeClr>
                </a:solidFill>
              </a:rPr>
              <a:t>th</a:t>
            </a:r>
            <a:r>
              <a:rPr lang="en-US" sz="2000" dirty="0">
                <a:solidFill>
                  <a:schemeClr val="accent2">
                    <a:lumMod val="75000"/>
                    <a:lumOff val="25000"/>
                  </a:schemeClr>
                </a:solidFill>
              </a:rPr>
              <a:t> percentile (65% exceed),</a:t>
            </a:r>
          </a:p>
          <a:p>
            <a:pPr marL="758825" lvl="3" indent="-304800">
              <a:buFont typeface="Courier New" panose="02070309020205020404" pitchFamily="49" charset="0"/>
              <a:buChar char="o"/>
            </a:pPr>
            <a:r>
              <a:rPr lang="en-US" sz="2000" dirty="0">
                <a:solidFill>
                  <a:schemeClr val="accent2">
                    <a:lumMod val="75000"/>
                    <a:lumOff val="25000"/>
                  </a:schemeClr>
                </a:solidFill>
              </a:rPr>
              <a:t>ABCD and Turbo at 50</a:t>
            </a:r>
            <a:r>
              <a:rPr lang="en-US" sz="2000" baseline="30000" dirty="0">
                <a:solidFill>
                  <a:schemeClr val="accent2">
                    <a:lumMod val="75000"/>
                    <a:lumOff val="25000"/>
                  </a:schemeClr>
                </a:solidFill>
              </a:rPr>
              <a:t>th</a:t>
            </a:r>
            <a:r>
              <a:rPr lang="en-US" sz="2000" dirty="0">
                <a:solidFill>
                  <a:schemeClr val="accent2">
                    <a:lumMod val="75000"/>
                    <a:lumOff val="25000"/>
                  </a:schemeClr>
                </a:solidFill>
              </a:rPr>
              <a:t> percentile</a:t>
            </a:r>
          </a:p>
          <a:p>
            <a:pPr marL="758825" lvl="3" indent="-304800">
              <a:buFont typeface="Courier New" panose="02070309020205020404" pitchFamily="49" charset="0"/>
              <a:buChar char="o"/>
            </a:pPr>
            <a:r>
              <a:rPr lang="en-US" sz="2000" dirty="0">
                <a:solidFill>
                  <a:schemeClr val="accent2">
                    <a:lumMod val="75000"/>
                    <a:lumOff val="25000"/>
                  </a:schemeClr>
                </a:solidFill>
              </a:rPr>
              <a:t>Balanced fund by 75</a:t>
            </a:r>
            <a:r>
              <a:rPr lang="en-US" sz="2000" baseline="30000" dirty="0">
                <a:solidFill>
                  <a:schemeClr val="accent2">
                    <a:lumMod val="75000"/>
                    <a:lumOff val="25000"/>
                  </a:schemeClr>
                </a:solidFill>
              </a:rPr>
              <a:t>th</a:t>
            </a:r>
            <a:r>
              <a:rPr lang="en-US" sz="2000" dirty="0">
                <a:solidFill>
                  <a:schemeClr val="accent2">
                    <a:lumMod val="75000"/>
                    <a:lumOff val="25000"/>
                  </a:schemeClr>
                </a:solidFill>
              </a:rPr>
              <a:t> percentile</a:t>
            </a:r>
          </a:p>
          <a:p>
            <a:pPr marL="758825" lvl="3" indent="-304800">
              <a:buFont typeface="Courier New" panose="02070309020205020404" pitchFamily="49" charset="0"/>
              <a:buChar char="o"/>
            </a:pPr>
            <a:r>
              <a:rPr lang="en-US" sz="2000" dirty="0">
                <a:solidFill>
                  <a:schemeClr val="accent2">
                    <a:lumMod val="75000"/>
                    <a:lumOff val="25000"/>
                  </a:schemeClr>
                </a:solidFill>
              </a:rPr>
              <a:t>CPI+2.5% didn’t reach 30 years historically</a:t>
            </a:r>
          </a:p>
          <a:p>
            <a:endParaRPr lang="en-AU" sz="1800" b="1" u="sng" dirty="0">
              <a:solidFill>
                <a:schemeClr val="tx1"/>
              </a:solidFill>
            </a:endParaRPr>
          </a:p>
          <a:p>
            <a:endParaRPr lang="en-US" sz="1800" dirty="0">
              <a:solidFill>
                <a:schemeClr val="tx1"/>
              </a:solidFill>
            </a:endParaRPr>
          </a:p>
          <a:p>
            <a:pPr marL="139700"/>
            <a:endParaRPr lang="en-US" sz="1800" dirty="0">
              <a:solidFill>
                <a:schemeClr val="tx1"/>
              </a:solidFill>
            </a:endParaRPr>
          </a:p>
          <a:p>
            <a:endParaRPr lang="en-US" sz="1800" dirty="0">
              <a:solidFill>
                <a:schemeClr val="tx1"/>
              </a:solidFill>
            </a:endParaRPr>
          </a:p>
          <a:p>
            <a:endParaRPr lang="en-US" sz="1800" dirty="0">
              <a:solidFill>
                <a:srgbClr val="0070C0"/>
              </a:solidFill>
            </a:endParaRPr>
          </a:p>
          <a:p>
            <a:pPr marL="457200" indent="-457200">
              <a:buFont typeface="Arial" panose="020B0604020202020204" pitchFamily="34" charset="0"/>
              <a:buChar char="•"/>
            </a:pPr>
            <a:endParaRPr lang="en-US" sz="1800" dirty="0">
              <a:solidFill>
                <a:srgbClr val="0070C0"/>
              </a:solidFill>
            </a:endParaRPr>
          </a:p>
          <a:p>
            <a:endParaRPr lang="en-US" sz="1800" dirty="0">
              <a:solidFill>
                <a:schemeClr val="tx1"/>
              </a:solidFill>
            </a:endParaRPr>
          </a:p>
          <a:p>
            <a:pPr marL="342900" indent="-342900">
              <a:buFontTx/>
              <a:buChar char="-"/>
            </a:pPr>
            <a:endParaRPr lang="en-US" sz="3200" dirty="0">
              <a:solidFill>
                <a:schemeClr val="tx1"/>
              </a:solidFill>
            </a:endParaRPr>
          </a:p>
        </p:txBody>
      </p:sp>
      <p:sp>
        <p:nvSpPr>
          <p:cNvPr id="4" name="Slide Number Placeholder 3">
            <a:extLst>
              <a:ext uri="{FF2B5EF4-FFF2-40B4-BE49-F238E27FC236}">
                <a16:creationId xmlns:a16="http://schemas.microsoft.com/office/drawing/2014/main" id="{C8AC504B-F7D9-0963-3835-0E18EAC4885A}"/>
              </a:ext>
            </a:extLst>
          </p:cNvPr>
          <p:cNvSpPr>
            <a:spLocks noGrp="1"/>
          </p:cNvSpPr>
          <p:nvPr>
            <p:ph type="sldNum" sz="quarter" idx="12"/>
          </p:nvPr>
        </p:nvSpPr>
        <p:spPr/>
        <p:txBody>
          <a:bodyPr/>
          <a:lstStyle/>
          <a:p>
            <a:fld id="{686CBC91-C54A-7240-814F-85E30947EB4E}" type="slidenum">
              <a:rPr lang="en-US" smtClean="0"/>
              <a:t>35</a:t>
            </a:fld>
            <a:endParaRPr lang="en-US"/>
          </a:p>
        </p:txBody>
      </p:sp>
      <p:pic>
        <p:nvPicPr>
          <p:cNvPr id="6" name="Picture 5">
            <a:extLst>
              <a:ext uri="{FF2B5EF4-FFF2-40B4-BE49-F238E27FC236}">
                <a16:creationId xmlns:a16="http://schemas.microsoft.com/office/drawing/2014/main" id="{C0307C1B-D879-2E17-481B-B248E29E3E4C}"/>
              </a:ext>
            </a:extLst>
          </p:cNvPr>
          <p:cNvPicPr>
            <a:picLocks noChangeAspect="1"/>
          </p:cNvPicPr>
          <p:nvPr/>
        </p:nvPicPr>
        <p:blipFill>
          <a:blip r:embed="rId3"/>
          <a:stretch>
            <a:fillRect/>
          </a:stretch>
        </p:blipFill>
        <p:spPr>
          <a:xfrm>
            <a:off x="5332488" y="3351048"/>
            <a:ext cx="6097863" cy="3187395"/>
          </a:xfrm>
          <a:prstGeom prst="rect">
            <a:avLst/>
          </a:prstGeom>
          <a:ln w="38100">
            <a:solidFill>
              <a:schemeClr val="accent1">
                <a:shade val="15000"/>
              </a:schemeClr>
            </a:solidFill>
          </a:ln>
        </p:spPr>
      </p:pic>
      <p:pic>
        <p:nvPicPr>
          <p:cNvPr id="7" name="Picture 6">
            <a:extLst>
              <a:ext uri="{FF2B5EF4-FFF2-40B4-BE49-F238E27FC236}">
                <a16:creationId xmlns:a16="http://schemas.microsoft.com/office/drawing/2014/main" id="{3A3FE748-1CBA-FB2F-BC37-073E302CF0F5}"/>
              </a:ext>
            </a:extLst>
          </p:cNvPr>
          <p:cNvPicPr>
            <a:picLocks noChangeAspect="1"/>
          </p:cNvPicPr>
          <p:nvPr/>
        </p:nvPicPr>
        <p:blipFill>
          <a:blip r:embed="rId4"/>
          <a:stretch>
            <a:fillRect/>
          </a:stretch>
        </p:blipFill>
        <p:spPr>
          <a:xfrm>
            <a:off x="5340425" y="239404"/>
            <a:ext cx="6122584" cy="3068978"/>
          </a:xfrm>
          <a:prstGeom prst="rect">
            <a:avLst/>
          </a:prstGeom>
          <a:ln w="38100">
            <a:solidFill>
              <a:schemeClr val="accent1">
                <a:shade val="15000"/>
              </a:schemeClr>
            </a:solidFill>
          </a:ln>
        </p:spPr>
      </p:pic>
      <p:cxnSp>
        <p:nvCxnSpPr>
          <p:cNvPr id="9" name="Straight Connector 8">
            <a:extLst>
              <a:ext uri="{FF2B5EF4-FFF2-40B4-BE49-F238E27FC236}">
                <a16:creationId xmlns:a16="http://schemas.microsoft.com/office/drawing/2014/main" id="{D3F6821D-EEB1-327A-FEAC-E7EB1F9C2F99}"/>
              </a:ext>
            </a:extLst>
          </p:cNvPr>
          <p:cNvCxnSpPr/>
          <p:nvPr/>
        </p:nvCxnSpPr>
        <p:spPr>
          <a:xfrm>
            <a:off x="5541263" y="969354"/>
            <a:ext cx="545374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4A6A41B-C115-4109-BEA4-B7580C0E2A9B}"/>
              </a:ext>
            </a:extLst>
          </p:cNvPr>
          <p:cNvCxnSpPr/>
          <p:nvPr/>
        </p:nvCxnSpPr>
        <p:spPr>
          <a:xfrm>
            <a:off x="5541262" y="2351311"/>
            <a:ext cx="5453743"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Arrow: Down 10">
            <a:extLst>
              <a:ext uri="{FF2B5EF4-FFF2-40B4-BE49-F238E27FC236}">
                <a16:creationId xmlns:a16="http://schemas.microsoft.com/office/drawing/2014/main" id="{11891C9D-9186-6C73-F40A-6BFFEB2346C5}"/>
              </a:ext>
            </a:extLst>
          </p:cNvPr>
          <p:cNvSpPr/>
          <p:nvPr/>
        </p:nvSpPr>
        <p:spPr>
          <a:xfrm rot="10800000">
            <a:off x="7261733" y="1127649"/>
            <a:ext cx="1006400"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32634081-10EA-6544-6610-6F3578D4EF60}"/>
              </a:ext>
            </a:extLst>
          </p:cNvPr>
          <p:cNvCxnSpPr>
            <a:cxnSpLocks/>
          </p:cNvCxnSpPr>
          <p:nvPr/>
        </p:nvCxnSpPr>
        <p:spPr>
          <a:xfrm flipV="1">
            <a:off x="7939088" y="4082142"/>
            <a:ext cx="0" cy="20574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301978-83EC-C882-A6C2-4D788CB57EC8}"/>
              </a:ext>
            </a:extLst>
          </p:cNvPr>
          <p:cNvCxnSpPr>
            <a:cxnSpLocks/>
          </p:cNvCxnSpPr>
          <p:nvPr/>
        </p:nvCxnSpPr>
        <p:spPr>
          <a:xfrm>
            <a:off x="5933153" y="5415643"/>
            <a:ext cx="519222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1A0A5FCC-D1C2-6733-EC9A-C70D5671CC53}"/>
              </a:ext>
            </a:extLst>
          </p:cNvPr>
          <p:cNvSpPr/>
          <p:nvPr/>
        </p:nvSpPr>
        <p:spPr>
          <a:xfrm>
            <a:off x="7967608" y="4022271"/>
            <a:ext cx="3157765" cy="1426029"/>
          </a:xfrm>
          <a:prstGeom prst="rect">
            <a:avLst/>
          </a:prstGeom>
          <a:solidFill>
            <a:srgbClr val="92D050">
              <a:alpha val="40000"/>
            </a:srgbClr>
          </a:solidFill>
          <a:ln>
            <a:solidFill>
              <a:schemeClr val="accent1">
                <a:shade val="15000"/>
                <a:alpha val="18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B5B025D3-FF5A-CF3F-67A6-27551EE2D483}"/>
              </a:ext>
            </a:extLst>
          </p:cNvPr>
          <p:cNvSpPr txBox="1"/>
          <p:nvPr/>
        </p:nvSpPr>
        <p:spPr>
          <a:xfrm>
            <a:off x="8369059" y="1199905"/>
            <a:ext cx="2452378" cy="923330"/>
          </a:xfrm>
          <a:prstGeom prst="rect">
            <a:avLst/>
          </a:prstGeom>
          <a:noFill/>
        </p:spPr>
        <p:txBody>
          <a:bodyPr wrap="square" rtlCol="0">
            <a:spAutoFit/>
          </a:bodyPr>
          <a:lstStyle/>
          <a:p>
            <a:r>
              <a:rPr lang="en-AU" b="1" dirty="0"/>
              <a:t>+ 19 years (average) extra duration from pension support</a:t>
            </a:r>
          </a:p>
        </p:txBody>
      </p:sp>
      <p:sp>
        <p:nvSpPr>
          <p:cNvPr id="25" name="TextBox 24">
            <a:extLst>
              <a:ext uri="{FF2B5EF4-FFF2-40B4-BE49-F238E27FC236}">
                <a16:creationId xmlns:a16="http://schemas.microsoft.com/office/drawing/2014/main" id="{0DE63B88-3B10-9759-3AD2-EEAD05C606CB}"/>
              </a:ext>
            </a:extLst>
          </p:cNvPr>
          <p:cNvSpPr txBox="1"/>
          <p:nvPr/>
        </p:nvSpPr>
        <p:spPr>
          <a:xfrm>
            <a:off x="5307767" y="398637"/>
            <a:ext cx="662063" cy="400110"/>
          </a:xfrm>
          <a:prstGeom prst="rect">
            <a:avLst/>
          </a:prstGeom>
          <a:noFill/>
        </p:spPr>
        <p:txBody>
          <a:bodyPr wrap="square" rtlCol="0">
            <a:spAutoFit/>
          </a:bodyPr>
          <a:lstStyle/>
          <a:p>
            <a:r>
              <a:rPr lang="en-AU" sz="1000" b="1" dirty="0"/>
              <a:t>Duration</a:t>
            </a:r>
            <a:br>
              <a:rPr lang="en-AU" sz="1000" b="1" dirty="0"/>
            </a:br>
            <a:r>
              <a:rPr lang="en-AU" sz="1000" b="1" dirty="0"/>
              <a:t> (yrs)</a:t>
            </a:r>
          </a:p>
        </p:txBody>
      </p:sp>
      <p:sp>
        <p:nvSpPr>
          <p:cNvPr id="26" name="TextBox 25">
            <a:extLst>
              <a:ext uri="{FF2B5EF4-FFF2-40B4-BE49-F238E27FC236}">
                <a16:creationId xmlns:a16="http://schemas.microsoft.com/office/drawing/2014/main" id="{2BA2944F-EB52-BE82-472D-C3B520C71FC6}"/>
              </a:ext>
            </a:extLst>
          </p:cNvPr>
          <p:cNvSpPr txBox="1"/>
          <p:nvPr/>
        </p:nvSpPr>
        <p:spPr>
          <a:xfrm>
            <a:off x="8128096" y="4082142"/>
            <a:ext cx="1867427" cy="923330"/>
          </a:xfrm>
          <a:prstGeom prst="rect">
            <a:avLst/>
          </a:prstGeom>
          <a:noFill/>
        </p:spPr>
        <p:txBody>
          <a:bodyPr wrap="square" rtlCol="0">
            <a:spAutoFit/>
          </a:bodyPr>
          <a:lstStyle/>
          <a:p>
            <a:r>
              <a:rPr lang="en-AU" b="1" dirty="0"/>
              <a:t>30</a:t>
            </a:r>
            <a:r>
              <a:rPr lang="en-AU" b="1" baseline="30000" dirty="0"/>
              <a:t>th</a:t>
            </a:r>
            <a:r>
              <a:rPr lang="en-AU" b="1" dirty="0"/>
              <a:t> year account balance exceeds </a:t>
            </a:r>
          </a:p>
          <a:p>
            <a:r>
              <a:rPr lang="en-AU" b="1" dirty="0"/>
              <a:t>$400,000 CPI Adj </a:t>
            </a:r>
          </a:p>
        </p:txBody>
      </p:sp>
      <p:sp>
        <p:nvSpPr>
          <p:cNvPr id="27" name="TextBox 26">
            <a:extLst>
              <a:ext uri="{FF2B5EF4-FFF2-40B4-BE49-F238E27FC236}">
                <a16:creationId xmlns:a16="http://schemas.microsoft.com/office/drawing/2014/main" id="{A4260734-3256-1739-C709-CC53A88901E7}"/>
              </a:ext>
            </a:extLst>
          </p:cNvPr>
          <p:cNvSpPr txBox="1"/>
          <p:nvPr/>
        </p:nvSpPr>
        <p:spPr>
          <a:xfrm>
            <a:off x="5306121" y="3565398"/>
            <a:ext cx="876938" cy="553998"/>
          </a:xfrm>
          <a:prstGeom prst="rect">
            <a:avLst/>
          </a:prstGeom>
          <a:noFill/>
        </p:spPr>
        <p:txBody>
          <a:bodyPr wrap="square" rtlCol="0">
            <a:spAutoFit/>
          </a:bodyPr>
          <a:lstStyle/>
          <a:p>
            <a:r>
              <a:rPr lang="en-AU" sz="1000" b="1" dirty="0"/>
              <a:t>30 yr CPI Adj</a:t>
            </a:r>
            <a:br>
              <a:rPr lang="en-AU" sz="1000" b="1" dirty="0"/>
            </a:br>
            <a:r>
              <a:rPr lang="en-AU" sz="1000" b="1" dirty="0"/>
              <a:t>Acct Balance</a:t>
            </a:r>
          </a:p>
          <a:p>
            <a:r>
              <a:rPr lang="en-AU" sz="1000" b="1" dirty="0"/>
              <a:t>             $</a:t>
            </a:r>
          </a:p>
        </p:txBody>
      </p:sp>
    </p:spTree>
    <p:extLst>
      <p:ext uri="{BB962C8B-B14F-4D97-AF65-F5344CB8AC3E}">
        <p14:creationId xmlns:p14="http://schemas.microsoft.com/office/powerpoint/2010/main" val="3773282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A5CE-8C66-46A8-F77B-DE849DB5D6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007187-1973-FB8B-E6C2-BB03D38D00D4}"/>
              </a:ext>
            </a:extLst>
          </p:cNvPr>
          <p:cNvSpPr>
            <a:spLocks noGrp="1"/>
          </p:cNvSpPr>
          <p:nvPr>
            <p:ph type="title"/>
          </p:nvPr>
        </p:nvSpPr>
        <p:spPr/>
        <p:txBody>
          <a:bodyPr/>
          <a:lstStyle/>
          <a:p>
            <a:pPr algn="ctr"/>
            <a:r>
              <a:rPr lang="en-AU" b="1" dirty="0"/>
              <a:t>Member Support and Advice Needs</a:t>
            </a:r>
          </a:p>
        </p:txBody>
      </p:sp>
    </p:spTree>
    <p:extLst>
      <p:ext uri="{BB962C8B-B14F-4D97-AF65-F5344CB8AC3E}">
        <p14:creationId xmlns:p14="http://schemas.microsoft.com/office/powerpoint/2010/main" val="3705978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D4BA-0054-0E83-3E63-25471B2011BC}"/>
              </a:ext>
            </a:extLst>
          </p:cNvPr>
          <p:cNvSpPr>
            <a:spLocks noGrp="1"/>
          </p:cNvSpPr>
          <p:nvPr>
            <p:ph type="title"/>
          </p:nvPr>
        </p:nvSpPr>
        <p:spPr>
          <a:xfrm>
            <a:off x="326848" y="288389"/>
            <a:ext cx="11322947" cy="709133"/>
          </a:xfrm>
        </p:spPr>
        <p:txBody>
          <a:bodyPr/>
          <a:lstStyle/>
          <a:p>
            <a:r>
              <a:rPr lang="en-US" sz="4000" b="1" dirty="0"/>
              <a:t>The Member’s Support and Advice needs</a:t>
            </a:r>
          </a:p>
        </p:txBody>
      </p:sp>
      <p:sp>
        <p:nvSpPr>
          <p:cNvPr id="3" name="Content Placeholder 2">
            <a:extLst>
              <a:ext uri="{FF2B5EF4-FFF2-40B4-BE49-F238E27FC236}">
                <a16:creationId xmlns:a16="http://schemas.microsoft.com/office/drawing/2014/main" id="{D8C80B66-36C4-D6EE-7E42-DA2075562DC5}"/>
              </a:ext>
            </a:extLst>
          </p:cNvPr>
          <p:cNvSpPr>
            <a:spLocks noGrp="1"/>
          </p:cNvSpPr>
          <p:nvPr>
            <p:ph idx="1"/>
          </p:nvPr>
        </p:nvSpPr>
        <p:spPr>
          <a:xfrm>
            <a:off x="542205" y="941187"/>
            <a:ext cx="11322947" cy="4919291"/>
          </a:xfrm>
        </p:spPr>
        <p:txBody>
          <a:bodyPr/>
          <a:lstStyle/>
          <a:p>
            <a:endParaRPr lang="en-US" sz="2800" dirty="0"/>
          </a:p>
          <a:p>
            <a:r>
              <a:rPr lang="en-US" sz="3600" dirty="0"/>
              <a:t>To help the Member make decisions* :</a:t>
            </a:r>
          </a:p>
          <a:p>
            <a:pPr marL="342900" indent="-342900">
              <a:buFontTx/>
              <a:buChar char="-"/>
            </a:pPr>
            <a:r>
              <a:rPr lang="en-US" sz="3600" dirty="0">
                <a:solidFill>
                  <a:srgbClr val="0070C0"/>
                </a:solidFill>
              </a:rPr>
              <a:t>The Member could engage a financial planner</a:t>
            </a:r>
          </a:p>
          <a:p>
            <a:r>
              <a:rPr lang="en-US" sz="3600" dirty="0"/>
              <a:t>	and/or</a:t>
            </a:r>
          </a:p>
          <a:p>
            <a:pPr marL="342900" indent="-342900">
              <a:buFontTx/>
              <a:buChar char="-"/>
            </a:pPr>
            <a:r>
              <a:rPr lang="en-AU" sz="3600" dirty="0">
                <a:solidFill>
                  <a:srgbClr val="0070C0"/>
                </a:solidFill>
              </a:rPr>
              <a:t>The Fund could provide o</a:t>
            </a:r>
            <a:r>
              <a:rPr lang="en-US" sz="3600" dirty="0">
                <a:solidFill>
                  <a:srgbClr val="0070C0"/>
                </a:solidFill>
              </a:rPr>
              <a:t>n-line scenarios/simulations for the member</a:t>
            </a:r>
            <a:r>
              <a:rPr lang="en-AU" sz="3600" dirty="0">
                <a:solidFill>
                  <a:srgbClr val="0070C0"/>
                </a:solidFill>
              </a:rPr>
              <a:t> to use</a:t>
            </a:r>
            <a:r>
              <a:rPr lang="en-US" sz="3600" dirty="0">
                <a:solidFill>
                  <a:srgbClr val="0070C0"/>
                </a:solidFill>
              </a:rPr>
              <a:t> </a:t>
            </a:r>
          </a:p>
          <a:p>
            <a:r>
              <a:rPr lang="en-US" sz="3600" dirty="0"/>
              <a:t>	and/or</a:t>
            </a:r>
          </a:p>
          <a:p>
            <a:pPr marL="342900" indent="-342900">
              <a:buFontTx/>
              <a:buChar char="-"/>
            </a:pPr>
            <a:r>
              <a:rPr lang="en-US" sz="3600" dirty="0">
                <a:solidFill>
                  <a:srgbClr val="0070C0"/>
                </a:solidFill>
              </a:rPr>
              <a:t>AI could be used to guide the Member through the decision-making process</a:t>
            </a:r>
          </a:p>
          <a:p>
            <a:endParaRPr lang="en-US" sz="2800" dirty="0"/>
          </a:p>
        </p:txBody>
      </p:sp>
      <p:sp>
        <p:nvSpPr>
          <p:cNvPr id="4" name="TextBox 3">
            <a:extLst>
              <a:ext uri="{FF2B5EF4-FFF2-40B4-BE49-F238E27FC236}">
                <a16:creationId xmlns:a16="http://schemas.microsoft.com/office/drawing/2014/main" id="{7FCDC68C-933F-40AE-7468-FDF44F12F6EB}"/>
              </a:ext>
            </a:extLst>
          </p:cNvPr>
          <p:cNvSpPr txBox="1"/>
          <p:nvPr/>
        </p:nvSpPr>
        <p:spPr>
          <a:xfrm>
            <a:off x="1163351" y="6143944"/>
            <a:ext cx="7889789" cy="369332"/>
          </a:xfrm>
          <a:prstGeom prst="rect">
            <a:avLst/>
          </a:prstGeom>
          <a:noFill/>
        </p:spPr>
        <p:txBody>
          <a:bodyPr wrap="none" rtlCol="0">
            <a:spAutoFit/>
          </a:bodyPr>
          <a:lstStyle/>
          <a:p>
            <a:r>
              <a:rPr lang="en-US" dirty="0"/>
              <a:t>* Regular and irregular cashflow needs, risk appetite, likely government support … </a:t>
            </a:r>
          </a:p>
        </p:txBody>
      </p:sp>
      <p:sp>
        <p:nvSpPr>
          <p:cNvPr id="5" name="Slide Number Placeholder 4">
            <a:extLst>
              <a:ext uri="{FF2B5EF4-FFF2-40B4-BE49-F238E27FC236}">
                <a16:creationId xmlns:a16="http://schemas.microsoft.com/office/drawing/2014/main" id="{A4166AC8-77AE-1E9C-503F-3D21FD3D33A6}"/>
              </a:ext>
            </a:extLst>
          </p:cNvPr>
          <p:cNvSpPr>
            <a:spLocks noGrp="1"/>
          </p:cNvSpPr>
          <p:nvPr>
            <p:ph type="sldNum" sz="quarter" idx="12"/>
          </p:nvPr>
        </p:nvSpPr>
        <p:spPr/>
        <p:txBody>
          <a:bodyPr/>
          <a:lstStyle/>
          <a:p>
            <a:fld id="{686CBC91-C54A-7240-814F-85E30947EB4E}" type="slidenum">
              <a:rPr lang="en-US" smtClean="0"/>
              <a:t>37</a:t>
            </a:fld>
            <a:endParaRPr lang="en-US"/>
          </a:p>
        </p:txBody>
      </p:sp>
    </p:spTree>
    <p:extLst>
      <p:ext uri="{BB962C8B-B14F-4D97-AF65-F5344CB8AC3E}">
        <p14:creationId xmlns:p14="http://schemas.microsoft.com/office/powerpoint/2010/main" val="273782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5D2A3CC1-DB41-4A5B-BA1A-D3AD60E6E6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069AEE-CAAA-AF3E-79F4-25EBC5F5A746}"/>
              </a:ext>
            </a:extLst>
          </p:cNvPr>
          <p:cNvSpPr>
            <a:spLocks noGrp="1"/>
          </p:cNvSpPr>
          <p:nvPr>
            <p:ph type="title"/>
          </p:nvPr>
        </p:nvSpPr>
        <p:spPr>
          <a:xfrm>
            <a:off x="326848" y="288390"/>
            <a:ext cx="11322947" cy="666050"/>
          </a:xfrm>
        </p:spPr>
        <p:txBody>
          <a:bodyPr/>
          <a:lstStyle/>
          <a:p>
            <a:r>
              <a:rPr lang="en-US" b="1" dirty="0"/>
              <a:t>AI : </a:t>
            </a:r>
            <a:r>
              <a:rPr lang="en-US" sz="4000" b="1" dirty="0"/>
              <a:t>Outcomes-focused</a:t>
            </a:r>
            <a:r>
              <a:rPr lang="en-US" b="1" dirty="0"/>
              <a:t> Retirement Income Advice</a:t>
            </a:r>
          </a:p>
        </p:txBody>
      </p:sp>
      <p:sp>
        <p:nvSpPr>
          <p:cNvPr id="3" name="Content Placeholder 2">
            <a:extLst>
              <a:ext uri="{FF2B5EF4-FFF2-40B4-BE49-F238E27FC236}">
                <a16:creationId xmlns:a16="http://schemas.microsoft.com/office/drawing/2014/main" id="{7161B782-0635-7AE4-2118-06CBC5FD124D}"/>
              </a:ext>
            </a:extLst>
          </p:cNvPr>
          <p:cNvSpPr>
            <a:spLocks noGrp="1"/>
          </p:cNvSpPr>
          <p:nvPr>
            <p:ph idx="1"/>
          </p:nvPr>
        </p:nvSpPr>
        <p:spPr>
          <a:xfrm>
            <a:off x="326848" y="954439"/>
            <a:ext cx="11322947" cy="4919291"/>
          </a:xfrm>
        </p:spPr>
        <p:txBody>
          <a:bodyPr/>
          <a:lstStyle/>
          <a:p>
            <a:pPr marL="457200" indent="-457200">
              <a:buFontTx/>
              <a:buChar char="-"/>
            </a:pPr>
            <a:r>
              <a:rPr lang="en-US" sz="3200" dirty="0"/>
              <a:t>Consistent with Outcomes-focused Risk (see earlier), start with low-risk </a:t>
            </a:r>
            <a:r>
              <a:rPr lang="en-US" sz="3200" b="1" dirty="0"/>
              <a:t>outcomes</a:t>
            </a:r>
            <a:r>
              <a:rPr lang="en-US" sz="3200" dirty="0"/>
              <a:t> (</a:t>
            </a:r>
            <a:r>
              <a:rPr lang="en-US" sz="3200" dirty="0" err="1"/>
              <a:t>eg</a:t>
            </a:r>
            <a:r>
              <a:rPr lang="en-US" sz="3200" dirty="0"/>
              <a:t> ABCD): $X pa increasing by CPI</a:t>
            </a:r>
          </a:p>
          <a:p>
            <a:pPr marL="457200" indent="-457200">
              <a:buFontTx/>
              <a:buChar char="-"/>
            </a:pPr>
            <a:r>
              <a:rPr lang="en-US" sz="3200" dirty="0"/>
              <a:t>Adjust for one-off cash needs and for government support</a:t>
            </a:r>
          </a:p>
          <a:p>
            <a:pPr marL="457200" indent="-457200">
              <a:buFontTx/>
              <a:buChar char="-"/>
            </a:pPr>
            <a:r>
              <a:rPr lang="en-US" sz="3200" dirty="0">
                <a:solidFill>
                  <a:srgbClr val="0070C0"/>
                </a:solidFill>
              </a:rPr>
              <a:t>Understand implied lifestyle (AI can provide)</a:t>
            </a:r>
          </a:p>
          <a:p>
            <a:pPr marL="457200" indent="-457200">
              <a:buFontTx/>
              <a:buChar char="-"/>
            </a:pPr>
            <a:r>
              <a:rPr lang="en-US" sz="3200" dirty="0"/>
              <a:t>Consider risk appetite and adjust investment or drawdown risk if needed</a:t>
            </a:r>
          </a:p>
          <a:p>
            <a:pPr marL="457200" indent="-457200">
              <a:buFontTx/>
              <a:buChar char="-"/>
            </a:pPr>
            <a:r>
              <a:rPr lang="en-US" sz="3200" dirty="0">
                <a:solidFill>
                  <a:schemeClr val="tx1"/>
                </a:solidFill>
              </a:rPr>
              <a:t>Loop back</a:t>
            </a:r>
          </a:p>
          <a:p>
            <a:pPr marL="342900" indent="-342900">
              <a:buFontTx/>
              <a:buChar char="-"/>
            </a:pPr>
            <a:endParaRPr lang="en-US" sz="2800" dirty="0"/>
          </a:p>
          <a:p>
            <a:endParaRPr lang="en-US" sz="2800" dirty="0"/>
          </a:p>
        </p:txBody>
      </p:sp>
      <p:sp>
        <p:nvSpPr>
          <p:cNvPr id="4" name="TextBox 3">
            <a:extLst>
              <a:ext uri="{FF2B5EF4-FFF2-40B4-BE49-F238E27FC236}">
                <a16:creationId xmlns:a16="http://schemas.microsoft.com/office/drawing/2014/main" id="{BB9AA668-15EA-2135-8507-066780A68B0B}"/>
              </a:ext>
            </a:extLst>
          </p:cNvPr>
          <p:cNvSpPr txBox="1"/>
          <p:nvPr/>
        </p:nvSpPr>
        <p:spPr>
          <a:xfrm>
            <a:off x="542205" y="4611231"/>
            <a:ext cx="9529447" cy="2246769"/>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Sample outcomes-focused AI question:</a:t>
            </a:r>
            <a:r>
              <a:rPr lang="en-US" sz="2800" dirty="0">
                <a:solidFill>
                  <a:srgbClr val="0070C0"/>
                </a:solidFill>
              </a:rPr>
              <a:t> </a:t>
            </a:r>
            <a:r>
              <a:rPr lang="en-AU" sz="2800" b="0" i="0" u="none" strike="noStrike" dirty="0">
                <a:solidFill>
                  <a:srgbClr val="0070C0"/>
                </a:solidFill>
                <a:effectLst/>
                <a:latin typeface="SF Pro Display"/>
              </a:rPr>
              <a:t>I am a 65 year old male. My wife is 63. We own our own house. We are quite healthy. We live in Sydney Australia. I am about to retire. My wife is retired. Please describe my lifestyle if I have AUD $[X] to spend each year, indexed to CPI, </a:t>
            </a:r>
            <a:r>
              <a:rPr lang="en-AU" sz="2800" b="1" i="0" u="none" strike="noStrike" dirty="0">
                <a:solidFill>
                  <a:srgbClr val="0070C0"/>
                </a:solidFill>
                <a:effectLst/>
                <a:latin typeface="SF Pro Display"/>
              </a:rPr>
              <a:t>and</a:t>
            </a:r>
            <a:r>
              <a:rPr lang="en-AU" sz="2800" b="0" i="0" u="none" strike="noStrike" dirty="0">
                <a:solidFill>
                  <a:srgbClr val="0070C0"/>
                </a:solidFill>
                <a:effectLst/>
                <a:latin typeface="SF Pro Display"/>
              </a:rPr>
              <a:t> describe a typical month for us.</a:t>
            </a:r>
            <a:r>
              <a:rPr lang="en-US" sz="2800" dirty="0">
                <a:solidFill>
                  <a:srgbClr val="0070C0"/>
                </a:solidFill>
              </a:rPr>
              <a:t>  </a:t>
            </a:r>
            <a:endParaRPr lang="en-US" sz="2400" dirty="0">
              <a:solidFill>
                <a:srgbClr val="0070C0"/>
              </a:solidFill>
            </a:endParaRPr>
          </a:p>
        </p:txBody>
      </p:sp>
      <p:sp>
        <p:nvSpPr>
          <p:cNvPr id="6" name="Slide Number Placeholder 5">
            <a:extLst>
              <a:ext uri="{FF2B5EF4-FFF2-40B4-BE49-F238E27FC236}">
                <a16:creationId xmlns:a16="http://schemas.microsoft.com/office/drawing/2014/main" id="{11BE639A-76BF-455E-DB3B-EEC2163DDE38}"/>
              </a:ext>
            </a:extLst>
          </p:cNvPr>
          <p:cNvSpPr>
            <a:spLocks noGrp="1"/>
          </p:cNvSpPr>
          <p:nvPr>
            <p:ph type="sldNum" sz="quarter" idx="12"/>
          </p:nvPr>
        </p:nvSpPr>
        <p:spPr/>
        <p:txBody>
          <a:bodyPr/>
          <a:lstStyle/>
          <a:p>
            <a:fld id="{686CBC91-C54A-7240-814F-85E30947EB4E}" type="slidenum">
              <a:rPr lang="en-US" smtClean="0"/>
              <a:t>38</a:t>
            </a:fld>
            <a:endParaRPr lang="en-US"/>
          </a:p>
        </p:txBody>
      </p:sp>
    </p:spTree>
    <p:extLst>
      <p:ext uri="{BB962C8B-B14F-4D97-AF65-F5344CB8AC3E}">
        <p14:creationId xmlns:p14="http://schemas.microsoft.com/office/powerpoint/2010/main" val="3880407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528849-9DF4-64C1-7FB7-D2A9D40D78AD}"/>
              </a:ext>
            </a:extLst>
          </p:cNvPr>
          <p:cNvSpPr>
            <a:spLocks noGrp="1"/>
          </p:cNvSpPr>
          <p:nvPr>
            <p:ph type="title"/>
          </p:nvPr>
        </p:nvSpPr>
        <p:spPr>
          <a:xfrm>
            <a:off x="314322" y="269602"/>
            <a:ext cx="5900947" cy="644440"/>
          </a:xfrm>
        </p:spPr>
        <p:txBody>
          <a:bodyPr/>
          <a:lstStyle/>
          <a:p>
            <a:r>
              <a:rPr lang="en-US" sz="4000" b="1" dirty="0"/>
              <a:t>Conclusions</a:t>
            </a:r>
          </a:p>
        </p:txBody>
      </p:sp>
      <p:sp>
        <p:nvSpPr>
          <p:cNvPr id="6" name="Content Placeholder 3">
            <a:extLst>
              <a:ext uri="{FF2B5EF4-FFF2-40B4-BE49-F238E27FC236}">
                <a16:creationId xmlns:a16="http://schemas.microsoft.com/office/drawing/2014/main" id="{C5A49D80-DFE5-8E0A-8BBE-973AE9FF1D90}"/>
              </a:ext>
            </a:extLst>
          </p:cNvPr>
          <p:cNvSpPr txBox="1">
            <a:spLocks/>
          </p:cNvSpPr>
          <p:nvPr/>
        </p:nvSpPr>
        <p:spPr>
          <a:xfrm>
            <a:off x="307976" y="733281"/>
            <a:ext cx="11691645" cy="585400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accent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tabLst/>
              <a:defRPr sz="2000" kern="1200">
                <a:solidFill>
                  <a:schemeClr val="accent3"/>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tabLst/>
              <a:defRPr sz="1800" kern="1200">
                <a:solidFill>
                  <a:schemeClr val="accent3"/>
                </a:solidFill>
                <a:latin typeface="+mn-lt"/>
                <a:ea typeface="+mn-ea"/>
                <a:cs typeface="+mn-cs"/>
              </a:defRPr>
            </a:lvl3pPr>
            <a:lvl4pPr marL="13716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4pPr>
            <a:lvl5pPr marL="1828800" indent="0" algn="ctr" defTabSz="914400" rtl="0" eaLnBrk="1" latinLnBrk="0" hangingPunct="1">
              <a:lnSpc>
                <a:spcPct val="100000"/>
              </a:lnSpc>
              <a:spcBef>
                <a:spcPts val="0"/>
              </a:spcBef>
              <a:buFont typeface="Arial" panose="020B0604020202020204" pitchFamily="34" charset="0"/>
              <a:buNone/>
              <a:tabLst/>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AU" sz="3200" dirty="0">
                <a:solidFill>
                  <a:schemeClr val="tx1"/>
                </a:solidFill>
              </a:rPr>
              <a:t>All members have an account</a:t>
            </a:r>
          </a:p>
          <a:p>
            <a:pPr marL="342900" indent="-342900">
              <a:buFont typeface="Arial" panose="020B0604020202020204" pitchFamily="34" charset="0"/>
              <a:buChar char="•"/>
            </a:pPr>
            <a:r>
              <a:rPr lang="en-AU" sz="3200" dirty="0">
                <a:solidFill>
                  <a:schemeClr val="tx1"/>
                </a:solidFill>
              </a:rPr>
              <a:t>All super funds have the building blocks to offer drawdown facilities </a:t>
            </a:r>
          </a:p>
          <a:p>
            <a:pPr marL="342900" indent="-342900">
              <a:buFont typeface="Arial" panose="020B0604020202020204" pitchFamily="34" charset="0"/>
              <a:buChar char="•"/>
            </a:pPr>
            <a:r>
              <a:rPr lang="en-AU" sz="3200" dirty="0">
                <a:solidFill>
                  <a:schemeClr val="tx1"/>
                </a:solidFill>
              </a:rPr>
              <a:t>Systematic drawdowns from Account-based Pensions:</a:t>
            </a:r>
          </a:p>
          <a:p>
            <a:pPr marL="342900" indent="-342900">
              <a:buFont typeface="Arial" panose="020B0604020202020204" pitchFamily="34" charset="0"/>
              <a:buChar char="•"/>
            </a:pPr>
            <a:endParaRPr lang="en-AU" sz="2800" dirty="0"/>
          </a:p>
          <a:p>
            <a:endParaRPr lang="en-AU" sz="2800" dirty="0"/>
          </a:p>
          <a:p>
            <a:pPr marL="342900" indent="-342900">
              <a:buFont typeface="Arial" panose="020B0604020202020204" pitchFamily="34" charset="0"/>
              <a:buChar char="•"/>
            </a:pPr>
            <a:endParaRPr lang="en-AU" sz="2800" dirty="0"/>
          </a:p>
          <a:p>
            <a:pPr marL="342900" indent="-342900">
              <a:buFont typeface="Arial" panose="020B0604020202020204" pitchFamily="34" charset="0"/>
              <a:buChar char="•"/>
            </a:pPr>
            <a:endParaRPr lang="en-AU" sz="2800" dirty="0"/>
          </a:p>
          <a:p>
            <a:pPr marL="342900" indent="-342900">
              <a:buFont typeface="Arial" panose="020B0604020202020204" pitchFamily="34" charset="0"/>
              <a:buChar char="•"/>
            </a:pPr>
            <a:endParaRPr lang="en-AU" sz="2800" dirty="0"/>
          </a:p>
          <a:p>
            <a:endParaRPr lang="en-AU" sz="3200" dirty="0">
              <a:solidFill>
                <a:srgbClr val="0070C0"/>
              </a:solidFill>
            </a:endParaRPr>
          </a:p>
          <a:p>
            <a:endParaRPr lang="en-AU" sz="3200" dirty="0">
              <a:solidFill>
                <a:srgbClr val="0070C0"/>
              </a:solidFill>
            </a:endParaRPr>
          </a:p>
          <a:p>
            <a:pPr marL="457200" indent="-457200">
              <a:buFont typeface="Arial" panose="020B0604020202020204" pitchFamily="34" charset="0"/>
              <a:buChar char="•"/>
            </a:pPr>
            <a:r>
              <a:rPr lang="en-AU" sz="3200" b="1" dirty="0">
                <a:solidFill>
                  <a:srgbClr val="0070C0"/>
                </a:solidFill>
              </a:rPr>
              <a:t>Multiple Target-date Funds – </a:t>
            </a:r>
            <a:r>
              <a:rPr lang="en-AU" dirty="0">
                <a:solidFill>
                  <a:srgbClr val="0070C0"/>
                </a:solidFill>
              </a:rPr>
              <a:t>potentially with dynamic investment strategy</a:t>
            </a:r>
          </a:p>
          <a:p>
            <a:pPr marL="457200" indent="-457200">
              <a:buFont typeface="Arial" panose="020B0604020202020204" pitchFamily="34" charset="0"/>
              <a:buChar char="•"/>
            </a:pPr>
            <a:r>
              <a:rPr lang="en-AU" sz="3200" b="1" dirty="0">
                <a:solidFill>
                  <a:srgbClr val="0070C0"/>
                </a:solidFill>
              </a:rPr>
              <a:t>ABCD </a:t>
            </a:r>
            <a:r>
              <a:rPr lang="en-AU" sz="2400" b="1" dirty="0">
                <a:solidFill>
                  <a:srgbClr val="0070C0"/>
                </a:solidFill>
              </a:rPr>
              <a:t>–</a:t>
            </a:r>
            <a:r>
              <a:rPr lang="en-AU" dirty="0">
                <a:solidFill>
                  <a:srgbClr val="0070C0"/>
                </a:solidFill>
              </a:rPr>
              <a:t> with dynamic investment strategy </a:t>
            </a:r>
          </a:p>
          <a:p>
            <a:pPr marL="457200" indent="-457200">
              <a:buFont typeface="Arial" panose="020B0604020202020204" pitchFamily="34" charset="0"/>
              <a:buChar char="•"/>
            </a:pPr>
            <a:r>
              <a:rPr lang="en-AU" sz="3200" b="1" dirty="0">
                <a:solidFill>
                  <a:srgbClr val="0070C0"/>
                </a:solidFill>
              </a:rPr>
              <a:t>AI</a:t>
            </a:r>
            <a:r>
              <a:rPr lang="en-AU" b="1" dirty="0">
                <a:solidFill>
                  <a:srgbClr val="0070C0"/>
                </a:solidFill>
              </a:rPr>
              <a:t> </a:t>
            </a:r>
            <a:r>
              <a:rPr lang="en-AU" sz="2400" b="1" dirty="0">
                <a:solidFill>
                  <a:srgbClr val="0070C0"/>
                </a:solidFill>
              </a:rPr>
              <a:t>–</a:t>
            </a:r>
            <a:r>
              <a:rPr lang="en-AU" dirty="0">
                <a:solidFill>
                  <a:srgbClr val="0070C0"/>
                </a:solidFill>
              </a:rPr>
              <a:t> great potential to support members </a:t>
            </a:r>
            <a:r>
              <a:rPr lang="en-AU">
                <a:solidFill>
                  <a:srgbClr val="0070C0"/>
                </a:solidFill>
              </a:rPr>
              <a:t>with focus </a:t>
            </a:r>
            <a:r>
              <a:rPr lang="en-AU" dirty="0">
                <a:solidFill>
                  <a:srgbClr val="0070C0"/>
                </a:solidFill>
              </a:rPr>
              <a:t>on outcomes and lifestyle</a:t>
            </a:r>
          </a:p>
          <a:p>
            <a:pPr marL="457200" indent="-457200">
              <a:buFont typeface="Arial" panose="020B0604020202020204" pitchFamily="34" charset="0"/>
              <a:buChar char="•"/>
            </a:pPr>
            <a:endParaRPr lang="en-AU" sz="2800" dirty="0">
              <a:solidFill>
                <a:srgbClr val="0070C0"/>
              </a:solidFill>
            </a:endParaRPr>
          </a:p>
        </p:txBody>
      </p:sp>
      <p:sp>
        <p:nvSpPr>
          <p:cNvPr id="7" name="TextBox 6">
            <a:extLst>
              <a:ext uri="{FF2B5EF4-FFF2-40B4-BE49-F238E27FC236}">
                <a16:creationId xmlns:a16="http://schemas.microsoft.com/office/drawing/2014/main" id="{43BF9D42-C7F7-0E09-1C98-944B092823FB}"/>
              </a:ext>
            </a:extLst>
          </p:cNvPr>
          <p:cNvSpPr txBox="1"/>
          <p:nvPr/>
        </p:nvSpPr>
        <p:spPr>
          <a:xfrm>
            <a:off x="2014330" y="2398642"/>
            <a:ext cx="5635838" cy="3046988"/>
          </a:xfrm>
          <a:prstGeom prst="rect">
            <a:avLst/>
          </a:prstGeom>
          <a:noFill/>
        </p:spPr>
        <p:txBody>
          <a:bodyPr wrap="none" rtlCol="0">
            <a:spAutoFit/>
          </a:bodyPr>
          <a:lstStyle/>
          <a:p>
            <a:pPr marL="812800" lvl="2" indent="-457200" algn="l">
              <a:buFont typeface="Wingdings" pitchFamily="2" charset="2"/>
              <a:buChar char="ü"/>
            </a:pPr>
            <a:r>
              <a:rPr lang="en-AU" sz="2400" dirty="0">
                <a:solidFill>
                  <a:srgbClr val="0070C0"/>
                </a:solidFill>
              </a:rPr>
              <a:t>good returns, secure outcomes </a:t>
            </a:r>
          </a:p>
          <a:p>
            <a:pPr marL="812800" lvl="2" indent="-457200" algn="l">
              <a:buFont typeface="Wingdings" pitchFamily="2" charset="2"/>
              <a:buChar char="ü"/>
            </a:pPr>
            <a:r>
              <a:rPr lang="en-AU" sz="2400" dirty="0">
                <a:solidFill>
                  <a:srgbClr val="0070C0"/>
                </a:solidFill>
              </a:rPr>
              <a:t>easy to understand</a:t>
            </a:r>
          </a:p>
          <a:p>
            <a:pPr marL="812800" lvl="2" indent="-457200" algn="l">
              <a:buFont typeface="Wingdings" pitchFamily="2" charset="2"/>
              <a:buChar char="ü"/>
            </a:pPr>
            <a:r>
              <a:rPr lang="en-AU" sz="2400" dirty="0">
                <a:solidFill>
                  <a:srgbClr val="0070C0"/>
                </a:solidFill>
              </a:rPr>
              <a:t>flexible – no long-term commitments</a:t>
            </a:r>
          </a:p>
          <a:p>
            <a:pPr marL="812800" lvl="2" indent="-457200" algn="l">
              <a:buFont typeface="Wingdings" pitchFamily="2" charset="2"/>
              <a:buChar char="ü"/>
            </a:pPr>
            <a:endParaRPr lang="en-AU" sz="2400" dirty="0">
              <a:solidFill>
                <a:srgbClr val="0070C0"/>
              </a:solidFill>
            </a:endParaRPr>
          </a:p>
          <a:p>
            <a:pPr marL="812800" lvl="2" indent="-457200" algn="l">
              <a:buFont typeface="Wingdings" pitchFamily="2" charset="2"/>
              <a:buChar char="ü"/>
            </a:pPr>
            <a:r>
              <a:rPr lang="en-AU" sz="2400" dirty="0">
                <a:solidFill>
                  <a:srgbClr val="0070C0"/>
                </a:solidFill>
              </a:rPr>
              <a:t>retirement covenant</a:t>
            </a:r>
          </a:p>
          <a:p>
            <a:pPr marL="812800" lvl="2" indent="-457200" algn="l">
              <a:buFont typeface="Wingdings" pitchFamily="2" charset="2"/>
              <a:buChar char="ü"/>
            </a:pPr>
            <a:r>
              <a:rPr lang="en-AU" sz="2400" dirty="0">
                <a:solidFill>
                  <a:srgbClr val="0070C0"/>
                </a:solidFill>
              </a:rPr>
              <a:t>retirement income strategy</a:t>
            </a:r>
          </a:p>
          <a:p>
            <a:pPr marL="812800" lvl="2" indent="-457200" algn="l">
              <a:buFont typeface="Wingdings" pitchFamily="2" charset="2"/>
              <a:buChar char="ü"/>
            </a:pPr>
            <a:r>
              <a:rPr lang="en-AU" sz="2400" dirty="0">
                <a:solidFill>
                  <a:srgbClr val="0070C0"/>
                </a:solidFill>
              </a:rPr>
              <a:t>purpose of super</a:t>
            </a:r>
          </a:p>
          <a:p>
            <a:endParaRPr lang="en-US" sz="2400" dirty="0"/>
          </a:p>
        </p:txBody>
      </p:sp>
      <p:sp>
        <p:nvSpPr>
          <p:cNvPr id="8" name="TextBox 7">
            <a:extLst>
              <a:ext uri="{FF2B5EF4-FFF2-40B4-BE49-F238E27FC236}">
                <a16:creationId xmlns:a16="http://schemas.microsoft.com/office/drawing/2014/main" id="{7F730FCE-1D03-8157-A113-3D5B152A17D7}"/>
              </a:ext>
            </a:extLst>
          </p:cNvPr>
          <p:cNvSpPr txBox="1"/>
          <p:nvPr/>
        </p:nvSpPr>
        <p:spPr>
          <a:xfrm>
            <a:off x="683020" y="2769704"/>
            <a:ext cx="1449436" cy="523220"/>
          </a:xfrm>
          <a:prstGeom prst="rect">
            <a:avLst/>
          </a:prstGeom>
          <a:noFill/>
        </p:spPr>
        <p:txBody>
          <a:bodyPr wrap="none" rtlCol="0">
            <a:spAutoFit/>
          </a:bodyPr>
          <a:lstStyle/>
          <a:p>
            <a:r>
              <a:rPr lang="en-US" sz="2800" dirty="0"/>
              <a:t>Member</a:t>
            </a:r>
          </a:p>
        </p:txBody>
      </p:sp>
      <p:sp>
        <p:nvSpPr>
          <p:cNvPr id="9" name="TextBox 8">
            <a:extLst>
              <a:ext uri="{FF2B5EF4-FFF2-40B4-BE49-F238E27FC236}">
                <a16:creationId xmlns:a16="http://schemas.microsoft.com/office/drawing/2014/main" id="{363D6608-B919-E039-0400-A68D09F4A18E}"/>
              </a:ext>
            </a:extLst>
          </p:cNvPr>
          <p:cNvSpPr txBox="1"/>
          <p:nvPr/>
        </p:nvSpPr>
        <p:spPr>
          <a:xfrm>
            <a:off x="694461" y="4172347"/>
            <a:ext cx="917239" cy="523220"/>
          </a:xfrm>
          <a:prstGeom prst="rect">
            <a:avLst/>
          </a:prstGeom>
          <a:noFill/>
        </p:spPr>
        <p:txBody>
          <a:bodyPr wrap="none" rtlCol="0">
            <a:spAutoFit/>
          </a:bodyPr>
          <a:lstStyle/>
          <a:p>
            <a:r>
              <a:rPr lang="en-US" sz="2800" dirty="0"/>
              <a:t>Fund</a:t>
            </a:r>
          </a:p>
        </p:txBody>
      </p:sp>
      <p:sp>
        <p:nvSpPr>
          <p:cNvPr id="2" name="Slide Number Placeholder 1">
            <a:extLst>
              <a:ext uri="{FF2B5EF4-FFF2-40B4-BE49-F238E27FC236}">
                <a16:creationId xmlns:a16="http://schemas.microsoft.com/office/drawing/2014/main" id="{1700E6A6-2256-3380-EED5-12624E1FDFAC}"/>
              </a:ext>
            </a:extLst>
          </p:cNvPr>
          <p:cNvSpPr>
            <a:spLocks noGrp="1"/>
          </p:cNvSpPr>
          <p:nvPr>
            <p:ph type="sldNum" sz="quarter" idx="12"/>
          </p:nvPr>
        </p:nvSpPr>
        <p:spPr/>
        <p:txBody>
          <a:bodyPr/>
          <a:lstStyle/>
          <a:p>
            <a:fld id="{686CBC91-C54A-7240-814F-85E30947EB4E}" type="slidenum">
              <a:rPr lang="en-US" smtClean="0"/>
              <a:t>39</a:t>
            </a:fld>
            <a:endParaRPr lang="en-US"/>
          </a:p>
        </p:txBody>
      </p:sp>
    </p:spTree>
    <p:extLst>
      <p:ext uri="{BB962C8B-B14F-4D97-AF65-F5344CB8AC3E}">
        <p14:creationId xmlns:p14="http://schemas.microsoft.com/office/powerpoint/2010/main" val="281708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AD7BE-5324-38F5-8F08-3531B229168B}"/>
              </a:ext>
            </a:extLst>
          </p:cNvPr>
          <p:cNvSpPr>
            <a:spLocks noGrp="1"/>
          </p:cNvSpPr>
          <p:nvPr>
            <p:ph type="subTitle" idx="4294967295"/>
          </p:nvPr>
        </p:nvSpPr>
        <p:spPr>
          <a:xfrm>
            <a:off x="1333500" y="1179374"/>
            <a:ext cx="10550524" cy="4950119"/>
          </a:xfrm>
        </p:spPr>
        <p:txBody>
          <a:bodyPr/>
          <a:lstStyle/>
          <a:p>
            <a:pPr marL="342900" indent="-342900">
              <a:buFont typeface="Arial" panose="020B0604020202020204" pitchFamily="34" charset="0"/>
              <a:buChar char="•"/>
            </a:pPr>
            <a:r>
              <a:rPr lang="en-AU" sz="3600" dirty="0">
                <a:solidFill>
                  <a:schemeClr val="tx2"/>
                </a:solidFill>
              </a:rPr>
              <a:t>Possible Approaches for Super Funds</a:t>
            </a:r>
          </a:p>
          <a:p>
            <a:pPr marL="342900" indent="-342900">
              <a:buFont typeface="Arial" panose="020B0604020202020204" pitchFamily="34" charset="0"/>
              <a:buChar char="•"/>
            </a:pPr>
            <a:r>
              <a:rPr lang="en-AU" sz="3600" dirty="0">
                <a:solidFill>
                  <a:schemeClr val="tx2"/>
                </a:solidFill>
              </a:rPr>
              <a:t>Propose Account-based CPI-linked Drawdown (“ABCD”) &amp; Target-date Funds</a:t>
            </a:r>
          </a:p>
          <a:p>
            <a:pPr marL="342900" indent="-342900">
              <a:buFont typeface="Arial" panose="020B0604020202020204" pitchFamily="34" charset="0"/>
              <a:buChar char="•"/>
            </a:pPr>
            <a:r>
              <a:rPr lang="en-AU" sz="3600" dirty="0">
                <a:solidFill>
                  <a:schemeClr val="tx2"/>
                </a:solidFill>
              </a:rPr>
              <a:t>Member Advice</a:t>
            </a:r>
          </a:p>
          <a:p>
            <a:pPr marL="342900" indent="-342900">
              <a:buFont typeface="Arial" panose="020B0604020202020204" pitchFamily="34" charset="0"/>
              <a:buChar char="•"/>
            </a:pPr>
            <a:r>
              <a:rPr lang="en-AU" sz="3600" dirty="0">
                <a:solidFill>
                  <a:schemeClr val="tx2"/>
                </a:solidFill>
              </a:rPr>
              <a:t>Conclusions</a:t>
            </a:r>
          </a:p>
          <a:p>
            <a:endParaRPr lang="en-AU" sz="1600" dirty="0">
              <a:solidFill>
                <a:schemeClr val="accent4">
                  <a:lumMod val="75000"/>
                </a:schemeClr>
              </a:solidFill>
            </a:endParaRPr>
          </a:p>
        </p:txBody>
      </p:sp>
      <p:sp>
        <p:nvSpPr>
          <p:cNvPr id="5" name="Title 1">
            <a:extLst>
              <a:ext uri="{FF2B5EF4-FFF2-40B4-BE49-F238E27FC236}">
                <a16:creationId xmlns:a16="http://schemas.microsoft.com/office/drawing/2014/main" id="{0AAE59B4-45D4-9581-D7AB-EBF8098A3133}"/>
              </a:ext>
            </a:extLst>
          </p:cNvPr>
          <p:cNvSpPr txBox="1">
            <a:spLocks/>
          </p:cNvSpPr>
          <p:nvPr/>
        </p:nvSpPr>
        <p:spPr>
          <a:xfrm>
            <a:off x="326848" y="288389"/>
            <a:ext cx="11322947" cy="78503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200" b="0" i="0" kern="1200">
                <a:solidFill>
                  <a:schemeClr val="bg1"/>
                </a:solidFill>
                <a:latin typeface="+mj-lt"/>
                <a:ea typeface="+mj-ea"/>
                <a:cs typeface="+mj-cs"/>
              </a:defRPr>
            </a:lvl1pPr>
          </a:lstStyle>
          <a:p>
            <a:r>
              <a:rPr lang="en-US" sz="4000" b="1" dirty="0">
                <a:solidFill>
                  <a:schemeClr val="accent1"/>
                </a:solidFill>
              </a:rPr>
              <a:t>Today … Optimizing Use of Account-based Pensions</a:t>
            </a:r>
          </a:p>
        </p:txBody>
      </p:sp>
      <p:sp>
        <p:nvSpPr>
          <p:cNvPr id="2" name="Slide Number Placeholder 1">
            <a:extLst>
              <a:ext uri="{FF2B5EF4-FFF2-40B4-BE49-F238E27FC236}">
                <a16:creationId xmlns:a16="http://schemas.microsoft.com/office/drawing/2014/main" id="{0252F004-57D3-2B18-5170-5245AED0C838}"/>
              </a:ext>
            </a:extLst>
          </p:cNvPr>
          <p:cNvSpPr>
            <a:spLocks noGrp="1"/>
          </p:cNvSpPr>
          <p:nvPr>
            <p:ph type="sldNum" sz="quarter" idx="12"/>
          </p:nvPr>
        </p:nvSpPr>
        <p:spPr/>
        <p:txBody>
          <a:bodyPr/>
          <a:lstStyle/>
          <a:p>
            <a:fld id="{686CBC91-C54A-7240-814F-85E30947EB4E}" type="slidenum">
              <a:rPr lang="en-US" smtClean="0"/>
              <a:t>4</a:t>
            </a:fld>
            <a:endParaRPr lang="en-US"/>
          </a:p>
        </p:txBody>
      </p:sp>
    </p:spTree>
    <p:extLst>
      <p:ext uri="{BB962C8B-B14F-4D97-AF65-F5344CB8AC3E}">
        <p14:creationId xmlns:p14="http://schemas.microsoft.com/office/powerpoint/2010/main" val="276436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419F-B271-0C6B-072E-5F095C7AB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04DC4-775B-9158-FA7D-FBAAD1643237}"/>
              </a:ext>
            </a:extLst>
          </p:cNvPr>
          <p:cNvSpPr>
            <a:spLocks noGrp="1"/>
          </p:cNvSpPr>
          <p:nvPr>
            <p:ph type="title"/>
          </p:nvPr>
        </p:nvSpPr>
        <p:spPr>
          <a:xfrm>
            <a:off x="1411603" y="1443081"/>
            <a:ext cx="5781678" cy="886673"/>
          </a:xfrm>
        </p:spPr>
        <p:txBody>
          <a:bodyPr/>
          <a:lstStyle/>
          <a:p>
            <a:pPr algn="ctr"/>
            <a:r>
              <a:rPr lang="en-AU" b="1" dirty="0"/>
              <a:t>Discussion</a:t>
            </a:r>
          </a:p>
        </p:txBody>
      </p:sp>
      <p:sp>
        <p:nvSpPr>
          <p:cNvPr id="3" name="TextBox 2">
            <a:extLst>
              <a:ext uri="{FF2B5EF4-FFF2-40B4-BE49-F238E27FC236}">
                <a16:creationId xmlns:a16="http://schemas.microsoft.com/office/drawing/2014/main" id="{E6E5C312-6B0A-6AAF-F0D9-AD77DB72A6AA}"/>
              </a:ext>
            </a:extLst>
          </p:cNvPr>
          <p:cNvSpPr txBox="1"/>
          <p:nvPr/>
        </p:nvSpPr>
        <p:spPr>
          <a:xfrm>
            <a:off x="483786" y="3429000"/>
            <a:ext cx="4099560" cy="461665"/>
          </a:xfrm>
          <a:prstGeom prst="rect">
            <a:avLst/>
          </a:prstGeom>
          <a:noFill/>
        </p:spPr>
        <p:txBody>
          <a:bodyPr wrap="square" rtlCol="0">
            <a:spAutoFit/>
          </a:bodyPr>
          <a:lstStyle/>
          <a:p>
            <a:r>
              <a:rPr lang="en-US" sz="2400" b="1" dirty="0"/>
              <a:t>Acknowledgements:</a:t>
            </a:r>
          </a:p>
        </p:txBody>
      </p:sp>
      <p:graphicFrame>
        <p:nvGraphicFramePr>
          <p:cNvPr id="4" name="Content Placeholder 2">
            <a:extLst>
              <a:ext uri="{FF2B5EF4-FFF2-40B4-BE49-F238E27FC236}">
                <a16:creationId xmlns:a16="http://schemas.microsoft.com/office/drawing/2014/main" id="{3BD7910D-5124-FD2C-5E83-CF5990009912}"/>
              </a:ext>
            </a:extLst>
          </p:cNvPr>
          <p:cNvGraphicFramePr>
            <a:graphicFrameLocks/>
          </p:cNvGraphicFramePr>
          <p:nvPr>
            <p:extLst>
              <p:ext uri="{D42A27DB-BD31-4B8C-83A1-F6EECF244321}">
                <p14:modId xmlns:p14="http://schemas.microsoft.com/office/powerpoint/2010/main" val="2861806690"/>
              </p:ext>
            </p:extLst>
          </p:nvPr>
        </p:nvGraphicFramePr>
        <p:xfrm>
          <a:off x="483786" y="3927576"/>
          <a:ext cx="6999054" cy="26239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00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0ECF-9C76-96A9-5C15-FAF796BCACD5}"/>
              </a:ext>
            </a:extLst>
          </p:cNvPr>
          <p:cNvSpPr>
            <a:spLocks noGrp="1"/>
          </p:cNvSpPr>
          <p:nvPr>
            <p:ph type="title"/>
          </p:nvPr>
        </p:nvSpPr>
        <p:spPr>
          <a:xfrm>
            <a:off x="801471" y="157760"/>
            <a:ext cx="5403810" cy="491597"/>
          </a:xfrm>
        </p:spPr>
        <p:txBody>
          <a:bodyPr/>
          <a:lstStyle/>
          <a:p>
            <a:r>
              <a:rPr lang="en-US" sz="4000" b="1" dirty="0"/>
              <a:t>First … a Word about Risk</a:t>
            </a:r>
          </a:p>
        </p:txBody>
      </p:sp>
      <p:sp>
        <p:nvSpPr>
          <p:cNvPr id="5" name="TextBox 4">
            <a:extLst>
              <a:ext uri="{FF2B5EF4-FFF2-40B4-BE49-F238E27FC236}">
                <a16:creationId xmlns:a16="http://schemas.microsoft.com/office/drawing/2014/main" id="{EE0FEBA3-BF6E-3755-C7F9-8B161C206BDF}"/>
              </a:ext>
            </a:extLst>
          </p:cNvPr>
          <p:cNvSpPr txBox="1"/>
          <p:nvPr/>
        </p:nvSpPr>
        <p:spPr>
          <a:xfrm>
            <a:off x="801471" y="913926"/>
            <a:ext cx="10344151" cy="6186309"/>
          </a:xfrm>
          <a:prstGeom prst="rect">
            <a:avLst/>
          </a:prstGeom>
          <a:noFill/>
        </p:spPr>
        <p:txBody>
          <a:bodyPr wrap="square" rtlCol="0">
            <a:spAutoFit/>
          </a:bodyPr>
          <a:lstStyle/>
          <a:p>
            <a:r>
              <a:rPr lang="en-US" sz="2800" dirty="0">
                <a:solidFill>
                  <a:srgbClr val="0070C0"/>
                </a:solidFill>
              </a:rPr>
              <a:t>	Volatility of underlying investments </a:t>
            </a:r>
          </a:p>
          <a:p>
            <a:r>
              <a:rPr lang="en-US" sz="2800" dirty="0"/>
              <a:t>	VS </a:t>
            </a:r>
          </a:p>
          <a:p>
            <a:pPr marL="317500"/>
            <a:r>
              <a:rPr lang="en-US" sz="2800" dirty="0">
                <a:solidFill>
                  <a:srgbClr val="0070C0"/>
                </a:solidFill>
              </a:rPr>
              <a:t>	Risk to Target Outcomes </a:t>
            </a:r>
            <a:r>
              <a:rPr lang="en-US" sz="2400" dirty="0">
                <a:solidFill>
                  <a:schemeClr val="tx2"/>
                </a:solidFill>
              </a:rPr>
              <a:t>(amount and timing)</a:t>
            </a:r>
            <a:endParaRPr lang="en-US" sz="2800" dirty="0">
              <a:solidFill>
                <a:schemeClr val="tx2"/>
              </a:solidFill>
            </a:endParaRPr>
          </a:p>
          <a:p>
            <a:pPr marL="285750" indent="-285750">
              <a:buFont typeface="Arial" panose="020B0604020202020204" pitchFamily="34" charset="0"/>
              <a:buChar char="•"/>
            </a:pPr>
            <a:endParaRPr lang="en-US" sz="2800" dirty="0"/>
          </a:p>
          <a:p>
            <a:r>
              <a:rPr lang="en-US" sz="2800" dirty="0"/>
              <a:t>Risk to Target Outcomes is a function of investment horizon and nature of investments</a:t>
            </a:r>
          </a:p>
          <a:p>
            <a:pPr marL="285750" indent="-285750">
              <a:buFont typeface="Arial" panose="020B0604020202020204" pitchFamily="34" charset="0"/>
              <a:buChar char="•"/>
            </a:pPr>
            <a:endParaRPr lang="en-US" sz="2800" dirty="0"/>
          </a:p>
          <a:p>
            <a:r>
              <a:rPr lang="en-US" sz="2800" dirty="0"/>
              <a:t>EG. If a Target Outcome is a </a:t>
            </a:r>
            <a:r>
              <a:rPr lang="en-US" sz="2800" b="1" dirty="0"/>
              <a:t>positive real rate of return</a:t>
            </a:r>
            <a:r>
              <a:rPr lang="en-US" sz="2800" dirty="0"/>
              <a:t> at time = T in the future: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Table 5">
            <a:extLst>
              <a:ext uri="{FF2B5EF4-FFF2-40B4-BE49-F238E27FC236}">
                <a16:creationId xmlns:a16="http://schemas.microsoft.com/office/drawing/2014/main" id="{F5D81E21-1DA9-F8A5-CE86-711B46FE0702}"/>
              </a:ext>
            </a:extLst>
          </p:cNvPr>
          <p:cNvGraphicFramePr>
            <a:graphicFrameLocks noGrp="1"/>
          </p:cNvGraphicFramePr>
          <p:nvPr>
            <p:extLst>
              <p:ext uri="{D42A27DB-BD31-4B8C-83A1-F6EECF244321}">
                <p14:modId xmlns:p14="http://schemas.microsoft.com/office/powerpoint/2010/main" val="1814114517"/>
              </p:ext>
            </p:extLst>
          </p:nvPr>
        </p:nvGraphicFramePr>
        <p:xfrm>
          <a:off x="2558902" y="4770783"/>
          <a:ext cx="9036750" cy="1929457"/>
        </p:xfrm>
        <a:graphic>
          <a:graphicData uri="http://schemas.openxmlformats.org/drawingml/2006/table">
            <a:tbl>
              <a:tblPr firstRow="1" bandRow="1">
                <a:tableStyleId>{5C22544A-7EE6-4342-B048-85BDC9FD1C3A}</a:tableStyleId>
              </a:tblPr>
              <a:tblGrid>
                <a:gridCol w="3012250">
                  <a:extLst>
                    <a:ext uri="{9D8B030D-6E8A-4147-A177-3AD203B41FA5}">
                      <a16:colId xmlns:a16="http://schemas.microsoft.com/office/drawing/2014/main" val="108096922"/>
                    </a:ext>
                  </a:extLst>
                </a:gridCol>
                <a:gridCol w="3012250">
                  <a:extLst>
                    <a:ext uri="{9D8B030D-6E8A-4147-A177-3AD203B41FA5}">
                      <a16:colId xmlns:a16="http://schemas.microsoft.com/office/drawing/2014/main" val="4161427997"/>
                    </a:ext>
                  </a:extLst>
                </a:gridCol>
                <a:gridCol w="3012250">
                  <a:extLst>
                    <a:ext uri="{9D8B030D-6E8A-4147-A177-3AD203B41FA5}">
                      <a16:colId xmlns:a16="http://schemas.microsoft.com/office/drawing/2014/main" val="3223180258"/>
                    </a:ext>
                  </a:extLst>
                </a:gridCol>
              </a:tblGrid>
              <a:tr h="893793">
                <a:tc>
                  <a:txBody>
                    <a:bodyPr/>
                    <a:lstStyle/>
                    <a:p>
                      <a:r>
                        <a:rPr lang="en-US" sz="2400" dirty="0"/>
                        <a:t>Risk of falling short of Target Outcome</a:t>
                      </a:r>
                    </a:p>
                  </a:txBody>
                  <a:tcPr/>
                </a:tc>
                <a:tc>
                  <a:txBody>
                    <a:bodyPr/>
                    <a:lstStyle/>
                    <a:p>
                      <a:r>
                        <a:rPr lang="en-US" sz="2400" dirty="0"/>
                        <a:t>T = 2 years</a:t>
                      </a:r>
                    </a:p>
                  </a:txBody>
                  <a:tcPr/>
                </a:tc>
                <a:tc>
                  <a:txBody>
                    <a:bodyPr/>
                    <a:lstStyle/>
                    <a:p>
                      <a:r>
                        <a:rPr lang="en-US" sz="2400" dirty="0"/>
                        <a:t>T = 15 years</a:t>
                      </a:r>
                    </a:p>
                  </a:txBody>
                  <a:tcPr/>
                </a:tc>
                <a:extLst>
                  <a:ext uri="{0D108BD9-81ED-4DB2-BD59-A6C34878D82A}">
                    <a16:rowId xmlns:a16="http://schemas.microsoft.com/office/drawing/2014/main" val="1204114394"/>
                  </a:ext>
                </a:extLst>
              </a:tr>
              <a:tr h="517832">
                <a:tc>
                  <a:txBody>
                    <a:bodyPr/>
                    <a:lstStyle/>
                    <a:p>
                      <a:r>
                        <a:rPr lang="en-US" sz="2400" dirty="0"/>
                        <a:t>Cash</a:t>
                      </a:r>
                    </a:p>
                  </a:txBody>
                  <a:tcPr/>
                </a:tc>
                <a:tc>
                  <a:txBody>
                    <a:bodyPr/>
                    <a:lstStyle/>
                    <a:p>
                      <a:r>
                        <a:rPr lang="en-US" sz="2400" dirty="0">
                          <a:solidFill>
                            <a:srgbClr val="00B050"/>
                          </a:solidFill>
                        </a:rPr>
                        <a:t>Low risk</a:t>
                      </a:r>
                    </a:p>
                  </a:txBody>
                  <a:tcPr/>
                </a:tc>
                <a:tc>
                  <a:txBody>
                    <a:bodyPr/>
                    <a:lstStyle/>
                    <a:p>
                      <a:r>
                        <a:rPr lang="en-US" sz="2400" dirty="0">
                          <a:solidFill>
                            <a:srgbClr val="00B050"/>
                          </a:solidFill>
                        </a:rPr>
                        <a:t>Low risk</a:t>
                      </a:r>
                    </a:p>
                  </a:txBody>
                  <a:tcPr/>
                </a:tc>
                <a:extLst>
                  <a:ext uri="{0D108BD9-81ED-4DB2-BD59-A6C34878D82A}">
                    <a16:rowId xmlns:a16="http://schemas.microsoft.com/office/drawing/2014/main" val="3542055926"/>
                  </a:ext>
                </a:extLst>
              </a:tr>
              <a:tr h="517832">
                <a:tc>
                  <a:txBody>
                    <a:bodyPr/>
                    <a:lstStyle/>
                    <a:p>
                      <a:r>
                        <a:rPr lang="en-US" sz="2400" dirty="0"/>
                        <a:t>Shares</a:t>
                      </a:r>
                    </a:p>
                  </a:txBody>
                  <a:tcPr/>
                </a:tc>
                <a:tc>
                  <a:txBody>
                    <a:bodyPr/>
                    <a:lstStyle/>
                    <a:p>
                      <a:r>
                        <a:rPr lang="en-US" sz="2400" dirty="0">
                          <a:solidFill>
                            <a:srgbClr val="FF0000"/>
                          </a:solidFill>
                        </a:rPr>
                        <a:t>High risk</a:t>
                      </a:r>
                    </a:p>
                  </a:txBody>
                  <a:tcPr/>
                </a:tc>
                <a:tc>
                  <a:txBody>
                    <a:bodyPr/>
                    <a:lstStyle/>
                    <a:p>
                      <a:r>
                        <a:rPr lang="en-US" sz="2400" dirty="0">
                          <a:solidFill>
                            <a:srgbClr val="00B050"/>
                          </a:solidFill>
                        </a:rPr>
                        <a:t>Low risk</a:t>
                      </a:r>
                    </a:p>
                  </a:txBody>
                  <a:tcPr/>
                </a:tc>
                <a:extLst>
                  <a:ext uri="{0D108BD9-81ED-4DB2-BD59-A6C34878D82A}">
                    <a16:rowId xmlns:a16="http://schemas.microsoft.com/office/drawing/2014/main" val="783059317"/>
                  </a:ext>
                </a:extLst>
              </a:tr>
            </a:tbl>
          </a:graphicData>
        </a:graphic>
      </p:graphicFrame>
      <p:sp>
        <p:nvSpPr>
          <p:cNvPr id="3" name="Slide Number Placeholder 2">
            <a:extLst>
              <a:ext uri="{FF2B5EF4-FFF2-40B4-BE49-F238E27FC236}">
                <a16:creationId xmlns:a16="http://schemas.microsoft.com/office/drawing/2014/main" id="{DB7FC2AC-755D-FC6D-6178-EC91D255D9C2}"/>
              </a:ext>
            </a:extLst>
          </p:cNvPr>
          <p:cNvSpPr>
            <a:spLocks noGrp="1"/>
          </p:cNvSpPr>
          <p:nvPr>
            <p:ph type="sldNum" sz="quarter" idx="12"/>
          </p:nvPr>
        </p:nvSpPr>
        <p:spPr/>
        <p:txBody>
          <a:bodyPr/>
          <a:lstStyle/>
          <a:p>
            <a:fld id="{686CBC91-C54A-7240-814F-85E30947EB4E}" type="slidenum">
              <a:rPr lang="en-US" smtClean="0"/>
              <a:t>5</a:t>
            </a:fld>
            <a:endParaRPr lang="en-US"/>
          </a:p>
        </p:txBody>
      </p:sp>
    </p:spTree>
    <p:extLst>
      <p:ext uri="{BB962C8B-B14F-4D97-AF65-F5344CB8AC3E}">
        <p14:creationId xmlns:p14="http://schemas.microsoft.com/office/powerpoint/2010/main" val="2682145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a:extLst>
            <a:ext uri="{FF2B5EF4-FFF2-40B4-BE49-F238E27FC236}">
              <a16:creationId xmlns:a16="http://schemas.microsoft.com/office/drawing/2014/main" id="{91F909D2-63DE-5B5E-CF78-119C29E41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48C685-1FA8-0991-C8A8-9BB45B3C7A05}"/>
              </a:ext>
            </a:extLst>
          </p:cNvPr>
          <p:cNvSpPr>
            <a:spLocks noGrp="1"/>
          </p:cNvSpPr>
          <p:nvPr>
            <p:ph type="title"/>
          </p:nvPr>
        </p:nvSpPr>
        <p:spPr>
          <a:xfrm>
            <a:off x="340101" y="145774"/>
            <a:ext cx="5403810" cy="559750"/>
          </a:xfrm>
        </p:spPr>
        <p:txBody>
          <a:bodyPr/>
          <a:lstStyle/>
          <a:p>
            <a:r>
              <a:rPr lang="en-US" sz="4000" b="1" dirty="0"/>
              <a:t>… but …</a:t>
            </a:r>
          </a:p>
        </p:txBody>
      </p:sp>
      <p:sp>
        <p:nvSpPr>
          <p:cNvPr id="5" name="TextBox 4">
            <a:extLst>
              <a:ext uri="{FF2B5EF4-FFF2-40B4-BE49-F238E27FC236}">
                <a16:creationId xmlns:a16="http://schemas.microsoft.com/office/drawing/2014/main" id="{F1B93DFF-C0A8-ECA2-B6E9-4089865D8A7B}"/>
              </a:ext>
            </a:extLst>
          </p:cNvPr>
          <p:cNvSpPr txBox="1"/>
          <p:nvPr/>
        </p:nvSpPr>
        <p:spPr>
          <a:xfrm>
            <a:off x="557587" y="881679"/>
            <a:ext cx="11076826" cy="2708434"/>
          </a:xfrm>
          <a:prstGeom prst="rect">
            <a:avLst/>
          </a:prstGeom>
          <a:noFill/>
        </p:spPr>
        <p:txBody>
          <a:bodyPr wrap="square" rtlCol="0">
            <a:spAutoFit/>
          </a:bodyPr>
          <a:lstStyle/>
          <a:p>
            <a:r>
              <a:rPr lang="en-US" sz="2800" dirty="0">
                <a:solidFill>
                  <a:srgbClr val="0070C0"/>
                </a:solidFill>
              </a:rPr>
              <a:t>Hand in hand: </a:t>
            </a:r>
          </a:p>
          <a:p>
            <a:pPr marL="285750" indent="-285750">
              <a:buFont typeface="Arial" panose="020B0604020202020204" pitchFamily="34" charset="0"/>
              <a:buChar char="•"/>
            </a:pPr>
            <a:r>
              <a:rPr lang="en-US" sz="2400" dirty="0"/>
              <a:t>Risk of falling short of Target Outcomes; and </a:t>
            </a:r>
          </a:p>
          <a:p>
            <a:pPr marL="285750" indent="-285750">
              <a:buFont typeface="Arial" panose="020B0604020202020204" pitchFamily="34" charset="0"/>
              <a:buChar char="•"/>
            </a:pPr>
            <a:r>
              <a:rPr lang="en-US" sz="2400" dirty="0"/>
              <a:t>Risk / opportunity of having “excess” residual funds after targeted drawdowns</a:t>
            </a:r>
          </a:p>
          <a:p>
            <a:endParaRPr lang="en-US" dirty="0"/>
          </a:p>
          <a:p>
            <a:r>
              <a:rPr lang="en-US" sz="2800" dirty="0">
                <a:solidFill>
                  <a:srgbClr val="0070C0"/>
                </a:solidFill>
              </a:rPr>
              <a:t>Consider a target cashflow to the Member of $X (CPI-linked) each year up to year T :</a:t>
            </a:r>
          </a:p>
          <a:p>
            <a:endParaRPr lang="en-US" sz="2000" dirty="0"/>
          </a:p>
        </p:txBody>
      </p:sp>
      <p:graphicFrame>
        <p:nvGraphicFramePr>
          <p:cNvPr id="4" name="Table 3">
            <a:extLst>
              <a:ext uri="{FF2B5EF4-FFF2-40B4-BE49-F238E27FC236}">
                <a16:creationId xmlns:a16="http://schemas.microsoft.com/office/drawing/2014/main" id="{ADB63CEC-841E-6AAA-0AFA-A82D7C6E1B26}"/>
              </a:ext>
            </a:extLst>
          </p:cNvPr>
          <p:cNvGraphicFramePr>
            <a:graphicFrameLocks noGrp="1"/>
          </p:cNvGraphicFramePr>
          <p:nvPr>
            <p:extLst>
              <p:ext uri="{D42A27DB-BD31-4B8C-83A1-F6EECF244321}">
                <p14:modId xmlns:p14="http://schemas.microsoft.com/office/powerpoint/2010/main" val="3615368943"/>
              </p:ext>
            </p:extLst>
          </p:nvPr>
        </p:nvGraphicFramePr>
        <p:xfrm>
          <a:off x="1660938" y="3713257"/>
          <a:ext cx="8127999" cy="24688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08096922"/>
                    </a:ext>
                  </a:extLst>
                </a:gridCol>
                <a:gridCol w="2709333">
                  <a:extLst>
                    <a:ext uri="{9D8B030D-6E8A-4147-A177-3AD203B41FA5}">
                      <a16:colId xmlns:a16="http://schemas.microsoft.com/office/drawing/2014/main" val="4161427997"/>
                    </a:ext>
                  </a:extLst>
                </a:gridCol>
                <a:gridCol w="2709333">
                  <a:extLst>
                    <a:ext uri="{9D8B030D-6E8A-4147-A177-3AD203B41FA5}">
                      <a16:colId xmlns:a16="http://schemas.microsoft.com/office/drawing/2014/main" val="3223180258"/>
                    </a:ext>
                  </a:extLst>
                </a:gridCol>
              </a:tblGrid>
              <a:tr h="388024">
                <a:tc>
                  <a:txBody>
                    <a:bodyPr/>
                    <a:lstStyle/>
                    <a:p>
                      <a:r>
                        <a:rPr lang="en-US" dirty="0"/>
                        <a:t>OPPORTUNITY FOR HIGH  RESIDUAL</a:t>
                      </a:r>
                    </a:p>
                    <a:p>
                      <a:r>
                        <a:rPr lang="en-US" sz="2400" dirty="0"/>
                        <a:t>  ~</a:t>
                      </a:r>
                      <a:endParaRPr lang="en-US" dirty="0"/>
                    </a:p>
                    <a:p>
                      <a:r>
                        <a:rPr lang="en-US" dirty="0"/>
                        <a:t>RISK PRIOR DRAWDOWNS TOO LOW</a:t>
                      </a:r>
                    </a:p>
                  </a:txBody>
                  <a:tcPr/>
                </a:tc>
                <a:tc>
                  <a:txBody>
                    <a:bodyPr/>
                    <a:lstStyle/>
                    <a:p>
                      <a:r>
                        <a:rPr lang="en-US" dirty="0"/>
                        <a:t>T = 2 years</a:t>
                      </a:r>
                    </a:p>
                  </a:txBody>
                  <a:tcPr/>
                </a:tc>
                <a:tc>
                  <a:txBody>
                    <a:bodyPr/>
                    <a:lstStyle/>
                    <a:p>
                      <a:r>
                        <a:rPr lang="en-US" dirty="0"/>
                        <a:t>T = 15 years</a:t>
                      </a:r>
                    </a:p>
                  </a:txBody>
                  <a:tcPr/>
                </a:tc>
                <a:extLst>
                  <a:ext uri="{0D108BD9-81ED-4DB2-BD59-A6C34878D82A}">
                    <a16:rowId xmlns:a16="http://schemas.microsoft.com/office/drawing/2014/main" val="1204114394"/>
                  </a:ext>
                </a:extLst>
              </a:tr>
              <a:tr h="370840">
                <a:tc>
                  <a:txBody>
                    <a:bodyPr/>
                    <a:lstStyle/>
                    <a:p>
                      <a:r>
                        <a:rPr lang="en-US" sz="2400" dirty="0"/>
                        <a:t>Cash</a:t>
                      </a:r>
                    </a:p>
                  </a:txBody>
                  <a:tcPr/>
                </a:tc>
                <a:tc>
                  <a:txBody>
                    <a:bodyPr/>
                    <a:lstStyle/>
                    <a:p>
                      <a:r>
                        <a:rPr lang="en-US" sz="2400" dirty="0">
                          <a:solidFill>
                            <a:srgbClr val="00B050"/>
                          </a:solidFill>
                        </a:rPr>
                        <a:t>low risk</a:t>
                      </a:r>
                      <a:r>
                        <a:rPr lang="en-US" sz="2400" dirty="0">
                          <a:solidFill>
                            <a:srgbClr val="FF0000"/>
                          </a:solidFill>
                        </a:rPr>
                        <a:t>/low </a:t>
                      </a:r>
                      <a:r>
                        <a:rPr lang="en-US" sz="2400" dirty="0" err="1">
                          <a:solidFill>
                            <a:srgbClr val="FF0000"/>
                          </a:solidFill>
                        </a:rPr>
                        <a:t>opp</a:t>
                      </a:r>
                      <a:endParaRPr lang="en-US" sz="2400" dirty="0">
                        <a:solidFill>
                          <a:srgbClr val="FF0000"/>
                        </a:solidFill>
                      </a:endParaRPr>
                    </a:p>
                  </a:txBody>
                  <a:tcPr/>
                </a:tc>
                <a:tc>
                  <a:txBody>
                    <a:bodyPr/>
                    <a:lstStyle/>
                    <a:p>
                      <a:r>
                        <a:rPr lang="en-US" sz="2400" dirty="0">
                          <a:solidFill>
                            <a:srgbClr val="00B050"/>
                          </a:solidFill>
                        </a:rPr>
                        <a:t>low risk</a:t>
                      </a:r>
                      <a:r>
                        <a:rPr lang="en-US" sz="2400" dirty="0">
                          <a:solidFill>
                            <a:srgbClr val="FF0000"/>
                          </a:solidFill>
                        </a:rPr>
                        <a:t>/low </a:t>
                      </a:r>
                      <a:r>
                        <a:rPr lang="en-US" sz="2400" dirty="0" err="1">
                          <a:solidFill>
                            <a:srgbClr val="FF0000"/>
                          </a:solidFill>
                        </a:rPr>
                        <a:t>opp</a:t>
                      </a:r>
                      <a:endParaRPr lang="en-US" sz="2400" dirty="0">
                        <a:solidFill>
                          <a:srgbClr val="FF0000"/>
                        </a:solidFill>
                      </a:endParaRPr>
                    </a:p>
                  </a:txBody>
                  <a:tcPr/>
                </a:tc>
                <a:extLst>
                  <a:ext uri="{0D108BD9-81ED-4DB2-BD59-A6C34878D82A}">
                    <a16:rowId xmlns:a16="http://schemas.microsoft.com/office/drawing/2014/main" val="3542055926"/>
                  </a:ext>
                </a:extLst>
              </a:tr>
              <a:tr h="370840">
                <a:tc>
                  <a:txBody>
                    <a:bodyPr/>
                    <a:lstStyle/>
                    <a:p>
                      <a:r>
                        <a:rPr lang="en-US" sz="2400" dirty="0"/>
                        <a:t>Shares</a:t>
                      </a:r>
                    </a:p>
                  </a:txBody>
                  <a:tcPr/>
                </a:tc>
                <a:tc>
                  <a:txBody>
                    <a:bodyPr/>
                    <a:lstStyle/>
                    <a:p>
                      <a:r>
                        <a:rPr lang="en-US" sz="2400" dirty="0">
                          <a:solidFill>
                            <a:srgbClr val="FF0000"/>
                          </a:solidFill>
                        </a:rPr>
                        <a:t>high risk/</a:t>
                      </a:r>
                      <a:r>
                        <a:rPr lang="en-US" sz="2400" dirty="0">
                          <a:solidFill>
                            <a:srgbClr val="00B050"/>
                          </a:solidFill>
                        </a:rPr>
                        <a:t>high </a:t>
                      </a:r>
                      <a:r>
                        <a:rPr lang="en-US" sz="2400" dirty="0" err="1">
                          <a:solidFill>
                            <a:srgbClr val="00B050"/>
                          </a:solidFill>
                        </a:rPr>
                        <a:t>opp</a:t>
                      </a:r>
                      <a:endParaRPr lang="en-US" sz="2400" dirty="0">
                        <a:solidFill>
                          <a:srgbClr val="00B050"/>
                        </a:solidFill>
                      </a:endParaRPr>
                    </a:p>
                  </a:txBody>
                  <a:tcPr/>
                </a:tc>
                <a:tc>
                  <a:txBody>
                    <a:bodyPr/>
                    <a:lstStyle/>
                    <a:p>
                      <a:r>
                        <a:rPr lang="en-US" sz="2400" dirty="0">
                          <a:solidFill>
                            <a:srgbClr val="00B050"/>
                          </a:solidFill>
                        </a:rPr>
                        <a:t>low risk/ high </a:t>
                      </a:r>
                      <a:r>
                        <a:rPr lang="en-US" sz="2400" b="0" dirty="0" err="1">
                          <a:solidFill>
                            <a:srgbClr val="00B050"/>
                          </a:solidFill>
                        </a:rPr>
                        <a:t>opp</a:t>
                      </a:r>
                      <a:endParaRPr lang="en-US" sz="2400" b="0" dirty="0">
                        <a:solidFill>
                          <a:srgbClr val="00B050"/>
                        </a:solidFill>
                      </a:endParaRPr>
                    </a:p>
                  </a:txBody>
                  <a:tcPr/>
                </a:tc>
                <a:extLst>
                  <a:ext uri="{0D108BD9-81ED-4DB2-BD59-A6C34878D82A}">
                    <a16:rowId xmlns:a16="http://schemas.microsoft.com/office/drawing/2014/main" val="783059317"/>
                  </a:ext>
                </a:extLst>
              </a:tr>
            </a:tbl>
          </a:graphicData>
        </a:graphic>
      </p:graphicFrame>
      <p:sp>
        <p:nvSpPr>
          <p:cNvPr id="3" name="Slide Number Placeholder 2">
            <a:extLst>
              <a:ext uri="{FF2B5EF4-FFF2-40B4-BE49-F238E27FC236}">
                <a16:creationId xmlns:a16="http://schemas.microsoft.com/office/drawing/2014/main" id="{45595746-F8F4-A2D3-0FF3-2E0722EA3A84}"/>
              </a:ext>
            </a:extLst>
          </p:cNvPr>
          <p:cNvSpPr>
            <a:spLocks noGrp="1"/>
          </p:cNvSpPr>
          <p:nvPr>
            <p:ph type="sldNum" sz="quarter" idx="12"/>
          </p:nvPr>
        </p:nvSpPr>
        <p:spPr/>
        <p:txBody>
          <a:bodyPr/>
          <a:lstStyle/>
          <a:p>
            <a:fld id="{686CBC91-C54A-7240-814F-85E30947EB4E}" type="slidenum">
              <a:rPr lang="en-US" smtClean="0"/>
              <a:t>6</a:t>
            </a:fld>
            <a:endParaRPr lang="en-US"/>
          </a:p>
        </p:txBody>
      </p:sp>
    </p:spTree>
    <p:extLst>
      <p:ext uri="{BB962C8B-B14F-4D97-AF65-F5344CB8AC3E}">
        <p14:creationId xmlns:p14="http://schemas.microsoft.com/office/powerpoint/2010/main" val="742249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FD2D816-35A5-7DA5-18F3-B5609A1CA450}"/>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91F5FFC9-BDFF-F163-49B4-1217D11CC594}"/>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0940068B-74AE-E054-181B-1EE89D9BDD7D}"/>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A0F44BC3-0E79-217B-1161-34E6C2579A39}"/>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99F1A450-A11A-2F73-AB32-647035DE7463}"/>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9B7BBFFD-9CE4-B25A-965C-CA08F71B8819}"/>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6FC069CB-B97F-ACF5-B8E1-EA4DAA2E48DA}"/>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60B3F6ED-A5AD-2201-C2BB-2F59B45202C0}"/>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7691BDA1-8380-27B8-8712-272E452B2D8E}"/>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dirty="0"/>
              <a:t>Multiple Target-date Funds</a:t>
            </a:r>
          </a:p>
          <a:p>
            <a:pPr marL="285750" indent="-285750">
              <a:buFontTx/>
              <a:buChar char="-"/>
            </a:pPr>
            <a:r>
              <a:rPr lang="en-US" dirty="0"/>
              <a:t>Dynamic Strategy</a:t>
            </a:r>
          </a:p>
          <a:p>
            <a:pPr marL="285750" indent="-285750">
              <a:buFontTx/>
              <a:buChar char="-"/>
            </a:pPr>
            <a:endParaRPr lang="en-US" dirty="0"/>
          </a:p>
        </p:txBody>
      </p:sp>
      <p:sp>
        <p:nvSpPr>
          <p:cNvPr id="34" name="TextBox 33">
            <a:extLst>
              <a:ext uri="{FF2B5EF4-FFF2-40B4-BE49-F238E27FC236}">
                <a16:creationId xmlns:a16="http://schemas.microsoft.com/office/drawing/2014/main" id="{C2209B94-10C9-B55C-4508-52D062A42342}"/>
              </a:ext>
            </a:extLst>
          </p:cNvPr>
          <p:cNvSpPr txBox="1"/>
          <p:nvPr/>
        </p:nvSpPr>
        <p:spPr>
          <a:xfrm rot="2032308">
            <a:off x="9916846" y="1651174"/>
            <a:ext cx="2244397" cy="369332"/>
          </a:xfrm>
          <a:prstGeom prst="rect">
            <a:avLst/>
          </a:prstGeom>
          <a:solidFill>
            <a:srgbClr val="FFFF00"/>
          </a:solidFill>
        </p:spPr>
        <p:txBody>
          <a:bodyPr wrap="none" rtlCol="0">
            <a:spAutoFit/>
          </a:bodyPr>
          <a:lstStyle/>
          <a:p>
            <a:r>
              <a:rPr lang="en-US" dirty="0"/>
              <a:t>… and mix and match</a:t>
            </a:r>
          </a:p>
        </p:txBody>
      </p:sp>
      <p:sp>
        <p:nvSpPr>
          <p:cNvPr id="5" name="Down Arrow 4">
            <a:extLst>
              <a:ext uri="{FF2B5EF4-FFF2-40B4-BE49-F238E27FC236}">
                <a16:creationId xmlns:a16="http://schemas.microsoft.com/office/drawing/2014/main" id="{4F387D89-57B6-349E-8658-2BFA812DB885}"/>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C9A061BF-CA57-E886-DF3F-8692249A01BE}"/>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8C8444BD-9207-1C37-9122-5EDB7467FFA9}"/>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C1E727C9-1011-2443-D03F-A0D117F71BA2}"/>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23EC874E-C660-AA3D-3881-8842310D571C}"/>
              </a:ext>
            </a:extLst>
          </p:cNvPr>
          <p:cNvSpPr>
            <a:spLocks noGrp="1"/>
          </p:cNvSpPr>
          <p:nvPr>
            <p:ph type="sldNum" sz="quarter" idx="12"/>
          </p:nvPr>
        </p:nvSpPr>
        <p:spPr/>
        <p:txBody>
          <a:bodyPr/>
          <a:lstStyle/>
          <a:p>
            <a:fld id="{686CBC91-C54A-7240-814F-85E30947EB4E}" type="slidenum">
              <a:rPr lang="en-US" smtClean="0"/>
              <a:t>7</a:t>
            </a:fld>
            <a:endParaRPr lang="en-US"/>
          </a:p>
        </p:txBody>
      </p:sp>
    </p:spTree>
    <p:extLst>
      <p:ext uri="{BB962C8B-B14F-4D97-AF65-F5344CB8AC3E}">
        <p14:creationId xmlns:p14="http://schemas.microsoft.com/office/powerpoint/2010/main" val="369897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080F4-4ED8-C5EB-49D7-F57E9FCB71DC}"/>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D619BEBB-7011-9D98-2402-3545D2D14833}"/>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23402429-52C1-E4FB-4A13-59ADE4B3213A}"/>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C3B3775C-7655-21FA-784F-D6B1215C4C57}"/>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3B8E5C26-205D-A6AF-76E2-9E69B3404836}"/>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964CEE10-449E-7A4D-C268-C1BD30E9897F}"/>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2D753832-E81F-6D7C-4451-D46285536B89}"/>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5AA187FB-1251-054C-7792-FB593E471EBD}"/>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68149C78-FE11-9C9A-FFA0-FE529F30CB34}"/>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C518E77C-6A82-E66D-C621-AC4EB1F83210}"/>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dirty="0"/>
              <a:t>Multiple Target-date Funds</a:t>
            </a:r>
          </a:p>
          <a:p>
            <a:pPr marL="285750" indent="-285750">
              <a:buFontTx/>
              <a:buChar char="-"/>
            </a:pPr>
            <a:r>
              <a:rPr lang="en-US" dirty="0"/>
              <a:t>Diverse Dynamic </a:t>
            </a:r>
          </a:p>
          <a:p>
            <a:pPr marL="285750" indent="-285750">
              <a:buFontTx/>
              <a:buChar char="-"/>
            </a:pPr>
            <a:endParaRPr lang="en-US" dirty="0"/>
          </a:p>
        </p:txBody>
      </p:sp>
      <p:sp>
        <p:nvSpPr>
          <p:cNvPr id="5" name="Down Arrow 4">
            <a:extLst>
              <a:ext uri="{FF2B5EF4-FFF2-40B4-BE49-F238E27FC236}">
                <a16:creationId xmlns:a16="http://schemas.microsoft.com/office/drawing/2014/main" id="{AD6826BC-2A7A-C48D-B6BA-1972B9A00F3C}"/>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0C7224C3-2031-CAF2-2EE1-68DC3EDD1C8D}"/>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2118E7AF-C3E1-A521-9631-34B2B5D2972D}"/>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7764B5CD-C26F-7F81-9BB8-6339DFC1B586}"/>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F6DC21D-6485-712E-D138-991AFC718232}"/>
              </a:ext>
            </a:extLst>
          </p:cNvPr>
          <p:cNvSpPr/>
          <p:nvPr/>
        </p:nvSpPr>
        <p:spPr>
          <a:xfrm rot="5400000">
            <a:off x="-251979" y="3122805"/>
            <a:ext cx="4039187" cy="3022795"/>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4C551759-DEEF-18A7-5E11-79F0C729D0EB}"/>
              </a:ext>
            </a:extLst>
          </p:cNvPr>
          <p:cNvSpPr>
            <a:spLocks noGrp="1"/>
          </p:cNvSpPr>
          <p:nvPr>
            <p:ph type="sldNum" sz="quarter" idx="12"/>
          </p:nvPr>
        </p:nvSpPr>
        <p:spPr/>
        <p:txBody>
          <a:bodyPr/>
          <a:lstStyle/>
          <a:p>
            <a:fld id="{686CBC91-C54A-7240-814F-85E30947EB4E}" type="slidenum">
              <a:rPr lang="en-US" smtClean="0"/>
              <a:t>8</a:t>
            </a:fld>
            <a:endParaRPr lang="en-US"/>
          </a:p>
        </p:txBody>
      </p:sp>
      <p:sp>
        <p:nvSpPr>
          <p:cNvPr id="15" name="Down Arrow 14">
            <a:extLst>
              <a:ext uri="{FF2B5EF4-FFF2-40B4-BE49-F238E27FC236}">
                <a16:creationId xmlns:a16="http://schemas.microsoft.com/office/drawing/2014/main" id="{10268FBC-1117-1932-645B-45EF2F6CC34D}"/>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9A743DAA-8D12-6C80-613F-184E85DE6FEC}"/>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226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0B650-27B1-7161-DCB3-FB97A6CF417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1E466CAB-8368-19B3-24A7-66691A53DE87}"/>
              </a:ext>
            </a:extLst>
          </p:cNvPr>
          <p:cNvSpPr txBox="1"/>
          <p:nvPr/>
        </p:nvSpPr>
        <p:spPr>
          <a:xfrm>
            <a:off x="9073582" y="3038287"/>
            <a:ext cx="1778692" cy="400110"/>
          </a:xfrm>
          <a:prstGeom prst="rect">
            <a:avLst/>
          </a:prstGeom>
          <a:noFill/>
        </p:spPr>
        <p:txBody>
          <a:bodyPr wrap="none" rtlCol="0">
            <a:spAutoFit/>
          </a:bodyPr>
          <a:lstStyle/>
          <a:p>
            <a:r>
              <a:rPr lang="en-US" sz="2000" b="1" dirty="0"/>
              <a:t>Many Horizons</a:t>
            </a:r>
          </a:p>
        </p:txBody>
      </p:sp>
      <p:sp>
        <p:nvSpPr>
          <p:cNvPr id="11" name="TextBox 10">
            <a:extLst>
              <a:ext uri="{FF2B5EF4-FFF2-40B4-BE49-F238E27FC236}">
                <a16:creationId xmlns:a16="http://schemas.microsoft.com/office/drawing/2014/main" id="{965FB87E-9E6A-CD75-BCBA-CF52C315FBC3}"/>
              </a:ext>
            </a:extLst>
          </p:cNvPr>
          <p:cNvSpPr txBox="1"/>
          <p:nvPr/>
        </p:nvSpPr>
        <p:spPr>
          <a:xfrm>
            <a:off x="4402727" y="3035753"/>
            <a:ext cx="2650943" cy="400110"/>
          </a:xfrm>
          <a:prstGeom prst="rect">
            <a:avLst/>
          </a:prstGeom>
          <a:noFill/>
        </p:spPr>
        <p:txBody>
          <a:bodyPr wrap="square" rtlCol="0">
            <a:spAutoFit/>
          </a:bodyPr>
          <a:lstStyle/>
          <a:p>
            <a:r>
              <a:rPr lang="en-US" sz="2000" b="1" dirty="0"/>
              <a:t>Fuzzy Horizon and Risk </a:t>
            </a:r>
          </a:p>
        </p:txBody>
      </p:sp>
      <p:sp>
        <p:nvSpPr>
          <p:cNvPr id="12" name="TextBox 11">
            <a:extLst>
              <a:ext uri="{FF2B5EF4-FFF2-40B4-BE49-F238E27FC236}">
                <a16:creationId xmlns:a16="http://schemas.microsoft.com/office/drawing/2014/main" id="{CAB382EB-AD29-A54A-FC56-03728FCD047F}"/>
              </a:ext>
            </a:extLst>
          </p:cNvPr>
          <p:cNvSpPr txBox="1"/>
          <p:nvPr/>
        </p:nvSpPr>
        <p:spPr>
          <a:xfrm>
            <a:off x="1268766" y="3059668"/>
            <a:ext cx="1432559" cy="400110"/>
          </a:xfrm>
          <a:prstGeom prst="rect">
            <a:avLst/>
          </a:prstGeom>
          <a:noFill/>
        </p:spPr>
        <p:txBody>
          <a:bodyPr wrap="square" rtlCol="0">
            <a:spAutoFit/>
          </a:bodyPr>
          <a:lstStyle/>
          <a:p>
            <a:r>
              <a:rPr lang="en-US" sz="2000" b="1" dirty="0"/>
              <a:t>“Product”</a:t>
            </a:r>
          </a:p>
        </p:txBody>
      </p:sp>
      <p:sp>
        <p:nvSpPr>
          <p:cNvPr id="14" name="TextBox 13">
            <a:extLst>
              <a:ext uri="{FF2B5EF4-FFF2-40B4-BE49-F238E27FC236}">
                <a16:creationId xmlns:a16="http://schemas.microsoft.com/office/drawing/2014/main" id="{BB24800D-48E5-2572-2686-A690B5867C30}"/>
              </a:ext>
            </a:extLst>
          </p:cNvPr>
          <p:cNvSpPr txBox="1"/>
          <p:nvPr/>
        </p:nvSpPr>
        <p:spPr>
          <a:xfrm>
            <a:off x="7327995" y="1938330"/>
            <a:ext cx="3085396" cy="400110"/>
          </a:xfrm>
          <a:prstGeom prst="rect">
            <a:avLst/>
          </a:prstGeom>
          <a:noFill/>
        </p:spPr>
        <p:txBody>
          <a:bodyPr wrap="none" rtlCol="0">
            <a:spAutoFit/>
          </a:bodyPr>
          <a:lstStyle/>
          <a:p>
            <a:r>
              <a:rPr lang="en-US" sz="2000" b="1" dirty="0"/>
              <a:t>Account-based Drawdowns</a:t>
            </a:r>
          </a:p>
        </p:txBody>
      </p:sp>
      <p:sp>
        <p:nvSpPr>
          <p:cNvPr id="28" name="TextBox 27">
            <a:extLst>
              <a:ext uri="{FF2B5EF4-FFF2-40B4-BE49-F238E27FC236}">
                <a16:creationId xmlns:a16="http://schemas.microsoft.com/office/drawing/2014/main" id="{77B11F23-E711-682F-B6CD-F0439380DEB8}"/>
              </a:ext>
            </a:extLst>
          </p:cNvPr>
          <p:cNvSpPr txBox="1"/>
          <p:nvPr/>
        </p:nvSpPr>
        <p:spPr>
          <a:xfrm>
            <a:off x="542530" y="3658506"/>
            <a:ext cx="2382951" cy="2585323"/>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a:t>
            </a:r>
          </a:p>
          <a:p>
            <a:pPr marL="285750" indent="-285750">
              <a:buFontTx/>
              <a:buChar char="-"/>
            </a:pPr>
            <a:r>
              <a:rPr lang="en-US" dirty="0"/>
              <a:t>Annuity – lifetime, fixed, deferred </a:t>
            </a:r>
            <a:r>
              <a:rPr lang="en-US" dirty="0" err="1"/>
              <a:t>etc</a:t>
            </a:r>
            <a:endParaRPr lang="en-US" dirty="0"/>
          </a:p>
          <a:p>
            <a:pPr marL="285750" indent="-285750">
              <a:buFontTx/>
              <a:buChar char="-"/>
            </a:pPr>
            <a:r>
              <a:rPr lang="en-US" dirty="0"/>
              <a:t>Group self-annuity</a:t>
            </a:r>
          </a:p>
          <a:p>
            <a:pPr marL="285750" indent="-285750">
              <a:buFontTx/>
              <a:buChar char="-"/>
            </a:pPr>
            <a:r>
              <a:rPr lang="en-US" dirty="0"/>
              <a:t>Flexible Lifetime Pension</a:t>
            </a:r>
          </a:p>
          <a:p>
            <a:pPr marL="285750" indent="-285750">
              <a:buFontTx/>
              <a:buChar char="-"/>
            </a:pPr>
            <a:r>
              <a:rPr lang="en-US" dirty="0"/>
              <a:t>Target return fund</a:t>
            </a:r>
          </a:p>
          <a:p>
            <a:pPr marL="285750" indent="-285750">
              <a:buFontTx/>
              <a:buChar char="-"/>
            </a:pPr>
            <a:r>
              <a:rPr lang="en-US" dirty="0"/>
              <a:t>Other</a:t>
            </a:r>
          </a:p>
          <a:p>
            <a:pPr marL="285750" indent="-285750">
              <a:buFontTx/>
              <a:buChar char="-"/>
            </a:pPr>
            <a:r>
              <a:rPr lang="en-US" dirty="0"/>
              <a:t>*</a:t>
            </a:r>
          </a:p>
        </p:txBody>
      </p:sp>
      <p:sp>
        <p:nvSpPr>
          <p:cNvPr id="29" name="TextBox 28">
            <a:extLst>
              <a:ext uri="{FF2B5EF4-FFF2-40B4-BE49-F238E27FC236}">
                <a16:creationId xmlns:a16="http://schemas.microsoft.com/office/drawing/2014/main" id="{88AF297E-C9CC-342B-19C1-D42A68D0B797}"/>
              </a:ext>
            </a:extLst>
          </p:cNvPr>
          <p:cNvSpPr txBox="1"/>
          <p:nvPr/>
        </p:nvSpPr>
        <p:spPr>
          <a:xfrm>
            <a:off x="4444592" y="339897"/>
            <a:ext cx="2688590" cy="1200329"/>
          </a:xfrm>
          <a:prstGeom prst="rect">
            <a:avLst/>
          </a:prstGeom>
          <a:solidFill>
            <a:schemeClr val="accent1">
              <a:lumMod val="40000"/>
              <a:lumOff val="60000"/>
            </a:schemeClr>
          </a:solidFill>
        </p:spPr>
        <p:txBody>
          <a:bodyPr wrap="square" rtlCol="0">
            <a:spAutoFit/>
          </a:bodyPr>
          <a:lstStyle/>
          <a:p>
            <a:pPr algn="ctr"/>
            <a:r>
              <a:rPr lang="en-US" sz="2400" dirty="0"/>
              <a:t>Member Need</a:t>
            </a:r>
          </a:p>
          <a:p>
            <a:pPr algn="ctr"/>
            <a:r>
              <a:rPr lang="en-US" sz="2400" dirty="0"/>
              <a:t> for </a:t>
            </a:r>
          </a:p>
          <a:p>
            <a:pPr algn="ctr"/>
            <a:r>
              <a:rPr lang="en-US" sz="2400" dirty="0"/>
              <a:t>Regular Cash</a:t>
            </a:r>
          </a:p>
        </p:txBody>
      </p:sp>
      <p:sp>
        <p:nvSpPr>
          <p:cNvPr id="2" name="TextBox 1">
            <a:extLst>
              <a:ext uri="{FF2B5EF4-FFF2-40B4-BE49-F238E27FC236}">
                <a16:creationId xmlns:a16="http://schemas.microsoft.com/office/drawing/2014/main" id="{2C78C699-1217-09DC-E01C-297815E8ABFB}"/>
              </a:ext>
            </a:extLst>
          </p:cNvPr>
          <p:cNvSpPr txBox="1"/>
          <p:nvPr/>
        </p:nvSpPr>
        <p:spPr>
          <a:xfrm>
            <a:off x="4496266" y="3664085"/>
            <a:ext cx="2382951" cy="2308324"/>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Cash</a:t>
            </a:r>
          </a:p>
          <a:p>
            <a:pPr marL="285750" indent="-285750">
              <a:buFontTx/>
              <a:buChar char="-"/>
            </a:pPr>
            <a:r>
              <a:rPr lang="en-US" dirty="0"/>
              <a:t>Balanced</a:t>
            </a:r>
          </a:p>
          <a:p>
            <a:pPr marL="285750" indent="-285750">
              <a:buFontTx/>
              <a:buChar char="-"/>
            </a:pPr>
            <a:r>
              <a:rPr lang="en-US" dirty="0"/>
              <a:t>Shares</a:t>
            </a:r>
          </a:p>
          <a:p>
            <a:pPr marL="285750" indent="-285750">
              <a:buFontTx/>
              <a:buChar char="-"/>
            </a:pPr>
            <a:r>
              <a:rPr lang="en-US" dirty="0"/>
              <a:t>Conventional Lifecycle</a:t>
            </a:r>
          </a:p>
          <a:p>
            <a:pPr marL="285750" indent="-285750">
              <a:buFontTx/>
              <a:buChar char="-"/>
            </a:pPr>
            <a:endParaRPr lang="en-US" dirty="0"/>
          </a:p>
        </p:txBody>
      </p:sp>
      <p:sp>
        <p:nvSpPr>
          <p:cNvPr id="3" name="TextBox 2">
            <a:extLst>
              <a:ext uri="{FF2B5EF4-FFF2-40B4-BE49-F238E27FC236}">
                <a16:creationId xmlns:a16="http://schemas.microsoft.com/office/drawing/2014/main" id="{0E10F5DA-D352-0918-6D5B-3A36D8A7BE2D}"/>
              </a:ext>
            </a:extLst>
          </p:cNvPr>
          <p:cNvSpPr txBox="1"/>
          <p:nvPr/>
        </p:nvSpPr>
        <p:spPr>
          <a:xfrm>
            <a:off x="270710" y="6578372"/>
            <a:ext cx="11036355" cy="523220"/>
          </a:xfrm>
          <a:prstGeom prst="rect">
            <a:avLst/>
          </a:prstGeom>
          <a:noFill/>
        </p:spPr>
        <p:txBody>
          <a:bodyPr wrap="none" rtlCol="0">
            <a:spAutoFit/>
          </a:bodyPr>
          <a:lstStyle/>
          <a:p>
            <a:r>
              <a:rPr lang="en-US" sz="1400" dirty="0"/>
              <a:t>* see https://</a:t>
            </a:r>
            <a:r>
              <a:rPr lang="en-US" sz="1400" dirty="0" err="1"/>
              <a:t>actuaries.asn.au</a:t>
            </a:r>
            <a:r>
              <a:rPr lang="en-US" sz="1400" dirty="0"/>
              <a:t>/Library/Standards/</a:t>
            </a:r>
            <a:r>
              <a:rPr lang="en-US" sz="1400" dirty="0" err="1"/>
              <a:t>MultiPractice</a:t>
            </a:r>
            <a:r>
              <a:rPr lang="en-US" sz="1400" dirty="0"/>
              <a:t>/2024/Technical%20Paper%20Innovative%20Income%20Streams%20July%202024.pdf)</a:t>
            </a:r>
          </a:p>
          <a:p>
            <a:endParaRPr lang="en-US" sz="1400" dirty="0"/>
          </a:p>
        </p:txBody>
      </p:sp>
      <p:sp>
        <p:nvSpPr>
          <p:cNvPr id="4" name="TextBox 3">
            <a:extLst>
              <a:ext uri="{FF2B5EF4-FFF2-40B4-BE49-F238E27FC236}">
                <a16:creationId xmlns:a16="http://schemas.microsoft.com/office/drawing/2014/main" id="{0D50F98A-F26B-2A23-FCEC-434F614B4F29}"/>
              </a:ext>
            </a:extLst>
          </p:cNvPr>
          <p:cNvSpPr txBox="1"/>
          <p:nvPr/>
        </p:nvSpPr>
        <p:spPr>
          <a:xfrm>
            <a:off x="8873550" y="3650293"/>
            <a:ext cx="2382951" cy="2031325"/>
          </a:xfrm>
          <a:prstGeom prst="rect">
            <a:avLst/>
          </a:prstGeom>
          <a:solidFill>
            <a:schemeClr val="accent1">
              <a:lumMod val="20000"/>
              <a:lumOff val="80000"/>
            </a:schemeClr>
          </a:solidFill>
          <a:ln>
            <a:solidFill>
              <a:srgbClr val="00B050"/>
            </a:solidFill>
          </a:ln>
        </p:spPr>
        <p:txBody>
          <a:bodyPr wrap="square" rtlCol="0">
            <a:spAutoFit/>
          </a:bodyPr>
          <a:lstStyle/>
          <a:p>
            <a:r>
              <a:rPr lang="en-US" dirty="0"/>
              <a:t>e.g. investments:</a:t>
            </a:r>
          </a:p>
          <a:p>
            <a:endParaRPr lang="en-US" dirty="0"/>
          </a:p>
          <a:p>
            <a:pPr marL="285750" indent="-285750">
              <a:buFontTx/>
              <a:buChar char="-"/>
            </a:pPr>
            <a:r>
              <a:rPr lang="en-US" dirty="0"/>
              <a:t>Liability-driven</a:t>
            </a:r>
          </a:p>
          <a:p>
            <a:pPr marL="285750" indent="-285750">
              <a:buFontTx/>
              <a:buChar char="-"/>
            </a:pPr>
            <a:r>
              <a:rPr lang="en-US" dirty="0"/>
              <a:t>Multiple Target-date Funds</a:t>
            </a:r>
          </a:p>
          <a:p>
            <a:pPr marL="285750" indent="-285750">
              <a:buFontTx/>
              <a:buChar char="-"/>
            </a:pPr>
            <a:r>
              <a:rPr lang="en-US" dirty="0"/>
              <a:t>Dynamic Strategy</a:t>
            </a:r>
          </a:p>
          <a:p>
            <a:pPr marL="285750" indent="-285750">
              <a:buFontTx/>
              <a:buChar char="-"/>
            </a:pPr>
            <a:endParaRPr lang="en-US" dirty="0"/>
          </a:p>
        </p:txBody>
      </p:sp>
      <p:sp>
        <p:nvSpPr>
          <p:cNvPr id="5" name="Down Arrow 4">
            <a:extLst>
              <a:ext uri="{FF2B5EF4-FFF2-40B4-BE49-F238E27FC236}">
                <a16:creationId xmlns:a16="http://schemas.microsoft.com/office/drawing/2014/main" id="{A9DC3E79-EA7E-64C3-5C17-E0298E550D55}"/>
              </a:ext>
            </a:extLst>
          </p:cNvPr>
          <p:cNvSpPr/>
          <p:nvPr/>
        </p:nvSpPr>
        <p:spPr>
          <a:xfrm rot="4049255">
            <a:off x="3905533" y="585263"/>
            <a:ext cx="154788" cy="340217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a:extLst>
              <a:ext uri="{FF2B5EF4-FFF2-40B4-BE49-F238E27FC236}">
                <a16:creationId xmlns:a16="http://schemas.microsoft.com/office/drawing/2014/main" id="{58728C61-EE6B-0E2B-0BDF-DDA58113C60C}"/>
              </a:ext>
            </a:extLst>
          </p:cNvPr>
          <p:cNvSpPr/>
          <p:nvPr/>
        </p:nvSpPr>
        <p:spPr>
          <a:xfrm rot="17057726">
            <a:off x="6334195" y="959053"/>
            <a:ext cx="180867" cy="176354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34EB2E64-189E-1442-2392-38F30ED96B63}"/>
              </a:ext>
            </a:extLst>
          </p:cNvPr>
          <p:cNvSpPr/>
          <p:nvPr/>
        </p:nvSpPr>
        <p:spPr>
          <a:xfrm rot="4533273">
            <a:off x="7052987" y="1247931"/>
            <a:ext cx="150040" cy="2860786"/>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764F6704-EFD8-765C-16DC-AB4768038237}"/>
              </a:ext>
            </a:extLst>
          </p:cNvPr>
          <p:cNvSpPr/>
          <p:nvPr/>
        </p:nvSpPr>
        <p:spPr>
          <a:xfrm rot="17910615">
            <a:off x="9061753" y="1935384"/>
            <a:ext cx="144460" cy="1427358"/>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3461DAB-BF32-E626-00FF-DF5DB2306638}"/>
              </a:ext>
            </a:extLst>
          </p:cNvPr>
          <p:cNvSpPr/>
          <p:nvPr/>
        </p:nvSpPr>
        <p:spPr>
          <a:xfrm rot="5400000">
            <a:off x="8439851" y="476198"/>
            <a:ext cx="602153" cy="3344926"/>
          </a:xfrm>
          <a:prstGeom prst="ellipse">
            <a:avLst/>
          </a:prstGeom>
          <a:noFill/>
          <a:ln w="635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6D290239-EC6A-2007-8323-BFF2B766BB27}"/>
              </a:ext>
            </a:extLst>
          </p:cNvPr>
          <p:cNvSpPr>
            <a:spLocks noGrp="1"/>
          </p:cNvSpPr>
          <p:nvPr>
            <p:ph type="sldNum" sz="quarter" idx="12"/>
          </p:nvPr>
        </p:nvSpPr>
        <p:spPr/>
        <p:txBody>
          <a:bodyPr/>
          <a:lstStyle/>
          <a:p>
            <a:fld id="{686CBC91-C54A-7240-814F-85E30947EB4E}" type="slidenum">
              <a:rPr lang="en-US" smtClean="0"/>
              <a:t>9</a:t>
            </a:fld>
            <a:endParaRPr lang="en-US"/>
          </a:p>
        </p:txBody>
      </p:sp>
      <p:sp>
        <p:nvSpPr>
          <p:cNvPr id="15" name="Down Arrow 14">
            <a:extLst>
              <a:ext uri="{FF2B5EF4-FFF2-40B4-BE49-F238E27FC236}">
                <a16:creationId xmlns:a16="http://schemas.microsoft.com/office/drawing/2014/main" id="{EDE4051E-8773-AA20-544F-C773F39A2028}"/>
              </a:ext>
            </a:extLst>
          </p:cNvPr>
          <p:cNvSpPr/>
          <p:nvPr/>
        </p:nvSpPr>
        <p:spPr>
          <a:xfrm rot="4049255">
            <a:off x="3915371" y="552104"/>
            <a:ext cx="167101" cy="3441909"/>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CF31780D-E46D-4C71-6661-F002E432AB1D}"/>
              </a:ext>
            </a:extLst>
          </p:cNvPr>
          <p:cNvSpPr/>
          <p:nvPr/>
        </p:nvSpPr>
        <p:spPr>
          <a:xfrm rot="17057726">
            <a:off x="6331727" y="955875"/>
            <a:ext cx="177336" cy="1771387"/>
          </a:xfrm>
          <a:prstGeom prst="downArrow">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922270"/>
      </p:ext>
    </p:extLst>
  </p:cSld>
  <p:clrMapOvr>
    <a:masterClrMapping/>
  </p:clrMapOvr>
</p:sld>
</file>

<file path=ppt/theme/theme1.xml><?xml version="1.0" encoding="utf-8"?>
<a:theme xmlns:a="http://schemas.openxmlformats.org/drawingml/2006/main" name="Summit2025 PPT Template(2)">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40</Value>
      <Value>21</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In recent years, there has been much sharper focus on a super fund’s role in a member’s post-retirement phase with the advent of the retirement covenant, the need for a trustee to have a retirement strategy etc. Various “products” have been developed to help deal with this, some with mechanisms to help with longevity risk. Inevitably there is some complexity with these arrangements. I will explore ways of optimising the use by a retiree of a conventional account-based pension in retirement to meet cash flow needs, with an appropriate level of risk for the particular member (including taking account of age pension availability where relevant). This would involve using some of the thinking behind liability driven investment, (eg see https://www.investopedia.com/terms/l/ldi.asp#:~:text=Thus%20liability%2Ddriven%20investing%20focuses,rate%20fluctuations%20and%20market%20volatility) but at the individual retiree level. I envisage this could be done with no new “product” – rather, it would involve the smart use of the conventional account-based pension investment arrangements. This could include the application of algorithms and/or AI to help the individual optimise their outcomes.</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CE6YYQN64SX3-786882053-16299</_dlc_DocId>
    <_dlc_DocIdUrl xmlns="7c09f450-3099-4ab0-9797-308ed8a26daf">
      <Url>https://actuaries.sharepoint.com/sites/DMS/_layouts/15/DocIdRedir.aspx?ID=CE6YYQN64SX3-786882053-16299</Url>
      <Description>CE6YYQN64SX3-786882053-16299</Description>
    </_dlc_DocIdUrl>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24A8887-5FA7-461A-B24E-C1A6AD0E0DB8}"/>
</file>

<file path=customXml/itemProps2.xml><?xml version="1.0" encoding="utf-8"?>
<ds:datastoreItem xmlns:ds="http://schemas.openxmlformats.org/officeDocument/2006/customXml" ds:itemID="{B083035D-67D4-4533-B968-B2B9379E14B5}"/>
</file>

<file path=customXml/itemProps3.xml><?xml version="1.0" encoding="utf-8"?>
<ds:datastoreItem xmlns:ds="http://schemas.openxmlformats.org/officeDocument/2006/customXml" ds:itemID="{A86CFEA4-D8D6-4EB7-AC84-10B404D835A9}"/>
</file>

<file path=customXml/itemProps4.xml><?xml version="1.0" encoding="utf-8"?>
<ds:datastoreItem xmlns:ds="http://schemas.openxmlformats.org/officeDocument/2006/customXml" ds:itemID="{28DC7729-B60A-4330-BE87-39EDC3FE7AB3}"/>
</file>

<file path=customXml/itemProps5.xml><?xml version="1.0" encoding="utf-8"?>
<ds:datastoreItem xmlns:ds="http://schemas.openxmlformats.org/officeDocument/2006/customXml" ds:itemID="{55C60BD3-E4AE-408B-8493-339B5056F5C0}"/>
</file>

<file path=docProps/app.xml><?xml version="1.0" encoding="utf-8"?>
<Properties xmlns="http://schemas.openxmlformats.org/officeDocument/2006/extended-properties" xmlns:vt="http://schemas.openxmlformats.org/officeDocument/2006/docPropsVTypes">
  <Template>Summit2025 PPT Template(2)</Template>
  <TotalTime>42503</TotalTime>
  <Words>6730</Words>
  <Application>Microsoft Office PowerPoint</Application>
  <PresentationFormat>Widescreen</PresentationFormat>
  <Paragraphs>831</Paragraphs>
  <Slides>40</Slides>
  <Notes>40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ABC Oracle</vt:lpstr>
      <vt:lpstr>ABC Oracle Medium</vt:lpstr>
      <vt:lpstr>Aptos</vt:lpstr>
      <vt:lpstr>Arial</vt:lpstr>
      <vt:lpstr>Courier New</vt:lpstr>
      <vt:lpstr>SF Pro Display</vt:lpstr>
      <vt:lpstr>-webkit-standard</vt:lpstr>
      <vt:lpstr>Wingdings</vt:lpstr>
      <vt:lpstr>Summit2025 PPT Template(2)</vt:lpstr>
      <vt:lpstr>Optimising Use of Account-based Pensions</vt:lpstr>
      <vt:lpstr>The Issue for Super Funds</vt:lpstr>
      <vt:lpstr>Other Considerations for the Super Fund</vt:lpstr>
      <vt:lpstr>PowerPoint Presentation</vt:lpstr>
      <vt:lpstr>First … a Word about Risk</vt:lpstr>
      <vt:lpstr>… but …</vt:lpstr>
      <vt:lpstr>PowerPoint Presentation</vt:lpstr>
      <vt:lpstr>PowerPoint Presentation</vt:lpstr>
      <vt:lpstr>PowerPoint Presentation</vt:lpstr>
      <vt:lpstr>Using Drawdowns from Account-based Pensions</vt:lpstr>
      <vt:lpstr>PowerPoint Presentation</vt:lpstr>
      <vt:lpstr>PowerPoint Presentation</vt:lpstr>
      <vt:lpstr>Multiple Single-horizon Pools</vt:lpstr>
      <vt:lpstr>PowerPoint Presentation</vt:lpstr>
      <vt:lpstr>LDI Concept</vt:lpstr>
      <vt:lpstr>Translation of LDI to a Member’s cashflow needs</vt:lpstr>
      <vt:lpstr>PowerPoint Presentation</vt:lpstr>
      <vt:lpstr>Multiple Target-date Funds </vt:lpstr>
      <vt:lpstr>PowerPoint Presentation</vt:lpstr>
      <vt:lpstr>Dynamic Investment Strategy &amp;  Account-based CPI-linked Drawdowns</vt:lpstr>
      <vt:lpstr>As easy as ABCD for the Super Fund and the Member</vt:lpstr>
      <vt:lpstr>ABCDs offer a low-risk, high-cashflow solution</vt:lpstr>
      <vt:lpstr>PowerPoint Presentation</vt:lpstr>
      <vt:lpstr>Example of the ABCDs that could be available today…</vt:lpstr>
      <vt:lpstr>Using ABCDs as a base, there is great flexibility in drawdown design …</vt:lpstr>
      <vt:lpstr>Applying a switching rule to swap ABCDs improves the outcomes further …</vt:lpstr>
      <vt:lpstr>CPI Turbo vs ABCD: Drawdowns and Lump Sums</vt:lpstr>
      <vt:lpstr>Example: Applying a switching rule to the ABCDs …</vt:lpstr>
      <vt:lpstr>Higher Risk Appetite using ABCD</vt:lpstr>
      <vt:lpstr>Irregular Cash Flow Needs </vt:lpstr>
      <vt:lpstr>Irregular cash flow needs – ABCD and Target-date</vt:lpstr>
      <vt:lpstr> Government Support</vt:lpstr>
      <vt:lpstr>Government Support</vt:lpstr>
      <vt:lpstr>Asset Test: Bites but Protects too</vt:lpstr>
      <vt:lpstr>Age Pension Support</vt:lpstr>
      <vt:lpstr>Member Support and Advice Needs</vt:lpstr>
      <vt:lpstr>The Member’s Support and Advice needs</vt:lpstr>
      <vt:lpstr>AI : Outcomes-focused Retirement Income Advice</vt:lpstr>
      <vt:lpstr>Conclusions</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Optimising Use of Account-based Pensions</dc:title>
  <dc:creator>Ian Laughlin and Cary Helenius</dc:creator>
  <cp:lastModifiedBy>Ian Laughlin</cp:lastModifiedBy>
  <cp:revision>130</cp:revision>
  <cp:lastPrinted>2025-04-24T06:40:42Z</cp:lastPrinted>
  <dcterms:created xsi:type="dcterms:W3CDTF">2024-12-31T01:23:07Z</dcterms:created>
  <dcterms:modified xsi:type="dcterms:W3CDTF">2025-06-05T07:12:38Z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_dlc_DocIdItemGuid">
    <vt:lpwstr>85647b3d-0716-4edc-a402-192a1e42e8cf</vt:lpwstr>
  </property>
  <property fmtid="{D5CDD505-2E9C-101B-9397-08002B2CF9AE}" pid="4" name="MediaServiceImageTags">
    <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21;#Superannuation and Investments|c4023ceb-8694-42da-8304-ff16c412bbef</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