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80" r:id="rId5"/>
    <p:sldId id="256" r:id="rId6"/>
    <p:sldId id="3484" r:id="rId7"/>
    <p:sldId id="267" r:id="rId8"/>
    <p:sldId id="34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A93E1-71FA-0387-A067-20640F57FAC4}" v="3" dt="2025-06-11T07:46:38.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60544"/>
  </p:normalViewPr>
  <p:slideViewPr>
    <p:cSldViewPr snapToGrid="0">
      <p:cViewPr varScale="1">
        <p:scale>
          <a:sx n="56" d="100"/>
          <a:sy n="56" d="100"/>
        </p:scale>
        <p:origin x="311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18" Type="http://schemas.openxmlformats.org/officeDocument/2006/relationships/customXml" Target="../customXml/item5.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openxmlformats.org/officeDocument/2006/relationships/customXml" Target="../customXml/item4.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Carlyon" userId="S::zoec@actuaries.asn.au::8c3c5579-f2e7-4d9d-9239-d91402592a79" providerId="AD" clId="Web-{D53A93E1-71FA-0387-A067-20640F57FAC4}"/>
    <pc:docChg chg="modSld">
      <pc:chgData name="Zoë Carlyon" userId="S::zoec@actuaries.asn.au::8c3c5579-f2e7-4d9d-9239-d91402592a79" providerId="AD" clId="Web-{D53A93E1-71FA-0387-A067-20640F57FAC4}" dt="2025-06-11T07:46:38.651" v="2" actId="1076"/>
      <pc:docMkLst>
        <pc:docMk/>
      </pc:docMkLst>
      <pc:sldChg chg="modSp">
        <pc:chgData name="Zoë Carlyon" userId="S::zoec@actuaries.asn.au::8c3c5579-f2e7-4d9d-9239-d91402592a79" providerId="AD" clId="Web-{D53A93E1-71FA-0387-A067-20640F57FAC4}" dt="2025-06-11T07:46:38.651" v="2" actId="1076"/>
        <pc:sldMkLst>
          <pc:docMk/>
          <pc:sldMk cId="1025641553" sldId="280"/>
        </pc:sldMkLst>
        <pc:spChg chg="mod">
          <ac:chgData name="Zoë Carlyon" userId="S::zoec@actuaries.asn.au::8c3c5579-f2e7-4d9d-9239-d91402592a79" providerId="AD" clId="Web-{D53A93E1-71FA-0387-A067-20640F57FAC4}" dt="2025-06-11T07:46:38.651" v="2" actId="1076"/>
          <ac:spMkLst>
            <pc:docMk/>
            <pc:sldMk cId="1025641553" sldId="280"/>
            <ac:spMk id="3" creationId="{AF3193C2-F8F3-1189-B1F4-3B1D13EA3C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a:t>
            </a:fld>
            <a:endParaRPr lang="en-US"/>
          </a:p>
        </p:txBody>
      </p:sp>
    </p:spTree>
    <p:extLst>
      <p:ext uri="{BB962C8B-B14F-4D97-AF65-F5344CB8AC3E}">
        <p14:creationId xmlns:p14="http://schemas.microsoft.com/office/powerpoint/2010/main" val="366777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29FB5-E546-07D3-89F0-64EF01C3E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2F87E-E917-954A-2C7A-A09897049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1D2C6-8DA1-892A-1765-19AC6BB8633E}"/>
              </a:ext>
            </a:extLst>
          </p:cNvPr>
          <p:cNvSpPr>
            <a:spLocks noGrp="1"/>
          </p:cNvSpPr>
          <p:nvPr>
            <p:ph type="body" idx="1"/>
          </p:nvPr>
        </p:nvSpPr>
        <p:spPr/>
        <p:txBody>
          <a:bodyPr/>
          <a:lstStyle/>
          <a:p>
            <a:endParaRPr lang="en-AU" i="0" dirty="0"/>
          </a:p>
        </p:txBody>
      </p:sp>
      <p:sp>
        <p:nvSpPr>
          <p:cNvPr id="4" name="Slide Number Placeholder 3">
            <a:extLst>
              <a:ext uri="{FF2B5EF4-FFF2-40B4-BE49-F238E27FC236}">
                <a16:creationId xmlns:a16="http://schemas.microsoft.com/office/drawing/2014/main" id="{CC4D83A8-D118-E563-FDE1-4165DB056048}"/>
              </a:ext>
            </a:extLst>
          </p:cNvPr>
          <p:cNvSpPr>
            <a:spLocks noGrp="1"/>
          </p:cNvSpPr>
          <p:nvPr>
            <p:ph type="sldNum" sz="quarter" idx="5"/>
          </p:nvPr>
        </p:nvSpPr>
        <p:spPr/>
        <p:txBody>
          <a:bodyPr/>
          <a:lstStyle/>
          <a:p>
            <a:fld id="{1BEA80CD-AE39-0C4B-A880-515F813E088A}" type="slidenum">
              <a:rPr lang="en-US" smtClean="0"/>
              <a:t>3</a:t>
            </a:fld>
            <a:endParaRPr lang="en-US"/>
          </a:p>
        </p:txBody>
      </p:sp>
    </p:spTree>
    <p:extLst>
      <p:ext uri="{BB962C8B-B14F-4D97-AF65-F5344CB8AC3E}">
        <p14:creationId xmlns:p14="http://schemas.microsoft.com/office/powerpoint/2010/main" val="108559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AU" sz="1200" dirty="0"/>
          </a:p>
        </p:txBody>
      </p:sp>
      <p:sp>
        <p:nvSpPr>
          <p:cNvPr id="4" name="Slide Number Placeholder 3"/>
          <p:cNvSpPr>
            <a:spLocks noGrp="1"/>
          </p:cNvSpPr>
          <p:nvPr>
            <p:ph type="sldNum" sz="quarter" idx="5"/>
          </p:nvPr>
        </p:nvSpPr>
        <p:spPr/>
        <p:txBody>
          <a:bodyPr/>
          <a:lstStyle/>
          <a:p>
            <a:fld id="{1BEA80CD-AE39-0C4B-A880-515F813E088A}" type="slidenum">
              <a:rPr lang="en-US" smtClean="0"/>
              <a:t>4</a:t>
            </a:fld>
            <a:endParaRPr lang="en-US"/>
          </a:p>
        </p:txBody>
      </p:sp>
    </p:spTree>
    <p:extLst>
      <p:ext uri="{BB962C8B-B14F-4D97-AF65-F5344CB8AC3E}">
        <p14:creationId xmlns:p14="http://schemas.microsoft.com/office/powerpoint/2010/main" val="170534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FF3BE-B03B-0C4D-61B2-07CCEEFDF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89996-8F66-6926-CD99-A7436ED3B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D7245-54E8-4201-C1DB-A5FE62081620}"/>
              </a:ext>
            </a:extLst>
          </p:cNvPr>
          <p:cNvSpPr>
            <a:spLocks noGrp="1"/>
          </p:cNvSpPr>
          <p:nvPr>
            <p:ph type="body" idx="1"/>
          </p:nvPr>
        </p:nvSpPr>
        <p:spPr/>
        <p:txBody>
          <a:bodyPr/>
          <a:lstStyle/>
          <a:p>
            <a:pPr>
              <a:spcBef>
                <a:spcPts val="600"/>
              </a:spcBef>
            </a:pPr>
            <a:endParaRPr lang="en-AU" sz="1200" dirty="0"/>
          </a:p>
        </p:txBody>
      </p:sp>
      <p:sp>
        <p:nvSpPr>
          <p:cNvPr id="4" name="Slide Number Placeholder 3">
            <a:extLst>
              <a:ext uri="{FF2B5EF4-FFF2-40B4-BE49-F238E27FC236}">
                <a16:creationId xmlns:a16="http://schemas.microsoft.com/office/drawing/2014/main" id="{05A8D56F-B131-9249-F819-BE8D7EF55C0D}"/>
              </a:ext>
            </a:extLst>
          </p:cNvPr>
          <p:cNvSpPr>
            <a:spLocks noGrp="1"/>
          </p:cNvSpPr>
          <p:nvPr>
            <p:ph type="sldNum" sz="quarter" idx="5"/>
          </p:nvPr>
        </p:nvSpPr>
        <p:spPr/>
        <p:txBody>
          <a:bodyPr/>
          <a:lstStyle/>
          <a:p>
            <a:fld id="{1BEA80CD-AE39-0C4B-A880-515F813E088A}" type="slidenum">
              <a:rPr lang="en-US" smtClean="0"/>
              <a:t>5</a:t>
            </a:fld>
            <a:endParaRPr lang="en-US"/>
          </a:p>
        </p:txBody>
      </p:sp>
    </p:spTree>
    <p:extLst>
      <p:ext uri="{BB962C8B-B14F-4D97-AF65-F5344CB8AC3E}">
        <p14:creationId xmlns:p14="http://schemas.microsoft.com/office/powerpoint/2010/main" val="86167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170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71" r:id="rId21"/>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18DF-8931-64F6-BEF1-577A6F34CA22}"/>
              </a:ext>
            </a:extLst>
          </p:cNvPr>
          <p:cNvSpPr>
            <a:spLocks noGrp="1"/>
          </p:cNvSpPr>
          <p:nvPr>
            <p:ph type="ctrTitle"/>
          </p:nvPr>
        </p:nvSpPr>
        <p:spPr/>
        <p:txBody>
          <a:bodyPr/>
          <a:lstStyle/>
          <a:p>
            <a:r>
              <a:rPr lang="en-US" dirty="0"/>
              <a:t>Retirement Income Covenant: Reimagining Retirement Strategies</a:t>
            </a:r>
          </a:p>
        </p:txBody>
      </p:sp>
      <p:sp>
        <p:nvSpPr>
          <p:cNvPr id="3" name="Subtitle 2">
            <a:extLst>
              <a:ext uri="{FF2B5EF4-FFF2-40B4-BE49-F238E27FC236}">
                <a16:creationId xmlns:a16="http://schemas.microsoft.com/office/drawing/2014/main" id="{AF3193C2-F8F3-1189-B1F4-3B1D13EA3C7F}"/>
              </a:ext>
            </a:extLst>
          </p:cNvPr>
          <p:cNvSpPr>
            <a:spLocks noGrp="1"/>
          </p:cNvSpPr>
          <p:nvPr>
            <p:ph type="subTitle" idx="1"/>
          </p:nvPr>
        </p:nvSpPr>
        <p:spPr>
          <a:xfrm>
            <a:off x="1985482" y="5218627"/>
            <a:ext cx="6574690" cy="471972"/>
          </a:xfrm>
        </p:spPr>
        <p:txBody>
          <a:bodyPr/>
          <a:lstStyle/>
          <a:p>
            <a:r>
              <a:rPr lang="en-US" dirty="0"/>
              <a:t>June 2025</a:t>
            </a:r>
          </a:p>
        </p:txBody>
      </p:sp>
      <p:sp>
        <p:nvSpPr>
          <p:cNvPr id="4" name="Footer Placeholder 4">
            <a:extLst>
              <a:ext uri="{FF2B5EF4-FFF2-40B4-BE49-F238E27FC236}">
                <a16:creationId xmlns:a16="http://schemas.microsoft.com/office/drawing/2014/main" id="{85F806FA-5237-2A06-33AC-08E634B7AC3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02564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111" b="-9111"/>
            </a:stretch>
          </a:blipFill>
        </p:spPr>
        <p:txBody>
          <a:bodyPr/>
          <a:lstStyle/>
          <a:p>
            <a:endParaRPr lang="en-AU"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10A8F-6E5E-0C39-C9CB-921E643F8AB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591835-7BA3-D403-FD24-4822F6E2FB55}"/>
              </a:ext>
            </a:extLst>
          </p:cNvPr>
          <p:cNvSpPr>
            <a:spLocks noGrp="1"/>
          </p:cNvSpPr>
          <p:nvPr>
            <p:ph type="sldNum" sz="quarter" idx="12"/>
          </p:nvPr>
        </p:nvSpPr>
        <p:spPr/>
        <p:txBody>
          <a:bodyPr/>
          <a:lstStyle/>
          <a:p>
            <a:fld id="{741AFF56-1126-4107-9C02-BC0EFBF16431}" type="slidenum">
              <a:rPr lang="en-GB" smtClean="0"/>
              <a:pPr/>
              <a:t>3</a:t>
            </a:fld>
            <a:endParaRPr lang="en-GB" dirty="0"/>
          </a:p>
        </p:txBody>
      </p:sp>
      <p:sp>
        <p:nvSpPr>
          <p:cNvPr id="3" name="Footer Placeholder 4">
            <a:extLst>
              <a:ext uri="{FF2B5EF4-FFF2-40B4-BE49-F238E27FC236}">
                <a16:creationId xmlns:a16="http://schemas.microsoft.com/office/drawing/2014/main" id="{24F59E54-6DC7-731E-5C0B-B5A7C078FCEE}"/>
              </a:ext>
            </a:extLst>
          </p:cNvPr>
          <p:cNvSpPr>
            <a:spLocks noGrp="1"/>
          </p:cNvSpPr>
          <p:nvPr>
            <p:ph type="ftr" sz="quarter" idx="3"/>
          </p:nvPr>
        </p:nvSpPr>
        <p:spPr>
          <a:xfrm>
            <a:off x="4038600" y="6627107"/>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
        <p:nvSpPr>
          <p:cNvPr id="7" name="Title 1">
            <a:extLst>
              <a:ext uri="{FF2B5EF4-FFF2-40B4-BE49-F238E27FC236}">
                <a16:creationId xmlns:a16="http://schemas.microsoft.com/office/drawing/2014/main" id="{17C99878-27AF-43FD-90FC-BE5BE3E99581}"/>
              </a:ext>
            </a:extLst>
          </p:cNvPr>
          <p:cNvSpPr>
            <a:spLocks noGrp="1"/>
          </p:cNvSpPr>
          <p:nvPr>
            <p:ph type="title"/>
          </p:nvPr>
        </p:nvSpPr>
        <p:spPr>
          <a:xfrm>
            <a:off x="326848" y="288390"/>
            <a:ext cx="11554001" cy="1016070"/>
          </a:xfrm>
        </p:spPr>
        <p:txBody>
          <a:bodyPr/>
          <a:lstStyle/>
          <a:p>
            <a:r>
              <a:rPr lang="en-AU" dirty="0">
                <a:solidFill>
                  <a:schemeClr val="bg1"/>
                </a:solidFill>
              </a:rPr>
              <a:t>Retirement Income Strategies</a:t>
            </a:r>
          </a:p>
        </p:txBody>
      </p:sp>
      <p:sp>
        <p:nvSpPr>
          <p:cNvPr id="8" name="TextBox 7">
            <a:extLst>
              <a:ext uri="{FF2B5EF4-FFF2-40B4-BE49-F238E27FC236}">
                <a16:creationId xmlns:a16="http://schemas.microsoft.com/office/drawing/2014/main" id="{71804CCC-ED24-1C7E-65E8-2E2CAEEB204E}"/>
              </a:ext>
            </a:extLst>
          </p:cNvPr>
          <p:cNvSpPr txBox="1"/>
          <p:nvPr/>
        </p:nvSpPr>
        <p:spPr>
          <a:xfrm>
            <a:off x="1662545" y="3740727"/>
            <a:ext cx="184731" cy="369332"/>
          </a:xfrm>
          <a:prstGeom prst="rect">
            <a:avLst/>
          </a:prstGeom>
          <a:noFill/>
        </p:spPr>
        <p:txBody>
          <a:bodyPr wrap="none" rtlCol="0">
            <a:spAutoFit/>
          </a:bodyPr>
          <a:lstStyle/>
          <a:p>
            <a:endParaRPr lang="en-AU" dirty="0"/>
          </a:p>
        </p:txBody>
      </p:sp>
      <p:sp>
        <p:nvSpPr>
          <p:cNvPr id="11" name="TextBox 10">
            <a:extLst>
              <a:ext uri="{FF2B5EF4-FFF2-40B4-BE49-F238E27FC236}">
                <a16:creationId xmlns:a16="http://schemas.microsoft.com/office/drawing/2014/main" id="{FC71D836-ADD1-76B2-813E-1DE4149D8CFA}"/>
              </a:ext>
            </a:extLst>
          </p:cNvPr>
          <p:cNvSpPr txBox="1"/>
          <p:nvPr/>
        </p:nvSpPr>
        <p:spPr>
          <a:xfrm>
            <a:off x="7070195" y="5293793"/>
            <a:ext cx="3202997" cy="461665"/>
          </a:xfrm>
          <a:prstGeom prst="rect">
            <a:avLst/>
          </a:prstGeom>
          <a:noFill/>
        </p:spPr>
        <p:txBody>
          <a:bodyPr wrap="square">
            <a:spAutoFit/>
          </a:bodyPr>
          <a:lstStyle/>
          <a:p>
            <a:pPr algn="ctr"/>
            <a:r>
              <a:rPr lang="en-AU" sz="2400" dirty="0">
                <a:solidFill>
                  <a:schemeClr val="bg1"/>
                </a:solidFill>
                <a:latin typeface="Myriad Pro" panose="020B0503030403020204" pitchFamily="34" charset="0"/>
              </a:rPr>
              <a:t>Providing assistance</a:t>
            </a:r>
          </a:p>
        </p:txBody>
      </p:sp>
      <p:sp>
        <p:nvSpPr>
          <p:cNvPr id="12" name="TextBox 11">
            <a:extLst>
              <a:ext uri="{FF2B5EF4-FFF2-40B4-BE49-F238E27FC236}">
                <a16:creationId xmlns:a16="http://schemas.microsoft.com/office/drawing/2014/main" id="{126BFA48-2172-F502-9ABF-812E025E0E29}"/>
              </a:ext>
            </a:extLst>
          </p:cNvPr>
          <p:cNvSpPr txBox="1"/>
          <p:nvPr/>
        </p:nvSpPr>
        <p:spPr>
          <a:xfrm>
            <a:off x="1598513" y="5316653"/>
            <a:ext cx="2890535" cy="461665"/>
          </a:xfrm>
          <a:prstGeom prst="rect">
            <a:avLst/>
          </a:prstGeom>
          <a:noFill/>
        </p:spPr>
        <p:txBody>
          <a:bodyPr wrap="none" rtlCol="0">
            <a:spAutoFit/>
          </a:bodyPr>
          <a:lstStyle/>
          <a:p>
            <a:r>
              <a:rPr lang="en-AU" sz="2400" dirty="0">
                <a:solidFill>
                  <a:schemeClr val="bg1"/>
                </a:solidFill>
                <a:latin typeface="Myriad Pro" panose="020B0503030403020204" pitchFamily="34" charset="0"/>
              </a:rPr>
              <a:t>Developing products</a:t>
            </a:r>
          </a:p>
        </p:txBody>
      </p:sp>
      <p:sp>
        <p:nvSpPr>
          <p:cNvPr id="15" name="Freeform 2">
            <a:extLst>
              <a:ext uri="{FF2B5EF4-FFF2-40B4-BE49-F238E27FC236}">
                <a16:creationId xmlns:a16="http://schemas.microsoft.com/office/drawing/2014/main" id="{98378FC8-BA79-7BB2-0CA2-0EF45BA6113B}"/>
              </a:ext>
            </a:extLst>
          </p:cNvPr>
          <p:cNvSpPr>
            <a:spLocks noChangeAspect="1"/>
          </p:cNvSpPr>
          <p:nvPr/>
        </p:nvSpPr>
        <p:spPr>
          <a:xfrm>
            <a:off x="6896100" y="1520825"/>
            <a:ext cx="3622210" cy="3672000"/>
          </a:xfrm>
          <a:custGeom>
            <a:avLst/>
            <a:gdLst/>
            <a:ahLst/>
            <a:cxnLst/>
            <a:rect l="l" t="t" r="r" b="b"/>
            <a:pathLst>
              <a:path w="5160522" h="5231457">
                <a:moveTo>
                  <a:pt x="0" y="0"/>
                </a:moveTo>
                <a:lnTo>
                  <a:pt x="5160523" y="0"/>
                </a:lnTo>
                <a:lnTo>
                  <a:pt x="5160523" y="5231457"/>
                </a:lnTo>
                <a:lnTo>
                  <a:pt x="0" y="5231457"/>
                </a:lnTo>
                <a:lnTo>
                  <a:pt x="0" y="0"/>
                </a:lnTo>
                <a:close/>
              </a:path>
            </a:pathLst>
          </a:custGeom>
          <a:blipFill>
            <a:blip r:embed="rId3"/>
            <a:stretch>
              <a:fillRect/>
            </a:stretch>
          </a:blipFill>
        </p:spPr>
        <p:txBody>
          <a:bodyPr/>
          <a:lstStyle/>
          <a:p>
            <a:endParaRPr lang="en-AU"/>
          </a:p>
        </p:txBody>
      </p:sp>
      <p:grpSp>
        <p:nvGrpSpPr>
          <p:cNvPr id="16" name="Group 3">
            <a:extLst>
              <a:ext uri="{FF2B5EF4-FFF2-40B4-BE49-F238E27FC236}">
                <a16:creationId xmlns:a16="http://schemas.microsoft.com/office/drawing/2014/main" id="{1641FF38-B663-BAC3-07D7-7268A8E3CD0F}"/>
              </a:ext>
            </a:extLst>
          </p:cNvPr>
          <p:cNvGrpSpPr>
            <a:grpSpLocks noChangeAspect="1"/>
          </p:cNvGrpSpPr>
          <p:nvPr/>
        </p:nvGrpSpPr>
        <p:grpSpPr>
          <a:xfrm>
            <a:off x="1243780" y="1520825"/>
            <a:ext cx="3600000" cy="3600000"/>
            <a:chOff x="0" y="0"/>
            <a:chExt cx="812800" cy="812800"/>
          </a:xfrm>
        </p:grpSpPr>
        <p:sp>
          <p:nvSpPr>
            <p:cNvPr id="17" name="Freeform 4">
              <a:extLst>
                <a:ext uri="{FF2B5EF4-FFF2-40B4-BE49-F238E27FC236}">
                  <a16:creationId xmlns:a16="http://schemas.microsoft.com/office/drawing/2014/main" id="{6D2F2EA6-2D35-FAA6-D844-0D02C1420A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39923" r="-10170"/>
              </a:stretch>
            </a:blipFill>
          </p:spPr>
          <p:txBody>
            <a:bodyPr/>
            <a:lstStyle/>
            <a:p>
              <a:endParaRPr lang="en-AU"/>
            </a:p>
          </p:txBody>
        </p:sp>
      </p:grpSp>
    </p:spTree>
    <p:extLst>
      <p:ext uri="{BB962C8B-B14F-4D97-AF65-F5344CB8AC3E}">
        <p14:creationId xmlns:p14="http://schemas.microsoft.com/office/powerpoint/2010/main" val="418735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367D8-E12B-C50C-3968-B41556AE251C}"/>
              </a:ext>
            </a:extLst>
          </p:cNvPr>
          <p:cNvSpPr>
            <a:spLocks noGrp="1"/>
          </p:cNvSpPr>
          <p:nvPr>
            <p:ph type="sldNum" sz="quarter" idx="12"/>
          </p:nvPr>
        </p:nvSpPr>
        <p:spPr/>
        <p:txBody>
          <a:bodyPr/>
          <a:lstStyle/>
          <a:p>
            <a:fld id="{741AFF56-1126-4107-9C02-BC0EFBF16431}" type="slidenum">
              <a:rPr lang="en-GB" smtClean="0"/>
              <a:pPr/>
              <a:t>4</a:t>
            </a:fld>
            <a:endParaRPr lang="en-GB" dirty="0"/>
          </a:p>
        </p:txBody>
      </p:sp>
      <p:sp>
        <p:nvSpPr>
          <p:cNvPr id="3" name="Footer Placeholder 4">
            <a:extLst>
              <a:ext uri="{FF2B5EF4-FFF2-40B4-BE49-F238E27FC236}">
                <a16:creationId xmlns:a16="http://schemas.microsoft.com/office/drawing/2014/main" id="{152463D8-316F-9668-3626-CA3C5A69D9F8}"/>
              </a:ext>
            </a:extLst>
          </p:cNvPr>
          <p:cNvSpPr>
            <a:spLocks noGrp="1"/>
          </p:cNvSpPr>
          <p:nvPr>
            <p:ph type="ftr" sz="quarter" idx="3"/>
          </p:nvPr>
        </p:nvSpPr>
        <p:spPr>
          <a:xfrm>
            <a:off x="4038600" y="6627107"/>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
        <p:nvSpPr>
          <p:cNvPr id="5" name="TextBox 4">
            <a:extLst>
              <a:ext uri="{FF2B5EF4-FFF2-40B4-BE49-F238E27FC236}">
                <a16:creationId xmlns:a16="http://schemas.microsoft.com/office/drawing/2014/main" id="{65BD0108-AE18-F895-C040-705DD59E58FB}"/>
              </a:ext>
            </a:extLst>
          </p:cNvPr>
          <p:cNvSpPr txBox="1"/>
          <p:nvPr/>
        </p:nvSpPr>
        <p:spPr>
          <a:xfrm>
            <a:off x="4107728" y="2282350"/>
            <a:ext cx="3964944" cy="307777"/>
          </a:xfrm>
          <a:prstGeom prst="rect">
            <a:avLst/>
          </a:prstGeom>
          <a:noFill/>
          <a:ln w="6350">
            <a:noFill/>
            <a:prstDash val="dash"/>
          </a:ln>
        </p:spPr>
        <p:txBody>
          <a:bodyPr wrap="square" lIns="0" tIns="0" rIns="0" bIns="0" rtlCol="0">
            <a:spAutoFit/>
          </a:bodyPr>
          <a:lstStyle/>
          <a:p>
            <a:pPr lvl="0" algn="ctr">
              <a:defRPr/>
            </a:pPr>
            <a:r>
              <a:rPr lang="en-AU" sz="2000" b="1" kern="0" dirty="0">
                <a:solidFill>
                  <a:schemeClr val="bg1"/>
                </a:solidFill>
                <a:latin typeface="Myriad Pro" panose="020B0503030403020204" pitchFamily="34" charset="0"/>
                <a:cs typeface="Segoe UI" panose="020B0502040204020203" pitchFamily="34" charset="0"/>
              </a:rPr>
              <a:t>Retirement </a:t>
            </a:r>
            <a:r>
              <a:rPr lang="en-AU" sz="2000" b="1" i="1" kern="0" dirty="0">
                <a:solidFill>
                  <a:schemeClr val="bg1"/>
                </a:solidFill>
                <a:latin typeface="Myriad Pro" panose="020B0503030403020204" pitchFamily="34" charset="0"/>
                <a:cs typeface="Segoe UI" panose="020B0502040204020203" pitchFamily="34" charset="0"/>
              </a:rPr>
              <a:t>Income</a:t>
            </a:r>
          </a:p>
        </p:txBody>
      </p:sp>
      <p:sp>
        <p:nvSpPr>
          <p:cNvPr id="6" name="Round Diagonal Corner of Rectangle 5">
            <a:extLst>
              <a:ext uri="{FF2B5EF4-FFF2-40B4-BE49-F238E27FC236}">
                <a16:creationId xmlns:a16="http://schemas.microsoft.com/office/drawing/2014/main" id="{FD55249A-E9FA-A056-1AE1-935323FFB750}"/>
              </a:ext>
            </a:extLst>
          </p:cNvPr>
          <p:cNvSpPr/>
          <p:nvPr/>
        </p:nvSpPr>
        <p:spPr>
          <a:xfrm>
            <a:off x="3288780" y="3519976"/>
            <a:ext cx="1509166" cy="1020846"/>
          </a:xfrm>
          <a:prstGeom prst="round2DiagRect">
            <a:avLst/>
          </a:prstGeom>
          <a:solidFill>
            <a:schemeClr val="accent5">
              <a:lumMod val="60000"/>
              <a:lumOff val="40000"/>
            </a:schemeClr>
          </a:solidFill>
          <a:ln w="127000" cap="rnd">
            <a:noFill/>
          </a:ln>
          <a:effectLst>
            <a:softEdge rad="0"/>
          </a:effectLst>
        </p:spPr>
        <p:txBody>
          <a:bodyPr vert="horz" lIns="91440" tIns="45720" rIns="91440" bIns="45720" rtlCol="0" anchor="ctr"/>
          <a:lstStyle/>
          <a:p>
            <a:pPr algn="ctr"/>
            <a:r>
              <a:rPr lang="en-AU" sz="1800" dirty="0">
                <a:solidFill>
                  <a:srgbClr val="000000"/>
                </a:solidFill>
                <a:latin typeface="Myriad Pro" panose="020B0503030403020204" pitchFamily="34" charset="0"/>
              </a:rPr>
              <a:t>Account Based Products</a:t>
            </a:r>
          </a:p>
        </p:txBody>
      </p:sp>
      <p:sp>
        <p:nvSpPr>
          <p:cNvPr id="7" name="Round Diagonal Corner of Rectangle 6">
            <a:extLst>
              <a:ext uri="{FF2B5EF4-FFF2-40B4-BE49-F238E27FC236}">
                <a16:creationId xmlns:a16="http://schemas.microsoft.com/office/drawing/2014/main" id="{F69CDF86-868C-6788-12FB-1C730CDBC2F7}"/>
              </a:ext>
            </a:extLst>
          </p:cNvPr>
          <p:cNvSpPr/>
          <p:nvPr/>
        </p:nvSpPr>
        <p:spPr>
          <a:xfrm>
            <a:off x="5341417" y="3497998"/>
            <a:ext cx="1509166" cy="1020846"/>
          </a:xfrm>
          <a:prstGeom prst="round2DiagRect">
            <a:avLst/>
          </a:prstGeom>
          <a:solidFill>
            <a:schemeClr val="accent1">
              <a:lumMod val="75000"/>
            </a:schemeClr>
          </a:solidFill>
          <a:ln w="127000" cap="rnd">
            <a:noFill/>
          </a:ln>
          <a:effectLst>
            <a:softEdge rad="0"/>
          </a:effectLst>
        </p:spPr>
        <p:txBody>
          <a:bodyPr vert="horz" lIns="91440" tIns="45720" rIns="91440" bIns="45720" rtlCol="0" anchor="ctr"/>
          <a:lstStyle/>
          <a:p>
            <a:pPr algn="ctr"/>
            <a:r>
              <a:rPr lang="en-AU" sz="1800" dirty="0">
                <a:solidFill>
                  <a:schemeClr val="bg1"/>
                </a:solidFill>
                <a:latin typeface="Myriad Pro" panose="020B0503030403020204" pitchFamily="34" charset="0"/>
              </a:rPr>
              <a:t>Innovative  Pooled Products</a:t>
            </a:r>
          </a:p>
        </p:txBody>
      </p:sp>
      <p:sp>
        <p:nvSpPr>
          <p:cNvPr id="8" name="Round Diagonal Corner of Rectangle 7">
            <a:extLst>
              <a:ext uri="{FF2B5EF4-FFF2-40B4-BE49-F238E27FC236}">
                <a16:creationId xmlns:a16="http://schemas.microsoft.com/office/drawing/2014/main" id="{7CAE0F1D-5B98-4A5E-87EA-509A15A4748E}"/>
              </a:ext>
            </a:extLst>
          </p:cNvPr>
          <p:cNvSpPr/>
          <p:nvPr/>
        </p:nvSpPr>
        <p:spPr>
          <a:xfrm>
            <a:off x="7547032" y="3497998"/>
            <a:ext cx="1509166" cy="1020846"/>
          </a:xfrm>
          <a:prstGeom prst="round2DiagRect">
            <a:avLst/>
          </a:prstGeom>
          <a:solidFill>
            <a:schemeClr val="accent5">
              <a:lumMod val="60000"/>
              <a:lumOff val="40000"/>
            </a:schemeClr>
          </a:solidFill>
          <a:ln w="127000" cap="rnd">
            <a:noFill/>
          </a:ln>
          <a:effectLst>
            <a:softEdge rad="0"/>
          </a:effectLst>
        </p:spPr>
        <p:txBody>
          <a:bodyPr vert="horz" lIns="91440" tIns="45720" rIns="91440" bIns="45720" rtlCol="0" anchor="ctr"/>
          <a:lstStyle/>
          <a:p>
            <a:pPr algn="ctr"/>
            <a:r>
              <a:rPr lang="en-AU" sz="1800" dirty="0">
                <a:solidFill>
                  <a:srgbClr val="000000"/>
                </a:solidFill>
                <a:latin typeface="Myriad Pro" panose="020B0503030403020204" pitchFamily="34" charset="0"/>
              </a:rPr>
              <a:t>Traditional Lifetime Annuities</a:t>
            </a:r>
          </a:p>
        </p:txBody>
      </p:sp>
      <p:sp>
        <p:nvSpPr>
          <p:cNvPr id="9" name="Right Brace 8">
            <a:extLst>
              <a:ext uri="{FF2B5EF4-FFF2-40B4-BE49-F238E27FC236}">
                <a16:creationId xmlns:a16="http://schemas.microsoft.com/office/drawing/2014/main" id="{D9B55180-C72F-B242-BFE9-516FAC292AA0}"/>
              </a:ext>
            </a:extLst>
          </p:cNvPr>
          <p:cNvSpPr/>
          <p:nvPr/>
        </p:nvSpPr>
        <p:spPr>
          <a:xfrm rot="16200000">
            <a:off x="5771720" y="941075"/>
            <a:ext cx="719999" cy="4176713"/>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chemeClr val="bg1"/>
              </a:solidFill>
              <a:latin typeface="Myriad Pro" panose="020B0503030403020204" pitchFamily="34" charset="0"/>
            </a:endParaRPr>
          </a:p>
        </p:txBody>
      </p:sp>
      <p:sp>
        <p:nvSpPr>
          <p:cNvPr id="10" name="Round Diagonal Corner of Rectangle 9">
            <a:extLst>
              <a:ext uri="{FF2B5EF4-FFF2-40B4-BE49-F238E27FC236}">
                <a16:creationId xmlns:a16="http://schemas.microsoft.com/office/drawing/2014/main" id="{10349A6C-171F-7158-784B-E1F1B96020BD}"/>
              </a:ext>
            </a:extLst>
          </p:cNvPr>
          <p:cNvSpPr/>
          <p:nvPr/>
        </p:nvSpPr>
        <p:spPr>
          <a:xfrm>
            <a:off x="3857052" y="5391530"/>
            <a:ext cx="1509166" cy="526271"/>
          </a:xfrm>
          <a:prstGeom prst="round2DiagRect">
            <a:avLst/>
          </a:prstGeom>
          <a:solidFill>
            <a:schemeClr val="accent1">
              <a:lumMod val="75000"/>
            </a:schemeClr>
          </a:solidFill>
          <a:ln w="127000" cap="rnd">
            <a:noFill/>
          </a:ln>
          <a:effectLst>
            <a:softEdge rad="0"/>
          </a:effectLst>
        </p:spPr>
        <p:txBody>
          <a:bodyPr vert="horz" lIns="91440" tIns="45720" rIns="91440" bIns="45720" rtlCol="0" anchor="ctr"/>
          <a:lstStyle/>
          <a:p>
            <a:pPr algn="ctr"/>
            <a:r>
              <a:rPr lang="en-AU" sz="2000" dirty="0">
                <a:solidFill>
                  <a:schemeClr val="bg1"/>
                </a:solidFill>
                <a:latin typeface="Myriad Pro" panose="020B0503030403020204" pitchFamily="34" charset="0"/>
              </a:rPr>
              <a:t>Insured</a:t>
            </a:r>
          </a:p>
        </p:txBody>
      </p:sp>
      <p:sp>
        <p:nvSpPr>
          <p:cNvPr id="34" name="Round Diagonal Corner of Rectangle 33">
            <a:extLst>
              <a:ext uri="{FF2B5EF4-FFF2-40B4-BE49-F238E27FC236}">
                <a16:creationId xmlns:a16="http://schemas.microsoft.com/office/drawing/2014/main" id="{CED67907-4254-AB0A-3182-F76EDC6B5425}"/>
              </a:ext>
            </a:extLst>
          </p:cNvPr>
          <p:cNvSpPr/>
          <p:nvPr/>
        </p:nvSpPr>
        <p:spPr>
          <a:xfrm>
            <a:off x="6950408" y="5399606"/>
            <a:ext cx="1509166" cy="526271"/>
          </a:xfrm>
          <a:prstGeom prst="round2DiagRect">
            <a:avLst/>
          </a:prstGeom>
          <a:solidFill>
            <a:schemeClr val="accent1">
              <a:lumMod val="75000"/>
            </a:schemeClr>
          </a:solidFill>
          <a:ln w="127000" cap="rnd">
            <a:noFill/>
          </a:ln>
          <a:effectLst>
            <a:softEdge rad="0"/>
          </a:effectLst>
        </p:spPr>
        <p:txBody>
          <a:bodyPr vert="horz" lIns="91440" tIns="45720" rIns="91440" bIns="45720" rtlCol="0" anchor="ctr"/>
          <a:lstStyle/>
          <a:p>
            <a:pPr algn="ctr"/>
            <a:r>
              <a:rPr lang="en-AU" sz="2000" dirty="0">
                <a:solidFill>
                  <a:schemeClr val="bg1"/>
                </a:solidFill>
                <a:latin typeface="Myriad Pro" panose="020B0503030403020204" pitchFamily="34" charset="0"/>
              </a:rPr>
              <a:t>Uninsured</a:t>
            </a:r>
          </a:p>
        </p:txBody>
      </p:sp>
      <p:sp>
        <p:nvSpPr>
          <p:cNvPr id="35" name="Right Brace 34">
            <a:extLst>
              <a:ext uri="{FF2B5EF4-FFF2-40B4-BE49-F238E27FC236}">
                <a16:creationId xmlns:a16="http://schemas.microsoft.com/office/drawing/2014/main" id="{0A6278F5-53FE-48F8-27C9-0211177E4DCA}"/>
              </a:ext>
            </a:extLst>
          </p:cNvPr>
          <p:cNvSpPr/>
          <p:nvPr/>
        </p:nvSpPr>
        <p:spPr>
          <a:xfrm rot="16200000">
            <a:off x="5840416" y="3505934"/>
            <a:ext cx="526270" cy="2983832"/>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chemeClr val="bg1"/>
              </a:solidFill>
              <a:latin typeface="Myriad Pro" panose="020B0503030403020204" pitchFamily="34" charset="0"/>
            </a:endParaRPr>
          </a:p>
        </p:txBody>
      </p:sp>
      <p:pic>
        <p:nvPicPr>
          <p:cNvPr id="36" name="Picture 35" descr="A picture containing indoor&#10;&#10;Description automatically generated">
            <a:extLst>
              <a:ext uri="{FF2B5EF4-FFF2-40B4-BE49-F238E27FC236}">
                <a16:creationId xmlns:a16="http://schemas.microsoft.com/office/drawing/2014/main" id="{A683CEF1-0210-6CE2-F9E5-F3A703FD93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61218" y="512763"/>
            <a:ext cx="2379922" cy="1801860"/>
          </a:xfrm>
          <a:prstGeom prst="rect">
            <a:avLst/>
          </a:prstGeom>
        </p:spPr>
      </p:pic>
      <p:sp>
        <p:nvSpPr>
          <p:cNvPr id="39" name="Title 1">
            <a:extLst>
              <a:ext uri="{FF2B5EF4-FFF2-40B4-BE49-F238E27FC236}">
                <a16:creationId xmlns:a16="http://schemas.microsoft.com/office/drawing/2014/main" id="{3D42FF43-FD39-73CA-4582-CF28042C8DD0}"/>
              </a:ext>
            </a:extLst>
          </p:cNvPr>
          <p:cNvSpPr>
            <a:spLocks noGrp="1"/>
          </p:cNvSpPr>
          <p:nvPr>
            <p:ph type="title"/>
          </p:nvPr>
        </p:nvSpPr>
        <p:spPr>
          <a:xfrm>
            <a:off x="326848" y="288390"/>
            <a:ext cx="11554001" cy="1016070"/>
          </a:xfrm>
        </p:spPr>
        <p:txBody>
          <a:bodyPr/>
          <a:lstStyle/>
          <a:p>
            <a:r>
              <a:rPr lang="en-AU" dirty="0">
                <a:solidFill>
                  <a:schemeClr val="bg1"/>
                </a:solidFill>
              </a:rPr>
              <a:t>Developing Products</a:t>
            </a:r>
          </a:p>
        </p:txBody>
      </p:sp>
    </p:spTree>
    <p:extLst>
      <p:ext uri="{BB962C8B-B14F-4D97-AF65-F5344CB8AC3E}">
        <p14:creationId xmlns:p14="http://schemas.microsoft.com/office/powerpoint/2010/main" val="34976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7143B-BD3C-9D1B-C873-436D44D91A96}"/>
            </a:ext>
          </a:extLst>
        </p:cNvPr>
        <p:cNvGrpSpPr/>
        <p:nvPr/>
      </p:nvGrpSpPr>
      <p:grpSpPr>
        <a:xfrm>
          <a:off x="0" y="0"/>
          <a:ext cx="0" cy="0"/>
          <a:chOff x="0" y="0"/>
          <a:chExt cx="0" cy="0"/>
        </a:xfrm>
      </p:grpSpPr>
      <p:grpSp>
        <p:nvGrpSpPr>
          <p:cNvPr id="45" name="Group 2">
            <a:extLst>
              <a:ext uri="{FF2B5EF4-FFF2-40B4-BE49-F238E27FC236}">
                <a16:creationId xmlns:a16="http://schemas.microsoft.com/office/drawing/2014/main" id="{1F4A0BBD-E855-7E1D-63A2-39E6E53D2D48}"/>
              </a:ext>
            </a:extLst>
          </p:cNvPr>
          <p:cNvGrpSpPr/>
          <p:nvPr/>
        </p:nvGrpSpPr>
        <p:grpSpPr>
          <a:xfrm>
            <a:off x="4436360" y="2608028"/>
            <a:ext cx="3716655" cy="1641944"/>
            <a:chOff x="0" y="0"/>
            <a:chExt cx="11146797" cy="3230880"/>
          </a:xfrm>
        </p:grpSpPr>
        <p:sp>
          <p:nvSpPr>
            <p:cNvPr id="46" name="Freeform 3">
              <a:extLst>
                <a:ext uri="{FF2B5EF4-FFF2-40B4-BE49-F238E27FC236}">
                  <a16:creationId xmlns:a16="http://schemas.microsoft.com/office/drawing/2014/main" id="{929E154F-DD66-443A-65B9-6BDD42844102}"/>
                </a:ext>
              </a:extLst>
            </p:cNvPr>
            <p:cNvSpPr/>
            <p:nvPr/>
          </p:nvSpPr>
          <p:spPr>
            <a:xfrm>
              <a:off x="5080" y="12700"/>
              <a:ext cx="11131557" cy="3205480"/>
            </a:xfrm>
            <a:custGeom>
              <a:avLst/>
              <a:gdLst/>
              <a:ahLst/>
              <a:cxnLst/>
              <a:rect l="l" t="t" r="r" b="b"/>
              <a:pathLst>
                <a:path w="11131557" h="3205480">
                  <a:moveTo>
                    <a:pt x="10341617" y="3205480"/>
                  </a:moveTo>
                  <a:lnTo>
                    <a:pt x="0" y="3205480"/>
                  </a:lnTo>
                  <a:lnTo>
                    <a:pt x="791210" y="1602740"/>
                  </a:lnTo>
                  <a:lnTo>
                    <a:pt x="0" y="0"/>
                  </a:lnTo>
                  <a:lnTo>
                    <a:pt x="10341617" y="0"/>
                  </a:lnTo>
                  <a:lnTo>
                    <a:pt x="11131557" y="1602740"/>
                  </a:lnTo>
                  <a:lnTo>
                    <a:pt x="10341617" y="3205480"/>
                  </a:lnTo>
                  <a:close/>
                </a:path>
              </a:pathLst>
            </a:custGeom>
            <a:solidFill>
              <a:srgbClr val="FFFFFF"/>
            </a:solidFill>
          </p:spPr>
          <p:txBody>
            <a:bodyPr/>
            <a:lstStyle/>
            <a:p>
              <a:endParaRPr lang="en-AU"/>
            </a:p>
          </p:txBody>
        </p:sp>
      </p:grpSp>
      <p:sp>
        <p:nvSpPr>
          <p:cNvPr id="39" name="Title 1">
            <a:extLst>
              <a:ext uri="{FF2B5EF4-FFF2-40B4-BE49-F238E27FC236}">
                <a16:creationId xmlns:a16="http://schemas.microsoft.com/office/drawing/2014/main" id="{A17F82C0-9939-546E-0D51-0E7B9414E614}"/>
              </a:ext>
            </a:extLst>
          </p:cNvPr>
          <p:cNvSpPr>
            <a:spLocks noGrp="1"/>
          </p:cNvSpPr>
          <p:nvPr>
            <p:ph type="title"/>
          </p:nvPr>
        </p:nvSpPr>
        <p:spPr>
          <a:xfrm>
            <a:off x="326848" y="288390"/>
            <a:ext cx="11554001" cy="1016070"/>
          </a:xfrm>
        </p:spPr>
        <p:txBody>
          <a:bodyPr/>
          <a:lstStyle/>
          <a:p>
            <a:r>
              <a:rPr lang="en-AU" dirty="0">
                <a:solidFill>
                  <a:schemeClr val="bg1"/>
                </a:solidFill>
              </a:rPr>
              <a:t>Providing Assistance</a:t>
            </a:r>
          </a:p>
        </p:txBody>
      </p:sp>
      <p:grpSp>
        <p:nvGrpSpPr>
          <p:cNvPr id="26" name="Group 2">
            <a:extLst>
              <a:ext uri="{FF2B5EF4-FFF2-40B4-BE49-F238E27FC236}">
                <a16:creationId xmlns:a16="http://schemas.microsoft.com/office/drawing/2014/main" id="{4B4C208F-5A2A-21AE-F57B-4ABCD3CD88A9}"/>
              </a:ext>
            </a:extLst>
          </p:cNvPr>
          <p:cNvGrpSpPr/>
          <p:nvPr/>
        </p:nvGrpSpPr>
        <p:grpSpPr>
          <a:xfrm>
            <a:off x="854960" y="2608028"/>
            <a:ext cx="3716655" cy="1641944"/>
            <a:chOff x="0" y="0"/>
            <a:chExt cx="11146797" cy="3230880"/>
          </a:xfrm>
        </p:grpSpPr>
        <p:sp>
          <p:nvSpPr>
            <p:cNvPr id="27" name="Freeform 3">
              <a:extLst>
                <a:ext uri="{FF2B5EF4-FFF2-40B4-BE49-F238E27FC236}">
                  <a16:creationId xmlns:a16="http://schemas.microsoft.com/office/drawing/2014/main" id="{9CEA2552-48EE-2A39-DAB2-03B2978191B3}"/>
                </a:ext>
              </a:extLst>
            </p:cNvPr>
            <p:cNvSpPr/>
            <p:nvPr/>
          </p:nvSpPr>
          <p:spPr>
            <a:xfrm>
              <a:off x="5080" y="12700"/>
              <a:ext cx="11131557" cy="3205480"/>
            </a:xfrm>
            <a:custGeom>
              <a:avLst/>
              <a:gdLst/>
              <a:ahLst/>
              <a:cxnLst/>
              <a:rect l="l" t="t" r="r" b="b"/>
              <a:pathLst>
                <a:path w="11131557" h="3205480">
                  <a:moveTo>
                    <a:pt x="10341617" y="3205480"/>
                  </a:moveTo>
                  <a:lnTo>
                    <a:pt x="0" y="3205480"/>
                  </a:lnTo>
                  <a:lnTo>
                    <a:pt x="791210" y="1602740"/>
                  </a:lnTo>
                  <a:lnTo>
                    <a:pt x="0" y="0"/>
                  </a:lnTo>
                  <a:lnTo>
                    <a:pt x="10341617" y="0"/>
                  </a:lnTo>
                  <a:lnTo>
                    <a:pt x="11131557" y="1602740"/>
                  </a:lnTo>
                  <a:lnTo>
                    <a:pt x="10341617" y="3205480"/>
                  </a:lnTo>
                  <a:close/>
                </a:path>
              </a:pathLst>
            </a:custGeom>
            <a:solidFill>
              <a:srgbClr val="FFFFFF"/>
            </a:solidFill>
          </p:spPr>
          <p:txBody>
            <a:bodyPr/>
            <a:lstStyle/>
            <a:p>
              <a:endParaRPr lang="en-AU"/>
            </a:p>
          </p:txBody>
        </p:sp>
      </p:grpSp>
      <p:sp>
        <p:nvSpPr>
          <p:cNvPr id="32" name="Freeform 8">
            <a:extLst>
              <a:ext uri="{FF2B5EF4-FFF2-40B4-BE49-F238E27FC236}">
                <a16:creationId xmlns:a16="http://schemas.microsoft.com/office/drawing/2014/main" id="{2146B011-C1FA-F0C5-EB10-21A9FAA92699}"/>
              </a:ext>
            </a:extLst>
          </p:cNvPr>
          <p:cNvSpPr>
            <a:spLocks noChangeAspect="1"/>
          </p:cNvSpPr>
          <p:nvPr/>
        </p:nvSpPr>
        <p:spPr>
          <a:xfrm>
            <a:off x="1200243" y="3127809"/>
            <a:ext cx="540000" cy="540000"/>
          </a:xfrm>
          <a:custGeom>
            <a:avLst/>
            <a:gdLst/>
            <a:ahLst/>
            <a:cxnLst/>
            <a:rect l="l" t="t" r="r" b="b"/>
            <a:pathLst>
              <a:path w="706122" h="706122">
                <a:moveTo>
                  <a:pt x="0" y="0"/>
                </a:moveTo>
                <a:lnTo>
                  <a:pt x="706122" y="0"/>
                </a:lnTo>
                <a:lnTo>
                  <a:pt x="706122" y="706123"/>
                </a:lnTo>
                <a:lnTo>
                  <a:pt x="0" y="706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33" name="Freeform 9">
            <a:extLst>
              <a:ext uri="{FF2B5EF4-FFF2-40B4-BE49-F238E27FC236}">
                <a16:creationId xmlns:a16="http://schemas.microsoft.com/office/drawing/2014/main" id="{807D5C78-EC49-0DE0-48F3-9512B237212D}"/>
              </a:ext>
            </a:extLst>
          </p:cNvPr>
          <p:cNvSpPr>
            <a:spLocks noChangeAspect="1"/>
          </p:cNvSpPr>
          <p:nvPr/>
        </p:nvSpPr>
        <p:spPr>
          <a:xfrm>
            <a:off x="4820904" y="3145506"/>
            <a:ext cx="521775" cy="540000"/>
          </a:xfrm>
          <a:custGeom>
            <a:avLst/>
            <a:gdLst/>
            <a:ahLst/>
            <a:cxnLst/>
            <a:rect l="l" t="t" r="r" b="b"/>
            <a:pathLst>
              <a:path w="640822" h="663205">
                <a:moveTo>
                  <a:pt x="0" y="0"/>
                </a:moveTo>
                <a:lnTo>
                  <a:pt x="640822" y="0"/>
                </a:lnTo>
                <a:lnTo>
                  <a:pt x="640822" y="663205"/>
                </a:lnTo>
                <a:lnTo>
                  <a:pt x="0" y="6632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dirty="0"/>
          </a:p>
        </p:txBody>
      </p:sp>
      <p:sp>
        <p:nvSpPr>
          <p:cNvPr id="38" name="TextBox 11">
            <a:extLst>
              <a:ext uri="{FF2B5EF4-FFF2-40B4-BE49-F238E27FC236}">
                <a16:creationId xmlns:a16="http://schemas.microsoft.com/office/drawing/2014/main" id="{426D1BE4-1A62-BE24-D38F-03D8A9F56794}"/>
              </a:ext>
            </a:extLst>
          </p:cNvPr>
          <p:cNvSpPr txBox="1"/>
          <p:nvPr/>
        </p:nvSpPr>
        <p:spPr>
          <a:xfrm>
            <a:off x="1902555" y="2937309"/>
            <a:ext cx="2807768" cy="462915"/>
          </a:xfrm>
          <a:prstGeom prst="rect">
            <a:avLst/>
          </a:prstGeom>
        </p:spPr>
        <p:txBody>
          <a:bodyPr lIns="0" tIns="0" rIns="0" bIns="0" rtlCol="0" anchor="t">
            <a:spAutoFit/>
          </a:bodyPr>
          <a:lstStyle/>
          <a:p>
            <a:pPr algn="l">
              <a:lnSpc>
                <a:spcPts val="3899"/>
              </a:lnSpc>
            </a:pPr>
            <a:r>
              <a:rPr lang="en-US" sz="2599" b="1" spc="51" dirty="0">
                <a:solidFill>
                  <a:srgbClr val="3D69FF"/>
                </a:solidFill>
                <a:ea typeface="Aileron Heavy"/>
                <a:cs typeface="Aileron Heavy"/>
                <a:sym typeface="Aileron Heavy"/>
              </a:rPr>
              <a:t>HELP</a:t>
            </a:r>
          </a:p>
        </p:txBody>
      </p:sp>
      <p:sp>
        <p:nvSpPr>
          <p:cNvPr id="40" name="TextBox 12">
            <a:extLst>
              <a:ext uri="{FF2B5EF4-FFF2-40B4-BE49-F238E27FC236}">
                <a16:creationId xmlns:a16="http://schemas.microsoft.com/office/drawing/2014/main" id="{BC9C0E62-B4C3-BC40-BBE6-5CE38C70767D}"/>
              </a:ext>
            </a:extLst>
          </p:cNvPr>
          <p:cNvSpPr txBox="1"/>
          <p:nvPr/>
        </p:nvSpPr>
        <p:spPr>
          <a:xfrm>
            <a:off x="1902555" y="3362483"/>
            <a:ext cx="2554759" cy="337015"/>
          </a:xfrm>
          <a:prstGeom prst="rect">
            <a:avLst/>
          </a:prstGeom>
        </p:spPr>
        <p:txBody>
          <a:bodyPr wrap="square" lIns="0" tIns="0" rIns="0" bIns="0" rtlCol="0" anchor="t">
            <a:spAutoFit/>
          </a:bodyPr>
          <a:lstStyle/>
          <a:p>
            <a:pPr algn="l">
              <a:lnSpc>
                <a:spcPts val="2799"/>
              </a:lnSpc>
            </a:pPr>
            <a:r>
              <a:rPr lang="en-US" sz="1999" b="1" i="1" dirty="0">
                <a:solidFill>
                  <a:srgbClr val="3D69FF"/>
                </a:solidFill>
                <a:ea typeface="Aileron Regular Bold Italics"/>
                <a:cs typeface="Aileron Regular Bold Italics"/>
                <a:sym typeface="Aileron Regular Bold Italics"/>
              </a:rPr>
              <a:t>How do I do something?</a:t>
            </a:r>
          </a:p>
        </p:txBody>
      </p:sp>
      <p:grpSp>
        <p:nvGrpSpPr>
          <p:cNvPr id="47" name="Group 2">
            <a:extLst>
              <a:ext uri="{FF2B5EF4-FFF2-40B4-BE49-F238E27FC236}">
                <a16:creationId xmlns:a16="http://schemas.microsoft.com/office/drawing/2014/main" id="{FC61CAFF-F0E9-1530-AAA5-A7EBE74D0295}"/>
              </a:ext>
            </a:extLst>
          </p:cNvPr>
          <p:cNvGrpSpPr/>
          <p:nvPr/>
        </p:nvGrpSpPr>
        <p:grpSpPr>
          <a:xfrm>
            <a:off x="8040620" y="2608028"/>
            <a:ext cx="3716655" cy="1641944"/>
            <a:chOff x="0" y="0"/>
            <a:chExt cx="11146797" cy="3230880"/>
          </a:xfrm>
        </p:grpSpPr>
        <p:sp>
          <p:nvSpPr>
            <p:cNvPr id="48" name="Freeform 3">
              <a:extLst>
                <a:ext uri="{FF2B5EF4-FFF2-40B4-BE49-F238E27FC236}">
                  <a16:creationId xmlns:a16="http://schemas.microsoft.com/office/drawing/2014/main" id="{8B57FC99-A333-E695-01C0-B8E0D8EA4FF2}"/>
                </a:ext>
              </a:extLst>
            </p:cNvPr>
            <p:cNvSpPr/>
            <p:nvPr/>
          </p:nvSpPr>
          <p:spPr>
            <a:xfrm>
              <a:off x="5080" y="12700"/>
              <a:ext cx="11131557" cy="3205480"/>
            </a:xfrm>
            <a:custGeom>
              <a:avLst/>
              <a:gdLst/>
              <a:ahLst/>
              <a:cxnLst/>
              <a:rect l="l" t="t" r="r" b="b"/>
              <a:pathLst>
                <a:path w="11131557" h="3205480">
                  <a:moveTo>
                    <a:pt x="10341617" y="3205480"/>
                  </a:moveTo>
                  <a:lnTo>
                    <a:pt x="0" y="3205480"/>
                  </a:lnTo>
                  <a:lnTo>
                    <a:pt x="791210" y="1602740"/>
                  </a:lnTo>
                  <a:lnTo>
                    <a:pt x="0" y="0"/>
                  </a:lnTo>
                  <a:lnTo>
                    <a:pt x="10341617" y="0"/>
                  </a:lnTo>
                  <a:lnTo>
                    <a:pt x="11131557" y="1602740"/>
                  </a:lnTo>
                  <a:lnTo>
                    <a:pt x="10341617" y="3205480"/>
                  </a:lnTo>
                  <a:close/>
                </a:path>
              </a:pathLst>
            </a:custGeom>
            <a:solidFill>
              <a:srgbClr val="FFFFFF"/>
            </a:solidFill>
          </p:spPr>
          <p:txBody>
            <a:bodyPr/>
            <a:lstStyle/>
            <a:p>
              <a:endParaRPr lang="en-AU"/>
            </a:p>
          </p:txBody>
        </p:sp>
      </p:grpSp>
      <p:sp>
        <p:nvSpPr>
          <p:cNvPr id="41" name="TextBox 13">
            <a:extLst>
              <a:ext uri="{FF2B5EF4-FFF2-40B4-BE49-F238E27FC236}">
                <a16:creationId xmlns:a16="http://schemas.microsoft.com/office/drawing/2014/main" id="{9A92F7EF-ED07-FB66-E8A1-036EAB6C09BA}"/>
              </a:ext>
            </a:extLst>
          </p:cNvPr>
          <p:cNvSpPr txBox="1"/>
          <p:nvPr/>
        </p:nvSpPr>
        <p:spPr>
          <a:xfrm>
            <a:off x="5503635" y="3024987"/>
            <a:ext cx="2807768" cy="462915"/>
          </a:xfrm>
          <a:prstGeom prst="rect">
            <a:avLst/>
          </a:prstGeom>
        </p:spPr>
        <p:txBody>
          <a:bodyPr lIns="0" tIns="0" rIns="0" bIns="0" rtlCol="0" anchor="t">
            <a:spAutoFit/>
          </a:bodyPr>
          <a:lstStyle/>
          <a:p>
            <a:pPr algn="l">
              <a:lnSpc>
                <a:spcPts val="3899"/>
              </a:lnSpc>
            </a:pPr>
            <a:r>
              <a:rPr lang="en-US" sz="2599" b="1" spc="51" dirty="0">
                <a:solidFill>
                  <a:srgbClr val="3D69FF"/>
                </a:solidFill>
                <a:ea typeface="Aileron Heavy"/>
                <a:cs typeface="Aileron Heavy"/>
                <a:sym typeface="Aileron Heavy"/>
              </a:rPr>
              <a:t>GUIDANCE</a:t>
            </a:r>
          </a:p>
        </p:txBody>
      </p:sp>
      <p:sp>
        <p:nvSpPr>
          <p:cNvPr id="42" name="TextBox 14">
            <a:extLst>
              <a:ext uri="{FF2B5EF4-FFF2-40B4-BE49-F238E27FC236}">
                <a16:creationId xmlns:a16="http://schemas.microsoft.com/office/drawing/2014/main" id="{9E125C8C-0F52-E750-4731-12930A3C4412}"/>
              </a:ext>
            </a:extLst>
          </p:cNvPr>
          <p:cNvSpPr txBox="1"/>
          <p:nvPr/>
        </p:nvSpPr>
        <p:spPr>
          <a:xfrm>
            <a:off x="5503635" y="3450162"/>
            <a:ext cx="2876699" cy="339726"/>
          </a:xfrm>
          <a:prstGeom prst="rect">
            <a:avLst/>
          </a:prstGeom>
        </p:spPr>
        <p:txBody>
          <a:bodyPr lIns="0" tIns="0" rIns="0" bIns="0" rtlCol="0" anchor="t">
            <a:spAutoFit/>
          </a:bodyPr>
          <a:lstStyle/>
          <a:p>
            <a:pPr algn="l">
              <a:lnSpc>
                <a:spcPts val="2799"/>
              </a:lnSpc>
            </a:pPr>
            <a:r>
              <a:rPr lang="en-US" sz="1999" b="1" i="1" dirty="0">
                <a:solidFill>
                  <a:srgbClr val="3D69FF"/>
                </a:solidFill>
                <a:ea typeface="Aileron Regular Bold Italics"/>
                <a:cs typeface="Aileron Regular Bold Italics"/>
                <a:sym typeface="Aileron Regular Bold Italics"/>
              </a:rPr>
              <a:t>What should I consider?</a:t>
            </a:r>
          </a:p>
        </p:txBody>
      </p:sp>
      <p:sp>
        <p:nvSpPr>
          <p:cNvPr id="43" name="TextBox 15">
            <a:extLst>
              <a:ext uri="{FF2B5EF4-FFF2-40B4-BE49-F238E27FC236}">
                <a16:creationId xmlns:a16="http://schemas.microsoft.com/office/drawing/2014/main" id="{5A5F9D2D-55D2-3507-B315-063EF0AB5952}"/>
              </a:ext>
            </a:extLst>
          </p:cNvPr>
          <p:cNvSpPr txBox="1"/>
          <p:nvPr/>
        </p:nvSpPr>
        <p:spPr>
          <a:xfrm>
            <a:off x="9073082" y="3047847"/>
            <a:ext cx="2807768" cy="462915"/>
          </a:xfrm>
          <a:prstGeom prst="rect">
            <a:avLst/>
          </a:prstGeom>
        </p:spPr>
        <p:txBody>
          <a:bodyPr lIns="0" tIns="0" rIns="0" bIns="0" rtlCol="0" anchor="t">
            <a:spAutoFit/>
          </a:bodyPr>
          <a:lstStyle/>
          <a:p>
            <a:pPr algn="l">
              <a:lnSpc>
                <a:spcPts val="3899"/>
              </a:lnSpc>
            </a:pPr>
            <a:r>
              <a:rPr lang="en-US" sz="2599" b="1" spc="51" dirty="0">
                <a:solidFill>
                  <a:srgbClr val="3D69FF"/>
                </a:solidFill>
                <a:ea typeface="Aileron Heavy"/>
                <a:cs typeface="Aileron Heavy"/>
                <a:sym typeface="Aileron Heavy"/>
              </a:rPr>
              <a:t>ADVICE</a:t>
            </a:r>
          </a:p>
        </p:txBody>
      </p:sp>
      <p:sp>
        <p:nvSpPr>
          <p:cNvPr id="44" name="TextBox 16">
            <a:extLst>
              <a:ext uri="{FF2B5EF4-FFF2-40B4-BE49-F238E27FC236}">
                <a16:creationId xmlns:a16="http://schemas.microsoft.com/office/drawing/2014/main" id="{92417FFF-B7EC-6355-5F16-EE402C9F683F}"/>
              </a:ext>
            </a:extLst>
          </p:cNvPr>
          <p:cNvSpPr txBox="1"/>
          <p:nvPr/>
        </p:nvSpPr>
        <p:spPr>
          <a:xfrm>
            <a:off x="9073082" y="3473022"/>
            <a:ext cx="2780407" cy="339726"/>
          </a:xfrm>
          <a:prstGeom prst="rect">
            <a:avLst/>
          </a:prstGeom>
        </p:spPr>
        <p:txBody>
          <a:bodyPr lIns="0" tIns="0" rIns="0" bIns="0" rtlCol="0" anchor="t">
            <a:spAutoFit/>
          </a:bodyPr>
          <a:lstStyle/>
          <a:p>
            <a:pPr algn="l">
              <a:lnSpc>
                <a:spcPts val="2799"/>
              </a:lnSpc>
            </a:pPr>
            <a:r>
              <a:rPr lang="en-US" sz="1999" b="1" i="1">
                <a:solidFill>
                  <a:srgbClr val="3D69FF"/>
                </a:solidFill>
                <a:ea typeface="Aileron Regular Bold Italics"/>
                <a:cs typeface="Aileron Regular Bold Italics"/>
                <a:sym typeface="Aileron Regular Bold Italics"/>
              </a:rPr>
              <a:t>Recommended actions</a:t>
            </a:r>
          </a:p>
        </p:txBody>
      </p:sp>
      <p:sp>
        <p:nvSpPr>
          <p:cNvPr id="37" name="Freeform 10">
            <a:extLst>
              <a:ext uri="{FF2B5EF4-FFF2-40B4-BE49-F238E27FC236}">
                <a16:creationId xmlns:a16="http://schemas.microsoft.com/office/drawing/2014/main" id="{D9D286ED-DDDF-A299-454E-878AFBABE213}"/>
              </a:ext>
            </a:extLst>
          </p:cNvPr>
          <p:cNvSpPr>
            <a:spLocks noChangeAspect="1"/>
          </p:cNvSpPr>
          <p:nvPr/>
        </p:nvSpPr>
        <p:spPr>
          <a:xfrm>
            <a:off x="8408799" y="3200131"/>
            <a:ext cx="467775" cy="540000"/>
          </a:xfrm>
          <a:custGeom>
            <a:avLst/>
            <a:gdLst/>
            <a:ahLst/>
            <a:cxnLst/>
            <a:rect l="l" t="t" r="r" b="b"/>
            <a:pathLst>
              <a:path w="677889" h="782556">
                <a:moveTo>
                  <a:pt x="0" y="0"/>
                </a:moveTo>
                <a:lnTo>
                  <a:pt x="677889" y="0"/>
                </a:lnTo>
                <a:lnTo>
                  <a:pt x="677889" y="782555"/>
                </a:lnTo>
                <a:lnTo>
                  <a:pt x="0" y="7825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49" name="Title 1">
            <a:extLst>
              <a:ext uri="{FF2B5EF4-FFF2-40B4-BE49-F238E27FC236}">
                <a16:creationId xmlns:a16="http://schemas.microsoft.com/office/drawing/2014/main" id="{A55AF7E6-A61A-F6D1-1FA6-8CC1A712796F}"/>
              </a:ext>
            </a:extLst>
          </p:cNvPr>
          <p:cNvSpPr txBox="1">
            <a:spLocks/>
          </p:cNvSpPr>
          <p:nvPr/>
        </p:nvSpPr>
        <p:spPr>
          <a:xfrm>
            <a:off x="316382" y="1270456"/>
            <a:ext cx="11559235" cy="50073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0" i="0" kern="1200">
                <a:solidFill>
                  <a:schemeClr val="bg1"/>
                </a:solidFill>
                <a:latin typeface="ABC Oracle Medium" panose="020B0504040202060203" pitchFamily="34" charset="77"/>
                <a:ea typeface="+mj-ea"/>
                <a:cs typeface="+mj-cs"/>
              </a:defRPr>
            </a:lvl1pPr>
          </a:lstStyle>
          <a:p>
            <a:r>
              <a:rPr lang="en-AU" sz="2800" dirty="0"/>
              <a:t> Defining a Help, Guidance, and Advice Framework</a:t>
            </a:r>
          </a:p>
        </p:txBody>
      </p:sp>
    </p:spTree>
    <p:extLst>
      <p:ext uri="{BB962C8B-B14F-4D97-AF65-F5344CB8AC3E}">
        <p14:creationId xmlns:p14="http://schemas.microsoft.com/office/powerpoint/2010/main" val="381883491"/>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29</Value>
      <Value>97</Value>
      <Value>26</Value>
      <Value>44</Value>
      <Value>27</Value>
      <Value>24</Value>
      <Value>23</Value>
      <Value>21</Value>
      <Value>38</Value>
      <Value>35</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Three years since the landmark retirement income covenant, the superannuation landscape is undergoing a significant revolution. Our distinguished panel—featuring Peter Chun (CEO, UniSuper) and Jenny Oliver (Chief Executive Group Life &amp; Retirement, TAL) Stephen Huppert, co-author of the Institute's Dialogue Paper—will unpack the critical progress and future pathways in supporting members through their most financially vulnerable years.
Led by Tim Jenkins, Partner at Mercer and Chair of the Institute's Superannuation &amp; Investment Practice Committee, this session challenges traditional thinking about retirement support. Since July 2022, the covenant has challenged funds to achieve a delicate equilibrium: maximizing retirement income, managing sustainability risks, and providing flexible fund access.
Our expert speakers will discuss:
Innovative strategies for guiding members through retirement transitions
Approaches to balancing income, risk, and flexibility
The pivotal role of actuaries in designing member-centric retirement solutions
Emerging product innovations that address real-world retirement challenges
Discover the critical role actuaries play in shaping these strategies and gain insights into the future of retirement income support over the next three years.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Banking</TermName>
          <TermId xmlns="http://schemas.microsoft.com/office/infopath/2007/PartnerControls">d3d321f5-3d0c-46cb-9f59-66c9c2507daa</TermId>
        </TermInfo>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Info xmlns="http://schemas.microsoft.com/office/infopath/2007/PartnerControls">
          <TermName xmlns="http://schemas.microsoft.com/office/infopath/2007/PartnerControls">Health</TermName>
          <TermId xmlns="http://schemas.microsoft.com/office/infopath/2007/PartnerControls">86c6c317-aa04-4573-bfd3-11091ca80761</TermId>
        </TermInfo>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Risk Management</TermName>
          <TermId xmlns="http://schemas.microsoft.com/office/infopath/2007/PartnerControls">60753097-2a14-46e3-b374-f14a101be12e</TermId>
        </TermInfo>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CE6YYQN64SX3-786882053-16305</_dlc_DocId>
    <_dlc_DocIdUrl xmlns="7c09f450-3099-4ab0-9797-308ed8a26daf">
      <Url>https://actuaries.sharepoint.com/sites/DMS/_layouts/15/DocIdRedir.aspx?ID=CE6YYQN64SX3-786882053-16305</Url>
      <Description>CE6YYQN64SX3-786882053-16305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2.xml><?xml version="1.0" encoding="utf-8"?>
<ds:datastoreItem xmlns:ds="http://schemas.openxmlformats.org/officeDocument/2006/customXml" ds:itemID="{23A7F36D-13F6-4DF0-A1FA-99BF5BE8352E}">
  <ds:schemaRefs>
    <ds:schemaRef ds:uri="http://schemas.microsoft.com/office/2006/metadata/properties"/>
    <ds:schemaRef ds:uri="http://schemas.microsoft.com/office/infopath/2007/PartnerControls"/>
    <ds:schemaRef ds:uri="5fb66992-734b-4aff-a197-478e72cbcc6e"/>
    <ds:schemaRef ds:uri="ae420036-3ea8-428d-a088-a73cb9493f2c"/>
    <ds:schemaRef ds:uri="3138fe39-45e2-4243-b4f0-a56ce41f1c6e"/>
    <ds:schemaRef ds:uri="7e948e1f-1c1f-44ca-b8c3-272baaf9988d"/>
  </ds:schemaRefs>
</ds:datastoreItem>
</file>

<file path=customXml/itemProps3.xml><?xml version="1.0" encoding="utf-8"?>
<ds:datastoreItem xmlns:ds="http://schemas.openxmlformats.org/officeDocument/2006/customXml" ds:itemID="{5AFF7CAF-446A-4E96-B901-DB2E6626C198}"/>
</file>

<file path=customXml/itemProps4.xml><?xml version="1.0" encoding="utf-8"?>
<ds:datastoreItem xmlns:ds="http://schemas.openxmlformats.org/officeDocument/2006/customXml" ds:itemID="{41EB2E69-E9CF-425E-A56A-AD251D79C3F8}"/>
</file>

<file path=customXml/itemProps5.xml><?xml version="1.0" encoding="utf-8"?>
<ds:datastoreItem xmlns:ds="http://schemas.openxmlformats.org/officeDocument/2006/customXml" ds:itemID="{0E946425-F8D5-4D58-BE17-9B0B466675B3}"/>
</file>

<file path=docProps/app.xml><?xml version="1.0" encoding="utf-8"?>
<Properties xmlns="http://schemas.openxmlformats.org/officeDocument/2006/extended-properties" xmlns:vt="http://schemas.openxmlformats.org/officeDocument/2006/docPropsVTypes">
  <TotalTime>419</TotalTime>
  <Words>86</Words>
  <Application>Microsoft Office PowerPoint</Application>
  <PresentationFormat>Widescreen</PresentationFormat>
  <Paragraphs>29</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Retirement Income Covenant: Reimagining Retirement Strategies</vt:lpstr>
      <vt:lpstr>PowerPoint Presentation</vt:lpstr>
      <vt:lpstr>Retirement Income Strategies</vt:lpstr>
      <vt:lpstr>Developing Products</vt:lpstr>
      <vt:lpstr>Providing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Plenary 5: Retirement Income Covenant: Reimagining Retirement Strategies </dc:title>
  <dc:creator>Peter Chun, Jenny Oliver and Stephen Huppert</dc:creator>
  <cp:lastModifiedBy>Stephen Huppert</cp:lastModifiedBy>
  <cp:revision>30</cp:revision>
  <dcterms:created xsi:type="dcterms:W3CDTF">2023-05-24T00:01:03Z</dcterms:created>
  <dcterms:modified xsi:type="dcterms:W3CDTF">2025-06-11T07:46:40Z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3f4c595e-a343-4923-9eb6-511cfa006b0f</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35;#Banking|d3d321f5-3d0c-46cb-9f59-66c9c2507daa;#44;#Data Science and AI|70993916-283d-436e-9a11-782717950164;#23;#General Insurance|95343fdf-1a65-4d44-be03-5f5c25e610eb;#27;#Health|86c6c317-aa04-4573-bfd3-11091ca80761;#24;#Life Insurance|2f4b7b7b-e853-4c23-b89a-c367646d2d02;#26;#Risk Management|60753097-2a14-46e3-b374-f14a101be12e;#21;#Superannuation and Investments|c4023ceb-8694-42da-8304-ff16c412bbef</vt:lpwstr>
  </property>
  <property fmtid="{D5CDD505-2E9C-101B-9397-08002B2CF9AE}" pid="9" name="Prototype_Content_Types">
    <vt:lpwstr>29;#Presentation slides|82514a72-d478-4557-818e-561b0f30fbaf</vt:lpwstr>
  </property>
  <property fmtid="{D5CDD505-2E9C-101B-9397-08002B2CF9AE}" pid="10" name="Prototype_Tags">
    <vt:lpwstr>40;#Past Event|81820cd3-45f0-44e5-97c3-ef5505ffe26e;#97;#All Actuaries Summit|57ed7ee8-003a-406d-a47c-605a474390f3</vt:lpwstr>
  </property>
  <property fmtid="{D5CDD505-2E9C-101B-9397-08002B2CF9AE}" pid="11" name="lcf76f155ced4ddcb4097134ff3c332f">
    <vt:lpwstr/>
  </property>
</Properties>
</file>