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8" r:id="rId5"/>
    <p:sldId id="292" r:id="rId6"/>
    <p:sldId id="293" r:id="rId7"/>
    <p:sldId id="294" r:id="rId8"/>
    <p:sldId id="295" r:id="rId9"/>
    <p:sldId id="296"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EB8D9F-E953-F71D-5B6E-0F9000BEF2B6}" name="Paul Dr. Matthew - Sydney-MHA" initials="PDMSM" userId="S::MaPaul@munichre.com::6bd492e7-6849-4a5c-9d9e-f235dbebcd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457F0-3AAD-4D37-A291-3590A4DB3089}" v="20" dt="2025-06-10T10:52:42.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1" autoAdjust="0"/>
    <p:restoredTop sz="93557" autoAdjust="0"/>
  </p:normalViewPr>
  <p:slideViewPr>
    <p:cSldViewPr snapToGrid="0">
      <p:cViewPr>
        <p:scale>
          <a:sx n="125" d="100"/>
          <a:sy n="125" d="100"/>
        </p:scale>
        <p:origin x="2370"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20"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Rate of advancement increasing</a:t>
            </a:r>
          </a:p>
          <a:p>
            <a:pPr marL="171450" indent="-171450">
              <a:buFontTx/>
              <a:buChar char="-"/>
            </a:pPr>
            <a:r>
              <a:rPr lang="en-AU" dirty="0"/>
              <a:t>1.75 m articles published to </a:t>
            </a:r>
            <a:r>
              <a:rPr lang="en-AU" dirty="0" err="1"/>
              <a:t>pubme</a:t>
            </a:r>
            <a:r>
              <a:rPr lang="en-AU" dirty="0"/>
              <a:t> each year and a 4-6% annual growth rate in publications</a:t>
            </a:r>
          </a:p>
          <a:p>
            <a:pPr marL="171450" indent="-171450">
              <a:buFontTx/>
              <a:buChar char="-"/>
            </a:pPr>
            <a:r>
              <a:rPr lang="en-AU" dirty="0"/>
              <a:t>Creates volume challenges, and also challenges sorting what is relevant and of reasonable quality to inform decisions</a:t>
            </a:r>
          </a:p>
          <a:p>
            <a:pPr marL="171450" indent="-171450">
              <a:buFontTx/>
              <a:buChar char="-"/>
            </a:pPr>
            <a:r>
              <a:rPr lang="en-AU" dirty="0"/>
              <a:t>Rate at which scientific discovery is translated into clinical use increasing, with ongoing ethical and regulatory controls in place</a:t>
            </a:r>
          </a:p>
          <a:p>
            <a:pPr marL="628650" lvl="1" indent="-171450">
              <a:buFontTx/>
              <a:buChar char="-"/>
            </a:pPr>
            <a:r>
              <a:rPr lang="en-AU" dirty="0"/>
              <a:t>Good example is COVID, arose in 2019, isolated early 2020, genome sequenced in weeks, mRNA vaccine candidate in months, testing for safety/efficacy and then global production and distribution in 9 months, following this repurposing of the technology into cancer vaccines and more recently to potentially treat HIV infection</a:t>
            </a:r>
          </a:p>
          <a:p>
            <a:pPr marL="171450" lvl="0" indent="-171450">
              <a:buFontTx/>
              <a:buChar char="-"/>
            </a:pPr>
            <a:r>
              <a:rPr lang="en-AU" dirty="0"/>
              <a:t>Also: number of researchers, journals, and R&amp;D spending also increasing</a:t>
            </a:r>
          </a:p>
        </p:txBody>
      </p:sp>
      <p:sp>
        <p:nvSpPr>
          <p:cNvPr id="4" name="Slide Number Placeholder 3"/>
          <p:cNvSpPr>
            <a:spLocks noGrp="1"/>
          </p:cNvSpPr>
          <p:nvPr>
            <p:ph type="sldNum" sz="quarter" idx="5"/>
          </p:nvPr>
        </p:nvSpPr>
        <p:spPr/>
        <p:txBody>
          <a:bodyPr/>
          <a:lstStyle/>
          <a:p>
            <a:fld id="{1BEA80CD-AE39-0C4B-A880-515F813E088A}" type="slidenum">
              <a:rPr lang="en-US" smtClean="0"/>
              <a:t>2</a:t>
            </a:fld>
            <a:endParaRPr lang="en-US"/>
          </a:p>
        </p:txBody>
      </p:sp>
    </p:spTree>
    <p:extLst>
      <p:ext uri="{BB962C8B-B14F-4D97-AF65-F5344CB8AC3E}">
        <p14:creationId xmlns:p14="http://schemas.microsoft.com/office/powerpoint/2010/main" val="272321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1A994-90B4-5D10-6641-BCD04F655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16149-49CC-D646-B6F7-2F5F62A79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0BA49-E5AE-81C7-93B2-0F08A280E282}"/>
              </a:ext>
            </a:extLst>
          </p:cNvPr>
          <p:cNvSpPr>
            <a:spLocks noGrp="1"/>
          </p:cNvSpPr>
          <p:nvPr>
            <p:ph type="body" idx="1"/>
          </p:nvPr>
        </p:nvSpPr>
        <p:spPr/>
        <p:txBody>
          <a:bodyPr/>
          <a:lstStyle/>
          <a:p>
            <a:r>
              <a:rPr lang="en-AU" dirty="0"/>
              <a:t>The rate of advancement is expected to accelerate, this is driven by multiple factors, but best explained in the book ‘the coming wave’ by Mustafa </a:t>
            </a:r>
            <a:r>
              <a:rPr lang="en-AU" dirty="0" err="1"/>
              <a:t>suleyman</a:t>
            </a:r>
            <a:r>
              <a:rPr lang="en-AU" dirty="0"/>
              <a:t>, previous of googles deep mind, now working at Microsoft.</a:t>
            </a:r>
          </a:p>
          <a:p>
            <a:endParaRPr lang="en-AU" dirty="0"/>
          </a:p>
          <a:p>
            <a:r>
              <a:rPr lang="en-AU" dirty="0"/>
              <a:t>He explains there are foundational advancements, or general purpose advancements that accelerate advancements across many domains.</a:t>
            </a:r>
          </a:p>
          <a:p>
            <a:endParaRPr lang="en-AU" dirty="0"/>
          </a:p>
          <a:p>
            <a:r>
              <a:rPr lang="en-AU" dirty="0"/>
              <a:t>The two main foundational advances identified are:</a:t>
            </a:r>
          </a:p>
          <a:p>
            <a:pPr marL="171450" indent="-171450">
              <a:buFontTx/>
              <a:buChar char="-"/>
            </a:pPr>
            <a:r>
              <a:rPr lang="en-AU" dirty="0"/>
              <a:t>Artificial intelligence especially in healthcare</a:t>
            </a:r>
          </a:p>
          <a:p>
            <a:pPr marL="171450" indent="-171450">
              <a:buFontTx/>
              <a:buChar char="-"/>
            </a:pPr>
            <a:r>
              <a:rPr lang="en-AU" dirty="0"/>
              <a:t>Synthetic biology in combination with what medical people refer to omics</a:t>
            </a:r>
          </a:p>
          <a:p>
            <a:pPr marL="171450" indent="-171450">
              <a:buFontTx/>
              <a:buChar char="-"/>
            </a:pPr>
            <a:endParaRPr lang="en-AU" dirty="0"/>
          </a:p>
          <a:p>
            <a:pPr marL="0" indent="0">
              <a:buFontTx/>
              <a:buNone/>
            </a:pPr>
            <a:r>
              <a:rPr lang="en-AU" dirty="0"/>
              <a:t>Lets talk through these two quickly, but I thoroughly recommend the book.</a:t>
            </a:r>
          </a:p>
        </p:txBody>
      </p:sp>
      <p:sp>
        <p:nvSpPr>
          <p:cNvPr id="4" name="Slide Number Placeholder 3">
            <a:extLst>
              <a:ext uri="{FF2B5EF4-FFF2-40B4-BE49-F238E27FC236}">
                <a16:creationId xmlns:a16="http://schemas.microsoft.com/office/drawing/2014/main" id="{1DD7E039-BEB9-AE39-DC2F-F7F2528746AD}"/>
              </a:ext>
            </a:extLst>
          </p:cNvPr>
          <p:cNvSpPr>
            <a:spLocks noGrp="1"/>
          </p:cNvSpPr>
          <p:nvPr>
            <p:ph type="sldNum" sz="quarter" idx="5"/>
          </p:nvPr>
        </p:nvSpPr>
        <p:spPr/>
        <p:txBody>
          <a:bodyPr/>
          <a:lstStyle/>
          <a:p>
            <a:fld id="{1BEA80CD-AE39-0C4B-A880-515F813E088A}" type="slidenum">
              <a:rPr lang="en-US" smtClean="0"/>
              <a:t>3</a:t>
            </a:fld>
            <a:endParaRPr lang="en-US"/>
          </a:p>
        </p:txBody>
      </p:sp>
    </p:spTree>
    <p:extLst>
      <p:ext uri="{BB962C8B-B14F-4D97-AF65-F5344CB8AC3E}">
        <p14:creationId xmlns:p14="http://schemas.microsoft.com/office/powerpoint/2010/main" val="299081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E7BE3-5323-D9A8-4EC6-12B7D248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CF42A-847C-95EE-7B26-7351013E4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9B6D6-D389-8FCD-101A-4B98A8DC867B}"/>
              </a:ext>
            </a:extLst>
          </p:cNvPr>
          <p:cNvSpPr>
            <a:spLocks noGrp="1"/>
          </p:cNvSpPr>
          <p:nvPr>
            <p:ph type="body" idx="1"/>
          </p:nvPr>
        </p:nvSpPr>
        <p:spPr/>
        <p:txBody>
          <a:bodyPr/>
          <a:lstStyle/>
          <a:p>
            <a:r>
              <a:rPr lang="en-AU" dirty="0"/>
              <a:t>AI is starting to make inroads and looks as if it will impact health care across the following domains:</a:t>
            </a:r>
          </a:p>
          <a:p>
            <a:endParaRPr lang="en-AU" dirty="0"/>
          </a:p>
          <a:p>
            <a:pPr marL="171450" indent="-171450">
              <a:buFontTx/>
              <a:buChar char="-"/>
            </a:pPr>
            <a:r>
              <a:rPr lang="en-AU" dirty="0"/>
              <a:t>How we learn about disease and disease knowledge, so called epistemological advances, by enabling things like genome wide association studies and linkage of genotypes, physiological data, behavioural data. The promise is the unlocking understanding of complex multifactorial chronic diseases</a:t>
            </a:r>
          </a:p>
          <a:p>
            <a:pPr marL="171450" indent="-171450">
              <a:buFontTx/>
              <a:buChar char="-"/>
            </a:pPr>
            <a:r>
              <a:rPr lang="en-AU" dirty="0"/>
              <a:t>Prevention: by the improved understanding of disease, and new preventive technologies (especially screening tests), preventive advancements are expected. An example here is improved screening for cancers and disease via image analysis and even opportunistic screening.</a:t>
            </a:r>
          </a:p>
          <a:p>
            <a:pPr marL="171450" indent="-171450">
              <a:buFontTx/>
              <a:buChar char="-"/>
            </a:pPr>
            <a:r>
              <a:rPr lang="en-AU" dirty="0"/>
              <a:t>Then there are diagnostics. How disease is accurately diagnosed will change, with diagnostic copilots integrated into clinical record systems and computer vision enhanced reading of radiology images</a:t>
            </a:r>
          </a:p>
          <a:p>
            <a:pPr marL="171450" indent="-171450">
              <a:buFontTx/>
              <a:buChar char="-"/>
            </a:pPr>
            <a:r>
              <a:rPr lang="en-AU" dirty="0"/>
              <a:t>Then there are treatments: a stunning example of treatment advances are the expected efficiencies in identifying treatment targets by the use of technologies such as </a:t>
            </a:r>
            <a:r>
              <a:rPr lang="en-AU" dirty="0" err="1"/>
              <a:t>alphafold</a:t>
            </a:r>
            <a:r>
              <a:rPr lang="en-AU" dirty="0"/>
              <a:t> to </a:t>
            </a:r>
            <a:r>
              <a:rPr lang="en-AU" dirty="0" err="1"/>
              <a:t>identiy</a:t>
            </a:r>
            <a:r>
              <a:rPr lang="en-AU" dirty="0"/>
              <a:t> treatment targets and predict drug interactions, improving drug design</a:t>
            </a:r>
          </a:p>
          <a:p>
            <a:pPr marL="171450" indent="-171450">
              <a:buFontTx/>
              <a:buChar char="-"/>
            </a:pPr>
            <a:r>
              <a:rPr lang="en-AU" dirty="0"/>
              <a:t>Finally, but quite importantly is improving healthcare efficiency. Some clinical practice software already integrates multi party voice transcription and generative AI to produce summarised clinical notes, freeing up clinicians. Much more is expected here.</a:t>
            </a:r>
          </a:p>
          <a:p>
            <a:pPr marL="171450" indent="-171450">
              <a:buFontTx/>
              <a:buChar char="-"/>
            </a:pPr>
            <a:endParaRPr lang="en-AU" dirty="0"/>
          </a:p>
          <a:p>
            <a:pPr marL="0" indent="0">
              <a:buFontTx/>
              <a:buNone/>
            </a:pPr>
            <a:r>
              <a:rPr lang="en-AU" dirty="0"/>
              <a:t>The question for the audience is how will these advancements challenge life insurers?</a:t>
            </a:r>
          </a:p>
          <a:p>
            <a:pPr marL="171450" indent="-171450">
              <a:buFontTx/>
              <a:buChar char="-"/>
            </a:pPr>
            <a:r>
              <a:rPr lang="en-AU" dirty="0"/>
              <a:t>If the understanding of cancer is changed, with new risk factors, preventive measures, diagnostics and treatments identified, how will this impact us. Are life insurers products future proof?</a:t>
            </a:r>
          </a:p>
          <a:p>
            <a:pPr marL="171450" indent="-171450">
              <a:buFontTx/>
              <a:buChar char="-"/>
            </a:pPr>
            <a:r>
              <a:rPr lang="en-AU" dirty="0"/>
              <a:t>How will these changes impact claim incidence, and information asymmetry.</a:t>
            </a:r>
          </a:p>
        </p:txBody>
      </p:sp>
      <p:sp>
        <p:nvSpPr>
          <p:cNvPr id="4" name="Slide Number Placeholder 3">
            <a:extLst>
              <a:ext uri="{FF2B5EF4-FFF2-40B4-BE49-F238E27FC236}">
                <a16:creationId xmlns:a16="http://schemas.microsoft.com/office/drawing/2014/main" id="{A494DF0A-7AD9-28CF-B7E3-729F04052F25}"/>
              </a:ext>
            </a:extLst>
          </p:cNvPr>
          <p:cNvSpPr>
            <a:spLocks noGrp="1"/>
          </p:cNvSpPr>
          <p:nvPr>
            <p:ph type="sldNum" sz="quarter" idx="5"/>
          </p:nvPr>
        </p:nvSpPr>
        <p:spPr/>
        <p:txBody>
          <a:bodyPr/>
          <a:lstStyle/>
          <a:p>
            <a:fld id="{1BEA80CD-AE39-0C4B-A880-515F813E088A}" type="slidenum">
              <a:rPr lang="en-US" smtClean="0"/>
              <a:t>4</a:t>
            </a:fld>
            <a:endParaRPr lang="en-US"/>
          </a:p>
        </p:txBody>
      </p:sp>
    </p:spTree>
    <p:extLst>
      <p:ext uri="{BB962C8B-B14F-4D97-AF65-F5344CB8AC3E}">
        <p14:creationId xmlns:p14="http://schemas.microsoft.com/office/powerpoint/2010/main" val="182716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827CA-E885-17F2-02B4-E1FF97087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C34D0-E54D-DF61-91A2-80C4E2563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D1C47-D897-0126-DCC4-5D4169051A2D}"/>
              </a:ext>
            </a:extLst>
          </p:cNvPr>
          <p:cNvSpPr>
            <a:spLocks noGrp="1"/>
          </p:cNvSpPr>
          <p:nvPr>
            <p:ph type="body" idx="1"/>
          </p:nvPr>
        </p:nvSpPr>
        <p:spPr/>
        <p:txBody>
          <a:bodyPr/>
          <a:lstStyle/>
          <a:p>
            <a:r>
              <a:rPr lang="en-AU" dirty="0"/>
              <a:t>Omics is the study, characterisation of biological molecules (proteins, DNA, RNA etc) and how they translate into structure and function of an organism. Synthetic biology is the field of science that involves the design and construction of new biological molecules, parts or even organisms.</a:t>
            </a:r>
          </a:p>
          <a:p>
            <a:endParaRPr lang="en-AU" dirty="0"/>
          </a:p>
          <a:p>
            <a:r>
              <a:rPr lang="en-AU" dirty="0"/>
              <a:t>This is a complex field, already impacting treatment. I have already mentioned the example of mRNA molecules being used as vaccines for COVID, and now being studied as cancer vaccines for melanoma, where a persons own tumour has its genome sequenced, then an mRNA vaccine produced to produce a personalised cancer vaccine with promising results showing a improvement in disease progression.</a:t>
            </a:r>
          </a:p>
          <a:p>
            <a:endParaRPr lang="en-AU" dirty="0"/>
          </a:p>
          <a:p>
            <a:r>
              <a:rPr lang="en-AU" dirty="0"/>
              <a:t>Another example is CAR-T (chimeric antigen receptors) cell therapy, where a persons own immune cells are harvested, T cell receptors are changed to give the T cell a new target specific cancers, again to improve disease progression by giving the T cell the ability to recognise a cancer and destroy it. This is already available in Australia and approved for use in some leukaemias, lymphomas and myeloma. With an expectation of expansion of use cases. </a:t>
            </a:r>
          </a:p>
          <a:p>
            <a:pPr marL="171450" indent="-171450">
              <a:buFontTx/>
              <a:buChar char="-"/>
            </a:pPr>
            <a:endParaRPr lang="en-AU" dirty="0"/>
          </a:p>
          <a:p>
            <a:pPr marL="0" indent="0">
              <a:buFontTx/>
              <a:buNone/>
            </a:pPr>
            <a:r>
              <a:rPr lang="en-AU" dirty="0"/>
              <a:t>The question for the audience is how will these advancements challenge life insurers?</a:t>
            </a:r>
          </a:p>
          <a:p>
            <a:pPr marL="171450" indent="-171450">
              <a:buFontTx/>
              <a:buChar char="-"/>
            </a:pPr>
            <a:r>
              <a:rPr lang="en-AU" dirty="0"/>
              <a:t>How do improved cancer treatments impact insurer, are the products future proofed. Think of how terminal illness claims are assessed?</a:t>
            </a:r>
          </a:p>
        </p:txBody>
      </p:sp>
      <p:sp>
        <p:nvSpPr>
          <p:cNvPr id="4" name="Slide Number Placeholder 3">
            <a:extLst>
              <a:ext uri="{FF2B5EF4-FFF2-40B4-BE49-F238E27FC236}">
                <a16:creationId xmlns:a16="http://schemas.microsoft.com/office/drawing/2014/main" id="{F9582E60-A3EF-B6BB-1EA7-F8EF2C8757D9}"/>
              </a:ext>
            </a:extLst>
          </p:cNvPr>
          <p:cNvSpPr>
            <a:spLocks noGrp="1"/>
          </p:cNvSpPr>
          <p:nvPr>
            <p:ph type="sldNum" sz="quarter" idx="5"/>
          </p:nvPr>
        </p:nvSpPr>
        <p:spPr/>
        <p:txBody>
          <a:bodyPr/>
          <a:lstStyle/>
          <a:p>
            <a:fld id="{1BEA80CD-AE39-0C4B-A880-515F813E088A}" type="slidenum">
              <a:rPr lang="en-US" smtClean="0"/>
              <a:t>5</a:t>
            </a:fld>
            <a:endParaRPr lang="en-US"/>
          </a:p>
        </p:txBody>
      </p:sp>
    </p:spTree>
    <p:extLst>
      <p:ext uri="{BB962C8B-B14F-4D97-AF65-F5344CB8AC3E}">
        <p14:creationId xmlns:p14="http://schemas.microsoft.com/office/powerpoint/2010/main" val="66421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625D0-9401-BA12-38D3-068404DA0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88A44-F400-44AF-9373-3388D0061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AECCC-8AA4-C9E7-F233-115AC34597C7}"/>
              </a:ext>
            </a:extLst>
          </p:cNvPr>
          <p:cNvSpPr>
            <a:spLocks noGrp="1"/>
          </p:cNvSpPr>
          <p:nvPr>
            <p:ph type="body" idx="1"/>
          </p:nvPr>
        </p:nvSpPr>
        <p:spPr/>
        <p:txBody>
          <a:bodyPr/>
          <a:lstStyle/>
          <a:p>
            <a:r>
              <a:rPr lang="en-AU" dirty="0"/>
              <a:t>Lets talk about precision medicine.</a:t>
            </a:r>
          </a:p>
          <a:p>
            <a:endParaRPr lang="en-AU" dirty="0"/>
          </a:p>
          <a:p>
            <a:r>
              <a:rPr lang="en-AU" dirty="0"/>
              <a:t>This is a field, which combines multiple advancements, and is an attempt to shift medicine away from the historically reactive and very generalised and centralised approach (where people have to get sick, for the disease to be diagnosed and treated, with prevention and treatment advice being quite generic, and managed and controlled centrally via a GP</a:t>
            </a:r>
          </a:p>
          <a:p>
            <a:endParaRPr lang="en-AU" dirty="0"/>
          </a:p>
          <a:p>
            <a:r>
              <a:rPr lang="en-AU" dirty="0"/>
              <a:t>To an approach with is more proactive, personalised, precise, participatory, and preventive.</a:t>
            </a:r>
          </a:p>
          <a:p>
            <a:endParaRPr lang="en-AU" dirty="0"/>
          </a:p>
          <a:p>
            <a:r>
              <a:rPr lang="en-AU" dirty="0"/>
              <a:t>Where individuals will have precise information about health risk, personalised risk modification strategies, and participating in their health in a more digital and decentralised manner.</a:t>
            </a:r>
          </a:p>
          <a:p>
            <a:endParaRPr lang="en-AU" dirty="0"/>
          </a:p>
          <a:p>
            <a:r>
              <a:rPr lang="en-AU" dirty="0"/>
              <a:t>One example of an exciting move in this direction, which will empower more personalised risk assessment in the population being piloted in Australia as a world first is the </a:t>
            </a:r>
          </a:p>
        </p:txBody>
      </p:sp>
      <p:sp>
        <p:nvSpPr>
          <p:cNvPr id="4" name="Slide Number Placeholder 3">
            <a:extLst>
              <a:ext uri="{FF2B5EF4-FFF2-40B4-BE49-F238E27FC236}">
                <a16:creationId xmlns:a16="http://schemas.microsoft.com/office/drawing/2014/main" id="{D9E7752D-1810-C412-1749-138822EA474D}"/>
              </a:ext>
            </a:extLst>
          </p:cNvPr>
          <p:cNvSpPr>
            <a:spLocks noGrp="1"/>
          </p:cNvSpPr>
          <p:nvPr>
            <p:ph type="sldNum" sz="quarter" idx="5"/>
          </p:nvPr>
        </p:nvSpPr>
        <p:spPr/>
        <p:txBody>
          <a:bodyPr/>
          <a:lstStyle/>
          <a:p>
            <a:fld id="{1BEA80CD-AE39-0C4B-A880-515F813E088A}" type="slidenum">
              <a:rPr lang="en-US" smtClean="0"/>
              <a:t>6</a:t>
            </a:fld>
            <a:endParaRPr lang="en-US"/>
          </a:p>
        </p:txBody>
      </p:sp>
    </p:spTree>
    <p:extLst>
      <p:ext uri="{BB962C8B-B14F-4D97-AF65-F5344CB8AC3E}">
        <p14:creationId xmlns:p14="http://schemas.microsoft.com/office/powerpoint/2010/main" val="279895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1FC91-B0A4-7E77-2399-5C942397D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103CC-8F1F-C8B6-36F6-4C82FD14A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38D4C-DBCA-C452-62E7-4ECEEFC57CB3}"/>
              </a:ext>
            </a:extLst>
          </p:cNvPr>
          <p:cNvSpPr>
            <a:spLocks noGrp="1"/>
          </p:cNvSpPr>
          <p:nvPr>
            <p:ph type="body" idx="1"/>
          </p:nvPr>
        </p:nvSpPr>
        <p:spPr/>
        <p:txBody>
          <a:bodyPr/>
          <a:lstStyle/>
          <a:p>
            <a:r>
              <a:rPr lang="en-AU" dirty="0"/>
              <a:t>Finally lets wrap up with a summary, and some considerations of actions, its important to note that advancement poses a challenge in itself, but there is a challenge posed by not being ready to take advantage of any opportunities?</a:t>
            </a:r>
          </a:p>
          <a:p>
            <a:endParaRPr lang="en-AU" dirty="0"/>
          </a:p>
          <a:p>
            <a:r>
              <a:rPr lang="en-AU" dirty="0"/>
              <a:t>Advancement is increasing: how are life insurers staying on top of  this? Use of risk / opportunity radars?</a:t>
            </a:r>
          </a:p>
          <a:p>
            <a:endParaRPr lang="en-AU" dirty="0"/>
          </a:p>
          <a:p>
            <a:r>
              <a:rPr lang="en-AU" dirty="0"/>
              <a:t>How will products need to evolve, stay relevant, and be future proofed?</a:t>
            </a:r>
          </a:p>
          <a:p>
            <a:endParaRPr lang="en-AU" dirty="0"/>
          </a:p>
          <a:p>
            <a:r>
              <a:rPr lang="en-AU" dirty="0"/>
              <a:t>How will underwriting need to change, especially with the trend towards decentralised health services and information asymmetry.</a:t>
            </a:r>
          </a:p>
          <a:p>
            <a:endParaRPr lang="en-AU" dirty="0"/>
          </a:p>
          <a:p>
            <a:r>
              <a:rPr lang="en-AU" dirty="0"/>
              <a:t>How will claims management practices need to adapt?</a:t>
            </a:r>
          </a:p>
        </p:txBody>
      </p:sp>
      <p:sp>
        <p:nvSpPr>
          <p:cNvPr id="4" name="Slide Number Placeholder 3">
            <a:extLst>
              <a:ext uri="{FF2B5EF4-FFF2-40B4-BE49-F238E27FC236}">
                <a16:creationId xmlns:a16="http://schemas.microsoft.com/office/drawing/2014/main" id="{4ED192F9-1B27-BC40-BD77-2CB95B0924D1}"/>
              </a:ext>
            </a:extLst>
          </p:cNvPr>
          <p:cNvSpPr>
            <a:spLocks noGrp="1"/>
          </p:cNvSpPr>
          <p:nvPr>
            <p:ph type="sldNum" sz="quarter" idx="5"/>
          </p:nvPr>
        </p:nvSpPr>
        <p:spPr/>
        <p:txBody>
          <a:bodyPr/>
          <a:lstStyle/>
          <a:p>
            <a:fld id="{1BEA80CD-AE39-0C4B-A880-515F813E088A}" type="slidenum">
              <a:rPr lang="en-US" smtClean="0"/>
              <a:t>7</a:t>
            </a:fld>
            <a:endParaRPr lang="en-US"/>
          </a:p>
        </p:txBody>
      </p:sp>
    </p:spTree>
    <p:extLst>
      <p:ext uri="{BB962C8B-B14F-4D97-AF65-F5344CB8AC3E}">
        <p14:creationId xmlns:p14="http://schemas.microsoft.com/office/powerpoint/2010/main" val="2584100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A24F-75B2-0439-9AD1-0AFB9C9625EF}"/>
              </a:ext>
            </a:extLst>
          </p:cNvPr>
          <p:cNvSpPr>
            <a:spLocks noGrp="1"/>
          </p:cNvSpPr>
          <p:nvPr>
            <p:ph type="ctrTitle"/>
          </p:nvPr>
        </p:nvSpPr>
        <p:spPr>
          <a:xfrm>
            <a:off x="321110" y="286185"/>
            <a:ext cx="8873340" cy="780120"/>
          </a:xfrm>
        </p:spPr>
        <p:txBody>
          <a:bodyPr/>
          <a:lstStyle/>
          <a:p>
            <a:r>
              <a:rPr lang="en-US" dirty="0"/>
              <a:t>Medical advancement: challenges and opportunities</a:t>
            </a:r>
          </a:p>
        </p:txBody>
      </p:sp>
      <p:sp>
        <p:nvSpPr>
          <p:cNvPr id="3" name="Subtitle 2">
            <a:extLst>
              <a:ext uri="{FF2B5EF4-FFF2-40B4-BE49-F238E27FC236}">
                <a16:creationId xmlns:a16="http://schemas.microsoft.com/office/drawing/2014/main" id="{14AFE29D-F857-9024-F6B8-3E7D13634BFC}"/>
              </a:ext>
            </a:extLst>
          </p:cNvPr>
          <p:cNvSpPr>
            <a:spLocks noGrp="1"/>
          </p:cNvSpPr>
          <p:nvPr>
            <p:ph type="subTitle" idx="1"/>
          </p:nvPr>
        </p:nvSpPr>
        <p:spPr/>
        <p:txBody>
          <a:bodyPr/>
          <a:lstStyle/>
          <a:p>
            <a:endParaRPr lang="en-US" dirty="0"/>
          </a:p>
          <a:p>
            <a:r>
              <a:rPr lang="en-US" dirty="0"/>
              <a:t>Dr Matthew Paul.</a:t>
            </a:r>
          </a:p>
          <a:p>
            <a:r>
              <a:rPr lang="en-US" sz="1800" dirty="0"/>
              <a:t>Chief Medical Officer, Munich Re Australasia.</a:t>
            </a:r>
          </a:p>
          <a:p>
            <a:endParaRPr lang="en-US" dirty="0"/>
          </a:p>
          <a:p>
            <a:r>
              <a:rPr lang="en-US" dirty="0"/>
              <a:t>June 2025</a:t>
            </a:r>
          </a:p>
        </p:txBody>
      </p:sp>
      <p:sp>
        <p:nvSpPr>
          <p:cNvPr id="4" name="Footer Placeholder 4">
            <a:extLst>
              <a:ext uri="{FF2B5EF4-FFF2-40B4-BE49-F238E27FC236}">
                <a16:creationId xmlns:a16="http://schemas.microsoft.com/office/drawing/2014/main" id="{8C1EBEFE-9A88-76BF-173B-95AAD11F584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0007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BF9E0B-D545-8728-A555-F98D24CCBD6D}"/>
              </a:ext>
            </a:extLst>
          </p:cNvPr>
          <p:cNvSpPr/>
          <p:nvPr/>
        </p:nvSpPr>
        <p:spPr>
          <a:xfrm>
            <a:off x="-310720" y="-56390"/>
            <a:ext cx="12632925" cy="70755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B58C069-9A06-825E-F736-209029B6069D}"/>
              </a:ext>
            </a:extLst>
          </p:cNvPr>
          <p:cNvSpPr>
            <a:spLocks noGrp="1"/>
          </p:cNvSpPr>
          <p:nvPr>
            <p:ph type="title"/>
          </p:nvPr>
        </p:nvSpPr>
        <p:spPr>
          <a:xfrm>
            <a:off x="326848" y="288389"/>
            <a:ext cx="7849485" cy="1232435"/>
          </a:xfrm>
        </p:spPr>
        <p:txBody>
          <a:bodyPr/>
          <a:lstStyle/>
          <a:p>
            <a:r>
              <a:rPr lang="en-AU" dirty="0">
                <a:solidFill>
                  <a:schemeClr val="bg1"/>
                </a:solidFill>
              </a:rPr>
              <a:t>The rate of change is a challenge itself</a:t>
            </a:r>
          </a:p>
        </p:txBody>
      </p:sp>
      <p:sp>
        <p:nvSpPr>
          <p:cNvPr id="4" name="Slide Number Placeholder 3">
            <a:extLst>
              <a:ext uri="{FF2B5EF4-FFF2-40B4-BE49-F238E27FC236}">
                <a16:creationId xmlns:a16="http://schemas.microsoft.com/office/drawing/2014/main" id="{9A1B8D03-1D0C-802A-CB0C-EA19845E2E39}"/>
              </a:ext>
            </a:extLst>
          </p:cNvPr>
          <p:cNvSpPr>
            <a:spLocks noGrp="1"/>
          </p:cNvSpPr>
          <p:nvPr>
            <p:ph type="sldNum" sz="quarter" idx="12"/>
          </p:nvPr>
        </p:nvSpPr>
        <p:spPr/>
        <p:txBody>
          <a:bodyPr/>
          <a:lstStyle/>
          <a:p>
            <a:fld id="{741AFF56-1126-4107-9C02-BC0EFBF16431}" type="slidenum">
              <a:rPr lang="en-GB" smtClean="0"/>
              <a:pPr/>
              <a:t>2</a:t>
            </a:fld>
            <a:endParaRPr lang="en-GB" dirty="0"/>
          </a:p>
        </p:txBody>
      </p:sp>
      <p:sp>
        <p:nvSpPr>
          <p:cNvPr id="7" name="Rectangle: Rounded Corners 6">
            <a:extLst>
              <a:ext uri="{FF2B5EF4-FFF2-40B4-BE49-F238E27FC236}">
                <a16:creationId xmlns:a16="http://schemas.microsoft.com/office/drawing/2014/main" id="{A32024E2-4689-823B-06DE-EE01C3858C22}"/>
              </a:ext>
            </a:extLst>
          </p:cNvPr>
          <p:cNvSpPr/>
          <p:nvPr/>
        </p:nvSpPr>
        <p:spPr>
          <a:xfrm>
            <a:off x="523783" y="1376039"/>
            <a:ext cx="3089429" cy="719091"/>
          </a:xfrm>
          <a:prstGeom prst="roundRect">
            <a:avLst/>
          </a:prstGeom>
          <a:solidFill>
            <a:schemeClr val="accent1">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solidFill>
                  <a:schemeClr val="bg1"/>
                </a:solidFill>
              </a:rPr>
              <a:t>Rate of advancement</a:t>
            </a:r>
          </a:p>
        </p:txBody>
      </p:sp>
      <p:sp>
        <p:nvSpPr>
          <p:cNvPr id="3" name="Rectangle: Rounded Corners 2">
            <a:extLst>
              <a:ext uri="{FF2B5EF4-FFF2-40B4-BE49-F238E27FC236}">
                <a16:creationId xmlns:a16="http://schemas.microsoft.com/office/drawing/2014/main" id="{F0C3A61C-F8A8-56BD-2D04-5DAC598F52BF}"/>
              </a:ext>
            </a:extLst>
          </p:cNvPr>
          <p:cNvSpPr/>
          <p:nvPr/>
        </p:nvSpPr>
        <p:spPr>
          <a:xfrm>
            <a:off x="3810146" y="1376039"/>
            <a:ext cx="5449358" cy="5079097"/>
          </a:xfrm>
          <a:prstGeom prst="roundRect">
            <a:avLst>
              <a:gd name="adj" fmla="val 6508"/>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dirty="0">
              <a:solidFill>
                <a:schemeClr val="tx1"/>
              </a:solidFill>
            </a:endParaRPr>
          </a:p>
          <a:p>
            <a:pPr lvl="1"/>
            <a:r>
              <a:rPr lang="en-AU" dirty="0">
                <a:solidFill>
                  <a:schemeClr val="tx1"/>
                </a:solidFill>
              </a:rPr>
              <a:t>~1.75m PubMed citations 2024</a:t>
            </a:r>
          </a:p>
          <a:p>
            <a:pPr lvl="1"/>
            <a:endParaRPr lang="en-AU" dirty="0">
              <a:solidFill>
                <a:schemeClr val="tx1"/>
              </a:solidFill>
            </a:endParaRPr>
          </a:p>
          <a:p>
            <a:pPr lvl="1"/>
            <a:endParaRPr lang="en-AU" dirty="0">
              <a:solidFill>
                <a:schemeClr val="tx1"/>
              </a:solidFill>
            </a:endParaRPr>
          </a:p>
          <a:p>
            <a:pPr lvl="1"/>
            <a:r>
              <a:rPr lang="en-AU" dirty="0">
                <a:solidFill>
                  <a:schemeClr val="tx1"/>
                </a:solidFill>
              </a:rPr>
              <a:t>4-6% annual growth </a:t>
            </a:r>
          </a:p>
          <a:p>
            <a:pPr lvl="1"/>
            <a:endParaRPr lang="en-AU" dirty="0">
              <a:solidFill>
                <a:schemeClr val="tx1"/>
              </a:solidFill>
            </a:endParaRPr>
          </a:p>
          <a:p>
            <a:pPr lvl="1"/>
            <a:endParaRPr lang="en-AU" dirty="0">
              <a:solidFill>
                <a:schemeClr val="tx1"/>
              </a:solidFill>
            </a:endParaRPr>
          </a:p>
          <a:p>
            <a:pPr lvl="1"/>
            <a:r>
              <a:rPr lang="en-AU" b="1" dirty="0">
                <a:solidFill>
                  <a:schemeClr val="tx1"/>
                </a:solidFill>
              </a:rPr>
              <a:t>Challenge: Volume, screening for relevance and quality issues</a:t>
            </a:r>
          </a:p>
        </p:txBody>
      </p:sp>
      <p:pic>
        <p:nvPicPr>
          <p:cNvPr id="9" name="Picture 8">
            <a:extLst>
              <a:ext uri="{FF2B5EF4-FFF2-40B4-BE49-F238E27FC236}">
                <a16:creationId xmlns:a16="http://schemas.microsoft.com/office/drawing/2014/main" id="{F0DC2EC7-9548-13F7-59CE-61B2A48228C0}"/>
              </a:ext>
            </a:extLst>
          </p:cNvPr>
          <p:cNvPicPr>
            <a:picLocks noChangeAspect="1"/>
          </p:cNvPicPr>
          <p:nvPr/>
        </p:nvPicPr>
        <p:blipFill>
          <a:blip r:embed="rId3"/>
          <a:srcRect l="22117" t="6925" r="48859" b="2052"/>
          <a:stretch/>
        </p:blipFill>
        <p:spPr>
          <a:xfrm>
            <a:off x="9010836" y="1376039"/>
            <a:ext cx="3311370" cy="5079097"/>
          </a:xfrm>
          <a:prstGeom prst="rect">
            <a:avLst/>
          </a:prstGeom>
        </p:spPr>
      </p:pic>
    </p:spTree>
    <p:extLst>
      <p:ext uri="{BB962C8B-B14F-4D97-AF65-F5344CB8AC3E}">
        <p14:creationId xmlns:p14="http://schemas.microsoft.com/office/powerpoint/2010/main" val="77063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3724F-6B08-09D2-0934-8A4A9AC4445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872B7C8-4FCE-B71B-E8A0-57E1FCEC1F49}"/>
              </a:ext>
            </a:extLst>
          </p:cNvPr>
          <p:cNvSpPr/>
          <p:nvPr/>
        </p:nvSpPr>
        <p:spPr>
          <a:xfrm>
            <a:off x="-310720" y="-56390"/>
            <a:ext cx="12632925" cy="70755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92781DF-FD93-E666-B1F1-38B1549121F5}"/>
              </a:ext>
            </a:extLst>
          </p:cNvPr>
          <p:cNvSpPr>
            <a:spLocks noGrp="1"/>
          </p:cNvSpPr>
          <p:nvPr>
            <p:ph type="title"/>
          </p:nvPr>
        </p:nvSpPr>
        <p:spPr>
          <a:xfrm>
            <a:off x="326848" y="288389"/>
            <a:ext cx="10201815" cy="1232435"/>
          </a:xfrm>
        </p:spPr>
        <p:txBody>
          <a:bodyPr/>
          <a:lstStyle/>
          <a:p>
            <a:r>
              <a:rPr lang="en-AU" dirty="0">
                <a:solidFill>
                  <a:schemeClr val="bg1"/>
                </a:solidFill>
              </a:rPr>
              <a:t>The acceleration of change is fuelled by foundational advances</a:t>
            </a:r>
          </a:p>
        </p:txBody>
      </p:sp>
      <p:sp>
        <p:nvSpPr>
          <p:cNvPr id="4" name="Slide Number Placeholder 3">
            <a:extLst>
              <a:ext uri="{FF2B5EF4-FFF2-40B4-BE49-F238E27FC236}">
                <a16:creationId xmlns:a16="http://schemas.microsoft.com/office/drawing/2014/main" id="{18ABEDEA-7DD3-97FA-BE31-B8ABCB93BBEC}"/>
              </a:ext>
            </a:extLst>
          </p:cNvPr>
          <p:cNvSpPr>
            <a:spLocks noGrp="1"/>
          </p:cNvSpPr>
          <p:nvPr>
            <p:ph type="sldNum" sz="quarter" idx="12"/>
          </p:nvPr>
        </p:nvSpPr>
        <p:spPr/>
        <p:txBody>
          <a:bodyPr/>
          <a:lstStyle/>
          <a:p>
            <a:fld id="{741AFF56-1126-4107-9C02-BC0EFBF16431}" type="slidenum">
              <a:rPr lang="en-GB" smtClean="0"/>
              <a:pPr/>
              <a:t>3</a:t>
            </a:fld>
            <a:endParaRPr lang="en-GB" dirty="0"/>
          </a:p>
        </p:txBody>
      </p:sp>
      <p:sp>
        <p:nvSpPr>
          <p:cNvPr id="7" name="Rectangle: Rounded Corners 6">
            <a:extLst>
              <a:ext uri="{FF2B5EF4-FFF2-40B4-BE49-F238E27FC236}">
                <a16:creationId xmlns:a16="http://schemas.microsoft.com/office/drawing/2014/main" id="{1D212880-D5EB-EDDF-957C-82E64E49E0CD}"/>
              </a:ext>
            </a:extLst>
          </p:cNvPr>
          <p:cNvSpPr/>
          <p:nvPr/>
        </p:nvSpPr>
        <p:spPr>
          <a:xfrm>
            <a:off x="523783" y="1376039"/>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Rate of advancement</a:t>
            </a:r>
          </a:p>
        </p:txBody>
      </p:sp>
      <p:sp>
        <p:nvSpPr>
          <p:cNvPr id="10" name="Rectangle: Rounded Corners 9">
            <a:extLst>
              <a:ext uri="{FF2B5EF4-FFF2-40B4-BE49-F238E27FC236}">
                <a16:creationId xmlns:a16="http://schemas.microsoft.com/office/drawing/2014/main" id="{F93F9882-DF13-68CF-4E85-CB0ED53041E6}"/>
              </a:ext>
            </a:extLst>
          </p:cNvPr>
          <p:cNvSpPr/>
          <p:nvPr/>
        </p:nvSpPr>
        <p:spPr>
          <a:xfrm>
            <a:off x="523782" y="2248928"/>
            <a:ext cx="3089429" cy="719091"/>
          </a:xfrm>
          <a:prstGeom prst="roundRect">
            <a:avLst/>
          </a:prstGeom>
          <a:solidFill>
            <a:schemeClr val="accent1">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solidFill>
                  <a:schemeClr val="bg1"/>
                </a:solidFill>
              </a:rPr>
              <a:t>Foundational advances</a:t>
            </a:r>
          </a:p>
        </p:txBody>
      </p:sp>
      <p:sp>
        <p:nvSpPr>
          <p:cNvPr id="8" name="Rectangle: Rounded Corners 7">
            <a:extLst>
              <a:ext uri="{FF2B5EF4-FFF2-40B4-BE49-F238E27FC236}">
                <a16:creationId xmlns:a16="http://schemas.microsoft.com/office/drawing/2014/main" id="{0B71CF63-E87F-0AAE-BD5F-30CECBE18418}"/>
              </a:ext>
            </a:extLst>
          </p:cNvPr>
          <p:cNvSpPr/>
          <p:nvPr/>
        </p:nvSpPr>
        <p:spPr>
          <a:xfrm>
            <a:off x="3810145" y="1376039"/>
            <a:ext cx="5738115" cy="5079097"/>
          </a:xfrm>
          <a:prstGeom prst="roundRect">
            <a:avLst>
              <a:gd name="adj" fmla="val 6508"/>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dirty="0">
              <a:solidFill>
                <a:schemeClr val="tx1"/>
              </a:solidFill>
            </a:endParaRPr>
          </a:p>
          <a:p>
            <a:pPr lvl="1"/>
            <a:r>
              <a:rPr lang="en-AU" b="1" dirty="0">
                <a:solidFill>
                  <a:schemeClr val="tx1"/>
                </a:solidFill>
              </a:rPr>
              <a:t>Advancement is cumulative, compounding and recombinant.</a:t>
            </a:r>
          </a:p>
          <a:p>
            <a:pPr lvl="1"/>
            <a:endParaRPr lang="en-AU" dirty="0">
              <a:solidFill>
                <a:schemeClr val="tx1"/>
              </a:solidFill>
            </a:endParaRPr>
          </a:p>
          <a:p>
            <a:pPr lvl="1"/>
            <a:endParaRPr lang="en-AU" dirty="0">
              <a:solidFill>
                <a:schemeClr val="tx1"/>
              </a:solidFill>
            </a:endParaRPr>
          </a:p>
          <a:p>
            <a:pPr lvl="1"/>
            <a:r>
              <a:rPr lang="en-AU" dirty="0">
                <a:solidFill>
                  <a:schemeClr val="tx1"/>
                </a:solidFill>
              </a:rPr>
              <a:t>General purpose or foundational advances:</a:t>
            </a:r>
          </a:p>
          <a:p>
            <a:pPr lvl="1"/>
            <a:endParaRPr lang="en-AU" dirty="0">
              <a:solidFill>
                <a:schemeClr val="tx1"/>
              </a:solidFill>
            </a:endParaRPr>
          </a:p>
          <a:p>
            <a:pPr marL="742950" lvl="1" indent="-285750">
              <a:buFont typeface="Arial" panose="020B0604020202020204" pitchFamily="34" charset="0"/>
              <a:buChar char="•"/>
            </a:pPr>
            <a:r>
              <a:rPr lang="en-AU" b="1" dirty="0">
                <a:solidFill>
                  <a:schemeClr val="tx1"/>
                </a:solidFill>
              </a:rPr>
              <a:t>Artificial intelligence </a:t>
            </a:r>
          </a:p>
          <a:p>
            <a:pPr marL="742950" lvl="1" indent="-285750">
              <a:buFont typeface="Arial" panose="020B0604020202020204" pitchFamily="34" charset="0"/>
              <a:buChar char="•"/>
            </a:pPr>
            <a:endParaRPr lang="en-AU" dirty="0">
              <a:solidFill>
                <a:schemeClr val="tx1"/>
              </a:solidFill>
            </a:endParaRPr>
          </a:p>
          <a:p>
            <a:pPr marL="742950" lvl="1" indent="-285750">
              <a:buFont typeface="Arial" panose="020B0604020202020204" pitchFamily="34" charset="0"/>
              <a:buChar char="•"/>
            </a:pPr>
            <a:r>
              <a:rPr lang="en-AU" b="1" dirty="0">
                <a:solidFill>
                  <a:schemeClr val="tx1"/>
                </a:solidFill>
              </a:rPr>
              <a:t>Omics and synthetic biology </a:t>
            </a:r>
          </a:p>
        </p:txBody>
      </p:sp>
      <p:pic>
        <p:nvPicPr>
          <p:cNvPr id="16" name="Picture 15">
            <a:extLst>
              <a:ext uri="{FF2B5EF4-FFF2-40B4-BE49-F238E27FC236}">
                <a16:creationId xmlns:a16="http://schemas.microsoft.com/office/drawing/2014/main" id="{20602F47-4006-283A-1CF5-1CE8CF5F9620}"/>
              </a:ext>
            </a:extLst>
          </p:cNvPr>
          <p:cNvPicPr>
            <a:picLocks noChangeAspect="1"/>
          </p:cNvPicPr>
          <p:nvPr/>
        </p:nvPicPr>
        <p:blipFill>
          <a:blip r:embed="rId3"/>
          <a:stretch>
            <a:fillRect/>
          </a:stretch>
        </p:blipFill>
        <p:spPr>
          <a:xfrm>
            <a:off x="9010835" y="1382896"/>
            <a:ext cx="3311370" cy="5082213"/>
          </a:xfrm>
          <a:prstGeom prst="rect">
            <a:avLst/>
          </a:prstGeom>
        </p:spPr>
      </p:pic>
    </p:spTree>
    <p:extLst>
      <p:ext uri="{BB962C8B-B14F-4D97-AF65-F5344CB8AC3E}">
        <p14:creationId xmlns:p14="http://schemas.microsoft.com/office/powerpoint/2010/main" val="379507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630AC-45ED-4087-16E0-19B0A2E8EE2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940BBFD-D4E1-4903-15F3-678897F8DA75}"/>
              </a:ext>
            </a:extLst>
          </p:cNvPr>
          <p:cNvSpPr/>
          <p:nvPr/>
        </p:nvSpPr>
        <p:spPr>
          <a:xfrm>
            <a:off x="-310720" y="-56390"/>
            <a:ext cx="12632925" cy="70755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7948537-1721-B43D-DF59-80D0B51B3829}"/>
              </a:ext>
            </a:extLst>
          </p:cNvPr>
          <p:cNvSpPr>
            <a:spLocks noGrp="1"/>
          </p:cNvSpPr>
          <p:nvPr>
            <p:ph type="title"/>
          </p:nvPr>
        </p:nvSpPr>
        <p:spPr>
          <a:xfrm>
            <a:off x="326848" y="288389"/>
            <a:ext cx="9137994" cy="1232435"/>
          </a:xfrm>
        </p:spPr>
        <p:txBody>
          <a:bodyPr/>
          <a:lstStyle/>
          <a:p>
            <a:r>
              <a:rPr lang="en-AU" dirty="0">
                <a:solidFill>
                  <a:schemeClr val="bg1"/>
                </a:solidFill>
              </a:rPr>
              <a:t>Artificial intelligence in healthcare: broad impacts</a:t>
            </a:r>
          </a:p>
        </p:txBody>
      </p:sp>
      <p:sp>
        <p:nvSpPr>
          <p:cNvPr id="4" name="Slide Number Placeholder 3">
            <a:extLst>
              <a:ext uri="{FF2B5EF4-FFF2-40B4-BE49-F238E27FC236}">
                <a16:creationId xmlns:a16="http://schemas.microsoft.com/office/drawing/2014/main" id="{51697876-950A-EB49-D2CD-455372FE08A1}"/>
              </a:ext>
            </a:extLst>
          </p:cNvPr>
          <p:cNvSpPr>
            <a:spLocks noGrp="1"/>
          </p:cNvSpPr>
          <p:nvPr>
            <p:ph type="sldNum" sz="quarter" idx="12"/>
          </p:nvPr>
        </p:nvSpPr>
        <p:spPr/>
        <p:txBody>
          <a:bodyPr/>
          <a:lstStyle/>
          <a:p>
            <a:fld id="{741AFF56-1126-4107-9C02-BC0EFBF16431}" type="slidenum">
              <a:rPr lang="en-GB" smtClean="0"/>
              <a:pPr/>
              <a:t>4</a:t>
            </a:fld>
            <a:endParaRPr lang="en-GB" dirty="0"/>
          </a:p>
        </p:txBody>
      </p:sp>
      <p:sp>
        <p:nvSpPr>
          <p:cNvPr id="7" name="Rectangle: Rounded Corners 6">
            <a:extLst>
              <a:ext uri="{FF2B5EF4-FFF2-40B4-BE49-F238E27FC236}">
                <a16:creationId xmlns:a16="http://schemas.microsoft.com/office/drawing/2014/main" id="{5E4619E6-9974-1DF3-519B-4FE3F8D7F971}"/>
              </a:ext>
            </a:extLst>
          </p:cNvPr>
          <p:cNvSpPr/>
          <p:nvPr/>
        </p:nvSpPr>
        <p:spPr>
          <a:xfrm>
            <a:off x="523783" y="1376039"/>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Rate of advancement</a:t>
            </a:r>
          </a:p>
        </p:txBody>
      </p:sp>
      <p:sp>
        <p:nvSpPr>
          <p:cNvPr id="10" name="Rectangle: Rounded Corners 9">
            <a:extLst>
              <a:ext uri="{FF2B5EF4-FFF2-40B4-BE49-F238E27FC236}">
                <a16:creationId xmlns:a16="http://schemas.microsoft.com/office/drawing/2014/main" id="{B658E84E-5B0F-22AB-9E72-8F13E4EFECC3}"/>
              </a:ext>
            </a:extLst>
          </p:cNvPr>
          <p:cNvSpPr/>
          <p:nvPr/>
        </p:nvSpPr>
        <p:spPr>
          <a:xfrm>
            <a:off x="523782" y="2248928"/>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Foundational advances</a:t>
            </a:r>
          </a:p>
        </p:txBody>
      </p:sp>
      <p:sp>
        <p:nvSpPr>
          <p:cNvPr id="11" name="Rectangle: Rounded Corners 10">
            <a:extLst>
              <a:ext uri="{FF2B5EF4-FFF2-40B4-BE49-F238E27FC236}">
                <a16:creationId xmlns:a16="http://schemas.microsoft.com/office/drawing/2014/main" id="{73AF4F59-E694-2283-23C1-83F558B3E7A6}"/>
              </a:ext>
            </a:extLst>
          </p:cNvPr>
          <p:cNvSpPr/>
          <p:nvPr/>
        </p:nvSpPr>
        <p:spPr>
          <a:xfrm>
            <a:off x="523782" y="3121817"/>
            <a:ext cx="3089429" cy="719091"/>
          </a:xfrm>
          <a:prstGeom prst="roundRect">
            <a:avLst/>
          </a:prstGeom>
          <a:solidFill>
            <a:schemeClr val="accent1">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solidFill>
                  <a:schemeClr val="bg1"/>
                </a:solidFill>
              </a:rPr>
              <a:t>AI + healthcare</a:t>
            </a:r>
          </a:p>
        </p:txBody>
      </p:sp>
      <p:sp>
        <p:nvSpPr>
          <p:cNvPr id="3" name="Rectangle: Rounded Corners 2">
            <a:extLst>
              <a:ext uri="{FF2B5EF4-FFF2-40B4-BE49-F238E27FC236}">
                <a16:creationId xmlns:a16="http://schemas.microsoft.com/office/drawing/2014/main" id="{0406FBE3-E236-A608-808B-611518C4B7D3}"/>
              </a:ext>
            </a:extLst>
          </p:cNvPr>
          <p:cNvSpPr/>
          <p:nvPr/>
        </p:nvSpPr>
        <p:spPr>
          <a:xfrm>
            <a:off x="3810145" y="1376039"/>
            <a:ext cx="5458983" cy="5079097"/>
          </a:xfrm>
          <a:prstGeom prst="roundRect">
            <a:avLst>
              <a:gd name="adj" fmla="val 6508"/>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dirty="0">
              <a:solidFill>
                <a:schemeClr val="tx1"/>
              </a:solidFill>
            </a:endParaRPr>
          </a:p>
          <a:p>
            <a:pPr lvl="1"/>
            <a:r>
              <a:rPr lang="en-AU" b="1" dirty="0">
                <a:solidFill>
                  <a:schemeClr val="tx1"/>
                </a:solidFill>
              </a:rPr>
              <a:t>Artificial intelligence + healthcare</a:t>
            </a:r>
          </a:p>
          <a:p>
            <a:pPr lvl="1"/>
            <a:endParaRPr lang="en-AU" dirty="0">
              <a:solidFill>
                <a:schemeClr val="tx1"/>
              </a:solidFill>
            </a:endParaRPr>
          </a:p>
          <a:p>
            <a:pPr marL="742950" lvl="1" indent="-285750">
              <a:buFont typeface="Arial" panose="020B0604020202020204" pitchFamily="34" charset="0"/>
              <a:buChar char="•"/>
            </a:pPr>
            <a:r>
              <a:rPr lang="en-AU" b="1" dirty="0">
                <a:solidFill>
                  <a:schemeClr val="tx1"/>
                </a:solidFill>
              </a:rPr>
              <a:t>Epistemological advances</a:t>
            </a:r>
            <a:r>
              <a:rPr lang="en-AU" dirty="0">
                <a:solidFill>
                  <a:schemeClr val="tx1"/>
                </a:solidFill>
              </a:rPr>
              <a:t>: how we learn about and understand disease.</a:t>
            </a:r>
          </a:p>
          <a:p>
            <a:pPr marL="742950" lvl="1" indent="-285750">
              <a:buFont typeface="Arial" panose="020B0604020202020204" pitchFamily="34" charset="0"/>
              <a:buChar char="•"/>
            </a:pPr>
            <a:endParaRPr lang="en-AU" dirty="0">
              <a:solidFill>
                <a:schemeClr val="tx1"/>
              </a:solidFill>
            </a:endParaRPr>
          </a:p>
          <a:p>
            <a:pPr marL="742950" lvl="1" indent="-285750">
              <a:buFont typeface="Arial" panose="020B0604020202020204" pitchFamily="34" charset="0"/>
              <a:buChar char="•"/>
            </a:pPr>
            <a:r>
              <a:rPr lang="en-AU" b="1" dirty="0">
                <a:solidFill>
                  <a:schemeClr val="tx1"/>
                </a:solidFill>
              </a:rPr>
              <a:t>Prevention advances</a:t>
            </a:r>
            <a:r>
              <a:rPr lang="en-AU" dirty="0">
                <a:solidFill>
                  <a:schemeClr val="tx1"/>
                </a:solidFill>
              </a:rPr>
              <a:t>: improved understanding of risk, more precise screening.</a:t>
            </a:r>
          </a:p>
          <a:p>
            <a:pPr marL="742950" lvl="1" indent="-285750">
              <a:buFont typeface="Arial" panose="020B0604020202020204" pitchFamily="34" charset="0"/>
              <a:buChar char="•"/>
            </a:pPr>
            <a:endParaRPr lang="en-AU" dirty="0">
              <a:solidFill>
                <a:schemeClr val="tx1"/>
              </a:solidFill>
            </a:endParaRPr>
          </a:p>
          <a:p>
            <a:pPr marL="742950" lvl="1" indent="-285750">
              <a:buFont typeface="Arial" panose="020B0604020202020204" pitchFamily="34" charset="0"/>
              <a:buChar char="•"/>
            </a:pPr>
            <a:r>
              <a:rPr lang="en-AU" b="1" dirty="0">
                <a:solidFill>
                  <a:schemeClr val="tx1"/>
                </a:solidFill>
              </a:rPr>
              <a:t>Diagnostic advances</a:t>
            </a:r>
            <a:r>
              <a:rPr lang="en-AU" dirty="0">
                <a:solidFill>
                  <a:schemeClr val="tx1"/>
                </a:solidFill>
              </a:rPr>
              <a:t>: improving diagnostic reliability, opportunistic diagnostics.</a:t>
            </a:r>
          </a:p>
          <a:p>
            <a:pPr marL="742950" lvl="1" indent="-285750">
              <a:buFont typeface="Arial" panose="020B0604020202020204" pitchFamily="34" charset="0"/>
              <a:buChar char="•"/>
            </a:pPr>
            <a:endParaRPr lang="en-AU" dirty="0">
              <a:solidFill>
                <a:schemeClr val="tx1"/>
              </a:solidFill>
            </a:endParaRPr>
          </a:p>
          <a:p>
            <a:pPr marL="742950" lvl="1" indent="-285750">
              <a:buFont typeface="Arial" panose="020B0604020202020204" pitchFamily="34" charset="0"/>
              <a:buChar char="•"/>
            </a:pPr>
            <a:r>
              <a:rPr lang="en-AU" b="1" dirty="0">
                <a:solidFill>
                  <a:schemeClr val="tx1"/>
                </a:solidFill>
              </a:rPr>
              <a:t>Treatment advances</a:t>
            </a:r>
            <a:r>
              <a:rPr lang="en-AU" dirty="0">
                <a:solidFill>
                  <a:schemeClr val="tx1"/>
                </a:solidFill>
              </a:rPr>
              <a:t>: treatment target and candidate identification.</a:t>
            </a:r>
          </a:p>
          <a:p>
            <a:pPr marL="742950" lvl="1" indent="-285750">
              <a:buFont typeface="Arial" panose="020B0604020202020204" pitchFamily="34" charset="0"/>
              <a:buChar char="•"/>
            </a:pPr>
            <a:endParaRPr lang="en-AU" dirty="0">
              <a:solidFill>
                <a:schemeClr val="tx1"/>
              </a:solidFill>
            </a:endParaRPr>
          </a:p>
          <a:p>
            <a:pPr marL="742950" lvl="1" indent="-285750">
              <a:buFont typeface="Arial" panose="020B0604020202020204" pitchFamily="34" charset="0"/>
              <a:buChar char="•"/>
            </a:pPr>
            <a:r>
              <a:rPr lang="en-AU" b="1" dirty="0">
                <a:solidFill>
                  <a:schemeClr val="tx1"/>
                </a:solidFill>
              </a:rPr>
              <a:t>Healthcare efficiencies</a:t>
            </a:r>
          </a:p>
        </p:txBody>
      </p:sp>
      <p:pic>
        <p:nvPicPr>
          <p:cNvPr id="5" name="Picture 4" descr="A hand pointing at x-ray image&#10;&#10;AI-generated content may be incorrect.">
            <a:extLst>
              <a:ext uri="{FF2B5EF4-FFF2-40B4-BE49-F238E27FC236}">
                <a16:creationId xmlns:a16="http://schemas.microsoft.com/office/drawing/2014/main" id="{6085D93E-E9C9-90A9-12AB-9E2D9D4DCF4A}"/>
              </a:ext>
            </a:extLst>
          </p:cNvPr>
          <p:cNvPicPr>
            <a:picLocks noChangeAspect="1"/>
          </p:cNvPicPr>
          <p:nvPr/>
        </p:nvPicPr>
        <p:blipFill>
          <a:blip r:embed="rId3">
            <a:extLst>
              <a:ext uri="{28A0092B-C50C-407E-A947-70E740481C1C}">
                <a14:useLocalDpi xmlns:a14="http://schemas.microsoft.com/office/drawing/2010/main" val="0"/>
              </a:ext>
            </a:extLst>
          </a:blip>
          <a:srcRect l="22716" r="43382"/>
          <a:stretch/>
        </p:blipFill>
        <p:spPr>
          <a:xfrm>
            <a:off x="9010835" y="1376038"/>
            <a:ext cx="3311370" cy="5079097"/>
          </a:xfrm>
          <a:prstGeom prst="rect">
            <a:avLst/>
          </a:prstGeom>
        </p:spPr>
      </p:pic>
    </p:spTree>
    <p:extLst>
      <p:ext uri="{BB962C8B-B14F-4D97-AF65-F5344CB8AC3E}">
        <p14:creationId xmlns:p14="http://schemas.microsoft.com/office/powerpoint/2010/main" val="155516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289F-EC3A-7C23-4222-FFEDFD91EFA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2FB6BDC-2BE0-668E-4187-21457EED6ABF}"/>
              </a:ext>
            </a:extLst>
          </p:cNvPr>
          <p:cNvSpPr/>
          <p:nvPr/>
        </p:nvSpPr>
        <p:spPr>
          <a:xfrm>
            <a:off x="-310720" y="-108752"/>
            <a:ext cx="12632925" cy="70755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5D821A1-062D-A5CC-D76C-E67558FEA905}"/>
              </a:ext>
            </a:extLst>
          </p:cNvPr>
          <p:cNvSpPr>
            <a:spLocks noGrp="1"/>
          </p:cNvSpPr>
          <p:nvPr>
            <p:ph type="title"/>
          </p:nvPr>
        </p:nvSpPr>
        <p:spPr>
          <a:xfrm>
            <a:off x="326848" y="288389"/>
            <a:ext cx="7849485" cy="1232435"/>
          </a:xfrm>
        </p:spPr>
        <p:txBody>
          <a:bodyPr/>
          <a:lstStyle/>
          <a:p>
            <a:r>
              <a:rPr lang="en-AU" dirty="0">
                <a:solidFill>
                  <a:schemeClr val="bg1"/>
                </a:solidFill>
              </a:rPr>
              <a:t>Omics and synthetic biology: just getting started</a:t>
            </a:r>
          </a:p>
        </p:txBody>
      </p:sp>
      <p:sp>
        <p:nvSpPr>
          <p:cNvPr id="4" name="Slide Number Placeholder 3">
            <a:extLst>
              <a:ext uri="{FF2B5EF4-FFF2-40B4-BE49-F238E27FC236}">
                <a16:creationId xmlns:a16="http://schemas.microsoft.com/office/drawing/2014/main" id="{9E77FBFF-D41E-43C5-80A6-B81417A39B0E}"/>
              </a:ext>
            </a:extLst>
          </p:cNvPr>
          <p:cNvSpPr>
            <a:spLocks noGrp="1"/>
          </p:cNvSpPr>
          <p:nvPr>
            <p:ph type="sldNum" sz="quarter" idx="12"/>
          </p:nvPr>
        </p:nvSpPr>
        <p:spPr/>
        <p:txBody>
          <a:bodyPr/>
          <a:lstStyle/>
          <a:p>
            <a:fld id="{741AFF56-1126-4107-9C02-BC0EFBF16431}" type="slidenum">
              <a:rPr lang="en-GB" smtClean="0"/>
              <a:pPr/>
              <a:t>5</a:t>
            </a:fld>
            <a:endParaRPr lang="en-GB" dirty="0"/>
          </a:p>
        </p:txBody>
      </p:sp>
      <p:sp>
        <p:nvSpPr>
          <p:cNvPr id="7" name="Rectangle: Rounded Corners 6">
            <a:extLst>
              <a:ext uri="{FF2B5EF4-FFF2-40B4-BE49-F238E27FC236}">
                <a16:creationId xmlns:a16="http://schemas.microsoft.com/office/drawing/2014/main" id="{D2475BCB-746E-DE4A-8250-BCED45C61B2D}"/>
              </a:ext>
            </a:extLst>
          </p:cNvPr>
          <p:cNvSpPr/>
          <p:nvPr/>
        </p:nvSpPr>
        <p:spPr>
          <a:xfrm>
            <a:off x="523783" y="1376039"/>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Rate of advancement</a:t>
            </a:r>
          </a:p>
        </p:txBody>
      </p:sp>
      <p:sp>
        <p:nvSpPr>
          <p:cNvPr id="10" name="Rectangle: Rounded Corners 9">
            <a:extLst>
              <a:ext uri="{FF2B5EF4-FFF2-40B4-BE49-F238E27FC236}">
                <a16:creationId xmlns:a16="http://schemas.microsoft.com/office/drawing/2014/main" id="{9AAEF07E-6A74-04E9-697F-562C4550E295}"/>
              </a:ext>
            </a:extLst>
          </p:cNvPr>
          <p:cNvSpPr/>
          <p:nvPr/>
        </p:nvSpPr>
        <p:spPr>
          <a:xfrm>
            <a:off x="523782" y="2248928"/>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Foundational advances</a:t>
            </a:r>
          </a:p>
        </p:txBody>
      </p:sp>
      <p:sp>
        <p:nvSpPr>
          <p:cNvPr id="11" name="Rectangle: Rounded Corners 10">
            <a:extLst>
              <a:ext uri="{FF2B5EF4-FFF2-40B4-BE49-F238E27FC236}">
                <a16:creationId xmlns:a16="http://schemas.microsoft.com/office/drawing/2014/main" id="{30925594-11CF-0205-1053-A593D1814320}"/>
              </a:ext>
            </a:extLst>
          </p:cNvPr>
          <p:cNvSpPr/>
          <p:nvPr/>
        </p:nvSpPr>
        <p:spPr>
          <a:xfrm>
            <a:off x="523782" y="3121817"/>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AI + healthcare</a:t>
            </a:r>
          </a:p>
        </p:txBody>
      </p:sp>
      <p:sp>
        <p:nvSpPr>
          <p:cNvPr id="12" name="Rectangle: Rounded Corners 11">
            <a:extLst>
              <a:ext uri="{FF2B5EF4-FFF2-40B4-BE49-F238E27FC236}">
                <a16:creationId xmlns:a16="http://schemas.microsoft.com/office/drawing/2014/main" id="{8662C1FF-504B-35CA-1B8C-32589101C170}"/>
              </a:ext>
            </a:extLst>
          </p:cNvPr>
          <p:cNvSpPr/>
          <p:nvPr/>
        </p:nvSpPr>
        <p:spPr>
          <a:xfrm>
            <a:off x="523782" y="3994706"/>
            <a:ext cx="3089429" cy="719091"/>
          </a:xfrm>
          <a:prstGeom prst="roundRect">
            <a:avLst/>
          </a:prstGeom>
          <a:solidFill>
            <a:schemeClr val="accent1">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solidFill>
                  <a:schemeClr val="bg1"/>
                </a:solidFill>
              </a:rPr>
              <a:t>Omics + synthetic biology</a:t>
            </a:r>
          </a:p>
        </p:txBody>
      </p:sp>
      <p:sp>
        <p:nvSpPr>
          <p:cNvPr id="3" name="Rectangle: Rounded Corners 2">
            <a:extLst>
              <a:ext uri="{FF2B5EF4-FFF2-40B4-BE49-F238E27FC236}">
                <a16:creationId xmlns:a16="http://schemas.microsoft.com/office/drawing/2014/main" id="{7B31A8B2-8E8E-7388-5BD8-2C0A086EF233}"/>
              </a:ext>
            </a:extLst>
          </p:cNvPr>
          <p:cNvSpPr/>
          <p:nvPr/>
        </p:nvSpPr>
        <p:spPr>
          <a:xfrm>
            <a:off x="3810146" y="1376039"/>
            <a:ext cx="5295353" cy="5079097"/>
          </a:xfrm>
          <a:prstGeom prst="roundRect">
            <a:avLst>
              <a:gd name="adj" fmla="val 6508"/>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b="1" dirty="0">
                <a:solidFill>
                  <a:schemeClr val="tx1"/>
                </a:solidFill>
              </a:rPr>
              <a:t>Omics</a:t>
            </a:r>
            <a:r>
              <a:rPr lang="en-AU" dirty="0">
                <a:solidFill>
                  <a:schemeClr val="tx1"/>
                </a:solidFill>
              </a:rPr>
              <a:t>: study, characterisation of biological molecules and how they translate to structure and function of organism.</a:t>
            </a:r>
          </a:p>
          <a:p>
            <a:endParaRPr lang="en-AU" dirty="0">
              <a:solidFill>
                <a:schemeClr val="tx1"/>
              </a:solidFill>
            </a:endParaRPr>
          </a:p>
          <a:p>
            <a:r>
              <a:rPr lang="en-AU" b="1" dirty="0">
                <a:solidFill>
                  <a:schemeClr val="tx1"/>
                </a:solidFill>
              </a:rPr>
              <a:t>Synthetic biology</a:t>
            </a:r>
            <a:r>
              <a:rPr lang="en-AU" dirty="0">
                <a:solidFill>
                  <a:schemeClr val="tx1"/>
                </a:solidFill>
              </a:rPr>
              <a:t>: identification, design, and construction of biological molecules or parts.</a:t>
            </a:r>
          </a:p>
          <a:p>
            <a:endParaRPr lang="en-AU" dirty="0">
              <a:solidFill>
                <a:schemeClr val="tx1"/>
              </a:solidFill>
            </a:endParaRPr>
          </a:p>
          <a:p>
            <a:r>
              <a:rPr lang="en-AU" dirty="0">
                <a:solidFill>
                  <a:schemeClr val="tx1"/>
                </a:solidFill>
              </a:rPr>
              <a:t>Examples:</a:t>
            </a:r>
          </a:p>
          <a:p>
            <a:pPr marL="285750" indent="-285750">
              <a:buFont typeface="Arial" panose="020B0604020202020204" pitchFamily="34" charset="0"/>
              <a:buChar char="•"/>
            </a:pPr>
            <a:r>
              <a:rPr lang="en-AU" dirty="0">
                <a:solidFill>
                  <a:schemeClr val="tx1"/>
                </a:solidFill>
              </a:rPr>
              <a:t>mRNA from COVID19 vaccine, to cancer vaccine,   to HIV cure?</a:t>
            </a:r>
          </a:p>
          <a:p>
            <a:pPr marL="285750" indent="-285750">
              <a:buFont typeface="Arial" panose="020B0604020202020204" pitchFamily="34" charset="0"/>
              <a:buChar char="•"/>
            </a:pPr>
            <a:r>
              <a:rPr lang="en-AU" dirty="0">
                <a:solidFill>
                  <a:schemeClr val="tx1"/>
                </a:solidFill>
              </a:rPr>
              <a:t>CAR-T cell therapy</a:t>
            </a:r>
          </a:p>
          <a:p>
            <a:pPr marL="285750" indent="-285750">
              <a:buFont typeface="Arial" panose="020B0604020202020204" pitchFamily="34" charset="0"/>
              <a:buChar char="•"/>
            </a:pPr>
            <a:endParaRPr lang="en-AU" dirty="0">
              <a:solidFill>
                <a:schemeClr val="tx1"/>
              </a:solidFill>
            </a:endParaRPr>
          </a:p>
          <a:p>
            <a:pPr marL="285750" indent="-285750">
              <a:buFont typeface="Arial" panose="020B0604020202020204" pitchFamily="34" charset="0"/>
              <a:buChar char="•"/>
            </a:pPr>
            <a:endParaRPr lang="en-AU" dirty="0">
              <a:solidFill>
                <a:schemeClr val="tx1"/>
              </a:solidFill>
            </a:endParaRPr>
          </a:p>
          <a:p>
            <a:r>
              <a:rPr lang="en-AU" dirty="0">
                <a:solidFill>
                  <a:schemeClr val="tx1"/>
                </a:solidFill>
              </a:rPr>
              <a:t>Combining AI + omics/synthetic biology</a:t>
            </a:r>
          </a:p>
          <a:p>
            <a:pPr marL="285750" indent="-285750">
              <a:buFont typeface="Arial" panose="020B0604020202020204" pitchFamily="34" charset="0"/>
              <a:buChar char="•"/>
            </a:pPr>
            <a:r>
              <a:rPr lang="en-AU" dirty="0" err="1">
                <a:solidFill>
                  <a:schemeClr val="tx1"/>
                </a:solidFill>
              </a:rPr>
              <a:t>Insilico</a:t>
            </a:r>
            <a:r>
              <a:rPr lang="en-AU" dirty="0">
                <a:solidFill>
                  <a:schemeClr val="tx1"/>
                </a:solidFill>
              </a:rPr>
              <a:t> Medicine®</a:t>
            </a:r>
          </a:p>
          <a:p>
            <a:pPr marL="285750" indent="-285750">
              <a:buFont typeface="Arial" panose="020B0604020202020204" pitchFamily="34" charset="0"/>
              <a:buChar char="•"/>
            </a:pPr>
            <a:r>
              <a:rPr lang="en-AU" dirty="0">
                <a:solidFill>
                  <a:schemeClr val="tx1"/>
                </a:solidFill>
              </a:rPr>
              <a:t>AI Agentic research</a:t>
            </a:r>
          </a:p>
        </p:txBody>
      </p:sp>
      <p:sp>
        <p:nvSpPr>
          <p:cNvPr id="17" name="Rectangle 16">
            <a:extLst>
              <a:ext uri="{FF2B5EF4-FFF2-40B4-BE49-F238E27FC236}">
                <a16:creationId xmlns:a16="http://schemas.microsoft.com/office/drawing/2014/main" id="{D6462A52-28C9-5D69-6FD7-3E377EE1A3C0}"/>
              </a:ext>
            </a:extLst>
          </p:cNvPr>
          <p:cNvSpPr/>
          <p:nvPr/>
        </p:nvSpPr>
        <p:spPr>
          <a:xfrm>
            <a:off x="8988609" y="3226161"/>
            <a:ext cx="3374986" cy="32289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22519C49-C0E8-49E1-4FCA-371C3798953C}"/>
              </a:ext>
            </a:extLst>
          </p:cNvPr>
          <p:cNvPicPr>
            <a:picLocks noChangeAspect="1"/>
          </p:cNvPicPr>
          <p:nvPr/>
        </p:nvPicPr>
        <p:blipFill>
          <a:blip r:embed="rId3"/>
          <a:stretch>
            <a:fillRect/>
          </a:stretch>
        </p:blipFill>
        <p:spPr>
          <a:xfrm>
            <a:off x="9034311" y="1376039"/>
            <a:ext cx="3374986" cy="2119636"/>
          </a:xfrm>
          <a:prstGeom prst="rect">
            <a:avLst/>
          </a:prstGeom>
        </p:spPr>
      </p:pic>
      <p:pic>
        <p:nvPicPr>
          <p:cNvPr id="9" name="Picture 8">
            <a:extLst>
              <a:ext uri="{FF2B5EF4-FFF2-40B4-BE49-F238E27FC236}">
                <a16:creationId xmlns:a16="http://schemas.microsoft.com/office/drawing/2014/main" id="{22D927F1-0E7A-B25B-D800-B7A4BF042AF2}"/>
              </a:ext>
            </a:extLst>
          </p:cNvPr>
          <p:cNvPicPr>
            <a:picLocks noChangeAspect="1"/>
          </p:cNvPicPr>
          <p:nvPr/>
        </p:nvPicPr>
        <p:blipFill>
          <a:blip r:embed="rId4"/>
          <a:stretch>
            <a:fillRect/>
          </a:stretch>
        </p:blipFill>
        <p:spPr>
          <a:xfrm rot="16200000">
            <a:off x="9186790" y="4096446"/>
            <a:ext cx="2959460" cy="1757919"/>
          </a:xfrm>
          <a:prstGeom prst="rect">
            <a:avLst/>
          </a:prstGeom>
        </p:spPr>
      </p:pic>
      <p:sp>
        <p:nvSpPr>
          <p:cNvPr id="8" name="Rectangle 7">
            <a:extLst>
              <a:ext uri="{FF2B5EF4-FFF2-40B4-BE49-F238E27FC236}">
                <a16:creationId xmlns:a16="http://schemas.microsoft.com/office/drawing/2014/main" id="{C851D82E-65F6-F3F8-0C8C-CD3786E59270}"/>
              </a:ext>
            </a:extLst>
          </p:cNvPr>
          <p:cNvSpPr/>
          <p:nvPr/>
        </p:nvSpPr>
        <p:spPr>
          <a:xfrm>
            <a:off x="8816603" y="1376039"/>
            <a:ext cx="304800" cy="50790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3891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C4C1B-817C-0EA9-34C8-15B7847A95E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4953704-53D5-5384-2FBF-64EEDD1C86A1}"/>
              </a:ext>
            </a:extLst>
          </p:cNvPr>
          <p:cNvSpPr/>
          <p:nvPr/>
        </p:nvSpPr>
        <p:spPr>
          <a:xfrm>
            <a:off x="-310720" y="-56390"/>
            <a:ext cx="12632925" cy="70755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E646BA6-ECF1-E6D2-EE9B-6DD1CFC97411}"/>
              </a:ext>
            </a:extLst>
          </p:cNvPr>
          <p:cNvSpPr>
            <a:spLocks noGrp="1"/>
          </p:cNvSpPr>
          <p:nvPr>
            <p:ph type="title"/>
          </p:nvPr>
        </p:nvSpPr>
        <p:spPr>
          <a:xfrm>
            <a:off x="326848" y="288389"/>
            <a:ext cx="7849485" cy="1232435"/>
          </a:xfrm>
        </p:spPr>
        <p:txBody>
          <a:bodyPr/>
          <a:lstStyle/>
          <a:p>
            <a:r>
              <a:rPr lang="en-AU" dirty="0">
                <a:solidFill>
                  <a:schemeClr val="bg1"/>
                </a:solidFill>
              </a:rPr>
              <a:t>Precision medicine: the promise</a:t>
            </a:r>
          </a:p>
        </p:txBody>
      </p:sp>
      <p:sp>
        <p:nvSpPr>
          <p:cNvPr id="4" name="Slide Number Placeholder 3">
            <a:extLst>
              <a:ext uri="{FF2B5EF4-FFF2-40B4-BE49-F238E27FC236}">
                <a16:creationId xmlns:a16="http://schemas.microsoft.com/office/drawing/2014/main" id="{A38A4C45-12E3-3535-1715-41D078B8CC31}"/>
              </a:ext>
            </a:extLst>
          </p:cNvPr>
          <p:cNvSpPr>
            <a:spLocks noGrp="1"/>
          </p:cNvSpPr>
          <p:nvPr>
            <p:ph type="sldNum" sz="quarter" idx="12"/>
          </p:nvPr>
        </p:nvSpPr>
        <p:spPr/>
        <p:txBody>
          <a:bodyPr/>
          <a:lstStyle/>
          <a:p>
            <a:fld id="{741AFF56-1126-4107-9C02-BC0EFBF16431}" type="slidenum">
              <a:rPr lang="en-GB" smtClean="0"/>
              <a:pPr/>
              <a:t>6</a:t>
            </a:fld>
            <a:endParaRPr lang="en-GB" dirty="0"/>
          </a:p>
        </p:txBody>
      </p:sp>
      <p:sp>
        <p:nvSpPr>
          <p:cNvPr id="7" name="Rectangle: Rounded Corners 6">
            <a:extLst>
              <a:ext uri="{FF2B5EF4-FFF2-40B4-BE49-F238E27FC236}">
                <a16:creationId xmlns:a16="http://schemas.microsoft.com/office/drawing/2014/main" id="{2AF43BFF-A093-13F2-41CF-2FF83C57AF39}"/>
              </a:ext>
            </a:extLst>
          </p:cNvPr>
          <p:cNvSpPr/>
          <p:nvPr/>
        </p:nvSpPr>
        <p:spPr>
          <a:xfrm>
            <a:off x="523783" y="1376039"/>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Rate of advancement</a:t>
            </a:r>
          </a:p>
        </p:txBody>
      </p:sp>
      <p:sp>
        <p:nvSpPr>
          <p:cNvPr id="10" name="Rectangle: Rounded Corners 9">
            <a:extLst>
              <a:ext uri="{FF2B5EF4-FFF2-40B4-BE49-F238E27FC236}">
                <a16:creationId xmlns:a16="http://schemas.microsoft.com/office/drawing/2014/main" id="{17E5C1DF-4F20-2609-C159-9A3751B37809}"/>
              </a:ext>
            </a:extLst>
          </p:cNvPr>
          <p:cNvSpPr/>
          <p:nvPr/>
        </p:nvSpPr>
        <p:spPr>
          <a:xfrm>
            <a:off x="523782" y="2248928"/>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Foundational advances</a:t>
            </a:r>
          </a:p>
        </p:txBody>
      </p:sp>
      <p:sp>
        <p:nvSpPr>
          <p:cNvPr id="11" name="Rectangle: Rounded Corners 10">
            <a:extLst>
              <a:ext uri="{FF2B5EF4-FFF2-40B4-BE49-F238E27FC236}">
                <a16:creationId xmlns:a16="http://schemas.microsoft.com/office/drawing/2014/main" id="{1982852E-DC6F-427D-597C-D37CAC665F16}"/>
              </a:ext>
            </a:extLst>
          </p:cNvPr>
          <p:cNvSpPr/>
          <p:nvPr/>
        </p:nvSpPr>
        <p:spPr>
          <a:xfrm>
            <a:off x="523782" y="3121817"/>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AI + healthcare</a:t>
            </a:r>
          </a:p>
        </p:txBody>
      </p:sp>
      <p:sp>
        <p:nvSpPr>
          <p:cNvPr id="12" name="Rectangle: Rounded Corners 11">
            <a:extLst>
              <a:ext uri="{FF2B5EF4-FFF2-40B4-BE49-F238E27FC236}">
                <a16:creationId xmlns:a16="http://schemas.microsoft.com/office/drawing/2014/main" id="{6EBCB69D-A71E-718A-6EC0-E9208AECC0FA}"/>
              </a:ext>
            </a:extLst>
          </p:cNvPr>
          <p:cNvSpPr/>
          <p:nvPr/>
        </p:nvSpPr>
        <p:spPr>
          <a:xfrm>
            <a:off x="523782" y="3994706"/>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Omics + synthetic biology</a:t>
            </a:r>
          </a:p>
        </p:txBody>
      </p:sp>
      <p:sp>
        <p:nvSpPr>
          <p:cNvPr id="13" name="Rectangle: Rounded Corners 12">
            <a:extLst>
              <a:ext uri="{FF2B5EF4-FFF2-40B4-BE49-F238E27FC236}">
                <a16:creationId xmlns:a16="http://schemas.microsoft.com/office/drawing/2014/main" id="{6A46A386-7F5D-575D-C264-AD9DBE3B1CA2}"/>
              </a:ext>
            </a:extLst>
          </p:cNvPr>
          <p:cNvSpPr/>
          <p:nvPr/>
        </p:nvSpPr>
        <p:spPr>
          <a:xfrm>
            <a:off x="523782" y="4867595"/>
            <a:ext cx="3089429" cy="719091"/>
          </a:xfrm>
          <a:prstGeom prst="roundRect">
            <a:avLst/>
          </a:prstGeom>
          <a:solidFill>
            <a:schemeClr val="accent1">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solidFill>
                  <a:schemeClr val="bg1"/>
                </a:solidFill>
              </a:rPr>
              <a:t>Precision medicine</a:t>
            </a:r>
          </a:p>
        </p:txBody>
      </p:sp>
      <p:sp>
        <p:nvSpPr>
          <p:cNvPr id="17" name="Rectangle: Rounded Corners 16">
            <a:extLst>
              <a:ext uri="{FF2B5EF4-FFF2-40B4-BE49-F238E27FC236}">
                <a16:creationId xmlns:a16="http://schemas.microsoft.com/office/drawing/2014/main" id="{C8AFD971-FA3F-E2EF-62D5-0801C53DF4CB}"/>
              </a:ext>
            </a:extLst>
          </p:cNvPr>
          <p:cNvSpPr/>
          <p:nvPr/>
        </p:nvSpPr>
        <p:spPr>
          <a:xfrm>
            <a:off x="3810146" y="1376039"/>
            <a:ext cx="5449358" cy="5079097"/>
          </a:xfrm>
          <a:prstGeom prst="roundRect">
            <a:avLst>
              <a:gd name="adj" fmla="val 6508"/>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pPr lvl="1"/>
            <a:r>
              <a:rPr lang="en-AU" b="1" u="sng" dirty="0">
                <a:solidFill>
                  <a:schemeClr val="tx1"/>
                </a:solidFill>
              </a:rPr>
              <a:t>Precision medicine (4Ps):</a:t>
            </a:r>
          </a:p>
          <a:p>
            <a:pPr lvl="1"/>
            <a:endParaRPr lang="en-AU" dirty="0">
              <a:solidFill>
                <a:schemeClr val="tx1"/>
              </a:solidFill>
            </a:endParaRPr>
          </a:p>
          <a:p>
            <a:pPr marL="742950" lvl="1" indent="-285750">
              <a:buFont typeface="Arial" panose="020B0604020202020204" pitchFamily="34" charset="0"/>
              <a:buChar char="•"/>
            </a:pPr>
            <a:r>
              <a:rPr lang="en-AU" dirty="0">
                <a:solidFill>
                  <a:schemeClr val="tx1"/>
                </a:solidFill>
              </a:rPr>
              <a:t>Personalised</a:t>
            </a:r>
          </a:p>
          <a:p>
            <a:pPr marL="742950" lvl="1" indent="-285750">
              <a:buFont typeface="Arial" panose="020B0604020202020204" pitchFamily="34" charset="0"/>
              <a:buChar char="•"/>
            </a:pPr>
            <a:r>
              <a:rPr lang="en-AU" dirty="0">
                <a:solidFill>
                  <a:schemeClr val="tx1"/>
                </a:solidFill>
              </a:rPr>
              <a:t>Precise</a:t>
            </a:r>
          </a:p>
          <a:p>
            <a:pPr marL="742950" lvl="1" indent="-285750">
              <a:buFont typeface="Arial" panose="020B0604020202020204" pitchFamily="34" charset="0"/>
              <a:buChar char="•"/>
            </a:pPr>
            <a:r>
              <a:rPr lang="en-AU" dirty="0">
                <a:solidFill>
                  <a:schemeClr val="tx1"/>
                </a:solidFill>
              </a:rPr>
              <a:t>Participatory</a:t>
            </a:r>
          </a:p>
          <a:p>
            <a:pPr marL="742950" lvl="1" indent="-285750">
              <a:buFont typeface="Arial" panose="020B0604020202020204" pitchFamily="34" charset="0"/>
              <a:buChar char="•"/>
            </a:pPr>
            <a:r>
              <a:rPr lang="en-AU" dirty="0">
                <a:solidFill>
                  <a:schemeClr val="tx1"/>
                </a:solidFill>
              </a:rPr>
              <a:t>Preventive</a:t>
            </a:r>
          </a:p>
          <a:p>
            <a:pPr marL="742950" lvl="1" indent="-285750">
              <a:buFontTx/>
              <a:buChar char="-"/>
            </a:pPr>
            <a:endParaRPr lang="en-AU" dirty="0">
              <a:solidFill>
                <a:schemeClr val="tx1"/>
              </a:solidFill>
            </a:endParaRPr>
          </a:p>
          <a:p>
            <a:pPr lvl="1"/>
            <a:r>
              <a:rPr lang="en-AU" dirty="0">
                <a:solidFill>
                  <a:schemeClr val="tx1"/>
                </a:solidFill>
              </a:rPr>
              <a:t>Increasingly decentralised and digital.</a:t>
            </a:r>
          </a:p>
          <a:p>
            <a:pPr lvl="1"/>
            <a:endParaRPr lang="en-AU" dirty="0">
              <a:solidFill>
                <a:schemeClr val="tx1"/>
              </a:solidFill>
            </a:endParaRPr>
          </a:p>
          <a:p>
            <a:pPr lvl="1"/>
            <a:r>
              <a:rPr lang="en-AU" b="1" dirty="0">
                <a:solidFill>
                  <a:schemeClr val="tx1"/>
                </a:solidFill>
              </a:rPr>
              <a:t>How do insurers adapt?</a:t>
            </a:r>
          </a:p>
        </p:txBody>
      </p:sp>
      <p:sp>
        <p:nvSpPr>
          <p:cNvPr id="3" name="Rectangle 2">
            <a:extLst>
              <a:ext uri="{FF2B5EF4-FFF2-40B4-BE49-F238E27FC236}">
                <a16:creationId xmlns:a16="http://schemas.microsoft.com/office/drawing/2014/main" id="{CD795B34-D9C1-3DC5-0F2D-8305FAF43D30}"/>
              </a:ext>
            </a:extLst>
          </p:cNvPr>
          <p:cNvSpPr/>
          <p:nvPr/>
        </p:nvSpPr>
        <p:spPr>
          <a:xfrm>
            <a:off x="4517292" y="1750646"/>
            <a:ext cx="1477108" cy="6017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Reactive</a:t>
            </a:r>
          </a:p>
        </p:txBody>
      </p:sp>
      <p:sp>
        <p:nvSpPr>
          <p:cNvPr id="5" name="Rectangle 4">
            <a:extLst>
              <a:ext uri="{FF2B5EF4-FFF2-40B4-BE49-F238E27FC236}">
                <a16:creationId xmlns:a16="http://schemas.microsoft.com/office/drawing/2014/main" id="{B41D502C-1D80-68A4-02CF-2786554111A3}"/>
              </a:ext>
            </a:extLst>
          </p:cNvPr>
          <p:cNvSpPr/>
          <p:nvPr/>
        </p:nvSpPr>
        <p:spPr>
          <a:xfrm>
            <a:off x="7338645" y="1735584"/>
            <a:ext cx="1477108" cy="6017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Proactive</a:t>
            </a:r>
          </a:p>
        </p:txBody>
      </p:sp>
      <p:sp>
        <p:nvSpPr>
          <p:cNvPr id="8" name="Arrow: Right 7">
            <a:extLst>
              <a:ext uri="{FF2B5EF4-FFF2-40B4-BE49-F238E27FC236}">
                <a16:creationId xmlns:a16="http://schemas.microsoft.com/office/drawing/2014/main" id="{5225D711-7FD9-EE6F-7443-F80D7877A54A}"/>
              </a:ext>
            </a:extLst>
          </p:cNvPr>
          <p:cNvSpPr/>
          <p:nvPr/>
        </p:nvSpPr>
        <p:spPr>
          <a:xfrm>
            <a:off x="6213962" y="1922585"/>
            <a:ext cx="929601" cy="3263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descr="A screenshot of a computer&#10;&#10;AI-generated content may be incorrect.">
            <a:extLst>
              <a:ext uri="{FF2B5EF4-FFF2-40B4-BE49-F238E27FC236}">
                <a16:creationId xmlns:a16="http://schemas.microsoft.com/office/drawing/2014/main" id="{04824949-C914-2B46-74A2-5311FCFA7E00}"/>
              </a:ext>
            </a:extLst>
          </p:cNvPr>
          <p:cNvPicPr>
            <a:picLocks noChangeAspect="1"/>
          </p:cNvPicPr>
          <p:nvPr/>
        </p:nvPicPr>
        <p:blipFill>
          <a:blip r:embed="rId3">
            <a:extLst>
              <a:ext uri="{28A0092B-C50C-407E-A947-70E740481C1C}">
                <a14:useLocalDpi xmlns:a14="http://schemas.microsoft.com/office/drawing/2010/main" val="0"/>
              </a:ext>
            </a:extLst>
          </a:blip>
          <a:srcRect r="2041" b="8154"/>
          <a:stretch/>
        </p:blipFill>
        <p:spPr>
          <a:xfrm>
            <a:off x="8951673" y="1376039"/>
            <a:ext cx="3370532" cy="5079097"/>
          </a:xfrm>
          <a:prstGeom prst="rect">
            <a:avLst/>
          </a:prstGeom>
        </p:spPr>
      </p:pic>
    </p:spTree>
    <p:extLst>
      <p:ext uri="{BB962C8B-B14F-4D97-AF65-F5344CB8AC3E}">
        <p14:creationId xmlns:p14="http://schemas.microsoft.com/office/powerpoint/2010/main" val="33527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8BC6D-E9BF-159C-066F-01B47E86FC9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0C04519-0FBF-F8FA-0F3F-4E6D070F2D01}"/>
              </a:ext>
            </a:extLst>
          </p:cNvPr>
          <p:cNvSpPr/>
          <p:nvPr/>
        </p:nvSpPr>
        <p:spPr>
          <a:xfrm>
            <a:off x="-310720" y="-56390"/>
            <a:ext cx="12632925" cy="70755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1E6AC2D-B31D-0894-DD90-2C3FDED50926}"/>
              </a:ext>
            </a:extLst>
          </p:cNvPr>
          <p:cNvSpPr>
            <a:spLocks noGrp="1"/>
          </p:cNvSpPr>
          <p:nvPr>
            <p:ph type="title"/>
          </p:nvPr>
        </p:nvSpPr>
        <p:spPr>
          <a:xfrm>
            <a:off x="326848" y="288389"/>
            <a:ext cx="9932078" cy="1232435"/>
          </a:xfrm>
        </p:spPr>
        <p:txBody>
          <a:bodyPr/>
          <a:lstStyle/>
          <a:p>
            <a:r>
              <a:rPr lang="en-AU" dirty="0">
                <a:solidFill>
                  <a:schemeClr val="bg1"/>
                </a:solidFill>
              </a:rPr>
              <a:t>How will insurers respond to challenges and opportunities?</a:t>
            </a:r>
          </a:p>
        </p:txBody>
      </p:sp>
      <p:sp>
        <p:nvSpPr>
          <p:cNvPr id="4" name="Slide Number Placeholder 3">
            <a:extLst>
              <a:ext uri="{FF2B5EF4-FFF2-40B4-BE49-F238E27FC236}">
                <a16:creationId xmlns:a16="http://schemas.microsoft.com/office/drawing/2014/main" id="{B7BB1E51-C397-E76E-19EE-2081BC2BB4AB}"/>
              </a:ext>
            </a:extLst>
          </p:cNvPr>
          <p:cNvSpPr>
            <a:spLocks noGrp="1"/>
          </p:cNvSpPr>
          <p:nvPr>
            <p:ph type="sldNum" sz="quarter" idx="12"/>
          </p:nvPr>
        </p:nvSpPr>
        <p:spPr>
          <a:xfrm>
            <a:off x="11801521" y="6668604"/>
            <a:ext cx="416447" cy="186484"/>
          </a:xfrm>
        </p:spPr>
        <p:txBody>
          <a:bodyPr/>
          <a:lstStyle/>
          <a:p>
            <a:fld id="{741AFF56-1126-4107-9C02-BC0EFBF16431}" type="slidenum">
              <a:rPr lang="en-GB" smtClean="0"/>
              <a:pPr/>
              <a:t>7</a:t>
            </a:fld>
            <a:endParaRPr lang="en-GB" dirty="0"/>
          </a:p>
        </p:txBody>
      </p:sp>
      <p:sp>
        <p:nvSpPr>
          <p:cNvPr id="7" name="Rectangle: Rounded Corners 6">
            <a:extLst>
              <a:ext uri="{FF2B5EF4-FFF2-40B4-BE49-F238E27FC236}">
                <a16:creationId xmlns:a16="http://schemas.microsoft.com/office/drawing/2014/main" id="{C621CF77-ACC2-4B22-FAC4-A158AB13CF77}"/>
              </a:ext>
            </a:extLst>
          </p:cNvPr>
          <p:cNvSpPr/>
          <p:nvPr/>
        </p:nvSpPr>
        <p:spPr>
          <a:xfrm>
            <a:off x="523783" y="1376039"/>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Rate of advancement</a:t>
            </a:r>
          </a:p>
        </p:txBody>
      </p:sp>
      <p:sp>
        <p:nvSpPr>
          <p:cNvPr id="10" name="Rectangle: Rounded Corners 9">
            <a:extLst>
              <a:ext uri="{FF2B5EF4-FFF2-40B4-BE49-F238E27FC236}">
                <a16:creationId xmlns:a16="http://schemas.microsoft.com/office/drawing/2014/main" id="{440CF8EF-75F9-90B8-3F45-98022FF3C5E7}"/>
              </a:ext>
            </a:extLst>
          </p:cNvPr>
          <p:cNvSpPr/>
          <p:nvPr/>
        </p:nvSpPr>
        <p:spPr>
          <a:xfrm>
            <a:off x="523782" y="2248928"/>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Foundational advances</a:t>
            </a:r>
          </a:p>
        </p:txBody>
      </p:sp>
      <p:sp>
        <p:nvSpPr>
          <p:cNvPr id="11" name="Rectangle: Rounded Corners 10">
            <a:extLst>
              <a:ext uri="{FF2B5EF4-FFF2-40B4-BE49-F238E27FC236}">
                <a16:creationId xmlns:a16="http://schemas.microsoft.com/office/drawing/2014/main" id="{FBCB5238-A2D6-8403-CEB5-0FD7C8B6A2F6}"/>
              </a:ext>
            </a:extLst>
          </p:cNvPr>
          <p:cNvSpPr/>
          <p:nvPr/>
        </p:nvSpPr>
        <p:spPr>
          <a:xfrm>
            <a:off x="523782" y="3121817"/>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AI + healthcare</a:t>
            </a:r>
          </a:p>
        </p:txBody>
      </p:sp>
      <p:sp>
        <p:nvSpPr>
          <p:cNvPr id="12" name="Rectangle: Rounded Corners 11">
            <a:extLst>
              <a:ext uri="{FF2B5EF4-FFF2-40B4-BE49-F238E27FC236}">
                <a16:creationId xmlns:a16="http://schemas.microsoft.com/office/drawing/2014/main" id="{539B904D-39F1-8230-851D-60E7AECB69C5}"/>
              </a:ext>
            </a:extLst>
          </p:cNvPr>
          <p:cNvSpPr/>
          <p:nvPr/>
        </p:nvSpPr>
        <p:spPr>
          <a:xfrm>
            <a:off x="523782" y="3994706"/>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Omics + synthetic biology</a:t>
            </a:r>
          </a:p>
        </p:txBody>
      </p:sp>
      <p:sp>
        <p:nvSpPr>
          <p:cNvPr id="13" name="Rectangle: Rounded Corners 12">
            <a:extLst>
              <a:ext uri="{FF2B5EF4-FFF2-40B4-BE49-F238E27FC236}">
                <a16:creationId xmlns:a16="http://schemas.microsoft.com/office/drawing/2014/main" id="{8A60A426-23BE-59DB-BA91-82B658E6F7CA}"/>
              </a:ext>
            </a:extLst>
          </p:cNvPr>
          <p:cNvSpPr/>
          <p:nvPr/>
        </p:nvSpPr>
        <p:spPr>
          <a:xfrm>
            <a:off x="523782" y="4867595"/>
            <a:ext cx="3089429" cy="719091"/>
          </a:xfrm>
          <a:prstGeom prst="roundRect">
            <a:avLst/>
          </a:prstGeom>
          <a:solidFill>
            <a:schemeClr val="accent1">
              <a:lumMod val="40000"/>
              <a:lumOff val="6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t>Precision medicine</a:t>
            </a:r>
          </a:p>
        </p:txBody>
      </p:sp>
      <p:sp>
        <p:nvSpPr>
          <p:cNvPr id="14" name="Rectangle: Rounded Corners 13">
            <a:extLst>
              <a:ext uri="{FF2B5EF4-FFF2-40B4-BE49-F238E27FC236}">
                <a16:creationId xmlns:a16="http://schemas.microsoft.com/office/drawing/2014/main" id="{4E71A882-B345-F9A1-EE73-41F519C0498B}"/>
              </a:ext>
            </a:extLst>
          </p:cNvPr>
          <p:cNvSpPr/>
          <p:nvPr/>
        </p:nvSpPr>
        <p:spPr>
          <a:xfrm>
            <a:off x="523782" y="5736045"/>
            <a:ext cx="3089429" cy="719091"/>
          </a:xfrm>
          <a:prstGeom prst="roundRect">
            <a:avLst/>
          </a:prstGeom>
          <a:solidFill>
            <a:schemeClr val="accent1">
              <a:lumMod val="5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b="1" dirty="0">
                <a:solidFill>
                  <a:schemeClr val="bg1"/>
                </a:solidFill>
              </a:rPr>
              <a:t>Challenges + opportunities</a:t>
            </a:r>
          </a:p>
        </p:txBody>
      </p:sp>
      <p:sp>
        <p:nvSpPr>
          <p:cNvPr id="20" name="Rectangle: Rounded Corners 19">
            <a:extLst>
              <a:ext uri="{FF2B5EF4-FFF2-40B4-BE49-F238E27FC236}">
                <a16:creationId xmlns:a16="http://schemas.microsoft.com/office/drawing/2014/main" id="{8174EB60-37AE-E2A1-3151-496EB0F19A24}"/>
              </a:ext>
            </a:extLst>
          </p:cNvPr>
          <p:cNvSpPr/>
          <p:nvPr/>
        </p:nvSpPr>
        <p:spPr>
          <a:xfrm>
            <a:off x="3810145" y="1376039"/>
            <a:ext cx="8852175" cy="5079097"/>
          </a:xfrm>
          <a:prstGeom prst="roundRect">
            <a:avLst>
              <a:gd name="adj" fmla="val 6508"/>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AU" dirty="0">
              <a:solidFill>
                <a:schemeClr val="tx1"/>
              </a:solidFill>
            </a:endParaRPr>
          </a:p>
          <a:p>
            <a:endParaRPr lang="en-AU" dirty="0">
              <a:solidFill>
                <a:schemeClr val="tx1"/>
              </a:solidFill>
            </a:endParaRPr>
          </a:p>
        </p:txBody>
      </p:sp>
      <p:sp>
        <p:nvSpPr>
          <p:cNvPr id="3" name="Rectangle: Rounded Corners 2">
            <a:extLst>
              <a:ext uri="{FF2B5EF4-FFF2-40B4-BE49-F238E27FC236}">
                <a16:creationId xmlns:a16="http://schemas.microsoft.com/office/drawing/2014/main" id="{580CBBFD-C650-642F-3231-EDF53A1DA235}"/>
              </a:ext>
            </a:extLst>
          </p:cNvPr>
          <p:cNvSpPr/>
          <p:nvPr/>
        </p:nvSpPr>
        <p:spPr>
          <a:xfrm>
            <a:off x="4560536" y="3389621"/>
            <a:ext cx="1338531" cy="8728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t>Product</a:t>
            </a:r>
          </a:p>
        </p:txBody>
      </p:sp>
      <p:sp>
        <p:nvSpPr>
          <p:cNvPr id="5" name="Rectangle: Rounded Corners 4">
            <a:extLst>
              <a:ext uri="{FF2B5EF4-FFF2-40B4-BE49-F238E27FC236}">
                <a16:creationId xmlns:a16="http://schemas.microsoft.com/office/drawing/2014/main" id="{2C77468D-8FB2-0E21-8F2C-DB055AB7AAE5}"/>
              </a:ext>
            </a:extLst>
          </p:cNvPr>
          <p:cNvSpPr/>
          <p:nvPr/>
        </p:nvSpPr>
        <p:spPr>
          <a:xfrm>
            <a:off x="6096000" y="3382894"/>
            <a:ext cx="1338531" cy="8728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t>Pricing</a:t>
            </a:r>
          </a:p>
        </p:txBody>
      </p:sp>
      <p:sp>
        <p:nvSpPr>
          <p:cNvPr id="8" name="Rectangle: Rounded Corners 7">
            <a:extLst>
              <a:ext uri="{FF2B5EF4-FFF2-40B4-BE49-F238E27FC236}">
                <a16:creationId xmlns:a16="http://schemas.microsoft.com/office/drawing/2014/main" id="{98D89D7B-BC35-862A-0EC8-49C60A2A4E3F}"/>
              </a:ext>
            </a:extLst>
          </p:cNvPr>
          <p:cNvSpPr/>
          <p:nvPr/>
        </p:nvSpPr>
        <p:spPr>
          <a:xfrm>
            <a:off x="7631464" y="3382894"/>
            <a:ext cx="1338531" cy="8728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t>Underwriting</a:t>
            </a:r>
          </a:p>
        </p:txBody>
      </p:sp>
      <p:sp>
        <p:nvSpPr>
          <p:cNvPr id="9" name="Rectangle: Rounded Corners 8">
            <a:extLst>
              <a:ext uri="{FF2B5EF4-FFF2-40B4-BE49-F238E27FC236}">
                <a16:creationId xmlns:a16="http://schemas.microsoft.com/office/drawing/2014/main" id="{71067DD8-2C33-8C49-C6F5-1B98AE3BA696}"/>
              </a:ext>
            </a:extLst>
          </p:cNvPr>
          <p:cNvSpPr/>
          <p:nvPr/>
        </p:nvSpPr>
        <p:spPr>
          <a:xfrm>
            <a:off x="9166928" y="3389620"/>
            <a:ext cx="1338531" cy="8728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t>Portfolio Management</a:t>
            </a:r>
          </a:p>
        </p:txBody>
      </p:sp>
      <p:sp>
        <p:nvSpPr>
          <p:cNvPr id="15" name="Rectangle: Rounded Corners 14">
            <a:extLst>
              <a:ext uri="{FF2B5EF4-FFF2-40B4-BE49-F238E27FC236}">
                <a16:creationId xmlns:a16="http://schemas.microsoft.com/office/drawing/2014/main" id="{0559383D-1BB7-08A5-7C1D-8C142E70B75C}"/>
              </a:ext>
            </a:extLst>
          </p:cNvPr>
          <p:cNvSpPr/>
          <p:nvPr/>
        </p:nvSpPr>
        <p:spPr>
          <a:xfrm>
            <a:off x="10702392" y="3373852"/>
            <a:ext cx="1338531" cy="8728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t>Claims</a:t>
            </a:r>
          </a:p>
        </p:txBody>
      </p:sp>
      <p:sp>
        <p:nvSpPr>
          <p:cNvPr id="16" name="Rectangle: Rounded Corners 15">
            <a:extLst>
              <a:ext uri="{FF2B5EF4-FFF2-40B4-BE49-F238E27FC236}">
                <a16:creationId xmlns:a16="http://schemas.microsoft.com/office/drawing/2014/main" id="{07CC8D55-151E-E64E-BD08-CDF4ABE9F52F}"/>
              </a:ext>
            </a:extLst>
          </p:cNvPr>
          <p:cNvSpPr/>
          <p:nvPr/>
        </p:nvSpPr>
        <p:spPr>
          <a:xfrm>
            <a:off x="4560536" y="1455420"/>
            <a:ext cx="7480387" cy="5638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Staying informed of advances</a:t>
            </a:r>
          </a:p>
        </p:txBody>
      </p:sp>
    </p:spTree>
    <p:extLst>
      <p:ext uri="{BB962C8B-B14F-4D97-AF65-F5344CB8AC3E}">
        <p14:creationId xmlns:p14="http://schemas.microsoft.com/office/powerpoint/2010/main" val="3515720197"/>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97</Value>
      <Value>29</Value>
      <Value>44</Value>
      <Value>26</Value>
      <Value>24</Value>
      <Value>23</Value>
      <Value>21</Value>
      <Value>38</Value>
      <Value>35</Value>
      <Value>27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The life insurance industry is experiencing significant shifts driven by technological advancements, economic challenges, and evolving consumer needs. This session will challenge the audience to think how innovation can be utilised to address some of these challenges to create a more sustainable future.
The session will commence with a presentation on approaches to innovation, talk about some of the key industry challenges and opportunities leading into a panel discussion on the application of innovation to some of the following challenges:
Technological innovations: Exploring the impact of genetic testing, generative AI, and machine learning
Economic dynamics: Addressing the cost-of-living crisis and its implications for insurance
Distribution strategies: Navigating competition from superannuation funds
Customer engagement: Developing approaches to reconnect with disengaged markets
Blockchain applications: Enhancing transactional security and trust
Strategic partnerships: Creating new pathways for industry evolution
Join us to gain a deeper understanding of the opportunities and challenges ahead.
Are you ready to shape the future of life insurance?</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Banking</TermName>
          <TermId xmlns="http://schemas.microsoft.com/office/infopath/2007/PartnerControls">d3d321f5-3d0c-46cb-9f59-66c9c2507daa</TermId>
        </TermInfo>
        <TermInfo xmlns="http://schemas.microsoft.com/office/infopath/2007/PartnerControls">
          <TermName xmlns="http://schemas.microsoft.com/office/infopath/2007/PartnerControls">Data Science and AI</TermName>
          <TermId xmlns="http://schemas.microsoft.com/office/infopath/2007/PartnerControls">70993916-283d-436e-9a11-782717950164</TermId>
        </TermInfo>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Info xmlns="http://schemas.microsoft.com/office/infopath/2007/PartnerControls">
          <TermName xmlns="http://schemas.microsoft.com/office/infopath/2007/PartnerControls">Health</TermName>
          <TermId xmlns="http://schemas.microsoft.com/office/infopath/2007/PartnerControls">86c6c317-aa04-4573-bfd3-11091ca80761</TermId>
        </TermInfo>
        <TermInfo xmlns="http://schemas.microsoft.com/office/infopath/2007/PartnerControls">
          <TermName xmlns="http://schemas.microsoft.com/office/infopath/2007/PartnerControls">Risk Management</TermName>
          <TermId xmlns="http://schemas.microsoft.com/office/infopath/2007/PartnerControls">60753097-2a14-46e3-b374-f14a101be12e</TermId>
        </TermInfo>
        <TermInfo xmlns="http://schemas.microsoft.com/office/infopath/2007/PartnerControls">
          <TermName xmlns="http://schemas.microsoft.com/office/infopath/2007/PartnerControls">General Insurance</TermName>
          <TermId xmlns="http://schemas.microsoft.com/office/infopath/2007/PartnerControls">95343fdf-1a65-4d44-be03-5f5c25e610eb</TermId>
        </TermInfo>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2025-06-12T14:00:00+00:00</Created-Date>
    <wic_System_Copyright xmlns="http://schemas.microsoft.com/sharepoint/v3/fields" xsi:nil="true"/>
    <new-release-expiry xmlns="b9043e53-a078-4fe1-9a97-1dc890974721" xsi:nil="true"/>
    <_dlc_DocId xmlns="7c09f450-3099-4ab0-9797-308ed8a26daf">CE6YYQN64SX3-786882053-16306</_dlc_DocId>
    <_dlc_DocIdUrl xmlns="7c09f450-3099-4ab0-9797-308ed8a26daf">
      <Url>https://actuaries.sharepoint.com/sites/DMS/_layouts/15/DocIdRedir.aspx?ID=CE6YYQN64SX3-786882053-16306</Url>
      <Description>CE6YYQN64SX3-786882053-16306</Description>
    </_dlc_DocIdUrl>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90FBF2D-A68E-434E-BF1F-0F0295C38813}"/>
</file>

<file path=customXml/itemProps2.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3.xml><?xml version="1.0" encoding="utf-8"?>
<ds:datastoreItem xmlns:ds="http://schemas.openxmlformats.org/officeDocument/2006/customXml" ds:itemID="{23A7F36D-13F6-4DF0-A1FA-99BF5BE8352E}">
  <ds:schemaRefs>
    <ds:schemaRef ds:uri="http://schemas.microsoft.com/office/2006/metadata/properties"/>
    <ds:schemaRef ds:uri="http://schemas.microsoft.com/office/infopath/2007/PartnerControls"/>
    <ds:schemaRef ds:uri="5fb66992-734b-4aff-a197-478e72cbcc6e"/>
    <ds:schemaRef ds:uri="ae420036-3ea8-428d-a088-a73cb9493f2c"/>
    <ds:schemaRef ds:uri="3138fe39-45e2-4243-b4f0-a56ce41f1c6e"/>
    <ds:schemaRef ds:uri="7e948e1f-1c1f-44ca-b8c3-272baaf9988d"/>
  </ds:schemaRefs>
</ds:datastoreItem>
</file>

<file path=customXml/itemProps4.xml><?xml version="1.0" encoding="utf-8"?>
<ds:datastoreItem xmlns:ds="http://schemas.openxmlformats.org/officeDocument/2006/customXml" ds:itemID="{4EAE5C50-C198-4F7D-9C3D-F854630A3189}"/>
</file>

<file path=customXml/itemProps5.xml><?xml version="1.0" encoding="utf-8"?>
<ds:datastoreItem xmlns:ds="http://schemas.openxmlformats.org/officeDocument/2006/customXml" ds:itemID="{509D9B5A-CBCB-454F-8066-E93C395333E7}"/>
</file>

<file path=docProps/app.xml><?xml version="1.0" encoding="utf-8"?>
<Properties xmlns="http://schemas.openxmlformats.org/officeDocument/2006/extended-properties" xmlns:vt="http://schemas.openxmlformats.org/officeDocument/2006/docPropsVTypes">
  <TotalTime>0</TotalTime>
  <Words>1317</Words>
  <Application>Microsoft Office PowerPoint</Application>
  <PresentationFormat>Widescreen</PresentationFormat>
  <Paragraphs>162</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ABC Oracle</vt:lpstr>
      <vt:lpstr>ABC Oracle Medium</vt:lpstr>
      <vt:lpstr>Arial</vt:lpstr>
      <vt:lpstr>Calibri</vt:lpstr>
      <vt:lpstr>Office Theme</vt:lpstr>
      <vt:lpstr>Medical advancement: challenges and opportunities</vt:lpstr>
      <vt:lpstr>The rate of change is a challenge itself</vt:lpstr>
      <vt:lpstr>The acceleration of change is fuelled by foundational advances</vt:lpstr>
      <vt:lpstr>Artificial intelligence in healthcare: broad impacts</vt:lpstr>
      <vt:lpstr>Omics and synthetic biology: just getting started</vt:lpstr>
      <vt:lpstr>Precision medicine: the promise</vt:lpstr>
      <vt:lpstr>How will insurers respond to challenges and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Plenary 6: Redefining Life Insurance: Innovation, Challenges, and the Path Forward - Dr Matthew Paul</dc:title>
  <dc:creator>Nicole Gibson, Greg Martin and Dr Matthew Paul</dc:creator>
  <cp:lastModifiedBy>Paul Dr. Matthew - Sydney-MHA</cp:lastModifiedBy>
  <cp:revision>27</cp:revision>
  <dcterms:created xsi:type="dcterms:W3CDTF">2023-05-24T00:01:03Z</dcterms:created>
  <dcterms:modified xsi:type="dcterms:W3CDTF">2025-06-10T10:57:50Z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MSIP_Label_f45d0447-72b7-4595-8ee5-b32b4892557e_Enabled">
    <vt:lpwstr>true</vt:lpwstr>
  </property>
  <property fmtid="{D5CDD505-2E9C-101B-9397-08002B2CF9AE}" pid="5" name="MSIP_Label_f45d0447-72b7-4595-8ee5-b32b4892557e_SetDate">
    <vt:lpwstr>2025-06-02T04:36:01Z</vt:lpwstr>
  </property>
  <property fmtid="{D5CDD505-2E9C-101B-9397-08002B2CF9AE}" pid="6" name="MSIP_Label_f45d0447-72b7-4595-8ee5-b32b4892557e_Method">
    <vt:lpwstr>Privileged</vt:lpwstr>
  </property>
  <property fmtid="{D5CDD505-2E9C-101B-9397-08002B2CF9AE}" pid="7" name="MSIP_Label_f45d0447-72b7-4595-8ee5-b32b4892557e_Name">
    <vt:lpwstr>f45d0447-72b7-4595-8ee5-b32b4892557e</vt:lpwstr>
  </property>
  <property fmtid="{D5CDD505-2E9C-101B-9397-08002B2CF9AE}" pid="8" name="MSIP_Label_f45d0447-72b7-4595-8ee5-b32b4892557e_SiteId">
    <vt:lpwstr>582259a1-dcaa-4cca-b1cf-e60d3f045ecd</vt:lpwstr>
  </property>
  <property fmtid="{D5CDD505-2E9C-101B-9397-08002B2CF9AE}" pid="9" name="MSIP_Label_f45d0447-72b7-4595-8ee5-b32b4892557e_ActionId">
    <vt:lpwstr>5adc6af3-7bd2-4f28-9331-a658687c0446</vt:lpwstr>
  </property>
  <property fmtid="{D5CDD505-2E9C-101B-9397-08002B2CF9AE}" pid="10" name="MSIP_Label_f45d0447-72b7-4595-8ee5-b32b4892557e_ContentBits">
    <vt:lpwstr>0</vt:lpwstr>
  </property>
  <property fmtid="{D5CDD505-2E9C-101B-9397-08002B2CF9AE}" pid="11" name="MSIP_Label_f45d0447-72b7-4595-8ee5-b32b4892557e_Tag">
    <vt:lpwstr>10, 0, 1, 1</vt:lpwstr>
  </property>
  <property fmtid="{D5CDD505-2E9C-101B-9397-08002B2CF9AE}" pid="12" name="_dlc_DocIdItemGuid">
    <vt:lpwstr>e3f9d0c1-b033-4584-af99-d8ab094064ad</vt:lpwstr>
  </property>
  <property fmtid="{D5CDD505-2E9C-101B-9397-08002B2CF9AE}" pid="13" name="Prototype_Education_Programs">
    <vt:lpwstr/>
  </property>
  <property fmtid="{D5CDD505-2E9C-101B-9397-08002B2CF9AE}" pid="14" name="Prototype_CPD_Activity_Format">
    <vt:lpwstr>33;#Presentation Slides|d40094d7-41bb-4670-ae67-14554674b2a3</vt:lpwstr>
  </property>
  <property fmtid="{D5CDD505-2E9C-101B-9397-08002B2CF9AE}" pid="15" name="Prototype_Practice_Area">
    <vt:lpwstr>35;#Banking|d3d321f5-3d0c-46cb-9f59-66c9c2507daa;#44;#Data Science and AI|70993916-283d-436e-9a11-782717950164;#24;#Life Insurance|2f4b7b7b-e853-4c23-b89a-c367646d2d02;#27;#Health|86c6c317-aa04-4573-bfd3-11091ca80761;#26;#Risk Management|60753097-2a14-46e3-b374-f14a101be12e;#23;#General Insurance|95343fdf-1a65-4d44-be03-5f5c25e610eb;#21;#Superannuation and Investments|c4023ceb-8694-42da-8304-ff16c412bbef</vt:lpwstr>
  </property>
  <property fmtid="{D5CDD505-2E9C-101B-9397-08002B2CF9AE}" pid="16" name="Prototype_Content_Types">
    <vt:lpwstr>29;#Presentation slides|82514a72-d478-4557-818e-561b0f30fbaf</vt:lpwstr>
  </property>
  <property fmtid="{D5CDD505-2E9C-101B-9397-08002B2CF9AE}" pid="17" name="Prototype_Tags">
    <vt:lpwstr>40;#Past Event|81820cd3-45f0-44e5-97c3-ef5505ffe26e;#97;#All Actuaries Summit|57ed7ee8-003a-406d-a47c-605a474390f3</vt:lpwstr>
  </property>
  <property fmtid="{D5CDD505-2E9C-101B-9397-08002B2CF9AE}" pid="18" name="lcf76f155ced4ddcb4097134ff3c332f">
    <vt:lpwstr/>
  </property>
  <property fmtid="{D5CDD505-2E9C-101B-9397-08002B2CF9AE}" pid="19" name="Prototype_Event_Types">
    <vt:lpwstr>38;#Major Events|741f9fd0-c1f0-4e98-ad79-70afc16eedf5</vt:lpwstr>
  </property>
</Properties>
</file>