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0" r:id="rId5"/>
    <p:sldId id="2147473785" r:id="rId6"/>
    <p:sldId id="2147473795" r:id="rId7"/>
    <p:sldId id="2147473777" r:id="rId8"/>
    <p:sldId id="2147473771" r:id="rId9"/>
    <p:sldId id="2147473778" r:id="rId10"/>
    <p:sldId id="2147473794" r:id="rId11"/>
    <p:sldId id="2147473793" r:id="rId12"/>
    <p:sldId id="2147473789" r:id="rId13"/>
    <p:sldId id="310" r:id="rId14"/>
    <p:sldId id="2147473781" r:id="rId15"/>
    <p:sldId id="2147473779" r:id="rId16"/>
    <p:sldId id="2147473772" r:id="rId17"/>
    <p:sldId id="2147473780" r:id="rId18"/>
    <p:sldId id="2147473783" r:id="rId19"/>
    <p:sldId id="2147473796" r:id="rId20"/>
    <p:sldId id="2147473773" r:id="rId21"/>
    <p:sldId id="2147473775" r:id="rId22"/>
    <p:sldId id="2147473776" r:id="rId23"/>
    <p:sldId id="2147473782" r:id="rId24"/>
    <p:sldId id="2147473792" r:id="rId25"/>
    <p:sldId id="2147473797" r:id="rId26"/>
    <p:sldId id="2147473798" r:id="rId27"/>
    <p:sldId id="273"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A1C60E-066F-AD43-E2E0-F2F73E02D1F4}" name="Aidan Nguyen" initials="AN" userId="S::AidanN@actuaries.asn.au::44c3946c-3e6f-4796-b94e-6a8a5e5b9d02" providerId="AD"/>
  <p188:author id="{3225B955-F404-384E-7207-B044DACCF287}" name="Chris Scheuber" initials="CS" userId="S::Chris.Scheuber@mlcinsurance.com.au::e4ab9ca7-5796-4fdd-8d55-da9a9c2336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74697" autoAdjust="0"/>
  </p:normalViewPr>
  <p:slideViewPr>
    <p:cSldViewPr snapToGrid="0">
      <p:cViewPr varScale="1">
        <p:scale>
          <a:sx n="82" d="100"/>
          <a:sy n="82" d="100"/>
        </p:scale>
        <p:origin x="1524" y="96"/>
      </p:cViewPr>
      <p:guideLst>
        <p:guide orient="horz" pos="3634"/>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0"/>
    </p:cViewPr>
  </p:sorterViewPr>
  <p:notesViewPr>
    <p:cSldViewPr snapToGrid="0" showGuides="1">
      <p:cViewPr varScale="1">
        <p:scale>
          <a:sx n="50" d="100"/>
          <a:sy n="50" d="100"/>
        </p:scale>
        <p:origin x="-2672" y="-68"/>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CC2BD43A-11A6-4130-AE96-3C026CF7550E}" type="datetimeFigureOut">
              <a:rPr lang="en-AU" smtClean="0"/>
              <a:t>1/12/2025</a:t>
            </a:fld>
            <a:endParaRPr lang="en-AU"/>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B34515AA-99FE-4E8B-BB56-D1915E0DC36E}" type="slidenum">
              <a:rPr lang="en-AU" smtClean="0"/>
              <a:t>‹#›</a:t>
            </a:fld>
            <a:endParaRPr lang="en-AU"/>
          </a:p>
        </p:txBody>
      </p:sp>
    </p:spTree>
    <p:extLst>
      <p:ext uri="{BB962C8B-B14F-4D97-AF65-F5344CB8AC3E}">
        <p14:creationId xmlns:p14="http://schemas.microsoft.com/office/powerpoint/2010/main" val="490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270274"/>
          </a:xfrm>
          <a:prstGeom prst="rect">
            <a:avLst/>
          </a:prstGeom>
        </p:spPr>
        <p:txBody>
          <a:bodyPr vert="horz" lIns="94229" tIns="47114" rIns="94229" bIns="47114"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735013" y="446088"/>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3790952"/>
            <a:ext cx="5681980" cy="5126470"/>
          </a:xfrm>
          <a:prstGeom prst="rect">
            <a:avLst/>
          </a:prstGeom>
        </p:spPr>
        <p:txBody>
          <a:bodyPr vert="horz" lIns="94229" tIns="47114" rIns="94229" bIns="47114"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BEA80CD-AE39-0C4B-A880-515F813E088A}" type="slidenum">
              <a:rPr lang="en-US" smtClean="0"/>
              <a:t>‹#›</a:t>
            </a:fld>
            <a:endParaRPr lang="en-US" dirty="0"/>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457200" algn="l" defTabSz="914400" rtl="0" eaLnBrk="1" latinLnBrk="0" hangingPunct="1">
      <a:spcBef>
        <a:spcPts val="600"/>
      </a:spcBef>
      <a:defRPr sz="1200" kern="1200">
        <a:solidFill>
          <a:schemeClr val="tx1"/>
        </a:solidFill>
        <a:latin typeface="+mn-lt"/>
        <a:ea typeface="+mn-ea"/>
        <a:cs typeface="+mn-cs"/>
      </a:defRPr>
    </a:lvl2pPr>
    <a:lvl3pPr marL="914400" algn="l" defTabSz="914400" rtl="0" eaLnBrk="1" latinLnBrk="0" hangingPunct="1">
      <a:spcBef>
        <a:spcPts val="600"/>
      </a:spcBef>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US" dirty="0"/>
              <a:t>Good afternoon and welcome.</a:t>
            </a:r>
          </a:p>
          <a:p>
            <a:r>
              <a:rPr lang="en-AU" dirty="0"/>
              <a:t>Motivation behind and proposal  for a Help, Guidance and Advice (HGA) Framework to help address the financial advice gap in Australia, where many consumers cannot access or afford full personal advice. </a:t>
            </a:r>
          </a:p>
          <a:p>
            <a:r>
              <a:rPr lang="en-US" dirty="0"/>
              <a:t>HGA  WG was set up under the auspices of the SIPC in February 24, and following extensive research, including stakeholder research in the 2</a:t>
            </a:r>
            <a:r>
              <a:rPr lang="en-US" baseline="30000" dirty="0"/>
              <a:t>nd</a:t>
            </a:r>
            <a:r>
              <a:rPr lang="en-US" dirty="0"/>
              <a:t> quarter of this year, we released our final Discussion Paper in late  October.</a:t>
            </a:r>
          </a:p>
          <a:p>
            <a:endParaRPr lang="en-US" dirty="0"/>
          </a:p>
          <a:p>
            <a:r>
              <a:rPr lang="en-US" dirty="0"/>
              <a:t>Whilst Michel  Rice and I are presenting today, I would like to also acknowledge the huge efforts of the other WG members – Stephen Huppert (who is  attending today online from Melbourne). Melanie Dunn,  Giacomo Tarantolo, and Peter Crump – diverse backgrounds which hopefully contributed to a well balanced paper and Aidan Nguyen from the Institute.</a:t>
            </a:r>
          </a:p>
          <a:p>
            <a:endParaRPr lang="en-AU" dirty="0"/>
          </a:p>
          <a:p>
            <a:r>
              <a:rPr lang="en-AU" dirty="0"/>
              <a:t>Also acknowledge great support from the Institute – especially SIPC, Institute HO, and also PPCC and life Insurance  Practice Committee.</a:t>
            </a:r>
          </a:p>
          <a:p>
            <a:endParaRPr lang="en-AU" dirty="0"/>
          </a:p>
          <a:p>
            <a:r>
              <a:rPr lang="en-AU" dirty="0"/>
              <a:t>This Discussion Paper is just that – it is intended to stimulate debate,  outlines thoughts for further pubic policy and regulatory reform to contribute to the financial wellbeing of Australians, and includes ‘call to action’ for different stakeholders, which we will cover later.</a:t>
            </a:r>
          </a:p>
          <a:p>
            <a:r>
              <a:rPr lang="en-AU" dirty="0"/>
              <a:t>This Insights session is anticipated to be a valuable component of that process.</a:t>
            </a:r>
            <a:endParaRPr lang="en-US" dirty="0"/>
          </a:p>
        </p:txBody>
      </p:sp>
      <p:sp>
        <p:nvSpPr>
          <p:cNvPr id="4" name="Slide Number Placeholder 3"/>
          <p:cNvSpPr>
            <a:spLocks noGrp="1"/>
          </p:cNvSpPr>
          <p:nvPr>
            <p:ph type="sldNum" sz="quarter" idx="5"/>
          </p:nvPr>
        </p:nvSpPr>
        <p:spPr/>
        <p:txBody>
          <a:bodyPr/>
          <a:lstStyle/>
          <a:p>
            <a:fld id="{1BEA80CD-AE39-0C4B-A880-515F813E088A}" type="slidenum">
              <a:rPr lang="en-US" smtClean="0"/>
              <a:t>1</a:t>
            </a:fld>
            <a:endParaRPr lang="en-US" dirty="0"/>
          </a:p>
        </p:txBody>
      </p:sp>
    </p:spTree>
    <p:extLst>
      <p:ext uri="{BB962C8B-B14F-4D97-AF65-F5344CB8AC3E}">
        <p14:creationId xmlns:p14="http://schemas.microsoft.com/office/powerpoint/2010/main" val="82458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The Core Concept</a:t>
            </a:r>
          </a:p>
          <a:p>
            <a:pPr marL="176679" indent="-176679">
              <a:buFont typeface="Arial" panose="020B0604020202020204" pitchFamily="34" charset="0"/>
              <a:buChar char="•"/>
            </a:pPr>
            <a:r>
              <a:rPr lang="en-AU" dirty="0"/>
              <a:t>The framework creates clear categories with proportionate regulation</a:t>
            </a:r>
          </a:p>
          <a:p>
            <a:pPr marL="176679" indent="-176679">
              <a:buFont typeface="Arial" panose="020B0604020202020204" pitchFamily="34" charset="0"/>
              <a:buChar char="•"/>
            </a:pPr>
            <a:r>
              <a:rPr lang="en-AU" dirty="0"/>
              <a:t>Each tier serves different needs, has appropriate safeguards</a:t>
            </a:r>
          </a:p>
          <a:p>
            <a:pPr marL="176679" indent="-176679">
              <a:buFont typeface="Arial" panose="020B0604020202020204" pitchFamily="34" charset="0"/>
              <a:buChar char="•"/>
            </a:pPr>
            <a:r>
              <a:rPr lang="en-AU" dirty="0"/>
              <a:t>Creates natural progression and referral pathways</a:t>
            </a:r>
          </a:p>
          <a:p>
            <a:endParaRPr lang="en-AU" b="1" dirty="0"/>
          </a:p>
          <a:p>
            <a:r>
              <a:rPr lang="en-AU" b="1" dirty="0"/>
              <a:t>HELP: "How do I do something?"</a:t>
            </a:r>
            <a:endParaRPr lang="en-AU" dirty="0"/>
          </a:p>
          <a:p>
            <a:pPr marL="176679" indent="-176679">
              <a:buFont typeface="Arial" panose="020B0604020202020204" pitchFamily="34" charset="0"/>
              <a:buChar char="•"/>
            </a:pPr>
            <a:r>
              <a:rPr lang="en-AU" dirty="0"/>
              <a:t>Basic factual information, tools, calculators</a:t>
            </a:r>
          </a:p>
          <a:p>
            <a:pPr marL="176679" indent="-176679">
              <a:buFont typeface="Arial" panose="020B0604020202020204" pitchFamily="34" charset="0"/>
              <a:buChar char="•"/>
            </a:pPr>
            <a:r>
              <a:rPr lang="en-AU" dirty="0"/>
              <a:t>No personalisation, minimal regulation</a:t>
            </a:r>
          </a:p>
          <a:p>
            <a:r>
              <a:rPr lang="en-AU" b="1" dirty="0"/>
              <a:t>GUIDANCE: "What should I consider?"</a:t>
            </a:r>
            <a:endParaRPr lang="en-AU" dirty="0"/>
          </a:p>
          <a:p>
            <a:pPr marL="176679" indent="-176679">
              <a:buFont typeface="Arial" panose="020B0604020202020204" pitchFamily="34" charset="0"/>
              <a:buChar char="•"/>
            </a:pPr>
            <a:r>
              <a:rPr lang="en-AU" dirty="0"/>
              <a:t>Suggestions/nudges based on general circumstances</a:t>
            </a:r>
          </a:p>
          <a:p>
            <a:pPr marL="176679" indent="-176679">
              <a:buFont typeface="Arial" panose="020B0604020202020204" pitchFamily="34" charset="0"/>
              <a:buChar char="•"/>
            </a:pPr>
            <a:r>
              <a:rPr lang="en-AU" dirty="0"/>
              <a:t>Stops short of personal recommendations</a:t>
            </a:r>
          </a:p>
          <a:p>
            <a:pPr marL="176679" indent="-176679">
              <a:buFont typeface="Arial" panose="020B0604020202020204" pitchFamily="34" charset="0"/>
              <a:buChar char="•"/>
            </a:pPr>
            <a:r>
              <a:rPr lang="en-AU" dirty="0"/>
              <a:t>Defined boundaries but not full advice regulation</a:t>
            </a:r>
          </a:p>
          <a:p>
            <a:r>
              <a:rPr lang="en-AU" b="1" dirty="0"/>
              <a:t>ADVICE: "What should I do?"</a:t>
            </a:r>
            <a:endParaRPr lang="en-AU" dirty="0"/>
          </a:p>
          <a:p>
            <a:pPr marL="176679" indent="-176679">
              <a:buFont typeface="Arial" panose="020B0604020202020204" pitchFamily="34" charset="0"/>
              <a:buChar char="•"/>
            </a:pPr>
            <a:r>
              <a:rPr lang="en-AU" dirty="0"/>
              <a:t>Personalised recommendations based on full situation analysis</a:t>
            </a:r>
          </a:p>
          <a:p>
            <a:pPr marL="176679" indent="-176679">
              <a:buFont typeface="Arial" panose="020B0604020202020204" pitchFamily="34" charset="0"/>
              <a:buChar char="•"/>
            </a:pPr>
            <a:r>
              <a:rPr lang="en-AU" dirty="0"/>
              <a:t>Only provided by qualified financial advisers</a:t>
            </a:r>
          </a:p>
          <a:p>
            <a:pPr marL="176679" indent="-176679">
              <a:buFont typeface="Arial" panose="020B0604020202020204" pitchFamily="34" charset="0"/>
              <a:buChar char="•"/>
            </a:pPr>
            <a:r>
              <a:rPr lang="en-AU" dirty="0"/>
              <a:t>Three complexity levels: Simple (low risk), Normal (medium risk), Complex (high risk)</a:t>
            </a:r>
          </a:p>
          <a:p>
            <a:pPr marL="176679" indent="-176679">
              <a:buFont typeface="Arial" panose="020B0604020202020204" pitchFamily="34" charset="0"/>
              <a:buChar char="•"/>
            </a:pPr>
            <a:r>
              <a:rPr lang="en-AU" dirty="0"/>
              <a:t>Full professional standards and protections</a:t>
            </a:r>
          </a:p>
          <a:p>
            <a:endParaRPr lang="en-AU" b="1" dirty="0"/>
          </a:p>
          <a:p>
            <a:r>
              <a:rPr lang="en-AU" b="1" dirty="0"/>
              <a:t>How They Work Together</a:t>
            </a:r>
            <a:endParaRPr lang="en-AU" dirty="0"/>
          </a:p>
          <a:p>
            <a:pPr marL="176679" indent="-176679">
              <a:buFont typeface="Arial" panose="020B0604020202020204" pitchFamily="34" charset="0"/>
              <a:buChar char="•"/>
            </a:pPr>
            <a:r>
              <a:rPr lang="en-AU" dirty="0"/>
              <a:t>Natural progression: Help → Guidance → Advice</a:t>
            </a:r>
          </a:p>
          <a:p>
            <a:pPr marL="176679" indent="-176679">
              <a:buFont typeface="Arial" panose="020B0604020202020204" pitchFamily="34" charset="0"/>
              <a:buChar char="•"/>
            </a:pPr>
            <a:r>
              <a:rPr lang="en-AU" dirty="0"/>
              <a:t>Each tier has appropriate regulation matched to risk</a:t>
            </a:r>
          </a:p>
          <a:p>
            <a:pPr marL="176679" indent="-176679">
              <a:buFont typeface="Arial" panose="020B0604020202020204" pitchFamily="34" charset="0"/>
              <a:buChar char="•"/>
            </a:pPr>
            <a:r>
              <a:rPr lang="en-AU" dirty="0"/>
              <a:t>Creates referral pathway to advisers as complexity increases</a:t>
            </a:r>
          </a:p>
          <a:p>
            <a:pPr marL="176679" indent="-176679">
              <a:buFont typeface="Arial" panose="020B0604020202020204" pitchFamily="34" charset="0"/>
              <a:buChar char="•"/>
            </a:pPr>
            <a:endParaRPr lang="en-AU" dirty="0"/>
          </a:p>
          <a:p>
            <a:r>
              <a:rPr lang="en-AU" b="1" dirty="0"/>
              <a:t>Guidance in the grey zone</a:t>
            </a:r>
          </a:p>
          <a:p>
            <a:pPr marL="176679" indent="-176679">
              <a:buFont typeface="Arial" panose="020B0604020202020204" pitchFamily="34" charset="0"/>
              <a:buChar char="•"/>
            </a:pPr>
            <a:r>
              <a:rPr lang="en-AU" b="1" dirty="0"/>
              <a:t>Help </a:t>
            </a:r>
            <a:r>
              <a:rPr lang="en-AU" dirty="0"/>
              <a:t>is straightforward - already well-understood by industry and regulators. Low risk, no personalisation, focused on factual accuracy. Existing practices largely work here</a:t>
            </a:r>
          </a:p>
          <a:p>
            <a:pPr marL="176679" indent="-176679">
              <a:buFont typeface="Arial" panose="020B0604020202020204" pitchFamily="34" charset="0"/>
              <a:buChar char="•"/>
            </a:pPr>
            <a:r>
              <a:rPr lang="en-AU" b="1" dirty="0"/>
              <a:t>Advice</a:t>
            </a:r>
            <a:r>
              <a:rPr lang="en-AU" b="0" dirty="0"/>
              <a:t>  </a:t>
            </a:r>
            <a:r>
              <a:rPr lang="en-AU" dirty="0"/>
              <a:t>remains the domain of qualified financial advisers. Framework actually strengthens this by clearer differentiation.</a:t>
            </a:r>
          </a:p>
          <a:p>
            <a:pPr marL="176679" indent="-176679">
              <a:buFont typeface="Arial" panose="020B0604020202020204" pitchFamily="34" charset="0"/>
              <a:buChar char="•"/>
            </a:pPr>
            <a:r>
              <a:rPr lang="en-AU" b="1" dirty="0"/>
              <a:t>Guidance </a:t>
            </a:r>
            <a:r>
              <a:rPr lang="en-AU" b="0" dirty="0"/>
              <a:t>i</a:t>
            </a:r>
            <a:r>
              <a:rPr lang="en-AU" dirty="0"/>
              <a:t>s the critical missing piece - where most Australians need support. Guidance provides direction without making personal recommendations. Think of it as 'here are factors to consider' not 'you should do this. </a:t>
            </a:r>
          </a:p>
          <a:p>
            <a:pPr marL="647824" lvl="1" indent="-176679">
              <a:buFont typeface="Arial" panose="020B0604020202020204" pitchFamily="34" charset="0"/>
              <a:buChar char="•"/>
            </a:pPr>
            <a:r>
              <a:rPr lang="en-AU" dirty="0"/>
              <a:t>For APRA: This is what would enable RIC compliance without the advice regulatory burden</a:t>
            </a:r>
          </a:p>
          <a:p>
            <a:pPr marL="647824" lvl="1" indent="-176679">
              <a:buFont typeface="Arial" panose="020B0604020202020204" pitchFamily="34" charset="0"/>
              <a:buChar char="•"/>
            </a:pPr>
            <a:r>
              <a:rPr lang="en-AU" dirty="0"/>
              <a:t>Needs legislative recognition with principles-based, light-touch regulation</a:t>
            </a:r>
            <a:endParaRPr lang="en-AU" b="0" dirty="0"/>
          </a:p>
        </p:txBody>
      </p:sp>
      <p:sp>
        <p:nvSpPr>
          <p:cNvPr id="4" name="Slide Number Placeholder 3"/>
          <p:cNvSpPr>
            <a:spLocks noGrp="1"/>
          </p:cNvSpPr>
          <p:nvPr>
            <p:ph type="sldNum" sz="quarter" idx="5"/>
          </p:nvPr>
        </p:nvSpPr>
        <p:spPr/>
        <p:txBody>
          <a:bodyPr/>
          <a:lstStyle/>
          <a:p>
            <a:fld id="{1BEA80CD-AE39-0C4B-A880-515F813E088A}" type="slidenum">
              <a:rPr lang="en-US" smtClean="0"/>
              <a:t>10</a:t>
            </a:fld>
            <a:endParaRPr lang="en-US" dirty="0"/>
          </a:p>
        </p:txBody>
      </p:sp>
    </p:spTree>
    <p:extLst>
      <p:ext uri="{BB962C8B-B14F-4D97-AF65-F5344CB8AC3E}">
        <p14:creationId xmlns:p14="http://schemas.microsoft.com/office/powerpoint/2010/main" val="40695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Almost all consumers are financially illiterate when it comes to making important decisions.  They are confused by:</a:t>
            </a:r>
          </a:p>
          <a:p>
            <a:pPr marL="171450" indent="-171450">
              <a:buFont typeface="Arial" panose="020B0604020202020204" pitchFamily="34" charset="0"/>
              <a:buChar char="•"/>
            </a:pPr>
            <a:r>
              <a:rPr lang="en-AU" dirty="0"/>
              <a:t>the complexity of our industry, </a:t>
            </a:r>
          </a:p>
          <a:p>
            <a:pPr marL="171450" indent="-171450">
              <a:buFont typeface="Arial" panose="020B0604020202020204" pitchFamily="34" charset="0"/>
              <a:buChar char="•"/>
            </a:pPr>
            <a:r>
              <a:rPr lang="en-AU" dirty="0"/>
              <a:t>the jargon which is foreign to most people, and </a:t>
            </a:r>
          </a:p>
          <a:p>
            <a:pPr marL="171450" indent="-171450">
              <a:buFont typeface="Arial" panose="020B0604020202020204" pitchFamily="34" charset="0"/>
              <a:buChar char="•"/>
            </a:pPr>
            <a:r>
              <a:rPr lang="en-AU" dirty="0"/>
              <a:t>the heavy documentation supporting a decision to implement their strategy.</a:t>
            </a:r>
          </a:p>
          <a:p>
            <a:endParaRPr lang="en-AU" dirty="0"/>
          </a:p>
          <a:p>
            <a:r>
              <a:rPr lang="en-AU" dirty="0"/>
              <a:t>We can provide HELP by explaining concepts and showing people where to learn more about the subject – for example, ASIC’s </a:t>
            </a:r>
            <a:r>
              <a:rPr lang="en-AU" dirty="0" err="1"/>
              <a:t>MoneySmart</a:t>
            </a:r>
            <a:r>
              <a:rPr lang="en-AU" dirty="0"/>
              <a:t> site.  For some young people, we will have to explain that they should be wary of things they see on Social Media as this is not always helpful.</a:t>
            </a:r>
          </a:p>
          <a:p>
            <a:endParaRPr lang="en-AU" dirty="0"/>
          </a:p>
          <a:p>
            <a:r>
              <a:rPr lang="en-AU" dirty="0"/>
              <a:t>The HELP phase will include matters such as budgeting, so you generate savings which can then invested.  It could show how you calculate how much life insurance you need.  It can help you decide how to prioritise your financial goals.  If you are renting and want to buy a house, saving the deposit will usually be your immediate goal.</a:t>
            </a:r>
          </a:p>
          <a:p>
            <a:endParaRPr lang="en-AU" dirty="0"/>
          </a:p>
          <a:p>
            <a:r>
              <a:rPr lang="en-AU" dirty="0"/>
              <a:t>Guidance is essentially the steps to build a personal strategic plan.  It covers personal or family financial requirements for life insurance, superannuation and personal investments.</a:t>
            </a:r>
          </a:p>
          <a:p>
            <a:endParaRPr lang="en-AU" dirty="0"/>
          </a:p>
          <a:p>
            <a:r>
              <a:rPr lang="en-AU" dirty="0"/>
              <a:t>Advice will provide a plan to implement the strategies, allowing for the client’s capacity to purchase everything needed.</a:t>
            </a:r>
          </a:p>
        </p:txBody>
      </p:sp>
      <p:sp>
        <p:nvSpPr>
          <p:cNvPr id="4" name="Slide Number Placeholder 3"/>
          <p:cNvSpPr>
            <a:spLocks noGrp="1"/>
          </p:cNvSpPr>
          <p:nvPr>
            <p:ph type="sldNum" sz="quarter" idx="10"/>
          </p:nvPr>
        </p:nvSpPr>
        <p:spPr/>
        <p:txBody>
          <a:bodyPr/>
          <a:lstStyle/>
          <a:p>
            <a:fld id="{1BEA80CD-AE39-0C4B-A880-515F813E088A}" type="slidenum">
              <a:rPr lang="en-US" smtClean="0"/>
              <a:t>11</a:t>
            </a:fld>
            <a:endParaRPr lang="en-US" dirty="0"/>
          </a:p>
        </p:txBody>
      </p:sp>
    </p:spTree>
    <p:extLst>
      <p:ext uri="{BB962C8B-B14F-4D97-AF65-F5344CB8AC3E}">
        <p14:creationId xmlns:p14="http://schemas.microsoft.com/office/powerpoint/2010/main" val="154327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Discussion Prompt:</a:t>
            </a:r>
            <a:r>
              <a:rPr lang="en-AU" dirty="0"/>
              <a:t> </a:t>
            </a:r>
            <a:r>
              <a:rPr lang="en-AU" i="1" dirty="0"/>
              <a:t>"Which of these do you see as highest priority? Where's the biggest regulatory uncertainty for superannuation funds?“</a:t>
            </a:r>
          </a:p>
          <a:p>
            <a:endParaRPr lang="en-AU" i="1" dirty="0"/>
          </a:p>
          <a:p>
            <a:r>
              <a:rPr lang="en-AU" i="1" dirty="0"/>
              <a:t>Superannuation fund members will take comfort in knowing that people in similar circumstances are using the same strategy.</a:t>
            </a: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12</a:t>
            </a:fld>
            <a:endParaRPr lang="en-US" dirty="0"/>
          </a:p>
        </p:txBody>
      </p:sp>
    </p:spTree>
    <p:extLst>
      <p:ext uri="{BB962C8B-B14F-4D97-AF65-F5344CB8AC3E}">
        <p14:creationId xmlns:p14="http://schemas.microsoft.com/office/powerpoint/2010/main" val="429218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Overall Assessment - Significant Progress</a:t>
            </a:r>
          </a:p>
          <a:p>
            <a:r>
              <a:rPr lang="en-AU" dirty="0"/>
              <a:t>The DBFO reforms represent potentially the most significant advice reforms since FSR and FOFA. As a package, they are very good proposals that should enable significant expansion of advice availability and affordability.</a:t>
            </a:r>
          </a:p>
          <a:p>
            <a:r>
              <a:rPr lang="en-AU" dirty="0"/>
              <a:t>Some caveats:</a:t>
            </a:r>
          </a:p>
          <a:p>
            <a:pPr marL="176679" indent="-176679">
              <a:buFont typeface="Arial" panose="020B0604020202020204" pitchFamily="34" charset="0"/>
              <a:buChar char="•"/>
            </a:pPr>
            <a:r>
              <a:rPr lang="en-AU" dirty="0"/>
              <a:t>Advice through super  - concerned that despite the intent of the legislation to provide flexibility for trustees to identify additional circumstances where advice would meet the requirements for collective charging, even if not prescribed by the regulations, this may continue the so-called 'Trustee Dilemma' where trustees are caught between the desire to provide advice to members, and the need to comply with and navigate the legislative requirements, especially advice obligations. – need ASIC General  Relief arrangements</a:t>
            </a:r>
          </a:p>
          <a:p>
            <a:pPr marL="176679" indent="-176679">
              <a:buFont typeface="Arial" panose="020B0604020202020204" pitchFamily="34" charset="0"/>
              <a:buChar char="•"/>
            </a:pPr>
            <a:r>
              <a:rPr lang="en-AU" dirty="0"/>
              <a:t>Targeted prompts – stop short of hard recommendations or statements of opinion (because haven’t considered member’s personal circumstances)</a:t>
            </a:r>
          </a:p>
          <a:p>
            <a:endParaRPr lang="en-AU" dirty="0"/>
          </a:p>
          <a:p>
            <a:r>
              <a:rPr lang="en-AU" b="1" i="1" dirty="0"/>
              <a:t>What Still Needs Work</a:t>
            </a:r>
          </a:p>
          <a:p>
            <a:r>
              <a:rPr lang="en-AU" b="1" dirty="0"/>
              <a:t>DBFO 2b (NCA and principles based Best Interest Duty)</a:t>
            </a:r>
          </a:p>
          <a:p>
            <a:r>
              <a:rPr lang="en-AU" b="1" dirty="0"/>
              <a:t>Guidance Recognition</a:t>
            </a:r>
            <a:endParaRPr lang="en-AU" dirty="0"/>
          </a:p>
          <a:p>
            <a:pPr marL="176679" indent="-176679">
              <a:buFont typeface="Arial" panose="020B0604020202020204" pitchFamily="34" charset="0"/>
              <a:buChar char="•"/>
            </a:pPr>
            <a:r>
              <a:rPr lang="en-AU" dirty="0"/>
              <a:t>DBFO relatively silent on Guidance as its own category</a:t>
            </a:r>
          </a:p>
          <a:p>
            <a:pPr marL="176679" indent="-176679">
              <a:buFont typeface="Arial" panose="020B0604020202020204" pitchFamily="34" charset="0"/>
              <a:buChar char="•"/>
            </a:pPr>
            <a:r>
              <a:rPr lang="en-AU" dirty="0"/>
              <a:t>Needs fuller legislative recognition</a:t>
            </a:r>
          </a:p>
          <a:p>
            <a:pPr marL="176679" indent="-176679">
              <a:buFont typeface="Arial" panose="020B0604020202020204" pitchFamily="34" charset="0"/>
              <a:buChar char="•"/>
            </a:pPr>
            <a:r>
              <a:rPr lang="en-AU" dirty="0"/>
              <a:t>Would provide certainty for funds and clarity for advisers</a:t>
            </a:r>
          </a:p>
          <a:p>
            <a:endParaRPr lang="en-AU" b="1" dirty="0"/>
          </a:p>
          <a:p>
            <a:r>
              <a:rPr lang="en-AU" b="1" dirty="0"/>
              <a:t>Trustee Certainty</a:t>
            </a:r>
            <a:endParaRPr lang="en-AU" dirty="0"/>
          </a:p>
          <a:p>
            <a:pPr marL="176679" indent="-176679">
              <a:buFont typeface="Arial" panose="020B0604020202020204" pitchFamily="34" charset="0"/>
              <a:buChar char="•"/>
            </a:pPr>
            <a:r>
              <a:rPr lang="en-AU" dirty="0"/>
              <a:t>Some uncertainties remain about permissible advice circumstances</a:t>
            </a:r>
          </a:p>
          <a:p>
            <a:pPr marL="176679" indent="-176679">
              <a:buFont typeface="Arial" panose="020B0604020202020204" pitchFamily="34" charset="0"/>
              <a:buChar char="•"/>
            </a:pPr>
            <a:r>
              <a:rPr lang="en-AU" dirty="0"/>
              <a:t>Need clear pathways for guidance vs advice</a:t>
            </a:r>
          </a:p>
          <a:p>
            <a:r>
              <a:rPr lang="en-AU" b="1" dirty="0"/>
              <a:t>Data Access</a:t>
            </a:r>
            <a:endParaRPr lang="en-AU" dirty="0"/>
          </a:p>
          <a:p>
            <a:pPr marL="176679" indent="-176679">
              <a:buFont typeface="Arial" panose="020B0604020202020204" pitchFamily="34" charset="0"/>
              <a:buChar char="•"/>
            </a:pPr>
            <a:r>
              <a:rPr lang="en-AU" dirty="0"/>
              <a:t>Trustees need broader member information access</a:t>
            </a:r>
          </a:p>
          <a:p>
            <a:pPr marL="176679" indent="-176679">
              <a:buFont typeface="Arial" panose="020B0604020202020204" pitchFamily="34" charset="0"/>
              <a:buChar char="•"/>
            </a:pPr>
            <a:r>
              <a:rPr lang="en-AU" dirty="0"/>
              <a:t>Currently constrained by privacy and advice regulation concerns</a:t>
            </a:r>
          </a:p>
          <a:p>
            <a:endParaRPr lang="en-AU" b="1" dirty="0"/>
          </a:p>
          <a:p>
            <a:r>
              <a:rPr lang="en-AU" b="1" i="1" dirty="0"/>
              <a:t>Will It Be Effective?</a:t>
            </a:r>
            <a:endParaRPr lang="en-AU" i="1" dirty="0"/>
          </a:p>
          <a:p>
            <a:r>
              <a:rPr lang="en-AU" b="1" dirty="0"/>
              <a:t>Yes, if:</a:t>
            </a:r>
            <a:endParaRPr lang="en-AU" dirty="0"/>
          </a:p>
          <a:p>
            <a:pPr marL="176679" indent="-176679">
              <a:buFont typeface="Arial" panose="020B0604020202020204" pitchFamily="34" charset="0"/>
              <a:buChar char="•"/>
            </a:pPr>
            <a:r>
              <a:rPr lang="en-AU" dirty="0"/>
              <a:t>Implementation maintains clarity</a:t>
            </a:r>
          </a:p>
          <a:p>
            <a:pPr marL="176679" indent="-176679">
              <a:buFont typeface="Arial" panose="020B0604020202020204" pitchFamily="34" charset="0"/>
              <a:buChar char="•"/>
            </a:pPr>
            <a:r>
              <a:rPr lang="en-AU" dirty="0"/>
              <a:t>ASIC/APRA provide helpful guidance</a:t>
            </a:r>
          </a:p>
          <a:p>
            <a:pPr marL="176679" indent="-176679">
              <a:buFont typeface="Arial" panose="020B0604020202020204" pitchFamily="34" charset="0"/>
              <a:buChar char="•"/>
            </a:pPr>
            <a:r>
              <a:rPr lang="en-AU" dirty="0"/>
              <a:t>Industry embraces spirit, not just minimum compliance</a:t>
            </a:r>
          </a:p>
          <a:p>
            <a:pPr marL="176679" indent="-176679">
              <a:buFont typeface="Arial" panose="020B0604020202020204" pitchFamily="34" charset="0"/>
              <a:buChar char="•"/>
            </a:pPr>
            <a:r>
              <a:rPr lang="en-AU" dirty="0"/>
              <a:t>Continued refinement based on real-world experience</a:t>
            </a:r>
          </a:p>
          <a:p>
            <a:r>
              <a:rPr lang="en-AU" b="1" dirty="0"/>
              <a:t>Risks:</a:t>
            </a:r>
            <a:endParaRPr lang="en-AU" dirty="0"/>
          </a:p>
          <a:p>
            <a:pPr marL="176679" indent="-176679">
              <a:buFont typeface="Arial" panose="020B0604020202020204" pitchFamily="34" charset="0"/>
              <a:buChar char="•"/>
            </a:pPr>
            <a:r>
              <a:rPr lang="en-AU" dirty="0"/>
              <a:t>Overly cautious implementation despite clearer rules</a:t>
            </a:r>
          </a:p>
          <a:p>
            <a:pPr marL="176679" indent="-176679">
              <a:buFont typeface="Arial" panose="020B0604020202020204" pitchFamily="34" charset="0"/>
              <a:buChar char="•"/>
            </a:pPr>
            <a:r>
              <a:rPr lang="en-AU" dirty="0"/>
              <a:t>Insufficient Guidance recognition</a:t>
            </a:r>
          </a:p>
          <a:p>
            <a:pPr marL="176679" indent="-176679">
              <a:buFont typeface="Arial" panose="020B0604020202020204" pitchFamily="34" charset="0"/>
              <a:buChar char="•"/>
            </a:pPr>
            <a:r>
              <a:rPr lang="en-AU" dirty="0"/>
              <a:t>Industry resistance to change</a:t>
            </a:r>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dirty="0"/>
          </a:p>
        </p:txBody>
      </p:sp>
    </p:spTree>
    <p:extLst>
      <p:ext uri="{BB962C8B-B14F-4D97-AF65-F5344CB8AC3E}">
        <p14:creationId xmlns:p14="http://schemas.microsoft.com/office/powerpoint/2010/main" val="263960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Discussion Prompt:</a:t>
            </a:r>
            <a:r>
              <a:rPr lang="en-AU" dirty="0"/>
              <a:t> </a:t>
            </a:r>
            <a:r>
              <a:rPr lang="en-AU" i="1" dirty="0"/>
              <a:t>"How would you measure success? What outcomes data would you want to see? Is this </a:t>
            </a:r>
            <a:r>
              <a:rPr lang="en-AU" i="1"/>
              <a:t>framework better </a:t>
            </a:r>
            <a:r>
              <a:rPr lang="en-AU" i="1" dirty="0"/>
              <a:t>for member outcomes or does it create more risk?"</a:t>
            </a: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14</a:t>
            </a:fld>
            <a:endParaRPr lang="en-US" dirty="0"/>
          </a:p>
        </p:txBody>
      </p:sp>
    </p:spTree>
    <p:extLst>
      <p:ext uri="{BB962C8B-B14F-4D97-AF65-F5344CB8AC3E}">
        <p14:creationId xmlns:p14="http://schemas.microsoft.com/office/powerpoint/2010/main" val="231423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dirty="0"/>
              <a:t>Connection to APRA's Prudential Framework</a:t>
            </a:r>
          </a:p>
          <a:p>
            <a:pPr marL="176679" indent="-176679">
              <a:buFont typeface="Arial" panose="020B0604020202020204" pitchFamily="34" charset="0"/>
              <a:buChar char="•"/>
            </a:pPr>
            <a:r>
              <a:rPr lang="en-AU" dirty="0"/>
              <a:t>Sole Purpose Test</a:t>
            </a:r>
          </a:p>
          <a:p>
            <a:pPr marL="647824" lvl="1" indent="-176679">
              <a:buFont typeface="Arial" panose="020B0604020202020204" pitchFamily="34" charset="0"/>
              <a:buChar char="•"/>
            </a:pPr>
            <a:r>
              <a:rPr lang="en-AU" dirty="0"/>
              <a:t>HGA supports sole purpose (retirement benefits) by improving outcomes</a:t>
            </a:r>
          </a:p>
          <a:p>
            <a:pPr marL="176679" indent="-176679">
              <a:buFont typeface="Arial" panose="020B0604020202020204" pitchFamily="34" charset="0"/>
              <a:buChar char="•"/>
            </a:pPr>
            <a:r>
              <a:rPr lang="en-AU" dirty="0"/>
              <a:t>Best Financial Interests</a:t>
            </a:r>
          </a:p>
          <a:p>
            <a:pPr marL="647824" lvl="1" indent="-176679">
              <a:buFont typeface="Arial" panose="020B0604020202020204" pitchFamily="34" charset="0"/>
              <a:buChar char="•"/>
            </a:pPr>
            <a:r>
              <a:rPr lang="en-AU" dirty="0"/>
              <a:t>Graduated support IS in members' best financial interests</a:t>
            </a:r>
          </a:p>
          <a:p>
            <a:pPr marL="176679" indent="-176679">
              <a:buFont typeface="Arial" panose="020B0604020202020204" pitchFamily="34" charset="0"/>
              <a:buChar char="•"/>
            </a:pPr>
            <a:r>
              <a:rPr lang="en-AU" dirty="0"/>
              <a:t>RIC Compliance</a:t>
            </a:r>
          </a:p>
          <a:p>
            <a:pPr marL="647824" lvl="1" indent="-176679">
              <a:buFont typeface="Arial" panose="020B0604020202020204" pitchFamily="34" charset="0"/>
              <a:buChar char="•"/>
            </a:pPr>
            <a:r>
              <a:rPr lang="en-AU" dirty="0"/>
              <a:t>Framework enables trustees to identify needs and assist members</a:t>
            </a:r>
          </a:p>
          <a:p>
            <a:pPr marL="176679" indent="-176679">
              <a:buFont typeface="Arial" panose="020B0604020202020204" pitchFamily="34" charset="0"/>
              <a:buChar char="•"/>
            </a:pPr>
            <a:r>
              <a:rPr lang="en-AU" dirty="0"/>
              <a:t>SPS 515 Outcomes Assessment: Direct improvement in retirement cohort outcomes - members better prepared, better supported, better</a:t>
            </a:r>
          </a:p>
          <a:p>
            <a:pPr marL="176679" indent="-176679">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15</a:t>
            </a:fld>
            <a:endParaRPr lang="en-US" dirty="0"/>
          </a:p>
        </p:txBody>
      </p:sp>
    </p:spTree>
    <p:extLst>
      <p:ext uri="{BB962C8B-B14F-4D97-AF65-F5344CB8AC3E}">
        <p14:creationId xmlns:p14="http://schemas.microsoft.com/office/powerpoint/2010/main" val="159227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31ED9-BFDB-64CE-5B24-076D808BA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DA98E-99CE-2E6D-F532-CB8917E46FB0}"/>
              </a:ext>
            </a:extLst>
          </p:cNvPr>
          <p:cNvSpPr>
            <a:spLocks noGrp="1" noRot="1" noChangeAspect="1"/>
          </p:cNvSpPr>
          <p:nvPr>
            <p:ph type="sldImg"/>
          </p:nvPr>
        </p:nvSpPr>
        <p:spPr>
          <a:xfrm>
            <a:off x="735013" y="446088"/>
            <a:ext cx="5632450" cy="3168650"/>
          </a:xfrm>
        </p:spPr>
      </p:sp>
      <p:sp>
        <p:nvSpPr>
          <p:cNvPr id="3" name="Notes Placeholder 2">
            <a:extLst>
              <a:ext uri="{FF2B5EF4-FFF2-40B4-BE49-F238E27FC236}">
                <a16:creationId xmlns:a16="http://schemas.microsoft.com/office/drawing/2014/main" id="{94C67FD3-2DAC-2A6B-2CBE-0831482F6C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6057B8-8E70-FEF9-5D9C-294A7ECA8331}"/>
              </a:ext>
            </a:extLst>
          </p:cNvPr>
          <p:cNvSpPr>
            <a:spLocks noGrp="1"/>
          </p:cNvSpPr>
          <p:nvPr>
            <p:ph type="sldNum" sz="quarter" idx="10"/>
          </p:nvPr>
        </p:nvSpPr>
        <p:spPr/>
        <p:txBody>
          <a:bodyPr/>
          <a:lstStyle/>
          <a:p>
            <a:fld id="{1BEA80CD-AE39-0C4B-A880-515F813E088A}" type="slidenum">
              <a:rPr lang="en-US" smtClean="0"/>
              <a:t>16</a:t>
            </a:fld>
            <a:endParaRPr lang="en-US" dirty="0"/>
          </a:p>
        </p:txBody>
      </p:sp>
    </p:spTree>
    <p:extLst>
      <p:ext uri="{BB962C8B-B14F-4D97-AF65-F5344CB8AC3E}">
        <p14:creationId xmlns:p14="http://schemas.microsoft.com/office/powerpoint/2010/main" val="354242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CRITICAL PATH</a:t>
            </a:r>
          </a:p>
          <a:p>
            <a:r>
              <a:rPr lang="en-AU" dirty="0"/>
              <a:t>The recommendations build on each other:</a:t>
            </a:r>
          </a:p>
          <a:p>
            <a:r>
              <a:rPr lang="en-AU" b="1" dirty="0"/>
              <a:t>First</a:t>
            </a:r>
            <a:r>
              <a:rPr lang="en-AU" dirty="0"/>
              <a:t>: DBFO creates foundation for expanded advice provision</a:t>
            </a:r>
          </a:p>
          <a:p>
            <a:r>
              <a:rPr lang="en-AU" b="1" dirty="0"/>
              <a:t>Then</a:t>
            </a:r>
            <a:r>
              <a:rPr lang="en-AU" dirty="0"/>
              <a:t>: Guidance recognition fills the critical gap between Help and Advice</a:t>
            </a:r>
          </a:p>
          <a:p>
            <a:r>
              <a:rPr lang="en-AU" b="1" dirty="0"/>
              <a:t>Next</a:t>
            </a:r>
            <a:r>
              <a:rPr lang="en-AU" dirty="0"/>
              <a:t>: Risk-based tiering makes the whole system economically sustainable</a:t>
            </a:r>
          </a:p>
          <a:p>
            <a:r>
              <a:rPr lang="en-AU" b="1" dirty="0"/>
              <a:t>Finally</a:t>
            </a:r>
            <a:r>
              <a:rPr lang="en-AU" dirty="0"/>
              <a:t>: Fundamental legislative reform creates enduring, coherent framework</a:t>
            </a:r>
          </a:p>
          <a:p>
            <a:r>
              <a:rPr lang="en-AU" b="1" dirty="0"/>
              <a:t>Without short-term action, medium-term improvements are impossible.</a:t>
            </a:r>
            <a:r>
              <a:rPr lang="en-AU" dirty="0"/>
              <a:t> </a:t>
            </a:r>
            <a:r>
              <a:rPr lang="en-AU" b="1" dirty="0"/>
              <a:t>Without medium-term refinement, long-term reform lacks practical foundation.</a:t>
            </a:r>
            <a:endParaRPr lang="en-AU" dirty="0"/>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17</a:t>
            </a:fld>
            <a:endParaRPr lang="en-US" dirty="0"/>
          </a:p>
        </p:txBody>
      </p:sp>
    </p:spTree>
    <p:extLst>
      <p:ext uri="{BB962C8B-B14F-4D97-AF65-F5344CB8AC3E}">
        <p14:creationId xmlns:p14="http://schemas.microsoft.com/office/powerpoint/2010/main" val="56114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257D-6B05-A9DC-4DD1-8B3A440E5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1E019-286F-5067-C363-E83BD5ABD823}"/>
              </a:ext>
            </a:extLst>
          </p:cNvPr>
          <p:cNvSpPr>
            <a:spLocks noGrp="1" noRot="1" noChangeAspect="1"/>
          </p:cNvSpPr>
          <p:nvPr>
            <p:ph type="sldImg"/>
          </p:nvPr>
        </p:nvSpPr>
        <p:spPr>
          <a:xfrm>
            <a:off x="735013" y="446088"/>
            <a:ext cx="5632450" cy="3168650"/>
          </a:xfrm>
        </p:spPr>
      </p:sp>
      <p:sp>
        <p:nvSpPr>
          <p:cNvPr id="3" name="Notes Placeholder 2">
            <a:extLst>
              <a:ext uri="{FF2B5EF4-FFF2-40B4-BE49-F238E27FC236}">
                <a16:creationId xmlns:a16="http://schemas.microsoft.com/office/drawing/2014/main" id="{71B06BB4-30AF-4BCE-3495-E5B2C7BD26D0}"/>
              </a:ext>
            </a:extLst>
          </p:cNvPr>
          <p:cNvSpPr>
            <a:spLocks noGrp="1"/>
          </p:cNvSpPr>
          <p:nvPr>
            <p:ph type="body" idx="1"/>
          </p:nvPr>
        </p:nvSpPr>
        <p:spPr/>
        <p:txBody>
          <a:bodyPr/>
          <a:lstStyle/>
          <a:p>
            <a:pPr marL="235572" indent="-235572">
              <a:buFont typeface="Arial" panose="020B0604020202020204" pitchFamily="34" charset="0"/>
              <a:buAutoNum type="arabicPeriod"/>
            </a:pPr>
            <a:r>
              <a:rPr lang="en-AU" b="1" dirty="0"/>
              <a:t>CLEAR REGULATION</a:t>
            </a:r>
          </a:p>
          <a:p>
            <a:r>
              <a:rPr lang="en-AU" dirty="0"/>
              <a:t>Clear regulation doesn't mean prescriptive regulation. It means trustees understand the boundaries - where Help ends, where Guidance begins,- Right now, those boundaries are fuzzy, which creates paralysis. </a:t>
            </a:r>
          </a:p>
          <a:p>
            <a:r>
              <a:rPr lang="en-AU" dirty="0"/>
              <a:t>Regulatory guidance post-DBFO will be critical. Not just 'what the law says' but 'what this looks like in practice.' </a:t>
            </a:r>
          </a:p>
          <a:p>
            <a:r>
              <a:rPr lang="en-AU" dirty="0"/>
              <a:t>Trustees need safe harbours - scenarios where they know they're clearly in Help or Guidance territory.</a:t>
            </a:r>
          </a:p>
          <a:p>
            <a:r>
              <a:rPr lang="en-AU" b="1" dirty="0"/>
              <a:t>2. INDUSTRY COMMITMENT</a:t>
            </a:r>
          </a:p>
          <a:p>
            <a:r>
              <a:rPr lang="en-AU" dirty="0"/>
              <a:t>Industry commitment looks like: funds building hybrid digital/human models, training member service teams on Guidance boundaries, developing cohort strategies, investing in data infrastructure. Real clarity on member outcomes, and assessing impact. Not just ticking boxes.</a:t>
            </a:r>
          </a:p>
          <a:p>
            <a:r>
              <a:rPr lang="en-AU" dirty="0"/>
              <a:t>As an example, for the retirement segment, the 2025 APRA-ASIC Retirement Pulse Check, released just last week,  highlights key issues for industry to address.</a:t>
            </a:r>
          </a:p>
          <a:p>
            <a:r>
              <a:rPr lang="en-AU" b="1" dirty="0"/>
              <a:t>3. CONSUMER UNDERSTANDING</a:t>
            </a:r>
          </a:p>
          <a:p>
            <a:r>
              <a:rPr lang="en-AU" dirty="0"/>
              <a:t>Members need to understand what they're getting - and what they're NOT getting. If someone receives Guidance and thinks it's personal advice, that's a problem. If they don't understand they should see an adviser for complex situations, that's a problem.</a:t>
            </a:r>
          </a:p>
          <a:p>
            <a:r>
              <a:rPr lang="en-AU" dirty="0"/>
              <a:t>There's also a broader financial literacy piece. Members who understand the difference between information, guidance, and advice are better equipped to navigate the system. Industry bodies, funds, consumer groups all have roles here.</a:t>
            </a:r>
          </a:p>
          <a:p>
            <a:endParaRPr lang="en-AU" dirty="0"/>
          </a:p>
          <a:p>
            <a:endParaRPr lang="en-AU" dirty="0"/>
          </a:p>
          <a:p>
            <a:endParaRPr lang="en-AU" dirty="0"/>
          </a:p>
          <a:p>
            <a:r>
              <a:rPr lang="en-AU" b="1" dirty="0"/>
              <a:t>4. COLLABORATIVE OVERSIGHT</a:t>
            </a:r>
          </a:p>
          <a:p>
            <a:r>
              <a:rPr lang="en-AU" dirty="0"/>
              <a:t>Collaborative oversight means: joint guidance on RIC/advice intersection, aligned enforcement approach, coordinated messaging. When a trustee asks 'can I do this?', APRA and ASIC should give consistent answers.</a:t>
            </a:r>
          </a:p>
          <a:p>
            <a:r>
              <a:rPr lang="en-AU" dirty="0"/>
              <a:t>Your joint RIC review was good - but it identified problems without fully resolving them. Trustees are still reluctant to collect data, still cautious about member engagement. The findings need to translate into clearer guardrails."</a:t>
            </a:r>
            <a:endParaRPr lang="en-AU" b="1" dirty="0"/>
          </a:p>
        </p:txBody>
      </p:sp>
      <p:sp>
        <p:nvSpPr>
          <p:cNvPr id="4" name="Slide Number Placeholder 3">
            <a:extLst>
              <a:ext uri="{FF2B5EF4-FFF2-40B4-BE49-F238E27FC236}">
                <a16:creationId xmlns:a16="http://schemas.microsoft.com/office/drawing/2014/main" id="{223A8F30-C7BE-36BA-2480-05332BD8515C}"/>
              </a:ext>
            </a:extLst>
          </p:cNvPr>
          <p:cNvSpPr>
            <a:spLocks noGrp="1"/>
          </p:cNvSpPr>
          <p:nvPr>
            <p:ph type="sldNum" sz="quarter" idx="5"/>
          </p:nvPr>
        </p:nvSpPr>
        <p:spPr/>
        <p:txBody>
          <a:bodyPr/>
          <a:lstStyle/>
          <a:p>
            <a:fld id="{1BEA80CD-AE39-0C4B-A880-515F813E088A}" type="slidenum">
              <a:rPr lang="en-US" smtClean="0"/>
              <a:t>18</a:t>
            </a:fld>
            <a:endParaRPr lang="en-US" dirty="0"/>
          </a:p>
        </p:txBody>
      </p:sp>
    </p:spTree>
    <p:extLst>
      <p:ext uri="{BB962C8B-B14F-4D97-AF65-F5344CB8AC3E}">
        <p14:creationId xmlns:p14="http://schemas.microsoft.com/office/powerpoint/2010/main" val="238539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AU" b="1" dirty="0"/>
              <a:t>Government and regulators</a:t>
            </a:r>
            <a:r>
              <a:rPr lang="en-AU" dirty="0"/>
              <a:t>: Finalise DBFO legislation with clearer Guidance recognition and streamlined advice definitions.</a:t>
            </a:r>
          </a:p>
          <a:p>
            <a:pPr marL="176679" indent="-176679">
              <a:buFont typeface="Arial" panose="020B0604020202020204" pitchFamily="34" charset="0"/>
              <a:buChar char="•"/>
            </a:pPr>
            <a:r>
              <a:rPr lang="en-AU" b="1" dirty="0"/>
              <a:t>Superannuation funds and other financial institutions</a:t>
            </a:r>
            <a:r>
              <a:rPr lang="en-AU" dirty="0"/>
              <a:t>: Develop comprehensive HGA strategies utilising the expanded regulatory permissions.</a:t>
            </a:r>
          </a:p>
          <a:p>
            <a:pPr marL="176679" indent="-176679">
              <a:buFont typeface="Arial" panose="020B0604020202020204" pitchFamily="34" charset="0"/>
              <a:buChar char="•"/>
            </a:pPr>
            <a:r>
              <a:rPr lang="en-AU" b="1" dirty="0"/>
              <a:t>Financial advisers</a:t>
            </a:r>
            <a:r>
              <a:rPr lang="en-AU" dirty="0"/>
              <a:t>: Embrace tiered service models that leverage Help and Guidance to extend their reach.</a:t>
            </a:r>
          </a:p>
          <a:p>
            <a:pPr marL="176679" indent="-176679">
              <a:buFont typeface="Arial" panose="020B0604020202020204" pitchFamily="34" charset="0"/>
              <a:buChar char="•"/>
            </a:pPr>
            <a:r>
              <a:rPr lang="en-AU" b="1" dirty="0"/>
              <a:t>Technology providers</a:t>
            </a:r>
            <a:r>
              <a:rPr lang="en-AU" dirty="0"/>
              <a:t>: Invest in digital tools that enable scalable, hybrid delivery models.</a:t>
            </a:r>
          </a:p>
          <a:p>
            <a:pPr marL="176679" indent="-176679">
              <a:buFont typeface="Arial" panose="020B0604020202020204" pitchFamily="34" charset="0"/>
              <a:buChar char="•"/>
            </a:pPr>
            <a:r>
              <a:rPr lang="en-AU" b="1" dirty="0"/>
              <a:t>Industry bodies</a:t>
            </a:r>
            <a:r>
              <a:rPr lang="en-AU" dirty="0"/>
              <a:t>: Support member education and promote best-practice HGA implementation.</a:t>
            </a:r>
          </a:p>
          <a:p>
            <a:endParaRPr lang="en-AU" dirty="0"/>
          </a:p>
          <a:p>
            <a:r>
              <a:rPr lang="en-AU" dirty="0"/>
              <a:t>The HGA framework offers a pathway to addressing Australia's advice gap by creating a graduated, consumer-centric model of support. By better matching service levels to consumer needs, it balances accessibility, affordability and protection. The framework has the potential to reshape financial engagement in Australia, enabling millions more Australians to receive timely, appropriate support.</a:t>
            </a:r>
          </a:p>
        </p:txBody>
      </p:sp>
      <p:sp>
        <p:nvSpPr>
          <p:cNvPr id="4" name="Slide Number Placeholder 3"/>
          <p:cNvSpPr>
            <a:spLocks noGrp="1"/>
          </p:cNvSpPr>
          <p:nvPr>
            <p:ph type="sldNum" sz="quarter" idx="5"/>
          </p:nvPr>
        </p:nvSpPr>
        <p:spPr/>
        <p:txBody>
          <a:bodyPr/>
          <a:lstStyle/>
          <a:p>
            <a:fld id="{1BEA80CD-AE39-0C4B-A880-515F813E088A}" type="slidenum">
              <a:rPr lang="en-US" smtClean="0"/>
              <a:t>19</a:t>
            </a:fld>
            <a:endParaRPr lang="en-US" dirty="0"/>
          </a:p>
        </p:txBody>
      </p:sp>
    </p:spTree>
    <p:extLst>
      <p:ext uri="{BB962C8B-B14F-4D97-AF65-F5344CB8AC3E}">
        <p14:creationId xmlns:p14="http://schemas.microsoft.com/office/powerpoint/2010/main" val="330033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dirty="0"/>
              <a:t>There is an imperative for more Australians to have access to and receive a broad range of support that is fit for their needs and contributes to enhanced financial wellbeing. We identify three broad categories of support: Help, Guidance and Advice, and propose a framework that brings them together.</a:t>
            </a:r>
          </a:p>
          <a:p>
            <a:r>
              <a:rPr lang="en-US" b="1" dirty="0"/>
              <a:t>Policy and regulatory objectives of a comprehensive HGA framework – see slide</a:t>
            </a:r>
            <a:endParaRPr lang="en-AU" dirty="0"/>
          </a:p>
          <a:p>
            <a:r>
              <a:rPr lang="en-AU" b="1" dirty="0"/>
              <a:t>We believe the target outcomes of the reform process should include – see Slide</a:t>
            </a:r>
            <a:endParaRPr lang="en-AU" dirty="0"/>
          </a:p>
          <a:p>
            <a:r>
              <a:rPr lang="en-AU" b="1" dirty="0"/>
              <a:t>An HGA framework should contribute </a:t>
            </a:r>
            <a:r>
              <a:rPr lang="en-AU" dirty="0"/>
              <a:t>to positive outcomes in the following areas:</a:t>
            </a:r>
          </a:p>
          <a:p>
            <a:pPr marL="176679" indent="-176679">
              <a:buFont typeface="Arial" panose="020B0604020202020204" pitchFamily="34" charset="0"/>
              <a:buChar char="•"/>
            </a:pPr>
            <a:r>
              <a:rPr lang="en-AU" dirty="0"/>
              <a:t>To increase access and affordability to HGA through multiple channels, including financial advisers, superannuation funds, digital and accountants.</a:t>
            </a:r>
          </a:p>
          <a:p>
            <a:pPr marL="176679" indent="-176679">
              <a:buFont typeface="Arial" panose="020B0604020202020204" pitchFamily="34" charset="0"/>
              <a:buChar char="•"/>
            </a:pPr>
            <a:r>
              <a:rPr lang="en-AU" dirty="0"/>
              <a:t>To have an HGA framework that increases the capability and capacity for superannuation funds and other entities to deliver HGA, including navigating the tension between superannuation trustee  and financial advice obligations.</a:t>
            </a:r>
          </a:p>
          <a:p>
            <a:pPr marL="176679" indent="-176679">
              <a:buFont typeface="Arial" panose="020B0604020202020204" pitchFamily="34" charset="0"/>
              <a:buChar char="•"/>
            </a:pPr>
            <a:r>
              <a:rPr lang="en-AU" dirty="0"/>
              <a:t>To support those who do not have a high degree of financial or retirement literacy–for example, through nudges, including targeted prompts, soft defaults, pathways for specific cohorts and choice menus (explained further in Section 4.3).</a:t>
            </a:r>
          </a:p>
          <a:p>
            <a:pPr marL="176679" indent="-176679">
              <a:buFont typeface="Arial" panose="020B0604020202020204" pitchFamily="34" charset="0"/>
              <a:buChar char="•"/>
            </a:pPr>
            <a:r>
              <a:rPr lang="en-AU" dirty="0"/>
              <a:t>To have Help and Guidance components recognised in legislation in addition to Advice on a ‘principles’ rather than ‘prescription’ basis (refer to UK developments )</a:t>
            </a:r>
          </a:p>
          <a:p>
            <a:r>
              <a:rPr lang="en-AU" dirty="0"/>
              <a:t>A key concept is the distinction between Advice and Guidance.</a:t>
            </a:r>
          </a:p>
          <a:p>
            <a:r>
              <a:rPr lang="en-AU" b="1" dirty="0">
                <a:solidFill>
                  <a:srgbClr val="FF0000"/>
                </a:solidFill>
              </a:rPr>
              <a:t>Out of scope:</a:t>
            </a:r>
          </a:p>
          <a:p>
            <a:pPr marL="176679" indent="-176679">
              <a:buFont typeface="Arial" panose="020B0604020202020204" pitchFamily="34" charset="0"/>
              <a:buChar char="•"/>
            </a:pPr>
            <a:r>
              <a:rPr lang="en-AU" b="1" dirty="0">
                <a:solidFill>
                  <a:srgbClr val="FF0000"/>
                </a:solidFill>
              </a:rPr>
              <a:t>Financial literacy and capability – refer The Big Lift (</a:t>
            </a:r>
            <a:r>
              <a:rPr lang="en-AU" b="1" dirty="0" err="1">
                <a:solidFill>
                  <a:srgbClr val="FF0000"/>
                </a:solidFill>
              </a:rPr>
              <a:t>Iress</a:t>
            </a:r>
            <a:r>
              <a:rPr lang="en-AU" b="1" dirty="0">
                <a:solidFill>
                  <a:srgbClr val="FF0000"/>
                </a:solidFill>
              </a:rPr>
              <a:t>/Deloitte Access Econ)</a:t>
            </a:r>
          </a:p>
          <a:p>
            <a:pPr marL="176679" indent="-176679">
              <a:buFont typeface="Arial" panose="020B0604020202020204" pitchFamily="34" charset="0"/>
              <a:buChar char="•"/>
            </a:pPr>
            <a:r>
              <a:rPr lang="en-AU" b="1" dirty="0">
                <a:solidFill>
                  <a:srgbClr val="FF0000"/>
                </a:solidFill>
              </a:rPr>
              <a:t>Non-financial aspects of Ret planning – important but ,,..refer Ret matters</a:t>
            </a:r>
          </a:p>
          <a:p>
            <a:endParaRPr lang="en-AU" dirty="0"/>
          </a:p>
        </p:txBody>
      </p:sp>
      <p:sp>
        <p:nvSpPr>
          <p:cNvPr id="4" name="Slide Number Placeholder 3"/>
          <p:cNvSpPr>
            <a:spLocks noGrp="1"/>
          </p:cNvSpPr>
          <p:nvPr>
            <p:ph type="sldNum" sz="quarter" idx="10"/>
          </p:nvPr>
        </p:nvSpPr>
        <p:spPr/>
        <p:txBody>
          <a:bodyPr/>
          <a:lstStyle/>
          <a:p>
            <a:fld id="{1BEA80CD-AE39-0C4B-A880-515F813E088A}" type="slidenum">
              <a:rPr lang="en-US" smtClean="0"/>
              <a:t>2</a:t>
            </a:fld>
            <a:endParaRPr lang="en-US" dirty="0"/>
          </a:p>
        </p:txBody>
      </p:sp>
    </p:spTree>
    <p:extLst>
      <p:ext uri="{BB962C8B-B14F-4D97-AF65-F5344CB8AC3E}">
        <p14:creationId xmlns:p14="http://schemas.microsoft.com/office/powerpoint/2010/main" val="1417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pPr>
              <a:buNone/>
            </a:pPr>
            <a:r>
              <a:rPr lang="en-AU" b="1" dirty="0"/>
              <a:t>Discussion Prompt:</a:t>
            </a:r>
            <a:r>
              <a:rPr lang="en-AU" dirty="0"/>
              <a:t> </a:t>
            </a:r>
            <a:r>
              <a:rPr lang="en-AU" b="1" dirty="0"/>
              <a:t>to what extent are further progressive HGA developments dependent on public policy and regulatory reforms, or can the FS sector still make major positive strides in the absence of further reforms post DBFO?</a:t>
            </a:r>
          </a:p>
          <a:p>
            <a:endParaRPr lang="en-AU" dirty="0"/>
          </a:p>
          <a:p>
            <a:pPr>
              <a:buNone/>
            </a:pPr>
            <a:endParaRPr lang="en-AU" dirty="0"/>
          </a:p>
          <a:p>
            <a:pPr marL="176679" indent="-176679">
              <a:buFont typeface="Arial" panose="020B0604020202020204" pitchFamily="34" charset="0"/>
              <a:buChar char="•"/>
            </a:pPr>
            <a:r>
              <a:rPr lang="en-AU" dirty="0">
                <a:solidFill>
                  <a:schemeClr val="bg1"/>
                </a:solidFill>
              </a:rPr>
              <a:t>Enable, don't constrain - guidance that empowers trustees</a:t>
            </a:r>
          </a:p>
          <a:p>
            <a:pPr marL="176679" indent="-176679">
              <a:buFont typeface="Arial" panose="020B0604020202020204" pitchFamily="34" charset="0"/>
              <a:buChar char="•"/>
            </a:pPr>
            <a:r>
              <a:rPr lang="en-AU" dirty="0">
                <a:solidFill>
                  <a:schemeClr val="bg1"/>
                </a:solidFill>
              </a:rPr>
              <a:t>Coordinate on RIC and advice intersection</a:t>
            </a:r>
          </a:p>
          <a:p>
            <a:pPr marL="176679" indent="-176679">
              <a:buFont typeface="Arial" panose="020B0604020202020204" pitchFamily="34" charset="0"/>
              <a:buChar char="•"/>
            </a:pPr>
            <a:r>
              <a:rPr lang="en-AU" dirty="0">
                <a:solidFill>
                  <a:schemeClr val="bg1"/>
                </a:solidFill>
              </a:rPr>
              <a:t>Balanced messaging: consumer protection AND access</a:t>
            </a:r>
          </a:p>
          <a:p>
            <a:pPr>
              <a:buNone/>
            </a:pPr>
            <a:r>
              <a:rPr lang="en-AU" b="1" dirty="0">
                <a:solidFill>
                  <a:schemeClr val="bg1"/>
                </a:solidFill>
              </a:rPr>
              <a:t>2. Guidance on Guidance</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Publish clear examples of permissible Guidance</a:t>
            </a:r>
          </a:p>
          <a:p>
            <a:pPr marL="176679" indent="-176679">
              <a:buFont typeface="Arial" panose="020B0604020202020204" pitchFamily="34" charset="0"/>
              <a:buChar char="•"/>
            </a:pPr>
            <a:r>
              <a:rPr lang="en-AU" dirty="0">
                <a:solidFill>
                  <a:schemeClr val="bg1"/>
                </a:solidFill>
              </a:rPr>
              <a:t>Principles-based approach, not prescriptive rules</a:t>
            </a:r>
          </a:p>
          <a:p>
            <a:pPr marL="176679" indent="-176679">
              <a:buFont typeface="Arial" panose="020B0604020202020204" pitchFamily="34" charset="0"/>
              <a:buChar char="•"/>
            </a:pPr>
            <a:r>
              <a:rPr lang="en-AU" dirty="0">
                <a:solidFill>
                  <a:schemeClr val="bg1"/>
                </a:solidFill>
              </a:rPr>
              <a:t>Safe space for trustees to experiment within boundaries</a:t>
            </a:r>
          </a:p>
          <a:p>
            <a:pPr>
              <a:buNone/>
            </a:pPr>
            <a:r>
              <a:rPr lang="en-AU" b="1" dirty="0">
                <a:solidFill>
                  <a:schemeClr val="bg1"/>
                </a:solidFill>
              </a:rPr>
              <a:t>3. Medium-Term Priority: Establish Advice Guidance Boundary Review</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Joint APRA/ASIC/Treasury sponsorship</a:t>
            </a:r>
          </a:p>
          <a:p>
            <a:pPr marL="176679" indent="-176679">
              <a:buFont typeface="Arial" panose="020B0604020202020204" pitchFamily="34" charset="0"/>
              <a:buChar char="•"/>
            </a:pPr>
            <a:r>
              <a:rPr lang="en-AU" dirty="0">
                <a:solidFill>
                  <a:schemeClr val="bg1"/>
                </a:solidFill>
              </a:rPr>
              <a:t>Formal review modeled on UK FCA approach</a:t>
            </a:r>
          </a:p>
          <a:p>
            <a:pPr marL="176679" indent="-176679">
              <a:buFont typeface="Arial" panose="020B0604020202020204" pitchFamily="34" charset="0"/>
              <a:buChar char="•"/>
            </a:pPr>
            <a:r>
              <a:rPr lang="en-AU" dirty="0">
                <a:solidFill>
                  <a:schemeClr val="bg1"/>
                </a:solidFill>
              </a:rPr>
              <a:t>Australian-specific framework building on UK learnings</a:t>
            </a:r>
          </a:p>
          <a:p>
            <a:pPr marL="176679" indent="-176679">
              <a:buFont typeface="Arial" panose="020B0604020202020204" pitchFamily="34" charset="0"/>
              <a:buChar char="•"/>
            </a:pPr>
            <a:r>
              <a:rPr lang="en-AU" dirty="0">
                <a:solidFill>
                  <a:schemeClr val="bg1"/>
                </a:solidFill>
              </a:rPr>
              <a:t>Timeline: Commence 2026, 12-18 month process</a:t>
            </a:r>
          </a:p>
          <a:p>
            <a:pPr>
              <a:buNone/>
            </a:pPr>
            <a:r>
              <a:rPr lang="en-AU" b="1" dirty="0">
                <a:solidFill>
                  <a:schemeClr val="bg1"/>
                </a:solidFill>
              </a:rPr>
              <a:t>4. Support Data Access &amp; Monitor Outcomes</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Enable broader member information access with safeguards</a:t>
            </a:r>
          </a:p>
          <a:p>
            <a:pPr marL="176679" indent="-176679">
              <a:buFont typeface="Arial" panose="020B0604020202020204" pitchFamily="34" charset="0"/>
              <a:buChar char="•"/>
            </a:pPr>
            <a:r>
              <a:rPr lang="en-AU" dirty="0">
                <a:solidFill>
                  <a:schemeClr val="bg1"/>
                </a:solidFill>
              </a:rPr>
              <a:t>SPS 515 outcomes should include retirement transition success</a:t>
            </a:r>
          </a:p>
          <a:p>
            <a:pPr marL="176679" indent="-176679">
              <a:buFont typeface="Arial" panose="020B0604020202020204" pitchFamily="34" charset="0"/>
              <a:buChar char="•"/>
            </a:pPr>
            <a:r>
              <a:rPr lang="en-AU" dirty="0">
                <a:solidFill>
                  <a:schemeClr val="bg1"/>
                </a:solidFill>
              </a:rPr>
              <a:t>Be willing to refine based on real-world experience</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20</a:t>
            </a:fld>
            <a:endParaRPr lang="en-US" dirty="0"/>
          </a:p>
        </p:txBody>
      </p:sp>
    </p:spTree>
    <p:extLst>
      <p:ext uri="{BB962C8B-B14F-4D97-AF65-F5344CB8AC3E}">
        <p14:creationId xmlns:p14="http://schemas.microsoft.com/office/powerpoint/2010/main" val="260579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pPr>
              <a:buNone/>
            </a:pPr>
            <a:r>
              <a:rPr lang="en-AU" b="1" dirty="0"/>
              <a:t>Discussion Prompt:</a:t>
            </a:r>
            <a:r>
              <a:rPr lang="en-AU" dirty="0"/>
              <a:t> </a:t>
            </a:r>
            <a:r>
              <a:rPr lang="en-AU" b="1" dirty="0"/>
              <a:t>to what extent are further progressive HGA developments dependent on public policy and regulatory reforms, or can the FS sector still make major positive strides in the absence of further reforms post DBFO?</a:t>
            </a:r>
          </a:p>
          <a:p>
            <a:pPr marL="176679" indent="-176679">
              <a:buFont typeface="Arial" panose="020B0604020202020204" pitchFamily="34" charset="0"/>
              <a:buChar char="•"/>
            </a:pPr>
            <a:r>
              <a:rPr lang="en-AU" dirty="0">
                <a:solidFill>
                  <a:schemeClr val="bg1"/>
                </a:solidFill>
              </a:rPr>
              <a:t>AND access</a:t>
            </a:r>
          </a:p>
          <a:p>
            <a:pPr>
              <a:buNone/>
            </a:pPr>
            <a:r>
              <a:rPr lang="en-AU" b="1" dirty="0">
                <a:solidFill>
                  <a:schemeClr val="bg1"/>
                </a:solidFill>
              </a:rPr>
              <a:t>2. Guidance on Guidance</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Publish clear examples of permissible Guidance</a:t>
            </a:r>
          </a:p>
          <a:p>
            <a:pPr marL="176679" indent="-176679">
              <a:buFont typeface="Arial" panose="020B0604020202020204" pitchFamily="34" charset="0"/>
              <a:buChar char="•"/>
            </a:pPr>
            <a:r>
              <a:rPr lang="en-AU" dirty="0">
                <a:solidFill>
                  <a:schemeClr val="bg1"/>
                </a:solidFill>
              </a:rPr>
              <a:t>Principles-based approach, not prescriptive rules</a:t>
            </a:r>
          </a:p>
          <a:p>
            <a:pPr marL="176679" indent="-176679">
              <a:buFont typeface="Arial" panose="020B0604020202020204" pitchFamily="34" charset="0"/>
              <a:buChar char="•"/>
            </a:pPr>
            <a:r>
              <a:rPr lang="en-AU" dirty="0">
                <a:solidFill>
                  <a:schemeClr val="bg1"/>
                </a:solidFill>
              </a:rPr>
              <a:t>Safe space for trustees to experiment within boundaries</a:t>
            </a:r>
          </a:p>
          <a:p>
            <a:pPr>
              <a:buNone/>
            </a:pPr>
            <a:r>
              <a:rPr lang="en-AU" b="1" dirty="0">
                <a:solidFill>
                  <a:schemeClr val="bg1"/>
                </a:solidFill>
              </a:rPr>
              <a:t>3. Medium-Term Priority: Establish Advice Guidance Boundary Review</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Joint APRA/ASIC/Treasury sponsorship</a:t>
            </a:r>
          </a:p>
          <a:p>
            <a:pPr marL="176679" indent="-176679">
              <a:buFont typeface="Arial" panose="020B0604020202020204" pitchFamily="34" charset="0"/>
              <a:buChar char="•"/>
            </a:pPr>
            <a:r>
              <a:rPr lang="en-AU" dirty="0">
                <a:solidFill>
                  <a:schemeClr val="bg1"/>
                </a:solidFill>
              </a:rPr>
              <a:t>Formal review modeled on UK FCA approach</a:t>
            </a:r>
          </a:p>
          <a:p>
            <a:pPr marL="176679" indent="-176679">
              <a:buFont typeface="Arial" panose="020B0604020202020204" pitchFamily="34" charset="0"/>
              <a:buChar char="•"/>
            </a:pPr>
            <a:r>
              <a:rPr lang="en-AU" dirty="0">
                <a:solidFill>
                  <a:schemeClr val="bg1"/>
                </a:solidFill>
              </a:rPr>
              <a:t>Australian-specific framework building on UK learnings</a:t>
            </a:r>
          </a:p>
          <a:p>
            <a:pPr marL="176679" indent="-176679">
              <a:buFont typeface="Arial" panose="020B0604020202020204" pitchFamily="34" charset="0"/>
              <a:buChar char="•"/>
            </a:pPr>
            <a:r>
              <a:rPr lang="en-AU" dirty="0">
                <a:solidFill>
                  <a:schemeClr val="bg1"/>
                </a:solidFill>
              </a:rPr>
              <a:t>Timeline: Commence 2026, 12-18 month process</a:t>
            </a:r>
          </a:p>
          <a:p>
            <a:pPr>
              <a:buNone/>
            </a:pPr>
            <a:r>
              <a:rPr lang="en-AU" b="1" dirty="0">
                <a:solidFill>
                  <a:schemeClr val="bg1"/>
                </a:solidFill>
              </a:rPr>
              <a:t>4. Support Data Access &amp; Monitor Outcomes</a:t>
            </a:r>
            <a:endParaRPr lang="en-AU" dirty="0">
              <a:solidFill>
                <a:schemeClr val="bg1"/>
              </a:solidFill>
            </a:endParaRPr>
          </a:p>
          <a:p>
            <a:pPr marL="176679" indent="-176679">
              <a:buFont typeface="Arial" panose="020B0604020202020204" pitchFamily="34" charset="0"/>
              <a:buChar char="•"/>
            </a:pPr>
            <a:r>
              <a:rPr lang="en-AU" dirty="0">
                <a:solidFill>
                  <a:schemeClr val="bg1"/>
                </a:solidFill>
              </a:rPr>
              <a:t>Enable broader member information access with safeguards</a:t>
            </a:r>
          </a:p>
          <a:p>
            <a:pPr marL="176679" indent="-176679">
              <a:buFont typeface="Arial" panose="020B0604020202020204" pitchFamily="34" charset="0"/>
              <a:buChar char="•"/>
            </a:pPr>
            <a:r>
              <a:rPr lang="en-AU" dirty="0">
                <a:solidFill>
                  <a:schemeClr val="bg1"/>
                </a:solidFill>
              </a:rPr>
              <a:t>SPS 515 outcomes should include retirement transition success</a:t>
            </a:r>
          </a:p>
          <a:p>
            <a:pPr marL="176679" indent="-176679">
              <a:buFont typeface="Arial" panose="020B0604020202020204" pitchFamily="34" charset="0"/>
              <a:buChar char="•"/>
            </a:pPr>
            <a:r>
              <a:rPr lang="en-AU" dirty="0">
                <a:solidFill>
                  <a:schemeClr val="bg1"/>
                </a:solidFill>
              </a:rPr>
              <a:t>Be willing to refine based on real-world experience</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21</a:t>
            </a:fld>
            <a:endParaRPr lang="en-US" dirty="0"/>
          </a:p>
        </p:txBody>
      </p:sp>
    </p:spTree>
    <p:extLst>
      <p:ext uri="{BB962C8B-B14F-4D97-AF65-F5344CB8AC3E}">
        <p14:creationId xmlns:p14="http://schemas.microsoft.com/office/powerpoint/2010/main" val="260579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503E9-9407-9F97-E8D2-6786902F1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BC9B7-52E0-21EC-CAE0-AAC95254E7F5}"/>
              </a:ext>
            </a:extLst>
          </p:cNvPr>
          <p:cNvSpPr>
            <a:spLocks noGrp="1" noRot="1" noChangeAspect="1"/>
          </p:cNvSpPr>
          <p:nvPr>
            <p:ph type="sldImg"/>
          </p:nvPr>
        </p:nvSpPr>
        <p:spPr>
          <a:xfrm>
            <a:off x="735013" y="446088"/>
            <a:ext cx="5632450" cy="3168650"/>
          </a:xfrm>
        </p:spPr>
      </p:sp>
      <p:sp>
        <p:nvSpPr>
          <p:cNvPr id="3" name="Notes Placeholder 2">
            <a:extLst>
              <a:ext uri="{FF2B5EF4-FFF2-40B4-BE49-F238E27FC236}">
                <a16:creationId xmlns:a16="http://schemas.microsoft.com/office/drawing/2014/main" id="{E54FE4E7-6B23-3D8C-53B3-67F5EF324B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D696233-43B0-259A-A399-D0DD1CAC4E06}"/>
              </a:ext>
            </a:extLst>
          </p:cNvPr>
          <p:cNvSpPr>
            <a:spLocks noGrp="1"/>
          </p:cNvSpPr>
          <p:nvPr>
            <p:ph type="sldNum" sz="quarter" idx="10"/>
          </p:nvPr>
        </p:nvSpPr>
        <p:spPr/>
        <p:txBody>
          <a:bodyPr/>
          <a:lstStyle/>
          <a:p>
            <a:fld id="{1BEA80CD-AE39-0C4B-A880-515F813E088A}" type="slidenum">
              <a:rPr lang="en-US" smtClean="0"/>
              <a:t>22</a:t>
            </a:fld>
            <a:endParaRPr lang="en-US" dirty="0"/>
          </a:p>
        </p:txBody>
      </p:sp>
    </p:spTree>
    <p:extLst>
      <p:ext uri="{BB962C8B-B14F-4D97-AF65-F5344CB8AC3E}">
        <p14:creationId xmlns:p14="http://schemas.microsoft.com/office/powerpoint/2010/main" val="359561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299F-5D3E-C693-4C58-749CF38FD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F6A0D-634A-F231-C239-3667460488BE}"/>
              </a:ext>
            </a:extLst>
          </p:cNvPr>
          <p:cNvSpPr>
            <a:spLocks noGrp="1" noRot="1" noChangeAspect="1"/>
          </p:cNvSpPr>
          <p:nvPr>
            <p:ph type="sldImg"/>
          </p:nvPr>
        </p:nvSpPr>
        <p:spPr>
          <a:xfrm>
            <a:off x="735013" y="446088"/>
            <a:ext cx="5632450" cy="3168650"/>
          </a:xfrm>
        </p:spPr>
      </p:sp>
      <p:sp>
        <p:nvSpPr>
          <p:cNvPr id="3" name="Notes Placeholder 2">
            <a:extLst>
              <a:ext uri="{FF2B5EF4-FFF2-40B4-BE49-F238E27FC236}">
                <a16:creationId xmlns:a16="http://schemas.microsoft.com/office/drawing/2014/main" id="{B89A6CF4-C88E-1799-D839-8C37DEBFDEF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B5A7AE3-B29B-68E8-905C-B4DEF6848EA1}"/>
              </a:ext>
            </a:extLst>
          </p:cNvPr>
          <p:cNvSpPr>
            <a:spLocks noGrp="1"/>
          </p:cNvSpPr>
          <p:nvPr>
            <p:ph type="sldNum" sz="quarter" idx="10"/>
          </p:nvPr>
        </p:nvSpPr>
        <p:spPr/>
        <p:txBody>
          <a:bodyPr/>
          <a:lstStyle/>
          <a:p>
            <a:fld id="{1BEA80CD-AE39-0C4B-A880-515F813E088A}" type="slidenum">
              <a:rPr lang="en-US" smtClean="0"/>
              <a:t>23</a:t>
            </a:fld>
            <a:endParaRPr lang="en-US" dirty="0"/>
          </a:p>
        </p:txBody>
      </p:sp>
    </p:spTree>
    <p:extLst>
      <p:ext uri="{BB962C8B-B14F-4D97-AF65-F5344CB8AC3E}">
        <p14:creationId xmlns:p14="http://schemas.microsoft.com/office/powerpoint/2010/main" val="2457393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KEY MESSAGES</a:t>
            </a:r>
          </a:p>
          <a:p>
            <a:r>
              <a:rPr lang="en-AU" dirty="0"/>
              <a:t>The HGA framework creates clear tiers of financial support - Help, Guidance, and Advice - with regulation proportionate to complexity, so millions more Australians can access appropriate support while maintaining quality and positioning advisers as the expert tier for complex work.</a:t>
            </a:r>
            <a:endParaRPr lang="en-AU" b="1" dirty="0"/>
          </a:p>
          <a:p>
            <a:endParaRPr lang="en-AU" b="1" dirty="0"/>
          </a:p>
          <a:p>
            <a:pPr marL="176679" indent="-176679">
              <a:buFont typeface="Arial" panose="020B0604020202020204" pitchFamily="34" charset="0"/>
              <a:buChar char="•"/>
            </a:pPr>
            <a:r>
              <a:rPr lang="en-AU" b="1" dirty="0"/>
              <a:t>Framework creates opportunity, not threat</a:t>
            </a:r>
            <a:r>
              <a:rPr lang="en-AU" dirty="0"/>
              <a:t> - Clearer boundaries, tiered services, expert positioning</a:t>
            </a:r>
          </a:p>
          <a:p>
            <a:pPr marL="176679" indent="-176679">
              <a:buFont typeface="Arial" panose="020B0604020202020204" pitchFamily="34" charset="0"/>
              <a:buChar char="•"/>
            </a:pPr>
            <a:r>
              <a:rPr lang="en-AU" b="1" dirty="0"/>
              <a:t>Multiple pathways needed</a:t>
            </a:r>
            <a:r>
              <a:rPr lang="en-AU" dirty="0"/>
              <a:t> - 710,000 retirees, not everyone needs or can afford comprehensive advice</a:t>
            </a:r>
          </a:p>
          <a:p>
            <a:pPr marL="176679" indent="-176679">
              <a:buFont typeface="Arial" panose="020B0604020202020204" pitchFamily="34" charset="0"/>
              <a:buChar char="•"/>
            </a:pPr>
            <a:r>
              <a:rPr lang="en-AU" b="1" dirty="0"/>
              <a:t>Regulation proportionate to complexity</a:t>
            </a:r>
            <a:r>
              <a:rPr lang="en-AU" dirty="0"/>
              <a:t> - Simple stuff shouldn't carry comprehensive burden</a:t>
            </a:r>
          </a:p>
          <a:p>
            <a:pPr marL="176679" indent="-176679">
              <a:buFont typeface="Arial" panose="020B0604020202020204" pitchFamily="34" charset="0"/>
              <a:buChar char="•"/>
            </a:pPr>
            <a:r>
              <a:rPr lang="en-AU" b="1" dirty="0"/>
              <a:t>DBFO is progress but needs refinement</a:t>
            </a:r>
            <a:r>
              <a:rPr lang="en-AU" dirty="0"/>
              <a:t> - Client Advice Records are wins, Guidance needs recognition</a:t>
            </a:r>
          </a:p>
          <a:p>
            <a:pPr marL="176679" indent="-176679">
              <a:buFont typeface="Arial" panose="020B0604020202020204" pitchFamily="34" charset="0"/>
              <a:buChar char="•"/>
            </a:pPr>
            <a:r>
              <a:rPr lang="en-AU" b="1" dirty="0"/>
              <a:t>It's an ecosystem</a:t>
            </a:r>
            <a:r>
              <a:rPr lang="en-AU" dirty="0"/>
              <a:t> - Help, Guidance, Advice serve different needs and complement each other</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24</a:t>
            </a:fld>
            <a:endParaRPr lang="en-US" dirty="0"/>
          </a:p>
        </p:txBody>
      </p:sp>
    </p:spTree>
    <p:extLst>
      <p:ext uri="{BB962C8B-B14F-4D97-AF65-F5344CB8AC3E}">
        <p14:creationId xmlns:p14="http://schemas.microsoft.com/office/powerpoint/2010/main" val="342950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2C9A-5595-EF91-D74D-92878DCA8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55E5C-02ED-6AD8-211F-17B4122D00E8}"/>
              </a:ext>
            </a:extLst>
          </p:cNvPr>
          <p:cNvSpPr>
            <a:spLocks noGrp="1" noRot="1" noChangeAspect="1"/>
          </p:cNvSpPr>
          <p:nvPr>
            <p:ph type="sldImg"/>
          </p:nvPr>
        </p:nvSpPr>
        <p:spPr>
          <a:xfrm>
            <a:off x="735013" y="446088"/>
            <a:ext cx="5632450" cy="3168650"/>
          </a:xfrm>
        </p:spPr>
      </p:sp>
      <p:sp>
        <p:nvSpPr>
          <p:cNvPr id="3" name="Notes Placeholder 2">
            <a:extLst>
              <a:ext uri="{FF2B5EF4-FFF2-40B4-BE49-F238E27FC236}">
                <a16:creationId xmlns:a16="http://schemas.microsoft.com/office/drawing/2014/main" id="{62737344-49E6-8D79-A0F3-B0E0395D57CA}"/>
              </a:ext>
            </a:extLst>
          </p:cNvPr>
          <p:cNvSpPr>
            <a:spLocks noGrp="1"/>
          </p:cNvSpPr>
          <p:nvPr>
            <p:ph type="body" idx="1"/>
          </p:nvPr>
        </p:nvSpPr>
        <p:spPr/>
        <p:txBody>
          <a:bodyPr/>
          <a:lstStyle/>
          <a:p>
            <a:r>
              <a:rPr lang="en-AU" dirty="0"/>
              <a:t>There is an imperative for more Australians to have access to and receive a broad range of support that is fit for their needs and contributes to enhanced financial wellbeing. We identify three broad categories of support: Help, Guidance and Advice, and propose a framework that brings them together.</a:t>
            </a:r>
          </a:p>
          <a:p>
            <a:r>
              <a:rPr lang="en-US" b="1" dirty="0"/>
              <a:t>Policy and regulatory objectives of a comprehensive HGA framework – see slide</a:t>
            </a:r>
            <a:endParaRPr lang="en-AU" dirty="0"/>
          </a:p>
          <a:p>
            <a:r>
              <a:rPr lang="en-AU" b="1" dirty="0"/>
              <a:t>We believe the target outcomes of the reform process should include – see Slide</a:t>
            </a:r>
            <a:endParaRPr lang="en-AU" dirty="0"/>
          </a:p>
          <a:p>
            <a:r>
              <a:rPr lang="en-AU" b="1" dirty="0"/>
              <a:t>An HGA framework should contribute </a:t>
            </a:r>
            <a:r>
              <a:rPr lang="en-AU" dirty="0"/>
              <a:t>to positive outcomes in the following areas:</a:t>
            </a:r>
          </a:p>
          <a:p>
            <a:pPr marL="176679" indent="-176679">
              <a:buFont typeface="Arial" panose="020B0604020202020204" pitchFamily="34" charset="0"/>
              <a:buChar char="•"/>
            </a:pPr>
            <a:r>
              <a:rPr lang="en-AU" dirty="0"/>
              <a:t>To increase access and affordability to HGA through multiple channels, including financial advisers, superannuation funds, digital and accountants.</a:t>
            </a:r>
          </a:p>
          <a:p>
            <a:pPr marL="176679" indent="-176679">
              <a:buFont typeface="Arial" panose="020B0604020202020204" pitchFamily="34" charset="0"/>
              <a:buChar char="•"/>
            </a:pPr>
            <a:r>
              <a:rPr lang="en-AU" dirty="0"/>
              <a:t>To have an HGA framework that increases the capability and capacity for superannuation funds and other entities to deliver HGA, including navigating the tension between superannuation trustee  and financial advice obligations.</a:t>
            </a:r>
          </a:p>
          <a:p>
            <a:pPr marL="176679" indent="-176679">
              <a:buFont typeface="Arial" panose="020B0604020202020204" pitchFamily="34" charset="0"/>
              <a:buChar char="•"/>
            </a:pPr>
            <a:r>
              <a:rPr lang="en-AU" dirty="0"/>
              <a:t>To support those who do not have a high degree of financial or retirement literacy–for example, through nudges, including targeted prompts, soft defaults, pathways for specific cohorts and choice menus (explained further in Section 4.3).</a:t>
            </a:r>
          </a:p>
          <a:p>
            <a:pPr marL="176679" indent="-176679">
              <a:buFont typeface="Arial" panose="020B0604020202020204" pitchFamily="34" charset="0"/>
              <a:buChar char="•"/>
            </a:pPr>
            <a:r>
              <a:rPr lang="en-AU" dirty="0"/>
              <a:t>To have Help and Guidance components recognised in legislation in addition to Advice on a ‘principles’ rather than ‘prescription’ basis (refer to UK developments )</a:t>
            </a:r>
          </a:p>
          <a:p>
            <a:r>
              <a:rPr lang="en-AU" dirty="0"/>
              <a:t>A key concept is the distinction between Advice and Guidance.</a:t>
            </a:r>
          </a:p>
          <a:p>
            <a:r>
              <a:rPr lang="en-AU" b="1" dirty="0">
                <a:solidFill>
                  <a:srgbClr val="FF0000"/>
                </a:solidFill>
              </a:rPr>
              <a:t>Out of scope:</a:t>
            </a:r>
          </a:p>
          <a:p>
            <a:pPr marL="176679" indent="-176679">
              <a:buFont typeface="Arial" panose="020B0604020202020204" pitchFamily="34" charset="0"/>
              <a:buChar char="•"/>
            </a:pPr>
            <a:r>
              <a:rPr lang="en-AU" b="1" dirty="0">
                <a:solidFill>
                  <a:srgbClr val="FF0000"/>
                </a:solidFill>
              </a:rPr>
              <a:t>Financial literacy and capability – refer The Big Lift (</a:t>
            </a:r>
            <a:r>
              <a:rPr lang="en-AU" b="1" dirty="0" err="1">
                <a:solidFill>
                  <a:srgbClr val="FF0000"/>
                </a:solidFill>
              </a:rPr>
              <a:t>Iress</a:t>
            </a:r>
            <a:r>
              <a:rPr lang="en-AU" b="1" dirty="0">
                <a:solidFill>
                  <a:srgbClr val="FF0000"/>
                </a:solidFill>
              </a:rPr>
              <a:t>/Deloitte Access Econ)</a:t>
            </a:r>
          </a:p>
          <a:p>
            <a:pPr marL="176679" indent="-176679">
              <a:buFont typeface="Arial" panose="020B0604020202020204" pitchFamily="34" charset="0"/>
              <a:buChar char="•"/>
            </a:pPr>
            <a:r>
              <a:rPr lang="en-AU" b="1" dirty="0">
                <a:solidFill>
                  <a:srgbClr val="FF0000"/>
                </a:solidFill>
              </a:rPr>
              <a:t>Non-financial aspects of Ret planning – important but ,,..refer Ret matters</a:t>
            </a:r>
          </a:p>
          <a:p>
            <a:endParaRPr lang="en-AU" dirty="0"/>
          </a:p>
        </p:txBody>
      </p:sp>
      <p:sp>
        <p:nvSpPr>
          <p:cNvPr id="4" name="Slide Number Placeholder 3">
            <a:extLst>
              <a:ext uri="{FF2B5EF4-FFF2-40B4-BE49-F238E27FC236}">
                <a16:creationId xmlns:a16="http://schemas.microsoft.com/office/drawing/2014/main" id="{2F989071-437A-5E86-B4FF-7491573613F3}"/>
              </a:ext>
            </a:extLst>
          </p:cNvPr>
          <p:cNvSpPr>
            <a:spLocks noGrp="1"/>
          </p:cNvSpPr>
          <p:nvPr>
            <p:ph type="sldNum" sz="quarter" idx="10"/>
          </p:nvPr>
        </p:nvSpPr>
        <p:spPr/>
        <p:txBody>
          <a:bodyPr/>
          <a:lstStyle/>
          <a:p>
            <a:fld id="{1BEA80CD-AE39-0C4B-A880-515F813E088A}" type="slidenum">
              <a:rPr lang="en-US" smtClean="0"/>
              <a:t>3</a:t>
            </a:fld>
            <a:endParaRPr lang="en-US" dirty="0"/>
          </a:p>
        </p:txBody>
      </p:sp>
    </p:spTree>
    <p:extLst>
      <p:ext uri="{BB962C8B-B14F-4D97-AF65-F5344CB8AC3E}">
        <p14:creationId xmlns:p14="http://schemas.microsoft.com/office/powerpoint/2010/main" val="367575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b="1" dirty="0"/>
              <a:t>DBFO Reforms Critical:</a:t>
            </a:r>
            <a:r>
              <a:rPr lang="en-AU" dirty="0"/>
              <a:t> </a:t>
            </a:r>
          </a:p>
          <a:p>
            <a:pPr marL="176679" indent="-176679">
              <a:buFont typeface="Arial" panose="020B0604020202020204" pitchFamily="34" charset="0"/>
              <a:buChar char="•"/>
            </a:pPr>
            <a:r>
              <a:rPr lang="en-AU" dirty="0"/>
              <a:t>DBFO reforms are potentially as significant as FSR  (2004) and FOFA (2013). </a:t>
            </a:r>
          </a:p>
          <a:p>
            <a:pPr marL="176679" indent="-176679">
              <a:buFont typeface="Arial" panose="020B0604020202020204" pitchFamily="34" charset="0"/>
              <a:buChar char="•"/>
            </a:pPr>
            <a:r>
              <a:rPr lang="en-AU" dirty="0"/>
              <a:t>They're critical for expanding access to affordable support. </a:t>
            </a:r>
          </a:p>
          <a:p>
            <a:pPr marL="176679" indent="-176679">
              <a:buFont typeface="Arial" panose="020B0604020202020204" pitchFamily="34" charset="0"/>
              <a:buChar char="•"/>
            </a:pPr>
            <a:r>
              <a:rPr lang="en-AU" dirty="0"/>
              <a:t>Financial advisers remain at the centre, but super funds and digital tools have essential complementary roles, particularly for Middle Australia, who can't access or afford traditional comprehensive advice.</a:t>
            </a:r>
          </a:p>
          <a:p>
            <a:endParaRPr lang="en-AU" b="1" dirty="0"/>
          </a:p>
          <a:p>
            <a:r>
              <a:rPr lang="en-AU" b="1" dirty="0"/>
              <a:t>Broader Framework Needed:</a:t>
            </a:r>
            <a:r>
              <a:rPr lang="en-AU" dirty="0"/>
              <a:t> </a:t>
            </a:r>
          </a:p>
          <a:p>
            <a:pPr marL="176679" indent="-176679">
              <a:buFont typeface="Arial" panose="020B0604020202020204" pitchFamily="34" charset="0"/>
              <a:buChar char="•"/>
            </a:pPr>
            <a:r>
              <a:rPr lang="en-AU" dirty="0"/>
              <a:t>Many consumers don't want or need full, comprehensive advice and its $5,000+ price tag. </a:t>
            </a:r>
          </a:p>
          <a:p>
            <a:pPr marL="176679" indent="-176679">
              <a:buFont typeface="Arial" panose="020B0604020202020204" pitchFamily="34" charset="0"/>
              <a:buChar char="•"/>
            </a:pPr>
            <a:r>
              <a:rPr lang="en-AU" dirty="0"/>
              <a:t>They need support ranging from simple Help through to Guidance and various levels of Advice complexity. </a:t>
            </a:r>
          </a:p>
          <a:p>
            <a:pPr marL="176679" indent="-176679">
              <a:buFont typeface="Arial" panose="020B0604020202020204" pitchFamily="34" charset="0"/>
              <a:buChar char="•"/>
            </a:pPr>
            <a:r>
              <a:rPr lang="en-AU" dirty="0"/>
              <a:t>Current regulations treat all advice as equally complex - they're a blunt instrument that doesn't recognize the differences in consumer risk between simple and complex situations.</a:t>
            </a:r>
          </a:p>
          <a:p>
            <a:endParaRPr lang="en-AU" b="1" dirty="0"/>
          </a:p>
          <a:p>
            <a:r>
              <a:rPr lang="en-AU" b="1" dirty="0"/>
              <a:t>Guidance Fills Critical Gap:</a:t>
            </a:r>
            <a:r>
              <a:rPr lang="en-AU" dirty="0"/>
              <a:t> </a:t>
            </a:r>
          </a:p>
          <a:p>
            <a:pPr marL="176679" indent="-176679">
              <a:buFont typeface="Arial" panose="020B0604020202020204" pitchFamily="34" charset="0"/>
              <a:buChar char="•"/>
            </a:pPr>
            <a:r>
              <a:rPr lang="en-AU" dirty="0"/>
              <a:t>Guidance is the critical piece. It operates in a grey area between Help and Advice - providing direction and factors to consider without making specific recommendations. </a:t>
            </a:r>
          </a:p>
          <a:p>
            <a:pPr marL="176679" indent="-176679">
              <a:buFont typeface="Arial" panose="020B0604020202020204" pitchFamily="34" charset="0"/>
              <a:buChar char="•"/>
            </a:pPr>
            <a:r>
              <a:rPr lang="en-AU" dirty="0"/>
              <a:t>The UK Financial Conduct Authority has done excellent work on this with their Advice Guidance Boundary Review, providing a useful pathway for Australia. </a:t>
            </a:r>
          </a:p>
          <a:p>
            <a:pPr marL="176679" indent="-176679">
              <a:buFont typeface="Arial" panose="020B0604020202020204" pitchFamily="34" charset="0"/>
              <a:buChar char="•"/>
            </a:pPr>
            <a:r>
              <a:rPr lang="en-AU" dirty="0"/>
              <a:t>But Guidance needs proper legislative recognition and clarity.</a:t>
            </a:r>
          </a:p>
        </p:txBody>
      </p:sp>
      <p:sp>
        <p:nvSpPr>
          <p:cNvPr id="4" name="Slide Number Placeholder 3"/>
          <p:cNvSpPr>
            <a:spLocks noGrp="1"/>
          </p:cNvSpPr>
          <p:nvPr>
            <p:ph type="sldNum" sz="quarter" idx="5"/>
          </p:nvPr>
        </p:nvSpPr>
        <p:spPr/>
        <p:txBody>
          <a:bodyPr/>
          <a:lstStyle/>
          <a:p>
            <a:fld id="{1BEA80CD-AE39-0C4B-A880-515F813E088A}" type="slidenum">
              <a:rPr lang="en-US" smtClean="0"/>
              <a:t>4</a:t>
            </a:fld>
            <a:endParaRPr lang="en-US" dirty="0"/>
          </a:p>
        </p:txBody>
      </p:sp>
    </p:spTree>
    <p:extLst>
      <p:ext uri="{BB962C8B-B14F-4D97-AF65-F5344CB8AC3E}">
        <p14:creationId xmlns:p14="http://schemas.microsoft.com/office/powerpoint/2010/main" val="374579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a:xfrm>
            <a:off x="710248" y="3790952"/>
            <a:ext cx="5681980" cy="5456053"/>
          </a:xfrm>
        </p:spPr>
        <p:txBody>
          <a:bodyPr/>
          <a:lstStyle/>
          <a:p>
            <a:r>
              <a:rPr lang="en-AU" b="1" dirty="0"/>
              <a:t>The Capacity Challenge</a:t>
            </a:r>
            <a:endParaRPr lang="en-AU" dirty="0"/>
          </a:p>
          <a:p>
            <a:pPr marL="176679" indent="-176679">
              <a:buFont typeface="Arial" panose="020B0604020202020204" pitchFamily="34" charset="0"/>
              <a:buChar char="•"/>
            </a:pPr>
            <a:r>
              <a:rPr lang="en-AU" dirty="0"/>
              <a:t>710,000 Australians retiring in next 5 years vs 15,500 advisers</a:t>
            </a:r>
          </a:p>
          <a:p>
            <a:pPr marL="176679" indent="-176679">
              <a:buFont typeface="Arial" panose="020B0604020202020204" pitchFamily="34" charset="0"/>
              <a:buChar char="•"/>
            </a:pPr>
            <a:r>
              <a:rPr lang="en-AU" dirty="0"/>
              <a:t>Even if every adviser took 50 new clients, still couldn't serve everyone</a:t>
            </a:r>
          </a:p>
          <a:p>
            <a:pPr marL="176679" indent="-176679">
              <a:buFont typeface="Arial" panose="020B0604020202020204" pitchFamily="34" charset="0"/>
              <a:buChar char="•"/>
            </a:pPr>
            <a:r>
              <a:rPr lang="en-AU" dirty="0"/>
              <a:t>Mathematics simply don't work</a:t>
            </a:r>
          </a:p>
          <a:p>
            <a:r>
              <a:rPr lang="en-AU" b="1" dirty="0"/>
              <a:t>The Affordability Gap</a:t>
            </a:r>
            <a:endParaRPr lang="en-AU" dirty="0"/>
          </a:p>
          <a:p>
            <a:pPr marL="176679" indent="-176679">
              <a:buFont typeface="Arial" panose="020B0604020202020204" pitchFamily="34" charset="0"/>
              <a:buChar char="•"/>
            </a:pPr>
            <a:r>
              <a:rPr lang="en-AU" dirty="0"/>
              <a:t>Comprehensive advice costs $3,500-$7,000</a:t>
            </a:r>
          </a:p>
          <a:p>
            <a:pPr marL="176679" indent="-176679">
              <a:buFont typeface="Arial" panose="020B0604020202020204" pitchFamily="34" charset="0"/>
              <a:buChar char="•"/>
            </a:pPr>
            <a:r>
              <a:rPr lang="en-AU" dirty="0"/>
              <a:t>61% of consumers have unmet advice needs</a:t>
            </a:r>
          </a:p>
          <a:p>
            <a:pPr marL="176679" indent="-176679">
              <a:buFont typeface="Arial" panose="020B0604020202020204" pitchFamily="34" charset="0"/>
              <a:buChar char="•"/>
            </a:pPr>
            <a:r>
              <a:rPr lang="en-AU" dirty="0"/>
              <a:t>Only 16% saw an adviser in last 12 months</a:t>
            </a:r>
          </a:p>
          <a:p>
            <a:pPr marL="176679" indent="-176679">
              <a:buFont typeface="Arial" panose="020B0604020202020204" pitchFamily="34" charset="0"/>
              <a:buChar char="•"/>
            </a:pPr>
            <a:r>
              <a:rPr lang="en-AU" dirty="0"/>
              <a:t>Middle Australia can't access or afford comprehensive advice</a:t>
            </a:r>
          </a:p>
          <a:p>
            <a:r>
              <a:rPr lang="en-AU" b="1" dirty="0"/>
              <a:t>Regulatory Complexity</a:t>
            </a:r>
            <a:endParaRPr lang="en-AU" dirty="0"/>
          </a:p>
          <a:p>
            <a:pPr marL="176679" indent="-176679">
              <a:buFont typeface="Arial" panose="020B0604020202020204" pitchFamily="34" charset="0"/>
              <a:buChar char="•"/>
            </a:pPr>
            <a:r>
              <a:rPr lang="en-AU" dirty="0"/>
              <a:t>All advice treated as equally complex regardless of actual complexity</a:t>
            </a:r>
          </a:p>
          <a:p>
            <a:pPr marL="176679" indent="-176679">
              <a:buFont typeface="Arial" panose="020B0604020202020204" pitchFamily="34" charset="0"/>
              <a:buChar char="•"/>
            </a:pPr>
            <a:r>
              <a:rPr lang="en-AU" dirty="0"/>
              <a:t>Simple interactions carry same burden as comprehensive planning</a:t>
            </a:r>
          </a:p>
          <a:p>
            <a:pPr marL="176679" indent="-176679">
              <a:buFont typeface="Arial" panose="020B0604020202020204" pitchFamily="34" charset="0"/>
              <a:buChar char="•"/>
            </a:pPr>
            <a:r>
              <a:rPr lang="en-AU" dirty="0"/>
              <a:t>Guidance operates in regulatory grey zone</a:t>
            </a:r>
          </a:p>
          <a:p>
            <a:pPr marL="176679" indent="-176679">
              <a:buFont typeface="Arial" panose="020B0604020202020204" pitchFamily="34" charset="0"/>
              <a:buChar char="•"/>
            </a:pPr>
            <a:r>
              <a:rPr lang="en-AU" dirty="0"/>
              <a:t>Advisers spend time on basic questions that don't need their expertise</a:t>
            </a:r>
          </a:p>
          <a:p>
            <a:r>
              <a:rPr lang="en-AU" b="1" dirty="0"/>
              <a:t>The Trustee Dilemma</a:t>
            </a:r>
            <a:endParaRPr lang="en-AU" dirty="0"/>
          </a:p>
          <a:p>
            <a:pPr marL="176679" indent="-176679">
              <a:buFont typeface="Arial" panose="020B0604020202020204" pitchFamily="34" charset="0"/>
              <a:buChar char="•"/>
            </a:pPr>
            <a:r>
              <a:rPr lang="en-AU" dirty="0"/>
              <a:t>Regulated entities face a difficult situation - obliged to support members but navigating uncertain regulatory territory</a:t>
            </a:r>
          </a:p>
          <a:p>
            <a:pPr marL="176679" indent="-176679">
              <a:buFont typeface="Arial" panose="020B0604020202020204" pitchFamily="34" charset="0"/>
              <a:buChar char="•"/>
            </a:pPr>
            <a:r>
              <a:rPr lang="en-AU" dirty="0"/>
              <a:t>APRA and ASIC's joint RIC oversight found trustees are reluctant to collect member data due to advice concerns</a:t>
            </a:r>
          </a:p>
          <a:p>
            <a:pPr marL="176679" indent="-176679">
              <a:buFont typeface="Arial" panose="020B0604020202020204" pitchFamily="34" charset="0"/>
              <a:buChar char="•"/>
            </a:pPr>
            <a:r>
              <a:rPr lang="en-AU" dirty="0"/>
              <a:t>Many trustees taking overly cautious approach, limiting member support</a:t>
            </a:r>
          </a:p>
          <a:p>
            <a:pPr marL="176679" indent="-176679">
              <a:buFont typeface="Arial" panose="020B0604020202020204" pitchFamily="34" charset="0"/>
              <a:buChar char="•"/>
            </a:pPr>
            <a:r>
              <a:rPr lang="en-AU" dirty="0"/>
              <a:t>This dilemma is constraining exactly what the RIC was designed to achieve</a:t>
            </a:r>
          </a:p>
          <a:p>
            <a:pPr marL="176679" indent="-176679">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dirty="0"/>
          </a:p>
        </p:txBody>
      </p:sp>
    </p:spTree>
    <p:extLst>
      <p:ext uri="{BB962C8B-B14F-4D97-AF65-F5344CB8AC3E}">
        <p14:creationId xmlns:p14="http://schemas.microsoft.com/office/powerpoint/2010/main" val="35462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a:xfrm>
            <a:off x="710248" y="3740152"/>
            <a:ext cx="5681980" cy="5126470"/>
          </a:xfrm>
        </p:spPr>
        <p:txBody>
          <a:bodyPr/>
          <a:lstStyle/>
          <a:p>
            <a:r>
              <a:rPr lang="en-AU" dirty="0"/>
              <a:t>Superannuation fund trustees face a tension between their obligation to support members (including Retirement Income Covenant requirements to 'identify and recognise broad retirement income needs') and complex financial advice regulations."</a:t>
            </a:r>
          </a:p>
          <a:p>
            <a:r>
              <a:rPr lang="en-AU" dirty="0"/>
              <a:t>Two Forms:</a:t>
            </a:r>
          </a:p>
          <a:p>
            <a:pPr marL="171450" lvl="0" indent="-171450">
              <a:buFont typeface="Arial" panose="020B0604020202020204" pitchFamily="34" charset="0"/>
              <a:buChar char="•"/>
            </a:pPr>
            <a:r>
              <a:rPr lang="en-AU" b="1" dirty="0"/>
              <a:t>General</a:t>
            </a:r>
            <a:r>
              <a:rPr lang="en-AU" dirty="0"/>
              <a:t>: Trustees are often caught between the desire to provide comprehensive support to their members and the need to comply with strict advice regulatory requirements and navigate their associated complexities.</a:t>
            </a:r>
          </a:p>
          <a:p>
            <a:pPr marL="171450" lvl="0" indent="-171450">
              <a:buFont typeface="Arial" panose="020B0604020202020204" pitchFamily="34" charset="0"/>
              <a:buChar char="•"/>
            </a:pPr>
            <a:r>
              <a:rPr lang="en-AU" b="1" dirty="0"/>
              <a:t>Retirement specific</a:t>
            </a:r>
            <a:r>
              <a:rPr lang="en-AU" dirty="0"/>
              <a:t>: The interaction between the Retirement Income Covenant (RIC) obligations, especially the need to 'identify and recognise the broad retirement income needs of the members of the fund' and an associated response plan, the changes in financial advice regulation arising from the DBFO reforms and the potential constraints of the Members' Best Financial Interests test.</a:t>
            </a:r>
          </a:p>
          <a:p>
            <a:r>
              <a:rPr lang="en-AU" b="1" dirty="0"/>
              <a:t>Data Collection Barrier - </a:t>
            </a:r>
            <a:r>
              <a:rPr lang="en-AU" dirty="0"/>
              <a:t>Can't know retirement needs without data, but collecting data triggers advice concerns</a:t>
            </a:r>
          </a:p>
          <a:p>
            <a:r>
              <a:rPr lang="en-AU" b="1" dirty="0"/>
              <a:t>Guidance Barrier - </a:t>
            </a:r>
            <a:r>
              <a:rPr lang="en-AU" dirty="0"/>
              <a:t>Can't assist members without guidance, but guidance operates in grey zone</a:t>
            </a:r>
          </a:p>
          <a:p>
            <a:r>
              <a:rPr lang="en-AU" b="1" dirty="0"/>
              <a:t>Cohort Strategy Barrier - </a:t>
            </a:r>
            <a:r>
              <a:rPr lang="en-AU" dirty="0"/>
              <a:t>RIC requires cohort approaches, but applying them may be deemed advice</a:t>
            </a:r>
          </a:p>
          <a:p>
            <a:r>
              <a:rPr lang="en-AU" b="1" dirty="0"/>
              <a:t>Monitoring Barrier - </a:t>
            </a:r>
            <a:r>
              <a:rPr lang="en-AU" dirty="0"/>
              <a:t>RIC requires monitoring, but reaching out may trigger advice obligations</a:t>
            </a:r>
          </a:p>
          <a:p>
            <a:r>
              <a:rPr lang="en-AU" b="1" dirty="0"/>
              <a:t>Evidence: APRA/ASIC joint review found trustees reluctant to collect data due to advice concerns, taking overly cautious approach</a:t>
            </a:r>
          </a:p>
          <a:p>
            <a:r>
              <a:rPr lang="en-AU" b="1" dirty="0"/>
              <a:t>What Remains Post-DBFO:</a:t>
            </a:r>
          </a:p>
          <a:p>
            <a:pPr marL="171450" indent="-171450">
              <a:buFont typeface="Arial" panose="020B0604020202020204" pitchFamily="34" charset="0"/>
              <a:buChar char="•"/>
            </a:pPr>
            <a:r>
              <a:rPr lang="en-AU" dirty="0"/>
              <a:t>Guidance still not formally recognised (grey zone persists)</a:t>
            </a:r>
          </a:p>
          <a:p>
            <a:pPr marL="171450" indent="-171450">
              <a:buFont typeface="Arial" panose="020B0604020202020204" pitchFamily="34" charset="0"/>
              <a:buChar char="•"/>
            </a:pPr>
            <a:r>
              <a:rPr lang="en-AU" dirty="0"/>
              <a:t>Data access limitations continue</a:t>
            </a:r>
          </a:p>
          <a:p>
            <a:pPr marL="171450" indent="-171450">
              <a:buFont typeface="Arial" panose="020B0604020202020204" pitchFamily="34" charset="0"/>
              <a:buChar char="•"/>
            </a:pPr>
            <a:r>
              <a:rPr lang="en-AU" dirty="0"/>
              <a:t>Uncertainty about non-prescribed advice circumstances</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6</a:t>
            </a:fld>
            <a:endParaRPr lang="en-US" dirty="0"/>
          </a:p>
        </p:txBody>
      </p:sp>
    </p:spTree>
    <p:extLst>
      <p:ext uri="{BB962C8B-B14F-4D97-AF65-F5344CB8AC3E}">
        <p14:creationId xmlns:p14="http://schemas.microsoft.com/office/powerpoint/2010/main" val="382279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dirty="0"/>
              <a:t>Fifty years ago, financial services was simple.  There was a narrow range of products, mainly sold by life companies and tied agents sold Whole of Life and Endowment products.</a:t>
            </a:r>
          </a:p>
          <a:p>
            <a:endParaRPr lang="en-AU" dirty="0"/>
          </a:p>
          <a:p>
            <a:r>
              <a:rPr lang="en-AU" dirty="0"/>
              <a:t>A decade later, we had many more products, including YRT life insurance, life savings plans and unit trusts.  All institutions used dedicated salespeople for distribution.</a:t>
            </a:r>
          </a:p>
          <a:p>
            <a:endParaRPr lang="en-AU" dirty="0"/>
          </a:p>
          <a:p>
            <a:r>
              <a:rPr lang="en-AU" dirty="0"/>
              <a:t>In the last 30 years, the world became more complex, and some sales practices were poor.  Some of you might remember the Trade Practices Commission’s review of life insurance in 1992.  It was critical of sales practices and the lack of disclosure - and the start of a period of regulatory change which continues.</a:t>
            </a:r>
          </a:p>
          <a:p>
            <a:endParaRPr lang="en-AU" dirty="0"/>
          </a:p>
          <a:p>
            <a:r>
              <a:rPr lang="en-AU" dirty="0"/>
              <a:t>The outcome of the last 30 years has been a gradual transformation from an industry using salespeople to flog products to a professional industry working for consumers to develop strategies to meet their financial needs.  The agreed strategies can be met through financial products.</a:t>
            </a:r>
          </a:p>
          <a:p>
            <a:endParaRPr lang="en-AU" dirty="0"/>
          </a:p>
          <a:p>
            <a:r>
              <a:rPr lang="en-AU" dirty="0"/>
              <a:t>FSR was a major step forward by grouping all financial products under a single law.  However, it excluded banking products, so advice on buying an investment property is not covered. </a:t>
            </a:r>
          </a:p>
          <a:p>
            <a:endParaRPr lang="en-AU" dirty="0"/>
          </a:p>
          <a:p>
            <a:r>
              <a:rPr lang="en-AU" dirty="0"/>
              <a:t>You will all be aware of the reform packages since FSR.  All are moving in the right direction but we have been bogged down in legalese and not much thought has been put into regulating strategic advice and simple harmless advice. n </a:t>
            </a:r>
          </a:p>
        </p:txBody>
      </p:sp>
      <p:sp>
        <p:nvSpPr>
          <p:cNvPr id="4" name="Slide Number Placeholder 3"/>
          <p:cNvSpPr>
            <a:spLocks noGrp="1"/>
          </p:cNvSpPr>
          <p:nvPr>
            <p:ph type="sldNum" sz="quarter" idx="10"/>
          </p:nvPr>
        </p:nvSpPr>
        <p:spPr/>
        <p:txBody>
          <a:bodyPr/>
          <a:lstStyle/>
          <a:p>
            <a:fld id="{1BEA80CD-AE39-0C4B-A880-515F813E088A}" type="slidenum">
              <a:rPr lang="en-US" smtClean="0"/>
              <a:t>7</a:t>
            </a:fld>
            <a:endParaRPr lang="en-US" dirty="0"/>
          </a:p>
        </p:txBody>
      </p:sp>
    </p:spTree>
    <p:extLst>
      <p:ext uri="{BB962C8B-B14F-4D97-AF65-F5344CB8AC3E}">
        <p14:creationId xmlns:p14="http://schemas.microsoft.com/office/powerpoint/2010/main" val="213960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r>
              <a:rPr lang="en-AU" dirty="0"/>
              <a:t>The law does not differentiate between types of advice.  There is a good argument for tiering advice according to the potential risk of harm to a consumer.  If the rules were simplified for cases such as those shown in Tier 1, it would allow accountants and superannuation funds to help their clients, as well as cutting the costs for a financial adviser advising in these areas.</a:t>
            </a:r>
          </a:p>
          <a:p>
            <a:endParaRPr lang="en-AU" dirty="0"/>
          </a:p>
          <a:p>
            <a:r>
              <a:rPr lang="en-AU" dirty="0"/>
              <a:t>Tier 3 is where the main risks lie. New structures are developed continuously in the market, and this opens opportunities for fraud or misconduct.  It is right to regulate heavily in this area, but efforts to date have simply made the other Tiers of Advice too expensive for the average consumer.</a:t>
            </a:r>
          </a:p>
        </p:txBody>
      </p:sp>
      <p:sp>
        <p:nvSpPr>
          <p:cNvPr id="4" name="Slide Number Placeholder 3"/>
          <p:cNvSpPr>
            <a:spLocks noGrp="1"/>
          </p:cNvSpPr>
          <p:nvPr>
            <p:ph type="sldNum" sz="quarter" idx="10"/>
          </p:nvPr>
        </p:nvSpPr>
        <p:spPr/>
        <p:txBody>
          <a:bodyPr/>
          <a:lstStyle/>
          <a:p>
            <a:fld id="{1BEA80CD-AE39-0C4B-A880-515F813E088A}" type="slidenum">
              <a:rPr lang="en-US" smtClean="0"/>
              <a:t>8</a:t>
            </a:fld>
            <a:endParaRPr lang="en-US" dirty="0"/>
          </a:p>
        </p:txBody>
      </p:sp>
    </p:spTree>
    <p:extLst>
      <p:ext uri="{BB962C8B-B14F-4D97-AF65-F5344CB8AC3E}">
        <p14:creationId xmlns:p14="http://schemas.microsoft.com/office/powerpoint/2010/main" val="16093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446088"/>
            <a:ext cx="5632450" cy="31686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EA80CD-AE39-0C4B-A880-515F813E088A}" type="slidenum">
              <a:rPr lang="en-US" smtClean="0"/>
              <a:t>9</a:t>
            </a:fld>
            <a:endParaRPr lang="en-US" dirty="0"/>
          </a:p>
        </p:txBody>
      </p:sp>
    </p:spTree>
    <p:extLst>
      <p:ext uri="{BB962C8B-B14F-4D97-AF65-F5344CB8AC3E}">
        <p14:creationId xmlns:p14="http://schemas.microsoft.com/office/powerpoint/2010/main" val="348098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Tree>
    <p:extLst>
      <p:ext uri="{BB962C8B-B14F-4D97-AF65-F5344CB8AC3E}">
        <p14:creationId xmlns:p14="http://schemas.microsoft.com/office/powerpoint/2010/main" val="64094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241677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Tree>
    <p:extLst>
      <p:ext uri="{BB962C8B-B14F-4D97-AF65-F5344CB8AC3E}">
        <p14:creationId xmlns:p14="http://schemas.microsoft.com/office/powerpoint/2010/main" val="3911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305241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126030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3802847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739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8098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1354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863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15598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179387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3080733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21529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chemeClr val="accent1"/>
        </a:solidFill>
        <a:effectLst/>
      </p:bgPr>
    </p:bg>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7C687F61-C361-715E-64E1-F940513FF331}"/>
              </a:ext>
            </a:extLst>
          </p:cNvPr>
          <p:cNvSpPr>
            <a:spLocks noChangeAspect="1"/>
          </p:cNvSpPr>
          <p:nvPr/>
        </p:nvSpPr>
        <p:spPr>
          <a:xfrm>
            <a:off x="10986634" y="317500"/>
            <a:ext cx="894216" cy="556312"/>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4" name="Title 1">
            <a:extLst>
              <a:ext uri="{FF2B5EF4-FFF2-40B4-BE49-F238E27FC236}">
                <a16:creationId xmlns:a16="http://schemas.microsoft.com/office/drawing/2014/main" id="{E461572B-AD69-5F28-4BB2-8FFFDE684F06}"/>
              </a:ext>
            </a:extLst>
          </p:cNvPr>
          <p:cNvSpPr>
            <a:spLocks noGrp="1"/>
          </p:cNvSpPr>
          <p:nvPr>
            <p:ph type="title"/>
          </p:nvPr>
        </p:nvSpPr>
        <p:spPr>
          <a:xfrm>
            <a:off x="326848" y="323914"/>
            <a:ext cx="11559235" cy="500737"/>
          </a:xfrm>
        </p:spPr>
        <p:txBody>
          <a:bodyPr/>
          <a:lstStyle>
            <a:lvl1pP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82561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8A1C-E15F-7D08-B651-F15B4567F21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E04CB1E-0699-5ADE-F878-1A3F1EC80987}"/>
              </a:ext>
            </a:extLst>
          </p:cNvPr>
          <p:cNvSpPr>
            <a:spLocks noGrp="1"/>
          </p:cNvSpPr>
          <p:nvPr>
            <p:ph type="body"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32266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4239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8" y="323914"/>
            <a:ext cx="11559235" cy="500737"/>
          </a:xfrm>
        </p:spPr>
        <p:txBody>
          <a:bodyPr/>
          <a:lstStyle>
            <a:lvl1pPr>
              <a:defRPr b="1">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00038" y="948844"/>
            <a:ext cx="5616575" cy="5475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Graphic 9">
            <a:extLst>
              <a:ext uri="{FF2B5EF4-FFF2-40B4-BE49-F238E27FC236}">
                <a16:creationId xmlns:a16="http://schemas.microsoft.com/office/drawing/2014/main" id="{07DE4BE4-C52D-8163-E612-5CD7219CE49C}"/>
              </a:ext>
            </a:extLst>
          </p:cNvPr>
          <p:cNvSpPr>
            <a:spLocks noChangeAspect="1"/>
          </p:cNvSpPr>
          <p:nvPr userDrawn="1"/>
        </p:nvSpPr>
        <p:spPr>
          <a:xfrm>
            <a:off x="11101754" y="309562"/>
            <a:ext cx="784329" cy="487949"/>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C1A58B46-816A-4008-8FB3-47927977627C}"/>
              </a:ext>
            </a:extLst>
          </p:cNvPr>
          <p:cNvSpPr>
            <a:spLocks noGrp="1"/>
          </p:cNvSpPr>
          <p:nvPr>
            <p:ph type="ftr" sz="quarter" idx="3"/>
          </p:nvPr>
        </p:nvSpPr>
        <p:spPr>
          <a:xfrm>
            <a:off x="300038" y="6548438"/>
            <a:ext cx="4114800" cy="186484"/>
          </a:xfrm>
          <a:prstGeom prst="rect">
            <a:avLst/>
          </a:prstGeom>
        </p:spPr>
        <p:txBody>
          <a:bodyPr vert="horz" lIns="0" tIns="0" rIns="0" bIns="0" rtlCol="0" anchor="b" anchorCtr="0">
            <a:noAutofit/>
          </a:bodyPr>
          <a:lstStyle>
            <a:lvl1pPr algn="l">
              <a:defRPr sz="1000" b="0" i="0">
                <a:solidFill>
                  <a:schemeClr val="tx2"/>
                </a:solidFill>
                <a:latin typeface="ABC Oracle Medium" panose="020B0504040202060203" pitchFamily="34" charset="77"/>
              </a:defRPr>
            </a:lvl1pPr>
          </a:lstStyle>
          <a:p>
            <a:r>
              <a:rPr lang="en-GB" dirty="0"/>
              <a:t>Confidential Draft</a:t>
            </a:r>
          </a:p>
        </p:txBody>
      </p:sp>
      <p:sp>
        <p:nvSpPr>
          <p:cNvPr id="5" name="Slide Number Placeholder 5">
            <a:extLst>
              <a:ext uri="{FF2B5EF4-FFF2-40B4-BE49-F238E27FC236}">
                <a16:creationId xmlns:a16="http://schemas.microsoft.com/office/drawing/2014/main" id="{806568E0-F620-8230-8A72-D552329052BA}"/>
              </a:ext>
            </a:extLst>
          </p:cNvPr>
          <p:cNvSpPr txBox="1">
            <a:spLocks/>
          </p:cNvSpPr>
          <p:nvPr userDrawn="1"/>
        </p:nvSpPr>
        <p:spPr>
          <a:xfrm>
            <a:off x="11423128" y="6548438"/>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tx2"/>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7" name="Content Placeholder 2">
            <a:extLst>
              <a:ext uri="{FF2B5EF4-FFF2-40B4-BE49-F238E27FC236}">
                <a16:creationId xmlns:a16="http://schemas.microsoft.com/office/drawing/2014/main" id="{687AE07E-4391-84C4-5830-3505ACA3B337}"/>
              </a:ext>
            </a:extLst>
          </p:cNvPr>
          <p:cNvSpPr>
            <a:spLocks noGrp="1"/>
          </p:cNvSpPr>
          <p:nvPr>
            <p:ph idx="10"/>
          </p:nvPr>
        </p:nvSpPr>
        <p:spPr>
          <a:xfrm>
            <a:off x="6275389" y="948844"/>
            <a:ext cx="5610694" cy="5475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970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8" y="323914"/>
            <a:ext cx="11559235" cy="500737"/>
          </a:xfrm>
        </p:spPr>
        <p:txBody>
          <a:bodyPr/>
          <a:lstStyle>
            <a:lvl1pPr>
              <a:defRPr b="1">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00038" y="948844"/>
            <a:ext cx="11559235" cy="5475401"/>
          </a:xfrm>
        </p:spPr>
        <p:txBody>
          <a:bodyPr/>
          <a:lstStyle>
            <a:lvl1pPr>
              <a:spcBef>
                <a:spcPts val="1200"/>
              </a:spcBef>
              <a:spcAft>
                <a:spcPts val="0"/>
              </a:spcAft>
              <a:defRPr>
                <a:solidFill>
                  <a:schemeClr val="tx1"/>
                </a:solidFill>
              </a:defRPr>
            </a:lvl1pPr>
            <a:lvl2pPr>
              <a:spcBef>
                <a:spcPts val="1200"/>
              </a:spcBef>
              <a:spcAft>
                <a:spcPts val="0"/>
              </a:spcAft>
              <a:defRPr>
                <a:solidFill>
                  <a:schemeClr val="tx1"/>
                </a:solidFill>
              </a:defRPr>
            </a:lvl2pPr>
            <a:lvl3pPr>
              <a:spcBef>
                <a:spcPts val="1200"/>
              </a:spcBef>
              <a:spcAft>
                <a:spcPts val="0"/>
              </a:spcAft>
              <a:defRPr>
                <a:solidFill>
                  <a:schemeClr val="tx1"/>
                </a:solidFill>
              </a:defRPr>
            </a:lvl3pPr>
            <a:lvl4pPr>
              <a:spcBef>
                <a:spcPts val="1200"/>
              </a:spcBef>
              <a:spcAft>
                <a:spcPts val="0"/>
              </a:spcAft>
              <a:defRPr>
                <a:solidFill>
                  <a:schemeClr val="tx1"/>
                </a:solidFill>
              </a:defRPr>
            </a:lvl4pPr>
            <a:lvl5pPr>
              <a:spcBef>
                <a:spcPts val="120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Graphic 9">
            <a:extLst>
              <a:ext uri="{FF2B5EF4-FFF2-40B4-BE49-F238E27FC236}">
                <a16:creationId xmlns:a16="http://schemas.microsoft.com/office/drawing/2014/main" id="{07DE4BE4-C52D-8163-E612-5CD7219CE49C}"/>
              </a:ext>
            </a:extLst>
          </p:cNvPr>
          <p:cNvSpPr>
            <a:spLocks noChangeAspect="1"/>
          </p:cNvSpPr>
          <p:nvPr userDrawn="1"/>
        </p:nvSpPr>
        <p:spPr>
          <a:xfrm>
            <a:off x="11101754" y="309562"/>
            <a:ext cx="784329" cy="487949"/>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C1A58B46-816A-4008-8FB3-47927977627C}"/>
              </a:ext>
            </a:extLst>
          </p:cNvPr>
          <p:cNvSpPr>
            <a:spLocks noGrp="1"/>
          </p:cNvSpPr>
          <p:nvPr>
            <p:ph type="ftr" sz="quarter" idx="3"/>
          </p:nvPr>
        </p:nvSpPr>
        <p:spPr>
          <a:xfrm>
            <a:off x="300038" y="6548438"/>
            <a:ext cx="4114800" cy="186484"/>
          </a:xfrm>
          <a:prstGeom prst="rect">
            <a:avLst/>
          </a:prstGeom>
        </p:spPr>
        <p:txBody>
          <a:bodyPr vert="horz" lIns="0" tIns="0" rIns="0" bIns="0" rtlCol="0" anchor="b" anchorCtr="0">
            <a:noAutofit/>
          </a:bodyPr>
          <a:lstStyle>
            <a:lvl1pPr algn="l">
              <a:defRPr sz="1000" b="0" i="0">
                <a:solidFill>
                  <a:schemeClr val="tx1"/>
                </a:solidFill>
                <a:latin typeface="ABC Oracle Medium" panose="020B0504040202060203" pitchFamily="34" charset="77"/>
              </a:defRPr>
            </a:lvl1pPr>
          </a:lstStyle>
          <a:p>
            <a:r>
              <a:rPr lang="en-GB" dirty="0"/>
              <a:t>Confidential Draft</a:t>
            </a:r>
          </a:p>
        </p:txBody>
      </p:sp>
      <p:sp>
        <p:nvSpPr>
          <p:cNvPr id="5" name="Slide Number Placeholder 5">
            <a:extLst>
              <a:ext uri="{FF2B5EF4-FFF2-40B4-BE49-F238E27FC236}">
                <a16:creationId xmlns:a16="http://schemas.microsoft.com/office/drawing/2014/main" id="{806568E0-F620-8230-8A72-D552329052BA}"/>
              </a:ext>
            </a:extLst>
          </p:cNvPr>
          <p:cNvSpPr txBox="1">
            <a:spLocks/>
          </p:cNvSpPr>
          <p:nvPr userDrawn="1"/>
        </p:nvSpPr>
        <p:spPr>
          <a:xfrm>
            <a:off x="11423128" y="6548438"/>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tx2"/>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solidFill>
                  <a:schemeClr val="tx1"/>
                </a:solidFill>
              </a:rPr>
              <a:pPr/>
              <a:t>‹#›</a:t>
            </a:fld>
            <a:endParaRPr lang="en-GB" dirty="0">
              <a:solidFill>
                <a:schemeClr val="tx1"/>
              </a:solidFill>
            </a:endParaRPr>
          </a:p>
        </p:txBody>
      </p:sp>
    </p:spTree>
    <p:extLst>
      <p:ext uri="{BB962C8B-B14F-4D97-AF65-F5344CB8AC3E}">
        <p14:creationId xmlns:p14="http://schemas.microsoft.com/office/powerpoint/2010/main" val="91465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8" y="323914"/>
            <a:ext cx="11559235" cy="500737"/>
          </a:xfrm>
        </p:spPr>
        <p:txBody>
          <a:bodyPr/>
          <a:lstStyle>
            <a:lvl1pPr>
              <a:defRPr b="1">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00038" y="948844"/>
            <a:ext cx="11559235" cy="4018267"/>
          </a:xfrm>
        </p:spPr>
        <p:txBody>
          <a:bodyPr>
            <a:noAutofit/>
          </a:bodyPr>
          <a:lstStyle>
            <a:lvl1pPr>
              <a:spcBef>
                <a:spcPts val="1200"/>
              </a:spcBef>
              <a:spcAft>
                <a:spcPts val="0"/>
              </a:spcAft>
              <a:defRPr>
                <a:solidFill>
                  <a:schemeClr val="tx1"/>
                </a:solidFill>
              </a:defRPr>
            </a:lvl1pPr>
            <a:lvl2pPr>
              <a:spcBef>
                <a:spcPts val="1200"/>
              </a:spcBef>
              <a:spcAft>
                <a:spcPts val="0"/>
              </a:spcAft>
              <a:defRPr>
                <a:solidFill>
                  <a:schemeClr val="tx1"/>
                </a:solidFill>
              </a:defRPr>
            </a:lvl2pPr>
            <a:lvl3pPr>
              <a:spcBef>
                <a:spcPts val="600"/>
              </a:spcBef>
              <a:spcAft>
                <a:spcPts val="0"/>
              </a:spcAft>
              <a:defRPr>
                <a:solidFill>
                  <a:schemeClr val="tx1"/>
                </a:solidFill>
              </a:defRPr>
            </a:lvl3pPr>
            <a:lvl4pPr>
              <a:spcBef>
                <a:spcPts val="600"/>
              </a:spcBef>
              <a:spcAft>
                <a:spcPts val="0"/>
              </a:spcAft>
              <a:defRPr>
                <a:solidFill>
                  <a:schemeClr val="tx1"/>
                </a:solidFill>
              </a:defRPr>
            </a:lvl4pPr>
            <a:lvl5pPr>
              <a:spcBef>
                <a:spcPts val="600"/>
              </a:spcBef>
              <a:spcAft>
                <a:spcPts val="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Graphic 9">
            <a:extLst>
              <a:ext uri="{FF2B5EF4-FFF2-40B4-BE49-F238E27FC236}">
                <a16:creationId xmlns:a16="http://schemas.microsoft.com/office/drawing/2014/main" id="{07DE4BE4-C52D-8163-E612-5CD7219CE49C}"/>
              </a:ext>
            </a:extLst>
          </p:cNvPr>
          <p:cNvSpPr>
            <a:spLocks noChangeAspect="1"/>
          </p:cNvSpPr>
          <p:nvPr userDrawn="1"/>
        </p:nvSpPr>
        <p:spPr>
          <a:xfrm>
            <a:off x="11101754" y="309562"/>
            <a:ext cx="784329" cy="487949"/>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C1A58B46-816A-4008-8FB3-47927977627C}"/>
              </a:ext>
            </a:extLst>
          </p:cNvPr>
          <p:cNvSpPr>
            <a:spLocks noGrp="1"/>
          </p:cNvSpPr>
          <p:nvPr>
            <p:ph type="ftr" sz="quarter" idx="3"/>
          </p:nvPr>
        </p:nvSpPr>
        <p:spPr>
          <a:xfrm>
            <a:off x="300038" y="6548438"/>
            <a:ext cx="4114800" cy="186484"/>
          </a:xfrm>
          <a:prstGeom prst="rect">
            <a:avLst/>
          </a:prstGeom>
        </p:spPr>
        <p:txBody>
          <a:bodyPr vert="horz" lIns="0" tIns="0" rIns="0" bIns="0" rtlCol="0" anchor="b" anchorCtr="0">
            <a:noAutofit/>
          </a:bodyPr>
          <a:lstStyle>
            <a:lvl1pPr algn="l">
              <a:defRPr sz="1000" b="0" i="0">
                <a:solidFill>
                  <a:schemeClr val="tx1"/>
                </a:solidFill>
                <a:latin typeface="ABC Oracle Medium" panose="020B0504040202060203" pitchFamily="34" charset="77"/>
              </a:defRPr>
            </a:lvl1pPr>
          </a:lstStyle>
          <a:p>
            <a:r>
              <a:rPr lang="en-GB" dirty="0"/>
              <a:t>Confidential Draft</a:t>
            </a:r>
          </a:p>
        </p:txBody>
      </p:sp>
      <p:sp>
        <p:nvSpPr>
          <p:cNvPr id="5" name="Slide Number Placeholder 5">
            <a:extLst>
              <a:ext uri="{FF2B5EF4-FFF2-40B4-BE49-F238E27FC236}">
                <a16:creationId xmlns:a16="http://schemas.microsoft.com/office/drawing/2014/main" id="{806568E0-F620-8230-8A72-D552329052BA}"/>
              </a:ext>
            </a:extLst>
          </p:cNvPr>
          <p:cNvSpPr txBox="1">
            <a:spLocks/>
          </p:cNvSpPr>
          <p:nvPr userDrawn="1"/>
        </p:nvSpPr>
        <p:spPr>
          <a:xfrm>
            <a:off x="11423128" y="6548438"/>
            <a:ext cx="416447" cy="186484"/>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tx2"/>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solidFill>
                  <a:schemeClr val="tx1"/>
                </a:solidFill>
              </a:rPr>
              <a:pPr/>
              <a:t>‹#›</a:t>
            </a:fld>
            <a:endParaRPr lang="en-GB" dirty="0">
              <a:solidFill>
                <a:schemeClr val="tx1"/>
              </a:solidFill>
            </a:endParaRPr>
          </a:p>
        </p:txBody>
      </p:sp>
      <p:sp>
        <p:nvSpPr>
          <p:cNvPr id="6" name="Content Placeholder 2">
            <a:extLst>
              <a:ext uri="{FF2B5EF4-FFF2-40B4-BE49-F238E27FC236}">
                <a16:creationId xmlns:a16="http://schemas.microsoft.com/office/drawing/2014/main" id="{9B407E96-166B-7B03-D3D7-10F15E6A84EF}"/>
              </a:ext>
            </a:extLst>
          </p:cNvPr>
          <p:cNvSpPr>
            <a:spLocks noGrp="1"/>
          </p:cNvSpPr>
          <p:nvPr>
            <p:ph idx="10" hasCustomPrompt="1"/>
          </p:nvPr>
        </p:nvSpPr>
        <p:spPr>
          <a:xfrm>
            <a:off x="308186" y="5243804"/>
            <a:ext cx="11559235" cy="1212979"/>
          </a:xfrm>
          <a:solidFill>
            <a:srgbClr val="EBF0FF"/>
          </a:solidFill>
          <a:ln>
            <a:noFill/>
          </a:ln>
        </p:spPr>
        <p:txBody>
          <a:bodyPr lIns="36000" tIns="36000" rIns="36000" bIns="36000">
            <a:noAutofit/>
          </a:bodyPr>
          <a:lstStyle>
            <a:lvl1pPr>
              <a:spcBef>
                <a:spcPts val="600"/>
              </a:spcBef>
              <a:spcAft>
                <a:spcPts val="0"/>
              </a:spcAft>
              <a:defRPr>
                <a:solidFill>
                  <a:schemeClr val="tx1"/>
                </a:solidFill>
              </a:defRPr>
            </a:lvl1pPr>
            <a:lvl2pPr marL="347662" indent="-342900">
              <a:spcBef>
                <a:spcPts val="600"/>
              </a:spcBef>
              <a:spcAft>
                <a:spcPts val="0"/>
              </a:spcAft>
              <a:buFont typeface="+mj-lt"/>
              <a:buAutoNum type="arabicPeriod"/>
              <a:defRPr>
                <a:solidFill>
                  <a:schemeClr val="tx1"/>
                </a:solidFill>
              </a:defRPr>
            </a:lvl2pPr>
            <a:lvl3pPr marL="0" indent="0">
              <a:spcBef>
                <a:spcPts val="600"/>
              </a:spcBef>
              <a:spcAft>
                <a:spcPts val="0"/>
              </a:spcAft>
              <a:buFont typeface="Arial" panose="020B0604020202020204" pitchFamily="34" charset="0"/>
              <a:buNone/>
              <a:tabLst/>
              <a:defRPr i="1">
                <a:solidFill>
                  <a:schemeClr val="tx1"/>
                </a:solidFill>
              </a:defRPr>
            </a:lvl3pPr>
            <a:lvl4pPr>
              <a:spcBef>
                <a:spcPts val="600"/>
              </a:spcBef>
              <a:spcAft>
                <a:spcPts val="0"/>
              </a:spcAft>
              <a:defRPr>
                <a:solidFill>
                  <a:schemeClr val="tx1"/>
                </a:solidFill>
              </a:defRPr>
            </a:lvl4pPr>
            <a:lvl5pPr>
              <a:spcBef>
                <a:spcPts val="600"/>
              </a:spcBef>
              <a:spcAft>
                <a:spcPts val="0"/>
              </a:spcAft>
              <a:defRPr>
                <a:solidFill>
                  <a:schemeClr val="tx1"/>
                </a:solidFill>
              </a:defRPr>
            </a:lvl5pPr>
          </a:lstStyle>
          <a:p>
            <a:pPr lvl="0"/>
            <a:r>
              <a:rPr lang="en-AU" b="1" i="0" dirty="0">
                <a:solidFill>
                  <a:srgbClr val="131314"/>
                </a:solidFill>
                <a:effectLst/>
                <a:latin typeface="Google Sans Text"/>
              </a:rPr>
              <a:t>Key questions for stakeholders:</a:t>
            </a:r>
            <a:endParaRPr lang="en-US" dirty="0"/>
          </a:p>
          <a:p>
            <a:pPr lvl="1"/>
            <a:r>
              <a:rPr lang="en-US" dirty="0"/>
              <a:t>Second level</a:t>
            </a:r>
          </a:p>
          <a:p>
            <a:pPr lvl="1"/>
            <a:r>
              <a:rPr lang="en-US" dirty="0"/>
              <a:t>S</a:t>
            </a:r>
          </a:p>
          <a:p>
            <a:pPr lvl="1"/>
            <a:r>
              <a:rPr lang="en-US" dirty="0"/>
              <a:t>s</a:t>
            </a:r>
          </a:p>
          <a:p>
            <a:pPr lvl="1"/>
            <a:endParaRPr lang="en-US" dirty="0"/>
          </a:p>
        </p:txBody>
      </p:sp>
    </p:spTree>
    <p:extLst>
      <p:ext uri="{BB962C8B-B14F-4D97-AF65-F5344CB8AC3E}">
        <p14:creationId xmlns:p14="http://schemas.microsoft.com/office/powerpoint/2010/main" val="235100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385835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335282"/>
            <a:ext cx="11554001" cy="53222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26848" y="944563"/>
            <a:ext cx="11528425" cy="4894882"/>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B0D5ED46-91E3-B100-7875-C1E1825CAF89}"/>
              </a:ext>
            </a:extLst>
          </p:cNvPr>
          <p:cNvSpPr>
            <a:spLocks noGrp="1"/>
          </p:cNvSpPr>
          <p:nvPr>
            <p:ph type="ftr" sz="quarter" idx="3"/>
          </p:nvPr>
        </p:nvSpPr>
        <p:spPr>
          <a:xfrm>
            <a:off x="352425" y="6383126"/>
            <a:ext cx="4114800" cy="186484"/>
          </a:xfrm>
          <a:prstGeom prst="rect">
            <a:avLst/>
          </a:prstGeom>
        </p:spPr>
        <p:txBody>
          <a:bodyPr vert="horz" lIns="0" tIns="0" rIns="0" bIns="0" rtlCol="0" anchor="b" anchorCtr="0">
            <a:noAutofit/>
          </a:bodyPr>
          <a:lstStyle>
            <a:lvl1pPr algn="l">
              <a:defRPr sz="1000" b="0" i="0">
                <a:solidFill>
                  <a:schemeClr val="tx2"/>
                </a:solidFill>
                <a:latin typeface="ABC Oracle Medium" panose="020B0504040202060203" pitchFamily="34" charset="77"/>
              </a:defRPr>
            </a:lvl1pPr>
          </a:lstStyle>
          <a:p>
            <a:r>
              <a:rPr lang="en-GB" dirty="0"/>
              <a:t>Confidential Draft</a:t>
            </a:r>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9636" y="6361954"/>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69" r:id="rId6"/>
    <p:sldLayoutId id="2147483670" r:id="rId7"/>
    <p:sldLayoutId id="2147483673" r:id="rId8"/>
    <p:sldLayoutId id="2147483650" r:id="rId9"/>
    <p:sldLayoutId id="2147483654" r:id="rId10"/>
    <p:sldLayoutId id="2147483666" r:id="rId11"/>
    <p:sldLayoutId id="2147483653" r:id="rId12"/>
    <p:sldLayoutId id="2147483655" r:id="rId13"/>
    <p:sldLayoutId id="2147483652" r:id="rId14"/>
    <p:sldLayoutId id="2147483656" r:id="rId15"/>
    <p:sldLayoutId id="2147483657" r:id="rId16"/>
    <p:sldLayoutId id="2147483658" r:id="rId17"/>
    <p:sldLayoutId id="2147483659" r:id="rId18"/>
    <p:sldLayoutId id="2147483660" r:id="rId19"/>
    <p:sldLayoutId id="2147483661" r:id="rId20"/>
    <p:sldLayoutId id="2147483662" r:id="rId21"/>
    <p:sldLayoutId id="2147483667" r:id="rId22"/>
    <p:sldLayoutId id="2147483663" r:id="rId23"/>
    <p:sldLayoutId id="2147483674" r:id="rId24"/>
    <p:sldLayoutId id="2147483671" r:id="rId25"/>
    <p:sldLayoutId id="2147483675" r:id="rId26"/>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189" userDrawn="1">
          <p15:clr>
            <a:srgbClr val="F26B43"/>
          </p15:clr>
        </p15:guide>
        <p15:guide id="5" orient="horz" pos="4125" userDrawn="1">
          <p15:clr>
            <a:srgbClr val="F26B43"/>
          </p15:clr>
        </p15:guide>
        <p15:guide id="6" pos="7484" userDrawn="1">
          <p15:clr>
            <a:srgbClr val="F26B43"/>
          </p15:clr>
        </p15:guide>
        <p15:guide id="7" orient="horz" pos="595" userDrawn="1">
          <p15:clr>
            <a:srgbClr val="F26B43"/>
          </p15:clr>
        </p15:guide>
        <p15:guide id="8" pos="1269" userDrawn="1">
          <p15:clr>
            <a:srgbClr val="F26B43"/>
          </p15:clr>
        </p15:guide>
        <p15:guide id="10" pos="3727" userDrawn="1">
          <p15:clr>
            <a:srgbClr val="F26B43"/>
          </p15:clr>
        </p15:guide>
        <p15:guide id="11"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a:xfrm>
            <a:off x="1984003" y="3702358"/>
            <a:ext cx="6566753" cy="780120"/>
          </a:xfrm>
        </p:spPr>
        <p:txBody>
          <a:bodyPr/>
          <a:lstStyle/>
          <a:p>
            <a:r>
              <a:rPr lang="en-US" dirty="0">
                <a:latin typeface="Arial"/>
                <a:cs typeface="Arial"/>
              </a:rPr>
              <a:t>Financial Advice Reform And Help Guidance And Advice</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a:xfrm>
            <a:off x="2001356" y="4817660"/>
            <a:ext cx="9080625" cy="1269814"/>
          </a:xfrm>
        </p:spPr>
        <p:txBody>
          <a:bodyPr/>
          <a:lstStyle/>
          <a:p>
            <a:endParaRPr lang="en-US" dirty="0">
              <a:latin typeface="Arial"/>
              <a:cs typeface="Arial"/>
            </a:endParaRPr>
          </a:p>
          <a:p>
            <a:r>
              <a:rPr lang="en-US" dirty="0">
                <a:latin typeface="Arial"/>
                <a:cs typeface="Arial"/>
              </a:rPr>
              <a:t>Actuaries Institute Insights Session</a:t>
            </a:r>
          </a:p>
          <a:p>
            <a:r>
              <a:rPr lang="en-US" dirty="0">
                <a:latin typeface="Arial"/>
                <a:cs typeface="Arial"/>
              </a:rPr>
              <a:t>December 1, 2025</a:t>
            </a:r>
          </a:p>
        </p:txBody>
      </p:sp>
    </p:spTree>
    <p:extLst>
      <p:ext uri="{BB962C8B-B14F-4D97-AF65-F5344CB8AC3E}">
        <p14:creationId xmlns:p14="http://schemas.microsoft.com/office/powerpoint/2010/main" val="102564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03EE-22E6-9DFB-4DCA-2B159B306416}"/>
              </a:ext>
            </a:extLst>
          </p:cNvPr>
          <p:cNvSpPr>
            <a:spLocks noGrp="1"/>
          </p:cNvSpPr>
          <p:nvPr>
            <p:ph type="title"/>
          </p:nvPr>
        </p:nvSpPr>
        <p:spPr/>
        <p:txBody>
          <a:bodyPr>
            <a:noAutofit/>
          </a:bodyPr>
          <a:lstStyle/>
          <a:p>
            <a:r>
              <a:rPr lang="en-AU" sz="4000" dirty="0"/>
              <a:t> Defining Help, Guidance and Advice</a:t>
            </a:r>
          </a:p>
        </p:txBody>
      </p:sp>
      <p:sp>
        <p:nvSpPr>
          <p:cNvPr id="3" name="Content Placeholder 2">
            <a:extLst>
              <a:ext uri="{FF2B5EF4-FFF2-40B4-BE49-F238E27FC236}">
                <a16:creationId xmlns:a16="http://schemas.microsoft.com/office/drawing/2014/main" id="{3516DC50-4E3E-7480-CB4A-071C43C44564}"/>
              </a:ext>
            </a:extLst>
          </p:cNvPr>
          <p:cNvSpPr>
            <a:spLocks noGrp="1"/>
          </p:cNvSpPr>
          <p:nvPr>
            <p:ph idx="4294967295"/>
          </p:nvPr>
        </p:nvSpPr>
        <p:spPr>
          <a:xfrm>
            <a:off x="466725" y="2916671"/>
            <a:ext cx="11258550" cy="2554545"/>
          </a:xfrm>
        </p:spPr>
        <p:txBody>
          <a:bodyPr wrap="square">
            <a:spAutoFit/>
          </a:bodyPr>
          <a:lstStyle/>
          <a:p>
            <a:pPr marL="0" indent="0">
              <a:buNone/>
            </a:pPr>
            <a:r>
              <a:rPr lang="en-AU" sz="2400" b="0" i="0" dirty="0">
                <a:solidFill>
                  <a:schemeClr val="bg1"/>
                </a:solidFill>
                <a:effectLst/>
                <a:cs typeface="Arial" panose="020B0604020202020204" pitchFamily="34" charset="0"/>
              </a:rPr>
              <a:t>The central proposal is a tiered approach to support, categorised as:</a:t>
            </a:r>
            <a:endParaRPr lang="en-AU" sz="2400" b="1" dirty="0">
              <a:solidFill>
                <a:schemeClr val="bg1"/>
              </a:solidFill>
              <a:effectLst/>
              <a:cs typeface="Arial" panose="020B0604020202020204" pitchFamily="34" charset="0"/>
            </a:endParaRPr>
          </a:p>
          <a:p>
            <a:pPr marL="285750" indent="-285750">
              <a:spcBef>
                <a:spcPts val="600"/>
              </a:spcBef>
              <a:buFont typeface="Arial" panose="020B0604020202020204" pitchFamily="34" charset="0"/>
              <a:buChar char="•"/>
            </a:pPr>
            <a:r>
              <a:rPr lang="en-AU" sz="2400" b="1" dirty="0">
                <a:solidFill>
                  <a:schemeClr val="bg1"/>
                </a:solidFill>
                <a:effectLst/>
                <a:cs typeface="Arial" panose="020B0604020202020204" pitchFamily="34" charset="0"/>
              </a:rPr>
              <a:t>Help:</a:t>
            </a:r>
            <a:r>
              <a:rPr lang="en-AU" sz="2400" dirty="0">
                <a:solidFill>
                  <a:schemeClr val="bg1"/>
                </a:solidFill>
                <a:effectLst/>
                <a:cs typeface="Arial" panose="020B0604020202020204" pitchFamily="34" charset="0"/>
              </a:rPr>
              <a:t> </a:t>
            </a:r>
            <a:r>
              <a:rPr lang="en-AU" sz="2000" dirty="0">
                <a:solidFill>
                  <a:schemeClr val="bg1"/>
                </a:solidFill>
                <a:effectLst/>
                <a:cs typeface="Arial" panose="020B0604020202020204" pitchFamily="34" charset="0"/>
              </a:rPr>
              <a:t>Basic assistance with processes and (factual) information, not considering personal circumstances. </a:t>
            </a:r>
            <a:endParaRPr lang="en-AU" sz="2000" i="1" dirty="0">
              <a:solidFill>
                <a:schemeClr val="bg1"/>
              </a:solidFill>
              <a:effectLst/>
              <a:cs typeface="Arial" panose="020B0604020202020204" pitchFamily="34" charset="0"/>
            </a:endParaRPr>
          </a:p>
          <a:p>
            <a:pPr marL="285750" indent="-285750">
              <a:spcBef>
                <a:spcPts val="600"/>
              </a:spcBef>
              <a:buFont typeface="Arial" panose="020B0604020202020204" pitchFamily="34" charset="0"/>
              <a:buChar char="•"/>
            </a:pPr>
            <a:r>
              <a:rPr lang="en-AU" sz="2400" b="1" dirty="0">
                <a:solidFill>
                  <a:schemeClr val="bg1"/>
                </a:solidFill>
                <a:effectLst/>
                <a:cs typeface="Arial" panose="020B0604020202020204" pitchFamily="34" charset="0"/>
              </a:rPr>
              <a:t>Guidance:</a:t>
            </a:r>
            <a:r>
              <a:rPr lang="en-AU" sz="2400" dirty="0">
                <a:solidFill>
                  <a:schemeClr val="bg1"/>
                </a:solidFill>
                <a:effectLst/>
                <a:cs typeface="Arial" panose="020B0604020202020204" pitchFamily="34" charset="0"/>
              </a:rPr>
              <a:t> </a:t>
            </a:r>
            <a:r>
              <a:rPr lang="en-AU" sz="2000" dirty="0">
                <a:solidFill>
                  <a:schemeClr val="bg1"/>
                </a:solidFill>
                <a:effectLst/>
                <a:cs typeface="Arial" panose="020B0604020202020204" pitchFamily="34" charset="0"/>
              </a:rPr>
              <a:t>Suggestions or pathways based on general circumstances, without specific recommendations. </a:t>
            </a:r>
          </a:p>
          <a:p>
            <a:pPr marL="285750" indent="-285750">
              <a:spcBef>
                <a:spcPts val="600"/>
              </a:spcBef>
              <a:buFont typeface="Arial" panose="020B0604020202020204" pitchFamily="34" charset="0"/>
              <a:buChar char="•"/>
            </a:pPr>
            <a:r>
              <a:rPr lang="en-AU" sz="2400" b="1" dirty="0">
                <a:solidFill>
                  <a:schemeClr val="bg1"/>
                </a:solidFill>
                <a:effectLst/>
                <a:cs typeface="Arial" panose="020B0604020202020204" pitchFamily="34" charset="0"/>
              </a:rPr>
              <a:t>Advice:</a:t>
            </a:r>
            <a:r>
              <a:rPr lang="en-AU" sz="2400" dirty="0">
                <a:solidFill>
                  <a:schemeClr val="bg1"/>
                </a:solidFill>
                <a:effectLst/>
                <a:cs typeface="Arial" panose="020B0604020202020204" pitchFamily="34" charset="0"/>
              </a:rPr>
              <a:t> </a:t>
            </a:r>
            <a:r>
              <a:rPr lang="en-AU" sz="2000" dirty="0">
                <a:solidFill>
                  <a:schemeClr val="bg1"/>
                </a:solidFill>
                <a:effectLst/>
                <a:cs typeface="Arial" panose="020B0604020202020204" pitchFamily="34" charset="0"/>
              </a:rPr>
              <a:t>Personalised recommendations based on a detailed analysis of individual financial circumstances, goals and risk tolerance. </a:t>
            </a:r>
          </a:p>
        </p:txBody>
      </p:sp>
      <p:grpSp>
        <p:nvGrpSpPr>
          <p:cNvPr id="21" name="Group 20">
            <a:extLst>
              <a:ext uri="{FF2B5EF4-FFF2-40B4-BE49-F238E27FC236}">
                <a16:creationId xmlns:a16="http://schemas.microsoft.com/office/drawing/2014/main" id="{97CEB2CD-2E75-89E1-CE3A-21A9954ED203}"/>
              </a:ext>
            </a:extLst>
          </p:cNvPr>
          <p:cNvGrpSpPr>
            <a:grpSpLocks noChangeAspect="1"/>
          </p:cNvGrpSpPr>
          <p:nvPr/>
        </p:nvGrpSpPr>
        <p:grpSpPr>
          <a:xfrm>
            <a:off x="612036" y="1430879"/>
            <a:ext cx="10720983" cy="1118203"/>
            <a:chOff x="1232021" y="1419131"/>
            <a:chExt cx="16531733" cy="1724267"/>
          </a:xfrm>
        </p:grpSpPr>
        <p:grpSp>
          <p:nvGrpSpPr>
            <p:cNvPr id="22" name="Group 2">
              <a:extLst>
                <a:ext uri="{FF2B5EF4-FFF2-40B4-BE49-F238E27FC236}">
                  <a16:creationId xmlns:a16="http://schemas.microsoft.com/office/drawing/2014/main" id="{243118A8-D4CE-56E2-25FE-88DD9B9B7DED}"/>
                </a:ext>
              </a:extLst>
            </p:cNvPr>
            <p:cNvGrpSpPr/>
            <p:nvPr/>
          </p:nvGrpSpPr>
          <p:grpSpPr>
            <a:xfrm>
              <a:off x="1232021" y="1419131"/>
              <a:ext cx="5543131" cy="1724267"/>
              <a:chOff x="5082" y="12701"/>
              <a:chExt cx="11131556" cy="3392868"/>
            </a:xfrm>
          </p:grpSpPr>
          <p:sp>
            <p:nvSpPr>
              <p:cNvPr id="37" name="Freeform 3">
                <a:extLst>
                  <a:ext uri="{FF2B5EF4-FFF2-40B4-BE49-F238E27FC236}">
                    <a16:creationId xmlns:a16="http://schemas.microsoft.com/office/drawing/2014/main" id="{B318E177-7885-5B12-2700-35814BADC7D4}"/>
                  </a:ext>
                </a:extLst>
              </p:cNvPr>
              <p:cNvSpPr/>
              <p:nvPr/>
            </p:nvSpPr>
            <p:spPr>
              <a:xfrm>
                <a:off x="5082" y="12701"/>
                <a:ext cx="11131556" cy="3392868"/>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sz="1200" dirty="0"/>
              </a:p>
            </p:txBody>
          </p:sp>
        </p:grpSp>
        <p:grpSp>
          <p:nvGrpSpPr>
            <p:cNvPr id="24" name="Group 4">
              <a:extLst>
                <a:ext uri="{FF2B5EF4-FFF2-40B4-BE49-F238E27FC236}">
                  <a16:creationId xmlns:a16="http://schemas.microsoft.com/office/drawing/2014/main" id="{2157AE66-FCA1-4CB7-8E66-76835D08396F}"/>
                </a:ext>
              </a:extLst>
            </p:cNvPr>
            <p:cNvGrpSpPr/>
            <p:nvPr/>
          </p:nvGrpSpPr>
          <p:grpSpPr>
            <a:xfrm>
              <a:off x="6638838" y="1419131"/>
              <a:ext cx="5543131" cy="1724267"/>
              <a:chOff x="5082" y="12701"/>
              <a:chExt cx="11131556" cy="3392867"/>
            </a:xfrm>
          </p:grpSpPr>
          <p:sp>
            <p:nvSpPr>
              <p:cNvPr id="36" name="Freeform 5">
                <a:extLst>
                  <a:ext uri="{FF2B5EF4-FFF2-40B4-BE49-F238E27FC236}">
                    <a16:creationId xmlns:a16="http://schemas.microsoft.com/office/drawing/2014/main" id="{F688D620-5FFB-9B9B-1F79-3793930BE86D}"/>
                  </a:ext>
                </a:extLst>
              </p:cNvPr>
              <p:cNvSpPr/>
              <p:nvPr/>
            </p:nvSpPr>
            <p:spPr>
              <a:xfrm>
                <a:off x="5082" y="12701"/>
                <a:ext cx="11131556" cy="3392867"/>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sz="1200" dirty="0"/>
              </a:p>
            </p:txBody>
          </p:sp>
        </p:grpSp>
        <p:grpSp>
          <p:nvGrpSpPr>
            <p:cNvPr id="25" name="Group 6">
              <a:extLst>
                <a:ext uri="{FF2B5EF4-FFF2-40B4-BE49-F238E27FC236}">
                  <a16:creationId xmlns:a16="http://schemas.microsoft.com/office/drawing/2014/main" id="{C1B6F4AB-D8FA-669B-5C3D-ADAA6442D75E}"/>
                </a:ext>
              </a:extLst>
            </p:cNvPr>
            <p:cNvGrpSpPr/>
            <p:nvPr/>
          </p:nvGrpSpPr>
          <p:grpSpPr>
            <a:xfrm>
              <a:off x="12045655" y="1419131"/>
              <a:ext cx="5718099" cy="1724267"/>
              <a:chOff x="5082" y="12701"/>
              <a:chExt cx="11482921" cy="3392868"/>
            </a:xfrm>
          </p:grpSpPr>
          <p:sp>
            <p:nvSpPr>
              <p:cNvPr id="35" name="Freeform 7">
                <a:extLst>
                  <a:ext uri="{FF2B5EF4-FFF2-40B4-BE49-F238E27FC236}">
                    <a16:creationId xmlns:a16="http://schemas.microsoft.com/office/drawing/2014/main" id="{1159AC96-1C05-AA89-458E-4A5D66044ACD}"/>
                  </a:ext>
                </a:extLst>
              </p:cNvPr>
              <p:cNvSpPr/>
              <p:nvPr/>
            </p:nvSpPr>
            <p:spPr>
              <a:xfrm>
                <a:off x="5082" y="12701"/>
                <a:ext cx="11482921" cy="3392868"/>
              </a:xfrm>
              <a:custGeom>
                <a:avLst/>
                <a:gdLst/>
                <a:ahLst/>
                <a:cxnLst/>
                <a:rect l="l" t="t" r="r" b="b"/>
                <a:pathLst>
                  <a:path w="11131557" h="3205480">
                    <a:moveTo>
                      <a:pt x="10341617" y="3205480"/>
                    </a:moveTo>
                    <a:lnTo>
                      <a:pt x="0" y="3205480"/>
                    </a:lnTo>
                    <a:lnTo>
                      <a:pt x="791210" y="1602740"/>
                    </a:lnTo>
                    <a:lnTo>
                      <a:pt x="0" y="0"/>
                    </a:lnTo>
                    <a:lnTo>
                      <a:pt x="10341617" y="0"/>
                    </a:lnTo>
                    <a:lnTo>
                      <a:pt x="11131557" y="1602740"/>
                    </a:lnTo>
                    <a:lnTo>
                      <a:pt x="10341617" y="3205480"/>
                    </a:lnTo>
                    <a:close/>
                  </a:path>
                </a:pathLst>
              </a:custGeom>
              <a:solidFill>
                <a:srgbClr val="FFFFFF"/>
              </a:solidFill>
            </p:spPr>
            <p:txBody>
              <a:bodyPr/>
              <a:lstStyle/>
              <a:p>
                <a:endParaRPr lang="en-AU" sz="1200" dirty="0"/>
              </a:p>
            </p:txBody>
          </p:sp>
        </p:grpSp>
        <p:sp>
          <p:nvSpPr>
            <p:cNvPr id="26" name="Freeform 8">
              <a:extLst>
                <a:ext uri="{FF2B5EF4-FFF2-40B4-BE49-F238E27FC236}">
                  <a16:creationId xmlns:a16="http://schemas.microsoft.com/office/drawing/2014/main" id="{81D031B4-C10D-60DB-8FE2-92F8D4D42663}"/>
                </a:ext>
              </a:extLst>
            </p:cNvPr>
            <p:cNvSpPr/>
            <p:nvPr/>
          </p:nvSpPr>
          <p:spPr>
            <a:xfrm>
              <a:off x="1840708" y="1880586"/>
              <a:ext cx="706122" cy="706122"/>
            </a:xfrm>
            <a:custGeom>
              <a:avLst/>
              <a:gdLst/>
              <a:ahLst/>
              <a:cxnLst/>
              <a:rect l="l" t="t" r="r" b="b"/>
              <a:pathLst>
                <a:path w="706122" h="706122">
                  <a:moveTo>
                    <a:pt x="0" y="0"/>
                  </a:moveTo>
                  <a:lnTo>
                    <a:pt x="706122" y="0"/>
                  </a:lnTo>
                  <a:lnTo>
                    <a:pt x="706122" y="706123"/>
                  </a:lnTo>
                  <a:lnTo>
                    <a:pt x="0" y="706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dirty="0"/>
            </a:p>
          </p:txBody>
        </p:sp>
        <p:sp>
          <p:nvSpPr>
            <p:cNvPr id="27" name="Freeform 9">
              <a:extLst>
                <a:ext uri="{FF2B5EF4-FFF2-40B4-BE49-F238E27FC236}">
                  <a16:creationId xmlns:a16="http://schemas.microsoft.com/office/drawing/2014/main" id="{5B4209AB-1C91-83B4-88DF-DFFA55FD35D7}"/>
                </a:ext>
              </a:extLst>
            </p:cNvPr>
            <p:cNvSpPr/>
            <p:nvPr/>
          </p:nvSpPr>
          <p:spPr>
            <a:xfrm>
              <a:off x="7274192" y="1902045"/>
              <a:ext cx="640822" cy="663205"/>
            </a:xfrm>
            <a:custGeom>
              <a:avLst/>
              <a:gdLst/>
              <a:ahLst/>
              <a:cxnLst/>
              <a:rect l="l" t="t" r="r" b="b"/>
              <a:pathLst>
                <a:path w="640822" h="663205">
                  <a:moveTo>
                    <a:pt x="0" y="0"/>
                  </a:moveTo>
                  <a:lnTo>
                    <a:pt x="640822" y="0"/>
                  </a:lnTo>
                  <a:lnTo>
                    <a:pt x="640822" y="663205"/>
                  </a:lnTo>
                  <a:lnTo>
                    <a:pt x="0" y="6632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sz="1200" dirty="0"/>
            </a:p>
          </p:txBody>
        </p:sp>
        <p:sp>
          <p:nvSpPr>
            <p:cNvPr id="28" name="Freeform 10">
              <a:extLst>
                <a:ext uri="{FF2B5EF4-FFF2-40B4-BE49-F238E27FC236}">
                  <a16:creationId xmlns:a16="http://schemas.microsoft.com/office/drawing/2014/main" id="{BA4C3FCF-CB7A-86EB-9BDC-0B8892B591F2}"/>
                </a:ext>
              </a:extLst>
            </p:cNvPr>
            <p:cNvSpPr/>
            <p:nvPr/>
          </p:nvSpPr>
          <p:spPr>
            <a:xfrm>
              <a:off x="12668028" y="1842370"/>
              <a:ext cx="677889" cy="782556"/>
            </a:xfrm>
            <a:custGeom>
              <a:avLst/>
              <a:gdLst/>
              <a:ahLst/>
              <a:cxnLst/>
              <a:rect l="l" t="t" r="r" b="b"/>
              <a:pathLst>
                <a:path w="677889" h="782556">
                  <a:moveTo>
                    <a:pt x="0" y="0"/>
                  </a:moveTo>
                  <a:lnTo>
                    <a:pt x="677889" y="0"/>
                  </a:lnTo>
                  <a:lnTo>
                    <a:pt x="677889" y="782555"/>
                  </a:lnTo>
                  <a:lnTo>
                    <a:pt x="0" y="7825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sz="1200" dirty="0"/>
            </a:p>
          </p:txBody>
        </p:sp>
        <p:sp>
          <p:nvSpPr>
            <p:cNvPr id="29" name="TextBox 11">
              <a:extLst>
                <a:ext uri="{FF2B5EF4-FFF2-40B4-BE49-F238E27FC236}">
                  <a16:creationId xmlns:a16="http://schemas.microsoft.com/office/drawing/2014/main" id="{3D996131-2AE0-8A66-0295-9DFAED37E116}"/>
                </a:ext>
              </a:extLst>
            </p:cNvPr>
            <p:cNvSpPr txBox="1"/>
            <p:nvPr/>
          </p:nvSpPr>
          <p:spPr>
            <a:xfrm>
              <a:off x="2794481" y="1804387"/>
              <a:ext cx="2807768" cy="531739"/>
            </a:xfrm>
            <a:prstGeom prst="rect">
              <a:avLst/>
            </a:prstGeom>
          </p:spPr>
          <p:txBody>
            <a:bodyPr lIns="0" tIns="0" rIns="0" bIns="0" rtlCol="0" anchor="t">
              <a:spAutoFit/>
            </a:bodyPr>
            <a:lstStyle/>
            <a:p>
              <a:pPr>
                <a:lnSpc>
                  <a:spcPts val="2599"/>
                </a:lnSpc>
              </a:pPr>
              <a:r>
                <a:rPr lang="en-US" sz="2800" b="1" spc="34" dirty="0">
                  <a:solidFill>
                    <a:srgbClr val="3D69FF"/>
                  </a:solidFill>
                  <a:ea typeface="Aileron Heavy"/>
                  <a:cs typeface="Aileron Heavy"/>
                  <a:sym typeface="Aileron Heavy"/>
                </a:rPr>
                <a:t>HELP</a:t>
              </a:r>
            </a:p>
          </p:txBody>
        </p:sp>
        <p:sp>
          <p:nvSpPr>
            <p:cNvPr id="30" name="TextBox 12">
              <a:extLst>
                <a:ext uri="{FF2B5EF4-FFF2-40B4-BE49-F238E27FC236}">
                  <a16:creationId xmlns:a16="http://schemas.microsoft.com/office/drawing/2014/main" id="{6A0CF572-3DD9-376F-C56A-EFE8561D5C88}"/>
                </a:ext>
              </a:extLst>
            </p:cNvPr>
            <p:cNvSpPr txBox="1"/>
            <p:nvPr/>
          </p:nvSpPr>
          <p:spPr>
            <a:xfrm>
              <a:off x="2773115" y="2315016"/>
              <a:ext cx="3817432" cy="427132"/>
            </a:xfrm>
            <a:prstGeom prst="rect">
              <a:avLst/>
            </a:prstGeom>
          </p:spPr>
          <p:txBody>
            <a:bodyPr wrap="square" lIns="0" tIns="0" rIns="0" bIns="0" rtlCol="0" anchor="t">
              <a:spAutoFit/>
            </a:bodyPr>
            <a:lstStyle/>
            <a:p>
              <a:r>
                <a:rPr lang="en-US" b="1" i="1" dirty="0">
                  <a:solidFill>
                    <a:srgbClr val="3D69FF"/>
                  </a:solidFill>
                  <a:ea typeface="Aileron Regular Bold Italics"/>
                  <a:cs typeface="Aileron Regular Bold Italics"/>
                  <a:sym typeface="Aileron Regular Bold Italics"/>
                </a:rPr>
                <a:t>How do I do something?</a:t>
              </a:r>
            </a:p>
          </p:txBody>
        </p:sp>
        <p:sp>
          <p:nvSpPr>
            <p:cNvPr id="31" name="TextBox 13">
              <a:extLst>
                <a:ext uri="{FF2B5EF4-FFF2-40B4-BE49-F238E27FC236}">
                  <a16:creationId xmlns:a16="http://schemas.microsoft.com/office/drawing/2014/main" id="{7A8F672C-E7F9-20E8-A1B5-5B4516721CE6}"/>
                </a:ext>
              </a:extLst>
            </p:cNvPr>
            <p:cNvSpPr txBox="1"/>
            <p:nvPr/>
          </p:nvSpPr>
          <p:spPr>
            <a:xfrm>
              <a:off x="8080495" y="1804387"/>
              <a:ext cx="3479097" cy="551711"/>
            </a:xfrm>
            <a:prstGeom prst="rect">
              <a:avLst/>
            </a:prstGeom>
          </p:spPr>
          <p:txBody>
            <a:bodyPr wrap="square" lIns="0" tIns="0" rIns="0" bIns="0" rtlCol="0" anchor="t">
              <a:spAutoFit/>
            </a:bodyPr>
            <a:lstStyle/>
            <a:p>
              <a:pPr>
                <a:lnSpc>
                  <a:spcPts val="2599"/>
                </a:lnSpc>
              </a:pPr>
              <a:r>
                <a:rPr lang="en-US" sz="2800" b="1" spc="34" dirty="0">
                  <a:solidFill>
                    <a:srgbClr val="3D69FF"/>
                  </a:solidFill>
                  <a:ea typeface="Aileron Heavy"/>
                  <a:cs typeface="Aileron Heavy"/>
                  <a:sym typeface="Aileron Heavy"/>
                </a:rPr>
                <a:t>GUIDANCE</a:t>
              </a:r>
            </a:p>
          </p:txBody>
        </p:sp>
        <p:sp>
          <p:nvSpPr>
            <p:cNvPr id="32" name="TextBox 14">
              <a:extLst>
                <a:ext uri="{FF2B5EF4-FFF2-40B4-BE49-F238E27FC236}">
                  <a16:creationId xmlns:a16="http://schemas.microsoft.com/office/drawing/2014/main" id="{18D75624-2357-A074-08AA-28B1E6465316}"/>
                </a:ext>
              </a:extLst>
            </p:cNvPr>
            <p:cNvSpPr txBox="1"/>
            <p:nvPr/>
          </p:nvSpPr>
          <p:spPr>
            <a:xfrm>
              <a:off x="8080494" y="2379108"/>
              <a:ext cx="3479097" cy="764290"/>
            </a:xfrm>
            <a:prstGeom prst="rect">
              <a:avLst/>
            </a:prstGeom>
          </p:spPr>
          <p:txBody>
            <a:bodyPr wrap="square" lIns="0" tIns="0" rIns="0" bIns="0" rtlCol="0" anchor="t">
              <a:spAutoFit/>
            </a:bodyPr>
            <a:lstStyle/>
            <a:p>
              <a:pPr>
                <a:lnSpc>
                  <a:spcPts val="1866"/>
                </a:lnSpc>
              </a:pPr>
              <a:r>
                <a:rPr lang="en-US" b="1" i="1" dirty="0">
                  <a:solidFill>
                    <a:srgbClr val="3D69FF"/>
                  </a:solidFill>
                  <a:ea typeface="Aileron Regular Bold Italics"/>
                  <a:cs typeface="Aileron Regular Bold Italics"/>
                  <a:sym typeface="Aileron Regular Bold Italics"/>
                </a:rPr>
                <a:t>What should I consider?</a:t>
              </a:r>
            </a:p>
          </p:txBody>
        </p:sp>
        <p:sp>
          <p:nvSpPr>
            <p:cNvPr id="33" name="TextBox 15">
              <a:extLst>
                <a:ext uri="{FF2B5EF4-FFF2-40B4-BE49-F238E27FC236}">
                  <a16:creationId xmlns:a16="http://schemas.microsoft.com/office/drawing/2014/main" id="{70035616-CBFA-BE86-401A-D1B992C71E6F}"/>
                </a:ext>
              </a:extLst>
            </p:cNvPr>
            <p:cNvSpPr txBox="1"/>
            <p:nvPr/>
          </p:nvSpPr>
          <p:spPr>
            <a:xfrm>
              <a:off x="13547030" y="1783024"/>
              <a:ext cx="2807769" cy="531739"/>
            </a:xfrm>
            <a:prstGeom prst="rect">
              <a:avLst/>
            </a:prstGeom>
          </p:spPr>
          <p:txBody>
            <a:bodyPr lIns="0" tIns="0" rIns="0" bIns="0" rtlCol="0" anchor="t">
              <a:spAutoFit/>
            </a:bodyPr>
            <a:lstStyle/>
            <a:p>
              <a:pPr>
                <a:lnSpc>
                  <a:spcPts val="2599"/>
                </a:lnSpc>
              </a:pPr>
              <a:r>
                <a:rPr lang="en-US" sz="2800" b="1" spc="34" dirty="0">
                  <a:solidFill>
                    <a:srgbClr val="3D69FF"/>
                  </a:solidFill>
                  <a:ea typeface="Aileron Heavy"/>
                  <a:cs typeface="Aileron Heavy"/>
                  <a:sym typeface="Aileron Heavy"/>
                </a:rPr>
                <a:t>ADVICE</a:t>
              </a:r>
            </a:p>
          </p:txBody>
        </p:sp>
        <p:sp>
          <p:nvSpPr>
            <p:cNvPr id="34" name="TextBox 16">
              <a:extLst>
                <a:ext uri="{FF2B5EF4-FFF2-40B4-BE49-F238E27FC236}">
                  <a16:creationId xmlns:a16="http://schemas.microsoft.com/office/drawing/2014/main" id="{A0192889-B5AC-DCAC-B3AC-639B7EE9E122}"/>
                </a:ext>
              </a:extLst>
            </p:cNvPr>
            <p:cNvSpPr txBox="1"/>
            <p:nvPr/>
          </p:nvSpPr>
          <p:spPr>
            <a:xfrm>
              <a:off x="13547030" y="2315015"/>
              <a:ext cx="3682313" cy="764290"/>
            </a:xfrm>
            <a:prstGeom prst="rect">
              <a:avLst/>
            </a:prstGeom>
          </p:spPr>
          <p:txBody>
            <a:bodyPr wrap="square" lIns="0" tIns="0" rIns="0" bIns="0" rtlCol="0" anchor="t">
              <a:spAutoFit/>
            </a:bodyPr>
            <a:lstStyle/>
            <a:p>
              <a:pPr>
                <a:lnSpc>
                  <a:spcPts val="1866"/>
                </a:lnSpc>
              </a:pPr>
              <a:r>
                <a:rPr lang="en-US" b="1" i="1" dirty="0">
                  <a:solidFill>
                    <a:srgbClr val="3D69FF"/>
                  </a:solidFill>
                  <a:ea typeface="Aileron Regular Bold Italics"/>
                  <a:cs typeface="Aileron Regular Bold Italics"/>
                  <a:sym typeface="Aileron Regular Bold Italics"/>
                </a:rPr>
                <a:t>Recommended actions</a:t>
              </a:r>
            </a:p>
          </p:txBody>
        </p:sp>
      </p:grpSp>
    </p:spTree>
    <p:extLst>
      <p:ext uri="{BB962C8B-B14F-4D97-AF65-F5344CB8AC3E}">
        <p14:creationId xmlns:p14="http://schemas.microsoft.com/office/powerpoint/2010/main" val="60659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customer service&#10;&#10;AI-generated content may be incorrect.">
            <a:extLst>
              <a:ext uri="{FF2B5EF4-FFF2-40B4-BE49-F238E27FC236}">
                <a16:creationId xmlns:a16="http://schemas.microsoft.com/office/drawing/2014/main" id="{2443D081-88B0-0C83-3772-344A0BBED8F1}"/>
              </a:ext>
            </a:extLst>
          </p:cNvPr>
          <p:cNvPicPr>
            <a:picLocks noChangeAspect="1"/>
          </p:cNvPicPr>
          <p:nvPr/>
        </p:nvPicPr>
        <p:blipFill>
          <a:blip r:embed="rId3">
            <a:extLst>
              <a:ext uri="{28A0092B-C50C-407E-A947-70E740481C1C}">
                <a14:useLocalDpi xmlns:a14="http://schemas.microsoft.com/office/drawing/2010/main" val="0"/>
              </a:ext>
            </a:extLst>
          </a:blip>
          <a:srcRect t="5781" b="11598"/>
          <a:stretch>
            <a:fillRect/>
          </a:stretch>
        </p:blipFill>
        <p:spPr>
          <a:xfrm>
            <a:off x="150019" y="1169894"/>
            <a:ext cx="11891962" cy="5526741"/>
          </a:xfrm>
          <a:prstGeom prst="rect">
            <a:avLst/>
          </a:prstGeom>
        </p:spPr>
      </p:pic>
      <p:sp>
        <p:nvSpPr>
          <p:cNvPr id="4" name="Title 3">
            <a:extLst>
              <a:ext uri="{FF2B5EF4-FFF2-40B4-BE49-F238E27FC236}">
                <a16:creationId xmlns:a16="http://schemas.microsoft.com/office/drawing/2014/main" id="{C0F6AFA4-4BD7-37BD-3238-42D87619E7DE}"/>
              </a:ext>
            </a:extLst>
          </p:cNvPr>
          <p:cNvSpPr>
            <a:spLocks noGrp="1"/>
          </p:cNvSpPr>
          <p:nvPr>
            <p:ph type="title"/>
          </p:nvPr>
        </p:nvSpPr>
        <p:spPr/>
        <p:txBody>
          <a:bodyPr/>
          <a:lstStyle/>
          <a:p>
            <a:r>
              <a:rPr lang="en-AU" sz="4000" dirty="0"/>
              <a:t>The HGA Framework</a:t>
            </a:r>
          </a:p>
        </p:txBody>
      </p:sp>
    </p:spTree>
    <p:extLst>
      <p:ext uri="{BB962C8B-B14F-4D97-AF65-F5344CB8AC3E}">
        <p14:creationId xmlns:p14="http://schemas.microsoft.com/office/powerpoint/2010/main" val="115998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0119-62C7-3032-AD11-879DC24F7EE6}"/>
              </a:ext>
            </a:extLst>
          </p:cNvPr>
          <p:cNvSpPr>
            <a:spLocks noGrp="1"/>
          </p:cNvSpPr>
          <p:nvPr>
            <p:ph type="title"/>
          </p:nvPr>
        </p:nvSpPr>
        <p:spPr/>
        <p:txBody>
          <a:bodyPr/>
          <a:lstStyle/>
          <a:p>
            <a:r>
              <a:rPr lang="en-AU" sz="3600" dirty="0"/>
              <a:t>What Does Guidance Look Like in Practice?</a:t>
            </a:r>
          </a:p>
        </p:txBody>
      </p:sp>
      <p:sp>
        <p:nvSpPr>
          <p:cNvPr id="4" name="Rectangle 3">
            <a:extLst>
              <a:ext uri="{FF2B5EF4-FFF2-40B4-BE49-F238E27FC236}">
                <a16:creationId xmlns:a16="http://schemas.microsoft.com/office/drawing/2014/main" id="{50351D0D-1424-9FBA-D583-FDB50BFE2ADD}"/>
              </a:ext>
            </a:extLst>
          </p:cNvPr>
          <p:cNvSpPr/>
          <p:nvPr/>
        </p:nvSpPr>
        <p:spPr>
          <a:xfrm>
            <a:off x="528637" y="1269001"/>
            <a:ext cx="5172915" cy="178348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6C150F8B-7C07-6BFB-562C-117B8D150707}"/>
              </a:ext>
            </a:extLst>
          </p:cNvPr>
          <p:cNvSpPr txBox="1"/>
          <p:nvPr/>
        </p:nvSpPr>
        <p:spPr>
          <a:xfrm>
            <a:off x="1204574" y="1300980"/>
            <a:ext cx="3981575" cy="400110"/>
          </a:xfrm>
          <a:prstGeom prst="rect">
            <a:avLst/>
          </a:prstGeom>
          <a:noFill/>
        </p:spPr>
        <p:txBody>
          <a:bodyPr wrap="square">
            <a:spAutoFit/>
          </a:bodyPr>
          <a:lstStyle/>
          <a:p>
            <a:pPr algn="ctr"/>
            <a:r>
              <a:rPr lang="en-AU" sz="2000" b="1" i="0" dirty="0">
                <a:solidFill>
                  <a:schemeClr val="accent1"/>
                </a:solidFill>
                <a:effectLst/>
              </a:rPr>
              <a:t>Targeted Prompts/Nudges</a:t>
            </a:r>
            <a:endParaRPr lang="en-AU" sz="2000" dirty="0">
              <a:solidFill>
                <a:schemeClr val="accent1"/>
              </a:solidFill>
            </a:endParaRPr>
          </a:p>
        </p:txBody>
      </p:sp>
      <p:sp>
        <p:nvSpPr>
          <p:cNvPr id="6" name="TextBox 5">
            <a:extLst>
              <a:ext uri="{FF2B5EF4-FFF2-40B4-BE49-F238E27FC236}">
                <a16:creationId xmlns:a16="http://schemas.microsoft.com/office/drawing/2014/main" id="{358C8DB1-E307-0418-5E1F-C5D4329D9842}"/>
              </a:ext>
            </a:extLst>
          </p:cNvPr>
          <p:cNvSpPr txBox="1"/>
          <p:nvPr/>
        </p:nvSpPr>
        <p:spPr>
          <a:xfrm>
            <a:off x="647279" y="1667290"/>
            <a:ext cx="4906356" cy="938719"/>
          </a:xfrm>
          <a:prstGeom prst="rect">
            <a:avLst/>
          </a:prstGeom>
          <a:noFill/>
        </p:spPr>
        <p:txBody>
          <a:bodyPr wrap="square">
            <a:spAutoFit/>
          </a:bodyPr>
          <a:lstStyle/>
          <a:p>
            <a:pPr algn="l">
              <a:spcBef>
                <a:spcPts val="600"/>
              </a:spcBef>
            </a:pPr>
            <a:r>
              <a:rPr lang="en-AU" b="0" i="0" dirty="0">
                <a:solidFill>
                  <a:schemeClr val="accent1"/>
                </a:solidFill>
                <a:effectLst/>
              </a:rPr>
              <a:t>Age-based, balance-based, life-event triggers</a:t>
            </a:r>
          </a:p>
          <a:p>
            <a:pPr marL="285750" indent="-285750" algn="l">
              <a:spcBef>
                <a:spcPts val="600"/>
              </a:spcBef>
              <a:buFont typeface="Arial" panose="020B0604020202020204" pitchFamily="34" charset="0"/>
              <a:buChar char="•"/>
            </a:pPr>
            <a:r>
              <a:rPr lang="en-AU" sz="1600" b="1" i="1" dirty="0">
                <a:solidFill>
                  <a:schemeClr val="accent1"/>
                </a:solidFill>
                <a:effectLst/>
              </a:rPr>
              <a:t>Example</a:t>
            </a:r>
            <a:r>
              <a:rPr lang="en-AU" sz="1600" b="0" i="1" dirty="0">
                <a:solidFill>
                  <a:schemeClr val="accent1"/>
                </a:solidFill>
                <a:effectLst/>
              </a:rPr>
              <a:t>: "Approaching 67 - consider Age Pension eligibility factors"</a:t>
            </a:r>
          </a:p>
        </p:txBody>
      </p:sp>
      <p:sp>
        <p:nvSpPr>
          <p:cNvPr id="7" name="Rectangle 6">
            <a:extLst>
              <a:ext uri="{FF2B5EF4-FFF2-40B4-BE49-F238E27FC236}">
                <a16:creationId xmlns:a16="http://schemas.microsoft.com/office/drawing/2014/main" id="{3B0510DC-0F37-E57E-22D8-A3BDB163793F}"/>
              </a:ext>
            </a:extLst>
          </p:cNvPr>
          <p:cNvSpPr/>
          <p:nvPr/>
        </p:nvSpPr>
        <p:spPr>
          <a:xfrm>
            <a:off x="6532746" y="1269001"/>
            <a:ext cx="5321884" cy="178348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CB3B501D-A7FC-944B-C54B-303891374220}"/>
              </a:ext>
            </a:extLst>
          </p:cNvPr>
          <p:cNvSpPr txBox="1"/>
          <p:nvPr/>
        </p:nvSpPr>
        <p:spPr>
          <a:xfrm>
            <a:off x="7556346" y="1300980"/>
            <a:ext cx="3148129" cy="400110"/>
          </a:xfrm>
          <a:prstGeom prst="rect">
            <a:avLst/>
          </a:prstGeom>
          <a:noFill/>
        </p:spPr>
        <p:txBody>
          <a:bodyPr wrap="square">
            <a:spAutoFit/>
          </a:bodyPr>
          <a:lstStyle/>
          <a:p>
            <a:pPr algn="ctr"/>
            <a:r>
              <a:rPr lang="en-AU" sz="2000" b="1" i="0" dirty="0">
                <a:solidFill>
                  <a:schemeClr val="accent1"/>
                </a:solidFill>
                <a:effectLst/>
              </a:rPr>
              <a:t>Cohorting</a:t>
            </a:r>
            <a:endParaRPr lang="en-AU" sz="2000" dirty="0">
              <a:solidFill>
                <a:schemeClr val="accent1"/>
              </a:solidFill>
            </a:endParaRPr>
          </a:p>
        </p:txBody>
      </p:sp>
      <p:sp>
        <p:nvSpPr>
          <p:cNvPr id="9" name="TextBox 8">
            <a:extLst>
              <a:ext uri="{FF2B5EF4-FFF2-40B4-BE49-F238E27FC236}">
                <a16:creationId xmlns:a16="http://schemas.microsoft.com/office/drawing/2014/main" id="{C0BFDD69-B589-13DF-E493-7ADF812B0F4D}"/>
              </a:ext>
            </a:extLst>
          </p:cNvPr>
          <p:cNvSpPr txBox="1"/>
          <p:nvPr/>
        </p:nvSpPr>
        <p:spPr>
          <a:xfrm>
            <a:off x="6659301" y="1667290"/>
            <a:ext cx="5195329" cy="1292662"/>
          </a:xfrm>
          <a:prstGeom prst="rect">
            <a:avLst/>
          </a:prstGeom>
          <a:noFill/>
        </p:spPr>
        <p:txBody>
          <a:bodyPr wrap="square">
            <a:spAutoFit/>
          </a:bodyPr>
          <a:lstStyle>
            <a:defPPr>
              <a:defRPr lang="en-US"/>
            </a:defPPr>
            <a:lvl1pPr marL="285750" indent="-285750">
              <a:spcBef>
                <a:spcPts val="600"/>
              </a:spcBef>
              <a:buFont typeface="Arial" panose="020B0604020202020204" pitchFamily="34" charset="0"/>
              <a:buChar char="•"/>
              <a:defRPr b="0" i="0">
                <a:solidFill>
                  <a:schemeClr val="accent1"/>
                </a:solidFill>
                <a:effectLst/>
              </a:defRPr>
            </a:lvl1pPr>
          </a:lstStyle>
          <a:p>
            <a:pPr marL="0" indent="0">
              <a:buNone/>
            </a:pPr>
            <a:r>
              <a:rPr lang="en-AU" dirty="0"/>
              <a:t>Grouping members with similar characteristics</a:t>
            </a:r>
          </a:p>
          <a:p>
            <a:pPr marL="0" indent="0">
              <a:buNone/>
            </a:pPr>
            <a:r>
              <a:rPr lang="en-AU" dirty="0"/>
              <a:t>Tailored pathways for different cohorts</a:t>
            </a:r>
          </a:p>
          <a:p>
            <a:r>
              <a:rPr lang="en-AU" sz="1600" b="1" i="1" dirty="0"/>
              <a:t>Example</a:t>
            </a:r>
            <a:r>
              <a:rPr lang="en-AU" sz="1600" i="1" dirty="0"/>
              <a:t>: "Members 55-60 with $200-400k - retirement timing pathway”</a:t>
            </a:r>
          </a:p>
        </p:txBody>
      </p:sp>
      <p:sp>
        <p:nvSpPr>
          <p:cNvPr id="10" name="Rectangle 9">
            <a:extLst>
              <a:ext uri="{FF2B5EF4-FFF2-40B4-BE49-F238E27FC236}">
                <a16:creationId xmlns:a16="http://schemas.microsoft.com/office/drawing/2014/main" id="{8BB2D194-4936-8CAD-13C3-1E9EC45550F1}"/>
              </a:ext>
            </a:extLst>
          </p:cNvPr>
          <p:cNvSpPr/>
          <p:nvPr/>
        </p:nvSpPr>
        <p:spPr>
          <a:xfrm>
            <a:off x="546566" y="3318557"/>
            <a:ext cx="5172915" cy="181822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4AB5E5ED-E42B-4D85-B6AB-A66C7475DF2B}"/>
              </a:ext>
            </a:extLst>
          </p:cNvPr>
          <p:cNvSpPr txBox="1"/>
          <p:nvPr/>
        </p:nvSpPr>
        <p:spPr>
          <a:xfrm>
            <a:off x="1222503" y="3350536"/>
            <a:ext cx="3148129" cy="400110"/>
          </a:xfrm>
          <a:prstGeom prst="rect">
            <a:avLst/>
          </a:prstGeom>
          <a:noFill/>
        </p:spPr>
        <p:txBody>
          <a:bodyPr wrap="square">
            <a:spAutoFit/>
          </a:bodyPr>
          <a:lstStyle/>
          <a:p>
            <a:pPr algn="ctr"/>
            <a:r>
              <a:rPr lang="en-AU" sz="2000" b="1" i="0" dirty="0">
                <a:solidFill>
                  <a:schemeClr val="accent1"/>
                </a:solidFill>
                <a:effectLst/>
              </a:rPr>
              <a:t>Soft Defaults</a:t>
            </a:r>
            <a:endParaRPr lang="en-AU" sz="2000" dirty="0">
              <a:solidFill>
                <a:schemeClr val="accent1"/>
              </a:solidFill>
            </a:endParaRPr>
          </a:p>
        </p:txBody>
      </p:sp>
      <p:sp>
        <p:nvSpPr>
          <p:cNvPr id="12" name="TextBox 11">
            <a:extLst>
              <a:ext uri="{FF2B5EF4-FFF2-40B4-BE49-F238E27FC236}">
                <a16:creationId xmlns:a16="http://schemas.microsoft.com/office/drawing/2014/main" id="{F7098369-0B5F-423B-F663-A6E5065E2410}"/>
              </a:ext>
            </a:extLst>
          </p:cNvPr>
          <p:cNvSpPr txBox="1"/>
          <p:nvPr/>
        </p:nvSpPr>
        <p:spPr>
          <a:xfrm>
            <a:off x="678654" y="3743740"/>
            <a:ext cx="4888427" cy="1215717"/>
          </a:xfrm>
          <a:prstGeom prst="rect">
            <a:avLst/>
          </a:prstGeom>
          <a:noFill/>
        </p:spPr>
        <p:txBody>
          <a:bodyPr wrap="square">
            <a:spAutoFit/>
          </a:bodyPr>
          <a:lstStyle/>
          <a:p>
            <a:pPr algn="l">
              <a:spcBef>
                <a:spcPts val="600"/>
              </a:spcBef>
            </a:pPr>
            <a:r>
              <a:rPr lang="en-AU" b="0" i="0" dirty="0">
                <a:solidFill>
                  <a:schemeClr val="accent1"/>
                </a:solidFill>
                <a:effectLst/>
              </a:rPr>
              <a:t>Presumed choices based on best practice (can opt out)</a:t>
            </a:r>
          </a:p>
          <a:p>
            <a:pPr marL="285750" indent="-285750" algn="l">
              <a:spcBef>
                <a:spcPts val="600"/>
              </a:spcBef>
              <a:buFont typeface="Arial" panose="020B0604020202020204" pitchFamily="34" charset="0"/>
              <a:buChar char="•"/>
            </a:pPr>
            <a:r>
              <a:rPr lang="en-AU" sz="1600" b="1" i="1" dirty="0">
                <a:solidFill>
                  <a:schemeClr val="accent1"/>
                </a:solidFill>
                <a:effectLst/>
              </a:rPr>
              <a:t>Example</a:t>
            </a:r>
            <a:r>
              <a:rPr lang="en-AU" sz="1600" b="0" i="1" dirty="0">
                <a:solidFill>
                  <a:schemeClr val="accent1"/>
                </a:solidFill>
                <a:effectLst/>
              </a:rPr>
              <a:t>: "Insurance set to recommended level for your age/balance"</a:t>
            </a:r>
          </a:p>
        </p:txBody>
      </p:sp>
      <p:sp>
        <p:nvSpPr>
          <p:cNvPr id="13" name="Rectangle 12">
            <a:extLst>
              <a:ext uri="{FF2B5EF4-FFF2-40B4-BE49-F238E27FC236}">
                <a16:creationId xmlns:a16="http://schemas.microsoft.com/office/drawing/2014/main" id="{81159D2D-1FD0-B949-BF85-8CEC07B6A6FD}"/>
              </a:ext>
            </a:extLst>
          </p:cNvPr>
          <p:cNvSpPr/>
          <p:nvPr/>
        </p:nvSpPr>
        <p:spPr>
          <a:xfrm>
            <a:off x="6519299" y="3318557"/>
            <a:ext cx="5195329" cy="181822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7FB78DC2-53C9-87EB-71CF-98BA6218C55B}"/>
              </a:ext>
            </a:extLst>
          </p:cNvPr>
          <p:cNvSpPr txBox="1"/>
          <p:nvPr/>
        </p:nvSpPr>
        <p:spPr>
          <a:xfrm>
            <a:off x="7542899" y="3350536"/>
            <a:ext cx="3148129" cy="400110"/>
          </a:xfrm>
          <a:prstGeom prst="rect">
            <a:avLst/>
          </a:prstGeom>
          <a:noFill/>
        </p:spPr>
        <p:txBody>
          <a:bodyPr wrap="square">
            <a:spAutoFit/>
          </a:bodyPr>
          <a:lstStyle/>
          <a:p>
            <a:pPr algn="ctr"/>
            <a:r>
              <a:rPr lang="en-AU" sz="2000" b="1" i="0" dirty="0">
                <a:solidFill>
                  <a:schemeClr val="accent1"/>
                </a:solidFill>
                <a:effectLst/>
              </a:rPr>
              <a:t>Risk Assessment Tools</a:t>
            </a:r>
            <a:endParaRPr lang="en-AU" sz="2000" dirty="0">
              <a:solidFill>
                <a:schemeClr val="accent1"/>
              </a:solidFill>
            </a:endParaRPr>
          </a:p>
        </p:txBody>
      </p:sp>
      <p:sp>
        <p:nvSpPr>
          <p:cNvPr id="15" name="TextBox 14">
            <a:extLst>
              <a:ext uri="{FF2B5EF4-FFF2-40B4-BE49-F238E27FC236}">
                <a16:creationId xmlns:a16="http://schemas.microsoft.com/office/drawing/2014/main" id="{7D56F725-E112-285A-3E0A-B466D9F3AC12}"/>
              </a:ext>
            </a:extLst>
          </p:cNvPr>
          <p:cNvSpPr txBox="1"/>
          <p:nvPr/>
        </p:nvSpPr>
        <p:spPr>
          <a:xfrm>
            <a:off x="6648096" y="3743740"/>
            <a:ext cx="4937735" cy="1215717"/>
          </a:xfrm>
          <a:prstGeom prst="rect">
            <a:avLst/>
          </a:prstGeom>
          <a:noFill/>
        </p:spPr>
        <p:txBody>
          <a:bodyPr wrap="square">
            <a:spAutoFit/>
          </a:bodyPr>
          <a:lstStyle>
            <a:defPPr>
              <a:defRPr lang="en-US"/>
            </a:defPPr>
            <a:lvl1pPr marL="285750" indent="-285750">
              <a:spcBef>
                <a:spcPts val="600"/>
              </a:spcBef>
              <a:buFont typeface="Arial" panose="020B0604020202020204" pitchFamily="34" charset="0"/>
              <a:buChar char="•"/>
              <a:defRPr b="0" i="0">
                <a:solidFill>
                  <a:schemeClr val="accent1"/>
                </a:solidFill>
                <a:effectLst/>
              </a:defRPr>
            </a:lvl1pPr>
          </a:lstStyle>
          <a:p>
            <a:pPr marL="0" indent="0">
              <a:buNone/>
            </a:pPr>
            <a:r>
              <a:rPr lang="en-AU" dirty="0"/>
              <a:t>Interactive tools assessing situation, flag when complexity requires advice</a:t>
            </a:r>
          </a:p>
          <a:p>
            <a:r>
              <a:rPr lang="en-AU" sz="1600" b="1" i="1" dirty="0"/>
              <a:t>Example</a:t>
            </a:r>
            <a:r>
              <a:rPr lang="en-AU" sz="1600" i="1" dirty="0"/>
              <a:t>: "Retirement readiness tool showing factors relevant to YOUR situation"</a:t>
            </a:r>
          </a:p>
        </p:txBody>
      </p:sp>
      <p:sp>
        <p:nvSpPr>
          <p:cNvPr id="17" name="TextBox 16">
            <a:extLst>
              <a:ext uri="{FF2B5EF4-FFF2-40B4-BE49-F238E27FC236}">
                <a16:creationId xmlns:a16="http://schemas.microsoft.com/office/drawing/2014/main" id="{16B237FA-AA34-1199-5288-A9FB6A3B8887}"/>
              </a:ext>
            </a:extLst>
          </p:cNvPr>
          <p:cNvSpPr txBox="1"/>
          <p:nvPr/>
        </p:nvSpPr>
        <p:spPr>
          <a:xfrm>
            <a:off x="507626" y="5265360"/>
            <a:ext cx="6098240" cy="400110"/>
          </a:xfrm>
          <a:prstGeom prst="rect">
            <a:avLst/>
          </a:prstGeom>
          <a:noFill/>
        </p:spPr>
        <p:txBody>
          <a:bodyPr wrap="square">
            <a:spAutoFit/>
          </a:bodyPr>
          <a:lstStyle/>
          <a:p>
            <a:r>
              <a:rPr lang="en-AU" sz="2000" b="1" dirty="0">
                <a:solidFill>
                  <a:schemeClr val="bg1"/>
                </a:solidFill>
              </a:rPr>
              <a:t>What All Guidance Has in Common:</a:t>
            </a:r>
          </a:p>
        </p:txBody>
      </p:sp>
      <p:sp>
        <p:nvSpPr>
          <p:cNvPr id="18" name="Rectangle 1">
            <a:extLst>
              <a:ext uri="{FF2B5EF4-FFF2-40B4-BE49-F238E27FC236}">
                <a16:creationId xmlns:a16="http://schemas.microsoft.com/office/drawing/2014/main" id="{738520CB-F4EF-C4FA-B1EE-BD4165AA20C9}"/>
              </a:ext>
            </a:extLst>
          </p:cNvPr>
          <p:cNvSpPr>
            <a:spLocks noChangeArrowheads="1"/>
          </p:cNvSpPr>
          <p:nvPr/>
        </p:nvSpPr>
        <p:spPr bwMode="auto">
          <a:xfrm>
            <a:off x="847167" y="5984418"/>
            <a:ext cx="3796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pPr>
            <a:r>
              <a:rPr kumimoji="0" lang="en-US" altLang="en-US" sz="1800" b="0" i="0" u="none" strike="noStrike" cap="none" normalizeH="0" baseline="0" dirty="0">
                <a:ln>
                  <a:noFill/>
                </a:ln>
                <a:solidFill>
                  <a:schemeClr val="bg1"/>
                </a:solidFill>
                <a:effectLst/>
              </a:rPr>
              <a:t>Does NOT make recommendations</a:t>
            </a:r>
          </a:p>
        </p:txBody>
      </p:sp>
      <p:pic>
        <p:nvPicPr>
          <p:cNvPr id="22" name="Graphic 21" descr="Badge Cross with solid fill">
            <a:extLst>
              <a:ext uri="{FF2B5EF4-FFF2-40B4-BE49-F238E27FC236}">
                <a16:creationId xmlns:a16="http://schemas.microsoft.com/office/drawing/2014/main" id="{1537550B-CD48-3591-429E-45A70C66F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880" y="6010962"/>
            <a:ext cx="288000" cy="288000"/>
          </a:xfrm>
          <a:prstGeom prst="rect">
            <a:avLst/>
          </a:prstGeom>
        </p:spPr>
      </p:pic>
      <p:sp>
        <p:nvSpPr>
          <p:cNvPr id="23" name="Rectangle 1">
            <a:extLst>
              <a:ext uri="{FF2B5EF4-FFF2-40B4-BE49-F238E27FC236}">
                <a16:creationId xmlns:a16="http://schemas.microsoft.com/office/drawing/2014/main" id="{BD70849D-BE42-7204-E52E-B15EDF091FDB}"/>
              </a:ext>
            </a:extLst>
          </p:cNvPr>
          <p:cNvSpPr>
            <a:spLocks noChangeArrowheads="1"/>
          </p:cNvSpPr>
          <p:nvPr/>
        </p:nvSpPr>
        <p:spPr bwMode="auto">
          <a:xfrm>
            <a:off x="6660779" y="5747939"/>
            <a:ext cx="319247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tabLst/>
            </a:pPr>
            <a:r>
              <a:rPr kumimoji="0" lang="en-US" altLang="en-US" sz="1800" b="0" i="0" u="none" strike="noStrike" cap="none" normalizeH="0" baseline="0" dirty="0">
                <a:ln>
                  <a:noFill/>
                </a:ln>
                <a:solidFill>
                  <a:schemeClr val="bg1"/>
                </a:solidFill>
                <a:effectLst/>
              </a:rPr>
              <a:t>DOES use member data to tailor</a:t>
            </a:r>
          </a:p>
          <a:p>
            <a:pPr marL="0" marR="0" lvl="0" indent="0" algn="l" defTabSz="914400" rtl="0" eaLnBrk="0" fontAlgn="base" latinLnBrk="0" hangingPunct="0">
              <a:lnSpc>
                <a:spcPct val="100000"/>
              </a:lnSpc>
              <a:spcBef>
                <a:spcPts val="1200"/>
              </a:spcBef>
              <a:spcAft>
                <a:spcPct val="0"/>
              </a:spcAft>
              <a:buClrTx/>
              <a:buSzTx/>
              <a:tabLst/>
            </a:pPr>
            <a:r>
              <a:rPr kumimoji="0" lang="en-US" altLang="en-US" sz="1800" b="0" i="0" u="none" strike="noStrike" cap="none" normalizeH="0" baseline="0" dirty="0">
                <a:ln>
                  <a:noFill/>
                </a:ln>
                <a:solidFill>
                  <a:schemeClr val="bg1"/>
                </a:solidFill>
                <a:effectLst/>
              </a:rPr>
              <a:t>DOES provide relevant factors</a:t>
            </a:r>
          </a:p>
        </p:txBody>
      </p:sp>
      <p:pic>
        <p:nvPicPr>
          <p:cNvPr id="24" name="Graphic 23" descr="Badge Tick with solid fill">
            <a:extLst>
              <a:ext uri="{FF2B5EF4-FFF2-40B4-BE49-F238E27FC236}">
                <a16:creationId xmlns:a16="http://schemas.microsoft.com/office/drawing/2014/main" id="{4F014D12-A67A-51D9-0901-C18125F25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364" y="6167682"/>
            <a:ext cx="288000" cy="288000"/>
          </a:xfrm>
          <a:prstGeom prst="rect">
            <a:avLst/>
          </a:prstGeom>
        </p:spPr>
      </p:pic>
      <p:pic>
        <p:nvPicPr>
          <p:cNvPr id="26" name="Graphic 25" descr="Badge Tick with solid fill">
            <a:extLst>
              <a:ext uri="{FF2B5EF4-FFF2-40B4-BE49-F238E27FC236}">
                <a16:creationId xmlns:a16="http://schemas.microsoft.com/office/drawing/2014/main" id="{19392687-2770-9B8D-2276-05CF14E32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364" y="5783263"/>
            <a:ext cx="288000" cy="288000"/>
          </a:xfrm>
          <a:prstGeom prst="rect">
            <a:avLst/>
          </a:prstGeom>
        </p:spPr>
      </p:pic>
    </p:spTree>
    <p:extLst>
      <p:ext uri="{BB962C8B-B14F-4D97-AF65-F5344CB8AC3E}">
        <p14:creationId xmlns:p14="http://schemas.microsoft.com/office/powerpoint/2010/main" val="297566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282C-BD6B-47B2-0B0A-F6E89ACDBBEE}"/>
              </a:ext>
            </a:extLst>
          </p:cNvPr>
          <p:cNvSpPr>
            <a:spLocks noGrp="1"/>
          </p:cNvSpPr>
          <p:nvPr>
            <p:ph type="title"/>
          </p:nvPr>
        </p:nvSpPr>
        <p:spPr/>
        <p:txBody>
          <a:bodyPr/>
          <a:lstStyle/>
          <a:p>
            <a:r>
              <a:rPr lang="en-AU" sz="4000" dirty="0"/>
              <a:t>DBFO Tranche 2A</a:t>
            </a:r>
          </a:p>
        </p:txBody>
      </p:sp>
      <p:sp>
        <p:nvSpPr>
          <p:cNvPr id="3" name="TextBox 2">
            <a:extLst>
              <a:ext uri="{FF2B5EF4-FFF2-40B4-BE49-F238E27FC236}">
                <a16:creationId xmlns:a16="http://schemas.microsoft.com/office/drawing/2014/main" id="{F5B70C66-39C5-EAB5-6679-0BA041C01D93}"/>
              </a:ext>
            </a:extLst>
          </p:cNvPr>
          <p:cNvSpPr txBox="1"/>
          <p:nvPr/>
        </p:nvSpPr>
        <p:spPr>
          <a:xfrm>
            <a:off x="465137" y="1340427"/>
            <a:ext cx="5630863" cy="4616648"/>
          </a:xfrm>
          <a:prstGeom prst="rect">
            <a:avLst/>
          </a:prstGeom>
          <a:noFill/>
        </p:spPr>
        <p:txBody>
          <a:bodyPr wrap="square" rtlCol="0">
            <a:spAutoFit/>
          </a:bodyPr>
          <a:lstStyle/>
          <a:p>
            <a:pPr>
              <a:lnSpc>
                <a:spcPct val="150000"/>
              </a:lnSpc>
            </a:pPr>
            <a:r>
              <a:rPr lang="en-AU" sz="2800" b="1" dirty="0">
                <a:solidFill>
                  <a:schemeClr val="bg1"/>
                </a:solidFill>
              </a:rPr>
              <a:t>What it does well </a:t>
            </a:r>
            <a:r>
              <a:rPr lang="en-AU" sz="2800" dirty="0">
                <a:solidFill>
                  <a:schemeClr val="bg1"/>
                </a:solidFill>
              </a:rPr>
              <a:t>(with a couple of caveats)</a:t>
            </a:r>
            <a:r>
              <a:rPr lang="en-AU" sz="2800" b="1" dirty="0">
                <a:solidFill>
                  <a:schemeClr val="bg1"/>
                </a:solidFill>
              </a:rPr>
              <a:t>:</a:t>
            </a:r>
            <a:endParaRPr lang="en-AU" sz="2800" dirty="0">
              <a:solidFill>
                <a:schemeClr val="bg1"/>
              </a:solidFill>
            </a:endParaRPr>
          </a:p>
          <a:p>
            <a:pPr marL="457200" indent="-457200">
              <a:lnSpc>
                <a:spcPct val="150000"/>
              </a:lnSpc>
              <a:buFont typeface="Wingdings" pitchFamily="2" charset="2"/>
              <a:buChar char="ü"/>
            </a:pPr>
            <a:r>
              <a:rPr lang="en-AU" sz="2800" dirty="0">
                <a:solidFill>
                  <a:schemeClr val="bg1"/>
                </a:solidFill>
              </a:rPr>
              <a:t>Advice through Superannuation</a:t>
            </a:r>
          </a:p>
          <a:p>
            <a:pPr marL="457200" indent="-457200">
              <a:lnSpc>
                <a:spcPct val="150000"/>
              </a:lnSpc>
              <a:buFont typeface="Wingdings" pitchFamily="2" charset="2"/>
              <a:buChar char="ü"/>
            </a:pPr>
            <a:r>
              <a:rPr lang="en-AU" sz="2800" dirty="0">
                <a:solidFill>
                  <a:schemeClr val="bg1"/>
                </a:solidFill>
              </a:rPr>
              <a:t>Targeted Superannuation Prompts</a:t>
            </a:r>
          </a:p>
          <a:p>
            <a:pPr marL="457200" indent="-457200">
              <a:lnSpc>
                <a:spcPct val="150000"/>
              </a:lnSpc>
              <a:buFont typeface="Wingdings" pitchFamily="2" charset="2"/>
              <a:buChar char="ü"/>
            </a:pPr>
            <a:r>
              <a:rPr lang="en-AU" sz="2800" dirty="0">
                <a:solidFill>
                  <a:schemeClr val="bg1"/>
                </a:solidFill>
              </a:rPr>
              <a:t>Client Advice Records</a:t>
            </a:r>
          </a:p>
        </p:txBody>
      </p:sp>
      <p:sp>
        <p:nvSpPr>
          <p:cNvPr id="4" name="TextBox 3">
            <a:extLst>
              <a:ext uri="{FF2B5EF4-FFF2-40B4-BE49-F238E27FC236}">
                <a16:creationId xmlns:a16="http://schemas.microsoft.com/office/drawing/2014/main" id="{70413B75-1453-1709-885B-ADDFB2FEA24E}"/>
              </a:ext>
            </a:extLst>
          </p:cNvPr>
          <p:cNvSpPr txBox="1"/>
          <p:nvPr/>
        </p:nvSpPr>
        <p:spPr>
          <a:xfrm>
            <a:off x="6586538" y="1321377"/>
            <a:ext cx="5605462" cy="4616648"/>
          </a:xfrm>
          <a:prstGeom prst="rect">
            <a:avLst/>
          </a:prstGeom>
          <a:noFill/>
        </p:spPr>
        <p:txBody>
          <a:bodyPr wrap="square" rtlCol="0">
            <a:spAutoFit/>
          </a:bodyPr>
          <a:lstStyle>
            <a:defPPr>
              <a:defRPr lang="en-US"/>
            </a:defPPr>
            <a:lvl1pPr>
              <a:lnSpc>
                <a:spcPct val="150000"/>
              </a:lnSpc>
              <a:defRPr sz="2800" b="1">
                <a:solidFill>
                  <a:schemeClr val="bg1"/>
                </a:solidFill>
              </a:defRPr>
            </a:lvl1pPr>
          </a:lstStyle>
          <a:p>
            <a:r>
              <a:rPr lang="en-AU" dirty="0"/>
              <a:t>What's Still Missing: </a:t>
            </a:r>
          </a:p>
          <a:p>
            <a:endParaRPr lang="en-AU" dirty="0"/>
          </a:p>
          <a:p>
            <a:pPr marL="514350" indent="-514350">
              <a:buFont typeface="+mj-lt"/>
              <a:buAutoNum type="arabicPeriod"/>
            </a:pPr>
            <a:r>
              <a:rPr lang="en-AU" b="0" dirty="0"/>
              <a:t>DBFO 2b</a:t>
            </a:r>
          </a:p>
          <a:p>
            <a:pPr marL="514350" indent="-514350">
              <a:buFont typeface="+mj-lt"/>
              <a:buAutoNum type="arabicPeriod"/>
            </a:pPr>
            <a:r>
              <a:rPr lang="en-AU" b="0" dirty="0"/>
              <a:t>Guidance Recognition</a:t>
            </a:r>
          </a:p>
          <a:p>
            <a:pPr marL="514350" indent="-514350">
              <a:buFont typeface="+mj-lt"/>
              <a:buAutoNum type="arabicPeriod"/>
            </a:pPr>
            <a:r>
              <a:rPr lang="en-AU" b="0" dirty="0"/>
              <a:t>Trustee Certainty</a:t>
            </a:r>
          </a:p>
          <a:p>
            <a:pPr marL="514350" indent="-514350">
              <a:buFont typeface="+mj-lt"/>
              <a:buAutoNum type="arabicPeriod"/>
            </a:pPr>
            <a:r>
              <a:rPr lang="en-AU" b="0" dirty="0"/>
              <a:t>Data Access</a:t>
            </a:r>
          </a:p>
          <a:p>
            <a:pPr marL="514350" indent="-514350">
              <a:buFont typeface="+mj-lt"/>
              <a:buAutoNum type="arabicPeriod"/>
            </a:pPr>
            <a:r>
              <a:rPr lang="en-AU" b="0" dirty="0"/>
              <a:t>Implementation Details</a:t>
            </a:r>
          </a:p>
        </p:txBody>
      </p:sp>
    </p:spTree>
    <p:extLst>
      <p:ext uri="{BB962C8B-B14F-4D97-AF65-F5344CB8AC3E}">
        <p14:creationId xmlns:p14="http://schemas.microsoft.com/office/powerpoint/2010/main" val="427530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F95B-8DCA-3A1C-D345-0D04E32A3B49}"/>
              </a:ext>
            </a:extLst>
          </p:cNvPr>
          <p:cNvSpPr>
            <a:spLocks noGrp="1"/>
          </p:cNvSpPr>
          <p:nvPr>
            <p:ph type="title"/>
          </p:nvPr>
        </p:nvSpPr>
        <p:spPr/>
        <p:txBody>
          <a:bodyPr/>
          <a:lstStyle/>
          <a:p>
            <a:r>
              <a:rPr lang="en-AU" sz="4000" dirty="0"/>
              <a:t>Member Outcomes - The Test</a:t>
            </a:r>
          </a:p>
        </p:txBody>
      </p:sp>
      <p:sp>
        <p:nvSpPr>
          <p:cNvPr id="3" name="Rectangle 2">
            <a:extLst>
              <a:ext uri="{FF2B5EF4-FFF2-40B4-BE49-F238E27FC236}">
                <a16:creationId xmlns:a16="http://schemas.microsoft.com/office/drawing/2014/main" id="{11F8174F-A204-1DC4-246D-14B6D2DF9814}"/>
              </a:ext>
            </a:extLst>
          </p:cNvPr>
          <p:cNvSpPr/>
          <p:nvPr/>
        </p:nvSpPr>
        <p:spPr>
          <a:xfrm>
            <a:off x="313577" y="1108009"/>
            <a:ext cx="5580000" cy="234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5E21A4C5-BD1E-7427-38C4-78F051ABFDB9}"/>
              </a:ext>
            </a:extLst>
          </p:cNvPr>
          <p:cNvSpPr txBox="1"/>
          <p:nvPr/>
        </p:nvSpPr>
        <p:spPr>
          <a:xfrm>
            <a:off x="418772" y="1126542"/>
            <a:ext cx="3148129" cy="400110"/>
          </a:xfrm>
          <a:prstGeom prst="rect">
            <a:avLst/>
          </a:prstGeom>
          <a:noFill/>
        </p:spPr>
        <p:txBody>
          <a:bodyPr wrap="square">
            <a:spAutoFit/>
          </a:bodyPr>
          <a:lstStyle/>
          <a:p>
            <a:r>
              <a:rPr lang="en-AU" sz="2000" b="1" i="0" dirty="0">
                <a:solidFill>
                  <a:schemeClr val="accent1"/>
                </a:solidFill>
                <a:effectLst/>
              </a:rPr>
              <a:t>Current State:</a:t>
            </a:r>
            <a:endParaRPr lang="en-AU" sz="2000" dirty="0">
              <a:solidFill>
                <a:schemeClr val="accent1"/>
              </a:solidFill>
            </a:endParaRPr>
          </a:p>
        </p:txBody>
      </p:sp>
      <p:sp>
        <p:nvSpPr>
          <p:cNvPr id="5" name="TextBox 4">
            <a:extLst>
              <a:ext uri="{FF2B5EF4-FFF2-40B4-BE49-F238E27FC236}">
                <a16:creationId xmlns:a16="http://schemas.microsoft.com/office/drawing/2014/main" id="{EA0E9772-A582-F021-F9CE-22E5B3943127}"/>
              </a:ext>
            </a:extLst>
          </p:cNvPr>
          <p:cNvSpPr txBox="1"/>
          <p:nvPr/>
        </p:nvSpPr>
        <p:spPr>
          <a:xfrm>
            <a:off x="432219" y="1465958"/>
            <a:ext cx="5484394" cy="2108269"/>
          </a:xfrm>
          <a:prstGeom prst="rect">
            <a:avLst/>
          </a:prstGeom>
          <a:noFill/>
        </p:spPr>
        <p:txBody>
          <a:bodyPr wrap="square">
            <a:spAutoFit/>
          </a:bodyPr>
          <a:lstStyle/>
          <a:p>
            <a:pPr marL="285750" indent="-285750" algn="l">
              <a:spcBef>
                <a:spcPts val="600"/>
              </a:spcBef>
              <a:buFont typeface="Arial" panose="020B0604020202020204" pitchFamily="34" charset="0"/>
              <a:buChar char="•"/>
            </a:pPr>
            <a:r>
              <a:rPr lang="en-AU" sz="1600" b="0" i="0" dirty="0">
                <a:solidFill>
                  <a:schemeClr val="accent1"/>
                </a:solidFill>
                <a:effectLst/>
              </a:rPr>
              <a:t>Most members get nothing beyond basic info</a:t>
            </a:r>
          </a:p>
          <a:p>
            <a:pPr marL="285750" indent="-285750" algn="l">
              <a:spcBef>
                <a:spcPts val="600"/>
              </a:spcBef>
              <a:buFont typeface="Arial" panose="020B0604020202020204" pitchFamily="34" charset="0"/>
              <a:buChar char="•"/>
            </a:pPr>
            <a:r>
              <a:rPr lang="en-AU" sz="1600" b="0" i="0" dirty="0">
                <a:solidFill>
                  <a:schemeClr val="accent1"/>
                </a:solidFill>
                <a:effectLst/>
              </a:rPr>
              <a:t>Critical retirement decisions made without support</a:t>
            </a:r>
          </a:p>
          <a:p>
            <a:pPr marL="285750" indent="-285750" algn="l">
              <a:spcBef>
                <a:spcPts val="600"/>
              </a:spcBef>
              <a:buFont typeface="Arial" panose="020B0604020202020204" pitchFamily="34" charset="0"/>
              <a:buChar char="•"/>
            </a:pPr>
            <a:r>
              <a:rPr lang="en-AU" sz="1600" b="0" i="0" dirty="0">
                <a:solidFill>
                  <a:schemeClr val="accent1"/>
                </a:solidFill>
                <a:effectLst/>
              </a:rPr>
              <a:t>$100k-$500k members: too small for advice economics, too large for poor decisions not to matter</a:t>
            </a:r>
          </a:p>
          <a:p>
            <a:pPr marL="285750" indent="-285750" algn="l">
              <a:spcBef>
                <a:spcPts val="600"/>
              </a:spcBef>
              <a:buFont typeface="Arial" panose="020B0604020202020204" pitchFamily="34" charset="0"/>
              <a:buChar char="•"/>
            </a:pPr>
            <a:r>
              <a:rPr lang="en-AU" sz="1600" b="0" i="0" dirty="0">
                <a:solidFill>
                  <a:schemeClr val="accent1"/>
                </a:solidFill>
                <a:effectLst/>
              </a:rPr>
              <a:t>Disengaged members default into suboptimal outcomes</a:t>
            </a:r>
          </a:p>
        </p:txBody>
      </p:sp>
      <p:sp>
        <p:nvSpPr>
          <p:cNvPr id="6" name="Rectangle 5">
            <a:extLst>
              <a:ext uri="{FF2B5EF4-FFF2-40B4-BE49-F238E27FC236}">
                <a16:creationId xmlns:a16="http://schemas.microsoft.com/office/drawing/2014/main" id="{45A0819D-86AD-E26C-04C1-DB56D4A53739}"/>
              </a:ext>
            </a:extLst>
          </p:cNvPr>
          <p:cNvSpPr/>
          <p:nvPr/>
        </p:nvSpPr>
        <p:spPr>
          <a:xfrm>
            <a:off x="6317686" y="1108010"/>
            <a:ext cx="5580000" cy="234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8C65B151-42D3-E208-710C-26BC1F8A17BF}"/>
              </a:ext>
            </a:extLst>
          </p:cNvPr>
          <p:cNvSpPr txBox="1"/>
          <p:nvPr/>
        </p:nvSpPr>
        <p:spPr>
          <a:xfrm>
            <a:off x="6386545" y="1126542"/>
            <a:ext cx="3148129" cy="400110"/>
          </a:xfrm>
          <a:prstGeom prst="rect">
            <a:avLst/>
          </a:prstGeom>
          <a:noFill/>
        </p:spPr>
        <p:txBody>
          <a:bodyPr wrap="square">
            <a:spAutoFit/>
          </a:bodyPr>
          <a:lstStyle/>
          <a:p>
            <a:r>
              <a:rPr lang="en-AU" sz="2000" b="1" i="0" dirty="0">
                <a:solidFill>
                  <a:schemeClr val="accent1"/>
                </a:solidFill>
                <a:effectLst/>
              </a:rPr>
              <a:t>With HGA Framework</a:t>
            </a:r>
            <a:endParaRPr lang="en-AU" sz="2000" dirty="0">
              <a:solidFill>
                <a:schemeClr val="accent1"/>
              </a:solidFill>
            </a:endParaRPr>
          </a:p>
        </p:txBody>
      </p:sp>
      <p:sp>
        <p:nvSpPr>
          <p:cNvPr id="8" name="TextBox 7">
            <a:extLst>
              <a:ext uri="{FF2B5EF4-FFF2-40B4-BE49-F238E27FC236}">
                <a16:creationId xmlns:a16="http://schemas.microsoft.com/office/drawing/2014/main" id="{4B5117E2-A939-5BD7-316D-8A41D1CDFA54}"/>
              </a:ext>
            </a:extLst>
          </p:cNvPr>
          <p:cNvSpPr txBox="1"/>
          <p:nvPr/>
        </p:nvSpPr>
        <p:spPr>
          <a:xfrm>
            <a:off x="6399992" y="1465958"/>
            <a:ext cx="5480858" cy="1862048"/>
          </a:xfrm>
          <a:prstGeom prst="rect">
            <a:avLst/>
          </a:prstGeom>
          <a:noFill/>
        </p:spPr>
        <p:txBody>
          <a:bodyPr wrap="square">
            <a:spAutoFit/>
          </a:bodyPr>
          <a:lstStyle>
            <a:defPPr>
              <a:defRPr lang="en-US"/>
            </a:defPPr>
            <a:lvl1pPr marL="285750" indent="-285750">
              <a:spcBef>
                <a:spcPts val="600"/>
              </a:spcBef>
              <a:buFont typeface="Arial" panose="020B0604020202020204" pitchFamily="34" charset="0"/>
              <a:buChar char="•"/>
              <a:defRPr b="0" i="0">
                <a:solidFill>
                  <a:schemeClr val="accent1"/>
                </a:solidFill>
                <a:effectLst/>
              </a:defRPr>
            </a:lvl1pPr>
          </a:lstStyle>
          <a:p>
            <a:r>
              <a:rPr lang="en-AU" sz="1600" dirty="0"/>
              <a:t>Help: Basic questions answered</a:t>
            </a:r>
          </a:p>
          <a:p>
            <a:r>
              <a:rPr lang="en-AU" sz="1600" dirty="0"/>
              <a:t>Guidance: Direction at critical moments (pension eligibility, timing, contributions)</a:t>
            </a:r>
          </a:p>
          <a:p>
            <a:r>
              <a:rPr lang="en-AU" sz="1600" dirty="0"/>
              <a:t>Advice: Complex situations get professional support</a:t>
            </a:r>
          </a:p>
          <a:p>
            <a:r>
              <a:rPr lang="en-AU" sz="1600" dirty="0"/>
              <a:t>Better informed members, improved financial wellbeing</a:t>
            </a:r>
            <a:endParaRPr lang="en-AU" sz="1400" i="1" dirty="0"/>
          </a:p>
        </p:txBody>
      </p:sp>
      <p:sp>
        <p:nvSpPr>
          <p:cNvPr id="9" name="Rectangle 8">
            <a:extLst>
              <a:ext uri="{FF2B5EF4-FFF2-40B4-BE49-F238E27FC236}">
                <a16:creationId xmlns:a16="http://schemas.microsoft.com/office/drawing/2014/main" id="{7B436BCF-4AA6-A709-AF6B-002B298A18F5}"/>
              </a:ext>
            </a:extLst>
          </p:cNvPr>
          <p:cNvSpPr/>
          <p:nvPr/>
        </p:nvSpPr>
        <p:spPr>
          <a:xfrm>
            <a:off x="300038" y="3671142"/>
            <a:ext cx="11580812" cy="153324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D3703D9D-74E7-15D0-35C0-59D07B8DBD09}"/>
              </a:ext>
            </a:extLst>
          </p:cNvPr>
          <p:cNvSpPr txBox="1"/>
          <p:nvPr/>
        </p:nvSpPr>
        <p:spPr>
          <a:xfrm>
            <a:off x="402127" y="3676227"/>
            <a:ext cx="4752566" cy="400110"/>
          </a:xfrm>
          <a:prstGeom prst="rect">
            <a:avLst/>
          </a:prstGeom>
          <a:noFill/>
        </p:spPr>
        <p:txBody>
          <a:bodyPr wrap="square">
            <a:spAutoFit/>
          </a:bodyPr>
          <a:lstStyle/>
          <a:p>
            <a:r>
              <a:rPr lang="en-AU" sz="2000" b="1" i="0" dirty="0">
                <a:solidFill>
                  <a:schemeClr val="bg1"/>
                </a:solidFill>
                <a:effectLst/>
              </a:rPr>
              <a:t>Focus on Retirement Cohort:</a:t>
            </a:r>
            <a:endParaRPr lang="en-AU" sz="2000" dirty="0">
              <a:solidFill>
                <a:schemeClr val="bg1"/>
              </a:solidFill>
            </a:endParaRPr>
          </a:p>
        </p:txBody>
      </p:sp>
      <p:sp>
        <p:nvSpPr>
          <p:cNvPr id="11" name="TextBox 10">
            <a:extLst>
              <a:ext uri="{FF2B5EF4-FFF2-40B4-BE49-F238E27FC236}">
                <a16:creationId xmlns:a16="http://schemas.microsoft.com/office/drawing/2014/main" id="{2079D3F0-80B5-D93B-CB23-1F21435F9E90}"/>
              </a:ext>
            </a:extLst>
          </p:cNvPr>
          <p:cNvSpPr txBox="1"/>
          <p:nvPr/>
        </p:nvSpPr>
        <p:spPr>
          <a:xfrm>
            <a:off x="402127" y="4029090"/>
            <a:ext cx="11011413" cy="1015663"/>
          </a:xfrm>
          <a:prstGeom prst="rect">
            <a:avLst/>
          </a:prstGeom>
          <a:noFill/>
        </p:spPr>
        <p:txBody>
          <a:bodyPr wrap="square">
            <a:spAutoFit/>
          </a:bodyPr>
          <a:lstStyle/>
          <a:p>
            <a:pPr marL="285750" indent="-285750" algn="l">
              <a:spcBef>
                <a:spcPts val="600"/>
              </a:spcBef>
              <a:buFont typeface="Arial" panose="020B0604020202020204" pitchFamily="34" charset="0"/>
              <a:buChar char="•"/>
            </a:pPr>
            <a:r>
              <a:rPr lang="en-AU" sz="1600" b="0" i="0" dirty="0">
                <a:solidFill>
                  <a:schemeClr val="bg1"/>
                </a:solidFill>
                <a:effectLst/>
              </a:rPr>
              <a:t>710,000 retirees in next 5 years (first wave of demographic shift)</a:t>
            </a:r>
          </a:p>
          <a:p>
            <a:pPr marL="285750" indent="-285750" algn="l">
              <a:spcBef>
                <a:spcPts val="600"/>
              </a:spcBef>
              <a:buFont typeface="Arial" panose="020B0604020202020204" pitchFamily="34" charset="0"/>
              <a:buChar char="•"/>
            </a:pPr>
            <a:r>
              <a:rPr lang="en-AU" sz="1600" b="0" i="0" dirty="0">
                <a:solidFill>
                  <a:schemeClr val="bg1"/>
                </a:solidFill>
                <a:effectLst/>
              </a:rPr>
              <a:t>Need scalable solutions, not just more advisers</a:t>
            </a:r>
          </a:p>
          <a:p>
            <a:pPr marL="285750" indent="-285750" algn="l">
              <a:spcBef>
                <a:spcPts val="600"/>
              </a:spcBef>
              <a:buFont typeface="Arial" panose="020B0604020202020204" pitchFamily="34" charset="0"/>
              <a:buChar char="•"/>
            </a:pPr>
            <a:r>
              <a:rPr lang="en-AU" sz="1600" b="0" i="0" dirty="0">
                <a:solidFill>
                  <a:schemeClr val="bg1"/>
                </a:solidFill>
                <a:effectLst/>
              </a:rPr>
              <a:t>Framework enables RIC compliance with member support at scale</a:t>
            </a:r>
          </a:p>
        </p:txBody>
      </p:sp>
      <p:sp>
        <p:nvSpPr>
          <p:cNvPr id="12" name="Rectangle 11">
            <a:extLst>
              <a:ext uri="{FF2B5EF4-FFF2-40B4-BE49-F238E27FC236}">
                <a16:creationId xmlns:a16="http://schemas.microsoft.com/office/drawing/2014/main" id="{6A82BDE1-5E33-8D92-12D7-DDF736CCB65F}"/>
              </a:ext>
            </a:extLst>
          </p:cNvPr>
          <p:cNvSpPr/>
          <p:nvPr/>
        </p:nvSpPr>
        <p:spPr>
          <a:xfrm>
            <a:off x="305594" y="5437189"/>
            <a:ext cx="11580812" cy="128634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7B505E8A-24CE-E906-897E-5BE90152A729}"/>
              </a:ext>
            </a:extLst>
          </p:cNvPr>
          <p:cNvSpPr txBox="1"/>
          <p:nvPr/>
        </p:nvSpPr>
        <p:spPr>
          <a:xfrm>
            <a:off x="407683" y="5442274"/>
            <a:ext cx="4752566" cy="400110"/>
          </a:xfrm>
          <a:prstGeom prst="rect">
            <a:avLst/>
          </a:prstGeom>
          <a:noFill/>
        </p:spPr>
        <p:txBody>
          <a:bodyPr wrap="square">
            <a:spAutoFit/>
          </a:bodyPr>
          <a:lstStyle/>
          <a:p>
            <a:r>
              <a:rPr lang="en-AU" sz="2000" b="1" i="0" dirty="0">
                <a:solidFill>
                  <a:schemeClr val="bg1"/>
                </a:solidFill>
                <a:effectLst/>
              </a:rPr>
              <a:t>Connection to APRA Framework:</a:t>
            </a:r>
            <a:endParaRPr lang="en-AU" sz="2000" dirty="0">
              <a:solidFill>
                <a:schemeClr val="bg1"/>
              </a:solidFill>
            </a:endParaRPr>
          </a:p>
        </p:txBody>
      </p:sp>
      <p:sp>
        <p:nvSpPr>
          <p:cNvPr id="14" name="TextBox 13">
            <a:extLst>
              <a:ext uri="{FF2B5EF4-FFF2-40B4-BE49-F238E27FC236}">
                <a16:creationId xmlns:a16="http://schemas.microsoft.com/office/drawing/2014/main" id="{DEE719C3-9614-8D03-BB07-02D0A9B8E04A}"/>
              </a:ext>
            </a:extLst>
          </p:cNvPr>
          <p:cNvSpPr txBox="1"/>
          <p:nvPr/>
        </p:nvSpPr>
        <p:spPr>
          <a:xfrm>
            <a:off x="407684" y="5795137"/>
            <a:ext cx="3774352" cy="800219"/>
          </a:xfrm>
          <a:prstGeom prst="rect">
            <a:avLst/>
          </a:prstGeom>
          <a:noFill/>
        </p:spPr>
        <p:txBody>
          <a:bodyPr wrap="square">
            <a:spAutoFit/>
          </a:bodyPr>
          <a:lstStyle/>
          <a:p>
            <a:pPr algn="l">
              <a:spcBef>
                <a:spcPts val="600"/>
              </a:spcBef>
            </a:pPr>
            <a:r>
              <a:rPr lang="en-AU" b="1" i="0" dirty="0">
                <a:solidFill>
                  <a:schemeClr val="bg1"/>
                </a:solidFill>
                <a:effectLst/>
              </a:rPr>
              <a:t>SPS 515</a:t>
            </a:r>
            <a:r>
              <a:rPr lang="en-AU" b="0" i="0" dirty="0">
                <a:solidFill>
                  <a:schemeClr val="bg1"/>
                </a:solidFill>
                <a:effectLst/>
              </a:rPr>
              <a:t>: </a:t>
            </a:r>
            <a:br>
              <a:rPr lang="en-AU" b="0" i="0" dirty="0">
                <a:solidFill>
                  <a:schemeClr val="bg1"/>
                </a:solidFill>
                <a:effectLst/>
              </a:rPr>
            </a:br>
            <a:r>
              <a:rPr lang="en-AU" sz="1400" b="0" i="0" dirty="0">
                <a:solidFill>
                  <a:schemeClr val="bg1"/>
                </a:solidFill>
                <a:effectLst/>
              </a:rPr>
              <a:t>Direct improvement in retirement outcomes assessment</a:t>
            </a:r>
            <a:endParaRPr lang="en-AU" b="0" i="0" dirty="0">
              <a:solidFill>
                <a:schemeClr val="bg1"/>
              </a:solidFill>
              <a:effectLst/>
            </a:endParaRPr>
          </a:p>
        </p:txBody>
      </p:sp>
      <p:sp>
        <p:nvSpPr>
          <p:cNvPr id="15" name="TextBox 14">
            <a:extLst>
              <a:ext uri="{FF2B5EF4-FFF2-40B4-BE49-F238E27FC236}">
                <a16:creationId xmlns:a16="http://schemas.microsoft.com/office/drawing/2014/main" id="{A9E88506-2F63-B4BB-4340-25AF1CC0111C}"/>
              </a:ext>
            </a:extLst>
          </p:cNvPr>
          <p:cNvSpPr txBox="1"/>
          <p:nvPr/>
        </p:nvSpPr>
        <p:spPr>
          <a:xfrm>
            <a:off x="4141688" y="5768975"/>
            <a:ext cx="3908624" cy="800219"/>
          </a:xfrm>
          <a:prstGeom prst="rect">
            <a:avLst/>
          </a:prstGeom>
          <a:noFill/>
        </p:spPr>
        <p:txBody>
          <a:bodyPr wrap="square">
            <a:spAutoFit/>
          </a:bodyPr>
          <a:lstStyle/>
          <a:p>
            <a:pPr algn="l">
              <a:spcBef>
                <a:spcPts val="600"/>
              </a:spcBef>
            </a:pPr>
            <a:r>
              <a:rPr lang="en-AU" b="1" i="0" dirty="0">
                <a:solidFill>
                  <a:schemeClr val="bg1"/>
                </a:solidFill>
                <a:effectLst/>
              </a:rPr>
              <a:t>RIC Compliance:</a:t>
            </a:r>
            <a:br>
              <a:rPr lang="en-AU" b="0" i="0" dirty="0">
                <a:solidFill>
                  <a:schemeClr val="bg1"/>
                </a:solidFill>
                <a:effectLst/>
              </a:rPr>
            </a:br>
            <a:r>
              <a:rPr lang="en-AU" sz="1400" b="0" i="0" dirty="0">
                <a:solidFill>
                  <a:schemeClr val="bg1"/>
                </a:solidFill>
                <a:effectLst/>
              </a:rPr>
              <a:t>Framework enables trustees to identify needs and assist members</a:t>
            </a:r>
            <a:endParaRPr lang="en-AU" b="0" i="0" dirty="0">
              <a:solidFill>
                <a:schemeClr val="bg1"/>
              </a:solidFill>
              <a:effectLst/>
            </a:endParaRPr>
          </a:p>
        </p:txBody>
      </p:sp>
      <p:sp>
        <p:nvSpPr>
          <p:cNvPr id="16" name="TextBox 15">
            <a:extLst>
              <a:ext uri="{FF2B5EF4-FFF2-40B4-BE49-F238E27FC236}">
                <a16:creationId xmlns:a16="http://schemas.microsoft.com/office/drawing/2014/main" id="{F3164049-AB2A-63AE-168D-A760FAADE279}"/>
              </a:ext>
            </a:extLst>
          </p:cNvPr>
          <p:cNvSpPr txBox="1"/>
          <p:nvPr/>
        </p:nvSpPr>
        <p:spPr>
          <a:xfrm>
            <a:off x="8184567" y="5782609"/>
            <a:ext cx="3554716" cy="584775"/>
          </a:xfrm>
          <a:prstGeom prst="rect">
            <a:avLst/>
          </a:prstGeom>
          <a:noFill/>
        </p:spPr>
        <p:txBody>
          <a:bodyPr wrap="square">
            <a:spAutoFit/>
          </a:bodyPr>
          <a:lstStyle/>
          <a:p>
            <a:pPr algn="l">
              <a:spcBef>
                <a:spcPts val="600"/>
              </a:spcBef>
            </a:pPr>
            <a:r>
              <a:rPr lang="en-AU" b="1" i="0" dirty="0">
                <a:solidFill>
                  <a:schemeClr val="bg1"/>
                </a:solidFill>
                <a:effectLst/>
              </a:rPr>
              <a:t>Best Financial Interests</a:t>
            </a:r>
            <a:br>
              <a:rPr lang="en-AU" b="0" i="0" dirty="0">
                <a:solidFill>
                  <a:schemeClr val="bg1"/>
                </a:solidFill>
                <a:effectLst/>
              </a:rPr>
            </a:br>
            <a:r>
              <a:rPr lang="en-AU" sz="1400" b="0" i="0" dirty="0">
                <a:solidFill>
                  <a:schemeClr val="bg1"/>
                </a:solidFill>
                <a:effectLst/>
              </a:rPr>
              <a:t>Graduated support IS in members' interests</a:t>
            </a:r>
            <a:endParaRPr lang="en-AU" b="0" i="0" dirty="0">
              <a:solidFill>
                <a:schemeClr val="bg1"/>
              </a:solidFill>
              <a:effectLst/>
            </a:endParaRPr>
          </a:p>
        </p:txBody>
      </p:sp>
    </p:spTree>
    <p:extLst>
      <p:ext uri="{BB962C8B-B14F-4D97-AF65-F5344CB8AC3E}">
        <p14:creationId xmlns:p14="http://schemas.microsoft.com/office/powerpoint/2010/main" val="306322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3F9D-5652-59D3-E6AD-B2B9227A4685}"/>
              </a:ext>
            </a:extLst>
          </p:cNvPr>
          <p:cNvSpPr>
            <a:spLocks noGrp="1"/>
          </p:cNvSpPr>
          <p:nvPr>
            <p:ph type="title"/>
          </p:nvPr>
        </p:nvSpPr>
        <p:spPr/>
        <p:txBody>
          <a:bodyPr/>
          <a:lstStyle/>
          <a:p>
            <a:r>
              <a:rPr lang="en-AU" sz="4000" dirty="0"/>
              <a:t>Retirement Journey - Detailed Member Outcomes</a:t>
            </a:r>
          </a:p>
        </p:txBody>
      </p:sp>
      <p:sp>
        <p:nvSpPr>
          <p:cNvPr id="4" name="Rectangle 3">
            <a:extLst>
              <a:ext uri="{FF2B5EF4-FFF2-40B4-BE49-F238E27FC236}">
                <a16:creationId xmlns:a16="http://schemas.microsoft.com/office/drawing/2014/main" id="{D1758FB3-E41A-5D44-3F0B-296FB87D619F}"/>
              </a:ext>
            </a:extLst>
          </p:cNvPr>
          <p:cNvSpPr/>
          <p:nvPr/>
        </p:nvSpPr>
        <p:spPr>
          <a:xfrm>
            <a:off x="309002" y="2314963"/>
            <a:ext cx="3823681" cy="14537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7C677D3F-B8D2-DE05-DB37-F6721FA7EC12}"/>
              </a:ext>
            </a:extLst>
          </p:cNvPr>
          <p:cNvSpPr txBox="1"/>
          <p:nvPr/>
        </p:nvSpPr>
        <p:spPr>
          <a:xfrm>
            <a:off x="719814" y="1597374"/>
            <a:ext cx="2706220" cy="646331"/>
          </a:xfrm>
          <a:prstGeom prst="rect">
            <a:avLst/>
          </a:prstGeom>
          <a:noFill/>
        </p:spPr>
        <p:txBody>
          <a:bodyPr wrap="square">
            <a:spAutoFit/>
          </a:bodyPr>
          <a:lstStyle/>
          <a:p>
            <a:pPr algn="ctr"/>
            <a:r>
              <a:rPr lang="en-AU" sz="2000" b="1" i="0" dirty="0">
                <a:solidFill>
                  <a:schemeClr val="bg1"/>
                </a:solidFill>
                <a:effectLst/>
              </a:rPr>
              <a:t>Pre-Retirement</a:t>
            </a:r>
          </a:p>
          <a:p>
            <a:pPr algn="ctr"/>
            <a:r>
              <a:rPr lang="en-AU" sz="1600" b="1" dirty="0">
                <a:solidFill>
                  <a:schemeClr val="bg1"/>
                </a:solidFill>
              </a:rPr>
              <a:t>5 years out</a:t>
            </a:r>
            <a:endParaRPr lang="en-AU" sz="1400" dirty="0">
              <a:solidFill>
                <a:schemeClr val="bg1"/>
              </a:solidFill>
            </a:endParaRPr>
          </a:p>
        </p:txBody>
      </p:sp>
      <p:sp>
        <p:nvSpPr>
          <p:cNvPr id="6" name="TextBox 5">
            <a:extLst>
              <a:ext uri="{FF2B5EF4-FFF2-40B4-BE49-F238E27FC236}">
                <a16:creationId xmlns:a16="http://schemas.microsoft.com/office/drawing/2014/main" id="{77231016-715C-D1B7-9AC7-728DABEC3371}"/>
              </a:ext>
            </a:extLst>
          </p:cNvPr>
          <p:cNvSpPr txBox="1"/>
          <p:nvPr/>
        </p:nvSpPr>
        <p:spPr>
          <a:xfrm>
            <a:off x="304801" y="2328887"/>
            <a:ext cx="3792070" cy="1431161"/>
          </a:xfrm>
          <a:prstGeom prst="rect">
            <a:avLst/>
          </a:prstGeom>
          <a:noFill/>
        </p:spPr>
        <p:txBody>
          <a:bodyPr wrap="square">
            <a:spAutoFit/>
          </a:bodyPr>
          <a:lstStyle/>
          <a:p>
            <a:pPr algn="l">
              <a:spcBef>
                <a:spcPts val="600"/>
              </a:spcBef>
            </a:pPr>
            <a:r>
              <a:rPr lang="en-AU" b="1" i="0" dirty="0">
                <a:solidFill>
                  <a:schemeClr val="accent1"/>
                </a:solidFill>
                <a:effectLst/>
              </a:rPr>
              <a:t>Without HGA</a:t>
            </a:r>
          </a:p>
          <a:p>
            <a:pPr algn="l">
              <a:spcBef>
                <a:spcPts val="600"/>
              </a:spcBef>
            </a:pPr>
            <a:r>
              <a:rPr lang="en-AU" sz="1600" b="0" i="0" dirty="0">
                <a:solidFill>
                  <a:schemeClr val="accent1"/>
                </a:solidFill>
                <a:effectLst/>
              </a:rPr>
              <a:t>Member unaware of options, no planning, reactive approach. Misses contribution opportunities and Age Pension optimization</a:t>
            </a:r>
          </a:p>
        </p:txBody>
      </p:sp>
      <p:sp>
        <p:nvSpPr>
          <p:cNvPr id="7" name="Rectangle 6">
            <a:extLst>
              <a:ext uri="{FF2B5EF4-FFF2-40B4-BE49-F238E27FC236}">
                <a16:creationId xmlns:a16="http://schemas.microsoft.com/office/drawing/2014/main" id="{EF0B2D56-3E09-D966-1A29-12A402EDED18}"/>
              </a:ext>
            </a:extLst>
          </p:cNvPr>
          <p:cNvSpPr/>
          <p:nvPr/>
        </p:nvSpPr>
        <p:spPr>
          <a:xfrm>
            <a:off x="300038" y="3888454"/>
            <a:ext cx="3823681" cy="21831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0D3D0BAB-75A5-19AD-B49C-D47F38B0CE72}"/>
              </a:ext>
            </a:extLst>
          </p:cNvPr>
          <p:cNvSpPr txBox="1"/>
          <p:nvPr/>
        </p:nvSpPr>
        <p:spPr>
          <a:xfrm>
            <a:off x="309284" y="3906675"/>
            <a:ext cx="3792070" cy="2154436"/>
          </a:xfrm>
          <a:prstGeom prst="rect">
            <a:avLst/>
          </a:prstGeom>
          <a:noFill/>
        </p:spPr>
        <p:txBody>
          <a:bodyPr wrap="square">
            <a:spAutoFit/>
          </a:bodyPr>
          <a:lstStyle/>
          <a:p>
            <a:pPr algn="l">
              <a:spcBef>
                <a:spcPts val="600"/>
              </a:spcBef>
            </a:pPr>
            <a:r>
              <a:rPr lang="en-AU" b="1" i="0" dirty="0">
                <a:solidFill>
                  <a:schemeClr val="accent1"/>
                </a:solidFill>
                <a:effectLst/>
              </a:rPr>
              <a:t>With HGA</a:t>
            </a:r>
          </a:p>
          <a:p>
            <a:pPr marL="180000" indent="-180000" algn="l">
              <a:spcBef>
                <a:spcPts val="600"/>
              </a:spcBef>
              <a:buFont typeface="Arial" panose="020B0604020202020204" pitchFamily="34" charset="0"/>
              <a:buChar char="•"/>
            </a:pPr>
            <a:r>
              <a:rPr lang="en-AU" sz="1600" b="0" i="0" dirty="0">
                <a:solidFill>
                  <a:schemeClr val="accent1"/>
                </a:solidFill>
                <a:effectLst/>
              </a:rPr>
              <a:t>Targeted prompts about Age Pension eligibility</a:t>
            </a:r>
          </a:p>
          <a:p>
            <a:pPr marL="180000" indent="-180000" algn="l">
              <a:spcBef>
                <a:spcPts val="600"/>
              </a:spcBef>
              <a:buFont typeface="Arial" panose="020B0604020202020204" pitchFamily="34" charset="0"/>
              <a:buChar char="•"/>
            </a:pPr>
            <a:r>
              <a:rPr lang="en-AU" sz="1600" b="0" i="0" dirty="0">
                <a:solidFill>
                  <a:schemeClr val="accent1"/>
                </a:solidFill>
                <a:effectLst/>
              </a:rPr>
              <a:t>Guidance on contribution strategies</a:t>
            </a:r>
          </a:p>
          <a:p>
            <a:pPr marL="180000" indent="-180000" algn="l">
              <a:spcBef>
                <a:spcPts val="600"/>
              </a:spcBef>
              <a:buFont typeface="Arial" panose="020B0604020202020204" pitchFamily="34" charset="0"/>
              <a:buChar char="•"/>
            </a:pPr>
            <a:r>
              <a:rPr lang="en-AU" sz="1600" b="0" i="0" dirty="0">
                <a:solidFill>
                  <a:schemeClr val="accent1"/>
                </a:solidFill>
                <a:effectLst/>
              </a:rPr>
              <a:t>Early planning for retirement date</a:t>
            </a:r>
          </a:p>
          <a:p>
            <a:pPr algn="l">
              <a:spcBef>
                <a:spcPts val="600"/>
              </a:spcBef>
            </a:pPr>
            <a:r>
              <a:rPr lang="en-AU" sz="1600" b="0" i="1" dirty="0">
                <a:solidFill>
                  <a:schemeClr val="accent1"/>
                </a:solidFill>
                <a:effectLst/>
              </a:rPr>
              <a:t>Outcome: Better prepared, maximised benefits</a:t>
            </a:r>
          </a:p>
        </p:txBody>
      </p:sp>
      <p:sp>
        <p:nvSpPr>
          <p:cNvPr id="19" name="Rectangle 18">
            <a:extLst>
              <a:ext uri="{FF2B5EF4-FFF2-40B4-BE49-F238E27FC236}">
                <a16:creationId xmlns:a16="http://schemas.microsoft.com/office/drawing/2014/main" id="{037A6AC0-7A2A-3DBF-53EB-FC3C581266E5}"/>
              </a:ext>
            </a:extLst>
          </p:cNvPr>
          <p:cNvSpPr/>
          <p:nvPr/>
        </p:nvSpPr>
        <p:spPr>
          <a:xfrm>
            <a:off x="4199683" y="2314963"/>
            <a:ext cx="3823681" cy="14537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F57439AB-AC43-8D32-349D-84905F2E775B}"/>
              </a:ext>
            </a:extLst>
          </p:cNvPr>
          <p:cNvSpPr txBox="1"/>
          <p:nvPr/>
        </p:nvSpPr>
        <p:spPr>
          <a:xfrm>
            <a:off x="4610495" y="1597374"/>
            <a:ext cx="2706220" cy="646331"/>
          </a:xfrm>
          <a:prstGeom prst="rect">
            <a:avLst/>
          </a:prstGeom>
          <a:noFill/>
        </p:spPr>
        <p:txBody>
          <a:bodyPr wrap="square">
            <a:spAutoFit/>
          </a:bodyPr>
          <a:lstStyle/>
          <a:p>
            <a:pPr algn="ctr"/>
            <a:r>
              <a:rPr lang="en-AU" sz="2000" b="1" i="0" dirty="0">
                <a:solidFill>
                  <a:schemeClr val="bg1"/>
                </a:solidFill>
                <a:effectLst/>
              </a:rPr>
              <a:t>At Retirement</a:t>
            </a:r>
          </a:p>
          <a:p>
            <a:pPr algn="ctr"/>
            <a:r>
              <a:rPr lang="en-AU" sz="1600" b="1" dirty="0">
                <a:solidFill>
                  <a:schemeClr val="bg1"/>
                </a:solidFill>
              </a:rPr>
              <a:t>The Critical Moment</a:t>
            </a:r>
            <a:endParaRPr lang="en-AU" sz="1400" dirty="0">
              <a:solidFill>
                <a:schemeClr val="bg1"/>
              </a:solidFill>
            </a:endParaRPr>
          </a:p>
        </p:txBody>
      </p:sp>
      <p:sp>
        <p:nvSpPr>
          <p:cNvPr id="21" name="TextBox 20">
            <a:extLst>
              <a:ext uri="{FF2B5EF4-FFF2-40B4-BE49-F238E27FC236}">
                <a16:creationId xmlns:a16="http://schemas.microsoft.com/office/drawing/2014/main" id="{BA7D455D-58D4-643D-8577-C4C356CA9F72}"/>
              </a:ext>
            </a:extLst>
          </p:cNvPr>
          <p:cNvSpPr txBox="1"/>
          <p:nvPr/>
        </p:nvSpPr>
        <p:spPr>
          <a:xfrm>
            <a:off x="4195482" y="2328887"/>
            <a:ext cx="3792070" cy="1431161"/>
          </a:xfrm>
          <a:prstGeom prst="rect">
            <a:avLst/>
          </a:prstGeom>
          <a:noFill/>
        </p:spPr>
        <p:txBody>
          <a:bodyPr wrap="square">
            <a:spAutoFit/>
          </a:bodyPr>
          <a:lstStyle/>
          <a:p>
            <a:pPr algn="l">
              <a:spcBef>
                <a:spcPts val="600"/>
              </a:spcBef>
            </a:pPr>
            <a:r>
              <a:rPr lang="en-AU" b="1" i="0" dirty="0">
                <a:solidFill>
                  <a:schemeClr val="accent1"/>
                </a:solidFill>
                <a:effectLst/>
              </a:rPr>
              <a:t>Without HGA</a:t>
            </a:r>
          </a:p>
          <a:p>
            <a:pPr algn="l">
              <a:spcBef>
                <a:spcPts val="600"/>
              </a:spcBef>
            </a:pPr>
            <a:r>
              <a:rPr lang="en-AU" sz="1600" b="0" i="0" dirty="0">
                <a:solidFill>
                  <a:schemeClr val="accent1"/>
                </a:solidFill>
                <a:effectLst/>
              </a:rPr>
              <a:t>Default decisions, suboptimal pension setup. Takes minimum drawdown without considering tax, Age Pension, or longevity risk.</a:t>
            </a:r>
          </a:p>
        </p:txBody>
      </p:sp>
      <p:sp>
        <p:nvSpPr>
          <p:cNvPr id="22" name="Rectangle 21">
            <a:extLst>
              <a:ext uri="{FF2B5EF4-FFF2-40B4-BE49-F238E27FC236}">
                <a16:creationId xmlns:a16="http://schemas.microsoft.com/office/drawing/2014/main" id="{6C908F32-7B98-2C57-6775-145C3FD556C2}"/>
              </a:ext>
            </a:extLst>
          </p:cNvPr>
          <p:cNvSpPr/>
          <p:nvPr/>
        </p:nvSpPr>
        <p:spPr>
          <a:xfrm>
            <a:off x="4190719" y="3888454"/>
            <a:ext cx="3823681" cy="21831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C2AF0202-49B6-311B-C063-7891B47135DB}"/>
              </a:ext>
            </a:extLst>
          </p:cNvPr>
          <p:cNvSpPr txBox="1"/>
          <p:nvPr/>
        </p:nvSpPr>
        <p:spPr>
          <a:xfrm>
            <a:off x="4199965" y="3906675"/>
            <a:ext cx="3792070" cy="2154436"/>
          </a:xfrm>
          <a:prstGeom prst="rect">
            <a:avLst/>
          </a:prstGeom>
          <a:noFill/>
        </p:spPr>
        <p:txBody>
          <a:bodyPr wrap="square">
            <a:spAutoFit/>
          </a:bodyPr>
          <a:lstStyle/>
          <a:p>
            <a:pPr algn="l">
              <a:spcBef>
                <a:spcPts val="600"/>
              </a:spcBef>
            </a:pPr>
            <a:r>
              <a:rPr lang="en-AU" b="1" i="0" dirty="0">
                <a:solidFill>
                  <a:schemeClr val="accent1"/>
                </a:solidFill>
                <a:effectLst/>
              </a:rPr>
              <a:t>With HGA</a:t>
            </a:r>
          </a:p>
          <a:p>
            <a:pPr marL="180000" indent="-180000" algn="l">
              <a:spcBef>
                <a:spcPts val="600"/>
              </a:spcBef>
              <a:buFont typeface="Arial" panose="020B0604020202020204" pitchFamily="34" charset="0"/>
              <a:buChar char="•"/>
            </a:pPr>
            <a:r>
              <a:rPr lang="en-AU" sz="1600" b="0" i="0" dirty="0">
                <a:solidFill>
                  <a:schemeClr val="accent1"/>
                </a:solidFill>
                <a:effectLst/>
              </a:rPr>
              <a:t>Guidance on account-based pension considerations</a:t>
            </a:r>
          </a:p>
          <a:p>
            <a:pPr marL="180000" indent="-180000" algn="l">
              <a:spcBef>
                <a:spcPts val="600"/>
              </a:spcBef>
              <a:buFont typeface="Arial" panose="020B0604020202020204" pitchFamily="34" charset="0"/>
              <a:buChar char="•"/>
            </a:pPr>
            <a:r>
              <a:rPr lang="en-AU" sz="1600" b="0" i="0" dirty="0">
                <a:solidFill>
                  <a:schemeClr val="accent1"/>
                </a:solidFill>
                <a:effectLst/>
              </a:rPr>
              <a:t>Understanding of drawdown options</a:t>
            </a:r>
          </a:p>
          <a:p>
            <a:pPr marL="180000" indent="-180000" algn="l">
              <a:spcBef>
                <a:spcPts val="600"/>
              </a:spcBef>
              <a:buFont typeface="Arial" panose="020B0604020202020204" pitchFamily="34" charset="0"/>
              <a:buChar char="•"/>
            </a:pPr>
            <a:r>
              <a:rPr lang="en-AU" sz="1600" b="0" i="0" dirty="0">
                <a:solidFill>
                  <a:schemeClr val="accent1"/>
                </a:solidFill>
                <a:effectLst/>
              </a:rPr>
              <a:t>Referral to adviser if complex situation</a:t>
            </a:r>
          </a:p>
          <a:p>
            <a:pPr algn="l">
              <a:spcBef>
                <a:spcPts val="600"/>
              </a:spcBef>
            </a:pPr>
            <a:r>
              <a:rPr lang="en-AU" sz="1600" b="0" i="1" dirty="0">
                <a:solidFill>
                  <a:schemeClr val="accent1"/>
                </a:solidFill>
                <a:effectLst/>
              </a:rPr>
              <a:t>Outcome: Appropriate retirement income structure</a:t>
            </a:r>
          </a:p>
        </p:txBody>
      </p:sp>
      <p:sp>
        <p:nvSpPr>
          <p:cNvPr id="24" name="Rectangle 23">
            <a:extLst>
              <a:ext uri="{FF2B5EF4-FFF2-40B4-BE49-F238E27FC236}">
                <a16:creationId xmlns:a16="http://schemas.microsoft.com/office/drawing/2014/main" id="{F596900A-AE2E-E6E3-C66B-BB1626AF6A9F}"/>
              </a:ext>
            </a:extLst>
          </p:cNvPr>
          <p:cNvSpPr/>
          <p:nvPr/>
        </p:nvSpPr>
        <p:spPr>
          <a:xfrm>
            <a:off x="8088498" y="2314963"/>
            <a:ext cx="3823681" cy="14537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a:extLst>
              <a:ext uri="{FF2B5EF4-FFF2-40B4-BE49-F238E27FC236}">
                <a16:creationId xmlns:a16="http://schemas.microsoft.com/office/drawing/2014/main" id="{53ABA73B-1DE2-4E54-49D9-2E95357B6496}"/>
              </a:ext>
            </a:extLst>
          </p:cNvPr>
          <p:cNvSpPr txBox="1"/>
          <p:nvPr/>
        </p:nvSpPr>
        <p:spPr>
          <a:xfrm>
            <a:off x="8499310" y="1597374"/>
            <a:ext cx="2706220" cy="646331"/>
          </a:xfrm>
          <a:prstGeom prst="rect">
            <a:avLst/>
          </a:prstGeom>
          <a:noFill/>
        </p:spPr>
        <p:txBody>
          <a:bodyPr wrap="square">
            <a:spAutoFit/>
          </a:bodyPr>
          <a:lstStyle/>
          <a:p>
            <a:pPr algn="ctr"/>
            <a:r>
              <a:rPr lang="en-AU" sz="2000" b="1" i="0" dirty="0">
                <a:solidFill>
                  <a:schemeClr val="bg1"/>
                </a:solidFill>
                <a:effectLst/>
              </a:rPr>
              <a:t>In Retirement</a:t>
            </a:r>
          </a:p>
          <a:p>
            <a:pPr algn="ctr"/>
            <a:r>
              <a:rPr lang="en-AU" sz="1600" b="1" dirty="0">
                <a:solidFill>
                  <a:schemeClr val="bg1"/>
                </a:solidFill>
              </a:rPr>
              <a:t>Ongoing Years</a:t>
            </a:r>
            <a:endParaRPr lang="en-AU" sz="1400" dirty="0">
              <a:solidFill>
                <a:schemeClr val="bg1"/>
              </a:solidFill>
            </a:endParaRPr>
          </a:p>
        </p:txBody>
      </p:sp>
      <p:sp>
        <p:nvSpPr>
          <p:cNvPr id="26" name="TextBox 25">
            <a:extLst>
              <a:ext uri="{FF2B5EF4-FFF2-40B4-BE49-F238E27FC236}">
                <a16:creationId xmlns:a16="http://schemas.microsoft.com/office/drawing/2014/main" id="{065A614F-BABB-B980-921B-15F8B9CB88A0}"/>
              </a:ext>
            </a:extLst>
          </p:cNvPr>
          <p:cNvSpPr txBox="1"/>
          <p:nvPr/>
        </p:nvSpPr>
        <p:spPr>
          <a:xfrm>
            <a:off x="8084297" y="2328887"/>
            <a:ext cx="3792070" cy="1184940"/>
          </a:xfrm>
          <a:prstGeom prst="rect">
            <a:avLst/>
          </a:prstGeom>
          <a:noFill/>
        </p:spPr>
        <p:txBody>
          <a:bodyPr wrap="square">
            <a:spAutoFit/>
          </a:bodyPr>
          <a:lstStyle/>
          <a:p>
            <a:pPr algn="l">
              <a:spcBef>
                <a:spcPts val="600"/>
              </a:spcBef>
            </a:pPr>
            <a:r>
              <a:rPr lang="en-AU" b="1" i="0" dirty="0">
                <a:solidFill>
                  <a:schemeClr val="accent1"/>
                </a:solidFill>
                <a:effectLst/>
              </a:rPr>
              <a:t>Without HGA</a:t>
            </a:r>
          </a:p>
          <a:p>
            <a:pPr algn="l">
              <a:spcBef>
                <a:spcPts val="600"/>
              </a:spcBef>
            </a:pPr>
            <a:r>
              <a:rPr lang="en-AU" sz="1600" b="0" i="0" dirty="0">
                <a:solidFill>
                  <a:schemeClr val="accent1"/>
                </a:solidFill>
                <a:effectLst/>
              </a:rPr>
              <a:t>Set-and-forget approach, no adjustments. Potentially running out of money or underspending and missing quality of life.</a:t>
            </a:r>
          </a:p>
        </p:txBody>
      </p:sp>
      <p:sp>
        <p:nvSpPr>
          <p:cNvPr id="27" name="Rectangle 26">
            <a:extLst>
              <a:ext uri="{FF2B5EF4-FFF2-40B4-BE49-F238E27FC236}">
                <a16:creationId xmlns:a16="http://schemas.microsoft.com/office/drawing/2014/main" id="{2A7FAFE4-ABB9-B82C-B689-63DEED95D1F0}"/>
              </a:ext>
            </a:extLst>
          </p:cNvPr>
          <p:cNvSpPr/>
          <p:nvPr/>
        </p:nvSpPr>
        <p:spPr>
          <a:xfrm>
            <a:off x="8079534" y="3888454"/>
            <a:ext cx="3823681" cy="21831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TextBox 27">
            <a:extLst>
              <a:ext uri="{FF2B5EF4-FFF2-40B4-BE49-F238E27FC236}">
                <a16:creationId xmlns:a16="http://schemas.microsoft.com/office/drawing/2014/main" id="{9F437B6C-98DA-E004-BD7C-0E2BBF31229C}"/>
              </a:ext>
            </a:extLst>
          </p:cNvPr>
          <p:cNvSpPr txBox="1"/>
          <p:nvPr/>
        </p:nvSpPr>
        <p:spPr>
          <a:xfrm>
            <a:off x="8088780" y="3906675"/>
            <a:ext cx="3792070" cy="1908215"/>
          </a:xfrm>
          <a:prstGeom prst="rect">
            <a:avLst/>
          </a:prstGeom>
          <a:noFill/>
        </p:spPr>
        <p:txBody>
          <a:bodyPr wrap="square">
            <a:spAutoFit/>
          </a:bodyPr>
          <a:lstStyle/>
          <a:p>
            <a:pPr algn="l">
              <a:spcBef>
                <a:spcPts val="600"/>
              </a:spcBef>
            </a:pPr>
            <a:r>
              <a:rPr lang="en-AU" b="1" i="0" dirty="0">
                <a:solidFill>
                  <a:schemeClr val="accent1"/>
                </a:solidFill>
                <a:effectLst/>
              </a:rPr>
              <a:t>With HGA</a:t>
            </a:r>
          </a:p>
          <a:p>
            <a:pPr marL="180000" indent="-180000" algn="l">
              <a:spcBef>
                <a:spcPts val="600"/>
              </a:spcBef>
              <a:buFont typeface="Arial" panose="020B0604020202020204" pitchFamily="34" charset="0"/>
              <a:buChar char="•"/>
            </a:pPr>
            <a:r>
              <a:rPr lang="en-AU" sz="1600" b="0" i="0" dirty="0">
                <a:solidFill>
                  <a:schemeClr val="accent1"/>
                </a:solidFill>
                <a:effectLst/>
              </a:rPr>
              <a:t>Ongoing monitoring and prompts</a:t>
            </a:r>
          </a:p>
          <a:p>
            <a:pPr marL="180000" indent="-180000" algn="l">
              <a:spcBef>
                <a:spcPts val="600"/>
              </a:spcBef>
              <a:buFont typeface="Arial" panose="020B0604020202020204" pitchFamily="34" charset="0"/>
              <a:buChar char="•"/>
            </a:pPr>
            <a:r>
              <a:rPr lang="en-AU" sz="1600" b="0" i="0" dirty="0">
                <a:solidFill>
                  <a:schemeClr val="accent1"/>
                </a:solidFill>
                <a:effectLst/>
              </a:rPr>
              <a:t>Guidance on Age Pension changes</a:t>
            </a:r>
          </a:p>
          <a:p>
            <a:pPr marL="180000" indent="-180000" algn="l">
              <a:spcBef>
                <a:spcPts val="600"/>
              </a:spcBef>
              <a:buFont typeface="Arial" panose="020B0604020202020204" pitchFamily="34" charset="0"/>
              <a:buChar char="•"/>
            </a:pPr>
            <a:r>
              <a:rPr lang="en-AU" sz="1600" b="0" i="0" dirty="0">
                <a:solidFill>
                  <a:schemeClr val="accent1"/>
                </a:solidFill>
                <a:effectLst/>
              </a:rPr>
              <a:t>Advice when circumstances change</a:t>
            </a:r>
          </a:p>
          <a:p>
            <a:pPr algn="l">
              <a:spcBef>
                <a:spcPts val="600"/>
              </a:spcBef>
            </a:pPr>
            <a:r>
              <a:rPr lang="en-AU" sz="1600" b="0" i="1" dirty="0">
                <a:solidFill>
                  <a:schemeClr val="accent1"/>
                </a:solidFill>
                <a:effectLst/>
              </a:rPr>
              <a:t>Outcome: Sustainable income, better quality of life</a:t>
            </a:r>
          </a:p>
        </p:txBody>
      </p:sp>
    </p:spTree>
    <p:extLst>
      <p:ext uri="{BB962C8B-B14F-4D97-AF65-F5344CB8AC3E}">
        <p14:creationId xmlns:p14="http://schemas.microsoft.com/office/powerpoint/2010/main" val="245919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FED7-C101-B4E5-3115-8878F439AF5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19D5D2-BFB1-E46C-9202-D8503C9B8280}"/>
              </a:ext>
            </a:extLst>
          </p:cNvPr>
          <p:cNvSpPr txBox="1"/>
          <p:nvPr/>
        </p:nvSpPr>
        <p:spPr>
          <a:xfrm>
            <a:off x="328074" y="467767"/>
            <a:ext cx="5997155" cy="4154984"/>
          </a:xfrm>
          <a:prstGeom prst="rect">
            <a:avLst/>
          </a:prstGeom>
          <a:noFill/>
        </p:spPr>
        <p:txBody>
          <a:bodyPr wrap="none" rtlCol="0">
            <a:spAutoFit/>
          </a:bodyPr>
          <a:lstStyle/>
          <a:p>
            <a:r>
              <a:rPr lang="en-AU" sz="4400" dirty="0">
                <a:solidFill>
                  <a:schemeClr val="bg1"/>
                </a:solidFill>
              </a:rPr>
              <a:t>Discussion/Questions</a:t>
            </a:r>
          </a:p>
          <a:p>
            <a:endParaRPr lang="en-AU" sz="4400" dirty="0">
              <a:solidFill>
                <a:schemeClr val="bg1"/>
              </a:solidFill>
            </a:endParaRPr>
          </a:p>
          <a:p>
            <a:endParaRPr lang="en-AU" sz="4400" dirty="0">
              <a:solidFill>
                <a:schemeClr val="bg1"/>
              </a:solidFill>
            </a:endParaRPr>
          </a:p>
          <a:p>
            <a:r>
              <a:rPr lang="en-AU" sz="4400" dirty="0">
                <a:solidFill>
                  <a:schemeClr val="bg1"/>
                </a:solidFill>
              </a:rPr>
              <a:t>Scan the QR code or </a:t>
            </a:r>
          </a:p>
          <a:p>
            <a:r>
              <a:rPr lang="en-AU" sz="4400" dirty="0">
                <a:solidFill>
                  <a:schemeClr val="bg1"/>
                </a:solidFill>
              </a:rPr>
              <a:t>go to slido.com and </a:t>
            </a:r>
          </a:p>
          <a:p>
            <a:r>
              <a:rPr lang="en-AU" sz="4400" dirty="0">
                <a:solidFill>
                  <a:schemeClr val="bg1"/>
                </a:solidFill>
              </a:rPr>
              <a:t>enter code 1357689</a:t>
            </a:r>
            <a:endParaRPr lang="en-AU" dirty="0"/>
          </a:p>
        </p:txBody>
      </p:sp>
      <p:pic>
        <p:nvPicPr>
          <p:cNvPr id="4" name="Picture 3">
            <a:extLst>
              <a:ext uri="{FF2B5EF4-FFF2-40B4-BE49-F238E27FC236}">
                <a16:creationId xmlns:a16="http://schemas.microsoft.com/office/drawing/2014/main" id="{E2671B1E-CD0E-4615-A784-501502D25D5F}"/>
              </a:ext>
            </a:extLst>
          </p:cNvPr>
          <p:cNvPicPr>
            <a:picLocks noChangeAspect="1"/>
          </p:cNvPicPr>
          <p:nvPr/>
        </p:nvPicPr>
        <p:blipFill>
          <a:blip r:embed="rId3"/>
          <a:stretch>
            <a:fillRect/>
          </a:stretch>
        </p:blipFill>
        <p:spPr>
          <a:xfrm>
            <a:off x="6676292" y="1699846"/>
            <a:ext cx="4453304" cy="4453304"/>
          </a:xfrm>
          <a:prstGeom prst="rect">
            <a:avLst/>
          </a:prstGeom>
        </p:spPr>
      </p:pic>
    </p:spTree>
    <p:extLst>
      <p:ext uri="{BB962C8B-B14F-4D97-AF65-F5344CB8AC3E}">
        <p14:creationId xmlns:p14="http://schemas.microsoft.com/office/powerpoint/2010/main" val="253855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435D-0E45-0F42-A670-F16BB245935D}"/>
              </a:ext>
            </a:extLst>
          </p:cNvPr>
          <p:cNvSpPr>
            <a:spLocks noGrp="1"/>
          </p:cNvSpPr>
          <p:nvPr>
            <p:ph type="title"/>
          </p:nvPr>
        </p:nvSpPr>
        <p:spPr/>
        <p:txBody>
          <a:bodyPr/>
          <a:lstStyle/>
          <a:p>
            <a:r>
              <a:rPr lang="en-AU" sz="4000" dirty="0"/>
              <a:t>Roadmap for implementation</a:t>
            </a:r>
          </a:p>
        </p:txBody>
      </p:sp>
      <p:graphicFrame>
        <p:nvGraphicFramePr>
          <p:cNvPr id="3" name="Content Placeholder 5">
            <a:extLst>
              <a:ext uri="{FF2B5EF4-FFF2-40B4-BE49-F238E27FC236}">
                <a16:creationId xmlns:a16="http://schemas.microsoft.com/office/drawing/2014/main" id="{D928BD6A-1716-54F2-3431-4FD876943C6A}"/>
              </a:ext>
            </a:extLst>
          </p:cNvPr>
          <p:cNvGraphicFramePr>
            <a:graphicFrameLocks/>
          </p:cNvGraphicFramePr>
          <p:nvPr>
            <p:extLst>
              <p:ext uri="{D42A27DB-BD31-4B8C-83A1-F6EECF244321}">
                <p14:modId xmlns:p14="http://schemas.microsoft.com/office/powerpoint/2010/main" val="3602160710"/>
              </p:ext>
            </p:extLst>
          </p:nvPr>
        </p:nvGraphicFramePr>
        <p:xfrm>
          <a:off x="300038" y="1458913"/>
          <a:ext cx="11528424" cy="3609514"/>
        </p:xfrm>
        <a:graphic>
          <a:graphicData uri="http://schemas.openxmlformats.org/drawingml/2006/table">
            <a:tbl>
              <a:tblPr/>
              <a:tblGrid>
                <a:gridCol w="3300412">
                  <a:extLst>
                    <a:ext uri="{9D8B030D-6E8A-4147-A177-3AD203B41FA5}">
                      <a16:colId xmlns:a16="http://schemas.microsoft.com/office/drawing/2014/main" val="4206333384"/>
                    </a:ext>
                  </a:extLst>
                </a:gridCol>
                <a:gridCol w="2914650">
                  <a:extLst>
                    <a:ext uri="{9D8B030D-6E8A-4147-A177-3AD203B41FA5}">
                      <a16:colId xmlns:a16="http://schemas.microsoft.com/office/drawing/2014/main" val="871938570"/>
                    </a:ext>
                  </a:extLst>
                </a:gridCol>
                <a:gridCol w="5313362">
                  <a:extLst>
                    <a:ext uri="{9D8B030D-6E8A-4147-A177-3AD203B41FA5}">
                      <a16:colId xmlns:a16="http://schemas.microsoft.com/office/drawing/2014/main" val="2749252290"/>
                    </a:ext>
                  </a:extLst>
                </a:gridCol>
              </a:tblGrid>
              <a:tr h="468000">
                <a:tc>
                  <a:txBody>
                    <a:bodyPr/>
                    <a:lstStyle/>
                    <a:p>
                      <a:pPr>
                        <a:buNone/>
                      </a:pPr>
                      <a:r>
                        <a:rPr lang="en-AU" sz="2000" b="1" dirty="0">
                          <a:solidFill>
                            <a:schemeClr val="tx1"/>
                          </a:solidFill>
                        </a:rPr>
                        <a:t>Timeframe</a:t>
                      </a:r>
                      <a:endParaRPr lang="en-AU" sz="2000" dirty="0">
                        <a:solidFill>
                          <a:schemeClr val="tx1"/>
                        </a:solidFill>
                      </a:endParaRPr>
                    </a:p>
                  </a:txBody>
                  <a:tcPr anchor="ctr">
                    <a:lnL>
                      <a:noFill/>
                    </a:lnL>
                    <a:lnR>
                      <a:noFill/>
                    </a:lnR>
                    <a:lnT>
                      <a:noFill/>
                    </a:lnT>
                    <a:lnB>
                      <a:noFill/>
                    </a:lnB>
                    <a:solidFill>
                      <a:schemeClr val="accent1">
                        <a:lumMod val="20000"/>
                        <a:lumOff val="80000"/>
                      </a:schemeClr>
                    </a:solidFill>
                  </a:tcPr>
                </a:tc>
                <a:tc>
                  <a:txBody>
                    <a:bodyPr/>
                    <a:lstStyle/>
                    <a:p>
                      <a:pPr>
                        <a:buNone/>
                      </a:pPr>
                      <a:r>
                        <a:rPr lang="en-AU" sz="2000" b="1" dirty="0">
                          <a:solidFill>
                            <a:schemeClr val="tx1"/>
                          </a:solidFill>
                        </a:rPr>
                        <a:t>Focus</a:t>
                      </a:r>
                      <a:endParaRPr lang="en-AU" sz="2000" dirty="0">
                        <a:solidFill>
                          <a:schemeClr val="tx1"/>
                        </a:solidFill>
                      </a:endParaRPr>
                    </a:p>
                  </a:txBody>
                  <a:tcPr anchor="ctr">
                    <a:lnL>
                      <a:noFill/>
                    </a:lnL>
                    <a:lnR>
                      <a:noFill/>
                    </a:lnR>
                    <a:lnT>
                      <a:noFill/>
                    </a:lnT>
                    <a:lnB>
                      <a:noFill/>
                    </a:lnB>
                    <a:solidFill>
                      <a:schemeClr val="accent1">
                        <a:lumMod val="20000"/>
                        <a:lumOff val="80000"/>
                      </a:schemeClr>
                    </a:solidFill>
                  </a:tcPr>
                </a:tc>
                <a:tc>
                  <a:txBody>
                    <a:bodyPr/>
                    <a:lstStyle/>
                    <a:p>
                      <a:pPr>
                        <a:buNone/>
                      </a:pPr>
                      <a:r>
                        <a:rPr lang="en-AU" sz="2000" b="1" dirty="0">
                          <a:solidFill>
                            <a:schemeClr val="tx1"/>
                          </a:solidFill>
                        </a:rPr>
                        <a:t>Key Actions</a:t>
                      </a:r>
                      <a:endParaRPr lang="en-AU" sz="2000" dirty="0">
                        <a:solidFill>
                          <a:schemeClr val="tx1"/>
                        </a:solidFill>
                      </a:endParaRPr>
                    </a:p>
                  </a:txBody>
                  <a:tcPr anchor="ctr">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923888330"/>
                  </a:ext>
                </a:extLst>
              </a:tr>
              <a:tr h="1005557">
                <a:tc>
                  <a:txBody>
                    <a:bodyPr/>
                    <a:lstStyle/>
                    <a:p>
                      <a:pPr>
                        <a:buNone/>
                      </a:pPr>
                      <a:r>
                        <a:rPr lang="en-AU" sz="2000" b="1" dirty="0">
                          <a:solidFill>
                            <a:schemeClr val="bg1"/>
                          </a:solidFill>
                        </a:rPr>
                        <a:t>Short-term (0-12 months)</a:t>
                      </a:r>
                      <a:endParaRPr lang="en-AU" sz="2000" dirty="0">
                        <a:solidFill>
                          <a:schemeClr val="bg1"/>
                        </a:solidFill>
                      </a:endParaRPr>
                    </a:p>
                  </a:txBody>
                  <a:tcPr marT="108000" marB="108000">
                    <a:lnL>
                      <a:noFill/>
                    </a:lnL>
                    <a:lnR>
                      <a:noFill/>
                    </a:lnR>
                    <a:lnT>
                      <a:noFill/>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DBFO Implementation</a:t>
                      </a:r>
                    </a:p>
                  </a:txBody>
                  <a:tcPr marT="108000" marB="108000">
                    <a:lnL>
                      <a:noFill/>
                    </a:lnL>
                    <a:lnR>
                      <a:noFill/>
                    </a:lnR>
                    <a:lnT>
                      <a:noFill/>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Pass legislation, provide regulatory guidance, establish trustee certainty</a:t>
                      </a:r>
                    </a:p>
                  </a:txBody>
                  <a:tcPr marT="108000" marB="108000">
                    <a:lnL>
                      <a:noFill/>
                    </a:lnL>
                    <a:lnR>
                      <a:noFill/>
                    </a:lnR>
                    <a:lnT>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30882"/>
                  </a:ext>
                </a:extLst>
              </a:tr>
              <a:tr h="1005557">
                <a:tc>
                  <a:txBody>
                    <a:bodyPr/>
                    <a:lstStyle/>
                    <a:p>
                      <a:pPr>
                        <a:buNone/>
                      </a:pPr>
                      <a:r>
                        <a:rPr lang="en-AU" sz="2000" b="1" dirty="0">
                          <a:solidFill>
                            <a:schemeClr val="bg1"/>
                          </a:solidFill>
                        </a:rPr>
                        <a:t>Medium-term (1-3 years)</a:t>
                      </a:r>
                      <a:endParaRPr lang="en-AU" sz="2000" dirty="0">
                        <a:solidFill>
                          <a:schemeClr val="bg1"/>
                        </a:solidFill>
                      </a:endParaRP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Framework Refinement</a:t>
                      </a: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Recognise Guidance, enable data access, implement tiered approach, monitor effectiveness</a:t>
                      </a: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32317727"/>
                  </a:ext>
                </a:extLst>
              </a:tr>
              <a:tr h="1005557">
                <a:tc>
                  <a:txBody>
                    <a:bodyPr/>
                    <a:lstStyle/>
                    <a:p>
                      <a:pPr>
                        <a:buNone/>
                      </a:pPr>
                      <a:r>
                        <a:rPr lang="en-AU" sz="2000" b="1" dirty="0">
                          <a:solidFill>
                            <a:schemeClr val="bg1"/>
                          </a:solidFill>
                        </a:rPr>
                        <a:t>Longer-term (3-5+ years)</a:t>
                      </a:r>
                      <a:endParaRPr lang="en-AU" sz="2000" dirty="0">
                        <a:solidFill>
                          <a:schemeClr val="bg1"/>
                        </a:solidFill>
                      </a:endParaRP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Structural Reform</a:t>
                      </a: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buNone/>
                      </a:pPr>
                      <a:r>
                        <a:rPr lang="en-AU" sz="2000" dirty="0">
                          <a:solidFill>
                            <a:schemeClr val="bg1"/>
                          </a:solidFill>
                        </a:rPr>
                        <a:t>Simplify legislation, principles-based regulation, cross-system integration</a:t>
                      </a:r>
                    </a:p>
                  </a:txBody>
                  <a:tcPr marT="108000" marB="108000">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6980268"/>
                  </a:ext>
                </a:extLst>
              </a:tr>
            </a:tbl>
          </a:graphicData>
        </a:graphic>
      </p:graphicFrame>
    </p:spTree>
    <p:extLst>
      <p:ext uri="{BB962C8B-B14F-4D97-AF65-F5344CB8AC3E}">
        <p14:creationId xmlns:p14="http://schemas.microsoft.com/office/powerpoint/2010/main" val="184102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2CECB-D3EF-C715-A3D4-1FCB37B608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7ADD01-8719-4126-3380-588942158A93}"/>
              </a:ext>
            </a:extLst>
          </p:cNvPr>
          <p:cNvSpPr>
            <a:spLocks noGrp="1"/>
          </p:cNvSpPr>
          <p:nvPr>
            <p:ph type="title"/>
          </p:nvPr>
        </p:nvSpPr>
        <p:spPr/>
        <p:txBody>
          <a:bodyPr/>
          <a:lstStyle/>
          <a:p>
            <a:r>
              <a:rPr lang="en-AU" sz="4000" dirty="0"/>
              <a:t>Implementation success factors</a:t>
            </a:r>
          </a:p>
        </p:txBody>
      </p:sp>
      <p:sp>
        <p:nvSpPr>
          <p:cNvPr id="21" name="TextBox 20">
            <a:extLst>
              <a:ext uri="{FF2B5EF4-FFF2-40B4-BE49-F238E27FC236}">
                <a16:creationId xmlns:a16="http://schemas.microsoft.com/office/drawing/2014/main" id="{5D19D9E2-8398-EC3E-641D-AC33E2684C64}"/>
              </a:ext>
            </a:extLst>
          </p:cNvPr>
          <p:cNvSpPr txBox="1"/>
          <p:nvPr/>
        </p:nvSpPr>
        <p:spPr>
          <a:xfrm>
            <a:off x="1102881" y="1601098"/>
            <a:ext cx="4813732" cy="560474"/>
          </a:xfrm>
          <a:prstGeom prst="rect">
            <a:avLst/>
          </a:prstGeom>
          <a:noFill/>
        </p:spPr>
        <p:txBody>
          <a:bodyPr wrap="square">
            <a:spAutoFit/>
          </a:bodyPr>
          <a:lstStyle>
            <a:defPPr>
              <a:defRPr lang="en-US"/>
            </a:defPPr>
            <a:lvl1pPr>
              <a:lnSpc>
                <a:spcPts val="3600"/>
              </a:lnSpc>
              <a:defRPr sz="3600" b="1">
                <a:solidFill>
                  <a:schemeClr val="bg1"/>
                </a:solidFill>
              </a:defRPr>
            </a:lvl1pPr>
          </a:lstStyle>
          <a:p>
            <a:r>
              <a:rPr lang="en-AU" dirty="0"/>
              <a:t>Clear Regulation</a:t>
            </a:r>
          </a:p>
        </p:txBody>
      </p:sp>
      <p:sp>
        <p:nvSpPr>
          <p:cNvPr id="22" name="TextBox 21">
            <a:extLst>
              <a:ext uri="{FF2B5EF4-FFF2-40B4-BE49-F238E27FC236}">
                <a16:creationId xmlns:a16="http://schemas.microsoft.com/office/drawing/2014/main" id="{6DF30310-7BE6-2AF8-EB7E-EBB19AD70732}"/>
              </a:ext>
            </a:extLst>
          </p:cNvPr>
          <p:cNvSpPr txBox="1"/>
          <p:nvPr/>
        </p:nvSpPr>
        <p:spPr>
          <a:xfrm>
            <a:off x="7233522" y="1601098"/>
            <a:ext cx="4788767" cy="646331"/>
          </a:xfrm>
          <a:prstGeom prst="rect">
            <a:avLst/>
          </a:prstGeom>
          <a:noFill/>
        </p:spPr>
        <p:txBody>
          <a:bodyPr wrap="square">
            <a:spAutoFit/>
          </a:bodyPr>
          <a:lstStyle/>
          <a:p>
            <a:r>
              <a:rPr lang="en-AU" sz="3600" b="1" dirty="0">
                <a:solidFill>
                  <a:schemeClr val="bg1"/>
                </a:solidFill>
              </a:rPr>
              <a:t>Industry</a:t>
            </a:r>
            <a:r>
              <a:rPr lang="en-AU" sz="3200" b="1" dirty="0">
                <a:solidFill>
                  <a:schemeClr val="bg1"/>
                </a:solidFill>
              </a:rPr>
              <a:t> Commitment</a:t>
            </a:r>
          </a:p>
        </p:txBody>
      </p:sp>
      <p:sp>
        <p:nvSpPr>
          <p:cNvPr id="23" name="TextBox 22">
            <a:extLst>
              <a:ext uri="{FF2B5EF4-FFF2-40B4-BE49-F238E27FC236}">
                <a16:creationId xmlns:a16="http://schemas.microsoft.com/office/drawing/2014/main" id="{DF12A497-9CC3-CFE5-7187-B56BCE0E0EFB}"/>
              </a:ext>
            </a:extLst>
          </p:cNvPr>
          <p:cNvSpPr txBox="1"/>
          <p:nvPr/>
        </p:nvSpPr>
        <p:spPr>
          <a:xfrm>
            <a:off x="7233522" y="3545474"/>
            <a:ext cx="4647328" cy="560474"/>
          </a:xfrm>
          <a:prstGeom prst="rect">
            <a:avLst/>
          </a:prstGeom>
          <a:noFill/>
        </p:spPr>
        <p:txBody>
          <a:bodyPr wrap="square">
            <a:spAutoFit/>
          </a:bodyPr>
          <a:lstStyle>
            <a:defPPr>
              <a:defRPr lang="en-US"/>
            </a:defPPr>
            <a:lvl1pPr>
              <a:lnSpc>
                <a:spcPts val="3600"/>
              </a:lnSpc>
              <a:defRPr sz="3600" b="1">
                <a:solidFill>
                  <a:schemeClr val="bg1"/>
                </a:solidFill>
              </a:defRPr>
            </a:lvl1pPr>
          </a:lstStyle>
          <a:p>
            <a:r>
              <a:rPr lang="en-AU" dirty="0"/>
              <a:t>Collaborative Oversight</a:t>
            </a:r>
          </a:p>
        </p:txBody>
      </p:sp>
      <p:sp>
        <p:nvSpPr>
          <p:cNvPr id="24" name="TextBox 23">
            <a:extLst>
              <a:ext uri="{FF2B5EF4-FFF2-40B4-BE49-F238E27FC236}">
                <a16:creationId xmlns:a16="http://schemas.microsoft.com/office/drawing/2014/main" id="{AD101F11-A3CD-4BA6-E757-B436523B56BA}"/>
              </a:ext>
            </a:extLst>
          </p:cNvPr>
          <p:cNvSpPr txBox="1"/>
          <p:nvPr/>
        </p:nvSpPr>
        <p:spPr>
          <a:xfrm>
            <a:off x="1102881" y="3545474"/>
            <a:ext cx="4730607" cy="1022139"/>
          </a:xfrm>
          <a:prstGeom prst="rect">
            <a:avLst/>
          </a:prstGeom>
          <a:noFill/>
        </p:spPr>
        <p:txBody>
          <a:bodyPr wrap="square">
            <a:spAutoFit/>
          </a:bodyPr>
          <a:lstStyle>
            <a:defPPr>
              <a:defRPr lang="en-US"/>
            </a:defPPr>
            <a:lvl1pPr>
              <a:defRPr sz="3600" b="1">
                <a:solidFill>
                  <a:schemeClr val="bg1"/>
                </a:solidFill>
              </a:defRPr>
            </a:lvl1pPr>
          </a:lstStyle>
          <a:p>
            <a:pPr>
              <a:lnSpc>
                <a:spcPts val="3600"/>
              </a:lnSpc>
            </a:pPr>
            <a:r>
              <a:rPr lang="en-AU" dirty="0"/>
              <a:t>Consumer Understanding</a:t>
            </a:r>
          </a:p>
        </p:txBody>
      </p:sp>
      <p:sp>
        <p:nvSpPr>
          <p:cNvPr id="2" name="Freeform 5">
            <a:extLst>
              <a:ext uri="{FF2B5EF4-FFF2-40B4-BE49-F238E27FC236}">
                <a16:creationId xmlns:a16="http://schemas.microsoft.com/office/drawing/2014/main" id="{41744D14-02C8-A832-3BAF-1EC15ABF481C}"/>
              </a:ext>
            </a:extLst>
          </p:cNvPr>
          <p:cNvSpPr/>
          <p:nvPr/>
        </p:nvSpPr>
        <p:spPr>
          <a:xfrm>
            <a:off x="483750" y="3545474"/>
            <a:ext cx="594272" cy="594272"/>
          </a:xfrm>
          <a:custGeom>
            <a:avLst/>
            <a:gdLst/>
            <a:ahLst/>
            <a:cxnLst/>
            <a:rect l="l" t="t" r="r" b="b"/>
            <a:pathLst>
              <a:path w="891408" h="891408">
                <a:moveTo>
                  <a:pt x="0" y="0"/>
                </a:moveTo>
                <a:lnTo>
                  <a:pt x="891409" y="0"/>
                </a:lnTo>
                <a:lnTo>
                  <a:pt x="891409" y="891409"/>
                </a:lnTo>
                <a:lnTo>
                  <a:pt x="0" y="891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dirty="0"/>
          </a:p>
        </p:txBody>
      </p:sp>
      <p:sp>
        <p:nvSpPr>
          <p:cNvPr id="3" name="Freeform 7">
            <a:extLst>
              <a:ext uri="{FF2B5EF4-FFF2-40B4-BE49-F238E27FC236}">
                <a16:creationId xmlns:a16="http://schemas.microsoft.com/office/drawing/2014/main" id="{4BDD2AC4-C24A-7334-B537-48F11A227492}"/>
              </a:ext>
            </a:extLst>
          </p:cNvPr>
          <p:cNvSpPr/>
          <p:nvPr/>
        </p:nvSpPr>
        <p:spPr>
          <a:xfrm>
            <a:off x="6442210" y="3545474"/>
            <a:ext cx="698533" cy="698533"/>
          </a:xfrm>
          <a:custGeom>
            <a:avLst/>
            <a:gdLst/>
            <a:ahLst/>
            <a:cxnLst/>
            <a:rect l="l" t="t" r="r" b="b"/>
            <a:pathLst>
              <a:path w="1047799" h="1047799">
                <a:moveTo>
                  <a:pt x="0" y="0"/>
                </a:moveTo>
                <a:lnTo>
                  <a:pt x="1047799" y="0"/>
                </a:lnTo>
                <a:lnTo>
                  <a:pt x="1047799" y="1047799"/>
                </a:lnTo>
                <a:lnTo>
                  <a:pt x="0" y="1047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sz="1200" dirty="0"/>
          </a:p>
        </p:txBody>
      </p:sp>
      <p:sp>
        <p:nvSpPr>
          <p:cNvPr id="4" name="Freeform 8">
            <a:extLst>
              <a:ext uri="{FF2B5EF4-FFF2-40B4-BE49-F238E27FC236}">
                <a16:creationId xmlns:a16="http://schemas.microsoft.com/office/drawing/2014/main" id="{1995B6C7-D47C-E96A-516A-960D449F083C}"/>
              </a:ext>
            </a:extLst>
          </p:cNvPr>
          <p:cNvSpPr/>
          <p:nvPr/>
        </p:nvSpPr>
        <p:spPr>
          <a:xfrm>
            <a:off x="6435360" y="1601098"/>
            <a:ext cx="721702" cy="721702"/>
          </a:xfrm>
          <a:custGeom>
            <a:avLst/>
            <a:gdLst/>
            <a:ahLst/>
            <a:cxnLst/>
            <a:rect l="l" t="t" r="r" b="b"/>
            <a:pathLst>
              <a:path w="1082553" h="1082553">
                <a:moveTo>
                  <a:pt x="0" y="0"/>
                </a:moveTo>
                <a:lnTo>
                  <a:pt x="1082553" y="0"/>
                </a:lnTo>
                <a:lnTo>
                  <a:pt x="1082553" y="1082553"/>
                </a:lnTo>
                <a:lnTo>
                  <a:pt x="0" y="10825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sz="1200" dirty="0"/>
          </a:p>
        </p:txBody>
      </p:sp>
      <p:sp>
        <p:nvSpPr>
          <p:cNvPr id="5" name="Freeform 9">
            <a:extLst>
              <a:ext uri="{FF2B5EF4-FFF2-40B4-BE49-F238E27FC236}">
                <a16:creationId xmlns:a16="http://schemas.microsoft.com/office/drawing/2014/main" id="{1DA5CAF7-E977-0565-CAE5-D57E694D6EBC}"/>
              </a:ext>
            </a:extLst>
          </p:cNvPr>
          <p:cNvSpPr/>
          <p:nvPr/>
        </p:nvSpPr>
        <p:spPr>
          <a:xfrm>
            <a:off x="412885" y="1601098"/>
            <a:ext cx="686276" cy="686276"/>
          </a:xfrm>
          <a:custGeom>
            <a:avLst/>
            <a:gdLst/>
            <a:ahLst/>
            <a:cxnLst/>
            <a:rect l="l" t="t" r="r" b="b"/>
            <a:pathLst>
              <a:path w="1029414" h="1029414">
                <a:moveTo>
                  <a:pt x="0" y="0"/>
                </a:moveTo>
                <a:lnTo>
                  <a:pt x="1029414" y="0"/>
                </a:lnTo>
                <a:lnTo>
                  <a:pt x="1029414" y="1029414"/>
                </a:lnTo>
                <a:lnTo>
                  <a:pt x="0" y="10294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sz="1200" dirty="0"/>
          </a:p>
        </p:txBody>
      </p:sp>
    </p:spTree>
    <p:extLst>
      <p:ext uri="{BB962C8B-B14F-4D97-AF65-F5344CB8AC3E}">
        <p14:creationId xmlns:p14="http://schemas.microsoft.com/office/powerpoint/2010/main" val="319280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4C83-F70D-F9EF-F6B9-6F856EC0403B}"/>
              </a:ext>
            </a:extLst>
          </p:cNvPr>
          <p:cNvSpPr>
            <a:spLocks noGrp="1"/>
          </p:cNvSpPr>
          <p:nvPr>
            <p:ph type="title"/>
          </p:nvPr>
        </p:nvSpPr>
        <p:spPr>
          <a:xfrm>
            <a:off x="326848" y="323914"/>
            <a:ext cx="10174465" cy="500737"/>
          </a:xfrm>
        </p:spPr>
        <p:txBody>
          <a:bodyPr/>
          <a:lstStyle/>
          <a:p>
            <a:r>
              <a:rPr lang="en-AU" sz="4000" dirty="0"/>
              <a:t>The framework's success depends on coordinated action across multiple stakeholders</a:t>
            </a:r>
          </a:p>
        </p:txBody>
      </p:sp>
      <p:sp>
        <p:nvSpPr>
          <p:cNvPr id="4" name="TextBox 3">
            <a:extLst>
              <a:ext uri="{FF2B5EF4-FFF2-40B4-BE49-F238E27FC236}">
                <a16:creationId xmlns:a16="http://schemas.microsoft.com/office/drawing/2014/main" id="{0E8311B6-C8BD-50D3-1087-CA513A86C883}"/>
              </a:ext>
            </a:extLst>
          </p:cNvPr>
          <p:cNvSpPr txBox="1"/>
          <p:nvPr/>
        </p:nvSpPr>
        <p:spPr>
          <a:xfrm>
            <a:off x="300038" y="2305776"/>
            <a:ext cx="10872787" cy="3170099"/>
          </a:xfrm>
          <a:prstGeom prst="rect">
            <a:avLst/>
          </a:prstGeom>
          <a:noFill/>
        </p:spPr>
        <p:txBody>
          <a:bodyPr wrap="square">
            <a:spAutoFit/>
          </a:bodyPr>
          <a:lstStyle/>
          <a:p>
            <a:pPr marL="571500" indent="-571500">
              <a:spcBef>
                <a:spcPts val="1200"/>
              </a:spcBef>
              <a:buClr>
                <a:schemeClr val="bg1"/>
              </a:buClr>
              <a:buSzPct val="100000"/>
              <a:buFont typeface="Arial" panose="020B0604020202020204" pitchFamily="34" charset="0"/>
              <a:buChar char="•"/>
            </a:pPr>
            <a:r>
              <a:rPr lang="en-AU" sz="3200" b="1" dirty="0">
                <a:solidFill>
                  <a:schemeClr val="bg1"/>
                </a:solidFill>
              </a:rPr>
              <a:t>Government and regulators</a:t>
            </a:r>
          </a:p>
          <a:p>
            <a:pPr marL="571500" indent="-571500">
              <a:spcBef>
                <a:spcPts val="1200"/>
              </a:spcBef>
              <a:buClr>
                <a:schemeClr val="bg1"/>
              </a:buClr>
              <a:buSzPct val="100000"/>
              <a:buFont typeface="Arial" panose="020B0604020202020204" pitchFamily="34" charset="0"/>
              <a:buChar char="•"/>
            </a:pPr>
            <a:r>
              <a:rPr lang="en-AU" sz="3200" b="1" dirty="0">
                <a:solidFill>
                  <a:schemeClr val="bg1"/>
                </a:solidFill>
              </a:rPr>
              <a:t>Superannuation funds and other financial institutions</a:t>
            </a:r>
            <a:endParaRPr lang="en-AU" sz="3200" dirty="0">
              <a:solidFill>
                <a:schemeClr val="bg1"/>
              </a:solidFill>
            </a:endParaRPr>
          </a:p>
          <a:p>
            <a:pPr marL="571500" indent="-571500">
              <a:spcBef>
                <a:spcPts val="1200"/>
              </a:spcBef>
              <a:buClr>
                <a:schemeClr val="bg1"/>
              </a:buClr>
              <a:buSzPct val="100000"/>
              <a:buFont typeface="Arial" panose="020B0604020202020204" pitchFamily="34" charset="0"/>
              <a:buChar char="•"/>
            </a:pPr>
            <a:r>
              <a:rPr lang="en-AU" sz="3200" b="1" dirty="0">
                <a:solidFill>
                  <a:schemeClr val="bg1"/>
                </a:solidFill>
              </a:rPr>
              <a:t>Financial advisers</a:t>
            </a:r>
            <a:endParaRPr lang="en-AU" sz="3200" dirty="0">
              <a:solidFill>
                <a:schemeClr val="bg1"/>
              </a:solidFill>
            </a:endParaRPr>
          </a:p>
          <a:p>
            <a:pPr marL="571500" indent="-571500">
              <a:spcBef>
                <a:spcPts val="1200"/>
              </a:spcBef>
              <a:buClr>
                <a:schemeClr val="bg1"/>
              </a:buClr>
              <a:buSzPct val="100000"/>
              <a:buFont typeface="Arial" panose="020B0604020202020204" pitchFamily="34" charset="0"/>
              <a:buChar char="•"/>
            </a:pPr>
            <a:r>
              <a:rPr lang="en-AU" sz="3200" b="1" dirty="0">
                <a:solidFill>
                  <a:schemeClr val="bg1"/>
                </a:solidFill>
              </a:rPr>
              <a:t>Technology providers</a:t>
            </a:r>
            <a:endParaRPr lang="en-AU" sz="3200" dirty="0">
              <a:solidFill>
                <a:schemeClr val="bg1"/>
              </a:solidFill>
            </a:endParaRPr>
          </a:p>
          <a:p>
            <a:pPr marL="571500" indent="-571500">
              <a:spcBef>
                <a:spcPts val="1200"/>
              </a:spcBef>
              <a:buClr>
                <a:schemeClr val="bg1"/>
              </a:buClr>
              <a:buSzPct val="100000"/>
              <a:buFont typeface="Arial" panose="020B0604020202020204" pitchFamily="34" charset="0"/>
              <a:buChar char="•"/>
            </a:pPr>
            <a:r>
              <a:rPr lang="en-AU" sz="3200" b="1" dirty="0">
                <a:solidFill>
                  <a:schemeClr val="bg1"/>
                </a:solidFill>
              </a:rPr>
              <a:t>Industry bodies</a:t>
            </a:r>
            <a:endParaRPr lang="en-AU" sz="3200" dirty="0">
              <a:solidFill>
                <a:schemeClr val="bg1"/>
              </a:solidFill>
            </a:endParaRPr>
          </a:p>
        </p:txBody>
      </p:sp>
    </p:spTree>
    <p:extLst>
      <p:ext uri="{BB962C8B-B14F-4D97-AF65-F5344CB8AC3E}">
        <p14:creationId xmlns:p14="http://schemas.microsoft.com/office/powerpoint/2010/main" val="315164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Important notice for all participants </a:t>
            </a:r>
          </a:p>
        </p:txBody>
      </p:sp>
      <p:sp>
        <p:nvSpPr>
          <p:cNvPr id="3" name="TextBox 2"/>
          <p:cNvSpPr txBox="1"/>
          <p:nvPr/>
        </p:nvSpPr>
        <p:spPr>
          <a:xfrm>
            <a:off x="450761" y="1171971"/>
            <a:ext cx="11204619" cy="5293757"/>
          </a:xfrm>
          <a:prstGeom prst="rect">
            <a:avLst/>
          </a:prstGeom>
          <a:noFill/>
        </p:spPr>
        <p:txBody>
          <a:bodyPr wrap="square" rtlCol="0">
            <a:spAutoFit/>
          </a:bodyPr>
          <a:lstStyle/>
          <a:p>
            <a:r>
              <a:rPr lang="en-US" sz="2000" dirty="0">
                <a:solidFill>
                  <a:schemeClr val="bg1"/>
                </a:solidFill>
              </a:rPr>
              <a:t>This meeting is being conducted in accordance with Institute’s Code of Conduct and attended by members in their professional capacity.  </a:t>
            </a:r>
          </a:p>
          <a:p>
            <a:endParaRPr lang="en-US" sz="2000" dirty="0">
              <a:solidFill>
                <a:schemeClr val="bg1"/>
              </a:solidFill>
            </a:endParaRPr>
          </a:p>
          <a:p>
            <a:r>
              <a:rPr lang="en-US" sz="2000" dirty="0">
                <a:solidFill>
                  <a:schemeClr val="bg1"/>
                </a:solidFill>
              </a:rPr>
              <a:t>It is acknowledged that professional members in their employed capacity, may be active market participants in their respective industries who may compete with each other as defined by competition law. </a:t>
            </a:r>
          </a:p>
          <a:p>
            <a:endParaRPr lang="en-US" sz="2000" dirty="0">
              <a:solidFill>
                <a:schemeClr val="bg1"/>
              </a:solidFill>
            </a:endParaRPr>
          </a:p>
          <a:p>
            <a:r>
              <a:rPr lang="en-US" sz="2000" dirty="0">
                <a:solidFill>
                  <a:schemeClr val="bg1"/>
                </a:solidFill>
              </a:rPr>
              <a:t>Participants are, therefore, reminded that in accordance with their competition law compliance obligations they should not: </a:t>
            </a:r>
          </a:p>
          <a:p>
            <a:r>
              <a:rPr lang="en-US" sz="2000" dirty="0">
                <a:solidFill>
                  <a:schemeClr val="bg1"/>
                </a:solidFill>
              </a:rPr>
              <a:t>discuss any matter that may be perceived as being cooperation by competitors in a market to influence that market; </a:t>
            </a:r>
          </a:p>
          <a:p>
            <a:r>
              <a:rPr lang="en-US" sz="2000" dirty="0">
                <a:solidFill>
                  <a:schemeClr val="bg1"/>
                </a:solidFill>
              </a:rPr>
              <a:t>discuss any matters that could be regarded as fixing, maintaining or controlling prices, allocation of customers or territories, coordinating bids and/or restricting output or acquisitions in any circumstances;  </a:t>
            </a:r>
          </a:p>
          <a:p>
            <a:r>
              <a:rPr lang="en-US" sz="2000" dirty="0">
                <a:solidFill>
                  <a:schemeClr val="bg1"/>
                </a:solidFill>
              </a:rPr>
              <a:t>share commercially sensitive information relating to their employer; or </a:t>
            </a:r>
          </a:p>
          <a:p>
            <a:r>
              <a:rPr lang="en-US" sz="2000" dirty="0">
                <a:solidFill>
                  <a:schemeClr val="bg1"/>
                </a:solidFill>
              </a:rPr>
              <a:t>share information for an anti-competitive purpose. </a:t>
            </a:r>
          </a:p>
          <a:p>
            <a:endParaRPr lang="en-AU" sz="1600" dirty="0"/>
          </a:p>
        </p:txBody>
      </p:sp>
    </p:spTree>
    <p:extLst>
      <p:ext uri="{BB962C8B-B14F-4D97-AF65-F5344CB8AC3E}">
        <p14:creationId xmlns:p14="http://schemas.microsoft.com/office/powerpoint/2010/main" val="40419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F1D1-90AE-A446-5216-4FABB3AF6EB4}"/>
              </a:ext>
            </a:extLst>
          </p:cNvPr>
          <p:cNvSpPr>
            <a:spLocks noGrp="1"/>
          </p:cNvSpPr>
          <p:nvPr>
            <p:ph type="title"/>
          </p:nvPr>
        </p:nvSpPr>
        <p:spPr/>
        <p:txBody>
          <a:bodyPr/>
          <a:lstStyle/>
          <a:p>
            <a:r>
              <a:rPr lang="en-AU" sz="4000" dirty="0"/>
              <a:t>What can the profession do?</a:t>
            </a:r>
          </a:p>
        </p:txBody>
      </p:sp>
      <p:sp>
        <p:nvSpPr>
          <p:cNvPr id="4" name="TextBox 3">
            <a:extLst>
              <a:ext uri="{FF2B5EF4-FFF2-40B4-BE49-F238E27FC236}">
                <a16:creationId xmlns:a16="http://schemas.microsoft.com/office/drawing/2014/main" id="{7606470A-D190-B676-D951-303DEEA529C9}"/>
              </a:ext>
            </a:extLst>
          </p:cNvPr>
          <p:cNvSpPr txBox="1"/>
          <p:nvPr/>
        </p:nvSpPr>
        <p:spPr>
          <a:xfrm>
            <a:off x="300038" y="2741250"/>
            <a:ext cx="11580812" cy="2985433"/>
          </a:xfrm>
          <a:prstGeom prst="rect">
            <a:avLst/>
          </a:prstGeom>
          <a:noFill/>
        </p:spPr>
        <p:txBody>
          <a:bodyPr wrap="square">
            <a:spAutoFit/>
          </a:bodyPr>
          <a:lstStyle/>
          <a:p>
            <a:pPr>
              <a:buNone/>
            </a:pPr>
            <a:r>
              <a:rPr lang="en-AU" sz="2400" b="1" dirty="0">
                <a:solidFill>
                  <a:schemeClr val="bg1"/>
                </a:solidFill>
              </a:rPr>
              <a:t>Key question: to what extent are further progressive HGA developments dependent on public policy and regulatory reforms, or can the FS sector still make major positive strides in the absence of further reforms post DBFO?</a:t>
            </a:r>
          </a:p>
          <a:p>
            <a:pPr>
              <a:buNone/>
            </a:pPr>
            <a:endParaRPr lang="en-AU" sz="2800" b="1" dirty="0">
              <a:solidFill>
                <a:schemeClr val="bg1"/>
              </a:solidFill>
            </a:endParaRPr>
          </a:p>
          <a:p>
            <a:pPr marL="800100" lvl="1" indent="-342900">
              <a:buFont typeface="Arial" panose="020B0604020202020204" pitchFamily="34" charset="0"/>
              <a:buChar char="•"/>
            </a:pPr>
            <a:r>
              <a:rPr lang="en-AU" sz="2400" b="1" dirty="0">
                <a:solidFill>
                  <a:schemeClr val="bg1"/>
                </a:solidFill>
              </a:rPr>
              <a:t>Individual Actuaries?</a:t>
            </a:r>
          </a:p>
          <a:p>
            <a:pPr>
              <a:buNone/>
            </a:pPr>
            <a:endParaRPr lang="en-AU" sz="2000" b="1" dirty="0">
              <a:solidFill>
                <a:schemeClr val="bg1"/>
              </a:solidFill>
            </a:endParaRPr>
          </a:p>
          <a:p>
            <a:pPr marL="800100" lvl="1" indent="-342900">
              <a:buFont typeface="Arial" panose="020B0604020202020204" pitchFamily="34" charset="0"/>
              <a:buChar char="•"/>
            </a:pPr>
            <a:r>
              <a:rPr lang="en-AU" sz="2400" b="1" dirty="0">
                <a:solidFill>
                  <a:schemeClr val="bg1"/>
                </a:solidFill>
              </a:rPr>
              <a:t>The Actuaries Institute?</a:t>
            </a:r>
          </a:p>
          <a:p>
            <a:pPr>
              <a:buNone/>
            </a:pPr>
            <a:endParaRPr lang="en-AU" sz="2000" dirty="0">
              <a:solidFill>
                <a:schemeClr val="bg1"/>
              </a:solidFill>
            </a:endParaRPr>
          </a:p>
        </p:txBody>
      </p:sp>
    </p:spTree>
    <p:extLst>
      <p:ext uri="{BB962C8B-B14F-4D97-AF65-F5344CB8AC3E}">
        <p14:creationId xmlns:p14="http://schemas.microsoft.com/office/powerpoint/2010/main" val="74593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F1D1-90AE-A446-5216-4FABB3AF6EB4}"/>
              </a:ext>
            </a:extLst>
          </p:cNvPr>
          <p:cNvSpPr>
            <a:spLocks noGrp="1"/>
          </p:cNvSpPr>
          <p:nvPr>
            <p:ph type="title"/>
          </p:nvPr>
        </p:nvSpPr>
        <p:spPr>
          <a:xfrm>
            <a:off x="326848" y="196318"/>
            <a:ext cx="11559235" cy="500737"/>
          </a:xfrm>
        </p:spPr>
        <p:txBody>
          <a:bodyPr/>
          <a:lstStyle/>
          <a:p>
            <a:r>
              <a:rPr lang="en-AU" sz="4000" dirty="0"/>
              <a:t>What can the profession do?</a:t>
            </a:r>
          </a:p>
        </p:txBody>
      </p:sp>
      <p:sp>
        <p:nvSpPr>
          <p:cNvPr id="4" name="TextBox 3">
            <a:extLst>
              <a:ext uri="{FF2B5EF4-FFF2-40B4-BE49-F238E27FC236}">
                <a16:creationId xmlns:a16="http://schemas.microsoft.com/office/drawing/2014/main" id="{7606470A-D190-B676-D951-303DEEA529C9}"/>
              </a:ext>
            </a:extLst>
          </p:cNvPr>
          <p:cNvSpPr txBox="1"/>
          <p:nvPr/>
        </p:nvSpPr>
        <p:spPr>
          <a:xfrm>
            <a:off x="269082" y="859499"/>
            <a:ext cx="11580812" cy="707886"/>
          </a:xfrm>
          <a:prstGeom prst="rect">
            <a:avLst/>
          </a:prstGeom>
          <a:noFill/>
        </p:spPr>
        <p:txBody>
          <a:bodyPr wrap="square">
            <a:spAutoFit/>
          </a:bodyPr>
          <a:lstStyle/>
          <a:p>
            <a:pPr>
              <a:buNone/>
            </a:pPr>
            <a:r>
              <a:rPr lang="en-AU" sz="2000" i="1" dirty="0">
                <a:solidFill>
                  <a:schemeClr val="bg1"/>
                </a:solidFill>
                <a:latin typeface="Arial" panose="020B0604020202020204" pitchFamily="34" charset="0"/>
                <a:cs typeface="Arial" panose="020B0604020202020204" pitchFamily="34" charset="0"/>
              </a:rPr>
              <a:t>To what extent are progressive HGA developments dependent on regulatory reforms, or can the FS sector make major strides in the absence of further reforms post-DBFO?</a:t>
            </a:r>
          </a:p>
        </p:txBody>
      </p:sp>
      <p:sp>
        <p:nvSpPr>
          <p:cNvPr id="3" name="TextBox 2">
            <a:extLst>
              <a:ext uri="{FF2B5EF4-FFF2-40B4-BE49-F238E27FC236}">
                <a16:creationId xmlns:a16="http://schemas.microsoft.com/office/drawing/2014/main" id="{84839EAA-AEB5-8F89-E547-02FBDE140208}"/>
              </a:ext>
            </a:extLst>
          </p:cNvPr>
          <p:cNvSpPr txBox="1"/>
          <p:nvPr/>
        </p:nvSpPr>
        <p:spPr>
          <a:xfrm>
            <a:off x="269082" y="1712647"/>
            <a:ext cx="5647531" cy="4916731"/>
          </a:xfrm>
          <a:prstGeom prst="rect">
            <a:avLst/>
          </a:prstGeom>
          <a:noFill/>
        </p:spPr>
        <p:txBody>
          <a:bodyPr wrap="square">
            <a:spAutoFit/>
          </a:bodyPr>
          <a:lstStyle/>
          <a:p>
            <a:pPr>
              <a:buNone/>
            </a:pPr>
            <a:r>
              <a:rPr lang="en-AU" sz="2000" b="1" dirty="0">
                <a:solidFill>
                  <a:srgbClr val="FFFF00"/>
                </a:solidFill>
                <a:latin typeface="Arial" panose="020B0604020202020204" pitchFamily="34" charset="0"/>
                <a:cs typeface="Arial" panose="020B0604020202020204" pitchFamily="34" charset="0"/>
              </a:rPr>
              <a:t>Individual Actuaries</a:t>
            </a:r>
          </a:p>
          <a:p>
            <a:pPr>
              <a:spcBef>
                <a:spcPts val="600"/>
              </a:spcBef>
              <a:buNone/>
            </a:pPr>
            <a:r>
              <a:rPr lang="en-AU" sz="2000" dirty="0">
                <a:solidFill>
                  <a:schemeClr val="bg1"/>
                </a:solidFill>
                <a:latin typeface="Arial" panose="020B0604020202020204" pitchFamily="34" charset="0"/>
                <a:cs typeface="Arial" panose="020B0604020202020204" pitchFamily="34" charset="0"/>
              </a:rPr>
              <a:t>In current roles: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Champion HGA thinking in your organisations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Implement what's possible now: Help frameworks, pilot Guidance, build cohort strategies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Use actuarial skills: Model outcomes, quantify value, develop risk frameworks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Document/share: Case studies, barriers, evidence of improvement</a:t>
            </a:r>
          </a:p>
          <a:p>
            <a:pPr>
              <a:spcBef>
                <a:spcPts val="600"/>
              </a:spcBef>
              <a:buClr>
                <a:schemeClr val="bg1"/>
              </a:buClr>
            </a:pPr>
            <a:endParaRPr lang="en-AU" dirty="0">
              <a:solidFill>
                <a:schemeClr val="bg1"/>
              </a:solidFill>
              <a:latin typeface="Arial" panose="020B0604020202020204" pitchFamily="34" charset="0"/>
              <a:cs typeface="Arial" panose="020B0604020202020204" pitchFamily="34" charset="0"/>
            </a:endParaRPr>
          </a:p>
          <a:p>
            <a:pPr>
              <a:spcBef>
                <a:spcPts val="600"/>
              </a:spcBef>
              <a:buClr>
                <a:schemeClr val="bg1"/>
              </a:buClr>
            </a:pPr>
            <a:r>
              <a:rPr lang="en-AU" dirty="0">
                <a:solidFill>
                  <a:schemeClr val="bg1"/>
                </a:solidFill>
                <a:latin typeface="Arial" panose="020B0604020202020204" pitchFamily="34" charset="0"/>
                <a:cs typeface="Arial" panose="020B0604020202020204" pitchFamily="34" charset="0"/>
              </a:rPr>
              <a:t>As Advisers to Trustees: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Advocate for investment in HGA capabilities (not just compliance)</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Educate boards on trustee dilemma and HGA solutions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Design graduated support models within current boundaries</a:t>
            </a:r>
          </a:p>
          <a:p>
            <a:pPr>
              <a:spcBef>
                <a:spcPts val="600"/>
              </a:spcBef>
              <a:buClr>
                <a:schemeClr val="bg1"/>
              </a:buClr>
            </a:pPr>
            <a:endParaRPr lang="en-AU" dirty="0">
              <a:solidFill>
                <a:schemeClr val="bg1"/>
              </a:solidFill>
              <a:latin typeface="Arial" panose="020B0604020202020204" pitchFamily="34" charset="0"/>
              <a:cs typeface="Arial" panose="020B0604020202020204" pitchFamily="34" charset="0"/>
            </a:endParaRPr>
          </a:p>
          <a:p>
            <a:pPr>
              <a:spcBef>
                <a:spcPts val="600"/>
              </a:spcBef>
              <a:buClr>
                <a:schemeClr val="bg1"/>
              </a:buClr>
            </a:pPr>
            <a:r>
              <a:rPr lang="en-AU" dirty="0">
                <a:solidFill>
                  <a:schemeClr val="bg1"/>
                </a:solidFill>
                <a:latin typeface="Arial" panose="020B0604020202020204" pitchFamily="34" charset="0"/>
                <a:cs typeface="Arial" panose="020B0604020202020204" pitchFamily="34" charset="0"/>
              </a:rPr>
              <a:t>In Policy Roles: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Provide technical input on advice guidance boundary</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Share actuarial evidence on outcomes and risks</a:t>
            </a:r>
          </a:p>
        </p:txBody>
      </p:sp>
      <p:sp>
        <p:nvSpPr>
          <p:cNvPr id="6" name="TextBox 5">
            <a:extLst>
              <a:ext uri="{FF2B5EF4-FFF2-40B4-BE49-F238E27FC236}">
                <a16:creationId xmlns:a16="http://schemas.microsoft.com/office/drawing/2014/main" id="{BB4E9FB4-9457-F785-EA40-FEF964C92F52}"/>
              </a:ext>
            </a:extLst>
          </p:cNvPr>
          <p:cNvSpPr txBox="1"/>
          <p:nvPr/>
        </p:nvSpPr>
        <p:spPr>
          <a:xfrm>
            <a:off x="6275388" y="1682167"/>
            <a:ext cx="5647531" cy="5170646"/>
          </a:xfrm>
          <a:prstGeom prst="rect">
            <a:avLst/>
          </a:prstGeom>
          <a:noFill/>
        </p:spPr>
        <p:txBody>
          <a:bodyPr wrap="square">
            <a:spAutoFit/>
          </a:bodyPr>
          <a:lstStyle/>
          <a:p>
            <a:pPr>
              <a:buNone/>
            </a:pPr>
            <a:r>
              <a:rPr lang="en-AU" sz="2000" b="1" dirty="0">
                <a:solidFill>
                  <a:srgbClr val="FFFF00"/>
                </a:solidFill>
                <a:latin typeface="Arial" panose="020B0604020202020204" pitchFamily="34" charset="0"/>
                <a:cs typeface="Arial" panose="020B0604020202020204" pitchFamily="34" charset="0"/>
              </a:rPr>
              <a:t>Actuaries Institute</a:t>
            </a:r>
          </a:p>
          <a:p>
            <a:pPr>
              <a:spcBef>
                <a:spcPts val="600"/>
              </a:spcBef>
              <a:buNone/>
            </a:pPr>
            <a:r>
              <a:rPr lang="en-AU" sz="2000" dirty="0">
                <a:solidFill>
                  <a:schemeClr val="bg1"/>
                </a:solidFill>
                <a:latin typeface="Arial" panose="020B0604020202020204" pitchFamily="34" charset="0"/>
                <a:cs typeface="Arial" panose="020B0604020202020204" pitchFamily="34" charset="0"/>
              </a:rPr>
              <a:t>Immediate (0-12 months):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Advocate for DBFO completion and trustee certainty</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Build evidence base: Commission research, gather case studies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Education: CPD sessions, insights forums, media engagement</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Coalition building: e.g. with FAAA, super funds, consumer groups</a:t>
            </a:r>
          </a:p>
          <a:p>
            <a:pPr>
              <a:spcBef>
                <a:spcPts val="600"/>
              </a:spcBef>
              <a:buClr>
                <a:schemeClr val="bg1"/>
              </a:buClr>
            </a:pPr>
            <a:endParaRPr lang="en-AU" dirty="0">
              <a:solidFill>
                <a:schemeClr val="bg1"/>
              </a:solidFill>
              <a:latin typeface="Arial" panose="020B0604020202020204" pitchFamily="34" charset="0"/>
              <a:cs typeface="Arial" panose="020B0604020202020204" pitchFamily="34" charset="0"/>
            </a:endParaRPr>
          </a:p>
          <a:p>
            <a:pPr>
              <a:spcBef>
                <a:spcPts val="600"/>
              </a:spcBef>
              <a:buClr>
                <a:schemeClr val="bg1"/>
              </a:buClr>
            </a:pPr>
            <a:r>
              <a:rPr lang="en-AU" dirty="0">
                <a:solidFill>
                  <a:schemeClr val="bg1"/>
                </a:solidFill>
                <a:latin typeface="Arial" panose="020B0604020202020204" pitchFamily="34" charset="0"/>
                <a:cs typeface="Arial" panose="020B0604020202020204" pitchFamily="34" charset="0"/>
              </a:rPr>
              <a:t>Medium-term (1-3 years):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Champion Advice Guidance Boundary Review (joint ASIC/APRA/Treasury)</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Develop professional standards for Guidance delivery</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Support new class of adviser education and pathways</a:t>
            </a:r>
          </a:p>
          <a:p>
            <a:pPr>
              <a:spcBef>
                <a:spcPts val="600"/>
              </a:spcBef>
              <a:buClr>
                <a:schemeClr val="bg1"/>
              </a:buClr>
            </a:pPr>
            <a:endParaRPr lang="en-AU" dirty="0">
              <a:solidFill>
                <a:schemeClr val="bg1"/>
              </a:solidFill>
              <a:latin typeface="Arial" panose="020B0604020202020204" pitchFamily="34" charset="0"/>
              <a:cs typeface="Arial" panose="020B0604020202020204" pitchFamily="34" charset="0"/>
            </a:endParaRPr>
          </a:p>
          <a:p>
            <a:pPr>
              <a:spcBef>
                <a:spcPts val="600"/>
              </a:spcBef>
              <a:buClr>
                <a:schemeClr val="bg1"/>
              </a:buClr>
            </a:pPr>
            <a:r>
              <a:rPr lang="en-AU" dirty="0">
                <a:solidFill>
                  <a:schemeClr val="bg1"/>
                </a:solidFill>
                <a:latin typeface="Arial" panose="020B0604020202020204" pitchFamily="34" charset="0"/>
                <a:cs typeface="Arial" panose="020B0604020202020204" pitchFamily="34" charset="0"/>
              </a:rPr>
              <a:t>Longer-term (3-5+ years):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Support legislative simplification (ALRC recommendations)</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Evolve professional standards: Retirement income as core actuarial domain</a:t>
            </a:r>
          </a:p>
          <a:p>
            <a:pPr marL="225425" indent="-225425">
              <a:spcBef>
                <a:spcPts val="300"/>
              </a:spcBef>
              <a:buClr>
                <a:schemeClr val="bg1"/>
              </a:buClr>
              <a:buFont typeface="Wingdings" pitchFamily="2" charset="2"/>
              <a:buChar char="ü"/>
            </a:pPr>
            <a:r>
              <a:rPr lang="en-AU" sz="1400" dirty="0">
                <a:solidFill>
                  <a:schemeClr val="bg1"/>
                </a:solidFill>
                <a:latin typeface="Arial" panose="020B0604020202020204" pitchFamily="34" charset="0"/>
                <a:cs typeface="Arial" panose="020B0604020202020204" pitchFamily="34" charset="0"/>
              </a:rPr>
              <a:t>Build actuarial role as HGA design experts</a:t>
            </a:r>
          </a:p>
        </p:txBody>
      </p:sp>
    </p:spTree>
    <p:extLst>
      <p:ext uri="{BB962C8B-B14F-4D97-AF65-F5344CB8AC3E}">
        <p14:creationId xmlns:p14="http://schemas.microsoft.com/office/powerpoint/2010/main" val="51517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4B82-B7EC-7A43-383E-AA79175097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9897B1-B390-CC45-4C9B-DE635964B7A1}"/>
              </a:ext>
            </a:extLst>
          </p:cNvPr>
          <p:cNvSpPr txBox="1"/>
          <p:nvPr/>
        </p:nvSpPr>
        <p:spPr>
          <a:xfrm>
            <a:off x="328074" y="467767"/>
            <a:ext cx="5997155" cy="4154984"/>
          </a:xfrm>
          <a:prstGeom prst="rect">
            <a:avLst/>
          </a:prstGeom>
          <a:noFill/>
        </p:spPr>
        <p:txBody>
          <a:bodyPr wrap="none" rtlCol="0">
            <a:spAutoFit/>
          </a:bodyPr>
          <a:lstStyle/>
          <a:p>
            <a:r>
              <a:rPr lang="en-AU" sz="4400" dirty="0">
                <a:solidFill>
                  <a:schemeClr val="bg1"/>
                </a:solidFill>
              </a:rPr>
              <a:t>Discussion/Questions</a:t>
            </a:r>
          </a:p>
          <a:p>
            <a:endParaRPr lang="en-AU" sz="4400" dirty="0">
              <a:solidFill>
                <a:schemeClr val="bg1"/>
              </a:solidFill>
            </a:endParaRPr>
          </a:p>
          <a:p>
            <a:endParaRPr lang="en-AU" sz="4400" dirty="0">
              <a:solidFill>
                <a:schemeClr val="bg1"/>
              </a:solidFill>
            </a:endParaRPr>
          </a:p>
          <a:p>
            <a:r>
              <a:rPr lang="en-AU" sz="4400" dirty="0">
                <a:solidFill>
                  <a:schemeClr val="bg1"/>
                </a:solidFill>
              </a:rPr>
              <a:t>Scan the QR code or </a:t>
            </a:r>
          </a:p>
          <a:p>
            <a:r>
              <a:rPr lang="en-AU" sz="4400" dirty="0">
                <a:solidFill>
                  <a:schemeClr val="bg1"/>
                </a:solidFill>
              </a:rPr>
              <a:t>go to slido.com and </a:t>
            </a:r>
          </a:p>
          <a:p>
            <a:r>
              <a:rPr lang="en-AU" sz="4400" dirty="0">
                <a:solidFill>
                  <a:schemeClr val="bg1"/>
                </a:solidFill>
              </a:rPr>
              <a:t>enter code 1357689</a:t>
            </a:r>
            <a:endParaRPr lang="en-AU" dirty="0"/>
          </a:p>
        </p:txBody>
      </p:sp>
      <p:pic>
        <p:nvPicPr>
          <p:cNvPr id="4" name="Picture 3">
            <a:extLst>
              <a:ext uri="{FF2B5EF4-FFF2-40B4-BE49-F238E27FC236}">
                <a16:creationId xmlns:a16="http://schemas.microsoft.com/office/drawing/2014/main" id="{E048450E-4DA7-2FB4-659E-617AFE6E9149}"/>
              </a:ext>
            </a:extLst>
          </p:cNvPr>
          <p:cNvPicPr>
            <a:picLocks noChangeAspect="1"/>
          </p:cNvPicPr>
          <p:nvPr/>
        </p:nvPicPr>
        <p:blipFill>
          <a:blip r:embed="rId3"/>
          <a:stretch>
            <a:fillRect/>
          </a:stretch>
        </p:blipFill>
        <p:spPr>
          <a:xfrm>
            <a:off x="6676292" y="1699846"/>
            <a:ext cx="4453304" cy="4453304"/>
          </a:xfrm>
          <a:prstGeom prst="rect">
            <a:avLst/>
          </a:prstGeom>
        </p:spPr>
      </p:pic>
    </p:spTree>
    <p:extLst>
      <p:ext uri="{BB962C8B-B14F-4D97-AF65-F5344CB8AC3E}">
        <p14:creationId xmlns:p14="http://schemas.microsoft.com/office/powerpoint/2010/main" val="2614830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6184C-A9DD-3645-7BFC-0D3AC08905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BB0C562-506D-33F9-7A87-85ADC52BD4F2}"/>
              </a:ext>
            </a:extLst>
          </p:cNvPr>
          <p:cNvSpPr txBox="1"/>
          <p:nvPr/>
        </p:nvSpPr>
        <p:spPr>
          <a:xfrm>
            <a:off x="328074" y="467767"/>
            <a:ext cx="5756704" cy="4154984"/>
          </a:xfrm>
          <a:prstGeom prst="rect">
            <a:avLst/>
          </a:prstGeom>
          <a:noFill/>
        </p:spPr>
        <p:txBody>
          <a:bodyPr wrap="none" rtlCol="0">
            <a:spAutoFit/>
          </a:bodyPr>
          <a:lstStyle/>
          <a:p>
            <a:r>
              <a:rPr lang="en-AU" sz="4400" dirty="0">
                <a:solidFill>
                  <a:schemeClr val="bg1"/>
                </a:solidFill>
              </a:rPr>
              <a:t>Feedback Survey</a:t>
            </a:r>
          </a:p>
          <a:p>
            <a:endParaRPr lang="en-AU" sz="4400" dirty="0">
              <a:solidFill>
                <a:schemeClr val="bg1"/>
              </a:solidFill>
            </a:endParaRPr>
          </a:p>
          <a:p>
            <a:endParaRPr lang="en-AU" sz="4400" dirty="0">
              <a:solidFill>
                <a:schemeClr val="bg1"/>
              </a:solidFill>
            </a:endParaRPr>
          </a:p>
          <a:p>
            <a:r>
              <a:rPr lang="en-AU" sz="4400" dirty="0">
                <a:solidFill>
                  <a:schemeClr val="bg1"/>
                </a:solidFill>
              </a:rPr>
              <a:t>Scan the QR code or </a:t>
            </a:r>
          </a:p>
          <a:p>
            <a:r>
              <a:rPr lang="en-AU" sz="4400" dirty="0">
                <a:solidFill>
                  <a:schemeClr val="bg1"/>
                </a:solidFill>
              </a:rPr>
              <a:t>go to slido.com and </a:t>
            </a:r>
          </a:p>
          <a:p>
            <a:r>
              <a:rPr lang="en-AU" sz="4400" dirty="0">
                <a:solidFill>
                  <a:schemeClr val="bg1"/>
                </a:solidFill>
              </a:rPr>
              <a:t>enter code 1357689</a:t>
            </a:r>
            <a:endParaRPr lang="en-AU" dirty="0"/>
          </a:p>
        </p:txBody>
      </p:sp>
      <p:pic>
        <p:nvPicPr>
          <p:cNvPr id="4" name="Picture 3">
            <a:extLst>
              <a:ext uri="{FF2B5EF4-FFF2-40B4-BE49-F238E27FC236}">
                <a16:creationId xmlns:a16="http://schemas.microsoft.com/office/drawing/2014/main" id="{C2A5F2EE-6A18-8095-D239-1EFDDCAB2510}"/>
              </a:ext>
            </a:extLst>
          </p:cNvPr>
          <p:cNvPicPr>
            <a:picLocks noChangeAspect="1"/>
          </p:cNvPicPr>
          <p:nvPr/>
        </p:nvPicPr>
        <p:blipFill>
          <a:blip r:embed="rId3"/>
          <a:stretch>
            <a:fillRect/>
          </a:stretch>
        </p:blipFill>
        <p:spPr>
          <a:xfrm>
            <a:off x="6676292" y="1699846"/>
            <a:ext cx="4453304" cy="4453304"/>
          </a:xfrm>
          <a:prstGeom prst="rect">
            <a:avLst/>
          </a:prstGeom>
        </p:spPr>
      </p:pic>
    </p:spTree>
    <p:extLst>
      <p:ext uri="{BB962C8B-B14F-4D97-AF65-F5344CB8AC3E}">
        <p14:creationId xmlns:p14="http://schemas.microsoft.com/office/powerpoint/2010/main" val="366759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latin typeface="Arial"/>
                <a:cs typeface="Arial"/>
              </a:rPr>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latin typeface="Arial"/>
                <a:cs typeface="Arial"/>
              </a:rPr>
              <a:t>Actuaries Institute</a:t>
            </a:r>
          </a:p>
          <a:p>
            <a:r>
              <a:rPr lang="en-US" dirty="0">
                <a:latin typeface="Arial"/>
                <a:cs typeface="Arial"/>
              </a:rPr>
              <a:t>actuaries.asn.au</a:t>
            </a:r>
          </a:p>
        </p:txBody>
      </p:sp>
    </p:spTree>
    <p:extLst>
      <p:ext uri="{BB962C8B-B14F-4D97-AF65-F5344CB8AC3E}">
        <p14:creationId xmlns:p14="http://schemas.microsoft.com/office/powerpoint/2010/main" val="24519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ACA9-E4FF-903A-176A-410439B3D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F668F0-A229-4825-5235-FC8BF79F9468}"/>
              </a:ext>
            </a:extLst>
          </p:cNvPr>
          <p:cNvSpPr>
            <a:spLocks noGrp="1"/>
          </p:cNvSpPr>
          <p:nvPr>
            <p:ph type="title"/>
          </p:nvPr>
        </p:nvSpPr>
        <p:spPr/>
        <p:txBody>
          <a:bodyPr/>
          <a:lstStyle/>
          <a:p>
            <a:r>
              <a:rPr lang="en-AU" sz="4000" dirty="0"/>
              <a:t>The Challenge and Target Outcomes</a:t>
            </a:r>
          </a:p>
        </p:txBody>
      </p:sp>
      <p:sp>
        <p:nvSpPr>
          <p:cNvPr id="3" name="TextBox 2">
            <a:extLst>
              <a:ext uri="{FF2B5EF4-FFF2-40B4-BE49-F238E27FC236}">
                <a16:creationId xmlns:a16="http://schemas.microsoft.com/office/drawing/2014/main" id="{EFA133D9-444E-1E9E-3613-F93E469E792C}"/>
              </a:ext>
            </a:extLst>
          </p:cNvPr>
          <p:cNvSpPr txBox="1"/>
          <p:nvPr/>
        </p:nvSpPr>
        <p:spPr>
          <a:xfrm>
            <a:off x="450761" y="1171971"/>
            <a:ext cx="11204619" cy="5570756"/>
          </a:xfrm>
          <a:prstGeom prst="rect">
            <a:avLst/>
          </a:prstGeom>
          <a:noFill/>
        </p:spPr>
        <p:txBody>
          <a:bodyPr wrap="square" rtlCol="0">
            <a:spAutoFit/>
          </a:bodyPr>
          <a:lstStyle/>
          <a:p>
            <a:r>
              <a:rPr lang="en-AU" sz="2400" b="1" dirty="0">
                <a:solidFill>
                  <a:schemeClr val="bg1"/>
                </a:solidFill>
              </a:rPr>
              <a:t>Financial advice gap in Australia (access and affordability) </a:t>
            </a:r>
          </a:p>
          <a:p>
            <a:endParaRPr lang="en-AU" sz="2400" b="1" dirty="0">
              <a:solidFill>
                <a:schemeClr val="bg1"/>
              </a:solidFill>
            </a:endParaRPr>
          </a:p>
          <a:p>
            <a:r>
              <a:rPr lang="en-AU" sz="2400" b="1" dirty="0">
                <a:solidFill>
                  <a:schemeClr val="bg1"/>
                </a:solidFill>
              </a:rPr>
              <a:t>Imperative: more Australians have access to a broad range of support  that fits their needs and contributes to enhanced financial wellbeing.</a:t>
            </a:r>
          </a:p>
          <a:p>
            <a:endParaRPr lang="en-AU" sz="2000" dirty="0">
              <a:solidFill>
                <a:schemeClr val="bg1"/>
              </a:solidFill>
            </a:endParaRPr>
          </a:p>
          <a:p>
            <a:endParaRPr lang="en-US" b="1" dirty="0">
              <a:solidFill>
                <a:schemeClr val="bg1"/>
              </a:solidFill>
            </a:endParaRPr>
          </a:p>
          <a:p>
            <a:r>
              <a:rPr lang="en-US" sz="2000" b="1" dirty="0">
                <a:solidFill>
                  <a:schemeClr val="bg1"/>
                </a:solidFill>
              </a:rPr>
              <a:t>Policy and regulatory objectives of a comprehensive HGA framework:</a:t>
            </a:r>
            <a:endParaRPr lang="en-AU" sz="2000" dirty="0">
              <a:solidFill>
                <a:schemeClr val="bg1"/>
              </a:solidFill>
            </a:endParaRPr>
          </a:p>
          <a:p>
            <a:pPr marL="285750" lvl="0" indent="-285750">
              <a:buFont typeface="Arial" panose="020B0604020202020204" pitchFamily="34" charset="0"/>
              <a:buChar char="•"/>
            </a:pPr>
            <a:r>
              <a:rPr lang="en-US" sz="2000" dirty="0">
                <a:solidFill>
                  <a:schemeClr val="bg1"/>
                </a:solidFill>
              </a:rPr>
              <a:t>Increase access to financial support.</a:t>
            </a:r>
            <a:endParaRPr lang="en-AU" sz="2000" dirty="0">
              <a:solidFill>
                <a:schemeClr val="bg1"/>
              </a:solidFill>
            </a:endParaRPr>
          </a:p>
          <a:p>
            <a:pPr marL="285750" lvl="0" indent="-285750">
              <a:buFont typeface="Arial" panose="020B0604020202020204" pitchFamily="34" charset="0"/>
              <a:buChar char="•"/>
            </a:pPr>
            <a:r>
              <a:rPr lang="en-US" dirty="0">
                <a:solidFill>
                  <a:schemeClr val="bg1"/>
                </a:solidFill>
              </a:rPr>
              <a:t>Provide practical solutions to improve consumer financial wellbeing.</a:t>
            </a:r>
            <a:endParaRPr lang="en-AU" dirty="0">
              <a:solidFill>
                <a:schemeClr val="bg1"/>
              </a:solidFill>
            </a:endParaRPr>
          </a:p>
          <a:p>
            <a:pPr marL="285750" lvl="0" indent="-285750">
              <a:buFont typeface="Arial" panose="020B0604020202020204" pitchFamily="34" charset="0"/>
              <a:buChar char="•"/>
            </a:pPr>
            <a:r>
              <a:rPr lang="en-US" dirty="0">
                <a:solidFill>
                  <a:schemeClr val="bg1"/>
                </a:solidFill>
              </a:rPr>
              <a:t>Define clear boundaries between Help, Guidance and Advice.</a:t>
            </a:r>
            <a:endParaRPr lang="en-AU" dirty="0">
              <a:solidFill>
                <a:schemeClr val="bg1"/>
              </a:solidFill>
            </a:endParaRPr>
          </a:p>
          <a:p>
            <a:endParaRPr lang="en-AU" b="1" dirty="0">
              <a:solidFill>
                <a:schemeClr val="bg1"/>
              </a:solidFill>
            </a:endParaRPr>
          </a:p>
          <a:p>
            <a:endParaRPr lang="en-AU" b="1" dirty="0">
              <a:solidFill>
                <a:schemeClr val="bg1"/>
              </a:solidFill>
            </a:endParaRPr>
          </a:p>
          <a:p>
            <a:r>
              <a:rPr lang="en-AU" sz="2000" b="1" dirty="0">
                <a:solidFill>
                  <a:schemeClr val="bg1"/>
                </a:solidFill>
              </a:rPr>
              <a:t>Target outcomes of the reform process should include:</a:t>
            </a:r>
            <a:endParaRPr lang="en-AU" sz="2000" dirty="0">
              <a:solidFill>
                <a:schemeClr val="bg1"/>
              </a:solidFill>
            </a:endParaRPr>
          </a:p>
          <a:p>
            <a:pPr marL="285750" lvl="0" indent="-285750">
              <a:buFont typeface="Arial" panose="020B0604020202020204" pitchFamily="34" charset="0"/>
              <a:buChar char="•"/>
            </a:pPr>
            <a:r>
              <a:rPr lang="en-AU" dirty="0">
                <a:solidFill>
                  <a:schemeClr val="bg1"/>
                </a:solidFill>
              </a:rPr>
              <a:t>Increased accessibility to financial support services.</a:t>
            </a:r>
          </a:p>
          <a:p>
            <a:pPr marL="285750" lvl="0" indent="-285750">
              <a:buFont typeface="Arial" panose="020B0604020202020204" pitchFamily="34" charset="0"/>
              <a:buChar char="•"/>
            </a:pPr>
            <a:r>
              <a:rPr lang="en-AU" dirty="0">
                <a:solidFill>
                  <a:schemeClr val="bg1"/>
                </a:solidFill>
              </a:rPr>
              <a:t>Clearer regulatory framework for providing financial guidance.</a:t>
            </a:r>
          </a:p>
          <a:p>
            <a:pPr marL="285750" lvl="0" indent="-285750">
              <a:buFont typeface="Arial" panose="020B0604020202020204" pitchFamily="34" charset="0"/>
              <a:buChar char="•"/>
            </a:pPr>
            <a:r>
              <a:rPr lang="en-AU" dirty="0">
                <a:solidFill>
                  <a:schemeClr val="bg1"/>
                </a:solidFill>
              </a:rPr>
              <a:t>Enhanced capacity for superannuation funds to support members.</a:t>
            </a:r>
          </a:p>
          <a:p>
            <a:pPr marL="285750" lvl="0" indent="-285750">
              <a:buFont typeface="Arial" panose="020B0604020202020204" pitchFamily="34" charset="0"/>
              <a:buChar char="•"/>
            </a:pPr>
            <a:r>
              <a:rPr lang="en-AU" dirty="0">
                <a:solidFill>
                  <a:schemeClr val="bg1"/>
                </a:solidFill>
              </a:rPr>
              <a:t>Improved consumer financial wellbeing.</a:t>
            </a:r>
          </a:p>
          <a:p>
            <a:endParaRPr lang="en-AU" dirty="0"/>
          </a:p>
        </p:txBody>
      </p:sp>
    </p:spTree>
    <p:extLst>
      <p:ext uri="{BB962C8B-B14F-4D97-AF65-F5344CB8AC3E}">
        <p14:creationId xmlns:p14="http://schemas.microsoft.com/office/powerpoint/2010/main" val="5044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10DA-BB1E-7FD2-BFBA-BCDF7AE72CD6}"/>
              </a:ext>
            </a:extLst>
          </p:cNvPr>
          <p:cNvSpPr>
            <a:spLocks noGrp="1"/>
          </p:cNvSpPr>
          <p:nvPr>
            <p:ph type="title"/>
          </p:nvPr>
        </p:nvSpPr>
        <p:spPr/>
        <p:txBody>
          <a:bodyPr/>
          <a:lstStyle/>
          <a:p>
            <a:r>
              <a:rPr lang="en-AU" dirty="0"/>
              <a:t>A</a:t>
            </a:r>
            <a:r>
              <a:rPr lang="en-AU" sz="3200" dirty="0"/>
              <a:t>ddressing the gap</a:t>
            </a:r>
            <a:endParaRPr lang="en-AU" dirty="0"/>
          </a:p>
        </p:txBody>
      </p:sp>
      <p:grpSp>
        <p:nvGrpSpPr>
          <p:cNvPr id="40" name="Group 39">
            <a:extLst>
              <a:ext uri="{FF2B5EF4-FFF2-40B4-BE49-F238E27FC236}">
                <a16:creationId xmlns:a16="http://schemas.microsoft.com/office/drawing/2014/main" id="{AF518022-1A5F-4DFB-C52C-685341CD87CA}"/>
              </a:ext>
            </a:extLst>
          </p:cNvPr>
          <p:cNvGrpSpPr/>
          <p:nvPr/>
        </p:nvGrpSpPr>
        <p:grpSpPr>
          <a:xfrm>
            <a:off x="734871" y="1141508"/>
            <a:ext cx="10427147" cy="1467222"/>
            <a:chOff x="734871" y="1141508"/>
            <a:chExt cx="10427147" cy="1467222"/>
          </a:xfrm>
        </p:grpSpPr>
        <p:sp>
          <p:nvSpPr>
            <p:cNvPr id="3" name="Rectangle 2">
              <a:extLst>
                <a:ext uri="{FF2B5EF4-FFF2-40B4-BE49-F238E27FC236}">
                  <a16:creationId xmlns:a16="http://schemas.microsoft.com/office/drawing/2014/main" id="{32F9B1EC-7EE7-C3C9-03BD-841ED8DDBB08}"/>
                </a:ext>
              </a:extLst>
            </p:cNvPr>
            <p:cNvSpPr/>
            <p:nvPr/>
          </p:nvSpPr>
          <p:spPr>
            <a:xfrm>
              <a:off x="734871" y="1141508"/>
              <a:ext cx="10363481" cy="14672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6D6C94C7-B992-5C6B-1131-BD806BBFF3EA}"/>
                </a:ext>
              </a:extLst>
            </p:cNvPr>
            <p:cNvSpPr txBox="1"/>
            <p:nvPr/>
          </p:nvSpPr>
          <p:spPr>
            <a:xfrm>
              <a:off x="1765045" y="1213545"/>
              <a:ext cx="5263552" cy="523220"/>
            </a:xfrm>
            <a:prstGeom prst="rect">
              <a:avLst/>
            </a:prstGeom>
            <a:noFill/>
          </p:spPr>
          <p:txBody>
            <a:bodyPr wrap="square">
              <a:spAutoFit/>
            </a:bodyPr>
            <a:lstStyle/>
            <a:p>
              <a:r>
                <a:rPr lang="en-AU" sz="2800" b="1" dirty="0">
                  <a:solidFill>
                    <a:schemeClr val="accent1"/>
                  </a:solidFill>
                  <a:cs typeface="Arial" panose="020B0604020202020204" pitchFamily="34" charset="0"/>
                </a:rPr>
                <a:t>DBFO Reforms Critical</a:t>
              </a:r>
              <a:endParaRPr lang="en-AU" sz="2800" dirty="0">
                <a:solidFill>
                  <a:schemeClr val="accent1"/>
                </a:solidFill>
              </a:endParaRPr>
            </a:p>
          </p:txBody>
        </p:sp>
        <p:sp>
          <p:nvSpPr>
            <p:cNvPr id="9" name="Freeform 2">
              <a:extLst>
                <a:ext uri="{FF2B5EF4-FFF2-40B4-BE49-F238E27FC236}">
                  <a16:creationId xmlns:a16="http://schemas.microsoft.com/office/drawing/2014/main" id="{F669B34A-80DB-7C72-9AC8-1E0CEEF2D041}"/>
                </a:ext>
              </a:extLst>
            </p:cNvPr>
            <p:cNvSpPr>
              <a:spLocks noChangeAspect="1"/>
            </p:cNvSpPr>
            <p:nvPr/>
          </p:nvSpPr>
          <p:spPr>
            <a:xfrm>
              <a:off x="949561" y="1297023"/>
              <a:ext cx="648000" cy="648000"/>
            </a:xfrm>
            <a:custGeom>
              <a:avLst/>
              <a:gdLst/>
              <a:ahLst/>
              <a:cxnLst/>
              <a:rect l="l" t="t" r="r" b="b"/>
              <a:pathLst>
                <a:path w="1234591" h="1234591">
                  <a:moveTo>
                    <a:pt x="0" y="0"/>
                  </a:moveTo>
                  <a:lnTo>
                    <a:pt x="1234591" y="0"/>
                  </a:lnTo>
                  <a:lnTo>
                    <a:pt x="1234591" y="1234591"/>
                  </a:lnTo>
                  <a:lnTo>
                    <a:pt x="0" y="12345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dirty="0"/>
            </a:p>
          </p:txBody>
        </p:sp>
        <p:sp>
          <p:nvSpPr>
            <p:cNvPr id="10" name="Rectangle 1">
              <a:extLst>
                <a:ext uri="{FF2B5EF4-FFF2-40B4-BE49-F238E27FC236}">
                  <a16:creationId xmlns:a16="http://schemas.microsoft.com/office/drawing/2014/main" id="{D3B0AA25-5A29-AE3A-4F13-8CF7C0C017AE}"/>
                </a:ext>
              </a:extLst>
            </p:cNvPr>
            <p:cNvSpPr>
              <a:spLocks noChangeArrowheads="1"/>
            </p:cNvSpPr>
            <p:nvPr/>
          </p:nvSpPr>
          <p:spPr bwMode="auto">
            <a:xfrm>
              <a:off x="1751423" y="1713851"/>
              <a:ext cx="4586577" cy="81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Financial advisers remain central </a:t>
              </a:r>
            </a:p>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Super funds have pivotal role</a:t>
              </a:r>
            </a:p>
          </p:txBody>
        </p:sp>
        <p:sp>
          <p:nvSpPr>
            <p:cNvPr id="11" name="Rectangle 1">
              <a:extLst>
                <a:ext uri="{FF2B5EF4-FFF2-40B4-BE49-F238E27FC236}">
                  <a16:creationId xmlns:a16="http://schemas.microsoft.com/office/drawing/2014/main" id="{C982306A-E3AD-0B15-D715-91FC76EF40DE}"/>
                </a:ext>
              </a:extLst>
            </p:cNvPr>
            <p:cNvSpPr>
              <a:spLocks noChangeArrowheads="1"/>
            </p:cNvSpPr>
            <p:nvPr/>
          </p:nvSpPr>
          <p:spPr bwMode="auto">
            <a:xfrm>
              <a:off x="6575441" y="1686914"/>
              <a:ext cx="4586577" cy="81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Digital solutions enable scale</a:t>
              </a:r>
            </a:p>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Essential for Middle Australia</a:t>
              </a:r>
            </a:p>
          </p:txBody>
        </p:sp>
      </p:grpSp>
      <p:grpSp>
        <p:nvGrpSpPr>
          <p:cNvPr id="41" name="Group 40">
            <a:extLst>
              <a:ext uri="{FF2B5EF4-FFF2-40B4-BE49-F238E27FC236}">
                <a16:creationId xmlns:a16="http://schemas.microsoft.com/office/drawing/2014/main" id="{8CE11650-8AD7-FE6E-5353-1729BA195DF8}"/>
              </a:ext>
            </a:extLst>
          </p:cNvPr>
          <p:cNvGrpSpPr/>
          <p:nvPr/>
        </p:nvGrpSpPr>
        <p:grpSpPr>
          <a:xfrm>
            <a:off x="734872" y="2732603"/>
            <a:ext cx="10427147" cy="1704787"/>
            <a:chOff x="734872" y="2705568"/>
            <a:chExt cx="10427147" cy="1704787"/>
          </a:xfrm>
        </p:grpSpPr>
        <p:sp>
          <p:nvSpPr>
            <p:cNvPr id="22" name="Rectangle 21">
              <a:extLst>
                <a:ext uri="{FF2B5EF4-FFF2-40B4-BE49-F238E27FC236}">
                  <a16:creationId xmlns:a16="http://schemas.microsoft.com/office/drawing/2014/main" id="{5AD116B8-E18B-740D-7007-781C163DD2C0}"/>
                </a:ext>
              </a:extLst>
            </p:cNvPr>
            <p:cNvSpPr/>
            <p:nvPr/>
          </p:nvSpPr>
          <p:spPr>
            <a:xfrm>
              <a:off x="734872" y="2705568"/>
              <a:ext cx="10363481" cy="170478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C01300AA-480F-9119-1B7F-C9BAB39BABF5}"/>
                </a:ext>
              </a:extLst>
            </p:cNvPr>
            <p:cNvSpPr txBox="1"/>
            <p:nvPr/>
          </p:nvSpPr>
          <p:spPr>
            <a:xfrm>
              <a:off x="1765046" y="2777606"/>
              <a:ext cx="6294270" cy="523220"/>
            </a:xfrm>
            <a:prstGeom prst="rect">
              <a:avLst/>
            </a:prstGeom>
            <a:noFill/>
          </p:spPr>
          <p:txBody>
            <a:bodyPr wrap="square">
              <a:spAutoFit/>
            </a:bodyPr>
            <a:lstStyle/>
            <a:p>
              <a:r>
                <a:rPr lang="en-AU" sz="2800" b="1" dirty="0">
                  <a:solidFill>
                    <a:schemeClr val="accent1"/>
                  </a:solidFill>
                  <a:cs typeface="Arial" panose="020B0604020202020204" pitchFamily="34" charset="0"/>
                </a:rPr>
                <a:t>Broader Framework Needed</a:t>
              </a:r>
              <a:endParaRPr lang="en-AU" sz="2800" dirty="0">
                <a:solidFill>
                  <a:schemeClr val="accent1"/>
                </a:solidFill>
              </a:endParaRPr>
            </a:p>
          </p:txBody>
        </p:sp>
        <p:sp>
          <p:nvSpPr>
            <p:cNvPr id="25" name="Rectangle 1">
              <a:extLst>
                <a:ext uri="{FF2B5EF4-FFF2-40B4-BE49-F238E27FC236}">
                  <a16:creationId xmlns:a16="http://schemas.microsoft.com/office/drawing/2014/main" id="{789B2004-08B9-555B-E581-7CC1700C9135}"/>
                </a:ext>
              </a:extLst>
            </p:cNvPr>
            <p:cNvSpPr>
              <a:spLocks noChangeArrowheads="1"/>
            </p:cNvSpPr>
            <p:nvPr/>
          </p:nvSpPr>
          <p:spPr bwMode="auto">
            <a:xfrm>
              <a:off x="1764871" y="3253908"/>
              <a:ext cx="4949828"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Help → Guidance → Advice spectrum</a:t>
              </a:r>
            </a:p>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Not everyone needs comprehensive advice</a:t>
              </a:r>
            </a:p>
          </p:txBody>
        </p:sp>
        <p:sp>
          <p:nvSpPr>
            <p:cNvPr id="26" name="Rectangle 1">
              <a:extLst>
                <a:ext uri="{FF2B5EF4-FFF2-40B4-BE49-F238E27FC236}">
                  <a16:creationId xmlns:a16="http://schemas.microsoft.com/office/drawing/2014/main" id="{E24F4B78-4384-9AFB-3FCD-586CBD951A0C}"/>
                </a:ext>
              </a:extLst>
            </p:cNvPr>
            <p:cNvSpPr>
              <a:spLocks noChangeArrowheads="1"/>
            </p:cNvSpPr>
            <p:nvPr/>
          </p:nvSpPr>
          <p:spPr bwMode="auto">
            <a:xfrm>
              <a:off x="6575442" y="3267355"/>
              <a:ext cx="4586577" cy="81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Regulation currently too blunt</a:t>
              </a:r>
            </a:p>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Match complexity to risk</a:t>
              </a:r>
            </a:p>
          </p:txBody>
        </p:sp>
        <p:sp>
          <p:nvSpPr>
            <p:cNvPr id="32" name="Freeform 3">
              <a:extLst>
                <a:ext uri="{FF2B5EF4-FFF2-40B4-BE49-F238E27FC236}">
                  <a16:creationId xmlns:a16="http://schemas.microsoft.com/office/drawing/2014/main" id="{F6CFCAB5-7019-59A1-9899-285F09A2E349}"/>
                </a:ext>
              </a:extLst>
            </p:cNvPr>
            <p:cNvSpPr>
              <a:spLocks noChangeAspect="1"/>
            </p:cNvSpPr>
            <p:nvPr/>
          </p:nvSpPr>
          <p:spPr>
            <a:xfrm>
              <a:off x="949561" y="2935986"/>
              <a:ext cx="648000" cy="648000"/>
            </a:xfrm>
            <a:custGeom>
              <a:avLst/>
              <a:gdLst/>
              <a:ahLst/>
              <a:cxnLst/>
              <a:rect l="l" t="t" r="r" b="b"/>
              <a:pathLst>
                <a:path w="1038724" h="906287">
                  <a:moveTo>
                    <a:pt x="0" y="0"/>
                  </a:moveTo>
                  <a:lnTo>
                    <a:pt x="1038724" y="0"/>
                  </a:lnTo>
                  <a:lnTo>
                    <a:pt x="1038724" y="906287"/>
                  </a:lnTo>
                  <a:lnTo>
                    <a:pt x="0" y="9062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dirty="0"/>
            </a:p>
          </p:txBody>
        </p:sp>
      </p:grpSp>
      <p:grpSp>
        <p:nvGrpSpPr>
          <p:cNvPr id="42" name="Group 41">
            <a:extLst>
              <a:ext uri="{FF2B5EF4-FFF2-40B4-BE49-F238E27FC236}">
                <a16:creationId xmlns:a16="http://schemas.microsoft.com/office/drawing/2014/main" id="{12EA7121-BECE-AA81-5ED6-30602498371C}"/>
              </a:ext>
            </a:extLst>
          </p:cNvPr>
          <p:cNvGrpSpPr/>
          <p:nvPr/>
        </p:nvGrpSpPr>
        <p:grpSpPr>
          <a:xfrm>
            <a:off x="734872" y="4561263"/>
            <a:ext cx="10447223" cy="1772022"/>
            <a:chOff x="734872" y="4561263"/>
            <a:chExt cx="10447223" cy="1772022"/>
          </a:xfrm>
        </p:grpSpPr>
        <p:sp>
          <p:nvSpPr>
            <p:cNvPr id="27" name="Rectangle 26">
              <a:extLst>
                <a:ext uri="{FF2B5EF4-FFF2-40B4-BE49-F238E27FC236}">
                  <a16:creationId xmlns:a16="http://schemas.microsoft.com/office/drawing/2014/main" id="{8069A936-FE10-5384-D380-7BDCE425D362}"/>
                </a:ext>
              </a:extLst>
            </p:cNvPr>
            <p:cNvSpPr/>
            <p:nvPr/>
          </p:nvSpPr>
          <p:spPr>
            <a:xfrm>
              <a:off x="734872" y="4561263"/>
              <a:ext cx="10363481" cy="177202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TextBox 27">
              <a:extLst>
                <a:ext uri="{FF2B5EF4-FFF2-40B4-BE49-F238E27FC236}">
                  <a16:creationId xmlns:a16="http://schemas.microsoft.com/office/drawing/2014/main" id="{6011D3C7-02DC-D076-0145-A00FB1AC961A}"/>
                </a:ext>
              </a:extLst>
            </p:cNvPr>
            <p:cNvSpPr txBox="1"/>
            <p:nvPr/>
          </p:nvSpPr>
          <p:spPr>
            <a:xfrm>
              <a:off x="1765045" y="4633300"/>
              <a:ext cx="6966623" cy="523220"/>
            </a:xfrm>
            <a:prstGeom prst="rect">
              <a:avLst/>
            </a:prstGeom>
            <a:noFill/>
          </p:spPr>
          <p:txBody>
            <a:bodyPr wrap="square">
              <a:spAutoFit/>
            </a:bodyPr>
            <a:lstStyle/>
            <a:p>
              <a:r>
                <a:rPr lang="en-AU" sz="2800" b="1" dirty="0">
                  <a:solidFill>
                    <a:schemeClr val="accent1"/>
                  </a:solidFill>
                  <a:cs typeface="Arial" panose="020B0604020202020204" pitchFamily="34" charset="0"/>
                </a:rPr>
                <a:t>Guidance Fills Critical Gap</a:t>
              </a:r>
              <a:endParaRPr lang="en-AU" sz="2800" dirty="0">
                <a:solidFill>
                  <a:schemeClr val="accent1"/>
                </a:solidFill>
              </a:endParaRPr>
            </a:p>
          </p:txBody>
        </p:sp>
        <p:sp>
          <p:nvSpPr>
            <p:cNvPr id="30" name="Rectangle 1">
              <a:extLst>
                <a:ext uri="{FF2B5EF4-FFF2-40B4-BE49-F238E27FC236}">
                  <a16:creationId xmlns:a16="http://schemas.microsoft.com/office/drawing/2014/main" id="{DEDDCED8-6E73-7526-8A5D-5E6528BA4180}"/>
                </a:ext>
              </a:extLst>
            </p:cNvPr>
            <p:cNvSpPr>
              <a:spLocks noChangeArrowheads="1"/>
            </p:cNvSpPr>
            <p:nvPr/>
          </p:nvSpPr>
          <p:spPr bwMode="auto">
            <a:xfrm>
              <a:off x="1778318" y="5173947"/>
              <a:ext cx="458657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spcBef>
                  <a:spcPts val="6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accent1"/>
                  </a:solidFill>
                  <a:effectLst/>
                </a:rPr>
                <a:t>Between information and advice</a:t>
              </a:r>
            </a:p>
            <a:p>
              <a:pPr marL="285750" marR="0" lvl="0" indent="-285750" algn="l" defTabSz="914400" rtl="0" eaLnBrk="0" fontAlgn="base" latinLnBrk="0" hangingPunct="0">
                <a:spcBef>
                  <a:spcPts val="60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accent1"/>
                  </a:solidFill>
                  <a:effectLst/>
                </a:rPr>
                <a:t>Currently regulatory grey area</a:t>
              </a:r>
            </a:p>
          </p:txBody>
        </p:sp>
        <p:sp>
          <p:nvSpPr>
            <p:cNvPr id="31" name="Rectangle 1">
              <a:extLst>
                <a:ext uri="{FF2B5EF4-FFF2-40B4-BE49-F238E27FC236}">
                  <a16:creationId xmlns:a16="http://schemas.microsoft.com/office/drawing/2014/main" id="{1AA6D752-DE1F-40FF-DC1E-CC49B9AECF31}"/>
                </a:ext>
              </a:extLst>
            </p:cNvPr>
            <p:cNvSpPr>
              <a:spLocks noChangeArrowheads="1"/>
            </p:cNvSpPr>
            <p:nvPr/>
          </p:nvSpPr>
          <p:spPr bwMode="auto">
            <a:xfrm>
              <a:off x="6027250" y="5173947"/>
              <a:ext cx="515484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Requires legislative recognition</a:t>
              </a:r>
            </a:p>
            <a:p>
              <a:pPr marL="285750" indent="-285750" eaLnBrk="0" fontAlgn="base" hangingPunct="0">
                <a:spcBef>
                  <a:spcPts val="600"/>
                </a:spcBef>
                <a:spcAft>
                  <a:spcPct val="0"/>
                </a:spcAft>
                <a:buFont typeface="Arial" panose="020B0604020202020204" pitchFamily="34" charset="0"/>
                <a:buChar char="•"/>
              </a:pPr>
              <a:r>
                <a:rPr lang="en-US" altLang="en-US" sz="2000" dirty="0">
                  <a:solidFill>
                    <a:schemeClr val="accent1"/>
                  </a:solidFill>
                </a:rPr>
                <a:t>Resolves trustee dilemma, enables RIC compliance with regulatory certainty</a:t>
              </a:r>
            </a:p>
          </p:txBody>
        </p:sp>
        <p:sp>
          <p:nvSpPr>
            <p:cNvPr id="35" name="Freeform 4">
              <a:extLst>
                <a:ext uri="{FF2B5EF4-FFF2-40B4-BE49-F238E27FC236}">
                  <a16:creationId xmlns:a16="http://schemas.microsoft.com/office/drawing/2014/main" id="{7F297B7D-9626-E262-AA63-2D04B81BBF46}"/>
                </a:ext>
              </a:extLst>
            </p:cNvPr>
            <p:cNvSpPr>
              <a:spLocks noChangeAspect="1"/>
            </p:cNvSpPr>
            <p:nvPr/>
          </p:nvSpPr>
          <p:spPr>
            <a:xfrm>
              <a:off x="949561" y="4731510"/>
              <a:ext cx="648000" cy="648000"/>
            </a:xfrm>
            <a:custGeom>
              <a:avLst/>
              <a:gdLst/>
              <a:ahLst/>
              <a:cxnLst/>
              <a:rect l="l" t="t" r="r" b="b"/>
              <a:pathLst>
                <a:path w="1066599" h="1173699">
                  <a:moveTo>
                    <a:pt x="0" y="0"/>
                  </a:moveTo>
                  <a:lnTo>
                    <a:pt x="1066600" y="0"/>
                  </a:lnTo>
                  <a:lnTo>
                    <a:pt x="1066600" y="1173699"/>
                  </a:lnTo>
                  <a:lnTo>
                    <a:pt x="0" y="11736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dirty="0"/>
            </a:p>
          </p:txBody>
        </p:sp>
      </p:grpSp>
    </p:spTree>
    <p:extLst>
      <p:ext uri="{BB962C8B-B14F-4D97-AF65-F5344CB8AC3E}">
        <p14:creationId xmlns:p14="http://schemas.microsoft.com/office/powerpoint/2010/main" val="352137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E5AB59-1934-BCEA-0ED1-1608276CDC85}"/>
              </a:ext>
            </a:extLst>
          </p:cNvPr>
          <p:cNvSpPr>
            <a:spLocks noGrp="1"/>
          </p:cNvSpPr>
          <p:nvPr>
            <p:ph type="title"/>
          </p:nvPr>
        </p:nvSpPr>
        <p:spPr/>
        <p:txBody>
          <a:bodyPr/>
          <a:lstStyle/>
          <a:p>
            <a:r>
              <a:rPr lang="en-AU" sz="4000" dirty="0"/>
              <a:t>Breaking down the challenges</a:t>
            </a:r>
          </a:p>
        </p:txBody>
      </p:sp>
      <p:sp>
        <p:nvSpPr>
          <p:cNvPr id="21" name="TextBox 20">
            <a:extLst>
              <a:ext uri="{FF2B5EF4-FFF2-40B4-BE49-F238E27FC236}">
                <a16:creationId xmlns:a16="http://schemas.microsoft.com/office/drawing/2014/main" id="{31268FCB-A8EA-7698-19DC-E894A9ED1A15}"/>
              </a:ext>
            </a:extLst>
          </p:cNvPr>
          <p:cNvSpPr txBox="1"/>
          <p:nvPr/>
        </p:nvSpPr>
        <p:spPr>
          <a:xfrm>
            <a:off x="1641043" y="1873390"/>
            <a:ext cx="4813732" cy="560474"/>
          </a:xfrm>
          <a:prstGeom prst="rect">
            <a:avLst/>
          </a:prstGeom>
          <a:noFill/>
        </p:spPr>
        <p:txBody>
          <a:bodyPr wrap="square">
            <a:spAutoFit/>
          </a:bodyPr>
          <a:lstStyle>
            <a:defPPr>
              <a:defRPr lang="en-US"/>
            </a:defPPr>
            <a:lvl1pPr>
              <a:lnSpc>
                <a:spcPts val="3600"/>
              </a:lnSpc>
              <a:defRPr sz="3600" b="1">
                <a:solidFill>
                  <a:schemeClr val="bg1"/>
                </a:solidFill>
              </a:defRPr>
            </a:lvl1pPr>
          </a:lstStyle>
          <a:p>
            <a:r>
              <a:rPr lang="en-AU" dirty="0"/>
              <a:t>The Advice Gap</a:t>
            </a:r>
          </a:p>
        </p:txBody>
      </p:sp>
      <p:sp>
        <p:nvSpPr>
          <p:cNvPr id="22" name="TextBox 21">
            <a:extLst>
              <a:ext uri="{FF2B5EF4-FFF2-40B4-BE49-F238E27FC236}">
                <a16:creationId xmlns:a16="http://schemas.microsoft.com/office/drawing/2014/main" id="{B857CB22-6BC0-CA01-C2F2-1F984D96294A}"/>
              </a:ext>
            </a:extLst>
          </p:cNvPr>
          <p:cNvSpPr txBox="1"/>
          <p:nvPr/>
        </p:nvSpPr>
        <p:spPr>
          <a:xfrm>
            <a:off x="7092083" y="1886837"/>
            <a:ext cx="4788767" cy="1022139"/>
          </a:xfrm>
          <a:prstGeom prst="rect">
            <a:avLst/>
          </a:prstGeom>
          <a:noFill/>
        </p:spPr>
        <p:txBody>
          <a:bodyPr wrap="square">
            <a:spAutoFit/>
          </a:bodyPr>
          <a:lstStyle>
            <a:defPPr>
              <a:defRPr lang="en-US"/>
            </a:defPPr>
            <a:lvl1pPr>
              <a:lnSpc>
                <a:spcPts val="3600"/>
              </a:lnSpc>
              <a:defRPr sz="3600" b="1">
                <a:solidFill>
                  <a:schemeClr val="bg1"/>
                </a:solidFill>
              </a:defRPr>
            </a:lvl1pPr>
          </a:lstStyle>
          <a:p>
            <a:r>
              <a:rPr lang="en-AU" dirty="0"/>
              <a:t>The Affordability Problem</a:t>
            </a:r>
          </a:p>
        </p:txBody>
      </p:sp>
      <p:sp>
        <p:nvSpPr>
          <p:cNvPr id="23" name="TextBox 22">
            <a:extLst>
              <a:ext uri="{FF2B5EF4-FFF2-40B4-BE49-F238E27FC236}">
                <a16:creationId xmlns:a16="http://schemas.microsoft.com/office/drawing/2014/main" id="{3BDA5AE5-D823-A6DC-C91E-E6A6832B1896}"/>
              </a:ext>
            </a:extLst>
          </p:cNvPr>
          <p:cNvSpPr txBox="1"/>
          <p:nvPr/>
        </p:nvSpPr>
        <p:spPr>
          <a:xfrm>
            <a:off x="7233524" y="3850920"/>
            <a:ext cx="4647328" cy="584775"/>
          </a:xfrm>
          <a:prstGeom prst="rect">
            <a:avLst/>
          </a:prstGeom>
          <a:noFill/>
        </p:spPr>
        <p:txBody>
          <a:bodyPr wrap="square">
            <a:spAutoFit/>
          </a:bodyPr>
          <a:lstStyle>
            <a:defPPr>
              <a:defRPr lang="en-US"/>
            </a:defPPr>
            <a:lvl1pPr>
              <a:lnSpc>
                <a:spcPts val="3600"/>
              </a:lnSpc>
              <a:defRPr sz="3600" b="1">
                <a:solidFill>
                  <a:schemeClr val="bg1"/>
                </a:solidFill>
              </a:defRPr>
            </a:lvl1pPr>
          </a:lstStyle>
          <a:p>
            <a:r>
              <a:rPr lang="en-AU" dirty="0"/>
              <a:t>The Trustee Dilemma </a:t>
            </a:r>
          </a:p>
        </p:txBody>
      </p:sp>
      <p:sp>
        <p:nvSpPr>
          <p:cNvPr id="24" name="TextBox 23">
            <a:extLst>
              <a:ext uri="{FF2B5EF4-FFF2-40B4-BE49-F238E27FC236}">
                <a16:creationId xmlns:a16="http://schemas.microsoft.com/office/drawing/2014/main" id="{B2997AC8-C9A7-3EB7-0C5B-5E226B210668}"/>
              </a:ext>
            </a:extLst>
          </p:cNvPr>
          <p:cNvSpPr txBox="1"/>
          <p:nvPr/>
        </p:nvSpPr>
        <p:spPr>
          <a:xfrm>
            <a:off x="1544781" y="3837473"/>
            <a:ext cx="4730607" cy="1022139"/>
          </a:xfrm>
          <a:prstGeom prst="rect">
            <a:avLst/>
          </a:prstGeom>
          <a:noFill/>
        </p:spPr>
        <p:txBody>
          <a:bodyPr wrap="square">
            <a:spAutoFit/>
          </a:bodyPr>
          <a:lstStyle/>
          <a:p>
            <a:pPr>
              <a:lnSpc>
                <a:spcPts val="3600"/>
              </a:lnSpc>
            </a:pPr>
            <a:r>
              <a:rPr lang="en-AU" sz="3600" b="1" dirty="0">
                <a:solidFill>
                  <a:schemeClr val="bg1"/>
                </a:solidFill>
              </a:rPr>
              <a:t>The Regulatory Complexity Problem</a:t>
            </a:r>
          </a:p>
        </p:txBody>
      </p:sp>
      <p:sp>
        <p:nvSpPr>
          <p:cNvPr id="25" name="Freeform 2">
            <a:extLst>
              <a:ext uri="{FF2B5EF4-FFF2-40B4-BE49-F238E27FC236}">
                <a16:creationId xmlns:a16="http://schemas.microsoft.com/office/drawing/2014/main" id="{1EA6B17E-B6C8-E357-C53B-4CE9670AEB9F}"/>
              </a:ext>
            </a:extLst>
          </p:cNvPr>
          <p:cNvSpPr/>
          <p:nvPr/>
        </p:nvSpPr>
        <p:spPr>
          <a:xfrm>
            <a:off x="797723" y="3837473"/>
            <a:ext cx="646114" cy="562927"/>
          </a:xfrm>
          <a:custGeom>
            <a:avLst/>
            <a:gdLst/>
            <a:ahLst/>
            <a:cxnLst/>
            <a:rect l="l" t="t" r="r" b="b"/>
            <a:pathLst>
              <a:path w="969171" h="844390">
                <a:moveTo>
                  <a:pt x="0" y="0"/>
                </a:moveTo>
                <a:lnTo>
                  <a:pt x="969171" y="0"/>
                </a:lnTo>
                <a:lnTo>
                  <a:pt x="969171" y="844390"/>
                </a:lnTo>
                <a:lnTo>
                  <a:pt x="0" y="8443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sz="1200" dirty="0"/>
          </a:p>
        </p:txBody>
      </p:sp>
      <p:sp>
        <p:nvSpPr>
          <p:cNvPr id="26" name="Freeform 3">
            <a:extLst>
              <a:ext uri="{FF2B5EF4-FFF2-40B4-BE49-F238E27FC236}">
                <a16:creationId xmlns:a16="http://schemas.microsoft.com/office/drawing/2014/main" id="{2DDB9209-2BDB-BC3A-1C62-37EA32D7D722}"/>
              </a:ext>
            </a:extLst>
          </p:cNvPr>
          <p:cNvSpPr/>
          <p:nvPr/>
        </p:nvSpPr>
        <p:spPr>
          <a:xfrm>
            <a:off x="797723" y="1716228"/>
            <a:ext cx="768853" cy="589134"/>
          </a:xfrm>
          <a:custGeom>
            <a:avLst/>
            <a:gdLst/>
            <a:ahLst/>
            <a:cxnLst/>
            <a:rect l="l" t="t" r="r" b="b"/>
            <a:pathLst>
              <a:path w="1153280" h="883701">
                <a:moveTo>
                  <a:pt x="0" y="0"/>
                </a:moveTo>
                <a:lnTo>
                  <a:pt x="1153280" y="0"/>
                </a:lnTo>
                <a:lnTo>
                  <a:pt x="1153280" y="883701"/>
                </a:lnTo>
                <a:lnTo>
                  <a:pt x="0" y="8837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sz="1200" dirty="0"/>
          </a:p>
        </p:txBody>
      </p:sp>
      <p:sp>
        <p:nvSpPr>
          <p:cNvPr id="27" name="Freeform 4">
            <a:extLst>
              <a:ext uri="{FF2B5EF4-FFF2-40B4-BE49-F238E27FC236}">
                <a16:creationId xmlns:a16="http://schemas.microsoft.com/office/drawing/2014/main" id="{D4C003E8-B06B-BDD3-837F-E2917879E3B5}"/>
              </a:ext>
            </a:extLst>
          </p:cNvPr>
          <p:cNvSpPr/>
          <p:nvPr/>
        </p:nvSpPr>
        <p:spPr>
          <a:xfrm>
            <a:off x="6441100" y="1886837"/>
            <a:ext cx="651749" cy="482565"/>
          </a:xfrm>
          <a:custGeom>
            <a:avLst/>
            <a:gdLst/>
            <a:ahLst/>
            <a:cxnLst/>
            <a:rect l="l" t="t" r="r" b="b"/>
            <a:pathLst>
              <a:path w="977623" h="723848">
                <a:moveTo>
                  <a:pt x="0" y="0"/>
                </a:moveTo>
                <a:lnTo>
                  <a:pt x="977622" y="0"/>
                </a:lnTo>
                <a:lnTo>
                  <a:pt x="977622" y="723848"/>
                </a:lnTo>
                <a:lnTo>
                  <a:pt x="0" y="723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sz="1200" dirty="0"/>
          </a:p>
        </p:txBody>
      </p:sp>
      <p:sp>
        <p:nvSpPr>
          <p:cNvPr id="28" name="Freeform 6">
            <a:extLst>
              <a:ext uri="{FF2B5EF4-FFF2-40B4-BE49-F238E27FC236}">
                <a16:creationId xmlns:a16="http://schemas.microsoft.com/office/drawing/2014/main" id="{C494D19F-BBCA-6683-A7B6-21040C23E863}"/>
              </a:ext>
            </a:extLst>
          </p:cNvPr>
          <p:cNvSpPr/>
          <p:nvPr/>
        </p:nvSpPr>
        <p:spPr>
          <a:xfrm>
            <a:off x="6468273" y="3850920"/>
            <a:ext cx="710301" cy="542492"/>
          </a:xfrm>
          <a:custGeom>
            <a:avLst/>
            <a:gdLst/>
            <a:ahLst/>
            <a:cxnLst/>
            <a:rect l="l" t="t" r="r" b="b"/>
            <a:pathLst>
              <a:path w="1065451" h="813738">
                <a:moveTo>
                  <a:pt x="0" y="0"/>
                </a:moveTo>
                <a:lnTo>
                  <a:pt x="1065451" y="0"/>
                </a:lnTo>
                <a:lnTo>
                  <a:pt x="1065451" y="813738"/>
                </a:lnTo>
                <a:lnTo>
                  <a:pt x="0" y="8137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sz="1200" dirty="0"/>
          </a:p>
        </p:txBody>
      </p:sp>
    </p:spTree>
    <p:extLst>
      <p:ext uri="{BB962C8B-B14F-4D97-AF65-F5344CB8AC3E}">
        <p14:creationId xmlns:p14="http://schemas.microsoft.com/office/powerpoint/2010/main" val="36258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FFB8-A187-9FE7-C576-ECAAD5C878FA}"/>
              </a:ext>
            </a:extLst>
          </p:cNvPr>
          <p:cNvSpPr>
            <a:spLocks noGrp="1"/>
          </p:cNvSpPr>
          <p:nvPr>
            <p:ph type="title"/>
          </p:nvPr>
        </p:nvSpPr>
        <p:spPr/>
        <p:txBody>
          <a:bodyPr/>
          <a:lstStyle/>
          <a:p>
            <a:r>
              <a:rPr lang="en-AU" sz="4000" dirty="0"/>
              <a:t>The Trustee Dilemma</a:t>
            </a:r>
          </a:p>
        </p:txBody>
      </p:sp>
      <p:grpSp>
        <p:nvGrpSpPr>
          <p:cNvPr id="24" name="Group 23">
            <a:extLst>
              <a:ext uri="{FF2B5EF4-FFF2-40B4-BE49-F238E27FC236}">
                <a16:creationId xmlns:a16="http://schemas.microsoft.com/office/drawing/2014/main" id="{DB5A3B87-9284-72D4-D6D0-5B88DA906289}"/>
              </a:ext>
            </a:extLst>
          </p:cNvPr>
          <p:cNvGrpSpPr/>
          <p:nvPr/>
        </p:nvGrpSpPr>
        <p:grpSpPr>
          <a:xfrm>
            <a:off x="582426" y="1275976"/>
            <a:ext cx="3823681" cy="2287495"/>
            <a:chOff x="716897" y="1262529"/>
            <a:chExt cx="3823681" cy="2287495"/>
          </a:xfrm>
        </p:grpSpPr>
        <p:sp>
          <p:nvSpPr>
            <p:cNvPr id="3" name="Rectangle 2">
              <a:extLst>
                <a:ext uri="{FF2B5EF4-FFF2-40B4-BE49-F238E27FC236}">
                  <a16:creationId xmlns:a16="http://schemas.microsoft.com/office/drawing/2014/main" id="{3F12BB01-0ABB-6AF2-7E3E-9D022D82DBB9}"/>
                </a:ext>
              </a:extLst>
            </p:cNvPr>
            <p:cNvSpPr/>
            <p:nvPr/>
          </p:nvSpPr>
          <p:spPr>
            <a:xfrm>
              <a:off x="716897" y="1262529"/>
              <a:ext cx="3823681" cy="22874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8B73782E-3A37-FC17-507A-80684625CEFC}"/>
                </a:ext>
              </a:extLst>
            </p:cNvPr>
            <p:cNvSpPr txBox="1"/>
            <p:nvPr/>
          </p:nvSpPr>
          <p:spPr>
            <a:xfrm>
              <a:off x="1275627" y="1361746"/>
              <a:ext cx="2706220" cy="400110"/>
            </a:xfrm>
            <a:prstGeom prst="rect">
              <a:avLst/>
            </a:prstGeom>
            <a:noFill/>
          </p:spPr>
          <p:txBody>
            <a:bodyPr wrap="square">
              <a:spAutoFit/>
            </a:bodyPr>
            <a:lstStyle/>
            <a:p>
              <a:pPr algn="ctr"/>
              <a:r>
                <a:rPr lang="en-AU" sz="2000" b="1" i="0" dirty="0">
                  <a:solidFill>
                    <a:schemeClr val="accent1"/>
                  </a:solidFill>
                  <a:effectLst/>
                </a:rPr>
                <a:t>RIC Obligations</a:t>
              </a:r>
              <a:endParaRPr lang="en-AU" sz="2000" dirty="0">
                <a:solidFill>
                  <a:schemeClr val="accent1"/>
                </a:solidFill>
              </a:endParaRPr>
            </a:p>
          </p:txBody>
        </p:sp>
        <p:sp>
          <p:nvSpPr>
            <p:cNvPr id="7" name="TextBox 6">
              <a:extLst>
                <a:ext uri="{FF2B5EF4-FFF2-40B4-BE49-F238E27FC236}">
                  <a16:creationId xmlns:a16="http://schemas.microsoft.com/office/drawing/2014/main" id="{62D2C730-78DB-D1C5-CB42-87DCAD32E23C}"/>
                </a:ext>
              </a:extLst>
            </p:cNvPr>
            <p:cNvSpPr txBox="1"/>
            <p:nvPr/>
          </p:nvSpPr>
          <p:spPr>
            <a:xfrm>
              <a:off x="869951" y="1787443"/>
              <a:ext cx="3517572" cy="1508105"/>
            </a:xfrm>
            <a:prstGeom prst="rect">
              <a:avLst/>
            </a:prstGeom>
            <a:noFill/>
          </p:spPr>
          <p:txBody>
            <a:bodyPr wrap="square">
              <a:spAutoFit/>
            </a:bodyPr>
            <a:lstStyle/>
            <a:p>
              <a:pPr marL="285750" indent="-285750" algn="l">
                <a:spcAft>
                  <a:spcPts val="750"/>
                </a:spcAft>
                <a:buFont typeface="Arial" panose="020B0604020202020204" pitchFamily="34" charset="0"/>
                <a:buChar char="•"/>
              </a:pPr>
              <a:r>
                <a:rPr lang="en-AU" b="0" i="0" dirty="0">
                  <a:solidFill>
                    <a:schemeClr val="accent1"/>
                  </a:solidFill>
                  <a:effectLst/>
                </a:rPr>
                <a:t>Identify retirement needs</a:t>
              </a:r>
            </a:p>
            <a:p>
              <a:pPr marL="285750" indent="-285750" algn="l">
                <a:spcAft>
                  <a:spcPts val="750"/>
                </a:spcAft>
                <a:buFont typeface="Arial" panose="020B0604020202020204" pitchFamily="34" charset="0"/>
                <a:buChar char="•"/>
              </a:pPr>
              <a:r>
                <a:rPr lang="en-AU" b="0" i="0" dirty="0">
                  <a:solidFill>
                    <a:schemeClr val="accent1"/>
                  </a:solidFill>
                  <a:effectLst/>
                </a:rPr>
                <a:t>Build capacity to service</a:t>
              </a:r>
            </a:p>
            <a:p>
              <a:pPr marL="285750" indent="-285750" algn="l">
                <a:spcAft>
                  <a:spcPts val="750"/>
                </a:spcAft>
                <a:buFont typeface="Arial" panose="020B0604020202020204" pitchFamily="34" charset="0"/>
                <a:buChar char="•"/>
              </a:pPr>
              <a:r>
                <a:rPr lang="en-AU" b="0" i="0" dirty="0">
                  <a:solidFill>
                    <a:schemeClr val="accent1"/>
                  </a:solidFill>
                  <a:effectLst/>
                </a:rPr>
                <a:t>Support members</a:t>
              </a:r>
            </a:p>
            <a:p>
              <a:pPr marL="285750" indent="-285750" algn="l">
                <a:spcAft>
                  <a:spcPts val="750"/>
                </a:spcAft>
                <a:buFont typeface="Arial" panose="020B0604020202020204" pitchFamily="34" charset="0"/>
                <a:buChar char="•"/>
              </a:pPr>
              <a:r>
                <a:rPr lang="en-AU" b="0" i="0" dirty="0">
                  <a:solidFill>
                    <a:schemeClr val="accent1"/>
                  </a:solidFill>
                  <a:effectLst/>
                </a:rPr>
                <a:t>Monitor cohorts</a:t>
              </a:r>
            </a:p>
          </p:txBody>
        </p:sp>
      </p:grpSp>
      <p:grpSp>
        <p:nvGrpSpPr>
          <p:cNvPr id="23" name="Group 22">
            <a:extLst>
              <a:ext uri="{FF2B5EF4-FFF2-40B4-BE49-F238E27FC236}">
                <a16:creationId xmlns:a16="http://schemas.microsoft.com/office/drawing/2014/main" id="{2F179223-7EB6-31CF-55D6-64A5742EC1EC}"/>
              </a:ext>
            </a:extLst>
          </p:cNvPr>
          <p:cNvGrpSpPr/>
          <p:nvPr/>
        </p:nvGrpSpPr>
        <p:grpSpPr>
          <a:xfrm>
            <a:off x="7815121" y="1262529"/>
            <a:ext cx="3823681" cy="2287495"/>
            <a:chOff x="7949592" y="1249082"/>
            <a:chExt cx="3823681" cy="2287495"/>
          </a:xfrm>
        </p:grpSpPr>
        <p:sp>
          <p:nvSpPr>
            <p:cNvPr id="8" name="Rectangle 7">
              <a:extLst>
                <a:ext uri="{FF2B5EF4-FFF2-40B4-BE49-F238E27FC236}">
                  <a16:creationId xmlns:a16="http://schemas.microsoft.com/office/drawing/2014/main" id="{5A2C7688-9B58-E7BE-E627-8310CBC90E91}"/>
                </a:ext>
              </a:extLst>
            </p:cNvPr>
            <p:cNvSpPr/>
            <p:nvPr/>
          </p:nvSpPr>
          <p:spPr>
            <a:xfrm>
              <a:off x="7949592" y="1249082"/>
              <a:ext cx="3823681" cy="22874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DD2C071F-98A9-D09F-C2FA-27E3662552A2}"/>
                </a:ext>
              </a:extLst>
            </p:cNvPr>
            <p:cNvSpPr txBox="1"/>
            <p:nvPr/>
          </p:nvSpPr>
          <p:spPr>
            <a:xfrm>
              <a:off x="8508322" y="1348299"/>
              <a:ext cx="2706220" cy="400110"/>
            </a:xfrm>
            <a:prstGeom prst="rect">
              <a:avLst/>
            </a:prstGeom>
            <a:noFill/>
          </p:spPr>
          <p:txBody>
            <a:bodyPr wrap="square">
              <a:spAutoFit/>
            </a:bodyPr>
            <a:lstStyle/>
            <a:p>
              <a:pPr algn="ctr"/>
              <a:r>
                <a:rPr lang="en-AU" sz="2000" b="1" i="0" dirty="0">
                  <a:solidFill>
                    <a:schemeClr val="accent1"/>
                  </a:solidFill>
                  <a:effectLst/>
                </a:rPr>
                <a:t>Advice Regulations</a:t>
              </a:r>
              <a:endParaRPr lang="en-AU" sz="2000" dirty="0">
                <a:solidFill>
                  <a:schemeClr val="accent1"/>
                </a:solidFill>
              </a:endParaRPr>
            </a:p>
          </p:txBody>
        </p:sp>
        <p:sp>
          <p:nvSpPr>
            <p:cNvPr id="10" name="TextBox 9">
              <a:extLst>
                <a:ext uri="{FF2B5EF4-FFF2-40B4-BE49-F238E27FC236}">
                  <a16:creationId xmlns:a16="http://schemas.microsoft.com/office/drawing/2014/main" id="{BCC19EFC-31B3-09CB-D4C4-4DE4CA04A9AD}"/>
                </a:ext>
              </a:extLst>
            </p:cNvPr>
            <p:cNvSpPr txBox="1"/>
            <p:nvPr/>
          </p:nvSpPr>
          <p:spPr>
            <a:xfrm>
              <a:off x="8148799" y="1787443"/>
              <a:ext cx="3425266" cy="1508105"/>
            </a:xfrm>
            <a:prstGeom prst="rect">
              <a:avLst/>
            </a:prstGeom>
            <a:noFill/>
          </p:spPr>
          <p:txBody>
            <a:bodyPr wrap="square">
              <a:spAutoFit/>
            </a:bodyPr>
            <a:lstStyle/>
            <a:p>
              <a:pPr marL="285750" indent="-285750" algn="l">
                <a:spcAft>
                  <a:spcPts val="750"/>
                </a:spcAft>
                <a:buFont typeface="Arial" panose="020B0604020202020204" pitchFamily="34" charset="0"/>
                <a:buChar char="•"/>
              </a:pPr>
              <a:r>
                <a:rPr lang="en-AU" b="0" i="0" dirty="0">
                  <a:solidFill>
                    <a:schemeClr val="accent1"/>
                  </a:solidFill>
                  <a:effectLst/>
                </a:rPr>
                <a:t>Complex boundaries</a:t>
              </a:r>
            </a:p>
            <a:p>
              <a:pPr marL="285750" indent="-285750" algn="l">
                <a:spcAft>
                  <a:spcPts val="750"/>
                </a:spcAft>
                <a:buFont typeface="Arial" panose="020B0604020202020204" pitchFamily="34" charset="0"/>
                <a:buChar char="•"/>
              </a:pPr>
              <a:r>
                <a:rPr lang="en-AU" b="0" i="0" dirty="0">
                  <a:solidFill>
                    <a:schemeClr val="accent1"/>
                  </a:solidFill>
                  <a:effectLst/>
                </a:rPr>
                <a:t>Uncertain grey areas</a:t>
              </a:r>
            </a:p>
            <a:p>
              <a:pPr marL="285750" indent="-285750" algn="l">
                <a:spcAft>
                  <a:spcPts val="750"/>
                </a:spcAft>
                <a:buFont typeface="Arial" panose="020B0604020202020204" pitchFamily="34" charset="0"/>
                <a:buChar char="•"/>
              </a:pPr>
              <a:r>
                <a:rPr lang="en-AU" b="0" i="0" dirty="0">
                  <a:solidFill>
                    <a:schemeClr val="accent1"/>
                  </a:solidFill>
                  <a:effectLst/>
                </a:rPr>
                <a:t>Regulatory risk</a:t>
              </a:r>
            </a:p>
            <a:p>
              <a:pPr marL="285750" indent="-285750" algn="l">
                <a:spcAft>
                  <a:spcPts val="750"/>
                </a:spcAft>
                <a:buFont typeface="Arial" panose="020B0604020202020204" pitchFamily="34" charset="0"/>
                <a:buChar char="•"/>
              </a:pPr>
              <a:r>
                <a:rPr lang="en-AU" b="0" i="0" dirty="0">
                  <a:solidFill>
                    <a:schemeClr val="accent1"/>
                  </a:solidFill>
                  <a:effectLst/>
                </a:rPr>
                <a:t>Heavy compliance</a:t>
              </a:r>
            </a:p>
          </p:txBody>
        </p:sp>
      </p:grpSp>
      <p:grpSp>
        <p:nvGrpSpPr>
          <p:cNvPr id="22" name="Group 21">
            <a:extLst>
              <a:ext uri="{FF2B5EF4-FFF2-40B4-BE49-F238E27FC236}">
                <a16:creationId xmlns:a16="http://schemas.microsoft.com/office/drawing/2014/main" id="{3F8C8AC4-9B9C-D1F7-52AB-04D722CF5334}"/>
              </a:ext>
            </a:extLst>
          </p:cNvPr>
          <p:cNvGrpSpPr/>
          <p:nvPr/>
        </p:nvGrpSpPr>
        <p:grpSpPr>
          <a:xfrm>
            <a:off x="4749660" y="1358153"/>
            <a:ext cx="2721908" cy="2084294"/>
            <a:chOff x="4735046" y="1344706"/>
            <a:chExt cx="2721908" cy="2084294"/>
          </a:xfrm>
        </p:grpSpPr>
        <p:sp>
          <p:nvSpPr>
            <p:cNvPr id="12" name="TextBox 11">
              <a:extLst>
                <a:ext uri="{FF2B5EF4-FFF2-40B4-BE49-F238E27FC236}">
                  <a16:creationId xmlns:a16="http://schemas.microsoft.com/office/drawing/2014/main" id="{7FDB9FAF-8C6A-1820-DAD9-24448C9F0DCC}"/>
                </a:ext>
              </a:extLst>
            </p:cNvPr>
            <p:cNvSpPr txBox="1"/>
            <p:nvPr/>
          </p:nvSpPr>
          <p:spPr>
            <a:xfrm>
              <a:off x="4735046" y="1743653"/>
              <a:ext cx="2721908" cy="1200329"/>
            </a:xfrm>
            <a:prstGeom prst="rect">
              <a:avLst/>
            </a:prstGeom>
            <a:noFill/>
          </p:spPr>
          <p:txBody>
            <a:bodyPr wrap="square">
              <a:spAutoFit/>
            </a:bodyPr>
            <a:lstStyle/>
            <a:p>
              <a:pPr algn="ctr"/>
              <a:r>
                <a:rPr lang="en-AU" sz="2400" b="1" i="0" dirty="0">
                  <a:solidFill>
                    <a:srgbClr val="FFD700"/>
                  </a:solidFill>
                  <a:effectLst/>
                </a:rPr>
                <a:t>Trustee</a:t>
              </a:r>
              <a:br>
                <a:rPr lang="en-AU" sz="2400" dirty="0"/>
              </a:br>
              <a:r>
                <a:rPr lang="en-AU" sz="2400" b="1" i="0" dirty="0">
                  <a:solidFill>
                    <a:srgbClr val="FFD700"/>
                  </a:solidFill>
                  <a:effectLst/>
                </a:rPr>
                <a:t>Caught</a:t>
              </a:r>
              <a:br>
                <a:rPr lang="en-AU" sz="2400" dirty="0"/>
              </a:br>
              <a:r>
                <a:rPr lang="en-AU" sz="2400" b="1" i="0" dirty="0">
                  <a:solidFill>
                    <a:srgbClr val="FFD700"/>
                  </a:solidFill>
                  <a:effectLst/>
                </a:rPr>
                <a:t>Between</a:t>
              </a:r>
              <a:endParaRPr lang="en-AU" sz="2400" dirty="0"/>
            </a:p>
          </p:txBody>
        </p:sp>
        <p:sp>
          <p:nvSpPr>
            <p:cNvPr id="13" name="Left Arrow 12">
              <a:extLst>
                <a:ext uri="{FF2B5EF4-FFF2-40B4-BE49-F238E27FC236}">
                  <a16:creationId xmlns:a16="http://schemas.microsoft.com/office/drawing/2014/main" id="{8B018780-4F31-34FE-BC7C-E4522033278C}"/>
                </a:ext>
              </a:extLst>
            </p:cNvPr>
            <p:cNvSpPr/>
            <p:nvPr/>
          </p:nvSpPr>
          <p:spPr>
            <a:xfrm>
              <a:off x="4932830" y="1344706"/>
              <a:ext cx="2326341" cy="457200"/>
            </a:xfrm>
            <a:prstGeom prst="lef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Left Arrow 13">
              <a:extLst>
                <a:ext uri="{FF2B5EF4-FFF2-40B4-BE49-F238E27FC236}">
                  <a16:creationId xmlns:a16="http://schemas.microsoft.com/office/drawing/2014/main" id="{699A8F75-F03A-1A5F-7CD3-9CF0DE697433}"/>
                </a:ext>
              </a:extLst>
            </p:cNvPr>
            <p:cNvSpPr/>
            <p:nvPr/>
          </p:nvSpPr>
          <p:spPr>
            <a:xfrm flipH="1">
              <a:off x="4932830" y="2971800"/>
              <a:ext cx="2326341" cy="457200"/>
            </a:xfrm>
            <a:prstGeom prst="lef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6" name="TextBox 15">
            <a:extLst>
              <a:ext uri="{FF2B5EF4-FFF2-40B4-BE49-F238E27FC236}">
                <a16:creationId xmlns:a16="http://schemas.microsoft.com/office/drawing/2014/main" id="{7F05C6AD-25E8-F86E-B4A7-7682B38F8523}"/>
              </a:ext>
            </a:extLst>
          </p:cNvPr>
          <p:cNvSpPr txBox="1"/>
          <p:nvPr/>
        </p:nvSpPr>
        <p:spPr>
          <a:xfrm>
            <a:off x="628649" y="4109531"/>
            <a:ext cx="6098240" cy="461665"/>
          </a:xfrm>
          <a:prstGeom prst="rect">
            <a:avLst/>
          </a:prstGeom>
          <a:noFill/>
        </p:spPr>
        <p:txBody>
          <a:bodyPr wrap="square">
            <a:spAutoFit/>
          </a:bodyPr>
          <a:lstStyle/>
          <a:p>
            <a:pPr algn="l">
              <a:spcAft>
                <a:spcPts val="1875"/>
              </a:spcAft>
              <a:buNone/>
            </a:pPr>
            <a:r>
              <a:rPr lang="en-AU" sz="2400" b="1" i="0" dirty="0">
                <a:solidFill>
                  <a:srgbClr val="FFD700"/>
                </a:solidFill>
                <a:effectLst/>
              </a:rPr>
              <a:t>RIC Implementation Barriers</a:t>
            </a:r>
            <a:endParaRPr lang="en-AU" sz="2400" b="0" i="0" dirty="0">
              <a:solidFill>
                <a:srgbClr val="FFFFFF"/>
              </a:solidFill>
              <a:effectLst/>
            </a:endParaRPr>
          </a:p>
        </p:txBody>
      </p:sp>
      <p:sp>
        <p:nvSpPr>
          <p:cNvPr id="18" name="TextBox 17">
            <a:extLst>
              <a:ext uri="{FF2B5EF4-FFF2-40B4-BE49-F238E27FC236}">
                <a16:creationId xmlns:a16="http://schemas.microsoft.com/office/drawing/2014/main" id="{0BD3F86A-732C-F7F5-1D5C-9A30F6DADC98}"/>
              </a:ext>
            </a:extLst>
          </p:cNvPr>
          <p:cNvSpPr txBox="1"/>
          <p:nvPr/>
        </p:nvSpPr>
        <p:spPr>
          <a:xfrm>
            <a:off x="668992" y="4615934"/>
            <a:ext cx="3526491" cy="400110"/>
          </a:xfrm>
          <a:prstGeom prst="rect">
            <a:avLst/>
          </a:prstGeom>
          <a:noFill/>
        </p:spPr>
        <p:txBody>
          <a:bodyPr wrap="square">
            <a:spAutoFit/>
          </a:bodyPr>
          <a:lstStyle/>
          <a:p>
            <a:pPr marL="285750" indent="-285750">
              <a:buFont typeface="Arial" panose="020B0604020202020204" pitchFamily="34" charset="0"/>
              <a:buChar char="•"/>
            </a:pPr>
            <a:r>
              <a:rPr lang="en-AU" sz="2000" b="1" i="0" dirty="0">
                <a:solidFill>
                  <a:srgbClr val="FFD700"/>
                </a:solidFill>
                <a:effectLst/>
              </a:rPr>
              <a:t>Data Collection Barrier</a:t>
            </a:r>
            <a:endParaRPr lang="en-AU" sz="2000" dirty="0"/>
          </a:p>
        </p:txBody>
      </p:sp>
      <p:sp>
        <p:nvSpPr>
          <p:cNvPr id="19" name="TextBox 18">
            <a:extLst>
              <a:ext uri="{FF2B5EF4-FFF2-40B4-BE49-F238E27FC236}">
                <a16:creationId xmlns:a16="http://schemas.microsoft.com/office/drawing/2014/main" id="{9B6AABE4-203A-573D-70B1-D03DDEE79FF2}"/>
              </a:ext>
            </a:extLst>
          </p:cNvPr>
          <p:cNvSpPr txBox="1"/>
          <p:nvPr/>
        </p:nvSpPr>
        <p:spPr>
          <a:xfrm>
            <a:off x="6096000" y="4615934"/>
            <a:ext cx="3526491" cy="400110"/>
          </a:xfrm>
          <a:prstGeom prst="rect">
            <a:avLst/>
          </a:prstGeom>
          <a:noFill/>
        </p:spPr>
        <p:txBody>
          <a:bodyPr wrap="square">
            <a:spAutoFit/>
          </a:bodyPr>
          <a:lstStyle/>
          <a:p>
            <a:pPr marL="285750" indent="-285750">
              <a:buFont typeface="Arial" panose="020B0604020202020204" pitchFamily="34" charset="0"/>
              <a:buChar char="•"/>
            </a:pPr>
            <a:r>
              <a:rPr lang="en-AU" sz="2000" b="1" i="0" dirty="0">
                <a:solidFill>
                  <a:srgbClr val="FFD700"/>
                </a:solidFill>
                <a:effectLst/>
              </a:rPr>
              <a:t>Guidance Barrier</a:t>
            </a:r>
            <a:endParaRPr lang="en-AU" sz="2000" dirty="0"/>
          </a:p>
        </p:txBody>
      </p:sp>
      <p:sp>
        <p:nvSpPr>
          <p:cNvPr id="20" name="TextBox 19">
            <a:extLst>
              <a:ext uri="{FF2B5EF4-FFF2-40B4-BE49-F238E27FC236}">
                <a16:creationId xmlns:a16="http://schemas.microsoft.com/office/drawing/2014/main" id="{D7F2904E-6996-5F9F-C159-FD4ECFBD1597}"/>
              </a:ext>
            </a:extLst>
          </p:cNvPr>
          <p:cNvSpPr txBox="1"/>
          <p:nvPr/>
        </p:nvSpPr>
        <p:spPr>
          <a:xfrm>
            <a:off x="668992" y="5158298"/>
            <a:ext cx="3526491" cy="400110"/>
          </a:xfrm>
          <a:prstGeom prst="rect">
            <a:avLst/>
          </a:prstGeom>
          <a:noFill/>
        </p:spPr>
        <p:txBody>
          <a:bodyPr wrap="square">
            <a:spAutoFit/>
          </a:bodyPr>
          <a:lstStyle/>
          <a:p>
            <a:pPr marL="285750" indent="-285750">
              <a:buFont typeface="Arial" panose="020B0604020202020204" pitchFamily="34" charset="0"/>
              <a:buChar char="•"/>
            </a:pPr>
            <a:r>
              <a:rPr lang="en-AU" sz="2000" b="1" i="0" dirty="0">
                <a:solidFill>
                  <a:srgbClr val="FFD700"/>
                </a:solidFill>
                <a:effectLst/>
              </a:rPr>
              <a:t>Cohort Strategy Barrier</a:t>
            </a:r>
            <a:endParaRPr lang="en-AU" sz="2000" dirty="0"/>
          </a:p>
        </p:txBody>
      </p:sp>
      <p:sp>
        <p:nvSpPr>
          <p:cNvPr id="21" name="TextBox 20">
            <a:extLst>
              <a:ext uri="{FF2B5EF4-FFF2-40B4-BE49-F238E27FC236}">
                <a16:creationId xmlns:a16="http://schemas.microsoft.com/office/drawing/2014/main" id="{6DC86C09-F01C-78A0-566A-C57148BD752C}"/>
              </a:ext>
            </a:extLst>
          </p:cNvPr>
          <p:cNvSpPr txBox="1"/>
          <p:nvPr/>
        </p:nvSpPr>
        <p:spPr>
          <a:xfrm>
            <a:off x="6096000" y="5158298"/>
            <a:ext cx="3526491" cy="400110"/>
          </a:xfrm>
          <a:prstGeom prst="rect">
            <a:avLst/>
          </a:prstGeom>
          <a:noFill/>
        </p:spPr>
        <p:txBody>
          <a:bodyPr wrap="square">
            <a:spAutoFit/>
          </a:bodyPr>
          <a:lstStyle/>
          <a:p>
            <a:pPr marL="285750" indent="-285750">
              <a:buFont typeface="Arial" panose="020B0604020202020204" pitchFamily="34" charset="0"/>
              <a:buChar char="•"/>
            </a:pPr>
            <a:r>
              <a:rPr lang="en-AU" sz="2000" b="1" i="0" dirty="0">
                <a:solidFill>
                  <a:srgbClr val="FFD700"/>
                </a:solidFill>
                <a:effectLst/>
              </a:rPr>
              <a:t>Monitoring Barrier</a:t>
            </a:r>
            <a:endParaRPr lang="en-AU" sz="2000" dirty="0"/>
          </a:p>
        </p:txBody>
      </p:sp>
    </p:spTree>
    <p:extLst>
      <p:ext uri="{BB962C8B-B14F-4D97-AF65-F5344CB8AC3E}">
        <p14:creationId xmlns:p14="http://schemas.microsoft.com/office/powerpoint/2010/main" val="388473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49" y="323914"/>
            <a:ext cx="9911856" cy="500737"/>
          </a:xfrm>
        </p:spPr>
        <p:txBody>
          <a:bodyPr/>
          <a:lstStyle/>
          <a:p>
            <a:r>
              <a:rPr lang="en-AU" sz="2800" dirty="0"/>
              <a:t>Financial Advice Reforms – Evolution and Remaining Challenges</a:t>
            </a:r>
          </a:p>
        </p:txBody>
      </p:sp>
      <p:sp>
        <p:nvSpPr>
          <p:cNvPr id="3" name="TextBox 2"/>
          <p:cNvSpPr txBox="1"/>
          <p:nvPr/>
        </p:nvSpPr>
        <p:spPr>
          <a:xfrm>
            <a:off x="207440" y="1295060"/>
            <a:ext cx="3177473" cy="461665"/>
          </a:xfrm>
          <a:prstGeom prst="rect">
            <a:avLst/>
          </a:prstGeom>
          <a:noFill/>
        </p:spPr>
        <p:txBody>
          <a:bodyPr wrap="none" rtlCol="0">
            <a:spAutoFit/>
          </a:bodyPr>
          <a:lstStyle/>
          <a:p>
            <a:r>
              <a:rPr lang="en-AU" sz="2400" b="1" dirty="0">
                <a:solidFill>
                  <a:srgbClr val="FFFF00"/>
                </a:solidFill>
                <a:latin typeface="Arial" panose="020B0604020202020204" pitchFamily="34" charset="0"/>
                <a:cs typeface="Arial" panose="020B0604020202020204" pitchFamily="34" charset="0"/>
              </a:rPr>
              <a:t>The Reform Journey</a:t>
            </a:r>
            <a:endParaRPr lang="en-AU" sz="2400" dirty="0">
              <a:solidFill>
                <a:srgbClr val="FFFF00"/>
              </a:solidFill>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418F6B25-B161-82FD-13B1-D61640FD442D}"/>
              </a:ext>
            </a:extLst>
          </p:cNvPr>
          <p:cNvGrpSpPr/>
          <p:nvPr/>
        </p:nvGrpSpPr>
        <p:grpSpPr>
          <a:xfrm>
            <a:off x="300038" y="1794388"/>
            <a:ext cx="5616575" cy="864000"/>
            <a:chOff x="300038" y="1782500"/>
            <a:chExt cx="5616575" cy="864000"/>
          </a:xfrm>
        </p:grpSpPr>
        <p:sp>
          <p:nvSpPr>
            <p:cNvPr id="5" name="Rectangle 4">
              <a:extLst>
                <a:ext uri="{FF2B5EF4-FFF2-40B4-BE49-F238E27FC236}">
                  <a16:creationId xmlns:a16="http://schemas.microsoft.com/office/drawing/2014/main" id="{BF0B7E62-1E2F-BAC9-51A2-85C7C63E6406}"/>
                </a:ext>
              </a:extLst>
            </p:cNvPr>
            <p:cNvSpPr/>
            <p:nvPr/>
          </p:nvSpPr>
          <p:spPr>
            <a:xfrm>
              <a:off x="300038" y="1782500"/>
              <a:ext cx="5616575" cy="864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18EF71-AF8D-F2F6-F03F-08B34CF36903}"/>
                </a:ext>
              </a:extLst>
            </p:cNvPr>
            <p:cNvSpPr txBox="1"/>
            <p:nvPr/>
          </p:nvSpPr>
          <p:spPr>
            <a:xfrm>
              <a:off x="1506426" y="1802321"/>
              <a:ext cx="3700253" cy="369332"/>
            </a:xfrm>
            <a:prstGeom prst="rect">
              <a:avLst/>
            </a:prstGeom>
            <a:noFill/>
          </p:spPr>
          <p:txBody>
            <a:bodyPr wrap="square">
              <a:spAutoFit/>
            </a:bodyPr>
            <a:lstStyle/>
            <a:p>
              <a:r>
                <a:rPr lang="en-AU" b="1" dirty="0">
                  <a:solidFill>
                    <a:schemeClr val="bg1"/>
                  </a:solidFill>
                  <a:latin typeface="Arial" panose="020B0604020202020204" pitchFamily="34" charset="0"/>
                  <a:cs typeface="Arial" panose="020B0604020202020204" pitchFamily="34" charset="0"/>
                </a:rPr>
                <a:t>FSR</a:t>
              </a:r>
              <a:endParaRPr lang="en-AU" dirty="0">
                <a:solidFill>
                  <a:schemeClr val="bg1"/>
                </a:solidFill>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158D08E3-04B1-405A-4E15-648E62429D11}"/>
                </a:ext>
              </a:extLst>
            </p:cNvPr>
            <p:cNvSpPr>
              <a:spLocks noChangeArrowheads="1"/>
            </p:cNvSpPr>
            <p:nvPr/>
          </p:nvSpPr>
          <p:spPr bwMode="auto">
            <a:xfrm>
              <a:off x="1494851" y="2117433"/>
              <a:ext cx="4421762"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Licensing, disclosure, best interests duty introduced</a:t>
              </a:r>
            </a:p>
          </p:txBody>
        </p:sp>
        <p:sp>
          <p:nvSpPr>
            <p:cNvPr id="10" name="TextBox 9">
              <a:extLst>
                <a:ext uri="{FF2B5EF4-FFF2-40B4-BE49-F238E27FC236}">
                  <a16:creationId xmlns:a16="http://schemas.microsoft.com/office/drawing/2014/main" id="{484B355F-7B29-3C38-9AA8-E575BEDF2ACD}"/>
                </a:ext>
              </a:extLst>
            </p:cNvPr>
            <p:cNvSpPr txBox="1"/>
            <p:nvPr/>
          </p:nvSpPr>
          <p:spPr>
            <a:xfrm>
              <a:off x="300039" y="1802321"/>
              <a:ext cx="1287532" cy="369332"/>
            </a:xfrm>
            <a:prstGeom prst="rect">
              <a:avLst/>
            </a:prstGeom>
            <a:noFill/>
          </p:spPr>
          <p:txBody>
            <a:bodyPr wrap="none" rtlCol="0">
              <a:spAutoFit/>
            </a:bodyPr>
            <a:lstStyle/>
            <a:p>
              <a:r>
                <a:rPr lang="en-AU" b="1" dirty="0">
                  <a:solidFill>
                    <a:srgbClr val="FFFF00"/>
                  </a:solidFill>
                  <a:latin typeface="Arial" panose="020B0604020202020204" pitchFamily="34" charset="0"/>
                  <a:cs typeface="Arial" panose="020B0604020202020204" pitchFamily="34" charset="0"/>
                </a:rPr>
                <a:t>2001-2004</a:t>
              </a:r>
              <a:endParaRPr lang="en-AU" dirty="0">
                <a:solidFill>
                  <a:srgbClr val="FFFF00"/>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496941FA-3679-5FC3-8E8C-27FFEC0C3AB5}"/>
              </a:ext>
            </a:extLst>
          </p:cNvPr>
          <p:cNvGrpSpPr/>
          <p:nvPr/>
        </p:nvGrpSpPr>
        <p:grpSpPr>
          <a:xfrm>
            <a:off x="300038" y="2809678"/>
            <a:ext cx="5616575" cy="866003"/>
            <a:chOff x="300038" y="3196711"/>
            <a:chExt cx="5616575" cy="866003"/>
          </a:xfrm>
        </p:grpSpPr>
        <p:sp>
          <p:nvSpPr>
            <p:cNvPr id="19" name="Rectangle 18">
              <a:extLst>
                <a:ext uri="{FF2B5EF4-FFF2-40B4-BE49-F238E27FC236}">
                  <a16:creationId xmlns:a16="http://schemas.microsoft.com/office/drawing/2014/main" id="{04D6119A-0329-1440-DE40-1C1488CCE5C6}"/>
                </a:ext>
              </a:extLst>
            </p:cNvPr>
            <p:cNvSpPr/>
            <p:nvPr/>
          </p:nvSpPr>
          <p:spPr>
            <a:xfrm>
              <a:off x="300038" y="3196711"/>
              <a:ext cx="5616575" cy="866003"/>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8EC1054-6B7A-C057-CABD-C83D13EF26D5}"/>
                </a:ext>
              </a:extLst>
            </p:cNvPr>
            <p:cNvSpPr txBox="1"/>
            <p:nvPr/>
          </p:nvSpPr>
          <p:spPr>
            <a:xfrm>
              <a:off x="1506426" y="3216532"/>
              <a:ext cx="3700253" cy="3693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b="1" dirty="0">
                  <a:solidFill>
                    <a:schemeClr val="bg1"/>
                  </a:solidFill>
                  <a:latin typeface="Arial" panose="020B0604020202020204" pitchFamily="34" charset="0"/>
                  <a:cs typeface="Arial" panose="020B0604020202020204" pitchFamily="34" charset="0"/>
                </a:rPr>
                <a:t>FOFA</a:t>
              </a:r>
              <a:endParaRPr lang="en-AU" dirty="0">
                <a:solidFill>
                  <a:schemeClr val="bg1"/>
                </a:solidFill>
                <a:latin typeface="Arial" panose="020B0604020202020204" pitchFamily="34" charset="0"/>
                <a:cs typeface="Arial" panose="020B0604020202020204" pitchFamily="34" charset="0"/>
              </a:endParaRPr>
            </a:p>
          </p:txBody>
        </p:sp>
        <p:sp>
          <p:nvSpPr>
            <p:cNvPr id="21" name="Rectangle 1">
              <a:extLst>
                <a:ext uri="{FF2B5EF4-FFF2-40B4-BE49-F238E27FC236}">
                  <a16:creationId xmlns:a16="http://schemas.microsoft.com/office/drawing/2014/main" id="{DEC439C0-54C3-7516-AE4E-4447F4F6A9B4}"/>
                </a:ext>
              </a:extLst>
            </p:cNvPr>
            <p:cNvSpPr>
              <a:spLocks noChangeArrowheads="1"/>
            </p:cNvSpPr>
            <p:nvPr/>
          </p:nvSpPr>
          <p:spPr bwMode="auto">
            <a:xfrm>
              <a:off x="1494851" y="3543218"/>
              <a:ext cx="4421762"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Banned conflicted remuneration, best interests duty for personal advice</a:t>
              </a:r>
            </a:p>
          </p:txBody>
        </p:sp>
        <p:sp>
          <p:nvSpPr>
            <p:cNvPr id="22" name="TextBox 21">
              <a:extLst>
                <a:ext uri="{FF2B5EF4-FFF2-40B4-BE49-F238E27FC236}">
                  <a16:creationId xmlns:a16="http://schemas.microsoft.com/office/drawing/2014/main" id="{3B117234-C93D-E77B-B509-8A676CF65C22}"/>
                </a:ext>
              </a:extLst>
            </p:cNvPr>
            <p:cNvSpPr txBox="1"/>
            <p:nvPr/>
          </p:nvSpPr>
          <p:spPr>
            <a:xfrm>
              <a:off x="300039" y="3216532"/>
              <a:ext cx="1287532" cy="369332"/>
            </a:xfrm>
            <a:prstGeom prst="rect">
              <a:avLst/>
            </a:prstGeom>
            <a:noFill/>
          </p:spPr>
          <p:txBody>
            <a:bodyPr wrap="none" rtlCol="0">
              <a:spAutoFit/>
            </a:bodyPr>
            <a:lstStyle/>
            <a:p>
              <a:r>
                <a:rPr lang="en-AU" b="1" dirty="0">
                  <a:solidFill>
                    <a:srgbClr val="FFFF00"/>
                  </a:solidFill>
                  <a:latin typeface="Arial" panose="020B0604020202020204" pitchFamily="34" charset="0"/>
                  <a:cs typeface="Arial" panose="020B0604020202020204" pitchFamily="34" charset="0"/>
                </a:rPr>
                <a:t>2012-2013</a:t>
              </a:r>
              <a:endParaRPr lang="en-AU" dirty="0">
                <a:solidFill>
                  <a:srgbClr val="FFFF00"/>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93080AF-798B-0C02-D1CF-F88862FED971}"/>
              </a:ext>
            </a:extLst>
          </p:cNvPr>
          <p:cNvGrpSpPr/>
          <p:nvPr/>
        </p:nvGrpSpPr>
        <p:grpSpPr>
          <a:xfrm>
            <a:off x="300037" y="3826971"/>
            <a:ext cx="5616576" cy="756000"/>
            <a:chOff x="300037" y="4243357"/>
            <a:chExt cx="5616576" cy="756000"/>
          </a:xfrm>
        </p:grpSpPr>
        <p:sp>
          <p:nvSpPr>
            <p:cNvPr id="23" name="Rectangle 22">
              <a:extLst>
                <a:ext uri="{FF2B5EF4-FFF2-40B4-BE49-F238E27FC236}">
                  <a16:creationId xmlns:a16="http://schemas.microsoft.com/office/drawing/2014/main" id="{5019205F-5162-26A5-A7A1-3BDBDC0401B4}"/>
                </a:ext>
              </a:extLst>
            </p:cNvPr>
            <p:cNvSpPr/>
            <p:nvPr/>
          </p:nvSpPr>
          <p:spPr>
            <a:xfrm>
              <a:off x="300037" y="4243357"/>
              <a:ext cx="5616575" cy="756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453A37F-D6C4-458F-2B09-151A9D6E3840}"/>
                </a:ext>
              </a:extLst>
            </p:cNvPr>
            <p:cNvSpPr txBox="1"/>
            <p:nvPr/>
          </p:nvSpPr>
          <p:spPr>
            <a:xfrm>
              <a:off x="1506425" y="4263178"/>
              <a:ext cx="3700253" cy="369332"/>
            </a:xfrm>
            <a:prstGeom prst="rect">
              <a:avLst/>
            </a:prstGeom>
            <a:noFill/>
          </p:spPr>
          <p:txBody>
            <a:bodyPr wrap="square">
              <a:spAutoFit/>
            </a:bodyPr>
            <a:lstStyle/>
            <a:p>
              <a:r>
                <a:rPr lang="en-AU" b="1" dirty="0">
                  <a:solidFill>
                    <a:schemeClr val="bg1"/>
                  </a:solidFill>
                  <a:latin typeface="Arial" panose="020B0604020202020204" pitchFamily="34" charset="0"/>
                  <a:cs typeface="Arial" panose="020B0604020202020204" pitchFamily="34" charset="0"/>
                </a:rPr>
                <a:t>Royal Commission</a:t>
              </a:r>
              <a:endParaRPr lang="en-AU" dirty="0">
                <a:solidFill>
                  <a:schemeClr val="bg1"/>
                </a:solidFill>
                <a:latin typeface="Arial" panose="020B0604020202020204" pitchFamily="34" charset="0"/>
                <a:cs typeface="Arial" panose="020B0604020202020204" pitchFamily="34" charset="0"/>
              </a:endParaRPr>
            </a:p>
          </p:txBody>
        </p:sp>
        <p:sp>
          <p:nvSpPr>
            <p:cNvPr id="25" name="Rectangle 1">
              <a:extLst>
                <a:ext uri="{FF2B5EF4-FFF2-40B4-BE49-F238E27FC236}">
                  <a16:creationId xmlns:a16="http://schemas.microsoft.com/office/drawing/2014/main" id="{C13271A6-C2F1-5B79-DC97-412DC398A83A}"/>
                </a:ext>
              </a:extLst>
            </p:cNvPr>
            <p:cNvSpPr>
              <a:spLocks noChangeArrowheads="1"/>
            </p:cNvSpPr>
            <p:nvPr/>
          </p:nvSpPr>
          <p:spPr bwMode="auto">
            <a:xfrm>
              <a:off x="1494851" y="4578289"/>
              <a:ext cx="442176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Exposed cultural and conduct failures</a:t>
              </a:r>
            </a:p>
          </p:txBody>
        </p:sp>
        <p:sp>
          <p:nvSpPr>
            <p:cNvPr id="26" name="TextBox 25">
              <a:extLst>
                <a:ext uri="{FF2B5EF4-FFF2-40B4-BE49-F238E27FC236}">
                  <a16:creationId xmlns:a16="http://schemas.microsoft.com/office/drawing/2014/main" id="{E8706390-9565-2581-2652-872660C2B0C0}"/>
                </a:ext>
              </a:extLst>
            </p:cNvPr>
            <p:cNvSpPr txBox="1"/>
            <p:nvPr/>
          </p:nvSpPr>
          <p:spPr>
            <a:xfrm>
              <a:off x="300038" y="4263178"/>
              <a:ext cx="1287532" cy="369332"/>
            </a:xfrm>
            <a:prstGeom prst="rect">
              <a:avLst/>
            </a:prstGeom>
            <a:noFill/>
          </p:spPr>
          <p:txBody>
            <a:bodyPr wrap="none" rtlCol="0">
              <a:spAutoFit/>
            </a:bodyPr>
            <a:lstStyle/>
            <a:p>
              <a:r>
                <a:rPr lang="en-AU" b="1" dirty="0">
                  <a:solidFill>
                    <a:srgbClr val="FFFF00"/>
                  </a:solidFill>
                  <a:latin typeface="Arial" panose="020B0604020202020204" pitchFamily="34" charset="0"/>
                  <a:cs typeface="Arial" panose="020B0604020202020204" pitchFamily="34" charset="0"/>
                </a:rPr>
                <a:t>2018-2019</a:t>
              </a:r>
              <a:endParaRPr lang="en-AU" dirty="0">
                <a:solidFill>
                  <a:srgbClr val="FFFF00"/>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4AFBD8FB-7242-A1DE-8D1C-C274279B762B}"/>
              </a:ext>
            </a:extLst>
          </p:cNvPr>
          <p:cNvGrpSpPr/>
          <p:nvPr/>
        </p:nvGrpSpPr>
        <p:grpSpPr>
          <a:xfrm>
            <a:off x="300038" y="4734261"/>
            <a:ext cx="5616575" cy="756000"/>
            <a:chOff x="300038" y="5155515"/>
            <a:chExt cx="5616575" cy="756000"/>
          </a:xfrm>
        </p:grpSpPr>
        <p:sp>
          <p:nvSpPr>
            <p:cNvPr id="27" name="Rectangle 26">
              <a:extLst>
                <a:ext uri="{FF2B5EF4-FFF2-40B4-BE49-F238E27FC236}">
                  <a16:creationId xmlns:a16="http://schemas.microsoft.com/office/drawing/2014/main" id="{B2FCC4AF-B177-A469-B76E-3819AF735B51}"/>
                </a:ext>
              </a:extLst>
            </p:cNvPr>
            <p:cNvSpPr/>
            <p:nvPr/>
          </p:nvSpPr>
          <p:spPr>
            <a:xfrm>
              <a:off x="300038" y="5155515"/>
              <a:ext cx="5616575" cy="756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BA73BE-F0FF-414E-D683-CE3850F30821}"/>
                </a:ext>
              </a:extLst>
            </p:cNvPr>
            <p:cNvSpPr txBox="1"/>
            <p:nvPr/>
          </p:nvSpPr>
          <p:spPr>
            <a:xfrm>
              <a:off x="1506426" y="5175337"/>
              <a:ext cx="3700253" cy="369332"/>
            </a:xfrm>
            <a:prstGeom prst="rect">
              <a:avLst/>
            </a:prstGeom>
            <a:noFill/>
          </p:spPr>
          <p:txBody>
            <a:bodyPr wrap="square">
              <a:spAutoFit/>
            </a:bodyPr>
            <a:lstStyle/>
            <a:p>
              <a:r>
                <a:rPr lang="en-AU" b="1" dirty="0">
                  <a:solidFill>
                    <a:schemeClr val="bg1"/>
                  </a:solidFill>
                  <a:latin typeface="Arial" panose="020B0604020202020204" pitchFamily="34" charset="0"/>
                  <a:cs typeface="Arial" panose="020B0604020202020204" pitchFamily="34" charset="0"/>
                </a:rPr>
                <a:t>Quality of Advice Review</a:t>
              </a:r>
              <a:endParaRPr lang="en-AU"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B5FCD0-DDA5-48C7-E8CB-1FC03923DD65}"/>
                </a:ext>
              </a:extLst>
            </p:cNvPr>
            <p:cNvSpPr txBox="1"/>
            <p:nvPr/>
          </p:nvSpPr>
          <p:spPr>
            <a:xfrm>
              <a:off x="300039" y="5175337"/>
              <a:ext cx="697627" cy="369332"/>
            </a:xfrm>
            <a:prstGeom prst="rect">
              <a:avLst/>
            </a:prstGeom>
            <a:noFill/>
          </p:spPr>
          <p:txBody>
            <a:bodyPr wrap="none" rtlCol="0">
              <a:spAutoFit/>
            </a:bodyPr>
            <a:lstStyle/>
            <a:p>
              <a:r>
                <a:rPr lang="en-AU" b="1" dirty="0">
                  <a:solidFill>
                    <a:srgbClr val="FFFF00"/>
                  </a:solidFill>
                  <a:latin typeface="Arial" panose="020B0604020202020204" pitchFamily="34" charset="0"/>
                  <a:cs typeface="Arial" panose="020B0604020202020204" pitchFamily="34" charset="0"/>
                </a:rPr>
                <a:t>2022</a:t>
              </a:r>
              <a:endParaRPr lang="en-AU" dirty="0">
                <a:solidFill>
                  <a:srgbClr val="FFFF00"/>
                </a:solidFill>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FF443B0B-FEC3-2E0C-6504-792A92E48F6F}"/>
              </a:ext>
            </a:extLst>
          </p:cNvPr>
          <p:cNvGrpSpPr/>
          <p:nvPr/>
        </p:nvGrpSpPr>
        <p:grpSpPr>
          <a:xfrm>
            <a:off x="300037" y="5641550"/>
            <a:ext cx="5616576" cy="756000"/>
            <a:chOff x="300038" y="6117489"/>
            <a:chExt cx="5616576" cy="756000"/>
          </a:xfrm>
        </p:grpSpPr>
        <p:sp>
          <p:nvSpPr>
            <p:cNvPr id="35" name="Rectangle 34">
              <a:extLst>
                <a:ext uri="{FF2B5EF4-FFF2-40B4-BE49-F238E27FC236}">
                  <a16:creationId xmlns:a16="http://schemas.microsoft.com/office/drawing/2014/main" id="{F4901498-D64A-35DE-BEAF-B5B33AE1DC34}"/>
                </a:ext>
              </a:extLst>
            </p:cNvPr>
            <p:cNvSpPr/>
            <p:nvPr/>
          </p:nvSpPr>
          <p:spPr>
            <a:xfrm>
              <a:off x="300038" y="6117489"/>
              <a:ext cx="5616575" cy="756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17B3182-BAB2-8E97-5B78-A7A2AB9DDFA9}"/>
                </a:ext>
              </a:extLst>
            </p:cNvPr>
            <p:cNvSpPr txBox="1"/>
            <p:nvPr/>
          </p:nvSpPr>
          <p:spPr>
            <a:xfrm>
              <a:off x="1506426" y="6137311"/>
              <a:ext cx="3700253" cy="369332"/>
            </a:xfrm>
            <a:prstGeom prst="rect">
              <a:avLst/>
            </a:prstGeom>
            <a:noFill/>
          </p:spPr>
          <p:txBody>
            <a:bodyPr wrap="square">
              <a:spAutoFit/>
            </a:bodyPr>
            <a:lstStyle/>
            <a:p>
              <a:r>
                <a:rPr lang="en-AU" b="1" dirty="0">
                  <a:solidFill>
                    <a:schemeClr val="bg1"/>
                  </a:solidFill>
                  <a:latin typeface="Arial" panose="020B0604020202020204" pitchFamily="34" charset="0"/>
                  <a:cs typeface="Arial" panose="020B0604020202020204" pitchFamily="34" charset="0"/>
                </a:rPr>
                <a:t>DBFO Reforms</a:t>
              </a:r>
              <a:endParaRPr lang="en-AU" dirty="0">
                <a:solidFill>
                  <a:schemeClr val="bg1"/>
                </a:solidFill>
                <a:latin typeface="Arial" panose="020B0604020202020204" pitchFamily="34" charset="0"/>
                <a:cs typeface="Arial" panose="020B0604020202020204" pitchFamily="34" charset="0"/>
              </a:endParaRPr>
            </a:p>
          </p:txBody>
        </p:sp>
        <p:sp>
          <p:nvSpPr>
            <p:cNvPr id="37" name="Rectangle 1">
              <a:extLst>
                <a:ext uri="{FF2B5EF4-FFF2-40B4-BE49-F238E27FC236}">
                  <a16:creationId xmlns:a16="http://schemas.microsoft.com/office/drawing/2014/main" id="{C6E9B0B9-737B-9706-BCCF-B81169558517}"/>
                </a:ext>
              </a:extLst>
            </p:cNvPr>
            <p:cNvSpPr>
              <a:spLocks noChangeArrowheads="1"/>
            </p:cNvSpPr>
            <p:nvPr/>
          </p:nvSpPr>
          <p:spPr bwMode="auto">
            <a:xfrm>
              <a:off x="1494852" y="6406124"/>
              <a:ext cx="4421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Tranche 1 complete, Tranche 2 in progress</a:t>
              </a:r>
            </a:p>
          </p:txBody>
        </p:sp>
        <p:sp>
          <p:nvSpPr>
            <p:cNvPr id="38" name="TextBox 37">
              <a:extLst>
                <a:ext uri="{FF2B5EF4-FFF2-40B4-BE49-F238E27FC236}">
                  <a16:creationId xmlns:a16="http://schemas.microsoft.com/office/drawing/2014/main" id="{2D05714C-97B1-0BAA-E703-D307FF84B801}"/>
                </a:ext>
              </a:extLst>
            </p:cNvPr>
            <p:cNvSpPr txBox="1"/>
            <p:nvPr/>
          </p:nvSpPr>
          <p:spPr>
            <a:xfrm>
              <a:off x="300039" y="6137311"/>
              <a:ext cx="1287532" cy="369332"/>
            </a:xfrm>
            <a:prstGeom prst="rect">
              <a:avLst/>
            </a:prstGeom>
            <a:noFill/>
          </p:spPr>
          <p:txBody>
            <a:bodyPr wrap="none" rtlCol="0">
              <a:spAutoFit/>
            </a:bodyPr>
            <a:lstStyle/>
            <a:p>
              <a:r>
                <a:rPr lang="en-AU" b="1" dirty="0">
                  <a:solidFill>
                    <a:srgbClr val="FFFF00"/>
                  </a:solidFill>
                  <a:latin typeface="Arial" panose="020B0604020202020204" pitchFamily="34" charset="0"/>
                  <a:cs typeface="Arial" panose="020B0604020202020204" pitchFamily="34" charset="0"/>
                </a:rPr>
                <a:t>2024-2025</a:t>
              </a:r>
              <a:endParaRPr lang="en-AU" dirty="0">
                <a:solidFill>
                  <a:srgbClr val="FFFF00"/>
                </a:solidFill>
                <a:latin typeface="Arial" panose="020B0604020202020204" pitchFamily="34" charset="0"/>
                <a:cs typeface="Arial" panose="020B0604020202020204" pitchFamily="34" charset="0"/>
              </a:endParaRPr>
            </a:p>
          </p:txBody>
        </p:sp>
      </p:grpSp>
      <p:sp>
        <p:nvSpPr>
          <p:cNvPr id="55" name="TextBox 54">
            <a:extLst>
              <a:ext uri="{FF2B5EF4-FFF2-40B4-BE49-F238E27FC236}">
                <a16:creationId xmlns:a16="http://schemas.microsoft.com/office/drawing/2014/main" id="{58406893-9565-79F2-AE7F-EDB3C888B5AB}"/>
              </a:ext>
            </a:extLst>
          </p:cNvPr>
          <p:cNvSpPr txBox="1"/>
          <p:nvPr/>
        </p:nvSpPr>
        <p:spPr>
          <a:xfrm>
            <a:off x="6275388" y="1296989"/>
            <a:ext cx="3483646" cy="461665"/>
          </a:xfrm>
          <a:prstGeom prst="rect">
            <a:avLst/>
          </a:prstGeom>
          <a:noFill/>
        </p:spPr>
        <p:txBody>
          <a:bodyPr wrap="none" rtlCol="0">
            <a:spAutoFit/>
          </a:bodyPr>
          <a:lstStyle/>
          <a:p>
            <a:r>
              <a:rPr lang="en-AU" sz="2400" b="1" dirty="0">
                <a:solidFill>
                  <a:srgbClr val="FFFF00"/>
                </a:solidFill>
                <a:latin typeface="Arial" panose="020B0604020202020204" pitchFamily="34" charset="0"/>
                <a:cs typeface="Arial" panose="020B0604020202020204" pitchFamily="34" charset="0"/>
              </a:rPr>
              <a:t>Remaining Challenges</a:t>
            </a:r>
            <a:endParaRPr lang="en-AU" sz="2400" dirty="0">
              <a:solidFill>
                <a:srgbClr val="FFFF00"/>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1F4BAE75-8257-072E-0F92-31F3C9819E95}"/>
              </a:ext>
            </a:extLst>
          </p:cNvPr>
          <p:cNvSpPr/>
          <p:nvPr/>
        </p:nvSpPr>
        <p:spPr>
          <a:xfrm>
            <a:off x="6275388" y="1819467"/>
            <a:ext cx="5616575" cy="112251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AA23C3D-B446-5D1F-80C5-AEDB2B6D4D21}"/>
              </a:ext>
            </a:extLst>
          </p:cNvPr>
          <p:cNvSpPr txBox="1"/>
          <p:nvPr/>
        </p:nvSpPr>
        <p:spPr>
          <a:xfrm>
            <a:off x="6681235" y="1839288"/>
            <a:ext cx="3999351" cy="369332"/>
          </a:xfrm>
          <a:prstGeom prst="rect">
            <a:avLst/>
          </a:prstGeom>
          <a:noFill/>
        </p:spPr>
        <p:txBody>
          <a:bodyPr wrap="square">
            <a:spAutoFit/>
          </a:bodyPr>
          <a:lstStyle/>
          <a:p>
            <a:r>
              <a:rPr lang="en-AU" b="1" dirty="0">
                <a:solidFill>
                  <a:srgbClr val="FFFF00"/>
                </a:solidFill>
                <a:latin typeface="Arial" panose="020B0604020202020204" pitchFamily="34" charset="0"/>
                <a:cs typeface="Arial" panose="020B0604020202020204" pitchFamily="34" charset="0"/>
              </a:rPr>
              <a:t>Guidance Recognition</a:t>
            </a:r>
            <a:endParaRPr lang="en-AU" dirty="0">
              <a:solidFill>
                <a:srgbClr val="FFFF00"/>
              </a:solidFill>
              <a:latin typeface="Arial" panose="020B0604020202020204" pitchFamily="34" charset="0"/>
              <a:cs typeface="Arial" panose="020B0604020202020204" pitchFamily="34" charset="0"/>
            </a:endParaRPr>
          </a:p>
        </p:txBody>
      </p:sp>
      <p:sp>
        <p:nvSpPr>
          <p:cNvPr id="60" name="Rectangle 1">
            <a:extLst>
              <a:ext uri="{FF2B5EF4-FFF2-40B4-BE49-F238E27FC236}">
                <a16:creationId xmlns:a16="http://schemas.microsoft.com/office/drawing/2014/main" id="{E9A20E02-CBD6-4279-6FB1-6CFAC970832F}"/>
              </a:ext>
            </a:extLst>
          </p:cNvPr>
          <p:cNvSpPr>
            <a:spLocks noChangeArrowheads="1"/>
          </p:cNvSpPr>
          <p:nvPr/>
        </p:nvSpPr>
        <p:spPr bwMode="auto">
          <a:xfrm>
            <a:off x="6400800" y="2233913"/>
            <a:ext cx="548005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Targeted prompts are a start, but broader Guidance framework not yet defined. Grey zone persists between Help and Advice.</a:t>
            </a:r>
          </a:p>
        </p:txBody>
      </p:sp>
      <p:grpSp>
        <p:nvGrpSpPr>
          <p:cNvPr id="71" name="Group 70">
            <a:extLst>
              <a:ext uri="{FF2B5EF4-FFF2-40B4-BE49-F238E27FC236}">
                <a16:creationId xmlns:a16="http://schemas.microsoft.com/office/drawing/2014/main" id="{73BA6922-AF10-12C2-4937-7E163621FF80}"/>
              </a:ext>
            </a:extLst>
          </p:cNvPr>
          <p:cNvGrpSpPr>
            <a:grpSpLocks noChangeAspect="1"/>
          </p:cNvGrpSpPr>
          <p:nvPr/>
        </p:nvGrpSpPr>
        <p:grpSpPr>
          <a:xfrm>
            <a:off x="6381407" y="1825487"/>
            <a:ext cx="360000" cy="360000"/>
            <a:chOff x="7401824" y="3429000"/>
            <a:chExt cx="576000" cy="576000"/>
          </a:xfrm>
        </p:grpSpPr>
        <p:sp>
          <p:nvSpPr>
            <p:cNvPr id="70" name="Oval 69">
              <a:extLst>
                <a:ext uri="{FF2B5EF4-FFF2-40B4-BE49-F238E27FC236}">
                  <a16:creationId xmlns:a16="http://schemas.microsoft.com/office/drawing/2014/main" id="{A8F7A6B7-03CB-BFF5-FFF8-EEA6A9408908}"/>
                </a:ext>
              </a:extLst>
            </p:cNvPr>
            <p:cNvSpPr>
              <a:spLocks noChangeAspect="1"/>
            </p:cNvSpPr>
            <p:nvPr/>
          </p:nvSpPr>
          <p:spPr>
            <a:xfrm>
              <a:off x="7491824" y="3519000"/>
              <a:ext cx="396000" cy="396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Graphic 68" descr="Badge 1 with solid fill">
              <a:extLst>
                <a:ext uri="{FF2B5EF4-FFF2-40B4-BE49-F238E27FC236}">
                  <a16:creationId xmlns:a16="http://schemas.microsoft.com/office/drawing/2014/main" id="{CFD52EB5-FE77-B365-EAA8-710BCAC44F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1824" y="3429000"/>
              <a:ext cx="576000" cy="576000"/>
            </a:xfrm>
            <a:prstGeom prst="rect">
              <a:avLst/>
            </a:prstGeom>
          </p:spPr>
        </p:pic>
      </p:grpSp>
      <p:pic>
        <p:nvPicPr>
          <p:cNvPr id="67" name="Graphic 66" descr="Badge with solid fill">
            <a:extLst>
              <a:ext uri="{FF2B5EF4-FFF2-40B4-BE49-F238E27FC236}">
                <a16:creationId xmlns:a16="http://schemas.microsoft.com/office/drawing/2014/main" id="{62CABAA5-DFBD-1EBF-B38D-BE32817AE9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3200" y="6174027"/>
            <a:ext cx="576000" cy="576000"/>
          </a:xfrm>
          <a:prstGeom prst="rect">
            <a:avLst/>
          </a:prstGeom>
        </p:spPr>
      </p:pic>
      <p:sp>
        <p:nvSpPr>
          <p:cNvPr id="72" name="Rectangle 71">
            <a:extLst>
              <a:ext uri="{FF2B5EF4-FFF2-40B4-BE49-F238E27FC236}">
                <a16:creationId xmlns:a16="http://schemas.microsoft.com/office/drawing/2014/main" id="{6BF4063F-1238-6FC3-309A-6ADA7156C1EE}"/>
              </a:ext>
            </a:extLst>
          </p:cNvPr>
          <p:cNvSpPr/>
          <p:nvPr/>
        </p:nvSpPr>
        <p:spPr>
          <a:xfrm>
            <a:off x="6264275" y="3111554"/>
            <a:ext cx="5616575" cy="112251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184395-FFC1-767B-5FBF-86BCDC8375B0}"/>
              </a:ext>
            </a:extLst>
          </p:cNvPr>
          <p:cNvSpPr txBox="1"/>
          <p:nvPr/>
        </p:nvSpPr>
        <p:spPr>
          <a:xfrm>
            <a:off x="6681235" y="3164822"/>
            <a:ext cx="3999351" cy="369332"/>
          </a:xfrm>
          <a:prstGeom prst="rect">
            <a:avLst/>
          </a:prstGeom>
          <a:noFill/>
        </p:spPr>
        <p:txBody>
          <a:bodyPr wrap="square">
            <a:spAutoFit/>
          </a:bodyPr>
          <a:lstStyle/>
          <a:p>
            <a:r>
              <a:rPr lang="en-AU" b="1" dirty="0">
                <a:solidFill>
                  <a:srgbClr val="FFFF00"/>
                </a:solidFill>
                <a:latin typeface="Arial" panose="020B0604020202020204" pitchFamily="34" charset="0"/>
                <a:cs typeface="Arial" panose="020B0604020202020204" pitchFamily="34" charset="0"/>
              </a:rPr>
              <a:t>Trustee Certainty</a:t>
            </a:r>
            <a:endParaRPr lang="en-AU" dirty="0">
              <a:solidFill>
                <a:srgbClr val="FFFF00"/>
              </a:solidFill>
              <a:latin typeface="Arial" panose="020B0604020202020204" pitchFamily="34" charset="0"/>
              <a:cs typeface="Arial" panose="020B0604020202020204" pitchFamily="34" charset="0"/>
            </a:endParaRPr>
          </a:p>
        </p:txBody>
      </p:sp>
      <p:sp>
        <p:nvSpPr>
          <p:cNvPr id="74" name="Rectangle 1">
            <a:extLst>
              <a:ext uri="{FF2B5EF4-FFF2-40B4-BE49-F238E27FC236}">
                <a16:creationId xmlns:a16="http://schemas.microsoft.com/office/drawing/2014/main" id="{E17E5C62-02F6-FBFE-1049-09CD5A5B9B51}"/>
              </a:ext>
            </a:extLst>
          </p:cNvPr>
          <p:cNvSpPr>
            <a:spLocks noChangeArrowheads="1"/>
          </p:cNvSpPr>
          <p:nvPr/>
        </p:nvSpPr>
        <p:spPr bwMode="auto">
          <a:xfrm>
            <a:off x="6389687" y="3526000"/>
            <a:ext cx="548005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Non-prescribed advice circumstances unclear. Data collection for RIC triggers advice concerns. Cohort strategies uncertain.</a:t>
            </a:r>
          </a:p>
        </p:txBody>
      </p:sp>
      <p:sp>
        <p:nvSpPr>
          <p:cNvPr id="78" name="Rectangle 77">
            <a:extLst>
              <a:ext uri="{FF2B5EF4-FFF2-40B4-BE49-F238E27FC236}">
                <a16:creationId xmlns:a16="http://schemas.microsoft.com/office/drawing/2014/main" id="{56291CEF-373E-F750-A171-A0A04970F22F}"/>
              </a:ext>
            </a:extLst>
          </p:cNvPr>
          <p:cNvSpPr/>
          <p:nvPr/>
        </p:nvSpPr>
        <p:spPr>
          <a:xfrm>
            <a:off x="6275388" y="4370510"/>
            <a:ext cx="5616575" cy="112251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B64B2C1A-0D2D-2B3D-463F-D3C133DA9731}"/>
              </a:ext>
            </a:extLst>
          </p:cNvPr>
          <p:cNvSpPr txBox="1"/>
          <p:nvPr/>
        </p:nvSpPr>
        <p:spPr>
          <a:xfrm>
            <a:off x="6681235" y="4390331"/>
            <a:ext cx="3999351" cy="369332"/>
          </a:xfrm>
          <a:prstGeom prst="rect">
            <a:avLst/>
          </a:prstGeom>
          <a:noFill/>
        </p:spPr>
        <p:txBody>
          <a:bodyPr wrap="square">
            <a:spAutoFit/>
          </a:bodyPr>
          <a:lstStyle/>
          <a:p>
            <a:r>
              <a:rPr lang="en-AU" b="1" dirty="0">
                <a:solidFill>
                  <a:srgbClr val="FFFF00"/>
                </a:solidFill>
                <a:latin typeface="Arial" panose="020B0604020202020204" pitchFamily="34" charset="0"/>
                <a:cs typeface="Arial" panose="020B0604020202020204" pitchFamily="34" charset="0"/>
              </a:rPr>
              <a:t>Regulatory Complexity</a:t>
            </a:r>
            <a:endParaRPr lang="en-AU" dirty="0">
              <a:solidFill>
                <a:srgbClr val="FFFF00"/>
              </a:solidFill>
              <a:latin typeface="Arial" panose="020B0604020202020204" pitchFamily="34" charset="0"/>
              <a:cs typeface="Arial" panose="020B0604020202020204" pitchFamily="34" charset="0"/>
            </a:endParaRPr>
          </a:p>
        </p:txBody>
      </p:sp>
      <p:sp>
        <p:nvSpPr>
          <p:cNvPr id="80" name="Rectangle 1">
            <a:extLst>
              <a:ext uri="{FF2B5EF4-FFF2-40B4-BE49-F238E27FC236}">
                <a16:creationId xmlns:a16="http://schemas.microsoft.com/office/drawing/2014/main" id="{49F0311F-C324-F2A3-8DEF-3A1D6B58D66A}"/>
              </a:ext>
            </a:extLst>
          </p:cNvPr>
          <p:cNvSpPr>
            <a:spLocks noChangeArrowheads="1"/>
          </p:cNvSpPr>
          <p:nvPr/>
        </p:nvSpPr>
        <p:spPr bwMode="auto">
          <a:xfrm>
            <a:off x="6400800" y="4784956"/>
            <a:ext cx="548005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Corporations Act remains "torturous" (ALRC 2023). One-size-fits-all approach regardless of complexity.</a:t>
            </a:r>
          </a:p>
        </p:txBody>
      </p:sp>
      <p:sp>
        <p:nvSpPr>
          <p:cNvPr id="82" name="Oval 81">
            <a:extLst>
              <a:ext uri="{FF2B5EF4-FFF2-40B4-BE49-F238E27FC236}">
                <a16:creationId xmlns:a16="http://schemas.microsoft.com/office/drawing/2014/main" id="{E15898B8-5995-79F9-1535-46776946E65A}"/>
              </a:ext>
            </a:extLst>
          </p:cNvPr>
          <p:cNvSpPr>
            <a:spLocks noChangeAspect="1"/>
          </p:cNvSpPr>
          <p:nvPr/>
        </p:nvSpPr>
        <p:spPr>
          <a:xfrm>
            <a:off x="6449286" y="4450258"/>
            <a:ext cx="247500" cy="247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4" name="Rectangle 83">
            <a:extLst>
              <a:ext uri="{FF2B5EF4-FFF2-40B4-BE49-F238E27FC236}">
                <a16:creationId xmlns:a16="http://schemas.microsoft.com/office/drawing/2014/main" id="{9D735F6A-08E6-4161-826F-20A07E2FDF0F}"/>
              </a:ext>
            </a:extLst>
          </p:cNvPr>
          <p:cNvSpPr/>
          <p:nvPr/>
        </p:nvSpPr>
        <p:spPr>
          <a:xfrm>
            <a:off x="6275388" y="5642719"/>
            <a:ext cx="5616575" cy="112251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A780334-DC84-6C5D-F5C9-A754AB3E63C3}"/>
              </a:ext>
            </a:extLst>
          </p:cNvPr>
          <p:cNvSpPr txBox="1"/>
          <p:nvPr/>
        </p:nvSpPr>
        <p:spPr>
          <a:xfrm>
            <a:off x="6681235" y="5662540"/>
            <a:ext cx="3999351" cy="369332"/>
          </a:xfrm>
          <a:prstGeom prst="rect">
            <a:avLst/>
          </a:prstGeom>
          <a:noFill/>
        </p:spPr>
        <p:txBody>
          <a:bodyPr wrap="square">
            <a:spAutoFit/>
          </a:bodyPr>
          <a:lstStyle/>
          <a:p>
            <a:r>
              <a:rPr lang="en-AU" b="1" dirty="0">
                <a:solidFill>
                  <a:srgbClr val="FFFF00"/>
                </a:solidFill>
                <a:latin typeface="Arial" panose="020B0604020202020204" pitchFamily="34" charset="0"/>
                <a:cs typeface="Arial" panose="020B0604020202020204" pitchFamily="34" charset="0"/>
              </a:rPr>
              <a:t>Legislative Simplification</a:t>
            </a:r>
            <a:endParaRPr lang="en-AU" dirty="0">
              <a:solidFill>
                <a:srgbClr val="FFFF00"/>
              </a:solidFill>
              <a:latin typeface="Arial" panose="020B0604020202020204" pitchFamily="34" charset="0"/>
              <a:cs typeface="Arial" panose="020B0604020202020204" pitchFamily="34" charset="0"/>
            </a:endParaRPr>
          </a:p>
        </p:txBody>
      </p:sp>
      <p:sp>
        <p:nvSpPr>
          <p:cNvPr id="86" name="Rectangle 1">
            <a:extLst>
              <a:ext uri="{FF2B5EF4-FFF2-40B4-BE49-F238E27FC236}">
                <a16:creationId xmlns:a16="http://schemas.microsoft.com/office/drawing/2014/main" id="{3E29CBDF-283A-4799-C243-9C4CD817A140}"/>
              </a:ext>
            </a:extLst>
          </p:cNvPr>
          <p:cNvSpPr>
            <a:spLocks noChangeArrowheads="1"/>
          </p:cNvSpPr>
          <p:nvPr/>
        </p:nvSpPr>
        <p:spPr bwMode="auto">
          <a:xfrm>
            <a:off x="6400800" y="6057165"/>
            <a:ext cx="548005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80000"/>
              </a:lnSpc>
              <a:spcBef>
                <a:spcPts val="600"/>
              </a:spcBef>
              <a:spcAft>
                <a:spcPct val="0"/>
              </a:spcAft>
            </a:pPr>
            <a:r>
              <a:rPr lang="en-US" altLang="en-US" sz="1600" dirty="0">
                <a:solidFill>
                  <a:schemeClr val="bg1"/>
                </a:solidFill>
                <a:latin typeface="Arial" panose="020B0604020202020204" pitchFamily="34" charset="0"/>
                <a:cs typeface="Arial" panose="020B0604020202020204" pitchFamily="34" charset="0"/>
              </a:rPr>
              <a:t>ALRC recommendations largely unaddressed. Need for principles-based, risk-proportionate framework.</a:t>
            </a:r>
          </a:p>
        </p:txBody>
      </p:sp>
      <p:sp>
        <p:nvSpPr>
          <p:cNvPr id="88" name="Oval 87">
            <a:extLst>
              <a:ext uri="{FF2B5EF4-FFF2-40B4-BE49-F238E27FC236}">
                <a16:creationId xmlns:a16="http://schemas.microsoft.com/office/drawing/2014/main" id="{D872BAED-AF07-E7B8-8EB3-EA008EE05775}"/>
              </a:ext>
            </a:extLst>
          </p:cNvPr>
          <p:cNvSpPr>
            <a:spLocks noChangeAspect="1"/>
          </p:cNvSpPr>
          <p:nvPr/>
        </p:nvSpPr>
        <p:spPr>
          <a:xfrm>
            <a:off x="6450423" y="5746850"/>
            <a:ext cx="247500" cy="247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2" name="Group 91">
            <a:extLst>
              <a:ext uri="{FF2B5EF4-FFF2-40B4-BE49-F238E27FC236}">
                <a16:creationId xmlns:a16="http://schemas.microsoft.com/office/drawing/2014/main" id="{4E14E748-A353-9B5F-DCFE-C76BDE89E2B7}"/>
              </a:ext>
            </a:extLst>
          </p:cNvPr>
          <p:cNvGrpSpPr/>
          <p:nvPr/>
        </p:nvGrpSpPr>
        <p:grpSpPr>
          <a:xfrm>
            <a:off x="6404044" y="3156236"/>
            <a:ext cx="360000" cy="360000"/>
            <a:chOff x="6417296" y="3231290"/>
            <a:chExt cx="360000" cy="360000"/>
          </a:xfrm>
        </p:grpSpPr>
        <p:sp>
          <p:nvSpPr>
            <p:cNvPr id="76" name="Oval 75">
              <a:extLst>
                <a:ext uri="{FF2B5EF4-FFF2-40B4-BE49-F238E27FC236}">
                  <a16:creationId xmlns:a16="http://schemas.microsoft.com/office/drawing/2014/main" id="{907F1175-2DED-A34F-B445-9029A5FCA1A4}"/>
                </a:ext>
              </a:extLst>
            </p:cNvPr>
            <p:cNvSpPr>
              <a:spLocks noChangeAspect="1"/>
            </p:cNvSpPr>
            <p:nvPr/>
          </p:nvSpPr>
          <p:spPr>
            <a:xfrm>
              <a:off x="6473546" y="3287540"/>
              <a:ext cx="247500" cy="247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1" name="Graphic 90" descr="Badge with solid fill">
              <a:extLst>
                <a:ext uri="{FF2B5EF4-FFF2-40B4-BE49-F238E27FC236}">
                  <a16:creationId xmlns:a16="http://schemas.microsoft.com/office/drawing/2014/main" id="{1DE80137-6852-9A13-0941-8D8FCBDBB8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7296" y="3231290"/>
              <a:ext cx="360000" cy="360000"/>
            </a:xfrm>
            <a:prstGeom prst="rect">
              <a:avLst/>
            </a:prstGeom>
          </p:spPr>
        </p:pic>
      </p:grpSp>
      <p:pic>
        <p:nvPicPr>
          <p:cNvPr id="63" name="Graphic 62" descr="Badge 4 with solid fill">
            <a:extLst>
              <a:ext uri="{FF2B5EF4-FFF2-40B4-BE49-F238E27FC236}">
                <a16:creationId xmlns:a16="http://schemas.microsoft.com/office/drawing/2014/main" id="{402722AA-DFC9-8BBC-18DB-F54078E9E8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4173" y="5690600"/>
            <a:ext cx="360000" cy="360000"/>
          </a:xfrm>
          <a:prstGeom prst="rect">
            <a:avLst/>
          </a:prstGeom>
        </p:spPr>
      </p:pic>
      <p:pic>
        <p:nvPicPr>
          <p:cNvPr id="65" name="Graphic 64" descr="Badge 3 with solid fill">
            <a:extLst>
              <a:ext uri="{FF2B5EF4-FFF2-40B4-BE49-F238E27FC236}">
                <a16:creationId xmlns:a16="http://schemas.microsoft.com/office/drawing/2014/main" id="{7038E402-9281-C1E8-C2B3-DEAD93AB13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93036" y="4394008"/>
            <a:ext cx="360000" cy="360000"/>
          </a:xfrm>
          <a:prstGeom prst="rect">
            <a:avLst/>
          </a:prstGeom>
        </p:spPr>
      </p:pic>
    </p:spTree>
    <p:extLst>
      <p:ext uri="{BB962C8B-B14F-4D97-AF65-F5344CB8AC3E}">
        <p14:creationId xmlns:p14="http://schemas.microsoft.com/office/powerpoint/2010/main" val="232371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Tiering of Advice</a:t>
            </a:r>
          </a:p>
        </p:txBody>
      </p:sp>
      <p:sp>
        <p:nvSpPr>
          <p:cNvPr id="5" name="TextBox 4">
            <a:extLst>
              <a:ext uri="{FF2B5EF4-FFF2-40B4-BE49-F238E27FC236}">
                <a16:creationId xmlns:a16="http://schemas.microsoft.com/office/drawing/2014/main" id="{5B4E6EC1-F678-8F95-63C9-5332551EBE8D}"/>
              </a:ext>
            </a:extLst>
          </p:cNvPr>
          <p:cNvSpPr txBox="1"/>
          <p:nvPr/>
        </p:nvSpPr>
        <p:spPr>
          <a:xfrm>
            <a:off x="179388" y="759897"/>
            <a:ext cx="6096000" cy="369332"/>
          </a:xfrm>
          <a:prstGeom prst="rect">
            <a:avLst/>
          </a:prstGeom>
          <a:noFill/>
        </p:spPr>
        <p:txBody>
          <a:bodyPr wrap="square">
            <a:spAutoFit/>
          </a:bodyPr>
          <a:lstStyle/>
          <a:p>
            <a:r>
              <a:rPr lang="en-AU" b="0" i="1" dirty="0">
                <a:solidFill>
                  <a:srgbClr val="FFD700"/>
                </a:solidFill>
                <a:effectLst/>
                <a:latin typeface="Segoe UI" panose="020B0502040204020203" pitchFamily="34" charset="0"/>
              </a:rPr>
              <a:t>Regulation Proportionate to Complexity and Risk</a:t>
            </a:r>
            <a:endParaRPr lang="en-AU" dirty="0"/>
          </a:p>
        </p:txBody>
      </p:sp>
      <p:pic>
        <p:nvPicPr>
          <p:cNvPr id="14" name="Picture 13">
            <a:extLst>
              <a:ext uri="{FF2B5EF4-FFF2-40B4-BE49-F238E27FC236}">
                <a16:creationId xmlns:a16="http://schemas.microsoft.com/office/drawing/2014/main" id="{65B57545-A74E-DDE5-A92A-C77059635E12}"/>
              </a:ext>
            </a:extLst>
          </p:cNvPr>
          <p:cNvPicPr>
            <a:picLocks noChangeAspect="1"/>
          </p:cNvPicPr>
          <p:nvPr/>
        </p:nvPicPr>
        <p:blipFill>
          <a:blip r:embed="rId3"/>
          <a:stretch>
            <a:fillRect/>
          </a:stretch>
        </p:blipFill>
        <p:spPr>
          <a:xfrm>
            <a:off x="300039" y="1565896"/>
            <a:ext cx="3976743" cy="4104000"/>
          </a:xfrm>
          <a:prstGeom prst="rect">
            <a:avLst/>
          </a:prstGeom>
        </p:spPr>
      </p:pic>
      <p:pic>
        <p:nvPicPr>
          <p:cNvPr id="15" name="Picture 14">
            <a:extLst>
              <a:ext uri="{FF2B5EF4-FFF2-40B4-BE49-F238E27FC236}">
                <a16:creationId xmlns:a16="http://schemas.microsoft.com/office/drawing/2014/main" id="{449D915B-B737-1E6E-C81D-BABA569FFF25}"/>
              </a:ext>
            </a:extLst>
          </p:cNvPr>
          <p:cNvPicPr>
            <a:picLocks noChangeAspect="1"/>
          </p:cNvPicPr>
          <p:nvPr/>
        </p:nvPicPr>
        <p:blipFill>
          <a:blip r:embed="rId4"/>
          <a:stretch>
            <a:fillRect/>
          </a:stretch>
        </p:blipFill>
        <p:spPr>
          <a:xfrm>
            <a:off x="4401643" y="1565896"/>
            <a:ext cx="3763886" cy="4104000"/>
          </a:xfrm>
          <a:prstGeom prst="rect">
            <a:avLst/>
          </a:prstGeom>
        </p:spPr>
      </p:pic>
      <p:pic>
        <p:nvPicPr>
          <p:cNvPr id="16" name="Picture 15">
            <a:extLst>
              <a:ext uri="{FF2B5EF4-FFF2-40B4-BE49-F238E27FC236}">
                <a16:creationId xmlns:a16="http://schemas.microsoft.com/office/drawing/2014/main" id="{EB5A6C07-FE30-4B67-EF7A-B52E5D9E7474}"/>
              </a:ext>
            </a:extLst>
          </p:cNvPr>
          <p:cNvPicPr>
            <a:picLocks noChangeAspect="1"/>
          </p:cNvPicPr>
          <p:nvPr/>
        </p:nvPicPr>
        <p:blipFill>
          <a:blip r:embed="rId5"/>
          <a:stretch>
            <a:fillRect/>
          </a:stretch>
        </p:blipFill>
        <p:spPr>
          <a:xfrm>
            <a:off x="8290391" y="1565896"/>
            <a:ext cx="3654552" cy="4104000"/>
          </a:xfrm>
          <a:prstGeom prst="rect">
            <a:avLst/>
          </a:prstGeom>
        </p:spPr>
      </p:pic>
      <p:sp>
        <p:nvSpPr>
          <p:cNvPr id="18" name="TextBox 17">
            <a:extLst>
              <a:ext uri="{FF2B5EF4-FFF2-40B4-BE49-F238E27FC236}">
                <a16:creationId xmlns:a16="http://schemas.microsoft.com/office/drawing/2014/main" id="{F4D7A402-AFAC-2410-D81E-6391EABEFA07}"/>
              </a:ext>
            </a:extLst>
          </p:cNvPr>
          <p:cNvSpPr txBox="1"/>
          <p:nvPr/>
        </p:nvSpPr>
        <p:spPr>
          <a:xfrm>
            <a:off x="2014538" y="6039267"/>
            <a:ext cx="8291757" cy="369332"/>
          </a:xfrm>
          <a:prstGeom prst="rect">
            <a:avLst/>
          </a:prstGeom>
          <a:noFill/>
        </p:spPr>
        <p:txBody>
          <a:bodyPr wrap="square">
            <a:spAutoFit/>
          </a:bodyPr>
          <a:lstStyle/>
          <a:p>
            <a:pPr algn="ctr"/>
            <a:r>
              <a:rPr lang="en-AU" b="1" i="0" dirty="0">
                <a:solidFill>
                  <a:schemeClr val="bg1"/>
                </a:solidFill>
                <a:effectLst/>
                <a:latin typeface="Segoe UI" panose="020B0502040204020203" pitchFamily="34" charset="0"/>
              </a:rPr>
              <a:t>INCREASING COMPLEXITY</a:t>
            </a:r>
            <a:r>
              <a:rPr lang="en-AU" b="0" i="0" dirty="0">
                <a:solidFill>
                  <a:schemeClr val="bg1"/>
                </a:solidFill>
                <a:effectLst/>
                <a:latin typeface="Segoe UI" panose="020B0502040204020203" pitchFamily="34" charset="0"/>
              </a:rPr>
              <a:t>→</a:t>
            </a:r>
            <a:r>
              <a:rPr lang="en-AU" b="1" i="0" dirty="0">
                <a:solidFill>
                  <a:schemeClr val="bg1"/>
                </a:solidFill>
                <a:effectLst/>
                <a:latin typeface="Segoe UI" panose="020B0502040204020203" pitchFamily="34" charset="0"/>
              </a:rPr>
              <a:t>INCREASING REGULATION</a:t>
            </a:r>
            <a:endParaRPr lang="en-AU" dirty="0">
              <a:solidFill>
                <a:schemeClr val="bg1"/>
              </a:solidFill>
            </a:endParaRPr>
          </a:p>
        </p:txBody>
      </p:sp>
    </p:spTree>
    <p:extLst>
      <p:ext uri="{BB962C8B-B14F-4D97-AF65-F5344CB8AC3E}">
        <p14:creationId xmlns:p14="http://schemas.microsoft.com/office/powerpoint/2010/main" val="116200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074" y="467767"/>
            <a:ext cx="5997155" cy="4154984"/>
          </a:xfrm>
          <a:prstGeom prst="rect">
            <a:avLst/>
          </a:prstGeom>
          <a:noFill/>
        </p:spPr>
        <p:txBody>
          <a:bodyPr wrap="none" rtlCol="0">
            <a:spAutoFit/>
          </a:bodyPr>
          <a:lstStyle/>
          <a:p>
            <a:r>
              <a:rPr lang="en-AU" sz="4400" dirty="0">
                <a:solidFill>
                  <a:schemeClr val="bg1"/>
                </a:solidFill>
              </a:rPr>
              <a:t>Discussion/Questions</a:t>
            </a:r>
          </a:p>
          <a:p>
            <a:endParaRPr lang="en-AU" sz="4400" dirty="0">
              <a:solidFill>
                <a:schemeClr val="bg1"/>
              </a:solidFill>
            </a:endParaRPr>
          </a:p>
          <a:p>
            <a:endParaRPr lang="en-AU" sz="4400" dirty="0">
              <a:solidFill>
                <a:schemeClr val="bg1"/>
              </a:solidFill>
            </a:endParaRPr>
          </a:p>
          <a:p>
            <a:r>
              <a:rPr lang="en-AU" sz="4400" dirty="0">
                <a:solidFill>
                  <a:schemeClr val="bg1"/>
                </a:solidFill>
              </a:rPr>
              <a:t>Scan the QR code or </a:t>
            </a:r>
          </a:p>
          <a:p>
            <a:r>
              <a:rPr lang="en-AU" sz="4400" dirty="0">
                <a:solidFill>
                  <a:schemeClr val="bg1"/>
                </a:solidFill>
              </a:rPr>
              <a:t>go to slido.com and </a:t>
            </a:r>
          </a:p>
          <a:p>
            <a:r>
              <a:rPr lang="en-AU" sz="4400" dirty="0">
                <a:solidFill>
                  <a:schemeClr val="bg1"/>
                </a:solidFill>
              </a:rPr>
              <a:t>enter code 1357689</a:t>
            </a:r>
            <a:endParaRPr lang="en-AU" dirty="0"/>
          </a:p>
        </p:txBody>
      </p:sp>
      <p:pic>
        <p:nvPicPr>
          <p:cNvPr id="4" name="Picture 3">
            <a:extLst>
              <a:ext uri="{FF2B5EF4-FFF2-40B4-BE49-F238E27FC236}">
                <a16:creationId xmlns:a16="http://schemas.microsoft.com/office/drawing/2014/main" id="{626CCD25-83DB-6FC3-EE09-BDC6A05AB25D}"/>
              </a:ext>
            </a:extLst>
          </p:cNvPr>
          <p:cNvPicPr>
            <a:picLocks noChangeAspect="1"/>
          </p:cNvPicPr>
          <p:nvPr/>
        </p:nvPicPr>
        <p:blipFill>
          <a:blip r:embed="rId3"/>
          <a:stretch>
            <a:fillRect/>
          </a:stretch>
        </p:blipFill>
        <p:spPr>
          <a:xfrm>
            <a:off x="6676292" y="1699846"/>
            <a:ext cx="4453304" cy="4453304"/>
          </a:xfrm>
          <a:prstGeom prst="rect">
            <a:avLst/>
          </a:prstGeom>
        </p:spPr>
      </p:pic>
    </p:spTree>
    <p:extLst>
      <p:ext uri="{BB962C8B-B14F-4D97-AF65-F5344CB8AC3E}">
        <p14:creationId xmlns:p14="http://schemas.microsoft.com/office/powerpoint/2010/main" val="1640124079"/>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6" ma:contentTypeDescription="" ma:contentTypeScope="" ma:versionID="5f2805d312819238112fd03fc4f41c95">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f171a95b51185caa29e92aeca879df36"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12</Value>
      <Value>40</Value>
      <Value>21</Value>
      <Value>153</Value>
    </TaxCatchAll>
    <_dlc_DocId xmlns="7c09f450-3099-4ab0-9797-308ed8a26daf">CE6YYQN64SX3-786882053-16403</_dlc_DocId>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https://actuaries.sharepoint.com/sites/DMS/_layouts/15/DocIdRedir.aspx?ID=CE6YYQN64SX3-786882053-16403</Url>
      <Description>CE6YYQN64SX3-786882053-16403</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Members of the Help, Guidance and Advice (HGA) Working Group will present the findings of the Discussion Paper and lead a discussion with attendees.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ea784324-0498-5c1a-9d13-e588f9b8c908</CMS_x0020_Document_x0020_ID>
    <Created-Date xmlns="b9043e53-a078-4fe1-9a97-1dc890974721">2025-11-30T13:00:00+00:00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BB4581CF-4274-471D-B3EA-3FA9200F55D8}"/>
</file>

<file path=customXml/itemProps3.xml><?xml version="1.0" encoding="utf-8"?>
<ds:datastoreItem xmlns:ds="http://schemas.openxmlformats.org/officeDocument/2006/customXml" ds:itemID="{23A7F36D-13F6-4DF0-A1FA-99BF5BE8352E}">
  <ds:schemaRefs>
    <ds:schemaRef ds:uri="http://schemas.microsoft.com/office/2006/metadata/properties"/>
    <ds:schemaRef ds:uri="2bc5cc02-4f20-4b7e-aac6-682ceb45ee6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3839038-86de-49c0-a9fe-8cbc6a1a62d6"/>
    <ds:schemaRef ds:uri="http://www.w3.org/XML/1998/namespace"/>
    <ds:schemaRef ds:uri="http://purl.org/dc/dcmitype/"/>
  </ds:schemaRefs>
</ds:datastoreItem>
</file>

<file path=customXml/itemProps4.xml><?xml version="1.0" encoding="utf-8"?>
<ds:datastoreItem xmlns:ds="http://schemas.openxmlformats.org/officeDocument/2006/customXml" ds:itemID="{6C104F50-53E9-4E7E-A192-78FC80A57904}"/>
</file>

<file path=customXml/itemProps5.xml><?xml version="1.0" encoding="utf-8"?>
<ds:datastoreItem xmlns:ds="http://schemas.openxmlformats.org/officeDocument/2006/customXml" ds:itemID="{19C2DC8E-C700-405E-AA1A-81CA3D23B993}"/>
</file>

<file path=docProps/app.xml><?xml version="1.0" encoding="utf-8"?>
<Properties xmlns="http://schemas.openxmlformats.org/officeDocument/2006/extended-properties" xmlns:vt="http://schemas.openxmlformats.org/officeDocument/2006/docPropsVTypes">
  <TotalTime>5883</TotalTime>
  <Words>5143</Words>
  <Application>Microsoft Office PowerPoint</Application>
  <PresentationFormat>Widescreen</PresentationFormat>
  <Paragraphs>549</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ABC Oracle</vt:lpstr>
      <vt:lpstr>ABC Oracle Medium</vt:lpstr>
      <vt:lpstr>Aileron Heavy</vt:lpstr>
      <vt:lpstr>Aileron Regular Bold Italics</vt:lpstr>
      <vt:lpstr>Arial</vt:lpstr>
      <vt:lpstr>Calibri</vt:lpstr>
      <vt:lpstr>Google Sans Text</vt:lpstr>
      <vt:lpstr>Segoe UI</vt:lpstr>
      <vt:lpstr>Wingdings</vt:lpstr>
      <vt:lpstr>Office Theme</vt:lpstr>
      <vt:lpstr>Financial Advice Reform And Help Guidance And Advice</vt:lpstr>
      <vt:lpstr>Important notice for all participants </vt:lpstr>
      <vt:lpstr>The Challenge and Target Outcomes</vt:lpstr>
      <vt:lpstr>Addressing the gap</vt:lpstr>
      <vt:lpstr>Breaking down the challenges</vt:lpstr>
      <vt:lpstr>The Trustee Dilemma</vt:lpstr>
      <vt:lpstr>Financial Advice Reforms – Evolution and Remaining Challenges</vt:lpstr>
      <vt:lpstr>Tiering of Advice</vt:lpstr>
      <vt:lpstr>PowerPoint Presentation</vt:lpstr>
      <vt:lpstr> Defining Help, Guidance and Advice</vt:lpstr>
      <vt:lpstr>The HGA Framework</vt:lpstr>
      <vt:lpstr>What Does Guidance Look Like in Practice?</vt:lpstr>
      <vt:lpstr>DBFO Tranche 2A</vt:lpstr>
      <vt:lpstr>Member Outcomes - The Test</vt:lpstr>
      <vt:lpstr>Retirement Journey - Detailed Member Outcomes</vt:lpstr>
      <vt:lpstr>PowerPoint Presentation</vt:lpstr>
      <vt:lpstr>Roadmap for implementation</vt:lpstr>
      <vt:lpstr>Implementation success factors</vt:lpstr>
      <vt:lpstr>The framework's success depends on coordinated action across multiple stakeholders</vt:lpstr>
      <vt:lpstr>What can the profession do?</vt:lpstr>
      <vt:lpstr>What can the profession do?</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Advice Reform And Help Guidance And Advice - Presentation Slides</dc:title>
  <dc:creator>Michael Rice and Andrew Gale</dc:creator>
  <cp:lastModifiedBy>Zoë Carlyon</cp:lastModifiedBy>
  <cp:revision>307</cp:revision>
  <cp:lastPrinted>2025-11-29T04:44:20Z</cp:lastPrinted>
  <dcterms:created xsi:type="dcterms:W3CDTF">2023-05-24T00:01:03Z</dcterms:created>
  <dcterms:modified xsi:type="dcterms:W3CDTF">2025-11-30T22:32:20Z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1fd20d7a-38ac-48fe-8e67-813e2dda8f79</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12;#Insights|ab485f83-9006-4bcf-ac6c-13f27c86f67c</vt:lpwstr>
  </property>
  <property fmtid="{D5CDD505-2E9C-101B-9397-08002B2CF9AE}" pid="8" name="Prototype_Practice_Area">
    <vt:lpwstr>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Event|81820cd3-45f0-44e5-97c3-ef5505ffe26e;#153;#Insights and Other Events|f0c84e4b-d864-421b-8ef7-dc22b090c6d4</vt:lpwstr>
  </property>
  <property fmtid="{D5CDD505-2E9C-101B-9397-08002B2CF9AE}" pid="11" name="lcf76f155ced4ddcb4097134ff3c332f">
    <vt:lpwstr/>
  </property>
</Properties>
</file>