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app0.xml" ContentType="application/vnd.openxmlformats-officedocument.extended-properties+xml"/>
  <Override PartName="/docProps/core.xml" ContentType="application/vnd.openxmlformats-package.core-properties+xml"/>
  <Override PartName="/ppt/authors.xml" ContentType="application/vnd.ms-powerpoint.author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docProps/custom.xml" ContentType="application/vnd.openxmlformats-officedocument.custom-properties+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7" Type="http://schemas.openxmlformats.org/package/2006/relationships/metadata/extended-properties" Target="docProps/app0.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sldIdLst>
    <p:sldId id="256" r:id="rId5"/>
    <p:sldId id="310" r:id="rId6"/>
    <p:sldId id="309" r:id="rId7"/>
    <p:sldId id="305" r:id="rId8"/>
    <p:sldId id="307" r:id="rId9"/>
    <p:sldId id="308" r:id="rId10"/>
    <p:sldId id="306" r:id="rId11"/>
    <p:sldId id="257" r:id="rId12"/>
    <p:sldId id="258" r:id="rId13"/>
    <p:sldId id="299" r:id="rId14"/>
    <p:sldId id="259" r:id="rId15"/>
    <p:sldId id="260" r:id="rId16"/>
    <p:sldId id="261" r:id="rId17"/>
    <p:sldId id="262" r:id="rId18"/>
    <p:sldId id="264" r:id="rId19"/>
    <p:sldId id="265" r:id="rId20"/>
    <p:sldId id="266" r:id="rId21"/>
    <p:sldId id="268" r:id="rId22"/>
    <p:sldId id="269" r:id="rId23"/>
    <p:sldId id="270" r:id="rId24"/>
    <p:sldId id="271" r:id="rId25"/>
    <p:sldId id="272" r:id="rId26"/>
    <p:sldId id="273" r:id="rId27"/>
    <p:sldId id="274" r:id="rId28"/>
    <p:sldId id="275" r:id="rId29"/>
    <p:sldId id="276" r:id="rId30"/>
    <p:sldId id="303" r:id="rId31"/>
    <p:sldId id="279" r:id="rId32"/>
    <p:sldId id="280" r:id="rId33"/>
    <p:sldId id="281" r:id="rId34"/>
    <p:sldId id="282" r:id="rId35"/>
    <p:sldId id="284" r:id="rId36"/>
    <p:sldId id="285" r:id="rId37"/>
    <p:sldId id="286" r:id="rId38"/>
    <p:sldId id="287" r:id="rId39"/>
    <p:sldId id="288" r:id="rId40"/>
    <p:sldId id="291" r:id="rId41"/>
    <p:sldId id="289" r:id="rId42"/>
    <p:sldId id="290" r:id="rId43"/>
    <p:sldId id="292" r:id="rId44"/>
    <p:sldId id="294" r:id="rId45"/>
    <p:sldId id="295" r:id="rId46"/>
    <p:sldId id="296" r:id="rId47"/>
    <p:sldId id="297" r:id="rId48"/>
    <p:sldId id="2147483199" r:id="rId49"/>
    <p:sldId id="2147483201" r:id="rId50"/>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BCE0D-C89F-2613-67DF-FD33858208D8}" name="Chong, Keith" initials="KC" userId="S::keichong@deloitte.com.au::8279e43e-e66e-419b-84fd-9657ccfb2e9e" providerId="AD"/>
  <p188:author id="{62B0E7E2-42BC-B0DD-4754-D8526199029A}" name="Matthew Buckle" initials="MB" userId="S::mbuckle@dataly.com.au::1cf52921-6e98-4bbc-8d82-9836586c726f" providerId="AD"/>
  <p188:author id="{E2662BF4-F97E-F7BD-A90A-F45F09D54B14}" name="Milesh Bhadresa" initials="MB" userId="S::mbhadresa@dataly.com.au::d9c3d08c-340b-4987-b6b9-89fa8fb0d055" providerId="AD"/>
  <p188:author id="{9E6285FA-12D7-D1A4-C01E-6BEB3E617B38}" name="Moodie, Tom" initials="TM" userId="S::thmoodie@deloitte.com.au::1e73d5e4-b179-4db4-8476-cb98e8df39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4DC3B0-821C-4D8D-BC0D-29D68F1F0D97}" v="3" dt="2026-02-10T06:18:13.181"/>
    <p1510:client id="{66B6083E-0D3A-B2F8-06AC-F583FE989258}" v="27" dt="2026-02-11T02:36:34.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9" autoAdjust="0"/>
    <p:restoredTop sz="94616" autoAdjust="0"/>
  </p:normalViewPr>
  <p:slideViewPr>
    <p:cSldViewPr snapToGrid="0" snapToObjects="1">
      <p:cViewPr varScale="1">
        <p:scale>
          <a:sx n="155" d="100"/>
          <a:sy n="155" d="100"/>
        </p:scale>
        <p:origin x="108" y="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60" Type="http://schemas.openxmlformats.org/officeDocument/2006/relationships/customXml" Target="../customXml/item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Buckle" userId="1cf52921-6e98-4bbc-8d82-9836586c726f" providerId="ADAL" clId="{780720DC-FBCD-45A0-81DA-DFDA62746BD7}"/>
    <pc:docChg chg="undo redo custSel addSld delSld modSld">
      <pc:chgData name="Matthew Buckle" userId="1cf52921-6e98-4bbc-8d82-9836586c726f" providerId="ADAL" clId="{780720DC-FBCD-45A0-81DA-DFDA62746BD7}" dt="2026-01-18T04:12:12.296" v="1886" actId="20577"/>
      <pc:docMkLst>
        <pc:docMk/>
      </pc:docMkLst>
      <pc:sldChg chg="modSp mod">
        <pc:chgData name="Matthew Buckle" userId="1cf52921-6e98-4bbc-8d82-9836586c726f" providerId="ADAL" clId="{780720DC-FBCD-45A0-81DA-DFDA62746BD7}" dt="2026-01-15T21:14:19.270" v="840" actId="313"/>
        <pc:sldMkLst>
          <pc:docMk/>
          <pc:sldMk cId="0" sldId="258"/>
        </pc:sldMkLst>
        <pc:spChg chg="mod">
          <ac:chgData name="Matthew Buckle" userId="1cf52921-6e98-4bbc-8d82-9836586c726f" providerId="ADAL" clId="{780720DC-FBCD-45A0-81DA-DFDA62746BD7}" dt="2026-01-15T21:14:19.270" v="840" actId="313"/>
          <ac:spMkLst>
            <pc:docMk/>
            <pc:sldMk cId="0" sldId="258"/>
            <ac:spMk id="4" creationId="{00000000-0000-0000-0000-000000000000}"/>
          </ac:spMkLst>
        </pc:spChg>
      </pc:sldChg>
      <pc:sldChg chg="modSp mod">
        <pc:chgData name="Matthew Buckle" userId="1cf52921-6e98-4bbc-8d82-9836586c726f" providerId="ADAL" clId="{780720DC-FBCD-45A0-81DA-DFDA62746BD7}" dt="2026-01-15T21:28:03.451" v="1054" actId="20577"/>
        <pc:sldMkLst>
          <pc:docMk/>
          <pc:sldMk cId="0" sldId="259"/>
        </pc:sldMkLst>
        <pc:spChg chg="mod">
          <ac:chgData name="Matthew Buckle" userId="1cf52921-6e98-4bbc-8d82-9836586c726f" providerId="ADAL" clId="{780720DC-FBCD-45A0-81DA-DFDA62746BD7}" dt="2026-01-15T21:28:03.451" v="1054" actId="20577"/>
          <ac:spMkLst>
            <pc:docMk/>
            <pc:sldMk cId="0" sldId="259"/>
            <ac:spMk id="4" creationId="{00000000-0000-0000-0000-000000000000}"/>
          </ac:spMkLst>
        </pc:spChg>
      </pc:sldChg>
      <pc:sldChg chg="modSp mod">
        <pc:chgData name="Matthew Buckle" userId="1cf52921-6e98-4bbc-8d82-9836586c726f" providerId="ADAL" clId="{780720DC-FBCD-45A0-81DA-DFDA62746BD7}" dt="2026-01-15T21:29:59.656" v="1055" actId="6549"/>
        <pc:sldMkLst>
          <pc:docMk/>
          <pc:sldMk cId="0" sldId="260"/>
        </pc:sldMkLst>
        <pc:spChg chg="mod">
          <ac:chgData name="Matthew Buckle" userId="1cf52921-6e98-4bbc-8d82-9836586c726f" providerId="ADAL" clId="{780720DC-FBCD-45A0-81DA-DFDA62746BD7}" dt="2026-01-15T21:29:59.656" v="1055" actId="6549"/>
          <ac:spMkLst>
            <pc:docMk/>
            <pc:sldMk cId="0" sldId="260"/>
            <ac:spMk id="4" creationId="{00000000-0000-0000-0000-000000000000}"/>
          </ac:spMkLst>
        </pc:spChg>
      </pc:sldChg>
      <pc:sldChg chg="modSp mod">
        <pc:chgData name="Matthew Buckle" userId="1cf52921-6e98-4bbc-8d82-9836586c726f" providerId="ADAL" clId="{780720DC-FBCD-45A0-81DA-DFDA62746BD7}" dt="2026-01-16T00:30:34.323" v="1137" actId="1076"/>
        <pc:sldMkLst>
          <pc:docMk/>
          <pc:sldMk cId="0" sldId="261"/>
        </pc:sldMkLst>
        <pc:spChg chg="mod">
          <ac:chgData name="Matthew Buckle" userId="1cf52921-6e98-4bbc-8d82-9836586c726f" providerId="ADAL" clId="{780720DC-FBCD-45A0-81DA-DFDA62746BD7}" dt="2026-01-16T00:30:34.323" v="1137" actId="1076"/>
          <ac:spMkLst>
            <pc:docMk/>
            <pc:sldMk cId="0" sldId="261"/>
            <ac:spMk id="4" creationId="{00000000-0000-0000-0000-000000000000}"/>
          </ac:spMkLst>
        </pc:spChg>
        <pc:spChg chg="mod">
          <ac:chgData name="Matthew Buckle" userId="1cf52921-6e98-4bbc-8d82-9836586c726f" providerId="ADAL" clId="{780720DC-FBCD-45A0-81DA-DFDA62746BD7}" dt="2026-01-15T21:14:20.402" v="841" actId="313"/>
          <ac:spMkLst>
            <pc:docMk/>
            <pc:sldMk cId="0" sldId="261"/>
            <ac:spMk id="6" creationId="{D92A73EC-3ED0-8990-E347-CB55CFDAAD12}"/>
          </ac:spMkLst>
        </pc:spChg>
      </pc:sldChg>
      <pc:sldChg chg="modSp mod">
        <pc:chgData name="Matthew Buckle" userId="1cf52921-6e98-4bbc-8d82-9836586c726f" providerId="ADAL" clId="{780720DC-FBCD-45A0-81DA-DFDA62746BD7}" dt="2026-01-15T21:14:21.189" v="842" actId="313"/>
        <pc:sldMkLst>
          <pc:docMk/>
          <pc:sldMk cId="0" sldId="262"/>
        </pc:sldMkLst>
        <pc:spChg chg="mod">
          <ac:chgData name="Matthew Buckle" userId="1cf52921-6e98-4bbc-8d82-9836586c726f" providerId="ADAL" clId="{780720DC-FBCD-45A0-81DA-DFDA62746BD7}" dt="2026-01-15T21:14:21.189" v="842" actId="313"/>
          <ac:spMkLst>
            <pc:docMk/>
            <pc:sldMk cId="0" sldId="262"/>
            <ac:spMk id="6" creationId="{B80B6256-296A-B602-D67C-1509682B4692}"/>
          </ac:spMkLst>
        </pc:spChg>
      </pc:sldChg>
      <pc:sldChg chg="modSp mod">
        <pc:chgData name="Matthew Buckle" userId="1cf52921-6e98-4bbc-8d82-9836586c726f" providerId="ADAL" clId="{780720DC-FBCD-45A0-81DA-DFDA62746BD7}" dt="2026-01-15T22:25:08.394" v="1134" actId="13926"/>
        <pc:sldMkLst>
          <pc:docMk/>
          <pc:sldMk cId="0" sldId="265"/>
        </pc:sldMkLst>
        <pc:spChg chg="mod">
          <ac:chgData name="Matthew Buckle" userId="1cf52921-6e98-4bbc-8d82-9836586c726f" providerId="ADAL" clId="{780720DC-FBCD-45A0-81DA-DFDA62746BD7}" dt="2026-01-15T22:25:08.394" v="1134" actId="13926"/>
          <ac:spMkLst>
            <pc:docMk/>
            <pc:sldMk cId="0" sldId="265"/>
            <ac:spMk id="4" creationId="{00000000-0000-0000-0000-000000000000}"/>
          </ac:spMkLst>
        </pc:spChg>
      </pc:sldChg>
      <pc:sldChg chg="modSp mod">
        <pc:chgData name="Matthew Buckle" userId="1cf52921-6e98-4bbc-8d82-9836586c726f" providerId="ADAL" clId="{780720DC-FBCD-45A0-81DA-DFDA62746BD7}" dt="2026-01-18T03:47:20.895" v="1180" actId="6549"/>
        <pc:sldMkLst>
          <pc:docMk/>
          <pc:sldMk cId="0" sldId="269"/>
        </pc:sldMkLst>
        <pc:spChg chg="mod">
          <ac:chgData name="Matthew Buckle" userId="1cf52921-6e98-4bbc-8d82-9836586c726f" providerId="ADAL" clId="{780720DC-FBCD-45A0-81DA-DFDA62746BD7}" dt="2026-01-18T03:47:20.895" v="1180" actId="6549"/>
          <ac:spMkLst>
            <pc:docMk/>
            <pc:sldMk cId="0" sldId="269"/>
            <ac:spMk id="4" creationId="{00000000-0000-0000-0000-000000000000}"/>
          </ac:spMkLst>
        </pc:spChg>
      </pc:sldChg>
      <pc:sldChg chg="modSp mod">
        <pc:chgData name="Matthew Buckle" userId="1cf52921-6e98-4bbc-8d82-9836586c726f" providerId="ADAL" clId="{780720DC-FBCD-45A0-81DA-DFDA62746BD7}" dt="2026-01-15T21:01:57.902" v="791" actId="20577"/>
        <pc:sldMkLst>
          <pc:docMk/>
          <pc:sldMk cId="0" sldId="270"/>
        </pc:sldMkLst>
        <pc:spChg chg="mod">
          <ac:chgData name="Matthew Buckle" userId="1cf52921-6e98-4bbc-8d82-9836586c726f" providerId="ADAL" clId="{780720DC-FBCD-45A0-81DA-DFDA62746BD7}" dt="2026-01-15T21:01:57.902" v="791" actId="20577"/>
          <ac:spMkLst>
            <pc:docMk/>
            <pc:sldMk cId="0" sldId="270"/>
            <ac:spMk id="4" creationId="{00000000-0000-0000-0000-000000000000}"/>
          </ac:spMkLst>
        </pc:spChg>
      </pc:sldChg>
      <pc:sldChg chg="modSp mod">
        <pc:chgData name="Matthew Buckle" userId="1cf52921-6e98-4bbc-8d82-9836586c726f" providerId="ADAL" clId="{780720DC-FBCD-45A0-81DA-DFDA62746BD7}" dt="2026-01-15T20:55:09.763" v="728" actId="313"/>
        <pc:sldMkLst>
          <pc:docMk/>
          <pc:sldMk cId="0" sldId="272"/>
        </pc:sldMkLst>
        <pc:spChg chg="mod">
          <ac:chgData name="Matthew Buckle" userId="1cf52921-6e98-4bbc-8d82-9836586c726f" providerId="ADAL" clId="{780720DC-FBCD-45A0-81DA-DFDA62746BD7}" dt="2026-01-15T20:55:09.763" v="728" actId="313"/>
          <ac:spMkLst>
            <pc:docMk/>
            <pc:sldMk cId="0" sldId="272"/>
            <ac:spMk id="4" creationId="{00000000-0000-0000-0000-000000000000}"/>
          </ac:spMkLst>
        </pc:spChg>
      </pc:sldChg>
      <pc:sldChg chg="modSp mod">
        <pc:chgData name="Matthew Buckle" userId="1cf52921-6e98-4bbc-8d82-9836586c726f" providerId="ADAL" clId="{780720DC-FBCD-45A0-81DA-DFDA62746BD7}" dt="2026-01-15T20:54:56.010" v="726" actId="313"/>
        <pc:sldMkLst>
          <pc:docMk/>
          <pc:sldMk cId="0" sldId="273"/>
        </pc:sldMkLst>
        <pc:spChg chg="mod">
          <ac:chgData name="Matthew Buckle" userId="1cf52921-6e98-4bbc-8d82-9836586c726f" providerId="ADAL" clId="{780720DC-FBCD-45A0-81DA-DFDA62746BD7}" dt="2026-01-15T20:54:56.010" v="726" actId="313"/>
          <ac:spMkLst>
            <pc:docMk/>
            <pc:sldMk cId="0" sldId="273"/>
            <ac:spMk id="8" creationId="{1A1B07EC-C327-4261-440C-7BDDBD852BB7}"/>
          </ac:spMkLst>
        </pc:spChg>
      </pc:sldChg>
      <pc:sldChg chg="modSp mod">
        <pc:chgData name="Matthew Buckle" userId="1cf52921-6e98-4bbc-8d82-9836586c726f" providerId="ADAL" clId="{780720DC-FBCD-45A0-81DA-DFDA62746BD7}" dt="2026-01-15T20:54:59.470" v="727" actId="313"/>
        <pc:sldMkLst>
          <pc:docMk/>
          <pc:sldMk cId="0" sldId="275"/>
        </pc:sldMkLst>
        <pc:spChg chg="mod">
          <ac:chgData name="Matthew Buckle" userId="1cf52921-6e98-4bbc-8d82-9836586c726f" providerId="ADAL" clId="{780720DC-FBCD-45A0-81DA-DFDA62746BD7}" dt="2026-01-15T20:54:59.470" v="727" actId="313"/>
          <ac:spMkLst>
            <pc:docMk/>
            <pc:sldMk cId="0" sldId="275"/>
            <ac:spMk id="2" creationId="{574958A1-11CC-FDE0-0792-2F02F66486F7}"/>
          </ac:spMkLst>
        </pc:spChg>
      </pc:sldChg>
      <pc:sldChg chg="modSp mod">
        <pc:chgData name="Matthew Buckle" userId="1cf52921-6e98-4bbc-8d82-9836586c726f" providerId="ADAL" clId="{780720DC-FBCD-45A0-81DA-DFDA62746BD7}" dt="2026-01-15T21:13:45.741" v="795" actId="313"/>
        <pc:sldMkLst>
          <pc:docMk/>
          <pc:sldMk cId="0" sldId="281"/>
        </pc:sldMkLst>
        <pc:spChg chg="mod">
          <ac:chgData name="Matthew Buckle" userId="1cf52921-6e98-4bbc-8d82-9836586c726f" providerId="ADAL" clId="{780720DC-FBCD-45A0-81DA-DFDA62746BD7}" dt="2026-01-15T21:13:43.714" v="794" actId="313"/>
          <ac:spMkLst>
            <pc:docMk/>
            <pc:sldMk cId="0" sldId="281"/>
            <ac:spMk id="4" creationId="{00000000-0000-0000-0000-000000000000}"/>
          </ac:spMkLst>
        </pc:spChg>
        <pc:spChg chg="mod">
          <ac:chgData name="Matthew Buckle" userId="1cf52921-6e98-4bbc-8d82-9836586c726f" providerId="ADAL" clId="{780720DC-FBCD-45A0-81DA-DFDA62746BD7}" dt="2026-01-15T21:13:45.741" v="795" actId="313"/>
          <ac:spMkLst>
            <pc:docMk/>
            <pc:sldMk cId="0" sldId="281"/>
            <ac:spMk id="6" creationId="{5970C93D-65E7-086E-2258-0C40B23F324B}"/>
          </ac:spMkLst>
        </pc:spChg>
      </pc:sldChg>
      <pc:sldChg chg="modSp mod">
        <pc:chgData name="Matthew Buckle" userId="1cf52921-6e98-4bbc-8d82-9836586c726f" providerId="ADAL" clId="{780720DC-FBCD-45A0-81DA-DFDA62746BD7}" dt="2026-01-15T21:13:47.977" v="797" actId="313"/>
        <pc:sldMkLst>
          <pc:docMk/>
          <pc:sldMk cId="0" sldId="282"/>
        </pc:sldMkLst>
        <pc:spChg chg="mod">
          <ac:chgData name="Matthew Buckle" userId="1cf52921-6e98-4bbc-8d82-9836586c726f" providerId="ADAL" clId="{780720DC-FBCD-45A0-81DA-DFDA62746BD7}" dt="2026-01-15T21:13:46.920" v="796" actId="313"/>
          <ac:spMkLst>
            <pc:docMk/>
            <pc:sldMk cId="0" sldId="282"/>
            <ac:spMk id="4" creationId="{00000000-0000-0000-0000-000000000000}"/>
          </ac:spMkLst>
        </pc:spChg>
        <pc:spChg chg="mod">
          <ac:chgData name="Matthew Buckle" userId="1cf52921-6e98-4bbc-8d82-9836586c726f" providerId="ADAL" clId="{780720DC-FBCD-45A0-81DA-DFDA62746BD7}" dt="2026-01-15T21:13:47.977" v="797" actId="313"/>
          <ac:spMkLst>
            <pc:docMk/>
            <pc:sldMk cId="0" sldId="282"/>
            <ac:spMk id="6" creationId="{2A88DD4D-9A6A-FE76-9802-973B13A7900B}"/>
          </ac:spMkLst>
        </pc:spChg>
      </pc:sldChg>
      <pc:sldChg chg="modSp mod">
        <pc:chgData name="Matthew Buckle" userId="1cf52921-6e98-4bbc-8d82-9836586c726f" providerId="ADAL" clId="{780720DC-FBCD-45A0-81DA-DFDA62746BD7}" dt="2026-01-15T21:13:48.804" v="798" actId="313"/>
        <pc:sldMkLst>
          <pc:docMk/>
          <pc:sldMk cId="0" sldId="284"/>
        </pc:sldMkLst>
        <pc:spChg chg="mod">
          <ac:chgData name="Matthew Buckle" userId="1cf52921-6e98-4bbc-8d82-9836586c726f" providerId="ADAL" clId="{780720DC-FBCD-45A0-81DA-DFDA62746BD7}" dt="2026-01-15T21:13:48.804" v="798" actId="313"/>
          <ac:spMkLst>
            <pc:docMk/>
            <pc:sldMk cId="0" sldId="284"/>
            <ac:spMk id="6" creationId="{5D5EECFB-CED2-CF2D-DABD-90DDC6F0F1B9}"/>
          </ac:spMkLst>
        </pc:spChg>
      </pc:sldChg>
      <pc:sldChg chg="modSp mod">
        <pc:chgData name="Matthew Buckle" userId="1cf52921-6e98-4bbc-8d82-9836586c726f" providerId="ADAL" clId="{780720DC-FBCD-45A0-81DA-DFDA62746BD7}" dt="2026-01-15T21:13:49.459" v="799" actId="313"/>
        <pc:sldMkLst>
          <pc:docMk/>
          <pc:sldMk cId="0" sldId="285"/>
        </pc:sldMkLst>
        <pc:spChg chg="mod">
          <ac:chgData name="Matthew Buckle" userId="1cf52921-6e98-4bbc-8d82-9836586c726f" providerId="ADAL" clId="{780720DC-FBCD-45A0-81DA-DFDA62746BD7}" dt="2026-01-15T21:13:49.459" v="799" actId="313"/>
          <ac:spMkLst>
            <pc:docMk/>
            <pc:sldMk cId="0" sldId="285"/>
            <ac:spMk id="6" creationId="{71D08380-3EF6-A66B-73CE-D6CCA11D4ACE}"/>
          </ac:spMkLst>
        </pc:spChg>
      </pc:sldChg>
      <pc:sldChg chg="modSp mod">
        <pc:chgData name="Matthew Buckle" userId="1cf52921-6e98-4bbc-8d82-9836586c726f" providerId="ADAL" clId="{780720DC-FBCD-45A0-81DA-DFDA62746BD7}" dt="2026-01-18T03:27:46.302" v="1143" actId="33524"/>
        <pc:sldMkLst>
          <pc:docMk/>
          <pc:sldMk cId="0" sldId="287"/>
        </pc:sldMkLst>
        <pc:spChg chg="mod">
          <ac:chgData name="Matthew Buckle" userId="1cf52921-6e98-4bbc-8d82-9836586c726f" providerId="ADAL" clId="{780720DC-FBCD-45A0-81DA-DFDA62746BD7}" dt="2026-01-18T03:27:46.302" v="1143" actId="33524"/>
          <ac:spMkLst>
            <pc:docMk/>
            <pc:sldMk cId="0" sldId="287"/>
            <ac:spMk id="4" creationId="{00000000-0000-0000-0000-000000000000}"/>
          </ac:spMkLst>
        </pc:spChg>
        <pc:spChg chg="mod">
          <ac:chgData name="Matthew Buckle" userId="1cf52921-6e98-4bbc-8d82-9836586c726f" providerId="ADAL" clId="{780720DC-FBCD-45A0-81DA-DFDA62746BD7}" dt="2026-01-15T21:13:52.510" v="802" actId="313"/>
          <ac:spMkLst>
            <pc:docMk/>
            <pc:sldMk cId="0" sldId="287"/>
            <ac:spMk id="6" creationId="{E0A0B0FD-5347-3F8D-CD09-701BCB463CBE}"/>
          </ac:spMkLst>
        </pc:spChg>
      </pc:sldChg>
      <pc:sldChg chg="modSp mod">
        <pc:chgData name="Matthew Buckle" userId="1cf52921-6e98-4bbc-8d82-9836586c726f" providerId="ADAL" clId="{780720DC-FBCD-45A0-81DA-DFDA62746BD7}" dt="2026-01-15T21:13:55.696" v="806" actId="313"/>
        <pc:sldMkLst>
          <pc:docMk/>
          <pc:sldMk cId="0" sldId="288"/>
        </pc:sldMkLst>
        <pc:spChg chg="mod">
          <ac:chgData name="Matthew Buckle" userId="1cf52921-6e98-4bbc-8d82-9836586c726f" providerId="ADAL" clId="{780720DC-FBCD-45A0-81DA-DFDA62746BD7}" dt="2026-01-15T21:13:54.708" v="805" actId="313"/>
          <ac:spMkLst>
            <pc:docMk/>
            <pc:sldMk cId="0" sldId="288"/>
            <ac:spMk id="4" creationId="{00000000-0000-0000-0000-000000000000}"/>
          </ac:spMkLst>
        </pc:spChg>
        <pc:spChg chg="mod">
          <ac:chgData name="Matthew Buckle" userId="1cf52921-6e98-4bbc-8d82-9836586c726f" providerId="ADAL" clId="{780720DC-FBCD-45A0-81DA-DFDA62746BD7}" dt="2026-01-15T21:13:55.696" v="806" actId="313"/>
          <ac:spMkLst>
            <pc:docMk/>
            <pc:sldMk cId="0" sldId="288"/>
            <ac:spMk id="6" creationId="{A06C6B4D-FB85-15A4-DD6D-48BAA653283B}"/>
          </ac:spMkLst>
        </pc:spChg>
      </pc:sldChg>
      <pc:sldChg chg="modSp mod">
        <pc:chgData name="Matthew Buckle" userId="1cf52921-6e98-4bbc-8d82-9836586c726f" providerId="ADAL" clId="{780720DC-FBCD-45A0-81DA-DFDA62746BD7}" dt="2026-01-15T21:35:26.462" v="1080" actId="20577"/>
        <pc:sldMkLst>
          <pc:docMk/>
          <pc:sldMk cId="0" sldId="289"/>
        </pc:sldMkLst>
        <pc:spChg chg="mod">
          <ac:chgData name="Matthew Buckle" userId="1cf52921-6e98-4bbc-8d82-9836586c726f" providerId="ADAL" clId="{780720DC-FBCD-45A0-81DA-DFDA62746BD7}" dt="2026-01-15T21:35:26.462" v="1080" actId="20577"/>
          <ac:spMkLst>
            <pc:docMk/>
            <pc:sldMk cId="0" sldId="289"/>
            <ac:spMk id="4" creationId="{00000000-0000-0000-0000-000000000000}"/>
          </ac:spMkLst>
        </pc:spChg>
        <pc:spChg chg="mod">
          <ac:chgData name="Matthew Buckle" userId="1cf52921-6e98-4bbc-8d82-9836586c726f" providerId="ADAL" clId="{780720DC-FBCD-45A0-81DA-DFDA62746BD7}" dt="2026-01-15T21:14:02.083" v="816" actId="313"/>
          <ac:spMkLst>
            <pc:docMk/>
            <pc:sldMk cId="0" sldId="289"/>
            <ac:spMk id="6" creationId="{756DEA5B-7455-3061-ECF4-E0EE3E293B14}"/>
          </ac:spMkLst>
        </pc:spChg>
      </pc:sldChg>
      <pc:sldChg chg="modSp mod">
        <pc:chgData name="Matthew Buckle" userId="1cf52921-6e98-4bbc-8d82-9836586c726f" providerId="ADAL" clId="{780720DC-FBCD-45A0-81DA-DFDA62746BD7}" dt="2026-01-15T21:36:54.736" v="1094" actId="20577"/>
        <pc:sldMkLst>
          <pc:docMk/>
          <pc:sldMk cId="0" sldId="290"/>
        </pc:sldMkLst>
        <pc:spChg chg="mod">
          <ac:chgData name="Matthew Buckle" userId="1cf52921-6e98-4bbc-8d82-9836586c726f" providerId="ADAL" clId="{780720DC-FBCD-45A0-81DA-DFDA62746BD7}" dt="2026-01-15T21:36:54.736" v="1094" actId="20577"/>
          <ac:spMkLst>
            <pc:docMk/>
            <pc:sldMk cId="0" sldId="290"/>
            <ac:spMk id="4" creationId="{00000000-0000-0000-0000-000000000000}"/>
          </ac:spMkLst>
        </pc:spChg>
        <pc:spChg chg="mod">
          <ac:chgData name="Matthew Buckle" userId="1cf52921-6e98-4bbc-8d82-9836586c726f" providerId="ADAL" clId="{780720DC-FBCD-45A0-81DA-DFDA62746BD7}" dt="2026-01-15T21:14:05.207" v="821" actId="313"/>
          <ac:spMkLst>
            <pc:docMk/>
            <pc:sldMk cId="0" sldId="290"/>
            <ac:spMk id="6" creationId="{FDB5FD40-C26A-63C2-7A9E-25A7018714DB}"/>
          </ac:spMkLst>
        </pc:spChg>
      </pc:sldChg>
      <pc:sldChg chg="modSp mod">
        <pc:chgData name="Matthew Buckle" userId="1cf52921-6e98-4bbc-8d82-9836586c726f" providerId="ADAL" clId="{780720DC-FBCD-45A0-81DA-DFDA62746BD7}" dt="2026-01-15T21:14:00.985" v="814" actId="313"/>
        <pc:sldMkLst>
          <pc:docMk/>
          <pc:sldMk cId="0" sldId="291"/>
        </pc:sldMkLst>
        <pc:spChg chg="mod">
          <ac:chgData name="Matthew Buckle" userId="1cf52921-6e98-4bbc-8d82-9836586c726f" providerId="ADAL" clId="{780720DC-FBCD-45A0-81DA-DFDA62746BD7}" dt="2026-01-15T21:14:00.070" v="813" actId="313"/>
          <ac:spMkLst>
            <pc:docMk/>
            <pc:sldMk cId="0" sldId="291"/>
            <ac:spMk id="4" creationId="{00000000-0000-0000-0000-000000000000}"/>
          </ac:spMkLst>
        </pc:spChg>
        <pc:spChg chg="mod">
          <ac:chgData name="Matthew Buckle" userId="1cf52921-6e98-4bbc-8d82-9836586c726f" providerId="ADAL" clId="{780720DC-FBCD-45A0-81DA-DFDA62746BD7}" dt="2026-01-15T21:14:00.985" v="814" actId="313"/>
          <ac:spMkLst>
            <pc:docMk/>
            <pc:sldMk cId="0" sldId="291"/>
            <ac:spMk id="6" creationId="{1F1628D3-E364-65D7-7DD8-5D2A2F05009F}"/>
          </ac:spMkLst>
        </pc:spChg>
      </pc:sldChg>
      <pc:sldChg chg="modSp mod">
        <pc:chgData name="Matthew Buckle" userId="1cf52921-6e98-4bbc-8d82-9836586c726f" providerId="ADAL" clId="{780720DC-FBCD-45A0-81DA-DFDA62746BD7}" dt="2026-01-15T21:14:08.405" v="827" actId="313"/>
        <pc:sldMkLst>
          <pc:docMk/>
          <pc:sldMk cId="0" sldId="292"/>
        </pc:sldMkLst>
        <pc:spChg chg="mod">
          <ac:chgData name="Matthew Buckle" userId="1cf52921-6e98-4bbc-8d82-9836586c726f" providerId="ADAL" clId="{780720DC-FBCD-45A0-81DA-DFDA62746BD7}" dt="2026-01-15T21:14:07.923" v="826" actId="313"/>
          <ac:spMkLst>
            <pc:docMk/>
            <pc:sldMk cId="0" sldId="292"/>
            <ac:spMk id="4" creationId="{00000000-0000-0000-0000-000000000000}"/>
          </ac:spMkLst>
        </pc:spChg>
        <pc:spChg chg="mod">
          <ac:chgData name="Matthew Buckle" userId="1cf52921-6e98-4bbc-8d82-9836586c726f" providerId="ADAL" clId="{780720DC-FBCD-45A0-81DA-DFDA62746BD7}" dt="2026-01-15T21:14:08.405" v="827" actId="313"/>
          <ac:spMkLst>
            <pc:docMk/>
            <pc:sldMk cId="0" sldId="292"/>
            <ac:spMk id="6" creationId="{F4B2AFF8-D065-9799-286D-CE542AD0B580}"/>
          </ac:spMkLst>
        </pc:spChg>
      </pc:sldChg>
      <pc:sldChg chg="modSp mod">
        <pc:chgData name="Matthew Buckle" userId="1cf52921-6e98-4bbc-8d82-9836586c726f" providerId="ADAL" clId="{780720DC-FBCD-45A0-81DA-DFDA62746BD7}" dt="2026-01-15T21:14:10.981" v="830" actId="313"/>
        <pc:sldMkLst>
          <pc:docMk/>
          <pc:sldMk cId="0" sldId="294"/>
        </pc:sldMkLst>
        <pc:spChg chg="mod">
          <ac:chgData name="Matthew Buckle" userId="1cf52921-6e98-4bbc-8d82-9836586c726f" providerId="ADAL" clId="{780720DC-FBCD-45A0-81DA-DFDA62746BD7}" dt="2026-01-15T21:14:10.065" v="829" actId="313"/>
          <ac:spMkLst>
            <pc:docMk/>
            <pc:sldMk cId="0" sldId="294"/>
            <ac:spMk id="4" creationId="{00000000-0000-0000-0000-000000000000}"/>
          </ac:spMkLst>
        </pc:spChg>
        <pc:spChg chg="mod">
          <ac:chgData name="Matthew Buckle" userId="1cf52921-6e98-4bbc-8d82-9836586c726f" providerId="ADAL" clId="{780720DC-FBCD-45A0-81DA-DFDA62746BD7}" dt="2026-01-15T21:14:10.981" v="830" actId="313"/>
          <ac:spMkLst>
            <pc:docMk/>
            <pc:sldMk cId="0" sldId="294"/>
            <ac:spMk id="6" creationId="{975DFC42-F82F-9948-57FB-F7D1EA52FE79}"/>
          </ac:spMkLst>
        </pc:spChg>
      </pc:sldChg>
      <pc:sldChg chg="modSp mod">
        <pc:chgData name="Matthew Buckle" userId="1cf52921-6e98-4bbc-8d82-9836586c726f" providerId="ADAL" clId="{780720DC-FBCD-45A0-81DA-DFDA62746BD7}" dt="2026-01-15T21:18:59.119" v="1017" actId="6549"/>
        <pc:sldMkLst>
          <pc:docMk/>
          <pc:sldMk cId="0" sldId="296"/>
        </pc:sldMkLst>
        <pc:spChg chg="mod">
          <ac:chgData name="Matthew Buckle" userId="1cf52921-6e98-4bbc-8d82-9836586c726f" providerId="ADAL" clId="{780720DC-FBCD-45A0-81DA-DFDA62746BD7}" dt="2026-01-15T21:18:59.119" v="1017" actId="6549"/>
          <ac:spMkLst>
            <pc:docMk/>
            <pc:sldMk cId="0" sldId="296"/>
            <ac:spMk id="4" creationId="{00000000-0000-0000-0000-000000000000}"/>
          </ac:spMkLst>
        </pc:spChg>
        <pc:spChg chg="mod">
          <ac:chgData name="Matthew Buckle" userId="1cf52921-6e98-4bbc-8d82-9836586c726f" providerId="ADAL" clId="{780720DC-FBCD-45A0-81DA-DFDA62746BD7}" dt="2026-01-15T21:14:11.872" v="831" actId="313"/>
          <ac:spMkLst>
            <pc:docMk/>
            <pc:sldMk cId="0" sldId="296"/>
            <ac:spMk id="6" creationId="{54307213-79C7-FFAF-02FE-FBE1B9D12234}"/>
          </ac:spMkLst>
        </pc:spChg>
      </pc:sldChg>
      <pc:sldChg chg="modSp mod">
        <pc:chgData name="Matthew Buckle" userId="1cf52921-6e98-4bbc-8d82-9836586c726f" providerId="ADAL" clId="{780720DC-FBCD-45A0-81DA-DFDA62746BD7}" dt="2026-01-15T21:37:34.179" v="1095" actId="20577"/>
        <pc:sldMkLst>
          <pc:docMk/>
          <pc:sldMk cId="0" sldId="297"/>
        </pc:sldMkLst>
        <pc:spChg chg="mod">
          <ac:chgData name="Matthew Buckle" userId="1cf52921-6e98-4bbc-8d82-9836586c726f" providerId="ADAL" clId="{780720DC-FBCD-45A0-81DA-DFDA62746BD7}" dt="2026-01-15T21:37:34.179" v="1095" actId="20577"/>
          <ac:spMkLst>
            <pc:docMk/>
            <pc:sldMk cId="0" sldId="297"/>
            <ac:spMk id="4" creationId="{00000000-0000-0000-0000-000000000000}"/>
          </ac:spMkLst>
        </pc:spChg>
      </pc:sldChg>
      <pc:sldChg chg="modSp mod">
        <pc:chgData name="Matthew Buckle" userId="1cf52921-6e98-4bbc-8d82-9836586c726f" providerId="ADAL" clId="{780720DC-FBCD-45A0-81DA-DFDA62746BD7}" dt="2026-01-15T21:27:39.451" v="1048" actId="20577"/>
        <pc:sldMkLst>
          <pc:docMk/>
          <pc:sldMk cId="183631021" sldId="299"/>
        </pc:sldMkLst>
        <pc:spChg chg="mod">
          <ac:chgData name="Matthew Buckle" userId="1cf52921-6e98-4bbc-8d82-9836586c726f" providerId="ADAL" clId="{780720DC-FBCD-45A0-81DA-DFDA62746BD7}" dt="2026-01-15T21:27:39.451" v="1048" actId="20577"/>
          <ac:spMkLst>
            <pc:docMk/>
            <pc:sldMk cId="183631021" sldId="299"/>
            <ac:spMk id="4" creationId="{E3903D51-AE35-0679-EC2F-D05C80403AA1}"/>
          </ac:spMkLst>
        </pc:spChg>
      </pc:sldChg>
      <pc:sldChg chg="modSp mod">
        <pc:chgData name="Matthew Buckle" userId="1cf52921-6e98-4bbc-8d82-9836586c726f" providerId="ADAL" clId="{780720DC-FBCD-45A0-81DA-DFDA62746BD7}" dt="2026-01-15T21:01:30.424" v="765" actId="20577"/>
        <pc:sldMkLst>
          <pc:docMk/>
          <pc:sldMk cId="3945103477" sldId="303"/>
        </pc:sldMkLst>
        <pc:spChg chg="mod">
          <ac:chgData name="Matthew Buckle" userId="1cf52921-6e98-4bbc-8d82-9836586c726f" providerId="ADAL" clId="{780720DC-FBCD-45A0-81DA-DFDA62746BD7}" dt="2026-01-15T21:01:30.424" v="765" actId="20577"/>
          <ac:spMkLst>
            <pc:docMk/>
            <pc:sldMk cId="3945103477" sldId="303"/>
            <ac:spMk id="22" creationId="{32551E3E-F1F6-C5E8-345E-5B719EAB0449}"/>
          </ac:spMkLst>
        </pc:spChg>
      </pc:sldChg>
      <pc:sldChg chg="modSp mod">
        <pc:chgData name="Matthew Buckle" userId="1cf52921-6e98-4bbc-8d82-9836586c726f" providerId="ADAL" clId="{780720DC-FBCD-45A0-81DA-DFDA62746BD7}" dt="2026-01-15T11:18:42.948" v="471" actId="20577"/>
        <pc:sldMkLst>
          <pc:docMk/>
          <pc:sldMk cId="604085972" sldId="305"/>
        </pc:sldMkLst>
        <pc:spChg chg="mod">
          <ac:chgData name="Matthew Buckle" userId="1cf52921-6e98-4bbc-8d82-9836586c726f" providerId="ADAL" clId="{780720DC-FBCD-45A0-81DA-DFDA62746BD7}" dt="2026-01-15T11:18:42.948" v="471" actId="20577"/>
          <ac:spMkLst>
            <pc:docMk/>
            <pc:sldMk cId="604085972" sldId="305"/>
            <ac:spMk id="3" creationId="{B4131387-19FC-D81E-F0DF-1265A0DC3FC9}"/>
          </ac:spMkLst>
        </pc:spChg>
      </pc:sldChg>
      <pc:sldChg chg="addSp delSp modSp mod">
        <pc:chgData name="Matthew Buckle" userId="1cf52921-6e98-4bbc-8d82-9836586c726f" providerId="ADAL" clId="{780720DC-FBCD-45A0-81DA-DFDA62746BD7}" dt="2026-01-18T03:36:27.071" v="1158" actId="6549"/>
        <pc:sldMkLst>
          <pc:docMk/>
          <pc:sldMk cId="668163107" sldId="306"/>
        </pc:sldMkLst>
        <pc:spChg chg="add mod">
          <ac:chgData name="Matthew Buckle" userId="1cf52921-6e98-4bbc-8d82-9836586c726f" providerId="ADAL" clId="{780720DC-FBCD-45A0-81DA-DFDA62746BD7}" dt="2026-01-18T03:34:26.257" v="1156" actId="1076"/>
          <ac:spMkLst>
            <pc:docMk/>
            <pc:sldMk cId="668163107" sldId="306"/>
            <ac:spMk id="2" creationId="{C21E0C2E-2177-7A65-6264-A8B05F4BA0F9}"/>
          </ac:spMkLst>
        </pc:spChg>
        <pc:spChg chg="mod">
          <ac:chgData name="Matthew Buckle" userId="1cf52921-6e98-4bbc-8d82-9836586c726f" providerId="ADAL" clId="{780720DC-FBCD-45A0-81DA-DFDA62746BD7}" dt="2026-01-15T10:41:25.635" v="326" actId="14100"/>
          <ac:spMkLst>
            <pc:docMk/>
            <pc:sldMk cId="668163107" sldId="306"/>
            <ac:spMk id="8" creationId="{51053BCA-3C07-4BE5-404D-756C754A9167}"/>
          </ac:spMkLst>
        </pc:spChg>
        <pc:spChg chg="mod">
          <ac:chgData name="Matthew Buckle" userId="1cf52921-6e98-4bbc-8d82-9836586c726f" providerId="ADAL" clId="{780720DC-FBCD-45A0-81DA-DFDA62746BD7}" dt="2026-01-15T21:14:15.673" v="835" actId="313"/>
          <ac:spMkLst>
            <pc:docMk/>
            <pc:sldMk cId="668163107" sldId="306"/>
            <ac:spMk id="35" creationId="{AAF02DE2-FEF4-2736-DE43-19919EE9C79B}"/>
          </ac:spMkLst>
        </pc:spChg>
        <pc:spChg chg="mod">
          <ac:chgData name="Matthew Buckle" userId="1cf52921-6e98-4bbc-8d82-9836586c726f" providerId="ADAL" clId="{780720DC-FBCD-45A0-81DA-DFDA62746BD7}" dt="2026-01-15T10:41:48.918" v="330" actId="14100"/>
          <ac:spMkLst>
            <pc:docMk/>
            <pc:sldMk cId="668163107" sldId="306"/>
            <ac:spMk id="36" creationId="{FEB49EF0-D3C6-100B-765F-8272133367D7}"/>
          </ac:spMkLst>
        </pc:spChg>
        <pc:spChg chg="mod">
          <ac:chgData name="Matthew Buckle" userId="1cf52921-6e98-4bbc-8d82-9836586c726f" providerId="ADAL" clId="{780720DC-FBCD-45A0-81DA-DFDA62746BD7}" dt="2026-01-18T03:36:27.071" v="1158" actId="6549"/>
          <ac:spMkLst>
            <pc:docMk/>
            <pc:sldMk cId="668163107" sldId="306"/>
            <ac:spMk id="37" creationId="{55E5CC42-E567-9683-3190-C1240D7F82AD}"/>
          </ac:spMkLst>
        </pc:spChg>
        <pc:spChg chg="add mod">
          <ac:chgData name="Matthew Buckle" userId="1cf52921-6e98-4bbc-8d82-9836586c726f" providerId="ADAL" clId="{780720DC-FBCD-45A0-81DA-DFDA62746BD7}" dt="2026-01-15T10:37:08.409" v="267" actId="1076"/>
          <ac:spMkLst>
            <pc:docMk/>
            <pc:sldMk cId="668163107" sldId="306"/>
            <ac:spMk id="161" creationId="{1E816BA8-470F-5D0F-91C8-A55DD2D7FD35}"/>
          </ac:spMkLst>
        </pc:spChg>
        <pc:spChg chg="add mod">
          <ac:chgData name="Matthew Buckle" userId="1cf52921-6e98-4bbc-8d82-9836586c726f" providerId="ADAL" clId="{780720DC-FBCD-45A0-81DA-DFDA62746BD7}" dt="2026-01-15T10:37:16.854" v="270" actId="1076"/>
          <ac:spMkLst>
            <pc:docMk/>
            <pc:sldMk cId="668163107" sldId="306"/>
            <ac:spMk id="162" creationId="{A6FB5233-FDDD-52EC-44D0-30D299EC7494}"/>
          </ac:spMkLst>
        </pc:spChg>
        <pc:spChg chg="add mod">
          <ac:chgData name="Matthew Buckle" userId="1cf52921-6e98-4bbc-8d82-9836586c726f" providerId="ADAL" clId="{780720DC-FBCD-45A0-81DA-DFDA62746BD7}" dt="2026-01-15T10:37:27.759" v="273" actId="1076"/>
          <ac:spMkLst>
            <pc:docMk/>
            <pc:sldMk cId="668163107" sldId="306"/>
            <ac:spMk id="163" creationId="{B99DCCCA-097D-01CF-6D07-C96D34F5F493}"/>
          </ac:spMkLst>
        </pc:spChg>
        <pc:spChg chg="add mod">
          <ac:chgData name="Matthew Buckle" userId="1cf52921-6e98-4bbc-8d82-9836586c726f" providerId="ADAL" clId="{780720DC-FBCD-45A0-81DA-DFDA62746BD7}" dt="2026-01-15T10:37:36.599" v="276" actId="1076"/>
          <ac:spMkLst>
            <pc:docMk/>
            <pc:sldMk cId="668163107" sldId="306"/>
            <ac:spMk id="164" creationId="{71FE7064-D20D-B8F1-8223-E2EC6AC82126}"/>
          </ac:spMkLst>
        </pc:spChg>
        <pc:spChg chg="add mod">
          <ac:chgData name="Matthew Buckle" userId="1cf52921-6e98-4bbc-8d82-9836586c726f" providerId="ADAL" clId="{780720DC-FBCD-45A0-81DA-DFDA62746BD7}" dt="2026-01-15T10:39:21.072" v="296" actId="1076"/>
          <ac:spMkLst>
            <pc:docMk/>
            <pc:sldMk cId="668163107" sldId="306"/>
            <ac:spMk id="165" creationId="{994EE4B3-56EF-5730-8DD9-0313A6BF9A8F}"/>
          </ac:spMkLst>
        </pc:spChg>
        <pc:spChg chg="add mod">
          <ac:chgData name="Matthew Buckle" userId="1cf52921-6e98-4bbc-8d82-9836586c726f" providerId="ADAL" clId="{780720DC-FBCD-45A0-81DA-DFDA62746BD7}" dt="2026-01-15T10:39:17.732" v="295" actId="1076"/>
          <ac:spMkLst>
            <pc:docMk/>
            <pc:sldMk cId="668163107" sldId="306"/>
            <ac:spMk id="166" creationId="{DDDC7B97-DAEF-83DD-9B7F-61AA7BE271EC}"/>
          </ac:spMkLst>
        </pc:spChg>
        <pc:spChg chg="add mod">
          <ac:chgData name="Matthew Buckle" userId="1cf52921-6e98-4bbc-8d82-9836586c726f" providerId="ADAL" clId="{780720DC-FBCD-45A0-81DA-DFDA62746BD7}" dt="2026-01-15T10:39:52.897" v="308" actId="1076"/>
          <ac:spMkLst>
            <pc:docMk/>
            <pc:sldMk cId="668163107" sldId="306"/>
            <ac:spMk id="167" creationId="{5E190DEC-0C44-8071-E6C2-9C3D55B22376}"/>
          </ac:spMkLst>
        </pc:spChg>
        <pc:spChg chg="add mod">
          <ac:chgData name="Matthew Buckle" userId="1cf52921-6e98-4bbc-8d82-9836586c726f" providerId="ADAL" clId="{780720DC-FBCD-45A0-81DA-DFDA62746BD7}" dt="2026-01-15T10:40:03.495" v="310" actId="1076"/>
          <ac:spMkLst>
            <pc:docMk/>
            <pc:sldMk cId="668163107" sldId="306"/>
            <ac:spMk id="168" creationId="{DE42CC22-821D-98A8-FD60-BE752EF73317}"/>
          </ac:spMkLst>
        </pc:spChg>
        <pc:spChg chg="add mod">
          <ac:chgData name="Matthew Buckle" userId="1cf52921-6e98-4bbc-8d82-9836586c726f" providerId="ADAL" clId="{780720DC-FBCD-45A0-81DA-DFDA62746BD7}" dt="2026-01-15T10:40:27.251" v="314" actId="1076"/>
          <ac:spMkLst>
            <pc:docMk/>
            <pc:sldMk cId="668163107" sldId="306"/>
            <ac:spMk id="169" creationId="{410DA22B-2611-2416-C5FD-3C3C2337FCEA}"/>
          </ac:spMkLst>
        </pc:spChg>
        <pc:spChg chg="add mod">
          <ac:chgData name="Matthew Buckle" userId="1cf52921-6e98-4bbc-8d82-9836586c726f" providerId="ADAL" clId="{780720DC-FBCD-45A0-81DA-DFDA62746BD7}" dt="2026-01-15T10:40:32.966" v="316" actId="1076"/>
          <ac:spMkLst>
            <pc:docMk/>
            <pc:sldMk cId="668163107" sldId="306"/>
            <ac:spMk id="170" creationId="{2EEA00A4-DD43-CB19-6F37-3C575701037A}"/>
          </ac:spMkLst>
        </pc:spChg>
        <pc:spChg chg="add mod">
          <ac:chgData name="Matthew Buckle" userId="1cf52921-6e98-4bbc-8d82-9836586c726f" providerId="ADAL" clId="{780720DC-FBCD-45A0-81DA-DFDA62746BD7}" dt="2026-01-15T10:40:38.176" v="318" actId="1076"/>
          <ac:spMkLst>
            <pc:docMk/>
            <pc:sldMk cId="668163107" sldId="306"/>
            <ac:spMk id="171" creationId="{C5B9306D-E5F8-5864-54AF-C2A9872D357B}"/>
          </ac:spMkLst>
        </pc:spChg>
        <pc:spChg chg="add mod">
          <ac:chgData name="Matthew Buckle" userId="1cf52921-6e98-4bbc-8d82-9836586c726f" providerId="ADAL" clId="{780720DC-FBCD-45A0-81DA-DFDA62746BD7}" dt="2026-01-15T10:40:43.627" v="320" actId="1076"/>
          <ac:spMkLst>
            <pc:docMk/>
            <pc:sldMk cId="668163107" sldId="306"/>
            <ac:spMk id="172" creationId="{328EB88C-ACA2-4400-B8A3-D30ED648692E}"/>
          </ac:spMkLst>
        </pc:spChg>
        <pc:spChg chg="add mod">
          <ac:chgData name="Matthew Buckle" userId="1cf52921-6e98-4bbc-8d82-9836586c726f" providerId="ADAL" clId="{780720DC-FBCD-45A0-81DA-DFDA62746BD7}" dt="2026-01-15T10:40:49.376" v="322" actId="1076"/>
          <ac:spMkLst>
            <pc:docMk/>
            <pc:sldMk cId="668163107" sldId="306"/>
            <ac:spMk id="173" creationId="{36EF5C8E-D04E-A961-370F-385C750CE9F4}"/>
          </ac:spMkLst>
        </pc:spChg>
        <pc:spChg chg="add mod">
          <ac:chgData name="Matthew Buckle" userId="1cf52921-6e98-4bbc-8d82-9836586c726f" providerId="ADAL" clId="{780720DC-FBCD-45A0-81DA-DFDA62746BD7}" dt="2026-01-15T10:43:32.122" v="339" actId="1035"/>
          <ac:spMkLst>
            <pc:docMk/>
            <pc:sldMk cId="668163107" sldId="306"/>
            <ac:spMk id="174" creationId="{D6AA28BF-992E-B3D6-B7AC-001AEF452366}"/>
          </ac:spMkLst>
        </pc:spChg>
      </pc:sldChg>
      <pc:sldChg chg="addSp modSp add mod">
        <pc:chgData name="Matthew Buckle" userId="1cf52921-6e98-4bbc-8d82-9836586c726f" providerId="ADAL" clId="{780720DC-FBCD-45A0-81DA-DFDA62746BD7}" dt="2026-01-15T11:53:18.613" v="615" actId="14100"/>
        <pc:sldMkLst>
          <pc:docMk/>
          <pc:sldMk cId="1072521995" sldId="307"/>
        </pc:sldMkLst>
        <pc:spChg chg="add mod">
          <ac:chgData name="Matthew Buckle" userId="1cf52921-6e98-4bbc-8d82-9836586c726f" providerId="ADAL" clId="{780720DC-FBCD-45A0-81DA-DFDA62746BD7}" dt="2026-01-15T11:39:18.871" v="612" actId="1076"/>
          <ac:spMkLst>
            <pc:docMk/>
            <pc:sldMk cId="1072521995" sldId="307"/>
            <ac:spMk id="2" creationId="{63DE0FA7-75F5-808E-29AD-B7CD08E2DEC2}"/>
          </ac:spMkLst>
        </pc:spChg>
        <pc:spChg chg="mod">
          <ac:chgData name="Matthew Buckle" userId="1cf52921-6e98-4bbc-8d82-9836586c726f" providerId="ADAL" clId="{780720DC-FBCD-45A0-81DA-DFDA62746BD7}" dt="2026-01-15T11:38:42.767" v="592"/>
          <ac:spMkLst>
            <pc:docMk/>
            <pc:sldMk cId="1072521995" sldId="307"/>
            <ac:spMk id="3" creationId="{41B7A4E0-38E6-B1C0-E04A-1E2209126FD2}"/>
          </ac:spMkLst>
        </pc:spChg>
        <pc:spChg chg="add mod">
          <ac:chgData name="Matthew Buckle" userId="1cf52921-6e98-4bbc-8d82-9836586c726f" providerId="ADAL" clId="{780720DC-FBCD-45A0-81DA-DFDA62746BD7}" dt="2026-01-15T11:53:18.613" v="615" actId="14100"/>
          <ac:spMkLst>
            <pc:docMk/>
            <pc:sldMk cId="1072521995" sldId="307"/>
            <ac:spMk id="4" creationId="{376FAD9D-19C1-F763-20B8-303695E3211C}"/>
          </ac:spMkLst>
        </pc:spChg>
        <pc:spChg chg="add mod">
          <ac:chgData name="Matthew Buckle" userId="1cf52921-6e98-4bbc-8d82-9836586c726f" providerId="ADAL" clId="{780720DC-FBCD-45A0-81DA-DFDA62746BD7}" dt="2026-01-15T11:39:29.402" v="614" actId="14100"/>
          <ac:spMkLst>
            <pc:docMk/>
            <pc:sldMk cId="1072521995" sldId="307"/>
            <ac:spMk id="5" creationId="{9C3981F6-2A27-7A6D-B82F-34B7C5830802}"/>
          </ac:spMkLst>
        </pc:spChg>
        <pc:spChg chg="mod">
          <ac:chgData name="Matthew Buckle" userId="1cf52921-6e98-4bbc-8d82-9836586c726f" providerId="ADAL" clId="{780720DC-FBCD-45A0-81DA-DFDA62746BD7}" dt="2026-01-15T10:59:19.964" v="377" actId="20577"/>
          <ac:spMkLst>
            <pc:docMk/>
            <pc:sldMk cId="1072521995" sldId="307"/>
            <ac:spMk id="6" creationId="{8E16A01F-93EB-D3E8-78BC-00F0AE2345E0}"/>
          </ac:spMkLst>
        </pc:spChg>
        <pc:spChg chg="add mod">
          <ac:chgData name="Matthew Buckle" userId="1cf52921-6e98-4bbc-8d82-9836586c726f" providerId="ADAL" clId="{780720DC-FBCD-45A0-81DA-DFDA62746BD7}" dt="2026-01-15T11:39:02.699" v="608" actId="1076"/>
          <ac:spMkLst>
            <pc:docMk/>
            <pc:sldMk cId="1072521995" sldId="307"/>
            <ac:spMk id="7" creationId="{BADB39EC-3C31-10A7-F0D6-E62D3DDF3ADF}"/>
          </ac:spMkLst>
        </pc:spChg>
      </pc:sldChg>
      <pc:sldChg chg="modSp add mod">
        <pc:chgData name="Matthew Buckle" userId="1cf52921-6e98-4bbc-8d82-9836586c726f" providerId="ADAL" clId="{780720DC-FBCD-45A0-81DA-DFDA62746BD7}" dt="2026-01-18T04:12:12.296" v="1886" actId="20577"/>
        <pc:sldMkLst>
          <pc:docMk/>
          <pc:sldMk cId="1975240489" sldId="308"/>
        </pc:sldMkLst>
        <pc:spChg chg="mod">
          <ac:chgData name="Matthew Buckle" userId="1cf52921-6e98-4bbc-8d82-9836586c726f" providerId="ADAL" clId="{780720DC-FBCD-45A0-81DA-DFDA62746BD7}" dt="2026-01-15T20:25:11.113" v="704" actId="20577"/>
          <ac:spMkLst>
            <pc:docMk/>
            <pc:sldMk cId="1975240489" sldId="308"/>
            <ac:spMk id="3" creationId="{B7B4205B-CB16-FCB1-0AF3-BA0EDC6B6133}"/>
          </ac:spMkLst>
        </pc:spChg>
        <pc:spChg chg="mod">
          <ac:chgData name="Matthew Buckle" userId="1cf52921-6e98-4bbc-8d82-9836586c726f" providerId="ADAL" clId="{780720DC-FBCD-45A0-81DA-DFDA62746BD7}" dt="2026-01-18T04:12:12.296" v="1886" actId="20577"/>
          <ac:spMkLst>
            <pc:docMk/>
            <pc:sldMk cId="1975240489" sldId="308"/>
            <ac:spMk id="5" creationId="{DBAD4861-13C3-AE9B-0789-F28745155297}"/>
          </ac:spMkLst>
        </pc:spChg>
        <pc:spChg chg="mod">
          <ac:chgData name="Matthew Buckle" userId="1cf52921-6e98-4bbc-8d82-9836586c726f" providerId="ADAL" clId="{780720DC-FBCD-45A0-81DA-DFDA62746BD7}" dt="2026-01-15T20:22:17.692" v="701" actId="20577"/>
          <ac:spMkLst>
            <pc:docMk/>
            <pc:sldMk cId="1975240489" sldId="308"/>
            <ac:spMk id="6" creationId="{D6A9494B-FA82-06B5-C511-5F3FB96EF450}"/>
          </ac:spMkLst>
        </pc:spChg>
      </pc:sldChg>
    </pc:docChg>
  </pc:docChgLst>
  <pc:docChgLst>
    <pc:chgData name="Luana Woodward" userId="S::luanaw@actuaries.asn.au::e60ffc11-0670-4755-8ad7-e35efff17491" providerId="AD" clId="Web-{66B6083E-0D3A-B2F8-06AC-F583FE989258}"/>
    <pc:docChg chg="addSld delSld modSld sldOrd">
      <pc:chgData name="Luana Woodward" userId="S::luanaw@actuaries.asn.au::e60ffc11-0670-4755-8ad7-e35efff17491" providerId="AD" clId="Web-{66B6083E-0D3A-B2F8-06AC-F583FE989258}" dt="2026-02-11T02:36:34.395" v="23"/>
      <pc:docMkLst>
        <pc:docMk/>
      </pc:docMkLst>
      <pc:sldChg chg="addSp delSp new ord">
        <pc:chgData name="Luana Woodward" userId="S::luanaw@actuaries.asn.au::e60ffc11-0670-4755-8ad7-e35efff17491" providerId="AD" clId="Web-{66B6083E-0D3A-B2F8-06AC-F583FE989258}" dt="2026-02-11T02:18:30.712" v="5"/>
        <pc:sldMkLst>
          <pc:docMk/>
          <pc:sldMk cId="2587574979" sldId="310"/>
        </pc:sldMkLst>
        <pc:spChg chg="del">
          <ac:chgData name="Luana Woodward" userId="S::luanaw@actuaries.asn.au::e60ffc11-0670-4755-8ad7-e35efff17491" providerId="AD" clId="Web-{66B6083E-0D3A-B2F8-06AC-F583FE989258}" dt="2026-02-11T02:18:20.400" v="2"/>
          <ac:spMkLst>
            <pc:docMk/>
            <pc:sldMk cId="2587574979" sldId="310"/>
            <ac:spMk id="2" creationId="{75A6B3DC-0F25-FF4F-C214-1F447DA04571}"/>
          </ac:spMkLst>
        </pc:spChg>
        <pc:spChg chg="del">
          <ac:chgData name="Luana Woodward" userId="S::luanaw@actuaries.asn.au::e60ffc11-0670-4755-8ad7-e35efff17491" providerId="AD" clId="Web-{66B6083E-0D3A-B2F8-06AC-F583FE989258}" dt="2026-02-11T02:18:25.025" v="3"/>
          <ac:spMkLst>
            <pc:docMk/>
            <pc:sldMk cId="2587574979" sldId="310"/>
            <ac:spMk id="3" creationId="{F8074EE3-30D7-937B-D98F-AB18113479A2}"/>
          </ac:spMkLst>
        </pc:spChg>
        <pc:spChg chg="del">
          <ac:chgData name="Luana Woodward" userId="S::luanaw@actuaries.asn.au::e60ffc11-0670-4755-8ad7-e35efff17491" providerId="AD" clId="Web-{66B6083E-0D3A-B2F8-06AC-F583FE989258}" dt="2026-02-11T02:18:30.243" v="4"/>
          <ac:spMkLst>
            <pc:docMk/>
            <pc:sldMk cId="2587574979" sldId="310"/>
            <ac:spMk id="5" creationId="{99ACCD54-6760-5386-CFFB-94E87581166B}"/>
          </ac:spMkLst>
        </pc:spChg>
        <pc:spChg chg="add">
          <ac:chgData name="Luana Woodward" userId="S::luanaw@actuaries.asn.au::e60ffc11-0670-4755-8ad7-e35efff17491" providerId="AD" clId="Web-{66B6083E-0D3A-B2F8-06AC-F583FE989258}" dt="2026-02-11T02:18:30.712" v="5"/>
          <ac:spMkLst>
            <pc:docMk/>
            <pc:sldMk cId="2587574979" sldId="310"/>
            <ac:spMk id="6" creationId="{311CDD61-D9F0-B6E2-BEA4-0DD8D2999106}"/>
          </ac:spMkLst>
        </pc:spChg>
        <pc:spChg chg="add">
          <ac:chgData name="Luana Woodward" userId="S::luanaw@actuaries.asn.au::e60ffc11-0670-4755-8ad7-e35efff17491" providerId="AD" clId="Web-{66B6083E-0D3A-B2F8-06AC-F583FE989258}" dt="2026-02-11T02:18:30.712" v="5"/>
          <ac:spMkLst>
            <pc:docMk/>
            <pc:sldMk cId="2587574979" sldId="310"/>
            <ac:spMk id="7" creationId="{FC5D3285-9CE9-FF4E-8874-7A33D7173AA4}"/>
          </ac:spMkLst>
        </pc:spChg>
      </pc:sldChg>
      <pc:sldChg chg="addSp delSp modSp add">
        <pc:chgData name="Luana Woodward" userId="S::luanaw@actuaries.asn.au::e60ffc11-0670-4755-8ad7-e35efff17491" providerId="AD" clId="Web-{66B6083E-0D3A-B2F8-06AC-F583FE989258}" dt="2026-02-11T02:24:57.669" v="12" actId="1076"/>
        <pc:sldMkLst>
          <pc:docMk/>
          <pc:sldMk cId="292425534" sldId="2147483199"/>
        </pc:sldMkLst>
        <pc:spChg chg="mod">
          <ac:chgData name="Luana Woodward" userId="S::luanaw@actuaries.asn.au::e60ffc11-0670-4755-8ad7-e35efff17491" providerId="AD" clId="Web-{66B6083E-0D3A-B2F8-06AC-F583FE989258}" dt="2026-02-11T02:24:45.997" v="8" actId="20577"/>
          <ac:spMkLst>
            <pc:docMk/>
            <pc:sldMk cId="292425534" sldId="2147483199"/>
            <ac:spMk id="5" creationId="{2F7B4547-411F-978F-E710-5E3C672CA80F}"/>
          </ac:spMkLst>
        </pc:spChg>
        <pc:picChg chg="add mod">
          <ac:chgData name="Luana Woodward" userId="S::luanaw@actuaries.asn.au::e60ffc11-0670-4755-8ad7-e35efff17491" providerId="AD" clId="Web-{66B6083E-0D3A-B2F8-06AC-F583FE989258}" dt="2026-02-11T02:24:57.669" v="12" actId="1076"/>
          <ac:picMkLst>
            <pc:docMk/>
            <pc:sldMk cId="292425534" sldId="2147483199"/>
            <ac:picMk id="3" creationId="{6E7F677E-D48C-4B23-0CC5-C760EB196659}"/>
          </ac:picMkLst>
        </pc:picChg>
        <pc:picChg chg="del">
          <ac:chgData name="Luana Woodward" userId="S::luanaw@actuaries.asn.au::e60ffc11-0670-4755-8ad7-e35efff17491" providerId="AD" clId="Web-{66B6083E-0D3A-B2F8-06AC-F583FE989258}" dt="2026-02-11T02:24:50.403" v="9"/>
          <ac:picMkLst>
            <pc:docMk/>
            <pc:sldMk cId="292425534" sldId="2147483199"/>
            <ac:picMk id="6" creationId="{42F3B2B7-B991-69EB-82EC-029C0D7B900A}"/>
          </ac:picMkLst>
        </pc:picChg>
      </pc:sldChg>
      <pc:sldChg chg="add del replId">
        <pc:chgData name="Luana Woodward" userId="S::luanaw@actuaries.asn.au::e60ffc11-0670-4755-8ad7-e35efff17491" providerId="AD" clId="Web-{66B6083E-0D3A-B2F8-06AC-F583FE989258}" dt="2026-02-11T02:36:34.395" v="23"/>
        <pc:sldMkLst>
          <pc:docMk/>
          <pc:sldMk cId="524585798" sldId="2147483200"/>
        </pc:sldMkLst>
      </pc:sldChg>
      <pc:sldChg chg="modSp add replId">
        <pc:chgData name="Luana Woodward" userId="S::luanaw@actuaries.asn.au::e60ffc11-0670-4755-8ad7-e35efff17491" providerId="AD" clId="Web-{66B6083E-0D3A-B2F8-06AC-F583FE989258}" dt="2026-02-11T02:33:49.298" v="22" actId="1076"/>
        <pc:sldMkLst>
          <pc:docMk/>
          <pc:sldMk cId="1721556116" sldId="2147483201"/>
        </pc:sldMkLst>
        <pc:spChg chg="mod">
          <ac:chgData name="Luana Woodward" userId="S::luanaw@actuaries.asn.au::e60ffc11-0670-4755-8ad7-e35efff17491" providerId="AD" clId="Web-{66B6083E-0D3A-B2F8-06AC-F583FE989258}" dt="2026-02-11T02:33:49.298" v="22" actId="1076"/>
          <ac:spMkLst>
            <pc:docMk/>
            <pc:sldMk cId="1721556116" sldId="2147483201"/>
            <ac:spMk id="4" creationId="{5B7118DE-DA05-992F-C57C-16289036CA55}"/>
          </ac:spMkLst>
        </pc:spChg>
      </pc:sldChg>
    </pc:docChg>
  </pc:docChgLst>
  <pc:docChgLst>
    <pc:chgData name="Chong, Keith" userId="8279e43e-e66e-419b-84fd-9657ccfb2e9e" providerId="ADAL" clId="{BEE0C428-A266-426D-AC0F-7AD8CA4927C9}"/>
    <pc:docChg chg="undo custSel addSld delSld modSld">
      <pc:chgData name="Chong, Keith" userId="8279e43e-e66e-419b-84fd-9657ccfb2e9e" providerId="ADAL" clId="{BEE0C428-A266-426D-AC0F-7AD8CA4927C9}" dt="2026-01-21T21:41:13.708" v="6478" actId="6549"/>
      <pc:docMkLst>
        <pc:docMk/>
      </pc:docMkLst>
      <pc:sldChg chg="modSp mod">
        <pc:chgData name="Chong, Keith" userId="8279e43e-e66e-419b-84fd-9657ccfb2e9e" providerId="ADAL" clId="{BEE0C428-A266-426D-AC0F-7AD8CA4927C9}" dt="2026-01-21T21:41:13.708" v="6478" actId="6549"/>
        <pc:sldMkLst>
          <pc:docMk/>
          <pc:sldMk cId="0" sldId="259"/>
        </pc:sldMkLst>
        <pc:spChg chg="mod">
          <ac:chgData name="Chong, Keith" userId="8279e43e-e66e-419b-84fd-9657ccfb2e9e" providerId="ADAL" clId="{BEE0C428-A266-426D-AC0F-7AD8CA4927C9}" dt="2026-01-21T21:41:13.708" v="6478" actId="6549"/>
          <ac:spMkLst>
            <pc:docMk/>
            <pc:sldMk cId="0" sldId="259"/>
            <ac:spMk id="4" creationId="{00000000-0000-0000-0000-000000000000}"/>
          </ac:spMkLst>
        </pc:spChg>
      </pc:sldChg>
      <pc:sldChg chg="add">
        <pc:chgData name="Chong, Keith" userId="8279e43e-e66e-419b-84fd-9657ccfb2e9e" providerId="ADAL" clId="{BEE0C428-A266-426D-AC0F-7AD8CA4927C9}" dt="2026-01-14T01:25:24.188" v="34"/>
        <pc:sldMkLst>
          <pc:docMk/>
          <pc:sldMk cId="604085972" sldId="305"/>
        </pc:sldMkLst>
      </pc:sldChg>
      <pc:sldChg chg="addSp delSp modSp add mod">
        <pc:chgData name="Chong, Keith" userId="8279e43e-e66e-419b-84fd-9657ccfb2e9e" providerId="ADAL" clId="{BEE0C428-A266-426D-AC0F-7AD8CA4927C9}" dt="2026-01-14T22:00:31.919" v="6387" actId="1035"/>
        <pc:sldMkLst>
          <pc:docMk/>
          <pc:sldMk cId="668163107" sldId="306"/>
        </pc:sldMkLst>
        <pc:spChg chg="add mod">
          <ac:chgData name="Chong, Keith" userId="8279e43e-e66e-419b-84fd-9657ccfb2e9e" providerId="ADAL" clId="{BEE0C428-A266-426D-AC0F-7AD8CA4927C9}" dt="2026-01-14T21:07:40.120" v="5277" actId="14100"/>
          <ac:spMkLst>
            <pc:docMk/>
            <pc:sldMk cId="668163107" sldId="306"/>
            <ac:spMk id="8" creationId="{51053BCA-3C07-4BE5-404D-756C754A9167}"/>
          </ac:spMkLst>
        </pc:spChg>
        <pc:spChg chg="add mod">
          <ac:chgData name="Chong, Keith" userId="8279e43e-e66e-419b-84fd-9657ccfb2e9e" providerId="ADAL" clId="{BEE0C428-A266-426D-AC0F-7AD8CA4927C9}" dt="2026-01-14T21:07:48.892" v="5279" actId="113"/>
          <ac:spMkLst>
            <pc:docMk/>
            <pc:sldMk cId="668163107" sldId="306"/>
            <ac:spMk id="35" creationId="{AAF02DE2-FEF4-2736-DE43-19919EE9C79B}"/>
          </ac:spMkLst>
        </pc:spChg>
        <pc:spChg chg="add mod">
          <ac:chgData name="Chong, Keith" userId="8279e43e-e66e-419b-84fd-9657ccfb2e9e" providerId="ADAL" clId="{BEE0C428-A266-426D-AC0F-7AD8CA4927C9}" dt="2026-01-14T07:22:54.758" v="3721" actId="1076"/>
          <ac:spMkLst>
            <pc:docMk/>
            <pc:sldMk cId="668163107" sldId="306"/>
            <ac:spMk id="36" creationId="{FEB49EF0-D3C6-100B-765F-8272133367D7}"/>
          </ac:spMkLst>
        </pc:spChg>
        <pc:spChg chg="add mod">
          <ac:chgData name="Chong, Keith" userId="8279e43e-e66e-419b-84fd-9657ccfb2e9e" providerId="ADAL" clId="{BEE0C428-A266-426D-AC0F-7AD8CA4927C9}" dt="2026-01-14T21:59:51.899" v="6374" actId="255"/>
          <ac:spMkLst>
            <pc:docMk/>
            <pc:sldMk cId="668163107" sldId="306"/>
            <ac:spMk id="37" creationId="{55E5CC42-E567-9683-3190-C1240D7F82AD}"/>
          </ac:spMkLst>
        </pc:spChg>
      </pc:sldChg>
      <pc:sldChg chg="modSp mod">
        <pc:chgData name="Chong, Keith" userId="8279e43e-e66e-419b-84fd-9657ccfb2e9e" providerId="ADAL" clId="{BEE0C428-A266-426D-AC0F-7AD8CA4927C9}" dt="2026-01-16T06:17:28.654" v="6388" actId="6549"/>
        <pc:sldMkLst>
          <pc:docMk/>
          <pc:sldMk cId="1975240489" sldId="308"/>
        </pc:sldMkLst>
        <pc:spChg chg="mod">
          <ac:chgData name="Chong, Keith" userId="8279e43e-e66e-419b-84fd-9657ccfb2e9e" providerId="ADAL" clId="{BEE0C428-A266-426D-AC0F-7AD8CA4927C9}" dt="2026-01-16T06:17:28.654" v="6388" actId="6549"/>
          <ac:spMkLst>
            <pc:docMk/>
            <pc:sldMk cId="1975240489" sldId="308"/>
            <ac:spMk id="5" creationId="{DBAD4861-13C3-AE9B-0789-F28745155297}"/>
          </ac:spMkLst>
        </pc:spChg>
      </pc:sldChg>
    </pc:docChg>
  </pc:docChgLst>
  <pc:docChgLst>
    <pc:chgData name="Milesh Bhadresa" userId="d9c3d08c-340b-4987-b6b9-89fa8fb0d055" providerId="ADAL" clId="{E07AB780-C11E-448D-A149-C1A891AA2387}"/>
    <pc:docChg chg="undo custSel addSld delSld modSld modMainMaster">
      <pc:chgData name="Milesh Bhadresa" userId="d9c3d08c-340b-4987-b6b9-89fa8fb0d055" providerId="ADAL" clId="{E07AB780-C11E-448D-A149-C1A891AA2387}" dt="2026-02-10T06:25:30.347" v="515" actId="20577"/>
      <pc:docMkLst>
        <pc:docMk/>
      </pc:docMkLst>
      <pc:sldChg chg="modSp">
        <pc:chgData name="Milesh Bhadresa" userId="d9c3d08c-340b-4987-b6b9-89fa8fb0d055" providerId="ADAL" clId="{E07AB780-C11E-448D-A149-C1A891AA2387}" dt="2026-01-19T00:24:50.673" v="338" actId="14826"/>
        <pc:sldMkLst>
          <pc:docMk/>
          <pc:sldMk cId="0" sldId="258"/>
        </pc:sldMkLst>
        <pc:picChg chg="mod">
          <ac:chgData name="Milesh Bhadresa" userId="d9c3d08c-340b-4987-b6b9-89fa8fb0d055" providerId="ADAL" clId="{E07AB780-C11E-448D-A149-C1A891AA2387}" dt="2026-01-19T00:24:50.673" v="338" actId="14826"/>
          <ac:picMkLst>
            <pc:docMk/>
            <pc:sldMk cId="0" sldId="258"/>
            <ac:picMk id="3" creationId="{EFF0120B-C1F7-AD30-9D74-7F4EE8B3B397}"/>
          </ac:picMkLst>
        </pc:picChg>
      </pc:sldChg>
      <pc:sldChg chg="modSp mod">
        <pc:chgData name="Milesh Bhadresa" userId="d9c3d08c-340b-4987-b6b9-89fa8fb0d055" providerId="ADAL" clId="{E07AB780-C11E-448D-A149-C1A891AA2387}" dt="2026-01-19T00:17:14.460" v="316" actId="20577"/>
        <pc:sldMkLst>
          <pc:docMk/>
          <pc:sldMk cId="0" sldId="259"/>
        </pc:sldMkLst>
        <pc:spChg chg="mod">
          <ac:chgData name="Milesh Bhadresa" userId="d9c3d08c-340b-4987-b6b9-89fa8fb0d055" providerId="ADAL" clId="{E07AB780-C11E-448D-A149-C1A891AA2387}" dt="2026-01-19T00:17:14.460" v="316" actId="20577"/>
          <ac:spMkLst>
            <pc:docMk/>
            <pc:sldMk cId="0" sldId="259"/>
            <ac:spMk id="4" creationId="{00000000-0000-0000-0000-000000000000}"/>
          </ac:spMkLst>
        </pc:spChg>
      </pc:sldChg>
      <pc:sldChg chg="modSp mod">
        <pc:chgData name="Milesh Bhadresa" userId="d9c3d08c-340b-4987-b6b9-89fa8fb0d055" providerId="ADAL" clId="{E07AB780-C11E-448D-A149-C1A891AA2387}" dt="2026-01-16T06:32:53.611" v="251" actId="1076"/>
        <pc:sldMkLst>
          <pc:docMk/>
          <pc:sldMk cId="0" sldId="260"/>
        </pc:sldMkLst>
        <pc:picChg chg="mod">
          <ac:chgData name="Milesh Bhadresa" userId="d9c3d08c-340b-4987-b6b9-89fa8fb0d055" providerId="ADAL" clId="{E07AB780-C11E-448D-A149-C1A891AA2387}" dt="2026-01-16T06:32:53.611" v="251" actId="1076"/>
          <ac:picMkLst>
            <pc:docMk/>
            <pc:sldMk cId="0" sldId="260"/>
            <ac:picMk id="3" creationId="{CC0B3366-11CB-CDF2-297E-4488749A9F43}"/>
          </ac:picMkLst>
        </pc:picChg>
      </pc:sldChg>
      <pc:sldChg chg="modSp">
        <pc:chgData name="Milesh Bhadresa" userId="d9c3d08c-340b-4987-b6b9-89fa8fb0d055" providerId="ADAL" clId="{E07AB780-C11E-448D-A149-C1A891AA2387}" dt="2026-01-16T06:33:33.828" v="252" actId="14826"/>
        <pc:sldMkLst>
          <pc:docMk/>
          <pc:sldMk cId="0" sldId="261"/>
        </pc:sldMkLst>
        <pc:picChg chg="mod">
          <ac:chgData name="Milesh Bhadresa" userId="d9c3d08c-340b-4987-b6b9-89fa8fb0d055" providerId="ADAL" clId="{E07AB780-C11E-448D-A149-C1A891AA2387}" dt="2026-01-16T06:33:33.828" v="252" actId="14826"/>
          <ac:picMkLst>
            <pc:docMk/>
            <pc:sldMk cId="0" sldId="261"/>
            <ac:picMk id="3" creationId="{34C593A5-3860-B952-1EF2-A18E34E4F6EB}"/>
          </ac:picMkLst>
        </pc:picChg>
      </pc:sldChg>
      <pc:sldChg chg="modSp mod">
        <pc:chgData name="Milesh Bhadresa" userId="d9c3d08c-340b-4987-b6b9-89fa8fb0d055" providerId="ADAL" clId="{E07AB780-C11E-448D-A149-C1A891AA2387}" dt="2026-01-16T06:33:58.976" v="254" actId="1076"/>
        <pc:sldMkLst>
          <pc:docMk/>
          <pc:sldMk cId="0" sldId="262"/>
        </pc:sldMkLst>
        <pc:picChg chg="mod">
          <ac:chgData name="Milesh Bhadresa" userId="d9c3d08c-340b-4987-b6b9-89fa8fb0d055" providerId="ADAL" clId="{E07AB780-C11E-448D-A149-C1A891AA2387}" dt="2026-01-16T06:33:58.976" v="254" actId="1076"/>
          <ac:picMkLst>
            <pc:docMk/>
            <pc:sldMk cId="0" sldId="262"/>
            <ac:picMk id="3" creationId="{CD7D77BD-B0F2-DAA6-C500-F20B94B97DF0}"/>
          </ac:picMkLst>
        </pc:picChg>
      </pc:sldChg>
      <pc:sldChg chg="addSp delSp modSp mod">
        <pc:chgData name="Milesh Bhadresa" userId="d9c3d08c-340b-4987-b6b9-89fa8fb0d055" providerId="ADAL" clId="{E07AB780-C11E-448D-A149-C1A891AA2387}" dt="2026-02-10T06:25:30.347" v="515" actId="20577"/>
        <pc:sldMkLst>
          <pc:docMk/>
          <pc:sldMk cId="0" sldId="265"/>
        </pc:sldMkLst>
        <pc:spChg chg="mod">
          <ac:chgData name="Milesh Bhadresa" userId="d9c3d08c-340b-4987-b6b9-89fa8fb0d055" providerId="ADAL" clId="{E07AB780-C11E-448D-A149-C1A891AA2387}" dt="2026-02-10T06:25:30.347" v="515" actId="20577"/>
          <ac:spMkLst>
            <pc:docMk/>
            <pc:sldMk cId="0" sldId="265"/>
            <ac:spMk id="4" creationId="{00000000-0000-0000-0000-000000000000}"/>
          </ac:spMkLst>
        </pc:spChg>
        <pc:spChg chg="mod">
          <ac:chgData name="Milesh Bhadresa" userId="d9c3d08c-340b-4987-b6b9-89fa8fb0d055" providerId="ADAL" clId="{E07AB780-C11E-448D-A149-C1A891AA2387}" dt="2026-02-09T06:39:23.242" v="404" actId="14100"/>
          <ac:spMkLst>
            <pc:docMk/>
            <pc:sldMk cId="0" sldId="265"/>
            <ac:spMk id="6" creationId="{C1B74541-8322-75DB-8699-AFB3121B4139}"/>
          </ac:spMkLst>
        </pc:spChg>
        <pc:picChg chg="add mod">
          <ac:chgData name="Milesh Bhadresa" userId="d9c3d08c-340b-4987-b6b9-89fa8fb0d055" providerId="ADAL" clId="{E07AB780-C11E-448D-A149-C1A891AA2387}" dt="2026-02-10T06:19:12.827" v="463" actId="1036"/>
          <ac:picMkLst>
            <pc:docMk/>
            <pc:sldMk cId="0" sldId="265"/>
            <ac:picMk id="8" creationId="{6FE5B892-26E7-0D6C-1A5F-41AB3F170F92}"/>
          </ac:picMkLst>
        </pc:picChg>
      </pc:sldChg>
      <pc:sldChg chg="modSp mod">
        <pc:chgData name="Milesh Bhadresa" userId="d9c3d08c-340b-4987-b6b9-89fa8fb0d055" providerId="ADAL" clId="{E07AB780-C11E-448D-A149-C1A891AA2387}" dt="2026-01-16T06:23:56.181" v="212" actId="1076"/>
        <pc:sldMkLst>
          <pc:docMk/>
          <pc:sldMk cId="0" sldId="266"/>
        </pc:sldMkLst>
        <pc:picChg chg="mod">
          <ac:chgData name="Milesh Bhadresa" userId="d9c3d08c-340b-4987-b6b9-89fa8fb0d055" providerId="ADAL" clId="{E07AB780-C11E-448D-A149-C1A891AA2387}" dt="2026-01-16T06:23:56.181" v="212" actId="1076"/>
          <ac:picMkLst>
            <pc:docMk/>
            <pc:sldMk cId="0" sldId="266"/>
            <ac:picMk id="3" creationId="{D5C16A64-DD94-D20E-2131-DC47FB8B4C7E}"/>
          </ac:picMkLst>
        </pc:picChg>
      </pc:sldChg>
      <pc:sldChg chg="modSp">
        <pc:chgData name="Milesh Bhadresa" userId="d9c3d08c-340b-4987-b6b9-89fa8fb0d055" providerId="ADAL" clId="{E07AB780-C11E-448D-A149-C1A891AA2387}" dt="2026-01-23T05:22:35.521" v="381" actId="14826"/>
        <pc:sldMkLst>
          <pc:docMk/>
          <pc:sldMk cId="0" sldId="270"/>
        </pc:sldMkLst>
        <pc:picChg chg="mod">
          <ac:chgData name="Milesh Bhadresa" userId="d9c3d08c-340b-4987-b6b9-89fa8fb0d055" providerId="ADAL" clId="{E07AB780-C11E-448D-A149-C1A891AA2387}" dt="2026-01-23T05:22:35.521" v="381" actId="14826"/>
          <ac:picMkLst>
            <pc:docMk/>
            <pc:sldMk cId="0" sldId="270"/>
            <ac:picMk id="3" creationId="{A8D210DE-EFF2-B1B3-9F5D-F3A211012DD3}"/>
          </ac:picMkLst>
        </pc:picChg>
      </pc:sldChg>
      <pc:sldChg chg="modSp mod">
        <pc:chgData name="Milesh Bhadresa" userId="d9c3d08c-340b-4987-b6b9-89fa8fb0d055" providerId="ADAL" clId="{E07AB780-C11E-448D-A149-C1A891AA2387}" dt="2026-02-04T00:45:13.587" v="397" actId="14826"/>
        <pc:sldMkLst>
          <pc:docMk/>
          <pc:sldMk cId="0" sldId="271"/>
        </pc:sldMkLst>
        <pc:spChg chg="mod">
          <ac:chgData name="Milesh Bhadresa" userId="d9c3d08c-340b-4987-b6b9-89fa8fb0d055" providerId="ADAL" clId="{E07AB780-C11E-448D-A149-C1A891AA2387}" dt="2026-02-04T00:26:55.257" v="389" actId="20577"/>
          <ac:spMkLst>
            <pc:docMk/>
            <pc:sldMk cId="0" sldId="271"/>
            <ac:spMk id="4" creationId="{00000000-0000-0000-0000-000000000000}"/>
          </ac:spMkLst>
        </pc:spChg>
        <pc:picChg chg="mod">
          <ac:chgData name="Milesh Bhadresa" userId="d9c3d08c-340b-4987-b6b9-89fa8fb0d055" providerId="ADAL" clId="{E07AB780-C11E-448D-A149-C1A891AA2387}" dt="2026-02-04T00:45:13.587" v="397" actId="14826"/>
          <ac:picMkLst>
            <pc:docMk/>
            <pc:sldMk cId="0" sldId="271"/>
            <ac:picMk id="3" creationId="{B2DA30E7-836E-F489-229D-A0F59D505093}"/>
          </ac:picMkLst>
        </pc:picChg>
      </pc:sldChg>
      <pc:sldChg chg="modSp mod">
        <pc:chgData name="Milesh Bhadresa" userId="d9c3d08c-340b-4987-b6b9-89fa8fb0d055" providerId="ADAL" clId="{E07AB780-C11E-448D-A149-C1A891AA2387}" dt="2026-01-16T07:26:03.619" v="285" actId="20577"/>
        <pc:sldMkLst>
          <pc:docMk/>
          <pc:sldMk cId="0" sldId="272"/>
        </pc:sldMkLst>
        <pc:spChg chg="mod">
          <ac:chgData name="Milesh Bhadresa" userId="d9c3d08c-340b-4987-b6b9-89fa8fb0d055" providerId="ADAL" clId="{E07AB780-C11E-448D-A149-C1A891AA2387}" dt="2026-01-16T07:26:03.619" v="285" actId="20577"/>
          <ac:spMkLst>
            <pc:docMk/>
            <pc:sldMk cId="0" sldId="272"/>
            <ac:spMk id="4" creationId="{00000000-0000-0000-0000-000000000000}"/>
          </ac:spMkLst>
        </pc:spChg>
        <pc:picChg chg="mod">
          <ac:chgData name="Milesh Bhadresa" userId="d9c3d08c-340b-4987-b6b9-89fa8fb0d055" providerId="ADAL" clId="{E07AB780-C11E-448D-A149-C1A891AA2387}" dt="2026-01-16T06:27:15.335" v="220" actId="14100"/>
          <ac:picMkLst>
            <pc:docMk/>
            <pc:sldMk cId="0" sldId="272"/>
            <ac:picMk id="3" creationId="{1E3A88CE-9DB0-4C94-A311-4C986D314166}"/>
          </ac:picMkLst>
        </pc:picChg>
      </pc:sldChg>
      <pc:sldChg chg="modSp mod">
        <pc:chgData name="Milesh Bhadresa" userId="d9c3d08c-340b-4987-b6b9-89fa8fb0d055" providerId="ADAL" clId="{E07AB780-C11E-448D-A149-C1A891AA2387}" dt="2026-02-04T00:43:41.188" v="396" actId="14826"/>
        <pc:sldMkLst>
          <pc:docMk/>
          <pc:sldMk cId="0" sldId="274"/>
        </pc:sldMkLst>
        <pc:spChg chg="mod">
          <ac:chgData name="Milesh Bhadresa" userId="d9c3d08c-340b-4987-b6b9-89fa8fb0d055" providerId="ADAL" clId="{E07AB780-C11E-448D-A149-C1A891AA2387}" dt="2026-02-04T00:27:50.265" v="390" actId="20577"/>
          <ac:spMkLst>
            <pc:docMk/>
            <pc:sldMk cId="0" sldId="274"/>
            <ac:spMk id="8" creationId="{80BF4E79-EFDD-9D68-4B05-FBDE7C806227}"/>
          </ac:spMkLst>
        </pc:spChg>
        <pc:picChg chg="mod">
          <ac:chgData name="Milesh Bhadresa" userId="d9c3d08c-340b-4987-b6b9-89fa8fb0d055" providerId="ADAL" clId="{E07AB780-C11E-448D-A149-C1A891AA2387}" dt="2026-02-04T00:43:41.188" v="396" actId="14826"/>
          <ac:picMkLst>
            <pc:docMk/>
            <pc:sldMk cId="0" sldId="274"/>
            <ac:picMk id="4" creationId="{72C34818-D60C-4F13-4D91-8D1D327DF51C}"/>
          </ac:picMkLst>
        </pc:picChg>
      </pc:sldChg>
      <pc:sldChg chg="modSp mod">
        <pc:chgData name="Milesh Bhadresa" userId="d9c3d08c-340b-4987-b6b9-89fa8fb0d055" providerId="ADAL" clId="{E07AB780-C11E-448D-A149-C1A891AA2387}" dt="2026-01-16T06:43:51.786" v="275" actId="1076"/>
        <pc:sldMkLst>
          <pc:docMk/>
          <pc:sldMk cId="0" sldId="275"/>
        </pc:sldMkLst>
        <pc:picChg chg="mod">
          <ac:chgData name="Milesh Bhadresa" userId="d9c3d08c-340b-4987-b6b9-89fa8fb0d055" providerId="ADAL" clId="{E07AB780-C11E-448D-A149-C1A891AA2387}" dt="2026-01-16T06:43:51.786" v="275" actId="1076"/>
          <ac:picMkLst>
            <pc:docMk/>
            <pc:sldMk cId="0" sldId="275"/>
            <ac:picMk id="4" creationId="{7FD276DF-7420-F914-F4B4-C25DC2B7B1CA}"/>
          </ac:picMkLst>
        </pc:picChg>
      </pc:sldChg>
      <pc:sldChg chg="modSp">
        <pc:chgData name="Milesh Bhadresa" userId="d9c3d08c-340b-4987-b6b9-89fa8fb0d055" providerId="ADAL" clId="{E07AB780-C11E-448D-A149-C1A891AA2387}" dt="2026-01-23T05:23:23.110" v="382" actId="14826"/>
        <pc:sldMkLst>
          <pc:docMk/>
          <pc:sldMk cId="0" sldId="276"/>
        </pc:sldMkLst>
        <pc:picChg chg="mod">
          <ac:chgData name="Milesh Bhadresa" userId="d9c3d08c-340b-4987-b6b9-89fa8fb0d055" providerId="ADAL" clId="{E07AB780-C11E-448D-A149-C1A891AA2387}" dt="2026-01-23T05:23:23.110" v="382" actId="14826"/>
          <ac:picMkLst>
            <pc:docMk/>
            <pc:sldMk cId="0" sldId="276"/>
            <ac:picMk id="4" creationId="{BFC7CA40-BE86-039A-1241-9EE11D2DCB12}"/>
          </ac:picMkLst>
        </pc:picChg>
      </pc:sldChg>
      <pc:sldChg chg="modSp mod">
        <pc:chgData name="Milesh Bhadresa" userId="d9c3d08c-340b-4987-b6b9-89fa8fb0d055" providerId="ADAL" clId="{E07AB780-C11E-448D-A149-C1A891AA2387}" dt="2026-02-09T06:52:39.609" v="407" actId="20577"/>
        <pc:sldMkLst>
          <pc:docMk/>
          <pc:sldMk cId="0" sldId="289"/>
        </pc:sldMkLst>
        <pc:spChg chg="mod">
          <ac:chgData name="Milesh Bhadresa" userId="d9c3d08c-340b-4987-b6b9-89fa8fb0d055" providerId="ADAL" clId="{E07AB780-C11E-448D-A149-C1A891AA2387}" dt="2026-02-09T06:52:39.609" v="407" actId="20577"/>
          <ac:spMkLst>
            <pc:docMk/>
            <pc:sldMk cId="0" sldId="289"/>
            <ac:spMk id="6" creationId="{756DEA5B-7455-3061-ECF4-E0EE3E293B14}"/>
          </ac:spMkLst>
        </pc:spChg>
      </pc:sldChg>
      <pc:sldChg chg="modSp mod">
        <pc:chgData name="Milesh Bhadresa" userId="d9c3d08c-340b-4987-b6b9-89fa8fb0d055" providerId="ADAL" clId="{E07AB780-C11E-448D-A149-C1A891AA2387}" dt="2026-02-04T00:40:35.030" v="394" actId="108"/>
        <pc:sldMkLst>
          <pc:docMk/>
          <pc:sldMk cId="0" sldId="294"/>
        </pc:sldMkLst>
        <pc:spChg chg="mod">
          <ac:chgData name="Milesh Bhadresa" userId="d9c3d08c-340b-4987-b6b9-89fa8fb0d055" providerId="ADAL" clId="{E07AB780-C11E-448D-A149-C1A891AA2387}" dt="2026-02-04T00:40:35.030" v="394" actId="108"/>
          <ac:spMkLst>
            <pc:docMk/>
            <pc:sldMk cId="0" sldId="294"/>
            <ac:spMk id="4" creationId="{00000000-0000-0000-0000-000000000000}"/>
          </ac:spMkLst>
        </pc:spChg>
      </pc:sldChg>
      <pc:sldChg chg="modSp">
        <pc:chgData name="Milesh Bhadresa" userId="d9c3d08c-340b-4987-b6b9-89fa8fb0d055" providerId="ADAL" clId="{E07AB780-C11E-448D-A149-C1A891AA2387}" dt="2026-01-19T00:25:14.477" v="339" actId="14826"/>
        <pc:sldMkLst>
          <pc:docMk/>
          <pc:sldMk cId="183631021" sldId="299"/>
        </pc:sldMkLst>
        <pc:picChg chg="mod">
          <ac:chgData name="Milesh Bhadresa" userId="d9c3d08c-340b-4987-b6b9-89fa8fb0d055" providerId="ADAL" clId="{E07AB780-C11E-448D-A149-C1A891AA2387}" dt="2026-01-19T00:25:14.477" v="339" actId="14826"/>
          <ac:picMkLst>
            <pc:docMk/>
            <pc:sldMk cId="183631021" sldId="299"/>
            <ac:picMk id="3" creationId="{018A7BB1-4E96-C8B2-FC0E-06AC12DBD716}"/>
          </ac:picMkLst>
        </pc:picChg>
      </pc:sldChg>
      <pc:sldChg chg="modSp mod">
        <pc:chgData name="Milesh Bhadresa" userId="d9c3d08c-340b-4987-b6b9-89fa8fb0d055" providerId="ADAL" clId="{E07AB780-C11E-448D-A149-C1A891AA2387}" dt="2026-01-16T02:19:24.161" v="155" actId="404"/>
        <pc:sldMkLst>
          <pc:docMk/>
          <pc:sldMk cId="604085972" sldId="305"/>
        </pc:sldMkLst>
        <pc:spChg chg="mod">
          <ac:chgData name="Milesh Bhadresa" userId="d9c3d08c-340b-4987-b6b9-89fa8fb0d055" providerId="ADAL" clId="{E07AB780-C11E-448D-A149-C1A891AA2387}" dt="2026-01-16T02:09:51.921" v="58" actId="1076"/>
          <ac:spMkLst>
            <pc:docMk/>
            <pc:sldMk cId="604085972" sldId="305"/>
            <ac:spMk id="3" creationId="{B4131387-19FC-D81E-F0DF-1265A0DC3FC9}"/>
          </ac:spMkLst>
        </pc:spChg>
        <pc:spChg chg="mod">
          <ac:chgData name="Milesh Bhadresa" userId="d9c3d08c-340b-4987-b6b9-89fa8fb0d055" providerId="ADAL" clId="{E07AB780-C11E-448D-A149-C1A891AA2387}" dt="2026-01-16T02:19:24.161" v="155" actId="404"/>
          <ac:spMkLst>
            <pc:docMk/>
            <pc:sldMk cId="604085972" sldId="305"/>
            <ac:spMk id="6" creationId="{175566AC-2A80-C10D-F547-A519189DFC7F}"/>
          </ac:spMkLst>
        </pc:spChg>
      </pc:sldChg>
      <pc:sldChg chg="addSp modSp mod">
        <pc:chgData name="Milesh Bhadresa" userId="d9c3d08c-340b-4987-b6b9-89fa8fb0d055" providerId="ADAL" clId="{E07AB780-C11E-448D-A149-C1A891AA2387}" dt="2026-01-16T02:19:47.148" v="158" actId="404"/>
        <pc:sldMkLst>
          <pc:docMk/>
          <pc:sldMk cId="668163107" sldId="306"/>
        </pc:sldMkLst>
        <pc:spChg chg="mod">
          <ac:chgData name="Milesh Bhadresa" userId="d9c3d08c-340b-4987-b6b9-89fa8fb0d055" providerId="ADAL" clId="{E07AB780-C11E-448D-A149-C1A891AA2387}" dt="2026-01-16T02:19:47.148" v="158" actId="404"/>
          <ac:spMkLst>
            <pc:docMk/>
            <pc:sldMk cId="668163107" sldId="306"/>
            <ac:spMk id="6" creationId="{7815F5F2-012C-9BAA-1F49-155BBBFEAE34}"/>
          </ac:spMkLst>
        </pc:spChg>
        <pc:spChg chg="mod">
          <ac:chgData name="Milesh Bhadresa" userId="d9c3d08c-340b-4987-b6b9-89fa8fb0d055" providerId="ADAL" clId="{E07AB780-C11E-448D-A149-C1A891AA2387}" dt="2026-01-16T02:13:54.003" v="91" actId="164"/>
          <ac:spMkLst>
            <pc:docMk/>
            <pc:sldMk cId="668163107" sldId="306"/>
            <ac:spMk id="35" creationId="{AAF02DE2-FEF4-2736-DE43-19919EE9C79B}"/>
          </ac:spMkLst>
        </pc:spChg>
        <pc:spChg chg="mod">
          <ac:chgData name="Milesh Bhadresa" userId="d9c3d08c-340b-4987-b6b9-89fa8fb0d055" providerId="ADAL" clId="{E07AB780-C11E-448D-A149-C1A891AA2387}" dt="2026-01-16T02:13:54.003" v="91" actId="164"/>
          <ac:spMkLst>
            <pc:docMk/>
            <pc:sldMk cId="668163107" sldId="306"/>
            <ac:spMk id="36" creationId="{FEB49EF0-D3C6-100B-765F-8272133367D7}"/>
          </ac:spMkLst>
        </pc:spChg>
      </pc:sldChg>
      <pc:sldChg chg="addSp modSp mod">
        <pc:chgData name="Milesh Bhadresa" userId="d9c3d08c-340b-4987-b6b9-89fa8fb0d055" providerId="ADAL" clId="{E07AB780-C11E-448D-A149-C1A891AA2387}" dt="2026-01-19T00:19:27.526" v="337" actId="20577"/>
        <pc:sldMkLst>
          <pc:docMk/>
          <pc:sldMk cId="1072521995" sldId="307"/>
        </pc:sldMkLst>
        <pc:spChg chg="mod">
          <ac:chgData name="Milesh Bhadresa" userId="d9c3d08c-340b-4987-b6b9-89fa8fb0d055" providerId="ADAL" clId="{E07AB780-C11E-448D-A149-C1A891AA2387}" dt="2026-01-16T02:12:39.929" v="82" actId="164"/>
          <ac:spMkLst>
            <pc:docMk/>
            <pc:sldMk cId="1072521995" sldId="307"/>
            <ac:spMk id="2" creationId="{63DE0FA7-75F5-808E-29AD-B7CD08E2DEC2}"/>
          </ac:spMkLst>
        </pc:spChg>
        <pc:spChg chg="mod">
          <ac:chgData name="Milesh Bhadresa" userId="d9c3d08c-340b-4987-b6b9-89fa8fb0d055" providerId="ADAL" clId="{E07AB780-C11E-448D-A149-C1A891AA2387}" dt="2026-01-16T02:12:01.352" v="81" actId="1076"/>
          <ac:spMkLst>
            <pc:docMk/>
            <pc:sldMk cId="1072521995" sldId="307"/>
            <ac:spMk id="3" creationId="{41B7A4E0-38E6-B1C0-E04A-1E2209126FD2}"/>
          </ac:spMkLst>
        </pc:spChg>
        <pc:spChg chg="mod">
          <ac:chgData name="Milesh Bhadresa" userId="d9c3d08c-340b-4987-b6b9-89fa8fb0d055" providerId="ADAL" clId="{E07AB780-C11E-448D-A149-C1A891AA2387}" dt="2026-01-19T00:19:27.526" v="337" actId="20577"/>
          <ac:spMkLst>
            <pc:docMk/>
            <pc:sldMk cId="1072521995" sldId="307"/>
            <ac:spMk id="4" creationId="{376FAD9D-19C1-F763-20B8-303695E3211C}"/>
          </ac:spMkLst>
        </pc:spChg>
        <pc:spChg chg="mod">
          <ac:chgData name="Milesh Bhadresa" userId="d9c3d08c-340b-4987-b6b9-89fa8fb0d055" providerId="ADAL" clId="{E07AB780-C11E-448D-A149-C1A891AA2387}" dt="2026-01-16T02:12:39.929" v="82" actId="164"/>
          <ac:spMkLst>
            <pc:docMk/>
            <pc:sldMk cId="1072521995" sldId="307"/>
            <ac:spMk id="5" creationId="{9C3981F6-2A27-7A6D-B82F-34B7C5830802}"/>
          </ac:spMkLst>
        </pc:spChg>
        <pc:spChg chg="mod">
          <ac:chgData name="Milesh Bhadresa" userId="d9c3d08c-340b-4987-b6b9-89fa8fb0d055" providerId="ADAL" clId="{E07AB780-C11E-448D-A149-C1A891AA2387}" dt="2026-01-16T02:19:29.248" v="156" actId="404"/>
          <ac:spMkLst>
            <pc:docMk/>
            <pc:sldMk cId="1072521995" sldId="307"/>
            <ac:spMk id="6" creationId="{8E16A01F-93EB-D3E8-78BC-00F0AE2345E0}"/>
          </ac:spMkLst>
        </pc:spChg>
        <pc:spChg chg="mod">
          <ac:chgData name="Milesh Bhadresa" userId="d9c3d08c-340b-4987-b6b9-89fa8fb0d055" providerId="ADAL" clId="{E07AB780-C11E-448D-A149-C1A891AA2387}" dt="2026-01-16T02:12:39.929" v="82" actId="164"/>
          <ac:spMkLst>
            <pc:docMk/>
            <pc:sldMk cId="1072521995" sldId="307"/>
            <ac:spMk id="7" creationId="{BADB39EC-3C31-10A7-F0D6-E62D3DDF3ADF}"/>
          </ac:spMkLst>
        </pc:spChg>
        <pc:grpChg chg="add mod">
          <ac:chgData name="Milesh Bhadresa" userId="d9c3d08c-340b-4987-b6b9-89fa8fb0d055" providerId="ADAL" clId="{E07AB780-C11E-448D-A149-C1A891AA2387}" dt="2026-01-16T02:12:47.083" v="83" actId="1076"/>
          <ac:grpSpMkLst>
            <pc:docMk/>
            <pc:sldMk cId="1072521995" sldId="307"/>
            <ac:grpSpMk id="9" creationId="{AD441442-F296-64F1-1A80-B553A71B1E8C}"/>
          </ac:grpSpMkLst>
        </pc:grpChg>
      </pc:sldChg>
      <pc:sldChg chg="addSp modSp mod">
        <pc:chgData name="Milesh Bhadresa" userId="d9c3d08c-340b-4987-b6b9-89fa8fb0d055" providerId="ADAL" clId="{E07AB780-C11E-448D-A149-C1A891AA2387}" dt="2026-01-20T04:28:45.706" v="380" actId="113"/>
        <pc:sldMkLst>
          <pc:docMk/>
          <pc:sldMk cId="1975240489" sldId="308"/>
        </pc:sldMkLst>
        <pc:spChg chg="mod">
          <ac:chgData name="Milesh Bhadresa" userId="d9c3d08c-340b-4987-b6b9-89fa8fb0d055" providerId="ADAL" clId="{E07AB780-C11E-448D-A149-C1A891AA2387}" dt="2026-01-16T04:09:22.569" v="206" actId="14100"/>
          <ac:spMkLst>
            <pc:docMk/>
            <pc:sldMk cId="1975240489" sldId="308"/>
            <ac:spMk id="3" creationId="{B7B4205B-CB16-FCB1-0AF3-BA0EDC6B6133}"/>
          </ac:spMkLst>
        </pc:spChg>
        <pc:spChg chg="add mod">
          <ac:chgData name="Milesh Bhadresa" userId="d9c3d08c-340b-4987-b6b9-89fa8fb0d055" providerId="ADAL" clId="{E07AB780-C11E-448D-A149-C1A891AA2387}" dt="2026-01-20T04:28:45.706" v="380" actId="113"/>
          <ac:spMkLst>
            <pc:docMk/>
            <pc:sldMk cId="1975240489" sldId="308"/>
            <ac:spMk id="5" creationId="{DBAD4861-13C3-AE9B-0789-F28745155297}"/>
          </ac:spMkLst>
        </pc:spChg>
        <pc:spChg chg="mod">
          <ac:chgData name="Milesh Bhadresa" userId="d9c3d08c-340b-4987-b6b9-89fa8fb0d055" providerId="ADAL" clId="{E07AB780-C11E-448D-A149-C1A891AA2387}" dt="2026-01-16T02:19:39.645" v="157" actId="404"/>
          <ac:spMkLst>
            <pc:docMk/>
            <pc:sldMk cId="1975240489" sldId="308"/>
            <ac:spMk id="6" creationId="{D6A9494B-FA82-06B5-C511-5F3FB96EF450}"/>
          </ac:spMkLst>
        </pc:spChg>
      </pc:sldChg>
      <pc:sldChg chg="addSp delSp modSp add mod">
        <pc:chgData name="Milesh Bhadresa" userId="d9c3d08c-340b-4987-b6b9-89fa8fb0d055" providerId="ADAL" clId="{E07AB780-C11E-448D-A149-C1A891AA2387}" dt="2026-01-16T02:19:18.446" v="154" actId="404"/>
        <pc:sldMkLst>
          <pc:docMk/>
          <pc:sldMk cId="4026480247" sldId="309"/>
        </pc:sldMkLst>
        <pc:spChg chg="mod">
          <ac:chgData name="Milesh Bhadresa" userId="d9c3d08c-340b-4987-b6b9-89fa8fb0d055" providerId="ADAL" clId="{E07AB780-C11E-448D-A149-C1A891AA2387}" dt="2026-01-16T02:19:18.446" v="154" actId="404"/>
          <ac:spMkLst>
            <pc:docMk/>
            <pc:sldMk cId="4026480247" sldId="309"/>
            <ac:spMk id="6" creationId="{F133AD24-35AC-9790-5C73-A92BBDC0B458}"/>
          </ac:spMkLst>
        </pc:spChg>
        <pc:graphicFrameChg chg="add mod modGraphic">
          <ac:chgData name="Milesh Bhadresa" userId="d9c3d08c-340b-4987-b6b9-89fa8fb0d055" providerId="ADAL" clId="{E07AB780-C11E-448D-A149-C1A891AA2387}" dt="2026-01-16T02:18:29.742" v="153" actId="1036"/>
          <ac:graphicFrameMkLst>
            <pc:docMk/>
            <pc:sldMk cId="4026480247" sldId="309"/>
            <ac:graphicFrameMk id="4" creationId="{C5281F0E-70B9-017F-438D-E116AC29BCB0}"/>
          </ac:graphicFrameMkLst>
        </pc:graphicFrameChg>
      </pc:sldChg>
      <pc:sldMasterChg chg="modSldLayout">
        <pc:chgData name="Milesh Bhadresa" userId="d9c3d08c-340b-4987-b6b9-89fa8fb0d055" providerId="ADAL" clId="{E07AB780-C11E-448D-A149-C1A891AA2387}" dt="2026-01-16T01:45:20.947" v="2" actId="207"/>
        <pc:sldMasterMkLst>
          <pc:docMk/>
          <pc:sldMasterMk cId="3676200875" sldId="2147483648"/>
        </pc:sldMasterMkLst>
        <pc:sldLayoutChg chg="modSp mod">
          <pc:chgData name="Milesh Bhadresa" userId="d9c3d08c-340b-4987-b6b9-89fa8fb0d055" providerId="ADAL" clId="{E07AB780-C11E-448D-A149-C1A891AA2387}" dt="2026-01-16T01:45:20.947" v="2" actId="207"/>
          <pc:sldLayoutMkLst>
            <pc:docMk/>
            <pc:sldMasterMk cId="3676200875" sldId="2147483648"/>
            <pc:sldLayoutMk cId="1163894878" sldId="2147483660"/>
          </pc:sldLayoutMkLst>
          <pc:spChg chg="mod">
            <ac:chgData name="Milesh Bhadresa" userId="d9c3d08c-340b-4987-b6b9-89fa8fb0d055" providerId="ADAL" clId="{E07AB780-C11E-448D-A149-C1A891AA2387}" dt="2026-01-16T01:45:20.947" v="2" actId="207"/>
            <ac:spMkLst>
              <pc:docMk/>
              <pc:sldMasterMk cId="3676200875" sldId="2147483648"/>
              <pc:sldLayoutMk cId="1163894878" sldId="2147483660"/>
              <ac:spMk id="8" creationId="{F52E733C-A17C-613D-FAAD-451546F0F9C1}"/>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E0070-747D-491D-B1A1-9ED64C823ED0}" type="datetimeFigureOut">
              <a:rPr lang="en-GB" smtClean="0"/>
              <a:t>10/02/2026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76DFF-01BA-4926-882B-588E6AE9100B}" type="slidenum">
              <a:rPr lang="en-GB" smtClean="0"/>
              <a:t>‹#›</a:t>
            </a:fld>
            <a:endParaRPr lang="en-GB"/>
          </a:p>
        </p:txBody>
      </p:sp>
    </p:spTree>
    <p:extLst>
      <p:ext uri="{BB962C8B-B14F-4D97-AF65-F5344CB8AC3E}">
        <p14:creationId xmlns:p14="http://schemas.microsoft.com/office/powerpoint/2010/main" val="1662292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F76DFF-01BA-4926-882B-588E6AE9100B}" type="slidenum">
              <a:rPr lang="en-GB" smtClean="0"/>
              <a:t>6</a:t>
            </a:fld>
            <a:endParaRPr lang="en-GB"/>
          </a:p>
        </p:txBody>
      </p:sp>
    </p:spTree>
    <p:extLst>
      <p:ext uri="{BB962C8B-B14F-4D97-AF65-F5344CB8AC3E}">
        <p14:creationId xmlns:p14="http://schemas.microsoft.com/office/powerpoint/2010/main" val="392387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F76DFF-01BA-4926-882B-588E6AE9100B}" type="slidenum">
              <a:rPr lang="en-GB" smtClean="0"/>
              <a:t>12</a:t>
            </a:fld>
            <a:endParaRPr lang="en-GB"/>
          </a:p>
        </p:txBody>
      </p:sp>
    </p:spTree>
    <p:extLst>
      <p:ext uri="{BB962C8B-B14F-4D97-AF65-F5344CB8AC3E}">
        <p14:creationId xmlns:p14="http://schemas.microsoft.com/office/powerpoint/2010/main" val="93955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F76DFF-01BA-4926-882B-588E6AE9100B}" type="slidenum">
              <a:rPr lang="en-GB" smtClean="0"/>
              <a:t>14</a:t>
            </a:fld>
            <a:endParaRPr lang="en-GB"/>
          </a:p>
        </p:txBody>
      </p:sp>
    </p:spTree>
    <p:extLst>
      <p:ext uri="{BB962C8B-B14F-4D97-AF65-F5344CB8AC3E}">
        <p14:creationId xmlns:p14="http://schemas.microsoft.com/office/powerpoint/2010/main" val="156658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F76DFF-01BA-4926-882B-588E6AE9100B}" type="slidenum">
              <a:rPr lang="en-GB" smtClean="0"/>
              <a:t>17</a:t>
            </a:fld>
            <a:endParaRPr lang="en-GB"/>
          </a:p>
        </p:txBody>
      </p:sp>
    </p:spTree>
    <p:extLst>
      <p:ext uri="{BB962C8B-B14F-4D97-AF65-F5344CB8AC3E}">
        <p14:creationId xmlns:p14="http://schemas.microsoft.com/office/powerpoint/2010/main" val="12009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F76DFF-01BA-4926-882B-588E6AE9100B}" type="slidenum">
              <a:rPr lang="en-GB" smtClean="0"/>
              <a:t>26</a:t>
            </a:fld>
            <a:endParaRPr lang="en-GB"/>
          </a:p>
        </p:txBody>
      </p:sp>
    </p:spTree>
    <p:extLst>
      <p:ext uri="{BB962C8B-B14F-4D97-AF65-F5344CB8AC3E}">
        <p14:creationId xmlns:p14="http://schemas.microsoft.com/office/powerpoint/2010/main" val="205842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C7A52-0892-1192-FF2D-ECF7FAE1E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1E42A-C055-D5A6-F871-C4E829022D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40FDC-52A9-167C-E068-D122C0F356D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B16DEBB-D54C-6BE6-12A4-6E956950972C}"/>
              </a:ext>
            </a:extLst>
          </p:cNvPr>
          <p:cNvSpPr>
            <a:spLocks noGrp="1"/>
          </p:cNvSpPr>
          <p:nvPr>
            <p:ph type="sldNum" sz="quarter" idx="5"/>
          </p:nvPr>
        </p:nvSpPr>
        <p:spPr/>
        <p:txBody>
          <a:bodyPr/>
          <a:lstStyle/>
          <a:p>
            <a:fld id="{15F76DFF-01BA-4926-882B-588E6AE9100B}" type="slidenum">
              <a:rPr lang="en-GB" smtClean="0"/>
              <a:t>27</a:t>
            </a:fld>
            <a:endParaRPr lang="en-GB"/>
          </a:p>
        </p:txBody>
      </p:sp>
    </p:spTree>
    <p:extLst>
      <p:ext uri="{BB962C8B-B14F-4D97-AF65-F5344CB8AC3E}">
        <p14:creationId xmlns:p14="http://schemas.microsoft.com/office/powerpoint/2010/main" val="55688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F76DFF-01BA-4926-882B-588E6AE9100B}" type="slidenum">
              <a:rPr lang="en-GB" smtClean="0"/>
              <a:t>40</a:t>
            </a:fld>
            <a:endParaRPr lang="en-GB"/>
          </a:p>
        </p:txBody>
      </p:sp>
    </p:spTree>
    <p:extLst>
      <p:ext uri="{BB962C8B-B14F-4D97-AF65-F5344CB8AC3E}">
        <p14:creationId xmlns:p14="http://schemas.microsoft.com/office/powerpoint/2010/main" val="416378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C69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199" y="270000"/>
            <a:ext cx="7316325" cy="885600"/>
          </a:xfrm>
        </p:spPr>
        <p:txBody>
          <a:bodyPr>
            <a:normAutofit/>
          </a:bodyPr>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38399" y="1123200"/>
            <a:ext cx="7316325" cy="1752600"/>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
        <p:nvSpPr>
          <p:cNvPr id="7" name="Graphic 11">
            <a:extLst>
              <a:ext uri="{FF2B5EF4-FFF2-40B4-BE49-F238E27FC236}">
                <a16:creationId xmlns:a16="http://schemas.microsoft.com/office/drawing/2014/main" id="{B7FB68E9-4692-B744-3175-95568F041DA4}"/>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47263F8-A570-5CFC-7EE6-CD33C1015E9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400" y="367200"/>
            <a:ext cx="7259175" cy="778216"/>
          </a:xfrm>
        </p:spPr>
        <p:txBody>
          <a:bodyPr anchor="t">
            <a:noAutofit/>
          </a:bodyPr>
          <a:lstStyle>
            <a:lvl1pPr algn="l">
              <a:defRPr sz="1900" b="1">
                <a:solidFill>
                  <a:srgbClr val="3C69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79875" y="1217580"/>
            <a:ext cx="7259174" cy="4811745"/>
          </a:xfrm>
        </p:spPr>
        <p:txBody>
          <a:bodyPr/>
          <a:lstStyle>
            <a:lvl1pPr>
              <a:buFontTx/>
              <a:buNone/>
              <a:defRPr sz="1200">
                <a:latin typeface="Arial" panose="020B0604020202020204" pitchFamily="34" charset="0"/>
                <a:cs typeface="Arial" panose="020B0604020202020204" pitchFamily="34" charset="0"/>
              </a:defRPr>
            </a:lvl1pPr>
            <a:lvl2pPr marL="912813" indent="-109538">
              <a:buFont typeface="Arial" panose="020B0604020202020204" pitchFamily="34" charset="0"/>
              <a:buChar char="•"/>
              <a:defRPr sz="1200">
                <a:latin typeface="Arial" panose="020B0604020202020204" pitchFamily="34" charset="0"/>
                <a:cs typeface="Arial" panose="020B0604020202020204" pitchFamily="34" charset="0"/>
              </a:defRPr>
            </a:lvl2pPr>
            <a:lvl3pPr marL="1370013" indent="-114300">
              <a:buFont typeface="Arial" panose="020B0604020202020204" pitchFamily="34" charset="0"/>
              <a:buChar char="•"/>
              <a:defRPr sz="1200">
                <a:latin typeface="Arial" panose="020B0604020202020204" pitchFamily="34" charset="0"/>
                <a:cs typeface="Arial" panose="020B0604020202020204" pitchFamily="34" charset="0"/>
              </a:defRPr>
            </a:lvl3pPr>
            <a:lvl4pPr marL="1827213" indent="-127000">
              <a:buFont typeface="Arial" panose="020B0604020202020204" pitchFamily="34" charset="0"/>
              <a:buChar cha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
        <p:nvSpPr>
          <p:cNvPr id="9" name="Graphic 9">
            <a:extLst>
              <a:ext uri="{FF2B5EF4-FFF2-40B4-BE49-F238E27FC236}">
                <a16:creationId xmlns:a16="http://schemas.microsoft.com/office/drawing/2014/main" id="{299EE4CE-C601-3F43-B1B8-4BFA8E722D28}"/>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rgbClr val="FFFFFF"/>
          </a:solidFill>
          <a:ln w="95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369833"/>
            <a:ext cx="8188346" cy="1362075"/>
          </a:xfrm>
        </p:spPr>
        <p:txBody>
          <a:bodyPr anchor="t">
            <a:normAutofit/>
          </a:bodyPr>
          <a:lstStyle>
            <a:lvl1pPr algn="l">
              <a:defRPr sz="2400" b="1" cap="all">
                <a:solidFill>
                  <a:srgbClr val="3C69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0" y="2862790"/>
            <a:ext cx="8188346" cy="1500187"/>
          </a:xfrm>
        </p:spPr>
        <p:txBody>
          <a:bodyPr anchor="b"/>
          <a:lstStyle>
            <a:lvl1pPr marL="0" indent="0">
              <a:buNone/>
              <a:defRPr sz="2000">
                <a:solidFill>
                  <a:srgbClr val="3C69FF"/>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
        <p:nvSpPr>
          <p:cNvPr id="7" name="Graphic 11">
            <a:extLst>
              <a:ext uri="{FF2B5EF4-FFF2-40B4-BE49-F238E27FC236}">
                <a16:creationId xmlns:a16="http://schemas.microsoft.com/office/drawing/2014/main" id="{8D82AB63-7AC2-F94C-F948-5DF7D186D4E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rgbClr val="3C69FF"/>
          </a:solidFill>
          <a:ln w="9525"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5F431434-DDF0-6D2B-F584-7C97F1E297CC}"/>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rgbClr val="3C69FF"/>
          </a:solidFill>
          <a:ln w="9525" cap="flat">
            <a:solidFill>
              <a:srgbClr val="3C69FF"/>
            </a:solidFill>
            <a:prstDash val="solid"/>
            <a:miter/>
          </a:ln>
        </p:spPr>
        <p:txBody>
          <a:bodyPr rtlCol="0" anchor="ctr"/>
          <a:lstStyle/>
          <a:p>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12000" y="367200"/>
            <a:ext cx="4380000" cy="464400"/>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7812000" y="831600"/>
            <a:ext cx="4341091" cy="5090400"/>
          </a:xfrm>
        </p:spPr>
        <p:txBody>
          <a:bodyPr>
            <a:normAutofit/>
          </a:bodyPr>
          <a:lstStyle>
            <a:lvl1pPr marL="0" indent="0">
              <a:spcAft>
                <a:spcPts val="600"/>
              </a:spcAft>
              <a:buFont typeface="Arial" panose="020B0604020202020204" pitchFamily="34" charset="0"/>
              <a:buNone/>
              <a:defRPr lang="en-US" sz="1200" b="0" kern="1200" dirty="0">
                <a:solidFill>
                  <a:schemeClr val="tx1"/>
                </a:solidFill>
                <a:latin typeface="Arial" panose="020B0604020202020204" pitchFamily="34" charset="0"/>
                <a:ea typeface="+mn-ea"/>
                <a:cs typeface="Arial" panose="020B0604020202020204" pitchFamily="34" charset="0"/>
              </a:defRPr>
            </a:lvl1pPr>
            <a:lvl2pPr marL="539750" indent="-87313" defTabSz="447675">
              <a:buFont typeface="Arial" panose="020B0604020202020204" pitchFamily="34" charset="0"/>
              <a:buChar char="•"/>
              <a:defRPr sz="1200">
                <a:latin typeface="Arial" panose="020B0604020202020204" pitchFamily="34" charset="0"/>
                <a:cs typeface="Arial" panose="020B0604020202020204" pitchFamily="34" charset="0"/>
              </a:defRPr>
            </a:lvl2pPr>
            <a:lvl3pPr marL="987425" indent="-74613">
              <a:buFont typeface="Arial" panose="020B0604020202020204" pitchFamily="34" charset="0"/>
              <a:buChar char="•"/>
              <a:defRPr sz="1200">
                <a:latin typeface="Arial" panose="020B0604020202020204" pitchFamily="34" charset="0"/>
                <a:cs typeface="Arial" panose="020B0604020202020204" pitchFamily="34" charset="0"/>
              </a:defRPr>
            </a:lvl3pPr>
            <a:lvl4pPr marL="1435100" indent="-65088">
              <a:buFont typeface="Arial" panose="020B0604020202020204" pitchFamily="34" charset="0"/>
              <a:buChar char="•"/>
              <a:defRPr sz="1200">
                <a:latin typeface="Arial" panose="020B0604020202020204" pitchFamily="34" charset="0"/>
                <a:cs typeface="Arial" panose="020B0604020202020204" pitchFamily="34" charset="0"/>
              </a:defRPr>
            </a:lvl4pPr>
            <a:lvl5pPr marL="1882775" indent="-55563">
              <a:buFont typeface="Arial" panose="020B0604020202020204" pitchFamily="34" charset="0"/>
              <a:buChar char="•"/>
              <a:defRPr sz="1200">
                <a:latin typeface="Arial" panose="020B0604020202020204" pitchFamily="34" charset="0"/>
                <a:cs typeface="Arial" panose="020B0604020202020204" pitchFamily="34" charset="0"/>
              </a:defRPr>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
        <p:nvSpPr>
          <p:cNvPr id="8" name="Graphic 9">
            <a:extLst>
              <a:ext uri="{FF2B5EF4-FFF2-40B4-BE49-F238E27FC236}">
                <a16:creationId xmlns:a16="http://schemas.microsoft.com/office/drawing/2014/main" id="{F52E733C-A17C-613D-FAAD-451546F0F9C1}"/>
              </a:ext>
            </a:extLst>
          </p:cNvPr>
          <p:cNvSpPr/>
          <p:nvPr userDrawn="1"/>
        </p:nvSpPr>
        <p:spPr>
          <a:xfrm>
            <a:off x="352426" y="5961821"/>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rgbClr val="3C69FF"/>
          </a:solidFill>
          <a:ln w="9509" cap="flat">
            <a:noFill/>
            <a:prstDash val="solid"/>
            <a:miter/>
          </a:ln>
        </p:spPr>
        <p:txBody>
          <a:bodyPr rtlCol="0" anchor="ctr"/>
          <a:lstStyle/>
          <a:p>
            <a:endParaRPr lang="en-US" sz="1800"/>
          </a:p>
        </p:txBody>
      </p:sp>
      <p:sp>
        <p:nvSpPr>
          <p:cNvPr id="6" name="Picture 1">
            <a:extLst>
              <a:ext uri="{FF2B5EF4-FFF2-40B4-BE49-F238E27FC236}">
                <a16:creationId xmlns:a16="http://schemas.microsoft.com/office/drawing/2014/main" id="{3E382CBD-E508-D458-1413-72F4ED1E6F2B}"/>
              </a:ext>
            </a:extLst>
          </p:cNvPr>
          <p:cNvSpPr>
            <a:spLocks noGrp="1"/>
          </p:cNvSpPr>
          <p:nvPr>
            <p:ph type="pic" sz="quarter" idx="13"/>
          </p:nvPr>
        </p:nvSpPr>
        <p:spPr>
          <a:xfrm>
            <a:off x="374400" y="367200"/>
            <a:ext cx="7390800" cy="5554800"/>
          </a:xfrm>
        </p:spPr>
        <p:txBody>
          <a:bodyPr/>
          <a:lstStyle/>
          <a:p>
            <a:endParaRPr lang="en-AU"/>
          </a:p>
        </p:txBody>
      </p:sp>
    </p:spTree>
    <p:extLst>
      <p:ext uri="{BB962C8B-B14F-4D97-AF65-F5344CB8AC3E}">
        <p14:creationId xmlns:p14="http://schemas.microsoft.com/office/powerpoint/2010/main" val="116389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52934" y="15081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49555"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477470"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457189" indent="-457189" algn="l" defTabSz="457189" rtl="0" eaLnBrk="1" latinLnBrk="0" hangingPunct="1">
        <a:spcBef>
          <a:spcPct val="20000"/>
        </a:spcBef>
        <a:buFont typeface="Arial"/>
        <a:buChar char="•"/>
        <a:defRPr sz="3200" kern="1200">
          <a:solidFill>
            <a:schemeClr val="tx1"/>
          </a:solidFill>
          <a:latin typeface="+mn-lt"/>
          <a:ea typeface="+mn-ea"/>
          <a:cs typeface="+mn-cs"/>
        </a:defRPr>
      </a:lvl1pPr>
      <a:lvl2pPr marL="914377" indent="-457189" algn="l" defTabSz="457189" rtl="0" eaLnBrk="1" latinLnBrk="0" hangingPunct="1">
        <a:spcBef>
          <a:spcPct val="20000"/>
        </a:spcBef>
        <a:buFont typeface="Arial"/>
        <a:buChar char="–"/>
        <a:defRPr sz="2800" kern="1200">
          <a:solidFill>
            <a:schemeClr val="tx1"/>
          </a:solidFill>
          <a:latin typeface="+mn-lt"/>
          <a:ea typeface="+mn-ea"/>
          <a:cs typeface="+mn-cs"/>
        </a:defRPr>
      </a:lvl2pPr>
      <a:lvl3pPr marL="1371566" indent="-457189" algn="l" defTabSz="457189" rtl="0" eaLnBrk="1" latinLnBrk="0" hangingPunct="1">
        <a:spcBef>
          <a:spcPct val="20000"/>
        </a:spcBef>
        <a:buFont typeface="Arial"/>
        <a:buChar char="•"/>
        <a:defRPr sz="2400" kern="1200">
          <a:solidFill>
            <a:schemeClr val="tx1"/>
          </a:solidFill>
          <a:latin typeface="+mn-lt"/>
          <a:ea typeface="+mn-ea"/>
          <a:cs typeface="+mn-cs"/>
        </a:defRPr>
      </a:lvl3pPr>
      <a:lvl4pPr marL="1828754" indent="-457189" algn="l" defTabSz="457189" rtl="0" eaLnBrk="1" latinLnBrk="0" hangingPunct="1">
        <a:spcBef>
          <a:spcPct val="20000"/>
        </a:spcBef>
        <a:buFont typeface="Arial"/>
        <a:buChar char="–"/>
        <a:defRPr sz="2000" kern="1200">
          <a:solidFill>
            <a:schemeClr val="tx1"/>
          </a:solidFill>
          <a:latin typeface="+mn-lt"/>
          <a:ea typeface="+mn-ea"/>
          <a:cs typeface="+mn-cs"/>
        </a:defRPr>
      </a:lvl4pPr>
      <a:lvl5pPr marL="2285943" indent="-457189" algn="l" defTabSz="457189" rtl="0" eaLnBrk="1" latinLnBrk="0" hangingPunct="1">
        <a:spcBef>
          <a:spcPct val="20000"/>
        </a:spcBef>
        <a:buFont typeface="Arial"/>
        <a:buChar char="»"/>
        <a:defRPr sz="2000" kern="1200">
          <a:solidFill>
            <a:schemeClr val="tx1"/>
          </a:solidFill>
          <a:latin typeface="+mn-lt"/>
          <a:ea typeface="+mn-ea"/>
          <a:cs typeface="+mn-cs"/>
        </a:defRPr>
      </a:lvl5pPr>
      <a:lvl6pPr marL="2743131" indent="-457189" algn="l" defTabSz="457189" rtl="0" eaLnBrk="1" latinLnBrk="0" hangingPunct="1">
        <a:spcBef>
          <a:spcPct val="20000"/>
        </a:spcBef>
        <a:buFont typeface="Arial"/>
        <a:buChar char="•"/>
        <a:defRPr sz="2000" kern="1200">
          <a:solidFill>
            <a:schemeClr val="tx1"/>
          </a:solidFill>
          <a:latin typeface="+mn-lt"/>
          <a:ea typeface="+mn-ea"/>
          <a:cs typeface="+mn-cs"/>
        </a:defRPr>
      </a:lvl6pPr>
      <a:lvl7pPr marL="3200320" indent="-457189" algn="l" defTabSz="457189" rtl="0" eaLnBrk="1" latinLnBrk="0" hangingPunct="1">
        <a:spcBef>
          <a:spcPct val="20000"/>
        </a:spcBef>
        <a:buFont typeface="Arial"/>
        <a:buChar char="•"/>
        <a:defRPr sz="2000" kern="1200">
          <a:solidFill>
            <a:schemeClr val="tx1"/>
          </a:solidFill>
          <a:latin typeface="+mn-lt"/>
          <a:ea typeface="+mn-ea"/>
          <a:cs typeface="+mn-cs"/>
        </a:defRPr>
      </a:lvl7pPr>
      <a:lvl8pPr marL="3657509" indent="-457189" algn="l" defTabSz="457189" rtl="0" eaLnBrk="1" latinLnBrk="0" hangingPunct="1">
        <a:spcBef>
          <a:spcPct val="20000"/>
        </a:spcBef>
        <a:buFont typeface="Arial"/>
        <a:buChar char="•"/>
        <a:defRPr sz="2000" kern="1200">
          <a:solidFill>
            <a:schemeClr val="tx1"/>
          </a:solidFill>
          <a:latin typeface="+mn-lt"/>
          <a:ea typeface="+mn-ea"/>
          <a:cs typeface="+mn-cs"/>
        </a:defRPr>
      </a:lvl8pPr>
      <a:lvl9pPr marL="4114697" indent="-457189"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6.sv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8.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0.svg"/></Relationships>
</file>

<file path=ppt/slides/_rels/slide41.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content.actuaries.asn.au/resources/resource-ce6yyqn64sx3-2093352434-60136" TargetMode="External"/><Relationship Id="rId1" Type="http://schemas.openxmlformats.org/officeDocument/2006/relationships/slideLayout" Target="../slideLayouts/slideLayout6.xml"/><Relationship Id="rId4" Type="http://schemas.openxmlformats.org/officeDocument/2006/relationships/image" Target="../media/image64.svg"/></Relationships>
</file>

<file path=ppt/slides/_rels/slide44.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022" y="2474815"/>
            <a:ext cx="6241426" cy="885600"/>
          </a:xfrm>
        </p:spPr>
        <p:txBody>
          <a:bodyPr>
            <a:normAutofit fontScale="90000"/>
          </a:bodyPr>
          <a:lstStyle/>
          <a:p>
            <a:pPr marL="0" lvl="0" indent="0">
              <a:buNone/>
            </a:pPr>
            <a:r>
              <a:rPr dirty="0"/>
              <a:t>IFRS-17 Post Implementation 2025 Survey</a:t>
            </a:r>
            <a:r>
              <a:rPr lang="en-AU" dirty="0"/>
              <a:t> Report</a:t>
            </a:r>
            <a:br>
              <a:rPr lang="en-AU" dirty="0"/>
            </a:br>
            <a:br>
              <a:rPr lang="en-AU" dirty="0"/>
            </a:br>
            <a:r>
              <a:rPr lang="en-AU" sz="2200" dirty="0"/>
              <a:t>February 2026</a:t>
            </a:r>
            <a:endParaRPr dirty="0"/>
          </a:p>
        </p:txBody>
      </p:sp>
      <p:sp>
        <p:nvSpPr>
          <p:cNvPr id="3" name="Subtitle 2"/>
          <p:cNvSpPr>
            <a:spLocks noGrp="1"/>
          </p:cNvSpPr>
          <p:nvPr>
            <p:ph type="subTitle" idx="1"/>
          </p:nvPr>
        </p:nvSpPr>
        <p:spPr>
          <a:xfrm>
            <a:off x="338399" y="1123200"/>
            <a:ext cx="7316325" cy="1752600"/>
          </a:xfrm>
        </p:spPr>
        <p:txBody>
          <a:bodyPr/>
          <a:lstStyle/>
          <a:p>
            <a:pPr marL="0" lvl="0" indent="0">
              <a:buNone/>
            </a:pPr>
            <a:br>
              <a:rPr dirty="0"/>
            </a:br>
            <a:br>
              <a:rPr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C4FDA-CD9B-85A4-897E-8A428ECF965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3903D51-AE35-0679-EC2F-D05C80403AA1}"/>
              </a:ext>
            </a:extLst>
          </p:cNvPr>
          <p:cNvSpPr>
            <a:spLocks noGrp="1"/>
          </p:cNvSpPr>
          <p:nvPr>
            <p:ph type="body" sz="half" idx="2"/>
          </p:nvPr>
        </p:nvSpPr>
        <p:spPr>
          <a:xfrm>
            <a:off x="7787773" y="1090936"/>
            <a:ext cx="4100912" cy="5091036"/>
          </a:xfrm>
          <a:ln>
            <a:noFill/>
          </a:ln>
        </p:spPr>
        <p:txBody>
          <a:bodyPr>
            <a:noAutofit/>
          </a:bodyPr>
          <a:lstStyle/>
          <a:p>
            <a:pPr>
              <a:spcBef>
                <a:spcPts val="300"/>
              </a:spcBef>
              <a:buSzPct val="100000"/>
              <a:defRPr/>
            </a:pPr>
            <a:r>
              <a:rPr lang="en-AU" sz="900" b="1" dirty="0">
                <a:solidFill>
                  <a:srgbClr val="3C69FF"/>
                </a:solidFill>
              </a:rPr>
              <a:t>Reinsurers</a:t>
            </a:r>
            <a:r>
              <a:rPr lang="en-AU" sz="900" dirty="0"/>
              <a:t> found the following IFRS 17 topics </a:t>
            </a:r>
            <a:r>
              <a:rPr lang="en-AU" sz="900" b="1" dirty="0">
                <a:solidFill>
                  <a:srgbClr val="3C69FF"/>
                </a:solidFill>
              </a:rPr>
              <a:t>generally</a:t>
            </a:r>
            <a:r>
              <a:rPr lang="en-AU" sz="900" dirty="0">
                <a:solidFill>
                  <a:srgbClr val="3C69FF"/>
                </a:solidFill>
              </a:rPr>
              <a:t> </a:t>
            </a:r>
            <a:r>
              <a:rPr lang="en-AU" sz="900" b="1" dirty="0">
                <a:solidFill>
                  <a:srgbClr val="3C69FF"/>
                </a:solidFill>
              </a:rPr>
              <a:t>more challenging </a:t>
            </a:r>
            <a:r>
              <a:rPr lang="en-AU" sz="900" dirty="0"/>
              <a:t>than </a:t>
            </a:r>
            <a:r>
              <a:rPr lang="en-AU" sz="900" b="1" dirty="0">
                <a:solidFill>
                  <a:srgbClr val="3C69FF"/>
                </a:solidFill>
              </a:rPr>
              <a:t>Direct Insurers </a:t>
            </a:r>
            <a:r>
              <a:rPr lang="en-AU" sz="900" dirty="0"/>
              <a:t>(i.e. rated at least moderately challenging):</a:t>
            </a:r>
          </a:p>
          <a:p>
            <a:pPr marL="228600" indent="-228600">
              <a:spcBef>
                <a:spcPts val="300"/>
              </a:spcBef>
              <a:spcAft>
                <a:spcPts val="300"/>
              </a:spcAft>
              <a:buSzPct val="100000"/>
              <a:buFont typeface="+mj-lt"/>
              <a:buAutoNum type="arabicPeriod"/>
              <a:defRPr/>
            </a:pPr>
            <a:r>
              <a:rPr lang="en-AU" sz="900" b="1" dirty="0">
                <a:solidFill>
                  <a:srgbClr val="3C69FF"/>
                </a:solidFill>
              </a:rPr>
              <a:t>Contract Boundary </a:t>
            </a:r>
            <a:r>
              <a:rPr lang="en-AU" sz="900" dirty="0"/>
              <a:t>(100% of reinsurers vs 60% of direct insurers)</a:t>
            </a:r>
            <a:endParaRPr lang="en-AU" sz="900" b="1" dirty="0"/>
          </a:p>
          <a:p>
            <a:pPr marL="228600" indent="-228600">
              <a:spcBef>
                <a:spcPts val="0"/>
              </a:spcBef>
              <a:spcAft>
                <a:spcPts val="0"/>
              </a:spcAft>
              <a:buSzPct val="100000"/>
              <a:buFont typeface="Arial" panose="020B0604020202020204" pitchFamily="34" charset="0"/>
              <a:buChar char="•"/>
              <a:defRPr/>
            </a:pPr>
            <a:r>
              <a:rPr lang="en-US" sz="900" dirty="0"/>
              <a:t>No reinsurers rated contract boundary as “basic challenge”.</a:t>
            </a:r>
          </a:p>
          <a:p>
            <a:pPr marL="228600" indent="-228600">
              <a:spcBef>
                <a:spcPts val="0"/>
              </a:spcBef>
              <a:spcAft>
                <a:spcPts val="0"/>
              </a:spcAft>
              <a:buSzPct val="100000"/>
              <a:buFont typeface="Arial" panose="020B0604020202020204" pitchFamily="34" charset="0"/>
              <a:buChar char="•"/>
              <a:defRPr/>
            </a:pPr>
            <a:r>
              <a:rPr lang="en-US" sz="900" dirty="0"/>
              <a:t>Some direct insurers (6 out of 15) rated this as “basic challenge’, in particular for the smaller/medium sized insurers where contract boundary interpretation is generally well accepted for their core business (e.g. group risk writers).</a:t>
            </a:r>
          </a:p>
          <a:p>
            <a:pPr>
              <a:spcBef>
                <a:spcPts val="300"/>
              </a:spcBef>
              <a:spcAft>
                <a:spcPts val="300"/>
              </a:spcAft>
              <a:buSzPct val="100000"/>
              <a:defRPr/>
            </a:pPr>
            <a:r>
              <a:rPr lang="en-AU" sz="900" b="1" dirty="0">
                <a:solidFill>
                  <a:srgbClr val="3C69FF"/>
                </a:solidFill>
              </a:rPr>
              <a:t>2.   Discount Rate </a:t>
            </a:r>
            <a:r>
              <a:rPr lang="en-AU" sz="900" dirty="0"/>
              <a:t>(57% of reinsurers vs 27% of direct insurers)</a:t>
            </a:r>
            <a:endParaRPr lang="en-AU" sz="900" b="1" dirty="0"/>
          </a:p>
          <a:p>
            <a:pPr marL="228600" indent="-228600">
              <a:spcBef>
                <a:spcPts val="0"/>
              </a:spcBef>
              <a:spcAft>
                <a:spcPts val="0"/>
              </a:spcAft>
              <a:buSzPct val="100000"/>
              <a:buFont typeface="Arial" panose="020B0604020202020204" pitchFamily="34" charset="0"/>
              <a:buChar char="•"/>
              <a:defRPr/>
            </a:pPr>
            <a:r>
              <a:rPr lang="en-US" sz="900" dirty="0"/>
              <a:t>Most reinsurers rely on methodology prescribed by their overseas parent (e.g. based on EIOPA method), which may be difficult to  justify for local audit requirements.</a:t>
            </a:r>
            <a:endParaRPr lang="en-AU" sz="900" dirty="0"/>
          </a:p>
          <a:p>
            <a:pPr marL="228600" indent="-228600">
              <a:spcBef>
                <a:spcPts val="300"/>
              </a:spcBef>
              <a:spcAft>
                <a:spcPts val="300"/>
              </a:spcAft>
              <a:buSzPct val="100000"/>
              <a:buFont typeface="+mj-lt"/>
              <a:buAutoNum type="arabicPeriod" startAt="3"/>
              <a:defRPr/>
            </a:pPr>
            <a:r>
              <a:rPr lang="en-AU" sz="900" b="1" dirty="0">
                <a:solidFill>
                  <a:srgbClr val="3C69FF"/>
                </a:solidFill>
              </a:rPr>
              <a:t>Coverage Units </a:t>
            </a:r>
            <a:r>
              <a:rPr lang="en-AU" sz="900" dirty="0"/>
              <a:t>(86% of reinsurers vs 47% of direct insurers)</a:t>
            </a:r>
          </a:p>
          <a:p>
            <a:pPr marL="228600" indent="-228600">
              <a:spcBef>
                <a:spcPts val="0"/>
              </a:spcBef>
              <a:spcAft>
                <a:spcPts val="0"/>
              </a:spcAft>
              <a:buSzPct val="100000"/>
              <a:buFont typeface="Arial" panose="020B0604020202020204" pitchFamily="34" charset="0"/>
              <a:buChar char="•"/>
              <a:defRPr/>
            </a:pPr>
            <a:r>
              <a:rPr lang="en-US" sz="900" dirty="0"/>
              <a:t>Determining coverage unit for DI business is particularly challenging for reinsurers, especially when this is often in the same treaty/contract as lump sum.</a:t>
            </a:r>
          </a:p>
          <a:p>
            <a:pPr marL="228600" indent="-228600">
              <a:spcBef>
                <a:spcPts val="300"/>
              </a:spcBef>
              <a:spcAft>
                <a:spcPts val="300"/>
              </a:spcAft>
              <a:buSzPct val="100000"/>
              <a:buFont typeface="+mj-lt"/>
              <a:buAutoNum type="arabicPeriod" startAt="4"/>
              <a:defRPr/>
            </a:pPr>
            <a:r>
              <a:rPr lang="en-AU" sz="900" b="1" dirty="0">
                <a:solidFill>
                  <a:srgbClr val="3C69FF"/>
                </a:solidFill>
              </a:rPr>
              <a:t>Groups of insurance contracts </a:t>
            </a:r>
            <a:r>
              <a:rPr lang="en-AU" sz="900" dirty="0"/>
              <a:t>(71% of reinsurers vs 40% of direct insurers)</a:t>
            </a:r>
            <a:endParaRPr lang="en-AU" sz="900" b="1" dirty="0"/>
          </a:p>
          <a:p>
            <a:pPr marL="228600" indent="-228600">
              <a:spcBef>
                <a:spcPts val="0"/>
              </a:spcBef>
              <a:spcAft>
                <a:spcPts val="0"/>
              </a:spcAft>
              <a:buSzPct val="100000"/>
              <a:buFont typeface="Arial" panose="020B0604020202020204" pitchFamily="34" charset="0"/>
              <a:buChar char="•"/>
              <a:defRPr/>
            </a:pPr>
            <a:r>
              <a:rPr lang="en-US" sz="900" dirty="0"/>
              <a:t>Unlike direct insurers, reinsurers need to consider the complications/implications of whether to combine certain reinsurance treaties and/or to separate out treaties by underwiring year and different classes of business</a:t>
            </a:r>
          </a:p>
          <a:p>
            <a:pPr marL="228600" indent="-228600">
              <a:spcBef>
                <a:spcPts val="300"/>
              </a:spcBef>
              <a:spcAft>
                <a:spcPts val="300"/>
              </a:spcAft>
              <a:buSzPct val="100000"/>
              <a:buFont typeface="+mj-lt"/>
              <a:buAutoNum type="arabicPeriod" startAt="5"/>
              <a:defRPr/>
            </a:pPr>
            <a:r>
              <a:rPr lang="en-AU" sz="900" b="1" dirty="0">
                <a:solidFill>
                  <a:srgbClr val="3C69FF"/>
                </a:solidFill>
              </a:rPr>
              <a:t>Investment Components </a:t>
            </a:r>
            <a:r>
              <a:rPr lang="en-AU" sz="900" dirty="0"/>
              <a:t>(71% of reinsurers vs 27% of direct insurers)</a:t>
            </a:r>
            <a:endParaRPr lang="en-AU" sz="900" b="1" dirty="0"/>
          </a:p>
          <a:p>
            <a:pPr marL="228600" indent="-228600">
              <a:spcBef>
                <a:spcPts val="0"/>
              </a:spcBef>
              <a:spcAft>
                <a:spcPts val="0"/>
              </a:spcAft>
              <a:buSzPct val="100000"/>
              <a:buFont typeface="Arial" panose="020B0604020202020204" pitchFamily="34" charset="0"/>
              <a:buChar char="•"/>
              <a:defRPr/>
            </a:pPr>
            <a:r>
              <a:rPr lang="en-US" sz="900" dirty="0"/>
              <a:t>Identification and determination of profit share as NDIC has been challenging for most reinsurers</a:t>
            </a:r>
          </a:p>
          <a:p>
            <a:pPr>
              <a:spcBef>
                <a:spcPts val="300"/>
              </a:spcBef>
              <a:buSzPct val="100000"/>
              <a:defRPr/>
            </a:pPr>
            <a:endParaRPr lang="en-AU" sz="900" dirty="0"/>
          </a:p>
          <a:p>
            <a:pPr>
              <a:spcBef>
                <a:spcPts val="300"/>
              </a:spcBef>
              <a:buSzPct val="100000"/>
              <a:defRPr/>
            </a:pPr>
            <a:endParaRPr lang="en-AU" sz="900" dirty="0"/>
          </a:p>
        </p:txBody>
      </p:sp>
      <p:sp>
        <p:nvSpPr>
          <p:cNvPr id="5" name="Title">
            <a:extLst>
              <a:ext uri="{FF2B5EF4-FFF2-40B4-BE49-F238E27FC236}">
                <a16:creationId xmlns:a16="http://schemas.microsoft.com/office/drawing/2014/main" id="{64C2988D-AFFB-629F-4DC9-D83E860B0CA6}"/>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BFC2CD50-591C-3607-DCC5-DC07A385191E}"/>
              </a:ext>
            </a:extLst>
          </p:cNvPr>
          <p:cNvSpPr txBox="1"/>
          <p:nvPr/>
        </p:nvSpPr>
        <p:spPr>
          <a:xfrm>
            <a:off x="334842" y="518465"/>
            <a:ext cx="10837983" cy="276999"/>
          </a:xfrm>
          <a:prstGeom prst="rect">
            <a:avLst/>
          </a:prstGeom>
          <a:noFill/>
        </p:spPr>
        <p:txBody>
          <a:bodyPr vert="horz" wrap="square" rtlCol="0">
            <a:spAutoFit/>
          </a:bodyPr>
          <a:lstStyle/>
          <a:p>
            <a:r>
              <a:rPr lang="en-US" sz="1200" dirty="0">
                <a:latin typeface="Arial" panose="020B0604020202020204" pitchFamily="34" charset="0"/>
              </a:rPr>
              <a:t>Which aspects of IFRS 17 were the most challenging to interpret, requiring significant judgment as well as consultation with auditors or advisors?</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018A7BB1-4E96-C8B2-FC0E-06AC12DBD716}"/>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396049" y="1087336"/>
            <a:ext cx="7391400" cy="5553075"/>
          </a:xfrm>
          <a:prstGeom prst="rect">
            <a:avLst/>
          </a:prstGeom>
        </p:spPr>
      </p:pic>
      <p:sp>
        <p:nvSpPr>
          <p:cNvPr id="2" name="Slide Number Placeholder 1">
            <a:extLst>
              <a:ext uri="{FF2B5EF4-FFF2-40B4-BE49-F238E27FC236}">
                <a16:creationId xmlns:a16="http://schemas.microsoft.com/office/drawing/2014/main" id="{7CB7BEFE-3E48-8C7E-FF54-70512A590D7A}"/>
              </a:ext>
            </a:extLst>
          </p:cNvPr>
          <p:cNvSpPr>
            <a:spLocks noGrp="1"/>
          </p:cNvSpPr>
          <p:nvPr>
            <p:ph type="sldNum" sz="quarter" idx="12"/>
          </p:nvPr>
        </p:nvSpPr>
        <p:spPr/>
        <p:txBody>
          <a:bodyPr/>
          <a:lstStyle/>
          <a:p>
            <a:fld id="{C5EF2332-01BF-834F-8236-50238282D533}" type="slidenum">
              <a:rPr lang="en-US" smtClean="0"/>
              <a:t>10</a:t>
            </a:fld>
            <a:endParaRPr lang="en-US" dirty="0"/>
          </a:p>
        </p:txBody>
      </p:sp>
    </p:spTree>
    <p:extLst>
      <p:ext uri="{BB962C8B-B14F-4D97-AF65-F5344CB8AC3E}">
        <p14:creationId xmlns:p14="http://schemas.microsoft.com/office/powerpoint/2010/main" val="18363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a:ln>
            <a:noFill/>
          </a:ln>
        </p:spPr>
        <p:txBody>
          <a:bodyPr>
            <a:noAutofit/>
          </a:bodyPr>
          <a:lstStyle/>
          <a:p>
            <a:pPr lvl="0"/>
            <a:r>
              <a:rPr sz="900" dirty="0"/>
              <a:t>For most areas, the majority of Direct Insurers and Reinsurers </a:t>
            </a:r>
            <a:r>
              <a:rPr sz="900" b="1" dirty="0">
                <a:solidFill>
                  <a:srgbClr val="3C69FF"/>
                </a:solidFill>
              </a:rPr>
              <a:t>(at least 85%) have not made or planned further changes to their IFRS 17 policy/methodology</a:t>
            </a:r>
            <a:r>
              <a:rPr sz="900" dirty="0"/>
              <a:t> post go-live.</a:t>
            </a:r>
          </a:p>
          <a:p>
            <a:pPr lvl="0"/>
            <a:r>
              <a:rPr sz="900" dirty="0"/>
              <a:t>A minority (14% of the topics were answered "Yes" by</a:t>
            </a:r>
            <a:r>
              <a:rPr lang="en-AU" sz="900" dirty="0"/>
              <a:t> </a:t>
            </a:r>
            <a:r>
              <a:rPr sz="900" dirty="0"/>
              <a:t>Direct Insurers and 8% of the topics were answered "Yes" by</a:t>
            </a:r>
            <a:r>
              <a:rPr lang="en-AU" sz="900" dirty="0"/>
              <a:t> </a:t>
            </a:r>
            <a:r>
              <a:rPr sz="900" dirty="0"/>
              <a:t>Reinsurers) indicated planned or in-flight changes to the following topics, For example:</a:t>
            </a:r>
          </a:p>
          <a:p>
            <a:pPr marL="228600" lvl="0" indent="-228600">
              <a:buAutoNum type="arabicPeriod"/>
            </a:pPr>
            <a:r>
              <a:rPr lang="en-AU" sz="900" b="1" dirty="0">
                <a:solidFill>
                  <a:srgbClr val="3C69FF"/>
                </a:solidFill>
              </a:rPr>
              <a:t>CSM methodology</a:t>
            </a:r>
          </a:p>
          <a:p>
            <a:pPr marL="228600" lvl="0" indent="-228600">
              <a:buFont typeface="Arial" panose="020B0604020202020204" pitchFamily="34" charset="0"/>
              <a:buChar char="•"/>
            </a:pPr>
            <a:r>
              <a:rPr sz="900" dirty="0"/>
              <a:t>3 Direct Insurers are refining/enhancing their CSM roll forward methodology. 1 Direct Insurer </a:t>
            </a:r>
            <a:r>
              <a:rPr lang="en-AU" sz="900" dirty="0"/>
              <a:t>has decided </a:t>
            </a:r>
            <a:r>
              <a:rPr sz="900" dirty="0"/>
              <a:t>to move from GMM to PAA for some products</a:t>
            </a:r>
            <a:r>
              <a:rPr lang="en-AU" sz="900" dirty="0"/>
              <a:t>.</a:t>
            </a:r>
          </a:p>
          <a:p>
            <a:pPr marL="228600" lvl="0" indent="-228600">
              <a:buFont typeface="+mj-lt"/>
              <a:buAutoNum type="arabicPeriod" startAt="2"/>
            </a:pPr>
            <a:r>
              <a:rPr lang="en-AU" sz="900" b="1" dirty="0">
                <a:solidFill>
                  <a:srgbClr val="3C69FF"/>
                </a:solidFill>
              </a:rPr>
              <a:t>Discount Rates</a:t>
            </a:r>
          </a:p>
          <a:p>
            <a:pPr marL="171450" lvl="0" indent="-171450">
              <a:buFont typeface="Arial" panose="020B0604020202020204" pitchFamily="34" charset="0"/>
              <a:buChar char="•"/>
            </a:pPr>
            <a:r>
              <a:rPr sz="900" dirty="0"/>
              <a:t>3 Reinsurers are refining discount rate methodology in line with their Group Office direction</a:t>
            </a:r>
            <a:r>
              <a:rPr lang="en-AU" sz="900" dirty="0"/>
              <a:t>.</a:t>
            </a:r>
            <a:endParaRPr sz="900" dirty="0"/>
          </a:p>
          <a:p>
            <a:pPr lvl="0"/>
            <a:r>
              <a:rPr lang="en-AU" sz="900" b="1" dirty="0">
                <a:solidFill>
                  <a:srgbClr val="3C69FF"/>
                </a:solidFill>
              </a:rPr>
              <a:t>3.    Grouping of Insurance Contracts</a:t>
            </a:r>
          </a:p>
          <a:p>
            <a:pPr marL="171450" indent="-171450">
              <a:buFont typeface="Arial" panose="020B0604020202020204" pitchFamily="34" charset="0"/>
              <a:buChar char="•"/>
            </a:pPr>
            <a:r>
              <a:rPr lang="en-US" sz="900" dirty="0"/>
              <a:t>3 Direct Insurers have decided to enhance/simplify methodology for their immaterial/legacy business (potentially reducing the number of GICs).</a:t>
            </a:r>
          </a:p>
          <a:p>
            <a:pPr lvl="0"/>
            <a:r>
              <a:rPr lang="en-US" sz="900" b="1" dirty="0">
                <a:solidFill>
                  <a:srgbClr val="3C69FF"/>
                </a:solidFill>
              </a:rPr>
              <a:t>4.    Disclosure</a:t>
            </a:r>
          </a:p>
          <a:p>
            <a:pPr marL="171450" indent="-171450">
              <a:buFont typeface="Arial" panose="020B0604020202020204" pitchFamily="34" charset="0"/>
              <a:buChar char="•"/>
            </a:pPr>
            <a:r>
              <a:rPr sz="900" dirty="0"/>
              <a:t>4 Direct Insurers </a:t>
            </a:r>
            <a:r>
              <a:rPr lang="en-AU" sz="900" dirty="0"/>
              <a:t>have decided </a:t>
            </a:r>
            <a:r>
              <a:rPr sz="900" dirty="0"/>
              <a:t>to refine their disclosures following auditors feedback and improving automation of producing disclosure tables</a:t>
            </a:r>
            <a:r>
              <a:rPr lang="en-AU" sz="900" dirty="0"/>
              <a:t>.</a:t>
            </a:r>
          </a:p>
        </p:txBody>
      </p:sp>
      <p:sp>
        <p:nvSpPr>
          <p:cNvPr id="5" name="Title">
            <a:extLst>
              <a:ext uri="{FF2B5EF4-FFF2-40B4-BE49-F238E27FC236}">
                <a16:creationId xmlns:a16="http://schemas.microsoft.com/office/drawing/2014/main" id="{C8397FEA-0916-DE54-F152-CE7869DA099D}"/>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CB13FEEB-1D75-6F35-1181-667399B292D1}"/>
              </a:ext>
            </a:extLst>
          </p:cNvPr>
          <p:cNvSpPr txBox="1"/>
          <p:nvPr/>
        </p:nvSpPr>
        <p:spPr>
          <a:xfrm>
            <a:off x="334842" y="518465"/>
            <a:ext cx="10485558" cy="276999"/>
          </a:xfrm>
          <a:prstGeom prst="rect">
            <a:avLst/>
          </a:prstGeom>
          <a:noFill/>
        </p:spPr>
        <p:txBody>
          <a:bodyPr vert="horz" wrap="square" rtlCol="0">
            <a:spAutoFit/>
          </a:bodyPr>
          <a:lstStyle/>
          <a:p>
            <a:r>
              <a:rPr lang="en-US" sz="1200" dirty="0">
                <a:latin typeface="Arial" panose="020B0604020202020204" pitchFamily="34" charset="0"/>
              </a:rPr>
              <a:t>For each topic, have there been any changes or planned changes  in the approach or accounting policies post-implementation?</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D7E8D66E-0170-D98A-FC33-A60FD611E267}"/>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34025"/>
          </a:xfrm>
          <a:prstGeom prst="rect">
            <a:avLst/>
          </a:prstGeom>
        </p:spPr>
      </p:pic>
      <p:sp>
        <p:nvSpPr>
          <p:cNvPr id="2" name="Slide Number Placeholder 1">
            <a:extLst>
              <a:ext uri="{FF2B5EF4-FFF2-40B4-BE49-F238E27FC236}">
                <a16:creationId xmlns:a16="http://schemas.microsoft.com/office/drawing/2014/main" id="{35F32BC8-7E9E-A57E-61B4-AE6854A07FE1}"/>
              </a:ext>
            </a:extLst>
          </p:cNvPr>
          <p:cNvSpPr>
            <a:spLocks noGrp="1"/>
          </p:cNvSpPr>
          <p:nvPr>
            <p:ph type="sldNum" sz="quarter" idx="12"/>
          </p:nvPr>
        </p:nvSpPr>
        <p:spPr/>
        <p:txBody>
          <a:bodyPr/>
          <a:lstStyle/>
          <a:p>
            <a:fld id="{C5EF2332-01BF-834F-8236-50238282D533}"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a:ln>
            <a:noFill/>
          </a:ln>
        </p:spPr>
        <p:txBody>
          <a:bodyPr>
            <a:noAutofit/>
          </a:bodyPr>
          <a:lstStyle/>
          <a:p>
            <a:pPr lvl="0"/>
            <a:r>
              <a:rPr lang="en-AU" sz="900" b="1" dirty="0">
                <a:solidFill>
                  <a:srgbClr val="3C69FF"/>
                </a:solidFill>
              </a:rPr>
              <a:t>Retail risk:</a:t>
            </a:r>
          </a:p>
          <a:p>
            <a:pPr marL="228600" lvl="1" indent="-228600" defTabSz="457189">
              <a:spcBef>
                <a:spcPts val="0"/>
              </a:spcBef>
              <a:buSzPct val="100000"/>
              <a:defRPr/>
            </a:pPr>
            <a:r>
              <a:rPr lang="en-US" sz="900" b="1" dirty="0">
                <a:solidFill>
                  <a:srgbClr val="3C69FF"/>
                </a:solidFill>
              </a:rPr>
              <a:t>Retail Lump Sum Stepped premium </a:t>
            </a:r>
          </a:p>
          <a:p>
            <a:pPr marL="619125" lvl="2" indent="-171450">
              <a:spcBef>
                <a:spcPts val="0"/>
              </a:spcBef>
              <a:buSzPct val="100000"/>
              <a:defRPr/>
            </a:pPr>
            <a:r>
              <a:rPr lang="en-US" sz="900" dirty="0"/>
              <a:t>All but 2 respondents indicated short boundary, of which 8 adopted PAA and 4 adopted GMM.</a:t>
            </a:r>
          </a:p>
          <a:p>
            <a:pPr marL="619125" lvl="2" indent="-171450">
              <a:spcBef>
                <a:spcPts val="0"/>
              </a:spcBef>
              <a:buSzPct val="100000"/>
              <a:defRPr/>
            </a:pPr>
            <a:r>
              <a:rPr lang="en-US" sz="900" dirty="0"/>
              <a:t>Long boundary related to products distributed by third parties. </a:t>
            </a:r>
          </a:p>
          <a:p>
            <a:pPr marL="228600" lvl="1" indent="-228600" defTabSz="457189">
              <a:spcBef>
                <a:spcPts val="0"/>
              </a:spcBef>
              <a:buSzPct val="100000"/>
              <a:defRPr/>
            </a:pPr>
            <a:r>
              <a:rPr lang="en-US" sz="900" b="1" dirty="0">
                <a:solidFill>
                  <a:srgbClr val="3C69FF"/>
                </a:solidFill>
              </a:rPr>
              <a:t>Retail Lump Sum Level premium </a:t>
            </a:r>
            <a:r>
              <a:rPr lang="en-US" sz="900" dirty="0"/>
              <a:t>– All but 1 respondent indicated long boundary and adopted GMM.</a:t>
            </a:r>
          </a:p>
          <a:p>
            <a:pPr marL="228600" lvl="1" indent="-228600" defTabSz="457189">
              <a:spcBef>
                <a:spcPts val="0"/>
              </a:spcBef>
              <a:buSzPct val="100000"/>
              <a:defRPr/>
            </a:pPr>
            <a:r>
              <a:rPr lang="en-US" sz="900" b="1" dirty="0">
                <a:solidFill>
                  <a:srgbClr val="3C69FF"/>
                </a:solidFill>
              </a:rPr>
              <a:t>Retail IP Stepped Premium</a:t>
            </a:r>
            <a:r>
              <a:rPr lang="en-US" sz="900" dirty="0"/>
              <a:t> </a:t>
            </a:r>
          </a:p>
          <a:p>
            <a:pPr marL="676275" lvl="2" indent="-228600">
              <a:spcBef>
                <a:spcPts val="0"/>
              </a:spcBef>
              <a:buSzPct val="100000"/>
              <a:defRPr/>
            </a:pPr>
            <a:r>
              <a:rPr lang="en-US" sz="900" dirty="0"/>
              <a:t>3 respondents justified long boundary. One argument observed is a change in insurable definition to consider risks past 1 year.  </a:t>
            </a:r>
          </a:p>
          <a:p>
            <a:pPr marL="676275" lvl="2" indent="-228600">
              <a:spcBef>
                <a:spcPts val="0"/>
              </a:spcBef>
              <a:buSzPct val="100000"/>
              <a:defRPr/>
            </a:pPr>
            <a:r>
              <a:rPr lang="en-US" sz="900" dirty="0"/>
              <a:t>Of the 9 on short boundary 6 used PAA. </a:t>
            </a:r>
          </a:p>
          <a:p>
            <a:pPr marL="228600" lvl="1" indent="-228600" defTabSz="457189">
              <a:spcBef>
                <a:spcPts val="0"/>
              </a:spcBef>
              <a:buSzPct val="100000"/>
              <a:defRPr/>
            </a:pPr>
            <a:r>
              <a:rPr lang="en-US" sz="900" b="1" dirty="0">
                <a:solidFill>
                  <a:srgbClr val="3C69FF"/>
                </a:solidFill>
              </a:rPr>
              <a:t>Retail IP Level premium </a:t>
            </a:r>
            <a:r>
              <a:rPr lang="en-US" sz="900" dirty="0"/>
              <a:t>was similar observations per Retail Level Lump Sum with 10 of the 11 respondents on long boundary and GMM.</a:t>
            </a:r>
          </a:p>
          <a:p>
            <a:pPr marL="0" lvl="1" indent="0" defTabSz="457189">
              <a:spcBef>
                <a:spcPts val="0"/>
              </a:spcBef>
              <a:buSzPct val="100000"/>
              <a:buNone/>
              <a:defRPr/>
            </a:pPr>
            <a:endParaRPr lang="en-US" sz="900" dirty="0"/>
          </a:p>
          <a:p>
            <a:pPr lvl="0"/>
            <a:r>
              <a:rPr lang="en-AU" sz="900" b="1" dirty="0">
                <a:solidFill>
                  <a:srgbClr val="3C69FF"/>
                </a:solidFill>
              </a:rPr>
              <a:t>Group risk:</a:t>
            </a:r>
          </a:p>
          <a:p>
            <a:pPr marL="228600" lvl="1" indent="-228600" defTabSz="457189">
              <a:spcBef>
                <a:spcPts val="0"/>
              </a:spcBef>
              <a:buSzPct val="100000"/>
              <a:defRPr/>
            </a:pPr>
            <a:r>
              <a:rPr lang="en-GB" sz="900" dirty="0"/>
              <a:t>All respondents indicated short boundary </a:t>
            </a:r>
            <a:r>
              <a:rPr lang="en-US" sz="900" dirty="0"/>
              <a:t>of which 8 adopted PAA and 3 adopted GMM. </a:t>
            </a:r>
          </a:p>
          <a:p>
            <a:pPr marL="0" lvl="1" indent="0" defTabSz="457189">
              <a:spcBef>
                <a:spcPts val="0"/>
              </a:spcBef>
              <a:buSzPct val="100000"/>
              <a:buNone/>
              <a:defRPr/>
            </a:pPr>
            <a:endParaRPr lang="en-US" sz="900" dirty="0"/>
          </a:p>
          <a:p>
            <a:pPr lvl="0"/>
            <a:r>
              <a:rPr lang="en-US" sz="900" b="1" dirty="0">
                <a:solidFill>
                  <a:srgbClr val="3C69FF"/>
                </a:solidFill>
              </a:rPr>
              <a:t>Traditional, Investment Account and Lifetime Annuities:</a:t>
            </a:r>
          </a:p>
          <a:p>
            <a:pPr marL="228600" lvl="1" indent="-228600" defTabSz="457189">
              <a:spcBef>
                <a:spcPts val="0"/>
              </a:spcBef>
              <a:buSzPct val="100000"/>
              <a:defRPr/>
            </a:pPr>
            <a:r>
              <a:rPr lang="en-US" sz="900" dirty="0"/>
              <a:t>All respondents indicated long boundary. </a:t>
            </a:r>
          </a:p>
          <a:p>
            <a:pPr marL="228600" lvl="1" indent="-228600" defTabSz="457189">
              <a:spcBef>
                <a:spcPts val="0"/>
              </a:spcBef>
              <a:buSzPct val="100000"/>
              <a:defRPr/>
            </a:pPr>
            <a:r>
              <a:rPr lang="en-US" sz="900" dirty="0"/>
              <a:t>6 out of 8 respondents who have traditional and investment account contracts adopted VFA.  </a:t>
            </a:r>
          </a:p>
          <a:p>
            <a:pPr marL="0" lvl="1" indent="0" defTabSz="457189">
              <a:spcBef>
                <a:spcPts val="0"/>
              </a:spcBef>
              <a:buSzPct val="100000"/>
              <a:buNone/>
              <a:defRPr/>
            </a:pPr>
            <a:endParaRPr lang="en-US" sz="900" dirty="0"/>
          </a:p>
          <a:p>
            <a:pPr marL="0" lvl="1" indent="0" defTabSz="457189">
              <a:spcBef>
                <a:spcPts val="0"/>
              </a:spcBef>
              <a:buSzPct val="100000"/>
              <a:buNone/>
              <a:defRPr/>
            </a:pPr>
            <a:r>
              <a:rPr lang="en-US" sz="900" dirty="0"/>
              <a:t>Other mainly relates to CCI and Direct business, with the majority adopting GMM with long boundary.</a:t>
            </a:r>
          </a:p>
          <a:p>
            <a:pPr marL="228600" lvl="1" indent="-228600" defTabSz="457189">
              <a:spcBef>
                <a:spcPts val="0"/>
              </a:spcBef>
              <a:buSzPct val="100000"/>
              <a:defRPr/>
            </a:pPr>
            <a:endParaRPr lang="en-GB" sz="900" dirty="0"/>
          </a:p>
          <a:p>
            <a:pPr lvl="0"/>
            <a:r>
              <a:rPr lang="en-AU" sz="900" b="1" dirty="0">
                <a:solidFill>
                  <a:srgbClr val="3C69FF"/>
                </a:solidFill>
              </a:rPr>
              <a:t>Coverage Units</a:t>
            </a:r>
          </a:p>
          <a:p>
            <a:pPr marL="228600" lvl="1" indent="-228600" defTabSz="457189">
              <a:spcBef>
                <a:spcPts val="0"/>
              </a:spcBef>
              <a:buSzPct val="100000"/>
              <a:defRPr/>
            </a:pPr>
            <a:r>
              <a:rPr lang="en-US" sz="900" dirty="0"/>
              <a:t>Where GMM is adopted, </a:t>
            </a:r>
            <a:r>
              <a:rPr sz="900" dirty="0"/>
              <a:t>Sum insured (or analogous measures) </a:t>
            </a:r>
            <a:r>
              <a:rPr lang="en-US" sz="900" dirty="0"/>
              <a:t>is by far the most common coverage units adopted across Retail </a:t>
            </a:r>
            <a:r>
              <a:rPr sz="900" dirty="0"/>
              <a:t>lump sum and IP.</a:t>
            </a:r>
          </a:p>
          <a:p>
            <a:pPr marL="228600" lvl="1" indent="-228600" defTabSz="457189">
              <a:spcBef>
                <a:spcPts val="0"/>
              </a:spcBef>
              <a:buSzPct val="100000"/>
              <a:defRPr/>
            </a:pPr>
            <a:r>
              <a:rPr lang="en-US" sz="900" dirty="0"/>
              <a:t>For Group Risk, 3 out of 4 respondents used p</a:t>
            </a:r>
            <a:r>
              <a:rPr sz="900" dirty="0"/>
              <a:t>remium as the proxy for </a:t>
            </a:r>
            <a:r>
              <a:rPr lang="en-US" sz="900" dirty="0"/>
              <a:t>sum assured</a:t>
            </a:r>
            <a:r>
              <a:rPr sz="900" dirty="0"/>
              <a:t>.</a:t>
            </a:r>
          </a:p>
        </p:txBody>
      </p:sp>
      <p:sp>
        <p:nvSpPr>
          <p:cNvPr id="5" name="Title">
            <a:extLst>
              <a:ext uri="{FF2B5EF4-FFF2-40B4-BE49-F238E27FC236}">
                <a16:creationId xmlns:a16="http://schemas.microsoft.com/office/drawing/2014/main" id="{BA4BB17A-21F6-A5A5-3B5B-D704D666C6D6}"/>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B51FB940-5CAB-E2E7-D373-BCEAE0838876}"/>
              </a:ext>
            </a:extLst>
          </p:cNvPr>
          <p:cNvSpPr txBox="1"/>
          <p:nvPr/>
        </p:nvSpPr>
        <p:spPr>
          <a:xfrm>
            <a:off x="334842" y="518465"/>
            <a:ext cx="11314275" cy="461665"/>
          </a:xfrm>
          <a:prstGeom prst="rect">
            <a:avLst/>
          </a:prstGeom>
          <a:noFill/>
        </p:spPr>
        <p:txBody>
          <a:bodyPr vert="horz" wrap="square" rtlCol="0">
            <a:spAutoFit/>
          </a:bodyPr>
          <a:lstStyle/>
          <a:p>
            <a:r>
              <a:rPr lang="en-US" sz="1200" dirty="0">
                <a:latin typeface="Arial" panose="020B0604020202020204" pitchFamily="34" charset="0"/>
              </a:rPr>
              <a:t>Please specify the following IFRS 17 methodology/policy choice for </a:t>
            </a:r>
            <a:r>
              <a:rPr lang="en-US" sz="1200" b="1" u="sng" dirty="0">
                <a:solidFill>
                  <a:srgbClr val="3C69FF"/>
                </a:solidFill>
                <a:latin typeface="Arial" panose="020B0604020202020204" pitchFamily="34" charset="0"/>
              </a:rPr>
              <a:t>underlying contracts:</a:t>
            </a:r>
            <a:r>
              <a:rPr lang="en-US" sz="1200" dirty="0">
                <a:solidFill>
                  <a:srgbClr val="3C69FF"/>
                </a:solidFill>
                <a:latin typeface="Arial" panose="020B0604020202020204" pitchFamily="34" charset="0"/>
              </a:rPr>
              <a:t>
</a:t>
            </a:r>
            <a:r>
              <a:rPr lang="en-US" sz="1200" b="1" dirty="0">
                <a:solidFill>
                  <a:srgbClr val="3C69FF"/>
                </a:solidFill>
                <a:latin typeface="Arial" panose="020B0604020202020204" pitchFamily="34" charset="0"/>
              </a:rPr>
              <a:t>Measurement Model and Contract boundary</a:t>
            </a:r>
            <a:endParaRPr lang="en-AU" sz="1200" b="1" dirty="0">
              <a:solidFill>
                <a:srgbClr val="3C69FF"/>
              </a:solidFill>
              <a:latin typeface="Arial" panose="020B0604020202020204" pitchFamily="34" charset="0"/>
            </a:endParaRPr>
          </a:p>
        </p:txBody>
      </p:sp>
      <p:pic>
        <p:nvPicPr>
          <p:cNvPr id="3" name="Picture 1">
            <a:extLst>
              <a:ext uri="{FF2B5EF4-FFF2-40B4-BE49-F238E27FC236}">
                <a16:creationId xmlns:a16="http://schemas.microsoft.com/office/drawing/2014/main" id="{CC0B3366-11CB-CDF2-297E-4488749A9F43}"/>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396000" y="1087332"/>
            <a:ext cx="7465314" cy="5981700"/>
          </a:xfrm>
          <a:prstGeom prst="rect">
            <a:avLst/>
          </a:prstGeom>
        </p:spPr>
      </p:pic>
      <p:sp>
        <p:nvSpPr>
          <p:cNvPr id="2" name="Slide Number Placeholder 1">
            <a:extLst>
              <a:ext uri="{FF2B5EF4-FFF2-40B4-BE49-F238E27FC236}">
                <a16:creationId xmlns:a16="http://schemas.microsoft.com/office/drawing/2014/main" id="{2B9A2D63-3F0C-24F0-6A77-4C59B5CA477F}"/>
              </a:ext>
            </a:extLst>
          </p:cNvPr>
          <p:cNvSpPr>
            <a:spLocks noGrp="1"/>
          </p:cNvSpPr>
          <p:nvPr>
            <p:ph type="sldNum" sz="quarter" idx="12"/>
          </p:nvPr>
        </p:nvSpPr>
        <p:spPr/>
        <p:txBody>
          <a:bodyPr/>
          <a:lstStyle/>
          <a:p>
            <a:fld id="{C5EF2332-01BF-834F-8236-50238282D533}"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449" y="804104"/>
            <a:ext cx="4100912" cy="5091036"/>
          </a:xfrm>
        </p:spPr>
        <p:txBody>
          <a:bodyPr>
            <a:noAutofit/>
          </a:bodyPr>
          <a:lstStyle/>
          <a:p>
            <a:r>
              <a:rPr lang="en-GB" sz="900" b="1" dirty="0">
                <a:solidFill>
                  <a:srgbClr val="3C69FF"/>
                </a:solidFill>
              </a:rPr>
              <a:t>Retail Risk Treaties</a:t>
            </a:r>
            <a:endParaRPr lang="en-GB" sz="900" dirty="0">
              <a:solidFill>
                <a:srgbClr val="3C69FF"/>
              </a:solidFill>
            </a:endParaRPr>
          </a:p>
          <a:p>
            <a:pPr marL="171450" lvl="0" indent="-171450">
              <a:buFont typeface="Arial" panose="020B0604020202020204" pitchFamily="34" charset="0"/>
              <a:buChar char="•"/>
            </a:pPr>
            <a:r>
              <a:rPr lang="en-GB" sz="900" dirty="0"/>
              <a:t>13 of 15 respondents adopted a long boundary with GMM for retail reinsurance contracts held. 1 respondent had no retail treaty, and another used short-boundary PAA on materiality grounds.</a:t>
            </a:r>
          </a:p>
          <a:p>
            <a:r>
              <a:rPr lang="en-GB" sz="900" b="1" dirty="0">
                <a:solidFill>
                  <a:srgbClr val="3C69FF"/>
                </a:solidFill>
              </a:rPr>
              <a:t>Group Risk Treaties</a:t>
            </a:r>
            <a:endParaRPr lang="en-GB" sz="900" dirty="0">
              <a:solidFill>
                <a:srgbClr val="3C69FF"/>
              </a:solidFill>
            </a:endParaRPr>
          </a:p>
          <a:p>
            <a:pPr marL="171450" lvl="0" indent="-171450">
              <a:buFont typeface="Arial" panose="020B0604020202020204" pitchFamily="34" charset="0"/>
              <a:buChar char="•"/>
            </a:pPr>
            <a:r>
              <a:rPr lang="en-GB" sz="900" dirty="0"/>
              <a:t>Not all respondents have group treaties. Among those that do, approaches are more varied:</a:t>
            </a:r>
          </a:p>
          <a:p>
            <a:pPr marL="711200" lvl="1" indent="-171450"/>
            <a:r>
              <a:rPr lang="en-GB" sz="900" dirty="0"/>
              <a:t>4 apply long boundaries (2 PAA, 2 GMM)</a:t>
            </a:r>
          </a:p>
          <a:p>
            <a:pPr marL="711200" lvl="1" indent="-171450"/>
            <a:r>
              <a:rPr lang="en-GB" sz="900" dirty="0"/>
              <a:t>6 apply short boundaries, with 5 using PAA</a:t>
            </a:r>
          </a:p>
          <a:p>
            <a:pPr marL="171450" indent="-171450">
              <a:buFont typeface="Arial" panose="020B0604020202020204" pitchFamily="34" charset="0"/>
              <a:buChar char="•"/>
            </a:pPr>
            <a:r>
              <a:rPr lang="en-US" sz="900" dirty="0"/>
              <a:t>In responses to the contract boundary question for Group Risk Treaties, it was observed that the definitions of “long” and “short” contract boundaries were not applied consistently across participants. The responses have been plotted as provided in the survey data. However, based on follow-up discussions, it is understood that, regardless of whether a long or short boundary was selected, the contract boundary was applied consistently to all business covered under the group policy and extended to the legal expiry of the underlying contracts.</a:t>
            </a:r>
            <a:endParaRPr lang="en-GB" sz="900" dirty="0"/>
          </a:p>
          <a:p>
            <a:r>
              <a:rPr lang="en-GB" sz="900" b="1" dirty="0">
                <a:solidFill>
                  <a:srgbClr val="3C69FF"/>
                </a:solidFill>
              </a:rPr>
              <a:t>Catastrophe &amp; Stop-Loss Treaties</a:t>
            </a:r>
            <a:endParaRPr lang="en-GB" sz="900" dirty="0">
              <a:solidFill>
                <a:srgbClr val="3C69FF"/>
              </a:solidFill>
            </a:endParaRPr>
          </a:p>
          <a:p>
            <a:pPr marL="171450" lvl="0" indent="-171450">
              <a:buFont typeface="Arial" panose="020B0604020202020204" pitchFamily="34" charset="0"/>
              <a:buChar char="•"/>
            </a:pPr>
            <a:r>
              <a:rPr lang="en-GB" sz="900" dirty="0"/>
              <a:t>Where present, these treaties are predominantly short-boundary PAA, consistent with short-duration characteristics.</a:t>
            </a:r>
          </a:p>
          <a:p>
            <a:r>
              <a:rPr lang="en-GB" sz="900" b="1" dirty="0">
                <a:solidFill>
                  <a:srgbClr val="3C69FF"/>
                </a:solidFill>
              </a:rPr>
              <a:t>Future New Business</a:t>
            </a:r>
            <a:endParaRPr lang="en-GB" sz="900" dirty="0">
              <a:solidFill>
                <a:srgbClr val="3C69FF"/>
              </a:solidFill>
            </a:endParaRPr>
          </a:p>
          <a:p>
            <a:pPr marL="171450" lvl="0" indent="-171450">
              <a:buFont typeface="Arial" panose="020B0604020202020204" pitchFamily="34" charset="0"/>
              <a:buChar char="•"/>
            </a:pPr>
            <a:r>
              <a:rPr lang="en-GB" sz="900" dirty="0"/>
              <a:t>Future new business is excluded from GMM projections for all direct insurers. </a:t>
            </a:r>
          </a:p>
          <a:p>
            <a:pPr marL="171450" lvl="0" indent="-171450">
              <a:buFont typeface="Arial" panose="020B0604020202020204" pitchFamily="34" charset="0"/>
              <a:buChar char="•"/>
            </a:pPr>
            <a:r>
              <a:rPr lang="en-GB" sz="900" dirty="0"/>
              <a:t>1 direct insurer aligned treaty cancellation with quarterly reporting, preventing future NB from flowing into projections.</a:t>
            </a:r>
          </a:p>
          <a:p>
            <a:pPr marL="171450" lvl="0" indent="-171450">
              <a:buFont typeface="Arial" panose="020B0604020202020204" pitchFamily="34" charset="0"/>
              <a:buChar char="•"/>
            </a:pPr>
            <a:r>
              <a:rPr lang="en-GB" sz="900" dirty="0"/>
              <a:t>All remaining direct insurers exclude future NB on materiality grounds.</a:t>
            </a:r>
          </a:p>
          <a:p>
            <a:r>
              <a:rPr lang="en-GB" sz="900" b="1" dirty="0">
                <a:solidFill>
                  <a:srgbClr val="3C69FF"/>
                </a:solidFill>
              </a:rPr>
              <a:t>Coverage Units</a:t>
            </a:r>
            <a:endParaRPr lang="en-GB" sz="900" dirty="0">
              <a:solidFill>
                <a:srgbClr val="3C69FF"/>
              </a:solidFill>
            </a:endParaRPr>
          </a:p>
          <a:p>
            <a:pPr marL="171450" lvl="0" indent="-171450">
              <a:buFont typeface="Arial" panose="020B0604020202020204" pitchFamily="34" charset="0"/>
              <a:buChar char="•"/>
            </a:pPr>
            <a:r>
              <a:rPr lang="en-GB" sz="900" dirty="0"/>
              <a:t>Coverage units typically mirror the underlying basis (e.g., share of sum insured).</a:t>
            </a:r>
          </a:p>
          <a:p>
            <a:pPr marL="171450" lvl="0" indent="-171450">
              <a:buFont typeface="Arial" panose="020B0604020202020204" pitchFamily="34" charset="0"/>
              <a:buChar char="•"/>
            </a:pPr>
            <a:r>
              <a:rPr lang="en-GB" sz="900" dirty="0"/>
              <a:t>For direct insurers’ group business, 3 out of 4 use premium as a proxy for sum assured.</a:t>
            </a:r>
          </a:p>
        </p:txBody>
      </p:sp>
      <p:sp>
        <p:nvSpPr>
          <p:cNvPr id="5" name="Title">
            <a:extLst>
              <a:ext uri="{FF2B5EF4-FFF2-40B4-BE49-F238E27FC236}">
                <a16:creationId xmlns:a16="http://schemas.microsoft.com/office/drawing/2014/main" id="{D0B50228-0E5A-7B40-8C94-E1388C54FFC7}"/>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D92A73EC-3ED0-8990-E347-CB55CFDAAD12}"/>
              </a:ext>
            </a:extLst>
          </p:cNvPr>
          <p:cNvSpPr txBox="1"/>
          <p:nvPr/>
        </p:nvSpPr>
        <p:spPr>
          <a:xfrm>
            <a:off x="334842" y="518465"/>
            <a:ext cx="7229704" cy="461665"/>
          </a:xfrm>
          <a:prstGeom prst="rect">
            <a:avLst/>
          </a:prstGeom>
          <a:noFill/>
        </p:spPr>
        <p:txBody>
          <a:bodyPr vert="horz" rtlCol="0">
            <a:spAutoFit/>
          </a:bodyPr>
          <a:lstStyle/>
          <a:p>
            <a:r>
              <a:rPr lang="en-US" sz="1200" dirty="0">
                <a:latin typeface="Arial" panose="020B0604020202020204" pitchFamily="34" charset="0"/>
              </a:rPr>
              <a:t>Please specify the following IFRS 17 methodology/policy choice for </a:t>
            </a:r>
            <a:r>
              <a:rPr lang="en-US" sz="1200" b="1" u="sng" dirty="0">
                <a:solidFill>
                  <a:srgbClr val="3C69FF"/>
                </a:solidFill>
                <a:latin typeface="Arial" panose="020B0604020202020204" pitchFamily="34" charset="0"/>
              </a:rPr>
              <a:t>reinsurance contracts held:</a:t>
            </a:r>
            <a:r>
              <a:rPr lang="en-US" sz="1200" dirty="0">
                <a:latin typeface="Arial" panose="020B0604020202020204" pitchFamily="34" charset="0"/>
              </a:rPr>
              <a:t>
</a:t>
            </a:r>
            <a:r>
              <a:rPr lang="en-US" sz="1200" b="1" dirty="0">
                <a:solidFill>
                  <a:srgbClr val="3C69FF"/>
                </a:solidFill>
                <a:latin typeface="Arial" panose="020B0604020202020204" pitchFamily="34" charset="0"/>
              </a:rPr>
              <a:t>Measurement Model and Contract boundary</a:t>
            </a:r>
            <a:endParaRPr lang="en-AU" sz="1200" b="1" dirty="0">
              <a:solidFill>
                <a:srgbClr val="3C69FF"/>
              </a:solidFill>
              <a:latin typeface="Arial" panose="020B0604020202020204" pitchFamily="34" charset="0"/>
            </a:endParaRPr>
          </a:p>
        </p:txBody>
      </p:sp>
      <p:pic>
        <p:nvPicPr>
          <p:cNvPr id="3" name="Picture 1">
            <a:extLst>
              <a:ext uri="{FF2B5EF4-FFF2-40B4-BE49-F238E27FC236}">
                <a16:creationId xmlns:a16="http://schemas.microsoft.com/office/drawing/2014/main" id="{34C593A5-3860-B952-1EF2-A18E34E4F6EB}"/>
              </a:ext>
            </a:extLst>
          </p:cNvPr>
          <p:cNvPicPr>
            <a:picLocks/>
          </p:cNvPicPr>
          <p:nvPr/>
        </p:nvPicPr>
        <p:blipFill>
          <a:blip r:embed="rId3">
            <a:extLst>
              <a:ext uri="{96DAC541-7B7A-43D3-8B79-37D633B846F1}">
                <asvg:svgBlip xmlns:asvg="http://schemas.microsoft.com/office/drawing/2016/SVG/main" r:embed="rId4"/>
              </a:ext>
            </a:extLst>
          </a:blip>
          <a:srcRect/>
          <a:stretch/>
        </p:blipFill>
        <p:spPr>
          <a:xfrm>
            <a:off x="396049" y="1087336"/>
            <a:ext cx="7391400" cy="5543550"/>
          </a:xfrm>
          <a:prstGeom prst="rect">
            <a:avLst/>
          </a:prstGeom>
        </p:spPr>
      </p:pic>
      <p:sp>
        <p:nvSpPr>
          <p:cNvPr id="2" name="Slide Number Placeholder 1">
            <a:extLst>
              <a:ext uri="{FF2B5EF4-FFF2-40B4-BE49-F238E27FC236}">
                <a16:creationId xmlns:a16="http://schemas.microsoft.com/office/drawing/2014/main" id="{D37CF81E-ACC5-D3B2-3107-7A1488908B03}"/>
              </a:ext>
            </a:extLst>
          </p:cNvPr>
          <p:cNvSpPr>
            <a:spLocks noGrp="1"/>
          </p:cNvSpPr>
          <p:nvPr>
            <p:ph type="sldNum" sz="quarter" idx="12"/>
          </p:nvPr>
        </p:nvSpPr>
        <p:spPr/>
        <p:txBody>
          <a:bodyPr/>
          <a:lstStyle/>
          <a:p>
            <a:fld id="{C5EF2332-01BF-834F-8236-50238282D533}"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r>
              <a:rPr lang="en-GB" sz="900" b="1" dirty="0">
                <a:solidFill>
                  <a:srgbClr val="3C69FF"/>
                </a:solidFill>
              </a:rPr>
              <a:t>Measurement Models</a:t>
            </a:r>
            <a:endParaRPr lang="en-GB" sz="900" dirty="0">
              <a:solidFill>
                <a:srgbClr val="3C69FF"/>
              </a:solidFill>
            </a:endParaRPr>
          </a:p>
          <a:p>
            <a:pPr marL="171450" lvl="0" indent="-171450">
              <a:buFont typeface="Arial" panose="020B0604020202020204" pitchFamily="34" charset="0"/>
              <a:buChar char="•"/>
            </a:pPr>
            <a:r>
              <a:rPr lang="en-GB" sz="900" dirty="0"/>
              <a:t>GMM is the dominant model used for all retail risk treaties, group risk treaties and catastrophe/stop loss treaties for reinsurance contracts issued.</a:t>
            </a:r>
          </a:p>
          <a:p>
            <a:r>
              <a:rPr lang="en-GB" sz="900" b="1" dirty="0">
                <a:solidFill>
                  <a:srgbClr val="3C69FF"/>
                </a:solidFill>
              </a:rPr>
              <a:t>Contract Boundary</a:t>
            </a:r>
            <a:endParaRPr lang="en-GB" sz="900" dirty="0">
              <a:solidFill>
                <a:srgbClr val="3C69FF"/>
              </a:solidFill>
            </a:endParaRPr>
          </a:p>
          <a:p>
            <a:pPr marL="171450" lvl="0" indent="-171450">
              <a:buFont typeface="Arial" panose="020B0604020202020204" pitchFamily="34" charset="0"/>
              <a:buChar char="•"/>
            </a:pPr>
            <a:r>
              <a:rPr lang="en-GB" sz="900" dirty="0"/>
              <a:t>Contract boundaries are generally long for retail risk treaties (83%) and for group risk treaties match the rate guarantee period. Although within responses this was misleading with some respondents answering this as ‘long’ and others as ‘short’. </a:t>
            </a:r>
          </a:p>
          <a:p>
            <a:pPr marL="171450" lvl="0" indent="-171450">
              <a:buFont typeface="Arial" panose="020B0604020202020204" pitchFamily="34" charset="0"/>
              <a:buChar char="•"/>
            </a:pPr>
            <a:r>
              <a:rPr lang="en-GB" sz="900" dirty="0"/>
              <a:t>4 reinsurers include future NB consistent with the cancellation clauses on new business.</a:t>
            </a:r>
          </a:p>
          <a:p>
            <a:r>
              <a:rPr lang="en-GB" sz="900" b="1" dirty="0">
                <a:solidFill>
                  <a:srgbClr val="3C69FF"/>
                </a:solidFill>
              </a:rPr>
              <a:t>Coverage Units</a:t>
            </a:r>
            <a:endParaRPr lang="en-GB" sz="900" dirty="0">
              <a:solidFill>
                <a:srgbClr val="3C69FF"/>
              </a:solidFill>
            </a:endParaRPr>
          </a:p>
          <a:p>
            <a:pPr marL="171450" lvl="0" indent="-171450">
              <a:buFont typeface="Arial" panose="020B0604020202020204" pitchFamily="34" charset="0"/>
              <a:buChar char="•"/>
            </a:pPr>
            <a:r>
              <a:rPr lang="en-GB" sz="900" dirty="0"/>
              <a:t>Coverage units usually follow the sum insured. </a:t>
            </a:r>
          </a:p>
          <a:p>
            <a:pPr marL="171450" lvl="0" indent="-171450">
              <a:buFont typeface="Arial" panose="020B0604020202020204" pitchFamily="34" charset="0"/>
              <a:buChar char="•"/>
            </a:pPr>
            <a:r>
              <a:rPr lang="en-GB" sz="900" dirty="0"/>
              <a:t>3 reinsurers use projected claims cost where sum-at-risk measures are unreliable. </a:t>
            </a:r>
          </a:p>
        </p:txBody>
      </p:sp>
      <p:sp>
        <p:nvSpPr>
          <p:cNvPr id="5" name="Title">
            <a:extLst>
              <a:ext uri="{FF2B5EF4-FFF2-40B4-BE49-F238E27FC236}">
                <a16:creationId xmlns:a16="http://schemas.microsoft.com/office/drawing/2014/main" id="{A843062B-A10F-E32D-8567-4160D5E78814}"/>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B80B6256-296A-B602-D67C-1509682B4692}"/>
              </a:ext>
            </a:extLst>
          </p:cNvPr>
          <p:cNvSpPr txBox="1"/>
          <p:nvPr/>
        </p:nvSpPr>
        <p:spPr>
          <a:xfrm>
            <a:off x="334842" y="518465"/>
            <a:ext cx="7229704" cy="461665"/>
          </a:xfrm>
          <a:prstGeom prst="rect">
            <a:avLst/>
          </a:prstGeom>
          <a:noFill/>
        </p:spPr>
        <p:txBody>
          <a:bodyPr vert="horz" rtlCol="0">
            <a:spAutoFit/>
          </a:bodyPr>
          <a:lstStyle/>
          <a:p>
            <a:r>
              <a:rPr lang="en-US" sz="1200" dirty="0">
                <a:latin typeface="Arial" panose="020B0604020202020204" pitchFamily="34" charset="0"/>
              </a:rPr>
              <a:t>Please specify the following IFRS 17 methodology/policy choice for </a:t>
            </a:r>
            <a:r>
              <a:rPr lang="en-US" sz="1200" b="1" u="sng" dirty="0">
                <a:solidFill>
                  <a:srgbClr val="3C69FF"/>
                </a:solidFill>
                <a:latin typeface="Arial" panose="020B0604020202020204" pitchFamily="34" charset="0"/>
              </a:rPr>
              <a:t>reinsurance contracts issued</a:t>
            </a:r>
            <a:r>
              <a:rPr lang="en-US" sz="1200" b="1" u="sng" dirty="0">
                <a:latin typeface="Arial" panose="020B0604020202020204" pitchFamily="34" charset="0"/>
              </a:rPr>
              <a:t>:</a:t>
            </a:r>
            <a:r>
              <a:rPr lang="en-US" sz="1200" dirty="0">
                <a:latin typeface="Arial" panose="020B0604020202020204" pitchFamily="34" charset="0"/>
              </a:rPr>
              <a:t>
</a:t>
            </a:r>
            <a:r>
              <a:rPr lang="en-US" sz="1200" b="1" dirty="0">
                <a:solidFill>
                  <a:srgbClr val="3C69FF"/>
                </a:solidFill>
                <a:latin typeface="Arial" panose="020B0604020202020204" pitchFamily="34" charset="0"/>
              </a:rPr>
              <a:t>Measurement Model and Contract boundary</a:t>
            </a:r>
            <a:endParaRPr lang="en-AU" sz="1200" b="1" dirty="0">
              <a:solidFill>
                <a:srgbClr val="3C69FF"/>
              </a:solidFill>
              <a:latin typeface="Arial" panose="020B0604020202020204" pitchFamily="34" charset="0"/>
            </a:endParaRPr>
          </a:p>
        </p:txBody>
      </p:sp>
      <p:pic>
        <p:nvPicPr>
          <p:cNvPr id="3" name="Picture 1">
            <a:extLst>
              <a:ext uri="{FF2B5EF4-FFF2-40B4-BE49-F238E27FC236}">
                <a16:creationId xmlns:a16="http://schemas.microsoft.com/office/drawing/2014/main" id="{CD7D77BD-B0F2-DAA6-C500-F20B94B97DF0}"/>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396000" y="1087336"/>
            <a:ext cx="7378765" cy="5562600"/>
          </a:xfrm>
          <a:prstGeom prst="rect">
            <a:avLst/>
          </a:prstGeom>
        </p:spPr>
      </p:pic>
      <p:sp>
        <p:nvSpPr>
          <p:cNvPr id="2" name="Slide Number Placeholder 1">
            <a:extLst>
              <a:ext uri="{FF2B5EF4-FFF2-40B4-BE49-F238E27FC236}">
                <a16:creationId xmlns:a16="http://schemas.microsoft.com/office/drawing/2014/main" id="{15E340A2-F10C-A8B1-F198-409CEF183DC2}"/>
              </a:ext>
            </a:extLst>
          </p:cNvPr>
          <p:cNvSpPr>
            <a:spLocks noGrp="1"/>
          </p:cNvSpPr>
          <p:nvPr>
            <p:ph type="sldNum" sz="quarter" idx="12"/>
          </p:nvPr>
        </p:nvSpPr>
        <p:spPr/>
        <p:txBody>
          <a:bodyPr/>
          <a:lstStyle/>
          <a:p>
            <a:fld id="{C5EF2332-01BF-834F-8236-50238282D533}"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r>
              <a:rPr lang="en-GB" sz="900" dirty="0"/>
              <a:t>For </a:t>
            </a:r>
            <a:r>
              <a:rPr lang="en-GB" sz="900" b="1" dirty="0">
                <a:solidFill>
                  <a:srgbClr val="3C69FF"/>
                </a:solidFill>
              </a:rPr>
              <a:t>Direct Insurers</a:t>
            </a:r>
            <a:r>
              <a:rPr lang="en-GB" sz="900" dirty="0"/>
              <a:t>, variations in policy interpretation and the differing mix of product offerings across respondents have led to a wide range in the number of portfolios adopted.</a:t>
            </a:r>
          </a:p>
          <a:p>
            <a:pPr marL="171450" indent="-171450">
              <a:buFont typeface="Arial" panose="020B0604020202020204" pitchFamily="34" charset="0"/>
              <a:buChar char="•"/>
            </a:pPr>
            <a:r>
              <a:rPr lang="en-GB" sz="900" b="1" dirty="0">
                <a:solidFill>
                  <a:srgbClr val="3C69FF"/>
                </a:solidFill>
              </a:rPr>
              <a:t>50% of Direct Insurers</a:t>
            </a:r>
            <a:r>
              <a:rPr lang="en-GB" sz="900" dirty="0"/>
              <a:t> have between </a:t>
            </a:r>
            <a:r>
              <a:rPr lang="en-GB" sz="900" b="1" dirty="0">
                <a:solidFill>
                  <a:srgbClr val="3C69FF"/>
                </a:solidFill>
              </a:rPr>
              <a:t>5 and 24 insurance portfolios for underlying contracts </a:t>
            </a:r>
            <a:r>
              <a:rPr lang="en-GB" sz="900" dirty="0"/>
              <a:t>with the max being 46. </a:t>
            </a:r>
          </a:p>
          <a:p>
            <a:pPr marL="171450" indent="-171450">
              <a:buFont typeface="Arial" panose="020B0604020202020204" pitchFamily="34" charset="0"/>
              <a:buChar char="•"/>
            </a:pPr>
            <a:r>
              <a:rPr lang="en-GB" sz="900" dirty="0"/>
              <a:t>For </a:t>
            </a:r>
            <a:r>
              <a:rPr lang="en-GB" sz="900" b="1" dirty="0">
                <a:solidFill>
                  <a:srgbClr val="3C69FF"/>
                </a:solidFill>
              </a:rPr>
              <a:t>reinsurance contracts held, 50% of Direct Insurers</a:t>
            </a:r>
            <a:r>
              <a:rPr lang="en-GB" sz="900" dirty="0"/>
              <a:t> have between </a:t>
            </a:r>
            <a:r>
              <a:rPr lang="en-GB" sz="900" b="1" dirty="0">
                <a:solidFill>
                  <a:srgbClr val="3C69FF"/>
                </a:solidFill>
              </a:rPr>
              <a:t>3 and 12 portfolios.</a:t>
            </a:r>
          </a:p>
          <a:p>
            <a:r>
              <a:rPr lang="en-GB" sz="900" dirty="0"/>
              <a:t>Even when underlying product features are similar, variations in the number of portfolios can still exist, which reflect how each organisation manages risk and reports its business</a:t>
            </a:r>
          </a:p>
          <a:p>
            <a:pPr marL="171450" lvl="0" indent="-171450">
              <a:buFont typeface="Arial" panose="020B0604020202020204" pitchFamily="34" charset="0"/>
              <a:buChar char="•"/>
            </a:pPr>
            <a:r>
              <a:rPr lang="en-GB" sz="900" dirty="0"/>
              <a:t>Most respondents group all retail lump-sum benefits into a single portfolio, although a few choose to separate lump-sum disability benefits into a separate portfolio where these products have distinct risk profiles or are managed independently (or seen to have different risks).</a:t>
            </a:r>
          </a:p>
          <a:p>
            <a:pPr marL="171450" lvl="0" indent="-171450">
              <a:buFont typeface="Arial" panose="020B0604020202020204" pitchFamily="34" charset="0"/>
              <a:buChar char="•"/>
            </a:pPr>
            <a:r>
              <a:rPr lang="en-GB" sz="900" dirty="0"/>
              <a:t>Reinsurance portfolios for direct insurers tend to be fewer, often consisting of a single treaty portfolio spanning multiple underlying groups of insurance contracts.</a:t>
            </a:r>
          </a:p>
          <a:p>
            <a:pPr marL="171450" lvl="0" indent="-171450">
              <a:buFont typeface="Arial" panose="020B0604020202020204" pitchFamily="34" charset="0"/>
              <a:buChar char="•"/>
            </a:pPr>
            <a:r>
              <a:rPr lang="en-GB" sz="900" dirty="0"/>
              <a:t>All respondents split portfolios by premium structure (e.g., stepped vs. level).</a:t>
            </a:r>
          </a:p>
        </p:txBody>
      </p:sp>
      <p:sp>
        <p:nvSpPr>
          <p:cNvPr id="5" name="Title">
            <a:extLst>
              <a:ext uri="{FF2B5EF4-FFF2-40B4-BE49-F238E27FC236}">
                <a16:creationId xmlns:a16="http://schemas.microsoft.com/office/drawing/2014/main" id="{67D8556C-28D0-CFB7-50D2-7D60901E8ABB}"/>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75467D7B-E738-FA0B-041D-ECAC18277ED3}"/>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How many insurance portfolios does your company define for measurement purposes?</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2E8BDCB6-4DA6-E420-5F8F-11E8BD60B22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96049" y="1087336"/>
            <a:ext cx="7391400" cy="5534025"/>
          </a:xfrm>
          <a:prstGeom prst="rect">
            <a:avLst/>
          </a:prstGeom>
        </p:spPr>
      </p:pic>
      <p:sp>
        <p:nvSpPr>
          <p:cNvPr id="2" name="Slide Number Placeholder 1">
            <a:extLst>
              <a:ext uri="{FF2B5EF4-FFF2-40B4-BE49-F238E27FC236}">
                <a16:creationId xmlns:a16="http://schemas.microsoft.com/office/drawing/2014/main" id="{31E1EC32-8A30-644B-E975-22922E6C36E0}"/>
              </a:ext>
            </a:extLst>
          </p:cNvPr>
          <p:cNvSpPr>
            <a:spLocks noGrp="1"/>
          </p:cNvSpPr>
          <p:nvPr>
            <p:ph type="sldNum" sz="quarter" idx="12"/>
          </p:nvPr>
        </p:nvSpPr>
        <p:spPr/>
        <p:txBody>
          <a:bodyPr/>
          <a:lstStyle/>
          <a:p>
            <a:fld id="{C5EF2332-01BF-834F-8236-50238282D533}"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r>
              <a:rPr lang="en-US" sz="900" dirty="0"/>
              <a:t>The graph on the left shows the number of portfolios held by reinsurers, where portfolios group contracts with similar risks that are managed together. </a:t>
            </a:r>
          </a:p>
          <a:p>
            <a:r>
              <a:rPr lang="en-US" sz="900" dirty="0"/>
              <a:t>The graph on the right shows the number of Groups of Insurance Contracts, reflecting the application of portfolio, cohort, and profitability requirements.</a:t>
            </a:r>
            <a:endParaRPr lang="en-GB" sz="900" dirty="0"/>
          </a:p>
          <a:p>
            <a:r>
              <a:rPr lang="en-GB" sz="900" b="1" dirty="0">
                <a:solidFill>
                  <a:srgbClr val="3C69FF"/>
                </a:solidFill>
              </a:rPr>
              <a:t>Level of aggregation approaches vary more for reinsurers</a:t>
            </a:r>
            <a:r>
              <a:rPr lang="en-GB" sz="900" dirty="0"/>
              <a:t> than for direct insurers:</a:t>
            </a:r>
          </a:p>
          <a:p>
            <a:pPr marL="171450" lvl="0" indent="-171450">
              <a:buFont typeface="Arial" panose="020B0604020202020204" pitchFamily="34" charset="0"/>
              <a:buChar char="•"/>
            </a:pPr>
            <a:r>
              <a:rPr lang="en-US" sz="900" dirty="0"/>
              <a:t>The most common approach aligns portfolios or Groups of Insurance Contracts to individual treaties, with smaller or legacy treaties sometimes combined into a single portfolio or group.</a:t>
            </a:r>
          </a:p>
          <a:p>
            <a:pPr marL="171450" lvl="0" indent="-171450">
              <a:buFont typeface="Arial" panose="020B0604020202020204" pitchFamily="34" charset="0"/>
              <a:buChar char="•"/>
            </a:pPr>
            <a:r>
              <a:rPr lang="en-GB" sz="900" dirty="0"/>
              <a:t>Some</a:t>
            </a:r>
            <a:r>
              <a:rPr lang="en-US" sz="900" dirty="0"/>
              <a:t> reinsurers apply separation principles within each treaty and then group business by line of business, placing multiple treaties with similar product characteristics into a </a:t>
            </a:r>
            <a:r>
              <a:rPr lang="en-US" sz="900"/>
              <a:t>single portfolio or </a:t>
            </a:r>
            <a:r>
              <a:rPr lang="en-US" sz="900" dirty="0"/>
              <a:t>group.</a:t>
            </a:r>
          </a:p>
          <a:p>
            <a:pPr marL="171450" lvl="0" indent="-171450">
              <a:buFont typeface="Arial" panose="020B0604020202020204" pitchFamily="34" charset="0"/>
              <a:buChar char="•"/>
            </a:pPr>
            <a:r>
              <a:rPr lang="en-US" sz="900" dirty="0"/>
              <a:t>At the more aggregated end of practice, a small number of reinsurers adopt a managed together approach, grouping multiple treaties that are operationally managed as a single block.</a:t>
            </a:r>
          </a:p>
          <a:p>
            <a:pPr marL="171450" lvl="0" indent="-171450">
              <a:buFont typeface="Arial" panose="020B0604020202020204" pitchFamily="34" charset="0"/>
              <a:buChar char="•"/>
            </a:pPr>
            <a:r>
              <a:rPr lang="en-US" sz="900" dirty="0"/>
              <a:t>There are differing interpretations of the </a:t>
            </a:r>
            <a:r>
              <a:rPr lang="en-US" sz="900" dirty="0" err="1"/>
              <a:t>cohorting</a:t>
            </a:r>
            <a:r>
              <a:rPr lang="en-US" sz="900" dirty="0"/>
              <a:t> requirements, contributing to variation in market practice.</a:t>
            </a:r>
            <a:endParaRPr lang="en-GB" sz="900" dirty="0"/>
          </a:p>
        </p:txBody>
      </p:sp>
      <p:sp>
        <p:nvSpPr>
          <p:cNvPr id="5" name="Title">
            <a:extLst>
              <a:ext uri="{FF2B5EF4-FFF2-40B4-BE49-F238E27FC236}">
                <a16:creationId xmlns:a16="http://schemas.microsoft.com/office/drawing/2014/main" id="{54CFB498-B561-B796-B14E-59016304ABC8}"/>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C1B74541-8322-75DB-8699-AFB3121B4139}"/>
              </a:ext>
            </a:extLst>
          </p:cNvPr>
          <p:cNvSpPr txBox="1"/>
          <p:nvPr/>
        </p:nvSpPr>
        <p:spPr>
          <a:xfrm>
            <a:off x="334841" y="518465"/>
            <a:ext cx="7452931" cy="461665"/>
          </a:xfrm>
          <a:prstGeom prst="rect">
            <a:avLst/>
          </a:prstGeom>
          <a:noFill/>
        </p:spPr>
        <p:txBody>
          <a:bodyPr vert="horz" wrap="square" rtlCol="0">
            <a:spAutoFit/>
          </a:bodyPr>
          <a:lstStyle/>
          <a:p>
            <a:r>
              <a:rPr lang="en-US" sz="1200" dirty="0">
                <a:latin typeface="Arial" panose="020B0604020202020204" pitchFamily="34" charset="0"/>
              </a:rPr>
              <a:t>How many portfolio and Groups of Insurance Contracts (GIC) does your company define for measurement purposes?</a:t>
            </a:r>
            <a:endParaRPr lang="en-AU" sz="12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72ED3B60-FDB6-B34B-3128-8D351ED7053C}"/>
              </a:ext>
            </a:extLst>
          </p:cNvPr>
          <p:cNvSpPr>
            <a:spLocks noGrp="1"/>
          </p:cNvSpPr>
          <p:nvPr>
            <p:ph type="sldNum" sz="quarter" idx="12"/>
          </p:nvPr>
        </p:nvSpPr>
        <p:spPr/>
        <p:txBody>
          <a:bodyPr/>
          <a:lstStyle/>
          <a:p>
            <a:fld id="{C5EF2332-01BF-834F-8236-50238282D533}" type="slidenum">
              <a:rPr lang="en-US" smtClean="0"/>
              <a:t>16</a:t>
            </a:fld>
            <a:endParaRPr lang="en-US"/>
          </a:p>
        </p:txBody>
      </p:sp>
      <p:pic>
        <p:nvPicPr>
          <p:cNvPr id="8" name="Graphic 7">
            <a:extLst>
              <a:ext uri="{FF2B5EF4-FFF2-40B4-BE49-F238E27FC236}">
                <a16:creationId xmlns:a16="http://schemas.microsoft.com/office/drawing/2014/main" id="{6FE5B892-26E7-0D6C-1A5F-41AB3F170F9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96000" y="906800"/>
            <a:ext cx="7391400" cy="55530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A0FC73B2-EBB1-76B4-5CCF-F02C5AEE41FF}"/>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B63AC759-1876-CFA8-2060-AFCA9CE4A7E1}"/>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Does your company test profitability at a set of contracts or at a contract level?</a:t>
            </a:r>
            <a:endParaRPr lang="en-AU" sz="1200" dirty="0">
              <a:latin typeface="Arial" panose="020B0604020202020204" pitchFamily="34" charset="0"/>
            </a:endParaRPr>
          </a:p>
        </p:txBody>
      </p:sp>
      <p:sp>
        <p:nvSpPr>
          <p:cNvPr id="8" name="Text Placeholder 3">
            <a:extLst>
              <a:ext uri="{FF2B5EF4-FFF2-40B4-BE49-F238E27FC236}">
                <a16:creationId xmlns:a16="http://schemas.microsoft.com/office/drawing/2014/main" id="{A74D9874-AFA4-E6C0-A659-1F50659ACC77}"/>
              </a:ext>
            </a:extLst>
          </p:cNvPr>
          <p:cNvSpPr>
            <a:spLocks noGrp="1"/>
          </p:cNvSpPr>
          <p:nvPr>
            <p:ph type="body" sz="half" idx="2"/>
          </p:nvPr>
        </p:nvSpPr>
        <p:spPr>
          <a:xfrm>
            <a:off x="7787773" y="742585"/>
            <a:ext cx="4100912" cy="5091036"/>
          </a:xfrm>
          <a:ln>
            <a:noFill/>
          </a:ln>
        </p:spPr>
        <p:txBody>
          <a:bodyPr>
            <a:noAutofit/>
          </a:bodyPr>
          <a:lstStyle/>
          <a:p>
            <a:r>
              <a:rPr lang="en-US" sz="900" b="1" dirty="0">
                <a:solidFill>
                  <a:srgbClr val="3C69FF"/>
                </a:solidFill>
              </a:rPr>
              <a:t>GMM: Level of Profitability Testing</a:t>
            </a:r>
          </a:p>
          <a:p>
            <a:pPr marL="171450" indent="-171450">
              <a:buFont typeface="Arial" panose="020B0604020202020204" pitchFamily="34" charset="0"/>
              <a:buChar char="•"/>
            </a:pPr>
            <a:r>
              <a:rPr lang="en-US" sz="900" dirty="0"/>
              <a:t>Respondents reported that their chosen level of testing provides adequate early identification of onerous groups under the GMM.</a:t>
            </a:r>
          </a:p>
          <a:p>
            <a:pPr marL="717550" lvl="1" indent="-177800">
              <a:buFont typeface="+mj-lt"/>
              <a:buAutoNum type="arabicPeriod"/>
            </a:pPr>
            <a:r>
              <a:rPr lang="en-US" sz="900" b="1" dirty="0">
                <a:solidFill>
                  <a:srgbClr val="3C69FF"/>
                </a:solidFill>
              </a:rPr>
              <a:t>Direct insurers </a:t>
            </a:r>
          </a:p>
          <a:p>
            <a:pPr marL="711200" lvl="1" indent="-171450"/>
            <a:r>
              <a:rPr lang="en-US" sz="900" dirty="0"/>
              <a:t>A mixed approach observed, with 40% testing at a contract level and 53% at a set-of-contracts level.</a:t>
            </a:r>
          </a:p>
          <a:p>
            <a:pPr marL="711200" lvl="1" indent="-171450"/>
            <a:r>
              <a:rPr lang="en-US" sz="900" dirty="0"/>
              <a:t>Those applying set-of-contracts testing typically rely on qualitative indicators, such as pricing metrics and portfolio-level profitability assessments.</a:t>
            </a:r>
          </a:p>
          <a:p>
            <a:pPr marL="711200" lvl="1" indent="-171450"/>
            <a:r>
              <a:rPr lang="en-US" sz="900" dirty="0"/>
              <a:t>For reinsurance contracts held 40% of those that responded test at a set of contract level. </a:t>
            </a:r>
          </a:p>
          <a:p>
            <a:pPr lvl="1" indent="0">
              <a:buNone/>
            </a:pPr>
            <a:endParaRPr lang="en-US" sz="900" dirty="0"/>
          </a:p>
          <a:p>
            <a:pPr marL="717550" lvl="1" indent="-177800">
              <a:buFont typeface="+mj-lt"/>
              <a:buAutoNum type="arabicPeriod" startAt="2"/>
            </a:pPr>
            <a:r>
              <a:rPr lang="en-US" sz="900" b="1" dirty="0">
                <a:solidFill>
                  <a:srgbClr val="3C69FF"/>
                </a:solidFill>
              </a:rPr>
              <a:t>Reinsurers</a:t>
            </a:r>
          </a:p>
          <a:p>
            <a:pPr marL="711200" lvl="1" indent="-171450"/>
            <a:r>
              <a:rPr lang="en-US" sz="900" dirty="0"/>
              <a:t>Tend to use contract-level testing more frequently than direct insurers (57% compared with 40%), as contract level is often at the treaty level.</a:t>
            </a:r>
          </a:p>
          <a:p>
            <a:pPr marL="711200" lvl="1" indent="-171450"/>
            <a:r>
              <a:rPr lang="en-US" sz="900" dirty="0"/>
              <a:t>71% of respondents tested retrocessions at a contract level. </a:t>
            </a:r>
          </a:p>
          <a:p>
            <a:pPr lvl="1" indent="0">
              <a:buNone/>
            </a:pPr>
            <a:endParaRPr lang="en-US" sz="900" dirty="0"/>
          </a:p>
          <a:p>
            <a:pPr marL="171450" lvl="1" indent="-171450" defTabSz="457189">
              <a:spcAft>
                <a:spcPts val="600"/>
              </a:spcAft>
            </a:pPr>
            <a:r>
              <a:rPr lang="en-US" sz="900" b="1" dirty="0">
                <a:solidFill>
                  <a:srgbClr val="3C69FF"/>
                </a:solidFill>
              </a:rPr>
              <a:t>Qualitative assessment is the most common method </a:t>
            </a:r>
            <a:r>
              <a:rPr lang="en-US" sz="900" dirty="0"/>
              <a:t>when testing at a set-of-contracts level.</a:t>
            </a:r>
          </a:p>
          <a:p>
            <a:pPr lvl="1" indent="0">
              <a:buNone/>
            </a:pPr>
            <a:endParaRPr lang="en-US" sz="900" dirty="0"/>
          </a:p>
          <a:p>
            <a:r>
              <a:rPr lang="en-US" sz="900" b="1" dirty="0">
                <a:solidFill>
                  <a:srgbClr val="3C69FF"/>
                </a:solidFill>
              </a:rPr>
              <a:t>PAA: Facts and Circumstances for Identifying Onerous Contracts</a:t>
            </a:r>
          </a:p>
          <a:p>
            <a:pPr marL="171450" indent="-171450">
              <a:buFont typeface="Arial" panose="020B0604020202020204" pitchFamily="34" charset="0"/>
              <a:buChar char="•"/>
            </a:pPr>
            <a:r>
              <a:rPr lang="en-US" sz="900" dirty="0"/>
              <a:t>Qualitative indicators are the primary filter for identifying onerous PAA groups.</a:t>
            </a:r>
          </a:p>
          <a:p>
            <a:pPr marL="171450" indent="-171450">
              <a:buFont typeface="Arial" panose="020B0604020202020204" pitchFamily="34" charset="0"/>
              <a:buChar char="•"/>
            </a:pPr>
            <a:r>
              <a:rPr lang="en-US" sz="900" dirty="0"/>
              <a:t>Explicit GMM-style measurement is performed only when facts and circumstances indicate </a:t>
            </a:r>
            <a:r>
              <a:rPr lang="en-US" sz="900" dirty="0" err="1"/>
              <a:t>onerosity</a:t>
            </a:r>
            <a:r>
              <a:rPr lang="en-US" sz="900" dirty="0"/>
              <a:t>.</a:t>
            </a:r>
          </a:p>
          <a:p>
            <a:pPr marL="171450" indent="-171450">
              <a:buFont typeface="Arial" panose="020B0604020202020204" pitchFamily="34" charset="0"/>
              <a:buChar char="•"/>
            </a:pPr>
            <a:r>
              <a:rPr lang="en-US" sz="900" dirty="0"/>
              <a:t>For direct insurers, “facts and circumstances” triggering onerous assessment are typically driven by qualitative and quantitative indicators such as past losses, deteriorating claims or persistency experience, material changes in assumptions or expenses, aggressive pricing or repricing activity, and adverse movements in forecast cash flows. Some respondents apply simple ratio checks to trigger further analysis, while others rely on routine profitability reporting rather than formal periodic onerous testing.</a:t>
            </a:r>
          </a:p>
          <a:p>
            <a:endParaRPr lang="en-US" sz="900" dirty="0"/>
          </a:p>
        </p:txBody>
      </p:sp>
      <p:pic>
        <p:nvPicPr>
          <p:cNvPr id="3" name="Picture 1">
            <a:extLst>
              <a:ext uri="{FF2B5EF4-FFF2-40B4-BE49-F238E27FC236}">
                <a16:creationId xmlns:a16="http://schemas.microsoft.com/office/drawing/2014/main" id="{D5C16A64-DD94-D20E-2131-DC47FB8B4C7E}"/>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396000" y="1087336"/>
            <a:ext cx="7391400" cy="5591175"/>
          </a:xfrm>
          <a:prstGeom prst="rect">
            <a:avLst/>
          </a:prstGeom>
        </p:spPr>
      </p:pic>
      <p:sp>
        <p:nvSpPr>
          <p:cNvPr id="2" name="Slide Number Placeholder 1">
            <a:extLst>
              <a:ext uri="{FF2B5EF4-FFF2-40B4-BE49-F238E27FC236}">
                <a16:creationId xmlns:a16="http://schemas.microsoft.com/office/drawing/2014/main" id="{08ED0CDF-C561-AB56-DBBB-C56D9C4DA153}"/>
              </a:ext>
            </a:extLst>
          </p:cNvPr>
          <p:cNvSpPr>
            <a:spLocks noGrp="1"/>
          </p:cNvSpPr>
          <p:nvPr>
            <p:ph type="sldNum" sz="quarter" idx="12"/>
          </p:nvPr>
        </p:nvSpPr>
        <p:spPr/>
        <p:txBody>
          <a:bodyPr/>
          <a:lstStyle/>
          <a:p>
            <a:fld id="{C5EF2332-01BF-834F-8236-50238282D533}"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r>
              <a:rPr lang="en-GB" sz="900" dirty="0"/>
              <a:t>There is </a:t>
            </a:r>
            <a:r>
              <a:rPr lang="en-GB" sz="900" b="1" dirty="0">
                <a:solidFill>
                  <a:srgbClr val="3C69FF"/>
                </a:solidFill>
              </a:rPr>
              <a:t>broad industry alignment </a:t>
            </a:r>
            <a:r>
              <a:rPr lang="en-GB" sz="900" dirty="0"/>
              <a:t>that the </a:t>
            </a:r>
            <a:r>
              <a:rPr lang="en-GB" sz="900" b="1" dirty="0">
                <a:solidFill>
                  <a:srgbClr val="3C69FF"/>
                </a:solidFill>
              </a:rPr>
              <a:t>NSPBO group adds limited practical value</a:t>
            </a:r>
            <a:r>
              <a:rPr lang="en-GB" sz="900" dirty="0"/>
              <a:t> and does not reflect how business is priced or managed in either direct insurance or reinsurance.</a:t>
            </a:r>
          </a:p>
          <a:p>
            <a:r>
              <a:rPr lang="en-GB" sz="900" b="1" dirty="0">
                <a:solidFill>
                  <a:srgbClr val="3C69FF"/>
                </a:solidFill>
              </a:rPr>
              <a:t>60% of Direct Insurers </a:t>
            </a:r>
            <a:r>
              <a:rPr lang="en-GB" sz="900" dirty="0"/>
              <a:t>only have </a:t>
            </a:r>
            <a:r>
              <a:rPr lang="en-GB" sz="900" b="1" dirty="0">
                <a:solidFill>
                  <a:srgbClr val="3C69FF"/>
                </a:solidFill>
              </a:rPr>
              <a:t>two profit groups (Onerous or profitable):</a:t>
            </a:r>
          </a:p>
          <a:p>
            <a:pPr marL="171450" indent="-171450">
              <a:buFont typeface="Arial" panose="020B0604020202020204" pitchFamily="34" charset="0"/>
              <a:buChar char="•"/>
            </a:pPr>
            <a:r>
              <a:rPr lang="en-GB" sz="900" dirty="0"/>
              <a:t>Some have formally decided not to use the NSPBO group based on a technical argument that no business will ever fall in this bucket.</a:t>
            </a:r>
          </a:p>
          <a:p>
            <a:pPr marL="171450" indent="-171450">
              <a:buFont typeface="Arial" panose="020B0604020202020204" pitchFamily="34" charset="0"/>
              <a:buChar char="•"/>
            </a:pPr>
            <a:r>
              <a:rPr lang="en-GB" sz="900" dirty="0"/>
              <a:t>Others note that while the group is permitted, they have not written business that would fall into this category.</a:t>
            </a:r>
          </a:p>
          <a:p>
            <a:pPr marL="171450" indent="-171450">
              <a:buFont typeface="Arial" panose="020B0604020202020204" pitchFamily="34" charset="0"/>
              <a:buChar char="•"/>
            </a:pPr>
            <a:r>
              <a:rPr lang="en-GB" sz="900" dirty="0"/>
              <a:t>A small minority (13%) apply a quantitative check, typically comparing CSM at initial recognition against a multiple of the risk adjustment.</a:t>
            </a:r>
          </a:p>
          <a:p>
            <a:r>
              <a:rPr lang="en-GB" sz="900" b="1" dirty="0">
                <a:solidFill>
                  <a:srgbClr val="3C69FF"/>
                </a:solidFill>
              </a:rPr>
              <a:t>Reinsurers tend to</a:t>
            </a:r>
            <a:r>
              <a:rPr lang="en-GB" sz="900" dirty="0"/>
              <a:t> </a:t>
            </a:r>
            <a:r>
              <a:rPr lang="en-GB" sz="900" b="1" dirty="0">
                <a:solidFill>
                  <a:srgbClr val="3C69FF"/>
                </a:solidFill>
              </a:rPr>
              <a:t>not use the NSPBO group in practice </a:t>
            </a:r>
            <a:r>
              <a:rPr lang="en-GB" sz="900" dirty="0"/>
              <a:t>with 71% only have two profit groups.</a:t>
            </a:r>
          </a:p>
          <a:p>
            <a:pPr marL="171450" lvl="0" indent="-171450">
              <a:buFont typeface="Arial" panose="020B0604020202020204" pitchFamily="34" charset="0"/>
              <a:buChar char="•"/>
            </a:pPr>
            <a:r>
              <a:rPr lang="en-GB" sz="900" dirty="0"/>
              <a:t>The most common reason is repricing flexibility, which means treaties rarely meet the criteria for “significant possibility” of net gain.</a:t>
            </a:r>
          </a:p>
          <a:p>
            <a:pPr marL="171450" lvl="0" indent="-171450">
              <a:buFont typeface="Arial" panose="020B0604020202020204" pitchFamily="34" charset="0"/>
              <a:buChar char="•"/>
            </a:pPr>
            <a:r>
              <a:rPr lang="en-GB" sz="900" dirty="0"/>
              <a:t>Several reinsurers indicated that the decision aligns with their Group Office policy, which explicitly avoids use of this category.</a:t>
            </a:r>
          </a:p>
        </p:txBody>
      </p:sp>
      <p:sp>
        <p:nvSpPr>
          <p:cNvPr id="5" name="Title">
            <a:extLst>
              <a:ext uri="{FF2B5EF4-FFF2-40B4-BE49-F238E27FC236}">
                <a16:creationId xmlns:a16="http://schemas.microsoft.com/office/drawing/2014/main" id="{2361126C-CEBC-BA52-0110-07CFAAF76CA5}"/>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ED473A23-36BE-556C-5F5D-31DF68FD97B6}"/>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How does your company test for ‘No Significant Possibility of becoming onerous/net gain’?</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E6D0107A-6BDE-E4FA-F86A-78AD387393D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96049" y="1087336"/>
            <a:ext cx="7391400" cy="5553075"/>
          </a:xfrm>
          <a:prstGeom prst="rect">
            <a:avLst/>
          </a:prstGeom>
        </p:spPr>
      </p:pic>
      <p:sp>
        <p:nvSpPr>
          <p:cNvPr id="2" name="Slide Number Placeholder 1">
            <a:extLst>
              <a:ext uri="{FF2B5EF4-FFF2-40B4-BE49-F238E27FC236}">
                <a16:creationId xmlns:a16="http://schemas.microsoft.com/office/drawing/2014/main" id="{504BBE8D-7BFA-C4A0-3D36-AB5F67C11805}"/>
              </a:ext>
            </a:extLst>
          </p:cNvPr>
          <p:cNvSpPr>
            <a:spLocks noGrp="1"/>
          </p:cNvSpPr>
          <p:nvPr>
            <p:ph type="sldNum" sz="quarter" idx="12"/>
          </p:nvPr>
        </p:nvSpPr>
        <p:spPr/>
        <p:txBody>
          <a:bodyPr/>
          <a:lstStyle/>
          <a:p>
            <a:fld id="{C5EF2332-01BF-834F-8236-50238282D533}"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GB" sz="900" dirty="0"/>
              <a:t>There is </a:t>
            </a:r>
            <a:r>
              <a:rPr lang="en-GB" sz="900" b="1" dirty="0">
                <a:solidFill>
                  <a:srgbClr val="3C69FF"/>
                </a:solidFill>
              </a:rPr>
              <a:t>no single methodology emerging as the standard practice </a:t>
            </a:r>
            <a:r>
              <a:rPr lang="en-GB" sz="900" dirty="0"/>
              <a:t>for calculating the illiquidity premium across Direct Insurers and Reinsurers. </a:t>
            </a:r>
          </a:p>
          <a:p>
            <a:pPr marL="171450" indent="-171450">
              <a:buFont typeface="Arial" panose="020B0604020202020204" pitchFamily="34" charset="0"/>
              <a:buChar char="•"/>
            </a:pPr>
            <a:r>
              <a:rPr lang="en-GB" sz="900" dirty="0"/>
              <a:t>A variety of Illiquidity premium methodologies were observed including the APRA LPS 112 method, Credit Default Swap (CDS) method and covered bond spreads method.</a:t>
            </a:r>
          </a:p>
          <a:p>
            <a:pPr marL="171450" indent="-171450">
              <a:buFont typeface="Arial" panose="020B0604020202020204" pitchFamily="34" charset="0"/>
              <a:buChar char="•"/>
            </a:pPr>
            <a:r>
              <a:rPr lang="en-GB" sz="900" dirty="0"/>
              <a:t>A popular methodology for both Direct Insurers and Reinsurers (5 out of 22) is using APRA’s method for determining illiquidity premium under LPS 112. </a:t>
            </a:r>
          </a:p>
          <a:p>
            <a:pPr marL="171450" indent="-171450">
              <a:buFont typeface="Arial" panose="020B0604020202020204" pitchFamily="34" charset="0"/>
              <a:buChar char="•"/>
            </a:pPr>
            <a:r>
              <a:rPr lang="en-GB" sz="900" dirty="0"/>
              <a:t>The application of a zero illiquidity premium is more prevalent among Reinsurers than among Direct Insurers, with 2 out of 7 applying no illiquidity premium </a:t>
            </a:r>
          </a:p>
          <a:p>
            <a:pPr marL="171450" indent="-171450">
              <a:buFont typeface="Arial" panose="020B0604020202020204" pitchFamily="34" charset="0"/>
              <a:buChar char="•"/>
            </a:pPr>
            <a:r>
              <a:rPr lang="en-GB" sz="900" dirty="0"/>
              <a:t>“Other” methods observed are either a modification to the listed known methodologies, bespoke method determined by overseas parent or a simplified “rule of thumb” approach entirely reliant on judgement.</a:t>
            </a:r>
          </a:p>
          <a:p>
            <a:endParaRPr lang="en-GB" sz="900" dirty="0"/>
          </a:p>
        </p:txBody>
      </p:sp>
      <p:sp>
        <p:nvSpPr>
          <p:cNvPr id="5" name="Title">
            <a:extLst>
              <a:ext uri="{FF2B5EF4-FFF2-40B4-BE49-F238E27FC236}">
                <a16:creationId xmlns:a16="http://schemas.microsoft.com/office/drawing/2014/main" id="{058B176D-1A01-6CBA-E497-4116F0A223EE}"/>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B2FC4F35-ACF8-F6DB-1F14-66CF0914FF24}"/>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What illiquidity premium methodology does your company use?</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0BB86CD3-6464-2C44-35CD-832875C3E234}"/>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629275"/>
          </a:xfrm>
          <a:prstGeom prst="rect">
            <a:avLst/>
          </a:prstGeom>
        </p:spPr>
      </p:pic>
      <p:sp>
        <p:nvSpPr>
          <p:cNvPr id="2" name="Slide Number Placeholder 1">
            <a:extLst>
              <a:ext uri="{FF2B5EF4-FFF2-40B4-BE49-F238E27FC236}">
                <a16:creationId xmlns:a16="http://schemas.microsoft.com/office/drawing/2014/main" id="{568AA7BF-8722-712A-D901-D8CDF60FE796}"/>
              </a:ext>
            </a:extLst>
          </p:cNvPr>
          <p:cNvSpPr>
            <a:spLocks noGrp="1"/>
          </p:cNvSpPr>
          <p:nvPr>
            <p:ph type="sldNum" sz="quarter" idx="12"/>
          </p:nvPr>
        </p:nvSpPr>
        <p:spPr/>
        <p:txBody>
          <a:bodyPr/>
          <a:lstStyle/>
          <a:p>
            <a:fld id="{C5EF2332-01BF-834F-8236-50238282D533}"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532BD2-D51E-40DD-ABFC-8554206B1FD0}"/>
              </a:ext>
            </a:extLst>
          </p:cNvPr>
          <p:cNvSpPr>
            <a:spLocks noGrp="1"/>
          </p:cNvSpPr>
          <p:nvPr>
            <p:ph type="sldNum" sz="quarter" idx="12"/>
          </p:nvPr>
        </p:nvSpPr>
        <p:spPr/>
        <p:txBody>
          <a:bodyPr/>
          <a:lstStyle/>
          <a:p>
            <a:fld id="{C5EF2332-01BF-834F-8236-50238282D533}" type="slidenum">
              <a:rPr lang="en-US" smtClean="0"/>
              <a:t>2</a:t>
            </a:fld>
            <a:endParaRPr lang="en-US"/>
          </a:p>
        </p:txBody>
      </p:sp>
      <p:sp>
        <p:nvSpPr>
          <p:cNvPr id="6" name="Content Placeholder 2">
            <a:extLst>
              <a:ext uri="{FF2B5EF4-FFF2-40B4-BE49-F238E27FC236}">
                <a16:creationId xmlns:a16="http://schemas.microsoft.com/office/drawing/2014/main" id="{311CDD61-D9F0-B6E2-BEA4-0DD8D2999106}"/>
              </a:ext>
            </a:extLst>
          </p:cNvPr>
          <p:cNvSpPr>
            <a:spLocks noGrp="1"/>
          </p:cNvSpPr>
          <p:nvPr/>
        </p:nvSpPr>
        <p:spPr>
          <a:xfrm>
            <a:off x="838200" y="1075068"/>
            <a:ext cx="10723485" cy="510402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This Insights Session is being conducted in accordance with Institute’s Code of Conduct and attended by members in their professional capacity.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It is acknowledged that professional members in their employed capacity, may be active market participants in their respective industries who may compete with each other as defined by competition law.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Participants are, therefore, reminded that in accordance with their competition law compliance obligations they should not: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discuss any matter that may be perceived as being cooperation by competitors in a market to influence that market;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discuss any matters that could be regarded as fixing, maintaining or controlling prices, allocation of customers or territories, coordinating bids and/or restricting output or acquisitions in any circumstances;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share commercially sensitive information relating to their employer; or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share information for an anti-competitive purpose.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indent="0">
              <a:buNone/>
            </a:pPr>
            <a:endParaRPr lang="en-AU"/>
          </a:p>
        </p:txBody>
      </p:sp>
      <p:sp>
        <p:nvSpPr>
          <p:cNvPr id="7" name="Title 1">
            <a:extLst>
              <a:ext uri="{FF2B5EF4-FFF2-40B4-BE49-F238E27FC236}">
                <a16:creationId xmlns:a16="http://schemas.microsoft.com/office/drawing/2014/main" id="{FC5D3285-9CE9-FF4E-8874-7A33D7173AA4}"/>
              </a:ext>
            </a:extLst>
          </p:cNvPr>
          <p:cNvSpPr>
            <a:spLocks noGrp="1"/>
          </p:cNvSpPr>
          <p:nvPr/>
        </p:nvSpPr>
        <p:spPr>
          <a:xfrm>
            <a:off x="838200" y="412287"/>
            <a:ext cx="10515600" cy="609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r>
              <a:rPr lang="en-US" b="1">
                <a:solidFill>
                  <a:srgbClr val="3C69FF"/>
                </a:solidFill>
              </a:rPr>
              <a:t>Important notice for all participants </a:t>
            </a:r>
          </a:p>
        </p:txBody>
      </p:sp>
    </p:spTree>
    <p:extLst>
      <p:ext uri="{BB962C8B-B14F-4D97-AF65-F5344CB8AC3E}">
        <p14:creationId xmlns:p14="http://schemas.microsoft.com/office/powerpoint/2010/main" val="2587574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US" sz="900" dirty="0"/>
              <a:t>Across</a:t>
            </a:r>
            <a:r>
              <a:rPr lang="en-US" sz="900" dirty="0">
                <a:solidFill>
                  <a:srgbClr val="3C69FF"/>
                </a:solidFill>
              </a:rPr>
              <a:t> </a:t>
            </a:r>
            <a:r>
              <a:rPr lang="en-US" sz="900" b="1" dirty="0">
                <a:solidFill>
                  <a:srgbClr val="3C69FF"/>
                </a:solidFill>
              </a:rPr>
              <a:t>Direct Insurers and Reinsurers</a:t>
            </a:r>
            <a:r>
              <a:rPr lang="en-US" sz="900" dirty="0">
                <a:solidFill>
                  <a:srgbClr val="3C69FF"/>
                </a:solidFill>
              </a:rPr>
              <a:t>:</a:t>
            </a:r>
          </a:p>
          <a:p>
            <a:pPr marL="171450" lvl="0" indent="-171450">
              <a:buFont typeface="Arial" panose="020B0604020202020204" pitchFamily="34" charset="0"/>
              <a:buChar char="•"/>
            </a:pPr>
            <a:r>
              <a:rPr lang="en-US" sz="900" dirty="0"/>
              <a:t>Illiquidity premium assumptions </a:t>
            </a:r>
            <a:r>
              <a:rPr lang="en-US" sz="900" b="1" dirty="0">
                <a:solidFill>
                  <a:srgbClr val="3C69FF"/>
                </a:solidFill>
              </a:rPr>
              <a:t>largely range between 0 to 60 bps</a:t>
            </a:r>
            <a:r>
              <a:rPr lang="en-US" sz="900" dirty="0"/>
              <a:t>, with very few applying an assumption greater than 60bps.</a:t>
            </a:r>
          </a:p>
          <a:p>
            <a:pPr marL="171450" lvl="0" indent="-171450">
              <a:buFont typeface="Arial" panose="020B0604020202020204" pitchFamily="34" charset="0"/>
              <a:buChar char="•"/>
            </a:pPr>
            <a:r>
              <a:rPr lang="en-US" sz="900" dirty="0"/>
              <a:t>The wide range of assumptions adopted is consistent with the variation of illiquidity premium methodologies observed from the previous page.</a:t>
            </a:r>
          </a:p>
          <a:p>
            <a:pPr marL="171450" lvl="0" indent="-171450">
              <a:buFont typeface="Arial" panose="020B0604020202020204" pitchFamily="34" charset="0"/>
              <a:buChar char="•"/>
            </a:pPr>
            <a:r>
              <a:rPr lang="en-US" sz="900" dirty="0"/>
              <a:t>The </a:t>
            </a:r>
            <a:r>
              <a:rPr lang="en-US" sz="900" b="1" dirty="0">
                <a:solidFill>
                  <a:srgbClr val="3C69FF"/>
                </a:solidFill>
              </a:rPr>
              <a:t>most prevalent (45% of respondents) </a:t>
            </a:r>
            <a:r>
              <a:rPr lang="en-US" sz="900" dirty="0"/>
              <a:t>average range of illiquidity premium applied to the discount rate assumption is </a:t>
            </a:r>
            <a:r>
              <a:rPr lang="en-US" sz="900" b="1" dirty="0">
                <a:solidFill>
                  <a:srgbClr val="3C69FF"/>
                </a:solidFill>
              </a:rPr>
              <a:t>20-40 bps</a:t>
            </a:r>
            <a:r>
              <a:rPr lang="en-US" sz="900" dirty="0"/>
              <a:t>, </a:t>
            </a:r>
            <a:r>
              <a:rPr lang="en-GB" sz="900" dirty="0"/>
              <a:t>with </a:t>
            </a:r>
            <a:r>
              <a:rPr lang="en-GB" sz="900" b="1" dirty="0">
                <a:solidFill>
                  <a:srgbClr val="3C69FF"/>
                </a:solidFill>
              </a:rPr>
              <a:t>over half of the Direct Insurers (8 of 15) applying this range</a:t>
            </a:r>
            <a:r>
              <a:rPr lang="en-US" sz="900" dirty="0"/>
              <a:t>.</a:t>
            </a:r>
          </a:p>
          <a:p>
            <a:pPr marL="171450" indent="-171450">
              <a:buFont typeface="Arial" panose="020B0604020202020204" pitchFamily="34" charset="0"/>
              <a:buChar char="•"/>
            </a:pPr>
            <a:r>
              <a:rPr lang="en-US" sz="900" dirty="0"/>
              <a:t>The next most applied (25% of respondents) was 40-60 bps.</a:t>
            </a:r>
          </a:p>
          <a:p>
            <a:pPr marL="171450" indent="-171450">
              <a:buFont typeface="Arial" panose="020B0604020202020204" pitchFamily="34" charset="0"/>
              <a:buChar char="•"/>
            </a:pPr>
            <a:r>
              <a:rPr lang="en-US" sz="900" dirty="0"/>
              <a:t>3 out of the 4 respondents applying </a:t>
            </a:r>
            <a:r>
              <a:rPr lang="en-US" sz="900" b="1" dirty="0">
                <a:solidFill>
                  <a:srgbClr val="3C69FF"/>
                </a:solidFill>
              </a:rPr>
              <a:t>no illiquidity premium </a:t>
            </a:r>
            <a:r>
              <a:rPr lang="en-US" sz="900" dirty="0"/>
              <a:t>to their discount rate assumption as observed on the previous page.</a:t>
            </a:r>
          </a:p>
          <a:p>
            <a:pPr marL="171450" lvl="0" indent="-171450">
              <a:buFont typeface="Arial" panose="020B0604020202020204" pitchFamily="34" charset="0"/>
              <a:buChar char="•"/>
            </a:pPr>
            <a:endParaRPr lang="en-US" sz="900" dirty="0"/>
          </a:p>
        </p:txBody>
      </p:sp>
      <p:sp>
        <p:nvSpPr>
          <p:cNvPr id="5" name="Title">
            <a:extLst>
              <a:ext uri="{FF2B5EF4-FFF2-40B4-BE49-F238E27FC236}">
                <a16:creationId xmlns:a16="http://schemas.microsoft.com/office/drawing/2014/main" id="{8C73145E-ADB6-7B9C-035D-4D1E25CA0300}"/>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7B104B4A-9F38-B536-8536-0EEBEEA4DB1C}"/>
              </a:ext>
            </a:extLst>
          </p:cNvPr>
          <p:cNvSpPr txBox="1"/>
          <p:nvPr/>
        </p:nvSpPr>
        <p:spPr>
          <a:xfrm>
            <a:off x="334842" y="518465"/>
            <a:ext cx="11104683" cy="276999"/>
          </a:xfrm>
          <a:prstGeom prst="rect">
            <a:avLst/>
          </a:prstGeom>
          <a:noFill/>
        </p:spPr>
        <p:txBody>
          <a:bodyPr vert="horz" wrap="square" rtlCol="0">
            <a:spAutoFit/>
          </a:bodyPr>
          <a:lstStyle/>
          <a:p>
            <a:r>
              <a:rPr lang="en-US" sz="1200" dirty="0">
                <a:latin typeface="Arial" panose="020B0604020202020204" pitchFamily="34" charset="0"/>
              </a:rPr>
              <a:t>What is the resulting average range of the illiquidity premium (bps) applied to the discount rate assumptions at your last year-end?</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A8D210DE-EFF2-B1B3-9F5D-F3A211012DD3}"/>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396049" y="1087336"/>
            <a:ext cx="7391400" cy="5534025"/>
          </a:xfrm>
          <a:prstGeom prst="rect">
            <a:avLst/>
          </a:prstGeom>
        </p:spPr>
      </p:pic>
      <p:sp>
        <p:nvSpPr>
          <p:cNvPr id="2" name="Slide Number Placeholder 1">
            <a:extLst>
              <a:ext uri="{FF2B5EF4-FFF2-40B4-BE49-F238E27FC236}">
                <a16:creationId xmlns:a16="http://schemas.microsoft.com/office/drawing/2014/main" id="{F75E3453-9613-E27B-1D7B-F4934C6A837C}"/>
              </a:ext>
            </a:extLst>
          </p:cNvPr>
          <p:cNvSpPr>
            <a:spLocks noGrp="1"/>
          </p:cNvSpPr>
          <p:nvPr>
            <p:ph type="sldNum" sz="quarter" idx="12"/>
          </p:nvPr>
        </p:nvSpPr>
        <p:spPr/>
        <p:txBody>
          <a:bodyPr/>
          <a:lstStyle/>
          <a:p>
            <a:fld id="{C5EF2332-01BF-834F-8236-50238282D533}"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marL="171450" lvl="0" indent="-171450">
              <a:buFont typeface="Arial" panose="020B0604020202020204" pitchFamily="34" charset="0"/>
              <a:buChar char="•"/>
            </a:pPr>
            <a:r>
              <a:rPr lang="en-US" sz="900" b="1" dirty="0">
                <a:solidFill>
                  <a:srgbClr val="3C69FF"/>
                </a:solidFill>
              </a:rPr>
              <a:t>Cost of capital </a:t>
            </a:r>
            <a:r>
              <a:rPr lang="en-US" sz="900" dirty="0"/>
              <a:t>is the </a:t>
            </a:r>
            <a:r>
              <a:rPr lang="en-US" sz="900" b="1" dirty="0">
                <a:solidFill>
                  <a:srgbClr val="3C69FF"/>
                </a:solidFill>
              </a:rPr>
              <a:t>most widely used method (55% of respondents) </a:t>
            </a:r>
            <a:r>
              <a:rPr lang="en-US" sz="900" dirty="0"/>
              <a:t>across both Direct Insurers and Reinsurers for calculating the Risk Adjustment (Small/medium direct insurers: 5, Large direct insurers: 3 and Reinsurers: 4)</a:t>
            </a:r>
          </a:p>
          <a:p>
            <a:pPr marL="171450" lvl="0" indent="-171450">
              <a:buFont typeface="Arial" panose="020B0604020202020204" pitchFamily="34" charset="0"/>
              <a:buChar char="•"/>
            </a:pPr>
            <a:r>
              <a:rPr lang="en-US" sz="900" b="1" dirty="0">
                <a:solidFill>
                  <a:srgbClr val="3C69FF"/>
                </a:solidFill>
              </a:rPr>
              <a:t>Confidence interval </a:t>
            </a:r>
            <a:r>
              <a:rPr lang="en-US" sz="900" dirty="0"/>
              <a:t>approaches are the </a:t>
            </a:r>
            <a:r>
              <a:rPr lang="en-US" sz="900" b="1" dirty="0">
                <a:solidFill>
                  <a:srgbClr val="3C69FF"/>
                </a:solidFill>
              </a:rPr>
              <a:t>next most common method (41% respondents) </a:t>
            </a:r>
            <a:r>
              <a:rPr lang="en-US" sz="900" dirty="0"/>
              <a:t>adopted (Small direct insurers: 4, Large direct insurers: 3 and Reinsurers: 2)</a:t>
            </a:r>
          </a:p>
          <a:p>
            <a:pPr marL="171450" lvl="0" indent="-171450">
              <a:buFont typeface="Arial" panose="020B0604020202020204" pitchFamily="34" charset="0"/>
              <a:buChar char="•"/>
            </a:pPr>
            <a:r>
              <a:rPr lang="en-US" sz="900" dirty="0"/>
              <a:t>Tail </a:t>
            </a:r>
            <a:r>
              <a:rPr lang="en-US" sz="900" dirty="0" err="1"/>
              <a:t>VaR</a:t>
            </a:r>
            <a:r>
              <a:rPr lang="en-US" sz="900" dirty="0"/>
              <a:t> is used only by one reinsurer and none of the direct insurers.</a:t>
            </a:r>
          </a:p>
          <a:p>
            <a:pPr marL="171450" lvl="0" indent="-171450">
              <a:buFont typeface="Arial" panose="020B0604020202020204" pitchFamily="34" charset="0"/>
              <a:buChar char="•"/>
            </a:pPr>
            <a:r>
              <a:rPr lang="en-US" sz="900" dirty="0"/>
              <a:t>Other methods are also limited to reinsurers, with one reinsurer reporting an alternative approach using pricing margins</a:t>
            </a:r>
          </a:p>
        </p:txBody>
      </p:sp>
      <p:sp>
        <p:nvSpPr>
          <p:cNvPr id="5" name="Title">
            <a:extLst>
              <a:ext uri="{FF2B5EF4-FFF2-40B4-BE49-F238E27FC236}">
                <a16:creationId xmlns:a16="http://schemas.microsoft.com/office/drawing/2014/main" id="{3E1B9AA5-1F47-D977-5152-D6898ABB4552}"/>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B7239840-5EA9-ED32-1440-D589AD8B8C3A}"/>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What risk adjustment methodology does your company use?</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B2DA30E7-836E-F489-229D-A0F59D505093}"/>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396049" y="1087336"/>
            <a:ext cx="7391400" cy="5600700"/>
          </a:xfrm>
          <a:prstGeom prst="rect">
            <a:avLst/>
          </a:prstGeom>
        </p:spPr>
      </p:pic>
      <p:sp>
        <p:nvSpPr>
          <p:cNvPr id="2" name="Slide Number Placeholder 1">
            <a:extLst>
              <a:ext uri="{FF2B5EF4-FFF2-40B4-BE49-F238E27FC236}">
                <a16:creationId xmlns:a16="http://schemas.microsoft.com/office/drawing/2014/main" id="{26D9F4FD-7DB1-F6F1-7EE6-3B9B60484784}"/>
              </a:ext>
            </a:extLst>
          </p:cNvPr>
          <p:cNvSpPr>
            <a:spLocks noGrp="1"/>
          </p:cNvSpPr>
          <p:nvPr>
            <p:ph type="sldNum" sz="quarter" idx="12"/>
          </p:nvPr>
        </p:nvSpPr>
        <p:spPr/>
        <p:txBody>
          <a:bodyPr/>
          <a:lstStyle/>
          <a:p>
            <a:fld id="{C5EF2332-01BF-834F-8236-50238282D533}"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US" sz="900" dirty="0"/>
              <a:t>This graph reflects only the respondents who use a cost of capital methodology, comprising 8 Direct Insurers and 3 Reinsurers.</a:t>
            </a:r>
          </a:p>
          <a:p>
            <a:pPr lvl="0"/>
            <a:r>
              <a:rPr lang="en-US" sz="900" b="1" dirty="0">
                <a:solidFill>
                  <a:srgbClr val="3C69FF"/>
                </a:solidFill>
              </a:rPr>
              <a:t>Direct Insurers</a:t>
            </a:r>
          </a:p>
          <a:p>
            <a:pPr marL="171450" lvl="0" indent="-171450">
              <a:buFont typeface="Arial" panose="020B0604020202020204" pitchFamily="34" charset="0"/>
              <a:buChar char="•"/>
            </a:pPr>
            <a:r>
              <a:rPr lang="en-US" sz="900" dirty="0"/>
              <a:t>Direct insurers show a wider range of cost of capital rate assumptions, from 4.3% to 6.8%.</a:t>
            </a:r>
          </a:p>
          <a:p>
            <a:pPr marL="171450" lvl="0" indent="-171450">
              <a:buFont typeface="Arial" panose="020B0604020202020204" pitchFamily="34" charset="0"/>
              <a:buChar char="•"/>
            </a:pPr>
            <a:r>
              <a:rPr lang="en-US" sz="900" dirty="0"/>
              <a:t>The median rate is approximately 5.6%.</a:t>
            </a:r>
          </a:p>
          <a:p>
            <a:pPr marL="171450" lvl="0" indent="-171450">
              <a:buFont typeface="Arial" panose="020B0604020202020204" pitchFamily="34" charset="0"/>
              <a:buChar char="•"/>
            </a:pPr>
            <a:r>
              <a:rPr lang="en-US" sz="900" dirty="0"/>
              <a:t>Most respondent (4) sit between 4% and 6%, with isolated high outlier (at </a:t>
            </a:r>
            <a:r>
              <a:rPr lang="en-US" sz="900"/>
              <a:t>10%).</a:t>
            </a:r>
            <a:r>
              <a:rPr lang="en-US" sz="900" dirty="0"/>
              <a:t> Note that 2 respondents using Cost of capital approach preferred not to disclose the rate used. </a:t>
            </a:r>
          </a:p>
          <a:p>
            <a:pPr lvl="0"/>
            <a:r>
              <a:rPr lang="en-US" sz="900" b="1" dirty="0">
                <a:solidFill>
                  <a:srgbClr val="3C69FF"/>
                </a:solidFill>
              </a:rPr>
              <a:t>Reinsurers</a:t>
            </a:r>
          </a:p>
          <a:p>
            <a:pPr marL="171450" lvl="0" indent="-171450">
              <a:buFont typeface="Arial" panose="020B0604020202020204" pitchFamily="34" charset="0"/>
              <a:buChar char="•"/>
            </a:pPr>
            <a:r>
              <a:rPr lang="en-US" sz="900" dirty="0"/>
              <a:t>Reinsurers apply consistently higher rates relative to direct insurers.</a:t>
            </a:r>
          </a:p>
          <a:p>
            <a:pPr marL="171450" lvl="0" indent="-171450">
              <a:buFont typeface="Arial" panose="020B0604020202020204" pitchFamily="34" charset="0"/>
              <a:buChar char="•"/>
            </a:pPr>
            <a:r>
              <a:rPr lang="en-US" sz="900" dirty="0"/>
              <a:t>Reported responses using this approach where 4%, 6% and 7%.</a:t>
            </a:r>
          </a:p>
        </p:txBody>
      </p:sp>
      <p:sp>
        <p:nvSpPr>
          <p:cNvPr id="5" name="Title">
            <a:extLst>
              <a:ext uri="{FF2B5EF4-FFF2-40B4-BE49-F238E27FC236}">
                <a16:creationId xmlns:a16="http://schemas.microsoft.com/office/drawing/2014/main" id="{33275D7B-FCF3-2BB0-33A4-8A92C2A42B6D}"/>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633B0847-C3DF-E251-7DA4-8B467F4ED03F}"/>
              </a:ext>
            </a:extLst>
          </p:cNvPr>
          <p:cNvSpPr txBox="1"/>
          <p:nvPr/>
        </p:nvSpPr>
        <p:spPr>
          <a:xfrm>
            <a:off x="334842" y="518465"/>
            <a:ext cx="11247558" cy="276999"/>
          </a:xfrm>
          <a:prstGeom prst="rect">
            <a:avLst/>
          </a:prstGeom>
          <a:noFill/>
        </p:spPr>
        <p:txBody>
          <a:bodyPr vert="horz" wrap="square" rtlCol="0">
            <a:spAutoFit/>
          </a:bodyPr>
          <a:lstStyle/>
          <a:p>
            <a:r>
              <a:rPr lang="en-US" sz="1200" dirty="0">
                <a:latin typeface="Arial" panose="020B0604020202020204" pitchFamily="34" charset="0"/>
              </a:rPr>
              <a:t>If the Cost of Capital method is used, what is the cost of capital rate assumed in the risk adjustment calculation at your last year-end?</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1E3A88CE-9DB0-4C94-A311-4C986D314166}"/>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396000" y="1087335"/>
            <a:ext cx="7391400" cy="5734050"/>
          </a:xfrm>
          <a:prstGeom prst="rect">
            <a:avLst/>
          </a:prstGeom>
        </p:spPr>
      </p:pic>
      <p:sp>
        <p:nvSpPr>
          <p:cNvPr id="2" name="Slide Number Placeholder 1">
            <a:extLst>
              <a:ext uri="{FF2B5EF4-FFF2-40B4-BE49-F238E27FC236}">
                <a16:creationId xmlns:a16="http://schemas.microsoft.com/office/drawing/2014/main" id="{E4A04A1C-C819-4BC3-B7EC-1D38E6AEBC5D}"/>
              </a:ext>
            </a:extLst>
          </p:cNvPr>
          <p:cNvSpPr>
            <a:spLocks noGrp="1"/>
          </p:cNvSpPr>
          <p:nvPr>
            <p:ph type="sldNum" sz="quarter" idx="12"/>
          </p:nvPr>
        </p:nvSpPr>
        <p:spPr/>
        <p:txBody>
          <a:bodyPr/>
          <a:lstStyle/>
          <a:p>
            <a:fld id="{C5EF2332-01BF-834F-8236-50238282D533}"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19ACCDDC-0210-0FDA-1A9E-47A37E59D32A}"/>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09BD138F-7D38-15BD-B2F4-B7C89C0C7CF4}"/>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What is the resulting risk adjustment confidence level applied/implied at your last year-end?</a:t>
            </a:r>
            <a:endParaRPr lang="en-AU" sz="1200" dirty="0">
              <a:latin typeface="Arial" panose="020B0604020202020204" pitchFamily="34" charset="0"/>
            </a:endParaRPr>
          </a:p>
        </p:txBody>
      </p:sp>
      <p:sp>
        <p:nvSpPr>
          <p:cNvPr id="8" name="Text Placeholder 3">
            <a:extLst>
              <a:ext uri="{FF2B5EF4-FFF2-40B4-BE49-F238E27FC236}">
                <a16:creationId xmlns:a16="http://schemas.microsoft.com/office/drawing/2014/main" id="{1A1B07EC-C327-4261-440C-7BDDBD852BB7}"/>
              </a:ext>
            </a:extLst>
          </p:cNvPr>
          <p:cNvSpPr txBox="1">
            <a:spLocks/>
          </p:cNvSpPr>
          <p:nvPr/>
        </p:nvSpPr>
        <p:spPr>
          <a:xfrm>
            <a:off x="7787773" y="1090936"/>
            <a:ext cx="4100912" cy="5091036"/>
          </a:xfrm>
          <a:prstGeom prst="rect">
            <a:avLst/>
          </a:prstGeom>
        </p:spPr>
        <p:txBody>
          <a:bodyPr vert="horz" lIns="91440" tIns="45720" rIns="91440" bIns="45720" rtlCol="0">
            <a:normAutofit/>
          </a:bodyPr>
          <a:lstStyle>
            <a:lvl1pPr marL="0" indent="0" algn="l" defTabSz="457189" rtl="0" eaLnBrk="1" latinLnBrk="0" hangingPunct="1">
              <a:spcBef>
                <a:spcPct val="20000"/>
              </a:spcBef>
              <a:spcAft>
                <a:spcPts val="600"/>
              </a:spcAft>
              <a:buFont typeface="Arial" panose="020B0604020202020204" pitchFamily="34" charset="0"/>
              <a:buNone/>
              <a:defRPr lang="en-US" sz="1200" b="0" kern="1200" dirty="0">
                <a:solidFill>
                  <a:schemeClr val="tx1"/>
                </a:solidFill>
                <a:latin typeface="Arial" panose="020B0604020202020204" pitchFamily="34" charset="0"/>
                <a:ea typeface="+mn-ea"/>
                <a:cs typeface="Arial" panose="020B0604020202020204" pitchFamily="34" charset="0"/>
              </a:defRPr>
            </a:lvl1pPr>
            <a:lvl2pPr marL="539750" indent="-87313" algn="l" defTabSz="447675"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87425" indent="-7461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435100" indent="-65088"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882775" indent="-5556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5886" indent="0" algn="l" defTabSz="457189" rtl="0" eaLnBrk="1" latinLnBrk="0" hangingPunct="1">
              <a:spcBef>
                <a:spcPct val="20000"/>
              </a:spcBef>
              <a:buFont typeface="Arial"/>
              <a:buNone/>
              <a:defRPr sz="900" kern="1200">
                <a:solidFill>
                  <a:schemeClr val="tx1"/>
                </a:solidFill>
                <a:latin typeface="+mn-lt"/>
                <a:ea typeface="+mn-ea"/>
                <a:cs typeface="+mn-cs"/>
              </a:defRPr>
            </a:lvl6pPr>
            <a:lvl7pPr marL="2743062" indent="0" algn="l" defTabSz="457189" rtl="0" eaLnBrk="1" latinLnBrk="0" hangingPunct="1">
              <a:spcBef>
                <a:spcPct val="20000"/>
              </a:spcBef>
              <a:buFont typeface="Arial"/>
              <a:buNone/>
              <a:defRPr sz="900" kern="1200">
                <a:solidFill>
                  <a:schemeClr val="tx1"/>
                </a:solidFill>
                <a:latin typeface="+mn-lt"/>
                <a:ea typeface="+mn-ea"/>
                <a:cs typeface="+mn-cs"/>
              </a:defRPr>
            </a:lvl7pPr>
            <a:lvl8pPr marL="3200240" indent="0" algn="l" defTabSz="457189" rtl="0" eaLnBrk="1" latinLnBrk="0" hangingPunct="1">
              <a:spcBef>
                <a:spcPct val="20000"/>
              </a:spcBef>
              <a:buFont typeface="Arial"/>
              <a:buNone/>
              <a:defRPr sz="900" kern="1200">
                <a:solidFill>
                  <a:schemeClr val="tx1"/>
                </a:solidFill>
                <a:latin typeface="+mn-lt"/>
                <a:ea typeface="+mn-ea"/>
                <a:cs typeface="+mn-cs"/>
              </a:defRPr>
            </a:lvl8pPr>
            <a:lvl9pPr marL="3657418" indent="0" algn="l" defTabSz="457189" rtl="0" eaLnBrk="1" latinLnBrk="0" hangingPunct="1">
              <a:spcBef>
                <a:spcPct val="20000"/>
              </a:spcBef>
              <a:buFont typeface="Arial"/>
              <a:buNone/>
              <a:defRPr sz="900" kern="1200">
                <a:solidFill>
                  <a:schemeClr val="tx1"/>
                </a:solidFill>
                <a:latin typeface="+mn-lt"/>
                <a:ea typeface="+mn-ea"/>
                <a:cs typeface="+mn-cs"/>
              </a:defRPr>
            </a:lvl9pPr>
          </a:lstStyle>
          <a:p>
            <a:r>
              <a:rPr lang="en-US" sz="900" dirty="0"/>
              <a:t>These results reflect the explicit confidence level for respondents using a confidence interval approach and the implied confidence level for those using alternative methodologies for financial statement disclosure.</a:t>
            </a:r>
          </a:p>
          <a:p>
            <a:r>
              <a:rPr lang="en-US" sz="900" dirty="0"/>
              <a:t>Overall, </a:t>
            </a:r>
            <a:r>
              <a:rPr lang="en-US" sz="900" b="1" dirty="0">
                <a:solidFill>
                  <a:srgbClr val="3C69FF"/>
                </a:solidFill>
              </a:rPr>
              <a:t>both Direct Insurers and Reinsurers typically anchor around a 75%</a:t>
            </a:r>
            <a:r>
              <a:rPr lang="en-US" sz="900" dirty="0"/>
              <a:t> confidence level, although reinsurers exhibit greater dispersion due to more varied methodologies and global group influence.</a:t>
            </a:r>
          </a:p>
          <a:p>
            <a:r>
              <a:rPr lang="en-US" sz="900" b="1" dirty="0">
                <a:solidFill>
                  <a:srgbClr val="3C69FF"/>
                </a:solidFill>
              </a:rPr>
              <a:t>Direct Insurers</a:t>
            </a:r>
          </a:p>
          <a:p>
            <a:pPr marL="171450" indent="-171450">
              <a:buFont typeface="Arial" panose="020B0604020202020204" pitchFamily="34" charset="0"/>
              <a:buChar char="•"/>
            </a:pPr>
            <a:r>
              <a:rPr lang="en-US" sz="900" dirty="0"/>
              <a:t>Direct insurers show a tight clustering around 75%, with 50% of responses falling between 74.3% and 75%, and the median also at 75%.</a:t>
            </a:r>
          </a:p>
          <a:p>
            <a:pPr marL="171450" indent="-171450">
              <a:buFont typeface="Arial" panose="020B0604020202020204" pitchFamily="34" charset="0"/>
              <a:buChar char="•"/>
            </a:pPr>
            <a:r>
              <a:rPr lang="en-US" sz="900" dirty="0"/>
              <a:t>A small number of outliers are present, including one direct insurer below 60% and three above 80%.</a:t>
            </a:r>
          </a:p>
          <a:p>
            <a:pPr marL="171450" indent="-171450">
              <a:buFont typeface="Arial" panose="020B0604020202020204" pitchFamily="34" charset="0"/>
              <a:buChar char="•"/>
            </a:pPr>
            <a:r>
              <a:rPr lang="en-US" sz="900" dirty="0"/>
              <a:t>The distribution indicates a strong convergence of practice, with limited variation in the implied confidence level.</a:t>
            </a:r>
          </a:p>
          <a:p>
            <a:r>
              <a:rPr lang="en-US" sz="900" b="1" dirty="0">
                <a:solidFill>
                  <a:srgbClr val="3C69FF"/>
                </a:solidFill>
              </a:rPr>
              <a:t>Reinsurers</a:t>
            </a:r>
          </a:p>
          <a:p>
            <a:pPr marL="171450" indent="-171450">
              <a:buFont typeface="Arial" panose="020B0604020202020204" pitchFamily="34" charset="0"/>
              <a:buChar char="•"/>
            </a:pPr>
            <a:r>
              <a:rPr lang="en-US" sz="900" dirty="0"/>
              <a:t>Reinsurers display wider variation than direct insurers, with responses ranging from 55% to the mid 80s.</a:t>
            </a:r>
          </a:p>
          <a:p>
            <a:pPr marL="171450" indent="-171450">
              <a:buFont typeface="Arial" panose="020B0604020202020204" pitchFamily="34" charset="0"/>
              <a:buChar char="•"/>
            </a:pPr>
            <a:r>
              <a:rPr lang="en-US" sz="900" dirty="0"/>
              <a:t>Despite this spread, the median remains close to 75%, with four of the seven reinsurers reporting a confidence level at either 74% or 75%.</a:t>
            </a:r>
          </a:p>
        </p:txBody>
      </p:sp>
      <p:pic>
        <p:nvPicPr>
          <p:cNvPr id="3" name="Picture 1">
            <a:extLst>
              <a:ext uri="{FF2B5EF4-FFF2-40B4-BE49-F238E27FC236}">
                <a16:creationId xmlns:a16="http://schemas.microsoft.com/office/drawing/2014/main" id="{80F9BC20-43F1-BC9C-7363-FF8EA9E83B25}"/>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34025"/>
          </a:xfrm>
          <a:prstGeom prst="rect">
            <a:avLst/>
          </a:prstGeom>
        </p:spPr>
      </p:pic>
      <p:sp>
        <p:nvSpPr>
          <p:cNvPr id="2" name="Slide Number Placeholder 1">
            <a:extLst>
              <a:ext uri="{FF2B5EF4-FFF2-40B4-BE49-F238E27FC236}">
                <a16:creationId xmlns:a16="http://schemas.microsoft.com/office/drawing/2014/main" id="{63500E70-301F-A144-4C04-DAF365FC3D43}"/>
              </a:ext>
            </a:extLst>
          </p:cNvPr>
          <p:cNvSpPr>
            <a:spLocks noGrp="1"/>
          </p:cNvSpPr>
          <p:nvPr>
            <p:ph type="sldNum" sz="quarter" idx="12"/>
          </p:nvPr>
        </p:nvSpPr>
        <p:spPr/>
        <p:txBody>
          <a:bodyPr/>
          <a:lstStyle/>
          <a:p>
            <a:fld id="{C5EF2332-01BF-834F-8236-50238282D533}"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C66714FD-6E47-BE00-F816-C996C7707499}"/>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CBD58E9A-7DE7-E646-7EF9-7BD9741B58BB}"/>
              </a:ext>
            </a:extLst>
          </p:cNvPr>
          <p:cNvSpPr txBox="1"/>
          <p:nvPr/>
        </p:nvSpPr>
        <p:spPr>
          <a:xfrm>
            <a:off x="334842" y="518465"/>
            <a:ext cx="11114208" cy="276999"/>
          </a:xfrm>
          <a:prstGeom prst="rect">
            <a:avLst/>
          </a:prstGeom>
          <a:noFill/>
        </p:spPr>
        <p:txBody>
          <a:bodyPr vert="horz" wrap="square" rtlCol="0">
            <a:spAutoFit/>
          </a:bodyPr>
          <a:lstStyle/>
          <a:p>
            <a:pPr marL="228600" indent="-228600">
              <a:buAutoNum type="alphaLcParenR"/>
            </a:pPr>
            <a:r>
              <a:rPr lang="en-US" sz="1200" dirty="0">
                <a:latin typeface="Arial" panose="020B0604020202020204" pitchFamily="34" charset="0"/>
              </a:rPr>
              <a:t>Where GMM or VFA applies, how has your company treated subsequent measurement of premium experience variance?</a:t>
            </a:r>
          </a:p>
        </p:txBody>
      </p:sp>
      <p:sp>
        <p:nvSpPr>
          <p:cNvPr id="8" name="Text Placeholder 3">
            <a:extLst>
              <a:ext uri="{FF2B5EF4-FFF2-40B4-BE49-F238E27FC236}">
                <a16:creationId xmlns:a16="http://schemas.microsoft.com/office/drawing/2014/main" id="{80BF4E79-EFDD-9D68-4B05-FBDE7C806227}"/>
              </a:ext>
            </a:extLst>
          </p:cNvPr>
          <p:cNvSpPr>
            <a:spLocks noGrp="1"/>
          </p:cNvSpPr>
          <p:nvPr>
            <p:ph type="body" sz="half" idx="2"/>
          </p:nvPr>
        </p:nvSpPr>
        <p:spPr>
          <a:xfrm>
            <a:off x="7787773" y="1090936"/>
            <a:ext cx="4100912" cy="5091036"/>
          </a:xfrm>
        </p:spPr>
        <p:txBody>
          <a:bodyPr>
            <a:normAutofit/>
          </a:bodyPr>
          <a:lstStyle/>
          <a:p>
            <a:r>
              <a:rPr lang="en-GB" sz="900" b="1" dirty="0">
                <a:solidFill>
                  <a:srgbClr val="3C69FF"/>
                </a:solidFill>
              </a:rPr>
              <a:t>Premium Experience Variance</a:t>
            </a:r>
          </a:p>
          <a:p>
            <a:pPr marL="171450" indent="-171450">
              <a:buFont typeface="Arial" panose="020B0604020202020204" pitchFamily="34" charset="0"/>
              <a:buChar char="•"/>
            </a:pPr>
            <a:r>
              <a:rPr lang="en-US" sz="900" b="1" dirty="0">
                <a:solidFill>
                  <a:srgbClr val="3C69FF"/>
                </a:solidFill>
              </a:rPr>
              <a:t>Current service </a:t>
            </a:r>
            <a:r>
              <a:rPr lang="en-US" sz="900" dirty="0"/>
              <a:t>is the </a:t>
            </a:r>
            <a:r>
              <a:rPr lang="en-US" sz="900" b="1" dirty="0">
                <a:solidFill>
                  <a:srgbClr val="3C69FF"/>
                </a:solidFill>
              </a:rPr>
              <a:t>most widely adopted treatment (50% Direct Insurers; 57% Reinsurers) </a:t>
            </a:r>
            <a:r>
              <a:rPr lang="en-US" sz="900" dirty="0"/>
              <a:t>for subsequent treatment of premium experience variance.</a:t>
            </a:r>
          </a:p>
          <a:p>
            <a:pPr marL="171450" indent="-171450">
              <a:buFont typeface="Arial" panose="020B0604020202020204" pitchFamily="34" charset="0"/>
              <a:buChar char="•"/>
            </a:pPr>
            <a:r>
              <a:rPr lang="en-US" sz="900" dirty="0"/>
              <a:t>5 out of 22 respondents indicated that both current and future service is adopted depending on the reason of the premium experience variance.</a:t>
            </a:r>
          </a:p>
          <a:p>
            <a:pPr marL="171450" indent="-171450">
              <a:buFont typeface="Arial" panose="020B0604020202020204" pitchFamily="34" charset="0"/>
              <a:buChar char="•"/>
            </a:pPr>
            <a:r>
              <a:rPr lang="en-US" sz="900" dirty="0"/>
              <a:t>Some reinsurers indicated that the premium experience treatment was determined centrally by their group office.</a:t>
            </a:r>
          </a:p>
          <a:p>
            <a:r>
              <a:rPr lang="en-GB" sz="900" b="1" dirty="0">
                <a:solidFill>
                  <a:srgbClr val="3C69FF"/>
                </a:solidFill>
              </a:rPr>
              <a:t>Treatment of CICP </a:t>
            </a:r>
            <a:r>
              <a:rPr lang="en-GB" sz="900" dirty="0"/>
              <a:t>(Claims in Course of Payment, also known as DLR, Disabled Life Reserve)</a:t>
            </a:r>
          </a:p>
          <a:p>
            <a:pPr marL="171450" lvl="2" indent="-171450">
              <a:spcAft>
                <a:spcPts val="600"/>
              </a:spcAft>
            </a:pPr>
            <a:r>
              <a:rPr lang="en-GB" sz="900" b="1" dirty="0">
                <a:solidFill>
                  <a:srgbClr val="3C69FF"/>
                </a:solidFill>
              </a:rPr>
              <a:t>Only 2 Direct Insurers</a:t>
            </a:r>
            <a:r>
              <a:rPr lang="en-GB" sz="900" dirty="0"/>
              <a:t> </a:t>
            </a:r>
            <a:r>
              <a:rPr lang="en-GB" sz="900" b="1" dirty="0">
                <a:solidFill>
                  <a:srgbClr val="3C69FF"/>
                </a:solidFill>
              </a:rPr>
              <a:t>treat CICP within the LRC </a:t>
            </a:r>
            <a:r>
              <a:rPr lang="en-GB" sz="900" dirty="0"/>
              <a:t>(Liability for Remaining Coverage), with all other direct insurers treat CICP within the LIC. Of the insurers who treat CICP within the LRC, one allocates premium experience entirely to current service and one uses a split approach.</a:t>
            </a:r>
          </a:p>
          <a:p>
            <a:pPr marL="171450" lvl="2" indent="-171450">
              <a:spcAft>
                <a:spcPts val="600"/>
              </a:spcAft>
            </a:pPr>
            <a:r>
              <a:rPr lang="en-GB" sz="900" dirty="0"/>
              <a:t>Relative to Direct Insurers</a:t>
            </a:r>
            <a:r>
              <a:rPr lang="en-GB" sz="900" b="1" dirty="0">
                <a:solidFill>
                  <a:srgbClr val="3C69FF"/>
                </a:solidFill>
              </a:rPr>
              <a:t>, a larger proportion of Reinsurers (5 out of 7) treat CICP within the LRC</a:t>
            </a:r>
            <a:r>
              <a:rPr lang="en-GB" sz="900" dirty="0"/>
              <a:t>. Three of these allocate premium experience entirely to current service. One uses a split approach.</a:t>
            </a:r>
          </a:p>
          <a:p>
            <a:pPr marL="0" lvl="2" indent="0">
              <a:spcAft>
                <a:spcPts val="600"/>
              </a:spcAft>
              <a:buNone/>
            </a:pPr>
            <a:r>
              <a:rPr lang="en-GB" sz="900" b="1" dirty="0">
                <a:solidFill>
                  <a:srgbClr val="3C69FF"/>
                </a:solidFill>
              </a:rPr>
              <a:t>Conclusion</a:t>
            </a:r>
            <a:r>
              <a:rPr lang="en-GB" sz="900" dirty="0"/>
              <a:t>: In the context of smoothing experience variance:</a:t>
            </a:r>
          </a:p>
          <a:p>
            <a:pPr marL="171450" lvl="2" indent="-171450">
              <a:spcAft>
                <a:spcPts val="600"/>
              </a:spcAft>
            </a:pPr>
            <a:r>
              <a:rPr lang="en-GB" sz="900" dirty="0"/>
              <a:t>No consistent link is observed between premium experience variance treatment and treatment of CICP.</a:t>
            </a:r>
          </a:p>
          <a:p>
            <a:pPr marL="171450" lvl="2" indent="-171450">
              <a:spcAft>
                <a:spcPts val="600"/>
              </a:spcAft>
            </a:pPr>
            <a:r>
              <a:rPr lang="en-GB" sz="900" dirty="0"/>
              <a:t>A mild tendency for reinsurers with CICP in the LRC to favour current service allocation for premium, but practice still varies.</a:t>
            </a:r>
          </a:p>
          <a:p>
            <a:pPr marL="171450" lvl="2" indent="-171450">
              <a:spcAft>
                <a:spcPts val="600"/>
              </a:spcAft>
            </a:pPr>
            <a:endParaRPr lang="en-GB" sz="900" dirty="0"/>
          </a:p>
          <a:p>
            <a:pPr marL="0" lvl="2" indent="0">
              <a:spcAft>
                <a:spcPts val="600"/>
              </a:spcAft>
              <a:buNone/>
            </a:pPr>
            <a:endParaRPr lang="en-GB" sz="900" dirty="0"/>
          </a:p>
          <a:p>
            <a:pPr marL="0" lvl="2" indent="0">
              <a:spcAft>
                <a:spcPts val="600"/>
              </a:spcAft>
              <a:buNone/>
            </a:pPr>
            <a:endParaRPr lang="en-GB" sz="900" dirty="0"/>
          </a:p>
          <a:p>
            <a:endParaRPr lang="en-US" sz="900" dirty="0"/>
          </a:p>
          <a:p>
            <a:pPr marL="171450" indent="-171450">
              <a:buFont typeface="Arial" panose="020B0604020202020204" pitchFamily="34" charset="0"/>
              <a:buChar char="•"/>
            </a:pPr>
            <a:endParaRPr sz="900" dirty="0"/>
          </a:p>
        </p:txBody>
      </p:sp>
      <p:sp>
        <p:nvSpPr>
          <p:cNvPr id="2" name="SubTitle2">
            <a:extLst>
              <a:ext uri="{FF2B5EF4-FFF2-40B4-BE49-F238E27FC236}">
                <a16:creationId xmlns:a16="http://schemas.microsoft.com/office/drawing/2014/main" id="{B5960F79-8C42-A960-0F95-2B12DBA50041}"/>
              </a:ext>
            </a:extLst>
          </p:cNvPr>
          <p:cNvSpPr txBox="1"/>
          <p:nvPr/>
        </p:nvSpPr>
        <p:spPr>
          <a:xfrm>
            <a:off x="334842" y="3320863"/>
            <a:ext cx="7458175" cy="646331"/>
          </a:xfrm>
          <a:prstGeom prst="rect">
            <a:avLst/>
          </a:prstGeom>
          <a:noFill/>
        </p:spPr>
        <p:txBody>
          <a:bodyPr wrap="square" rtlCol="0">
            <a:spAutoFit/>
          </a:bodyPr>
          <a:lstStyle/>
          <a:p>
            <a:pPr marL="228600" indent="-228600">
              <a:buFont typeface="+mj-lt"/>
              <a:buAutoNum type="alphaLcParenR" startAt="2"/>
            </a:pPr>
            <a:r>
              <a:rPr lang="en-US" sz="1200" dirty="0">
                <a:latin typeface="Arial" panose="020B0604020202020204" pitchFamily="34" charset="0"/>
              </a:rPr>
              <a:t>Has your company treated CICP for disability income business within LRC or LIC?</a:t>
            </a:r>
            <a:endParaRPr lang="en-AU" sz="1200" dirty="0">
              <a:latin typeface="Arial" panose="020B0604020202020204" pitchFamily="34" charset="0"/>
            </a:endParaRPr>
          </a:p>
          <a:p>
            <a:endParaRPr lang="en-AU" dirty="0"/>
          </a:p>
        </p:txBody>
      </p:sp>
      <p:pic>
        <p:nvPicPr>
          <p:cNvPr id="4" name="Picture 1">
            <a:extLst>
              <a:ext uri="{FF2B5EF4-FFF2-40B4-BE49-F238E27FC236}">
                <a16:creationId xmlns:a16="http://schemas.microsoft.com/office/drawing/2014/main" id="{72C34818-D60C-4F13-4D91-8D1D327DF51C}"/>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407707" y="620800"/>
            <a:ext cx="7368083" cy="6019799"/>
          </a:xfrm>
          <a:prstGeom prst="rect">
            <a:avLst/>
          </a:prstGeom>
        </p:spPr>
      </p:pic>
      <p:sp>
        <p:nvSpPr>
          <p:cNvPr id="3" name="Slide Number Placeholder 2">
            <a:extLst>
              <a:ext uri="{FF2B5EF4-FFF2-40B4-BE49-F238E27FC236}">
                <a16:creationId xmlns:a16="http://schemas.microsoft.com/office/drawing/2014/main" id="{4B9354D0-1C49-F392-C7B4-C3FA34C5FF19}"/>
              </a:ext>
            </a:extLst>
          </p:cNvPr>
          <p:cNvSpPr>
            <a:spLocks noGrp="1"/>
          </p:cNvSpPr>
          <p:nvPr>
            <p:ph type="sldNum" sz="quarter" idx="12"/>
          </p:nvPr>
        </p:nvSpPr>
        <p:spPr/>
        <p:txBody>
          <a:bodyPr/>
          <a:lstStyle/>
          <a:p>
            <a:fld id="{C5EF2332-01BF-834F-8236-50238282D533}"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CF5937AF-DCAC-1A1E-187C-B9989A3514DD}"/>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88D16ED5-D26B-AD99-8644-546F98D68004}"/>
              </a:ext>
            </a:extLst>
          </p:cNvPr>
          <p:cNvSpPr txBox="1"/>
          <p:nvPr/>
        </p:nvSpPr>
        <p:spPr>
          <a:xfrm>
            <a:off x="334842" y="518465"/>
            <a:ext cx="10152183" cy="461665"/>
          </a:xfrm>
          <a:prstGeom prst="rect">
            <a:avLst/>
          </a:prstGeom>
          <a:noFill/>
        </p:spPr>
        <p:txBody>
          <a:bodyPr vert="horz" wrap="square" rtlCol="0">
            <a:spAutoFit/>
          </a:bodyPr>
          <a:lstStyle/>
          <a:p>
            <a:r>
              <a:rPr lang="en-US" sz="1200" dirty="0">
                <a:latin typeface="Arial" panose="020B0604020202020204" pitchFamily="34" charset="0"/>
              </a:rPr>
              <a:t>Does your company use current rates or the locked-in rates for the measurement of the loss component?</a:t>
            </a:r>
            <a:endParaRPr lang="en-AU" sz="1200" dirty="0">
              <a:latin typeface="Arial" panose="020B0604020202020204" pitchFamily="34" charset="0"/>
            </a:endParaRPr>
          </a:p>
          <a:p>
            <a:endParaRPr lang="en-AU" sz="1200" dirty="0">
              <a:latin typeface="Arial" panose="020B0604020202020204" pitchFamily="34" charset="0"/>
            </a:endParaRPr>
          </a:p>
        </p:txBody>
      </p:sp>
      <p:sp>
        <p:nvSpPr>
          <p:cNvPr id="2" name="Text Placeholder 3">
            <a:extLst>
              <a:ext uri="{FF2B5EF4-FFF2-40B4-BE49-F238E27FC236}">
                <a16:creationId xmlns:a16="http://schemas.microsoft.com/office/drawing/2014/main" id="{574958A1-11CC-FDE0-0792-2F02F66486F7}"/>
              </a:ext>
            </a:extLst>
          </p:cNvPr>
          <p:cNvSpPr txBox="1">
            <a:spLocks/>
          </p:cNvSpPr>
          <p:nvPr/>
        </p:nvSpPr>
        <p:spPr>
          <a:xfrm>
            <a:off x="7787773" y="1090936"/>
            <a:ext cx="4100912" cy="5091036"/>
          </a:xfrm>
          <a:prstGeom prst="rect">
            <a:avLst/>
          </a:prstGeom>
        </p:spPr>
        <p:txBody>
          <a:bodyPr vert="horz" lIns="91440" tIns="45720" rIns="91440" bIns="45720" rtlCol="0">
            <a:normAutofit/>
          </a:bodyPr>
          <a:lstStyle>
            <a:lvl1pPr marL="0" indent="0" algn="l" defTabSz="457189" rtl="0" eaLnBrk="1" latinLnBrk="0" hangingPunct="1">
              <a:spcBef>
                <a:spcPct val="20000"/>
              </a:spcBef>
              <a:spcAft>
                <a:spcPts val="600"/>
              </a:spcAft>
              <a:buFont typeface="Arial" panose="020B0604020202020204" pitchFamily="34" charset="0"/>
              <a:buNone/>
              <a:defRPr lang="en-US" sz="1200" b="0" kern="1200" dirty="0">
                <a:solidFill>
                  <a:schemeClr val="tx1"/>
                </a:solidFill>
                <a:latin typeface="Arial" panose="020B0604020202020204" pitchFamily="34" charset="0"/>
                <a:ea typeface="+mn-ea"/>
                <a:cs typeface="Arial" panose="020B0604020202020204" pitchFamily="34" charset="0"/>
              </a:defRPr>
            </a:lvl1pPr>
            <a:lvl2pPr marL="539750" indent="-87313" algn="l" defTabSz="447675"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87425" indent="-7461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435100" indent="-65088"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882775" indent="-5556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5886" indent="0" algn="l" defTabSz="457189" rtl="0" eaLnBrk="1" latinLnBrk="0" hangingPunct="1">
              <a:spcBef>
                <a:spcPct val="20000"/>
              </a:spcBef>
              <a:buFont typeface="Arial"/>
              <a:buNone/>
              <a:defRPr sz="900" kern="1200">
                <a:solidFill>
                  <a:schemeClr val="tx1"/>
                </a:solidFill>
                <a:latin typeface="+mn-lt"/>
                <a:ea typeface="+mn-ea"/>
                <a:cs typeface="+mn-cs"/>
              </a:defRPr>
            </a:lvl6pPr>
            <a:lvl7pPr marL="2743062" indent="0" algn="l" defTabSz="457189" rtl="0" eaLnBrk="1" latinLnBrk="0" hangingPunct="1">
              <a:spcBef>
                <a:spcPct val="20000"/>
              </a:spcBef>
              <a:buFont typeface="Arial"/>
              <a:buNone/>
              <a:defRPr sz="900" kern="1200">
                <a:solidFill>
                  <a:schemeClr val="tx1"/>
                </a:solidFill>
                <a:latin typeface="+mn-lt"/>
                <a:ea typeface="+mn-ea"/>
                <a:cs typeface="+mn-cs"/>
              </a:defRPr>
            </a:lvl7pPr>
            <a:lvl8pPr marL="3200240" indent="0" algn="l" defTabSz="457189" rtl="0" eaLnBrk="1" latinLnBrk="0" hangingPunct="1">
              <a:spcBef>
                <a:spcPct val="20000"/>
              </a:spcBef>
              <a:buFont typeface="Arial"/>
              <a:buNone/>
              <a:defRPr sz="900" kern="1200">
                <a:solidFill>
                  <a:schemeClr val="tx1"/>
                </a:solidFill>
                <a:latin typeface="+mn-lt"/>
                <a:ea typeface="+mn-ea"/>
                <a:cs typeface="+mn-cs"/>
              </a:defRPr>
            </a:lvl8pPr>
            <a:lvl9pPr marL="3657418" indent="0" algn="l" defTabSz="457189" rtl="0" eaLnBrk="1" latinLnBrk="0" hangingPunct="1">
              <a:spcBef>
                <a:spcPct val="20000"/>
              </a:spcBef>
              <a:buFont typeface="Arial"/>
              <a:buNone/>
              <a:defRPr sz="900" kern="1200">
                <a:solidFill>
                  <a:schemeClr val="tx1"/>
                </a:solidFill>
                <a:latin typeface="+mn-lt"/>
                <a:ea typeface="+mn-ea"/>
                <a:cs typeface="+mn-cs"/>
              </a:defRPr>
            </a:lvl9pPr>
          </a:lstStyle>
          <a:p>
            <a:r>
              <a:rPr lang="en-US" sz="900" b="1" dirty="0">
                <a:solidFill>
                  <a:srgbClr val="3C69FF"/>
                </a:solidFill>
              </a:rPr>
              <a:t>Across Direct insurers and Reinsurers, the majority of respondents </a:t>
            </a:r>
            <a:r>
              <a:rPr lang="en-US" sz="900" dirty="0"/>
              <a:t> apply locked-in rates for the measurement of the loss component </a:t>
            </a:r>
            <a:r>
              <a:rPr lang="en-US" sz="900" b="1" dirty="0">
                <a:solidFill>
                  <a:srgbClr val="3C69FF"/>
                </a:solidFill>
              </a:rPr>
              <a:t>(80% Direct Insurers; 100% Reinsurers).</a:t>
            </a:r>
            <a:r>
              <a:rPr lang="en-US" sz="900" dirty="0"/>
              <a:t> </a:t>
            </a:r>
          </a:p>
          <a:p>
            <a:r>
              <a:rPr lang="en-US" sz="900" dirty="0"/>
              <a:t>For Direct Insurers, a small proportion (13%) use current rates, while 7% did not provide a response. </a:t>
            </a:r>
          </a:p>
          <a:p>
            <a:r>
              <a:rPr lang="en-US" sz="900" dirty="0"/>
              <a:t>Three commonly cited reasons for selecting locked-in rates are:</a:t>
            </a:r>
          </a:p>
          <a:p>
            <a:pPr marL="228600" indent="-228600">
              <a:buFont typeface="+mj-lt"/>
              <a:buAutoNum type="arabicPeriod"/>
            </a:pPr>
            <a:r>
              <a:rPr lang="en-US" sz="900" dirty="0"/>
              <a:t>Group office directives, where local implementation followed global policy decisions.</a:t>
            </a:r>
          </a:p>
          <a:p>
            <a:pPr marL="228600" indent="-228600">
              <a:buFont typeface="+mj-lt"/>
              <a:buAutoNum type="arabicPeriod"/>
            </a:pPr>
            <a:r>
              <a:rPr lang="en-US" sz="900" dirty="0"/>
              <a:t>Alignment with the CSM methodology, to maintain consistency between the liability for remaining coverage and the loss component.</a:t>
            </a:r>
          </a:p>
          <a:p>
            <a:pPr marL="228600" indent="-228600">
              <a:buFont typeface="+mj-lt"/>
              <a:buAutoNum type="arabicPeriod"/>
            </a:pPr>
            <a:r>
              <a:rPr lang="en-US" sz="900" dirty="0"/>
              <a:t>Reduction in operational complexity, particularly avoiding additional movements between the CSM and the loss component that arise under a current-rate approach.</a:t>
            </a:r>
          </a:p>
        </p:txBody>
      </p:sp>
      <p:pic>
        <p:nvPicPr>
          <p:cNvPr id="4" name="Picture 1">
            <a:extLst>
              <a:ext uri="{FF2B5EF4-FFF2-40B4-BE49-F238E27FC236}">
                <a16:creationId xmlns:a16="http://schemas.microsoft.com/office/drawing/2014/main" id="{7FD276DF-7420-F914-F4B4-C25DC2B7B1CA}"/>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396049" y="1087200"/>
            <a:ext cx="7391400" cy="5133975"/>
          </a:xfrm>
          <a:prstGeom prst="rect">
            <a:avLst/>
          </a:prstGeom>
        </p:spPr>
      </p:pic>
      <p:sp>
        <p:nvSpPr>
          <p:cNvPr id="3" name="Slide Number Placeholder 2">
            <a:extLst>
              <a:ext uri="{FF2B5EF4-FFF2-40B4-BE49-F238E27FC236}">
                <a16:creationId xmlns:a16="http://schemas.microsoft.com/office/drawing/2014/main" id="{CB1EAF0D-135B-AF28-756D-3B24649B5CF9}"/>
              </a:ext>
            </a:extLst>
          </p:cNvPr>
          <p:cNvSpPr>
            <a:spLocks noGrp="1"/>
          </p:cNvSpPr>
          <p:nvPr>
            <p:ph type="sldNum" sz="quarter" idx="12"/>
          </p:nvPr>
        </p:nvSpPr>
        <p:spPr/>
        <p:txBody>
          <a:bodyPr/>
          <a:lstStyle/>
          <a:p>
            <a:fld id="{C5EF2332-01BF-834F-8236-50238282D533}"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14780931-093F-F9A7-7D38-871EF952AD00}"/>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9D064FCF-DADB-9F9E-CD52-C88261E6FFFC}"/>
              </a:ext>
            </a:extLst>
          </p:cNvPr>
          <p:cNvSpPr txBox="1"/>
          <p:nvPr/>
        </p:nvSpPr>
        <p:spPr>
          <a:xfrm>
            <a:off x="334842" y="518465"/>
            <a:ext cx="11522316" cy="276999"/>
          </a:xfrm>
          <a:prstGeom prst="rect">
            <a:avLst/>
          </a:prstGeom>
          <a:noFill/>
        </p:spPr>
        <p:txBody>
          <a:bodyPr vert="horz" wrap="square" rtlCol="0">
            <a:spAutoFit/>
          </a:bodyPr>
          <a:lstStyle/>
          <a:p>
            <a:pPr marL="228600" indent="-228600">
              <a:buAutoNum type="alphaLcParenR"/>
            </a:pPr>
            <a:r>
              <a:rPr lang="en-US" sz="1200" dirty="0">
                <a:latin typeface="Arial" panose="020B0604020202020204" pitchFamily="34" charset="0"/>
              </a:rPr>
              <a:t>What is the method used for releasing Loss Component at subsequent measurement? </a:t>
            </a:r>
          </a:p>
        </p:txBody>
      </p:sp>
      <p:sp>
        <p:nvSpPr>
          <p:cNvPr id="8" name="Text Placeholder 3">
            <a:extLst>
              <a:ext uri="{FF2B5EF4-FFF2-40B4-BE49-F238E27FC236}">
                <a16:creationId xmlns:a16="http://schemas.microsoft.com/office/drawing/2014/main" id="{040036FB-6EA6-16D9-D6A4-0330AD290DB9}"/>
              </a:ext>
            </a:extLst>
          </p:cNvPr>
          <p:cNvSpPr>
            <a:spLocks noGrp="1"/>
          </p:cNvSpPr>
          <p:nvPr>
            <p:ph type="body" sz="half" idx="2"/>
          </p:nvPr>
        </p:nvSpPr>
        <p:spPr>
          <a:xfrm>
            <a:off x="7787773" y="1090936"/>
            <a:ext cx="4100912" cy="5091036"/>
          </a:xfrm>
        </p:spPr>
        <p:txBody>
          <a:bodyPr>
            <a:noAutofit/>
          </a:bodyPr>
          <a:lstStyle/>
          <a:p>
            <a:r>
              <a:rPr lang="en-US" sz="900" b="1" dirty="0">
                <a:solidFill>
                  <a:srgbClr val="3C69FF"/>
                </a:solidFill>
              </a:rPr>
              <a:t>Loss Component (LC) </a:t>
            </a:r>
            <a:r>
              <a:rPr lang="en-US" sz="900" dirty="0"/>
              <a:t>release methods are varied across respondents:</a:t>
            </a:r>
          </a:p>
          <a:p>
            <a:pPr marL="171450" indent="-171450">
              <a:buFont typeface="Arial" panose="020B0604020202020204" pitchFamily="34" charset="0"/>
              <a:buChar char="•"/>
            </a:pPr>
            <a:r>
              <a:rPr lang="en-US" sz="900" b="1" dirty="0">
                <a:solidFill>
                  <a:srgbClr val="3C69FF"/>
                </a:solidFill>
              </a:rPr>
              <a:t>Direct insurers </a:t>
            </a:r>
            <a:r>
              <a:rPr lang="en-US" sz="900" dirty="0"/>
              <a:t>are</a:t>
            </a:r>
            <a:r>
              <a:rPr lang="en-US" sz="900" b="1" dirty="0">
                <a:solidFill>
                  <a:srgbClr val="3C69FF"/>
                </a:solidFill>
              </a:rPr>
              <a:t> </a:t>
            </a:r>
            <a:r>
              <a:rPr lang="en-US" sz="900" dirty="0"/>
              <a:t>generally less varied than Reinsurers, with the </a:t>
            </a:r>
            <a:r>
              <a:rPr lang="en-US" sz="900" b="1" dirty="0">
                <a:solidFill>
                  <a:srgbClr val="3C69FF"/>
                </a:solidFill>
              </a:rPr>
              <a:t>majority of respondents (67%) applying proportional PV outflows</a:t>
            </a:r>
            <a:r>
              <a:rPr lang="en-US" sz="900" dirty="0"/>
              <a:t> with or without RA release.</a:t>
            </a:r>
          </a:p>
          <a:p>
            <a:pPr marL="171450" indent="-171450">
              <a:buFont typeface="Arial" panose="020B0604020202020204" pitchFamily="34" charset="0"/>
              <a:buChar char="•"/>
            </a:pPr>
            <a:r>
              <a:rPr lang="en-US" sz="900" b="1" dirty="0">
                <a:solidFill>
                  <a:srgbClr val="3C69FF"/>
                </a:solidFill>
              </a:rPr>
              <a:t>Reinsurers </a:t>
            </a:r>
            <a:r>
              <a:rPr lang="en-US" sz="900" dirty="0"/>
              <a:t>are</a:t>
            </a:r>
            <a:r>
              <a:rPr lang="en-US" sz="900" b="1" dirty="0">
                <a:solidFill>
                  <a:srgbClr val="3C69FF"/>
                </a:solidFill>
              </a:rPr>
              <a:t> </a:t>
            </a:r>
            <a:r>
              <a:rPr lang="en-US" sz="900" dirty="0"/>
              <a:t>generally </a:t>
            </a:r>
            <a:r>
              <a:rPr lang="en-US" sz="900" b="1" dirty="0">
                <a:solidFill>
                  <a:srgbClr val="3C69FF"/>
                </a:solidFill>
              </a:rPr>
              <a:t>more varied </a:t>
            </a:r>
            <a:r>
              <a:rPr lang="en-US" sz="900" dirty="0"/>
              <a:t>than Direct Insurers. In addition to using </a:t>
            </a:r>
            <a:r>
              <a:rPr lang="en-US" sz="900" b="1" dirty="0">
                <a:solidFill>
                  <a:srgbClr val="3C69FF"/>
                </a:solidFill>
              </a:rPr>
              <a:t>proportional to PV outflows (45%), nearly 30% </a:t>
            </a:r>
            <a:r>
              <a:rPr lang="en-US" sz="900" dirty="0"/>
              <a:t>of Reinsurers also apply </a:t>
            </a:r>
            <a:r>
              <a:rPr lang="en-US" sz="900" b="1" dirty="0">
                <a:solidFill>
                  <a:srgbClr val="3C69FF"/>
                </a:solidFill>
              </a:rPr>
              <a:t>expected outflows </a:t>
            </a:r>
            <a:r>
              <a:rPr lang="en-US" sz="900" dirty="0"/>
              <a:t>(with or without risk adjustment).</a:t>
            </a:r>
          </a:p>
          <a:p>
            <a:pPr marL="171450" indent="-171450">
              <a:buFont typeface="Arial" panose="020B0604020202020204" pitchFamily="34" charset="0"/>
              <a:buChar char="•"/>
            </a:pPr>
            <a:r>
              <a:rPr lang="en-US" sz="900" dirty="0"/>
              <a:t>Coverage units are used by 4 Direct Insurers and 1 Reinsurer, generally where LC is treated as a negative CSM for simplicity.</a:t>
            </a:r>
          </a:p>
          <a:p>
            <a:pPr marL="171450" indent="-171450">
              <a:buFont typeface="Arial" panose="020B0604020202020204" pitchFamily="34" charset="0"/>
              <a:buChar char="•"/>
            </a:pPr>
            <a:endParaRPr lang="en-US" sz="900" dirty="0"/>
          </a:p>
          <a:p>
            <a:r>
              <a:rPr lang="en-US" sz="900" b="1" dirty="0">
                <a:solidFill>
                  <a:srgbClr val="3C69FF"/>
                </a:solidFill>
              </a:rPr>
              <a:t>Reinsurance Loss Recovery Component (RLRC) </a:t>
            </a:r>
            <a:r>
              <a:rPr lang="en-US" sz="900" dirty="0"/>
              <a:t>release methods show far less variation than LC methods.</a:t>
            </a:r>
          </a:p>
          <a:p>
            <a:pPr marL="171450" indent="-171450">
              <a:buFont typeface="Arial" panose="020B0604020202020204" pitchFamily="34" charset="0"/>
              <a:buChar char="•"/>
            </a:pPr>
            <a:r>
              <a:rPr lang="en-US" sz="900" b="1" dirty="0">
                <a:solidFill>
                  <a:srgbClr val="3C69FF"/>
                </a:solidFill>
              </a:rPr>
              <a:t>Majority of respondents (67% Direct insurers; 71%Reinsurers) </a:t>
            </a:r>
            <a:r>
              <a:rPr lang="en-US" sz="900" dirty="0"/>
              <a:t>release the RLRC in proportion to the underlying loss component. Where applied, RLRC calculations generally mirror the LC approach, either through applying reinsurance percentages, or reflecting underlying FCF movements.</a:t>
            </a:r>
          </a:p>
          <a:p>
            <a:pPr marL="171450" indent="-171450">
              <a:buFont typeface="Arial" panose="020B0604020202020204" pitchFamily="34" charset="0"/>
              <a:buChar char="•"/>
            </a:pPr>
            <a:r>
              <a:rPr lang="en-US" sz="900" b="1" dirty="0">
                <a:solidFill>
                  <a:srgbClr val="3C69FF"/>
                </a:solidFill>
              </a:rPr>
              <a:t>Some respondents have not yet experienced an RLRC in practice, </a:t>
            </a:r>
            <a:r>
              <a:rPr lang="en-US" sz="900" dirty="0"/>
              <a:t>as they do not currently have onerous underlying contracts. The RLRC mechanism is therefore conceptually understood but has been seldom operationally tested for some.</a:t>
            </a:r>
          </a:p>
          <a:p>
            <a:endParaRPr lang="en-US" sz="900" dirty="0"/>
          </a:p>
        </p:txBody>
      </p:sp>
      <p:sp>
        <p:nvSpPr>
          <p:cNvPr id="2" name="SubTitle2">
            <a:extLst>
              <a:ext uri="{FF2B5EF4-FFF2-40B4-BE49-F238E27FC236}">
                <a16:creationId xmlns:a16="http://schemas.microsoft.com/office/drawing/2014/main" id="{A6B81F9A-0E6F-CFF8-32DE-DA117B8AC201}"/>
              </a:ext>
            </a:extLst>
          </p:cNvPr>
          <p:cNvSpPr txBox="1"/>
          <p:nvPr/>
        </p:nvSpPr>
        <p:spPr>
          <a:xfrm>
            <a:off x="334842" y="3252037"/>
            <a:ext cx="7658784" cy="830997"/>
          </a:xfrm>
          <a:prstGeom prst="rect">
            <a:avLst/>
          </a:prstGeom>
          <a:noFill/>
        </p:spPr>
        <p:txBody>
          <a:bodyPr wrap="square" rtlCol="0">
            <a:spAutoFit/>
          </a:bodyPr>
          <a:lstStyle/>
          <a:p>
            <a:pPr marL="228600" indent="-228600">
              <a:buFont typeface="+mj-lt"/>
              <a:buAutoNum type="alphaLcParenR" startAt="2"/>
            </a:pPr>
            <a:r>
              <a:rPr lang="en-US" sz="1200" dirty="0">
                <a:latin typeface="Arial" panose="020B0604020202020204" pitchFamily="34" charset="0"/>
              </a:rPr>
              <a:t>What is the method used for releasing Reinsurance Loss Recovery Component at subsequent measurement?</a:t>
            </a:r>
            <a:endParaRPr lang="en-AU" sz="1200" dirty="0">
              <a:latin typeface="Arial" panose="020B0604020202020204" pitchFamily="34" charset="0"/>
            </a:endParaRPr>
          </a:p>
          <a:p>
            <a:endParaRPr lang="en-AU" dirty="0"/>
          </a:p>
        </p:txBody>
      </p:sp>
      <p:pic>
        <p:nvPicPr>
          <p:cNvPr id="4" name="Picture 1">
            <a:extLst>
              <a:ext uri="{FF2B5EF4-FFF2-40B4-BE49-F238E27FC236}">
                <a16:creationId xmlns:a16="http://schemas.microsoft.com/office/drawing/2014/main" id="{BFC7CA40-BE86-039A-1241-9EE11D2DCB12}"/>
              </a:ext>
            </a:extLst>
          </p:cNvPr>
          <p:cNvPicPr>
            <a:picLocks/>
          </p:cNvPicPr>
          <p:nvPr/>
        </p:nvPicPr>
        <p:blipFill>
          <a:blip r:embed="rId3">
            <a:extLst>
              <a:ext uri="{96DAC541-7B7A-43D3-8B79-37D633B846F1}">
                <asvg:svgBlip xmlns:asvg="http://schemas.microsoft.com/office/drawing/2016/SVG/main" r:embed="rId4"/>
              </a:ext>
            </a:extLst>
          </a:blip>
          <a:srcRect/>
          <a:stretch/>
        </p:blipFill>
        <p:spPr>
          <a:xfrm>
            <a:off x="396049" y="611463"/>
            <a:ext cx="7391400" cy="6457950"/>
          </a:xfrm>
          <a:prstGeom prst="rect">
            <a:avLst/>
          </a:prstGeom>
        </p:spPr>
      </p:pic>
      <p:sp>
        <p:nvSpPr>
          <p:cNvPr id="3" name="Slide Number Placeholder 2">
            <a:extLst>
              <a:ext uri="{FF2B5EF4-FFF2-40B4-BE49-F238E27FC236}">
                <a16:creationId xmlns:a16="http://schemas.microsoft.com/office/drawing/2014/main" id="{52E8C2BD-9826-9B76-F91E-A57C19D8222A}"/>
              </a:ext>
            </a:extLst>
          </p:cNvPr>
          <p:cNvSpPr>
            <a:spLocks noGrp="1"/>
          </p:cNvSpPr>
          <p:nvPr>
            <p:ph type="sldNum" sz="quarter" idx="12"/>
          </p:nvPr>
        </p:nvSpPr>
        <p:spPr/>
        <p:txBody>
          <a:bodyPr/>
          <a:lstStyle/>
          <a:p>
            <a:fld id="{C5EF2332-01BF-834F-8236-50238282D533}"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11DF-93A4-0DF7-8288-F75B907392D3}"/>
            </a:ext>
          </a:extLst>
        </p:cNvPr>
        <p:cNvGrpSpPr/>
        <p:nvPr/>
      </p:nvGrpSpPr>
      <p:grpSpPr>
        <a:xfrm>
          <a:off x="0" y="0"/>
          <a:ext cx="0" cy="0"/>
          <a:chOff x="0" y="0"/>
          <a:chExt cx="0" cy="0"/>
        </a:xfrm>
      </p:grpSpPr>
      <p:sp>
        <p:nvSpPr>
          <p:cNvPr id="20" name="Title">
            <a:extLst>
              <a:ext uri="{FF2B5EF4-FFF2-40B4-BE49-F238E27FC236}">
                <a16:creationId xmlns:a16="http://schemas.microsoft.com/office/drawing/2014/main" id="{1334BD7D-0D8B-2C1C-BA89-6C67BBB9803A}"/>
              </a:ext>
            </a:extLst>
          </p:cNvPr>
          <p:cNvSpPr>
            <a:spLocks noGrp="1"/>
          </p:cNvSpPr>
          <p:nvPr/>
        </p:nvSpPr>
        <p:spPr>
          <a:xfrm>
            <a:off x="334800" y="266400"/>
            <a:ext cx="8598150" cy="778216"/>
          </a:xfrm>
          <a:prstGeom prst="rect">
            <a:avLst/>
          </a:prstGeom>
        </p:spPr>
        <p:txBody>
          <a:bodyPr vert="horz" lIns="91440" tIns="45720" rIns="91440" bIns="45720" rtlCol="0" anchor="t">
            <a:noAutofit/>
          </a:bodyPr>
          <a:lstStyle>
            <a:lvl1pPr algn="l" defTabSz="457189" rtl="0" eaLnBrk="1" latinLnBrk="0" hangingPunct="1">
              <a:spcBef>
                <a:spcPct val="0"/>
              </a:spcBef>
              <a:buNone/>
              <a:defRPr sz="1900" b="1" kern="1200">
                <a:solidFill>
                  <a:srgbClr val="3C69FF"/>
                </a:solidFill>
                <a:latin typeface="Arial" panose="020B0604020202020204" pitchFamily="34" charset="0"/>
                <a:ea typeface="+mj-ea"/>
                <a:cs typeface="Arial" panose="020B0604020202020204" pitchFamily="34" charset="0"/>
              </a:defRPr>
            </a:lvl1pPr>
          </a:lstStyle>
          <a:p>
            <a:pPr marL="0" lvl="0" indent="0">
              <a:buNone/>
            </a:pPr>
            <a:r>
              <a:rPr dirty="0"/>
              <a:t>Section 1: Allocation of Insurance Acquisition Cash Flows</a:t>
            </a:r>
            <a:r>
              <a:rPr lang="en-AU" dirty="0"/>
              <a:t> (IACF)</a:t>
            </a:r>
            <a:endParaRPr dirty="0"/>
          </a:p>
        </p:txBody>
      </p:sp>
      <p:sp>
        <p:nvSpPr>
          <p:cNvPr id="21" name="SubTitle">
            <a:extLst>
              <a:ext uri="{FF2B5EF4-FFF2-40B4-BE49-F238E27FC236}">
                <a16:creationId xmlns:a16="http://schemas.microsoft.com/office/drawing/2014/main" id="{FAA02CF0-D11D-7604-2FEB-397302E95578}"/>
              </a:ext>
            </a:extLst>
          </p:cNvPr>
          <p:cNvSpPr txBox="1"/>
          <p:nvPr/>
        </p:nvSpPr>
        <p:spPr>
          <a:xfrm>
            <a:off x="334800" y="518400"/>
            <a:ext cx="11522316" cy="276999"/>
          </a:xfrm>
          <a:prstGeom prst="rect">
            <a:avLst/>
          </a:prstGeom>
          <a:noFill/>
        </p:spPr>
        <p:txBody>
          <a:bodyPr vert="horz"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200" dirty="0">
                <a:latin typeface="Arial" panose="020B0604020202020204" pitchFamily="34" charset="0"/>
              </a:rPr>
              <a:t>What drivers have you used for allocating IACF to future renewal groups?</a:t>
            </a:r>
          </a:p>
        </p:txBody>
      </p:sp>
      <p:sp>
        <p:nvSpPr>
          <p:cNvPr id="22" name="Content Placeholder 2">
            <a:extLst>
              <a:ext uri="{FF2B5EF4-FFF2-40B4-BE49-F238E27FC236}">
                <a16:creationId xmlns:a16="http://schemas.microsoft.com/office/drawing/2014/main" id="{32551E3E-F1F6-C5E8-345E-5B719EAB0449}"/>
              </a:ext>
            </a:extLst>
          </p:cNvPr>
          <p:cNvSpPr>
            <a:spLocks noGrp="1"/>
          </p:cNvSpPr>
          <p:nvPr/>
        </p:nvSpPr>
        <p:spPr>
          <a:xfrm>
            <a:off x="7725600" y="1112400"/>
            <a:ext cx="4467600" cy="5090400"/>
          </a:xfrm>
          <a:prstGeom prst="rect">
            <a:avLst/>
          </a:prstGeom>
        </p:spPr>
        <p:txBody>
          <a:bodyPr vert="horz" lIns="91440" tIns="45720" rIns="91440" bIns="45720" rtlCol="0">
            <a:noAutofit/>
          </a:bodyPr>
          <a:lstStyle>
            <a:lvl1pPr marL="457189" indent="-457189" algn="l" defTabSz="457189" rtl="0" eaLnBrk="1" latinLnBrk="0" hangingPunct="1">
              <a:spcBef>
                <a:spcPct val="20000"/>
              </a:spcBef>
              <a:buFontTx/>
              <a:buNone/>
              <a:defRPr sz="1200" kern="1200">
                <a:solidFill>
                  <a:schemeClr val="tx1"/>
                </a:solidFill>
                <a:latin typeface="Arial" panose="020B0604020202020204" pitchFamily="34" charset="0"/>
                <a:ea typeface="+mn-ea"/>
                <a:cs typeface="Arial" panose="020B0604020202020204" pitchFamily="34" charset="0"/>
              </a:defRPr>
            </a:lvl1pPr>
            <a:lvl2pPr marL="912813" indent="-109538"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370013" indent="-114300"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827213" indent="-127000"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285943" indent="-457189" algn="l" defTabSz="457189" rtl="0" eaLnBrk="1" latinLnBrk="0" hangingPunct="1">
              <a:spcBef>
                <a:spcPct val="20000"/>
              </a:spcBef>
              <a:buFont typeface="Arial"/>
              <a:buChar char="»"/>
              <a:defRPr sz="1200" kern="1200">
                <a:solidFill>
                  <a:schemeClr val="tx1"/>
                </a:solidFill>
                <a:latin typeface="Arial" panose="020B0604020202020204" pitchFamily="34" charset="0"/>
                <a:ea typeface="+mn-ea"/>
                <a:cs typeface="Arial" panose="020B0604020202020204" pitchFamily="34" charset="0"/>
              </a:defRPr>
            </a:lvl5pPr>
            <a:lvl6pPr marL="2743131" indent="-457189" algn="l" defTabSz="457189" rtl="0" eaLnBrk="1" latinLnBrk="0" hangingPunct="1">
              <a:spcBef>
                <a:spcPct val="20000"/>
              </a:spcBef>
              <a:buFont typeface="Arial"/>
              <a:buChar char="•"/>
              <a:defRPr sz="2000" kern="1200">
                <a:solidFill>
                  <a:schemeClr val="tx1"/>
                </a:solidFill>
                <a:latin typeface="+mn-lt"/>
                <a:ea typeface="+mn-ea"/>
                <a:cs typeface="+mn-cs"/>
              </a:defRPr>
            </a:lvl6pPr>
            <a:lvl7pPr marL="3200320" indent="-457189" algn="l" defTabSz="457189" rtl="0" eaLnBrk="1" latinLnBrk="0" hangingPunct="1">
              <a:spcBef>
                <a:spcPct val="20000"/>
              </a:spcBef>
              <a:buFont typeface="Arial"/>
              <a:buChar char="•"/>
              <a:defRPr sz="2000" kern="1200">
                <a:solidFill>
                  <a:schemeClr val="tx1"/>
                </a:solidFill>
                <a:latin typeface="+mn-lt"/>
                <a:ea typeface="+mn-ea"/>
                <a:cs typeface="+mn-cs"/>
              </a:defRPr>
            </a:lvl7pPr>
            <a:lvl8pPr marL="3657509" indent="-457189" algn="l" defTabSz="457189" rtl="0" eaLnBrk="1" latinLnBrk="0" hangingPunct="1">
              <a:spcBef>
                <a:spcPct val="20000"/>
              </a:spcBef>
              <a:buFont typeface="Arial"/>
              <a:buChar char="•"/>
              <a:defRPr sz="2000" kern="1200">
                <a:solidFill>
                  <a:schemeClr val="tx1"/>
                </a:solidFill>
                <a:latin typeface="+mn-lt"/>
                <a:ea typeface="+mn-ea"/>
                <a:cs typeface="+mn-cs"/>
              </a:defRPr>
            </a:lvl8pPr>
            <a:lvl9pPr marL="4114697" indent="-457189"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900" b="1" dirty="0">
                <a:solidFill>
                  <a:srgbClr val="3C69FF"/>
                </a:solidFill>
              </a:rPr>
              <a:t>The observations on this page only apply to Direct Insurers as IACF is typically irrelevant or not material for Reinsurers. </a:t>
            </a:r>
          </a:p>
          <a:p>
            <a:endParaRPr lang="en-US" sz="900" b="1" dirty="0">
              <a:solidFill>
                <a:srgbClr val="3C69FF"/>
              </a:solidFill>
            </a:endParaRPr>
          </a:p>
          <a:p>
            <a:r>
              <a:rPr lang="en-US" sz="900" b="1" dirty="0">
                <a:solidFill>
                  <a:srgbClr val="3C69FF"/>
                </a:solidFill>
              </a:rPr>
              <a:t>Allocation of IACF to Future Renewal Groups</a:t>
            </a:r>
          </a:p>
          <a:p>
            <a:pPr marL="171450" indent="-171450">
              <a:spcBef>
                <a:spcPts val="300"/>
              </a:spcBef>
              <a:spcAft>
                <a:spcPts val="300"/>
              </a:spcAft>
              <a:buFont typeface="Arial" panose="020B0604020202020204" pitchFamily="34" charset="0"/>
              <a:buChar char="•"/>
            </a:pPr>
            <a:r>
              <a:rPr lang="en-US" sz="900" b="1" dirty="0">
                <a:solidFill>
                  <a:srgbClr val="3C69FF"/>
                </a:solidFill>
              </a:rPr>
              <a:t>Premium is the most widely adopted driver (33%), </a:t>
            </a:r>
            <a:r>
              <a:rPr lang="en-US" sz="900" dirty="0"/>
              <a:t>either in the form of expected premium or PV of premium.</a:t>
            </a:r>
          </a:p>
          <a:p>
            <a:pPr marL="171450" indent="-171450">
              <a:spcBef>
                <a:spcPts val="300"/>
              </a:spcBef>
              <a:spcAft>
                <a:spcPts val="300"/>
              </a:spcAft>
              <a:buFont typeface="Arial" panose="020B0604020202020204" pitchFamily="34" charset="0"/>
              <a:buChar char="•"/>
            </a:pPr>
            <a:r>
              <a:rPr lang="en-US" sz="900" dirty="0"/>
              <a:t>The next most adopted driver (20% was a simple uniform method such as straight line. </a:t>
            </a:r>
          </a:p>
          <a:p>
            <a:pPr marL="171450" indent="-171450">
              <a:spcBef>
                <a:spcPts val="300"/>
              </a:spcBef>
              <a:spcAft>
                <a:spcPts val="300"/>
              </a:spcAft>
              <a:buFont typeface="Arial" panose="020B0604020202020204" pitchFamily="34" charset="0"/>
              <a:buChar char="•"/>
            </a:pPr>
            <a:r>
              <a:rPr lang="en-US" sz="900" dirty="0"/>
              <a:t>4 respondents stated that IACF are not applicable or  that the acquisition expenses are expensed to the current group.</a:t>
            </a:r>
            <a:endParaRPr lang="en-US" sz="900" b="1" dirty="0"/>
          </a:p>
          <a:p>
            <a:pPr marL="171450" indent="-171450">
              <a:spcBef>
                <a:spcPts val="300"/>
              </a:spcBef>
              <a:spcAft>
                <a:spcPts val="300"/>
              </a:spcAft>
              <a:buFont typeface="Arial" panose="020B0604020202020204" pitchFamily="34" charset="0"/>
              <a:buChar char="•"/>
            </a:pPr>
            <a:r>
              <a:rPr lang="en-US" sz="900" dirty="0"/>
              <a:t>1 respondents adopt “unit of cover” to allocate IACF to future renewal groups.</a:t>
            </a:r>
          </a:p>
          <a:p>
            <a:pPr marL="171450" indent="-171450">
              <a:spcBef>
                <a:spcPts val="300"/>
              </a:spcBef>
              <a:spcAft>
                <a:spcPts val="300"/>
              </a:spcAft>
              <a:buFont typeface="Arial" panose="020B0604020202020204" pitchFamily="34" charset="0"/>
              <a:buChar char="•"/>
            </a:pPr>
            <a:r>
              <a:rPr lang="en-US" sz="900" dirty="0"/>
              <a:t>Only 1 Direct Insurer uses PV of Cash Flow as the allocation driver.</a:t>
            </a:r>
          </a:p>
          <a:p>
            <a:endParaRPr lang="en-US" sz="900" b="1" dirty="0">
              <a:solidFill>
                <a:srgbClr val="3C69FF"/>
              </a:solidFill>
            </a:endParaRPr>
          </a:p>
          <a:p>
            <a:r>
              <a:rPr lang="en-US" sz="900" b="1" dirty="0">
                <a:solidFill>
                  <a:srgbClr val="3C69FF"/>
                </a:solidFill>
              </a:rPr>
              <a:t>Level 1 Impairment Testing</a:t>
            </a:r>
          </a:p>
          <a:p>
            <a:pPr>
              <a:spcBef>
                <a:spcPts val="300"/>
              </a:spcBef>
              <a:spcAft>
                <a:spcPts val="300"/>
              </a:spcAft>
            </a:pPr>
            <a:r>
              <a:rPr lang="en-US" sz="900" dirty="0"/>
              <a:t>Across the Direct Insurers with IACF balances:</a:t>
            </a:r>
          </a:p>
          <a:p>
            <a:pPr marL="171450" indent="-171450">
              <a:spcBef>
                <a:spcPts val="300"/>
              </a:spcBef>
              <a:spcAft>
                <a:spcPts val="300"/>
              </a:spcAft>
              <a:buFont typeface="Arial" panose="020B0604020202020204" pitchFamily="34" charset="0"/>
              <a:buChar char="•"/>
            </a:pPr>
            <a:r>
              <a:rPr lang="en-US" sz="900" b="1" dirty="0">
                <a:solidFill>
                  <a:srgbClr val="3C69FF"/>
                </a:solidFill>
              </a:rPr>
              <a:t>Only 50% </a:t>
            </a:r>
            <a:r>
              <a:rPr lang="en-US" sz="900" dirty="0"/>
              <a:t>consider </a:t>
            </a:r>
            <a:r>
              <a:rPr lang="en-US" sz="900" b="1" dirty="0">
                <a:solidFill>
                  <a:srgbClr val="3C69FF"/>
                </a:solidFill>
              </a:rPr>
              <a:t>genuine new business within future groups </a:t>
            </a:r>
            <a:r>
              <a:rPr lang="en-US" sz="900" dirty="0"/>
              <a:t>of insurance contracts</a:t>
            </a:r>
          </a:p>
          <a:p>
            <a:pPr marL="171450" indent="-171450">
              <a:spcBef>
                <a:spcPts val="300"/>
              </a:spcBef>
              <a:spcAft>
                <a:spcPts val="300"/>
              </a:spcAft>
              <a:buFont typeface="Arial" panose="020B0604020202020204" pitchFamily="34" charset="0"/>
              <a:buChar char="•"/>
            </a:pPr>
            <a:r>
              <a:rPr lang="en-US" sz="900" dirty="0"/>
              <a:t>71% apply discounting and 100% consider the risk adjustment </a:t>
            </a:r>
          </a:p>
          <a:p>
            <a:pPr>
              <a:spcBef>
                <a:spcPts val="600"/>
              </a:spcBef>
              <a:spcAft>
                <a:spcPts val="600"/>
              </a:spcAft>
            </a:pPr>
            <a:r>
              <a:rPr lang="en-US" sz="900" b="1" dirty="0">
                <a:solidFill>
                  <a:srgbClr val="3C69FF"/>
                </a:solidFill>
              </a:rPr>
              <a:t>Level 2 Impairment Testing</a:t>
            </a:r>
          </a:p>
          <a:p>
            <a:pPr marL="0" indent="0">
              <a:spcBef>
                <a:spcPts val="300"/>
              </a:spcBef>
              <a:spcAft>
                <a:spcPts val="300"/>
              </a:spcAft>
            </a:pPr>
            <a:r>
              <a:rPr lang="en-US" sz="900" dirty="0"/>
              <a:t>Similar response to level 1 impairment testing was observed with limited further insight on approach. </a:t>
            </a:r>
          </a:p>
          <a:p>
            <a:pPr marL="0" indent="0">
              <a:spcBef>
                <a:spcPts val="600"/>
              </a:spcBef>
              <a:spcAft>
                <a:spcPts val="600"/>
              </a:spcAft>
            </a:pPr>
            <a:endParaRPr lang="en-US" sz="900" dirty="0"/>
          </a:p>
          <a:p>
            <a:endParaRPr lang="en-US" sz="900" b="1" dirty="0"/>
          </a:p>
        </p:txBody>
      </p:sp>
      <p:pic>
        <p:nvPicPr>
          <p:cNvPr id="3" name="Picture 1">
            <a:extLst>
              <a:ext uri="{FF2B5EF4-FFF2-40B4-BE49-F238E27FC236}">
                <a16:creationId xmlns:a16="http://schemas.microsoft.com/office/drawing/2014/main" id="{4FEC5120-B781-11F6-2AF8-BC02D20DC1C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96049" y="1087336"/>
            <a:ext cx="7391400" cy="5553075"/>
          </a:xfrm>
          <a:prstGeom prst="rect">
            <a:avLst/>
          </a:prstGeom>
        </p:spPr>
      </p:pic>
      <p:sp>
        <p:nvSpPr>
          <p:cNvPr id="2" name="Slide Number Placeholder 1">
            <a:extLst>
              <a:ext uri="{FF2B5EF4-FFF2-40B4-BE49-F238E27FC236}">
                <a16:creationId xmlns:a16="http://schemas.microsoft.com/office/drawing/2014/main" id="{47AB3890-B637-28D9-8189-D6EBEC6EC3C9}"/>
              </a:ext>
            </a:extLst>
          </p:cNvPr>
          <p:cNvSpPr>
            <a:spLocks noGrp="1"/>
          </p:cNvSpPr>
          <p:nvPr>
            <p:ph type="sldNum" sz="quarter" idx="12"/>
          </p:nvPr>
        </p:nvSpPr>
        <p:spPr/>
        <p:txBody>
          <a:bodyPr/>
          <a:lstStyle/>
          <a:p>
            <a:fld id="{C5EF2332-01BF-834F-8236-50238282D533}" type="slidenum">
              <a:rPr lang="en-US" smtClean="0"/>
              <a:t>27</a:t>
            </a:fld>
            <a:endParaRPr lang="en-US"/>
          </a:p>
        </p:txBody>
      </p:sp>
    </p:spTree>
    <p:extLst>
      <p:ext uri="{BB962C8B-B14F-4D97-AF65-F5344CB8AC3E}">
        <p14:creationId xmlns:p14="http://schemas.microsoft.com/office/powerpoint/2010/main" val="3945103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00" y="2746800"/>
            <a:ext cx="8188346" cy="1362075"/>
          </a:xfrm>
        </p:spPr>
        <p:txBody>
          <a:bodyPr/>
          <a:lstStyle/>
          <a:p>
            <a:pPr marL="0" lvl="0" indent="0">
              <a:buNone/>
            </a:pPr>
            <a:r>
              <a:t>Section 2: System &amp; Operations</a:t>
            </a:r>
          </a:p>
        </p:txBody>
      </p:sp>
      <p:sp>
        <p:nvSpPr>
          <p:cNvPr id="3" name="Slide Number Placeholder 2">
            <a:extLst>
              <a:ext uri="{FF2B5EF4-FFF2-40B4-BE49-F238E27FC236}">
                <a16:creationId xmlns:a16="http://schemas.microsoft.com/office/drawing/2014/main" id="{5BC7DB90-3200-AAFC-B415-92B871DE3C9A}"/>
              </a:ext>
            </a:extLst>
          </p:cNvPr>
          <p:cNvSpPr>
            <a:spLocks noGrp="1"/>
          </p:cNvSpPr>
          <p:nvPr>
            <p:ph type="sldNum" sz="quarter" idx="12"/>
          </p:nvPr>
        </p:nvSpPr>
        <p:spPr/>
        <p:txBody>
          <a:bodyPr/>
          <a:lstStyle/>
          <a:p>
            <a:fld id="{C5EF2332-01BF-834F-8236-50238282D533}"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US" sz="900" b="1" dirty="0">
                <a:solidFill>
                  <a:srgbClr val="3C69FF"/>
                </a:solidFill>
              </a:rPr>
              <a:t>Strategic Solution:</a:t>
            </a:r>
          </a:p>
          <a:p>
            <a:pPr marL="171450" lvl="0" indent="-171450">
              <a:buFont typeface="Arial" panose="020B0604020202020204" pitchFamily="34" charset="0"/>
              <a:buChar char="•"/>
            </a:pPr>
            <a:r>
              <a:rPr lang="en-US" sz="900" b="1" dirty="0">
                <a:solidFill>
                  <a:srgbClr val="3C69FF"/>
                </a:solidFill>
              </a:rPr>
              <a:t>All reinsures</a:t>
            </a:r>
            <a:r>
              <a:rPr lang="en-US" sz="900" dirty="0">
                <a:solidFill>
                  <a:srgbClr val="3C69FF"/>
                </a:solidFill>
              </a:rPr>
              <a:t> </a:t>
            </a:r>
            <a:r>
              <a:rPr lang="en-US" sz="900" dirty="0"/>
              <a:t>have their </a:t>
            </a:r>
            <a:r>
              <a:rPr lang="en-US" sz="900" b="1" dirty="0">
                <a:solidFill>
                  <a:srgbClr val="3C69FF"/>
                </a:solidFill>
              </a:rPr>
              <a:t>strategic solution</a:t>
            </a:r>
            <a:r>
              <a:rPr lang="en-US" sz="900" dirty="0">
                <a:solidFill>
                  <a:srgbClr val="3C69FF"/>
                </a:solidFill>
              </a:rPr>
              <a:t> </a:t>
            </a:r>
            <a:r>
              <a:rPr lang="en-US" sz="900" dirty="0"/>
              <a:t>in place for IFRS 17 reporting, largely driven by their Group Office requirement to use the central IFRS 17 subledger/ledger solution. </a:t>
            </a:r>
          </a:p>
          <a:p>
            <a:pPr marL="171450" lvl="0" indent="-171450">
              <a:buFont typeface="Arial" panose="020B0604020202020204" pitchFamily="34" charset="0"/>
              <a:buChar char="•"/>
            </a:pPr>
            <a:r>
              <a:rPr lang="en-US" sz="900" b="1" dirty="0">
                <a:solidFill>
                  <a:srgbClr val="3C69FF"/>
                </a:solidFill>
              </a:rPr>
              <a:t>The larger Direct insurers are more likely</a:t>
            </a:r>
            <a:r>
              <a:rPr lang="en-US" sz="900" dirty="0">
                <a:solidFill>
                  <a:srgbClr val="3C69FF"/>
                </a:solidFill>
              </a:rPr>
              <a:t> </a:t>
            </a:r>
            <a:r>
              <a:rPr lang="en-US" sz="900" dirty="0"/>
              <a:t>(83% or 5 out of 6) to be on a </a:t>
            </a:r>
            <a:r>
              <a:rPr lang="en-US" sz="900" b="1" dirty="0">
                <a:solidFill>
                  <a:srgbClr val="3C69FF"/>
                </a:solidFill>
              </a:rPr>
              <a:t>‘strategic solution’ </a:t>
            </a:r>
            <a:r>
              <a:rPr lang="en-US" sz="900" dirty="0"/>
              <a:t>for IFRS 17 reporting</a:t>
            </a:r>
            <a:r>
              <a:rPr lang="en-US" sz="900" b="1" dirty="0"/>
              <a:t>.</a:t>
            </a:r>
          </a:p>
          <a:p>
            <a:pPr marL="171450" lvl="0" indent="-171450">
              <a:buFont typeface="Arial" panose="020B0604020202020204" pitchFamily="34" charset="0"/>
              <a:buChar char="•"/>
            </a:pPr>
            <a:r>
              <a:rPr lang="en-US" sz="900" b="1" dirty="0">
                <a:solidFill>
                  <a:srgbClr val="3C69FF"/>
                </a:solidFill>
              </a:rPr>
              <a:t>60% </a:t>
            </a:r>
            <a:r>
              <a:rPr lang="en-US" sz="900" dirty="0"/>
              <a:t>of Strategic Solutions are </a:t>
            </a:r>
            <a:r>
              <a:rPr lang="en-US" sz="900" b="1" dirty="0">
                <a:solidFill>
                  <a:srgbClr val="3C69FF"/>
                </a:solidFill>
              </a:rPr>
              <a:t>vendor based </a:t>
            </a:r>
            <a:r>
              <a:rPr lang="en-US" sz="900" b="1" dirty="0"/>
              <a:t>(</a:t>
            </a:r>
            <a:r>
              <a:rPr lang="en-US" sz="900" dirty="0"/>
              <a:t>e.g. FIS, SAS, SAP FPSL etc.) while</a:t>
            </a:r>
            <a:r>
              <a:rPr lang="en-US" sz="900" b="1" dirty="0"/>
              <a:t> </a:t>
            </a:r>
            <a:r>
              <a:rPr lang="en-US" sz="900" b="1" dirty="0">
                <a:solidFill>
                  <a:srgbClr val="3C69FF"/>
                </a:solidFill>
              </a:rPr>
              <a:t>40% are built in-house</a:t>
            </a:r>
          </a:p>
          <a:p>
            <a:pPr lvl="0"/>
            <a:r>
              <a:rPr lang="en-US" sz="900" b="1" dirty="0">
                <a:solidFill>
                  <a:srgbClr val="3C69FF"/>
                </a:solidFill>
              </a:rPr>
              <a:t>Tactical Solution:</a:t>
            </a:r>
          </a:p>
          <a:p>
            <a:pPr marL="171450" lvl="0" indent="-171450">
              <a:buFont typeface="Arial" panose="020B0604020202020204" pitchFamily="34" charset="0"/>
              <a:buChar char="•"/>
            </a:pPr>
            <a:r>
              <a:rPr lang="en-US" sz="900" dirty="0"/>
              <a:t>Some of </a:t>
            </a:r>
            <a:r>
              <a:rPr lang="en-US" sz="900" dirty="0">
                <a:solidFill>
                  <a:srgbClr val="3C69FF"/>
                </a:solidFill>
              </a:rPr>
              <a:t>the </a:t>
            </a:r>
            <a:r>
              <a:rPr lang="en-US" sz="900" b="1" dirty="0">
                <a:solidFill>
                  <a:srgbClr val="3C69FF"/>
                </a:solidFill>
              </a:rPr>
              <a:t>smaller/medium sized Direct insurers</a:t>
            </a:r>
            <a:r>
              <a:rPr lang="en-US" sz="900" dirty="0">
                <a:solidFill>
                  <a:srgbClr val="3C69FF"/>
                </a:solidFill>
              </a:rPr>
              <a:t> </a:t>
            </a:r>
            <a:r>
              <a:rPr lang="en-US" sz="900" dirty="0"/>
              <a:t>(3 out of 9) are still on a </a:t>
            </a:r>
            <a:r>
              <a:rPr lang="en-US" sz="900" b="1" dirty="0">
                <a:solidFill>
                  <a:srgbClr val="3C69FF"/>
                </a:solidFill>
              </a:rPr>
              <a:t>‘tactical solution’</a:t>
            </a:r>
          </a:p>
          <a:p>
            <a:pPr marL="171450" lvl="0" indent="-171450">
              <a:buFont typeface="Arial" panose="020B0604020202020204" pitchFamily="34" charset="0"/>
              <a:buChar char="•"/>
            </a:pPr>
            <a:r>
              <a:rPr lang="en-US" sz="900" dirty="0"/>
              <a:t>These are largely </a:t>
            </a:r>
            <a:r>
              <a:rPr lang="en-US" sz="900" b="1" dirty="0">
                <a:solidFill>
                  <a:srgbClr val="3C69FF"/>
                </a:solidFill>
              </a:rPr>
              <a:t>Excel based</a:t>
            </a:r>
            <a:r>
              <a:rPr lang="en-US" sz="900" dirty="0">
                <a:solidFill>
                  <a:srgbClr val="3C69FF"/>
                </a:solidFill>
              </a:rPr>
              <a:t>.</a:t>
            </a:r>
          </a:p>
        </p:txBody>
      </p:sp>
      <p:sp>
        <p:nvSpPr>
          <p:cNvPr id="5" name="Title">
            <a:extLst>
              <a:ext uri="{FF2B5EF4-FFF2-40B4-BE49-F238E27FC236}">
                <a16:creationId xmlns:a16="http://schemas.microsoft.com/office/drawing/2014/main" id="{5BE701B1-816B-D5ED-8988-BE23437EB75E}"/>
              </a:ext>
            </a:extLst>
          </p:cNvPr>
          <p:cNvSpPr txBox="1"/>
          <p:nvPr/>
        </p:nvSpPr>
        <p:spPr>
          <a:xfrm>
            <a:off x="334842" y="266433"/>
            <a:ext cx="7229704" cy="370846"/>
          </a:xfrm>
          <a:prstGeom prst="rect">
            <a:avLst/>
          </a:prstGeom>
          <a:noFill/>
        </p:spPr>
        <p:txBody>
          <a:bodyPr vert="horz" rtlCol="0">
            <a:spAutoFit/>
          </a:bodyPr>
          <a:lstStyle/>
          <a:p>
            <a:r>
              <a:rPr lang="en-AU" sz="1800" b="1" dirty="0">
                <a:solidFill>
                  <a:srgbClr val="3C69FF"/>
                </a:solidFill>
                <a:latin typeface="Arial" panose="020B0604020202020204" pitchFamily="34" charset="0"/>
              </a:rPr>
              <a:t>Section 2: System &amp; Operations</a:t>
            </a:r>
          </a:p>
        </p:txBody>
      </p:sp>
      <p:sp>
        <p:nvSpPr>
          <p:cNvPr id="6" name="SubTitle">
            <a:extLst>
              <a:ext uri="{FF2B5EF4-FFF2-40B4-BE49-F238E27FC236}">
                <a16:creationId xmlns:a16="http://schemas.microsoft.com/office/drawing/2014/main" id="{B00B6C86-19E6-1420-AB2E-2D3F43ED69B8}"/>
              </a:ext>
            </a:extLst>
          </p:cNvPr>
          <p:cNvSpPr txBox="1"/>
          <p:nvPr/>
        </p:nvSpPr>
        <p:spPr>
          <a:xfrm>
            <a:off x="334842" y="518465"/>
            <a:ext cx="11123733" cy="276999"/>
          </a:xfrm>
          <a:prstGeom prst="rect">
            <a:avLst/>
          </a:prstGeom>
          <a:noFill/>
        </p:spPr>
        <p:txBody>
          <a:bodyPr vert="horz" wrap="square" rtlCol="0">
            <a:spAutoFit/>
          </a:bodyPr>
          <a:lstStyle/>
          <a:p>
            <a:r>
              <a:rPr lang="en-US" sz="1200" dirty="0">
                <a:latin typeface="Arial" panose="020B0604020202020204" pitchFamily="34" charset="0"/>
              </a:rPr>
              <a:t>Are you currently using your long term planned strategic solution or are you still on an interim tactical solution?</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28A31ABD-E8CC-A64D-DDBB-94898B40CF2E}"/>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62600"/>
          </a:xfrm>
          <a:prstGeom prst="rect">
            <a:avLst/>
          </a:prstGeom>
        </p:spPr>
      </p:pic>
      <p:sp>
        <p:nvSpPr>
          <p:cNvPr id="2" name="Slide Number Placeholder 1">
            <a:extLst>
              <a:ext uri="{FF2B5EF4-FFF2-40B4-BE49-F238E27FC236}">
                <a16:creationId xmlns:a16="http://schemas.microsoft.com/office/drawing/2014/main" id="{8E86DDDF-7981-C3B9-82C8-8890231FC42F}"/>
              </a:ext>
            </a:extLst>
          </p:cNvPr>
          <p:cNvSpPr>
            <a:spLocks noGrp="1"/>
          </p:cNvSpPr>
          <p:nvPr>
            <p:ph type="sldNum" sz="quarter" idx="12"/>
          </p:nvPr>
        </p:nvSpPr>
        <p:spPr/>
        <p:txBody>
          <a:bodyPr/>
          <a:lstStyle/>
          <a:p>
            <a:fld id="{C5EF2332-01BF-834F-8236-50238282D533}"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D8D40-FC39-E577-64E4-5648467606D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133AD24-35AC-9790-5C73-A92BBDC0B458}"/>
              </a:ext>
            </a:extLst>
          </p:cNvPr>
          <p:cNvSpPr>
            <a:spLocks noGrp="1"/>
          </p:cNvSpPr>
          <p:nvPr>
            <p:ph type="title"/>
          </p:nvPr>
        </p:nvSpPr>
        <p:spPr>
          <a:xfrm>
            <a:off x="334800" y="266400"/>
            <a:ext cx="8188346" cy="502683"/>
          </a:xfrm>
        </p:spPr>
        <p:txBody>
          <a:bodyPr>
            <a:normAutofit/>
          </a:bodyPr>
          <a:lstStyle/>
          <a:p>
            <a:pPr marL="0" lvl="0" indent="0">
              <a:buNone/>
            </a:pPr>
            <a:r>
              <a:rPr lang="en-AU" sz="1800" dirty="0">
                <a:solidFill>
                  <a:srgbClr val="3C69FF"/>
                </a:solidFill>
                <a:latin typeface="Arial" panose="020B0604020202020204" pitchFamily="34" charset="0"/>
                <a:cs typeface="Arial" panose="020B0604020202020204" pitchFamily="34" charset="0"/>
              </a:rPr>
              <a:t>Contents</a:t>
            </a:r>
            <a:endParaRPr sz="1800" dirty="0">
              <a:solidFill>
                <a:srgbClr val="3C69FF"/>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7CE7FD7-9813-E0E0-7F4D-7E881FC27EE0}"/>
              </a:ext>
            </a:extLst>
          </p:cNvPr>
          <p:cNvSpPr>
            <a:spLocks noGrp="1"/>
          </p:cNvSpPr>
          <p:nvPr>
            <p:ph type="sldNum" sz="quarter" idx="12"/>
          </p:nvPr>
        </p:nvSpPr>
        <p:spPr/>
        <p:txBody>
          <a:bodyPr/>
          <a:lstStyle/>
          <a:p>
            <a:fld id="{C5EF2332-01BF-834F-8236-50238282D533}" type="slidenum">
              <a:rPr lang="en-US" smtClean="0"/>
              <a:t>3</a:t>
            </a:fld>
            <a:endParaRPr lang="en-US"/>
          </a:p>
        </p:txBody>
      </p:sp>
      <p:graphicFrame>
        <p:nvGraphicFramePr>
          <p:cNvPr id="4" name="Table 3">
            <a:extLst>
              <a:ext uri="{FF2B5EF4-FFF2-40B4-BE49-F238E27FC236}">
                <a16:creationId xmlns:a16="http://schemas.microsoft.com/office/drawing/2014/main" id="{C5281F0E-70B9-017F-438D-E116AC29BCB0}"/>
              </a:ext>
            </a:extLst>
          </p:cNvPr>
          <p:cNvGraphicFramePr>
            <a:graphicFrameLocks noGrp="1"/>
          </p:cNvGraphicFramePr>
          <p:nvPr>
            <p:extLst>
              <p:ext uri="{D42A27DB-BD31-4B8C-83A1-F6EECF244321}">
                <p14:modId xmlns:p14="http://schemas.microsoft.com/office/powerpoint/2010/main" val="3287242484"/>
              </p:ext>
            </p:extLst>
          </p:nvPr>
        </p:nvGraphicFramePr>
        <p:xfrm>
          <a:off x="468350" y="1172145"/>
          <a:ext cx="11114050" cy="4608000"/>
        </p:xfrm>
        <a:graphic>
          <a:graphicData uri="http://schemas.openxmlformats.org/drawingml/2006/table">
            <a:tbl>
              <a:tblPr>
                <a:tableStyleId>{5C22544A-7EE6-4342-B048-85BDC9FD1C3A}</a:tableStyleId>
              </a:tblPr>
              <a:tblGrid>
                <a:gridCol w="9853805">
                  <a:extLst>
                    <a:ext uri="{9D8B030D-6E8A-4147-A177-3AD203B41FA5}">
                      <a16:colId xmlns:a16="http://schemas.microsoft.com/office/drawing/2014/main" val="3824791419"/>
                    </a:ext>
                  </a:extLst>
                </a:gridCol>
                <a:gridCol w="1260245">
                  <a:extLst>
                    <a:ext uri="{9D8B030D-6E8A-4147-A177-3AD203B41FA5}">
                      <a16:colId xmlns:a16="http://schemas.microsoft.com/office/drawing/2014/main" val="2219956675"/>
                    </a:ext>
                  </a:extLst>
                </a:gridCol>
              </a:tblGrid>
              <a:tr h="576000">
                <a:tc>
                  <a:txBody>
                    <a:bodyPr/>
                    <a:lstStyle/>
                    <a:p>
                      <a:pPr algn="l" rtl="0" fontAlgn="ctr">
                        <a:buNone/>
                      </a:pPr>
                      <a:r>
                        <a:rPr lang="en-AU" sz="1400" b="1" u="none" strike="noStrike" dirty="0">
                          <a:effectLst/>
                          <a:latin typeface="Arial" panose="020B0604020202020204" pitchFamily="34" charset="0"/>
                          <a:cs typeface="Arial" panose="020B0604020202020204" pitchFamily="34" charset="0"/>
                        </a:rPr>
                        <a:t>Introduction</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tc>
                  <a:txBody>
                    <a:bodyPr/>
                    <a:lstStyle/>
                    <a:p>
                      <a:pPr algn="l" fontAlgn="b">
                        <a:buNone/>
                      </a:pPr>
                      <a:r>
                        <a:rPr lang="en-AU" sz="1400" b="1" u="none" strike="noStrike" dirty="0">
                          <a:effectLst/>
                          <a:latin typeface="Arial" panose="020B0604020202020204" pitchFamily="34" charset="0"/>
                          <a:cs typeface="Arial" panose="020B0604020202020204" pitchFamily="34" charset="0"/>
                        </a:rPr>
                        <a:t>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56201774"/>
                  </a:ext>
                </a:extLst>
              </a:tr>
              <a:tr h="576000">
                <a:tc>
                  <a:txBody>
                    <a:bodyPr/>
                    <a:lstStyle/>
                    <a:p>
                      <a:pPr algn="l" rtl="0" fontAlgn="ctr">
                        <a:buNone/>
                      </a:pPr>
                      <a:r>
                        <a:rPr lang="en-AU" sz="1400" b="1" u="none" strike="noStrike" dirty="0">
                          <a:effectLst/>
                          <a:latin typeface="Arial" panose="020B0604020202020204" pitchFamily="34" charset="0"/>
                          <a:cs typeface="Arial" panose="020B0604020202020204" pitchFamily="34" charset="0"/>
                        </a:rPr>
                        <a:t>Participation</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tc>
                  <a:txBody>
                    <a:bodyPr/>
                    <a:lstStyle/>
                    <a:p>
                      <a:pPr algn="l" fontAlgn="b">
                        <a:buNone/>
                      </a:pPr>
                      <a:r>
                        <a:rPr lang="en-AU" sz="1400" b="1" u="none" strike="noStrike" dirty="0">
                          <a:effectLst/>
                          <a:latin typeface="Arial" panose="020B0604020202020204" pitchFamily="34" charset="0"/>
                          <a:cs typeface="Arial" panose="020B0604020202020204" pitchFamily="34" charset="0"/>
                        </a:rPr>
                        <a:t>4</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2253965874"/>
                  </a:ext>
                </a:extLst>
              </a:tr>
              <a:tr h="576000">
                <a:tc>
                  <a:txBody>
                    <a:bodyPr/>
                    <a:lstStyle/>
                    <a:p>
                      <a:pPr algn="l" rtl="0" fontAlgn="ctr">
                        <a:buNone/>
                      </a:pPr>
                      <a:r>
                        <a:rPr lang="en-AU" sz="1400" b="1" u="none" strike="noStrike" dirty="0">
                          <a:effectLst/>
                          <a:latin typeface="Arial" panose="020B0604020202020204" pitchFamily="34" charset="0"/>
                          <a:cs typeface="Arial" panose="020B0604020202020204" pitchFamily="34" charset="0"/>
                        </a:rPr>
                        <a:t>Glossary and Abbreviations</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tc>
                  <a:txBody>
                    <a:bodyPr/>
                    <a:lstStyle/>
                    <a:p>
                      <a:pPr algn="l" fontAlgn="b">
                        <a:buNone/>
                      </a:pPr>
                      <a:r>
                        <a:rPr lang="en-AU" sz="1400" b="1" u="none" strike="noStrike" dirty="0">
                          <a:effectLst/>
                          <a:latin typeface="Arial" panose="020B0604020202020204" pitchFamily="34" charset="0"/>
                          <a:cs typeface="Arial" panose="020B0604020202020204" pitchFamily="34" charset="0"/>
                        </a:rPr>
                        <a:t>5</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1567492895"/>
                  </a:ext>
                </a:extLst>
              </a:tr>
              <a:tr h="576000">
                <a:tc>
                  <a:txBody>
                    <a:bodyPr/>
                    <a:lstStyle/>
                    <a:p>
                      <a:pPr algn="l" rtl="0" fontAlgn="ctr">
                        <a:buNone/>
                      </a:pPr>
                      <a:r>
                        <a:rPr lang="en-AU" sz="1400" b="1" u="none" strike="noStrike" dirty="0">
                          <a:effectLst/>
                          <a:latin typeface="Arial" panose="020B0604020202020204" pitchFamily="34" charset="0"/>
                          <a:cs typeface="Arial" panose="020B0604020202020204" pitchFamily="34" charset="0"/>
                        </a:rPr>
                        <a:t>Executive Summary</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tc>
                  <a:txBody>
                    <a:bodyPr/>
                    <a:lstStyle/>
                    <a:p>
                      <a:pPr algn="l" fontAlgn="b">
                        <a:buNone/>
                      </a:pPr>
                      <a:r>
                        <a:rPr lang="en-AU" sz="1400" b="1" u="none" strike="noStrike" dirty="0">
                          <a:effectLst/>
                          <a:latin typeface="Arial" panose="020B0604020202020204" pitchFamily="34" charset="0"/>
                          <a:cs typeface="Arial" panose="020B0604020202020204" pitchFamily="34" charset="0"/>
                        </a:rPr>
                        <a:t>6</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1644377463"/>
                  </a:ext>
                </a:extLst>
              </a:tr>
              <a:tr h="576000">
                <a:tc>
                  <a:txBody>
                    <a:bodyPr/>
                    <a:lstStyle/>
                    <a:p>
                      <a:pPr algn="l" rtl="0" fontAlgn="ctr">
                        <a:buNone/>
                      </a:pPr>
                      <a:r>
                        <a:rPr lang="en-US" sz="1400" b="1" u="none" strike="noStrike" dirty="0">
                          <a:effectLst/>
                          <a:latin typeface="Arial" panose="020B0604020202020204" pitchFamily="34" charset="0"/>
                          <a:cs typeface="Arial" panose="020B0604020202020204" pitchFamily="34" charset="0"/>
                        </a:rPr>
                        <a:t>Section 1: Technical IFRS 17 Interpretations and Policy Choices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tc>
                  <a:txBody>
                    <a:bodyPr/>
                    <a:lstStyle/>
                    <a:p>
                      <a:pPr algn="l" fontAlgn="b">
                        <a:buNone/>
                      </a:pPr>
                      <a:r>
                        <a:rPr lang="en-AU" sz="1400" b="1" u="none" strike="noStrike" dirty="0">
                          <a:effectLst/>
                          <a:latin typeface="Arial" panose="020B0604020202020204" pitchFamily="34" charset="0"/>
                          <a:cs typeface="Arial" panose="020B0604020202020204" pitchFamily="34" charset="0"/>
                        </a:rPr>
                        <a:t>7</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2070889892"/>
                  </a:ext>
                </a:extLst>
              </a:tr>
              <a:tr h="576000">
                <a:tc>
                  <a:txBody>
                    <a:bodyPr/>
                    <a:lstStyle/>
                    <a:p>
                      <a:pPr algn="l" rtl="0" fontAlgn="ctr">
                        <a:buNone/>
                      </a:pPr>
                      <a:r>
                        <a:rPr lang="en-AU" sz="1400" b="1" u="none" strike="noStrike" dirty="0">
                          <a:effectLst/>
                          <a:latin typeface="Arial" panose="020B0604020202020204" pitchFamily="34" charset="0"/>
                          <a:cs typeface="Arial" panose="020B0604020202020204" pitchFamily="34" charset="0"/>
                        </a:rPr>
                        <a:t>Section 2: System &amp; Operations</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tc>
                  <a:txBody>
                    <a:bodyPr/>
                    <a:lstStyle/>
                    <a:p>
                      <a:pPr algn="l" fontAlgn="b">
                        <a:buNone/>
                      </a:pPr>
                      <a:r>
                        <a:rPr lang="en-US" sz="1400" b="1" i="0" u="none" strike="noStrike" dirty="0">
                          <a:solidFill>
                            <a:srgbClr val="000000"/>
                          </a:solidFill>
                          <a:effectLst/>
                          <a:latin typeface="Arial" panose="020B0604020202020204" pitchFamily="34" charset="0"/>
                          <a:cs typeface="Arial" panose="020B0604020202020204" pitchFamily="34" charset="0"/>
                        </a:rPr>
                        <a:t>2</a:t>
                      </a:r>
                      <a:r>
                        <a:rPr lang="en-AU" sz="1400" b="1" i="0" u="none" strike="noStrike" dirty="0">
                          <a:solidFill>
                            <a:srgbClr val="000000"/>
                          </a:solidFill>
                          <a:effectLst/>
                          <a:latin typeface="Arial" panose="020B0604020202020204" pitchFamily="34" charset="0"/>
                          <a:cs typeface="Arial" panose="020B0604020202020204" pitchFamily="34" charset="0"/>
                        </a:rPr>
                        <a:t>7</a:t>
                      </a:r>
                    </a:p>
                  </a:txBody>
                  <a:tcPr marL="0" marR="0" marT="0" marB="0">
                    <a:noFill/>
                  </a:tcPr>
                </a:tc>
                <a:extLst>
                  <a:ext uri="{0D108BD9-81ED-4DB2-BD59-A6C34878D82A}">
                    <a16:rowId xmlns:a16="http://schemas.microsoft.com/office/drawing/2014/main" val="3550467531"/>
                  </a:ext>
                </a:extLst>
              </a:tr>
              <a:tr h="576000">
                <a:tc>
                  <a:txBody>
                    <a:bodyPr/>
                    <a:lstStyle/>
                    <a:p>
                      <a:pPr algn="l" rtl="0" fontAlgn="ctr">
                        <a:buNone/>
                      </a:pPr>
                      <a:r>
                        <a:rPr lang="en-US" sz="1400" b="1" u="none" strike="noStrike" dirty="0">
                          <a:effectLst/>
                          <a:latin typeface="Arial" panose="020B0604020202020204" pitchFamily="34" charset="0"/>
                          <a:cs typeface="Arial" panose="020B0604020202020204" pitchFamily="34" charset="0"/>
                        </a:rPr>
                        <a:t>Section 3: Business Impact &amp; Lessons Learned</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tc>
                  <a:txBody>
                    <a:bodyPr/>
                    <a:lstStyle/>
                    <a:p>
                      <a:pPr algn="l" fontAlgn="b">
                        <a:buNone/>
                      </a:pPr>
                      <a:r>
                        <a:rPr lang="en-AU" sz="1400" b="1" u="none" strike="noStrike" dirty="0">
                          <a:effectLst/>
                          <a:latin typeface="Arial" panose="020B0604020202020204" pitchFamily="34" charset="0"/>
                          <a:cs typeface="Arial" panose="020B0604020202020204" pitchFamily="34" charset="0"/>
                        </a:rPr>
                        <a:t>33</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extLst>
                  <a:ext uri="{0D108BD9-81ED-4DB2-BD59-A6C34878D82A}">
                    <a16:rowId xmlns:a16="http://schemas.microsoft.com/office/drawing/2014/main" val="1626749517"/>
                  </a:ext>
                </a:extLst>
              </a:tr>
              <a:tr h="576000">
                <a:tc>
                  <a:txBody>
                    <a:bodyPr/>
                    <a:lstStyle/>
                    <a:p>
                      <a:pPr algn="l" rtl="0" fontAlgn="ctr">
                        <a:buNone/>
                      </a:pPr>
                      <a:r>
                        <a:rPr lang="en-AU" sz="1400" b="1" u="none" strike="noStrike" dirty="0">
                          <a:effectLst/>
                          <a:latin typeface="Arial" panose="020B0604020202020204" pitchFamily="34" charset="0"/>
                          <a:cs typeface="Arial" panose="020B0604020202020204" pitchFamily="34" charset="0"/>
                        </a:rPr>
                        <a:t>Section 4: Reflections on Industry &amp; Institute Support</a:t>
                      </a:r>
                      <a:endParaRPr lang="en-AU"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oFill/>
                  </a:tcPr>
                </a:tc>
                <a:tc>
                  <a:txBody>
                    <a:bodyPr/>
                    <a:lstStyle/>
                    <a:p>
                      <a:pPr algn="l" fontAlgn="b">
                        <a:buNone/>
                      </a:pPr>
                      <a:r>
                        <a:rPr lang="en-US" sz="1400" b="1" i="0" u="none" strike="noStrike" dirty="0">
                          <a:solidFill>
                            <a:srgbClr val="000000"/>
                          </a:solidFill>
                          <a:effectLst/>
                          <a:latin typeface="Arial" panose="020B0604020202020204" pitchFamily="34" charset="0"/>
                          <a:cs typeface="Arial" panose="020B0604020202020204" pitchFamily="34" charset="0"/>
                        </a:rPr>
                        <a:t>4</a:t>
                      </a:r>
                      <a:r>
                        <a:rPr lang="en-AU" sz="1400" b="1"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oFill/>
                  </a:tcPr>
                </a:tc>
                <a:extLst>
                  <a:ext uri="{0D108BD9-81ED-4DB2-BD59-A6C34878D82A}">
                    <a16:rowId xmlns:a16="http://schemas.microsoft.com/office/drawing/2014/main" val="357102108"/>
                  </a:ext>
                </a:extLst>
              </a:tr>
            </a:tbl>
          </a:graphicData>
        </a:graphic>
      </p:graphicFrame>
    </p:spTree>
    <p:extLst>
      <p:ext uri="{BB962C8B-B14F-4D97-AF65-F5344CB8AC3E}">
        <p14:creationId xmlns:p14="http://schemas.microsoft.com/office/powerpoint/2010/main" val="4026480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US" sz="900" b="1" dirty="0">
                <a:solidFill>
                  <a:srgbClr val="3C69FF"/>
                </a:solidFill>
              </a:rPr>
              <a:t>Manual Intervention</a:t>
            </a:r>
          </a:p>
          <a:p>
            <a:pPr marL="171450" indent="-171450">
              <a:buFont typeface="Arial" panose="020B0604020202020204" pitchFamily="34" charset="0"/>
              <a:buChar char="•"/>
            </a:pPr>
            <a:r>
              <a:rPr lang="en-US" sz="900" dirty="0"/>
              <a:t>Only </a:t>
            </a:r>
            <a:r>
              <a:rPr lang="en-US" sz="900" b="1" dirty="0">
                <a:solidFill>
                  <a:srgbClr val="3C69FF"/>
                </a:solidFill>
              </a:rPr>
              <a:t>3 out of 22 respondents (&lt; 10%)</a:t>
            </a:r>
            <a:r>
              <a:rPr lang="en-US" sz="900" b="1" dirty="0"/>
              <a:t> </a:t>
            </a:r>
            <a:r>
              <a:rPr lang="en-US" sz="900" dirty="0"/>
              <a:t>have indicated a </a:t>
            </a:r>
            <a:r>
              <a:rPr lang="en-US" sz="900" b="1" dirty="0">
                <a:solidFill>
                  <a:srgbClr val="3C69FF"/>
                </a:solidFill>
              </a:rPr>
              <a:t>fully automated </a:t>
            </a:r>
            <a:r>
              <a:rPr lang="en-US" sz="900" dirty="0"/>
              <a:t>IFRS 17 solution</a:t>
            </a:r>
          </a:p>
          <a:p>
            <a:pPr marL="171450" indent="-171450">
              <a:buFont typeface="Arial" panose="020B0604020202020204" pitchFamily="34" charset="0"/>
              <a:buChar char="•"/>
            </a:pPr>
            <a:r>
              <a:rPr lang="en-US" sz="900" b="1" dirty="0">
                <a:solidFill>
                  <a:srgbClr val="3C69FF"/>
                </a:solidFill>
              </a:rPr>
              <a:t>Direct insurers </a:t>
            </a:r>
            <a:r>
              <a:rPr lang="en-US" sz="900" dirty="0"/>
              <a:t>appear to </a:t>
            </a:r>
            <a:r>
              <a:rPr lang="en-US" sz="900" b="1" dirty="0">
                <a:solidFill>
                  <a:srgbClr val="3C69FF"/>
                </a:solidFill>
              </a:rPr>
              <a:t>require more significant manual intervention (47%)</a:t>
            </a:r>
            <a:r>
              <a:rPr lang="en-US" sz="900" dirty="0">
                <a:solidFill>
                  <a:srgbClr val="3C69FF"/>
                </a:solidFill>
              </a:rPr>
              <a:t> </a:t>
            </a:r>
            <a:r>
              <a:rPr lang="en-US" sz="900" dirty="0"/>
              <a:t>relative to reinsurers (29%).</a:t>
            </a:r>
          </a:p>
          <a:p>
            <a:pPr marL="171450" indent="-171450">
              <a:buFont typeface="Arial" panose="020B0604020202020204" pitchFamily="34" charset="0"/>
              <a:buChar char="•"/>
            </a:pPr>
            <a:r>
              <a:rPr lang="en-US" sz="900" dirty="0"/>
              <a:t>Respondents who indicated </a:t>
            </a:r>
            <a:r>
              <a:rPr lang="en-US" sz="900" b="1" dirty="0">
                <a:solidFill>
                  <a:srgbClr val="3C69FF"/>
                </a:solidFill>
              </a:rPr>
              <a:t>significant manual intervention</a:t>
            </a:r>
            <a:r>
              <a:rPr lang="en-US" sz="900" dirty="0">
                <a:solidFill>
                  <a:srgbClr val="3C69FF"/>
                </a:solidFill>
              </a:rPr>
              <a:t> </a:t>
            </a:r>
            <a:r>
              <a:rPr lang="en-US" sz="900" dirty="0"/>
              <a:t>required are largely due to </a:t>
            </a:r>
            <a:r>
              <a:rPr lang="en-US" sz="900" b="1" dirty="0">
                <a:solidFill>
                  <a:srgbClr val="3C69FF"/>
                </a:solidFill>
              </a:rPr>
              <a:t>manual adjustments to data inputs or results output </a:t>
            </a:r>
            <a:r>
              <a:rPr lang="en-US" sz="900" dirty="0"/>
              <a:t>for their IFRS 17 solution.</a:t>
            </a:r>
          </a:p>
          <a:p>
            <a:pPr marL="171450" indent="-171450">
              <a:buFont typeface="Arial" panose="020B0604020202020204" pitchFamily="34" charset="0"/>
              <a:buChar char="•"/>
            </a:pPr>
            <a:r>
              <a:rPr lang="en-US" sz="900" dirty="0"/>
              <a:t>Some </a:t>
            </a:r>
            <a:r>
              <a:rPr lang="en-US" sz="900" b="1" dirty="0">
                <a:solidFill>
                  <a:srgbClr val="3C69FF"/>
                </a:solidFill>
              </a:rPr>
              <a:t>other examples of manual adjustments </a:t>
            </a:r>
            <a:r>
              <a:rPr lang="en-US" sz="900" dirty="0"/>
              <a:t>in the IFRS 17 reporting process are:</a:t>
            </a:r>
          </a:p>
          <a:p>
            <a:pPr marL="711200" lvl="1" indent="-171450"/>
            <a:r>
              <a:rPr lang="en-US" sz="900" dirty="0"/>
              <a:t>Manual intervention required for certain disclosures</a:t>
            </a:r>
          </a:p>
          <a:p>
            <a:pPr marL="711200" lvl="1" indent="-171450"/>
            <a:r>
              <a:rPr lang="en-US" sz="900" dirty="0"/>
              <a:t>Bespoke calculations where IFRS 17 solution is not catered for (e.g. NDIC, profit share, actuarial manual reserves etc.)</a:t>
            </a:r>
          </a:p>
        </p:txBody>
      </p:sp>
      <p:sp>
        <p:nvSpPr>
          <p:cNvPr id="5" name="Title">
            <a:extLst>
              <a:ext uri="{FF2B5EF4-FFF2-40B4-BE49-F238E27FC236}">
                <a16:creationId xmlns:a16="http://schemas.microsoft.com/office/drawing/2014/main" id="{E2CD3033-127B-2CB6-6A55-218A50FF7A5D}"/>
              </a:ext>
            </a:extLst>
          </p:cNvPr>
          <p:cNvSpPr txBox="1"/>
          <p:nvPr/>
        </p:nvSpPr>
        <p:spPr>
          <a:xfrm>
            <a:off x="334842" y="266433"/>
            <a:ext cx="7229704" cy="370846"/>
          </a:xfrm>
          <a:prstGeom prst="rect">
            <a:avLst/>
          </a:prstGeom>
          <a:noFill/>
        </p:spPr>
        <p:txBody>
          <a:bodyPr vert="horz" rtlCol="0">
            <a:spAutoFit/>
          </a:bodyPr>
          <a:lstStyle/>
          <a:p>
            <a:r>
              <a:rPr lang="en-AU" sz="1800" b="1" dirty="0">
                <a:solidFill>
                  <a:srgbClr val="3C69FF"/>
                </a:solidFill>
                <a:latin typeface="Arial" panose="020B0604020202020204" pitchFamily="34" charset="0"/>
              </a:rPr>
              <a:t>Section 2: System &amp; Operations</a:t>
            </a:r>
          </a:p>
        </p:txBody>
      </p:sp>
      <p:sp>
        <p:nvSpPr>
          <p:cNvPr id="6" name="SubTitle">
            <a:extLst>
              <a:ext uri="{FF2B5EF4-FFF2-40B4-BE49-F238E27FC236}">
                <a16:creationId xmlns:a16="http://schemas.microsoft.com/office/drawing/2014/main" id="{5970C93D-65E7-086E-2258-0C40B23F324B}"/>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What level of automation has been implemented in your IFRS 17 reporting process?</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E52FB63B-8A4C-7787-C654-03CC9CD01B91}"/>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43550"/>
          </a:xfrm>
          <a:prstGeom prst="rect">
            <a:avLst/>
          </a:prstGeom>
        </p:spPr>
      </p:pic>
      <p:sp>
        <p:nvSpPr>
          <p:cNvPr id="2" name="Slide Number Placeholder 1">
            <a:extLst>
              <a:ext uri="{FF2B5EF4-FFF2-40B4-BE49-F238E27FC236}">
                <a16:creationId xmlns:a16="http://schemas.microsoft.com/office/drawing/2014/main" id="{D3C448A6-5CA1-FEF4-014B-116CB48D9CE5}"/>
              </a:ext>
            </a:extLst>
          </p:cNvPr>
          <p:cNvSpPr>
            <a:spLocks noGrp="1"/>
          </p:cNvSpPr>
          <p:nvPr>
            <p:ph type="sldNum" sz="quarter" idx="12"/>
          </p:nvPr>
        </p:nvSpPr>
        <p:spPr/>
        <p:txBody>
          <a:bodyPr/>
          <a:lstStyle/>
          <a:p>
            <a:fld id="{C5EF2332-01BF-834F-8236-50238282D533}"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US" sz="900" dirty="0"/>
              <a:t>In terms of Working Day (WD), Reinsurers tend to have a longer target ledger close date (11WD to 15WD) relative to Direct Insurers (7 to 11 WD)</a:t>
            </a:r>
          </a:p>
          <a:p>
            <a:pPr lvl="0"/>
            <a:r>
              <a:rPr lang="en-US" sz="900" b="1" dirty="0">
                <a:solidFill>
                  <a:srgbClr val="3C69FF"/>
                </a:solidFill>
              </a:rPr>
              <a:t>Ability to meet the target close timetable has been a challenge across the industry.</a:t>
            </a:r>
          </a:p>
          <a:p>
            <a:r>
              <a:rPr lang="en-US" sz="900" b="1" dirty="0">
                <a:solidFill>
                  <a:srgbClr val="3C69FF"/>
                </a:solidFill>
              </a:rPr>
              <a:t>Direct Insurers</a:t>
            </a:r>
            <a:r>
              <a:rPr lang="en-US" sz="900" dirty="0">
                <a:solidFill>
                  <a:srgbClr val="3C69FF"/>
                </a:solidFill>
              </a:rPr>
              <a:t> </a:t>
            </a:r>
            <a:r>
              <a:rPr lang="en-US" sz="900" dirty="0"/>
              <a:t>appeared to have encountered greater challenges:</a:t>
            </a:r>
          </a:p>
          <a:p>
            <a:pPr marL="171450" indent="-171450">
              <a:buFont typeface="Arial" panose="020B0604020202020204" pitchFamily="34" charset="0"/>
              <a:buChar char="•"/>
            </a:pPr>
            <a:r>
              <a:rPr lang="en-US" sz="900" b="1" dirty="0">
                <a:solidFill>
                  <a:srgbClr val="3C69FF"/>
                </a:solidFill>
              </a:rPr>
              <a:t>Nearly 70%</a:t>
            </a:r>
            <a:r>
              <a:rPr lang="en-US" sz="900" dirty="0"/>
              <a:t> indicated that that they </a:t>
            </a:r>
            <a:r>
              <a:rPr lang="en-US" sz="900" b="1" dirty="0">
                <a:solidFill>
                  <a:srgbClr val="3C69FF"/>
                </a:solidFill>
              </a:rPr>
              <a:t>did not achieve</a:t>
            </a:r>
            <a:r>
              <a:rPr lang="en-US" sz="900" dirty="0">
                <a:solidFill>
                  <a:srgbClr val="3C69FF"/>
                </a:solidFill>
              </a:rPr>
              <a:t> </a:t>
            </a:r>
            <a:r>
              <a:rPr lang="en-US" sz="900" dirty="0"/>
              <a:t>their target ledger close date in their first implementation year. </a:t>
            </a:r>
          </a:p>
          <a:p>
            <a:pPr marL="171450" indent="-171450">
              <a:buFont typeface="Arial" panose="020B0604020202020204" pitchFamily="34" charset="0"/>
              <a:buChar char="•"/>
            </a:pPr>
            <a:r>
              <a:rPr lang="en-US" sz="900" dirty="0"/>
              <a:t>Whilst there has been improvement since then, most respondents indicated that actual close is still short of expectations – mirroring extent of those requiring manual intervention in their IFRS 17 solution.</a:t>
            </a:r>
          </a:p>
          <a:p>
            <a:r>
              <a:rPr lang="en-US" sz="900" b="1" dirty="0">
                <a:solidFill>
                  <a:srgbClr val="3C69FF"/>
                </a:solidFill>
              </a:rPr>
              <a:t>Reinsurers</a:t>
            </a:r>
            <a:r>
              <a:rPr lang="en-US" sz="900" dirty="0"/>
              <a:t> appeared to have fared better:</a:t>
            </a:r>
          </a:p>
          <a:p>
            <a:pPr marL="171450" indent="-171450">
              <a:buFont typeface="Arial" panose="020B0604020202020204" pitchFamily="34" charset="0"/>
              <a:buChar char="•"/>
            </a:pPr>
            <a:r>
              <a:rPr lang="en-US" sz="900" b="1" dirty="0">
                <a:solidFill>
                  <a:srgbClr val="3C69FF"/>
                </a:solidFill>
              </a:rPr>
              <a:t>c. 40%</a:t>
            </a:r>
            <a:r>
              <a:rPr lang="en-US" sz="900" dirty="0">
                <a:solidFill>
                  <a:srgbClr val="3C69FF"/>
                </a:solidFill>
              </a:rPr>
              <a:t> </a:t>
            </a:r>
            <a:r>
              <a:rPr lang="en-US" sz="900" dirty="0"/>
              <a:t>indicated that that they did not achieve their target ledger close date</a:t>
            </a:r>
          </a:p>
          <a:p>
            <a:pPr marL="171450" indent="-171450">
              <a:buFont typeface="Arial" panose="020B0604020202020204" pitchFamily="34" charset="0"/>
              <a:buChar char="•"/>
            </a:pPr>
            <a:r>
              <a:rPr lang="en-US" sz="900" dirty="0"/>
              <a:t>It is customary for reinsurers to commence work on year-end using data from the previous quarter with updates to discount rate assumptions etc. from WD 1 onwards.</a:t>
            </a:r>
          </a:p>
          <a:p>
            <a:r>
              <a:rPr lang="en-US" sz="900" b="1" dirty="0">
                <a:solidFill>
                  <a:srgbClr val="3C69FF"/>
                </a:solidFill>
              </a:rPr>
              <a:t>Approximately 30% (6 out of 22)</a:t>
            </a:r>
            <a:r>
              <a:rPr lang="en-US" sz="900" dirty="0">
                <a:solidFill>
                  <a:srgbClr val="3C69FF"/>
                </a:solidFill>
              </a:rPr>
              <a:t> </a:t>
            </a:r>
            <a:r>
              <a:rPr lang="en-US" sz="900" dirty="0"/>
              <a:t>respondents have indicated that </a:t>
            </a:r>
            <a:r>
              <a:rPr lang="en-US" sz="900" b="1" dirty="0">
                <a:solidFill>
                  <a:srgbClr val="3C69FF"/>
                </a:solidFill>
              </a:rPr>
              <a:t>simplifications have been made</a:t>
            </a:r>
            <a:r>
              <a:rPr lang="en-US" sz="900" dirty="0">
                <a:solidFill>
                  <a:srgbClr val="3C69FF"/>
                </a:solidFill>
              </a:rPr>
              <a:t> </a:t>
            </a:r>
            <a:r>
              <a:rPr lang="en-US" sz="900" dirty="0"/>
              <a:t>in order to help meet the reporting timelines – these largely relate to using prior month data with a roll forward approach (per the point with Reinsurers above).</a:t>
            </a:r>
          </a:p>
        </p:txBody>
      </p:sp>
      <p:sp>
        <p:nvSpPr>
          <p:cNvPr id="5" name="Title">
            <a:extLst>
              <a:ext uri="{FF2B5EF4-FFF2-40B4-BE49-F238E27FC236}">
                <a16:creationId xmlns:a16="http://schemas.microsoft.com/office/drawing/2014/main" id="{2B94FA6B-10B6-1057-57B5-65492073EF65}"/>
              </a:ext>
            </a:extLst>
          </p:cNvPr>
          <p:cNvSpPr txBox="1"/>
          <p:nvPr/>
        </p:nvSpPr>
        <p:spPr>
          <a:xfrm>
            <a:off x="334842" y="266433"/>
            <a:ext cx="7229704" cy="370846"/>
          </a:xfrm>
          <a:prstGeom prst="rect">
            <a:avLst/>
          </a:prstGeom>
          <a:noFill/>
        </p:spPr>
        <p:txBody>
          <a:bodyPr vert="horz" rtlCol="0">
            <a:spAutoFit/>
          </a:bodyPr>
          <a:lstStyle/>
          <a:p>
            <a:r>
              <a:rPr lang="en-AU" sz="1800" b="1" dirty="0">
                <a:solidFill>
                  <a:srgbClr val="3C69FF"/>
                </a:solidFill>
                <a:latin typeface="Arial" panose="020B0604020202020204" pitchFamily="34" charset="0"/>
              </a:rPr>
              <a:t>Section 2: System &amp; Operations</a:t>
            </a:r>
          </a:p>
        </p:txBody>
      </p:sp>
      <p:sp>
        <p:nvSpPr>
          <p:cNvPr id="6" name="SubTitle">
            <a:extLst>
              <a:ext uri="{FF2B5EF4-FFF2-40B4-BE49-F238E27FC236}">
                <a16:creationId xmlns:a16="http://schemas.microsoft.com/office/drawing/2014/main" id="{2A88DD4D-9A6A-FE76-9802-973B13A7900B}"/>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What is your ledger close target/expectation for reporting IFRS 17 balances?</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9183000D-4511-4A2D-CC5F-05CA385A6046}"/>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53075"/>
          </a:xfrm>
          <a:prstGeom prst="rect">
            <a:avLst/>
          </a:prstGeom>
        </p:spPr>
      </p:pic>
      <p:sp>
        <p:nvSpPr>
          <p:cNvPr id="2" name="Slide Number Placeholder 1">
            <a:extLst>
              <a:ext uri="{FF2B5EF4-FFF2-40B4-BE49-F238E27FC236}">
                <a16:creationId xmlns:a16="http://schemas.microsoft.com/office/drawing/2014/main" id="{F9B0CAD0-4588-DABE-4BF6-19F813FEB31C}"/>
              </a:ext>
            </a:extLst>
          </p:cNvPr>
          <p:cNvSpPr>
            <a:spLocks noGrp="1"/>
          </p:cNvSpPr>
          <p:nvPr>
            <p:ph type="sldNum" sz="quarter" idx="12"/>
          </p:nvPr>
        </p:nvSpPr>
        <p:spPr/>
        <p:txBody>
          <a:bodyPr/>
          <a:lstStyle/>
          <a:p>
            <a:fld id="{C5EF2332-01BF-834F-8236-50238282D533}"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US" sz="900" b="1" dirty="0">
                <a:solidFill>
                  <a:srgbClr val="3C69FF"/>
                </a:solidFill>
              </a:rPr>
              <a:t>The Top 3 challenges (ranked 4 and above) experienced since go-live has been</a:t>
            </a:r>
            <a:r>
              <a:rPr lang="en-US" sz="900" b="1" dirty="0"/>
              <a:t>:</a:t>
            </a:r>
          </a:p>
          <a:p>
            <a:pPr marL="228600" indent="-228600">
              <a:buFont typeface="+mj-lt"/>
              <a:buAutoNum type="arabicPeriod"/>
            </a:pPr>
            <a:r>
              <a:rPr lang="en-US" sz="900" dirty="0"/>
              <a:t>Accounting interpretations / methodology (73% of respondents ranked 4 and above)</a:t>
            </a:r>
          </a:p>
          <a:p>
            <a:pPr marL="228600" indent="-228600">
              <a:buFont typeface="+mj-lt"/>
              <a:buAutoNum type="arabicPeriod"/>
            </a:pPr>
            <a:r>
              <a:rPr lang="en-US" sz="900" dirty="0"/>
              <a:t>Automation compared to manual process (64% of respondents ranked 4 and above)</a:t>
            </a:r>
          </a:p>
          <a:p>
            <a:pPr marL="228600" indent="-228600">
              <a:buFont typeface="+mj-lt"/>
              <a:buAutoNum type="arabicPeriod"/>
            </a:pPr>
            <a:r>
              <a:rPr lang="en-US" sz="900" dirty="0"/>
              <a:t>Data transformation and GIC tagging (59% of respondents ranked 4 and above)</a:t>
            </a:r>
          </a:p>
          <a:p>
            <a:pPr lvl="0"/>
            <a:r>
              <a:rPr lang="en-US" sz="900" dirty="0"/>
              <a:t>The ranking appears consistent for both Direct Insurers and Reinsurers.</a:t>
            </a:r>
          </a:p>
          <a:p>
            <a:pPr lvl="0"/>
            <a:r>
              <a:rPr lang="en-US" sz="900" b="1" dirty="0">
                <a:solidFill>
                  <a:srgbClr val="3C69FF"/>
                </a:solidFill>
              </a:rPr>
              <a:t>Data transformation and GIC tagging</a:t>
            </a:r>
          </a:p>
          <a:p>
            <a:pPr marL="171450" lvl="0" indent="-171450">
              <a:buFont typeface="Arial" panose="020B0604020202020204" pitchFamily="34" charset="0"/>
              <a:buChar char="•"/>
            </a:pPr>
            <a:r>
              <a:rPr lang="en-US" sz="900" dirty="0"/>
              <a:t>Appears to be </a:t>
            </a:r>
            <a:r>
              <a:rPr lang="en-US" sz="900" b="1" dirty="0">
                <a:solidFill>
                  <a:srgbClr val="3C69FF"/>
                </a:solidFill>
              </a:rPr>
              <a:t>more challenging for Reinsurers</a:t>
            </a:r>
            <a:r>
              <a:rPr lang="en-US" sz="900" dirty="0">
                <a:solidFill>
                  <a:srgbClr val="3C69FF"/>
                </a:solidFill>
              </a:rPr>
              <a:t> </a:t>
            </a:r>
            <a:r>
              <a:rPr lang="en-US" sz="900" dirty="0"/>
              <a:t>(71% ranked 4 and above), relative to Direct Insurers (53%).</a:t>
            </a:r>
          </a:p>
          <a:p>
            <a:pPr marL="171450" lvl="0" indent="-171450">
              <a:buFont typeface="Arial" panose="020B0604020202020204" pitchFamily="34" charset="0"/>
              <a:buChar char="•"/>
            </a:pPr>
            <a:r>
              <a:rPr lang="en-US" sz="900" dirty="0"/>
              <a:t>This was expected given the wide range of GIC variations observed for reinsurers per our findings from Section 1</a:t>
            </a:r>
            <a:endParaRPr lang="en-US" sz="900" dirty="0">
              <a:solidFill>
                <a:srgbClr val="FF0000"/>
              </a:solidFill>
            </a:endParaRPr>
          </a:p>
        </p:txBody>
      </p:sp>
      <p:sp>
        <p:nvSpPr>
          <p:cNvPr id="5" name="Title">
            <a:extLst>
              <a:ext uri="{FF2B5EF4-FFF2-40B4-BE49-F238E27FC236}">
                <a16:creationId xmlns:a16="http://schemas.microsoft.com/office/drawing/2014/main" id="{454D9B9B-8EF8-BF0C-45B2-61FBC68C20A8}"/>
              </a:ext>
            </a:extLst>
          </p:cNvPr>
          <p:cNvSpPr txBox="1"/>
          <p:nvPr/>
        </p:nvSpPr>
        <p:spPr>
          <a:xfrm>
            <a:off x="334842" y="266433"/>
            <a:ext cx="7229704" cy="370846"/>
          </a:xfrm>
          <a:prstGeom prst="rect">
            <a:avLst/>
          </a:prstGeom>
          <a:noFill/>
        </p:spPr>
        <p:txBody>
          <a:bodyPr vert="horz" rtlCol="0">
            <a:spAutoFit/>
          </a:bodyPr>
          <a:lstStyle/>
          <a:p>
            <a:r>
              <a:rPr lang="en-AU" sz="1800" b="1" dirty="0">
                <a:solidFill>
                  <a:srgbClr val="3C69FF"/>
                </a:solidFill>
                <a:latin typeface="Arial" panose="020B0604020202020204" pitchFamily="34" charset="0"/>
              </a:rPr>
              <a:t>Section 2: System &amp; Operations</a:t>
            </a:r>
          </a:p>
        </p:txBody>
      </p:sp>
      <p:sp>
        <p:nvSpPr>
          <p:cNvPr id="6" name="SubTitle">
            <a:extLst>
              <a:ext uri="{FF2B5EF4-FFF2-40B4-BE49-F238E27FC236}">
                <a16:creationId xmlns:a16="http://schemas.microsoft.com/office/drawing/2014/main" id="{5D5EECFB-CED2-CF2D-DABD-90DDC6F0F1B9}"/>
              </a:ext>
            </a:extLst>
          </p:cNvPr>
          <p:cNvSpPr txBox="1"/>
          <p:nvPr/>
        </p:nvSpPr>
        <p:spPr>
          <a:xfrm>
            <a:off x="334842" y="518465"/>
            <a:ext cx="11522316" cy="276999"/>
          </a:xfrm>
          <a:prstGeom prst="rect">
            <a:avLst/>
          </a:prstGeom>
          <a:noFill/>
        </p:spPr>
        <p:txBody>
          <a:bodyPr vert="horz" wrap="square" rtlCol="0">
            <a:spAutoFit/>
          </a:bodyPr>
          <a:lstStyle/>
          <a:p>
            <a:r>
              <a:rPr lang="en-US" sz="1200" dirty="0">
                <a:latin typeface="Arial" panose="020B0604020202020204" pitchFamily="34" charset="0"/>
              </a:rPr>
              <a:t>Rank the following areas in terms of challenges as a result of IFRS 17 implementation (1 being straightforward and 6 being most challenging)</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08B96011-B929-31E7-ED8D-0D5974C73F7C}"/>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34025"/>
          </a:xfrm>
          <a:prstGeom prst="rect">
            <a:avLst/>
          </a:prstGeom>
        </p:spPr>
      </p:pic>
      <p:sp>
        <p:nvSpPr>
          <p:cNvPr id="2" name="Slide Number Placeholder 1">
            <a:extLst>
              <a:ext uri="{FF2B5EF4-FFF2-40B4-BE49-F238E27FC236}">
                <a16:creationId xmlns:a16="http://schemas.microsoft.com/office/drawing/2014/main" id="{5E3A0E18-086B-51A0-55E3-9E64E37ECEE0}"/>
              </a:ext>
            </a:extLst>
          </p:cNvPr>
          <p:cNvSpPr>
            <a:spLocks noGrp="1"/>
          </p:cNvSpPr>
          <p:nvPr>
            <p:ph type="sldNum" sz="quarter" idx="12"/>
          </p:nvPr>
        </p:nvSpPr>
        <p:spPr/>
        <p:txBody>
          <a:bodyPr/>
          <a:lstStyle/>
          <a:p>
            <a:fld id="{C5EF2332-01BF-834F-8236-50238282D533}"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US" sz="900" b="1" dirty="0">
                <a:solidFill>
                  <a:srgbClr val="3C69FF"/>
                </a:solidFill>
              </a:rPr>
              <a:t>For the Top 3 most challenging areas</a:t>
            </a:r>
            <a:r>
              <a:rPr lang="en-US" sz="900" dirty="0"/>
              <a:t>, the key drivers for each challenge selected by respondents are as follows:</a:t>
            </a:r>
          </a:p>
          <a:p>
            <a:pPr marL="228600" indent="-228600">
              <a:spcBef>
                <a:spcPts val="300"/>
              </a:spcBef>
              <a:spcAft>
                <a:spcPts val="300"/>
              </a:spcAft>
              <a:buFont typeface="+mj-lt"/>
              <a:buAutoNum type="arabicPeriod"/>
            </a:pPr>
            <a:r>
              <a:rPr lang="en-US" sz="900" b="1" dirty="0">
                <a:solidFill>
                  <a:srgbClr val="3C69FF"/>
                </a:solidFill>
              </a:rPr>
              <a:t>Accounting interpretations / methodology</a:t>
            </a:r>
            <a:r>
              <a:rPr lang="en-US" sz="900" b="1" dirty="0"/>
              <a:t>:</a:t>
            </a:r>
            <a:endParaRPr lang="en-US" sz="900" dirty="0"/>
          </a:p>
          <a:p>
            <a:pPr marL="711200" lvl="1" indent="-171450">
              <a:spcBef>
                <a:spcPts val="300"/>
              </a:spcBef>
              <a:spcAft>
                <a:spcPts val="300"/>
              </a:spcAft>
            </a:pPr>
            <a:r>
              <a:rPr lang="en-US" sz="900" b="1" dirty="0">
                <a:solidFill>
                  <a:srgbClr val="3C69FF"/>
                </a:solidFill>
              </a:rPr>
              <a:t>Lack of expertise &amp; capability </a:t>
            </a:r>
            <a:r>
              <a:rPr lang="en-US" sz="900" dirty="0"/>
              <a:t>(59% of respondents) and </a:t>
            </a:r>
          </a:p>
          <a:p>
            <a:pPr marL="711200" lvl="1" indent="-171450">
              <a:spcBef>
                <a:spcPts val="300"/>
              </a:spcBef>
              <a:spcAft>
                <a:spcPts val="300"/>
              </a:spcAft>
            </a:pPr>
            <a:r>
              <a:rPr lang="en-US" sz="900" b="1" dirty="0">
                <a:solidFill>
                  <a:srgbClr val="3C69FF"/>
                </a:solidFill>
              </a:rPr>
              <a:t>Other reasons </a:t>
            </a:r>
            <a:r>
              <a:rPr lang="en-US" sz="900" dirty="0"/>
              <a:t>(36% of respondents) such as complexity of the pure accounting interpretation vs business implications and differences in interpretation between Group Office vs local.</a:t>
            </a:r>
          </a:p>
          <a:p>
            <a:pPr marL="228600" indent="-228600">
              <a:spcBef>
                <a:spcPts val="300"/>
              </a:spcBef>
              <a:spcAft>
                <a:spcPts val="300"/>
              </a:spcAft>
              <a:buFont typeface="+mj-lt"/>
              <a:buAutoNum type="arabicPeriod"/>
            </a:pPr>
            <a:r>
              <a:rPr lang="en-US" sz="900" b="1" dirty="0">
                <a:solidFill>
                  <a:srgbClr val="3C69FF"/>
                </a:solidFill>
              </a:rPr>
              <a:t>Automation compared to manual process:</a:t>
            </a:r>
          </a:p>
          <a:p>
            <a:pPr marL="711200" lvl="1" indent="-171450">
              <a:spcBef>
                <a:spcPts val="300"/>
              </a:spcBef>
              <a:spcAft>
                <a:spcPts val="300"/>
              </a:spcAft>
            </a:pPr>
            <a:r>
              <a:rPr lang="en-US" sz="900" b="1" dirty="0">
                <a:solidFill>
                  <a:srgbClr val="3C69FF"/>
                </a:solidFill>
              </a:rPr>
              <a:t>Data qualify and complexity</a:t>
            </a:r>
            <a:r>
              <a:rPr lang="en-US" sz="900" dirty="0">
                <a:solidFill>
                  <a:srgbClr val="3C69FF"/>
                </a:solidFill>
              </a:rPr>
              <a:t> </a:t>
            </a:r>
            <a:r>
              <a:rPr lang="en-US" sz="900" dirty="0"/>
              <a:t>(27% of respondents)</a:t>
            </a:r>
          </a:p>
          <a:p>
            <a:pPr marL="711200" lvl="1" indent="-171450">
              <a:spcBef>
                <a:spcPts val="300"/>
              </a:spcBef>
              <a:spcAft>
                <a:spcPts val="300"/>
              </a:spcAft>
            </a:pPr>
            <a:r>
              <a:rPr lang="en-US" sz="900" b="1" dirty="0">
                <a:solidFill>
                  <a:srgbClr val="3C69FF"/>
                </a:solidFill>
              </a:rPr>
              <a:t>Lack of expertise &amp; capability </a:t>
            </a:r>
            <a:r>
              <a:rPr lang="en-US" sz="900" dirty="0"/>
              <a:t>(23% of respondents) and </a:t>
            </a:r>
          </a:p>
          <a:p>
            <a:pPr marL="711200" lvl="1" indent="-171450">
              <a:spcBef>
                <a:spcPts val="300"/>
              </a:spcBef>
              <a:spcAft>
                <a:spcPts val="300"/>
              </a:spcAft>
            </a:pPr>
            <a:r>
              <a:rPr lang="en-US" sz="900" b="1" dirty="0">
                <a:solidFill>
                  <a:srgbClr val="3C69FF"/>
                </a:solidFill>
              </a:rPr>
              <a:t>Other reasons</a:t>
            </a:r>
            <a:r>
              <a:rPr lang="en-US" sz="900" dirty="0">
                <a:solidFill>
                  <a:srgbClr val="3C69FF"/>
                </a:solidFill>
              </a:rPr>
              <a:t> </a:t>
            </a:r>
            <a:r>
              <a:rPr lang="en-US" sz="900" dirty="0"/>
              <a:t>(32% of respondents) largely due to the overly complex, detailed and time consuming processes.</a:t>
            </a:r>
          </a:p>
          <a:p>
            <a:pPr marL="228600" indent="-228600">
              <a:spcBef>
                <a:spcPts val="300"/>
              </a:spcBef>
              <a:spcAft>
                <a:spcPts val="300"/>
              </a:spcAft>
              <a:buFont typeface="+mj-lt"/>
              <a:buAutoNum type="arabicPeriod"/>
            </a:pPr>
            <a:r>
              <a:rPr lang="en-US" sz="900" b="1" dirty="0">
                <a:solidFill>
                  <a:srgbClr val="3C69FF"/>
                </a:solidFill>
              </a:rPr>
              <a:t>Data transformation and GIC tagging: </a:t>
            </a:r>
          </a:p>
          <a:p>
            <a:pPr marL="711200" lvl="1" indent="-171450">
              <a:spcBef>
                <a:spcPts val="300"/>
              </a:spcBef>
              <a:spcAft>
                <a:spcPts val="300"/>
              </a:spcAft>
            </a:pPr>
            <a:r>
              <a:rPr lang="en-US" sz="900" b="1" dirty="0">
                <a:solidFill>
                  <a:srgbClr val="3C69FF"/>
                </a:solidFill>
              </a:rPr>
              <a:t>Data qualify and complexity </a:t>
            </a:r>
            <a:r>
              <a:rPr lang="en-US" sz="900" dirty="0"/>
              <a:t>(55% of respondents) and </a:t>
            </a:r>
          </a:p>
          <a:p>
            <a:pPr marL="711200" lvl="1" indent="-171450">
              <a:spcBef>
                <a:spcPts val="300"/>
              </a:spcBef>
              <a:spcAft>
                <a:spcPts val="300"/>
              </a:spcAft>
            </a:pPr>
            <a:r>
              <a:rPr lang="en-US" sz="900" b="1" dirty="0">
                <a:solidFill>
                  <a:srgbClr val="3C69FF"/>
                </a:solidFill>
              </a:rPr>
              <a:t>Other reasons </a:t>
            </a:r>
            <a:r>
              <a:rPr lang="en-US" sz="900" dirty="0"/>
              <a:t>(18% of respondents) such as additional processing of valuation output required despite having a strategic solution and time consuming/costly exercise.</a:t>
            </a:r>
          </a:p>
        </p:txBody>
      </p:sp>
      <p:sp>
        <p:nvSpPr>
          <p:cNvPr id="5" name="Title">
            <a:extLst>
              <a:ext uri="{FF2B5EF4-FFF2-40B4-BE49-F238E27FC236}">
                <a16:creationId xmlns:a16="http://schemas.microsoft.com/office/drawing/2014/main" id="{32F59256-AE65-20ED-B80B-3A65DC8BB058}"/>
              </a:ext>
            </a:extLst>
          </p:cNvPr>
          <p:cNvSpPr txBox="1"/>
          <p:nvPr/>
        </p:nvSpPr>
        <p:spPr>
          <a:xfrm>
            <a:off x="334842" y="266433"/>
            <a:ext cx="7229704" cy="370846"/>
          </a:xfrm>
          <a:prstGeom prst="rect">
            <a:avLst/>
          </a:prstGeom>
          <a:noFill/>
        </p:spPr>
        <p:txBody>
          <a:bodyPr vert="horz" rtlCol="0">
            <a:spAutoFit/>
          </a:bodyPr>
          <a:lstStyle/>
          <a:p>
            <a:r>
              <a:rPr lang="en-AU" sz="1800" b="1" dirty="0">
                <a:solidFill>
                  <a:srgbClr val="3C69FF"/>
                </a:solidFill>
                <a:latin typeface="Arial" panose="020B0604020202020204" pitchFamily="34" charset="0"/>
              </a:rPr>
              <a:t>Section 2: System &amp; Operations</a:t>
            </a:r>
          </a:p>
        </p:txBody>
      </p:sp>
      <p:sp>
        <p:nvSpPr>
          <p:cNvPr id="6" name="SubTitle">
            <a:extLst>
              <a:ext uri="{FF2B5EF4-FFF2-40B4-BE49-F238E27FC236}">
                <a16:creationId xmlns:a16="http://schemas.microsoft.com/office/drawing/2014/main" id="{71D08380-3EF6-A66B-73CE-D6CCA11D4ACE}"/>
              </a:ext>
            </a:extLst>
          </p:cNvPr>
          <p:cNvSpPr txBox="1"/>
          <p:nvPr/>
        </p:nvSpPr>
        <p:spPr>
          <a:xfrm>
            <a:off x="334842" y="518465"/>
            <a:ext cx="12114333" cy="276999"/>
          </a:xfrm>
          <a:prstGeom prst="rect">
            <a:avLst/>
          </a:prstGeom>
          <a:noFill/>
        </p:spPr>
        <p:txBody>
          <a:bodyPr vert="horz" wrap="square" rtlCol="0">
            <a:spAutoFit/>
          </a:bodyPr>
          <a:lstStyle/>
          <a:p>
            <a:r>
              <a:rPr lang="en-US" sz="1200" dirty="0">
                <a:latin typeface="Arial" panose="020B0604020202020204" pitchFamily="34" charset="0"/>
              </a:rPr>
              <a:t>Rank the following areas in terms of Driver for Challenge as a result of IFRS 17 implementation</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5A503674-48BD-3A42-C581-6519EB0A0438}"/>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610225"/>
          </a:xfrm>
          <a:prstGeom prst="rect">
            <a:avLst/>
          </a:prstGeom>
        </p:spPr>
      </p:pic>
      <p:sp>
        <p:nvSpPr>
          <p:cNvPr id="2" name="Slide Number Placeholder 1">
            <a:extLst>
              <a:ext uri="{FF2B5EF4-FFF2-40B4-BE49-F238E27FC236}">
                <a16:creationId xmlns:a16="http://schemas.microsoft.com/office/drawing/2014/main" id="{3099E219-737E-5769-2CC6-CF9E8FD67789}"/>
              </a:ext>
            </a:extLst>
          </p:cNvPr>
          <p:cNvSpPr>
            <a:spLocks noGrp="1"/>
          </p:cNvSpPr>
          <p:nvPr>
            <p:ph type="sldNum" sz="quarter" idx="12"/>
          </p:nvPr>
        </p:nvSpPr>
        <p:spPr/>
        <p:txBody>
          <a:bodyPr/>
          <a:lstStyle/>
          <a:p>
            <a:fld id="{C5EF2332-01BF-834F-8236-50238282D533}"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00" y="2746800"/>
            <a:ext cx="8188346" cy="1362075"/>
          </a:xfrm>
        </p:spPr>
        <p:txBody>
          <a:bodyPr/>
          <a:lstStyle/>
          <a:p>
            <a:pPr marL="0" lvl="0" indent="0">
              <a:buNone/>
            </a:pPr>
            <a:r>
              <a:rPr dirty="0"/>
              <a:t>Section 3: Business Impact &amp; Lessons Learned</a:t>
            </a:r>
          </a:p>
        </p:txBody>
      </p:sp>
      <p:sp>
        <p:nvSpPr>
          <p:cNvPr id="3" name="Slide Number Placeholder 2">
            <a:extLst>
              <a:ext uri="{FF2B5EF4-FFF2-40B4-BE49-F238E27FC236}">
                <a16:creationId xmlns:a16="http://schemas.microsoft.com/office/drawing/2014/main" id="{C8A54BA5-D311-0806-A01B-BF5B045B9D18}"/>
              </a:ext>
            </a:extLst>
          </p:cNvPr>
          <p:cNvSpPr>
            <a:spLocks noGrp="1"/>
          </p:cNvSpPr>
          <p:nvPr>
            <p:ph type="sldNum" sz="quarter" idx="12"/>
          </p:nvPr>
        </p:nvSpPr>
        <p:spPr/>
        <p:txBody>
          <a:bodyPr/>
          <a:lstStyle/>
          <a:p>
            <a:fld id="{C5EF2332-01BF-834F-8236-50238282D533}"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US" sz="900" b="1" dirty="0">
                <a:solidFill>
                  <a:srgbClr val="3C69FF"/>
                </a:solidFill>
              </a:rPr>
              <a:t>Operations was identified as the area most significantly impacted by IFRS 17</a:t>
            </a:r>
            <a:r>
              <a:rPr lang="en-US" sz="900" dirty="0"/>
              <a:t>, with 6 of the 22 respondents selecting this option. The key drivers cited were additional data requirements and changes to processes and systems, particularly within Actuarial and Finance teams.</a:t>
            </a:r>
          </a:p>
          <a:p>
            <a:pPr lvl="0"/>
            <a:r>
              <a:rPr lang="en-US" sz="900" dirty="0"/>
              <a:t>It should be noted that responses to this question may be influenced by differing interpretations of the term “Operations”. Many respondents appeared to consider operations as encompassing Actuarial and Finance reporting and related processes. However, it is possible that other respondents interpreted operations more narrowly, for example as referring only to back-office underwriting, claims, or similar operational activities. As a result, the responses should be interpreted with this context in mind.</a:t>
            </a:r>
          </a:p>
          <a:p>
            <a:r>
              <a:rPr lang="en-US" sz="900" dirty="0"/>
              <a:t>Both Direct Insurers and Reinsurers responded </a:t>
            </a:r>
            <a:r>
              <a:rPr lang="en-US" sz="900" b="1" dirty="0">
                <a:solidFill>
                  <a:srgbClr val="3C69FF"/>
                </a:solidFill>
              </a:rPr>
              <a:t>no significant impact</a:t>
            </a:r>
            <a:r>
              <a:rPr lang="en-US" sz="900" dirty="0">
                <a:solidFill>
                  <a:srgbClr val="3C69FF"/>
                </a:solidFill>
              </a:rPr>
              <a:t> </a:t>
            </a:r>
            <a:r>
              <a:rPr lang="en-US" sz="900" dirty="0"/>
              <a:t>to </a:t>
            </a:r>
            <a:r>
              <a:rPr lang="en-US" sz="900" b="1" dirty="0">
                <a:solidFill>
                  <a:srgbClr val="3C69FF"/>
                </a:solidFill>
              </a:rPr>
              <a:t>product design and investment strategy</a:t>
            </a:r>
            <a:r>
              <a:rPr lang="en-US" sz="900" dirty="0">
                <a:solidFill>
                  <a:srgbClr val="3C69FF"/>
                </a:solidFill>
              </a:rPr>
              <a:t> </a:t>
            </a:r>
            <a:r>
              <a:rPr lang="en-US" sz="900" dirty="0"/>
              <a:t>areas.</a:t>
            </a:r>
            <a:endParaRPr lang="en-US" sz="900" b="1" dirty="0"/>
          </a:p>
          <a:p>
            <a:endParaRPr lang="en-US" sz="900" dirty="0"/>
          </a:p>
          <a:p>
            <a:pPr lvl="0"/>
            <a:r>
              <a:rPr lang="en-US" sz="900" dirty="0"/>
              <a:t>40% (6 out of 15) of Direct Insurers noted a </a:t>
            </a:r>
            <a:r>
              <a:rPr lang="en-US" sz="900" b="1" dirty="0">
                <a:solidFill>
                  <a:srgbClr val="3C69FF"/>
                </a:solidFill>
              </a:rPr>
              <a:t>somewhat</a:t>
            </a:r>
            <a:r>
              <a:rPr lang="en-US" sz="900" dirty="0"/>
              <a:t> impact to both:</a:t>
            </a:r>
          </a:p>
          <a:p>
            <a:pPr marL="171450" indent="-171450">
              <a:buFont typeface="Arial" panose="020B0604020202020204" pitchFamily="34" charset="0"/>
              <a:buChar char="•"/>
            </a:pPr>
            <a:r>
              <a:rPr lang="en-US" sz="900" b="1" dirty="0">
                <a:solidFill>
                  <a:srgbClr val="3C69FF"/>
                </a:solidFill>
              </a:rPr>
              <a:t>Pricing strategy: </a:t>
            </a:r>
            <a:r>
              <a:rPr lang="en-US" sz="900" dirty="0"/>
              <a:t>driven by profitability assessment under the new IFRS 17 basis and impact of onerous contracts</a:t>
            </a:r>
          </a:p>
          <a:p>
            <a:pPr marL="171450" indent="-171450">
              <a:buFont typeface="Arial" panose="020B0604020202020204" pitchFamily="34" charset="0"/>
              <a:buChar char="•"/>
            </a:pPr>
            <a:r>
              <a:rPr lang="en-US" sz="900" b="1" dirty="0">
                <a:solidFill>
                  <a:srgbClr val="3C69FF"/>
                </a:solidFill>
              </a:rPr>
              <a:t>Reinsurance strategy: </a:t>
            </a:r>
            <a:r>
              <a:rPr lang="en-US" sz="900" dirty="0"/>
              <a:t>driven by alignment of contract boundary in treaties with underlying contracts and onerous contracts considerations during treaty negotiations</a:t>
            </a:r>
          </a:p>
          <a:p>
            <a:pPr lvl="0"/>
            <a:endParaRPr lang="en-US" sz="900" dirty="0"/>
          </a:p>
        </p:txBody>
      </p:sp>
      <p:sp>
        <p:nvSpPr>
          <p:cNvPr id="5" name="Title">
            <a:extLst>
              <a:ext uri="{FF2B5EF4-FFF2-40B4-BE49-F238E27FC236}">
                <a16:creationId xmlns:a16="http://schemas.microsoft.com/office/drawing/2014/main" id="{33C3ECD1-B741-469A-50A5-C5210CB9A0C5}"/>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3: Business Impact &amp; Lessons Learned</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E0A0B0FD-5347-3F8D-CD09-701BCB463CBE}"/>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Has IFRS 17 impacted the following areas?</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7D5AA0EC-4D45-689F-842B-F5CF292967A8}"/>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34025"/>
          </a:xfrm>
          <a:prstGeom prst="rect">
            <a:avLst/>
          </a:prstGeom>
        </p:spPr>
      </p:pic>
      <p:sp>
        <p:nvSpPr>
          <p:cNvPr id="2" name="Slide Number Placeholder 1">
            <a:extLst>
              <a:ext uri="{FF2B5EF4-FFF2-40B4-BE49-F238E27FC236}">
                <a16:creationId xmlns:a16="http://schemas.microsoft.com/office/drawing/2014/main" id="{17DAEFCD-B10E-D584-41F7-ECF341DE5BD4}"/>
              </a:ext>
            </a:extLst>
          </p:cNvPr>
          <p:cNvSpPr>
            <a:spLocks noGrp="1"/>
          </p:cNvSpPr>
          <p:nvPr>
            <p:ph type="sldNum" sz="quarter" idx="12"/>
          </p:nvPr>
        </p:nvSpPr>
        <p:spPr/>
        <p:txBody>
          <a:bodyPr/>
          <a:lstStyle/>
          <a:p>
            <a:fld id="{C5EF2332-01BF-834F-8236-50238282D533}"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US" sz="900" b="1" dirty="0">
                <a:solidFill>
                  <a:srgbClr val="3C69FF"/>
                </a:solidFill>
              </a:rPr>
              <a:t>Direct Insurers</a:t>
            </a:r>
          </a:p>
          <a:p>
            <a:pPr lvl="0"/>
            <a:r>
              <a:rPr lang="en-US" sz="900" b="1" dirty="0">
                <a:solidFill>
                  <a:srgbClr val="3C69FF"/>
                </a:solidFill>
              </a:rPr>
              <a:t>6 out of 15 Direct Insurers (40%) </a:t>
            </a:r>
            <a:r>
              <a:rPr lang="en-US" sz="900" dirty="0"/>
              <a:t>responded that </a:t>
            </a:r>
            <a:r>
              <a:rPr lang="en-US" sz="900" b="1" dirty="0">
                <a:solidFill>
                  <a:srgbClr val="3C69FF"/>
                </a:solidFill>
              </a:rPr>
              <a:t>IFRS 17 had led to changes to their KPI's</a:t>
            </a:r>
            <a:r>
              <a:rPr lang="en-US" sz="900" dirty="0">
                <a:solidFill>
                  <a:srgbClr val="3C69FF"/>
                </a:solidFill>
              </a:rPr>
              <a:t>:</a:t>
            </a:r>
          </a:p>
          <a:p>
            <a:pPr marL="171450" lvl="0" indent="-171450">
              <a:buFont typeface="Arial" panose="020B0604020202020204" pitchFamily="34" charset="0"/>
              <a:buChar char="•"/>
            </a:pPr>
            <a:r>
              <a:rPr lang="en-US" sz="900" dirty="0"/>
              <a:t>3 responded that this change was due to shifting the focus from statutory profit previously under IFRS 4 or other KPIs (e.g. EV, VNB etc) to KPIs based on IFRS 17 (e.g. IFRS 17 profit, CSM ratios etc)</a:t>
            </a:r>
          </a:p>
          <a:p>
            <a:pPr marL="171450" lvl="0" indent="-171450">
              <a:buFont typeface="Arial" panose="020B0604020202020204" pitchFamily="34" charset="0"/>
              <a:buChar char="•"/>
            </a:pPr>
            <a:r>
              <a:rPr lang="en-US" sz="900" dirty="0"/>
              <a:t>3 responded that IFRS 17 had led to a shift in focus away from using the previous IFRS 4 statutory profit to now using other KPI’s (e.g. EV, VNB, ROE etc)</a:t>
            </a:r>
          </a:p>
          <a:p>
            <a:pPr lvl="0"/>
            <a:r>
              <a:rPr lang="en-US" sz="900" b="1" dirty="0">
                <a:solidFill>
                  <a:srgbClr val="3C69FF"/>
                </a:solidFill>
              </a:rPr>
              <a:t>60% of Direct Insurers </a:t>
            </a:r>
            <a:r>
              <a:rPr lang="en-US" sz="900" dirty="0"/>
              <a:t>responded </a:t>
            </a:r>
            <a:r>
              <a:rPr lang="en-US" sz="900" dirty="0">
                <a:solidFill>
                  <a:srgbClr val="3C69FF"/>
                </a:solidFill>
              </a:rPr>
              <a:t>that </a:t>
            </a:r>
            <a:r>
              <a:rPr lang="en-US" sz="900" b="1" dirty="0">
                <a:solidFill>
                  <a:srgbClr val="3C69FF"/>
                </a:solidFill>
              </a:rPr>
              <a:t>IFRS 17 had not led to any changes</a:t>
            </a:r>
            <a:r>
              <a:rPr lang="en-US" sz="900" dirty="0">
                <a:solidFill>
                  <a:srgbClr val="3C69FF"/>
                </a:solidFill>
              </a:rPr>
              <a:t>:</a:t>
            </a:r>
          </a:p>
          <a:p>
            <a:pPr marL="171450" lvl="0" indent="-171450">
              <a:buFont typeface="Arial" panose="020B0604020202020204" pitchFamily="34" charset="0"/>
              <a:buChar char="•"/>
            </a:pPr>
            <a:r>
              <a:rPr lang="en-US" sz="900" dirty="0"/>
              <a:t>6 responded that the </a:t>
            </a:r>
            <a:r>
              <a:rPr lang="en-US" sz="900" b="1" dirty="0">
                <a:solidFill>
                  <a:srgbClr val="3C69FF"/>
                </a:solidFill>
              </a:rPr>
              <a:t>existing non-IFRS 17 metrics continue to be used (e.g. USGAAP, EV)</a:t>
            </a:r>
          </a:p>
          <a:p>
            <a:pPr marL="171450" lvl="0" indent="-171450">
              <a:buFont typeface="Arial" panose="020B0604020202020204" pitchFamily="34" charset="0"/>
              <a:buChar char="•"/>
            </a:pPr>
            <a:r>
              <a:rPr lang="en-US" sz="900" dirty="0"/>
              <a:t>3 responded that </a:t>
            </a:r>
            <a:r>
              <a:rPr lang="en-US" sz="900" b="1" dirty="0">
                <a:solidFill>
                  <a:srgbClr val="3C69FF"/>
                </a:solidFill>
              </a:rPr>
              <a:t>statutory profit remains in use </a:t>
            </a:r>
            <a:r>
              <a:rPr lang="en-US" sz="900" dirty="0"/>
              <a:t>but no additional IFRS 17–specific KPIs have been introduced (e.g. CSM ratios)</a:t>
            </a:r>
          </a:p>
          <a:p>
            <a:r>
              <a:rPr lang="en-US" sz="900" b="1" dirty="0">
                <a:solidFill>
                  <a:srgbClr val="3C69FF"/>
                </a:solidFill>
              </a:rPr>
              <a:t>Reinsurers</a:t>
            </a:r>
          </a:p>
          <a:p>
            <a:pPr marL="171450" lvl="0" indent="-171450">
              <a:buFont typeface="Arial" panose="020B0604020202020204" pitchFamily="34" charset="0"/>
              <a:buChar char="•"/>
            </a:pPr>
            <a:r>
              <a:rPr lang="en-US" sz="900" b="1" dirty="0">
                <a:solidFill>
                  <a:srgbClr val="3C69FF"/>
                </a:solidFill>
              </a:rPr>
              <a:t>4 reinsurers (57%) </a:t>
            </a:r>
            <a:r>
              <a:rPr lang="en-US" sz="900" dirty="0"/>
              <a:t>responded that their </a:t>
            </a:r>
            <a:r>
              <a:rPr lang="en-US" sz="900" b="1" dirty="0">
                <a:solidFill>
                  <a:srgbClr val="3C69FF"/>
                </a:solidFill>
              </a:rPr>
              <a:t>KPI’s had changed </a:t>
            </a:r>
            <a:r>
              <a:rPr lang="en-US" sz="900" dirty="0"/>
              <a:t>due to </a:t>
            </a:r>
            <a:r>
              <a:rPr lang="en-US" sz="900" b="1" dirty="0">
                <a:solidFill>
                  <a:srgbClr val="3C69FF"/>
                </a:solidFill>
              </a:rPr>
              <a:t>shifting focus to KPI’s based on IFRS 17</a:t>
            </a:r>
          </a:p>
          <a:p>
            <a:pPr marL="171450" lvl="0" indent="-171450">
              <a:buFont typeface="Arial" panose="020B0604020202020204" pitchFamily="34" charset="0"/>
              <a:buChar char="•"/>
            </a:pPr>
            <a:r>
              <a:rPr lang="en-US" sz="900" b="1" dirty="0">
                <a:solidFill>
                  <a:srgbClr val="3C69FF"/>
                </a:solidFill>
              </a:rPr>
              <a:t>3 reinsurers (43%)</a:t>
            </a:r>
            <a:r>
              <a:rPr lang="en-US" sz="900" dirty="0">
                <a:solidFill>
                  <a:srgbClr val="3C69FF"/>
                </a:solidFill>
              </a:rPr>
              <a:t> </a:t>
            </a:r>
            <a:r>
              <a:rPr lang="en-US" sz="900" dirty="0"/>
              <a:t>responded </a:t>
            </a:r>
            <a:r>
              <a:rPr lang="en-US" sz="900" b="1" dirty="0">
                <a:solidFill>
                  <a:srgbClr val="3C69FF"/>
                </a:solidFill>
              </a:rPr>
              <a:t>no change to KPI’s </a:t>
            </a:r>
            <a:r>
              <a:rPr lang="en-US" sz="900" dirty="0"/>
              <a:t>due </a:t>
            </a:r>
            <a:r>
              <a:rPr lang="en-US" sz="900" dirty="0">
                <a:solidFill>
                  <a:srgbClr val="3C69FF"/>
                </a:solidFill>
              </a:rPr>
              <a:t>to </a:t>
            </a:r>
            <a:r>
              <a:rPr lang="en-US" sz="900" b="1" dirty="0">
                <a:solidFill>
                  <a:srgbClr val="3C69FF"/>
                </a:solidFill>
              </a:rPr>
              <a:t>existing non-IFRS 17 metrics continue to be used (e.g. US GAAP.)</a:t>
            </a:r>
          </a:p>
        </p:txBody>
      </p:sp>
      <p:sp>
        <p:nvSpPr>
          <p:cNvPr id="5" name="Title">
            <a:extLst>
              <a:ext uri="{FF2B5EF4-FFF2-40B4-BE49-F238E27FC236}">
                <a16:creationId xmlns:a16="http://schemas.microsoft.com/office/drawing/2014/main" id="{68039566-AC60-CD18-251F-F6A5B8417EDB}"/>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3: Business Impact &amp; Lessons Learned</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A06C6B4D-FB85-15A4-DD6D-48BAA653283B}"/>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Has IFRS 17 led to changes in your company's key financial metrics or KPIs for management reporting?</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864592BD-543C-F3C8-A2B5-958211ABDAB4}"/>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34025"/>
          </a:xfrm>
          <a:prstGeom prst="rect">
            <a:avLst/>
          </a:prstGeom>
        </p:spPr>
      </p:pic>
      <p:sp>
        <p:nvSpPr>
          <p:cNvPr id="2" name="Slide Number Placeholder 1">
            <a:extLst>
              <a:ext uri="{FF2B5EF4-FFF2-40B4-BE49-F238E27FC236}">
                <a16:creationId xmlns:a16="http://schemas.microsoft.com/office/drawing/2014/main" id="{AC9AEC42-2A30-1B6A-4ECD-CF1A7A170B8B}"/>
              </a:ext>
            </a:extLst>
          </p:cNvPr>
          <p:cNvSpPr>
            <a:spLocks noGrp="1"/>
          </p:cNvSpPr>
          <p:nvPr>
            <p:ph type="sldNum" sz="quarter" idx="12"/>
          </p:nvPr>
        </p:nvSpPr>
        <p:spPr/>
        <p:txBody>
          <a:bodyPr/>
          <a:lstStyle/>
          <a:p>
            <a:fld id="{C5EF2332-01BF-834F-8236-50238282D533}"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GB" sz="900" b="1" dirty="0">
                <a:solidFill>
                  <a:srgbClr val="3C69FF"/>
                </a:solidFill>
              </a:rPr>
              <a:t>10 out of 13 Direct insurers </a:t>
            </a:r>
            <a:r>
              <a:rPr lang="en-GB" sz="900" dirty="0"/>
              <a:t>responded that IFRS 17 had </a:t>
            </a:r>
            <a:r>
              <a:rPr lang="en-GB" sz="900" b="1" dirty="0">
                <a:solidFill>
                  <a:srgbClr val="3C69FF"/>
                </a:solidFill>
              </a:rPr>
              <a:t>at least somewhat </a:t>
            </a:r>
            <a:r>
              <a:rPr lang="en-GB" sz="900" dirty="0"/>
              <a:t>impacted how the results are communicated.</a:t>
            </a:r>
          </a:p>
          <a:p>
            <a:pPr marL="171450" lvl="0" indent="-171450">
              <a:buFont typeface="Arial" panose="020B0604020202020204" pitchFamily="34" charset="0"/>
              <a:buChar char="•"/>
            </a:pPr>
            <a:r>
              <a:rPr lang="en-GB" sz="900" dirty="0"/>
              <a:t>Direct Insurers who responded </a:t>
            </a:r>
            <a:r>
              <a:rPr lang="en-GB" sz="900" b="1" dirty="0">
                <a:solidFill>
                  <a:srgbClr val="3C69FF"/>
                </a:solidFill>
              </a:rPr>
              <a:t>a significant impact </a:t>
            </a:r>
            <a:r>
              <a:rPr lang="en-GB" sz="900" dirty="0"/>
              <a:t>also</a:t>
            </a:r>
            <a:r>
              <a:rPr lang="en-GB" sz="900" b="1" dirty="0"/>
              <a:t> </a:t>
            </a:r>
            <a:r>
              <a:rPr lang="en-GB" sz="900" dirty="0"/>
              <a:t>responded a shift in focus from IFRS 4 statutory profit to other KPIs, which included introducing EV and other management reporting with “normalised profit” to avoid misleading outcomes under IFRS 17</a:t>
            </a:r>
          </a:p>
          <a:p>
            <a:pPr marL="171450" lvl="0" indent="-171450">
              <a:buFont typeface="Arial" panose="020B0604020202020204" pitchFamily="34" charset="0"/>
              <a:buChar char="•"/>
            </a:pPr>
            <a:r>
              <a:rPr lang="en-GB" sz="900" dirty="0"/>
              <a:t>Direct Insurers who responded a </a:t>
            </a:r>
            <a:r>
              <a:rPr lang="en-GB" sz="900" b="1" dirty="0">
                <a:solidFill>
                  <a:srgbClr val="3C69FF"/>
                </a:solidFill>
              </a:rPr>
              <a:t>somewhat impact</a:t>
            </a:r>
            <a:r>
              <a:rPr lang="en-GB" sz="900" dirty="0">
                <a:solidFill>
                  <a:srgbClr val="3C69FF"/>
                </a:solidFill>
              </a:rPr>
              <a:t> </a:t>
            </a:r>
            <a:r>
              <a:rPr lang="en-GB" sz="900" dirty="0"/>
              <a:t>also responded that existing non-IFRS 17 metrics continue to be used, but with additional commentary required to explain the results in relation to other metrics (e.g. EV) and the volatility arising from IFRS 17</a:t>
            </a:r>
          </a:p>
          <a:p>
            <a:pPr marL="171450" lvl="0" indent="-171450">
              <a:buFont typeface="Arial" panose="020B0604020202020204" pitchFamily="34" charset="0"/>
              <a:buChar char="•"/>
            </a:pPr>
            <a:r>
              <a:rPr lang="en-GB" sz="900" dirty="0"/>
              <a:t>Direct Insurers who responded </a:t>
            </a:r>
            <a:r>
              <a:rPr lang="en-GB" sz="900" b="1" dirty="0">
                <a:solidFill>
                  <a:srgbClr val="3C69FF"/>
                </a:solidFill>
              </a:rPr>
              <a:t>no significant change </a:t>
            </a:r>
            <a:r>
              <a:rPr lang="en-GB" sz="900" dirty="0"/>
              <a:t>also responded that existing non-IFRS 17 metrics have largely been maintained (with minor formatting changes), or that statutory profit remains in use with no additional IFRS 17-specific metrics introduced. </a:t>
            </a:r>
            <a:endParaRPr lang="en-GB" sz="900" b="1" dirty="0"/>
          </a:p>
          <a:p>
            <a:pPr lvl="0"/>
            <a:endParaRPr lang="en-GB" sz="900" dirty="0"/>
          </a:p>
          <a:p>
            <a:pPr lvl="0"/>
            <a:r>
              <a:rPr lang="en-US" sz="900" b="1" dirty="0">
                <a:solidFill>
                  <a:srgbClr val="3C69FF"/>
                </a:solidFill>
              </a:rPr>
              <a:t>All Reinsurers </a:t>
            </a:r>
            <a:r>
              <a:rPr lang="en-US" sz="900" dirty="0"/>
              <a:t>responded </a:t>
            </a:r>
            <a:r>
              <a:rPr lang="en-GB" sz="900" dirty="0"/>
              <a:t>that IFRS 17 had </a:t>
            </a:r>
            <a:r>
              <a:rPr lang="en-GB" sz="900" b="1" dirty="0">
                <a:solidFill>
                  <a:srgbClr val="3C69FF"/>
                </a:solidFill>
              </a:rPr>
              <a:t>at least somewhat </a:t>
            </a:r>
            <a:r>
              <a:rPr lang="en-GB" sz="900" dirty="0"/>
              <a:t>impacted how the results are communicated:</a:t>
            </a:r>
          </a:p>
          <a:p>
            <a:pPr marL="171450" indent="-171450">
              <a:buFont typeface="Arial" panose="020B0604020202020204" pitchFamily="34" charset="0"/>
              <a:buChar char="•"/>
            </a:pPr>
            <a:r>
              <a:rPr lang="en-GB" sz="900" dirty="0"/>
              <a:t>For reinsurers who continue to use existing non-IFRS 17 metrics, additional commentary is required to explain how IFRS 17 outcomes differ from other reported metrics, e.g. USGAAP results.</a:t>
            </a:r>
          </a:p>
          <a:p>
            <a:pPr marL="171450" lvl="0" indent="-171450">
              <a:buFont typeface="Arial" panose="020B0604020202020204" pitchFamily="34" charset="0"/>
              <a:buChar char="•"/>
            </a:pPr>
            <a:r>
              <a:rPr lang="en-US" sz="900" dirty="0"/>
              <a:t>Significant change to the presentation of the results and supporting commentary are required for the reinsurers who shifted focus from other reporting bases or metrics to IFRS 17 based KPIs. </a:t>
            </a:r>
          </a:p>
        </p:txBody>
      </p:sp>
      <p:sp>
        <p:nvSpPr>
          <p:cNvPr id="5" name="Title">
            <a:extLst>
              <a:ext uri="{FF2B5EF4-FFF2-40B4-BE49-F238E27FC236}">
                <a16:creationId xmlns:a16="http://schemas.microsoft.com/office/drawing/2014/main" id="{7751AAE0-84A5-670D-484C-9A4917BB7F79}"/>
              </a:ext>
            </a:extLst>
          </p:cNvPr>
          <p:cNvSpPr txBox="1"/>
          <p:nvPr/>
        </p:nvSpPr>
        <p:spPr>
          <a:xfrm>
            <a:off x="334842" y="266433"/>
            <a:ext cx="7229704" cy="370846"/>
          </a:xfrm>
          <a:prstGeom prst="rect">
            <a:avLst/>
          </a:prstGeom>
          <a:noFill/>
        </p:spPr>
        <p:txBody>
          <a:bodyPr vert="horz" rtlCol="0">
            <a:spAutoFit/>
          </a:bodyPr>
          <a:lstStyle/>
          <a:p>
            <a:r>
              <a:rPr lang="en-US" sz="1800" b="1">
                <a:solidFill>
                  <a:srgbClr val="3C69FF"/>
                </a:solidFill>
                <a:latin typeface="Arial" panose="020B0604020202020204" pitchFamily="34" charset="0"/>
              </a:rPr>
              <a:t>Section 3: Business Impact &amp; Lessons Learned</a:t>
            </a:r>
            <a:endParaRPr lang="en-AU" sz="1800" b="1">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1F1628D3-E364-65D7-7DD8-5D2A2F05009F}"/>
              </a:ext>
            </a:extLst>
          </p:cNvPr>
          <p:cNvSpPr txBox="1"/>
          <p:nvPr/>
        </p:nvSpPr>
        <p:spPr>
          <a:xfrm>
            <a:off x="334842" y="518465"/>
            <a:ext cx="10723683" cy="276999"/>
          </a:xfrm>
          <a:prstGeom prst="rect">
            <a:avLst/>
          </a:prstGeom>
          <a:noFill/>
        </p:spPr>
        <p:txBody>
          <a:bodyPr vert="horz" wrap="square" rtlCol="0">
            <a:spAutoFit/>
          </a:bodyPr>
          <a:lstStyle/>
          <a:p>
            <a:r>
              <a:rPr lang="en-US" sz="1200" dirty="0">
                <a:latin typeface="Arial" panose="020B0604020202020204" pitchFamily="34" charset="0"/>
              </a:rPr>
              <a:t>Has IFRS 17 impacted or changed how the company results are communicated to the Board or to external reporting narratives?</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61999182-DD39-B7EF-4C7D-4E6A56F8715B}"/>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53075"/>
          </a:xfrm>
          <a:prstGeom prst="rect">
            <a:avLst/>
          </a:prstGeom>
        </p:spPr>
      </p:pic>
      <p:sp>
        <p:nvSpPr>
          <p:cNvPr id="2" name="Slide Number Placeholder 1">
            <a:extLst>
              <a:ext uri="{FF2B5EF4-FFF2-40B4-BE49-F238E27FC236}">
                <a16:creationId xmlns:a16="http://schemas.microsoft.com/office/drawing/2014/main" id="{70FFE44A-151C-A4D1-F7FC-485FDC87394F}"/>
              </a:ext>
            </a:extLst>
          </p:cNvPr>
          <p:cNvSpPr>
            <a:spLocks noGrp="1"/>
          </p:cNvSpPr>
          <p:nvPr>
            <p:ph type="sldNum" sz="quarter" idx="12"/>
          </p:nvPr>
        </p:nvSpPr>
        <p:spPr/>
        <p:txBody>
          <a:bodyPr/>
          <a:lstStyle/>
          <a:p>
            <a:fld id="{C5EF2332-01BF-834F-8236-50238282D533}"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US" sz="900" b="1" dirty="0">
                <a:solidFill>
                  <a:srgbClr val="3C69FF"/>
                </a:solidFill>
              </a:rPr>
              <a:t>More Direct Insurers </a:t>
            </a:r>
            <a:r>
              <a:rPr lang="en-US" sz="900" dirty="0"/>
              <a:t>(36% or 5 out of 14) have observed </a:t>
            </a:r>
            <a:r>
              <a:rPr lang="en-US" sz="900" b="1" dirty="0">
                <a:solidFill>
                  <a:srgbClr val="3C69FF"/>
                </a:solidFill>
              </a:rPr>
              <a:t>significantly increased </a:t>
            </a:r>
            <a:r>
              <a:rPr lang="en-US" sz="900" dirty="0"/>
              <a:t>earnings volatility </a:t>
            </a:r>
            <a:r>
              <a:rPr lang="en-US" sz="900" b="1" dirty="0">
                <a:solidFill>
                  <a:srgbClr val="3C69FF"/>
                </a:solidFill>
              </a:rPr>
              <a:t>relative to Reinsurers</a:t>
            </a:r>
            <a:r>
              <a:rPr lang="en-US" sz="900" dirty="0">
                <a:solidFill>
                  <a:srgbClr val="3C69FF"/>
                </a:solidFill>
              </a:rPr>
              <a:t> </a:t>
            </a:r>
            <a:r>
              <a:rPr lang="en-US" sz="900" dirty="0"/>
              <a:t>(14% or 1 out of 6).</a:t>
            </a:r>
          </a:p>
          <a:p>
            <a:pPr lvl="0"/>
            <a:r>
              <a:rPr lang="en-US" sz="900" dirty="0"/>
              <a:t>71% of Direct Insurers and 85% of Reinsurers noted at least some change to earnings volatility due to IFRS 17.</a:t>
            </a:r>
          </a:p>
          <a:p>
            <a:pPr lvl="0"/>
            <a:r>
              <a:rPr lang="en-US" sz="900" dirty="0"/>
              <a:t>The main drivers of volatility for Direct Insurers:</a:t>
            </a:r>
          </a:p>
          <a:p>
            <a:pPr marL="171450" indent="-171450">
              <a:buFont typeface="Arial" panose="020B0604020202020204" pitchFamily="34" charset="0"/>
              <a:buChar char="•"/>
            </a:pPr>
            <a:r>
              <a:rPr lang="en-US" sz="900" b="1" dirty="0">
                <a:solidFill>
                  <a:srgbClr val="3C69FF"/>
                </a:solidFill>
              </a:rPr>
              <a:t>Accounting mismatches: </a:t>
            </a:r>
            <a:r>
              <a:rPr lang="en-US" sz="900" dirty="0"/>
              <a:t>Contract boundary differences between underlying contracts and reinsurance contracts held</a:t>
            </a:r>
          </a:p>
          <a:p>
            <a:pPr marL="171450" lvl="0" indent="-171450">
              <a:buFont typeface="Arial" panose="020B0604020202020204" pitchFamily="34" charset="0"/>
              <a:buChar char="•"/>
            </a:pPr>
            <a:r>
              <a:rPr lang="en-GB" sz="900" b="1" dirty="0">
                <a:solidFill>
                  <a:srgbClr val="3C69FF"/>
                </a:solidFill>
              </a:rPr>
              <a:t>Onerous contracts: </a:t>
            </a:r>
            <a:r>
              <a:rPr lang="en-GB" sz="900" dirty="0"/>
              <a:t>Recognised at a more granular level and the increased likelihood due to the introduction of the risk adjustment</a:t>
            </a:r>
          </a:p>
          <a:p>
            <a:pPr lvl="0"/>
            <a:r>
              <a:rPr lang="en-GB" sz="900" b="1" dirty="0">
                <a:solidFill>
                  <a:srgbClr val="3C69FF"/>
                </a:solidFill>
              </a:rPr>
              <a:t>Reinsurers</a:t>
            </a:r>
            <a:r>
              <a:rPr lang="en-GB" sz="900" dirty="0"/>
              <a:t> appear to be </a:t>
            </a:r>
            <a:r>
              <a:rPr lang="en-GB" sz="900" b="1" dirty="0">
                <a:solidFill>
                  <a:srgbClr val="3C69FF"/>
                </a:solidFill>
              </a:rPr>
              <a:t>less impacted </a:t>
            </a:r>
            <a:r>
              <a:rPr lang="en-GB" sz="900" dirty="0"/>
              <a:t>as:</a:t>
            </a:r>
          </a:p>
          <a:p>
            <a:pPr marL="171450" lvl="0" indent="-171450">
              <a:buFont typeface="Arial" panose="020B0604020202020204" pitchFamily="34" charset="0"/>
              <a:buChar char="•"/>
            </a:pPr>
            <a:r>
              <a:rPr lang="en-GB" sz="900" dirty="0"/>
              <a:t>Contract boundaries between reinsurance contracts issued and retrocessions are more aligned. </a:t>
            </a:r>
          </a:p>
          <a:p>
            <a:pPr marL="171450" indent="-171450">
              <a:buFont typeface="Arial" panose="020B0604020202020204" pitchFamily="34" charset="0"/>
              <a:buChar char="•"/>
            </a:pPr>
            <a:r>
              <a:rPr lang="en-GB" sz="900" dirty="0"/>
              <a:t>CICP treatment as LRC vs  LIC (Liability for Incurred Claims) – Impact of disability income experience and assumption change smoothed through CSM adjustment (if not in loss recognition as observed in page 23)</a:t>
            </a:r>
            <a:endParaRPr lang="en-GB" sz="900" dirty="0">
              <a:solidFill>
                <a:srgbClr val="FF0000"/>
              </a:solidFill>
            </a:endParaRPr>
          </a:p>
          <a:p>
            <a:pPr marL="171450" lvl="0" indent="-171450">
              <a:buFont typeface="Arial" panose="020B0604020202020204" pitchFamily="34" charset="0"/>
              <a:buChar char="•"/>
            </a:pPr>
            <a:r>
              <a:rPr lang="en-GB" sz="900" dirty="0"/>
              <a:t>Some volatility for reinsurers remain due to the impact of the locked-in discount rate, which cannot be smoothed.</a:t>
            </a:r>
          </a:p>
        </p:txBody>
      </p:sp>
      <p:sp>
        <p:nvSpPr>
          <p:cNvPr id="5" name="Title">
            <a:extLst>
              <a:ext uri="{FF2B5EF4-FFF2-40B4-BE49-F238E27FC236}">
                <a16:creationId xmlns:a16="http://schemas.microsoft.com/office/drawing/2014/main" id="{8AA6371A-0B7A-55ED-2D85-0AA6393CAC07}"/>
              </a:ext>
            </a:extLst>
          </p:cNvPr>
          <p:cNvSpPr txBox="1"/>
          <p:nvPr/>
        </p:nvSpPr>
        <p:spPr>
          <a:xfrm>
            <a:off x="334842" y="266433"/>
            <a:ext cx="7229704" cy="370846"/>
          </a:xfrm>
          <a:prstGeom prst="rect">
            <a:avLst/>
          </a:prstGeom>
          <a:noFill/>
        </p:spPr>
        <p:txBody>
          <a:bodyPr vert="horz" rtlCol="0">
            <a:spAutoFit/>
          </a:bodyPr>
          <a:lstStyle/>
          <a:p>
            <a:r>
              <a:rPr lang="en-US" sz="1800" b="1">
                <a:solidFill>
                  <a:srgbClr val="3C69FF"/>
                </a:solidFill>
                <a:latin typeface="Arial" panose="020B0604020202020204" pitchFamily="34" charset="0"/>
              </a:rPr>
              <a:t>Section 3: Business Impact &amp; Lessons Learned</a:t>
            </a:r>
            <a:endParaRPr lang="en-AU" sz="1800" b="1">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756DEA5B-7455-3061-ECF4-E0EE3E293B14}"/>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Have you observed increased earnings volatility due to IFRS 17?</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E4A5A3BE-B02B-25F7-5F43-3A2C01F5771B}"/>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53075"/>
          </a:xfrm>
          <a:prstGeom prst="rect">
            <a:avLst/>
          </a:prstGeom>
        </p:spPr>
      </p:pic>
      <p:sp>
        <p:nvSpPr>
          <p:cNvPr id="2" name="Slide Number Placeholder 1">
            <a:extLst>
              <a:ext uri="{FF2B5EF4-FFF2-40B4-BE49-F238E27FC236}">
                <a16:creationId xmlns:a16="http://schemas.microsoft.com/office/drawing/2014/main" id="{F716499F-E572-F8C4-9610-D4CF07FED522}"/>
              </a:ext>
            </a:extLst>
          </p:cNvPr>
          <p:cNvSpPr>
            <a:spLocks noGrp="1"/>
          </p:cNvSpPr>
          <p:nvPr>
            <p:ph type="sldNum" sz="quarter" idx="12"/>
          </p:nvPr>
        </p:nvSpPr>
        <p:spPr/>
        <p:txBody>
          <a:bodyPr/>
          <a:lstStyle/>
          <a:p>
            <a:fld id="{C5EF2332-01BF-834F-8236-50238282D533}" type="slidenum">
              <a:rPr lang="en-US" smtClean="0"/>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r>
              <a:rPr lang="en-US" sz="900" b="1" dirty="0">
                <a:solidFill>
                  <a:srgbClr val="3C69FF"/>
                </a:solidFill>
              </a:rPr>
              <a:t>The Top 3 groups rated with the best understanding (good and very good) of IFRS 17 reporting outcomes are:</a:t>
            </a:r>
          </a:p>
          <a:p>
            <a:pPr marL="681037" lvl="1" indent="-228600">
              <a:spcBef>
                <a:spcPts val="300"/>
              </a:spcBef>
              <a:spcAft>
                <a:spcPts val="300"/>
              </a:spcAft>
              <a:buFont typeface="+mj-lt"/>
              <a:buAutoNum type="arabicPeriod"/>
            </a:pPr>
            <a:r>
              <a:rPr lang="en-US" sz="900" dirty="0"/>
              <a:t>Actuarial Financial Reporting (91% of respondents indicated good or very good)</a:t>
            </a:r>
          </a:p>
          <a:p>
            <a:pPr marL="681037" lvl="1" indent="-228600">
              <a:spcBef>
                <a:spcPts val="300"/>
              </a:spcBef>
              <a:spcAft>
                <a:spcPts val="300"/>
              </a:spcAft>
              <a:buFont typeface="+mj-lt"/>
              <a:buAutoNum type="arabicPeriod"/>
            </a:pPr>
            <a:r>
              <a:rPr lang="en-US" sz="900" dirty="0"/>
              <a:t>Finance (82% of respondents indicated good or very good)</a:t>
            </a:r>
          </a:p>
          <a:p>
            <a:pPr marL="681037" lvl="1" indent="-228600">
              <a:spcBef>
                <a:spcPts val="300"/>
              </a:spcBef>
              <a:spcAft>
                <a:spcPts val="300"/>
              </a:spcAft>
              <a:buFont typeface="+mj-lt"/>
              <a:buAutoNum type="arabicPeriod"/>
            </a:pPr>
            <a:r>
              <a:rPr lang="en-US" sz="900" dirty="0"/>
              <a:t>Actuarial Other (55% of respondents indicated good or very good)</a:t>
            </a:r>
          </a:p>
          <a:p>
            <a:pPr marL="681037" lvl="1" indent="-228600">
              <a:buFont typeface="+mj-lt"/>
              <a:buAutoNum type="arabicPeriod"/>
            </a:pPr>
            <a:endParaRPr lang="en-US" sz="900" dirty="0"/>
          </a:p>
          <a:p>
            <a:pPr>
              <a:spcBef>
                <a:spcPts val="300"/>
              </a:spcBef>
              <a:spcAft>
                <a:spcPts val="300"/>
              </a:spcAft>
            </a:pPr>
            <a:r>
              <a:rPr lang="en-US" sz="900" dirty="0"/>
              <a:t>The ranking appears consistent for both Direct Insurers and Reinsurers.</a:t>
            </a:r>
          </a:p>
          <a:p>
            <a:pPr>
              <a:spcBef>
                <a:spcPts val="300"/>
              </a:spcBef>
              <a:spcAft>
                <a:spcPts val="300"/>
              </a:spcAft>
            </a:pPr>
            <a:endParaRPr lang="en-US" sz="900" dirty="0"/>
          </a:p>
          <a:p>
            <a:pPr>
              <a:spcBef>
                <a:spcPts val="300"/>
              </a:spcBef>
              <a:spcAft>
                <a:spcPts val="300"/>
              </a:spcAft>
            </a:pPr>
            <a:r>
              <a:rPr lang="en-US" sz="900" dirty="0"/>
              <a:t>The group rated with </a:t>
            </a:r>
            <a:r>
              <a:rPr lang="en-US" sz="900" b="1" dirty="0">
                <a:solidFill>
                  <a:srgbClr val="3C69FF"/>
                </a:solidFill>
              </a:rPr>
              <a:t>the least understanding </a:t>
            </a:r>
            <a:r>
              <a:rPr lang="en-US" sz="900" dirty="0"/>
              <a:t>of IFRS 17 across both direct insurers and reinsurers was </a:t>
            </a:r>
            <a:r>
              <a:rPr lang="en-US" sz="900" b="1" dirty="0">
                <a:solidFill>
                  <a:srgbClr val="3C69FF"/>
                </a:solidFill>
              </a:rPr>
              <a:t>Operations</a:t>
            </a:r>
            <a:r>
              <a:rPr lang="en-US" sz="900" dirty="0"/>
              <a:t>, largely because of limited involvement/exposure and relevance to their day-to-day functions.</a:t>
            </a:r>
          </a:p>
          <a:p>
            <a:pPr lvl="0">
              <a:spcBef>
                <a:spcPts val="300"/>
              </a:spcBef>
              <a:spcAft>
                <a:spcPts val="300"/>
              </a:spcAft>
            </a:pPr>
            <a:endParaRPr lang="en-US" sz="900" b="1" dirty="0">
              <a:solidFill>
                <a:srgbClr val="3C69FF"/>
              </a:solidFill>
            </a:endParaRPr>
          </a:p>
          <a:p>
            <a:pPr lvl="0">
              <a:spcBef>
                <a:spcPts val="300"/>
              </a:spcBef>
              <a:spcAft>
                <a:spcPts val="300"/>
              </a:spcAft>
            </a:pPr>
            <a:r>
              <a:rPr lang="en-US" sz="900" b="1" dirty="0">
                <a:solidFill>
                  <a:srgbClr val="3C69FF"/>
                </a:solidFill>
              </a:rPr>
              <a:t>87% of Direct Insurers and all Reinsurers </a:t>
            </a:r>
            <a:r>
              <a:rPr lang="en-US" sz="900" dirty="0"/>
              <a:t>indicated that </a:t>
            </a:r>
            <a:r>
              <a:rPr lang="en-US" sz="900" b="1" dirty="0">
                <a:solidFill>
                  <a:srgbClr val="3C69FF"/>
                </a:solidFill>
              </a:rPr>
              <a:t>Board/Audit Committee </a:t>
            </a:r>
            <a:r>
              <a:rPr lang="en-US" sz="900" dirty="0"/>
              <a:t>and</a:t>
            </a:r>
            <a:r>
              <a:rPr lang="en-US" sz="900" b="1" dirty="0"/>
              <a:t> </a:t>
            </a:r>
            <a:r>
              <a:rPr lang="en-US" sz="900" b="1" dirty="0">
                <a:solidFill>
                  <a:srgbClr val="3C69FF"/>
                </a:solidFill>
              </a:rPr>
              <a:t>Executive Leadership </a:t>
            </a:r>
            <a:r>
              <a:rPr lang="en-US" sz="900" dirty="0"/>
              <a:t>have </a:t>
            </a:r>
            <a:r>
              <a:rPr lang="en-US" sz="900" b="1" dirty="0">
                <a:solidFill>
                  <a:srgbClr val="3C69FF"/>
                </a:solidFill>
              </a:rPr>
              <a:t>at least a fair </a:t>
            </a:r>
            <a:r>
              <a:rPr lang="en-US" sz="900" dirty="0"/>
              <a:t>knowledge of IFRS 17 reporting outcomes, attributable to IFRS 17 Board education sessions provided.</a:t>
            </a:r>
          </a:p>
          <a:p>
            <a:pPr lvl="0"/>
            <a:endParaRPr lang="en-US" sz="900" dirty="0"/>
          </a:p>
        </p:txBody>
      </p:sp>
      <p:sp>
        <p:nvSpPr>
          <p:cNvPr id="5" name="Title">
            <a:extLst>
              <a:ext uri="{FF2B5EF4-FFF2-40B4-BE49-F238E27FC236}">
                <a16:creationId xmlns:a16="http://schemas.microsoft.com/office/drawing/2014/main" id="{A57A393E-7C96-F21F-AF85-FCC1D7626413}"/>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3: Business Impact &amp; Lessons Learned</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FDB5FD40-C26A-63C2-7A9E-25A7018714DB}"/>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How would you assess the understanding of IFRS 17 reporting outcomes across the following groups?</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2DD0DD74-1135-BD15-3DB2-E14B7563F5DD}"/>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34025"/>
          </a:xfrm>
          <a:prstGeom prst="rect">
            <a:avLst/>
          </a:prstGeom>
        </p:spPr>
      </p:pic>
      <p:sp>
        <p:nvSpPr>
          <p:cNvPr id="2" name="Slide Number Placeholder 1">
            <a:extLst>
              <a:ext uri="{FF2B5EF4-FFF2-40B4-BE49-F238E27FC236}">
                <a16:creationId xmlns:a16="http://schemas.microsoft.com/office/drawing/2014/main" id="{A69CCF12-768D-5EB4-3253-CA92AC216A01}"/>
              </a:ext>
            </a:extLst>
          </p:cNvPr>
          <p:cNvSpPr>
            <a:spLocks noGrp="1"/>
          </p:cNvSpPr>
          <p:nvPr>
            <p:ph type="sldNum" sz="quarter" idx="12"/>
          </p:nvPr>
        </p:nvSpPr>
        <p:spPr/>
        <p:txBody>
          <a:bodyPr/>
          <a:lstStyle/>
          <a:p>
            <a:fld id="{C5EF2332-01BF-834F-8236-50238282D533}"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0EDC6-187C-E60C-D168-F017FEAF392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4131387-19FC-D81E-F0DF-1265A0DC3FC9}"/>
              </a:ext>
            </a:extLst>
          </p:cNvPr>
          <p:cNvSpPr>
            <a:spLocks noGrp="1"/>
          </p:cNvSpPr>
          <p:nvPr>
            <p:ph type="body" sz="half" idx="2"/>
          </p:nvPr>
        </p:nvSpPr>
        <p:spPr>
          <a:xfrm>
            <a:off x="347678" y="929282"/>
            <a:ext cx="11496644" cy="5355075"/>
          </a:xfrm>
        </p:spPr>
        <p:txBody>
          <a:bodyPr>
            <a:noAutofit/>
          </a:bodyPr>
          <a:lstStyle/>
          <a:p>
            <a:r>
              <a:rPr lang="en-US" b="1" dirty="0">
                <a:solidFill>
                  <a:srgbClr val="3C69FF"/>
                </a:solidFill>
              </a:rPr>
              <a:t>Purpose of this pack</a:t>
            </a:r>
            <a:endParaRPr lang="en-US" dirty="0">
              <a:solidFill>
                <a:srgbClr val="3C69FF"/>
              </a:solidFill>
            </a:endParaRPr>
          </a:p>
          <a:p>
            <a:r>
              <a:rPr lang="en-US" sz="900" dirty="0"/>
              <a:t>The purpose of this pack is to:</a:t>
            </a:r>
          </a:p>
          <a:p>
            <a:pPr marL="171450" indent="-171450">
              <a:buFont typeface="Arial" panose="020B0604020202020204" pitchFamily="34" charset="0"/>
              <a:buChar char="•"/>
            </a:pPr>
            <a:r>
              <a:rPr lang="en-US" sz="900" dirty="0"/>
              <a:t>Present the key insights from the Actuaries Institute’s IFRS 17 Post-Implementation Survey, capturing insights from the post-implementation application of IFRS 17 by life insurers and life reinsurers across Australia and New Zealand.</a:t>
            </a:r>
          </a:p>
          <a:p>
            <a:pPr marL="171450" indent="-171450">
              <a:buFont typeface="Arial" panose="020B0604020202020204" pitchFamily="34" charset="0"/>
              <a:buChar char="•"/>
            </a:pPr>
            <a:r>
              <a:rPr lang="en-US" sz="900" dirty="0"/>
              <a:t>Present the survey results in a factual and balanced manner, while highlighting clear patterns, areas of variation, and other notable observations emerging from the data.</a:t>
            </a:r>
          </a:p>
          <a:p>
            <a:endParaRPr lang="en-US" b="1" dirty="0">
              <a:solidFill>
                <a:srgbClr val="3C69FF"/>
              </a:solidFill>
            </a:endParaRPr>
          </a:p>
          <a:p>
            <a:r>
              <a:rPr lang="en-US" b="1" dirty="0">
                <a:solidFill>
                  <a:srgbClr val="3C69FF"/>
                </a:solidFill>
              </a:rPr>
              <a:t>Context and approach</a:t>
            </a:r>
            <a:endParaRPr lang="en-US" dirty="0">
              <a:solidFill>
                <a:srgbClr val="3C69FF"/>
              </a:solidFill>
            </a:endParaRPr>
          </a:p>
          <a:p>
            <a:r>
              <a:rPr lang="en-US" sz="900" dirty="0"/>
              <a:t>This survey is an initiative of the Actuaries Institute’s Life Insurance Practice Committee (LIPC) and was delivered with the support of </a:t>
            </a:r>
            <a:r>
              <a:rPr lang="en-US" sz="900" b="1" dirty="0">
                <a:solidFill>
                  <a:srgbClr val="3C69FF"/>
                </a:solidFill>
              </a:rPr>
              <a:t>Dataly Actuarial </a:t>
            </a:r>
            <a:r>
              <a:rPr lang="en-US" sz="900" dirty="0"/>
              <a:t>and </a:t>
            </a:r>
            <a:r>
              <a:rPr lang="en-US" sz="900" b="1" dirty="0">
                <a:solidFill>
                  <a:srgbClr val="3C69FF"/>
                </a:solidFill>
              </a:rPr>
              <a:t>Deloitte Actuaries &amp; Consultants</a:t>
            </a:r>
            <a:r>
              <a:rPr lang="en-US" sz="900" dirty="0"/>
              <a:t>.</a:t>
            </a:r>
          </a:p>
          <a:p>
            <a:r>
              <a:rPr lang="en-US" sz="900" dirty="0"/>
              <a:t>The objective of the survey is to conduct a post-implementation review of the impacts of the international accounting standard IFRS 17 Insurance Contracts (IFRS 17) across </a:t>
            </a:r>
            <a:r>
              <a:rPr lang="en-US" sz="900" b="1" dirty="0">
                <a:solidFill>
                  <a:srgbClr val="3C69FF"/>
                </a:solidFill>
              </a:rPr>
              <a:t>life insurers and life reinsurers operating in Australia and or New Zealand.</a:t>
            </a:r>
          </a:p>
          <a:p>
            <a:r>
              <a:rPr lang="en-US" sz="900" dirty="0"/>
              <a:t>The survey is intended to inform actuaries, accountants, other professionals, professional bodies, standard setting </a:t>
            </a:r>
            <a:r>
              <a:rPr lang="en-US" sz="900" dirty="0" err="1"/>
              <a:t>organisations</a:t>
            </a:r>
            <a:r>
              <a:rPr lang="en-US" sz="900" dirty="0"/>
              <a:t>, and regulators who are responsible for, involved in, or have an interest in the ongoing application of IFRS 17 within Australia and New Zealand, particularly in relation to life insurance.</a:t>
            </a:r>
          </a:p>
          <a:p>
            <a:r>
              <a:rPr lang="en-US" sz="900" dirty="0"/>
              <a:t>The survey was designed and delivered by Dataly Actuarial and Deloitte under the oversight of the Actuaries Institute. The AALC reviewed the survey objective and questions as part of the development process. The NZSA was kept informed of the approach and delivery of the survey. Neither the AALC nor the NZSA has reviewed this pack.</a:t>
            </a:r>
          </a:p>
          <a:p>
            <a:r>
              <a:rPr lang="en-US" sz="900" dirty="0"/>
              <a:t>Analysis presented in this pack integrates survey responses with working group observations to </a:t>
            </a:r>
            <a:r>
              <a:rPr lang="en-US" sz="900" b="1" dirty="0">
                <a:solidFill>
                  <a:srgbClr val="3C69FF"/>
                </a:solidFill>
              </a:rPr>
              <a:t>highlight industry-wide themes</a:t>
            </a:r>
            <a:r>
              <a:rPr lang="en-US" sz="900" dirty="0"/>
              <a:t>. The analysis does not assess or evaluate individual companies, nor does it seek to draw technical conclusions or compliance interpretations.</a:t>
            </a:r>
          </a:p>
          <a:p>
            <a:r>
              <a:rPr lang="en-US" sz="900" dirty="0"/>
              <a:t>The survey questions are limited to historical considerations in setting assumptions and approaches. No information relating to participants’ future intentions, planned actions, or expected future </a:t>
            </a:r>
            <a:r>
              <a:rPr lang="en-US" sz="900" dirty="0" err="1"/>
              <a:t>behaviour</a:t>
            </a:r>
            <a:r>
              <a:rPr lang="en-US" sz="900" dirty="0"/>
              <a:t> is presented within this pack.</a:t>
            </a:r>
          </a:p>
          <a:p>
            <a:r>
              <a:rPr lang="en-US" sz="900" b="1" dirty="0">
                <a:solidFill>
                  <a:srgbClr val="3C69FF"/>
                </a:solidFill>
              </a:rPr>
              <a:t>All results are </a:t>
            </a:r>
            <a:r>
              <a:rPr lang="en-US" sz="900" b="1" dirty="0" err="1">
                <a:solidFill>
                  <a:srgbClr val="3C69FF"/>
                </a:solidFill>
              </a:rPr>
              <a:t>anonymised</a:t>
            </a:r>
            <a:r>
              <a:rPr lang="en-US" sz="900" b="1" dirty="0">
                <a:solidFill>
                  <a:srgbClr val="3C69FF"/>
                </a:solidFill>
              </a:rPr>
              <a:t> </a:t>
            </a:r>
            <a:r>
              <a:rPr lang="en-US" sz="900" dirty="0"/>
              <a:t>and presented at an aggregate level. The purpose of the survey and this pack is to consolidate industry experience rather than to provide prescriptive guidance.</a:t>
            </a:r>
          </a:p>
          <a:p>
            <a:r>
              <a:rPr lang="en-US" sz="900" dirty="0"/>
              <a:t>Responses were collected in both quantitative and free-text form across four areas:</a:t>
            </a:r>
          </a:p>
          <a:p>
            <a:pPr lvl="1" indent="0">
              <a:buNone/>
            </a:pPr>
            <a:r>
              <a:rPr lang="en-US" sz="900" dirty="0"/>
              <a:t>Section 1: Technical interpretations and policy choices</a:t>
            </a:r>
          </a:p>
          <a:p>
            <a:pPr lvl="1" indent="0">
              <a:buNone/>
            </a:pPr>
            <a:r>
              <a:rPr lang="en-US" sz="900" dirty="0"/>
              <a:t>Section 2: Systems and operational processes</a:t>
            </a:r>
          </a:p>
          <a:p>
            <a:pPr lvl="1" indent="0">
              <a:buNone/>
            </a:pPr>
            <a:r>
              <a:rPr lang="en-US" sz="900" dirty="0"/>
              <a:t>Section 3: Business impacts and reporting outcomes</a:t>
            </a:r>
          </a:p>
          <a:p>
            <a:pPr lvl="1" indent="0">
              <a:buNone/>
            </a:pPr>
            <a:r>
              <a:rPr lang="en-US" sz="900" dirty="0"/>
              <a:t>Section 4: Lessons learned from the first year of IFRS 17</a:t>
            </a:r>
          </a:p>
          <a:p>
            <a:endParaRPr lang="en-US" sz="900" dirty="0"/>
          </a:p>
          <a:p>
            <a:endParaRPr lang="en-US" sz="900" dirty="0"/>
          </a:p>
        </p:txBody>
      </p:sp>
      <p:sp>
        <p:nvSpPr>
          <p:cNvPr id="6" name="Title 1">
            <a:extLst>
              <a:ext uri="{FF2B5EF4-FFF2-40B4-BE49-F238E27FC236}">
                <a16:creationId xmlns:a16="http://schemas.microsoft.com/office/drawing/2014/main" id="{175566AC-2A80-C10D-F547-A519189DFC7F}"/>
              </a:ext>
            </a:extLst>
          </p:cNvPr>
          <p:cNvSpPr>
            <a:spLocks noGrp="1"/>
          </p:cNvSpPr>
          <p:nvPr>
            <p:ph type="title"/>
          </p:nvPr>
        </p:nvSpPr>
        <p:spPr>
          <a:xfrm>
            <a:off x="334800" y="266400"/>
            <a:ext cx="8188346" cy="502683"/>
          </a:xfrm>
        </p:spPr>
        <p:txBody>
          <a:bodyPr>
            <a:normAutofit/>
          </a:bodyPr>
          <a:lstStyle/>
          <a:p>
            <a:pPr marL="0" lvl="0" indent="0">
              <a:buNone/>
            </a:pPr>
            <a:r>
              <a:rPr lang="en-AU" sz="1800" dirty="0">
                <a:solidFill>
                  <a:srgbClr val="3C69FF"/>
                </a:solidFill>
                <a:latin typeface="Arial" panose="020B0604020202020204" pitchFamily="34" charset="0"/>
                <a:cs typeface="Arial" panose="020B0604020202020204" pitchFamily="34" charset="0"/>
              </a:rPr>
              <a:t>Introduction</a:t>
            </a:r>
          </a:p>
        </p:txBody>
      </p:sp>
      <p:sp>
        <p:nvSpPr>
          <p:cNvPr id="2" name="Slide Number Placeholder 1">
            <a:extLst>
              <a:ext uri="{FF2B5EF4-FFF2-40B4-BE49-F238E27FC236}">
                <a16:creationId xmlns:a16="http://schemas.microsoft.com/office/drawing/2014/main" id="{1E552368-B17E-6439-0657-0B6DA56F0C61}"/>
              </a:ext>
            </a:extLst>
          </p:cNvPr>
          <p:cNvSpPr>
            <a:spLocks noGrp="1"/>
          </p:cNvSpPr>
          <p:nvPr>
            <p:ph type="sldNum" sz="quarter" idx="12"/>
          </p:nvPr>
        </p:nvSpPr>
        <p:spPr/>
        <p:txBody>
          <a:bodyPr/>
          <a:lstStyle/>
          <a:p>
            <a:fld id="{C5EF2332-01BF-834F-8236-50238282D533}" type="slidenum">
              <a:rPr lang="en-US" smtClean="0"/>
              <a:t>4</a:t>
            </a:fld>
            <a:endParaRPr lang="en-US"/>
          </a:p>
        </p:txBody>
      </p:sp>
    </p:spTree>
    <p:extLst>
      <p:ext uri="{BB962C8B-B14F-4D97-AF65-F5344CB8AC3E}">
        <p14:creationId xmlns:p14="http://schemas.microsoft.com/office/powerpoint/2010/main" val="604085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AU" sz="900" dirty="0"/>
              <a:t>The </a:t>
            </a:r>
            <a:r>
              <a:rPr lang="en-AU" sz="900" b="1" dirty="0">
                <a:solidFill>
                  <a:srgbClr val="3C69FF"/>
                </a:solidFill>
              </a:rPr>
              <a:t>majority of Direct Insurers (80%) </a:t>
            </a:r>
            <a:r>
              <a:rPr lang="en-AU" sz="900" dirty="0"/>
              <a:t>responded that their</a:t>
            </a:r>
            <a:r>
              <a:rPr lang="en-AU" sz="900" b="1" dirty="0"/>
              <a:t> </a:t>
            </a:r>
            <a:r>
              <a:rPr lang="en-AU" sz="900" b="1" dirty="0">
                <a:solidFill>
                  <a:srgbClr val="3C69FF"/>
                </a:solidFill>
              </a:rPr>
              <a:t>AoP under IFRS 17 is underdeveloped </a:t>
            </a:r>
            <a:r>
              <a:rPr lang="en-AU" sz="900" dirty="0"/>
              <a:t>and </a:t>
            </a:r>
            <a:r>
              <a:rPr lang="en-AU" sz="900" b="1" dirty="0">
                <a:solidFill>
                  <a:srgbClr val="3C69FF"/>
                </a:solidFill>
              </a:rPr>
              <a:t>requires future enhancements</a:t>
            </a:r>
            <a:r>
              <a:rPr lang="en-AU" sz="900" dirty="0"/>
              <a:t>, with specific improvements for:</a:t>
            </a:r>
          </a:p>
          <a:p>
            <a:pPr marL="228600" indent="-228600">
              <a:buFont typeface="+mj-lt"/>
              <a:buAutoNum type="arabicPeriod"/>
            </a:pPr>
            <a:r>
              <a:rPr lang="en-AU" sz="900" b="1" dirty="0">
                <a:solidFill>
                  <a:srgbClr val="3C69FF"/>
                </a:solidFill>
              </a:rPr>
              <a:t>Granularity: </a:t>
            </a:r>
            <a:r>
              <a:rPr lang="en-AU" sz="900" dirty="0"/>
              <a:t>T</a:t>
            </a:r>
            <a:r>
              <a:rPr lang="en-GB" sz="900" dirty="0"/>
              <a:t>o analyse at a more granular level using improved data</a:t>
            </a:r>
          </a:p>
          <a:p>
            <a:pPr marL="228600" indent="-228600">
              <a:buFont typeface="+mj-lt"/>
              <a:buAutoNum type="arabicPeriod"/>
            </a:pPr>
            <a:r>
              <a:rPr lang="en-GB" sz="900" b="1" dirty="0">
                <a:solidFill>
                  <a:srgbClr val="3C69FF"/>
                </a:solidFill>
              </a:rPr>
              <a:t>Profit components: </a:t>
            </a:r>
            <a:r>
              <a:rPr lang="en-GB" sz="900" dirty="0"/>
              <a:t>To analyse components of the IFRS 17 insurance service revenue e.g. premiums and claims variance drivers, lapse experience and CSM movements</a:t>
            </a:r>
            <a:endParaRPr lang="en-AU" sz="900" dirty="0"/>
          </a:p>
          <a:p>
            <a:pPr marL="228600" indent="-228600">
              <a:buFont typeface="+mj-lt"/>
              <a:buAutoNum type="arabicPeriod"/>
            </a:pPr>
            <a:r>
              <a:rPr lang="en-GB" sz="900" b="1" dirty="0">
                <a:solidFill>
                  <a:srgbClr val="3C69FF"/>
                </a:solidFill>
              </a:rPr>
              <a:t>Integration with other metrics: </a:t>
            </a:r>
            <a:r>
              <a:rPr lang="en-GB" sz="900" dirty="0"/>
              <a:t>E.g. Embedded value</a:t>
            </a:r>
          </a:p>
          <a:p>
            <a:pPr marL="228600" indent="-228600">
              <a:buFont typeface="+mj-lt"/>
              <a:buAutoNum type="arabicPeriod"/>
            </a:pPr>
            <a:r>
              <a:rPr lang="en-AU" sz="900" b="1" dirty="0">
                <a:solidFill>
                  <a:srgbClr val="3C69FF"/>
                </a:solidFill>
              </a:rPr>
              <a:t>Automation</a:t>
            </a:r>
            <a:r>
              <a:rPr lang="en-AU" sz="900" dirty="0">
                <a:solidFill>
                  <a:srgbClr val="3C69FF"/>
                </a:solidFill>
              </a:rPr>
              <a:t>: </a:t>
            </a:r>
            <a:r>
              <a:rPr lang="en-AU" sz="900" dirty="0"/>
              <a:t>Minimising manual intervention </a:t>
            </a:r>
          </a:p>
          <a:p>
            <a:pPr lvl="0"/>
            <a:r>
              <a:rPr lang="en-AU" sz="900" b="1" dirty="0">
                <a:solidFill>
                  <a:srgbClr val="3C69FF"/>
                </a:solidFill>
              </a:rPr>
              <a:t>Reinsurers</a:t>
            </a:r>
            <a:r>
              <a:rPr lang="en-AU" sz="900" b="1" dirty="0"/>
              <a:t> </a:t>
            </a:r>
            <a:r>
              <a:rPr lang="en-AU" sz="900" dirty="0"/>
              <a:t>appear to have:</a:t>
            </a:r>
          </a:p>
          <a:p>
            <a:pPr marL="228600" lvl="0" indent="-228600">
              <a:buFont typeface="+mj-lt"/>
              <a:buAutoNum type="arabicPeriod"/>
            </a:pPr>
            <a:r>
              <a:rPr lang="en-AU" sz="900" b="1" dirty="0">
                <a:solidFill>
                  <a:srgbClr val="3C69FF"/>
                </a:solidFill>
              </a:rPr>
              <a:t>Better developed AoP </a:t>
            </a:r>
            <a:r>
              <a:rPr lang="en-AU" sz="900" dirty="0"/>
              <a:t>compared to Direct Insurers, as 43% responded that their AoP under IFRS 17 was well developed</a:t>
            </a:r>
            <a:r>
              <a:rPr lang="en-AU" sz="900" b="1" dirty="0"/>
              <a:t>. </a:t>
            </a:r>
          </a:p>
          <a:p>
            <a:pPr marL="228600" lvl="0" indent="-228600">
              <a:buFont typeface="+mj-lt"/>
              <a:buAutoNum type="arabicPeriod"/>
            </a:pPr>
            <a:r>
              <a:rPr lang="en-AU" sz="900" b="1" dirty="0">
                <a:solidFill>
                  <a:srgbClr val="3C69FF"/>
                </a:solidFill>
              </a:rPr>
              <a:t>57% </a:t>
            </a:r>
            <a:r>
              <a:rPr lang="en-AU" sz="900" dirty="0"/>
              <a:t>of Reinsurers responded further refinement is required, the main drivers of which were for </a:t>
            </a:r>
            <a:r>
              <a:rPr lang="en-AU" sz="900" b="1" dirty="0">
                <a:solidFill>
                  <a:srgbClr val="3C69FF"/>
                </a:solidFill>
              </a:rPr>
              <a:t>automation and process improvement</a:t>
            </a:r>
            <a:r>
              <a:rPr lang="en-AU" sz="900" dirty="0">
                <a:solidFill>
                  <a:srgbClr val="3C69FF"/>
                </a:solidFill>
              </a:rPr>
              <a:t>.</a:t>
            </a:r>
          </a:p>
          <a:p>
            <a:r>
              <a:rPr lang="en-US" sz="900" dirty="0"/>
              <a:t>Despite the challenges with IFRS 17 reporting outcome, the majority of Direct Insurers and Reinsurers (&gt;70%) believe </a:t>
            </a:r>
            <a:r>
              <a:rPr lang="en-US" sz="900" b="1" dirty="0">
                <a:solidFill>
                  <a:srgbClr val="3C69FF"/>
                </a:solidFill>
              </a:rPr>
              <a:t>the AoP is still useful under IFRS 17.</a:t>
            </a:r>
          </a:p>
          <a:p>
            <a:pPr lvl="0"/>
            <a:r>
              <a:rPr lang="en-AU" sz="900" dirty="0"/>
              <a:t> </a:t>
            </a:r>
          </a:p>
        </p:txBody>
      </p:sp>
      <p:sp>
        <p:nvSpPr>
          <p:cNvPr id="5" name="Title">
            <a:extLst>
              <a:ext uri="{FF2B5EF4-FFF2-40B4-BE49-F238E27FC236}">
                <a16:creationId xmlns:a16="http://schemas.microsoft.com/office/drawing/2014/main" id="{D9C3EE87-9B11-F4F0-9332-B765F62C8811}"/>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3: Business Impact &amp; Lessons Learned</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F4B2AFF8-D065-9799-286D-CE542AD0B580}"/>
              </a:ext>
            </a:extLst>
          </p:cNvPr>
          <p:cNvSpPr txBox="1"/>
          <p:nvPr/>
        </p:nvSpPr>
        <p:spPr>
          <a:xfrm>
            <a:off x="334842" y="518465"/>
            <a:ext cx="10342683" cy="461665"/>
          </a:xfrm>
          <a:prstGeom prst="rect">
            <a:avLst/>
          </a:prstGeom>
          <a:noFill/>
        </p:spPr>
        <p:txBody>
          <a:bodyPr vert="horz" wrap="square" rtlCol="0">
            <a:spAutoFit/>
          </a:bodyPr>
          <a:lstStyle/>
          <a:p>
            <a:r>
              <a:rPr lang="en-US" sz="1200" dirty="0">
                <a:latin typeface="Arial" panose="020B0604020202020204" pitchFamily="34" charset="0"/>
              </a:rPr>
              <a:t>In regards to the Analysis of Profit developed under IFRS 17:
a) Could you rate the level of maturity in terms of its development?</a:t>
            </a:r>
          </a:p>
        </p:txBody>
      </p:sp>
      <p:sp>
        <p:nvSpPr>
          <p:cNvPr id="2" name="SubTitle2">
            <a:extLst>
              <a:ext uri="{FF2B5EF4-FFF2-40B4-BE49-F238E27FC236}">
                <a16:creationId xmlns:a16="http://schemas.microsoft.com/office/drawing/2014/main" id="{0A7BBC6B-82F4-0A03-C031-DED3DD7E4441}"/>
              </a:ext>
            </a:extLst>
          </p:cNvPr>
          <p:cNvSpPr txBox="1"/>
          <p:nvPr/>
        </p:nvSpPr>
        <p:spPr>
          <a:xfrm>
            <a:off x="334842" y="3320866"/>
            <a:ext cx="7229704" cy="830997"/>
          </a:xfrm>
          <a:prstGeom prst="rect">
            <a:avLst/>
          </a:prstGeom>
          <a:noFill/>
        </p:spPr>
        <p:txBody>
          <a:bodyPr wrap="square" rtlCol="0">
            <a:spAutoFit/>
          </a:bodyPr>
          <a:lstStyle/>
          <a:p>
            <a:r>
              <a:rPr lang="en-US" sz="1200" dirty="0">
                <a:latin typeface="Arial" panose="020B0604020202020204" pitchFamily="34" charset="0"/>
              </a:rPr>
              <a:t>b) Is the analysis still useful in providing insights and/or used as a key control relative to the previous </a:t>
            </a:r>
            <a:r>
              <a:rPr lang="en-US" sz="1200" dirty="0" err="1">
                <a:latin typeface="Arial" panose="020B0604020202020204" pitchFamily="34" charset="0"/>
              </a:rPr>
              <a:t>AoP</a:t>
            </a:r>
            <a:r>
              <a:rPr lang="en-US" sz="1200" dirty="0">
                <a:latin typeface="Arial" panose="020B0604020202020204" pitchFamily="34" charset="0"/>
              </a:rPr>
              <a:t> under IFRS4/MoS?</a:t>
            </a:r>
          </a:p>
          <a:p>
            <a:endParaRPr lang="en-AU" dirty="0"/>
          </a:p>
        </p:txBody>
      </p:sp>
      <p:pic>
        <p:nvPicPr>
          <p:cNvPr id="7" name="Picture 1">
            <a:extLst>
              <a:ext uri="{FF2B5EF4-FFF2-40B4-BE49-F238E27FC236}">
                <a16:creationId xmlns:a16="http://schemas.microsoft.com/office/drawing/2014/main" id="{B631BD8F-1A5A-7EC2-3C4E-C2C6D392B0E3}"/>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96049" y="826076"/>
            <a:ext cx="7391400" cy="6229350"/>
          </a:xfrm>
          <a:prstGeom prst="rect">
            <a:avLst/>
          </a:prstGeom>
        </p:spPr>
      </p:pic>
      <p:sp>
        <p:nvSpPr>
          <p:cNvPr id="3" name="Slide Number Placeholder 2">
            <a:extLst>
              <a:ext uri="{FF2B5EF4-FFF2-40B4-BE49-F238E27FC236}">
                <a16:creationId xmlns:a16="http://schemas.microsoft.com/office/drawing/2014/main" id="{AF01AD43-8C05-D892-1005-774D1B54741C}"/>
              </a:ext>
            </a:extLst>
          </p:cNvPr>
          <p:cNvSpPr>
            <a:spLocks noGrp="1"/>
          </p:cNvSpPr>
          <p:nvPr>
            <p:ph type="sldNum" sz="quarter" idx="12"/>
          </p:nvPr>
        </p:nvSpPr>
        <p:spPr/>
        <p:txBody>
          <a:bodyPr/>
          <a:lstStyle/>
          <a:p>
            <a:fld id="{C5EF2332-01BF-834F-8236-50238282D533}"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r>
              <a:rPr lang="en-US" sz="900" dirty="0"/>
              <a:t>Based on further feedback and discussion of responses, expectations for the outcome of IFRS 17 were generally low. Therefore, the interpretation of ‘Largely aligned with expectations’ should be understood in this context.</a:t>
            </a:r>
          </a:p>
          <a:p>
            <a:pPr lvl="0"/>
            <a:r>
              <a:rPr lang="en-US" sz="900" b="1" dirty="0">
                <a:solidFill>
                  <a:srgbClr val="3C69FF"/>
                </a:solidFill>
              </a:rPr>
              <a:t>Transparency</a:t>
            </a:r>
          </a:p>
          <a:p>
            <a:pPr marL="171450" indent="-171450">
              <a:buFont typeface="Arial" panose="020B0604020202020204" pitchFamily="34" charset="0"/>
              <a:buChar char="•"/>
            </a:pPr>
            <a:r>
              <a:rPr lang="en-US" sz="900" b="1" dirty="0">
                <a:solidFill>
                  <a:srgbClr val="3C69FF"/>
                </a:solidFill>
              </a:rPr>
              <a:t>Both Small and Large Direct Insurers</a:t>
            </a:r>
            <a:r>
              <a:rPr lang="en-US" sz="900" dirty="0">
                <a:solidFill>
                  <a:srgbClr val="3C69FF"/>
                </a:solidFill>
              </a:rPr>
              <a:t> </a:t>
            </a:r>
            <a:r>
              <a:rPr lang="en-US" sz="900" dirty="0"/>
              <a:t>(47%) found </a:t>
            </a:r>
            <a:r>
              <a:rPr lang="en-US" sz="900" b="1" dirty="0">
                <a:solidFill>
                  <a:srgbClr val="3C69FF"/>
                </a:solidFill>
              </a:rPr>
              <a:t>transparency</a:t>
            </a:r>
            <a:r>
              <a:rPr lang="en-US" sz="900" dirty="0"/>
              <a:t> was </a:t>
            </a:r>
            <a:r>
              <a:rPr lang="en-US" sz="900" b="1" dirty="0">
                <a:solidFill>
                  <a:srgbClr val="3C69FF"/>
                </a:solidFill>
              </a:rPr>
              <a:t>at least largely aligned with their expectations.</a:t>
            </a:r>
            <a:r>
              <a:rPr lang="en-US" sz="900" b="1" dirty="0"/>
              <a:t> </a:t>
            </a:r>
            <a:r>
              <a:rPr lang="en-US" sz="900" dirty="0"/>
              <a:t>These insurers found that the granularity required for group of contracts have helped identify  onerous contracts and reduce cross subsidy</a:t>
            </a:r>
            <a:endParaRPr lang="en-US" sz="900" b="1" dirty="0"/>
          </a:p>
          <a:p>
            <a:pPr marL="171450" lvl="0" indent="-171450">
              <a:buFont typeface="Arial" panose="020B0604020202020204" pitchFamily="34" charset="0"/>
              <a:buChar char="•"/>
            </a:pPr>
            <a:r>
              <a:rPr lang="en-US" sz="900" b="1" dirty="0">
                <a:solidFill>
                  <a:srgbClr val="3C69FF"/>
                </a:solidFill>
              </a:rPr>
              <a:t>Reinsurers appear to be less positive of transparency achieved by IFRS 17 </a:t>
            </a:r>
            <a:r>
              <a:rPr lang="en-US" sz="900" dirty="0"/>
              <a:t>as only 29% found that it aligned with their expectations, noting that there has been a variety of interpretation depending on the company’s expectations. </a:t>
            </a:r>
          </a:p>
          <a:p>
            <a:r>
              <a:rPr lang="en-US" sz="900" b="1" dirty="0">
                <a:solidFill>
                  <a:srgbClr val="3C69FF"/>
                </a:solidFill>
              </a:rPr>
              <a:t>Comparability and Consistency</a:t>
            </a:r>
          </a:p>
          <a:p>
            <a:pPr marL="171450" lvl="0" indent="-171450">
              <a:buFont typeface="Arial" panose="020B0604020202020204" pitchFamily="34" charset="0"/>
              <a:buChar char="•"/>
            </a:pPr>
            <a:r>
              <a:rPr lang="en-US" sz="900" b="1" dirty="0">
                <a:solidFill>
                  <a:srgbClr val="3C69FF"/>
                </a:solidFill>
              </a:rPr>
              <a:t>Reinsurers</a:t>
            </a:r>
            <a:r>
              <a:rPr lang="en-US" sz="900" dirty="0">
                <a:solidFill>
                  <a:srgbClr val="3C69FF"/>
                </a:solidFill>
              </a:rPr>
              <a:t> </a:t>
            </a:r>
            <a:r>
              <a:rPr lang="en-US" sz="900" b="1" dirty="0">
                <a:solidFill>
                  <a:srgbClr val="3C69FF"/>
                </a:solidFill>
              </a:rPr>
              <a:t>and Smaller/Medium Direct Insurers </a:t>
            </a:r>
            <a:r>
              <a:rPr lang="en-US" sz="900" dirty="0"/>
              <a:t>tend to find that IFRS 17 reporting is </a:t>
            </a:r>
            <a:r>
              <a:rPr lang="en-US" sz="900" b="1" dirty="0">
                <a:solidFill>
                  <a:srgbClr val="3C69FF"/>
                </a:solidFill>
              </a:rPr>
              <a:t>more comparable and consistent </a:t>
            </a:r>
            <a:r>
              <a:rPr lang="en-US" sz="900" dirty="0"/>
              <a:t>compared to Direct Insurers. </a:t>
            </a:r>
          </a:p>
          <a:p>
            <a:pPr marL="171450" lvl="0" indent="-171450">
              <a:buFont typeface="Arial" panose="020B0604020202020204" pitchFamily="34" charset="0"/>
              <a:buChar char="•"/>
            </a:pPr>
            <a:r>
              <a:rPr lang="en-US" sz="900" dirty="0"/>
              <a:t>83% of Large Direct Insurers responded that </a:t>
            </a:r>
            <a:r>
              <a:rPr lang="en-US" sz="900" b="1" dirty="0">
                <a:solidFill>
                  <a:srgbClr val="3C69FF"/>
                </a:solidFill>
              </a:rPr>
              <a:t>comparability is worse than expected</a:t>
            </a:r>
            <a:r>
              <a:rPr lang="en-US" sz="900" dirty="0"/>
              <a:t>, mainly due to different </a:t>
            </a:r>
            <a:r>
              <a:rPr lang="en-US" sz="900" b="1" dirty="0">
                <a:solidFill>
                  <a:srgbClr val="3C69FF"/>
                </a:solidFill>
              </a:rPr>
              <a:t>accounting policy choices </a:t>
            </a:r>
            <a:r>
              <a:rPr lang="en-US" sz="900" dirty="0"/>
              <a:t>creating significant variability across insurers.</a:t>
            </a:r>
          </a:p>
          <a:p>
            <a:pPr marL="171450" indent="-171450">
              <a:buFont typeface="Arial" panose="020B0604020202020204" pitchFamily="34" charset="0"/>
              <a:buChar char="•"/>
            </a:pPr>
            <a:r>
              <a:rPr lang="en-US" sz="900" dirty="0"/>
              <a:t>43% of </a:t>
            </a:r>
            <a:r>
              <a:rPr lang="en-US" sz="900" b="1" dirty="0">
                <a:solidFill>
                  <a:srgbClr val="3C69FF"/>
                </a:solidFill>
              </a:rPr>
              <a:t>Reinsurers</a:t>
            </a:r>
            <a:r>
              <a:rPr lang="en-US" sz="900" dirty="0"/>
              <a:t> responded </a:t>
            </a:r>
            <a:r>
              <a:rPr lang="en-US" sz="900" b="1" dirty="0">
                <a:solidFill>
                  <a:srgbClr val="3C69FF"/>
                </a:solidFill>
              </a:rPr>
              <a:t>consistency</a:t>
            </a:r>
            <a:r>
              <a:rPr lang="en-US" sz="900" dirty="0"/>
              <a:t> is </a:t>
            </a:r>
            <a:r>
              <a:rPr lang="en-US" sz="900" b="1" dirty="0">
                <a:solidFill>
                  <a:srgbClr val="3C69FF"/>
                </a:solidFill>
              </a:rPr>
              <a:t>largely aligned with expectations</a:t>
            </a:r>
            <a:r>
              <a:rPr lang="en-US" sz="900" dirty="0"/>
              <a:t>, as IFRS 17 implementation resulted in development/implementation of calculation engines which improved consistency in how the Standard is applied.</a:t>
            </a:r>
          </a:p>
          <a:p>
            <a:pPr marL="171450" indent="-171450">
              <a:buFont typeface="Arial" panose="020B0604020202020204" pitchFamily="34" charset="0"/>
              <a:buChar char="•"/>
            </a:pPr>
            <a:r>
              <a:rPr lang="en-US" sz="900" dirty="0"/>
              <a:t>A key theme was that although industry results now follow a more </a:t>
            </a:r>
            <a:r>
              <a:rPr lang="en-US" sz="900" b="1" dirty="0">
                <a:solidFill>
                  <a:srgbClr val="3C69FF"/>
                </a:solidFill>
              </a:rPr>
              <a:t>consistent</a:t>
            </a:r>
            <a:r>
              <a:rPr lang="en-US" sz="900" b="1" dirty="0"/>
              <a:t> </a:t>
            </a:r>
            <a:r>
              <a:rPr lang="en-US" sz="900" b="1" dirty="0">
                <a:solidFill>
                  <a:srgbClr val="3C69FF"/>
                </a:solidFill>
              </a:rPr>
              <a:t>structural</a:t>
            </a:r>
            <a:r>
              <a:rPr lang="en-US" sz="900" b="1" dirty="0"/>
              <a:t> </a:t>
            </a:r>
            <a:r>
              <a:rPr lang="en-US" sz="900" b="1" dirty="0">
                <a:solidFill>
                  <a:srgbClr val="3C69FF"/>
                </a:solidFill>
              </a:rPr>
              <a:t>format</a:t>
            </a:r>
            <a:r>
              <a:rPr lang="en-US" sz="900" dirty="0"/>
              <a:t>, meaningful comparability remains limited.</a:t>
            </a:r>
          </a:p>
          <a:p>
            <a:pPr lvl="0"/>
            <a:endParaRPr lang="en-US" sz="900" dirty="0"/>
          </a:p>
        </p:txBody>
      </p:sp>
      <p:sp>
        <p:nvSpPr>
          <p:cNvPr id="5" name="Title">
            <a:extLst>
              <a:ext uri="{FF2B5EF4-FFF2-40B4-BE49-F238E27FC236}">
                <a16:creationId xmlns:a16="http://schemas.microsoft.com/office/drawing/2014/main" id="{905D9065-6F4D-CA85-3B08-E4D1DBBC249A}"/>
              </a:ext>
            </a:extLst>
          </p:cNvPr>
          <p:cNvSpPr txBox="1"/>
          <p:nvPr/>
        </p:nvSpPr>
        <p:spPr>
          <a:xfrm>
            <a:off x="334842" y="266433"/>
            <a:ext cx="7229704" cy="370846"/>
          </a:xfrm>
          <a:prstGeom prst="rect">
            <a:avLst/>
          </a:prstGeom>
          <a:noFill/>
        </p:spPr>
        <p:txBody>
          <a:bodyPr vert="horz" rtlCol="0">
            <a:spAutoFit/>
          </a:bodyPr>
          <a:lstStyle/>
          <a:p>
            <a:r>
              <a:rPr lang="en-US" sz="1800" b="1">
                <a:solidFill>
                  <a:srgbClr val="3C69FF"/>
                </a:solidFill>
                <a:latin typeface="Arial" panose="020B0604020202020204" pitchFamily="34" charset="0"/>
              </a:rPr>
              <a:t>Section 3: Business Impact &amp; Lessons Learned</a:t>
            </a:r>
            <a:endParaRPr lang="en-AU" sz="1800" b="1">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975DFC42-F82F-9948-57FB-F7D1EA52FE79}"/>
              </a:ext>
            </a:extLst>
          </p:cNvPr>
          <p:cNvSpPr txBox="1"/>
          <p:nvPr/>
        </p:nvSpPr>
        <p:spPr>
          <a:xfrm>
            <a:off x="334842" y="518465"/>
            <a:ext cx="10561758" cy="276999"/>
          </a:xfrm>
          <a:prstGeom prst="rect">
            <a:avLst/>
          </a:prstGeom>
          <a:noFill/>
        </p:spPr>
        <p:txBody>
          <a:bodyPr vert="horz" wrap="square" rtlCol="0">
            <a:spAutoFit/>
          </a:bodyPr>
          <a:lstStyle/>
          <a:p>
            <a:r>
              <a:rPr lang="en-US" sz="1200" dirty="0">
                <a:latin typeface="Arial" panose="020B0604020202020204" pitchFamily="34" charset="0"/>
              </a:rPr>
              <a:t>Has IFRS 17 met your company's expectations in terms of reporting transparency comparability and consistency?</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CF2DD360-8D62-D60C-1EFD-4976E3574EF5}"/>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43550"/>
          </a:xfrm>
          <a:prstGeom prst="rect">
            <a:avLst/>
          </a:prstGeom>
        </p:spPr>
      </p:pic>
      <p:sp>
        <p:nvSpPr>
          <p:cNvPr id="2" name="Slide Number Placeholder 1">
            <a:extLst>
              <a:ext uri="{FF2B5EF4-FFF2-40B4-BE49-F238E27FC236}">
                <a16:creationId xmlns:a16="http://schemas.microsoft.com/office/drawing/2014/main" id="{6D2EBA5B-0F05-3BD2-1C58-A3FEC36E17F3}"/>
              </a:ext>
            </a:extLst>
          </p:cNvPr>
          <p:cNvSpPr>
            <a:spLocks noGrp="1"/>
          </p:cNvSpPr>
          <p:nvPr>
            <p:ph type="sldNum" sz="quarter" idx="12"/>
          </p:nvPr>
        </p:nvSpPr>
        <p:spPr/>
        <p:txBody>
          <a:bodyPr/>
          <a:lstStyle/>
          <a:p>
            <a:fld id="{C5EF2332-01BF-834F-8236-50238282D533}"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00" y="2746800"/>
            <a:ext cx="8188346" cy="1362075"/>
          </a:xfrm>
        </p:spPr>
        <p:txBody>
          <a:bodyPr/>
          <a:lstStyle/>
          <a:p>
            <a:pPr marL="0" lvl="0" indent="0">
              <a:buNone/>
            </a:pPr>
            <a:r>
              <a:rPr dirty="0"/>
              <a:t>Section 4: Reflections on Industry &amp; Institute Support</a:t>
            </a:r>
          </a:p>
        </p:txBody>
      </p:sp>
      <p:sp>
        <p:nvSpPr>
          <p:cNvPr id="3" name="Slide Number Placeholder 2">
            <a:extLst>
              <a:ext uri="{FF2B5EF4-FFF2-40B4-BE49-F238E27FC236}">
                <a16:creationId xmlns:a16="http://schemas.microsoft.com/office/drawing/2014/main" id="{B68B5CA3-9E11-C225-DFF7-E3795FB5F8B4}"/>
              </a:ext>
            </a:extLst>
          </p:cNvPr>
          <p:cNvSpPr>
            <a:spLocks noGrp="1"/>
          </p:cNvSpPr>
          <p:nvPr>
            <p:ph type="sldNum" sz="quarter" idx="12"/>
          </p:nvPr>
        </p:nvSpPr>
        <p:spPr/>
        <p:txBody>
          <a:bodyPr/>
          <a:lstStyle/>
          <a:p>
            <a:fld id="{C5EF2332-01BF-834F-8236-50238282D533}"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pPr lvl="0"/>
            <a:r>
              <a:rPr lang="en-US" sz="900" b="1" dirty="0">
                <a:solidFill>
                  <a:srgbClr val="3C69FF"/>
                </a:solidFill>
              </a:rPr>
              <a:t>Usefulness of the Actuaries Institute Information Note**</a:t>
            </a:r>
          </a:p>
          <a:p>
            <a:pPr lvl="0"/>
            <a:r>
              <a:rPr lang="en-US" sz="900" dirty="0"/>
              <a:t>A strong majority found the Information Note helpful, with 87% of direct insurers and 71% of reinsurers responding “Yes”.</a:t>
            </a:r>
          </a:p>
          <a:p>
            <a:pPr lvl="0"/>
            <a:r>
              <a:rPr lang="en-US" sz="900" dirty="0"/>
              <a:t>Feedback from those who did not find it useful (5 respondents)</a:t>
            </a:r>
          </a:p>
          <a:p>
            <a:pPr marL="171450" lvl="0" indent="-171450">
              <a:buFont typeface="Arial" panose="020B0604020202020204" pitchFamily="34" charset="0"/>
              <a:buChar char="•"/>
            </a:pPr>
            <a:r>
              <a:rPr lang="en-US" sz="900" dirty="0"/>
              <a:t>2 felt the guidance was not sufficiently tailored to reinsurance.</a:t>
            </a:r>
          </a:p>
          <a:p>
            <a:pPr marL="171450" lvl="0" indent="-171450">
              <a:buFont typeface="Arial" panose="020B0604020202020204" pitchFamily="34" charset="0"/>
              <a:buChar char="•"/>
            </a:pPr>
            <a:r>
              <a:rPr lang="en-US" sz="900" dirty="0"/>
              <a:t>1 considered the document too long or difficult to apply in practice.</a:t>
            </a:r>
          </a:p>
          <a:p>
            <a:pPr marL="171450" lvl="0" indent="-171450">
              <a:buFont typeface="Arial" panose="020B0604020202020204" pitchFamily="34" charset="0"/>
              <a:buChar char="•"/>
            </a:pPr>
            <a:r>
              <a:rPr lang="en-US" sz="900" dirty="0"/>
              <a:t>1 relied primarily on accounting-firm interpretations instead.</a:t>
            </a:r>
          </a:p>
          <a:p>
            <a:pPr marL="171450" lvl="0" indent="-171450">
              <a:buFont typeface="Arial" panose="020B0604020202020204" pitchFamily="34" charset="0"/>
              <a:buChar char="•"/>
            </a:pPr>
            <a:r>
              <a:rPr lang="en-US" sz="900" dirty="0"/>
              <a:t>1 raised concerns about paraphrasing and lack of precision in areas requiring judgment.</a:t>
            </a:r>
          </a:p>
          <a:p>
            <a:pPr lvl="0"/>
            <a:r>
              <a:rPr lang="en-US" sz="900" b="1" dirty="0">
                <a:solidFill>
                  <a:srgbClr val="3C69FF"/>
                </a:solidFill>
              </a:rPr>
              <a:t>What additional support would have been most helpful?</a:t>
            </a:r>
          </a:p>
          <a:p>
            <a:pPr marL="171450" lvl="0" indent="-171450">
              <a:buFont typeface="Arial" panose="020B0604020202020204" pitchFamily="34" charset="0"/>
              <a:buChar char="•"/>
            </a:pPr>
            <a:r>
              <a:rPr lang="en-US" sz="900" dirty="0"/>
              <a:t>Technical or illustrative guidance (e.g. worked examples, disclosures, CSM/LC/RLRC/IACF topics) – 7 respondents.</a:t>
            </a:r>
          </a:p>
          <a:p>
            <a:pPr marL="171450" lvl="0" indent="-171450">
              <a:buFont typeface="Arial" panose="020B0604020202020204" pitchFamily="34" charset="0"/>
              <a:buChar char="•"/>
            </a:pPr>
            <a:r>
              <a:rPr lang="en-US" sz="900" dirty="0"/>
              <a:t>Worked examples tailored to the AU/NZ market – 6 respondents.</a:t>
            </a:r>
          </a:p>
          <a:p>
            <a:pPr marL="171450" lvl="0" indent="-171450">
              <a:buFont typeface="Arial" panose="020B0604020202020204" pitchFamily="34" charset="0"/>
              <a:buChar char="•"/>
            </a:pPr>
            <a:r>
              <a:rPr lang="en-US" sz="900" dirty="0"/>
              <a:t>More industry forums or discussion circles – 5 respondents (including 3 reinsurers).</a:t>
            </a:r>
          </a:p>
          <a:p>
            <a:pPr marL="171450" lvl="0" indent="-171450">
              <a:buFont typeface="Arial" panose="020B0604020202020204" pitchFamily="34" charset="0"/>
              <a:buChar char="•"/>
            </a:pPr>
            <a:r>
              <a:rPr lang="en-US" sz="900" dirty="0"/>
              <a:t>Greater clarity or alignment in interpretation – 4 respondents.</a:t>
            </a:r>
          </a:p>
          <a:p>
            <a:pPr marL="171450" lvl="0" indent="-171450">
              <a:buFont typeface="Arial" panose="020B0604020202020204" pitchFamily="34" charset="0"/>
              <a:buChar char="•"/>
            </a:pPr>
            <a:r>
              <a:rPr lang="en-US" sz="900" dirty="0"/>
              <a:t>No additional support needed – 3 respondents.</a:t>
            </a:r>
          </a:p>
          <a:p>
            <a:pPr lvl="0"/>
            <a:r>
              <a:rPr lang="en-US" sz="900" b="1" dirty="0">
                <a:solidFill>
                  <a:srgbClr val="3C69FF"/>
                </a:solidFill>
              </a:rPr>
              <a:t>Differences in emphasis</a:t>
            </a:r>
          </a:p>
          <a:p>
            <a:pPr marL="171450" lvl="0" indent="-171450">
              <a:buFont typeface="Arial" panose="020B0604020202020204" pitchFamily="34" charset="0"/>
              <a:buChar char="•"/>
            </a:pPr>
            <a:r>
              <a:rPr lang="en-US" sz="900" dirty="0"/>
              <a:t>Direct insurers (15) commonly sought worked examples and clearer disclosure guidance.</a:t>
            </a:r>
          </a:p>
          <a:p>
            <a:pPr marL="171450" lvl="0" indent="-171450">
              <a:buFont typeface="Arial" panose="020B0604020202020204" pitchFamily="34" charset="0"/>
              <a:buChar char="•"/>
            </a:pPr>
            <a:r>
              <a:rPr lang="en-US" sz="900" dirty="0"/>
              <a:t>Reinsurers (7) placed more weight on peer forums and reinsurance-specific interpretation challenges.</a:t>
            </a:r>
          </a:p>
          <a:p>
            <a:pPr marL="171450" lvl="0" indent="-171450">
              <a:buFont typeface="Arial" panose="020B0604020202020204" pitchFamily="34" charset="0"/>
              <a:buChar char="•"/>
            </a:pPr>
            <a:endParaRPr lang="en-US" sz="900" dirty="0"/>
          </a:p>
          <a:p>
            <a:pPr lvl="0"/>
            <a:r>
              <a:rPr lang="en-US" sz="900" dirty="0"/>
              <a:t>** The paper was originally published as an Information Note in 2018. In February 2023 it was updated to a Technical Paper. The paper can be found here: </a:t>
            </a:r>
            <a:r>
              <a:rPr lang="en-US" sz="900" dirty="0">
                <a:hlinkClick r:id="rId2"/>
              </a:rPr>
              <a:t>TP AASB 17 Insurance Contracts Technical Paper Version 3.2 (February 2021)</a:t>
            </a:r>
            <a:endParaRPr lang="en-AU" sz="900" dirty="0"/>
          </a:p>
        </p:txBody>
      </p:sp>
      <p:sp>
        <p:nvSpPr>
          <p:cNvPr id="5" name="Title">
            <a:extLst>
              <a:ext uri="{FF2B5EF4-FFF2-40B4-BE49-F238E27FC236}">
                <a16:creationId xmlns:a16="http://schemas.microsoft.com/office/drawing/2014/main" id="{2FAA6DAF-873A-F82E-6CA3-0442B0E86EA3}"/>
              </a:ext>
            </a:extLst>
          </p:cNvPr>
          <p:cNvSpPr txBox="1"/>
          <p:nvPr/>
        </p:nvSpPr>
        <p:spPr>
          <a:xfrm>
            <a:off x="334842" y="266433"/>
            <a:ext cx="7229704" cy="370846"/>
          </a:xfrm>
          <a:prstGeom prst="rect">
            <a:avLst/>
          </a:prstGeom>
          <a:noFill/>
        </p:spPr>
        <p:txBody>
          <a:bodyPr vert="horz" rtlCol="0">
            <a:spAutoFit/>
          </a:bodyPr>
          <a:lstStyle/>
          <a:p>
            <a:r>
              <a:rPr lang="en-AU" sz="1800" b="1">
                <a:solidFill>
                  <a:srgbClr val="3C69FF"/>
                </a:solidFill>
                <a:latin typeface="Arial" panose="020B0604020202020204" pitchFamily="34" charset="0"/>
              </a:rPr>
              <a:t>Section 4: Reflections on Industry &amp; Institute Support</a:t>
            </a:r>
          </a:p>
        </p:txBody>
      </p:sp>
      <p:sp>
        <p:nvSpPr>
          <p:cNvPr id="6" name="SubTitle">
            <a:extLst>
              <a:ext uri="{FF2B5EF4-FFF2-40B4-BE49-F238E27FC236}">
                <a16:creationId xmlns:a16="http://schemas.microsoft.com/office/drawing/2014/main" id="{54307213-79C7-FFAF-02FE-FBE1B9D12234}"/>
              </a:ext>
            </a:extLst>
          </p:cNvPr>
          <p:cNvSpPr txBox="1"/>
          <p:nvPr/>
        </p:nvSpPr>
        <p:spPr>
          <a:xfrm>
            <a:off x="334842" y="518465"/>
            <a:ext cx="9999783" cy="276999"/>
          </a:xfrm>
          <a:prstGeom prst="rect">
            <a:avLst/>
          </a:prstGeom>
          <a:noFill/>
        </p:spPr>
        <p:txBody>
          <a:bodyPr vert="horz" wrap="square" rtlCol="0">
            <a:spAutoFit/>
          </a:bodyPr>
          <a:lstStyle/>
          <a:p>
            <a:r>
              <a:rPr lang="en-US" sz="1200" dirty="0">
                <a:latin typeface="Arial" panose="020B0604020202020204" pitchFamily="34" charset="0"/>
              </a:rPr>
              <a:t>Did you find the Actuaries Institute information note on AASB 17 useful in helping you to interpret the IFRS 17 standard?</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FC8F9B95-4198-8747-0399-582D06C8E2EE}"/>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96049" y="1087336"/>
            <a:ext cx="7391400" cy="5553075"/>
          </a:xfrm>
          <a:prstGeom prst="rect">
            <a:avLst/>
          </a:prstGeom>
        </p:spPr>
      </p:pic>
      <p:sp>
        <p:nvSpPr>
          <p:cNvPr id="2" name="Slide Number Placeholder 1">
            <a:extLst>
              <a:ext uri="{FF2B5EF4-FFF2-40B4-BE49-F238E27FC236}">
                <a16:creationId xmlns:a16="http://schemas.microsoft.com/office/drawing/2014/main" id="{E8055349-B784-402B-B011-AD921E964A61}"/>
              </a:ext>
            </a:extLst>
          </p:cNvPr>
          <p:cNvSpPr>
            <a:spLocks noGrp="1"/>
          </p:cNvSpPr>
          <p:nvPr>
            <p:ph type="sldNum" sz="quarter" idx="12"/>
          </p:nvPr>
        </p:nvSpPr>
        <p:spPr/>
        <p:txBody>
          <a:bodyPr/>
          <a:lstStyle/>
          <a:p>
            <a:fld id="{C5EF2332-01BF-834F-8236-50238282D533}" type="slidenum">
              <a:rPr lang="en-US" smtClean="0"/>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p:spPr>
        <p:txBody>
          <a:bodyPr>
            <a:noAutofit/>
          </a:bodyPr>
          <a:lstStyle/>
          <a:p>
            <a:r>
              <a:rPr lang="en-US" sz="900" b="1" dirty="0">
                <a:solidFill>
                  <a:srgbClr val="3C69FF"/>
                </a:solidFill>
              </a:rPr>
              <a:t>Institute’s Role</a:t>
            </a:r>
          </a:p>
          <a:p>
            <a:pPr marL="171450" indent="-171450">
              <a:buFont typeface="Arial" panose="020B0604020202020204" pitchFamily="34" charset="0"/>
              <a:buChar char="•"/>
            </a:pPr>
            <a:r>
              <a:rPr lang="en-US" sz="900" dirty="0"/>
              <a:t>Support for Institute involvement was exceptionally strong across all 22 respondents, with almost all selecting every available support option shown in the graph.</a:t>
            </a:r>
          </a:p>
          <a:p>
            <a:pPr marL="171450" indent="-171450">
              <a:buFont typeface="Arial" panose="020B0604020202020204" pitchFamily="34" charset="0"/>
              <a:buChar char="•"/>
            </a:pPr>
            <a:r>
              <a:rPr lang="en-US" sz="900" dirty="0"/>
              <a:t>Respondents expect the Institute to continue playing both a </a:t>
            </a:r>
            <a:r>
              <a:rPr lang="en-US" sz="900" b="1" dirty="0">
                <a:solidFill>
                  <a:srgbClr val="3C69FF"/>
                </a:solidFill>
              </a:rPr>
              <a:t>technical</a:t>
            </a:r>
            <a:r>
              <a:rPr lang="en-US" sz="900" dirty="0"/>
              <a:t> and an </a:t>
            </a:r>
            <a:r>
              <a:rPr lang="en-US" sz="900" b="1" dirty="0">
                <a:solidFill>
                  <a:srgbClr val="3C69FF"/>
                </a:solidFill>
              </a:rPr>
              <a:t>advocacy</a:t>
            </a:r>
            <a:r>
              <a:rPr lang="en-US" sz="900" dirty="0"/>
              <a:t> role in future reforms of similar scale.</a:t>
            </a:r>
          </a:p>
          <a:p>
            <a:pPr marL="171450" indent="-171450">
              <a:buFont typeface="Arial" panose="020B0604020202020204" pitchFamily="34" charset="0"/>
              <a:buChar char="•"/>
            </a:pPr>
            <a:r>
              <a:rPr lang="en-US" sz="900" dirty="0"/>
              <a:t>From discussions, one respondent </a:t>
            </a:r>
            <a:r>
              <a:rPr lang="en-US" sz="900" dirty="0" err="1"/>
              <a:t>emphasised</a:t>
            </a:r>
            <a:r>
              <a:rPr lang="en-US" sz="900" dirty="0"/>
              <a:t> the importance of the Institute advocating for more </a:t>
            </a:r>
            <a:r>
              <a:rPr lang="en-US" sz="900" b="1" dirty="0">
                <a:solidFill>
                  <a:srgbClr val="3C69FF"/>
                </a:solidFill>
              </a:rPr>
              <a:t>“sensible” outcomes for IFRS 17 reporting</a:t>
            </a:r>
            <a:r>
              <a:rPr lang="en-US" sz="900" dirty="0"/>
              <a:t>, while others approached the question more reflectively, expressing more modest expectations of future involvement.</a:t>
            </a:r>
          </a:p>
          <a:p>
            <a:br>
              <a:rPr lang="en-US" sz="900" dirty="0"/>
            </a:br>
            <a:r>
              <a:rPr lang="en-US" sz="900" b="1" dirty="0">
                <a:solidFill>
                  <a:srgbClr val="3C69FF"/>
                </a:solidFill>
              </a:rPr>
              <a:t>Post-IFRS 17 Focus Areas</a:t>
            </a:r>
          </a:p>
          <a:p>
            <a:r>
              <a:rPr lang="en-US" sz="900" dirty="0"/>
              <a:t>Respondents highlighted four clear areas of immediate focus:</a:t>
            </a:r>
          </a:p>
          <a:p>
            <a:pPr marL="228600" indent="-228600">
              <a:buFont typeface="+mj-lt"/>
              <a:buAutoNum type="arabicPeriod"/>
            </a:pPr>
            <a:r>
              <a:rPr lang="en-US" sz="900" b="1" dirty="0">
                <a:solidFill>
                  <a:srgbClr val="3C69FF"/>
                </a:solidFill>
              </a:rPr>
              <a:t>Operational enhancements (10 respondents / 45%): </a:t>
            </a:r>
            <a:r>
              <a:rPr lang="en-US" sz="900" dirty="0"/>
              <a:t>Reducing manual work, strengthening controls, streamlining calculations, and scaling cohort processing.</a:t>
            </a:r>
          </a:p>
          <a:p>
            <a:pPr marL="228600" indent="-228600">
              <a:buFont typeface="+mj-lt"/>
              <a:buAutoNum type="arabicPeriod"/>
            </a:pPr>
            <a:r>
              <a:rPr lang="en-US" sz="900" b="1" dirty="0">
                <a:solidFill>
                  <a:srgbClr val="3C69FF"/>
                </a:solidFill>
              </a:rPr>
              <a:t>Improved analysis and communication (7 respondents / 32%): </a:t>
            </a:r>
            <a:r>
              <a:rPr lang="en-US" sz="900" dirty="0"/>
              <a:t>Enhancing </a:t>
            </a:r>
            <a:r>
              <a:rPr lang="en-US" sz="900" dirty="0" err="1"/>
              <a:t>AoP</a:t>
            </a:r>
            <a:r>
              <a:rPr lang="en-US" sz="900" dirty="0"/>
              <a:t> insights, understanding volatility drivers, improving interpretation of P&amp;L and balance sheet movements, and strengthening stakeholder communication.</a:t>
            </a:r>
          </a:p>
          <a:p>
            <a:pPr marL="228600" indent="-228600">
              <a:buFont typeface="+mj-lt"/>
              <a:buAutoNum type="arabicPeriod"/>
            </a:pPr>
            <a:r>
              <a:rPr lang="en-US" sz="900" b="1" dirty="0">
                <a:solidFill>
                  <a:srgbClr val="3C69FF"/>
                </a:solidFill>
              </a:rPr>
              <a:t>Data quality and system alignment (5 respondents / 23%): </a:t>
            </a:r>
            <a:r>
              <a:rPr lang="en-US" sz="900" dirty="0"/>
              <a:t>Cleaning transition data, aligning actuarial and finance systems, and integrating IFRS 17 projections with planning and capital processes.</a:t>
            </a:r>
          </a:p>
          <a:p>
            <a:pPr marL="228600" indent="-228600">
              <a:buFont typeface="+mj-lt"/>
              <a:buAutoNum type="arabicPeriod"/>
            </a:pPr>
            <a:r>
              <a:rPr lang="en-US" sz="900" b="1" dirty="0">
                <a:solidFill>
                  <a:srgbClr val="3C69FF"/>
                </a:solidFill>
              </a:rPr>
              <a:t>Strategic and business improvements (5 respondents / 23%): </a:t>
            </a:r>
            <a:r>
              <a:rPr lang="en-US" sz="900" dirty="0"/>
              <a:t>Refining coverage units, managing onerous losses, developing EV and cashflow-profit metrics, and aligning with global reporting frameworks.</a:t>
            </a:r>
          </a:p>
          <a:p>
            <a:r>
              <a:rPr lang="en-US" sz="900" dirty="0"/>
              <a:t>Reinsurers also noted specific priorities, including strengthening controls, improving outward reinsurance processes, reducing volatility, and ensuring stronger alignment between local and group reporting.</a:t>
            </a:r>
          </a:p>
          <a:p>
            <a:pPr lvl="0"/>
            <a:endParaRPr lang="en-AU" sz="900" dirty="0"/>
          </a:p>
        </p:txBody>
      </p:sp>
      <p:sp>
        <p:nvSpPr>
          <p:cNvPr id="5" name="Title">
            <a:extLst>
              <a:ext uri="{FF2B5EF4-FFF2-40B4-BE49-F238E27FC236}">
                <a16:creationId xmlns:a16="http://schemas.microsoft.com/office/drawing/2014/main" id="{63340DBF-57DB-E05F-52C2-D49BADC25EC5}"/>
              </a:ext>
            </a:extLst>
          </p:cNvPr>
          <p:cNvSpPr txBox="1"/>
          <p:nvPr/>
        </p:nvSpPr>
        <p:spPr>
          <a:xfrm>
            <a:off x="334842" y="266433"/>
            <a:ext cx="7229704" cy="370846"/>
          </a:xfrm>
          <a:prstGeom prst="rect">
            <a:avLst/>
          </a:prstGeom>
          <a:noFill/>
        </p:spPr>
        <p:txBody>
          <a:bodyPr vert="horz" rtlCol="0">
            <a:spAutoFit/>
          </a:bodyPr>
          <a:lstStyle/>
          <a:p>
            <a:r>
              <a:rPr lang="en-AU" sz="1800" b="1" dirty="0">
                <a:solidFill>
                  <a:srgbClr val="3C69FF"/>
                </a:solidFill>
                <a:latin typeface="Arial" panose="020B0604020202020204" pitchFamily="34" charset="0"/>
              </a:rPr>
              <a:t>Section 4: Reflections on Industry &amp; Institute Support</a:t>
            </a:r>
          </a:p>
        </p:txBody>
      </p:sp>
      <p:sp>
        <p:nvSpPr>
          <p:cNvPr id="6" name="SubTitle">
            <a:extLst>
              <a:ext uri="{FF2B5EF4-FFF2-40B4-BE49-F238E27FC236}">
                <a16:creationId xmlns:a16="http://schemas.microsoft.com/office/drawing/2014/main" id="{730DE255-57A5-1447-B3B0-44E027550EEE}"/>
              </a:ext>
            </a:extLst>
          </p:cNvPr>
          <p:cNvSpPr txBox="1"/>
          <p:nvPr/>
        </p:nvSpPr>
        <p:spPr>
          <a:xfrm>
            <a:off x="334842" y="518465"/>
            <a:ext cx="7229704" cy="276999"/>
          </a:xfrm>
          <a:prstGeom prst="rect">
            <a:avLst/>
          </a:prstGeom>
          <a:noFill/>
        </p:spPr>
        <p:txBody>
          <a:bodyPr vert="horz" rtlCol="0">
            <a:spAutoFit/>
          </a:bodyPr>
          <a:lstStyle/>
          <a:p>
            <a:r>
              <a:rPr lang="en-US" sz="1200" dirty="0">
                <a:latin typeface="Arial" panose="020B0604020202020204" pitchFamily="34" charset="0"/>
              </a:rPr>
              <a:t>What role should the Actuaries Institute play in supporting future reforms of similar scale?</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64CCA5F2-28B6-230E-5814-F9BD844544E4}"/>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396049" y="1087336"/>
            <a:ext cx="7391400" cy="5534025"/>
          </a:xfrm>
          <a:prstGeom prst="rect">
            <a:avLst/>
          </a:prstGeom>
        </p:spPr>
      </p:pic>
      <p:sp>
        <p:nvSpPr>
          <p:cNvPr id="2" name="Slide Number Placeholder 1">
            <a:extLst>
              <a:ext uri="{FF2B5EF4-FFF2-40B4-BE49-F238E27FC236}">
                <a16:creationId xmlns:a16="http://schemas.microsoft.com/office/drawing/2014/main" id="{6764195C-AC0A-5E18-0C8B-EE0D770FF2CE}"/>
              </a:ext>
            </a:extLst>
          </p:cNvPr>
          <p:cNvSpPr>
            <a:spLocks noGrp="1"/>
          </p:cNvSpPr>
          <p:nvPr>
            <p:ph type="sldNum" sz="quarter" idx="12"/>
          </p:nvPr>
        </p:nvSpPr>
        <p:spPr/>
        <p:txBody>
          <a:bodyPr/>
          <a:lstStyle/>
          <a:p>
            <a:fld id="{C5EF2332-01BF-834F-8236-50238282D533}"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13CD0-B6DD-55E8-F2B6-F007482DC4E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D65254-156A-86FF-A931-D1B96044C299}"/>
              </a:ext>
            </a:extLst>
          </p:cNvPr>
          <p:cNvSpPr txBox="1">
            <a:spLocks/>
          </p:cNvSpPr>
          <p:nvPr/>
        </p:nvSpPr>
        <p:spPr>
          <a:xfrm>
            <a:off x="1241707" y="36867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3C69FF"/>
                </a:solidFill>
                <a:latin typeface="ABC Oracle" panose="020B0504040202060203" pitchFamily="34" charset="0"/>
              </a:rPr>
              <a:t>Q&amp;A</a:t>
            </a:r>
            <a:endParaRPr lang="en-US"/>
          </a:p>
        </p:txBody>
      </p:sp>
      <p:sp>
        <p:nvSpPr>
          <p:cNvPr id="5" name="Content Placeholder 2">
            <a:extLst>
              <a:ext uri="{FF2B5EF4-FFF2-40B4-BE49-F238E27FC236}">
                <a16:creationId xmlns:a16="http://schemas.microsoft.com/office/drawing/2014/main" id="{2F7B4547-411F-978F-E710-5E3C672CA80F}"/>
              </a:ext>
            </a:extLst>
          </p:cNvPr>
          <p:cNvSpPr txBox="1">
            <a:spLocks/>
          </p:cNvSpPr>
          <p:nvPr/>
        </p:nvSpPr>
        <p:spPr>
          <a:xfrm>
            <a:off x="5747709"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dirty="0">
                <a:solidFill>
                  <a:prstClr val="black"/>
                </a:solidFill>
                <a:latin typeface="ABC Oracle"/>
              </a:rPr>
              <a:t>Join at slido.com #</a:t>
            </a:r>
            <a:r>
              <a:rPr lang="en-US" sz="6000" dirty="0">
                <a:solidFill>
                  <a:prstClr val="black"/>
                </a:solidFill>
                <a:ea typeface="+mn-lt"/>
                <a:cs typeface="+mn-lt"/>
              </a:rPr>
              <a:t>3793188</a:t>
            </a:r>
            <a:endParaRPr lang="en-US" dirty="0">
              <a:solidFill>
                <a:prstClr val="black"/>
              </a:solidFill>
            </a:endParaRPr>
          </a:p>
        </p:txBody>
      </p:sp>
      <p:sp>
        <p:nvSpPr>
          <p:cNvPr id="2" name="Freeform 7">
            <a:extLst>
              <a:ext uri="{FF2B5EF4-FFF2-40B4-BE49-F238E27FC236}">
                <a16:creationId xmlns:a16="http://schemas.microsoft.com/office/drawing/2014/main" id="{26C91AA4-5944-EA54-66B8-3202CC1585E6}"/>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pic>
        <p:nvPicPr>
          <p:cNvPr id="3" name="Picture 2" descr="A qr code with black squares&#10;&#10;AI-generated content may be incorrect.">
            <a:extLst>
              <a:ext uri="{FF2B5EF4-FFF2-40B4-BE49-F238E27FC236}">
                <a16:creationId xmlns:a16="http://schemas.microsoft.com/office/drawing/2014/main" id="{6E7F677E-D48C-4B23-0CC5-C760EB196659}"/>
              </a:ext>
            </a:extLst>
          </p:cNvPr>
          <p:cNvPicPr>
            <a:picLocks noChangeAspect="1"/>
          </p:cNvPicPr>
          <p:nvPr/>
        </p:nvPicPr>
        <p:blipFill>
          <a:blip r:embed="rId2"/>
          <a:stretch>
            <a:fillRect/>
          </a:stretch>
        </p:blipFill>
        <p:spPr>
          <a:xfrm>
            <a:off x="881364" y="1503502"/>
            <a:ext cx="4863779" cy="4873425"/>
          </a:xfrm>
          <a:prstGeom prst="rect">
            <a:avLst/>
          </a:prstGeom>
        </p:spPr>
      </p:pic>
    </p:spTree>
    <p:extLst>
      <p:ext uri="{BB962C8B-B14F-4D97-AF65-F5344CB8AC3E}">
        <p14:creationId xmlns:p14="http://schemas.microsoft.com/office/powerpoint/2010/main" val="292425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C23C4-A62E-1DDE-9FB1-D2F11FDCE11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B7118DE-DA05-992F-C57C-16289036CA55}"/>
              </a:ext>
            </a:extLst>
          </p:cNvPr>
          <p:cNvSpPr txBox="1">
            <a:spLocks/>
          </p:cNvSpPr>
          <p:nvPr/>
        </p:nvSpPr>
        <p:spPr>
          <a:xfrm>
            <a:off x="-475204" y="359032"/>
            <a:ext cx="7964085" cy="12001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3C69FF"/>
                </a:solidFill>
                <a:latin typeface="ABC Oracle"/>
              </a:rPr>
              <a:t>Feedback Poll</a:t>
            </a:r>
            <a:endParaRPr lang="en-US" dirty="0"/>
          </a:p>
        </p:txBody>
      </p:sp>
      <p:sp>
        <p:nvSpPr>
          <p:cNvPr id="5" name="Content Placeholder 2">
            <a:extLst>
              <a:ext uri="{FF2B5EF4-FFF2-40B4-BE49-F238E27FC236}">
                <a16:creationId xmlns:a16="http://schemas.microsoft.com/office/drawing/2014/main" id="{97FA8B5B-1F7E-1A47-867B-9CAA4EAE2E0B}"/>
              </a:ext>
            </a:extLst>
          </p:cNvPr>
          <p:cNvSpPr txBox="1">
            <a:spLocks/>
          </p:cNvSpPr>
          <p:nvPr/>
        </p:nvSpPr>
        <p:spPr>
          <a:xfrm>
            <a:off x="5747709"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dirty="0">
                <a:solidFill>
                  <a:prstClr val="black"/>
                </a:solidFill>
                <a:latin typeface="ABC Oracle"/>
              </a:rPr>
              <a:t>Join at slido.com #</a:t>
            </a:r>
            <a:r>
              <a:rPr lang="en-US" sz="6000" dirty="0">
                <a:solidFill>
                  <a:prstClr val="black"/>
                </a:solidFill>
                <a:ea typeface="+mn-lt"/>
                <a:cs typeface="+mn-lt"/>
              </a:rPr>
              <a:t>3793188</a:t>
            </a:r>
            <a:endParaRPr lang="en-US" dirty="0">
              <a:solidFill>
                <a:prstClr val="black"/>
              </a:solidFill>
            </a:endParaRPr>
          </a:p>
        </p:txBody>
      </p:sp>
      <p:sp>
        <p:nvSpPr>
          <p:cNvPr id="2" name="Freeform 7">
            <a:extLst>
              <a:ext uri="{FF2B5EF4-FFF2-40B4-BE49-F238E27FC236}">
                <a16:creationId xmlns:a16="http://schemas.microsoft.com/office/drawing/2014/main" id="{AA4A5179-BE9E-E71D-B84E-DCF32A3F98EC}"/>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pic>
        <p:nvPicPr>
          <p:cNvPr id="3" name="Picture 2" descr="A qr code with black squares&#10;&#10;AI-generated content may be incorrect.">
            <a:extLst>
              <a:ext uri="{FF2B5EF4-FFF2-40B4-BE49-F238E27FC236}">
                <a16:creationId xmlns:a16="http://schemas.microsoft.com/office/drawing/2014/main" id="{3308CCD9-2A8A-726F-B23B-A85A16ED2D4C}"/>
              </a:ext>
            </a:extLst>
          </p:cNvPr>
          <p:cNvPicPr>
            <a:picLocks noChangeAspect="1"/>
          </p:cNvPicPr>
          <p:nvPr/>
        </p:nvPicPr>
        <p:blipFill>
          <a:blip r:embed="rId2"/>
          <a:stretch>
            <a:fillRect/>
          </a:stretch>
        </p:blipFill>
        <p:spPr>
          <a:xfrm>
            <a:off x="881364" y="1503502"/>
            <a:ext cx="4863779" cy="4873425"/>
          </a:xfrm>
          <a:prstGeom prst="rect">
            <a:avLst/>
          </a:prstGeom>
        </p:spPr>
      </p:pic>
    </p:spTree>
    <p:extLst>
      <p:ext uri="{BB962C8B-B14F-4D97-AF65-F5344CB8AC3E}">
        <p14:creationId xmlns:p14="http://schemas.microsoft.com/office/powerpoint/2010/main" val="172155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5027E-DD07-7C83-8CC7-EAE878C4864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1B7A4E0-38E6-B1C0-E04A-1E2209126FD2}"/>
              </a:ext>
            </a:extLst>
          </p:cNvPr>
          <p:cNvSpPr>
            <a:spLocks noGrp="1"/>
          </p:cNvSpPr>
          <p:nvPr>
            <p:ph type="body" sz="half" idx="2"/>
          </p:nvPr>
        </p:nvSpPr>
        <p:spPr>
          <a:xfrm>
            <a:off x="334800" y="929283"/>
            <a:ext cx="10682190" cy="2276626"/>
          </a:xfrm>
        </p:spPr>
        <p:txBody>
          <a:bodyPr>
            <a:noAutofit/>
          </a:bodyPr>
          <a:lstStyle/>
          <a:p>
            <a:r>
              <a:rPr lang="en-US" sz="900" dirty="0"/>
              <a:t>All life insurers and life reinsurers operating in Australia and/or New Zealand (29 </a:t>
            </a:r>
            <a:r>
              <a:rPr lang="en-US" sz="900" dirty="0" err="1"/>
              <a:t>organisations</a:t>
            </a:r>
            <a:r>
              <a:rPr lang="en-US" sz="900" dirty="0"/>
              <a:t> at the time the survey was conducted) were invited to participate in the survey. The survey was conducted over the period September 2025 to December 2025.</a:t>
            </a:r>
          </a:p>
          <a:p>
            <a:r>
              <a:rPr lang="en-US" sz="900" dirty="0"/>
              <a:t>A total of 22 </a:t>
            </a:r>
            <a:r>
              <a:rPr lang="en-US" sz="900" dirty="0" err="1"/>
              <a:t>organisations</a:t>
            </a:r>
            <a:r>
              <a:rPr lang="en-US" sz="900" dirty="0"/>
              <a:t> participated in the survey, comprising 15 direct insurers and 7 reinsurers.</a:t>
            </a:r>
          </a:p>
          <a:p>
            <a:r>
              <a:rPr lang="en-US" sz="900" dirty="0"/>
              <a:t>Direct insurers were further </a:t>
            </a:r>
            <a:r>
              <a:rPr lang="en-US" sz="900" dirty="0" err="1"/>
              <a:t>categorised</a:t>
            </a:r>
            <a:r>
              <a:rPr lang="en-US" sz="900" dirty="0"/>
              <a:t> into Small or Medium and Large insurers where appropriate to support additional insights. This </a:t>
            </a:r>
            <a:r>
              <a:rPr lang="en-US" sz="900" dirty="0" err="1"/>
              <a:t>categorisation</a:t>
            </a:r>
            <a:r>
              <a:rPr lang="en-US" sz="900" dirty="0"/>
              <a:t> reflects both the size and complexity of the business. For example, a medium-sized insurer with a highly complex product set may be classified as Large for the purposes of this survey.</a:t>
            </a:r>
          </a:p>
          <a:p>
            <a:r>
              <a:rPr lang="en-US" sz="900" dirty="0"/>
              <a:t>Seventeen participating </a:t>
            </a:r>
            <a:r>
              <a:rPr lang="en-US" sz="900" dirty="0" err="1"/>
              <a:t>organisations</a:t>
            </a:r>
            <a:r>
              <a:rPr lang="en-US" sz="900" dirty="0"/>
              <a:t> were based in Australia, with the remaining five based in New Zealand. All New Zealand participants were direct insurers. Most reinsurer participants provide coverage across both the Australian and New Zealand markets.</a:t>
            </a:r>
          </a:p>
          <a:p>
            <a:r>
              <a:rPr lang="en-US" sz="900" dirty="0"/>
              <a:t>Follow-up discussions were held with 21 of the 22 participating </a:t>
            </a:r>
            <a:r>
              <a:rPr lang="en-US" sz="900" dirty="0" err="1"/>
              <a:t>organisations</a:t>
            </a:r>
            <a:r>
              <a:rPr lang="en-US" sz="900" dirty="0"/>
              <a:t> to clarify survey responses and provide additional context. Insights from these discussions were used to validate interpretations and highlight key themes and are reflected in this pack on an </a:t>
            </a:r>
            <a:r>
              <a:rPr lang="en-US" sz="900" dirty="0" err="1"/>
              <a:t>anonymised</a:t>
            </a:r>
            <a:r>
              <a:rPr lang="en-US" sz="900" dirty="0"/>
              <a:t> basis.</a:t>
            </a:r>
          </a:p>
          <a:p>
            <a:r>
              <a:rPr lang="en-US" sz="900" b="1" dirty="0">
                <a:solidFill>
                  <a:srgbClr val="3C69FF"/>
                </a:solidFill>
              </a:rPr>
              <a:t>Participating </a:t>
            </a:r>
            <a:r>
              <a:rPr lang="en-US" sz="900" b="1" dirty="0" err="1">
                <a:solidFill>
                  <a:srgbClr val="3C69FF"/>
                </a:solidFill>
              </a:rPr>
              <a:t>Organisations</a:t>
            </a:r>
            <a:endParaRPr lang="en-US" sz="900" b="1" dirty="0">
              <a:solidFill>
                <a:srgbClr val="3C69FF"/>
              </a:solidFill>
            </a:endParaRPr>
          </a:p>
          <a:p>
            <a:r>
              <a:rPr lang="en-US" sz="900" dirty="0"/>
              <a:t>The Actuaries Institute acknowledges and thanks the participating </a:t>
            </a:r>
            <a:r>
              <a:rPr lang="en-US" sz="900" dirty="0" err="1"/>
              <a:t>organisations</a:t>
            </a:r>
            <a:r>
              <a:rPr lang="en-US" sz="900" dirty="0"/>
              <a:t> for their time, insights, and contribution to this survey. The participating </a:t>
            </a:r>
            <a:r>
              <a:rPr lang="en-US" sz="900" dirty="0" err="1"/>
              <a:t>organisations</a:t>
            </a:r>
            <a:r>
              <a:rPr lang="en-US" sz="900" dirty="0"/>
              <a:t> are listed below.</a:t>
            </a:r>
          </a:p>
          <a:p>
            <a:endParaRPr lang="en-US" sz="900" dirty="0">
              <a:solidFill>
                <a:srgbClr val="3C69FF"/>
              </a:solidFill>
            </a:endParaRPr>
          </a:p>
          <a:p>
            <a:endParaRPr lang="en-US" sz="900" dirty="0"/>
          </a:p>
        </p:txBody>
      </p:sp>
      <p:sp>
        <p:nvSpPr>
          <p:cNvPr id="6" name="Title 1">
            <a:extLst>
              <a:ext uri="{FF2B5EF4-FFF2-40B4-BE49-F238E27FC236}">
                <a16:creationId xmlns:a16="http://schemas.microsoft.com/office/drawing/2014/main" id="{8E16A01F-93EB-D3E8-78BC-00F0AE2345E0}"/>
              </a:ext>
            </a:extLst>
          </p:cNvPr>
          <p:cNvSpPr>
            <a:spLocks noGrp="1"/>
          </p:cNvSpPr>
          <p:nvPr>
            <p:ph type="title"/>
          </p:nvPr>
        </p:nvSpPr>
        <p:spPr>
          <a:xfrm>
            <a:off x="334800" y="266400"/>
            <a:ext cx="8188346" cy="502683"/>
          </a:xfrm>
        </p:spPr>
        <p:txBody>
          <a:bodyPr>
            <a:normAutofit/>
          </a:bodyPr>
          <a:lstStyle/>
          <a:p>
            <a:pPr marL="0" lvl="0" indent="0">
              <a:buNone/>
            </a:pPr>
            <a:r>
              <a:rPr lang="en-AU" sz="1800" dirty="0">
                <a:solidFill>
                  <a:srgbClr val="3C69FF"/>
                </a:solidFill>
                <a:latin typeface="Arial" panose="020B0604020202020204" pitchFamily="34" charset="0"/>
                <a:cs typeface="Arial" panose="020B0604020202020204" pitchFamily="34" charset="0"/>
              </a:rPr>
              <a:t>Participation</a:t>
            </a:r>
            <a:endParaRPr sz="1800" dirty="0">
              <a:solidFill>
                <a:srgbClr val="3C69FF"/>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AD441442-F296-64F1-1A80-B553A71B1E8C}"/>
              </a:ext>
            </a:extLst>
          </p:cNvPr>
          <p:cNvGrpSpPr/>
          <p:nvPr/>
        </p:nvGrpSpPr>
        <p:grpSpPr>
          <a:xfrm>
            <a:off x="334800" y="3272203"/>
            <a:ext cx="8188345" cy="2518997"/>
            <a:chOff x="900210" y="3272203"/>
            <a:chExt cx="8188345" cy="2518997"/>
          </a:xfrm>
        </p:grpSpPr>
        <p:sp>
          <p:nvSpPr>
            <p:cNvPr id="2" name="Text Placeholder 2">
              <a:extLst>
                <a:ext uri="{FF2B5EF4-FFF2-40B4-BE49-F238E27FC236}">
                  <a16:creationId xmlns:a16="http://schemas.microsoft.com/office/drawing/2014/main" id="{63DE0FA7-75F5-808E-29AD-B7CD08E2DEC2}"/>
                </a:ext>
              </a:extLst>
            </p:cNvPr>
            <p:cNvSpPr txBox="1">
              <a:spLocks/>
            </p:cNvSpPr>
            <p:nvPr/>
          </p:nvSpPr>
          <p:spPr>
            <a:xfrm>
              <a:off x="900210" y="3514574"/>
              <a:ext cx="3451453" cy="2276626"/>
            </a:xfrm>
            <a:prstGeom prst="rect">
              <a:avLst/>
            </a:prstGeom>
          </p:spPr>
          <p:txBody>
            <a:bodyPr vert="horz" lIns="91440" tIns="45720" rIns="91440" bIns="45720" numCol="2" rtlCol="0">
              <a:noAutofit/>
            </a:bodyPr>
            <a:lstStyle>
              <a:lvl1pPr marL="0" indent="0" algn="l" defTabSz="457189" rtl="0" eaLnBrk="1" latinLnBrk="0" hangingPunct="1">
                <a:spcBef>
                  <a:spcPct val="20000"/>
                </a:spcBef>
                <a:spcAft>
                  <a:spcPts val="600"/>
                </a:spcAft>
                <a:buFont typeface="Arial" panose="020B0604020202020204" pitchFamily="34" charset="0"/>
                <a:buNone/>
                <a:defRPr lang="en-US" sz="1200" b="0" kern="1200" dirty="0">
                  <a:solidFill>
                    <a:schemeClr val="tx1"/>
                  </a:solidFill>
                  <a:latin typeface="Arial" panose="020B0604020202020204" pitchFamily="34" charset="0"/>
                  <a:ea typeface="+mn-ea"/>
                  <a:cs typeface="Arial" panose="020B0604020202020204" pitchFamily="34" charset="0"/>
                </a:defRPr>
              </a:lvl1pPr>
              <a:lvl2pPr marL="539750" indent="-87313" algn="l" defTabSz="447675"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87425" indent="-7461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435100" indent="-65088"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882775" indent="-5556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5886" indent="0" algn="l" defTabSz="457189" rtl="0" eaLnBrk="1" latinLnBrk="0" hangingPunct="1">
                <a:spcBef>
                  <a:spcPct val="20000"/>
                </a:spcBef>
                <a:buFont typeface="Arial"/>
                <a:buNone/>
                <a:defRPr sz="900" kern="1200">
                  <a:solidFill>
                    <a:schemeClr val="tx1"/>
                  </a:solidFill>
                  <a:latin typeface="+mn-lt"/>
                  <a:ea typeface="+mn-ea"/>
                  <a:cs typeface="+mn-cs"/>
                </a:defRPr>
              </a:lvl6pPr>
              <a:lvl7pPr marL="2743062" indent="0" algn="l" defTabSz="457189" rtl="0" eaLnBrk="1" latinLnBrk="0" hangingPunct="1">
                <a:spcBef>
                  <a:spcPct val="20000"/>
                </a:spcBef>
                <a:buFont typeface="Arial"/>
                <a:buNone/>
                <a:defRPr sz="900" kern="1200">
                  <a:solidFill>
                    <a:schemeClr val="tx1"/>
                  </a:solidFill>
                  <a:latin typeface="+mn-lt"/>
                  <a:ea typeface="+mn-ea"/>
                  <a:cs typeface="+mn-cs"/>
                </a:defRPr>
              </a:lvl7pPr>
              <a:lvl8pPr marL="3200240" indent="0" algn="l" defTabSz="457189" rtl="0" eaLnBrk="1" latinLnBrk="0" hangingPunct="1">
                <a:spcBef>
                  <a:spcPct val="20000"/>
                </a:spcBef>
                <a:buFont typeface="Arial"/>
                <a:buNone/>
                <a:defRPr sz="900" kern="1200">
                  <a:solidFill>
                    <a:schemeClr val="tx1"/>
                  </a:solidFill>
                  <a:latin typeface="+mn-lt"/>
                  <a:ea typeface="+mn-ea"/>
                  <a:cs typeface="+mn-cs"/>
                </a:defRPr>
              </a:lvl8pPr>
              <a:lvl9pPr marL="3657418" indent="0" algn="l" defTabSz="457189" rtl="0" eaLnBrk="1" latinLnBrk="0" hangingPunct="1">
                <a:spcBef>
                  <a:spcPct val="20000"/>
                </a:spcBef>
                <a:buFont typeface="Arial"/>
                <a:buNone/>
                <a:defRPr sz="900" kern="1200">
                  <a:solidFill>
                    <a:schemeClr val="tx1"/>
                  </a:solidFill>
                  <a:latin typeface="+mn-lt"/>
                  <a:ea typeface="+mn-ea"/>
                  <a:cs typeface="+mn-cs"/>
                </a:defRPr>
              </a:lvl9pPr>
            </a:lstStyle>
            <a:p>
              <a:pPr marL="171450" indent="-171450">
                <a:buFont typeface="Arial" panose="020B0604020202020204" pitchFamily="34" charset="0"/>
                <a:buChar char="•"/>
              </a:pPr>
              <a:r>
                <a:rPr lang="en-AU" sz="900" dirty="0"/>
                <a:t>AIA Australia</a:t>
              </a:r>
            </a:p>
            <a:p>
              <a:pPr marL="171450" indent="-171450">
                <a:buFont typeface="Arial" panose="020B0604020202020204" pitchFamily="34" charset="0"/>
                <a:buChar char="•"/>
              </a:pPr>
              <a:r>
                <a:rPr lang="en-AU" sz="900" dirty="0"/>
                <a:t>Allianz Retire+</a:t>
              </a:r>
            </a:p>
            <a:p>
              <a:pPr marL="171450" indent="-171450">
                <a:buFont typeface="Arial" panose="020B0604020202020204" pitchFamily="34" charset="0"/>
                <a:buChar char="•"/>
              </a:pPr>
              <a:r>
                <a:rPr lang="en-AU" sz="900" dirty="0"/>
                <a:t>ART Life</a:t>
              </a:r>
            </a:p>
            <a:p>
              <a:pPr marL="171450" indent="-171450">
                <a:buFont typeface="Arial" panose="020B0604020202020204" pitchFamily="34" charset="0"/>
                <a:buChar char="•"/>
              </a:pPr>
              <a:r>
                <a:rPr lang="en-AU" sz="900" dirty="0"/>
                <a:t>Gen Re</a:t>
              </a:r>
            </a:p>
            <a:p>
              <a:pPr marL="171450" indent="-171450">
                <a:buFont typeface="Arial" panose="020B0604020202020204" pitchFamily="34" charset="0"/>
                <a:buChar char="•"/>
              </a:pPr>
              <a:r>
                <a:rPr lang="en-AU" sz="900" dirty="0"/>
                <a:t>Hannover Re</a:t>
              </a:r>
            </a:p>
            <a:p>
              <a:pPr marL="171450" indent="-171450">
                <a:buFont typeface="Arial" panose="020B0604020202020204" pitchFamily="34" charset="0"/>
                <a:buChar char="•"/>
              </a:pPr>
              <a:r>
                <a:rPr lang="en-AU" sz="900" dirty="0"/>
                <a:t>HCF Life</a:t>
              </a:r>
            </a:p>
            <a:p>
              <a:pPr marL="171450" indent="-171450">
                <a:buFont typeface="Arial" panose="020B0604020202020204" pitchFamily="34" charset="0"/>
                <a:buChar char="•"/>
              </a:pPr>
              <a:r>
                <a:rPr lang="en-AU" sz="900" dirty="0"/>
                <a:t>MetLife</a:t>
              </a:r>
            </a:p>
            <a:p>
              <a:pPr marL="171450" indent="-171450">
                <a:buFont typeface="Arial" panose="020B0604020202020204" pitchFamily="34" charset="0"/>
                <a:buChar char="•"/>
              </a:pPr>
              <a:r>
                <a:rPr lang="en-AU" sz="900" dirty="0" err="1"/>
                <a:t>Acenda</a:t>
              </a:r>
              <a:endParaRPr lang="en-AU" sz="900" dirty="0"/>
            </a:p>
            <a:p>
              <a:pPr marL="171450" indent="-171450">
                <a:buFont typeface="Arial" panose="020B0604020202020204" pitchFamily="34" charset="0"/>
                <a:buChar char="•"/>
              </a:pPr>
              <a:r>
                <a:rPr lang="en-AU" sz="900" dirty="0"/>
                <a:t>Munich Re</a:t>
              </a:r>
            </a:p>
            <a:p>
              <a:pPr marL="171450" indent="-171450">
                <a:buFont typeface="Arial" panose="020B0604020202020204" pitchFamily="34" charset="0"/>
                <a:buChar char="•"/>
              </a:pPr>
              <a:r>
                <a:rPr lang="en-AU" sz="900" dirty="0" err="1"/>
                <a:t>NobleOak</a:t>
              </a:r>
              <a:endParaRPr lang="en-AU" sz="900" dirty="0"/>
            </a:p>
            <a:p>
              <a:pPr marL="171450" indent="-171450">
                <a:buFont typeface="Arial" panose="020B0604020202020204" pitchFamily="34" charset="0"/>
                <a:buChar char="•"/>
              </a:pPr>
              <a:r>
                <a:rPr lang="en-AU" sz="900" dirty="0"/>
                <a:t>Pacific Life Re</a:t>
              </a:r>
            </a:p>
            <a:p>
              <a:pPr marL="171450" indent="-171450">
                <a:buFont typeface="Arial" panose="020B0604020202020204" pitchFamily="34" charset="0"/>
                <a:buChar char="•"/>
              </a:pPr>
              <a:r>
                <a:rPr lang="en-AU" sz="900" dirty="0"/>
                <a:t>Resolution Life</a:t>
              </a:r>
            </a:p>
            <a:p>
              <a:pPr marL="171450" indent="-171450">
                <a:buFont typeface="Arial" panose="020B0604020202020204" pitchFamily="34" charset="0"/>
                <a:buChar char="•"/>
              </a:pPr>
              <a:r>
                <a:rPr lang="en-AU" sz="900" dirty="0"/>
                <a:t>RGA</a:t>
              </a:r>
            </a:p>
            <a:p>
              <a:pPr marL="171450" indent="-171450">
                <a:buFont typeface="Arial" panose="020B0604020202020204" pitchFamily="34" charset="0"/>
                <a:buChar char="•"/>
              </a:pPr>
              <a:r>
                <a:rPr lang="en-AU" sz="900" dirty="0"/>
                <a:t>SCOR</a:t>
              </a:r>
            </a:p>
            <a:p>
              <a:pPr marL="171450" indent="-171450">
                <a:buFont typeface="Arial" panose="020B0604020202020204" pitchFamily="34" charset="0"/>
                <a:buChar char="•"/>
              </a:pPr>
              <a:r>
                <a:rPr lang="en-AU" sz="900" dirty="0"/>
                <a:t>St Andrew’s Life</a:t>
              </a:r>
            </a:p>
            <a:p>
              <a:pPr marL="171450" indent="-171450">
                <a:buFont typeface="Arial" panose="020B0604020202020204" pitchFamily="34" charset="0"/>
                <a:buChar char="•"/>
              </a:pPr>
              <a:r>
                <a:rPr lang="en-AU" sz="900" dirty="0"/>
                <a:t>Swiss Re</a:t>
              </a:r>
            </a:p>
            <a:p>
              <a:pPr marL="171450" indent="-171450">
                <a:buFont typeface="Arial" panose="020B0604020202020204" pitchFamily="34" charset="0"/>
                <a:buChar char="•"/>
              </a:pPr>
              <a:r>
                <a:rPr lang="en-AU" sz="900" dirty="0"/>
                <a:t>Zurich Australia</a:t>
              </a:r>
            </a:p>
            <a:p>
              <a:pPr marL="171450" indent="-171450">
                <a:buFont typeface="Arial" panose="020B0604020202020204" pitchFamily="34" charset="0"/>
                <a:buChar char="•"/>
              </a:pPr>
              <a:endParaRPr lang="en-US" sz="900" dirty="0">
                <a:solidFill>
                  <a:srgbClr val="3C69FF"/>
                </a:solidFill>
              </a:endParaRPr>
            </a:p>
            <a:p>
              <a:endParaRPr lang="en-US" sz="900" dirty="0"/>
            </a:p>
          </p:txBody>
        </p:sp>
        <p:sp>
          <p:nvSpPr>
            <p:cNvPr id="4" name="Text Placeholder 2">
              <a:extLst>
                <a:ext uri="{FF2B5EF4-FFF2-40B4-BE49-F238E27FC236}">
                  <a16:creationId xmlns:a16="http://schemas.microsoft.com/office/drawing/2014/main" id="{376FAD9D-19C1-F763-20B8-303695E3211C}"/>
                </a:ext>
              </a:extLst>
            </p:cNvPr>
            <p:cNvSpPr txBox="1">
              <a:spLocks/>
            </p:cNvSpPr>
            <p:nvPr/>
          </p:nvSpPr>
          <p:spPr>
            <a:xfrm>
              <a:off x="5297276" y="3514574"/>
              <a:ext cx="3791279" cy="2276626"/>
            </a:xfrm>
            <a:prstGeom prst="rect">
              <a:avLst/>
            </a:prstGeom>
          </p:spPr>
          <p:txBody>
            <a:bodyPr vert="horz" lIns="91440" tIns="45720" rIns="91440" bIns="45720" numCol="2" rtlCol="0">
              <a:noAutofit/>
            </a:bodyPr>
            <a:lstStyle>
              <a:lvl1pPr marL="0" indent="0" algn="l" defTabSz="457189" rtl="0" eaLnBrk="1" latinLnBrk="0" hangingPunct="1">
                <a:spcBef>
                  <a:spcPct val="20000"/>
                </a:spcBef>
                <a:spcAft>
                  <a:spcPts val="600"/>
                </a:spcAft>
                <a:buFont typeface="Arial" panose="020B0604020202020204" pitchFamily="34" charset="0"/>
                <a:buNone/>
                <a:defRPr lang="en-US" sz="1200" b="0" kern="1200" dirty="0">
                  <a:solidFill>
                    <a:schemeClr val="tx1"/>
                  </a:solidFill>
                  <a:latin typeface="Arial" panose="020B0604020202020204" pitchFamily="34" charset="0"/>
                  <a:ea typeface="+mn-ea"/>
                  <a:cs typeface="Arial" panose="020B0604020202020204" pitchFamily="34" charset="0"/>
                </a:defRPr>
              </a:lvl1pPr>
              <a:lvl2pPr marL="539750" indent="-87313" algn="l" defTabSz="447675"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87425" indent="-7461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435100" indent="-65088"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882775" indent="-5556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5886" indent="0" algn="l" defTabSz="457189" rtl="0" eaLnBrk="1" latinLnBrk="0" hangingPunct="1">
                <a:spcBef>
                  <a:spcPct val="20000"/>
                </a:spcBef>
                <a:buFont typeface="Arial"/>
                <a:buNone/>
                <a:defRPr sz="900" kern="1200">
                  <a:solidFill>
                    <a:schemeClr val="tx1"/>
                  </a:solidFill>
                  <a:latin typeface="+mn-lt"/>
                  <a:ea typeface="+mn-ea"/>
                  <a:cs typeface="+mn-cs"/>
                </a:defRPr>
              </a:lvl6pPr>
              <a:lvl7pPr marL="2743062" indent="0" algn="l" defTabSz="457189" rtl="0" eaLnBrk="1" latinLnBrk="0" hangingPunct="1">
                <a:spcBef>
                  <a:spcPct val="20000"/>
                </a:spcBef>
                <a:buFont typeface="Arial"/>
                <a:buNone/>
                <a:defRPr sz="900" kern="1200">
                  <a:solidFill>
                    <a:schemeClr val="tx1"/>
                  </a:solidFill>
                  <a:latin typeface="+mn-lt"/>
                  <a:ea typeface="+mn-ea"/>
                  <a:cs typeface="+mn-cs"/>
                </a:defRPr>
              </a:lvl7pPr>
              <a:lvl8pPr marL="3200240" indent="0" algn="l" defTabSz="457189" rtl="0" eaLnBrk="1" latinLnBrk="0" hangingPunct="1">
                <a:spcBef>
                  <a:spcPct val="20000"/>
                </a:spcBef>
                <a:buFont typeface="Arial"/>
                <a:buNone/>
                <a:defRPr sz="900" kern="1200">
                  <a:solidFill>
                    <a:schemeClr val="tx1"/>
                  </a:solidFill>
                  <a:latin typeface="+mn-lt"/>
                  <a:ea typeface="+mn-ea"/>
                  <a:cs typeface="+mn-cs"/>
                </a:defRPr>
              </a:lvl8pPr>
              <a:lvl9pPr marL="3657418" indent="0" algn="l" defTabSz="457189" rtl="0" eaLnBrk="1" latinLnBrk="0" hangingPunct="1">
                <a:spcBef>
                  <a:spcPct val="20000"/>
                </a:spcBef>
                <a:buFont typeface="Arial"/>
                <a:buNone/>
                <a:defRPr sz="900" kern="1200">
                  <a:solidFill>
                    <a:schemeClr val="tx1"/>
                  </a:solidFill>
                  <a:latin typeface="+mn-lt"/>
                  <a:ea typeface="+mn-ea"/>
                  <a:cs typeface="+mn-cs"/>
                </a:defRPr>
              </a:lvl9pPr>
            </a:lstStyle>
            <a:p>
              <a:pPr marL="171450" indent="-171450">
                <a:buFont typeface="Arial" panose="020B0604020202020204" pitchFamily="34" charset="0"/>
                <a:buChar char="•"/>
              </a:pPr>
              <a:r>
                <a:rPr lang="en-US" sz="900" dirty="0"/>
                <a:t>Medical Assurance Society</a:t>
              </a:r>
            </a:p>
            <a:p>
              <a:pPr marL="171450" indent="-171450">
                <a:buFont typeface="Arial" panose="020B0604020202020204" pitchFamily="34" charset="0"/>
                <a:buChar char="•"/>
              </a:pPr>
              <a:r>
                <a:rPr lang="en-US" sz="900" dirty="0"/>
                <a:t>Nib New Zealand</a:t>
              </a:r>
            </a:p>
            <a:p>
              <a:pPr marL="171450" indent="-171450">
                <a:buFont typeface="Arial" panose="020B0604020202020204" pitchFamily="34" charset="0"/>
                <a:buChar char="•"/>
              </a:pPr>
              <a:r>
                <a:rPr lang="en-US" sz="900" dirty="0"/>
                <a:t>PPS Mutual</a:t>
              </a:r>
            </a:p>
            <a:p>
              <a:pPr marL="171450" indent="-171450">
                <a:buFont typeface="Arial" panose="020B0604020202020204" pitchFamily="34" charset="0"/>
                <a:buChar char="•"/>
              </a:pPr>
              <a:r>
                <a:rPr lang="en-US" sz="900" dirty="0"/>
                <a:t>Partners Life</a:t>
              </a:r>
            </a:p>
            <a:p>
              <a:pPr marL="171450" indent="-171450">
                <a:buFont typeface="Arial" panose="020B0604020202020204" pitchFamily="34" charset="0"/>
                <a:buChar char="•"/>
              </a:pPr>
              <a:r>
                <a:rPr lang="en-US" sz="900" dirty="0"/>
                <a:t>Fidelity New Zealand</a:t>
              </a:r>
            </a:p>
          </p:txBody>
        </p:sp>
        <p:sp>
          <p:nvSpPr>
            <p:cNvPr id="5" name="Text Placeholder 2">
              <a:extLst>
                <a:ext uri="{FF2B5EF4-FFF2-40B4-BE49-F238E27FC236}">
                  <a16:creationId xmlns:a16="http://schemas.microsoft.com/office/drawing/2014/main" id="{9C3981F6-2A27-7A6D-B82F-34B7C5830802}"/>
                </a:ext>
              </a:extLst>
            </p:cNvPr>
            <p:cNvSpPr txBox="1">
              <a:spLocks/>
            </p:cNvSpPr>
            <p:nvPr/>
          </p:nvSpPr>
          <p:spPr>
            <a:xfrm>
              <a:off x="1994303" y="3275683"/>
              <a:ext cx="1263266" cy="238892"/>
            </a:xfrm>
            <a:prstGeom prst="rect">
              <a:avLst/>
            </a:prstGeom>
          </p:spPr>
          <p:txBody>
            <a:bodyPr vert="horz" lIns="91440" tIns="45720" rIns="91440" bIns="45720" numCol="2" rtlCol="0">
              <a:noAutofit/>
            </a:bodyPr>
            <a:lstStyle>
              <a:lvl1pPr marL="0" indent="0" algn="l" defTabSz="457189" rtl="0" eaLnBrk="1" latinLnBrk="0" hangingPunct="1">
                <a:spcBef>
                  <a:spcPct val="20000"/>
                </a:spcBef>
                <a:spcAft>
                  <a:spcPts val="600"/>
                </a:spcAft>
                <a:buFont typeface="Arial" panose="020B0604020202020204" pitchFamily="34" charset="0"/>
                <a:buNone/>
                <a:defRPr lang="en-US" sz="1200" b="0" kern="1200" dirty="0">
                  <a:solidFill>
                    <a:schemeClr val="tx1"/>
                  </a:solidFill>
                  <a:latin typeface="Arial" panose="020B0604020202020204" pitchFamily="34" charset="0"/>
                  <a:ea typeface="+mn-ea"/>
                  <a:cs typeface="Arial" panose="020B0604020202020204" pitchFamily="34" charset="0"/>
                </a:defRPr>
              </a:lvl1pPr>
              <a:lvl2pPr marL="539750" indent="-87313" algn="l" defTabSz="447675"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87425" indent="-7461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435100" indent="-65088"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882775" indent="-5556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5886" indent="0" algn="l" defTabSz="457189" rtl="0" eaLnBrk="1" latinLnBrk="0" hangingPunct="1">
                <a:spcBef>
                  <a:spcPct val="20000"/>
                </a:spcBef>
                <a:buFont typeface="Arial"/>
                <a:buNone/>
                <a:defRPr sz="900" kern="1200">
                  <a:solidFill>
                    <a:schemeClr val="tx1"/>
                  </a:solidFill>
                  <a:latin typeface="+mn-lt"/>
                  <a:ea typeface="+mn-ea"/>
                  <a:cs typeface="+mn-cs"/>
                </a:defRPr>
              </a:lvl6pPr>
              <a:lvl7pPr marL="2743062" indent="0" algn="l" defTabSz="457189" rtl="0" eaLnBrk="1" latinLnBrk="0" hangingPunct="1">
                <a:spcBef>
                  <a:spcPct val="20000"/>
                </a:spcBef>
                <a:buFont typeface="Arial"/>
                <a:buNone/>
                <a:defRPr sz="900" kern="1200">
                  <a:solidFill>
                    <a:schemeClr val="tx1"/>
                  </a:solidFill>
                  <a:latin typeface="+mn-lt"/>
                  <a:ea typeface="+mn-ea"/>
                  <a:cs typeface="+mn-cs"/>
                </a:defRPr>
              </a:lvl7pPr>
              <a:lvl8pPr marL="3200240" indent="0" algn="l" defTabSz="457189" rtl="0" eaLnBrk="1" latinLnBrk="0" hangingPunct="1">
                <a:spcBef>
                  <a:spcPct val="20000"/>
                </a:spcBef>
                <a:buFont typeface="Arial"/>
                <a:buNone/>
                <a:defRPr sz="900" kern="1200">
                  <a:solidFill>
                    <a:schemeClr val="tx1"/>
                  </a:solidFill>
                  <a:latin typeface="+mn-lt"/>
                  <a:ea typeface="+mn-ea"/>
                  <a:cs typeface="+mn-cs"/>
                </a:defRPr>
              </a:lvl8pPr>
              <a:lvl9pPr marL="3657418" indent="0" algn="l" defTabSz="457189" rtl="0" eaLnBrk="1" latinLnBrk="0" hangingPunct="1">
                <a:spcBef>
                  <a:spcPct val="20000"/>
                </a:spcBef>
                <a:buFont typeface="Arial"/>
                <a:buNone/>
                <a:defRPr sz="900" kern="1200">
                  <a:solidFill>
                    <a:schemeClr val="tx1"/>
                  </a:solidFill>
                  <a:latin typeface="+mn-lt"/>
                  <a:ea typeface="+mn-ea"/>
                  <a:cs typeface="+mn-cs"/>
                </a:defRPr>
              </a:lvl9pPr>
            </a:lstStyle>
            <a:p>
              <a:r>
                <a:rPr lang="en-AU" sz="900" b="1" dirty="0"/>
                <a:t>Australia</a:t>
              </a:r>
              <a:endParaRPr lang="en-US" sz="900" b="1" dirty="0">
                <a:solidFill>
                  <a:srgbClr val="3C69FF"/>
                </a:solidFill>
              </a:endParaRPr>
            </a:p>
            <a:p>
              <a:endParaRPr lang="en-US" sz="900" dirty="0"/>
            </a:p>
          </p:txBody>
        </p:sp>
        <p:sp>
          <p:nvSpPr>
            <p:cNvPr id="7" name="Text Placeholder 2">
              <a:extLst>
                <a:ext uri="{FF2B5EF4-FFF2-40B4-BE49-F238E27FC236}">
                  <a16:creationId xmlns:a16="http://schemas.microsoft.com/office/drawing/2014/main" id="{BADB39EC-3C31-10A7-F0D6-E62D3DDF3ADF}"/>
                </a:ext>
              </a:extLst>
            </p:cNvPr>
            <p:cNvSpPr txBox="1">
              <a:spLocks/>
            </p:cNvSpPr>
            <p:nvPr/>
          </p:nvSpPr>
          <p:spPr>
            <a:xfrm>
              <a:off x="5297277" y="3272203"/>
              <a:ext cx="1597445" cy="379889"/>
            </a:xfrm>
            <a:prstGeom prst="rect">
              <a:avLst/>
            </a:prstGeom>
          </p:spPr>
          <p:txBody>
            <a:bodyPr vert="horz" lIns="91440" tIns="45720" rIns="91440" bIns="45720" numCol="2" rtlCol="0">
              <a:noAutofit/>
            </a:bodyPr>
            <a:lstStyle>
              <a:lvl1pPr marL="0" indent="0" algn="l" defTabSz="457189" rtl="0" eaLnBrk="1" latinLnBrk="0" hangingPunct="1">
                <a:spcBef>
                  <a:spcPct val="20000"/>
                </a:spcBef>
                <a:spcAft>
                  <a:spcPts val="600"/>
                </a:spcAft>
                <a:buFont typeface="Arial" panose="020B0604020202020204" pitchFamily="34" charset="0"/>
                <a:buNone/>
                <a:defRPr lang="en-US" sz="1200" b="0" kern="1200" dirty="0">
                  <a:solidFill>
                    <a:schemeClr val="tx1"/>
                  </a:solidFill>
                  <a:latin typeface="Arial" panose="020B0604020202020204" pitchFamily="34" charset="0"/>
                  <a:ea typeface="+mn-ea"/>
                  <a:cs typeface="Arial" panose="020B0604020202020204" pitchFamily="34" charset="0"/>
                </a:defRPr>
              </a:lvl1pPr>
              <a:lvl2pPr marL="539750" indent="-87313" algn="l" defTabSz="447675"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87425" indent="-7461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435100" indent="-65088"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882775" indent="-5556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5886" indent="0" algn="l" defTabSz="457189" rtl="0" eaLnBrk="1" latinLnBrk="0" hangingPunct="1">
                <a:spcBef>
                  <a:spcPct val="20000"/>
                </a:spcBef>
                <a:buFont typeface="Arial"/>
                <a:buNone/>
                <a:defRPr sz="900" kern="1200">
                  <a:solidFill>
                    <a:schemeClr val="tx1"/>
                  </a:solidFill>
                  <a:latin typeface="+mn-lt"/>
                  <a:ea typeface="+mn-ea"/>
                  <a:cs typeface="+mn-cs"/>
                </a:defRPr>
              </a:lvl6pPr>
              <a:lvl7pPr marL="2743062" indent="0" algn="l" defTabSz="457189" rtl="0" eaLnBrk="1" latinLnBrk="0" hangingPunct="1">
                <a:spcBef>
                  <a:spcPct val="20000"/>
                </a:spcBef>
                <a:buFont typeface="Arial"/>
                <a:buNone/>
                <a:defRPr sz="900" kern="1200">
                  <a:solidFill>
                    <a:schemeClr val="tx1"/>
                  </a:solidFill>
                  <a:latin typeface="+mn-lt"/>
                  <a:ea typeface="+mn-ea"/>
                  <a:cs typeface="+mn-cs"/>
                </a:defRPr>
              </a:lvl7pPr>
              <a:lvl8pPr marL="3200240" indent="0" algn="l" defTabSz="457189" rtl="0" eaLnBrk="1" latinLnBrk="0" hangingPunct="1">
                <a:spcBef>
                  <a:spcPct val="20000"/>
                </a:spcBef>
                <a:buFont typeface="Arial"/>
                <a:buNone/>
                <a:defRPr sz="900" kern="1200">
                  <a:solidFill>
                    <a:schemeClr val="tx1"/>
                  </a:solidFill>
                  <a:latin typeface="+mn-lt"/>
                  <a:ea typeface="+mn-ea"/>
                  <a:cs typeface="+mn-cs"/>
                </a:defRPr>
              </a:lvl8pPr>
              <a:lvl9pPr marL="3657418" indent="0" algn="l" defTabSz="457189" rtl="0" eaLnBrk="1" latinLnBrk="0" hangingPunct="1">
                <a:spcBef>
                  <a:spcPct val="20000"/>
                </a:spcBef>
                <a:buFont typeface="Arial"/>
                <a:buNone/>
                <a:defRPr sz="900" kern="1200">
                  <a:solidFill>
                    <a:schemeClr val="tx1"/>
                  </a:solidFill>
                  <a:latin typeface="+mn-lt"/>
                  <a:ea typeface="+mn-ea"/>
                  <a:cs typeface="+mn-cs"/>
                </a:defRPr>
              </a:lvl9pPr>
            </a:lstStyle>
            <a:p>
              <a:r>
                <a:rPr lang="en-AU" sz="900" b="1" dirty="0"/>
                <a:t>New Zealand</a:t>
              </a:r>
              <a:endParaRPr lang="en-US" sz="900" b="1" dirty="0">
                <a:solidFill>
                  <a:srgbClr val="3C69FF"/>
                </a:solidFill>
              </a:endParaRPr>
            </a:p>
            <a:p>
              <a:endParaRPr lang="en-US" sz="900" dirty="0"/>
            </a:p>
          </p:txBody>
        </p:sp>
      </p:grpSp>
      <p:sp>
        <p:nvSpPr>
          <p:cNvPr id="8" name="Slide Number Placeholder 7">
            <a:extLst>
              <a:ext uri="{FF2B5EF4-FFF2-40B4-BE49-F238E27FC236}">
                <a16:creationId xmlns:a16="http://schemas.microsoft.com/office/drawing/2014/main" id="{2C041E39-4FCC-9951-092F-512AEF967871}"/>
              </a:ext>
            </a:extLst>
          </p:cNvPr>
          <p:cNvSpPr>
            <a:spLocks noGrp="1"/>
          </p:cNvSpPr>
          <p:nvPr>
            <p:ph type="sldNum" sz="quarter" idx="12"/>
          </p:nvPr>
        </p:nvSpPr>
        <p:spPr/>
        <p:txBody>
          <a:bodyPr/>
          <a:lstStyle/>
          <a:p>
            <a:fld id="{C5EF2332-01BF-834F-8236-50238282D533}" type="slidenum">
              <a:rPr lang="en-US" smtClean="0"/>
              <a:t>5</a:t>
            </a:fld>
            <a:endParaRPr lang="en-US"/>
          </a:p>
        </p:txBody>
      </p:sp>
    </p:spTree>
    <p:extLst>
      <p:ext uri="{BB962C8B-B14F-4D97-AF65-F5344CB8AC3E}">
        <p14:creationId xmlns:p14="http://schemas.microsoft.com/office/powerpoint/2010/main" val="107252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5E2A7-2A1E-2034-7BAA-3D6F7EFE973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7B4205B-CB16-FCB1-0AF3-BA0EDC6B6133}"/>
              </a:ext>
            </a:extLst>
          </p:cNvPr>
          <p:cNvSpPr>
            <a:spLocks noGrp="1"/>
          </p:cNvSpPr>
          <p:nvPr>
            <p:ph type="body" sz="half" idx="2"/>
          </p:nvPr>
        </p:nvSpPr>
        <p:spPr>
          <a:xfrm>
            <a:off x="334800" y="925114"/>
            <a:ext cx="11445720" cy="5355075"/>
          </a:xfrm>
        </p:spPr>
        <p:txBody>
          <a:bodyPr>
            <a:noAutofit/>
          </a:bodyPr>
          <a:lstStyle/>
          <a:p>
            <a:r>
              <a:rPr lang="en-US" sz="900" dirty="0"/>
              <a:t>This page provides a glossary of abbreviations and technical terms used throughout this pack. It is intended to support readability and ensure a common understanding of terminology across the sections that follow:</a:t>
            </a:r>
          </a:p>
          <a:p>
            <a:endParaRPr lang="en-US" sz="900" dirty="0"/>
          </a:p>
          <a:p>
            <a:endParaRPr lang="en-US" sz="900" dirty="0"/>
          </a:p>
          <a:p>
            <a:endParaRPr lang="en-US" sz="900" dirty="0"/>
          </a:p>
        </p:txBody>
      </p:sp>
      <p:sp>
        <p:nvSpPr>
          <p:cNvPr id="6" name="Title 1">
            <a:extLst>
              <a:ext uri="{FF2B5EF4-FFF2-40B4-BE49-F238E27FC236}">
                <a16:creationId xmlns:a16="http://schemas.microsoft.com/office/drawing/2014/main" id="{D6A9494B-FA82-06B5-C511-5F3FB96EF450}"/>
              </a:ext>
            </a:extLst>
          </p:cNvPr>
          <p:cNvSpPr>
            <a:spLocks noGrp="1"/>
          </p:cNvSpPr>
          <p:nvPr>
            <p:ph type="title"/>
          </p:nvPr>
        </p:nvSpPr>
        <p:spPr>
          <a:xfrm>
            <a:off x="334800" y="257175"/>
            <a:ext cx="8188346" cy="502683"/>
          </a:xfrm>
        </p:spPr>
        <p:txBody>
          <a:bodyPr>
            <a:normAutofit/>
          </a:bodyPr>
          <a:lstStyle/>
          <a:p>
            <a:pPr marL="0" lvl="0" indent="0">
              <a:buNone/>
            </a:pPr>
            <a:r>
              <a:rPr lang="en-AU" sz="1800" dirty="0">
                <a:solidFill>
                  <a:srgbClr val="3C69FF"/>
                </a:solidFill>
                <a:latin typeface="Arial" panose="020B0604020202020204" pitchFamily="34" charset="0"/>
                <a:cs typeface="Arial" panose="020B0604020202020204" pitchFamily="34" charset="0"/>
              </a:rPr>
              <a:t>Glossary and Abbreviations</a:t>
            </a:r>
            <a:endParaRPr sz="1800" dirty="0">
              <a:solidFill>
                <a:srgbClr val="3C69FF"/>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A66D95C-DDED-2E98-B8E4-B08C7E4AFC42}"/>
              </a:ext>
            </a:extLst>
          </p:cNvPr>
          <p:cNvSpPr>
            <a:spLocks noGrp="1"/>
          </p:cNvSpPr>
          <p:nvPr>
            <p:ph type="sldNum" sz="quarter" idx="12"/>
          </p:nvPr>
        </p:nvSpPr>
        <p:spPr/>
        <p:txBody>
          <a:bodyPr/>
          <a:lstStyle/>
          <a:p>
            <a:fld id="{C5EF2332-01BF-834F-8236-50238282D533}" type="slidenum">
              <a:rPr lang="en-US" smtClean="0"/>
              <a:t>6</a:t>
            </a:fld>
            <a:endParaRPr lang="en-US"/>
          </a:p>
        </p:txBody>
      </p:sp>
      <p:sp>
        <p:nvSpPr>
          <p:cNvPr id="5" name="Text Placeholder 2">
            <a:extLst>
              <a:ext uri="{FF2B5EF4-FFF2-40B4-BE49-F238E27FC236}">
                <a16:creationId xmlns:a16="http://schemas.microsoft.com/office/drawing/2014/main" id="{DBAD4861-13C3-AE9B-0789-F28745155297}"/>
              </a:ext>
            </a:extLst>
          </p:cNvPr>
          <p:cNvSpPr txBox="1">
            <a:spLocks/>
          </p:cNvSpPr>
          <p:nvPr/>
        </p:nvSpPr>
        <p:spPr>
          <a:xfrm>
            <a:off x="334800" y="1366401"/>
            <a:ext cx="11522400" cy="4481949"/>
          </a:xfrm>
          <a:prstGeom prst="rect">
            <a:avLst/>
          </a:prstGeom>
        </p:spPr>
        <p:txBody>
          <a:bodyPr vert="horz" lIns="91440" tIns="45720" rIns="91440" bIns="45720" numCol="2" rtlCol="0">
            <a:noAutofit/>
          </a:bodyPr>
          <a:lstStyle>
            <a:lvl1pPr marL="0" indent="0" algn="l" defTabSz="457189" rtl="0" eaLnBrk="1" latinLnBrk="0" hangingPunct="1">
              <a:spcBef>
                <a:spcPct val="20000"/>
              </a:spcBef>
              <a:spcAft>
                <a:spcPts val="600"/>
              </a:spcAft>
              <a:buFont typeface="Arial" panose="020B0604020202020204" pitchFamily="34" charset="0"/>
              <a:buNone/>
              <a:defRPr lang="en-US" sz="1200" b="0" kern="1200" dirty="0">
                <a:solidFill>
                  <a:schemeClr val="tx1"/>
                </a:solidFill>
                <a:latin typeface="Arial" panose="020B0604020202020204" pitchFamily="34" charset="0"/>
                <a:ea typeface="+mn-ea"/>
                <a:cs typeface="Arial" panose="020B0604020202020204" pitchFamily="34" charset="0"/>
              </a:defRPr>
            </a:lvl1pPr>
            <a:lvl2pPr marL="539750" indent="-87313" algn="l" defTabSz="447675"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987425" indent="-7461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435100" indent="-65088"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882775" indent="-55563" algn="l" defTabSz="457189"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5886" indent="0" algn="l" defTabSz="457189" rtl="0" eaLnBrk="1" latinLnBrk="0" hangingPunct="1">
              <a:spcBef>
                <a:spcPct val="20000"/>
              </a:spcBef>
              <a:buFont typeface="Arial"/>
              <a:buNone/>
              <a:defRPr sz="900" kern="1200">
                <a:solidFill>
                  <a:schemeClr val="tx1"/>
                </a:solidFill>
                <a:latin typeface="+mn-lt"/>
                <a:ea typeface="+mn-ea"/>
                <a:cs typeface="+mn-cs"/>
              </a:defRPr>
            </a:lvl6pPr>
            <a:lvl7pPr marL="2743062" indent="0" algn="l" defTabSz="457189" rtl="0" eaLnBrk="1" latinLnBrk="0" hangingPunct="1">
              <a:spcBef>
                <a:spcPct val="20000"/>
              </a:spcBef>
              <a:buFont typeface="Arial"/>
              <a:buNone/>
              <a:defRPr sz="900" kern="1200">
                <a:solidFill>
                  <a:schemeClr val="tx1"/>
                </a:solidFill>
                <a:latin typeface="+mn-lt"/>
                <a:ea typeface="+mn-ea"/>
                <a:cs typeface="+mn-cs"/>
              </a:defRPr>
            </a:lvl7pPr>
            <a:lvl8pPr marL="3200240" indent="0" algn="l" defTabSz="457189" rtl="0" eaLnBrk="1" latinLnBrk="0" hangingPunct="1">
              <a:spcBef>
                <a:spcPct val="20000"/>
              </a:spcBef>
              <a:buFont typeface="Arial"/>
              <a:buNone/>
              <a:defRPr sz="900" kern="1200">
                <a:solidFill>
                  <a:schemeClr val="tx1"/>
                </a:solidFill>
                <a:latin typeface="+mn-lt"/>
                <a:ea typeface="+mn-ea"/>
                <a:cs typeface="+mn-cs"/>
              </a:defRPr>
            </a:lvl8pPr>
            <a:lvl9pPr marL="3657418" indent="0" algn="l" defTabSz="457189" rtl="0" eaLnBrk="1" latinLnBrk="0" hangingPunct="1">
              <a:spcBef>
                <a:spcPct val="20000"/>
              </a:spcBef>
              <a:buFont typeface="Arial"/>
              <a:buNone/>
              <a:defRPr sz="900" kern="1200">
                <a:solidFill>
                  <a:schemeClr val="tx1"/>
                </a:solidFill>
                <a:latin typeface="+mn-lt"/>
                <a:ea typeface="+mn-ea"/>
                <a:cs typeface="+mn-cs"/>
              </a:defRPr>
            </a:lvl9pPr>
          </a:lstStyle>
          <a:p>
            <a:pPr marL="171450" indent="-171450">
              <a:spcBef>
                <a:spcPts val="150"/>
              </a:spcBef>
              <a:spcAft>
                <a:spcPts val="300"/>
              </a:spcAft>
              <a:buFont typeface="Arial" panose="020B0604020202020204" pitchFamily="34" charset="0"/>
              <a:buChar char="•"/>
            </a:pPr>
            <a:r>
              <a:rPr lang="en-US" sz="900" b="1" dirty="0"/>
              <a:t>AALC: </a:t>
            </a:r>
            <a:r>
              <a:rPr lang="en-US" sz="900" dirty="0"/>
              <a:t>Actuaries Advisory and Liaison Committee</a:t>
            </a:r>
          </a:p>
          <a:p>
            <a:pPr marL="171450" indent="-171450">
              <a:spcBef>
                <a:spcPts val="150"/>
              </a:spcBef>
              <a:spcAft>
                <a:spcPts val="300"/>
              </a:spcAft>
              <a:buFont typeface="Arial" panose="020B0604020202020204" pitchFamily="34" charset="0"/>
              <a:buChar char="•"/>
            </a:pPr>
            <a:r>
              <a:rPr lang="en-US" sz="900" b="1" dirty="0"/>
              <a:t>AASB 17: </a:t>
            </a:r>
            <a:r>
              <a:rPr lang="en-US" sz="900" dirty="0"/>
              <a:t>Australian Accounting Standards Board 17 Insurance Contracts</a:t>
            </a:r>
          </a:p>
          <a:p>
            <a:pPr marL="171450" indent="-171450">
              <a:spcBef>
                <a:spcPts val="150"/>
              </a:spcBef>
              <a:spcAft>
                <a:spcPts val="300"/>
              </a:spcAft>
              <a:buFont typeface="Arial" panose="020B0604020202020204" pitchFamily="34" charset="0"/>
              <a:buChar char="•"/>
            </a:pPr>
            <a:r>
              <a:rPr lang="en-US" sz="900" b="1" dirty="0" err="1"/>
              <a:t>AoP</a:t>
            </a:r>
            <a:r>
              <a:rPr lang="en-US" sz="900" b="1" dirty="0"/>
              <a:t>: </a:t>
            </a:r>
            <a:r>
              <a:rPr lang="en-US" sz="900" dirty="0"/>
              <a:t>Analysis of Profit</a:t>
            </a:r>
          </a:p>
          <a:p>
            <a:pPr marL="171450" indent="-171450">
              <a:spcBef>
                <a:spcPts val="150"/>
              </a:spcBef>
              <a:spcAft>
                <a:spcPts val="300"/>
              </a:spcAft>
              <a:buFont typeface="Arial" panose="020B0604020202020204" pitchFamily="34" charset="0"/>
              <a:buChar char="•"/>
            </a:pPr>
            <a:r>
              <a:rPr lang="en-US" sz="900" b="1" dirty="0"/>
              <a:t>bps: </a:t>
            </a:r>
            <a:r>
              <a:rPr lang="en-US" sz="900" dirty="0"/>
              <a:t>Basis points</a:t>
            </a:r>
          </a:p>
          <a:p>
            <a:pPr marL="171450" indent="-171450">
              <a:spcBef>
                <a:spcPts val="150"/>
              </a:spcBef>
              <a:spcAft>
                <a:spcPts val="300"/>
              </a:spcAft>
              <a:buFont typeface="Arial" panose="020B0604020202020204" pitchFamily="34" charset="0"/>
              <a:buChar char="•"/>
            </a:pPr>
            <a:r>
              <a:rPr lang="en-US" sz="900" b="1" dirty="0"/>
              <a:t>CCI: </a:t>
            </a:r>
            <a:r>
              <a:rPr lang="en-US" sz="900" dirty="0"/>
              <a:t>Consumer Credit Insurance</a:t>
            </a:r>
          </a:p>
          <a:p>
            <a:pPr marL="171450" indent="-171450">
              <a:spcBef>
                <a:spcPts val="150"/>
              </a:spcBef>
              <a:spcAft>
                <a:spcPts val="300"/>
              </a:spcAft>
              <a:buFont typeface="Arial" panose="020B0604020202020204" pitchFamily="34" charset="0"/>
              <a:buChar char="•"/>
            </a:pPr>
            <a:r>
              <a:rPr lang="en-US" sz="900" b="1" dirty="0"/>
              <a:t>CDS: </a:t>
            </a:r>
            <a:r>
              <a:rPr lang="en-US" sz="900" dirty="0"/>
              <a:t>Credit Default Swap</a:t>
            </a:r>
          </a:p>
          <a:p>
            <a:pPr marL="171450" indent="-171450">
              <a:spcBef>
                <a:spcPts val="150"/>
              </a:spcBef>
              <a:spcAft>
                <a:spcPts val="300"/>
              </a:spcAft>
              <a:buFont typeface="Arial" panose="020B0604020202020204" pitchFamily="34" charset="0"/>
              <a:buChar char="•"/>
            </a:pPr>
            <a:r>
              <a:rPr lang="en-US" sz="900" b="1" dirty="0"/>
              <a:t>CICP: </a:t>
            </a:r>
            <a:r>
              <a:rPr lang="en-US" sz="900" dirty="0"/>
              <a:t>Claims In Course of Payment</a:t>
            </a:r>
          </a:p>
          <a:p>
            <a:pPr marL="171450" indent="-171450">
              <a:spcBef>
                <a:spcPts val="150"/>
              </a:spcBef>
              <a:spcAft>
                <a:spcPts val="300"/>
              </a:spcAft>
              <a:buFont typeface="Arial" panose="020B0604020202020204" pitchFamily="34" charset="0"/>
              <a:buChar char="•"/>
            </a:pPr>
            <a:r>
              <a:rPr lang="en-US" sz="900" b="1" dirty="0"/>
              <a:t>Coverage Units: </a:t>
            </a:r>
            <a:r>
              <a:rPr lang="en-US" sz="900" dirty="0"/>
              <a:t>Units used to determine the pattern of CSM release, reflecting the quantity of benefits provided under a group of insurance contracts (IFRS 17.B119-B124)</a:t>
            </a:r>
          </a:p>
          <a:p>
            <a:pPr marL="171450" indent="-171450">
              <a:spcBef>
                <a:spcPts val="150"/>
              </a:spcBef>
              <a:spcAft>
                <a:spcPts val="300"/>
              </a:spcAft>
              <a:buFont typeface="Arial" panose="020B0604020202020204" pitchFamily="34" charset="0"/>
              <a:buChar char="•"/>
            </a:pPr>
            <a:r>
              <a:rPr lang="en-US" sz="900" b="1" dirty="0"/>
              <a:t>CSM: </a:t>
            </a:r>
            <a:r>
              <a:rPr lang="en-US" sz="900" dirty="0"/>
              <a:t>Contractual Service Margin (IFRS 17.38-44)</a:t>
            </a:r>
          </a:p>
          <a:p>
            <a:pPr marL="171450" indent="-171450">
              <a:spcBef>
                <a:spcPts val="150"/>
              </a:spcBef>
              <a:spcAft>
                <a:spcPts val="300"/>
              </a:spcAft>
              <a:buFont typeface="Arial" panose="020B0604020202020204" pitchFamily="34" charset="0"/>
              <a:buChar char="•"/>
            </a:pPr>
            <a:r>
              <a:rPr lang="en-US" sz="900" b="1" dirty="0"/>
              <a:t>Current Rates: </a:t>
            </a:r>
            <a:r>
              <a:rPr lang="en-US" sz="900" dirty="0"/>
              <a:t>Discount rates determined at the measurement date and updated at subsequent reporting periods (IFRS 17.36 and B72-B74)</a:t>
            </a:r>
          </a:p>
          <a:p>
            <a:pPr marL="171450" indent="-171450">
              <a:spcBef>
                <a:spcPts val="150"/>
              </a:spcBef>
              <a:spcAft>
                <a:spcPts val="300"/>
              </a:spcAft>
              <a:buFont typeface="Arial" panose="020B0604020202020204" pitchFamily="34" charset="0"/>
              <a:buChar char="•"/>
            </a:pPr>
            <a:r>
              <a:rPr lang="en-US" sz="900" b="1" dirty="0"/>
              <a:t>DLR: </a:t>
            </a:r>
            <a:r>
              <a:rPr lang="en-US" sz="900" dirty="0"/>
              <a:t>Disabled Life Reserve</a:t>
            </a:r>
          </a:p>
          <a:p>
            <a:pPr marL="171450" indent="-171450">
              <a:spcBef>
                <a:spcPts val="150"/>
              </a:spcBef>
              <a:spcAft>
                <a:spcPts val="300"/>
              </a:spcAft>
              <a:buFont typeface="Arial" panose="020B0604020202020204" pitchFamily="34" charset="0"/>
              <a:buChar char="•"/>
            </a:pPr>
            <a:r>
              <a:rPr lang="en-US" sz="900" b="1" dirty="0"/>
              <a:t>EIOPA: </a:t>
            </a:r>
            <a:r>
              <a:rPr lang="en-US" sz="900" dirty="0"/>
              <a:t>European Insurance and Occupational Pensions Authority</a:t>
            </a:r>
          </a:p>
          <a:p>
            <a:pPr marL="171450" indent="-171450">
              <a:spcBef>
                <a:spcPts val="150"/>
              </a:spcBef>
              <a:spcAft>
                <a:spcPts val="300"/>
              </a:spcAft>
              <a:buFont typeface="Arial" panose="020B0604020202020204" pitchFamily="34" charset="0"/>
              <a:buChar char="•"/>
            </a:pPr>
            <a:r>
              <a:rPr lang="en-US" sz="900" b="1" dirty="0"/>
              <a:t>EV: </a:t>
            </a:r>
            <a:r>
              <a:rPr lang="en-US" sz="900" dirty="0"/>
              <a:t>Embedded Value</a:t>
            </a:r>
          </a:p>
          <a:p>
            <a:pPr marL="171450" indent="-171450">
              <a:spcBef>
                <a:spcPts val="150"/>
              </a:spcBef>
              <a:spcAft>
                <a:spcPts val="300"/>
              </a:spcAft>
              <a:buFont typeface="Arial" panose="020B0604020202020204" pitchFamily="34" charset="0"/>
              <a:buChar char="•"/>
            </a:pPr>
            <a:r>
              <a:rPr lang="en-US" sz="900" b="1" dirty="0"/>
              <a:t>FCF: </a:t>
            </a:r>
            <a:r>
              <a:rPr lang="en-AU" sz="900" dirty="0"/>
              <a:t>Fulfilment Cash Flows (IFRS 17.32-35)</a:t>
            </a:r>
            <a:endParaRPr lang="en-US" sz="900" dirty="0"/>
          </a:p>
          <a:p>
            <a:pPr marL="171450" indent="-171450">
              <a:spcBef>
                <a:spcPts val="150"/>
              </a:spcBef>
              <a:spcAft>
                <a:spcPts val="300"/>
              </a:spcAft>
              <a:buFont typeface="Arial" panose="020B0604020202020204" pitchFamily="34" charset="0"/>
              <a:buChar char="•"/>
            </a:pPr>
            <a:r>
              <a:rPr lang="en-US" sz="900" b="1" dirty="0"/>
              <a:t>GIC: </a:t>
            </a:r>
            <a:r>
              <a:rPr lang="en-US" sz="900" dirty="0"/>
              <a:t>Group of Insurance Contracts (IFRS 17.14-24)</a:t>
            </a:r>
          </a:p>
          <a:p>
            <a:pPr marL="171450" indent="-171450">
              <a:spcBef>
                <a:spcPts val="150"/>
              </a:spcBef>
              <a:spcAft>
                <a:spcPts val="300"/>
              </a:spcAft>
              <a:buFont typeface="Arial" panose="020B0604020202020204" pitchFamily="34" charset="0"/>
              <a:buChar char="•"/>
            </a:pPr>
            <a:r>
              <a:rPr lang="en-US" sz="900" b="1" dirty="0"/>
              <a:t>GMM: </a:t>
            </a:r>
            <a:r>
              <a:rPr lang="en-US" sz="900" dirty="0"/>
              <a:t>General Measurement Model (IFRS 17.30-52) </a:t>
            </a:r>
          </a:p>
          <a:p>
            <a:pPr marL="171450" indent="-171450">
              <a:spcBef>
                <a:spcPts val="150"/>
              </a:spcBef>
              <a:spcAft>
                <a:spcPts val="300"/>
              </a:spcAft>
              <a:buFont typeface="Arial" panose="020B0604020202020204" pitchFamily="34" charset="0"/>
              <a:buChar char="•"/>
            </a:pPr>
            <a:r>
              <a:rPr lang="en-US" sz="900" b="1" dirty="0"/>
              <a:t>IACF: </a:t>
            </a:r>
            <a:r>
              <a:rPr lang="en-US" sz="900" dirty="0"/>
              <a:t>Insurance Acquisition Cash Flows (IFRS 17.27-28 and B65-B67)</a:t>
            </a:r>
          </a:p>
          <a:p>
            <a:pPr marL="171450" indent="-171450">
              <a:spcBef>
                <a:spcPts val="150"/>
              </a:spcBef>
              <a:spcAft>
                <a:spcPts val="300"/>
              </a:spcAft>
              <a:buFont typeface="Arial" panose="020B0604020202020204" pitchFamily="34" charset="0"/>
              <a:buChar char="•"/>
            </a:pPr>
            <a:r>
              <a:rPr lang="en-US" sz="900" b="1" dirty="0"/>
              <a:t>IFRS: </a:t>
            </a:r>
            <a:r>
              <a:rPr lang="en-AU" sz="900" dirty="0"/>
              <a:t>International Financial Reporting Standards</a:t>
            </a:r>
            <a:endParaRPr lang="en-US" sz="900" dirty="0"/>
          </a:p>
          <a:p>
            <a:pPr marL="171450" indent="-171450">
              <a:spcBef>
                <a:spcPts val="150"/>
              </a:spcBef>
              <a:spcAft>
                <a:spcPts val="300"/>
              </a:spcAft>
              <a:buFont typeface="Arial" panose="020B0604020202020204" pitchFamily="34" charset="0"/>
              <a:buChar char="•"/>
            </a:pPr>
            <a:r>
              <a:rPr lang="en-US" sz="900" b="1" dirty="0"/>
              <a:t>IFRS 17</a:t>
            </a:r>
            <a:r>
              <a:rPr lang="en-US" sz="900" dirty="0"/>
              <a:t>: International Financial Reporting Standard: Insurance Contracts</a:t>
            </a:r>
          </a:p>
          <a:p>
            <a:pPr marL="171450" indent="-171450">
              <a:spcBef>
                <a:spcPts val="150"/>
              </a:spcBef>
              <a:spcAft>
                <a:spcPts val="300"/>
              </a:spcAft>
              <a:buFont typeface="Arial" panose="020B0604020202020204" pitchFamily="34" charset="0"/>
              <a:buChar char="•"/>
            </a:pPr>
            <a:r>
              <a:rPr lang="en-US" sz="900" b="1" dirty="0"/>
              <a:t>Illiquidity Premium: </a:t>
            </a:r>
            <a:r>
              <a:rPr lang="en-US" sz="900" dirty="0"/>
              <a:t>An adjustment to the discount rate to reflect the illiquid nature of insurance liabilities (IFRS 17.36 and B72)</a:t>
            </a:r>
          </a:p>
          <a:p>
            <a:pPr marL="171450" indent="-171450">
              <a:spcBef>
                <a:spcPts val="150"/>
              </a:spcBef>
              <a:spcAft>
                <a:spcPts val="300"/>
              </a:spcAft>
              <a:buFont typeface="Arial" panose="020B0604020202020204" pitchFamily="34" charset="0"/>
              <a:buChar char="•"/>
            </a:pPr>
            <a:endParaRPr lang="en-US" sz="900" dirty="0"/>
          </a:p>
          <a:p>
            <a:pPr marL="171450" indent="-171450">
              <a:spcBef>
                <a:spcPts val="150"/>
              </a:spcBef>
              <a:spcAft>
                <a:spcPts val="300"/>
              </a:spcAft>
              <a:buFont typeface="Arial" panose="020B0604020202020204" pitchFamily="34" charset="0"/>
              <a:buChar char="•"/>
            </a:pPr>
            <a:endParaRPr lang="en-US" sz="900" dirty="0"/>
          </a:p>
          <a:p>
            <a:pPr marL="171450" indent="-171450">
              <a:spcBef>
                <a:spcPts val="150"/>
              </a:spcBef>
              <a:spcAft>
                <a:spcPts val="300"/>
              </a:spcAft>
              <a:buFont typeface="Arial" panose="020B0604020202020204" pitchFamily="34" charset="0"/>
              <a:buChar char="•"/>
            </a:pPr>
            <a:endParaRPr lang="en-US" sz="900" dirty="0"/>
          </a:p>
          <a:p>
            <a:pPr marL="171450" indent="-171450">
              <a:spcBef>
                <a:spcPts val="150"/>
              </a:spcBef>
              <a:spcAft>
                <a:spcPts val="300"/>
              </a:spcAft>
              <a:buFont typeface="Arial" panose="020B0604020202020204" pitchFamily="34" charset="0"/>
              <a:buChar char="•"/>
            </a:pPr>
            <a:endParaRPr lang="en-US" sz="900" dirty="0"/>
          </a:p>
          <a:p>
            <a:pPr marL="171450" indent="-171450">
              <a:spcBef>
                <a:spcPts val="150"/>
              </a:spcBef>
              <a:spcAft>
                <a:spcPts val="300"/>
              </a:spcAft>
              <a:buFont typeface="Arial" panose="020B0604020202020204" pitchFamily="34" charset="0"/>
              <a:buChar char="•"/>
            </a:pPr>
            <a:endParaRPr lang="en-US" sz="900" dirty="0"/>
          </a:p>
          <a:p>
            <a:pPr marL="171450" indent="-171450">
              <a:spcBef>
                <a:spcPts val="150"/>
              </a:spcBef>
              <a:spcAft>
                <a:spcPts val="300"/>
              </a:spcAft>
              <a:buFont typeface="Arial" panose="020B0604020202020204" pitchFamily="34" charset="0"/>
              <a:buChar char="•"/>
            </a:pPr>
            <a:r>
              <a:rPr lang="en-US" sz="900" b="1" dirty="0"/>
              <a:t>IP: </a:t>
            </a:r>
            <a:r>
              <a:rPr lang="en-US" sz="900" dirty="0"/>
              <a:t>Income Protection</a:t>
            </a:r>
          </a:p>
          <a:p>
            <a:pPr marL="171450" indent="-171450">
              <a:spcBef>
                <a:spcPts val="150"/>
              </a:spcBef>
              <a:spcAft>
                <a:spcPts val="300"/>
              </a:spcAft>
              <a:buFont typeface="Arial" panose="020B0604020202020204" pitchFamily="34" charset="0"/>
              <a:buChar char="•"/>
            </a:pPr>
            <a:r>
              <a:rPr lang="en-US" sz="900" b="1" dirty="0"/>
              <a:t>KPI: </a:t>
            </a:r>
            <a:r>
              <a:rPr lang="en-US" sz="900" dirty="0"/>
              <a:t>Key Performance Indicator</a:t>
            </a:r>
          </a:p>
          <a:p>
            <a:pPr marL="171450" indent="-171450">
              <a:spcBef>
                <a:spcPts val="150"/>
              </a:spcBef>
              <a:spcAft>
                <a:spcPts val="300"/>
              </a:spcAft>
              <a:buFont typeface="Arial" panose="020B0604020202020204" pitchFamily="34" charset="0"/>
              <a:buChar char="•"/>
            </a:pPr>
            <a:r>
              <a:rPr lang="en-US" sz="900" b="1" dirty="0"/>
              <a:t>LC: </a:t>
            </a:r>
            <a:r>
              <a:rPr lang="en-US" sz="900" dirty="0"/>
              <a:t>Loss Component (IFRS 17.48-50)</a:t>
            </a:r>
          </a:p>
          <a:p>
            <a:pPr marL="171450" indent="-171450">
              <a:spcBef>
                <a:spcPts val="150"/>
              </a:spcBef>
              <a:spcAft>
                <a:spcPts val="300"/>
              </a:spcAft>
              <a:buFont typeface="Arial" panose="020B0604020202020204" pitchFamily="34" charset="0"/>
              <a:buChar char="•"/>
            </a:pPr>
            <a:r>
              <a:rPr lang="en-US" sz="900" b="1" dirty="0"/>
              <a:t>LIC: </a:t>
            </a:r>
            <a:r>
              <a:rPr lang="en-US" sz="900" dirty="0"/>
              <a:t>Liability for Incurred Claims</a:t>
            </a:r>
          </a:p>
          <a:p>
            <a:pPr marL="171450" indent="-171450">
              <a:spcBef>
                <a:spcPts val="150"/>
              </a:spcBef>
              <a:spcAft>
                <a:spcPts val="300"/>
              </a:spcAft>
              <a:buFont typeface="Arial" panose="020B0604020202020204" pitchFamily="34" charset="0"/>
              <a:buChar char="•"/>
            </a:pPr>
            <a:r>
              <a:rPr lang="en-US" sz="900" b="1" dirty="0"/>
              <a:t>Locked-in Rates: </a:t>
            </a:r>
            <a:r>
              <a:rPr lang="en-US" sz="900" dirty="0"/>
              <a:t>Discount rates determined at initial recognition and applied consistently in subsequent measurement (IFRS 17.36 and B72-B75)</a:t>
            </a:r>
          </a:p>
          <a:p>
            <a:pPr marL="171450" indent="-171450">
              <a:spcBef>
                <a:spcPts val="150"/>
              </a:spcBef>
              <a:spcAft>
                <a:spcPts val="300"/>
              </a:spcAft>
              <a:buFont typeface="Arial" panose="020B0604020202020204" pitchFamily="34" charset="0"/>
              <a:buChar char="•"/>
            </a:pPr>
            <a:r>
              <a:rPr lang="en-US" sz="900" b="1" dirty="0"/>
              <a:t>LRC: </a:t>
            </a:r>
            <a:r>
              <a:rPr lang="en-US" sz="900" dirty="0"/>
              <a:t>Liability for Remaining Coverage (IFRS 17 Appendix A)</a:t>
            </a:r>
          </a:p>
          <a:p>
            <a:pPr marL="171450" indent="-171450">
              <a:spcBef>
                <a:spcPts val="150"/>
              </a:spcBef>
              <a:spcAft>
                <a:spcPts val="300"/>
              </a:spcAft>
              <a:buFont typeface="Arial" panose="020B0604020202020204" pitchFamily="34" charset="0"/>
              <a:buChar char="•"/>
            </a:pPr>
            <a:r>
              <a:rPr lang="en-US" sz="900" b="1" dirty="0"/>
              <a:t>NB: </a:t>
            </a:r>
            <a:r>
              <a:rPr lang="en-US" sz="900" dirty="0"/>
              <a:t>New Business</a:t>
            </a:r>
          </a:p>
          <a:p>
            <a:pPr marL="171450" indent="-171450">
              <a:spcBef>
                <a:spcPts val="150"/>
              </a:spcBef>
              <a:spcAft>
                <a:spcPts val="300"/>
              </a:spcAft>
              <a:buFont typeface="Arial" panose="020B0604020202020204" pitchFamily="34" charset="0"/>
              <a:buChar char="•"/>
            </a:pPr>
            <a:r>
              <a:rPr lang="en-US" sz="900" b="1" dirty="0"/>
              <a:t>NDIC: </a:t>
            </a:r>
            <a:r>
              <a:rPr lang="en-US" sz="900" dirty="0"/>
              <a:t>Non-Distinct Investment Component (IFRS 17.11 and B31-B32)</a:t>
            </a:r>
          </a:p>
          <a:p>
            <a:pPr marL="171450" indent="-171450">
              <a:spcBef>
                <a:spcPts val="150"/>
              </a:spcBef>
              <a:spcAft>
                <a:spcPts val="300"/>
              </a:spcAft>
              <a:buFont typeface="Arial" panose="020B0604020202020204" pitchFamily="34" charset="0"/>
              <a:buChar char="•"/>
            </a:pPr>
            <a:r>
              <a:rPr lang="en-US" sz="900" b="1" dirty="0"/>
              <a:t>NSPBO: </a:t>
            </a:r>
            <a:r>
              <a:rPr lang="en-US" sz="900" dirty="0"/>
              <a:t>No Significant Possibility of Becoming Onerous (IFRS 17.47-49)</a:t>
            </a:r>
          </a:p>
          <a:p>
            <a:pPr marL="171450" indent="-171450">
              <a:spcBef>
                <a:spcPts val="150"/>
              </a:spcBef>
              <a:spcAft>
                <a:spcPts val="300"/>
              </a:spcAft>
              <a:buFont typeface="Arial" panose="020B0604020202020204" pitchFamily="34" charset="0"/>
              <a:buChar char="•"/>
            </a:pPr>
            <a:r>
              <a:rPr lang="en-US" sz="900" b="1" dirty="0"/>
              <a:t>Onerous Contracts: </a:t>
            </a:r>
            <a:r>
              <a:rPr lang="en-US" sz="900" dirty="0"/>
              <a:t>Groups of insurance contracts for which fulfilment cash flows exceed premiums, resulting in immediate loss recognition (IFRS 17.47–49)</a:t>
            </a:r>
          </a:p>
          <a:p>
            <a:pPr marL="171450" indent="-171450">
              <a:spcBef>
                <a:spcPts val="150"/>
              </a:spcBef>
              <a:spcAft>
                <a:spcPts val="300"/>
              </a:spcAft>
              <a:buFont typeface="Arial" panose="020B0604020202020204" pitchFamily="34" charset="0"/>
              <a:buChar char="•"/>
            </a:pPr>
            <a:r>
              <a:rPr lang="en-US" sz="900" b="1" dirty="0"/>
              <a:t>P&amp;L: </a:t>
            </a:r>
            <a:r>
              <a:rPr lang="en-US" sz="900" dirty="0"/>
              <a:t>Profit and Loss</a:t>
            </a:r>
          </a:p>
          <a:p>
            <a:pPr marL="171450" indent="-171450">
              <a:spcBef>
                <a:spcPts val="150"/>
              </a:spcBef>
              <a:spcAft>
                <a:spcPts val="300"/>
              </a:spcAft>
              <a:buFont typeface="Arial" panose="020B0604020202020204" pitchFamily="34" charset="0"/>
              <a:buChar char="•"/>
            </a:pPr>
            <a:r>
              <a:rPr lang="en-US" sz="900" b="1" dirty="0"/>
              <a:t>PAA: </a:t>
            </a:r>
            <a:r>
              <a:rPr lang="en-US" sz="900" dirty="0"/>
              <a:t>Premium Allocation Approach (IFRS 17.53–59)</a:t>
            </a:r>
          </a:p>
          <a:p>
            <a:pPr marL="171450" indent="-171450">
              <a:spcBef>
                <a:spcPts val="150"/>
              </a:spcBef>
              <a:spcAft>
                <a:spcPts val="300"/>
              </a:spcAft>
              <a:buFont typeface="Arial" panose="020B0604020202020204" pitchFamily="34" charset="0"/>
              <a:buChar char="•"/>
            </a:pPr>
            <a:r>
              <a:rPr lang="en-US" sz="900" b="1" dirty="0"/>
              <a:t>PV: </a:t>
            </a:r>
            <a:r>
              <a:rPr lang="en-US" sz="900" dirty="0"/>
              <a:t>Present Value</a:t>
            </a:r>
          </a:p>
          <a:p>
            <a:pPr marL="171450" indent="-171450">
              <a:spcBef>
                <a:spcPts val="150"/>
              </a:spcBef>
              <a:spcAft>
                <a:spcPts val="300"/>
              </a:spcAft>
              <a:buFont typeface="Arial" panose="020B0604020202020204" pitchFamily="34" charset="0"/>
              <a:buChar char="•"/>
            </a:pPr>
            <a:r>
              <a:rPr lang="en-US" sz="900" b="1" dirty="0"/>
              <a:t>RA: </a:t>
            </a:r>
            <a:r>
              <a:rPr lang="en-US" sz="900" dirty="0"/>
              <a:t>Risk Adjustment for non-financial risk (IFRS 17.37 and B86–B92)</a:t>
            </a:r>
          </a:p>
          <a:p>
            <a:pPr marL="171450" indent="-171450">
              <a:spcBef>
                <a:spcPts val="150"/>
              </a:spcBef>
              <a:spcAft>
                <a:spcPts val="300"/>
              </a:spcAft>
              <a:buFont typeface="Arial" panose="020B0604020202020204" pitchFamily="34" charset="0"/>
              <a:buChar char="•"/>
            </a:pPr>
            <a:r>
              <a:rPr lang="en-US" sz="900" b="1" dirty="0"/>
              <a:t>RCH: </a:t>
            </a:r>
            <a:r>
              <a:rPr lang="en-US" sz="900" dirty="0"/>
              <a:t>Reinsurance Contracts Held (IFRS 17.60-70)</a:t>
            </a:r>
          </a:p>
          <a:p>
            <a:pPr marL="171450" indent="-171450">
              <a:spcBef>
                <a:spcPts val="150"/>
              </a:spcBef>
              <a:spcAft>
                <a:spcPts val="300"/>
              </a:spcAft>
              <a:buFont typeface="Arial" panose="020B0604020202020204" pitchFamily="34" charset="0"/>
              <a:buChar char="•"/>
            </a:pPr>
            <a:r>
              <a:rPr lang="en-US" sz="900" b="1" dirty="0"/>
              <a:t>RLRC: </a:t>
            </a:r>
            <a:r>
              <a:rPr lang="en-US" sz="900" dirty="0"/>
              <a:t>Reinsurance Loss Recovery Component (IFRS 17.66-70)</a:t>
            </a:r>
          </a:p>
          <a:p>
            <a:pPr marL="171450" indent="-171450">
              <a:spcBef>
                <a:spcPts val="150"/>
              </a:spcBef>
              <a:spcAft>
                <a:spcPts val="300"/>
              </a:spcAft>
              <a:buFont typeface="Arial" panose="020B0604020202020204" pitchFamily="34" charset="0"/>
              <a:buChar char="•"/>
            </a:pPr>
            <a:r>
              <a:rPr lang="en-US" sz="900" b="1" dirty="0"/>
              <a:t>ROE: </a:t>
            </a:r>
            <a:r>
              <a:rPr lang="en-US" sz="900" dirty="0"/>
              <a:t>Return on Equity</a:t>
            </a:r>
          </a:p>
          <a:p>
            <a:pPr marL="171450" indent="-171450">
              <a:spcBef>
                <a:spcPts val="150"/>
              </a:spcBef>
              <a:spcAft>
                <a:spcPts val="300"/>
              </a:spcAft>
              <a:buFont typeface="Arial" panose="020B0604020202020204" pitchFamily="34" charset="0"/>
              <a:buChar char="•"/>
            </a:pPr>
            <a:r>
              <a:rPr lang="en-US" sz="900" b="1" dirty="0" err="1"/>
              <a:t>VaR</a:t>
            </a:r>
            <a:r>
              <a:rPr lang="en-US" sz="900" b="1" dirty="0"/>
              <a:t>: </a:t>
            </a:r>
            <a:r>
              <a:rPr lang="en-US" sz="900" dirty="0"/>
              <a:t>Value at Risk</a:t>
            </a:r>
          </a:p>
          <a:p>
            <a:pPr marL="171450" indent="-171450">
              <a:spcBef>
                <a:spcPts val="150"/>
              </a:spcBef>
              <a:spcAft>
                <a:spcPts val="300"/>
              </a:spcAft>
              <a:buFont typeface="Arial" panose="020B0604020202020204" pitchFamily="34" charset="0"/>
              <a:buChar char="•"/>
            </a:pPr>
            <a:r>
              <a:rPr lang="en-US" sz="900" b="1" dirty="0"/>
              <a:t>VFA: </a:t>
            </a:r>
            <a:r>
              <a:rPr lang="en-US" sz="900" dirty="0"/>
              <a:t>Variable Fee Approach (IFRS 17.B101-B118)</a:t>
            </a:r>
          </a:p>
          <a:p>
            <a:pPr marL="171450" indent="-171450">
              <a:spcBef>
                <a:spcPts val="150"/>
              </a:spcBef>
              <a:spcAft>
                <a:spcPts val="300"/>
              </a:spcAft>
              <a:buFont typeface="Arial" panose="020B0604020202020204" pitchFamily="34" charset="0"/>
              <a:buChar char="•"/>
            </a:pPr>
            <a:r>
              <a:rPr lang="en-US" sz="900" b="1" dirty="0"/>
              <a:t>VNB: </a:t>
            </a:r>
            <a:r>
              <a:rPr lang="en-US" sz="900" dirty="0"/>
              <a:t>Value of New Business</a:t>
            </a:r>
          </a:p>
          <a:p>
            <a:pPr marL="171450" indent="-171450">
              <a:spcBef>
                <a:spcPts val="150"/>
              </a:spcBef>
              <a:spcAft>
                <a:spcPts val="300"/>
              </a:spcAft>
              <a:buFont typeface="Arial" panose="020B0604020202020204" pitchFamily="34" charset="0"/>
              <a:buChar char="•"/>
            </a:pPr>
            <a:r>
              <a:rPr lang="en-US" sz="900" b="1" dirty="0"/>
              <a:t>WD: </a:t>
            </a:r>
            <a:r>
              <a:rPr lang="en-US" sz="900" dirty="0"/>
              <a:t>Working Day</a:t>
            </a:r>
          </a:p>
          <a:p>
            <a:endParaRPr lang="en-US" sz="900" dirty="0"/>
          </a:p>
          <a:p>
            <a:endParaRPr lang="en-US" sz="900" dirty="0"/>
          </a:p>
          <a:p>
            <a:endParaRPr lang="en-US" sz="900" dirty="0"/>
          </a:p>
        </p:txBody>
      </p:sp>
    </p:spTree>
    <p:extLst>
      <p:ext uri="{BB962C8B-B14F-4D97-AF65-F5344CB8AC3E}">
        <p14:creationId xmlns:p14="http://schemas.microsoft.com/office/powerpoint/2010/main" val="197524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B70AD-E441-42AD-9A02-21D25CC215A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815F5F2-012C-9BAA-1F49-155BBBFEAE34}"/>
              </a:ext>
            </a:extLst>
          </p:cNvPr>
          <p:cNvSpPr>
            <a:spLocks noGrp="1"/>
          </p:cNvSpPr>
          <p:nvPr>
            <p:ph type="title"/>
          </p:nvPr>
        </p:nvSpPr>
        <p:spPr>
          <a:xfrm>
            <a:off x="900210" y="257175"/>
            <a:ext cx="8188346" cy="502683"/>
          </a:xfrm>
        </p:spPr>
        <p:txBody>
          <a:bodyPr>
            <a:normAutofit/>
          </a:bodyPr>
          <a:lstStyle/>
          <a:p>
            <a:pPr marL="0" lvl="0" indent="0">
              <a:buNone/>
            </a:pPr>
            <a:r>
              <a:rPr lang="en-AU" sz="1800" dirty="0">
                <a:solidFill>
                  <a:srgbClr val="3C69FF"/>
                </a:solidFill>
                <a:latin typeface="Arial" panose="020B0604020202020204" pitchFamily="34" charset="0"/>
                <a:cs typeface="Arial" panose="020B0604020202020204" pitchFamily="34" charset="0"/>
              </a:rPr>
              <a:t>Executive Summary</a:t>
            </a:r>
          </a:p>
        </p:txBody>
      </p:sp>
      <p:sp>
        <p:nvSpPr>
          <p:cNvPr id="8" name="Rectangle 7">
            <a:extLst>
              <a:ext uri="{FF2B5EF4-FFF2-40B4-BE49-F238E27FC236}">
                <a16:creationId xmlns:a16="http://schemas.microsoft.com/office/drawing/2014/main" id="{51053BCA-3C07-4BE5-404D-756C754A9167}"/>
              </a:ext>
            </a:extLst>
          </p:cNvPr>
          <p:cNvSpPr/>
          <p:nvPr/>
        </p:nvSpPr>
        <p:spPr bwMode="gray">
          <a:xfrm>
            <a:off x="953081" y="759859"/>
            <a:ext cx="5142920" cy="5659230"/>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600" b="1" dirty="0">
              <a:solidFill>
                <a:schemeClr val="bg1"/>
              </a:solidFill>
            </a:endParaRPr>
          </a:p>
        </p:txBody>
      </p:sp>
      <p:sp>
        <p:nvSpPr>
          <p:cNvPr id="35" name="TextBox 34">
            <a:extLst>
              <a:ext uri="{FF2B5EF4-FFF2-40B4-BE49-F238E27FC236}">
                <a16:creationId xmlns:a16="http://schemas.microsoft.com/office/drawing/2014/main" id="{AAF02DE2-FEF4-2736-DE43-19919EE9C79B}"/>
              </a:ext>
            </a:extLst>
          </p:cNvPr>
          <p:cNvSpPr txBox="1"/>
          <p:nvPr/>
        </p:nvSpPr>
        <p:spPr>
          <a:xfrm>
            <a:off x="1054552" y="762835"/>
            <a:ext cx="4903188" cy="5870838"/>
          </a:xfrm>
          <a:prstGeom prst="rect">
            <a:avLst/>
          </a:prstGeom>
          <a:noFill/>
        </p:spPr>
        <p:txBody>
          <a:bodyPr wrap="square" lIns="0" tIns="0" rIns="0" bIns="0" rtlCol="0">
            <a:spAutoFit/>
          </a:bodyPr>
          <a:lstStyle/>
          <a:p>
            <a:pPr defTabSz="457189">
              <a:spcBef>
                <a:spcPct val="20000"/>
              </a:spcBef>
              <a:spcAft>
                <a:spcPts val="600"/>
              </a:spcAft>
              <a:buSzPct val="100000"/>
            </a:pPr>
            <a:r>
              <a:rPr lang="en-AU" sz="1100" b="1" dirty="0">
                <a:solidFill>
                  <a:srgbClr val="3C69FF"/>
                </a:solidFill>
                <a:latin typeface="Arial" panose="020B0604020202020204" pitchFamily="34" charset="0"/>
                <a:cs typeface="Arial" panose="020B0604020202020204" pitchFamily="34" charset="0"/>
              </a:rPr>
              <a:t>IFRS 17 Interpretation and Policy Choices</a:t>
            </a:r>
          </a:p>
          <a:p>
            <a:pPr marL="171450" indent="-171450">
              <a:spcBef>
                <a:spcPts val="300"/>
              </a:spcBef>
              <a:spcAft>
                <a:spcPts val="300"/>
              </a:spcAft>
              <a:buClr>
                <a:schemeClr val="bg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The </a:t>
            </a:r>
            <a:r>
              <a:rPr lang="en-AU" sz="900" b="1" dirty="0">
                <a:latin typeface="Arial" panose="020B0604020202020204" pitchFamily="34" charset="0"/>
                <a:ea typeface="Calibri" panose="020F0502020204030204" pitchFamily="34" charset="0"/>
                <a:cs typeface="Arial" panose="020B0604020202020204" pitchFamily="34" charset="0"/>
              </a:rPr>
              <a:t>Top 4 most challenging IFRS 17 topics </a:t>
            </a:r>
            <a:r>
              <a:rPr lang="en-AU" sz="900" dirty="0">
                <a:latin typeface="Arial" panose="020B0604020202020204" pitchFamily="34" charset="0"/>
                <a:ea typeface="Calibri" panose="020F0502020204030204" pitchFamily="34" charset="0"/>
                <a:cs typeface="Arial" panose="020B0604020202020204" pitchFamily="34" charset="0"/>
              </a:rPr>
              <a:t>for interpretation (at least 7 out of 22 participants rating them as significant or most challenging):</a:t>
            </a: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Contractual Service Margin (CSM)</a:t>
            </a: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Treatment of reinsurance contracts held</a:t>
            </a: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Contract Boundaries</a:t>
            </a: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Disclosures</a:t>
            </a:r>
          </a:p>
          <a:p>
            <a:pPr marL="171450" indent="-171450">
              <a:spcBef>
                <a:spcPts val="300"/>
              </a:spcBef>
              <a:spcAft>
                <a:spcPts val="300"/>
              </a:spcAft>
              <a:buClr>
                <a:schemeClr val="bg1"/>
              </a:buClr>
              <a:buSzPct val="100000"/>
              <a:buFont typeface="Arial" panose="020B0604020202020204" pitchFamily="34" charset="0"/>
              <a:buChar char="•"/>
            </a:pPr>
            <a:r>
              <a:rPr lang="en-AU" sz="900" b="1" dirty="0">
                <a:latin typeface="Arial" panose="020B0604020202020204" pitchFamily="34" charset="0"/>
                <a:ea typeface="Calibri" panose="020F0502020204030204" pitchFamily="34" charset="0"/>
                <a:cs typeface="Arial" panose="020B0604020202020204" pitchFamily="34" charset="0"/>
              </a:rPr>
              <a:t>A diverse range of accounting policy choices</a:t>
            </a:r>
            <a:r>
              <a:rPr lang="en-AU" sz="900" dirty="0">
                <a:latin typeface="Arial" panose="020B0604020202020204" pitchFamily="34" charset="0"/>
                <a:ea typeface="Calibri" panose="020F0502020204030204" pitchFamily="34" charset="0"/>
                <a:cs typeface="Arial" panose="020B0604020202020204" pitchFamily="34" charset="0"/>
              </a:rPr>
              <a:t> have been observed,</a:t>
            </a:r>
            <a:r>
              <a:rPr lang="en-US" sz="900" dirty="0">
                <a:latin typeface="Arial" panose="020B0604020202020204" pitchFamily="34" charset="0"/>
                <a:ea typeface="Calibri" panose="020F0502020204030204" pitchFamily="34" charset="0"/>
                <a:cs typeface="Arial" panose="020B0604020202020204" pitchFamily="34" charset="0"/>
              </a:rPr>
              <a:t> particularly in relation to the contract boundary and measurement model for retail stepped premium underlying contracts</a:t>
            </a:r>
            <a:r>
              <a:rPr lang="en-AU" sz="900" dirty="0">
                <a:latin typeface="Arial" panose="020B0604020202020204" pitchFamily="34" charset="0"/>
                <a:ea typeface="Calibri" panose="020F0502020204030204" pitchFamily="34" charset="0"/>
                <a:cs typeface="Arial" panose="020B0604020202020204" pitchFamily="34" charset="0"/>
              </a:rPr>
              <a:t>. For example:</a:t>
            </a: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Both long and short contract boundaries were observed for retail stepped premium underlying contracts, with 80% classified as short contract boundary</a:t>
            </a: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Both General Measurement Model (GMM) and Premium Allocation Approach (PAA) were adopted for short bounded retail stepped premium underlying contracts, with 67% of these contracts measured under PAA</a:t>
            </a:r>
          </a:p>
          <a:p>
            <a:pPr marL="171450" indent="-171450">
              <a:spcBef>
                <a:spcPts val="300"/>
              </a:spcBef>
              <a:spcAft>
                <a:spcPts val="300"/>
              </a:spcAft>
              <a:buClr>
                <a:schemeClr val="bg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Accounting policy choices for contract boundary/measurement model were more consistent for retail level premium underlying contracts, group risk contracts and reinsurance contracts:</a:t>
            </a:r>
            <a:endParaRPr lang="en-AU" sz="900" b="1" dirty="0">
              <a:latin typeface="Arial" panose="020B0604020202020204" pitchFamily="34" charset="0"/>
              <a:ea typeface="Calibri" panose="020F0502020204030204" pitchFamily="34" charset="0"/>
              <a:cs typeface="Arial" panose="020B0604020202020204" pitchFamily="34" charset="0"/>
            </a:endParaRP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Nearly 100% of participants adopted long boundary with GMM for retail level premium underlying contracts </a:t>
            </a: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Nearly 100% of group risk contracts were classified short contract boundary with the majority measured under PAA</a:t>
            </a: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87% of retail reinsurance contracts held and 100% of retail reinsurance contracts issued were long bounded, measured under GMM</a:t>
            </a:r>
          </a:p>
          <a:p>
            <a:pPr marL="171450" lvl="1" indent="-171450">
              <a:spcBef>
                <a:spcPts val="300"/>
              </a:spcBef>
              <a:spcAft>
                <a:spcPts val="300"/>
              </a:spcAft>
              <a:buClr>
                <a:schemeClr val="bg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Variations in policy interpretations and the differing mix of product offerings have led to a </a:t>
            </a:r>
            <a:r>
              <a:rPr lang="en-AU" sz="900" b="1" dirty="0">
                <a:latin typeface="Arial" panose="020B0604020202020204" pitchFamily="34" charset="0"/>
                <a:ea typeface="Calibri" panose="020F0502020204030204" pitchFamily="34" charset="0"/>
                <a:cs typeface="Arial" panose="020B0604020202020204" pitchFamily="34" charset="0"/>
              </a:rPr>
              <a:t>wide range in the number of insurance portfolios adopted</a:t>
            </a:r>
            <a:r>
              <a:rPr lang="en-AU" sz="900" dirty="0">
                <a:latin typeface="Arial" panose="020B0604020202020204" pitchFamily="34" charset="0"/>
                <a:ea typeface="Calibri" panose="020F0502020204030204" pitchFamily="34" charset="0"/>
                <a:cs typeface="Arial" panose="020B0604020202020204" pitchFamily="34" charset="0"/>
              </a:rPr>
              <a:t> e.g. 50% of Direct Insurers have between 5 and 24 insurance portfolios for underlying contracts with the maximum being 46.</a:t>
            </a:r>
          </a:p>
          <a:p>
            <a:pPr marL="171450" lvl="1" indent="-171450">
              <a:spcBef>
                <a:spcPts val="300"/>
              </a:spcBef>
              <a:spcAft>
                <a:spcPts val="300"/>
              </a:spcAft>
              <a:buClr>
                <a:schemeClr val="bg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There is </a:t>
            </a:r>
            <a:r>
              <a:rPr lang="en-AU" sz="900" b="1" dirty="0">
                <a:latin typeface="Arial" panose="020B0604020202020204" pitchFamily="34" charset="0"/>
                <a:ea typeface="Calibri" panose="020F0502020204030204" pitchFamily="34" charset="0"/>
                <a:cs typeface="Arial" panose="020B0604020202020204" pitchFamily="34" charset="0"/>
              </a:rPr>
              <a:t>no single methodology </a:t>
            </a:r>
            <a:r>
              <a:rPr lang="en-AU" sz="900" dirty="0">
                <a:latin typeface="Arial" panose="020B0604020202020204" pitchFamily="34" charset="0"/>
                <a:ea typeface="Calibri" panose="020F0502020204030204" pitchFamily="34" charset="0"/>
                <a:cs typeface="Arial" panose="020B0604020202020204" pitchFamily="34" charset="0"/>
              </a:rPr>
              <a:t>emerging as the standard practice for </a:t>
            </a:r>
            <a:r>
              <a:rPr lang="en-AU" sz="900" b="1" dirty="0">
                <a:latin typeface="Arial" panose="020B0604020202020204" pitchFamily="34" charset="0"/>
                <a:ea typeface="Calibri" panose="020F0502020204030204" pitchFamily="34" charset="0"/>
                <a:cs typeface="Arial" panose="020B0604020202020204" pitchFamily="34" charset="0"/>
              </a:rPr>
              <a:t>illiquidity premium </a:t>
            </a:r>
            <a:r>
              <a:rPr lang="en-AU" sz="900" dirty="0">
                <a:latin typeface="Arial" panose="020B0604020202020204" pitchFamily="34" charset="0"/>
                <a:ea typeface="Calibri" panose="020F0502020204030204" pitchFamily="34" charset="0"/>
                <a:cs typeface="Arial" panose="020B0604020202020204" pitchFamily="34" charset="0"/>
              </a:rPr>
              <a:t>calculation. However, the resulting assumptions adopted largely range between 0 and 60bps.</a:t>
            </a:r>
          </a:p>
          <a:p>
            <a:pPr marL="171450" lvl="1" indent="-171450">
              <a:spcBef>
                <a:spcPts val="300"/>
              </a:spcBef>
              <a:spcAft>
                <a:spcPts val="300"/>
              </a:spcAft>
              <a:buClr>
                <a:schemeClr val="bg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Cost and Capital and Confidence Interval approaches were the most common </a:t>
            </a:r>
            <a:r>
              <a:rPr lang="en-AU" sz="900" b="1" dirty="0">
                <a:latin typeface="Arial" panose="020B0604020202020204" pitchFamily="34" charset="0"/>
                <a:ea typeface="Calibri" panose="020F0502020204030204" pitchFamily="34" charset="0"/>
                <a:cs typeface="Arial" panose="020B0604020202020204" pitchFamily="34" charset="0"/>
              </a:rPr>
              <a:t>Risk Adjustment methodologies</a:t>
            </a:r>
            <a:r>
              <a:rPr lang="en-AU" sz="900" dirty="0">
                <a:latin typeface="Arial" panose="020B0604020202020204" pitchFamily="34" charset="0"/>
                <a:ea typeface="Calibri" panose="020F0502020204030204" pitchFamily="34" charset="0"/>
                <a:cs typeface="Arial" panose="020B0604020202020204" pitchFamily="34" charset="0"/>
              </a:rPr>
              <a:t>, with an approximately even split between the two.</a:t>
            </a:r>
          </a:p>
          <a:p>
            <a:pPr marL="895335" lvl="1" indent="-285750" algn="just">
              <a:spcBef>
                <a:spcPts val="300"/>
              </a:spcBef>
              <a:buClr>
                <a:schemeClr val="tx1"/>
              </a:buClr>
              <a:buSzPct val="100000"/>
              <a:buFont typeface="Arial" panose="020B0604020202020204" pitchFamily="34" charset="0"/>
              <a:buChar char="•"/>
            </a:pPr>
            <a:endParaRPr lang="en-AU" sz="900" dirty="0">
              <a:latin typeface="Arial" panose="020B0604020202020204" pitchFamily="34" charset="0"/>
              <a:ea typeface="Calibri" panose="020F050202020403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FEB49EF0-D3C6-100B-765F-8272133367D7}"/>
              </a:ext>
            </a:extLst>
          </p:cNvPr>
          <p:cNvSpPr/>
          <p:nvPr/>
        </p:nvSpPr>
        <p:spPr bwMode="gray">
          <a:xfrm>
            <a:off x="6314623" y="759859"/>
            <a:ext cx="5404626" cy="5659230"/>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AU" sz="1600" b="1" dirty="0">
              <a:solidFill>
                <a:schemeClr val="bg1"/>
              </a:solidFill>
            </a:endParaRPr>
          </a:p>
        </p:txBody>
      </p:sp>
      <p:sp>
        <p:nvSpPr>
          <p:cNvPr id="37" name="TextBox 36">
            <a:extLst>
              <a:ext uri="{FF2B5EF4-FFF2-40B4-BE49-F238E27FC236}">
                <a16:creationId xmlns:a16="http://schemas.microsoft.com/office/drawing/2014/main" id="{55E5CC42-E567-9683-3190-C1240D7F82AD}"/>
              </a:ext>
            </a:extLst>
          </p:cNvPr>
          <p:cNvSpPr txBox="1"/>
          <p:nvPr/>
        </p:nvSpPr>
        <p:spPr>
          <a:xfrm>
            <a:off x="6365358" y="812511"/>
            <a:ext cx="5156028" cy="5363007"/>
          </a:xfrm>
          <a:prstGeom prst="rect">
            <a:avLst/>
          </a:prstGeom>
          <a:noFill/>
        </p:spPr>
        <p:txBody>
          <a:bodyPr wrap="square" lIns="0" tIns="0" rIns="0" bIns="0" rtlCol="0">
            <a:spAutoFit/>
          </a:bodyPr>
          <a:lstStyle/>
          <a:p>
            <a:pPr defTabSz="457189">
              <a:spcBef>
                <a:spcPct val="20000"/>
              </a:spcBef>
              <a:spcAft>
                <a:spcPts val="600"/>
              </a:spcAft>
              <a:buSzPct val="100000"/>
            </a:pPr>
            <a:r>
              <a:rPr lang="en-AU" sz="1100" b="1" dirty="0">
                <a:solidFill>
                  <a:srgbClr val="3C69FF"/>
                </a:solidFill>
                <a:latin typeface="Arial" panose="020B0604020202020204" pitchFamily="34" charset="0"/>
                <a:cs typeface="Arial" panose="020B0604020202020204" pitchFamily="34" charset="0"/>
              </a:rPr>
              <a:t>Systems and Operations</a:t>
            </a:r>
          </a:p>
          <a:p>
            <a:pPr marL="171450" indent="-171450">
              <a:spcBef>
                <a:spcPts val="300"/>
              </a:spcBef>
              <a:spcAft>
                <a:spcPts val="300"/>
              </a:spcAft>
              <a:buClr>
                <a:schemeClr val="bg1"/>
              </a:buClr>
              <a:buSzPct val="100000"/>
              <a:buFont typeface="Arial" panose="020B0604020202020204" pitchFamily="34" charset="0"/>
              <a:buChar char="•"/>
            </a:pPr>
            <a:r>
              <a:rPr lang="en-US" sz="900" dirty="0">
                <a:latin typeface="Arial" panose="020B0604020202020204" pitchFamily="34" charset="0"/>
                <a:ea typeface="Calibri" panose="020F0502020204030204" pitchFamily="34" charset="0"/>
                <a:cs typeface="Arial" panose="020B0604020202020204" pitchFamily="34" charset="0"/>
              </a:rPr>
              <a:t>The following were identified as the </a:t>
            </a:r>
            <a:r>
              <a:rPr lang="en-US" sz="900" b="1" dirty="0">
                <a:latin typeface="Arial" panose="020B0604020202020204" pitchFamily="34" charset="0"/>
                <a:ea typeface="Calibri" panose="020F0502020204030204" pitchFamily="34" charset="0"/>
                <a:cs typeface="Arial" panose="020B0604020202020204" pitchFamily="34" charset="0"/>
              </a:rPr>
              <a:t>Top 3 system and operational challenges </a:t>
            </a:r>
            <a:r>
              <a:rPr lang="en-US" sz="900" dirty="0">
                <a:latin typeface="Arial" panose="020B0604020202020204" pitchFamily="34" charset="0"/>
                <a:ea typeface="Calibri" panose="020F0502020204030204" pitchFamily="34" charset="0"/>
                <a:cs typeface="Arial" panose="020B0604020202020204" pitchFamily="34" charset="0"/>
              </a:rPr>
              <a:t>experienced since IFRS 17 go live</a:t>
            </a:r>
            <a:r>
              <a:rPr lang="en-AU" sz="900" dirty="0">
                <a:latin typeface="Arial" panose="020B0604020202020204" pitchFamily="34" charset="0"/>
                <a:ea typeface="Calibri" panose="020F0502020204030204" pitchFamily="34" charset="0"/>
                <a:cs typeface="Arial" panose="020B0604020202020204" pitchFamily="34" charset="0"/>
              </a:rPr>
              <a:t>:</a:t>
            </a: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Accounting interpretation / methodology </a:t>
            </a: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Automation compared to manual process</a:t>
            </a:r>
          </a:p>
          <a:p>
            <a:pPr marL="540000" lvl="1" indent="-285750">
              <a:spcBef>
                <a:spcPts val="300"/>
              </a:spcBef>
              <a:spcAft>
                <a:spcPts val="300"/>
              </a:spcAft>
              <a:buClr>
                <a:schemeClr val="tx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Data transformation and GIC tagging</a:t>
            </a:r>
          </a:p>
          <a:p>
            <a:pPr marL="171450" indent="-171450">
              <a:spcBef>
                <a:spcPts val="300"/>
              </a:spcBef>
              <a:spcAft>
                <a:spcPts val="300"/>
              </a:spcAft>
              <a:buClr>
                <a:schemeClr val="bg1"/>
              </a:buClr>
              <a:buSzPct val="100000"/>
              <a:buFont typeface="Arial" panose="020B0604020202020204" pitchFamily="34" charset="0"/>
              <a:buChar char="•"/>
            </a:pPr>
            <a:r>
              <a:rPr lang="en-AU" sz="900" dirty="0">
                <a:latin typeface="Arial" panose="020B0604020202020204" pitchFamily="34" charset="0"/>
                <a:ea typeface="Calibri" panose="020F0502020204030204" pitchFamily="34" charset="0"/>
                <a:cs typeface="Arial" panose="020B0604020202020204" pitchFamily="34" charset="0"/>
              </a:rPr>
              <a:t>The </a:t>
            </a:r>
            <a:r>
              <a:rPr lang="en-AU" sz="900" b="1" dirty="0">
                <a:latin typeface="Arial" panose="020B0604020202020204" pitchFamily="34" charset="0"/>
                <a:ea typeface="Calibri" panose="020F0502020204030204" pitchFamily="34" charset="0"/>
                <a:cs typeface="Arial" panose="020B0604020202020204" pitchFamily="34" charset="0"/>
              </a:rPr>
              <a:t>majority of participants had strategic solution </a:t>
            </a:r>
            <a:r>
              <a:rPr lang="en-AU" sz="900" dirty="0">
                <a:latin typeface="Arial" panose="020B0604020202020204" pitchFamily="34" charset="0"/>
                <a:ea typeface="Calibri" panose="020F0502020204030204" pitchFamily="34" charset="0"/>
                <a:cs typeface="Arial" panose="020B0604020202020204" pitchFamily="34" charset="0"/>
              </a:rPr>
              <a:t>in place for IFRS 17 reporting – however fewer than 10% of participants indicated a fully automated IFRS 17 solution, with </a:t>
            </a:r>
            <a:r>
              <a:rPr lang="en-AU" sz="900" b="1" dirty="0">
                <a:latin typeface="Arial" panose="020B0604020202020204" pitchFamily="34" charset="0"/>
                <a:ea typeface="Calibri" panose="020F0502020204030204" pitchFamily="34" charset="0"/>
                <a:cs typeface="Arial" panose="020B0604020202020204" pitchFamily="34" charset="0"/>
              </a:rPr>
              <a:t>nearly 50% indicating significant manual interventio</a:t>
            </a:r>
            <a:r>
              <a:rPr lang="en-AU" sz="900" dirty="0">
                <a:latin typeface="Arial" panose="020B0604020202020204" pitchFamily="34" charset="0"/>
                <a:ea typeface="Calibri" panose="020F0502020204030204" pitchFamily="34" charset="0"/>
                <a:cs typeface="Arial" panose="020B0604020202020204" pitchFamily="34" charset="0"/>
              </a:rPr>
              <a:t>n </a:t>
            </a:r>
            <a:r>
              <a:rPr lang="en-US" sz="900" dirty="0">
                <a:latin typeface="Arial" panose="020B0604020202020204" pitchFamily="34" charset="0"/>
                <a:ea typeface="Calibri" panose="020F0502020204030204" pitchFamily="34" charset="0"/>
                <a:cs typeface="Arial" panose="020B0604020202020204" pitchFamily="34" charset="0"/>
              </a:rPr>
              <a:t>is still required within their processes</a:t>
            </a:r>
            <a:r>
              <a:rPr lang="en-AU" sz="900" dirty="0">
                <a:latin typeface="Arial" panose="020B0604020202020204" pitchFamily="34" charset="0"/>
                <a:ea typeface="Calibri" panose="020F0502020204030204" pitchFamily="34" charset="0"/>
                <a:cs typeface="Arial" panose="020B0604020202020204" pitchFamily="34" charset="0"/>
              </a:rPr>
              <a:t>.</a:t>
            </a:r>
          </a:p>
          <a:p>
            <a:pPr marL="171450" indent="-171450">
              <a:spcBef>
                <a:spcPts val="300"/>
              </a:spcBef>
              <a:spcAft>
                <a:spcPts val="300"/>
              </a:spcAft>
              <a:buClr>
                <a:schemeClr val="bg1"/>
              </a:buClr>
              <a:buSzPct val="100000"/>
              <a:buFont typeface="Arial" panose="020B0604020202020204" pitchFamily="34" charset="0"/>
              <a:buChar char="•"/>
            </a:pPr>
            <a:r>
              <a:rPr lang="en-US" sz="900" dirty="0">
                <a:latin typeface="Arial" panose="020B0604020202020204" pitchFamily="34" charset="0"/>
                <a:ea typeface="Calibri" panose="020F0502020204030204" pitchFamily="34" charset="0"/>
                <a:cs typeface="Arial" panose="020B0604020202020204" pitchFamily="34" charset="0"/>
              </a:rPr>
              <a:t>For most areas, the majority of participants indicated that they have not made, nor are they planning to make, further changes to their IFRS 17 policies or methodologies post implementation.</a:t>
            </a:r>
          </a:p>
          <a:p>
            <a:pPr>
              <a:spcBef>
                <a:spcPts val="300"/>
              </a:spcBef>
              <a:spcAft>
                <a:spcPts val="300"/>
              </a:spcAft>
              <a:buClr>
                <a:schemeClr val="bg1"/>
              </a:buClr>
              <a:buSzPct val="100000"/>
            </a:pPr>
            <a:r>
              <a:rPr lang="en-AU" sz="1100" b="1" dirty="0">
                <a:solidFill>
                  <a:srgbClr val="3C69FF"/>
                </a:solidFill>
                <a:latin typeface="Arial" panose="020B0604020202020204" pitchFamily="34" charset="0"/>
                <a:cs typeface="Arial" panose="020B0604020202020204" pitchFamily="34" charset="0"/>
              </a:rPr>
              <a:t>Business Impacts and Lessons Learned</a:t>
            </a:r>
          </a:p>
          <a:p>
            <a:pPr marL="171450" indent="-171450">
              <a:spcBef>
                <a:spcPts val="300"/>
              </a:spcBef>
              <a:spcAft>
                <a:spcPts val="300"/>
              </a:spcAft>
              <a:buClr>
                <a:schemeClr val="bg1"/>
              </a:buClr>
              <a:buSzPct val="100000"/>
              <a:buFont typeface="Arial" panose="020B0604020202020204" pitchFamily="34" charset="0"/>
              <a:buChar char="•"/>
            </a:pPr>
            <a:r>
              <a:rPr lang="en-US" sz="900" dirty="0">
                <a:latin typeface="Arial" panose="020B0604020202020204" pitchFamily="34" charset="0"/>
                <a:ea typeface="Calibri" panose="020F0502020204030204" pitchFamily="34" charset="0"/>
                <a:cs typeface="Arial" panose="020B0604020202020204" pitchFamily="34" charset="0"/>
              </a:rPr>
              <a:t>A </a:t>
            </a:r>
            <a:r>
              <a:rPr lang="en-US" sz="900" b="1" dirty="0">
                <a:latin typeface="Arial" panose="020B0604020202020204" pitchFamily="34" charset="0"/>
                <a:ea typeface="Calibri" panose="020F0502020204030204" pitchFamily="34" charset="0"/>
                <a:cs typeface="Arial" panose="020B0604020202020204" pitchFamily="34" charset="0"/>
              </a:rPr>
              <a:t>mixed response </a:t>
            </a:r>
            <a:r>
              <a:rPr lang="en-US" sz="900" dirty="0">
                <a:latin typeface="Arial" panose="020B0604020202020204" pitchFamily="34" charset="0"/>
                <a:ea typeface="Calibri" panose="020F0502020204030204" pitchFamily="34" charset="0"/>
                <a:cs typeface="Arial" panose="020B0604020202020204" pitchFamily="34" charset="0"/>
              </a:rPr>
              <a:t>was observed for whether </a:t>
            </a:r>
            <a:r>
              <a:rPr lang="en-US" sz="900" b="1" dirty="0">
                <a:latin typeface="Arial" panose="020B0604020202020204" pitchFamily="34" charset="0"/>
                <a:ea typeface="Calibri" panose="020F0502020204030204" pitchFamily="34" charset="0"/>
                <a:cs typeface="Arial" panose="020B0604020202020204" pitchFamily="34" charset="0"/>
              </a:rPr>
              <a:t>IFRS 17 has led to changes to KPIs. </a:t>
            </a:r>
            <a:r>
              <a:rPr lang="en-AU" sz="900" dirty="0">
                <a:latin typeface="Arial" panose="020B0604020202020204" pitchFamily="34" charset="0"/>
                <a:ea typeface="Calibri" panose="020F0502020204030204" pitchFamily="34" charset="0"/>
                <a:cs typeface="Arial" panose="020B0604020202020204" pitchFamily="34" charset="0"/>
              </a:rPr>
              <a:t>Some participants indicated a shift from the old IFRS 4 statutory profit or other KPIs to IFRS 17 based KPIs while others indicated existing non-IFRS 17 metrics (EV, USGAAP) continue to be used.</a:t>
            </a:r>
          </a:p>
          <a:p>
            <a:pPr marL="171450" indent="-171450">
              <a:spcBef>
                <a:spcPts val="300"/>
              </a:spcBef>
              <a:spcAft>
                <a:spcPts val="300"/>
              </a:spcAft>
              <a:buClr>
                <a:schemeClr val="bg1"/>
              </a:buClr>
              <a:buSzPct val="100000"/>
              <a:buFont typeface="Arial" panose="020B0604020202020204" pitchFamily="34" charset="0"/>
              <a:buChar char="•"/>
            </a:pPr>
            <a:r>
              <a:rPr lang="en-US" sz="900" b="1" dirty="0">
                <a:latin typeface="Arial" panose="020B0604020202020204" pitchFamily="34" charset="0"/>
                <a:ea typeface="Calibri" panose="020F0502020204030204" pitchFamily="34" charset="0"/>
                <a:cs typeface="Arial" panose="020B0604020202020204" pitchFamily="34" charset="0"/>
              </a:rPr>
              <a:t>More Direct Insurers </a:t>
            </a:r>
            <a:r>
              <a:rPr lang="en-US" sz="900" dirty="0">
                <a:latin typeface="Arial" panose="020B0604020202020204" pitchFamily="34" charset="0"/>
                <a:ea typeface="Calibri" panose="020F0502020204030204" pitchFamily="34" charset="0"/>
                <a:cs typeface="Arial" panose="020B0604020202020204" pitchFamily="34" charset="0"/>
              </a:rPr>
              <a:t>have observed </a:t>
            </a:r>
            <a:r>
              <a:rPr lang="en-US" sz="900" b="1" dirty="0">
                <a:latin typeface="Arial" panose="020B0604020202020204" pitchFamily="34" charset="0"/>
                <a:ea typeface="Calibri" panose="020F0502020204030204" pitchFamily="34" charset="0"/>
                <a:cs typeface="Arial" panose="020B0604020202020204" pitchFamily="34" charset="0"/>
              </a:rPr>
              <a:t>significant increased to earnings volatility </a:t>
            </a:r>
            <a:r>
              <a:rPr lang="en-US" sz="900" dirty="0">
                <a:latin typeface="Arial" panose="020B0604020202020204" pitchFamily="34" charset="0"/>
                <a:ea typeface="Calibri" panose="020F0502020204030204" pitchFamily="34" charset="0"/>
                <a:cs typeface="Arial" panose="020B0604020202020204" pitchFamily="34" charset="0"/>
              </a:rPr>
              <a:t>relative to Reinsurers. The main drivers of volatility for Direct Insurers were contract boundary mismatch and onerous contracts.</a:t>
            </a:r>
          </a:p>
          <a:p>
            <a:pPr marL="171450" indent="-171450">
              <a:spcBef>
                <a:spcPts val="300"/>
              </a:spcBef>
              <a:spcAft>
                <a:spcPts val="300"/>
              </a:spcAft>
              <a:buClr>
                <a:schemeClr val="bg1"/>
              </a:buClr>
              <a:buSzPct val="100000"/>
              <a:buFont typeface="Arial" panose="020B0604020202020204" pitchFamily="34" charset="0"/>
              <a:buChar char="•"/>
            </a:pPr>
            <a:r>
              <a:rPr lang="en-US" sz="900" dirty="0">
                <a:latin typeface="Arial" panose="020B0604020202020204" pitchFamily="34" charset="0"/>
                <a:ea typeface="Calibri" panose="020F0502020204030204" pitchFamily="34" charset="0"/>
                <a:cs typeface="Arial" panose="020B0604020202020204" pitchFamily="34" charset="0"/>
              </a:rPr>
              <a:t>A majority of participants indicated that </a:t>
            </a:r>
            <a:r>
              <a:rPr lang="en-US" sz="900" b="1" dirty="0">
                <a:latin typeface="Arial" panose="020B0604020202020204" pitchFamily="34" charset="0"/>
                <a:ea typeface="Calibri" panose="020F0502020204030204" pitchFamily="34" charset="0"/>
                <a:cs typeface="Arial" panose="020B0604020202020204" pitchFamily="34" charset="0"/>
              </a:rPr>
              <a:t>IFRS 17 has not met their company’s expectations</a:t>
            </a:r>
            <a:r>
              <a:rPr lang="en-US" sz="900" dirty="0">
                <a:latin typeface="Arial" panose="020B0604020202020204" pitchFamily="34" charset="0"/>
                <a:ea typeface="Calibri" panose="020F0502020204030204" pitchFamily="34" charset="0"/>
                <a:cs typeface="Arial" panose="020B0604020202020204" pitchFamily="34" charset="0"/>
              </a:rPr>
              <a:t>, particularly in relation to reporting comparability and consistency across the industry.</a:t>
            </a:r>
          </a:p>
          <a:p>
            <a:pPr>
              <a:spcBef>
                <a:spcPts val="300"/>
              </a:spcBef>
              <a:spcAft>
                <a:spcPts val="300"/>
              </a:spcAft>
              <a:buClr>
                <a:schemeClr val="bg1"/>
              </a:buClr>
              <a:buSzPct val="100000"/>
            </a:pPr>
            <a:r>
              <a:rPr lang="en-AU" sz="1100" b="1" dirty="0">
                <a:solidFill>
                  <a:srgbClr val="3C69FF"/>
                </a:solidFill>
                <a:latin typeface="Arial" panose="020B0604020202020204" pitchFamily="34" charset="0"/>
                <a:cs typeface="Arial" panose="020B0604020202020204" pitchFamily="34" charset="0"/>
              </a:rPr>
              <a:t>Reflections on Industry and Institute Support</a:t>
            </a:r>
          </a:p>
          <a:p>
            <a:pPr marL="171450" indent="-171450">
              <a:spcBef>
                <a:spcPts val="300"/>
              </a:spcBef>
              <a:spcAft>
                <a:spcPts val="300"/>
              </a:spcAft>
              <a:buClr>
                <a:schemeClr val="bg1"/>
              </a:buClr>
              <a:buSzPct val="100000"/>
              <a:buFont typeface="Arial" panose="020B0604020202020204" pitchFamily="34" charset="0"/>
              <a:buChar char="•"/>
            </a:pPr>
            <a:r>
              <a:rPr lang="en-US" sz="900" dirty="0">
                <a:latin typeface="Arial" panose="020B0604020202020204" pitchFamily="34" charset="0"/>
                <a:ea typeface="Calibri" panose="020F0502020204030204" pitchFamily="34" charset="0"/>
                <a:cs typeface="Arial" panose="020B0604020202020204" pitchFamily="34" charset="0"/>
              </a:rPr>
              <a:t>A large majority of participants found </a:t>
            </a:r>
            <a:r>
              <a:rPr lang="en-US" sz="900" b="1" dirty="0">
                <a:latin typeface="Arial" panose="020B0604020202020204" pitchFamily="34" charset="0"/>
                <a:ea typeface="Calibri" panose="020F0502020204030204" pitchFamily="34" charset="0"/>
                <a:cs typeface="Arial" panose="020B0604020202020204" pitchFamily="34" charset="0"/>
              </a:rPr>
              <a:t>the Institute Information Note helpful, </a:t>
            </a:r>
            <a:r>
              <a:rPr lang="en-US" sz="900" dirty="0">
                <a:latin typeface="Arial" panose="020B0604020202020204" pitchFamily="34" charset="0"/>
                <a:ea typeface="Calibri" panose="020F0502020204030204" pitchFamily="34" charset="0"/>
                <a:cs typeface="Arial" panose="020B0604020202020204" pitchFamily="34" charset="0"/>
              </a:rPr>
              <a:t>however, some indicated that the guidance was not sufficiently tailored to reinsurance and would have liked to see more illustrative/worked examples.</a:t>
            </a:r>
          </a:p>
          <a:p>
            <a:pPr marL="171450" indent="-171450">
              <a:spcBef>
                <a:spcPts val="300"/>
              </a:spcBef>
              <a:spcAft>
                <a:spcPts val="300"/>
              </a:spcAft>
              <a:buClr>
                <a:schemeClr val="bg1"/>
              </a:buClr>
              <a:buSzPct val="100000"/>
              <a:buFont typeface="Arial" panose="020B0604020202020204" pitchFamily="34" charset="0"/>
              <a:buChar char="•"/>
            </a:pPr>
            <a:r>
              <a:rPr lang="en-US" sz="900" b="1" dirty="0">
                <a:latin typeface="Arial" panose="020B0604020202020204" pitchFamily="34" charset="0"/>
                <a:ea typeface="Calibri" panose="020F0502020204030204" pitchFamily="34" charset="0"/>
                <a:cs typeface="Arial" panose="020B0604020202020204" pitchFamily="34" charset="0"/>
              </a:rPr>
              <a:t>Support for Institute involvement was exceptionally strong </a:t>
            </a:r>
            <a:r>
              <a:rPr lang="en-US" sz="900" dirty="0">
                <a:latin typeface="Arial" panose="020B0604020202020204" pitchFamily="34" charset="0"/>
                <a:ea typeface="Calibri" panose="020F0502020204030204" pitchFamily="34" charset="0"/>
                <a:cs typeface="Arial" panose="020B0604020202020204" pitchFamily="34" charset="0"/>
              </a:rPr>
              <a:t>across all participants, with the majority expecting the Institute to continue playing both a technical and an advocacy role in future reforms of similar scale.</a:t>
            </a:r>
          </a:p>
          <a:p>
            <a:pPr marL="171450" indent="-171450">
              <a:spcBef>
                <a:spcPts val="300"/>
              </a:spcBef>
              <a:spcAft>
                <a:spcPts val="300"/>
              </a:spcAft>
              <a:buClr>
                <a:schemeClr val="bg1"/>
              </a:buClr>
              <a:buSzPct val="100000"/>
              <a:buFont typeface="Arial" panose="020B0604020202020204" pitchFamily="34" charset="0"/>
              <a:buChar char="•"/>
            </a:pPr>
            <a:r>
              <a:rPr lang="en-US" sz="900" dirty="0">
                <a:latin typeface="Arial" panose="020B0604020202020204" pitchFamily="34" charset="0"/>
                <a:ea typeface="Calibri" panose="020F0502020204030204" pitchFamily="34" charset="0"/>
                <a:cs typeface="Arial" panose="020B0604020202020204" pitchFamily="34" charset="0"/>
              </a:rPr>
              <a:t>Survey results highlight two related observations: limited understanding of IFRS 17 reporting outcomes beyond Actuarial and Finance teams, and mixed views on whether IFRS 17 has delivered improvements in transparency, comparability, and consistency.</a:t>
            </a:r>
          </a:p>
        </p:txBody>
      </p:sp>
      <p:sp>
        <p:nvSpPr>
          <p:cNvPr id="161" name="Oval 160">
            <a:extLst>
              <a:ext uri="{FF2B5EF4-FFF2-40B4-BE49-F238E27FC236}">
                <a16:creationId xmlns:a16="http://schemas.microsoft.com/office/drawing/2014/main" id="{1E816BA8-470F-5D0F-91C8-A55DD2D7FD35}"/>
              </a:ext>
            </a:extLst>
          </p:cNvPr>
          <p:cNvSpPr/>
          <p:nvPr/>
        </p:nvSpPr>
        <p:spPr>
          <a:xfrm>
            <a:off x="1042842" y="1081700"/>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2" name="Oval 161">
            <a:extLst>
              <a:ext uri="{FF2B5EF4-FFF2-40B4-BE49-F238E27FC236}">
                <a16:creationId xmlns:a16="http://schemas.microsoft.com/office/drawing/2014/main" id="{A6FB5233-FDDD-52EC-44D0-30D299EC7494}"/>
              </a:ext>
            </a:extLst>
          </p:cNvPr>
          <p:cNvSpPr/>
          <p:nvPr/>
        </p:nvSpPr>
        <p:spPr>
          <a:xfrm>
            <a:off x="1050602" y="2281850"/>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3" name="Oval 162">
            <a:extLst>
              <a:ext uri="{FF2B5EF4-FFF2-40B4-BE49-F238E27FC236}">
                <a16:creationId xmlns:a16="http://schemas.microsoft.com/office/drawing/2014/main" id="{B99DCCCA-097D-01CF-6D07-C96D34F5F493}"/>
              </a:ext>
            </a:extLst>
          </p:cNvPr>
          <p:cNvSpPr/>
          <p:nvPr/>
        </p:nvSpPr>
        <p:spPr>
          <a:xfrm>
            <a:off x="1046310" y="3605538"/>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4" name="Oval 163">
            <a:extLst>
              <a:ext uri="{FF2B5EF4-FFF2-40B4-BE49-F238E27FC236}">
                <a16:creationId xmlns:a16="http://schemas.microsoft.com/office/drawing/2014/main" id="{71FE7064-D20D-B8F1-8223-E2EC6AC82126}"/>
              </a:ext>
            </a:extLst>
          </p:cNvPr>
          <p:cNvSpPr/>
          <p:nvPr/>
        </p:nvSpPr>
        <p:spPr>
          <a:xfrm>
            <a:off x="1023444" y="5012313"/>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5" name="Oval 164">
            <a:extLst>
              <a:ext uri="{FF2B5EF4-FFF2-40B4-BE49-F238E27FC236}">
                <a16:creationId xmlns:a16="http://schemas.microsoft.com/office/drawing/2014/main" id="{994EE4B3-56EF-5730-8DD9-0313A6BF9A8F}"/>
              </a:ext>
            </a:extLst>
          </p:cNvPr>
          <p:cNvSpPr/>
          <p:nvPr/>
        </p:nvSpPr>
        <p:spPr>
          <a:xfrm>
            <a:off x="1026296" y="5640871"/>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6" name="Oval 165">
            <a:extLst>
              <a:ext uri="{FF2B5EF4-FFF2-40B4-BE49-F238E27FC236}">
                <a16:creationId xmlns:a16="http://schemas.microsoft.com/office/drawing/2014/main" id="{DDDC7B97-DAEF-83DD-9B7F-61AA7BE271EC}"/>
              </a:ext>
            </a:extLst>
          </p:cNvPr>
          <p:cNvSpPr/>
          <p:nvPr/>
        </p:nvSpPr>
        <p:spPr>
          <a:xfrm>
            <a:off x="1026296" y="5997612"/>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7" name="Oval 166">
            <a:extLst>
              <a:ext uri="{FF2B5EF4-FFF2-40B4-BE49-F238E27FC236}">
                <a16:creationId xmlns:a16="http://schemas.microsoft.com/office/drawing/2014/main" id="{5E190DEC-0C44-8071-E6C2-9C3D55B22376}"/>
              </a:ext>
            </a:extLst>
          </p:cNvPr>
          <p:cNvSpPr/>
          <p:nvPr/>
        </p:nvSpPr>
        <p:spPr>
          <a:xfrm>
            <a:off x="6365358" y="5259424"/>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8" name="Oval 167">
            <a:extLst>
              <a:ext uri="{FF2B5EF4-FFF2-40B4-BE49-F238E27FC236}">
                <a16:creationId xmlns:a16="http://schemas.microsoft.com/office/drawing/2014/main" id="{DE42CC22-821D-98A8-FD60-BE752EF73317}"/>
              </a:ext>
            </a:extLst>
          </p:cNvPr>
          <p:cNvSpPr/>
          <p:nvPr/>
        </p:nvSpPr>
        <p:spPr>
          <a:xfrm>
            <a:off x="6365358" y="4768062"/>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9" name="Oval 168">
            <a:extLst>
              <a:ext uri="{FF2B5EF4-FFF2-40B4-BE49-F238E27FC236}">
                <a16:creationId xmlns:a16="http://schemas.microsoft.com/office/drawing/2014/main" id="{410DA22B-2611-2416-C5FD-3C3C2337FCEA}"/>
              </a:ext>
            </a:extLst>
          </p:cNvPr>
          <p:cNvSpPr/>
          <p:nvPr/>
        </p:nvSpPr>
        <p:spPr>
          <a:xfrm>
            <a:off x="6365358" y="4184655"/>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0" name="Oval 169">
            <a:extLst>
              <a:ext uri="{FF2B5EF4-FFF2-40B4-BE49-F238E27FC236}">
                <a16:creationId xmlns:a16="http://schemas.microsoft.com/office/drawing/2014/main" id="{2EEA00A4-DD43-CB19-6F37-3C575701037A}"/>
              </a:ext>
            </a:extLst>
          </p:cNvPr>
          <p:cNvSpPr/>
          <p:nvPr/>
        </p:nvSpPr>
        <p:spPr>
          <a:xfrm>
            <a:off x="6365358" y="3693293"/>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1" name="Oval 170">
            <a:extLst>
              <a:ext uri="{FF2B5EF4-FFF2-40B4-BE49-F238E27FC236}">
                <a16:creationId xmlns:a16="http://schemas.microsoft.com/office/drawing/2014/main" id="{C5B9306D-E5F8-5864-54AF-C2A9872D357B}"/>
              </a:ext>
            </a:extLst>
          </p:cNvPr>
          <p:cNvSpPr/>
          <p:nvPr/>
        </p:nvSpPr>
        <p:spPr>
          <a:xfrm>
            <a:off x="6365358" y="3201931"/>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2" name="Oval 171">
            <a:extLst>
              <a:ext uri="{FF2B5EF4-FFF2-40B4-BE49-F238E27FC236}">
                <a16:creationId xmlns:a16="http://schemas.microsoft.com/office/drawing/2014/main" id="{328EB88C-ACA2-4400-B8A3-D30ED648692E}"/>
              </a:ext>
            </a:extLst>
          </p:cNvPr>
          <p:cNvSpPr/>
          <p:nvPr/>
        </p:nvSpPr>
        <p:spPr>
          <a:xfrm>
            <a:off x="6365358" y="2618524"/>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3" name="Oval 172">
            <a:extLst>
              <a:ext uri="{FF2B5EF4-FFF2-40B4-BE49-F238E27FC236}">
                <a16:creationId xmlns:a16="http://schemas.microsoft.com/office/drawing/2014/main" id="{36EF5C8E-D04E-A961-370F-385C750CE9F4}"/>
              </a:ext>
            </a:extLst>
          </p:cNvPr>
          <p:cNvSpPr/>
          <p:nvPr/>
        </p:nvSpPr>
        <p:spPr>
          <a:xfrm>
            <a:off x="6365358" y="2127162"/>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4" name="Oval 173">
            <a:extLst>
              <a:ext uri="{FF2B5EF4-FFF2-40B4-BE49-F238E27FC236}">
                <a16:creationId xmlns:a16="http://schemas.microsoft.com/office/drawing/2014/main" id="{D6AA28BF-992E-B3D6-B7AC-001AEF452366}"/>
              </a:ext>
            </a:extLst>
          </p:cNvPr>
          <p:cNvSpPr/>
          <p:nvPr/>
        </p:nvSpPr>
        <p:spPr>
          <a:xfrm>
            <a:off x="6365358" y="1130967"/>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5" name="Slide Number Placeholder 174">
            <a:extLst>
              <a:ext uri="{FF2B5EF4-FFF2-40B4-BE49-F238E27FC236}">
                <a16:creationId xmlns:a16="http://schemas.microsoft.com/office/drawing/2014/main" id="{DB2D1825-44C6-0586-D5AB-5DD6D0D1EC25}"/>
              </a:ext>
            </a:extLst>
          </p:cNvPr>
          <p:cNvSpPr>
            <a:spLocks noGrp="1"/>
          </p:cNvSpPr>
          <p:nvPr>
            <p:ph type="sldNum" sz="quarter" idx="12"/>
          </p:nvPr>
        </p:nvSpPr>
        <p:spPr/>
        <p:txBody>
          <a:bodyPr/>
          <a:lstStyle/>
          <a:p>
            <a:fld id="{C5EF2332-01BF-834F-8236-50238282D533}" type="slidenum">
              <a:rPr lang="en-US" smtClean="0"/>
              <a:t>7</a:t>
            </a:fld>
            <a:endParaRPr lang="en-US"/>
          </a:p>
        </p:txBody>
      </p:sp>
      <p:sp>
        <p:nvSpPr>
          <p:cNvPr id="2" name="Oval 1">
            <a:extLst>
              <a:ext uri="{FF2B5EF4-FFF2-40B4-BE49-F238E27FC236}">
                <a16:creationId xmlns:a16="http://schemas.microsoft.com/office/drawing/2014/main" id="{C21E0C2E-2177-7A65-6264-A8B05F4BA0F9}"/>
              </a:ext>
            </a:extLst>
          </p:cNvPr>
          <p:cNvSpPr/>
          <p:nvPr/>
        </p:nvSpPr>
        <p:spPr>
          <a:xfrm>
            <a:off x="6365358" y="5750786"/>
            <a:ext cx="66562" cy="69057"/>
          </a:xfrm>
          <a:prstGeom prst="ellipse">
            <a:avLst/>
          </a:prstGeom>
          <a:solidFill>
            <a:srgbClr val="3C69FF"/>
          </a:solidFill>
          <a:ln>
            <a:solidFill>
              <a:srgbClr val="3C69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6816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93" y="2747962"/>
            <a:ext cx="8188346" cy="1362075"/>
          </a:xfrm>
        </p:spPr>
        <p:txBody>
          <a:bodyPr/>
          <a:lstStyle/>
          <a:p>
            <a:pPr marL="0" lvl="0" indent="0">
              <a:buNone/>
            </a:pPr>
            <a:r>
              <a:rPr dirty="0"/>
              <a:t>Section 1: Technical IFRS 17 Interpretations and Policy Choices</a:t>
            </a:r>
          </a:p>
        </p:txBody>
      </p:sp>
      <p:sp>
        <p:nvSpPr>
          <p:cNvPr id="3" name="Slide Number Placeholder 2">
            <a:extLst>
              <a:ext uri="{FF2B5EF4-FFF2-40B4-BE49-F238E27FC236}">
                <a16:creationId xmlns:a16="http://schemas.microsoft.com/office/drawing/2014/main" id="{66DBE3C7-3281-0E38-57E5-B4C86DA9C8B7}"/>
              </a:ext>
            </a:extLst>
          </p:cNvPr>
          <p:cNvSpPr>
            <a:spLocks noGrp="1"/>
          </p:cNvSpPr>
          <p:nvPr>
            <p:ph type="sldNum" sz="quarter" idx="12"/>
          </p:nvPr>
        </p:nvSpPr>
        <p:spPr/>
        <p:txBody>
          <a:bodyPr/>
          <a:lstStyle/>
          <a:p>
            <a:fld id="{C5EF2332-01BF-834F-8236-50238282D533}"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787773" y="1090936"/>
            <a:ext cx="4100912" cy="5091036"/>
          </a:xfrm>
          <a:ln>
            <a:noFill/>
          </a:ln>
        </p:spPr>
        <p:txBody>
          <a:bodyPr>
            <a:noAutofit/>
          </a:bodyPr>
          <a:lstStyle/>
          <a:p>
            <a:pPr>
              <a:spcBef>
                <a:spcPts val="300"/>
              </a:spcBef>
              <a:buSzPct val="100000"/>
              <a:defRPr/>
            </a:pPr>
            <a:r>
              <a:rPr lang="en-AU" sz="900" dirty="0"/>
              <a:t>The following has been the </a:t>
            </a:r>
            <a:r>
              <a:rPr lang="en-AU" sz="900" b="1" dirty="0">
                <a:solidFill>
                  <a:srgbClr val="3C69FF"/>
                </a:solidFill>
              </a:rPr>
              <a:t>top 4 most challenging IFRS 17 topics </a:t>
            </a:r>
            <a:r>
              <a:rPr lang="en-AU" sz="900" dirty="0"/>
              <a:t>for interpretation (i.e. at least 7 out of 22 participants have rated these as significant challenge or most challenging): </a:t>
            </a:r>
          </a:p>
          <a:p>
            <a:pPr marL="228600" indent="-228600">
              <a:spcBef>
                <a:spcPts val="300"/>
              </a:spcBef>
              <a:spcAft>
                <a:spcPts val="300"/>
              </a:spcAft>
              <a:buSzPct val="100000"/>
              <a:buFont typeface="+mj-lt"/>
              <a:buAutoNum type="arabicPeriod"/>
              <a:defRPr/>
            </a:pPr>
            <a:r>
              <a:rPr lang="en-AU" sz="900" b="1" dirty="0">
                <a:solidFill>
                  <a:srgbClr val="3C69FF"/>
                </a:solidFill>
              </a:rPr>
              <a:t>Contractual Service Margin</a:t>
            </a:r>
          </a:p>
          <a:p>
            <a:pPr marL="228600" indent="-228600">
              <a:spcBef>
                <a:spcPts val="0"/>
              </a:spcBef>
              <a:spcAft>
                <a:spcPts val="0"/>
              </a:spcAft>
              <a:buSzPct val="100000"/>
              <a:buFont typeface="Arial" panose="020B0604020202020204" pitchFamily="34" charset="0"/>
              <a:buChar char="•"/>
              <a:defRPr/>
            </a:pPr>
            <a:r>
              <a:rPr lang="en-US" sz="900" dirty="0"/>
              <a:t>Determining CSM at transition rules</a:t>
            </a:r>
          </a:p>
          <a:p>
            <a:pPr marL="228600" indent="-228600">
              <a:spcBef>
                <a:spcPts val="0"/>
              </a:spcBef>
              <a:spcAft>
                <a:spcPts val="0"/>
              </a:spcAft>
              <a:buSzPct val="100000"/>
              <a:buFont typeface="Arial" panose="020B0604020202020204" pitchFamily="34" charset="0"/>
              <a:buChar char="•"/>
              <a:defRPr/>
            </a:pPr>
            <a:r>
              <a:rPr lang="en-US" sz="900" dirty="0"/>
              <a:t>CSM roll-forward methodology including determining when FCF changes adjust CSM versus flow to profit or loss, new business recognition, understanding nuances of CSM release etc.</a:t>
            </a:r>
          </a:p>
          <a:p>
            <a:pPr>
              <a:spcBef>
                <a:spcPts val="0"/>
              </a:spcBef>
              <a:spcAft>
                <a:spcPts val="0"/>
              </a:spcAft>
              <a:buSzPct val="100000"/>
              <a:defRPr/>
            </a:pPr>
            <a:endParaRPr lang="en-AU" sz="900" dirty="0"/>
          </a:p>
          <a:p>
            <a:pPr marL="228600" indent="-228600">
              <a:spcBef>
                <a:spcPts val="300"/>
              </a:spcBef>
              <a:spcAft>
                <a:spcPts val="300"/>
              </a:spcAft>
              <a:buSzPct val="100000"/>
              <a:buFont typeface="+mj-lt"/>
              <a:buAutoNum type="arabicPeriod" startAt="2"/>
              <a:defRPr/>
            </a:pPr>
            <a:r>
              <a:rPr lang="en-AU" sz="900" b="1" dirty="0">
                <a:solidFill>
                  <a:srgbClr val="3C69FF"/>
                </a:solidFill>
              </a:rPr>
              <a:t>Treatment of reinsurance contracts held</a:t>
            </a:r>
          </a:p>
          <a:p>
            <a:pPr marL="228600" indent="-228600">
              <a:spcBef>
                <a:spcPts val="0"/>
              </a:spcBef>
              <a:spcAft>
                <a:spcPts val="0"/>
              </a:spcAft>
              <a:buSzPct val="100000"/>
              <a:buFont typeface="Arial" panose="020B0604020202020204" pitchFamily="34" charset="0"/>
              <a:buChar char="•"/>
              <a:defRPr/>
            </a:pPr>
            <a:r>
              <a:rPr lang="en-US" sz="900" dirty="0"/>
              <a:t>Determining reinsurance loss recovery component</a:t>
            </a:r>
          </a:p>
          <a:p>
            <a:pPr marL="228600" indent="-228600">
              <a:spcBef>
                <a:spcPts val="0"/>
              </a:spcBef>
              <a:spcAft>
                <a:spcPts val="0"/>
              </a:spcAft>
              <a:buSzPct val="100000"/>
              <a:buFont typeface="Arial" panose="020B0604020202020204" pitchFamily="34" charset="0"/>
              <a:buChar char="•"/>
              <a:defRPr/>
            </a:pPr>
            <a:r>
              <a:rPr lang="en-US" sz="900" dirty="0"/>
              <a:t>Misalignment of contract boundary with underlying contracts</a:t>
            </a:r>
          </a:p>
          <a:p>
            <a:pPr>
              <a:spcBef>
                <a:spcPts val="0"/>
              </a:spcBef>
              <a:spcAft>
                <a:spcPts val="0"/>
              </a:spcAft>
              <a:buSzPct val="100000"/>
              <a:defRPr/>
            </a:pPr>
            <a:endParaRPr lang="en-US" sz="900" dirty="0"/>
          </a:p>
          <a:p>
            <a:pPr marL="228600" indent="-228600">
              <a:spcBef>
                <a:spcPts val="300"/>
              </a:spcBef>
              <a:spcAft>
                <a:spcPts val="300"/>
              </a:spcAft>
              <a:buSzPct val="100000"/>
              <a:buFont typeface="+mj-lt"/>
              <a:buAutoNum type="arabicPeriod" startAt="3"/>
              <a:defRPr/>
            </a:pPr>
            <a:r>
              <a:rPr lang="en-AU" sz="900" b="1" dirty="0">
                <a:solidFill>
                  <a:srgbClr val="3C69FF"/>
                </a:solidFill>
              </a:rPr>
              <a:t>Contract boundary</a:t>
            </a:r>
          </a:p>
          <a:p>
            <a:pPr marL="228600" indent="-228600">
              <a:spcBef>
                <a:spcPts val="0"/>
              </a:spcBef>
              <a:spcAft>
                <a:spcPts val="0"/>
              </a:spcAft>
              <a:buSzPct val="100000"/>
              <a:buFont typeface="Arial" panose="020B0604020202020204" pitchFamily="34" charset="0"/>
              <a:buChar char="•"/>
              <a:defRPr/>
            </a:pPr>
            <a:r>
              <a:rPr lang="en-US" sz="900" dirty="0"/>
              <a:t>For Direct Insurers - A lot of (wasted) effort spent to ensure UC vs RCH interpretation was meeting the accounting requirements but still give sensible business results as far as possible</a:t>
            </a:r>
          </a:p>
          <a:p>
            <a:pPr marL="228600" indent="-228600">
              <a:spcBef>
                <a:spcPts val="0"/>
              </a:spcBef>
              <a:spcAft>
                <a:spcPts val="0"/>
              </a:spcAft>
              <a:buSzPct val="100000"/>
              <a:buFont typeface="Arial" panose="020B0604020202020204" pitchFamily="34" charset="0"/>
              <a:buChar char="•"/>
              <a:defRPr/>
            </a:pPr>
            <a:r>
              <a:rPr lang="en-US" sz="900" dirty="0"/>
              <a:t>For Reinsurers - Treaties with different termination / recapture / repricing rights required additional effort for contract boundary assessment</a:t>
            </a:r>
          </a:p>
          <a:p>
            <a:pPr>
              <a:spcBef>
                <a:spcPts val="0"/>
              </a:spcBef>
              <a:spcAft>
                <a:spcPts val="0"/>
              </a:spcAft>
              <a:buSzPct val="100000"/>
              <a:defRPr/>
            </a:pPr>
            <a:endParaRPr lang="en-AU" sz="900" b="1" dirty="0"/>
          </a:p>
          <a:p>
            <a:pPr marL="228600" indent="-228600">
              <a:spcBef>
                <a:spcPts val="300"/>
              </a:spcBef>
              <a:spcAft>
                <a:spcPts val="300"/>
              </a:spcAft>
              <a:buSzPct val="100000"/>
              <a:buFont typeface="+mj-lt"/>
              <a:buAutoNum type="arabicPeriod" startAt="4"/>
              <a:defRPr/>
            </a:pPr>
            <a:r>
              <a:rPr lang="en-AU" sz="900" b="1" dirty="0">
                <a:solidFill>
                  <a:srgbClr val="3C69FF"/>
                </a:solidFill>
              </a:rPr>
              <a:t>Disclosures</a:t>
            </a:r>
          </a:p>
          <a:p>
            <a:pPr marL="228600" indent="-228600">
              <a:spcBef>
                <a:spcPts val="0"/>
              </a:spcBef>
              <a:spcAft>
                <a:spcPts val="0"/>
              </a:spcAft>
              <a:buSzPct val="100000"/>
              <a:buFont typeface="Arial" panose="020B0604020202020204" pitchFamily="34" charset="0"/>
              <a:buChar char="•"/>
              <a:defRPr/>
            </a:pPr>
            <a:r>
              <a:rPr lang="en-US" sz="900" dirty="0"/>
              <a:t>Volume of disclosure tables increased significantly vs IFRS 4 /MoS</a:t>
            </a:r>
          </a:p>
          <a:p>
            <a:pPr marL="228600" indent="-228600">
              <a:spcBef>
                <a:spcPts val="0"/>
              </a:spcBef>
              <a:spcAft>
                <a:spcPts val="0"/>
              </a:spcAft>
              <a:buSzPct val="100000"/>
              <a:buFont typeface="Arial" panose="020B0604020202020204" pitchFamily="34" charset="0"/>
              <a:buChar char="•"/>
              <a:defRPr/>
            </a:pPr>
            <a:r>
              <a:rPr lang="en-US" sz="900" dirty="0"/>
              <a:t>Complexities of the liability roll forward tables</a:t>
            </a:r>
          </a:p>
          <a:p>
            <a:pPr>
              <a:spcBef>
                <a:spcPts val="0"/>
              </a:spcBef>
              <a:spcAft>
                <a:spcPts val="0"/>
              </a:spcAft>
              <a:buSzPct val="100000"/>
              <a:defRPr/>
            </a:pPr>
            <a:endParaRPr lang="en-US" sz="900" dirty="0"/>
          </a:p>
          <a:p>
            <a:pPr>
              <a:spcBef>
                <a:spcPts val="0"/>
              </a:spcBef>
              <a:spcAft>
                <a:spcPts val="0"/>
              </a:spcAft>
              <a:buSzPct val="100000"/>
              <a:defRPr/>
            </a:pPr>
            <a:r>
              <a:rPr lang="en-US" sz="900" dirty="0"/>
              <a:t>In addition, Risk Adjustment was generally viewed as moderately challenging (13 out of 22 participants). Key challenges include the judgement/subjectivity for determining key parameters (e.g. cost of capital rate, probability of sufficiency) method for deriving gross vs net etc.</a:t>
            </a:r>
          </a:p>
          <a:p>
            <a:pPr>
              <a:spcBef>
                <a:spcPts val="0"/>
              </a:spcBef>
              <a:spcAft>
                <a:spcPts val="0"/>
              </a:spcAft>
              <a:buSzPct val="100000"/>
              <a:defRPr/>
            </a:pPr>
            <a:endParaRPr lang="en-US" sz="900" dirty="0"/>
          </a:p>
          <a:p>
            <a:pPr>
              <a:spcBef>
                <a:spcPts val="0"/>
              </a:spcBef>
              <a:spcAft>
                <a:spcPts val="0"/>
              </a:spcAft>
              <a:buSzPct val="100000"/>
              <a:defRPr/>
            </a:pPr>
            <a:r>
              <a:rPr lang="en-US" sz="900" dirty="0"/>
              <a:t>Several respondents noted ongoing difficulty aligning technical interpretations (especially for RA, discount rates and coverage units) with external audit expectations.</a:t>
            </a:r>
          </a:p>
          <a:p>
            <a:pPr>
              <a:spcBef>
                <a:spcPts val="0"/>
              </a:spcBef>
              <a:spcAft>
                <a:spcPts val="0"/>
              </a:spcAft>
              <a:buSzPct val="100000"/>
              <a:defRPr/>
            </a:pPr>
            <a:endParaRPr lang="en-US" sz="900" dirty="0"/>
          </a:p>
          <a:p>
            <a:pPr>
              <a:spcBef>
                <a:spcPts val="0"/>
              </a:spcBef>
              <a:spcAft>
                <a:spcPts val="0"/>
              </a:spcAft>
              <a:buSzPct val="100000"/>
              <a:defRPr/>
            </a:pPr>
            <a:endParaRPr lang="en-US" sz="900" dirty="0"/>
          </a:p>
          <a:p>
            <a:pPr>
              <a:spcBef>
                <a:spcPts val="300"/>
              </a:spcBef>
              <a:spcAft>
                <a:spcPts val="300"/>
              </a:spcAft>
              <a:buSzPct val="100000"/>
              <a:defRPr/>
            </a:pPr>
            <a:endParaRPr lang="en-AU" sz="900" b="1" dirty="0"/>
          </a:p>
        </p:txBody>
      </p:sp>
      <p:sp>
        <p:nvSpPr>
          <p:cNvPr id="5" name="Title">
            <a:extLst>
              <a:ext uri="{FF2B5EF4-FFF2-40B4-BE49-F238E27FC236}">
                <a16:creationId xmlns:a16="http://schemas.microsoft.com/office/drawing/2014/main" id="{1F6BBD12-3A90-79B0-6E73-9C0FA250FEC5}"/>
              </a:ext>
            </a:extLst>
          </p:cNvPr>
          <p:cNvSpPr txBox="1"/>
          <p:nvPr/>
        </p:nvSpPr>
        <p:spPr>
          <a:xfrm>
            <a:off x="334842" y="266433"/>
            <a:ext cx="7229704" cy="370846"/>
          </a:xfrm>
          <a:prstGeom prst="rect">
            <a:avLst/>
          </a:prstGeom>
          <a:noFill/>
        </p:spPr>
        <p:txBody>
          <a:bodyPr vert="horz" rtlCol="0">
            <a:spAutoFit/>
          </a:bodyPr>
          <a:lstStyle/>
          <a:p>
            <a:r>
              <a:rPr lang="en-US" sz="1800" b="1" dirty="0">
                <a:solidFill>
                  <a:srgbClr val="3C69FF"/>
                </a:solidFill>
                <a:latin typeface="Arial" panose="020B0604020202020204" pitchFamily="34" charset="0"/>
              </a:rPr>
              <a:t>Section 1: Technical IFRS 17 Interpretations and Policy Choices</a:t>
            </a:r>
            <a:endParaRPr lang="en-AU" sz="1800" b="1" dirty="0">
              <a:solidFill>
                <a:srgbClr val="3C69FF"/>
              </a:solidFill>
              <a:latin typeface="Arial" panose="020B0604020202020204" pitchFamily="34" charset="0"/>
            </a:endParaRPr>
          </a:p>
        </p:txBody>
      </p:sp>
      <p:sp>
        <p:nvSpPr>
          <p:cNvPr id="6" name="SubTitle">
            <a:extLst>
              <a:ext uri="{FF2B5EF4-FFF2-40B4-BE49-F238E27FC236}">
                <a16:creationId xmlns:a16="http://schemas.microsoft.com/office/drawing/2014/main" id="{629F74AF-AB14-F67F-D261-43F1B73FC25A}"/>
              </a:ext>
            </a:extLst>
          </p:cNvPr>
          <p:cNvSpPr txBox="1"/>
          <p:nvPr/>
        </p:nvSpPr>
        <p:spPr>
          <a:xfrm>
            <a:off x="334842" y="518465"/>
            <a:ext cx="10314108" cy="276999"/>
          </a:xfrm>
          <a:prstGeom prst="rect">
            <a:avLst/>
          </a:prstGeom>
          <a:noFill/>
        </p:spPr>
        <p:txBody>
          <a:bodyPr vert="horz" wrap="square" rtlCol="0">
            <a:spAutoFit/>
          </a:bodyPr>
          <a:lstStyle/>
          <a:p>
            <a:r>
              <a:rPr lang="en-US" sz="1200" dirty="0">
                <a:latin typeface="Arial" panose="020B0604020202020204" pitchFamily="34" charset="0"/>
              </a:rPr>
              <a:t>Which aspects of IFRS 17 were the most challenging to interpret, requiring significant judgment as well as consultation with auditors or advisors?</a:t>
            </a:r>
            <a:endParaRPr lang="en-AU" sz="1200" dirty="0">
              <a:latin typeface="Arial" panose="020B0604020202020204" pitchFamily="34" charset="0"/>
            </a:endParaRPr>
          </a:p>
        </p:txBody>
      </p:sp>
      <p:pic>
        <p:nvPicPr>
          <p:cNvPr id="3" name="Picture 1">
            <a:extLst>
              <a:ext uri="{FF2B5EF4-FFF2-40B4-BE49-F238E27FC236}">
                <a16:creationId xmlns:a16="http://schemas.microsoft.com/office/drawing/2014/main" id="{EFF0120B-C1F7-AD30-9D74-7F4EE8B3B397}"/>
              </a:ext>
            </a:extLst>
          </p:cNvPr>
          <p:cNvPicPr>
            <a:picLocks/>
          </p:cNvPicPr>
          <p:nvPr/>
        </p:nvPicPr>
        <p:blipFill>
          <a:blip r:embed="rId2">
            <a:extLst>
              <a:ext uri="{96DAC541-7B7A-43D3-8B79-37D633B846F1}">
                <asvg:svgBlip xmlns:asvg="http://schemas.microsoft.com/office/drawing/2016/SVG/main" r:embed="rId3"/>
              </a:ext>
            </a:extLst>
          </a:blip>
          <a:srcRect/>
          <a:stretch/>
        </p:blipFill>
        <p:spPr>
          <a:xfrm>
            <a:off x="396049" y="1087336"/>
            <a:ext cx="7391400" cy="5667375"/>
          </a:xfrm>
          <a:prstGeom prst="rect">
            <a:avLst/>
          </a:prstGeom>
        </p:spPr>
      </p:pic>
      <p:sp>
        <p:nvSpPr>
          <p:cNvPr id="2" name="Slide Number Placeholder 1">
            <a:extLst>
              <a:ext uri="{FF2B5EF4-FFF2-40B4-BE49-F238E27FC236}">
                <a16:creationId xmlns:a16="http://schemas.microsoft.com/office/drawing/2014/main" id="{7ADBF171-71B5-1B25-D510-BDE180615A67}"/>
              </a:ext>
            </a:extLst>
          </p:cNvPr>
          <p:cNvSpPr>
            <a:spLocks noGrp="1"/>
          </p:cNvSpPr>
          <p:nvPr>
            <p:ph type="sldNum" sz="quarter" idx="12"/>
          </p:nvPr>
        </p:nvSpPr>
        <p:spPr/>
        <p:txBody>
          <a:bodyPr/>
          <a:lstStyle/>
          <a:p>
            <a:fld id="{C5EF2332-01BF-834F-8236-50238282D533}"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8" ma:contentTypeDescription="" ma:contentTypeScope="" ma:versionID="bad0d07f1b6e8c1b79345029eaf745f9">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ada8bf7435599ade032303e531caa99a"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element name="MediaServiceBillingMetadata" ma:index="4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12</Value>
      <Value>24</Value>
      <Value>40</Value>
      <Value>153</Value>
    </TaxCatchAll>
    <_dlc_DocId xmlns="7c09f450-3099-4ab0-9797-308ed8a26daf">CE6YYQN64SX3-786882053-16556</_dlc_DocId>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https://actuaries.sharepoint.com/sites/DMS/_layouts/15/DocIdRedir.aspx?ID=CE6YYQN64SX3-786882053-16556</Url>
      <Description>CE6YYQN64SX3-786882053-16556</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Discover the real-world impacts of IFRS 17 implementation across Australia and New Zealand's life insurance sector. This Actuaries Institute Insights session presents findings from a comprehensive post-implementation survey, featuring responses from 22 insurers and reinsurers.
Developed by the Actuaries Institute’s Life Insurance Practice Committee with support from Dataly Actuarial and Deloitte, this survey captures critical insights across technical interpretations, systems implementation, business impacts, and first-year lessons learned.
Whether you're an actuary, accountant, regulator, or financial services professional, you'll gain valuable intelligence on industry-wide patterns, policy choices, and operational challenges emerging from IFRS 17 adoption.
Join us to understand how the industry is navigating this fundamental accounting transformation and what it means for future practice.</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Insights and Other Events</TermName>
          <TermId xmlns="http://schemas.microsoft.com/office/infopath/2007/PartnerControls">f0c84e4b-d864-421b-8ef7-dc22b090c6d4</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Insights</TermName>
          <TermId xmlns="http://schemas.microsoft.com/office/infopath/2007/PartnerControls">ab485f83-9006-4bcf-ac6c-13f27c86f67c</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9569d787-6e84-54f3-bb73-49428bdffdd7</CMS_x0020_Document_x0020_ID>
    <Created-Date xmlns="b9043e53-a078-4fe1-9a97-1dc890974721">2026-02-11T13:00:00+00:00</Created-Date>
    <wic_System_Copyright xmlns="http://schemas.microsoft.com/sharepoint/v3/fields" xsi:nil="true"/>
    <new-release-expiry xmlns="b9043e53-a078-4fe1-9a97-1dc890974721" xsi:nil="true"/>
    <Lastupdated xmlns="7b3e9424-693f-4334-9dc1-37abbe0983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BD7D8A7-5CED-4A0B-8503-C9195E7B5371}"/>
</file>

<file path=customXml/itemProps2.xml><?xml version="1.0" encoding="utf-8"?>
<ds:datastoreItem xmlns:ds="http://schemas.openxmlformats.org/officeDocument/2006/customXml" ds:itemID="{82E6CF59-C1EB-4D65-98F5-3A0ADEF5A893}">
  <ds:schemaRefs>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documentManagement/types"/>
    <ds:schemaRef ds:uri="http://purl.org/dc/dcmitype/"/>
    <ds:schemaRef ds:uri="11bbd0b6-cf78-40e1-81a8-41e398b0b732"/>
    <ds:schemaRef ds:uri="f56b0309-59bf-4234-a616-6442779418ae"/>
    <ds:schemaRef ds:uri="http://schemas.microsoft.com/office/2006/metadata/properties"/>
    <ds:schemaRef ds:uri="http://www.w3.org/XML/1998/namespace"/>
    <ds:schemaRef ds:uri="7e948e1f-1c1f-44ca-b8c3-272baaf9988d"/>
    <ds:schemaRef ds:uri="3138fe39-45e2-4243-b4f0-a56ce41f1c6e"/>
  </ds:schemaRefs>
</ds:datastoreItem>
</file>

<file path=customXml/itemProps3.xml><?xml version="1.0" encoding="utf-8"?>
<ds:datastoreItem xmlns:ds="http://schemas.openxmlformats.org/officeDocument/2006/customXml" ds:itemID="{A9DBEB65-E971-447E-AEA2-71EC46013AD9}">
  <ds:schemaRefs>
    <ds:schemaRef ds:uri="http://schemas.microsoft.com/sharepoint/v3/contenttype/forms"/>
  </ds:schemaRefs>
</ds:datastoreItem>
</file>

<file path=customXml/itemProps4.xml><?xml version="1.0" encoding="utf-8"?>
<ds:datastoreItem xmlns:ds="http://schemas.openxmlformats.org/officeDocument/2006/customXml" ds:itemID="{849E8BAA-A762-494F-83BE-A11F903A5E2A}"/>
</file>

<file path=customXml/itemProps5.xml><?xml version="1.0" encoding="utf-8"?>
<ds:datastoreItem xmlns:ds="http://schemas.openxmlformats.org/officeDocument/2006/customXml" ds:itemID="{E2395E35-174A-4FD5-911C-1526182C3527}"/>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9605</TotalTime>
  <Words>8895</Words>
  <Application>Microsoft Office PowerPoint</Application>
  <PresentationFormat>Widescreen</PresentationFormat>
  <Paragraphs>610</Paragraphs>
  <Slides>46</Slides>
  <Notes>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IFRS-17 Post Implementation 2025 Survey Report  February 2026</vt:lpstr>
      <vt:lpstr>PowerPoint Presentation</vt:lpstr>
      <vt:lpstr>Contents</vt:lpstr>
      <vt:lpstr>Introduction</vt:lpstr>
      <vt:lpstr>Participation</vt:lpstr>
      <vt:lpstr>Glossary and Abbreviations</vt:lpstr>
      <vt:lpstr>Executive Summary</vt:lpstr>
      <vt:lpstr>Section 1: Technical IFRS 17 Interpretations and Policy Choices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System &amp; Operations</vt:lpstr>
      <vt:lpstr>PowerPoint Presentation</vt:lpstr>
      <vt:lpstr>PowerPoint Presentation</vt:lpstr>
      <vt:lpstr>PowerPoint Presentation</vt:lpstr>
      <vt:lpstr>PowerPoint Presentation</vt:lpstr>
      <vt:lpstr>PowerPoint Presentation</vt:lpstr>
      <vt:lpstr>Section 3: Business Impact &amp; Lessons Learned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4: Reflections on Industry &amp; Institute Support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101</TotalTime>
  <Words>51</Words>
  <Application>Microsoft Office PowerPoint</Application>
  <PresentationFormat>Widescreen</PresentationFormat>
  <Paragraphs>16</Paragraphs>
  <Slides>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Presentation Title</vt:lpstr>
      <vt:lpstr>PowerPoint Presentation</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IFRS 17 Life Insurance and Reinsurance: Australia and New Zealand Insights</dc:title>
  <dc:creator>Matthew Buckle and Keith Chong</dc:creator>
  <cp:keywords/>
  <cp:lastModifiedBy>Milesh Bhadresa</cp:lastModifiedBy>
  <cp:revision>31</cp:revision>
  <dcterms:created xsi:type="dcterms:W3CDTF">2025-11-26T05:45:22Z</dcterms:created>
  <dcterms:modified xsi:type="dcterms:W3CDTF">2026-02-11T02:36:36Z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header-includes">
    <vt:lpwstr/>
  </property>
  <property fmtid="{D5CDD505-2E9C-101B-9397-08002B2CF9AE}" pid="4" name="include-after">
    <vt:lpwstr/>
  </property>
  <property fmtid="{D5CDD505-2E9C-101B-9397-08002B2CF9AE}" pid="5" name="include-before">
    <vt:lpwstr/>
  </property>
  <property fmtid="{D5CDD505-2E9C-101B-9397-08002B2CF9AE}" pid="6" name="labels">
    <vt:lpwstr/>
  </property>
  <property fmtid="{D5CDD505-2E9C-101B-9397-08002B2CF9AE}" pid="7" name="toc-title">
    <vt:lpwstr>Table of contents</vt:lpwstr>
  </property>
  <property fmtid="{D5CDD505-2E9C-101B-9397-08002B2CF9AE}" pid="8" name="ContentTypeId">
    <vt:lpwstr>0x0101005B474B5874136940B1FCFFA385B6F80C00B91DFC3462D36342B5E9C63B1B6AF453</vt:lpwstr>
  </property>
  <property fmtid="{D5CDD505-2E9C-101B-9397-08002B2CF9AE}" pid="9" name="MediaServiceImageTags">
    <vt:lpwstr/>
  </property>
  <property fmtid="{D5CDD505-2E9C-101B-9397-08002B2CF9AE}" pid="10" name="_dlc_DocIdItemGuid">
    <vt:lpwstr>47405b40-44df-4624-9655-e3f4269b1e72</vt:lpwstr>
  </property>
  <property fmtid="{D5CDD505-2E9C-101B-9397-08002B2CF9AE}" pid="11" name="Prototype_Education_Programs">
    <vt:lpwstr/>
  </property>
  <property fmtid="{D5CDD505-2E9C-101B-9397-08002B2CF9AE}" pid="12" name="Prototype_CPD_Activity_Format">
    <vt:lpwstr>33;#Presentation Slides|d40094d7-41bb-4670-ae67-14554674b2a3</vt:lpwstr>
  </property>
  <property fmtid="{D5CDD505-2E9C-101B-9397-08002B2CF9AE}" pid="13" name="Prototype_Practice_Area">
    <vt:lpwstr>24;#Life Insurance|2f4b7b7b-e853-4c23-b89a-c367646d2d02</vt:lpwstr>
  </property>
  <property fmtid="{D5CDD505-2E9C-101B-9397-08002B2CF9AE}" pid="14" name="Prototype_Content_Types">
    <vt:lpwstr>29;#Presentation slides|82514a72-d478-4557-818e-561b0f30fbaf</vt:lpwstr>
  </property>
  <property fmtid="{D5CDD505-2E9C-101B-9397-08002B2CF9AE}" pid="15" name="Prototype_Tags">
    <vt:lpwstr>40;#Past Event|81820cd3-45f0-44e5-97c3-ef5505ffe26e;#153;#Insights and Other Events|f0c84e4b-d864-421b-8ef7-dc22b090c6d4</vt:lpwstr>
  </property>
  <property fmtid="{D5CDD505-2E9C-101B-9397-08002B2CF9AE}" pid="16" name="lcf76f155ced4ddcb4097134ff3c332f">
    <vt:lpwstr/>
  </property>
  <property fmtid="{D5CDD505-2E9C-101B-9397-08002B2CF9AE}" pid="17" name="Prototype_Event_Types">
    <vt:lpwstr>12;#Insights|ab485f83-9006-4bcf-ac6c-13f27c86f67c</vt:lpwstr>
  </property>
</Properties>
</file>