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62"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5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34"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8BE104-8E93-4134-ABBA-6AD095864770}" v="14" dt="2025-11-06T04:30:50.0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howGuides="1">
      <p:cViewPr varScale="1">
        <p:scale>
          <a:sx n="105" d="100"/>
          <a:sy n="105" d="100"/>
        </p:scale>
        <p:origin x="834" y="114"/>
      </p:cViewPr>
      <p:guideLst>
        <p:guide orient="horz" pos="1434"/>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29" Type="http://schemas.openxmlformats.org/officeDocument/2006/relationships/customXml" Target="../customXml/item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28"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 Id="rId27"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ana Woodward" userId="e60ffc11-0670-4755-8ad7-e35efff17491" providerId="ADAL" clId="{796BABF2-D789-4BAA-A599-086B9F73770E}"/>
    <pc:docChg chg="addSld modSld">
      <pc:chgData name="Luana Woodward" userId="e60ffc11-0670-4755-8ad7-e35efff17491" providerId="ADAL" clId="{796BABF2-D789-4BAA-A599-086B9F73770E}" dt="2025-11-06T04:30:50.082" v="13"/>
      <pc:docMkLst>
        <pc:docMk/>
      </pc:docMkLst>
      <pc:sldChg chg="add">
        <pc:chgData name="Luana Woodward" userId="e60ffc11-0670-4755-8ad7-e35efff17491" providerId="ADAL" clId="{796BABF2-D789-4BAA-A599-086B9F73770E}" dt="2025-11-06T04:30:50.082" v="13"/>
        <pc:sldMkLst>
          <pc:docMk/>
          <pc:sldMk cId="700930945" sldId="256"/>
        </pc:sldMkLst>
      </pc:sldChg>
      <pc:sldChg chg="add">
        <pc:chgData name="Luana Woodward" userId="e60ffc11-0670-4755-8ad7-e35efff17491" providerId="ADAL" clId="{796BABF2-D789-4BAA-A599-086B9F73770E}" dt="2025-11-06T04:24:36.720" v="0"/>
        <pc:sldMkLst>
          <pc:docMk/>
          <pc:sldMk cId="706628876" sldId="263"/>
        </pc:sldMkLst>
      </pc:sldChg>
      <pc:sldChg chg="add">
        <pc:chgData name="Luana Woodward" userId="e60ffc11-0670-4755-8ad7-e35efff17491" providerId="ADAL" clId="{796BABF2-D789-4BAA-A599-086B9F73770E}" dt="2025-11-06T04:24:50.903" v="1"/>
        <pc:sldMkLst>
          <pc:docMk/>
          <pc:sldMk cId="2956026205" sldId="264"/>
        </pc:sldMkLst>
      </pc:sldChg>
      <pc:sldChg chg="add">
        <pc:chgData name="Luana Woodward" userId="e60ffc11-0670-4755-8ad7-e35efff17491" providerId="ADAL" clId="{796BABF2-D789-4BAA-A599-086B9F73770E}" dt="2025-11-06T04:25:52.275" v="2"/>
        <pc:sldMkLst>
          <pc:docMk/>
          <pc:sldMk cId="3363130654" sldId="265"/>
        </pc:sldMkLst>
      </pc:sldChg>
      <pc:sldChg chg="add">
        <pc:chgData name="Luana Woodward" userId="e60ffc11-0670-4755-8ad7-e35efff17491" providerId="ADAL" clId="{796BABF2-D789-4BAA-A599-086B9F73770E}" dt="2025-11-06T04:26:07.668" v="3"/>
        <pc:sldMkLst>
          <pc:docMk/>
          <pc:sldMk cId="3987731072" sldId="266"/>
        </pc:sldMkLst>
      </pc:sldChg>
      <pc:sldChg chg="add">
        <pc:chgData name="Luana Woodward" userId="e60ffc11-0670-4755-8ad7-e35efff17491" providerId="ADAL" clId="{796BABF2-D789-4BAA-A599-086B9F73770E}" dt="2025-11-06T04:26:27.745" v="4"/>
        <pc:sldMkLst>
          <pc:docMk/>
          <pc:sldMk cId="3532074074" sldId="267"/>
        </pc:sldMkLst>
      </pc:sldChg>
      <pc:sldChg chg="add">
        <pc:chgData name="Luana Woodward" userId="e60ffc11-0670-4755-8ad7-e35efff17491" providerId="ADAL" clId="{796BABF2-D789-4BAA-A599-086B9F73770E}" dt="2025-11-06T04:26:55.364" v="5"/>
        <pc:sldMkLst>
          <pc:docMk/>
          <pc:sldMk cId="861950832" sldId="268"/>
        </pc:sldMkLst>
      </pc:sldChg>
      <pc:sldChg chg="add">
        <pc:chgData name="Luana Woodward" userId="e60ffc11-0670-4755-8ad7-e35efff17491" providerId="ADAL" clId="{796BABF2-D789-4BAA-A599-086B9F73770E}" dt="2025-11-06T04:27:10.153" v="6"/>
        <pc:sldMkLst>
          <pc:docMk/>
          <pc:sldMk cId="3266667756" sldId="269"/>
        </pc:sldMkLst>
      </pc:sldChg>
      <pc:sldChg chg="add">
        <pc:chgData name="Luana Woodward" userId="e60ffc11-0670-4755-8ad7-e35efff17491" providerId="ADAL" clId="{796BABF2-D789-4BAA-A599-086B9F73770E}" dt="2025-11-06T04:27:45.137" v="7"/>
        <pc:sldMkLst>
          <pc:docMk/>
          <pc:sldMk cId="4012604542" sldId="270"/>
        </pc:sldMkLst>
      </pc:sldChg>
      <pc:sldChg chg="add">
        <pc:chgData name="Luana Woodward" userId="e60ffc11-0670-4755-8ad7-e35efff17491" providerId="ADAL" clId="{796BABF2-D789-4BAA-A599-086B9F73770E}" dt="2025-11-06T04:28:00.779" v="8"/>
        <pc:sldMkLst>
          <pc:docMk/>
          <pc:sldMk cId="4165628883" sldId="271"/>
        </pc:sldMkLst>
      </pc:sldChg>
      <pc:sldChg chg="add">
        <pc:chgData name="Luana Woodward" userId="e60ffc11-0670-4755-8ad7-e35efff17491" providerId="ADAL" clId="{796BABF2-D789-4BAA-A599-086B9F73770E}" dt="2025-11-06T04:28:32.135" v="9"/>
        <pc:sldMkLst>
          <pc:docMk/>
          <pc:sldMk cId="1697490369" sldId="272"/>
        </pc:sldMkLst>
      </pc:sldChg>
      <pc:sldChg chg="add">
        <pc:chgData name="Luana Woodward" userId="e60ffc11-0670-4755-8ad7-e35efff17491" providerId="ADAL" clId="{796BABF2-D789-4BAA-A599-086B9F73770E}" dt="2025-11-06T04:28:48.948" v="10"/>
        <pc:sldMkLst>
          <pc:docMk/>
          <pc:sldMk cId="3862542182" sldId="273"/>
        </pc:sldMkLst>
      </pc:sldChg>
      <pc:sldChg chg="add">
        <pc:chgData name="Luana Woodward" userId="e60ffc11-0670-4755-8ad7-e35efff17491" providerId="ADAL" clId="{796BABF2-D789-4BAA-A599-086B9F73770E}" dt="2025-11-06T04:30:17.495" v="11"/>
        <pc:sldMkLst>
          <pc:docMk/>
          <pc:sldMk cId="3440795841" sldId="274"/>
        </pc:sldMkLst>
      </pc:sldChg>
      <pc:sldChg chg="add">
        <pc:chgData name="Luana Woodward" userId="e60ffc11-0670-4755-8ad7-e35efff17491" providerId="ADAL" clId="{796BABF2-D789-4BAA-A599-086B9F73770E}" dt="2025-11-06T04:30:36.004" v="12"/>
        <pc:sldMkLst>
          <pc:docMk/>
          <pc:sldMk cId="1783946004" sldId="275"/>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998087629483983E-2"/>
          <c:y val="2.0769200295264759E-2"/>
          <c:w val="0.88275130305386529"/>
          <c:h val="0.81815189293456392"/>
        </c:manualLayout>
      </c:layout>
      <c:barChart>
        <c:barDir val="col"/>
        <c:grouping val="clustered"/>
        <c:varyColors val="0"/>
        <c:ser>
          <c:idx val="0"/>
          <c:order val="0"/>
          <c:tx>
            <c:strRef>
              <c:f>Sheet1!$M$19</c:f>
              <c:strCache>
                <c:ptCount val="1"/>
                <c:pt idx="0">
                  <c:v>1983</c:v>
                </c:pt>
              </c:strCache>
            </c:strRef>
          </c:tx>
          <c:spPr>
            <a:solidFill>
              <a:schemeClr val="accent1"/>
            </a:solidFill>
            <a:ln>
              <a:noFill/>
            </a:ln>
            <a:effectLst/>
          </c:spPr>
          <c:invertIfNegative val="0"/>
          <c:cat>
            <c:strRef>
              <c:f>Sheet1!$L$20:$L$27</c:f>
              <c:strCache>
                <c:ptCount val="8"/>
                <c:pt idx="0">
                  <c:v>        &lt;15</c:v>
                </c:pt>
                <c:pt idx="1">
                  <c:v>    15-24</c:v>
                </c:pt>
                <c:pt idx="2">
                  <c:v>    25-34</c:v>
                </c:pt>
                <c:pt idx="3">
                  <c:v>    35-44</c:v>
                </c:pt>
                <c:pt idx="4">
                  <c:v>    45-54</c:v>
                </c:pt>
                <c:pt idx="5">
                  <c:v>    55-64</c:v>
                </c:pt>
                <c:pt idx="6">
                  <c:v>    65-84</c:v>
                </c:pt>
                <c:pt idx="7">
                  <c:v>       85+</c:v>
                </c:pt>
              </c:strCache>
            </c:strRef>
          </c:cat>
          <c:val>
            <c:numRef>
              <c:f>Sheet1!$M$20:$M$27</c:f>
              <c:numCache>
                <c:formatCode>0.0%</c:formatCode>
                <c:ptCount val="8"/>
                <c:pt idx="0">
                  <c:v>0.24399999999999999</c:v>
                </c:pt>
                <c:pt idx="1">
                  <c:v>0.17100000000000001</c:v>
                </c:pt>
                <c:pt idx="2">
                  <c:v>0.16300000000000001</c:v>
                </c:pt>
                <c:pt idx="3">
                  <c:v>0.13200000000000001</c:v>
                </c:pt>
                <c:pt idx="4">
                  <c:v>9.8000000000000004E-2</c:v>
                </c:pt>
                <c:pt idx="5">
                  <c:v>9.1999999999999998E-2</c:v>
                </c:pt>
                <c:pt idx="6">
                  <c:v>9.2999999999999999E-2</c:v>
                </c:pt>
                <c:pt idx="7">
                  <c:v>7.0000000000000001E-3</c:v>
                </c:pt>
              </c:numCache>
            </c:numRef>
          </c:val>
          <c:extLst>
            <c:ext xmlns:c16="http://schemas.microsoft.com/office/drawing/2014/chart" uri="{C3380CC4-5D6E-409C-BE32-E72D297353CC}">
              <c16:uniqueId val="{00000000-6A07-45A3-A5BA-34092BCBBAC5}"/>
            </c:ext>
          </c:extLst>
        </c:ser>
        <c:ser>
          <c:idx val="1"/>
          <c:order val="1"/>
          <c:tx>
            <c:strRef>
              <c:f>Sheet1!$N$19</c:f>
              <c:strCache>
                <c:ptCount val="1"/>
                <c:pt idx="0">
                  <c:v>2023</c:v>
                </c:pt>
              </c:strCache>
            </c:strRef>
          </c:tx>
          <c:spPr>
            <a:solidFill>
              <a:schemeClr val="accent2"/>
            </a:solidFill>
            <a:ln>
              <a:noFill/>
            </a:ln>
            <a:effectLst/>
          </c:spPr>
          <c:invertIfNegative val="0"/>
          <c:cat>
            <c:strRef>
              <c:f>Sheet1!$L$20:$L$27</c:f>
              <c:strCache>
                <c:ptCount val="8"/>
                <c:pt idx="0">
                  <c:v>        &lt;15</c:v>
                </c:pt>
                <c:pt idx="1">
                  <c:v>    15-24</c:v>
                </c:pt>
                <c:pt idx="2">
                  <c:v>    25-34</c:v>
                </c:pt>
                <c:pt idx="3">
                  <c:v>    35-44</c:v>
                </c:pt>
                <c:pt idx="4">
                  <c:v>    45-54</c:v>
                </c:pt>
                <c:pt idx="5">
                  <c:v>    55-64</c:v>
                </c:pt>
                <c:pt idx="6">
                  <c:v>    65-84</c:v>
                </c:pt>
                <c:pt idx="7">
                  <c:v>       85+</c:v>
                </c:pt>
              </c:strCache>
            </c:strRef>
          </c:cat>
          <c:val>
            <c:numRef>
              <c:f>Sheet1!$N$20:$N$27</c:f>
              <c:numCache>
                <c:formatCode>0.0%</c:formatCode>
                <c:ptCount val="8"/>
                <c:pt idx="0">
                  <c:v>0.18</c:v>
                </c:pt>
                <c:pt idx="1">
                  <c:v>0.124</c:v>
                </c:pt>
                <c:pt idx="2">
                  <c:v>0.14399999999999999</c:v>
                </c:pt>
                <c:pt idx="3">
                  <c:v>0.14000000000000001</c:v>
                </c:pt>
                <c:pt idx="4">
                  <c:v>0.125</c:v>
                </c:pt>
                <c:pt idx="5">
                  <c:v>0.115</c:v>
                </c:pt>
                <c:pt idx="6">
                  <c:v>0.151</c:v>
                </c:pt>
                <c:pt idx="7">
                  <c:v>2.1000000000000001E-2</c:v>
                </c:pt>
              </c:numCache>
            </c:numRef>
          </c:val>
          <c:extLst>
            <c:ext xmlns:c16="http://schemas.microsoft.com/office/drawing/2014/chart" uri="{C3380CC4-5D6E-409C-BE32-E72D297353CC}">
              <c16:uniqueId val="{00000001-6A07-45A3-A5BA-34092BCBBAC5}"/>
            </c:ext>
          </c:extLst>
        </c:ser>
        <c:ser>
          <c:idx val="2"/>
          <c:order val="2"/>
          <c:tx>
            <c:strRef>
              <c:f>Sheet1!$O$19</c:f>
              <c:strCache>
                <c:ptCount val="1"/>
                <c:pt idx="0">
                  <c:v>2063</c:v>
                </c:pt>
              </c:strCache>
            </c:strRef>
          </c:tx>
          <c:spPr>
            <a:solidFill>
              <a:schemeClr val="accent3"/>
            </a:solidFill>
            <a:ln>
              <a:noFill/>
            </a:ln>
            <a:effectLst/>
          </c:spPr>
          <c:invertIfNegative val="0"/>
          <c:cat>
            <c:strRef>
              <c:f>Sheet1!$L$20:$L$27</c:f>
              <c:strCache>
                <c:ptCount val="8"/>
                <c:pt idx="0">
                  <c:v>        &lt;15</c:v>
                </c:pt>
                <c:pt idx="1">
                  <c:v>    15-24</c:v>
                </c:pt>
                <c:pt idx="2">
                  <c:v>    25-34</c:v>
                </c:pt>
                <c:pt idx="3">
                  <c:v>    35-44</c:v>
                </c:pt>
                <c:pt idx="4">
                  <c:v>    45-54</c:v>
                </c:pt>
                <c:pt idx="5">
                  <c:v>    55-64</c:v>
                </c:pt>
                <c:pt idx="6">
                  <c:v>    65-84</c:v>
                </c:pt>
                <c:pt idx="7">
                  <c:v>       85+</c:v>
                </c:pt>
              </c:strCache>
            </c:strRef>
          </c:cat>
          <c:val>
            <c:numRef>
              <c:f>Sheet1!$O$20:$O$27</c:f>
              <c:numCache>
                <c:formatCode>0.0%</c:formatCode>
                <c:ptCount val="8"/>
                <c:pt idx="0">
                  <c:v>0.154</c:v>
                </c:pt>
                <c:pt idx="1">
                  <c:v>0.113</c:v>
                </c:pt>
                <c:pt idx="2">
                  <c:v>0.127</c:v>
                </c:pt>
                <c:pt idx="3">
                  <c:v>0.129</c:v>
                </c:pt>
                <c:pt idx="4">
                  <c:v>0.128</c:v>
                </c:pt>
                <c:pt idx="5">
                  <c:v>0.114</c:v>
                </c:pt>
                <c:pt idx="6">
                  <c:v>0.185</c:v>
                </c:pt>
                <c:pt idx="7">
                  <c:v>0.05</c:v>
                </c:pt>
              </c:numCache>
            </c:numRef>
          </c:val>
          <c:extLst>
            <c:ext xmlns:c16="http://schemas.microsoft.com/office/drawing/2014/chart" uri="{C3380CC4-5D6E-409C-BE32-E72D297353CC}">
              <c16:uniqueId val="{00000002-6A07-45A3-A5BA-34092BCBBAC5}"/>
            </c:ext>
          </c:extLst>
        </c:ser>
        <c:dLbls>
          <c:showLegendKey val="0"/>
          <c:showVal val="0"/>
          <c:showCatName val="0"/>
          <c:showSerName val="0"/>
          <c:showPercent val="0"/>
          <c:showBubbleSize val="0"/>
        </c:dLbls>
        <c:gapWidth val="219"/>
        <c:overlap val="-27"/>
        <c:axId val="469649456"/>
        <c:axId val="469647056"/>
      </c:barChart>
      <c:catAx>
        <c:axId val="469649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469647056"/>
        <c:crosses val="autoZero"/>
        <c:auto val="1"/>
        <c:lblAlgn val="ctr"/>
        <c:lblOffset val="100"/>
        <c:noMultiLvlLbl val="0"/>
      </c:catAx>
      <c:valAx>
        <c:axId val="46964705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469649456"/>
        <c:crosses val="autoZero"/>
        <c:crossBetween val="between"/>
      </c:valAx>
      <c:spPr>
        <a:noFill/>
        <a:ln>
          <a:noFill/>
        </a:ln>
        <a:effectLst/>
      </c:spPr>
    </c:plotArea>
    <c:legend>
      <c:legendPos val="b"/>
      <c:layout>
        <c:manualLayout>
          <c:xMode val="edge"/>
          <c:yMode val="edge"/>
          <c:x val="0.3294882090662577"/>
          <c:y val="1.3218590656213818E-2"/>
          <c:w val="0.38930163384923017"/>
          <c:h val="8.0882145048677981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4278964117722723E-2"/>
          <c:y val="2.125801033873536E-2"/>
          <c:w val="0.87398252498755147"/>
          <c:h val="0.73402037210722604"/>
        </c:manualLayout>
      </c:layout>
      <c:bar3DChart>
        <c:barDir val="col"/>
        <c:grouping val="clustered"/>
        <c:varyColors val="0"/>
        <c:ser>
          <c:idx val="0"/>
          <c:order val="0"/>
          <c:tx>
            <c:strRef>
              <c:f>Sheet1!$N$21</c:f>
              <c:strCache>
                <c:ptCount val="1"/>
                <c:pt idx="0">
                  <c:v>1983</c:v>
                </c:pt>
              </c:strCache>
            </c:strRef>
          </c:tx>
          <c:spPr>
            <a:solidFill>
              <a:schemeClr val="accent1"/>
            </a:solidFill>
            <a:ln>
              <a:noFill/>
            </a:ln>
            <a:effectLst/>
            <a:sp3d/>
          </c:spPr>
          <c:invertIfNegative val="0"/>
          <c:cat>
            <c:strRef>
              <c:f>Sheet1!$M$22:$M$29</c:f>
              <c:strCache>
                <c:ptCount val="8"/>
                <c:pt idx="0">
                  <c:v>              &lt;15</c:v>
                </c:pt>
                <c:pt idx="1">
                  <c:v>         15-24</c:v>
                </c:pt>
                <c:pt idx="2">
                  <c:v>         25-34</c:v>
                </c:pt>
                <c:pt idx="3">
                  <c:v>         35-44</c:v>
                </c:pt>
                <c:pt idx="4">
                  <c:v>         45-54</c:v>
                </c:pt>
                <c:pt idx="5">
                  <c:v>         55-64</c:v>
                </c:pt>
                <c:pt idx="6">
                  <c:v>         65-84</c:v>
                </c:pt>
                <c:pt idx="7">
                  <c:v>              85+</c:v>
                </c:pt>
              </c:strCache>
            </c:strRef>
          </c:cat>
          <c:val>
            <c:numRef>
              <c:f>Sheet1!$N$22:$N$29</c:f>
              <c:numCache>
                <c:formatCode>0.0%</c:formatCode>
                <c:ptCount val="8"/>
                <c:pt idx="0">
                  <c:v>0</c:v>
                </c:pt>
                <c:pt idx="1">
                  <c:v>0.23899999999999999</c:v>
                </c:pt>
                <c:pt idx="2">
                  <c:v>0.27100000000000002</c:v>
                </c:pt>
                <c:pt idx="3">
                  <c:v>0.23300000000000001</c:v>
                </c:pt>
                <c:pt idx="4">
                  <c:v>0.157</c:v>
                </c:pt>
                <c:pt idx="5">
                  <c:v>8.6999999999999994E-2</c:v>
                </c:pt>
                <c:pt idx="6">
                  <c:v>1.2999999999999999E-2</c:v>
                </c:pt>
                <c:pt idx="7">
                  <c:v>0</c:v>
                </c:pt>
              </c:numCache>
            </c:numRef>
          </c:val>
          <c:extLst>
            <c:ext xmlns:c16="http://schemas.microsoft.com/office/drawing/2014/chart" uri="{C3380CC4-5D6E-409C-BE32-E72D297353CC}">
              <c16:uniqueId val="{00000000-75A4-407F-8244-30D1E0B698CF}"/>
            </c:ext>
          </c:extLst>
        </c:ser>
        <c:ser>
          <c:idx val="1"/>
          <c:order val="1"/>
          <c:tx>
            <c:strRef>
              <c:f>Sheet1!$O$21</c:f>
              <c:strCache>
                <c:ptCount val="1"/>
                <c:pt idx="0">
                  <c:v>2023</c:v>
                </c:pt>
              </c:strCache>
            </c:strRef>
          </c:tx>
          <c:spPr>
            <a:solidFill>
              <a:schemeClr val="accent2"/>
            </a:solidFill>
            <a:ln>
              <a:noFill/>
            </a:ln>
            <a:effectLst/>
            <a:sp3d/>
          </c:spPr>
          <c:invertIfNegative val="0"/>
          <c:cat>
            <c:strRef>
              <c:f>Sheet1!$M$22:$M$29</c:f>
              <c:strCache>
                <c:ptCount val="8"/>
                <c:pt idx="0">
                  <c:v>              &lt;15</c:v>
                </c:pt>
                <c:pt idx="1">
                  <c:v>         15-24</c:v>
                </c:pt>
                <c:pt idx="2">
                  <c:v>         25-34</c:v>
                </c:pt>
                <c:pt idx="3">
                  <c:v>         35-44</c:v>
                </c:pt>
                <c:pt idx="4">
                  <c:v>         45-54</c:v>
                </c:pt>
                <c:pt idx="5">
                  <c:v>         55-64</c:v>
                </c:pt>
                <c:pt idx="6">
                  <c:v>         65-84</c:v>
                </c:pt>
                <c:pt idx="7">
                  <c:v>              85+</c:v>
                </c:pt>
              </c:strCache>
            </c:strRef>
          </c:cat>
          <c:val>
            <c:numRef>
              <c:f>Sheet1!$O$22:$O$29</c:f>
              <c:numCache>
                <c:formatCode>0.0%</c:formatCode>
                <c:ptCount val="8"/>
                <c:pt idx="0">
                  <c:v>0</c:v>
                </c:pt>
                <c:pt idx="1">
                  <c:v>0.154</c:v>
                </c:pt>
                <c:pt idx="2">
                  <c:v>0.23300000000000001</c:v>
                </c:pt>
                <c:pt idx="3">
                  <c:v>0.22500000000000001</c:v>
                </c:pt>
                <c:pt idx="4">
                  <c:v>0.19400000000000001</c:v>
                </c:pt>
                <c:pt idx="5">
                  <c:v>0.14499999999999999</c:v>
                </c:pt>
                <c:pt idx="6">
                  <c:v>4.9000000000000002E-2</c:v>
                </c:pt>
                <c:pt idx="7">
                  <c:v>0</c:v>
                </c:pt>
              </c:numCache>
            </c:numRef>
          </c:val>
          <c:extLst>
            <c:ext xmlns:c16="http://schemas.microsoft.com/office/drawing/2014/chart" uri="{C3380CC4-5D6E-409C-BE32-E72D297353CC}">
              <c16:uniqueId val="{00000001-75A4-407F-8244-30D1E0B698CF}"/>
            </c:ext>
          </c:extLst>
        </c:ser>
        <c:ser>
          <c:idx val="2"/>
          <c:order val="2"/>
          <c:tx>
            <c:strRef>
              <c:f>Sheet1!$P$21</c:f>
              <c:strCache>
                <c:ptCount val="1"/>
                <c:pt idx="0">
                  <c:v>2063</c:v>
                </c:pt>
              </c:strCache>
            </c:strRef>
          </c:tx>
          <c:spPr>
            <a:solidFill>
              <a:schemeClr val="accent3"/>
            </a:solidFill>
            <a:ln>
              <a:noFill/>
            </a:ln>
            <a:effectLst/>
            <a:sp3d/>
          </c:spPr>
          <c:invertIfNegative val="0"/>
          <c:cat>
            <c:strRef>
              <c:f>Sheet1!$M$22:$M$29</c:f>
              <c:strCache>
                <c:ptCount val="8"/>
                <c:pt idx="0">
                  <c:v>              &lt;15</c:v>
                </c:pt>
                <c:pt idx="1">
                  <c:v>         15-24</c:v>
                </c:pt>
                <c:pt idx="2">
                  <c:v>         25-34</c:v>
                </c:pt>
                <c:pt idx="3">
                  <c:v>         35-44</c:v>
                </c:pt>
                <c:pt idx="4">
                  <c:v>         45-54</c:v>
                </c:pt>
                <c:pt idx="5">
                  <c:v>         55-64</c:v>
                </c:pt>
                <c:pt idx="6">
                  <c:v>         65-84</c:v>
                </c:pt>
                <c:pt idx="7">
                  <c:v>              85+</c:v>
                </c:pt>
              </c:strCache>
            </c:strRef>
          </c:cat>
          <c:val>
            <c:numRef>
              <c:f>Sheet1!$P$22:$P$29</c:f>
              <c:numCache>
                <c:formatCode>0.0%</c:formatCode>
                <c:ptCount val="8"/>
                <c:pt idx="0">
                  <c:v>0</c:v>
                </c:pt>
                <c:pt idx="1">
                  <c:v>0.14699999999999999</c:v>
                </c:pt>
                <c:pt idx="2">
                  <c:v>0.214</c:v>
                </c:pt>
                <c:pt idx="3">
                  <c:v>0.217</c:v>
                </c:pt>
                <c:pt idx="4">
                  <c:v>0.21199999999999999</c:v>
                </c:pt>
                <c:pt idx="5">
                  <c:v>0.14699999999999999</c:v>
                </c:pt>
                <c:pt idx="6">
                  <c:v>6.3E-2</c:v>
                </c:pt>
                <c:pt idx="7">
                  <c:v>0</c:v>
                </c:pt>
              </c:numCache>
            </c:numRef>
          </c:val>
          <c:extLst>
            <c:ext xmlns:c16="http://schemas.microsoft.com/office/drawing/2014/chart" uri="{C3380CC4-5D6E-409C-BE32-E72D297353CC}">
              <c16:uniqueId val="{00000002-75A4-407F-8244-30D1E0B698CF}"/>
            </c:ext>
          </c:extLst>
        </c:ser>
        <c:dLbls>
          <c:showLegendKey val="0"/>
          <c:showVal val="0"/>
          <c:showCatName val="0"/>
          <c:showSerName val="0"/>
          <c:showPercent val="0"/>
          <c:showBubbleSize val="0"/>
        </c:dLbls>
        <c:gapWidth val="150"/>
        <c:shape val="box"/>
        <c:axId val="379792415"/>
        <c:axId val="379791455"/>
        <c:axId val="0"/>
      </c:bar3DChart>
      <c:catAx>
        <c:axId val="37979241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379791455"/>
        <c:crosses val="autoZero"/>
        <c:auto val="1"/>
        <c:lblAlgn val="ctr"/>
        <c:lblOffset val="100"/>
        <c:noMultiLvlLbl val="0"/>
      </c:catAx>
      <c:valAx>
        <c:axId val="379791455"/>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379792415"/>
        <c:crosses val="autoZero"/>
        <c:crossBetween val="between"/>
      </c:valAx>
      <c:spPr>
        <a:noFill/>
        <a:ln>
          <a:noFill/>
        </a:ln>
        <a:effectLst/>
      </c:spPr>
    </c:plotArea>
    <c:legend>
      <c:legendPos val="b"/>
      <c:layout>
        <c:manualLayout>
          <c:xMode val="edge"/>
          <c:yMode val="edge"/>
          <c:x val="0.38923955667412541"/>
          <c:y val="0.82025083429668233"/>
          <c:w val="0.21366005187272674"/>
          <c:h val="5.4246284303219497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Sheet1!$N$23</c:f>
              <c:strCache>
                <c:ptCount val="1"/>
                <c:pt idx="0">
                  <c:v>1983</c:v>
                </c:pt>
              </c:strCache>
            </c:strRef>
          </c:tx>
          <c:spPr>
            <a:solidFill>
              <a:schemeClr val="accent1"/>
            </a:solidFill>
            <a:ln>
              <a:noFill/>
            </a:ln>
            <a:effectLst/>
            <a:sp3d/>
          </c:spPr>
          <c:invertIfNegative val="0"/>
          <c:cat>
            <c:strRef>
              <c:f>Sheet1!$M$24:$M$31</c:f>
              <c:strCache>
                <c:ptCount val="8"/>
                <c:pt idx="0">
                  <c:v>              &lt;15</c:v>
                </c:pt>
                <c:pt idx="1">
                  <c:v>         15-24</c:v>
                </c:pt>
                <c:pt idx="2">
                  <c:v>         25-34</c:v>
                </c:pt>
                <c:pt idx="3">
                  <c:v>         35-44</c:v>
                </c:pt>
                <c:pt idx="4">
                  <c:v>         45-54</c:v>
                </c:pt>
                <c:pt idx="5">
                  <c:v>         55-64</c:v>
                </c:pt>
                <c:pt idx="6">
                  <c:v>         65-84</c:v>
                </c:pt>
                <c:pt idx="7">
                  <c:v>              85+</c:v>
                </c:pt>
              </c:strCache>
            </c:strRef>
          </c:cat>
          <c:val>
            <c:numRef>
              <c:f>Sheet1!$N$24:$N$31</c:f>
              <c:numCache>
                <c:formatCode>0.0%</c:formatCode>
                <c:ptCount val="8"/>
                <c:pt idx="0">
                  <c:v>0</c:v>
                </c:pt>
                <c:pt idx="1">
                  <c:v>0.23899999999999999</c:v>
                </c:pt>
                <c:pt idx="2">
                  <c:v>0.27300000000000002</c:v>
                </c:pt>
                <c:pt idx="3">
                  <c:v>0.23100000000000001</c:v>
                </c:pt>
                <c:pt idx="4">
                  <c:v>0.159</c:v>
                </c:pt>
                <c:pt idx="5">
                  <c:v>8.6999999999999994E-2</c:v>
                </c:pt>
                <c:pt idx="6">
                  <c:v>1.0999999999999999E-2</c:v>
                </c:pt>
                <c:pt idx="7">
                  <c:v>0</c:v>
                </c:pt>
              </c:numCache>
            </c:numRef>
          </c:val>
          <c:extLst>
            <c:ext xmlns:c16="http://schemas.microsoft.com/office/drawing/2014/chart" uri="{C3380CC4-5D6E-409C-BE32-E72D297353CC}">
              <c16:uniqueId val="{00000000-55BD-4455-A954-2C5B8C3FF3F0}"/>
            </c:ext>
          </c:extLst>
        </c:ser>
        <c:ser>
          <c:idx val="1"/>
          <c:order val="1"/>
          <c:tx>
            <c:strRef>
              <c:f>Sheet1!$O$23</c:f>
              <c:strCache>
                <c:ptCount val="1"/>
                <c:pt idx="0">
                  <c:v>2023</c:v>
                </c:pt>
              </c:strCache>
            </c:strRef>
          </c:tx>
          <c:spPr>
            <a:solidFill>
              <a:schemeClr val="accent2"/>
            </a:solidFill>
            <a:ln>
              <a:noFill/>
            </a:ln>
            <a:effectLst/>
            <a:sp3d/>
          </c:spPr>
          <c:invertIfNegative val="0"/>
          <c:cat>
            <c:strRef>
              <c:f>Sheet1!$M$24:$M$31</c:f>
              <c:strCache>
                <c:ptCount val="8"/>
                <c:pt idx="0">
                  <c:v>              &lt;15</c:v>
                </c:pt>
                <c:pt idx="1">
                  <c:v>         15-24</c:v>
                </c:pt>
                <c:pt idx="2">
                  <c:v>         25-34</c:v>
                </c:pt>
                <c:pt idx="3">
                  <c:v>         35-44</c:v>
                </c:pt>
                <c:pt idx="4">
                  <c:v>         45-54</c:v>
                </c:pt>
                <c:pt idx="5">
                  <c:v>         55-64</c:v>
                </c:pt>
                <c:pt idx="6">
                  <c:v>         65-84</c:v>
                </c:pt>
                <c:pt idx="7">
                  <c:v>              85+</c:v>
                </c:pt>
              </c:strCache>
            </c:strRef>
          </c:cat>
          <c:val>
            <c:numRef>
              <c:f>Sheet1!$O$24:$O$31</c:f>
              <c:numCache>
                <c:formatCode>0.0%</c:formatCode>
                <c:ptCount val="8"/>
                <c:pt idx="0">
                  <c:v>0</c:v>
                </c:pt>
                <c:pt idx="1">
                  <c:v>0.13300000000000001</c:v>
                </c:pt>
                <c:pt idx="2">
                  <c:v>0.24399999999999999</c:v>
                </c:pt>
                <c:pt idx="3">
                  <c:v>0.23400000000000001</c:v>
                </c:pt>
                <c:pt idx="4">
                  <c:v>0.20300000000000001</c:v>
                </c:pt>
                <c:pt idx="5">
                  <c:v>0.14399999999999999</c:v>
                </c:pt>
                <c:pt idx="6">
                  <c:v>4.2000000000000003E-2</c:v>
                </c:pt>
                <c:pt idx="7">
                  <c:v>0</c:v>
                </c:pt>
              </c:numCache>
            </c:numRef>
          </c:val>
          <c:extLst>
            <c:ext xmlns:c16="http://schemas.microsoft.com/office/drawing/2014/chart" uri="{C3380CC4-5D6E-409C-BE32-E72D297353CC}">
              <c16:uniqueId val="{00000001-55BD-4455-A954-2C5B8C3FF3F0}"/>
            </c:ext>
          </c:extLst>
        </c:ser>
        <c:ser>
          <c:idx val="2"/>
          <c:order val="2"/>
          <c:tx>
            <c:strRef>
              <c:f>Sheet1!$P$23</c:f>
              <c:strCache>
                <c:ptCount val="1"/>
                <c:pt idx="0">
                  <c:v>2063</c:v>
                </c:pt>
              </c:strCache>
            </c:strRef>
          </c:tx>
          <c:spPr>
            <a:solidFill>
              <a:schemeClr val="accent3"/>
            </a:solidFill>
            <a:ln>
              <a:noFill/>
            </a:ln>
            <a:effectLst/>
            <a:sp3d/>
          </c:spPr>
          <c:invertIfNegative val="0"/>
          <c:cat>
            <c:strRef>
              <c:f>Sheet1!$M$24:$M$31</c:f>
              <c:strCache>
                <c:ptCount val="8"/>
                <c:pt idx="0">
                  <c:v>              &lt;15</c:v>
                </c:pt>
                <c:pt idx="1">
                  <c:v>         15-24</c:v>
                </c:pt>
                <c:pt idx="2">
                  <c:v>         25-34</c:v>
                </c:pt>
                <c:pt idx="3">
                  <c:v>         35-44</c:v>
                </c:pt>
                <c:pt idx="4">
                  <c:v>         45-54</c:v>
                </c:pt>
                <c:pt idx="5">
                  <c:v>         55-64</c:v>
                </c:pt>
                <c:pt idx="6">
                  <c:v>         65-84</c:v>
                </c:pt>
                <c:pt idx="7">
                  <c:v>              85+</c:v>
                </c:pt>
              </c:strCache>
            </c:strRef>
          </c:cat>
          <c:val>
            <c:numRef>
              <c:f>Sheet1!$P$24:$P$31</c:f>
              <c:numCache>
                <c:formatCode>0.0%</c:formatCode>
                <c:ptCount val="8"/>
                <c:pt idx="0">
                  <c:v>0</c:v>
                </c:pt>
                <c:pt idx="1">
                  <c:v>0.126</c:v>
                </c:pt>
                <c:pt idx="2">
                  <c:v>0.23</c:v>
                </c:pt>
                <c:pt idx="3">
                  <c:v>0.224</c:v>
                </c:pt>
                <c:pt idx="4">
                  <c:v>0.222</c:v>
                </c:pt>
                <c:pt idx="5">
                  <c:v>0.14599999999999999</c:v>
                </c:pt>
                <c:pt idx="6">
                  <c:v>5.1999999999999998E-2</c:v>
                </c:pt>
                <c:pt idx="7">
                  <c:v>0</c:v>
                </c:pt>
              </c:numCache>
            </c:numRef>
          </c:val>
          <c:extLst>
            <c:ext xmlns:c16="http://schemas.microsoft.com/office/drawing/2014/chart" uri="{C3380CC4-5D6E-409C-BE32-E72D297353CC}">
              <c16:uniqueId val="{00000002-55BD-4455-A954-2C5B8C3FF3F0}"/>
            </c:ext>
          </c:extLst>
        </c:ser>
        <c:dLbls>
          <c:showLegendKey val="0"/>
          <c:showVal val="0"/>
          <c:showCatName val="0"/>
          <c:showSerName val="0"/>
          <c:showPercent val="0"/>
          <c:showBubbleSize val="0"/>
        </c:dLbls>
        <c:gapWidth val="150"/>
        <c:shape val="box"/>
        <c:axId val="2057405327"/>
        <c:axId val="2057402927"/>
        <c:axId val="0"/>
      </c:bar3DChart>
      <c:catAx>
        <c:axId val="20574053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57402927"/>
        <c:crosses val="autoZero"/>
        <c:auto val="1"/>
        <c:lblAlgn val="ctr"/>
        <c:lblOffset val="100"/>
        <c:noMultiLvlLbl val="0"/>
      </c:catAx>
      <c:valAx>
        <c:axId val="2057402927"/>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574053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Sheet1!$B$35</c:f>
              <c:strCache>
                <c:ptCount val="1"/>
                <c:pt idx="0">
                  <c:v>Mental Health</c:v>
                </c:pt>
              </c:strCache>
            </c:strRef>
          </c:tx>
          <c:spPr>
            <a:ln w="28575" cap="rnd">
              <a:solidFill>
                <a:schemeClr val="accent1"/>
              </a:solidFill>
              <a:round/>
            </a:ln>
            <a:effectLst/>
          </c:spPr>
          <c:marker>
            <c:symbol val="none"/>
          </c:marker>
          <c:cat>
            <c:strRef>
              <c:f>Sheet1!$C$34:$M$34</c:f>
              <c:strCache>
                <c:ptCount val="11"/>
                <c:pt idx="0">
                  <c:v>2013-14</c:v>
                </c:pt>
                <c:pt idx="1">
                  <c:v>2014-15</c:v>
                </c:pt>
                <c:pt idx="2">
                  <c:v>2015-16</c:v>
                </c:pt>
                <c:pt idx="3">
                  <c:v>2016-17</c:v>
                </c:pt>
                <c:pt idx="4">
                  <c:v>2017-18</c:v>
                </c:pt>
                <c:pt idx="5">
                  <c:v>2018-19</c:v>
                </c:pt>
                <c:pt idx="6">
                  <c:v>2019-20</c:v>
                </c:pt>
                <c:pt idx="7">
                  <c:v>2020-21</c:v>
                </c:pt>
                <c:pt idx="8">
                  <c:v>2021-22</c:v>
                </c:pt>
                <c:pt idx="9">
                  <c:v>2022-23</c:v>
                </c:pt>
                <c:pt idx="10">
                  <c:v>2023-24p</c:v>
                </c:pt>
              </c:strCache>
            </c:strRef>
          </c:cat>
          <c:val>
            <c:numRef>
              <c:f>Sheet1!$C$35:$M$35</c:f>
              <c:numCache>
                <c:formatCode>#,##0.0</c:formatCode>
                <c:ptCount val="11"/>
                <c:pt idx="0">
                  <c:v>100</c:v>
                </c:pt>
                <c:pt idx="1">
                  <c:v>98.5</c:v>
                </c:pt>
                <c:pt idx="2">
                  <c:v>100.6</c:v>
                </c:pt>
                <c:pt idx="3">
                  <c:v>113.2</c:v>
                </c:pt>
                <c:pt idx="4">
                  <c:v>126</c:v>
                </c:pt>
                <c:pt idx="5">
                  <c:v>157.30000000000001</c:v>
                </c:pt>
                <c:pt idx="6">
                  <c:v>168.6</c:v>
                </c:pt>
                <c:pt idx="7">
                  <c:v>186.4</c:v>
                </c:pt>
                <c:pt idx="8">
                  <c:v>185</c:v>
                </c:pt>
                <c:pt idx="9">
                  <c:v>227.6</c:v>
                </c:pt>
                <c:pt idx="10">
                  <c:v>261.10000000000002</c:v>
                </c:pt>
              </c:numCache>
            </c:numRef>
          </c:val>
          <c:smooth val="0"/>
          <c:extLst>
            <c:ext xmlns:c16="http://schemas.microsoft.com/office/drawing/2014/chart" uri="{C3380CC4-5D6E-409C-BE32-E72D297353CC}">
              <c16:uniqueId val="{00000000-0D68-4617-83FA-66A92BC8BCAE}"/>
            </c:ext>
          </c:extLst>
        </c:ser>
        <c:ser>
          <c:idx val="1"/>
          <c:order val="1"/>
          <c:tx>
            <c:strRef>
              <c:f>Sheet1!$B$36</c:f>
              <c:strCache>
                <c:ptCount val="1"/>
                <c:pt idx="0">
                  <c:v>All</c:v>
                </c:pt>
              </c:strCache>
            </c:strRef>
          </c:tx>
          <c:spPr>
            <a:ln w="28575" cap="rnd">
              <a:solidFill>
                <a:schemeClr val="accent2"/>
              </a:solidFill>
              <a:round/>
            </a:ln>
            <a:effectLst/>
          </c:spPr>
          <c:marker>
            <c:symbol val="none"/>
          </c:marker>
          <c:cat>
            <c:strRef>
              <c:f>Sheet1!$C$34:$M$34</c:f>
              <c:strCache>
                <c:ptCount val="11"/>
                <c:pt idx="0">
                  <c:v>2013-14</c:v>
                </c:pt>
                <c:pt idx="1">
                  <c:v>2014-15</c:v>
                </c:pt>
                <c:pt idx="2">
                  <c:v>2015-16</c:v>
                </c:pt>
                <c:pt idx="3">
                  <c:v>2016-17</c:v>
                </c:pt>
                <c:pt idx="4">
                  <c:v>2017-18</c:v>
                </c:pt>
                <c:pt idx="5">
                  <c:v>2018-19</c:v>
                </c:pt>
                <c:pt idx="6">
                  <c:v>2019-20</c:v>
                </c:pt>
                <c:pt idx="7">
                  <c:v>2020-21</c:v>
                </c:pt>
                <c:pt idx="8">
                  <c:v>2021-22</c:v>
                </c:pt>
                <c:pt idx="9">
                  <c:v>2022-23</c:v>
                </c:pt>
                <c:pt idx="10">
                  <c:v>2023-24p</c:v>
                </c:pt>
              </c:strCache>
            </c:strRef>
          </c:cat>
          <c:val>
            <c:numRef>
              <c:f>Sheet1!$C$36:$M$36</c:f>
              <c:numCache>
                <c:formatCode>#,##0.0</c:formatCode>
                <c:ptCount val="11"/>
                <c:pt idx="0">
                  <c:v>100</c:v>
                </c:pt>
                <c:pt idx="1">
                  <c:v>97.6</c:v>
                </c:pt>
                <c:pt idx="2">
                  <c:v>94</c:v>
                </c:pt>
                <c:pt idx="3">
                  <c:v>95.7</c:v>
                </c:pt>
                <c:pt idx="4">
                  <c:v>98.9</c:v>
                </c:pt>
                <c:pt idx="5">
                  <c:v>107.1</c:v>
                </c:pt>
                <c:pt idx="6">
                  <c:v>111.1</c:v>
                </c:pt>
                <c:pt idx="7">
                  <c:v>120.7</c:v>
                </c:pt>
                <c:pt idx="8">
                  <c:v>123.2</c:v>
                </c:pt>
                <c:pt idx="9">
                  <c:v>132.9</c:v>
                </c:pt>
                <c:pt idx="10">
                  <c:v>134.5</c:v>
                </c:pt>
              </c:numCache>
            </c:numRef>
          </c:val>
          <c:smooth val="0"/>
          <c:extLst>
            <c:ext xmlns:c16="http://schemas.microsoft.com/office/drawing/2014/chart" uri="{C3380CC4-5D6E-409C-BE32-E72D297353CC}">
              <c16:uniqueId val="{00000001-0D68-4617-83FA-66A92BC8BCAE}"/>
            </c:ext>
          </c:extLst>
        </c:ser>
        <c:dLbls>
          <c:showLegendKey val="0"/>
          <c:showVal val="0"/>
          <c:showCatName val="0"/>
          <c:showSerName val="0"/>
          <c:showPercent val="0"/>
          <c:showBubbleSize val="0"/>
        </c:dLbls>
        <c:smooth val="0"/>
        <c:axId val="2004726591"/>
        <c:axId val="2004718911"/>
      </c:lineChart>
      <c:catAx>
        <c:axId val="20047265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04718911"/>
        <c:crosses val="autoZero"/>
        <c:auto val="1"/>
        <c:lblAlgn val="ctr"/>
        <c:lblOffset val="100"/>
        <c:noMultiLvlLbl val="0"/>
      </c:catAx>
      <c:valAx>
        <c:axId val="200471891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047265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Sheet1!$B$48</c:f>
              <c:strCache>
                <c:ptCount val="1"/>
                <c:pt idx="0">
                  <c:v>Mental Health</c:v>
                </c:pt>
              </c:strCache>
            </c:strRef>
          </c:tx>
          <c:spPr>
            <a:ln w="28575" cap="rnd">
              <a:solidFill>
                <a:schemeClr val="accent1"/>
              </a:solidFill>
              <a:round/>
            </a:ln>
            <a:effectLst/>
          </c:spPr>
          <c:marker>
            <c:symbol val="none"/>
          </c:marker>
          <c:cat>
            <c:strRef>
              <c:f>Sheet1!$C$47:$L$47</c:f>
              <c:strCache>
                <c:ptCount val="10"/>
                <c:pt idx="0">
                  <c:v>2013-14</c:v>
                </c:pt>
                <c:pt idx="1">
                  <c:v>2014-15</c:v>
                </c:pt>
                <c:pt idx="2">
                  <c:v>2015-16</c:v>
                </c:pt>
                <c:pt idx="3">
                  <c:v>2016-17</c:v>
                </c:pt>
                <c:pt idx="4">
                  <c:v>2017-18</c:v>
                </c:pt>
                <c:pt idx="5">
                  <c:v>2018-19</c:v>
                </c:pt>
                <c:pt idx="6">
                  <c:v>2019-20</c:v>
                </c:pt>
                <c:pt idx="7">
                  <c:v>2020-21</c:v>
                </c:pt>
                <c:pt idx="8">
                  <c:v>2021-22</c:v>
                </c:pt>
                <c:pt idx="9">
                  <c:v>2022-23</c:v>
                </c:pt>
              </c:strCache>
            </c:strRef>
          </c:cat>
          <c:val>
            <c:numRef>
              <c:f>Sheet1!$C$48:$L$48</c:f>
              <c:numCache>
                <c:formatCode>0.0</c:formatCode>
                <c:ptCount val="10"/>
                <c:pt idx="0">
                  <c:v>100</c:v>
                </c:pt>
                <c:pt idx="1">
                  <c:v>106.1</c:v>
                </c:pt>
                <c:pt idx="2">
                  <c:v>123.2</c:v>
                </c:pt>
                <c:pt idx="3">
                  <c:v>140.19999999999999</c:v>
                </c:pt>
                <c:pt idx="4">
                  <c:v>164.4</c:v>
                </c:pt>
                <c:pt idx="5">
                  <c:v>179.3</c:v>
                </c:pt>
                <c:pt idx="6">
                  <c:v>203.8</c:v>
                </c:pt>
                <c:pt idx="7">
                  <c:v>218.7</c:v>
                </c:pt>
                <c:pt idx="8">
                  <c:v>239</c:v>
                </c:pt>
                <c:pt idx="9">
                  <c:v>217.7</c:v>
                </c:pt>
              </c:numCache>
            </c:numRef>
          </c:val>
          <c:smooth val="0"/>
          <c:extLst>
            <c:ext xmlns:c16="http://schemas.microsoft.com/office/drawing/2014/chart" uri="{C3380CC4-5D6E-409C-BE32-E72D297353CC}">
              <c16:uniqueId val="{00000000-F338-4620-84B2-34533EAB5B80}"/>
            </c:ext>
          </c:extLst>
        </c:ser>
        <c:ser>
          <c:idx val="1"/>
          <c:order val="1"/>
          <c:tx>
            <c:strRef>
              <c:f>Sheet1!$B$49</c:f>
              <c:strCache>
                <c:ptCount val="1"/>
                <c:pt idx="0">
                  <c:v>All</c:v>
                </c:pt>
              </c:strCache>
            </c:strRef>
          </c:tx>
          <c:spPr>
            <a:ln w="28575" cap="rnd">
              <a:solidFill>
                <a:schemeClr val="accent2"/>
              </a:solidFill>
              <a:round/>
            </a:ln>
            <a:effectLst/>
          </c:spPr>
          <c:marker>
            <c:symbol val="none"/>
          </c:marker>
          <c:cat>
            <c:strRef>
              <c:f>Sheet1!$C$47:$L$47</c:f>
              <c:strCache>
                <c:ptCount val="10"/>
                <c:pt idx="0">
                  <c:v>2013-14</c:v>
                </c:pt>
                <c:pt idx="1">
                  <c:v>2014-15</c:v>
                </c:pt>
                <c:pt idx="2">
                  <c:v>2015-16</c:v>
                </c:pt>
                <c:pt idx="3">
                  <c:v>2016-17</c:v>
                </c:pt>
                <c:pt idx="4">
                  <c:v>2017-18</c:v>
                </c:pt>
                <c:pt idx="5">
                  <c:v>2018-19</c:v>
                </c:pt>
                <c:pt idx="6">
                  <c:v>2019-20</c:v>
                </c:pt>
                <c:pt idx="7">
                  <c:v>2020-21</c:v>
                </c:pt>
                <c:pt idx="8">
                  <c:v>2021-22</c:v>
                </c:pt>
                <c:pt idx="9">
                  <c:v>2022-23</c:v>
                </c:pt>
              </c:strCache>
            </c:strRef>
          </c:cat>
          <c:val>
            <c:numRef>
              <c:f>Sheet1!$C$49:$L$49</c:f>
              <c:numCache>
                <c:formatCode>0.0</c:formatCode>
                <c:ptCount val="10"/>
                <c:pt idx="0">
                  <c:v>100</c:v>
                </c:pt>
                <c:pt idx="1">
                  <c:v>100.2</c:v>
                </c:pt>
                <c:pt idx="2">
                  <c:v>109.2</c:v>
                </c:pt>
                <c:pt idx="3">
                  <c:v>114.3</c:v>
                </c:pt>
                <c:pt idx="4">
                  <c:v>124.1</c:v>
                </c:pt>
                <c:pt idx="5">
                  <c:v>124.1</c:v>
                </c:pt>
                <c:pt idx="6">
                  <c:v>129.19999999999999</c:v>
                </c:pt>
                <c:pt idx="7">
                  <c:v>137.9</c:v>
                </c:pt>
                <c:pt idx="8">
                  <c:v>120.7</c:v>
                </c:pt>
                <c:pt idx="9">
                  <c:v>127.6</c:v>
                </c:pt>
              </c:numCache>
            </c:numRef>
          </c:val>
          <c:smooth val="0"/>
          <c:extLst>
            <c:ext xmlns:c16="http://schemas.microsoft.com/office/drawing/2014/chart" uri="{C3380CC4-5D6E-409C-BE32-E72D297353CC}">
              <c16:uniqueId val="{00000001-F338-4620-84B2-34533EAB5B80}"/>
            </c:ext>
          </c:extLst>
        </c:ser>
        <c:dLbls>
          <c:showLegendKey val="0"/>
          <c:showVal val="0"/>
          <c:showCatName val="0"/>
          <c:showSerName val="0"/>
          <c:showPercent val="0"/>
          <c:showBubbleSize val="0"/>
        </c:dLbls>
        <c:smooth val="0"/>
        <c:axId val="476009775"/>
        <c:axId val="476002095"/>
      </c:lineChart>
      <c:catAx>
        <c:axId val="4760097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476002095"/>
        <c:crosses val="autoZero"/>
        <c:auto val="1"/>
        <c:lblAlgn val="ctr"/>
        <c:lblOffset val="100"/>
        <c:noMultiLvlLbl val="0"/>
      </c:catAx>
      <c:valAx>
        <c:axId val="476002095"/>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4760097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Sheet1!$B$42</c:f>
              <c:strCache>
                <c:ptCount val="1"/>
                <c:pt idx="0">
                  <c:v>Mental Health</c:v>
                </c:pt>
              </c:strCache>
            </c:strRef>
          </c:tx>
          <c:spPr>
            <a:ln w="28575" cap="rnd">
              <a:solidFill>
                <a:schemeClr val="accent1"/>
              </a:solidFill>
              <a:round/>
            </a:ln>
            <a:effectLst/>
          </c:spPr>
          <c:marker>
            <c:symbol val="none"/>
          </c:marker>
          <c:cat>
            <c:strRef>
              <c:f>Sheet1!$C$41:$L$41</c:f>
              <c:strCache>
                <c:ptCount val="10"/>
                <c:pt idx="0">
                  <c:v>2013-14</c:v>
                </c:pt>
                <c:pt idx="1">
                  <c:v>2014-15</c:v>
                </c:pt>
                <c:pt idx="2">
                  <c:v>2015-16</c:v>
                </c:pt>
                <c:pt idx="3">
                  <c:v>2016-17</c:v>
                </c:pt>
                <c:pt idx="4">
                  <c:v>2017-18</c:v>
                </c:pt>
                <c:pt idx="5">
                  <c:v>2018-19</c:v>
                </c:pt>
                <c:pt idx="6">
                  <c:v>2019-20</c:v>
                </c:pt>
                <c:pt idx="7">
                  <c:v>2020-21</c:v>
                </c:pt>
                <c:pt idx="8">
                  <c:v>2021-22</c:v>
                </c:pt>
                <c:pt idx="9">
                  <c:v>2022-23</c:v>
                </c:pt>
              </c:strCache>
            </c:strRef>
          </c:cat>
          <c:val>
            <c:numRef>
              <c:f>Sheet1!$C$42:$L$42</c:f>
              <c:numCache>
                <c:formatCode>0.0</c:formatCode>
                <c:ptCount val="10"/>
                <c:pt idx="0">
                  <c:v>100</c:v>
                </c:pt>
                <c:pt idx="1">
                  <c:v>108.5</c:v>
                </c:pt>
                <c:pt idx="2">
                  <c:v>126.5</c:v>
                </c:pt>
                <c:pt idx="3">
                  <c:v>143.6</c:v>
                </c:pt>
                <c:pt idx="4">
                  <c:v>162.30000000000001</c:v>
                </c:pt>
                <c:pt idx="5">
                  <c:v>190.5</c:v>
                </c:pt>
                <c:pt idx="6">
                  <c:v>211.9</c:v>
                </c:pt>
                <c:pt idx="7">
                  <c:v>229.4</c:v>
                </c:pt>
                <c:pt idx="8">
                  <c:v>250.3</c:v>
                </c:pt>
                <c:pt idx="9">
                  <c:v>229.7</c:v>
                </c:pt>
              </c:numCache>
            </c:numRef>
          </c:val>
          <c:smooth val="0"/>
          <c:extLst>
            <c:ext xmlns:c16="http://schemas.microsoft.com/office/drawing/2014/chart" uri="{C3380CC4-5D6E-409C-BE32-E72D297353CC}">
              <c16:uniqueId val="{00000000-5DC0-4847-A055-7A20F42CEC0A}"/>
            </c:ext>
          </c:extLst>
        </c:ser>
        <c:ser>
          <c:idx val="1"/>
          <c:order val="1"/>
          <c:tx>
            <c:strRef>
              <c:f>Sheet1!$B$43</c:f>
              <c:strCache>
                <c:ptCount val="1"/>
                <c:pt idx="0">
                  <c:v>All</c:v>
                </c:pt>
              </c:strCache>
            </c:strRef>
          </c:tx>
          <c:spPr>
            <a:ln w="28575" cap="rnd">
              <a:solidFill>
                <a:schemeClr val="accent2"/>
              </a:solidFill>
              <a:round/>
            </a:ln>
            <a:effectLst/>
          </c:spPr>
          <c:marker>
            <c:symbol val="none"/>
          </c:marker>
          <c:cat>
            <c:strRef>
              <c:f>Sheet1!$C$41:$L$41</c:f>
              <c:strCache>
                <c:ptCount val="10"/>
                <c:pt idx="0">
                  <c:v>2013-14</c:v>
                </c:pt>
                <c:pt idx="1">
                  <c:v>2014-15</c:v>
                </c:pt>
                <c:pt idx="2">
                  <c:v>2015-16</c:v>
                </c:pt>
                <c:pt idx="3">
                  <c:v>2016-17</c:v>
                </c:pt>
                <c:pt idx="4">
                  <c:v>2017-18</c:v>
                </c:pt>
                <c:pt idx="5">
                  <c:v>2018-19</c:v>
                </c:pt>
                <c:pt idx="6">
                  <c:v>2019-20</c:v>
                </c:pt>
                <c:pt idx="7">
                  <c:v>2020-21</c:v>
                </c:pt>
                <c:pt idx="8">
                  <c:v>2021-22</c:v>
                </c:pt>
                <c:pt idx="9">
                  <c:v>2022-23</c:v>
                </c:pt>
              </c:strCache>
            </c:strRef>
          </c:cat>
          <c:val>
            <c:numRef>
              <c:f>Sheet1!$C$43:$L$43</c:f>
              <c:numCache>
                <c:formatCode>0.0</c:formatCode>
                <c:ptCount val="10"/>
                <c:pt idx="0">
                  <c:v>100</c:v>
                </c:pt>
                <c:pt idx="1">
                  <c:v>107.5</c:v>
                </c:pt>
                <c:pt idx="2">
                  <c:v>120.8</c:v>
                </c:pt>
                <c:pt idx="3">
                  <c:v>130.6</c:v>
                </c:pt>
                <c:pt idx="4">
                  <c:v>136.9</c:v>
                </c:pt>
                <c:pt idx="5">
                  <c:v>142.4</c:v>
                </c:pt>
                <c:pt idx="6">
                  <c:v>147</c:v>
                </c:pt>
                <c:pt idx="7">
                  <c:v>152.4</c:v>
                </c:pt>
                <c:pt idx="8">
                  <c:v>137.80000000000001</c:v>
                </c:pt>
                <c:pt idx="9">
                  <c:v>151.80000000000001</c:v>
                </c:pt>
              </c:numCache>
            </c:numRef>
          </c:val>
          <c:smooth val="0"/>
          <c:extLst>
            <c:ext xmlns:c16="http://schemas.microsoft.com/office/drawing/2014/chart" uri="{C3380CC4-5D6E-409C-BE32-E72D297353CC}">
              <c16:uniqueId val="{00000001-5DC0-4847-A055-7A20F42CEC0A}"/>
            </c:ext>
          </c:extLst>
        </c:ser>
        <c:ser>
          <c:idx val="2"/>
          <c:order val="2"/>
          <c:tx>
            <c:strRef>
              <c:f>Sheet1!$B$44</c:f>
              <c:strCache>
                <c:ptCount val="1"/>
                <c:pt idx="0">
                  <c:v>Weekly Earnings</c:v>
                </c:pt>
              </c:strCache>
            </c:strRef>
          </c:tx>
          <c:spPr>
            <a:ln w="28575" cap="rnd">
              <a:solidFill>
                <a:schemeClr val="accent3"/>
              </a:solidFill>
              <a:round/>
            </a:ln>
            <a:effectLst/>
          </c:spPr>
          <c:marker>
            <c:symbol val="none"/>
          </c:marker>
          <c:cat>
            <c:strRef>
              <c:f>Sheet1!$C$41:$L$41</c:f>
              <c:strCache>
                <c:ptCount val="10"/>
                <c:pt idx="0">
                  <c:v>2013-14</c:v>
                </c:pt>
                <c:pt idx="1">
                  <c:v>2014-15</c:v>
                </c:pt>
                <c:pt idx="2">
                  <c:v>2015-16</c:v>
                </c:pt>
                <c:pt idx="3">
                  <c:v>2016-17</c:v>
                </c:pt>
                <c:pt idx="4">
                  <c:v>2017-18</c:v>
                </c:pt>
                <c:pt idx="5">
                  <c:v>2018-19</c:v>
                </c:pt>
                <c:pt idx="6">
                  <c:v>2019-20</c:v>
                </c:pt>
                <c:pt idx="7">
                  <c:v>2020-21</c:v>
                </c:pt>
                <c:pt idx="8">
                  <c:v>2021-22</c:v>
                </c:pt>
                <c:pt idx="9">
                  <c:v>2022-23</c:v>
                </c:pt>
              </c:strCache>
            </c:strRef>
          </c:cat>
          <c:val>
            <c:numRef>
              <c:f>Sheet1!$C$44:$L$44</c:f>
              <c:numCache>
                <c:formatCode>0.0</c:formatCode>
                <c:ptCount val="10"/>
                <c:pt idx="0">
                  <c:v>100</c:v>
                </c:pt>
                <c:pt idx="1">
                  <c:v>101.2</c:v>
                </c:pt>
                <c:pt idx="2">
                  <c:v>103.4</c:v>
                </c:pt>
                <c:pt idx="3">
                  <c:v>105</c:v>
                </c:pt>
                <c:pt idx="4">
                  <c:v>107.5</c:v>
                </c:pt>
                <c:pt idx="5">
                  <c:v>110.2</c:v>
                </c:pt>
                <c:pt idx="6">
                  <c:v>116.2</c:v>
                </c:pt>
                <c:pt idx="7">
                  <c:v>116.3</c:v>
                </c:pt>
                <c:pt idx="8">
                  <c:v>119.7</c:v>
                </c:pt>
                <c:pt idx="9">
                  <c:v>124.6</c:v>
                </c:pt>
              </c:numCache>
            </c:numRef>
          </c:val>
          <c:smooth val="0"/>
          <c:extLst>
            <c:ext xmlns:c16="http://schemas.microsoft.com/office/drawing/2014/chart" uri="{C3380CC4-5D6E-409C-BE32-E72D297353CC}">
              <c16:uniqueId val="{00000002-5DC0-4847-A055-7A20F42CEC0A}"/>
            </c:ext>
          </c:extLst>
        </c:ser>
        <c:dLbls>
          <c:showLegendKey val="0"/>
          <c:showVal val="0"/>
          <c:showCatName val="0"/>
          <c:showSerName val="0"/>
          <c:showPercent val="0"/>
          <c:showBubbleSize val="0"/>
        </c:dLbls>
        <c:smooth val="0"/>
        <c:axId val="20509056"/>
        <c:axId val="20516736"/>
      </c:lineChart>
      <c:catAx>
        <c:axId val="20509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516736"/>
        <c:crosses val="autoZero"/>
        <c:auto val="1"/>
        <c:lblAlgn val="ctr"/>
        <c:lblOffset val="100"/>
        <c:noMultiLvlLbl val="0"/>
      </c:catAx>
      <c:valAx>
        <c:axId val="2051673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5090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Sheet1!$N$21</c:f>
              <c:strCache>
                <c:ptCount val="1"/>
                <c:pt idx="0">
                  <c:v>1983</c:v>
                </c:pt>
              </c:strCache>
            </c:strRef>
          </c:tx>
          <c:spPr>
            <a:solidFill>
              <a:schemeClr val="accent1"/>
            </a:solidFill>
            <a:ln>
              <a:noFill/>
            </a:ln>
            <a:effectLst/>
          </c:spPr>
          <c:invertIfNegative val="0"/>
          <c:cat>
            <c:strRef>
              <c:f>Sheet1!$M$22:$M$29</c:f>
              <c:strCache>
                <c:ptCount val="8"/>
                <c:pt idx="0">
                  <c:v>            0-14</c:v>
                </c:pt>
                <c:pt idx="1">
                  <c:v>         15-24</c:v>
                </c:pt>
                <c:pt idx="2">
                  <c:v>         25-34</c:v>
                </c:pt>
                <c:pt idx="3">
                  <c:v>         35-44</c:v>
                </c:pt>
                <c:pt idx="4">
                  <c:v>         45-54</c:v>
                </c:pt>
                <c:pt idx="5">
                  <c:v>         55-64</c:v>
                </c:pt>
                <c:pt idx="6">
                  <c:v>         65-84</c:v>
                </c:pt>
                <c:pt idx="7">
                  <c:v>             85+</c:v>
                </c:pt>
              </c:strCache>
            </c:strRef>
          </c:cat>
          <c:val>
            <c:numRef>
              <c:f>Sheet1!$N$22:$N$29</c:f>
              <c:numCache>
                <c:formatCode>0.0%</c:formatCode>
                <c:ptCount val="8"/>
                <c:pt idx="0">
                  <c:v>0</c:v>
                </c:pt>
                <c:pt idx="1">
                  <c:v>0.248</c:v>
                </c:pt>
                <c:pt idx="2">
                  <c:v>0.24</c:v>
                </c:pt>
                <c:pt idx="3">
                  <c:v>0.19800000000000001</c:v>
                </c:pt>
                <c:pt idx="4">
                  <c:v>0.17899999999999999</c:v>
                </c:pt>
                <c:pt idx="5">
                  <c:v>0.121</c:v>
                </c:pt>
                <c:pt idx="6">
                  <c:v>1.4E-2</c:v>
                </c:pt>
                <c:pt idx="7">
                  <c:v>0</c:v>
                </c:pt>
              </c:numCache>
            </c:numRef>
          </c:val>
          <c:extLst>
            <c:ext xmlns:c16="http://schemas.microsoft.com/office/drawing/2014/chart" uri="{C3380CC4-5D6E-409C-BE32-E72D297353CC}">
              <c16:uniqueId val="{00000000-FA0C-4739-B467-C90316F3D2D8}"/>
            </c:ext>
          </c:extLst>
        </c:ser>
        <c:ser>
          <c:idx val="1"/>
          <c:order val="1"/>
          <c:tx>
            <c:strRef>
              <c:f>Sheet1!$O$21</c:f>
              <c:strCache>
                <c:ptCount val="1"/>
                <c:pt idx="0">
                  <c:v>2023</c:v>
                </c:pt>
              </c:strCache>
            </c:strRef>
          </c:tx>
          <c:spPr>
            <a:solidFill>
              <a:schemeClr val="accent2"/>
            </a:solidFill>
            <a:ln>
              <a:noFill/>
            </a:ln>
            <a:effectLst/>
          </c:spPr>
          <c:invertIfNegative val="0"/>
          <c:cat>
            <c:strRef>
              <c:f>Sheet1!$M$22:$M$29</c:f>
              <c:strCache>
                <c:ptCount val="8"/>
                <c:pt idx="0">
                  <c:v>            0-14</c:v>
                </c:pt>
                <c:pt idx="1">
                  <c:v>         15-24</c:v>
                </c:pt>
                <c:pt idx="2">
                  <c:v>         25-34</c:v>
                </c:pt>
                <c:pt idx="3">
                  <c:v>         35-44</c:v>
                </c:pt>
                <c:pt idx="4">
                  <c:v>         45-54</c:v>
                </c:pt>
                <c:pt idx="5">
                  <c:v>         55-64</c:v>
                </c:pt>
                <c:pt idx="6">
                  <c:v>         65-84</c:v>
                </c:pt>
                <c:pt idx="7">
                  <c:v>             85+</c:v>
                </c:pt>
              </c:strCache>
            </c:strRef>
          </c:cat>
          <c:val>
            <c:numRef>
              <c:f>Sheet1!$O$22:$O$29</c:f>
              <c:numCache>
                <c:formatCode>0.0%</c:formatCode>
                <c:ptCount val="8"/>
                <c:pt idx="0">
                  <c:v>0</c:v>
                </c:pt>
                <c:pt idx="1">
                  <c:v>0.13500000000000001</c:v>
                </c:pt>
                <c:pt idx="2">
                  <c:v>0.20200000000000001</c:v>
                </c:pt>
                <c:pt idx="3">
                  <c:v>0.193</c:v>
                </c:pt>
                <c:pt idx="4">
                  <c:v>0.222</c:v>
                </c:pt>
                <c:pt idx="5">
                  <c:v>0.19600000000000001</c:v>
                </c:pt>
                <c:pt idx="6">
                  <c:v>5.1999999999999998E-2</c:v>
                </c:pt>
                <c:pt idx="7">
                  <c:v>0</c:v>
                </c:pt>
              </c:numCache>
            </c:numRef>
          </c:val>
          <c:extLst>
            <c:ext xmlns:c16="http://schemas.microsoft.com/office/drawing/2014/chart" uri="{C3380CC4-5D6E-409C-BE32-E72D297353CC}">
              <c16:uniqueId val="{00000001-FA0C-4739-B467-C90316F3D2D8}"/>
            </c:ext>
          </c:extLst>
        </c:ser>
        <c:ser>
          <c:idx val="2"/>
          <c:order val="2"/>
          <c:tx>
            <c:strRef>
              <c:f>Sheet1!$P$21</c:f>
              <c:strCache>
                <c:ptCount val="1"/>
                <c:pt idx="0">
                  <c:v>2063</c:v>
                </c:pt>
              </c:strCache>
            </c:strRef>
          </c:tx>
          <c:spPr>
            <a:solidFill>
              <a:schemeClr val="accent3"/>
            </a:solidFill>
            <a:ln>
              <a:noFill/>
            </a:ln>
            <a:effectLst/>
          </c:spPr>
          <c:invertIfNegative val="0"/>
          <c:cat>
            <c:strRef>
              <c:f>Sheet1!$M$22:$M$29</c:f>
              <c:strCache>
                <c:ptCount val="8"/>
                <c:pt idx="0">
                  <c:v>            0-14</c:v>
                </c:pt>
                <c:pt idx="1">
                  <c:v>         15-24</c:v>
                </c:pt>
                <c:pt idx="2">
                  <c:v>         25-34</c:v>
                </c:pt>
                <c:pt idx="3">
                  <c:v>         35-44</c:v>
                </c:pt>
                <c:pt idx="4">
                  <c:v>         45-54</c:v>
                </c:pt>
                <c:pt idx="5">
                  <c:v>         55-64</c:v>
                </c:pt>
                <c:pt idx="6">
                  <c:v>         65-84</c:v>
                </c:pt>
                <c:pt idx="7">
                  <c:v>             85+</c:v>
                </c:pt>
              </c:strCache>
            </c:strRef>
          </c:cat>
          <c:val>
            <c:numRef>
              <c:f>Sheet1!$P$22:$P$29</c:f>
              <c:numCache>
                <c:formatCode>0.0%</c:formatCode>
                <c:ptCount val="8"/>
                <c:pt idx="0">
                  <c:v>0</c:v>
                </c:pt>
                <c:pt idx="1">
                  <c:v>0.126</c:v>
                </c:pt>
                <c:pt idx="2">
                  <c:v>0.188</c:v>
                </c:pt>
                <c:pt idx="3">
                  <c:v>0.183</c:v>
                </c:pt>
                <c:pt idx="4">
                  <c:v>0.24099999999999999</c:v>
                </c:pt>
                <c:pt idx="5">
                  <c:v>0.19800000000000001</c:v>
                </c:pt>
                <c:pt idx="6">
                  <c:v>6.4000000000000001E-2</c:v>
                </c:pt>
                <c:pt idx="7">
                  <c:v>0</c:v>
                </c:pt>
              </c:numCache>
            </c:numRef>
          </c:val>
          <c:extLst>
            <c:ext xmlns:c16="http://schemas.microsoft.com/office/drawing/2014/chart" uri="{C3380CC4-5D6E-409C-BE32-E72D297353CC}">
              <c16:uniqueId val="{00000002-FA0C-4739-B467-C90316F3D2D8}"/>
            </c:ext>
          </c:extLst>
        </c:ser>
        <c:dLbls>
          <c:showLegendKey val="0"/>
          <c:showVal val="0"/>
          <c:showCatName val="0"/>
          <c:showSerName val="0"/>
          <c:showPercent val="0"/>
          <c:showBubbleSize val="0"/>
        </c:dLbls>
        <c:gapWidth val="219"/>
        <c:overlap val="-27"/>
        <c:axId val="2057889391"/>
        <c:axId val="2057890351"/>
      </c:barChart>
      <c:catAx>
        <c:axId val="20578893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57890351"/>
        <c:crosses val="autoZero"/>
        <c:auto val="1"/>
        <c:lblAlgn val="ctr"/>
        <c:lblOffset val="100"/>
        <c:noMultiLvlLbl val="0"/>
      </c:catAx>
      <c:valAx>
        <c:axId val="205789035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578893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Sheet1!$X$5</c:f>
              <c:strCache>
                <c:ptCount val="1"/>
                <c:pt idx="0">
                  <c:v>1983</c:v>
                </c:pt>
              </c:strCache>
            </c:strRef>
          </c:tx>
          <c:spPr>
            <a:solidFill>
              <a:schemeClr val="accent1"/>
            </a:solidFill>
            <a:ln>
              <a:noFill/>
            </a:ln>
            <a:effectLst/>
          </c:spPr>
          <c:invertIfNegative val="0"/>
          <c:cat>
            <c:strRef>
              <c:f>Sheet1!$W$6:$W$13</c:f>
              <c:strCache>
                <c:ptCount val="8"/>
                <c:pt idx="0">
                  <c:v>              &lt;15</c:v>
                </c:pt>
                <c:pt idx="1">
                  <c:v>         15-24</c:v>
                </c:pt>
                <c:pt idx="2">
                  <c:v>         25-34</c:v>
                </c:pt>
                <c:pt idx="3">
                  <c:v>         35-44</c:v>
                </c:pt>
                <c:pt idx="4">
                  <c:v>         45-54</c:v>
                </c:pt>
                <c:pt idx="5">
                  <c:v>         55-64</c:v>
                </c:pt>
                <c:pt idx="6">
                  <c:v>         65-84</c:v>
                </c:pt>
                <c:pt idx="7">
                  <c:v>              85+</c:v>
                </c:pt>
              </c:strCache>
            </c:strRef>
          </c:cat>
          <c:val>
            <c:numRef>
              <c:f>Sheet1!$X$6:$X$13</c:f>
              <c:numCache>
                <c:formatCode>0.0%</c:formatCode>
                <c:ptCount val="8"/>
                <c:pt idx="0">
                  <c:v>0</c:v>
                </c:pt>
                <c:pt idx="1">
                  <c:v>0.113</c:v>
                </c:pt>
                <c:pt idx="2">
                  <c:v>0.19400000000000001</c:v>
                </c:pt>
                <c:pt idx="3">
                  <c:v>0.22800000000000001</c:v>
                </c:pt>
                <c:pt idx="4">
                  <c:v>0.252</c:v>
                </c:pt>
                <c:pt idx="5">
                  <c:v>0.191</c:v>
                </c:pt>
                <c:pt idx="6">
                  <c:v>2.1999999999999999E-2</c:v>
                </c:pt>
                <c:pt idx="7">
                  <c:v>0</c:v>
                </c:pt>
              </c:numCache>
            </c:numRef>
          </c:val>
          <c:extLst>
            <c:ext xmlns:c16="http://schemas.microsoft.com/office/drawing/2014/chart" uri="{C3380CC4-5D6E-409C-BE32-E72D297353CC}">
              <c16:uniqueId val="{00000000-22D5-41F2-BD1E-A813DE702FB0}"/>
            </c:ext>
          </c:extLst>
        </c:ser>
        <c:ser>
          <c:idx val="1"/>
          <c:order val="1"/>
          <c:tx>
            <c:strRef>
              <c:f>Sheet1!$Y$5</c:f>
              <c:strCache>
                <c:ptCount val="1"/>
                <c:pt idx="0">
                  <c:v>2023</c:v>
                </c:pt>
              </c:strCache>
            </c:strRef>
          </c:tx>
          <c:spPr>
            <a:solidFill>
              <a:schemeClr val="accent2"/>
            </a:solidFill>
            <a:ln>
              <a:noFill/>
            </a:ln>
            <a:effectLst/>
          </c:spPr>
          <c:invertIfNegative val="0"/>
          <c:cat>
            <c:strRef>
              <c:f>Sheet1!$W$6:$W$13</c:f>
              <c:strCache>
                <c:ptCount val="8"/>
                <c:pt idx="0">
                  <c:v>              &lt;15</c:v>
                </c:pt>
                <c:pt idx="1">
                  <c:v>         15-24</c:v>
                </c:pt>
                <c:pt idx="2">
                  <c:v>         25-34</c:v>
                </c:pt>
                <c:pt idx="3">
                  <c:v>         35-44</c:v>
                </c:pt>
                <c:pt idx="4">
                  <c:v>         45-54</c:v>
                </c:pt>
                <c:pt idx="5">
                  <c:v>         55-64</c:v>
                </c:pt>
                <c:pt idx="6">
                  <c:v>         65-84</c:v>
                </c:pt>
                <c:pt idx="7">
                  <c:v>              85+</c:v>
                </c:pt>
              </c:strCache>
            </c:strRef>
          </c:cat>
          <c:val>
            <c:numRef>
              <c:f>Sheet1!$Y$6:$Y$13</c:f>
              <c:numCache>
                <c:formatCode>0.0%</c:formatCode>
                <c:ptCount val="8"/>
                <c:pt idx="0">
                  <c:v>0</c:v>
                </c:pt>
                <c:pt idx="1">
                  <c:v>5.5E-2</c:v>
                </c:pt>
                <c:pt idx="2">
                  <c:v>0.14199999999999999</c:v>
                </c:pt>
                <c:pt idx="3">
                  <c:v>0.19600000000000001</c:v>
                </c:pt>
                <c:pt idx="4">
                  <c:v>0.27600000000000002</c:v>
                </c:pt>
                <c:pt idx="5">
                  <c:v>0.26200000000000001</c:v>
                </c:pt>
                <c:pt idx="6">
                  <c:v>6.9000000000000006E-2</c:v>
                </c:pt>
                <c:pt idx="7">
                  <c:v>0</c:v>
                </c:pt>
              </c:numCache>
            </c:numRef>
          </c:val>
          <c:extLst>
            <c:ext xmlns:c16="http://schemas.microsoft.com/office/drawing/2014/chart" uri="{C3380CC4-5D6E-409C-BE32-E72D297353CC}">
              <c16:uniqueId val="{00000001-22D5-41F2-BD1E-A813DE702FB0}"/>
            </c:ext>
          </c:extLst>
        </c:ser>
        <c:ser>
          <c:idx val="2"/>
          <c:order val="2"/>
          <c:tx>
            <c:strRef>
              <c:f>Sheet1!$Z$5</c:f>
              <c:strCache>
                <c:ptCount val="1"/>
                <c:pt idx="0">
                  <c:v>2063</c:v>
                </c:pt>
              </c:strCache>
            </c:strRef>
          </c:tx>
          <c:spPr>
            <a:solidFill>
              <a:schemeClr val="accent3"/>
            </a:solidFill>
            <a:ln>
              <a:noFill/>
            </a:ln>
            <a:effectLst/>
          </c:spPr>
          <c:invertIfNegative val="0"/>
          <c:cat>
            <c:strRef>
              <c:f>Sheet1!$W$6:$W$13</c:f>
              <c:strCache>
                <c:ptCount val="8"/>
                <c:pt idx="0">
                  <c:v>              &lt;15</c:v>
                </c:pt>
                <c:pt idx="1">
                  <c:v>         15-24</c:v>
                </c:pt>
                <c:pt idx="2">
                  <c:v>         25-34</c:v>
                </c:pt>
                <c:pt idx="3">
                  <c:v>         35-44</c:v>
                </c:pt>
                <c:pt idx="4">
                  <c:v>         45-54</c:v>
                </c:pt>
                <c:pt idx="5">
                  <c:v>         55-64</c:v>
                </c:pt>
                <c:pt idx="6">
                  <c:v>         65-84</c:v>
                </c:pt>
                <c:pt idx="7">
                  <c:v>              85+</c:v>
                </c:pt>
              </c:strCache>
            </c:strRef>
          </c:cat>
          <c:val>
            <c:numRef>
              <c:f>Sheet1!$Z$6:$Z$13</c:f>
              <c:numCache>
                <c:formatCode>0.0%</c:formatCode>
                <c:ptCount val="8"/>
                <c:pt idx="0">
                  <c:v>0</c:v>
                </c:pt>
                <c:pt idx="1">
                  <c:v>5.0999999999999997E-2</c:v>
                </c:pt>
                <c:pt idx="2">
                  <c:v>0.13</c:v>
                </c:pt>
                <c:pt idx="3">
                  <c:v>0.183</c:v>
                </c:pt>
                <c:pt idx="4">
                  <c:v>0.29499999999999998</c:v>
                </c:pt>
                <c:pt idx="5">
                  <c:v>0.25900000000000001</c:v>
                </c:pt>
                <c:pt idx="6">
                  <c:v>8.2000000000000003E-2</c:v>
                </c:pt>
                <c:pt idx="7">
                  <c:v>0</c:v>
                </c:pt>
              </c:numCache>
            </c:numRef>
          </c:val>
          <c:extLst>
            <c:ext xmlns:c16="http://schemas.microsoft.com/office/drawing/2014/chart" uri="{C3380CC4-5D6E-409C-BE32-E72D297353CC}">
              <c16:uniqueId val="{00000002-22D5-41F2-BD1E-A813DE702FB0}"/>
            </c:ext>
          </c:extLst>
        </c:ser>
        <c:dLbls>
          <c:showLegendKey val="0"/>
          <c:showVal val="0"/>
          <c:showCatName val="0"/>
          <c:showSerName val="0"/>
          <c:showPercent val="0"/>
          <c:showBubbleSize val="0"/>
        </c:dLbls>
        <c:gapWidth val="219"/>
        <c:overlap val="-27"/>
        <c:axId val="2055929359"/>
        <c:axId val="2055928399"/>
      </c:barChart>
      <c:catAx>
        <c:axId val="20559293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55928399"/>
        <c:crosses val="autoZero"/>
        <c:auto val="1"/>
        <c:lblAlgn val="ctr"/>
        <c:lblOffset val="100"/>
        <c:noMultiLvlLbl val="0"/>
      </c:catAx>
      <c:valAx>
        <c:axId val="205592839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55929359"/>
        <c:crosses val="autoZero"/>
        <c:crossBetween val="between"/>
      </c:valAx>
      <c:spPr>
        <a:noFill/>
        <a:ln>
          <a:noFill/>
        </a:ln>
        <a:effectLst/>
      </c:spPr>
    </c:plotArea>
    <c:legend>
      <c:legendPos val="b"/>
      <c:layout>
        <c:manualLayout>
          <c:xMode val="edge"/>
          <c:yMode val="edge"/>
          <c:x val="0.39522890455087595"/>
          <c:y val="0.91349001479002478"/>
          <c:w val="0.25451271920146729"/>
          <c:h val="6.8561269073160805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'[Attachment 2.xlsx]Sheet1'!$B$3</c:f>
              <c:strCache>
                <c:ptCount val="1"/>
                <c:pt idx="0">
                  <c:v>     Birth Rate</c:v>
                </c:pt>
              </c:strCache>
            </c:strRef>
          </c:tx>
          <c:spPr>
            <a:ln w="28575" cap="rnd">
              <a:solidFill>
                <a:schemeClr val="accent1"/>
              </a:solidFill>
              <a:round/>
            </a:ln>
            <a:effectLst/>
          </c:spPr>
          <c:marker>
            <c:symbol val="none"/>
          </c:marker>
          <c:cat>
            <c:numRef>
              <c:f>'[Attachment 2.xlsx]Sheet1'!$A$4:$A$73</c:f>
              <c:numCache>
                <c:formatCode>0</c:formatCode>
                <c:ptCount val="70"/>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pt idx="38">
                  <c:v>2019</c:v>
                </c:pt>
                <c:pt idx="39">
                  <c:v>2020</c:v>
                </c:pt>
                <c:pt idx="40">
                  <c:v>2021</c:v>
                </c:pt>
                <c:pt idx="41">
                  <c:v>2022</c:v>
                </c:pt>
                <c:pt idx="42">
                  <c:v>2023</c:v>
                </c:pt>
                <c:pt idx="43">
                  <c:v>2024</c:v>
                </c:pt>
                <c:pt idx="44">
                  <c:v>2025</c:v>
                </c:pt>
                <c:pt idx="45">
                  <c:v>2026</c:v>
                </c:pt>
                <c:pt idx="46">
                  <c:v>2027</c:v>
                </c:pt>
                <c:pt idx="47">
                  <c:v>2028</c:v>
                </c:pt>
                <c:pt idx="48">
                  <c:v>2029</c:v>
                </c:pt>
                <c:pt idx="49">
                  <c:v>2030</c:v>
                </c:pt>
                <c:pt idx="50">
                  <c:v>2031</c:v>
                </c:pt>
                <c:pt idx="51">
                  <c:v>2032</c:v>
                </c:pt>
                <c:pt idx="52">
                  <c:v>2033</c:v>
                </c:pt>
                <c:pt idx="53">
                  <c:v>2034</c:v>
                </c:pt>
                <c:pt idx="54">
                  <c:v>2035</c:v>
                </c:pt>
                <c:pt idx="55">
                  <c:v>2036</c:v>
                </c:pt>
                <c:pt idx="56">
                  <c:v>2037</c:v>
                </c:pt>
                <c:pt idx="57">
                  <c:v>2038</c:v>
                </c:pt>
                <c:pt idx="58">
                  <c:v>2039</c:v>
                </c:pt>
                <c:pt idx="59">
                  <c:v>2040</c:v>
                </c:pt>
                <c:pt idx="60">
                  <c:v>2041</c:v>
                </c:pt>
                <c:pt idx="61">
                  <c:v>2042</c:v>
                </c:pt>
                <c:pt idx="62">
                  <c:v>2043</c:v>
                </c:pt>
                <c:pt idx="63">
                  <c:v>2044</c:v>
                </c:pt>
                <c:pt idx="64">
                  <c:v>2045</c:v>
                </c:pt>
                <c:pt idx="65">
                  <c:v>2046</c:v>
                </c:pt>
                <c:pt idx="66">
                  <c:v>2047</c:v>
                </c:pt>
                <c:pt idx="67">
                  <c:v>2048</c:v>
                </c:pt>
                <c:pt idx="68">
                  <c:v>2049</c:v>
                </c:pt>
                <c:pt idx="69">
                  <c:v>2050</c:v>
                </c:pt>
              </c:numCache>
            </c:numRef>
          </c:cat>
          <c:val>
            <c:numRef>
              <c:f>'[Attachment 2.xlsx]Sheet1'!$B$4:$B$73</c:f>
              <c:numCache>
                <c:formatCode>0.00%</c:formatCode>
                <c:ptCount val="70"/>
                <c:pt idx="0">
                  <c:v>1.6199999999999999E-2</c:v>
                </c:pt>
                <c:pt idx="1">
                  <c:v>1.5599999999999999E-2</c:v>
                </c:pt>
                <c:pt idx="2">
                  <c:v>1.5699999999999999E-2</c:v>
                </c:pt>
                <c:pt idx="3">
                  <c:v>1.54E-2</c:v>
                </c:pt>
                <c:pt idx="4">
                  <c:v>1.5299999999999999E-2</c:v>
                </c:pt>
                <c:pt idx="5">
                  <c:v>1.49E-2</c:v>
                </c:pt>
                <c:pt idx="6">
                  <c:v>1.49E-2</c:v>
                </c:pt>
                <c:pt idx="7">
                  <c:v>1.49E-2</c:v>
                </c:pt>
                <c:pt idx="8">
                  <c:v>1.49E-2</c:v>
                </c:pt>
                <c:pt idx="9">
                  <c:v>1.5100000000000001E-2</c:v>
                </c:pt>
                <c:pt idx="10">
                  <c:v>1.4999999999999999E-2</c:v>
                </c:pt>
                <c:pt idx="11">
                  <c:v>1.49E-2</c:v>
                </c:pt>
                <c:pt idx="12">
                  <c:v>1.4800000000000001E-2</c:v>
                </c:pt>
                <c:pt idx="13">
                  <c:v>1.4500000000000001E-2</c:v>
                </c:pt>
                <c:pt idx="14">
                  <c:v>1.44E-2</c:v>
                </c:pt>
                <c:pt idx="15">
                  <c:v>1.38E-2</c:v>
                </c:pt>
                <c:pt idx="16">
                  <c:v>1.38E-2</c:v>
                </c:pt>
                <c:pt idx="17">
                  <c:v>1.34E-2</c:v>
                </c:pt>
                <c:pt idx="18">
                  <c:v>1.3299999999999999E-2</c:v>
                </c:pt>
                <c:pt idx="19">
                  <c:v>1.32E-2</c:v>
                </c:pt>
                <c:pt idx="20">
                  <c:v>1.29E-2</c:v>
                </c:pt>
                <c:pt idx="21">
                  <c:v>1.2800000000000001E-2</c:v>
                </c:pt>
                <c:pt idx="22">
                  <c:v>1.26E-2</c:v>
                </c:pt>
                <c:pt idx="23">
                  <c:v>1.26E-2</c:v>
                </c:pt>
                <c:pt idx="24">
                  <c:v>1.2800000000000001E-2</c:v>
                </c:pt>
                <c:pt idx="25">
                  <c:v>1.2999999999999999E-2</c:v>
                </c:pt>
                <c:pt idx="26">
                  <c:v>1.38E-2</c:v>
                </c:pt>
                <c:pt idx="27">
                  <c:v>1.3899999999999999E-2</c:v>
                </c:pt>
                <c:pt idx="28">
                  <c:v>1.38E-2</c:v>
                </c:pt>
                <c:pt idx="29">
                  <c:v>1.38E-2</c:v>
                </c:pt>
                <c:pt idx="30">
                  <c:v>1.35E-2</c:v>
                </c:pt>
                <c:pt idx="31">
                  <c:v>1.35E-2</c:v>
                </c:pt>
                <c:pt idx="32">
                  <c:v>1.35E-2</c:v>
                </c:pt>
                <c:pt idx="33">
                  <c:v>1.3100000000000001E-2</c:v>
                </c:pt>
                <c:pt idx="34">
                  <c:v>1.29E-2</c:v>
                </c:pt>
                <c:pt idx="35">
                  <c:v>1.29E-2</c:v>
                </c:pt>
                <c:pt idx="36">
                  <c:v>1.2500000000000001E-2</c:v>
                </c:pt>
                <c:pt idx="37">
                  <c:v>1.2200000000000001E-2</c:v>
                </c:pt>
                <c:pt idx="38">
                  <c:v>1.2E-2</c:v>
                </c:pt>
                <c:pt idx="39">
                  <c:v>1.17E-2</c:v>
                </c:pt>
                <c:pt idx="40">
                  <c:v>1.1900000000000001E-2</c:v>
                </c:pt>
                <c:pt idx="41">
                  <c:v>1.1900000000000001E-2</c:v>
                </c:pt>
                <c:pt idx="42">
                  <c:v>1.14E-2</c:v>
                </c:pt>
                <c:pt idx="43">
                  <c:v>1.1299999999999999E-2</c:v>
                </c:pt>
                <c:pt idx="44">
                  <c:v>1.12E-2</c:v>
                </c:pt>
                <c:pt idx="45">
                  <c:v>1.11E-2</c:v>
                </c:pt>
                <c:pt idx="46">
                  <c:v>1.0999999999999999E-2</c:v>
                </c:pt>
                <c:pt idx="47">
                  <c:v>1.09E-2</c:v>
                </c:pt>
                <c:pt idx="48">
                  <c:v>1.0800000000000001E-2</c:v>
                </c:pt>
                <c:pt idx="49">
                  <c:v>1.0800000000000001E-2</c:v>
                </c:pt>
                <c:pt idx="50">
                  <c:v>1.0699999999999999E-2</c:v>
                </c:pt>
                <c:pt idx="51">
                  <c:v>1.06E-2</c:v>
                </c:pt>
                <c:pt idx="52">
                  <c:v>1.0500000000000001E-2</c:v>
                </c:pt>
                <c:pt idx="53">
                  <c:v>1.04E-2</c:v>
                </c:pt>
                <c:pt idx="54">
                  <c:v>1.03E-2</c:v>
                </c:pt>
                <c:pt idx="55">
                  <c:v>1.0200000000000001E-2</c:v>
                </c:pt>
                <c:pt idx="56">
                  <c:v>1.01E-2</c:v>
                </c:pt>
                <c:pt idx="57">
                  <c:v>1.01E-2</c:v>
                </c:pt>
                <c:pt idx="58">
                  <c:v>0.01</c:v>
                </c:pt>
                <c:pt idx="59">
                  <c:v>9.9000000000000008E-3</c:v>
                </c:pt>
                <c:pt idx="60">
                  <c:v>9.7999999999999997E-3</c:v>
                </c:pt>
                <c:pt idx="61">
                  <c:v>9.7000000000000003E-3</c:v>
                </c:pt>
                <c:pt idx="62">
                  <c:v>9.5999999999999992E-3</c:v>
                </c:pt>
                <c:pt idx="63">
                  <c:v>9.5999999999999992E-3</c:v>
                </c:pt>
                <c:pt idx="64">
                  <c:v>9.4999999999999998E-3</c:v>
                </c:pt>
                <c:pt idx="65">
                  <c:v>9.4000000000000004E-3</c:v>
                </c:pt>
                <c:pt idx="66">
                  <c:v>9.2999999999999992E-3</c:v>
                </c:pt>
                <c:pt idx="67">
                  <c:v>9.2999999999999992E-3</c:v>
                </c:pt>
                <c:pt idx="68">
                  <c:v>9.1999999999999998E-3</c:v>
                </c:pt>
                <c:pt idx="69">
                  <c:v>9.1000000000000004E-3</c:v>
                </c:pt>
              </c:numCache>
            </c:numRef>
          </c:val>
          <c:smooth val="0"/>
          <c:extLst>
            <c:ext xmlns:c16="http://schemas.microsoft.com/office/drawing/2014/chart" uri="{C3380CC4-5D6E-409C-BE32-E72D297353CC}">
              <c16:uniqueId val="{00000000-546F-4F19-A39C-4E7E8FB89D40}"/>
            </c:ext>
          </c:extLst>
        </c:ser>
        <c:ser>
          <c:idx val="1"/>
          <c:order val="1"/>
          <c:tx>
            <c:strRef>
              <c:f>'[Attachment 2.xlsx]Sheet1'!$D$3</c:f>
              <c:strCache>
                <c:ptCount val="1"/>
                <c:pt idx="0">
                  <c:v>   Death Rate</c:v>
                </c:pt>
              </c:strCache>
            </c:strRef>
          </c:tx>
          <c:spPr>
            <a:ln w="28575" cap="rnd">
              <a:solidFill>
                <a:schemeClr val="accent2"/>
              </a:solidFill>
              <a:round/>
            </a:ln>
            <a:effectLst/>
          </c:spPr>
          <c:marker>
            <c:symbol val="none"/>
          </c:marker>
          <c:cat>
            <c:numRef>
              <c:f>'[Attachment 2.xlsx]Sheet1'!$A$4:$A$73</c:f>
              <c:numCache>
                <c:formatCode>0</c:formatCode>
                <c:ptCount val="70"/>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pt idx="38">
                  <c:v>2019</c:v>
                </c:pt>
                <c:pt idx="39">
                  <c:v>2020</c:v>
                </c:pt>
                <c:pt idx="40">
                  <c:v>2021</c:v>
                </c:pt>
                <c:pt idx="41">
                  <c:v>2022</c:v>
                </c:pt>
                <c:pt idx="42">
                  <c:v>2023</c:v>
                </c:pt>
                <c:pt idx="43">
                  <c:v>2024</c:v>
                </c:pt>
                <c:pt idx="44">
                  <c:v>2025</c:v>
                </c:pt>
                <c:pt idx="45">
                  <c:v>2026</c:v>
                </c:pt>
                <c:pt idx="46">
                  <c:v>2027</c:v>
                </c:pt>
                <c:pt idx="47">
                  <c:v>2028</c:v>
                </c:pt>
                <c:pt idx="48">
                  <c:v>2029</c:v>
                </c:pt>
                <c:pt idx="49">
                  <c:v>2030</c:v>
                </c:pt>
                <c:pt idx="50">
                  <c:v>2031</c:v>
                </c:pt>
                <c:pt idx="51">
                  <c:v>2032</c:v>
                </c:pt>
                <c:pt idx="52">
                  <c:v>2033</c:v>
                </c:pt>
                <c:pt idx="53">
                  <c:v>2034</c:v>
                </c:pt>
                <c:pt idx="54">
                  <c:v>2035</c:v>
                </c:pt>
                <c:pt idx="55">
                  <c:v>2036</c:v>
                </c:pt>
                <c:pt idx="56">
                  <c:v>2037</c:v>
                </c:pt>
                <c:pt idx="57">
                  <c:v>2038</c:v>
                </c:pt>
                <c:pt idx="58">
                  <c:v>2039</c:v>
                </c:pt>
                <c:pt idx="59">
                  <c:v>2040</c:v>
                </c:pt>
                <c:pt idx="60">
                  <c:v>2041</c:v>
                </c:pt>
                <c:pt idx="61">
                  <c:v>2042</c:v>
                </c:pt>
                <c:pt idx="62">
                  <c:v>2043</c:v>
                </c:pt>
                <c:pt idx="63">
                  <c:v>2044</c:v>
                </c:pt>
                <c:pt idx="64">
                  <c:v>2045</c:v>
                </c:pt>
                <c:pt idx="65">
                  <c:v>2046</c:v>
                </c:pt>
                <c:pt idx="66">
                  <c:v>2047</c:v>
                </c:pt>
                <c:pt idx="67">
                  <c:v>2048</c:v>
                </c:pt>
                <c:pt idx="68">
                  <c:v>2049</c:v>
                </c:pt>
                <c:pt idx="69">
                  <c:v>2050</c:v>
                </c:pt>
              </c:numCache>
            </c:numRef>
          </c:cat>
          <c:val>
            <c:numRef>
              <c:f>'[Attachment 2.xlsx]Sheet1'!$D$4:$D$73</c:f>
              <c:numCache>
                <c:formatCode>0.00%</c:formatCode>
                <c:ptCount val="70"/>
                <c:pt idx="0">
                  <c:v>7.1999999999999998E-3</c:v>
                </c:pt>
                <c:pt idx="1">
                  <c:v>7.3000000000000001E-3</c:v>
                </c:pt>
                <c:pt idx="2">
                  <c:v>7.3000000000000001E-3</c:v>
                </c:pt>
                <c:pt idx="3">
                  <c:v>7.1000000000000004E-3</c:v>
                </c:pt>
                <c:pt idx="4">
                  <c:v>7.1999999999999998E-3</c:v>
                </c:pt>
                <c:pt idx="5">
                  <c:v>7.1999999999999998E-3</c:v>
                </c:pt>
                <c:pt idx="6">
                  <c:v>7.1000000000000004E-3</c:v>
                </c:pt>
                <c:pt idx="7">
                  <c:v>7.3000000000000001E-3</c:v>
                </c:pt>
                <c:pt idx="8">
                  <c:v>7.1000000000000004E-3</c:v>
                </c:pt>
                <c:pt idx="9">
                  <c:v>7.3000000000000001E-3</c:v>
                </c:pt>
                <c:pt idx="10">
                  <c:v>6.8999999999999999E-3</c:v>
                </c:pt>
                <c:pt idx="11">
                  <c:v>6.8999999999999999E-3</c:v>
                </c:pt>
                <c:pt idx="12">
                  <c:v>6.8999999999999999E-3</c:v>
                </c:pt>
                <c:pt idx="13">
                  <c:v>6.8999999999999999E-3</c:v>
                </c:pt>
                <c:pt idx="14">
                  <c:v>7.0000000000000001E-3</c:v>
                </c:pt>
                <c:pt idx="15">
                  <c:v>6.8999999999999999E-3</c:v>
                </c:pt>
                <c:pt idx="16">
                  <c:v>6.8999999999999999E-3</c:v>
                </c:pt>
                <c:pt idx="17">
                  <c:v>6.8999999999999999E-3</c:v>
                </c:pt>
                <c:pt idx="18">
                  <c:v>6.7999999999999996E-3</c:v>
                </c:pt>
                <c:pt idx="19">
                  <c:v>6.7000000000000002E-3</c:v>
                </c:pt>
                <c:pt idx="20">
                  <c:v>6.7000000000000002E-3</c:v>
                </c:pt>
                <c:pt idx="21">
                  <c:v>6.7000000000000002E-3</c:v>
                </c:pt>
                <c:pt idx="22">
                  <c:v>6.7000000000000002E-3</c:v>
                </c:pt>
                <c:pt idx="23">
                  <c:v>6.7000000000000002E-3</c:v>
                </c:pt>
                <c:pt idx="24">
                  <c:v>6.4999999999999997E-3</c:v>
                </c:pt>
                <c:pt idx="25">
                  <c:v>6.6E-3</c:v>
                </c:pt>
                <c:pt idx="26">
                  <c:v>6.4999999999999997E-3</c:v>
                </c:pt>
                <c:pt idx="27">
                  <c:v>6.6E-3</c:v>
                </c:pt>
                <c:pt idx="28">
                  <c:v>6.6E-3</c:v>
                </c:pt>
                <c:pt idx="29">
                  <c:v>6.4000000000000003E-3</c:v>
                </c:pt>
                <c:pt idx="30">
                  <c:v>6.4999999999999997E-3</c:v>
                </c:pt>
                <c:pt idx="31">
                  <c:v>6.4999999999999997E-3</c:v>
                </c:pt>
                <c:pt idx="32">
                  <c:v>6.4000000000000003E-3</c:v>
                </c:pt>
                <c:pt idx="33">
                  <c:v>6.4000000000000003E-3</c:v>
                </c:pt>
                <c:pt idx="34">
                  <c:v>6.4999999999999997E-3</c:v>
                </c:pt>
                <c:pt idx="35">
                  <c:v>6.4999999999999997E-3</c:v>
                </c:pt>
                <c:pt idx="36">
                  <c:v>6.4999999999999997E-3</c:v>
                </c:pt>
                <c:pt idx="37">
                  <c:v>6.4999999999999997E-3</c:v>
                </c:pt>
                <c:pt idx="38">
                  <c:v>6.4000000000000003E-3</c:v>
                </c:pt>
                <c:pt idx="39">
                  <c:v>6.4000000000000003E-3</c:v>
                </c:pt>
                <c:pt idx="40">
                  <c:v>6.4000000000000003E-3</c:v>
                </c:pt>
                <c:pt idx="41">
                  <c:v>7.0000000000000001E-3</c:v>
                </c:pt>
                <c:pt idx="42">
                  <c:v>7.1999999999999998E-3</c:v>
                </c:pt>
                <c:pt idx="43">
                  <c:v>7.0000000000000001E-3</c:v>
                </c:pt>
                <c:pt idx="44">
                  <c:v>7.0000000000000001E-3</c:v>
                </c:pt>
                <c:pt idx="45">
                  <c:v>7.0000000000000001E-3</c:v>
                </c:pt>
                <c:pt idx="46">
                  <c:v>7.0000000000000001E-3</c:v>
                </c:pt>
                <c:pt idx="47">
                  <c:v>7.0000000000000001E-3</c:v>
                </c:pt>
                <c:pt idx="48">
                  <c:v>7.0000000000000001E-3</c:v>
                </c:pt>
                <c:pt idx="49">
                  <c:v>7.0000000000000001E-3</c:v>
                </c:pt>
                <c:pt idx="50">
                  <c:v>7.0000000000000001E-3</c:v>
                </c:pt>
                <c:pt idx="51">
                  <c:v>7.0000000000000001E-3</c:v>
                </c:pt>
                <c:pt idx="52">
                  <c:v>7.0000000000000001E-3</c:v>
                </c:pt>
                <c:pt idx="53">
                  <c:v>7.0000000000000001E-3</c:v>
                </c:pt>
                <c:pt idx="54">
                  <c:v>7.0000000000000001E-3</c:v>
                </c:pt>
                <c:pt idx="55">
                  <c:v>7.0000000000000001E-3</c:v>
                </c:pt>
                <c:pt idx="56">
                  <c:v>7.0000000000000001E-3</c:v>
                </c:pt>
                <c:pt idx="57">
                  <c:v>7.0000000000000001E-3</c:v>
                </c:pt>
                <c:pt idx="58">
                  <c:v>7.0000000000000001E-3</c:v>
                </c:pt>
                <c:pt idx="59">
                  <c:v>7.0000000000000001E-3</c:v>
                </c:pt>
                <c:pt idx="60">
                  <c:v>7.0000000000000001E-3</c:v>
                </c:pt>
                <c:pt idx="61">
                  <c:v>7.0000000000000001E-3</c:v>
                </c:pt>
                <c:pt idx="62">
                  <c:v>7.0000000000000001E-3</c:v>
                </c:pt>
                <c:pt idx="63">
                  <c:v>7.0000000000000001E-3</c:v>
                </c:pt>
                <c:pt idx="64">
                  <c:v>7.0000000000000001E-3</c:v>
                </c:pt>
                <c:pt idx="65">
                  <c:v>7.0000000000000001E-3</c:v>
                </c:pt>
                <c:pt idx="66">
                  <c:v>7.0000000000000001E-3</c:v>
                </c:pt>
                <c:pt idx="67">
                  <c:v>7.0000000000000001E-3</c:v>
                </c:pt>
                <c:pt idx="68">
                  <c:v>7.0000000000000001E-3</c:v>
                </c:pt>
                <c:pt idx="69">
                  <c:v>7.0000000000000001E-3</c:v>
                </c:pt>
              </c:numCache>
            </c:numRef>
          </c:val>
          <c:smooth val="0"/>
          <c:extLst>
            <c:ext xmlns:c16="http://schemas.microsoft.com/office/drawing/2014/chart" uri="{C3380CC4-5D6E-409C-BE32-E72D297353CC}">
              <c16:uniqueId val="{00000001-546F-4F19-A39C-4E7E8FB89D40}"/>
            </c:ext>
          </c:extLst>
        </c:ser>
        <c:ser>
          <c:idx val="2"/>
          <c:order val="2"/>
          <c:tx>
            <c:strRef>
              <c:f>'[Attachment 2.xlsx]Sheet1'!$F$3</c:f>
              <c:strCache>
                <c:ptCount val="1"/>
                <c:pt idx="0">
                  <c:v>    Net Migration Rate</c:v>
                </c:pt>
              </c:strCache>
            </c:strRef>
          </c:tx>
          <c:spPr>
            <a:ln w="28575" cap="rnd">
              <a:solidFill>
                <a:schemeClr val="accent3"/>
              </a:solidFill>
              <a:round/>
            </a:ln>
            <a:effectLst/>
          </c:spPr>
          <c:marker>
            <c:symbol val="none"/>
          </c:marker>
          <c:cat>
            <c:numRef>
              <c:f>'[Attachment 2.xlsx]Sheet1'!$A$4:$A$73</c:f>
              <c:numCache>
                <c:formatCode>0</c:formatCode>
                <c:ptCount val="70"/>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pt idx="38">
                  <c:v>2019</c:v>
                </c:pt>
                <c:pt idx="39">
                  <c:v>2020</c:v>
                </c:pt>
                <c:pt idx="40">
                  <c:v>2021</c:v>
                </c:pt>
                <c:pt idx="41">
                  <c:v>2022</c:v>
                </c:pt>
                <c:pt idx="42">
                  <c:v>2023</c:v>
                </c:pt>
                <c:pt idx="43">
                  <c:v>2024</c:v>
                </c:pt>
                <c:pt idx="44">
                  <c:v>2025</c:v>
                </c:pt>
                <c:pt idx="45">
                  <c:v>2026</c:v>
                </c:pt>
                <c:pt idx="46">
                  <c:v>2027</c:v>
                </c:pt>
                <c:pt idx="47">
                  <c:v>2028</c:v>
                </c:pt>
                <c:pt idx="48">
                  <c:v>2029</c:v>
                </c:pt>
                <c:pt idx="49">
                  <c:v>2030</c:v>
                </c:pt>
                <c:pt idx="50">
                  <c:v>2031</c:v>
                </c:pt>
                <c:pt idx="51">
                  <c:v>2032</c:v>
                </c:pt>
                <c:pt idx="52">
                  <c:v>2033</c:v>
                </c:pt>
                <c:pt idx="53">
                  <c:v>2034</c:v>
                </c:pt>
                <c:pt idx="54">
                  <c:v>2035</c:v>
                </c:pt>
                <c:pt idx="55">
                  <c:v>2036</c:v>
                </c:pt>
                <c:pt idx="56">
                  <c:v>2037</c:v>
                </c:pt>
                <c:pt idx="57">
                  <c:v>2038</c:v>
                </c:pt>
                <c:pt idx="58">
                  <c:v>2039</c:v>
                </c:pt>
                <c:pt idx="59">
                  <c:v>2040</c:v>
                </c:pt>
                <c:pt idx="60">
                  <c:v>2041</c:v>
                </c:pt>
                <c:pt idx="61">
                  <c:v>2042</c:v>
                </c:pt>
                <c:pt idx="62">
                  <c:v>2043</c:v>
                </c:pt>
                <c:pt idx="63">
                  <c:v>2044</c:v>
                </c:pt>
                <c:pt idx="64">
                  <c:v>2045</c:v>
                </c:pt>
                <c:pt idx="65">
                  <c:v>2046</c:v>
                </c:pt>
                <c:pt idx="66">
                  <c:v>2047</c:v>
                </c:pt>
                <c:pt idx="67">
                  <c:v>2048</c:v>
                </c:pt>
                <c:pt idx="68">
                  <c:v>2049</c:v>
                </c:pt>
                <c:pt idx="69">
                  <c:v>2050</c:v>
                </c:pt>
              </c:numCache>
            </c:numRef>
          </c:cat>
          <c:val>
            <c:numRef>
              <c:f>'[Attachment 2.xlsx]Sheet1'!$F$4:$F$73</c:f>
              <c:numCache>
                <c:formatCode>0.00%</c:formatCode>
                <c:ptCount val="70"/>
                <c:pt idx="0">
                  <c:v>6.8999999999999999E-3</c:v>
                </c:pt>
                <c:pt idx="1">
                  <c:v>8.3999999999999995E-3</c:v>
                </c:pt>
                <c:pt idx="2">
                  <c:v>4.7999999999999996E-3</c:v>
                </c:pt>
                <c:pt idx="3">
                  <c:v>3.2000000000000002E-3</c:v>
                </c:pt>
                <c:pt idx="4">
                  <c:v>4.7000000000000002E-3</c:v>
                </c:pt>
                <c:pt idx="5">
                  <c:v>6.3E-3</c:v>
                </c:pt>
                <c:pt idx="6">
                  <c:v>7.7000000000000002E-3</c:v>
                </c:pt>
                <c:pt idx="7">
                  <c:v>8.9999999999999993E-3</c:v>
                </c:pt>
                <c:pt idx="8">
                  <c:v>9.4000000000000004E-3</c:v>
                </c:pt>
                <c:pt idx="9">
                  <c:v>7.3000000000000001E-3</c:v>
                </c:pt>
                <c:pt idx="10">
                  <c:v>5.0000000000000001E-3</c:v>
                </c:pt>
                <c:pt idx="11">
                  <c:v>3.8999999999999998E-3</c:v>
                </c:pt>
                <c:pt idx="12">
                  <c:v>1.6999999999999999E-3</c:v>
                </c:pt>
                <c:pt idx="13">
                  <c:v>2.5999999999999999E-3</c:v>
                </c:pt>
                <c:pt idx="14">
                  <c:v>4.4999999999999997E-3</c:v>
                </c:pt>
                <c:pt idx="15">
                  <c:v>5.7000000000000002E-3</c:v>
                </c:pt>
                <c:pt idx="16">
                  <c:v>4.7000000000000002E-3</c:v>
                </c:pt>
                <c:pt idx="17">
                  <c:v>4.3E-3</c:v>
                </c:pt>
                <c:pt idx="18">
                  <c:v>5.1000000000000004E-3</c:v>
                </c:pt>
                <c:pt idx="19">
                  <c:v>5.5999999999999999E-3</c:v>
                </c:pt>
                <c:pt idx="20">
                  <c:v>7.0000000000000001E-3</c:v>
                </c:pt>
                <c:pt idx="21">
                  <c:v>5.7000000000000002E-3</c:v>
                </c:pt>
                <c:pt idx="22">
                  <c:v>5.8999999999999999E-3</c:v>
                </c:pt>
                <c:pt idx="23">
                  <c:v>5.0000000000000001E-3</c:v>
                </c:pt>
                <c:pt idx="24">
                  <c:v>6.1000000000000004E-3</c:v>
                </c:pt>
                <c:pt idx="25">
                  <c:v>7.1999999999999998E-3</c:v>
                </c:pt>
                <c:pt idx="26">
                  <c:v>1.12E-2</c:v>
                </c:pt>
                <c:pt idx="27">
                  <c:v>1.3100000000000001E-2</c:v>
                </c:pt>
                <c:pt idx="28">
                  <c:v>1.2999999999999999E-2</c:v>
                </c:pt>
                <c:pt idx="29">
                  <c:v>8.8999999999999999E-3</c:v>
                </c:pt>
                <c:pt idx="30">
                  <c:v>8.0999999999999996E-3</c:v>
                </c:pt>
                <c:pt idx="31">
                  <c:v>1.0200000000000001E-2</c:v>
                </c:pt>
                <c:pt idx="32">
                  <c:v>0.01</c:v>
                </c:pt>
                <c:pt idx="33">
                  <c:v>8.0000000000000002E-3</c:v>
                </c:pt>
                <c:pt idx="34">
                  <c:v>7.7000000000000002E-3</c:v>
                </c:pt>
                <c:pt idx="35">
                  <c:v>8.5000000000000006E-3</c:v>
                </c:pt>
                <c:pt idx="36">
                  <c:v>1.0699999999999999E-2</c:v>
                </c:pt>
                <c:pt idx="37">
                  <c:v>9.4999999999999998E-3</c:v>
                </c:pt>
                <c:pt idx="38">
                  <c:v>9.4999999999999998E-3</c:v>
                </c:pt>
                <c:pt idx="39">
                  <c:v>7.4999999999999997E-3</c:v>
                </c:pt>
                <c:pt idx="40">
                  <c:v>-3.3E-3</c:v>
                </c:pt>
                <c:pt idx="41">
                  <c:v>7.7999999999999996E-3</c:v>
                </c:pt>
                <c:pt idx="42">
                  <c:v>1.9099999999999999E-2</c:v>
                </c:pt>
                <c:pt idx="43">
                  <c:v>9.4999999999999998E-3</c:v>
                </c:pt>
                <c:pt idx="44">
                  <c:v>9.4000000000000004E-3</c:v>
                </c:pt>
                <c:pt idx="45">
                  <c:v>9.2999999999999992E-3</c:v>
                </c:pt>
                <c:pt idx="46">
                  <c:v>9.1999999999999998E-3</c:v>
                </c:pt>
                <c:pt idx="47">
                  <c:v>9.1000000000000004E-3</c:v>
                </c:pt>
                <c:pt idx="48">
                  <c:v>8.9999999999999993E-3</c:v>
                </c:pt>
                <c:pt idx="49">
                  <c:v>8.8999999999999999E-3</c:v>
                </c:pt>
                <c:pt idx="50">
                  <c:v>8.8000000000000005E-3</c:v>
                </c:pt>
                <c:pt idx="51">
                  <c:v>8.6999999999999994E-3</c:v>
                </c:pt>
                <c:pt idx="52">
                  <c:v>8.6E-3</c:v>
                </c:pt>
                <c:pt idx="53">
                  <c:v>8.5000000000000006E-3</c:v>
                </c:pt>
                <c:pt idx="54">
                  <c:v>8.5000000000000006E-3</c:v>
                </c:pt>
                <c:pt idx="55">
                  <c:v>8.5000000000000006E-3</c:v>
                </c:pt>
                <c:pt idx="56">
                  <c:v>8.5000000000000006E-3</c:v>
                </c:pt>
                <c:pt idx="57">
                  <c:v>8.5000000000000006E-3</c:v>
                </c:pt>
                <c:pt idx="58">
                  <c:v>8.5000000000000006E-3</c:v>
                </c:pt>
                <c:pt idx="59">
                  <c:v>8.5000000000000006E-3</c:v>
                </c:pt>
                <c:pt idx="60">
                  <c:v>8.5000000000000006E-3</c:v>
                </c:pt>
                <c:pt idx="61">
                  <c:v>8.5000000000000006E-3</c:v>
                </c:pt>
                <c:pt idx="62">
                  <c:v>8.5000000000000006E-3</c:v>
                </c:pt>
                <c:pt idx="63">
                  <c:v>8.5000000000000006E-3</c:v>
                </c:pt>
                <c:pt idx="64">
                  <c:v>8.5000000000000006E-3</c:v>
                </c:pt>
                <c:pt idx="65">
                  <c:v>8.5000000000000006E-3</c:v>
                </c:pt>
                <c:pt idx="66">
                  <c:v>8.5000000000000006E-3</c:v>
                </c:pt>
                <c:pt idx="67">
                  <c:v>8.5000000000000006E-3</c:v>
                </c:pt>
                <c:pt idx="68">
                  <c:v>8.5000000000000006E-3</c:v>
                </c:pt>
                <c:pt idx="69">
                  <c:v>8.5000000000000006E-3</c:v>
                </c:pt>
              </c:numCache>
            </c:numRef>
          </c:val>
          <c:smooth val="0"/>
          <c:extLst>
            <c:ext xmlns:c16="http://schemas.microsoft.com/office/drawing/2014/chart" uri="{C3380CC4-5D6E-409C-BE32-E72D297353CC}">
              <c16:uniqueId val="{00000002-546F-4F19-A39C-4E7E8FB89D40}"/>
            </c:ext>
          </c:extLst>
        </c:ser>
        <c:ser>
          <c:idx val="3"/>
          <c:order val="3"/>
          <c:tx>
            <c:strRef>
              <c:f>'[Attachment 2.xlsx]Sheet1'!$H$3</c:f>
              <c:strCache>
                <c:ptCount val="1"/>
                <c:pt idx="0">
                  <c:v>Population Growth Rate</c:v>
                </c:pt>
              </c:strCache>
            </c:strRef>
          </c:tx>
          <c:spPr>
            <a:ln w="28575" cap="rnd">
              <a:solidFill>
                <a:schemeClr val="accent4"/>
              </a:solidFill>
              <a:round/>
            </a:ln>
            <a:effectLst/>
          </c:spPr>
          <c:marker>
            <c:symbol val="none"/>
          </c:marker>
          <c:cat>
            <c:numRef>
              <c:f>'[Attachment 2.xlsx]Sheet1'!$A$4:$A$73</c:f>
              <c:numCache>
                <c:formatCode>0</c:formatCode>
                <c:ptCount val="70"/>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pt idx="38">
                  <c:v>2019</c:v>
                </c:pt>
                <c:pt idx="39">
                  <c:v>2020</c:v>
                </c:pt>
                <c:pt idx="40">
                  <c:v>2021</c:v>
                </c:pt>
                <c:pt idx="41">
                  <c:v>2022</c:v>
                </c:pt>
                <c:pt idx="42">
                  <c:v>2023</c:v>
                </c:pt>
                <c:pt idx="43">
                  <c:v>2024</c:v>
                </c:pt>
                <c:pt idx="44">
                  <c:v>2025</c:v>
                </c:pt>
                <c:pt idx="45">
                  <c:v>2026</c:v>
                </c:pt>
                <c:pt idx="46">
                  <c:v>2027</c:v>
                </c:pt>
                <c:pt idx="47">
                  <c:v>2028</c:v>
                </c:pt>
                <c:pt idx="48">
                  <c:v>2029</c:v>
                </c:pt>
                <c:pt idx="49">
                  <c:v>2030</c:v>
                </c:pt>
                <c:pt idx="50">
                  <c:v>2031</c:v>
                </c:pt>
                <c:pt idx="51">
                  <c:v>2032</c:v>
                </c:pt>
                <c:pt idx="52">
                  <c:v>2033</c:v>
                </c:pt>
                <c:pt idx="53">
                  <c:v>2034</c:v>
                </c:pt>
                <c:pt idx="54">
                  <c:v>2035</c:v>
                </c:pt>
                <c:pt idx="55">
                  <c:v>2036</c:v>
                </c:pt>
                <c:pt idx="56">
                  <c:v>2037</c:v>
                </c:pt>
                <c:pt idx="57">
                  <c:v>2038</c:v>
                </c:pt>
                <c:pt idx="58">
                  <c:v>2039</c:v>
                </c:pt>
                <c:pt idx="59">
                  <c:v>2040</c:v>
                </c:pt>
                <c:pt idx="60">
                  <c:v>2041</c:v>
                </c:pt>
                <c:pt idx="61">
                  <c:v>2042</c:v>
                </c:pt>
                <c:pt idx="62">
                  <c:v>2043</c:v>
                </c:pt>
                <c:pt idx="63">
                  <c:v>2044</c:v>
                </c:pt>
                <c:pt idx="64">
                  <c:v>2045</c:v>
                </c:pt>
                <c:pt idx="65">
                  <c:v>2046</c:v>
                </c:pt>
                <c:pt idx="66">
                  <c:v>2047</c:v>
                </c:pt>
                <c:pt idx="67">
                  <c:v>2048</c:v>
                </c:pt>
                <c:pt idx="68">
                  <c:v>2049</c:v>
                </c:pt>
                <c:pt idx="69">
                  <c:v>2050</c:v>
                </c:pt>
              </c:numCache>
            </c:numRef>
          </c:cat>
          <c:val>
            <c:numRef>
              <c:f>'[Attachment 2.xlsx]Sheet1'!$H$4:$H$73</c:f>
              <c:numCache>
                <c:formatCode>0.00%</c:formatCode>
                <c:ptCount val="70"/>
                <c:pt idx="0">
                  <c:v>1.6500000000000001E-2</c:v>
                </c:pt>
                <c:pt idx="1">
                  <c:v>1.7500000000000002E-2</c:v>
                </c:pt>
                <c:pt idx="2">
                  <c:v>1.38E-2</c:v>
                </c:pt>
                <c:pt idx="3">
                  <c:v>1.21E-2</c:v>
                </c:pt>
                <c:pt idx="4">
                  <c:v>1.34E-2</c:v>
                </c:pt>
                <c:pt idx="5">
                  <c:v>1.46E-2</c:v>
                </c:pt>
                <c:pt idx="6">
                  <c:v>1.5299999999999999E-2</c:v>
                </c:pt>
                <c:pt idx="7">
                  <c:v>1.6500000000000001E-2</c:v>
                </c:pt>
                <c:pt idx="8">
                  <c:v>1.7100000000000001E-2</c:v>
                </c:pt>
                <c:pt idx="9">
                  <c:v>1.49E-2</c:v>
                </c:pt>
                <c:pt idx="10">
                  <c:v>1.2800000000000001E-2</c:v>
                </c:pt>
                <c:pt idx="11">
                  <c:v>1.1299999999999999E-2</c:v>
                </c:pt>
                <c:pt idx="12">
                  <c:v>8.8999999999999999E-3</c:v>
                </c:pt>
                <c:pt idx="13">
                  <c:v>9.7000000000000003E-3</c:v>
                </c:pt>
                <c:pt idx="14">
                  <c:v>1.12E-2</c:v>
                </c:pt>
                <c:pt idx="15">
                  <c:v>1.2200000000000001E-2</c:v>
                </c:pt>
                <c:pt idx="16">
                  <c:v>1.09E-2</c:v>
                </c:pt>
                <c:pt idx="17">
                  <c:v>0.01</c:v>
                </c:pt>
                <c:pt idx="18">
                  <c:v>1.0999999999999999E-2</c:v>
                </c:pt>
                <c:pt idx="19">
                  <c:v>1.15E-2</c:v>
                </c:pt>
                <c:pt idx="20">
                  <c:v>1.29E-2</c:v>
                </c:pt>
                <c:pt idx="21">
                  <c:v>1.14E-2</c:v>
                </c:pt>
                <c:pt idx="22">
                  <c:v>1.1599999999999999E-2</c:v>
                </c:pt>
                <c:pt idx="23">
                  <c:v>1.0800000000000001E-2</c:v>
                </c:pt>
                <c:pt idx="24">
                  <c:v>1.2200000000000001E-2</c:v>
                </c:pt>
                <c:pt idx="25">
                  <c:v>1.3599999999999999E-2</c:v>
                </c:pt>
                <c:pt idx="26">
                  <c:v>1.84E-2</c:v>
                </c:pt>
                <c:pt idx="27">
                  <c:v>2.0199999999999999E-2</c:v>
                </c:pt>
                <c:pt idx="28">
                  <c:v>2.0799999999999999E-2</c:v>
                </c:pt>
                <c:pt idx="29">
                  <c:v>1.5699999999999999E-2</c:v>
                </c:pt>
                <c:pt idx="30">
                  <c:v>1.4E-2</c:v>
                </c:pt>
                <c:pt idx="31">
                  <c:v>1.7600000000000001E-2</c:v>
                </c:pt>
                <c:pt idx="32">
                  <c:v>1.7399999999999999E-2</c:v>
                </c:pt>
                <c:pt idx="33">
                  <c:v>1.4999999999999999E-2</c:v>
                </c:pt>
                <c:pt idx="34">
                  <c:v>1.4500000000000001E-2</c:v>
                </c:pt>
                <c:pt idx="35">
                  <c:v>1.5699999999999999E-2</c:v>
                </c:pt>
                <c:pt idx="36">
                  <c:v>1.66E-2</c:v>
                </c:pt>
                <c:pt idx="37">
                  <c:v>1.5100000000000001E-2</c:v>
                </c:pt>
                <c:pt idx="38">
                  <c:v>1.49E-2</c:v>
                </c:pt>
                <c:pt idx="39">
                  <c:v>1.24E-2</c:v>
                </c:pt>
                <c:pt idx="40">
                  <c:v>1.4E-3</c:v>
                </c:pt>
                <c:pt idx="41">
                  <c:v>1.2800000000000001E-2</c:v>
                </c:pt>
                <c:pt idx="42">
                  <c:v>2.3599999999999999E-2</c:v>
                </c:pt>
                <c:pt idx="43">
                  <c:v>1.38E-2</c:v>
                </c:pt>
                <c:pt idx="44">
                  <c:v>1.3599999999999999E-2</c:v>
                </c:pt>
                <c:pt idx="45">
                  <c:v>1.34E-2</c:v>
                </c:pt>
                <c:pt idx="46">
                  <c:v>1.32E-2</c:v>
                </c:pt>
                <c:pt idx="47">
                  <c:v>1.2999999999999999E-2</c:v>
                </c:pt>
                <c:pt idx="48">
                  <c:v>1.2800000000000001E-2</c:v>
                </c:pt>
                <c:pt idx="49">
                  <c:v>1.2699999999999999E-2</c:v>
                </c:pt>
                <c:pt idx="50">
                  <c:v>1.2500000000000001E-2</c:v>
                </c:pt>
                <c:pt idx="51">
                  <c:v>1.23E-2</c:v>
                </c:pt>
                <c:pt idx="52">
                  <c:v>1.21E-2</c:v>
                </c:pt>
                <c:pt idx="53">
                  <c:v>1.1900000000000001E-2</c:v>
                </c:pt>
                <c:pt idx="54">
                  <c:v>1.18E-2</c:v>
                </c:pt>
                <c:pt idx="55">
                  <c:v>1.17E-2</c:v>
                </c:pt>
                <c:pt idx="56">
                  <c:v>1.1599999999999999E-2</c:v>
                </c:pt>
                <c:pt idx="57">
                  <c:v>1.1599999999999999E-2</c:v>
                </c:pt>
                <c:pt idx="58">
                  <c:v>1.15E-2</c:v>
                </c:pt>
                <c:pt idx="59">
                  <c:v>1.14E-2</c:v>
                </c:pt>
                <c:pt idx="60">
                  <c:v>1.1299999999999999E-2</c:v>
                </c:pt>
                <c:pt idx="61">
                  <c:v>1.12E-2</c:v>
                </c:pt>
                <c:pt idx="62">
                  <c:v>1.11E-2</c:v>
                </c:pt>
                <c:pt idx="63">
                  <c:v>1.11E-2</c:v>
                </c:pt>
                <c:pt idx="64">
                  <c:v>1.0999999999999999E-2</c:v>
                </c:pt>
                <c:pt idx="65">
                  <c:v>1.09E-2</c:v>
                </c:pt>
                <c:pt idx="66">
                  <c:v>1.0800000000000001E-2</c:v>
                </c:pt>
                <c:pt idx="67">
                  <c:v>1.0800000000000001E-2</c:v>
                </c:pt>
                <c:pt idx="68">
                  <c:v>1.0699999999999999E-2</c:v>
                </c:pt>
                <c:pt idx="69">
                  <c:v>1.06E-2</c:v>
                </c:pt>
              </c:numCache>
            </c:numRef>
          </c:val>
          <c:smooth val="0"/>
          <c:extLst>
            <c:ext xmlns:c16="http://schemas.microsoft.com/office/drawing/2014/chart" uri="{C3380CC4-5D6E-409C-BE32-E72D297353CC}">
              <c16:uniqueId val="{00000003-546F-4F19-A39C-4E7E8FB89D40}"/>
            </c:ext>
          </c:extLst>
        </c:ser>
        <c:dLbls>
          <c:showLegendKey val="0"/>
          <c:showVal val="0"/>
          <c:showCatName val="0"/>
          <c:showSerName val="0"/>
          <c:showPercent val="0"/>
          <c:showBubbleSize val="0"/>
        </c:dLbls>
        <c:smooth val="0"/>
        <c:axId val="1027770703"/>
        <c:axId val="1468895279"/>
      </c:lineChart>
      <c:catAx>
        <c:axId val="1027770703"/>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468895279"/>
        <c:crosses val="autoZero"/>
        <c:auto val="1"/>
        <c:lblAlgn val="ctr"/>
        <c:lblOffset val="100"/>
        <c:noMultiLvlLbl val="0"/>
      </c:catAx>
      <c:valAx>
        <c:axId val="1468895279"/>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0277707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96718C4-3A27-FB56-B95F-1509E202513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98881156-2CD4-2B23-CFBC-EC3D4301F13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54C9554-5C77-4CDA-8629-730A6B985B4E}" type="datetimeFigureOut">
              <a:rPr lang="en-AU" smtClean="0"/>
              <a:t>6/11/2025</a:t>
            </a:fld>
            <a:endParaRPr lang="en-AU"/>
          </a:p>
        </p:txBody>
      </p:sp>
      <p:sp>
        <p:nvSpPr>
          <p:cNvPr id="4" name="Footer Placeholder 3">
            <a:extLst>
              <a:ext uri="{FF2B5EF4-FFF2-40B4-BE49-F238E27FC236}">
                <a16:creationId xmlns:a16="http://schemas.microsoft.com/office/drawing/2014/main" id="{E497213C-0DA2-B13F-B38F-34F9242D6C3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2704AF3E-230F-464F-297B-4EF5BCBFFE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0BDBB7B-B58E-4460-B491-B2BDFA8AD91E}" type="slidenum">
              <a:rPr lang="en-AU" smtClean="0"/>
              <a:t>‹#›</a:t>
            </a:fld>
            <a:endParaRPr lang="en-AU"/>
          </a:p>
        </p:txBody>
      </p:sp>
    </p:spTree>
    <p:extLst>
      <p:ext uri="{BB962C8B-B14F-4D97-AF65-F5344CB8AC3E}">
        <p14:creationId xmlns:p14="http://schemas.microsoft.com/office/powerpoint/2010/main" val="106431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9A1F70-FC69-41DC-968A-24C2441F920D}" type="datetimeFigureOut">
              <a:rPr lang="en-AU" smtClean="0"/>
              <a:t>6/11/2025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C853F3-169A-4941-AA6D-38E986F68870}" type="slidenum">
              <a:rPr lang="en-AU" smtClean="0"/>
              <a:t>‹#›</a:t>
            </a:fld>
            <a:endParaRPr lang="en-AU"/>
          </a:p>
        </p:txBody>
      </p:sp>
    </p:spTree>
    <p:extLst>
      <p:ext uri="{BB962C8B-B14F-4D97-AF65-F5344CB8AC3E}">
        <p14:creationId xmlns:p14="http://schemas.microsoft.com/office/powerpoint/2010/main" val="1090708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1</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10</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11</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12</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13</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14</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4B1085E7-98FB-483B-8186-76357DC043BC}" type="slidenum">
              <a:rPr lang="en-AU" smtClean="0"/>
              <a:t>15</a:t>
            </a:fld>
            <a:endParaRPr lang="en-AU"/>
          </a:p>
        </p:txBody>
      </p:sp>
      <p:sp>
        <p:nvSpPr>
          <p:cNvPr id="5" name="Footer Placeholder 4">
            <a:extLst>
              <a:ext uri="{FF2B5EF4-FFF2-40B4-BE49-F238E27FC236}">
                <a16:creationId xmlns:a16="http://schemas.microsoft.com/office/drawing/2014/main" id="{11AA4E18-0279-704D-E03B-97DD94C5C98E}"/>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6A12944E-9350-8253-576D-2B453E94B093}"/>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1294899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2</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3</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4</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5</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6</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7</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8</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9</a:t>
            </a:fld>
            <a:endParaRPr lang="en-US"/>
          </a:p>
        </p:txBody>
      </p:sp>
      <p:sp>
        <p:nvSpPr>
          <p:cNvPr id="5" name="Footer Placeholder 4">
            <a:extLst>
              <a:ext uri="{FF2B5EF4-FFF2-40B4-BE49-F238E27FC236}">
                <a16:creationId xmlns:a16="http://schemas.microsoft.com/office/drawing/2014/main" id="{2092D196-E0F3-D29C-5F89-74B671F3235A}"/>
              </a:ext>
            </a:extLst>
          </p:cNvPr>
          <p:cNvSpPr>
            <a:spLocks noGrp="1"/>
          </p:cNvSpPr>
          <p:nvPr>
            <p:ph type="ftr" sz="quarter" idx="4"/>
          </p:nvPr>
        </p:nvSpPr>
        <p:spPr>
          <a:xfrm>
            <a:off x="0" y="8685213"/>
            <a:ext cx="2971800" cy="458787"/>
          </a:xfrm>
        </p:spPr>
        <p:txBody>
          <a:bodyPr/>
          <a:lstStyle/>
          <a:p>
            <a:pPr algn="ctr"/>
            <a:endParaRPr lang="en-AU" b="1">
              <a:solidFill>
                <a:srgbClr val="FF0000"/>
              </a:solidFill>
              <a:latin typeface="Arial" panose="020B0604020202020204" pitchFamily="34" charset="0"/>
            </a:endParaRPr>
          </a:p>
        </p:txBody>
      </p:sp>
      <p:sp>
        <p:nvSpPr>
          <p:cNvPr id="6" name="Header Placeholder 5">
            <a:extLst>
              <a:ext uri="{FF2B5EF4-FFF2-40B4-BE49-F238E27FC236}">
                <a16:creationId xmlns:a16="http://schemas.microsoft.com/office/drawing/2014/main" id="{DD19ACCF-603B-DF4A-C20B-5EF7C011690A}"/>
              </a:ext>
            </a:extLst>
          </p:cNvPr>
          <p:cNvSpPr>
            <a:spLocks noGrp="1"/>
          </p:cNvSpPr>
          <p:nvPr>
            <p:ph type="hdr" sz="quarter"/>
          </p:nvPr>
        </p:nvSpPr>
        <p:spPr>
          <a:xfrm>
            <a:off x="0" y="0"/>
            <a:ext cx="2971800" cy="458788"/>
          </a:xfrm>
        </p:spPr>
        <p:txBody>
          <a:bodyPr/>
          <a:lstStyle/>
          <a:p>
            <a:pPr algn="ctr"/>
            <a:endParaRPr lang="en-AU" b="1">
              <a:solidFill>
                <a:srgbClr val="FF0000"/>
              </a:solidFill>
              <a:latin typeface="Arial" panose="020B0604020202020204" pitchFamily="34" charset="0"/>
            </a:endParaRPr>
          </a:p>
        </p:txBody>
      </p:sp>
    </p:spTree>
    <p:extLst>
      <p:ext uri="{BB962C8B-B14F-4D97-AF65-F5344CB8AC3E}">
        <p14:creationId xmlns:p14="http://schemas.microsoft.com/office/powerpoint/2010/main" val="3002304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CC567-B1F7-8C5E-2474-CA52AD3A8B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AAEDB065-3611-340E-7DDC-123438F810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8711D4FD-5C8E-F584-0154-DA086D72C16D}"/>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5" name="Footer Placeholder 4">
            <a:extLst>
              <a:ext uri="{FF2B5EF4-FFF2-40B4-BE49-F238E27FC236}">
                <a16:creationId xmlns:a16="http://schemas.microsoft.com/office/drawing/2014/main" id="{8B83BA7B-1942-1D43-E149-A3906CD081F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EA38F4A-1DCF-4C98-3BF6-04BE2D6400C2}"/>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3817598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5E698-A9EE-3323-1DDC-3683A7C5FA95}"/>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3390879-4398-5822-FFA6-17403BAA3E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F7F73CC-4EC1-054D-3665-7EECCBFA401E}"/>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5" name="Footer Placeholder 4">
            <a:extLst>
              <a:ext uri="{FF2B5EF4-FFF2-40B4-BE49-F238E27FC236}">
                <a16:creationId xmlns:a16="http://schemas.microsoft.com/office/drawing/2014/main" id="{CE86BD66-D307-2206-F821-EC1FEED6270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194776F-765B-E3AE-EF2D-7D484631ED62}"/>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1141192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735E13-08EB-2B65-290C-41726060326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8D25510-51D4-0CDB-1A8E-EEE76DCC53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84ED398-ADF2-00E5-7FF7-6EAC10B85E56}"/>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5" name="Footer Placeholder 4">
            <a:extLst>
              <a:ext uri="{FF2B5EF4-FFF2-40B4-BE49-F238E27FC236}">
                <a16:creationId xmlns:a16="http://schemas.microsoft.com/office/drawing/2014/main" id="{50CCAC69-A9C5-37D7-9E77-B0EBB8F7420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EE52A1F-25FB-9C25-A1C5-0C4BF4289CB0}"/>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83155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ED43568E-B69F-31A9-5D84-5E0B7D27CE56}"/>
              </a:ext>
            </a:extLst>
          </p:cNvPr>
          <p:cNvSpPr>
            <a:spLocks noGrp="1"/>
          </p:cNvSpPr>
          <p:nvPr>
            <p:ph type="pic" sz="quarter" idx="13"/>
          </p:nvPr>
        </p:nvSpPr>
        <p:spPr>
          <a:xfrm>
            <a:off x="6096000" y="0"/>
            <a:ext cx="6096000" cy="6858000"/>
          </a:xfrm>
          <a:solidFill>
            <a:schemeClr val="bg1">
              <a:lumMod val="85000"/>
            </a:schemeClr>
          </a:solidFill>
        </p:spPr>
        <p:txBody>
          <a:bodyPr anchor="ctr" anchorCtr="0"/>
          <a:lstStyle>
            <a:lvl1pPr algn="ctr">
              <a:defRPr sz="1000"/>
            </a:lvl1pP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189C72DD-B617-4FC7-362F-A99AF8E75082}"/>
              </a:ext>
            </a:extLst>
          </p:cNvPr>
          <p:cNvSpPr>
            <a:spLocks noGrp="1"/>
          </p:cNvSpPr>
          <p:nvPr>
            <p:ph type="ftr" sz="quarter" idx="3"/>
          </p:nvPr>
        </p:nvSpPr>
        <p:spPr>
          <a:xfrm>
            <a:off x="1798530" y="6417425"/>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121291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62928-8577-5B3B-49A8-EBF58ACF9607}"/>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62A5F78-2E6A-E750-7295-852D17439E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E2164B8-5CAF-0D84-A028-AF1D6604AF40}"/>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5" name="Footer Placeholder 4">
            <a:extLst>
              <a:ext uri="{FF2B5EF4-FFF2-40B4-BE49-F238E27FC236}">
                <a16:creationId xmlns:a16="http://schemas.microsoft.com/office/drawing/2014/main" id="{0B343B5E-392D-F10B-B917-86B4565CCC9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DDF078A-C845-D025-1EBF-1A322F5A37DE}"/>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1531298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A2D3E-66D8-6660-D427-AB65936E80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2C280205-FAE7-DAC8-95D8-FABA8F7BC7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1F62C0-069A-C285-795F-8A6FD4E589A2}"/>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5" name="Footer Placeholder 4">
            <a:extLst>
              <a:ext uri="{FF2B5EF4-FFF2-40B4-BE49-F238E27FC236}">
                <a16:creationId xmlns:a16="http://schemas.microsoft.com/office/drawing/2014/main" id="{FB143375-5065-B751-26EB-977BFE134A3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45DC197-9839-122E-684A-42F3B7FD0EE5}"/>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3521142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2A118-175D-77A3-8D29-5777A825922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833D0CC6-B136-4C23-4E50-410E9ACB62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5BA26D1E-8DAC-A6DA-6432-532870C0C9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8AF6508B-7076-DEB3-0999-9AD346675A7D}"/>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6" name="Footer Placeholder 5">
            <a:extLst>
              <a:ext uri="{FF2B5EF4-FFF2-40B4-BE49-F238E27FC236}">
                <a16:creationId xmlns:a16="http://schemas.microsoft.com/office/drawing/2014/main" id="{97F88D80-F60C-44DD-D30B-3B61B8A093E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16B1263-7B90-BB83-28C9-1F554BCD4471}"/>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291689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E8950-01DE-C466-A4E4-CEA6AFB69CE8}"/>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48AAC81-EAED-CE81-0B22-5420C108E2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09C88C-A38D-FE63-65FA-5E1F97A207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E92BB1E1-48E7-E0C1-62DC-383805389C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A7DE46-2FA3-82F2-05BF-2FFC48F90C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DBA63CFF-E6EE-1579-993A-A2D71C1D96A4}"/>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8" name="Footer Placeholder 7">
            <a:extLst>
              <a:ext uri="{FF2B5EF4-FFF2-40B4-BE49-F238E27FC236}">
                <a16:creationId xmlns:a16="http://schemas.microsoft.com/office/drawing/2014/main" id="{2EBB7E50-5664-40B8-5FB0-25D3FA8ED8DA}"/>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E4F00A62-755F-0B7C-33D1-D5241F1B1DBC}"/>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3644307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1FD5F-D4AC-F0E4-31DC-A24729EDACF8}"/>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C2483A6D-9C28-EBDD-51D9-6A20D2C51650}"/>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4" name="Footer Placeholder 3">
            <a:extLst>
              <a:ext uri="{FF2B5EF4-FFF2-40B4-BE49-F238E27FC236}">
                <a16:creationId xmlns:a16="http://schemas.microsoft.com/office/drawing/2014/main" id="{6B3487EF-5A3E-5719-0F19-1D9EE9AD33C2}"/>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A5F8022-739F-00D1-5E5C-1CC87BA85F2F}"/>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3543994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6978D4-122F-5120-9BF1-28754B148F58}"/>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3" name="Footer Placeholder 2">
            <a:extLst>
              <a:ext uri="{FF2B5EF4-FFF2-40B4-BE49-F238E27FC236}">
                <a16:creationId xmlns:a16="http://schemas.microsoft.com/office/drawing/2014/main" id="{215E8C2F-2056-8A9E-6E40-789150BFFE2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6415EDC9-E713-D690-0AEF-3A2683D71810}"/>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1211944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D1869-0527-8A8F-CD24-713626E898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8FB497D8-E245-F5B5-EEAA-AD78616726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1D891456-308D-04D6-3ACC-BA41EE2ADC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614FFF-A153-15D6-BD20-7D805569FD59}"/>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6" name="Footer Placeholder 5">
            <a:extLst>
              <a:ext uri="{FF2B5EF4-FFF2-40B4-BE49-F238E27FC236}">
                <a16:creationId xmlns:a16="http://schemas.microsoft.com/office/drawing/2014/main" id="{D10CD9DA-A88C-318F-1134-6F54B929B1B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42FB5A3-2627-819C-D16A-1D0035112E75}"/>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2874492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E287E-0D69-9252-75D1-FE3585CF96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C37E45F1-4B5D-42A2-9692-8ADB816451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E207F022-927C-E66E-D658-3A99CD3C3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010B39-679F-FF18-A478-C25CD58AA853}"/>
              </a:ext>
            </a:extLst>
          </p:cNvPr>
          <p:cNvSpPr>
            <a:spLocks noGrp="1"/>
          </p:cNvSpPr>
          <p:nvPr>
            <p:ph type="dt" sz="half" idx="10"/>
          </p:nvPr>
        </p:nvSpPr>
        <p:spPr/>
        <p:txBody>
          <a:bodyPr/>
          <a:lstStyle/>
          <a:p>
            <a:fld id="{E98ED180-A9C2-4FFE-A856-2F11EB3763D3}" type="datetimeFigureOut">
              <a:rPr lang="en-AU" smtClean="0"/>
              <a:t>6/11/2025</a:t>
            </a:fld>
            <a:endParaRPr lang="en-AU"/>
          </a:p>
        </p:txBody>
      </p:sp>
      <p:sp>
        <p:nvSpPr>
          <p:cNvPr id="6" name="Footer Placeholder 5">
            <a:extLst>
              <a:ext uri="{FF2B5EF4-FFF2-40B4-BE49-F238E27FC236}">
                <a16:creationId xmlns:a16="http://schemas.microsoft.com/office/drawing/2014/main" id="{AEE1C9D2-200B-8D42-724F-D159DE7D0A8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3F00BA9-F13F-D35F-A4E7-F162FE131DDB}"/>
              </a:ext>
            </a:extLst>
          </p:cNvPr>
          <p:cNvSpPr>
            <a:spLocks noGrp="1"/>
          </p:cNvSpPr>
          <p:nvPr>
            <p:ph type="sldNum" sz="quarter" idx="12"/>
          </p:nvPr>
        </p:nvSpPr>
        <p:spPr/>
        <p:txBody>
          <a:bodyPr/>
          <a:lstStyle/>
          <a:p>
            <a:fld id="{17006014-B27D-4D7F-8030-9604E92AEC68}" type="slidenum">
              <a:rPr lang="en-AU" smtClean="0"/>
              <a:t>‹#›</a:t>
            </a:fld>
            <a:endParaRPr lang="en-AU"/>
          </a:p>
        </p:txBody>
      </p:sp>
    </p:spTree>
    <p:extLst>
      <p:ext uri="{BB962C8B-B14F-4D97-AF65-F5344CB8AC3E}">
        <p14:creationId xmlns:p14="http://schemas.microsoft.com/office/powerpoint/2010/main" val="752630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E22ED7-7F47-7670-6B18-DC9E7DF80A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B56D7B8F-45C8-AACA-5C0E-59311A5C3B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A375584-957B-9BE8-5904-90657B8042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8ED180-A9C2-4FFE-A856-2F11EB3763D3}" type="datetimeFigureOut">
              <a:rPr lang="en-AU" smtClean="0"/>
              <a:t>6/11/2025</a:t>
            </a:fld>
            <a:endParaRPr lang="en-AU"/>
          </a:p>
        </p:txBody>
      </p:sp>
      <p:sp>
        <p:nvSpPr>
          <p:cNvPr id="5" name="Footer Placeholder 4">
            <a:extLst>
              <a:ext uri="{FF2B5EF4-FFF2-40B4-BE49-F238E27FC236}">
                <a16:creationId xmlns:a16="http://schemas.microsoft.com/office/drawing/2014/main" id="{6AE7C1B2-9DF3-B06B-8C9D-9552EA67DF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5B2A841D-A253-9ACE-7BBF-729A650459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7006014-B27D-4D7F-8030-9604E92AEC68}" type="slidenum">
              <a:rPr lang="en-AU" smtClean="0"/>
              <a:t>‹#›</a:t>
            </a:fld>
            <a:endParaRPr lang="en-AU"/>
          </a:p>
        </p:txBody>
      </p:sp>
    </p:spTree>
    <p:extLst>
      <p:ext uri="{BB962C8B-B14F-4D97-AF65-F5344CB8AC3E}">
        <p14:creationId xmlns:p14="http://schemas.microsoft.com/office/powerpoint/2010/main" val="3250577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1</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36914" y="0"/>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60714" y="136525"/>
            <a:ext cx="9993085" cy="21625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3600" b="1" dirty="0"/>
              <a:t>Is Australia’s Workers’ Compensation Fit for Future Purpose?</a:t>
            </a:r>
          </a:p>
        </p:txBody>
      </p:sp>
      <p:sp>
        <p:nvSpPr>
          <p:cNvPr id="17" name="Subtitle 2">
            <a:extLst>
              <a:ext uri="{FF2B5EF4-FFF2-40B4-BE49-F238E27FC236}">
                <a16:creationId xmlns:a16="http://schemas.microsoft.com/office/drawing/2014/main" id="{05D3FEE1-9DDC-7DBD-EB35-2F14E6FB1D70}"/>
              </a:ext>
            </a:extLst>
          </p:cNvPr>
          <p:cNvSpPr txBox="1">
            <a:spLocks/>
          </p:cNvSpPr>
          <p:nvPr/>
        </p:nvSpPr>
        <p:spPr>
          <a:xfrm>
            <a:off x="1371600" y="1632858"/>
            <a:ext cx="9383486" cy="4147456"/>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b="1" dirty="0"/>
              <a:t>   Not if we do not take assertive action on prevention and        rehabilitation!</a:t>
            </a:r>
          </a:p>
          <a:p>
            <a:pPr marL="0" indent="0">
              <a:buNone/>
            </a:pPr>
            <a:r>
              <a:rPr lang="en-AU" b="1" dirty="0"/>
              <a:t>   The population is ageing and so is the working population</a:t>
            </a:r>
          </a:p>
          <a:p>
            <a:pPr marL="0" indent="0">
              <a:buNone/>
            </a:pPr>
            <a:r>
              <a:rPr lang="en-AU" b="1" dirty="0"/>
              <a:t>   Fertility rates are falling and accelerating the ageing trend</a:t>
            </a:r>
          </a:p>
          <a:p>
            <a:pPr marL="0" indent="0">
              <a:buNone/>
            </a:pPr>
            <a:r>
              <a:rPr lang="en-AU" b="1" dirty="0"/>
              <a:t>   Economic activity is changing away from goods occupations to service industry occupations</a:t>
            </a:r>
          </a:p>
          <a:p>
            <a:pPr marL="0" indent="0">
              <a:buNone/>
            </a:pPr>
            <a:r>
              <a:rPr lang="en-AU" b="1" dirty="0"/>
              <a:t>   Rapidly changing claim profile with psychosocial impacts rising to 45% of total claim costs, up from nearer 20%</a:t>
            </a:r>
          </a:p>
          <a:p>
            <a:pPr marL="0" indent="0">
              <a:buNone/>
            </a:pPr>
            <a:r>
              <a:rPr lang="en-AU" b="1" dirty="0"/>
              <a:t>   Significant time off work for mental health claims, most never return </a:t>
            </a:r>
          </a:p>
        </p:txBody>
      </p:sp>
    </p:spTree>
    <p:extLst>
      <p:ext uri="{BB962C8B-B14F-4D97-AF65-F5344CB8AC3E}">
        <p14:creationId xmlns:p14="http://schemas.microsoft.com/office/powerpoint/2010/main" val="3741999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10</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Assumptions for Compensation Projections</a:t>
            </a:r>
          </a:p>
          <a:p>
            <a:pPr marL="0" indent="0" algn="ctr">
              <a:buNone/>
            </a:pPr>
            <a:endParaRPr lang="en-AU" sz="4400" b="1" dirty="0"/>
          </a:p>
        </p:txBody>
      </p:sp>
      <p:graphicFrame>
        <p:nvGraphicFramePr>
          <p:cNvPr id="4" name="Table 3">
            <a:extLst>
              <a:ext uri="{FF2B5EF4-FFF2-40B4-BE49-F238E27FC236}">
                <a16:creationId xmlns:a16="http://schemas.microsoft.com/office/drawing/2014/main" id="{263A09CE-D0E5-2AA4-E9E5-FA2FB10F3BEC}"/>
              </a:ext>
            </a:extLst>
          </p:cNvPr>
          <p:cNvGraphicFramePr>
            <a:graphicFrameLocks noGrp="1"/>
          </p:cNvGraphicFramePr>
          <p:nvPr/>
        </p:nvGraphicFramePr>
        <p:xfrm>
          <a:off x="838200" y="1382487"/>
          <a:ext cx="10515599" cy="4794353"/>
        </p:xfrm>
        <a:graphic>
          <a:graphicData uri="http://schemas.openxmlformats.org/drawingml/2006/table">
            <a:tbl>
              <a:tblPr>
                <a:tableStyleId>{5C22544A-7EE6-4342-B048-85BDC9FD1C3A}</a:tableStyleId>
              </a:tblPr>
              <a:tblGrid>
                <a:gridCol w="760336">
                  <a:extLst>
                    <a:ext uri="{9D8B030D-6E8A-4147-A177-3AD203B41FA5}">
                      <a16:colId xmlns:a16="http://schemas.microsoft.com/office/drawing/2014/main" val="2540476474"/>
                    </a:ext>
                  </a:extLst>
                </a:gridCol>
                <a:gridCol w="1463289">
                  <a:extLst>
                    <a:ext uri="{9D8B030D-6E8A-4147-A177-3AD203B41FA5}">
                      <a16:colId xmlns:a16="http://schemas.microsoft.com/office/drawing/2014/main" val="2282269376"/>
                    </a:ext>
                  </a:extLst>
                </a:gridCol>
                <a:gridCol w="2840503">
                  <a:extLst>
                    <a:ext uri="{9D8B030D-6E8A-4147-A177-3AD203B41FA5}">
                      <a16:colId xmlns:a16="http://schemas.microsoft.com/office/drawing/2014/main" val="994382073"/>
                    </a:ext>
                  </a:extLst>
                </a:gridCol>
                <a:gridCol w="2151896">
                  <a:extLst>
                    <a:ext uri="{9D8B030D-6E8A-4147-A177-3AD203B41FA5}">
                      <a16:colId xmlns:a16="http://schemas.microsoft.com/office/drawing/2014/main" val="510515976"/>
                    </a:ext>
                  </a:extLst>
                </a:gridCol>
                <a:gridCol w="3299575">
                  <a:extLst>
                    <a:ext uri="{9D8B030D-6E8A-4147-A177-3AD203B41FA5}">
                      <a16:colId xmlns:a16="http://schemas.microsoft.com/office/drawing/2014/main" val="2222029291"/>
                    </a:ext>
                  </a:extLst>
                </a:gridCol>
              </a:tblGrid>
              <a:tr h="553740">
                <a:tc>
                  <a:txBody>
                    <a:bodyPr/>
                    <a:lstStyle/>
                    <a:p>
                      <a:pPr algn="l" fontAlgn="b">
                        <a:buNone/>
                      </a:pPr>
                      <a:endParaRPr lang="en-AU" sz="2400" b="1" i="0" u="none" strike="noStrike" dirty="0">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Age/Gender</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Claims Frequency Rate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Median Time Lost </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Median Compensation Paid </a:t>
                      </a:r>
                      <a:endParaRPr lang="en-AU" sz="1800" b="1"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4110564402"/>
                  </a:ext>
                </a:extLst>
              </a:tr>
              <a:tr h="166501">
                <a:tc>
                  <a:txBody>
                    <a:bodyPr/>
                    <a:lstStyle/>
                    <a:p>
                      <a:pPr algn="l" fontAlgn="b">
                        <a:buNone/>
                      </a:pPr>
                      <a:endParaRPr lang="en-AU" sz="1000" b="0"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endParaRPr lang="en-AU" sz="10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000" u="none" strike="noStrike">
                          <a:effectLst/>
                        </a:rPr>
                        <a:t>                                                                     M hours</a:t>
                      </a:r>
                      <a:endParaRPr lang="en-AU" sz="10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000" u="none" strike="noStrike">
                          <a:effectLst/>
                        </a:rPr>
                        <a:t>                                                  Weeks</a:t>
                      </a:r>
                      <a:endParaRPr lang="en-AU" sz="10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000" u="none" strike="noStrike">
                          <a:effectLst/>
                        </a:rPr>
                        <a:t>                                                                                                 $</a:t>
                      </a:r>
                      <a:endParaRPr lang="en-AU" sz="1000" b="1"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1945340008"/>
                  </a:ext>
                </a:extLst>
              </a:tr>
              <a:tr h="368329">
                <a:tc>
                  <a:txBody>
                    <a:bodyPr/>
                    <a:lstStyle/>
                    <a:p>
                      <a:pPr algn="l" fontAlgn="b">
                        <a:buNone/>
                      </a:pPr>
                      <a:r>
                        <a:rPr lang="en-AU" sz="1800" u="none" strike="noStrike">
                          <a:effectLst/>
                        </a:rPr>
                        <a:t>15-24</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8.00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4.00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7,400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3379030823"/>
                  </a:ext>
                </a:extLst>
              </a:tr>
              <a:tr h="370114">
                <a:tc>
                  <a:txBody>
                    <a:bodyPr/>
                    <a:lstStyle/>
                    <a:p>
                      <a:pPr algn="l" fontAlgn="b">
                        <a:buNone/>
                      </a:pPr>
                      <a:endParaRPr lang="en-AU" sz="1000" b="0"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Female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dirty="0">
                          <a:effectLst/>
                        </a:rPr>
                        <a:t>4.75</a:t>
                      </a:r>
                      <a:endParaRPr lang="en-AU" sz="1800" b="0" i="0" u="none" strike="noStrike" dirty="0">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4.00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5,000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936462684"/>
                  </a:ext>
                </a:extLst>
              </a:tr>
              <a:tr h="337458">
                <a:tc>
                  <a:txBody>
                    <a:bodyPr/>
                    <a:lstStyle/>
                    <a:p>
                      <a:pPr algn="l" fontAlgn="b">
                        <a:buNone/>
                      </a:pPr>
                      <a:r>
                        <a:rPr lang="en-AU" sz="1800" u="none" strike="noStrike">
                          <a:effectLst/>
                        </a:rPr>
                        <a:t>25-34</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6.00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6.00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12,500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2464576981"/>
                  </a:ext>
                </a:extLst>
              </a:tr>
              <a:tr h="337457">
                <a:tc>
                  <a:txBody>
                    <a:bodyPr/>
                    <a:lstStyle/>
                    <a:p>
                      <a:pPr algn="l" fontAlgn="b">
                        <a:buNone/>
                      </a:pPr>
                      <a:endParaRPr lang="en-AU" sz="1000" b="0"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Female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4.50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6.00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9,250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230041484"/>
                  </a:ext>
                </a:extLst>
              </a:tr>
              <a:tr h="315685">
                <a:tc>
                  <a:txBody>
                    <a:bodyPr/>
                    <a:lstStyle/>
                    <a:p>
                      <a:pPr algn="l" fontAlgn="b">
                        <a:buNone/>
                      </a:pPr>
                      <a:r>
                        <a:rPr lang="en-AU" sz="1800" u="none" strike="noStrike">
                          <a:effectLst/>
                        </a:rPr>
                        <a:t>35-44</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5.60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7.50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17,500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320632508"/>
                  </a:ext>
                </a:extLst>
              </a:tr>
              <a:tr h="283029">
                <a:tc>
                  <a:txBody>
                    <a:bodyPr/>
                    <a:lstStyle/>
                    <a:p>
                      <a:pPr algn="l" fontAlgn="b">
                        <a:buNone/>
                      </a:pPr>
                      <a:endParaRPr lang="en-AU" sz="1000" b="0"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Female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4.90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8.50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14,500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411075573"/>
                  </a:ext>
                </a:extLst>
              </a:tr>
              <a:tr h="261257">
                <a:tc>
                  <a:txBody>
                    <a:bodyPr/>
                    <a:lstStyle/>
                    <a:p>
                      <a:pPr algn="l" fontAlgn="b">
                        <a:buNone/>
                      </a:pPr>
                      <a:r>
                        <a:rPr lang="en-AU" sz="1800" u="none" strike="noStrike">
                          <a:effectLst/>
                        </a:rPr>
                        <a:t>45-54</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7.10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9.00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21,500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2174621408"/>
                  </a:ext>
                </a:extLst>
              </a:tr>
              <a:tr h="285989">
                <a:tc>
                  <a:txBody>
                    <a:bodyPr/>
                    <a:lstStyle/>
                    <a:p>
                      <a:pPr algn="l" fontAlgn="b">
                        <a:buNone/>
                      </a:pPr>
                      <a:endParaRPr lang="en-AU" sz="1000" b="0"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Female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7.00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10.00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18,000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3386213054"/>
                  </a:ext>
                </a:extLst>
              </a:tr>
              <a:tr h="293914">
                <a:tc>
                  <a:txBody>
                    <a:bodyPr/>
                    <a:lstStyle/>
                    <a:p>
                      <a:pPr algn="l" fontAlgn="b">
                        <a:buNone/>
                      </a:pPr>
                      <a:r>
                        <a:rPr lang="en-AU" sz="1800" u="none" strike="noStrike">
                          <a:effectLst/>
                        </a:rPr>
                        <a:t>55-64</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dirty="0">
                          <a:effectLst/>
                        </a:rPr>
                        <a:t>8.60</a:t>
                      </a:r>
                      <a:endParaRPr lang="en-AU" sz="1800" b="0" i="0" u="none" strike="noStrike" dirty="0">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10.00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24,500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965903036"/>
                  </a:ext>
                </a:extLst>
              </a:tr>
              <a:tr h="315686">
                <a:tc>
                  <a:txBody>
                    <a:bodyPr/>
                    <a:lstStyle/>
                    <a:p>
                      <a:pPr algn="l" fontAlgn="b">
                        <a:buNone/>
                      </a:pPr>
                      <a:endParaRPr lang="en-AU" sz="1000" b="0"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Female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9.00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10.00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17,500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979185629"/>
                  </a:ext>
                </a:extLst>
              </a:tr>
              <a:tr h="293914">
                <a:tc>
                  <a:txBody>
                    <a:bodyPr/>
                    <a:lstStyle/>
                    <a:p>
                      <a:pPr algn="l" fontAlgn="b">
                        <a:buNone/>
                      </a:pPr>
                      <a:r>
                        <a:rPr lang="en-AU" sz="1800" u="none" strike="noStrike">
                          <a:effectLst/>
                        </a:rPr>
                        <a:t>65-84</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7.75</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11.00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24,500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3780846290"/>
                  </a:ext>
                </a:extLst>
              </a:tr>
              <a:tr h="293915">
                <a:tc>
                  <a:txBody>
                    <a:bodyPr/>
                    <a:lstStyle/>
                    <a:p>
                      <a:pPr algn="l" fontAlgn="b">
                        <a:buNone/>
                      </a:pPr>
                      <a:endParaRPr lang="en-AU" sz="1000" b="0"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Female</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8.00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10.50</a:t>
                      </a:r>
                      <a:endParaRPr lang="en-AU" sz="1800" b="0"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16,500</a:t>
                      </a:r>
                      <a:endParaRPr lang="en-AU" sz="1800" b="0" i="0" u="none" strike="noStrike">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2820543080"/>
                  </a:ext>
                </a:extLst>
              </a:tr>
              <a:tr h="298554">
                <a:tc>
                  <a:txBody>
                    <a:bodyPr/>
                    <a:lstStyle/>
                    <a:p>
                      <a:pPr algn="l" fontAlgn="b">
                        <a:buNone/>
                      </a:pPr>
                      <a:endParaRPr lang="en-AU" sz="1000" b="0" i="0" u="none" strike="noStrike">
                        <a:solidFill>
                          <a:srgbClr val="000000"/>
                        </a:solidFill>
                        <a:effectLst/>
                        <a:latin typeface="Aptos Narrow" panose="020B0004020202020204" pitchFamily="34" charset="0"/>
                      </a:endParaRPr>
                    </a:p>
                  </a:txBody>
                  <a:tcPr marL="5748" marR="5748" marT="5748" marB="0" anchor="b"/>
                </a:tc>
                <a:tc>
                  <a:txBody>
                    <a:bodyPr/>
                    <a:lstStyle/>
                    <a:p>
                      <a:pPr algn="l" fontAlgn="b">
                        <a:buNone/>
                      </a:pPr>
                      <a:r>
                        <a:rPr lang="en-AU" sz="1800" u="none" strike="noStrike">
                          <a:effectLst/>
                        </a:rPr>
                        <a:t>              Total</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6.50</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a:effectLst/>
                        </a:rPr>
                        <a:t>7.50</a:t>
                      </a:r>
                      <a:endParaRPr lang="en-AU" sz="1800" b="1" i="0" u="none" strike="noStrike">
                        <a:solidFill>
                          <a:srgbClr val="000000"/>
                        </a:solidFill>
                        <a:effectLst/>
                        <a:latin typeface="Aptos Narrow" panose="020B0004020202020204" pitchFamily="34" charset="0"/>
                      </a:endParaRPr>
                    </a:p>
                  </a:txBody>
                  <a:tcPr marL="5748" marR="5748" marT="5748" marB="0" anchor="b"/>
                </a:tc>
                <a:tc>
                  <a:txBody>
                    <a:bodyPr/>
                    <a:lstStyle/>
                    <a:p>
                      <a:pPr algn="r" fontAlgn="b">
                        <a:buNone/>
                      </a:pPr>
                      <a:r>
                        <a:rPr lang="en-AU" sz="1800" u="none" strike="noStrike" dirty="0">
                          <a:effectLst/>
                        </a:rPr>
                        <a:t>15,500</a:t>
                      </a:r>
                      <a:endParaRPr lang="en-AU" sz="1800" b="1" i="0" u="none" strike="noStrike" dirty="0">
                        <a:solidFill>
                          <a:srgbClr val="000000"/>
                        </a:solidFill>
                        <a:effectLst/>
                        <a:latin typeface="Aptos Narrow" panose="020B0004020202020204" pitchFamily="34" charset="0"/>
                      </a:endParaRPr>
                    </a:p>
                  </a:txBody>
                  <a:tcPr marL="5748" marR="5748" marT="5748" marB="0" anchor="b"/>
                </a:tc>
                <a:extLst>
                  <a:ext uri="{0D108BD9-81ED-4DB2-BD59-A6C34878D82A}">
                    <a16:rowId xmlns:a16="http://schemas.microsoft.com/office/drawing/2014/main" val="172765396"/>
                  </a:ext>
                </a:extLst>
              </a:tr>
            </a:tbl>
          </a:graphicData>
        </a:graphic>
      </p:graphicFrame>
    </p:spTree>
    <p:extLst>
      <p:ext uri="{BB962C8B-B14F-4D97-AF65-F5344CB8AC3E}">
        <p14:creationId xmlns:p14="http://schemas.microsoft.com/office/powerpoint/2010/main" val="4165628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11</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Claims Projected </a:t>
            </a:r>
          </a:p>
        </p:txBody>
      </p:sp>
      <p:graphicFrame>
        <p:nvGraphicFramePr>
          <p:cNvPr id="3" name="Chart 2">
            <a:extLst>
              <a:ext uri="{FF2B5EF4-FFF2-40B4-BE49-F238E27FC236}">
                <a16:creationId xmlns:a16="http://schemas.microsoft.com/office/drawing/2014/main" id="{BFD90DB3-E1E8-9ABA-875B-8BA97F3B7AFF}"/>
              </a:ext>
            </a:extLst>
          </p:cNvPr>
          <p:cNvGraphicFramePr>
            <a:graphicFrameLocks/>
          </p:cNvGraphicFramePr>
          <p:nvPr/>
        </p:nvGraphicFramePr>
        <p:xfrm>
          <a:off x="1132116" y="827314"/>
          <a:ext cx="9699170" cy="458288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a:extLst>
              <a:ext uri="{FF2B5EF4-FFF2-40B4-BE49-F238E27FC236}">
                <a16:creationId xmlns:a16="http://schemas.microsoft.com/office/drawing/2014/main" id="{265CC9CF-8B28-7797-95D6-1B293EACB358}"/>
              </a:ext>
            </a:extLst>
          </p:cNvPr>
          <p:cNvGraphicFramePr>
            <a:graphicFrameLocks noGrp="1"/>
          </p:cNvGraphicFramePr>
          <p:nvPr/>
        </p:nvGraphicFramePr>
        <p:xfrm>
          <a:off x="3766457" y="5410199"/>
          <a:ext cx="3744686" cy="842010"/>
        </p:xfrm>
        <a:graphic>
          <a:graphicData uri="http://schemas.openxmlformats.org/drawingml/2006/table">
            <a:tbl>
              <a:tblPr>
                <a:tableStyleId>{5C22544A-7EE6-4342-B048-85BDC9FD1C3A}</a:tableStyleId>
              </a:tblPr>
              <a:tblGrid>
                <a:gridCol w="882587">
                  <a:extLst>
                    <a:ext uri="{9D8B030D-6E8A-4147-A177-3AD203B41FA5}">
                      <a16:colId xmlns:a16="http://schemas.microsoft.com/office/drawing/2014/main" val="3137770402"/>
                    </a:ext>
                  </a:extLst>
                </a:gridCol>
                <a:gridCol w="933019">
                  <a:extLst>
                    <a:ext uri="{9D8B030D-6E8A-4147-A177-3AD203B41FA5}">
                      <a16:colId xmlns:a16="http://schemas.microsoft.com/office/drawing/2014/main" val="1333654073"/>
                    </a:ext>
                  </a:extLst>
                </a:gridCol>
                <a:gridCol w="933019">
                  <a:extLst>
                    <a:ext uri="{9D8B030D-6E8A-4147-A177-3AD203B41FA5}">
                      <a16:colId xmlns:a16="http://schemas.microsoft.com/office/drawing/2014/main" val="3905583729"/>
                    </a:ext>
                  </a:extLst>
                </a:gridCol>
                <a:gridCol w="996061">
                  <a:extLst>
                    <a:ext uri="{9D8B030D-6E8A-4147-A177-3AD203B41FA5}">
                      <a16:colId xmlns:a16="http://schemas.microsoft.com/office/drawing/2014/main" val="4244507151"/>
                    </a:ext>
                  </a:extLst>
                </a:gridCol>
              </a:tblGrid>
              <a:tr h="217715">
                <a:tc>
                  <a:txBody>
                    <a:bodyPr/>
                    <a:lstStyle/>
                    <a:p>
                      <a:pPr algn="l" fontAlgn="b">
                        <a:buNone/>
                      </a:pPr>
                      <a:r>
                        <a:rPr lang="en-AU" sz="1800" b="1" u="none" strike="noStrike">
                          <a:effectLst/>
                        </a:rPr>
                        <a:t>Total</a:t>
                      </a:r>
                      <a:endParaRPr lang="en-AU" sz="18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800" b="1" u="none" strike="noStrike">
                          <a:effectLst/>
                        </a:rPr>
                        <a:t>67,220</a:t>
                      </a:r>
                      <a:endParaRPr lang="en-AU" sz="18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800" b="1" u="none" strike="noStrike">
                          <a:effectLst/>
                        </a:rPr>
                        <a:t>144,498</a:t>
                      </a:r>
                      <a:endParaRPr lang="en-AU" sz="18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800" b="1" u="none" strike="noStrike">
                          <a:effectLst/>
                        </a:rPr>
                        <a:t>211,764</a:t>
                      </a:r>
                      <a:endParaRPr lang="en-AU" sz="18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306361590"/>
                  </a:ext>
                </a:extLst>
              </a:tr>
              <a:tr h="184150">
                <a:tc>
                  <a:txBody>
                    <a:bodyPr/>
                    <a:lstStyle/>
                    <a:p>
                      <a:pPr algn="l" fontAlgn="b">
                        <a:buNone/>
                      </a:pPr>
                      <a:endParaRPr lang="en-AU" sz="18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8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8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8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571427065"/>
                  </a:ext>
                </a:extLst>
              </a:tr>
              <a:tr h="184150">
                <a:tc>
                  <a:txBody>
                    <a:bodyPr/>
                    <a:lstStyle/>
                    <a:p>
                      <a:pPr algn="l" fontAlgn="b">
                        <a:buNone/>
                      </a:pPr>
                      <a:r>
                        <a:rPr lang="en-AU" sz="1800" b="1" u="none" strike="noStrike">
                          <a:effectLst/>
                        </a:rPr>
                        <a:t>%Males</a:t>
                      </a:r>
                      <a:endParaRPr lang="en-AU" sz="18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800" b="1" u="none" strike="noStrike">
                          <a:effectLst/>
                        </a:rPr>
                        <a:t>71.7%</a:t>
                      </a:r>
                      <a:endParaRPr lang="en-AU" sz="18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800" b="1" u="none" strike="noStrike">
                          <a:effectLst/>
                        </a:rPr>
                        <a:t>59.4%</a:t>
                      </a:r>
                      <a:endParaRPr lang="en-AU" sz="18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800" b="1" u="none" strike="noStrike" dirty="0">
                          <a:effectLst/>
                        </a:rPr>
                        <a:t>58.8%</a:t>
                      </a:r>
                      <a:endParaRPr lang="en-AU" sz="1800" b="1"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041835192"/>
                  </a:ext>
                </a:extLst>
              </a:tr>
            </a:tbl>
          </a:graphicData>
        </a:graphic>
      </p:graphicFrame>
    </p:spTree>
    <p:extLst>
      <p:ext uri="{BB962C8B-B14F-4D97-AF65-F5344CB8AC3E}">
        <p14:creationId xmlns:p14="http://schemas.microsoft.com/office/powerpoint/2010/main" val="1697490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12</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Claims Compensation Cost Projected</a:t>
            </a:r>
          </a:p>
          <a:p>
            <a:pPr marL="0" indent="0" algn="ctr">
              <a:buNone/>
            </a:pPr>
            <a:r>
              <a:rPr lang="en-AU" sz="4400" b="1" dirty="0"/>
              <a:t> </a:t>
            </a:r>
          </a:p>
        </p:txBody>
      </p:sp>
      <p:graphicFrame>
        <p:nvGraphicFramePr>
          <p:cNvPr id="3" name="Chart 2">
            <a:extLst>
              <a:ext uri="{FF2B5EF4-FFF2-40B4-BE49-F238E27FC236}">
                <a16:creationId xmlns:a16="http://schemas.microsoft.com/office/drawing/2014/main" id="{802C4151-0D05-B005-618B-7F46E72C1229}"/>
              </a:ext>
            </a:extLst>
          </p:cNvPr>
          <p:cNvGraphicFramePr>
            <a:graphicFrameLocks/>
          </p:cNvGraphicFramePr>
          <p:nvPr/>
        </p:nvGraphicFramePr>
        <p:xfrm>
          <a:off x="1197429" y="1426029"/>
          <a:ext cx="9840685" cy="39131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a:extLst>
              <a:ext uri="{FF2B5EF4-FFF2-40B4-BE49-F238E27FC236}">
                <a16:creationId xmlns:a16="http://schemas.microsoft.com/office/drawing/2014/main" id="{B995F45B-B6BC-AE2C-9A9B-B0F8B6289638}"/>
              </a:ext>
            </a:extLst>
          </p:cNvPr>
          <p:cNvGraphicFramePr>
            <a:graphicFrameLocks noGrp="1"/>
          </p:cNvGraphicFramePr>
          <p:nvPr/>
        </p:nvGraphicFramePr>
        <p:xfrm>
          <a:off x="2862942" y="5339188"/>
          <a:ext cx="4822372" cy="1098550"/>
        </p:xfrm>
        <a:graphic>
          <a:graphicData uri="http://schemas.openxmlformats.org/drawingml/2006/table">
            <a:tbl>
              <a:tblPr>
                <a:tableStyleId>{5C22544A-7EE6-4342-B048-85BDC9FD1C3A}</a:tableStyleId>
              </a:tblPr>
              <a:tblGrid>
                <a:gridCol w="1803148">
                  <a:extLst>
                    <a:ext uri="{9D8B030D-6E8A-4147-A177-3AD203B41FA5}">
                      <a16:colId xmlns:a16="http://schemas.microsoft.com/office/drawing/2014/main" val="136528026"/>
                    </a:ext>
                  </a:extLst>
                </a:gridCol>
                <a:gridCol w="1006408">
                  <a:extLst>
                    <a:ext uri="{9D8B030D-6E8A-4147-A177-3AD203B41FA5}">
                      <a16:colId xmlns:a16="http://schemas.microsoft.com/office/drawing/2014/main" val="3619348427"/>
                    </a:ext>
                  </a:extLst>
                </a:gridCol>
                <a:gridCol w="1006408">
                  <a:extLst>
                    <a:ext uri="{9D8B030D-6E8A-4147-A177-3AD203B41FA5}">
                      <a16:colId xmlns:a16="http://schemas.microsoft.com/office/drawing/2014/main" val="1327591614"/>
                    </a:ext>
                  </a:extLst>
                </a:gridCol>
                <a:gridCol w="1006408">
                  <a:extLst>
                    <a:ext uri="{9D8B030D-6E8A-4147-A177-3AD203B41FA5}">
                      <a16:colId xmlns:a16="http://schemas.microsoft.com/office/drawing/2014/main" val="2165735718"/>
                    </a:ext>
                  </a:extLst>
                </a:gridCol>
              </a:tblGrid>
              <a:tr h="195082">
                <a:tc>
                  <a:txBody>
                    <a:bodyPr/>
                    <a:lstStyle/>
                    <a:p>
                      <a:pPr algn="l" fontAlgn="b">
                        <a:buNone/>
                      </a:pPr>
                      <a:r>
                        <a:rPr lang="en-AU" sz="1400" b="1" u="none" strike="noStrike">
                          <a:effectLst/>
                        </a:rPr>
                        <a:t>Total (0%)</a:t>
                      </a: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400" b="1" u="none" strike="noStrike">
                          <a:effectLst/>
                        </a:rPr>
                        <a:t>974</a:t>
                      </a: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400" b="1" u="none" strike="noStrike">
                          <a:effectLst/>
                        </a:rPr>
                        <a:t>2,319</a:t>
                      </a: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400" b="1" u="none" strike="noStrike">
                          <a:effectLst/>
                        </a:rPr>
                        <a:t>3,453</a:t>
                      </a:r>
                      <a:endParaRPr lang="en-AU" sz="14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3144514578"/>
                  </a:ext>
                </a:extLst>
              </a:tr>
              <a:tr h="109717">
                <a:tc>
                  <a:txBody>
                    <a:bodyPr/>
                    <a:lstStyle/>
                    <a:p>
                      <a:pPr algn="l" fontAlgn="b">
                        <a:buNone/>
                      </a:pP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4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63070819"/>
                  </a:ext>
                </a:extLst>
              </a:tr>
              <a:tr h="195082">
                <a:tc>
                  <a:txBody>
                    <a:bodyPr/>
                    <a:lstStyle/>
                    <a:p>
                      <a:pPr algn="l" fontAlgn="b">
                        <a:buNone/>
                      </a:pPr>
                      <a:r>
                        <a:rPr lang="en-AU" sz="1400" b="1" u="none" strike="noStrike">
                          <a:effectLst/>
                        </a:rPr>
                        <a:t>%Males</a:t>
                      </a: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400" b="1" u="none" strike="noStrike">
                          <a:effectLst/>
                        </a:rPr>
                        <a:t>77.4%</a:t>
                      </a: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400" b="1" u="none" strike="noStrike">
                          <a:effectLst/>
                        </a:rPr>
                        <a:t>64.5%</a:t>
                      </a: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400" b="1" u="none" strike="noStrike">
                          <a:effectLst/>
                        </a:rPr>
                        <a:t>63.8%</a:t>
                      </a:r>
                      <a:endParaRPr lang="en-AU" sz="14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81554178"/>
                  </a:ext>
                </a:extLst>
              </a:tr>
              <a:tr h="0">
                <a:tc>
                  <a:txBody>
                    <a:bodyPr/>
                    <a:lstStyle/>
                    <a:p>
                      <a:pPr algn="l" fontAlgn="b">
                        <a:buNone/>
                      </a:pP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4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3280022086"/>
                  </a:ext>
                </a:extLst>
              </a:tr>
              <a:tr h="195082">
                <a:tc>
                  <a:txBody>
                    <a:bodyPr/>
                    <a:lstStyle/>
                    <a:p>
                      <a:pPr algn="l" fontAlgn="b">
                        <a:buNone/>
                      </a:pPr>
                      <a:r>
                        <a:rPr lang="en-AU" sz="1400" b="1" u="none" strike="noStrike">
                          <a:effectLst/>
                        </a:rPr>
                        <a:t>Total (1.5%)</a:t>
                      </a: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400" b="1" u="none" strike="noStrike">
                          <a:effectLst/>
                        </a:rPr>
                        <a:t>2,319</a:t>
                      </a:r>
                      <a:endParaRPr lang="en-AU" sz="14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400" b="1" u="none" strike="noStrike" dirty="0">
                          <a:effectLst/>
                        </a:rPr>
                        <a:t>6,263</a:t>
                      </a:r>
                      <a:endParaRPr lang="en-AU" sz="1400" b="1"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3959854349"/>
                  </a:ext>
                </a:extLst>
              </a:tr>
            </a:tbl>
          </a:graphicData>
        </a:graphic>
      </p:graphicFrame>
    </p:spTree>
    <p:extLst>
      <p:ext uri="{BB962C8B-B14F-4D97-AF65-F5344CB8AC3E}">
        <p14:creationId xmlns:p14="http://schemas.microsoft.com/office/powerpoint/2010/main" val="3862542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13</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Economic Cost of Mental Health </a:t>
            </a:r>
          </a:p>
        </p:txBody>
      </p:sp>
      <p:sp>
        <p:nvSpPr>
          <p:cNvPr id="3" name="Subtitle 2">
            <a:extLst>
              <a:ext uri="{FF2B5EF4-FFF2-40B4-BE49-F238E27FC236}">
                <a16:creationId xmlns:a16="http://schemas.microsoft.com/office/drawing/2014/main" id="{31D55C2A-8AD3-8C97-FF9A-771D966C5D94}"/>
              </a:ext>
            </a:extLst>
          </p:cNvPr>
          <p:cNvSpPr txBox="1">
            <a:spLocks/>
          </p:cNvSpPr>
          <p:nvPr/>
        </p:nvSpPr>
        <p:spPr>
          <a:xfrm>
            <a:off x="979715" y="1175657"/>
            <a:ext cx="10189027" cy="490945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b="1" dirty="0"/>
              <a:t>The Australian Institute of Health and Welfare estimates that</a:t>
            </a:r>
          </a:p>
          <a:p>
            <a:pPr marL="0" indent="0">
              <a:buNone/>
            </a:pPr>
            <a:r>
              <a:rPr lang="en-AU" b="1" dirty="0"/>
              <a:t>-   Per capita cost in constant dollars has risen from $437 to $501</a:t>
            </a:r>
          </a:p>
          <a:p>
            <a:pPr marL="342900" indent="-342900">
              <a:buFontTx/>
              <a:buChar char="-"/>
            </a:pPr>
            <a:r>
              <a:rPr lang="en-AU" b="1" dirty="0"/>
              <a:t>A rise of 1.5% per annum in real terms</a:t>
            </a:r>
          </a:p>
          <a:p>
            <a:pPr marL="342900" indent="-342900">
              <a:buFontTx/>
              <a:buChar char="-"/>
            </a:pPr>
            <a:r>
              <a:rPr lang="en-AU" b="1" dirty="0"/>
              <a:t>Hospital services for mental health cases have risen by 2.7% per annum in real terms from 2013-14 to 2022-23</a:t>
            </a:r>
          </a:p>
          <a:p>
            <a:pPr marL="342900" indent="-342900">
              <a:buFontTx/>
              <a:buChar char="-"/>
            </a:pPr>
            <a:r>
              <a:rPr lang="en-AU" b="1" dirty="0"/>
              <a:t>Community mental health services have risen by 3.3% per annum in real terms between 2013-14 and 2022-23</a:t>
            </a:r>
          </a:p>
          <a:p>
            <a:pPr marL="342900" indent="-342900">
              <a:buFontTx/>
              <a:buChar char="-"/>
            </a:pPr>
            <a:r>
              <a:rPr lang="en-AU" b="1" dirty="0"/>
              <a:t>The Actuaries Institute paper on Mental Health Impacts estimated the total cost to the economy at approximately $18.5 billion</a:t>
            </a:r>
          </a:p>
          <a:p>
            <a:pPr marL="342900" indent="-342900">
              <a:buFontTx/>
              <a:buChar char="-"/>
            </a:pPr>
            <a:r>
              <a:rPr lang="en-AU" b="1" dirty="0"/>
              <a:t>Safe Work Australia statistical data base shows that mental health claims cost around $1 billion out of total claim costs of $2.3 billion in 2022-23, rising from 20% of all claim costs in 2013-14 </a:t>
            </a:r>
          </a:p>
          <a:p>
            <a:pPr marL="342900" indent="-342900">
              <a:buFontTx/>
              <a:buChar char="-"/>
            </a:pPr>
            <a:endParaRPr lang="en-AU" dirty="0"/>
          </a:p>
        </p:txBody>
      </p:sp>
    </p:spTree>
    <p:extLst>
      <p:ext uri="{BB962C8B-B14F-4D97-AF65-F5344CB8AC3E}">
        <p14:creationId xmlns:p14="http://schemas.microsoft.com/office/powerpoint/2010/main" val="3440795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14</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a:t>Can we make Australia’s Workers’ Compensation Schemes Fit for the Future?</a:t>
            </a:r>
            <a:endParaRPr lang="en-AU" sz="4400" b="1" dirty="0"/>
          </a:p>
        </p:txBody>
      </p:sp>
      <p:sp>
        <p:nvSpPr>
          <p:cNvPr id="4" name="TextBox 3">
            <a:extLst>
              <a:ext uri="{FF2B5EF4-FFF2-40B4-BE49-F238E27FC236}">
                <a16:creationId xmlns:a16="http://schemas.microsoft.com/office/drawing/2014/main" id="{8D113BE4-36A8-C132-E3C6-20E78A87DD88}"/>
              </a:ext>
            </a:extLst>
          </p:cNvPr>
          <p:cNvSpPr txBox="1"/>
          <p:nvPr/>
        </p:nvSpPr>
        <p:spPr>
          <a:xfrm>
            <a:off x="1560512" y="2193926"/>
            <a:ext cx="9597741" cy="3108543"/>
          </a:xfrm>
          <a:prstGeom prst="rect">
            <a:avLst/>
          </a:prstGeom>
          <a:noFill/>
        </p:spPr>
        <p:txBody>
          <a:bodyPr wrap="square">
            <a:spAutoFit/>
          </a:bodyPr>
          <a:lstStyle/>
          <a:p>
            <a:r>
              <a:rPr lang="en-AU" sz="2800" b="1" dirty="0"/>
              <a:t>We must take assertive action to:</a:t>
            </a:r>
          </a:p>
          <a:p>
            <a:r>
              <a:rPr lang="en-AU" sz="2800" b="1" dirty="0"/>
              <a:t>- Design workplaces and work cultures to prevent psychosocial impacts on workers, particularly but not only in the service industries!</a:t>
            </a:r>
          </a:p>
          <a:p>
            <a:r>
              <a:rPr lang="en-AU" sz="2800" b="1" dirty="0"/>
              <a:t>- Move more rapidly to help those on mental health claim leave from work to return to meaningful work and regain their self respect and confidence.</a:t>
            </a:r>
          </a:p>
        </p:txBody>
      </p:sp>
    </p:spTree>
    <p:extLst>
      <p:ext uri="{BB962C8B-B14F-4D97-AF65-F5344CB8AC3E}">
        <p14:creationId xmlns:p14="http://schemas.microsoft.com/office/powerpoint/2010/main" val="1783946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258AD-6D6A-D10D-085C-59AA1B6F0F52}"/>
              </a:ext>
            </a:extLst>
          </p:cNvPr>
          <p:cNvSpPr>
            <a:spLocks noGrp="1"/>
          </p:cNvSpPr>
          <p:nvPr>
            <p:ph type="ctrTitle"/>
          </p:nvPr>
        </p:nvSpPr>
        <p:spPr>
          <a:xfrm>
            <a:off x="1524000" y="468086"/>
            <a:ext cx="9144000" cy="1017134"/>
          </a:xfrm>
        </p:spPr>
        <p:txBody>
          <a:bodyPr>
            <a:normAutofit fontScale="90000"/>
          </a:bodyPr>
          <a:lstStyle/>
          <a:p>
            <a:r>
              <a:rPr lang="en-AU" dirty="0"/>
              <a:t>Past Population Drivers </a:t>
            </a:r>
            <a:br>
              <a:rPr lang="en-AU" dirty="0"/>
            </a:br>
            <a:r>
              <a:rPr lang="en-AU" dirty="0"/>
              <a:t>(% </a:t>
            </a:r>
            <a:r>
              <a:rPr lang="en-AU" dirty="0" err="1"/>
              <a:t>Popln</a:t>
            </a:r>
            <a:r>
              <a:rPr lang="en-AU" dirty="0"/>
              <a:t>)</a:t>
            </a:r>
          </a:p>
        </p:txBody>
      </p:sp>
      <p:graphicFrame>
        <p:nvGraphicFramePr>
          <p:cNvPr id="4" name="Chart 3">
            <a:extLst>
              <a:ext uri="{FF2B5EF4-FFF2-40B4-BE49-F238E27FC236}">
                <a16:creationId xmlns:a16="http://schemas.microsoft.com/office/drawing/2014/main" id="{46F57A0C-E037-4E5B-AAA4-807858414356}"/>
              </a:ext>
            </a:extLst>
          </p:cNvPr>
          <p:cNvGraphicFramePr/>
          <p:nvPr/>
        </p:nvGraphicFramePr>
        <p:xfrm>
          <a:off x="1045029" y="1180420"/>
          <a:ext cx="10112828" cy="54163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0930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2</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Population Projection</a:t>
            </a:r>
          </a:p>
          <a:p>
            <a:pPr marL="0" indent="0" algn="ctr">
              <a:buNone/>
            </a:pPr>
            <a:r>
              <a:rPr lang="en-AU" sz="4400" b="1" dirty="0"/>
              <a:t> </a:t>
            </a:r>
          </a:p>
        </p:txBody>
      </p:sp>
      <p:graphicFrame>
        <p:nvGraphicFramePr>
          <p:cNvPr id="19" name="Chart 18">
            <a:extLst>
              <a:ext uri="{FF2B5EF4-FFF2-40B4-BE49-F238E27FC236}">
                <a16:creationId xmlns:a16="http://schemas.microsoft.com/office/drawing/2014/main" id="{290D8F2A-BC74-C121-5C9F-9F8214F9704D}"/>
              </a:ext>
            </a:extLst>
          </p:cNvPr>
          <p:cNvGraphicFramePr>
            <a:graphicFrameLocks/>
          </p:cNvGraphicFramePr>
          <p:nvPr/>
        </p:nvGraphicFramePr>
        <p:xfrm>
          <a:off x="1371600" y="1317171"/>
          <a:ext cx="9535886" cy="5128499"/>
        </p:xfrm>
        <a:graphic>
          <a:graphicData uri="http://schemas.openxmlformats.org/drawingml/2006/chart">
            <c:chart xmlns:c="http://schemas.openxmlformats.org/drawingml/2006/chart" xmlns:r="http://schemas.openxmlformats.org/officeDocument/2006/relationships" r:id="rId3"/>
          </a:graphicData>
        </a:graphic>
      </p:graphicFrame>
      <p:sp>
        <p:nvSpPr>
          <p:cNvPr id="21" name="TextBox 20">
            <a:extLst>
              <a:ext uri="{FF2B5EF4-FFF2-40B4-BE49-F238E27FC236}">
                <a16:creationId xmlns:a16="http://schemas.microsoft.com/office/drawing/2014/main" id="{4AB11EE2-E85B-55CF-BA64-6FB52C5E1C05}"/>
              </a:ext>
            </a:extLst>
          </p:cNvPr>
          <p:cNvSpPr txBox="1"/>
          <p:nvPr/>
        </p:nvSpPr>
        <p:spPr>
          <a:xfrm>
            <a:off x="4703422" y="1698171"/>
            <a:ext cx="3449978" cy="369332"/>
          </a:xfrm>
          <a:prstGeom prst="rect">
            <a:avLst/>
          </a:prstGeom>
          <a:noFill/>
        </p:spPr>
        <p:txBody>
          <a:bodyPr wrap="square">
            <a:spAutoFit/>
          </a:bodyPr>
          <a:lstStyle/>
          <a:p>
            <a:r>
              <a:rPr lang="en-AU" sz="1800" b="1" dirty="0"/>
              <a:t>15.4M                26.5M              40.5M </a:t>
            </a:r>
            <a:endParaRPr lang="en-AU" dirty="0"/>
          </a:p>
        </p:txBody>
      </p:sp>
    </p:spTree>
    <p:extLst>
      <p:ext uri="{BB962C8B-B14F-4D97-AF65-F5344CB8AC3E}">
        <p14:creationId xmlns:p14="http://schemas.microsoft.com/office/powerpoint/2010/main" val="706628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3</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4" name="TextBox 3">
            <a:extLst>
              <a:ext uri="{FF2B5EF4-FFF2-40B4-BE49-F238E27FC236}">
                <a16:creationId xmlns:a16="http://schemas.microsoft.com/office/drawing/2014/main" id="{0935D840-A4C4-0BEE-F15E-EE30D66073BD}"/>
              </a:ext>
            </a:extLst>
          </p:cNvPr>
          <p:cNvSpPr txBox="1"/>
          <p:nvPr/>
        </p:nvSpPr>
        <p:spPr>
          <a:xfrm>
            <a:off x="2960914" y="225846"/>
            <a:ext cx="7957458" cy="769441"/>
          </a:xfrm>
          <a:prstGeom prst="rect">
            <a:avLst/>
          </a:prstGeom>
          <a:noFill/>
        </p:spPr>
        <p:txBody>
          <a:bodyPr wrap="square">
            <a:spAutoFit/>
          </a:bodyPr>
          <a:lstStyle/>
          <a:p>
            <a:r>
              <a:rPr lang="en-AU" sz="4400" b="1" dirty="0"/>
              <a:t>Workforce by Age (‘000)</a:t>
            </a:r>
          </a:p>
        </p:txBody>
      </p:sp>
      <p:graphicFrame>
        <p:nvGraphicFramePr>
          <p:cNvPr id="6" name="Table 5">
            <a:extLst>
              <a:ext uri="{FF2B5EF4-FFF2-40B4-BE49-F238E27FC236}">
                <a16:creationId xmlns:a16="http://schemas.microsoft.com/office/drawing/2014/main" id="{7D3F5A2D-487C-5B0F-992F-1DD8639F88D2}"/>
              </a:ext>
            </a:extLst>
          </p:cNvPr>
          <p:cNvGraphicFramePr>
            <a:graphicFrameLocks noGrp="1"/>
          </p:cNvGraphicFramePr>
          <p:nvPr/>
        </p:nvGraphicFramePr>
        <p:xfrm>
          <a:off x="1328057" y="1332257"/>
          <a:ext cx="9339943" cy="4741968"/>
        </p:xfrm>
        <a:graphic>
          <a:graphicData uri="http://schemas.openxmlformats.org/drawingml/2006/table">
            <a:tbl>
              <a:tblPr>
                <a:tableStyleId>{5C22544A-7EE6-4342-B048-85BDC9FD1C3A}</a:tableStyleId>
              </a:tblPr>
              <a:tblGrid>
                <a:gridCol w="1045516">
                  <a:extLst>
                    <a:ext uri="{9D8B030D-6E8A-4147-A177-3AD203B41FA5}">
                      <a16:colId xmlns:a16="http://schemas.microsoft.com/office/drawing/2014/main" val="1515264032"/>
                    </a:ext>
                  </a:extLst>
                </a:gridCol>
                <a:gridCol w="1045516">
                  <a:extLst>
                    <a:ext uri="{9D8B030D-6E8A-4147-A177-3AD203B41FA5}">
                      <a16:colId xmlns:a16="http://schemas.microsoft.com/office/drawing/2014/main" val="3433734332"/>
                    </a:ext>
                  </a:extLst>
                </a:gridCol>
                <a:gridCol w="1045516">
                  <a:extLst>
                    <a:ext uri="{9D8B030D-6E8A-4147-A177-3AD203B41FA5}">
                      <a16:colId xmlns:a16="http://schemas.microsoft.com/office/drawing/2014/main" val="1654095751"/>
                    </a:ext>
                  </a:extLst>
                </a:gridCol>
                <a:gridCol w="1045516">
                  <a:extLst>
                    <a:ext uri="{9D8B030D-6E8A-4147-A177-3AD203B41FA5}">
                      <a16:colId xmlns:a16="http://schemas.microsoft.com/office/drawing/2014/main" val="1271651217"/>
                    </a:ext>
                  </a:extLst>
                </a:gridCol>
                <a:gridCol w="511141">
                  <a:extLst>
                    <a:ext uri="{9D8B030D-6E8A-4147-A177-3AD203B41FA5}">
                      <a16:colId xmlns:a16="http://schemas.microsoft.com/office/drawing/2014/main" val="2453597832"/>
                    </a:ext>
                  </a:extLst>
                </a:gridCol>
                <a:gridCol w="929347">
                  <a:extLst>
                    <a:ext uri="{9D8B030D-6E8A-4147-A177-3AD203B41FA5}">
                      <a16:colId xmlns:a16="http://schemas.microsoft.com/office/drawing/2014/main" val="3159185480"/>
                    </a:ext>
                  </a:extLst>
                </a:gridCol>
                <a:gridCol w="1161685">
                  <a:extLst>
                    <a:ext uri="{9D8B030D-6E8A-4147-A177-3AD203B41FA5}">
                      <a16:colId xmlns:a16="http://schemas.microsoft.com/office/drawing/2014/main" val="230397463"/>
                    </a:ext>
                  </a:extLst>
                </a:gridCol>
                <a:gridCol w="929347">
                  <a:extLst>
                    <a:ext uri="{9D8B030D-6E8A-4147-A177-3AD203B41FA5}">
                      <a16:colId xmlns:a16="http://schemas.microsoft.com/office/drawing/2014/main" val="2289023973"/>
                    </a:ext>
                  </a:extLst>
                </a:gridCol>
                <a:gridCol w="511141">
                  <a:extLst>
                    <a:ext uri="{9D8B030D-6E8A-4147-A177-3AD203B41FA5}">
                      <a16:colId xmlns:a16="http://schemas.microsoft.com/office/drawing/2014/main" val="3886859677"/>
                    </a:ext>
                  </a:extLst>
                </a:gridCol>
                <a:gridCol w="1115218">
                  <a:extLst>
                    <a:ext uri="{9D8B030D-6E8A-4147-A177-3AD203B41FA5}">
                      <a16:colId xmlns:a16="http://schemas.microsoft.com/office/drawing/2014/main" val="3242451223"/>
                    </a:ext>
                  </a:extLst>
                </a:gridCol>
              </a:tblGrid>
              <a:tr h="338712">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1983</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2023</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Growth</a:t>
                      </a: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4110167732"/>
                  </a:ext>
                </a:extLst>
              </a:tr>
              <a:tr h="338712">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Total</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%FT</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%15-84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Total</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%FT</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%15-84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1983-23</a:t>
                      </a: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3090501805"/>
                  </a:ext>
                </a:extLst>
              </a:tr>
              <a:tr h="338712">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Popl'n</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r>
                        <a:rPr lang="en-AU" sz="2000" b="1" u="none" strike="noStrike">
                          <a:effectLst/>
                        </a:rPr>
                        <a:t>Popl'n</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800737473"/>
                  </a:ext>
                </a:extLst>
              </a:tr>
              <a:tr h="338712">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726746009"/>
                  </a:ext>
                </a:extLst>
              </a:tr>
              <a:tr h="338712">
                <a:tc>
                  <a:txBody>
                    <a:bodyPr/>
                    <a:lstStyle/>
                    <a:p>
                      <a:pPr algn="l" fontAlgn="b">
                        <a:buNone/>
                      </a:pPr>
                      <a:r>
                        <a:rPr lang="en-AU" sz="2000" b="1" u="none" strike="noStrike">
                          <a:effectLst/>
                        </a:rPr>
                        <a:t>   0-14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724718585"/>
                  </a:ext>
                </a:extLst>
              </a:tr>
              <a:tr h="338712">
                <a:tc>
                  <a:txBody>
                    <a:bodyPr/>
                    <a:lstStyle/>
                    <a:p>
                      <a:pPr algn="l" fontAlgn="b">
                        <a:buNone/>
                      </a:pPr>
                      <a:r>
                        <a:rPr lang="en-AU" sz="2000" b="1" u="none" strike="noStrike">
                          <a:effectLst/>
                        </a:rPr>
                        <a:t> 15-24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1,499</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82.0%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57.0%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2,181</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46.5%</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65.4%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939037434"/>
                  </a:ext>
                </a:extLst>
              </a:tr>
              <a:tr h="338712">
                <a:tc>
                  <a:txBody>
                    <a:bodyPr/>
                    <a:lstStyle/>
                    <a:p>
                      <a:pPr algn="l" fontAlgn="b">
                        <a:buNone/>
                      </a:pPr>
                      <a:r>
                        <a:rPr lang="en-AU" sz="2000" b="1" u="none" strike="noStrike">
                          <a:effectLst/>
                        </a:rPr>
                        <a:t> 25-34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1,696</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84.2%</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67.7%</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3,275</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78.7%</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84.4%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589642253"/>
                  </a:ext>
                </a:extLst>
              </a:tr>
              <a:tr h="338712">
                <a:tc>
                  <a:txBody>
                    <a:bodyPr/>
                    <a:lstStyle/>
                    <a:p>
                      <a:pPr algn="l" fontAlgn="b">
                        <a:buNone/>
                      </a:pPr>
                      <a:r>
                        <a:rPr lang="en-AU" sz="2000" b="1" u="none" strike="noStrike">
                          <a:effectLst/>
                        </a:rPr>
                        <a:t> 35-44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1,459</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81.3%</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72.0%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3,181</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76.6%</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85.5%</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414535756"/>
                  </a:ext>
                </a:extLst>
              </a:tr>
              <a:tr h="338712">
                <a:tc>
                  <a:txBody>
                    <a:bodyPr/>
                    <a:lstStyle/>
                    <a:p>
                      <a:pPr algn="l" fontAlgn="b">
                        <a:buNone/>
                      </a:pPr>
                      <a:r>
                        <a:rPr lang="en-AU" sz="2000" b="1" u="none" strike="noStrike">
                          <a:effectLst/>
                        </a:rPr>
                        <a:t> 45-54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986</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84.1%</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65.0%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2,744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78.0%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83.2%</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653321536"/>
                  </a:ext>
                </a:extLst>
              </a:tr>
              <a:tr h="338712">
                <a:tc>
                  <a:txBody>
                    <a:bodyPr/>
                    <a:lstStyle/>
                    <a:p>
                      <a:pPr algn="l" fontAlgn="b">
                        <a:buNone/>
                      </a:pPr>
                      <a:r>
                        <a:rPr lang="en-AU" sz="2000" b="1" u="none" strike="noStrike">
                          <a:effectLst/>
                        </a:rPr>
                        <a:t> 55-64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544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83.4%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38.4%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2,033</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69.9%</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66.8%</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888640742"/>
                  </a:ext>
                </a:extLst>
              </a:tr>
              <a:tr h="338712">
                <a:tc>
                  <a:txBody>
                    <a:bodyPr/>
                    <a:lstStyle/>
                    <a:p>
                      <a:pPr algn="l" fontAlgn="b">
                        <a:buNone/>
                      </a:pPr>
                      <a:r>
                        <a:rPr lang="en-AU" sz="2000" b="1" u="none" strike="noStrike">
                          <a:effectLst/>
                        </a:rPr>
                        <a:t> 65-84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83</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56.5%</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5.8%</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697</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44.9%</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17.4%</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202186618"/>
                  </a:ext>
                </a:extLst>
              </a:tr>
              <a:tr h="338712">
                <a:tc>
                  <a:txBody>
                    <a:bodyPr/>
                    <a:lstStyle/>
                    <a:p>
                      <a:pPr algn="l" fontAlgn="b">
                        <a:buNone/>
                      </a:pPr>
                      <a:r>
                        <a:rPr lang="en-AU" sz="2000" b="1" u="none" strike="noStrike">
                          <a:effectLst/>
                        </a:rPr>
                        <a:t>     85+</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0.0%</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3825623741"/>
                  </a:ext>
                </a:extLst>
              </a:tr>
              <a:tr h="338712">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3366426540"/>
                  </a:ext>
                </a:extLst>
              </a:tr>
              <a:tr h="338712">
                <a:tc>
                  <a:txBody>
                    <a:bodyPr/>
                    <a:lstStyle/>
                    <a:p>
                      <a:pPr algn="l" fontAlgn="b">
                        <a:buNone/>
                      </a:pPr>
                      <a:r>
                        <a:rPr lang="en-AU" sz="2000" b="1" u="none" strike="noStrike">
                          <a:effectLst/>
                        </a:rPr>
                        <a:t> Total</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6,266</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82.6%</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54.3%</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14,111</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70.2%</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a:effectLst/>
                        </a:rPr>
                        <a:t>66.7%</a:t>
                      </a: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20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2000" b="1" u="none" strike="noStrike" dirty="0">
                          <a:effectLst/>
                        </a:rPr>
                        <a:t>2.05%</a:t>
                      </a:r>
                      <a:endParaRPr lang="en-AU" sz="2000" b="1"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4280294825"/>
                  </a:ext>
                </a:extLst>
              </a:tr>
            </a:tbl>
          </a:graphicData>
        </a:graphic>
      </p:graphicFrame>
    </p:spTree>
    <p:extLst>
      <p:ext uri="{BB962C8B-B14F-4D97-AF65-F5344CB8AC3E}">
        <p14:creationId xmlns:p14="http://schemas.microsoft.com/office/powerpoint/2010/main" val="2956026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4</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1730" y="323817"/>
            <a:ext cx="9628414" cy="12654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Working Population Projection (‘000)</a:t>
            </a:r>
          </a:p>
        </p:txBody>
      </p:sp>
      <p:graphicFrame>
        <p:nvGraphicFramePr>
          <p:cNvPr id="3" name="Chart 2">
            <a:extLst>
              <a:ext uri="{FF2B5EF4-FFF2-40B4-BE49-F238E27FC236}">
                <a16:creationId xmlns:a16="http://schemas.microsoft.com/office/drawing/2014/main" id="{21AD768C-C47E-AAB6-6AB6-6BB7ABB42F77}"/>
              </a:ext>
            </a:extLst>
          </p:cNvPr>
          <p:cNvGraphicFramePr>
            <a:graphicFrameLocks/>
          </p:cNvGraphicFramePr>
          <p:nvPr/>
        </p:nvGraphicFramePr>
        <p:xfrm>
          <a:off x="1279073" y="990600"/>
          <a:ext cx="9693727" cy="57308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a:extLst>
              <a:ext uri="{FF2B5EF4-FFF2-40B4-BE49-F238E27FC236}">
                <a16:creationId xmlns:a16="http://schemas.microsoft.com/office/drawing/2014/main" id="{85BD7086-D9AC-C056-86DC-6C1C8DF670F0}"/>
              </a:ext>
            </a:extLst>
          </p:cNvPr>
          <p:cNvGraphicFramePr>
            <a:graphicFrameLocks noGrp="1"/>
          </p:cNvGraphicFramePr>
          <p:nvPr/>
        </p:nvGraphicFramePr>
        <p:xfrm>
          <a:off x="2797630" y="5923527"/>
          <a:ext cx="4343398" cy="533486"/>
        </p:xfrm>
        <a:graphic>
          <a:graphicData uri="http://schemas.openxmlformats.org/drawingml/2006/table">
            <a:tbl>
              <a:tblPr>
                <a:tableStyleId>{5C22544A-7EE6-4342-B048-85BDC9FD1C3A}</a:tableStyleId>
              </a:tblPr>
              <a:tblGrid>
                <a:gridCol w="1904999">
                  <a:extLst>
                    <a:ext uri="{9D8B030D-6E8A-4147-A177-3AD203B41FA5}">
                      <a16:colId xmlns:a16="http://schemas.microsoft.com/office/drawing/2014/main" val="4262935965"/>
                    </a:ext>
                  </a:extLst>
                </a:gridCol>
                <a:gridCol w="1001485">
                  <a:extLst>
                    <a:ext uri="{9D8B030D-6E8A-4147-A177-3AD203B41FA5}">
                      <a16:colId xmlns:a16="http://schemas.microsoft.com/office/drawing/2014/main" val="4042330265"/>
                    </a:ext>
                  </a:extLst>
                </a:gridCol>
                <a:gridCol w="685800">
                  <a:extLst>
                    <a:ext uri="{9D8B030D-6E8A-4147-A177-3AD203B41FA5}">
                      <a16:colId xmlns:a16="http://schemas.microsoft.com/office/drawing/2014/main" val="3463103240"/>
                    </a:ext>
                  </a:extLst>
                </a:gridCol>
                <a:gridCol w="751114">
                  <a:extLst>
                    <a:ext uri="{9D8B030D-6E8A-4147-A177-3AD203B41FA5}">
                      <a16:colId xmlns:a16="http://schemas.microsoft.com/office/drawing/2014/main" val="1603638513"/>
                    </a:ext>
                  </a:extLst>
                </a:gridCol>
              </a:tblGrid>
              <a:tr h="185506">
                <a:tc>
                  <a:txBody>
                    <a:bodyPr/>
                    <a:lstStyle/>
                    <a:p>
                      <a:pPr algn="l" fontAlgn="b">
                        <a:buNone/>
                      </a:pPr>
                      <a:r>
                        <a:rPr lang="en-AU" sz="1100" b="1" u="none" strike="noStrike">
                          <a:effectLst/>
                        </a:rPr>
                        <a:t>Total </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6,266</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dirty="0">
                          <a:effectLst/>
                        </a:rPr>
                        <a:t>14,111</a:t>
                      </a:r>
                      <a:endParaRPr lang="en-AU" sz="1100" b="1" i="0" u="none" strike="noStrike" dirty="0">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dirty="0">
                          <a:effectLst/>
                        </a:rPr>
                        <a:t>20,532</a:t>
                      </a:r>
                      <a:endParaRPr lang="en-AU" sz="1100" b="1"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3985327756"/>
                  </a:ext>
                </a:extLst>
              </a:tr>
              <a:tr h="44173">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475369221"/>
                  </a:ext>
                </a:extLst>
              </a:tr>
              <a:tr h="121709">
                <a:tc>
                  <a:txBody>
                    <a:bodyPr/>
                    <a:lstStyle/>
                    <a:p>
                      <a:pPr algn="l" fontAlgn="b">
                        <a:buNone/>
                      </a:pPr>
                      <a:r>
                        <a:rPr lang="en-AU" sz="1100" b="1" u="none" strike="noStrike">
                          <a:effectLst/>
                        </a:rPr>
                        <a:t>%15-84Popln</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54.3%</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66.7%</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dirty="0">
                          <a:effectLst/>
                        </a:rPr>
                        <a:t>63.8%</a:t>
                      </a:r>
                      <a:endParaRPr lang="en-AU" sz="1100" b="1"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992174244"/>
                  </a:ext>
                </a:extLst>
              </a:tr>
            </a:tbl>
          </a:graphicData>
        </a:graphic>
      </p:graphicFrame>
    </p:spTree>
    <p:extLst>
      <p:ext uri="{BB962C8B-B14F-4D97-AF65-F5344CB8AC3E}">
        <p14:creationId xmlns:p14="http://schemas.microsoft.com/office/powerpoint/2010/main" val="3363130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5</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Hours Worked (M) </a:t>
            </a:r>
          </a:p>
        </p:txBody>
      </p:sp>
      <p:graphicFrame>
        <p:nvGraphicFramePr>
          <p:cNvPr id="3" name="Chart 2">
            <a:extLst>
              <a:ext uri="{FF2B5EF4-FFF2-40B4-BE49-F238E27FC236}">
                <a16:creationId xmlns:a16="http://schemas.microsoft.com/office/drawing/2014/main" id="{09463ECA-8FAE-A625-2A0F-48E116888DEA}"/>
              </a:ext>
            </a:extLst>
          </p:cNvPr>
          <p:cNvGraphicFramePr>
            <a:graphicFrameLocks/>
          </p:cNvGraphicFramePr>
          <p:nvPr/>
        </p:nvGraphicFramePr>
        <p:xfrm>
          <a:off x="1110343" y="762000"/>
          <a:ext cx="9971314" cy="466997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a:extLst>
              <a:ext uri="{FF2B5EF4-FFF2-40B4-BE49-F238E27FC236}">
                <a16:creationId xmlns:a16="http://schemas.microsoft.com/office/drawing/2014/main" id="{887F4F92-2607-0695-0E96-F3407A9BA8A5}"/>
              </a:ext>
            </a:extLst>
          </p:cNvPr>
          <p:cNvGraphicFramePr>
            <a:graphicFrameLocks noGrp="1"/>
          </p:cNvGraphicFramePr>
          <p:nvPr/>
        </p:nvGraphicFramePr>
        <p:xfrm>
          <a:off x="4129314" y="5431971"/>
          <a:ext cx="2997200" cy="920750"/>
        </p:xfrm>
        <a:graphic>
          <a:graphicData uri="http://schemas.openxmlformats.org/drawingml/2006/table">
            <a:tbl>
              <a:tblPr>
                <a:tableStyleId>{5C22544A-7EE6-4342-B048-85BDC9FD1C3A}</a:tableStyleId>
              </a:tblPr>
              <a:tblGrid>
                <a:gridCol w="736600">
                  <a:extLst>
                    <a:ext uri="{9D8B030D-6E8A-4147-A177-3AD203B41FA5}">
                      <a16:colId xmlns:a16="http://schemas.microsoft.com/office/drawing/2014/main" val="2547684675"/>
                    </a:ext>
                  </a:extLst>
                </a:gridCol>
                <a:gridCol w="762000">
                  <a:extLst>
                    <a:ext uri="{9D8B030D-6E8A-4147-A177-3AD203B41FA5}">
                      <a16:colId xmlns:a16="http://schemas.microsoft.com/office/drawing/2014/main" val="2879219605"/>
                    </a:ext>
                  </a:extLst>
                </a:gridCol>
                <a:gridCol w="749300">
                  <a:extLst>
                    <a:ext uri="{9D8B030D-6E8A-4147-A177-3AD203B41FA5}">
                      <a16:colId xmlns:a16="http://schemas.microsoft.com/office/drawing/2014/main" val="321073788"/>
                    </a:ext>
                  </a:extLst>
                </a:gridCol>
                <a:gridCol w="749300">
                  <a:extLst>
                    <a:ext uri="{9D8B030D-6E8A-4147-A177-3AD203B41FA5}">
                      <a16:colId xmlns:a16="http://schemas.microsoft.com/office/drawing/2014/main" val="2450205267"/>
                    </a:ext>
                  </a:extLst>
                </a:gridCol>
              </a:tblGrid>
              <a:tr h="184150">
                <a:tc>
                  <a:txBody>
                    <a:bodyPr/>
                    <a:lstStyle/>
                    <a:p>
                      <a:pPr algn="l" fontAlgn="b">
                        <a:buNone/>
                      </a:pPr>
                      <a:r>
                        <a:rPr lang="en-AU" sz="1100" b="1" u="none" strike="noStrike">
                          <a:effectLst/>
                        </a:rPr>
                        <a:t>Total</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10,706</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22,474</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32,638</a:t>
                      </a:r>
                      <a:endParaRPr lang="en-AU" sz="11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525873639"/>
                  </a:ext>
                </a:extLst>
              </a:tr>
              <a:tr h="184150">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151989413"/>
                  </a:ext>
                </a:extLst>
              </a:tr>
              <a:tr h="184150">
                <a:tc>
                  <a:txBody>
                    <a:bodyPr/>
                    <a:lstStyle/>
                    <a:p>
                      <a:pPr algn="l" fontAlgn="b">
                        <a:buNone/>
                      </a:pPr>
                      <a:r>
                        <a:rPr lang="en-AU" sz="1100" b="1" u="none" strike="noStrike">
                          <a:effectLst/>
                        </a:rPr>
                        <a:t>%FullTime</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82.6%</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70.2%</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69.8%</a:t>
                      </a:r>
                      <a:endParaRPr lang="en-AU" sz="11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576666981"/>
                  </a:ext>
                </a:extLst>
              </a:tr>
              <a:tr h="184150">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l" fontAlgn="b">
                        <a:buNone/>
                      </a:pPr>
                      <a:endParaRPr lang="en-AU" sz="1100" b="1"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585013397"/>
                  </a:ext>
                </a:extLst>
              </a:tr>
              <a:tr h="184150">
                <a:tc>
                  <a:txBody>
                    <a:bodyPr/>
                    <a:lstStyle/>
                    <a:p>
                      <a:pPr algn="l" fontAlgn="b">
                        <a:buNone/>
                      </a:pPr>
                      <a:r>
                        <a:rPr lang="en-AU" sz="1100" b="1" u="none" strike="noStrike">
                          <a:effectLst/>
                        </a:rPr>
                        <a:t>%Males</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66.5%</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a:effectLst/>
                        </a:rPr>
                        <a:t>55.8%</a:t>
                      </a:r>
                      <a:endParaRPr lang="en-AU" sz="1100" b="1" i="0" u="none" strike="noStrike">
                        <a:solidFill>
                          <a:srgbClr val="000000"/>
                        </a:solidFill>
                        <a:effectLst/>
                        <a:latin typeface="Aptos Narrow" panose="020B0004020202020204" pitchFamily="34" charset="0"/>
                      </a:endParaRPr>
                    </a:p>
                  </a:txBody>
                  <a:tcPr marL="6350" marR="6350" marT="6350" marB="0" anchor="b"/>
                </a:tc>
                <a:tc>
                  <a:txBody>
                    <a:bodyPr/>
                    <a:lstStyle/>
                    <a:p>
                      <a:pPr algn="r" fontAlgn="b">
                        <a:buNone/>
                      </a:pPr>
                      <a:r>
                        <a:rPr lang="en-AU" sz="1100" b="1" u="none" strike="noStrike" dirty="0">
                          <a:effectLst/>
                        </a:rPr>
                        <a:t>55.5%</a:t>
                      </a:r>
                      <a:endParaRPr lang="en-AU" sz="1100" b="1"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795886424"/>
                  </a:ext>
                </a:extLst>
              </a:tr>
            </a:tbl>
          </a:graphicData>
        </a:graphic>
      </p:graphicFrame>
    </p:spTree>
    <p:extLst>
      <p:ext uri="{BB962C8B-B14F-4D97-AF65-F5344CB8AC3E}">
        <p14:creationId xmlns:p14="http://schemas.microsoft.com/office/powerpoint/2010/main" val="3987731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6</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 </a:t>
            </a:r>
          </a:p>
        </p:txBody>
      </p:sp>
      <p:graphicFrame>
        <p:nvGraphicFramePr>
          <p:cNvPr id="3" name="Table 2">
            <a:extLst>
              <a:ext uri="{FF2B5EF4-FFF2-40B4-BE49-F238E27FC236}">
                <a16:creationId xmlns:a16="http://schemas.microsoft.com/office/drawing/2014/main" id="{3EE2BB61-1B3F-B207-E76A-5C5D08ADEEE6}"/>
              </a:ext>
            </a:extLst>
          </p:cNvPr>
          <p:cNvGraphicFramePr>
            <a:graphicFrameLocks noGrp="1"/>
          </p:cNvGraphicFramePr>
          <p:nvPr/>
        </p:nvGraphicFramePr>
        <p:xfrm>
          <a:off x="2242456" y="348343"/>
          <a:ext cx="8654144" cy="6063346"/>
        </p:xfrm>
        <a:graphic>
          <a:graphicData uri="http://schemas.openxmlformats.org/drawingml/2006/table">
            <a:tbl>
              <a:tblPr>
                <a:tableStyleId>{5C22544A-7EE6-4342-B048-85BDC9FD1C3A}</a:tableStyleId>
              </a:tblPr>
              <a:tblGrid>
                <a:gridCol w="1964949">
                  <a:extLst>
                    <a:ext uri="{9D8B030D-6E8A-4147-A177-3AD203B41FA5}">
                      <a16:colId xmlns:a16="http://schemas.microsoft.com/office/drawing/2014/main" val="50484702"/>
                    </a:ext>
                  </a:extLst>
                </a:gridCol>
                <a:gridCol w="1337839">
                  <a:extLst>
                    <a:ext uri="{9D8B030D-6E8A-4147-A177-3AD203B41FA5}">
                      <a16:colId xmlns:a16="http://schemas.microsoft.com/office/drawing/2014/main" val="2275475707"/>
                    </a:ext>
                  </a:extLst>
                </a:gridCol>
                <a:gridCol w="1337839">
                  <a:extLst>
                    <a:ext uri="{9D8B030D-6E8A-4147-A177-3AD203B41FA5}">
                      <a16:colId xmlns:a16="http://schemas.microsoft.com/office/drawing/2014/main" val="2343144563"/>
                    </a:ext>
                  </a:extLst>
                </a:gridCol>
                <a:gridCol w="1337839">
                  <a:extLst>
                    <a:ext uri="{9D8B030D-6E8A-4147-A177-3AD203B41FA5}">
                      <a16:colId xmlns:a16="http://schemas.microsoft.com/office/drawing/2014/main" val="1216824869"/>
                    </a:ext>
                  </a:extLst>
                </a:gridCol>
                <a:gridCol w="1337839">
                  <a:extLst>
                    <a:ext uri="{9D8B030D-6E8A-4147-A177-3AD203B41FA5}">
                      <a16:colId xmlns:a16="http://schemas.microsoft.com/office/drawing/2014/main" val="2107565432"/>
                    </a:ext>
                  </a:extLst>
                </a:gridCol>
                <a:gridCol w="1337839">
                  <a:extLst>
                    <a:ext uri="{9D8B030D-6E8A-4147-A177-3AD203B41FA5}">
                      <a16:colId xmlns:a16="http://schemas.microsoft.com/office/drawing/2014/main" val="2613577450"/>
                    </a:ext>
                  </a:extLst>
                </a:gridCol>
              </a:tblGrid>
              <a:tr h="356204">
                <a:tc gridSpan="6">
                  <a:txBody>
                    <a:bodyPr/>
                    <a:lstStyle/>
                    <a:p>
                      <a:pPr algn="l" fontAlgn="b">
                        <a:buNone/>
                      </a:pPr>
                      <a:r>
                        <a:rPr lang="en-US" sz="1200" b="1" u="none" strike="noStrike" dirty="0">
                          <a:effectLst/>
                        </a:rPr>
                        <a:t> </a:t>
                      </a:r>
                      <a:r>
                        <a:rPr lang="en-US" sz="2000" b="1" u="none" strike="noStrike" dirty="0">
                          <a:effectLst/>
                        </a:rPr>
                        <a:t>Australian Workers Compensation Historical Claims Profile</a:t>
                      </a:r>
                      <a:endParaRPr lang="en-US" sz="2000" b="1" i="0" u="none" strike="noStrike" dirty="0">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268028763"/>
                  </a:ext>
                </a:extLst>
              </a:tr>
              <a:tr h="196798">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2054700390"/>
                  </a:ext>
                </a:extLst>
              </a:tr>
              <a:tr h="196798">
                <a:tc gridSpan="2">
                  <a:txBody>
                    <a:bodyPr/>
                    <a:lstStyle/>
                    <a:p>
                      <a:pPr algn="l" fontAlgn="b">
                        <a:buNone/>
                      </a:pPr>
                      <a:r>
                        <a:rPr lang="en-AU" sz="1200" b="1" u="none" strike="noStrike" dirty="0">
                          <a:effectLst/>
                        </a:rPr>
                        <a:t>Claims Count</a:t>
                      </a:r>
                      <a:endParaRPr lang="en-AU" sz="1200" b="1" i="0" u="none" strike="noStrike" dirty="0">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1565348139"/>
                  </a:ext>
                </a:extLst>
              </a:tr>
              <a:tr h="196798">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r>
                        <a:rPr lang="en-AU" sz="1200" b="1" u="none" strike="noStrike">
                          <a:effectLst/>
                        </a:rPr>
                        <a:t>2013-14</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r>
                        <a:rPr lang="en-AU" sz="1200" b="1" u="none" strike="noStrike">
                          <a:effectLst/>
                        </a:rPr>
                        <a:t>2022-23</a:t>
                      </a:r>
                      <a:endParaRPr lang="en-AU" sz="1200" b="1" i="0" u="none" strike="noStrike">
                        <a:solidFill>
                          <a:srgbClr val="000000"/>
                        </a:solidFill>
                        <a:effectLst/>
                        <a:latin typeface="Aptos Narrow" panose="020B0004020202020204" pitchFamily="34" charset="0"/>
                      </a:endParaRPr>
                    </a:p>
                  </a:txBody>
                  <a:tcPr marL="7062" marR="7062" marT="7062" marB="0" anchor="b"/>
                </a:tc>
                <a:tc gridSpan="2">
                  <a:txBody>
                    <a:bodyPr/>
                    <a:lstStyle/>
                    <a:p>
                      <a:pPr algn="l" fontAlgn="b">
                        <a:buNone/>
                      </a:pPr>
                      <a:r>
                        <a:rPr lang="en-AU" sz="1200" b="1" u="none" strike="noStrike">
                          <a:effectLst/>
                        </a:rPr>
                        <a:t>Growth pa</a:t>
                      </a:r>
                      <a:endParaRPr lang="en-AU" sz="1200" b="1" i="0" u="none" strike="noStrike">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3000863508"/>
                  </a:ext>
                </a:extLst>
              </a:tr>
              <a:tr h="196798">
                <a:tc>
                  <a:txBody>
                    <a:bodyPr/>
                    <a:lstStyle/>
                    <a:p>
                      <a:pPr algn="l" fontAlgn="b">
                        <a:buNone/>
                      </a:pPr>
                      <a:r>
                        <a:rPr lang="en-AU" sz="1200" b="1" u="none" strike="noStrike">
                          <a:effectLst/>
                        </a:rPr>
                        <a:t>Injuries</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80,558</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90,961</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1.4%</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2573106281"/>
                  </a:ext>
                </a:extLst>
              </a:tr>
              <a:tr h="196798">
                <a:tc>
                  <a:txBody>
                    <a:bodyPr/>
                    <a:lstStyle/>
                    <a:p>
                      <a:pPr algn="l" fontAlgn="b">
                        <a:buNone/>
                      </a:pPr>
                      <a:r>
                        <a:rPr lang="en-AU" sz="1200" b="1" u="none" strike="noStrike">
                          <a:effectLst/>
                        </a:rPr>
                        <a:t>Diseases</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28,516</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48,003</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6.0%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1678154493"/>
                  </a:ext>
                </a:extLst>
              </a:tr>
              <a:tr h="196798">
                <a:tc>
                  <a:txBody>
                    <a:bodyPr/>
                    <a:lstStyle/>
                    <a:p>
                      <a:pPr algn="l" fontAlgn="b">
                        <a:buNone/>
                      </a:pPr>
                      <a:r>
                        <a:rPr lang="en-AU" sz="1200" b="1" u="none" strike="noStrike">
                          <a:effectLst/>
                        </a:rPr>
                        <a:t>Mental Health</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6,749</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14,585</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8.9%</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456253445"/>
                  </a:ext>
                </a:extLst>
              </a:tr>
              <a:tr h="196798">
                <a:tc>
                  <a:txBody>
                    <a:bodyPr/>
                    <a:lstStyle/>
                    <a:p>
                      <a:pPr algn="l" fontAlgn="b">
                        <a:buNone/>
                      </a:pPr>
                      <a:r>
                        <a:rPr lang="en-AU" sz="1200" b="1" u="none" strike="noStrike">
                          <a:effectLst/>
                        </a:rPr>
                        <a:t>Total</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109,076</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139,002</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2.7%</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543511103"/>
                  </a:ext>
                </a:extLst>
              </a:tr>
              <a:tr h="196798">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766927816"/>
                  </a:ext>
                </a:extLst>
              </a:tr>
              <a:tr h="196798">
                <a:tc gridSpan="4">
                  <a:txBody>
                    <a:bodyPr/>
                    <a:lstStyle/>
                    <a:p>
                      <a:pPr algn="l" fontAlgn="b">
                        <a:buNone/>
                      </a:pPr>
                      <a:r>
                        <a:rPr lang="en-AU" sz="1200" b="1" u="none" strike="noStrike">
                          <a:effectLst/>
                        </a:rPr>
                        <a:t>Median Time Lost (weeks)</a:t>
                      </a:r>
                      <a:endParaRPr lang="en-AU" sz="1200" b="1" i="0" u="none" strike="noStrike">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1892646321"/>
                  </a:ext>
                </a:extLst>
              </a:tr>
              <a:tr h="196798">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r>
                        <a:rPr lang="en-AU" sz="1200" b="1" u="none" strike="noStrike">
                          <a:effectLst/>
                        </a:rPr>
                        <a:t>2013-14</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r>
                        <a:rPr lang="en-AU" sz="1200" b="1" u="none" strike="noStrike">
                          <a:effectLst/>
                        </a:rPr>
                        <a:t>2021-22</a:t>
                      </a:r>
                      <a:endParaRPr lang="en-AU" sz="1200" b="1" i="0" u="none" strike="noStrike">
                        <a:solidFill>
                          <a:srgbClr val="000000"/>
                        </a:solidFill>
                        <a:effectLst/>
                        <a:latin typeface="Aptos Narrow" panose="020B0004020202020204" pitchFamily="34" charset="0"/>
                      </a:endParaRPr>
                    </a:p>
                  </a:txBody>
                  <a:tcPr marL="7062" marR="7062" marT="7062" marB="0" anchor="b"/>
                </a:tc>
                <a:tc gridSpan="2">
                  <a:txBody>
                    <a:bodyPr/>
                    <a:lstStyle/>
                    <a:p>
                      <a:pPr algn="l" fontAlgn="b">
                        <a:buNone/>
                      </a:pPr>
                      <a:r>
                        <a:rPr lang="en-AU" sz="1200" b="1" u="none" strike="noStrike">
                          <a:effectLst/>
                        </a:rPr>
                        <a:t>Growth pa</a:t>
                      </a:r>
                      <a:endParaRPr lang="en-AU" sz="1200" b="1" i="0" u="none" strike="noStrike">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531056301"/>
                  </a:ext>
                </a:extLst>
              </a:tr>
              <a:tr h="196798">
                <a:tc>
                  <a:txBody>
                    <a:bodyPr/>
                    <a:lstStyle/>
                    <a:p>
                      <a:pPr algn="l" fontAlgn="b">
                        <a:buNone/>
                      </a:pPr>
                      <a:r>
                        <a:rPr lang="en-AU" sz="1200" b="1" u="none" strike="noStrike">
                          <a:effectLst/>
                        </a:rPr>
                        <a:t>Injuries</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4.80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6.40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3.7%</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4056920195"/>
                  </a:ext>
                </a:extLst>
              </a:tr>
              <a:tr h="196798">
                <a:tc>
                  <a:txBody>
                    <a:bodyPr/>
                    <a:lstStyle/>
                    <a:p>
                      <a:pPr algn="l" fontAlgn="b">
                        <a:buNone/>
                      </a:pPr>
                      <a:r>
                        <a:rPr lang="en-AU" sz="1200" b="1" u="none" strike="noStrike">
                          <a:effectLst/>
                        </a:rPr>
                        <a:t>Diseases</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9.39</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10.00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0.8%</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3588439982"/>
                  </a:ext>
                </a:extLst>
              </a:tr>
              <a:tr h="196798">
                <a:tc>
                  <a:txBody>
                    <a:bodyPr/>
                    <a:lstStyle/>
                    <a:p>
                      <a:pPr algn="l" fontAlgn="b">
                        <a:buNone/>
                      </a:pPr>
                      <a:r>
                        <a:rPr lang="en-AU" sz="1200" b="1" u="none" strike="noStrike">
                          <a:effectLst/>
                        </a:rPr>
                        <a:t>Mental Health</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16.41</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37.00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10.7%</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4196758671"/>
                  </a:ext>
                </a:extLst>
              </a:tr>
              <a:tr h="196798">
                <a:tc>
                  <a:txBody>
                    <a:bodyPr/>
                    <a:lstStyle/>
                    <a:p>
                      <a:pPr algn="l" fontAlgn="b">
                        <a:buNone/>
                      </a:pPr>
                      <a:r>
                        <a:rPr lang="en-AU" sz="1200" b="1" u="none" strike="noStrike">
                          <a:effectLst/>
                        </a:rPr>
                        <a:t>Total</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5.79</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7.20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2.8%</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1491038528"/>
                  </a:ext>
                </a:extLst>
              </a:tr>
              <a:tr h="196798">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3511130645"/>
                  </a:ext>
                </a:extLst>
              </a:tr>
              <a:tr h="196798">
                <a:tc gridSpan="4">
                  <a:txBody>
                    <a:bodyPr/>
                    <a:lstStyle/>
                    <a:p>
                      <a:pPr algn="l" fontAlgn="b">
                        <a:buNone/>
                      </a:pPr>
                      <a:r>
                        <a:rPr lang="en-AU" sz="1200" b="1" u="none" strike="noStrike">
                          <a:effectLst/>
                        </a:rPr>
                        <a:t>Median Compensation ($)</a:t>
                      </a:r>
                      <a:endParaRPr lang="en-AU" sz="1200" b="1" i="0" u="none" strike="noStrike">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2977335133"/>
                  </a:ext>
                </a:extLst>
              </a:tr>
              <a:tr h="196798">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r>
                        <a:rPr lang="en-AU" sz="1200" b="1" u="none" strike="noStrike">
                          <a:effectLst/>
                        </a:rPr>
                        <a:t>2013-14</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r>
                        <a:rPr lang="en-AU" sz="1200" b="1" u="none" strike="noStrike">
                          <a:effectLst/>
                        </a:rPr>
                        <a:t>2021-22</a:t>
                      </a:r>
                      <a:endParaRPr lang="en-AU" sz="1200" b="1" i="0" u="none" strike="noStrike">
                        <a:solidFill>
                          <a:srgbClr val="000000"/>
                        </a:solidFill>
                        <a:effectLst/>
                        <a:latin typeface="Aptos Narrow" panose="020B0004020202020204" pitchFamily="34" charset="0"/>
                      </a:endParaRPr>
                    </a:p>
                  </a:txBody>
                  <a:tcPr marL="7062" marR="7062" marT="7062" marB="0" anchor="b"/>
                </a:tc>
                <a:tc gridSpan="2">
                  <a:txBody>
                    <a:bodyPr/>
                    <a:lstStyle/>
                    <a:p>
                      <a:pPr algn="l" fontAlgn="b">
                        <a:buNone/>
                      </a:pPr>
                      <a:r>
                        <a:rPr lang="en-AU" sz="1200" b="1" u="none" strike="noStrike">
                          <a:effectLst/>
                        </a:rPr>
                        <a:t>Growth pa</a:t>
                      </a:r>
                      <a:endParaRPr lang="en-AU" sz="1200" b="1" i="0" u="none" strike="noStrike">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559758413"/>
                  </a:ext>
                </a:extLst>
              </a:tr>
              <a:tr h="196798">
                <a:tc>
                  <a:txBody>
                    <a:bodyPr/>
                    <a:lstStyle/>
                    <a:p>
                      <a:pPr algn="l" fontAlgn="b">
                        <a:buNone/>
                      </a:pPr>
                      <a:r>
                        <a:rPr lang="en-AU" sz="1200" b="1" u="none" strike="noStrike">
                          <a:effectLst/>
                        </a:rPr>
                        <a:t>Injuries</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8,968</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13,165</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4.9%</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2661100885"/>
                  </a:ext>
                </a:extLst>
              </a:tr>
              <a:tr h="196798">
                <a:tc>
                  <a:txBody>
                    <a:bodyPr/>
                    <a:lstStyle/>
                    <a:p>
                      <a:pPr algn="l" fontAlgn="b">
                        <a:buNone/>
                      </a:pPr>
                      <a:r>
                        <a:rPr lang="en-AU" sz="1200" b="1" u="none" strike="noStrike">
                          <a:effectLst/>
                        </a:rPr>
                        <a:t>Diseases</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16,587</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18,043</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1.1%</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4084585428"/>
                  </a:ext>
                </a:extLst>
              </a:tr>
              <a:tr h="196798">
                <a:tc>
                  <a:txBody>
                    <a:bodyPr/>
                    <a:lstStyle/>
                    <a:p>
                      <a:pPr algn="l" fontAlgn="b">
                        <a:buNone/>
                      </a:pPr>
                      <a:r>
                        <a:rPr lang="en-AU" sz="1200" b="1" u="none" strike="noStrike">
                          <a:effectLst/>
                        </a:rPr>
                        <a:t>Mental Health</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29,334</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65,402</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10.5%</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1752306165"/>
                  </a:ext>
                </a:extLst>
              </a:tr>
              <a:tr h="196798">
                <a:tc>
                  <a:txBody>
                    <a:bodyPr/>
                    <a:lstStyle/>
                    <a:p>
                      <a:pPr algn="l" fontAlgn="b">
                        <a:buNone/>
                      </a:pPr>
                      <a:r>
                        <a:rPr lang="en-AU" sz="1200" b="1" u="none" strike="noStrike">
                          <a:effectLst/>
                        </a:rPr>
                        <a:t>Total</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10,737</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14,416</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3.8%</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503242147"/>
                  </a:ext>
                </a:extLst>
              </a:tr>
              <a:tr h="196798">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2.3%</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376751833"/>
                  </a:ext>
                </a:extLst>
              </a:tr>
              <a:tr h="196798">
                <a:tc gridSpan="5">
                  <a:txBody>
                    <a:bodyPr/>
                    <a:lstStyle/>
                    <a:p>
                      <a:pPr algn="l" fontAlgn="b">
                        <a:buNone/>
                      </a:pPr>
                      <a:r>
                        <a:rPr lang="en-US" sz="1200" b="1" u="none" strike="noStrike">
                          <a:effectLst/>
                        </a:rPr>
                        <a:t>Average Total Earnings per Week ($)</a:t>
                      </a:r>
                      <a:endParaRPr lang="en-US" sz="1200" b="1" i="0" u="none" strike="noStrike">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2027986531"/>
                  </a:ext>
                </a:extLst>
              </a:tr>
              <a:tr h="196798">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r>
                        <a:rPr lang="en-AU" sz="1200" b="1" u="none" strike="noStrike">
                          <a:effectLst/>
                        </a:rPr>
                        <a:t>2013-14</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r>
                        <a:rPr lang="en-AU" sz="1200" b="1" u="none" strike="noStrike">
                          <a:effectLst/>
                        </a:rPr>
                        <a:t>2021-22</a:t>
                      </a:r>
                      <a:endParaRPr lang="en-AU" sz="1200" b="1" i="0" u="none" strike="noStrike">
                        <a:solidFill>
                          <a:srgbClr val="000000"/>
                        </a:solidFill>
                        <a:effectLst/>
                        <a:latin typeface="Aptos Narrow" panose="020B0004020202020204" pitchFamily="34" charset="0"/>
                      </a:endParaRPr>
                    </a:p>
                  </a:txBody>
                  <a:tcPr marL="7062" marR="7062" marT="7062" marB="0" anchor="b"/>
                </a:tc>
                <a:tc gridSpan="2">
                  <a:txBody>
                    <a:bodyPr/>
                    <a:lstStyle/>
                    <a:p>
                      <a:pPr algn="l" fontAlgn="b">
                        <a:buNone/>
                      </a:pPr>
                      <a:r>
                        <a:rPr lang="en-AU" sz="1200" b="1" u="none" strike="noStrike">
                          <a:effectLst/>
                        </a:rPr>
                        <a:t>Growth pa</a:t>
                      </a:r>
                      <a:endParaRPr lang="en-AU" sz="1200" b="1" i="0" u="none" strike="noStrike">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71828261"/>
                  </a:ext>
                </a:extLst>
              </a:tr>
              <a:tr h="196798">
                <a:tc>
                  <a:txBody>
                    <a:bodyPr/>
                    <a:lstStyle/>
                    <a:p>
                      <a:pPr algn="l" fontAlgn="b">
                        <a:buNone/>
                      </a:pPr>
                      <a:r>
                        <a:rPr lang="en-AU" sz="1200" b="1" u="none" strike="noStrike">
                          <a:effectLst/>
                        </a:rPr>
                        <a:t>Males</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1,364.00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1,587.00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1.9%</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259231071"/>
                  </a:ext>
                </a:extLst>
              </a:tr>
              <a:tr h="196798">
                <a:tc>
                  <a:txBody>
                    <a:bodyPr/>
                    <a:lstStyle/>
                    <a:p>
                      <a:pPr algn="l" fontAlgn="b">
                        <a:buNone/>
                      </a:pPr>
                      <a:r>
                        <a:rPr lang="en-AU" sz="1200" b="1" u="none" strike="noStrike">
                          <a:effectLst/>
                        </a:rPr>
                        <a:t>Females</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881.30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1,114.90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3.0%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435409974"/>
                  </a:ext>
                </a:extLst>
              </a:tr>
              <a:tr h="196798">
                <a:tc>
                  <a:txBody>
                    <a:bodyPr/>
                    <a:lstStyle/>
                    <a:p>
                      <a:pPr algn="l" fontAlgn="b">
                        <a:buNone/>
                      </a:pPr>
                      <a:r>
                        <a:rPr lang="en-AU" sz="1200" b="1" u="none" strike="noStrike">
                          <a:effectLst/>
                        </a:rPr>
                        <a:t>Persons</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1,123.00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1,344.70</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r" fontAlgn="b">
                        <a:buNone/>
                      </a:pPr>
                      <a:r>
                        <a:rPr lang="en-AU" sz="1200" b="1" u="none" strike="noStrike">
                          <a:effectLst/>
                        </a:rPr>
                        <a:t>2.3%</a:t>
                      </a: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1531927588"/>
                  </a:ext>
                </a:extLst>
              </a:tr>
              <a:tr h="196798">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tc>
                  <a:txBody>
                    <a:bodyPr/>
                    <a:lstStyle/>
                    <a:p>
                      <a:pPr algn="l" fontAlgn="b">
                        <a:buNone/>
                      </a:pPr>
                      <a:endParaRPr lang="en-AU" sz="1200" b="1" i="0" u="none" strike="noStrike">
                        <a:solidFill>
                          <a:srgbClr val="000000"/>
                        </a:solidFill>
                        <a:effectLst/>
                        <a:latin typeface="Aptos Narrow" panose="020B0004020202020204" pitchFamily="34" charset="0"/>
                      </a:endParaRPr>
                    </a:p>
                  </a:txBody>
                  <a:tcPr marL="7062" marR="7062" marT="7062" marB="0" anchor="b"/>
                </a:tc>
                <a:extLst>
                  <a:ext uri="{0D108BD9-81ED-4DB2-BD59-A6C34878D82A}">
                    <a16:rowId xmlns:a16="http://schemas.microsoft.com/office/drawing/2014/main" val="2476734830"/>
                  </a:ext>
                </a:extLst>
              </a:tr>
              <a:tr h="196798">
                <a:tc gridSpan="6">
                  <a:txBody>
                    <a:bodyPr/>
                    <a:lstStyle/>
                    <a:p>
                      <a:pPr algn="l" fontAlgn="b">
                        <a:buNone/>
                      </a:pPr>
                      <a:r>
                        <a:rPr lang="en-US" sz="1200" b="1" u="none" strike="noStrike" dirty="0">
                          <a:effectLst/>
                        </a:rPr>
                        <a:t>Source: Safe Work Australia; Australian Bureau of Statistics</a:t>
                      </a:r>
                      <a:endParaRPr lang="en-US" sz="1200" b="1" i="0" u="none" strike="noStrike" dirty="0">
                        <a:solidFill>
                          <a:srgbClr val="000000"/>
                        </a:solidFill>
                        <a:effectLst/>
                        <a:latin typeface="Aptos Narrow" panose="020B0004020202020204" pitchFamily="34" charset="0"/>
                      </a:endParaRPr>
                    </a:p>
                  </a:txBody>
                  <a:tcPr marL="7062" marR="7062" marT="7062" marB="0" anchor="b"/>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013758611"/>
                  </a:ext>
                </a:extLst>
              </a:tr>
            </a:tbl>
          </a:graphicData>
        </a:graphic>
      </p:graphicFrame>
    </p:spTree>
    <p:extLst>
      <p:ext uri="{BB962C8B-B14F-4D97-AF65-F5344CB8AC3E}">
        <p14:creationId xmlns:p14="http://schemas.microsoft.com/office/powerpoint/2010/main" val="3532074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7</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Claims Count</a:t>
            </a:r>
          </a:p>
          <a:p>
            <a:pPr marL="0" indent="0" algn="ctr">
              <a:buNone/>
            </a:pPr>
            <a:r>
              <a:rPr lang="en-AU" sz="4400" b="1" dirty="0"/>
              <a:t> </a:t>
            </a:r>
          </a:p>
        </p:txBody>
      </p:sp>
      <p:graphicFrame>
        <p:nvGraphicFramePr>
          <p:cNvPr id="3" name="Chart 2">
            <a:extLst>
              <a:ext uri="{FF2B5EF4-FFF2-40B4-BE49-F238E27FC236}">
                <a16:creationId xmlns:a16="http://schemas.microsoft.com/office/drawing/2014/main" id="{80EF06BB-72EA-53FF-AE39-9B3D71F44C4E}"/>
              </a:ext>
            </a:extLst>
          </p:cNvPr>
          <p:cNvGraphicFramePr>
            <a:graphicFrameLocks/>
          </p:cNvGraphicFramePr>
          <p:nvPr/>
        </p:nvGraphicFramePr>
        <p:xfrm>
          <a:off x="1317569" y="1208315"/>
          <a:ext cx="9350431" cy="49638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61950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8</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Median Time Lost</a:t>
            </a:r>
          </a:p>
        </p:txBody>
      </p:sp>
      <p:graphicFrame>
        <p:nvGraphicFramePr>
          <p:cNvPr id="3" name="Chart 2">
            <a:extLst>
              <a:ext uri="{FF2B5EF4-FFF2-40B4-BE49-F238E27FC236}">
                <a16:creationId xmlns:a16="http://schemas.microsoft.com/office/drawing/2014/main" id="{73BB446B-90C3-7B18-A4F0-7EBF3C189F08}"/>
              </a:ext>
            </a:extLst>
          </p:cNvPr>
          <p:cNvGraphicFramePr>
            <a:graphicFrameLocks/>
          </p:cNvGraphicFramePr>
          <p:nvPr/>
        </p:nvGraphicFramePr>
        <p:xfrm>
          <a:off x="1215345" y="1219200"/>
          <a:ext cx="9688286" cy="50183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66667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9</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4038600" y="64456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solidFill>
                  <a:schemeClr val="tx1"/>
                </a:solidFill>
              </a:rPr>
              <a:t>Presented at the 2025 IDSS                </a:t>
            </a:r>
            <a:endParaRPr lang="en-GB" dirty="0">
              <a:solidFill>
                <a:schemeClr val="tx1"/>
              </a:solidFill>
            </a:endParaRPr>
          </a:p>
        </p:txBody>
      </p:sp>
      <p:sp>
        <p:nvSpPr>
          <p:cNvPr id="15" name="Title 1">
            <a:extLst>
              <a:ext uri="{FF2B5EF4-FFF2-40B4-BE49-F238E27FC236}">
                <a16:creationId xmlns:a16="http://schemas.microsoft.com/office/drawing/2014/main" id="{6B74B8C9-D74E-8C92-2243-FD6C37FD6C44}"/>
              </a:ext>
            </a:extLst>
          </p:cNvPr>
          <p:cNvSpPr txBox="1">
            <a:spLocks/>
          </p:cNvSpPr>
          <p:nvPr/>
        </p:nvSpPr>
        <p:spPr>
          <a:xfrm>
            <a:off x="1487488" y="-111125"/>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4800" dirty="0"/>
          </a:p>
        </p:txBody>
      </p:sp>
      <p:sp>
        <p:nvSpPr>
          <p:cNvPr id="16" name="Subtitle 2">
            <a:extLst>
              <a:ext uri="{FF2B5EF4-FFF2-40B4-BE49-F238E27FC236}">
                <a16:creationId xmlns:a16="http://schemas.microsoft.com/office/drawing/2014/main" id="{850BF2E5-7173-A327-AEEC-A841DAE97751}"/>
              </a:ext>
            </a:extLst>
          </p:cNvPr>
          <p:cNvSpPr txBox="1">
            <a:spLocks/>
          </p:cNvSpPr>
          <p:nvPr/>
        </p:nvSpPr>
        <p:spPr>
          <a:xfrm>
            <a:off x="1317569" y="190694"/>
            <a:ext cx="9699170" cy="412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4400" b="1" dirty="0"/>
              <a:t>Median Compensation</a:t>
            </a:r>
          </a:p>
          <a:p>
            <a:pPr marL="0" indent="0" algn="ctr">
              <a:buNone/>
            </a:pPr>
            <a:r>
              <a:rPr lang="en-AU" sz="4400" b="1" dirty="0"/>
              <a:t> </a:t>
            </a:r>
          </a:p>
        </p:txBody>
      </p:sp>
      <p:graphicFrame>
        <p:nvGraphicFramePr>
          <p:cNvPr id="3" name="Chart 2">
            <a:extLst>
              <a:ext uri="{FF2B5EF4-FFF2-40B4-BE49-F238E27FC236}">
                <a16:creationId xmlns:a16="http://schemas.microsoft.com/office/drawing/2014/main" id="{92AB13E9-7D24-60A6-7245-B379BFF42C95}"/>
              </a:ext>
            </a:extLst>
          </p:cNvPr>
          <p:cNvGraphicFramePr>
            <a:graphicFrameLocks/>
          </p:cNvGraphicFramePr>
          <p:nvPr/>
        </p:nvGraphicFramePr>
        <p:xfrm>
          <a:off x="1317569" y="1110343"/>
          <a:ext cx="9780813" cy="50727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12604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MS Document" ma:contentTypeID="0x0101005B474B5874136940B1FCFFA385B6F80C00B91DFC3462D36342B5E9C63B1B6AF453" ma:contentTypeVersion="207" ma:contentTypeDescription="" ma:contentTypeScope="" ma:versionID="cb884031af90cdf2d185f11edbe1cf22">
  <xsd:schema xmlns:xsd="http://www.w3.org/2001/XMLSchema" xmlns:xs="http://www.w3.org/2001/XMLSchema" xmlns:p="http://schemas.microsoft.com/office/2006/metadata/properties" xmlns:ns1="http://schemas.microsoft.com/sharepoint/v3" xmlns:ns2="b9043e53-a078-4fe1-9a97-1dc890974721" xmlns:ns3="http://schemas.microsoft.com/sharepoint/v3/fields" xmlns:ns4="7c09f450-3099-4ab0-9797-308ed8a26daf" xmlns:ns5="7b3e9424-693f-4334-9dc1-37abbe098301" targetNamespace="http://schemas.microsoft.com/office/2006/metadata/properties" ma:root="true" ma:fieldsID="65815bd7988c09f3c4e8fa8106d50c53" ns1:_="" ns2:_="" ns3:_="" ns4:_="" ns5:_="">
    <xsd:import namespace="http://schemas.microsoft.com/sharepoint/v3"/>
    <xsd:import namespace="b9043e53-a078-4fe1-9a97-1dc890974721"/>
    <xsd:import namespace="http://schemas.microsoft.com/sharepoint/v3/fields"/>
    <xsd:import namespace="7c09f450-3099-4ab0-9797-308ed8a26daf"/>
    <xsd:import namespace="7b3e9424-693f-4334-9dc1-37abbe098301"/>
    <xsd:element name="properties">
      <xsd:complexType>
        <xsd:sequence>
          <xsd:element name="documentManagement">
            <xsd:complexType>
              <xsd:all>
                <xsd:element ref="ns1:_ExtendedDescription" minOccurs="0"/>
                <xsd:element ref="ns2:CMS_x0020_Document_x0020_ID" minOccurs="0"/>
                <xsd:element ref="ns2:Created-Date" minOccurs="0"/>
                <xsd:element ref="ns2:CPD" minOccurs="0"/>
                <xsd:element ref="ns2:External-link" minOccurs="0"/>
                <xsd:element ref="ns2:Membership" minOccurs="0"/>
                <xsd:element ref="ns2:No_x0020_Web_x0020_Index" minOccurs="0"/>
                <xsd:element ref="ns4:_dlc_DocIdUrl" minOccurs="0"/>
                <xsd:element ref="ns2:Start_x0020_publishing" minOccurs="0"/>
                <xsd:element ref="ns2:Level" minOccurs="0"/>
                <xsd:element ref="ns2:Age_x0020_Group" minOccurs="0"/>
                <xsd:element ref="ns2:Availability" minOccurs="0"/>
                <xsd:element ref="ns2:Stop_x0020_publishing" minOccurs="0"/>
                <xsd:element ref="ns2:Source_x0020_Document_x0020_ID" minOccurs="0"/>
                <xsd:element ref="ns2:new-release-expiry" minOccurs="0"/>
                <xsd:element ref="ns2:Region" minOccurs="0"/>
                <xsd:element ref="ns2:DMS_Type" minOccurs="0"/>
                <xsd:element ref="ns2:ifb2a14d9ef14379a3042bde0b0232b7" minOccurs="0"/>
                <xsd:element ref="ns2:na442cf9b07645d39bff0c316c917a88" minOccurs="0"/>
                <xsd:element ref="ns2:g6881e4ce23a4b13a21acda1c762ef3b" minOccurs="0"/>
                <xsd:element ref="ns2:c245b723492e46feb8c242c474f81c06" minOccurs="0"/>
                <xsd:element ref="ns2:TaxCatchAll" minOccurs="0"/>
                <xsd:element ref="ns2:TaxCatchAllLabel" minOccurs="0"/>
                <xsd:element ref="ns2:a1da6ed942364e6aa931c032ae078b9a" minOccurs="0"/>
                <xsd:element ref="ns2:lbd57a3197f24a75a016012f8260598a" minOccurs="0"/>
                <xsd:element ref="ns2:Published" minOccurs="0"/>
                <xsd:element ref="ns4:_dlc_DocId" minOccurs="0"/>
                <xsd:element ref="ns3:wic_System_Copyright" minOccurs="0"/>
                <xsd:element ref="ns4:_dlc_DocIdPersistId" minOccurs="0"/>
                <xsd:element ref="ns5:Lastupdat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ExtendedDescription" ma:index="2" nillable="true" ma:displayName="Description" ma:description="DMS Description" ma:format="Dropdown" ma:internalName="_ExtendedDescription"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43e53-a078-4fe1-9a97-1dc890974721" elementFormDefault="qualified">
    <xsd:import namespace="http://schemas.microsoft.com/office/2006/documentManagement/types"/>
    <xsd:import namespace="http://schemas.microsoft.com/office/infopath/2007/PartnerControls"/>
    <xsd:element name="CMS_x0020_Document_x0020_ID" ma:index="3" nillable="true" ma:displayName="CMS Document ID" ma:description="ID of the document in CMS" ma:internalName="CMS_x0020_Document_x0020_ID" ma:readOnly="false">
      <xsd:simpleType>
        <xsd:restriction base="dms:Text">
          <xsd:maxLength value="255"/>
        </xsd:restriction>
      </xsd:simpleType>
    </xsd:element>
    <xsd:element name="Created-Date" ma:index="4" nillable="true" ma:displayName="Created-Date" ma:format="DateOnly" ma:internalName="Created_x002d_Date" ma:readOnly="false">
      <xsd:simpleType>
        <xsd:restriction base="dms:DateTime"/>
      </xsd:simpleType>
    </xsd:element>
    <xsd:element name="CPD" ma:index="6" nillable="true" ma:displayName="CPD" ma:decimals="2" ma:internalName="CPD" ma:readOnly="false">
      <xsd:simpleType>
        <xsd:restriction base="dms:Number"/>
      </xsd:simpleType>
    </xsd:element>
    <xsd:element name="External-link" ma:index="13" nillable="true" ma:displayName="External-link" ma:internalName="External_x002d_link" ma:readOnly="false">
      <xsd:simpleType>
        <xsd:restriction base="dms:Text">
          <xsd:maxLength value="255"/>
        </xsd:restriction>
      </xsd:simpleType>
    </xsd:element>
    <xsd:element name="Membership" ma:index="14" nillable="true" ma:displayName="Membership" ma:internalName="Membership" ma:readOnly="false">
      <xsd:simpleType>
        <xsd:restriction base="dms:Text">
          <xsd:maxLength value="255"/>
        </xsd:restriction>
      </xsd:simpleType>
    </xsd:element>
    <xsd:element name="No_x0020_Web_x0020_Index" ma:index="15" nillable="true" ma:displayName="No Web Index" ma:default="0" ma:internalName="No_x0020_Web_x0020_Index" ma:readOnly="false">
      <xsd:simpleType>
        <xsd:restriction base="dms:Boolean"/>
      </xsd:simpleType>
    </xsd:element>
    <xsd:element name="Start_x0020_publishing" ma:index="17" nillable="true" ma:displayName="Start publishing" ma:format="DateOnly" ma:hidden="true" ma:internalName="Start_x0020_publishing" ma:readOnly="false">
      <xsd:simpleType>
        <xsd:restriction base="dms:DateTime"/>
      </xsd:simpleType>
    </xsd:element>
    <xsd:element name="Level" ma:index="18" nillable="true" ma:displayName="Level" ma:hidden="true" ma:internalName="Level" ma:readOnly="false">
      <xsd:simpleType>
        <xsd:restriction base="dms:Text">
          <xsd:maxLength value="255"/>
        </xsd:restriction>
      </xsd:simpleType>
    </xsd:element>
    <xsd:element name="Age_x0020_Group" ma:index="19" nillable="true" ma:displayName="Age Group" ma:format="Dropdown" ma:hidden="true" ma:internalName="Age_x0020_Group" ma:readOnly="false">
      <xsd:simpleType>
        <xsd:restriction base="dms:Text">
          <xsd:maxLength value="255"/>
        </xsd:restriction>
      </xsd:simpleType>
    </xsd:element>
    <xsd:element name="Availability" ma:index="20" nillable="true" ma:displayName="Availability" ma:hidden="true" ma:internalName="Availability" ma:readOnly="false">
      <xsd:simpleType>
        <xsd:restriction base="dms:Text">
          <xsd:maxLength value="255"/>
        </xsd:restriction>
      </xsd:simpleType>
    </xsd:element>
    <xsd:element name="Stop_x0020_publishing" ma:index="21" nillable="true" ma:displayName="Stop publishing" ma:format="DateOnly" ma:hidden="true" ma:internalName="Stop_x0020_publishing" ma:readOnly="false">
      <xsd:simpleType>
        <xsd:restriction base="dms:DateTime"/>
      </xsd:simpleType>
    </xsd:element>
    <xsd:element name="Source_x0020_Document_x0020_ID" ma:index="22" nillable="true" ma:displayName="Source Document ID" ma:description="ID of the document in the Team Sites" ma:hidden="true" ma:internalName="Source_x0020_Document_x0020_ID" ma:readOnly="false">
      <xsd:simpleType>
        <xsd:restriction base="dms:Text">
          <xsd:maxLength value="255"/>
        </xsd:restriction>
      </xsd:simpleType>
    </xsd:element>
    <xsd:element name="new-release-expiry" ma:index="23" nillable="true" ma:displayName="new-release-expiry" ma:format="DateOnly" ma:hidden="true" ma:internalName="new_x002d_release_x002d_expiry" ma:readOnly="false">
      <xsd:simpleType>
        <xsd:restriction base="dms:DateTime"/>
      </xsd:simpleType>
    </xsd:element>
    <xsd:element name="Region" ma:index="24" nillable="true" ma:displayName="Region" ma:hidden="true" ma:internalName="Region" ma:readOnly="false">
      <xsd:simpleType>
        <xsd:restriction base="dms:Text">
          <xsd:maxLength value="255"/>
        </xsd:restriction>
      </xsd:simpleType>
    </xsd:element>
    <xsd:element name="DMS_Type" ma:index="25" nillable="true" ma:displayName="DMS_Type" ma:hidden="true" ma:internalName="DMS_Type" ma:readOnly="false">
      <xsd:simpleType>
        <xsd:restriction base="dms:Text">
          <xsd:maxLength value="255"/>
        </xsd:restriction>
      </xsd:simpleType>
    </xsd:element>
    <xsd:element name="ifb2a14d9ef14379a3042bde0b0232b7" ma:index="26" nillable="true" ma:taxonomy="true" ma:internalName="ifb2a14d9ef14379a3042bde0b0232b7" ma:taxonomyFieldName="Prototype_Content_Types" ma:displayName="Content_Types" ma:readOnly="false" ma:default="" ma:fieldId="{2fb2a14d-9ef1-4379-a304-2bde0b0232b7}" ma:sspId="599de3cb-4d49-453d-b800-5d7115dc628a" ma:termSetId="8bf43160-4240-4a14-b9c4-81e260e50208" ma:anchorId="00000000-0000-0000-0000-000000000000" ma:open="false" ma:isKeyword="false">
      <xsd:complexType>
        <xsd:sequence>
          <xsd:element ref="pc:Terms" minOccurs="0" maxOccurs="1"/>
        </xsd:sequence>
      </xsd:complexType>
    </xsd:element>
    <xsd:element name="na442cf9b07645d39bff0c316c917a88" ma:index="28" nillable="true" ma:taxonomy="true" ma:internalName="na442cf9b07645d39bff0c316c917a88" ma:taxonomyFieldName="Prototype_Education_Programs" ma:displayName="Qualifications_and_Lifelong_Learning" ma:readOnly="false" ma:default="" ma:fieldId="{7a442cf9-b076-45d3-9bff-0c316c917a88}" ma:taxonomyMulti="true" ma:sspId="599de3cb-4d49-453d-b800-5d7115dc628a" ma:termSetId="03d00ede-6ba3-415f-b99e-a9b924b20c9b" ma:anchorId="00000000-0000-0000-0000-000000000000" ma:open="false" ma:isKeyword="false">
      <xsd:complexType>
        <xsd:sequence>
          <xsd:element ref="pc:Terms" minOccurs="0" maxOccurs="1"/>
        </xsd:sequence>
      </xsd:complexType>
    </xsd:element>
    <xsd:element name="g6881e4ce23a4b13a21acda1c762ef3b" ma:index="30" nillable="true" ma:taxonomy="true" ma:internalName="g6881e4ce23a4b13a21acda1c762ef3b" ma:taxonomyFieldName="Prototype_Event_Types" ma:displayName="Event_Types" ma:readOnly="false" ma:default="" ma:fieldId="{06881e4c-e23a-4b13-a21a-cda1c762ef3b}" ma:sspId="599de3cb-4d49-453d-b800-5d7115dc628a" ma:termSetId="c11d6ec0-8d82-4edb-a7c3-61e9562d4773" ma:anchorId="00000000-0000-0000-0000-000000000000" ma:open="false" ma:isKeyword="false">
      <xsd:complexType>
        <xsd:sequence>
          <xsd:element ref="pc:Terms" minOccurs="0" maxOccurs="1"/>
        </xsd:sequence>
      </xsd:complexType>
    </xsd:element>
    <xsd:element name="c245b723492e46feb8c242c474f81c06" ma:index="32" nillable="true" ma:taxonomy="true" ma:internalName="c245b723492e46feb8c242c474f81c06" ma:taxonomyFieldName="Prototype_Tags" ma:displayName="DMS_Tags" ma:readOnly="false" ma:fieldId="{c245b723-492e-46fe-b8c2-42c474f81c06}" ma:taxonomyMulti="true" ma:sspId="599de3cb-4d49-453d-b800-5d7115dc628a" ma:termSetId="cb3da33c-e535-4ab0-b8bc-bc8e4c95dd5f" ma:anchorId="00000000-0000-0000-0000-000000000000" ma:open="false" ma:isKeyword="false">
      <xsd:complexType>
        <xsd:sequence>
          <xsd:element ref="pc:Terms" minOccurs="0" maxOccurs="1"/>
        </xsd:sequence>
      </xsd:complexType>
    </xsd:element>
    <xsd:element name="TaxCatchAll" ma:index="33" nillable="true" ma:displayName="Taxonomy Catch All Column" ma:hidden="true" ma:list="{a99bd1f2-8352-44bd-99e3-18fccfc5b22e}" ma:internalName="TaxCatchAll" ma:readOnly="false" ma:showField="CatchAllData"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TaxCatchAllLabel" ma:index="34" nillable="true" ma:displayName="Taxonomy Catch All Column1" ma:hidden="true" ma:list="{a99bd1f2-8352-44bd-99e3-18fccfc5b22e}" ma:internalName="TaxCatchAllLabel" ma:readOnly="false" ma:showField="CatchAllDataLabel"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a1da6ed942364e6aa931c032ae078b9a" ma:index="37" nillable="true" ma:taxonomy="true" ma:internalName="a1da6ed942364e6aa931c032ae078b9a" ma:taxonomyFieldName="Prototype_CPD_Activity_Format" ma:displayName="CPD_Activity_Format" ma:readOnly="false" ma:default="" ma:fieldId="{a1da6ed9-4236-4e6a-a931-c032ae078b9a}" ma:sspId="599de3cb-4d49-453d-b800-5d7115dc628a" ma:termSetId="4bf07c46-5940-460a-b59f-14a3af91a71d" ma:anchorId="00000000-0000-0000-0000-000000000000" ma:open="false" ma:isKeyword="false">
      <xsd:complexType>
        <xsd:sequence>
          <xsd:element ref="pc:Terms" minOccurs="0" maxOccurs="1"/>
        </xsd:sequence>
      </xsd:complexType>
    </xsd:element>
    <xsd:element name="lbd57a3197f24a75a016012f8260598a" ma:index="38" nillable="true" ma:taxonomy="true" ma:internalName="lbd57a3197f24a75a016012f8260598a" ma:taxonomyFieldName="Prototype_Practice_Area" ma:displayName="Practice_Area" ma:readOnly="false" ma:default="" ma:fieldId="{5bd57a31-97f2-4a75-a016-012f8260598a}" ma:taxonomyMulti="true" ma:sspId="599de3cb-4d49-453d-b800-5d7115dc628a" ma:termSetId="82bf7a2a-7f43-4f1c-b7bb-4a3a0ba5f298" ma:anchorId="00000000-0000-0000-0000-000000000000" ma:open="false" ma:isKeyword="false">
      <xsd:complexType>
        <xsd:sequence>
          <xsd:element ref="pc:Terms" minOccurs="0" maxOccurs="1"/>
        </xsd:sequence>
      </xsd:complexType>
    </xsd:element>
    <xsd:element name="Published" ma:index="40" nillable="true" ma:displayName="Published" ma:default="0" ma:hidden="true" ma:internalName="Publishe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42" nillable="true" ma:displayName="Copyright" ma:hidden="true" ma:internalName="wic_System_Copyright"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09f450-3099-4ab0-9797-308ed8a26daf" elementFormDefault="qualified">
    <xsd:import namespace="http://schemas.microsoft.com/office/2006/documentManagement/types"/>
    <xsd:import namespace="http://schemas.microsoft.com/office/infopath/2007/PartnerControls"/>
    <xsd:element name="_dlc_DocIdUrl" ma:index="16" nillable="true" ma:displayName="Document ID" ma:description="Permanent link to this documen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41" nillable="true" ma:displayName="Document ID Value" ma:description="The value of the document ID assigned to this item." ma:hidden="true" ma:indexed="true" ma:internalName="_dlc_DocId" ma:readOnly="false">
      <xsd:simpleType>
        <xsd:restriction base="dms:Text"/>
      </xsd:simpleType>
    </xsd:element>
    <xsd:element name="_dlc_DocIdPersistId" ma:index="43" nillable="true" ma:displayName="Persist ID" ma:description="Keep ID on add." ma:hidden="true" ma:internalName="_dlc_DocIdPersistI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b3e9424-693f-4334-9dc1-37abbe098301" elementFormDefault="qualified">
    <xsd:import namespace="http://schemas.microsoft.com/office/2006/documentManagement/types"/>
    <xsd:import namespace="http://schemas.microsoft.com/office/infopath/2007/PartnerControls"/>
    <xsd:element name="Lastupdated" ma:index="44" nillable="true" ma:displayName="Last updated" ma:format="DateOnly" ma:internalName="Lastupdated">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5"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9043e53-a078-4fe1-9a97-1dc890974721">
      <Value>33</Value>
      <Value>40</Value>
      <Value>38</Value>
      <Value>158</Value>
      <Value>29</Value>
    </TaxCatchAll>
    <_dlc_DocId xmlns="7c09f450-3099-4ab0-9797-308ed8a26daf">CE6YYQN64SX3-786882053-16560</_dlc_DocId>
    <Lastupdated xmlns="7b3e9424-693f-4334-9dc1-37abbe098301" xsi:nil="true"/>
    <Stop_x0020_publishing xmlns="b9043e53-a078-4fe1-9a97-1dc890974721" xsi:nil="true"/>
    <Region xmlns="b9043e53-a078-4fe1-9a97-1dc890974721" xsi:nil="true"/>
    <No_x0020_Web_x0020_Index xmlns="b9043e53-a078-4fe1-9a97-1dc890974721">false</No_x0020_Web_x0020_Index>
    <_dlc_DocIdUrl xmlns="7c09f450-3099-4ab0-9797-308ed8a26daf">
      <Url>https://actuaries.sharepoint.com/sites/DMS/_layouts/15/DocIdRedir.aspx?ID=CE6YYQN64SX3-786882053-16560</Url>
      <Description>CE6YYQN64SX3-786882053-16560</Description>
    </_dlc_DocIdUrl>
    <Start_x0020_publishing xmlns="b9043e53-a078-4fe1-9a97-1dc890974721" xsi:nil="true"/>
    <na442cf9b07645d39bff0c316c917a88 xmlns="b9043e53-a078-4fe1-9a97-1dc890974721">
      <Terms xmlns="http://schemas.microsoft.com/office/infopath/2007/PartnerControls"/>
    </na442cf9b07645d39bff0c316c917a88>
    <Published xmlns="b9043e53-a078-4fe1-9a97-1dc890974721">false</Published>
    <Level xmlns="b9043e53-a078-4fe1-9a97-1dc890974721" xsi:nil="true"/>
    <Availability xmlns="b9043e53-a078-4fe1-9a97-1dc890974721" xsi:nil="true"/>
    <_ExtendedDescription xmlns="http://schemas.microsoft.com/sharepoint/v3">The combined statistics published by Safe Work Australia for the 9 years from 2013/14 to 2022/23 shows increasing claims frequency per million hours worked, increasing median time lost per injury resulting in a significant increase in median claim cost per injury and in total. This reflects a change in the mix of occupations as the Australian economy matures from goods focussed industries to service industries, a change in the working population with an older workforce including a higher proportion of females and more part time work, and a significant change in compensation claim types especially the fast rise of psychosocial injury claims. These trends are forecast to continue with Oxford Economics, in a paper prepared for Jobs &amp; Skills Australia, projecting continuing movement away from goods industry occupations to service industry occupations to 2025 and beyond. The Intergenerational Report (IGR) published by Treasury in 2023 projects a continuing ageing of the population and hence of the working population. My projections using these trends show that the cost of workers compensation claims is likely to outpace growth of Australia’s Gross Domestic Product, 2.2% per annum projected in the IGR, by between 2% and 4% additional per annum depending on the assumptions chosen. We need to consider some new strategies to ameliorate this outcome to enable workers compensation schemes to best serve Australian workers and enterprises, perhaps anticipating the problem by adopting more effective prevention strategies and more intensive methods of returning workers to their workplace.</_ExtendedDescription>
    <External-link xmlns="b9043e53-a078-4fe1-9a97-1dc890974721" xsi:nil="true"/>
    <c245b723492e46feb8c242c474f81c06 xmlns="b9043e53-a078-4fe1-9a97-1dc890974721">
      <Terms xmlns="http://schemas.microsoft.com/office/infopath/2007/PartnerControls">
        <TermInfo xmlns="http://schemas.microsoft.com/office/infopath/2007/PartnerControls">
          <TermName xmlns="http://schemas.microsoft.com/office/infopath/2007/PartnerControls">Past Event</TermName>
          <TermId xmlns="http://schemas.microsoft.com/office/infopath/2007/PartnerControls">81820cd3-45f0-44e5-97c3-ef5505ffe26e</TermId>
        </TermInfo>
        <TermInfo xmlns="http://schemas.microsoft.com/office/infopath/2007/PartnerControls">
          <TermName xmlns="http://schemas.microsoft.com/office/infopath/2007/PartnerControls">Injury and Disability Schemes Seminar</TermName>
          <TermId xmlns="http://schemas.microsoft.com/office/infopath/2007/PartnerControls">ab110189-a7f0-4e28-a459-50d83a5b53b2</TermId>
        </TermInfo>
      </Terms>
    </c245b723492e46feb8c242c474f81c06>
    <lbd57a3197f24a75a016012f8260598a xmlns="b9043e53-a078-4fe1-9a97-1dc890974721">
      <Terms xmlns="http://schemas.microsoft.com/office/infopath/2007/PartnerControls"/>
    </lbd57a3197f24a75a016012f8260598a>
    <ifb2a14d9ef14379a3042bde0b0232b7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82514a72-d478-4557-818e-561b0f30fbaf</TermId>
        </TermInfo>
      </Terms>
    </ifb2a14d9ef14379a3042bde0b0232b7>
    <g6881e4ce23a4b13a21acda1c762ef3b xmlns="b9043e53-a078-4fe1-9a97-1dc890974721">
      <Terms xmlns="http://schemas.microsoft.com/office/infopath/2007/PartnerControls">
        <TermInfo xmlns="http://schemas.microsoft.com/office/infopath/2007/PartnerControls">
          <TermName xmlns="http://schemas.microsoft.com/office/infopath/2007/PartnerControls">Major Events</TermName>
          <TermId xmlns="http://schemas.microsoft.com/office/infopath/2007/PartnerControls">741f9fd0-c1f0-4e98-ad79-70afc16eedf5</TermId>
        </TermInfo>
      </Terms>
    </g6881e4ce23a4b13a21acda1c762ef3b>
    <TaxCatchAllLabel xmlns="b9043e53-a078-4fe1-9a97-1dc890974721" xsi:nil="true"/>
    <_dlc_DocIdPersistId xmlns="7c09f450-3099-4ab0-9797-308ed8a26daf" xsi:nil="true"/>
    <Source_x0020_Document_x0020_ID xmlns="b9043e53-a078-4fe1-9a97-1dc890974721" xsi:nil="true"/>
    <Age_x0020_Group xmlns="b9043e53-a078-4fe1-9a97-1dc890974721" xsi:nil="true"/>
    <a1da6ed942364e6aa931c032ae078b9a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d40094d7-41bb-4670-ae67-14554674b2a3</TermId>
        </TermInfo>
      </Terms>
    </a1da6ed942364e6aa931c032ae078b9a>
    <CPD xmlns="b9043e53-a078-4fe1-9a97-1dc890974721">1</CPD>
    <Membership xmlns="b9043e53-a078-4fe1-9a97-1dc890974721" xsi:nil="true"/>
    <DMS_Type xmlns="b9043e53-a078-4fe1-9a97-1dc890974721" xsi:nil="true"/>
    <CMS_x0020_Document_x0020_ID xmlns="b9043e53-a078-4fe1-9a97-1dc890974721">c42f13bf-9464-53f6-a5b1-f6c14f2751fe</CMS_x0020_Document_x0020_ID>
    <Created-Date xmlns="b9043e53-a078-4fe1-9a97-1dc890974721">2025-11-16T13:00:00+00:00</Created-Date>
    <wic_System_Copyright xmlns="http://schemas.microsoft.com/sharepoint/v3/fields" xsi:nil="true"/>
    <new-release-expiry xmlns="b9043e53-a078-4fe1-9a97-1dc890974721" xsi:nil="true"/>
  </documentManagement>
</p:properties>
</file>

<file path=customXml/item4.xml><?xml version="1.0" encoding="utf-8"?>
<?mso-contentType ?>
<SharedContentType xmlns="Microsoft.SharePoint.Taxonomy.ContentTypeSync" SourceId="599de3cb-4d49-453d-b800-5d7115dc628a" ContentTypeId="0x0101005B474B5874136940B1FCFFA385B6F80C"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BB9929F-223E-4A17-B0C6-E76CC961BBCA}"/>
</file>

<file path=customXml/itemProps2.xml><?xml version="1.0" encoding="utf-8"?>
<ds:datastoreItem xmlns:ds="http://schemas.openxmlformats.org/officeDocument/2006/customXml" ds:itemID="{166DB09B-E0DA-4284-BC17-D53F50C9901E}"/>
</file>

<file path=customXml/itemProps3.xml><?xml version="1.0" encoding="utf-8"?>
<ds:datastoreItem xmlns:ds="http://schemas.openxmlformats.org/officeDocument/2006/customXml" ds:itemID="{9A1D03BF-C335-41EF-BD28-75779CBC7C09}"/>
</file>

<file path=customXml/itemProps4.xml><?xml version="1.0" encoding="utf-8"?>
<ds:datastoreItem xmlns:ds="http://schemas.openxmlformats.org/officeDocument/2006/customXml" ds:itemID="{7BC0607C-E3B6-46BC-AA58-018FC54513DA}"/>
</file>

<file path=customXml/itemProps5.xml><?xml version="1.0" encoding="utf-8"?>
<ds:datastoreItem xmlns:ds="http://schemas.openxmlformats.org/officeDocument/2006/customXml" ds:itemID="{8654E98C-08AA-4435-BD88-471525218E03}"/>
</file>

<file path=docProps/app.xml><?xml version="1.0" encoding="utf-8"?>
<Properties xmlns="http://schemas.openxmlformats.org/officeDocument/2006/extended-properties" xmlns:vt="http://schemas.openxmlformats.org/officeDocument/2006/docPropsVTypes">
  <TotalTime>24</TotalTime>
  <Words>859</Words>
  <Application>Microsoft Office PowerPoint</Application>
  <PresentationFormat>Widescreen</PresentationFormat>
  <Paragraphs>338</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ABC Oracle Medium</vt:lpstr>
      <vt:lpstr>Aptos</vt:lpstr>
      <vt:lpstr>Aptos Display</vt:lpstr>
      <vt:lpstr>Aptos Narrow</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Past Population Drivers  (% Popln)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IDSS 2025: Is Australia’s Workers’ Compensation Fit for Future Purpose?</dc:title>
  <dc:creator>Stephen Somogyi</dc:creator>
  <cp:keywords>[SEC=UNOFFICIAL]</cp:keywords>
  <cp:lastModifiedBy>Luana Woodward</cp:lastModifiedBy>
  <cp:revision>2</cp:revision>
  <dcterms:created xsi:type="dcterms:W3CDTF">2025-11-05T00:29:58Z</dcterms:created>
  <dcterms:modified xsi:type="dcterms:W3CDTF">2025-11-06T04:30:57Z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M_ProtectiveMarkingValue_Header">
    <vt:lpwstr>UNOFFICIAL</vt:lpwstr>
  </property>
  <property fmtid="{D5CDD505-2E9C-101B-9397-08002B2CF9AE}" pid="3" name="PM_OriginationTimeStamp">
    <vt:lpwstr>2025-11-05T00:37:19Z</vt:lpwstr>
  </property>
  <property fmtid="{D5CDD505-2E9C-101B-9397-08002B2CF9AE}" pid="4" name="PM_Originating_FileId">
    <vt:lpwstr>25557E8638BA4366AEADA4786AA3CDFB</vt:lpwstr>
  </property>
  <property fmtid="{D5CDD505-2E9C-101B-9397-08002B2CF9AE}" pid="5" name="PM_ProtectiveMarkingValue_Footer">
    <vt:lpwstr>UNOFFICIAL</vt:lpwstr>
  </property>
  <property fmtid="{D5CDD505-2E9C-101B-9397-08002B2CF9AE}" pid="6" name="PM_Namespace">
    <vt:lpwstr>gov.au</vt:lpwstr>
  </property>
  <property fmtid="{D5CDD505-2E9C-101B-9397-08002B2CF9AE}" pid="7" name="PM_Caveats_Count">
    <vt:lpwstr>0</vt:lpwstr>
  </property>
  <property fmtid="{D5CDD505-2E9C-101B-9397-08002B2CF9AE}" pid="8" name="PM_Version">
    <vt:lpwstr>2018.4</vt:lpwstr>
  </property>
  <property fmtid="{D5CDD505-2E9C-101B-9397-08002B2CF9AE}" pid="9" name="PM_Note">
    <vt:lpwstr/>
  </property>
  <property fmtid="{D5CDD505-2E9C-101B-9397-08002B2CF9AE}" pid="10" name="PMHMAC">
    <vt:lpwstr>v=2022.1;a=SHA256;h=4567286F9CD160212AE6D7C54ED7123457481C8F58E07FE5AEAAC10F79AB2849</vt:lpwstr>
  </property>
  <property fmtid="{D5CDD505-2E9C-101B-9397-08002B2CF9AE}" pid="11" name="PM_Qualifier">
    <vt:lpwstr/>
  </property>
  <property fmtid="{D5CDD505-2E9C-101B-9397-08002B2CF9AE}" pid="12" name="PM_SecurityClassification">
    <vt:lpwstr>UNOFFICIAL</vt:lpwstr>
  </property>
  <property fmtid="{D5CDD505-2E9C-101B-9397-08002B2CF9AE}" pid="13" name="PM_Markers">
    <vt:lpwstr/>
  </property>
  <property fmtid="{D5CDD505-2E9C-101B-9397-08002B2CF9AE}" pid="14" name="PM_InsertionValue">
    <vt:lpwstr>UNOFFICIAL</vt:lpwstr>
  </property>
  <property fmtid="{D5CDD505-2E9C-101B-9397-08002B2CF9AE}" pid="15" name="PM_Originator_Hash_SHA1">
    <vt:lpwstr>E12AA16A23349AB6991A9B7588BF1946EBE3BE3E</vt:lpwstr>
  </property>
  <property fmtid="{D5CDD505-2E9C-101B-9397-08002B2CF9AE}" pid="16" name="PM_DisplayValueSecClassificationWithQualifier">
    <vt:lpwstr>UNOFFICIAL</vt:lpwstr>
  </property>
  <property fmtid="{D5CDD505-2E9C-101B-9397-08002B2CF9AE}" pid="17" name="PM_ProtectiveMarkingImage_Header">
    <vt:lpwstr>C:\Program Files\Common Files\janusNET Shared\janusSEAL\Images\DocumentSlashBlue.png</vt:lpwstr>
  </property>
  <property fmtid="{D5CDD505-2E9C-101B-9397-08002B2CF9AE}" pid="18" name="PM_ProtectiveMarkingImage_Footer">
    <vt:lpwstr>C:\Program Files\Common Files\janusNET Shared\janusSEAL\Images\DocumentSlashBlue.png</vt:lpwstr>
  </property>
  <property fmtid="{D5CDD505-2E9C-101B-9397-08002B2CF9AE}" pid="19" name="PM_Display">
    <vt:lpwstr>UNOFFICIAL</vt:lpwstr>
  </property>
  <property fmtid="{D5CDD505-2E9C-101B-9397-08002B2CF9AE}" pid="20" name="PM_OriginatorUserAccountName_SHA256">
    <vt:lpwstr>F02A34D6E811E4077BB0638B4EA14B784143F54194C7D759F04B725570A4823C</vt:lpwstr>
  </property>
  <property fmtid="{D5CDD505-2E9C-101B-9397-08002B2CF9AE}" pid="21" name="PM_OriginatorDomainName_SHA256">
    <vt:lpwstr>0C3D4C92EC8F38444BA78741E5B5836F9817C3740155E164E6696E5C1131B3E3</vt:lpwstr>
  </property>
  <property fmtid="{D5CDD505-2E9C-101B-9397-08002B2CF9AE}" pid="22" name="PMUuid">
    <vt:lpwstr>v=2022.2;d=gov.au;g=65417EFE-F3B9-5E66-BD91-1E689FEC2EA6</vt:lpwstr>
  </property>
  <property fmtid="{D5CDD505-2E9C-101B-9397-08002B2CF9AE}" pid="23" name="PM_Hash_Version">
    <vt:lpwstr>2022.1</vt:lpwstr>
  </property>
  <property fmtid="{D5CDD505-2E9C-101B-9397-08002B2CF9AE}" pid="24" name="PM_Hash_Salt_Prev">
    <vt:lpwstr>D04734C75A55F103E92246489A60A3DF</vt:lpwstr>
  </property>
  <property fmtid="{D5CDD505-2E9C-101B-9397-08002B2CF9AE}" pid="25" name="PM_Hash_Salt">
    <vt:lpwstr>3EEDB3C6F2CCA9663A8BF1BD8D9EA2CB</vt:lpwstr>
  </property>
  <property fmtid="{D5CDD505-2E9C-101B-9397-08002B2CF9AE}" pid="26" name="PM_Hash_SHA1">
    <vt:lpwstr>0A1CEA8BC1B8E827B44B931FA76CC9E1CE7D1FB3</vt:lpwstr>
  </property>
  <property fmtid="{D5CDD505-2E9C-101B-9397-08002B2CF9AE}" pid="27" name="PM_PrintOutPlacement_PPT">
    <vt:lpwstr/>
  </property>
  <property fmtid="{D5CDD505-2E9C-101B-9397-08002B2CF9AE}" pid="28" name="PM_SecurityClassification_Prev">
    <vt:lpwstr>UNOFFICIAL</vt:lpwstr>
  </property>
  <property fmtid="{D5CDD505-2E9C-101B-9397-08002B2CF9AE}" pid="29" name="PM_Qualifier_Prev">
    <vt:lpwstr/>
  </property>
  <property fmtid="{D5CDD505-2E9C-101B-9397-08002B2CF9AE}" pid="30" name="ContentTypeId">
    <vt:lpwstr>0x0101005B474B5874136940B1FCFFA385B6F80C00B91DFC3462D36342B5E9C63B1B6AF453</vt:lpwstr>
  </property>
  <property fmtid="{D5CDD505-2E9C-101B-9397-08002B2CF9AE}" pid="31" name="_dlc_DocIdItemGuid">
    <vt:lpwstr>75a6b60d-a300-4ae6-b256-701683a407bf</vt:lpwstr>
  </property>
  <property fmtid="{D5CDD505-2E9C-101B-9397-08002B2CF9AE}" pid="32" name="MediaServiceImageTags">
    <vt:lpwstr/>
  </property>
  <property fmtid="{D5CDD505-2E9C-101B-9397-08002B2CF9AE}" pid="33" name="Prototype_Education_Programs">
    <vt:lpwstr/>
  </property>
  <property fmtid="{D5CDD505-2E9C-101B-9397-08002B2CF9AE}" pid="34" name="Prototype_CPD_Activity_Format">
    <vt:lpwstr>33;#Presentation Slides|d40094d7-41bb-4670-ae67-14554674b2a3</vt:lpwstr>
  </property>
  <property fmtid="{D5CDD505-2E9C-101B-9397-08002B2CF9AE}" pid="35" name="Prototype_Practice_Area">
    <vt:lpwstr/>
  </property>
  <property fmtid="{D5CDD505-2E9C-101B-9397-08002B2CF9AE}" pid="36" name="Prototype_Tags">
    <vt:lpwstr>40;#Past Event|81820cd3-45f0-44e5-97c3-ef5505ffe26e;#158;#Injury and Disability Schemes Seminar|ab110189-a7f0-4e28-a459-50d83a5b53b2</vt:lpwstr>
  </property>
  <property fmtid="{D5CDD505-2E9C-101B-9397-08002B2CF9AE}" pid="37" name="lcf76f155ced4ddcb4097134ff3c332f">
    <vt:lpwstr/>
  </property>
  <property fmtid="{D5CDD505-2E9C-101B-9397-08002B2CF9AE}" pid="38" name="Prototype_Event_Types">
    <vt:lpwstr>38;#Major Events|741f9fd0-c1f0-4e98-ad79-70afc16eedf5</vt:lpwstr>
  </property>
  <property fmtid="{D5CDD505-2E9C-101B-9397-08002B2CF9AE}" pid="39" name="Prototype_Content_Types">
    <vt:lpwstr>29;#Presentation slides|82514a72-d478-4557-818e-561b0f30fbaf</vt:lpwstr>
  </property>
</Properties>
</file>