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80" r:id="rId5"/>
    <p:sldId id="258" r:id="rId6"/>
    <p:sldId id="259" r:id="rId7"/>
    <p:sldId id="296" r:id="rId8"/>
    <p:sldId id="2147375854" r:id="rId9"/>
    <p:sldId id="2147375855" r:id="rId10"/>
    <p:sldId id="2147375859" r:id="rId11"/>
    <p:sldId id="2147375856" r:id="rId12"/>
    <p:sldId id="2147375860" r:id="rId13"/>
    <p:sldId id="305" r:id="rId14"/>
    <p:sldId id="2147375852" r:id="rId15"/>
    <p:sldId id="2147375848" r:id="rId16"/>
    <p:sldId id="288" r:id="rId17"/>
    <p:sldId id="281" r:id="rId18"/>
    <p:sldId id="262" r:id="rId19"/>
    <p:sldId id="264" r:id="rId20"/>
    <p:sldId id="284" r:id="rId21"/>
    <p:sldId id="295" r:id="rId22"/>
    <p:sldId id="294" r:id="rId23"/>
    <p:sldId id="286" r:id="rId24"/>
    <p:sldId id="287" r:id="rId25"/>
    <p:sldId id="2147375858" r:id="rId26"/>
    <p:sldId id="2147375857" r:id="rId27"/>
    <p:sldId id="292" r:id="rId28"/>
    <p:sldId id="257" r:id="rId29"/>
    <p:sldId id="285" r:id="rId30"/>
    <p:sldId id="291" r:id="rId31"/>
    <p:sldId id="276" r:id="rId32"/>
    <p:sldId id="263"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7189C-C948-BE8A-A5FD-2C216161E6D3}" name="Peter Mulquiney" initials="PM" userId="S::Peter_Mulquiney@taylorfry.com.au::f12640df-88a6-447b-8b8d-df2d61e76a6b" providerId="AD"/>
  <p188:author id="{6D4EAFAC-5128-DFEB-2A7D-AECD1315AC60}" name="Danielle Ling" initials="DL" userId="S::Danielle_Ling@taylorfry.com.au::26f442ca-15ae-4cae-92b9-abf933fcd7c0" providerId="AD"/>
  <p188:author id="{C2E155EE-97AC-2C28-2710-71071276CEAC}" name="Mengchi Ding" initials="MD" userId="S::Mengchi_Ding@taylorfry.com.au::4068f0f9-0e77-481c-9745-6cb1f03f8c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8" autoAdjust="0"/>
    <p:restoredTop sz="92839" autoAdjust="0"/>
  </p:normalViewPr>
  <p:slideViewPr>
    <p:cSldViewPr snapToGrid="0">
      <p:cViewPr varScale="1">
        <p:scale>
          <a:sx n="147" d="100"/>
          <a:sy n="147" d="100"/>
        </p:scale>
        <p:origin x="2256" y="132"/>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ustomXml" Target="../customXml/item5.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B4D9D7-7B7C-5D34-BE07-5EF245B76C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34EE52DF-9C91-C106-92E1-275A35D9E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92898C-CCCC-41A9-BC6C-F233116E0FFD}" type="datetimeFigureOut">
              <a:rPr lang="en-AU" smtClean="0"/>
              <a:t>14/11/2025</a:t>
            </a:fld>
            <a:endParaRPr lang="en-AU"/>
          </a:p>
        </p:txBody>
      </p:sp>
      <p:sp>
        <p:nvSpPr>
          <p:cNvPr id="4" name="Footer Placeholder 3">
            <a:extLst>
              <a:ext uri="{FF2B5EF4-FFF2-40B4-BE49-F238E27FC236}">
                <a16:creationId xmlns:a16="http://schemas.microsoft.com/office/drawing/2014/main" id="{3B3E1D50-7A56-2285-B2F0-BB81FC42BD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45D5D62-1043-ADE6-3126-0D74A2A61D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71A78E-C3A1-4A36-ADAB-034774E951E5}" type="slidenum">
              <a:rPr lang="en-AU" smtClean="0"/>
              <a:t>‹#›</a:t>
            </a:fld>
            <a:endParaRPr lang="en-AU"/>
          </a:p>
        </p:txBody>
      </p:sp>
    </p:spTree>
    <p:extLst>
      <p:ext uri="{BB962C8B-B14F-4D97-AF65-F5344CB8AC3E}">
        <p14:creationId xmlns:p14="http://schemas.microsoft.com/office/powerpoint/2010/main" val="3617206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867D-3958-BA4C-0AA1-2F2640AA6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1B167-1B60-1092-59B0-5B2B3B4D1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EB8C1-BEE4-838D-9E92-C3B7BD3788F1}"/>
              </a:ext>
            </a:extLst>
          </p:cNvPr>
          <p:cNvSpPr>
            <a:spLocks noGrp="1"/>
          </p:cNvSpPr>
          <p:nvPr>
            <p:ph type="body" idx="1"/>
          </p:nvPr>
        </p:nvSpPr>
        <p:spPr/>
        <p:txBody>
          <a:bodyPr/>
          <a:lstStyle/>
          <a:p>
            <a:endParaRPr lang="en-AU" dirty="0">
              <a:ea typeface="Calibri"/>
              <a:cs typeface="Calibri"/>
            </a:endParaRPr>
          </a:p>
          <a:p>
            <a:endParaRPr lang="en-AU" i="1" dirty="0">
              <a:ea typeface="Calibri"/>
              <a:cs typeface="Calibri"/>
            </a:endParaRPr>
          </a:p>
          <a:p>
            <a:pPr marL="285750" lvl="1" indent="-285750">
              <a:spcAft>
                <a:spcPts val="600"/>
              </a:spcAft>
              <a:buFont typeface="Arial,Sans-Serif"/>
              <a:buChar char="•"/>
            </a:pPr>
            <a:endParaRPr lang="en-GB" i="1" dirty="0">
              <a:solidFill>
                <a:srgbClr val="5B5B5B"/>
              </a:solidFill>
              <a:ea typeface="Calibri"/>
              <a:cs typeface="Calibri"/>
            </a:endParaRPr>
          </a:p>
          <a:p>
            <a:endParaRPr lang="en-AU">
              <a:ea typeface="Calibri"/>
              <a:cs typeface="Calibri"/>
            </a:endParaRPr>
          </a:p>
          <a:p>
            <a:endParaRPr lang="en-AU" dirty="0">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7C53E455-03F1-C795-FA46-34929F9642E9}"/>
              </a:ext>
            </a:extLst>
          </p:cNvPr>
          <p:cNvSpPr>
            <a:spLocks noGrp="1"/>
          </p:cNvSpPr>
          <p:nvPr>
            <p:ph type="sldNum" sz="quarter" idx="5"/>
          </p:nvPr>
        </p:nvSpPr>
        <p:spPr/>
        <p:txBody>
          <a:bodyPr/>
          <a:lstStyle/>
          <a:p>
            <a:fld id="{1BEA80CD-AE39-0C4B-A880-515F813E088A}" type="slidenum">
              <a:rPr lang="en-US" smtClean="0"/>
              <a:t>4</a:t>
            </a:fld>
            <a:endParaRPr lang="en-US"/>
          </a:p>
        </p:txBody>
      </p:sp>
    </p:spTree>
    <p:extLst>
      <p:ext uri="{BB962C8B-B14F-4D97-AF65-F5344CB8AC3E}">
        <p14:creationId xmlns:p14="http://schemas.microsoft.com/office/powerpoint/2010/main" val="289730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9C77-BBA7-348C-4B0E-49286D582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01F40-A919-91FF-FAE7-4E6E2E3BA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8E729-3691-A351-27FA-0BB66CB848A6}"/>
              </a:ext>
            </a:extLst>
          </p:cNvPr>
          <p:cNvSpPr>
            <a:spLocks noGrp="1"/>
          </p:cNvSpPr>
          <p:nvPr>
            <p:ph type="body" idx="1"/>
          </p:nvPr>
        </p:nvSpPr>
        <p:spPr/>
        <p:txBody>
          <a:bodyPr/>
          <a:lstStyle/>
          <a:p>
            <a:pPr marL="171450" indent="-171450">
              <a:buFont typeface="Arial" panose="020B0604020202020204" pitchFamily="34" charset="0"/>
              <a:buChar char="•"/>
            </a:pPr>
            <a:endParaRPr lang="en-AU" dirty="0">
              <a:ea typeface="Calibri"/>
              <a:cs typeface="Calibri"/>
            </a:endParaRPr>
          </a:p>
          <a:p>
            <a:endParaRPr lang="en-AU"/>
          </a:p>
        </p:txBody>
      </p:sp>
      <p:sp>
        <p:nvSpPr>
          <p:cNvPr id="4" name="Slide Number Placeholder 3">
            <a:extLst>
              <a:ext uri="{FF2B5EF4-FFF2-40B4-BE49-F238E27FC236}">
                <a16:creationId xmlns:a16="http://schemas.microsoft.com/office/drawing/2014/main" id="{4816AD3E-780A-9F08-3FE5-D43F96CDD89F}"/>
              </a:ext>
            </a:extLst>
          </p:cNvPr>
          <p:cNvSpPr>
            <a:spLocks noGrp="1"/>
          </p:cNvSpPr>
          <p:nvPr>
            <p:ph type="sldNum" sz="quarter" idx="5"/>
          </p:nvPr>
        </p:nvSpPr>
        <p:spPr/>
        <p:txBody>
          <a:bodyPr/>
          <a:lstStyle/>
          <a:p>
            <a:fld id="{1BEA80CD-AE39-0C4B-A880-515F813E088A}" type="slidenum">
              <a:rPr lang="en-US" smtClean="0"/>
              <a:t>7</a:t>
            </a:fld>
            <a:endParaRPr lang="en-US"/>
          </a:p>
        </p:txBody>
      </p:sp>
    </p:spTree>
    <p:extLst>
      <p:ext uri="{BB962C8B-B14F-4D97-AF65-F5344CB8AC3E}">
        <p14:creationId xmlns:p14="http://schemas.microsoft.com/office/powerpoint/2010/main" val="164211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8</a:t>
            </a:fld>
            <a:endParaRPr lang="en-US"/>
          </a:p>
        </p:txBody>
      </p:sp>
    </p:spTree>
    <p:extLst>
      <p:ext uri="{BB962C8B-B14F-4D97-AF65-F5344CB8AC3E}">
        <p14:creationId xmlns:p14="http://schemas.microsoft.com/office/powerpoint/2010/main" val="140460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9</a:t>
            </a:fld>
            <a:endParaRPr lang="en-US"/>
          </a:p>
        </p:txBody>
      </p:sp>
    </p:spTree>
    <p:extLst>
      <p:ext uri="{BB962C8B-B14F-4D97-AF65-F5344CB8AC3E}">
        <p14:creationId xmlns:p14="http://schemas.microsoft.com/office/powerpoint/2010/main" val="314289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ea typeface="Calibri"/>
              <a:cs typeface="Calibri"/>
            </a:endParaRPr>
          </a:p>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13</a:t>
            </a:fld>
            <a:endParaRPr lang="en-US"/>
          </a:p>
        </p:txBody>
      </p:sp>
    </p:spTree>
    <p:extLst>
      <p:ext uri="{BB962C8B-B14F-4D97-AF65-F5344CB8AC3E}">
        <p14:creationId xmlns:p14="http://schemas.microsoft.com/office/powerpoint/2010/main" val="1099192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pic>
        <p:nvPicPr>
          <p:cNvPr id="21" name="Picture 20" descr="A black text on a black background&#10;&#10;AI-generated content may be incorrect.">
            <a:extLst>
              <a:ext uri="{FF2B5EF4-FFF2-40B4-BE49-F238E27FC236}">
                <a16:creationId xmlns:a16="http://schemas.microsoft.com/office/drawing/2014/main" id="{DB6605DA-A256-7D32-13FD-48379B1D0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7500" y="270716"/>
            <a:ext cx="1477652" cy="883829"/>
          </a:xfrm>
          <a:prstGeom prst="rect">
            <a:avLst/>
          </a:prstGeom>
        </p:spPr>
      </p:pic>
      <p:pic>
        <p:nvPicPr>
          <p:cNvPr id="12" name="Picture 11" descr="A logo with white text&#10;&#10;AI-generated content may be incorrect.">
            <a:extLst>
              <a:ext uri="{FF2B5EF4-FFF2-40B4-BE49-F238E27FC236}">
                <a16:creationId xmlns:a16="http://schemas.microsoft.com/office/drawing/2014/main" id="{AA3A25C2-4F2B-9CFA-2929-BFD2E67AF3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4238" y="270716"/>
            <a:ext cx="1188515" cy="1100883"/>
          </a:xfrm>
          <a:prstGeom prst="rect">
            <a:avLst/>
          </a:prstGeom>
        </p:spPr>
      </p:pic>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pic>
        <p:nvPicPr>
          <p:cNvPr id="6" name="Picture 5" descr="Blue text on a black background&#10;&#10;AI-generated content may be incorrect.">
            <a:extLst>
              <a:ext uri="{FF2B5EF4-FFF2-40B4-BE49-F238E27FC236}">
                <a16:creationId xmlns:a16="http://schemas.microsoft.com/office/drawing/2014/main" id="{C6BDFB4A-921C-07CA-705B-9A53DEC435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7" name="Picture 6" descr="A logo with black text&#10;&#10;AI-generated content may be incorrect.">
            <a:extLst>
              <a:ext uri="{FF2B5EF4-FFF2-40B4-BE49-F238E27FC236}">
                <a16:creationId xmlns:a16="http://schemas.microsoft.com/office/drawing/2014/main" id="{B7254A65-DD66-9486-79E8-56657F74C7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pic>
        <p:nvPicPr>
          <p:cNvPr id="7" name="Picture 6" descr="Blue text on a black background&#10;&#10;AI-generated content may be incorrect.">
            <a:extLst>
              <a:ext uri="{FF2B5EF4-FFF2-40B4-BE49-F238E27FC236}">
                <a16:creationId xmlns:a16="http://schemas.microsoft.com/office/drawing/2014/main" id="{C16FE85D-6B31-77D5-83F3-24D6081646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8" name="Picture 7" descr="A logo with black text&#10;&#10;AI-generated content may be incorrect.">
            <a:extLst>
              <a:ext uri="{FF2B5EF4-FFF2-40B4-BE49-F238E27FC236}">
                <a16:creationId xmlns:a16="http://schemas.microsoft.com/office/drawing/2014/main" id="{96D2F715-5EE0-A305-09CA-6D66FD83C3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pic>
        <p:nvPicPr>
          <p:cNvPr id="9" name="Picture 8" descr="Blue text on a black background&#10;&#10;AI-generated content may be incorrect.">
            <a:extLst>
              <a:ext uri="{FF2B5EF4-FFF2-40B4-BE49-F238E27FC236}">
                <a16:creationId xmlns:a16="http://schemas.microsoft.com/office/drawing/2014/main" id="{DF9A8938-945D-B33A-ED42-512DA95E69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10" name="Picture 9" descr="A logo with black text&#10;&#10;AI-generated content may be incorrect.">
            <a:extLst>
              <a:ext uri="{FF2B5EF4-FFF2-40B4-BE49-F238E27FC236}">
                <a16:creationId xmlns:a16="http://schemas.microsoft.com/office/drawing/2014/main" id="{139E2BCE-48F2-94D6-9DBB-946A20EC04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pic>
        <p:nvPicPr>
          <p:cNvPr id="8" name="Picture 7" descr="Blue text on a black background&#10;&#10;AI-generated content may be incorrect.">
            <a:extLst>
              <a:ext uri="{FF2B5EF4-FFF2-40B4-BE49-F238E27FC236}">
                <a16:creationId xmlns:a16="http://schemas.microsoft.com/office/drawing/2014/main" id="{51A9708C-B07F-163A-9DED-9A51DC09C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9" name="Picture 8" descr="A logo with black text&#10;&#10;AI-generated content may be incorrect.">
            <a:extLst>
              <a:ext uri="{FF2B5EF4-FFF2-40B4-BE49-F238E27FC236}">
                <a16:creationId xmlns:a16="http://schemas.microsoft.com/office/drawing/2014/main" id="{767732D3-F022-9FB0-7EC1-2E386AE7F8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pic>
        <p:nvPicPr>
          <p:cNvPr id="8" name="Picture 7" descr="Blue text on a black background&#10;&#10;AI-generated content may be incorrect.">
            <a:extLst>
              <a:ext uri="{FF2B5EF4-FFF2-40B4-BE49-F238E27FC236}">
                <a16:creationId xmlns:a16="http://schemas.microsoft.com/office/drawing/2014/main" id="{342898A6-0B3F-CBF6-7459-0788D979B3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9" name="Picture 8" descr="A logo with black text&#10;&#10;AI-generated content may be incorrect.">
            <a:extLst>
              <a:ext uri="{FF2B5EF4-FFF2-40B4-BE49-F238E27FC236}">
                <a16:creationId xmlns:a16="http://schemas.microsoft.com/office/drawing/2014/main" id="{45BB18B4-745D-D773-8D12-390972CFF0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pic>
        <p:nvPicPr>
          <p:cNvPr id="8" name="Picture 7" descr="Blue text on a black background&#10;&#10;AI-generated content may be incorrect.">
            <a:extLst>
              <a:ext uri="{FF2B5EF4-FFF2-40B4-BE49-F238E27FC236}">
                <a16:creationId xmlns:a16="http://schemas.microsoft.com/office/drawing/2014/main" id="{8DE47EE3-9340-60E6-0E59-032D1CD8A7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9" name="Picture 8" descr="A logo with black text&#10;&#10;AI-generated content may be incorrect.">
            <a:extLst>
              <a:ext uri="{FF2B5EF4-FFF2-40B4-BE49-F238E27FC236}">
                <a16:creationId xmlns:a16="http://schemas.microsoft.com/office/drawing/2014/main" id="{8BC94462-A300-6646-6503-D922D9F3FF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pic>
        <p:nvPicPr>
          <p:cNvPr id="8" name="Picture 7" descr="Blue text on a black background&#10;&#10;AI-generated content may be incorrect.">
            <a:extLst>
              <a:ext uri="{FF2B5EF4-FFF2-40B4-BE49-F238E27FC236}">
                <a16:creationId xmlns:a16="http://schemas.microsoft.com/office/drawing/2014/main" id="{12925845-6469-9D1A-8176-EDF84C29BE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9" name="Picture 8" descr="A logo with black text&#10;&#10;AI-generated content may be incorrect.">
            <a:extLst>
              <a:ext uri="{FF2B5EF4-FFF2-40B4-BE49-F238E27FC236}">
                <a16:creationId xmlns:a16="http://schemas.microsoft.com/office/drawing/2014/main" id="{A0DE7BD0-5B0E-A92D-3B84-9D1D1580A1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ZA"/>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ZA" smtClean="0"/>
              <a:t>‹#›</a:t>
            </a:fld>
            <a:endParaRPr lang="en-ZA"/>
          </a:p>
        </p:txBody>
      </p:sp>
      <p:pic>
        <p:nvPicPr>
          <p:cNvPr id="3" name="Picture 2" descr="Blue text on a black background&#10;&#10;AI-generated content may be incorrect.">
            <a:extLst>
              <a:ext uri="{FF2B5EF4-FFF2-40B4-BE49-F238E27FC236}">
                <a16:creationId xmlns:a16="http://schemas.microsoft.com/office/drawing/2014/main" id="{A8FF3617-CF10-4F67-FE1A-97171EC76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4" name="Picture 3" descr="A logo with black text&#10;&#10;AI-generated content may be incorrect.">
            <a:extLst>
              <a:ext uri="{FF2B5EF4-FFF2-40B4-BE49-F238E27FC236}">
                <a16:creationId xmlns:a16="http://schemas.microsoft.com/office/drawing/2014/main" id="{C169502A-31D1-C031-60C6-A42E7FB4F6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251926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pic>
        <p:nvPicPr>
          <p:cNvPr id="6" name="Picture 5" descr="A logo with black text&#10;&#10;AI-generated content may be incorrect.">
            <a:extLst>
              <a:ext uri="{FF2B5EF4-FFF2-40B4-BE49-F238E27FC236}">
                <a16:creationId xmlns:a16="http://schemas.microsoft.com/office/drawing/2014/main" id="{AE21F85C-345B-A20C-C622-1BF15C8DA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692"/>
            <a:ext cx="1658711" cy="1607786"/>
          </a:xfrm>
          <a:prstGeom prst="rect">
            <a:avLst/>
          </a:prstGeom>
        </p:spPr>
      </p:pic>
      <p:pic>
        <p:nvPicPr>
          <p:cNvPr id="7" name="Picture 6" descr="Blue text on a black background&#10;&#10;AI-generated content may be incorrect.">
            <a:extLst>
              <a:ext uri="{FF2B5EF4-FFF2-40B4-BE49-F238E27FC236}">
                <a16:creationId xmlns:a16="http://schemas.microsoft.com/office/drawing/2014/main" id="{6E4D9B62-16BA-CC31-93B9-C2ECE94785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7823" y="269601"/>
            <a:ext cx="1523231" cy="911093"/>
          </a:xfrm>
          <a:prstGeom prst="rect">
            <a:avLst/>
          </a:prstGeom>
        </p:spPr>
      </p:pic>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pic>
        <p:nvPicPr>
          <p:cNvPr id="19" name="Picture 18" descr="Blue text on a black background&#10;&#10;AI-generated content may be incorrect.">
            <a:extLst>
              <a:ext uri="{FF2B5EF4-FFF2-40B4-BE49-F238E27FC236}">
                <a16:creationId xmlns:a16="http://schemas.microsoft.com/office/drawing/2014/main" id="{42C2AAF5-4EE3-C0B5-FAA7-85F716CEE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22" name="Picture 21" descr="A logo with black text&#10;&#10;AI-generated content may be incorrect.">
            <a:extLst>
              <a:ext uri="{FF2B5EF4-FFF2-40B4-BE49-F238E27FC236}">
                <a16:creationId xmlns:a16="http://schemas.microsoft.com/office/drawing/2014/main" id="{1359A73F-54EA-CCAE-4750-0AF73438E4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pic>
        <p:nvPicPr>
          <p:cNvPr id="6" name="Picture 5" descr="Blue text on a black background&#10;&#10;AI-generated content may be incorrect.">
            <a:extLst>
              <a:ext uri="{FF2B5EF4-FFF2-40B4-BE49-F238E27FC236}">
                <a16:creationId xmlns:a16="http://schemas.microsoft.com/office/drawing/2014/main" id="{33540BA3-9893-C241-9256-2F7C5B8FC6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381" y="5999863"/>
            <a:ext cx="970420" cy="580439"/>
          </a:xfrm>
          <a:prstGeom prst="rect">
            <a:avLst/>
          </a:prstGeom>
        </p:spPr>
      </p:pic>
      <p:pic>
        <p:nvPicPr>
          <p:cNvPr id="9" name="Picture 8" descr="A logo with black text&#10;&#10;AI-generated content may be incorrect.">
            <a:extLst>
              <a:ext uri="{FF2B5EF4-FFF2-40B4-BE49-F238E27FC236}">
                <a16:creationId xmlns:a16="http://schemas.microsoft.com/office/drawing/2014/main" id="{E92C4821-0B81-A479-5103-549C6377F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685" y="5773888"/>
            <a:ext cx="1118451" cy="1084112"/>
          </a:xfrm>
          <a:prstGeom prst="rect">
            <a:avLst/>
          </a:prstGeom>
        </p:spPr>
      </p:pic>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69" r:id="rId21"/>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a:xfrm>
            <a:off x="1996792" y="3395424"/>
            <a:ext cx="9387488" cy="780120"/>
          </a:xfrm>
        </p:spPr>
        <p:txBody>
          <a:bodyPr/>
          <a:lstStyle/>
          <a:p>
            <a:r>
              <a:rPr lang="en-AU" dirty="0"/>
              <a:t>Evaluation of the effectiveness of claims farming reforms in the QLD CTP scheme</a:t>
            </a:r>
            <a:endParaRPr lang="en-US" dirty="0"/>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p:txBody>
          <a:bodyPr/>
          <a:lstStyle/>
          <a:p>
            <a:r>
              <a:rPr lang="en-US" dirty="0"/>
              <a:t>David Vincent, Peter Mulquiney, Danielle Ling</a:t>
            </a:r>
          </a:p>
          <a:p>
            <a:r>
              <a:rPr lang="en-US" dirty="0"/>
              <a:t>November 2025</a:t>
            </a:r>
          </a:p>
        </p:txBody>
      </p:sp>
      <p:sp>
        <p:nvSpPr>
          <p:cNvPr id="4" name="Footer Placeholder 4">
            <a:extLst>
              <a:ext uri="{FF2B5EF4-FFF2-40B4-BE49-F238E27FC236}">
                <a16:creationId xmlns:a16="http://schemas.microsoft.com/office/drawing/2014/main" id="{85F806FA-5237-2A06-33AC-08E634B7AC3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IDSS</a:t>
            </a:r>
            <a:endParaRPr lang="en-GB" dirty="0"/>
          </a:p>
        </p:txBody>
      </p:sp>
    </p:spTree>
    <p:extLst>
      <p:ext uri="{BB962C8B-B14F-4D97-AF65-F5344CB8AC3E}">
        <p14:creationId xmlns:p14="http://schemas.microsoft.com/office/powerpoint/2010/main" val="102564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0ABF-0A13-D886-2982-B20F6634170C}"/>
            </a:ext>
          </a:extLst>
        </p:cNvPr>
        <p:cNvGrpSpPr/>
        <p:nvPr/>
      </p:nvGrpSpPr>
      <p:grpSpPr>
        <a:xfrm>
          <a:off x="0" y="0"/>
          <a:ext cx="0" cy="0"/>
          <a:chOff x="0" y="0"/>
          <a:chExt cx="0" cy="0"/>
        </a:xfrm>
      </p:grpSpPr>
      <p:pic>
        <p:nvPicPr>
          <p:cNvPr id="5" name="Picture 4" descr="A graph of blue and green bars&#10;&#10;AI-generated content may be incorrect.">
            <a:extLst>
              <a:ext uri="{FF2B5EF4-FFF2-40B4-BE49-F238E27FC236}">
                <a16:creationId xmlns:a16="http://schemas.microsoft.com/office/drawing/2014/main" id="{F71DC858-F13B-66FF-E75D-DB2EDB66E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41" y="1144343"/>
            <a:ext cx="9490004" cy="4201850"/>
          </a:xfrm>
          <a:prstGeom prst="rect">
            <a:avLst/>
          </a:prstGeom>
        </p:spPr>
      </p:pic>
      <p:sp>
        <p:nvSpPr>
          <p:cNvPr id="8" name="Title 7">
            <a:extLst>
              <a:ext uri="{FF2B5EF4-FFF2-40B4-BE49-F238E27FC236}">
                <a16:creationId xmlns:a16="http://schemas.microsoft.com/office/drawing/2014/main" id="{3C33C825-F318-95B3-F177-DDA1FC3C9B7A}"/>
              </a:ext>
            </a:extLst>
          </p:cNvPr>
          <p:cNvSpPr>
            <a:spLocks noGrp="1"/>
          </p:cNvSpPr>
          <p:nvPr>
            <p:ph type="title"/>
          </p:nvPr>
        </p:nvSpPr>
        <p:spPr/>
        <p:txBody>
          <a:bodyPr/>
          <a:lstStyle/>
          <a:p>
            <a:r>
              <a:rPr lang="en-AU"/>
              <a:t>New claims</a:t>
            </a:r>
            <a:endParaRPr lang="en-US"/>
          </a:p>
        </p:txBody>
      </p:sp>
      <p:sp>
        <p:nvSpPr>
          <p:cNvPr id="4" name="Slide Number Placeholder 3">
            <a:extLst>
              <a:ext uri="{FF2B5EF4-FFF2-40B4-BE49-F238E27FC236}">
                <a16:creationId xmlns:a16="http://schemas.microsoft.com/office/drawing/2014/main" id="{2937659F-1004-E750-F6D0-53DF4179E621}"/>
              </a:ext>
            </a:extLst>
          </p:cNvPr>
          <p:cNvSpPr>
            <a:spLocks noGrp="1"/>
          </p:cNvSpPr>
          <p:nvPr>
            <p:ph type="sldNum" sz="quarter" idx="12"/>
          </p:nvPr>
        </p:nvSpPr>
        <p:spPr/>
        <p:txBody>
          <a:bodyPr/>
          <a:lstStyle/>
          <a:p>
            <a:fld id="{741AFF56-1126-4107-9C02-BC0EFBF16431}" type="slidenum">
              <a:rPr lang="en-GB" smtClean="0"/>
              <a:pPr/>
              <a:t>10</a:t>
            </a:fld>
            <a:endParaRPr lang="en-GB"/>
          </a:p>
        </p:txBody>
      </p:sp>
      <p:sp>
        <p:nvSpPr>
          <p:cNvPr id="2" name="Footer Placeholder 4">
            <a:extLst>
              <a:ext uri="{FF2B5EF4-FFF2-40B4-BE49-F238E27FC236}">
                <a16:creationId xmlns:a16="http://schemas.microsoft.com/office/drawing/2014/main" id="{FD1E035A-9E3B-3A79-D5F3-18B1A74D1592}"/>
              </a:ext>
            </a:extLst>
          </p:cNvPr>
          <p:cNvSpPr>
            <a:spLocks noGrp="1"/>
          </p:cNvSpPr>
          <p:nvPr>
            <p:ph type="ftr" sz="quarter" idx="3"/>
          </p:nvPr>
        </p:nvSpPr>
        <p:spPr>
          <a:xfrm>
            <a:off x="4038600" y="6476369"/>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IDSS</a:t>
            </a:r>
          </a:p>
        </p:txBody>
      </p:sp>
      <p:sp>
        <p:nvSpPr>
          <p:cNvPr id="10" name="TextBox 9">
            <a:extLst>
              <a:ext uri="{FF2B5EF4-FFF2-40B4-BE49-F238E27FC236}">
                <a16:creationId xmlns:a16="http://schemas.microsoft.com/office/drawing/2014/main" id="{18FD6DB7-3A4B-3033-26EA-3E031EBB55C0}"/>
              </a:ext>
            </a:extLst>
          </p:cNvPr>
          <p:cNvSpPr txBox="1"/>
          <p:nvPr/>
        </p:nvSpPr>
        <p:spPr>
          <a:xfrm>
            <a:off x="5404797" y="5877580"/>
            <a:ext cx="2614307" cy="523220"/>
          </a:xfrm>
          <a:prstGeom prst="rect">
            <a:avLst/>
          </a:prstGeom>
          <a:noFill/>
        </p:spPr>
        <p:txBody>
          <a:bodyPr wrap="square">
            <a:spAutoFit/>
          </a:bodyPr>
          <a:lstStyle/>
          <a:p>
            <a:pPr algn="ctr">
              <a:spcBef>
                <a:spcPts val="1800"/>
              </a:spcBef>
              <a:spcAft>
                <a:spcPts val="600"/>
              </a:spcAft>
            </a:pPr>
            <a:r>
              <a:rPr lang="en-AU" sz="1400">
                <a:solidFill>
                  <a:schemeClr val="accent3"/>
                </a:solidFill>
              </a:rPr>
              <a:t>Legislative changes introduced December 2019</a:t>
            </a:r>
          </a:p>
        </p:txBody>
      </p:sp>
      <p:sp>
        <p:nvSpPr>
          <p:cNvPr id="11" name="TextBox 10">
            <a:extLst>
              <a:ext uri="{FF2B5EF4-FFF2-40B4-BE49-F238E27FC236}">
                <a16:creationId xmlns:a16="http://schemas.microsoft.com/office/drawing/2014/main" id="{9D95D362-43A2-4583-29D8-5E8B21BDB21F}"/>
              </a:ext>
            </a:extLst>
          </p:cNvPr>
          <p:cNvSpPr txBox="1"/>
          <p:nvPr/>
        </p:nvSpPr>
        <p:spPr>
          <a:xfrm>
            <a:off x="7794559" y="5877580"/>
            <a:ext cx="2794065" cy="523220"/>
          </a:xfrm>
          <a:prstGeom prst="rect">
            <a:avLst/>
          </a:prstGeom>
          <a:noFill/>
        </p:spPr>
        <p:txBody>
          <a:bodyPr wrap="square">
            <a:spAutoFit/>
          </a:bodyPr>
          <a:lstStyle/>
          <a:p>
            <a:pPr algn="ctr">
              <a:spcBef>
                <a:spcPts val="1800"/>
              </a:spcBef>
              <a:spcAft>
                <a:spcPts val="600"/>
              </a:spcAft>
            </a:pPr>
            <a:r>
              <a:rPr lang="en-AU" sz="1400">
                <a:solidFill>
                  <a:schemeClr val="accent3"/>
                </a:solidFill>
              </a:rPr>
              <a:t>COVID-19 restrictions commenced March 2020</a:t>
            </a:r>
          </a:p>
        </p:txBody>
      </p:sp>
      <p:cxnSp>
        <p:nvCxnSpPr>
          <p:cNvPr id="12" name="Straight Arrow Connector 11">
            <a:extLst>
              <a:ext uri="{FF2B5EF4-FFF2-40B4-BE49-F238E27FC236}">
                <a16:creationId xmlns:a16="http://schemas.microsoft.com/office/drawing/2014/main" id="{15642C0B-6E31-4299-6049-8C3DA75339F3}"/>
              </a:ext>
            </a:extLst>
          </p:cNvPr>
          <p:cNvCxnSpPr/>
          <p:nvPr/>
        </p:nvCxnSpPr>
        <p:spPr>
          <a:xfrm flipV="1">
            <a:off x="7778618" y="5423148"/>
            <a:ext cx="0" cy="476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ADDEBED0-0C30-4DBF-F50B-67AEDA60151B}"/>
              </a:ext>
            </a:extLst>
          </p:cNvPr>
          <p:cNvCxnSpPr/>
          <p:nvPr/>
        </p:nvCxnSpPr>
        <p:spPr>
          <a:xfrm flipV="1">
            <a:off x="8019104" y="5423149"/>
            <a:ext cx="0" cy="476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5355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8A03B-5E03-01E6-17C1-42F22235525C}"/>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F7B4E4C0-3FE0-A1FC-42D6-B356DF59AC0C}"/>
              </a:ext>
            </a:extLst>
          </p:cNvPr>
          <p:cNvPicPr>
            <a:picLocks noChangeAspect="1"/>
          </p:cNvPicPr>
          <p:nvPr/>
        </p:nvPicPr>
        <p:blipFill>
          <a:blip r:embed="rId2"/>
          <a:stretch>
            <a:fillRect/>
          </a:stretch>
        </p:blipFill>
        <p:spPr>
          <a:xfrm>
            <a:off x="807537" y="2651890"/>
            <a:ext cx="9750477" cy="3342132"/>
          </a:xfrm>
          <a:prstGeom prst="rect">
            <a:avLst/>
          </a:prstGeom>
        </p:spPr>
      </p:pic>
      <p:sp>
        <p:nvSpPr>
          <p:cNvPr id="8" name="Title 7">
            <a:extLst>
              <a:ext uri="{FF2B5EF4-FFF2-40B4-BE49-F238E27FC236}">
                <a16:creationId xmlns:a16="http://schemas.microsoft.com/office/drawing/2014/main" id="{5925FADE-FAEB-CF03-5B66-8241FBFFA78E}"/>
              </a:ext>
            </a:extLst>
          </p:cNvPr>
          <p:cNvSpPr>
            <a:spLocks noGrp="1"/>
          </p:cNvSpPr>
          <p:nvPr>
            <p:ph type="title"/>
          </p:nvPr>
        </p:nvSpPr>
        <p:spPr>
          <a:xfrm>
            <a:off x="326848" y="288389"/>
            <a:ext cx="11437804" cy="1232435"/>
          </a:xfrm>
        </p:spPr>
        <p:txBody>
          <a:bodyPr/>
          <a:lstStyle/>
          <a:p>
            <a:r>
              <a:rPr lang="en-AU" dirty="0"/>
              <a:t>Tracing Reform and Impact</a:t>
            </a:r>
            <a:endParaRPr lang="en-US" dirty="0"/>
          </a:p>
        </p:txBody>
      </p:sp>
      <p:sp>
        <p:nvSpPr>
          <p:cNvPr id="4" name="Slide Number Placeholder 3">
            <a:extLst>
              <a:ext uri="{FF2B5EF4-FFF2-40B4-BE49-F238E27FC236}">
                <a16:creationId xmlns:a16="http://schemas.microsoft.com/office/drawing/2014/main" id="{D2C35A2C-B793-4725-ED47-D71872431985}"/>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2" name="Footer Placeholder 4">
            <a:extLst>
              <a:ext uri="{FF2B5EF4-FFF2-40B4-BE49-F238E27FC236}">
                <a16:creationId xmlns:a16="http://schemas.microsoft.com/office/drawing/2014/main" id="{E47ACCFB-3112-ED42-4B3B-DC29567FF3B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5" name="Arrow: Down 4" title="Milestone Arrow">
            <a:extLst>
              <a:ext uri="{FF2B5EF4-FFF2-40B4-BE49-F238E27FC236}">
                <a16:creationId xmlns:a16="http://schemas.microsoft.com/office/drawing/2014/main" id="{7C9D6E00-37C5-223C-06D6-5922FA849834}"/>
              </a:ext>
            </a:extLst>
          </p:cNvPr>
          <p:cNvSpPr/>
          <p:nvPr/>
        </p:nvSpPr>
        <p:spPr>
          <a:xfrm>
            <a:off x="1731102" y="1833080"/>
            <a:ext cx="662830" cy="1128027"/>
          </a:xfrm>
          <a:prstGeom prst="downArrow">
            <a:avLst>
              <a:gd name="adj1" fmla="val 100000"/>
              <a:gd name="adj2" fmla="val 50000"/>
            </a:avLst>
          </a:prstGeom>
          <a:gradFill>
            <a:gsLst>
              <a:gs pos="0">
                <a:schemeClr val="accent1">
                  <a:lumMod val="60000"/>
                  <a:lumOff val="40000"/>
                </a:schemeClr>
              </a:gs>
              <a:gs pos="48000">
                <a:srgbClr val="BDCDFF"/>
              </a:gs>
              <a:gs pos="100000">
                <a:schemeClr val="accent1">
                  <a:lumMod val="20000"/>
                  <a:lumOff val="80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9478B94A-0B72-9747-4F22-0FC16C1978F1}"/>
              </a:ext>
            </a:extLst>
          </p:cNvPr>
          <p:cNvSpPr txBox="1"/>
          <p:nvPr/>
        </p:nvSpPr>
        <p:spPr>
          <a:xfrm>
            <a:off x="1725973" y="1288813"/>
            <a:ext cx="1985813" cy="507831"/>
          </a:xfrm>
          <a:prstGeom prst="rect">
            <a:avLst/>
          </a:prstGeom>
          <a:noFill/>
        </p:spPr>
        <p:txBody>
          <a:bodyPr wrap="square" lIns="0" tIns="0" rIns="0" bIns="0" rtlCol="0">
            <a:spAutoFit/>
          </a:bodyPr>
          <a:lstStyle/>
          <a:p>
            <a:r>
              <a:rPr lang="en-AU" sz="1100" dirty="0"/>
              <a:t>Richard Douglas QC advice on the practice of claims-farming in the Qld CTP scheme.</a:t>
            </a:r>
            <a:endParaRPr lang="en-ZA" sz="800" dirty="0">
              <a:solidFill>
                <a:schemeClr val="tx1">
                  <a:lumMod val="75000"/>
                  <a:lumOff val="25000"/>
                </a:schemeClr>
              </a:solidFill>
            </a:endParaRPr>
          </a:p>
        </p:txBody>
      </p:sp>
      <p:sp>
        <p:nvSpPr>
          <p:cNvPr id="7" name="TextBox 6">
            <a:extLst>
              <a:ext uri="{FF2B5EF4-FFF2-40B4-BE49-F238E27FC236}">
                <a16:creationId xmlns:a16="http://schemas.microsoft.com/office/drawing/2014/main" id="{2088857F-ECD0-E7BF-959D-769E17B26A1A}"/>
              </a:ext>
            </a:extLst>
          </p:cNvPr>
          <p:cNvSpPr txBox="1"/>
          <p:nvPr/>
        </p:nvSpPr>
        <p:spPr>
          <a:xfrm>
            <a:off x="2076488" y="1842231"/>
            <a:ext cx="1350404" cy="279593"/>
          </a:xfrm>
          <a:prstGeom prst="rect">
            <a:avLst/>
          </a:prstGeom>
          <a:noFill/>
        </p:spPr>
        <p:txBody>
          <a:bodyPr wrap="square" lIns="0" tIns="0" rIns="0" bIns="0" rtlCol="0">
            <a:noAutofit/>
          </a:bodyPr>
          <a:lstStyle/>
          <a:p>
            <a:r>
              <a:rPr lang="en-ZA" sz="1000" b="1" dirty="0">
                <a:solidFill>
                  <a:schemeClr val="bg1"/>
                </a:solidFill>
              </a:rPr>
              <a:t>2017</a:t>
            </a:r>
          </a:p>
        </p:txBody>
      </p:sp>
      <p:grpSp>
        <p:nvGrpSpPr>
          <p:cNvPr id="9" name="Group 8" title="Milestone Text">
            <a:extLst>
              <a:ext uri="{FF2B5EF4-FFF2-40B4-BE49-F238E27FC236}">
                <a16:creationId xmlns:a16="http://schemas.microsoft.com/office/drawing/2014/main" id="{9B4949FD-C305-B5D3-52F2-E443C28D7442}"/>
              </a:ext>
            </a:extLst>
          </p:cNvPr>
          <p:cNvGrpSpPr/>
          <p:nvPr/>
        </p:nvGrpSpPr>
        <p:grpSpPr>
          <a:xfrm>
            <a:off x="807537" y="995807"/>
            <a:ext cx="3833476" cy="3334804"/>
            <a:chOff x="1727267" y="1884260"/>
            <a:chExt cx="3435866" cy="2772891"/>
          </a:xfrm>
        </p:grpSpPr>
        <p:sp>
          <p:nvSpPr>
            <p:cNvPr id="10" name="TextBox 9">
              <a:extLst>
                <a:ext uri="{FF2B5EF4-FFF2-40B4-BE49-F238E27FC236}">
                  <a16:creationId xmlns:a16="http://schemas.microsoft.com/office/drawing/2014/main" id="{C953474E-F130-4D42-8A48-6DA535944E26}"/>
                </a:ext>
              </a:extLst>
            </p:cNvPr>
            <p:cNvSpPr txBox="1"/>
            <p:nvPr/>
          </p:nvSpPr>
          <p:spPr>
            <a:xfrm>
              <a:off x="1727267" y="4421414"/>
              <a:ext cx="1294781" cy="235737"/>
            </a:xfrm>
            <a:prstGeom prst="rect">
              <a:avLst/>
            </a:prstGeom>
            <a:noFill/>
          </p:spPr>
          <p:txBody>
            <a:bodyPr wrap="square" lIns="0" tIns="0" rIns="0" bIns="0" rtlCol="0">
              <a:noAutofit/>
            </a:bodyPr>
            <a:lstStyle/>
            <a:p>
              <a:r>
                <a:rPr lang="en-ZA" sz="1000" b="1" dirty="0">
                  <a:solidFill>
                    <a:schemeClr val="bg1"/>
                  </a:solidFill>
                </a:rPr>
                <a:t>2016</a:t>
              </a:r>
            </a:p>
          </p:txBody>
        </p:sp>
        <p:sp>
          <p:nvSpPr>
            <p:cNvPr id="11" name="TextBox 10">
              <a:extLst>
                <a:ext uri="{FF2B5EF4-FFF2-40B4-BE49-F238E27FC236}">
                  <a16:creationId xmlns:a16="http://schemas.microsoft.com/office/drawing/2014/main" id="{067566D6-5496-AE8C-614E-758F2F509BBF}"/>
                </a:ext>
              </a:extLst>
            </p:cNvPr>
            <p:cNvSpPr txBox="1"/>
            <p:nvPr/>
          </p:nvSpPr>
          <p:spPr>
            <a:xfrm>
              <a:off x="2550442" y="1884260"/>
              <a:ext cx="2612691" cy="255917"/>
            </a:xfrm>
            <a:prstGeom prst="rect">
              <a:avLst/>
            </a:prstGeom>
            <a:noFill/>
          </p:spPr>
          <p:txBody>
            <a:bodyPr wrap="square" lIns="0" tIns="0" rIns="0" bIns="0" rtlCol="0">
              <a:spAutoFit/>
            </a:bodyPr>
            <a:lstStyle/>
            <a:p>
              <a:r>
                <a:rPr lang="en-ZA" sz="2000" dirty="0">
                  <a:solidFill>
                    <a:schemeClr val="accent1"/>
                  </a:solidFill>
                </a:rPr>
                <a:t>Research</a:t>
              </a:r>
              <a:endParaRPr lang="en-ZA" dirty="0">
                <a:solidFill>
                  <a:schemeClr val="accent1"/>
                </a:solidFill>
              </a:endParaRPr>
            </a:p>
          </p:txBody>
        </p:sp>
      </p:grpSp>
      <p:sp>
        <p:nvSpPr>
          <p:cNvPr id="29" name="Arrow: Down 28" title="Milestone Tall Arrow">
            <a:extLst>
              <a:ext uri="{FF2B5EF4-FFF2-40B4-BE49-F238E27FC236}">
                <a16:creationId xmlns:a16="http://schemas.microsoft.com/office/drawing/2014/main" id="{2AFE9D21-48A0-DEB0-34B0-C4C863132EA1}"/>
              </a:ext>
            </a:extLst>
          </p:cNvPr>
          <p:cNvSpPr/>
          <p:nvPr/>
        </p:nvSpPr>
        <p:spPr>
          <a:xfrm>
            <a:off x="4445769" y="1775577"/>
            <a:ext cx="662830" cy="1957430"/>
          </a:xfrm>
          <a:prstGeom prst="downArrow">
            <a:avLst>
              <a:gd name="adj1" fmla="val 100000"/>
              <a:gd name="adj2" fmla="val 50000"/>
            </a:avLst>
          </a:prstGeom>
          <a:gradFill>
            <a:gsLst>
              <a:gs pos="17000">
                <a:schemeClr val="accent1"/>
              </a:gs>
              <a:gs pos="81000">
                <a:srgbClr val="E7ED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0" name="TextBox 29">
            <a:extLst>
              <a:ext uri="{FF2B5EF4-FFF2-40B4-BE49-F238E27FC236}">
                <a16:creationId xmlns:a16="http://schemas.microsoft.com/office/drawing/2014/main" id="{1FEEA538-C5E7-E754-9810-68517F1688C9}"/>
              </a:ext>
            </a:extLst>
          </p:cNvPr>
          <p:cNvSpPr txBox="1"/>
          <p:nvPr/>
        </p:nvSpPr>
        <p:spPr>
          <a:xfrm>
            <a:off x="4445766" y="1000420"/>
            <a:ext cx="2482969" cy="307777"/>
          </a:xfrm>
          <a:prstGeom prst="rect">
            <a:avLst/>
          </a:prstGeom>
          <a:noFill/>
        </p:spPr>
        <p:txBody>
          <a:bodyPr wrap="square" lIns="0" tIns="0" rIns="0" bIns="0" rtlCol="0">
            <a:spAutoFit/>
          </a:bodyPr>
          <a:lstStyle/>
          <a:p>
            <a:r>
              <a:rPr lang="en-ZA" sz="2000" dirty="0">
                <a:solidFill>
                  <a:schemeClr val="accent1"/>
                </a:solidFill>
              </a:rPr>
              <a:t>Reform</a:t>
            </a:r>
          </a:p>
        </p:txBody>
      </p:sp>
      <p:sp>
        <p:nvSpPr>
          <p:cNvPr id="31" name="TextBox 30">
            <a:extLst>
              <a:ext uri="{FF2B5EF4-FFF2-40B4-BE49-F238E27FC236}">
                <a16:creationId xmlns:a16="http://schemas.microsoft.com/office/drawing/2014/main" id="{825F9DA4-AAF9-F528-997D-5FE22355730E}"/>
              </a:ext>
            </a:extLst>
          </p:cNvPr>
          <p:cNvSpPr txBox="1"/>
          <p:nvPr/>
        </p:nvSpPr>
        <p:spPr>
          <a:xfrm>
            <a:off x="4456215" y="1295023"/>
            <a:ext cx="2384037" cy="492443"/>
          </a:xfrm>
          <a:prstGeom prst="rect">
            <a:avLst/>
          </a:prstGeom>
          <a:noFill/>
        </p:spPr>
        <p:txBody>
          <a:bodyPr wrap="square" lIns="0" tIns="0" rIns="0" bIns="0" rtlCol="0">
            <a:spAutoFit/>
          </a:bodyPr>
          <a:lstStyle/>
          <a:p>
            <a:r>
              <a:rPr lang="en-AU" sz="1100" b="1" dirty="0"/>
              <a:t>The Motor Accident Insurance and Other Legislation Amendment Act 2019</a:t>
            </a:r>
          </a:p>
          <a:p>
            <a:endParaRPr lang="en-ZA" sz="1000" dirty="0">
              <a:solidFill>
                <a:schemeClr val="tx1">
                  <a:lumMod val="75000"/>
                  <a:lumOff val="25000"/>
                </a:schemeClr>
              </a:solidFill>
            </a:endParaRPr>
          </a:p>
        </p:txBody>
      </p:sp>
      <p:sp>
        <p:nvSpPr>
          <p:cNvPr id="32" name="TextBox 31">
            <a:extLst>
              <a:ext uri="{FF2B5EF4-FFF2-40B4-BE49-F238E27FC236}">
                <a16:creationId xmlns:a16="http://schemas.microsoft.com/office/drawing/2014/main" id="{A5EE75B1-951E-C067-4063-A44A73031F8F}"/>
              </a:ext>
            </a:extLst>
          </p:cNvPr>
          <p:cNvSpPr txBox="1"/>
          <p:nvPr/>
        </p:nvSpPr>
        <p:spPr>
          <a:xfrm>
            <a:off x="4821753" y="1794395"/>
            <a:ext cx="1825008" cy="130454"/>
          </a:xfrm>
          <a:prstGeom prst="rect">
            <a:avLst/>
          </a:prstGeom>
          <a:noFill/>
        </p:spPr>
        <p:txBody>
          <a:bodyPr wrap="square" lIns="0" tIns="0" rIns="0" bIns="0" rtlCol="0">
            <a:noAutofit/>
          </a:bodyPr>
          <a:lstStyle/>
          <a:p>
            <a:r>
              <a:rPr lang="en-ZA" sz="1000" b="1" dirty="0">
                <a:solidFill>
                  <a:schemeClr val="bg1"/>
                </a:solidFill>
              </a:rPr>
              <a:t>2019</a:t>
            </a:r>
          </a:p>
        </p:txBody>
      </p:sp>
      <p:sp>
        <p:nvSpPr>
          <p:cNvPr id="33" name="Arrow: Down 32" title="Milestone Tall Arrow">
            <a:extLst>
              <a:ext uri="{FF2B5EF4-FFF2-40B4-BE49-F238E27FC236}">
                <a16:creationId xmlns:a16="http://schemas.microsoft.com/office/drawing/2014/main" id="{871EC91A-80B3-8A12-0FD5-D0F7CAB5B215}"/>
              </a:ext>
            </a:extLst>
          </p:cNvPr>
          <p:cNvSpPr/>
          <p:nvPr/>
        </p:nvSpPr>
        <p:spPr>
          <a:xfrm>
            <a:off x="7003542" y="1728385"/>
            <a:ext cx="662830" cy="2391123"/>
          </a:xfrm>
          <a:prstGeom prst="downArrow">
            <a:avLst>
              <a:gd name="adj1" fmla="val 100000"/>
              <a:gd name="adj2" fmla="val 50000"/>
            </a:avLst>
          </a:prstGeom>
          <a:gradFill>
            <a:gsLst>
              <a:gs pos="17000">
                <a:schemeClr val="accent1"/>
              </a:gs>
              <a:gs pos="50000">
                <a:srgbClr val="E7ED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34" name="TextBox 33">
            <a:extLst>
              <a:ext uri="{FF2B5EF4-FFF2-40B4-BE49-F238E27FC236}">
                <a16:creationId xmlns:a16="http://schemas.microsoft.com/office/drawing/2014/main" id="{FC81A9B6-5FBD-A451-9101-BCEB4C77DC27}"/>
              </a:ext>
            </a:extLst>
          </p:cNvPr>
          <p:cNvSpPr txBox="1"/>
          <p:nvPr/>
        </p:nvSpPr>
        <p:spPr>
          <a:xfrm>
            <a:off x="6998373" y="987246"/>
            <a:ext cx="3089166" cy="307777"/>
          </a:xfrm>
          <a:prstGeom prst="rect">
            <a:avLst/>
          </a:prstGeom>
          <a:noFill/>
        </p:spPr>
        <p:txBody>
          <a:bodyPr wrap="square" lIns="0" tIns="0" rIns="0" bIns="0" rtlCol="0">
            <a:spAutoFit/>
          </a:bodyPr>
          <a:lstStyle/>
          <a:p>
            <a:r>
              <a:rPr lang="en-ZA" sz="2000" dirty="0">
                <a:solidFill>
                  <a:schemeClr val="accent1"/>
                </a:solidFill>
              </a:rPr>
              <a:t>Amendments</a:t>
            </a:r>
          </a:p>
        </p:txBody>
      </p:sp>
      <p:sp>
        <p:nvSpPr>
          <p:cNvPr id="35" name="TextBox 34">
            <a:extLst>
              <a:ext uri="{FF2B5EF4-FFF2-40B4-BE49-F238E27FC236}">
                <a16:creationId xmlns:a16="http://schemas.microsoft.com/office/drawing/2014/main" id="{00607029-5F0F-E057-EEDC-27E2093448B3}"/>
              </a:ext>
            </a:extLst>
          </p:cNvPr>
          <p:cNvSpPr txBox="1"/>
          <p:nvPr/>
        </p:nvSpPr>
        <p:spPr>
          <a:xfrm>
            <a:off x="6998373" y="1300112"/>
            <a:ext cx="3212209" cy="492443"/>
          </a:xfrm>
          <a:prstGeom prst="rect">
            <a:avLst/>
          </a:prstGeom>
          <a:noFill/>
        </p:spPr>
        <p:txBody>
          <a:bodyPr wrap="square" lIns="0" tIns="0" rIns="0" bIns="0" rtlCol="0">
            <a:spAutoFit/>
          </a:bodyPr>
          <a:lstStyle/>
          <a:p>
            <a:r>
              <a:rPr lang="en-AU" sz="1100" b="1" dirty="0"/>
              <a:t>The Personal Injuries Proceedings and Other Legislation Amendment Act 2022 </a:t>
            </a:r>
          </a:p>
          <a:p>
            <a:endParaRPr lang="en-ZA" sz="1000" b="1" dirty="0">
              <a:solidFill>
                <a:schemeClr val="tx1">
                  <a:lumMod val="75000"/>
                  <a:lumOff val="25000"/>
                </a:schemeClr>
              </a:solidFill>
            </a:endParaRPr>
          </a:p>
        </p:txBody>
      </p:sp>
      <p:sp>
        <p:nvSpPr>
          <p:cNvPr id="36" name="TextBox 35">
            <a:extLst>
              <a:ext uri="{FF2B5EF4-FFF2-40B4-BE49-F238E27FC236}">
                <a16:creationId xmlns:a16="http://schemas.microsoft.com/office/drawing/2014/main" id="{5C815E08-B02A-53B4-E955-92CA247BE661}"/>
              </a:ext>
            </a:extLst>
          </p:cNvPr>
          <p:cNvSpPr txBox="1"/>
          <p:nvPr/>
        </p:nvSpPr>
        <p:spPr>
          <a:xfrm>
            <a:off x="7368774" y="1741840"/>
            <a:ext cx="1741450" cy="163626"/>
          </a:xfrm>
          <a:prstGeom prst="rect">
            <a:avLst/>
          </a:prstGeom>
          <a:noFill/>
        </p:spPr>
        <p:txBody>
          <a:bodyPr wrap="square" lIns="0" tIns="0" rIns="0" bIns="0" rtlCol="0">
            <a:noAutofit/>
          </a:bodyPr>
          <a:lstStyle/>
          <a:p>
            <a:r>
              <a:rPr lang="en-ZA" sz="1000" b="1" dirty="0">
                <a:solidFill>
                  <a:schemeClr val="bg1"/>
                </a:solidFill>
              </a:rPr>
              <a:t>2022</a:t>
            </a:r>
          </a:p>
        </p:txBody>
      </p:sp>
      <p:sp>
        <p:nvSpPr>
          <p:cNvPr id="15" name="Call-out: Line 14">
            <a:extLst>
              <a:ext uri="{FF2B5EF4-FFF2-40B4-BE49-F238E27FC236}">
                <a16:creationId xmlns:a16="http://schemas.microsoft.com/office/drawing/2014/main" id="{5235FEF9-C9B5-DEB3-FE87-B9198FF3F180}"/>
              </a:ext>
            </a:extLst>
          </p:cNvPr>
          <p:cNvSpPr/>
          <p:nvPr/>
        </p:nvSpPr>
        <p:spPr>
          <a:xfrm>
            <a:off x="4901725" y="3827027"/>
            <a:ext cx="784700" cy="1478398"/>
          </a:xfrm>
          <a:prstGeom prst="borderCallout1">
            <a:avLst>
              <a:gd name="adj1" fmla="val -2522"/>
              <a:gd name="adj2" fmla="val 53572"/>
              <a:gd name="adj3" fmla="val -30707"/>
              <a:gd name="adj4" fmla="val 87367"/>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1E67FA86-BB3D-4423-2500-3D2ED747573E}"/>
              </a:ext>
            </a:extLst>
          </p:cNvPr>
          <p:cNvSpPr txBox="1"/>
          <p:nvPr/>
        </p:nvSpPr>
        <p:spPr>
          <a:xfrm>
            <a:off x="5345868" y="3134507"/>
            <a:ext cx="531812" cy="276999"/>
          </a:xfrm>
          <a:prstGeom prst="rect">
            <a:avLst/>
          </a:prstGeom>
          <a:noFill/>
        </p:spPr>
        <p:txBody>
          <a:bodyPr wrap="none" rtlCol="0">
            <a:spAutoFit/>
          </a:bodyPr>
          <a:lstStyle/>
          <a:p>
            <a:r>
              <a:rPr lang="en-GB" sz="1200" dirty="0"/>
              <a:t>Covid</a:t>
            </a:r>
          </a:p>
        </p:txBody>
      </p:sp>
    </p:spTree>
    <p:extLst>
      <p:ext uri="{BB962C8B-B14F-4D97-AF65-F5344CB8AC3E}">
        <p14:creationId xmlns:p14="http://schemas.microsoft.com/office/powerpoint/2010/main" val="331400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C6641-59E6-1475-FAB7-7A9D58FC6FCB}"/>
            </a:ext>
          </a:extLst>
        </p:cNvPr>
        <p:cNvGrpSpPr/>
        <p:nvPr/>
      </p:nvGrpSpPr>
      <p:grpSpPr>
        <a:xfrm>
          <a:off x="0" y="0"/>
          <a:ext cx="0" cy="0"/>
          <a:chOff x="0" y="0"/>
          <a:chExt cx="0" cy="0"/>
        </a:xfrm>
      </p:grpSpPr>
      <p:pic>
        <p:nvPicPr>
          <p:cNvPr id="6" name="Picture 5" descr="A graph with a line going up&#10;&#10;AI-generated content may be incorrect.">
            <a:extLst>
              <a:ext uri="{FF2B5EF4-FFF2-40B4-BE49-F238E27FC236}">
                <a16:creationId xmlns:a16="http://schemas.microsoft.com/office/drawing/2014/main" id="{41DB0613-4498-B7D2-6B39-BBC2B2CCF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310" y="1161442"/>
            <a:ext cx="9732039" cy="4303473"/>
          </a:xfrm>
          <a:prstGeom prst="rect">
            <a:avLst/>
          </a:prstGeom>
        </p:spPr>
      </p:pic>
      <p:sp>
        <p:nvSpPr>
          <p:cNvPr id="8" name="Title 7">
            <a:extLst>
              <a:ext uri="{FF2B5EF4-FFF2-40B4-BE49-F238E27FC236}">
                <a16:creationId xmlns:a16="http://schemas.microsoft.com/office/drawing/2014/main" id="{E87910EF-BB0F-4E52-4CE8-F996DA24CD1F}"/>
              </a:ext>
            </a:extLst>
          </p:cNvPr>
          <p:cNvSpPr>
            <a:spLocks noGrp="1"/>
          </p:cNvSpPr>
          <p:nvPr>
            <p:ph type="title"/>
          </p:nvPr>
        </p:nvSpPr>
        <p:spPr/>
        <p:txBody>
          <a:bodyPr/>
          <a:lstStyle/>
          <a:p>
            <a:r>
              <a:rPr lang="en-AU"/>
              <a:t>Discontinued &amp; lapsed claims</a:t>
            </a:r>
            <a:endParaRPr lang="en-US"/>
          </a:p>
        </p:txBody>
      </p:sp>
      <p:sp>
        <p:nvSpPr>
          <p:cNvPr id="4" name="Slide Number Placeholder 3">
            <a:extLst>
              <a:ext uri="{FF2B5EF4-FFF2-40B4-BE49-F238E27FC236}">
                <a16:creationId xmlns:a16="http://schemas.microsoft.com/office/drawing/2014/main" id="{0F3C075A-EB4C-EEC2-CCCD-C577D8C05478}"/>
              </a:ext>
            </a:extLst>
          </p:cNvPr>
          <p:cNvSpPr>
            <a:spLocks noGrp="1"/>
          </p:cNvSpPr>
          <p:nvPr>
            <p:ph type="sldNum" sz="quarter" idx="12"/>
          </p:nvPr>
        </p:nvSpPr>
        <p:spPr/>
        <p:txBody>
          <a:bodyPr/>
          <a:lstStyle/>
          <a:p>
            <a:fld id="{741AFF56-1126-4107-9C02-BC0EFBF16431}" type="slidenum">
              <a:rPr lang="en-GB" smtClean="0"/>
              <a:pPr/>
              <a:t>12</a:t>
            </a:fld>
            <a:endParaRPr lang="en-GB"/>
          </a:p>
        </p:txBody>
      </p:sp>
      <p:sp>
        <p:nvSpPr>
          <p:cNvPr id="2" name="Footer Placeholder 4">
            <a:extLst>
              <a:ext uri="{FF2B5EF4-FFF2-40B4-BE49-F238E27FC236}">
                <a16:creationId xmlns:a16="http://schemas.microsoft.com/office/drawing/2014/main" id="{0A239941-3983-D6F1-9F6E-BFF225271CC6}"/>
              </a:ext>
            </a:extLst>
          </p:cNvPr>
          <p:cNvSpPr>
            <a:spLocks noGrp="1"/>
          </p:cNvSpPr>
          <p:nvPr>
            <p:ph type="ftr" sz="quarter" idx="3"/>
          </p:nvPr>
        </p:nvSpPr>
        <p:spPr>
          <a:xfrm>
            <a:off x="4038600" y="6494042"/>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IDSS</a:t>
            </a:r>
          </a:p>
        </p:txBody>
      </p:sp>
      <p:sp>
        <p:nvSpPr>
          <p:cNvPr id="3" name="Content Placeholder 9">
            <a:extLst>
              <a:ext uri="{FF2B5EF4-FFF2-40B4-BE49-F238E27FC236}">
                <a16:creationId xmlns:a16="http://schemas.microsoft.com/office/drawing/2014/main" id="{DD8E479F-1E2D-BDDD-BCE1-A521980B48EC}"/>
              </a:ext>
            </a:extLst>
          </p:cNvPr>
          <p:cNvSpPr txBox="1">
            <a:spLocks/>
          </p:cNvSpPr>
          <p:nvPr/>
        </p:nvSpPr>
        <p:spPr>
          <a:xfrm>
            <a:off x="342572" y="938275"/>
            <a:ext cx="5753428" cy="90961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The number of discontinued (withdrawn) or lapsed (closed due to inactivity) claims has trended upwards post-reform.</a:t>
            </a:r>
          </a:p>
        </p:txBody>
      </p:sp>
      <p:sp>
        <p:nvSpPr>
          <p:cNvPr id="21" name="TextBox 20">
            <a:extLst>
              <a:ext uri="{FF2B5EF4-FFF2-40B4-BE49-F238E27FC236}">
                <a16:creationId xmlns:a16="http://schemas.microsoft.com/office/drawing/2014/main" id="{9DB71D1B-8BEA-C156-B6FD-EF5EF06FE4C5}"/>
              </a:ext>
            </a:extLst>
          </p:cNvPr>
          <p:cNvSpPr txBox="1"/>
          <p:nvPr/>
        </p:nvSpPr>
        <p:spPr>
          <a:xfrm>
            <a:off x="5265097" y="5836763"/>
            <a:ext cx="2614307" cy="523220"/>
          </a:xfrm>
          <a:prstGeom prst="rect">
            <a:avLst/>
          </a:prstGeom>
          <a:noFill/>
        </p:spPr>
        <p:txBody>
          <a:bodyPr wrap="square">
            <a:spAutoFit/>
          </a:bodyPr>
          <a:lstStyle/>
          <a:p>
            <a:pPr algn="ctr">
              <a:spcBef>
                <a:spcPts val="1800"/>
              </a:spcBef>
              <a:spcAft>
                <a:spcPts val="600"/>
              </a:spcAft>
            </a:pPr>
            <a:r>
              <a:rPr lang="en-AU" sz="1400">
                <a:solidFill>
                  <a:schemeClr val="accent3"/>
                </a:solidFill>
              </a:rPr>
              <a:t>Legislative changes introduced December 2019</a:t>
            </a:r>
          </a:p>
        </p:txBody>
      </p:sp>
      <p:sp>
        <p:nvSpPr>
          <p:cNvPr id="22" name="TextBox 21">
            <a:extLst>
              <a:ext uri="{FF2B5EF4-FFF2-40B4-BE49-F238E27FC236}">
                <a16:creationId xmlns:a16="http://schemas.microsoft.com/office/drawing/2014/main" id="{895CCDA3-8A59-6317-88CE-9A63F7F95B91}"/>
              </a:ext>
            </a:extLst>
          </p:cNvPr>
          <p:cNvSpPr txBox="1"/>
          <p:nvPr/>
        </p:nvSpPr>
        <p:spPr>
          <a:xfrm>
            <a:off x="7654859" y="5836763"/>
            <a:ext cx="2794065" cy="523220"/>
          </a:xfrm>
          <a:prstGeom prst="rect">
            <a:avLst/>
          </a:prstGeom>
          <a:noFill/>
        </p:spPr>
        <p:txBody>
          <a:bodyPr wrap="square">
            <a:spAutoFit/>
          </a:bodyPr>
          <a:lstStyle/>
          <a:p>
            <a:pPr algn="ctr">
              <a:spcBef>
                <a:spcPts val="1800"/>
              </a:spcBef>
              <a:spcAft>
                <a:spcPts val="600"/>
              </a:spcAft>
            </a:pPr>
            <a:r>
              <a:rPr lang="en-AU" sz="1400">
                <a:solidFill>
                  <a:schemeClr val="accent3"/>
                </a:solidFill>
              </a:rPr>
              <a:t>COVID-19 restrictions commenced March 2020</a:t>
            </a:r>
          </a:p>
        </p:txBody>
      </p:sp>
      <p:cxnSp>
        <p:nvCxnSpPr>
          <p:cNvPr id="23" name="Straight Arrow Connector 22">
            <a:extLst>
              <a:ext uri="{FF2B5EF4-FFF2-40B4-BE49-F238E27FC236}">
                <a16:creationId xmlns:a16="http://schemas.microsoft.com/office/drawing/2014/main" id="{0D8134A5-B319-C185-61E4-260B5E04FE19}"/>
              </a:ext>
            </a:extLst>
          </p:cNvPr>
          <p:cNvCxnSpPr/>
          <p:nvPr/>
        </p:nvCxnSpPr>
        <p:spPr>
          <a:xfrm flipV="1">
            <a:off x="7638918" y="5382331"/>
            <a:ext cx="0" cy="476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Straight Arrow Connector 23">
            <a:extLst>
              <a:ext uri="{FF2B5EF4-FFF2-40B4-BE49-F238E27FC236}">
                <a16:creationId xmlns:a16="http://schemas.microsoft.com/office/drawing/2014/main" id="{13C5114D-77F4-D0CF-679E-4D348218CAEA}"/>
              </a:ext>
            </a:extLst>
          </p:cNvPr>
          <p:cNvCxnSpPr/>
          <p:nvPr/>
        </p:nvCxnSpPr>
        <p:spPr>
          <a:xfrm flipV="1">
            <a:off x="7879404" y="5382332"/>
            <a:ext cx="0" cy="476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4528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9C6EE-1AF9-2E70-6A75-115FB0187C9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F8E1A6B-2741-5BBD-60C3-9E4B5D2EB8B5}"/>
              </a:ext>
            </a:extLst>
          </p:cNvPr>
          <p:cNvSpPr>
            <a:spLocks noGrp="1"/>
          </p:cNvSpPr>
          <p:nvPr>
            <p:ph type="title"/>
          </p:nvPr>
        </p:nvSpPr>
        <p:spPr/>
        <p:txBody>
          <a:bodyPr/>
          <a:lstStyle/>
          <a:p>
            <a:br>
              <a:rPr lang="en-US" dirty="0"/>
            </a:br>
            <a:br>
              <a:rPr lang="en-US" dirty="0"/>
            </a:br>
            <a:r>
              <a:rPr lang="en-US" dirty="0"/>
              <a:t>Since implementation </a:t>
            </a:r>
          </a:p>
        </p:txBody>
      </p:sp>
      <p:sp>
        <p:nvSpPr>
          <p:cNvPr id="9" name="Content Placeholder 8">
            <a:extLst>
              <a:ext uri="{FF2B5EF4-FFF2-40B4-BE49-F238E27FC236}">
                <a16:creationId xmlns:a16="http://schemas.microsoft.com/office/drawing/2014/main" id="{F17F6522-9DB3-3F68-A405-4E03EA3A1E74}"/>
              </a:ext>
            </a:extLst>
          </p:cNvPr>
          <p:cNvSpPr>
            <a:spLocks noGrp="1"/>
          </p:cNvSpPr>
          <p:nvPr>
            <p:ph idx="1"/>
          </p:nvPr>
        </p:nvSpPr>
        <p:spPr/>
        <p:txBody>
          <a:bodyPr/>
          <a:lstStyle/>
          <a:p>
            <a:pPr marL="285750" lvl="1" indent="-285750">
              <a:buFont typeface="Arial" panose="020B0604020202020204" pitchFamily="34" charset="0"/>
              <a:buChar char="•"/>
            </a:pPr>
            <a:endParaRPr lang="en-GB" sz="1200" dirty="0">
              <a:latin typeface="Arial"/>
              <a:cs typeface="Arial"/>
            </a:endParaRPr>
          </a:p>
          <a:p>
            <a:pPr marL="285750" lvl="1" indent="-285750">
              <a:buFont typeface="Arial" panose="020B0604020202020204" pitchFamily="34" charset="0"/>
              <a:buChar char="•"/>
            </a:pPr>
            <a:endParaRPr lang="en-GB" sz="1600" dirty="0">
              <a:latin typeface="Arial"/>
              <a:cs typeface="Arial"/>
            </a:endParaRPr>
          </a:p>
          <a:p>
            <a:pPr marL="285750" lvl="1" indent="-285750">
              <a:buFont typeface="Arial" panose="020B0604020202020204" pitchFamily="34" charset="0"/>
              <a:buChar char="•"/>
            </a:pPr>
            <a:endParaRPr lang="en-GB" sz="1600" dirty="0">
              <a:latin typeface="Arial"/>
              <a:cs typeface="Arial"/>
            </a:endParaRPr>
          </a:p>
          <a:p>
            <a:pPr marL="285750" lvl="1" indent="-285750">
              <a:buFont typeface="Arial" panose="020B0604020202020204" pitchFamily="34" charset="0"/>
              <a:buChar char="•"/>
            </a:pPr>
            <a:r>
              <a:rPr lang="en-GB" sz="1600" dirty="0">
                <a:latin typeface="Arial"/>
                <a:cs typeface="Arial"/>
              </a:rPr>
              <a:t>1 successful prosecution</a:t>
            </a:r>
            <a:endParaRPr lang="en-GB" sz="1600"/>
          </a:p>
          <a:p>
            <a:pPr marL="641350" lvl="2">
              <a:buFont typeface="Wingdings" panose="020B0604020202020204" pitchFamily="34" charset="0"/>
              <a:buChar char="Ø"/>
            </a:pPr>
            <a:r>
              <a:rPr lang="en-GB" sz="1600" dirty="0">
                <a:latin typeface="Arial"/>
                <a:cs typeface="Arial"/>
              </a:rPr>
              <a:t>94 Claim farming offences and $1M in fines</a:t>
            </a:r>
          </a:p>
          <a:p>
            <a:pPr marL="641350" lvl="2">
              <a:buFont typeface="Wingdings" panose="020B0604020202020204" pitchFamily="34" charset="0"/>
              <a:buChar char="Ø"/>
            </a:pPr>
            <a:endParaRPr lang="en-GB" sz="1600" dirty="0">
              <a:latin typeface="Arial"/>
              <a:cs typeface="Arial"/>
            </a:endParaRPr>
          </a:p>
          <a:p>
            <a:pPr marL="285750" lvl="1" indent="-285750">
              <a:buFont typeface="Arial,Sans-Serif" panose="020B0604020202020204" pitchFamily="34" charset="0"/>
              <a:buChar char="•"/>
            </a:pPr>
            <a:r>
              <a:rPr lang="en-GB" sz="1600" dirty="0">
                <a:latin typeface="Arial"/>
                <a:cs typeface="Arial"/>
              </a:rPr>
              <a:t>Proceedings served on other matters</a:t>
            </a:r>
            <a:endParaRPr lang="en-US" sz="1600">
              <a:solidFill>
                <a:srgbClr val="000000"/>
              </a:solidFill>
              <a:latin typeface="Arial"/>
              <a:cs typeface="Arial"/>
            </a:endParaRPr>
          </a:p>
          <a:p>
            <a:pPr marL="285750" lvl="1" indent="-285750">
              <a:buFont typeface="Arial,Sans-Serif" panose="020B0604020202020204" pitchFamily="34" charset="0"/>
              <a:buChar char="•"/>
            </a:pPr>
            <a:endParaRPr lang="en-GB" sz="1600" dirty="0">
              <a:latin typeface="Arial"/>
              <a:cs typeface="Arial"/>
            </a:endParaRPr>
          </a:p>
          <a:p>
            <a:pPr marL="285750" lvl="1" indent="-285750">
              <a:buFont typeface="Arial,Sans-Serif" panose="020B0604020202020204" pitchFamily="34" charset="0"/>
              <a:buChar char="•"/>
            </a:pPr>
            <a:r>
              <a:rPr lang="en-GB" sz="1600" dirty="0">
                <a:latin typeface="Arial"/>
                <a:cs typeface="Arial"/>
              </a:rPr>
              <a:t>Supreme Court Application</a:t>
            </a:r>
            <a:endParaRPr lang="en-US" sz="1600">
              <a:solidFill>
                <a:srgbClr val="000000"/>
              </a:solidFill>
              <a:latin typeface="Arial"/>
              <a:cs typeface="Arial"/>
            </a:endParaRPr>
          </a:p>
          <a:p>
            <a:pPr marL="285750" lvl="1" indent="-285750">
              <a:buFont typeface="Arial,Sans-Serif" panose="020B0604020202020204" pitchFamily="34" charset="0"/>
              <a:buChar char="•"/>
            </a:pPr>
            <a:endParaRPr lang="en-GB" sz="1600" dirty="0">
              <a:latin typeface="Arial"/>
              <a:cs typeface="Arial"/>
            </a:endParaRPr>
          </a:p>
          <a:p>
            <a:pPr marL="285750" lvl="1" indent="-285750">
              <a:buChar char="•"/>
            </a:pPr>
            <a:r>
              <a:rPr lang="en-GB" sz="1600" dirty="0">
                <a:latin typeface="Arial"/>
                <a:cs typeface="Arial"/>
              </a:rPr>
              <a:t>Investigations ongoing</a:t>
            </a:r>
            <a:br>
              <a:rPr lang="en-US" dirty="0"/>
            </a:br>
            <a:endParaRPr lang="en-US" dirty="0"/>
          </a:p>
          <a:p>
            <a:pPr marL="285750" lvl="1" indent="-285750"/>
            <a:endParaRPr lang="en-GB" dirty="0"/>
          </a:p>
          <a:p>
            <a:pPr marL="285750" lvl="1" indent="-285750"/>
            <a:endParaRPr lang="en-GB" dirty="0"/>
          </a:p>
          <a:p>
            <a:pPr marL="641350" lvl="2" indent="-285750">
              <a:buFont typeface="Wingdings" panose="020B0604020202020204" pitchFamily="34" charset="0"/>
              <a:buChar char="Ø"/>
            </a:pPr>
            <a:endParaRPr lang="en-US"/>
          </a:p>
          <a:p>
            <a:pPr lvl="2" indent="0">
              <a:buNone/>
            </a:pPr>
            <a:endParaRPr lang="en-US"/>
          </a:p>
        </p:txBody>
      </p:sp>
      <p:sp>
        <p:nvSpPr>
          <p:cNvPr id="4" name="Slide Number Placeholder 3">
            <a:extLst>
              <a:ext uri="{FF2B5EF4-FFF2-40B4-BE49-F238E27FC236}">
                <a16:creationId xmlns:a16="http://schemas.microsoft.com/office/drawing/2014/main" id="{3B033364-D6A0-6C71-885C-960B7E50BFC2}"/>
              </a:ext>
            </a:extLst>
          </p:cNvPr>
          <p:cNvSpPr>
            <a:spLocks noGrp="1"/>
          </p:cNvSpPr>
          <p:nvPr>
            <p:ph type="sldNum" sz="quarter" idx="12"/>
          </p:nvPr>
        </p:nvSpPr>
        <p:spPr/>
        <p:txBody>
          <a:bodyPr/>
          <a:lstStyle/>
          <a:p>
            <a:fld id="{741AFF56-1126-4107-9C02-BC0EFBF16431}" type="slidenum">
              <a:rPr lang="en-GB" smtClean="0"/>
              <a:pPr/>
              <a:t>13</a:t>
            </a:fld>
            <a:endParaRPr lang="en-GB"/>
          </a:p>
        </p:txBody>
      </p:sp>
      <p:pic>
        <p:nvPicPr>
          <p:cNvPr id="3" name="Content Placeholder 2" descr="A gavel on a stand">
            <a:extLst>
              <a:ext uri="{FF2B5EF4-FFF2-40B4-BE49-F238E27FC236}">
                <a16:creationId xmlns:a16="http://schemas.microsoft.com/office/drawing/2014/main" id="{356E1CBF-DE15-5922-FC09-76300B5B7BFD}"/>
              </a:ext>
            </a:extLst>
          </p:cNvPr>
          <p:cNvPicPr>
            <a:picLocks noGrp="1" noChangeAspect="1"/>
          </p:cNvPicPr>
          <p:nvPr>
            <p:ph idx="13"/>
          </p:nvPr>
        </p:nvPicPr>
        <p:blipFill>
          <a:blip r:embed="rId3"/>
          <a:stretch>
            <a:fillRect/>
          </a:stretch>
        </p:blipFill>
        <p:spPr>
          <a:xfrm>
            <a:off x="5049453" y="2064192"/>
            <a:ext cx="4719558" cy="3146372"/>
          </a:xfrm>
          <a:prstGeom prst="rect">
            <a:avLst/>
          </a:prstGeom>
        </p:spPr>
      </p:pic>
      <p:sp>
        <p:nvSpPr>
          <p:cNvPr id="2" name="Footer Placeholder 4">
            <a:extLst>
              <a:ext uri="{FF2B5EF4-FFF2-40B4-BE49-F238E27FC236}">
                <a16:creationId xmlns:a16="http://schemas.microsoft.com/office/drawing/2014/main" id="{4D6E1C80-1C06-BB2D-61D5-8E3946CBD089}"/>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IDSS</a:t>
            </a:r>
          </a:p>
        </p:txBody>
      </p:sp>
    </p:spTree>
    <p:extLst>
      <p:ext uri="{BB962C8B-B14F-4D97-AF65-F5344CB8AC3E}">
        <p14:creationId xmlns:p14="http://schemas.microsoft.com/office/powerpoint/2010/main" val="33097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E2425-C323-ADD0-8DC9-D03B0A0BF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98A9A-8801-826D-6070-B72502D3FA81}"/>
              </a:ext>
            </a:extLst>
          </p:cNvPr>
          <p:cNvSpPr>
            <a:spLocks noGrp="1"/>
          </p:cNvSpPr>
          <p:nvPr>
            <p:ph type="title"/>
          </p:nvPr>
        </p:nvSpPr>
        <p:spPr/>
        <p:txBody>
          <a:bodyPr/>
          <a:lstStyle/>
          <a:p>
            <a:r>
              <a:rPr lang="en-US" dirty="0"/>
              <a:t>Evaluation study</a:t>
            </a:r>
          </a:p>
        </p:txBody>
      </p:sp>
      <p:sp>
        <p:nvSpPr>
          <p:cNvPr id="3" name="Text Placeholder 2">
            <a:extLst>
              <a:ext uri="{FF2B5EF4-FFF2-40B4-BE49-F238E27FC236}">
                <a16:creationId xmlns:a16="http://schemas.microsoft.com/office/drawing/2014/main" id="{AD9ED8A9-8EA5-7C6F-9C19-98F448E027C7}"/>
              </a:ext>
            </a:extLst>
          </p:cNvPr>
          <p:cNvSpPr>
            <a:spLocks noGrp="1"/>
          </p:cNvSpPr>
          <p:nvPr>
            <p:ph type="body" sz="quarter" idx="10"/>
          </p:nvPr>
        </p:nvSpPr>
        <p:spPr/>
        <p:txBody>
          <a:bodyPr/>
          <a:lstStyle/>
          <a:p>
            <a:r>
              <a:rPr lang="en-US" dirty="0"/>
              <a:t>02</a:t>
            </a:r>
          </a:p>
        </p:txBody>
      </p:sp>
      <p:sp>
        <p:nvSpPr>
          <p:cNvPr id="4" name="Footer Placeholder 4">
            <a:extLst>
              <a:ext uri="{FF2B5EF4-FFF2-40B4-BE49-F238E27FC236}">
                <a16:creationId xmlns:a16="http://schemas.microsoft.com/office/drawing/2014/main" id="{9D064524-7423-5BC9-17A8-2615952B0BA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50532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92A6D3-129A-6BD2-0CFB-C2E0434CC5D7}"/>
              </a:ext>
            </a:extLst>
          </p:cNvPr>
          <p:cNvSpPr/>
          <p:nvPr/>
        </p:nvSpPr>
        <p:spPr>
          <a:xfrm>
            <a:off x="352425" y="1071503"/>
            <a:ext cx="5221061" cy="418629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Placeholder 13" descr="Scam written on wooden blocks on a table&#10;&#10;AI-generated content may be incorrect.">
            <a:extLst>
              <a:ext uri="{FF2B5EF4-FFF2-40B4-BE49-F238E27FC236}">
                <a16:creationId xmlns:a16="http://schemas.microsoft.com/office/drawing/2014/main" id="{55567475-5894-E19C-0F7C-7283804BB0C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37" r="32779"/>
          <a:stretch/>
        </p:blipFill>
        <p:spPr>
          <a:xfrm>
            <a:off x="6096000" y="0"/>
            <a:ext cx="6096000" cy="6858000"/>
          </a:xfrm>
        </p:spPr>
      </p:pic>
      <p:sp>
        <p:nvSpPr>
          <p:cNvPr id="3" name="Title 2">
            <a:extLst>
              <a:ext uri="{FF2B5EF4-FFF2-40B4-BE49-F238E27FC236}">
                <a16:creationId xmlns:a16="http://schemas.microsoft.com/office/drawing/2014/main" id="{89857CBF-7CA0-0A56-6F28-633958777D31}"/>
              </a:ext>
            </a:extLst>
          </p:cNvPr>
          <p:cNvSpPr>
            <a:spLocks noGrp="1"/>
          </p:cNvSpPr>
          <p:nvPr>
            <p:ph type="title"/>
          </p:nvPr>
        </p:nvSpPr>
        <p:spPr/>
        <p:txBody>
          <a:bodyPr/>
          <a:lstStyle/>
          <a:p>
            <a:r>
              <a:rPr lang="en-US" dirty="0"/>
              <a:t>Purpose of the Study</a:t>
            </a:r>
          </a:p>
        </p:txBody>
      </p:sp>
      <p:sp>
        <p:nvSpPr>
          <p:cNvPr id="4" name="Content Placeholder 3">
            <a:extLst>
              <a:ext uri="{FF2B5EF4-FFF2-40B4-BE49-F238E27FC236}">
                <a16:creationId xmlns:a16="http://schemas.microsoft.com/office/drawing/2014/main" id="{12F98457-76D4-3045-A800-E87E0869B164}"/>
              </a:ext>
            </a:extLst>
          </p:cNvPr>
          <p:cNvSpPr>
            <a:spLocks noGrp="1"/>
          </p:cNvSpPr>
          <p:nvPr>
            <p:ph idx="1"/>
          </p:nvPr>
        </p:nvSpPr>
        <p:spPr>
          <a:xfrm>
            <a:off x="446313" y="1284514"/>
            <a:ext cx="4961429" cy="4559937"/>
          </a:xfrm>
        </p:spPr>
        <p:txBody>
          <a:bodyPr/>
          <a:lstStyle/>
          <a:p>
            <a:pPr lvl="1"/>
            <a:r>
              <a:rPr lang="en-AU" sz="1800" b="1" dirty="0">
                <a:solidFill>
                  <a:schemeClr val="accent1"/>
                </a:solidFill>
              </a:rPr>
              <a:t>To evaluate the effectiveness of the 2019 Queensland CTP claims-farming reforms by:</a:t>
            </a:r>
            <a:endParaRPr lang="en-US" sz="1800" b="1" dirty="0">
              <a:solidFill>
                <a:schemeClr val="accent1"/>
              </a:solidFill>
            </a:endParaRPr>
          </a:p>
          <a:p>
            <a:pPr lvl="1"/>
            <a:endParaRPr lang="en-US" sz="1800" dirty="0"/>
          </a:p>
          <a:p>
            <a:pPr lvl="2">
              <a:spcBef>
                <a:spcPts val="600"/>
              </a:spcBef>
            </a:pPr>
            <a:r>
              <a:rPr lang="en-AU" sz="1800" dirty="0"/>
              <a:t>identifying the </a:t>
            </a:r>
            <a:r>
              <a:rPr lang="en-AU" sz="1800" b="1" dirty="0"/>
              <a:t>claim segments most affected by the reforms</a:t>
            </a:r>
            <a:r>
              <a:rPr lang="en-AU" sz="1800" dirty="0"/>
              <a:t>, and</a:t>
            </a:r>
            <a:endParaRPr lang="en-US" sz="1800" dirty="0"/>
          </a:p>
          <a:p>
            <a:pPr lvl="2">
              <a:spcBef>
                <a:spcPts val="600"/>
              </a:spcBef>
            </a:pPr>
            <a:r>
              <a:rPr lang="en-AU" sz="1800" dirty="0"/>
              <a:t>estimating the </a:t>
            </a:r>
            <a:r>
              <a:rPr lang="en-AU" sz="1800" b="1" dirty="0"/>
              <a:t>cost impact </a:t>
            </a:r>
            <a:r>
              <a:rPr lang="en-AU" sz="1800" dirty="0"/>
              <a:t>associated with the reduction of those claims.</a:t>
            </a:r>
            <a:endParaRPr lang="en-US" sz="1800" dirty="0"/>
          </a:p>
        </p:txBody>
      </p:sp>
      <p:sp>
        <p:nvSpPr>
          <p:cNvPr id="5" name="Slide Number Placeholder 4">
            <a:extLst>
              <a:ext uri="{FF2B5EF4-FFF2-40B4-BE49-F238E27FC236}">
                <a16:creationId xmlns:a16="http://schemas.microsoft.com/office/drawing/2014/main" id="{3C2B1F90-91EE-E1EB-8D5A-0B2FDDC19B11}"/>
              </a:ext>
            </a:extLst>
          </p:cNvPr>
          <p:cNvSpPr>
            <a:spLocks noGrp="1"/>
          </p:cNvSpPr>
          <p:nvPr>
            <p:ph type="sldNum" sz="quarter" idx="12"/>
          </p:nvPr>
        </p:nvSpPr>
        <p:spPr/>
        <p:txBody>
          <a:bodyPr/>
          <a:lstStyle/>
          <a:p>
            <a:fld id="{741AFF56-1126-4107-9C02-BC0EFBF16431}" type="slidenum">
              <a:rPr lang="en-GB" smtClean="0"/>
              <a:pPr/>
              <a:t>15</a:t>
            </a:fld>
            <a:endParaRPr lang="en-GB" dirty="0"/>
          </a:p>
        </p:txBody>
      </p:sp>
      <p:sp>
        <p:nvSpPr>
          <p:cNvPr id="2" name="Footer Placeholder 4">
            <a:extLst>
              <a:ext uri="{FF2B5EF4-FFF2-40B4-BE49-F238E27FC236}">
                <a16:creationId xmlns:a16="http://schemas.microsoft.com/office/drawing/2014/main" id="{37CE5CA2-F18E-5F30-BE5E-28AAC6CB15B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374199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6AF7D-7029-6898-6069-1A9F9D4CC7AD}"/>
              </a:ext>
            </a:extLst>
          </p:cNvPr>
          <p:cNvSpPr/>
          <p:nvPr/>
        </p:nvSpPr>
        <p:spPr>
          <a:xfrm>
            <a:off x="326848" y="1140432"/>
            <a:ext cx="10871983" cy="430951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p:txBody>
          <a:bodyPr/>
          <a:lstStyle/>
          <a:p>
            <a:r>
              <a:rPr lang="en-US" dirty="0"/>
              <a:t>Methodology</a:t>
            </a:r>
          </a:p>
        </p:txBody>
      </p:sp>
      <p:sp>
        <p:nvSpPr>
          <p:cNvPr id="9" name="Content Placeholder 8">
            <a:extLst>
              <a:ext uri="{FF2B5EF4-FFF2-40B4-BE49-F238E27FC236}">
                <a16:creationId xmlns:a16="http://schemas.microsoft.com/office/drawing/2014/main" id="{03F525DC-3DB9-4706-9516-93529F7A30F9}"/>
              </a:ext>
            </a:extLst>
          </p:cNvPr>
          <p:cNvSpPr>
            <a:spLocks noGrp="1"/>
          </p:cNvSpPr>
          <p:nvPr>
            <p:ph idx="1"/>
          </p:nvPr>
        </p:nvSpPr>
        <p:spPr>
          <a:xfrm>
            <a:off x="488055" y="1392397"/>
            <a:ext cx="4885330" cy="4256334"/>
          </a:xfrm>
        </p:spPr>
        <p:txBody>
          <a:bodyPr/>
          <a:lstStyle/>
          <a:p>
            <a:r>
              <a:rPr lang="en-US" sz="1600" b="1" dirty="0">
                <a:solidFill>
                  <a:schemeClr val="accent1"/>
                </a:solidFill>
              </a:rPr>
              <a:t>Data</a:t>
            </a:r>
          </a:p>
          <a:p>
            <a:pPr lvl="1"/>
            <a:r>
              <a:rPr lang="en-US" sz="1600" dirty="0"/>
              <a:t>Queensland CTP claim information </a:t>
            </a:r>
            <a:r>
              <a:rPr lang="en-AU" sz="1600" dirty="0"/>
              <a:t>for accident years 2017–2021, drawn from the Personal Injury Register (PIR), including:</a:t>
            </a:r>
          </a:p>
          <a:p>
            <a:pPr marL="285750" lvl="1" indent="-285750">
              <a:spcBef>
                <a:spcPts val="600"/>
              </a:spcBef>
              <a:buFont typeface="Arial" panose="020B0604020202020204" pitchFamily="34" charset="0"/>
              <a:buChar char="•"/>
            </a:pPr>
            <a:r>
              <a:rPr lang="en-AU" sz="1600" b="1" dirty="0"/>
              <a:t>Claimant information</a:t>
            </a:r>
            <a:r>
              <a:rPr lang="en-AU" sz="1600" dirty="0"/>
              <a:t>: age, earnings, prior claim history, occupation, legal firm, etc</a:t>
            </a:r>
          </a:p>
          <a:p>
            <a:pPr marL="285750" lvl="1" indent="-285750">
              <a:spcBef>
                <a:spcPts val="600"/>
              </a:spcBef>
              <a:buFont typeface="Arial" panose="020B0604020202020204" pitchFamily="34" charset="0"/>
              <a:buChar char="•"/>
            </a:pPr>
            <a:r>
              <a:rPr lang="en-AU" sz="1600" b="1" dirty="0"/>
              <a:t>Accident/injury information</a:t>
            </a:r>
            <a:r>
              <a:rPr lang="en-AU" sz="1600" dirty="0"/>
              <a:t>: accident circumstance, severity, hospitalisation, shared representation, etc</a:t>
            </a:r>
          </a:p>
          <a:p>
            <a:pPr>
              <a:spcBef>
                <a:spcPts val="3000"/>
              </a:spcBef>
            </a:pPr>
            <a:r>
              <a:rPr lang="en-US" sz="1600" b="1" dirty="0">
                <a:solidFill>
                  <a:schemeClr val="accent1"/>
                </a:solidFill>
              </a:rPr>
              <a:t>Signals of change</a:t>
            </a:r>
          </a:p>
          <a:p>
            <a:pPr lvl="1"/>
            <a:r>
              <a:rPr lang="en-AU" sz="1600" dirty="0"/>
              <a:t>Examined </a:t>
            </a:r>
            <a:r>
              <a:rPr lang="en-AU" sz="1600" b="1" dirty="0"/>
              <a:t>shifts in claim frequency</a:t>
            </a:r>
            <a:r>
              <a:rPr lang="en-AU" sz="1600" dirty="0"/>
              <a:t> across year and quarter of accident, and assessed </a:t>
            </a:r>
            <a:r>
              <a:rPr lang="en-AU" sz="1600" b="1" dirty="0"/>
              <a:t>distributional changes</a:t>
            </a:r>
            <a:r>
              <a:rPr lang="en-AU" sz="1600" dirty="0"/>
              <a:t> in key explanatory variables</a:t>
            </a:r>
            <a:endParaRPr lang="en-US" sz="1600" dirty="0"/>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16</a:t>
            </a:fld>
            <a:endParaRPr lang="en-GB" dirty="0"/>
          </a:p>
        </p:txBody>
      </p:sp>
      <p:sp>
        <p:nvSpPr>
          <p:cNvPr id="10" name="Content Placeholder 9">
            <a:extLst>
              <a:ext uri="{FF2B5EF4-FFF2-40B4-BE49-F238E27FC236}">
                <a16:creationId xmlns:a16="http://schemas.microsoft.com/office/drawing/2014/main" id="{13B768C8-CC6B-52DA-D1F2-413B5638908E}"/>
              </a:ext>
            </a:extLst>
          </p:cNvPr>
          <p:cNvSpPr>
            <a:spLocks noGrp="1"/>
          </p:cNvSpPr>
          <p:nvPr>
            <p:ph idx="13"/>
          </p:nvPr>
        </p:nvSpPr>
        <p:spPr>
          <a:xfrm>
            <a:off x="6163923" y="1408057"/>
            <a:ext cx="4885330" cy="4256334"/>
          </a:xfrm>
        </p:spPr>
        <p:txBody>
          <a:bodyPr/>
          <a:lstStyle/>
          <a:p>
            <a:r>
              <a:rPr lang="en-US" sz="1600" b="1" dirty="0">
                <a:solidFill>
                  <a:schemeClr val="accent1"/>
                </a:solidFill>
              </a:rPr>
              <a:t>Methods</a:t>
            </a:r>
          </a:p>
          <a:p>
            <a:pPr lvl="1"/>
            <a:r>
              <a:rPr lang="en-AU" sz="1600" b="1" dirty="0"/>
              <a:t>Classification (GBM)</a:t>
            </a:r>
            <a:r>
              <a:rPr lang="en-AU" sz="1600" dirty="0"/>
              <a:t>:</a:t>
            </a:r>
            <a:r>
              <a:rPr lang="en-AU" sz="1600" b="1" dirty="0"/>
              <a:t> </a:t>
            </a:r>
            <a:r>
              <a:rPr lang="en-AU" sz="1600" dirty="0"/>
              <a:t>Identified variables exhibiting the largest distributional shifts between accident years 2017 and 2021</a:t>
            </a:r>
          </a:p>
          <a:p>
            <a:pPr lvl="1"/>
            <a:endParaRPr lang="en-AU" sz="1600" dirty="0"/>
          </a:p>
          <a:p>
            <a:pPr lvl="1"/>
            <a:r>
              <a:rPr lang="en-AU" sz="1600" b="1" dirty="0"/>
              <a:t>Interpretable decision tree</a:t>
            </a:r>
            <a:r>
              <a:rPr lang="en-AU" sz="1600" dirty="0"/>
              <a:t>: Grouped claims into distinct segments, each representing meaningful combinations of characteristics associated with the most significant changes</a:t>
            </a:r>
          </a:p>
          <a:p>
            <a:pPr lvl="1"/>
            <a:endParaRPr lang="en-AU" sz="1600" dirty="0"/>
          </a:p>
          <a:p>
            <a:endParaRPr lang="en-US" dirty="0"/>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3819905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1D76C-304B-94A5-2D92-D95313B90DF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020212B-0A59-B9E2-B161-A559262873ED}"/>
              </a:ext>
            </a:extLst>
          </p:cNvPr>
          <p:cNvSpPr/>
          <p:nvPr/>
        </p:nvSpPr>
        <p:spPr>
          <a:xfrm>
            <a:off x="326850" y="1140431"/>
            <a:ext cx="10884076" cy="43269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EB8BC3A8-C3B2-E0DD-825E-EF36024B701F}"/>
              </a:ext>
            </a:extLst>
          </p:cNvPr>
          <p:cNvSpPr>
            <a:spLocks noGrp="1"/>
          </p:cNvSpPr>
          <p:nvPr>
            <p:ph type="title"/>
          </p:nvPr>
        </p:nvSpPr>
        <p:spPr/>
        <p:txBody>
          <a:bodyPr/>
          <a:lstStyle/>
          <a:p>
            <a:r>
              <a:rPr lang="en-AU" dirty="0"/>
              <a:t>Challenges and limitations</a:t>
            </a:r>
            <a:endParaRPr lang="en-US" dirty="0"/>
          </a:p>
        </p:txBody>
      </p:sp>
      <p:sp>
        <p:nvSpPr>
          <p:cNvPr id="9" name="Content Placeholder 8">
            <a:extLst>
              <a:ext uri="{FF2B5EF4-FFF2-40B4-BE49-F238E27FC236}">
                <a16:creationId xmlns:a16="http://schemas.microsoft.com/office/drawing/2014/main" id="{CE020451-25B3-8650-C339-F7920D34F396}"/>
              </a:ext>
            </a:extLst>
          </p:cNvPr>
          <p:cNvSpPr>
            <a:spLocks noGrp="1"/>
          </p:cNvSpPr>
          <p:nvPr>
            <p:ph idx="1"/>
          </p:nvPr>
        </p:nvSpPr>
        <p:spPr>
          <a:xfrm>
            <a:off x="624567" y="1300833"/>
            <a:ext cx="4300995" cy="4256334"/>
          </a:xfrm>
        </p:spPr>
        <p:txBody>
          <a:bodyPr/>
          <a:lstStyle/>
          <a:p>
            <a:r>
              <a:rPr lang="en-US" sz="1600" b="1" dirty="0">
                <a:solidFill>
                  <a:schemeClr val="accent1"/>
                </a:solidFill>
              </a:rPr>
              <a:t>Data and definitions</a:t>
            </a:r>
          </a:p>
          <a:p>
            <a:pPr marL="285750" lvl="1" indent="-285750">
              <a:spcBef>
                <a:spcPts val="1200"/>
              </a:spcBef>
              <a:buFont typeface="Arial" panose="020B0604020202020204" pitchFamily="34" charset="0"/>
              <a:buChar char="•"/>
            </a:pPr>
            <a:r>
              <a:rPr lang="en-US" sz="1600" b="1" dirty="0"/>
              <a:t>Missing or measurement error</a:t>
            </a:r>
            <a:r>
              <a:rPr lang="en-US" sz="1600" dirty="0"/>
              <a:t>: </a:t>
            </a:r>
            <a:r>
              <a:rPr lang="en-AU" sz="1600" dirty="0"/>
              <a:t>Some variables show incomplete or inconsistent recording across years</a:t>
            </a:r>
            <a:r>
              <a:rPr lang="en-US" sz="1600" dirty="0"/>
              <a:t>.</a:t>
            </a:r>
          </a:p>
          <a:p>
            <a:pPr marL="285750" lvl="1" indent="-285750">
              <a:spcBef>
                <a:spcPts val="1200"/>
              </a:spcBef>
              <a:buFont typeface="Arial" panose="020B0604020202020204" pitchFamily="34" charset="0"/>
              <a:buChar char="•"/>
            </a:pPr>
            <a:r>
              <a:rPr lang="en-US" sz="1600" b="1" dirty="0"/>
              <a:t>Definition drift</a:t>
            </a:r>
            <a:r>
              <a:rPr lang="en-US" sz="1600" dirty="0"/>
              <a:t>: </a:t>
            </a:r>
            <a:r>
              <a:rPr lang="en-AU" sz="1600" dirty="0"/>
              <a:t>Changes in coding or reporting practices over time may cause apparent trends that do not reflect true behavioural changes.</a:t>
            </a:r>
            <a:endParaRPr lang="en-US" sz="1600" dirty="0"/>
          </a:p>
        </p:txBody>
      </p:sp>
      <p:sp>
        <p:nvSpPr>
          <p:cNvPr id="4" name="Slide Number Placeholder 3">
            <a:extLst>
              <a:ext uri="{FF2B5EF4-FFF2-40B4-BE49-F238E27FC236}">
                <a16:creationId xmlns:a16="http://schemas.microsoft.com/office/drawing/2014/main" id="{99534E59-C35D-229E-60ED-731749BA5520}"/>
              </a:ext>
            </a:extLst>
          </p:cNvPr>
          <p:cNvSpPr>
            <a:spLocks noGrp="1"/>
          </p:cNvSpPr>
          <p:nvPr>
            <p:ph type="sldNum" sz="quarter" idx="12"/>
          </p:nvPr>
        </p:nvSpPr>
        <p:spPr/>
        <p:txBody>
          <a:bodyPr/>
          <a:lstStyle/>
          <a:p>
            <a:fld id="{741AFF56-1126-4107-9C02-BC0EFBF16431}" type="slidenum">
              <a:rPr lang="en-GB" smtClean="0"/>
              <a:pPr/>
              <a:t>17</a:t>
            </a:fld>
            <a:endParaRPr lang="en-GB" dirty="0"/>
          </a:p>
        </p:txBody>
      </p:sp>
      <p:sp>
        <p:nvSpPr>
          <p:cNvPr id="10" name="Content Placeholder 9">
            <a:extLst>
              <a:ext uri="{FF2B5EF4-FFF2-40B4-BE49-F238E27FC236}">
                <a16:creationId xmlns:a16="http://schemas.microsoft.com/office/drawing/2014/main" id="{88D0754E-8D93-5B06-E176-5F0737689556}"/>
              </a:ext>
            </a:extLst>
          </p:cNvPr>
          <p:cNvSpPr>
            <a:spLocks noGrp="1"/>
          </p:cNvSpPr>
          <p:nvPr>
            <p:ph idx="13"/>
          </p:nvPr>
        </p:nvSpPr>
        <p:spPr>
          <a:xfrm>
            <a:off x="5730659" y="1300833"/>
            <a:ext cx="5318268" cy="4256334"/>
          </a:xfrm>
        </p:spPr>
        <p:txBody>
          <a:bodyPr/>
          <a:lstStyle/>
          <a:p>
            <a:r>
              <a:rPr lang="en-US" sz="1600" b="1" dirty="0">
                <a:solidFill>
                  <a:schemeClr val="accent1"/>
                </a:solidFill>
              </a:rPr>
              <a:t>Approach and segment identification</a:t>
            </a:r>
          </a:p>
          <a:p>
            <a:pPr marL="285750" lvl="1" indent="-285750">
              <a:spcBef>
                <a:spcPts val="1200"/>
              </a:spcBef>
              <a:buFont typeface="Arial" panose="020B0604020202020204" pitchFamily="34" charset="0"/>
              <a:buChar char="•"/>
            </a:pPr>
            <a:r>
              <a:rPr lang="en-AU" sz="1600" b="1" dirty="0"/>
              <a:t>Causality limits</a:t>
            </a:r>
            <a:r>
              <a:rPr lang="en-AU" sz="1600" dirty="0"/>
              <a:t>: Observed signals cannot fully isolate the reform impact from other concurrent influences such as COVID-19, macroeconomic factors, or exposure mix changes.</a:t>
            </a:r>
          </a:p>
          <a:p>
            <a:pPr marL="285750" lvl="1" indent="-285750">
              <a:spcBef>
                <a:spcPts val="1200"/>
              </a:spcBef>
              <a:buFont typeface="Arial" panose="020B0604020202020204" pitchFamily="34" charset="0"/>
              <a:buChar char="•"/>
            </a:pPr>
            <a:r>
              <a:rPr lang="en-AU" sz="1600" b="1" dirty="0"/>
              <a:t>Collinearity</a:t>
            </a:r>
            <a:r>
              <a:rPr lang="en-AU" sz="1600" dirty="0"/>
              <a:t>: Many variables are correlated to varying extent, making it difficult to interpret isolated effects and form distinct segments.</a:t>
            </a:r>
          </a:p>
          <a:p>
            <a:pPr marL="285750" lvl="1" indent="-285750">
              <a:spcBef>
                <a:spcPts val="1200"/>
              </a:spcBef>
              <a:buFont typeface="Arial" panose="020B0604020202020204" pitchFamily="34" charset="0"/>
              <a:buChar char="•"/>
            </a:pPr>
            <a:r>
              <a:rPr lang="en-AU" sz="1600" b="1" dirty="0"/>
              <a:t>Segment leakage: </a:t>
            </a:r>
            <a:r>
              <a:rPr lang="en-AU" sz="1600" dirty="0"/>
              <a:t>There is an inherent trade-off between clear, interpretable segmentation and complete capture of claims-farming activity. Some farmed claims may remain outside the identified shrinking segments (false negatives), while some non-farmed claims may be included within them (false positives).</a:t>
            </a:r>
            <a:endParaRPr lang="en-US" sz="1600" dirty="0"/>
          </a:p>
          <a:p>
            <a:endParaRPr lang="en-US" dirty="0"/>
          </a:p>
        </p:txBody>
      </p:sp>
      <p:sp>
        <p:nvSpPr>
          <p:cNvPr id="2" name="Footer Placeholder 4">
            <a:extLst>
              <a:ext uri="{FF2B5EF4-FFF2-40B4-BE49-F238E27FC236}">
                <a16:creationId xmlns:a16="http://schemas.microsoft.com/office/drawing/2014/main" id="{7E8163E0-32E0-D63B-D679-FF0A1F980BC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115093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9819-7D98-75B8-5181-97B8A4A6F0F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C72BF11-FBEC-F891-1473-9F03550A424A}"/>
              </a:ext>
            </a:extLst>
          </p:cNvPr>
          <p:cNvSpPr/>
          <p:nvPr/>
        </p:nvSpPr>
        <p:spPr>
          <a:xfrm>
            <a:off x="6360705" y="977462"/>
            <a:ext cx="4985797" cy="4653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E4C9FF6-CA55-26AF-3BE6-93C2E5964968}"/>
              </a:ext>
            </a:extLst>
          </p:cNvPr>
          <p:cNvSpPr/>
          <p:nvPr/>
        </p:nvSpPr>
        <p:spPr>
          <a:xfrm>
            <a:off x="441434" y="977462"/>
            <a:ext cx="4985797" cy="4653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8161F8F1-2C03-DE4D-B841-2229D3DAD9B9}"/>
              </a:ext>
            </a:extLst>
          </p:cNvPr>
          <p:cNvSpPr>
            <a:spLocks noGrp="1"/>
          </p:cNvSpPr>
          <p:nvPr>
            <p:ph type="title"/>
          </p:nvPr>
        </p:nvSpPr>
        <p:spPr>
          <a:xfrm>
            <a:off x="326849" y="288389"/>
            <a:ext cx="8854858" cy="1232435"/>
          </a:xfrm>
        </p:spPr>
        <p:txBody>
          <a:bodyPr/>
          <a:lstStyle/>
          <a:p>
            <a:r>
              <a:rPr lang="en-AU" dirty="0"/>
              <a:t> Variables exhibiting the largest distributional shifts </a:t>
            </a:r>
            <a:endParaRPr lang="en-US" dirty="0"/>
          </a:p>
        </p:txBody>
      </p:sp>
      <p:sp>
        <p:nvSpPr>
          <p:cNvPr id="4" name="Slide Number Placeholder 3">
            <a:extLst>
              <a:ext uri="{FF2B5EF4-FFF2-40B4-BE49-F238E27FC236}">
                <a16:creationId xmlns:a16="http://schemas.microsoft.com/office/drawing/2014/main" id="{6413DCFD-7F90-255A-088A-82E490289215}"/>
              </a:ext>
            </a:extLst>
          </p:cNvPr>
          <p:cNvSpPr>
            <a:spLocks noGrp="1"/>
          </p:cNvSpPr>
          <p:nvPr>
            <p:ph type="sldNum" sz="quarter" idx="12"/>
          </p:nvPr>
        </p:nvSpPr>
        <p:spPr/>
        <p:txBody>
          <a:bodyPr/>
          <a:lstStyle/>
          <a:p>
            <a:fld id="{741AFF56-1126-4107-9C02-BC0EFBF16431}" type="slidenum">
              <a:rPr lang="en-GB" smtClean="0"/>
              <a:pPr/>
              <a:t>18</a:t>
            </a:fld>
            <a:endParaRPr lang="en-GB" dirty="0"/>
          </a:p>
        </p:txBody>
      </p:sp>
      <p:pic>
        <p:nvPicPr>
          <p:cNvPr id="9" name="Picture 8">
            <a:extLst>
              <a:ext uri="{FF2B5EF4-FFF2-40B4-BE49-F238E27FC236}">
                <a16:creationId xmlns:a16="http://schemas.microsoft.com/office/drawing/2014/main" id="{855EBEBE-E274-43BD-83B1-BDFD4492BD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08573" y="1448435"/>
            <a:ext cx="3076733" cy="3275088"/>
          </a:xfrm>
          <a:prstGeom prst="rect">
            <a:avLst/>
          </a:prstGeom>
        </p:spPr>
      </p:pic>
      <p:sp>
        <p:nvSpPr>
          <p:cNvPr id="2" name="Footer Placeholder 4">
            <a:extLst>
              <a:ext uri="{FF2B5EF4-FFF2-40B4-BE49-F238E27FC236}">
                <a16:creationId xmlns:a16="http://schemas.microsoft.com/office/drawing/2014/main" id="{1AA31B47-3AC5-0D7F-ED3D-A2005F2B6D5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cxnSp>
        <p:nvCxnSpPr>
          <p:cNvPr id="17" name="Straight Arrow Connector 16">
            <a:extLst>
              <a:ext uri="{FF2B5EF4-FFF2-40B4-BE49-F238E27FC236}">
                <a16:creationId xmlns:a16="http://schemas.microsoft.com/office/drawing/2014/main" id="{926BAF14-1F8C-9D11-958A-1E111301329B}"/>
              </a:ext>
            </a:extLst>
          </p:cNvPr>
          <p:cNvCxnSpPr>
            <a:cxnSpLocks/>
          </p:cNvCxnSpPr>
          <p:nvPr/>
        </p:nvCxnSpPr>
        <p:spPr>
          <a:xfrm flipH="1">
            <a:off x="2535918" y="2346488"/>
            <a:ext cx="1072779" cy="5115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7DC8DE-D5A6-5881-4E0C-25CAD933C1D1}"/>
              </a:ext>
            </a:extLst>
          </p:cNvPr>
          <p:cNvSpPr txBox="1"/>
          <p:nvPr/>
        </p:nvSpPr>
        <p:spPr>
          <a:xfrm>
            <a:off x="3748764" y="2161822"/>
            <a:ext cx="979114" cy="369332"/>
          </a:xfrm>
          <a:prstGeom prst="rect">
            <a:avLst/>
          </a:prstGeom>
          <a:noFill/>
        </p:spPr>
        <p:txBody>
          <a:bodyPr wrap="none" rtlCol="0">
            <a:spAutoFit/>
          </a:bodyPr>
          <a:lstStyle/>
          <a:p>
            <a:r>
              <a:rPr lang="en-GB" dirty="0"/>
              <a:t>Earnings</a:t>
            </a:r>
            <a:endParaRPr lang="en-AU" dirty="0"/>
          </a:p>
        </p:txBody>
      </p:sp>
      <p:sp>
        <p:nvSpPr>
          <p:cNvPr id="23" name="TextBox 22">
            <a:extLst>
              <a:ext uri="{FF2B5EF4-FFF2-40B4-BE49-F238E27FC236}">
                <a16:creationId xmlns:a16="http://schemas.microsoft.com/office/drawing/2014/main" id="{C5735B41-14AD-0FC3-BD3B-79E19867720A}"/>
              </a:ext>
            </a:extLst>
          </p:cNvPr>
          <p:cNvSpPr txBox="1"/>
          <p:nvPr/>
        </p:nvSpPr>
        <p:spPr>
          <a:xfrm>
            <a:off x="3967671" y="3151364"/>
            <a:ext cx="540212" cy="369332"/>
          </a:xfrm>
          <a:prstGeom prst="rect">
            <a:avLst/>
          </a:prstGeom>
          <a:noFill/>
        </p:spPr>
        <p:txBody>
          <a:bodyPr wrap="none" rtlCol="0">
            <a:spAutoFit/>
          </a:bodyPr>
          <a:lstStyle/>
          <a:p>
            <a:r>
              <a:rPr lang="en-GB" dirty="0"/>
              <a:t>Age</a:t>
            </a:r>
            <a:endParaRPr lang="en-AU" dirty="0"/>
          </a:p>
        </p:txBody>
      </p:sp>
      <p:sp>
        <p:nvSpPr>
          <p:cNvPr id="24" name="TextBox 23">
            <a:extLst>
              <a:ext uri="{FF2B5EF4-FFF2-40B4-BE49-F238E27FC236}">
                <a16:creationId xmlns:a16="http://schemas.microsoft.com/office/drawing/2014/main" id="{E8506A64-BCE4-2073-BEA3-FBF3BDF0ED73}"/>
              </a:ext>
            </a:extLst>
          </p:cNvPr>
          <p:cNvSpPr txBox="1"/>
          <p:nvPr/>
        </p:nvSpPr>
        <p:spPr>
          <a:xfrm>
            <a:off x="3654576" y="4032347"/>
            <a:ext cx="1242648" cy="646331"/>
          </a:xfrm>
          <a:prstGeom prst="rect">
            <a:avLst/>
          </a:prstGeom>
          <a:noFill/>
        </p:spPr>
        <p:txBody>
          <a:bodyPr wrap="none" rtlCol="0">
            <a:spAutoFit/>
          </a:bodyPr>
          <a:lstStyle/>
          <a:p>
            <a:pPr algn="ctr"/>
            <a:r>
              <a:rPr lang="en-GB" dirty="0"/>
              <a:t>Prior claim </a:t>
            </a:r>
          </a:p>
          <a:p>
            <a:pPr algn="ctr"/>
            <a:r>
              <a:rPr lang="en-GB" dirty="0"/>
              <a:t>history</a:t>
            </a:r>
            <a:endParaRPr lang="en-AU" dirty="0"/>
          </a:p>
        </p:txBody>
      </p:sp>
      <p:cxnSp>
        <p:nvCxnSpPr>
          <p:cNvPr id="25" name="Straight Arrow Connector 24">
            <a:extLst>
              <a:ext uri="{FF2B5EF4-FFF2-40B4-BE49-F238E27FC236}">
                <a16:creationId xmlns:a16="http://schemas.microsoft.com/office/drawing/2014/main" id="{2DC2AB7C-ADAE-9033-8DA8-68A35C2D3906}"/>
              </a:ext>
            </a:extLst>
          </p:cNvPr>
          <p:cNvCxnSpPr/>
          <p:nvPr/>
        </p:nvCxnSpPr>
        <p:spPr>
          <a:xfrm flipH="1">
            <a:off x="8723967" y="2273599"/>
            <a:ext cx="942681" cy="58446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30698E8-A63C-29A3-93C6-9F6AEE2FC246}"/>
              </a:ext>
            </a:extLst>
          </p:cNvPr>
          <p:cNvCxnSpPr>
            <a:cxnSpLocks/>
          </p:cNvCxnSpPr>
          <p:nvPr/>
        </p:nvCxnSpPr>
        <p:spPr>
          <a:xfrm flipH="1">
            <a:off x="8691815" y="3345183"/>
            <a:ext cx="97483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80F820-1B9E-53DA-D305-0FB37BDC7010}"/>
              </a:ext>
            </a:extLst>
          </p:cNvPr>
          <p:cNvCxnSpPr>
            <a:cxnSpLocks/>
          </p:cNvCxnSpPr>
          <p:nvPr/>
        </p:nvCxnSpPr>
        <p:spPr>
          <a:xfrm flipH="1" flipV="1">
            <a:off x="8718422" y="3832306"/>
            <a:ext cx="948226" cy="62657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06EEB2-842E-1275-AB04-BEB807B948A9}"/>
              </a:ext>
            </a:extLst>
          </p:cNvPr>
          <p:cNvSpPr txBox="1"/>
          <p:nvPr/>
        </p:nvSpPr>
        <p:spPr>
          <a:xfrm>
            <a:off x="1644325" y="1166881"/>
            <a:ext cx="2709781" cy="707886"/>
          </a:xfrm>
          <a:prstGeom prst="rect">
            <a:avLst/>
          </a:prstGeom>
          <a:noFill/>
        </p:spPr>
        <p:txBody>
          <a:bodyPr wrap="none" rtlCol="0">
            <a:spAutoFit/>
          </a:bodyPr>
          <a:lstStyle/>
          <a:p>
            <a:r>
              <a:rPr lang="en-GB" sz="2000" b="1" dirty="0">
                <a:solidFill>
                  <a:schemeClr val="accent1"/>
                </a:solidFill>
              </a:rPr>
              <a:t>Claimant characteristics</a:t>
            </a:r>
          </a:p>
          <a:p>
            <a:endParaRPr lang="en-AU" sz="2000" b="1" dirty="0"/>
          </a:p>
        </p:txBody>
      </p:sp>
      <p:cxnSp>
        <p:nvCxnSpPr>
          <p:cNvPr id="18" name="Straight Arrow Connector 17">
            <a:extLst>
              <a:ext uri="{FF2B5EF4-FFF2-40B4-BE49-F238E27FC236}">
                <a16:creationId xmlns:a16="http://schemas.microsoft.com/office/drawing/2014/main" id="{762AB0C3-AB05-8601-569B-5AB93B4124FD}"/>
              </a:ext>
            </a:extLst>
          </p:cNvPr>
          <p:cNvCxnSpPr>
            <a:cxnSpLocks/>
          </p:cNvCxnSpPr>
          <p:nvPr/>
        </p:nvCxnSpPr>
        <p:spPr>
          <a:xfrm flipH="1">
            <a:off x="2535918" y="3345183"/>
            <a:ext cx="10727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EB8554-3215-97D7-869A-07D0E4BF93B2}"/>
              </a:ext>
            </a:extLst>
          </p:cNvPr>
          <p:cNvCxnSpPr>
            <a:cxnSpLocks/>
          </p:cNvCxnSpPr>
          <p:nvPr/>
        </p:nvCxnSpPr>
        <p:spPr>
          <a:xfrm flipH="1" flipV="1">
            <a:off x="2535918" y="3832306"/>
            <a:ext cx="1072778" cy="527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D50BB0A-89B7-0010-37A2-A1545396E4C2}"/>
              </a:ext>
            </a:extLst>
          </p:cNvPr>
          <p:cNvSpPr txBox="1"/>
          <p:nvPr/>
        </p:nvSpPr>
        <p:spPr>
          <a:xfrm>
            <a:off x="8124615" y="1154572"/>
            <a:ext cx="2109232" cy="400110"/>
          </a:xfrm>
          <a:prstGeom prst="rect">
            <a:avLst/>
          </a:prstGeom>
          <a:noFill/>
        </p:spPr>
        <p:txBody>
          <a:bodyPr wrap="none" rtlCol="0">
            <a:spAutoFit/>
          </a:bodyPr>
          <a:lstStyle/>
          <a:p>
            <a:r>
              <a:rPr lang="en-GB" sz="2000" b="1" dirty="0">
                <a:solidFill>
                  <a:schemeClr val="accent1"/>
                </a:solidFill>
              </a:rPr>
              <a:t>Accident outcome</a:t>
            </a:r>
          </a:p>
        </p:txBody>
      </p:sp>
      <p:sp>
        <p:nvSpPr>
          <p:cNvPr id="36" name="TextBox 35">
            <a:extLst>
              <a:ext uri="{FF2B5EF4-FFF2-40B4-BE49-F238E27FC236}">
                <a16:creationId xmlns:a16="http://schemas.microsoft.com/office/drawing/2014/main" id="{E1FD4B51-1E3C-1CF2-41C4-3E110319481C}"/>
              </a:ext>
            </a:extLst>
          </p:cNvPr>
          <p:cNvSpPr txBox="1"/>
          <p:nvPr/>
        </p:nvSpPr>
        <p:spPr>
          <a:xfrm>
            <a:off x="9707998" y="1950433"/>
            <a:ext cx="1572610" cy="646331"/>
          </a:xfrm>
          <a:prstGeom prst="rect">
            <a:avLst/>
          </a:prstGeom>
          <a:noFill/>
        </p:spPr>
        <p:txBody>
          <a:bodyPr wrap="none" rtlCol="0">
            <a:spAutoFit/>
          </a:bodyPr>
          <a:lstStyle/>
          <a:p>
            <a:pPr algn="ctr"/>
            <a:r>
              <a:rPr lang="en-GB" dirty="0"/>
              <a:t>Shared </a:t>
            </a:r>
          </a:p>
          <a:p>
            <a:pPr algn="ctr"/>
            <a:r>
              <a:rPr lang="en-GB" dirty="0"/>
              <a:t>representation</a:t>
            </a:r>
            <a:endParaRPr lang="en-AU" dirty="0"/>
          </a:p>
        </p:txBody>
      </p:sp>
      <p:sp>
        <p:nvSpPr>
          <p:cNvPr id="37" name="TextBox 36">
            <a:extLst>
              <a:ext uri="{FF2B5EF4-FFF2-40B4-BE49-F238E27FC236}">
                <a16:creationId xmlns:a16="http://schemas.microsoft.com/office/drawing/2014/main" id="{9F578748-8AC4-F719-9998-1E9DEBFF2CFC}"/>
              </a:ext>
            </a:extLst>
          </p:cNvPr>
          <p:cNvSpPr txBox="1"/>
          <p:nvPr/>
        </p:nvSpPr>
        <p:spPr>
          <a:xfrm>
            <a:off x="9803056" y="3151364"/>
            <a:ext cx="1382494" cy="369332"/>
          </a:xfrm>
          <a:prstGeom prst="rect">
            <a:avLst/>
          </a:prstGeom>
          <a:noFill/>
        </p:spPr>
        <p:txBody>
          <a:bodyPr wrap="none" rtlCol="0">
            <a:spAutoFit/>
          </a:bodyPr>
          <a:lstStyle/>
          <a:p>
            <a:r>
              <a:rPr lang="en-GB" dirty="0"/>
              <a:t>Hospital visit</a:t>
            </a:r>
            <a:endParaRPr lang="en-AU" dirty="0"/>
          </a:p>
        </p:txBody>
      </p:sp>
      <p:sp>
        <p:nvSpPr>
          <p:cNvPr id="38" name="TextBox 37">
            <a:extLst>
              <a:ext uri="{FF2B5EF4-FFF2-40B4-BE49-F238E27FC236}">
                <a16:creationId xmlns:a16="http://schemas.microsoft.com/office/drawing/2014/main" id="{6B1170A3-51D6-4032-E125-627C69043F4D}"/>
              </a:ext>
            </a:extLst>
          </p:cNvPr>
          <p:cNvSpPr txBox="1"/>
          <p:nvPr/>
        </p:nvSpPr>
        <p:spPr>
          <a:xfrm>
            <a:off x="9707998" y="4274212"/>
            <a:ext cx="1628266" cy="369332"/>
          </a:xfrm>
          <a:prstGeom prst="rect">
            <a:avLst/>
          </a:prstGeom>
          <a:noFill/>
        </p:spPr>
        <p:txBody>
          <a:bodyPr wrap="none" rtlCol="0">
            <a:spAutoFit/>
          </a:bodyPr>
          <a:lstStyle/>
          <a:p>
            <a:pPr algn="ctr"/>
            <a:r>
              <a:rPr lang="en-GB" dirty="0"/>
              <a:t>Treatment</a:t>
            </a:r>
            <a:r>
              <a:rPr lang="en-GB" dirty="0">
                <a:solidFill>
                  <a:schemeClr val="accent1">
                    <a:lumMod val="50000"/>
                  </a:schemeClr>
                </a:solidFill>
              </a:rPr>
              <a:t> </a:t>
            </a:r>
            <a:r>
              <a:rPr lang="en-GB" dirty="0"/>
              <a:t>type</a:t>
            </a:r>
            <a:endParaRPr lang="en-AU" dirty="0"/>
          </a:p>
        </p:txBody>
      </p:sp>
      <p:pic>
        <p:nvPicPr>
          <p:cNvPr id="5" name="Picture 4" descr="A blue silhouette of a person&#10;&#10;AI-generated content may be incorrect.">
            <a:extLst>
              <a:ext uri="{FF2B5EF4-FFF2-40B4-BE49-F238E27FC236}">
                <a16:creationId xmlns:a16="http://schemas.microsoft.com/office/drawing/2014/main" id="{80D4CA22-5F5D-58E8-5353-A37BF443C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57" y="1729383"/>
            <a:ext cx="1602968" cy="3124216"/>
          </a:xfrm>
          <a:prstGeom prst="rect">
            <a:avLst/>
          </a:prstGeom>
        </p:spPr>
      </p:pic>
    </p:spTree>
    <p:extLst>
      <p:ext uri="{BB962C8B-B14F-4D97-AF65-F5344CB8AC3E}">
        <p14:creationId xmlns:p14="http://schemas.microsoft.com/office/powerpoint/2010/main" val="66702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E711-9C0F-E535-0F9B-A1FDC96F6EE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CBE886-BC7D-E552-33AC-F0CA9ED72474}"/>
              </a:ext>
            </a:extLst>
          </p:cNvPr>
          <p:cNvSpPr/>
          <p:nvPr/>
        </p:nvSpPr>
        <p:spPr>
          <a:xfrm>
            <a:off x="441433" y="3889834"/>
            <a:ext cx="4685369" cy="143791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AA1F9D1A-29D7-B92E-6270-D8AC50542981}"/>
              </a:ext>
            </a:extLst>
          </p:cNvPr>
          <p:cNvSpPr/>
          <p:nvPr/>
        </p:nvSpPr>
        <p:spPr>
          <a:xfrm>
            <a:off x="441434" y="1119883"/>
            <a:ext cx="4685369" cy="143791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54A6304A-D730-7A2A-F842-CF901E3B7E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449025" y="3630849"/>
            <a:ext cx="4949343" cy="2749635"/>
          </a:xfrm>
          <a:prstGeom prst="rect">
            <a:avLst/>
          </a:prstGeom>
        </p:spPr>
      </p:pic>
      <p:sp>
        <p:nvSpPr>
          <p:cNvPr id="8" name="Title 7">
            <a:extLst>
              <a:ext uri="{FF2B5EF4-FFF2-40B4-BE49-F238E27FC236}">
                <a16:creationId xmlns:a16="http://schemas.microsoft.com/office/drawing/2014/main" id="{471657E4-78A8-4D60-C60F-381BA50B4568}"/>
              </a:ext>
            </a:extLst>
          </p:cNvPr>
          <p:cNvSpPr>
            <a:spLocks noGrp="1"/>
          </p:cNvSpPr>
          <p:nvPr>
            <p:ph type="title"/>
          </p:nvPr>
        </p:nvSpPr>
        <p:spPr>
          <a:xfrm>
            <a:off x="326849" y="288389"/>
            <a:ext cx="8854858" cy="1232435"/>
          </a:xfrm>
        </p:spPr>
        <p:txBody>
          <a:bodyPr/>
          <a:lstStyle/>
          <a:p>
            <a:r>
              <a:rPr lang="en-AU" dirty="0"/>
              <a:t> Variables exhibiting the largest distributional shifts </a:t>
            </a:r>
            <a:endParaRPr lang="en-US" dirty="0"/>
          </a:p>
        </p:txBody>
      </p:sp>
      <p:sp>
        <p:nvSpPr>
          <p:cNvPr id="9" name="Content Placeholder 8">
            <a:extLst>
              <a:ext uri="{FF2B5EF4-FFF2-40B4-BE49-F238E27FC236}">
                <a16:creationId xmlns:a16="http://schemas.microsoft.com/office/drawing/2014/main" id="{2DD759F2-B265-C143-9B66-6DF56D4B302F}"/>
              </a:ext>
            </a:extLst>
          </p:cNvPr>
          <p:cNvSpPr>
            <a:spLocks noGrp="1"/>
          </p:cNvSpPr>
          <p:nvPr>
            <p:ph idx="1"/>
          </p:nvPr>
        </p:nvSpPr>
        <p:spPr>
          <a:xfrm>
            <a:off x="524052" y="1325367"/>
            <a:ext cx="4602751" cy="2269412"/>
          </a:xfrm>
        </p:spPr>
        <p:txBody>
          <a:bodyPr/>
          <a:lstStyle/>
          <a:p>
            <a:r>
              <a:rPr lang="en-US" sz="1600" b="1" dirty="0">
                <a:solidFill>
                  <a:schemeClr val="accent1"/>
                </a:solidFill>
              </a:rPr>
              <a:t>Claimant weekly earning</a:t>
            </a:r>
          </a:p>
          <a:p>
            <a:pPr lvl="1"/>
            <a:r>
              <a:rPr lang="en-AU" sz="1600" dirty="0"/>
              <a:t>Claim mix shifted </a:t>
            </a:r>
            <a:r>
              <a:rPr lang="en-AU" sz="1600" b="1" dirty="0"/>
              <a:t>away from missing or low-income earners </a:t>
            </a:r>
            <a:r>
              <a:rPr lang="en-AU" sz="1600" dirty="0"/>
              <a:t>toward mid-to high-income claimants.</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1600" b="1" dirty="0">
                <a:solidFill>
                  <a:schemeClr val="accent1"/>
                </a:solidFill>
              </a:rPr>
              <a:t>Claimant age</a:t>
            </a:r>
          </a:p>
          <a:p>
            <a:pPr lvl="1"/>
            <a:r>
              <a:rPr lang="en-AU" sz="1600" dirty="0"/>
              <a:t>Claim mix </a:t>
            </a:r>
            <a:r>
              <a:rPr lang="en-AU" sz="1600" b="1" dirty="0"/>
              <a:t>shifted from younger claimants (≤30 years) </a:t>
            </a:r>
            <a:r>
              <a:rPr lang="en-AU" sz="1600" dirty="0"/>
              <a:t>toward older age groups (&gt;30 years).</a:t>
            </a:r>
            <a:endParaRPr lang="en-US" sz="1600" dirty="0"/>
          </a:p>
        </p:txBody>
      </p:sp>
      <p:sp>
        <p:nvSpPr>
          <p:cNvPr id="4" name="Slide Number Placeholder 3">
            <a:extLst>
              <a:ext uri="{FF2B5EF4-FFF2-40B4-BE49-F238E27FC236}">
                <a16:creationId xmlns:a16="http://schemas.microsoft.com/office/drawing/2014/main" id="{F8CF61E3-E76D-A9F3-3D0A-F3D92C4E431C}"/>
              </a:ext>
            </a:extLst>
          </p:cNvPr>
          <p:cNvSpPr>
            <a:spLocks noGrp="1"/>
          </p:cNvSpPr>
          <p:nvPr>
            <p:ph type="sldNum" sz="quarter" idx="12"/>
          </p:nvPr>
        </p:nvSpPr>
        <p:spPr/>
        <p:txBody>
          <a:bodyPr/>
          <a:lstStyle/>
          <a:p>
            <a:fld id="{741AFF56-1126-4107-9C02-BC0EFBF16431}" type="slidenum">
              <a:rPr lang="en-GB" smtClean="0"/>
              <a:pPr/>
              <a:t>19</a:t>
            </a:fld>
            <a:endParaRPr lang="en-GB" dirty="0"/>
          </a:p>
        </p:txBody>
      </p:sp>
      <p:sp>
        <p:nvSpPr>
          <p:cNvPr id="2" name="Footer Placeholder 4">
            <a:extLst>
              <a:ext uri="{FF2B5EF4-FFF2-40B4-BE49-F238E27FC236}">
                <a16:creationId xmlns:a16="http://schemas.microsoft.com/office/drawing/2014/main" id="{2754B61A-A23C-92CB-3BC1-16E3C7DF541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25" name="TextBox 24">
            <a:extLst>
              <a:ext uri="{FF2B5EF4-FFF2-40B4-BE49-F238E27FC236}">
                <a16:creationId xmlns:a16="http://schemas.microsoft.com/office/drawing/2014/main" id="{5B32C03E-6213-DDA4-1112-3DB866B51CF8}"/>
              </a:ext>
            </a:extLst>
          </p:cNvPr>
          <p:cNvSpPr txBox="1"/>
          <p:nvPr/>
        </p:nvSpPr>
        <p:spPr>
          <a:xfrm>
            <a:off x="6665686" y="3491497"/>
            <a:ext cx="4132588" cy="215444"/>
          </a:xfrm>
          <a:prstGeom prst="rect">
            <a:avLst/>
          </a:prstGeom>
          <a:noFill/>
        </p:spPr>
        <p:txBody>
          <a:bodyPr wrap="square" rtlCol="0">
            <a:spAutoFit/>
          </a:bodyPr>
          <a:lstStyle/>
          <a:p>
            <a:r>
              <a:rPr lang="en-GB" sz="800" dirty="0">
                <a:solidFill>
                  <a:schemeClr val="bg1">
                    <a:lumMod val="50000"/>
                  </a:schemeClr>
                </a:solidFill>
              </a:rPr>
              <a:t>Note: </a:t>
            </a:r>
            <a:r>
              <a:rPr lang="en-AU" sz="800" dirty="0">
                <a:solidFill>
                  <a:schemeClr val="bg1">
                    <a:lumMod val="50000"/>
                  </a:schemeClr>
                </a:solidFill>
              </a:rPr>
              <a:t>Earnings are inflation-adjusted to September 2024 values.</a:t>
            </a:r>
          </a:p>
        </p:txBody>
      </p:sp>
      <p:pic>
        <p:nvPicPr>
          <p:cNvPr id="5" name="Picture 4">
            <a:extLst>
              <a:ext uri="{FF2B5EF4-FFF2-40B4-BE49-F238E27FC236}">
                <a16:creationId xmlns:a16="http://schemas.microsoft.com/office/drawing/2014/main" id="{CF897FAD-091F-35B8-BB2A-B4385974AE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49025" y="811538"/>
            <a:ext cx="4949343" cy="2749635"/>
          </a:xfrm>
          <a:prstGeom prst="rect">
            <a:avLst/>
          </a:prstGeom>
        </p:spPr>
      </p:pic>
    </p:spTree>
    <p:extLst>
      <p:ext uri="{BB962C8B-B14F-4D97-AF65-F5344CB8AC3E}">
        <p14:creationId xmlns:p14="http://schemas.microsoft.com/office/powerpoint/2010/main" val="196691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US" dirty="0"/>
              <a:t>Contents</a:t>
            </a:r>
            <a:endParaRPr lang="en-US" dirty="0">
              <a:solidFill>
                <a:srgbClr val="FF0000"/>
              </a:solidFill>
            </a:endParaRP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a:xfrm>
            <a:off x="639480" y="1089155"/>
            <a:ext cx="5699254" cy="5526951"/>
          </a:xfrm>
        </p:spPr>
        <p:txBody>
          <a:bodyPr/>
          <a:lstStyle/>
          <a:p>
            <a:r>
              <a:rPr lang="en-US" dirty="0"/>
              <a:t>Claims farming reforms in QLD	01</a:t>
            </a:r>
          </a:p>
          <a:p>
            <a:r>
              <a:rPr lang="en-US" dirty="0"/>
              <a:t>Evaluation Study	02</a:t>
            </a:r>
          </a:p>
          <a:p>
            <a:r>
              <a:rPr lang="en-US" dirty="0"/>
              <a:t>Claims farming reforms across Australia	03</a:t>
            </a:r>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2</a:t>
            </a:fld>
            <a:endParaRPr lang="en-GB"/>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3632900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BE62-AE75-48B5-7FC3-87CFA3CCFF9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EFE5387-71C8-C1BF-D7B4-C661B0C12D05}"/>
              </a:ext>
            </a:extLst>
          </p:cNvPr>
          <p:cNvSpPr/>
          <p:nvPr/>
        </p:nvSpPr>
        <p:spPr>
          <a:xfrm>
            <a:off x="326849" y="4002477"/>
            <a:ext cx="4685369" cy="143791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8F8F06F5-BA7D-4F29-B682-326C2B637B4A}"/>
              </a:ext>
            </a:extLst>
          </p:cNvPr>
          <p:cNvSpPr/>
          <p:nvPr/>
        </p:nvSpPr>
        <p:spPr>
          <a:xfrm>
            <a:off x="326849" y="1328984"/>
            <a:ext cx="4685369" cy="143791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A1FF9A7A-F5B2-8E0E-C658-765502ACFE9E}"/>
              </a:ext>
            </a:extLst>
          </p:cNvPr>
          <p:cNvSpPr>
            <a:spLocks noGrp="1"/>
          </p:cNvSpPr>
          <p:nvPr>
            <p:ph type="title"/>
          </p:nvPr>
        </p:nvSpPr>
        <p:spPr>
          <a:xfrm>
            <a:off x="326849" y="288389"/>
            <a:ext cx="8854858" cy="1232435"/>
          </a:xfrm>
        </p:spPr>
        <p:txBody>
          <a:bodyPr/>
          <a:lstStyle/>
          <a:p>
            <a:r>
              <a:rPr lang="en-AU" dirty="0"/>
              <a:t> Variables exhibiting the largest distributional shifts </a:t>
            </a:r>
            <a:endParaRPr lang="en-US" dirty="0"/>
          </a:p>
        </p:txBody>
      </p:sp>
      <p:sp>
        <p:nvSpPr>
          <p:cNvPr id="9" name="Content Placeholder 8">
            <a:extLst>
              <a:ext uri="{FF2B5EF4-FFF2-40B4-BE49-F238E27FC236}">
                <a16:creationId xmlns:a16="http://schemas.microsoft.com/office/drawing/2014/main" id="{5F98E57B-57FF-FD6A-0B19-AB25FEA7357E}"/>
              </a:ext>
            </a:extLst>
          </p:cNvPr>
          <p:cNvSpPr>
            <a:spLocks noGrp="1"/>
          </p:cNvSpPr>
          <p:nvPr>
            <p:ph idx="1"/>
          </p:nvPr>
        </p:nvSpPr>
        <p:spPr>
          <a:xfrm>
            <a:off x="448568" y="1417605"/>
            <a:ext cx="4563650" cy="1921496"/>
          </a:xfrm>
        </p:spPr>
        <p:txBody>
          <a:bodyPr/>
          <a:lstStyle/>
          <a:p>
            <a:r>
              <a:rPr lang="en-US" sz="1600" b="1" dirty="0">
                <a:solidFill>
                  <a:schemeClr val="accent1"/>
                </a:solidFill>
              </a:rPr>
              <a:t>Prior claim history</a:t>
            </a:r>
          </a:p>
          <a:p>
            <a:pPr lvl="1"/>
            <a:r>
              <a:rPr lang="en-AU" sz="1600" dirty="0"/>
              <a:t>Claim mix </a:t>
            </a:r>
            <a:r>
              <a:rPr lang="en-AU" sz="1600" b="1" dirty="0"/>
              <a:t>shifted away from claimants with a prior personal-injury claims history </a:t>
            </a:r>
            <a:r>
              <a:rPr lang="en-AU" sz="1600" dirty="0"/>
              <a:t>toward those making their first claim.</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1600" b="1" dirty="0">
                <a:solidFill>
                  <a:schemeClr val="accent1"/>
                </a:solidFill>
              </a:rPr>
              <a:t>Shared representation</a:t>
            </a:r>
          </a:p>
          <a:p>
            <a:pPr lvl="1"/>
            <a:r>
              <a:rPr lang="en-AU" sz="1600" dirty="0"/>
              <a:t>Claim mix </a:t>
            </a:r>
            <a:r>
              <a:rPr lang="en-AU" sz="1600" b="1" dirty="0"/>
              <a:t>shifted away from claims jointly handled by multiple insurers </a:t>
            </a:r>
            <a:r>
              <a:rPr lang="en-AU" sz="1600" dirty="0"/>
              <a:t>toward those managed by a single insurer.</a:t>
            </a:r>
            <a:endParaRPr lang="en-US" sz="1600" dirty="0"/>
          </a:p>
        </p:txBody>
      </p:sp>
      <p:sp>
        <p:nvSpPr>
          <p:cNvPr id="4" name="Slide Number Placeholder 3">
            <a:extLst>
              <a:ext uri="{FF2B5EF4-FFF2-40B4-BE49-F238E27FC236}">
                <a16:creationId xmlns:a16="http://schemas.microsoft.com/office/drawing/2014/main" id="{06BA1159-5058-3A06-3614-9B081B01C7E8}"/>
              </a:ext>
            </a:extLst>
          </p:cNvPr>
          <p:cNvSpPr>
            <a:spLocks noGrp="1"/>
          </p:cNvSpPr>
          <p:nvPr>
            <p:ph type="sldNum" sz="quarter" idx="12"/>
          </p:nvPr>
        </p:nvSpPr>
        <p:spPr/>
        <p:txBody>
          <a:bodyPr/>
          <a:lstStyle/>
          <a:p>
            <a:fld id="{741AFF56-1126-4107-9C02-BC0EFBF16431}" type="slidenum">
              <a:rPr lang="en-GB" smtClean="0"/>
              <a:pPr/>
              <a:t>20</a:t>
            </a:fld>
            <a:endParaRPr lang="en-GB" dirty="0"/>
          </a:p>
        </p:txBody>
      </p:sp>
      <p:sp>
        <p:nvSpPr>
          <p:cNvPr id="2" name="Footer Placeholder 4">
            <a:extLst>
              <a:ext uri="{FF2B5EF4-FFF2-40B4-BE49-F238E27FC236}">
                <a16:creationId xmlns:a16="http://schemas.microsoft.com/office/drawing/2014/main" id="{8B61C8EA-9735-A1D1-916E-DC453D433B5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7" name="Picture 6">
            <a:extLst>
              <a:ext uri="{FF2B5EF4-FFF2-40B4-BE49-F238E27FC236}">
                <a16:creationId xmlns:a16="http://schemas.microsoft.com/office/drawing/2014/main" id="{10ABD0E5-C908-FF2B-7831-CE704680524F}"/>
              </a:ext>
            </a:extLst>
          </p:cNvPr>
          <p:cNvPicPr>
            <a:picLocks noChangeAspect="1"/>
          </p:cNvPicPr>
          <p:nvPr/>
        </p:nvPicPr>
        <p:blipFill>
          <a:blip r:embed="rId2"/>
          <a:stretch>
            <a:fillRect/>
          </a:stretch>
        </p:blipFill>
        <p:spPr>
          <a:xfrm>
            <a:off x="5258025" y="681175"/>
            <a:ext cx="5147662" cy="2859812"/>
          </a:xfrm>
          <a:prstGeom prst="rect">
            <a:avLst/>
          </a:prstGeom>
        </p:spPr>
      </p:pic>
      <p:pic>
        <p:nvPicPr>
          <p:cNvPr id="13" name="Picture 12">
            <a:extLst>
              <a:ext uri="{FF2B5EF4-FFF2-40B4-BE49-F238E27FC236}">
                <a16:creationId xmlns:a16="http://schemas.microsoft.com/office/drawing/2014/main" id="{47E0E75F-A557-D0BF-3461-A5F1DA8914A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97790" y="3256631"/>
            <a:ext cx="5147664" cy="2859813"/>
          </a:xfrm>
          <a:prstGeom prst="rect">
            <a:avLst/>
          </a:prstGeom>
        </p:spPr>
      </p:pic>
    </p:spTree>
    <p:extLst>
      <p:ext uri="{BB962C8B-B14F-4D97-AF65-F5344CB8AC3E}">
        <p14:creationId xmlns:p14="http://schemas.microsoft.com/office/powerpoint/2010/main" val="423684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D26C-BCFB-233B-FD58-78DF66D80DF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C9741D7-2328-D073-8DA6-92FB8FFE60BF}"/>
              </a:ext>
            </a:extLst>
          </p:cNvPr>
          <p:cNvSpPr/>
          <p:nvPr/>
        </p:nvSpPr>
        <p:spPr>
          <a:xfrm>
            <a:off x="326849" y="3811336"/>
            <a:ext cx="4685369" cy="139065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0A53B330-F26E-51BE-A0FD-65CA79328EB8}"/>
              </a:ext>
            </a:extLst>
          </p:cNvPr>
          <p:cNvSpPr/>
          <p:nvPr/>
        </p:nvSpPr>
        <p:spPr>
          <a:xfrm>
            <a:off x="326849" y="1328984"/>
            <a:ext cx="4685369" cy="139065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74B8491D-6FD6-ECA2-F99B-E1C8A33B88D9}"/>
              </a:ext>
            </a:extLst>
          </p:cNvPr>
          <p:cNvSpPr>
            <a:spLocks noGrp="1"/>
          </p:cNvSpPr>
          <p:nvPr>
            <p:ph type="title"/>
          </p:nvPr>
        </p:nvSpPr>
        <p:spPr>
          <a:xfrm>
            <a:off x="326849" y="288389"/>
            <a:ext cx="8854858" cy="1232435"/>
          </a:xfrm>
        </p:spPr>
        <p:txBody>
          <a:bodyPr/>
          <a:lstStyle/>
          <a:p>
            <a:r>
              <a:rPr lang="en-AU" dirty="0"/>
              <a:t> Variables exhibiting the largest distributional shifts </a:t>
            </a:r>
            <a:endParaRPr lang="en-US" dirty="0"/>
          </a:p>
        </p:txBody>
      </p:sp>
      <p:sp>
        <p:nvSpPr>
          <p:cNvPr id="9" name="Content Placeholder 8">
            <a:extLst>
              <a:ext uri="{FF2B5EF4-FFF2-40B4-BE49-F238E27FC236}">
                <a16:creationId xmlns:a16="http://schemas.microsoft.com/office/drawing/2014/main" id="{262B2C72-A0C2-1997-C555-217047AEF5A5}"/>
              </a:ext>
            </a:extLst>
          </p:cNvPr>
          <p:cNvSpPr>
            <a:spLocks noGrp="1"/>
          </p:cNvSpPr>
          <p:nvPr>
            <p:ph idx="1"/>
          </p:nvPr>
        </p:nvSpPr>
        <p:spPr>
          <a:xfrm>
            <a:off x="438100" y="1487201"/>
            <a:ext cx="4462865" cy="1850571"/>
          </a:xfrm>
        </p:spPr>
        <p:txBody>
          <a:bodyPr/>
          <a:lstStyle/>
          <a:p>
            <a:r>
              <a:rPr lang="en-US" sz="1600" b="1" dirty="0">
                <a:solidFill>
                  <a:schemeClr val="accent1"/>
                </a:solidFill>
              </a:rPr>
              <a:t>Hospital visit</a:t>
            </a:r>
          </a:p>
          <a:p>
            <a:pPr lvl="1"/>
            <a:r>
              <a:rPr lang="en-AU" sz="1600" dirty="0"/>
              <a:t>Claim mix </a:t>
            </a:r>
            <a:r>
              <a:rPr lang="en-AU" sz="1600" b="1" dirty="0"/>
              <a:t>shifted away from claimants without hospital visits </a:t>
            </a:r>
            <a:r>
              <a:rPr lang="en-AU" sz="1600" dirty="0"/>
              <a:t>toward those who attended hospital.</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1600" b="1" dirty="0">
                <a:solidFill>
                  <a:schemeClr val="accent1"/>
                </a:solidFill>
              </a:rPr>
              <a:t>Treatment type</a:t>
            </a:r>
          </a:p>
          <a:p>
            <a:pPr lvl="1"/>
            <a:r>
              <a:rPr lang="en-AU" sz="1600" dirty="0"/>
              <a:t>Claim mix shifted </a:t>
            </a:r>
            <a:r>
              <a:rPr lang="en-AU" sz="1600" b="1" dirty="0"/>
              <a:t>toward claimants receiving longer treatment </a:t>
            </a:r>
            <a:r>
              <a:rPr lang="en-AU" sz="1600" dirty="0"/>
              <a:t>durations (medium- to long-term treatment</a:t>
            </a:r>
            <a:r>
              <a:rPr lang="en-AU" dirty="0"/>
              <a:t>).</a:t>
            </a:r>
            <a:endParaRPr lang="en-US" dirty="0"/>
          </a:p>
        </p:txBody>
      </p:sp>
      <p:sp>
        <p:nvSpPr>
          <p:cNvPr id="4" name="Slide Number Placeholder 3">
            <a:extLst>
              <a:ext uri="{FF2B5EF4-FFF2-40B4-BE49-F238E27FC236}">
                <a16:creationId xmlns:a16="http://schemas.microsoft.com/office/drawing/2014/main" id="{EAB97E9F-1529-2D78-3AE6-EB36F1F9C832}"/>
              </a:ext>
            </a:extLst>
          </p:cNvPr>
          <p:cNvSpPr>
            <a:spLocks noGrp="1"/>
          </p:cNvSpPr>
          <p:nvPr>
            <p:ph type="sldNum" sz="quarter" idx="12"/>
          </p:nvPr>
        </p:nvSpPr>
        <p:spPr/>
        <p:txBody>
          <a:bodyPr/>
          <a:lstStyle/>
          <a:p>
            <a:fld id="{741AFF56-1126-4107-9C02-BC0EFBF16431}" type="slidenum">
              <a:rPr lang="en-GB" smtClean="0"/>
              <a:pPr/>
              <a:t>21</a:t>
            </a:fld>
            <a:endParaRPr lang="en-GB" dirty="0"/>
          </a:p>
        </p:txBody>
      </p:sp>
      <p:sp>
        <p:nvSpPr>
          <p:cNvPr id="2" name="Footer Placeholder 4">
            <a:extLst>
              <a:ext uri="{FF2B5EF4-FFF2-40B4-BE49-F238E27FC236}">
                <a16:creationId xmlns:a16="http://schemas.microsoft.com/office/drawing/2014/main" id="{0E5E1EC6-719C-ABB7-C65D-A36314EBE94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10" name="Picture 9">
            <a:extLst>
              <a:ext uri="{FF2B5EF4-FFF2-40B4-BE49-F238E27FC236}">
                <a16:creationId xmlns:a16="http://schemas.microsoft.com/office/drawing/2014/main" id="{3C50ACBE-F31A-4634-6393-F4B6BEBC0E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58026" y="3540988"/>
            <a:ext cx="5147662" cy="2859812"/>
          </a:xfrm>
          <a:prstGeom prst="rect">
            <a:avLst/>
          </a:prstGeom>
        </p:spPr>
      </p:pic>
      <p:pic>
        <p:nvPicPr>
          <p:cNvPr id="12" name="Picture 11">
            <a:extLst>
              <a:ext uri="{FF2B5EF4-FFF2-40B4-BE49-F238E27FC236}">
                <a16:creationId xmlns:a16="http://schemas.microsoft.com/office/drawing/2014/main" id="{E37FCAE9-5B9B-EF92-9504-BA0D7F101B18}"/>
              </a:ext>
            </a:extLst>
          </p:cNvPr>
          <p:cNvPicPr>
            <a:picLocks noChangeAspect="1"/>
          </p:cNvPicPr>
          <p:nvPr/>
        </p:nvPicPr>
        <p:blipFill>
          <a:blip r:embed="rId3"/>
          <a:stretch>
            <a:fillRect/>
          </a:stretch>
        </p:blipFill>
        <p:spPr>
          <a:xfrm>
            <a:off x="5253471" y="681176"/>
            <a:ext cx="5147662" cy="2859812"/>
          </a:xfrm>
          <a:prstGeom prst="rect">
            <a:avLst/>
          </a:prstGeom>
        </p:spPr>
      </p:pic>
    </p:spTree>
    <p:extLst>
      <p:ext uri="{BB962C8B-B14F-4D97-AF65-F5344CB8AC3E}">
        <p14:creationId xmlns:p14="http://schemas.microsoft.com/office/powerpoint/2010/main" val="312265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B636E-60A7-2E4F-23F1-8D72B34DFF7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2E822FF-1C13-5164-B65F-C329BD85F172}"/>
              </a:ext>
            </a:extLst>
          </p:cNvPr>
          <p:cNvPicPr>
            <a:picLocks noChangeAspect="1"/>
          </p:cNvPicPr>
          <p:nvPr/>
        </p:nvPicPr>
        <p:blipFill>
          <a:blip r:embed="rId2"/>
          <a:stretch>
            <a:fillRect/>
          </a:stretch>
        </p:blipFill>
        <p:spPr>
          <a:xfrm>
            <a:off x="6744502" y="680197"/>
            <a:ext cx="4599773" cy="2989853"/>
          </a:xfrm>
          <a:prstGeom prst="rect">
            <a:avLst/>
          </a:prstGeom>
        </p:spPr>
      </p:pic>
      <p:sp>
        <p:nvSpPr>
          <p:cNvPr id="3" name="Rectangle 2">
            <a:extLst>
              <a:ext uri="{FF2B5EF4-FFF2-40B4-BE49-F238E27FC236}">
                <a16:creationId xmlns:a16="http://schemas.microsoft.com/office/drawing/2014/main" id="{186A5E68-7839-4BC6-6A60-7205566F672B}"/>
              </a:ext>
            </a:extLst>
          </p:cNvPr>
          <p:cNvSpPr/>
          <p:nvPr/>
        </p:nvSpPr>
        <p:spPr>
          <a:xfrm>
            <a:off x="326848" y="883579"/>
            <a:ext cx="5435999" cy="47672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A1B4C814-7342-230E-D7B7-169A0EA913A0}"/>
              </a:ext>
            </a:extLst>
          </p:cNvPr>
          <p:cNvSpPr>
            <a:spLocks noGrp="1"/>
          </p:cNvSpPr>
          <p:nvPr>
            <p:ph type="title"/>
          </p:nvPr>
        </p:nvSpPr>
        <p:spPr>
          <a:xfrm>
            <a:off x="326848" y="288389"/>
            <a:ext cx="11414158" cy="1232435"/>
          </a:xfrm>
        </p:spPr>
        <p:txBody>
          <a:bodyPr/>
          <a:lstStyle/>
          <a:p>
            <a:r>
              <a:rPr lang="en-AU" dirty="0"/>
              <a:t>The six variables were used to identify a claims farming segment</a:t>
            </a:r>
            <a:endParaRPr lang="en-US" dirty="0"/>
          </a:p>
        </p:txBody>
      </p:sp>
      <p:sp>
        <p:nvSpPr>
          <p:cNvPr id="9" name="Content Placeholder 8">
            <a:extLst>
              <a:ext uri="{FF2B5EF4-FFF2-40B4-BE49-F238E27FC236}">
                <a16:creationId xmlns:a16="http://schemas.microsoft.com/office/drawing/2014/main" id="{B414D64A-EB2C-4A74-61D2-4DF6998F14B8}"/>
              </a:ext>
            </a:extLst>
          </p:cNvPr>
          <p:cNvSpPr>
            <a:spLocks noGrp="1"/>
          </p:cNvSpPr>
          <p:nvPr>
            <p:ph idx="1"/>
          </p:nvPr>
        </p:nvSpPr>
        <p:spPr>
          <a:xfrm>
            <a:off x="450994" y="1058851"/>
            <a:ext cx="5216159" cy="4591935"/>
          </a:xfrm>
        </p:spPr>
        <p:txBody>
          <a:bodyPr/>
          <a:lstStyle/>
          <a:p>
            <a:pPr lvl="1"/>
            <a:r>
              <a:rPr lang="en-AU" sz="1600" b="1" dirty="0">
                <a:solidFill>
                  <a:schemeClr val="accent1"/>
                </a:solidFill>
              </a:rPr>
              <a:t>The claims farming segment</a:t>
            </a:r>
            <a:br>
              <a:rPr lang="en-AU" sz="1600" dirty="0"/>
            </a:br>
            <a:endParaRPr lang="en-AU" sz="1600" dirty="0"/>
          </a:p>
          <a:p>
            <a:pPr marL="285750" lvl="1" indent="-285750">
              <a:buFont typeface="Wingdings" panose="05000000000000000000" pitchFamily="2" charset="2"/>
              <a:buChar char="§"/>
            </a:pPr>
            <a:r>
              <a:rPr lang="en-AU" sz="1600" dirty="0"/>
              <a:t>Claims with patterns of claim characteristics – </a:t>
            </a:r>
            <a:r>
              <a:rPr lang="en-AU" sz="1600" b="1" dirty="0"/>
              <a:t>young</a:t>
            </a:r>
            <a:r>
              <a:rPr lang="en-AU" sz="1600" dirty="0"/>
              <a:t>, </a:t>
            </a:r>
            <a:r>
              <a:rPr lang="en-AU" sz="1600" b="1" dirty="0"/>
              <a:t>low income, prior claims</a:t>
            </a:r>
            <a:r>
              <a:rPr lang="en-AU" sz="1600" dirty="0"/>
              <a:t>, </a:t>
            </a:r>
            <a:r>
              <a:rPr lang="en-AU" sz="1600" b="1" dirty="0"/>
              <a:t>shared</a:t>
            </a:r>
            <a:r>
              <a:rPr lang="en-AU" sz="1600" dirty="0"/>
              <a:t>, </a:t>
            </a:r>
            <a:r>
              <a:rPr lang="en-AU" sz="1600" b="1" dirty="0"/>
              <a:t>no hospital visit</a:t>
            </a:r>
            <a:r>
              <a:rPr lang="en-AU" sz="1600" dirty="0"/>
              <a:t>, and </a:t>
            </a:r>
            <a:r>
              <a:rPr lang="en-AU" sz="1600" b="1" dirty="0"/>
              <a:t>short-term treatment </a:t>
            </a:r>
            <a:r>
              <a:rPr lang="en-AU" sz="1600" dirty="0"/>
              <a:t>– that had a high probability (&gt; 92.5%) of disappearing by 2021 were assumed to be “farmed”</a:t>
            </a:r>
          </a:p>
          <a:p>
            <a:pPr marL="285750" lvl="1" indent="-285750">
              <a:buFont typeface="Wingdings" panose="05000000000000000000" pitchFamily="2" charset="2"/>
              <a:buChar char="§"/>
            </a:pPr>
            <a:endParaRPr lang="en-AU" sz="1600" dirty="0"/>
          </a:p>
          <a:p>
            <a:pPr marL="285750" lvl="1" indent="-285750">
              <a:buFont typeface="Wingdings" panose="05000000000000000000" pitchFamily="2" charset="2"/>
              <a:buChar char="§"/>
            </a:pPr>
            <a:r>
              <a:rPr lang="en-AU" sz="1600" dirty="0"/>
              <a:t>This segment was about 10% of claims in 2017 and dropped to just 17 claims by 2021 </a:t>
            </a:r>
            <a:r>
              <a:rPr lang="en-AU" sz="1600" b="1" dirty="0"/>
              <a:t>– a drop of 734 claims</a:t>
            </a:r>
          </a:p>
          <a:p>
            <a:pPr marL="285750" lvl="1" indent="-285750">
              <a:buFont typeface="Wingdings" panose="05000000000000000000" pitchFamily="2" charset="2"/>
              <a:buChar char="§"/>
            </a:pPr>
            <a:endParaRPr lang="en-AU" sz="1600" b="1" dirty="0"/>
          </a:p>
          <a:p>
            <a:pPr marL="285750" lvl="1" indent="-285750">
              <a:buFont typeface="Wingdings" panose="05000000000000000000" pitchFamily="2" charset="2"/>
              <a:buChar char="§"/>
            </a:pPr>
            <a:r>
              <a:rPr lang="en-AU" sz="1600" b="1" dirty="0"/>
              <a:t>The farmed segment had slightly lower average claim cost ($120K vs $126K)</a:t>
            </a:r>
          </a:p>
          <a:p>
            <a:pPr marL="285750" lvl="1" indent="-285750">
              <a:buFont typeface="Wingdings" panose="05000000000000000000" pitchFamily="2" charset="2"/>
              <a:buChar char="§"/>
            </a:pPr>
            <a:endParaRPr lang="en-AU" sz="1600" b="1" dirty="0"/>
          </a:p>
          <a:p>
            <a:pPr marL="285750" lvl="1" indent="-285750">
              <a:buFont typeface="Wingdings" panose="05000000000000000000" pitchFamily="2" charset="2"/>
              <a:buChar char="§"/>
            </a:pPr>
            <a:r>
              <a:rPr lang="en-AU" sz="1600" b="1" dirty="0"/>
              <a:t>This gives an upper bound to the estimated savings of about:</a:t>
            </a:r>
          </a:p>
          <a:p>
            <a:pPr marL="285750" lvl="1" indent="-285750">
              <a:buFont typeface="Wingdings" panose="05000000000000000000" pitchFamily="2" charset="2"/>
              <a:buChar char="§"/>
            </a:pPr>
            <a:endParaRPr lang="en-AU" sz="900" b="1" dirty="0"/>
          </a:p>
          <a:p>
            <a:pPr lvl="1"/>
            <a:r>
              <a:rPr lang="en-AU" sz="2000" b="1" dirty="0">
                <a:solidFill>
                  <a:schemeClr val="accent1"/>
                </a:solidFill>
              </a:rPr>
              <a:t>	</a:t>
            </a:r>
            <a:r>
              <a:rPr lang="en-GB" sz="1800" b="1" dirty="0"/>
              <a:t>~$90M annual saving  or </a:t>
            </a:r>
          </a:p>
          <a:p>
            <a:pPr lvl="1"/>
            <a:r>
              <a:rPr lang="en-GB" sz="1800" b="1" dirty="0"/>
              <a:t>	~ 9% reduction in premium</a:t>
            </a:r>
            <a:endParaRPr lang="en-AU" sz="1800" b="1" dirty="0"/>
          </a:p>
          <a:p>
            <a:pPr marL="285750" lvl="1" indent="-285750">
              <a:buFont typeface="Wingdings" panose="05000000000000000000" pitchFamily="2" charset="2"/>
              <a:buChar char="§"/>
            </a:pPr>
            <a:endParaRPr lang="en-AU" sz="1600" b="1" dirty="0"/>
          </a:p>
          <a:p>
            <a:pPr lvl="1"/>
            <a:endParaRPr lang="en-AU" sz="1600" b="1" dirty="0"/>
          </a:p>
          <a:p>
            <a:pPr marL="285750" lvl="1" indent="-285750">
              <a:buFont typeface="Wingdings" panose="05000000000000000000" pitchFamily="2" charset="2"/>
              <a:buChar char="§"/>
            </a:pPr>
            <a:endParaRPr lang="en-AU" sz="1600" b="1" dirty="0"/>
          </a:p>
          <a:p>
            <a:pPr marL="285750" lvl="1" indent="-285750">
              <a:buFont typeface="Wingdings" panose="05000000000000000000" pitchFamily="2" charset="2"/>
              <a:buChar char="§"/>
            </a:pPr>
            <a:endParaRPr lang="en-AU" sz="1600" dirty="0"/>
          </a:p>
          <a:p>
            <a:pPr lvl="1"/>
            <a:endParaRPr lang="en-AU" sz="1600" dirty="0"/>
          </a:p>
        </p:txBody>
      </p:sp>
      <p:sp>
        <p:nvSpPr>
          <p:cNvPr id="4" name="Slide Number Placeholder 3">
            <a:extLst>
              <a:ext uri="{FF2B5EF4-FFF2-40B4-BE49-F238E27FC236}">
                <a16:creationId xmlns:a16="http://schemas.microsoft.com/office/drawing/2014/main" id="{51D27DBB-6F9C-FDDA-9EFE-1EBCDC5B92EF}"/>
              </a:ext>
            </a:extLst>
          </p:cNvPr>
          <p:cNvSpPr>
            <a:spLocks noGrp="1"/>
          </p:cNvSpPr>
          <p:nvPr>
            <p:ph type="sldNum" sz="quarter" idx="12"/>
          </p:nvPr>
        </p:nvSpPr>
        <p:spPr/>
        <p:txBody>
          <a:bodyPr/>
          <a:lstStyle/>
          <a:p>
            <a:fld id="{741AFF56-1126-4107-9C02-BC0EFBF16431}" type="slidenum">
              <a:rPr lang="en-GB" smtClean="0"/>
              <a:pPr/>
              <a:t>22</a:t>
            </a:fld>
            <a:endParaRPr lang="en-GB" dirty="0"/>
          </a:p>
        </p:txBody>
      </p:sp>
      <p:sp>
        <p:nvSpPr>
          <p:cNvPr id="2" name="Footer Placeholder 4">
            <a:extLst>
              <a:ext uri="{FF2B5EF4-FFF2-40B4-BE49-F238E27FC236}">
                <a16:creationId xmlns:a16="http://schemas.microsoft.com/office/drawing/2014/main" id="{8B64D132-1060-E433-31CF-461A7B9DCBA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5" name="Picture 4">
            <a:extLst>
              <a:ext uri="{FF2B5EF4-FFF2-40B4-BE49-F238E27FC236}">
                <a16:creationId xmlns:a16="http://schemas.microsoft.com/office/drawing/2014/main" id="{7F43D724-3DBF-9BD5-BC5C-B8944760DD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73078" y="3578707"/>
            <a:ext cx="3990172" cy="2593612"/>
          </a:xfrm>
          <a:prstGeom prst="rect">
            <a:avLst/>
          </a:prstGeom>
        </p:spPr>
      </p:pic>
    </p:spTree>
    <p:extLst>
      <p:ext uri="{BB962C8B-B14F-4D97-AF65-F5344CB8AC3E}">
        <p14:creationId xmlns:p14="http://schemas.microsoft.com/office/powerpoint/2010/main" val="415712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37623-0207-9E86-10C0-FBEEB42BF64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626714-EF78-FA83-64A3-03C1885B2608}"/>
              </a:ext>
            </a:extLst>
          </p:cNvPr>
          <p:cNvSpPr/>
          <p:nvPr/>
        </p:nvSpPr>
        <p:spPr>
          <a:xfrm>
            <a:off x="326848" y="883579"/>
            <a:ext cx="5435999" cy="47672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D5DCD055-20FD-D3A0-DE40-1D08E9EBF9F3}"/>
              </a:ext>
            </a:extLst>
          </p:cNvPr>
          <p:cNvSpPr>
            <a:spLocks noGrp="1"/>
          </p:cNvSpPr>
          <p:nvPr>
            <p:ph type="title"/>
          </p:nvPr>
        </p:nvSpPr>
        <p:spPr>
          <a:xfrm>
            <a:off x="326848" y="288389"/>
            <a:ext cx="11414158" cy="1232435"/>
          </a:xfrm>
        </p:spPr>
        <p:txBody>
          <a:bodyPr/>
          <a:lstStyle/>
          <a:p>
            <a:r>
              <a:rPr lang="en-AU" dirty="0"/>
              <a:t>Summary – Benefits of Claims Farming </a:t>
            </a:r>
            <a:endParaRPr lang="en-US" dirty="0"/>
          </a:p>
        </p:txBody>
      </p:sp>
      <p:sp>
        <p:nvSpPr>
          <p:cNvPr id="9" name="Content Placeholder 8">
            <a:extLst>
              <a:ext uri="{FF2B5EF4-FFF2-40B4-BE49-F238E27FC236}">
                <a16:creationId xmlns:a16="http://schemas.microsoft.com/office/drawing/2014/main" id="{A2EFC11A-C092-14C2-14A4-90434E915582}"/>
              </a:ext>
            </a:extLst>
          </p:cNvPr>
          <p:cNvSpPr>
            <a:spLocks noGrp="1"/>
          </p:cNvSpPr>
          <p:nvPr>
            <p:ph idx="1"/>
          </p:nvPr>
        </p:nvSpPr>
        <p:spPr>
          <a:xfrm>
            <a:off x="450994" y="1058851"/>
            <a:ext cx="5216159" cy="4591935"/>
          </a:xfrm>
        </p:spPr>
        <p:txBody>
          <a:bodyPr/>
          <a:lstStyle/>
          <a:p>
            <a:pPr lvl="1"/>
            <a:r>
              <a:rPr lang="en-AU" sz="2000" b="1" dirty="0">
                <a:solidFill>
                  <a:schemeClr val="accent1"/>
                </a:solidFill>
              </a:rPr>
              <a:t>Reduction in premium rates for QLD CTP</a:t>
            </a:r>
            <a:br>
              <a:rPr lang="en-AU" sz="1600" dirty="0"/>
            </a:br>
            <a:endParaRPr lang="en-AU" sz="1600" dirty="0"/>
          </a:p>
          <a:p>
            <a:pPr marL="285750" lvl="1" indent="-285750">
              <a:buFont typeface="Wingdings" panose="05000000000000000000" pitchFamily="2" charset="2"/>
              <a:buChar char="§"/>
            </a:pPr>
            <a:r>
              <a:rPr lang="en-US" sz="1600" dirty="0"/>
              <a:t>Estimate from this analysis should be considered an upper bound</a:t>
            </a:r>
          </a:p>
          <a:p>
            <a:pPr marL="285750" lvl="1" indent="-285750">
              <a:buFont typeface="Wingdings" panose="05000000000000000000" pitchFamily="2" charset="2"/>
              <a:buChar char="§"/>
            </a:pPr>
            <a:endParaRPr lang="en-US" sz="1600" dirty="0"/>
          </a:p>
          <a:p>
            <a:pPr marL="285750" lvl="1" indent="-285750">
              <a:buFont typeface="Wingdings" panose="05000000000000000000" pitchFamily="2" charset="2"/>
              <a:buChar char="§"/>
            </a:pPr>
            <a:r>
              <a:rPr lang="en-US" sz="1600" dirty="0">
                <a:solidFill>
                  <a:schemeClr val="tx1">
                    <a:lumMod val="65000"/>
                    <a:lumOff val="35000"/>
                  </a:schemeClr>
                </a:solidFill>
              </a:rPr>
              <a:t>Based on lots of strong and uncertain assumptions – in particular, that reductions in claim farming are sole cause of changes in the distribution of claim characteristics</a:t>
            </a:r>
          </a:p>
          <a:p>
            <a:pPr lvl="1"/>
            <a:endParaRPr lang="en-US" sz="2000" dirty="0">
              <a:solidFill>
                <a:schemeClr val="accent1"/>
              </a:solidFill>
            </a:endParaRPr>
          </a:p>
          <a:p>
            <a:pPr marL="285750" lvl="1" indent="-285750">
              <a:buFont typeface="Wingdings" panose="05000000000000000000" pitchFamily="2" charset="2"/>
              <a:buChar char="§"/>
            </a:pPr>
            <a:r>
              <a:rPr lang="en-US" sz="1800" b="1" dirty="0">
                <a:solidFill>
                  <a:schemeClr val="accent1"/>
                </a:solidFill>
              </a:rPr>
              <a:t>Mid range estimate of 4.5% premium reduction seems most reasonable</a:t>
            </a:r>
          </a:p>
          <a:p>
            <a:pPr marL="285750" lvl="1" indent="-285750">
              <a:buFont typeface="Wingdings" panose="05000000000000000000" pitchFamily="2" charset="2"/>
              <a:buChar char="§"/>
            </a:pPr>
            <a:endParaRPr lang="en-US" sz="1600" dirty="0">
              <a:solidFill>
                <a:schemeClr val="tx1">
                  <a:lumMod val="65000"/>
                  <a:lumOff val="35000"/>
                </a:schemeClr>
              </a:solidFill>
            </a:endParaRPr>
          </a:p>
          <a:p>
            <a:pPr marL="285750" lvl="1" indent="-285750">
              <a:buFont typeface="Wingdings" panose="05000000000000000000" pitchFamily="2" charset="2"/>
              <a:buChar char="§"/>
            </a:pPr>
            <a:endParaRPr lang="en-AU" sz="2000" dirty="0">
              <a:solidFill>
                <a:schemeClr val="tx1">
                  <a:lumMod val="65000"/>
                  <a:lumOff val="35000"/>
                </a:schemeClr>
              </a:solidFill>
            </a:endParaRPr>
          </a:p>
          <a:p>
            <a:pPr marL="285750" lvl="1" indent="-285750">
              <a:buFont typeface="Wingdings" panose="05000000000000000000" pitchFamily="2" charset="2"/>
              <a:buChar char="§"/>
            </a:pPr>
            <a:endParaRPr lang="en-AU" sz="1600" b="1" dirty="0"/>
          </a:p>
          <a:p>
            <a:pPr lvl="1"/>
            <a:endParaRPr lang="en-AU" sz="1600" b="1" dirty="0"/>
          </a:p>
          <a:p>
            <a:pPr marL="285750" lvl="1" indent="-285750">
              <a:buFont typeface="Wingdings" panose="05000000000000000000" pitchFamily="2" charset="2"/>
              <a:buChar char="§"/>
            </a:pPr>
            <a:endParaRPr lang="en-AU" sz="1600" b="1" dirty="0"/>
          </a:p>
          <a:p>
            <a:pPr marL="285750" lvl="1" indent="-285750">
              <a:buFont typeface="Wingdings" panose="05000000000000000000" pitchFamily="2" charset="2"/>
              <a:buChar char="§"/>
            </a:pPr>
            <a:endParaRPr lang="en-AU" sz="1600" dirty="0"/>
          </a:p>
          <a:p>
            <a:pPr lvl="1"/>
            <a:endParaRPr lang="en-AU" sz="1600" dirty="0"/>
          </a:p>
        </p:txBody>
      </p:sp>
      <p:sp>
        <p:nvSpPr>
          <p:cNvPr id="4" name="Slide Number Placeholder 3">
            <a:extLst>
              <a:ext uri="{FF2B5EF4-FFF2-40B4-BE49-F238E27FC236}">
                <a16:creationId xmlns:a16="http://schemas.microsoft.com/office/drawing/2014/main" id="{BD0A9C02-3DD3-C5FD-53EA-B36765F3C455}"/>
              </a:ext>
            </a:extLst>
          </p:cNvPr>
          <p:cNvSpPr>
            <a:spLocks noGrp="1"/>
          </p:cNvSpPr>
          <p:nvPr>
            <p:ph type="sldNum" sz="quarter" idx="12"/>
          </p:nvPr>
        </p:nvSpPr>
        <p:spPr/>
        <p:txBody>
          <a:bodyPr/>
          <a:lstStyle/>
          <a:p>
            <a:fld id="{741AFF56-1126-4107-9C02-BC0EFBF16431}" type="slidenum">
              <a:rPr lang="en-GB" smtClean="0"/>
              <a:pPr/>
              <a:t>23</a:t>
            </a:fld>
            <a:endParaRPr lang="en-GB" dirty="0"/>
          </a:p>
        </p:txBody>
      </p:sp>
      <p:sp>
        <p:nvSpPr>
          <p:cNvPr id="2" name="Footer Placeholder 4">
            <a:extLst>
              <a:ext uri="{FF2B5EF4-FFF2-40B4-BE49-F238E27FC236}">
                <a16:creationId xmlns:a16="http://schemas.microsoft.com/office/drawing/2014/main" id="{E1305761-D01C-CD1C-CE39-44D200FA7B1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5" name="Content Placeholder 8">
            <a:extLst>
              <a:ext uri="{FF2B5EF4-FFF2-40B4-BE49-F238E27FC236}">
                <a16:creationId xmlns:a16="http://schemas.microsoft.com/office/drawing/2014/main" id="{312EDF33-FDF1-13B3-9691-B26FE71224FE}"/>
              </a:ext>
            </a:extLst>
          </p:cNvPr>
          <p:cNvSpPr txBox="1">
            <a:spLocks/>
          </p:cNvSpPr>
          <p:nvPr/>
        </p:nvSpPr>
        <p:spPr>
          <a:xfrm>
            <a:off x="6429155" y="971215"/>
            <a:ext cx="5216159" cy="45919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2000" b="1" dirty="0">
                <a:solidFill>
                  <a:schemeClr val="accent1"/>
                </a:solidFill>
              </a:rPr>
              <a:t>Less harassment of vulnerable Queenslanders</a:t>
            </a:r>
            <a:br>
              <a:rPr lang="en-AU" sz="1600" dirty="0"/>
            </a:br>
            <a:endParaRPr lang="en-AU" sz="1600" dirty="0"/>
          </a:p>
          <a:p>
            <a:pPr marL="285750" lvl="1" indent="-285750">
              <a:buFont typeface="Wingdings" panose="05000000000000000000" pitchFamily="2" charset="2"/>
              <a:buChar char="§"/>
            </a:pPr>
            <a:r>
              <a:rPr lang="en-US" sz="1600" dirty="0"/>
              <a:t>Significant drop in the number of complaints made to MAIC</a:t>
            </a:r>
          </a:p>
          <a:p>
            <a:pPr marL="285750" lvl="1" indent="-285750">
              <a:buFont typeface="Wingdings" panose="05000000000000000000" pitchFamily="2" charset="2"/>
              <a:buChar char="§"/>
            </a:pPr>
            <a:endParaRPr lang="en-US" sz="2000" dirty="0">
              <a:solidFill>
                <a:schemeClr val="accent1"/>
              </a:solidFill>
            </a:endParaRPr>
          </a:p>
          <a:p>
            <a:pPr marL="285750" lvl="1" indent="-285750">
              <a:buFont typeface="Wingdings" panose="05000000000000000000" pitchFamily="2" charset="2"/>
              <a:buChar char="§"/>
            </a:pPr>
            <a:r>
              <a:rPr lang="en-AU" sz="1600" dirty="0"/>
              <a:t>Claim farming notifications from Queenslanders continued to trend down from more than 1,300 complaints in 2019 to 16 reported in 2024–25</a:t>
            </a:r>
          </a:p>
          <a:p>
            <a:pPr marL="285750" lvl="1" indent="-285750">
              <a:buFont typeface="Wingdings" panose="05000000000000000000" pitchFamily="2" charset="2"/>
              <a:buChar char="§"/>
            </a:pPr>
            <a:endParaRPr lang="en-US" sz="1600" dirty="0">
              <a:solidFill>
                <a:schemeClr val="tx1">
                  <a:lumMod val="65000"/>
                  <a:lumOff val="35000"/>
                </a:schemeClr>
              </a:solidFill>
            </a:endParaRPr>
          </a:p>
          <a:p>
            <a:pPr marL="285750" lvl="1" indent="-285750">
              <a:buFont typeface="Wingdings" panose="05000000000000000000" pitchFamily="2" charset="2"/>
              <a:buChar char="§"/>
            </a:pPr>
            <a:endParaRPr lang="en-AU" sz="2000" dirty="0">
              <a:solidFill>
                <a:schemeClr val="tx1">
                  <a:lumMod val="65000"/>
                  <a:lumOff val="35000"/>
                </a:schemeClr>
              </a:solidFill>
            </a:endParaRPr>
          </a:p>
          <a:p>
            <a:pPr marL="285750" lvl="1" indent="-285750">
              <a:buFont typeface="Wingdings" panose="05000000000000000000" pitchFamily="2" charset="2"/>
              <a:buChar char="§"/>
            </a:pPr>
            <a:endParaRPr lang="en-AU" sz="1600" b="1" dirty="0"/>
          </a:p>
          <a:p>
            <a:pPr lvl="1"/>
            <a:endParaRPr lang="en-AU" sz="1600" b="1" dirty="0"/>
          </a:p>
          <a:p>
            <a:pPr marL="285750" lvl="1" indent="-285750">
              <a:buFont typeface="Wingdings" panose="05000000000000000000" pitchFamily="2" charset="2"/>
              <a:buChar char="§"/>
            </a:pPr>
            <a:endParaRPr lang="en-AU" sz="1600" b="1" dirty="0"/>
          </a:p>
          <a:p>
            <a:pPr marL="285750" lvl="1" indent="-285750">
              <a:buFont typeface="Wingdings" panose="05000000000000000000" pitchFamily="2" charset="2"/>
              <a:buChar char="§"/>
            </a:pPr>
            <a:endParaRPr lang="en-AU" sz="1600" dirty="0"/>
          </a:p>
          <a:p>
            <a:pPr lvl="1"/>
            <a:endParaRPr lang="en-AU" sz="1600" dirty="0"/>
          </a:p>
        </p:txBody>
      </p:sp>
    </p:spTree>
    <p:extLst>
      <p:ext uri="{BB962C8B-B14F-4D97-AF65-F5344CB8AC3E}">
        <p14:creationId xmlns:p14="http://schemas.microsoft.com/office/powerpoint/2010/main" val="112083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20793-D14D-8764-60C3-BDB6D6BF4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3D9F4-61FB-717D-44DD-661343B8D293}"/>
              </a:ext>
            </a:extLst>
          </p:cNvPr>
          <p:cNvSpPr>
            <a:spLocks noGrp="1"/>
          </p:cNvSpPr>
          <p:nvPr>
            <p:ph type="title"/>
          </p:nvPr>
        </p:nvSpPr>
        <p:spPr/>
        <p:txBody>
          <a:bodyPr/>
          <a:lstStyle/>
          <a:p>
            <a:r>
              <a:rPr lang="en-AU" dirty="0"/>
              <a:t>Claims farming reforms across Australia </a:t>
            </a:r>
            <a:endParaRPr lang="en-US" dirty="0"/>
          </a:p>
        </p:txBody>
      </p:sp>
      <p:sp>
        <p:nvSpPr>
          <p:cNvPr id="3" name="Text Placeholder 2">
            <a:extLst>
              <a:ext uri="{FF2B5EF4-FFF2-40B4-BE49-F238E27FC236}">
                <a16:creationId xmlns:a16="http://schemas.microsoft.com/office/drawing/2014/main" id="{1295C0C9-D0E4-EF0B-30BA-14D5A30F4FAA}"/>
              </a:ext>
            </a:extLst>
          </p:cNvPr>
          <p:cNvSpPr>
            <a:spLocks noGrp="1"/>
          </p:cNvSpPr>
          <p:nvPr>
            <p:ph type="body" sz="quarter" idx="10"/>
          </p:nvPr>
        </p:nvSpPr>
        <p:spPr/>
        <p:txBody>
          <a:bodyPr/>
          <a:lstStyle/>
          <a:p>
            <a:r>
              <a:rPr lang="en-US" dirty="0"/>
              <a:t>03</a:t>
            </a:r>
          </a:p>
        </p:txBody>
      </p:sp>
      <p:sp>
        <p:nvSpPr>
          <p:cNvPr id="4" name="Footer Placeholder 4">
            <a:extLst>
              <a:ext uri="{FF2B5EF4-FFF2-40B4-BE49-F238E27FC236}">
                <a16:creationId xmlns:a16="http://schemas.microsoft.com/office/drawing/2014/main" id="{F9DC2F19-0CC6-8837-BEF1-B62BE4344D0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240252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82336B3C-0982-49C2-85B3-D4D69E435900}"/>
              </a:ext>
            </a:extLst>
          </p:cNvPr>
          <p:cNvSpPr>
            <a:spLocks noGrp="1"/>
          </p:cNvSpPr>
          <p:nvPr>
            <p:ph type="title"/>
          </p:nvPr>
        </p:nvSpPr>
        <p:spPr/>
        <p:txBody>
          <a:bodyPr/>
          <a:lstStyle/>
          <a:p>
            <a:r>
              <a:rPr lang="en-ZA" sz="3000" dirty="0"/>
              <a:t>Australia’s Claims Farming Reform Timeline</a:t>
            </a:r>
          </a:p>
        </p:txBody>
      </p:sp>
      <p:grpSp>
        <p:nvGrpSpPr>
          <p:cNvPr id="14" name="Timeline" title="Timeline">
            <a:extLst>
              <a:ext uri="{FF2B5EF4-FFF2-40B4-BE49-F238E27FC236}">
                <a16:creationId xmlns:a16="http://schemas.microsoft.com/office/drawing/2014/main" id="{2293A239-C3C0-406B-A6DC-32FAE6832C82}"/>
              </a:ext>
            </a:extLst>
          </p:cNvPr>
          <p:cNvGrpSpPr/>
          <p:nvPr/>
        </p:nvGrpSpPr>
        <p:grpSpPr>
          <a:xfrm>
            <a:off x="685471" y="5601381"/>
            <a:ext cx="10324184" cy="617806"/>
            <a:chOff x="782971" y="5509941"/>
            <a:chExt cx="8915386" cy="617806"/>
          </a:xfrm>
        </p:grpSpPr>
        <p:grpSp>
          <p:nvGrpSpPr>
            <p:cNvPr id="12" name="Group 11" title="Timeline">
              <a:extLst>
                <a:ext uri="{FF2B5EF4-FFF2-40B4-BE49-F238E27FC236}">
                  <a16:creationId xmlns:a16="http://schemas.microsoft.com/office/drawing/2014/main" id="{AE365AE6-FB72-4992-B49A-329155F31934}"/>
                </a:ext>
              </a:extLst>
            </p:cNvPr>
            <p:cNvGrpSpPr/>
            <p:nvPr/>
          </p:nvGrpSpPr>
          <p:grpSpPr>
            <a:xfrm>
              <a:off x="782971" y="5509941"/>
              <a:ext cx="8915386" cy="191576"/>
              <a:chOff x="782971" y="3336402"/>
              <a:chExt cx="8915386" cy="191576"/>
            </a:xfrm>
          </p:grpSpPr>
          <p:cxnSp>
            <p:nvCxnSpPr>
              <p:cNvPr id="4" name="Straight Arrow Connector 3">
                <a:extLst>
                  <a:ext uri="{FF2B5EF4-FFF2-40B4-BE49-F238E27FC236}">
                    <a16:creationId xmlns:a16="http://schemas.microsoft.com/office/drawing/2014/main" id="{D8436AB7-777F-4E2A-9443-A66E25822F8A}"/>
                  </a:ext>
                </a:extLst>
              </p:cNvPr>
              <p:cNvCxnSpPr>
                <a:cxnSpLocks/>
              </p:cNvCxnSpPr>
              <p:nvPr/>
            </p:nvCxnSpPr>
            <p:spPr>
              <a:xfrm>
                <a:off x="782971" y="3419137"/>
                <a:ext cx="8915386" cy="98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90EE01-B30F-4CAC-8C6A-FD17EDED6E01}"/>
                  </a:ext>
                </a:extLst>
              </p:cNvPr>
              <p:cNvCxnSpPr>
                <a:cxnSpLocks/>
              </p:cNvCxnSpPr>
              <p:nvPr/>
            </p:nvCxnSpPr>
            <p:spPr>
              <a:xfrm>
                <a:off x="1067476"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5D6F0B-DF34-40DB-AB6A-1DF127E26984}"/>
                  </a:ext>
                </a:extLst>
              </p:cNvPr>
              <p:cNvCxnSpPr>
                <a:cxnSpLocks/>
              </p:cNvCxnSpPr>
              <p:nvPr/>
            </p:nvCxnSpPr>
            <p:spPr>
              <a:xfrm>
                <a:off x="1811217" y="3336402"/>
                <a:ext cx="0" cy="165471"/>
              </a:xfrm>
              <a:prstGeom prst="line">
                <a:avLst/>
              </a:prstGeom>
              <a:ln cmpd="sng">
                <a:solidFill>
                  <a:schemeClr val="bg1">
                    <a:lumMod val="5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8B0E64-F638-410E-B55B-23FF670F97FA}"/>
                  </a:ext>
                </a:extLst>
              </p:cNvPr>
              <p:cNvCxnSpPr>
                <a:cxnSpLocks/>
              </p:cNvCxnSpPr>
              <p:nvPr/>
            </p:nvCxnSpPr>
            <p:spPr>
              <a:xfrm>
                <a:off x="2491448" y="3362507"/>
                <a:ext cx="0" cy="165471"/>
              </a:xfrm>
              <a:prstGeom prst="line">
                <a:avLst/>
              </a:prstGeom>
              <a:ln cmpd="sng">
                <a:solidFill>
                  <a:schemeClr val="bg1">
                    <a:lumMod val="5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8B8BAA-B7B7-419D-B159-3760CB7AE576}"/>
                  </a:ext>
                </a:extLst>
              </p:cNvPr>
              <p:cNvCxnSpPr>
                <a:cxnSpLocks/>
              </p:cNvCxnSpPr>
              <p:nvPr/>
            </p:nvCxnSpPr>
            <p:spPr>
              <a:xfrm>
                <a:off x="3206958" y="3362507"/>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EE23F6-603B-4DB5-A968-8F086AA2AF53}"/>
                  </a:ext>
                </a:extLst>
              </p:cNvPr>
              <p:cNvCxnSpPr>
                <a:cxnSpLocks/>
              </p:cNvCxnSpPr>
              <p:nvPr/>
            </p:nvCxnSpPr>
            <p:spPr>
              <a:xfrm>
                <a:off x="3887014" y="3362507"/>
                <a:ext cx="0" cy="165471"/>
              </a:xfrm>
              <a:prstGeom prst="line">
                <a:avLst/>
              </a:prstGeom>
              <a:ln cmpd="sng">
                <a:solidFill>
                  <a:schemeClr val="bg1">
                    <a:lumMod val="5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62638A0-3098-431F-BE5E-612EF4623E02}"/>
                  </a:ext>
                </a:extLst>
              </p:cNvPr>
              <p:cNvCxnSpPr>
                <a:cxnSpLocks/>
              </p:cNvCxnSpPr>
              <p:nvPr/>
            </p:nvCxnSpPr>
            <p:spPr>
              <a:xfrm>
                <a:off x="4537924" y="3362507"/>
                <a:ext cx="0" cy="165471"/>
              </a:xfrm>
              <a:prstGeom prst="line">
                <a:avLst/>
              </a:prstGeom>
              <a:ln cmpd="sng">
                <a:solidFill>
                  <a:schemeClr val="bg1">
                    <a:lumMod val="5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1F9259-091E-4E50-AC57-3FA326D587DF}"/>
                  </a:ext>
                </a:extLst>
              </p:cNvPr>
              <p:cNvCxnSpPr>
                <a:cxnSpLocks/>
              </p:cNvCxnSpPr>
              <p:nvPr/>
            </p:nvCxnSpPr>
            <p:spPr>
              <a:xfrm>
                <a:off x="5150614" y="3346264"/>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681480-BC34-4FA5-A187-0898969EA537}"/>
                  </a:ext>
                </a:extLst>
              </p:cNvPr>
              <p:cNvCxnSpPr>
                <a:cxnSpLocks/>
              </p:cNvCxnSpPr>
              <p:nvPr/>
            </p:nvCxnSpPr>
            <p:spPr>
              <a:xfrm>
                <a:off x="6265671" y="3362507"/>
                <a:ext cx="0" cy="165471"/>
              </a:xfrm>
              <a:prstGeom prst="line">
                <a:avLst/>
              </a:prstGeom>
              <a:ln cmpd="sng">
                <a:solidFill>
                  <a:schemeClr val="bg1">
                    <a:lumMod val="5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B503BE8-868F-4660-8AFA-BE353AB48B68}"/>
                  </a:ext>
                </a:extLst>
              </p:cNvPr>
              <p:cNvCxnSpPr>
                <a:cxnSpLocks/>
              </p:cNvCxnSpPr>
              <p:nvPr/>
            </p:nvCxnSpPr>
            <p:spPr>
              <a:xfrm>
                <a:off x="7457015" y="3362507"/>
                <a:ext cx="0" cy="165471"/>
              </a:xfrm>
              <a:prstGeom prst="line">
                <a:avLst/>
              </a:prstGeom>
              <a:ln cmpd="sng">
                <a:solidFill>
                  <a:schemeClr val="bg1">
                    <a:lumMod val="5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A1E96A-0A5C-4A53-B4EC-B6FD837F5F75}"/>
                  </a:ext>
                </a:extLst>
              </p:cNvPr>
              <p:cNvCxnSpPr>
                <a:cxnSpLocks/>
              </p:cNvCxnSpPr>
              <p:nvPr/>
            </p:nvCxnSpPr>
            <p:spPr>
              <a:xfrm>
                <a:off x="8553157" y="3362507"/>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3" name="Group 12" title="Timeline Text">
              <a:extLst>
                <a:ext uri="{FF2B5EF4-FFF2-40B4-BE49-F238E27FC236}">
                  <a16:creationId xmlns:a16="http://schemas.microsoft.com/office/drawing/2014/main" id="{8C25915F-0EC0-4154-8B06-E2B081847707}"/>
                </a:ext>
              </a:extLst>
            </p:cNvPr>
            <p:cNvGrpSpPr/>
            <p:nvPr/>
          </p:nvGrpSpPr>
          <p:grpSpPr>
            <a:xfrm>
              <a:off x="782971" y="5883509"/>
              <a:ext cx="8071229" cy="244238"/>
              <a:chOff x="782971" y="5883509"/>
              <a:chExt cx="8071229" cy="244238"/>
            </a:xfrm>
          </p:grpSpPr>
          <p:sp>
            <p:nvSpPr>
              <p:cNvPr id="195" name="TextBox 194">
                <a:extLst>
                  <a:ext uri="{FF2B5EF4-FFF2-40B4-BE49-F238E27FC236}">
                    <a16:creationId xmlns:a16="http://schemas.microsoft.com/office/drawing/2014/main" id="{2BD778E6-D334-4389-B4C0-6C793B6E1E82}"/>
                  </a:ext>
                </a:extLst>
              </p:cNvPr>
              <p:cNvSpPr txBox="1"/>
              <p:nvPr/>
            </p:nvSpPr>
            <p:spPr>
              <a:xfrm>
                <a:off x="782971" y="5890099"/>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0000">
                        <a:lumMod val="75000"/>
                        <a:lumOff val="25000"/>
                      </a:srgbClr>
                    </a:solidFill>
                    <a:effectLst/>
                    <a:uLnTx/>
                    <a:uFillTx/>
                    <a:latin typeface="ABC Oracle"/>
                    <a:ea typeface="+mn-ea"/>
                    <a:cs typeface="+mn-cs"/>
                  </a:rPr>
                  <a:t>2016</a:t>
                </a:r>
              </a:p>
            </p:txBody>
          </p:sp>
          <p:sp>
            <p:nvSpPr>
              <p:cNvPr id="196" name="TextBox 195">
                <a:extLst>
                  <a:ext uri="{FF2B5EF4-FFF2-40B4-BE49-F238E27FC236}">
                    <a16:creationId xmlns:a16="http://schemas.microsoft.com/office/drawing/2014/main" id="{9E24B3E5-9E8A-4B3A-ADB6-4481250B3F2A}"/>
                  </a:ext>
                </a:extLst>
              </p:cNvPr>
              <p:cNvSpPr txBox="1"/>
              <p:nvPr/>
            </p:nvSpPr>
            <p:spPr>
              <a:xfrm>
                <a:off x="2922454" y="5883510"/>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0000">
                        <a:lumMod val="75000"/>
                        <a:lumOff val="25000"/>
                      </a:srgbClr>
                    </a:solidFill>
                    <a:effectLst/>
                    <a:uLnTx/>
                    <a:uFillTx/>
                    <a:latin typeface="ABC Oracle"/>
                    <a:ea typeface="+mn-ea"/>
                    <a:cs typeface="+mn-cs"/>
                  </a:rPr>
                  <a:t>2019</a:t>
                </a:r>
              </a:p>
            </p:txBody>
          </p:sp>
          <p:sp>
            <p:nvSpPr>
              <p:cNvPr id="197" name="TextBox 196">
                <a:extLst>
                  <a:ext uri="{FF2B5EF4-FFF2-40B4-BE49-F238E27FC236}">
                    <a16:creationId xmlns:a16="http://schemas.microsoft.com/office/drawing/2014/main" id="{3984115C-22F4-41EB-BF04-E71D3503F2B5}"/>
                  </a:ext>
                </a:extLst>
              </p:cNvPr>
              <p:cNvSpPr txBox="1"/>
              <p:nvPr/>
            </p:nvSpPr>
            <p:spPr>
              <a:xfrm>
                <a:off x="4866110" y="5892010"/>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0000">
                        <a:lumMod val="75000"/>
                        <a:lumOff val="25000"/>
                      </a:srgbClr>
                    </a:solidFill>
                    <a:effectLst/>
                    <a:uLnTx/>
                    <a:uFillTx/>
                    <a:latin typeface="ABC Oracle"/>
                    <a:ea typeface="+mn-ea"/>
                    <a:cs typeface="+mn-cs"/>
                  </a:rPr>
                  <a:t>2022</a:t>
                </a:r>
              </a:p>
            </p:txBody>
          </p:sp>
          <p:sp>
            <p:nvSpPr>
              <p:cNvPr id="198" name="TextBox 197">
                <a:extLst>
                  <a:ext uri="{FF2B5EF4-FFF2-40B4-BE49-F238E27FC236}">
                    <a16:creationId xmlns:a16="http://schemas.microsoft.com/office/drawing/2014/main" id="{384B4D5E-DF22-4556-9F7B-E0627361D734}"/>
                  </a:ext>
                </a:extLst>
              </p:cNvPr>
              <p:cNvSpPr txBox="1"/>
              <p:nvPr/>
            </p:nvSpPr>
            <p:spPr>
              <a:xfrm>
                <a:off x="8285190" y="5883509"/>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0000">
                        <a:lumMod val="75000"/>
                        <a:lumOff val="25000"/>
                      </a:srgbClr>
                    </a:solidFill>
                    <a:effectLst/>
                    <a:uLnTx/>
                    <a:uFillTx/>
                    <a:latin typeface="ABC Oracle"/>
                    <a:ea typeface="+mn-ea"/>
                    <a:cs typeface="+mn-cs"/>
                  </a:rPr>
                  <a:t>2025</a:t>
                </a:r>
              </a:p>
            </p:txBody>
          </p:sp>
        </p:grpSp>
      </p:grpSp>
      <p:grpSp>
        <p:nvGrpSpPr>
          <p:cNvPr id="17" name="Milestone 2" title="Milestone 2">
            <a:extLst>
              <a:ext uri="{FF2B5EF4-FFF2-40B4-BE49-F238E27FC236}">
                <a16:creationId xmlns:a16="http://schemas.microsoft.com/office/drawing/2014/main" id="{2AEC5DB5-2EFC-41F3-8029-7EE36BB08AF9}"/>
              </a:ext>
            </a:extLst>
          </p:cNvPr>
          <p:cNvGrpSpPr/>
          <p:nvPr/>
        </p:nvGrpSpPr>
        <p:grpSpPr>
          <a:xfrm>
            <a:off x="3657789" y="1097435"/>
            <a:ext cx="3237393" cy="4469415"/>
            <a:chOff x="1479738" y="1201042"/>
            <a:chExt cx="2296820" cy="4238530"/>
          </a:xfrm>
        </p:grpSpPr>
        <p:sp>
          <p:nvSpPr>
            <p:cNvPr id="113" name="Arrow: Down 112" title="Milestone Tall Arrow">
              <a:extLst>
                <a:ext uri="{FF2B5EF4-FFF2-40B4-BE49-F238E27FC236}">
                  <a16:creationId xmlns:a16="http://schemas.microsoft.com/office/drawing/2014/main" id="{64FA0107-4988-4579-A5AC-40B595D901B9}"/>
                </a:ext>
              </a:extLst>
            </p:cNvPr>
            <p:cNvSpPr/>
            <p:nvPr/>
          </p:nvSpPr>
          <p:spPr>
            <a:xfrm>
              <a:off x="1479740" y="1902395"/>
              <a:ext cx="470255" cy="3537177"/>
            </a:xfrm>
            <a:prstGeom prst="downArrow">
              <a:avLst>
                <a:gd name="adj1" fmla="val 100000"/>
                <a:gd name="adj2" fmla="val 50000"/>
              </a:avLst>
            </a:prstGeom>
            <a:gradFill>
              <a:gsLst>
                <a:gs pos="17000">
                  <a:schemeClr val="accent1"/>
                </a:gs>
                <a:gs pos="81000">
                  <a:srgbClr val="E7ED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BC Oracle"/>
                <a:ea typeface="+mn-ea"/>
                <a:cs typeface="+mn-cs"/>
              </a:endParaRPr>
            </a:p>
          </p:txBody>
        </p:sp>
        <p:grpSp>
          <p:nvGrpSpPr>
            <p:cNvPr id="6" name="Group 5" title="Milestone Text">
              <a:extLst>
                <a:ext uri="{FF2B5EF4-FFF2-40B4-BE49-F238E27FC236}">
                  <a16:creationId xmlns:a16="http://schemas.microsoft.com/office/drawing/2014/main" id="{907C4BC5-522C-48D3-A999-219DE8E9EC39}"/>
                </a:ext>
              </a:extLst>
            </p:cNvPr>
            <p:cNvGrpSpPr/>
            <p:nvPr/>
          </p:nvGrpSpPr>
          <p:grpSpPr>
            <a:xfrm>
              <a:off x="1479738" y="1201042"/>
              <a:ext cx="2296820" cy="954936"/>
              <a:chOff x="2110553" y="2188335"/>
              <a:chExt cx="2296820" cy="954936"/>
            </a:xfrm>
          </p:grpSpPr>
          <p:sp>
            <p:nvSpPr>
              <p:cNvPr id="115" name="TextBox 114">
                <a:extLst>
                  <a:ext uri="{FF2B5EF4-FFF2-40B4-BE49-F238E27FC236}">
                    <a16:creationId xmlns:a16="http://schemas.microsoft.com/office/drawing/2014/main" id="{0618AC60-DF13-401B-AC73-91C3F019CB3C}"/>
                  </a:ext>
                </a:extLst>
              </p:cNvPr>
              <p:cNvSpPr txBox="1"/>
              <p:nvPr/>
            </p:nvSpPr>
            <p:spPr>
              <a:xfrm>
                <a:off x="2110553" y="2188335"/>
                <a:ext cx="176158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3C69FF"/>
                    </a:solidFill>
                    <a:effectLst/>
                    <a:uLnTx/>
                    <a:uFillTx/>
                    <a:latin typeface="ABC Oracle"/>
                    <a:ea typeface="+mn-ea"/>
                    <a:cs typeface="+mn-cs"/>
                  </a:rPr>
                  <a:t>QLD Reform</a:t>
                </a:r>
              </a:p>
            </p:txBody>
          </p:sp>
          <p:sp>
            <p:nvSpPr>
              <p:cNvPr id="116" name="TextBox 115">
                <a:extLst>
                  <a:ext uri="{FF2B5EF4-FFF2-40B4-BE49-F238E27FC236}">
                    <a16:creationId xmlns:a16="http://schemas.microsoft.com/office/drawing/2014/main" id="{5938A122-F3F6-4956-953F-D7D83254FFD4}"/>
                  </a:ext>
                </a:extLst>
              </p:cNvPr>
              <p:cNvSpPr txBox="1"/>
              <p:nvPr/>
            </p:nvSpPr>
            <p:spPr>
              <a:xfrm>
                <a:off x="2110554" y="2470633"/>
                <a:ext cx="2296819" cy="4670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BC Oracle"/>
                    <a:ea typeface="+mn-ea"/>
                    <a:cs typeface="+mn-cs"/>
                  </a:rPr>
                  <a:t>The Motor Accident Insurance and Other Legislation Amendment Act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000000">
                      <a:lumMod val="75000"/>
                      <a:lumOff val="25000"/>
                    </a:srgbClr>
                  </a:solidFill>
                  <a:effectLst/>
                  <a:uLnTx/>
                  <a:uFillTx/>
                  <a:latin typeface="ABC Oracle"/>
                  <a:ea typeface="+mn-ea"/>
                  <a:cs typeface="+mn-cs"/>
                </a:endParaRPr>
              </a:p>
            </p:txBody>
          </p:sp>
          <p:sp>
            <p:nvSpPr>
              <p:cNvPr id="117" name="TextBox 116">
                <a:extLst>
                  <a:ext uri="{FF2B5EF4-FFF2-40B4-BE49-F238E27FC236}">
                    <a16:creationId xmlns:a16="http://schemas.microsoft.com/office/drawing/2014/main" id="{1F787D19-74CB-4E43-A8E2-2A3F0A45D221}"/>
                  </a:ext>
                </a:extLst>
              </p:cNvPr>
              <p:cNvSpPr txBox="1"/>
              <p:nvPr/>
            </p:nvSpPr>
            <p:spPr>
              <a:xfrm>
                <a:off x="2377303" y="2907534"/>
                <a:ext cx="1294781" cy="2357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BC Oracle"/>
                    <a:ea typeface="+mn-ea"/>
                    <a:cs typeface="+mn-cs"/>
                  </a:rPr>
                  <a:t>2019</a:t>
                </a:r>
              </a:p>
            </p:txBody>
          </p:sp>
        </p:grpSp>
      </p:grpSp>
      <p:grpSp>
        <p:nvGrpSpPr>
          <p:cNvPr id="18" name="Milestone 3" title="Milestone 3">
            <a:extLst>
              <a:ext uri="{FF2B5EF4-FFF2-40B4-BE49-F238E27FC236}">
                <a16:creationId xmlns:a16="http://schemas.microsoft.com/office/drawing/2014/main" id="{54A9CB8B-6D23-4808-9650-DEF00BE9E44A}"/>
              </a:ext>
            </a:extLst>
          </p:cNvPr>
          <p:cNvGrpSpPr/>
          <p:nvPr/>
        </p:nvGrpSpPr>
        <p:grpSpPr>
          <a:xfrm>
            <a:off x="1636200" y="3429156"/>
            <a:ext cx="1985813" cy="2155982"/>
            <a:chOff x="3417673" y="3621768"/>
            <a:chExt cx="1904017" cy="1817804"/>
          </a:xfrm>
        </p:grpSpPr>
        <p:sp>
          <p:nvSpPr>
            <p:cNvPr id="118" name="Arrow: Down 117" title="Milestone Arrow">
              <a:extLst>
                <a:ext uri="{FF2B5EF4-FFF2-40B4-BE49-F238E27FC236}">
                  <a16:creationId xmlns:a16="http://schemas.microsoft.com/office/drawing/2014/main" id="{EE396D52-2B52-4388-AE30-F4157363CC20}"/>
                </a:ext>
              </a:extLst>
            </p:cNvPr>
            <p:cNvSpPr/>
            <p:nvPr/>
          </p:nvSpPr>
          <p:spPr>
            <a:xfrm>
              <a:off x="3422591" y="4581018"/>
              <a:ext cx="470255" cy="858554"/>
            </a:xfrm>
            <a:prstGeom prst="downArrow">
              <a:avLst>
                <a:gd name="adj1" fmla="val 100000"/>
                <a:gd name="adj2" fmla="val 50000"/>
              </a:avLst>
            </a:prstGeom>
            <a:gradFill>
              <a:gsLst>
                <a:gs pos="0">
                  <a:schemeClr val="accent1">
                    <a:lumMod val="60000"/>
                    <a:lumOff val="40000"/>
                  </a:schemeClr>
                </a:gs>
                <a:gs pos="48000">
                  <a:srgbClr val="BDCDFF"/>
                </a:gs>
                <a:gs pos="100000">
                  <a:schemeClr val="accent1">
                    <a:lumMod val="20000"/>
                    <a:lumOff val="80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BC Oracle"/>
                <a:ea typeface="+mn-ea"/>
                <a:cs typeface="+mn-cs"/>
              </a:endParaRPr>
            </a:p>
          </p:txBody>
        </p:sp>
        <p:grpSp>
          <p:nvGrpSpPr>
            <p:cNvPr id="120" name="Group 119" title="Milestone Text">
              <a:extLst>
                <a:ext uri="{FF2B5EF4-FFF2-40B4-BE49-F238E27FC236}">
                  <a16:creationId xmlns:a16="http://schemas.microsoft.com/office/drawing/2014/main" id="{B15CF98A-C041-4C54-83E0-D6B1A0165558}"/>
                </a:ext>
              </a:extLst>
            </p:cNvPr>
            <p:cNvGrpSpPr/>
            <p:nvPr/>
          </p:nvGrpSpPr>
          <p:grpSpPr>
            <a:xfrm>
              <a:off x="3417673" y="3621768"/>
              <a:ext cx="1904017" cy="1188967"/>
              <a:chOff x="2078234" y="2162177"/>
              <a:chExt cx="1904017" cy="1188967"/>
            </a:xfrm>
          </p:grpSpPr>
          <p:sp>
            <p:nvSpPr>
              <p:cNvPr id="121" name="TextBox 120">
                <a:extLst>
                  <a:ext uri="{FF2B5EF4-FFF2-40B4-BE49-F238E27FC236}">
                    <a16:creationId xmlns:a16="http://schemas.microsoft.com/office/drawing/2014/main" id="{364C8657-37CD-432B-AD71-7255D32855F5}"/>
                  </a:ext>
                </a:extLst>
              </p:cNvPr>
              <p:cNvSpPr txBox="1"/>
              <p:nvPr/>
            </p:nvSpPr>
            <p:spPr>
              <a:xfrm>
                <a:off x="2110555" y="2162177"/>
                <a:ext cx="1294782" cy="1782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lumMod val="75000"/>
                      <a:lumOff val="25000"/>
                    </a:srgbClr>
                  </a:solidFill>
                  <a:effectLst/>
                  <a:uLnTx/>
                  <a:uFillTx/>
                  <a:latin typeface="ABC Oracle"/>
                  <a:ea typeface="+mn-ea"/>
                  <a:cs typeface="+mn-cs"/>
                </a:endParaRPr>
              </a:p>
            </p:txBody>
          </p:sp>
          <p:sp>
            <p:nvSpPr>
              <p:cNvPr id="122" name="TextBox 121">
                <a:extLst>
                  <a:ext uri="{FF2B5EF4-FFF2-40B4-BE49-F238E27FC236}">
                    <a16:creationId xmlns:a16="http://schemas.microsoft.com/office/drawing/2014/main" id="{5D435BCF-D2D6-4341-809F-90860DEAC612}"/>
                  </a:ext>
                </a:extLst>
              </p:cNvPr>
              <p:cNvSpPr txBox="1"/>
              <p:nvPr/>
            </p:nvSpPr>
            <p:spPr>
              <a:xfrm>
                <a:off x="2078234" y="2662531"/>
                <a:ext cx="1904017" cy="4281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BC Oracle"/>
                    <a:ea typeface="+mn-ea"/>
                    <a:cs typeface="+mn-cs"/>
                  </a:rPr>
                  <a:t>Richard Douglas QC advice provides guidance on a way forward.</a:t>
                </a:r>
                <a:endParaRPr kumimoji="0" lang="en-ZA" sz="800" b="0" i="0" u="none" strike="noStrike" kern="1200" cap="none" spc="0" normalizeH="0" baseline="0" noProof="0" dirty="0">
                  <a:ln>
                    <a:noFill/>
                  </a:ln>
                  <a:solidFill>
                    <a:srgbClr val="000000">
                      <a:lumMod val="75000"/>
                      <a:lumOff val="25000"/>
                    </a:srgbClr>
                  </a:solidFill>
                  <a:effectLst/>
                  <a:uLnTx/>
                  <a:uFillTx/>
                  <a:latin typeface="ABC Oracle"/>
                  <a:ea typeface="+mn-ea"/>
                  <a:cs typeface="+mn-cs"/>
                </a:endParaRPr>
              </a:p>
            </p:txBody>
          </p:sp>
          <p:sp>
            <p:nvSpPr>
              <p:cNvPr id="123" name="TextBox 122">
                <a:extLst>
                  <a:ext uri="{FF2B5EF4-FFF2-40B4-BE49-F238E27FC236}">
                    <a16:creationId xmlns:a16="http://schemas.microsoft.com/office/drawing/2014/main" id="{0207607D-0B96-4C68-979E-099560520B82}"/>
                  </a:ext>
                </a:extLst>
              </p:cNvPr>
              <p:cNvSpPr txBox="1"/>
              <p:nvPr/>
            </p:nvSpPr>
            <p:spPr>
              <a:xfrm>
                <a:off x="2278113" y="3115407"/>
                <a:ext cx="1294781" cy="2357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BC Oracle"/>
                    <a:ea typeface="+mn-ea"/>
                    <a:cs typeface="+mn-cs"/>
                  </a:rPr>
                  <a:t>2017</a:t>
                </a:r>
              </a:p>
            </p:txBody>
          </p:sp>
        </p:grpSp>
      </p:grpSp>
      <p:grpSp>
        <p:nvGrpSpPr>
          <p:cNvPr id="21" name="Milestone 5" title="Milestone 5">
            <a:extLst>
              <a:ext uri="{FF2B5EF4-FFF2-40B4-BE49-F238E27FC236}">
                <a16:creationId xmlns:a16="http://schemas.microsoft.com/office/drawing/2014/main" id="{9FC98E8C-B21F-4E24-BCBA-362719C6809D}"/>
              </a:ext>
            </a:extLst>
          </p:cNvPr>
          <p:cNvGrpSpPr/>
          <p:nvPr/>
        </p:nvGrpSpPr>
        <p:grpSpPr>
          <a:xfrm>
            <a:off x="5917790" y="1874093"/>
            <a:ext cx="2723538" cy="3701352"/>
            <a:chOff x="5983804" y="1127903"/>
            <a:chExt cx="2408431" cy="4311669"/>
          </a:xfrm>
        </p:grpSpPr>
        <p:sp>
          <p:nvSpPr>
            <p:cNvPr id="177" name="Arrow: Down 176" title="Milestone Tall Arrow">
              <a:extLst>
                <a:ext uri="{FF2B5EF4-FFF2-40B4-BE49-F238E27FC236}">
                  <a16:creationId xmlns:a16="http://schemas.microsoft.com/office/drawing/2014/main" id="{CF9C22ED-9171-4B87-8D1E-CA95F69DA240}"/>
                </a:ext>
              </a:extLst>
            </p:cNvPr>
            <p:cNvSpPr/>
            <p:nvPr/>
          </p:nvSpPr>
          <p:spPr>
            <a:xfrm>
              <a:off x="6008504" y="1926775"/>
              <a:ext cx="470255" cy="3512797"/>
            </a:xfrm>
            <a:prstGeom prst="downArrow">
              <a:avLst>
                <a:gd name="adj1" fmla="val 100000"/>
                <a:gd name="adj2" fmla="val 50000"/>
              </a:avLst>
            </a:prstGeom>
            <a:gradFill>
              <a:gsLst>
                <a:gs pos="17000">
                  <a:schemeClr val="accent1"/>
                </a:gs>
                <a:gs pos="50000">
                  <a:srgbClr val="E7ED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BC Oracle"/>
                <a:ea typeface="+mn-ea"/>
                <a:cs typeface="+mn-cs"/>
              </a:endParaRPr>
            </a:p>
          </p:txBody>
        </p:sp>
        <p:grpSp>
          <p:nvGrpSpPr>
            <p:cNvPr id="135" name="Group 134" title="Milestone Text">
              <a:extLst>
                <a:ext uri="{FF2B5EF4-FFF2-40B4-BE49-F238E27FC236}">
                  <a16:creationId xmlns:a16="http://schemas.microsoft.com/office/drawing/2014/main" id="{9C021FC8-E21C-449A-BF58-8B0A19ABB84F}"/>
                </a:ext>
              </a:extLst>
            </p:cNvPr>
            <p:cNvGrpSpPr/>
            <p:nvPr/>
          </p:nvGrpSpPr>
          <p:grpSpPr>
            <a:xfrm>
              <a:off x="5983804" y="1127903"/>
              <a:ext cx="2408431" cy="1046689"/>
              <a:chOff x="2064020" y="2115196"/>
              <a:chExt cx="2408431" cy="1046689"/>
            </a:xfrm>
          </p:grpSpPr>
          <p:sp>
            <p:nvSpPr>
              <p:cNvPr id="136" name="TextBox 135">
                <a:extLst>
                  <a:ext uri="{FF2B5EF4-FFF2-40B4-BE49-F238E27FC236}">
                    <a16:creationId xmlns:a16="http://schemas.microsoft.com/office/drawing/2014/main" id="{80DC6BE6-5DF7-410B-BE5E-F673AF7AE5AE}"/>
                  </a:ext>
                </a:extLst>
              </p:cNvPr>
              <p:cNvSpPr txBox="1"/>
              <p:nvPr/>
            </p:nvSpPr>
            <p:spPr>
              <a:xfrm>
                <a:off x="2064020" y="2115196"/>
                <a:ext cx="2296819" cy="3779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3C69FF"/>
                    </a:solidFill>
                    <a:effectLst/>
                    <a:uLnTx/>
                    <a:uFillTx/>
                    <a:latin typeface="ABC Oracle"/>
                    <a:ea typeface="+mn-ea"/>
                    <a:cs typeface="+mn-cs"/>
                  </a:rPr>
                  <a:t>QLD Amendments</a:t>
                </a:r>
              </a:p>
            </p:txBody>
          </p:sp>
          <p:sp>
            <p:nvSpPr>
              <p:cNvPr id="137" name="TextBox 136">
                <a:extLst>
                  <a:ext uri="{FF2B5EF4-FFF2-40B4-BE49-F238E27FC236}">
                    <a16:creationId xmlns:a16="http://schemas.microsoft.com/office/drawing/2014/main" id="{0DEFCEAC-68C1-40F1-9B35-3772D46BCCEF}"/>
                  </a:ext>
                </a:extLst>
              </p:cNvPr>
              <p:cNvSpPr txBox="1"/>
              <p:nvPr/>
            </p:nvSpPr>
            <p:spPr>
              <a:xfrm>
                <a:off x="2084149" y="2424596"/>
                <a:ext cx="2388302" cy="57364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BC Oracle"/>
                    <a:ea typeface="+mn-ea"/>
                    <a:cs typeface="+mn-cs"/>
                  </a:rPr>
                  <a:t>The Personal Injuries Proceedings and Other Legislation Amendment Act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srgbClr val="000000">
                      <a:lumMod val="75000"/>
                      <a:lumOff val="25000"/>
                    </a:srgbClr>
                  </a:solidFill>
                  <a:effectLst/>
                  <a:uLnTx/>
                  <a:uFillTx/>
                  <a:latin typeface="ABC Oracle"/>
                  <a:ea typeface="+mn-ea"/>
                  <a:cs typeface="+mn-cs"/>
                </a:endParaRPr>
              </a:p>
            </p:txBody>
          </p:sp>
          <p:sp>
            <p:nvSpPr>
              <p:cNvPr id="138" name="TextBox 137">
                <a:extLst>
                  <a:ext uri="{FF2B5EF4-FFF2-40B4-BE49-F238E27FC236}">
                    <a16:creationId xmlns:a16="http://schemas.microsoft.com/office/drawing/2014/main" id="{0F387823-885E-4A41-A4D0-57E943BD93E7}"/>
                  </a:ext>
                </a:extLst>
              </p:cNvPr>
              <p:cNvSpPr txBox="1"/>
              <p:nvPr/>
            </p:nvSpPr>
            <p:spPr>
              <a:xfrm>
                <a:off x="2294292" y="2926149"/>
                <a:ext cx="1294781" cy="23573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BC Oracle"/>
                    <a:ea typeface="+mn-ea"/>
                    <a:cs typeface="+mn-cs"/>
                  </a:rPr>
                  <a:t>2022</a:t>
                </a:r>
              </a:p>
            </p:txBody>
          </p:sp>
        </p:grpSp>
      </p:grpSp>
      <p:grpSp>
        <p:nvGrpSpPr>
          <p:cNvPr id="23" name="Milestone 7" title="Milestone 7">
            <a:extLst>
              <a:ext uri="{FF2B5EF4-FFF2-40B4-BE49-F238E27FC236}">
                <a16:creationId xmlns:a16="http://schemas.microsoft.com/office/drawing/2014/main" id="{E734DE9D-748C-4D24-88D1-98BF8F034A5D}"/>
              </a:ext>
            </a:extLst>
          </p:cNvPr>
          <p:cNvGrpSpPr/>
          <p:nvPr/>
        </p:nvGrpSpPr>
        <p:grpSpPr>
          <a:xfrm>
            <a:off x="10274805" y="1098317"/>
            <a:ext cx="3179055" cy="4468533"/>
            <a:chOff x="7304796" y="1271488"/>
            <a:chExt cx="2296819" cy="4168084"/>
          </a:xfrm>
        </p:grpSpPr>
        <p:sp>
          <p:nvSpPr>
            <p:cNvPr id="146" name="Arrow: Down 145" title="Milestone Tall Arrow">
              <a:extLst>
                <a:ext uri="{FF2B5EF4-FFF2-40B4-BE49-F238E27FC236}">
                  <a16:creationId xmlns:a16="http://schemas.microsoft.com/office/drawing/2014/main" id="{18B94F8E-4880-4466-95A3-0252FC10C477}"/>
                </a:ext>
              </a:extLst>
            </p:cNvPr>
            <p:cNvSpPr/>
            <p:nvPr/>
          </p:nvSpPr>
          <p:spPr>
            <a:xfrm>
              <a:off x="7304796" y="1902395"/>
              <a:ext cx="470255" cy="3537177"/>
            </a:xfrm>
            <a:prstGeom prst="downArrow">
              <a:avLst>
                <a:gd name="adj1" fmla="val 100000"/>
                <a:gd name="adj2" fmla="val 50000"/>
              </a:avLst>
            </a:prstGeom>
            <a:gradFill>
              <a:gsLst>
                <a:gs pos="17000">
                  <a:srgbClr val="33CCFF"/>
                </a:gs>
                <a:gs pos="67000">
                  <a:srgbClr val="E2F2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BC Oracle"/>
                <a:ea typeface="+mn-ea"/>
                <a:cs typeface="+mn-cs"/>
              </a:endParaRPr>
            </a:p>
          </p:txBody>
        </p:sp>
        <p:grpSp>
          <p:nvGrpSpPr>
            <p:cNvPr id="148" name="Group 147" title="Milestone Text">
              <a:extLst>
                <a:ext uri="{FF2B5EF4-FFF2-40B4-BE49-F238E27FC236}">
                  <a16:creationId xmlns:a16="http://schemas.microsoft.com/office/drawing/2014/main" id="{46767E01-F09C-4ADE-A46A-908AFB5FFB0E}"/>
                </a:ext>
              </a:extLst>
            </p:cNvPr>
            <p:cNvGrpSpPr/>
            <p:nvPr/>
          </p:nvGrpSpPr>
          <p:grpSpPr>
            <a:xfrm>
              <a:off x="7304796" y="1271488"/>
              <a:ext cx="2296819" cy="874910"/>
              <a:chOff x="2110555" y="2258781"/>
              <a:chExt cx="2296819" cy="874910"/>
            </a:xfrm>
          </p:grpSpPr>
          <p:sp>
            <p:nvSpPr>
              <p:cNvPr id="149" name="TextBox 148">
                <a:extLst>
                  <a:ext uri="{FF2B5EF4-FFF2-40B4-BE49-F238E27FC236}">
                    <a16:creationId xmlns:a16="http://schemas.microsoft.com/office/drawing/2014/main" id="{DC986DC1-84E8-47FB-8950-1039ECBFBBEF}"/>
                  </a:ext>
                </a:extLst>
              </p:cNvPr>
              <p:cNvSpPr txBox="1"/>
              <p:nvPr/>
            </p:nvSpPr>
            <p:spPr>
              <a:xfrm>
                <a:off x="2110555" y="2258781"/>
                <a:ext cx="2296819" cy="2870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33CCFF"/>
                    </a:solidFill>
                    <a:effectLst/>
                    <a:uLnTx/>
                    <a:uFillTx/>
                    <a:latin typeface="ABC Oracle"/>
                    <a:ea typeface="+mn-ea"/>
                    <a:cs typeface="+mn-cs"/>
                  </a:rPr>
                  <a:t>NSW Reform</a:t>
                </a:r>
              </a:p>
            </p:txBody>
          </p:sp>
          <p:sp>
            <p:nvSpPr>
              <p:cNvPr id="150" name="TextBox 149">
                <a:extLst>
                  <a:ext uri="{FF2B5EF4-FFF2-40B4-BE49-F238E27FC236}">
                    <a16:creationId xmlns:a16="http://schemas.microsoft.com/office/drawing/2014/main" id="{49E0D585-175D-486D-BE73-5C936EF5693D}"/>
                  </a:ext>
                </a:extLst>
              </p:cNvPr>
              <p:cNvSpPr txBox="1"/>
              <p:nvPr/>
            </p:nvSpPr>
            <p:spPr>
              <a:xfrm>
                <a:off x="2110555" y="2504991"/>
                <a:ext cx="2148659" cy="3157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BC Oracle"/>
                    <a:ea typeface="+mn-ea"/>
                    <a:cs typeface="+mn-cs"/>
                  </a:rPr>
                  <a:t>Claims Farming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BC Oracle"/>
                    <a:ea typeface="+mn-ea"/>
                    <a:cs typeface="+mn-cs"/>
                  </a:rPr>
                  <a:t>Prohibition Act 2025</a:t>
                </a:r>
                <a:endParaRPr kumimoji="0" lang="en-ZA" sz="600" b="1" i="0" u="none" strike="noStrike" kern="1200" cap="none" spc="0" normalizeH="0" baseline="0" noProof="0" dirty="0">
                  <a:ln>
                    <a:noFill/>
                  </a:ln>
                  <a:solidFill>
                    <a:srgbClr val="000000">
                      <a:lumMod val="75000"/>
                      <a:lumOff val="25000"/>
                    </a:srgbClr>
                  </a:solidFill>
                  <a:effectLst/>
                  <a:uLnTx/>
                  <a:uFillTx/>
                  <a:latin typeface="ABC Oracle"/>
                  <a:ea typeface="+mn-ea"/>
                  <a:cs typeface="+mn-cs"/>
                </a:endParaRPr>
              </a:p>
            </p:txBody>
          </p:sp>
          <p:sp>
            <p:nvSpPr>
              <p:cNvPr id="151" name="TextBox 150">
                <a:extLst>
                  <a:ext uri="{FF2B5EF4-FFF2-40B4-BE49-F238E27FC236}">
                    <a16:creationId xmlns:a16="http://schemas.microsoft.com/office/drawing/2014/main" id="{AB7484FD-5AD7-4257-834F-A126B3AE4A02}"/>
                  </a:ext>
                </a:extLst>
              </p:cNvPr>
              <p:cNvSpPr txBox="1"/>
              <p:nvPr/>
            </p:nvSpPr>
            <p:spPr>
              <a:xfrm>
                <a:off x="2368931" y="2897954"/>
                <a:ext cx="1294781" cy="2357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BC Oracle"/>
                    <a:ea typeface="+mn-ea"/>
                    <a:cs typeface="+mn-cs"/>
                  </a:rPr>
                  <a:t>2025</a:t>
                </a:r>
              </a:p>
            </p:txBody>
          </p:sp>
        </p:grpSp>
      </p:grpSp>
      <p:grpSp>
        <p:nvGrpSpPr>
          <p:cNvPr id="22" name="Milestone 6" title="Milestone 6">
            <a:extLst>
              <a:ext uri="{FF2B5EF4-FFF2-40B4-BE49-F238E27FC236}">
                <a16:creationId xmlns:a16="http://schemas.microsoft.com/office/drawing/2014/main" id="{526EC020-E59B-446A-BF89-3BA629774DB8}"/>
              </a:ext>
            </a:extLst>
          </p:cNvPr>
          <p:cNvGrpSpPr/>
          <p:nvPr/>
        </p:nvGrpSpPr>
        <p:grpSpPr>
          <a:xfrm>
            <a:off x="8753165" y="2173591"/>
            <a:ext cx="1935007" cy="3420649"/>
            <a:chOff x="6648582" y="3782311"/>
            <a:chExt cx="1559057" cy="1657261"/>
          </a:xfrm>
        </p:grpSpPr>
        <p:sp>
          <p:nvSpPr>
            <p:cNvPr id="139" name="Arrow: Down 138" title="Milestone Arrow">
              <a:extLst>
                <a:ext uri="{FF2B5EF4-FFF2-40B4-BE49-F238E27FC236}">
                  <a16:creationId xmlns:a16="http://schemas.microsoft.com/office/drawing/2014/main" id="{B8CA4769-7B86-4079-86D2-B26D742CF5FD}"/>
                </a:ext>
              </a:extLst>
            </p:cNvPr>
            <p:cNvSpPr/>
            <p:nvPr/>
          </p:nvSpPr>
          <p:spPr>
            <a:xfrm>
              <a:off x="6677730" y="4183898"/>
              <a:ext cx="470255" cy="1255674"/>
            </a:xfrm>
            <a:prstGeom prst="downArrow">
              <a:avLst>
                <a:gd name="adj1" fmla="val 100000"/>
                <a:gd name="adj2" fmla="val 50000"/>
              </a:avLst>
            </a:prstGeom>
            <a:gradFill flip="none" rotWithShape="1">
              <a:gsLst>
                <a:gs pos="0">
                  <a:srgbClr val="47B7AA"/>
                </a:gs>
                <a:gs pos="34000">
                  <a:srgbClr val="86D0C7"/>
                </a:gs>
                <a:gs pos="77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BC Oracle"/>
                <a:ea typeface="+mn-ea"/>
                <a:cs typeface="+mn-cs"/>
              </a:endParaRPr>
            </a:p>
          </p:txBody>
        </p:sp>
        <p:grpSp>
          <p:nvGrpSpPr>
            <p:cNvPr id="141" name="Group 140" title="Milestone Text">
              <a:extLst>
                <a:ext uri="{FF2B5EF4-FFF2-40B4-BE49-F238E27FC236}">
                  <a16:creationId xmlns:a16="http://schemas.microsoft.com/office/drawing/2014/main" id="{DA11B626-9DDC-4EF3-B78A-12990E1BD9AF}"/>
                </a:ext>
              </a:extLst>
            </p:cNvPr>
            <p:cNvGrpSpPr/>
            <p:nvPr/>
          </p:nvGrpSpPr>
          <p:grpSpPr>
            <a:xfrm>
              <a:off x="6648582" y="3782311"/>
              <a:ext cx="1559057" cy="639047"/>
              <a:chOff x="2081405" y="2322720"/>
              <a:chExt cx="1559057" cy="639047"/>
            </a:xfrm>
          </p:grpSpPr>
          <p:sp>
            <p:nvSpPr>
              <p:cNvPr id="142" name="TextBox 141">
                <a:extLst>
                  <a:ext uri="{FF2B5EF4-FFF2-40B4-BE49-F238E27FC236}">
                    <a16:creationId xmlns:a16="http://schemas.microsoft.com/office/drawing/2014/main" id="{C00C099A-E5BD-41FF-8EC5-D4F9E8C3CD9B}"/>
                  </a:ext>
                </a:extLst>
              </p:cNvPr>
              <p:cNvSpPr txBox="1"/>
              <p:nvPr/>
            </p:nvSpPr>
            <p:spPr>
              <a:xfrm>
                <a:off x="2081405" y="2322720"/>
                <a:ext cx="1294782" cy="1491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47B7AA"/>
                    </a:solidFill>
                    <a:effectLst/>
                    <a:uLnTx/>
                    <a:uFillTx/>
                    <a:latin typeface="ABC Oracle"/>
                    <a:ea typeface="+mn-ea"/>
                    <a:cs typeface="+mn-cs"/>
                  </a:rPr>
                  <a:t>SA Bill </a:t>
                </a:r>
                <a:r>
                  <a:rPr kumimoji="0" lang="en-ZA" sz="1100" b="1" i="1" u="none" strike="noStrike" kern="1200" cap="none" spc="0" normalizeH="0" baseline="0" noProof="0" dirty="0">
                    <a:ln>
                      <a:noFill/>
                    </a:ln>
                    <a:solidFill>
                      <a:srgbClr val="47B7AA"/>
                    </a:solidFill>
                    <a:effectLst/>
                    <a:uLnTx/>
                    <a:uFillTx/>
                    <a:latin typeface="ABC Oracle"/>
                    <a:ea typeface="+mn-ea"/>
                    <a:cs typeface="+mn-cs"/>
                  </a:rPr>
                  <a:t>(in progress)</a:t>
                </a:r>
                <a:endParaRPr kumimoji="0" lang="en-ZA" sz="2000" b="1" i="0" u="none" strike="noStrike" kern="1200" cap="none" spc="0" normalizeH="0" baseline="0" noProof="0" dirty="0">
                  <a:ln>
                    <a:noFill/>
                  </a:ln>
                  <a:solidFill>
                    <a:srgbClr val="47B7AA"/>
                  </a:solidFill>
                  <a:effectLst/>
                  <a:uLnTx/>
                  <a:uFillTx/>
                  <a:latin typeface="ABC Oracle"/>
                  <a:ea typeface="+mn-ea"/>
                  <a:cs typeface="+mn-cs"/>
                </a:endParaRPr>
              </a:p>
            </p:txBody>
          </p:sp>
          <p:sp>
            <p:nvSpPr>
              <p:cNvPr id="143" name="TextBox 142">
                <a:extLst>
                  <a:ext uri="{FF2B5EF4-FFF2-40B4-BE49-F238E27FC236}">
                    <a16:creationId xmlns:a16="http://schemas.microsoft.com/office/drawing/2014/main" id="{87AFE461-6F01-41C3-9DDA-FCDA0E9D52CF}"/>
                  </a:ext>
                </a:extLst>
              </p:cNvPr>
              <p:cNvSpPr txBox="1"/>
              <p:nvPr/>
            </p:nvSpPr>
            <p:spPr>
              <a:xfrm>
                <a:off x="2096079" y="2452625"/>
                <a:ext cx="1122074" cy="2460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BC Oracle"/>
                    <a:ea typeface="+mn-ea"/>
                    <a:cs typeface="+mn-cs"/>
                  </a:rPr>
                  <a:t>Statutes Amendment (Claim Farming)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BC Oracle"/>
                    <a:ea typeface="+mn-ea"/>
                    <a:cs typeface="+mn-cs"/>
                  </a:rPr>
                  <a:t>Act 2024</a:t>
                </a:r>
                <a:endParaRPr kumimoji="0" lang="en-ZA" sz="6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144" name="TextBox 143">
                <a:extLst>
                  <a:ext uri="{FF2B5EF4-FFF2-40B4-BE49-F238E27FC236}">
                    <a16:creationId xmlns:a16="http://schemas.microsoft.com/office/drawing/2014/main" id="{DE439C6D-90D3-4F12-9A66-9844B582F433}"/>
                  </a:ext>
                </a:extLst>
              </p:cNvPr>
              <p:cNvSpPr txBox="1"/>
              <p:nvPr/>
            </p:nvSpPr>
            <p:spPr>
              <a:xfrm>
                <a:off x="2345681" y="2726030"/>
                <a:ext cx="1294781" cy="2357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BC Oracle"/>
                    <a:ea typeface="+mn-ea"/>
                    <a:cs typeface="+mn-cs"/>
                  </a:rPr>
                  <a:t>2024</a:t>
                </a:r>
              </a:p>
            </p:txBody>
          </p:sp>
        </p:grpSp>
      </p:grpSp>
      <p:grpSp>
        <p:nvGrpSpPr>
          <p:cNvPr id="5" name="Group 4" title="Milestone Text">
            <a:extLst>
              <a:ext uri="{FF2B5EF4-FFF2-40B4-BE49-F238E27FC236}">
                <a16:creationId xmlns:a16="http://schemas.microsoft.com/office/drawing/2014/main" id="{115A178B-57C4-4B9D-B684-21A92431913E}"/>
              </a:ext>
            </a:extLst>
          </p:cNvPr>
          <p:cNvGrpSpPr/>
          <p:nvPr/>
        </p:nvGrpSpPr>
        <p:grpSpPr>
          <a:xfrm>
            <a:off x="1016427" y="3778097"/>
            <a:ext cx="3534814" cy="731367"/>
            <a:chOff x="1727267" y="4049019"/>
            <a:chExt cx="3168181" cy="608132"/>
          </a:xfrm>
        </p:grpSpPr>
        <p:sp>
          <p:nvSpPr>
            <p:cNvPr id="63" name="TextBox 62">
              <a:extLst>
                <a:ext uri="{FF2B5EF4-FFF2-40B4-BE49-F238E27FC236}">
                  <a16:creationId xmlns:a16="http://schemas.microsoft.com/office/drawing/2014/main" id="{36E6E519-8D5B-4E7C-9E35-2BB710F5C3A8}"/>
                </a:ext>
              </a:extLst>
            </p:cNvPr>
            <p:cNvSpPr txBox="1"/>
            <p:nvPr/>
          </p:nvSpPr>
          <p:spPr>
            <a:xfrm>
              <a:off x="1727267" y="4421414"/>
              <a:ext cx="1294781" cy="2357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BC Oracle"/>
                  <a:ea typeface="+mn-ea"/>
                  <a:cs typeface="+mn-cs"/>
                </a:rPr>
                <a:t>2016</a:t>
              </a:r>
            </a:p>
          </p:txBody>
        </p:sp>
        <p:sp>
          <p:nvSpPr>
            <p:cNvPr id="60" name="TextBox 59">
              <a:extLst>
                <a:ext uri="{FF2B5EF4-FFF2-40B4-BE49-F238E27FC236}">
                  <a16:creationId xmlns:a16="http://schemas.microsoft.com/office/drawing/2014/main" id="{3DD2C9D1-5E8D-4ED2-989C-330D6753B965}"/>
                </a:ext>
              </a:extLst>
            </p:cNvPr>
            <p:cNvSpPr txBox="1"/>
            <p:nvPr/>
          </p:nvSpPr>
          <p:spPr>
            <a:xfrm>
              <a:off x="2282757" y="4049019"/>
              <a:ext cx="2612691" cy="2047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3C69FF"/>
                  </a:solidFill>
                  <a:effectLst/>
                  <a:uLnTx/>
                  <a:uFillTx/>
                  <a:latin typeface="ABC Oracle"/>
                  <a:ea typeface="+mn-ea"/>
                  <a:cs typeface="+mn-cs"/>
                </a:rPr>
                <a:t>QLD Research</a:t>
              </a:r>
            </a:p>
          </p:txBody>
        </p:sp>
      </p:grpSp>
      <p:grpSp>
        <p:nvGrpSpPr>
          <p:cNvPr id="10" name="Milestone 6" title="Milestone 6">
            <a:extLst>
              <a:ext uri="{FF2B5EF4-FFF2-40B4-BE49-F238E27FC236}">
                <a16:creationId xmlns:a16="http://schemas.microsoft.com/office/drawing/2014/main" id="{AFC032E9-E8ED-3A80-0160-0A704B8ED6CE}"/>
              </a:ext>
            </a:extLst>
          </p:cNvPr>
          <p:cNvGrpSpPr/>
          <p:nvPr/>
        </p:nvGrpSpPr>
        <p:grpSpPr>
          <a:xfrm>
            <a:off x="7210417" y="2886643"/>
            <a:ext cx="1550201" cy="2682211"/>
            <a:chOff x="6658381" y="3438972"/>
            <a:chExt cx="1575569" cy="2000600"/>
          </a:xfrm>
        </p:grpSpPr>
        <p:sp>
          <p:nvSpPr>
            <p:cNvPr id="15" name="Arrow: Down 14" title="Milestone Arrow">
              <a:extLst>
                <a:ext uri="{FF2B5EF4-FFF2-40B4-BE49-F238E27FC236}">
                  <a16:creationId xmlns:a16="http://schemas.microsoft.com/office/drawing/2014/main" id="{F53B1410-2524-BC87-17F6-E63DD4540EDE}"/>
                </a:ext>
              </a:extLst>
            </p:cNvPr>
            <p:cNvSpPr/>
            <p:nvPr/>
          </p:nvSpPr>
          <p:spPr>
            <a:xfrm>
              <a:off x="6677730" y="4183898"/>
              <a:ext cx="470255" cy="1255674"/>
            </a:xfrm>
            <a:prstGeom prst="downArrow">
              <a:avLst>
                <a:gd name="adj1" fmla="val 100000"/>
                <a:gd name="adj2" fmla="val 50000"/>
              </a:avLst>
            </a:prstGeom>
            <a:gradFill flip="none" rotWithShape="1">
              <a:gsLst>
                <a:gs pos="0">
                  <a:schemeClr val="bg1">
                    <a:lumMod val="50000"/>
                  </a:schemeClr>
                </a:gs>
                <a:gs pos="22000">
                  <a:schemeClr val="bg1">
                    <a:lumMod val="75000"/>
                  </a:schemeClr>
                </a:gs>
                <a:gs pos="73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BC Oracle"/>
                <a:ea typeface="+mn-ea"/>
                <a:cs typeface="+mn-cs"/>
              </a:endParaRPr>
            </a:p>
          </p:txBody>
        </p:sp>
        <p:grpSp>
          <p:nvGrpSpPr>
            <p:cNvPr id="19" name="Group 18" title="Milestone Text">
              <a:extLst>
                <a:ext uri="{FF2B5EF4-FFF2-40B4-BE49-F238E27FC236}">
                  <a16:creationId xmlns:a16="http://schemas.microsoft.com/office/drawing/2014/main" id="{C6C54FCE-290D-B021-BC06-DDEBAE911C29}"/>
                </a:ext>
              </a:extLst>
            </p:cNvPr>
            <p:cNvGrpSpPr/>
            <p:nvPr/>
          </p:nvGrpSpPr>
          <p:grpSpPr>
            <a:xfrm>
              <a:off x="6658381" y="3438972"/>
              <a:ext cx="1575569" cy="986036"/>
              <a:chOff x="2091204" y="1979381"/>
              <a:chExt cx="1575569" cy="986036"/>
            </a:xfrm>
          </p:grpSpPr>
          <p:sp>
            <p:nvSpPr>
              <p:cNvPr id="20" name="TextBox 19">
                <a:extLst>
                  <a:ext uri="{FF2B5EF4-FFF2-40B4-BE49-F238E27FC236}">
                    <a16:creationId xmlns:a16="http://schemas.microsoft.com/office/drawing/2014/main" id="{2872890D-30D8-9537-9D1A-31A4A639D114}"/>
                  </a:ext>
                </a:extLst>
              </p:cNvPr>
              <p:cNvSpPr txBox="1"/>
              <p:nvPr/>
            </p:nvSpPr>
            <p:spPr>
              <a:xfrm>
                <a:off x="2091204" y="1979381"/>
                <a:ext cx="1294782" cy="2295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FFFF">
                        <a:lumMod val="50000"/>
                      </a:srgbClr>
                    </a:solidFill>
                    <a:effectLst/>
                    <a:uLnTx/>
                    <a:uFillTx/>
                    <a:latin typeface="ABC Oracle"/>
                    <a:ea typeface="+mn-ea"/>
                    <a:cs typeface="+mn-cs"/>
                  </a:rPr>
                  <a:t>WA Bill</a:t>
                </a:r>
                <a:r>
                  <a:rPr kumimoji="0" lang="en-ZA" sz="1100" b="1" i="1" u="none" strike="noStrike" kern="1200" cap="none" spc="0" normalizeH="0" baseline="0" noProof="0" dirty="0">
                    <a:ln>
                      <a:noFill/>
                    </a:ln>
                    <a:solidFill>
                      <a:srgbClr val="FFFFFF">
                        <a:lumMod val="50000"/>
                      </a:srgbClr>
                    </a:solidFill>
                    <a:effectLst/>
                    <a:uLnTx/>
                    <a:uFillTx/>
                    <a:latin typeface="ABC Oracle"/>
                    <a:ea typeface="+mn-ea"/>
                    <a:cs typeface="+mn-cs"/>
                  </a:rPr>
                  <a:t> (lapsed)</a:t>
                </a:r>
                <a:endParaRPr kumimoji="0" lang="en-ZA" sz="2000" b="1" i="1" u="none" strike="noStrike" kern="1200" cap="none" spc="0" normalizeH="0" baseline="0" noProof="0" dirty="0">
                  <a:ln>
                    <a:noFill/>
                  </a:ln>
                  <a:solidFill>
                    <a:srgbClr val="FFFFFF">
                      <a:lumMod val="50000"/>
                    </a:srgbClr>
                  </a:solidFill>
                  <a:effectLst/>
                  <a:uLnTx/>
                  <a:uFillTx/>
                  <a:latin typeface="ABC Oracle"/>
                  <a:ea typeface="+mn-ea"/>
                  <a:cs typeface="+mn-cs"/>
                </a:endParaRPr>
              </a:p>
            </p:txBody>
          </p:sp>
          <p:sp>
            <p:nvSpPr>
              <p:cNvPr id="24" name="TextBox 23">
                <a:extLst>
                  <a:ext uri="{FF2B5EF4-FFF2-40B4-BE49-F238E27FC236}">
                    <a16:creationId xmlns:a16="http://schemas.microsoft.com/office/drawing/2014/main" id="{E18838A3-9CC0-1100-D2BE-F44EA619FB61}"/>
                  </a:ext>
                </a:extLst>
              </p:cNvPr>
              <p:cNvSpPr txBox="1"/>
              <p:nvPr/>
            </p:nvSpPr>
            <p:spPr>
              <a:xfrm>
                <a:off x="2102360" y="2186290"/>
                <a:ext cx="1564413" cy="50503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BC Oracle"/>
                    <a:ea typeface="+mn-ea"/>
                    <a:cs typeface="+mn-cs"/>
                  </a:rPr>
                  <a:t>Insurance Legislation Amendment (Motor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BC Oracle"/>
                    <a:ea typeface="+mn-ea"/>
                    <a:cs typeface="+mn-cs"/>
                  </a:rPr>
                  <a:t>Vehicle Claims Harvesting) Bill 2023 </a:t>
                </a:r>
                <a:endParaRPr kumimoji="0" lang="en-ZA" sz="3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25" name="TextBox 24">
                <a:extLst>
                  <a:ext uri="{FF2B5EF4-FFF2-40B4-BE49-F238E27FC236}">
                    <a16:creationId xmlns:a16="http://schemas.microsoft.com/office/drawing/2014/main" id="{1BDFB8EB-D34E-799A-47D6-33D719F3827A}"/>
                  </a:ext>
                </a:extLst>
              </p:cNvPr>
              <p:cNvSpPr txBox="1"/>
              <p:nvPr/>
            </p:nvSpPr>
            <p:spPr>
              <a:xfrm>
                <a:off x="2263916" y="2729680"/>
                <a:ext cx="1294781" cy="2357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BC Oracle"/>
                    <a:ea typeface="+mn-ea"/>
                    <a:cs typeface="+mn-cs"/>
                  </a:rPr>
                  <a:t>2023</a:t>
                </a:r>
              </a:p>
            </p:txBody>
          </p:sp>
        </p:grpSp>
      </p:grpSp>
      <p:sp>
        <p:nvSpPr>
          <p:cNvPr id="28" name="Slide Number Placeholder 27">
            <a:extLst>
              <a:ext uri="{FF2B5EF4-FFF2-40B4-BE49-F238E27FC236}">
                <a16:creationId xmlns:a16="http://schemas.microsoft.com/office/drawing/2014/main" id="{7A06DAC6-100A-693B-8E7A-A3A268D698A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DE164-D45A-44D8-82C5-2E0962BB70DA}" type="slidenum">
              <a:rPr kumimoji="0" lang="en-ZA" sz="1000" b="0" i="0" u="none" strike="noStrike" kern="1200" cap="none" spc="0" normalizeH="0" baseline="0" noProof="0" smtClean="0">
                <a:ln>
                  <a:noFill/>
                </a:ln>
                <a:solidFill>
                  <a:srgbClr val="323232"/>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000" b="0" i="0" u="none" strike="noStrike" kern="1200" cap="none" spc="0" normalizeH="0" baseline="0" noProof="0">
              <a:ln>
                <a:noFill/>
              </a:ln>
              <a:solidFill>
                <a:srgbClr val="323232"/>
              </a:solidFill>
              <a:effectLst/>
              <a:uLnTx/>
              <a:uFillTx/>
              <a:latin typeface="ABC Oracle Medium" panose="020B0504040202060203" pitchFamily="34" charset="77"/>
              <a:ea typeface="+mn-ea"/>
              <a:cs typeface="+mn-cs"/>
            </a:endParaRPr>
          </a:p>
        </p:txBody>
      </p:sp>
      <p:sp>
        <p:nvSpPr>
          <p:cNvPr id="29" name="Footer Placeholder 4">
            <a:extLst>
              <a:ext uri="{FF2B5EF4-FFF2-40B4-BE49-F238E27FC236}">
                <a16:creationId xmlns:a16="http://schemas.microsoft.com/office/drawing/2014/main" id="{A0EAD7A7-8647-DDF3-AD98-37C2973EC321}"/>
              </a:ext>
            </a:extLst>
          </p:cNvPr>
          <p:cNvSpPr txBox="1">
            <a:spLocks/>
          </p:cNvSpPr>
          <p:nvPr/>
        </p:nvSpPr>
        <p:spPr>
          <a:xfrm>
            <a:off x="4038600" y="6400800"/>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IDSS</a:t>
            </a:r>
          </a:p>
        </p:txBody>
      </p:sp>
    </p:spTree>
    <p:extLst>
      <p:ext uri="{BB962C8B-B14F-4D97-AF65-F5344CB8AC3E}">
        <p14:creationId xmlns:p14="http://schemas.microsoft.com/office/powerpoint/2010/main" val="273848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195-23A8-9618-426F-4750983E8048}"/>
              </a:ext>
            </a:extLst>
          </p:cNvPr>
          <p:cNvSpPr>
            <a:spLocks noGrp="1"/>
          </p:cNvSpPr>
          <p:nvPr>
            <p:ph type="title"/>
          </p:nvPr>
        </p:nvSpPr>
        <p:spPr/>
        <p:txBody>
          <a:bodyPr/>
          <a:lstStyle/>
          <a:p>
            <a:r>
              <a:rPr lang="en-AU" dirty="0">
                <a:solidFill>
                  <a:schemeClr val="accent1"/>
                </a:solidFill>
              </a:rPr>
              <a:t>Jurisdiction Comparison</a:t>
            </a:r>
            <a:endParaRPr lang="en-AU" dirty="0"/>
          </a:p>
        </p:txBody>
      </p:sp>
      <p:sp>
        <p:nvSpPr>
          <p:cNvPr id="3" name="Slide Number Placeholder 2">
            <a:extLst>
              <a:ext uri="{FF2B5EF4-FFF2-40B4-BE49-F238E27FC236}">
                <a16:creationId xmlns:a16="http://schemas.microsoft.com/office/drawing/2014/main" id="{DCDCE7FD-94EB-5AED-8D7E-AFE302D1FC0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DE164-D45A-44D8-82C5-2E0962BB70DA}" type="slidenum">
              <a:rPr kumimoji="0" lang="en-ZA" sz="1000" b="0" i="0" u="none" strike="noStrike" kern="1200" cap="none" spc="0" normalizeH="0" baseline="0" noProof="0" smtClean="0">
                <a:ln>
                  <a:noFill/>
                </a:ln>
                <a:solidFill>
                  <a:srgbClr val="323232"/>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000" b="0" i="0" u="none" strike="noStrike" kern="1200" cap="none" spc="0" normalizeH="0" baseline="0" noProof="0">
              <a:ln>
                <a:noFill/>
              </a:ln>
              <a:solidFill>
                <a:srgbClr val="323232"/>
              </a:solidFill>
              <a:effectLst/>
              <a:uLnTx/>
              <a:uFillTx/>
              <a:latin typeface="ABC Oracle Medium" panose="020B0504040202060203" pitchFamily="34" charset="77"/>
              <a:ea typeface="+mn-ea"/>
              <a:cs typeface="+mn-cs"/>
            </a:endParaRPr>
          </a:p>
        </p:txBody>
      </p:sp>
      <p:graphicFrame>
        <p:nvGraphicFramePr>
          <p:cNvPr id="4" name="Table 3">
            <a:extLst>
              <a:ext uri="{FF2B5EF4-FFF2-40B4-BE49-F238E27FC236}">
                <a16:creationId xmlns:a16="http://schemas.microsoft.com/office/drawing/2014/main" id="{965BF8DD-4AAB-00CC-2E7C-30BC29EE9FE7}"/>
              </a:ext>
            </a:extLst>
          </p:cNvPr>
          <p:cNvGraphicFramePr>
            <a:graphicFrameLocks noGrp="1"/>
          </p:cNvGraphicFramePr>
          <p:nvPr>
            <p:extLst>
              <p:ext uri="{D42A27DB-BD31-4B8C-83A1-F6EECF244321}">
                <p14:modId xmlns:p14="http://schemas.microsoft.com/office/powerpoint/2010/main" val="914422543"/>
              </p:ext>
            </p:extLst>
          </p:nvPr>
        </p:nvGraphicFramePr>
        <p:xfrm>
          <a:off x="854392" y="1450764"/>
          <a:ext cx="10483216" cy="4399446"/>
        </p:xfrm>
        <a:graphic>
          <a:graphicData uri="http://schemas.openxmlformats.org/drawingml/2006/table">
            <a:tbl>
              <a:tblPr firstRow="1" bandRow="1">
                <a:tableStyleId>{5C22544A-7EE6-4342-B048-85BDC9FD1C3A}</a:tableStyleId>
              </a:tblPr>
              <a:tblGrid>
                <a:gridCol w="1961960">
                  <a:extLst>
                    <a:ext uri="{9D8B030D-6E8A-4147-A177-3AD203B41FA5}">
                      <a16:colId xmlns:a16="http://schemas.microsoft.com/office/drawing/2014/main" val="3423167540"/>
                    </a:ext>
                  </a:extLst>
                </a:gridCol>
                <a:gridCol w="2130314">
                  <a:extLst>
                    <a:ext uri="{9D8B030D-6E8A-4147-A177-3AD203B41FA5}">
                      <a16:colId xmlns:a16="http://schemas.microsoft.com/office/drawing/2014/main" val="908338510"/>
                    </a:ext>
                  </a:extLst>
                </a:gridCol>
                <a:gridCol w="2130314">
                  <a:extLst>
                    <a:ext uri="{9D8B030D-6E8A-4147-A177-3AD203B41FA5}">
                      <a16:colId xmlns:a16="http://schemas.microsoft.com/office/drawing/2014/main" val="1004684385"/>
                    </a:ext>
                  </a:extLst>
                </a:gridCol>
                <a:gridCol w="2130314">
                  <a:extLst>
                    <a:ext uri="{9D8B030D-6E8A-4147-A177-3AD203B41FA5}">
                      <a16:colId xmlns:a16="http://schemas.microsoft.com/office/drawing/2014/main" val="2188737018"/>
                    </a:ext>
                  </a:extLst>
                </a:gridCol>
                <a:gridCol w="2130314">
                  <a:extLst>
                    <a:ext uri="{9D8B030D-6E8A-4147-A177-3AD203B41FA5}">
                      <a16:colId xmlns:a16="http://schemas.microsoft.com/office/drawing/2014/main" val="1171984582"/>
                    </a:ext>
                  </a:extLst>
                </a:gridCol>
              </a:tblGrid>
              <a:tr h="589446">
                <a:tc>
                  <a:txBody>
                    <a:bodyPr/>
                    <a:lstStyle/>
                    <a:p>
                      <a:endParaRPr lang="en-AU" dirty="0"/>
                    </a:p>
                  </a:txBody>
                  <a:tcPr>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lnSpc>
                          <a:spcPct val="150000"/>
                        </a:lnSpc>
                      </a:pPr>
                      <a:r>
                        <a:rPr lang="en-AU" sz="1800" dirty="0"/>
                        <a:t>QLD</a:t>
                      </a:r>
                    </a:p>
                  </a:txBody>
                  <a:tcP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mn-lt"/>
                          <a:ea typeface="+mn-ea"/>
                          <a:cs typeface="+mn-cs"/>
                        </a:rPr>
                        <a:t>NSW</a:t>
                      </a:r>
                      <a:endParaRPr kumimoji="0" lang="en-AU" sz="1200" b="1" i="0" u="none" strike="noStrike" kern="1200" cap="none" spc="0" normalizeH="0" baseline="0" noProof="0" dirty="0">
                        <a:ln>
                          <a:noFill/>
                        </a:ln>
                        <a:solidFill>
                          <a:srgbClr val="FFFFFF"/>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33CCFF"/>
                    </a:solidFill>
                  </a:tcPr>
                </a:tc>
                <a:tc>
                  <a:txBody>
                    <a:bodyPr/>
                    <a:lstStyle/>
                    <a:p>
                      <a:pPr algn="ctr">
                        <a:lnSpc>
                          <a:spcPct val="150000"/>
                        </a:lnSpc>
                      </a:pPr>
                      <a:r>
                        <a:rPr lang="en-AU" sz="1800" dirty="0"/>
                        <a:t>SA </a:t>
                      </a:r>
                      <a:r>
                        <a:rPr lang="en-AU" sz="1200" i="1" dirty="0"/>
                        <a:t>(in progress)</a:t>
                      </a:r>
                      <a:endParaRPr lang="en-AU" sz="18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47B7AA"/>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mn-lt"/>
                          <a:ea typeface="+mn-ea"/>
                          <a:cs typeface="+mn-cs"/>
                        </a:rPr>
                        <a:t>WA </a:t>
                      </a:r>
                      <a:r>
                        <a:rPr kumimoji="0" lang="en-AU" sz="1200" b="1" i="1" u="none" strike="noStrike" kern="1200" cap="none" spc="0" normalizeH="0" baseline="0" noProof="0" dirty="0">
                          <a:ln>
                            <a:noFill/>
                          </a:ln>
                          <a:solidFill>
                            <a:srgbClr val="FFFFFF"/>
                          </a:solidFill>
                          <a:effectLst/>
                          <a:uLnTx/>
                          <a:uFillTx/>
                          <a:latin typeface="+mn-lt"/>
                          <a:ea typeface="+mn-ea"/>
                          <a:cs typeface="+mn-cs"/>
                        </a:rPr>
                        <a:t>(lapsed)</a:t>
                      </a:r>
                      <a:endParaRPr kumimoji="0" lang="en-AU" sz="1800" b="1" i="0" u="none" strike="noStrike" kern="1200" cap="none" spc="0" normalizeH="0" baseline="0" noProof="0" dirty="0">
                        <a:ln>
                          <a:noFill/>
                        </a:ln>
                        <a:solidFill>
                          <a:srgbClr val="FFFFFF"/>
                        </a:solidFill>
                        <a:effectLst/>
                        <a:uLnTx/>
                        <a:uFillTx/>
                        <a:latin typeface="+mn-lt"/>
                        <a:ea typeface="+mn-ea"/>
                        <a:cs typeface="+mn-cs"/>
                      </a:endParaRPr>
                    </a:p>
                  </a:txBody>
                  <a:tcP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lumMod val="50000"/>
                      </a:schemeClr>
                    </a:solidFill>
                  </a:tcPr>
                </a:tc>
                <a:extLst>
                  <a:ext uri="{0D108BD9-81ED-4DB2-BD59-A6C34878D82A}">
                    <a16:rowId xmlns:a16="http://schemas.microsoft.com/office/drawing/2014/main" val="3350963648"/>
                  </a:ext>
                </a:extLst>
              </a:tr>
              <a:tr h="762000">
                <a:tc>
                  <a:txBody>
                    <a:bodyPr/>
                    <a:lstStyle/>
                    <a:p>
                      <a:pPr algn="ctr">
                        <a:lnSpc>
                          <a:spcPct val="200000"/>
                        </a:lnSpc>
                      </a:pPr>
                      <a:r>
                        <a:rPr lang="en-AU" sz="1600" b="1" dirty="0">
                          <a:solidFill>
                            <a:schemeClr val="accent1">
                              <a:lumMod val="50000"/>
                            </a:schemeClr>
                          </a:solidFill>
                        </a:rPr>
                        <a:t>CTP</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AU" sz="3200" b="1" i="0" kern="1200" dirty="0">
                          <a:solidFill>
                            <a:schemeClr val="dk1"/>
                          </a:solidFill>
                          <a:effectLst/>
                          <a:latin typeface="+mn-lt"/>
                          <a:ea typeface="+mn-ea"/>
                          <a:cs typeface="+mn-cs"/>
                        </a:rPr>
                        <a:t>✓</a:t>
                      </a:r>
                      <a:endParaRPr lang="en-AU" sz="2000"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AU"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AU" sz="1200"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mn-lt"/>
                          <a:ea typeface="+mn-ea"/>
                          <a:cs typeface="+mn-cs"/>
                        </a:rPr>
                        <a:t>✓</a:t>
                      </a: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mn-lt"/>
                          <a:ea typeface="+mn-ea"/>
                          <a:cs typeface="+mn-cs"/>
                        </a:rPr>
                        <a:t>✓</a:t>
                      </a: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p>
                      <a:pPr algn="ctr"/>
                      <a:endParaRPr lang="en-AU" sz="1200" b="1" dirty="0"/>
                    </a:p>
                  </a:txBody>
                  <a:tcPr>
                    <a:lnL w="12700" cap="flat" cmpd="sng" algn="ctr">
                      <a:noFill/>
                      <a:prstDash val="solid"/>
                      <a:round/>
                      <a:headEnd type="none" w="med" len="med"/>
                      <a:tailEnd type="none" w="med" len="med"/>
                    </a:lnL>
                    <a:solidFill>
                      <a:srgbClr val="CED4FF"/>
                    </a:solidFill>
                  </a:tcPr>
                </a:tc>
                <a:extLst>
                  <a:ext uri="{0D108BD9-81ED-4DB2-BD59-A6C34878D82A}">
                    <a16:rowId xmlns:a16="http://schemas.microsoft.com/office/drawing/2014/main" val="1693492864"/>
                  </a:ext>
                </a:extLst>
              </a:tr>
              <a:tr h="762000">
                <a:tc>
                  <a:txBody>
                    <a:bodyPr/>
                    <a:lstStyle/>
                    <a:p>
                      <a:pPr algn="ctr"/>
                      <a:r>
                        <a:rPr lang="en-AU" sz="1600" b="1" dirty="0">
                          <a:solidFill>
                            <a:schemeClr val="accent1">
                              <a:lumMod val="50000"/>
                            </a:schemeClr>
                          </a:solidFill>
                        </a:rPr>
                        <a:t>Workers Compensation</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mn-lt"/>
                          <a:ea typeface="+mn-ea"/>
                          <a:cs typeface="+mn-cs"/>
                        </a:rPr>
                        <a:t>✓</a:t>
                      </a: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p>
                      <a:pPr algn="ctr"/>
                      <a:endParaRPr lang="en-AU" sz="1200"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E8EBFF"/>
                    </a:solidFill>
                  </a:tcPr>
                </a:tc>
                <a:tc>
                  <a:txBody>
                    <a:bodyPr/>
                    <a:lstStyle/>
                    <a:p>
                      <a:pPr algn="ctr"/>
                      <a:endParaRPr lang="en-AU"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mn-lt"/>
                          <a:ea typeface="+mn-ea"/>
                          <a:cs typeface="+mn-cs"/>
                        </a:rPr>
                        <a:t>✓</a:t>
                      </a: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p>
                      <a:pPr algn="ctr"/>
                      <a:endParaRPr lang="en-AU"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b="1" dirty="0"/>
                    </a:p>
                  </a:txBody>
                  <a:tcPr>
                    <a:lnL w="12700" cap="flat" cmpd="sng" algn="ctr">
                      <a:noFill/>
                      <a:prstDash val="solid"/>
                      <a:round/>
                      <a:headEnd type="none" w="med" len="med"/>
                      <a:tailEnd type="none" w="med" len="med"/>
                    </a:lnL>
                    <a:solidFill>
                      <a:srgbClr val="E8EBFF"/>
                    </a:solidFill>
                  </a:tcPr>
                </a:tc>
                <a:extLst>
                  <a:ext uri="{0D108BD9-81ED-4DB2-BD59-A6C34878D82A}">
                    <a16:rowId xmlns:a16="http://schemas.microsoft.com/office/drawing/2014/main" val="3808190929"/>
                  </a:ext>
                </a:extLst>
              </a:tr>
              <a:tr h="762000">
                <a:tc>
                  <a:txBody>
                    <a:bodyPr/>
                    <a:lstStyle/>
                    <a:p>
                      <a:pPr algn="ctr"/>
                      <a:r>
                        <a:rPr lang="en-AU" sz="1600" b="1" dirty="0">
                          <a:solidFill>
                            <a:schemeClr val="accent1">
                              <a:lumMod val="50000"/>
                            </a:schemeClr>
                          </a:solidFill>
                        </a:rPr>
                        <a:t>Other Personal Injury</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mn-lt"/>
                          <a:ea typeface="+mn-ea"/>
                          <a:cs typeface="+mn-cs"/>
                        </a:rPr>
                        <a:t>✓</a:t>
                      </a: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p>
                      <a:pPr algn="ctr"/>
                      <a:endParaRPr lang="en-AU" sz="1200"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mn-lt"/>
                          <a:ea typeface="+mn-ea"/>
                          <a:cs typeface="+mn-cs"/>
                        </a:rPr>
                        <a:t>✓</a:t>
                      </a: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p>
                      <a:pPr algn="ctr"/>
                      <a:endParaRPr lang="en-AU"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mn-lt"/>
                          <a:ea typeface="+mn-ea"/>
                          <a:cs typeface="+mn-cs"/>
                        </a:rPr>
                        <a:t>✓</a:t>
                      </a: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p>
                      <a:pPr algn="ctr"/>
                      <a:endParaRPr lang="en-AU"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b="1" dirty="0"/>
                    </a:p>
                  </a:txBody>
                  <a:tcPr>
                    <a:lnL w="12700" cap="flat" cmpd="sng" algn="ctr">
                      <a:noFill/>
                      <a:prstDash val="solid"/>
                      <a:round/>
                      <a:headEnd type="none" w="med" len="med"/>
                      <a:tailEnd type="none" w="med" len="med"/>
                    </a:lnL>
                    <a:solidFill>
                      <a:srgbClr val="CED4FF"/>
                    </a:solidFill>
                  </a:tcPr>
                </a:tc>
                <a:extLst>
                  <a:ext uri="{0D108BD9-81ED-4DB2-BD59-A6C34878D82A}">
                    <a16:rowId xmlns:a16="http://schemas.microsoft.com/office/drawing/2014/main" val="3205945112"/>
                  </a:ext>
                </a:extLst>
              </a:tr>
              <a:tr h="762000">
                <a:tc>
                  <a:txBody>
                    <a:bodyPr/>
                    <a:lstStyle/>
                    <a:p>
                      <a:pPr algn="ctr"/>
                      <a:endParaRPr lang="en-AU" b="1" dirty="0">
                        <a:solidFill>
                          <a:schemeClr val="accent1">
                            <a:lumMod val="50000"/>
                          </a:schemeClr>
                        </a:solidFill>
                      </a:endParaRPr>
                    </a:p>
                  </a:txBody>
                  <a:tcPr>
                    <a:lnR w="12700" cap="flat" cmpd="sng" algn="ctr">
                      <a:solidFill>
                        <a:schemeClr val="bg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AU" sz="1200"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AU"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AU"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b="1" dirty="0"/>
                    </a:p>
                  </a:txBody>
                  <a:tcPr>
                    <a:lnL w="12700" cap="flat" cmpd="sng" algn="ctr">
                      <a:no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2752074"/>
                  </a:ext>
                </a:extLst>
              </a:tr>
              <a:tr h="762000">
                <a:tc>
                  <a:txBody>
                    <a:bodyPr/>
                    <a:lstStyle/>
                    <a:p>
                      <a:pPr algn="ctr">
                        <a:lnSpc>
                          <a:spcPct val="200000"/>
                        </a:lnSpc>
                      </a:pPr>
                      <a:r>
                        <a:rPr lang="en-AU" sz="1600" b="1" dirty="0">
                          <a:solidFill>
                            <a:schemeClr val="accent1">
                              <a:lumMod val="50000"/>
                            </a:schemeClr>
                          </a:solidFill>
                        </a:rPr>
                        <a:t>Penalty</a:t>
                      </a:r>
                    </a:p>
                  </a:txBody>
                  <a:tcPr>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lnSpc>
                          <a:spcPct val="200000"/>
                        </a:lnSpc>
                      </a:pPr>
                      <a:r>
                        <a:rPr lang="en-AU" sz="1600" b="1" dirty="0"/>
                        <a:t>300 penalty units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BEDFF"/>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AU" sz="1600" b="1" dirty="0"/>
                        <a:t>500 penalty units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BEDFF"/>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AU" sz="1600" b="1" dirty="0"/>
                        <a:t>$50,000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BEDFF"/>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AU" sz="1600" b="1" dirty="0"/>
                        <a:t>$10,000</a:t>
                      </a:r>
                    </a:p>
                  </a:txBody>
                  <a:tcP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EBEDFF"/>
                    </a:solidFill>
                  </a:tcPr>
                </a:tc>
                <a:extLst>
                  <a:ext uri="{0D108BD9-81ED-4DB2-BD59-A6C34878D82A}">
                    <a16:rowId xmlns:a16="http://schemas.microsoft.com/office/drawing/2014/main" val="158586205"/>
                  </a:ext>
                </a:extLst>
              </a:tr>
            </a:tbl>
          </a:graphicData>
        </a:graphic>
      </p:graphicFrame>
      <p:sp>
        <p:nvSpPr>
          <p:cNvPr id="7" name="Rectangle 6">
            <a:extLst>
              <a:ext uri="{FF2B5EF4-FFF2-40B4-BE49-F238E27FC236}">
                <a16:creationId xmlns:a16="http://schemas.microsoft.com/office/drawing/2014/main" id="{42698292-CBD2-CBD5-4380-F8C3B380336A}"/>
              </a:ext>
            </a:extLst>
          </p:cNvPr>
          <p:cNvSpPr/>
          <p:nvPr/>
        </p:nvSpPr>
        <p:spPr>
          <a:xfrm>
            <a:off x="2818891" y="2044995"/>
            <a:ext cx="2137155" cy="3805215"/>
          </a:xfrm>
          <a:prstGeom prst="rect">
            <a:avLst/>
          </a:prstGeom>
          <a:solidFill>
            <a:srgbClr val="3C69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13" name="Footer Placeholder 4">
            <a:extLst>
              <a:ext uri="{FF2B5EF4-FFF2-40B4-BE49-F238E27FC236}">
                <a16:creationId xmlns:a16="http://schemas.microsoft.com/office/drawing/2014/main" id="{5F8AF73F-3A84-78C8-077F-DFC4EB823FA9}"/>
              </a:ext>
            </a:extLst>
          </p:cNvPr>
          <p:cNvSpPr txBox="1">
            <a:spLocks/>
          </p:cNvSpPr>
          <p:nvPr/>
        </p:nvSpPr>
        <p:spPr>
          <a:xfrm>
            <a:off x="4038600" y="6400800"/>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IDSS</a:t>
            </a:r>
          </a:p>
        </p:txBody>
      </p:sp>
      <p:sp>
        <p:nvSpPr>
          <p:cNvPr id="16" name="Rectangle 15">
            <a:extLst>
              <a:ext uri="{FF2B5EF4-FFF2-40B4-BE49-F238E27FC236}">
                <a16:creationId xmlns:a16="http://schemas.microsoft.com/office/drawing/2014/main" id="{90688489-DC6C-26B2-6B89-FF0E58172719}"/>
              </a:ext>
            </a:extLst>
          </p:cNvPr>
          <p:cNvSpPr/>
          <p:nvPr/>
        </p:nvSpPr>
        <p:spPr>
          <a:xfrm>
            <a:off x="4956048" y="2044995"/>
            <a:ext cx="2137156" cy="3805215"/>
          </a:xfrm>
          <a:prstGeom prst="rect">
            <a:avLst/>
          </a:prstGeom>
          <a:solidFill>
            <a:srgbClr val="33CC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17" name="Rectangle 16">
            <a:extLst>
              <a:ext uri="{FF2B5EF4-FFF2-40B4-BE49-F238E27FC236}">
                <a16:creationId xmlns:a16="http://schemas.microsoft.com/office/drawing/2014/main" id="{D89F50D6-F74F-D3B5-4A86-9BED8B5D5483}"/>
              </a:ext>
            </a:extLst>
          </p:cNvPr>
          <p:cNvSpPr/>
          <p:nvPr/>
        </p:nvSpPr>
        <p:spPr>
          <a:xfrm>
            <a:off x="7093204" y="2044995"/>
            <a:ext cx="2137156" cy="3805215"/>
          </a:xfrm>
          <a:prstGeom prst="rect">
            <a:avLst/>
          </a:prstGeom>
          <a:solidFill>
            <a:srgbClr val="47B7A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18" name="Rectangle 17">
            <a:extLst>
              <a:ext uri="{FF2B5EF4-FFF2-40B4-BE49-F238E27FC236}">
                <a16:creationId xmlns:a16="http://schemas.microsoft.com/office/drawing/2014/main" id="{3D9FAEEB-B15E-9621-B940-D38870607140}"/>
              </a:ext>
            </a:extLst>
          </p:cNvPr>
          <p:cNvSpPr/>
          <p:nvPr/>
        </p:nvSpPr>
        <p:spPr>
          <a:xfrm>
            <a:off x="9225820" y="2044995"/>
            <a:ext cx="2111788" cy="3805215"/>
          </a:xfrm>
          <a:prstGeom prst="rect">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19" name="Rectangle 18">
            <a:extLst>
              <a:ext uri="{FF2B5EF4-FFF2-40B4-BE49-F238E27FC236}">
                <a16:creationId xmlns:a16="http://schemas.microsoft.com/office/drawing/2014/main" id="{A181C28E-411B-1E1C-AD3A-EE45C580915E}"/>
              </a:ext>
            </a:extLst>
          </p:cNvPr>
          <p:cNvSpPr/>
          <p:nvPr/>
        </p:nvSpPr>
        <p:spPr>
          <a:xfrm>
            <a:off x="2532888" y="4315968"/>
            <a:ext cx="8934689" cy="758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BC Oracle"/>
              <a:ea typeface="+mn-ea"/>
              <a:cs typeface="+mn-cs"/>
            </a:endParaRPr>
          </a:p>
        </p:txBody>
      </p:sp>
      <p:sp>
        <p:nvSpPr>
          <p:cNvPr id="20" name="TextBox 19">
            <a:extLst>
              <a:ext uri="{FF2B5EF4-FFF2-40B4-BE49-F238E27FC236}">
                <a16:creationId xmlns:a16="http://schemas.microsoft.com/office/drawing/2014/main" id="{5153A0BF-9003-C7CD-3806-F1630DE30C7D}"/>
              </a:ext>
            </a:extLst>
          </p:cNvPr>
          <p:cNvSpPr txBox="1"/>
          <p:nvPr/>
        </p:nvSpPr>
        <p:spPr>
          <a:xfrm>
            <a:off x="854392" y="982230"/>
            <a:ext cx="34564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ABC Oracle"/>
                <a:ea typeface="+mn-ea"/>
                <a:cs typeface="+mn-cs"/>
              </a:rPr>
              <a:t>Coverage</a:t>
            </a:r>
          </a:p>
        </p:txBody>
      </p:sp>
      <p:sp>
        <p:nvSpPr>
          <p:cNvPr id="21" name="TextBox 20">
            <a:extLst>
              <a:ext uri="{FF2B5EF4-FFF2-40B4-BE49-F238E27FC236}">
                <a16:creationId xmlns:a16="http://schemas.microsoft.com/office/drawing/2014/main" id="{F034EA3E-813A-7F05-89BB-245FCA5025A8}"/>
              </a:ext>
            </a:extLst>
          </p:cNvPr>
          <p:cNvSpPr txBox="1"/>
          <p:nvPr/>
        </p:nvSpPr>
        <p:spPr>
          <a:xfrm>
            <a:off x="854392" y="4657717"/>
            <a:ext cx="34564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ABC Oracle"/>
                <a:ea typeface="+mn-ea"/>
                <a:cs typeface="+mn-cs"/>
              </a:rPr>
              <a:t>Penalty</a:t>
            </a:r>
          </a:p>
        </p:txBody>
      </p:sp>
    </p:spTree>
    <p:extLst>
      <p:ext uri="{BB962C8B-B14F-4D97-AF65-F5344CB8AC3E}">
        <p14:creationId xmlns:p14="http://schemas.microsoft.com/office/powerpoint/2010/main" val="108553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3EDF9-D7F9-67AE-F80E-A7FEEB0B3FB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02D021AD-57A8-8643-518B-70D40965750E}"/>
              </a:ext>
            </a:extLst>
          </p:cNvPr>
          <p:cNvSpPr/>
          <p:nvPr/>
        </p:nvSpPr>
        <p:spPr>
          <a:xfrm>
            <a:off x="9729456" y="1909816"/>
            <a:ext cx="1598580" cy="4052224"/>
          </a:xfrm>
          <a:prstGeom prst="rect">
            <a:avLst/>
          </a:prstGeom>
          <a:solidFill>
            <a:schemeClr val="bg1">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2" name="Title 1">
            <a:extLst>
              <a:ext uri="{FF2B5EF4-FFF2-40B4-BE49-F238E27FC236}">
                <a16:creationId xmlns:a16="http://schemas.microsoft.com/office/drawing/2014/main" id="{F243BD44-BAFE-1C65-1F51-8FBC8912CEFB}"/>
              </a:ext>
            </a:extLst>
          </p:cNvPr>
          <p:cNvSpPr>
            <a:spLocks noGrp="1"/>
          </p:cNvSpPr>
          <p:nvPr>
            <p:ph type="title"/>
          </p:nvPr>
        </p:nvSpPr>
        <p:spPr/>
        <p:txBody>
          <a:bodyPr/>
          <a:lstStyle/>
          <a:p>
            <a:r>
              <a:rPr lang="en-AU" dirty="0">
                <a:solidFill>
                  <a:schemeClr val="accent1"/>
                </a:solidFill>
              </a:rPr>
              <a:t>Jurisdiction Comparison</a:t>
            </a:r>
            <a:endParaRPr lang="en-AU" dirty="0"/>
          </a:p>
        </p:txBody>
      </p:sp>
      <p:sp>
        <p:nvSpPr>
          <p:cNvPr id="3" name="Slide Number Placeholder 2">
            <a:extLst>
              <a:ext uri="{FF2B5EF4-FFF2-40B4-BE49-F238E27FC236}">
                <a16:creationId xmlns:a16="http://schemas.microsoft.com/office/drawing/2014/main" id="{F25919F7-F48C-AC33-812F-158EB0E0ECE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DE164-D45A-44D8-82C5-2E0962BB70DA}" type="slidenum">
              <a:rPr kumimoji="0" lang="en-ZA" sz="1000" b="0" i="0" u="none" strike="noStrike" kern="1200" cap="none" spc="0" normalizeH="0" baseline="0" noProof="0" smtClean="0">
                <a:ln>
                  <a:noFill/>
                </a:ln>
                <a:solidFill>
                  <a:srgbClr val="323232"/>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000" b="0" i="0" u="none" strike="noStrike" kern="1200" cap="none" spc="0" normalizeH="0" baseline="0" noProof="0">
              <a:ln>
                <a:noFill/>
              </a:ln>
              <a:solidFill>
                <a:srgbClr val="323232"/>
              </a:solidFill>
              <a:effectLst/>
              <a:uLnTx/>
              <a:uFillTx/>
              <a:latin typeface="ABC Oracle Medium" panose="020B0504040202060203" pitchFamily="34" charset="77"/>
              <a:ea typeface="+mn-ea"/>
              <a:cs typeface="+mn-cs"/>
            </a:endParaRPr>
          </a:p>
        </p:txBody>
      </p:sp>
      <p:graphicFrame>
        <p:nvGraphicFramePr>
          <p:cNvPr id="4" name="Table 3">
            <a:extLst>
              <a:ext uri="{FF2B5EF4-FFF2-40B4-BE49-F238E27FC236}">
                <a16:creationId xmlns:a16="http://schemas.microsoft.com/office/drawing/2014/main" id="{96B488F6-3DA2-E622-63C0-E865E2ED8A07}"/>
              </a:ext>
            </a:extLst>
          </p:cNvPr>
          <p:cNvGraphicFramePr>
            <a:graphicFrameLocks noGrp="1"/>
          </p:cNvGraphicFramePr>
          <p:nvPr>
            <p:extLst>
              <p:ext uri="{D42A27DB-BD31-4B8C-83A1-F6EECF244321}">
                <p14:modId xmlns:p14="http://schemas.microsoft.com/office/powerpoint/2010/main" val="1207295507"/>
              </p:ext>
            </p:extLst>
          </p:nvPr>
        </p:nvGraphicFramePr>
        <p:xfrm>
          <a:off x="854392" y="1310799"/>
          <a:ext cx="10483218" cy="4658106"/>
        </p:xfrm>
        <a:graphic>
          <a:graphicData uri="http://schemas.openxmlformats.org/drawingml/2006/table">
            <a:tbl>
              <a:tblPr firstRow="1" bandRow="1">
                <a:tableStyleId>{5C22544A-7EE6-4342-B048-85BDC9FD1C3A}</a:tableStyleId>
              </a:tblPr>
              <a:tblGrid>
                <a:gridCol w="4048586">
                  <a:extLst>
                    <a:ext uri="{9D8B030D-6E8A-4147-A177-3AD203B41FA5}">
                      <a16:colId xmlns:a16="http://schemas.microsoft.com/office/drawing/2014/main" val="3423167540"/>
                    </a:ext>
                  </a:extLst>
                </a:gridCol>
                <a:gridCol w="1608658">
                  <a:extLst>
                    <a:ext uri="{9D8B030D-6E8A-4147-A177-3AD203B41FA5}">
                      <a16:colId xmlns:a16="http://schemas.microsoft.com/office/drawing/2014/main" val="908338510"/>
                    </a:ext>
                  </a:extLst>
                </a:gridCol>
                <a:gridCol w="1608658">
                  <a:extLst>
                    <a:ext uri="{9D8B030D-6E8A-4147-A177-3AD203B41FA5}">
                      <a16:colId xmlns:a16="http://schemas.microsoft.com/office/drawing/2014/main" val="1741572514"/>
                    </a:ext>
                  </a:extLst>
                </a:gridCol>
                <a:gridCol w="1608658">
                  <a:extLst>
                    <a:ext uri="{9D8B030D-6E8A-4147-A177-3AD203B41FA5}">
                      <a16:colId xmlns:a16="http://schemas.microsoft.com/office/drawing/2014/main" val="29744257"/>
                    </a:ext>
                  </a:extLst>
                </a:gridCol>
                <a:gridCol w="1608658">
                  <a:extLst>
                    <a:ext uri="{9D8B030D-6E8A-4147-A177-3AD203B41FA5}">
                      <a16:colId xmlns:a16="http://schemas.microsoft.com/office/drawing/2014/main" val="417790195"/>
                    </a:ext>
                  </a:extLst>
                </a:gridCol>
              </a:tblGrid>
              <a:tr h="5794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accent1">
                            <a:lumMod val="50000"/>
                          </a:schemeClr>
                        </a:solidFill>
                      </a:endParaRPr>
                    </a:p>
                  </a:txBody>
                  <a:tcPr>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lnSpc>
                          <a:spcPct val="150000"/>
                        </a:lnSpc>
                      </a:pPr>
                      <a:r>
                        <a:rPr lang="en-US" sz="1800" b="1" kern="1200" dirty="0">
                          <a:solidFill>
                            <a:schemeClr val="lt1"/>
                          </a:solidFill>
                          <a:latin typeface="+mn-lt"/>
                          <a:ea typeface="+mn-ea"/>
                          <a:cs typeface="+mn-cs"/>
                        </a:rPr>
                        <a:t>QLD</a:t>
                      </a: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algn="ctr" defTabSz="914400" rtl="0" eaLnBrk="1" latinLnBrk="0" hangingPunct="1">
                        <a:lnSpc>
                          <a:spcPct val="150000"/>
                        </a:lnSpc>
                      </a:pPr>
                      <a:r>
                        <a:rPr lang="en-US" sz="1800" b="1" kern="1200" dirty="0">
                          <a:solidFill>
                            <a:schemeClr val="lt1"/>
                          </a:solidFill>
                          <a:latin typeface="+mn-lt"/>
                          <a:ea typeface="+mn-ea"/>
                          <a:cs typeface="+mn-cs"/>
                        </a:rPr>
                        <a:t>NSW</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33CCFF"/>
                    </a:solidFill>
                  </a:tcPr>
                </a:tc>
                <a:tc>
                  <a:txBody>
                    <a:bodyPr/>
                    <a:lstStyle/>
                    <a:p>
                      <a:pPr marL="0" algn="ctr" defTabSz="914400" rtl="0" eaLnBrk="1" latinLnBrk="0" hangingPunct="1">
                        <a:lnSpc>
                          <a:spcPct val="150000"/>
                        </a:lnSpc>
                      </a:pPr>
                      <a:r>
                        <a:rPr lang="en-US" sz="1800" b="1" kern="1200" dirty="0">
                          <a:solidFill>
                            <a:schemeClr val="lt1"/>
                          </a:solidFill>
                          <a:latin typeface="+mn-lt"/>
                          <a:ea typeface="+mn-ea"/>
                          <a:cs typeface="+mn-cs"/>
                        </a:rPr>
                        <a:t>SA </a:t>
                      </a:r>
                      <a:r>
                        <a:rPr lang="en-US" sz="1200" b="1" i="1" kern="1200" dirty="0">
                          <a:solidFill>
                            <a:schemeClr val="lt1"/>
                          </a:solidFill>
                          <a:latin typeface="+mn-lt"/>
                          <a:ea typeface="+mn-ea"/>
                          <a:cs typeface="+mn-cs"/>
                        </a:rPr>
                        <a:t>(in progress)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47B7AA"/>
                    </a:solidFill>
                  </a:tcPr>
                </a:tc>
                <a:tc>
                  <a:txBody>
                    <a:bodyPr/>
                    <a:lstStyle/>
                    <a:p>
                      <a:pPr marL="0" algn="ctr" defTabSz="914400" rtl="0" eaLnBrk="1" latinLnBrk="0" hangingPunct="1">
                        <a:lnSpc>
                          <a:spcPct val="150000"/>
                        </a:lnSpc>
                      </a:pPr>
                      <a:r>
                        <a:rPr lang="en-US" sz="1800" b="1" kern="1200" dirty="0">
                          <a:solidFill>
                            <a:schemeClr val="lt1"/>
                          </a:solidFill>
                          <a:latin typeface="+mn-lt"/>
                          <a:ea typeface="+mn-ea"/>
                          <a:cs typeface="+mn-cs"/>
                        </a:rPr>
                        <a:t>WA </a:t>
                      </a:r>
                      <a:r>
                        <a:rPr lang="en-US" sz="1200" b="1" i="1" kern="1200" dirty="0">
                          <a:solidFill>
                            <a:schemeClr val="lt1"/>
                          </a:solidFill>
                          <a:latin typeface="+mn-lt"/>
                          <a:ea typeface="+mn-ea"/>
                          <a:cs typeface="+mn-cs"/>
                        </a:rPr>
                        <a:t>(lapsed)</a:t>
                      </a:r>
                    </a:p>
                  </a:txBody>
                  <a:tcPr>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lumMod val="50000"/>
                      </a:schemeClr>
                    </a:solidFill>
                  </a:tcPr>
                </a:tc>
                <a:extLst>
                  <a:ext uri="{0D108BD9-81ED-4DB2-BD59-A6C34878D82A}">
                    <a16:rowId xmlns:a16="http://schemas.microsoft.com/office/drawing/2014/main" val="2759453185"/>
                  </a:ext>
                </a:extLst>
              </a:tr>
              <a:tr h="429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lumMod val="50000"/>
                            </a:schemeClr>
                          </a:solidFill>
                        </a:rPr>
                        <a:t>Contacting another person to solicit or induce them to make a claim</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tcPr>
                </a:tc>
                <a:extLst>
                  <a:ext uri="{0D108BD9-81ED-4DB2-BD59-A6C34878D82A}">
                    <a16:rowId xmlns:a16="http://schemas.microsoft.com/office/drawing/2014/main" val="1693492864"/>
                  </a:ext>
                </a:extLst>
              </a:tr>
              <a:tr h="603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lumMod val="50000"/>
                            </a:schemeClr>
                          </a:solidFill>
                        </a:rPr>
                        <a:t>Providing or receiving consideration for the referral of a potential claimant</a:t>
                      </a:r>
                      <a:endParaRPr kumimoji="0" lang="en-AU" sz="1600" b="1" i="0" u="none" strike="noStrike" kern="1200" cap="none" spc="0" normalizeH="0" baseline="0" noProof="0" dirty="0">
                        <a:ln>
                          <a:noFill/>
                        </a:ln>
                        <a:solidFill>
                          <a:schemeClr val="accent1">
                            <a:lumMod val="50000"/>
                          </a:schemeClr>
                        </a:solidFill>
                        <a:effectLst/>
                        <a:uLnTx/>
                        <a:uFillTx/>
                        <a:latin typeface="+mn-lt"/>
                        <a:ea typeface="+mn-ea"/>
                        <a:cs typeface="+mn-cs"/>
                      </a:endParaRP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solidFill>
                      <a:srgbClr val="E8EBFF"/>
                    </a:solidFill>
                  </a:tcPr>
                </a:tc>
                <a:extLst>
                  <a:ext uri="{0D108BD9-81ED-4DB2-BD59-A6C34878D82A}">
                    <a16:rowId xmlns:a16="http://schemas.microsoft.com/office/drawing/2014/main" val="3808190929"/>
                  </a:ext>
                </a:extLst>
              </a:tr>
              <a:tr h="57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chemeClr val="accent1">
                            <a:lumMod val="50000"/>
                          </a:schemeClr>
                        </a:solidFill>
                        <a:effectLst/>
                        <a:uLnTx/>
                        <a:uFillTx/>
                        <a:latin typeface="+mn-lt"/>
                        <a:ea typeface="+mn-ea"/>
                        <a:cs typeface="+mn-cs"/>
                      </a:endParaRPr>
                    </a:p>
                  </a:txBody>
                  <a:tcPr>
                    <a:lnR w="12700" cap="flat" cmpd="sng" algn="ctr">
                      <a:solidFill>
                        <a:schemeClr val="bg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4353803"/>
                  </a:ext>
                </a:extLst>
              </a:tr>
              <a:tr h="389295">
                <a:tc>
                  <a:txBody>
                    <a:bodyPr/>
                    <a:lstStyle/>
                    <a:p>
                      <a:pPr algn="l">
                        <a:lnSpc>
                          <a:spcPct val="100000"/>
                        </a:lnSpc>
                      </a:pPr>
                      <a:r>
                        <a:rPr lang="en-AU" sz="1600" b="1" dirty="0">
                          <a:solidFill>
                            <a:schemeClr val="accent1">
                              <a:lumMod val="50000"/>
                            </a:schemeClr>
                          </a:solidFill>
                        </a:rPr>
                        <a:t>Breach may constitute professional misconduct</a:t>
                      </a:r>
                    </a:p>
                  </a:txBody>
                  <a:tcPr>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E8EBFF"/>
                    </a:solidFill>
                  </a:tcPr>
                </a:tc>
                <a:extLst>
                  <a:ext uri="{0D108BD9-81ED-4DB2-BD59-A6C34878D82A}">
                    <a16:rowId xmlns:a16="http://schemas.microsoft.com/office/drawing/2014/main" val="1193425622"/>
                  </a:ext>
                </a:extLst>
              </a:tr>
              <a:tr h="474833">
                <a:tc>
                  <a:txBody>
                    <a:bodyPr/>
                    <a:lstStyle/>
                    <a:p>
                      <a:pPr algn="l">
                        <a:lnSpc>
                          <a:spcPct val="100000"/>
                        </a:lnSpc>
                      </a:pPr>
                      <a:r>
                        <a:rPr lang="en-AU" sz="1600" b="1" dirty="0">
                          <a:solidFill>
                            <a:schemeClr val="accent1">
                              <a:lumMod val="50000"/>
                            </a:schemeClr>
                          </a:solidFill>
                        </a:rPr>
                        <a:t>Legal costs can not be recovered and amounts received must be repaid</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solidFill>
                      <a:srgbClr val="E8EBFF"/>
                    </a:solidFill>
                  </a:tcPr>
                </a:tc>
                <a:extLst>
                  <a:ext uri="{0D108BD9-81ED-4DB2-BD59-A6C34878D82A}">
                    <a16:rowId xmlns:a16="http://schemas.microsoft.com/office/drawing/2014/main" val="2389465659"/>
                  </a:ext>
                </a:extLst>
              </a:tr>
              <a:tr h="511809">
                <a:tc>
                  <a:txBody>
                    <a:bodyPr/>
                    <a:lstStyle/>
                    <a:p>
                      <a:pPr algn="l">
                        <a:lnSpc>
                          <a:spcPct val="100000"/>
                        </a:lnSpc>
                      </a:pPr>
                      <a:r>
                        <a:rPr lang="en-AU" sz="1600" b="1" dirty="0">
                          <a:solidFill>
                            <a:schemeClr val="accent1">
                              <a:lumMod val="50000"/>
                            </a:schemeClr>
                          </a:solidFill>
                        </a:rPr>
                        <a:t>Law Practice Certificates are required throughout every claim</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solidFill>
                      <a:srgbClr val="E8EBFF"/>
                    </a:solidFill>
                  </a:tcPr>
                </a:tc>
                <a:extLst>
                  <a:ext uri="{0D108BD9-81ED-4DB2-BD59-A6C34878D82A}">
                    <a16:rowId xmlns:a16="http://schemas.microsoft.com/office/drawing/2014/main" val="1426629840"/>
                  </a:ext>
                </a:extLst>
              </a:tr>
              <a:tr h="579459">
                <a:tc>
                  <a:txBody>
                    <a:bodyPr/>
                    <a:lstStyle/>
                    <a:p>
                      <a:pPr algn="l">
                        <a:lnSpc>
                          <a:spcPct val="100000"/>
                        </a:lnSpc>
                      </a:pPr>
                      <a:r>
                        <a:rPr lang="en-AU" sz="1600" b="1" dirty="0">
                          <a:solidFill>
                            <a:schemeClr val="accent1">
                              <a:lumMod val="50000"/>
                            </a:schemeClr>
                          </a:solidFill>
                        </a:rPr>
                        <a:t>Regulators can apply for injunctions</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endParaRPr kumimoji="0" lang="en-AU" sz="1400" b="1"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algn="ctr">
                        <a:lnSpc>
                          <a:spcPct val="150000"/>
                        </a:lnSpc>
                      </a:pPr>
                      <a:endParaRPr kumimoji="0" lang="en-AU" sz="2000" b="1" i="0" u="none" strike="noStrike" kern="1200" cap="none" spc="0" normalizeH="0" baseline="0" noProof="0" dirty="0">
                        <a:ln>
                          <a:noFill/>
                        </a:ln>
                        <a:solidFill>
                          <a:srgbClr val="000000"/>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E8EBFF"/>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mn-lt"/>
                          <a:ea typeface="+mn-ea"/>
                          <a:cs typeface="+mn-cs"/>
                        </a:rPr>
                        <a:t>✓</a:t>
                      </a:r>
                    </a:p>
                  </a:txBody>
                  <a:tcPr>
                    <a:lnL w="19050" cap="flat" cmpd="sng" algn="ctr">
                      <a:noFill/>
                      <a:prstDash val="solid"/>
                      <a:round/>
                      <a:headEnd type="none" w="med" len="med"/>
                      <a:tailEnd type="none" w="med" len="med"/>
                    </a:lnL>
                    <a:solidFill>
                      <a:srgbClr val="E8EBFF"/>
                    </a:solidFill>
                  </a:tcPr>
                </a:tc>
                <a:extLst>
                  <a:ext uri="{0D108BD9-81ED-4DB2-BD59-A6C34878D82A}">
                    <a16:rowId xmlns:a16="http://schemas.microsoft.com/office/drawing/2014/main" val="1439356371"/>
                  </a:ext>
                </a:extLst>
              </a:tr>
            </a:tbl>
          </a:graphicData>
        </a:graphic>
      </p:graphicFrame>
      <p:sp>
        <p:nvSpPr>
          <p:cNvPr id="13" name="Footer Placeholder 4">
            <a:extLst>
              <a:ext uri="{FF2B5EF4-FFF2-40B4-BE49-F238E27FC236}">
                <a16:creationId xmlns:a16="http://schemas.microsoft.com/office/drawing/2014/main" id="{04C3E5DE-7B2D-F42E-A2B4-0C3331A1283A}"/>
              </a:ext>
            </a:extLst>
          </p:cNvPr>
          <p:cNvSpPr txBox="1">
            <a:spLocks/>
          </p:cNvSpPr>
          <p:nvPr/>
        </p:nvSpPr>
        <p:spPr>
          <a:xfrm>
            <a:off x="4038600" y="6400800"/>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C69FF"/>
                </a:solidFill>
                <a:effectLst/>
                <a:uLnTx/>
                <a:uFillTx/>
                <a:latin typeface="ABC Oracle Medium" panose="020B0504040202060203" pitchFamily="34" charset="77"/>
                <a:ea typeface="+mn-ea"/>
                <a:cs typeface="+mn-cs"/>
              </a:rPr>
              <a:t>Presented at the 2025 IDSS</a:t>
            </a:r>
          </a:p>
        </p:txBody>
      </p:sp>
      <p:sp>
        <p:nvSpPr>
          <p:cNvPr id="20" name="TextBox 19">
            <a:extLst>
              <a:ext uri="{FF2B5EF4-FFF2-40B4-BE49-F238E27FC236}">
                <a16:creationId xmlns:a16="http://schemas.microsoft.com/office/drawing/2014/main" id="{75F61ED0-93B5-681F-C650-CC3DE200BD63}"/>
              </a:ext>
            </a:extLst>
          </p:cNvPr>
          <p:cNvSpPr txBox="1"/>
          <p:nvPr/>
        </p:nvSpPr>
        <p:spPr>
          <a:xfrm>
            <a:off x="854392" y="842265"/>
            <a:ext cx="34564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solidFill>
                <a:effectLst/>
                <a:uLnTx/>
                <a:uFillTx/>
                <a:latin typeface="ABC Oracle"/>
                <a:ea typeface="+mn-ea"/>
                <a:cs typeface="+mn-cs"/>
              </a:rPr>
              <a:t>Prohibitions</a:t>
            </a:r>
          </a:p>
        </p:txBody>
      </p:sp>
      <p:sp>
        <p:nvSpPr>
          <p:cNvPr id="21" name="TextBox 20">
            <a:extLst>
              <a:ext uri="{FF2B5EF4-FFF2-40B4-BE49-F238E27FC236}">
                <a16:creationId xmlns:a16="http://schemas.microsoft.com/office/drawing/2014/main" id="{3D4CA9C8-B909-D568-3438-EE7AECD98201}"/>
              </a:ext>
            </a:extLst>
          </p:cNvPr>
          <p:cNvSpPr txBox="1"/>
          <p:nvPr/>
        </p:nvSpPr>
        <p:spPr>
          <a:xfrm>
            <a:off x="854392" y="3239742"/>
            <a:ext cx="3456432" cy="40011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LnTx/>
                <a:uFillTx/>
                <a:latin typeface="ABC Oracle"/>
              </a:defRPr>
            </a:lvl1pPr>
          </a:lstStyle>
          <a:p>
            <a:r>
              <a:rPr lang="en-AU" dirty="0"/>
              <a:t>Process Control</a:t>
            </a:r>
          </a:p>
        </p:txBody>
      </p:sp>
      <p:sp>
        <p:nvSpPr>
          <p:cNvPr id="11" name="Rectangle 10">
            <a:extLst>
              <a:ext uri="{FF2B5EF4-FFF2-40B4-BE49-F238E27FC236}">
                <a16:creationId xmlns:a16="http://schemas.microsoft.com/office/drawing/2014/main" id="{A5685A56-CB88-8B41-D1FE-451D9A54DC6C}"/>
              </a:ext>
            </a:extLst>
          </p:cNvPr>
          <p:cNvSpPr/>
          <p:nvPr/>
        </p:nvSpPr>
        <p:spPr>
          <a:xfrm>
            <a:off x="4924138" y="1909815"/>
            <a:ext cx="1598581" cy="4059088"/>
          </a:xfrm>
          <a:prstGeom prst="rect">
            <a:avLst/>
          </a:prstGeom>
          <a:solidFill>
            <a:srgbClr val="3C69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12" name="Rectangle 11">
            <a:extLst>
              <a:ext uri="{FF2B5EF4-FFF2-40B4-BE49-F238E27FC236}">
                <a16:creationId xmlns:a16="http://schemas.microsoft.com/office/drawing/2014/main" id="{E5703CE6-3879-599D-EC54-45B4674AD223}"/>
              </a:ext>
            </a:extLst>
          </p:cNvPr>
          <p:cNvSpPr/>
          <p:nvPr/>
        </p:nvSpPr>
        <p:spPr>
          <a:xfrm>
            <a:off x="6522719" y="1909814"/>
            <a:ext cx="1598581" cy="4052223"/>
          </a:xfrm>
          <a:prstGeom prst="rect">
            <a:avLst/>
          </a:prstGeom>
          <a:solidFill>
            <a:srgbClr val="33CC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14" name="Rectangle 13">
            <a:extLst>
              <a:ext uri="{FF2B5EF4-FFF2-40B4-BE49-F238E27FC236}">
                <a16:creationId xmlns:a16="http://schemas.microsoft.com/office/drawing/2014/main" id="{BEDFD908-719C-E559-6C3E-CE7A8BB629A0}"/>
              </a:ext>
            </a:extLst>
          </p:cNvPr>
          <p:cNvSpPr/>
          <p:nvPr/>
        </p:nvSpPr>
        <p:spPr>
          <a:xfrm>
            <a:off x="8121300" y="1916682"/>
            <a:ext cx="1608155" cy="4052223"/>
          </a:xfrm>
          <a:prstGeom prst="rect">
            <a:avLst/>
          </a:prstGeom>
          <a:solidFill>
            <a:srgbClr val="47B7A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5" name="Rectangle 4">
            <a:extLst>
              <a:ext uri="{FF2B5EF4-FFF2-40B4-BE49-F238E27FC236}">
                <a16:creationId xmlns:a16="http://schemas.microsoft.com/office/drawing/2014/main" id="{A7C3F606-A9F1-E193-D862-8CCA908F73C6}"/>
              </a:ext>
            </a:extLst>
          </p:cNvPr>
          <p:cNvSpPr/>
          <p:nvPr/>
        </p:nvSpPr>
        <p:spPr>
          <a:xfrm>
            <a:off x="4924138" y="3078536"/>
            <a:ext cx="6639545" cy="548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BC Oracle"/>
              <a:ea typeface="+mn-ea"/>
              <a:cs typeface="+mn-cs"/>
            </a:endParaRPr>
          </a:p>
        </p:txBody>
      </p:sp>
    </p:spTree>
    <p:extLst>
      <p:ext uri="{BB962C8B-B14F-4D97-AF65-F5344CB8AC3E}">
        <p14:creationId xmlns:p14="http://schemas.microsoft.com/office/powerpoint/2010/main" val="1485818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019E-F8B9-8EE1-D1FE-61314FE5B201}"/>
              </a:ext>
            </a:extLst>
          </p:cNvPr>
          <p:cNvSpPr>
            <a:spLocks noGrp="1"/>
          </p:cNvSpPr>
          <p:nvPr>
            <p:ph type="title"/>
          </p:nvPr>
        </p:nvSpPr>
        <p:spPr/>
        <p:txBody>
          <a:bodyPr/>
          <a:lstStyle/>
          <a:p>
            <a:r>
              <a:rPr lang="en-US" dirty="0"/>
              <a:t>The Actuaries Institute acknowledges the traditional custodians of the lands and waters where we live and work, travel, and trade. </a:t>
            </a:r>
            <a:br>
              <a:rPr lang="en-US" dirty="0"/>
            </a:br>
            <a:r>
              <a:rPr lang="en-US" dirty="0"/>
              <a:t>We pay our respect to the members of those communities, Elders past and present, and </a:t>
            </a:r>
            <a:r>
              <a:rPr lang="en-US" dirty="0" err="1"/>
              <a:t>recognise</a:t>
            </a:r>
            <a:r>
              <a:rPr lang="en-US" dirty="0"/>
              <a:t> and celebrate their continuing custodianship and culture.</a:t>
            </a:r>
          </a:p>
        </p:txBody>
      </p:sp>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p:txBody>
          <a:bodyPr/>
          <a:lstStyle/>
          <a:p>
            <a:fld id="{741AFF56-1126-4107-9C02-BC0EFBF16431}" type="slidenum">
              <a:rPr lang="en-GB" smtClean="0"/>
              <a:pPr/>
              <a:t>28</a:t>
            </a:fld>
            <a:endParaRPr lang="en-GB" dirty="0"/>
          </a:p>
        </p:txBody>
      </p:sp>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79653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dirty="0"/>
              <a:t>About the Actuaries Institute</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p:txBody>
          <a:bodyPr/>
          <a:lstStyle/>
          <a:p>
            <a:r>
              <a:rPr lang="en-US" dirty="0"/>
              <a:t>The Actuaries Institute is the peak professional body for Actuaries in Australia. The Institute provides expert comment on public policy issues where there is uncertainty of future financial outcomes. </a:t>
            </a:r>
          </a:p>
          <a:p>
            <a:endParaRPr lang="en-US" dirty="0"/>
          </a:p>
          <a:p>
            <a:r>
              <a:rPr lang="en-US" dirty="0"/>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r>
              <a:rPr lang="en-US" dirty="0"/>
              <a:t>  </a:t>
            </a:r>
          </a:p>
          <a:p>
            <a:r>
              <a:rPr lang="en-US" dirty="0"/>
              <a:t>© Institute of Actuaries of Australia 2023.​ All rights reserved.</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fld id="{741AFF56-1126-4107-9C02-BC0EFBF16431}" type="slidenum">
              <a:rPr lang="en-GB" smtClean="0"/>
              <a:pPr/>
              <a:t>29</a:t>
            </a:fld>
            <a:endParaRPr lang="en-GB" dirty="0"/>
          </a:p>
        </p:txBody>
      </p:sp>
      <p:sp>
        <p:nvSpPr>
          <p:cNvPr id="5" name="Footer Placeholder 4">
            <a:extLst>
              <a:ext uri="{FF2B5EF4-FFF2-40B4-BE49-F238E27FC236}">
                <a16:creationId xmlns:a16="http://schemas.microsoft.com/office/drawing/2014/main" id="{05AB6274-C598-F262-EFE2-7AD2B90048C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spTree>
    <p:extLst>
      <p:ext uri="{BB962C8B-B14F-4D97-AF65-F5344CB8AC3E}">
        <p14:creationId xmlns:p14="http://schemas.microsoft.com/office/powerpoint/2010/main" val="21986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dirty="0"/>
              <a:t>Claims farming reforms in QLD</a:t>
            </a:r>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dirty="0"/>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3816633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245190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DBF0-7F77-AA95-B56A-54DE5E41188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123E45-E7FB-B4B3-1393-7DF6FA245B07}"/>
              </a:ext>
            </a:extLst>
          </p:cNvPr>
          <p:cNvSpPr>
            <a:spLocks noGrp="1"/>
          </p:cNvSpPr>
          <p:nvPr>
            <p:ph type="sldNum" sz="quarter" idx="12"/>
          </p:nvPr>
        </p:nvSpPr>
        <p:spPr/>
        <p:txBody>
          <a:bodyPr/>
          <a:lstStyle/>
          <a:p>
            <a:fld id="{741AFF56-1126-4107-9C02-BC0EFBF16431}" type="slidenum">
              <a:rPr lang="en-GB" smtClean="0"/>
              <a:pPr/>
              <a:t>4</a:t>
            </a:fld>
            <a:endParaRPr lang="en-GB"/>
          </a:p>
        </p:txBody>
      </p:sp>
      <p:pic>
        <p:nvPicPr>
          <p:cNvPr id="13" name="Picture 12" descr="A hand touching a phone on a trap&#10;&#10;AI-generated content may be incorrect.">
            <a:extLst>
              <a:ext uri="{FF2B5EF4-FFF2-40B4-BE49-F238E27FC236}">
                <a16:creationId xmlns:a16="http://schemas.microsoft.com/office/drawing/2014/main" id="{08D33FDD-906C-8EA4-3BCE-53B411EDBF64}"/>
              </a:ext>
            </a:extLst>
          </p:cNvPr>
          <p:cNvPicPr>
            <a:picLocks noChangeAspect="1"/>
          </p:cNvPicPr>
          <p:nvPr/>
        </p:nvPicPr>
        <p:blipFill>
          <a:blip r:embed="rId3">
            <a:extLst>
              <a:ext uri="{28A0092B-C50C-407E-A947-70E740481C1C}">
                <a14:useLocalDpi xmlns:a14="http://schemas.microsoft.com/office/drawing/2010/main" val="0"/>
              </a:ext>
            </a:extLst>
          </a:blip>
          <a:srcRect l="3367" r="3367" b="73"/>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5D3F42D-DFCC-200E-2A06-755117218AF5}"/>
              </a:ext>
            </a:extLst>
          </p:cNvPr>
          <p:cNvSpPr>
            <a:spLocks noGrp="1"/>
          </p:cNvSpPr>
          <p:nvPr>
            <p:ph type="title"/>
          </p:nvPr>
        </p:nvSpPr>
        <p:spPr>
          <a:xfrm>
            <a:off x="696195" y="1706215"/>
            <a:ext cx="4733838" cy="2001489"/>
          </a:xfrm>
        </p:spPr>
        <p:txBody>
          <a:bodyPr/>
          <a:lstStyle/>
          <a:p>
            <a:r>
              <a:rPr lang="en-US" dirty="0"/>
              <a:t>Claim Farming prevention </a:t>
            </a:r>
            <a:br>
              <a:rPr lang="en-US" dirty="0"/>
            </a:br>
            <a:br>
              <a:rPr lang="en-US" dirty="0"/>
            </a:br>
            <a:r>
              <a:rPr lang="en-US" dirty="0"/>
              <a:t>Why?</a:t>
            </a:r>
          </a:p>
        </p:txBody>
      </p:sp>
    </p:spTree>
    <p:extLst>
      <p:ext uri="{BB962C8B-B14F-4D97-AF65-F5344CB8AC3E}">
        <p14:creationId xmlns:p14="http://schemas.microsoft.com/office/powerpoint/2010/main" val="377677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928EF-4F90-6D35-042D-BA57C715B17A}"/>
              </a:ext>
            </a:extLst>
          </p:cNvPr>
          <p:cNvSpPr>
            <a:spLocks noGrp="1"/>
          </p:cNvSpPr>
          <p:nvPr>
            <p:ph type="title"/>
          </p:nvPr>
        </p:nvSpPr>
        <p:spPr/>
        <p:txBody>
          <a:bodyPr/>
          <a:lstStyle/>
          <a:p>
            <a:br>
              <a:rPr lang="en-US" dirty="0"/>
            </a:br>
            <a:br>
              <a:rPr lang="en-US" dirty="0"/>
            </a:br>
            <a:r>
              <a:rPr lang="en-US" dirty="0"/>
              <a:t>Intent of Legislation</a:t>
            </a:r>
          </a:p>
        </p:txBody>
      </p:sp>
      <p:sp>
        <p:nvSpPr>
          <p:cNvPr id="4" name="Content Placeholder 3">
            <a:extLst>
              <a:ext uri="{FF2B5EF4-FFF2-40B4-BE49-F238E27FC236}">
                <a16:creationId xmlns:a16="http://schemas.microsoft.com/office/drawing/2014/main" id="{79778371-A986-4727-BD49-C125A6AF0843}"/>
              </a:ext>
            </a:extLst>
          </p:cNvPr>
          <p:cNvSpPr>
            <a:spLocks noGrp="1"/>
          </p:cNvSpPr>
          <p:nvPr>
            <p:ph idx="1"/>
          </p:nvPr>
        </p:nvSpPr>
        <p:spPr>
          <a:xfrm>
            <a:off x="323670" y="1521867"/>
            <a:ext cx="8815484" cy="3862509"/>
          </a:xfrm>
        </p:spPr>
        <p:txBody>
          <a:bodyPr/>
          <a:lstStyle/>
          <a:p>
            <a:endParaRPr lang="en-US" dirty="0"/>
          </a:p>
          <a:p>
            <a:r>
              <a:rPr lang="en-US" sz="2000" dirty="0"/>
              <a:t>Does not prevent lawyers from informing people about their rights and entitlements, nor does it prevent them from advertising or promoting their services.</a:t>
            </a:r>
          </a:p>
          <a:p>
            <a:r>
              <a:rPr lang="en-US" sz="2000" dirty="0"/>
              <a:t>What it aims to do is stop the harassing calls and intimidating </a:t>
            </a:r>
            <a:r>
              <a:rPr lang="en-US" sz="2000" dirty="0" err="1"/>
              <a:t>behaviour</a:t>
            </a:r>
            <a:r>
              <a:rPr lang="en-US" sz="2000" dirty="0"/>
              <a:t>, particularly toward vulnerable people and protect the affordability and stability of the scheme.</a:t>
            </a:r>
            <a:endParaRPr lang="en-US" dirty="0"/>
          </a:p>
        </p:txBody>
      </p:sp>
      <p:sp>
        <p:nvSpPr>
          <p:cNvPr id="5" name="Slide Number Placeholder 4">
            <a:extLst>
              <a:ext uri="{FF2B5EF4-FFF2-40B4-BE49-F238E27FC236}">
                <a16:creationId xmlns:a16="http://schemas.microsoft.com/office/drawing/2014/main" id="{400E29F7-090C-3B1F-1A72-0E1668575212}"/>
              </a:ext>
            </a:extLst>
          </p:cNvPr>
          <p:cNvSpPr>
            <a:spLocks noGrp="1"/>
          </p:cNvSpPr>
          <p:nvPr>
            <p:ph type="sldNum" sz="quarter" idx="12"/>
          </p:nvPr>
        </p:nvSpPr>
        <p:spPr/>
        <p:txBody>
          <a:bodyPr/>
          <a:lstStyle/>
          <a:p>
            <a:fld id="{741AFF56-1126-4107-9C02-BC0EFBF16431}" type="slidenum">
              <a:rPr lang="en-GB" smtClean="0"/>
              <a:pPr/>
              <a:t>5</a:t>
            </a:fld>
            <a:endParaRPr lang="en-GB"/>
          </a:p>
        </p:txBody>
      </p:sp>
    </p:spTree>
    <p:extLst>
      <p:ext uri="{BB962C8B-B14F-4D97-AF65-F5344CB8AC3E}">
        <p14:creationId xmlns:p14="http://schemas.microsoft.com/office/powerpoint/2010/main" val="136251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1E287-DD56-32BC-DB0C-DC3F6CD17A6C}"/>
              </a:ext>
            </a:extLst>
          </p:cNvPr>
          <p:cNvSpPr>
            <a:spLocks noGrp="1"/>
          </p:cNvSpPr>
          <p:nvPr>
            <p:ph type="title"/>
          </p:nvPr>
        </p:nvSpPr>
        <p:spPr>
          <a:xfrm>
            <a:off x="337581" y="288389"/>
            <a:ext cx="5672120" cy="1221703"/>
          </a:xfrm>
        </p:spPr>
        <p:txBody>
          <a:bodyPr/>
          <a:lstStyle/>
          <a:p>
            <a:br>
              <a:rPr lang="en-US" dirty="0">
                <a:latin typeface="ABC Oracle"/>
              </a:rPr>
            </a:br>
            <a:r>
              <a:rPr lang="en-US" dirty="0"/>
              <a:t>Legislative Provisions</a:t>
            </a:r>
          </a:p>
        </p:txBody>
      </p:sp>
      <p:sp>
        <p:nvSpPr>
          <p:cNvPr id="4" name="Content Placeholder 3">
            <a:extLst>
              <a:ext uri="{FF2B5EF4-FFF2-40B4-BE49-F238E27FC236}">
                <a16:creationId xmlns:a16="http://schemas.microsoft.com/office/drawing/2014/main" id="{340A60D7-D304-CB3C-36D4-B6E2F3C2B047}"/>
              </a:ext>
            </a:extLst>
          </p:cNvPr>
          <p:cNvSpPr>
            <a:spLocks noGrp="1"/>
          </p:cNvSpPr>
          <p:nvPr>
            <p:ph idx="1"/>
          </p:nvPr>
        </p:nvSpPr>
        <p:spPr>
          <a:xfrm>
            <a:off x="342528" y="1512905"/>
            <a:ext cx="10129800" cy="4331546"/>
          </a:xfrm>
        </p:spPr>
        <p:txBody>
          <a:bodyPr/>
          <a:lstStyle/>
          <a:p>
            <a:r>
              <a:rPr lang="en-US" sz="2400" dirty="0">
                <a:ea typeface="+mn-lt"/>
                <a:cs typeface="+mn-lt"/>
              </a:rPr>
              <a:t>Applies to referrals of claims and contact to solicit or induce claims.</a:t>
            </a:r>
            <a:endParaRPr lang="en-US" sz="2400" dirty="0"/>
          </a:p>
          <a:p>
            <a:r>
              <a:rPr lang="en-US" sz="2400" dirty="0">
                <a:ea typeface="+mn-lt"/>
                <a:cs typeface="+mn-lt"/>
              </a:rPr>
              <a:t>Two new offences: </a:t>
            </a:r>
            <a:endParaRPr lang="en-US" sz="2400" dirty="0"/>
          </a:p>
          <a:p>
            <a:r>
              <a:rPr lang="en-US" sz="2400" dirty="0">
                <a:ea typeface="+mn-lt"/>
                <a:cs typeface="+mn-lt"/>
              </a:rPr>
              <a:t>• Section 74 - Giving or receiving consideration for claim referrals</a:t>
            </a:r>
            <a:endParaRPr lang="en-US" sz="2400"/>
          </a:p>
          <a:p>
            <a:r>
              <a:rPr lang="en-US" sz="2400" dirty="0">
                <a:ea typeface="+mn-lt"/>
                <a:cs typeface="+mn-lt"/>
              </a:rPr>
              <a:t>• Section 75 – Approach or contact for the purpose of making a claim</a:t>
            </a:r>
            <a:endParaRPr lang="en-US" sz="2400"/>
          </a:p>
          <a:p>
            <a:r>
              <a:rPr lang="en-US" sz="2400" dirty="0">
                <a:ea typeface="+mn-lt"/>
                <a:cs typeface="+mn-lt"/>
              </a:rPr>
              <a:t>Applies both within and outside Queensland. </a:t>
            </a:r>
          </a:p>
        </p:txBody>
      </p:sp>
      <p:sp>
        <p:nvSpPr>
          <p:cNvPr id="5" name="Slide Number Placeholder 4">
            <a:extLst>
              <a:ext uri="{FF2B5EF4-FFF2-40B4-BE49-F238E27FC236}">
                <a16:creationId xmlns:a16="http://schemas.microsoft.com/office/drawing/2014/main" id="{62283703-3E03-263E-820F-3DD7D6D0F26F}"/>
              </a:ext>
            </a:extLst>
          </p:cNvPr>
          <p:cNvSpPr>
            <a:spLocks noGrp="1"/>
          </p:cNvSpPr>
          <p:nvPr>
            <p:ph type="sldNum" sz="quarter" idx="12"/>
          </p:nvPr>
        </p:nvSpPr>
        <p:spPr/>
        <p:txBody>
          <a:bodyPr/>
          <a:lstStyle/>
          <a:p>
            <a:fld id="{741AFF56-1126-4107-9C02-BC0EFBF16431}" type="slidenum">
              <a:rPr lang="en-GB" smtClean="0"/>
              <a:pPr/>
              <a:t>6</a:t>
            </a:fld>
            <a:endParaRPr lang="en-GB"/>
          </a:p>
        </p:txBody>
      </p:sp>
    </p:spTree>
    <p:extLst>
      <p:ext uri="{BB962C8B-B14F-4D97-AF65-F5344CB8AC3E}">
        <p14:creationId xmlns:p14="http://schemas.microsoft.com/office/powerpoint/2010/main" val="89623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BB34-89CB-41EA-AC54-66AF367D9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77B32-0B1A-6BFB-9FB3-6722C7661188}"/>
              </a:ext>
            </a:extLst>
          </p:cNvPr>
          <p:cNvSpPr>
            <a:spLocks noGrp="1"/>
          </p:cNvSpPr>
          <p:nvPr>
            <p:ph type="title"/>
          </p:nvPr>
        </p:nvSpPr>
        <p:spPr>
          <a:xfrm>
            <a:off x="466369" y="288390"/>
            <a:ext cx="11554001" cy="1016070"/>
          </a:xfrm>
        </p:spPr>
        <p:txBody>
          <a:bodyPr/>
          <a:lstStyle/>
          <a:p>
            <a:br>
              <a:rPr lang="en-AU" dirty="0"/>
            </a:br>
            <a:r>
              <a:rPr lang="en-AU" dirty="0"/>
              <a:t>Car crash scammer reporting from the public</a:t>
            </a:r>
          </a:p>
        </p:txBody>
      </p:sp>
      <p:sp>
        <p:nvSpPr>
          <p:cNvPr id="4" name="Slide Number Placeholder 3">
            <a:extLst>
              <a:ext uri="{FF2B5EF4-FFF2-40B4-BE49-F238E27FC236}">
                <a16:creationId xmlns:a16="http://schemas.microsoft.com/office/drawing/2014/main" id="{1A365C0B-2DFD-ECFF-C362-9AF16996898B}"/>
              </a:ext>
            </a:extLst>
          </p:cNvPr>
          <p:cNvSpPr>
            <a:spLocks noGrp="1"/>
          </p:cNvSpPr>
          <p:nvPr>
            <p:ph type="sldNum" sz="quarter" idx="12"/>
          </p:nvPr>
        </p:nvSpPr>
        <p:spPr/>
        <p:txBody>
          <a:bodyPr/>
          <a:lstStyle/>
          <a:p>
            <a:fld id="{741AFF56-1126-4107-9C02-BC0EFBF16431}" type="slidenum">
              <a:rPr lang="en-GB" smtClean="0"/>
              <a:t>7</a:t>
            </a:fld>
            <a:endParaRPr lang="en-GB"/>
          </a:p>
        </p:txBody>
      </p:sp>
      <p:pic>
        <p:nvPicPr>
          <p:cNvPr id="6" name="Picture 5">
            <a:extLst>
              <a:ext uri="{FF2B5EF4-FFF2-40B4-BE49-F238E27FC236}">
                <a16:creationId xmlns:a16="http://schemas.microsoft.com/office/drawing/2014/main" id="{56F740B8-7A71-8148-80A7-C88E4FCB486B}"/>
              </a:ext>
            </a:extLst>
          </p:cNvPr>
          <p:cNvPicPr>
            <a:picLocks noChangeAspect="1"/>
          </p:cNvPicPr>
          <p:nvPr/>
        </p:nvPicPr>
        <p:blipFill>
          <a:blip r:embed="rId3"/>
          <a:stretch>
            <a:fillRect/>
          </a:stretch>
        </p:blipFill>
        <p:spPr>
          <a:xfrm>
            <a:off x="176952" y="2837038"/>
            <a:ext cx="11838095" cy="2809524"/>
          </a:xfrm>
          <a:prstGeom prst="rect">
            <a:avLst/>
          </a:prstGeom>
        </p:spPr>
      </p:pic>
    </p:spTree>
    <p:extLst>
      <p:ext uri="{BB962C8B-B14F-4D97-AF65-F5344CB8AC3E}">
        <p14:creationId xmlns:p14="http://schemas.microsoft.com/office/powerpoint/2010/main" val="302964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06011B-78E5-E2C8-20A0-7BFC27CE97D3}"/>
              </a:ext>
            </a:extLst>
          </p:cNvPr>
          <p:cNvSpPr>
            <a:spLocks noGrp="1"/>
          </p:cNvSpPr>
          <p:nvPr>
            <p:ph type="title"/>
          </p:nvPr>
        </p:nvSpPr>
        <p:spPr>
          <a:xfrm>
            <a:off x="348313" y="288389"/>
            <a:ext cx="5747247" cy="1210971"/>
          </a:xfrm>
        </p:spPr>
        <p:txBody>
          <a:bodyPr/>
          <a:lstStyle/>
          <a:p>
            <a:br>
              <a:rPr lang="en-US" dirty="0"/>
            </a:br>
            <a:r>
              <a:rPr lang="en-US" dirty="0"/>
              <a:t>Support for claim farming reforms</a:t>
            </a:r>
          </a:p>
        </p:txBody>
      </p:sp>
      <p:sp>
        <p:nvSpPr>
          <p:cNvPr id="13" name="Content Placeholder 2">
            <a:extLst>
              <a:ext uri="{FF2B5EF4-FFF2-40B4-BE49-F238E27FC236}">
                <a16:creationId xmlns:a16="http://schemas.microsoft.com/office/drawing/2014/main" id="{A59D69D4-B259-E63E-E338-B08508C66683}"/>
              </a:ext>
            </a:extLst>
          </p:cNvPr>
          <p:cNvSpPr>
            <a:spLocks noGrp="1"/>
          </p:cNvSpPr>
          <p:nvPr>
            <p:ph idx="1"/>
          </p:nvPr>
        </p:nvSpPr>
        <p:spPr>
          <a:xfrm>
            <a:off x="352424" y="1493113"/>
            <a:ext cx="4300995" cy="4256334"/>
          </a:xfrm>
        </p:spPr>
        <p:txBody>
          <a:bodyPr/>
          <a:lstStyle/>
          <a:p>
            <a:pPr marL="285750" lvl="1" indent="-285750">
              <a:buFont typeface="Arial" panose="020B0604020202020204" pitchFamily="34" charset="0"/>
              <a:buChar char="•"/>
            </a:pPr>
            <a:r>
              <a:rPr lang="en-US" sz="1600" b="1" dirty="0"/>
              <a:t>Market research – 800 Queenslanders &gt;18yo surveyed on-line </a:t>
            </a:r>
          </a:p>
          <a:p>
            <a:pPr marL="641350" lvl="2" indent="-285750"/>
            <a:r>
              <a:rPr lang="en-US" sz="1600" dirty="0"/>
              <a:t>93% support action being taken against claim farmers</a:t>
            </a:r>
          </a:p>
          <a:p>
            <a:pPr marL="641350" lvl="2" indent="-285750"/>
            <a:r>
              <a:rPr lang="en-US" sz="1600" dirty="0"/>
              <a:t>37% had been contacted by a claim farmer in prior 12 months</a:t>
            </a:r>
          </a:p>
          <a:p>
            <a:pPr lvl="2" indent="0">
              <a:buNone/>
            </a:pPr>
            <a:endParaRPr lang="en-US" sz="1600" dirty="0"/>
          </a:p>
          <a:p>
            <a:pPr marL="285750" lvl="1" indent="-285750">
              <a:buFont typeface="Arial" panose="020B0604020202020204" pitchFamily="34" charset="0"/>
              <a:buChar char="•"/>
            </a:pPr>
            <a:r>
              <a:rPr lang="en-US" sz="1600" b="1" dirty="0"/>
              <a:t>People very concerned about how their privacy was breached</a:t>
            </a:r>
          </a:p>
          <a:p>
            <a:pPr marL="641350" lvl="2" indent="-285750"/>
            <a:r>
              <a:rPr lang="en-US" sz="1600" dirty="0"/>
              <a:t>Complaints made to MAIC and to ACCC</a:t>
            </a:r>
          </a:p>
          <a:p>
            <a:pPr marL="641350" lvl="2" indent="-285750"/>
            <a:r>
              <a:rPr lang="en-US" sz="1600" dirty="0"/>
              <a:t>Concerned that claim farmers have targeted children and elderly people </a:t>
            </a:r>
          </a:p>
          <a:p>
            <a:pPr marL="641350" lvl="2" indent="-285750"/>
            <a:r>
              <a:rPr lang="en-US" sz="1600" dirty="0"/>
              <a:t>Claim farmer techniques include impersonation and high-pressure tactics</a:t>
            </a:r>
          </a:p>
          <a:p>
            <a:endParaRPr lang="en-US" dirty="0"/>
          </a:p>
        </p:txBody>
      </p:sp>
      <p:sp>
        <p:nvSpPr>
          <p:cNvPr id="4" name="Slide Number Placeholder 3">
            <a:extLst>
              <a:ext uri="{FF2B5EF4-FFF2-40B4-BE49-F238E27FC236}">
                <a16:creationId xmlns:a16="http://schemas.microsoft.com/office/drawing/2014/main" id="{FF90F4F3-064B-A76D-B715-6DDC59036C91}"/>
              </a:ext>
            </a:extLst>
          </p:cNvPr>
          <p:cNvSpPr>
            <a:spLocks noGrp="1"/>
          </p:cNvSpPr>
          <p:nvPr>
            <p:ph type="sldNum" sz="quarter" idx="12"/>
          </p:nvPr>
        </p:nvSpPr>
        <p:spPr>
          <a:xfrm>
            <a:off x="11467577" y="6400800"/>
            <a:ext cx="416447" cy="186484"/>
          </a:xfrm>
        </p:spPr>
        <p:txBody>
          <a:bodyPr anchor="b">
            <a:normAutofit/>
          </a:bodyPr>
          <a:lstStyle/>
          <a:p>
            <a:pPr>
              <a:spcAft>
                <a:spcPts val="600"/>
              </a:spcAft>
            </a:pPr>
            <a:fld id="{741AFF56-1126-4107-9C02-BC0EFBF16431}" type="slidenum">
              <a:rPr lang="en-GB" smtClean="0"/>
              <a:pPr>
                <a:spcAft>
                  <a:spcPts val="600"/>
                </a:spcAft>
              </a:pPr>
              <a:t>8</a:t>
            </a:fld>
            <a:endParaRPr lang="en-GB"/>
          </a:p>
        </p:txBody>
      </p:sp>
      <p:pic>
        <p:nvPicPr>
          <p:cNvPr id="6" name="Content Placeholder 5">
            <a:extLst>
              <a:ext uri="{FF2B5EF4-FFF2-40B4-BE49-F238E27FC236}">
                <a16:creationId xmlns:a16="http://schemas.microsoft.com/office/drawing/2014/main" id="{F6AF4AA9-CEF6-972E-D8B0-963D435C47D6}"/>
              </a:ext>
            </a:extLst>
          </p:cNvPr>
          <p:cNvPicPr>
            <a:picLocks noGrp="1" noChangeAspect="1"/>
          </p:cNvPicPr>
          <p:nvPr>
            <p:ph idx="13"/>
          </p:nvPr>
        </p:nvPicPr>
        <p:blipFill>
          <a:blip r:embed="rId3"/>
          <a:stretch>
            <a:fillRect/>
          </a:stretch>
        </p:blipFill>
        <p:spPr>
          <a:xfrm>
            <a:off x="6096000" y="1116549"/>
            <a:ext cx="4300995" cy="3430044"/>
          </a:xfrm>
          <a:prstGeom prst="rect">
            <a:avLst/>
          </a:prstGeom>
          <a:noFill/>
        </p:spPr>
      </p:pic>
    </p:spTree>
    <p:extLst>
      <p:ext uri="{BB962C8B-B14F-4D97-AF65-F5344CB8AC3E}">
        <p14:creationId xmlns:p14="http://schemas.microsoft.com/office/powerpoint/2010/main" val="9094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holding a cell phone&#10;&#10;AI-generated content may be incorrect.">
            <a:extLst>
              <a:ext uri="{FF2B5EF4-FFF2-40B4-BE49-F238E27FC236}">
                <a16:creationId xmlns:a16="http://schemas.microsoft.com/office/drawing/2014/main" id="{F487FC46-764D-0C4B-FF53-C60A4A019B1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883" r="10322"/>
          <a:stretch>
            <a:fillRect/>
          </a:stretch>
        </p:blipFill>
        <p:spPr>
          <a:xfrm>
            <a:off x="6788191" y="0"/>
            <a:ext cx="5403809" cy="6858000"/>
          </a:xfrm>
        </p:spPr>
      </p:pic>
      <p:sp>
        <p:nvSpPr>
          <p:cNvPr id="3" name="Title 2">
            <a:extLst>
              <a:ext uri="{FF2B5EF4-FFF2-40B4-BE49-F238E27FC236}">
                <a16:creationId xmlns:a16="http://schemas.microsoft.com/office/drawing/2014/main" id="{89857CBF-7CA0-0A56-6F28-633958777D31}"/>
              </a:ext>
            </a:extLst>
          </p:cNvPr>
          <p:cNvSpPr>
            <a:spLocks noGrp="1"/>
          </p:cNvSpPr>
          <p:nvPr>
            <p:ph type="title"/>
          </p:nvPr>
        </p:nvSpPr>
        <p:spPr/>
        <p:txBody>
          <a:bodyPr>
            <a:normAutofit/>
          </a:bodyPr>
          <a:lstStyle/>
          <a:p>
            <a:r>
              <a:rPr lang="en-US"/>
              <a:t>Public awareness initiatives </a:t>
            </a:r>
          </a:p>
        </p:txBody>
      </p:sp>
      <p:sp>
        <p:nvSpPr>
          <p:cNvPr id="4" name="Content Placeholder 3">
            <a:extLst>
              <a:ext uri="{FF2B5EF4-FFF2-40B4-BE49-F238E27FC236}">
                <a16:creationId xmlns:a16="http://schemas.microsoft.com/office/drawing/2014/main" id="{12F98457-76D4-3045-A800-E87E0869B164}"/>
              </a:ext>
            </a:extLst>
          </p:cNvPr>
          <p:cNvSpPr>
            <a:spLocks noGrp="1"/>
          </p:cNvSpPr>
          <p:nvPr>
            <p:ph idx="1"/>
          </p:nvPr>
        </p:nvSpPr>
        <p:spPr>
          <a:xfrm>
            <a:off x="352423" y="1065730"/>
            <a:ext cx="5162551" cy="4351338"/>
          </a:xfrm>
        </p:spPr>
        <p:txBody>
          <a:bodyPr>
            <a:noAutofit/>
          </a:bodyPr>
          <a:lstStyle/>
          <a:p>
            <a:pPr marL="285750" lvl="1" indent="-285750">
              <a:buFont typeface="Arial" panose="020B0604020202020204" pitchFamily="34" charset="0"/>
              <a:buChar char="•"/>
            </a:pPr>
            <a:r>
              <a:rPr lang="en-US" sz="1600" dirty="0"/>
              <a:t>Key message: Car Crash scamming is a crime/ Hang up and report. Visit maic.qld.gov.au/hangup or call 1800 CTP QLD (1800 287 753)</a:t>
            </a:r>
          </a:p>
          <a:p>
            <a:pPr marL="0" lvl="1"/>
            <a:endParaRPr lang="en-US" sz="1600" dirty="0"/>
          </a:p>
          <a:p>
            <a:pPr marL="285750" lvl="1" indent="-285750">
              <a:buFont typeface="Arial" panose="020B0604020202020204" pitchFamily="34" charset="0"/>
              <a:buChar char="•"/>
            </a:pPr>
            <a:r>
              <a:rPr lang="en-US" sz="1600" dirty="0"/>
              <a:t>Phase 2 advertising campaign delivered February 2020, and ongoing communication continues to keep the issue top-of-mind</a:t>
            </a:r>
          </a:p>
          <a:p>
            <a:pPr marL="0" lvl="1"/>
            <a:endParaRPr lang="en-US" sz="1600" dirty="0"/>
          </a:p>
          <a:p>
            <a:pPr marL="285750" lvl="1" indent="-285750">
              <a:buFont typeface="Arial" panose="020B0604020202020204" pitchFamily="34" charset="0"/>
              <a:buChar char="•"/>
            </a:pPr>
            <a:r>
              <a:rPr lang="en-US" sz="1600" dirty="0"/>
              <a:t>Channels: </a:t>
            </a:r>
          </a:p>
          <a:p>
            <a:pPr marL="641350" lvl="2" indent="-285750"/>
            <a:r>
              <a:rPr lang="en-US" sz="1600" dirty="0"/>
              <a:t>Emails</a:t>
            </a:r>
          </a:p>
          <a:p>
            <a:pPr marL="641350" lvl="2" indent="-285750"/>
            <a:r>
              <a:rPr lang="en-US" sz="1600" dirty="0"/>
              <a:t>Newspaper ads</a:t>
            </a:r>
          </a:p>
          <a:p>
            <a:pPr marL="641350" lvl="2" indent="-285750"/>
            <a:r>
              <a:rPr lang="en-US" sz="1600" dirty="0"/>
              <a:t>Radio ads and coverage (ABC Radio, </a:t>
            </a:r>
            <a:br>
              <a:rPr lang="en-US" sz="1600" dirty="0"/>
            </a:br>
            <a:r>
              <a:rPr lang="en-US" sz="1600" dirty="0"/>
              <a:t>4EB Community Radio)</a:t>
            </a:r>
          </a:p>
          <a:p>
            <a:pPr marL="641350" lvl="2" indent="-285750"/>
            <a:r>
              <a:rPr lang="en-US" sz="1600" dirty="0"/>
              <a:t>Social media</a:t>
            </a:r>
          </a:p>
          <a:p>
            <a:pPr marL="641350" lvl="2" indent="-285750"/>
            <a:r>
              <a:rPr lang="en-US" sz="1600" dirty="0"/>
              <a:t>MAIC website</a:t>
            </a:r>
          </a:p>
          <a:p>
            <a:pPr marL="641350" lvl="2" indent="-285750"/>
            <a:r>
              <a:rPr lang="en-US" sz="1600" dirty="0"/>
              <a:t>QLS update</a:t>
            </a:r>
          </a:p>
          <a:p>
            <a:pPr marL="641350" lvl="2" indent="-285750"/>
            <a:r>
              <a:rPr lang="en-US" sz="1600" dirty="0"/>
              <a:t>Flyers in 1.5 million </a:t>
            </a:r>
            <a:r>
              <a:rPr lang="en-US" sz="1600" dirty="0" err="1"/>
              <a:t>rego</a:t>
            </a:r>
            <a:r>
              <a:rPr lang="en-US" sz="1600" dirty="0"/>
              <a:t> renewals (Feb-July)</a:t>
            </a:r>
          </a:p>
          <a:p>
            <a:pPr marL="641350" lvl="2" indent="-285750"/>
            <a:r>
              <a:rPr lang="en-US" sz="1600" dirty="0"/>
              <a:t>Message included in our </a:t>
            </a:r>
            <a:br>
              <a:rPr lang="en-US" sz="1600" dirty="0"/>
            </a:br>
            <a:r>
              <a:rPr lang="en-US" sz="1600" dirty="0" err="1"/>
              <a:t>rego</a:t>
            </a:r>
            <a:r>
              <a:rPr lang="en-US" sz="1600" dirty="0"/>
              <a:t> renewal notice </a:t>
            </a:r>
          </a:p>
        </p:txBody>
      </p:sp>
      <p:sp>
        <p:nvSpPr>
          <p:cNvPr id="5" name="Slide Number Placeholder 4">
            <a:extLst>
              <a:ext uri="{FF2B5EF4-FFF2-40B4-BE49-F238E27FC236}">
                <a16:creationId xmlns:a16="http://schemas.microsoft.com/office/drawing/2014/main" id="{3C2B1F90-91EE-E1EB-8D5A-0B2FDDC19B11}"/>
              </a:ext>
            </a:extLst>
          </p:cNvPr>
          <p:cNvSpPr>
            <a:spLocks noGrp="1"/>
          </p:cNvSpPr>
          <p:nvPr>
            <p:ph type="sldNum" sz="quarter" idx="12"/>
          </p:nvPr>
        </p:nvSpPr>
        <p:spPr/>
        <p:txBody>
          <a:bodyPr/>
          <a:lstStyle/>
          <a:p>
            <a:fld id="{741AFF56-1126-4107-9C02-BC0EFBF16431}" type="slidenum">
              <a:rPr lang="en-GB" smtClean="0"/>
              <a:pPr/>
              <a:t>9</a:t>
            </a:fld>
            <a:endParaRPr lang="en-GB"/>
          </a:p>
        </p:txBody>
      </p:sp>
      <p:sp>
        <p:nvSpPr>
          <p:cNvPr id="2" name="Footer Placeholder 4">
            <a:extLst>
              <a:ext uri="{FF2B5EF4-FFF2-40B4-BE49-F238E27FC236}">
                <a16:creationId xmlns:a16="http://schemas.microsoft.com/office/drawing/2014/main" id="{37CE5CA2-F18E-5F30-BE5E-28AAC6CB15B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IDSS</a:t>
            </a:r>
          </a:p>
        </p:txBody>
      </p:sp>
      <p:pic>
        <p:nvPicPr>
          <p:cNvPr id="7" name="Picture 6">
            <a:extLst>
              <a:ext uri="{FF2B5EF4-FFF2-40B4-BE49-F238E27FC236}">
                <a16:creationId xmlns:a16="http://schemas.microsoft.com/office/drawing/2014/main" id="{04522611-9EBE-76D8-0F51-A30B034251F4}"/>
              </a:ext>
            </a:extLst>
          </p:cNvPr>
          <p:cNvPicPr>
            <a:picLocks noChangeAspect="1"/>
          </p:cNvPicPr>
          <p:nvPr/>
        </p:nvPicPr>
        <p:blipFill>
          <a:blip r:embed="rId4">
            <a:extLst>
              <a:ext uri="{28A0092B-C50C-407E-A947-70E740481C1C}">
                <a14:useLocalDpi xmlns:a14="http://schemas.microsoft.com/office/drawing/2010/main" val="0"/>
              </a:ext>
            </a:extLst>
          </a:blip>
          <a:srcRect l="298" r="298"/>
          <a:stretch/>
        </p:blipFill>
        <p:spPr>
          <a:xfrm>
            <a:off x="4732578" y="3429000"/>
            <a:ext cx="3166675" cy="2765343"/>
          </a:xfrm>
          <a:prstGeom prst="roundRect">
            <a:avLst>
              <a:gd name="adj" fmla="val 8594"/>
            </a:avLst>
          </a:prstGeom>
          <a:solidFill>
            <a:srgbClr val="FFFFFF">
              <a:shade val="85000"/>
            </a:srgbClr>
          </a:solidFill>
          <a:ln w="57150">
            <a:solidFill>
              <a:schemeClr val="bg1"/>
            </a:solidFill>
          </a:ln>
          <a:effectLst/>
        </p:spPr>
      </p:pic>
    </p:spTree>
    <p:extLst>
      <p:ext uri="{BB962C8B-B14F-4D97-AF65-F5344CB8AC3E}">
        <p14:creationId xmlns:p14="http://schemas.microsoft.com/office/powerpoint/2010/main" val="344983181"/>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CE6YYQN64SX3-786882053-16565</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https://actuaries.sharepoint.com/sites/DMS/_layouts/15/DocIdRedir.aspx?ID=CE6YYQN64SX3-786882053-16565</Url>
      <Description>CE6YYQN64SX3-786882053-16565</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Claim farming involves scammers contacting individuals, often after car accidents, to pressure them into making personal injury claims. These scammers do not work in the best interests of those they approach – they try to profit off the claimant’s misfortune by on-selling claims and individual information to a lawyer or claim management company. In December 2019, the Motor Accident Insurance Commission (MAIC) introduced reforms to the Motor Accident Insurance Act 1994 to ban the farming of CTP insurance claims in Queensland. The reforms make it illegal for scammers to contact potential claimants to obtain personal information for a CTP insurance claim. Further, lawyers must now declare that they have not paid a claim farmer for a claim throughout the claims process. The reforms have reportedly been successful: - Claim farming notifications from Queenslanders continued to trend down from more than 1,300 complaints in 2019 to 27 reported in 2023–24. - There have been successful prosecutions under the reforms, including the Brisbane Magistrates Court sentencing an Australian company to fines totalling $1 million. The sentence was the first for claim farming-related offending in Australia. - The scheme has also seen marked decreases in claims frequency since 2018, partly attributed to the success of the reforms. In this paper we present the results of an evaluation study of the effectiveness of the claims farming reforms. A key focus is the quantification of the cost benefits to the Scheme because of the reforms by identifying the claim segments most impacted by the claims farming reforms. We will also consider the broader context of claims farming in Australia including the NSW Claim Farming Practices Prohibition Act 2025, which came into effect on 9 April 2025 and which to prohibit claims farming in NSW. This Act explicitly excludes some personal injury claims, including CTP and workers compensation claims, and the Insurance Council of Australia has raised concerns in relation to this exclusion.</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37188798-3525-5a01-a8f5-174506b16018</CMS_x0020_Document_x0020_ID>
    <Created-Date xmlns="b9043e53-a078-4fe1-9a97-1dc890974721">2025-11-16T13:00:00+00:00</Created-Date>
    <wic_System_Copyright xmlns="http://schemas.microsoft.com/sharepoint/v3/fields" xsi:nil="true"/>
    <new-release-expiry xmlns="b9043e53-a078-4fe1-9a97-1dc8909747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7" ma:contentTypeDescription="" ma:contentTypeScope="" ma:versionID="cb884031af90cdf2d185f11edbe1cf22">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65815bd7988c09f3c4e8fa8106d50c53"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A7F36D-13F6-4DF0-A1FA-99BF5BE8352E}">
  <ds:schemaRefs>
    <ds:schemaRef ds:uri="http://schemas.microsoft.com/office/2006/documentManagement/types"/>
    <ds:schemaRef ds:uri="http://schemas.microsoft.com/office/infopath/2007/PartnerControls"/>
    <ds:schemaRef ds:uri="3138fe39-45e2-4243-b4f0-a56ce41f1c6e"/>
    <ds:schemaRef ds:uri="http://purl.org/dc/elements/1.1/"/>
    <ds:schemaRef ds:uri="http://schemas.openxmlformats.org/package/2006/metadata/core-properties"/>
    <ds:schemaRef ds:uri="http://schemas.microsoft.com/office/2006/metadata/properties"/>
    <ds:schemaRef ds:uri="7e948e1f-1c1f-44ca-b8c3-272baaf9988d"/>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7B77FD7C-5F5A-43D7-A391-EBBDBE37FDB1}"/>
</file>

<file path=customXml/itemProps3.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4.xml><?xml version="1.0" encoding="utf-8"?>
<ds:datastoreItem xmlns:ds="http://schemas.openxmlformats.org/officeDocument/2006/customXml" ds:itemID="{9D0FEFDC-AD05-47DC-869A-6AE060A48398}"/>
</file>

<file path=customXml/itemProps5.xml><?xml version="1.0" encoding="utf-8"?>
<ds:datastoreItem xmlns:ds="http://schemas.openxmlformats.org/officeDocument/2006/customXml" ds:itemID="{E6ADEE58-91D6-4524-AABA-EA8453B3A165}"/>
</file>

<file path=docProps/app.xml><?xml version="1.0" encoding="utf-8"?>
<Properties xmlns="http://schemas.openxmlformats.org/officeDocument/2006/extended-properties" xmlns:vt="http://schemas.openxmlformats.org/officeDocument/2006/docPropsVTypes">
  <TotalTime>2413</TotalTime>
  <Words>1746</Words>
  <Application>Microsoft Office PowerPoint</Application>
  <PresentationFormat>Widescreen</PresentationFormat>
  <Paragraphs>340</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ABC Oracle</vt:lpstr>
      <vt:lpstr>ABC Oracle Medium</vt:lpstr>
      <vt:lpstr>Aptos</vt:lpstr>
      <vt:lpstr>Arial</vt:lpstr>
      <vt:lpstr>Arial,Sans-Serif</vt:lpstr>
      <vt:lpstr>Calibri</vt:lpstr>
      <vt:lpstr>Wingdings</vt:lpstr>
      <vt:lpstr>Office Theme</vt:lpstr>
      <vt:lpstr>Evaluation of the effectiveness of claims farming reforms in the QLD CTP scheme</vt:lpstr>
      <vt:lpstr>Contents</vt:lpstr>
      <vt:lpstr>Claims farming reforms in QLD</vt:lpstr>
      <vt:lpstr>Claim Farming prevention   Why?</vt:lpstr>
      <vt:lpstr>  Intent of Legislation</vt:lpstr>
      <vt:lpstr> Legislative Provisions</vt:lpstr>
      <vt:lpstr> Car crash scammer reporting from the public</vt:lpstr>
      <vt:lpstr> Support for claim farming reforms</vt:lpstr>
      <vt:lpstr>Public awareness initiatives </vt:lpstr>
      <vt:lpstr>New claims</vt:lpstr>
      <vt:lpstr>Tracing Reform and Impact</vt:lpstr>
      <vt:lpstr>Discontinued &amp; lapsed claims</vt:lpstr>
      <vt:lpstr>  Since implementation </vt:lpstr>
      <vt:lpstr>Evaluation study</vt:lpstr>
      <vt:lpstr>Purpose of the Study</vt:lpstr>
      <vt:lpstr>Methodology</vt:lpstr>
      <vt:lpstr>Challenges and limitations</vt:lpstr>
      <vt:lpstr> Variables exhibiting the largest distributional shifts </vt:lpstr>
      <vt:lpstr> Variables exhibiting the largest distributional shifts </vt:lpstr>
      <vt:lpstr> Variables exhibiting the largest distributional shifts </vt:lpstr>
      <vt:lpstr> Variables exhibiting the largest distributional shifts </vt:lpstr>
      <vt:lpstr>The six variables were used to identify a claims farming segment</vt:lpstr>
      <vt:lpstr>Summary – Benefits of Claims Farming </vt:lpstr>
      <vt:lpstr>Claims farming reforms across Australia </vt:lpstr>
      <vt:lpstr>Australia’s Claims Farming Reform Timeline</vt:lpstr>
      <vt:lpstr>Jurisdiction Comparison</vt:lpstr>
      <vt:lpstr>Jurisdiction Comparison</vt:lpstr>
      <vt:lpstr>The Actuaries Institute acknowledges the traditional custodians of the lands and waters where we live and work, travel, and trade.  We pay our respect to the members of those communities, Elders past and present, and recognise and celebrate their continuing custodianship and culture.</vt:lpstr>
      <vt:lpstr>About the Actuaries Institute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 2025: Evaluation of the effectiveness of claims farming reforms in the QLD CTP scheme</dc:title>
  <dc:creator>Peter Mulquiney, Danielle Ling and David Vincent </dc:creator>
  <cp:lastModifiedBy>Peter Mulquiney</cp:lastModifiedBy>
  <cp:revision>83</cp:revision>
  <dcterms:created xsi:type="dcterms:W3CDTF">2023-05-24T00:01:03Z</dcterms:created>
  <dcterms:modified xsi:type="dcterms:W3CDTF">2025-11-14T06:55:04Z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f2504838-3043-4b92-8c1a-fcce27748b25</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Event|81820cd3-45f0-44e5-97c3-ef5505ffe26e;#158;#Injury and Disability Schemes Seminar|ab110189-a7f0-4e28-a459-50d83a5b53b2</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