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Layouts/slideLayout10.xml" ContentType="application/vnd.openxmlformats-officedocument.presentationml.slideLayout+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comments/modernComment_DC07AA5_2761920E.xml" ContentType="application/vnd.ms-powerpoint.comments+xml"/>
  <Override PartName="/ppt/comments/modernComment_DC07AA6_B84DF737.xml" ContentType="application/vnd.ms-powerpoint.comments+xml"/>
  <Override PartName="/ppt/theme/theme2.xml" ContentType="application/vnd.openxmlformats-officedocument.theme+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988" r:id="rId5"/>
    <p:sldId id="230718107" r:id="rId6"/>
    <p:sldId id="862" r:id="rId7"/>
    <p:sldId id="865" r:id="rId8"/>
    <p:sldId id="230718101" r:id="rId9"/>
    <p:sldId id="5858" r:id="rId10"/>
    <p:sldId id="5964" r:id="rId11"/>
    <p:sldId id="230718115" r:id="rId12"/>
    <p:sldId id="230718117" r:id="rId13"/>
    <p:sldId id="866" r:id="rId14"/>
    <p:sldId id="882" r:id="rId15"/>
    <p:sldId id="1007" r:id="rId16"/>
    <p:sldId id="230718114" r:id="rId17"/>
    <p:sldId id="230718120" r:id="rId18"/>
    <p:sldId id="867" r:id="rId19"/>
    <p:sldId id="230718113" r:id="rId20"/>
    <p:sldId id="868" r:id="rId21"/>
    <p:sldId id="230718118" r:id="rId22"/>
    <p:sldId id="869" r:id="rId23"/>
    <p:sldId id="230718119" r:id="rId24"/>
    <p:sldId id="230718095" r:id="rId25"/>
    <p:sldId id="230718094" r:id="rId26"/>
    <p:sldId id="230718096" r:id="rId27"/>
    <p:sldId id="5817" r:id="rId28"/>
    <p:sldId id="230718098" r:id="rId29"/>
    <p:sldId id="230718099" r:id="rId30"/>
    <p:sldId id="230718100" r:id="rId31"/>
    <p:sldId id="1000" r:id="rId32"/>
    <p:sldId id="986" r:id="rId33"/>
    <p:sldId id="263" r:id="rId34"/>
    <p:sldId id="27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B71D58-C0EE-4F86-B200-4C7DE8F56D2E}">
          <p14:sldIdLst>
            <p14:sldId id="988"/>
            <p14:sldId id="230718107"/>
            <p14:sldId id="862"/>
            <p14:sldId id="865"/>
            <p14:sldId id="230718101"/>
            <p14:sldId id="5858"/>
            <p14:sldId id="5964"/>
            <p14:sldId id="230718115"/>
            <p14:sldId id="230718117"/>
            <p14:sldId id="866"/>
            <p14:sldId id="882"/>
            <p14:sldId id="1007"/>
            <p14:sldId id="230718114"/>
            <p14:sldId id="230718120"/>
            <p14:sldId id="867"/>
            <p14:sldId id="230718113"/>
            <p14:sldId id="868"/>
            <p14:sldId id="230718118"/>
            <p14:sldId id="869"/>
            <p14:sldId id="230718119"/>
            <p14:sldId id="230718095"/>
            <p14:sldId id="230718094"/>
            <p14:sldId id="230718096"/>
            <p14:sldId id="5817"/>
            <p14:sldId id="230718098"/>
            <p14:sldId id="230718099"/>
            <p14:sldId id="230718100"/>
            <p14:sldId id="1000"/>
            <p14:sldId id="986"/>
            <p14:sldId id="263"/>
            <p14:sldId id="273"/>
          </p14:sldIdLst>
        </p14:section>
        <p14:section name="Not Used" id="{D43B352D-8B2E-40D0-82C5-638B166CF7F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750F22-5524-35ED-438C-E9654CA961CC}" name="Minh Phan" initials="MP" userId="S::Minh.Phan@finity.com.au::3e020a3f-7abc-43b1-a849-96e30d1266ef" providerId="AD"/>
  <p188:author id="{CB0B417B-B467-71EE-E490-EE5392BDAA76}" name="Aaron Cutter" initials="AC" userId="S::Aaron.Cutter@finity.com.au::4c0b49b0-e039-467b-ba9c-54d62dd0d2fa" providerId="AD"/>
  <p188:author id="{5BA68D86-D470-DBAD-D169-D964E94FAD2A}" name="Kelly Chu" initials="KC" userId="S::Kelly.Chu@finity.com.au::94f7c122-7d90-4fc8-b1ca-3b905fdcaf53" providerId="AD"/>
  <p188:author id="{AD90C394-D8DB-D6D1-8AF7-5432F401A786}" name="Dylan Neenan" initials="DN" userId="S::Dylan.Neenan@finity.com.au::f55f0c6f-1d19-4b5c-af78-c2c32007cc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6B"/>
    <a:srgbClr val="EA663A"/>
    <a:srgbClr val="72166B"/>
    <a:srgbClr val="4F0093"/>
    <a:srgbClr val="3C6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8" autoAdjust="0"/>
    <p:restoredTop sz="80414" autoAdjust="0"/>
  </p:normalViewPr>
  <p:slideViewPr>
    <p:cSldViewPr snapToGrid="0">
      <p:cViewPr varScale="1">
        <p:scale>
          <a:sx n="120" d="100"/>
          <a:sy n="120" d="100"/>
        </p:scale>
        <p:origin x="1692" y="324"/>
      </p:cViewPr>
      <p:guideLst/>
    </p:cSldViewPr>
  </p:slideViewPr>
  <p:notesTextViewPr>
    <p:cViewPr>
      <p:scale>
        <a:sx n="100" d="100"/>
        <a:sy n="100" d="100"/>
      </p:scale>
      <p:origin x="0" y="0"/>
    </p:cViewPr>
  </p:notesTextViewPr>
  <p:notesViewPr>
    <p:cSldViewPr snapToGrid="0">
      <p:cViewPr varScale="1">
        <p:scale>
          <a:sx n="121" d="100"/>
          <a:sy n="121" d="100"/>
        </p:scale>
        <p:origin x="5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DC07AA5_2761920E.xml><?xml version="1.0" encoding="utf-8"?>
<p188:cmLst xmlns:a="http://schemas.openxmlformats.org/drawingml/2006/main" xmlns:r="http://schemas.openxmlformats.org/officeDocument/2006/relationships" xmlns:p188="http://schemas.microsoft.com/office/powerpoint/2018/8/main">
  <p188:cm id="{CA920D1D-240A-482B-A6B2-0BD7F54A69FF}" authorId="{CB0B417B-B467-71EE-E490-EE5392BDAA76}" status="resolved" created="2025-11-08T02:54:18.157" complete="100000">
    <pc:sldMkLst xmlns:pc="http://schemas.microsoft.com/office/powerpoint/2013/main/command">
      <pc:docMk/>
      <pc:sldMk cId="660705806" sldId="230718117"/>
    </pc:sldMkLst>
    <p188:txBody>
      <a:bodyPr/>
      <a:lstStyle/>
      <a:p>
        <a:r>
          <a:rPr lang="en-AU"/>
          <a:t>A - potentially police reports</a:t>
        </a:r>
      </a:p>
    </p188:txBody>
    <p188:extLst>
      <p:ext xmlns:p="http://schemas.openxmlformats.org/presentationml/2006/main" uri="{57CB4572-C831-44C2-8A1C-0ADB6CCDFE69}">
        <p223:reactions xmlns:p223="http://schemas.microsoft.com/office/powerpoint/2022/03/main">
          <p223:rxn type="👍">
            <p223:instance time="2025-11-12T23:14:00.233" authorId="{2E750F22-5524-35ED-438C-E9654CA961CC}"/>
          </p223:rxn>
        </p223:reactions>
      </p:ext>
    </p188:extLst>
  </p188:cm>
  <p188:cm id="{8EB71030-06CB-4C7F-B3B5-4D2A475A9860}" authorId="{CB0B417B-B467-71EE-E490-EE5392BDAA76}" status="resolved" created="2025-11-08T03:24:50.357" complete="100000">
    <pc:sldMkLst xmlns:pc="http://schemas.microsoft.com/office/powerpoint/2013/main/command">
      <pc:docMk/>
      <pc:sldMk cId="660705806" sldId="230718117"/>
    </pc:sldMkLst>
    <p188:txBody>
      <a:bodyPr/>
      <a:lstStyle/>
      <a:p>
        <a:r>
          <a:rPr lang="en-AU"/>
          <a:t>Policies, procedures, protocols.
</a:t>
        </a:r>
      </a:p>
    </p188:txBody>
  </p188:cm>
</p188:cmLst>
</file>

<file path=ppt/comments/modernComment_DC07AA6_B84DF737.xml><?xml version="1.0" encoding="utf-8"?>
<p188:cmLst xmlns:a="http://schemas.openxmlformats.org/drawingml/2006/main" xmlns:r="http://schemas.openxmlformats.org/officeDocument/2006/relationships" xmlns:p188="http://schemas.microsoft.com/office/powerpoint/2018/8/main">
  <p188:cm id="{B56BAC02-9FD1-4D2B-BE0D-A51CF459E3D6}" authorId="{CB0B417B-B467-71EE-E490-EE5392BDAA76}" status="resolved" created="2025-11-08T03:26:36.661" complete="100000">
    <pc:sldMkLst xmlns:pc="http://schemas.microsoft.com/office/powerpoint/2013/main/command">
      <pc:docMk/>
      <pc:sldMk cId="3092117303" sldId="230718118"/>
    </pc:sldMkLst>
    <p188:txBody>
      <a:bodyPr/>
      <a:lstStyle/>
      <a:p>
        <a:r>
          <a:rPr lang="en-AU"/>
          <a:t>Vs Sensitive PII</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2ACCA9-3B81-6184-D228-7DCAB2BAA9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7DA90AE-4A99-2797-E24F-0CEC414979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A4DF23-1108-4634-9E21-000E0C8EBD96}" type="datetimeFigureOut">
              <a:rPr lang="en-AU" smtClean="0"/>
              <a:t>14/11/2025</a:t>
            </a:fld>
            <a:endParaRPr lang="en-AU"/>
          </a:p>
        </p:txBody>
      </p:sp>
      <p:sp>
        <p:nvSpPr>
          <p:cNvPr id="4" name="Footer Placeholder 3">
            <a:extLst>
              <a:ext uri="{FF2B5EF4-FFF2-40B4-BE49-F238E27FC236}">
                <a16:creationId xmlns:a16="http://schemas.microsoft.com/office/drawing/2014/main" id="{A3399295-E84E-9E71-838F-C5FD53E548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04343E73-C119-42DC-9726-DB32D158C3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941F47-AC99-4469-A5F5-D60E4FE82D33}" type="slidenum">
              <a:rPr lang="en-AU" smtClean="0"/>
              <a:t>‹#›</a:t>
            </a:fld>
            <a:endParaRPr lang="en-AU"/>
          </a:p>
        </p:txBody>
      </p:sp>
    </p:spTree>
    <p:extLst>
      <p:ext uri="{BB962C8B-B14F-4D97-AF65-F5344CB8AC3E}">
        <p14:creationId xmlns:p14="http://schemas.microsoft.com/office/powerpoint/2010/main" val="1271768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5439B-60B6-3FD9-5E2A-B4F9A578F6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67A655-B512-84DE-EB63-C887E4C9A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46C58-7588-4BCB-4824-0E25714F4FE0}"/>
              </a:ext>
            </a:extLst>
          </p:cNvPr>
          <p:cNvSpPr>
            <a:spLocks noGrp="1"/>
          </p:cNvSpPr>
          <p:nvPr>
            <p:ph type="body" idx="1"/>
          </p:nvPr>
        </p:nvSpPr>
        <p:spPr/>
        <p:txBody>
          <a:bodyPr/>
          <a:lstStyle/>
          <a:p>
            <a:r>
              <a:rPr lang="en-US" dirty="0"/>
              <a:t>Thank you for attending our session - </a:t>
            </a:r>
          </a:p>
        </p:txBody>
      </p:sp>
      <p:sp>
        <p:nvSpPr>
          <p:cNvPr id="4" name="Slide Number Placeholder 3">
            <a:extLst>
              <a:ext uri="{FF2B5EF4-FFF2-40B4-BE49-F238E27FC236}">
                <a16:creationId xmlns:a16="http://schemas.microsoft.com/office/drawing/2014/main" id="{6351CC5F-9D7D-7939-5786-E50AB69B20AD}"/>
              </a:ext>
            </a:extLst>
          </p:cNvPr>
          <p:cNvSpPr>
            <a:spLocks noGrp="1"/>
          </p:cNvSpPr>
          <p:nvPr>
            <p:ph type="sldNum" sz="quarter" idx="5"/>
          </p:nvPr>
        </p:nvSpPr>
        <p:spPr/>
        <p:txBody>
          <a:bodyPr/>
          <a:lstStyle/>
          <a:p>
            <a:fld id="{1BEA80CD-AE39-0C4B-A880-515F813E088A}" type="slidenum">
              <a:rPr lang="en-US" smtClean="0"/>
              <a:t>1</a:t>
            </a:fld>
            <a:endParaRPr lang="en-US"/>
          </a:p>
        </p:txBody>
      </p:sp>
    </p:spTree>
    <p:extLst>
      <p:ext uri="{BB962C8B-B14F-4D97-AF65-F5344CB8AC3E}">
        <p14:creationId xmlns:p14="http://schemas.microsoft.com/office/powerpoint/2010/main" val="2311653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solidFill>
              </a:rPr>
              <a:t>5 concepts you should know to help build AI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rPr>
              <a:t>Many LLMs, Access in two ways.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rPr>
              <a:t>Big 3 allow you to access their models per </a:t>
            </a:r>
            <a:r>
              <a:rPr lang="en-US" sz="1200" dirty="0" err="1">
                <a:solidFill>
                  <a:schemeClr val="accent1"/>
                </a:solidFill>
              </a:rPr>
              <a:t>per</a:t>
            </a:r>
            <a:r>
              <a:rPr lang="en-US" sz="1200" dirty="0">
                <a:solidFill>
                  <a:schemeClr val="accent1"/>
                </a:solidFill>
              </a:rPr>
              <a:t> use API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rPr>
              <a:t>Open Weights – host on own infrastructure – Llama, </a:t>
            </a:r>
            <a:r>
              <a:rPr lang="en-US" sz="1200" dirty="0" err="1">
                <a:solidFill>
                  <a:schemeClr val="accent1"/>
                </a:solidFill>
              </a:rPr>
              <a:t>Deepseek</a:t>
            </a:r>
            <a:endParaRPr lang="en-US" sz="12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1"/>
                </a:solidFill>
              </a:rPr>
              <a:t>Types of LLMs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rPr>
              <a:t>Embedding – convert text to a high dimensional point which allows you to do similarity searches based on meaning.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rPr>
              <a:t>Foundation – default models that power apps like ChatGPT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rPr>
              <a:t>Reasoning – extend Foundation models by adding a planning step, before executing multiple actions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1"/>
                </a:solidFill>
              </a:rPr>
              <a:t>Attaching Knowledge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rPr>
              <a:t>Prompt Stuffing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rPr>
              <a:t>RAG – where the system cleverly uses embedding LLMs to retrieve the relevant information from a larger body of documents , open book exam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1"/>
                </a:solidFill>
              </a:rPr>
              <a:t>Fine-tuning – model actually learns the concepts based on a large number of existing example pair. Computationally expensive, I haven’t had any use case that needs this yet.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1"/>
                </a:solidFill>
              </a:rPr>
              <a:t>Accessing Tools </a:t>
            </a:r>
            <a:r>
              <a:rPr lang="en-US" sz="1200" dirty="0">
                <a:solidFill>
                  <a:schemeClr val="accent1"/>
                </a:solidFill>
              </a:rPr>
              <a:t>– database or network, web browsing, API. Tool Calling available in native API for big 3, MCP </a:t>
            </a:r>
            <a:r>
              <a:rPr lang="en-US" sz="1200" dirty="0" err="1">
                <a:solidFill>
                  <a:schemeClr val="accent1"/>
                </a:solidFill>
              </a:rPr>
              <a:t>standarised</a:t>
            </a:r>
            <a:r>
              <a:rPr lang="en-US" sz="1200" dirty="0">
                <a:solidFill>
                  <a:schemeClr val="accent1"/>
                </a:solidFill>
              </a:rPr>
              <a:t> method for tool integration.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1"/>
                </a:solidFill>
              </a:rPr>
              <a:t>Agentic Patterns </a:t>
            </a:r>
            <a:r>
              <a:rPr lang="en-US" sz="1200" dirty="0">
                <a:solidFill>
                  <a:schemeClr val="accent1"/>
                </a:solidFill>
              </a:rPr>
              <a:t>– Coding patterns to combine knowledge, tools and models into workflows.</a:t>
            </a:r>
          </a:p>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12</a:t>
            </a:fld>
            <a:endParaRPr lang="en-US"/>
          </a:p>
        </p:txBody>
      </p:sp>
    </p:spTree>
    <p:extLst>
      <p:ext uri="{BB962C8B-B14F-4D97-AF65-F5344CB8AC3E}">
        <p14:creationId xmlns:p14="http://schemas.microsoft.com/office/powerpoint/2010/main" val="1176398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people talk about “AI agents” and it’s worthwhile understanding components</a:t>
            </a:r>
          </a:p>
          <a:p>
            <a:endParaRPr lang="en-US" dirty="0"/>
          </a:p>
          <a:p>
            <a:r>
              <a:rPr lang="en-US" dirty="0"/>
              <a:t>Instruction – are contained in the prompt you provide as the task at hand. </a:t>
            </a:r>
          </a:p>
          <a:p>
            <a:r>
              <a:rPr lang="en-US" dirty="0"/>
              <a:t>Knowledge – extra information you supply; could be a mapping file, </a:t>
            </a:r>
          </a:p>
          <a:p>
            <a:r>
              <a:rPr lang="en-US" dirty="0"/>
              <a:t>Tools – things you provide your agent so that it can take actions on your behalf.  Searching the web, reading emails or writing to your policy admin system.</a:t>
            </a:r>
          </a:p>
          <a:p>
            <a:endParaRPr lang="en-US" dirty="0"/>
          </a:p>
          <a:p>
            <a:r>
              <a:rPr lang="en-US" dirty="0"/>
              <a:t>While AI is capable of doing multiple steps – to improve the reliability of your AI systems you should aim to decompose your tasks into their component steps and </a:t>
            </a:r>
          </a:p>
        </p:txBody>
      </p:sp>
      <p:sp>
        <p:nvSpPr>
          <p:cNvPr id="4" name="Slide Number Placeholder 3"/>
          <p:cNvSpPr>
            <a:spLocks noGrp="1"/>
          </p:cNvSpPr>
          <p:nvPr>
            <p:ph type="sldNum" sz="quarter" idx="5"/>
          </p:nvPr>
        </p:nvSpPr>
        <p:spPr/>
        <p:txBody>
          <a:bodyPr/>
          <a:lstStyle/>
          <a:p>
            <a:fld id="{1BEA80CD-AE39-0C4B-A880-515F813E088A}" type="slidenum">
              <a:rPr lang="en-US" smtClean="0"/>
              <a:t>13</a:t>
            </a:fld>
            <a:endParaRPr lang="en-US"/>
          </a:p>
        </p:txBody>
      </p:sp>
    </p:spTree>
    <p:extLst>
      <p:ext uri="{BB962C8B-B14F-4D97-AF65-F5344CB8AC3E}">
        <p14:creationId xmlns:p14="http://schemas.microsoft.com/office/powerpoint/2010/main" val="104022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FD662-E8BF-2FDC-70F8-030C304D1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C4D56-3F2A-DCDB-6A4D-557F02985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8EE53-59E2-2C44-F874-280D80CE1CE0}"/>
              </a:ext>
            </a:extLst>
          </p:cNvPr>
          <p:cNvSpPr>
            <a:spLocks noGrp="1"/>
          </p:cNvSpPr>
          <p:nvPr>
            <p:ph type="body" idx="1"/>
          </p:nvPr>
        </p:nvSpPr>
        <p:spPr/>
        <p:txBody>
          <a:bodyPr/>
          <a:lstStyle/>
          <a:p>
            <a:r>
              <a:rPr lang="en-US" dirty="0"/>
              <a:t>Lots of people talk about “AI agents” and it’s worthwhile understanding components</a:t>
            </a:r>
          </a:p>
          <a:p>
            <a:endParaRPr lang="en-US" dirty="0"/>
          </a:p>
          <a:p>
            <a:r>
              <a:rPr lang="en-US" dirty="0"/>
              <a:t>Instruction – are contained in the prompt you provide as the task at hand. </a:t>
            </a:r>
          </a:p>
          <a:p>
            <a:r>
              <a:rPr lang="en-US" dirty="0"/>
              <a:t>Knowledge – extra information you supply; could be a mapping file, </a:t>
            </a:r>
          </a:p>
          <a:p>
            <a:r>
              <a:rPr lang="en-US" dirty="0"/>
              <a:t>Tools – things you provide your agent so that it can take actions on your behalf.  Searching the web, reading emails or writing to your policy admin system.</a:t>
            </a:r>
          </a:p>
          <a:p>
            <a:endParaRPr lang="en-US" dirty="0"/>
          </a:p>
          <a:p>
            <a:r>
              <a:rPr lang="en-US" dirty="0"/>
              <a:t>While AI is capable of doing multiple steps – to improve the reliability of your AI systems you should aim to decompose your tasks into their component steps – and if it doesn’t make sense to use AI, then don’t use it.</a:t>
            </a:r>
          </a:p>
        </p:txBody>
      </p:sp>
      <p:sp>
        <p:nvSpPr>
          <p:cNvPr id="4" name="Slide Number Placeholder 3">
            <a:extLst>
              <a:ext uri="{FF2B5EF4-FFF2-40B4-BE49-F238E27FC236}">
                <a16:creationId xmlns:a16="http://schemas.microsoft.com/office/drawing/2014/main" id="{DDE69AEB-1745-5367-9939-3BC6D8D56521}"/>
              </a:ext>
            </a:extLst>
          </p:cNvPr>
          <p:cNvSpPr>
            <a:spLocks noGrp="1"/>
          </p:cNvSpPr>
          <p:nvPr>
            <p:ph type="sldNum" sz="quarter" idx="5"/>
          </p:nvPr>
        </p:nvSpPr>
        <p:spPr/>
        <p:txBody>
          <a:bodyPr/>
          <a:lstStyle/>
          <a:p>
            <a:fld id="{1BEA80CD-AE39-0C4B-A880-515F813E088A}" type="slidenum">
              <a:rPr lang="en-US" smtClean="0"/>
              <a:t>14</a:t>
            </a:fld>
            <a:endParaRPr lang="en-US"/>
          </a:p>
        </p:txBody>
      </p:sp>
    </p:spTree>
    <p:extLst>
      <p:ext uri="{BB962C8B-B14F-4D97-AF65-F5344CB8AC3E}">
        <p14:creationId xmlns:p14="http://schemas.microsoft.com/office/powerpoint/2010/main" val="3374867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A5EDA-11C6-62CF-C026-DBFC47AB6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58488-DD59-58C3-38AB-7DB09235F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44861-E558-959D-5946-76E571314869}"/>
              </a:ext>
            </a:extLst>
          </p:cNvPr>
          <p:cNvSpPr>
            <a:spLocks noGrp="1"/>
          </p:cNvSpPr>
          <p:nvPr>
            <p:ph type="body" idx="1"/>
          </p:nvPr>
        </p:nvSpPr>
        <p:spPr/>
        <p:txBody>
          <a:bodyPr/>
          <a:lstStyle/>
          <a:p>
            <a:r>
              <a:rPr lang="en-US" dirty="0"/>
              <a:t>Next is choosing and deploying your instruments.</a:t>
            </a:r>
            <a:endParaRPr lang="en-AU" dirty="0"/>
          </a:p>
        </p:txBody>
      </p:sp>
      <p:sp>
        <p:nvSpPr>
          <p:cNvPr id="4" name="Slide Number Placeholder 3">
            <a:extLst>
              <a:ext uri="{FF2B5EF4-FFF2-40B4-BE49-F238E27FC236}">
                <a16:creationId xmlns:a16="http://schemas.microsoft.com/office/drawing/2014/main" id="{5F9DE076-0A5A-8774-8CE7-3E3C9CAEDDF8}"/>
              </a:ext>
            </a:extLst>
          </p:cNvPr>
          <p:cNvSpPr>
            <a:spLocks noGrp="1"/>
          </p:cNvSpPr>
          <p:nvPr>
            <p:ph type="sldNum" sz="quarter" idx="5"/>
          </p:nvPr>
        </p:nvSpPr>
        <p:spPr/>
        <p:txBody>
          <a:bodyPr/>
          <a:lstStyle/>
          <a:p>
            <a:fld id="{9D48CF83-A391-44BC-A941-4B1CF6E6C695}" type="slidenum">
              <a:rPr lang="en-AU" smtClean="0"/>
              <a:t>15</a:t>
            </a:fld>
            <a:endParaRPr lang="en-AU"/>
          </a:p>
        </p:txBody>
      </p:sp>
    </p:spTree>
    <p:extLst>
      <p:ext uri="{BB962C8B-B14F-4D97-AF65-F5344CB8AC3E}">
        <p14:creationId xmlns:p14="http://schemas.microsoft.com/office/powerpoint/2010/main" val="905099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choices around how to integrate AI into your workflows. </a:t>
            </a:r>
          </a:p>
          <a:p>
            <a:endParaRPr lang="en-US" dirty="0"/>
          </a:p>
          <a:p>
            <a:r>
              <a:rPr lang="en-US" dirty="0"/>
              <a:t>Simplest integration is using the human bridge. </a:t>
            </a:r>
          </a:p>
          <a:p>
            <a:r>
              <a:rPr lang="en-US" dirty="0"/>
              <a:t>Start off with Chatbot – Extract, </a:t>
            </a:r>
            <a:r>
              <a:rPr lang="en-US" dirty="0" err="1"/>
              <a:t>summarise</a:t>
            </a:r>
            <a:r>
              <a:rPr lang="en-US" dirty="0"/>
              <a:t>, write, compare, reason – can the AI even complete the task if you give it exactly what it needs inside its context window?</a:t>
            </a:r>
          </a:p>
          <a:p>
            <a:r>
              <a:rPr lang="en-AU" dirty="0"/>
              <a:t>Phrase better? Too much information? Too little information? Break down task further?</a:t>
            </a:r>
          </a:p>
          <a:p>
            <a:endParaRPr lang="en-AU" dirty="0"/>
          </a:p>
          <a:p>
            <a:r>
              <a:rPr lang="en-AU" dirty="0"/>
              <a:t>If there’s a task that is repeated often, you can then store the prompts, knowledge and tools and create re-usable agents – there are a few alternatives, but Copilot Studio is capable of this.</a:t>
            </a:r>
          </a:p>
          <a:p>
            <a:r>
              <a:rPr lang="en-AU" dirty="0"/>
              <a:t>Key benefit here is re-usability. </a:t>
            </a:r>
          </a:p>
          <a:p>
            <a:endParaRPr lang="en-AU" dirty="0"/>
          </a:p>
          <a:p>
            <a:r>
              <a:rPr lang="en-AU" dirty="0"/>
              <a:t>If you have a multi-step problem you can try your luck by stuffing your instructions – or even using the “Flows” functionality to map out entire workflows. </a:t>
            </a:r>
          </a:p>
          <a:p>
            <a:r>
              <a:rPr lang="en-AU" dirty="0"/>
              <a:t>But you may find that you tap out at certain levels of complexity.</a:t>
            </a:r>
          </a:p>
          <a:p>
            <a:endParaRPr lang="en-AU" dirty="0"/>
          </a:p>
          <a:p>
            <a:r>
              <a:rPr lang="en-AU" dirty="0"/>
              <a:t>It’s better to use code to build a dedicated code.  At this point, the world is your oyster – you can build solutions with several steps involving hundreds of fields and documents and directly connect to multiple bespoke systems using API – for example [email, PAS]</a:t>
            </a:r>
          </a:p>
          <a:p>
            <a:endParaRPr lang="en-AU" dirty="0"/>
          </a:p>
          <a:p>
            <a:r>
              <a:rPr lang="en-AU" dirty="0"/>
              <a:t>And you can choose to use AI only for the parts you need to, and use traditional code and logic to capture </a:t>
            </a:r>
          </a:p>
          <a:p>
            <a:endParaRPr lang="en-AU" dirty="0"/>
          </a:p>
          <a:p>
            <a:r>
              <a:rPr lang="en-AU" dirty="0"/>
              <a:t>The last layer is having the AI directly built into the system you’re using – while this is elegant, because you’ll be using mostly third party vendors, you’ll need to rely on them to either build the workflow out that you’re after – which depending on the vendor, may not give you what you’re after</a:t>
            </a:r>
          </a:p>
          <a:p>
            <a:endParaRPr lang="en-AU" dirty="0"/>
          </a:p>
          <a:p>
            <a:r>
              <a:rPr lang="en-AU" dirty="0"/>
              <a:t>Sweet spot is a combination of 2 and 3.</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CA5B6A79-ADB9-405E-84C3-7CCA6535B4E8}" type="slidenum">
              <a:rPr lang="en-AU" smtClean="0"/>
              <a:t>16</a:t>
            </a:fld>
            <a:endParaRPr lang="en-AU"/>
          </a:p>
        </p:txBody>
      </p:sp>
    </p:spTree>
    <p:extLst>
      <p:ext uri="{BB962C8B-B14F-4D97-AF65-F5344CB8AC3E}">
        <p14:creationId xmlns:p14="http://schemas.microsoft.com/office/powerpoint/2010/main" val="202848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0D3D0-2B31-C239-A6C9-A978127D3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47291-D4FE-B912-C168-4064DC594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63699-2EA5-A893-8012-2441F4675830}"/>
              </a:ext>
            </a:extLst>
          </p:cNvPr>
          <p:cNvSpPr>
            <a:spLocks noGrp="1"/>
          </p:cNvSpPr>
          <p:nvPr>
            <p:ph type="body" idx="1"/>
          </p:nvPr>
        </p:nvSpPr>
        <p:spPr/>
        <p:txBody>
          <a:bodyPr/>
          <a:lstStyle/>
          <a:p>
            <a:r>
              <a:rPr lang="en-US" dirty="0"/>
              <a:t>Obeying the conductor so that you can get access to LLM</a:t>
            </a:r>
            <a:endParaRPr lang="en-AU" dirty="0"/>
          </a:p>
        </p:txBody>
      </p:sp>
      <p:sp>
        <p:nvSpPr>
          <p:cNvPr id="4" name="Slide Number Placeholder 3">
            <a:extLst>
              <a:ext uri="{FF2B5EF4-FFF2-40B4-BE49-F238E27FC236}">
                <a16:creationId xmlns:a16="http://schemas.microsoft.com/office/drawing/2014/main" id="{23C058BA-1E61-A3F6-E06E-36343BC84567}"/>
              </a:ext>
            </a:extLst>
          </p:cNvPr>
          <p:cNvSpPr>
            <a:spLocks noGrp="1"/>
          </p:cNvSpPr>
          <p:nvPr>
            <p:ph type="sldNum" sz="quarter" idx="5"/>
          </p:nvPr>
        </p:nvSpPr>
        <p:spPr/>
        <p:txBody>
          <a:bodyPr/>
          <a:lstStyle/>
          <a:p>
            <a:fld id="{9D48CF83-A391-44BC-A941-4B1CF6E6C695}" type="slidenum">
              <a:rPr lang="en-AU" smtClean="0"/>
              <a:t>17</a:t>
            </a:fld>
            <a:endParaRPr lang="en-AU"/>
          </a:p>
        </p:txBody>
      </p:sp>
    </p:spTree>
    <p:extLst>
      <p:ext uri="{BB962C8B-B14F-4D97-AF65-F5344CB8AC3E}">
        <p14:creationId xmlns:p14="http://schemas.microsoft.com/office/powerpoint/2010/main" val="2913065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Let’s now turn to governance, which is arguably the most critical enabler of AI success—especially in workers compensation, where we deal with highly sensitive data like medical records, personal identifiers, and employer information.</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At Finity we think of governance in terms in a few four key pillars:</a:t>
            </a:r>
          </a:p>
          <a:p>
            <a:r>
              <a:rPr lang="en-US" sz="1200" kern="1200" dirty="0">
                <a:solidFill>
                  <a:schemeClr val="tx1"/>
                </a:solidFill>
                <a:effectLst/>
                <a:latin typeface="+mn-lt"/>
                <a:ea typeface="+mn-ea"/>
                <a:cs typeface="+mn-cs"/>
              </a:rPr>
              <a:t>The first pillar is </a:t>
            </a:r>
            <a:r>
              <a:rPr lang="en-US" sz="1200" b="1" kern="1200" dirty="0">
                <a:solidFill>
                  <a:schemeClr val="tx1"/>
                </a:solidFill>
                <a:effectLst/>
                <a:latin typeface="+mn-lt"/>
                <a:ea typeface="+mn-ea"/>
                <a:cs typeface="+mn-cs"/>
              </a:rPr>
              <a:t>data sensitivity</a:t>
            </a:r>
            <a:r>
              <a:rPr lang="en-US" sz="1200" kern="1200" dirty="0">
                <a:solidFill>
                  <a:schemeClr val="tx1"/>
                </a:solidFill>
                <a:effectLst/>
                <a:latin typeface="+mn-lt"/>
                <a:ea typeface="+mn-ea"/>
                <a:cs typeface="+mn-cs"/>
              </a:rPr>
              <a:t>. Public data might be fine to use with general-purpose tools like ChatGPT, but once you’re dealing with internal documents, intellectual property, or personally identifiable information (PII), you need stricter controls. For example, medical records or detailed claims notes must be handled with care, and you need to assess whether the tool you're using stores or processes the data offshore or uses it for model training.</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pillar is </a:t>
            </a:r>
            <a:r>
              <a:rPr lang="en-US" sz="1200" b="1" kern="1200" dirty="0">
                <a:solidFill>
                  <a:schemeClr val="tx1"/>
                </a:solidFill>
                <a:effectLst/>
                <a:latin typeface="+mn-lt"/>
                <a:ea typeface="+mn-ea"/>
                <a:cs typeface="+mn-cs"/>
              </a:rPr>
              <a:t>policy and principles</a:t>
            </a:r>
            <a:r>
              <a:rPr lang="en-US" sz="1200" kern="1200" dirty="0">
                <a:solidFill>
                  <a:schemeClr val="tx1"/>
                </a:solidFill>
                <a:effectLst/>
                <a:latin typeface="+mn-lt"/>
                <a:ea typeface="+mn-ea"/>
                <a:cs typeface="+mn-cs"/>
              </a:rPr>
              <a:t>. A well-defined AI Policy helps understanding what’s allowed and what’s not. At Finity we align with frameworks like ISO 42001 and the Australian Government’s AI Guardrails which have comprehensive controls for safe and secure use of AI – but ultimately the guardrails and controls you put through should be specific to the individual use case – and considering whether there is a direct negative impact to customers if AI is inaccurate or biased. </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is the </a:t>
            </a:r>
            <a:r>
              <a:rPr lang="en-US" sz="1200" b="1" kern="1200" dirty="0">
                <a:solidFill>
                  <a:schemeClr val="tx1"/>
                </a:solidFill>
                <a:effectLst/>
                <a:latin typeface="+mn-lt"/>
                <a:ea typeface="+mn-ea"/>
                <a:cs typeface="+mn-cs"/>
              </a:rPr>
              <a:t>review and enablement process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Third party vendors likely won’t be self-hosting their AI solutions – so they will be outsourcing too. </a:t>
            </a:r>
          </a:p>
          <a:p>
            <a:r>
              <a:rPr lang="en-US" sz="1200" kern="1200" dirty="0">
                <a:solidFill>
                  <a:schemeClr val="tx1"/>
                </a:solidFill>
                <a:effectLst/>
                <a:latin typeface="+mn-lt"/>
                <a:ea typeface="+mn-ea"/>
                <a:cs typeface="+mn-cs"/>
              </a:rPr>
              <a:t>Before introducing a new tool, we go through a structured onboarding checklist – looking at data residency, security, and whether the tool aligns with our internal risk appetite. </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finally, we’ve set up dedicated forums like our Risk &amp; Compliance Committee, Information Security Management Forum, and AI Governance Forum. These groups assess risks, make decisions, and ensure our AI used safely and is aligned with both ethical standards and business goals. They also stay on top of emerging developments and regularly review policies to keep them current.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A5B6A79-ADB9-405E-84C3-7CCA6535B4E8}" type="slidenum">
              <a:rPr lang="en-AU" smtClean="0"/>
              <a:t>18</a:t>
            </a:fld>
            <a:endParaRPr lang="en-AU"/>
          </a:p>
        </p:txBody>
      </p:sp>
    </p:spTree>
    <p:extLst>
      <p:ext uri="{BB962C8B-B14F-4D97-AF65-F5344CB8AC3E}">
        <p14:creationId xmlns:p14="http://schemas.microsoft.com/office/powerpoint/2010/main" val="3343497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A358F-6998-A373-3BF6-42B4A9F7A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CFC33-28A8-AC69-445F-95B0DD38C7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BEA88-73A9-04D9-FBDB-E547BDA6947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A37EB66-B370-6F63-6F49-479059CF92B2}"/>
              </a:ext>
            </a:extLst>
          </p:cNvPr>
          <p:cNvSpPr>
            <a:spLocks noGrp="1"/>
          </p:cNvSpPr>
          <p:nvPr>
            <p:ph type="sldNum" sz="quarter" idx="5"/>
          </p:nvPr>
        </p:nvSpPr>
        <p:spPr/>
        <p:txBody>
          <a:bodyPr/>
          <a:lstStyle/>
          <a:p>
            <a:fld id="{9D48CF83-A391-44BC-A941-4B1CF6E6C695}" type="slidenum">
              <a:rPr lang="en-AU" smtClean="0"/>
              <a:t>19</a:t>
            </a:fld>
            <a:endParaRPr lang="en-AU"/>
          </a:p>
        </p:txBody>
      </p:sp>
    </p:spTree>
    <p:extLst>
      <p:ext uri="{BB962C8B-B14F-4D97-AF65-F5344CB8AC3E}">
        <p14:creationId xmlns:p14="http://schemas.microsoft.com/office/powerpoint/2010/main" val="297054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are designed to streamline the process of managing claims to reduce administrative burden – so case managers have more time to concentrate on guiding claimants through their rehab and supporting their return to work. </a:t>
            </a: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20</a:t>
            </a:fld>
            <a:endParaRPr lang="en-US"/>
          </a:p>
        </p:txBody>
      </p:sp>
    </p:spTree>
    <p:extLst>
      <p:ext uri="{BB962C8B-B14F-4D97-AF65-F5344CB8AC3E}">
        <p14:creationId xmlns:p14="http://schemas.microsoft.com/office/powerpoint/2010/main" val="2666605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331E5-CF0A-2D37-909E-9708479805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69CC8-0C7F-A2D5-6531-76AE6CD9A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67D8C-1306-5046-592E-D0F3E72E3F0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BF0846E-5751-A3ED-A7AC-C336E21CEAA1}"/>
              </a:ext>
            </a:extLst>
          </p:cNvPr>
          <p:cNvSpPr>
            <a:spLocks noGrp="1"/>
          </p:cNvSpPr>
          <p:nvPr>
            <p:ph type="sldNum" sz="quarter" idx="5"/>
          </p:nvPr>
        </p:nvSpPr>
        <p:spPr/>
        <p:txBody>
          <a:bodyPr/>
          <a:lstStyle/>
          <a:p>
            <a:fld id="{9D48CF83-A391-44BC-A941-4B1CF6E6C695}" type="slidenum">
              <a:rPr lang="en-AU" smtClean="0"/>
              <a:t>21</a:t>
            </a:fld>
            <a:endParaRPr lang="en-AU"/>
          </a:p>
        </p:txBody>
      </p:sp>
    </p:spTree>
    <p:extLst>
      <p:ext uri="{BB962C8B-B14F-4D97-AF65-F5344CB8AC3E}">
        <p14:creationId xmlns:p14="http://schemas.microsoft.com/office/powerpoint/2010/main" val="91128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can </a:t>
            </a:r>
            <a:r>
              <a:rPr lang="en-US" sz="1200" dirty="0" err="1"/>
              <a:t>summarise</a:t>
            </a:r>
            <a:r>
              <a:rPr lang="en-US" sz="1200" dirty="0"/>
              <a:t> claim notes, classify injury types, detect sentiment in emails, and draft correspondence.</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Used to transcribe calls, read scanned forms, </a:t>
            </a:r>
            <a:r>
              <a:rPr lang="en-US" sz="1200" dirty="0" err="1"/>
              <a:t>recognise</a:t>
            </a:r>
            <a:r>
              <a:rPr lang="en-US" sz="1200" dirty="0"/>
              <a:t> injury photos.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e.g. predicting claim frequency, duration, cost, or likelihood of fraud</a:t>
            </a:r>
            <a:endParaRPr lang="en-AU" sz="1200" dirty="0"/>
          </a:p>
          <a:p>
            <a:endParaRPr lang="en-AU" dirty="0"/>
          </a:p>
        </p:txBody>
      </p:sp>
      <p:sp>
        <p:nvSpPr>
          <p:cNvPr id="4" name="Slide Number Placeholder 3"/>
          <p:cNvSpPr>
            <a:spLocks noGrp="1"/>
          </p:cNvSpPr>
          <p:nvPr>
            <p:ph type="sldNum" sz="quarter" idx="5"/>
          </p:nvPr>
        </p:nvSpPr>
        <p:spPr/>
        <p:txBody>
          <a:bodyPr/>
          <a:lstStyle/>
          <a:p>
            <a:fld id="{9D48CF83-A391-44BC-A941-4B1CF6E6C695}" type="slidenum">
              <a:rPr lang="en-AU" smtClean="0"/>
              <a:t>2</a:t>
            </a:fld>
            <a:endParaRPr lang="en-AU"/>
          </a:p>
        </p:txBody>
      </p:sp>
    </p:spTree>
    <p:extLst>
      <p:ext uri="{BB962C8B-B14F-4D97-AF65-F5344CB8AC3E}">
        <p14:creationId xmlns:p14="http://schemas.microsoft.com/office/powerpoint/2010/main" val="2010457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277DC-94AF-3C3A-F975-9A001021B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98435-BE65-7A82-B641-D04A7AD8C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9D61E-5527-4E36-D69C-5C83641BBD05}"/>
              </a:ext>
            </a:extLst>
          </p:cNvPr>
          <p:cNvSpPr>
            <a:spLocks noGrp="1"/>
          </p:cNvSpPr>
          <p:nvPr>
            <p:ph type="body" idx="1"/>
          </p:nvPr>
        </p:nvSpPr>
        <p:spPr/>
        <p:txBody>
          <a:bodyPr/>
          <a:lstStyle/>
          <a:p>
            <a:r>
              <a:rPr lang="en-US" dirty="0"/>
              <a:t>For small forms, you should be able to do this quite reliably in Copilot.</a:t>
            </a:r>
          </a:p>
          <a:p>
            <a:r>
              <a:rPr lang="en-US" dirty="0"/>
              <a:t>However, if you need to do this at scale – where you are extracting hundreds of fields needing to be returned with a specified format with confidence measures attached – then we’ve developed a product called Identifi that helps achieve this.</a:t>
            </a:r>
            <a:endParaRPr lang="en-AU" dirty="0"/>
          </a:p>
        </p:txBody>
      </p:sp>
      <p:sp>
        <p:nvSpPr>
          <p:cNvPr id="4" name="Slide Number Placeholder 3">
            <a:extLst>
              <a:ext uri="{FF2B5EF4-FFF2-40B4-BE49-F238E27FC236}">
                <a16:creationId xmlns:a16="http://schemas.microsoft.com/office/drawing/2014/main" id="{A977E7E9-B0E4-74AB-71E0-18A05CFA9656}"/>
              </a:ext>
            </a:extLst>
          </p:cNvPr>
          <p:cNvSpPr>
            <a:spLocks noGrp="1"/>
          </p:cNvSpPr>
          <p:nvPr>
            <p:ph type="sldNum" sz="quarter" idx="5"/>
          </p:nvPr>
        </p:nvSpPr>
        <p:spPr/>
        <p:txBody>
          <a:bodyPr/>
          <a:lstStyle/>
          <a:p>
            <a:fld id="{9D48CF83-A391-44BC-A941-4B1CF6E6C695}" type="slidenum">
              <a:rPr lang="en-AU" smtClean="0"/>
              <a:t>22</a:t>
            </a:fld>
            <a:endParaRPr lang="en-AU"/>
          </a:p>
        </p:txBody>
      </p:sp>
    </p:spTree>
    <p:extLst>
      <p:ext uri="{BB962C8B-B14F-4D97-AF65-F5344CB8AC3E}">
        <p14:creationId xmlns:p14="http://schemas.microsoft.com/office/powerpoint/2010/main" val="1140923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C8F76-03A3-8729-B012-DBA2568B4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31985-CDE7-B94F-E242-D5E276BD8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A7917-9078-282E-7C22-A3EDCB34D1A3}"/>
              </a:ext>
            </a:extLst>
          </p:cNvPr>
          <p:cNvSpPr>
            <a:spLocks noGrp="1"/>
          </p:cNvSpPr>
          <p:nvPr>
            <p:ph type="body" idx="1"/>
          </p:nvPr>
        </p:nvSpPr>
        <p:spPr/>
        <p:txBody>
          <a:bodyPr/>
          <a:lstStyle/>
          <a:p>
            <a:r>
              <a:rPr lang="en-US" dirty="0"/>
              <a:t>In the Notification stage, we can also use AI to </a:t>
            </a:r>
            <a:r>
              <a:rPr lang="en-US" dirty="0" err="1"/>
              <a:t>summarise</a:t>
            </a:r>
            <a:r>
              <a:rPr lang="en-US" dirty="0"/>
              <a:t> the information from the claim form, as well as things for the </a:t>
            </a:r>
          </a:p>
          <a:p>
            <a:endParaRPr lang="en-US" dirty="0"/>
          </a:p>
        </p:txBody>
      </p:sp>
      <p:sp>
        <p:nvSpPr>
          <p:cNvPr id="4" name="Slide Number Placeholder 3">
            <a:extLst>
              <a:ext uri="{FF2B5EF4-FFF2-40B4-BE49-F238E27FC236}">
                <a16:creationId xmlns:a16="http://schemas.microsoft.com/office/drawing/2014/main" id="{C32CEAB7-36C4-18ED-59BA-BCBAE01E8147}"/>
              </a:ext>
            </a:extLst>
          </p:cNvPr>
          <p:cNvSpPr>
            <a:spLocks noGrp="1"/>
          </p:cNvSpPr>
          <p:nvPr>
            <p:ph type="sldNum" sz="quarter" idx="5"/>
          </p:nvPr>
        </p:nvSpPr>
        <p:spPr/>
        <p:txBody>
          <a:bodyPr/>
          <a:lstStyle/>
          <a:p>
            <a:fld id="{9D48CF83-A391-44BC-A941-4B1CF6E6C695}" type="slidenum">
              <a:rPr lang="en-AU" smtClean="0"/>
              <a:t>23</a:t>
            </a:fld>
            <a:endParaRPr lang="en-AU"/>
          </a:p>
        </p:txBody>
      </p:sp>
    </p:spTree>
    <p:extLst>
      <p:ext uri="{BB962C8B-B14F-4D97-AF65-F5344CB8AC3E}">
        <p14:creationId xmlns:p14="http://schemas.microsoft.com/office/powerpoint/2010/main" val="30779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F2B9-2BD5-95BD-9829-AD4C2E626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F8CA9-75A2-AE3F-F3BB-E6788ABF7C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0845B-BE0E-9F49-0453-1E1C0B72D14A}"/>
              </a:ext>
            </a:extLst>
          </p:cNvPr>
          <p:cNvSpPr>
            <a:spLocks noGrp="1"/>
          </p:cNvSpPr>
          <p:nvPr>
            <p:ph type="body" idx="1"/>
          </p:nvPr>
        </p:nvSpPr>
        <p:spPr/>
        <p:txBody>
          <a:bodyPr/>
          <a:lstStyle/>
          <a:p>
            <a:r>
              <a:rPr lang="en-US" dirty="0">
                <a:highlight>
                  <a:srgbClr val="FFFF00"/>
                </a:highlight>
              </a:rPr>
              <a:t>Classification of claims – </a:t>
            </a:r>
          </a:p>
        </p:txBody>
      </p:sp>
      <p:sp>
        <p:nvSpPr>
          <p:cNvPr id="4" name="Slide Number Placeholder 3">
            <a:extLst>
              <a:ext uri="{FF2B5EF4-FFF2-40B4-BE49-F238E27FC236}">
                <a16:creationId xmlns:a16="http://schemas.microsoft.com/office/drawing/2014/main" id="{6A2EF1C1-B698-0750-D595-5E6285D10BA1}"/>
              </a:ext>
            </a:extLst>
          </p:cNvPr>
          <p:cNvSpPr>
            <a:spLocks noGrp="1"/>
          </p:cNvSpPr>
          <p:nvPr>
            <p:ph type="sldNum" sz="quarter" idx="5"/>
          </p:nvPr>
        </p:nvSpPr>
        <p:spPr/>
        <p:txBody>
          <a:bodyPr/>
          <a:lstStyle/>
          <a:p>
            <a:fld id="{9D48CF83-A391-44BC-A941-4B1CF6E6C695}" type="slidenum">
              <a:rPr lang="en-AU" smtClean="0"/>
              <a:t>24</a:t>
            </a:fld>
            <a:endParaRPr lang="en-AU"/>
          </a:p>
        </p:txBody>
      </p:sp>
    </p:spTree>
    <p:extLst>
      <p:ext uri="{BB962C8B-B14F-4D97-AF65-F5344CB8AC3E}">
        <p14:creationId xmlns:p14="http://schemas.microsoft.com/office/powerpoint/2010/main" val="2882218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DDAE6-0C3B-0658-2531-726B3C5A8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67756-96C7-4D8F-3939-8F93DACA3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D3D13-30D2-B80A-5B82-3269DC723C33}"/>
              </a:ext>
            </a:extLst>
          </p:cNvPr>
          <p:cNvSpPr>
            <a:spLocks noGrp="1"/>
          </p:cNvSpPr>
          <p:nvPr>
            <p:ph type="body" idx="1"/>
          </p:nvPr>
        </p:nvSpPr>
        <p:spPr/>
        <p:txBody>
          <a:bodyPr/>
          <a:lstStyle/>
          <a:p>
            <a:r>
              <a:rPr lang="en-US" dirty="0"/>
              <a:t>From our audit reviews, we’ve seen cases of payments made </a:t>
            </a:r>
            <a:endParaRPr lang="en-AU" dirty="0"/>
          </a:p>
        </p:txBody>
      </p:sp>
      <p:sp>
        <p:nvSpPr>
          <p:cNvPr id="4" name="Slide Number Placeholder 3">
            <a:extLst>
              <a:ext uri="{FF2B5EF4-FFF2-40B4-BE49-F238E27FC236}">
                <a16:creationId xmlns:a16="http://schemas.microsoft.com/office/drawing/2014/main" id="{CB1C5772-9754-0884-06F6-8AF252F33ABD}"/>
              </a:ext>
            </a:extLst>
          </p:cNvPr>
          <p:cNvSpPr>
            <a:spLocks noGrp="1"/>
          </p:cNvSpPr>
          <p:nvPr>
            <p:ph type="sldNum" sz="quarter" idx="5"/>
          </p:nvPr>
        </p:nvSpPr>
        <p:spPr/>
        <p:txBody>
          <a:bodyPr/>
          <a:lstStyle/>
          <a:p>
            <a:fld id="{9D48CF83-A391-44BC-A941-4B1CF6E6C695}" type="slidenum">
              <a:rPr lang="en-AU" smtClean="0"/>
              <a:t>25</a:t>
            </a:fld>
            <a:endParaRPr lang="en-AU"/>
          </a:p>
        </p:txBody>
      </p:sp>
    </p:spTree>
    <p:extLst>
      <p:ext uri="{BB962C8B-B14F-4D97-AF65-F5344CB8AC3E}">
        <p14:creationId xmlns:p14="http://schemas.microsoft.com/office/powerpoint/2010/main" val="1605934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E9984-3DA5-6F02-00CD-0AA77EE98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D951E-6255-E357-5AD1-CC4B22560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56F7A-FC2A-6B9E-09AA-26DB8E6801E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EBC0FE-BF74-6258-6804-9F189AD3087B}"/>
              </a:ext>
            </a:extLst>
          </p:cNvPr>
          <p:cNvSpPr>
            <a:spLocks noGrp="1"/>
          </p:cNvSpPr>
          <p:nvPr>
            <p:ph type="sldNum" sz="quarter" idx="5"/>
          </p:nvPr>
        </p:nvSpPr>
        <p:spPr/>
        <p:txBody>
          <a:bodyPr/>
          <a:lstStyle/>
          <a:p>
            <a:fld id="{9D48CF83-A391-44BC-A941-4B1CF6E6C695}" type="slidenum">
              <a:rPr lang="en-AU" smtClean="0"/>
              <a:t>26</a:t>
            </a:fld>
            <a:endParaRPr lang="en-AU"/>
          </a:p>
        </p:txBody>
      </p:sp>
    </p:spTree>
    <p:extLst>
      <p:ext uri="{BB962C8B-B14F-4D97-AF65-F5344CB8AC3E}">
        <p14:creationId xmlns:p14="http://schemas.microsoft.com/office/powerpoint/2010/main" val="3567512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015C-AC99-F04E-4C7A-9EFE62AA9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29DE87-A5D6-FC21-7A58-8CB651B31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63019-9A13-87A7-F49D-B9B3841EE5A0}"/>
              </a:ext>
            </a:extLst>
          </p:cNvPr>
          <p:cNvSpPr>
            <a:spLocks noGrp="1"/>
          </p:cNvSpPr>
          <p:nvPr>
            <p:ph type="body" idx="1"/>
          </p:nvPr>
        </p:nvSpPr>
        <p:spPr/>
        <p:txBody>
          <a:bodyPr/>
          <a:lstStyle/>
          <a:p>
            <a:r>
              <a:rPr lang="en-US" dirty="0"/>
              <a:t>Big Administrative task – audit </a:t>
            </a:r>
            <a:endParaRPr lang="en-AU" dirty="0"/>
          </a:p>
        </p:txBody>
      </p:sp>
      <p:sp>
        <p:nvSpPr>
          <p:cNvPr id="4" name="Slide Number Placeholder 3">
            <a:extLst>
              <a:ext uri="{FF2B5EF4-FFF2-40B4-BE49-F238E27FC236}">
                <a16:creationId xmlns:a16="http://schemas.microsoft.com/office/drawing/2014/main" id="{5862F9B8-4DD1-983C-C9F2-EACCDC6C7C39}"/>
              </a:ext>
            </a:extLst>
          </p:cNvPr>
          <p:cNvSpPr>
            <a:spLocks noGrp="1"/>
          </p:cNvSpPr>
          <p:nvPr>
            <p:ph type="sldNum" sz="quarter" idx="5"/>
          </p:nvPr>
        </p:nvSpPr>
        <p:spPr/>
        <p:txBody>
          <a:bodyPr/>
          <a:lstStyle/>
          <a:p>
            <a:fld id="{9D48CF83-A391-44BC-A941-4B1CF6E6C695}" type="slidenum">
              <a:rPr lang="en-AU" smtClean="0"/>
              <a:t>27</a:t>
            </a:fld>
            <a:endParaRPr lang="en-AU"/>
          </a:p>
        </p:txBody>
      </p:sp>
    </p:spTree>
    <p:extLst>
      <p:ext uri="{BB962C8B-B14F-4D97-AF65-F5344CB8AC3E}">
        <p14:creationId xmlns:p14="http://schemas.microsoft.com/office/powerpoint/2010/main" val="2639107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A3393-53B6-89E4-B962-2CF3009B7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0CF6F-D9E5-A978-C83A-8EDE270A9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3BEFF-B8F9-3B55-956A-838DE0594CEA}"/>
              </a:ext>
            </a:extLst>
          </p:cNvPr>
          <p:cNvSpPr>
            <a:spLocks noGrp="1"/>
          </p:cNvSpPr>
          <p:nvPr>
            <p:ph type="body" idx="1"/>
          </p:nvPr>
        </p:nvSpPr>
        <p:spPr/>
        <p:txBody>
          <a:bodyPr/>
          <a:lstStyle/>
          <a:p>
            <a:r>
              <a:rPr lang="en-AU" dirty="0"/>
              <a:t>Recap on your music lesson for today.</a:t>
            </a:r>
          </a:p>
          <a:p>
            <a:r>
              <a:rPr lang="en-AU" dirty="0"/>
              <a:t>Inspiration – look both externally and internally for inspiration on where AI can help your organisation</a:t>
            </a:r>
          </a:p>
          <a:p>
            <a:r>
              <a:rPr lang="en-AU" dirty="0"/>
              <a:t>Theory – use the tools and understand what are the unit actions the AI is capable of solving, and which ones it isn’t.</a:t>
            </a:r>
          </a:p>
          <a:p>
            <a:r>
              <a:rPr lang="en-AU" dirty="0"/>
              <a:t>Instruments – </a:t>
            </a:r>
          </a:p>
          <a:p>
            <a:r>
              <a:rPr lang="en-AU" dirty="0"/>
              <a:t>Conductor – thinking about data sensitivity, policies, enablement and governance</a:t>
            </a:r>
          </a:p>
          <a:p>
            <a:endParaRPr lang="en-AU" dirty="0"/>
          </a:p>
          <a:p>
            <a:r>
              <a:rPr lang="en-AU" dirty="0"/>
              <a:t>And finally the composing symphonies to actually solve problems.</a:t>
            </a:r>
          </a:p>
        </p:txBody>
      </p:sp>
      <p:sp>
        <p:nvSpPr>
          <p:cNvPr id="4" name="Slide Number Placeholder 3">
            <a:extLst>
              <a:ext uri="{FF2B5EF4-FFF2-40B4-BE49-F238E27FC236}">
                <a16:creationId xmlns:a16="http://schemas.microsoft.com/office/drawing/2014/main" id="{825F76B3-928A-DB49-8CE0-1AF12D963354}"/>
              </a:ext>
            </a:extLst>
          </p:cNvPr>
          <p:cNvSpPr>
            <a:spLocks noGrp="1"/>
          </p:cNvSpPr>
          <p:nvPr>
            <p:ph type="sldNum" sz="quarter" idx="5"/>
          </p:nvPr>
        </p:nvSpPr>
        <p:spPr/>
        <p:txBody>
          <a:bodyPr/>
          <a:lstStyle/>
          <a:p>
            <a:fld id="{9D48CF83-A391-44BC-A941-4B1CF6E6C695}" type="slidenum">
              <a:rPr lang="en-AU" smtClean="0"/>
              <a:t>28</a:t>
            </a:fld>
            <a:endParaRPr lang="en-AU"/>
          </a:p>
        </p:txBody>
      </p:sp>
    </p:spTree>
    <p:extLst>
      <p:ext uri="{BB962C8B-B14F-4D97-AF65-F5344CB8AC3E}">
        <p14:creationId xmlns:p14="http://schemas.microsoft.com/office/powerpoint/2010/main" val="2189421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1D548-E704-3105-3561-A833E603A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F27F2-E51E-757F-3E1E-EDB526201D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5CA06-ED32-62FD-DC78-4871D0E078FC}"/>
              </a:ext>
            </a:extLst>
          </p:cNvPr>
          <p:cNvSpPr>
            <a:spLocks noGrp="1"/>
          </p:cNvSpPr>
          <p:nvPr>
            <p:ph type="body" idx="1"/>
          </p:nvPr>
        </p:nvSpPr>
        <p:spPr/>
        <p:txBody>
          <a:bodyPr/>
          <a:lstStyle/>
          <a:p>
            <a:r>
              <a:rPr lang="en-US" dirty="0"/>
              <a:t>Finally, thank you so much for tuning into our “Making AI” webinar series. it’s been an absolute pleasure for Dylan and I to host these webinars and we hope that we’ve deepened your knowledge on AI just that bit further.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really passionate about building AI solutions that add value – and so please feel free to reach out to us if you’d like us to be part of your AI journey.</a:t>
            </a:r>
            <a:endParaRPr lang="en-AU" dirty="0"/>
          </a:p>
          <a:p>
            <a:endParaRPr lang="en-AU" dirty="0"/>
          </a:p>
        </p:txBody>
      </p:sp>
      <p:sp>
        <p:nvSpPr>
          <p:cNvPr id="4" name="Slide Number Placeholder 3">
            <a:extLst>
              <a:ext uri="{FF2B5EF4-FFF2-40B4-BE49-F238E27FC236}">
                <a16:creationId xmlns:a16="http://schemas.microsoft.com/office/drawing/2014/main" id="{9C1787DE-9DDF-4D45-E186-C4AC271FE124}"/>
              </a:ext>
            </a:extLst>
          </p:cNvPr>
          <p:cNvSpPr>
            <a:spLocks noGrp="1"/>
          </p:cNvSpPr>
          <p:nvPr>
            <p:ph type="sldNum" sz="quarter" idx="5"/>
          </p:nvPr>
        </p:nvSpPr>
        <p:spPr/>
        <p:txBody>
          <a:bodyPr/>
          <a:lstStyle/>
          <a:p>
            <a:fld id="{9D48CF83-A391-44BC-A941-4B1CF6E6C695}" type="slidenum">
              <a:rPr lang="en-AU" smtClean="0"/>
              <a:t>29</a:t>
            </a:fld>
            <a:endParaRPr lang="en-AU"/>
          </a:p>
        </p:txBody>
      </p:sp>
    </p:spTree>
    <p:extLst>
      <p:ext uri="{BB962C8B-B14F-4D97-AF65-F5344CB8AC3E}">
        <p14:creationId xmlns:p14="http://schemas.microsoft.com/office/powerpoint/2010/main" val="169132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 see this process occurring in 5 stages;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Firstly, finding inspiration by identifying opportunities in your business where AI can provide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And to take action on these opportunities, you need to understand theory on how to build AI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Next comes the instruments (tools) – and you’ll want to know what’s out there and how to deploy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Fourth is to follow the conductor, who will set the rules for you to get access.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And finally, the most exciting stage – composing AI symphonies to solve real business problems.</a:t>
            </a:r>
          </a:p>
        </p:txBody>
      </p:sp>
      <p:sp>
        <p:nvSpPr>
          <p:cNvPr id="4" name="Slide Number Placeholder 3"/>
          <p:cNvSpPr>
            <a:spLocks noGrp="1"/>
          </p:cNvSpPr>
          <p:nvPr>
            <p:ph type="sldNum" sz="quarter" idx="5"/>
          </p:nvPr>
        </p:nvSpPr>
        <p:spPr/>
        <p:txBody>
          <a:bodyPr/>
          <a:lstStyle/>
          <a:p>
            <a:fld id="{9D48CF83-A391-44BC-A941-4B1CF6E6C695}" type="slidenum">
              <a:rPr lang="en-AU" smtClean="0"/>
              <a:t>3</a:t>
            </a:fld>
            <a:endParaRPr lang="en-AU"/>
          </a:p>
        </p:txBody>
      </p:sp>
    </p:spTree>
    <p:extLst>
      <p:ext uri="{BB962C8B-B14F-4D97-AF65-F5344CB8AC3E}">
        <p14:creationId xmlns:p14="http://schemas.microsoft.com/office/powerpoint/2010/main" val="351293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E3C51-99D4-DA7F-DF57-7B0C4F85B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29D66-D3C7-DE41-5B8A-50FC94101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C40918-4699-E2A0-7C4C-1ED66CAF320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C3E8548-9AE1-8ECD-AE88-846BDB0F2F4B}"/>
              </a:ext>
            </a:extLst>
          </p:cNvPr>
          <p:cNvSpPr>
            <a:spLocks noGrp="1"/>
          </p:cNvSpPr>
          <p:nvPr>
            <p:ph type="sldNum" sz="quarter" idx="5"/>
          </p:nvPr>
        </p:nvSpPr>
        <p:spPr/>
        <p:txBody>
          <a:bodyPr/>
          <a:lstStyle/>
          <a:p>
            <a:fld id="{9D48CF83-A391-44BC-A941-4B1CF6E6C695}" type="slidenum">
              <a:rPr lang="en-AU" smtClean="0"/>
              <a:t>4</a:t>
            </a:fld>
            <a:endParaRPr lang="en-AU"/>
          </a:p>
        </p:txBody>
      </p:sp>
    </p:spTree>
    <p:extLst>
      <p:ext uri="{BB962C8B-B14F-4D97-AF65-F5344CB8AC3E}">
        <p14:creationId xmlns:p14="http://schemas.microsoft.com/office/powerpoint/2010/main" val="239491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23027-CA19-0307-1572-72A9C31A9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F2CDE-13F3-D7F2-AA3E-26056E1C8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9D4A1-69A1-3B61-E56E-58B08C9BFAF5}"/>
              </a:ext>
            </a:extLst>
          </p:cNvPr>
          <p:cNvSpPr>
            <a:spLocks noGrp="1"/>
          </p:cNvSpPr>
          <p:nvPr>
            <p:ph type="body" idx="1"/>
          </p:nvPr>
        </p:nvSpPr>
        <p:spPr/>
        <p:txBody>
          <a:bodyPr/>
          <a:lstStyle/>
          <a:p>
            <a:pPr marL="0" indent="0">
              <a:lnSpc>
                <a:spcPct val="120000"/>
              </a:lnSpc>
              <a:spcBef>
                <a:spcPts val="2500"/>
              </a:spcBef>
              <a:buFont typeface="Arial" panose="020B0604020202020204" pitchFamily="34" charset="0"/>
              <a:buNone/>
            </a:pPr>
            <a:r>
              <a:rPr lang="en-US" b="1" dirty="0"/>
              <a:t>Data Enrichment </a:t>
            </a:r>
            <a:r>
              <a:rPr lang="en-US" b="0" dirty="0"/>
              <a:t>– data labels, or creating new risk attributes</a:t>
            </a:r>
            <a:endParaRPr lang="en-US" b="1" dirty="0"/>
          </a:p>
          <a:p>
            <a:pPr marL="0" indent="0">
              <a:lnSpc>
                <a:spcPct val="120000"/>
              </a:lnSpc>
              <a:spcBef>
                <a:spcPts val="2500"/>
              </a:spcBef>
              <a:buFont typeface="Arial" panose="020B0604020202020204" pitchFamily="34" charset="0"/>
              <a:buNone/>
            </a:pPr>
            <a:r>
              <a:rPr lang="en-US" b="1" dirty="0"/>
              <a:t>Clustering </a:t>
            </a:r>
            <a:r>
              <a:rPr lang="en-US" b="0" dirty="0"/>
              <a:t>– grouping similar claims based on their meaning; compare </a:t>
            </a:r>
          </a:p>
          <a:p>
            <a:pPr marL="0" indent="0">
              <a:lnSpc>
                <a:spcPct val="120000"/>
              </a:lnSpc>
              <a:spcBef>
                <a:spcPts val="2500"/>
              </a:spcBef>
              <a:buFont typeface="Arial" panose="020B0604020202020204" pitchFamily="34" charset="0"/>
              <a:buNone/>
            </a:pPr>
            <a:r>
              <a:rPr lang="en-US" b="1" dirty="0"/>
              <a:t>Predictive – </a:t>
            </a:r>
            <a:r>
              <a:rPr lang="en-US" b="0" dirty="0"/>
              <a:t>likelihood to claim, or severity of claim, detect fraud</a:t>
            </a:r>
            <a:endParaRPr lang="en-US" b="1" dirty="0"/>
          </a:p>
          <a:p>
            <a:pPr marL="0" indent="0">
              <a:lnSpc>
                <a:spcPct val="120000"/>
              </a:lnSpc>
              <a:spcBef>
                <a:spcPts val="2500"/>
              </a:spcBef>
              <a:buFont typeface="Arial" panose="020B0604020202020204" pitchFamily="34" charset="0"/>
              <a:buNone/>
            </a:pPr>
            <a:endParaRPr lang="en-US" b="1" dirty="0"/>
          </a:p>
          <a:p>
            <a:pPr marL="0" indent="0">
              <a:lnSpc>
                <a:spcPct val="120000"/>
              </a:lnSpc>
              <a:spcBef>
                <a:spcPts val="2500"/>
              </a:spcBef>
              <a:buFont typeface="Arial" panose="020B0604020202020204" pitchFamily="34" charset="0"/>
              <a:buNone/>
            </a:pPr>
            <a:r>
              <a:rPr lang="en-US" b="1" dirty="0"/>
              <a:t>Chat Agents – </a:t>
            </a:r>
            <a:r>
              <a:rPr lang="en-US" b="0" dirty="0"/>
              <a:t>can help staff internally by finding things faster, or if you’re brave, you can go direct to customer; something that has been done in personal lines</a:t>
            </a:r>
            <a:endParaRPr lang="en-US" b="1" dirty="0"/>
          </a:p>
          <a:p>
            <a:pPr marL="0" indent="0">
              <a:lnSpc>
                <a:spcPct val="120000"/>
              </a:lnSpc>
              <a:spcBef>
                <a:spcPts val="2500"/>
              </a:spcBef>
              <a:buFont typeface="Arial" panose="020B0604020202020204" pitchFamily="34" charset="0"/>
              <a:buNone/>
            </a:pPr>
            <a:r>
              <a:rPr lang="en-US" b="1" dirty="0"/>
              <a:t>Automation – </a:t>
            </a:r>
            <a:r>
              <a:rPr lang="en-US" b="0" dirty="0"/>
              <a:t>document ingestion and process automation</a:t>
            </a:r>
            <a:endParaRPr lang="en-US" b="1" dirty="0"/>
          </a:p>
          <a:p>
            <a:endParaRPr lang="en-AU" dirty="0"/>
          </a:p>
        </p:txBody>
      </p:sp>
      <p:sp>
        <p:nvSpPr>
          <p:cNvPr id="4" name="Slide Number Placeholder 3">
            <a:extLst>
              <a:ext uri="{FF2B5EF4-FFF2-40B4-BE49-F238E27FC236}">
                <a16:creationId xmlns:a16="http://schemas.microsoft.com/office/drawing/2014/main" id="{3E37741A-8655-740A-24BA-C4C604596075}"/>
              </a:ext>
            </a:extLst>
          </p:cNvPr>
          <p:cNvSpPr>
            <a:spLocks noGrp="1"/>
          </p:cNvSpPr>
          <p:nvPr>
            <p:ph type="sldNum" sz="quarter" idx="5"/>
          </p:nvPr>
        </p:nvSpPr>
        <p:spPr/>
        <p:txBody>
          <a:bodyPr/>
          <a:lstStyle/>
          <a:p>
            <a:fld id="{9D48CF83-A391-44BC-A941-4B1CF6E6C695}" type="slidenum">
              <a:rPr lang="en-AU" smtClean="0"/>
              <a:t>6</a:t>
            </a:fld>
            <a:endParaRPr lang="en-AU"/>
          </a:p>
        </p:txBody>
      </p:sp>
    </p:spTree>
    <p:extLst>
      <p:ext uri="{BB962C8B-B14F-4D97-AF65-F5344CB8AC3E}">
        <p14:creationId xmlns:p14="http://schemas.microsoft.com/office/powerpoint/2010/main" val="410774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might be times you want to comprehensively search the web to find out as much as you can about a particular topic. And here’s where Deep Research really shines.</a:t>
            </a:r>
          </a:p>
          <a:p>
            <a:r>
              <a:rPr lang="en-US" dirty="0"/>
              <a:t>And the current hottest question right now is – what are the best, practical use cases in AI… but you specifically want to know it for the niche you work in. </a:t>
            </a:r>
          </a:p>
          <a:p>
            <a:endParaRPr lang="en-US" dirty="0"/>
          </a:p>
          <a:p>
            <a:r>
              <a:rPr lang="en-US" dirty="0"/>
              <a:t>Here I specify the output format and giving it guiding rules to make sure it returns what we want</a:t>
            </a:r>
            <a:endParaRPr lang="en-AU" dirty="0"/>
          </a:p>
        </p:txBody>
      </p:sp>
      <p:sp>
        <p:nvSpPr>
          <p:cNvPr id="4" name="Slide Number Placeholder 3"/>
          <p:cNvSpPr>
            <a:spLocks noGrp="1"/>
          </p:cNvSpPr>
          <p:nvPr>
            <p:ph type="sldNum" sz="quarter" idx="5"/>
          </p:nvPr>
        </p:nvSpPr>
        <p:spPr/>
        <p:txBody>
          <a:bodyPr/>
          <a:lstStyle/>
          <a:p>
            <a:fld id="{CA5B6A79-ADB9-405E-84C3-7CCA6535B4E8}" type="slidenum">
              <a:rPr lang="en-AU" smtClean="0"/>
              <a:t>7</a:t>
            </a:fld>
            <a:endParaRPr lang="en-AU"/>
          </a:p>
        </p:txBody>
      </p:sp>
    </p:spTree>
    <p:extLst>
      <p:ext uri="{BB962C8B-B14F-4D97-AF65-F5344CB8AC3E}">
        <p14:creationId xmlns:p14="http://schemas.microsoft.com/office/powerpoint/2010/main" val="332939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rPr>
              <a:t>A – Notification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rPr>
              <a:t>1.Notification/Lodgment</a:t>
            </a:r>
            <a:br>
              <a:rPr lang="en-US" sz="1200" kern="1200" dirty="0">
                <a:effectLst/>
              </a:rPr>
            </a:br>
            <a:r>
              <a:rPr lang="en-US" sz="1200" kern="1200" dirty="0">
                <a:effectLst/>
              </a:rPr>
              <a:t>2. Employer Incident Report</a:t>
            </a:r>
            <a:br>
              <a:rPr lang="en-US" sz="1200" kern="1200" dirty="0">
                <a:effectLst/>
              </a:rPr>
            </a:br>
            <a:r>
              <a:rPr lang="en-US" sz="1200" kern="1200" dirty="0">
                <a:effectLst/>
              </a:rPr>
              <a:t>3. Initial Contact made with injured worker, employer and treating doctor</a:t>
            </a:r>
            <a:br>
              <a:rPr lang="en-US" sz="1200" kern="1200" dirty="0">
                <a:effectLst/>
              </a:rPr>
            </a:br>
            <a:r>
              <a:rPr lang="en-US" sz="1200" kern="1200" dirty="0">
                <a:effectLst/>
              </a:rPr>
              <a:t>4. Initial Certificate of Capacity from treating Doctor</a:t>
            </a:r>
            <a:br>
              <a:rPr lang="en-US" sz="1200" kern="1200" dirty="0">
                <a:effectLst/>
              </a:rPr>
            </a:br>
            <a:endParaRPr lang="en-US" sz="12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rPr>
              <a: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rPr>
              <a:t>9. Liability determination</a:t>
            </a:r>
            <a:br>
              <a:rPr lang="en-US" sz="1200" kern="1200" dirty="0">
                <a:effectLst/>
              </a:rPr>
            </a:br>
            <a:r>
              <a:rPr lang="en-US" sz="1200" kern="1200" dirty="0">
                <a:effectLst/>
              </a:rPr>
              <a:t>10. Entitlements begin: Weekly payments – need to be </a:t>
            </a:r>
            <a:br>
              <a:rPr lang="en-AU" sz="1400" kern="100" dirty="0">
                <a:effectLst/>
              </a:rPr>
            </a:br>
            <a:r>
              <a:rPr lang="en-US" sz="1200" kern="1200" dirty="0">
                <a:effectLst/>
              </a:rPr>
              <a:t>11. Ongoing certificates of capacity required for weekly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9</a:t>
            </a:fld>
            <a:endParaRPr lang="en-US"/>
          </a:p>
        </p:txBody>
      </p:sp>
    </p:spTree>
    <p:extLst>
      <p:ext uri="{BB962C8B-B14F-4D97-AF65-F5344CB8AC3E}">
        <p14:creationId xmlns:p14="http://schemas.microsoft.com/office/powerpoint/2010/main" val="286696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7F8F1-5F16-22C1-1576-DD2713072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BFA28-3C3E-98AD-02F2-431BF1A50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9066E-C440-09F1-0F12-97E8BB913EB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1AAF07C-36F1-14D5-A744-4B45626D06C0}"/>
              </a:ext>
            </a:extLst>
          </p:cNvPr>
          <p:cNvSpPr>
            <a:spLocks noGrp="1"/>
          </p:cNvSpPr>
          <p:nvPr>
            <p:ph type="sldNum" sz="quarter" idx="5"/>
          </p:nvPr>
        </p:nvSpPr>
        <p:spPr/>
        <p:txBody>
          <a:bodyPr/>
          <a:lstStyle/>
          <a:p>
            <a:fld id="{9D48CF83-A391-44BC-A941-4B1CF6E6C695}" type="slidenum">
              <a:rPr lang="en-AU" smtClean="0"/>
              <a:t>10</a:t>
            </a:fld>
            <a:endParaRPr lang="en-AU"/>
          </a:p>
        </p:txBody>
      </p:sp>
    </p:spTree>
    <p:extLst>
      <p:ext uri="{BB962C8B-B14F-4D97-AF65-F5344CB8AC3E}">
        <p14:creationId xmlns:p14="http://schemas.microsoft.com/office/powerpoint/2010/main" val="41465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 before learning theory, if you haven’t already… your first step is to actually USE the tools daily to understand how great it is.</a:t>
            </a:r>
          </a:p>
          <a:p>
            <a:endParaRPr lang="en-AU" dirty="0"/>
          </a:p>
          <a:p>
            <a:r>
              <a:rPr lang="en-AU" dirty="0"/>
              <a:t>[EXTRACT] </a:t>
            </a:r>
            <a:br>
              <a:rPr lang="en-AU" dirty="0"/>
            </a:br>
            <a:r>
              <a:rPr lang="en-AU" dirty="0"/>
              <a:t>Narrative Parsing – “Return the name, email, address, injury details … in a structured format” </a:t>
            </a:r>
            <a:r>
              <a:rPr lang="en-AU" dirty="0">
                <a:sym typeface="Wingdings" panose="05000000000000000000" pitchFamily="2" charset="2"/>
              </a:rPr>
              <a:t></a:t>
            </a:r>
            <a:br>
              <a:rPr lang="en-AU" dirty="0">
                <a:sym typeface="Wingdings" panose="05000000000000000000" pitchFamily="2" charset="2"/>
              </a:rPr>
            </a:br>
            <a:r>
              <a:rPr lang="en-US" dirty="0">
                <a:sym typeface="Wingdings" panose="05000000000000000000" pitchFamily="2" charset="2"/>
              </a:rPr>
              <a:t>“From this employer incident narrative, extract body part (back), mechanism (lifting), location (warehouse), and cause (‘fell from ladder’)</a:t>
            </a:r>
            <a:br>
              <a:rPr lang="en-US" dirty="0">
                <a:sym typeface="Wingdings" panose="05000000000000000000" pitchFamily="2" charset="2"/>
              </a:rPr>
            </a:br>
            <a:endParaRPr lang="en-US" dirty="0"/>
          </a:p>
          <a:p>
            <a:r>
              <a:rPr lang="en-US" dirty="0"/>
              <a:t>[SUMMARISE]</a:t>
            </a:r>
            <a:br>
              <a:rPr lang="en-US" dirty="0"/>
            </a:br>
            <a:r>
              <a:rPr lang="en-US" dirty="0"/>
              <a:t>Summarization – “</a:t>
            </a:r>
            <a:r>
              <a:rPr lang="en-US" dirty="0" err="1"/>
              <a:t>Summarise</a:t>
            </a:r>
            <a:r>
              <a:rPr lang="en-US" dirty="0"/>
              <a:t> the medical report, with the following bullet points: </a:t>
            </a:r>
            <a:r>
              <a:rPr lang="en-AU" dirty="0"/>
              <a:t>diagnosis, prognosis, causation opinion</a:t>
            </a:r>
            <a:r>
              <a:rPr lang="en-US" dirty="0"/>
              <a:t>”</a:t>
            </a:r>
          </a:p>
          <a:p>
            <a:endParaRPr lang="en-AU" dirty="0"/>
          </a:p>
          <a:p>
            <a:r>
              <a:rPr lang="en-AU" dirty="0"/>
              <a:t>[COMPARE] Document comparison</a:t>
            </a:r>
            <a:br>
              <a:rPr lang="en-AU" dirty="0"/>
            </a:br>
            <a:r>
              <a:rPr lang="en-US" dirty="0"/>
              <a:t>“Compare the GP report summary with the IME report — highlight differences in diagnosis, causation opinion, and work capacity.”</a:t>
            </a:r>
            <a:br>
              <a:rPr lang="en-US" dirty="0"/>
            </a:br>
            <a:endParaRPr lang="en-US" dirty="0"/>
          </a:p>
          <a:p>
            <a:r>
              <a:rPr lang="en-US" dirty="0"/>
              <a:t>[WRITE]</a:t>
            </a:r>
            <a:br>
              <a:rPr lang="en-US" dirty="0"/>
            </a:br>
            <a:r>
              <a:rPr lang="en-AU" dirty="0"/>
              <a:t>Writing – </a:t>
            </a:r>
            <a:r>
              <a:rPr lang="en-US" dirty="0"/>
              <a:t>“Draft an acceptance letter referencing injury details, evidence considered, legislative section (s9A), and next steps.”</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[REASON]</a:t>
            </a:r>
            <a:br>
              <a:rPr lang="en-US" dirty="0"/>
            </a:br>
            <a:r>
              <a:rPr lang="en-AU" dirty="0"/>
              <a:t>Classification “classify this as a simple physical, complex physical or psychological claim based on content”</a:t>
            </a:r>
          </a:p>
        </p:txBody>
      </p:sp>
      <p:sp>
        <p:nvSpPr>
          <p:cNvPr id="4" name="Slide Number Placeholder 3"/>
          <p:cNvSpPr>
            <a:spLocks noGrp="1"/>
          </p:cNvSpPr>
          <p:nvPr>
            <p:ph type="sldNum" sz="quarter" idx="5"/>
          </p:nvPr>
        </p:nvSpPr>
        <p:spPr/>
        <p:txBody>
          <a:bodyPr/>
          <a:lstStyle/>
          <a:p>
            <a:fld id="{9D48CF83-A391-44BC-A941-4B1CF6E6C695}" type="slidenum">
              <a:rPr lang="en-AU" smtClean="0"/>
              <a:t>11</a:t>
            </a:fld>
            <a:endParaRPr lang="en-AU"/>
          </a:p>
        </p:txBody>
      </p:sp>
    </p:spTree>
    <p:extLst>
      <p:ext uri="{BB962C8B-B14F-4D97-AF65-F5344CB8AC3E}">
        <p14:creationId xmlns:p14="http://schemas.microsoft.com/office/powerpoint/2010/main" val="297880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C6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
        <p:nvSpPr>
          <p:cNvPr id="5" name="Graphic 9">
            <a:extLst>
              <a:ext uri="{FF2B5EF4-FFF2-40B4-BE49-F238E27FC236}">
                <a16:creationId xmlns:a16="http://schemas.microsoft.com/office/drawing/2014/main" id="{3983A672-D6B1-63FC-E344-ABECBE75BBBB}"/>
              </a:ext>
            </a:extLst>
          </p:cNvPr>
          <p:cNvSpPr/>
          <p:nvPr userDrawn="1"/>
        </p:nvSpPr>
        <p:spPr>
          <a:xfrm>
            <a:off x="11351980" y="6301792"/>
            <a:ext cx="748563" cy="471581"/>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
        <p:nvSpPr>
          <p:cNvPr id="5" name="Graphic 9">
            <a:extLst>
              <a:ext uri="{FF2B5EF4-FFF2-40B4-BE49-F238E27FC236}">
                <a16:creationId xmlns:a16="http://schemas.microsoft.com/office/drawing/2014/main" id="{7258507E-10D1-4C81-0394-B4AC868260F8}"/>
              </a:ext>
            </a:extLst>
          </p:cNvPr>
          <p:cNvSpPr/>
          <p:nvPr userDrawn="1"/>
        </p:nvSpPr>
        <p:spPr>
          <a:xfrm>
            <a:off x="11351980" y="6301792"/>
            <a:ext cx="748563" cy="471581"/>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
        <p:nvSpPr>
          <p:cNvPr id="5" name="Graphic 9">
            <a:extLst>
              <a:ext uri="{FF2B5EF4-FFF2-40B4-BE49-F238E27FC236}">
                <a16:creationId xmlns:a16="http://schemas.microsoft.com/office/drawing/2014/main" id="{FEB4C95F-863B-4880-42B0-F80F8A45D2D8}"/>
              </a:ext>
            </a:extLst>
          </p:cNvPr>
          <p:cNvSpPr/>
          <p:nvPr userDrawn="1"/>
        </p:nvSpPr>
        <p:spPr>
          <a:xfrm>
            <a:off x="11351980" y="6301792"/>
            <a:ext cx="748563" cy="471581"/>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792882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3C6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3C6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Header"/>
          <p:cNvSpPr>
            <a:spLocks noGrp="1"/>
          </p:cNvSpPr>
          <p:nvPr>
            <p:ph type="title" hasCustomPrompt="1"/>
          </p:nvPr>
        </p:nvSpPr>
        <p:spPr>
          <a:xfrm>
            <a:off x="609600" y="533029"/>
            <a:ext cx="10972800" cy="1143000"/>
          </a:xfrm>
          <a:prstGeom prst="rect">
            <a:avLst/>
          </a:prstGeom>
        </p:spPr>
        <p:txBody>
          <a:bodyPr>
            <a:normAutofit/>
          </a:bodyPr>
          <a:lstStyle>
            <a:lvl1pPr algn="ctr" defTabSz="1219170" rtl="0" eaLnBrk="1" latinLnBrk="0" hangingPunct="1">
              <a:spcBef>
                <a:spcPct val="0"/>
              </a:spcBef>
              <a:buNone/>
              <a:defRPr lang="en-US" sz="2400" b="1" kern="1200" dirty="0">
                <a:solidFill>
                  <a:schemeClr val="accent1"/>
                </a:solidFill>
                <a:latin typeface="+mn-lt"/>
                <a:ea typeface="+mj-ea"/>
                <a:cs typeface="Arial" panose="020B0604020202020204" pitchFamily="34" charset="0"/>
              </a:defRPr>
            </a:lvl1pPr>
          </a:lstStyle>
          <a:p>
            <a:r>
              <a:rPr lang="en-US" dirty="0"/>
              <a:t>Section Slide / Content Slide </a:t>
            </a:r>
          </a:p>
        </p:txBody>
      </p:sp>
      <p:sp>
        <p:nvSpPr>
          <p:cNvPr id="11" name="Body"/>
          <p:cNvSpPr>
            <a:spLocks noGrp="1"/>
          </p:cNvSpPr>
          <p:nvPr>
            <p:ph sz="half" idx="2"/>
          </p:nvPr>
        </p:nvSpPr>
        <p:spPr>
          <a:xfrm>
            <a:off x="623392" y="1796819"/>
            <a:ext cx="10945216" cy="4224469"/>
          </a:xfrm>
        </p:spPr>
        <p:txBody>
          <a:bodyPr>
            <a:normAutofit/>
          </a:bodyPr>
          <a:lstStyle>
            <a:lvl1pPr>
              <a:defRPr sz="1600">
                <a:solidFill>
                  <a:schemeClr val="accent1"/>
                </a:solidFill>
                <a:latin typeface="+mn-lt"/>
              </a:defRPr>
            </a:lvl1pPr>
            <a:lvl2pPr>
              <a:defRPr sz="1600">
                <a:solidFill>
                  <a:schemeClr val="accent1"/>
                </a:solidFill>
                <a:latin typeface="+mn-lt"/>
              </a:defRPr>
            </a:lvl2pPr>
            <a:lvl3pPr>
              <a:defRPr sz="1600">
                <a:solidFill>
                  <a:schemeClr val="accent1"/>
                </a:solidFill>
                <a:latin typeface="+mn-lt"/>
              </a:defRPr>
            </a:lvl3pPr>
            <a:lvl4pPr>
              <a:defRPr sz="2133">
                <a:solidFill>
                  <a:schemeClr val="accent1"/>
                </a:solidFill>
                <a:latin typeface="+mn-lt"/>
              </a:defRPr>
            </a:lvl4pPr>
            <a:lvl5pPr>
              <a:defRPr sz="2133">
                <a:solidFill>
                  <a:schemeClr val="accent1"/>
                </a:solidFill>
                <a:latin typeface="+mn-lt"/>
              </a:defRPr>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p:txBody>
      </p:sp>
      <p:sp>
        <p:nvSpPr>
          <p:cNvPr id="15" name="Slide Number">
            <a:extLst>
              <a:ext uri="{FF2B5EF4-FFF2-40B4-BE49-F238E27FC236}">
                <a16:creationId xmlns:a16="http://schemas.microsoft.com/office/drawing/2014/main" id="{3FDE9E9B-6FEA-EB1C-0830-24B99C3CC03E}"/>
              </a:ext>
            </a:extLst>
          </p:cNvPr>
          <p:cNvSpPr>
            <a:spLocks noGrp="1"/>
          </p:cNvSpPr>
          <p:nvPr>
            <p:ph type="sldNum" sz="quarter" idx="4"/>
          </p:nvPr>
        </p:nvSpPr>
        <p:spPr>
          <a:xfrm>
            <a:off x="239349" y="6558399"/>
            <a:ext cx="2844800" cy="230975"/>
          </a:xfrm>
          <a:prstGeom prst="rect">
            <a:avLst/>
          </a:prstGeom>
        </p:spPr>
        <p:txBody>
          <a:bodyPr vert="horz" lIns="91440" tIns="45720" rIns="91440" bIns="45720" rtlCol="0" anchor="ctr"/>
          <a:lstStyle>
            <a:lvl1pPr algn="l">
              <a:defRPr sz="1067">
                <a:solidFill>
                  <a:schemeClr val="tx1">
                    <a:tint val="75000"/>
                  </a:schemeClr>
                </a:solidFill>
                <a:latin typeface="+mn-lt"/>
                <a:cs typeface="Arial" panose="020B0604020202020204" pitchFamily="34" charset="0"/>
              </a:defRPr>
            </a:lvl1pPr>
          </a:lstStyle>
          <a:p>
            <a:fld id="{A04DF0AE-8B3C-45BA-8AFA-E3B611F5AE38}" type="slidenum">
              <a:rPr lang="en-AU" smtClean="0">
                <a:solidFill>
                  <a:prstClr val="black">
                    <a:tint val="75000"/>
                  </a:prstClr>
                </a:solidFill>
              </a:rPr>
              <a:pPr/>
              <a:t>‹#›</a:t>
            </a:fld>
            <a:endParaRPr lang="en-AU" dirty="0">
              <a:solidFill>
                <a:prstClr val="black">
                  <a:tint val="75000"/>
                </a:prstClr>
              </a:solidFill>
            </a:endParaRPr>
          </a:p>
        </p:txBody>
      </p:sp>
      <p:sp>
        <p:nvSpPr>
          <p:cNvPr id="2" name="Graphic 9">
            <a:extLst>
              <a:ext uri="{FF2B5EF4-FFF2-40B4-BE49-F238E27FC236}">
                <a16:creationId xmlns:a16="http://schemas.microsoft.com/office/drawing/2014/main" id="{8D9D34FA-57FC-F989-E9DC-A53E1E6DDF84}"/>
              </a:ext>
            </a:extLst>
          </p:cNvPr>
          <p:cNvSpPr/>
          <p:nvPr userDrawn="1"/>
        </p:nvSpPr>
        <p:spPr>
          <a:xfrm>
            <a:off x="11351980" y="6301792"/>
            <a:ext cx="748563" cy="471581"/>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3976178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6056CB9-A7FE-073A-D16F-A39B4765247E}"/>
              </a:ext>
            </a:extLst>
          </p:cNvPr>
          <p:cNvSpPr txBox="1"/>
          <p:nvPr userDrawn="1"/>
        </p:nvSpPr>
        <p:spPr>
          <a:xfrm>
            <a:off x="4412926" y="6382476"/>
            <a:ext cx="1916247" cy="235898"/>
          </a:xfrm>
          <a:prstGeom prst="rect">
            <a:avLst/>
          </a:prstGeom>
          <a:noFill/>
        </p:spPr>
        <p:txBody>
          <a:bodyPr wrap="square" rtlCol="0">
            <a:spAutoFit/>
          </a:bodyPr>
          <a:lstStyle>
            <a:defPPr>
              <a:defRPr lang="en-US"/>
            </a:defPPr>
            <a:lvl1pPr algn="ctr">
              <a:defRPr sz="997">
                <a:solidFill>
                  <a:schemeClr val="bg1">
                    <a:lumMod val="50000"/>
                  </a:schemeClr>
                </a:solidFill>
                <a:latin typeface="Segoe UI" panose="020B0502040204020203" pitchFamily="34" charset="0"/>
                <a:cs typeface="Segoe UI" panose="020B0502040204020203" pitchFamily="34" charset="0"/>
              </a:defRPr>
            </a:lvl1pPr>
          </a:lstStyle>
          <a:p>
            <a:pPr lvl="0"/>
            <a:r>
              <a:rPr lang="en-US" sz="933" dirty="0">
                <a:solidFill>
                  <a:srgbClr val="A6A6A6"/>
                </a:solidFill>
                <a:latin typeface="Calibri" panose="020F0502020204030204" pitchFamily="34" charset="0"/>
                <a:cs typeface="Calibri" panose="020F0502020204030204" pitchFamily="34" charset="0"/>
              </a:rPr>
              <a:t>Instruments</a:t>
            </a:r>
            <a:endParaRPr lang="en-AU" sz="933" dirty="0">
              <a:solidFill>
                <a:srgbClr val="A6A6A6"/>
              </a:solidFill>
              <a:latin typeface="Calibri" panose="020F0502020204030204" pitchFamily="34" charset="0"/>
              <a:cs typeface="Calibri" panose="020F0502020204030204" pitchFamily="34" charset="0"/>
            </a:endParaRPr>
          </a:p>
        </p:txBody>
      </p:sp>
      <p:sp>
        <p:nvSpPr>
          <p:cNvPr id="6" name="Header"/>
          <p:cNvSpPr>
            <a:spLocks noGrp="1"/>
          </p:cNvSpPr>
          <p:nvPr>
            <p:ph type="title" hasCustomPrompt="1"/>
          </p:nvPr>
        </p:nvSpPr>
        <p:spPr>
          <a:xfrm>
            <a:off x="609600" y="533029"/>
            <a:ext cx="10972800" cy="1143000"/>
          </a:xfrm>
          <a:prstGeom prst="rect">
            <a:avLst/>
          </a:prstGeom>
        </p:spPr>
        <p:txBody>
          <a:bodyPr>
            <a:normAutofit/>
          </a:bodyPr>
          <a:lstStyle>
            <a:lvl1pPr algn="ctr" defTabSz="1219170" rtl="0" eaLnBrk="1" latinLnBrk="0" hangingPunct="1">
              <a:spcBef>
                <a:spcPct val="0"/>
              </a:spcBef>
              <a:buNone/>
              <a:defRPr lang="en-US" sz="2400" b="1" kern="1200" dirty="0">
                <a:solidFill>
                  <a:schemeClr val="accent1"/>
                </a:solidFill>
                <a:latin typeface="+mn-lt"/>
                <a:ea typeface="+mj-ea"/>
                <a:cs typeface="Arial" panose="020B0604020202020204" pitchFamily="34" charset="0"/>
              </a:defRPr>
            </a:lvl1pPr>
          </a:lstStyle>
          <a:p>
            <a:r>
              <a:rPr lang="en-US" dirty="0"/>
              <a:t>Section Slide / Content Slide </a:t>
            </a:r>
          </a:p>
        </p:txBody>
      </p:sp>
      <p:sp>
        <p:nvSpPr>
          <p:cNvPr id="11" name="Body"/>
          <p:cNvSpPr>
            <a:spLocks noGrp="1"/>
          </p:cNvSpPr>
          <p:nvPr>
            <p:ph sz="half" idx="2"/>
          </p:nvPr>
        </p:nvSpPr>
        <p:spPr>
          <a:xfrm>
            <a:off x="623392" y="1796819"/>
            <a:ext cx="10945216" cy="4224469"/>
          </a:xfrm>
        </p:spPr>
        <p:txBody>
          <a:bodyPr>
            <a:normAutofit/>
          </a:bodyPr>
          <a:lstStyle>
            <a:lvl1pPr>
              <a:defRPr sz="1600">
                <a:solidFill>
                  <a:schemeClr val="accent1"/>
                </a:solidFill>
                <a:latin typeface="+mn-lt"/>
              </a:defRPr>
            </a:lvl1pPr>
            <a:lvl2pPr>
              <a:defRPr sz="1600">
                <a:solidFill>
                  <a:schemeClr val="accent1"/>
                </a:solidFill>
                <a:latin typeface="+mn-lt"/>
              </a:defRPr>
            </a:lvl2pPr>
            <a:lvl3pPr>
              <a:defRPr sz="1600">
                <a:solidFill>
                  <a:schemeClr val="accent1"/>
                </a:solidFill>
                <a:latin typeface="+mn-lt"/>
              </a:defRPr>
            </a:lvl3pPr>
            <a:lvl4pPr>
              <a:defRPr sz="2133">
                <a:solidFill>
                  <a:schemeClr val="accent1"/>
                </a:solidFill>
                <a:latin typeface="+mn-lt"/>
              </a:defRPr>
            </a:lvl4pPr>
            <a:lvl5pPr>
              <a:defRPr sz="2133">
                <a:solidFill>
                  <a:schemeClr val="accent1"/>
                </a:solidFill>
                <a:latin typeface="+mn-lt"/>
              </a:defRPr>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p:txBody>
      </p:sp>
      <p:cxnSp>
        <p:nvCxnSpPr>
          <p:cNvPr id="21" name="Straight Connector 20">
            <a:extLst>
              <a:ext uri="{FF2B5EF4-FFF2-40B4-BE49-F238E27FC236}">
                <a16:creationId xmlns:a16="http://schemas.microsoft.com/office/drawing/2014/main" id="{B7CFE259-3F1B-64FA-DB23-B5EF3D804054}"/>
              </a:ext>
            </a:extLst>
          </p:cNvPr>
          <p:cNvCxnSpPr>
            <a:cxnSpLocks/>
          </p:cNvCxnSpPr>
          <p:nvPr userDrawn="1"/>
        </p:nvCxnSpPr>
        <p:spPr>
          <a:xfrm>
            <a:off x="622556" y="6417252"/>
            <a:ext cx="970422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2CDE229-7DA1-8D4E-0E0E-8F67B9152555}"/>
              </a:ext>
            </a:extLst>
          </p:cNvPr>
          <p:cNvSpPr/>
          <p:nvPr userDrawn="1"/>
        </p:nvSpPr>
        <p:spPr>
          <a:xfrm flipV="1">
            <a:off x="2488572" y="6399826"/>
            <a:ext cx="1713360" cy="31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2" name="TextBox 31">
            <a:extLst>
              <a:ext uri="{FF2B5EF4-FFF2-40B4-BE49-F238E27FC236}">
                <a16:creationId xmlns:a16="http://schemas.microsoft.com/office/drawing/2014/main" id="{1BFCC3B9-863B-C87B-22C7-179DF36059CB}"/>
              </a:ext>
            </a:extLst>
          </p:cNvPr>
          <p:cNvSpPr txBox="1"/>
          <p:nvPr userDrawn="1"/>
        </p:nvSpPr>
        <p:spPr>
          <a:xfrm>
            <a:off x="6508870" y="6382476"/>
            <a:ext cx="1721965" cy="235898"/>
          </a:xfrm>
          <a:prstGeom prst="rect">
            <a:avLst/>
          </a:prstGeom>
          <a:noFill/>
        </p:spPr>
        <p:txBody>
          <a:bodyPr wrap="square" rtlCol="0">
            <a:spAutoFit/>
          </a:bodyPr>
          <a:lstStyle>
            <a:defPPr>
              <a:defRPr lang="en-US"/>
            </a:defPPr>
            <a:lvl1pPr algn="ctr">
              <a:defRPr sz="997">
                <a:solidFill>
                  <a:schemeClr val="bg1">
                    <a:lumMod val="50000"/>
                  </a:schemeClr>
                </a:solidFill>
                <a:latin typeface="Segoe UI" panose="020B0502040204020203" pitchFamily="34" charset="0"/>
                <a:cs typeface="Segoe UI" panose="020B0502040204020203" pitchFamily="34" charset="0"/>
              </a:defRPr>
            </a:lvl1pPr>
          </a:lstStyle>
          <a:p>
            <a:pPr lvl="0"/>
            <a:r>
              <a:rPr lang="en-US" sz="933" dirty="0">
                <a:solidFill>
                  <a:srgbClr val="A6A6A6"/>
                </a:solidFill>
                <a:latin typeface="Calibri" panose="020F0502020204030204" pitchFamily="34" charset="0"/>
                <a:cs typeface="Calibri" panose="020F0502020204030204" pitchFamily="34" charset="0"/>
              </a:rPr>
              <a:t>Conductor</a:t>
            </a:r>
            <a:endParaRPr lang="en-AU" sz="933" dirty="0">
              <a:solidFill>
                <a:srgbClr val="A6A6A6"/>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B1CEFEE-CD18-EF44-A8F2-84C6BFD6987B}"/>
              </a:ext>
            </a:extLst>
          </p:cNvPr>
          <p:cNvSpPr txBox="1"/>
          <p:nvPr userDrawn="1"/>
        </p:nvSpPr>
        <p:spPr>
          <a:xfrm>
            <a:off x="8410535" y="6382476"/>
            <a:ext cx="1916248" cy="235898"/>
          </a:xfrm>
          <a:prstGeom prst="rect">
            <a:avLst/>
          </a:prstGeom>
          <a:noFill/>
        </p:spPr>
        <p:txBody>
          <a:bodyPr wrap="square" rtlCol="0">
            <a:spAutoFit/>
          </a:bodyPr>
          <a:lstStyle>
            <a:defPPr>
              <a:defRPr lang="en-US"/>
            </a:defPPr>
            <a:lvl1pPr algn="ctr">
              <a:defRPr sz="997">
                <a:solidFill>
                  <a:schemeClr val="bg1">
                    <a:lumMod val="50000"/>
                  </a:schemeClr>
                </a:solidFill>
                <a:latin typeface="Segoe UI" panose="020B0502040204020203" pitchFamily="34" charset="0"/>
                <a:cs typeface="Segoe UI" panose="020B0502040204020203" pitchFamily="34" charset="0"/>
              </a:defRPr>
            </a:lvl1pPr>
          </a:lstStyle>
          <a:p>
            <a:pPr lvl="0"/>
            <a:r>
              <a:rPr lang="en-US" sz="933" dirty="0">
                <a:solidFill>
                  <a:srgbClr val="A6A6A6"/>
                </a:solidFill>
                <a:latin typeface="Calibri" panose="020F0502020204030204" pitchFamily="34" charset="0"/>
                <a:cs typeface="Calibri" panose="020F0502020204030204" pitchFamily="34" charset="0"/>
              </a:rPr>
              <a:t>Symphonies</a:t>
            </a:r>
            <a:endParaRPr lang="en-AU" sz="933" dirty="0">
              <a:solidFill>
                <a:srgbClr val="A6A6A6"/>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EFBBE8B-ECB4-5ECF-2B16-3CFD69175574}"/>
              </a:ext>
            </a:extLst>
          </p:cNvPr>
          <p:cNvSpPr txBox="1"/>
          <p:nvPr userDrawn="1"/>
        </p:nvSpPr>
        <p:spPr>
          <a:xfrm>
            <a:off x="609600" y="6382476"/>
            <a:ext cx="1721965" cy="235898"/>
          </a:xfrm>
          <a:prstGeom prst="rect">
            <a:avLst/>
          </a:prstGeom>
          <a:noFill/>
        </p:spPr>
        <p:txBody>
          <a:bodyPr wrap="square" rtlCol="0">
            <a:spAutoFit/>
          </a:bodyPr>
          <a:lstStyle>
            <a:defPPr>
              <a:defRPr lang="en-US"/>
            </a:defPPr>
            <a:lvl1pPr algn="ctr">
              <a:defRPr sz="997">
                <a:solidFill>
                  <a:schemeClr val="bg1">
                    <a:lumMod val="50000"/>
                  </a:schemeClr>
                </a:solidFill>
                <a:latin typeface="Segoe UI" panose="020B0502040204020203" pitchFamily="34" charset="0"/>
                <a:cs typeface="Segoe UI" panose="020B0502040204020203" pitchFamily="34" charset="0"/>
              </a:defRPr>
            </a:lvl1pPr>
          </a:lstStyle>
          <a:p>
            <a:pPr lvl="0"/>
            <a:r>
              <a:rPr lang="en-US" sz="933" dirty="0">
                <a:solidFill>
                  <a:srgbClr val="A6A6A6"/>
                </a:solidFill>
                <a:latin typeface="Calibri" panose="020F0502020204030204" pitchFamily="34" charset="0"/>
                <a:cs typeface="Calibri" panose="020F0502020204030204" pitchFamily="34" charset="0"/>
              </a:rPr>
              <a:t>Inspiration</a:t>
            </a:r>
            <a:endParaRPr lang="en-AU" sz="933" dirty="0">
              <a:solidFill>
                <a:srgbClr val="A6A6A6"/>
              </a:solidFill>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62BE17B2-29CB-727F-EA4C-34A125766C39}"/>
              </a:ext>
            </a:extLst>
          </p:cNvPr>
          <p:cNvSpPr txBox="1"/>
          <p:nvPr userDrawn="1"/>
        </p:nvSpPr>
        <p:spPr>
          <a:xfrm>
            <a:off x="2511263" y="6382476"/>
            <a:ext cx="1721965" cy="235898"/>
          </a:xfrm>
          <a:prstGeom prst="rect">
            <a:avLst/>
          </a:prstGeom>
          <a:noFill/>
        </p:spPr>
        <p:txBody>
          <a:bodyPr wrap="square" rtlCol="0">
            <a:spAutoFit/>
          </a:bodyPr>
          <a:lstStyle>
            <a:defPPr>
              <a:defRPr lang="en-US"/>
            </a:defPPr>
            <a:lvl1pPr algn="ctr">
              <a:defRPr sz="997">
                <a:solidFill>
                  <a:schemeClr val="bg1">
                    <a:lumMod val="50000"/>
                  </a:schemeClr>
                </a:solidFill>
                <a:latin typeface="Segoe UI" panose="020B0502040204020203" pitchFamily="34" charset="0"/>
                <a:cs typeface="Segoe UI" panose="020B0502040204020203" pitchFamily="34" charset="0"/>
              </a:defRPr>
            </a:lvl1pPr>
          </a:lstStyle>
          <a:p>
            <a:pPr lvl="0"/>
            <a:r>
              <a:rPr lang="en-US" sz="933" dirty="0">
                <a:solidFill>
                  <a:schemeClr val="accent3"/>
                </a:solidFill>
                <a:latin typeface="Calibri" panose="020F0502020204030204" pitchFamily="34" charset="0"/>
                <a:cs typeface="Calibri" panose="020F0502020204030204" pitchFamily="34" charset="0"/>
              </a:rPr>
              <a:t>Theory</a:t>
            </a:r>
            <a:endParaRPr lang="en-AU" sz="933" dirty="0">
              <a:solidFill>
                <a:schemeClr val="accent3"/>
              </a:solidFill>
              <a:latin typeface="Calibri" panose="020F0502020204030204" pitchFamily="34" charset="0"/>
              <a:cs typeface="Calibri" panose="020F0502020204030204" pitchFamily="34" charset="0"/>
            </a:endParaRPr>
          </a:p>
        </p:txBody>
      </p:sp>
      <p:sp>
        <p:nvSpPr>
          <p:cNvPr id="40" name="Slide Number">
            <a:extLst>
              <a:ext uri="{FF2B5EF4-FFF2-40B4-BE49-F238E27FC236}">
                <a16:creationId xmlns:a16="http://schemas.microsoft.com/office/drawing/2014/main" id="{E20CDF4F-F779-A871-39BE-317BC55405F6}"/>
              </a:ext>
            </a:extLst>
          </p:cNvPr>
          <p:cNvSpPr>
            <a:spLocks noGrp="1"/>
          </p:cNvSpPr>
          <p:nvPr>
            <p:ph type="sldNum" sz="quarter" idx="4"/>
          </p:nvPr>
        </p:nvSpPr>
        <p:spPr>
          <a:xfrm>
            <a:off x="239349" y="6558399"/>
            <a:ext cx="2844800" cy="230975"/>
          </a:xfrm>
          <a:prstGeom prst="rect">
            <a:avLst/>
          </a:prstGeom>
        </p:spPr>
        <p:txBody>
          <a:bodyPr vert="horz" lIns="91440" tIns="45720" rIns="91440" bIns="45720" rtlCol="0" anchor="ctr"/>
          <a:lstStyle>
            <a:lvl1pPr algn="l">
              <a:defRPr sz="1067">
                <a:solidFill>
                  <a:schemeClr val="tx1">
                    <a:tint val="75000"/>
                  </a:schemeClr>
                </a:solidFill>
                <a:latin typeface="+mn-lt"/>
                <a:cs typeface="Arial" panose="020B0604020202020204" pitchFamily="34" charset="0"/>
              </a:defRPr>
            </a:lvl1pPr>
          </a:lstStyle>
          <a:p>
            <a:fld id="{A04DF0AE-8B3C-45BA-8AFA-E3B611F5AE38}" type="slidenum">
              <a:rPr lang="en-AU" smtClean="0">
                <a:solidFill>
                  <a:prstClr val="black">
                    <a:tint val="75000"/>
                  </a:prstClr>
                </a:solidFill>
              </a:rPr>
              <a:pPr/>
              <a:t>‹#›</a:t>
            </a:fld>
            <a:endParaRPr lang="en-AU" dirty="0">
              <a:solidFill>
                <a:prstClr val="black">
                  <a:tint val="75000"/>
                </a:prstClr>
              </a:solidFill>
            </a:endParaRPr>
          </a:p>
        </p:txBody>
      </p:sp>
      <p:sp>
        <p:nvSpPr>
          <p:cNvPr id="41" name="Copyright" hidden="1">
            <a:extLst>
              <a:ext uri="{FF2B5EF4-FFF2-40B4-BE49-F238E27FC236}">
                <a16:creationId xmlns:a16="http://schemas.microsoft.com/office/drawing/2014/main" id="{3F89D08B-CBEB-A0B0-49BA-311DB1B5E301}"/>
              </a:ext>
            </a:extLst>
          </p:cNvPr>
          <p:cNvSpPr txBox="1">
            <a:spLocks/>
          </p:cNvSpPr>
          <p:nvPr userDrawn="1"/>
        </p:nvSpPr>
        <p:spPr>
          <a:xfrm>
            <a:off x="4463819" y="6569695"/>
            <a:ext cx="1824203" cy="208383"/>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j-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800" dirty="0">
                <a:solidFill>
                  <a:schemeClr val="accent1"/>
                </a:solidFill>
              </a:rPr>
              <a:t>Copyright © Finity Consulting Pty Ltd </a:t>
            </a:r>
          </a:p>
        </p:txBody>
      </p:sp>
      <p:sp>
        <p:nvSpPr>
          <p:cNvPr id="43" name="Freeform 16">
            <a:extLst>
              <a:ext uri="{FF2B5EF4-FFF2-40B4-BE49-F238E27FC236}">
                <a16:creationId xmlns:a16="http://schemas.microsoft.com/office/drawing/2014/main" id="{B072657F-6853-4A82-B543-A78F28023288}"/>
              </a:ext>
            </a:extLst>
          </p:cNvPr>
          <p:cNvSpPr>
            <a:spLocks noEditPoints="1"/>
          </p:cNvSpPr>
          <p:nvPr userDrawn="1"/>
        </p:nvSpPr>
        <p:spPr bwMode="auto">
          <a:xfrm rot="21048188">
            <a:off x="3253955" y="6117574"/>
            <a:ext cx="286087" cy="213805"/>
          </a:xfrm>
          <a:custGeom>
            <a:avLst/>
            <a:gdLst>
              <a:gd name="T0" fmla="*/ 277 w 369"/>
              <a:gd name="T1" fmla="*/ 262 h 291"/>
              <a:gd name="T2" fmla="*/ 337 w 369"/>
              <a:gd name="T3" fmla="*/ 96 h 291"/>
              <a:gd name="T4" fmla="*/ 339 w 369"/>
              <a:gd name="T5" fmla="*/ 90 h 291"/>
              <a:gd name="T6" fmla="*/ 354 w 369"/>
              <a:gd name="T7" fmla="*/ 49 h 291"/>
              <a:gd name="T8" fmla="*/ 359 w 369"/>
              <a:gd name="T9" fmla="*/ 35 h 291"/>
              <a:gd name="T10" fmla="*/ 367 w 369"/>
              <a:gd name="T11" fmla="*/ 14 h 291"/>
              <a:gd name="T12" fmla="*/ 357 w 369"/>
              <a:gd name="T13" fmla="*/ 0 h 291"/>
              <a:gd name="T14" fmla="*/ 177 w 369"/>
              <a:gd name="T15" fmla="*/ 0 h 291"/>
              <a:gd name="T16" fmla="*/ 164 w 369"/>
              <a:gd name="T17" fmla="*/ 7 h 291"/>
              <a:gd name="T18" fmla="*/ 163 w 369"/>
              <a:gd name="T19" fmla="*/ 9 h 291"/>
              <a:gd name="T20" fmla="*/ 162 w 369"/>
              <a:gd name="T21" fmla="*/ 11 h 291"/>
              <a:gd name="T22" fmla="*/ 149 w 369"/>
              <a:gd name="T23" fmla="*/ 49 h 291"/>
              <a:gd name="T24" fmla="*/ 135 w 369"/>
              <a:gd name="T25" fmla="*/ 86 h 291"/>
              <a:gd name="T26" fmla="*/ 132 w 369"/>
              <a:gd name="T27" fmla="*/ 96 h 291"/>
              <a:gd name="T28" fmla="*/ 88 w 369"/>
              <a:gd name="T29" fmla="*/ 217 h 291"/>
              <a:gd name="T30" fmla="*/ 56 w 369"/>
              <a:gd name="T31" fmla="*/ 198 h 291"/>
              <a:gd name="T32" fmla="*/ 4 w 369"/>
              <a:gd name="T33" fmla="*/ 221 h 291"/>
              <a:gd name="T34" fmla="*/ 42 w 369"/>
              <a:gd name="T35" fmla="*/ 264 h 291"/>
              <a:gd name="T36" fmla="*/ 95 w 369"/>
              <a:gd name="T37" fmla="*/ 241 h 291"/>
              <a:gd name="T38" fmla="*/ 147 w 369"/>
              <a:gd name="T39" fmla="*/ 96 h 291"/>
              <a:gd name="T40" fmla="*/ 321 w 369"/>
              <a:gd name="T41" fmla="*/ 96 h 291"/>
              <a:gd name="T42" fmla="*/ 271 w 369"/>
              <a:gd name="T43" fmla="*/ 238 h 291"/>
              <a:gd name="T44" fmla="*/ 239 w 369"/>
              <a:gd name="T45" fmla="*/ 219 h 291"/>
              <a:gd name="T46" fmla="*/ 186 w 369"/>
              <a:gd name="T47" fmla="*/ 243 h 291"/>
              <a:gd name="T48" fmla="*/ 224 w 369"/>
              <a:gd name="T49" fmla="*/ 286 h 291"/>
              <a:gd name="T50" fmla="*/ 277 w 369"/>
              <a:gd name="T51" fmla="*/ 262 h 291"/>
              <a:gd name="T52" fmla="*/ 154 w 369"/>
              <a:gd name="T53" fmla="*/ 76 h 291"/>
              <a:gd name="T54" fmla="*/ 164 w 369"/>
              <a:gd name="T55" fmla="*/ 49 h 291"/>
              <a:gd name="T56" fmla="*/ 338 w 369"/>
              <a:gd name="T57" fmla="*/ 49 h 291"/>
              <a:gd name="T58" fmla="*/ 329 w 369"/>
              <a:gd name="T59" fmla="*/ 76 h 291"/>
              <a:gd name="T60" fmla="*/ 154 w 369"/>
              <a:gd name="T61" fmla="*/ 7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9" h="291">
                <a:moveTo>
                  <a:pt x="277" y="262"/>
                </a:moveTo>
                <a:cubicBezTo>
                  <a:pt x="337" y="96"/>
                  <a:pt x="337" y="96"/>
                  <a:pt x="337" y="96"/>
                </a:cubicBezTo>
                <a:cubicBezTo>
                  <a:pt x="339" y="90"/>
                  <a:pt x="339" y="90"/>
                  <a:pt x="339" y="90"/>
                </a:cubicBezTo>
                <a:cubicBezTo>
                  <a:pt x="354" y="49"/>
                  <a:pt x="354" y="49"/>
                  <a:pt x="354" y="49"/>
                </a:cubicBezTo>
                <a:cubicBezTo>
                  <a:pt x="359" y="35"/>
                  <a:pt x="359" y="35"/>
                  <a:pt x="359" y="35"/>
                </a:cubicBezTo>
                <a:cubicBezTo>
                  <a:pt x="367" y="14"/>
                  <a:pt x="367" y="14"/>
                  <a:pt x="367" y="14"/>
                </a:cubicBezTo>
                <a:cubicBezTo>
                  <a:pt x="369" y="7"/>
                  <a:pt x="364" y="0"/>
                  <a:pt x="357" y="0"/>
                </a:cubicBezTo>
                <a:cubicBezTo>
                  <a:pt x="177" y="0"/>
                  <a:pt x="177" y="0"/>
                  <a:pt x="177" y="0"/>
                </a:cubicBezTo>
                <a:cubicBezTo>
                  <a:pt x="172" y="0"/>
                  <a:pt x="167" y="3"/>
                  <a:pt x="164" y="7"/>
                </a:cubicBezTo>
                <a:cubicBezTo>
                  <a:pt x="164" y="7"/>
                  <a:pt x="163" y="8"/>
                  <a:pt x="163" y="9"/>
                </a:cubicBezTo>
                <a:cubicBezTo>
                  <a:pt x="162" y="11"/>
                  <a:pt x="162" y="11"/>
                  <a:pt x="162" y="11"/>
                </a:cubicBezTo>
                <a:cubicBezTo>
                  <a:pt x="149" y="49"/>
                  <a:pt x="149" y="49"/>
                  <a:pt x="149" y="49"/>
                </a:cubicBezTo>
                <a:cubicBezTo>
                  <a:pt x="135" y="86"/>
                  <a:pt x="135" y="86"/>
                  <a:pt x="135" y="86"/>
                </a:cubicBezTo>
                <a:cubicBezTo>
                  <a:pt x="132" y="96"/>
                  <a:pt x="132" y="96"/>
                  <a:pt x="132" y="96"/>
                </a:cubicBezTo>
                <a:cubicBezTo>
                  <a:pt x="88" y="217"/>
                  <a:pt x="88" y="217"/>
                  <a:pt x="88" y="217"/>
                </a:cubicBezTo>
                <a:cubicBezTo>
                  <a:pt x="81" y="208"/>
                  <a:pt x="70" y="201"/>
                  <a:pt x="56" y="198"/>
                </a:cubicBezTo>
                <a:cubicBezTo>
                  <a:pt x="31" y="193"/>
                  <a:pt x="8" y="203"/>
                  <a:pt x="4" y="221"/>
                </a:cubicBezTo>
                <a:cubicBezTo>
                  <a:pt x="0" y="240"/>
                  <a:pt x="17" y="259"/>
                  <a:pt x="42" y="264"/>
                </a:cubicBezTo>
                <a:cubicBezTo>
                  <a:pt x="68" y="270"/>
                  <a:pt x="91" y="259"/>
                  <a:pt x="95" y="241"/>
                </a:cubicBezTo>
                <a:cubicBezTo>
                  <a:pt x="147" y="96"/>
                  <a:pt x="147" y="96"/>
                  <a:pt x="147" y="96"/>
                </a:cubicBezTo>
                <a:cubicBezTo>
                  <a:pt x="321" y="96"/>
                  <a:pt x="321" y="96"/>
                  <a:pt x="321" y="96"/>
                </a:cubicBezTo>
                <a:cubicBezTo>
                  <a:pt x="271" y="238"/>
                  <a:pt x="271" y="238"/>
                  <a:pt x="271" y="238"/>
                </a:cubicBezTo>
                <a:cubicBezTo>
                  <a:pt x="264" y="229"/>
                  <a:pt x="252" y="222"/>
                  <a:pt x="239" y="219"/>
                </a:cubicBezTo>
                <a:cubicBezTo>
                  <a:pt x="213" y="214"/>
                  <a:pt x="190" y="224"/>
                  <a:pt x="186" y="243"/>
                </a:cubicBezTo>
                <a:cubicBezTo>
                  <a:pt x="182" y="261"/>
                  <a:pt x="199" y="280"/>
                  <a:pt x="224" y="286"/>
                </a:cubicBezTo>
                <a:cubicBezTo>
                  <a:pt x="250" y="291"/>
                  <a:pt x="273" y="281"/>
                  <a:pt x="277" y="262"/>
                </a:cubicBezTo>
                <a:close/>
                <a:moveTo>
                  <a:pt x="154" y="76"/>
                </a:moveTo>
                <a:cubicBezTo>
                  <a:pt x="164" y="49"/>
                  <a:pt x="164" y="49"/>
                  <a:pt x="164" y="49"/>
                </a:cubicBezTo>
                <a:cubicBezTo>
                  <a:pt x="338" y="49"/>
                  <a:pt x="338" y="49"/>
                  <a:pt x="338" y="49"/>
                </a:cubicBezTo>
                <a:cubicBezTo>
                  <a:pt x="329" y="76"/>
                  <a:pt x="329" y="76"/>
                  <a:pt x="329" y="76"/>
                </a:cubicBezTo>
                <a:lnTo>
                  <a:pt x="154" y="76"/>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2" name="Graphic 9">
            <a:extLst>
              <a:ext uri="{FF2B5EF4-FFF2-40B4-BE49-F238E27FC236}">
                <a16:creationId xmlns:a16="http://schemas.microsoft.com/office/drawing/2014/main" id="{E2225B59-3E3F-27A5-1FCB-D58ECBCED7EF}"/>
              </a:ext>
            </a:extLst>
          </p:cNvPr>
          <p:cNvSpPr/>
          <p:nvPr userDrawn="1"/>
        </p:nvSpPr>
        <p:spPr>
          <a:xfrm>
            <a:off x="11351980" y="6301792"/>
            <a:ext cx="748563" cy="471581"/>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756599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Header"/>
          <p:cNvSpPr>
            <a:spLocks noGrp="1"/>
          </p:cNvSpPr>
          <p:nvPr>
            <p:ph type="title" hasCustomPrompt="1"/>
          </p:nvPr>
        </p:nvSpPr>
        <p:spPr>
          <a:xfrm>
            <a:off x="609600" y="533029"/>
            <a:ext cx="10972800" cy="1143000"/>
          </a:xfrm>
          <a:prstGeom prst="rect">
            <a:avLst/>
          </a:prstGeom>
        </p:spPr>
        <p:txBody>
          <a:bodyPr>
            <a:normAutofit/>
          </a:bodyPr>
          <a:lstStyle>
            <a:lvl1pPr algn="ctr" defTabSz="1219170" rtl="0" eaLnBrk="1" latinLnBrk="0" hangingPunct="1">
              <a:spcBef>
                <a:spcPct val="0"/>
              </a:spcBef>
              <a:buNone/>
              <a:defRPr lang="en-US" sz="2400" b="1" kern="1200" dirty="0">
                <a:solidFill>
                  <a:schemeClr val="accent1"/>
                </a:solidFill>
                <a:latin typeface="+mn-lt"/>
                <a:ea typeface="+mj-ea"/>
                <a:cs typeface="Arial" panose="020B0604020202020204" pitchFamily="34" charset="0"/>
              </a:defRPr>
            </a:lvl1pPr>
          </a:lstStyle>
          <a:p>
            <a:r>
              <a:rPr lang="en-US" dirty="0"/>
              <a:t>Section Slide / Content Slide </a:t>
            </a:r>
          </a:p>
        </p:txBody>
      </p:sp>
      <p:sp>
        <p:nvSpPr>
          <p:cNvPr id="10" name="Slide Number"/>
          <p:cNvSpPr>
            <a:spLocks noGrp="1"/>
          </p:cNvSpPr>
          <p:nvPr>
            <p:ph type="sldNum" sz="quarter" idx="4"/>
          </p:nvPr>
        </p:nvSpPr>
        <p:spPr>
          <a:xfrm>
            <a:off x="249352" y="6466043"/>
            <a:ext cx="2844800" cy="230975"/>
          </a:xfrm>
          <a:prstGeom prst="rect">
            <a:avLst/>
          </a:prstGeom>
        </p:spPr>
        <p:txBody>
          <a:bodyPr vert="horz" lIns="91440" tIns="45720" rIns="91440" bIns="45720" rtlCol="0" anchor="ctr"/>
          <a:lstStyle>
            <a:lvl1pPr algn="l">
              <a:defRPr sz="1067">
                <a:solidFill>
                  <a:schemeClr val="tx1">
                    <a:tint val="75000"/>
                  </a:schemeClr>
                </a:solidFill>
                <a:latin typeface="+mn-lt"/>
                <a:cs typeface="Arial" panose="020B0604020202020204" pitchFamily="34" charset="0"/>
              </a:defRPr>
            </a:lvl1pPr>
          </a:lstStyle>
          <a:p>
            <a:fld id="{A04DF0AE-8B3C-45BA-8AFA-E3B611F5AE38}" type="slidenum">
              <a:rPr lang="en-AU" smtClean="0">
                <a:solidFill>
                  <a:prstClr val="black">
                    <a:tint val="75000"/>
                  </a:prstClr>
                </a:solidFill>
              </a:rPr>
              <a:pPr/>
              <a:t>‹#›</a:t>
            </a:fld>
            <a:endParaRPr lang="en-AU" dirty="0">
              <a:solidFill>
                <a:prstClr val="black">
                  <a:tint val="75000"/>
                </a:prstClr>
              </a:solidFill>
            </a:endParaRPr>
          </a:p>
        </p:txBody>
      </p:sp>
      <p:sp>
        <p:nvSpPr>
          <p:cNvPr id="11" name="Body"/>
          <p:cNvSpPr>
            <a:spLocks noGrp="1"/>
          </p:cNvSpPr>
          <p:nvPr>
            <p:ph sz="half" idx="2"/>
          </p:nvPr>
        </p:nvSpPr>
        <p:spPr>
          <a:xfrm>
            <a:off x="623392" y="1796819"/>
            <a:ext cx="10945216" cy="4224469"/>
          </a:xfrm>
        </p:spPr>
        <p:txBody>
          <a:bodyPr>
            <a:normAutofit/>
          </a:bodyPr>
          <a:lstStyle>
            <a:lvl1pPr>
              <a:defRPr sz="1600">
                <a:solidFill>
                  <a:schemeClr val="accent1"/>
                </a:solidFill>
                <a:latin typeface="+mn-lt"/>
              </a:defRPr>
            </a:lvl1pPr>
            <a:lvl2pPr>
              <a:defRPr sz="1600">
                <a:solidFill>
                  <a:schemeClr val="accent1"/>
                </a:solidFill>
                <a:latin typeface="+mn-lt"/>
              </a:defRPr>
            </a:lvl2pPr>
            <a:lvl3pPr>
              <a:defRPr sz="1600">
                <a:solidFill>
                  <a:schemeClr val="accent1"/>
                </a:solidFill>
                <a:latin typeface="+mn-lt"/>
              </a:defRPr>
            </a:lvl3pPr>
            <a:lvl4pPr>
              <a:defRPr sz="2133">
                <a:solidFill>
                  <a:schemeClr val="accent1"/>
                </a:solidFill>
                <a:latin typeface="+mn-lt"/>
              </a:defRPr>
            </a:lvl4pPr>
            <a:lvl5pPr>
              <a:defRPr sz="2133">
                <a:solidFill>
                  <a:schemeClr val="accent1"/>
                </a:solidFill>
                <a:latin typeface="+mn-lt"/>
              </a:defRPr>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p:txBody>
      </p:sp>
      <p:sp>
        <p:nvSpPr>
          <p:cNvPr id="35" name="Copyright" hidden="1">
            <a:extLst>
              <a:ext uri="{FF2B5EF4-FFF2-40B4-BE49-F238E27FC236}">
                <a16:creationId xmlns:a16="http://schemas.microsoft.com/office/drawing/2014/main" id="{9317314A-4881-C687-7FF4-962A8B6B4F5E}"/>
              </a:ext>
            </a:extLst>
          </p:cNvPr>
          <p:cNvSpPr txBox="1">
            <a:spLocks/>
          </p:cNvSpPr>
          <p:nvPr userDrawn="1"/>
        </p:nvSpPr>
        <p:spPr>
          <a:xfrm>
            <a:off x="4463819" y="6569695"/>
            <a:ext cx="1824203" cy="208383"/>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j-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800" dirty="0">
                <a:solidFill>
                  <a:schemeClr val="accent1"/>
                </a:solidFill>
              </a:rPr>
              <a:t>Copyright © Finity Consulting Pty Ltd </a:t>
            </a:r>
          </a:p>
        </p:txBody>
      </p:sp>
      <p:sp>
        <p:nvSpPr>
          <p:cNvPr id="2" name="Graphic 9">
            <a:extLst>
              <a:ext uri="{FF2B5EF4-FFF2-40B4-BE49-F238E27FC236}">
                <a16:creationId xmlns:a16="http://schemas.microsoft.com/office/drawing/2014/main" id="{56968760-13D8-AEEA-5180-4EB404040E95}"/>
              </a:ext>
            </a:extLst>
          </p:cNvPr>
          <p:cNvSpPr/>
          <p:nvPr userDrawn="1"/>
        </p:nvSpPr>
        <p:spPr>
          <a:xfrm>
            <a:off x="11351980" y="6301792"/>
            <a:ext cx="748563" cy="471581"/>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417313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06B4E1-A9D8-36E9-D9E6-A810AB496B07}"/>
              </a:ext>
            </a:extLst>
          </p:cNvPr>
          <p:cNvSpPr>
            <a:spLocks noGrp="1"/>
          </p:cNvSpPr>
          <p:nvPr>
            <p:ph type="dt" sz="half" idx="10"/>
          </p:nvPr>
        </p:nvSpPr>
        <p:spPr/>
        <p:txBody>
          <a:bodyPr/>
          <a:lstStyle/>
          <a:p>
            <a:endParaRPr lang="en-AU" dirty="0">
              <a:solidFill>
                <a:prstClr val="black">
                  <a:tint val="75000"/>
                </a:prstClr>
              </a:solidFill>
            </a:endParaRPr>
          </a:p>
        </p:txBody>
      </p:sp>
      <p:sp>
        <p:nvSpPr>
          <p:cNvPr id="5" name="Slide Number Placeholder 4">
            <a:extLst>
              <a:ext uri="{FF2B5EF4-FFF2-40B4-BE49-F238E27FC236}">
                <a16:creationId xmlns:a16="http://schemas.microsoft.com/office/drawing/2014/main" id="{B605A5A8-2CAF-EB4C-D223-602D34EBA737}"/>
              </a:ext>
            </a:extLst>
          </p:cNvPr>
          <p:cNvSpPr>
            <a:spLocks noGrp="1"/>
          </p:cNvSpPr>
          <p:nvPr>
            <p:ph type="sldNum" sz="quarter" idx="12"/>
          </p:nvPr>
        </p:nvSpPr>
        <p:spPr/>
        <p:txBody>
          <a:bodyPr/>
          <a:lstStyle/>
          <a:p>
            <a:fld id="{A04DF0AE-8B3C-45BA-8AFA-E3B611F5AE38}" type="slidenum">
              <a:rPr lang="en-AU" smtClean="0">
                <a:solidFill>
                  <a:prstClr val="black">
                    <a:tint val="75000"/>
                  </a:prstClr>
                </a:solidFill>
              </a:rPr>
              <a:pPr/>
              <a:t>‹#›</a:t>
            </a:fld>
            <a:endParaRPr lang="en-AU" dirty="0">
              <a:solidFill>
                <a:prstClr val="black">
                  <a:tint val="75000"/>
                </a:prstClr>
              </a:solidFill>
            </a:endParaRPr>
          </a:p>
        </p:txBody>
      </p:sp>
      <p:pic>
        <p:nvPicPr>
          <p:cNvPr id="6" name="Logo" hidden="1">
            <a:extLst>
              <a:ext uri="{FF2B5EF4-FFF2-40B4-BE49-F238E27FC236}">
                <a16:creationId xmlns:a16="http://schemas.microsoft.com/office/drawing/2014/main" id="{483BE4CF-8E54-DF3E-9FDC-E06FEF17FE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2447" y="6097631"/>
            <a:ext cx="1477623" cy="513744"/>
          </a:xfrm>
          <a:prstGeom prst="rect">
            <a:avLst/>
          </a:prstGeom>
        </p:spPr>
      </p:pic>
    </p:spTree>
    <p:extLst>
      <p:ext uri="{BB962C8B-B14F-4D97-AF65-F5344CB8AC3E}">
        <p14:creationId xmlns:p14="http://schemas.microsoft.com/office/powerpoint/2010/main" val="3049967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7" name="Copyright"/>
          <p:cNvSpPr txBox="1">
            <a:spLocks/>
          </p:cNvSpPr>
          <p:nvPr userDrawn="1"/>
        </p:nvSpPr>
        <p:spPr>
          <a:xfrm>
            <a:off x="4847861" y="6516658"/>
            <a:ext cx="2304256" cy="189439"/>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j-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33" dirty="0">
                <a:solidFill>
                  <a:schemeClr val="accent1"/>
                </a:solidFill>
              </a:rPr>
              <a:t>Copyright © Finity Consulting Pty Ltd </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2447" y="6097631"/>
            <a:ext cx="1477623" cy="513744"/>
          </a:xfrm>
          <a:prstGeom prst="rect">
            <a:avLst/>
          </a:prstGeom>
        </p:spPr>
      </p:pic>
      <p:sp>
        <p:nvSpPr>
          <p:cNvPr id="15" name="Slide Number"/>
          <p:cNvSpPr>
            <a:spLocks noGrp="1"/>
          </p:cNvSpPr>
          <p:nvPr>
            <p:ph type="sldNum" sz="quarter" idx="11"/>
          </p:nvPr>
        </p:nvSpPr>
        <p:spPr>
          <a:xfrm>
            <a:off x="239349" y="6317251"/>
            <a:ext cx="2844800" cy="365125"/>
          </a:xfrm>
          <a:prstGeom prst="rect">
            <a:avLst/>
          </a:prstGeom>
        </p:spPr>
        <p:txBody>
          <a:bodyPr vert="horz" lIns="91440" tIns="45720" rIns="91440" bIns="45720" rtlCol="0" anchor="ctr"/>
          <a:lstStyle>
            <a:lvl1pPr algn="l">
              <a:defRPr sz="1067">
                <a:solidFill>
                  <a:schemeClr val="tx1">
                    <a:tint val="75000"/>
                  </a:schemeClr>
                </a:solidFill>
                <a:latin typeface="+mn-lt"/>
                <a:cs typeface="Arial" panose="020B0604020202020204" pitchFamily="34" charset="0"/>
              </a:defRPr>
            </a:lvl1pPr>
          </a:lstStyle>
          <a:p>
            <a:fld id="{A04DF0AE-8B3C-45BA-8AFA-E3B611F5AE38}"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891073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13" name="Rectangle 12"/>
          <p:cNvSpPr/>
          <p:nvPr userDrawn="1"/>
        </p:nvSpPr>
        <p:spPr>
          <a:xfrm>
            <a:off x="0" y="0"/>
            <a:ext cx="12192000" cy="4074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7" name="Copyright"/>
          <p:cNvSpPr txBox="1">
            <a:spLocks/>
          </p:cNvSpPr>
          <p:nvPr userDrawn="1"/>
        </p:nvSpPr>
        <p:spPr>
          <a:xfrm>
            <a:off x="4847861" y="6516658"/>
            <a:ext cx="2304256" cy="189439"/>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j-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33" dirty="0">
                <a:solidFill>
                  <a:schemeClr val="accent1"/>
                </a:solidFill>
              </a:rPr>
              <a:t>Copyright © Finity Consulting Pty Ltd </a:t>
            </a:r>
          </a:p>
        </p:txBody>
      </p:sp>
      <p:sp>
        <p:nvSpPr>
          <p:cNvPr id="12" name="Rectangle 11"/>
          <p:cNvSpPr/>
          <p:nvPr userDrawn="1"/>
        </p:nvSpPr>
        <p:spPr>
          <a:xfrm>
            <a:off x="0" y="407403"/>
            <a:ext cx="12192000" cy="72008"/>
          </a:xfrm>
          <a:prstGeom prst="rect">
            <a:avLst/>
          </a:prstGeom>
          <a:solidFill>
            <a:srgbClr val="00B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 name="Title"/>
          <p:cNvSpPr>
            <a:spLocks noGrp="1"/>
          </p:cNvSpPr>
          <p:nvPr>
            <p:ph type="title" hasCustomPrompt="1"/>
          </p:nvPr>
        </p:nvSpPr>
        <p:spPr>
          <a:xfrm>
            <a:off x="609600" y="533029"/>
            <a:ext cx="10972800" cy="1143000"/>
          </a:xfrm>
          <a:prstGeom prst="rect">
            <a:avLst/>
          </a:prstGeom>
        </p:spPr>
        <p:txBody>
          <a:bodyPr>
            <a:normAutofit/>
          </a:bodyPr>
          <a:lstStyle>
            <a:lvl1pPr algn="l" defTabSz="1219170" rtl="0" eaLnBrk="1" latinLnBrk="0" hangingPunct="1">
              <a:spcBef>
                <a:spcPct val="0"/>
              </a:spcBef>
              <a:buNone/>
              <a:defRPr lang="en-US" sz="4000" b="0" kern="1200" dirty="0">
                <a:solidFill>
                  <a:schemeClr val="accent5"/>
                </a:solidFill>
                <a:latin typeface="+mn-lt"/>
                <a:ea typeface="+mj-ea"/>
                <a:cs typeface="Arial" panose="020B0604020202020204" pitchFamily="34" charset="0"/>
              </a:defRPr>
            </a:lvl1pPr>
          </a:lstStyle>
          <a:p>
            <a:r>
              <a:rPr lang="en-US" dirty="0"/>
              <a:t>Section Slide / Content Slide </a:t>
            </a:r>
          </a:p>
        </p:txBody>
      </p:sp>
      <p:pic>
        <p:nvPicPr>
          <p:cNvPr id="8"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2447" y="6097631"/>
            <a:ext cx="1477623" cy="513744"/>
          </a:xfrm>
          <a:prstGeom prst="rect">
            <a:avLst/>
          </a:prstGeom>
        </p:spPr>
      </p:pic>
      <p:sp>
        <p:nvSpPr>
          <p:cNvPr id="10" name="Slide Number"/>
          <p:cNvSpPr>
            <a:spLocks noGrp="1"/>
          </p:cNvSpPr>
          <p:nvPr>
            <p:ph type="sldNum" sz="quarter" idx="4"/>
          </p:nvPr>
        </p:nvSpPr>
        <p:spPr>
          <a:xfrm>
            <a:off x="239349" y="6317251"/>
            <a:ext cx="2844800" cy="365125"/>
          </a:xfrm>
          <a:prstGeom prst="rect">
            <a:avLst/>
          </a:prstGeom>
        </p:spPr>
        <p:txBody>
          <a:bodyPr vert="horz" lIns="91440" tIns="45720" rIns="91440" bIns="45720" rtlCol="0" anchor="ctr"/>
          <a:lstStyle>
            <a:lvl1pPr algn="l">
              <a:defRPr sz="1067">
                <a:solidFill>
                  <a:schemeClr val="tx1">
                    <a:tint val="75000"/>
                  </a:schemeClr>
                </a:solidFill>
                <a:latin typeface="+mn-lt"/>
                <a:cs typeface="Arial" panose="020B0604020202020204" pitchFamily="34" charset="0"/>
              </a:defRPr>
            </a:lvl1pPr>
          </a:lstStyle>
          <a:p>
            <a:fld id="{A04DF0AE-8B3C-45BA-8AFA-E3B611F5AE38}"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783437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13" name="YellowBar"/>
          <p:cNvSpPr/>
          <p:nvPr userDrawn="1"/>
        </p:nvSpPr>
        <p:spPr>
          <a:xfrm>
            <a:off x="0" y="0"/>
            <a:ext cx="12192000" cy="4074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7" name="Copyright"/>
          <p:cNvSpPr txBox="1">
            <a:spLocks/>
          </p:cNvSpPr>
          <p:nvPr userDrawn="1"/>
        </p:nvSpPr>
        <p:spPr>
          <a:xfrm>
            <a:off x="4847861" y="6516658"/>
            <a:ext cx="2304256" cy="189439"/>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j-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33" dirty="0">
                <a:solidFill>
                  <a:schemeClr val="accent1"/>
                </a:solidFill>
              </a:rPr>
              <a:t>Copyright © Finity Consulting Pty Ltd </a:t>
            </a:r>
          </a:p>
        </p:txBody>
      </p:sp>
      <p:sp>
        <p:nvSpPr>
          <p:cNvPr id="12" name="BlueBar"/>
          <p:cNvSpPr/>
          <p:nvPr userDrawn="1"/>
        </p:nvSpPr>
        <p:spPr>
          <a:xfrm>
            <a:off x="0" y="407403"/>
            <a:ext cx="12192000" cy="72008"/>
          </a:xfrm>
          <a:prstGeom prst="rect">
            <a:avLst/>
          </a:prstGeom>
          <a:solidFill>
            <a:srgbClr val="00B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5"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2447" y="6097631"/>
            <a:ext cx="1477623" cy="513744"/>
          </a:xfrm>
          <a:prstGeom prst="rect">
            <a:avLst/>
          </a:prstGeom>
        </p:spPr>
      </p:pic>
      <p:sp>
        <p:nvSpPr>
          <p:cNvPr id="6" name="Header"/>
          <p:cNvSpPr>
            <a:spLocks noGrp="1"/>
          </p:cNvSpPr>
          <p:nvPr>
            <p:ph type="title"/>
          </p:nvPr>
        </p:nvSpPr>
        <p:spPr>
          <a:xfrm>
            <a:off x="594718" y="625733"/>
            <a:ext cx="4011084" cy="1162049"/>
          </a:xfrm>
        </p:spPr>
        <p:txBody>
          <a:bodyPr anchor="b">
            <a:noAutofit/>
          </a:bodyPr>
          <a:lstStyle>
            <a:lvl1pPr algn="l" defTabSz="1219170" rtl="0" eaLnBrk="1" latinLnBrk="0" hangingPunct="1">
              <a:spcBef>
                <a:spcPct val="0"/>
              </a:spcBef>
              <a:buNone/>
              <a:defRPr lang="en-AU" sz="3200" b="0" kern="1200" dirty="0">
                <a:solidFill>
                  <a:schemeClr val="accent5"/>
                </a:solidFill>
                <a:latin typeface="+mn-lt"/>
                <a:ea typeface="+mj-ea"/>
                <a:cs typeface="Arial" panose="020B0604020202020204" pitchFamily="34" charset="0"/>
              </a:defRPr>
            </a:lvl1pPr>
          </a:lstStyle>
          <a:p>
            <a:r>
              <a:rPr lang="en-GB"/>
              <a:t>Click to edit Master title style</a:t>
            </a:r>
            <a:endParaRPr lang="en-AU" dirty="0"/>
          </a:p>
        </p:txBody>
      </p:sp>
      <p:sp>
        <p:nvSpPr>
          <p:cNvPr id="8" name="BodyR"/>
          <p:cNvSpPr>
            <a:spLocks noGrp="1"/>
          </p:cNvSpPr>
          <p:nvPr>
            <p:ph idx="1"/>
          </p:nvPr>
        </p:nvSpPr>
        <p:spPr>
          <a:xfrm>
            <a:off x="4751851" y="625733"/>
            <a:ext cx="6815667" cy="5471899"/>
          </a:xfrm>
        </p:spPr>
        <p:txBody>
          <a:bodyPr/>
          <a:lstStyle>
            <a:lvl1pPr>
              <a:defRPr sz="2667">
                <a:solidFill>
                  <a:schemeClr val="accent1"/>
                </a:solidFill>
                <a:latin typeface="+mn-lt"/>
              </a:defRPr>
            </a:lvl1pPr>
            <a:lvl2pPr>
              <a:defRPr sz="2400">
                <a:solidFill>
                  <a:schemeClr val="accent1"/>
                </a:solidFill>
                <a:latin typeface="+mn-lt"/>
              </a:defRPr>
            </a:lvl2pPr>
            <a:lvl3pPr>
              <a:defRPr sz="2133">
                <a:solidFill>
                  <a:schemeClr val="accent1"/>
                </a:solidFill>
                <a:latin typeface="+mn-lt"/>
              </a:defRPr>
            </a:lvl3pPr>
            <a:lvl4pPr>
              <a:defRPr sz="1867">
                <a:solidFill>
                  <a:schemeClr val="accent1"/>
                </a:solidFill>
                <a:latin typeface="+mn-lt"/>
              </a:defRPr>
            </a:lvl4pPr>
            <a:lvl5pPr>
              <a:defRPr sz="2667">
                <a:solidFill>
                  <a:schemeClr val="accent1"/>
                </a:solidFill>
                <a:latin typeface="+mn-lt"/>
              </a:defRPr>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BodyL"/>
          <p:cNvSpPr>
            <a:spLocks noGrp="1"/>
          </p:cNvSpPr>
          <p:nvPr>
            <p:ph type="body" sz="half" idx="2"/>
          </p:nvPr>
        </p:nvSpPr>
        <p:spPr>
          <a:xfrm>
            <a:off x="594718" y="1787782"/>
            <a:ext cx="4011084" cy="4309849"/>
          </a:xfrm>
        </p:spPr>
        <p:txBody>
          <a:bodyPr>
            <a:normAutofit/>
          </a:bodyPr>
          <a:lstStyle>
            <a:lvl1pPr marL="0" indent="0">
              <a:buNone/>
              <a:defRPr sz="2133" b="1">
                <a:solidFill>
                  <a:schemeClr val="accent1"/>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11" name="Slide Number"/>
          <p:cNvSpPr>
            <a:spLocks noGrp="1"/>
          </p:cNvSpPr>
          <p:nvPr>
            <p:ph type="sldNum" sz="quarter" idx="4"/>
          </p:nvPr>
        </p:nvSpPr>
        <p:spPr>
          <a:xfrm>
            <a:off x="239349" y="6317251"/>
            <a:ext cx="2844800" cy="365125"/>
          </a:xfrm>
          <a:prstGeom prst="rect">
            <a:avLst/>
          </a:prstGeom>
        </p:spPr>
        <p:txBody>
          <a:bodyPr vert="horz" lIns="91440" tIns="45720" rIns="91440" bIns="45720" rtlCol="0" anchor="ctr"/>
          <a:lstStyle>
            <a:lvl1pPr algn="l">
              <a:defRPr sz="1067">
                <a:solidFill>
                  <a:schemeClr val="tx1">
                    <a:tint val="75000"/>
                  </a:schemeClr>
                </a:solidFill>
                <a:latin typeface="+mn-lt"/>
                <a:cs typeface="Arial" panose="020B0604020202020204" pitchFamily="34" charset="0"/>
              </a:defRPr>
            </a:lvl1pPr>
          </a:lstStyle>
          <a:p>
            <a:fld id="{A04DF0AE-8B3C-45BA-8AFA-E3B611F5AE38}"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738188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13" name="YellowBar"/>
          <p:cNvSpPr/>
          <p:nvPr userDrawn="1"/>
        </p:nvSpPr>
        <p:spPr>
          <a:xfrm>
            <a:off x="0" y="0"/>
            <a:ext cx="12192000" cy="4074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7" name="Copyright"/>
          <p:cNvSpPr txBox="1">
            <a:spLocks/>
          </p:cNvSpPr>
          <p:nvPr userDrawn="1"/>
        </p:nvSpPr>
        <p:spPr>
          <a:xfrm>
            <a:off x="4847861" y="6516658"/>
            <a:ext cx="2304256" cy="189439"/>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j-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33" dirty="0">
                <a:solidFill>
                  <a:schemeClr val="accent1"/>
                </a:solidFill>
              </a:rPr>
              <a:t>Copyright © Finity Consulting Pty Ltd </a:t>
            </a:r>
          </a:p>
        </p:txBody>
      </p:sp>
      <p:sp>
        <p:nvSpPr>
          <p:cNvPr id="12" name="BlueBar"/>
          <p:cNvSpPr/>
          <p:nvPr userDrawn="1"/>
        </p:nvSpPr>
        <p:spPr>
          <a:xfrm>
            <a:off x="0" y="407403"/>
            <a:ext cx="12192000" cy="72008"/>
          </a:xfrm>
          <a:prstGeom prst="rect">
            <a:avLst/>
          </a:prstGeom>
          <a:solidFill>
            <a:srgbClr val="00B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 name="Header"/>
          <p:cNvSpPr>
            <a:spLocks noGrp="1"/>
          </p:cNvSpPr>
          <p:nvPr>
            <p:ph type="title" hasCustomPrompt="1"/>
          </p:nvPr>
        </p:nvSpPr>
        <p:spPr>
          <a:xfrm>
            <a:off x="609600" y="533029"/>
            <a:ext cx="10972800" cy="1143000"/>
          </a:xfrm>
          <a:prstGeom prst="rect">
            <a:avLst/>
          </a:prstGeom>
        </p:spPr>
        <p:txBody>
          <a:bodyPr>
            <a:normAutofit/>
          </a:bodyPr>
          <a:lstStyle>
            <a:lvl1pPr algn="l" defTabSz="1219170" rtl="0" eaLnBrk="1" latinLnBrk="0" hangingPunct="1">
              <a:spcBef>
                <a:spcPct val="0"/>
              </a:spcBef>
              <a:buNone/>
              <a:defRPr lang="en-US" sz="4000" b="0" kern="1200" dirty="0">
                <a:solidFill>
                  <a:schemeClr val="accent5"/>
                </a:solidFill>
                <a:latin typeface="+mn-lt"/>
                <a:ea typeface="+mj-ea"/>
                <a:cs typeface="Arial" panose="020B0604020202020204" pitchFamily="34" charset="0"/>
              </a:defRPr>
            </a:lvl1pPr>
          </a:lstStyle>
          <a:p>
            <a:r>
              <a:rPr lang="en-US" dirty="0"/>
              <a:t>Section Slide / Content Slide </a:t>
            </a:r>
          </a:p>
        </p:txBody>
      </p:sp>
      <p:pic>
        <p:nvPicPr>
          <p:cNvPr id="8"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2447" y="6097631"/>
            <a:ext cx="1477623" cy="513744"/>
          </a:xfrm>
          <a:prstGeom prst="rect">
            <a:avLst/>
          </a:prstGeom>
        </p:spPr>
      </p:pic>
      <p:sp>
        <p:nvSpPr>
          <p:cNvPr id="10" name="Slide Number"/>
          <p:cNvSpPr>
            <a:spLocks noGrp="1"/>
          </p:cNvSpPr>
          <p:nvPr>
            <p:ph type="sldNum" sz="quarter" idx="4"/>
          </p:nvPr>
        </p:nvSpPr>
        <p:spPr>
          <a:xfrm>
            <a:off x="239349" y="6317251"/>
            <a:ext cx="2844800" cy="365125"/>
          </a:xfrm>
          <a:prstGeom prst="rect">
            <a:avLst/>
          </a:prstGeom>
        </p:spPr>
        <p:txBody>
          <a:bodyPr vert="horz" lIns="91440" tIns="45720" rIns="91440" bIns="45720" rtlCol="0" anchor="ctr"/>
          <a:lstStyle>
            <a:lvl1pPr algn="l">
              <a:defRPr sz="1067">
                <a:solidFill>
                  <a:schemeClr val="tx1">
                    <a:tint val="75000"/>
                  </a:schemeClr>
                </a:solidFill>
                <a:latin typeface="+mn-lt"/>
                <a:cs typeface="Arial" panose="020B0604020202020204" pitchFamily="34" charset="0"/>
              </a:defRPr>
            </a:lvl1pPr>
          </a:lstStyle>
          <a:p>
            <a:fld id="{A04DF0AE-8B3C-45BA-8AFA-E3B611F5AE38}" type="slidenum">
              <a:rPr lang="en-AU" smtClean="0">
                <a:solidFill>
                  <a:prstClr val="black">
                    <a:tint val="75000"/>
                  </a:prstClr>
                </a:solidFill>
              </a:rPr>
              <a:pPr/>
              <a:t>‹#›</a:t>
            </a:fld>
            <a:endParaRPr lang="en-AU" dirty="0">
              <a:solidFill>
                <a:prstClr val="black">
                  <a:tint val="75000"/>
                </a:prstClr>
              </a:solidFill>
            </a:endParaRPr>
          </a:p>
        </p:txBody>
      </p:sp>
      <p:sp>
        <p:nvSpPr>
          <p:cNvPr id="11" name="Body"/>
          <p:cNvSpPr>
            <a:spLocks noGrp="1"/>
          </p:cNvSpPr>
          <p:nvPr>
            <p:ph sz="half" idx="2"/>
          </p:nvPr>
        </p:nvSpPr>
        <p:spPr>
          <a:xfrm>
            <a:off x="623392" y="1796819"/>
            <a:ext cx="10945216" cy="4224469"/>
          </a:xfrm>
        </p:spPr>
        <p:txBody>
          <a:bodyPr/>
          <a:lstStyle>
            <a:lvl1pPr>
              <a:defRPr sz="2133">
                <a:solidFill>
                  <a:schemeClr val="accent1"/>
                </a:solidFill>
                <a:latin typeface="+mn-lt"/>
              </a:defRPr>
            </a:lvl1pPr>
            <a:lvl2pPr>
              <a:defRPr sz="1867">
                <a:solidFill>
                  <a:schemeClr val="accent1"/>
                </a:solidFill>
                <a:latin typeface="+mn-lt"/>
              </a:defRPr>
            </a:lvl2pPr>
            <a:lvl3pPr>
              <a:defRPr sz="1600">
                <a:solidFill>
                  <a:schemeClr val="accent1"/>
                </a:solidFill>
                <a:latin typeface="+mn-lt"/>
              </a:defRPr>
            </a:lvl3pPr>
            <a:lvl4pPr>
              <a:defRPr sz="2133">
                <a:solidFill>
                  <a:schemeClr val="accent1"/>
                </a:solidFill>
                <a:latin typeface="+mn-lt"/>
              </a:defRPr>
            </a:lvl4pPr>
            <a:lvl5pPr>
              <a:defRPr sz="2133">
                <a:solidFill>
                  <a:schemeClr val="accent1"/>
                </a:solidFill>
                <a:latin typeface="+mn-lt"/>
              </a:defRPr>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421062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rgbClr val="3C6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rgbClr val="3C6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pic>
        <p:nvPicPr>
          <p:cNvPr id="6" name="Picture 5">
            <a:extLst>
              <a:ext uri="{FF2B5EF4-FFF2-40B4-BE49-F238E27FC236}">
                <a16:creationId xmlns:a16="http://schemas.microsoft.com/office/drawing/2014/main" id="{EC9D6D5E-8A3B-0F95-2358-E98261AD8F11}"/>
              </a:ext>
            </a:extLst>
          </p:cNvPr>
          <p:cNvPicPr>
            <a:picLocks noChangeAspect="1"/>
          </p:cNvPicPr>
          <p:nvPr userDrawn="1"/>
        </p:nvPicPr>
        <p:blipFill>
          <a:blip r:embed="rId2"/>
          <a:stretch>
            <a:fillRect/>
          </a:stretch>
        </p:blipFill>
        <p:spPr>
          <a:xfrm>
            <a:off x="3219049" y="3182202"/>
            <a:ext cx="2876951" cy="1438476"/>
          </a:xfrm>
          <a:prstGeom prst="rect">
            <a:avLst/>
          </a:prstGeom>
        </p:spPr>
      </p:pic>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9" r:id="rId18"/>
    <p:sldLayoutId id="2147483662" r:id="rId19"/>
    <p:sldLayoutId id="2147483667" r:id="rId20"/>
    <p:sldLayoutId id="2147483663" r:id="rId21"/>
    <p:sldLayoutId id="2147483671" r:id="rId22"/>
    <p:sldLayoutId id="2147483674" r:id="rId23"/>
    <p:sldLayoutId id="2147483673" r:id="rId24"/>
    <p:sldLayoutId id="2147483681" r:id="rId25"/>
    <p:sldLayoutId id="2147483683" r:id="rId26"/>
    <p:sldLayoutId id="2147483684" r:id="rId27"/>
    <p:sldLayoutId id="2147483685" r:id="rId28"/>
    <p:sldLayoutId id="2147483686" r:id="rId29"/>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jfif"/><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s://copilot.cloud.microsoft/?fromcode=cmmm35wux52" TargetMode="External"/><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DC07AA6_B84DF737.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33.sv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6.xml"/><Relationship Id="rId5" Type="http://schemas.openxmlformats.org/officeDocument/2006/relationships/image" Target="../media/image35.sv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DC07AA5_2761920E.xm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1B682-0BA5-D9D3-AFE6-694C3EFB3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099ED-4AAA-54A1-EEF7-CC93A4CDE2DB}"/>
              </a:ext>
            </a:extLst>
          </p:cNvPr>
          <p:cNvSpPr>
            <a:spLocks noGrp="1"/>
          </p:cNvSpPr>
          <p:nvPr>
            <p:ph type="ctrTitle"/>
          </p:nvPr>
        </p:nvSpPr>
        <p:spPr/>
        <p:txBody>
          <a:bodyPr anchor="t">
            <a:normAutofit fontScale="90000"/>
          </a:bodyPr>
          <a:lstStyle/>
          <a:p>
            <a:r>
              <a:rPr lang="en-US" dirty="0"/>
              <a:t>Orchestrating Scheme Impact with AI</a:t>
            </a:r>
          </a:p>
        </p:txBody>
      </p:sp>
      <p:sp>
        <p:nvSpPr>
          <p:cNvPr id="3" name="Subtitle 2">
            <a:extLst>
              <a:ext uri="{FF2B5EF4-FFF2-40B4-BE49-F238E27FC236}">
                <a16:creationId xmlns:a16="http://schemas.microsoft.com/office/drawing/2014/main" id="{3B4C68D6-C743-6071-79DA-11C48F29BFF3}"/>
              </a:ext>
            </a:extLst>
          </p:cNvPr>
          <p:cNvSpPr>
            <a:spLocks noGrp="1"/>
          </p:cNvSpPr>
          <p:nvPr>
            <p:ph type="subTitle" idx="1"/>
          </p:nvPr>
        </p:nvSpPr>
        <p:spPr/>
        <p:txBody>
          <a:bodyPr anchor="t">
            <a:normAutofit/>
          </a:bodyPr>
          <a:lstStyle/>
          <a:p>
            <a:r>
              <a:rPr lang="en-US" dirty="0"/>
              <a:t>Aaron Cutter and Minh Phan</a:t>
            </a:r>
          </a:p>
          <a:p>
            <a:r>
              <a:rPr lang="en-US" dirty="0"/>
              <a:t>November 2025</a:t>
            </a:r>
          </a:p>
        </p:txBody>
      </p:sp>
      <p:sp>
        <p:nvSpPr>
          <p:cNvPr id="4" name="Footer Placeholder 4">
            <a:extLst>
              <a:ext uri="{FF2B5EF4-FFF2-40B4-BE49-F238E27FC236}">
                <a16:creationId xmlns:a16="http://schemas.microsoft.com/office/drawing/2014/main" id="{9EE8F942-EB25-A578-E2B0-99097FB4CEF2}"/>
              </a:ext>
            </a:extLst>
          </p:cNvPr>
          <p:cNvSpPr>
            <a:spLocks noGrp="1"/>
          </p:cNvSpPr>
          <p:nvPr>
            <p:ph type="ftr" sz="quarter" idx="3"/>
          </p:nvPr>
        </p:nvSpPr>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a:spcAft>
                <a:spcPts val="600"/>
              </a:spcAft>
            </a:pPr>
            <a:r>
              <a:rPr lang="en-GB" dirty="0"/>
              <a:t>Presented at the 2025 IDSS</a:t>
            </a:r>
          </a:p>
        </p:txBody>
      </p:sp>
      <p:sp>
        <p:nvSpPr>
          <p:cNvPr id="9" name="Slide Number Placeholder 3">
            <a:extLst>
              <a:ext uri="{FF2B5EF4-FFF2-40B4-BE49-F238E27FC236}">
                <a16:creationId xmlns:a16="http://schemas.microsoft.com/office/drawing/2014/main" id="{5768D6CC-CC5A-827F-8AFA-BCF838DFD0E4}"/>
              </a:ext>
            </a:extLst>
          </p:cNvPr>
          <p:cNvSpPr>
            <a:spLocks noGrp="1"/>
          </p:cNvSpPr>
          <p:nvPr>
            <p:ph type="sldNum" sz="quarter" idx="4294967295"/>
          </p:nvPr>
        </p:nvSpPr>
        <p:spPr>
          <a:xfrm>
            <a:off x="11776075" y="6400800"/>
            <a:ext cx="415925" cy="185738"/>
          </a:xfrm>
        </p:spPr>
        <p:txBody>
          <a:bodyPr/>
          <a:lstStyle/>
          <a:p>
            <a:pPr>
              <a:spcAft>
                <a:spcPts val="600"/>
              </a:spcAft>
            </a:pPr>
            <a:fld id="{741AFF56-1126-4107-9C02-BC0EFBF16431}" type="slidenum">
              <a:rPr lang="en-GB" smtClean="0"/>
              <a:pPr>
                <a:spcAft>
                  <a:spcPts val="600"/>
                </a:spcAft>
              </a:pPr>
              <a:t>1</a:t>
            </a:fld>
            <a:endParaRPr lang="en-GB"/>
          </a:p>
        </p:txBody>
      </p:sp>
    </p:spTree>
    <p:extLst>
      <p:ext uri="{BB962C8B-B14F-4D97-AF65-F5344CB8AC3E}">
        <p14:creationId xmlns:p14="http://schemas.microsoft.com/office/powerpoint/2010/main" val="82036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1A07C-8A9F-0D26-EDA5-787365A01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B6B78-25CD-49F0-AB4B-85ADCB1C1067}"/>
              </a:ext>
            </a:extLst>
          </p:cNvPr>
          <p:cNvSpPr>
            <a:spLocks noGrp="1"/>
          </p:cNvSpPr>
          <p:nvPr>
            <p:ph type="title"/>
          </p:nvPr>
        </p:nvSpPr>
        <p:spPr/>
        <p:txBody>
          <a:bodyPr/>
          <a:lstStyle/>
          <a:p>
            <a:r>
              <a:rPr lang="en-US" dirty="0"/>
              <a:t>Composing an AI Symphony</a:t>
            </a:r>
            <a:endParaRPr lang="en-AU" dirty="0"/>
          </a:p>
        </p:txBody>
      </p:sp>
      <p:sp>
        <p:nvSpPr>
          <p:cNvPr id="3" name="Slide Number Placeholder 2">
            <a:extLst>
              <a:ext uri="{FF2B5EF4-FFF2-40B4-BE49-F238E27FC236}">
                <a16:creationId xmlns:a16="http://schemas.microsoft.com/office/drawing/2014/main" id="{174AD2D1-5712-D0BB-4CA2-BF564D6722B2}"/>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10</a:t>
            </a:fld>
            <a:endParaRPr lang="en-AU" dirty="0">
              <a:solidFill>
                <a:prstClr val="black">
                  <a:tint val="75000"/>
                </a:prstClr>
              </a:solidFill>
            </a:endParaRPr>
          </a:p>
        </p:txBody>
      </p:sp>
      <p:sp>
        <p:nvSpPr>
          <p:cNvPr id="9" name="Freeform 5">
            <a:extLst>
              <a:ext uri="{FF2B5EF4-FFF2-40B4-BE49-F238E27FC236}">
                <a16:creationId xmlns:a16="http://schemas.microsoft.com/office/drawing/2014/main" id="{7DF071D0-5624-5D57-87F8-2DA29B17A90F}"/>
              </a:ext>
            </a:extLst>
          </p:cNvPr>
          <p:cNvSpPr>
            <a:spLocks/>
          </p:cNvSpPr>
          <p:nvPr/>
        </p:nvSpPr>
        <p:spPr bwMode="auto">
          <a:xfrm>
            <a:off x="-1104799" y="494045"/>
            <a:ext cx="14017557" cy="5389856"/>
          </a:xfrm>
          <a:custGeom>
            <a:avLst/>
            <a:gdLst>
              <a:gd name="T0" fmla="*/ 2997 w 3449"/>
              <a:gd name="T1" fmla="*/ 369 h 1819"/>
              <a:gd name="T2" fmla="*/ 2990 w 3449"/>
              <a:gd name="T3" fmla="*/ 365 h 1819"/>
              <a:gd name="T4" fmla="*/ 3422 w 3449"/>
              <a:gd name="T5" fmla="*/ 92 h 1819"/>
              <a:gd name="T6" fmla="*/ 2883 w 3449"/>
              <a:gd name="T7" fmla="*/ 481 h 1819"/>
              <a:gd name="T8" fmla="*/ 3396 w 3449"/>
              <a:gd name="T9" fmla="*/ 68 h 1819"/>
              <a:gd name="T10" fmla="*/ 2971 w 3449"/>
              <a:gd name="T11" fmla="*/ 350 h 1819"/>
              <a:gd name="T12" fmla="*/ 2964 w 3449"/>
              <a:gd name="T13" fmla="*/ 345 h 1819"/>
              <a:gd name="T14" fmla="*/ 3365 w 3449"/>
              <a:gd name="T15" fmla="*/ 29 h 1819"/>
              <a:gd name="T16" fmla="*/ 2870 w 3449"/>
              <a:gd name="T17" fmla="*/ 472 h 1819"/>
              <a:gd name="T18" fmla="*/ 3337 w 3449"/>
              <a:gd name="T19" fmla="*/ 8 h 1819"/>
              <a:gd name="T20" fmla="*/ 2943 w 3449"/>
              <a:gd name="T21" fmla="*/ 332 h 1819"/>
              <a:gd name="T22" fmla="*/ 2790 w 3449"/>
              <a:gd name="T23" fmla="*/ 602 h 1819"/>
              <a:gd name="T24" fmla="*/ 1605 w 3449"/>
              <a:gd name="T25" fmla="*/ 1131 h 1819"/>
              <a:gd name="T26" fmla="*/ 1046 w 3449"/>
              <a:gd name="T27" fmla="*/ 1019 h 1819"/>
              <a:gd name="T28" fmla="*/ 206 w 3449"/>
              <a:gd name="T29" fmla="*/ 1056 h 1819"/>
              <a:gd name="T30" fmla="*/ 7 w 3449"/>
              <a:gd name="T31" fmla="*/ 1253 h 1819"/>
              <a:gd name="T32" fmla="*/ 1044 w 3449"/>
              <a:gd name="T33" fmla="*/ 1027 h 1819"/>
              <a:gd name="T34" fmla="*/ 1604 w 3449"/>
              <a:gd name="T35" fmla="*/ 1139 h 1819"/>
              <a:gd name="T36" fmla="*/ 2653 w 3449"/>
              <a:gd name="T37" fmla="*/ 762 h 1819"/>
              <a:gd name="T38" fmla="*/ 2656 w 3449"/>
              <a:gd name="T39" fmla="*/ 764 h 1819"/>
              <a:gd name="T40" fmla="*/ 1181 w 3449"/>
              <a:gd name="T41" fmla="*/ 1131 h 1819"/>
              <a:gd name="T42" fmla="*/ 501 w 3449"/>
              <a:gd name="T43" fmla="*/ 1087 h 1819"/>
              <a:gd name="T44" fmla="*/ 37 w 3449"/>
              <a:gd name="T45" fmla="*/ 1395 h 1819"/>
              <a:gd name="T46" fmla="*/ 502 w 3449"/>
              <a:gd name="T47" fmla="*/ 1095 h 1819"/>
              <a:gd name="T48" fmla="*/ 1180 w 3449"/>
              <a:gd name="T49" fmla="*/ 1139 h 1819"/>
              <a:gd name="T50" fmla="*/ 1663 w 3449"/>
              <a:gd name="T51" fmla="*/ 1201 h 1819"/>
              <a:gd name="T52" fmla="*/ 2700 w 3449"/>
              <a:gd name="T53" fmla="*/ 726 h 1819"/>
              <a:gd name="T54" fmla="*/ 1667 w 3449"/>
              <a:gd name="T55" fmla="*/ 1253 h 1819"/>
              <a:gd name="T56" fmla="*/ 1099 w 3449"/>
              <a:gd name="T57" fmla="*/ 1200 h 1819"/>
              <a:gd name="T58" fmla="*/ 267 w 3449"/>
              <a:gd name="T59" fmla="*/ 1324 h 1819"/>
              <a:gd name="T60" fmla="*/ 90 w 3449"/>
              <a:gd name="T61" fmla="*/ 1541 h 1819"/>
              <a:gd name="T62" fmla="*/ 1098 w 3449"/>
              <a:gd name="T63" fmla="*/ 1208 h 1819"/>
              <a:gd name="T64" fmla="*/ 1667 w 3449"/>
              <a:gd name="T65" fmla="*/ 1261 h 1819"/>
              <a:gd name="T66" fmla="*/ 2707 w 3449"/>
              <a:gd name="T67" fmla="*/ 730 h 1819"/>
              <a:gd name="T68" fmla="*/ 1702 w 3449"/>
              <a:gd name="T69" fmla="*/ 1311 h 1819"/>
              <a:gd name="T70" fmla="*/ 1132 w 3449"/>
              <a:gd name="T71" fmla="*/ 1288 h 1819"/>
              <a:gd name="T72" fmla="*/ 308 w 3449"/>
              <a:gd name="T73" fmla="*/ 1455 h 1819"/>
              <a:gd name="T74" fmla="*/ 142 w 3449"/>
              <a:gd name="T75" fmla="*/ 1681 h 1819"/>
              <a:gd name="T76" fmla="*/ 1132 w 3449"/>
              <a:gd name="T77" fmla="*/ 1295 h 1819"/>
              <a:gd name="T78" fmla="*/ 1703 w 3449"/>
              <a:gd name="T79" fmla="*/ 1319 h 1819"/>
              <a:gd name="T80" fmla="*/ 2714 w 3449"/>
              <a:gd name="T81" fmla="*/ 735 h 1819"/>
              <a:gd name="T82" fmla="*/ 1741 w 3449"/>
              <a:gd name="T83" fmla="*/ 1367 h 1819"/>
              <a:gd name="T84" fmla="*/ 1170 w 3449"/>
              <a:gd name="T85" fmla="*/ 1374 h 1819"/>
              <a:gd name="T86" fmla="*/ 356 w 3449"/>
              <a:gd name="T87" fmla="*/ 1584 h 1819"/>
              <a:gd name="T88" fmla="*/ 202 w 3449"/>
              <a:gd name="T89" fmla="*/ 1819 h 1819"/>
              <a:gd name="T90" fmla="*/ 1170 w 3449"/>
              <a:gd name="T91" fmla="*/ 1382 h 1819"/>
              <a:gd name="T92" fmla="*/ 1742 w 3449"/>
              <a:gd name="T93" fmla="*/ 1375 h 1819"/>
              <a:gd name="T94" fmla="*/ 2797 w 3449"/>
              <a:gd name="T95" fmla="*/ 607 h 1819"/>
              <a:gd name="T96" fmla="*/ 3002 w 3449"/>
              <a:gd name="T97" fmla="*/ 375 h 1819"/>
              <a:gd name="T98" fmla="*/ 3448 w 3449"/>
              <a:gd name="T99" fmla="*/ 12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9" h="1819">
                <a:moveTo>
                  <a:pt x="3448" y="126"/>
                </a:moveTo>
                <a:cubicBezTo>
                  <a:pt x="3298" y="138"/>
                  <a:pt x="3146" y="220"/>
                  <a:pt x="2997" y="369"/>
                </a:cubicBezTo>
                <a:cubicBezTo>
                  <a:pt x="2960" y="407"/>
                  <a:pt x="2924" y="446"/>
                  <a:pt x="2890" y="486"/>
                </a:cubicBezTo>
                <a:cubicBezTo>
                  <a:pt x="2922" y="444"/>
                  <a:pt x="2955" y="403"/>
                  <a:pt x="2990" y="365"/>
                </a:cubicBezTo>
                <a:cubicBezTo>
                  <a:pt x="3130" y="209"/>
                  <a:pt x="3275" y="120"/>
                  <a:pt x="3423" y="100"/>
                </a:cubicBezTo>
                <a:cubicBezTo>
                  <a:pt x="3422" y="92"/>
                  <a:pt x="3422" y="92"/>
                  <a:pt x="3422" y="92"/>
                </a:cubicBezTo>
                <a:cubicBezTo>
                  <a:pt x="3272" y="113"/>
                  <a:pt x="3125" y="202"/>
                  <a:pt x="2984" y="359"/>
                </a:cubicBezTo>
                <a:cubicBezTo>
                  <a:pt x="2949" y="398"/>
                  <a:pt x="2916" y="439"/>
                  <a:pt x="2883" y="481"/>
                </a:cubicBezTo>
                <a:cubicBezTo>
                  <a:pt x="2913" y="438"/>
                  <a:pt x="2944" y="395"/>
                  <a:pt x="2977" y="355"/>
                </a:cubicBezTo>
                <a:cubicBezTo>
                  <a:pt x="3109" y="192"/>
                  <a:pt x="3249" y="96"/>
                  <a:pt x="3396" y="68"/>
                </a:cubicBezTo>
                <a:cubicBezTo>
                  <a:pt x="3394" y="60"/>
                  <a:pt x="3394" y="60"/>
                  <a:pt x="3394" y="60"/>
                </a:cubicBezTo>
                <a:cubicBezTo>
                  <a:pt x="3246" y="88"/>
                  <a:pt x="3104" y="186"/>
                  <a:pt x="2971" y="350"/>
                </a:cubicBezTo>
                <a:cubicBezTo>
                  <a:pt x="2938" y="390"/>
                  <a:pt x="2907" y="433"/>
                  <a:pt x="2877" y="476"/>
                </a:cubicBezTo>
                <a:cubicBezTo>
                  <a:pt x="2904" y="432"/>
                  <a:pt x="2933" y="388"/>
                  <a:pt x="2964" y="345"/>
                </a:cubicBezTo>
                <a:cubicBezTo>
                  <a:pt x="3086" y="176"/>
                  <a:pt x="3222" y="73"/>
                  <a:pt x="3367" y="37"/>
                </a:cubicBezTo>
                <a:cubicBezTo>
                  <a:pt x="3365" y="29"/>
                  <a:pt x="3365" y="29"/>
                  <a:pt x="3365" y="29"/>
                </a:cubicBezTo>
                <a:cubicBezTo>
                  <a:pt x="3218" y="65"/>
                  <a:pt x="3081" y="170"/>
                  <a:pt x="2957" y="341"/>
                </a:cubicBezTo>
                <a:cubicBezTo>
                  <a:pt x="2927" y="383"/>
                  <a:pt x="2898" y="428"/>
                  <a:pt x="2870" y="472"/>
                </a:cubicBezTo>
                <a:cubicBezTo>
                  <a:pt x="2895" y="426"/>
                  <a:pt x="2922" y="381"/>
                  <a:pt x="2950" y="337"/>
                </a:cubicBezTo>
                <a:cubicBezTo>
                  <a:pt x="3064" y="161"/>
                  <a:pt x="3194" y="51"/>
                  <a:pt x="3337" y="8"/>
                </a:cubicBezTo>
                <a:cubicBezTo>
                  <a:pt x="3334" y="0"/>
                  <a:pt x="3334" y="0"/>
                  <a:pt x="3334" y="0"/>
                </a:cubicBezTo>
                <a:cubicBezTo>
                  <a:pt x="3190" y="44"/>
                  <a:pt x="3058" y="155"/>
                  <a:pt x="2943" y="332"/>
                </a:cubicBezTo>
                <a:cubicBezTo>
                  <a:pt x="2899" y="401"/>
                  <a:pt x="2859" y="475"/>
                  <a:pt x="2821" y="546"/>
                </a:cubicBezTo>
                <a:cubicBezTo>
                  <a:pt x="2811" y="565"/>
                  <a:pt x="2801" y="583"/>
                  <a:pt x="2790" y="602"/>
                </a:cubicBezTo>
                <a:cubicBezTo>
                  <a:pt x="2745" y="655"/>
                  <a:pt x="2698" y="708"/>
                  <a:pt x="2648" y="756"/>
                </a:cubicBezTo>
                <a:cubicBezTo>
                  <a:pt x="2374" y="1019"/>
                  <a:pt x="1984" y="1160"/>
                  <a:pt x="1605" y="1131"/>
                </a:cubicBezTo>
                <a:cubicBezTo>
                  <a:pt x="1453" y="1120"/>
                  <a:pt x="1302" y="1082"/>
                  <a:pt x="1156" y="1046"/>
                </a:cubicBezTo>
                <a:cubicBezTo>
                  <a:pt x="1120" y="1037"/>
                  <a:pt x="1083" y="1028"/>
                  <a:pt x="1046" y="1019"/>
                </a:cubicBezTo>
                <a:cubicBezTo>
                  <a:pt x="865" y="976"/>
                  <a:pt x="671" y="940"/>
                  <a:pt x="479" y="966"/>
                </a:cubicBezTo>
                <a:cubicBezTo>
                  <a:pt x="381" y="979"/>
                  <a:pt x="286" y="1010"/>
                  <a:pt x="206" y="1056"/>
                </a:cubicBezTo>
                <a:cubicBezTo>
                  <a:pt x="117" y="1106"/>
                  <a:pt x="48" y="1171"/>
                  <a:pt x="0" y="1249"/>
                </a:cubicBezTo>
                <a:cubicBezTo>
                  <a:pt x="7" y="1253"/>
                  <a:pt x="7" y="1253"/>
                  <a:pt x="7" y="1253"/>
                </a:cubicBezTo>
                <a:cubicBezTo>
                  <a:pt x="97" y="1106"/>
                  <a:pt x="273" y="1002"/>
                  <a:pt x="480" y="974"/>
                </a:cubicBezTo>
                <a:cubicBezTo>
                  <a:pt x="671" y="948"/>
                  <a:pt x="864" y="984"/>
                  <a:pt x="1044" y="1027"/>
                </a:cubicBezTo>
                <a:cubicBezTo>
                  <a:pt x="1081" y="1036"/>
                  <a:pt x="1118" y="1045"/>
                  <a:pt x="1154" y="1054"/>
                </a:cubicBezTo>
                <a:cubicBezTo>
                  <a:pt x="1300" y="1090"/>
                  <a:pt x="1452" y="1128"/>
                  <a:pt x="1604" y="1139"/>
                </a:cubicBezTo>
                <a:cubicBezTo>
                  <a:pt x="1637" y="1142"/>
                  <a:pt x="1670" y="1143"/>
                  <a:pt x="1702" y="1143"/>
                </a:cubicBezTo>
                <a:cubicBezTo>
                  <a:pt x="2052" y="1143"/>
                  <a:pt x="2401" y="1004"/>
                  <a:pt x="2653" y="762"/>
                </a:cubicBezTo>
                <a:cubicBezTo>
                  <a:pt x="2667" y="748"/>
                  <a:pt x="2681" y="735"/>
                  <a:pt x="2694" y="721"/>
                </a:cubicBezTo>
                <a:cubicBezTo>
                  <a:pt x="2682" y="735"/>
                  <a:pt x="2669" y="750"/>
                  <a:pt x="2656" y="764"/>
                </a:cubicBezTo>
                <a:cubicBezTo>
                  <a:pt x="2396" y="1041"/>
                  <a:pt x="2014" y="1201"/>
                  <a:pt x="1634" y="1193"/>
                </a:cubicBezTo>
                <a:cubicBezTo>
                  <a:pt x="1482" y="1189"/>
                  <a:pt x="1329" y="1160"/>
                  <a:pt x="1181" y="1131"/>
                </a:cubicBezTo>
                <a:cubicBezTo>
                  <a:pt x="1145" y="1124"/>
                  <a:pt x="1107" y="1117"/>
                  <a:pt x="1070" y="1110"/>
                </a:cubicBezTo>
                <a:cubicBezTo>
                  <a:pt x="887" y="1077"/>
                  <a:pt x="692" y="1051"/>
                  <a:pt x="501" y="1087"/>
                </a:cubicBezTo>
                <a:cubicBezTo>
                  <a:pt x="404" y="1105"/>
                  <a:pt x="311" y="1141"/>
                  <a:pt x="233" y="1190"/>
                </a:cubicBezTo>
                <a:cubicBezTo>
                  <a:pt x="147" y="1245"/>
                  <a:pt x="81" y="1314"/>
                  <a:pt x="37" y="1395"/>
                </a:cubicBezTo>
                <a:cubicBezTo>
                  <a:pt x="44" y="1398"/>
                  <a:pt x="44" y="1398"/>
                  <a:pt x="44" y="1398"/>
                </a:cubicBezTo>
                <a:cubicBezTo>
                  <a:pt x="126" y="1247"/>
                  <a:pt x="298" y="1133"/>
                  <a:pt x="502" y="1095"/>
                </a:cubicBezTo>
                <a:cubicBezTo>
                  <a:pt x="692" y="1059"/>
                  <a:pt x="887" y="1085"/>
                  <a:pt x="1069" y="1118"/>
                </a:cubicBezTo>
                <a:cubicBezTo>
                  <a:pt x="1106" y="1125"/>
                  <a:pt x="1143" y="1132"/>
                  <a:pt x="1180" y="1139"/>
                </a:cubicBezTo>
                <a:cubicBezTo>
                  <a:pt x="1328" y="1168"/>
                  <a:pt x="1481" y="1197"/>
                  <a:pt x="1634" y="1201"/>
                </a:cubicBezTo>
                <a:cubicBezTo>
                  <a:pt x="1644" y="1201"/>
                  <a:pt x="1654" y="1201"/>
                  <a:pt x="1663" y="1201"/>
                </a:cubicBezTo>
                <a:cubicBezTo>
                  <a:pt x="2036" y="1201"/>
                  <a:pt x="2407" y="1041"/>
                  <a:pt x="2662" y="769"/>
                </a:cubicBezTo>
                <a:cubicBezTo>
                  <a:pt x="2675" y="755"/>
                  <a:pt x="2688" y="740"/>
                  <a:pt x="2700" y="726"/>
                </a:cubicBezTo>
                <a:cubicBezTo>
                  <a:pt x="2689" y="741"/>
                  <a:pt x="2677" y="756"/>
                  <a:pt x="2664" y="771"/>
                </a:cubicBezTo>
                <a:cubicBezTo>
                  <a:pt x="2419" y="1061"/>
                  <a:pt x="2046" y="1241"/>
                  <a:pt x="1667" y="1253"/>
                </a:cubicBezTo>
                <a:cubicBezTo>
                  <a:pt x="1514" y="1257"/>
                  <a:pt x="1360" y="1236"/>
                  <a:pt x="1211" y="1215"/>
                </a:cubicBezTo>
                <a:cubicBezTo>
                  <a:pt x="1174" y="1210"/>
                  <a:pt x="1136" y="1204"/>
                  <a:pt x="1099" y="1200"/>
                </a:cubicBezTo>
                <a:cubicBezTo>
                  <a:pt x="915" y="1176"/>
                  <a:pt x="718" y="1160"/>
                  <a:pt x="529" y="1206"/>
                </a:cubicBezTo>
                <a:cubicBezTo>
                  <a:pt x="433" y="1229"/>
                  <a:pt x="342" y="1270"/>
                  <a:pt x="267" y="1324"/>
                </a:cubicBezTo>
                <a:cubicBezTo>
                  <a:pt x="184" y="1383"/>
                  <a:pt x="122" y="1455"/>
                  <a:pt x="83" y="1538"/>
                </a:cubicBezTo>
                <a:cubicBezTo>
                  <a:pt x="90" y="1541"/>
                  <a:pt x="90" y="1541"/>
                  <a:pt x="90" y="1541"/>
                </a:cubicBezTo>
                <a:cubicBezTo>
                  <a:pt x="164" y="1385"/>
                  <a:pt x="329" y="1263"/>
                  <a:pt x="531" y="1214"/>
                </a:cubicBezTo>
                <a:cubicBezTo>
                  <a:pt x="719" y="1168"/>
                  <a:pt x="914" y="1184"/>
                  <a:pt x="1098" y="1208"/>
                </a:cubicBezTo>
                <a:cubicBezTo>
                  <a:pt x="1135" y="1212"/>
                  <a:pt x="1173" y="1218"/>
                  <a:pt x="1210" y="1223"/>
                </a:cubicBezTo>
                <a:cubicBezTo>
                  <a:pt x="1359" y="1244"/>
                  <a:pt x="1514" y="1265"/>
                  <a:pt x="1667" y="1261"/>
                </a:cubicBezTo>
                <a:cubicBezTo>
                  <a:pt x="2049" y="1249"/>
                  <a:pt x="2424" y="1068"/>
                  <a:pt x="2670" y="776"/>
                </a:cubicBezTo>
                <a:cubicBezTo>
                  <a:pt x="2683" y="761"/>
                  <a:pt x="2695" y="746"/>
                  <a:pt x="2707" y="730"/>
                </a:cubicBezTo>
                <a:cubicBezTo>
                  <a:pt x="2696" y="746"/>
                  <a:pt x="2685" y="762"/>
                  <a:pt x="2673" y="777"/>
                </a:cubicBezTo>
                <a:cubicBezTo>
                  <a:pt x="2444" y="1080"/>
                  <a:pt x="2081" y="1279"/>
                  <a:pt x="1702" y="1311"/>
                </a:cubicBezTo>
                <a:cubicBezTo>
                  <a:pt x="1550" y="1323"/>
                  <a:pt x="1395" y="1310"/>
                  <a:pt x="1245" y="1297"/>
                </a:cubicBezTo>
                <a:cubicBezTo>
                  <a:pt x="1208" y="1294"/>
                  <a:pt x="1170" y="1290"/>
                  <a:pt x="1132" y="1288"/>
                </a:cubicBezTo>
                <a:cubicBezTo>
                  <a:pt x="947" y="1273"/>
                  <a:pt x="750" y="1268"/>
                  <a:pt x="564" y="1324"/>
                </a:cubicBezTo>
                <a:cubicBezTo>
                  <a:pt x="469" y="1352"/>
                  <a:pt x="381" y="1397"/>
                  <a:pt x="308" y="1455"/>
                </a:cubicBezTo>
                <a:cubicBezTo>
                  <a:pt x="228" y="1518"/>
                  <a:pt x="170" y="1593"/>
                  <a:pt x="135" y="1678"/>
                </a:cubicBezTo>
                <a:cubicBezTo>
                  <a:pt x="142" y="1681"/>
                  <a:pt x="142" y="1681"/>
                  <a:pt x="142" y="1681"/>
                </a:cubicBezTo>
                <a:cubicBezTo>
                  <a:pt x="208" y="1522"/>
                  <a:pt x="366" y="1391"/>
                  <a:pt x="566" y="1331"/>
                </a:cubicBezTo>
                <a:cubicBezTo>
                  <a:pt x="751" y="1276"/>
                  <a:pt x="947" y="1281"/>
                  <a:pt x="1132" y="1295"/>
                </a:cubicBezTo>
                <a:cubicBezTo>
                  <a:pt x="1169" y="1298"/>
                  <a:pt x="1208" y="1302"/>
                  <a:pt x="1245" y="1305"/>
                </a:cubicBezTo>
                <a:cubicBezTo>
                  <a:pt x="1395" y="1318"/>
                  <a:pt x="1550" y="1331"/>
                  <a:pt x="1703" y="1319"/>
                </a:cubicBezTo>
                <a:cubicBezTo>
                  <a:pt x="2084" y="1287"/>
                  <a:pt x="2449" y="1087"/>
                  <a:pt x="2679" y="782"/>
                </a:cubicBezTo>
                <a:cubicBezTo>
                  <a:pt x="2691" y="766"/>
                  <a:pt x="2702" y="751"/>
                  <a:pt x="2714" y="735"/>
                </a:cubicBezTo>
                <a:cubicBezTo>
                  <a:pt x="2703" y="751"/>
                  <a:pt x="2693" y="767"/>
                  <a:pt x="2682" y="783"/>
                </a:cubicBezTo>
                <a:cubicBezTo>
                  <a:pt x="2469" y="1098"/>
                  <a:pt x="2117" y="1316"/>
                  <a:pt x="1741" y="1367"/>
                </a:cubicBezTo>
                <a:cubicBezTo>
                  <a:pt x="1589" y="1387"/>
                  <a:pt x="1434" y="1382"/>
                  <a:pt x="1284" y="1377"/>
                </a:cubicBezTo>
                <a:cubicBezTo>
                  <a:pt x="1246" y="1376"/>
                  <a:pt x="1208" y="1374"/>
                  <a:pt x="1170" y="1374"/>
                </a:cubicBezTo>
                <a:cubicBezTo>
                  <a:pt x="985" y="1369"/>
                  <a:pt x="787" y="1374"/>
                  <a:pt x="604" y="1439"/>
                </a:cubicBezTo>
                <a:cubicBezTo>
                  <a:pt x="511" y="1473"/>
                  <a:pt x="425" y="1523"/>
                  <a:pt x="356" y="1584"/>
                </a:cubicBezTo>
                <a:cubicBezTo>
                  <a:pt x="280" y="1651"/>
                  <a:pt x="225" y="1729"/>
                  <a:pt x="195" y="1816"/>
                </a:cubicBezTo>
                <a:cubicBezTo>
                  <a:pt x="202" y="1819"/>
                  <a:pt x="202" y="1819"/>
                  <a:pt x="202" y="1819"/>
                </a:cubicBezTo>
                <a:cubicBezTo>
                  <a:pt x="260" y="1656"/>
                  <a:pt x="411" y="1517"/>
                  <a:pt x="607" y="1447"/>
                </a:cubicBezTo>
                <a:cubicBezTo>
                  <a:pt x="789" y="1382"/>
                  <a:pt x="985" y="1377"/>
                  <a:pt x="1170" y="1382"/>
                </a:cubicBezTo>
                <a:cubicBezTo>
                  <a:pt x="1208" y="1382"/>
                  <a:pt x="1246" y="1384"/>
                  <a:pt x="1283" y="1385"/>
                </a:cubicBezTo>
                <a:cubicBezTo>
                  <a:pt x="1434" y="1390"/>
                  <a:pt x="1590" y="1395"/>
                  <a:pt x="1742" y="1375"/>
                </a:cubicBezTo>
                <a:cubicBezTo>
                  <a:pt x="2120" y="1323"/>
                  <a:pt x="2475" y="1104"/>
                  <a:pt x="2689" y="788"/>
                </a:cubicBezTo>
                <a:cubicBezTo>
                  <a:pt x="2728" y="730"/>
                  <a:pt x="2763" y="668"/>
                  <a:pt x="2797" y="607"/>
                </a:cubicBezTo>
                <a:cubicBezTo>
                  <a:pt x="2811" y="590"/>
                  <a:pt x="2825" y="574"/>
                  <a:pt x="2838" y="558"/>
                </a:cubicBezTo>
                <a:cubicBezTo>
                  <a:pt x="2891" y="497"/>
                  <a:pt x="2945" y="433"/>
                  <a:pt x="3002" y="375"/>
                </a:cubicBezTo>
                <a:cubicBezTo>
                  <a:pt x="3150" y="227"/>
                  <a:pt x="3300" y="146"/>
                  <a:pt x="3449" y="134"/>
                </a:cubicBezTo>
                <a:lnTo>
                  <a:pt x="3448" y="126"/>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AU" sz="2400"/>
          </a:p>
        </p:txBody>
      </p:sp>
      <p:sp>
        <p:nvSpPr>
          <p:cNvPr id="13" name="Freeform 9">
            <a:extLst>
              <a:ext uri="{FF2B5EF4-FFF2-40B4-BE49-F238E27FC236}">
                <a16:creationId xmlns:a16="http://schemas.microsoft.com/office/drawing/2014/main" id="{E230C5D2-AA8C-24C0-A590-FDDD9493E51F}"/>
              </a:ext>
            </a:extLst>
          </p:cNvPr>
          <p:cNvSpPr>
            <a:spLocks/>
          </p:cNvSpPr>
          <p:nvPr/>
        </p:nvSpPr>
        <p:spPr bwMode="auto">
          <a:xfrm>
            <a:off x="3540041" y="4005065"/>
            <a:ext cx="579875" cy="1131641"/>
          </a:xfrm>
          <a:custGeom>
            <a:avLst/>
            <a:gdLst>
              <a:gd name="T0" fmla="*/ 162 w 178"/>
              <a:gd name="T1" fmla="*/ 71 h 366"/>
              <a:gd name="T2" fmla="*/ 98 w 178"/>
              <a:gd name="T3" fmla="*/ 33 h 366"/>
              <a:gd name="T4" fmla="*/ 30 w 178"/>
              <a:gd name="T5" fmla="*/ 9 h 366"/>
              <a:gd name="T6" fmla="*/ 29 w 178"/>
              <a:gd name="T7" fmla="*/ 7 h 366"/>
              <a:gd name="T8" fmla="*/ 18 w 178"/>
              <a:gd name="T9" fmla="*/ 1 h 366"/>
              <a:gd name="T10" fmla="*/ 12 w 178"/>
              <a:gd name="T11" fmla="*/ 13 h 366"/>
              <a:gd name="T12" fmla="*/ 90 w 178"/>
              <a:gd name="T13" fmla="*/ 272 h 366"/>
              <a:gd name="T14" fmla="*/ 45 w 178"/>
              <a:gd name="T15" fmla="*/ 277 h 366"/>
              <a:gd name="T16" fmla="*/ 10 w 178"/>
              <a:gd name="T17" fmla="*/ 339 h 366"/>
              <a:gd name="T18" fmla="*/ 79 w 178"/>
              <a:gd name="T19" fmla="*/ 353 h 366"/>
              <a:gd name="T20" fmla="*/ 114 w 178"/>
              <a:gd name="T21" fmla="*/ 291 h 366"/>
              <a:gd name="T22" fmla="*/ 57 w 178"/>
              <a:gd name="T23" fmla="*/ 99 h 366"/>
              <a:gd name="T24" fmla="*/ 111 w 178"/>
              <a:gd name="T25" fmla="*/ 98 h 366"/>
              <a:gd name="T26" fmla="*/ 144 w 178"/>
              <a:gd name="T27" fmla="*/ 134 h 366"/>
              <a:gd name="T28" fmla="*/ 157 w 178"/>
              <a:gd name="T29" fmla="*/ 183 h 366"/>
              <a:gd name="T30" fmla="*/ 175 w 178"/>
              <a:gd name="T31" fmla="*/ 127 h 366"/>
              <a:gd name="T32" fmla="*/ 162 w 178"/>
              <a:gd name="T33" fmla="*/ 7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366">
                <a:moveTo>
                  <a:pt x="162" y="71"/>
                </a:moveTo>
                <a:cubicBezTo>
                  <a:pt x="147" y="50"/>
                  <a:pt x="122" y="41"/>
                  <a:pt x="98" y="33"/>
                </a:cubicBezTo>
                <a:cubicBezTo>
                  <a:pt x="75" y="25"/>
                  <a:pt x="52" y="17"/>
                  <a:pt x="30" y="9"/>
                </a:cubicBezTo>
                <a:cubicBezTo>
                  <a:pt x="29" y="7"/>
                  <a:pt x="29" y="7"/>
                  <a:pt x="29" y="7"/>
                </a:cubicBezTo>
                <a:cubicBezTo>
                  <a:pt x="28" y="3"/>
                  <a:pt x="23" y="0"/>
                  <a:pt x="18" y="1"/>
                </a:cubicBezTo>
                <a:cubicBezTo>
                  <a:pt x="13" y="3"/>
                  <a:pt x="10" y="8"/>
                  <a:pt x="12" y="13"/>
                </a:cubicBezTo>
                <a:cubicBezTo>
                  <a:pt x="90" y="272"/>
                  <a:pt x="90" y="272"/>
                  <a:pt x="90" y="272"/>
                </a:cubicBezTo>
                <a:cubicBezTo>
                  <a:pt x="77" y="268"/>
                  <a:pt x="60" y="270"/>
                  <a:pt x="45" y="277"/>
                </a:cubicBezTo>
                <a:cubicBezTo>
                  <a:pt x="16" y="290"/>
                  <a:pt x="0" y="318"/>
                  <a:pt x="10" y="339"/>
                </a:cubicBezTo>
                <a:cubicBezTo>
                  <a:pt x="19" y="360"/>
                  <a:pt x="50" y="366"/>
                  <a:pt x="79" y="353"/>
                </a:cubicBezTo>
                <a:cubicBezTo>
                  <a:pt x="108" y="340"/>
                  <a:pt x="124" y="312"/>
                  <a:pt x="114" y="291"/>
                </a:cubicBezTo>
                <a:cubicBezTo>
                  <a:pt x="57" y="99"/>
                  <a:pt x="57" y="99"/>
                  <a:pt x="57" y="99"/>
                </a:cubicBezTo>
                <a:cubicBezTo>
                  <a:pt x="74" y="94"/>
                  <a:pt x="94" y="91"/>
                  <a:pt x="111" y="98"/>
                </a:cubicBezTo>
                <a:cubicBezTo>
                  <a:pt x="126" y="104"/>
                  <a:pt x="138" y="118"/>
                  <a:pt x="144" y="134"/>
                </a:cubicBezTo>
                <a:cubicBezTo>
                  <a:pt x="151" y="150"/>
                  <a:pt x="154" y="166"/>
                  <a:pt x="157" y="183"/>
                </a:cubicBezTo>
                <a:cubicBezTo>
                  <a:pt x="166" y="165"/>
                  <a:pt x="173" y="147"/>
                  <a:pt x="175" y="127"/>
                </a:cubicBezTo>
                <a:cubicBezTo>
                  <a:pt x="178" y="108"/>
                  <a:pt x="174" y="87"/>
                  <a:pt x="162" y="7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AU" sz="2400">
              <a:solidFill>
                <a:schemeClr val="accent2"/>
              </a:solidFill>
            </a:endParaRPr>
          </a:p>
        </p:txBody>
      </p:sp>
      <p:sp>
        <p:nvSpPr>
          <p:cNvPr id="20" name="Freeform 16">
            <a:extLst>
              <a:ext uri="{FF2B5EF4-FFF2-40B4-BE49-F238E27FC236}">
                <a16:creationId xmlns:a16="http://schemas.microsoft.com/office/drawing/2014/main" id="{DC93A3EF-3F1D-C629-FD88-AAB1C0E7AC79}"/>
              </a:ext>
            </a:extLst>
          </p:cNvPr>
          <p:cNvSpPr>
            <a:spLocks noEditPoints="1"/>
          </p:cNvSpPr>
          <p:nvPr/>
        </p:nvSpPr>
        <p:spPr bwMode="auto">
          <a:xfrm>
            <a:off x="4711951" y="3236979"/>
            <a:ext cx="1202987" cy="899045"/>
          </a:xfrm>
          <a:custGeom>
            <a:avLst/>
            <a:gdLst>
              <a:gd name="T0" fmla="*/ 277 w 369"/>
              <a:gd name="T1" fmla="*/ 262 h 291"/>
              <a:gd name="T2" fmla="*/ 337 w 369"/>
              <a:gd name="T3" fmla="*/ 96 h 291"/>
              <a:gd name="T4" fmla="*/ 339 w 369"/>
              <a:gd name="T5" fmla="*/ 90 h 291"/>
              <a:gd name="T6" fmla="*/ 354 w 369"/>
              <a:gd name="T7" fmla="*/ 49 h 291"/>
              <a:gd name="T8" fmla="*/ 359 w 369"/>
              <a:gd name="T9" fmla="*/ 35 h 291"/>
              <a:gd name="T10" fmla="*/ 367 w 369"/>
              <a:gd name="T11" fmla="*/ 14 h 291"/>
              <a:gd name="T12" fmla="*/ 357 w 369"/>
              <a:gd name="T13" fmla="*/ 0 h 291"/>
              <a:gd name="T14" fmla="*/ 177 w 369"/>
              <a:gd name="T15" fmla="*/ 0 h 291"/>
              <a:gd name="T16" fmla="*/ 164 w 369"/>
              <a:gd name="T17" fmla="*/ 7 h 291"/>
              <a:gd name="T18" fmla="*/ 163 w 369"/>
              <a:gd name="T19" fmla="*/ 9 h 291"/>
              <a:gd name="T20" fmla="*/ 162 w 369"/>
              <a:gd name="T21" fmla="*/ 11 h 291"/>
              <a:gd name="T22" fmla="*/ 149 w 369"/>
              <a:gd name="T23" fmla="*/ 49 h 291"/>
              <a:gd name="T24" fmla="*/ 135 w 369"/>
              <a:gd name="T25" fmla="*/ 86 h 291"/>
              <a:gd name="T26" fmla="*/ 132 w 369"/>
              <a:gd name="T27" fmla="*/ 96 h 291"/>
              <a:gd name="T28" fmla="*/ 88 w 369"/>
              <a:gd name="T29" fmla="*/ 217 h 291"/>
              <a:gd name="T30" fmla="*/ 56 w 369"/>
              <a:gd name="T31" fmla="*/ 198 h 291"/>
              <a:gd name="T32" fmla="*/ 4 w 369"/>
              <a:gd name="T33" fmla="*/ 221 h 291"/>
              <a:gd name="T34" fmla="*/ 42 w 369"/>
              <a:gd name="T35" fmla="*/ 264 h 291"/>
              <a:gd name="T36" fmla="*/ 95 w 369"/>
              <a:gd name="T37" fmla="*/ 241 h 291"/>
              <a:gd name="T38" fmla="*/ 147 w 369"/>
              <a:gd name="T39" fmla="*/ 96 h 291"/>
              <a:gd name="T40" fmla="*/ 321 w 369"/>
              <a:gd name="T41" fmla="*/ 96 h 291"/>
              <a:gd name="T42" fmla="*/ 271 w 369"/>
              <a:gd name="T43" fmla="*/ 238 h 291"/>
              <a:gd name="T44" fmla="*/ 239 w 369"/>
              <a:gd name="T45" fmla="*/ 219 h 291"/>
              <a:gd name="T46" fmla="*/ 186 w 369"/>
              <a:gd name="T47" fmla="*/ 243 h 291"/>
              <a:gd name="T48" fmla="*/ 224 w 369"/>
              <a:gd name="T49" fmla="*/ 286 h 291"/>
              <a:gd name="T50" fmla="*/ 277 w 369"/>
              <a:gd name="T51" fmla="*/ 262 h 291"/>
              <a:gd name="T52" fmla="*/ 154 w 369"/>
              <a:gd name="T53" fmla="*/ 76 h 291"/>
              <a:gd name="T54" fmla="*/ 164 w 369"/>
              <a:gd name="T55" fmla="*/ 49 h 291"/>
              <a:gd name="T56" fmla="*/ 338 w 369"/>
              <a:gd name="T57" fmla="*/ 49 h 291"/>
              <a:gd name="T58" fmla="*/ 329 w 369"/>
              <a:gd name="T59" fmla="*/ 76 h 291"/>
              <a:gd name="T60" fmla="*/ 154 w 369"/>
              <a:gd name="T61" fmla="*/ 7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9" h="291">
                <a:moveTo>
                  <a:pt x="277" y="262"/>
                </a:moveTo>
                <a:cubicBezTo>
                  <a:pt x="337" y="96"/>
                  <a:pt x="337" y="96"/>
                  <a:pt x="337" y="96"/>
                </a:cubicBezTo>
                <a:cubicBezTo>
                  <a:pt x="339" y="90"/>
                  <a:pt x="339" y="90"/>
                  <a:pt x="339" y="90"/>
                </a:cubicBezTo>
                <a:cubicBezTo>
                  <a:pt x="354" y="49"/>
                  <a:pt x="354" y="49"/>
                  <a:pt x="354" y="49"/>
                </a:cubicBezTo>
                <a:cubicBezTo>
                  <a:pt x="359" y="35"/>
                  <a:pt x="359" y="35"/>
                  <a:pt x="359" y="35"/>
                </a:cubicBezTo>
                <a:cubicBezTo>
                  <a:pt x="367" y="14"/>
                  <a:pt x="367" y="14"/>
                  <a:pt x="367" y="14"/>
                </a:cubicBezTo>
                <a:cubicBezTo>
                  <a:pt x="369" y="7"/>
                  <a:pt x="364" y="0"/>
                  <a:pt x="357" y="0"/>
                </a:cubicBezTo>
                <a:cubicBezTo>
                  <a:pt x="177" y="0"/>
                  <a:pt x="177" y="0"/>
                  <a:pt x="177" y="0"/>
                </a:cubicBezTo>
                <a:cubicBezTo>
                  <a:pt x="172" y="0"/>
                  <a:pt x="167" y="3"/>
                  <a:pt x="164" y="7"/>
                </a:cubicBezTo>
                <a:cubicBezTo>
                  <a:pt x="164" y="7"/>
                  <a:pt x="163" y="8"/>
                  <a:pt x="163" y="9"/>
                </a:cubicBezTo>
                <a:cubicBezTo>
                  <a:pt x="162" y="11"/>
                  <a:pt x="162" y="11"/>
                  <a:pt x="162" y="11"/>
                </a:cubicBezTo>
                <a:cubicBezTo>
                  <a:pt x="149" y="49"/>
                  <a:pt x="149" y="49"/>
                  <a:pt x="149" y="49"/>
                </a:cubicBezTo>
                <a:cubicBezTo>
                  <a:pt x="135" y="86"/>
                  <a:pt x="135" y="86"/>
                  <a:pt x="135" y="86"/>
                </a:cubicBezTo>
                <a:cubicBezTo>
                  <a:pt x="132" y="96"/>
                  <a:pt x="132" y="96"/>
                  <a:pt x="132" y="96"/>
                </a:cubicBezTo>
                <a:cubicBezTo>
                  <a:pt x="88" y="217"/>
                  <a:pt x="88" y="217"/>
                  <a:pt x="88" y="217"/>
                </a:cubicBezTo>
                <a:cubicBezTo>
                  <a:pt x="81" y="208"/>
                  <a:pt x="70" y="201"/>
                  <a:pt x="56" y="198"/>
                </a:cubicBezTo>
                <a:cubicBezTo>
                  <a:pt x="31" y="193"/>
                  <a:pt x="8" y="203"/>
                  <a:pt x="4" y="221"/>
                </a:cubicBezTo>
                <a:cubicBezTo>
                  <a:pt x="0" y="240"/>
                  <a:pt x="17" y="259"/>
                  <a:pt x="42" y="264"/>
                </a:cubicBezTo>
                <a:cubicBezTo>
                  <a:pt x="68" y="270"/>
                  <a:pt x="91" y="259"/>
                  <a:pt x="95" y="241"/>
                </a:cubicBezTo>
                <a:cubicBezTo>
                  <a:pt x="147" y="96"/>
                  <a:pt x="147" y="96"/>
                  <a:pt x="147" y="96"/>
                </a:cubicBezTo>
                <a:cubicBezTo>
                  <a:pt x="321" y="96"/>
                  <a:pt x="321" y="96"/>
                  <a:pt x="321" y="96"/>
                </a:cubicBezTo>
                <a:cubicBezTo>
                  <a:pt x="271" y="238"/>
                  <a:pt x="271" y="238"/>
                  <a:pt x="271" y="238"/>
                </a:cubicBezTo>
                <a:cubicBezTo>
                  <a:pt x="264" y="229"/>
                  <a:pt x="252" y="222"/>
                  <a:pt x="239" y="219"/>
                </a:cubicBezTo>
                <a:cubicBezTo>
                  <a:pt x="213" y="214"/>
                  <a:pt x="190" y="224"/>
                  <a:pt x="186" y="243"/>
                </a:cubicBezTo>
                <a:cubicBezTo>
                  <a:pt x="182" y="261"/>
                  <a:pt x="199" y="280"/>
                  <a:pt x="224" y="286"/>
                </a:cubicBezTo>
                <a:cubicBezTo>
                  <a:pt x="250" y="291"/>
                  <a:pt x="273" y="281"/>
                  <a:pt x="277" y="262"/>
                </a:cubicBezTo>
                <a:close/>
                <a:moveTo>
                  <a:pt x="154" y="76"/>
                </a:moveTo>
                <a:cubicBezTo>
                  <a:pt x="164" y="49"/>
                  <a:pt x="164" y="49"/>
                  <a:pt x="164" y="49"/>
                </a:cubicBezTo>
                <a:cubicBezTo>
                  <a:pt x="338" y="49"/>
                  <a:pt x="338" y="49"/>
                  <a:pt x="338" y="49"/>
                </a:cubicBezTo>
                <a:cubicBezTo>
                  <a:pt x="329" y="76"/>
                  <a:pt x="329" y="76"/>
                  <a:pt x="329" y="76"/>
                </a:cubicBezTo>
                <a:lnTo>
                  <a:pt x="154" y="76"/>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35" name="Freeform 31">
            <a:extLst>
              <a:ext uri="{FF2B5EF4-FFF2-40B4-BE49-F238E27FC236}">
                <a16:creationId xmlns:a16="http://schemas.microsoft.com/office/drawing/2014/main" id="{8FFC5AD6-D0ED-5644-636A-78AEDB4E429A}"/>
              </a:ext>
            </a:extLst>
          </p:cNvPr>
          <p:cNvSpPr>
            <a:spLocks noEditPoints="1"/>
          </p:cNvSpPr>
          <p:nvPr/>
        </p:nvSpPr>
        <p:spPr bwMode="auto">
          <a:xfrm>
            <a:off x="1199456" y="2591231"/>
            <a:ext cx="1182640" cy="2962271"/>
          </a:xfrm>
          <a:custGeom>
            <a:avLst/>
            <a:gdLst>
              <a:gd name="T0" fmla="*/ 316 w 363"/>
              <a:gd name="T1" fmla="*/ 453 h 958"/>
              <a:gd name="T2" fmla="*/ 303 w 363"/>
              <a:gd name="T3" fmla="*/ 444 h 958"/>
              <a:gd name="T4" fmla="*/ 259 w 363"/>
              <a:gd name="T5" fmla="*/ 426 h 958"/>
              <a:gd name="T6" fmla="*/ 307 w 363"/>
              <a:gd name="T7" fmla="*/ 213 h 958"/>
              <a:gd name="T8" fmla="*/ 316 w 363"/>
              <a:gd name="T9" fmla="*/ 198 h 958"/>
              <a:gd name="T10" fmla="*/ 332 w 363"/>
              <a:gd name="T11" fmla="*/ 43 h 958"/>
              <a:gd name="T12" fmla="*/ 308 w 363"/>
              <a:gd name="T13" fmla="*/ 10 h 958"/>
              <a:gd name="T14" fmla="*/ 277 w 363"/>
              <a:gd name="T15" fmla="*/ 0 h 958"/>
              <a:gd name="T16" fmla="*/ 241 w 363"/>
              <a:gd name="T17" fmla="*/ 14 h 958"/>
              <a:gd name="T18" fmla="*/ 213 w 363"/>
              <a:gd name="T19" fmla="*/ 59 h 958"/>
              <a:gd name="T20" fmla="*/ 187 w 363"/>
              <a:gd name="T21" fmla="*/ 142 h 958"/>
              <a:gd name="T22" fmla="*/ 171 w 363"/>
              <a:gd name="T23" fmla="*/ 288 h 958"/>
              <a:gd name="T24" fmla="*/ 59 w 363"/>
              <a:gd name="T25" fmla="*/ 407 h 958"/>
              <a:gd name="T26" fmla="*/ 1 w 363"/>
              <a:gd name="T27" fmla="*/ 541 h 958"/>
              <a:gd name="T28" fmla="*/ 15 w 363"/>
              <a:gd name="T29" fmla="*/ 606 h 958"/>
              <a:gd name="T30" fmla="*/ 79 w 363"/>
              <a:gd name="T31" fmla="*/ 679 h 958"/>
              <a:gd name="T32" fmla="*/ 209 w 363"/>
              <a:gd name="T33" fmla="*/ 739 h 958"/>
              <a:gd name="T34" fmla="*/ 173 w 363"/>
              <a:gd name="T35" fmla="*/ 920 h 958"/>
              <a:gd name="T36" fmla="*/ 131 w 363"/>
              <a:gd name="T37" fmla="*/ 937 h 958"/>
              <a:gd name="T38" fmla="*/ 110 w 363"/>
              <a:gd name="T39" fmla="*/ 933 h 958"/>
              <a:gd name="T40" fmla="*/ 76 w 363"/>
              <a:gd name="T41" fmla="*/ 890 h 958"/>
              <a:gd name="T42" fmla="*/ 77 w 363"/>
              <a:gd name="T43" fmla="*/ 876 h 958"/>
              <a:gd name="T44" fmla="*/ 121 w 363"/>
              <a:gd name="T45" fmla="*/ 886 h 958"/>
              <a:gd name="T46" fmla="*/ 121 w 363"/>
              <a:gd name="T47" fmla="*/ 832 h 958"/>
              <a:gd name="T48" fmla="*/ 66 w 363"/>
              <a:gd name="T49" fmla="*/ 870 h 958"/>
              <a:gd name="T50" fmla="*/ 64 w 363"/>
              <a:gd name="T51" fmla="*/ 877 h 958"/>
              <a:gd name="T52" fmla="*/ 102 w 363"/>
              <a:gd name="T53" fmla="*/ 950 h 958"/>
              <a:gd name="T54" fmla="*/ 111 w 363"/>
              <a:gd name="T55" fmla="*/ 954 h 958"/>
              <a:gd name="T56" fmla="*/ 188 w 363"/>
              <a:gd name="T57" fmla="*/ 941 h 958"/>
              <a:gd name="T58" fmla="*/ 228 w 363"/>
              <a:gd name="T59" fmla="*/ 882 h 958"/>
              <a:gd name="T60" fmla="*/ 349 w 363"/>
              <a:gd name="T61" fmla="*/ 620 h 958"/>
              <a:gd name="T62" fmla="*/ 356 w 363"/>
              <a:gd name="T63" fmla="*/ 600 h 958"/>
              <a:gd name="T64" fmla="*/ 214 w 363"/>
              <a:gd name="T65" fmla="*/ 227 h 958"/>
              <a:gd name="T66" fmla="*/ 228 w 363"/>
              <a:gd name="T67" fmla="*/ 135 h 958"/>
              <a:gd name="T68" fmla="*/ 247 w 363"/>
              <a:gd name="T69" fmla="*/ 70 h 958"/>
              <a:gd name="T70" fmla="*/ 265 w 363"/>
              <a:gd name="T71" fmla="*/ 40 h 958"/>
              <a:gd name="T72" fmla="*/ 276 w 363"/>
              <a:gd name="T73" fmla="*/ 34 h 958"/>
              <a:gd name="T74" fmla="*/ 296 w 363"/>
              <a:gd name="T75" fmla="*/ 45 h 958"/>
              <a:gd name="T76" fmla="*/ 313 w 363"/>
              <a:gd name="T77" fmla="*/ 83 h 958"/>
              <a:gd name="T78" fmla="*/ 293 w 363"/>
              <a:gd name="T79" fmla="*/ 194 h 958"/>
              <a:gd name="T80" fmla="*/ 214 w 363"/>
              <a:gd name="T81" fmla="*/ 227 h 958"/>
              <a:gd name="T82" fmla="*/ 172 w 363"/>
              <a:gd name="T83" fmla="*/ 440 h 958"/>
              <a:gd name="T84" fmla="*/ 137 w 363"/>
              <a:gd name="T85" fmla="*/ 469 h 958"/>
              <a:gd name="T86" fmla="*/ 121 w 363"/>
              <a:gd name="T87" fmla="*/ 496 h 958"/>
              <a:gd name="T88" fmla="*/ 113 w 363"/>
              <a:gd name="T89" fmla="*/ 528 h 958"/>
              <a:gd name="T90" fmla="*/ 113 w 363"/>
              <a:gd name="T91" fmla="*/ 557 h 958"/>
              <a:gd name="T92" fmla="*/ 154 w 363"/>
              <a:gd name="T93" fmla="*/ 635 h 958"/>
              <a:gd name="T94" fmla="*/ 130 w 363"/>
              <a:gd name="T95" fmla="*/ 579 h 958"/>
              <a:gd name="T96" fmla="*/ 149 w 363"/>
              <a:gd name="T97" fmla="*/ 489 h 958"/>
              <a:gd name="T98" fmla="*/ 154 w 363"/>
              <a:gd name="T99" fmla="*/ 483 h 958"/>
              <a:gd name="T100" fmla="*/ 181 w 363"/>
              <a:gd name="T101" fmla="*/ 463 h 958"/>
              <a:gd name="T102" fmla="*/ 325 w 363"/>
              <a:gd name="T103" fmla="*/ 584 h 958"/>
              <a:gd name="T104" fmla="*/ 321 w 363"/>
              <a:gd name="T105" fmla="*/ 595 h 958"/>
              <a:gd name="T106" fmla="*/ 305 w 363"/>
              <a:gd name="T107" fmla="*/ 625 h 958"/>
              <a:gd name="T108" fmla="*/ 254 w 363"/>
              <a:gd name="T109" fmla="*/ 455 h 958"/>
              <a:gd name="T110" fmla="*/ 286 w 363"/>
              <a:gd name="T111" fmla="*/ 469 h 958"/>
              <a:gd name="T112" fmla="*/ 294 w 363"/>
              <a:gd name="T113" fmla="*/ 475 h 958"/>
              <a:gd name="T114" fmla="*/ 327 w 363"/>
              <a:gd name="T115" fmla="*/ 54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3" h="958">
                <a:moveTo>
                  <a:pt x="361" y="535"/>
                </a:moveTo>
                <a:cubicBezTo>
                  <a:pt x="358" y="517"/>
                  <a:pt x="351" y="499"/>
                  <a:pt x="342" y="484"/>
                </a:cubicBezTo>
                <a:cubicBezTo>
                  <a:pt x="337" y="476"/>
                  <a:pt x="332" y="469"/>
                  <a:pt x="326" y="463"/>
                </a:cubicBezTo>
                <a:cubicBezTo>
                  <a:pt x="324" y="461"/>
                  <a:pt x="323" y="460"/>
                  <a:pt x="321" y="458"/>
                </a:cubicBezTo>
                <a:cubicBezTo>
                  <a:pt x="316" y="453"/>
                  <a:pt x="316" y="453"/>
                  <a:pt x="316" y="453"/>
                </a:cubicBezTo>
                <a:cubicBezTo>
                  <a:pt x="313" y="451"/>
                  <a:pt x="313" y="451"/>
                  <a:pt x="313" y="451"/>
                </a:cubicBezTo>
                <a:cubicBezTo>
                  <a:pt x="312" y="450"/>
                  <a:pt x="312" y="450"/>
                  <a:pt x="311" y="449"/>
                </a:cubicBezTo>
                <a:cubicBezTo>
                  <a:pt x="306" y="446"/>
                  <a:pt x="306" y="446"/>
                  <a:pt x="306" y="446"/>
                </a:cubicBezTo>
                <a:cubicBezTo>
                  <a:pt x="304" y="445"/>
                  <a:pt x="304" y="445"/>
                  <a:pt x="304" y="445"/>
                </a:cubicBezTo>
                <a:cubicBezTo>
                  <a:pt x="303" y="444"/>
                  <a:pt x="303" y="444"/>
                  <a:pt x="303" y="444"/>
                </a:cubicBezTo>
                <a:cubicBezTo>
                  <a:pt x="300" y="442"/>
                  <a:pt x="300" y="442"/>
                  <a:pt x="300" y="442"/>
                </a:cubicBezTo>
                <a:cubicBezTo>
                  <a:pt x="295" y="439"/>
                  <a:pt x="295" y="439"/>
                  <a:pt x="295" y="439"/>
                </a:cubicBezTo>
                <a:cubicBezTo>
                  <a:pt x="291" y="437"/>
                  <a:pt x="287" y="435"/>
                  <a:pt x="283" y="433"/>
                </a:cubicBezTo>
                <a:cubicBezTo>
                  <a:pt x="279" y="432"/>
                  <a:pt x="275" y="431"/>
                  <a:pt x="271" y="429"/>
                </a:cubicBezTo>
                <a:cubicBezTo>
                  <a:pt x="267" y="428"/>
                  <a:pt x="263" y="427"/>
                  <a:pt x="259" y="426"/>
                </a:cubicBezTo>
                <a:cubicBezTo>
                  <a:pt x="246" y="424"/>
                  <a:pt x="233" y="424"/>
                  <a:pt x="220" y="425"/>
                </a:cubicBezTo>
                <a:cubicBezTo>
                  <a:pt x="217" y="388"/>
                  <a:pt x="214" y="351"/>
                  <a:pt x="213" y="313"/>
                </a:cubicBezTo>
                <a:cubicBezTo>
                  <a:pt x="225" y="301"/>
                  <a:pt x="237" y="289"/>
                  <a:pt x="249" y="277"/>
                </a:cubicBezTo>
                <a:cubicBezTo>
                  <a:pt x="254" y="272"/>
                  <a:pt x="259" y="266"/>
                  <a:pt x="264" y="261"/>
                </a:cubicBezTo>
                <a:cubicBezTo>
                  <a:pt x="279" y="246"/>
                  <a:pt x="294" y="230"/>
                  <a:pt x="307" y="213"/>
                </a:cubicBezTo>
                <a:cubicBezTo>
                  <a:pt x="308" y="211"/>
                  <a:pt x="308" y="211"/>
                  <a:pt x="308" y="211"/>
                </a:cubicBezTo>
                <a:cubicBezTo>
                  <a:pt x="309" y="210"/>
                  <a:pt x="309" y="210"/>
                  <a:pt x="309" y="210"/>
                </a:cubicBezTo>
                <a:cubicBezTo>
                  <a:pt x="309" y="210"/>
                  <a:pt x="310" y="209"/>
                  <a:pt x="310" y="209"/>
                </a:cubicBezTo>
                <a:cubicBezTo>
                  <a:pt x="312" y="205"/>
                  <a:pt x="312" y="205"/>
                  <a:pt x="312" y="205"/>
                </a:cubicBezTo>
                <a:cubicBezTo>
                  <a:pt x="313" y="203"/>
                  <a:pt x="315" y="201"/>
                  <a:pt x="316" y="198"/>
                </a:cubicBezTo>
                <a:cubicBezTo>
                  <a:pt x="321" y="190"/>
                  <a:pt x="321" y="190"/>
                  <a:pt x="321" y="190"/>
                </a:cubicBezTo>
                <a:cubicBezTo>
                  <a:pt x="325" y="182"/>
                  <a:pt x="325" y="182"/>
                  <a:pt x="325" y="182"/>
                </a:cubicBezTo>
                <a:cubicBezTo>
                  <a:pt x="330" y="172"/>
                  <a:pt x="334" y="161"/>
                  <a:pt x="337" y="149"/>
                </a:cubicBezTo>
                <a:cubicBezTo>
                  <a:pt x="344" y="127"/>
                  <a:pt x="346" y="102"/>
                  <a:pt x="343" y="78"/>
                </a:cubicBezTo>
                <a:cubicBezTo>
                  <a:pt x="341" y="66"/>
                  <a:pt x="337" y="54"/>
                  <a:pt x="332" y="43"/>
                </a:cubicBezTo>
                <a:cubicBezTo>
                  <a:pt x="331" y="41"/>
                  <a:pt x="331" y="40"/>
                  <a:pt x="330" y="38"/>
                </a:cubicBezTo>
                <a:cubicBezTo>
                  <a:pt x="329" y="36"/>
                  <a:pt x="329" y="36"/>
                  <a:pt x="329" y="36"/>
                </a:cubicBezTo>
                <a:cubicBezTo>
                  <a:pt x="328" y="34"/>
                  <a:pt x="328" y="34"/>
                  <a:pt x="328" y="34"/>
                </a:cubicBezTo>
                <a:cubicBezTo>
                  <a:pt x="326" y="31"/>
                  <a:pt x="324" y="28"/>
                  <a:pt x="322" y="26"/>
                </a:cubicBezTo>
                <a:cubicBezTo>
                  <a:pt x="318" y="20"/>
                  <a:pt x="314" y="15"/>
                  <a:pt x="308" y="10"/>
                </a:cubicBezTo>
                <a:cubicBezTo>
                  <a:pt x="302" y="6"/>
                  <a:pt x="294" y="2"/>
                  <a:pt x="286" y="0"/>
                </a:cubicBezTo>
                <a:cubicBezTo>
                  <a:pt x="284" y="0"/>
                  <a:pt x="284" y="0"/>
                  <a:pt x="284" y="0"/>
                </a:cubicBezTo>
                <a:cubicBezTo>
                  <a:pt x="285" y="0"/>
                  <a:pt x="282" y="0"/>
                  <a:pt x="282" y="0"/>
                </a:cubicBezTo>
                <a:cubicBezTo>
                  <a:pt x="280" y="0"/>
                  <a:pt x="280" y="0"/>
                  <a:pt x="280" y="0"/>
                </a:cubicBezTo>
                <a:cubicBezTo>
                  <a:pt x="277" y="0"/>
                  <a:pt x="277" y="0"/>
                  <a:pt x="277" y="0"/>
                </a:cubicBezTo>
                <a:cubicBezTo>
                  <a:pt x="276" y="0"/>
                  <a:pt x="275" y="0"/>
                  <a:pt x="274" y="0"/>
                </a:cubicBezTo>
                <a:cubicBezTo>
                  <a:pt x="273" y="0"/>
                  <a:pt x="271" y="0"/>
                  <a:pt x="270" y="0"/>
                </a:cubicBezTo>
                <a:cubicBezTo>
                  <a:pt x="269" y="0"/>
                  <a:pt x="268" y="1"/>
                  <a:pt x="267" y="1"/>
                </a:cubicBezTo>
                <a:cubicBezTo>
                  <a:pt x="265" y="1"/>
                  <a:pt x="263" y="2"/>
                  <a:pt x="261" y="3"/>
                </a:cubicBezTo>
                <a:cubicBezTo>
                  <a:pt x="253" y="5"/>
                  <a:pt x="247" y="10"/>
                  <a:pt x="241" y="14"/>
                </a:cubicBezTo>
                <a:cubicBezTo>
                  <a:pt x="236" y="19"/>
                  <a:pt x="232" y="24"/>
                  <a:pt x="228" y="30"/>
                </a:cubicBezTo>
                <a:cubicBezTo>
                  <a:pt x="224" y="35"/>
                  <a:pt x="221" y="40"/>
                  <a:pt x="218" y="46"/>
                </a:cubicBezTo>
                <a:cubicBezTo>
                  <a:pt x="217" y="49"/>
                  <a:pt x="216" y="52"/>
                  <a:pt x="214" y="54"/>
                </a:cubicBezTo>
                <a:cubicBezTo>
                  <a:pt x="213" y="57"/>
                  <a:pt x="213" y="57"/>
                  <a:pt x="213" y="57"/>
                </a:cubicBezTo>
                <a:cubicBezTo>
                  <a:pt x="213" y="59"/>
                  <a:pt x="213" y="59"/>
                  <a:pt x="213" y="59"/>
                </a:cubicBezTo>
                <a:cubicBezTo>
                  <a:pt x="211" y="63"/>
                  <a:pt x="211" y="63"/>
                  <a:pt x="211" y="63"/>
                </a:cubicBezTo>
                <a:cubicBezTo>
                  <a:pt x="205" y="78"/>
                  <a:pt x="205" y="78"/>
                  <a:pt x="205" y="78"/>
                </a:cubicBezTo>
                <a:cubicBezTo>
                  <a:pt x="203" y="83"/>
                  <a:pt x="202" y="89"/>
                  <a:pt x="200" y="94"/>
                </a:cubicBezTo>
                <a:cubicBezTo>
                  <a:pt x="196" y="105"/>
                  <a:pt x="194" y="116"/>
                  <a:pt x="191" y="126"/>
                </a:cubicBezTo>
                <a:cubicBezTo>
                  <a:pt x="189" y="132"/>
                  <a:pt x="188" y="137"/>
                  <a:pt x="187" y="142"/>
                </a:cubicBezTo>
                <a:cubicBezTo>
                  <a:pt x="186" y="148"/>
                  <a:pt x="184" y="153"/>
                  <a:pt x="183" y="159"/>
                </a:cubicBezTo>
                <a:cubicBezTo>
                  <a:pt x="182" y="164"/>
                  <a:pt x="181" y="169"/>
                  <a:pt x="180" y="175"/>
                </a:cubicBezTo>
                <a:cubicBezTo>
                  <a:pt x="180" y="180"/>
                  <a:pt x="179" y="186"/>
                  <a:pt x="178" y="191"/>
                </a:cubicBezTo>
                <a:cubicBezTo>
                  <a:pt x="176" y="202"/>
                  <a:pt x="175" y="213"/>
                  <a:pt x="174" y="223"/>
                </a:cubicBezTo>
                <a:cubicBezTo>
                  <a:pt x="172" y="245"/>
                  <a:pt x="171" y="266"/>
                  <a:pt x="171" y="288"/>
                </a:cubicBezTo>
                <a:cubicBezTo>
                  <a:pt x="171" y="296"/>
                  <a:pt x="171" y="305"/>
                  <a:pt x="171" y="314"/>
                </a:cubicBezTo>
                <a:cubicBezTo>
                  <a:pt x="162" y="320"/>
                  <a:pt x="154" y="326"/>
                  <a:pt x="146" y="332"/>
                </a:cubicBezTo>
                <a:cubicBezTo>
                  <a:pt x="128" y="345"/>
                  <a:pt x="111" y="358"/>
                  <a:pt x="94" y="372"/>
                </a:cubicBezTo>
                <a:cubicBezTo>
                  <a:pt x="86" y="380"/>
                  <a:pt x="78" y="387"/>
                  <a:pt x="70" y="395"/>
                </a:cubicBezTo>
                <a:cubicBezTo>
                  <a:pt x="66" y="399"/>
                  <a:pt x="62" y="403"/>
                  <a:pt x="59" y="407"/>
                </a:cubicBezTo>
                <a:cubicBezTo>
                  <a:pt x="55" y="411"/>
                  <a:pt x="52" y="415"/>
                  <a:pt x="48" y="420"/>
                </a:cubicBezTo>
                <a:cubicBezTo>
                  <a:pt x="41" y="428"/>
                  <a:pt x="35" y="438"/>
                  <a:pt x="29" y="447"/>
                </a:cubicBezTo>
                <a:cubicBezTo>
                  <a:pt x="24" y="457"/>
                  <a:pt x="19" y="466"/>
                  <a:pt x="14" y="477"/>
                </a:cubicBezTo>
                <a:cubicBezTo>
                  <a:pt x="10" y="487"/>
                  <a:pt x="7" y="497"/>
                  <a:pt x="4" y="508"/>
                </a:cubicBezTo>
                <a:cubicBezTo>
                  <a:pt x="2" y="519"/>
                  <a:pt x="1" y="530"/>
                  <a:pt x="1" y="541"/>
                </a:cubicBezTo>
                <a:cubicBezTo>
                  <a:pt x="0" y="544"/>
                  <a:pt x="0" y="547"/>
                  <a:pt x="1" y="550"/>
                </a:cubicBezTo>
                <a:cubicBezTo>
                  <a:pt x="1" y="553"/>
                  <a:pt x="1" y="555"/>
                  <a:pt x="1" y="558"/>
                </a:cubicBezTo>
                <a:cubicBezTo>
                  <a:pt x="2" y="567"/>
                  <a:pt x="2" y="567"/>
                  <a:pt x="2" y="567"/>
                </a:cubicBezTo>
                <a:cubicBezTo>
                  <a:pt x="3" y="570"/>
                  <a:pt x="3" y="572"/>
                  <a:pt x="4" y="575"/>
                </a:cubicBezTo>
                <a:cubicBezTo>
                  <a:pt x="6" y="586"/>
                  <a:pt x="10" y="596"/>
                  <a:pt x="15" y="606"/>
                </a:cubicBezTo>
                <a:cubicBezTo>
                  <a:pt x="24" y="627"/>
                  <a:pt x="38" y="644"/>
                  <a:pt x="54" y="659"/>
                </a:cubicBezTo>
                <a:cubicBezTo>
                  <a:pt x="60" y="664"/>
                  <a:pt x="60" y="664"/>
                  <a:pt x="60" y="664"/>
                </a:cubicBezTo>
                <a:cubicBezTo>
                  <a:pt x="66" y="670"/>
                  <a:pt x="66" y="670"/>
                  <a:pt x="66" y="670"/>
                </a:cubicBezTo>
                <a:cubicBezTo>
                  <a:pt x="73" y="675"/>
                  <a:pt x="73" y="675"/>
                  <a:pt x="73" y="675"/>
                </a:cubicBezTo>
                <a:cubicBezTo>
                  <a:pt x="79" y="679"/>
                  <a:pt x="79" y="679"/>
                  <a:pt x="79" y="679"/>
                </a:cubicBezTo>
                <a:cubicBezTo>
                  <a:pt x="86" y="684"/>
                  <a:pt x="86" y="684"/>
                  <a:pt x="86" y="684"/>
                </a:cubicBezTo>
                <a:cubicBezTo>
                  <a:pt x="89" y="685"/>
                  <a:pt x="91" y="686"/>
                  <a:pt x="93" y="688"/>
                </a:cubicBezTo>
                <a:cubicBezTo>
                  <a:pt x="98" y="690"/>
                  <a:pt x="103" y="693"/>
                  <a:pt x="108" y="695"/>
                </a:cubicBezTo>
                <a:cubicBezTo>
                  <a:pt x="139" y="710"/>
                  <a:pt x="174" y="717"/>
                  <a:pt x="208" y="715"/>
                </a:cubicBezTo>
                <a:cubicBezTo>
                  <a:pt x="209" y="723"/>
                  <a:pt x="209" y="731"/>
                  <a:pt x="209" y="739"/>
                </a:cubicBezTo>
                <a:cubicBezTo>
                  <a:pt x="210" y="772"/>
                  <a:pt x="210" y="803"/>
                  <a:pt x="207" y="833"/>
                </a:cubicBezTo>
                <a:cubicBezTo>
                  <a:pt x="205" y="861"/>
                  <a:pt x="199" y="888"/>
                  <a:pt x="185" y="907"/>
                </a:cubicBezTo>
                <a:cubicBezTo>
                  <a:pt x="182" y="912"/>
                  <a:pt x="178" y="916"/>
                  <a:pt x="174" y="920"/>
                </a:cubicBezTo>
                <a:cubicBezTo>
                  <a:pt x="174" y="920"/>
                  <a:pt x="174" y="919"/>
                  <a:pt x="174" y="920"/>
                </a:cubicBezTo>
                <a:cubicBezTo>
                  <a:pt x="173" y="920"/>
                  <a:pt x="173" y="920"/>
                  <a:pt x="173" y="920"/>
                </a:cubicBezTo>
                <a:cubicBezTo>
                  <a:pt x="173" y="921"/>
                  <a:pt x="173" y="921"/>
                  <a:pt x="173" y="921"/>
                </a:cubicBezTo>
                <a:cubicBezTo>
                  <a:pt x="171" y="922"/>
                  <a:pt x="171" y="922"/>
                  <a:pt x="171" y="922"/>
                </a:cubicBezTo>
                <a:cubicBezTo>
                  <a:pt x="168" y="925"/>
                  <a:pt x="168" y="925"/>
                  <a:pt x="168" y="925"/>
                </a:cubicBezTo>
                <a:cubicBezTo>
                  <a:pt x="165" y="926"/>
                  <a:pt x="163" y="928"/>
                  <a:pt x="161" y="929"/>
                </a:cubicBezTo>
                <a:cubicBezTo>
                  <a:pt x="151" y="934"/>
                  <a:pt x="141" y="936"/>
                  <a:pt x="131" y="937"/>
                </a:cubicBezTo>
                <a:cubicBezTo>
                  <a:pt x="126" y="937"/>
                  <a:pt x="121" y="936"/>
                  <a:pt x="117" y="935"/>
                </a:cubicBezTo>
                <a:cubicBezTo>
                  <a:pt x="115" y="935"/>
                  <a:pt x="114" y="934"/>
                  <a:pt x="113" y="934"/>
                </a:cubicBezTo>
                <a:cubicBezTo>
                  <a:pt x="112" y="933"/>
                  <a:pt x="112" y="933"/>
                  <a:pt x="112" y="933"/>
                </a:cubicBezTo>
                <a:cubicBezTo>
                  <a:pt x="111" y="933"/>
                  <a:pt x="111" y="933"/>
                  <a:pt x="111" y="933"/>
                </a:cubicBezTo>
                <a:cubicBezTo>
                  <a:pt x="110" y="933"/>
                  <a:pt x="110" y="933"/>
                  <a:pt x="110" y="933"/>
                </a:cubicBezTo>
                <a:cubicBezTo>
                  <a:pt x="110" y="933"/>
                  <a:pt x="110" y="933"/>
                  <a:pt x="110" y="933"/>
                </a:cubicBezTo>
                <a:cubicBezTo>
                  <a:pt x="109" y="932"/>
                  <a:pt x="108" y="932"/>
                  <a:pt x="107" y="931"/>
                </a:cubicBezTo>
                <a:cubicBezTo>
                  <a:pt x="105" y="931"/>
                  <a:pt x="105" y="930"/>
                  <a:pt x="104" y="930"/>
                </a:cubicBezTo>
                <a:cubicBezTo>
                  <a:pt x="96" y="925"/>
                  <a:pt x="89" y="919"/>
                  <a:pt x="85" y="912"/>
                </a:cubicBezTo>
                <a:cubicBezTo>
                  <a:pt x="80" y="905"/>
                  <a:pt x="77" y="897"/>
                  <a:pt x="76" y="890"/>
                </a:cubicBezTo>
                <a:cubicBezTo>
                  <a:pt x="76" y="886"/>
                  <a:pt x="76" y="882"/>
                  <a:pt x="76" y="879"/>
                </a:cubicBezTo>
                <a:cubicBezTo>
                  <a:pt x="76" y="877"/>
                  <a:pt x="76" y="877"/>
                  <a:pt x="76" y="877"/>
                </a:cubicBezTo>
                <a:cubicBezTo>
                  <a:pt x="76" y="878"/>
                  <a:pt x="76" y="877"/>
                  <a:pt x="76" y="877"/>
                </a:cubicBezTo>
                <a:cubicBezTo>
                  <a:pt x="76" y="877"/>
                  <a:pt x="76" y="877"/>
                  <a:pt x="76" y="877"/>
                </a:cubicBezTo>
                <a:cubicBezTo>
                  <a:pt x="77" y="876"/>
                  <a:pt x="77" y="876"/>
                  <a:pt x="77" y="876"/>
                </a:cubicBezTo>
                <a:cubicBezTo>
                  <a:pt x="77" y="875"/>
                  <a:pt x="77" y="874"/>
                  <a:pt x="77" y="873"/>
                </a:cubicBezTo>
                <a:cubicBezTo>
                  <a:pt x="78" y="872"/>
                  <a:pt x="78" y="870"/>
                  <a:pt x="79" y="869"/>
                </a:cubicBezTo>
                <a:cubicBezTo>
                  <a:pt x="83" y="858"/>
                  <a:pt x="90" y="850"/>
                  <a:pt x="98" y="845"/>
                </a:cubicBezTo>
                <a:cubicBezTo>
                  <a:pt x="95" y="849"/>
                  <a:pt x="94" y="854"/>
                  <a:pt x="94" y="859"/>
                </a:cubicBezTo>
                <a:cubicBezTo>
                  <a:pt x="94" y="874"/>
                  <a:pt x="106" y="886"/>
                  <a:pt x="121" y="886"/>
                </a:cubicBezTo>
                <a:cubicBezTo>
                  <a:pt x="136" y="886"/>
                  <a:pt x="148" y="874"/>
                  <a:pt x="148" y="859"/>
                </a:cubicBezTo>
                <a:cubicBezTo>
                  <a:pt x="148" y="847"/>
                  <a:pt x="141" y="837"/>
                  <a:pt x="131" y="834"/>
                </a:cubicBezTo>
                <a:cubicBezTo>
                  <a:pt x="131" y="833"/>
                  <a:pt x="131" y="833"/>
                  <a:pt x="131" y="833"/>
                </a:cubicBezTo>
                <a:cubicBezTo>
                  <a:pt x="131" y="833"/>
                  <a:pt x="130" y="833"/>
                  <a:pt x="130" y="833"/>
                </a:cubicBezTo>
                <a:cubicBezTo>
                  <a:pt x="127" y="832"/>
                  <a:pt x="124" y="832"/>
                  <a:pt x="121" y="832"/>
                </a:cubicBezTo>
                <a:cubicBezTo>
                  <a:pt x="121" y="832"/>
                  <a:pt x="120" y="832"/>
                  <a:pt x="120" y="832"/>
                </a:cubicBezTo>
                <a:cubicBezTo>
                  <a:pt x="114" y="832"/>
                  <a:pt x="106" y="832"/>
                  <a:pt x="98" y="836"/>
                </a:cubicBezTo>
                <a:cubicBezTo>
                  <a:pt x="93" y="838"/>
                  <a:pt x="87" y="842"/>
                  <a:pt x="82" y="846"/>
                </a:cubicBezTo>
                <a:cubicBezTo>
                  <a:pt x="77" y="851"/>
                  <a:pt x="72" y="857"/>
                  <a:pt x="68" y="864"/>
                </a:cubicBezTo>
                <a:cubicBezTo>
                  <a:pt x="67" y="866"/>
                  <a:pt x="66" y="868"/>
                  <a:pt x="66" y="870"/>
                </a:cubicBezTo>
                <a:cubicBezTo>
                  <a:pt x="65" y="871"/>
                  <a:pt x="65" y="872"/>
                  <a:pt x="65" y="873"/>
                </a:cubicBezTo>
                <a:cubicBezTo>
                  <a:pt x="64" y="874"/>
                  <a:pt x="64" y="874"/>
                  <a:pt x="64" y="874"/>
                </a:cubicBezTo>
                <a:cubicBezTo>
                  <a:pt x="64" y="874"/>
                  <a:pt x="64" y="874"/>
                  <a:pt x="64" y="874"/>
                </a:cubicBezTo>
                <a:cubicBezTo>
                  <a:pt x="64" y="875"/>
                  <a:pt x="64" y="874"/>
                  <a:pt x="64" y="875"/>
                </a:cubicBezTo>
                <a:cubicBezTo>
                  <a:pt x="64" y="877"/>
                  <a:pt x="64" y="877"/>
                  <a:pt x="64" y="877"/>
                </a:cubicBezTo>
                <a:cubicBezTo>
                  <a:pt x="63" y="881"/>
                  <a:pt x="63" y="886"/>
                  <a:pt x="63" y="891"/>
                </a:cubicBezTo>
                <a:cubicBezTo>
                  <a:pt x="63" y="900"/>
                  <a:pt x="66" y="911"/>
                  <a:pt x="71" y="920"/>
                </a:cubicBezTo>
                <a:cubicBezTo>
                  <a:pt x="76" y="930"/>
                  <a:pt x="84" y="939"/>
                  <a:pt x="94" y="946"/>
                </a:cubicBezTo>
                <a:cubicBezTo>
                  <a:pt x="95" y="947"/>
                  <a:pt x="97" y="948"/>
                  <a:pt x="98" y="948"/>
                </a:cubicBezTo>
                <a:cubicBezTo>
                  <a:pt x="99" y="949"/>
                  <a:pt x="101" y="950"/>
                  <a:pt x="102" y="950"/>
                </a:cubicBezTo>
                <a:cubicBezTo>
                  <a:pt x="102" y="950"/>
                  <a:pt x="103" y="951"/>
                  <a:pt x="103" y="951"/>
                </a:cubicBezTo>
                <a:cubicBezTo>
                  <a:pt x="103" y="951"/>
                  <a:pt x="103" y="951"/>
                  <a:pt x="103" y="951"/>
                </a:cubicBezTo>
                <a:cubicBezTo>
                  <a:pt x="104" y="951"/>
                  <a:pt x="104" y="951"/>
                  <a:pt x="104" y="951"/>
                </a:cubicBezTo>
                <a:cubicBezTo>
                  <a:pt x="106" y="952"/>
                  <a:pt x="106" y="952"/>
                  <a:pt x="106" y="952"/>
                </a:cubicBezTo>
                <a:cubicBezTo>
                  <a:pt x="108" y="953"/>
                  <a:pt x="109" y="953"/>
                  <a:pt x="111" y="954"/>
                </a:cubicBezTo>
                <a:cubicBezTo>
                  <a:pt x="117" y="956"/>
                  <a:pt x="124" y="957"/>
                  <a:pt x="130" y="958"/>
                </a:cubicBezTo>
                <a:cubicBezTo>
                  <a:pt x="144" y="958"/>
                  <a:pt x="158" y="956"/>
                  <a:pt x="171" y="950"/>
                </a:cubicBezTo>
                <a:cubicBezTo>
                  <a:pt x="174" y="949"/>
                  <a:pt x="178" y="947"/>
                  <a:pt x="181" y="945"/>
                </a:cubicBezTo>
                <a:cubicBezTo>
                  <a:pt x="182" y="944"/>
                  <a:pt x="184" y="943"/>
                  <a:pt x="186" y="942"/>
                </a:cubicBezTo>
                <a:cubicBezTo>
                  <a:pt x="188" y="941"/>
                  <a:pt x="188" y="941"/>
                  <a:pt x="188" y="941"/>
                </a:cubicBezTo>
                <a:cubicBezTo>
                  <a:pt x="189" y="940"/>
                  <a:pt x="189" y="940"/>
                  <a:pt x="189" y="940"/>
                </a:cubicBezTo>
                <a:cubicBezTo>
                  <a:pt x="189" y="939"/>
                  <a:pt x="189" y="939"/>
                  <a:pt x="189" y="939"/>
                </a:cubicBezTo>
                <a:cubicBezTo>
                  <a:pt x="189" y="940"/>
                  <a:pt x="190" y="939"/>
                  <a:pt x="190" y="939"/>
                </a:cubicBezTo>
                <a:cubicBezTo>
                  <a:pt x="196" y="934"/>
                  <a:pt x="201" y="929"/>
                  <a:pt x="206" y="923"/>
                </a:cubicBezTo>
                <a:cubicBezTo>
                  <a:pt x="216" y="911"/>
                  <a:pt x="223" y="897"/>
                  <a:pt x="228" y="882"/>
                </a:cubicBezTo>
                <a:cubicBezTo>
                  <a:pt x="233" y="867"/>
                  <a:pt x="236" y="852"/>
                  <a:pt x="238" y="836"/>
                </a:cubicBezTo>
                <a:cubicBezTo>
                  <a:pt x="242" y="805"/>
                  <a:pt x="244" y="773"/>
                  <a:pt x="245" y="739"/>
                </a:cubicBezTo>
                <a:cubicBezTo>
                  <a:pt x="245" y="729"/>
                  <a:pt x="245" y="718"/>
                  <a:pt x="245" y="708"/>
                </a:cubicBezTo>
                <a:cubicBezTo>
                  <a:pt x="281" y="697"/>
                  <a:pt x="312" y="675"/>
                  <a:pt x="333" y="646"/>
                </a:cubicBezTo>
                <a:cubicBezTo>
                  <a:pt x="339" y="638"/>
                  <a:pt x="344" y="629"/>
                  <a:pt x="349" y="620"/>
                </a:cubicBezTo>
                <a:cubicBezTo>
                  <a:pt x="350" y="618"/>
                  <a:pt x="351" y="616"/>
                  <a:pt x="352" y="613"/>
                </a:cubicBezTo>
                <a:cubicBezTo>
                  <a:pt x="353" y="610"/>
                  <a:pt x="353" y="610"/>
                  <a:pt x="353" y="610"/>
                </a:cubicBezTo>
                <a:cubicBezTo>
                  <a:pt x="354" y="608"/>
                  <a:pt x="354" y="608"/>
                  <a:pt x="354" y="608"/>
                </a:cubicBezTo>
                <a:cubicBezTo>
                  <a:pt x="354" y="606"/>
                  <a:pt x="354" y="606"/>
                  <a:pt x="354" y="606"/>
                </a:cubicBezTo>
                <a:cubicBezTo>
                  <a:pt x="356" y="600"/>
                  <a:pt x="356" y="600"/>
                  <a:pt x="356" y="600"/>
                </a:cubicBezTo>
                <a:cubicBezTo>
                  <a:pt x="357" y="598"/>
                  <a:pt x="357" y="598"/>
                  <a:pt x="357" y="598"/>
                </a:cubicBezTo>
                <a:cubicBezTo>
                  <a:pt x="358" y="596"/>
                  <a:pt x="358" y="596"/>
                  <a:pt x="358" y="596"/>
                </a:cubicBezTo>
                <a:cubicBezTo>
                  <a:pt x="359" y="592"/>
                  <a:pt x="359" y="592"/>
                  <a:pt x="359" y="592"/>
                </a:cubicBezTo>
                <a:cubicBezTo>
                  <a:pt x="363" y="573"/>
                  <a:pt x="363" y="554"/>
                  <a:pt x="361" y="535"/>
                </a:cubicBezTo>
                <a:close/>
                <a:moveTo>
                  <a:pt x="214" y="227"/>
                </a:moveTo>
                <a:cubicBezTo>
                  <a:pt x="215" y="217"/>
                  <a:pt x="216" y="206"/>
                  <a:pt x="217" y="196"/>
                </a:cubicBezTo>
                <a:cubicBezTo>
                  <a:pt x="218" y="191"/>
                  <a:pt x="219" y="186"/>
                  <a:pt x="219" y="181"/>
                </a:cubicBezTo>
                <a:cubicBezTo>
                  <a:pt x="220" y="176"/>
                  <a:pt x="221" y="171"/>
                  <a:pt x="222" y="166"/>
                </a:cubicBezTo>
                <a:cubicBezTo>
                  <a:pt x="222" y="160"/>
                  <a:pt x="223" y="155"/>
                  <a:pt x="224" y="150"/>
                </a:cubicBezTo>
                <a:cubicBezTo>
                  <a:pt x="226" y="145"/>
                  <a:pt x="226" y="140"/>
                  <a:pt x="228" y="135"/>
                </a:cubicBezTo>
                <a:cubicBezTo>
                  <a:pt x="230" y="125"/>
                  <a:pt x="232" y="115"/>
                  <a:pt x="235" y="105"/>
                </a:cubicBezTo>
                <a:cubicBezTo>
                  <a:pt x="237" y="100"/>
                  <a:pt x="238" y="96"/>
                  <a:pt x="240" y="90"/>
                </a:cubicBezTo>
                <a:cubicBezTo>
                  <a:pt x="245" y="75"/>
                  <a:pt x="245" y="75"/>
                  <a:pt x="245" y="75"/>
                </a:cubicBezTo>
                <a:cubicBezTo>
                  <a:pt x="247" y="71"/>
                  <a:pt x="247" y="71"/>
                  <a:pt x="247" y="71"/>
                </a:cubicBezTo>
                <a:cubicBezTo>
                  <a:pt x="247" y="70"/>
                  <a:pt x="247" y="70"/>
                  <a:pt x="247" y="70"/>
                </a:cubicBezTo>
                <a:cubicBezTo>
                  <a:pt x="247" y="70"/>
                  <a:pt x="247" y="70"/>
                  <a:pt x="247" y="70"/>
                </a:cubicBezTo>
                <a:cubicBezTo>
                  <a:pt x="248" y="68"/>
                  <a:pt x="248" y="68"/>
                  <a:pt x="248" y="68"/>
                </a:cubicBezTo>
                <a:cubicBezTo>
                  <a:pt x="249" y="66"/>
                  <a:pt x="250" y="64"/>
                  <a:pt x="251" y="62"/>
                </a:cubicBezTo>
                <a:cubicBezTo>
                  <a:pt x="252" y="57"/>
                  <a:pt x="255" y="53"/>
                  <a:pt x="257" y="50"/>
                </a:cubicBezTo>
                <a:cubicBezTo>
                  <a:pt x="260" y="46"/>
                  <a:pt x="262" y="43"/>
                  <a:pt x="265" y="40"/>
                </a:cubicBezTo>
                <a:cubicBezTo>
                  <a:pt x="268" y="38"/>
                  <a:pt x="270" y="36"/>
                  <a:pt x="273" y="35"/>
                </a:cubicBezTo>
                <a:cubicBezTo>
                  <a:pt x="273" y="34"/>
                  <a:pt x="274" y="34"/>
                  <a:pt x="275" y="34"/>
                </a:cubicBezTo>
                <a:cubicBezTo>
                  <a:pt x="275" y="34"/>
                  <a:pt x="275" y="34"/>
                  <a:pt x="275" y="34"/>
                </a:cubicBezTo>
                <a:cubicBezTo>
                  <a:pt x="276" y="34"/>
                  <a:pt x="276" y="34"/>
                  <a:pt x="276" y="34"/>
                </a:cubicBezTo>
                <a:cubicBezTo>
                  <a:pt x="276" y="34"/>
                  <a:pt x="276" y="34"/>
                  <a:pt x="276" y="34"/>
                </a:cubicBezTo>
                <a:cubicBezTo>
                  <a:pt x="278" y="34"/>
                  <a:pt x="278" y="34"/>
                  <a:pt x="278" y="34"/>
                </a:cubicBezTo>
                <a:cubicBezTo>
                  <a:pt x="280" y="34"/>
                  <a:pt x="280" y="34"/>
                  <a:pt x="280" y="34"/>
                </a:cubicBezTo>
                <a:cubicBezTo>
                  <a:pt x="280" y="34"/>
                  <a:pt x="280" y="34"/>
                  <a:pt x="280" y="34"/>
                </a:cubicBezTo>
                <a:cubicBezTo>
                  <a:pt x="283" y="34"/>
                  <a:pt x="285" y="35"/>
                  <a:pt x="288" y="37"/>
                </a:cubicBezTo>
                <a:cubicBezTo>
                  <a:pt x="291" y="39"/>
                  <a:pt x="294" y="42"/>
                  <a:pt x="296" y="45"/>
                </a:cubicBezTo>
                <a:cubicBezTo>
                  <a:pt x="298" y="46"/>
                  <a:pt x="299" y="48"/>
                  <a:pt x="300" y="50"/>
                </a:cubicBezTo>
                <a:cubicBezTo>
                  <a:pt x="301" y="51"/>
                  <a:pt x="301" y="51"/>
                  <a:pt x="301" y="51"/>
                </a:cubicBezTo>
                <a:cubicBezTo>
                  <a:pt x="302" y="53"/>
                  <a:pt x="302" y="53"/>
                  <a:pt x="302" y="53"/>
                </a:cubicBezTo>
                <a:cubicBezTo>
                  <a:pt x="302" y="54"/>
                  <a:pt x="303" y="55"/>
                  <a:pt x="304" y="56"/>
                </a:cubicBezTo>
                <a:cubicBezTo>
                  <a:pt x="308" y="65"/>
                  <a:pt x="311" y="74"/>
                  <a:pt x="313" y="83"/>
                </a:cubicBezTo>
                <a:cubicBezTo>
                  <a:pt x="317" y="102"/>
                  <a:pt x="317" y="123"/>
                  <a:pt x="312" y="143"/>
                </a:cubicBezTo>
                <a:cubicBezTo>
                  <a:pt x="310" y="153"/>
                  <a:pt x="307" y="163"/>
                  <a:pt x="303" y="173"/>
                </a:cubicBezTo>
                <a:cubicBezTo>
                  <a:pt x="300" y="180"/>
                  <a:pt x="300" y="180"/>
                  <a:pt x="300" y="180"/>
                </a:cubicBezTo>
                <a:cubicBezTo>
                  <a:pt x="297" y="187"/>
                  <a:pt x="297" y="187"/>
                  <a:pt x="297" y="187"/>
                </a:cubicBezTo>
                <a:cubicBezTo>
                  <a:pt x="296" y="189"/>
                  <a:pt x="294" y="191"/>
                  <a:pt x="293" y="194"/>
                </a:cubicBezTo>
                <a:cubicBezTo>
                  <a:pt x="291" y="197"/>
                  <a:pt x="291" y="197"/>
                  <a:pt x="291" y="197"/>
                </a:cubicBezTo>
                <a:cubicBezTo>
                  <a:pt x="289" y="200"/>
                  <a:pt x="289" y="200"/>
                  <a:pt x="289" y="200"/>
                </a:cubicBezTo>
                <a:cubicBezTo>
                  <a:pt x="278" y="218"/>
                  <a:pt x="264" y="235"/>
                  <a:pt x="249" y="250"/>
                </a:cubicBezTo>
                <a:cubicBezTo>
                  <a:pt x="237" y="261"/>
                  <a:pt x="225" y="272"/>
                  <a:pt x="212" y="282"/>
                </a:cubicBezTo>
                <a:cubicBezTo>
                  <a:pt x="212" y="264"/>
                  <a:pt x="213" y="245"/>
                  <a:pt x="214" y="227"/>
                </a:cubicBezTo>
                <a:close/>
                <a:moveTo>
                  <a:pt x="149" y="677"/>
                </a:moveTo>
                <a:cubicBezTo>
                  <a:pt x="16" y="637"/>
                  <a:pt x="34" y="470"/>
                  <a:pt x="172" y="352"/>
                </a:cubicBezTo>
                <a:cubicBezTo>
                  <a:pt x="172" y="372"/>
                  <a:pt x="174" y="392"/>
                  <a:pt x="176" y="412"/>
                </a:cubicBezTo>
                <a:cubicBezTo>
                  <a:pt x="176" y="420"/>
                  <a:pt x="177" y="429"/>
                  <a:pt x="178" y="438"/>
                </a:cubicBezTo>
                <a:cubicBezTo>
                  <a:pt x="176" y="438"/>
                  <a:pt x="174" y="439"/>
                  <a:pt x="172" y="440"/>
                </a:cubicBezTo>
                <a:cubicBezTo>
                  <a:pt x="166" y="444"/>
                  <a:pt x="161" y="448"/>
                  <a:pt x="155" y="452"/>
                </a:cubicBezTo>
                <a:cubicBezTo>
                  <a:pt x="153" y="454"/>
                  <a:pt x="150" y="456"/>
                  <a:pt x="148" y="458"/>
                </a:cubicBezTo>
                <a:cubicBezTo>
                  <a:pt x="145" y="460"/>
                  <a:pt x="143" y="463"/>
                  <a:pt x="141" y="465"/>
                </a:cubicBezTo>
                <a:cubicBezTo>
                  <a:pt x="140" y="466"/>
                  <a:pt x="139" y="467"/>
                  <a:pt x="139" y="467"/>
                </a:cubicBezTo>
                <a:cubicBezTo>
                  <a:pt x="137" y="469"/>
                  <a:pt x="137" y="469"/>
                  <a:pt x="137" y="469"/>
                </a:cubicBezTo>
                <a:cubicBezTo>
                  <a:pt x="135" y="472"/>
                  <a:pt x="135" y="472"/>
                  <a:pt x="135" y="472"/>
                </a:cubicBezTo>
                <a:cubicBezTo>
                  <a:pt x="134" y="474"/>
                  <a:pt x="133" y="475"/>
                  <a:pt x="132" y="476"/>
                </a:cubicBezTo>
                <a:cubicBezTo>
                  <a:pt x="131" y="477"/>
                  <a:pt x="130" y="479"/>
                  <a:pt x="129" y="480"/>
                </a:cubicBezTo>
                <a:cubicBezTo>
                  <a:pt x="128" y="483"/>
                  <a:pt x="126" y="485"/>
                  <a:pt x="125" y="488"/>
                </a:cubicBezTo>
                <a:cubicBezTo>
                  <a:pt x="124" y="491"/>
                  <a:pt x="122" y="493"/>
                  <a:pt x="121" y="496"/>
                </a:cubicBezTo>
                <a:cubicBezTo>
                  <a:pt x="120" y="499"/>
                  <a:pt x="119" y="502"/>
                  <a:pt x="118" y="504"/>
                </a:cubicBezTo>
                <a:cubicBezTo>
                  <a:pt x="118" y="506"/>
                  <a:pt x="117" y="507"/>
                  <a:pt x="117" y="508"/>
                </a:cubicBezTo>
                <a:cubicBezTo>
                  <a:pt x="116" y="510"/>
                  <a:pt x="116" y="511"/>
                  <a:pt x="116" y="512"/>
                </a:cubicBezTo>
                <a:cubicBezTo>
                  <a:pt x="115" y="515"/>
                  <a:pt x="114" y="518"/>
                  <a:pt x="114" y="520"/>
                </a:cubicBezTo>
                <a:cubicBezTo>
                  <a:pt x="114" y="523"/>
                  <a:pt x="113" y="525"/>
                  <a:pt x="113" y="528"/>
                </a:cubicBezTo>
                <a:cubicBezTo>
                  <a:pt x="112" y="531"/>
                  <a:pt x="112" y="533"/>
                  <a:pt x="112" y="536"/>
                </a:cubicBezTo>
                <a:cubicBezTo>
                  <a:pt x="112" y="538"/>
                  <a:pt x="112" y="541"/>
                  <a:pt x="112" y="543"/>
                </a:cubicBezTo>
                <a:cubicBezTo>
                  <a:pt x="112" y="546"/>
                  <a:pt x="112" y="548"/>
                  <a:pt x="112" y="550"/>
                </a:cubicBezTo>
                <a:cubicBezTo>
                  <a:pt x="112" y="551"/>
                  <a:pt x="112" y="553"/>
                  <a:pt x="112" y="554"/>
                </a:cubicBezTo>
                <a:cubicBezTo>
                  <a:pt x="113" y="555"/>
                  <a:pt x="113" y="556"/>
                  <a:pt x="113" y="557"/>
                </a:cubicBezTo>
                <a:cubicBezTo>
                  <a:pt x="113" y="562"/>
                  <a:pt x="114" y="566"/>
                  <a:pt x="115" y="570"/>
                </a:cubicBezTo>
                <a:cubicBezTo>
                  <a:pt x="116" y="572"/>
                  <a:pt x="116" y="574"/>
                  <a:pt x="116" y="576"/>
                </a:cubicBezTo>
                <a:cubicBezTo>
                  <a:pt x="117" y="578"/>
                  <a:pt x="118" y="580"/>
                  <a:pt x="118" y="582"/>
                </a:cubicBezTo>
                <a:cubicBezTo>
                  <a:pt x="123" y="597"/>
                  <a:pt x="130" y="609"/>
                  <a:pt x="137" y="617"/>
                </a:cubicBezTo>
                <a:cubicBezTo>
                  <a:pt x="143" y="626"/>
                  <a:pt x="149" y="632"/>
                  <a:pt x="154" y="635"/>
                </a:cubicBezTo>
                <a:cubicBezTo>
                  <a:pt x="158" y="638"/>
                  <a:pt x="160" y="640"/>
                  <a:pt x="160" y="640"/>
                </a:cubicBezTo>
                <a:cubicBezTo>
                  <a:pt x="163" y="637"/>
                  <a:pt x="163" y="637"/>
                  <a:pt x="163" y="637"/>
                </a:cubicBezTo>
                <a:cubicBezTo>
                  <a:pt x="163" y="637"/>
                  <a:pt x="161" y="635"/>
                  <a:pt x="157" y="631"/>
                </a:cubicBezTo>
                <a:cubicBezTo>
                  <a:pt x="153" y="627"/>
                  <a:pt x="149" y="621"/>
                  <a:pt x="143" y="613"/>
                </a:cubicBezTo>
                <a:cubicBezTo>
                  <a:pt x="138" y="604"/>
                  <a:pt x="133" y="593"/>
                  <a:pt x="130" y="579"/>
                </a:cubicBezTo>
                <a:cubicBezTo>
                  <a:pt x="127" y="565"/>
                  <a:pt x="126" y="548"/>
                  <a:pt x="130" y="531"/>
                </a:cubicBezTo>
                <a:cubicBezTo>
                  <a:pt x="131" y="522"/>
                  <a:pt x="135" y="513"/>
                  <a:pt x="139" y="504"/>
                </a:cubicBezTo>
                <a:cubicBezTo>
                  <a:pt x="140" y="502"/>
                  <a:pt x="141" y="500"/>
                  <a:pt x="142" y="498"/>
                </a:cubicBezTo>
                <a:cubicBezTo>
                  <a:pt x="144" y="496"/>
                  <a:pt x="145" y="494"/>
                  <a:pt x="147" y="492"/>
                </a:cubicBezTo>
                <a:cubicBezTo>
                  <a:pt x="149" y="489"/>
                  <a:pt x="149" y="489"/>
                  <a:pt x="149" y="489"/>
                </a:cubicBezTo>
                <a:cubicBezTo>
                  <a:pt x="149" y="489"/>
                  <a:pt x="149" y="489"/>
                  <a:pt x="149" y="489"/>
                </a:cubicBezTo>
                <a:cubicBezTo>
                  <a:pt x="149" y="488"/>
                  <a:pt x="149" y="488"/>
                  <a:pt x="149" y="488"/>
                </a:cubicBezTo>
                <a:cubicBezTo>
                  <a:pt x="150" y="488"/>
                  <a:pt x="150" y="488"/>
                  <a:pt x="150" y="488"/>
                </a:cubicBezTo>
                <a:cubicBezTo>
                  <a:pt x="151" y="486"/>
                  <a:pt x="151" y="486"/>
                  <a:pt x="151" y="486"/>
                </a:cubicBezTo>
                <a:cubicBezTo>
                  <a:pt x="154" y="483"/>
                  <a:pt x="154" y="483"/>
                  <a:pt x="154" y="483"/>
                </a:cubicBezTo>
                <a:cubicBezTo>
                  <a:pt x="156" y="481"/>
                  <a:pt x="156" y="481"/>
                  <a:pt x="156" y="481"/>
                </a:cubicBezTo>
                <a:cubicBezTo>
                  <a:pt x="156" y="481"/>
                  <a:pt x="156" y="480"/>
                  <a:pt x="157" y="480"/>
                </a:cubicBezTo>
                <a:cubicBezTo>
                  <a:pt x="159" y="478"/>
                  <a:pt x="161" y="477"/>
                  <a:pt x="162" y="475"/>
                </a:cubicBezTo>
                <a:cubicBezTo>
                  <a:pt x="165" y="473"/>
                  <a:pt x="167" y="472"/>
                  <a:pt x="169" y="470"/>
                </a:cubicBezTo>
                <a:cubicBezTo>
                  <a:pt x="173" y="468"/>
                  <a:pt x="177" y="465"/>
                  <a:pt x="181" y="463"/>
                </a:cubicBezTo>
                <a:cubicBezTo>
                  <a:pt x="181" y="466"/>
                  <a:pt x="181" y="468"/>
                  <a:pt x="182" y="471"/>
                </a:cubicBezTo>
                <a:cubicBezTo>
                  <a:pt x="184" y="490"/>
                  <a:pt x="186" y="509"/>
                  <a:pt x="189" y="528"/>
                </a:cubicBezTo>
                <a:cubicBezTo>
                  <a:pt x="196" y="581"/>
                  <a:pt x="202" y="632"/>
                  <a:pt x="206" y="680"/>
                </a:cubicBezTo>
                <a:cubicBezTo>
                  <a:pt x="187" y="682"/>
                  <a:pt x="168" y="681"/>
                  <a:pt x="149" y="677"/>
                </a:cubicBezTo>
                <a:close/>
                <a:moveTo>
                  <a:pt x="325" y="584"/>
                </a:moveTo>
                <a:cubicBezTo>
                  <a:pt x="324" y="587"/>
                  <a:pt x="324" y="587"/>
                  <a:pt x="324" y="587"/>
                </a:cubicBezTo>
                <a:cubicBezTo>
                  <a:pt x="324" y="588"/>
                  <a:pt x="324" y="588"/>
                  <a:pt x="324" y="588"/>
                </a:cubicBezTo>
                <a:cubicBezTo>
                  <a:pt x="324" y="588"/>
                  <a:pt x="324" y="588"/>
                  <a:pt x="324" y="588"/>
                </a:cubicBezTo>
                <a:cubicBezTo>
                  <a:pt x="323" y="589"/>
                  <a:pt x="323" y="589"/>
                  <a:pt x="323" y="589"/>
                </a:cubicBezTo>
                <a:cubicBezTo>
                  <a:pt x="321" y="595"/>
                  <a:pt x="321" y="595"/>
                  <a:pt x="321" y="595"/>
                </a:cubicBezTo>
                <a:cubicBezTo>
                  <a:pt x="321" y="597"/>
                  <a:pt x="321" y="597"/>
                  <a:pt x="321" y="597"/>
                </a:cubicBezTo>
                <a:cubicBezTo>
                  <a:pt x="320" y="598"/>
                  <a:pt x="320" y="598"/>
                  <a:pt x="320" y="598"/>
                </a:cubicBezTo>
                <a:cubicBezTo>
                  <a:pt x="319" y="600"/>
                  <a:pt x="319" y="600"/>
                  <a:pt x="319" y="600"/>
                </a:cubicBezTo>
                <a:cubicBezTo>
                  <a:pt x="318" y="602"/>
                  <a:pt x="318" y="603"/>
                  <a:pt x="317" y="605"/>
                </a:cubicBezTo>
                <a:cubicBezTo>
                  <a:pt x="314" y="612"/>
                  <a:pt x="309" y="619"/>
                  <a:pt x="305" y="625"/>
                </a:cubicBezTo>
                <a:cubicBezTo>
                  <a:pt x="289" y="645"/>
                  <a:pt x="268" y="661"/>
                  <a:pt x="243" y="671"/>
                </a:cubicBezTo>
                <a:cubicBezTo>
                  <a:pt x="243" y="659"/>
                  <a:pt x="242" y="647"/>
                  <a:pt x="241" y="634"/>
                </a:cubicBezTo>
                <a:cubicBezTo>
                  <a:pt x="239" y="598"/>
                  <a:pt x="235" y="561"/>
                  <a:pt x="231" y="523"/>
                </a:cubicBezTo>
                <a:cubicBezTo>
                  <a:pt x="228" y="500"/>
                  <a:pt x="225" y="476"/>
                  <a:pt x="223" y="452"/>
                </a:cubicBezTo>
                <a:cubicBezTo>
                  <a:pt x="233" y="452"/>
                  <a:pt x="243" y="452"/>
                  <a:pt x="254" y="455"/>
                </a:cubicBezTo>
                <a:cubicBezTo>
                  <a:pt x="257" y="456"/>
                  <a:pt x="260" y="456"/>
                  <a:pt x="263" y="457"/>
                </a:cubicBezTo>
                <a:cubicBezTo>
                  <a:pt x="266" y="458"/>
                  <a:pt x="269" y="460"/>
                  <a:pt x="271" y="461"/>
                </a:cubicBezTo>
                <a:cubicBezTo>
                  <a:pt x="274" y="462"/>
                  <a:pt x="277" y="464"/>
                  <a:pt x="280" y="465"/>
                </a:cubicBezTo>
                <a:cubicBezTo>
                  <a:pt x="284" y="468"/>
                  <a:pt x="284" y="468"/>
                  <a:pt x="284" y="468"/>
                </a:cubicBezTo>
                <a:cubicBezTo>
                  <a:pt x="286" y="469"/>
                  <a:pt x="286" y="469"/>
                  <a:pt x="286" y="469"/>
                </a:cubicBezTo>
                <a:cubicBezTo>
                  <a:pt x="287" y="470"/>
                  <a:pt x="287" y="470"/>
                  <a:pt x="287" y="470"/>
                </a:cubicBezTo>
                <a:cubicBezTo>
                  <a:pt x="287" y="470"/>
                  <a:pt x="287" y="470"/>
                  <a:pt x="287" y="470"/>
                </a:cubicBezTo>
                <a:cubicBezTo>
                  <a:pt x="287" y="470"/>
                  <a:pt x="287" y="470"/>
                  <a:pt x="287" y="470"/>
                </a:cubicBezTo>
                <a:cubicBezTo>
                  <a:pt x="292" y="474"/>
                  <a:pt x="292" y="474"/>
                  <a:pt x="292" y="474"/>
                </a:cubicBezTo>
                <a:cubicBezTo>
                  <a:pt x="293" y="474"/>
                  <a:pt x="293" y="475"/>
                  <a:pt x="294" y="475"/>
                </a:cubicBezTo>
                <a:cubicBezTo>
                  <a:pt x="296" y="477"/>
                  <a:pt x="296" y="477"/>
                  <a:pt x="296" y="477"/>
                </a:cubicBezTo>
                <a:cubicBezTo>
                  <a:pt x="299" y="480"/>
                  <a:pt x="299" y="480"/>
                  <a:pt x="299" y="480"/>
                </a:cubicBezTo>
                <a:cubicBezTo>
                  <a:pt x="300" y="481"/>
                  <a:pt x="301" y="483"/>
                  <a:pt x="302" y="484"/>
                </a:cubicBezTo>
                <a:cubicBezTo>
                  <a:pt x="307" y="489"/>
                  <a:pt x="310" y="495"/>
                  <a:pt x="314" y="500"/>
                </a:cubicBezTo>
                <a:cubicBezTo>
                  <a:pt x="320" y="513"/>
                  <a:pt x="325" y="526"/>
                  <a:pt x="327" y="540"/>
                </a:cubicBezTo>
                <a:cubicBezTo>
                  <a:pt x="329" y="555"/>
                  <a:pt x="329" y="570"/>
                  <a:pt x="325" y="584"/>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8" name="TextBox 47">
            <a:extLst>
              <a:ext uri="{FF2B5EF4-FFF2-40B4-BE49-F238E27FC236}">
                <a16:creationId xmlns:a16="http://schemas.microsoft.com/office/drawing/2014/main" id="{B3595B28-C9E8-DAA2-B430-A32078CE9F92}"/>
              </a:ext>
            </a:extLst>
          </p:cNvPr>
          <p:cNvSpPr txBox="1"/>
          <p:nvPr/>
        </p:nvSpPr>
        <p:spPr>
          <a:xfrm>
            <a:off x="2639391" y="5157193"/>
            <a:ext cx="2208245" cy="379656"/>
          </a:xfrm>
          <a:prstGeom prst="rect">
            <a:avLst/>
          </a:prstGeom>
          <a:noFill/>
        </p:spPr>
        <p:txBody>
          <a:bodyPr wrap="square" rtlCol="0">
            <a:spAutoFit/>
          </a:bodyPr>
          <a:lstStyle/>
          <a:p>
            <a:pPr algn="ctr"/>
            <a:r>
              <a:rPr lang="en-US" sz="1867" dirty="0">
                <a:solidFill>
                  <a:schemeClr val="accent2"/>
                </a:solidFill>
              </a:rPr>
              <a:t>Inspiration</a:t>
            </a:r>
            <a:endParaRPr lang="en-AU" sz="1867" dirty="0">
              <a:solidFill>
                <a:schemeClr val="accent2"/>
              </a:solidFill>
            </a:endParaRPr>
          </a:p>
        </p:txBody>
      </p:sp>
      <p:sp>
        <p:nvSpPr>
          <p:cNvPr id="49" name="TextBox 48">
            <a:extLst>
              <a:ext uri="{FF2B5EF4-FFF2-40B4-BE49-F238E27FC236}">
                <a16:creationId xmlns:a16="http://schemas.microsoft.com/office/drawing/2014/main" id="{EC870FDC-7CC2-FA38-4E9C-AE9634CBBFBC}"/>
              </a:ext>
            </a:extLst>
          </p:cNvPr>
          <p:cNvSpPr txBox="1"/>
          <p:nvPr/>
        </p:nvSpPr>
        <p:spPr>
          <a:xfrm>
            <a:off x="4406186" y="2180861"/>
            <a:ext cx="2208245" cy="379656"/>
          </a:xfrm>
          <a:prstGeom prst="rect">
            <a:avLst/>
          </a:prstGeom>
          <a:noFill/>
        </p:spPr>
        <p:txBody>
          <a:bodyPr wrap="square" rtlCol="0">
            <a:spAutoFit/>
          </a:bodyPr>
          <a:lstStyle/>
          <a:p>
            <a:pPr algn="ctr"/>
            <a:r>
              <a:rPr lang="en-US" sz="1867" dirty="0">
                <a:solidFill>
                  <a:schemeClr val="accent3"/>
                </a:solidFill>
              </a:rPr>
              <a:t>Theory</a:t>
            </a:r>
            <a:endParaRPr lang="en-AU" sz="1867" dirty="0">
              <a:solidFill>
                <a:schemeClr val="accent3"/>
              </a:solidFill>
            </a:endParaRPr>
          </a:p>
        </p:txBody>
      </p:sp>
      <p:sp>
        <p:nvSpPr>
          <p:cNvPr id="53" name="TextBox 52">
            <a:extLst>
              <a:ext uri="{FF2B5EF4-FFF2-40B4-BE49-F238E27FC236}">
                <a16:creationId xmlns:a16="http://schemas.microsoft.com/office/drawing/2014/main" id="{171A1A27-201A-31F1-F248-C90A1F07A181}"/>
              </a:ext>
            </a:extLst>
          </p:cNvPr>
          <p:cNvSpPr txBox="1"/>
          <p:nvPr/>
        </p:nvSpPr>
        <p:spPr>
          <a:xfrm>
            <a:off x="2438940" y="5486201"/>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Identify opportunities</a:t>
            </a:r>
            <a:endParaRPr lang="en-AU" sz="1600" dirty="0">
              <a:solidFill>
                <a:schemeClr val="accent1">
                  <a:lumMod val="60000"/>
                  <a:lumOff val="40000"/>
                </a:schemeClr>
              </a:solidFill>
            </a:endParaRPr>
          </a:p>
        </p:txBody>
      </p:sp>
      <p:sp>
        <p:nvSpPr>
          <p:cNvPr id="54" name="TextBox 53">
            <a:extLst>
              <a:ext uri="{FF2B5EF4-FFF2-40B4-BE49-F238E27FC236}">
                <a16:creationId xmlns:a16="http://schemas.microsoft.com/office/drawing/2014/main" id="{21FD7E04-B665-CCAF-349F-127F0469EC2C}"/>
              </a:ext>
            </a:extLst>
          </p:cNvPr>
          <p:cNvSpPr txBox="1"/>
          <p:nvPr/>
        </p:nvSpPr>
        <p:spPr>
          <a:xfrm>
            <a:off x="4202555" y="2477808"/>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Learn concepts</a:t>
            </a:r>
            <a:endParaRPr lang="en-AU" sz="1600" dirty="0">
              <a:solidFill>
                <a:schemeClr val="accent1">
                  <a:lumMod val="60000"/>
                  <a:lumOff val="40000"/>
                </a:schemeClr>
              </a:solidFill>
            </a:endParaRPr>
          </a:p>
        </p:txBody>
      </p:sp>
    </p:spTree>
    <p:extLst>
      <p:ext uri="{BB962C8B-B14F-4D97-AF65-F5344CB8AC3E}">
        <p14:creationId xmlns:p14="http://schemas.microsoft.com/office/powerpoint/2010/main" val="142491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9"/>
                                        </p:tgtEl>
                                      </p:cBhvr>
                                    </p:animEffect>
                                    <p:animScale>
                                      <p:cBhvr>
                                        <p:cTn id="10" dur="250" autoRev="1" fill="hold"/>
                                        <p:tgtEl>
                                          <p:spTgt spid="49"/>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54"/>
                                        </p:tgtEl>
                                      </p:cBhvr>
                                    </p:animEffect>
                                    <p:animScale>
                                      <p:cBhvr>
                                        <p:cTn id="13" dur="25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9"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A3D7E-85A4-07D8-7B78-AAA6A0E4F365}"/>
            </a:ext>
          </a:extLst>
        </p:cNvPr>
        <p:cNvGrpSpPr/>
        <p:nvPr/>
      </p:nvGrpSpPr>
      <p:grpSpPr>
        <a:xfrm>
          <a:off x="0" y="0"/>
          <a:ext cx="0" cy="0"/>
          <a:chOff x="0" y="0"/>
          <a:chExt cx="0" cy="0"/>
        </a:xfrm>
      </p:grpSpPr>
      <p:pic>
        <p:nvPicPr>
          <p:cNvPr id="11" name="Picture 10" descr="A rainbow colored logo&#10;&#10;AI-generated content may be incorrect.">
            <a:extLst>
              <a:ext uri="{FF2B5EF4-FFF2-40B4-BE49-F238E27FC236}">
                <a16:creationId xmlns:a16="http://schemas.microsoft.com/office/drawing/2014/main" id="{AEE99ADE-C192-4E91-5213-8D4F09961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6005" y="4822562"/>
            <a:ext cx="600001" cy="600001"/>
          </a:xfrm>
          <a:prstGeom prst="rect">
            <a:avLst/>
          </a:prstGeom>
        </p:spPr>
      </p:pic>
      <p:sp>
        <p:nvSpPr>
          <p:cNvPr id="2" name="Title 1">
            <a:extLst>
              <a:ext uri="{FF2B5EF4-FFF2-40B4-BE49-F238E27FC236}">
                <a16:creationId xmlns:a16="http://schemas.microsoft.com/office/drawing/2014/main" id="{C855617D-07F4-4661-31CD-942EFFF81572}"/>
              </a:ext>
            </a:extLst>
          </p:cNvPr>
          <p:cNvSpPr>
            <a:spLocks noGrp="1"/>
          </p:cNvSpPr>
          <p:nvPr>
            <p:ph type="title"/>
          </p:nvPr>
        </p:nvSpPr>
        <p:spPr/>
        <p:txBody>
          <a:bodyPr/>
          <a:lstStyle/>
          <a:p>
            <a:r>
              <a:rPr lang="en-US" dirty="0"/>
              <a:t>What are language models good at?</a:t>
            </a:r>
            <a:endParaRPr lang="en-AU" dirty="0"/>
          </a:p>
        </p:txBody>
      </p:sp>
      <p:sp>
        <p:nvSpPr>
          <p:cNvPr id="3" name="Slide Number Placeholder 2">
            <a:extLst>
              <a:ext uri="{FF2B5EF4-FFF2-40B4-BE49-F238E27FC236}">
                <a16:creationId xmlns:a16="http://schemas.microsoft.com/office/drawing/2014/main" id="{F411F071-6E67-BC04-3311-FF05B107C40E}"/>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11</a:t>
            </a:fld>
            <a:endParaRPr lang="en-AU" dirty="0">
              <a:solidFill>
                <a:prstClr val="black">
                  <a:tint val="75000"/>
                </a:prstClr>
              </a:solidFill>
            </a:endParaRPr>
          </a:p>
        </p:txBody>
      </p:sp>
      <p:grpSp>
        <p:nvGrpSpPr>
          <p:cNvPr id="72" name="Group 71">
            <a:extLst>
              <a:ext uri="{FF2B5EF4-FFF2-40B4-BE49-F238E27FC236}">
                <a16:creationId xmlns:a16="http://schemas.microsoft.com/office/drawing/2014/main" id="{D1CBA01C-1C51-3958-89BC-4A852A3EF7D3}"/>
              </a:ext>
            </a:extLst>
          </p:cNvPr>
          <p:cNvGrpSpPr/>
          <p:nvPr/>
        </p:nvGrpSpPr>
        <p:grpSpPr>
          <a:xfrm>
            <a:off x="4843351" y="1508787"/>
            <a:ext cx="2505299" cy="4003320"/>
            <a:chOff x="3584491" y="1563638"/>
            <a:chExt cx="1835391" cy="2880110"/>
          </a:xfrm>
        </p:grpSpPr>
        <p:grpSp>
          <p:nvGrpSpPr>
            <p:cNvPr id="59" name="Group 58">
              <a:extLst>
                <a:ext uri="{FF2B5EF4-FFF2-40B4-BE49-F238E27FC236}">
                  <a16:creationId xmlns:a16="http://schemas.microsoft.com/office/drawing/2014/main" id="{05F8C290-ABCF-4135-11D8-DF1BE72ED553}"/>
                </a:ext>
              </a:extLst>
            </p:cNvPr>
            <p:cNvGrpSpPr/>
            <p:nvPr/>
          </p:nvGrpSpPr>
          <p:grpSpPr>
            <a:xfrm>
              <a:off x="3584491" y="1563638"/>
              <a:ext cx="1835391" cy="2880110"/>
              <a:chOff x="4934796" y="1751013"/>
              <a:chExt cx="2935287" cy="4606075"/>
            </a:xfrm>
            <a:solidFill>
              <a:schemeClr val="accent1"/>
            </a:solidFill>
          </p:grpSpPr>
          <p:sp>
            <p:nvSpPr>
              <p:cNvPr id="60" name="Freeform 13">
                <a:extLst>
                  <a:ext uri="{FF2B5EF4-FFF2-40B4-BE49-F238E27FC236}">
                    <a16:creationId xmlns:a16="http://schemas.microsoft.com/office/drawing/2014/main" id="{97E46153-B631-B744-FABB-B2AD622A210A}"/>
                  </a:ext>
                </a:extLst>
              </p:cNvPr>
              <p:cNvSpPr>
                <a:spLocks noEditPoints="1"/>
              </p:cNvSpPr>
              <p:nvPr/>
            </p:nvSpPr>
            <p:spPr bwMode="auto">
              <a:xfrm>
                <a:off x="4934796" y="1751013"/>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351"/>
              </a:p>
            </p:txBody>
          </p:sp>
          <p:sp>
            <p:nvSpPr>
              <p:cNvPr id="61" name="Freeform 16">
                <a:extLst>
                  <a:ext uri="{FF2B5EF4-FFF2-40B4-BE49-F238E27FC236}">
                    <a16:creationId xmlns:a16="http://schemas.microsoft.com/office/drawing/2014/main" id="{3A1E3551-2422-FB3B-1B00-0309A0461F78}"/>
                  </a:ext>
                </a:extLst>
              </p:cNvPr>
              <p:cNvSpPr>
                <a:spLocks noEditPoints="1"/>
              </p:cNvSpPr>
              <p:nvPr/>
            </p:nvSpPr>
            <p:spPr bwMode="auto">
              <a:xfrm>
                <a:off x="5672983" y="5153763"/>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sz="1351"/>
              </a:p>
            </p:txBody>
          </p:sp>
        </p:grpSp>
        <p:grpSp>
          <p:nvGrpSpPr>
            <p:cNvPr id="62" name="Group 61">
              <a:extLst>
                <a:ext uri="{FF2B5EF4-FFF2-40B4-BE49-F238E27FC236}">
                  <a16:creationId xmlns:a16="http://schemas.microsoft.com/office/drawing/2014/main" id="{D3838BA4-F414-5803-F7C0-3CEA9133A840}"/>
                </a:ext>
              </a:extLst>
            </p:cNvPr>
            <p:cNvGrpSpPr/>
            <p:nvPr/>
          </p:nvGrpSpPr>
          <p:grpSpPr>
            <a:xfrm>
              <a:off x="3733750" y="1707446"/>
              <a:ext cx="1517382" cy="1358128"/>
              <a:chOff x="8169276" y="952501"/>
              <a:chExt cx="3781424" cy="3384550"/>
            </a:xfrm>
            <a:solidFill>
              <a:schemeClr val="accent2"/>
            </a:solidFill>
          </p:grpSpPr>
          <p:sp>
            <p:nvSpPr>
              <p:cNvPr id="63" name="Freeform 10">
                <a:extLst>
                  <a:ext uri="{FF2B5EF4-FFF2-40B4-BE49-F238E27FC236}">
                    <a16:creationId xmlns:a16="http://schemas.microsoft.com/office/drawing/2014/main" id="{2D623280-F650-07A2-9482-EB8F42BF5F7C}"/>
                  </a:ext>
                </a:extLst>
              </p:cNvPr>
              <p:cNvSpPr>
                <a:spLocks/>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sp>
            <p:nvSpPr>
              <p:cNvPr id="64" name="Freeform 11">
                <a:extLst>
                  <a:ext uri="{FF2B5EF4-FFF2-40B4-BE49-F238E27FC236}">
                    <a16:creationId xmlns:a16="http://schemas.microsoft.com/office/drawing/2014/main" id="{4D40B392-BA91-A398-6152-43C9B6406023}"/>
                  </a:ext>
                </a:extLst>
              </p:cNvPr>
              <p:cNvSpPr>
                <a:spLocks/>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1"/>
              </a:p>
            </p:txBody>
          </p:sp>
        </p:grpSp>
        <p:grpSp>
          <p:nvGrpSpPr>
            <p:cNvPr id="65" name="Group 64">
              <a:extLst>
                <a:ext uri="{FF2B5EF4-FFF2-40B4-BE49-F238E27FC236}">
                  <a16:creationId xmlns:a16="http://schemas.microsoft.com/office/drawing/2014/main" id="{533201F4-28D0-4BB4-2303-3AA3456F809A}"/>
                </a:ext>
              </a:extLst>
            </p:cNvPr>
            <p:cNvGrpSpPr/>
            <p:nvPr/>
          </p:nvGrpSpPr>
          <p:grpSpPr>
            <a:xfrm>
              <a:off x="3849982" y="2343830"/>
              <a:ext cx="988404" cy="1173649"/>
              <a:chOff x="7826363" y="2844010"/>
              <a:chExt cx="1580725" cy="1876982"/>
            </a:xfrm>
            <a:solidFill>
              <a:schemeClr val="accent2"/>
            </a:solidFill>
          </p:grpSpPr>
          <p:sp>
            <p:nvSpPr>
              <p:cNvPr id="66" name="Rounded Rectangle 9">
                <a:extLst>
                  <a:ext uri="{FF2B5EF4-FFF2-40B4-BE49-F238E27FC236}">
                    <a16:creationId xmlns:a16="http://schemas.microsoft.com/office/drawing/2014/main" id="{250B9EAF-4D2E-84BF-DFBE-ED4742970E9B}"/>
                  </a:ext>
                </a:extLst>
              </p:cNvPr>
              <p:cNvSpPr/>
              <p:nvPr/>
            </p:nvSpPr>
            <p:spPr>
              <a:xfrm>
                <a:off x="8110354" y="2984172"/>
                <a:ext cx="101591" cy="7904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67" name="Rounded Rectangle 10">
                <a:extLst>
                  <a:ext uri="{FF2B5EF4-FFF2-40B4-BE49-F238E27FC236}">
                    <a16:creationId xmlns:a16="http://schemas.microsoft.com/office/drawing/2014/main" id="{2B65E0ED-7843-F958-F378-31D08B1665D9}"/>
                  </a:ext>
                </a:extLst>
              </p:cNvPr>
              <p:cNvSpPr/>
              <p:nvPr/>
            </p:nvSpPr>
            <p:spPr>
              <a:xfrm>
                <a:off x="8375528" y="3216877"/>
                <a:ext cx="101591" cy="150411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68" name="Rounded Rectangle 11">
                <a:extLst>
                  <a:ext uri="{FF2B5EF4-FFF2-40B4-BE49-F238E27FC236}">
                    <a16:creationId xmlns:a16="http://schemas.microsoft.com/office/drawing/2014/main" id="{70E720D8-6BFB-ABB0-DEC6-CB41356AE093}"/>
                  </a:ext>
                </a:extLst>
              </p:cNvPr>
              <p:cNvSpPr/>
              <p:nvPr/>
            </p:nvSpPr>
            <p:spPr>
              <a:xfrm>
                <a:off x="8672942" y="3502859"/>
                <a:ext cx="101591" cy="121813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69" name="Rounded Rectangle 12">
                <a:extLst>
                  <a:ext uri="{FF2B5EF4-FFF2-40B4-BE49-F238E27FC236}">
                    <a16:creationId xmlns:a16="http://schemas.microsoft.com/office/drawing/2014/main" id="{4A5E50D5-A70D-023D-13C9-D07293C8C8FC}"/>
                  </a:ext>
                </a:extLst>
              </p:cNvPr>
              <p:cNvSpPr/>
              <p:nvPr/>
            </p:nvSpPr>
            <p:spPr>
              <a:xfrm>
                <a:off x="9007728" y="3844758"/>
                <a:ext cx="101591" cy="8762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70" name="Rounded Rectangle 13">
                <a:extLst>
                  <a:ext uri="{FF2B5EF4-FFF2-40B4-BE49-F238E27FC236}">
                    <a16:creationId xmlns:a16="http://schemas.microsoft.com/office/drawing/2014/main" id="{50A53631-562C-AEDF-BEEA-9F22342FB27E}"/>
                  </a:ext>
                </a:extLst>
              </p:cNvPr>
              <p:cNvSpPr/>
              <p:nvPr/>
            </p:nvSpPr>
            <p:spPr>
              <a:xfrm>
                <a:off x="9305497" y="3844758"/>
                <a:ext cx="101591" cy="8762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71" name="Rounded Rectangle 14">
                <a:extLst>
                  <a:ext uri="{FF2B5EF4-FFF2-40B4-BE49-F238E27FC236}">
                    <a16:creationId xmlns:a16="http://schemas.microsoft.com/office/drawing/2014/main" id="{50C3B17D-19F7-1326-2AE2-1CEC3123AA3C}"/>
                  </a:ext>
                </a:extLst>
              </p:cNvPr>
              <p:cNvSpPr/>
              <p:nvPr/>
            </p:nvSpPr>
            <p:spPr>
              <a:xfrm>
                <a:off x="7826363" y="2844010"/>
                <a:ext cx="101591" cy="6588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grpSp>
      </p:grpSp>
      <p:cxnSp>
        <p:nvCxnSpPr>
          <p:cNvPr id="74" name="Straight Connector 73">
            <a:extLst>
              <a:ext uri="{FF2B5EF4-FFF2-40B4-BE49-F238E27FC236}">
                <a16:creationId xmlns:a16="http://schemas.microsoft.com/office/drawing/2014/main" id="{4CCE4146-851B-4838-7566-DBA362857CA8}"/>
              </a:ext>
            </a:extLst>
          </p:cNvPr>
          <p:cNvCxnSpPr>
            <a:cxnSpLocks/>
            <a:stCxn id="75" idx="3"/>
          </p:cNvCxnSpPr>
          <p:nvPr/>
        </p:nvCxnSpPr>
        <p:spPr>
          <a:xfrm flipV="1">
            <a:off x="4547161" y="1992188"/>
            <a:ext cx="641880" cy="96553"/>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E358905B-439D-FB69-EF40-FED76E112349}"/>
              </a:ext>
            </a:extLst>
          </p:cNvPr>
          <p:cNvSpPr txBox="1"/>
          <p:nvPr/>
        </p:nvSpPr>
        <p:spPr>
          <a:xfrm>
            <a:off x="3107161" y="1787878"/>
            <a:ext cx="1440000" cy="601725"/>
          </a:xfrm>
          <a:prstGeom prst="roundRect">
            <a:avLst/>
          </a:prstGeom>
          <a:solidFill>
            <a:srgbClr val="FEF3DA"/>
          </a:solidFill>
        </p:spPr>
        <p:txBody>
          <a:bodyPr wrap="square" rtlCol="0">
            <a:spAutoFit/>
          </a:bodyPr>
          <a:lstStyle/>
          <a:p>
            <a:r>
              <a:rPr lang="en-US" sz="1467" b="1" dirty="0">
                <a:solidFill>
                  <a:schemeClr val="accent2"/>
                </a:solidFill>
              </a:rPr>
              <a:t>Extracting Data</a:t>
            </a:r>
            <a:endParaRPr lang="en-AU" sz="1467" b="1" dirty="0">
              <a:solidFill>
                <a:schemeClr val="accent2"/>
              </a:solidFill>
            </a:endParaRPr>
          </a:p>
        </p:txBody>
      </p:sp>
      <p:cxnSp>
        <p:nvCxnSpPr>
          <p:cNvPr id="77" name="Straight Connector 76">
            <a:extLst>
              <a:ext uri="{FF2B5EF4-FFF2-40B4-BE49-F238E27FC236}">
                <a16:creationId xmlns:a16="http://schemas.microsoft.com/office/drawing/2014/main" id="{53CF7F1A-8A3E-B6E0-CD7F-3132CA1435AB}"/>
              </a:ext>
            </a:extLst>
          </p:cNvPr>
          <p:cNvCxnSpPr>
            <a:cxnSpLocks/>
          </p:cNvCxnSpPr>
          <p:nvPr/>
        </p:nvCxnSpPr>
        <p:spPr>
          <a:xfrm flipV="1">
            <a:off x="4547162" y="3364899"/>
            <a:ext cx="499927"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F7901865-33E1-45A1-82F0-1140FB1FB9A3}"/>
              </a:ext>
            </a:extLst>
          </p:cNvPr>
          <p:cNvSpPr txBox="1"/>
          <p:nvPr/>
        </p:nvSpPr>
        <p:spPr>
          <a:xfrm>
            <a:off x="3107161" y="3165878"/>
            <a:ext cx="1440000" cy="601725"/>
          </a:xfrm>
          <a:prstGeom prst="roundRect">
            <a:avLst/>
          </a:prstGeom>
          <a:solidFill>
            <a:srgbClr val="FEF3DA"/>
          </a:solidFill>
        </p:spPr>
        <p:txBody>
          <a:bodyPr wrap="square" rtlCol="0">
            <a:spAutoFit/>
          </a:bodyPr>
          <a:lstStyle/>
          <a:p>
            <a:r>
              <a:rPr lang="en-US" sz="1467" b="1" dirty="0">
                <a:solidFill>
                  <a:schemeClr val="accent2"/>
                </a:solidFill>
              </a:rPr>
              <a:t>Summarising Documents</a:t>
            </a:r>
            <a:endParaRPr lang="en-AU" sz="1467" b="1" dirty="0">
              <a:solidFill>
                <a:schemeClr val="accent2"/>
              </a:solidFill>
            </a:endParaRPr>
          </a:p>
        </p:txBody>
      </p:sp>
      <p:pic>
        <p:nvPicPr>
          <p:cNvPr id="92" name="Graphic 91" descr="Open book outline">
            <a:extLst>
              <a:ext uri="{FF2B5EF4-FFF2-40B4-BE49-F238E27FC236}">
                <a16:creationId xmlns:a16="http://schemas.microsoft.com/office/drawing/2014/main" id="{C2017FEA-8C97-79A8-7DE4-E3BD7A0C70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08173" y="3070187"/>
            <a:ext cx="600000" cy="600000"/>
          </a:xfrm>
          <a:prstGeom prst="rect">
            <a:avLst/>
          </a:prstGeom>
        </p:spPr>
      </p:pic>
      <p:pic>
        <p:nvPicPr>
          <p:cNvPr id="94" name="Graphic 93" descr="Brain outline">
            <a:extLst>
              <a:ext uri="{FF2B5EF4-FFF2-40B4-BE49-F238E27FC236}">
                <a16:creationId xmlns:a16="http://schemas.microsoft.com/office/drawing/2014/main" id="{EB1991C4-ED91-5599-5331-8F1327693B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76011" y="1692187"/>
            <a:ext cx="600000" cy="600000"/>
          </a:xfrm>
          <a:prstGeom prst="rect">
            <a:avLst/>
          </a:prstGeom>
        </p:spPr>
      </p:pic>
      <p:pic>
        <p:nvPicPr>
          <p:cNvPr id="98" name="Graphic 97" descr="Eye outline">
            <a:extLst>
              <a:ext uri="{FF2B5EF4-FFF2-40B4-BE49-F238E27FC236}">
                <a16:creationId xmlns:a16="http://schemas.microsoft.com/office/drawing/2014/main" id="{D0565EB9-D36E-51C2-4710-0906E0AFA9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68863" y="2256571"/>
            <a:ext cx="600000" cy="600000"/>
          </a:xfrm>
          <a:prstGeom prst="rect">
            <a:avLst/>
          </a:prstGeom>
        </p:spPr>
      </p:pic>
      <p:pic>
        <p:nvPicPr>
          <p:cNvPr id="100" name="Graphic 99" descr="Ethernet outline">
            <a:extLst>
              <a:ext uri="{FF2B5EF4-FFF2-40B4-BE49-F238E27FC236}">
                <a16:creationId xmlns:a16="http://schemas.microsoft.com/office/drawing/2014/main" id="{A881F813-D60D-60DC-A33A-7C2197D892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268863" y="3816677"/>
            <a:ext cx="600000" cy="600000"/>
          </a:xfrm>
          <a:prstGeom prst="rect">
            <a:avLst/>
          </a:prstGeom>
        </p:spPr>
      </p:pic>
      <p:cxnSp>
        <p:nvCxnSpPr>
          <p:cNvPr id="115" name="Straight Connector 114">
            <a:extLst>
              <a:ext uri="{FF2B5EF4-FFF2-40B4-BE49-F238E27FC236}">
                <a16:creationId xmlns:a16="http://schemas.microsoft.com/office/drawing/2014/main" id="{A00C0F8B-573F-B53C-E5A8-87E7AFA22736}"/>
              </a:ext>
            </a:extLst>
          </p:cNvPr>
          <p:cNvCxnSpPr>
            <a:cxnSpLocks/>
            <a:stCxn id="80" idx="3"/>
          </p:cNvCxnSpPr>
          <p:nvPr/>
        </p:nvCxnSpPr>
        <p:spPr>
          <a:xfrm>
            <a:off x="4547161" y="4832489"/>
            <a:ext cx="909536" cy="11314"/>
          </a:xfrm>
          <a:prstGeom prst="line">
            <a:avLst/>
          </a:prstGeom>
        </p:spPr>
        <p:style>
          <a:lnRef idx="1">
            <a:schemeClr val="accent1"/>
          </a:lnRef>
          <a:fillRef idx="0">
            <a:schemeClr val="accent1"/>
          </a:fillRef>
          <a:effectRef idx="0">
            <a:schemeClr val="accent1"/>
          </a:effectRef>
          <a:fontRef idx="minor">
            <a:schemeClr val="tx1"/>
          </a:fontRef>
        </p:style>
      </p:cxnSp>
      <p:pic>
        <p:nvPicPr>
          <p:cNvPr id="119" name="Graphic 118" descr="Pen outline">
            <a:extLst>
              <a:ext uri="{FF2B5EF4-FFF2-40B4-BE49-F238E27FC236}">
                <a16:creationId xmlns:a16="http://schemas.microsoft.com/office/drawing/2014/main" id="{83FDA5EA-37E6-F126-087E-1309BDD6B8E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30659" y="4560827"/>
            <a:ext cx="600000" cy="600000"/>
          </a:xfrm>
          <a:prstGeom prst="rect">
            <a:avLst/>
          </a:prstGeom>
        </p:spPr>
      </p:pic>
      <p:cxnSp>
        <p:nvCxnSpPr>
          <p:cNvPr id="120" name="Straight Connector 119">
            <a:extLst>
              <a:ext uri="{FF2B5EF4-FFF2-40B4-BE49-F238E27FC236}">
                <a16:creationId xmlns:a16="http://schemas.microsoft.com/office/drawing/2014/main" id="{FE3FFBBD-7F33-5EDF-F369-018293A17503}"/>
              </a:ext>
            </a:extLst>
          </p:cNvPr>
          <p:cNvCxnSpPr>
            <a:cxnSpLocks/>
            <a:endCxn id="122" idx="1"/>
          </p:cNvCxnSpPr>
          <p:nvPr/>
        </p:nvCxnSpPr>
        <p:spPr>
          <a:xfrm flipV="1">
            <a:off x="7262378" y="2532378"/>
            <a:ext cx="487317" cy="169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9C02A18-84C6-F8B0-466D-4EBA96A26FCD}"/>
              </a:ext>
            </a:extLst>
          </p:cNvPr>
          <p:cNvCxnSpPr>
            <a:cxnSpLocks/>
            <a:endCxn id="123" idx="1"/>
          </p:cNvCxnSpPr>
          <p:nvPr/>
        </p:nvCxnSpPr>
        <p:spPr>
          <a:xfrm flipV="1">
            <a:off x="6753827" y="4088340"/>
            <a:ext cx="979024" cy="11314"/>
          </a:xfrm>
          <a:prstGeom prst="line">
            <a:avLst/>
          </a:prstGeom>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210C4E31-A67F-22F5-807C-4F072216CC23}"/>
              </a:ext>
            </a:extLst>
          </p:cNvPr>
          <p:cNvSpPr txBox="1"/>
          <p:nvPr/>
        </p:nvSpPr>
        <p:spPr>
          <a:xfrm>
            <a:off x="7749695" y="2231515"/>
            <a:ext cx="1440000" cy="601725"/>
          </a:xfrm>
          <a:prstGeom prst="roundRect">
            <a:avLst/>
          </a:prstGeom>
          <a:solidFill>
            <a:srgbClr val="FEF3DA"/>
          </a:solidFill>
        </p:spPr>
        <p:txBody>
          <a:bodyPr wrap="square" rtlCol="0">
            <a:spAutoFit/>
          </a:bodyPr>
          <a:lstStyle/>
          <a:p>
            <a:pPr algn="r"/>
            <a:r>
              <a:rPr lang="en-US" sz="1467" b="1" dirty="0">
                <a:solidFill>
                  <a:schemeClr val="accent2"/>
                </a:solidFill>
              </a:rPr>
              <a:t>Comparing Documents</a:t>
            </a:r>
            <a:endParaRPr lang="en-AU" sz="1467" b="1" dirty="0">
              <a:solidFill>
                <a:schemeClr val="accent2"/>
              </a:solidFill>
            </a:endParaRPr>
          </a:p>
        </p:txBody>
      </p:sp>
      <p:sp>
        <p:nvSpPr>
          <p:cNvPr id="123" name="TextBox 122">
            <a:extLst>
              <a:ext uri="{FF2B5EF4-FFF2-40B4-BE49-F238E27FC236}">
                <a16:creationId xmlns:a16="http://schemas.microsoft.com/office/drawing/2014/main" id="{889D2E4C-9568-418C-2E52-D908CDC417E7}"/>
              </a:ext>
            </a:extLst>
          </p:cNvPr>
          <p:cNvSpPr txBox="1"/>
          <p:nvPr/>
        </p:nvSpPr>
        <p:spPr>
          <a:xfrm>
            <a:off x="7732851" y="3912369"/>
            <a:ext cx="1440000" cy="351941"/>
          </a:xfrm>
          <a:prstGeom prst="roundRect">
            <a:avLst/>
          </a:prstGeom>
          <a:solidFill>
            <a:srgbClr val="FEF3DA"/>
          </a:solidFill>
        </p:spPr>
        <p:txBody>
          <a:bodyPr wrap="square" rtlCol="0">
            <a:spAutoFit/>
          </a:bodyPr>
          <a:lstStyle/>
          <a:p>
            <a:pPr algn="r"/>
            <a:r>
              <a:rPr lang="en-US" sz="1467" b="1" dirty="0">
                <a:solidFill>
                  <a:schemeClr val="accent2"/>
                </a:solidFill>
              </a:rPr>
              <a:t>Reasoning</a:t>
            </a:r>
            <a:endParaRPr lang="en-AU" sz="1467" b="1" dirty="0">
              <a:solidFill>
                <a:schemeClr val="accent2"/>
              </a:solidFill>
            </a:endParaRPr>
          </a:p>
        </p:txBody>
      </p:sp>
      <p:sp>
        <p:nvSpPr>
          <p:cNvPr id="80" name="TextBox 79">
            <a:extLst>
              <a:ext uri="{FF2B5EF4-FFF2-40B4-BE49-F238E27FC236}">
                <a16:creationId xmlns:a16="http://schemas.microsoft.com/office/drawing/2014/main" id="{8B05806B-17A9-1691-C024-91BBF8A5F690}"/>
              </a:ext>
            </a:extLst>
          </p:cNvPr>
          <p:cNvSpPr txBox="1"/>
          <p:nvPr/>
        </p:nvSpPr>
        <p:spPr>
          <a:xfrm>
            <a:off x="3107161" y="4656518"/>
            <a:ext cx="1440000" cy="351941"/>
          </a:xfrm>
          <a:prstGeom prst="roundRect">
            <a:avLst/>
          </a:prstGeom>
          <a:solidFill>
            <a:srgbClr val="FEF3DA"/>
          </a:solidFill>
        </p:spPr>
        <p:txBody>
          <a:bodyPr wrap="square" rtlCol="0">
            <a:spAutoFit/>
          </a:bodyPr>
          <a:lstStyle/>
          <a:p>
            <a:r>
              <a:rPr lang="en-US" sz="1467" b="1" dirty="0">
                <a:solidFill>
                  <a:schemeClr val="accent2"/>
                </a:solidFill>
              </a:rPr>
              <a:t>Writing</a:t>
            </a:r>
            <a:endParaRPr lang="en-AU" sz="1467" b="1" dirty="0">
              <a:solidFill>
                <a:schemeClr val="accent2"/>
              </a:solidFill>
            </a:endParaRPr>
          </a:p>
        </p:txBody>
      </p:sp>
      <p:pic>
        <p:nvPicPr>
          <p:cNvPr id="5" name="Picture 4" descr="A blue and purple diamond&#10;&#10;AI-generated content may be incorrect.">
            <a:extLst>
              <a:ext uri="{FF2B5EF4-FFF2-40B4-BE49-F238E27FC236}">
                <a16:creationId xmlns:a16="http://schemas.microsoft.com/office/drawing/2014/main" id="{FD4EAC88-AC18-C179-A622-B96BEF2A73C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79465" y="4822562"/>
            <a:ext cx="620340" cy="620340"/>
          </a:xfrm>
          <a:prstGeom prst="rect">
            <a:avLst/>
          </a:prstGeom>
        </p:spPr>
      </p:pic>
      <p:pic>
        <p:nvPicPr>
          <p:cNvPr id="7" name="Picture 6" descr="A orange sunburst with many lines&#10;&#10;AI-generated content may be incorrect.">
            <a:extLst>
              <a:ext uri="{FF2B5EF4-FFF2-40B4-BE49-F238E27FC236}">
                <a16:creationId xmlns:a16="http://schemas.microsoft.com/office/drawing/2014/main" id="{22E3A070-EB17-13C1-3377-B81DE856C36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73099" y="4822562"/>
            <a:ext cx="826484" cy="620340"/>
          </a:xfrm>
          <a:prstGeom prst="rect">
            <a:avLst/>
          </a:prstGeom>
        </p:spPr>
      </p:pic>
      <p:pic>
        <p:nvPicPr>
          <p:cNvPr id="9" name="Picture 8" descr="A black and white logo&#10;&#10;AI-generated content may be incorrect.">
            <a:extLst>
              <a:ext uri="{FF2B5EF4-FFF2-40B4-BE49-F238E27FC236}">
                <a16:creationId xmlns:a16="http://schemas.microsoft.com/office/drawing/2014/main" id="{527C2540-2486-B01C-9F9B-A6018546037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24910" y="4859855"/>
            <a:ext cx="548191" cy="545755"/>
          </a:xfrm>
          <a:prstGeom prst="rect">
            <a:avLst/>
          </a:prstGeom>
        </p:spPr>
      </p:pic>
      <p:sp>
        <p:nvSpPr>
          <p:cNvPr id="6" name="TextBox 5">
            <a:extLst>
              <a:ext uri="{FF2B5EF4-FFF2-40B4-BE49-F238E27FC236}">
                <a16:creationId xmlns:a16="http://schemas.microsoft.com/office/drawing/2014/main" id="{C609295F-BE44-43B4-F676-F17D62041024}"/>
              </a:ext>
            </a:extLst>
          </p:cNvPr>
          <p:cNvSpPr txBox="1"/>
          <p:nvPr/>
        </p:nvSpPr>
        <p:spPr>
          <a:xfrm>
            <a:off x="3268092" y="5827452"/>
            <a:ext cx="5785879" cy="461665"/>
          </a:xfrm>
          <a:prstGeom prst="rect">
            <a:avLst/>
          </a:prstGeom>
          <a:noFill/>
        </p:spPr>
        <p:txBody>
          <a:bodyPr wrap="none" rtlCol="0">
            <a:spAutoFit/>
          </a:bodyPr>
          <a:lstStyle/>
          <a:p>
            <a:r>
              <a:rPr lang="en-US" sz="2400" dirty="0"/>
              <a:t>LLMs unlock the value of </a:t>
            </a:r>
            <a:r>
              <a:rPr lang="en-US" sz="2400" b="1" dirty="0"/>
              <a:t>unstructured data</a:t>
            </a:r>
            <a:r>
              <a:rPr lang="en-US" sz="2400" dirty="0"/>
              <a:t>. </a:t>
            </a:r>
          </a:p>
        </p:txBody>
      </p:sp>
    </p:spTree>
    <p:extLst>
      <p:ext uri="{BB962C8B-B14F-4D97-AF65-F5344CB8AC3E}">
        <p14:creationId xmlns:p14="http://schemas.microsoft.com/office/powerpoint/2010/main" val="25534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par>
                                <p:cTn id="16" presetID="10" presetClass="entr" presetSubtype="0" fill="hold"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500"/>
                                        <p:tgtEl>
                                          <p:spTgt spid="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par>
                                <p:cTn id="27" presetID="10"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par>
                                <p:cTn id="35" presetID="10" presetClass="entr" presetSubtype="0" fill="hold" nodeType="with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500"/>
                                        <p:tgtEl>
                                          <p:spTgt spid="115"/>
                                        </p:tgtEl>
                                      </p:cBhvr>
                                    </p:animEffect>
                                  </p:childTnLst>
                                </p:cTn>
                              </p:par>
                              <p:par>
                                <p:cTn id="38" presetID="10" presetClass="entr" presetSubtype="0" fill="hold"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10" presetClass="entr" presetSubtype="0" fill="hold" nodeType="withEffect">
                                  <p:stCondLst>
                                    <p:cond delay="0"/>
                                  </p:stCondLst>
                                  <p:childTnLst>
                                    <p:set>
                                      <p:cBhvr>
                                        <p:cTn id="47" dur="1" fill="hold">
                                          <p:stCondLst>
                                            <p:cond delay="0"/>
                                          </p:stCondLst>
                                        </p:cTn>
                                        <p:tgtEl>
                                          <p:spTgt spid="120"/>
                                        </p:tgtEl>
                                        <p:attrNameLst>
                                          <p:attrName>style.visibility</p:attrName>
                                        </p:attrNameLst>
                                      </p:cBhvr>
                                      <p:to>
                                        <p:strVal val="visible"/>
                                      </p:to>
                                    </p:set>
                                    <p:animEffect transition="in" filter="fade">
                                      <p:cBhvr>
                                        <p:cTn id="48" dur="500"/>
                                        <p:tgtEl>
                                          <p:spTgt spid="1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5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fade">
                                      <p:cBhvr>
                                        <p:cTn id="56" dur="500"/>
                                        <p:tgtEl>
                                          <p:spTgt spid="100"/>
                                        </p:tgtEl>
                                      </p:cBhvr>
                                    </p:animEffect>
                                  </p:childTnLst>
                                </p:cTn>
                              </p:par>
                              <p:par>
                                <p:cTn id="57" presetID="10" presetClass="entr" presetSubtype="0" fill="hold" nodeType="with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500"/>
                                        <p:tgtEl>
                                          <p:spTgt spid="1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fade">
                                      <p:cBhvr>
                                        <p:cTn id="62" dur="500"/>
                                        <p:tgtEl>
                                          <p:spTgt spid="1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par>
                                <p:cTn id="71" presetID="10"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par>
                                <p:cTn id="74" presetID="10" presetClass="entr" presetSubtype="0"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8" grpId="0" animBg="1"/>
      <p:bldP spid="122" grpId="0" animBg="1"/>
      <p:bldP spid="123" grpId="0" animBg="1"/>
      <p:bldP spid="80"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26FD-2401-4E20-A2F7-1F41C45DBA2D}"/>
              </a:ext>
            </a:extLst>
          </p:cNvPr>
          <p:cNvSpPr>
            <a:spLocks noGrp="1"/>
          </p:cNvSpPr>
          <p:nvPr>
            <p:ph type="title"/>
          </p:nvPr>
        </p:nvSpPr>
        <p:spPr/>
        <p:txBody>
          <a:bodyPr/>
          <a:lstStyle/>
          <a:p>
            <a:r>
              <a:rPr lang="en-AU" dirty="0"/>
              <a:t>5 Concepts to Build AI Systems</a:t>
            </a:r>
          </a:p>
        </p:txBody>
      </p:sp>
      <p:sp>
        <p:nvSpPr>
          <p:cNvPr id="4" name="Slide Number Placeholder 3">
            <a:extLst>
              <a:ext uri="{FF2B5EF4-FFF2-40B4-BE49-F238E27FC236}">
                <a16:creationId xmlns:a16="http://schemas.microsoft.com/office/drawing/2014/main" id="{D9C8DE8F-4D2B-630F-5273-3212DC54B5DD}"/>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12</a:t>
            </a:fld>
            <a:endParaRPr lang="en-AU" dirty="0">
              <a:solidFill>
                <a:prstClr val="black">
                  <a:tint val="75000"/>
                </a:prstClr>
              </a:solidFill>
            </a:endParaRPr>
          </a:p>
        </p:txBody>
      </p:sp>
      <p:grpSp>
        <p:nvGrpSpPr>
          <p:cNvPr id="5" name="Group 4">
            <a:extLst>
              <a:ext uri="{FF2B5EF4-FFF2-40B4-BE49-F238E27FC236}">
                <a16:creationId xmlns:a16="http://schemas.microsoft.com/office/drawing/2014/main" id="{60A2C893-0FF6-BF8C-5E3C-AF030AE483DE}"/>
              </a:ext>
            </a:extLst>
          </p:cNvPr>
          <p:cNvGrpSpPr/>
          <p:nvPr/>
        </p:nvGrpSpPr>
        <p:grpSpPr>
          <a:xfrm>
            <a:off x="243440" y="2082247"/>
            <a:ext cx="2241848" cy="2693504"/>
            <a:chOff x="178905" y="1937579"/>
            <a:chExt cx="2241848" cy="2693504"/>
          </a:xfrm>
        </p:grpSpPr>
        <p:sp>
          <p:nvSpPr>
            <p:cNvPr id="18" name="Rectangle: Rounded Corners 17">
              <a:extLst>
                <a:ext uri="{FF2B5EF4-FFF2-40B4-BE49-F238E27FC236}">
                  <a16:creationId xmlns:a16="http://schemas.microsoft.com/office/drawing/2014/main" id="{7300C06B-5050-5F48-C78F-0141F1BF8F45}"/>
                </a:ext>
              </a:extLst>
            </p:cNvPr>
            <p:cNvSpPr/>
            <p:nvPr/>
          </p:nvSpPr>
          <p:spPr>
            <a:xfrm>
              <a:off x="178905" y="1937579"/>
              <a:ext cx="2241848" cy="2693504"/>
            </a:xfrm>
            <a:prstGeom prst="roundRect">
              <a:avLst>
                <a:gd name="adj" fmla="val 95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p>
            <a:p>
              <a:pPr algn="ctr"/>
              <a:endParaRPr lang="en-US" b="1" dirty="0"/>
            </a:p>
            <a:p>
              <a:pPr algn="ctr"/>
              <a:endParaRPr lang="en-US" b="1" dirty="0"/>
            </a:p>
            <a:p>
              <a:pPr algn="ctr"/>
              <a:r>
                <a:rPr lang="en-US" b="1" dirty="0"/>
                <a:t>Access</a:t>
              </a:r>
            </a:p>
            <a:p>
              <a:pPr algn="ctr"/>
              <a:r>
                <a:rPr lang="en-US" sz="1333" dirty="0"/>
                <a:t>Vendor API</a:t>
              </a:r>
            </a:p>
            <a:p>
              <a:pPr algn="ctr"/>
              <a:r>
                <a:rPr lang="en-US" sz="1333" dirty="0"/>
                <a:t>Open Weights</a:t>
              </a:r>
              <a:endParaRPr lang="en-AU" sz="1333" dirty="0"/>
            </a:p>
          </p:txBody>
        </p:sp>
        <p:pic>
          <p:nvPicPr>
            <p:cNvPr id="19" name="Icon">
              <a:extLst>
                <a:ext uri="{FF2B5EF4-FFF2-40B4-BE49-F238E27FC236}">
                  <a16:creationId xmlns:a16="http://schemas.microsoft.com/office/drawing/2014/main" id="{89B78479-3BAB-6FFE-6510-E4E87D67AACC}"/>
                </a:ext>
              </a:extLst>
            </p:cNvPr>
            <p:cNvPicPr>
              <a:picLocks noChangeAspect="1"/>
            </p:cNvPicPr>
            <p:nvPr/>
          </p:nvPicPr>
          <p:blipFill>
            <a:blip r:embed="rId3">
              <a:lum bright="100000"/>
              <a:extLst>
                <a:ext uri="{28A0092B-C50C-407E-A947-70E740481C1C}">
                  <a14:useLocalDpi xmlns:a14="http://schemas.microsoft.com/office/drawing/2010/main" val="0"/>
                </a:ext>
              </a:extLst>
            </a:blip>
            <a:stretch>
              <a:fillRect/>
            </a:stretch>
          </p:blipFill>
          <p:spPr>
            <a:xfrm>
              <a:off x="882691" y="2299482"/>
              <a:ext cx="965987" cy="965987"/>
            </a:xfrm>
            <a:prstGeom prst="rect">
              <a:avLst/>
            </a:prstGeom>
          </p:spPr>
        </p:pic>
      </p:grpSp>
      <p:grpSp>
        <p:nvGrpSpPr>
          <p:cNvPr id="6" name="Group 5">
            <a:extLst>
              <a:ext uri="{FF2B5EF4-FFF2-40B4-BE49-F238E27FC236}">
                <a16:creationId xmlns:a16="http://schemas.microsoft.com/office/drawing/2014/main" id="{8DFAE1A0-0AE9-F4CF-53C6-B4419F519262}"/>
              </a:ext>
            </a:extLst>
          </p:cNvPr>
          <p:cNvGrpSpPr/>
          <p:nvPr/>
        </p:nvGrpSpPr>
        <p:grpSpPr>
          <a:xfrm>
            <a:off x="7340894" y="2082247"/>
            <a:ext cx="2241848" cy="2693504"/>
            <a:chOff x="4910541" y="1937579"/>
            <a:chExt cx="2241848" cy="2693504"/>
          </a:xfrm>
        </p:grpSpPr>
        <p:sp>
          <p:nvSpPr>
            <p:cNvPr id="16" name="Rectangle: Rounded Corners 15">
              <a:extLst>
                <a:ext uri="{FF2B5EF4-FFF2-40B4-BE49-F238E27FC236}">
                  <a16:creationId xmlns:a16="http://schemas.microsoft.com/office/drawing/2014/main" id="{EB00AB07-7472-3BFC-6611-16D2DF5BB55B}"/>
                </a:ext>
              </a:extLst>
            </p:cNvPr>
            <p:cNvSpPr/>
            <p:nvPr/>
          </p:nvSpPr>
          <p:spPr>
            <a:xfrm>
              <a:off x="4910541" y="1937579"/>
              <a:ext cx="2241848" cy="2693504"/>
            </a:xfrm>
            <a:prstGeom prst="roundRect">
              <a:avLst>
                <a:gd name="adj" fmla="val 95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p>
            <a:p>
              <a:pPr algn="ctr"/>
              <a:br>
                <a:rPr lang="en-US" b="1" dirty="0"/>
              </a:br>
              <a:br>
                <a:rPr lang="en-US" b="1" dirty="0"/>
              </a:br>
              <a:endParaRPr lang="en-US" b="1" dirty="0"/>
            </a:p>
            <a:p>
              <a:pPr algn="ctr"/>
              <a:endParaRPr lang="en-US" b="1" dirty="0"/>
            </a:p>
            <a:p>
              <a:pPr algn="ctr"/>
              <a:r>
                <a:rPr lang="en-US" b="1" dirty="0"/>
                <a:t>Tools</a:t>
              </a:r>
            </a:p>
            <a:p>
              <a:pPr algn="ctr"/>
              <a:r>
                <a:rPr lang="en-US" sz="1333" dirty="0"/>
                <a:t>MCP</a:t>
              </a:r>
              <a:br>
                <a:rPr lang="en-US" sz="1333" dirty="0"/>
              </a:br>
              <a:r>
                <a:rPr lang="en-US" sz="1333" dirty="0"/>
                <a:t>Tool Calling</a:t>
              </a:r>
            </a:p>
            <a:p>
              <a:pPr algn="ctr"/>
              <a:r>
                <a:rPr lang="en-US" sz="1333" dirty="0"/>
                <a:t>Pure Code</a:t>
              </a:r>
            </a:p>
            <a:p>
              <a:pPr algn="ctr"/>
              <a:endParaRPr lang="en-AU" sz="1333" dirty="0"/>
            </a:p>
          </p:txBody>
        </p:sp>
        <p:pic>
          <p:nvPicPr>
            <p:cNvPr id="17" name="Icon">
              <a:extLst>
                <a:ext uri="{FF2B5EF4-FFF2-40B4-BE49-F238E27FC236}">
                  <a16:creationId xmlns:a16="http://schemas.microsoft.com/office/drawing/2014/main" id="{D01A576F-C09E-E51E-A51E-3AEA743AEC2A}"/>
                </a:ext>
              </a:extLst>
            </p:cNvPr>
            <p:cNvPicPr>
              <a:picLocks noChangeAspect="1"/>
            </p:cNvPicPr>
            <p:nvPr/>
          </p:nvPicPr>
          <p:blipFill>
            <a:blip r:embed="rId3">
              <a:lum bright="100000"/>
              <a:extLst>
                <a:ext uri="{28A0092B-C50C-407E-A947-70E740481C1C}">
                  <a14:useLocalDpi xmlns:a14="http://schemas.microsoft.com/office/drawing/2010/main" val="0"/>
                </a:ext>
              </a:extLst>
            </a:blip>
            <a:stretch>
              <a:fillRect/>
            </a:stretch>
          </p:blipFill>
          <p:spPr>
            <a:xfrm>
              <a:off x="5558888" y="2309895"/>
              <a:ext cx="945153" cy="945153"/>
            </a:xfrm>
            <a:prstGeom prst="rect">
              <a:avLst/>
            </a:prstGeom>
          </p:spPr>
        </p:pic>
      </p:grpSp>
      <p:grpSp>
        <p:nvGrpSpPr>
          <p:cNvPr id="7" name="Group 6">
            <a:extLst>
              <a:ext uri="{FF2B5EF4-FFF2-40B4-BE49-F238E27FC236}">
                <a16:creationId xmlns:a16="http://schemas.microsoft.com/office/drawing/2014/main" id="{E6F3086C-FD11-2C29-563B-BB6757A8A634}"/>
              </a:ext>
            </a:extLst>
          </p:cNvPr>
          <p:cNvGrpSpPr/>
          <p:nvPr/>
        </p:nvGrpSpPr>
        <p:grpSpPr>
          <a:xfrm>
            <a:off x="2609258" y="2082249"/>
            <a:ext cx="2241848" cy="2693504"/>
            <a:chOff x="2544723" y="1937581"/>
            <a:chExt cx="2241848" cy="2693504"/>
          </a:xfrm>
        </p:grpSpPr>
        <p:sp>
          <p:nvSpPr>
            <p:cNvPr id="14" name="Rectangle: Rounded Corners 13">
              <a:extLst>
                <a:ext uri="{FF2B5EF4-FFF2-40B4-BE49-F238E27FC236}">
                  <a16:creationId xmlns:a16="http://schemas.microsoft.com/office/drawing/2014/main" id="{D5C4048F-1721-283E-B99C-0A231CA9954C}"/>
                </a:ext>
              </a:extLst>
            </p:cNvPr>
            <p:cNvSpPr/>
            <p:nvPr/>
          </p:nvSpPr>
          <p:spPr>
            <a:xfrm>
              <a:off x="2544723" y="1937581"/>
              <a:ext cx="2241848" cy="2693504"/>
            </a:xfrm>
            <a:prstGeom prst="roundRect">
              <a:avLst>
                <a:gd name="adj" fmla="val 95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p>
            <a:p>
              <a:pPr algn="ctr"/>
              <a:br>
                <a:rPr lang="en-US" b="1" dirty="0"/>
              </a:br>
              <a:endParaRPr lang="en-US" b="1" dirty="0"/>
            </a:p>
            <a:p>
              <a:pPr algn="ctr"/>
              <a:endParaRPr lang="en-US" b="1" dirty="0"/>
            </a:p>
            <a:p>
              <a:pPr algn="ctr"/>
              <a:r>
                <a:rPr lang="en-US" b="1" dirty="0"/>
                <a:t>Types</a:t>
              </a:r>
            </a:p>
            <a:p>
              <a:pPr algn="ctr"/>
              <a:r>
                <a:rPr lang="en-US" sz="1333" dirty="0"/>
                <a:t>Embeddings</a:t>
              </a:r>
            </a:p>
            <a:p>
              <a:pPr algn="ctr"/>
              <a:r>
                <a:rPr lang="en-US" sz="1333" dirty="0"/>
                <a:t>Foundation</a:t>
              </a:r>
            </a:p>
            <a:p>
              <a:pPr algn="ctr"/>
              <a:r>
                <a:rPr lang="en-US" sz="1333" dirty="0"/>
                <a:t>Reasoning</a:t>
              </a:r>
              <a:endParaRPr lang="en-AU" sz="1333" dirty="0"/>
            </a:p>
          </p:txBody>
        </p:sp>
        <p:pic>
          <p:nvPicPr>
            <p:cNvPr id="15" name="Icon">
              <a:extLst>
                <a:ext uri="{FF2B5EF4-FFF2-40B4-BE49-F238E27FC236}">
                  <a16:creationId xmlns:a16="http://schemas.microsoft.com/office/drawing/2014/main" id="{366DF5BF-14A5-22ED-A8CE-BC2047705B0B}"/>
                </a:ext>
              </a:extLst>
            </p:cNvPr>
            <p:cNvPicPr>
              <a:picLocks noChangeAspect="1"/>
            </p:cNvPicPr>
            <p:nvPr/>
          </p:nvPicPr>
          <p:blipFill>
            <a:blip r:embed="rId4">
              <a:lum bright="100000"/>
              <a:extLst>
                <a:ext uri="{28A0092B-C50C-407E-A947-70E740481C1C}">
                  <a14:useLocalDpi xmlns:a14="http://schemas.microsoft.com/office/drawing/2010/main" val="0"/>
                </a:ext>
              </a:extLst>
            </a:blip>
            <a:stretch>
              <a:fillRect/>
            </a:stretch>
          </p:blipFill>
          <p:spPr>
            <a:xfrm>
              <a:off x="3214646" y="2339850"/>
              <a:ext cx="885244" cy="885244"/>
            </a:xfrm>
            <a:prstGeom prst="rect">
              <a:avLst/>
            </a:prstGeom>
          </p:spPr>
        </p:pic>
      </p:grpSp>
      <p:grpSp>
        <p:nvGrpSpPr>
          <p:cNvPr id="8" name="Group 7">
            <a:extLst>
              <a:ext uri="{FF2B5EF4-FFF2-40B4-BE49-F238E27FC236}">
                <a16:creationId xmlns:a16="http://schemas.microsoft.com/office/drawing/2014/main" id="{1414809D-6D3F-6FCA-2E29-1FE3A06ED526}"/>
              </a:ext>
            </a:extLst>
          </p:cNvPr>
          <p:cNvGrpSpPr/>
          <p:nvPr/>
        </p:nvGrpSpPr>
        <p:grpSpPr>
          <a:xfrm>
            <a:off x="4975076" y="2063385"/>
            <a:ext cx="2241848" cy="2693504"/>
            <a:chOff x="7276358" y="1937579"/>
            <a:chExt cx="2241848" cy="2693504"/>
          </a:xfrm>
        </p:grpSpPr>
        <p:sp>
          <p:nvSpPr>
            <p:cNvPr id="12" name="Rectangle: Rounded Corners 11">
              <a:extLst>
                <a:ext uri="{FF2B5EF4-FFF2-40B4-BE49-F238E27FC236}">
                  <a16:creationId xmlns:a16="http://schemas.microsoft.com/office/drawing/2014/main" id="{ED062539-14F8-728B-B886-F8E1DC211F4A}"/>
                </a:ext>
              </a:extLst>
            </p:cNvPr>
            <p:cNvSpPr/>
            <p:nvPr/>
          </p:nvSpPr>
          <p:spPr>
            <a:xfrm>
              <a:off x="7276358" y="1937579"/>
              <a:ext cx="2241848" cy="2693504"/>
            </a:xfrm>
            <a:prstGeom prst="roundRect">
              <a:avLst>
                <a:gd name="adj" fmla="val 95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p>
            <a:p>
              <a:pPr algn="ctr"/>
              <a:br>
                <a:rPr lang="en-US" b="1" dirty="0"/>
              </a:br>
              <a:endParaRPr lang="en-US" b="1" dirty="0"/>
            </a:p>
            <a:p>
              <a:pPr algn="ctr"/>
              <a:endParaRPr lang="en-US" b="1" dirty="0"/>
            </a:p>
            <a:p>
              <a:pPr algn="ctr"/>
              <a:r>
                <a:rPr lang="en-US" b="1" dirty="0"/>
                <a:t>Knowledge</a:t>
              </a:r>
            </a:p>
            <a:p>
              <a:pPr algn="ctr"/>
              <a:r>
                <a:rPr lang="en-US" sz="1333" dirty="0"/>
                <a:t>Prompt Stuffing</a:t>
              </a:r>
            </a:p>
            <a:p>
              <a:pPr algn="ctr"/>
              <a:r>
                <a:rPr lang="en-US" sz="1333" dirty="0"/>
                <a:t>RAG</a:t>
              </a:r>
            </a:p>
            <a:p>
              <a:pPr algn="ctr"/>
              <a:r>
                <a:rPr lang="en-US" sz="1333" dirty="0"/>
                <a:t>Fine-tuning</a:t>
              </a:r>
              <a:endParaRPr lang="en-AU" sz="1333" dirty="0"/>
            </a:p>
          </p:txBody>
        </p:sp>
        <p:pic>
          <p:nvPicPr>
            <p:cNvPr id="13" name="Icon">
              <a:extLst>
                <a:ext uri="{FF2B5EF4-FFF2-40B4-BE49-F238E27FC236}">
                  <a16:creationId xmlns:a16="http://schemas.microsoft.com/office/drawing/2014/main" id="{E4CE272B-29EF-AD08-E04B-40DC6F35C444}"/>
                </a:ext>
              </a:extLst>
            </p:cNvPr>
            <p:cNvPicPr>
              <a:picLocks noChangeAspect="1"/>
            </p:cNvPicPr>
            <p:nvPr/>
          </p:nvPicPr>
          <p:blipFill>
            <a:blip r:embed="rId5">
              <a:lum bright="100000"/>
              <a:extLst>
                <a:ext uri="{28A0092B-C50C-407E-A947-70E740481C1C}">
                  <a14:useLocalDpi xmlns:a14="http://schemas.microsoft.com/office/drawing/2010/main" val="0"/>
                </a:ext>
              </a:extLst>
            </a:blip>
            <a:stretch>
              <a:fillRect/>
            </a:stretch>
          </p:blipFill>
          <p:spPr>
            <a:xfrm>
              <a:off x="7924999" y="2310188"/>
              <a:ext cx="944565" cy="944565"/>
            </a:xfrm>
            <a:prstGeom prst="rect">
              <a:avLst/>
            </a:prstGeom>
          </p:spPr>
        </p:pic>
      </p:grpSp>
      <p:grpSp>
        <p:nvGrpSpPr>
          <p:cNvPr id="9" name="Group 8">
            <a:extLst>
              <a:ext uri="{FF2B5EF4-FFF2-40B4-BE49-F238E27FC236}">
                <a16:creationId xmlns:a16="http://schemas.microsoft.com/office/drawing/2014/main" id="{E19CF6A4-C0E5-4C71-73EA-4975B82B4D7E}"/>
              </a:ext>
            </a:extLst>
          </p:cNvPr>
          <p:cNvGrpSpPr/>
          <p:nvPr/>
        </p:nvGrpSpPr>
        <p:grpSpPr>
          <a:xfrm>
            <a:off x="9706711" y="2082248"/>
            <a:ext cx="2241848" cy="2693504"/>
            <a:chOff x="9642176" y="1937580"/>
            <a:chExt cx="2241848" cy="2693504"/>
          </a:xfrm>
        </p:grpSpPr>
        <p:sp>
          <p:nvSpPr>
            <p:cNvPr id="10" name="Rectangle: Rounded Corners 9">
              <a:extLst>
                <a:ext uri="{FF2B5EF4-FFF2-40B4-BE49-F238E27FC236}">
                  <a16:creationId xmlns:a16="http://schemas.microsoft.com/office/drawing/2014/main" id="{44743CCC-ADF1-0C70-5FAA-C411553E4071}"/>
                </a:ext>
              </a:extLst>
            </p:cNvPr>
            <p:cNvSpPr/>
            <p:nvPr/>
          </p:nvSpPr>
          <p:spPr>
            <a:xfrm>
              <a:off x="9642176" y="1937580"/>
              <a:ext cx="2241848" cy="2693504"/>
            </a:xfrm>
            <a:prstGeom prst="roundRect">
              <a:avLst>
                <a:gd name="adj" fmla="val 9541"/>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en-US" b="1" dirty="0"/>
              </a:br>
              <a:endParaRPr lang="en-US" b="1" dirty="0"/>
            </a:p>
            <a:p>
              <a:pPr algn="ctr"/>
              <a:br>
                <a:rPr lang="en-US" b="1" dirty="0"/>
              </a:br>
              <a:endParaRPr lang="en-US" b="1" dirty="0"/>
            </a:p>
            <a:p>
              <a:pPr algn="ctr"/>
              <a:endParaRPr lang="en-US" b="1" dirty="0"/>
            </a:p>
            <a:p>
              <a:pPr algn="ctr"/>
              <a:r>
                <a:rPr lang="en-US" b="1" dirty="0"/>
                <a:t>Agentic Patterns</a:t>
              </a:r>
            </a:p>
            <a:p>
              <a:pPr algn="ctr"/>
              <a:r>
                <a:rPr lang="en-US" sz="1333" dirty="0"/>
                <a:t>Parallelisation</a:t>
              </a:r>
              <a:br>
                <a:rPr lang="en-US" sz="1333" dirty="0"/>
              </a:br>
              <a:r>
                <a:rPr lang="en-US" sz="1333" dirty="0"/>
                <a:t>Routing</a:t>
              </a:r>
              <a:br>
                <a:rPr lang="en-US" sz="1333" dirty="0"/>
              </a:br>
              <a:r>
                <a:rPr lang="en-US" sz="1333" dirty="0"/>
                <a:t>Chaining</a:t>
              </a:r>
              <a:br>
                <a:rPr lang="en-US" sz="1333" dirty="0"/>
              </a:br>
              <a:r>
                <a:rPr lang="en-US" sz="1333" dirty="0"/>
                <a:t>Evaluation</a:t>
              </a:r>
              <a:endParaRPr lang="en-AU" sz="1333" dirty="0"/>
            </a:p>
          </p:txBody>
        </p:sp>
        <p:pic>
          <p:nvPicPr>
            <p:cNvPr id="11" name="Icon">
              <a:extLst>
                <a:ext uri="{FF2B5EF4-FFF2-40B4-BE49-F238E27FC236}">
                  <a16:creationId xmlns:a16="http://schemas.microsoft.com/office/drawing/2014/main" id="{CA560630-1F7C-5490-4C64-EEB8017A3D8A}"/>
                </a:ext>
              </a:extLst>
            </p:cNvPr>
            <p:cNvPicPr>
              <a:picLocks noChangeAspect="1"/>
            </p:cNvPicPr>
            <p:nvPr/>
          </p:nvPicPr>
          <p:blipFill>
            <a:blip r:embed="rId6">
              <a:lum bright="100000"/>
              <a:extLst>
                <a:ext uri="{28A0092B-C50C-407E-A947-70E740481C1C}">
                  <a14:useLocalDpi xmlns:a14="http://schemas.microsoft.com/office/drawing/2010/main" val="0"/>
                </a:ext>
              </a:extLst>
            </a:blip>
            <a:stretch>
              <a:fillRect/>
            </a:stretch>
          </p:blipFill>
          <p:spPr>
            <a:xfrm>
              <a:off x="10345340" y="2364715"/>
              <a:ext cx="835519" cy="835519"/>
            </a:xfrm>
            <a:prstGeom prst="rect">
              <a:avLst/>
            </a:prstGeom>
          </p:spPr>
        </p:pic>
      </p:grpSp>
    </p:spTree>
    <p:extLst>
      <p:ext uri="{BB962C8B-B14F-4D97-AF65-F5344CB8AC3E}">
        <p14:creationId xmlns:p14="http://schemas.microsoft.com/office/powerpoint/2010/main" val="322887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C1ADD0-CED3-9101-BDE7-1E0AFD8477CF}"/>
              </a:ext>
            </a:extLst>
          </p:cNvPr>
          <p:cNvSpPr>
            <a:spLocks noGrp="1"/>
          </p:cNvSpPr>
          <p:nvPr>
            <p:ph type="sldNum" sz="quarter" idx="11"/>
          </p:nvPr>
        </p:nvSpPr>
        <p:spPr/>
        <p:txBody>
          <a:bodyPr/>
          <a:lstStyle/>
          <a:p>
            <a:fld id="{A04DF0AE-8B3C-45BA-8AFA-E3B611F5AE38}" type="slidenum">
              <a:rPr lang="en-AU" smtClean="0">
                <a:solidFill>
                  <a:prstClr val="black">
                    <a:tint val="75000"/>
                  </a:prstClr>
                </a:solidFill>
              </a:rPr>
              <a:pPr/>
              <a:t>13</a:t>
            </a:fld>
            <a:endParaRPr lang="en-AU" dirty="0">
              <a:solidFill>
                <a:prstClr val="black">
                  <a:tint val="75000"/>
                </a:prstClr>
              </a:solidFill>
            </a:endParaRPr>
          </a:p>
        </p:txBody>
      </p:sp>
      <p:sp>
        <p:nvSpPr>
          <p:cNvPr id="3" name="Oval 2">
            <a:extLst>
              <a:ext uri="{FF2B5EF4-FFF2-40B4-BE49-F238E27FC236}">
                <a16:creationId xmlns:a16="http://schemas.microsoft.com/office/drawing/2014/main" id="{4DC777F0-74C9-09E1-D9B3-6D54B161227D}"/>
              </a:ext>
            </a:extLst>
          </p:cNvPr>
          <p:cNvSpPr/>
          <p:nvPr/>
        </p:nvSpPr>
        <p:spPr>
          <a:xfrm>
            <a:off x="2357099" y="2291561"/>
            <a:ext cx="2163681" cy="2095458"/>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1"/>
                </a:solidFill>
              </a:rPr>
              <a:t>Instructions</a:t>
            </a:r>
            <a:endParaRPr lang="en-AU" sz="2200" dirty="0">
              <a:solidFill>
                <a:schemeClr val="accent1"/>
              </a:solidFill>
            </a:endParaRPr>
          </a:p>
        </p:txBody>
      </p:sp>
      <p:sp>
        <p:nvSpPr>
          <p:cNvPr id="4" name="Oval 3">
            <a:extLst>
              <a:ext uri="{FF2B5EF4-FFF2-40B4-BE49-F238E27FC236}">
                <a16:creationId xmlns:a16="http://schemas.microsoft.com/office/drawing/2014/main" id="{1DD32909-32F5-94F4-F533-4EEDE41EA07A}"/>
              </a:ext>
            </a:extLst>
          </p:cNvPr>
          <p:cNvSpPr/>
          <p:nvPr/>
        </p:nvSpPr>
        <p:spPr>
          <a:xfrm>
            <a:off x="1405707" y="3692649"/>
            <a:ext cx="2163681" cy="2095458"/>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1"/>
                </a:solidFill>
              </a:rPr>
              <a:t>Knowledge</a:t>
            </a:r>
            <a:endParaRPr lang="en-AU" sz="2200" dirty="0">
              <a:solidFill>
                <a:schemeClr val="accent1"/>
              </a:solidFill>
            </a:endParaRPr>
          </a:p>
        </p:txBody>
      </p:sp>
      <p:sp>
        <p:nvSpPr>
          <p:cNvPr id="5" name="Oval 4">
            <a:extLst>
              <a:ext uri="{FF2B5EF4-FFF2-40B4-BE49-F238E27FC236}">
                <a16:creationId xmlns:a16="http://schemas.microsoft.com/office/drawing/2014/main" id="{2056ECF6-6E4A-BCDC-F7D6-9612EF143D3E}"/>
              </a:ext>
            </a:extLst>
          </p:cNvPr>
          <p:cNvSpPr/>
          <p:nvPr/>
        </p:nvSpPr>
        <p:spPr>
          <a:xfrm>
            <a:off x="3308491" y="3692649"/>
            <a:ext cx="2163681" cy="2095458"/>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1"/>
                </a:solidFill>
              </a:rPr>
              <a:t>Tools</a:t>
            </a:r>
            <a:endParaRPr lang="en-AU" sz="2200" dirty="0">
              <a:solidFill>
                <a:schemeClr val="accent1"/>
              </a:solidFill>
            </a:endParaRPr>
          </a:p>
        </p:txBody>
      </p:sp>
      <p:sp>
        <p:nvSpPr>
          <p:cNvPr id="6" name="TextBox 5">
            <a:extLst>
              <a:ext uri="{FF2B5EF4-FFF2-40B4-BE49-F238E27FC236}">
                <a16:creationId xmlns:a16="http://schemas.microsoft.com/office/drawing/2014/main" id="{CD5EBB04-14AC-03FA-CF99-B243D2E371FE}"/>
              </a:ext>
            </a:extLst>
          </p:cNvPr>
          <p:cNvSpPr txBox="1"/>
          <p:nvPr/>
        </p:nvSpPr>
        <p:spPr>
          <a:xfrm>
            <a:off x="0" y="452669"/>
            <a:ext cx="12192000" cy="666786"/>
          </a:xfrm>
          <a:prstGeom prst="rect">
            <a:avLst/>
          </a:prstGeom>
          <a:noFill/>
        </p:spPr>
        <p:txBody>
          <a:bodyPr wrap="square" rtlCol="0">
            <a:spAutoFit/>
          </a:bodyPr>
          <a:lstStyle/>
          <a:p>
            <a:pPr algn="ctr"/>
            <a:r>
              <a:rPr lang="en-US" sz="3733" b="1" dirty="0">
                <a:solidFill>
                  <a:schemeClr val="accent2"/>
                </a:solidFill>
                <a:latin typeface="Aptos" panose="020B0004020202020204" pitchFamily="34" charset="0"/>
              </a:rPr>
              <a:t>AI Agents</a:t>
            </a:r>
            <a:endParaRPr lang="en-AU" sz="3733" b="1" dirty="0">
              <a:solidFill>
                <a:schemeClr val="accent2"/>
              </a:solidFill>
              <a:latin typeface="Aptos" panose="020B0004020202020204" pitchFamily="34" charset="0"/>
            </a:endParaRPr>
          </a:p>
        </p:txBody>
      </p:sp>
      <p:sp>
        <p:nvSpPr>
          <p:cNvPr id="8" name="TextBox 7">
            <a:extLst>
              <a:ext uri="{FF2B5EF4-FFF2-40B4-BE49-F238E27FC236}">
                <a16:creationId xmlns:a16="http://schemas.microsoft.com/office/drawing/2014/main" id="{259F9456-16CA-27FD-B524-CA252F326B16}"/>
              </a:ext>
            </a:extLst>
          </p:cNvPr>
          <p:cNvSpPr txBox="1"/>
          <p:nvPr/>
        </p:nvSpPr>
        <p:spPr>
          <a:xfrm>
            <a:off x="2487547" y="1651909"/>
            <a:ext cx="1976223" cy="430887"/>
          </a:xfrm>
          <a:prstGeom prst="rect">
            <a:avLst/>
          </a:prstGeom>
          <a:noFill/>
        </p:spPr>
        <p:txBody>
          <a:bodyPr wrap="square" rtlCol="0">
            <a:spAutoFit/>
          </a:bodyPr>
          <a:lstStyle/>
          <a:p>
            <a:pPr algn="ctr"/>
            <a:r>
              <a:rPr lang="en-AU" sz="2200" b="1" dirty="0">
                <a:solidFill>
                  <a:schemeClr val="accent5"/>
                </a:solidFill>
                <a:latin typeface="Aptos" panose="020B0004020202020204" pitchFamily="34" charset="0"/>
              </a:rPr>
              <a:t>Agent</a:t>
            </a:r>
          </a:p>
        </p:txBody>
      </p:sp>
      <p:grpSp>
        <p:nvGrpSpPr>
          <p:cNvPr id="12" name="Group 11">
            <a:extLst>
              <a:ext uri="{FF2B5EF4-FFF2-40B4-BE49-F238E27FC236}">
                <a16:creationId xmlns:a16="http://schemas.microsoft.com/office/drawing/2014/main" id="{4A78F0A2-18FD-0651-3586-44956CC6341F}"/>
              </a:ext>
            </a:extLst>
          </p:cNvPr>
          <p:cNvGrpSpPr/>
          <p:nvPr/>
        </p:nvGrpSpPr>
        <p:grpSpPr>
          <a:xfrm>
            <a:off x="7140897" y="3137458"/>
            <a:ext cx="1228998" cy="1185395"/>
            <a:chOff x="6096000" y="1532831"/>
            <a:chExt cx="1228998" cy="1185395"/>
          </a:xfrm>
        </p:grpSpPr>
        <p:sp>
          <p:nvSpPr>
            <p:cNvPr id="9" name="Oval 8">
              <a:extLst>
                <a:ext uri="{FF2B5EF4-FFF2-40B4-BE49-F238E27FC236}">
                  <a16:creationId xmlns:a16="http://schemas.microsoft.com/office/drawing/2014/main" id="{E7DA91FF-BD4A-5200-19E4-C9A494933330}"/>
                </a:ext>
              </a:extLst>
            </p:cNvPr>
            <p:cNvSpPr/>
            <p:nvPr/>
          </p:nvSpPr>
          <p:spPr>
            <a:xfrm>
              <a:off x="6350499" y="1532831"/>
              <a:ext cx="720000" cy="720000"/>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200" dirty="0">
                <a:solidFill>
                  <a:schemeClr val="accent1"/>
                </a:solidFill>
              </a:endParaRPr>
            </a:p>
          </p:txBody>
        </p:sp>
        <p:sp>
          <p:nvSpPr>
            <p:cNvPr id="10" name="Oval 9">
              <a:extLst>
                <a:ext uri="{FF2B5EF4-FFF2-40B4-BE49-F238E27FC236}">
                  <a16:creationId xmlns:a16="http://schemas.microsoft.com/office/drawing/2014/main" id="{A79EB03E-70E1-A269-FF19-D3282479515A}"/>
                </a:ext>
              </a:extLst>
            </p:cNvPr>
            <p:cNvSpPr/>
            <p:nvPr/>
          </p:nvSpPr>
          <p:spPr>
            <a:xfrm>
              <a:off x="6096000" y="1998226"/>
              <a:ext cx="720000" cy="720000"/>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200" dirty="0">
                <a:solidFill>
                  <a:schemeClr val="accent1"/>
                </a:solidFill>
              </a:endParaRPr>
            </a:p>
          </p:txBody>
        </p:sp>
        <p:sp>
          <p:nvSpPr>
            <p:cNvPr id="11" name="Oval 10">
              <a:extLst>
                <a:ext uri="{FF2B5EF4-FFF2-40B4-BE49-F238E27FC236}">
                  <a16:creationId xmlns:a16="http://schemas.microsoft.com/office/drawing/2014/main" id="{09A31D25-F11C-34F2-1DB6-FFAA56AE800C}"/>
                </a:ext>
              </a:extLst>
            </p:cNvPr>
            <p:cNvSpPr/>
            <p:nvPr/>
          </p:nvSpPr>
          <p:spPr>
            <a:xfrm>
              <a:off x="6604998" y="1998226"/>
              <a:ext cx="720000" cy="720000"/>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200" dirty="0">
                <a:solidFill>
                  <a:schemeClr val="accent1"/>
                </a:solidFill>
              </a:endParaRPr>
            </a:p>
          </p:txBody>
        </p:sp>
      </p:grpSp>
      <p:grpSp>
        <p:nvGrpSpPr>
          <p:cNvPr id="13" name="Group 12">
            <a:extLst>
              <a:ext uri="{FF2B5EF4-FFF2-40B4-BE49-F238E27FC236}">
                <a16:creationId xmlns:a16="http://schemas.microsoft.com/office/drawing/2014/main" id="{7CD7468C-53E4-A2CE-40C6-3B2FB1505BB1}"/>
              </a:ext>
            </a:extLst>
          </p:cNvPr>
          <p:cNvGrpSpPr/>
          <p:nvPr/>
        </p:nvGrpSpPr>
        <p:grpSpPr>
          <a:xfrm>
            <a:off x="9529622" y="2171403"/>
            <a:ext cx="1228998" cy="1185395"/>
            <a:chOff x="6096000" y="1532831"/>
            <a:chExt cx="1228998" cy="1185395"/>
          </a:xfrm>
        </p:grpSpPr>
        <p:sp>
          <p:nvSpPr>
            <p:cNvPr id="14" name="Oval 13">
              <a:extLst>
                <a:ext uri="{FF2B5EF4-FFF2-40B4-BE49-F238E27FC236}">
                  <a16:creationId xmlns:a16="http://schemas.microsoft.com/office/drawing/2014/main" id="{D1254A06-4D53-6A44-38C1-349FFFD776F0}"/>
                </a:ext>
              </a:extLst>
            </p:cNvPr>
            <p:cNvSpPr/>
            <p:nvPr/>
          </p:nvSpPr>
          <p:spPr>
            <a:xfrm>
              <a:off x="6350499" y="1532831"/>
              <a:ext cx="720000" cy="720000"/>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200" dirty="0">
                <a:solidFill>
                  <a:schemeClr val="accent1"/>
                </a:solidFill>
              </a:endParaRPr>
            </a:p>
          </p:txBody>
        </p:sp>
        <p:sp>
          <p:nvSpPr>
            <p:cNvPr id="15" name="Oval 14">
              <a:extLst>
                <a:ext uri="{FF2B5EF4-FFF2-40B4-BE49-F238E27FC236}">
                  <a16:creationId xmlns:a16="http://schemas.microsoft.com/office/drawing/2014/main" id="{87D5238D-7FAC-81F2-8C2E-DB8B2C3E910B}"/>
                </a:ext>
              </a:extLst>
            </p:cNvPr>
            <p:cNvSpPr/>
            <p:nvPr/>
          </p:nvSpPr>
          <p:spPr>
            <a:xfrm>
              <a:off x="6096000" y="1998226"/>
              <a:ext cx="720000" cy="720000"/>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200" dirty="0">
                <a:solidFill>
                  <a:schemeClr val="accent1"/>
                </a:solidFill>
              </a:endParaRPr>
            </a:p>
          </p:txBody>
        </p:sp>
        <p:sp>
          <p:nvSpPr>
            <p:cNvPr id="16" name="Oval 15">
              <a:extLst>
                <a:ext uri="{FF2B5EF4-FFF2-40B4-BE49-F238E27FC236}">
                  <a16:creationId xmlns:a16="http://schemas.microsoft.com/office/drawing/2014/main" id="{A9D098C7-5488-379E-F464-AFB6556C0A0D}"/>
                </a:ext>
              </a:extLst>
            </p:cNvPr>
            <p:cNvSpPr/>
            <p:nvPr/>
          </p:nvSpPr>
          <p:spPr>
            <a:xfrm>
              <a:off x="6604998" y="1998226"/>
              <a:ext cx="720000" cy="720000"/>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200" dirty="0">
                <a:solidFill>
                  <a:schemeClr val="accent1"/>
                </a:solidFill>
              </a:endParaRPr>
            </a:p>
          </p:txBody>
        </p:sp>
      </p:grpSp>
      <p:grpSp>
        <p:nvGrpSpPr>
          <p:cNvPr id="17" name="Group 16">
            <a:extLst>
              <a:ext uri="{FF2B5EF4-FFF2-40B4-BE49-F238E27FC236}">
                <a16:creationId xmlns:a16="http://schemas.microsoft.com/office/drawing/2014/main" id="{CC5DE3C8-13D2-0199-EB66-CF496D3039E3}"/>
              </a:ext>
            </a:extLst>
          </p:cNvPr>
          <p:cNvGrpSpPr/>
          <p:nvPr/>
        </p:nvGrpSpPr>
        <p:grpSpPr>
          <a:xfrm>
            <a:off x="9543438" y="4475411"/>
            <a:ext cx="1228998" cy="1185395"/>
            <a:chOff x="6096000" y="1532831"/>
            <a:chExt cx="1228998" cy="1185395"/>
          </a:xfrm>
        </p:grpSpPr>
        <p:sp>
          <p:nvSpPr>
            <p:cNvPr id="18" name="Oval 17">
              <a:extLst>
                <a:ext uri="{FF2B5EF4-FFF2-40B4-BE49-F238E27FC236}">
                  <a16:creationId xmlns:a16="http://schemas.microsoft.com/office/drawing/2014/main" id="{D5871F70-CC45-FB87-8BF9-B6C6409C3335}"/>
                </a:ext>
              </a:extLst>
            </p:cNvPr>
            <p:cNvSpPr/>
            <p:nvPr/>
          </p:nvSpPr>
          <p:spPr>
            <a:xfrm>
              <a:off x="6350499" y="1532831"/>
              <a:ext cx="720000" cy="720000"/>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200" dirty="0">
                <a:solidFill>
                  <a:schemeClr val="accent1"/>
                </a:solidFill>
              </a:endParaRPr>
            </a:p>
          </p:txBody>
        </p:sp>
        <p:sp>
          <p:nvSpPr>
            <p:cNvPr id="19" name="Oval 18">
              <a:extLst>
                <a:ext uri="{FF2B5EF4-FFF2-40B4-BE49-F238E27FC236}">
                  <a16:creationId xmlns:a16="http://schemas.microsoft.com/office/drawing/2014/main" id="{4F9EB50C-ED3B-A7D7-6F32-32982AC75571}"/>
                </a:ext>
              </a:extLst>
            </p:cNvPr>
            <p:cNvSpPr/>
            <p:nvPr/>
          </p:nvSpPr>
          <p:spPr>
            <a:xfrm>
              <a:off x="6096000" y="1998226"/>
              <a:ext cx="720000" cy="720000"/>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200" dirty="0">
                <a:solidFill>
                  <a:schemeClr val="accent1"/>
                </a:solidFill>
              </a:endParaRPr>
            </a:p>
          </p:txBody>
        </p:sp>
        <p:sp>
          <p:nvSpPr>
            <p:cNvPr id="20" name="Oval 19">
              <a:extLst>
                <a:ext uri="{FF2B5EF4-FFF2-40B4-BE49-F238E27FC236}">
                  <a16:creationId xmlns:a16="http://schemas.microsoft.com/office/drawing/2014/main" id="{98AEBF67-159A-BFC1-5E30-B70C25ECCC35}"/>
                </a:ext>
              </a:extLst>
            </p:cNvPr>
            <p:cNvSpPr/>
            <p:nvPr/>
          </p:nvSpPr>
          <p:spPr>
            <a:xfrm>
              <a:off x="6604998" y="1998226"/>
              <a:ext cx="720000" cy="720000"/>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200" dirty="0">
                <a:solidFill>
                  <a:schemeClr val="accent1"/>
                </a:solidFill>
              </a:endParaRPr>
            </a:p>
          </p:txBody>
        </p:sp>
      </p:grpSp>
      <p:cxnSp>
        <p:nvCxnSpPr>
          <p:cNvPr id="31" name="Straight Arrow Connector 30">
            <a:extLst>
              <a:ext uri="{FF2B5EF4-FFF2-40B4-BE49-F238E27FC236}">
                <a16:creationId xmlns:a16="http://schemas.microsoft.com/office/drawing/2014/main" id="{4E42A746-55F9-8D36-F66E-734A85348882}"/>
              </a:ext>
            </a:extLst>
          </p:cNvPr>
          <p:cNvCxnSpPr>
            <a:cxnSpLocks/>
          </p:cNvCxnSpPr>
          <p:nvPr/>
        </p:nvCxnSpPr>
        <p:spPr>
          <a:xfrm rot="10800000" flipV="1">
            <a:off x="8624394" y="3036262"/>
            <a:ext cx="696191" cy="606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567DF77-24FF-96B2-B6E8-037CB976E621}"/>
              </a:ext>
            </a:extLst>
          </p:cNvPr>
          <p:cNvCxnSpPr>
            <a:cxnSpLocks/>
          </p:cNvCxnSpPr>
          <p:nvPr/>
        </p:nvCxnSpPr>
        <p:spPr>
          <a:xfrm>
            <a:off x="8710355" y="4053326"/>
            <a:ext cx="733305" cy="545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6C2BE11-22B6-01E0-D4FC-62CF030FA102}"/>
              </a:ext>
            </a:extLst>
          </p:cNvPr>
          <p:cNvSpPr txBox="1"/>
          <p:nvPr/>
        </p:nvSpPr>
        <p:spPr>
          <a:xfrm>
            <a:off x="8115396" y="1648598"/>
            <a:ext cx="2265123" cy="430887"/>
          </a:xfrm>
          <a:prstGeom prst="rect">
            <a:avLst/>
          </a:prstGeom>
          <a:noFill/>
        </p:spPr>
        <p:txBody>
          <a:bodyPr wrap="square" rtlCol="0">
            <a:spAutoFit/>
          </a:bodyPr>
          <a:lstStyle/>
          <a:p>
            <a:pPr algn="ctr"/>
            <a:r>
              <a:rPr lang="en-AU" sz="2200" b="1" dirty="0">
                <a:solidFill>
                  <a:schemeClr val="accent5"/>
                </a:solidFill>
                <a:latin typeface="Aptos" panose="020B0004020202020204" pitchFamily="34" charset="0"/>
              </a:rPr>
              <a:t>Multiple Agents</a:t>
            </a:r>
          </a:p>
        </p:txBody>
      </p:sp>
      <p:sp>
        <p:nvSpPr>
          <p:cNvPr id="7" name="TextBox 6">
            <a:extLst>
              <a:ext uri="{FF2B5EF4-FFF2-40B4-BE49-F238E27FC236}">
                <a16:creationId xmlns:a16="http://schemas.microsoft.com/office/drawing/2014/main" id="{CB7AD5EF-CBB3-F5DA-7CE3-5173A4091FAB}"/>
              </a:ext>
            </a:extLst>
          </p:cNvPr>
          <p:cNvSpPr txBox="1"/>
          <p:nvPr/>
        </p:nvSpPr>
        <p:spPr>
          <a:xfrm>
            <a:off x="9575084" y="3457651"/>
            <a:ext cx="1527341" cy="369332"/>
          </a:xfrm>
          <a:prstGeom prst="rect">
            <a:avLst/>
          </a:prstGeom>
          <a:noFill/>
        </p:spPr>
        <p:txBody>
          <a:bodyPr wrap="none" rtlCol="0">
            <a:spAutoFit/>
          </a:bodyPr>
          <a:lstStyle/>
          <a:p>
            <a:r>
              <a:rPr lang="en-US" dirty="0"/>
              <a:t>Retrieve Email</a:t>
            </a:r>
            <a:endParaRPr lang="en-AU" dirty="0"/>
          </a:p>
        </p:txBody>
      </p:sp>
      <p:sp>
        <p:nvSpPr>
          <p:cNvPr id="21" name="TextBox 20">
            <a:extLst>
              <a:ext uri="{FF2B5EF4-FFF2-40B4-BE49-F238E27FC236}">
                <a16:creationId xmlns:a16="http://schemas.microsoft.com/office/drawing/2014/main" id="{721ADB1B-1B28-40BD-E6EB-1427E6D6D365}"/>
              </a:ext>
            </a:extLst>
          </p:cNvPr>
          <p:cNvSpPr txBox="1"/>
          <p:nvPr/>
        </p:nvSpPr>
        <p:spPr>
          <a:xfrm>
            <a:off x="7059949" y="4418916"/>
            <a:ext cx="1390894" cy="369332"/>
          </a:xfrm>
          <a:prstGeom prst="rect">
            <a:avLst/>
          </a:prstGeom>
          <a:noFill/>
        </p:spPr>
        <p:txBody>
          <a:bodyPr wrap="none" rtlCol="0">
            <a:spAutoFit/>
          </a:bodyPr>
          <a:lstStyle/>
          <a:p>
            <a:r>
              <a:rPr lang="en-US" dirty="0"/>
              <a:t>Extract fields</a:t>
            </a:r>
          </a:p>
        </p:txBody>
      </p:sp>
      <p:sp>
        <p:nvSpPr>
          <p:cNvPr id="22" name="TextBox 21">
            <a:extLst>
              <a:ext uri="{FF2B5EF4-FFF2-40B4-BE49-F238E27FC236}">
                <a16:creationId xmlns:a16="http://schemas.microsoft.com/office/drawing/2014/main" id="{E268B919-6C42-F99A-3002-87DC5EEE4987}"/>
              </a:ext>
            </a:extLst>
          </p:cNvPr>
          <p:cNvSpPr txBox="1"/>
          <p:nvPr/>
        </p:nvSpPr>
        <p:spPr>
          <a:xfrm>
            <a:off x="9181598" y="5660806"/>
            <a:ext cx="2163680" cy="369332"/>
          </a:xfrm>
          <a:prstGeom prst="rect">
            <a:avLst/>
          </a:prstGeom>
          <a:noFill/>
        </p:spPr>
        <p:txBody>
          <a:bodyPr wrap="square" rtlCol="0">
            <a:spAutoFit/>
          </a:bodyPr>
          <a:lstStyle/>
          <a:p>
            <a:pPr algn="ctr"/>
            <a:r>
              <a:rPr lang="en-US" dirty="0"/>
              <a:t>Enter into system</a:t>
            </a:r>
            <a:endParaRPr lang="en-AU" dirty="0"/>
          </a:p>
        </p:txBody>
      </p:sp>
    </p:spTree>
    <p:extLst>
      <p:ext uri="{BB962C8B-B14F-4D97-AF65-F5344CB8AC3E}">
        <p14:creationId xmlns:p14="http://schemas.microsoft.com/office/powerpoint/2010/main" val="39393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4" grpId="0"/>
      <p:bldP spid="7"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AFB49-D36C-67EA-7B34-C0A374B971E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C21B8D-BCF3-B30D-607C-9D5762429188}"/>
              </a:ext>
            </a:extLst>
          </p:cNvPr>
          <p:cNvSpPr>
            <a:spLocks noGrp="1"/>
          </p:cNvSpPr>
          <p:nvPr>
            <p:ph type="sldNum" sz="quarter" idx="11"/>
          </p:nvPr>
        </p:nvSpPr>
        <p:spPr/>
        <p:txBody>
          <a:bodyPr/>
          <a:lstStyle/>
          <a:p>
            <a:fld id="{A04DF0AE-8B3C-45BA-8AFA-E3B611F5AE38}" type="slidenum">
              <a:rPr lang="en-AU" smtClean="0">
                <a:solidFill>
                  <a:prstClr val="black">
                    <a:tint val="75000"/>
                  </a:prstClr>
                </a:solidFill>
              </a:rPr>
              <a:pPr/>
              <a:t>14</a:t>
            </a:fld>
            <a:endParaRPr lang="en-AU" dirty="0">
              <a:solidFill>
                <a:prstClr val="black">
                  <a:tint val="75000"/>
                </a:prstClr>
              </a:solidFill>
            </a:endParaRPr>
          </a:p>
        </p:txBody>
      </p:sp>
      <p:sp>
        <p:nvSpPr>
          <p:cNvPr id="3" name="Oval 2">
            <a:extLst>
              <a:ext uri="{FF2B5EF4-FFF2-40B4-BE49-F238E27FC236}">
                <a16:creationId xmlns:a16="http://schemas.microsoft.com/office/drawing/2014/main" id="{6B08FEC4-94FD-00CB-9503-EF54F5AD5E56}"/>
              </a:ext>
            </a:extLst>
          </p:cNvPr>
          <p:cNvSpPr/>
          <p:nvPr/>
        </p:nvSpPr>
        <p:spPr>
          <a:xfrm>
            <a:off x="2357099" y="2291561"/>
            <a:ext cx="2163681" cy="2095458"/>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1"/>
                </a:solidFill>
              </a:rPr>
              <a:t>Instructions</a:t>
            </a:r>
            <a:endParaRPr lang="en-AU" sz="2200" dirty="0">
              <a:solidFill>
                <a:schemeClr val="accent1"/>
              </a:solidFill>
            </a:endParaRPr>
          </a:p>
        </p:txBody>
      </p:sp>
      <p:sp>
        <p:nvSpPr>
          <p:cNvPr id="4" name="Oval 3">
            <a:extLst>
              <a:ext uri="{FF2B5EF4-FFF2-40B4-BE49-F238E27FC236}">
                <a16:creationId xmlns:a16="http://schemas.microsoft.com/office/drawing/2014/main" id="{5A774765-1035-39E3-896F-82B31202B8B5}"/>
              </a:ext>
            </a:extLst>
          </p:cNvPr>
          <p:cNvSpPr/>
          <p:nvPr/>
        </p:nvSpPr>
        <p:spPr>
          <a:xfrm>
            <a:off x="1405707" y="3692649"/>
            <a:ext cx="2163681" cy="2095458"/>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1"/>
                </a:solidFill>
              </a:rPr>
              <a:t>Knowledge</a:t>
            </a:r>
            <a:endParaRPr lang="en-AU" sz="2200" dirty="0">
              <a:solidFill>
                <a:schemeClr val="accent1"/>
              </a:solidFill>
            </a:endParaRPr>
          </a:p>
        </p:txBody>
      </p:sp>
      <p:sp>
        <p:nvSpPr>
          <p:cNvPr id="5" name="Oval 4">
            <a:extLst>
              <a:ext uri="{FF2B5EF4-FFF2-40B4-BE49-F238E27FC236}">
                <a16:creationId xmlns:a16="http://schemas.microsoft.com/office/drawing/2014/main" id="{309DC6DA-8666-DDFE-FC3B-43F80D91C542}"/>
              </a:ext>
            </a:extLst>
          </p:cNvPr>
          <p:cNvSpPr/>
          <p:nvPr/>
        </p:nvSpPr>
        <p:spPr>
          <a:xfrm>
            <a:off x="3308491" y="3692649"/>
            <a:ext cx="2163681" cy="2095458"/>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1"/>
                </a:solidFill>
              </a:rPr>
              <a:t>Tools</a:t>
            </a:r>
            <a:endParaRPr lang="en-AU" sz="2200" dirty="0">
              <a:solidFill>
                <a:schemeClr val="accent1"/>
              </a:solidFill>
            </a:endParaRPr>
          </a:p>
        </p:txBody>
      </p:sp>
      <p:sp>
        <p:nvSpPr>
          <p:cNvPr id="6" name="TextBox 5">
            <a:extLst>
              <a:ext uri="{FF2B5EF4-FFF2-40B4-BE49-F238E27FC236}">
                <a16:creationId xmlns:a16="http://schemas.microsoft.com/office/drawing/2014/main" id="{A328B1EB-2814-2508-56FB-3F2FBD7C7144}"/>
              </a:ext>
            </a:extLst>
          </p:cNvPr>
          <p:cNvSpPr txBox="1"/>
          <p:nvPr/>
        </p:nvSpPr>
        <p:spPr>
          <a:xfrm>
            <a:off x="0" y="452669"/>
            <a:ext cx="12192000" cy="666786"/>
          </a:xfrm>
          <a:prstGeom prst="rect">
            <a:avLst/>
          </a:prstGeom>
          <a:noFill/>
        </p:spPr>
        <p:txBody>
          <a:bodyPr wrap="square" rtlCol="0">
            <a:spAutoFit/>
          </a:bodyPr>
          <a:lstStyle/>
          <a:p>
            <a:pPr algn="ctr"/>
            <a:r>
              <a:rPr lang="en-US" sz="3733" b="1" dirty="0">
                <a:solidFill>
                  <a:schemeClr val="accent2"/>
                </a:solidFill>
                <a:latin typeface="Aptos" panose="020B0004020202020204" pitchFamily="34" charset="0"/>
              </a:rPr>
              <a:t>AI Agents</a:t>
            </a:r>
            <a:endParaRPr lang="en-AU" sz="3733" b="1" dirty="0">
              <a:solidFill>
                <a:schemeClr val="accent2"/>
              </a:solidFill>
              <a:latin typeface="Aptos" panose="020B0004020202020204" pitchFamily="34" charset="0"/>
            </a:endParaRPr>
          </a:p>
        </p:txBody>
      </p:sp>
      <p:sp>
        <p:nvSpPr>
          <p:cNvPr id="8" name="TextBox 7">
            <a:extLst>
              <a:ext uri="{FF2B5EF4-FFF2-40B4-BE49-F238E27FC236}">
                <a16:creationId xmlns:a16="http://schemas.microsoft.com/office/drawing/2014/main" id="{1EF68620-B06B-1C73-B3B6-056EA9461624}"/>
              </a:ext>
            </a:extLst>
          </p:cNvPr>
          <p:cNvSpPr txBox="1"/>
          <p:nvPr/>
        </p:nvSpPr>
        <p:spPr>
          <a:xfrm>
            <a:off x="2487547" y="1651909"/>
            <a:ext cx="1976223" cy="430887"/>
          </a:xfrm>
          <a:prstGeom prst="rect">
            <a:avLst/>
          </a:prstGeom>
          <a:noFill/>
        </p:spPr>
        <p:txBody>
          <a:bodyPr wrap="square" rtlCol="0">
            <a:spAutoFit/>
          </a:bodyPr>
          <a:lstStyle/>
          <a:p>
            <a:pPr algn="ctr"/>
            <a:r>
              <a:rPr lang="en-AU" sz="2200" b="1" dirty="0">
                <a:solidFill>
                  <a:schemeClr val="accent5"/>
                </a:solidFill>
                <a:latin typeface="Aptos" panose="020B0004020202020204" pitchFamily="34" charset="0"/>
              </a:rPr>
              <a:t>Agent</a:t>
            </a:r>
          </a:p>
        </p:txBody>
      </p:sp>
      <p:grpSp>
        <p:nvGrpSpPr>
          <p:cNvPr id="12" name="Group 11">
            <a:extLst>
              <a:ext uri="{FF2B5EF4-FFF2-40B4-BE49-F238E27FC236}">
                <a16:creationId xmlns:a16="http://schemas.microsoft.com/office/drawing/2014/main" id="{26D11990-BCF5-F7B6-1DC8-A9A8A582CFB8}"/>
              </a:ext>
            </a:extLst>
          </p:cNvPr>
          <p:cNvGrpSpPr/>
          <p:nvPr/>
        </p:nvGrpSpPr>
        <p:grpSpPr>
          <a:xfrm>
            <a:off x="7140897" y="3137458"/>
            <a:ext cx="1228998" cy="1185395"/>
            <a:chOff x="6096000" y="1532831"/>
            <a:chExt cx="1228998" cy="1185395"/>
          </a:xfrm>
        </p:grpSpPr>
        <p:sp>
          <p:nvSpPr>
            <p:cNvPr id="9" name="Oval 8">
              <a:extLst>
                <a:ext uri="{FF2B5EF4-FFF2-40B4-BE49-F238E27FC236}">
                  <a16:creationId xmlns:a16="http://schemas.microsoft.com/office/drawing/2014/main" id="{D29D867F-7775-A9BE-D942-E30E323D4151}"/>
                </a:ext>
              </a:extLst>
            </p:cNvPr>
            <p:cNvSpPr/>
            <p:nvPr/>
          </p:nvSpPr>
          <p:spPr>
            <a:xfrm>
              <a:off x="6350499" y="1532831"/>
              <a:ext cx="720000" cy="720000"/>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200" dirty="0">
                <a:solidFill>
                  <a:schemeClr val="accent1"/>
                </a:solidFill>
              </a:endParaRPr>
            </a:p>
          </p:txBody>
        </p:sp>
        <p:sp>
          <p:nvSpPr>
            <p:cNvPr id="10" name="Oval 9">
              <a:extLst>
                <a:ext uri="{FF2B5EF4-FFF2-40B4-BE49-F238E27FC236}">
                  <a16:creationId xmlns:a16="http://schemas.microsoft.com/office/drawing/2014/main" id="{1EE09176-CC52-071F-4782-8374413187CC}"/>
                </a:ext>
              </a:extLst>
            </p:cNvPr>
            <p:cNvSpPr/>
            <p:nvPr/>
          </p:nvSpPr>
          <p:spPr>
            <a:xfrm>
              <a:off x="6096000" y="1998226"/>
              <a:ext cx="720000" cy="720000"/>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200" dirty="0">
                <a:solidFill>
                  <a:schemeClr val="accent1"/>
                </a:solidFill>
              </a:endParaRPr>
            </a:p>
          </p:txBody>
        </p:sp>
        <p:sp>
          <p:nvSpPr>
            <p:cNvPr id="11" name="Oval 10">
              <a:extLst>
                <a:ext uri="{FF2B5EF4-FFF2-40B4-BE49-F238E27FC236}">
                  <a16:creationId xmlns:a16="http://schemas.microsoft.com/office/drawing/2014/main" id="{46D04AC7-3E11-AB0A-0F04-0CACB78936B7}"/>
                </a:ext>
              </a:extLst>
            </p:cNvPr>
            <p:cNvSpPr/>
            <p:nvPr/>
          </p:nvSpPr>
          <p:spPr>
            <a:xfrm>
              <a:off x="6604998" y="1998226"/>
              <a:ext cx="720000" cy="720000"/>
            </a:xfrm>
            <a:prstGeom prst="ellipse">
              <a:avLst/>
            </a:prstGeom>
            <a:solidFill>
              <a:schemeClr val="accent2">
                <a:lumMod val="20000"/>
                <a:lumOff val="80000"/>
                <a:alpha val="44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200" dirty="0">
                <a:solidFill>
                  <a:schemeClr val="accent1"/>
                </a:solidFill>
              </a:endParaRPr>
            </a:p>
          </p:txBody>
        </p:sp>
      </p:grpSp>
      <p:cxnSp>
        <p:nvCxnSpPr>
          <p:cNvPr id="31" name="Straight Arrow Connector 30">
            <a:extLst>
              <a:ext uri="{FF2B5EF4-FFF2-40B4-BE49-F238E27FC236}">
                <a16:creationId xmlns:a16="http://schemas.microsoft.com/office/drawing/2014/main" id="{9AC0ADD5-5E6B-F150-BB80-BE73ECB51A3C}"/>
              </a:ext>
            </a:extLst>
          </p:cNvPr>
          <p:cNvCxnSpPr>
            <a:cxnSpLocks/>
          </p:cNvCxnSpPr>
          <p:nvPr/>
        </p:nvCxnSpPr>
        <p:spPr>
          <a:xfrm rot="10800000" flipV="1">
            <a:off x="8624394" y="3036262"/>
            <a:ext cx="696191" cy="606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336206E-C497-593C-9729-A67B8090FFB0}"/>
              </a:ext>
            </a:extLst>
          </p:cNvPr>
          <p:cNvCxnSpPr>
            <a:cxnSpLocks/>
          </p:cNvCxnSpPr>
          <p:nvPr/>
        </p:nvCxnSpPr>
        <p:spPr>
          <a:xfrm>
            <a:off x="8710355" y="4053326"/>
            <a:ext cx="733305" cy="545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03E23F2-F766-7DC1-81D1-2927EA168BD2}"/>
              </a:ext>
            </a:extLst>
          </p:cNvPr>
          <p:cNvSpPr txBox="1"/>
          <p:nvPr/>
        </p:nvSpPr>
        <p:spPr>
          <a:xfrm>
            <a:off x="8115396" y="1648598"/>
            <a:ext cx="2265123" cy="430887"/>
          </a:xfrm>
          <a:prstGeom prst="rect">
            <a:avLst/>
          </a:prstGeom>
          <a:noFill/>
        </p:spPr>
        <p:txBody>
          <a:bodyPr wrap="square" rtlCol="0">
            <a:spAutoFit/>
          </a:bodyPr>
          <a:lstStyle/>
          <a:p>
            <a:pPr algn="ctr"/>
            <a:r>
              <a:rPr lang="en-AU" sz="2200" b="1" dirty="0">
                <a:solidFill>
                  <a:schemeClr val="accent5"/>
                </a:solidFill>
                <a:latin typeface="Aptos" panose="020B0004020202020204" pitchFamily="34" charset="0"/>
              </a:rPr>
              <a:t>Multiple Agents</a:t>
            </a:r>
          </a:p>
        </p:txBody>
      </p:sp>
      <p:sp>
        <p:nvSpPr>
          <p:cNvPr id="7" name="TextBox 6">
            <a:extLst>
              <a:ext uri="{FF2B5EF4-FFF2-40B4-BE49-F238E27FC236}">
                <a16:creationId xmlns:a16="http://schemas.microsoft.com/office/drawing/2014/main" id="{FE73EF76-C8FB-16F6-6505-531A1BDEC90A}"/>
              </a:ext>
            </a:extLst>
          </p:cNvPr>
          <p:cNvSpPr txBox="1"/>
          <p:nvPr/>
        </p:nvSpPr>
        <p:spPr>
          <a:xfrm>
            <a:off x="9462671" y="3179446"/>
            <a:ext cx="1527341" cy="369332"/>
          </a:xfrm>
          <a:prstGeom prst="rect">
            <a:avLst/>
          </a:prstGeom>
          <a:noFill/>
        </p:spPr>
        <p:txBody>
          <a:bodyPr wrap="none" rtlCol="0">
            <a:spAutoFit/>
          </a:bodyPr>
          <a:lstStyle/>
          <a:p>
            <a:r>
              <a:rPr lang="en-US" dirty="0"/>
              <a:t>Retrieve Email</a:t>
            </a:r>
            <a:endParaRPr lang="en-AU" dirty="0"/>
          </a:p>
        </p:txBody>
      </p:sp>
      <p:sp>
        <p:nvSpPr>
          <p:cNvPr id="21" name="TextBox 20">
            <a:extLst>
              <a:ext uri="{FF2B5EF4-FFF2-40B4-BE49-F238E27FC236}">
                <a16:creationId xmlns:a16="http://schemas.microsoft.com/office/drawing/2014/main" id="{61CDBA56-A564-0442-D12F-A1CC3136BC6E}"/>
              </a:ext>
            </a:extLst>
          </p:cNvPr>
          <p:cNvSpPr txBox="1"/>
          <p:nvPr/>
        </p:nvSpPr>
        <p:spPr>
          <a:xfrm>
            <a:off x="7059949" y="4418916"/>
            <a:ext cx="1390894" cy="369332"/>
          </a:xfrm>
          <a:prstGeom prst="rect">
            <a:avLst/>
          </a:prstGeom>
          <a:noFill/>
        </p:spPr>
        <p:txBody>
          <a:bodyPr wrap="none" rtlCol="0">
            <a:spAutoFit/>
          </a:bodyPr>
          <a:lstStyle/>
          <a:p>
            <a:r>
              <a:rPr lang="en-US" dirty="0"/>
              <a:t>Extract fields</a:t>
            </a:r>
            <a:endParaRPr lang="en-AU" dirty="0"/>
          </a:p>
        </p:txBody>
      </p:sp>
      <p:sp>
        <p:nvSpPr>
          <p:cNvPr id="22" name="TextBox 21">
            <a:extLst>
              <a:ext uri="{FF2B5EF4-FFF2-40B4-BE49-F238E27FC236}">
                <a16:creationId xmlns:a16="http://schemas.microsoft.com/office/drawing/2014/main" id="{C21E033F-A916-C8ED-E8F2-57306ECA1764}"/>
              </a:ext>
            </a:extLst>
          </p:cNvPr>
          <p:cNvSpPr txBox="1"/>
          <p:nvPr/>
        </p:nvSpPr>
        <p:spPr>
          <a:xfrm>
            <a:off x="9144501" y="4946764"/>
            <a:ext cx="2163680" cy="369332"/>
          </a:xfrm>
          <a:prstGeom prst="rect">
            <a:avLst/>
          </a:prstGeom>
          <a:noFill/>
        </p:spPr>
        <p:txBody>
          <a:bodyPr wrap="square" rtlCol="0">
            <a:spAutoFit/>
          </a:bodyPr>
          <a:lstStyle/>
          <a:p>
            <a:pPr algn="ctr"/>
            <a:r>
              <a:rPr lang="en-US" dirty="0"/>
              <a:t>Enter into system</a:t>
            </a:r>
            <a:endParaRPr lang="en-AU" dirty="0"/>
          </a:p>
        </p:txBody>
      </p:sp>
      <p:sp>
        <p:nvSpPr>
          <p:cNvPr id="23" name="TextBox 22">
            <a:extLst>
              <a:ext uri="{FF2B5EF4-FFF2-40B4-BE49-F238E27FC236}">
                <a16:creationId xmlns:a16="http://schemas.microsoft.com/office/drawing/2014/main" id="{F8C5164E-39AF-F4B3-E8DF-333B4AFA0488}"/>
              </a:ext>
            </a:extLst>
          </p:cNvPr>
          <p:cNvSpPr txBox="1"/>
          <p:nvPr/>
        </p:nvSpPr>
        <p:spPr>
          <a:xfrm>
            <a:off x="9561301" y="2748966"/>
            <a:ext cx="1186527" cy="408623"/>
          </a:xfrm>
          <a:prstGeom prst="round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Pure Code</a:t>
            </a:r>
            <a:endParaRPr lang="en-AU" dirty="0"/>
          </a:p>
        </p:txBody>
      </p:sp>
      <p:sp>
        <p:nvSpPr>
          <p:cNvPr id="24" name="TextBox 23">
            <a:extLst>
              <a:ext uri="{FF2B5EF4-FFF2-40B4-BE49-F238E27FC236}">
                <a16:creationId xmlns:a16="http://schemas.microsoft.com/office/drawing/2014/main" id="{E03688B1-513A-D78D-9F48-58D81403A952}"/>
              </a:ext>
            </a:extLst>
          </p:cNvPr>
          <p:cNvSpPr txBox="1"/>
          <p:nvPr/>
        </p:nvSpPr>
        <p:spPr>
          <a:xfrm>
            <a:off x="9575084" y="4467941"/>
            <a:ext cx="1186527" cy="408623"/>
          </a:xfrm>
          <a:prstGeom prst="round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Pure Code</a:t>
            </a:r>
            <a:endParaRPr lang="en-AU" dirty="0"/>
          </a:p>
        </p:txBody>
      </p:sp>
    </p:spTree>
    <p:extLst>
      <p:ext uri="{BB962C8B-B14F-4D97-AF65-F5344CB8AC3E}">
        <p14:creationId xmlns:p14="http://schemas.microsoft.com/office/powerpoint/2010/main" val="246590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52069-27F8-36AB-0CCD-FDB775FA9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96703-0EA0-A274-5669-4DA363B3ABA2}"/>
              </a:ext>
            </a:extLst>
          </p:cNvPr>
          <p:cNvSpPr>
            <a:spLocks noGrp="1"/>
          </p:cNvSpPr>
          <p:nvPr>
            <p:ph type="title"/>
          </p:nvPr>
        </p:nvSpPr>
        <p:spPr/>
        <p:txBody>
          <a:bodyPr/>
          <a:lstStyle/>
          <a:p>
            <a:r>
              <a:rPr lang="en-US" dirty="0"/>
              <a:t>Composing an AI Symphony</a:t>
            </a:r>
            <a:endParaRPr lang="en-AU" dirty="0"/>
          </a:p>
        </p:txBody>
      </p:sp>
      <p:sp>
        <p:nvSpPr>
          <p:cNvPr id="3" name="Slide Number Placeholder 2">
            <a:extLst>
              <a:ext uri="{FF2B5EF4-FFF2-40B4-BE49-F238E27FC236}">
                <a16:creationId xmlns:a16="http://schemas.microsoft.com/office/drawing/2014/main" id="{7E9906DB-3B59-9B9F-8ADB-7EDF88783075}"/>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15</a:t>
            </a:fld>
            <a:endParaRPr lang="en-AU" dirty="0">
              <a:solidFill>
                <a:prstClr val="black">
                  <a:tint val="75000"/>
                </a:prstClr>
              </a:solidFill>
            </a:endParaRPr>
          </a:p>
        </p:txBody>
      </p:sp>
      <p:sp>
        <p:nvSpPr>
          <p:cNvPr id="9" name="Freeform 5">
            <a:extLst>
              <a:ext uri="{FF2B5EF4-FFF2-40B4-BE49-F238E27FC236}">
                <a16:creationId xmlns:a16="http://schemas.microsoft.com/office/drawing/2014/main" id="{4F95C963-1CE8-9D77-5A39-E9CAEB13F263}"/>
              </a:ext>
            </a:extLst>
          </p:cNvPr>
          <p:cNvSpPr>
            <a:spLocks/>
          </p:cNvSpPr>
          <p:nvPr/>
        </p:nvSpPr>
        <p:spPr bwMode="auto">
          <a:xfrm>
            <a:off x="-1104799" y="494045"/>
            <a:ext cx="14017557" cy="5389856"/>
          </a:xfrm>
          <a:custGeom>
            <a:avLst/>
            <a:gdLst>
              <a:gd name="T0" fmla="*/ 2997 w 3449"/>
              <a:gd name="T1" fmla="*/ 369 h 1819"/>
              <a:gd name="T2" fmla="*/ 2990 w 3449"/>
              <a:gd name="T3" fmla="*/ 365 h 1819"/>
              <a:gd name="T4" fmla="*/ 3422 w 3449"/>
              <a:gd name="T5" fmla="*/ 92 h 1819"/>
              <a:gd name="T6" fmla="*/ 2883 w 3449"/>
              <a:gd name="T7" fmla="*/ 481 h 1819"/>
              <a:gd name="T8" fmla="*/ 3396 w 3449"/>
              <a:gd name="T9" fmla="*/ 68 h 1819"/>
              <a:gd name="T10" fmla="*/ 2971 w 3449"/>
              <a:gd name="T11" fmla="*/ 350 h 1819"/>
              <a:gd name="T12" fmla="*/ 2964 w 3449"/>
              <a:gd name="T13" fmla="*/ 345 h 1819"/>
              <a:gd name="T14" fmla="*/ 3365 w 3449"/>
              <a:gd name="T15" fmla="*/ 29 h 1819"/>
              <a:gd name="T16" fmla="*/ 2870 w 3449"/>
              <a:gd name="T17" fmla="*/ 472 h 1819"/>
              <a:gd name="T18" fmla="*/ 3337 w 3449"/>
              <a:gd name="T19" fmla="*/ 8 h 1819"/>
              <a:gd name="T20" fmla="*/ 2943 w 3449"/>
              <a:gd name="T21" fmla="*/ 332 h 1819"/>
              <a:gd name="T22" fmla="*/ 2790 w 3449"/>
              <a:gd name="T23" fmla="*/ 602 h 1819"/>
              <a:gd name="T24" fmla="*/ 1605 w 3449"/>
              <a:gd name="T25" fmla="*/ 1131 h 1819"/>
              <a:gd name="T26" fmla="*/ 1046 w 3449"/>
              <a:gd name="T27" fmla="*/ 1019 h 1819"/>
              <a:gd name="T28" fmla="*/ 206 w 3449"/>
              <a:gd name="T29" fmla="*/ 1056 h 1819"/>
              <a:gd name="T30" fmla="*/ 7 w 3449"/>
              <a:gd name="T31" fmla="*/ 1253 h 1819"/>
              <a:gd name="T32" fmla="*/ 1044 w 3449"/>
              <a:gd name="T33" fmla="*/ 1027 h 1819"/>
              <a:gd name="T34" fmla="*/ 1604 w 3449"/>
              <a:gd name="T35" fmla="*/ 1139 h 1819"/>
              <a:gd name="T36" fmla="*/ 2653 w 3449"/>
              <a:gd name="T37" fmla="*/ 762 h 1819"/>
              <a:gd name="T38" fmla="*/ 2656 w 3449"/>
              <a:gd name="T39" fmla="*/ 764 h 1819"/>
              <a:gd name="T40" fmla="*/ 1181 w 3449"/>
              <a:gd name="T41" fmla="*/ 1131 h 1819"/>
              <a:gd name="T42" fmla="*/ 501 w 3449"/>
              <a:gd name="T43" fmla="*/ 1087 h 1819"/>
              <a:gd name="T44" fmla="*/ 37 w 3449"/>
              <a:gd name="T45" fmla="*/ 1395 h 1819"/>
              <a:gd name="T46" fmla="*/ 502 w 3449"/>
              <a:gd name="T47" fmla="*/ 1095 h 1819"/>
              <a:gd name="T48" fmla="*/ 1180 w 3449"/>
              <a:gd name="T49" fmla="*/ 1139 h 1819"/>
              <a:gd name="T50" fmla="*/ 1663 w 3449"/>
              <a:gd name="T51" fmla="*/ 1201 h 1819"/>
              <a:gd name="T52" fmla="*/ 2700 w 3449"/>
              <a:gd name="T53" fmla="*/ 726 h 1819"/>
              <a:gd name="T54" fmla="*/ 1667 w 3449"/>
              <a:gd name="T55" fmla="*/ 1253 h 1819"/>
              <a:gd name="T56" fmla="*/ 1099 w 3449"/>
              <a:gd name="T57" fmla="*/ 1200 h 1819"/>
              <a:gd name="T58" fmla="*/ 267 w 3449"/>
              <a:gd name="T59" fmla="*/ 1324 h 1819"/>
              <a:gd name="T60" fmla="*/ 90 w 3449"/>
              <a:gd name="T61" fmla="*/ 1541 h 1819"/>
              <a:gd name="T62" fmla="*/ 1098 w 3449"/>
              <a:gd name="T63" fmla="*/ 1208 h 1819"/>
              <a:gd name="T64" fmla="*/ 1667 w 3449"/>
              <a:gd name="T65" fmla="*/ 1261 h 1819"/>
              <a:gd name="T66" fmla="*/ 2707 w 3449"/>
              <a:gd name="T67" fmla="*/ 730 h 1819"/>
              <a:gd name="T68" fmla="*/ 1702 w 3449"/>
              <a:gd name="T69" fmla="*/ 1311 h 1819"/>
              <a:gd name="T70" fmla="*/ 1132 w 3449"/>
              <a:gd name="T71" fmla="*/ 1288 h 1819"/>
              <a:gd name="T72" fmla="*/ 308 w 3449"/>
              <a:gd name="T73" fmla="*/ 1455 h 1819"/>
              <a:gd name="T74" fmla="*/ 142 w 3449"/>
              <a:gd name="T75" fmla="*/ 1681 h 1819"/>
              <a:gd name="T76" fmla="*/ 1132 w 3449"/>
              <a:gd name="T77" fmla="*/ 1295 h 1819"/>
              <a:gd name="T78" fmla="*/ 1703 w 3449"/>
              <a:gd name="T79" fmla="*/ 1319 h 1819"/>
              <a:gd name="T80" fmla="*/ 2714 w 3449"/>
              <a:gd name="T81" fmla="*/ 735 h 1819"/>
              <a:gd name="T82" fmla="*/ 1741 w 3449"/>
              <a:gd name="T83" fmla="*/ 1367 h 1819"/>
              <a:gd name="T84" fmla="*/ 1170 w 3449"/>
              <a:gd name="T85" fmla="*/ 1374 h 1819"/>
              <a:gd name="T86" fmla="*/ 356 w 3449"/>
              <a:gd name="T87" fmla="*/ 1584 h 1819"/>
              <a:gd name="T88" fmla="*/ 202 w 3449"/>
              <a:gd name="T89" fmla="*/ 1819 h 1819"/>
              <a:gd name="T90" fmla="*/ 1170 w 3449"/>
              <a:gd name="T91" fmla="*/ 1382 h 1819"/>
              <a:gd name="T92" fmla="*/ 1742 w 3449"/>
              <a:gd name="T93" fmla="*/ 1375 h 1819"/>
              <a:gd name="T94" fmla="*/ 2797 w 3449"/>
              <a:gd name="T95" fmla="*/ 607 h 1819"/>
              <a:gd name="T96" fmla="*/ 3002 w 3449"/>
              <a:gd name="T97" fmla="*/ 375 h 1819"/>
              <a:gd name="T98" fmla="*/ 3448 w 3449"/>
              <a:gd name="T99" fmla="*/ 12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9" h="1819">
                <a:moveTo>
                  <a:pt x="3448" y="126"/>
                </a:moveTo>
                <a:cubicBezTo>
                  <a:pt x="3298" y="138"/>
                  <a:pt x="3146" y="220"/>
                  <a:pt x="2997" y="369"/>
                </a:cubicBezTo>
                <a:cubicBezTo>
                  <a:pt x="2960" y="407"/>
                  <a:pt x="2924" y="446"/>
                  <a:pt x="2890" y="486"/>
                </a:cubicBezTo>
                <a:cubicBezTo>
                  <a:pt x="2922" y="444"/>
                  <a:pt x="2955" y="403"/>
                  <a:pt x="2990" y="365"/>
                </a:cubicBezTo>
                <a:cubicBezTo>
                  <a:pt x="3130" y="209"/>
                  <a:pt x="3275" y="120"/>
                  <a:pt x="3423" y="100"/>
                </a:cubicBezTo>
                <a:cubicBezTo>
                  <a:pt x="3422" y="92"/>
                  <a:pt x="3422" y="92"/>
                  <a:pt x="3422" y="92"/>
                </a:cubicBezTo>
                <a:cubicBezTo>
                  <a:pt x="3272" y="113"/>
                  <a:pt x="3125" y="202"/>
                  <a:pt x="2984" y="359"/>
                </a:cubicBezTo>
                <a:cubicBezTo>
                  <a:pt x="2949" y="398"/>
                  <a:pt x="2916" y="439"/>
                  <a:pt x="2883" y="481"/>
                </a:cubicBezTo>
                <a:cubicBezTo>
                  <a:pt x="2913" y="438"/>
                  <a:pt x="2944" y="395"/>
                  <a:pt x="2977" y="355"/>
                </a:cubicBezTo>
                <a:cubicBezTo>
                  <a:pt x="3109" y="192"/>
                  <a:pt x="3249" y="96"/>
                  <a:pt x="3396" y="68"/>
                </a:cubicBezTo>
                <a:cubicBezTo>
                  <a:pt x="3394" y="60"/>
                  <a:pt x="3394" y="60"/>
                  <a:pt x="3394" y="60"/>
                </a:cubicBezTo>
                <a:cubicBezTo>
                  <a:pt x="3246" y="88"/>
                  <a:pt x="3104" y="186"/>
                  <a:pt x="2971" y="350"/>
                </a:cubicBezTo>
                <a:cubicBezTo>
                  <a:pt x="2938" y="390"/>
                  <a:pt x="2907" y="433"/>
                  <a:pt x="2877" y="476"/>
                </a:cubicBezTo>
                <a:cubicBezTo>
                  <a:pt x="2904" y="432"/>
                  <a:pt x="2933" y="388"/>
                  <a:pt x="2964" y="345"/>
                </a:cubicBezTo>
                <a:cubicBezTo>
                  <a:pt x="3086" y="176"/>
                  <a:pt x="3222" y="73"/>
                  <a:pt x="3367" y="37"/>
                </a:cubicBezTo>
                <a:cubicBezTo>
                  <a:pt x="3365" y="29"/>
                  <a:pt x="3365" y="29"/>
                  <a:pt x="3365" y="29"/>
                </a:cubicBezTo>
                <a:cubicBezTo>
                  <a:pt x="3218" y="65"/>
                  <a:pt x="3081" y="170"/>
                  <a:pt x="2957" y="341"/>
                </a:cubicBezTo>
                <a:cubicBezTo>
                  <a:pt x="2927" y="383"/>
                  <a:pt x="2898" y="428"/>
                  <a:pt x="2870" y="472"/>
                </a:cubicBezTo>
                <a:cubicBezTo>
                  <a:pt x="2895" y="426"/>
                  <a:pt x="2922" y="381"/>
                  <a:pt x="2950" y="337"/>
                </a:cubicBezTo>
                <a:cubicBezTo>
                  <a:pt x="3064" y="161"/>
                  <a:pt x="3194" y="51"/>
                  <a:pt x="3337" y="8"/>
                </a:cubicBezTo>
                <a:cubicBezTo>
                  <a:pt x="3334" y="0"/>
                  <a:pt x="3334" y="0"/>
                  <a:pt x="3334" y="0"/>
                </a:cubicBezTo>
                <a:cubicBezTo>
                  <a:pt x="3190" y="44"/>
                  <a:pt x="3058" y="155"/>
                  <a:pt x="2943" y="332"/>
                </a:cubicBezTo>
                <a:cubicBezTo>
                  <a:pt x="2899" y="401"/>
                  <a:pt x="2859" y="475"/>
                  <a:pt x="2821" y="546"/>
                </a:cubicBezTo>
                <a:cubicBezTo>
                  <a:pt x="2811" y="565"/>
                  <a:pt x="2801" y="583"/>
                  <a:pt x="2790" y="602"/>
                </a:cubicBezTo>
                <a:cubicBezTo>
                  <a:pt x="2745" y="655"/>
                  <a:pt x="2698" y="708"/>
                  <a:pt x="2648" y="756"/>
                </a:cubicBezTo>
                <a:cubicBezTo>
                  <a:pt x="2374" y="1019"/>
                  <a:pt x="1984" y="1160"/>
                  <a:pt x="1605" y="1131"/>
                </a:cubicBezTo>
                <a:cubicBezTo>
                  <a:pt x="1453" y="1120"/>
                  <a:pt x="1302" y="1082"/>
                  <a:pt x="1156" y="1046"/>
                </a:cubicBezTo>
                <a:cubicBezTo>
                  <a:pt x="1120" y="1037"/>
                  <a:pt x="1083" y="1028"/>
                  <a:pt x="1046" y="1019"/>
                </a:cubicBezTo>
                <a:cubicBezTo>
                  <a:pt x="865" y="976"/>
                  <a:pt x="671" y="940"/>
                  <a:pt x="479" y="966"/>
                </a:cubicBezTo>
                <a:cubicBezTo>
                  <a:pt x="381" y="979"/>
                  <a:pt x="286" y="1010"/>
                  <a:pt x="206" y="1056"/>
                </a:cubicBezTo>
                <a:cubicBezTo>
                  <a:pt x="117" y="1106"/>
                  <a:pt x="48" y="1171"/>
                  <a:pt x="0" y="1249"/>
                </a:cubicBezTo>
                <a:cubicBezTo>
                  <a:pt x="7" y="1253"/>
                  <a:pt x="7" y="1253"/>
                  <a:pt x="7" y="1253"/>
                </a:cubicBezTo>
                <a:cubicBezTo>
                  <a:pt x="97" y="1106"/>
                  <a:pt x="273" y="1002"/>
                  <a:pt x="480" y="974"/>
                </a:cubicBezTo>
                <a:cubicBezTo>
                  <a:pt x="671" y="948"/>
                  <a:pt x="864" y="984"/>
                  <a:pt x="1044" y="1027"/>
                </a:cubicBezTo>
                <a:cubicBezTo>
                  <a:pt x="1081" y="1036"/>
                  <a:pt x="1118" y="1045"/>
                  <a:pt x="1154" y="1054"/>
                </a:cubicBezTo>
                <a:cubicBezTo>
                  <a:pt x="1300" y="1090"/>
                  <a:pt x="1452" y="1128"/>
                  <a:pt x="1604" y="1139"/>
                </a:cubicBezTo>
                <a:cubicBezTo>
                  <a:pt x="1637" y="1142"/>
                  <a:pt x="1670" y="1143"/>
                  <a:pt x="1702" y="1143"/>
                </a:cubicBezTo>
                <a:cubicBezTo>
                  <a:pt x="2052" y="1143"/>
                  <a:pt x="2401" y="1004"/>
                  <a:pt x="2653" y="762"/>
                </a:cubicBezTo>
                <a:cubicBezTo>
                  <a:pt x="2667" y="748"/>
                  <a:pt x="2681" y="735"/>
                  <a:pt x="2694" y="721"/>
                </a:cubicBezTo>
                <a:cubicBezTo>
                  <a:pt x="2682" y="735"/>
                  <a:pt x="2669" y="750"/>
                  <a:pt x="2656" y="764"/>
                </a:cubicBezTo>
                <a:cubicBezTo>
                  <a:pt x="2396" y="1041"/>
                  <a:pt x="2014" y="1201"/>
                  <a:pt x="1634" y="1193"/>
                </a:cubicBezTo>
                <a:cubicBezTo>
                  <a:pt x="1482" y="1189"/>
                  <a:pt x="1329" y="1160"/>
                  <a:pt x="1181" y="1131"/>
                </a:cubicBezTo>
                <a:cubicBezTo>
                  <a:pt x="1145" y="1124"/>
                  <a:pt x="1107" y="1117"/>
                  <a:pt x="1070" y="1110"/>
                </a:cubicBezTo>
                <a:cubicBezTo>
                  <a:pt x="887" y="1077"/>
                  <a:pt x="692" y="1051"/>
                  <a:pt x="501" y="1087"/>
                </a:cubicBezTo>
                <a:cubicBezTo>
                  <a:pt x="404" y="1105"/>
                  <a:pt x="311" y="1141"/>
                  <a:pt x="233" y="1190"/>
                </a:cubicBezTo>
                <a:cubicBezTo>
                  <a:pt x="147" y="1245"/>
                  <a:pt x="81" y="1314"/>
                  <a:pt x="37" y="1395"/>
                </a:cubicBezTo>
                <a:cubicBezTo>
                  <a:pt x="44" y="1398"/>
                  <a:pt x="44" y="1398"/>
                  <a:pt x="44" y="1398"/>
                </a:cubicBezTo>
                <a:cubicBezTo>
                  <a:pt x="126" y="1247"/>
                  <a:pt x="298" y="1133"/>
                  <a:pt x="502" y="1095"/>
                </a:cubicBezTo>
                <a:cubicBezTo>
                  <a:pt x="692" y="1059"/>
                  <a:pt x="887" y="1085"/>
                  <a:pt x="1069" y="1118"/>
                </a:cubicBezTo>
                <a:cubicBezTo>
                  <a:pt x="1106" y="1125"/>
                  <a:pt x="1143" y="1132"/>
                  <a:pt x="1180" y="1139"/>
                </a:cubicBezTo>
                <a:cubicBezTo>
                  <a:pt x="1328" y="1168"/>
                  <a:pt x="1481" y="1197"/>
                  <a:pt x="1634" y="1201"/>
                </a:cubicBezTo>
                <a:cubicBezTo>
                  <a:pt x="1644" y="1201"/>
                  <a:pt x="1654" y="1201"/>
                  <a:pt x="1663" y="1201"/>
                </a:cubicBezTo>
                <a:cubicBezTo>
                  <a:pt x="2036" y="1201"/>
                  <a:pt x="2407" y="1041"/>
                  <a:pt x="2662" y="769"/>
                </a:cubicBezTo>
                <a:cubicBezTo>
                  <a:pt x="2675" y="755"/>
                  <a:pt x="2688" y="740"/>
                  <a:pt x="2700" y="726"/>
                </a:cubicBezTo>
                <a:cubicBezTo>
                  <a:pt x="2689" y="741"/>
                  <a:pt x="2677" y="756"/>
                  <a:pt x="2664" y="771"/>
                </a:cubicBezTo>
                <a:cubicBezTo>
                  <a:pt x="2419" y="1061"/>
                  <a:pt x="2046" y="1241"/>
                  <a:pt x="1667" y="1253"/>
                </a:cubicBezTo>
                <a:cubicBezTo>
                  <a:pt x="1514" y="1257"/>
                  <a:pt x="1360" y="1236"/>
                  <a:pt x="1211" y="1215"/>
                </a:cubicBezTo>
                <a:cubicBezTo>
                  <a:pt x="1174" y="1210"/>
                  <a:pt x="1136" y="1204"/>
                  <a:pt x="1099" y="1200"/>
                </a:cubicBezTo>
                <a:cubicBezTo>
                  <a:pt x="915" y="1176"/>
                  <a:pt x="718" y="1160"/>
                  <a:pt x="529" y="1206"/>
                </a:cubicBezTo>
                <a:cubicBezTo>
                  <a:pt x="433" y="1229"/>
                  <a:pt x="342" y="1270"/>
                  <a:pt x="267" y="1324"/>
                </a:cubicBezTo>
                <a:cubicBezTo>
                  <a:pt x="184" y="1383"/>
                  <a:pt x="122" y="1455"/>
                  <a:pt x="83" y="1538"/>
                </a:cubicBezTo>
                <a:cubicBezTo>
                  <a:pt x="90" y="1541"/>
                  <a:pt x="90" y="1541"/>
                  <a:pt x="90" y="1541"/>
                </a:cubicBezTo>
                <a:cubicBezTo>
                  <a:pt x="164" y="1385"/>
                  <a:pt x="329" y="1263"/>
                  <a:pt x="531" y="1214"/>
                </a:cubicBezTo>
                <a:cubicBezTo>
                  <a:pt x="719" y="1168"/>
                  <a:pt x="914" y="1184"/>
                  <a:pt x="1098" y="1208"/>
                </a:cubicBezTo>
                <a:cubicBezTo>
                  <a:pt x="1135" y="1212"/>
                  <a:pt x="1173" y="1218"/>
                  <a:pt x="1210" y="1223"/>
                </a:cubicBezTo>
                <a:cubicBezTo>
                  <a:pt x="1359" y="1244"/>
                  <a:pt x="1514" y="1265"/>
                  <a:pt x="1667" y="1261"/>
                </a:cubicBezTo>
                <a:cubicBezTo>
                  <a:pt x="2049" y="1249"/>
                  <a:pt x="2424" y="1068"/>
                  <a:pt x="2670" y="776"/>
                </a:cubicBezTo>
                <a:cubicBezTo>
                  <a:pt x="2683" y="761"/>
                  <a:pt x="2695" y="746"/>
                  <a:pt x="2707" y="730"/>
                </a:cubicBezTo>
                <a:cubicBezTo>
                  <a:pt x="2696" y="746"/>
                  <a:pt x="2685" y="762"/>
                  <a:pt x="2673" y="777"/>
                </a:cubicBezTo>
                <a:cubicBezTo>
                  <a:pt x="2444" y="1080"/>
                  <a:pt x="2081" y="1279"/>
                  <a:pt x="1702" y="1311"/>
                </a:cubicBezTo>
                <a:cubicBezTo>
                  <a:pt x="1550" y="1323"/>
                  <a:pt x="1395" y="1310"/>
                  <a:pt x="1245" y="1297"/>
                </a:cubicBezTo>
                <a:cubicBezTo>
                  <a:pt x="1208" y="1294"/>
                  <a:pt x="1170" y="1290"/>
                  <a:pt x="1132" y="1288"/>
                </a:cubicBezTo>
                <a:cubicBezTo>
                  <a:pt x="947" y="1273"/>
                  <a:pt x="750" y="1268"/>
                  <a:pt x="564" y="1324"/>
                </a:cubicBezTo>
                <a:cubicBezTo>
                  <a:pt x="469" y="1352"/>
                  <a:pt x="381" y="1397"/>
                  <a:pt x="308" y="1455"/>
                </a:cubicBezTo>
                <a:cubicBezTo>
                  <a:pt x="228" y="1518"/>
                  <a:pt x="170" y="1593"/>
                  <a:pt x="135" y="1678"/>
                </a:cubicBezTo>
                <a:cubicBezTo>
                  <a:pt x="142" y="1681"/>
                  <a:pt x="142" y="1681"/>
                  <a:pt x="142" y="1681"/>
                </a:cubicBezTo>
                <a:cubicBezTo>
                  <a:pt x="208" y="1522"/>
                  <a:pt x="366" y="1391"/>
                  <a:pt x="566" y="1331"/>
                </a:cubicBezTo>
                <a:cubicBezTo>
                  <a:pt x="751" y="1276"/>
                  <a:pt x="947" y="1281"/>
                  <a:pt x="1132" y="1295"/>
                </a:cubicBezTo>
                <a:cubicBezTo>
                  <a:pt x="1169" y="1298"/>
                  <a:pt x="1208" y="1302"/>
                  <a:pt x="1245" y="1305"/>
                </a:cubicBezTo>
                <a:cubicBezTo>
                  <a:pt x="1395" y="1318"/>
                  <a:pt x="1550" y="1331"/>
                  <a:pt x="1703" y="1319"/>
                </a:cubicBezTo>
                <a:cubicBezTo>
                  <a:pt x="2084" y="1287"/>
                  <a:pt x="2449" y="1087"/>
                  <a:pt x="2679" y="782"/>
                </a:cubicBezTo>
                <a:cubicBezTo>
                  <a:pt x="2691" y="766"/>
                  <a:pt x="2702" y="751"/>
                  <a:pt x="2714" y="735"/>
                </a:cubicBezTo>
                <a:cubicBezTo>
                  <a:pt x="2703" y="751"/>
                  <a:pt x="2693" y="767"/>
                  <a:pt x="2682" y="783"/>
                </a:cubicBezTo>
                <a:cubicBezTo>
                  <a:pt x="2469" y="1098"/>
                  <a:pt x="2117" y="1316"/>
                  <a:pt x="1741" y="1367"/>
                </a:cubicBezTo>
                <a:cubicBezTo>
                  <a:pt x="1589" y="1387"/>
                  <a:pt x="1434" y="1382"/>
                  <a:pt x="1284" y="1377"/>
                </a:cubicBezTo>
                <a:cubicBezTo>
                  <a:pt x="1246" y="1376"/>
                  <a:pt x="1208" y="1374"/>
                  <a:pt x="1170" y="1374"/>
                </a:cubicBezTo>
                <a:cubicBezTo>
                  <a:pt x="985" y="1369"/>
                  <a:pt x="787" y="1374"/>
                  <a:pt x="604" y="1439"/>
                </a:cubicBezTo>
                <a:cubicBezTo>
                  <a:pt x="511" y="1473"/>
                  <a:pt x="425" y="1523"/>
                  <a:pt x="356" y="1584"/>
                </a:cubicBezTo>
                <a:cubicBezTo>
                  <a:pt x="280" y="1651"/>
                  <a:pt x="225" y="1729"/>
                  <a:pt x="195" y="1816"/>
                </a:cubicBezTo>
                <a:cubicBezTo>
                  <a:pt x="202" y="1819"/>
                  <a:pt x="202" y="1819"/>
                  <a:pt x="202" y="1819"/>
                </a:cubicBezTo>
                <a:cubicBezTo>
                  <a:pt x="260" y="1656"/>
                  <a:pt x="411" y="1517"/>
                  <a:pt x="607" y="1447"/>
                </a:cubicBezTo>
                <a:cubicBezTo>
                  <a:pt x="789" y="1382"/>
                  <a:pt x="985" y="1377"/>
                  <a:pt x="1170" y="1382"/>
                </a:cubicBezTo>
                <a:cubicBezTo>
                  <a:pt x="1208" y="1382"/>
                  <a:pt x="1246" y="1384"/>
                  <a:pt x="1283" y="1385"/>
                </a:cubicBezTo>
                <a:cubicBezTo>
                  <a:pt x="1434" y="1390"/>
                  <a:pt x="1590" y="1395"/>
                  <a:pt x="1742" y="1375"/>
                </a:cubicBezTo>
                <a:cubicBezTo>
                  <a:pt x="2120" y="1323"/>
                  <a:pt x="2475" y="1104"/>
                  <a:pt x="2689" y="788"/>
                </a:cubicBezTo>
                <a:cubicBezTo>
                  <a:pt x="2728" y="730"/>
                  <a:pt x="2763" y="668"/>
                  <a:pt x="2797" y="607"/>
                </a:cubicBezTo>
                <a:cubicBezTo>
                  <a:pt x="2811" y="590"/>
                  <a:pt x="2825" y="574"/>
                  <a:pt x="2838" y="558"/>
                </a:cubicBezTo>
                <a:cubicBezTo>
                  <a:pt x="2891" y="497"/>
                  <a:pt x="2945" y="433"/>
                  <a:pt x="3002" y="375"/>
                </a:cubicBezTo>
                <a:cubicBezTo>
                  <a:pt x="3150" y="227"/>
                  <a:pt x="3300" y="146"/>
                  <a:pt x="3449" y="134"/>
                </a:cubicBezTo>
                <a:lnTo>
                  <a:pt x="3448" y="126"/>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AU" sz="2400"/>
          </a:p>
        </p:txBody>
      </p:sp>
      <p:sp>
        <p:nvSpPr>
          <p:cNvPr id="13" name="Freeform 9">
            <a:extLst>
              <a:ext uri="{FF2B5EF4-FFF2-40B4-BE49-F238E27FC236}">
                <a16:creationId xmlns:a16="http://schemas.microsoft.com/office/drawing/2014/main" id="{D7053B59-5439-F24C-29FD-4FC1EA72B74B}"/>
              </a:ext>
            </a:extLst>
          </p:cNvPr>
          <p:cNvSpPr>
            <a:spLocks/>
          </p:cNvSpPr>
          <p:nvPr/>
        </p:nvSpPr>
        <p:spPr bwMode="auto">
          <a:xfrm>
            <a:off x="3540041" y="4005065"/>
            <a:ext cx="579875" cy="1131641"/>
          </a:xfrm>
          <a:custGeom>
            <a:avLst/>
            <a:gdLst>
              <a:gd name="T0" fmla="*/ 162 w 178"/>
              <a:gd name="T1" fmla="*/ 71 h 366"/>
              <a:gd name="T2" fmla="*/ 98 w 178"/>
              <a:gd name="T3" fmla="*/ 33 h 366"/>
              <a:gd name="T4" fmla="*/ 30 w 178"/>
              <a:gd name="T5" fmla="*/ 9 h 366"/>
              <a:gd name="T6" fmla="*/ 29 w 178"/>
              <a:gd name="T7" fmla="*/ 7 h 366"/>
              <a:gd name="T8" fmla="*/ 18 w 178"/>
              <a:gd name="T9" fmla="*/ 1 h 366"/>
              <a:gd name="T10" fmla="*/ 12 w 178"/>
              <a:gd name="T11" fmla="*/ 13 h 366"/>
              <a:gd name="T12" fmla="*/ 90 w 178"/>
              <a:gd name="T13" fmla="*/ 272 h 366"/>
              <a:gd name="T14" fmla="*/ 45 w 178"/>
              <a:gd name="T15" fmla="*/ 277 h 366"/>
              <a:gd name="T16" fmla="*/ 10 w 178"/>
              <a:gd name="T17" fmla="*/ 339 h 366"/>
              <a:gd name="T18" fmla="*/ 79 w 178"/>
              <a:gd name="T19" fmla="*/ 353 h 366"/>
              <a:gd name="T20" fmla="*/ 114 w 178"/>
              <a:gd name="T21" fmla="*/ 291 h 366"/>
              <a:gd name="T22" fmla="*/ 57 w 178"/>
              <a:gd name="T23" fmla="*/ 99 h 366"/>
              <a:gd name="T24" fmla="*/ 111 w 178"/>
              <a:gd name="T25" fmla="*/ 98 h 366"/>
              <a:gd name="T26" fmla="*/ 144 w 178"/>
              <a:gd name="T27" fmla="*/ 134 h 366"/>
              <a:gd name="T28" fmla="*/ 157 w 178"/>
              <a:gd name="T29" fmla="*/ 183 h 366"/>
              <a:gd name="T30" fmla="*/ 175 w 178"/>
              <a:gd name="T31" fmla="*/ 127 h 366"/>
              <a:gd name="T32" fmla="*/ 162 w 178"/>
              <a:gd name="T33" fmla="*/ 7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366">
                <a:moveTo>
                  <a:pt x="162" y="71"/>
                </a:moveTo>
                <a:cubicBezTo>
                  <a:pt x="147" y="50"/>
                  <a:pt x="122" y="41"/>
                  <a:pt x="98" y="33"/>
                </a:cubicBezTo>
                <a:cubicBezTo>
                  <a:pt x="75" y="25"/>
                  <a:pt x="52" y="17"/>
                  <a:pt x="30" y="9"/>
                </a:cubicBezTo>
                <a:cubicBezTo>
                  <a:pt x="29" y="7"/>
                  <a:pt x="29" y="7"/>
                  <a:pt x="29" y="7"/>
                </a:cubicBezTo>
                <a:cubicBezTo>
                  <a:pt x="28" y="3"/>
                  <a:pt x="23" y="0"/>
                  <a:pt x="18" y="1"/>
                </a:cubicBezTo>
                <a:cubicBezTo>
                  <a:pt x="13" y="3"/>
                  <a:pt x="10" y="8"/>
                  <a:pt x="12" y="13"/>
                </a:cubicBezTo>
                <a:cubicBezTo>
                  <a:pt x="90" y="272"/>
                  <a:pt x="90" y="272"/>
                  <a:pt x="90" y="272"/>
                </a:cubicBezTo>
                <a:cubicBezTo>
                  <a:pt x="77" y="268"/>
                  <a:pt x="60" y="270"/>
                  <a:pt x="45" y="277"/>
                </a:cubicBezTo>
                <a:cubicBezTo>
                  <a:pt x="16" y="290"/>
                  <a:pt x="0" y="318"/>
                  <a:pt x="10" y="339"/>
                </a:cubicBezTo>
                <a:cubicBezTo>
                  <a:pt x="19" y="360"/>
                  <a:pt x="50" y="366"/>
                  <a:pt x="79" y="353"/>
                </a:cubicBezTo>
                <a:cubicBezTo>
                  <a:pt x="108" y="340"/>
                  <a:pt x="124" y="312"/>
                  <a:pt x="114" y="291"/>
                </a:cubicBezTo>
                <a:cubicBezTo>
                  <a:pt x="57" y="99"/>
                  <a:pt x="57" y="99"/>
                  <a:pt x="57" y="99"/>
                </a:cubicBezTo>
                <a:cubicBezTo>
                  <a:pt x="74" y="94"/>
                  <a:pt x="94" y="91"/>
                  <a:pt x="111" y="98"/>
                </a:cubicBezTo>
                <a:cubicBezTo>
                  <a:pt x="126" y="104"/>
                  <a:pt x="138" y="118"/>
                  <a:pt x="144" y="134"/>
                </a:cubicBezTo>
                <a:cubicBezTo>
                  <a:pt x="151" y="150"/>
                  <a:pt x="154" y="166"/>
                  <a:pt x="157" y="183"/>
                </a:cubicBezTo>
                <a:cubicBezTo>
                  <a:pt x="166" y="165"/>
                  <a:pt x="173" y="147"/>
                  <a:pt x="175" y="127"/>
                </a:cubicBezTo>
                <a:cubicBezTo>
                  <a:pt x="178" y="108"/>
                  <a:pt x="174" y="87"/>
                  <a:pt x="162" y="7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AU" sz="2400">
              <a:solidFill>
                <a:schemeClr val="accent2"/>
              </a:solidFill>
            </a:endParaRPr>
          </a:p>
        </p:txBody>
      </p:sp>
      <p:sp>
        <p:nvSpPr>
          <p:cNvPr id="20" name="Freeform 16">
            <a:extLst>
              <a:ext uri="{FF2B5EF4-FFF2-40B4-BE49-F238E27FC236}">
                <a16:creationId xmlns:a16="http://schemas.microsoft.com/office/drawing/2014/main" id="{F0D569F8-0BB7-B788-F405-4FA773935AF5}"/>
              </a:ext>
            </a:extLst>
          </p:cNvPr>
          <p:cNvSpPr>
            <a:spLocks noEditPoints="1"/>
          </p:cNvSpPr>
          <p:nvPr/>
        </p:nvSpPr>
        <p:spPr bwMode="auto">
          <a:xfrm>
            <a:off x="4711951" y="3236979"/>
            <a:ext cx="1202987" cy="899045"/>
          </a:xfrm>
          <a:custGeom>
            <a:avLst/>
            <a:gdLst>
              <a:gd name="T0" fmla="*/ 277 w 369"/>
              <a:gd name="T1" fmla="*/ 262 h 291"/>
              <a:gd name="T2" fmla="*/ 337 w 369"/>
              <a:gd name="T3" fmla="*/ 96 h 291"/>
              <a:gd name="T4" fmla="*/ 339 w 369"/>
              <a:gd name="T5" fmla="*/ 90 h 291"/>
              <a:gd name="T6" fmla="*/ 354 w 369"/>
              <a:gd name="T7" fmla="*/ 49 h 291"/>
              <a:gd name="T8" fmla="*/ 359 w 369"/>
              <a:gd name="T9" fmla="*/ 35 h 291"/>
              <a:gd name="T10" fmla="*/ 367 w 369"/>
              <a:gd name="T11" fmla="*/ 14 h 291"/>
              <a:gd name="T12" fmla="*/ 357 w 369"/>
              <a:gd name="T13" fmla="*/ 0 h 291"/>
              <a:gd name="T14" fmla="*/ 177 w 369"/>
              <a:gd name="T15" fmla="*/ 0 h 291"/>
              <a:gd name="T16" fmla="*/ 164 w 369"/>
              <a:gd name="T17" fmla="*/ 7 h 291"/>
              <a:gd name="T18" fmla="*/ 163 w 369"/>
              <a:gd name="T19" fmla="*/ 9 h 291"/>
              <a:gd name="T20" fmla="*/ 162 w 369"/>
              <a:gd name="T21" fmla="*/ 11 h 291"/>
              <a:gd name="T22" fmla="*/ 149 w 369"/>
              <a:gd name="T23" fmla="*/ 49 h 291"/>
              <a:gd name="T24" fmla="*/ 135 w 369"/>
              <a:gd name="T25" fmla="*/ 86 h 291"/>
              <a:gd name="T26" fmla="*/ 132 w 369"/>
              <a:gd name="T27" fmla="*/ 96 h 291"/>
              <a:gd name="T28" fmla="*/ 88 w 369"/>
              <a:gd name="T29" fmla="*/ 217 h 291"/>
              <a:gd name="T30" fmla="*/ 56 w 369"/>
              <a:gd name="T31" fmla="*/ 198 h 291"/>
              <a:gd name="T32" fmla="*/ 4 w 369"/>
              <a:gd name="T33" fmla="*/ 221 h 291"/>
              <a:gd name="T34" fmla="*/ 42 w 369"/>
              <a:gd name="T35" fmla="*/ 264 h 291"/>
              <a:gd name="T36" fmla="*/ 95 w 369"/>
              <a:gd name="T37" fmla="*/ 241 h 291"/>
              <a:gd name="T38" fmla="*/ 147 w 369"/>
              <a:gd name="T39" fmla="*/ 96 h 291"/>
              <a:gd name="T40" fmla="*/ 321 w 369"/>
              <a:gd name="T41" fmla="*/ 96 h 291"/>
              <a:gd name="T42" fmla="*/ 271 w 369"/>
              <a:gd name="T43" fmla="*/ 238 h 291"/>
              <a:gd name="T44" fmla="*/ 239 w 369"/>
              <a:gd name="T45" fmla="*/ 219 h 291"/>
              <a:gd name="T46" fmla="*/ 186 w 369"/>
              <a:gd name="T47" fmla="*/ 243 h 291"/>
              <a:gd name="T48" fmla="*/ 224 w 369"/>
              <a:gd name="T49" fmla="*/ 286 h 291"/>
              <a:gd name="T50" fmla="*/ 277 w 369"/>
              <a:gd name="T51" fmla="*/ 262 h 291"/>
              <a:gd name="T52" fmla="*/ 154 w 369"/>
              <a:gd name="T53" fmla="*/ 76 h 291"/>
              <a:gd name="T54" fmla="*/ 164 w 369"/>
              <a:gd name="T55" fmla="*/ 49 h 291"/>
              <a:gd name="T56" fmla="*/ 338 w 369"/>
              <a:gd name="T57" fmla="*/ 49 h 291"/>
              <a:gd name="T58" fmla="*/ 329 w 369"/>
              <a:gd name="T59" fmla="*/ 76 h 291"/>
              <a:gd name="T60" fmla="*/ 154 w 369"/>
              <a:gd name="T61" fmla="*/ 7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9" h="291">
                <a:moveTo>
                  <a:pt x="277" y="262"/>
                </a:moveTo>
                <a:cubicBezTo>
                  <a:pt x="337" y="96"/>
                  <a:pt x="337" y="96"/>
                  <a:pt x="337" y="96"/>
                </a:cubicBezTo>
                <a:cubicBezTo>
                  <a:pt x="339" y="90"/>
                  <a:pt x="339" y="90"/>
                  <a:pt x="339" y="90"/>
                </a:cubicBezTo>
                <a:cubicBezTo>
                  <a:pt x="354" y="49"/>
                  <a:pt x="354" y="49"/>
                  <a:pt x="354" y="49"/>
                </a:cubicBezTo>
                <a:cubicBezTo>
                  <a:pt x="359" y="35"/>
                  <a:pt x="359" y="35"/>
                  <a:pt x="359" y="35"/>
                </a:cubicBezTo>
                <a:cubicBezTo>
                  <a:pt x="367" y="14"/>
                  <a:pt x="367" y="14"/>
                  <a:pt x="367" y="14"/>
                </a:cubicBezTo>
                <a:cubicBezTo>
                  <a:pt x="369" y="7"/>
                  <a:pt x="364" y="0"/>
                  <a:pt x="357" y="0"/>
                </a:cubicBezTo>
                <a:cubicBezTo>
                  <a:pt x="177" y="0"/>
                  <a:pt x="177" y="0"/>
                  <a:pt x="177" y="0"/>
                </a:cubicBezTo>
                <a:cubicBezTo>
                  <a:pt x="172" y="0"/>
                  <a:pt x="167" y="3"/>
                  <a:pt x="164" y="7"/>
                </a:cubicBezTo>
                <a:cubicBezTo>
                  <a:pt x="164" y="7"/>
                  <a:pt x="163" y="8"/>
                  <a:pt x="163" y="9"/>
                </a:cubicBezTo>
                <a:cubicBezTo>
                  <a:pt x="162" y="11"/>
                  <a:pt x="162" y="11"/>
                  <a:pt x="162" y="11"/>
                </a:cubicBezTo>
                <a:cubicBezTo>
                  <a:pt x="149" y="49"/>
                  <a:pt x="149" y="49"/>
                  <a:pt x="149" y="49"/>
                </a:cubicBezTo>
                <a:cubicBezTo>
                  <a:pt x="135" y="86"/>
                  <a:pt x="135" y="86"/>
                  <a:pt x="135" y="86"/>
                </a:cubicBezTo>
                <a:cubicBezTo>
                  <a:pt x="132" y="96"/>
                  <a:pt x="132" y="96"/>
                  <a:pt x="132" y="96"/>
                </a:cubicBezTo>
                <a:cubicBezTo>
                  <a:pt x="88" y="217"/>
                  <a:pt x="88" y="217"/>
                  <a:pt x="88" y="217"/>
                </a:cubicBezTo>
                <a:cubicBezTo>
                  <a:pt x="81" y="208"/>
                  <a:pt x="70" y="201"/>
                  <a:pt x="56" y="198"/>
                </a:cubicBezTo>
                <a:cubicBezTo>
                  <a:pt x="31" y="193"/>
                  <a:pt x="8" y="203"/>
                  <a:pt x="4" y="221"/>
                </a:cubicBezTo>
                <a:cubicBezTo>
                  <a:pt x="0" y="240"/>
                  <a:pt x="17" y="259"/>
                  <a:pt x="42" y="264"/>
                </a:cubicBezTo>
                <a:cubicBezTo>
                  <a:pt x="68" y="270"/>
                  <a:pt x="91" y="259"/>
                  <a:pt x="95" y="241"/>
                </a:cubicBezTo>
                <a:cubicBezTo>
                  <a:pt x="147" y="96"/>
                  <a:pt x="147" y="96"/>
                  <a:pt x="147" y="96"/>
                </a:cubicBezTo>
                <a:cubicBezTo>
                  <a:pt x="321" y="96"/>
                  <a:pt x="321" y="96"/>
                  <a:pt x="321" y="96"/>
                </a:cubicBezTo>
                <a:cubicBezTo>
                  <a:pt x="271" y="238"/>
                  <a:pt x="271" y="238"/>
                  <a:pt x="271" y="238"/>
                </a:cubicBezTo>
                <a:cubicBezTo>
                  <a:pt x="264" y="229"/>
                  <a:pt x="252" y="222"/>
                  <a:pt x="239" y="219"/>
                </a:cubicBezTo>
                <a:cubicBezTo>
                  <a:pt x="213" y="214"/>
                  <a:pt x="190" y="224"/>
                  <a:pt x="186" y="243"/>
                </a:cubicBezTo>
                <a:cubicBezTo>
                  <a:pt x="182" y="261"/>
                  <a:pt x="199" y="280"/>
                  <a:pt x="224" y="286"/>
                </a:cubicBezTo>
                <a:cubicBezTo>
                  <a:pt x="250" y="291"/>
                  <a:pt x="273" y="281"/>
                  <a:pt x="277" y="262"/>
                </a:cubicBezTo>
                <a:close/>
                <a:moveTo>
                  <a:pt x="154" y="76"/>
                </a:moveTo>
                <a:cubicBezTo>
                  <a:pt x="164" y="49"/>
                  <a:pt x="164" y="49"/>
                  <a:pt x="164" y="49"/>
                </a:cubicBezTo>
                <a:cubicBezTo>
                  <a:pt x="338" y="49"/>
                  <a:pt x="338" y="49"/>
                  <a:pt x="338" y="49"/>
                </a:cubicBezTo>
                <a:cubicBezTo>
                  <a:pt x="329" y="76"/>
                  <a:pt x="329" y="76"/>
                  <a:pt x="329" y="76"/>
                </a:cubicBezTo>
                <a:lnTo>
                  <a:pt x="154" y="76"/>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35" name="Freeform 31">
            <a:extLst>
              <a:ext uri="{FF2B5EF4-FFF2-40B4-BE49-F238E27FC236}">
                <a16:creationId xmlns:a16="http://schemas.microsoft.com/office/drawing/2014/main" id="{6CE1E108-E1E3-E4DF-D59B-E855DDCB8237}"/>
              </a:ext>
            </a:extLst>
          </p:cNvPr>
          <p:cNvSpPr>
            <a:spLocks noEditPoints="1"/>
          </p:cNvSpPr>
          <p:nvPr/>
        </p:nvSpPr>
        <p:spPr bwMode="auto">
          <a:xfrm>
            <a:off x="1199456" y="2591231"/>
            <a:ext cx="1182640" cy="2962271"/>
          </a:xfrm>
          <a:custGeom>
            <a:avLst/>
            <a:gdLst>
              <a:gd name="T0" fmla="*/ 316 w 363"/>
              <a:gd name="T1" fmla="*/ 453 h 958"/>
              <a:gd name="T2" fmla="*/ 303 w 363"/>
              <a:gd name="T3" fmla="*/ 444 h 958"/>
              <a:gd name="T4" fmla="*/ 259 w 363"/>
              <a:gd name="T5" fmla="*/ 426 h 958"/>
              <a:gd name="T6" fmla="*/ 307 w 363"/>
              <a:gd name="T7" fmla="*/ 213 h 958"/>
              <a:gd name="T8" fmla="*/ 316 w 363"/>
              <a:gd name="T9" fmla="*/ 198 h 958"/>
              <a:gd name="T10" fmla="*/ 332 w 363"/>
              <a:gd name="T11" fmla="*/ 43 h 958"/>
              <a:gd name="T12" fmla="*/ 308 w 363"/>
              <a:gd name="T13" fmla="*/ 10 h 958"/>
              <a:gd name="T14" fmla="*/ 277 w 363"/>
              <a:gd name="T15" fmla="*/ 0 h 958"/>
              <a:gd name="T16" fmla="*/ 241 w 363"/>
              <a:gd name="T17" fmla="*/ 14 h 958"/>
              <a:gd name="T18" fmla="*/ 213 w 363"/>
              <a:gd name="T19" fmla="*/ 59 h 958"/>
              <a:gd name="T20" fmla="*/ 187 w 363"/>
              <a:gd name="T21" fmla="*/ 142 h 958"/>
              <a:gd name="T22" fmla="*/ 171 w 363"/>
              <a:gd name="T23" fmla="*/ 288 h 958"/>
              <a:gd name="T24" fmla="*/ 59 w 363"/>
              <a:gd name="T25" fmla="*/ 407 h 958"/>
              <a:gd name="T26" fmla="*/ 1 w 363"/>
              <a:gd name="T27" fmla="*/ 541 h 958"/>
              <a:gd name="T28" fmla="*/ 15 w 363"/>
              <a:gd name="T29" fmla="*/ 606 h 958"/>
              <a:gd name="T30" fmla="*/ 79 w 363"/>
              <a:gd name="T31" fmla="*/ 679 h 958"/>
              <a:gd name="T32" fmla="*/ 209 w 363"/>
              <a:gd name="T33" fmla="*/ 739 h 958"/>
              <a:gd name="T34" fmla="*/ 173 w 363"/>
              <a:gd name="T35" fmla="*/ 920 h 958"/>
              <a:gd name="T36" fmla="*/ 131 w 363"/>
              <a:gd name="T37" fmla="*/ 937 h 958"/>
              <a:gd name="T38" fmla="*/ 110 w 363"/>
              <a:gd name="T39" fmla="*/ 933 h 958"/>
              <a:gd name="T40" fmla="*/ 76 w 363"/>
              <a:gd name="T41" fmla="*/ 890 h 958"/>
              <a:gd name="T42" fmla="*/ 77 w 363"/>
              <a:gd name="T43" fmla="*/ 876 h 958"/>
              <a:gd name="T44" fmla="*/ 121 w 363"/>
              <a:gd name="T45" fmla="*/ 886 h 958"/>
              <a:gd name="T46" fmla="*/ 121 w 363"/>
              <a:gd name="T47" fmla="*/ 832 h 958"/>
              <a:gd name="T48" fmla="*/ 66 w 363"/>
              <a:gd name="T49" fmla="*/ 870 h 958"/>
              <a:gd name="T50" fmla="*/ 64 w 363"/>
              <a:gd name="T51" fmla="*/ 877 h 958"/>
              <a:gd name="T52" fmla="*/ 102 w 363"/>
              <a:gd name="T53" fmla="*/ 950 h 958"/>
              <a:gd name="T54" fmla="*/ 111 w 363"/>
              <a:gd name="T55" fmla="*/ 954 h 958"/>
              <a:gd name="T56" fmla="*/ 188 w 363"/>
              <a:gd name="T57" fmla="*/ 941 h 958"/>
              <a:gd name="T58" fmla="*/ 228 w 363"/>
              <a:gd name="T59" fmla="*/ 882 h 958"/>
              <a:gd name="T60" fmla="*/ 349 w 363"/>
              <a:gd name="T61" fmla="*/ 620 h 958"/>
              <a:gd name="T62" fmla="*/ 356 w 363"/>
              <a:gd name="T63" fmla="*/ 600 h 958"/>
              <a:gd name="T64" fmla="*/ 214 w 363"/>
              <a:gd name="T65" fmla="*/ 227 h 958"/>
              <a:gd name="T66" fmla="*/ 228 w 363"/>
              <a:gd name="T67" fmla="*/ 135 h 958"/>
              <a:gd name="T68" fmla="*/ 247 w 363"/>
              <a:gd name="T69" fmla="*/ 70 h 958"/>
              <a:gd name="T70" fmla="*/ 265 w 363"/>
              <a:gd name="T71" fmla="*/ 40 h 958"/>
              <a:gd name="T72" fmla="*/ 276 w 363"/>
              <a:gd name="T73" fmla="*/ 34 h 958"/>
              <a:gd name="T74" fmla="*/ 296 w 363"/>
              <a:gd name="T75" fmla="*/ 45 h 958"/>
              <a:gd name="T76" fmla="*/ 313 w 363"/>
              <a:gd name="T77" fmla="*/ 83 h 958"/>
              <a:gd name="T78" fmla="*/ 293 w 363"/>
              <a:gd name="T79" fmla="*/ 194 h 958"/>
              <a:gd name="T80" fmla="*/ 214 w 363"/>
              <a:gd name="T81" fmla="*/ 227 h 958"/>
              <a:gd name="T82" fmla="*/ 172 w 363"/>
              <a:gd name="T83" fmla="*/ 440 h 958"/>
              <a:gd name="T84" fmla="*/ 137 w 363"/>
              <a:gd name="T85" fmla="*/ 469 h 958"/>
              <a:gd name="T86" fmla="*/ 121 w 363"/>
              <a:gd name="T87" fmla="*/ 496 h 958"/>
              <a:gd name="T88" fmla="*/ 113 w 363"/>
              <a:gd name="T89" fmla="*/ 528 h 958"/>
              <a:gd name="T90" fmla="*/ 113 w 363"/>
              <a:gd name="T91" fmla="*/ 557 h 958"/>
              <a:gd name="T92" fmla="*/ 154 w 363"/>
              <a:gd name="T93" fmla="*/ 635 h 958"/>
              <a:gd name="T94" fmla="*/ 130 w 363"/>
              <a:gd name="T95" fmla="*/ 579 h 958"/>
              <a:gd name="T96" fmla="*/ 149 w 363"/>
              <a:gd name="T97" fmla="*/ 489 h 958"/>
              <a:gd name="T98" fmla="*/ 154 w 363"/>
              <a:gd name="T99" fmla="*/ 483 h 958"/>
              <a:gd name="T100" fmla="*/ 181 w 363"/>
              <a:gd name="T101" fmla="*/ 463 h 958"/>
              <a:gd name="T102" fmla="*/ 325 w 363"/>
              <a:gd name="T103" fmla="*/ 584 h 958"/>
              <a:gd name="T104" fmla="*/ 321 w 363"/>
              <a:gd name="T105" fmla="*/ 595 h 958"/>
              <a:gd name="T106" fmla="*/ 305 w 363"/>
              <a:gd name="T107" fmla="*/ 625 h 958"/>
              <a:gd name="T108" fmla="*/ 254 w 363"/>
              <a:gd name="T109" fmla="*/ 455 h 958"/>
              <a:gd name="T110" fmla="*/ 286 w 363"/>
              <a:gd name="T111" fmla="*/ 469 h 958"/>
              <a:gd name="T112" fmla="*/ 294 w 363"/>
              <a:gd name="T113" fmla="*/ 475 h 958"/>
              <a:gd name="T114" fmla="*/ 327 w 363"/>
              <a:gd name="T115" fmla="*/ 54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3" h="958">
                <a:moveTo>
                  <a:pt x="361" y="535"/>
                </a:moveTo>
                <a:cubicBezTo>
                  <a:pt x="358" y="517"/>
                  <a:pt x="351" y="499"/>
                  <a:pt x="342" y="484"/>
                </a:cubicBezTo>
                <a:cubicBezTo>
                  <a:pt x="337" y="476"/>
                  <a:pt x="332" y="469"/>
                  <a:pt x="326" y="463"/>
                </a:cubicBezTo>
                <a:cubicBezTo>
                  <a:pt x="324" y="461"/>
                  <a:pt x="323" y="460"/>
                  <a:pt x="321" y="458"/>
                </a:cubicBezTo>
                <a:cubicBezTo>
                  <a:pt x="316" y="453"/>
                  <a:pt x="316" y="453"/>
                  <a:pt x="316" y="453"/>
                </a:cubicBezTo>
                <a:cubicBezTo>
                  <a:pt x="313" y="451"/>
                  <a:pt x="313" y="451"/>
                  <a:pt x="313" y="451"/>
                </a:cubicBezTo>
                <a:cubicBezTo>
                  <a:pt x="312" y="450"/>
                  <a:pt x="312" y="450"/>
                  <a:pt x="311" y="449"/>
                </a:cubicBezTo>
                <a:cubicBezTo>
                  <a:pt x="306" y="446"/>
                  <a:pt x="306" y="446"/>
                  <a:pt x="306" y="446"/>
                </a:cubicBezTo>
                <a:cubicBezTo>
                  <a:pt x="304" y="445"/>
                  <a:pt x="304" y="445"/>
                  <a:pt x="304" y="445"/>
                </a:cubicBezTo>
                <a:cubicBezTo>
                  <a:pt x="303" y="444"/>
                  <a:pt x="303" y="444"/>
                  <a:pt x="303" y="444"/>
                </a:cubicBezTo>
                <a:cubicBezTo>
                  <a:pt x="300" y="442"/>
                  <a:pt x="300" y="442"/>
                  <a:pt x="300" y="442"/>
                </a:cubicBezTo>
                <a:cubicBezTo>
                  <a:pt x="295" y="439"/>
                  <a:pt x="295" y="439"/>
                  <a:pt x="295" y="439"/>
                </a:cubicBezTo>
                <a:cubicBezTo>
                  <a:pt x="291" y="437"/>
                  <a:pt x="287" y="435"/>
                  <a:pt x="283" y="433"/>
                </a:cubicBezTo>
                <a:cubicBezTo>
                  <a:pt x="279" y="432"/>
                  <a:pt x="275" y="431"/>
                  <a:pt x="271" y="429"/>
                </a:cubicBezTo>
                <a:cubicBezTo>
                  <a:pt x="267" y="428"/>
                  <a:pt x="263" y="427"/>
                  <a:pt x="259" y="426"/>
                </a:cubicBezTo>
                <a:cubicBezTo>
                  <a:pt x="246" y="424"/>
                  <a:pt x="233" y="424"/>
                  <a:pt x="220" y="425"/>
                </a:cubicBezTo>
                <a:cubicBezTo>
                  <a:pt x="217" y="388"/>
                  <a:pt x="214" y="351"/>
                  <a:pt x="213" y="313"/>
                </a:cubicBezTo>
                <a:cubicBezTo>
                  <a:pt x="225" y="301"/>
                  <a:pt x="237" y="289"/>
                  <a:pt x="249" y="277"/>
                </a:cubicBezTo>
                <a:cubicBezTo>
                  <a:pt x="254" y="272"/>
                  <a:pt x="259" y="266"/>
                  <a:pt x="264" y="261"/>
                </a:cubicBezTo>
                <a:cubicBezTo>
                  <a:pt x="279" y="246"/>
                  <a:pt x="294" y="230"/>
                  <a:pt x="307" y="213"/>
                </a:cubicBezTo>
                <a:cubicBezTo>
                  <a:pt x="308" y="211"/>
                  <a:pt x="308" y="211"/>
                  <a:pt x="308" y="211"/>
                </a:cubicBezTo>
                <a:cubicBezTo>
                  <a:pt x="309" y="210"/>
                  <a:pt x="309" y="210"/>
                  <a:pt x="309" y="210"/>
                </a:cubicBezTo>
                <a:cubicBezTo>
                  <a:pt x="309" y="210"/>
                  <a:pt x="310" y="209"/>
                  <a:pt x="310" y="209"/>
                </a:cubicBezTo>
                <a:cubicBezTo>
                  <a:pt x="312" y="205"/>
                  <a:pt x="312" y="205"/>
                  <a:pt x="312" y="205"/>
                </a:cubicBezTo>
                <a:cubicBezTo>
                  <a:pt x="313" y="203"/>
                  <a:pt x="315" y="201"/>
                  <a:pt x="316" y="198"/>
                </a:cubicBezTo>
                <a:cubicBezTo>
                  <a:pt x="321" y="190"/>
                  <a:pt x="321" y="190"/>
                  <a:pt x="321" y="190"/>
                </a:cubicBezTo>
                <a:cubicBezTo>
                  <a:pt x="325" y="182"/>
                  <a:pt x="325" y="182"/>
                  <a:pt x="325" y="182"/>
                </a:cubicBezTo>
                <a:cubicBezTo>
                  <a:pt x="330" y="172"/>
                  <a:pt x="334" y="161"/>
                  <a:pt x="337" y="149"/>
                </a:cubicBezTo>
                <a:cubicBezTo>
                  <a:pt x="344" y="127"/>
                  <a:pt x="346" y="102"/>
                  <a:pt x="343" y="78"/>
                </a:cubicBezTo>
                <a:cubicBezTo>
                  <a:pt x="341" y="66"/>
                  <a:pt x="337" y="54"/>
                  <a:pt x="332" y="43"/>
                </a:cubicBezTo>
                <a:cubicBezTo>
                  <a:pt x="331" y="41"/>
                  <a:pt x="331" y="40"/>
                  <a:pt x="330" y="38"/>
                </a:cubicBezTo>
                <a:cubicBezTo>
                  <a:pt x="329" y="36"/>
                  <a:pt x="329" y="36"/>
                  <a:pt x="329" y="36"/>
                </a:cubicBezTo>
                <a:cubicBezTo>
                  <a:pt x="328" y="34"/>
                  <a:pt x="328" y="34"/>
                  <a:pt x="328" y="34"/>
                </a:cubicBezTo>
                <a:cubicBezTo>
                  <a:pt x="326" y="31"/>
                  <a:pt x="324" y="28"/>
                  <a:pt x="322" y="26"/>
                </a:cubicBezTo>
                <a:cubicBezTo>
                  <a:pt x="318" y="20"/>
                  <a:pt x="314" y="15"/>
                  <a:pt x="308" y="10"/>
                </a:cubicBezTo>
                <a:cubicBezTo>
                  <a:pt x="302" y="6"/>
                  <a:pt x="294" y="2"/>
                  <a:pt x="286" y="0"/>
                </a:cubicBezTo>
                <a:cubicBezTo>
                  <a:pt x="284" y="0"/>
                  <a:pt x="284" y="0"/>
                  <a:pt x="284" y="0"/>
                </a:cubicBezTo>
                <a:cubicBezTo>
                  <a:pt x="285" y="0"/>
                  <a:pt x="282" y="0"/>
                  <a:pt x="282" y="0"/>
                </a:cubicBezTo>
                <a:cubicBezTo>
                  <a:pt x="280" y="0"/>
                  <a:pt x="280" y="0"/>
                  <a:pt x="280" y="0"/>
                </a:cubicBezTo>
                <a:cubicBezTo>
                  <a:pt x="277" y="0"/>
                  <a:pt x="277" y="0"/>
                  <a:pt x="277" y="0"/>
                </a:cubicBezTo>
                <a:cubicBezTo>
                  <a:pt x="276" y="0"/>
                  <a:pt x="275" y="0"/>
                  <a:pt x="274" y="0"/>
                </a:cubicBezTo>
                <a:cubicBezTo>
                  <a:pt x="273" y="0"/>
                  <a:pt x="271" y="0"/>
                  <a:pt x="270" y="0"/>
                </a:cubicBezTo>
                <a:cubicBezTo>
                  <a:pt x="269" y="0"/>
                  <a:pt x="268" y="1"/>
                  <a:pt x="267" y="1"/>
                </a:cubicBezTo>
                <a:cubicBezTo>
                  <a:pt x="265" y="1"/>
                  <a:pt x="263" y="2"/>
                  <a:pt x="261" y="3"/>
                </a:cubicBezTo>
                <a:cubicBezTo>
                  <a:pt x="253" y="5"/>
                  <a:pt x="247" y="10"/>
                  <a:pt x="241" y="14"/>
                </a:cubicBezTo>
                <a:cubicBezTo>
                  <a:pt x="236" y="19"/>
                  <a:pt x="232" y="24"/>
                  <a:pt x="228" y="30"/>
                </a:cubicBezTo>
                <a:cubicBezTo>
                  <a:pt x="224" y="35"/>
                  <a:pt x="221" y="40"/>
                  <a:pt x="218" y="46"/>
                </a:cubicBezTo>
                <a:cubicBezTo>
                  <a:pt x="217" y="49"/>
                  <a:pt x="216" y="52"/>
                  <a:pt x="214" y="54"/>
                </a:cubicBezTo>
                <a:cubicBezTo>
                  <a:pt x="213" y="57"/>
                  <a:pt x="213" y="57"/>
                  <a:pt x="213" y="57"/>
                </a:cubicBezTo>
                <a:cubicBezTo>
                  <a:pt x="213" y="59"/>
                  <a:pt x="213" y="59"/>
                  <a:pt x="213" y="59"/>
                </a:cubicBezTo>
                <a:cubicBezTo>
                  <a:pt x="211" y="63"/>
                  <a:pt x="211" y="63"/>
                  <a:pt x="211" y="63"/>
                </a:cubicBezTo>
                <a:cubicBezTo>
                  <a:pt x="205" y="78"/>
                  <a:pt x="205" y="78"/>
                  <a:pt x="205" y="78"/>
                </a:cubicBezTo>
                <a:cubicBezTo>
                  <a:pt x="203" y="83"/>
                  <a:pt x="202" y="89"/>
                  <a:pt x="200" y="94"/>
                </a:cubicBezTo>
                <a:cubicBezTo>
                  <a:pt x="196" y="105"/>
                  <a:pt x="194" y="116"/>
                  <a:pt x="191" y="126"/>
                </a:cubicBezTo>
                <a:cubicBezTo>
                  <a:pt x="189" y="132"/>
                  <a:pt x="188" y="137"/>
                  <a:pt x="187" y="142"/>
                </a:cubicBezTo>
                <a:cubicBezTo>
                  <a:pt x="186" y="148"/>
                  <a:pt x="184" y="153"/>
                  <a:pt x="183" y="159"/>
                </a:cubicBezTo>
                <a:cubicBezTo>
                  <a:pt x="182" y="164"/>
                  <a:pt x="181" y="169"/>
                  <a:pt x="180" y="175"/>
                </a:cubicBezTo>
                <a:cubicBezTo>
                  <a:pt x="180" y="180"/>
                  <a:pt x="179" y="186"/>
                  <a:pt x="178" y="191"/>
                </a:cubicBezTo>
                <a:cubicBezTo>
                  <a:pt x="176" y="202"/>
                  <a:pt x="175" y="213"/>
                  <a:pt x="174" y="223"/>
                </a:cubicBezTo>
                <a:cubicBezTo>
                  <a:pt x="172" y="245"/>
                  <a:pt x="171" y="266"/>
                  <a:pt x="171" y="288"/>
                </a:cubicBezTo>
                <a:cubicBezTo>
                  <a:pt x="171" y="296"/>
                  <a:pt x="171" y="305"/>
                  <a:pt x="171" y="314"/>
                </a:cubicBezTo>
                <a:cubicBezTo>
                  <a:pt x="162" y="320"/>
                  <a:pt x="154" y="326"/>
                  <a:pt x="146" y="332"/>
                </a:cubicBezTo>
                <a:cubicBezTo>
                  <a:pt x="128" y="345"/>
                  <a:pt x="111" y="358"/>
                  <a:pt x="94" y="372"/>
                </a:cubicBezTo>
                <a:cubicBezTo>
                  <a:pt x="86" y="380"/>
                  <a:pt x="78" y="387"/>
                  <a:pt x="70" y="395"/>
                </a:cubicBezTo>
                <a:cubicBezTo>
                  <a:pt x="66" y="399"/>
                  <a:pt x="62" y="403"/>
                  <a:pt x="59" y="407"/>
                </a:cubicBezTo>
                <a:cubicBezTo>
                  <a:pt x="55" y="411"/>
                  <a:pt x="52" y="415"/>
                  <a:pt x="48" y="420"/>
                </a:cubicBezTo>
                <a:cubicBezTo>
                  <a:pt x="41" y="428"/>
                  <a:pt x="35" y="438"/>
                  <a:pt x="29" y="447"/>
                </a:cubicBezTo>
                <a:cubicBezTo>
                  <a:pt x="24" y="457"/>
                  <a:pt x="19" y="466"/>
                  <a:pt x="14" y="477"/>
                </a:cubicBezTo>
                <a:cubicBezTo>
                  <a:pt x="10" y="487"/>
                  <a:pt x="7" y="497"/>
                  <a:pt x="4" y="508"/>
                </a:cubicBezTo>
                <a:cubicBezTo>
                  <a:pt x="2" y="519"/>
                  <a:pt x="1" y="530"/>
                  <a:pt x="1" y="541"/>
                </a:cubicBezTo>
                <a:cubicBezTo>
                  <a:pt x="0" y="544"/>
                  <a:pt x="0" y="547"/>
                  <a:pt x="1" y="550"/>
                </a:cubicBezTo>
                <a:cubicBezTo>
                  <a:pt x="1" y="553"/>
                  <a:pt x="1" y="555"/>
                  <a:pt x="1" y="558"/>
                </a:cubicBezTo>
                <a:cubicBezTo>
                  <a:pt x="2" y="567"/>
                  <a:pt x="2" y="567"/>
                  <a:pt x="2" y="567"/>
                </a:cubicBezTo>
                <a:cubicBezTo>
                  <a:pt x="3" y="570"/>
                  <a:pt x="3" y="572"/>
                  <a:pt x="4" y="575"/>
                </a:cubicBezTo>
                <a:cubicBezTo>
                  <a:pt x="6" y="586"/>
                  <a:pt x="10" y="596"/>
                  <a:pt x="15" y="606"/>
                </a:cubicBezTo>
                <a:cubicBezTo>
                  <a:pt x="24" y="627"/>
                  <a:pt x="38" y="644"/>
                  <a:pt x="54" y="659"/>
                </a:cubicBezTo>
                <a:cubicBezTo>
                  <a:pt x="60" y="664"/>
                  <a:pt x="60" y="664"/>
                  <a:pt x="60" y="664"/>
                </a:cubicBezTo>
                <a:cubicBezTo>
                  <a:pt x="66" y="670"/>
                  <a:pt x="66" y="670"/>
                  <a:pt x="66" y="670"/>
                </a:cubicBezTo>
                <a:cubicBezTo>
                  <a:pt x="73" y="675"/>
                  <a:pt x="73" y="675"/>
                  <a:pt x="73" y="675"/>
                </a:cubicBezTo>
                <a:cubicBezTo>
                  <a:pt x="79" y="679"/>
                  <a:pt x="79" y="679"/>
                  <a:pt x="79" y="679"/>
                </a:cubicBezTo>
                <a:cubicBezTo>
                  <a:pt x="86" y="684"/>
                  <a:pt x="86" y="684"/>
                  <a:pt x="86" y="684"/>
                </a:cubicBezTo>
                <a:cubicBezTo>
                  <a:pt x="89" y="685"/>
                  <a:pt x="91" y="686"/>
                  <a:pt x="93" y="688"/>
                </a:cubicBezTo>
                <a:cubicBezTo>
                  <a:pt x="98" y="690"/>
                  <a:pt x="103" y="693"/>
                  <a:pt x="108" y="695"/>
                </a:cubicBezTo>
                <a:cubicBezTo>
                  <a:pt x="139" y="710"/>
                  <a:pt x="174" y="717"/>
                  <a:pt x="208" y="715"/>
                </a:cubicBezTo>
                <a:cubicBezTo>
                  <a:pt x="209" y="723"/>
                  <a:pt x="209" y="731"/>
                  <a:pt x="209" y="739"/>
                </a:cubicBezTo>
                <a:cubicBezTo>
                  <a:pt x="210" y="772"/>
                  <a:pt x="210" y="803"/>
                  <a:pt x="207" y="833"/>
                </a:cubicBezTo>
                <a:cubicBezTo>
                  <a:pt x="205" y="861"/>
                  <a:pt x="199" y="888"/>
                  <a:pt x="185" y="907"/>
                </a:cubicBezTo>
                <a:cubicBezTo>
                  <a:pt x="182" y="912"/>
                  <a:pt x="178" y="916"/>
                  <a:pt x="174" y="920"/>
                </a:cubicBezTo>
                <a:cubicBezTo>
                  <a:pt x="174" y="920"/>
                  <a:pt x="174" y="919"/>
                  <a:pt x="174" y="920"/>
                </a:cubicBezTo>
                <a:cubicBezTo>
                  <a:pt x="173" y="920"/>
                  <a:pt x="173" y="920"/>
                  <a:pt x="173" y="920"/>
                </a:cubicBezTo>
                <a:cubicBezTo>
                  <a:pt x="173" y="921"/>
                  <a:pt x="173" y="921"/>
                  <a:pt x="173" y="921"/>
                </a:cubicBezTo>
                <a:cubicBezTo>
                  <a:pt x="171" y="922"/>
                  <a:pt x="171" y="922"/>
                  <a:pt x="171" y="922"/>
                </a:cubicBezTo>
                <a:cubicBezTo>
                  <a:pt x="168" y="925"/>
                  <a:pt x="168" y="925"/>
                  <a:pt x="168" y="925"/>
                </a:cubicBezTo>
                <a:cubicBezTo>
                  <a:pt x="165" y="926"/>
                  <a:pt x="163" y="928"/>
                  <a:pt x="161" y="929"/>
                </a:cubicBezTo>
                <a:cubicBezTo>
                  <a:pt x="151" y="934"/>
                  <a:pt x="141" y="936"/>
                  <a:pt x="131" y="937"/>
                </a:cubicBezTo>
                <a:cubicBezTo>
                  <a:pt x="126" y="937"/>
                  <a:pt x="121" y="936"/>
                  <a:pt x="117" y="935"/>
                </a:cubicBezTo>
                <a:cubicBezTo>
                  <a:pt x="115" y="935"/>
                  <a:pt x="114" y="934"/>
                  <a:pt x="113" y="934"/>
                </a:cubicBezTo>
                <a:cubicBezTo>
                  <a:pt x="112" y="933"/>
                  <a:pt x="112" y="933"/>
                  <a:pt x="112" y="933"/>
                </a:cubicBezTo>
                <a:cubicBezTo>
                  <a:pt x="111" y="933"/>
                  <a:pt x="111" y="933"/>
                  <a:pt x="111" y="933"/>
                </a:cubicBezTo>
                <a:cubicBezTo>
                  <a:pt x="110" y="933"/>
                  <a:pt x="110" y="933"/>
                  <a:pt x="110" y="933"/>
                </a:cubicBezTo>
                <a:cubicBezTo>
                  <a:pt x="110" y="933"/>
                  <a:pt x="110" y="933"/>
                  <a:pt x="110" y="933"/>
                </a:cubicBezTo>
                <a:cubicBezTo>
                  <a:pt x="109" y="932"/>
                  <a:pt x="108" y="932"/>
                  <a:pt x="107" y="931"/>
                </a:cubicBezTo>
                <a:cubicBezTo>
                  <a:pt x="105" y="931"/>
                  <a:pt x="105" y="930"/>
                  <a:pt x="104" y="930"/>
                </a:cubicBezTo>
                <a:cubicBezTo>
                  <a:pt x="96" y="925"/>
                  <a:pt x="89" y="919"/>
                  <a:pt x="85" y="912"/>
                </a:cubicBezTo>
                <a:cubicBezTo>
                  <a:pt x="80" y="905"/>
                  <a:pt x="77" y="897"/>
                  <a:pt x="76" y="890"/>
                </a:cubicBezTo>
                <a:cubicBezTo>
                  <a:pt x="76" y="886"/>
                  <a:pt x="76" y="882"/>
                  <a:pt x="76" y="879"/>
                </a:cubicBezTo>
                <a:cubicBezTo>
                  <a:pt x="76" y="877"/>
                  <a:pt x="76" y="877"/>
                  <a:pt x="76" y="877"/>
                </a:cubicBezTo>
                <a:cubicBezTo>
                  <a:pt x="76" y="878"/>
                  <a:pt x="76" y="877"/>
                  <a:pt x="76" y="877"/>
                </a:cubicBezTo>
                <a:cubicBezTo>
                  <a:pt x="76" y="877"/>
                  <a:pt x="76" y="877"/>
                  <a:pt x="76" y="877"/>
                </a:cubicBezTo>
                <a:cubicBezTo>
                  <a:pt x="77" y="876"/>
                  <a:pt x="77" y="876"/>
                  <a:pt x="77" y="876"/>
                </a:cubicBezTo>
                <a:cubicBezTo>
                  <a:pt x="77" y="875"/>
                  <a:pt x="77" y="874"/>
                  <a:pt x="77" y="873"/>
                </a:cubicBezTo>
                <a:cubicBezTo>
                  <a:pt x="78" y="872"/>
                  <a:pt x="78" y="870"/>
                  <a:pt x="79" y="869"/>
                </a:cubicBezTo>
                <a:cubicBezTo>
                  <a:pt x="83" y="858"/>
                  <a:pt x="90" y="850"/>
                  <a:pt x="98" y="845"/>
                </a:cubicBezTo>
                <a:cubicBezTo>
                  <a:pt x="95" y="849"/>
                  <a:pt x="94" y="854"/>
                  <a:pt x="94" y="859"/>
                </a:cubicBezTo>
                <a:cubicBezTo>
                  <a:pt x="94" y="874"/>
                  <a:pt x="106" y="886"/>
                  <a:pt x="121" y="886"/>
                </a:cubicBezTo>
                <a:cubicBezTo>
                  <a:pt x="136" y="886"/>
                  <a:pt x="148" y="874"/>
                  <a:pt x="148" y="859"/>
                </a:cubicBezTo>
                <a:cubicBezTo>
                  <a:pt x="148" y="847"/>
                  <a:pt x="141" y="837"/>
                  <a:pt x="131" y="834"/>
                </a:cubicBezTo>
                <a:cubicBezTo>
                  <a:pt x="131" y="833"/>
                  <a:pt x="131" y="833"/>
                  <a:pt x="131" y="833"/>
                </a:cubicBezTo>
                <a:cubicBezTo>
                  <a:pt x="131" y="833"/>
                  <a:pt x="130" y="833"/>
                  <a:pt x="130" y="833"/>
                </a:cubicBezTo>
                <a:cubicBezTo>
                  <a:pt x="127" y="832"/>
                  <a:pt x="124" y="832"/>
                  <a:pt x="121" y="832"/>
                </a:cubicBezTo>
                <a:cubicBezTo>
                  <a:pt x="121" y="832"/>
                  <a:pt x="120" y="832"/>
                  <a:pt x="120" y="832"/>
                </a:cubicBezTo>
                <a:cubicBezTo>
                  <a:pt x="114" y="832"/>
                  <a:pt x="106" y="832"/>
                  <a:pt x="98" y="836"/>
                </a:cubicBezTo>
                <a:cubicBezTo>
                  <a:pt x="93" y="838"/>
                  <a:pt x="87" y="842"/>
                  <a:pt x="82" y="846"/>
                </a:cubicBezTo>
                <a:cubicBezTo>
                  <a:pt x="77" y="851"/>
                  <a:pt x="72" y="857"/>
                  <a:pt x="68" y="864"/>
                </a:cubicBezTo>
                <a:cubicBezTo>
                  <a:pt x="67" y="866"/>
                  <a:pt x="66" y="868"/>
                  <a:pt x="66" y="870"/>
                </a:cubicBezTo>
                <a:cubicBezTo>
                  <a:pt x="65" y="871"/>
                  <a:pt x="65" y="872"/>
                  <a:pt x="65" y="873"/>
                </a:cubicBezTo>
                <a:cubicBezTo>
                  <a:pt x="64" y="874"/>
                  <a:pt x="64" y="874"/>
                  <a:pt x="64" y="874"/>
                </a:cubicBezTo>
                <a:cubicBezTo>
                  <a:pt x="64" y="874"/>
                  <a:pt x="64" y="874"/>
                  <a:pt x="64" y="874"/>
                </a:cubicBezTo>
                <a:cubicBezTo>
                  <a:pt x="64" y="875"/>
                  <a:pt x="64" y="874"/>
                  <a:pt x="64" y="875"/>
                </a:cubicBezTo>
                <a:cubicBezTo>
                  <a:pt x="64" y="877"/>
                  <a:pt x="64" y="877"/>
                  <a:pt x="64" y="877"/>
                </a:cubicBezTo>
                <a:cubicBezTo>
                  <a:pt x="63" y="881"/>
                  <a:pt x="63" y="886"/>
                  <a:pt x="63" y="891"/>
                </a:cubicBezTo>
                <a:cubicBezTo>
                  <a:pt x="63" y="900"/>
                  <a:pt x="66" y="911"/>
                  <a:pt x="71" y="920"/>
                </a:cubicBezTo>
                <a:cubicBezTo>
                  <a:pt x="76" y="930"/>
                  <a:pt x="84" y="939"/>
                  <a:pt x="94" y="946"/>
                </a:cubicBezTo>
                <a:cubicBezTo>
                  <a:pt x="95" y="947"/>
                  <a:pt x="97" y="948"/>
                  <a:pt x="98" y="948"/>
                </a:cubicBezTo>
                <a:cubicBezTo>
                  <a:pt x="99" y="949"/>
                  <a:pt x="101" y="950"/>
                  <a:pt x="102" y="950"/>
                </a:cubicBezTo>
                <a:cubicBezTo>
                  <a:pt x="102" y="950"/>
                  <a:pt x="103" y="951"/>
                  <a:pt x="103" y="951"/>
                </a:cubicBezTo>
                <a:cubicBezTo>
                  <a:pt x="103" y="951"/>
                  <a:pt x="103" y="951"/>
                  <a:pt x="103" y="951"/>
                </a:cubicBezTo>
                <a:cubicBezTo>
                  <a:pt x="104" y="951"/>
                  <a:pt x="104" y="951"/>
                  <a:pt x="104" y="951"/>
                </a:cubicBezTo>
                <a:cubicBezTo>
                  <a:pt x="106" y="952"/>
                  <a:pt x="106" y="952"/>
                  <a:pt x="106" y="952"/>
                </a:cubicBezTo>
                <a:cubicBezTo>
                  <a:pt x="108" y="953"/>
                  <a:pt x="109" y="953"/>
                  <a:pt x="111" y="954"/>
                </a:cubicBezTo>
                <a:cubicBezTo>
                  <a:pt x="117" y="956"/>
                  <a:pt x="124" y="957"/>
                  <a:pt x="130" y="958"/>
                </a:cubicBezTo>
                <a:cubicBezTo>
                  <a:pt x="144" y="958"/>
                  <a:pt x="158" y="956"/>
                  <a:pt x="171" y="950"/>
                </a:cubicBezTo>
                <a:cubicBezTo>
                  <a:pt x="174" y="949"/>
                  <a:pt x="178" y="947"/>
                  <a:pt x="181" y="945"/>
                </a:cubicBezTo>
                <a:cubicBezTo>
                  <a:pt x="182" y="944"/>
                  <a:pt x="184" y="943"/>
                  <a:pt x="186" y="942"/>
                </a:cubicBezTo>
                <a:cubicBezTo>
                  <a:pt x="188" y="941"/>
                  <a:pt x="188" y="941"/>
                  <a:pt x="188" y="941"/>
                </a:cubicBezTo>
                <a:cubicBezTo>
                  <a:pt x="189" y="940"/>
                  <a:pt x="189" y="940"/>
                  <a:pt x="189" y="940"/>
                </a:cubicBezTo>
                <a:cubicBezTo>
                  <a:pt x="189" y="939"/>
                  <a:pt x="189" y="939"/>
                  <a:pt x="189" y="939"/>
                </a:cubicBezTo>
                <a:cubicBezTo>
                  <a:pt x="189" y="940"/>
                  <a:pt x="190" y="939"/>
                  <a:pt x="190" y="939"/>
                </a:cubicBezTo>
                <a:cubicBezTo>
                  <a:pt x="196" y="934"/>
                  <a:pt x="201" y="929"/>
                  <a:pt x="206" y="923"/>
                </a:cubicBezTo>
                <a:cubicBezTo>
                  <a:pt x="216" y="911"/>
                  <a:pt x="223" y="897"/>
                  <a:pt x="228" y="882"/>
                </a:cubicBezTo>
                <a:cubicBezTo>
                  <a:pt x="233" y="867"/>
                  <a:pt x="236" y="852"/>
                  <a:pt x="238" y="836"/>
                </a:cubicBezTo>
                <a:cubicBezTo>
                  <a:pt x="242" y="805"/>
                  <a:pt x="244" y="773"/>
                  <a:pt x="245" y="739"/>
                </a:cubicBezTo>
                <a:cubicBezTo>
                  <a:pt x="245" y="729"/>
                  <a:pt x="245" y="718"/>
                  <a:pt x="245" y="708"/>
                </a:cubicBezTo>
                <a:cubicBezTo>
                  <a:pt x="281" y="697"/>
                  <a:pt x="312" y="675"/>
                  <a:pt x="333" y="646"/>
                </a:cubicBezTo>
                <a:cubicBezTo>
                  <a:pt x="339" y="638"/>
                  <a:pt x="344" y="629"/>
                  <a:pt x="349" y="620"/>
                </a:cubicBezTo>
                <a:cubicBezTo>
                  <a:pt x="350" y="618"/>
                  <a:pt x="351" y="616"/>
                  <a:pt x="352" y="613"/>
                </a:cubicBezTo>
                <a:cubicBezTo>
                  <a:pt x="353" y="610"/>
                  <a:pt x="353" y="610"/>
                  <a:pt x="353" y="610"/>
                </a:cubicBezTo>
                <a:cubicBezTo>
                  <a:pt x="354" y="608"/>
                  <a:pt x="354" y="608"/>
                  <a:pt x="354" y="608"/>
                </a:cubicBezTo>
                <a:cubicBezTo>
                  <a:pt x="354" y="606"/>
                  <a:pt x="354" y="606"/>
                  <a:pt x="354" y="606"/>
                </a:cubicBezTo>
                <a:cubicBezTo>
                  <a:pt x="356" y="600"/>
                  <a:pt x="356" y="600"/>
                  <a:pt x="356" y="600"/>
                </a:cubicBezTo>
                <a:cubicBezTo>
                  <a:pt x="357" y="598"/>
                  <a:pt x="357" y="598"/>
                  <a:pt x="357" y="598"/>
                </a:cubicBezTo>
                <a:cubicBezTo>
                  <a:pt x="358" y="596"/>
                  <a:pt x="358" y="596"/>
                  <a:pt x="358" y="596"/>
                </a:cubicBezTo>
                <a:cubicBezTo>
                  <a:pt x="359" y="592"/>
                  <a:pt x="359" y="592"/>
                  <a:pt x="359" y="592"/>
                </a:cubicBezTo>
                <a:cubicBezTo>
                  <a:pt x="363" y="573"/>
                  <a:pt x="363" y="554"/>
                  <a:pt x="361" y="535"/>
                </a:cubicBezTo>
                <a:close/>
                <a:moveTo>
                  <a:pt x="214" y="227"/>
                </a:moveTo>
                <a:cubicBezTo>
                  <a:pt x="215" y="217"/>
                  <a:pt x="216" y="206"/>
                  <a:pt x="217" y="196"/>
                </a:cubicBezTo>
                <a:cubicBezTo>
                  <a:pt x="218" y="191"/>
                  <a:pt x="219" y="186"/>
                  <a:pt x="219" y="181"/>
                </a:cubicBezTo>
                <a:cubicBezTo>
                  <a:pt x="220" y="176"/>
                  <a:pt x="221" y="171"/>
                  <a:pt x="222" y="166"/>
                </a:cubicBezTo>
                <a:cubicBezTo>
                  <a:pt x="222" y="160"/>
                  <a:pt x="223" y="155"/>
                  <a:pt x="224" y="150"/>
                </a:cubicBezTo>
                <a:cubicBezTo>
                  <a:pt x="226" y="145"/>
                  <a:pt x="226" y="140"/>
                  <a:pt x="228" y="135"/>
                </a:cubicBezTo>
                <a:cubicBezTo>
                  <a:pt x="230" y="125"/>
                  <a:pt x="232" y="115"/>
                  <a:pt x="235" y="105"/>
                </a:cubicBezTo>
                <a:cubicBezTo>
                  <a:pt x="237" y="100"/>
                  <a:pt x="238" y="96"/>
                  <a:pt x="240" y="90"/>
                </a:cubicBezTo>
                <a:cubicBezTo>
                  <a:pt x="245" y="75"/>
                  <a:pt x="245" y="75"/>
                  <a:pt x="245" y="75"/>
                </a:cubicBezTo>
                <a:cubicBezTo>
                  <a:pt x="247" y="71"/>
                  <a:pt x="247" y="71"/>
                  <a:pt x="247" y="71"/>
                </a:cubicBezTo>
                <a:cubicBezTo>
                  <a:pt x="247" y="70"/>
                  <a:pt x="247" y="70"/>
                  <a:pt x="247" y="70"/>
                </a:cubicBezTo>
                <a:cubicBezTo>
                  <a:pt x="247" y="70"/>
                  <a:pt x="247" y="70"/>
                  <a:pt x="247" y="70"/>
                </a:cubicBezTo>
                <a:cubicBezTo>
                  <a:pt x="248" y="68"/>
                  <a:pt x="248" y="68"/>
                  <a:pt x="248" y="68"/>
                </a:cubicBezTo>
                <a:cubicBezTo>
                  <a:pt x="249" y="66"/>
                  <a:pt x="250" y="64"/>
                  <a:pt x="251" y="62"/>
                </a:cubicBezTo>
                <a:cubicBezTo>
                  <a:pt x="252" y="57"/>
                  <a:pt x="255" y="53"/>
                  <a:pt x="257" y="50"/>
                </a:cubicBezTo>
                <a:cubicBezTo>
                  <a:pt x="260" y="46"/>
                  <a:pt x="262" y="43"/>
                  <a:pt x="265" y="40"/>
                </a:cubicBezTo>
                <a:cubicBezTo>
                  <a:pt x="268" y="38"/>
                  <a:pt x="270" y="36"/>
                  <a:pt x="273" y="35"/>
                </a:cubicBezTo>
                <a:cubicBezTo>
                  <a:pt x="273" y="34"/>
                  <a:pt x="274" y="34"/>
                  <a:pt x="275" y="34"/>
                </a:cubicBezTo>
                <a:cubicBezTo>
                  <a:pt x="275" y="34"/>
                  <a:pt x="275" y="34"/>
                  <a:pt x="275" y="34"/>
                </a:cubicBezTo>
                <a:cubicBezTo>
                  <a:pt x="276" y="34"/>
                  <a:pt x="276" y="34"/>
                  <a:pt x="276" y="34"/>
                </a:cubicBezTo>
                <a:cubicBezTo>
                  <a:pt x="276" y="34"/>
                  <a:pt x="276" y="34"/>
                  <a:pt x="276" y="34"/>
                </a:cubicBezTo>
                <a:cubicBezTo>
                  <a:pt x="278" y="34"/>
                  <a:pt x="278" y="34"/>
                  <a:pt x="278" y="34"/>
                </a:cubicBezTo>
                <a:cubicBezTo>
                  <a:pt x="280" y="34"/>
                  <a:pt x="280" y="34"/>
                  <a:pt x="280" y="34"/>
                </a:cubicBezTo>
                <a:cubicBezTo>
                  <a:pt x="280" y="34"/>
                  <a:pt x="280" y="34"/>
                  <a:pt x="280" y="34"/>
                </a:cubicBezTo>
                <a:cubicBezTo>
                  <a:pt x="283" y="34"/>
                  <a:pt x="285" y="35"/>
                  <a:pt x="288" y="37"/>
                </a:cubicBezTo>
                <a:cubicBezTo>
                  <a:pt x="291" y="39"/>
                  <a:pt x="294" y="42"/>
                  <a:pt x="296" y="45"/>
                </a:cubicBezTo>
                <a:cubicBezTo>
                  <a:pt x="298" y="46"/>
                  <a:pt x="299" y="48"/>
                  <a:pt x="300" y="50"/>
                </a:cubicBezTo>
                <a:cubicBezTo>
                  <a:pt x="301" y="51"/>
                  <a:pt x="301" y="51"/>
                  <a:pt x="301" y="51"/>
                </a:cubicBezTo>
                <a:cubicBezTo>
                  <a:pt x="302" y="53"/>
                  <a:pt x="302" y="53"/>
                  <a:pt x="302" y="53"/>
                </a:cubicBezTo>
                <a:cubicBezTo>
                  <a:pt x="302" y="54"/>
                  <a:pt x="303" y="55"/>
                  <a:pt x="304" y="56"/>
                </a:cubicBezTo>
                <a:cubicBezTo>
                  <a:pt x="308" y="65"/>
                  <a:pt x="311" y="74"/>
                  <a:pt x="313" y="83"/>
                </a:cubicBezTo>
                <a:cubicBezTo>
                  <a:pt x="317" y="102"/>
                  <a:pt x="317" y="123"/>
                  <a:pt x="312" y="143"/>
                </a:cubicBezTo>
                <a:cubicBezTo>
                  <a:pt x="310" y="153"/>
                  <a:pt x="307" y="163"/>
                  <a:pt x="303" y="173"/>
                </a:cubicBezTo>
                <a:cubicBezTo>
                  <a:pt x="300" y="180"/>
                  <a:pt x="300" y="180"/>
                  <a:pt x="300" y="180"/>
                </a:cubicBezTo>
                <a:cubicBezTo>
                  <a:pt x="297" y="187"/>
                  <a:pt x="297" y="187"/>
                  <a:pt x="297" y="187"/>
                </a:cubicBezTo>
                <a:cubicBezTo>
                  <a:pt x="296" y="189"/>
                  <a:pt x="294" y="191"/>
                  <a:pt x="293" y="194"/>
                </a:cubicBezTo>
                <a:cubicBezTo>
                  <a:pt x="291" y="197"/>
                  <a:pt x="291" y="197"/>
                  <a:pt x="291" y="197"/>
                </a:cubicBezTo>
                <a:cubicBezTo>
                  <a:pt x="289" y="200"/>
                  <a:pt x="289" y="200"/>
                  <a:pt x="289" y="200"/>
                </a:cubicBezTo>
                <a:cubicBezTo>
                  <a:pt x="278" y="218"/>
                  <a:pt x="264" y="235"/>
                  <a:pt x="249" y="250"/>
                </a:cubicBezTo>
                <a:cubicBezTo>
                  <a:pt x="237" y="261"/>
                  <a:pt x="225" y="272"/>
                  <a:pt x="212" y="282"/>
                </a:cubicBezTo>
                <a:cubicBezTo>
                  <a:pt x="212" y="264"/>
                  <a:pt x="213" y="245"/>
                  <a:pt x="214" y="227"/>
                </a:cubicBezTo>
                <a:close/>
                <a:moveTo>
                  <a:pt x="149" y="677"/>
                </a:moveTo>
                <a:cubicBezTo>
                  <a:pt x="16" y="637"/>
                  <a:pt x="34" y="470"/>
                  <a:pt x="172" y="352"/>
                </a:cubicBezTo>
                <a:cubicBezTo>
                  <a:pt x="172" y="372"/>
                  <a:pt x="174" y="392"/>
                  <a:pt x="176" y="412"/>
                </a:cubicBezTo>
                <a:cubicBezTo>
                  <a:pt x="176" y="420"/>
                  <a:pt x="177" y="429"/>
                  <a:pt x="178" y="438"/>
                </a:cubicBezTo>
                <a:cubicBezTo>
                  <a:pt x="176" y="438"/>
                  <a:pt x="174" y="439"/>
                  <a:pt x="172" y="440"/>
                </a:cubicBezTo>
                <a:cubicBezTo>
                  <a:pt x="166" y="444"/>
                  <a:pt x="161" y="448"/>
                  <a:pt x="155" y="452"/>
                </a:cubicBezTo>
                <a:cubicBezTo>
                  <a:pt x="153" y="454"/>
                  <a:pt x="150" y="456"/>
                  <a:pt x="148" y="458"/>
                </a:cubicBezTo>
                <a:cubicBezTo>
                  <a:pt x="145" y="460"/>
                  <a:pt x="143" y="463"/>
                  <a:pt x="141" y="465"/>
                </a:cubicBezTo>
                <a:cubicBezTo>
                  <a:pt x="140" y="466"/>
                  <a:pt x="139" y="467"/>
                  <a:pt x="139" y="467"/>
                </a:cubicBezTo>
                <a:cubicBezTo>
                  <a:pt x="137" y="469"/>
                  <a:pt x="137" y="469"/>
                  <a:pt x="137" y="469"/>
                </a:cubicBezTo>
                <a:cubicBezTo>
                  <a:pt x="135" y="472"/>
                  <a:pt x="135" y="472"/>
                  <a:pt x="135" y="472"/>
                </a:cubicBezTo>
                <a:cubicBezTo>
                  <a:pt x="134" y="474"/>
                  <a:pt x="133" y="475"/>
                  <a:pt x="132" y="476"/>
                </a:cubicBezTo>
                <a:cubicBezTo>
                  <a:pt x="131" y="477"/>
                  <a:pt x="130" y="479"/>
                  <a:pt x="129" y="480"/>
                </a:cubicBezTo>
                <a:cubicBezTo>
                  <a:pt x="128" y="483"/>
                  <a:pt x="126" y="485"/>
                  <a:pt x="125" y="488"/>
                </a:cubicBezTo>
                <a:cubicBezTo>
                  <a:pt x="124" y="491"/>
                  <a:pt x="122" y="493"/>
                  <a:pt x="121" y="496"/>
                </a:cubicBezTo>
                <a:cubicBezTo>
                  <a:pt x="120" y="499"/>
                  <a:pt x="119" y="502"/>
                  <a:pt x="118" y="504"/>
                </a:cubicBezTo>
                <a:cubicBezTo>
                  <a:pt x="118" y="506"/>
                  <a:pt x="117" y="507"/>
                  <a:pt x="117" y="508"/>
                </a:cubicBezTo>
                <a:cubicBezTo>
                  <a:pt x="116" y="510"/>
                  <a:pt x="116" y="511"/>
                  <a:pt x="116" y="512"/>
                </a:cubicBezTo>
                <a:cubicBezTo>
                  <a:pt x="115" y="515"/>
                  <a:pt x="114" y="518"/>
                  <a:pt x="114" y="520"/>
                </a:cubicBezTo>
                <a:cubicBezTo>
                  <a:pt x="114" y="523"/>
                  <a:pt x="113" y="525"/>
                  <a:pt x="113" y="528"/>
                </a:cubicBezTo>
                <a:cubicBezTo>
                  <a:pt x="112" y="531"/>
                  <a:pt x="112" y="533"/>
                  <a:pt x="112" y="536"/>
                </a:cubicBezTo>
                <a:cubicBezTo>
                  <a:pt x="112" y="538"/>
                  <a:pt x="112" y="541"/>
                  <a:pt x="112" y="543"/>
                </a:cubicBezTo>
                <a:cubicBezTo>
                  <a:pt x="112" y="546"/>
                  <a:pt x="112" y="548"/>
                  <a:pt x="112" y="550"/>
                </a:cubicBezTo>
                <a:cubicBezTo>
                  <a:pt x="112" y="551"/>
                  <a:pt x="112" y="553"/>
                  <a:pt x="112" y="554"/>
                </a:cubicBezTo>
                <a:cubicBezTo>
                  <a:pt x="113" y="555"/>
                  <a:pt x="113" y="556"/>
                  <a:pt x="113" y="557"/>
                </a:cubicBezTo>
                <a:cubicBezTo>
                  <a:pt x="113" y="562"/>
                  <a:pt x="114" y="566"/>
                  <a:pt x="115" y="570"/>
                </a:cubicBezTo>
                <a:cubicBezTo>
                  <a:pt x="116" y="572"/>
                  <a:pt x="116" y="574"/>
                  <a:pt x="116" y="576"/>
                </a:cubicBezTo>
                <a:cubicBezTo>
                  <a:pt x="117" y="578"/>
                  <a:pt x="118" y="580"/>
                  <a:pt x="118" y="582"/>
                </a:cubicBezTo>
                <a:cubicBezTo>
                  <a:pt x="123" y="597"/>
                  <a:pt x="130" y="609"/>
                  <a:pt x="137" y="617"/>
                </a:cubicBezTo>
                <a:cubicBezTo>
                  <a:pt x="143" y="626"/>
                  <a:pt x="149" y="632"/>
                  <a:pt x="154" y="635"/>
                </a:cubicBezTo>
                <a:cubicBezTo>
                  <a:pt x="158" y="638"/>
                  <a:pt x="160" y="640"/>
                  <a:pt x="160" y="640"/>
                </a:cubicBezTo>
                <a:cubicBezTo>
                  <a:pt x="163" y="637"/>
                  <a:pt x="163" y="637"/>
                  <a:pt x="163" y="637"/>
                </a:cubicBezTo>
                <a:cubicBezTo>
                  <a:pt x="163" y="637"/>
                  <a:pt x="161" y="635"/>
                  <a:pt x="157" y="631"/>
                </a:cubicBezTo>
                <a:cubicBezTo>
                  <a:pt x="153" y="627"/>
                  <a:pt x="149" y="621"/>
                  <a:pt x="143" y="613"/>
                </a:cubicBezTo>
                <a:cubicBezTo>
                  <a:pt x="138" y="604"/>
                  <a:pt x="133" y="593"/>
                  <a:pt x="130" y="579"/>
                </a:cubicBezTo>
                <a:cubicBezTo>
                  <a:pt x="127" y="565"/>
                  <a:pt x="126" y="548"/>
                  <a:pt x="130" y="531"/>
                </a:cubicBezTo>
                <a:cubicBezTo>
                  <a:pt x="131" y="522"/>
                  <a:pt x="135" y="513"/>
                  <a:pt x="139" y="504"/>
                </a:cubicBezTo>
                <a:cubicBezTo>
                  <a:pt x="140" y="502"/>
                  <a:pt x="141" y="500"/>
                  <a:pt x="142" y="498"/>
                </a:cubicBezTo>
                <a:cubicBezTo>
                  <a:pt x="144" y="496"/>
                  <a:pt x="145" y="494"/>
                  <a:pt x="147" y="492"/>
                </a:cubicBezTo>
                <a:cubicBezTo>
                  <a:pt x="149" y="489"/>
                  <a:pt x="149" y="489"/>
                  <a:pt x="149" y="489"/>
                </a:cubicBezTo>
                <a:cubicBezTo>
                  <a:pt x="149" y="489"/>
                  <a:pt x="149" y="489"/>
                  <a:pt x="149" y="489"/>
                </a:cubicBezTo>
                <a:cubicBezTo>
                  <a:pt x="149" y="488"/>
                  <a:pt x="149" y="488"/>
                  <a:pt x="149" y="488"/>
                </a:cubicBezTo>
                <a:cubicBezTo>
                  <a:pt x="150" y="488"/>
                  <a:pt x="150" y="488"/>
                  <a:pt x="150" y="488"/>
                </a:cubicBezTo>
                <a:cubicBezTo>
                  <a:pt x="151" y="486"/>
                  <a:pt x="151" y="486"/>
                  <a:pt x="151" y="486"/>
                </a:cubicBezTo>
                <a:cubicBezTo>
                  <a:pt x="154" y="483"/>
                  <a:pt x="154" y="483"/>
                  <a:pt x="154" y="483"/>
                </a:cubicBezTo>
                <a:cubicBezTo>
                  <a:pt x="156" y="481"/>
                  <a:pt x="156" y="481"/>
                  <a:pt x="156" y="481"/>
                </a:cubicBezTo>
                <a:cubicBezTo>
                  <a:pt x="156" y="481"/>
                  <a:pt x="156" y="480"/>
                  <a:pt x="157" y="480"/>
                </a:cubicBezTo>
                <a:cubicBezTo>
                  <a:pt x="159" y="478"/>
                  <a:pt x="161" y="477"/>
                  <a:pt x="162" y="475"/>
                </a:cubicBezTo>
                <a:cubicBezTo>
                  <a:pt x="165" y="473"/>
                  <a:pt x="167" y="472"/>
                  <a:pt x="169" y="470"/>
                </a:cubicBezTo>
                <a:cubicBezTo>
                  <a:pt x="173" y="468"/>
                  <a:pt x="177" y="465"/>
                  <a:pt x="181" y="463"/>
                </a:cubicBezTo>
                <a:cubicBezTo>
                  <a:pt x="181" y="466"/>
                  <a:pt x="181" y="468"/>
                  <a:pt x="182" y="471"/>
                </a:cubicBezTo>
                <a:cubicBezTo>
                  <a:pt x="184" y="490"/>
                  <a:pt x="186" y="509"/>
                  <a:pt x="189" y="528"/>
                </a:cubicBezTo>
                <a:cubicBezTo>
                  <a:pt x="196" y="581"/>
                  <a:pt x="202" y="632"/>
                  <a:pt x="206" y="680"/>
                </a:cubicBezTo>
                <a:cubicBezTo>
                  <a:pt x="187" y="682"/>
                  <a:pt x="168" y="681"/>
                  <a:pt x="149" y="677"/>
                </a:cubicBezTo>
                <a:close/>
                <a:moveTo>
                  <a:pt x="325" y="584"/>
                </a:moveTo>
                <a:cubicBezTo>
                  <a:pt x="324" y="587"/>
                  <a:pt x="324" y="587"/>
                  <a:pt x="324" y="587"/>
                </a:cubicBezTo>
                <a:cubicBezTo>
                  <a:pt x="324" y="588"/>
                  <a:pt x="324" y="588"/>
                  <a:pt x="324" y="588"/>
                </a:cubicBezTo>
                <a:cubicBezTo>
                  <a:pt x="324" y="588"/>
                  <a:pt x="324" y="588"/>
                  <a:pt x="324" y="588"/>
                </a:cubicBezTo>
                <a:cubicBezTo>
                  <a:pt x="323" y="589"/>
                  <a:pt x="323" y="589"/>
                  <a:pt x="323" y="589"/>
                </a:cubicBezTo>
                <a:cubicBezTo>
                  <a:pt x="321" y="595"/>
                  <a:pt x="321" y="595"/>
                  <a:pt x="321" y="595"/>
                </a:cubicBezTo>
                <a:cubicBezTo>
                  <a:pt x="321" y="597"/>
                  <a:pt x="321" y="597"/>
                  <a:pt x="321" y="597"/>
                </a:cubicBezTo>
                <a:cubicBezTo>
                  <a:pt x="320" y="598"/>
                  <a:pt x="320" y="598"/>
                  <a:pt x="320" y="598"/>
                </a:cubicBezTo>
                <a:cubicBezTo>
                  <a:pt x="319" y="600"/>
                  <a:pt x="319" y="600"/>
                  <a:pt x="319" y="600"/>
                </a:cubicBezTo>
                <a:cubicBezTo>
                  <a:pt x="318" y="602"/>
                  <a:pt x="318" y="603"/>
                  <a:pt x="317" y="605"/>
                </a:cubicBezTo>
                <a:cubicBezTo>
                  <a:pt x="314" y="612"/>
                  <a:pt x="309" y="619"/>
                  <a:pt x="305" y="625"/>
                </a:cubicBezTo>
                <a:cubicBezTo>
                  <a:pt x="289" y="645"/>
                  <a:pt x="268" y="661"/>
                  <a:pt x="243" y="671"/>
                </a:cubicBezTo>
                <a:cubicBezTo>
                  <a:pt x="243" y="659"/>
                  <a:pt x="242" y="647"/>
                  <a:pt x="241" y="634"/>
                </a:cubicBezTo>
                <a:cubicBezTo>
                  <a:pt x="239" y="598"/>
                  <a:pt x="235" y="561"/>
                  <a:pt x="231" y="523"/>
                </a:cubicBezTo>
                <a:cubicBezTo>
                  <a:pt x="228" y="500"/>
                  <a:pt x="225" y="476"/>
                  <a:pt x="223" y="452"/>
                </a:cubicBezTo>
                <a:cubicBezTo>
                  <a:pt x="233" y="452"/>
                  <a:pt x="243" y="452"/>
                  <a:pt x="254" y="455"/>
                </a:cubicBezTo>
                <a:cubicBezTo>
                  <a:pt x="257" y="456"/>
                  <a:pt x="260" y="456"/>
                  <a:pt x="263" y="457"/>
                </a:cubicBezTo>
                <a:cubicBezTo>
                  <a:pt x="266" y="458"/>
                  <a:pt x="269" y="460"/>
                  <a:pt x="271" y="461"/>
                </a:cubicBezTo>
                <a:cubicBezTo>
                  <a:pt x="274" y="462"/>
                  <a:pt x="277" y="464"/>
                  <a:pt x="280" y="465"/>
                </a:cubicBezTo>
                <a:cubicBezTo>
                  <a:pt x="284" y="468"/>
                  <a:pt x="284" y="468"/>
                  <a:pt x="284" y="468"/>
                </a:cubicBezTo>
                <a:cubicBezTo>
                  <a:pt x="286" y="469"/>
                  <a:pt x="286" y="469"/>
                  <a:pt x="286" y="469"/>
                </a:cubicBezTo>
                <a:cubicBezTo>
                  <a:pt x="287" y="470"/>
                  <a:pt x="287" y="470"/>
                  <a:pt x="287" y="470"/>
                </a:cubicBezTo>
                <a:cubicBezTo>
                  <a:pt x="287" y="470"/>
                  <a:pt x="287" y="470"/>
                  <a:pt x="287" y="470"/>
                </a:cubicBezTo>
                <a:cubicBezTo>
                  <a:pt x="287" y="470"/>
                  <a:pt x="287" y="470"/>
                  <a:pt x="287" y="470"/>
                </a:cubicBezTo>
                <a:cubicBezTo>
                  <a:pt x="292" y="474"/>
                  <a:pt x="292" y="474"/>
                  <a:pt x="292" y="474"/>
                </a:cubicBezTo>
                <a:cubicBezTo>
                  <a:pt x="293" y="474"/>
                  <a:pt x="293" y="475"/>
                  <a:pt x="294" y="475"/>
                </a:cubicBezTo>
                <a:cubicBezTo>
                  <a:pt x="296" y="477"/>
                  <a:pt x="296" y="477"/>
                  <a:pt x="296" y="477"/>
                </a:cubicBezTo>
                <a:cubicBezTo>
                  <a:pt x="299" y="480"/>
                  <a:pt x="299" y="480"/>
                  <a:pt x="299" y="480"/>
                </a:cubicBezTo>
                <a:cubicBezTo>
                  <a:pt x="300" y="481"/>
                  <a:pt x="301" y="483"/>
                  <a:pt x="302" y="484"/>
                </a:cubicBezTo>
                <a:cubicBezTo>
                  <a:pt x="307" y="489"/>
                  <a:pt x="310" y="495"/>
                  <a:pt x="314" y="500"/>
                </a:cubicBezTo>
                <a:cubicBezTo>
                  <a:pt x="320" y="513"/>
                  <a:pt x="325" y="526"/>
                  <a:pt x="327" y="540"/>
                </a:cubicBezTo>
                <a:cubicBezTo>
                  <a:pt x="329" y="555"/>
                  <a:pt x="329" y="570"/>
                  <a:pt x="325" y="584"/>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0" name="Freeform 36">
            <a:extLst>
              <a:ext uri="{FF2B5EF4-FFF2-40B4-BE49-F238E27FC236}">
                <a16:creationId xmlns:a16="http://schemas.microsoft.com/office/drawing/2014/main" id="{83AEEBC0-EA92-79F6-D316-61D8740E4422}"/>
              </a:ext>
            </a:extLst>
          </p:cNvPr>
          <p:cNvSpPr>
            <a:spLocks/>
          </p:cNvSpPr>
          <p:nvPr/>
        </p:nvSpPr>
        <p:spPr bwMode="auto">
          <a:xfrm>
            <a:off x="6466587" y="3773659"/>
            <a:ext cx="801143" cy="1202744"/>
          </a:xfrm>
          <a:custGeom>
            <a:avLst/>
            <a:gdLst>
              <a:gd name="T0" fmla="*/ 239 w 246"/>
              <a:gd name="T1" fmla="*/ 248 h 389"/>
              <a:gd name="T2" fmla="*/ 180 w 246"/>
              <a:gd name="T3" fmla="*/ 43 h 389"/>
              <a:gd name="T4" fmla="*/ 176 w 246"/>
              <a:gd name="T5" fmla="*/ 30 h 389"/>
              <a:gd name="T6" fmla="*/ 170 w 246"/>
              <a:gd name="T7" fmla="*/ 9 h 389"/>
              <a:gd name="T8" fmla="*/ 155 w 246"/>
              <a:gd name="T9" fmla="*/ 4 h 389"/>
              <a:gd name="T10" fmla="*/ 18 w 246"/>
              <a:gd name="T11" fmla="*/ 103 h 389"/>
              <a:gd name="T12" fmla="*/ 12 w 246"/>
              <a:gd name="T13" fmla="*/ 115 h 389"/>
              <a:gd name="T14" fmla="*/ 12 w 246"/>
              <a:gd name="T15" fmla="*/ 118 h 389"/>
              <a:gd name="T16" fmla="*/ 12 w 246"/>
              <a:gd name="T17" fmla="*/ 119 h 389"/>
              <a:gd name="T18" fmla="*/ 23 w 246"/>
              <a:gd name="T19" fmla="*/ 156 h 389"/>
              <a:gd name="T20" fmla="*/ 69 w 246"/>
              <a:gd name="T21" fmla="*/ 318 h 389"/>
              <a:gd name="T22" fmla="*/ 35 w 246"/>
              <a:gd name="T23" fmla="*/ 321 h 389"/>
              <a:gd name="T24" fmla="*/ 7 w 246"/>
              <a:gd name="T25" fmla="*/ 368 h 389"/>
              <a:gd name="T26" fmla="*/ 60 w 246"/>
              <a:gd name="T27" fmla="*/ 379 h 389"/>
              <a:gd name="T28" fmla="*/ 88 w 246"/>
              <a:gd name="T29" fmla="*/ 332 h 389"/>
              <a:gd name="T30" fmla="*/ 35 w 246"/>
              <a:gd name="T31" fmla="*/ 147 h 389"/>
              <a:gd name="T32" fmla="*/ 168 w 246"/>
              <a:gd name="T33" fmla="*/ 51 h 389"/>
              <a:gd name="T34" fmla="*/ 220 w 246"/>
              <a:gd name="T35" fmla="*/ 233 h 389"/>
              <a:gd name="T36" fmla="*/ 186 w 246"/>
              <a:gd name="T37" fmla="*/ 237 h 389"/>
              <a:gd name="T38" fmla="*/ 158 w 246"/>
              <a:gd name="T39" fmla="*/ 284 h 389"/>
              <a:gd name="T40" fmla="*/ 211 w 246"/>
              <a:gd name="T41" fmla="*/ 295 h 389"/>
              <a:gd name="T42" fmla="*/ 239 w 246"/>
              <a:gd name="T43" fmla="*/ 24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389">
                <a:moveTo>
                  <a:pt x="239" y="248"/>
                </a:moveTo>
                <a:cubicBezTo>
                  <a:pt x="180" y="43"/>
                  <a:pt x="180" y="43"/>
                  <a:pt x="180" y="43"/>
                </a:cubicBezTo>
                <a:cubicBezTo>
                  <a:pt x="176" y="30"/>
                  <a:pt x="176" y="30"/>
                  <a:pt x="176" y="30"/>
                </a:cubicBezTo>
                <a:cubicBezTo>
                  <a:pt x="170" y="9"/>
                  <a:pt x="170" y="9"/>
                  <a:pt x="170" y="9"/>
                </a:cubicBezTo>
                <a:cubicBezTo>
                  <a:pt x="168" y="3"/>
                  <a:pt x="161" y="0"/>
                  <a:pt x="155" y="4"/>
                </a:cubicBezTo>
                <a:cubicBezTo>
                  <a:pt x="18" y="103"/>
                  <a:pt x="18" y="103"/>
                  <a:pt x="18" y="103"/>
                </a:cubicBezTo>
                <a:cubicBezTo>
                  <a:pt x="14" y="106"/>
                  <a:pt x="11" y="110"/>
                  <a:pt x="12" y="115"/>
                </a:cubicBezTo>
                <a:cubicBezTo>
                  <a:pt x="11" y="116"/>
                  <a:pt x="11" y="117"/>
                  <a:pt x="12" y="118"/>
                </a:cubicBezTo>
                <a:cubicBezTo>
                  <a:pt x="12" y="119"/>
                  <a:pt x="12" y="119"/>
                  <a:pt x="12" y="119"/>
                </a:cubicBezTo>
                <a:cubicBezTo>
                  <a:pt x="23" y="156"/>
                  <a:pt x="23" y="156"/>
                  <a:pt x="23" y="156"/>
                </a:cubicBezTo>
                <a:cubicBezTo>
                  <a:pt x="69" y="318"/>
                  <a:pt x="69" y="318"/>
                  <a:pt x="69" y="318"/>
                </a:cubicBezTo>
                <a:cubicBezTo>
                  <a:pt x="59" y="315"/>
                  <a:pt x="47" y="316"/>
                  <a:pt x="35" y="321"/>
                </a:cubicBezTo>
                <a:cubicBezTo>
                  <a:pt x="12" y="331"/>
                  <a:pt x="0" y="352"/>
                  <a:pt x="7" y="368"/>
                </a:cubicBezTo>
                <a:cubicBezTo>
                  <a:pt x="14" y="384"/>
                  <a:pt x="38" y="389"/>
                  <a:pt x="60" y="379"/>
                </a:cubicBezTo>
                <a:cubicBezTo>
                  <a:pt x="83" y="370"/>
                  <a:pt x="95" y="349"/>
                  <a:pt x="88" y="332"/>
                </a:cubicBezTo>
                <a:cubicBezTo>
                  <a:pt x="35" y="147"/>
                  <a:pt x="35" y="147"/>
                  <a:pt x="35" y="147"/>
                </a:cubicBezTo>
                <a:cubicBezTo>
                  <a:pt x="168" y="51"/>
                  <a:pt x="168" y="51"/>
                  <a:pt x="168" y="51"/>
                </a:cubicBezTo>
                <a:cubicBezTo>
                  <a:pt x="220" y="233"/>
                  <a:pt x="220" y="233"/>
                  <a:pt x="220" y="233"/>
                </a:cubicBezTo>
                <a:cubicBezTo>
                  <a:pt x="210" y="230"/>
                  <a:pt x="198" y="231"/>
                  <a:pt x="186" y="237"/>
                </a:cubicBezTo>
                <a:cubicBezTo>
                  <a:pt x="163" y="246"/>
                  <a:pt x="151" y="267"/>
                  <a:pt x="158" y="284"/>
                </a:cubicBezTo>
                <a:cubicBezTo>
                  <a:pt x="165" y="300"/>
                  <a:pt x="189" y="305"/>
                  <a:pt x="211" y="295"/>
                </a:cubicBezTo>
                <a:cubicBezTo>
                  <a:pt x="234" y="285"/>
                  <a:pt x="246" y="264"/>
                  <a:pt x="239" y="248"/>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8" name="TextBox 47">
            <a:extLst>
              <a:ext uri="{FF2B5EF4-FFF2-40B4-BE49-F238E27FC236}">
                <a16:creationId xmlns:a16="http://schemas.microsoft.com/office/drawing/2014/main" id="{6AA6FB35-A710-4B8F-A0A6-76D9E379AE9E}"/>
              </a:ext>
            </a:extLst>
          </p:cNvPr>
          <p:cNvSpPr txBox="1"/>
          <p:nvPr/>
        </p:nvSpPr>
        <p:spPr>
          <a:xfrm>
            <a:off x="2639391" y="5157193"/>
            <a:ext cx="2208245" cy="379656"/>
          </a:xfrm>
          <a:prstGeom prst="rect">
            <a:avLst/>
          </a:prstGeom>
          <a:noFill/>
        </p:spPr>
        <p:txBody>
          <a:bodyPr wrap="square" rtlCol="0">
            <a:spAutoFit/>
          </a:bodyPr>
          <a:lstStyle/>
          <a:p>
            <a:pPr algn="ctr"/>
            <a:r>
              <a:rPr lang="en-US" sz="1867" dirty="0">
                <a:solidFill>
                  <a:schemeClr val="accent2"/>
                </a:solidFill>
              </a:rPr>
              <a:t>Inspiration</a:t>
            </a:r>
            <a:endParaRPr lang="en-AU" sz="1867" dirty="0">
              <a:solidFill>
                <a:schemeClr val="accent2"/>
              </a:solidFill>
            </a:endParaRPr>
          </a:p>
        </p:txBody>
      </p:sp>
      <p:sp>
        <p:nvSpPr>
          <p:cNvPr id="49" name="TextBox 48">
            <a:extLst>
              <a:ext uri="{FF2B5EF4-FFF2-40B4-BE49-F238E27FC236}">
                <a16:creationId xmlns:a16="http://schemas.microsoft.com/office/drawing/2014/main" id="{4AAE33F1-040B-49ED-3C46-30ECF8AFF08F}"/>
              </a:ext>
            </a:extLst>
          </p:cNvPr>
          <p:cNvSpPr txBox="1"/>
          <p:nvPr/>
        </p:nvSpPr>
        <p:spPr>
          <a:xfrm>
            <a:off x="4406186" y="2180861"/>
            <a:ext cx="2208245" cy="379656"/>
          </a:xfrm>
          <a:prstGeom prst="rect">
            <a:avLst/>
          </a:prstGeom>
          <a:noFill/>
        </p:spPr>
        <p:txBody>
          <a:bodyPr wrap="square" rtlCol="0">
            <a:spAutoFit/>
          </a:bodyPr>
          <a:lstStyle/>
          <a:p>
            <a:pPr algn="ctr"/>
            <a:r>
              <a:rPr lang="en-US" sz="1867" dirty="0">
                <a:solidFill>
                  <a:schemeClr val="accent3"/>
                </a:solidFill>
              </a:rPr>
              <a:t>Theory</a:t>
            </a:r>
            <a:endParaRPr lang="en-AU" sz="1867" dirty="0">
              <a:solidFill>
                <a:schemeClr val="accent3"/>
              </a:solidFill>
            </a:endParaRPr>
          </a:p>
        </p:txBody>
      </p:sp>
      <p:sp>
        <p:nvSpPr>
          <p:cNvPr id="50" name="TextBox 49">
            <a:extLst>
              <a:ext uri="{FF2B5EF4-FFF2-40B4-BE49-F238E27FC236}">
                <a16:creationId xmlns:a16="http://schemas.microsoft.com/office/drawing/2014/main" id="{D79369F3-0662-9316-DDFA-BBAFEBA333AB}"/>
              </a:ext>
            </a:extLst>
          </p:cNvPr>
          <p:cNvSpPr txBox="1"/>
          <p:nvPr/>
        </p:nvSpPr>
        <p:spPr>
          <a:xfrm>
            <a:off x="5982906" y="5112720"/>
            <a:ext cx="2208245" cy="379656"/>
          </a:xfrm>
          <a:prstGeom prst="rect">
            <a:avLst/>
          </a:prstGeom>
          <a:noFill/>
        </p:spPr>
        <p:txBody>
          <a:bodyPr wrap="square" rtlCol="0">
            <a:spAutoFit/>
          </a:bodyPr>
          <a:lstStyle/>
          <a:p>
            <a:pPr algn="ctr"/>
            <a:r>
              <a:rPr lang="en-US" sz="1867" dirty="0">
                <a:solidFill>
                  <a:schemeClr val="accent4"/>
                </a:solidFill>
              </a:rPr>
              <a:t>Instruments</a:t>
            </a:r>
            <a:endParaRPr lang="en-AU" sz="1867" dirty="0">
              <a:solidFill>
                <a:schemeClr val="accent4"/>
              </a:solidFill>
            </a:endParaRPr>
          </a:p>
        </p:txBody>
      </p:sp>
      <p:sp>
        <p:nvSpPr>
          <p:cNvPr id="53" name="TextBox 52">
            <a:extLst>
              <a:ext uri="{FF2B5EF4-FFF2-40B4-BE49-F238E27FC236}">
                <a16:creationId xmlns:a16="http://schemas.microsoft.com/office/drawing/2014/main" id="{5AA182DC-3D53-370D-D1F6-BA120C8661B2}"/>
              </a:ext>
            </a:extLst>
          </p:cNvPr>
          <p:cNvSpPr txBox="1"/>
          <p:nvPr/>
        </p:nvSpPr>
        <p:spPr>
          <a:xfrm>
            <a:off x="2438940" y="5486201"/>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Identify opportunities</a:t>
            </a:r>
            <a:endParaRPr lang="en-AU" sz="1600" dirty="0">
              <a:solidFill>
                <a:schemeClr val="accent1">
                  <a:lumMod val="60000"/>
                  <a:lumOff val="40000"/>
                </a:schemeClr>
              </a:solidFill>
            </a:endParaRPr>
          </a:p>
        </p:txBody>
      </p:sp>
      <p:sp>
        <p:nvSpPr>
          <p:cNvPr id="54" name="TextBox 53">
            <a:extLst>
              <a:ext uri="{FF2B5EF4-FFF2-40B4-BE49-F238E27FC236}">
                <a16:creationId xmlns:a16="http://schemas.microsoft.com/office/drawing/2014/main" id="{721F89E1-DABB-B147-25BF-2EF3082B87B3}"/>
              </a:ext>
            </a:extLst>
          </p:cNvPr>
          <p:cNvSpPr txBox="1"/>
          <p:nvPr/>
        </p:nvSpPr>
        <p:spPr>
          <a:xfrm>
            <a:off x="4202555" y="2477808"/>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Learn concepts</a:t>
            </a:r>
            <a:endParaRPr lang="en-AU" sz="1600" dirty="0">
              <a:solidFill>
                <a:schemeClr val="accent1">
                  <a:lumMod val="60000"/>
                  <a:lumOff val="40000"/>
                </a:schemeClr>
              </a:solidFill>
            </a:endParaRPr>
          </a:p>
        </p:txBody>
      </p:sp>
      <p:sp>
        <p:nvSpPr>
          <p:cNvPr id="55" name="TextBox 54">
            <a:extLst>
              <a:ext uri="{FF2B5EF4-FFF2-40B4-BE49-F238E27FC236}">
                <a16:creationId xmlns:a16="http://schemas.microsoft.com/office/drawing/2014/main" id="{C380B318-CCB1-3C1A-0674-0B777BD45F82}"/>
              </a:ext>
            </a:extLst>
          </p:cNvPr>
          <p:cNvSpPr txBox="1"/>
          <p:nvPr/>
        </p:nvSpPr>
        <p:spPr>
          <a:xfrm>
            <a:off x="5782455" y="5419520"/>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Deploy tools</a:t>
            </a:r>
            <a:endParaRPr lang="en-AU" sz="1600" dirty="0">
              <a:solidFill>
                <a:schemeClr val="accent1">
                  <a:lumMod val="60000"/>
                  <a:lumOff val="40000"/>
                </a:schemeClr>
              </a:solidFill>
            </a:endParaRPr>
          </a:p>
        </p:txBody>
      </p:sp>
    </p:spTree>
    <p:extLst>
      <p:ext uri="{BB962C8B-B14F-4D97-AF65-F5344CB8AC3E}">
        <p14:creationId xmlns:p14="http://schemas.microsoft.com/office/powerpoint/2010/main" val="383526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0"/>
                                        </p:tgtEl>
                                      </p:cBhvr>
                                    </p:animEffect>
                                    <p:animScale>
                                      <p:cBhvr>
                                        <p:cTn id="7" dur="250" autoRev="1" fill="hold"/>
                                        <p:tgtEl>
                                          <p:spTgt spid="4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50"/>
                                        </p:tgtEl>
                                      </p:cBhvr>
                                    </p:animEffect>
                                    <p:animScale>
                                      <p:cBhvr>
                                        <p:cTn id="10" dur="250" autoRev="1" fill="hold"/>
                                        <p:tgtEl>
                                          <p:spTgt spid="50"/>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55"/>
                                        </p:tgtEl>
                                      </p:cBhvr>
                                    </p:animEffect>
                                    <p:animScale>
                                      <p:cBhvr>
                                        <p:cTn id="13" dur="250" autoRev="1" fill="hold"/>
                                        <p:tgtEl>
                                          <p:spTgt spid="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D4C5E-AB5E-5C76-C451-3670E0D8FDE7}"/>
            </a:ext>
          </a:extLst>
        </p:cNvPr>
        <p:cNvGrpSpPr/>
        <p:nvPr/>
      </p:nvGrpSpPr>
      <p:grpSpPr>
        <a:xfrm>
          <a:off x="0" y="0"/>
          <a:ext cx="0" cy="0"/>
          <a:chOff x="0" y="0"/>
          <a:chExt cx="0" cy="0"/>
        </a:xfrm>
      </p:grpSpPr>
      <p:sp>
        <p:nvSpPr>
          <p:cNvPr id="63" name="Title 62">
            <a:extLst>
              <a:ext uri="{FF2B5EF4-FFF2-40B4-BE49-F238E27FC236}">
                <a16:creationId xmlns:a16="http://schemas.microsoft.com/office/drawing/2014/main" id="{CA688B0E-83F8-562E-1012-72AD95A26FCB}"/>
              </a:ext>
            </a:extLst>
          </p:cNvPr>
          <p:cNvSpPr>
            <a:spLocks noGrp="1"/>
          </p:cNvSpPr>
          <p:nvPr>
            <p:ph type="title"/>
          </p:nvPr>
        </p:nvSpPr>
        <p:spPr/>
        <p:txBody>
          <a:bodyPr/>
          <a:lstStyle/>
          <a:p>
            <a:r>
              <a:rPr lang="en-US" dirty="0"/>
              <a:t>Choosing Your Instruments</a:t>
            </a:r>
            <a:endParaRPr lang="en-AU" dirty="0"/>
          </a:p>
        </p:txBody>
      </p:sp>
      <p:sp>
        <p:nvSpPr>
          <p:cNvPr id="2" name="Slide Number Placeholder 1">
            <a:extLst>
              <a:ext uri="{FF2B5EF4-FFF2-40B4-BE49-F238E27FC236}">
                <a16:creationId xmlns:a16="http://schemas.microsoft.com/office/drawing/2014/main" id="{4A66211A-FF13-69D5-8656-CFD313E2342A}"/>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16</a:t>
            </a:fld>
            <a:endParaRPr lang="en-AU" dirty="0">
              <a:solidFill>
                <a:prstClr val="black">
                  <a:tint val="75000"/>
                </a:prstClr>
              </a:solidFill>
            </a:endParaRPr>
          </a:p>
        </p:txBody>
      </p:sp>
      <p:sp>
        <p:nvSpPr>
          <p:cNvPr id="3" name="Freeform 2">
            <a:extLst>
              <a:ext uri="{FF2B5EF4-FFF2-40B4-BE49-F238E27FC236}">
                <a16:creationId xmlns:a16="http://schemas.microsoft.com/office/drawing/2014/main" id="{B1D5DBB2-FFD2-746C-8EA6-8BE2865C2389}"/>
              </a:ext>
            </a:extLst>
          </p:cNvPr>
          <p:cNvSpPr>
            <a:spLocks/>
          </p:cNvSpPr>
          <p:nvPr/>
        </p:nvSpPr>
        <p:spPr bwMode="auto">
          <a:xfrm>
            <a:off x="2475343" y="2501372"/>
            <a:ext cx="1076325" cy="879475"/>
          </a:xfrm>
          <a:custGeom>
            <a:avLst/>
            <a:gdLst>
              <a:gd name="T0" fmla="*/ 182 w 678"/>
              <a:gd name="T1" fmla="*/ 554 h 554"/>
              <a:gd name="T2" fmla="*/ 678 w 678"/>
              <a:gd name="T3" fmla="*/ 218 h 554"/>
              <a:gd name="T4" fmla="*/ 541 w 678"/>
              <a:gd name="T5" fmla="*/ 0 h 554"/>
              <a:gd name="T6" fmla="*/ 0 w 678"/>
              <a:gd name="T7" fmla="*/ 365 h 554"/>
              <a:gd name="T8" fmla="*/ 182 w 678"/>
              <a:gd name="T9" fmla="*/ 554 h 554"/>
            </a:gdLst>
            <a:ahLst/>
            <a:cxnLst>
              <a:cxn ang="0">
                <a:pos x="T0" y="T1"/>
              </a:cxn>
              <a:cxn ang="0">
                <a:pos x="T2" y="T3"/>
              </a:cxn>
              <a:cxn ang="0">
                <a:pos x="T4" y="T5"/>
              </a:cxn>
              <a:cxn ang="0">
                <a:pos x="T6" y="T7"/>
              </a:cxn>
              <a:cxn ang="0">
                <a:pos x="T8" y="T9"/>
              </a:cxn>
            </a:cxnLst>
            <a:rect l="0" t="0" r="r" b="b"/>
            <a:pathLst>
              <a:path w="678" h="554">
                <a:moveTo>
                  <a:pt x="182" y="554"/>
                </a:moveTo>
                <a:lnTo>
                  <a:pt x="678" y="218"/>
                </a:lnTo>
                <a:lnTo>
                  <a:pt x="541" y="0"/>
                </a:lnTo>
                <a:lnTo>
                  <a:pt x="0" y="365"/>
                </a:lnTo>
                <a:lnTo>
                  <a:pt x="182" y="554"/>
                </a:lnTo>
                <a:close/>
              </a:path>
            </a:pathLst>
          </a:custGeom>
          <a:gradFill>
            <a:gsLst>
              <a:gs pos="0">
                <a:schemeClr val="accent3">
                  <a:lumMod val="75000"/>
                </a:schemeClr>
              </a:gs>
              <a:gs pos="8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4" name="Freeform 3">
            <a:extLst>
              <a:ext uri="{FF2B5EF4-FFF2-40B4-BE49-F238E27FC236}">
                <a16:creationId xmlns:a16="http://schemas.microsoft.com/office/drawing/2014/main" id="{103D61A1-B121-503F-B3FF-6BBA3FEEC6BC}"/>
              </a:ext>
            </a:extLst>
          </p:cNvPr>
          <p:cNvSpPr>
            <a:spLocks/>
          </p:cNvSpPr>
          <p:nvPr/>
        </p:nvSpPr>
        <p:spPr bwMode="auto">
          <a:xfrm>
            <a:off x="975156" y="4023784"/>
            <a:ext cx="3652837" cy="1531939"/>
          </a:xfrm>
          <a:custGeom>
            <a:avLst/>
            <a:gdLst>
              <a:gd name="T0" fmla="*/ 2075 w 2301"/>
              <a:gd name="T1" fmla="*/ 0 h 965"/>
              <a:gd name="T2" fmla="*/ 226 w 2301"/>
              <a:gd name="T3" fmla="*/ 593 h 965"/>
              <a:gd name="T4" fmla="*/ 0 w 2301"/>
              <a:gd name="T5" fmla="*/ 965 h 965"/>
              <a:gd name="T6" fmla="*/ 2301 w 2301"/>
              <a:gd name="T7" fmla="*/ 375 h 965"/>
              <a:gd name="T8" fmla="*/ 2075 w 2301"/>
              <a:gd name="T9" fmla="*/ 0 h 965"/>
            </a:gdLst>
            <a:ahLst/>
            <a:cxnLst>
              <a:cxn ang="0">
                <a:pos x="T0" y="T1"/>
              </a:cxn>
              <a:cxn ang="0">
                <a:pos x="T2" y="T3"/>
              </a:cxn>
              <a:cxn ang="0">
                <a:pos x="T4" y="T5"/>
              </a:cxn>
              <a:cxn ang="0">
                <a:pos x="T6" y="T7"/>
              </a:cxn>
              <a:cxn ang="0">
                <a:pos x="T8" y="T9"/>
              </a:cxn>
            </a:cxnLst>
            <a:rect l="0" t="0" r="r" b="b"/>
            <a:pathLst>
              <a:path w="2301" h="965">
                <a:moveTo>
                  <a:pt x="2075" y="0"/>
                </a:moveTo>
                <a:lnTo>
                  <a:pt x="226" y="593"/>
                </a:lnTo>
                <a:lnTo>
                  <a:pt x="0" y="965"/>
                </a:lnTo>
                <a:lnTo>
                  <a:pt x="2301" y="375"/>
                </a:lnTo>
                <a:lnTo>
                  <a:pt x="2075" y="0"/>
                </a:lnTo>
                <a:close/>
              </a:path>
            </a:pathLst>
          </a:custGeom>
          <a:gradFill>
            <a:gsLst>
              <a:gs pos="0">
                <a:schemeClr val="accent1">
                  <a:lumMod val="75000"/>
                </a:schemeClr>
              </a:gs>
              <a:gs pos="80000">
                <a:schemeClr val="accent1"/>
              </a:gs>
            </a:gsLst>
            <a:lin ang="10800000" scaled="1"/>
          </a:gradFill>
          <a:ln>
            <a:noFill/>
          </a:ln>
        </p:spPr>
        <p:txBody>
          <a:bodyPr vert="horz" wrap="square" lIns="91440" tIns="45720" rIns="91440" bIns="4572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5" name="Freeform 4">
            <a:extLst>
              <a:ext uri="{FF2B5EF4-FFF2-40B4-BE49-F238E27FC236}">
                <a16:creationId xmlns:a16="http://schemas.microsoft.com/office/drawing/2014/main" id="{42AD9296-0A2F-0063-7A6B-89BB9970937C}"/>
              </a:ext>
            </a:extLst>
          </p:cNvPr>
          <p:cNvSpPr>
            <a:spLocks/>
          </p:cNvSpPr>
          <p:nvPr/>
        </p:nvSpPr>
        <p:spPr bwMode="auto">
          <a:xfrm>
            <a:off x="1546657" y="3080809"/>
            <a:ext cx="2511425" cy="1538288"/>
          </a:xfrm>
          <a:custGeom>
            <a:avLst/>
            <a:gdLst>
              <a:gd name="T0" fmla="*/ 1352 w 1582"/>
              <a:gd name="T1" fmla="*/ 0 h 969"/>
              <a:gd name="T2" fmla="*/ 226 w 1582"/>
              <a:gd name="T3" fmla="*/ 594 h 969"/>
              <a:gd name="T4" fmla="*/ 0 w 1582"/>
              <a:gd name="T5" fmla="*/ 969 h 969"/>
              <a:gd name="T6" fmla="*/ 1582 w 1582"/>
              <a:gd name="T7" fmla="*/ 379 h 969"/>
              <a:gd name="T8" fmla="*/ 1352 w 1582"/>
              <a:gd name="T9" fmla="*/ 0 h 969"/>
            </a:gdLst>
            <a:ahLst/>
            <a:cxnLst>
              <a:cxn ang="0">
                <a:pos x="T0" y="T1"/>
              </a:cxn>
              <a:cxn ang="0">
                <a:pos x="T2" y="T3"/>
              </a:cxn>
              <a:cxn ang="0">
                <a:pos x="T4" y="T5"/>
              </a:cxn>
              <a:cxn ang="0">
                <a:pos x="T6" y="T7"/>
              </a:cxn>
              <a:cxn ang="0">
                <a:pos x="T8" y="T9"/>
              </a:cxn>
            </a:cxnLst>
            <a:rect l="0" t="0" r="r" b="b"/>
            <a:pathLst>
              <a:path w="1582" h="969">
                <a:moveTo>
                  <a:pt x="1352" y="0"/>
                </a:moveTo>
                <a:lnTo>
                  <a:pt x="226" y="594"/>
                </a:lnTo>
                <a:lnTo>
                  <a:pt x="0" y="969"/>
                </a:lnTo>
                <a:lnTo>
                  <a:pt x="1582" y="379"/>
                </a:lnTo>
                <a:lnTo>
                  <a:pt x="1352" y="0"/>
                </a:lnTo>
                <a:close/>
              </a:path>
            </a:pathLst>
          </a:custGeom>
          <a:gradFill>
            <a:gsLst>
              <a:gs pos="0">
                <a:schemeClr val="accent2">
                  <a:lumMod val="75000"/>
                </a:schemeClr>
              </a:gs>
              <a:gs pos="8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6" name="Freeform 5">
            <a:extLst>
              <a:ext uri="{FF2B5EF4-FFF2-40B4-BE49-F238E27FC236}">
                <a16:creationId xmlns:a16="http://schemas.microsoft.com/office/drawing/2014/main" id="{6837EA7C-120B-9711-B375-46977AE2DBD7}"/>
              </a:ext>
            </a:extLst>
          </p:cNvPr>
          <p:cNvSpPr>
            <a:spLocks/>
          </p:cNvSpPr>
          <p:nvPr/>
        </p:nvSpPr>
        <p:spPr bwMode="auto">
          <a:xfrm>
            <a:off x="975156" y="4965171"/>
            <a:ext cx="4217987" cy="590551"/>
          </a:xfrm>
          <a:custGeom>
            <a:avLst/>
            <a:gdLst>
              <a:gd name="T0" fmla="*/ 226 w 2657"/>
              <a:gd name="T1" fmla="*/ 0 h 372"/>
              <a:gd name="T2" fmla="*/ 0 w 2657"/>
              <a:gd name="T3" fmla="*/ 372 h 372"/>
              <a:gd name="T4" fmla="*/ 2657 w 2657"/>
              <a:gd name="T5" fmla="*/ 372 h 372"/>
              <a:gd name="T6" fmla="*/ 2431 w 2657"/>
              <a:gd name="T7" fmla="*/ 0 h 372"/>
              <a:gd name="T8" fmla="*/ 226 w 2657"/>
              <a:gd name="T9" fmla="*/ 0 h 372"/>
            </a:gdLst>
            <a:ahLst/>
            <a:cxnLst>
              <a:cxn ang="0">
                <a:pos x="T0" y="T1"/>
              </a:cxn>
              <a:cxn ang="0">
                <a:pos x="T2" y="T3"/>
              </a:cxn>
              <a:cxn ang="0">
                <a:pos x="T4" y="T5"/>
              </a:cxn>
              <a:cxn ang="0">
                <a:pos x="T6" y="T7"/>
              </a:cxn>
              <a:cxn ang="0">
                <a:pos x="T8" y="T9"/>
              </a:cxn>
            </a:cxnLst>
            <a:rect l="0" t="0" r="r" b="b"/>
            <a:pathLst>
              <a:path w="2657" h="372">
                <a:moveTo>
                  <a:pt x="226" y="0"/>
                </a:moveTo>
                <a:lnTo>
                  <a:pt x="0" y="372"/>
                </a:lnTo>
                <a:lnTo>
                  <a:pt x="2657" y="372"/>
                </a:lnTo>
                <a:lnTo>
                  <a:pt x="2431" y="0"/>
                </a:lnTo>
                <a:lnTo>
                  <a:pt x="226" y="0"/>
                </a:lnTo>
                <a:close/>
              </a:path>
            </a:pathLst>
          </a:custGeom>
          <a:gradFill>
            <a:gsLst>
              <a:gs pos="50000">
                <a:schemeClr val="accent1"/>
              </a:gs>
              <a:gs pos="100000">
                <a:schemeClr val="accent1">
                  <a:lumMod val="60000"/>
                  <a:lumOff val="40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7" name="Freeform 6">
            <a:extLst>
              <a:ext uri="{FF2B5EF4-FFF2-40B4-BE49-F238E27FC236}">
                <a16:creationId xmlns:a16="http://schemas.microsoft.com/office/drawing/2014/main" id="{D4A7D0C3-AA0C-B159-77DC-654E43F8D8BE}"/>
              </a:ext>
            </a:extLst>
          </p:cNvPr>
          <p:cNvSpPr>
            <a:spLocks/>
          </p:cNvSpPr>
          <p:nvPr/>
        </p:nvSpPr>
        <p:spPr bwMode="auto">
          <a:xfrm>
            <a:off x="2110218" y="3080810"/>
            <a:ext cx="1947863" cy="601663"/>
          </a:xfrm>
          <a:custGeom>
            <a:avLst/>
            <a:gdLst>
              <a:gd name="T0" fmla="*/ 1227 w 1227"/>
              <a:gd name="T1" fmla="*/ 379 h 379"/>
              <a:gd name="T2" fmla="*/ 997 w 1227"/>
              <a:gd name="T3" fmla="*/ 0 h 379"/>
              <a:gd name="T4" fmla="*/ 230 w 1227"/>
              <a:gd name="T5" fmla="*/ 0 h 379"/>
              <a:gd name="T6" fmla="*/ 0 w 1227"/>
              <a:gd name="T7" fmla="*/ 379 h 379"/>
              <a:gd name="T8" fmla="*/ 1227 w 1227"/>
              <a:gd name="T9" fmla="*/ 379 h 379"/>
            </a:gdLst>
            <a:ahLst/>
            <a:cxnLst>
              <a:cxn ang="0">
                <a:pos x="T0" y="T1"/>
              </a:cxn>
              <a:cxn ang="0">
                <a:pos x="T2" y="T3"/>
              </a:cxn>
              <a:cxn ang="0">
                <a:pos x="T4" y="T5"/>
              </a:cxn>
              <a:cxn ang="0">
                <a:pos x="T6" y="T7"/>
              </a:cxn>
              <a:cxn ang="0">
                <a:pos x="T8" y="T9"/>
              </a:cxn>
            </a:cxnLst>
            <a:rect l="0" t="0" r="r" b="b"/>
            <a:pathLst>
              <a:path w="1227" h="379">
                <a:moveTo>
                  <a:pt x="1227" y="379"/>
                </a:moveTo>
                <a:lnTo>
                  <a:pt x="997" y="0"/>
                </a:lnTo>
                <a:lnTo>
                  <a:pt x="230" y="0"/>
                </a:lnTo>
                <a:lnTo>
                  <a:pt x="0" y="379"/>
                </a:lnTo>
                <a:lnTo>
                  <a:pt x="1227" y="379"/>
                </a:lnTo>
                <a:close/>
              </a:path>
            </a:pathLst>
          </a:custGeom>
          <a:gradFill>
            <a:gsLst>
              <a:gs pos="50000">
                <a:schemeClr val="accent3"/>
              </a:gs>
              <a:gs pos="100000">
                <a:schemeClr val="accent3">
                  <a:lumMod val="60000"/>
                  <a:lumOff val="40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8" name="Freeform 7">
            <a:extLst>
              <a:ext uri="{FF2B5EF4-FFF2-40B4-BE49-F238E27FC236}">
                <a16:creationId xmlns:a16="http://schemas.microsoft.com/office/drawing/2014/main" id="{E30822D7-452E-5C60-FDD9-FE79B4F05C18}"/>
              </a:ext>
            </a:extLst>
          </p:cNvPr>
          <p:cNvSpPr>
            <a:spLocks/>
          </p:cNvSpPr>
          <p:nvPr/>
        </p:nvSpPr>
        <p:spPr bwMode="auto">
          <a:xfrm>
            <a:off x="1546656" y="4023785"/>
            <a:ext cx="3084027" cy="595313"/>
          </a:xfrm>
          <a:custGeom>
            <a:avLst/>
            <a:gdLst>
              <a:gd name="T0" fmla="*/ 226 w 1938"/>
              <a:gd name="T1" fmla="*/ 0 h 375"/>
              <a:gd name="T2" fmla="*/ 0 w 1938"/>
              <a:gd name="T3" fmla="*/ 375 h 375"/>
              <a:gd name="T4" fmla="*/ 1938 w 1938"/>
              <a:gd name="T5" fmla="*/ 375 h 375"/>
              <a:gd name="T6" fmla="*/ 1712 w 1938"/>
              <a:gd name="T7" fmla="*/ 0 h 375"/>
              <a:gd name="T8" fmla="*/ 226 w 1938"/>
              <a:gd name="T9" fmla="*/ 0 h 375"/>
            </a:gdLst>
            <a:ahLst/>
            <a:cxnLst>
              <a:cxn ang="0">
                <a:pos x="T0" y="T1"/>
              </a:cxn>
              <a:cxn ang="0">
                <a:pos x="T2" y="T3"/>
              </a:cxn>
              <a:cxn ang="0">
                <a:pos x="T4" y="T5"/>
              </a:cxn>
              <a:cxn ang="0">
                <a:pos x="T6" y="T7"/>
              </a:cxn>
              <a:cxn ang="0">
                <a:pos x="T8" y="T9"/>
              </a:cxn>
            </a:cxnLst>
            <a:rect l="0" t="0" r="r" b="b"/>
            <a:pathLst>
              <a:path w="1938" h="375">
                <a:moveTo>
                  <a:pt x="226" y="0"/>
                </a:moveTo>
                <a:lnTo>
                  <a:pt x="0" y="375"/>
                </a:lnTo>
                <a:lnTo>
                  <a:pt x="1938" y="375"/>
                </a:lnTo>
                <a:lnTo>
                  <a:pt x="1712" y="0"/>
                </a:lnTo>
                <a:lnTo>
                  <a:pt x="226" y="0"/>
                </a:lnTo>
                <a:close/>
              </a:path>
            </a:pathLst>
          </a:custGeom>
          <a:gradFill>
            <a:gsLst>
              <a:gs pos="50000">
                <a:schemeClr val="accent2"/>
              </a:gs>
              <a:gs pos="100000">
                <a:schemeClr val="accent2">
                  <a:lumMod val="60000"/>
                  <a:lumOff val="40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9" name="Freeform 8">
            <a:extLst>
              <a:ext uri="{FF2B5EF4-FFF2-40B4-BE49-F238E27FC236}">
                <a16:creationId xmlns:a16="http://schemas.microsoft.com/office/drawing/2014/main" id="{DC2C9853-E7B5-B37C-86D6-621BE4574ECF}"/>
              </a:ext>
            </a:extLst>
          </p:cNvPr>
          <p:cNvSpPr>
            <a:spLocks/>
          </p:cNvSpPr>
          <p:nvPr/>
        </p:nvSpPr>
        <p:spPr bwMode="auto">
          <a:xfrm>
            <a:off x="2626058" y="2117196"/>
            <a:ext cx="935037" cy="730251"/>
          </a:xfrm>
          <a:custGeom>
            <a:avLst/>
            <a:gdLst>
              <a:gd name="T0" fmla="*/ 0 w 589"/>
              <a:gd name="T1" fmla="*/ 460 h 460"/>
              <a:gd name="T2" fmla="*/ 589 w 589"/>
              <a:gd name="T3" fmla="*/ 460 h 460"/>
              <a:gd name="T4" fmla="*/ 300 w 589"/>
              <a:gd name="T5" fmla="*/ 0 h 460"/>
              <a:gd name="T6" fmla="*/ 0 w 589"/>
              <a:gd name="T7" fmla="*/ 460 h 460"/>
            </a:gdLst>
            <a:ahLst/>
            <a:cxnLst>
              <a:cxn ang="0">
                <a:pos x="T0" y="T1"/>
              </a:cxn>
              <a:cxn ang="0">
                <a:pos x="T2" y="T3"/>
              </a:cxn>
              <a:cxn ang="0">
                <a:pos x="T4" y="T5"/>
              </a:cxn>
              <a:cxn ang="0">
                <a:pos x="T6" y="T7"/>
              </a:cxn>
            </a:cxnLst>
            <a:rect l="0" t="0" r="r" b="b"/>
            <a:pathLst>
              <a:path w="589" h="460">
                <a:moveTo>
                  <a:pt x="0" y="460"/>
                </a:moveTo>
                <a:lnTo>
                  <a:pt x="589" y="460"/>
                </a:lnTo>
                <a:lnTo>
                  <a:pt x="300" y="0"/>
                </a:lnTo>
                <a:lnTo>
                  <a:pt x="0" y="460"/>
                </a:lnTo>
                <a:close/>
              </a:path>
            </a:pathLst>
          </a:custGeom>
          <a:gradFill>
            <a:gsLst>
              <a:gs pos="50000">
                <a:schemeClr val="accent4"/>
              </a:gs>
              <a:gs pos="100000">
                <a:schemeClr val="accent4">
                  <a:lumMod val="60000"/>
                  <a:lumOff val="40000"/>
                </a:schemeClr>
              </a:gs>
            </a:gsLst>
            <a:lin ang="10800000" scaled="1"/>
          </a:gradFill>
          <a:ln>
            <a:noFill/>
          </a:ln>
        </p:spPr>
        <p:txBody>
          <a:bodyPr vert="horz" wrap="square" lIns="91440" tIns="45720" rIns="91440" bIns="4572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10" name="TextBox 9">
            <a:extLst>
              <a:ext uri="{FF2B5EF4-FFF2-40B4-BE49-F238E27FC236}">
                <a16:creationId xmlns:a16="http://schemas.microsoft.com/office/drawing/2014/main" id="{559059AD-9506-ECF5-F590-703119D149AA}"/>
              </a:ext>
            </a:extLst>
          </p:cNvPr>
          <p:cNvSpPr txBox="1"/>
          <p:nvPr/>
        </p:nvSpPr>
        <p:spPr>
          <a:xfrm>
            <a:off x="6832879" y="2086227"/>
            <a:ext cx="1139799" cy="318100"/>
          </a:xfrm>
          <a:prstGeom prst="rect">
            <a:avLst/>
          </a:prstGeom>
          <a:noFill/>
        </p:spPr>
        <p:txBody>
          <a:bodyPr wrap="none" lIns="91440" tIns="45720" rIns="91440" bIns="45720" rtlCol="0">
            <a:spAutoFit/>
          </a:bodyPr>
          <a:lstStyle/>
          <a:p>
            <a:pPr defTabSz="1219170">
              <a:defRPr/>
            </a:pPr>
            <a:r>
              <a:rPr lang="en-US" sz="1467" b="1" dirty="0">
                <a:solidFill>
                  <a:srgbClr val="AABA0A"/>
                </a:solidFill>
                <a:latin typeface="Calibri Light"/>
              </a:rPr>
              <a:t>01 – Chatbot</a:t>
            </a:r>
            <a:endParaRPr lang="id-ID" sz="1467" b="1" dirty="0">
              <a:solidFill>
                <a:srgbClr val="AABA0A"/>
              </a:solidFill>
              <a:latin typeface="Calibri Light"/>
            </a:endParaRPr>
          </a:p>
        </p:txBody>
      </p:sp>
      <p:sp>
        <p:nvSpPr>
          <p:cNvPr id="11" name="TextBox 10">
            <a:extLst>
              <a:ext uri="{FF2B5EF4-FFF2-40B4-BE49-F238E27FC236}">
                <a16:creationId xmlns:a16="http://schemas.microsoft.com/office/drawing/2014/main" id="{23D94376-1434-3C11-EEE7-292B2FFA371E}"/>
              </a:ext>
            </a:extLst>
          </p:cNvPr>
          <p:cNvSpPr txBox="1"/>
          <p:nvPr/>
        </p:nvSpPr>
        <p:spPr>
          <a:xfrm>
            <a:off x="6832879" y="2300969"/>
            <a:ext cx="2635680" cy="646331"/>
          </a:xfrm>
          <a:prstGeom prst="rect">
            <a:avLst/>
          </a:prstGeom>
          <a:noFill/>
        </p:spPr>
        <p:txBody>
          <a:bodyPr wrap="square" lIns="91440" tIns="45720" rIns="91440" bIns="45720" rtlCol="0">
            <a:spAutoFit/>
          </a:bodyPr>
          <a:lstStyle/>
          <a:p>
            <a:pPr defTabSz="1219170">
              <a:defRPr/>
            </a:pPr>
            <a:r>
              <a:rPr lang="en-US" sz="1200" dirty="0">
                <a:solidFill>
                  <a:srgbClr val="4D4F53"/>
                </a:solidFill>
                <a:latin typeface="Calibri Light"/>
              </a:rPr>
              <a:t>Human staff manually ingest their documents and type in their prompts each time</a:t>
            </a:r>
            <a:endParaRPr lang="en-US" sz="1200" b="1" dirty="0">
              <a:solidFill>
                <a:srgbClr val="4D4F53"/>
              </a:solidFill>
              <a:latin typeface="Signika Negative" pitchFamily="2" charset="0"/>
            </a:endParaRPr>
          </a:p>
        </p:txBody>
      </p:sp>
      <p:sp>
        <p:nvSpPr>
          <p:cNvPr id="12" name="TextBox 11">
            <a:extLst>
              <a:ext uri="{FF2B5EF4-FFF2-40B4-BE49-F238E27FC236}">
                <a16:creationId xmlns:a16="http://schemas.microsoft.com/office/drawing/2014/main" id="{A7C7831B-9B9B-870C-84B9-FBFE67CEA082}"/>
              </a:ext>
            </a:extLst>
          </p:cNvPr>
          <p:cNvSpPr txBox="1"/>
          <p:nvPr/>
        </p:nvSpPr>
        <p:spPr>
          <a:xfrm>
            <a:off x="6832879" y="3002434"/>
            <a:ext cx="1053494" cy="318100"/>
          </a:xfrm>
          <a:prstGeom prst="rect">
            <a:avLst/>
          </a:prstGeom>
          <a:noFill/>
        </p:spPr>
        <p:txBody>
          <a:bodyPr wrap="none" lIns="91440" tIns="45720" rIns="91440" bIns="45720" rtlCol="0">
            <a:spAutoFit/>
          </a:bodyPr>
          <a:lstStyle/>
          <a:p>
            <a:pPr defTabSz="1219170">
              <a:defRPr/>
            </a:pPr>
            <a:r>
              <a:rPr lang="en-US" sz="1467" b="1" dirty="0">
                <a:solidFill>
                  <a:srgbClr val="00A8B4"/>
                </a:solidFill>
                <a:latin typeface="Calibri Light"/>
              </a:rPr>
              <a:t>02 – Agents</a:t>
            </a:r>
            <a:endParaRPr lang="id-ID" sz="1467" b="1" dirty="0">
              <a:solidFill>
                <a:srgbClr val="00A8B4"/>
              </a:solidFill>
              <a:latin typeface="Calibri Light"/>
            </a:endParaRPr>
          </a:p>
        </p:txBody>
      </p:sp>
      <p:sp>
        <p:nvSpPr>
          <p:cNvPr id="13" name="TextBox 12">
            <a:extLst>
              <a:ext uri="{FF2B5EF4-FFF2-40B4-BE49-F238E27FC236}">
                <a16:creationId xmlns:a16="http://schemas.microsoft.com/office/drawing/2014/main" id="{CF0F5FC5-B651-FF8C-A6A1-186D9A61F409}"/>
              </a:ext>
            </a:extLst>
          </p:cNvPr>
          <p:cNvSpPr txBox="1"/>
          <p:nvPr/>
        </p:nvSpPr>
        <p:spPr>
          <a:xfrm>
            <a:off x="6835131" y="3219175"/>
            <a:ext cx="2731691" cy="646331"/>
          </a:xfrm>
          <a:prstGeom prst="rect">
            <a:avLst/>
          </a:prstGeom>
          <a:noFill/>
        </p:spPr>
        <p:txBody>
          <a:bodyPr wrap="square" lIns="91440" tIns="45720" rIns="91440" bIns="45720" rtlCol="0">
            <a:spAutoFit/>
          </a:bodyPr>
          <a:lstStyle/>
          <a:p>
            <a:pPr defTabSz="1219170">
              <a:defRPr/>
            </a:pPr>
            <a:r>
              <a:rPr lang="en-US" sz="1200" dirty="0">
                <a:solidFill>
                  <a:srgbClr val="4D4F53"/>
                </a:solidFill>
                <a:latin typeface="Signika Negative" pitchFamily="2" charset="0"/>
              </a:rPr>
              <a:t>Re-usable chatbot agents which have pre-defined instructions, knowledge and tools</a:t>
            </a:r>
          </a:p>
        </p:txBody>
      </p:sp>
      <p:sp>
        <p:nvSpPr>
          <p:cNvPr id="14" name="TextBox 13">
            <a:extLst>
              <a:ext uri="{FF2B5EF4-FFF2-40B4-BE49-F238E27FC236}">
                <a16:creationId xmlns:a16="http://schemas.microsoft.com/office/drawing/2014/main" id="{877E09DB-F1B7-36C4-770E-B0DDCB03CD1D}"/>
              </a:ext>
            </a:extLst>
          </p:cNvPr>
          <p:cNvSpPr txBox="1"/>
          <p:nvPr/>
        </p:nvSpPr>
        <p:spPr>
          <a:xfrm>
            <a:off x="6832880" y="3965759"/>
            <a:ext cx="2095574" cy="318100"/>
          </a:xfrm>
          <a:prstGeom prst="rect">
            <a:avLst/>
          </a:prstGeom>
          <a:noFill/>
        </p:spPr>
        <p:txBody>
          <a:bodyPr wrap="none" lIns="91440" tIns="45720" rIns="91440" bIns="45720" rtlCol="0">
            <a:spAutoFit/>
          </a:bodyPr>
          <a:lstStyle/>
          <a:p>
            <a:pPr defTabSz="1219170">
              <a:defRPr/>
            </a:pPr>
            <a:r>
              <a:rPr lang="en-US" sz="1467" b="1" dirty="0">
                <a:solidFill>
                  <a:srgbClr val="EEAF00"/>
                </a:solidFill>
                <a:latin typeface="Calibri Light"/>
              </a:rPr>
              <a:t>03 – External Applications</a:t>
            </a:r>
            <a:endParaRPr lang="id-ID" sz="1467" b="1" dirty="0">
              <a:solidFill>
                <a:srgbClr val="EEAF00"/>
              </a:solidFill>
              <a:latin typeface="Calibri Light"/>
            </a:endParaRPr>
          </a:p>
        </p:txBody>
      </p:sp>
      <p:sp>
        <p:nvSpPr>
          <p:cNvPr id="15" name="TextBox 14">
            <a:extLst>
              <a:ext uri="{FF2B5EF4-FFF2-40B4-BE49-F238E27FC236}">
                <a16:creationId xmlns:a16="http://schemas.microsoft.com/office/drawing/2014/main" id="{1DE52B51-37B8-41BC-04D9-0361D0834AD4}"/>
              </a:ext>
            </a:extLst>
          </p:cNvPr>
          <p:cNvSpPr txBox="1"/>
          <p:nvPr/>
        </p:nvSpPr>
        <p:spPr>
          <a:xfrm>
            <a:off x="6832879" y="4180500"/>
            <a:ext cx="3084027" cy="646331"/>
          </a:xfrm>
          <a:prstGeom prst="rect">
            <a:avLst/>
          </a:prstGeom>
          <a:noFill/>
        </p:spPr>
        <p:txBody>
          <a:bodyPr wrap="square" lIns="91440" tIns="45720" rIns="91440" bIns="45720" rtlCol="0">
            <a:spAutoFit/>
          </a:bodyPr>
          <a:lstStyle/>
          <a:p>
            <a:pPr defTabSz="1219170">
              <a:defRPr/>
            </a:pPr>
            <a:r>
              <a:rPr lang="en-US" sz="1200" dirty="0">
                <a:solidFill>
                  <a:srgbClr val="4D4F53"/>
                </a:solidFill>
                <a:latin typeface="Signika Negative" pitchFamily="2" charset="0"/>
              </a:rPr>
              <a:t>Standalone application which allows for more complex workflows and direct system integration</a:t>
            </a:r>
          </a:p>
        </p:txBody>
      </p:sp>
      <p:sp>
        <p:nvSpPr>
          <p:cNvPr id="16" name="TextBox 15">
            <a:extLst>
              <a:ext uri="{FF2B5EF4-FFF2-40B4-BE49-F238E27FC236}">
                <a16:creationId xmlns:a16="http://schemas.microsoft.com/office/drawing/2014/main" id="{05854340-7EB8-575D-0A68-FF1D273AA03B}"/>
              </a:ext>
            </a:extLst>
          </p:cNvPr>
          <p:cNvSpPr txBox="1"/>
          <p:nvPr/>
        </p:nvSpPr>
        <p:spPr>
          <a:xfrm>
            <a:off x="6832879" y="4897007"/>
            <a:ext cx="1504066" cy="318100"/>
          </a:xfrm>
          <a:prstGeom prst="rect">
            <a:avLst/>
          </a:prstGeom>
          <a:noFill/>
        </p:spPr>
        <p:txBody>
          <a:bodyPr wrap="none" lIns="91440" tIns="45720" rIns="91440" bIns="45720" rtlCol="0">
            <a:spAutoFit/>
          </a:bodyPr>
          <a:lstStyle/>
          <a:p>
            <a:pPr defTabSz="1219170">
              <a:defRPr/>
            </a:pPr>
            <a:r>
              <a:rPr lang="en-US" sz="1467" b="1" dirty="0">
                <a:solidFill>
                  <a:srgbClr val="4D4F53"/>
                </a:solidFill>
                <a:latin typeface="Calibri Light"/>
              </a:rPr>
              <a:t>04 – Integrated AI</a:t>
            </a:r>
            <a:endParaRPr lang="id-ID" sz="1467" b="1" dirty="0">
              <a:solidFill>
                <a:srgbClr val="4D4F53"/>
              </a:solidFill>
              <a:latin typeface="Calibri Light"/>
            </a:endParaRPr>
          </a:p>
        </p:txBody>
      </p:sp>
      <p:sp>
        <p:nvSpPr>
          <p:cNvPr id="17" name="TextBox 16">
            <a:extLst>
              <a:ext uri="{FF2B5EF4-FFF2-40B4-BE49-F238E27FC236}">
                <a16:creationId xmlns:a16="http://schemas.microsoft.com/office/drawing/2014/main" id="{25219AE0-AAD5-D83A-70BD-CD11E48B27FC}"/>
              </a:ext>
            </a:extLst>
          </p:cNvPr>
          <p:cNvSpPr txBox="1"/>
          <p:nvPr/>
        </p:nvSpPr>
        <p:spPr>
          <a:xfrm>
            <a:off x="6832879" y="5111750"/>
            <a:ext cx="2251637" cy="461665"/>
          </a:xfrm>
          <a:prstGeom prst="rect">
            <a:avLst/>
          </a:prstGeom>
          <a:noFill/>
        </p:spPr>
        <p:txBody>
          <a:bodyPr wrap="square" lIns="91440" tIns="45720" rIns="91440" bIns="45720" rtlCol="0">
            <a:spAutoFit/>
          </a:bodyPr>
          <a:lstStyle/>
          <a:p>
            <a:pPr defTabSz="1219170">
              <a:defRPr/>
            </a:pPr>
            <a:r>
              <a:rPr lang="en-US" sz="1200" dirty="0">
                <a:solidFill>
                  <a:srgbClr val="4D4F53"/>
                </a:solidFill>
                <a:latin typeface="Calibri Light"/>
              </a:rPr>
              <a:t>Vendor or self-built integration of AI into the tool</a:t>
            </a:r>
            <a:endParaRPr lang="en-US" sz="1200" b="1" dirty="0">
              <a:solidFill>
                <a:srgbClr val="4D4F53"/>
              </a:solidFill>
              <a:latin typeface="Signika Negative" pitchFamily="2" charset="0"/>
            </a:endParaRPr>
          </a:p>
        </p:txBody>
      </p:sp>
      <p:cxnSp>
        <p:nvCxnSpPr>
          <p:cNvPr id="18" name="Straight Connector 17">
            <a:extLst>
              <a:ext uri="{FF2B5EF4-FFF2-40B4-BE49-F238E27FC236}">
                <a16:creationId xmlns:a16="http://schemas.microsoft.com/office/drawing/2014/main" id="{21E3BC28-CC64-41E8-6B0A-8572CEEA657D}"/>
              </a:ext>
            </a:extLst>
          </p:cNvPr>
          <p:cNvCxnSpPr/>
          <p:nvPr/>
        </p:nvCxnSpPr>
        <p:spPr>
          <a:xfrm>
            <a:off x="4090683" y="3340636"/>
            <a:ext cx="2520000" cy="0"/>
          </a:xfrm>
          <a:prstGeom prst="line">
            <a:avLst/>
          </a:prstGeom>
          <a:ln>
            <a:headEnd type="oval"/>
            <a:tailEnd type="arrow"/>
          </a:ln>
        </p:spPr>
        <p:style>
          <a:lnRef idx="1">
            <a:schemeClr val="accent5"/>
          </a:lnRef>
          <a:fillRef idx="0">
            <a:schemeClr val="accent5"/>
          </a:fillRef>
          <a:effectRef idx="0">
            <a:schemeClr val="accent5"/>
          </a:effectRef>
          <a:fontRef idx="minor">
            <a:schemeClr val="tx1"/>
          </a:fontRef>
        </p:style>
      </p:cxnSp>
      <p:cxnSp>
        <p:nvCxnSpPr>
          <p:cNvPr id="19" name="Straight Connector 18">
            <a:extLst>
              <a:ext uri="{FF2B5EF4-FFF2-40B4-BE49-F238E27FC236}">
                <a16:creationId xmlns:a16="http://schemas.microsoft.com/office/drawing/2014/main" id="{F71FD918-F876-1EB9-8A06-F09028B27D44}"/>
              </a:ext>
            </a:extLst>
          </p:cNvPr>
          <p:cNvCxnSpPr/>
          <p:nvPr/>
        </p:nvCxnSpPr>
        <p:spPr>
          <a:xfrm>
            <a:off x="4630683" y="4303961"/>
            <a:ext cx="1980000" cy="0"/>
          </a:xfrm>
          <a:prstGeom prst="line">
            <a:avLst/>
          </a:prstGeom>
          <a:ln>
            <a:headEnd type="oval"/>
            <a:tailEnd type="arrow"/>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70731878-F6D3-3729-3516-EC645FF9E022}"/>
              </a:ext>
            </a:extLst>
          </p:cNvPr>
          <p:cNvCxnSpPr/>
          <p:nvPr/>
        </p:nvCxnSpPr>
        <p:spPr>
          <a:xfrm>
            <a:off x="3478683" y="2424428"/>
            <a:ext cx="3132000" cy="0"/>
          </a:xfrm>
          <a:prstGeom prst="line">
            <a:avLst/>
          </a:prstGeom>
          <a:ln>
            <a:headEnd type="oval"/>
            <a:tailEnd type="arrow"/>
          </a:ln>
        </p:spPr>
        <p:style>
          <a:lnRef idx="1">
            <a:schemeClr val="accent4"/>
          </a:lnRef>
          <a:fillRef idx="0">
            <a:schemeClr val="accent4"/>
          </a:fillRef>
          <a:effectRef idx="0">
            <a:schemeClr val="accent4"/>
          </a:effectRef>
          <a:fontRef idx="minor">
            <a:schemeClr val="tx1"/>
          </a:fontRef>
        </p:style>
      </p:cxnSp>
      <p:cxnSp>
        <p:nvCxnSpPr>
          <p:cNvPr id="21" name="Straight Connector 20">
            <a:extLst>
              <a:ext uri="{FF2B5EF4-FFF2-40B4-BE49-F238E27FC236}">
                <a16:creationId xmlns:a16="http://schemas.microsoft.com/office/drawing/2014/main" id="{76B9EB1F-3980-3F99-6B90-3D9C80A691DC}"/>
              </a:ext>
            </a:extLst>
          </p:cNvPr>
          <p:cNvCxnSpPr/>
          <p:nvPr/>
        </p:nvCxnSpPr>
        <p:spPr>
          <a:xfrm>
            <a:off x="5170683" y="5235209"/>
            <a:ext cx="1440000" cy="0"/>
          </a:xfrm>
          <a:prstGeom prst="line">
            <a:avLst/>
          </a:prstGeom>
          <a:ln w="22225">
            <a:solidFill>
              <a:schemeClr val="accent1"/>
            </a:solidFill>
            <a:prstDash val="solid"/>
            <a:headEnd type="oval"/>
            <a:tailEnd type="arrow"/>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DE042D5-8709-0D59-2670-ADAD68D7DE55}"/>
              </a:ext>
            </a:extLst>
          </p:cNvPr>
          <p:cNvGrpSpPr/>
          <p:nvPr/>
        </p:nvGrpSpPr>
        <p:grpSpPr>
          <a:xfrm>
            <a:off x="2967998" y="5130249"/>
            <a:ext cx="266663" cy="304472"/>
            <a:chOff x="6711950" y="3309938"/>
            <a:chExt cx="212725" cy="242888"/>
          </a:xfrm>
          <a:solidFill>
            <a:schemeClr val="bg1"/>
          </a:solidFill>
        </p:grpSpPr>
        <p:sp>
          <p:nvSpPr>
            <p:cNvPr id="23" name="Freeform 5">
              <a:extLst>
                <a:ext uri="{FF2B5EF4-FFF2-40B4-BE49-F238E27FC236}">
                  <a16:creationId xmlns:a16="http://schemas.microsoft.com/office/drawing/2014/main" id="{4F2EC96E-FD96-747E-E3BD-51307FB35935}"/>
                </a:ext>
              </a:extLst>
            </p:cNvPr>
            <p:cNvSpPr>
              <a:spLocks noEditPoints="1"/>
            </p:cNvSpPr>
            <p:nvPr/>
          </p:nvSpPr>
          <p:spPr bwMode="auto">
            <a:xfrm>
              <a:off x="6711950" y="3309938"/>
              <a:ext cx="212725" cy="242888"/>
            </a:xfrm>
            <a:custGeom>
              <a:avLst/>
              <a:gdLst>
                <a:gd name="T0" fmla="*/ 91 w 134"/>
                <a:gd name="T1" fmla="*/ 0 h 153"/>
                <a:gd name="T2" fmla="*/ 0 w 134"/>
                <a:gd name="T3" fmla="*/ 0 h 153"/>
                <a:gd name="T4" fmla="*/ 0 w 134"/>
                <a:gd name="T5" fmla="*/ 153 h 153"/>
                <a:gd name="T6" fmla="*/ 134 w 134"/>
                <a:gd name="T7" fmla="*/ 153 h 153"/>
                <a:gd name="T8" fmla="*/ 134 w 134"/>
                <a:gd name="T9" fmla="*/ 43 h 153"/>
                <a:gd name="T10" fmla="*/ 91 w 134"/>
                <a:gd name="T11" fmla="*/ 0 h 153"/>
                <a:gd name="T12" fmla="*/ 115 w 134"/>
                <a:gd name="T13" fmla="*/ 134 h 153"/>
                <a:gd name="T14" fmla="*/ 19 w 134"/>
                <a:gd name="T15" fmla="*/ 134 h 153"/>
                <a:gd name="T16" fmla="*/ 19 w 134"/>
                <a:gd name="T17" fmla="*/ 19 h 153"/>
                <a:gd name="T18" fmla="*/ 81 w 134"/>
                <a:gd name="T19" fmla="*/ 19 h 153"/>
                <a:gd name="T20" fmla="*/ 115 w 134"/>
                <a:gd name="T21" fmla="*/ 52 h 153"/>
                <a:gd name="T22" fmla="*/ 115 w 134"/>
                <a:gd name="T23"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53">
                  <a:moveTo>
                    <a:pt x="91" y="0"/>
                  </a:moveTo>
                  <a:lnTo>
                    <a:pt x="0" y="0"/>
                  </a:lnTo>
                  <a:lnTo>
                    <a:pt x="0" y="153"/>
                  </a:lnTo>
                  <a:lnTo>
                    <a:pt x="134" y="153"/>
                  </a:lnTo>
                  <a:lnTo>
                    <a:pt x="134" y="43"/>
                  </a:lnTo>
                  <a:lnTo>
                    <a:pt x="91" y="0"/>
                  </a:lnTo>
                  <a:close/>
                  <a:moveTo>
                    <a:pt x="115" y="134"/>
                  </a:moveTo>
                  <a:lnTo>
                    <a:pt x="19" y="134"/>
                  </a:lnTo>
                  <a:lnTo>
                    <a:pt x="19" y="19"/>
                  </a:lnTo>
                  <a:lnTo>
                    <a:pt x="81" y="19"/>
                  </a:lnTo>
                  <a:lnTo>
                    <a:pt x="115" y="52"/>
                  </a:lnTo>
                  <a:lnTo>
                    <a:pt x="115"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24" name="Freeform 6">
              <a:extLst>
                <a:ext uri="{FF2B5EF4-FFF2-40B4-BE49-F238E27FC236}">
                  <a16:creationId xmlns:a16="http://schemas.microsoft.com/office/drawing/2014/main" id="{6482434D-2F8D-1D6C-15C6-1201CFF30B9E}"/>
                </a:ext>
              </a:extLst>
            </p:cNvPr>
            <p:cNvSpPr>
              <a:spLocks/>
            </p:cNvSpPr>
            <p:nvPr/>
          </p:nvSpPr>
          <p:spPr bwMode="auto">
            <a:xfrm>
              <a:off x="6757988" y="3400426"/>
              <a:ext cx="44450" cy="90488"/>
            </a:xfrm>
            <a:custGeom>
              <a:avLst/>
              <a:gdLst>
                <a:gd name="T0" fmla="*/ 0 w 28"/>
                <a:gd name="T1" fmla="*/ 29 h 57"/>
                <a:gd name="T2" fmla="*/ 28 w 28"/>
                <a:gd name="T3" fmla="*/ 57 h 57"/>
                <a:gd name="T4" fmla="*/ 28 w 28"/>
                <a:gd name="T5" fmla="*/ 46 h 57"/>
                <a:gd name="T6" fmla="*/ 14 w 28"/>
                <a:gd name="T7" fmla="*/ 29 h 57"/>
                <a:gd name="T8" fmla="*/ 28 w 28"/>
                <a:gd name="T9" fmla="*/ 14 h 57"/>
                <a:gd name="T10" fmla="*/ 28 w 28"/>
                <a:gd name="T11" fmla="*/ 0 h 57"/>
                <a:gd name="T12" fmla="*/ 7 w 28"/>
                <a:gd name="T13" fmla="*/ 22 h 57"/>
                <a:gd name="T14" fmla="*/ 0 w 28"/>
                <a:gd name="T15" fmla="*/ 29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7">
                  <a:moveTo>
                    <a:pt x="0" y="29"/>
                  </a:moveTo>
                  <a:lnTo>
                    <a:pt x="28" y="57"/>
                  </a:lnTo>
                  <a:lnTo>
                    <a:pt x="28" y="46"/>
                  </a:lnTo>
                  <a:lnTo>
                    <a:pt x="14" y="29"/>
                  </a:lnTo>
                  <a:lnTo>
                    <a:pt x="28" y="14"/>
                  </a:lnTo>
                  <a:lnTo>
                    <a:pt x="28" y="0"/>
                  </a:lnTo>
                  <a:lnTo>
                    <a:pt x="7" y="22"/>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25" name="Freeform 7">
              <a:extLst>
                <a:ext uri="{FF2B5EF4-FFF2-40B4-BE49-F238E27FC236}">
                  <a16:creationId xmlns:a16="http://schemas.microsoft.com/office/drawing/2014/main" id="{6D1727E5-742B-2BD2-03AD-057546C1E8C4}"/>
                </a:ext>
              </a:extLst>
            </p:cNvPr>
            <p:cNvSpPr>
              <a:spLocks/>
            </p:cNvSpPr>
            <p:nvPr/>
          </p:nvSpPr>
          <p:spPr bwMode="auto">
            <a:xfrm>
              <a:off x="6834188" y="3400426"/>
              <a:ext cx="44450" cy="90488"/>
            </a:xfrm>
            <a:custGeom>
              <a:avLst/>
              <a:gdLst>
                <a:gd name="T0" fmla="*/ 0 w 28"/>
                <a:gd name="T1" fmla="*/ 12 h 57"/>
                <a:gd name="T2" fmla="*/ 14 w 28"/>
                <a:gd name="T3" fmla="*/ 29 h 57"/>
                <a:gd name="T4" fmla="*/ 0 w 28"/>
                <a:gd name="T5" fmla="*/ 43 h 57"/>
                <a:gd name="T6" fmla="*/ 0 w 28"/>
                <a:gd name="T7" fmla="*/ 57 h 57"/>
                <a:gd name="T8" fmla="*/ 21 w 28"/>
                <a:gd name="T9" fmla="*/ 34 h 57"/>
                <a:gd name="T10" fmla="*/ 28 w 28"/>
                <a:gd name="T11" fmla="*/ 29 h 57"/>
                <a:gd name="T12" fmla="*/ 0 w 28"/>
                <a:gd name="T13" fmla="*/ 0 h 57"/>
                <a:gd name="T14" fmla="*/ 0 w 28"/>
                <a:gd name="T15" fmla="*/ 12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7">
                  <a:moveTo>
                    <a:pt x="0" y="12"/>
                  </a:moveTo>
                  <a:lnTo>
                    <a:pt x="14" y="29"/>
                  </a:lnTo>
                  <a:lnTo>
                    <a:pt x="0" y="43"/>
                  </a:lnTo>
                  <a:lnTo>
                    <a:pt x="0" y="57"/>
                  </a:lnTo>
                  <a:lnTo>
                    <a:pt x="21" y="34"/>
                  </a:lnTo>
                  <a:lnTo>
                    <a:pt x="28" y="29"/>
                  </a:lnTo>
                  <a:lnTo>
                    <a:pt x="0"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grpSp>
      <p:grpSp>
        <p:nvGrpSpPr>
          <p:cNvPr id="26" name="Group 25">
            <a:extLst>
              <a:ext uri="{FF2B5EF4-FFF2-40B4-BE49-F238E27FC236}">
                <a16:creationId xmlns:a16="http://schemas.microsoft.com/office/drawing/2014/main" id="{233086F4-36CC-2A6F-54B1-1F3EA0EC8425}"/>
              </a:ext>
            </a:extLst>
          </p:cNvPr>
          <p:cNvGrpSpPr/>
          <p:nvPr/>
        </p:nvGrpSpPr>
        <p:grpSpPr>
          <a:xfrm>
            <a:off x="2971930" y="4213513"/>
            <a:ext cx="260661" cy="262376"/>
            <a:chOff x="5264150" y="3794126"/>
            <a:chExt cx="241300" cy="242888"/>
          </a:xfrm>
          <a:solidFill>
            <a:schemeClr val="bg1"/>
          </a:solidFill>
        </p:grpSpPr>
        <p:sp>
          <p:nvSpPr>
            <p:cNvPr id="27" name="Freeform 8">
              <a:extLst>
                <a:ext uri="{FF2B5EF4-FFF2-40B4-BE49-F238E27FC236}">
                  <a16:creationId xmlns:a16="http://schemas.microsoft.com/office/drawing/2014/main" id="{B9F7B31D-25ED-1C34-0DC6-0CF73478CDD2}"/>
                </a:ext>
              </a:extLst>
            </p:cNvPr>
            <p:cNvSpPr>
              <a:spLocks noEditPoints="1"/>
            </p:cNvSpPr>
            <p:nvPr/>
          </p:nvSpPr>
          <p:spPr bwMode="auto">
            <a:xfrm>
              <a:off x="5264150" y="3870326"/>
              <a:ext cx="166688" cy="166688"/>
            </a:xfrm>
            <a:custGeom>
              <a:avLst/>
              <a:gdLst>
                <a:gd name="T0" fmla="*/ 42 w 44"/>
                <a:gd name="T1" fmla="*/ 18 h 44"/>
                <a:gd name="T2" fmla="*/ 35 w 44"/>
                <a:gd name="T3" fmla="*/ 18 h 44"/>
                <a:gd name="T4" fmla="*/ 34 w 44"/>
                <a:gd name="T5" fmla="*/ 14 h 44"/>
                <a:gd name="T6" fmla="*/ 38 w 44"/>
                <a:gd name="T7" fmla="*/ 10 h 44"/>
                <a:gd name="T8" fmla="*/ 38 w 44"/>
                <a:gd name="T9" fmla="*/ 7 h 44"/>
                <a:gd name="T10" fmla="*/ 36 w 44"/>
                <a:gd name="T11" fmla="*/ 5 h 44"/>
                <a:gd name="T12" fmla="*/ 33 w 44"/>
                <a:gd name="T13" fmla="*/ 5 h 44"/>
                <a:gd name="T14" fmla="*/ 29 w 44"/>
                <a:gd name="T15" fmla="*/ 9 h 44"/>
                <a:gd name="T16" fmla="*/ 25 w 44"/>
                <a:gd name="T17" fmla="*/ 8 h 44"/>
                <a:gd name="T18" fmla="*/ 25 w 44"/>
                <a:gd name="T19" fmla="*/ 2 h 44"/>
                <a:gd name="T20" fmla="*/ 23 w 44"/>
                <a:gd name="T21" fmla="*/ 0 h 44"/>
                <a:gd name="T22" fmla="*/ 20 w 44"/>
                <a:gd name="T23" fmla="*/ 0 h 44"/>
                <a:gd name="T24" fmla="*/ 18 w 44"/>
                <a:gd name="T25" fmla="*/ 2 h 44"/>
                <a:gd name="T26" fmla="*/ 18 w 44"/>
                <a:gd name="T27" fmla="*/ 8 h 44"/>
                <a:gd name="T28" fmla="*/ 14 w 44"/>
                <a:gd name="T29" fmla="*/ 9 h 44"/>
                <a:gd name="T30" fmla="*/ 10 w 44"/>
                <a:gd name="T31" fmla="*/ 6 h 44"/>
                <a:gd name="T32" fmla="*/ 7 w 44"/>
                <a:gd name="T33" fmla="*/ 6 h 44"/>
                <a:gd name="T34" fmla="*/ 5 w 44"/>
                <a:gd name="T35" fmla="*/ 8 h 44"/>
                <a:gd name="T36" fmla="*/ 5 w 44"/>
                <a:gd name="T37" fmla="*/ 11 h 44"/>
                <a:gd name="T38" fmla="*/ 9 w 44"/>
                <a:gd name="T39" fmla="*/ 15 h 44"/>
                <a:gd name="T40" fmla="*/ 7 w 44"/>
                <a:gd name="T41" fmla="*/ 19 h 44"/>
                <a:gd name="T42" fmla="*/ 2 w 44"/>
                <a:gd name="T43" fmla="*/ 19 h 44"/>
                <a:gd name="T44" fmla="*/ 0 w 44"/>
                <a:gd name="T45" fmla="*/ 21 h 44"/>
                <a:gd name="T46" fmla="*/ 0 w 44"/>
                <a:gd name="T47" fmla="*/ 24 h 44"/>
                <a:gd name="T48" fmla="*/ 2 w 44"/>
                <a:gd name="T49" fmla="*/ 26 h 44"/>
                <a:gd name="T50" fmla="*/ 7 w 44"/>
                <a:gd name="T51" fmla="*/ 26 h 44"/>
                <a:gd name="T52" fmla="*/ 9 w 44"/>
                <a:gd name="T53" fmla="*/ 30 h 44"/>
                <a:gd name="T54" fmla="*/ 6 w 44"/>
                <a:gd name="T55" fmla="*/ 34 h 44"/>
                <a:gd name="T56" fmla="*/ 6 w 44"/>
                <a:gd name="T57" fmla="*/ 37 h 44"/>
                <a:gd name="T58" fmla="*/ 8 w 44"/>
                <a:gd name="T59" fmla="*/ 39 h 44"/>
                <a:gd name="T60" fmla="*/ 11 w 44"/>
                <a:gd name="T61" fmla="*/ 39 h 44"/>
                <a:gd name="T62" fmla="*/ 15 w 44"/>
                <a:gd name="T63" fmla="*/ 35 h 44"/>
                <a:gd name="T64" fmla="*/ 19 w 44"/>
                <a:gd name="T65" fmla="*/ 36 h 44"/>
                <a:gd name="T66" fmla="*/ 19 w 44"/>
                <a:gd name="T67" fmla="*/ 42 h 44"/>
                <a:gd name="T68" fmla="*/ 21 w 44"/>
                <a:gd name="T69" fmla="*/ 44 h 44"/>
                <a:gd name="T70" fmla="*/ 24 w 44"/>
                <a:gd name="T71" fmla="*/ 44 h 44"/>
                <a:gd name="T72" fmla="*/ 26 w 44"/>
                <a:gd name="T73" fmla="*/ 42 h 44"/>
                <a:gd name="T74" fmla="*/ 26 w 44"/>
                <a:gd name="T75" fmla="*/ 36 h 44"/>
                <a:gd name="T76" fmla="*/ 30 w 44"/>
                <a:gd name="T77" fmla="*/ 34 h 44"/>
                <a:gd name="T78" fmla="*/ 34 w 44"/>
                <a:gd name="T79" fmla="*/ 38 h 44"/>
                <a:gd name="T80" fmla="*/ 37 w 44"/>
                <a:gd name="T81" fmla="*/ 38 h 44"/>
                <a:gd name="T82" fmla="*/ 39 w 44"/>
                <a:gd name="T83" fmla="*/ 36 h 44"/>
                <a:gd name="T84" fmla="*/ 39 w 44"/>
                <a:gd name="T85" fmla="*/ 33 h 44"/>
                <a:gd name="T86" fmla="*/ 35 w 44"/>
                <a:gd name="T87" fmla="*/ 28 h 44"/>
                <a:gd name="T88" fmla="*/ 36 w 44"/>
                <a:gd name="T89" fmla="*/ 25 h 44"/>
                <a:gd name="T90" fmla="*/ 42 w 44"/>
                <a:gd name="T91" fmla="*/ 25 h 44"/>
                <a:gd name="T92" fmla="*/ 44 w 44"/>
                <a:gd name="T93" fmla="*/ 23 h 44"/>
                <a:gd name="T94" fmla="*/ 44 w 44"/>
                <a:gd name="T95" fmla="*/ 20 h 44"/>
                <a:gd name="T96" fmla="*/ 42 w 44"/>
                <a:gd name="T97" fmla="*/ 18 h 44"/>
                <a:gd name="T98" fmla="*/ 21 w 44"/>
                <a:gd name="T99" fmla="*/ 28 h 44"/>
                <a:gd name="T100" fmla="*/ 15 w 44"/>
                <a:gd name="T101" fmla="*/ 22 h 44"/>
                <a:gd name="T102" fmla="*/ 21 w 44"/>
                <a:gd name="T103" fmla="*/ 16 h 44"/>
                <a:gd name="T104" fmla="*/ 28 w 44"/>
                <a:gd name="T105" fmla="*/ 22 h 44"/>
                <a:gd name="T106" fmla="*/ 21 w 44"/>
                <a:gd name="T107"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44">
                  <a:moveTo>
                    <a:pt x="42" y="18"/>
                  </a:moveTo>
                  <a:cubicBezTo>
                    <a:pt x="35" y="18"/>
                    <a:pt x="35" y="18"/>
                    <a:pt x="35" y="18"/>
                  </a:cubicBezTo>
                  <a:cubicBezTo>
                    <a:pt x="35" y="17"/>
                    <a:pt x="35" y="15"/>
                    <a:pt x="34" y="14"/>
                  </a:cubicBezTo>
                  <a:cubicBezTo>
                    <a:pt x="38" y="10"/>
                    <a:pt x="38" y="10"/>
                    <a:pt x="38" y="10"/>
                  </a:cubicBezTo>
                  <a:cubicBezTo>
                    <a:pt x="39" y="9"/>
                    <a:pt x="39" y="8"/>
                    <a:pt x="38" y="7"/>
                  </a:cubicBezTo>
                  <a:cubicBezTo>
                    <a:pt x="36" y="5"/>
                    <a:pt x="36" y="5"/>
                    <a:pt x="36" y="5"/>
                  </a:cubicBezTo>
                  <a:cubicBezTo>
                    <a:pt x="35" y="4"/>
                    <a:pt x="34" y="4"/>
                    <a:pt x="33" y="5"/>
                  </a:cubicBezTo>
                  <a:cubicBezTo>
                    <a:pt x="29" y="9"/>
                    <a:pt x="29" y="9"/>
                    <a:pt x="29" y="9"/>
                  </a:cubicBezTo>
                  <a:cubicBezTo>
                    <a:pt x="28" y="9"/>
                    <a:pt x="26" y="8"/>
                    <a:pt x="25" y="8"/>
                  </a:cubicBezTo>
                  <a:cubicBezTo>
                    <a:pt x="25" y="2"/>
                    <a:pt x="25" y="2"/>
                    <a:pt x="25" y="2"/>
                  </a:cubicBezTo>
                  <a:cubicBezTo>
                    <a:pt x="25" y="1"/>
                    <a:pt x="24" y="0"/>
                    <a:pt x="23" y="0"/>
                  </a:cubicBezTo>
                  <a:cubicBezTo>
                    <a:pt x="20" y="0"/>
                    <a:pt x="20" y="0"/>
                    <a:pt x="20" y="0"/>
                  </a:cubicBezTo>
                  <a:cubicBezTo>
                    <a:pt x="19" y="0"/>
                    <a:pt x="18" y="1"/>
                    <a:pt x="18" y="2"/>
                  </a:cubicBezTo>
                  <a:cubicBezTo>
                    <a:pt x="18" y="8"/>
                    <a:pt x="18" y="8"/>
                    <a:pt x="18" y="8"/>
                  </a:cubicBezTo>
                  <a:cubicBezTo>
                    <a:pt x="16" y="8"/>
                    <a:pt x="15" y="9"/>
                    <a:pt x="14" y="9"/>
                  </a:cubicBezTo>
                  <a:cubicBezTo>
                    <a:pt x="10" y="6"/>
                    <a:pt x="10" y="6"/>
                    <a:pt x="10" y="6"/>
                  </a:cubicBezTo>
                  <a:cubicBezTo>
                    <a:pt x="9" y="5"/>
                    <a:pt x="8" y="5"/>
                    <a:pt x="7" y="6"/>
                  </a:cubicBezTo>
                  <a:cubicBezTo>
                    <a:pt x="5" y="8"/>
                    <a:pt x="5" y="8"/>
                    <a:pt x="5" y="8"/>
                  </a:cubicBezTo>
                  <a:cubicBezTo>
                    <a:pt x="4" y="9"/>
                    <a:pt x="4" y="10"/>
                    <a:pt x="5" y="11"/>
                  </a:cubicBezTo>
                  <a:cubicBezTo>
                    <a:pt x="9" y="15"/>
                    <a:pt x="9" y="15"/>
                    <a:pt x="9" y="15"/>
                  </a:cubicBezTo>
                  <a:cubicBezTo>
                    <a:pt x="8" y="16"/>
                    <a:pt x="7" y="17"/>
                    <a:pt x="7" y="19"/>
                  </a:cubicBezTo>
                  <a:cubicBezTo>
                    <a:pt x="2" y="19"/>
                    <a:pt x="2" y="19"/>
                    <a:pt x="2" y="19"/>
                  </a:cubicBezTo>
                  <a:cubicBezTo>
                    <a:pt x="1" y="19"/>
                    <a:pt x="0" y="20"/>
                    <a:pt x="0" y="21"/>
                  </a:cubicBezTo>
                  <a:cubicBezTo>
                    <a:pt x="0" y="24"/>
                    <a:pt x="0" y="24"/>
                    <a:pt x="0" y="24"/>
                  </a:cubicBezTo>
                  <a:cubicBezTo>
                    <a:pt x="0" y="25"/>
                    <a:pt x="1" y="26"/>
                    <a:pt x="2" y="26"/>
                  </a:cubicBezTo>
                  <a:cubicBezTo>
                    <a:pt x="7" y="26"/>
                    <a:pt x="7" y="26"/>
                    <a:pt x="7" y="26"/>
                  </a:cubicBezTo>
                  <a:cubicBezTo>
                    <a:pt x="8" y="28"/>
                    <a:pt x="8" y="29"/>
                    <a:pt x="9" y="30"/>
                  </a:cubicBezTo>
                  <a:cubicBezTo>
                    <a:pt x="6" y="34"/>
                    <a:pt x="6" y="34"/>
                    <a:pt x="6" y="34"/>
                  </a:cubicBezTo>
                  <a:cubicBezTo>
                    <a:pt x="5" y="35"/>
                    <a:pt x="5" y="36"/>
                    <a:pt x="6" y="37"/>
                  </a:cubicBezTo>
                  <a:cubicBezTo>
                    <a:pt x="8" y="39"/>
                    <a:pt x="8" y="39"/>
                    <a:pt x="8" y="39"/>
                  </a:cubicBezTo>
                  <a:cubicBezTo>
                    <a:pt x="9" y="40"/>
                    <a:pt x="10" y="40"/>
                    <a:pt x="11" y="39"/>
                  </a:cubicBezTo>
                  <a:cubicBezTo>
                    <a:pt x="15" y="35"/>
                    <a:pt x="15" y="35"/>
                    <a:pt x="15" y="35"/>
                  </a:cubicBezTo>
                  <a:cubicBezTo>
                    <a:pt x="16" y="36"/>
                    <a:pt x="18" y="36"/>
                    <a:pt x="19" y="36"/>
                  </a:cubicBezTo>
                  <a:cubicBezTo>
                    <a:pt x="19" y="42"/>
                    <a:pt x="19" y="42"/>
                    <a:pt x="19" y="42"/>
                  </a:cubicBezTo>
                  <a:cubicBezTo>
                    <a:pt x="19" y="43"/>
                    <a:pt x="20" y="44"/>
                    <a:pt x="21" y="44"/>
                  </a:cubicBezTo>
                  <a:cubicBezTo>
                    <a:pt x="24" y="44"/>
                    <a:pt x="24" y="44"/>
                    <a:pt x="24" y="44"/>
                  </a:cubicBezTo>
                  <a:cubicBezTo>
                    <a:pt x="25" y="44"/>
                    <a:pt x="26" y="43"/>
                    <a:pt x="26" y="42"/>
                  </a:cubicBezTo>
                  <a:cubicBezTo>
                    <a:pt x="26" y="36"/>
                    <a:pt x="26" y="36"/>
                    <a:pt x="26" y="36"/>
                  </a:cubicBezTo>
                  <a:cubicBezTo>
                    <a:pt x="28" y="35"/>
                    <a:pt x="29" y="35"/>
                    <a:pt x="30" y="34"/>
                  </a:cubicBezTo>
                  <a:cubicBezTo>
                    <a:pt x="34" y="38"/>
                    <a:pt x="34" y="38"/>
                    <a:pt x="34" y="38"/>
                  </a:cubicBezTo>
                  <a:cubicBezTo>
                    <a:pt x="35" y="39"/>
                    <a:pt x="36" y="39"/>
                    <a:pt x="37" y="38"/>
                  </a:cubicBezTo>
                  <a:cubicBezTo>
                    <a:pt x="39" y="36"/>
                    <a:pt x="39" y="36"/>
                    <a:pt x="39" y="36"/>
                  </a:cubicBezTo>
                  <a:cubicBezTo>
                    <a:pt x="40" y="35"/>
                    <a:pt x="40" y="34"/>
                    <a:pt x="39" y="33"/>
                  </a:cubicBezTo>
                  <a:cubicBezTo>
                    <a:pt x="35" y="28"/>
                    <a:pt x="35" y="28"/>
                    <a:pt x="35" y="28"/>
                  </a:cubicBezTo>
                  <a:cubicBezTo>
                    <a:pt x="35" y="27"/>
                    <a:pt x="35" y="26"/>
                    <a:pt x="36" y="25"/>
                  </a:cubicBezTo>
                  <a:cubicBezTo>
                    <a:pt x="42" y="25"/>
                    <a:pt x="42" y="25"/>
                    <a:pt x="42" y="25"/>
                  </a:cubicBezTo>
                  <a:cubicBezTo>
                    <a:pt x="43" y="25"/>
                    <a:pt x="44" y="24"/>
                    <a:pt x="44" y="23"/>
                  </a:cubicBezTo>
                  <a:cubicBezTo>
                    <a:pt x="44" y="20"/>
                    <a:pt x="44" y="20"/>
                    <a:pt x="44" y="20"/>
                  </a:cubicBezTo>
                  <a:cubicBezTo>
                    <a:pt x="44" y="19"/>
                    <a:pt x="43" y="18"/>
                    <a:pt x="42" y="18"/>
                  </a:cubicBezTo>
                  <a:close/>
                  <a:moveTo>
                    <a:pt x="21" y="28"/>
                  </a:moveTo>
                  <a:cubicBezTo>
                    <a:pt x="18" y="28"/>
                    <a:pt x="15" y="25"/>
                    <a:pt x="15" y="22"/>
                  </a:cubicBezTo>
                  <a:cubicBezTo>
                    <a:pt x="15" y="19"/>
                    <a:pt x="18" y="16"/>
                    <a:pt x="21" y="16"/>
                  </a:cubicBezTo>
                  <a:cubicBezTo>
                    <a:pt x="25" y="16"/>
                    <a:pt x="28" y="19"/>
                    <a:pt x="28" y="22"/>
                  </a:cubicBezTo>
                  <a:cubicBezTo>
                    <a:pt x="28" y="25"/>
                    <a:pt x="25" y="28"/>
                    <a:pt x="2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28" name="Freeform 9">
              <a:extLst>
                <a:ext uri="{FF2B5EF4-FFF2-40B4-BE49-F238E27FC236}">
                  <a16:creationId xmlns:a16="http://schemas.microsoft.com/office/drawing/2014/main" id="{0CF0FACD-349E-B815-523E-CF6BA8D75C05}"/>
                </a:ext>
              </a:extLst>
            </p:cNvPr>
            <p:cNvSpPr>
              <a:spLocks noEditPoints="1"/>
            </p:cNvSpPr>
            <p:nvPr/>
          </p:nvSpPr>
          <p:spPr bwMode="auto">
            <a:xfrm>
              <a:off x="5400675" y="3794126"/>
              <a:ext cx="104775" cy="106363"/>
            </a:xfrm>
            <a:custGeom>
              <a:avLst/>
              <a:gdLst>
                <a:gd name="T0" fmla="*/ 26 w 28"/>
                <a:gd name="T1" fmla="*/ 11 h 28"/>
                <a:gd name="T2" fmla="*/ 23 w 28"/>
                <a:gd name="T3" fmla="*/ 11 h 28"/>
                <a:gd name="T4" fmla="*/ 22 w 28"/>
                <a:gd name="T5" fmla="*/ 9 h 28"/>
                <a:gd name="T6" fmla="*/ 24 w 28"/>
                <a:gd name="T7" fmla="*/ 7 h 28"/>
                <a:gd name="T8" fmla="*/ 24 w 28"/>
                <a:gd name="T9" fmla="*/ 4 h 28"/>
                <a:gd name="T10" fmla="*/ 23 w 28"/>
                <a:gd name="T11" fmla="*/ 3 h 28"/>
                <a:gd name="T12" fmla="*/ 21 w 28"/>
                <a:gd name="T13" fmla="*/ 3 h 28"/>
                <a:gd name="T14" fmla="*/ 18 w 28"/>
                <a:gd name="T15" fmla="*/ 6 h 28"/>
                <a:gd name="T16" fmla="*/ 16 w 28"/>
                <a:gd name="T17" fmla="*/ 5 h 28"/>
                <a:gd name="T18" fmla="*/ 16 w 28"/>
                <a:gd name="T19" fmla="*/ 2 h 28"/>
                <a:gd name="T20" fmla="*/ 14 w 28"/>
                <a:gd name="T21" fmla="*/ 0 h 28"/>
                <a:gd name="T22" fmla="*/ 13 w 28"/>
                <a:gd name="T23" fmla="*/ 0 h 28"/>
                <a:gd name="T24" fmla="*/ 11 w 28"/>
                <a:gd name="T25" fmla="*/ 2 h 28"/>
                <a:gd name="T26" fmla="*/ 11 w 28"/>
                <a:gd name="T27" fmla="*/ 5 h 28"/>
                <a:gd name="T28" fmla="*/ 9 w 28"/>
                <a:gd name="T29" fmla="*/ 6 h 28"/>
                <a:gd name="T30" fmla="*/ 7 w 28"/>
                <a:gd name="T31" fmla="*/ 4 h 28"/>
                <a:gd name="T32" fmla="*/ 4 w 28"/>
                <a:gd name="T33" fmla="*/ 4 h 28"/>
                <a:gd name="T34" fmla="*/ 3 w 28"/>
                <a:gd name="T35" fmla="*/ 5 h 28"/>
                <a:gd name="T36" fmla="*/ 3 w 28"/>
                <a:gd name="T37" fmla="*/ 7 h 28"/>
                <a:gd name="T38" fmla="*/ 6 w 28"/>
                <a:gd name="T39" fmla="*/ 9 h 28"/>
                <a:gd name="T40" fmla="*/ 4 w 28"/>
                <a:gd name="T41" fmla="*/ 12 h 28"/>
                <a:gd name="T42" fmla="*/ 2 w 28"/>
                <a:gd name="T43" fmla="*/ 12 h 28"/>
                <a:gd name="T44" fmla="*/ 0 w 28"/>
                <a:gd name="T45" fmla="*/ 14 h 28"/>
                <a:gd name="T46" fmla="*/ 0 w 28"/>
                <a:gd name="T47" fmla="*/ 15 h 28"/>
                <a:gd name="T48" fmla="*/ 2 w 28"/>
                <a:gd name="T49" fmla="*/ 17 h 28"/>
                <a:gd name="T50" fmla="*/ 5 w 28"/>
                <a:gd name="T51" fmla="*/ 17 h 28"/>
                <a:gd name="T52" fmla="*/ 6 w 28"/>
                <a:gd name="T53" fmla="*/ 19 h 28"/>
                <a:gd name="T54" fmla="*/ 4 w 28"/>
                <a:gd name="T55" fmla="*/ 21 h 28"/>
                <a:gd name="T56" fmla="*/ 4 w 28"/>
                <a:gd name="T57" fmla="*/ 24 h 28"/>
                <a:gd name="T58" fmla="*/ 5 w 28"/>
                <a:gd name="T59" fmla="*/ 25 h 28"/>
                <a:gd name="T60" fmla="*/ 7 w 28"/>
                <a:gd name="T61" fmla="*/ 25 h 28"/>
                <a:gd name="T62" fmla="*/ 9 w 28"/>
                <a:gd name="T63" fmla="*/ 22 h 28"/>
                <a:gd name="T64" fmla="*/ 12 w 28"/>
                <a:gd name="T65" fmla="*/ 23 h 28"/>
                <a:gd name="T66" fmla="*/ 12 w 28"/>
                <a:gd name="T67" fmla="*/ 26 h 28"/>
                <a:gd name="T68" fmla="*/ 14 w 28"/>
                <a:gd name="T69" fmla="*/ 28 h 28"/>
                <a:gd name="T70" fmla="*/ 15 w 28"/>
                <a:gd name="T71" fmla="*/ 28 h 28"/>
                <a:gd name="T72" fmla="*/ 17 w 28"/>
                <a:gd name="T73" fmla="*/ 26 h 28"/>
                <a:gd name="T74" fmla="*/ 17 w 28"/>
                <a:gd name="T75" fmla="*/ 23 h 28"/>
                <a:gd name="T76" fmla="*/ 19 w 28"/>
                <a:gd name="T77" fmla="*/ 22 h 28"/>
                <a:gd name="T78" fmla="*/ 21 w 28"/>
                <a:gd name="T79" fmla="*/ 24 h 28"/>
                <a:gd name="T80" fmla="*/ 24 w 28"/>
                <a:gd name="T81" fmla="*/ 24 h 28"/>
                <a:gd name="T82" fmla="*/ 25 w 28"/>
                <a:gd name="T83" fmla="*/ 23 h 28"/>
                <a:gd name="T84" fmla="*/ 25 w 28"/>
                <a:gd name="T85" fmla="*/ 21 h 28"/>
                <a:gd name="T86" fmla="*/ 22 w 28"/>
                <a:gd name="T87" fmla="*/ 18 h 28"/>
                <a:gd name="T88" fmla="*/ 23 w 28"/>
                <a:gd name="T89" fmla="*/ 16 h 28"/>
                <a:gd name="T90" fmla="*/ 26 w 28"/>
                <a:gd name="T91" fmla="*/ 16 h 28"/>
                <a:gd name="T92" fmla="*/ 28 w 28"/>
                <a:gd name="T93" fmla="*/ 14 h 28"/>
                <a:gd name="T94" fmla="*/ 28 w 28"/>
                <a:gd name="T95" fmla="*/ 13 h 28"/>
                <a:gd name="T96" fmla="*/ 26 w 28"/>
                <a:gd name="T97" fmla="*/ 11 h 28"/>
                <a:gd name="T98" fmla="*/ 14 w 28"/>
                <a:gd name="T99" fmla="*/ 18 h 28"/>
                <a:gd name="T100" fmla="*/ 10 w 28"/>
                <a:gd name="T101" fmla="*/ 14 h 28"/>
                <a:gd name="T102" fmla="*/ 14 w 28"/>
                <a:gd name="T103" fmla="*/ 10 h 28"/>
                <a:gd name="T104" fmla="*/ 18 w 28"/>
                <a:gd name="T105" fmla="*/ 14 h 28"/>
                <a:gd name="T106" fmla="*/ 14 w 28"/>
                <a:gd name="T10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26" y="11"/>
                  </a:moveTo>
                  <a:cubicBezTo>
                    <a:pt x="23" y="11"/>
                    <a:pt x="23" y="11"/>
                    <a:pt x="23" y="11"/>
                  </a:cubicBezTo>
                  <a:cubicBezTo>
                    <a:pt x="22" y="11"/>
                    <a:pt x="22" y="10"/>
                    <a:pt x="22" y="9"/>
                  </a:cubicBezTo>
                  <a:cubicBezTo>
                    <a:pt x="24" y="7"/>
                    <a:pt x="24" y="7"/>
                    <a:pt x="24" y="7"/>
                  </a:cubicBezTo>
                  <a:cubicBezTo>
                    <a:pt x="25" y="6"/>
                    <a:pt x="25" y="5"/>
                    <a:pt x="24" y="4"/>
                  </a:cubicBezTo>
                  <a:cubicBezTo>
                    <a:pt x="23" y="3"/>
                    <a:pt x="23" y="3"/>
                    <a:pt x="23" y="3"/>
                  </a:cubicBezTo>
                  <a:cubicBezTo>
                    <a:pt x="22" y="3"/>
                    <a:pt x="21" y="3"/>
                    <a:pt x="21" y="3"/>
                  </a:cubicBezTo>
                  <a:cubicBezTo>
                    <a:pt x="18" y="6"/>
                    <a:pt x="18" y="6"/>
                    <a:pt x="18" y="6"/>
                  </a:cubicBezTo>
                  <a:cubicBezTo>
                    <a:pt x="18" y="5"/>
                    <a:pt x="17" y="5"/>
                    <a:pt x="16" y="5"/>
                  </a:cubicBezTo>
                  <a:cubicBezTo>
                    <a:pt x="16" y="2"/>
                    <a:pt x="16" y="2"/>
                    <a:pt x="16" y="2"/>
                  </a:cubicBezTo>
                  <a:cubicBezTo>
                    <a:pt x="16" y="1"/>
                    <a:pt x="15" y="0"/>
                    <a:pt x="14" y="0"/>
                  </a:cubicBezTo>
                  <a:cubicBezTo>
                    <a:pt x="13" y="0"/>
                    <a:pt x="13" y="0"/>
                    <a:pt x="13" y="0"/>
                  </a:cubicBezTo>
                  <a:cubicBezTo>
                    <a:pt x="12" y="0"/>
                    <a:pt x="11" y="1"/>
                    <a:pt x="11" y="2"/>
                  </a:cubicBezTo>
                  <a:cubicBezTo>
                    <a:pt x="11" y="5"/>
                    <a:pt x="11" y="5"/>
                    <a:pt x="11" y="5"/>
                  </a:cubicBezTo>
                  <a:cubicBezTo>
                    <a:pt x="10" y="5"/>
                    <a:pt x="10" y="6"/>
                    <a:pt x="9" y="6"/>
                  </a:cubicBezTo>
                  <a:cubicBezTo>
                    <a:pt x="7" y="4"/>
                    <a:pt x="7" y="4"/>
                    <a:pt x="7" y="4"/>
                  </a:cubicBezTo>
                  <a:cubicBezTo>
                    <a:pt x="6" y="3"/>
                    <a:pt x="5" y="3"/>
                    <a:pt x="4" y="4"/>
                  </a:cubicBezTo>
                  <a:cubicBezTo>
                    <a:pt x="3" y="5"/>
                    <a:pt x="3" y="5"/>
                    <a:pt x="3" y="5"/>
                  </a:cubicBezTo>
                  <a:cubicBezTo>
                    <a:pt x="3" y="6"/>
                    <a:pt x="3" y="7"/>
                    <a:pt x="3" y="7"/>
                  </a:cubicBezTo>
                  <a:cubicBezTo>
                    <a:pt x="6" y="9"/>
                    <a:pt x="6" y="9"/>
                    <a:pt x="6" y="9"/>
                  </a:cubicBezTo>
                  <a:cubicBezTo>
                    <a:pt x="5" y="10"/>
                    <a:pt x="5" y="11"/>
                    <a:pt x="4" y="12"/>
                  </a:cubicBezTo>
                  <a:cubicBezTo>
                    <a:pt x="2" y="12"/>
                    <a:pt x="2" y="12"/>
                    <a:pt x="2" y="12"/>
                  </a:cubicBezTo>
                  <a:cubicBezTo>
                    <a:pt x="1" y="12"/>
                    <a:pt x="0" y="13"/>
                    <a:pt x="0" y="14"/>
                  </a:cubicBezTo>
                  <a:cubicBezTo>
                    <a:pt x="0" y="15"/>
                    <a:pt x="0" y="15"/>
                    <a:pt x="0" y="15"/>
                  </a:cubicBezTo>
                  <a:cubicBezTo>
                    <a:pt x="0" y="16"/>
                    <a:pt x="1" y="17"/>
                    <a:pt x="2" y="17"/>
                  </a:cubicBezTo>
                  <a:cubicBezTo>
                    <a:pt x="5" y="17"/>
                    <a:pt x="5" y="17"/>
                    <a:pt x="5" y="17"/>
                  </a:cubicBezTo>
                  <a:cubicBezTo>
                    <a:pt x="5" y="18"/>
                    <a:pt x="5" y="19"/>
                    <a:pt x="6" y="19"/>
                  </a:cubicBezTo>
                  <a:cubicBezTo>
                    <a:pt x="4" y="21"/>
                    <a:pt x="4" y="21"/>
                    <a:pt x="4" y="21"/>
                  </a:cubicBezTo>
                  <a:cubicBezTo>
                    <a:pt x="3" y="22"/>
                    <a:pt x="3" y="23"/>
                    <a:pt x="4" y="24"/>
                  </a:cubicBezTo>
                  <a:cubicBezTo>
                    <a:pt x="5" y="25"/>
                    <a:pt x="5" y="25"/>
                    <a:pt x="5" y="25"/>
                  </a:cubicBezTo>
                  <a:cubicBezTo>
                    <a:pt x="6" y="25"/>
                    <a:pt x="7" y="25"/>
                    <a:pt x="7" y="25"/>
                  </a:cubicBezTo>
                  <a:cubicBezTo>
                    <a:pt x="9" y="22"/>
                    <a:pt x="9" y="22"/>
                    <a:pt x="9" y="22"/>
                  </a:cubicBezTo>
                  <a:cubicBezTo>
                    <a:pt x="10" y="23"/>
                    <a:pt x="11" y="23"/>
                    <a:pt x="12" y="23"/>
                  </a:cubicBezTo>
                  <a:cubicBezTo>
                    <a:pt x="12" y="26"/>
                    <a:pt x="12" y="26"/>
                    <a:pt x="12" y="26"/>
                  </a:cubicBezTo>
                  <a:cubicBezTo>
                    <a:pt x="12" y="27"/>
                    <a:pt x="13" y="28"/>
                    <a:pt x="14" y="28"/>
                  </a:cubicBezTo>
                  <a:cubicBezTo>
                    <a:pt x="15" y="28"/>
                    <a:pt x="15" y="28"/>
                    <a:pt x="15" y="28"/>
                  </a:cubicBezTo>
                  <a:cubicBezTo>
                    <a:pt x="16" y="28"/>
                    <a:pt x="17" y="27"/>
                    <a:pt x="17" y="26"/>
                  </a:cubicBezTo>
                  <a:cubicBezTo>
                    <a:pt x="17" y="23"/>
                    <a:pt x="17" y="23"/>
                    <a:pt x="17" y="23"/>
                  </a:cubicBezTo>
                  <a:cubicBezTo>
                    <a:pt x="18" y="23"/>
                    <a:pt x="18" y="22"/>
                    <a:pt x="19" y="22"/>
                  </a:cubicBezTo>
                  <a:cubicBezTo>
                    <a:pt x="21" y="24"/>
                    <a:pt x="21" y="24"/>
                    <a:pt x="21" y="24"/>
                  </a:cubicBezTo>
                  <a:cubicBezTo>
                    <a:pt x="22" y="25"/>
                    <a:pt x="23" y="25"/>
                    <a:pt x="24" y="24"/>
                  </a:cubicBezTo>
                  <a:cubicBezTo>
                    <a:pt x="25" y="23"/>
                    <a:pt x="25" y="23"/>
                    <a:pt x="25" y="23"/>
                  </a:cubicBezTo>
                  <a:cubicBezTo>
                    <a:pt x="25" y="22"/>
                    <a:pt x="25" y="21"/>
                    <a:pt x="25" y="21"/>
                  </a:cubicBezTo>
                  <a:cubicBezTo>
                    <a:pt x="22" y="18"/>
                    <a:pt x="22" y="18"/>
                    <a:pt x="22" y="18"/>
                  </a:cubicBezTo>
                  <a:cubicBezTo>
                    <a:pt x="22" y="17"/>
                    <a:pt x="23" y="17"/>
                    <a:pt x="23" y="16"/>
                  </a:cubicBezTo>
                  <a:cubicBezTo>
                    <a:pt x="26" y="16"/>
                    <a:pt x="26" y="16"/>
                    <a:pt x="26" y="16"/>
                  </a:cubicBezTo>
                  <a:cubicBezTo>
                    <a:pt x="27" y="16"/>
                    <a:pt x="28" y="15"/>
                    <a:pt x="28" y="14"/>
                  </a:cubicBezTo>
                  <a:cubicBezTo>
                    <a:pt x="28" y="13"/>
                    <a:pt x="28" y="13"/>
                    <a:pt x="28" y="13"/>
                  </a:cubicBezTo>
                  <a:cubicBezTo>
                    <a:pt x="28" y="12"/>
                    <a:pt x="27" y="11"/>
                    <a:pt x="26" y="11"/>
                  </a:cubicBezTo>
                  <a:close/>
                  <a:moveTo>
                    <a:pt x="14" y="18"/>
                  </a:moveTo>
                  <a:cubicBezTo>
                    <a:pt x="11" y="18"/>
                    <a:pt x="10" y="16"/>
                    <a:pt x="10" y="14"/>
                  </a:cubicBezTo>
                  <a:cubicBezTo>
                    <a:pt x="10" y="12"/>
                    <a:pt x="11" y="10"/>
                    <a:pt x="14" y="10"/>
                  </a:cubicBezTo>
                  <a:cubicBezTo>
                    <a:pt x="16" y="10"/>
                    <a:pt x="18" y="12"/>
                    <a:pt x="18" y="14"/>
                  </a:cubicBezTo>
                  <a:cubicBezTo>
                    <a:pt x="18" y="16"/>
                    <a:pt x="16" y="18"/>
                    <a:pt x="1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grpSp>
      <p:grpSp>
        <p:nvGrpSpPr>
          <p:cNvPr id="29" name="Group 28">
            <a:extLst>
              <a:ext uri="{FF2B5EF4-FFF2-40B4-BE49-F238E27FC236}">
                <a16:creationId xmlns:a16="http://schemas.microsoft.com/office/drawing/2014/main" id="{7A2DF4F4-5162-DEFD-5E1F-CF397FADF900}"/>
              </a:ext>
            </a:extLst>
          </p:cNvPr>
          <p:cNvGrpSpPr/>
          <p:nvPr/>
        </p:nvGrpSpPr>
        <p:grpSpPr>
          <a:xfrm>
            <a:off x="3011385" y="3243642"/>
            <a:ext cx="200449" cy="281364"/>
            <a:chOff x="5746750" y="3794126"/>
            <a:chExt cx="173038" cy="242888"/>
          </a:xfrm>
          <a:solidFill>
            <a:schemeClr val="bg1"/>
          </a:solidFill>
        </p:grpSpPr>
        <p:sp>
          <p:nvSpPr>
            <p:cNvPr id="30" name="Freeform 10">
              <a:extLst>
                <a:ext uri="{FF2B5EF4-FFF2-40B4-BE49-F238E27FC236}">
                  <a16:creationId xmlns:a16="http://schemas.microsoft.com/office/drawing/2014/main" id="{9B53D6EF-CF48-6867-0B6E-F47F7AD74696}"/>
                </a:ext>
              </a:extLst>
            </p:cNvPr>
            <p:cNvSpPr>
              <a:spLocks noEditPoints="1"/>
            </p:cNvSpPr>
            <p:nvPr/>
          </p:nvSpPr>
          <p:spPr bwMode="auto">
            <a:xfrm>
              <a:off x="5746750" y="3794126"/>
              <a:ext cx="173038" cy="242888"/>
            </a:xfrm>
            <a:custGeom>
              <a:avLst/>
              <a:gdLst>
                <a:gd name="T0" fmla="*/ 43 w 46"/>
                <a:gd name="T1" fmla="*/ 6 h 64"/>
                <a:gd name="T2" fmla="*/ 46 w 46"/>
                <a:gd name="T3" fmla="*/ 6 h 64"/>
                <a:gd name="T4" fmla="*/ 46 w 46"/>
                <a:gd name="T5" fmla="*/ 0 h 64"/>
                <a:gd name="T6" fmla="*/ 0 w 46"/>
                <a:gd name="T7" fmla="*/ 0 h 64"/>
                <a:gd name="T8" fmla="*/ 0 w 46"/>
                <a:gd name="T9" fmla="*/ 6 h 64"/>
                <a:gd name="T10" fmla="*/ 4 w 46"/>
                <a:gd name="T11" fmla="*/ 6 h 64"/>
                <a:gd name="T12" fmla="*/ 17 w 46"/>
                <a:gd name="T13" fmla="*/ 29 h 64"/>
                <a:gd name="T14" fmla="*/ 17 w 46"/>
                <a:gd name="T15" fmla="*/ 36 h 64"/>
                <a:gd name="T16" fmla="*/ 4 w 46"/>
                <a:gd name="T17" fmla="*/ 58 h 64"/>
                <a:gd name="T18" fmla="*/ 0 w 46"/>
                <a:gd name="T19" fmla="*/ 58 h 64"/>
                <a:gd name="T20" fmla="*/ 0 w 46"/>
                <a:gd name="T21" fmla="*/ 64 h 64"/>
                <a:gd name="T22" fmla="*/ 46 w 46"/>
                <a:gd name="T23" fmla="*/ 64 h 64"/>
                <a:gd name="T24" fmla="*/ 46 w 46"/>
                <a:gd name="T25" fmla="*/ 58 h 64"/>
                <a:gd name="T26" fmla="*/ 43 w 46"/>
                <a:gd name="T27" fmla="*/ 58 h 64"/>
                <a:gd name="T28" fmla="*/ 30 w 46"/>
                <a:gd name="T29" fmla="*/ 36 h 64"/>
                <a:gd name="T30" fmla="*/ 30 w 46"/>
                <a:gd name="T31" fmla="*/ 29 h 64"/>
                <a:gd name="T32" fmla="*/ 43 w 46"/>
                <a:gd name="T33" fmla="*/ 6 h 64"/>
                <a:gd name="T34" fmla="*/ 28 w 46"/>
                <a:gd name="T35" fmla="*/ 38 h 64"/>
                <a:gd name="T36" fmla="*/ 40 w 46"/>
                <a:gd name="T37" fmla="*/ 58 h 64"/>
                <a:gd name="T38" fmla="*/ 37 w 46"/>
                <a:gd name="T39" fmla="*/ 58 h 64"/>
                <a:gd name="T40" fmla="*/ 31 w 46"/>
                <a:gd name="T41" fmla="*/ 51 h 64"/>
                <a:gd name="T42" fmla="*/ 24 w 46"/>
                <a:gd name="T43" fmla="*/ 43 h 64"/>
                <a:gd name="T44" fmla="*/ 17 w 46"/>
                <a:gd name="T45" fmla="*/ 51 h 64"/>
                <a:gd name="T46" fmla="*/ 11 w 46"/>
                <a:gd name="T47" fmla="*/ 58 h 64"/>
                <a:gd name="T48" fmla="*/ 7 w 46"/>
                <a:gd name="T49" fmla="*/ 58 h 64"/>
                <a:gd name="T50" fmla="*/ 19 w 46"/>
                <a:gd name="T51" fmla="*/ 38 h 64"/>
                <a:gd name="T52" fmla="*/ 20 w 46"/>
                <a:gd name="T53" fmla="*/ 38 h 64"/>
                <a:gd name="T54" fmla="*/ 20 w 46"/>
                <a:gd name="T55" fmla="*/ 26 h 64"/>
                <a:gd name="T56" fmla="*/ 19 w 46"/>
                <a:gd name="T57" fmla="*/ 26 h 64"/>
                <a:gd name="T58" fmla="*/ 7 w 46"/>
                <a:gd name="T59" fmla="*/ 6 h 64"/>
                <a:gd name="T60" fmla="*/ 40 w 46"/>
                <a:gd name="T61" fmla="*/ 6 h 64"/>
                <a:gd name="T62" fmla="*/ 28 w 46"/>
                <a:gd name="T63" fmla="*/ 26 h 64"/>
                <a:gd name="T64" fmla="*/ 27 w 46"/>
                <a:gd name="T65" fmla="*/ 26 h 64"/>
                <a:gd name="T66" fmla="*/ 27 w 46"/>
                <a:gd name="T67" fmla="*/ 38 h 64"/>
                <a:gd name="T68" fmla="*/ 28 w 46"/>
                <a:gd name="T69"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4">
                  <a:moveTo>
                    <a:pt x="43" y="6"/>
                  </a:moveTo>
                  <a:cubicBezTo>
                    <a:pt x="46" y="6"/>
                    <a:pt x="46" y="6"/>
                    <a:pt x="46" y="6"/>
                  </a:cubicBezTo>
                  <a:cubicBezTo>
                    <a:pt x="46" y="0"/>
                    <a:pt x="46" y="0"/>
                    <a:pt x="46" y="0"/>
                  </a:cubicBezTo>
                  <a:cubicBezTo>
                    <a:pt x="0" y="0"/>
                    <a:pt x="0" y="0"/>
                    <a:pt x="0" y="0"/>
                  </a:cubicBezTo>
                  <a:cubicBezTo>
                    <a:pt x="0" y="6"/>
                    <a:pt x="0" y="6"/>
                    <a:pt x="0" y="6"/>
                  </a:cubicBezTo>
                  <a:cubicBezTo>
                    <a:pt x="4" y="6"/>
                    <a:pt x="4" y="6"/>
                    <a:pt x="4" y="6"/>
                  </a:cubicBezTo>
                  <a:cubicBezTo>
                    <a:pt x="5" y="18"/>
                    <a:pt x="9" y="26"/>
                    <a:pt x="17" y="29"/>
                  </a:cubicBezTo>
                  <a:cubicBezTo>
                    <a:pt x="17" y="36"/>
                    <a:pt x="17" y="36"/>
                    <a:pt x="17" y="36"/>
                  </a:cubicBezTo>
                  <a:cubicBezTo>
                    <a:pt x="9" y="38"/>
                    <a:pt x="5" y="46"/>
                    <a:pt x="4" y="58"/>
                  </a:cubicBezTo>
                  <a:cubicBezTo>
                    <a:pt x="0" y="58"/>
                    <a:pt x="0" y="58"/>
                    <a:pt x="0" y="58"/>
                  </a:cubicBezTo>
                  <a:cubicBezTo>
                    <a:pt x="0" y="64"/>
                    <a:pt x="0" y="64"/>
                    <a:pt x="0" y="64"/>
                  </a:cubicBezTo>
                  <a:cubicBezTo>
                    <a:pt x="46" y="64"/>
                    <a:pt x="46" y="64"/>
                    <a:pt x="46" y="64"/>
                  </a:cubicBezTo>
                  <a:cubicBezTo>
                    <a:pt x="46" y="58"/>
                    <a:pt x="46" y="58"/>
                    <a:pt x="46" y="58"/>
                  </a:cubicBezTo>
                  <a:cubicBezTo>
                    <a:pt x="43" y="58"/>
                    <a:pt x="43" y="58"/>
                    <a:pt x="43" y="58"/>
                  </a:cubicBezTo>
                  <a:cubicBezTo>
                    <a:pt x="42" y="46"/>
                    <a:pt x="38" y="38"/>
                    <a:pt x="30" y="36"/>
                  </a:cubicBezTo>
                  <a:cubicBezTo>
                    <a:pt x="30" y="29"/>
                    <a:pt x="30" y="29"/>
                    <a:pt x="30" y="29"/>
                  </a:cubicBezTo>
                  <a:cubicBezTo>
                    <a:pt x="38" y="26"/>
                    <a:pt x="42" y="18"/>
                    <a:pt x="43" y="6"/>
                  </a:cubicBezTo>
                  <a:close/>
                  <a:moveTo>
                    <a:pt x="28" y="38"/>
                  </a:moveTo>
                  <a:cubicBezTo>
                    <a:pt x="37" y="40"/>
                    <a:pt x="39" y="49"/>
                    <a:pt x="40" y="58"/>
                  </a:cubicBezTo>
                  <a:cubicBezTo>
                    <a:pt x="37" y="58"/>
                    <a:pt x="37" y="58"/>
                    <a:pt x="37" y="58"/>
                  </a:cubicBezTo>
                  <a:cubicBezTo>
                    <a:pt x="31" y="51"/>
                    <a:pt x="31" y="51"/>
                    <a:pt x="31" y="51"/>
                  </a:cubicBezTo>
                  <a:cubicBezTo>
                    <a:pt x="24" y="43"/>
                    <a:pt x="24" y="43"/>
                    <a:pt x="24" y="43"/>
                  </a:cubicBezTo>
                  <a:cubicBezTo>
                    <a:pt x="17" y="51"/>
                    <a:pt x="17" y="51"/>
                    <a:pt x="17" y="51"/>
                  </a:cubicBezTo>
                  <a:cubicBezTo>
                    <a:pt x="11" y="58"/>
                    <a:pt x="11" y="58"/>
                    <a:pt x="11" y="58"/>
                  </a:cubicBezTo>
                  <a:cubicBezTo>
                    <a:pt x="7" y="58"/>
                    <a:pt x="7" y="58"/>
                    <a:pt x="7" y="58"/>
                  </a:cubicBezTo>
                  <a:cubicBezTo>
                    <a:pt x="8" y="49"/>
                    <a:pt x="10" y="40"/>
                    <a:pt x="19" y="38"/>
                  </a:cubicBezTo>
                  <a:cubicBezTo>
                    <a:pt x="20" y="38"/>
                    <a:pt x="20" y="38"/>
                    <a:pt x="20" y="38"/>
                  </a:cubicBezTo>
                  <a:cubicBezTo>
                    <a:pt x="20" y="26"/>
                    <a:pt x="20" y="26"/>
                    <a:pt x="20" y="26"/>
                  </a:cubicBezTo>
                  <a:cubicBezTo>
                    <a:pt x="19" y="26"/>
                    <a:pt x="19" y="26"/>
                    <a:pt x="19" y="26"/>
                  </a:cubicBezTo>
                  <a:cubicBezTo>
                    <a:pt x="10" y="24"/>
                    <a:pt x="8" y="15"/>
                    <a:pt x="7" y="6"/>
                  </a:cubicBezTo>
                  <a:cubicBezTo>
                    <a:pt x="40" y="6"/>
                    <a:pt x="40" y="6"/>
                    <a:pt x="40" y="6"/>
                  </a:cubicBezTo>
                  <a:cubicBezTo>
                    <a:pt x="39" y="15"/>
                    <a:pt x="37" y="24"/>
                    <a:pt x="28" y="26"/>
                  </a:cubicBezTo>
                  <a:cubicBezTo>
                    <a:pt x="27" y="26"/>
                    <a:pt x="27" y="26"/>
                    <a:pt x="27" y="26"/>
                  </a:cubicBezTo>
                  <a:cubicBezTo>
                    <a:pt x="27" y="38"/>
                    <a:pt x="27" y="38"/>
                    <a:pt x="27" y="38"/>
                  </a:cubicBezTo>
                  <a:lnTo>
                    <a:pt x="2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31" name="Freeform 11">
              <a:extLst>
                <a:ext uri="{FF2B5EF4-FFF2-40B4-BE49-F238E27FC236}">
                  <a16:creationId xmlns:a16="http://schemas.microsoft.com/office/drawing/2014/main" id="{05469717-9489-35F1-273C-F8C78CDA1BC7}"/>
                </a:ext>
              </a:extLst>
            </p:cNvPr>
            <p:cNvSpPr>
              <a:spLocks/>
            </p:cNvSpPr>
            <p:nvPr/>
          </p:nvSpPr>
          <p:spPr bwMode="auto">
            <a:xfrm>
              <a:off x="5811838" y="3867151"/>
              <a:ext cx="52388" cy="30163"/>
            </a:xfrm>
            <a:custGeom>
              <a:avLst/>
              <a:gdLst>
                <a:gd name="T0" fmla="*/ 33 w 33"/>
                <a:gd name="T1" fmla="*/ 0 h 19"/>
                <a:gd name="T2" fmla="*/ 0 w 33"/>
                <a:gd name="T3" fmla="*/ 0 h 19"/>
                <a:gd name="T4" fmla="*/ 9 w 33"/>
                <a:gd name="T5" fmla="*/ 9 h 19"/>
                <a:gd name="T6" fmla="*/ 16 w 33"/>
                <a:gd name="T7" fmla="*/ 19 h 19"/>
                <a:gd name="T8" fmla="*/ 23 w 33"/>
                <a:gd name="T9" fmla="*/ 9 h 19"/>
                <a:gd name="T10" fmla="*/ 33 w 33"/>
                <a:gd name="T11" fmla="*/ 0 h 19"/>
              </a:gdLst>
              <a:ahLst/>
              <a:cxnLst>
                <a:cxn ang="0">
                  <a:pos x="T0" y="T1"/>
                </a:cxn>
                <a:cxn ang="0">
                  <a:pos x="T2" y="T3"/>
                </a:cxn>
                <a:cxn ang="0">
                  <a:pos x="T4" y="T5"/>
                </a:cxn>
                <a:cxn ang="0">
                  <a:pos x="T6" y="T7"/>
                </a:cxn>
                <a:cxn ang="0">
                  <a:pos x="T8" y="T9"/>
                </a:cxn>
                <a:cxn ang="0">
                  <a:pos x="T10" y="T11"/>
                </a:cxn>
              </a:cxnLst>
              <a:rect l="0" t="0" r="r" b="b"/>
              <a:pathLst>
                <a:path w="33" h="19">
                  <a:moveTo>
                    <a:pt x="33" y="0"/>
                  </a:moveTo>
                  <a:lnTo>
                    <a:pt x="0" y="0"/>
                  </a:lnTo>
                  <a:lnTo>
                    <a:pt x="9" y="9"/>
                  </a:lnTo>
                  <a:lnTo>
                    <a:pt x="16" y="19"/>
                  </a:lnTo>
                  <a:lnTo>
                    <a:pt x="23" y="9"/>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grpSp>
      <p:grpSp>
        <p:nvGrpSpPr>
          <p:cNvPr id="32" name="Group 31">
            <a:extLst>
              <a:ext uri="{FF2B5EF4-FFF2-40B4-BE49-F238E27FC236}">
                <a16:creationId xmlns:a16="http://schemas.microsoft.com/office/drawing/2014/main" id="{D3A9B0F7-5DAE-0220-54A0-0C7F87ECE2C7}"/>
              </a:ext>
            </a:extLst>
          </p:cNvPr>
          <p:cNvGrpSpPr/>
          <p:nvPr/>
        </p:nvGrpSpPr>
        <p:grpSpPr>
          <a:xfrm>
            <a:off x="2913542" y="2364058"/>
            <a:ext cx="364153" cy="366548"/>
            <a:chOff x="5264150" y="2824163"/>
            <a:chExt cx="241301" cy="242888"/>
          </a:xfrm>
          <a:solidFill>
            <a:schemeClr val="bg1"/>
          </a:solidFill>
        </p:grpSpPr>
        <p:sp>
          <p:nvSpPr>
            <p:cNvPr id="33" name="Freeform 12">
              <a:extLst>
                <a:ext uri="{FF2B5EF4-FFF2-40B4-BE49-F238E27FC236}">
                  <a16:creationId xmlns:a16="http://schemas.microsoft.com/office/drawing/2014/main" id="{A3A85FA9-DA05-065C-1486-6BB78736161A}"/>
                </a:ext>
              </a:extLst>
            </p:cNvPr>
            <p:cNvSpPr>
              <a:spLocks/>
            </p:cNvSpPr>
            <p:nvPr/>
          </p:nvSpPr>
          <p:spPr bwMode="auto">
            <a:xfrm>
              <a:off x="5302250" y="2851151"/>
              <a:ext cx="25400" cy="26988"/>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34" name="Freeform 13">
              <a:extLst>
                <a:ext uri="{FF2B5EF4-FFF2-40B4-BE49-F238E27FC236}">
                  <a16:creationId xmlns:a16="http://schemas.microsoft.com/office/drawing/2014/main" id="{622F0677-6BC0-4E25-C146-B97AC16C130A}"/>
                </a:ext>
              </a:extLst>
            </p:cNvPr>
            <p:cNvSpPr>
              <a:spLocks/>
            </p:cNvSpPr>
            <p:nvPr/>
          </p:nvSpPr>
          <p:spPr bwMode="auto">
            <a:xfrm>
              <a:off x="5264150" y="2930526"/>
              <a:ext cx="30163" cy="1587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35" name="Freeform 14">
              <a:extLst>
                <a:ext uri="{FF2B5EF4-FFF2-40B4-BE49-F238E27FC236}">
                  <a16:creationId xmlns:a16="http://schemas.microsoft.com/office/drawing/2014/main" id="{BC918F72-46D6-4F42-45C2-56A7ED6427B6}"/>
                </a:ext>
              </a:extLst>
            </p:cNvPr>
            <p:cNvSpPr>
              <a:spLocks/>
            </p:cNvSpPr>
            <p:nvPr/>
          </p:nvSpPr>
          <p:spPr bwMode="auto">
            <a:xfrm>
              <a:off x="5475288" y="2946401"/>
              <a:ext cx="30163" cy="1428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36" name="Freeform 15">
              <a:extLst>
                <a:ext uri="{FF2B5EF4-FFF2-40B4-BE49-F238E27FC236}">
                  <a16:creationId xmlns:a16="http://schemas.microsoft.com/office/drawing/2014/main" id="{8C40477C-365B-C541-49BF-7A4559598441}"/>
                </a:ext>
              </a:extLst>
            </p:cNvPr>
            <p:cNvSpPr>
              <a:spLocks/>
            </p:cNvSpPr>
            <p:nvPr/>
          </p:nvSpPr>
          <p:spPr bwMode="auto">
            <a:xfrm>
              <a:off x="5453063" y="2862263"/>
              <a:ext cx="25400" cy="26988"/>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37" name="Freeform 16">
              <a:extLst>
                <a:ext uri="{FF2B5EF4-FFF2-40B4-BE49-F238E27FC236}">
                  <a16:creationId xmlns:a16="http://schemas.microsoft.com/office/drawing/2014/main" id="{61F5AE03-14D4-804F-697C-D85F3106BF2F}"/>
                </a:ext>
              </a:extLst>
            </p:cNvPr>
            <p:cNvSpPr>
              <a:spLocks/>
            </p:cNvSpPr>
            <p:nvPr/>
          </p:nvSpPr>
          <p:spPr bwMode="auto">
            <a:xfrm>
              <a:off x="5384800" y="2824163"/>
              <a:ext cx="15875" cy="31750"/>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sp>
          <p:nvSpPr>
            <p:cNvPr id="38" name="Freeform 17">
              <a:extLst>
                <a:ext uri="{FF2B5EF4-FFF2-40B4-BE49-F238E27FC236}">
                  <a16:creationId xmlns:a16="http://schemas.microsoft.com/office/drawing/2014/main" id="{93B1E411-D1E6-5A4F-ACCF-4457C56CE964}"/>
                </a:ext>
              </a:extLst>
            </p:cNvPr>
            <p:cNvSpPr>
              <a:spLocks noEditPoints="1"/>
            </p:cNvSpPr>
            <p:nvPr/>
          </p:nvSpPr>
          <p:spPr bwMode="auto">
            <a:xfrm>
              <a:off x="5324475" y="2886076"/>
              <a:ext cx="120650" cy="136525"/>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dirty="0">
                <a:solidFill>
                  <a:prstClr val="black"/>
                </a:solidFill>
                <a:latin typeface="Calibri Light"/>
              </a:endParaRPr>
            </a:p>
          </p:txBody>
        </p:sp>
        <p:sp>
          <p:nvSpPr>
            <p:cNvPr id="39" name="Freeform 18">
              <a:extLst>
                <a:ext uri="{FF2B5EF4-FFF2-40B4-BE49-F238E27FC236}">
                  <a16:creationId xmlns:a16="http://schemas.microsoft.com/office/drawing/2014/main" id="{E4CEB38C-5FDC-4E9D-D171-65FD659D4B22}"/>
                </a:ext>
              </a:extLst>
            </p:cNvPr>
            <p:cNvSpPr>
              <a:spLocks/>
            </p:cNvSpPr>
            <p:nvPr/>
          </p:nvSpPr>
          <p:spPr bwMode="auto">
            <a:xfrm>
              <a:off x="5354638" y="3036888"/>
              <a:ext cx="60325" cy="30163"/>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id-ID" sz="2400">
                <a:solidFill>
                  <a:prstClr val="black"/>
                </a:solidFill>
                <a:latin typeface="Calibri Light"/>
              </a:endParaRPr>
            </a:p>
          </p:txBody>
        </p:sp>
      </p:grpSp>
      <p:pic>
        <p:nvPicPr>
          <p:cNvPr id="40" name="Picture 39" descr="A rainbow colored logo&#10;&#10;AI-generated content may be incorrect.">
            <a:hlinkClick r:id="rId3"/>
            <a:extLst>
              <a:ext uri="{FF2B5EF4-FFF2-40B4-BE49-F238E27FC236}">
                <a16:creationId xmlns:a16="http://schemas.microsoft.com/office/drawing/2014/main" id="{9F06C111-1AF6-FCD0-1DF7-A8E7A3F7D0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6380" y="2095553"/>
            <a:ext cx="723877" cy="723877"/>
          </a:xfrm>
          <a:prstGeom prst="rect">
            <a:avLst/>
          </a:prstGeom>
        </p:spPr>
      </p:pic>
      <p:pic>
        <p:nvPicPr>
          <p:cNvPr id="44" name="Picture 43" descr="A yellow and black logo&#10;&#10;AI-generated content may be incorrect.">
            <a:extLst>
              <a:ext uri="{FF2B5EF4-FFF2-40B4-BE49-F238E27FC236}">
                <a16:creationId xmlns:a16="http://schemas.microsoft.com/office/drawing/2014/main" id="{8BFEE088-6091-4939-F208-6F16398B1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8423" y="3949918"/>
            <a:ext cx="723877" cy="723877"/>
          </a:xfrm>
          <a:prstGeom prst="rect">
            <a:avLst/>
          </a:prstGeom>
        </p:spPr>
      </p:pic>
      <p:pic>
        <p:nvPicPr>
          <p:cNvPr id="50" name="Picture 49" descr="A blue and yellow snake logo&#10;&#10;AI-generated content may be incorrect.">
            <a:extLst>
              <a:ext uri="{FF2B5EF4-FFF2-40B4-BE49-F238E27FC236}">
                <a16:creationId xmlns:a16="http://schemas.microsoft.com/office/drawing/2014/main" id="{93B13C9E-A45D-1C34-2773-E3FCA41851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4441" y="3965759"/>
            <a:ext cx="723877" cy="723877"/>
          </a:xfrm>
          <a:prstGeom prst="rect">
            <a:avLst/>
          </a:prstGeom>
        </p:spPr>
      </p:pic>
      <p:pic>
        <p:nvPicPr>
          <p:cNvPr id="52" name="Picture 51" descr="A blue and green folded paper&#10;&#10;AI-generated content may be incorrect.">
            <a:extLst>
              <a:ext uri="{FF2B5EF4-FFF2-40B4-BE49-F238E27FC236}">
                <a16:creationId xmlns:a16="http://schemas.microsoft.com/office/drawing/2014/main" id="{C001CDC2-15B6-3229-0307-7FDE98C9A6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6380" y="2978697"/>
            <a:ext cx="723877" cy="723877"/>
          </a:xfrm>
          <a:prstGeom prst="rect">
            <a:avLst/>
          </a:prstGeom>
        </p:spPr>
      </p:pic>
      <p:sp>
        <p:nvSpPr>
          <p:cNvPr id="41" name="Rectangle: Rounded Corners 40">
            <a:extLst>
              <a:ext uri="{FF2B5EF4-FFF2-40B4-BE49-F238E27FC236}">
                <a16:creationId xmlns:a16="http://schemas.microsoft.com/office/drawing/2014/main" id="{4EADF199-0969-7ECA-044D-695B40CEC569}"/>
              </a:ext>
            </a:extLst>
          </p:cNvPr>
          <p:cNvSpPr/>
          <p:nvPr/>
        </p:nvSpPr>
        <p:spPr>
          <a:xfrm>
            <a:off x="6832879" y="2947300"/>
            <a:ext cx="5030875" cy="1949705"/>
          </a:xfrm>
          <a:prstGeom prst="roundRect">
            <a:avLst>
              <a:gd name="adj" fmla="val 325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113385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10" presetClass="entr" presetSubtype="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500"/>
                                        <p:tgtEl>
                                          <p:spTgt spid="4"/>
                                        </p:tgtEl>
                                      </p:cBhvr>
                                    </p:animEffect>
                                  </p:childTnLst>
                                </p:cTn>
                              </p:par>
                              <p:par>
                                <p:cTn id="83" presetID="10" presetClass="entr" presetSubtype="0"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500"/>
                                        <p:tgtEl>
                                          <p:spTgt spid="1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E9115-E064-7FA6-247E-F0566E9075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6929F-2851-8CF3-041C-CF5C7BA2A214}"/>
              </a:ext>
            </a:extLst>
          </p:cNvPr>
          <p:cNvSpPr>
            <a:spLocks noGrp="1"/>
          </p:cNvSpPr>
          <p:nvPr>
            <p:ph type="title"/>
          </p:nvPr>
        </p:nvSpPr>
        <p:spPr/>
        <p:txBody>
          <a:bodyPr/>
          <a:lstStyle/>
          <a:p>
            <a:r>
              <a:rPr lang="en-US" dirty="0"/>
              <a:t>Composing an AI Symphony</a:t>
            </a:r>
            <a:endParaRPr lang="en-AU" dirty="0"/>
          </a:p>
        </p:txBody>
      </p:sp>
      <p:sp>
        <p:nvSpPr>
          <p:cNvPr id="3" name="Slide Number Placeholder 2">
            <a:extLst>
              <a:ext uri="{FF2B5EF4-FFF2-40B4-BE49-F238E27FC236}">
                <a16:creationId xmlns:a16="http://schemas.microsoft.com/office/drawing/2014/main" id="{1FAEB270-FDF3-B79C-6981-2FD18C1C0158}"/>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17</a:t>
            </a:fld>
            <a:endParaRPr lang="en-AU" dirty="0">
              <a:solidFill>
                <a:prstClr val="black">
                  <a:tint val="75000"/>
                </a:prstClr>
              </a:solidFill>
            </a:endParaRPr>
          </a:p>
        </p:txBody>
      </p:sp>
      <p:sp>
        <p:nvSpPr>
          <p:cNvPr id="9" name="Freeform 5">
            <a:extLst>
              <a:ext uri="{FF2B5EF4-FFF2-40B4-BE49-F238E27FC236}">
                <a16:creationId xmlns:a16="http://schemas.microsoft.com/office/drawing/2014/main" id="{EC8BDCA1-9E70-8149-AFE9-97159B3D2F85}"/>
              </a:ext>
            </a:extLst>
          </p:cNvPr>
          <p:cNvSpPr>
            <a:spLocks/>
          </p:cNvSpPr>
          <p:nvPr/>
        </p:nvSpPr>
        <p:spPr bwMode="auto">
          <a:xfrm>
            <a:off x="-1104799" y="494045"/>
            <a:ext cx="14017557" cy="5389856"/>
          </a:xfrm>
          <a:custGeom>
            <a:avLst/>
            <a:gdLst>
              <a:gd name="T0" fmla="*/ 2997 w 3449"/>
              <a:gd name="T1" fmla="*/ 369 h 1819"/>
              <a:gd name="T2" fmla="*/ 2990 w 3449"/>
              <a:gd name="T3" fmla="*/ 365 h 1819"/>
              <a:gd name="T4" fmla="*/ 3422 w 3449"/>
              <a:gd name="T5" fmla="*/ 92 h 1819"/>
              <a:gd name="T6" fmla="*/ 2883 w 3449"/>
              <a:gd name="T7" fmla="*/ 481 h 1819"/>
              <a:gd name="T8" fmla="*/ 3396 w 3449"/>
              <a:gd name="T9" fmla="*/ 68 h 1819"/>
              <a:gd name="T10" fmla="*/ 2971 w 3449"/>
              <a:gd name="T11" fmla="*/ 350 h 1819"/>
              <a:gd name="T12" fmla="*/ 2964 w 3449"/>
              <a:gd name="T13" fmla="*/ 345 h 1819"/>
              <a:gd name="T14" fmla="*/ 3365 w 3449"/>
              <a:gd name="T15" fmla="*/ 29 h 1819"/>
              <a:gd name="T16" fmla="*/ 2870 w 3449"/>
              <a:gd name="T17" fmla="*/ 472 h 1819"/>
              <a:gd name="T18" fmla="*/ 3337 w 3449"/>
              <a:gd name="T19" fmla="*/ 8 h 1819"/>
              <a:gd name="T20" fmla="*/ 2943 w 3449"/>
              <a:gd name="T21" fmla="*/ 332 h 1819"/>
              <a:gd name="T22" fmla="*/ 2790 w 3449"/>
              <a:gd name="T23" fmla="*/ 602 h 1819"/>
              <a:gd name="T24" fmla="*/ 1605 w 3449"/>
              <a:gd name="T25" fmla="*/ 1131 h 1819"/>
              <a:gd name="T26" fmla="*/ 1046 w 3449"/>
              <a:gd name="T27" fmla="*/ 1019 h 1819"/>
              <a:gd name="T28" fmla="*/ 206 w 3449"/>
              <a:gd name="T29" fmla="*/ 1056 h 1819"/>
              <a:gd name="T30" fmla="*/ 7 w 3449"/>
              <a:gd name="T31" fmla="*/ 1253 h 1819"/>
              <a:gd name="T32" fmla="*/ 1044 w 3449"/>
              <a:gd name="T33" fmla="*/ 1027 h 1819"/>
              <a:gd name="T34" fmla="*/ 1604 w 3449"/>
              <a:gd name="T35" fmla="*/ 1139 h 1819"/>
              <a:gd name="T36" fmla="*/ 2653 w 3449"/>
              <a:gd name="T37" fmla="*/ 762 h 1819"/>
              <a:gd name="T38" fmla="*/ 2656 w 3449"/>
              <a:gd name="T39" fmla="*/ 764 h 1819"/>
              <a:gd name="T40" fmla="*/ 1181 w 3449"/>
              <a:gd name="T41" fmla="*/ 1131 h 1819"/>
              <a:gd name="T42" fmla="*/ 501 w 3449"/>
              <a:gd name="T43" fmla="*/ 1087 h 1819"/>
              <a:gd name="T44" fmla="*/ 37 w 3449"/>
              <a:gd name="T45" fmla="*/ 1395 h 1819"/>
              <a:gd name="T46" fmla="*/ 502 w 3449"/>
              <a:gd name="T47" fmla="*/ 1095 h 1819"/>
              <a:gd name="T48" fmla="*/ 1180 w 3449"/>
              <a:gd name="T49" fmla="*/ 1139 h 1819"/>
              <a:gd name="T50" fmla="*/ 1663 w 3449"/>
              <a:gd name="T51" fmla="*/ 1201 h 1819"/>
              <a:gd name="T52" fmla="*/ 2700 w 3449"/>
              <a:gd name="T53" fmla="*/ 726 h 1819"/>
              <a:gd name="T54" fmla="*/ 1667 w 3449"/>
              <a:gd name="T55" fmla="*/ 1253 h 1819"/>
              <a:gd name="T56" fmla="*/ 1099 w 3449"/>
              <a:gd name="T57" fmla="*/ 1200 h 1819"/>
              <a:gd name="T58" fmla="*/ 267 w 3449"/>
              <a:gd name="T59" fmla="*/ 1324 h 1819"/>
              <a:gd name="T60" fmla="*/ 90 w 3449"/>
              <a:gd name="T61" fmla="*/ 1541 h 1819"/>
              <a:gd name="T62" fmla="*/ 1098 w 3449"/>
              <a:gd name="T63" fmla="*/ 1208 h 1819"/>
              <a:gd name="T64" fmla="*/ 1667 w 3449"/>
              <a:gd name="T65" fmla="*/ 1261 h 1819"/>
              <a:gd name="T66" fmla="*/ 2707 w 3449"/>
              <a:gd name="T67" fmla="*/ 730 h 1819"/>
              <a:gd name="T68" fmla="*/ 1702 w 3449"/>
              <a:gd name="T69" fmla="*/ 1311 h 1819"/>
              <a:gd name="T70" fmla="*/ 1132 w 3449"/>
              <a:gd name="T71" fmla="*/ 1288 h 1819"/>
              <a:gd name="T72" fmla="*/ 308 w 3449"/>
              <a:gd name="T73" fmla="*/ 1455 h 1819"/>
              <a:gd name="T74" fmla="*/ 142 w 3449"/>
              <a:gd name="T75" fmla="*/ 1681 h 1819"/>
              <a:gd name="T76" fmla="*/ 1132 w 3449"/>
              <a:gd name="T77" fmla="*/ 1295 h 1819"/>
              <a:gd name="T78" fmla="*/ 1703 w 3449"/>
              <a:gd name="T79" fmla="*/ 1319 h 1819"/>
              <a:gd name="T80" fmla="*/ 2714 w 3449"/>
              <a:gd name="T81" fmla="*/ 735 h 1819"/>
              <a:gd name="T82" fmla="*/ 1741 w 3449"/>
              <a:gd name="T83" fmla="*/ 1367 h 1819"/>
              <a:gd name="T84" fmla="*/ 1170 w 3449"/>
              <a:gd name="T85" fmla="*/ 1374 h 1819"/>
              <a:gd name="T86" fmla="*/ 356 w 3449"/>
              <a:gd name="T87" fmla="*/ 1584 h 1819"/>
              <a:gd name="T88" fmla="*/ 202 w 3449"/>
              <a:gd name="T89" fmla="*/ 1819 h 1819"/>
              <a:gd name="T90" fmla="*/ 1170 w 3449"/>
              <a:gd name="T91" fmla="*/ 1382 h 1819"/>
              <a:gd name="T92" fmla="*/ 1742 w 3449"/>
              <a:gd name="T93" fmla="*/ 1375 h 1819"/>
              <a:gd name="T94" fmla="*/ 2797 w 3449"/>
              <a:gd name="T95" fmla="*/ 607 h 1819"/>
              <a:gd name="T96" fmla="*/ 3002 w 3449"/>
              <a:gd name="T97" fmla="*/ 375 h 1819"/>
              <a:gd name="T98" fmla="*/ 3448 w 3449"/>
              <a:gd name="T99" fmla="*/ 12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9" h="1819">
                <a:moveTo>
                  <a:pt x="3448" y="126"/>
                </a:moveTo>
                <a:cubicBezTo>
                  <a:pt x="3298" y="138"/>
                  <a:pt x="3146" y="220"/>
                  <a:pt x="2997" y="369"/>
                </a:cubicBezTo>
                <a:cubicBezTo>
                  <a:pt x="2960" y="407"/>
                  <a:pt x="2924" y="446"/>
                  <a:pt x="2890" y="486"/>
                </a:cubicBezTo>
                <a:cubicBezTo>
                  <a:pt x="2922" y="444"/>
                  <a:pt x="2955" y="403"/>
                  <a:pt x="2990" y="365"/>
                </a:cubicBezTo>
                <a:cubicBezTo>
                  <a:pt x="3130" y="209"/>
                  <a:pt x="3275" y="120"/>
                  <a:pt x="3423" y="100"/>
                </a:cubicBezTo>
                <a:cubicBezTo>
                  <a:pt x="3422" y="92"/>
                  <a:pt x="3422" y="92"/>
                  <a:pt x="3422" y="92"/>
                </a:cubicBezTo>
                <a:cubicBezTo>
                  <a:pt x="3272" y="113"/>
                  <a:pt x="3125" y="202"/>
                  <a:pt x="2984" y="359"/>
                </a:cubicBezTo>
                <a:cubicBezTo>
                  <a:pt x="2949" y="398"/>
                  <a:pt x="2916" y="439"/>
                  <a:pt x="2883" y="481"/>
                </a:cubicBezTo>
                <a:cubicBezTo>
                  <a:pt x="2913" y="438"/>
                  <a:pt x="2944" y="395"/>
                  <a:pt x="2977" y="355"/>
                </a:cubicBezTo>
                <a:cubicBezTo>
                  <a:pt x="3109" y="192"/>
                  <a:pt x="3249" y="96"/>
                  <a:pt x="3396" y="68"/>
                </a:cubicBezTo>
                <a:cubicBezTo>
                  <a:pt x="3394" y="60"/>
                  <a:pt x="3394" y="60"/>
                  <a:pt x="3394" y="60"/>
                </a:cubicBezTo>
                <a:cubicBezTo>
                  <a:pt x="3246" y="88"/>
                  <a:pt x="3104" y="186"/>
                  <a:pt x="2971" y="350"/>
                </a:cubicBezTo>
                <a:cubicBezTo>
                  <a:pt x="2938" y="390"/>
                  <a:pt x="2907" y="433"/>
                  <a:pt x="2877" y="476"/>
                </a:cubicBezTo>
                <a:cubicBezTo>
                  <a:pt x="2904" y="432"/>
                  <a:pt x="2933" y="388"/>
                  <a:pt x="2964" y="345"/>
                </a:cubicBezTo>
                <a:cubicBezTo>
                  <a:pt x="3086" y="176"/>
                  <a:pt x="3222" y="73"/>
                  <a:pt x="3367" y="37"/>
                </a:cubicBezTo>
                <a:cubicBezTo>
                  <a:pt x="3365" y="29"/>
                  <a:pt x="3365" y="29"/>
                  <a:pt x="3365" y="29"/>
                </a:cubicBezTo>
                <a:cubicBezTo>
                  <a:pt x="3218" y="65"/>
                  <a:pt x="3081" y="170"/>
                  <a:pt x="2957" y="341"/>
                </a:cubicBezTo>
                <a:cubicBezTo>
                  <a:pt x="2927" y="383"/>
                  <a:pt x="2898" y="428"/>
                  <a:pt x="2870" y="472"/>
                </a:cubicBezTo>
                <a:cubicBezTo>
                  <a:pt x="2895" y="426"/>
                  <a:pt x="2922" y="381"/>
                  <a:pt x="2950" y="337"/>
                </a:cubicBezTo>
                <a:cubicBezTo>
                  <a:pt x="3064" y="161"/>
                  <a:pt x="3194" y="51"/>
                  <a:pt x="3337" y="8"/>
                </a:cubicBezTo>
                <a:cubicBezTo>
                  <a:pt x="3334" y="0"/>
                  <a:pt x="3334" y="0"/>
                  <a:pt x="3334" y="0"/>
                </a:cubicBezTo>
                <a:cubicBezTo>
                  <a:pt x="3190" y="44"/>
                  <a:pt x="3058" y="155"/>
                  <a:pt x="2943" y="332"/>
                </a:cubicBezTo>
                <a:cubicBezTo>
                  <a:pt x="2899" y="401"/>
                  <a:pt x="2859" y="475"/>
                  <a:pt x="2821" y="546"/>
                </a:cubicBezTo>
                <a:cubicBezTo>
                  <a:pt x="2811" y="565"/>
                  <a:pt x="2801" y="583"/>
                  <a:pt x="2790" y="602"/>
                </a:cubicBezTo>
                <a:cubicBezTo>
                  <a:pt x="2745" y="655"/>
                  <a:pt x="2698" y="708"/>
                  <a:pt x="2648" y="756"/>
                </a:cubicBezTo>
                <a:cubicBezTo>
                  <a:pt x="2374" y="1019"/>
                  <a:pt x="1984" y="1160"/>
                  <a:pt x="1605" y="1131"/>
                </a:cubicBezTo>
                <a:cubicBezTo>
                  <a:pt x="1453" y="1120"/>
                  <a:pt x="1302" y="1082"/>
                  <a:pt x="1156" y="1046"/>
                </a:cubicBezTo>
                <a:cubicBezTo>
                  <a:pt x="1120" y="1037"/>
                  <a:pt x="1083" y="1028"/>
                  <a:pt x="1046" y="1019"/>
                </a:cubicBezTo>
                <a:cubicBezTo>
                  <a:pt x="865" y="976"/>
                  <a:pt x="671" y="940"/>
                  <a:pt x="479" y="966"/>
                </a:cubicBezTo>
                <a:cubicBezTo>
                  <a:pt x="381" y="979"/>
                  <a:pt x="286" y="1010"/>
                  <a:pt x="206" y="1056"/>
                </a:cubicBezTo>
                <a:cubicBezTo>
                  <a:pt x="117" y="1106"/>
                  <a:pt x="48" y="1171"/>
                  <a:pt x="0" y="1249"/>
                </a:cubicBezTo>
                <a:cubicBezTo>
                  <a:pt x="7" y="1253"/>
                  <a:pt x="7" y="1253"/>
                  <a:pt x="7" y="1253"/>
                </a:cubicBezTo>
                <a:cubicBezTo>
                  <a:pt x="97" y="1106"/>
                  <a:pt x="273" y="1002"/>
                  <a:pt x="480" y="974"/>
                </a:cubicBezTo>
                <a:cubicBezTo>
                  <a:pt x="671" y="948"/>
                  <a:pt x="864" y="984"/>
                  <a:pt x="1044" y="1027"/>
                </a:cubicBezTo>
                <a:cubicBezTo>
                  <a:pt x="1081" y="1036"/>
                  <a:pt x="1118" y="1045"/>
                  <a:pt x="1154" y="1054"/>
                </a:cubicBezTo>
                <a:cubicBezTo>
                  <a:pt x="1300" y="1090"/>
                  <a:pt x="1452" y="1128"/>
                  <a:pt x="1604" y="1139"/>
                </a:cubicBezTo>
                <a:cubicBezTo>
                  <a:pt x="1637" y="1142"/>
                  <a:pt x="1670" y="1143"/>
                  <a:pt x="1702" y="1143"/>
                </a:cubicBezTo>
                <a:cubicBezTo>
                  <a:pt x="2052" y="1143"/>
                  <a:pt x="2401" y="1004"/>
                  <a:pt x="2653" y="762"/>
                </a:cubicBezTo>
                <a:cubicBezTo>
                  <a:pt x="2667" y="748"/>
                  <a:pt x="2681" y="735"/>
                  <a:pt x="2694" y="721"/>
                </a:cubicBezTo>
                <a:cubicBezTo>
                  <a:pt x="2682" y="735"/>
                  <a:pt x="2669" y="750"/>
                  <a:pt x="2656" y="764"/>
                </a:cubicBezTo>
                <a:cubicBezTo>
                  <a:pt x="2396" y="1041"/>
                  <a:pt x="2014" y="1201"/>
                  <a:pt x="1634" y="1193"/>
                </a:cubicBezTo>
                <a:cubicBezTo>
                  <a:pt x="1482" y="1189"/>
                  <a:pt x="1329" y="1160"/>
                  <a:pt x="1181" y="1131"/>
                </a:cubicBezTo>
                <a:cubicBezTo>
                  <a:pt x="1145" y="1124"/>
                  <a:pt x="1107" y="1117"/>
                  <a:pt x="1070" y="1110"/>
                </a:cubicBezTo>
                <a:cubicBezTo>
                  <a:pt x="887" y="1077"/>
                  <a:pt x="692" y="1051"/>
                  <a:pt x="501" y="1087"/>
                </a:cubicBezTo>
                <a:cubicBezTo>
                  <a:pt x="404" y="1105"/>
                  <a:pt x="311" y="1141"/>
                  <a:pt x="233" y="1190"/>
                </a:cubicBezTo>
                <a:cubicBezTo>
                  <a:pt x="147" y="1245"/>
                  <a:pt x="81" y="1314"/>
                  <a:pt x="37" y="1395"/>
                </a:cubicBezTo>
                <a:cubicBezTo>
                  <a:pt x="44" y="1398"/>
                  <a:pt x="44" y="1398"/>
                  <a:pt x="44" y="1398"/>
                </a:cubicBezTo>
                <a:cubicBezTo>
                  <a:pt x="126" y="1247"/>
                  <a:pt x="298" y="1133"/>
                  <a:pt x="502" y="1095"/>
                </a:cubicBezTo>
                <a:cubicBezTo>
                  <a:pt x="692" y="1059"/>
                  <a:pt x="887" y="1085"/>
                  <a:pt x="1069" y="1118"/>
                </a:cubicBezTo>
                <a:cubicBezTo>
                  <a:pt x="1106" y="1125"/>
                  <a:pt x="1143" y="1132"/>
                  <a:pt x="1180" y="1139"/>
                </a:cubicBezTo>
                <a:cubicBezTo>
                  <a:pt x="1328" y="1168"/>
                  <a:pt x="1481" y="1197"/>
                  <a:pt x="1634" y="1201"/>
                </a:cubicBezTo>
                <a:cubicBezTo>
                  <a:pt x="1644" y="1201"/>
                  <a:pt x="1654" y="1201"/>
                  <a:pt x="1663" y="1201"/>
                </a:cubicBezTo>
                <a:cubicBezTo>
                  <a:pt x="2036" y="1201"/>
                  <a:pt x="2407" y="1041"/>
                  <a:pt x="2662" y="769"/>
                </a:cubicBezTo>
                <a:cubicBezTo>
                  <a:pt x="2675" y="755"/>
                  <a:pt x="2688" y="740"/>
                  <a:pt x="2700" y="726"/>
                </a:cubicBezTo>
                <a:cubicBezTo>
                  <a:pt x="2689" y="741"/>
                  <a:pt x="2677" y="756"/>
                  <a:pt x="2664" y="771"/>
                </a:cubicBezTo>
                <a:cubicBezTo>
                  <a:pt x="2419" y="1061"/>
                  <a:pt x="2046" y="1241"/>
                  <a:pt x="1667" y="1253"/>
                </a:cubicBezTo>
                <a:cubicBezTo>
                  <a:pt x="1514" y="1257"/>
                  <a:pt x="1360" y="1236"/>
                  <a:pt x="1211" y="1215"/>
                </a:cubicBezTo>
                <a:cubicBezTo>
                  <a:pt x="1174" y="1210"/>
                  <a:pt x="1136" y="1204"/>
                  <a:pt x="1099" y="1200"/>
                </a:cubicBezTo>
                <a:cubicBezTo>
                  <a:pt x="915" y="1176"/>
                  <a:pt x="718" y="1160"/>
                  <a:pt x="529" y="1206"/>
                </a:cubicBezTo>
                <a:cubicBezTo>
                  <a:pt x="433" y="1229"/>
                  <a:pt x="342" y="1270"/>
                  <a:pt x="267" y="1324"/>
                </a:cubicBezTo>
                <a:cubicBezTo>
                  <a:pt x="184" y="1383"/>
                  <a:pt x="122" y="1455"/>
                  <a:pt x="83" y="1538"/>
                </a:cubicBezTo>
                <a:cubicBezTo>
                  <a:pt x="90" y="1541"/>
                  <a:pt x="90" y="1541"/>
                  <a:pt x="90" y="1541"/>
                </a:cubicBezTo>
                <a:cubicBezTo>
                  <a:pt x="164" y="1385"/>
                  <a:pt x="329" y="1263"/>
                  <a:pt x="531" y="1214"/>
                </a:cubicBezTo>
                <a:cubicBezTo>
                  <a:pt x="719" y="1168"/>
                  <a:pt x="914" y="1184"/>
                  <a:pt x="1098" y="1208"/>
                </a:cubicBezTo>
                <a:cubicBezTo>
                  <a:pt x="1135" y="1212"/>
                  <a:pt x="1173" y="1218"/>
                  <a:pt x="1210" y="1223"/>
                </a:cubicBezTo>
                <a:cubicBezTo>
                  <a:pt x="1359" y="1244"/>
                  <a:pt x="1514" y="1265"/>
                  <a:pt x="1667" y="1261"/>
                </a:cubicBezTo>
                <a:cubicBezTo>
                  <a:pt x="2049" y="1249"/>
                  <a:pt x="2424" y="1068"/>
                  <a:pt x="2670" y="776"/>
                </a:cubicBezTo>
                <a:cubicBezTo>
                  <a:pt x="2683" y="761"/>
                  <a:pt x="2695" y="746"/>
                  <a:pt x="2707" y="730"/>
                </a:cubicBezTo>
                <a:cubicBezTo>
                  <a:pt x="2696" y="746"/>
                  <a:pt x="2685" y="762"/>
                  <a:pt x="2673" y="777"/>
                </a:cubicBezTo>
                <a:cubicBezTo>
                  <a:pt x="2444" y="1080"/>
                  <a:pt x="2081" y="1279"/>
                  <a:pt x="1702" y="1311"/>
                </a:cubicBezTo>
                <a:cubicBezTo>
                  <a:pt x="1550" y="1323"/>
                  <a:pt x="1395" y="1310"/>
                  <a:pt x="1245" y="1297"/>
                </a:cubicBezTo>
                <a:cubicBezTo>
                  <a:pt x="1208" y="1294"/>
                  <a:pt x="1170" y="1290"/>
                  <a:pt x="1132" y="1288"/>
                </a:cubicBezTo>
                <a:cubicBezTo>
                  <a:pt x="947" y="1273"/>
                  <a:pt x="750" y="1268"/>
                  <a:pt x="564" y="1324"/>
                </a:cubicBezTo>
                <a:cubicBezTo>
                  <a:pt x="469" y="1352"/>
                  <a:pt x="381" y="1397"/>
                  <a:pt x="308" y="1455"/>
                </a:cubicBezTo>
                <a:cubicBezTo>
                  <a:pt x="228" y="1518"/>
                  <a:pt x="170" y="1593"/>
                  <a:pt x="135" y="1678"/>
                </a:cubicBezTo>
                <a:cubicBezTo>
                  <a:pt x="142" y="1681"/>
                  <a:pt x="142" y="1681"/>
                  <a:pt x="142" y="1681"/>
                </a:cubicBezTo>
                <a:cubicBezTo>
                  <a:pt x="208" y="1522"/>
                  <a:pt x="366" y="1391"/>
                  <a:pt x="566" y="1331"/>
                </a:cubicBezTo>
                <a:cubicBezTo>
                  <a:pt x="751" y="1276"/>
                  <a:pt x="947" y="1281"/>
                  <a:pt x="1132" y="1295"/>
                </a:cubicBezTo>
                <a:cubicBezTo>
                  <a:pt x="1169" y="1298"/>
                  <a:pt x="1208" y="1302"/>
                  <a:pt x="1245" y="1305"/>
                </a:cubicBezTo>
                <a:cubicBezTo>
                  <a:pt x="1395" y="1318"/>
                  <a:pt x="1550" y="1331"/>
                  <a:pt x="1703" y="1319"/>
                </a:cubicBezTo>
                <a:cubicBezTo>
                  <a:pt x="2084" y="1287"/>
                  <a:pt x="2449" y="1087"/>
                  <a:pt x="2679" y="782"/>
                </a:cubicBezTo>
                <a:cubicBezTo>
                  <a:pt x="2691" y="766"/>
                  <a:pt x="2702" y="751"/>
                  <a:pt x="2714" y="735"/>
                </a:cubicBezTo>
                <a:cubicBezTo>
                  <a:pt x="2703" y="751"/>
                  <a:pt x="2693" y="767"/>
                  <a:pt x="2682" y="783"/>
                </a:cubicBezTo>
                <a:cubicBezTo>
                  <a:pt x="2469" y="1098"/>
                  <a:pt x="2117" y="1316"/>
                  <a:pt x="1741" y="1367"/>
                </a:cubicBezTo>
                <a:cubicBezTo>
                  <a:pt x="1589" y="1387"/>
                  <a:pt x="1434" y="1382"/>
                  <a:pt x="1284" y="1377"/>
                </a:cubicBezTo>
                <a:cubicBezTo>
                  <a:pt x="1246" y="1376"/>
                  <a:pt x="1208" y="1374"/>
                  <a:pt x="1170" y="1374"/>
                </a:cubicBezTo>
                <a:cubicBezTo>
                  <a:pt x="985" y="1369"/>
                  <a:pt x="787" y="1374"/>
                  <a:pt x="604" y="1439"/>
                </a:cubicBezTo>
                <a:cubicBezTo>
                  <a:pt x="511" y="1473"/>
                  <a:pt x="425" y="1523"/>
                  <a:pt x="356" y="1584"/>
                </a:cubicBezTo>
                <a:cubicBezTo>
                  <a:pt x="280" y="1651"/>
                  <a:pt x="225" y="1729"/>
                  <a:pt x="195" y="1816"/>
                </a:cubicBezTo>
                <a:cubicBezTo>
                  <a:pt x="202" y="1819"/>
                  <a:pt x="202" y="1819"/>
                  <a:pt x="202" y="1819"/>
                </a:cubicBezTo>
                <a:cubicBezTo>
                  <a:pt x="260" y="1656"/>
                  <a:pt x="411" y="1517"/>
                  <a:pt x="607" y="1447"/>
                </a:cubicBezTo>
                <a:cubicBezTo>
                  <a:pt x="789" y="1382"/>
                  <a:pt x="985" y="1377"/>
                  <a:pt x="1170" y="1382"/>
                </a:cubicBezTo>
                <a:cubicBezTo>
                  <a:pt x="1208" y="1382"/>
                  <a:pt x="1246" y="1384"/>
                  <a:pt x="1283" y="1385"/>
                </a:cubicBezTo>
                <a:cubicBezTo>
                  <a:pt x="1434" y="1390"/>
                  <a:pt x="1590" y="1395"/>
                  <a:pt x="1742" y="1375"/>
                </a:cubicBezTo>
                <a:cubicBezTo>
                  <a:pt x="2120" y="1323"/>
                  <a:pt x="2475" y="1104"/>
                  <a:pt x="2689" y="788"/>
                </a:cubicBezTo>
                <a:cubicBezTo>
                  <a:pt x="2728" y="730"/>
                  <a:pt x="2763" y="668"/>
                  <a:pt x="2797" y="607"/>
                </a:cubicBezTo>
                <a:cubicBezTo>
                  <a:pt x="2811" y="590"/>
                  <a:pt x="2825" y="574"/>
                  <a:pt x="2838" y="558"/>
                </a:cubicBezTo>
                <a:cubicBezTo>
                  <a:pt x="2891" y="497"/>
                  <a:pt x="2945" y="433"/>
                  <a:pt x="3002" y="375"/>
                </a:cubicBezTo>
                <a:cubicBezTo>
                  <a:pt x="3150" y="227"/>
                  <a:pt x="3300" y="146"/>
                  <a:pt x="3449" y="134"/>
                </a:cubicBezTo>
                <a:lnTo>
                  <a:pt x="3448" y="126"/>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AU" sz="2400"/>
          </a:p>
        </p:txBody>
      </p:sp>
      <p:sp>
        <p:nvSpPr>
          <p:cNvPr id="13" name="Freeform 9">
            <a:extLst>
              <a:ext uri="{FF2B5EF4-FFF2-40B4-BE49-F238E27FC236}">
                <a16:creationId xmlns:a16="http://schemas.microsoft.com/office/drawing/2014/main" id="{2DB7879E-2BF8-A792-9001-8D1D27733DD6}"/>
              </a:ext>
            </a:extLst>
          </p:cNvPr>
          <p:cNvSpPr>
            <a:spLocks/>
          </p:cNvSpPr>
          <p:nvPr/>
        </p:nvSpPr>
        <p:spPr bwMode="auto">
          <a:xfrm>
            <a:off x="3540041" y="4005065"/>
            <a:ext cx="579875" cy="1131641"/>
          </a:xfrm>
          <a:custGeom>
            <a:avLst/>
            <a:gdLst>
              <a:gd name="T0" fmla="*/ 162 w 178"/>
              <a:gd name="T1" fmla="*/ 71 h 366"/>
              <a:gd name="T2" fmla="*/ 98 w 178"/>
              <a:gd name="T3" fmla="*/ 33 h 366"/>
              <a:gd name="T4" fmla="*/ 30 w 178"/>
              <a:gd name="T5" fmla="*/ 9 h 366"/>
              <a:gd name="T6" fmla="*/ 29 w 178"/>
              <a:gd name="T7" fmla="*/ 7 h 366"/>
              <a:gd name="T8" fmla="*/ 18 w 178"/>
              <a:gd name="T9" fmla="*/ 1 h 366"/>
              <a:gd name="T10" fmla="*/ 12 w 178"/>
              <a:gd name="T11" fmla="*/ 13 h 366"/>
              <a:gd name="T12" fmla="*/ 90 w 178"/>
              <a:gd name="T13" fmla="*/ 272 h 366"/>
              <a:gd name="T14" fmla="*/ 45 w 178"/>
              <a:gd name="T15" fmla="*/ 277 h 366"/>
              <a:gd name="T16" fmla="*/ 10 w 178"/>
              <a:gd name="T17" fmla="*/ 339 h 366"/>
              <a:gd name="T18" fmla="*/ 79 w 178"/>
              <a:gd name="T19" fmla="*/ 353 h 366"/>
              <a:gd name="T20" fmla="*/ 114 w 178"/>
              <a:gd name="T21" fmla="*/ 291 h 366"/>
              <a:gd name="T22" fmla="*/ 57 w 178"/>
              <a:gd name="T23" fmla="*/ 99 h 366"/>
              <a:gd name="T24" fmla="*/ 111 w 178"/>
              <a:gd name="T25" fmla="*/ 98 h 366"/>
              <a:gd name="T26" fmla="*/ 144 w 178"/>
              <a:gd name="T27" fmla="*/ 134 h 366"/>
              <a:gd name="T28" fmla="*/ 157 w 178"/>
              <a:gd name="T29" fmla="*/ 183 h 366"/>
              <a:gd name="T30" fmla="*/ 175 w 178"/>
              <a:gd name="T31" fmla="*/ 127 h 366"/>
              <a:gd name="T32" fmla="*/ 162 w 178"/>
              <a:gd name="T33" fmla="*/ 7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366">
                <a:moveTo>
                  <a:pt x="162" y="71"/>
                </a:moveTo>
                <a:cubicBezTo>
                  <a:pt x="147" y="50"/>
                  <a:pt x="122" y="41"/>
                  <a:pt x="98" y="33"/>
                </a:cubicBezTo>
                <a:cubicBezTo>
                  <a:pt x="75" y="25"/>
                  <a:pt x="52" y="17"/>
                  <a:pt x="30" y="9"/>
                </a:cubicBezTo>
                <a:cubicBezTo>
                  <a:pt x="29" y="7"/>
                  <a:pt x="29" y="7"/>
                  <a:pt x="29" y="7"/>
                </a:cubicBezTo>
                <a:cubicBezTo>
                  <a:pt x="28" y="3"/>
                  <a:pt x="23" y="0"/>
                  <a:pt x="18" y="1"/>
                </a:cubicBezTo>
                <a:cubicBezTo>
                  <a:pt x="13" y="3"/>
                  <a:pt x="10" y="8"/>
                  <a:pt x="12" y="13"/>
                </a:cubicBezTo>
                <a:cubicBezTo>
                  <a:pt x="90" y="272"/>
                  <a:pt x="90" y="272"/>
                  <a:pt x="90" y="272"/>
                </a:cubicBezTo>
                <a:cubicBezTo>
                  <a:pt x="77" y="268"/>
                  <a:pt x="60" y="270"/>
                  <a:pt x="45" y="277"/>
                </a:cubicBezTo>
                <a:cubicBezTo>
                  <a:pt x="16" y="290"/>
                  <a:pt x="0" y="318"/>
                  <a:pt x="10" y="339"/>
                </a:cubicBezTo>
                <a:cubicBezTo>
                  <a:pt x="19" y="360"/>
                  <a:pt x="50" y="366"/>
                  <a:pt x="79" y="353"/>
                </a:cubicBezTo>
                <a:cubicBezTo>
                  <a:pt x="108" y="340"/>
                  <a:pt x="124" y="312"/>
                  <a:pt x="114" y="291"/>
                </a:cubicBezTo>
                <a:cubicBezTo>
                  <a:pt x="57" y="99"/>
                  <a:pt x="57" y="99"/>
                  <a:pt x="57" y="99"/>
                </a:cubicBezTo>
                <a:cubicBezTo>
                  <a:pt x="74" y="94"/>
                  <a:pt x="94" y="91"/>
                  <a:pt x="111" y="98"/>
                </a:cubicBezTo>
                <a:cubicBezTo>
                  <a:pt x="126" y="104"/>
                  <a:pt x="138" y="118"/>
                  <a:pt x="144" y="134"/>
                </a:cubicBezTo>
                <a:cubicBezTo>
                  <a:pt x="151" y="150"/>
                  <a:pt x="154" y="166"/>
                  <a:pt x="157" y="183"/>
                </a:cubicBezTo>
                <a:cubicBezTo>
                  <a:pt x="166" y="165"/>
                  <a:pt x="173" y="147"/>
                  <a:pt x="175" y="127"/>
                </a:cubicBezTo>
                <a:cubicBezTo>
                  <a:pt x="178" y="108"/>
                  <a:pt x="174" y="87"/>
                  <a:pt x="162" y="7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AU" sz="2400">
              <a:solidFill>
                <a:schemeClr val="accent2"/>
              </a:solidFill>
            </a:endParaRPr>
          </a:p>
        </p:txBody>
      </p:sp>
      <p:sp>
        <p:nvSpPr>
          <p:cNvPr id="20" name="Freeform 16">
            <a:extLst>
              <a:ext uri="{FF2B5EF4-FFF2-40B4-BE49-F238E27FC236}">
                <a16:creationId xmlns:a16="http://schemas.microsoft.com/office/drawing/2014/main" id="{03AA3E38-AA99-6593-7D38-931658540C9F}"/>
              </a:ext>
            </a:extLst>
          </p:cNvPr>
          <p:cNvSpPr>
            <a:spLocks noEditPoints="1"/>
          </p:cNvSpPr>
          <p:nvPr/>
        </p:nvSpPr>
        <p:spPr bwMode="auto">
          <a:xfrm>
            <a:off x="4711951" y="3236979"/>
            <a:ext cx="1202987" cy="899045"/>
          </a:xfrm>
          <a:custGeom>
            <a:avLst/>
            <a:gdLst>
              <a:gd name="T0" fmla="*/ 277 w 369"/>
              <a:gd name="T1" fmla="*/ 262 h 291"/>
              <a:gd name="T2" fmla="*/ 337 w 369"/>
              <a:gd name="T3" fmla="*/ 96 h 291"/>
              <a:gd name="T4" fmla="*/ 339 w 369"/>
              <a:gd name="T5" fmla="*/ 90 h 291"/>
              <a:gd name="T6" fmla="*/ 354 w 369"/>
              <a:gd name="T7" fmla="*/ 49 h 291"/>
              <a:gd name="T8" fmla="*/ 359 w 369"/>
              <a:gd name="T9" fmla="*/ 35 h 291"/>
              <a:gd name="T10" fmla="*/ 367 w 369"/>
              <a:gd name="T11" fmla="*/ 14 h 291"/>
              <a:gd name="T12" fmla="*/ 357 w 369"/>
              <a:gd name="T13" fmla="*/ 0 h 291"/>
              <a:gd name="T14" fmla="*/ 177 w 369"/>
              <a:gd name="T15" fmla="*/ 0 h 291"/>
              <a:gd name="T16" fmla="*/ 164 w 369"/>
              <a:gd name="T17" fmla="*/ 7 h 291"/>
              <a:gd name="T18" fmla="*/ 163 w 369"/>
              <a:gd name="T19" fmla="*/ 9 h 291"/>
              <a:gd name="T20" fmla="*/ 162 w 369"/>
              <a:gd name="T21" fmla="*/ 11 h 291"/>
              <a:gd name="T22" fmla="*/ 149 w 369"/>
              <a:gd name="T23" fmla="*/ 49 h 291"/>
              <a:gd name="T24" fmla="*/ 135 w 369"/>
              <a:gd name="T25" fmla="*/ 86 h 291"/>
              <a:gd name="T26" fmla="*/ 132 w 369"/>
              <a:gd name="T27" fmla="*/ 96 h 291"/>
              <a:gd name="T28" fmla="*/ 88 w 369"/>
              <a:gd name="T29" fmla="*/ 217 h 291"/>
              <a:gd name="T30" fmla="*/ 56 w 369"/>
              <a:gd name="T31" fmla="*/ 198 h 291"/>
              <a:gd name="T32" fmla="*/ 4 w 369"/>
              <a:gd name="T33" fmla="*/ 221 h 291"/>
              <a:gd name="T34" fmla="*/ 42 w 369"/>
              <a:gd name="T35" fmla="*/ 264 h 291"/>
              <a:gd name="T36" fmla="*/ 95 w 369"/>
              <a:gd name="T37" fmla="*/ 241 h 291"/>
              <a:gd name="T38" fmla="*/ 147 w 369"/>
              <a:gd name="T39" fmla="*/ 96 h 291"/>
              <a:gd name="T40" fmla="*/ 321 w 369"/>
              <a:gd name="T41" fmla="*/ 96 h 291"/>
              <a:gd name="T42" fmla="*/ 271 w 369"/>
              <a:gd name="T43" fmla="*/ 238 h 291"/>
              <a:gd name="T44" fmla="*/ 239 w 369"/>
              <a:gd name="T45" fmla="*/ 219 h 291"/>
              <a:gd name="T46" fmla="*/ 186 w 369"/>
              <a:gd name="T47" fmla="*/ 243 h 291"/>
              <a:gd name="T48" fmla="*/ 224 w 369"/>
              <a:gd name="T49" fmla="*/ 286 h 291"/>
              <a:gd name="T50" fmla="*/ 277 w 369"/>
              <a:gd name="T51" fmla="*/ 262 h 291"/>
              <a:gd name="T52" fmla="*/ 154 w 369"/>
              <a:gd name="T53" fmla="*/ 76 h 291"/>
              <a:gd name="T54" fmla="*/ 164 w 369"/>
              <a:gd name="T55" fmla="*/ 49 h 291"/>
              <a:gd name="T56" fmla="*/ 338 w 369"/>
              <a:gd name="T57" fmla="*/ 49 h 291"/>
              <a:gd name="T58" fmla="*/ 329 w 369"/>
              <a:gd name="T59" fmla="*/ 76 h 291"/>
              <a:gd name="T60" fmla="*/ 154 w 369"/>
              <a:gd name="T61" fmla="*/ 7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9" h="291">
                <a:moveTo>
                  <a:pt x="277" y="262"/>
                </a:moveTo>
                <a:cubicBezTo>
                  <a:pt x="337" y="96"/>
                  <a:pt x="337" y="96"/>
                  <a:pt x="337" y="96"/>
                </a:cubicBezTo>
                <a:cubicBezTo>
                  <a:pt x="339" y="90"/>
                  <a:pt x="339" y="90"/>
                  <a:pt x="339" y="90"/>
                </a:cubicBezTo>
                <a:cubicBezTo>
                  <a:pt x="354" y="49"/>
                  <a:pt x="354" y="49"/>
                  <a:pt x="354" y="49"/>
                </a:cubicBezTo>
                <a:cubicBezTo>
                  <a:pt x="359" y="35"/>
                  <a:pt x="359" y="35"/>
                  <a:pt x="359" y="35"/>
                </a:cubicBezTo>
                <a:cubicBezTo>
                  <a:pt x="367" y="14"/>
                  <a:pt x="367" y="14"/>
                  <a:pt x="367" y="14"/>
                </a:cubicBezTo>
                <a:cubicBezTo>
                  <a:pt x="369" y="7"/>
                  <a:pt x="364" y="0"/>
                  <a:pt x="357" y="0"/>
                </a:cubicBezTo>
                <a:cubicBezTo>
                  <a:pt x="177" y="0"/>
                  <a:pt x="177" y="0"/>
                  <a:pt x="177" y="0"/>
                </a:cubicBezTo>
                <a:cubicBezTo>
                  <a:pt x="172" y="0"/>
                  <a:pt x="167" y="3"/>
                  <a:pt x="164" y="7"/>
                </a:cubicBezTo>
                <a:cubicBezTo>
                  <a:pt x="164" y="7"/>
                  <a:pt x="163" y="8"/>
                  <a:pt x="163" y="9"/>
                </a:cubicBezTo>
                <a:cubicBezTo>
                  <a:pt x="162" y="11"/>
                  <a:pt x="162" y="11"/>
                  <a:pt x="162" y="11"/>
                </a:cubicBezTo>
                <a:cubicBezTo>
                  <a:pt x="149" y="49"/>
                  <a:pt x="149" y="49"/>
                  <a:pt x="149" y="49"/>
                </a:cubicBezTo>
                <a:cubicBezTo>
                  <a:pt x="135" y="86"/>
                  <a:pt x="135" y="86"/>
                  <a:pt x="135" y="86"/>
                </a:cubicBezTo>
                <a:cubicBezTo>
                  <a:pt x="132" y="96"/>
                  <a:pt x="132" y="96"/>
                  <a:pt x="132" y="96"/>
                </a:cubicBezTo>
                <a:cubicBezTo>
                  <a:pt x="88" y="217"/>
                  <a:pt x="88" y="217"/>
                  <a:pt x="88" y="217"/>
                </a:cubicBezTo>
                <a:cubicBezTo>
                  <a:pt x="81" y="208"/>
                  <a:pt x="70" y="201"/>
                  <a:pt x="56" y="198"/>
                </a:cubicBezTo>
                <a:cubicBezTo>
                  <a:pt x="31" y="193"/>
                  <a:pt x="8" y="203"/>
                  <a:pt x="4" y="221"/>
                </a:cubicBezTo>
                <a:cubicBezTo>
                  <a:pt x="0" y="240"/>
                  <a:pt x="17" y="259"/>
                  <a:pt x="42" y="264"/>
                </a:cubicBezTo>
                <a:cubicBezTo>
                  <a:pt x="68" y="270"/>
                  <a:pt x="91" y="259"/>
                  <a:pt x="95" y="241"/>
                </a:cubicBezTo>
                <a:cubicBezTo>
                  <a:pt x="147" y="96"/>
                  <a:pt x="147" y="96"/>
                  <a:pt x="147" y="96"/>
                </a:cubicBezTo>
                <a:cubicBezTo>
                  <a:pt x="321" y="96"/>
                  <a:pt x="321" y="96"/>
                  <a:pt x="321" y="96"/>
                </a:cubicBezTo>
                <a:cubicBezTo>
                  <a:pt x="271" y="238"/>
                  <a:pt x="271" y="238"/>
                  <a:pt x="271" y="238"/>
                </a:cubicBezTo>
                <a:cubicBezTo>
                  <a:pt x="264" y="229"/>
                  <a:pt x="252" y="222"/>
                  <a:pt x="239" y="219"/>
                </a:cubicBezTo>
                <a:cubicBezTo>
                  <a:pt x="213" y="214"/>
                  <a:pt x="190" y="224"/>
                  <a:pt x="186" y="243"/>
                </a:cubicBezTo>
                <a:cubicBezTo>
                  <a:pt x="182" y="261"/>
                  <a:pt x="199" y="280"/>
                  <a:pt x="224" y="286"/>
                </a:cubicBezTo>
                <a:cubicBezTo>
                  <a:pt x="250" y="291"/>
                  <a:pt x="273" y="281"/>
                  <a:pt x="277" y="262"/>
                </a:cubicBezTo>
                <a:close/>
                <a:moveTo>
                  <a:pt x="154" y="76"/>
                </a:moveTo>
                <a:cubicBezTo>
                  <a:pt x="164" y="49"/>
                  <a:pt x="164" y="49"/>
                  <a:pt x="164" y="49"/>
                </a:cubicBezTo>
                <a:cubicBezTo>
                  <a:pt x="338" y="49"/>
                  <a:pt x="338" y="49"/>
                  <a:pt x="338" y="49"/>
                </a:cubicBezTo>
                <a:cubicBezTo>
                  <a:pt x="329" y="76"/>
                  <a:pt x="329" y="76"/>
                  <a:pt x="329" y="76"/>
                </a:cubicBezTo>
                <a:lnTo>
                  <a:pt x="154" y="76"/>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35" name="Freeform 31">
            <a:extLst>
              <a:ext uri="{FF2B5EF4-FFF2-40B4-BE49-F238E27FC236}">
                <a16:creationId xmlns:a16="http://schemas.microsoft.com/office/drawing/2014/main" id="{94FFDBB0-308A-444A-F0AE-2AD85DBFB26A}"/>
              </a:ext>
            </a:extLst>
          </p:cNvPr>
          <p:cNvSpPr>
            <a:spLocks noEditPoints="1"/>
          </p:cNvSpPr>
          <p:nvPr/>
        </p:nvSpPr>
        <p:spPr bwMode="auto">
          <a:xfrm>
            <a:off x="1199456" y="2591231"/>
            <a:ext cx="1182640" cy="2962271"/>
          </a:xfrm>
          <a:custGeom>
            <a:avLst/>
            <a:gdLst>
              <a:gd name="T0" fmla="*/ 316 w 363"/>
              <a:gd name="T1" fmla="*/ 453 h 958"/>
              <a:gd name="T2" fmla="*/ 303 w 363"/>
              <a:gd name="T3" fmla="*/ 444 h 958"/>
              <a:gd name="T4" fmla="*/ 259 w 363"/>
              <a:gd name="T5" fmla="*/ 426 h 958"/>
              <a:gd name="T6" fmla="*/ 307 w 363"/>
              <a:gd name="T7" fmla="*/ 213 h 958"/>
              <a:gd name="T8" fmla="*/ 316 w 363"/>
              <a:gd name="T9" fmla="*/ 198 h 958"/>
              <a:gd name="T10" fmla="*/ 332 w 363"/>
              <a:gd name="T11" fmla="*/ 43 h 958"/>
              <a:gd name="T12" fmla="*/ 308 w 363"/>
              <a:gd name="T13" fmla="*/ 10 h 958"/>
              <a:gd name="T14" fmla="*/ 277 w 363"/>
              <a:gd name="T15" fmla="*/ 0 h 958"/>
              <a:gd name="T16" fmla="*/ 241 w 363"/>
              <a:gd name="T17" fmla="*/ 14 h 958"/>
              <a:gd name="T18" fmla="*/ 213 w 363"/>
              <a:gd name="T19" fmla="*/ 59 h 958"/>
              <a:gd name="T20" fmla="*/ 187 w 363"/>
              <a:gd name="T21" fmla="*/ 142 h 958"/>
              <a:gd name="T22" fmla="*/ 171 w 363"/>
              <a:gd name="T23" fmla="*/ 288 h 958"/>
              <a:gd name="T24" fmla="*/ 59 w 363"/>
              <a:gd name="T25" fmla="*/ 407 h 958"/>
              <a:gd name="T26" fmla="*/ 1 w 363"/>
              <a:gd name="T27" fmla="*/ 541 h 958"/>
              <a:gd name="T28" fmla="*/ 15 w 363"/>
              <a:gd name="T29" fmla="*/ 606 h 958"/>
              <a:gd name="T30" fmla="*/ 79 w 363"/>
              <a:gd name="T31" fmla="*/ 679 h 958"/>
              <a:gd name="T32" fmla="*/ 209 w 363"/>
              <a:gd name="T33" fmla="*/ 739 h 958"/>
              <a:gd name="T34" fmla="*/ 173 w 363"/>
              <a:gd name="T35" fmla="*/ 920 h 958"/>
              <a:gd name="T36" fmla="*/ 131 w 363"/>
              <a:gd name="T37" fmla="*/ 937 h 958"/>
              <a:gd name="T38" fmla="*/ 110 w 363"/>
              <a:gd name="T39" fmla="*/ 933 h 958"/>
              <a:gd name="T40" fmla="*/ 76 w 363"/>
              <a:gd name="T41" fmla="*/ 890 h 958"/>
              <a:gd name="T42" fmla="*/ 77 w 363"/>
              <a:gd name="T43" fmla="*/ 876 h 958"/>
              <a:gd name="T44" fmla="*/ 121 w 363"/>
              <a:gd name="T45" fmla="*/ 886 h 958"/>
              <a:gd name="T46" fmla="*/ 121 w 363"/>
              <a:gd name="T47" fmla="*/ 832 h 958"/>
              <a:gd name="T48" fmla="*/ 66 w 363"/>
              <a:gd name="T49" fmla="*/ 870 h 958"/>
              <a:gd name="T50" fmla="*/ 64 w 363"/>
              <a:gd name="T51" fmla="*/ 877 h 958"/>
              <a:gd name="T52" fmla="*/ 102 w 363"/>
              <a:gd name="T53" fmla="*/ 950 h 958"/>
              <a:gd name="T54" fmla="*/ 111 w 363"/>
              <a:gd name="T55" fmla="*/ 954 h 958"/>
              <a:gd name="T56" fmla="*/ 188 w 363"/>
              <a:gd name="T57" fmla="*/ 941 h 958"/>
              <a:gd name="T58" fmla="*/ 228 w 363"/>
              <a:gd name="T59" fmla="*/ 882 h 958"/>
              <a:gd name="T60" fmla="*/ 349 w 363"/>
              <a:gd name="T61" fmla="*/ 620 h 958"/>
              <a:gd name="T62" fmla="*/ 356 w 363"/>
              <a:gd name="T63" fmla="*/ 600 h 958"/>
              <a:gd name="T64" fmla="*/ 214 w 363"/>
              <a:gd name="T65" fmla="*/ 227 h 958"/>
              <a:gd name="T66" fmla="*/ 228 w 363"/>
              <a:gd name="T67" fmla="*/ 135 h 958"/>
              <a:gd name="T68" fmla="*/ 247 w 363"/>
              <a:gd name="T69" fmla="*/ 70 h 958"/>
              <a:gd name="T70" fmla="*/ 265 w 363"/>
              <a:gd name="T71" fmla="*/ 40 h 958"/>
              <a:gd name="T72" fmla="*/ 276 w 363"/>
              <a:gd name="T73" fmla="*/ 34 h 958"/>
              <a:gd name="T74" fmla="*/ 296 w 363"/>
              <a:gd name="T75" fmla="*/ 45 h 958"/>
              <a:gd name="T76" fmla="*/ 313 w 363"/>
              <a:gd name="T77" fmla="*/ 83 h 958"/>
              <a:gd name="T78" fmla="*/ 293 w 363"/>
              <a:gd name="T79" fmla="*/ 194 h 958"/>
              <a:gd name="T80" fmla="*/ 214 w 363"/>
              <a:gd name="T81" fmla="*/ 227 h 958"/>
              <a:gd name="T82" fmla="*/ 172 w 363"/>
              <a:gd name="T83" fmla="*/ 440 h 958"/>
              <a:gd name="T84" fmla="*/ 137 w 363"/>
              <a:gd name="T85" fmla="*/ 469 h 958"/>
              <a:gd name="T86" fmla="*/ 121 w 363"/>
              <a:gd name="T87" fmla="*/ 496 h 958"/>
              <a:gd name="T88" fmla="*/ 113 w 363"/>
              <a:gd name="T89" fmla="*/ 528 h 958"/>
              <a:gd name="T90" fmla="*/ 113 w 363"/>
              <a:gd name="T91" fmla="*/ 557 h 958"/>
              <a:gd name="T92" fmla="*/ 154 w 363"/>
              <a:gd name="T93" fmla="*/ 635 h 958"/>
              <a:gd name="T94" fmla="*/ 130 w 363"/>
              <a:gd name="T95" fmla="*/ 579 h 958"/>
              <a:gd name="T96" fmla="*/ 149 w 363"/>
              <a:gd name="T97" fmla="*/ 489 h 958"/>
              <a:gd name="T98" fmla="*/ 154 w 363"/>
              <a:gd name="T99" fmla="*/ 483 h 958"/>
              <a:gd name="T100" fmla="*/ 181 w 363"/>
              <a:gd name="T101" fmla="*/ 463 h 958"/>
              <a:gd name="T102" fmla="*/ 325 w 363"/>
              <a:gd name="T103" fmla="*/ 584 h 958"/>
              <a:gd name="T104" fmla="*/ 321 w 363"/>
              <a:gd name="T105" fmla="*/ 595 h 958"/>
              <a:gd name="T106" fmla="*/ 305 w 363"/>
              <a:gd name="T107" fmla="*/ 625 h 958"/>
              <a:gd name="T108" fmla="*/ 254 w 363"/>
              <a:gd name="T109" fmla="*/ 455 h 958"/>
              <a:gd name="T110" fmla="*/ 286 w 363"/>
              <a:gd name="T111" fmla="*/ 469 h 958"/>
              <a:gd name="T112" fmla="*/ 294 w 363"/>
              <a:gd name="T113" fmla="*/ 475 h 958"/>
              <a:gd name="T114" fmla="*/ 327 w 363"/>
              <a:gd name="T115" fmla="*/ 54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3" h="958">
                <a:moveTo>
                  <a:pt x="361" y="535"/>
                </a:moveTo>
                <a:cubicBezTo>
                  <a:pt x="358" y="517"/>
                  <a:pt x="351" y="499"/>
                  <a:pt x="342" y="484"/>
                </a:cubicBezTo>
                <a:cubicBezTo>
                  <a:pt x="337" y="476"/>
                  <a:pt x="332" y="469"/>
                  <a:pt x="326" y="463"/>
                </a:cubicBezTo>
                <a:cubicBezTo>
                  <a:pt x="324" y="461"/>
                  <a:pt x="323" y="460"/>
                  <a:pt x="321" y="458"/>
                </a:cubicBezTo>
                <a:cubicBezTo>
                  <a:pt x="316" y="453"/>
                  <a:pt x="316" y="453"/>
                  <a:pt x="316" y="453"/>
                </a:cubicBezTo>
                <a:cubicBezTo>
                  <a:pt x="313" y="451"/>
                  <a:pt x="313" y="451"/>
                  <a:pt x="313" y="451"/>
                </a:cubicBezTo>
                <a:cubicBezTo>
                  <a:pt x="312" y="450"/>
                  <a:pt x="312" y="450"/>
                  <a:pt x="311" y="449"/>
                </a:cubicBezTo>
                <a:cubicBezTo>
                  <a:pt x="306" y="446"/>
                  <a:pt x="306" y="446"/>
                  <a:pt x="306" y="446"/>
                </a:cubicBezTo>
                <a:cubicBezTo>
                  <a:pt x="304" y="445"/>
                  <a:pt x="304" y="445"/>
                  <a:pt x="304" y="445"/>
                </a:cubicBezTo>
                <a:cubicBezTo>
                  <a:pt x="303" y="444"/>
                  <a:pt x="303" y="444"/>
                  <a:pt x="303" y="444"/>
                </a:cubicBezTo>
                <a:cubicBezTo>
                  <a:pt x="300" y="442"/>
                  <a:pt x="300" y="442"/>
                  <a:pt x="300" y="442"/>
                </a:cubicBezTo>
                <a:cubicBezTo>
                  <a:pt x="295" y="439"/>
                  <a:pt x="295" y="439"/>
                  <a:pt x="295" y="439"/>
                </a:cubicBezTo>
                <a:cubicBezTo>
                  <a:pt x="291" y="437"/>
                  <a:pt x="287" y="435"/>
                  <a:pt x="283" y="433"/>
                </a:cubicBezTo>
                <a:cubicBezTo>
                  <a:pt x="279" y="432"/>
                  <a:pt x="275" y="431"/>
                  <a:pt x="271" y="429"/>
                </a:cubicBezTo>
                <a:cubicBezTo>
                  <a:pt x="267" y="428"/>
                  <a:pt x="263" y="427"/>
                  <a:pt x="259" y="426"/>
                </a:cubicBezTo>
                <a:cubicBezTo>
                  <a:pt x="246" y="424"/>
                  <a:pt x="233" y="424"/>
                  <a:pt x="220" y="425"/>
                </a:cubicBezTo>
                <a:cubicBezTo>
                  <a:pt x="217" y="388"/>
                  <a:pt x="214" y="351"/>
                  <a:pt x="213" y="313"/>
                </a:cubicBezTo>
                <a:cubicBezTo>
                  <a:pt x="225" y="301"/>
                  <a:pt x="237" y="289"/>
                  <a:pt x="249" y="277"/>
                </a:cubicBezTo>
                <a:cubicBezTo>
                  <a:pt x="254" y="272"/>
                  <a:pt x="259" y="266"/>
                  <a:pt x="264" y="261"/>
                </a:cubicBezTo>
                <a:cubicBezTo>
                  <a:pt x="279" y="246"/>
                  <a:pt x="294" y="230"/>
                  <a:pt x="307" y="213"/>
                </a:cubicBezTo>
                <a:cubicBezTo>
                  <a:pt x="308" y="211"/>
                  <a:pt x="308" y="211"/>
                  <a:pt x="308" y="211"/>
                </a:cubicBezTo>
                <a:cubicBezTo>
                  <a:pt x="309" y="210"/>
                  <a:pt x="309" y="210"/>
                  <a:pt x="309" y="210"/>
                </a:cubicBezTo>
                <a:cubicBezTo>
                  <a:pt x="309" y="210"/>
                  <a:pt x="310" y="209"/>
                  <a:pt x="310" y="209"/>
                </a:cubicBezTo>
                <a:cubicBezTo>
                  <a:pt x="312" y="205"/>
                  <a:pt x="312" y="205"/>
                  <a:pt x="312" y="205"/>
                </a:cubicBezTo>
                <a:cubicBezTo>
                  <a:pt x="313" y="203"/>
                  <a:pt x="315" y="201"/>
                  <a:pt x="316" y="198"/>
                </a:cubicBezTo>
                <a:cubicBezTo>
                  <a:pt x="321" y="190"/>
                  <a:pt x="321" y="190"/>
                  <a:pt x="321" y="190"/>
                </a:cubicBezTo>
                <a:cubicBezTo>
                  <a:pt x="325" y="182"/>
                  <a:pt x="325" y="182"/>
                  <a:pt x="325" y="182"/>
                </a:cubicBezTo>
                <a:cubicBezTo>
                  <a:pt x="330" y="172"/>
                  <a:pt x="334" y="161"/>
                  <a:pt x="337" y="149"/>
                </a:cubicBezTo>
                <a:cubicBezTo>
                  <a:pt x="344" y="127"/>
                  <a:pt x="346" y="102"/>
                  <a:pt x="343" y="78"/>
                </a:cubicBezTo>
                <a:cubicBezTo>
                  <a:pt x="341" y="66"/>
                  <a:pt x="337" y="54"/>
                  <a:pt x="332" y="43"/>
                </a:cubicBezTo>
                <a:cubicBezTo>
                  <a:pt x="331" y="41"/>
                  <a:pt x="331" y="40"/>
                  <a:pt x="330" y="38"/>
                </a:cubicBezTo>
                <a:cubicBezTo>
                  <a:pt x="329" y="36"/>
                  <a:pt x="329" y="36"/>
                  <a:pt x="329" y="36"/>
                </a:cubicBezTo>
                <a:cubicBezTo>
                  <a:pt x="328" y="34"/>
                  <a:pt x="328" y="34"/>
                  <a:pt x="328" y="34"/>
                </a:cubicBezTo>
                <a:cubicBezTo>
                  <a:pt x="326" y="31"/>
                  <a:pt x="324" y="28"/>
                  <a:pt x="322" y="26"/>
                </a:cubicBezTo>
                <a:cubicBezTo>
                  <a:pt x="318" y="20"/>
                  <a:pt x="314" y="15"/>
                  <a:pt x="308" y="10"/>
                </a:cubicBezTo>
                <a:cubicBezTo>
                  <a:pt x="302" y="6"/>
                  <a:pt x="294" y="2"/>
                  <a:pt x="286" y="0"/>
                </a:cubicBezTo>
                <a:cubicBezTo>
                  <a:pt x="284" y="0"/>
                  <a:pt x="284" y="0"/>
                  <a:pt x="284" y="0"/>
                </a:cubicBezTo>
                <a:cubicBezTo>
                  <a:pt x="285" y="0"/>
                  <a:pt x="282" y="0"/>
                  <a:pt x="282" y="0"/>
                </a:cubicBezTo>
                <a:cubicBezTo>
                  <a:pt x="280" y="0"/>
                  <a:pt x="280" y="0"/>
                  <a:pt x="280" y="0"/>
                </a:cubicBezTo>
                <a:cubicBezTo>
                  <a:pt x="277" y="0"/>
                  <a:pt x="277" y="0"/>
                  <a:pt x="277" y="0"/>
                </a:cubicBezTo>
                <a:cubicBezTo>
                  <a:pt x="276" y="0"/>
                  <a:pt x="275" y="0"/>
                  <a:pt x="274" y="0"/>
                </a:cubicBezTo>
                <a:cubicBezTo>
                  <a:pt x="273" y="0"/>
                  <a:pt x="271" y="0"/>
                  <a:pt x="270" y="0"/>
                </a:cubicBezTo>
                <a:cubicBezTo>
                  <a:pt x="269" y="0"/>
                  <a:pt x="268" y="1"/>
                  <a:pt x="267" y="1"/>
                </a:cubicBezTo>
                <a:cubicBezTo>
                  <a:pt x="265" y="1"/>
                  <a:pt x="263" y="2"/>
                  <a:pt x="261" y="3"/>
                </a:cubicBezTo>
                <a:cubicBezTo>
                  <a:pt x="253" y="5"/>
                  <a:pt x="247" y="10"/>
                  <a:pt x="241" y="14"/>
                </a:cubicBezTo>
                <a:cubicBezTo>
                  <a:pt x="236" y="19"/>
                  <a:pt x="232" y="24"/>
                  <a:pt x="228" y="30"/>
                </a:cubicBezTo>
                <a:cubicBezTo>
                  <a:pt x="224" y="35"/>
                  <a:pt x="221" y="40"/>
                  <a:pt x="218" y="46"/>
                </a:cubicBezTo>
                <a:cubicBezTo>
                  <a:pt x="217" y="49"/>
                  <a:pt x="216" y="52"/>
                  <a:pt x="214" y="54"/>
                </a:cubicBezTo>
                <a:cubicBezTo>
                  <a:pt x="213" y="57"/>
                  <a:pt x="213" y="57"/>
                  <a:pt x="213" y="57"/>
                </a:cubicBezTo>
                <a:cubicBezTo>
                  <a:pt x="213" y="59"/>
                  <a:pt x="213" y="59"/>
                  <a:pt x="213" y="59"/>
                </a:cubicBezTo>
                <a:cubicBezTo>
                  <a:pt x="211" y="63"/>
                  <a:pt x="211" y="63"/>
                  <a:pt x="211" y="63"/>
                </a:cubicBezTo>
                <a:cubicBezTo>
                  <a:pt x="205" y="78"/>
                  <a:pt x="205" y="78"/>
                  <a:pt x="205" y="78"/>
                </a:cubicBezTo>
                <a:cubicBezTo>
                  <a:pt x="203" y="83"/>
                  <a:pt x="202" y="89"/>
                  <a:pt x="200" y="94"/>
                </a:cubicBezTo>
                <a:cubicBezTo>
                  <a:pt x="196" y="105"/>
                  <a:pt x="194" y="116"/>
                  <a:pt x="191" y="126"/>
                </a:cubicBezTo>
                <a:cubicBezTo>
                  <a:pt x="189" y="132"/>
                  <a:pt x="188" y="137"/>
                  <a:pt x="187" y="142"/>
                </a:cubicBezTo>
                <a:cubicBezTo>
                  <a:pt x="186" y="148"/>
                  <a:pt x="184" y="153"/>
                  <a:pt x="183" y="159"/>
                </a:cubicBezTo>
                <a:cubicBezTo>
                  <a:pt x="182" y="164"/>
                  <a:pt x="181" y="169"/>
                  <a:pt x="180" y="175"/>
                </a:cubicBezTo>
                <a:cubicBezTo>
                  <a:pt x="180" y="180"/>
                  <a:pt x="179" y="186"/>
                  <a:pt x="178" y="191"/>
                </a:cubicBezTo>
                <a:cubicBezTo>
                  <a:pt x="176" y="202"/>
                  <a:pt x="175" y="213"/>
                  <a:pt x="174" y="223"/>
                </a:cubicBezTo>
                <a:cubicBezTo>
                  <a:pt x="172" y="245"/>
                  <a:pt x="171" y="266"/>
                  <a:pt x="171" y="288"/>
                </a:cubicBezTo>
                <a:cubicBezTo>
                  <a:pt x="171" y="296"/>
                  <a:pt x="171" y="305"/>
                  <a:pt x="171" y="314"/>
                </a:cubicBezTo>
                <a:cubicBezTo>
                  <a:pt x="162" y="320"/>
                  <a:pt x="154" y="326"/>
                  <a:pt x="146" y="332"/>
                </a:cubicBezTo>
                <a:cubicBezTo>
                  <a:pt x="128" y="345"/>
                  <a:pt x="111" y="358"/>
                  <a:pt x="94" y="372"/>
                </a:cubicBezTo>
                <a:cubicBezTo>
                  <a:pt x="86" y="380"/>
                  <a:pt x="78" y="387"/>
                  <a:pt x="70" y="395"/>
                </a:cubicBezTo>
                <a:cubicBezTo>
                  <a:pt x="66" y="399"/>
                  <a:pt x="62" y="403"/>
                  <a:pt x="59" y="407"/>
                </a:cubicBezTo>
                <a:cubicBezTo>
                  <a:pt x="55" y="411"/>
                  <a:pt x="52" y="415"/>
                  <a:pt x="48" y="420"/>
                </a:cubicBezTo>
                <a:cubicBezTo>
                  <a:pt x="41" y="428"/>
                  <a:pt x="35" y="438"/>
                  <a:pt x="29" y="447"/>
                </a:cubicBezTo>
                <a:cubicBezTo>
                  <a:pt x="24" y="457"/>
                  <a:pt x="19" y="466"/>
                  <a:pt x="14" y="477"/>
                </a:cubicBezTo>
                <a:cubicBezTo>
                  <a:pt x="10" y="487"/>
                  <a:pt x="7" y="497"/>
                  <a:pt x="4" y="508"/>
                </a:cubicBezTo>
                <a:cubicBezTo>
                  <a:pt x="2" y="519"/>
                  <a:pt x="1" y="530"/>
                  <a:pt x="1" y="541"/>
                </a:cubicBezTo>
                <a:cubicBezTo>
                  <a:pt x="0" y="544"/>
                  <a:pt x="0" y="547"/>
                  <a:pt x="1" y="550"/>
                </a:cubicBezTo>
                <a:cubicBezTo>
                  <a:pt x="1" y="553"/>
                  <a:pt x="1" y="555"/>
                  <a:pt x="1" y="558"/>
                </a:cubicBezTo>
                <a:cubicBezTo>
                  <a:pt x="2" y="567"/>
                  <a:pt x="2" y="567"/>
                  <a:pt x="2" y="567"/>
                </a:cubicBezTo>
                <a:cubicBezTo>
                  <a:pt x="3" y="570"/>
                  <a:pt x="3" y="572"/>
                  <a:pt x="4" y="575"/>
                </a:cubicBezTo>
                <a:cubicBezTo>
                  <a:pt x="6" y="586"/>
                  <a:pt x="10" y="596"/>
                  <a:pt x="15" y="606"/>
                </a:cubicBezTo>
                <a:cubicBezTo>
                  <a:pt x="24" y="627"/>
                  <a:pt x="38" y="644"/>
                  <a:pt x="54" y="659"/>
                </a:cubicBezTo>
                <a:cubicBezTo>
                  <a:pt x="60" y="664"/>
                  <a:pt x="60" y="664"/>
                  <a:pt x="60" y="664"/>
                </a:cubicBezTo>
                <a:cubicBezTo>
                  <a:pt x="66" y="670"/>
                  <a:pt x="66" y="670"/>
                  <a:pt x="66" y="670"/>
                </a:cubicBezTo>
                <a:cubicBezTo>
                  <a:pt x="73" y="675"/>
                  <a:pt x="73" y="675"/>
                  <a:pt x="73" y="675"/>
                </a:cubicBezTo>
                <a:cubicBezTo>
                  <a:pt x="79" y="679"/>
                  <a:pt x="79" y="679"/>
                  <a:pt x="79" y="679"/>
                </a:cubicBezTo>
                <a:cubicBezTo>
                  <a:pt x="86" y="684"/>
                  <a:pt x="86" y="684"/>
                  <a:pt x="86" y="684"/>
                </a:cubicBezTo>
                <a:cubicBezTo>
                  <a:pt x="89" y="685"/>
                  <a:pt x="91" y="686"/>
                  <a:pt x="93" y="688"/>
                </a:cubicBezTo>
                <a:cubicBezTo>
                  <a:pt x="98" y="690"/>
                  <a:pt x="103" y="693"/>
                  <a:pt x="108" y="695"/>
                </a:cubicBezTo>
                <a:cubicBezTo>
                  <a:pt x="139" y="710"/>
                  <a:pt x="174" y="717"/>
                  <a:pt x="208" y="715"/>
                </a:cubicBezTo>
                <a:cubicBezTo>
                  <a:pt x="209" y="723"/>
                  <a:pt x="209" y="731"/>
                  <a:pt x="209" y="739"/>
                </a:cubicBezTo>
                <a:cubicBezTo>
                  <a:pt x="210" y="772"/>
                  <a:pt x="210" y="803"/>
                  <a:pt x="207" y="833"/>
                </a:cubicBezTo>
                <a:cubicBezTo>
                  <a:pt x="205" y="861"/>
                  <a:pt x="199" y="888"/>
                  <a:pt x="185" y="907"/>
                </a:cubicBezTo>
                <a:cubicBezTo>
                  <a:pt x="182" y="912"/>
                  <a:pt x="178" y="916"/>
                  <a:pt x="174" y="920"/>
                </a:cubicBezTo>
                <a:cubicBezTo>
                  <a:pt x="174" y="920"/>
                  <a:pt x="174" y="919"/>
                  <a:pt x="174" y="920"/>
                </a:cubicBezTo>
                <a:cubicBezTo>
                  <a:pt x="173" y="920"/>
                  <a:pt x="173" y="920"/>
                  <a:pt x="173" y="920"/>
                </a:cubicBezTo>
                <a:cubicBezTo>
                  <a:pt x="173" y="921"/>
                  <a:pt x="173" y="921"/>
                  <a:pt x="173" y="921"/>
                </a:cubicBezTo>
                <a:cubicBezTo>
                  <a:pt x="171" y="922"/>
                  <a:pt x="171" y="922"/>
                  <a:pt x="171" y="922"/>
                </a:cubicBezTo>
                <a:cubicBezTo>
                  <a:pt x="168" y="925"/>
                  <a:pt x="168" y="925"/>
                  <a:pt x="168" y="925"/>
                </a:cubicBezTo>
                <a:cubicBezTo>
                  <a:pt x="165" y="926"/>
                  <a:pt x="163" y="928"/>
                  <a:pt x="161" y="929"/>
                </a:cubicBezTo>
                <a:cubicBezTo>
                  <a:pt x="151" y="934"/>
                  <a:pt x="141" y="936"/>
                  <a:pt x="131" y="937"/>
                </a:cubicBezTo>
                <a:cubicBezTo>
                  <a:pt x="126" y="937"/>
                  <a:pt x="121" y="936"/>
                  <a:pt x="117" y="935"/>
                </a:cubicBezTo>
                <a:cubicBezTo>
                  <a:pt x="115" y="935"/>
                  <a:pt x="114" y="934"/>
                  <a:pt x="113" y="934"/>
                </a:cubicBezTo>
                <a:cubicBezTo>
                  <a:pt x="112" y="933"/>
                  <a:pt x="112" y="933"/>
                  <a:pt x="112" y="933"/>
                </a:cubicBezTo>
                <a:cubicBezTo>
                  <a:pt x="111" y="933"/>
                  <a:pt x="111" y="933"/>
                  <a:pt x="111" y="933"/>
                </a:cubicBezTo>
                <a:cubicBezTo>
                  <a:pt x="110" y="933"/>
                  <a:pt x="110" y="933"/>
                  <a:pt x="110" y="933"/>
                </a:cubicBezTo>
                <a:cubicBezTo>
                  <a:pt x="110" y="933"/>
                  <a:pt x="110" y="933"/>
                  <a:pt x="110" y="933"/>
                </a:cubicBezTo>
                <a:cubicBezTo>
                  <a:pt x="109" y="932"/>
                  <a:pt x="108" y="932"/>
                  <a:pt x="107" y="931"/>
                </a:cubicBezTo>
                <a:cubicBezTo>
                  <a:pt x="105" y="931"/>
                  <a:pt x="105" y="930"/>
                  <a:pt x="104" y="930"/>
                </a:cubicBezTo>
                <a:cubicBezTo>
                  <a:pt x="96" y="925"/>
                  <a:pt x="89" y="919"/>
                  <a:pt x="85" y="912"/>
                </a:cubicBezTo>
                <a:cubicBezTo>
                  <a:pt x="80" y="905"/>
                  <a:pt x="77" y="897"/>
                  <a:pt x="76" y="890"/>
                </a:cubicBezTo>
                <a:cubicBezTo>
                  <a:pt x="76" y="886"/>
                  <a:pt x="76" y="882"/>
                  <a:pt x="76" y="879"/>
                </a:cubicBezTo>
                <a:cubicBezTo>
                  <a:pt x="76" y="877"/>
                  <a:pt x="76" y="877"/>
                  <a:pt x="76" y="877"/>
                </a:cubicBezTo>
                <a:cubicBezTo>
                  <a:pt x="76" y="878"/>
                  <a:pt x="76" y="877"/>
                  <a:pt x="76" y="877"/>
                </a:cubicBezTo>
                <a:cubicBezTo>
                  <a:pt x="76" y="877"/>
                  <a:pt x="76" y="877"/>
                  <a:pt x="76" y="877"/>
                </a:cubicBezTo>
                <a:cubicBezTo>
                  <a:pt x="77" y="876"/>
                  <a:pt x="77" y="876"/>
                  <a:pt x="77" y="876"/>
                </a:cubicBezTo>
                <a:cubicBezTo>
                  <a:pt x="77" y="875"/>
                  <a:pt x="77" y="874"/>
                  <a:pt x="77" y="873"/>
                </a:cubicBezTo>
                <a:cubicBezTo>
                  <a:pt x="78" y="872"/>
                  <a:pt x="78" y="870"/>
                  <a:pt x="79" y="869"/>
                </a:cubicBezTo>
                <a:cubicBezTo>
                  <a:pt x="83" y="858"/>
                  <a:pt x="90" y="850"/>
                  <a:pt x="98" y="845"/>
                </a:cubicBezTo>
                <a:cubicBezTo>
                  <a:pt x="95" y="849"/>
                  <a:pt x="94" y="854"/>
                  <a:pt x="94" y="859"/>
                </a:cubicBezTo>
                <a:cubicBezTo>
                  <a:pt x="94" y="874"/>
                  <a:pt x="106" y="886"/>
                  <a:pt x="121" y="886"/>
                </a:cubicBezTo>
                <a:cubicBezTo>
                  <a:pt x="136" y="886"/>
                  <a:pt x="148" y="874"/>
                  <a:pt x="148" y="859"/>
                </a:cubicBezTo>
                <a:cubicBezTo>
                  <a:pt x="148" y="847"/>
                  <a:pt x="141" y="837"/>
                  <a:pt x="131" y="834"/>
                </a:cubicBezTo>
                <a:cubicBezTo>
                  <a:pt x="131" y="833"/>
                  <a:pt x="131" y="833"/>
                  <a:pt x="131" y="833"/>
                </a:cubicBezTo>
                <a:cubicBezTo>
                  <a:pt x="131" y="833"/>
                  <a:pt x="130" y="833"/>
                  <a:pt x="130" y="833"/>
                </a:cubicBezTo>
                <a:cubicBezTo>
                  <a:pt x="127" y="832"/>
                  <a:pt x="124" y="832"/>
                  <a:pt x="121" y="832"/>
                </a:cubicBezTo>
                <a:cubicBezTo>
                  <a:pt x="121" y="832"/>
                  <a:pt x="120" y="832"/>
                  <a:pt x="120" y="832"/>
                </a:cubicBezTo>
                <a:cubicBezTo>
                  <a:pt x="114" y="832"/>
                  <a:pt x="106" y="832"/>
                  <a:pt x="98" y="836"/>
                </a:cubicBezTo>
                <a:cubicBezTo>
                  <a:pt x="93" y="838"/>
                  <a:pt x="87" y="842"/>
                  <a:pt x="82" y="846"/>
                </a:cubicBezTo>
                <a:cubicBezTo>
                  <a:pt x="77" y="851"/>
                  <a:pt x="72" y="857"/>
                  <a:pt x="68" y="864"/>
                </a:cubicBezTo>
                <a:cubicBezTo>
                  <a:pt x="67" y="866"/>
                  <a:pt x="66" y="868"/>
                  <a:pt x="66" y="870"/>
                </a:cubicBezTo>
                <a:cubicBezTo>
                  <a:pt x="65" y="871"/>
                  <a:pt x="65" y="872"/>
                  <a:pt x="65" y="873"/>
                </a:cubicBezTo>
                <a:cubicBezTo>
                  <a:pt x="64" y="874"/>
                  <a:pt x="64" y="874"/>
                  <a:pt x="64" y="874"/>
                </a:cubicBezTo>
                <a:cubicBezTo>
                  <a:pt x="64" y="874"/>
                  <a:pt x="64" y="874"/>
                  <a:pt x="64" y="874"/>
                </a:cubicBezTo>
                <a:cubicBezTo>
                  <a:pt x="64" y="875"/>
                  <a:pt x="64" y="874"/>
                  <a:pt x="64" y="875"/>
                </a:cubicBezTo>
                <a:cubicBezTo>
                  <a:pt x="64" y="877"/>
                  <a:pt x="64" y="877"/>
                  <a:pt x="64" y="877"/>
                </a:cubicBezTo>
                <a:cubicBezTo>
                  <a:pt x="63" y="881"/>
                  <a:pt x="63" y="886"/>
                  <a:pt x="63" y="891"/>
                </a:cubicBezTo>
                <a:cubicBezTo>
                  <a:pt x="63" y="900"/>
                  <a:pt x="66" y="911"/>
                  <a:pt x="71" y="920"/>
                </a:cubicBezTo>
                <a:cubicBezTo>
                  <a:pt x="76" y="930"/>
                  <a:pt x="84" y="939"/>
                  <a:pt x="94" y="946"/>
                </a:cubicBezTo>
                <a:cubicBezTo>
                  <a:pt x="95" y="947"/>
                  <a:pt x="97" y="948"/>
                  <a:pt x="98" y="948"/>
                </a:cubicBezTo>
                <a:cubicBezTo>
                  <a:pt x="99" y="949"/>
                  <a:pt x="101" y="950"/>
                  <a:pt x="102" y="950"/>
                </a:cubicBezTo>
                <a:cubicBezTo>
                  <a:pt x="102" y="950"/>
                  <a:pt x="103" y="951"/>
                  <a:pt x="103" y="951"/>
                </a:cubicBezTo>
                <a:cubicBezTo>
                  <a:pt x="103" y="951"/>
                  <a:pt x="103" y="951"/>
                  <a:pt x="103" y="951"/>
                </a:cubicBezTo>
                <a:cubicBezTo>
                  <a:pt x="104" y="951"/>
                  <a:pt x="104" y="951"/>
                  <a:pt x="104" y="951"/>
                </a:cubicBezTo>
                <a:cubicBezTo>
                  <a:pt x="106" y="952"/>
                  <a:pt x="106" y="952"/>
                  <a:pt x="106" y="952"/>
                </a:cubicBezTo>
                <a:cubicBezTo>
                  <a:pt x="108" y="953"/>
                  <a:pt x="109" y="953"/>
                  <a:pt x="111" y="954"/>
                </a:cubicBezTo>
                <a:cubicBezTo>
                  <a:pt x="117" y="956"/>
                  <a:pt x="124" y="957"/>
                  <a:pt x="130" y="958"/>
                </a:cubicBezTo>
                <a:cubicBezTo>
                  <a:pt x="144" y="958"/>
                  <a:pt x="158" y="956"/>
                  <a:pt x="171" y="950"/>
                </a:cubicBezTo>
                <a:cubicBezTo>
                  <a:pt x="174" y="949"/>
                  <a:pt x="178" y="947"/>
                  <a:pt x="181" y="945"/>
                </a:cubicBezTo>
                <a:cubicBezTo>
                  <a:pt x="182" y="944"/>
                  <a:pt x="184" y="943"/>
                  <a:pt x="186" y="942"/>
                </a:cubicBezTo>
                <a:cubicBezTo>
                  <a:pt x="188" y="941"/>
                  <a:pt x="188" y="941"/>
                  <a:pt x="188" y="941"/>
                </a:cubicBezTo>
                <a:cubicBezTo>
                  <a:pt x="189" y="940"/>
                  <a:pt x="189" y="940"/>
                  <a:pt x="189" y="940"/>
                </a:cubicBezTo>
                <a:cubicBezTo>
                  <a:pt x="189" y="939"/>
                  <a:pt x="189" y="939"/>
                  <a:pt x="189" y="939"/>
                </a:cubicBezTo>
                <a:cubicBezTo>
                  <a:pt x="189" y="940"/>
                  <a:pt x="190" y="939"/>
                  <a:pt x="190" y="939"/>
                </a:cubicBezTo>
                <a:cubicBezTo>
                  <a:pt x="196" y="934"/>
                  <a:pt x="201" y="929"/>
                  <a:pt x="206" y="923"/>
                </a:cubicBezTo>
                <a:cubicBezTo>
                  <a:pt x="216" y="911"/>
                  <a:pt x="223" y="897"/>
                  <a:pt x="228" y="882"/>
                </a:cubicBezTo>
                <a:cubicBezTo>
                  <a:pt x="233" y="867"/>
                  <a:pt x="236" y="852"/>
                  <a:pt x="238" y="836"/>
                </a:cubicBezTo>
                <a:cubicBezTo>
                  <a:pt x="242" y="805"/>
                  <a:pt x="244" y="773"/>
                  <a:pt x="245" y="739"/>
                </a:cubicBezTo>
                <a:cubicBezTo>
                  <a:pt x="245" y="729"/>
                  <a:pt x="245" y="718"/>
                  <a:pt x="245" y="708"/>
                </a:cubicBezTo>
                <a:cubicBezTo>
                  <a:pt x="281" y="697"/>
                  <a:pt x="312" y="675"/>
                  <a:pt x="333" y="646"/>
                </a:cubicBezTo>
                <a:cubicBezTo>
                  <a:pt x="339" y="638"/>
                  <a:pt x="344" y="629"/>
                  <a:pt x="349" y="620"/>
                </a:cubicBezTo>
                <a:cubicBezTo>
                  <a:pt x="350" y="618"/>
                  <a:pt x="351" y="616"/>
                  <a:pt x="352" y="613"/>
                </a:cubicBezTo>
                <a:cubicBezTo>
                  <a:pt x="353" y="610"/>
                  <a:pt x="353" y="610"/>
                  <a:pt x="353" y="610"/>
                </a:cubicBezTo>
                <a:cubicBezTo>
                  <a:pt x="354" y="608"/>
                  <a:pt x="354" y="608"/>
                  <a:pt x="354" y="608"/>
                </a:cubicBezTo>
                <a:cubicBezTo>
                  <a:pt x="354" y="606"/>
                  <a:pt x="354" y="606"/>
                  <a:pt x="354" y="606"/>
                </a:cubicBezTo>
                <a:cubicBezTo>
                  <a:pt x="356" y="600"/>
                  <a:pt x="356" y="600"/>
                  <a:pt x="356" y="600"/>
                </a:cubicBezTo>
                <a:cubicBezTo>
                  <a:pt x="357" y="598"/>
                  <a:pt x="357" y="598"/>
                  <a:pt x="357" y="598"/>
                </a:cubicBezTo>
                <a:cubicBezTo>
                  <a:pt x="358" y="596"/>
                  <a:pt x="358" y="596"/>
                  <a:pt x="358" y="596"/>
                </a:cubicBezTo>
                <a:cubicBezTo>
                  <a:pt x="359" y="592"/>
                  <a:pt x="359" y="592"/>
                  <a:pt x="359" y="592"/>
                </a:cubicBezTo>
                <a:cubicBezTo>
                  <a:pt x="363" y="573"/>
                  <a:pt x="363" y="554"/>
                  <a:pt x="361" y="535"/>
                </a:cubicBezTo>
                <a:close/>
                <a:moveTo>
                  <a:pt x="214" y="227"/>
                </a:moveTo>
                <a:cubicBezTo>
                  <a:pt x="215" y="217"/>
                  <a:pt x="216" y="206"/>
                  <a:pt x="217" y="196"/>
                </a:cubicBezTo>
                <a:cubicBezTo>
                  <a:pt x="218" y="191"/>
                  <a:pt x="219" y="186"/>
                  <a:pt x="219" y="181"/>
                </a:cubicBezTo>
                <a:cubicBezTo>
                  <a:pt x="220" y="176"/>
                  <a:pt x="221" y="171"/>
                  <a:pt x="222" y="166"/>
                </a:cubicBezTo>
                <a:cubicBezTo>
                  <a:pt x="222" y="160"/>
                  <a:pt x="223" y="155"/>
                  <a:pt x="224" y="150"/>
                </a:cubicBezTo>
                <a:cubicBezTo>
                  <a:pt x="226" y="145"/>
                  <a:pt x="226" y="140"/>
                  <a:pt x="228" y="135"/>
                </a:cubicBezTo>
                <a:cubicBezTo>
                  <a:pt x="230" y="125"/>
                  <a:pt x="232" y="115"/>
                  <a:pt x="235" y="105"/>
                </a:cubicBezTo>
                <a:cubicBezTo>
                  <a:pt x="237" y="100"/>
                  <a:pt x="238" y="96"/>
                  <a:pt x="240" y="90"/>
                </a:cubicBezTo>
                <a:cubicBezTo>
                  <a:pt x="245" y="75"/>
                  <a:pt x="245" y="75"/>
                  <a:pt x="245" y="75"/>
                </a:cubicBezTo>
                <a:cubicBezTo>
                  <a:pt x="247" y="71"/>
                  <a:pt x="247" y="71"/>
                  <a:pt x="247" y="71"/>
                </a:cubicBezTo>
                <a:cubicBezTo>
                  <a:pt x="247" y="70"/>
                  <a:pt x="247" y="70"/>
                  <a:pt x="247" y="70"/>
                </a:cubicBezTo>
                <a:cubicBezTo>
                  <a:pt x="247" y="70"/>
                  <a:pt x="247" y="70"/>
                  <a:pt x="247" y="70"/>
                </a:cubicBezTo>
                <a:cubicBezTo>
                  <a:pt x="248" y="68"/>
                  <a:pt x="248" y="68"/>
                  <a:pt x="248" y="68"/>
                </a:cubicBezTo>
                <a:cubicBezTo>
                  <a:pt x="249" y="66"/>
                  <a:pt x="250" y="64"/>
                  <a:pt x="251" y="62"/>
                </a:cubicBezTo>
                <a:cubicBezTo>
                  <a:pt x="252" y="57"/>
                  <a:pt x="255" y="53"/>
                  <a:pt x="257" y="50"/>
                </a:cubicBezTo>
                <a:cubicBezTo>
                  <a:pt x="260" y="46"/>
                  <a:pt x="262" y="43"/>
                  <a:pt x="265" y="40"/>
                </a:cubicBezTo>
                <a:cubicBezTo>
                  <a:pt x="268" y="38"/>
                  <a:pt x="270" y="36"/>
                  <a:pt x="273" y="35"/>
                </a:cubicBezTo>
                <a:cubicBezTo>
                  <a:pt x="273" y="34"/>
                  <a:pt x="274" y="34"/>
                  <a:pt x="275" y="34"/>
                </a:cubicBezTo>
                <a:cubicBezTo>
                  <a:pt x="275" y="34"/>
                  <a:pt x="275" y="34"/>
                  <a:pt x="275" y="34"/>
                </a:cubicBezTo>
                <a:cubicBezTo>
                  <a:pt x="276" y="34"/>
                  <a:pt x="276" y="34"/>
                  <a:pt x="276" y="34"/>
                </a:cubicBezTo>
                <a:cubicBezTo>
                  <a:pt x="276" y="34"/>
                  <a:pt x="276" y="34"/>
                  <a:pt x="276" y="34"/>
                </a:cubicBezTo>
                <a:cubicBezTo>
                  <a:pt x="278" y="34"/>
                  <a:pt x="278" y="34"/>
                  <a:pt x="278" y="34"/>
                </a:cubicBezTo>
                <a:cubicBezTo>
                  <a:pt x="280" y="34"/>
                  <a:pt x="280" y="34"/>
                  <a:pt x="280" y="34"/>
                </a:cubicBezTo>
                <a:cubicBezTo>
                  <a:pt x="280" y="34"/>
                  <a:pt x="280" y="34"/>
                  <a:pt x="280" y="34"/>
                </a:cubicBezTo>
                <a:cubicBezTo>
                  <a:pt x="283" y="34"/>
                  <a:pt x="285" y="35"/>
                  <a:pt x="288" y="37"/>
                </a:cubicBezTo>
                <a:cubicBezTo>
                  <a:pt x="291" y="39"/>
                  <a:pt x="294" y="42"/>
                  <a:pt x="296" y="45"/>
                </a:cubicBezTo>
                <a:cubicBezTo>
                  <a:pt x="298" y="46"/>
                  <a:pt x="299" y="48"/>
                  <a:pt x="300" y="50"/>
                </a:cubicBezTo>
                <a:cubicBezTo>
                  <a:pt x="301" y="51"/>
                  <a:pt x="301" y="51"/>
                  <a:pt x="301" y="51"/>
                </a:cubicBezTo>
                <a:cubicBezTo>
                  <a:pt x="302" y="53"/>
                  <a:pt x="302" y="53"/>
                  <a:pt x="302" y="53"/>
                </a:cubicBezTo>
                <a:cubicBezTo>
                  <a:pt x="302" y="54"/>
                  <a:pt x="303" y="55"/>
                  <a:pt x="304" y="56"/>
                </a:cubicBezTo>
                <a:cubicBezTo>
                  <a:pt x="308" y="65"/>
                  <a:pt x="311" y="74"/>
                  <a:pt x="313" y="83"/>
                </a:cubicBezTo>
                <a:cubicBezTo>
                  <a:pt x="317" y="102"/>
                  <a:pt x="317" y="123"/>
                  <a:pt x="312" y="143"/>
                </a:cubicBezTo>
                <a:cubicBezTo>
                  <a:pt x="310" y="153"/>
                  <a:pt x="307" y="163"/>
                  <a:pt x="303" y="173"/>
                </a:cubicBezTo>
                <a:cubicBezTo>
                  <a:pt x="300" y="180"/>
                  <a:pt x="300" y="180"/>
                  <a:pt x="300" y="180"/>
                </a:cubicBezTo>
                <a:cubicBezTo>
                  <a:pt x="297" y="187"/>
                  <a:pt x="297" y="187"/>
                  <a:pt x="297" y="187"/>
                </a:cubicBezTo>
                <a:cubicBezTo>
                  <a:pt x="296" y="189"/>
                  <a:pt x="294" y="191"/>
                  <a:pt x="293" y="194"/>
                </a:cubicBezTo>
                <a:cubicBezTo>
                  <a:pt x="291" y="197"/>
                  <a:pt x="291" y="197"/>
                  <a:pt x="291" y="197"/>
                </a:cubicBezTo>
                <a:cubicBezTo>
                  <a:pt x="289" y="200"/>
                  <a:pt x="289" y="200"/>
                  <a:pt x="289" y="200"/>
                </a:cubicBezTo>
                <a:cubicBezTo>
                  <a:pt x="278" y="218"/>
                  <a:pt x="264" y="235"/>
                  <a:pt x="249" y="250"/>
                </a:cubicBezTo>
                <a:cubicBezTo>
                  <a:pt x="237" y="261"/>
                  <a:pt x="225" y="272"/>
                  <a:pt x="212" y="282"/>
                </a:cubicBezTo>
                <a:cubicBezTo>
                  <a:pt x="212" y="264"/>
                  <a:pt x="213" y="245"/>
                  <a:pt x="214" y="227"/>
                </a:cubicBezTo>
                <a:close/>
                <a:moveTo>
                  <a:pt x="149" y="677"/>
                </a:moveTo>
                <a:cubicBezTo>
                  <a:pt x="16" y="637"/>
                  <a:pt x="34" y="470"/>
                  <a:pt x="172" y="352"/>
                </a:cubicBezTo>
                <a:cubicBezTo>
                  <a:pt x="172" y="372"/>
                  <a:pt x="174" y="392"/>
                  <a:pt x="176" y="412"/>
                </a:cubicBezTo>
                <a:cubicBezTo>
                  <a:pt x="176" y="420"/>
                  <a:pt x="177" y="429"/>
                  <a:pt x="178" y="438"/>
                </a:cubicBezTo>
                <a:cubicBezTo>
                  <a:pt x="176" y="438"/>
                  <a:pt x="174" y="439"/>
                  <a:pt x="172" y="440"/>
                </a:cubicBezTo>
                <a:cubicBezTo>
                  <a:pt x="166" y="444"/>
                  <a:pt x="161" y="448"/>
                  <a:pt x="155" y="452"/>
                </a:cubicBezTo>
                <a:cubicBezTo>
                  <a:pt x="153" y="454"/>
                  <a:pt x="150" y="456"/>
                  <a:pt x="148" y="458"/>
                </a:cubicBezTo>
                <a:cubicBezTo>
                  <a:pt x="145" y="460"/>
                  <a:pt x="143" y="463"/>
                  <a:pt x="141" y="465"/>
                </a:cubicBezTo>
                <a:cubicBezTo>
                  <a:pt x="140" y="466"/>
                  <a:pt x="139" y="467"/>
                  <a:pt x="139" y="467"/>
                </a:cubicBezTo>
                <a:cubicBezTo>
                  <a:pt x="137" y="469"/>
                  <a:pt x="137" y="469"/>
                  <a:pt x="137" y="469"/>
                </a:cubicBezTo>
                <a:cubicBezTo>
                  <a:pt x="135" y="472"/>
                  <a:pt x="135" y="472"/>
                  <a:pt x="135" y="472"/>
                </a:cubicBezTo>
                <a:cubicBezTo>
                  <a:pt x="134" y="474"/>
                  <a:pt x="133" y="475"/>
                  <a:pt x="132" y="476"/>
                </a:cubicBezTo>
                <a:cubicBezTo>
                  <a:pt x="131" y="477"/>
                  <a:pt x="130" y="479"/>
                  <a:pt x="129" y="480"/>
                </a:cubicBezTo>
                <a:cubicBezTo>
                  <a:pt x="128" y="483"/>
                  <a:pt x="126" y="485"/>
                  <a:pt x="125" y="488"/>
                </a:cubicBezTo>
                <a:cubicBezTo>
                  <a:pt x="124" y="491"/>
                  <a:pt x="122" y="493"/>
                  <a:pt x="121" y="496"/>
                </a:cubicBezTo>
                <a:cubicBezTo>
                  <a:pt x="120" y="499"/>
                  <a:pt x="119" y="502"/>
                  <a:pt x="118" y="504"/>
                </a:cubicBezTo>
                <a:cubicBezTo>
                  <a:pt x="118" y="506"/>
                  <a:pt x="117" y="507"/>
                  <a:pt x="117" y="508"/>
                </a:cubicBezTo>
                <a:cubicBezTo>
                  <a:pt x="116" y="510"/>
                  <a:pt x="116" y="511"/>
                  <a:pt x="116" y="512"/>
                </a:cubicBezTo>
                <a:cubicBezTo>
                  <a:pt x="115" y="515"/>
                  <a:pt x="114" y="518"/>
                  <a:pt x="114" y="520"/>
                </a:cubicBezTo>
                <a:cubicBezTo>
                  <a:pt x="114" y="523"/>
                  <a:pt x="113" y="525"/>
                  <a:pt x="113" y="528"/>
                </a:cubicBezTo>
                <a:cubicBezTo>
                  <a:pt x="112" y="531"/>
                  <a:pt x="112" y="533"/>
                  <a:pt x="112" y="536"/>
                </a:cubicBezTo>
                <a:cubicBezTo>
                  <a:pt x="112" y="538"/>
                  <a:pt x="112" y="541"/>
                  <a:pt x="112" y="543"/>
                </a:cubicBezTo>
                <a:cubicBezTo>
                  <a:pt x="112" y="546"/>
                  <a:pt x="112" y="548"/>
                  <a:pt x="112" y="550"/>
                </a:cubicBezTo>
                <a:cubicBezTo>
                  <a:pt x="112" y="551"/>
                  <a:pt x="112" y="553"/>
                  <a:pt x="112" y="554"/>
                </a:cubicBezTo>
                <a:cubicBezTo>
                  <a:pt x="113" y="555"/>
                  <a:pt x="113" y="556"/>
                  <a:pt x="113" y="557"/>
                </a:cubicBezTo>
                <a:cubicBezTo>
                  <a:pt x="113" y="562"/>
                  <a:pt x="114" y="566"/>
                  <a:pt x="115" y="570"/>
                </a:cubicBezTo>
                <a:cubicBezTo>
                  <a:pt x="116" y="572"/>
                  <a:pt x="116" y="574"/>
                  <a:pt x="116" y="576"/>
                </a:cubicBezTo>
                <a:cubicBezTo>
                  <a:pt x="117" y="578"/>
                  <a:pt x="118" y="580"/>
                  <a:pt x="118" y="582"/>
                </a:cubicBezTo>
                <a:cubicBezTo>
                  <a:pt x="123" y="597"/>
                  <a:pt x="130" y="609"/>
                  <a:pt x="137" y="617"/>
                </a:cubicBezTo>
                <a:cubicBezTo>
                  <a:pt x="143" y="626"/>
                  <a:pt x="149" y="632"/>
                  <a:pt x="154" y="635"/>
                </a:cubicBezTo>
                <a:cubicBezTo>
                  <a:pt x="158" y="638"/>
                  <a:pt x="160" y="640"/>
                  <a:pt x="160" y="640"/>
                </a:cubicBezTo>
                <a:cubicBezTo>
                  <a:pt x="163" y="637"/>
                  <a:pt x="163" y="637"/>
                  <a:pt x="163" y="637"/>
                </a:cubicBezTo>
                <a:cubicBezTo>
                  <a:pt x="163" y="637"/>
                  <a:pt x="161" y="635"/>
                  <a:pt x="157" y="631"/>
                </a:cubicBezTo>
                <a:cubicBezTo>
                  <a:pt x="153" y="627"/>
                  <a:pt x="149" y="621"/>
                  <a:pt x="143" y="613"/>
                </a:cubicBezTo>
                <a:cubicBezTo>
                  <a:pt x="138" y="604"/>
                  <a:pt x="133" y="593"/>
                  <a:pt x="130" y="579"/>
                </a:cubicBezTo>
                <a:cubicBezTo>
                  <a:pt x="127" y="565"/>
                  <a:pt x="126" y="548"/>
                  <a:pt x="130" y="531"/>
                </a:cubicBezTo>
                <a:cubicBezTo>
                  <a:pt x="131" y="522"/>
                  <a:pt x="135" y="513"/>
                  <a:pt x="139" y="504"/>
                </a:cubicBezTo>
                <a:cubicBezTo>
                  <a:pt x="140" y="502"/>
                  <a:pt x="141" y="500"/>
                  <a:pt x="142" y="498"/>
                </a:cubicBezTo>
                <a:cubicBezTo>
                  <a:pt x="144" y="496"/>
                  <a:pt x="145" y="494"/>
                  <a:pt x="147" y="492"/>
                </a:cubicBezTo>
                <a:cubicBezTo>
                  <a:pt x="149" y="489"/>
                  <a:pt x="149" y="489"/>
                  <a:pt x="149" y="489"/>
                </a:cubicBezTo>
                <a:cubicBezTo>
                  <a:pt x="149" y="489"/>
                  <a:pt x="149" y="489"/>
                  <a:pt x="149" y="489"/>
                </a:cubicBezTo>
                <a:cubicBezTo>
                  <a:pt x="149" y="488"/>
                  <a:pt x="149" y="488"/>
                  <a:pt x="149" y="488"/>
                </a:cubicBezTo>
                <a:cubicBezTo>
                  <a:pt x="150" y="488"/>
                  <a:pt x="150" y="488"/>
                  <a:pt x="150" y="488"/>
                </a:cubicBezTo>
                <a:cubicBezTo>
                  <a:pt x="151" y="486"/>
                  <a:pt x="151" y="486"/>
                  <a:pt x="151" y="486"/>
                </a:cubicBezTo>
                <a:cubicBezTo>
                  <a:pt x="154" y="483"/>
                  <a:pt x="154" y="483"/>
                  <a:pt x="154" y="483"/>
                </a:cubicBezTo>
                <a:cubicBezTo>
                  <a:pt x="156" y="481"/>
                  <a:pt x="156" y="481"/>
                  <a:pt x="156" y="481"/>
                </a:cubicBezTo>
                <a:cubicBezTo>
                  <a:pt x="156" y="481"/>
                  <a:pt x="156" y="480"/>
                  <a:pt x="157" y="480"/>
                </a:cubicBezTo>
                <a:cubicBezTo>
                  <a:pt x="159" y="478"/>
                  <a:pt x="161" y="477"/>
                  <a:pt x="162" y="475"/>
                </a:cubicBezTo>
                <a:cubicBezTo>
                  <a:pt x="165" y="473"/>
                  <a:pt x="167" y="472"/>
                  <a:pt x="169" y="470"/>
                </a:cubicBezTo>
                <a:cubicBezTo>
                  <a:pt x="173" y="468"/>
                  <a:pt x="177" y="465"/>
                  <a:pt x="181" y="463"/>
                </a:cubicBezTo>
                <a:cubicBezTo>
                  <a:pt x="181" y="466"/>
                  <a:pt x="181" y="468"/>
                  <a:pt x="182" y="471"/>
                </a:cubicBezTo>
                <a:cubicBezTo>
                  <a:pt x="184" y="490"/>
                  <a:pt x="186" y="509"/>
                  <a:pt x="189" y="528"/>
                </a:cubicBezTo>
                <a:cubicBezTo>
                  <a:pt x="196" y="581"/>
                  <a:pt x="202" y="632"/>
                  <a:pt x="206" y="680"/>
                </a:cubicBezTo>
                <a:cubicBezTo>
                  <a:pt x="187" y="682"/>
                  <a:pt x="168" y="681"/>
                  <a:pt x="149" y="677"/>
                </a:cubicBezTo>
                <a:close/>
                <a:moveTo>
                  <a:pt x="325" y="584"/>
                </a:moveTo>
                <a:cubicBezTo>
                  <a:pt x="324" y="587"/>
                  <a:pt x="324" y="587"/>
                  <a:pt x="324" y="587"/>
                </a:cubicBezTo>
                <a:cubicBezTo>
                  <a:pt x="324" y="588"/>
                  <a:pt x="324" y="588"/>
                  <a:pt x="324" y="588"/>
                </a:cubicBezTo>
                <a:cubicBezTo>
                  <a:pt x="324" y="588"/>
                  <a:pt x="324" y="588"/>
                  <a:pt x="324" y="588"/>
                </a:cubicBezTo>
                <a:cubicBezTo>
                  <a:pt x="323" y="589"/>
                  <a:pt x="323" y="589"/>
                  <a:pt x="323" y="589"/>
                </a:cubicBezTo>
                <a:cubicBezTo>
                  <a:pt x="321" y="595"/>
                  <a:pt x="321" y="595"/>
                  <a:pt x="321" y="595"/>
                </a:cubicBezTo>
                <a:cubicBezTo>
                  <a:pt x="321" y="597"/>
                  <a:pt x="321" y="597"/>
                  <a:pt x="321" y="597"/>
                </a:cubicBezTo>
                <a:cubicBezTo>
                  <a:pt x="320" y="598"/>
                  <a:pt x="320" y="598"/>
                  <a:pt x="320" y="598"/>
                </a:cubicBezTo>
                <a:cubicBezTo>
                  <a:pt x="319" y="600"/>
                  <a:pt x="319" y="600"/>
                  <a:pt x="319" y="600"/>
                </a:cubicBezTo>
                <a:cubicBezTo>
                  <a:pt x="318" y="602"/>
                  <a:pt x="318" y="603"/>
                  <a:pt x="317" y="605"/>
                </a:cubicBezTo>
                <a:cubicBezTo>
                  <a:pt x="314" y="612"/>
                  <a:pt x="309" y="619"/>
                  <a:pt x="305" y="625"/>
                </a:cubicBezTo>
                <a:cubicBezTo>
                  <a:pt x="289" y="645"/>
                  <a:pt x="268" y="661"/>
                  <a:pt x="243" y="671"/>
                </a:cubicBezTo>
                <a:cubicBezTo>
                  <a:pt x="243" y="659"/>
                  <a:pt x="242" y="647"/>
                  <a:pt x="241" y="634"/>
                </a:cubicBezTo>
                <a:cubicBezTo>
                  <a:pt x="239" y="598"/>
                  <a:pt x="235" y="561"/>
                  <a:pt x="231" y="523"/>
                </a:cubicBezTo>
                <a:cubicBezTo>
                  <a:pt x="228" y="500"/>
                  <a:pt x="225" y="476"/>
                  <a:pt x="223" y="452"/>
                </a:cubicBezTo>
                <a:cubicBezTo>
                  <a:pt x="233" y="452"/>
                  <a:pt x="243" y="452"/>
                  <a:pt x="254" y="455"/>
                </a:cubicBezTo>
                <a:cubicBezTo>
                  <a:pt x="257" y="456"/>
                  <a:pt x="260" y="456"/>
                  <a:pt x="263" y="457"/>
                </a:cubicBezTo>
                <a:cubicBezTo>
                  <a:pt x="266" y="458"/>
                  <a:pt x="269" y="460"/>
                  <a:pt x="271" y="461"/>
                </a:cubicBezTo>
                <a:cubicBezTo>
                  <a:pt x="274" y="462"/>
                  <a:pt x="277" y="464"/>
                  <a:pt x="280" y="465"/>
                </a:cubicBezTo>
                <a:cubicBezTo>
                  <a:pt x="284" y="468"/>
                  <a:pt x="284" y="468"/>
                  <a:pt x="284" y="468"/>
                </a:cubicBezTo>
                <a:cubicBezTo>
                  <a:pt x="286" y="469"/>
                  <a:pt x="286" y="469"/>
                  <a:pt x="286" y="469"/>
                </a:cubicBezTo>
                <a:cubicBezTo>
                  <a:pt x="287" y="470"/>
                  <a:pt x="287" y="470"/>
                  <a:pt x="287" y="470"/>
                </a:cubicBezTo>
                <a:cubicBezTo>
                  <a:pt x="287" y="470"/>
                  <a:pt x="287" y="470"/>
                  <a:pt x="287" y="470"/>
                </a:cubicBezTo>
                <a:cubicBezTo>
                  <a:pt x="287" y="470"/>
                  <a:pt x="287" y="470"/>
                  <a:pt x="287" y="470"/>
                </a:cubicBezTo>
                <a:cubicBezTo>
                  <a:pt x="292" y="474"/>
                  <a:pt x="292" y="474"/>
                  <a:pt x="292" y="474"/>
                </a:cubicBezTo>
                <a:cubicBezTo>
                  <a:pt x="293" y="474"/>
                  <a:pt x="293" y="475"/>
                  <a:pt x="294" y="475"/>
                </a:cubicBezTo>
                <a:cubicBezTo>
                  <a:pt x="296" y="477"/>
                  <a:pt x="296" y="477"/>
                  <a:pt x="296" y="477"/>
                </a:cubicBezTo>
                <a:cubicBezTo>
                  <a:pt x="299" y="480"/>
                  <a:pt x="299" y="480"/>
                  <a:pt x="299" y="480"/>
                </a:cubicBezTo>
                <a:cubicBezTo>
                  <a:pt x="300" y="481"/>
                  <a:pt x="301" y="483"/>
                  <a:pt x="302" y="484"/>
                </a:cubicBezTo>
                <a:cubicBezTo>
                  <a:pt x="307" y="489"/>
                  <a:pt x="310" y="495"/>
                  <a:pt x="314" y="500"/>
                </a:cubicBezTo>
                <a:cubicBezTo>
                  <a:pt x="320" y="513"/>
                  <a:pt x="325" y="526"/>
                  <a:pt x="327" y="540"/>
                </a:cubicBezTo>
                <a:cubicBezTo>
                  <a:pt x="329" y="555"/>
                  <a:pt x="329" y="570"/>
                  <a:pt x="325" y="584"/>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0" name="Freeform 36">
            <a:extLst>
              <a:ext uri="{FF2B5EF4-FFF2-40B4-BE49-F238E27FC236}">
                <a16:creationId xmlns:a16="http://schemas.microsoft.com/office/drawing/2014/main" id="{FB625B0B-8565-79EA-3389-5E280150BC7C}"/>
              </a:ext>
            </a:extLst>
          </p:cNvPr>
          <p:cNvSpPr>
            <a:spLocks/>
          </p:cNvSpPr>
          <p:nvPr/>
        </p:nvSpPr>
        <p:spPr bwMode="auto">
          <a:xfrm>
            <a:off x="6466587" y="3773659"/>
            <a:ext cx="801143" cy="1202744"/>
          </a:xfrm>
          <a:custGeom>
            <a:avLst/>
            <a:gdLst>
              <a:gd name="T0" fmla="*/ 239 w 246"/>
              <a:gd name="T1" fmla="*/ 248 h 389"/>
              <a:gd name="T2" fmla="*/ 180 w 246"/>
              <a:gd name="T3" fmla="*/ 43 h 389"/>
              <a:gd name="T4" fmla="*/ 176 w 246"/>
              <a:gd name="T5" fmla="*/ 30 h 389"/>
              <a:gd name="T6" fmla="*/ 170 w 246"/>
              <a:gd name="T7" fmla="*/ 9 h 389"/>
              <a:gd name="T8" fmla="*/ 155 w 246"/>
              <a:gd name="T9" fmla="*/ 4 h 389"/>
              <a:gd name="T10" fmla="*/ 18 w 246"/>
              <a:gd name="T11" fmla="*/ 103 h 389"/>
              <a:gd name="T12" fmla="*/ 12 w 246"/>
              <a:gd name="T13" fmla="*/ 115 h 389"/>
              <a:gd name="T14" fmla="*/ 12 w 246"/>
              <a:gd name="T15" fmla="*/ 118 h 389"/>
              <a:gd name="T16" fmla="*/ 12 w 246"/>
              <a:gd name="T17" fmla="*/ 119 h 389"/>
              <a:gd name="T18" fmla="*/ 23 w 246"/>
              <a:gd name="T19" fmla="*/ 156 h 389"/>
              <a:gd name="T20" fmla="*/ 69 w 246"/>
              <a:gd name="T21" fmla="*/ 318 h 389"/>
              <a:gd name="T22" fmla="*/ 35 w 246"/>
              <a:gd name="T23" fmla="*/ 321 h 389"/>
              <a:gd name="T24" fmla="*/ 7 w 246"/>
              <a:gd name="T25" fmla="*/ 368 h 389"/>
              <a:gd name="T26" fmla="*/ 60 w 246"/>
              <a:gd name="T27" fmla="*/ 379 h 389"/>
              <a:gd name="T28" fmla="*/ 88 w 246"/>
              <a:gd name="T29" fmla="*/ 332 h 389"/>
              <a:gd name="T30" fmla="*/ 35 w 246"/>
              <a:gd name="T31" fmla="*/ 147 h 389"/>
              <a:gd name="T32" fmla="*/ 168 w 246"/>
              <a:gd name="T33" fmla="*/ 51 h 389"/>
              <a:gd name="T34" fmla="*/ 220 w 246"/>
              <a:gd name="T35" fmla="*/ 233 h 389"/>
              <a:gd name="T36" fmla="*/ 186 w 246"/>
              <a:gd name="T37" fmla="*/ 237 h 389"/>
              <a:gd name="T38" fmla="*/ 158 w 246"/>
              <a:gd name="T39" fmla="*/ 284 h 389"/>
              <a:gd name="T40" fmla="*/ 211 w 246"/>
              <a:gd name="T41" fmla="*/ 295 h 389"/>
              <a:gd name="T42" fmla="*/ 239 w 246"/>
              <a:gd name="T43" fmla="*/ 24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389">
                <a:moveTo>
                  <a:pt x="239" y="248"/>
                </a:moveTo>
                <a:cubicBezTo>
                  <a:pt x="180" y="43"/>
                  <a:pt x="180" y="43"/>
                  <a:pt x="180" y="43"/>
                </a:cubicBezTo>
                <a:cubicBezTo>
                  <a:pt x="176" y="30"/>
                  <a:pt x="176" y="30"/>
                  <a:pt x="176" y="30"/>
                </a:cubicBezTo>
                <a:cubicBezTo>
                  <a:pt x="170" y="9"/>
                  <a:pt x="170" y="9"/>
                  <a:pt x="170" y="9"/>
                </a:cubicBezTo>
                <a:cubicBezTo>
                  <a:pt x="168" y="3"/>
                  <a:pt x="161" y="0"/>
                  <a:pt x="155" y="4"/>
                </a:cubicBezTo>
                <a:cubicBezTo>
                  <a:pt x="18" y="103"/>
                  <a:pt x="18" y="103"/>
                  <a:pt x="18" y="103"/>
                </a:cubicBezTo>
                <a:cubicBezTo>
                  <a:pt x="14" y="106"/>
                  <a:pt x="11" y="110"/>
                  <a:pt x="12" y="115"/>
                </a:cubicBezTo>
                <a:cubicBezTo>
                  <a:pt x="11" y="116"/>
                  <a:pt x="11" y="117"/>
                  <a:pt x="12" y="118"/>
                </a:cubicBezTo>
                <a:cubicBezTo>
                  <a:pt x="12" y="119"/>
                  <a:pt x="12" y="119"/>
                  <a:pt x="12" y="119"/>
                </a:cubicBezTo>
                <a:cubicBezTo>
                  <a:pt x="23" y="156"/>
                  <a:pt x="23" y="156"/>
                  <a:pt x="23" y="156"/>
                </a:cubicBezTo>
                <a:cubicBezTo>
                  <a:pt x="69" y="318"/>
                  <a:pt x="69" y="318"/>
                  <a:pt x="69" y="318"/>
                </a:cubicBezTo>
                <a:cubicBezTo>
                  <a:pt x="59" y="315"/>
                  <a:pt x="47" y="316"/>
                  <a:pt x="35" y="321"/>
                </a:cubicBezTo>
                <a:cubicBezTo>
                  <a:pt x="12" y="331"/>
                  <a:pt x="0" y="352"/>
                  <a:pt x="7" y="368"/>
                </a:cubicBezTo>
                <a:cubicBezTo>
                  <a:pt x="14" y="384"/>
                  <a:pt x="38" y="389"/>
                  <a:pt x="60" y="379"/>
                </a:cubicBezTo>
                <a:cubicBezTo>
                  <a:pt x="83" y="370"/>
                  <a:pt x="95" y="349"/>
                  <a:pt x="88" y="332"/>
                </a:cubicBezTo>
                <a:cubicBezTo>
                  <a:pt x="35" y="147"/>
                  <a:pt x="35" y="147"/>
                  <a:pt x="35" y="147"/>
                </a:cubicBezTo>
                <a:cubicBezTo>
                  <a:pt x="168" y="51"/>
                  <a:pt x="168" y="51"/>
                  <a:pt x="168" y="51"/>
                </a:cubicBezTo>
                <a:cubicBezTo>
                  <a:pt x="220" y="233"/>
                  <a:pt x="220" y="233"/>
                  <a:pt x="220" y="233"/>
                </a:cubicBezTo>
                <a:cubicBezTo>
                  <a:pt x="210" y="230"/>
                  <a:pt x="198" y="231"/>
                  <a:pt x="186" y="237"/>
                </a:cubicBezTo>
                <a:cubicBezTo>
                  <a:pt x="163" y="246"/>
                  <a:pt x="151" y="267"/>
                  <a:pt x="158" y="284"/>
                </a:cubicBezTo>
                <a:cubicBezTo>
                  <a:pt x="165" y="300"/>
                  <a:pt x="189" y="305"/>
                  <a:pt x="211" y="295"/>
                </a:cubicBezTo>
                <a:cubicBezTo>
                  <a:pt x="234" y="285"/>
                  <a:pt x="246" y="264"/>
                  <a:pt x="239" y="248"/>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2" name="Freeform 38">
            <a:extLst>
              <a:ext uri="{FF2B5EF4-FFF2-40B4-BE49-F238E27FC236}">
                <a16:creationId xmlns:a16="http://schemas.microsoft.com/office/drawing/2014/main" id="{3718E608-FCF4-D49A-37C2-30016474A1CF}"/>
              </a:ext>
            </a:extLst>
          </p:cNvPr>
          <p:cNvSpPr>
            <a:spLocks/>
          </p:cNvSpPr>
          <p:nvPr/>
        </p:nvSpPr>
        <p:spPr bwMode="auto">
          <a:xfrm rot="20434370">
            <a:off x="7699310" y="2877418"/>
            <a:ext cx="570973" cy="766479"/>
          </a:xfrm>
          <a:custGeom>
            <a:avLst/>
            <a:gdLst>
              <a:gd name="T0" fmla="*/ 90 w 175"/>
              <a:gd name="T1" fmla="*/ 222 h 248"/>
              <a:gd name="T2" fmla="*/ 174 w 175"/>
              <a:gd name="T3" fmla="*/ 10 h 248"/>
              <a:gd name="T4" fmla="*/ 170 w 175"/>
              <a:gd name="T5" fmla="*/ 1 h 248"/>
              <a:gd name="T6" fmla="*/ 161 w 175"/>
              <a:gd name="T7" fmla="*/ 5 h 248"/>
              <a:gd name="T8" fmla="*/ 85 w 175"/>
              <a:gd name="T9" fmla="*/ 199 h 248"/>
              <a:gd name="T10" fmla="*/ 55 w 175"/>
              <a:gd name="T11" fmla="*/ 180 h 248"/>
              <a:gd name="T12" fmla="*/ 4 w 175"/>
              <a:gd name="T13" fmla="*/ 201 h 248"/>
              <a:gd name="T14" fmla="*/ 40 w 175"/>
              <a:gd name="T15" fmla="*/ 243 h 248"/>
              <a:gd name="T16" fmla="*/ 90 w 175"/>
              <a:gd name="T17" fmla="*/ 2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48">
                <a:moveTo>
                  <a:pt x="90" y="222"/>
                </a:moveTo>
                <a:cubicBezTo>
                  <a:pt x="174" y="10"/>
                  <a:pt x="174" y="10"/>
                  <a:pt x="174" y="10"/>
                </a:cubicBezTo>
                <a:cubicBezTo>
                  <a:pt x="175" y="7"/>
                  <a:pt x="173" y="3"/>
                  <a:pt x="170" y="1"/>
                </a:cubicBezTo>
                <a:cubicBezTo>
                  <a:pt x="166" y="0"/>
                  <a:pt x="162" y="2"/>
                  <a:pt x="161" y="5"/>
                </a:cubicBezTo>
                <a:cubicBezTo>
                  <a:pt x="85" y="199"/>
                  <a:pt x="85" y="199"/>
                  <a:pt x="85" y="199"/>
                </a:cubicBezTo>
                <a:cubicBezTo>
                  <a:pt x="78" y="190"/>
                  <a:pt x="68" y="184"/>
                  <a:pt x="55" y="180"/>
                </a:cubicBezTo>
                <a:cubicBezTo>
                  <a:pt x="31" y="175"/>
                  <a:pt x="9" y="184"/>
                  <a:pt x="4" y="201"/>
                </a:cubicBezTo>
                <a:cubicBezTo>
                  <a:pt x="0" y="218"/>
                  <a:pt x="16" y="237"/>
                  <a:pt x="40" y="243"/>
                </a:cubicBezTo>
                <a:cubicBezTo>
                  <a:pt x="63" y="248"/>
                  <a:pt x="86" y="239"/>
                  <a:pt x="90" y="222"/>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8" name="TextBox 47">
            <a:extLst>
              <a:ext uri="{FF2B5EF4-FFF2-40B4-BE49-F238E27FC236}">
                <a16:creationId xmlns:a16="http://schemas.microsoft.com/office/drawing/2014/main" id="{A4152DD8-36E9-4E62-6376-9CD958D0C09A}"/>
              </a:ext>
            </a:extLst>
          </p:cNvPr>
          <p:cNvSpPr txBox="1"/>
          <p:nvPr/>
        </p:nvSpPr>
        <p:spPr>
          <a:xfrm>
            <a:off x="2639391" y="5157193"/>
            <a:ext cx="2208245" cy="379656"/>
          </a:xfrm>
          <a:prstGeom prst="rect">
            <a:avLst/>
          </a:prstGeom>
          <a:noFill/>
        </p:spPr>
        <p:txBody>
          <a:bodyPr wrap="square" rtlCol="0">
            <a:spAutoFit/>
          </a:bodyPr>
          <a:lstStyle/>
          <a:p>
            <a:pPr algn="ctr"/>
            <a:r>
              <a:rPr lang="en-US" sz="1867" dirty="0">
                <a:solidFill>
                  <a:schemeClr val="accent2"/>
                </a:solidFill>
              </a:rPr>
              <a:t>Inspiration</a:t>
            </a:r>
            <a:endParaRPr lang="en-AU" sz="1867" dirty="0">
              <a:solidFill>
                <a:schemeClr val="accent2"/>
              </a:solidFill>
            </a:endParaRPr>
          </a:p>
        </p:txBody>
      </p:sp>
      <p:sp>
        <p:nvSpPr>
          <p:cNvPr id="49" name="TextBox 48">
            <a:extLst>
              <a:ext uri="{FF2B5EF4-FFF2-40B4-BE49-F238E27FC236}">
                <a16:creationId xmlns:a16="http://schemas.microsoft.com/office/drawing/2014/main" id="{C9D2289C-4C00-F29B-36ED-C33091795E23}"/>
              </a:ext>
            </a:extLst>
          </p:cNvPr>
          <p:cNvSpPr txBox="1"/>
          <p:nvPr/>
        </p:nvSpPr>
        <p:spPr>
          <a:xfrm>
            <a:off x="4406186" y="2180861"/>
            <a:ext cx="2208245" cy="379656"/>
          </a:xfrm>
          <a:prstGeom prst="rect">
            <a:avLst/>
          </a:prstGeom>
          <a:noFill/>
        </p:spPr>
        <p:txBody>
          <a:bodyPr wrap="square" rtlCol="0">
            <a:spAutoFit/>
          </a:bodyPr>
          <a:lstStyle/>
          <a:p>
            <a:pPr algn="ctr"/>
            <a:r>
              <a:rPr lang="en-US" sz="1867" dirty="0">
                <a:solidFill>
                  <a:schemeClr val="accent3"/>
                </a:solidFill>
              </a:rPr>
              <a:t>Theory</a:t>
            </a:r>
            <a:endParaRPr lang="en-AU" sz="1867" dirty="0">
              <a:solidFill>
                <a:schemeClr val="accent3"/>
              </a:solidFill>
            </a:endParaRPr>
          </a:p>
        </p:txBody>
      </p:sp>
      <p:sp>
        <p:nvSpPr>
          <p:cNvPr id="50" name="TextBox 49">
            <a:extLst>
              <a:ext uri="{FF2B5EF4-FFF2-40B4-BE49-F238E27FC236}">
                <a16:creationId xmlns:a16="http://schemas.microsoft.com/office/drawing/2014/main" id="{5BF2CDA4-1F92-DD1E-DF20-B6C6096BC93D}"/>
              </a:ext>
            </a:extLst>
          </p:cNvPr>
          <p:cNvSpPr txBox="1"/>
          <p:nvPr/>
        </p:nvSpPr>
        <p:spPr>
          <a:xfrm>
            <a:off x="5982906" y="5112720"/>
            <a:ext cx="2208245" cy="379656"/>
          </a:xfrm>
          <a:prstGeom prst="rect">
            <a:avLst/>
          </a:prstGeom>
          <a:noFill/>
        </p:spPr>
        <p:txBody>
          <a:bodyPr wrap="square" rtlCol="0">
            <a:spAutoFit/>
          </a:bodyPr>
          <a:lstStyle/>
          <a:p>
            <a:pPr algn="ctr"/>
            <a:r>
              <a:rPr lang="en-US" sz="1867" dirty="0">
                <a:solidFill>
                  <a:schemeClr val="accent4"/>
                </a:solidFill>
              </a:rPr>
              <a:t>Instruments</a:t>
            </a:r>
            <a:endParaRPr lang="en-AU" sz="1867" dirty="0">
              <a:solidFill>
                <a:schemeClr val="accent4"/>
              </a:solidFill>
            </a:endParaRPr>
          </a:p>
        </p:txBody>
      </p:sp>
      <p:sp>
        <p:nvSpPr>
          <p:cNvPr id="51" name="TextBox 50">
            <a:extLst>
              <a:ext uri="{FF2B5EF4-FFF2-40B4-BE49-F238E27FC236}">
                <a16:creationId xmlns:a16="http://schemas.microsoft.com/office/drawing/2014/main" id="{316D303E-CA12-E464-46C6-C97CD8C63078}"/>
              </a:ext>
            </a:extLst>
          </p:cNvPr>
          <p:cNvSpPr txBox="1"/>
          <p:nvPr/>
        </p:nvSpPr>
        <p:spPr>
          <a:xfrm>
            <a:off x="6881064" y="2104323"/>
            <a:ext cx="2208245" cy="379656"/>
          </a:xfrm>
          <a:prstGeom prst="rect">
            <a:avLst/>
          </a:prstGeom>
          <a:noFill/>
        </p:spPr>
        <p:txBody>
          <a:bodyPr wrap="square" rtlCol="0">
            <a:spAutoFit/>
          </a:bodyPr>
          <a:lstStyle/>
          <a:p>
            <a:pPr algn="ctr"/>
            <a:r>
              <a:rPr lang="en-US" sz="1867" dirty="0">
                <a:solidFill>
                  <a:schemeClr val="accent6"/>
                </a:solidFill>
              </a:rPr>
              <a:t>Conductor</a:t>
            </a:r>
            <a:endParaRPr lang="en-AU" sz="1867" dirty="0">
              <a:solidFill>
                <a:schemeClr val="accent6"/>
              </a:solidFill>
            </a:endParaRPr>
          </a:p>
        </p:txBody>
      </p:sp>
      <p:sp>
        <p:nvSpPr>
          <p:cNvPr id="53" name="TextBox 52">
            <a:extLst>
              <a:ext uri="{FF2B5EF4-FFF2-40B4-BE49-F238E27FC236}">
                <a16:creationId xmlns:a16="http://schemas.microsoft.com/office/drawing/2014/main" id="{3B44CBF8-FDCA-133A-CFDE-C54381B3E9DF}"/>
              </a:ext>
            </a:extLst>
          </p:cNvPr>
          <p:cNvSpPr txBox="1"/>
          <p:nvPr/>
        </p:nvSpPr>
        <p:spPr>
          <a:xfrm>
            <a:off x="2438940" y="5486201"/>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Identify opportunities</a:t>
            </a:r>
            <a:endParaRPr lang="en-AU" sz="1600" dirty="0">
              <a:solidFill>
                <a:schemeClr val="accent1">
                  <a:lumMod val="60000"/>
                  <a:lumOff val="40000"/>
                </a:schemeClr>
              </a:solidFill>
            </a:endParaRPr>
          </a:p>
        </p:txBody>
      </p:sp>
      <p:sp>
        <p:nvSpPr>
          <p:cNvPr id="54" name="TextBox 53">
            <a:extLst>
              <a:ext uri="{FF2B5EF4-FFF2-40B4-BE49-F238E27FC236}">
                <a16:creationId xmlns:a16="http://schemas.microsoft.com/office/drawing/2014/main" id="{B664E455-E0C6-364D-2CC7-A679D137D850}"/>
              </a:ext>
            </a:extLst>
          </p:cNvPr>
          <p:cNvSpPr txBox="1"/>
          <p:nvPr/>
        </p:nvSpPr>
        <p:spPr>
          <a:xfrm>
            <a:off x="4202555" y="2477808"/>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Learn concepts</a:t>
            </a:r>
            <a:endParaRPr lang="en-AU" sz="1600" dirty="0">
              <a:solidFill>
                <a:schemeClr val="accent1">
                  <a:lumMod val="60000"/>
                  <a:lumOff val="40000"/>
                </a:schemeClr>
              </a:solidFill>
            </a:endParaRPr>
          </a:p>
        </p:txBody>
      </p:sp>
      <p:sp>
        <p:nvSpPr>
          <p:cNvPr id="55" name="TextBox 54">
            <a:extLst>
              <a:ext uri="{FF2B5EF4-FFF2-40B4-BE49-F238E27FC236}">
                <a16:creationId xmlns:a16="http://schemas.microsoft.com/office/drawing/2014/main" id="{F6D2216B-ACA2-D7E6-06CD-ABE675BC953C}"/>
              </a:ext>
            </a:extLst>
          </p:cNvPr>
          <p:cNvSpPr txBox="1"/>
          <p:nvPr/>
        </p:nvSpPr>
        <p:spPr>
          <a:xfrm>
            <a:off x="5782455" y="5419520"/>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Deploy tools</a:t>
            </a:r>
            <a:endParaRPr lang="en-AU" sz="1600" dirty="0">
              <a:solidFill>
                <a:schemeClr val="accent1">
                  <a:lumMod val="60000"/>
                  <a:lumOff val="40000"/>
                </a:schemeClr>
              </a:solidFill>
            </a:endParaRPr>
          </a:p>
        </p:txBody>
      </p:sp>
      <p:sp>
        <p:nvSpPr>
          <p:cNvPr id="56" name="TextBox 55">
            <a:extLst>
              <a:ext uri="{FF2B5EF4-FFF2-40B4-BE49-F238E27FC236}">
                <a16:creationId xmlns:a16="http://schemas.microsoft.com/office/drawing/2014/main" id="{2C1E6000-7AEE-6C27-68FA-408E3545A447}"/>
              </a:ext>
            </a:extLst>
          </p:cNvPr>
          <p:cNvSpPr txBox="1"/>
          <p:nvPr/>
        </p:nvSpPr>
        <p:spPr>
          <a:xfrm>
            <a:off x="6702958" y="2387594"/>
            <a:ext cx="2563677" cy="338554"/>
          </a:xfrm>
          <a:prstGeom prst="rect">
            <a:avLst/>
          </a:prstGeom>
          <a:noFill/>
        </p:spPr>
        <p:txBody>
          <a:bodyPr wrap="square" rtlCol="0">
            <a:spAutoFit/>
          </a:bodyPr>
          <a:lstStyle/>
          <a:p>
            <a:pPr algn="ctr"/>
            <a:r>
              <a:rPr lang="en-US" sz="1600" dirty="0">
                <a:solidFill>
                  <a:schemeClr val="accent1">
                    <a:lumMod val="60000"/>
                    <a:lumOff val="40000"/>
                  </a:schemeClr>
                </a:solidFill>
              </a:rPr>
              <a:t>Obey rules</a:t>
            </a:r>
            <a:endParaRPr lang="en-AU" sz="1600" dirty="0">
              <a:solidFill>
                <a:schemeClr val="accent1">
                  <a:lumMod val="60000"/>
                  <a:lumOff val="40000"/>
                </a:schemeClr>
              </a:solidFill>
            </a:endParaRPr>
          </a:p>
        </p:txBody>
      </p:sp>
    </p:spTree>
    <p:extLst>
      <p:ext uri="{BB962C8B-B14F-4D97-AF65-F5344CB8AC3E}">
        <p14:creationId xmlns:p14="http://schemas.microsoft.com/office/powerpoint/2010/main" val="373593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2"/>
                                        </p:tgtEl>
                                      </p:cBhvr>
                                    </p:animEffect>
                                    <p:animScale>
                                      <p:cBhvr>
                                        <p:cTn id="7" dur="250" autoRev="1" fill="hold"/>
                                        <p:tgtEl>
                                          <p:spTgt spid="42"/>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56"/>
                                        </p:tgtEl>
                                      </p:cBhvr>
                                    </p:animEffect>
                                    <p:animScale>
                                      <p:cBhvr>
                                        <p:cTn id="10" dur="250" autoRev="1" fill="hold"/>
                                        <p:tgtEl>
                                          <p:spTgt spid="56"/>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51"/>
                                        </p:tgtEl>
                                      </p:cBhvr>
                                    </p:animEffect>
                                    <p:animScale>
                                      <p:cBhvr>
                                        <p:cTn id="13" dur="25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1"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E1CB-0C12-9E7B-297F-32471D85D5ED}"/>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2212C892-07BA-8A0A-32E0-35B99D6CFCC0}"/>
              </a:ext>
            </a:extLst>
          </p:cNvPr>
          <p:cNvSpPr>
            <a:spLocks noGrp="1"/>
          </p:cNvSpPr>
          <p:nvPr>
            <p:ph type="title"/>
          </p:nvPr>
        </p:nvSpPr>
        <p:spPr/>
        <p:txBody>
          <a:bodyPr/>
          <a:lstStyle/>
          <a:p>
            <a:r>
              <a:rPr lang="en-US" dirty="0"/>
              <a:t>Governance Considerations</a:t>
            </a:r>
            <a:endParaRPr lang="en-AU" dirty="0"/>
          </a:p>
        </p:txBody>
      </p:sp>
      <p:sp>
        <p:nvSpPr>
          <p:cNvPr id="2" name="Slide Number Placeholder 1">
            <a:extLst>
              <a:ext uri="{FF2B5EF4-FFF2-40B4-BE49-F238E27FC236}">
                <a16:creationId xmlns:a16="http://schemas.microsoft.com/office/drawing/2014/main" id="{832D5AEB-D5E5-69DF-3D6A-3336797DE562}"/>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18</a:t>
            </a:fld>
            <a:endParaRPr lang="en-AU" dirty="0">
              <a:solidFill>
                <a:prstClr val="black">
                  <a:tint val="75000"/>
                </a:prstClr>
              </a:solidFill>
            </a:endParaRPr>
          </a:p>
        </p:txBody>
      </p:sp>
      <p:sp>
        <p:nvSpPr>
          <p:cNvPr id="4" name="Rectangle: Rounded Corners 3">
            <a:extLst>
              <a:ext uri="{FF2B5EF4-FFF2-40B4-BE49-F238E27FC236}">
                <a16:creationId xmlns:a16="http://schemas.microsoft.com/office/drawing/2014/main" id="{CCA586A2-1A24-ED25-DE17-8FA745B471A2}"/>
              </a:ext>
            </a:extLst>
          </p:cNvPr>
          <p:cNvSpPr/>
          <p:nvPr/>
        </p:nvSpPr>
        <p:spPr>
          <a:xfrm>
            <a:off x="1451923" y="2120784"/>
            <a:ext cx="2112371" cy="633507"/>
          </a:xfrm>
          <a:prstGeom prst="roundRect">
            <a:avLst>
              <a:gd name="adj" fmla="val 6642"/>
            </a:avLst>
          </a:prstGeom>
          <a:solidFill>
            <a:srgbClr val="F8B2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40">
              <a:defRPr/>
            </a:pPr>
            <a:r>
              <a:rPr lang="en-AU" sz="1400" dirty="0">
                <a:solidFill>
                  <a:prstClr val="white"/>
                </a:solidFill>
                <a:latin typeface="Aptos" panose="020B0004020202020204" pitchFamily="34" charset="0"/>
              </a:rPr>
              <a:t>Data Sensitivity</a:t>
            </a:r>
          </a:p>
        </p:txBody>
      </p:sp>
      <p:sp>
        <p:nvSpPr>
          <p:cNvPr id="5" name="Rectangle: Rounded Corners 4">
            <a:extLst>
              <a:ext uri="{FF2B5EF4-FFF2-40B4-BE49-F238E27FC236}">
                <a16:creationId xmlns:a16="http://schemas.microsoft.com/office/drawing/2014/main" id="{CA3A31EC-6C63-BC6B-6FE4-F33F8B88B9E2}"/>
              </a:ext>
            </a:extLst>
          </p:cNvPr>
          <p:cNvSpPr/>
          <p:nvPr/>
        </p:nvSpPr>
        <p:spPr>
          <a:xfrm>
            <a:off x="3733332" y="2118287"/>
            <a:ext cx="2112371" cy="633507"/>
          </a:xfrm>
          <a:prstGeom prst="roundRect">
            <a:avLst>
              <a:gd name="adj" fmla="val 6642"/>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40">
              <a:defRPr/>
            </a:pPr>
            <a:r>
              <a:rPr lang="en-AU" sz="1400" dirty="0">
                <a:solidFill>
                  <a:prstClr val="white"/>
                </a:solidFill>
                <a:latin typeface="Aptos" panose="020B0004020202020204" pitchFamily="34" charset="0"/>
              </a:rPr>
              <a:t>Policies &amp; Principles</a:t>
            </a:r>
          </a:p>
        </p:txBody>
      </p:sp>
      <p:sp>
        <p:nvSpPr>
          <p:cNvPr id="6" name="TextBox 5">
            <a:extLst>
              <a:ext uri="{FF2B5EF4-FFF2-40B4-BE49-F238E27FC236}">
                <a16:creationId xmlns:a16="http://schemas.microsoft.com/office/drawing/2014/main" id="{AECAB1E9-2944-7A8A-E2F3-42453DBE4EC3}"/>
              </a:ext>
            </a:extLst>
          </p:cNvPr>
          <p:cNvSpPr txBox="1"/>
          <p:nvPr/>
        </p:nvSpPr>
        <p:spPr>
          <a:xfrm>
            <a:off x="1856399" y="981079"/>
            <a:ext cx="8479201" cy="369332"/>
          </a:xfrm>
          <a:prstGeom prst="rect">
            <a:avLst/>
          </a:prstGeom>
          <a:noFill/>
        </p:spPr>
        <p:txBody>
          <a:bodyPr wrap="square" rtlCol="0">
            <a:spAutoFit/>
          </a:bodyPr>
          <a:lstStyle/>
          <a:p>
            <a:pPr algn="ctr"/>
            <a:r>
              <a:rPr lang="en-AU" b="1" dirty="0">
                <a:solidFill>
                  <a:schemeClr val="accent5"/>
                </a:solidFill>
                <a:latin typeface="Aptos" panose="020B0004020202020204" pitchFamily="34" charset="0"/>
              </a:rPr>
              <a:t>Balance oversight with innovation</a:t>
            </a:r>
          </a:p>
        </p:txBody>
      </p:sp>
      <p:sp>
        <p:nvSpPr>
          <p:cNvPr id="7" name="Rectangle: Rounded Corners 6">
            <a:extLst>
              <a:ext uri="{FF2B5EF4-FFF2-40B4-BE49-F238E27FC236}">
                <a16:creationId xmlns:a16="http://schemas.microsoft.com/office/drawing/2014/main" id="{5B35DA3E-FE34-B367-FE3B-C4B7B8347913}"/>
              </a:ext>
            </a:extLst>
          </p:cNvPr>
          <p:cNvSpPr/>
          <p:nvPr/>
        </p:nvSpPr>
        <p:spPr>
          <a:xfrm>
            <a:off x="8296150" y="2120784"/>
            <a:ext cx="2112371" cy="633507"/>
          </a:xfrm>
          <a:prstGeom prst="roundRect">
            <a:avLst>
              <a:gd name="adj" fmla="val 6642"/>
            </a:avLst>
          </a:prstGeom>
          <a:solidFill>
            <a:srgbClr val="AAB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40">
              <a:defRPr/>
            </a:pPr>
            <a:r>
              <a:rPr lang="en-AU" sz="1400" dirty="0">
                <a:solidFill>
                  <a:prstClr val="white"/>
                </a:solidFill>
                <a:latin typeface="Aptos" panose="020B0004020202020204" pitchFamily="34" charset="0"/>
              </a:rPr>
              <a:t>Governance in Practice</a:t>
            </a:r>
          </a:p>
        </p:txBody>
      </p:sp>
      <p:sp>
        <p:nvSpPr>
          <p:cNvPr id="8" name="Rectangle: Rounded Corners 7">
            <a:extLst>
              <a:ext uri="{FF2B5EF4-FFF2-40B4-BE49-F238E27FC236}">
                <a16:creationId xmlns:a16="http://schemas.microsoft.com/office/drawing/2014/main" id="{E3ED87C1-1D9C-02E1-C139-7A8D093A95DC}"/>
              </a:ext>
            </a:extLst>
          </p:cNvPr>
          <p:cNvSpPr/>
          <p:nvPr/>
        </p:nvSpPr>
        <p:spPr>
          <a:xfrm>
            <a:off x="6014741" y="2112122"/>
            <a:ext cx="2112371" cy="633507"/>
          </a:xfrm>
          <a:prstGeom prst="roundRect">
            <a:avLst>
              <a:gd name="adj" fmla="val 6642"/>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40">
              <a:defRPr/>
            </a:pPr>
            <a:r>
              <a:rPr lang="en-AU" sz="1400" dirty="0">
                <a:solidFill>
                  <a:prstClr val="white"/>
                </a:solidFill>
                <a:latin typeface="Aptos" panose="020B0004020202020204" pitchFamily="34" charset="0"/>
              </a:rPr>
              <a:t>Review &amp; Enablement</a:t>
            </a:r>
          </a:p>
        </p:txBody>
      </p:sp>
      <p:sp>
        <p:nvSpPr>
          <p:cNvPr id="9" name="Rectangle: Rounded Corners 8">
            <a:extLst>
              <a:ext uri="{FF2B5EF4-FFF2-40B4-BE49-F238E27FC236}">
                <a16:creationId xmlns:a16="http://schemas.microsoft.com/office/drawing/2014/main" id="{52E8E70D-FBE6-CF5C-41A4-2CB1CEB1C1C6}"/>
              </a:ext>
            </a:extLst>
          </p:cNvPr>
          <p:cNvSpPr/>
          <p:nvPr/>
        </p:nvSpPr>
        <p:spPr>
          <a:xfrm>
            <a:off x="1451923" y="3097617"/>
            <a:ext cx="2112371" cy="2169980"/>
          </a:xfrm>
          <a:prstGeom prst="roundRect">
            <a:avLst>
              <a:gd name="adj" fmla="val 4137"/>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ptos" panose="020B0004020202020204" pitchFamily="34" charset="0"/>
              </a:rPr>
              <a:t>Public vs confidential vs PII vs Sensitive PII</a:t>
            </a:r>
          </a:p>
          <a:p>
            <a:endParaRPr lang="en-US" sz="1200" dirty="0">
              <a:solidFill>
                <a:schemeClr val="tx1"/>
              </a:solidFill>
              <a:latin typeface="Aptos" panose="020B0004020202020204" pitchFamily="34" charset="0"/>
            </a:endParaRPr>
          </a:p>
          <a:p>
            <a:r>
              <a:rPr lang="en-US" sz="1200" dirty="0">
                <a:solidFill>
                  <a:schemeClr val="tx1"/>
                </a:solidFill>
                <a:latin typeface="Aptos" panose="020B0004020202020204" pitchFamily="34" charset="0"/>
              </a:rPr>
              <a:t>Medical records and IP require strict controls</a:t>
            </a:r>
          </a:p>
          <a:p>
            <a:endParaRPr lang="en-US" sz="1200" dirty="0">
              <a:solidFill>
                <a:schemeClr val="tx1"/>
              </a:solidFill>
              <a:latin typeface="Aptos" panose="020B0004020202020204" pitchFamily="34" charset="0"/>
            </a:endParaRPr>
          </a:p>
          <a:p>
            <a:r>
              <a:rPr lang="en-US" sz="1200" dirty="0">
                <a:solidFill>
                  <a:schemeClr val="tx1"/>
                </a:solidFill>
                <a:latin typeface="Aptos" panose="020B0004020202020204" pitchFamily="34" charset="0"/>
              </a:rPr>
              <a:t>Consider data residency, third party and training risks</a:t>
            </a:r>
            <a:endParaRPr lang="en-AU" sz="1200" dirty="0">
              <a:solidFill>
                <a:schemeClr val="tx1"/>
              </a:solidFill>
              <a:latin typeface="Aptos" panose="020B0004020202020204" pitchFamily="34" charset="0"/>
            </a:endParaRPr>
          </a:p>
        </p:txBody>
      </p:sp>
      <p:sp>
        <p:nvSpPr>
          <p:cNvPr id="10" name="Rectangle: Rounded Corners 9">
            <a:extLst>
              <a:ext uri="{FF2B5EF4-FFF2-40B4-BE49-F238E27FC236}">
                <a16:creationId xmlns:a16="http://schemas.microsoft.com/office/drawing/2014/main" id="{63717967-8DB4-C679-B4A6-D6BD7F390022}"/>
              </a:ext>
            </a:extLst>
          </p:cNvPr>
          <p:cNvSpPr/>
          <p:nvPr/>
        </p:nvSpPr>
        <p:spPr>
          <a:xfrm>
            <a:off x="3733332" y="3097617"/>
            <a:ext cx="2112371" cy="2169980"/>
          </a:xfrm>
          <a:prstGeom prst="roundRect">
            <a:avLst>
              <a:gd name="adj" fmla="val 4137"/>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ptos" panose="020B0004020202020204" pitchFamily="34" charset="0"/>
              </a:rPr>
              <a:t>AI Use Policy for </a:t>
            </a:r>
            <a:r>
              <a:rPr lang="en-US" sz="1200" dirty="0" err="1">
                <a:solidFill>
                  <a:schemeClr val="tx1"/>
                </a:solidFill>
                <a:latin typeface="Aptos" panose="020B0004020202020204" pitchFamily="34" charset="0"/>
              </a:rPr>
              <a:t>organisational</a:t>
            </a:r>
            <a:r>
              <a:rPr lang="en-US" sz="1200" dirty="0">
                <a:solidFill>
                  <a:schemeClr val="tx1"/>
                </a:solidFill>
                <a:latin typeface="Aptos" panose="020B0004020202020204" pitchFamily="34" charset="0"/>
              </a:rPr>
              <a:t> clarity</a:t>
            </a:r>
          </a:p>
          <a:p>
            <a:endParaRPr lang="en-US" sz="1200" dirty="0">
              <a:solidFill>
                <a:schemeClr val="tx1"/>
              </a:solidFill>
              <a:latin typeface="Aptos" panose="020B0004020202020204" pitchFamily="34" charset="0"/>
            </a:endParaRPr>
          </a:p>
          <a:p>
            <a:r>
              <a:rPr lang="en-US" sz="1200" dirty="0">
                <a:solidFill>
                  <a:schemeClr val="tx1"/>
                </a:solidFill>
                <a:latin typeface="Aptos" panose="020B0004020202020204" pitchFamily="34" charset="0"/>
              </a:rPr>
              <a:t>Principles-based approach for flexibility</a:t>
            </a:r>
          </a:p>
          <a:p>
            <a:endParaRPr lang="en-US" sz="1200" dirty="0">
              <a:solidFill>
                <a:schemeClr val="tx1"/>
              </a:solidFill>
              <a:latin typeface="Aptos" panose="020B0004020202020204" pitchFamily="34" charset="0"/>
            </a:endParaRPr>
          </a:p>
          <a:p>
            <a:r>
              <a:rPr lang="en-US" sz="1200" dirty="0">
                <a:solidFill>
                  <a:schemeClr val="tx1"/>
                </a:solidFill>
                <a:latin typeface="Aptos" panose="020B0004020202020204" pitchFamily="34" charset="0"/>
              </a:rPr>
              <a:t>Reference frameworks: ISO 42001, EU AI Act, Australian Guardrails</a:t>
            </a:r>
            <a:endParaRPr lang="en-AU" sz="1200" dirty="0">
              <a:solidFill>
                <a:schemeClr val="tx1"/>
              </a:solidFill>
              <a:latin typeface="Aptos" panose="020B0004020202020204" pitchFamily="34" charset="0"/>
            </a:endParaRPr>
          </a:p>
        </p:txBody>
      </p:sp>
      <p:sp>
        <p:nvSpPr>
          <p:cNvPr id="11" name="Rectangle: Rounded Corners 10">
            <a:extLst>
              <a:ext uri="{FF2B5EF4-FFF2-40B4-BE49-F238E27FC236}">
                <a16:creationId xmlns:a16="http://schemas.microsoft.com/office/drawing/2014/main" id="{35540941-980E-8FCD-8B9B-8DAAC2AA921F}"/>
              </a:ext>
            </a:extLst>
          </p:cNvPr>
          <p:cNvSpPr/>
          <p:nvPr/>
        </p:nvSpPr>
        <p:spPr>
          <a:xfrm>
            <a:off x="6014741" y="3092412"/>
            <a:ext cx="2112371" cy="2169980"/>
          </a:xfrm>
          <a:prstGeom prst="roundRect">
            <a:avLst>
              <a:gd name="adj" fmla="val 4137"/>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ptos" panose="020B0004020202020204" pitchFamily="34" charset="0"/>
              </a:rPr>
              <a:t>Third-party onboarding review</a:t>
            </a:r>
          </a:p>
          <a:p>
            <a:endParaRPr lang="en-US" sz="1200" dirty="0">
              <a:solidFill>
                <a:schemeClr val="tx1"/>
              </a:solidFill>
              <a:latin typeface="Aptos" panose="020B0004020202020204" pitchFamily="34" charset="0"/>
            </a:endParaRPr>
          </a:p>
          <a:p>
            <a:r>
              <a:rPr lang="en-US" sz="1200" dirty="0">
                <a:solidFill>
                  <a:schemeClr val="tx1"/>
                </a:solidFill>
                <a:latin typeface="Aptos" panose="020B0004020202020204" pitchFamily="34" charset="0"/>
              </a:rPr>
              <a:t>Tool approval and cyber risk assessments</a:t>
            </a:r>
          </a:p>
        </p:txBody>
      </p:sp>
      <p:sp>
        <p:nvSpPr>
          <p:cNvPr id="12" name="Rectangle: Rounded Corners 11">
            <a:extLst>
              <a:ext uri="{FF2B5EF4-FFF2-40B4-BE49-F238E27FC236}">
                <a16:creationId xmlns:a16="http://schemas.microsoft.com/office/drawing/2014/main" id="{A411C8AD-ACD8-5DE0-4E23-6A50F3B130DA}"/>
              </a:ext>
            </a:extLst>
          </p:cNvPr>
          <p:cNvSpPr/>
          <p:nvPr/>
        </p:nvSpPr>
        <p:spPr>
          <a:xfrm>
            <a:off x="8296150" y="3100114"/>
            <a:ext cx="2112371" cy="2169980"/>
          </a:xfrm>
          <a:prstGeom prst="roundRect">
            <a:avLst>
              <a:gd name="adj" fmla="val 4137"/>
            </a:avLst>
          </a:prstGeom>
          <a:solidFill>
            <a:srgbClr val="E9ED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ptos" panose="020B0004020202020204" pitchFamily="34" charset="0"/>
              </a:rPr>
              <a:t>Risk &amp; Compliance Committee</a:t>
            </a:r>
          </a:p>
          <a:p>
            <a:endParaRPr lang="en-US" sz="1200" dirty="0">
              <a:solidFill>
                <a:schemeClr val="tx1"/>
              </a:solidFill>
              <a:latin typeface="Aptos" panose="020B0004020202020204" pitchFamily="34" charset="0"/>
            </a:endParaRPr>
          </a:p>
          <a:p>
            <a:r>
              <a:rPr lang="en-US" sz="1200" dirty="0">
                <a:solidFill>
                  <a:schemeClr val="tx1"/>
                </a:solidFill>
                <a:latin typeface="Aptos" panose="020B0004020202020204" pitchFamily="34" charset="0"/>
              </a:rPr>
              <a:t>Security reviews of GenAI tools</a:t>
            </a:r>
            <a:endParaRPr lang="en-AU" sz="1200" dirty="0">
              <a:solidFill>
                <a:schemeClr val="tx1"/>
              </a:solidFill>
              <a:latin typeface="Aptos" panose="020B0004020202020204" pitchFamily="34" charset="0"/>
            </a:endParaRPr>
          </a:p>
        </p:txBody>
      </p:sp>
    </p:spTree>
    <p:extLst>
      <p:ext uri="{BB962C8B-B14F-4D97-AF65-F5344CB8AC3E}">
        <p14:creationId xmlns:p14="http://schemas.microsoft.com/office/powerpoint/2010/main" val="309211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Lst>
  </p:timing>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995FF-7E21-CC26-9F05-91C89F3FF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43863D-2C3D-9A18-5A57-D0393E17AFF1}"/>
              </a:ext>
            </a:extLst>
          </p:cNvPr>
          <p:cNvSpPr>
            <a:spLocks noGrp="1"/>
          </p:cNvSpPr>
          <p:nvPr>
            <p:ph type="title"/>
          </p:nvPr>
        </p:nvSpPr>
        <p:spPr/>
        <p:txBody>
          <a:bodyPr/>
          <a:lstStyle/>
          <a:p>
            <a:r>
              <a:rPr lang="en-US" dirty="0"/>
              <a:t>Composing an AI Symphony</a:t>
            </a:r>
            <a:endParaRPr lang="en-AU" dirty="0"/>
          </a:p>
        </p:txBody>
      </p:sp>
      <p:sp>
        <p:nvSpPr>
          <p:cNvPr id="3" name="Slide Number Placeholder 2">
            <a:extLst>
              <a:ext uri="{FF2B5EF4-FFF2-40B4-BE49-F238E27FC236}">
                <a16:creationId xmlns:a16="http://schemas.microsoft.com/office/drawing/2014/main" id="{C3B299DD-316E-F003-AE13-5D6D22084209}"/>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19</a:t>
            </a:fld>
            <a:endParaRPr lang="en-AU" dirty="0">
              <a:solidFill>
                <a:prstClr val="black">
                  <a:tint val="75000"/>
                </a:prstClr>
              </a:solidFill>
            </a:endParaRPr>
          </a:p>
        </p:txBody>
      </p:sp>
      <p:sp>
        <p:nvSpPr>
          <p:cNvPr id="9" name="Freeform 5">
            <a:extLst>
              <a:ext uri="{FF2B5EF4-FFF2-40B4-BE49-F238E27FC236}">
                <a16:creationId xmlns:a16="http://schemas.microsoft.com/office/drawing/2014/main" id="{50C07386-C988-CAFB-5FD2-92705E540DF9}"/>
              </a:ext>
            </a:extLst>
          </p:cNvPr>
          <p:cNvSpPr>
            <a:spLocks/>
          </p:cNvSpPr>
          <p:nvPr/>
        </p:nvSpPr>
        <p:spPr bwMode="auto">
          <a:xfrm>
            <a:off x="-1104799" y="494045"/>
            <a:ext cx="14017557" cy="5389856"/>
          </a:xfrm>
          <a:custGeom>
            <a:avLst/>
            <a:gdLst>
              <a:gd name="T0" fmla="*/ 2997 w 3449"/>
              <a:gd name="T1" fmla="*/ 369 h 1819"/>
              <a:gd name="T2" fmla="*/ 2990 w 3449"/>
              <a:gd name="T3" fmla="*/ 365 h 1819"/>
              <a:gd name="T4" fmla="*/ 3422 w 3449"/>
              <a:gd name="T5" fmla="*/ 92 h 1819"/>
              <a:gd name="T6" fmla="*/ 2883 w 3449"/>
              <a:gd name="T7" fmla="*/ 481 h 1819"/>
              <a:gd name="T8" fmla="*/ 3396 w 3449"/>
              <a:gd name="T9" fmla="*/ 68 h 1819"/>
              <a:gd name="T10" fmla="*/ 2971 w 3449"/>
              <a:gd name="T11" fmla="*/ 350 h 1819"/>
              <a:gd name="T12" fmla="*/ 2964 w 3449"/>
              <a:gd name="T13" fmla="*/ 345 h 1819"/>
              <a:gd name="T14" fmla="*/ 3365 w 3449"/>
              <a:gd name="T15" fmla="*/ 29 h 1819"/>
              <a:gd name="T16" fmla="*/ 2870 w 3449"/>
              <a:gd name="T17" fmla="*/ 472 h 1819"/>
              <a:gd name="T18" fmla="*/ 3337 w 3449"/>
              <a:gd name="T19" fmla="*/ 8 h 1819"/>
              <a:gd name="T20" fmla="*/ 2943 w 3449"/>
              <a:gd name="T21" fmla="*/ 332 h 1819"/>
              <a:gd name="T22" fmla="*/ 2790 w 3449"/>
              <a:gd name="T23" fmla="*/ 602 h 1819"/>
              <a:gd name="T24" fmla="*/ 1605 w 3449"/>
              <a:gd name="T25" fmla="*/ 1131 h 1819"/>
              <a:gd name="T26" fmla="*/ 1046 w 3449"/>
              <a:gd name="T27" fmla="*/ 1019 h 1819"/>
              <a:gd name="T28" fmla="*/ 206 w 3449"/>
              <a:gd name="T29" fmla="*/ 1056 h 1819"/>
              <a:gd name="T30" fmla="*/ 7 w 3449"/>
              <a:gd name="T31" fmla="*/ 1253 h 1819"/>
              <a:gd name="T32" fmla="*/ 1044 w 3449"/>
              <a:gd name="T33" fmla="*/ 1027 h 1819"/>
              <a:gd name="T34" fmla="*/ 1604 w 3449"/>
              <a:gd name="T35" fmla="*/ 1139 h 1819"/>
              <a:gd name="T36" fmla="*/ 2653 w 3449"/>
              <a:gd name="T37" fmla="*/ 762 h 1819"/>
              <a:gd name="T38" fmla="*/ 2656 w 3449"/>
              <a:gd name="T39" fmla="*/ 764 h 1819"/>
              <a:gd name="T40" fmla="*/ 1181 w 3449"/>
              <a:gd name="T41" fmla="*/ 1131 h 1819"/>
              <a:gd name="T42" fmla="*/ 501 w 3449"/>
              <a:gd name="T43" fmla="*/ 1087 h 1819"/>
              <a:gd name="T44" fmla="*/ 37 w 3449"/>
              <a:gd name="T45" fmla="*/ 1395 h 1819"/>
              <a:gd name="T46" fmla="*/ 502 w 3449"/>
              <a:gd name="T47" fmla="*/ 1095 h 1819"/>
              <a:gd name="T48" fmla="*/ 1180 w 3449"/>
              <a:gd name="T49" fmla="*/ 1139 h 1819"/>
              <a:gd name="T50" fmla="*/ 1663 w 3449"/>
              <a:gd name="T51" fmla="*/ 1201 h 1819"/>
              <a:gd name="T52" fmla="*/ 2700 w 3449"/>
              <a:gd name="T53" fmla="*/ 726 h 1819"/>
              <a:gd name="T54" fmla="*/ 1667 w 3449"/>
              <a:gd name="T55" fmla="*/ 1253 h 1819"/>
              <a:gd name="T56" fmla="*/ 1099 w 3449"/>
              <a:gd name="T57" fmla="*/ 1200 h 1819"/>
              <a:gd name="T58" fmla="*/ 267 w 3449"/>
              <a:gd name="T59" fmla="*/ 1324 h 1819"/>
              <a:gd name="T60" fmla="*/ 90 w 3449"/>
              <a:gd name="T61" fmla="*/ 1541 h 1819"/>
              <a:gd name="T62" fmla="*/ 1098 w 3449"/>
              <a:gd name="T63" fmla="*/ 1208 h 1819"/>
              <a:gd name="T64" fmla="*/ 1667 w 3449"/>
              <a:gd name="T65" fmla="*/ 1261 h 1819"/>
              <a:gd name="T66" fmla="*/ 2707 w 3449"/>
              <a:gd name="T67" fmla="*/ 730 h 1819"/>
              <a:gd name="T68" fmla="*/ 1702 w 3449"/>
              <a:gd name="T69" fmla="*/ 1311 h 1819"/>
              <a:gd name="T70" fmla="*/ 1132 w 3449"/>
              <a:gd name="T71" fmla="*/ 1288 h 1819"/>
              <a:gd name="T72" fmla="*/ 308 w 3449"/>
              <a:gd name="T73" fmla="*/ 1455 h 1819"/>
              <a:gd name="T74" fmla="*/ 142 w 3449"/>
              <a:gd name="T75" fmla="*/ 1681 h 1819"/>
              <a:gd name="T76" fmla="*/ 1132 w 3449"/>
              <a:gd name="T77" fmla="*/ 1295 h 1819"/>
              <a:gd name="T78" fmla="*/ 1703 w 3449"/>
              <a:gd name="T79" fmla="*/ 1319 h 1819"/>
              <a:gd name="T80" fmla="*/ 2714 w 3449"/>
              <a:gd name="T81" fmla="*/ 735 h 1819"/>
              <a:gd name="T82" fmla="*/ 1741 w 3449"/>
              <a:gd name="T83" fmla="*/ 1367 h 1819"/>
              <a:gd name="T84" fmla="*/ 1170 w 3449"/>
              <a:gd name="T85" fmla="*/ 1374 h 1819"/>
              <a:gd name="T86" fmla="*/ 356 w 3449"/>
              <a:gd name="T87" fmla="*/ 1584 h 1819"/>
              <a:gd name="T88" fmla="*/ 202 w 3449"/>
              <a:gd name="T89" fmla="*/ 1819 h 1819"/>
              <a:gd name="T90" fmla="*/ 1170 w 3449"/>
              <a:gd name="T91" fmla="*/ 1382 h 1819"/>
              <a:gd name="T92" fmla="*/ 1742 w 3449"/>
              <a:gd name="T93" fmla="*/ 1375 h 1819"/>
              <a:gd name="T94" fmla="*/ 2797 w 3449"/>
              <a:gd name="T95" fmla="*/ 607 h 1819"/>
              <a:gd name="T96" fmla="*/ 3002 w 3449"/>
              <a:gd name="T97" fmla="*/ 375 h 1819"/>
              <a:gd name="T98" fmla="*/ 3448 w 3449"/>
              <a:gd name="T99" fmla="*/ 12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9" h="1819">
                <a:moveTo>
                  <a:pt x="3448" y="126"/>
                </a:moveTo>
                <a:cubicBezTo>
                  <a:pt x="3298" y="138"/>
                  <a:pt x="3146" y="220"/>
                  <a:pt x="2997" y="369"/>
                </a:cubicBezTo>
                <a:cubicBezTo>
                  <a:pt x="2960" y="407"/>
                  <a:pt x="2924" y="446"/>
                  <a:pt x="2890" y="486"/>
                </a:cubicBezTo>
                <a:cubicBezTo>
                  <a:pt x="2922" y="444"/>
                  <a:pt x="2955" y="403"/>
                  <a:pt x="2990" y="365"/>
                </a:cubicBezTo>
                <a:cubicBezTo>
                  <a:pt x="3130" y="209"/>
                  <a:pt x="3275" y="120"/>
                  <a:pt x="3423" y="100"/>
                </a:cubicBezTo>
                <a:cubicBezTo>
                  <a:pt x="3422" y="92"/>
                  <a:pt x="3422" y="92"/>
                  <a:pt x="3422" y="92"/>
                </a:cubicBezTo>
                <a:cubicBezTo>
                  <a:pt x="3272" y="113"/>
                  <a:pt x="3125" y="202"/>
                  <a:pt x="2984" y="359"/>
                </a:cubicBezTo>
                <a:cubicBezTo>
                  <a:pt x="2949" y="398"/>
                  <a:pt x="2916" y="439"/>
                  <a:pt x="2883" y="481"/>
                </a:cubicBezTo>
                <a:cubicBezTo>
                  <a:pt x="2913" y="438"/>
                  <a:pt x="2944" y="395"/>
                  <a:pt x="2977" y="355"/>
                </a:cubicBezTo>
                <a:cubicBezTo>
                  <a:pt x="3109" y="192"/>
                  <a:pt x="3249" y="96"/>
                  <a:pt x="3396" y="68"/>
                </a:cubicBezTo>
                <a:cubicBezTo>
                  <a:pt x="3394" y="60"/>
                  <a:pt x="3394" y="60"/>
                  <a:pt x="3394" y="60"/>
                </a:cubicBezTo>
                <a:cubicBezTo>
                  <a:pt x="3246" y="88"/>
                  <a:pt x="3104" y="186"/>
                  <a:pt x="2971" y="350"/>
                </a:cubicBezTo>
                <a:cubicBezTo>
                  <a:pt x="2938" y="390"/>
                  <a:pt x="2907" y="433"/>
                  <a:pt x="2877" y="476"/>
                </a:cubicBezTo>
                <a:cubicBezTo>
                  <a:pt x="2904" y="432"/>
                  <a:pt x="2933" y="388"/>
                  <a:pt x="2964" y="345"/>
                </a:cubicBezTo>
                <a:cubicBezTo>
                  <a:pt x="3086" y="176"/>
                  <a:pt x="3222" y="73"/>
                  <a:pt x="3367" y="37"/>
                </a:cubicBezTo>
                <a:cubicBezTo>
                  <a:pt x="3365" y="29"/>
                  <a:pt x="3365" y="29"/>
                  <a:pt x="3365" y="29"/>
                </a:cubicBezTo>
                <a:cubicBezTo>
                  <a:pt x="3218" y="65"/>
                  <a:pt x="3081" y="170"/>
                  <a:pt x="2957" y="341"/>
                </a:cubicBezTo>
                <a:cubicBezTo>
                  <a:pt x="2927" y="383"/>
                  <a:pt x="2898" y="428"/>
                  <a:pt x="2870" y="472"/>
                </a:cubicBezTo>
                <a:cubicBezTo>
                  <a:pt x="2895" y="426"/>
                  <a:pt x="2922" y="381"/>
                  <a:pt x="2950" y="337"/>
                </a:cubicBezTo>
                <a:cubicBezTo>
                  <a:pt x="3064" y="161"/>
                  <a:pt x="3194" y="51"/>
                  <a:pt x="3337" y="8"/>
                </a:cubicBezTo>
                <a:cubicBezTo>
                  <a:pt x="3334" y="0"/>
                  <a:pt x="3334" y="0"/>
                  <a:pt x="3334" y="0"/>
                </a:cubicBezTo>
                <a:cubicBezTo>
                  <a:pt x="3190" y="44"/>
                  <a:pt x="3058" y="155"/>
                  <a:pt x="2943" y="332"/>
                </a:cubicBezTo>
                <a:cubicBezTo>
                  <a:pt x="2899" y="401"/>
                  <a:pt x="2859" y="475"/>
                  <a:pt x="2821" y="546"/>
                </a:cubicBezTo>
                <a:cubicBezTo>
                  <a:pt x="2811" y="565"/>
                  <a:pt x="2801" y="583"/>
                  <a:pt x="2790" y="602"/>
                </a:cubicBezTo>
                <a:cubicBezTo>
                  <a:pt x="2745" y="655"/>
                  <a:pt x="2698" y="708"/>
                  <a:pt x="2648" y="756"/>
                </a:cubicBezTo>
                <a:cubicBezTo>
                  <a:pt x="2374" y="1019"/>
                  <a:pt x="1984" y="1160"/>
                  <a:pt x="1605" y="1131"/>
                </a:cubicBezTo>
                <a:cubicBezTo>
                  <a:pt x="1453" y="1120"/>
                  <a:pt x="1302" y="1082"/>
                  <a:pt x="1156" y="1046"/>
                </a:cubicBezTo>
                <a:cubicBezTo>
                  <a:pt x="1120" y="1037"/>
                  <a:pt x="1083" y="1028"/>
                  <a:pt x="1046" y="1019"/>
                </a:cubicBezTo>
                <a:cubicBezTo>
                  <a:pt x="865" y="976"/>
                  <a:pt x="671" y="940"/>
                  <a:pt x="479" y="966"/>
                </a:cubicBezTo>
                <a:cubicBezTo>
                  <a:pt x="381" y="979"/>
                  <a:pt x="286" y="1010"/>
                  <a:pt x="206" y="1056"/>
                </a:cubicBezTo>
                <a:cubicBezTo>
                  <a:pt x="117" y="1106"/>
                  <a:pt x="48" y="1171"/>
                  <a:pt x="0" y="1249"/>
                </a:cubicBezTo>
                <a:cubicBezTo>
                  <a:pt x="7" y="1253"/>
                  <a:pt x="7" y="1253"/>
                  <a:pt x="7" y="1253"/>
                </a:cubicBezTo>
                <a:cubicBezTo>
                  <a:pt x="97" y="1106"/>
                  <a:pt x="273" y="1002"/>
                  <a:pt x="480" y="974"/>
                </a:cubicBezTo>
                <a:cubicBezTo>
                  <a:pt x="671" y="948"/>
                  <a:pt x="864" y="984"/>
                  <a:pt x="1044" y="1027"/>
                </a:cubicBezTo>
                <a:cubicBezTo>
                  <a:pt x="1081" y="1036"/>
                  <a:pt x="1118" y="1045"/>
                  <a:pt x="1154" y="1054"/>
                </a:cubicBezTo>
                <a:cubicBezTo>
                  <a:pt x="1300" y="1090"/>
                  <a:pt x="1452" y="1128"/>
                  <a:pt x="1604" y="1139"/>
                </a:cubicBezTo>
                <a:cubicBezTo>
                  <a:pt x="1637" y="1142"/>
                  <a:pt x="1670" y="1143"/>
                  <a:pt x="1702" y="1143"/>
                </a:cubicBezTo>
                <a:cubicBezTo>
                  <a:pt x="2052" y="1143"/>
                  <a:pt x="2401" y="1004"/>
                  <a:pt x="2653" y="762"/>
                </a:cubicBezTo>
                <a:cubicBezTo>
                  <a:pt x="2667" y="748"/>
                  <a:pt x="2681" y="735"/>
                  <a:pt x="2694" y="721"/>
                </a:cubicBezTo>
                <a:cubicBezTo>
                  <a:pt x="2682" y="735"/>
                  <a:pt x="2669" y="750"/>
                  <a:pt x="2656" y="764"/>
                </a:cubicBezTo>
                <a:cubicBezTo>
                  <a:pt x="2396" y="1041"/>
                  <a:pt x="2014" y="1201"/>
                  <a:pt x="1634" y="1193"/>
                </a:cubicBezTo>
                <a:cubicBezTo>
                  <a:pt x="1482" y="1189"/>
                  <a:pt x="1329" y="1160"/>
                  <a:pt x="1181" y="1131"/>
                </a:cubicBezTo>
                <a:cubicBezTo>
                  <a:pt x="1145" y="1124"/>
                  <a:pt x="1107" y="1117"/>
                  <a:pt x="1070" y="1110"/>
                </a:cubicBezTo>
                <a:cubicBezTo>
                  <a:pt x="887" y="1077"/>
                  <a:pt x="692" y="1051"/>
                  <a:pt x="501" y="1087"/>
                </a:cubicBezTo>
                <a:cubicBezTo>
                  <a:pt x="404" y="1105"/>
                  <a:pt x="311" y="1141"/>
                  <a:pt x="233" y="1190"/>
                </a:cubicBezTo>
                <a:cubicBezTo>
                  <a:pt x="147" y="1245"/>
                  <a:pt x="81" y="1314"/>
                  <a:pt x="37" y="1395"/>
                </a:cubicBezTo>
                <a:cubicBezTo>
                  <a:pt x="44" y="1398"/>
                  <a:pt x="44" y="1398"/>
                  <a:pt x="44" y="1398"/>
                </a:cubicBezTo>
                <a:cubicBezTo>
                  <a:pt x="126" y="1247"/>
                  <a:pt x="298" y="1133"/>
                  <a:pt x="502" y="1095"/>
                </a:cubicBezTo>
                <a:cubicBezTo>
                  <a:pt x="692" y="1059"/>
                  <a:pt x="887" y="1085"/>
                  <a:pt x="1069" y="1118"/>
                </a:cubicBezTo>
                <a:cubicBezTo>
                  <a:pt x="1106" y="1125"/>
                  <a:pt x="1143" y="1132"/>
                  <a:pt x="1180" y="1139"/>
                </a:cubicBezTo>
                <a:cubicBezTo>
                  <a:pt x="1328" y="1168"/>
                  <a:pt x="1481" y="1197"/>
                  <a:pt x="1634" y="1201"/>
                </a:cubicBezTo>
                <a:cubicBezTo>
                  <a:pt x="1644" y="1201"/>
                  <a:pt x="1654" y="1201"/>
                  <a:pt x="1663" y="1201"/>
                </a:cubicBezTo>
                <a:cubicBezTo>
                  <a:pt x="2036" y="1201"/>
                  <a:pt x="2407" y="1041"/>
                  <a:pt x="2662" y="769"/>
                </a:cubicBezTo>
                <a:cubicBezTo>
                  <a:pt x="2675" y="755"/>
                  <a:pt x="2688" y="740"/>
                  <a:pt x="2700" y="726"/>
                </a:cubicBezTo>
                <a:cubicBezTo>
                  <a:pt x="2689" y="741"/>
                  <a:pt x="2677" y="756"/>
                  <a:pt x="2664" y="771"/>
                </a:cubicBezTo>
                <a:cubicBezTo>
                  <a:pt x="2419" y="1061"/>
                  <a:pt x="2046" y="1241"/>
                  <a:pt x="1667" y="1253"/>
                </a:cubicBezTo>
                <a:cubicBezTo>
                  <a:pt x="1514" y="1257"/>
                  <a:pt x="1360" y="1236"/>
                  <a:pt x="1211" y="1215"/>
                </a:cubicBezTo>
                <a:cubicBezTo>
                  <a:pt x="1174" y="1210"/>
                  <a:pt x="1136" y="1204"/>
                  <a:pt x="1099" y="1200"/>
                </a:cubicBezTo>
                <a:cubicBezTo>
                  <a:pt x="915" y="1176"/>
                  <a:pt x="718" y="1160"/>
                  <a:pt x="529" y="1206"/>
                </a:cubicBezTo>
                <a:cubicBezTo>
                  <a:pt x="433" y="1229"/>
                  <a:pt x="342" y="1270"/>
                  <a:pt x="267" y="1324"/>
                </a:cubicBezTo>
                <a:cubicBezTo>
                  <a:pt x="184" y="1383"/>
                  <a:pt x="122" y="1455"/>
                  <a:pt x="83" y="1538"/>
                </a:cubicBezTo>
                <a:cubicBezTo>
                  <a:pt x="90" y="1541"/>
                  <a:pt x="90" y="1541"/>
                  <a:pt x="90" y="1541"/>
                </a:cubicBezTo>
                <a:cubicBezTo>
                  <a:pt x="164" y="1385"/>
                  <a:pt x="329" y="1263"/>
                  <a:pt x="531" y="1214"/>
                </a:cubicBezTo>
                <a:cubicBezTo>
                  <a:pt x="719" y="1168"/>
                  <a:pt x="914" y="1184"/>
                  <a:pt x="1098" y="1208"/>
                </a:cubicBezTo>
                <a:cubicBezTo>
                  <a:pt x="1135" y="1212"/>
                  <a:pt x="1173" y="1218"/>
                  <a:pt x="1210" y="1223"/>
                </a:cubicBezTo>
                <a:cubicBezTo>
                  <a:pt x="1359" y="1244"/>
                  <a:pt x="1514" y="1265"/>
                  <a:pt x="1667" y="1261"/>
                </a:cubicBezTo>
                <a:cubicBezTo>
                  <a:pt x="2049" y="1249"/>
                  <a:pt x="2424" y="1068"/>
                  <a:pt x="2670" y="776"/>
                </a:cubicBezTo>
                <a:cubicBezTo>
                  <a:pt x="2683" y="761"/>
                  <a:pt x="2695" y="746"/>
                  <a:pt x="2707" y="730"/>
                </a:cubicBezTo>
                <a:cubicBezTo>
                  <a:pt x="2696" y="746"/>
                  <a:pt x="2685" y="762"/>
                  <a:pt x="2673" y="777"/>
                </a:cubicBezTo>
                <a:cubicBezTo>
                  <a:pt x="2444" y="1080"/>
                  <a:pt x="2081" y="1279"/>
                  <a:pt x="1702" y="1311"/>
                </a:cubicBezTo>
                <a:cubicBezTo>
                  <a:pt x="1550" y="1323"/>
                  <a:pt x="1395" y="1310"/>
                  <a:pt x="1245" y="1297"/>
                </a:cubicBezTo>
                <a:cubicBezTo>
                  <a:pt x="1208" y="1294"/>
                  <a:pt x="1170" y="1290"/>
                  <a:pt x="1132" y="1288"/>
                </a:cubicBezTo>
                <a:cubicBezTo>
                  <a:pt x="947" y="1273"/>
                  <a:pt x="750" y="1268"/>
                  <a:pt x="564" y="1324"/>
                </a:cubicBezTo>
                <a:cubicBezTo>
                  <a:pt x="469" y="1352"/>
                  <a:pt x="381" y="1397"/>
                  <a:pt x="308" y="1455"/>
                </a:cubicBezTo>
                <a:cubicBezTo>
                  <a:pt x="228" y="1518"/>
                  <a:pt x="170" y="1593"/>
                  <a:pt x="135" y="1678"/>
                </a:cubicBezTo>
                <a:cubicBezTo>
                  <a:pt x="142" y="1681"/>
                  <a:pt x="142" y="1681"/>
                  <a:pt x="142" y="1681"/>
                </a:cubicBezTo>
                <a:cubicBezTo>
                  <a:pt x="208" y="1522"/>
                  <a:pt x="366" y="1391"/>
                  <a:pt x="566" y="1331"/>
                </a:cubicBezTo>
                <a:cubicBezTo>
                  <a:pt x="751" y="1276"/>
                  <a:pt x="947" y="1281"/>
                  <a:pt x="1132" y="1295"/>
                </a:cubicBezTo>
                <a:cubicBezTo>
                  <a:pt x="1169" y="1298"/>
                  <a:pt x="1208" y="1302"/>
                  <a:pt x="1245" y="1305"/>
                </a:cubicBezTo>
                <a:cubicBezTo>
                  <a:pt x="1395" y="1318"/>
                  <a:pt x="1550" y="1331"/>
                  <a:pt x="1703" y="1319"/>
                </a:cubicBezTo>
                <a:cubicBezTo>
                  <a:pt x="2084" y="1287"/>
                  <a:pt x="2449" y="1087"/>
                  <a:pt x="2679" y="782"/>
                </a:cubicBezTo>
                <a:cubicBezTo>
                  <a:pt x="2691" y="766"/>
                  <a:pt x="2702" y="751"/>
                  <a:pt x="2714" y="735"/>
                </a:cubicBezTo>
                <a:cubicBezTo>
                  <a:pt x="2703" y="751"/>
                  <a:pt x="2693" y="767"/>
                  <a:pt x="2682" y="783"/>
                </a:cubicBezTo>
                <a:cubicBezTo>
                  <a:pt x="2469" y="1098"/>
                  <a:pt x="2117" y="1316"/>
                  <a:pt x="1741" y="1367"/>
                </a:cubicBezTo>
                <a:cubicBezTo>
                  <a:pt x="1589" y="1387"/>
                  <a:pt x="1434" y="1382"/>
                  <a:pt x="1284" y="1377"/>
                </a:cubicBezTo>
                <a:cubicBezTo>
                  <a:pt x="1246" y="1376"/>
                  <a:pt x="1208" y="1374"/>
                  <a:pt x="1170" y="1374"/>
                </a:cubicBezTo>
                <a:cubicBezTo>
                  <a:pt x="985" y="1369"/>
                  <a:pt x="787" y="1374"/>
                  <a:pt x="604" y="1439"/>
                </a:cubicBezTo>
                <a:cubicBezTo>
                  <a:pt x="511" y="1473"/>
                  <a:pt x="425" y="1523"/>
                  <a:pt x="356" y="1584"/>
                </a:cubicBezTo>
                <a:cubicBezTo>
                  <a:pt x="280" y="1651"/>
                  <a:pt x="225" y="1729"/>
                  <a:pt x="195" y="1816"/>
                </a:cubicBezTo>
                <a:cubicBezTo>
                  <a:pt x="202" y="1819"/>
                  <a:pt x="202" y="1819"/>
                  <a:pt x="202" y="1819"/>
                </a:cubicBezTo>
                <a:cubicBezTo>
                  <a:pt x="260" y="1656"/>
                  <a:pt x="411" y="1517"/>
                  <a:pt x="607" y="1447"/>
                </a:cubicBezTo>
                <a:cubicBezTo>
                  <a:pt x="789" y="1382"/>
                  <a:pt x="985" y="1377"/>
                  <a:pt x="1170" y="1382"/>
                </a:cubicBezTo>
                <a:cubicBezTo>
                  <a:pt x="1208" y="1382"/>
                  <a:pt x="1246" y="1384"/>
                  <a:pt x="1283" y="1385"/>
                </a:cubicBezTo>
                <a:cubicBezTo>
                  <a:pt x="1434" y="1390"/>
                  <a:pt x="1590" y="1395"/>
                  <a:pt x="1742" y="1375"/>
                </a:cubicBezTo>
                <a:cubicBezTo>
                  <a:pt x="2120" y="1323"/>
                  <a:pt x="2475" y="1104"/>
                  <a:pt x="2689" y="788"/>
                </a:cubicBezTo>
                <a:cubicBezTo>
                  <a:pt x="2728" y="730"/>
                  <a:pt x="2763" y="668"/>
                  <a:pt x="2797" y="607"/>
                </a:cubicBezTo>
                <a:cubicBezTo>
                  <a:pt x="2811" y="590"/>
                  <a:pt x="2825" y="574"/>
                  <a:pt x="2838" y="558"/>
                </a:cubicBezTo>
                <a:cubicBezTo>
                  <a:pt x="2891" y="497"/>
                  <a:pt x="2945" y="433"/>
                  <a:pt x="3002" y="375"/>
                </a:cubicBezTo>
                <a:cubicBezTo>
                  <a:pt x="3150" y="227"/>
                  <a:pt x="3300" y="146"/>
                  <a:pt x="3449" y="134"/>
                </a:cubicBezTo>
                <a:lnTo>
                  <a:pt x="3448" y="126"/>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AU" sz="2400"/>
          </a:p>
        </p:txBody>
      </p:sp>
      <p:sp>
        <p:nvSpPr>
          <p:cNvPr id="13" name="Freeform 9">
            <a:extLst>
              <a:ext uri="{FF2B5EF4-FFF2-40B4-BE49-F238E27FC236}">
                <a16:creationId xmlns:a16="http://schemas.microsoft.com/office/drawing/2014/main" id="{098A7F18-6A2B-A66C-0F92-FD6F09BE68DC}"/>
              </a:ext>
            </a:extLst>
          </p:cNvPr>
          <p:cNvSpPr>
            <a:spLocks/>
          </p:cNvSpPr>
          <p:nvPr/>
        </p:nvSpPr>
        <p:spPr bwMode="auto">
          <a:xfrm>
            <a:off x="3540041" y="4005065"/>
            <a:ext cx="579875" cy="1131641"/>
          </a:xfrm>
          <a:custGeom>
            <a:avLst/>
            <a:gdLst>
              <a:gd name="T0" fmla="*/ 162 w 178"/>
              <a:gd name="T1" fmla="*/ 71 h 366"/>
              <a:gd name="T2" fmla="*/ 98 w 178"/>
              <a:gd name="T3" fmla="*/ 33 h 366"/>
              <a:gd name="T4" fmla="*/ 30 w 178"/>
              <a:gd name="T5" fmla="*/ 9 h 366"/>
              <a:gd name="T6" fmla="*/ 29 w 178"/>
              <a:gd name="T7" fmla="*/ 7 h 366"/>
              <a:gd name="T8" fmla="*/ 18 w 178"/>
              <a:gd name="T9" fmla="*/ 1 h 366"/>
              <a:gd name="T10" fmla="*/ 12 w 178"/>
              <a:gd name="T11" fmla="*/ 13 h 366"/>
              <a:gd name="T12" fmla="*/ 90 w 178"/>
              <a:gd name="T13" fmla="*/ 272 h 366"/>
              <a:gd name="T14" fmla="*/ 45 w 178"/>
              <a:gd name="T15" fmla="*/ 277 h 366"/>
              <a:gd name="T16" fmla="*/ 10 w 178"/>
              <a:gd name="T17" fmla="*/ 339 h 366"/>
              <a:gd name="T18" fmla="*/ 79 w 178"/>
              <a:gd name="T19" fmla="*/ 353 h 366"/>
              <a:gd name="T20" fmla="*/ 114 w 178"/>
              <a:gd name="T21" fmla="*/ 291 h 366"/>
              <a:gd name="T22" fmla="*/ 57 w 178"/>
              <a:gd name="T23" fmla="*/ 99 h 366"/>
              <a:gd name="T24" fmla="*/ 111 w 178"/>
              <a:gd name="T25" fmla="*/ 98 h 366"/>
              <a:gd name="T26" fmla="*/ 144 w 178"/>
              <a:gd name="T27" fmla="*/ 134 h 366"/>
              <a:gd name="T28" fmla="*/ 157 w 178"/>
              <a:gd name="T29" fmla="*/ 183 h 366"/>
              <a:gd name="T30" fmla="*/ 175 w 178"/>
              <a:gd name="T31" fmla="*/ 127 h 366"/>
              <a:gd name="T32" fmla="*/ 162 w 178"/>
              <a:gd name="T33" fmla="*/ 7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366">
                <a:moveTo>
                  <a:pt x="162" y="71"/>
                </a:moveTo>
                <a:cubicBezTo>
                  <a:pt x="147" y="50"/>
                  <a:pt x="122" y="41"/>
                  <a:pt x="98" y="33"/>
                </a:cubicBezTo>
                <a:cubicBezTo>
                  <a:pt x="75" y="25"/>
                  <a:pt x="52" y="17"/>
                  <a:pt x="30" y="9"/>
                </a:cubicBezTo>
                <a:cubicBezTo>
                  <a:pt x="29" y="7"/>
                  <a:pt x="29" y="7"/>
                  <a:pt x="29" y="7"/>
                </a:cubicBezTo>
                <a:cubicBezTo>
                  <a:pt x="28" y="3"/>
                  <a:pt x="23" y="0"/>
                  <a:pt x="18" y="1"/>
                </a:cubicBezTo>
                <a:cubicBezTo>
                  <a:pt x="13" y="3"/>
                  <a:pt x="10" y="8"/>
                  <a:pt x="12" y="13"/>
                </a:cubicBezTo>
                <a:cubicBezTo>
                  <a:pt x="90" y="272"/>
                  <a:pt x="90" y="272"/>
                  <a:pt x="90" y="272"/>
                </a:cubicBezTo>
                <a:cubicBezTo>
                  <a:pt x="77" y="268"/>
                  <a:pt x="60" y="270"/>
                  <a:pt x="45" y="277"/>
                </a:cubicBezTo>
                <a:cubicBezTo>
                  <a:pt x="16" y="290"/>
                  <a:pt x="0" y="318"/>
                  <a:pt x="10" y="339"/>
                </a:cubicBezTo>
                <a:cubicBezTo>
                  <a:pt x="19" y="360"/>
                  <a:pt x="50" y="366"/>
                  <a:pt x="79" y="353"/>
                </a:cubicBezTo>
                <a:cubicBezTo>
                  <a:pt x="108" y="340"/>
                  <a:pt x="124" y="312"/>
                  <a:pt x="114" y="291"/>
                </a:cubicBezTo>
                <a:cubicBezTo>
                  <a:pt x="57" y="99"/>
                  <a:pt x="57" y="99"/>
                  <a:pt x="57" y="99"/>
                </a:cubicBezTo>
                <a:cubicBezTo>
                  <a:pt x="74" y="94"/>
                  <a:pt x="94" y="91"/>
                  <a:pt x="111" y="98"/>
                </a:cubicBezTo>
                <a:cubicBezTo>
                  <a:pt x="126" y="104"/>
                  <a:pt x="138" y="118"/>
                  <a:pt x="144" y="134"/>
                </a:cubicBezTo>
                <a:cubicBezTo>
                  <a:pt x="151" y="150"/>
                  <a:pt x="154" y="166"/>
                  <a:pt x="157" y="183"/>
                </a:cubicBezTo>
                <a:cubicBezTo>
                  <a:pt x="166" y="165"/>
                  <a:pt x="173" y="147"/>
                  <a:pt x="175" y="127"/>
                </a:cubicBezTo>
                <a:cubicBezTo>
                  <a:pt x="178" y="108"/>
                  <a:pt x="174" y="87"/>
                  <a:pt x="162" y="7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AU" sz="2400">
              <a:solidFill>
                <a:schemeClr val="accent2"/>
              </a:solidFill>
            </a:endParaRPr>
          </a:p>
        </p:txBody>
      </p:sp>
      <p:sp>
        <p:nvSpPr>
          <p:cNvPr id="20" name="Freeform 16">
            <a:extLst>
              <a:ext uri="{FF2B5EF4-FFF2-40B4-BE49-F238E27FC236}">
                <a16:creationId xmlns:a16="http://schemas.microsoft.com/office/drawing/2014/main" id="{B4F23B2E-7EC3-17E8-1CA7-C407875022A6}"/>
              </a:ext>
            </a:extLst>
          </p:cNvPr>
          <p:cNvSpPr>
            <a:spLocks noEditPoints="1"/>
          </p:cNvSpPr>
          <p:nvPr/>
        </p:nvSpPr>
        <p:spPr bwMode="auto">
          <a:xfrm>
            <a:off x="4711951" y="3236979"/>
            <a:ext cx="1202987" cy="899045"/>
          </a:xfrm>
          <a:custGeom>
            <a:avLst/>
            <a:gdLst>
              <a:gd name="T0" fmla="*/ 277 w 369"/>
              <a:gd name="T1" fmla="*/ 262 h 291"/>
              <a:gd name="T2" fmla="*/ 337 w 369"/>
              <a:gd name="T3" fmla="*/ 96 h 291"/>
              <a:gd name="T4" fmla="*/ 339 w 369"/>
              <a:gd name="T5" fmla="*/ 90 h 291"/>
              <a:gd name="T6" fmla="*/ 354 w 369"/>
              <a:gd name="T7" fmla="*/ 49 h 291"/>
              <a:gd name="T8" fmla="*/ 359 w 369"/>
              <a:gd name="T9" fmla="*/ 35 h 291"/>
              <a:gd name="T10" fmla="*/ 367 w 369"/>
              <a:gd name="T11" fmla="*/ 14 h 291"/>
              <a:gd name="T12" fmla="*/ 357 w 369"/>
              <a:gd name="T13" fmla="*/ 0 h 291"/>
              <a:gd name="T14" fmla="*/ 177 w 369"/>
              <a:gd name="T15" fmla="*/ 0 h 291"/>
              <a:gd name="T16" fmla="*/ 164 w 369"/>
              <a:gd name="T17" fmla="*/ 7 h 291"/>
              <a:gd name="T18" fmla="*/ 163 w 369"/>
              <a:gd name="T19" fmla="*/ 9 h 291"/>
              <a:gd name="T20" fmla="*/ 162 w 369"/>
              <a:gd name="T21" fmla="*/ 11 h 291"/>
              <a:gd name="T22" fmla="*/ 149 w 369"/>
              <a:gd name="T23" fmla="*/ 49 h 291"/>
              <a:gd name="T24" fmla="*/ 135 w 369"/>
              <a:gd name="T25" fmla="*/ 86 h 291"/>
              <a:gd name="T26" fmla="*/ 132 w 369"/>
              <a:gd name="T27" fmla="*/ 96 h 291"/>
              <a:gd name="T28" fmla="*/ 88 w 369"/>
              <a:gd name="T29" fmla="*/ 217 h 291"/>
              <a:gd name="T30" fmla="*/ 56 w 369"/>
              <a:gd name="T31" fmla="*/ 198 h 291"/>
              <a:gd name="T32" fmla="*/ 4 w 369"/>
              <a:gd name="T33" fmla="*/ 221 h 291"/>
              <a:gd name="T34" fmla="*/ 42 w 369"/>
              <a:gd name="T35" fmla="*/ 264 h 291"/>
              <a:gd name="T36" fmla="*/ 95 w 369"/>
              <a:gd name="T37" fmla="*/ 241 h 291"/>
              <a:gd name="T38" fmla="*/ 147 w 369"/>
              <a:gd name="T39" fmla="*/ 96 h 291"/>
              <a:gd name="T40" fmla="*/ 321 w 369"/>
              <a:gd name="T41" fmla="*/ 96 h 291"/>
              <a:gd name="T42" fmla="*/ 271 w 369"/>
              <a:gd name="T43" fmla="*/ 238 h 291"/>
              <a:gd name="T44" fmla="*/ 239 w 369"/>
              <a:gd name="T45" fmla="*/ 219 h 291"/>
              <a:gd name="T46" fmla="*/ 186 w 369"/>
              <a:gd name="T47" fmla="*/ 243 h 291"/>
              <a:gd name="T48" fmla="*/ 224 w 369"/>
              <a:gd name="T49" fmla="*/ 286 h 291"/>
              <a:gd name="T50" fmla="*/ 277 w 369"/>
              <a:gd name="T51" fmla="*/ 262 h 291"/>
              <a:gd name="T52" fmla="*/ 154 w 369"/>
              <a:gd name="T53" fmla="*/ 76 h 291"/>
              <a:gd name="T54" fmla="*/ 164 w 369"/>
              <a:gd name="T55" fmla="*/ 49 h 291"/>
              <a:gd name="T56" fmla="*/ 338 w 369"/>
              <a:gd name="T57" fmla="*/ 49 h 291"/>
              <a:gd name="T58" fmla="*/ 329 w 369"/>
              <a:gd name="T59" fmla="*/ 76 h 291"/>
              <a:gd name="T60" fmla="*/ 154 w 369"/>
              <a:gd name="T61" fmla="*/ 7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9" h="291">
                <a:moveTo>
                  <a:pt x="277" y="262"/>
                </a:moveTo>
                <a:cubicBezTo>
                  <a:pt x="337" y="96"/>
                  <a:pt x="337" y="96"/>
                  <a:pt x="337" y="96"/>
                </a:cubicBezTo>
                <a:cubicBezTo>
                  <a:pt x="339" y="90"/>
                  <a:pt x="339" y="90"/>
                  <a:pt x="339" y="90"/>
                </a:cubicBezTo>
                <a:cubicBezTo>
                  <a:pt x="354" y="49"/>
                  <a:pt x="354" y="49"/>
                  <a:pt x="354" y="49"/>
                </a:cubicBezTo>
                <a:cubicBezTo>
                  <a:pt x="359" y="35"/>
                  <a:pt x="359" y="35"/>
                  <a:pt x="359" y="35"/>
                </a:cubicBezTo>
                <a:cubicBezTo>
                  <a:pt x="367" y="14"/>
                  <a:pt x="367" y="14"/>
                  <a:pt x="367" y="14"/>
                </a:cubicBezTo>
                <a:cubicBezTo>
                  <a:pt x="369" y="7"/>
                  <a:pt x="364" y="0"/>
                  <a:pt x="357" y="0"/>
                </a:cubicBezTo>
                <a:cubicBezTo>
                  <a:pt x="177" y="0"/>
                  <a:pt x="177" y="0"/>
                  <a:pt x="177" y="0"/>
                </a:cubicBezTo>
                <a:cubicBezTo>
                  <a:pt x="172" y="0"/>
                  <a:pt x="167" y="3"/>
                  <a:pt x="164" y="7"/>
                </a:cubicBezTo>
                <a:cubicBezTo>
                  <a:pt x="164" y="7"/>
                  <a:pt x="163" y="8"/>
                  <a:pt x="163" y="9"/>
                </a:cubicBezTo>
                <a:cubicBezTo>
                  <a:pt x="162" y="11"/>
                  <a:pt x="162" y="11"/>
                  <a:pt x="162" y="11"/>
                </a:cubicBezTo>
                <a:cubicBezTo>
                  <a:pt x="149" y="49"/>
                  <a:pt x="149" y="49"/>
                  <a:pt x="149" y="49"/>
                </a:cubicBezTo>
                <a:cubicBezTo>
                  <a:pt x="135" y="86"/>
                  <a:pt x="135" y="86"/>
                  <a:pt x="135" y="86"/>
                </a:cubicBezTo>
                <a:cubicBezTo>
                  <a:pt x="132" y="96"/>
                  <a:pt x="132" y="96"/>
                  <a:pt x="132" y="96"/>
                </a:cubicBezTo>
                <a:cubicBezTo>
                  <a:pt x="88" y="217"/>
                  <a:pt x="88" y="217"/>
                  <a:pt x="88" y="217"/>
                </a:cubicBezTo>
                <a:cubicBezTo>
                  <a:pt x="81" y="208"/>
                  <a:pt x="70" y="201"/>
                  <a:pt x="56" y="198"/>
                </a:cubicBezTo>
                <a:cubicBezTo>
                  <a:pt x="31" y="193"/>
                  <a:pt x="8" y="203"/>
                  <a:pt x="4" y="221"/>
                </a:cubicBezTo>
                <a:cubicBezTo>
                  <a:pt x="0" y="240"/>
                  <a:pt x="17" y="259"/>
                  <a:pt x="42" y="264"/>
                </a:cubicBezTo>
                <a:cubicBezTo>
                  <a:pt x="68" y="270"/>
                  <a:pt x="91" y="259"/>
                  <a:pt x="95" y="241"/>
                </a:cubicBezTo>
                <a:cubicBezTo>
                  <a:pt x="147" y="96"/>
                  <a:pt x="147" y="96"/>
                  <a:pt x="147" y="96"/>
                </a:cubicBezTo>
                <a:cubicBezTo>
                  <a:pt x="321" y="96"/>
                  <a:pt x="321" y="96"/>
                  <a:pt x="321" y="96"/>
                </a:cubicBezTo>
                <a:cubicBezTo>
                  <a:pt x="271" y="238"/>
                  <a:pt x="271" y="238"/>
                  <a:pt x="271" y="238"/>
                </a:cubicBezTo>
                <a:cubicBezTo>
                  <a:pt x="264" y="229"/>
                  <a:pt x="252" y="222"/>
                  <a:pt x="239" y="219"/>
                </a:cubicBezTo>
                <a:cubicBezTo>
                  <a:pt x="213" y="214"/>
                  <a:pt x="190" y="224"/>
                  <a:pt x="186" y="243"/>
                </a:cubicBezTo>
                <a:cubicBezTo>
                  <a:pt x="182" y="261"/>
                  <a:pt x="199" y="280"/>
                  <a:pt x="224" y="286"/>
                </a:cubicBezTo>
                <a:cubicBezTo>
                  <a:pt x="250" y="291"/>
                  <a:pt x="273" y="281"/>
                  <a:pt x="277" y="262"/>
                </a:cubicBezTo>
                <a:close/>
                <a:moveTo>
                  <a:pt x="154" y="76"/>
                </a:moveTo>
                <a:cubicBezTo>
                  <a:pt x="164" y="49"/>
                  <a:pt x="164" y="49"/>
                  <a:pt x="164" y="49"/>
                </a:cubicBezTo>
                <a:cubicBezTo>
                  <a:pt x="338" y="49"/>
                  <a:pt x="338" y="49"/>
                  <a:pt x="338" y="49"/>
                </a:cubicBezTo>
                <a:cubicBezTo>
                  <a:pt x="329" y="76"/>
                  <a:pt x="329" y="76"/>
                  <a:pt x="329" y="76"/>
                </a:cubicBezTo>
                <a:lnTo>
                  <a:pt x="154" y="76"/>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AU" sz="2400">
              <a:solidFill>
                <a:schemeClr val="accent3"/>
              </a:solidFill>
            </a:endParaRPr>
          </a:p>
        </p:txBody>
      </p:sp>
      <p:sp>
        <p:nvSpPr>
          <p:cNvPr id="35" name="Freeform 31">
            <a:extLst>
              <a:ext uri="{FF2B5EF4-FFF2-40B4-BE49-F238E27FC236}">
                <a16:creationId xmlns:a16="http://schemas.microsoft.com/office/drawing/2014/main" id="{1207EA58-C4B9-9204-277F-68CE4DB2498E}"/>
              </a:ext>
            </a:extLst>
          </p:cNvPr>
          <p:cNvSpPr>
            <a:spLocks noEditPoints="1"/>
          </p:cNvSpPr>
          <p:nvPr/>
        </p:nvSpPr>
        <p:spPr bwMode="auto">
          <a:xfrm>
            <a:off x="1199456" y="2591231"/>
            <a:ext cx="1182640" cy="2962271"/>
          </a:xfrm>
          <a:custGeom>
            <a:avLst/>
            <a:gdLst>
              <a:gd name="T0" fmla="*/ 316 w 363"/>
              <a:gd name="T1" fmla="*/ 453 h 958"/>
              <a:gd name="T2" fmla="*/ 303 w 363"/>
              <a:gd name="T3" fmla="*/ 444 h 958"/>
              <a:gd name="T4" fmla="*/ 259 w 363"/>
              <a:gd name="T5" fmla="*/ 426 h 958"/>
              <a:gd name="T6" fmla="*/ 307 w 363"/>
              <a:gd name="T7" fmla="*/ 213 h 958"/>
              <a:gd name="T8" fmla="*/ 316 w 363"/>
              <a:gd name="T9" fmla="*/ 198 h 958"/>
              <a:gd name="T10" fmla="*/ 332 w 363"/>
              <a:gd name="T11" fmla="*/ 43 h 958"/>
              <a:gd name="T12" fmla="*/ 308 w 363"/>
              <a:gd name="T13" fmla="*/ 10 h 958"/>
              <a:gd name="T14" fmla="*/ 277 w 363"/>
              <a:gd name="T15" fmla="*/ 0 h 958"/>
              <a:gd name="T16" fmla="*/ 241 w 363"/>
              <a:gd name="T17" fmla="*/ 14 h 958"/>
              <a:gd name="T18" fmla="*/ 213 w 363"/>
              <a:gd name="T19" fmla="*/ 59 h 958"/>
              <a:gd name="T20" fmla="*/ 187 w 363"/>
              <a:gd name="T21" fmla="*/ 142 h 958"/>
              <a:gd name="T22" fmla="*/ 171 w 363"/>
              <a:gd name="T23" fmla="*/ 288 h 958"/>
              <a:gd name="T24" fmla="*/ 59 w 363"/>
              <a:gd name="T25" fmla="*/ 407 h 958"/>
              <a:gd name="T26" fmla="*/ 1 w 363"/>
              <a:gd name="T27" fmla="*/ 541 h 958"/>
              <a:gd name="T28" fmla="*/ 15 w 363"/>
              <a:gd name="T29" fmla="*/ 606 h 958"/>
              <a:gd name="T30" fmla="*/ 79 w 363"/>
              <a:gd name="T31" fmla="*/ 679 h 958"/>
              <a:gd name="T32" fmla="*/ 209 w 363"/>
              <a:gd name="T33" fmla="*/ 739 h 958"/>
              <a:gd name="T34" fmla="*/ 173 w 363"/>
              <a:gd name="T35" fmla="*/ 920 h 958"/>
              <a:gd name="T36" fmla="*/ 131 w 363"/>
              <a:gd name="T37" fmla="*/ 937 h 958"/>
              <a:gd name="T38" fmla="*/ 110 w 363"/>
              <a:gd name="T39" fmla="*/ 933 h 958"/>
              <a:gd name="T40" fmla="*/ 76 w 363"/>
              <a:gd name="T41" fmla="*/ 890 h 958"/>
              <a:gd name="T42" fmla="*/ 77 w 363"/>
              <a:gd name="T43" fmla="*/ 876 h 958"/>
              <a:gd name="T44" fmla="*/ 121 w 363"/>
              <a:gd name="T45" fmla="*/ 886 h 958"/>
              <a:gd name="T46" fmla="*/ 121 w 363"/>
              <a:gd name="T47" fmla="*/ 832 h 958"/>
              <a:gd name="T48" fmla="*/ 66 w 363"/>
              <a:gd name="T49" fmla="*/ 870 h 958"/>
              <a:gd name="T50" fmla="*/ 64 w 363"/>
              <a:gd name="T51" fmla="*/ 877 h 958"/>
              <a:gd name="T52" fmla="*/ 102 w 363"/>
              <a:gd name="T53" fmla="*/ 950 h 958"/>
              <a:gd name="T54" fmla="*/ 111 w 363"/>
              <a:gd name="T55" fmla="*/ 954 h 958"/>
              <a:gd name="T56" fmla="*/ 188 w 363"/>
              <a:gd name="T57" fmla="*/ 941 h 958"/>
              <a:gd name="T58" fmla="*/ 228 w 363"/>
              <a:gd name="T59" fmla="*/ 882 h 958"/>
              <a:gd name="T60" fmla="*/ 349 w 363"/>
              <a:gd name="T61" fmla="*/ 620 h 958"/>
              <a:gd name="T62" fmla="*/ 356 w 363"/>
              <a:gd name="T63" fmla="*/ 600 h 958"/>
              <a:gd name="T64" fmla="*/ 214 w 363"/>
              <a:gd name="T65" fmla="*/ 227 h 958"/>
              <a:gd name="T66" fmla="*/ 228 w 363"/>
              <a:gd name="T67" fmla="*/ 135 h 958"/>
              <a:gd name="T68" fmla="*/ 247 w 363"/>
              <a:gd name="T69" fmla="*/ 70 h 958"/>
              <a:gd name="T70" fmla="*/ 265 w 363"/>
              <a:gd name="T71" fmla="*/ 40 h 958"/>
              <a:gd name="T72" fmla="*/ 276 w 363"/>
              <a:gd name="T73" fmla="*/ 34 h 958"/>
              <a:gd name="T74" fmla="*/ 296 w 363"/>
              <a:gd name="T75" fmla="*/ 45 h 958"/>
              <a:gd name="T76" fmla="*/ 313 w 363"/>
              <a:gd name="T77" fmla="*/ 83 h 958"/>
              <a:gd name="T78" fmla="*/ 293 w 363"/>
              <a:gd name="T79" fmla="*/ 194 h 958"/>
              <a:gd name="T80" fmla="*/ 214 w 363"/>
              <a:gd name="T81" fmla="*/ 227 h 958"/>
              <a:gd name="T82" fmla="*/ 172 w 363"/>
              <a:gd name="T83" fmla="*/ 440 h 958"/>
              <a:gd name="T84" fmla="*/ 137 w 363"/>
              <a:gd name="T85" fmla="*/ 469 h 958"/>
              <a:gd name="T86" fmla="*/ 121 w 363"/>
              <a:gd name="T87" fmla="*/ 496 h 958"/>
              <a:gd name="T88" fmla="*/ 113 w 363"/>
              <a:gd name="T89" fmla="*/ 528 h 958"/>
              <a:gd name="T90" fmla="*/ 113 w 363"/>
              <a:gd name="T91" fmla="*/ 557 h 958"/>
              <a:gd name="T92" fmla="*/ 154 w 363"/>
              <a:gd name="T93" fmla="*/ 635 h 958"/>
              <a:gd name="T94" fmla="*/ 130 w 363"/>
              <a:gd name="T95" fmla="*/ 579 h 958"/>
              <a:gd name="T96" fmla="*/ 149 w 363"/>
              <a:gd name="T97" fmla="*/ 489 h 958"/>
              <a:gd name="T98" fmla="*/ 154 w 363"/>
              <a:gd name="T99" fmla="*/ 483 h 958"/>
              <a:gd name="T100" fmla="*/ 181 w 363"/>
              <a:gd name="T101" fmla="*/ 463 h 958"/>
              <a:gd name="T102" fmla="*/ 325 w 363"/>
              <a:gd name="T103" fmla="*/ 584 h 958"/>
              <a:gd name="T104" fmla="*/ 321 w 363"/>
              <a:gd name="T105" fmla="*/ 595 h 958"/>
              <a:gd name="T106" fmla="*/ 305 w 363"/>
              <a:gd name="T107" fmla="*/ 625 h 958"/>
              <a:gd name="T108" fmla="*/ 254 w 363"/>
              <a:gd name="T109" fmla="*/ 455 h 958"/>
              <a:gd name="T110" fmla="*/ 286 w 363"/>
              <a:gd name="T111" fmla="*/ 469 h 958"/>
              <a:gd name="T112" fmla="*/ 294 w 363"/>
              <a:gd name="T113" fmla="*/ 475 h 958"/>
              <a:gd name="T114" fmla="*/ 327 w 363"/>
              <a:gd name="T115" fmla="*/ 54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3" h="958">
                <a:moveTo>
                  <a:pt x="361" y="535"/>
                </a:moveTo>
                <a:cubicBezTo>
                  <a:pt x="358" y="517"/>
                  <a:pt x="351" y="499"/>
                  <a:pt x="342" y="484"/>
                </a:cubicBezTo>
                <a:cubicBezTo>
                  <a:pt x="337" y="476"/>
                  <a:pt x="332" y="469"/>
                  <a:pt x="326" y="463"/>
                </a:cubicBezTo>
                <a:cubicBezTo>
                  <a:pt x="324" y="461"/>
                  <a:pt x="323" y="460"/>
                  <a:pt x="321" y="458"/>
                </a:cubicBezTo>
                <a:cubicBezTo>
                  <a:pt x="316" y="453"/>
                  <a:pt x="316" y="453"/>
                  <a:pt x="316" y="453"/>
                </a:cubicBezTo>
                <a:cubicBezTo>
                  <a:pt x="313" y="451"/>
                  <a:pt x="313" y="451"/>
                  <a:pt x="313" y="451"/>
                </a:cubicBezTo>
                <a:cubicBezTo>
                  <a:pt x="312" y="450"/>
                  <a:pt x="312" y="450"/>
                  <a:pt x="311" y="449"/>
                </a:cubicBezTo>
                <a:cubicBezTo>
                  <a:pt x="306" y="446"/>
                  <a:pt x="306" y="446"/>
                  <a:pt x="306" y="446"/>
                </a:cubicBezTo>
                <a:cubicBezTo>
                  <a:pt x="304" y="445"/>
                  <a:pt x="304" y="445"/>
                  <a:pt x="304" y="445"/>
                </a:cubicBezTo>
                <a:cubicBezTo>
                  <a:pt x="303" y="444"/>
                  <a:pt x="303" y="444"/>
                  <a:pt x="303" y="444"/>
                </a:cubicBezTo>
                <a:cubicBezTo>
                  <a:pt x="300" y="442"/>
                  <a:pt x="300" y="442"/>
                  <a:pt x="300" y="442"/>
                </a:cubicBezTo>
                <a:cubicBezTo>
                  <a:pt x="295" y="439"/>
                  <a:pt x="295" y="439"/>
                  <a:pt x="295" y="439"/>
                </a:cubicBezTo>
                <a:cubicBezTo>
                  <a:pt x="291" y="437"/>
                  <a:pt x="287" y="435"/>
                  <a:pt x="283" y="433"/>
                </a:cubicBezTo>
                <a:cubicBezTo>
                  <a:pt x="279" y="432"/>
                  <a:pt x="275" y="431"/>
                  <a:pt x="271" y="429"/>
                </a:cubicBezTo>
                <a:cubicBezTo>
                  <a:pt x="267" y="428"/>
                  <a:pt x="263" y="427"/>
                  <a:pt x="259" y="426"/>
                </a:cubicBezTo>
                <a:cubicBezTo>
                  <a:pt x="246" y="424"/>
                  <a:pt x="233" y="424"/>
                  <a:pt x="220" y="425"/>
                </a:cubicBezTo>
                <a:cubicBezTo>
                  <a:pt x="217" y="388"/>
                  <a:pt x="214" y="351"/>
                  <a:pt x="213" y="313"/>
                </a:cubicBezTo>
                <a:cubicBezTo>
                  <a:pt x="225" y="301"/>
                  <a:pt x="237" y="289"/>
                  <a:pt x="249" y="277"/>
                </a:cubicBezTo>
                <a:cubicBezTo>
                  <a:pt x="254" y="272"/>
                  <a:pt x="259" y="266"/>
                  <a:pt x="264" y="261"/>
                </a:cubicBezTo>
                <a:cubicBezTo>
                  <a:pt x="279" y="246"/>
                  <a:pt x="294" y="230"/>
                  <a:pt x="307" y="213"/>
                </a:cubicBezTo>
                <a:cubicBezTo>
                  <a:pt x="308" y="211"/>
                  <a:pt x="308" y="211"/>
                  <a:pt x="308" y="211"/>
                </a:cubicBezTo>
                <a:cubicBezTo>
                  <a:pt x="309" y="210"/>
                  <a:pt x="309" y="210"/>
                  <a:pt x="309" y="210"/>
                </a:cubicBezTo>
                <a:cubicBezTo>
                  <a:pt x="309" y="210"/>
                  <a:pt x="310" y="209"/>
                  <a:pt x="310" y="209"/>
                </a:cubicBezTo>
                <a:cubicBezTo>
                  <a:pt x="312" y="205"/>
                  <a:pt x="312" y="205"/>
                  <a:pt x="312" y="205"/>
                </a:cubicBezTo>
                <a:cubicBezTo>
                  <a:pt x="313" y="203"/>
                  <a:pt x="315" y="201"/>
                  <a:pt x="316" y="198"/>
                </a:cubicBezTo>
                <a:cubicBezTo>
                  <a:pt x="321" y="190"/>
                  <a:pt x="321" y="190"/>
                  <a:pt x="321" y="190"/>
                </a:cubicBezTo>
                <a:cubicBezTo>
                  <a:pt x="325" y="182"/>
                  <a:pt x="325" y="182"/>
                  <a:pt x="325" y="182"/>
                </a:cubicBezTo>
                <a:cubicBezTo>
                  <a:pt x="330" y="172"/>
                  <a:pt x="334" y="161"/>
                  <a:pt x="337" y="149"/>
                </a:cubicBezTo>
                <a:cubicBezTo>
                  <a:pt x="344" y="127"/>
                  <a:pt x="346" y="102"/>
                  <a:pt x="343" y="78"/>
                </a:cubicBezTo>
                <a:cubicBezTo>
                  <a:pt x="341" y="66"/>
                  <a:pt x="337" y="54"/>
                  <a:pt x="332" y="43"/>
                </a:cubicBezTo>
                <a:cubicBezTo>
                  <a:pt x="331" y="41"/>
                  <a:pt x="331" y="40"/>
                  <a:pt x="330" y="38"/>
                </a:cubicBezTo>
                <a:cubicBezTo>
                  <a:pt x="329" y="36"/>
                  <a:pt x="329" y="36"/>
                  <a:pt x="329" y="36"/>
                </a:cubicBezTo>
                <a:cubicBezTo>
                  <a:pt x="328" y="34"/>
                  <a:pt x="328" y="34"/>
                  <a:pt x="328" y="34"/>
                </a:cubicBezTo>
                <a:cubicBezTo>
                  <a:pt x="326" y="31"/>
                  <a:pt x="324" y="28"/>
                  <a:pt x="322" y="26"/>
                </a:cubicBezTo>
                <a:cubicBezTo>
                  <a:pt x="318" y="20"/>
                  <a:pt x="314" y="15"/>
                  <a:pt x="308" y="10"/>
                </a:cubicBezTo>
                <a:cubicBezTo>
                  <a:pt x="302" y="6"/>
                  <a:pt x="294" y="2"/>
                  <a:pt x="286" y="0"/>
                </a:cubicBezTo>
                <a:cubicBezTo>
                  <a:pt x="284" y="0"/>
                  <a:pt x="284" y="0"/>
                  <a:pt x="284" y="0"/>
                </a:cubicBezTo>
                <a:cubicBezTo>
                  <a:pt x="285" y="0"/>
                  <a:pt x="282" y="0"/>
                  <a:pt x="282" y="0"/>
                </a:cubicBezTo>
                <a:cubicBezTo>
                  <a:pt x="280" y="0"/>
                  <a:pt x="280" y="0"/>
                  <a:pt x="280" y="0"/>
                </a:cubicBezTo>
                <a:cubicBezTo>
                  <a:pt x="277" y="0"/>
                  <a:pt x="277" y="0"/>
                  <a:pt x="277" y="0"/>
                </a:cubicBezTo>
                <a:cubicBezTo>
                  <a:pt x="276" y="0"/>
                  <a:pt x="275" y="0"/>
                  <a:pt x="274" y="0"/>
                </a:cubicBezTo>
                <a:cubicBezTo>
                  <a:pt x="273" y="0"/>
                  <a:pt x="271" y="0"/>
                  <a:pt x="270" y="0"/>
                </a:cubicBezTo>
                <a:cubicBezTo>
                  <a:pt x="269" y="0"/>
                  <a:pt x="268" y="1"/>
                  <a:pt x="267" y="1"/>
                </a:cubicBezTo>
                <a:cubicBezTo>
                  <a:pt x="265" y="1"/>
                  <a:pt x="263" y="2"/>
                  <a:pt x="261" y="3"/>
                </a:cubicBezTo>
                <a:cubicBezTo>
                  <a:pt x="253" y="5"/>
                  <a:pt x="247" y="10"/>
                  <a:pt x="241" y="14"/>
                </a:cubicBezTo>
                <a:cubicBezTo>
                  <a:pt x="236" y="19"/>
                  <a:pt x="232" y="24"/>
                  <a:pt x="228" y="30"/>
                </a:cubicBezTo>
                <a:cubicBezTo>
                  <a:pt x="224" y="35"/>
                  <a:pt x="221" y="40"/>
                  <a:pt x="218" y="46"/>
                </a:cubicBezTo>
                <a:cubicBezTo>
                  <a:pt x="217" y="49"/>
                  <a:pt x="216" y="52"/>
                  <a:pt x="214" y="54"/>
                </a:cubicBezTo>
                <a:cubicBezTo>
                  <a:pt x="213" y="57"/>
                  <a:pt x="213" y="57"/>
                  <a:pt x="213" y="57"/>
                </a:cubicBezTo>
                <a:cubicBezTo>
                  <a:pt x="213" y="59"/>
                  <a:pt x="213" y="59"/>
                  <a:pt x="213" y="59"/>
                </a:cubicBezTo>
                <a:cubicBezTo>
                  <a:pt x="211" y="63"/>
                  <a:pt x="211" y="63"/>
                  <a:pt x="211" y="63"/>
                </a:cubicBezTo>
                <a:cubicBezTo>
                  <a:pt x="205" y="78"/>
                  <a:pt x="205" y="78"/>
                  <a:pt x="205" y="78"/>
                </a:cubicBezTo>
                <a:cubicBezTo>
                  <a:pt x="203" y="83"/>
                  <a:pt x="202" y="89"/>
                  <a:pt x="200" y="94"/>
                </a:cubicBezTo>
                <a:cubicBezTo>
                  <a:pt x="196" y="105"/>
                  <a:pt x="194" y="116"/>
                  <a:pt x="191" y="126"/>
                </a:cubicBezTo>
                <a:cubicBezTo>
                  <a:pt x="189" y="132"/>
                  <a:pt x="188" y="137"/>
                  <a:pt x="187" y="142"/>
                </a:cubicBezTo>
                <a:cubicBezTo>
                  <a:pt x="186" y="148"/>
                  <a:pt x="184" y="153"/>
                  <a:pt x="183" y="159"/>
                </a:cubicBezTo>
                <a:cubicBezTo>
                  <a:pt x="182" y="164"/>
                  <a:pt x="181" y="169"/>
                  <a:pt x="180" y="175"/>
                </a:cubicBezTo>
                <a:cubicBezTo>
                  <a:pt x="180" y="180"/>
                  <a:pt x="179" y="186"/>
                  <a:pt x="178" y="191"/>
                </a:cubicBezTo>
                <a:cubicBezTo>
                  <a:pt x="176" y="202"/>
                  <a:pt x="175" y="213"/>
                  <a:pt x="174" y="223"/>
                </a:cubicBezTo>
                <a:cubicBezTo>
                  <a:pt x="172" y="245"/>
                  <a:pt x="171" y="266"/>
                  <a:pt x="171" y="288"/>
                </a:cubicBezTo>
                <a:cubicBezTo>
                  <a:pt x="171" y="296"/>
                  <a:pt x="171" y="305"/>
                  <a:pt x="171" y="314"/>
                </a:cubicBezTo>
                <a:cubicBezTo>
                  <a:pt x="162" y="320"/>
                  <a:pt x="154" y="326"/>
                  <a:pt x="146" y="332"/>
                </a:cubicBezTo>
                <a:cubicBezTo>
                  <a:pt x="128" y="345"/>
                  <a:pt x="111" y="358"/>
                  <a:pt x="94" y="372"/>
                </a:cubicBezTo>
                <a:cubicBezTo>
                  <a:pt x="86" y="380"/>
                  <a:pt x="78" y="387"/>
                  <a:pt x="70" y="395"/>
                </a:cubicBezTo>
                <a:cubicBezTo>
                  <a:pt x="66" y="399"/>
                  <a:pt x="62" y="403"/>
                  <a:pt x="59" y="407"/>
                </a:cubicBezTo>
                <a:cubicBezTo>
                  <a:pt x="55" y="411"/>
                  <a:pt x="52" y="415"/>
                  <a:pt x="48" y="420"/>
                </a:cubicBezTo>
                <a:cubicBezTo>
                  <a:pt x="41" y="428"/>
                  <a:pt x="35" y="438"/>
                  <a:pt x="29" y="447"/>
                </a:cubicBezTo>
                <a:cubicBezTo>
                  <a:pt x="24" y="457"/>
                  <a:pt x="19" y="466"/>
                  <a:pt x="14" y="477"/>
                </a:cubicBezTo>
                <a:cubicBezTo>
                  <a:pt x="10" y="487"/>
                  <a:pt x="7" y="497"/>
                  <a:pt x="4" y="508"/>
                </a:cubicBezTo>
                <a:cubicBezTo>
                  <a:pt x="2" y="519"/>
                  <a:pt x="1" y="530"/>
                  <a:pt x="1" y="541"/>
                </a:cubicBezTo>
                <a:cubicBezTo>
                  <a:pt x="0" y="544"/>
                  <a:pt x="0" y="547"/>
                  <a:pt x="1" y="550"/>
                </a:cubicBezTo>
                <a:cubicBezTo>
                  <a:pt x="1" y="553"/>
                  <a:pt x="1" y="555"/>
                  <a:pt x="1" y="558"/>
                </a:cubicBezTo>
                <a:cubicBezTo>
                  <a:pt x="2" y="567"/>
                  <a:pt x="2" y="567"/>
                  <a:pt x="2" y="567"/>
                </a:cubicBezTo>
                <a:cubicBezTo>
                  <a:pt x="3" y="570"/>
                  <a:pt x="3" y="572"/>
                  <a:pt x="4" y="575"/>
                </a:cubicBezTo>
                <a:cubicBezTo>
                  <a:pt x="6" y="586"/>
                  <a:pt x="10" y="596"/>
                  <a:pt x="15" y="606"/>
                </a:cubicBezTo>
                <a:cubicBezTo>
                  <a:pt x="24" y="627"/>
                  <a:pt x="38" y="644"/>
                  <a:pt x="54" y="659"/>
                </a:cubicBezTo>
                <a:cubicBezTo>
                  <a:pt x="60" y="664"/>
                  <a:pt x="60" y="664"/>
                  <a:pt x="60" y="664"/>
                </a:cubicBezTo>
                <a:cubicBezTo>
                  <a:pt x="66" y="670"/>
                  <a:pt x="66" y="670"/>
                  <a:pt x="66" y="670"/>
                </a:cubicBezTo>
                <a:cubicBezTo>
                  <a:pt x="73" y="675"/>
                  <a:pt x="73" y="675"/>
                  <a:pt x="73" y="675"/>
                </a:cubicBezTo>
                <a:cubicBezTo>
                  <a:pt x="79" y="679"/>
                  <a:pt x="79" y="679"/>
                  <a:pt x="79" y="679"/>
                </a:cubicBezTo>
                <a:cubicBezTo>
                  <a:pt x="86" y="684"/>
                  <a:pt x="86" y="684"/>
                  <a:pt x="86" y="684"/>
                </a:cubicBezTo>
                <a:cubicBezTo>
                  <a:pt x="89" y="685"/>
                  <a:pt x="91" y="686"/>
                  <a:pt x="93" y="688"/>
                </a:cubicBezTo>
                <a:cubicBezTo>
                  <a:pt x="98" y="690"/>
                  <a:pt x="103" y="693"/>
                  <a:pt x="108" y="695"/>
                </a:cubicBezTo>
                <a:cubicBezTo>
                  <a:pt x="139" y="710"/>
                  <a:pt x="174" y="717"/>
                  <a:pt x="208" y="715"/>
                </a:cubicBezTo>
                <a:cubicBezTo>
                  <a:pt x="209" y="723"/>
                  <a:pt x="209" y="731"/>
                  <a:pt x="209" y="739"/>
                </a:cubicBezTo>
                <a:cubicBezTo>
                  <a:pt x="210" y="772"/>
                  <a:pt x="210" y="803"/>
                  <a:pt x="207" y="833"/>
                </a:cubicBezTo>
                <a:cubicBezTo>
                  <a:pt x="205" y="861"/>
                  <a:pt x="199" y="888"/>
                  <a:pt x="185" y="907"/>
                </a:cubicBezTo>
                <a:cubicBezTo>
                  <a:pt x="182" y="912"/>
                  <a:pt x="178" y="916"/>
                  <a:pt x="174" y="920"/>
                </a:cubicBezTo>
                <a:cubicBezTo>
                  <a:pt x="174" y="920"/>
                  <a:pt x="174" y="919"/>
                  <a:pt x="174" y="920"/>
                </a:cubicBezTo>
                <a:cubicBezTo>
                  <a:pt x="173" y="920"/>
                  <a:pt x="173" y="920"/>
                  <a:pt x="173" y="920"/>
                </a:cubicBezTo>
                <a:cubicBezTo>
                  <a:pt x="173" y="921"/>
                  <a:pt x="173" y="921"/>
                  <a:pt x="173" y="921"/>
                </a:cubicBezTo>
                <a:cubicBezTo>
                  <a:pt x="171" y="922"/>
                  <a:pt x="171" y="922"/>
                  <a:pt x="171" y="922"/>
                </a:cubicBezTo>
                <a:cubicBezTo>
                  <a:pt x="168" y="925"/>
                  <a:pt x="168" y="925"/>
                  <a:pt x="168" y="925"/>
                </a:cubicBezTo>
                <a:cubicBezTo>
                  <a:pt x="165" y="926"/>
                  <a:pt x="163" y="928"/>
                  <a:pt x="161" y="929"/>
                </a:cubicBezTo>
                <a:cubicBezTo>
                  <a:pt x="151" y="934"/>
                  <a:pt x="141" y="936"/>
                  <a:pt x="131" y="937"/>
                </a:cubicBezTo>
                <a:cubicBezTo>
                  <a:pt x="126" y="937"/>
                  <a:pt x="121" y="936"/>
                  <a:pt x="117" y="935"/>
                </a:cubicBezTo>
                <a:cubicBezTo>
                  <a:pt x="115" y="935"/>
                  <a:pt x="114" y="934"/>
                  <a:pt x="113" y="934"/>
                </a:cubicBezTo>
                <a:cubicBezTo>
                  <a:pt x="112" y="933"/>
                  <a:pt x="112" y="933"/>
                  <a:pt x="112" y="933"/>
                </a:cubicBezTo>
                <a:cubicBezTo>
                  <a:pt x="111" y="933"/>
                  <a:pt x="111" y="933"/>
                  <a:pt x="111" y="933"/>
                </a:cubicBezTo>
                <a:cubicBezTo>
                  <a:pt x="110" y="933"/>
                  <a:pt x="110" y="933"/>
                  <a:pt x="110" y="933"/>
                </a:cubicBezTo>
                <a:cubicBezTo>
                  <a:pt x="110" y="933"/>
                  <a:pt x="110" y="933"/>
                  <a:pt x="110" y="933"/>
                </a:cubicBezTo>
                <a:cubicBezTo>
                  <a:pt x="109" y="932"/>
                  <a:pt x="108" y="932"/>
                  <a:pt x="107" y="931"/>
                </a:cubicBezTo>
                <a:cubicBezTo>
                  <a:pt x="105" y="931"/>
                  <a:pt x="105" y="930"/>
                  <a:pt x="104" y="930"/>
                </a:cubicBezTo>
                <a:cubicBezTo>
                  <a:pt x="96" y="925"/>
                  <a:pt x="89" y="919"/>
                  <a:pt x="85" y="912"/>
                </a:cubicBezTo>
                <a:cubicBezTo>
                  <a:pt x="80" y="905"/>
                  <a:pt x="77" y="897"/>
                  <a:pt x="76" y="890"/>
                </a:cubicBezTo>
                <a:cubicBezTo>
                  <a:pt x="76" y="886"/>
                  <a:pt x="76" y="882"/>
                  <a:pt x="76" y="879"/>
                </a:cubicBezTo>
                <a:cubicBezTo>
                  <a:pt x="76" y="877"/>
                  <a:pt x="76" y="877"/>
                  <a:pt x="76" y="877"/>
                </a:cubicBezTo>
                <a:cubicBezTo>
                  <a:pt x="76" y="878"/>
                  <a:pt x="76" y="877"/>
                  <a:pt x="76" y="877"/>
                </a:cubicBezTo>
                <a:cubicBezTo>
                  <a:pt x="76" y="877"/>
                  <a:pt x="76" y="877"/>
                  <a:pt x="76" y="877"/>
                </a:cubicBezTo>
                <a:cubicBezTo>
                  <a:pt x="77" y="876"/>
                  <a:pt x="77" y="876"/>
                  <a:pt x="77" y="876"/>
                </a:cubicBezTo>
                <a:cubicBezTo>
                  <a:pt x="77" y="875"/>
                  <a:pt x="77" y="874"/>
                  <a:pt x="77" y="873"/>
                </a:cubicBezTo>
                <a:cubicBezTo>
                  <a:pt x="78" y="872"/>
                  <a:pt x="78" y="870"/>
                  <a:pt x="79" y="869"/>
                </a:cubicBezTo>
                <a:cubicBezTo>
                  <a:pt x="83" y="858"/>
                  <a:pt x="90" y="850"/>
                  <a:pt x="98" y="845"/>
                </a:cubicBezTo>
                <a:cubicBezTo>
                  <a:pt x="95" y="849"/>
                  <a:pt x="94" y="854"/>
                  <a:pt x="94" y="859"/>
                </a:cubicBezTo>
                <a:cubicBezTo>
                  <a:pt x="94" y="874"/>
                  <a:pt x="106" y="886"/>
                  <a:pt x="121" y="886"/>
                </a:cubicBezTo>
                <a:cubicBezTo>
                  <a:pt x="136" y="886"/>
                  <a:pt x="148" y="874"/>
                  <a:pt x="148" y="859"/>
                </a:cubicBezTo>
                <a:cubicBezTo>
                  <a:pt x="148" y="847"/>
                  <a:pt x="141" y="837"/>
                  <a:pt x="131" y="834"/>
                </a:cubicBezTo>
                <a:cubicBezTo>
                  <a:pt x="131" y="833"/>
                  <a:pt x="131" y="833"/>
                  <a:pt x="131" y="833"/>
                </a:cubicBezTo>
                <a:cubicBezTo>
                  <a:pt x="131" y="833"/>
                  <a:pt x="130" y="833"/>
                  <a:pt x="130" y="833"/>
                </a:cubicBezTo>
                <a:cubicBezTo>
                  <a:pt x="127" y="832"/>
                  <a:pt x="124" y="832"/>
                  <a:pt x="121" y="832"/>
                </a:cubicBezTo>
                <a:cubicBezTo>
                  <a:pt x="121" y="832"/>
                  <a:pt x="120" y="832"/>
                  <a:pt x="120" y="832"/>
                </a:cubicBezTo>
                <a:cubicBezTo>
                  <a:pt x="114" y="832"/>
                  <a:pt x="106" y="832"/>
                  <a:pt x="98" y="836"/>
                </a:cubicBezTo>
                <a:cubicBezTo>
                  <a:pt x="93" y="838"/>
                  <a:pt x="87" y="842"/>
                  <a:pt x="82" y="846"/>
                </a:cubicBezTo>
                <a:cubicBezTo>
                  <a:pt x="77" y="851"/>
                  <a:pt x="72" y="857"/>
                  <a:pt x="68" y="864"/>
                </a:cubicBezTo>
                <a:cubicBezTo>
                  <a:pt x="67" y="866"/>
                  <a:pt x="66" y="868"/>
                  <a:pt x="66" y="870"/>
                </a:cubicBezTo>
                <a:cubicBezTo>
                  <a:pt x="65" y="871"/>
                  <a:pt x="65" y="872"/>
                  <a:pt x="65" y="873"/>
                </a:cubicBezTo>
                <a:cubicBezTo>
                  <a:pt x="64" y="874"/>
                  <a:pt x="64" y="874"/>
                  <a:pt x="64" y="874"/>
                </a:cubicBezTo>
                <a:cubicBezTo>
                  <a:pt x="64" y="874"/>
                  <a:pt x="64" y="874"/>
                  <a:pt x="64" y="874"/>
                </a:cubicBezTo>
                <a:cubicBezTo>
                  <a:pt x="64" y="875"/>
                  <a:pt x="64" y="874"/>
                  <a:pt x="64" y="875"/>
                </a:cubicBezTo>
                <a:cubicBezTo>
                  <a:pt x="64" y="877"/>
                  <a:pt x="64" y="877"/>
                  <a:pt x="64" y="877"/>
                </a:cubicBezTo>
                <a:cubicBezTo>
                  <a:pt x="63" y="881"/>
                  <a:pt x="63" y="886"/>
                  <a:pt x="63" y="891"/>
                </a:cubicBezTo>
                <a:cubicBezTo>
                  <a:pt x="63" y="900"/>
                  <a:pt x="66" y="911"/>
                  <a:pt x="71" y="920"/>
                </a:cubicBezTo>
                <a:cubicBezTo>
                  <a:pt x="76" y="930"/>
                  <a:pt x="84" y="939"/>
                  <a:pt x="94" y="946"/>
                </a:cubicBezTo>
                <a:cubicBezTo>
                  <a:pt x="95" y="947"/>
                  <a:pt x="97" y="948"/>
                  <a:pt x="98" y="948"/>
                </a:cubicBezTo>
                <a:cubicBezTo>
                  <a:pt x="99" y="949"/>
                  <a:pt x="101" y="950"/>
                  <a:pt x="102" y="950"/>
                </a:cubicBezTo>
                <a:cubicBezTo>
                  <a:pt x="102" y="950"/>
                  <a:pt x="103" y="951"/>
                  <a:pt x="103" y="951"/>
                </a:cubicBezTo>
                <a:cubicBezTo>
                  <a:pt x="103" y="951"/>
                  <a:pt x="103" y="951"/>
                  <a:pt x="103" y="951"/>
                </a:cubicBezTo>
                <a:cubicBezTo>
                  <a:pt x="104" y="951"/>
                  <a:pt x="104" y="951"/>
                  <a:pt x="104" y="951"/>
                </a:cubicBezTo>
                <a:cubicBezTo>
                  <a:pt x="106" y="952"/>
                  <a:pt x="106" y="952"/>
                  <a:pt x="106" y="952"/>
                </a:cubicBezTo>
                <a:cubicBezTo>
                  <a:pt x="108" y="953"/>
                  <a:pt x="109" y="953"/>
                  <a:pt x="111" y="954"/>
                </a:cubicBezTo>
                <a:cubicBezTo>
                  <a:pt x="117" y="956"/>
                  <a:pt x="124" y="957"/>
                  <a:pt x="130" y="958"/>
                </a:cubicBezTo>
                <a:cubicBezTo>
                  <a:pt x="144" y="958"/>
                  <a:pt x="158" y="956"/>
                  <a:pt x="171" y="950"/>
                </a:cubicBezTo>
                <a:cubicBezTo>
                  <a:pt x="174" y="949"/>
                  <a:pt x="178" y="947"/>
                  <a:pt x="181" y="945"/>
                </a:cubicBezTo>
                <a:cubicBezTo>
                  <a:pt x="182" y="944"/>
                  <a:pt x="184" y="943"/>
                  <a:pt x="186" y="942"/>
                </a:cubicBezTo>
                <a:cubicBezTo>
                  <a:pt x="188" y="941"/>
                  <a:pt x="188" y="941"/>
                  <a:pt x="188" y="941"/>
                </a:cubicBezTo>
                <a:cubicBezTo>
                  <a:pt x="189" y="940"/>
                  <a:pt x="189" y="940"/>
                  <a:pt x="189" y="940"/>
                </a:cubicBezTo>
                <a:cubicBezTo>
                  <a:pt x="189" y="939"/>
                  <a:pt x="189" y="939"/>
                  <a:pt x="189" y="939"/>
                </a:cubicBezTo>
                <a:cubicBezTo>
                  <a:pt x="189" y="940"/>
                  <a:pt x="190" y="939"/>
                  <a:pt x="190" y="939"/>
                </a:cubicBezTo>
                <a:cubicBezTo>
                  <a:pt x="196" y="934"/>
                  <a:pt x="201" y="929"/>
                  <a:pt x="206" y="923"/>
                </a:cubicBezTo>
                <a:cubicBezTo>
                  <a:pt x="216" y="911"/>
                  <a:pt x="223" y="897"/>
                  <a:pt x="228" y="882"/>
                </a:cubicBezTo>
                <a:cubicBezTo>
                  <a:pt x="233" y="867"/>
                  <a:pt x="236" y="852"/>
                  <a:pt x="238" y="836"/>
                </a:cubicBezTo>
                <a:cubicBezTo>
                  <a:pt x="242" y="805"/>
                  <a:pt x="244" y="773"/>
                  <a:pt x="245" y="739"/>
                </a:cubicBezTo>
                <a:cubicBezTo>
                  <a:pt x="245" y="729"/>
                  <a:pt x="245" y="718"/>
                  <a:pt x="245" y="708"/>
                </a:cubicBezTo>
                <a:cubicBezTo>
                  <a:pt x="281" y="697"/>
                  <a:pt x="312" y="675"/>
                  <a:pt x="333" y="646"/>
                </a:cubicBezTo>
                <a:cubicBezTo>
                  <a:pt x="339" y="638"/>
                  <a:pt x="344" y="629"/>
                  <a:pt x="349" y="620"/>
                </a:cubicBezTo>
                <a:cubicBezTo>
                  <a:pt x="350" y="618"/>
                  <a:pt x="351" y="616"/>
                  <a:pt x="352" y="613"/>
                </a:cubicBezTo>
                <a:cubicBezTo>
                  <a:pt x="353" y="610"/>
                  <a:pt x="353" y="610"/>
                  <a:pt x="353" y="610"/>
                </a:cubicBezTo>
                <a:cubicBezTo>
                  <a:pt x="354" y="608"/>
                  <a:pt x="354" y="608"/>
                  <a:pt x="354" y="608"/>
                </a:cubicBezTo>
                <a:cubicBezTo>
                  <a:pt x="354" y="606"/>
                  <a:pt x="354" y="606"/>
                  <a:pt x="354" y="606"/>
                </a:cubicBezTo>
                <a:cubicBezTo>
                  <a:pt x="356" y="600"/>
                  <a:pt x="356" y="600"/>
                  <a:pt x="356" y="600"/>
                </a:cubicBezTo>
                <a:cubicBezTo>
                  <a:pt x="357" y="598"/>
                  <a:pt x="357" y="598"/>
                  <a:pt x="357" y="598"/>
                </a:cubicBezTo>
                <a:cubicBezTo>
                  <a:pt x="358" y="596"/>
                  <a:pt x="358" y="596"/>
                  <a:pt x="358" y="596"/>
                </a:cubicBezTo>
                <a:cubicBezTo>
                  <a:pt x="359" y="592"/>
                  <a:pt x="359" y="592"/>
                  <a:pt x="359" y="592"/>
                </a:cubicBezTo>
                <a:cubicBezTo>
                  <a:pt x="363" y="573"/>
                  <a:pt x="363" y="554"/>
                  <a:pt x="361" y="535"/>
                </a:cubicBezTo>
                <a:close/>
                <a:moveTo>
                  <a:pt x="214" y="227"/>
                </a:moveTo>
                <a:cubicBezTo>
                  <a:pt x="215" y="217"/>
                  <a:pt x="216" y="206"/>
                  <a:pt x="217" y="196"/>
                </a:cubicBezTo>
                <a:cubicBezTo>
                  <a:pt x="218" y="191"/>
                  <a:pt x="219" y="186"/>
                  <a:pt x="219" y="181"/>
                </a:cubicBezTo>
                <a:cubicBezTo>
                  <a:pt x="220" y="176"/>
                  <a:pt x="221" y="171"/>
                  <a:pt x="222" y="166"/>
                </a:cubicBezTo>
                <a:cubicBezTo>
                  <a:pt x="222" y="160"/>
                  <a:pt x="223" y="155"/>
                  <a:pt x="224" y="150"/>
                </a:cubicBezTo>
                <a:cubicBezTo>
                  <a:pt x="226" y="145"/>
                  <a:pt x="226" y="140"/>
                  <a:pt x="228" y="135"/>
                </a:cubicBezTo>
                <a:cubicBezTo>
                  <a:pt x="230" y="125"/>
                  <a:pt x="232" y="115"/>
                  <a:pt x="235" y="105"/>
                </a:cubicBezTo>
                <a:cubicBezTo>
                  <a:pt x="237" y="100"/>
                  <a:pt x="238" y="96"/>
                  <a:pt x="240" y="90"/>
                </a:cubicBezTo>
                <a:cubicBezTo>
                  <a:pt x="245" y="75"/>
                  <a:pt x="245" y="75"/>
                  <a:pt x="245" y="75"/>
                </a:cubicBezTo>
                <a:cubicBezTo>
                  <a:pt x="247" y="71"/>
                  <a:pt x="247" y="71"/>
                  <a:pt x="247" y="71"/>
                </a:cubicBezTo>
                <a:cubicBezTo>
                  <a:pt x="247" y="70"/>
                  <a:pt x="247" y="70"/>
                  <a:pt x="247" y="70"/>
                </a:cubicBezTo>
                <a:cubicBezTo>
                  <a:pt x="247" y="70"/>
                  <a:pt x="247" y="70"/>
                  <a:pt x="247" y="70"/>
                </a:cubicBezTo>
                <a:cubicBezTo>
                  <a:pt x="248" y="68"/>
                  <a:pt x="248" y="68"/>
                  <a:pt x="248" y="68"/>
                </a:cubicBezTo>
                <a:cubicBezTo>
                  <a:pt x="249" y="66"/>
                  <a:pt x="250" y="64"/>
                  <a:pt x="251" y="62"/>
                </a:cubicBezTo>
                <a:cubicBezTo>
                  <a:pt x="252" y="57"/>
                  <a:pt x="255" y="53"/>
                  <a:pt x="257" y="50"/>
                </a:cubicBezTo>
                <a:cubicBezTo>
                  <a:pt x="260" y="46"/>
                  <a:pt x="262" y="43"/>
                  <a:pt x="265" y="40"/>
                </a:cubicBezTo>
                <a:cubicBezTo>
                  <a:pt x="268" y="38"/>
                  <a:pt x="270" y="36"/>
                  <a:pt x="273" y="35"/>
                </a:cubicBezTo>
                <a:cubicBezTo>
                  <a:pt x="273" y="34"/>
                  <a:pt x="274" y="34"/>
                  <a:pt x="275" y="34"/>
                </a:cubicBezTo>
                <a:cubicBezTo>
                  <a:pt x="275" y="34"/>
                  <a:pt x="275" y="34"/>
                  <a:pt x="275" y="34"/>
                </a:cubicBezTo>
                <a:cubicBezTo>
                  <a:pt x="276" y="34"/>
                  <a:pt x="276" y="34"/>
                  <a:pt x="276" y="34"/>
                </a:cubicBezTo>
                <a:cubicBezTo>
                  <a:pt x="276" y="34"/>
                  <a:pt x="276" y="34"/>
                  <a:pt x="276" y="34"/>
                </a:cubicBezTo>
                <a:cubicBezTo>
                  <a:pt x="278" y="34"/>
                  <a:pt x="278" y="34"/>
                  <a:pt x="278" y="34"/>
                </a:cubicBezTo>
                <a:cubicBezTo>
                  <a:pt x="280" y="34"/>
                  <a:pt x="280" y="34"/>
                  <a:pt x="280" y="34"/>
                </a:cubicBezTo>
                <a:cubicBezTo>
                  <a:pt x="280" y="34"/>
                  <a:pt x="280" y="34"/>
                  <a:pt x="280" y="34"/>
                </a:cubicBezTo>
                <a:cubicBezTo>
                  <a:pt x="283" y="34"/>
                  <a:pt x="285" y="35"/>
                  <a:pt x="288" y="37"/>
                </a:cubicBezTo>
                <a:cubicBezTo>
                  <a:pt x="291" y="39"/>
                  <a:pt x="294" y="42"/>
                  <a:pt x="296" y="45"/>
                </a:cubicBezTo>
                <a:cubicBezTo>
                  <a:pt x="298" y="46"/>
                  <a:pt x="299" y="48"/>
                  <a:pt x="300" y="50"/>
                </a:cubicBezTo>
                <a:cubicBezTo>
                  <a:pt x="301" y="51"/>
                  <a:pt x="301" y="51"/>
                  <a:pt x="301" y="51"/>
                </a:cubicBezTo>
                <a:cubicBezTo>
                  <a:pt x="302" y="53"/>
                  <a:pt x="302" y="53"/>
                  <a:pt x="302" y="53"/>
                </a:cubicBezTo>
                <a:cubicBezTo>
                  <a:pt x="302" y="54"/>
                  <a:pt x="303" y="55"/>
                  <a:pt x="304" y="56"/>
                </a:cubicBezTo>
                <a:cubicBezTo>
                  <a:pt x="308" y="65"/>
                  <a:pt x="311" y="74"/>
                  <a:pt x="313" y="83"/>
                </a:cubicBezTo>
                <a:cubicBezTo>
                  <a:pt x="317" y="102"/>
                  <a:pt x="317" y="123"/>
                  <a:pt x="312" y="143"/>
                </a:cubicBezTo>
                <a:cubicBezTo>
                  <a:pt x="310" y="153"/>
                  <a:pt x="307" y="163"/>
                  <a:pt x="303" y="173"/>
                </a:cubicBezTo>
                <a:cubicBezTo>
                  <a:pt x="300" y="180"/>
                  <a:pt x="300" y="180"/>
                  <a:pt x="300" y="180"/>
                </a:cubicBezTo>
                <a:cubicBezTo>
                  <a:pt x="297" y="187"/>
                  <a:pt x="297" y="187"/>
                  <a:pt x="297" y="187"/>
                </a:cubicBezTo>
                <a:cubicBezTo>
                  <a:pt x="296" y="189"/>
                  <a:pt x="294" y="191"/>
                  <a:pt x="293" y="194"/>
                </a:cubicBezTo>
                <a:cubicBezTo>
                  <a:pt x="291" y="197"/>
                  <a:pt x="291" y="197"/>
                  <a:pt x="291" y="197"/>
                </a:cubicBezTo>
                <a:cubicBezTo>
                  <a:pt x="289" y="200"/>
                  <a:pt x="289" y="200"/>
                  <a:pt x="289" y="200"/>
                </a:cubicBezTo>
                <a:cubicBezTo>
                  <a:pt x="278" y="218"/>
                  <a:pt x="264" y="235"/>
                  <a:pt x="249" y="250"/>
                </a:cubicBezTo>
                <a:cubicBezTo>
                  <a:pt x="237" y="261"/>
                  <a:pt x="225" y="272"/>
                  <a:pt x="212" y="282"/>
                </a:cubicBezTo>
                <a:cubicBezTo>
                  <a:pt x="212" y="264"/>
                  <a:pt x="213" y="245"/>
                  <a:pt x="214" y="227"/>
                </a:cubicBezTo>
                <a:close/>
                <a:moveTo>
                  <a:pt x="149" y="677"/>
                </a:moveTo>
                <a:cubicBezTo>
                  <a:pt x="16" y="637"/>
                  <a:pt x="34" y="470"/>
                  <a:pt x="172" y="352"/>
                </a:cubicBezTo>
                <a:cubicBezTo>
                  <a:pt x="172" y="372"/>
                  <a:pt x="174" y="392"/>
                  <a:pt x="176" y="412"/>
                </a:cubicBezTo>
                <a:cubicBezTo>
                  <a:pt x="176" y="420"/>
                  <a:pt x="177" y="429"/>
                  <a:pt x="178" y="438"/>
                </a:cubicBezTo>
                <a:cubicBezTo>
                  <a:pt x="176" y="438"/>
                  <a:pt x="174" y="439"/>
                  <a:pt x="172" y="440"/>
                </a:cubicBezTo>
                <a:cubicBezTo>
                  <a:pt x="166" y="444"/>
                  <a:pt x="161" y="448"/>
                  <a:pt x="155" y="452"/>
                </a:cubicBezTo>
                <a:cubicBezTo>
                  <a:pt x="153" y="454"/>
                  <a:pt x="150" y="456"/>
                  <a:pt x="148" y="458"/>
                </a:cubicBezTo>
                <a:cubicBezTo>
                  <a:pt x="145" y="460"/>
                  <a:pt x="143" y="463"/>
                  <a:pt x="141" y="465"/>
                </a:cubicBezTo>
                <a:cubicBezTo>
                  <a:pt x="140" y="466"/>
                  <a:pt x="139" y="467"/>
                  <a:pt x="139" y="467"/>
                </a:cubicBezTo>
                <a:cubicBezTo>
                  <a:pt x="137" y="469"/>
                  <a:pt x="137" y="469"/>
                  <a:pt x="137" y="469"/>
                </a:cubicBezTo>
                <a:cubicBezTo>
                  <a:pt x="135" y="472"/>
                  <a:pt x="135" y="472"/>
                  <a:pt x="135" y="472"/>
                </a:cubicBezTo>
                <a:cubicBezTo>
                  <a:pt x="134" y="474"/>
                  <a:pt x="133" y="475"/>
                  <a:pt x="132" y="476"/>
                </a:cubicBezTo>
                <a:cubicBezTo>
                  <a:pt x="131" y="477"/>
                  <a:pt x="130" y="479"/>
                  <a:pt x="129" y="480"/>
                </a:cubicBezTo>
                <a:cubicBezTo>
                  <a:pt x="128" y="483"/>
                  <a:pt x="126" y="485"/>
                  <a:pt x="125" y="488"/>
                </a:cubicBezTo>
                <a:cubicBezTo>
                  <a:pt x="124" y="491"/>
                  <a:pt x="122" y="493"/>
                  <a:pt x="121" y="496"/>
                </a:cubicBezTo>
                <a:cubicBezTo>
                  <a:pt x="120" y="499"/>
                  <a:pt x="119" y="502"/>
                  <a:pt x="118" y="504"/>
                </a:cubicBezTo>
                <a:cubicBezTo>
                  <a:pt x="118" y="506"/>
                  <a:pt x="117" y="507"/>
                  <a:pt x="117" y="508"/>
                </a:cubicBezTo>
                <a:cubicBezTo>
                  <a:pt x="116" y="510"/>
                  <a:pt x="116" y="511"/>
                  <a:pt x="116" y="512"/>
                </a:cubicBezTo>
                <a:cubicBezTo>
                  <a:pt x="115" y="515"/>
                  <a:pt x="114" y="518"/>
                  <a:pt x="114" y="520"/>
                </a:cubicBezTo>
                <a:cubicBezTo>
                  <a:pt x="114" y="523"/>
                  <a:pt x="113" y="525"/>
                  <a:pt x="113" y="528"/>
                </a:cubicBezTo>
                <a:cubicBezTo>
                  <a:pt x="112" y="531"/>
                  <a:pt x="112" y="533"/>
                  <a:pt x="112" y="536"/>
                </a:cubicBezTo>
                <a:cubicBezTo>
                  <a:pt x="112" y="538"/>
                  <a:pt x="112" y="541"/>
                  <a:pt x="112" y="543"/>
                </a:cubicBezTo>
                <a:cubicBezTo>
                  <a:pt x="112" y="546"/>
                  <a:pt x="112" y="548"/>
                  <a:pt x="112" y="550"/>
                </a:cubicBezTo>
                <a:cubicBezTo>
                  <a:pt x="112" y="551"/>
                  <a:pt x="112" y="553"/>
                  <a:pt x="112" y="554"/>
                </a:cubicBezTo>
                <a:cubicBezTo>
                  <a:pt x="113" y="555"/>
                  <a:pt x="113" y="556"/>
                  <a:pt x="113" y="557"/>
                </a:cubicBezTo>
                <a:cubicBezTo>
                  <a:pt x="113" y="562"/>
                  <a:pt x="114" y="566"/>
                  <a:pt x="115" y="570"/>
                </a:cubicBezTo>
                <a:cubicBezTo>
                  <a:pt x="116" y="572"/>
                  <a:pt x="116" y="574"/>
                  <a:pt x="116" y="576"/>
                </a:cubicBezTo>
                <a:cubicBezTo>
                  <a:pt x="117" y="578"/>
                  <a:pt x="118" y="580"/>
                  <a:pt x="118" y="582"/>
                </a:cubicBezTo>
                <a:cubicBezTo>
                  <a:pt x="123" y="597"/>
                  <a:pt x="130" y="609"/>
                  <a:pt x="137" y="617"/>
                </a:cubicBezTo>
                <a:cubicBezTo>
                  <a:pt x="143" y="626"/>
                  <a:pt x="149" y="632"/>
                  <a:pt x="154" y="635"/>
                </a:cubicBezTo>
                <a:cubicBezTo>
                  <a:pt x="158" y="638"/>
                  <a:pt x="160" y="640"/>
                  <a:pt x="160" y="640"/>
                </a:cubicBezTo>
                <a:cubicBezTo>
                  <a:pt x="163" y="637"/>
                  <a:pt x="163" y="637"/>
                  <a:pt x="163" y="637"/>
                </a:cubicBezTo>
                <a:cubicBezTo>
                  <a:pt x="163" y="637"/>
                  <a:pt x="161" y="635"/>
                  <a:pt x="157" y="631"/>
                </a:cubicBezTo>
                <a:cubicBezTo>
                  <a:pt x="153" y="627"/>
                  <a:pt x="149" y="621"/>
                  <a:pt x="143" y="613"/>
                </a:cubicBezTo>
                <a:cubicBezTo>
                  <a:pt x="138" y="604"/>
                  <a:pt x="133" y="593"/>
                  <a:pt x="130" y="579"/>
                </a:cubicBezTo>
                <a:cubicBezTo>
                  <a:pt x="127" y="565"/>
                  <a:pt x="126" y="548"/>
                  <a:pt x="130" y="531"/>
                </a:cubicBezTo>
                <a:cubicBezTo>
                  <a:pt x="131" y="522"/>
                  <a:pt x="135" y="513"/>
                  <a:pt x="139" y="504"/>
                </a:cubicBezTo>
                <a:cubicBezTo>
                  <a:pt x="140" y="502"/>
                  <a:pt x="141" y="500"/>
                  <a:pt x="142" y="498"/>
                </a:cubicBezTo>
                <a:cubicBezTo>
                  <a:pt x="144" y="496"/>
                  <a:pt x="145" y="494"/>
                  <a:pt x="147" y="492"/>
                </a:cubicBezTo>
                <a:cubicBezTo>
                  <a:pt x="149" y="489"/>
                  <a:pt x="149" y="489"/>
                  <a:pt x="149" y="489"/>
                </a:cubicBezTo>
                <a:cubicBezTo>
                  <a:pt x="149" y="489"/>
                  <a:pt x="149" y="489"/>
                  <a:pt x="149" y="489"/>
                </a:cubicBezTo>
                <a:cubicBezTo>
                  <a:pt x="149" y="488"/>
                  <a:pt x="149" y="488"/>
                  <a:pt x="149" y="488"/>
                </a:cubicBezTo>
                <a:cubicBezTo>
                  <a:pt x="150" y="488"/>
                  <a:pt x="150" y="488"/>
                  <a:pt x="150" y="488"/>
                </a:cubicBezTo>
                <a:cubicBezTo>
                  <a:pt x="151" y="486"/>
                  <a:pt x="151" y="486"/>
                  <a:pt x="151" y="486"/>
                </a:cubicBezTo>
                <a:cubicBezTo>
                  <a:pt x="154" y="483"/>
                  <a:pt x="154" y="483"/>
                  <a:pt x="154" y="483"/>
                </a:cubicBezTo>
                <a:cubicBezTo>
                  <a:pt x="156" y="481"/>
                  <a:pt x="156" y="481"/>
                  <a:pt x="156" y="481"/>
                </a:cubicBezTo>
                <a:cubicBezTo>
                  <a:pt x="156" y="481"/>
                  <a:pt x="156" y="480"/>
                  <a:pt x="157" y="480"/>
                </a:cubicBezTo>
                <a:cubicBezTo>
                  <a:pt x="159" y="478"/>
                  <a:pt x="161" y="477"/>
                  <a:pt x="162" y="475"/>
                </a:cubicBezTo>
                <a:cubicBezTo>
                  <a:pt x="165" y="473"/>
                  <a:pt x="167" y="472"/>
                  <a:pt x="169" y="470"/>
                </a:cubicBezTo>
                <a:cubicBezTo>
                  <a:pt x="173" y="468"/>
                  <a:pt x="177" y="465"/>
                  <a:pt x="181" y="463"/>
                </a:cubicBezTo>
                <a:cubicBezTo>
                  <a:pt x="181" y="466"/>
                  <a:pt x="181" y="468"/>
                  <a:pt x="182" y="471"/>
                </a:cubicBezTo>
                <a:cubicBezTo>
                  <a:pt x="184" y="490"/>
                  <a:pt x="186" y="509"/>
                  <a:pt x="189" y="528"/>
                </a:cubicBezTo>
                <a:cubicBezTo>
                  <a:pt x="196" y="581"/>
                  <a:pt x="202" y="632"/>
                  <a:pt x="206" y="680"/>
                </a:cubicBezTo>
                <a:cubicBezTo>
                  <a:pt x="187" y="682"/>
                  <a:pt x="168" y="681"/>
                  <a:pt x="149" y="677"/>
                </a:cubicBezTo>
                <a:close/>
                <a:moveTo>
                  <a:pt x="325" y="584"/>
                </a:moveTo>
                <a:cubicBezTo>
                  <a:pt x="324" y="587"/>
                  <a:pt x="324" y="587"/>
                  <a:pt x="324" y="587"/>
                </a:cubicBezTo>
                <a:cubicBezTo>
                  <a:pt x="324" y="588"/>
                  <a:pt x="324" y="588"/>
                  <a:pt x="324" y="588"/>
                </a:cubicBezTo>
                <a:cubicBezTo>
                  <a:pt x="324" y="588"/>
                  <a:pt x="324" y="588"/>
                  <a:pt x="324" y="588"/>
                </a:cubicBezTo>
                <a:cubicBezTo>
                  <a:pt x="323" y="589"/>
                  <a:pt x="323" y="589"/>
                  <a:pt x="323" y="589"/>
                </a:cubicBezTo>
                <a:cubicBezTo>
                  <a:pt x="321" y="595"/>
                  <a:pt x="321" y="595"/>
                  <a:pt x="321" y="595"/>
                </a:cubicBezTo>
                <a:cubicBezTo>
                  <a:pt x="321" y="597"/>
                  <a:pt x="321" y="597"/>
                  <a:pt x="321" y="597"/>
                </a:cubicBezTo>
                <a:cubicBezTo>
                  <a:pt x="320" y="598"/>
                  <a:pt x="320" y="598"/>
                  <a:pt x="320" y="598"/>
                </a:cubicBezTo>
                <a:cubicBezTo>
                  <a:pt x="319" y="600"/>
                  <a:pt x="319" y="600"/>
                  <a:pt x="319" y="600"/>
                </a:cubicBezTo>
                <a:cubicBezTo>
                  <a:pt x="318" y="602"/>
                  <a:pt x="318" y="603"/>
                  <a:pt x="317" y="605"/>
                </a:cubicBezTo>
                <a:cubicBezTo>
                  <a:pt x="314" y="612"/>
                  <a:pt x="309" y="619"/>
                  <a:pt x="305" y="625"/>
                </a:cubicBezTo>
                <a:cubicBezTo>
                  <a:pt x="289" y="645"/>
                  <a:pt x="268" y="661"/>
                  <a:pt x="243" y="671"/>
                </a:cubicBezTo>
                <a:cubicBezTo>
                  <a:pt x="243" y="659"/>
                  <a:pt x="242" y="647"/>
                  <a:pt x="241" y="634"/>
                </a:cubicBezTo>
                <a:cubicBezTo>
                  <a:pt x="239" y="598"/>
                  <a:pt x="235" y="561"/>
                  <a:pt x="231" y="523"/>
                </a:cubicBezTo>
                <a:cubicBezTo>
                  <a:pt x="228" y="500"/>
                  <a:pt x="225" y="476"/>
                  <a:pt x="223" y="452"/>
                </a:cubicBezTo>
                <a:cubicBezTo>
                  <a:pt x="233" y="452"/>
                  <a:pt x="243" y="452"/>
                  <a:pt x="254" y="455"/>
                </a:cubicBezTo>
                <a:cubicBezTo>
                  <a:pt x="257" y="456"/>
                  <a:pt x="260" y="456"/>
                  <a:pt x="263" y="457"/>
                </a:cubicBezTo>
                <a:cubicBezTo>
                  <a:pt x="266" y="458"/>
                  <a:pt x="269" y="460"/>
                  <a:pt x="271" y="461"/>
                </a:cubicBezTo>
                <a:cubicBezTo>
                  <a:pt x="274" y="462"/>
                  <a:pt x="277" y="464"/>
                  <a:pt x="280" y="465"/>
                </a:cubicBezTo>
                <a:cubicBezTo>
                  <a:pt x="284" y="468"/>
                  <a:pt x="284" y="468"/>
                  <a:pt x="284" y="468"/>
                </a:cubicBezTo>
                <a:cubicBezTo>
                  <a:pt x="286" y="469"/>
                  <a:pt x="286" y="469"/>
                  <a:pt x="286" y="469"/>
                </a:cubicBezTo>
                <a:cubicBezTo>
                  <a:pt x="287" y="470"/>
                  <a:pt x="287" y="470"/>
                  <a:pt x="287" y="470"/>
                </a:cubicBezTo>
                <a:cubicBezTo>
                  <a:pt x="287" y="470"/>
                  <a:pt x="287" y="470"/>
                  <a:pt x="287" y="470"/>
                </a:cubicBezTo>
                <a:cubicBezTo>
                  <a:pt x="287" y="470"/>
                  <a:pt x="287" y="470"/>
                  <a:pt x="287" y="470"/>
                </a:cubicBezTo>
                <a:cubicBezTo>
                  <a:pt x="292" y="474"/>
                  <a:pt x="292" y="474"/>
                  <a:pt x="292" y="474"/>
                </a:cubicBezTo>
                <a:cubicBezTo>
                  <a:pt x="293" y="474"/>
                  <a:pt x="293" y="475"/>
                  <a:pt x="294" y="475"/>
                </a:cubicBezTo>
                <a:cubicBezTo>
                  <a:pt x="296" y="477"/>
                  <a:pt x="296" y="477"/>
                  <a:pt x="296" y="477"/>
                </a:cubicBezTo>
                <a:cubicBezTo>
                  <a:pt x="299" y="480"/>
                  <a:pt x="299" y="480"/>
                  <a:pt x="299" y="480"/>
                </a:cubicBezTo>
                <a:cubicBezTo>
                  <a:pt x="300" y="481"/>
                  <a:pt x="301" y="483"/>
                  <a:pt x="302" y="484"/>
                </a:cubicBezTo>
                <a:cubicBezTo>
                  <a:pt x="307" y="489"/>
                  <a:pt x="310" y="495"/>
                  <a:pt x="314" y="500"/>
                </a:cubicBezTo>
                <a:cubicBezTo>
                  <a:pt x="320" y="513"/>
                  <a:pt x="325" y="526"/>
                  <a:pt x="327" y="540"/>
                </a:cubicBezTo>
                <a:cubicBezTo>
                  <a:pt x="329" y="555"/>
                  <a:pt x="329" y="570"/>
                  <a:pt x="325" y="584"/>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0" name="Freeform 36">
            <a:extLst>
              <a:ext uri="{FF2B5EF4-FFF2-40B4-BE49-F238E27FC236}">
                <a16:creationId xmlns:a16="http://schemas.microsoft.com/office/drawing/2014/main" id="{1E2DABD5-FAC2-30AA-A17F-C4C20894EAAA}"/>
              </a:ext>
            </a:extLst>
          </p:cNvPr>
          <p:cNvSpPr>
            <a:spLocks/>
          </p:cNvSpPr>
          <p:nvPr/>
        </p:nvSpPr>
        <p:spPr bwMode="auto">
          <a:xfrm>
            <a:off x="6466587" y="3773659"/>
            <a:ext cx="801143" cy="1202744"/>
          </a:xfrm>
          <a:custGeom>
            <a:avLst/>
            <a:gdLst>
              <a:gd name="T0" fmla="*/ 239 w 246"/>
              <a:gd name="T1" fmla="*/ 248 h 389"/>
              <a:gd name="T2" fmla="*/ 180 w 246"/>
              <a:gd name="T3" fmla="*/ 43 h 389"/>
              <a:gd name="T4" fmla="*/ 176 w 246"/>
              <a:gd name="T5" fmla="*/ 30 h 389"/>
              <a:gd name="T6" fmla="*/ 170 w 246"/>
              <a:gd name="T7" fmla="*/ 9 h 389"/>
              <a:gd name="T8" fmla="*/ 155 w 246"/>
              <a:gd name="T9" fmla="*/ 4 h 389"/>
              <a:gd name="T10" fmla="*/ 18 w 246"/>
              <a:gd name="T11" fmla="*/ 103 h 389"/>
              <a:gd name="T12" fmla="*/ 12 w 246"/>
              <a:gd name="T13" fmla="*/ 115 h 389"/>
              <a:gd name="T14" fmla="*/ 12 w 246"/>
              <a:gd name="T15" fmla="*/ 118 h 389"/>
              <a:gd name="T16" fmla="*/ 12 w 246"/>
              <a:gd name="T17" fmla="*/ 119 h 389"/>
              <a:gd name="T18" fmla="*/ 23 w 246"/>
              <a:gd name="T19" fmla="*/ 156 h 389"/>
              <a:gd name="T20" fmla="*/ 69 w 246"/>
              <a:gd name="T21" fmla="*/ 318 h 389"/>
              <a:gd name="T22" fmla="*/ 35 w 246"/>
              <a:gd name="T23" fmla="*/ 321 h 389"/>
              <a:gd name="T24" fmla="*/ 7 w 246"/>
              <a:gd name="T25" fmla="*/ 368 h 389"/>
              <a:gd name="T26" fmla="*/ 60 w 246"/>
              <a:gd name="T27" fmla="*/ 379 h 389"/>
              <a:gd name="T28" fmla="*/ 88 w 246"/>
              <a:gd name="T29" fmla="*/ 332 h 389"/>
              <a:gd name="T30" fmla="*/ 35 w 246"/>
              <a:gd name="T31" fmla="*/ 147 h 389"/>
              <a:gd name="T32" fmla="*/ 168 w 246"/>
              <a:gd name="T33" fmla="*/ 51 h 389"/>
              <a:gd name="T34" fmla="*/ 220 w 246"/>
              <a:gd name="T35" fmla="*/ 233 h 389"/>
              <a:gd name="T36" fmla="*/ 186 w 246"/>
              <a:gd name="T37" fmla="*/ 237 h 389"/>
              <a:gd name="T38" fmla="*/ 158 w 246"/>
              <a:gd name="T39" fmla="*/ 284 h 389"/>
              <a:gd name="T40" fmla="*/ 211 w 246"/>
              <a:gd name="T41" fmla="*/ 295 h 389"/>
              <a:gd name="T42" fmla="*/ 239 w 246"/>
              <a:gd name="T43" fmla="*/ 24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389">
                <a:moveTo>
                  <a:pt x="239" y="248"/>
                </a:moveTo>
                <a:cubicBezTo>
                  <a:pt x="180" y="43"/>
                  <a:pt x="180" y="43"/>
                  <a:pt x="180" y="43"/>
                </a:cubicBezTo>
                <a:cubicBezTo>
                  <a:pt x="176" y="30"/>
                  <a:pt x="176" y="30"/>
                  <a:pt x="176" y="30"/>
                </a:cubicBezTo>
                <a:cubicBezTo>
                  <a:pt x="170" y="9"/>
                  <a:pt x="170" y="9"/>
                  <a:pt x="170" y="9"/>
                </a:cubicBezTo>
                <a:cubicBezTo>
                  <a:pt x="168" y="3"/>
                  <a:pt x="161" y="0"/>
                  <a:pt x="155" y="4"/>
                </a:cubicBezTo>
                <a:cubicBezTo>
                  <a:pt x="18" y="103"/>
                  <a:pt x="18" y="103"/>
                  <a:pt x="18" y="103"/>
                </a:cubicBezTo>
                <a:cubicBezTo>
                  <a:pt x="14" y="106"/>
                  <a:pt x="11" y="110"/>
                  <a:pt x="12" y="115"/>
                </a:cubicBezTo>
                <a:cubicBezTo>
                  <a:pt x="11" y="116"/>
                  <a:pt x="11" y="117"/>
                  <a:pt x="12" y="118"/>
                </a:cubicBezTo>
                <a:cubicBezTo>
                  <a:pt x="12" y="119"/>
                  <a:pt x="12" y="119"/>
                  <a:pt x="12" y="119"/>
                </a:cubicBezTo>
                <a:cubicBezTo>
                  <a:pt x="23" y="156"/>
                  <a:pt x="23" y="156"/>
                  <a:pt x="23" y="156"/>
                </a:cubicBezTo>
                <a:cubicBezTo>
                  <a:pt x="69" y="318"/>
                  <a:pt x="69" y="318"/>
                  <a:pt x="69" y="318"/>
                </a:cubicBezTo>
                <a:cubicBezTo>
                  <a:pt x="59" y="315"/>
                  <a:pt x="47" y="316"/>
                  <a:pt x="35" y="321"/>
                </a:cubicBezTo>
                <a:cubicBezTo>
                  <a:pt x="12" y="331"/>
                  <a:pt x="0" y="352"/>
                  <a:pt x="7" y="368"/>
                </a:cubicBezTo>
                <a:cubicBezTo>
                  <a:pt x="14" y="384"/>
                  <a:pt x="38" y="389"/>
                  <a:pt x="60" y="379"/>
                </a:cubicBezTo>
                <a:cubicBezTo>
                  <a:pt x="83" y="370"/>
                  <a:pt x="95" y="349"/>
                  <a:pt x="88" y="332"/>
                </a:cubicBezTo>
                <a:cubicBezTo>
                  <a:pt x="35" y="147"/>
                  <a:pt x="35" y="147"/>
                  <a:pt x="35" y="147"/>
                </a:cubicBezTo>
                <a:cubicBezTo>
                  <a:pt x="168" y="51"/>
                  <a:pt x="168" y="51"/>
                  <a:pt x="168" y="51"/>
                </a:cubicBezTo>
                <a:cubicBezTo>
                  <a:pt x="220" y="233"/>
                  <a:pt x="220" y="233"/>
                  <a:pt x="220" y="233"/>
                </a:cubicBezTo>
                <a:cubicBezTo>
                  <a:pt x="210" y="230"/>
                  <a:pt x="198" y="231"/>
                  <a:pt x="186" y="237"/>
                </a:cubicBezTo>
                <a:cubicBezTo>
                  <a:pt x="163" y="246"/>
                  <a:pt x="151" y="267"/>
                  <a:pt x="158" y="284"/>
                </a:cubicBezTo>
                <a:cubicBezTo>
                  <a:pt x="165" y="300"/>
                  <a:pt x="189" y="305"/>
                  <a:pt x="211" y="295"/>
                </a:cubicBezTo>
                <a:cubicBezTo>
                  <a:pt x="234" y="285"/>
                  <a:pt x="246" y="264"/>
                  <a:pt x="239" y="248"/>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2" name="Freeform 38">
            <a:extLst>
              <a:ext uri="{FF2B5EF4-FFF2-40B4-BE49-F238E27FC236}">
                <a16:creationId xmlns:a16="http://schemas.microsoft.com/office/drawing/2014/main" id="{F0FBB88E-42FC-E90F-61E3-2F9ED4DA490C}"/>
              </a:ext>
            </a:extLst>
          </p:cNvPr>
          <p:cNvSpPr>
            <a:spLocks/>
          </p:cNvSpPr>
          <p:nvPr/>
        </p:nvSpPr>
        <p:spPr bwMode="auto">
          <a:xfrm rot="20434370">
            <a:off x="7699310" y="2877418"/>
            <a:ext cx="570973" cy="766479"/>
          </a:xfrm>
          <a:custGeom>
            <a:avLst/>
            <a:gdLst>
              <a:gd name="T0" fmla="*/ 90 w 175"/>
              <a:gd name="T1" fmla="*/ 222 h 248"/>
              <a:gd name="T2" fmla="*/ 174 w 175"/>
              <a:gd name="T3" fmla="*/ 10 h 248"/>
              <a:gd name="T4" fmla="*/ 170 w 175"/>
              <a:gd name="T5" fmla="*/ 1 h 248"/>
              <a:gd name="T6" fmla="*/ 161 w 175"/>
              <a:gd name="T7" fmla="*/ 5 h 248"/>
              <a:gd name="T8" fmla="*/ 85 w 175"/>
              <a:gd name="T9" fmla="*/ 199 h 248"/>
              <a:gd name="T10" fmla="*/ 55 w 175"/>
              <a:gd name="T11" fmla="*/ 180 h 248"/>
              <a:gd name="T12" fmla="*/ 4 w 175"/>
              <a:gd name="T13" fmla="*/ 201 h 248"/>
              <a:gd name="T14" fmla="*/ 40 w 175"/>
              <a:gd name="T15" fmla="*/ 243 h 248"/>
              <a:gd name="T16" fmla="*/ 90 w 175"/>
              <a:gd name="T17" fmla="*/ 2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48">
                <a:moveTo>
                  <a:pt x="90" y="222"/>
                </a:moveTo>
                <a:cubicBezTo>
                  <a:pt x="174" y="10"/>
                  <a:pt x="174" y="10"/>
                  <a:pt x="174" y="10"/>
                </a:cubicBezTo>
                <a:cubicBezTo>
                  <a:pt x="175" y="7"/>
                  <a:pt x="173" y="3"/>
                  <a:pt x="170" y="1"/>
                </a:cubicBezTo>
                <a:cubicBezTo>
                  <a:pt x="166" y="0"/>
                  <a:pt x="162" y="2"/>
                  <a:pt x="161" y="5"/>
                </a:cubicBezTo>
                <a:cubicBezTo>
                  <a:pt x="85" y="199"/>
                  <a:pt x="85" y="199"/>
                  <a:pt x="85" y="199"/>
                </a:cubicBezTo>
                <a:cubicBezTo>
                  <a:pt x="78" y="190"/>
                  <a:pt x="68" y="184"/>
                  <a:pt x="55" y="180"/>
                </a:cubicBezTo>
                <a:cubicBezTo>
                  <a:pt x="31" y="175"/>
                  <a:pt x="9" y="184"/>
                  <a:pt x="4" y="201"/>
                </a:cubicBezTo>
                <a:cubicBezTo>
                  <a:pt x="0" y="218"/>
                  <a:pt x="16" y="237"/>
                  <a:pt x="40" y="243"/>
                </a:cubicBezTo>
                <a:cubicBezTo>
                  <a:pt x="63" y="248"/>
                  <a:pt x="86" y="239"/>
                  <a:pt x="90" y="222"/>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7" name="Freeform 13">
            <a:extLst>
              <a:ext uri="{FF2B5EF4-FFF2-40B4-BE49-F238E27FC236}">
                <a16:creationId xmlns:a16="http://schemas.microsoft.com/office/drawing/2014/main" id="{8C854CF5-B2C0-3C03-F325-0798C105F7A0}"/>
              </a:ext>
            </a:extLst>
          </p:cNvPr>
          <p:cNvSpPr>
            <a:spLocks/>
          </p:cNvSpPr>
          <p:nvPr/>
        </p:nvSpPr>
        <p:spPr bwMode="auto">
          <a:xfrm rot="19330313">
            <a:off x="9261018" y="2537906"/>
            <a:ext cx="401237" cy="514191"/>
          </a:xfrm>
          <a:custGeom>
            <a:avLst/>
            <a:gdLst>
              <a:gd name="T0" fmla="*/ 119 w 120"/>
              <a:gd name="T1" fmla="*/ 60 h 147"/>
              <a:gd name="T2" fmla="*/ 104 w 120"/>
              <a:gd name="T3" fmla="*/ 31 h 147"/>
              <a:gd name="T4" fmla="*/ 84 w 120"/>
              <a:gd name="T5" fmla="*/ 6 h 147"/>
              <a:gd name="T6" fmla="*/ 84 w 120"/>
              <a:gd name="T7" fmla="*/ 6 h 147"/>
              <a:gd name="T8" fmla="*/ 81 w 120"/>
              <a:gd name="T9" fmla="*/ 1 h 147"/>
              <a:gd name="T10" fmla="*/ 77 w 120"/>
              <a:gd name="T11" fmla="*/ 4 h 147"/>
              <a:gd name="T12" fmla="*/ 46 w 120"/>
              <a:gd name="T13" fmla="*/ 118 h 147"/>
              <a:gd name="T14" fmla="*/ 29 w 120"/>
              <a:gd name="T15" fmla="*/ 109 h 147"/>
              <a:gd name="T16" fmla="*/ 1 w 120"/>
              <a:gd name="T17" fmla="*/ 124 h 147"/>
              <a:gd name="T18" fmla="*/ 24 w 120"/>
              <a:gd name="T19" fmla="*/ 145 h 147"/>
              <a:gd name="T20" fmla="*/ 51 w 120"/>
              <a:gd name="T21" fmla="*/ 130 h 147"/>
              <a:gd name="T22" fmla="*/ 74 w 120"/>
              <a:gd name="T23" fmla="*/ 46 h 147"/>
              <a:gd name="T24" fmla="*/ 94 w 120"/>
              <a:gd name="T25" fmla="*/ 58 h 147"/>
              <a:gd name="T26" fmla="*/ 98 w 120"/>
              <a:gd name="T27" fmla="*/ 79 h 147"/>
              <a:gd name="T28" fmla="*/ 91 w 120"/>
              <a:gd name="T29" fmla="*/ 100 h 147"/>
              <a:gd name="T30" fmla="*/ 111 w 120"/>
              <a:gd name="T31" fmla="*/ 83 h 147"/>
              <a:gd name="T32" fmla="*/ 119 w 120"/>
              <a:gd name="T33" fmla="*/ 6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47">
                <a:moveTo>
                  <a:pt x="119" y="60"/>
                </a:moveTo>
                <a:cubicBezTo>
                  <a:pt x="118" y="49"/>
                  <a:pt x="111" y="39"/>
                  <a:pt x="104" y="31"/>
                </a:cubicBezTo>
                <a:cubicBezTo>
                  <a:pt x="97" y="23"/>
                  <a:pt x="91" y="15"/>
                  <a:pt x="84" y="6"/>
                </a:cubicBezTo>
                <a:cubicBezTo>
                  <a:pt x="84" y="6"/>
                  <a:pt x="84" y="6"/>
                  <a:pt x="84" y="6"/>
                </a:cubicBezTo>
                <a:cubicBezTo>
                  <a:pt x="85" y="4"/>
                  <a:pt x="84" y="1"/>
                  <a:pt x="81" y="1"/>
                </a:cubicBezTo>
                <a:cubicBezTo>
                  <a:pt x="79" y="0"/>
                  <a:pt x="77" y="2"/>
                  <a:pt x="77" y="4"/>
                </a:cubicBezTo>
                <a:cubicBezTo>
                  <a:pt x="46" y="118"/>
                  <a:pt x="46" y="118"/>
                  <a:pt x="46" y="118"/>
                </a:cubicBezTo>
                <a:cubicBezTo>
                  <a:pt x="42" y="113"/>
                  <a:pt x="36" y="110"/>
                  <a:pt x="29" y="109"/>
                </a:cubicBezTo>
                <a:cubicBezTo>
                  <a:pt x="15" y="107"/>
                  <a:pt x="3" y="114"/>
                  <a:pt x="1" y="124"/>
                </a:cubicBezTo>
                <a:cubicBezTo>
                  <a:pt x="0" y="134"/>
                  <a:pt x="10" y="143"/>
                  <a:pt x="24" y="145"/>
                </a:cubicBezTo>
                <a:cubicBezTo>
                  <a:pt x="38" y="147"/>
                  <a:pt x="50" y="140"/>
                  <a:pt x="51" y="130"/>
                </a:cubicBezTo>
                <a:cubicBezTo>
                  <a:pt x="74" y="46"/>
                  <a:pt x="74" y="46"/>
                  <a:pt x="74" y="46"/>
                </a:cubicBezTo>
                <a:cubicBezTo>
                  <a:pt x="81" y="48"/>
                  <a:pt x="89" y="51"/>
                  <a:pt x="94" y="58"/>
                </a:cubicBezTo>
                <a:cubicBezTo>
                  <a:pt x="98" y="64"/>
                  <a:pt x="99" y="72"/>
                  <a:pt x="98" y="79"/>
                </a:cubicBezTo>
                <a:cubicBezTo>
                  <a:pt x="97" y="86"/>
                  <a:pt x="94" y="93"/>
                  <a:pt x="91" y="100"/>
                </a:cubicBezTo>
                <a:cubicBezTo>
                  <a:pt x="99" y="95"/>
                  <a:pt x="106" y="90"/>
                  <a:pt x="111" y="83"/>
                </a:cubicBezTo>
                <a:cubicBezTo>
                  <a:pt x="116" y="77"/>
                  <a:pt x="120" y="68"/>
                  <a:pt x="119" y="60"/>
                </a:cubicBezTo>
                <a:close/>
              </a:path>
            </a:pathLst>
          </a:custGeom>
          <a:solidFill>
            <a:srgbClr val="72166B"/>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8" name="TextBox 47">
            <a:extLst>
              <a:ext uri="{FF2B5EF4-FFF2-40B4-BE49-F238E27FC236}">
                <a16:creationId xmlns:a16="http://schemas.microsoft.com/office/drawing/2014/main" id="{0A47CD9A-E033-AC11-E866-439EEB095527}"/>
              </a:ext>
            </a:extLst>
          </p:cNvPr>
          <p:cNvSpPr txBox="1"/>
          <p:nvPr/>
        </p:nvSpPr>
        <p:spPr>
          <a:xfrm>
            <a:off x="2639391" y="5157193"/>
            <a:ext cx="2208245" cy="379656"/>
          </a:xfrm>
          <a:prstGeom prst="rect">
            <a:avLst/>
          </a:prstGeom>
          <a:noFill/>
        </p:spPr>
        <p:txBody>
          <a:bodyPr wrap="square" rtlCol="0">
            <a:spAutoFit/>
          </a:bodyPr>
          <a:lstStyle/>
          <a:p>
            <a:pPr algn="ctr"/>
            <a:r>
              <a:rPr lang="en-US" sz="1867" dirty="0">
                <a:solidFill>
                  <a:schemeClr val="accent2"/>
                </a:solidFill>
              </a:rPr>
              <a:t>Inspiration</a:t>
            </a:r>
            <a:endParaRPr lang="en-AU" sz="1867" dirty="0">
              <a:solidFill>
                <a:schemeClr val="accent2"/>
              </a:solidFill>
            </a:endParaRPr>
          </a:p>
        </p:txBody>
      </p:sp>
      <p:sp>
        <p:nvSpPr>
          <p:cNvPr id="49" name="TextBox 48">
            <a:extLst>
              <a:ext uri="{FF2B5EF4-FFF2-40B4-BE49-F238E27FC236}">
                <a16:creationId xmlns:a16="http://schemas.microsoft.com/office/drawing/2014/main" id="{E10FB7AA-EBD8-0240-2BEC-C7C9974C5E43}"/>
              </a:ext>
            </a:extLst>
          </p:cNvPr>
          <p:cNvSpPr txBox="1"/>
          <p:nvPr/>
        </p:nvSpPr>
        <p:spPr>
          <a:xfrm>
            <a:off x="4406186" y="2180861"/>
            <a:ext cx="2208245" cy="379656"/>
          </a:xfrm>
          <a:prstGeom prst="rect">
            <a:avLst/>
          </a:prstGeom>
          <a:noFill/>
        </p:spPr>
        <p:txBody>
          <a:bodyPr wrap="square" rtlCol="0">
            <a:spAutoFit/>
          </a:bodyPr>
          <a:lstStyle/>
          <a:p>
            <a:pPr algn="ctr"/>
            <a:r>
              <a:rPr lang="en-US" sz="1867" dirty="0">
                <a:solidFill>
                  <a:schemeClr val="accent3"/>
                </a:solidFill>
              </a:rPr>
              <a:t>Theory</a:t>
            </a:r>
            <a:endParaRPr lang="en-AU" sz="1867" dirty="0">
              <a:solidFill>
                <a:schemeClr val="accent3"/>
              </a:solidFill>
            </a:endParaRPr>
          </a:p>
        </p:txBody>
      </p:sp>
      <p:sp>
        <p:nvSpPr>
          <p:cNvPr id="50" name="TextBox 49">
            <a:extLst>
              <a:ext uri="{FF2B5EF4-FFF2-40B4-BE49-F238E27FC236}">
                <a16:creationId xmlns:a16="http://schemas.microsoft.com/office/drawing/2014/main" id="{4842D128-9ADF-DC34-DACA-60431D8FE518}"/>
              </a:ext>
            </a:extLst>
          </p:cNvPr>
          <p:cNvSpPr txBox="1"/>
          <p:nvPr/>
        </p:nvSpPr>
        <p:spPr>
          <a:xfrm>
            <a:off x="5982906" y="5112720"/>
            <a:ext cx="2208245" cy="379656"/>
          </a:xfrm>
          <a:prstGeom prst="rect">
            <a:avLst/>
          </a:prstGeom>
          <a:noFill/>
        </p:spPr>
        <p:txBody>
          <a:bodyPr wrap="square" rtlCol="0">
            <a:spAutoFit/>
          </a:bodyPr>
          <a:lstStyle/>
          <a:p>
            <a:pPr algn="ctr"/>
            <a:r>
              <a:rPr lang="en-US" sz="1867" dirty="0">
                <a:solidFill>
                  <a:schemeClr val="accent4"/>
                </a:solidFill>
              </a:rPr>
              <a:t>Instruments</a:t>
            </a:r>
            <a:endParaRPr lang="en-AU" sz="1867" dirty="0">
              <a:solidFill>
                <a:schemeClr val="accent4"/>
              </a:solidFill>
            </a:endParaRPr>
          </a:p>
        </p:txBody>
      </p:sp>
      <p:sp>
        <p:nvSpPr>
          <p:cNvPr id="51" name="TextBox 50">
            <a:extLst>
              <a:ext uri="{FF2B5EF4-FFF2-40B4-BE49-F238E27FC236}">
                <a16:creationId xmlns:a16="http://schemas.microsoft.com/office/drawing/2014/main" id="{7ABDCCFE-62E5-BBE1-EEBF-566701B3A66A}"/>
              </a:ext>
            </a:extLst>
          </p:cNvPr>
          <p:cNvSpPr txBox="1"/>
          <p:nvPr/>
        </p:nvSpPr>
        <p:spPr>
          <a:xfrm>
            <a:off x="6881064" y="2104323"/>
            <a:ext cx="2208245" cy="379656"/>
          </a:xfrm>
          <a:prstGeom prst="rect">
            <a:avLst/>
          </a:prstGeom>
          <a:noFill/>
        </p:spPr>
        <p:txBody>
          <a:bodyPr wrap="square" rtlCol="0">
            <a:spAutoFit/>
          </a:bodyPr>
          <a:lstStyle/>
          <a:p>
            <a:pPr algn="ctr"/>
            <a:r>
              <a:rPr lang="en-US" sz="1867" dirty="0">
                <a:solidFill>
                  <a:schemeClr val="accent6"/>
                </a:solidFill>
              </a:rPr>
              <a:t>Conductor</a:t>
            </a:r>
            <a:endParaRPr lang="en-AU" sz="1867" dirty="0">
              <a:solidFill>
                <a:schemeClr val="accent6"/>
              </a:solidFill>
            </a:endParaRPr>
          </a:p>
        </p:txBody>
      </p:sp>
      <p:sp>
        <p:nvSpPr>
          <p:cNvPr id="52" name="TextBox 51">
            <a:extLst>
              <a:ext uri="{FF2B5EF4-FFF2-40B4-BE49-F238E27FC236}">
                <a16:creationId xmlns:a16="http://schemas.microsoft.com/office/drawing/2014/main" id="{6F5B6E4E-1EDB-CE94-42AD-998F08257180}"/>
              </a:ext>
            </a:extLst>
          </p:cNvPr>
          <p:cNvSpPr txBox="1"/>
          <p:nvPr/>
        </p:nvSpPr>
        <p:spPr>
          <a:xfrm>
            <a:off x="8759584" y="3295118"/>
            <a:ext cx="2208245" cy="379656"/>
          </a:xfrm>
          <a:prstGeom prst="rect">
            <a:avLst/>
          </a:prstGeom>
          <a:noFill/>
        </p:spPr>
        <p:txBody>
          <a:bodyPr wrap="square" rtlCol="0">
            <a:spAutoFit/>
          </a:bodyPr>
          <a:lstStyle/>
          <a:p>
            <a:pPr algn="ctr"/>
            <a:r>
              <a:rPr lang="en-US" sz="1867" dirty="0">
                <a:solidFill>
                  <a:srgbClr val="72166B"/>
                </a:solidFill>
              </a:rPr>
              <a:t>Symphonies</a:t>
            </a:r>
            <a:endParaRPr lang="en-AU" sz="1867" dirty="0">
              <a:solidFill>
                <a:srgbClr val="72166B"/>
              </a:solidFill>
            </a:endParaRPr>
          </a:p>
        </p:txBody>
      </p:sp>
      <p:sp>
        <p:nvSpPr>
          <p:cNvPr id="53" name="TextBox 52">
            <a:extLst>
              <a:ext uri="{FF2B5EF4-FFF2-40B4-BE49-F238E27FC236}">
                <a16:creationId xmlns:a16="http://schemas.microsoft.com/office/drawing/2014/main" id="{06089B1B-A799-C67A-A475-FF8C897724AD}"/>
              </a:ext>
            </a:extLst>
          </p:cNvPr>
          <p:cNvSpPr txBox="1"/>
          <p:nvPr/>
        </p:nvSpPr>
        <p:spPr>
          <a:xfrm>
            <a:off x="2438940" y="5486201"/>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Identify opportunities</a:t>
            </a:r>
            <a:endParaRPr lang="en-AU" sz="1600" dirty="0">
              <a:solidFill>
                <a:schemeClr val="accent1">
                  <a:lumMod val="60000"/>
                  <a:lumOff val="40000"/>
                </a:schemeClr>
              </a:solidFill>
            </a:endParaRPr>
          </a:p>
        </p:txBody>
      </p:sp>
      <p:sp>
        <p:nvSpPr>
          <p:cNvPr id="54" name="TextBox 53">
            <a:extLst>
              <a:ext uri="{FF2B5EF4-FFF2-40B4-BE49-F238E27FC236}">
                <a16:creationId xmlns:a16="http://schemas.microsoft.com/office/drawing/2014/main" id="{B030607B-B655-C5EC-530F-F25BC75AA0CA}"/>
              </a:ext>
            </a:extLst>
          </p:cNvPr>
          <p:cNvSpPr txBox="1"/>
          <p:nvPr/>
        </p:nvSpPr>
        <p:spPr>
          <a:xfrm>
            <a:off x="4202555" y="2477808"/>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Learn concepts</a:t>
            </a:r>
            <a:endParaRPr lang="en-AU" sz="1600" dirty="0">
              <a:solidFill>
                <a:schemeClr val="accent1">
                  <a:lumMod val="60000"/>
                  <a:lumOff val="40000"/>
                </a:schemeClr>
              </a:solidFill>
            </a:endParaRPr>
          </a:p>
        </p:txBody>
      </p:sp>
      <p:sp>
        <p:nvSpPr>
          <p:cNvPr id="55" name="TextBox 54">
            <a:extLst>
              <a:ext uri="{FF2B5EF4-FFF2-40B4-BE49-F238E27FC236}">
                <a16:creationId xmlns:a16="http://schemas.microsoft.com/office/drawing/2014/main" id="{5714B69F-7CB7-4509-A45F-E6FECF7F1A5B}"/>
              </a:ext>
            </a:extLst>
          </p:cNvPr>
          <p:cNvSpPr txBox="1"/>
          <p:nvPr/>
        </p:nvSpPr>
        <p:spPr>
          <a:xfrm>
            <a:off x="5782455" y="5419520"/>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Deploy tools</a:t>
            </a:r>
            <a:endParaRPr lang="en-AU" sz="1600" dirty="0">
              <a:solidFill>
                <a:schemeClr val="accent1">
                  <a:lumMod val="60000"/>
                  <a:lumOff val="40000"/>
                </a:schemeClr>
              </a:solidFill>
            </a:endParaRPr>
          </a:p>
        </p:txBody>
      </p:sp>
      <p:sp>
        <p:nvSpPr>
          <p:cNvPr id="56" name="TextBox 55">
            <a:extLst>
              <a:ext uri="{FF2B5EF4-FFF2-40B4-BE49-F238E27FC236}">
                <a16:creationId xmlns:a16="http://schemas.microsoft.com/office/drawing/2014/main" id="{23C27714-6F69-B816-C0E9-C7E09966BC69}"/>
              </a:ext>
            </a:extLst>
          </p:cNvPr>
          <p:cNvSpPr txBox="1"/>
          <p:nvPr/>
        </p:nvSpPr>
        <p:spPr>
          <a:xfrm>
            <a:off x="6702958" y="2387594"/>
            <a:ext cx="2563677" cy="338554"/>
          </a:xfrm>
          <a:prstGeom prst="rect">
            <a:avLst/>
          </a:prstGeom>
          <a:noFill/>
        </p:spPr>
        <p:txBody>
          <a:bodyPr wrap="square" rtlCol="0">
            <a:spAutoFit/>
          </a:bodyPr>
          <a:lstStyle/>
          <a:p>
            <a:pPr algn="ctr"/>
            <a:r>
              <a:rPr lang="en-US" sz="1600" dirty="0">
                <a:solidFill>
                  <a:schemeClr val="accent1">
                    <a:lumMod val="60000"/>
                    <a:lumOff val="40000"/>
                  </a:schemeClr>
                </a:solidFill>
              </a:rPr>
              <a:t>Obey rules</a:t>
            </a:r>
            <a:endParaRPr lang="en-AU" sz="1600" dirty="0">
              <a:solidFill>
                <a:schemeClr val="accent1">
                  <a:lumMod val="60000"/>
                  <a:lumOff val="40000"/>
                </a:schemeClr>
              </a:solidFill>
            </a:endParaRPr>
          </a:p>
        </p:txBody>
      </p:sp>
      <p:sp>
        <p:nvSpPr>
          <p:cNvPr id="57" name="TextBox 56">
            <a:extLst>
              <a:ext uri="{FF2B5EF4-FFF2-40B4-BE49-F238E27FC236}">
                <a16:creationId xmlns:a16="http://schemas.microsoft.com/office/drawing/2014/main" id="{D9FA84B5-DBF3-D812-776E-717026C39D64}"/>
              </a:ext>
            </a:extLst>
          </p:cNvPr>
          <p:cNvSpPr txBox="1"/>
          <p:nvPr/>
        </p:nvSpPr>
        <p:spPr>
          <a:xfrm>
            <a:off x="8743524" y="3600038"/>
            <a:ext cx="2240365" cy="338554"/>
          </a:xfrm>
          <a:prstGeom prst="rect">
            <a:avLst/>
          </a:prstGeom>
          <a:noFill/>
        </p:spPr>
        <p:txBody>
          <a:bodyPr wrap="square" rtlCol="0">
            <a:spAutoFit/>
          </a:bodyPr>
          <a:lstStyle/>
          <a:p>
            <a:pPr algn="ctr"/>
            <a:r>
              <a:rPr lang="en-US" sz="1600" dirty="0">
                <a:solidFill>
                  <a:schemeClr val="accent1">
                    <a:lumMod val="60000"/>
                    <a:lumOff val="40000"/>
                  </a:schemeClr>
                </a:solidFill>
              </a:rPr>
              <a:t>Solve problems</a:t>
            </a:r>
            <a:endParaRPr lang="en-AU" sz="1600" b="1" dirty="0">
              <a:solidFill>
                <a:schemeClr val="accent1">
                  <a:lumMod val="60000"/>
                  <a:lumOff val="40000"/>
                </a:schemeClr>
              </a:solidFill>
            </a:endParaRPr>
          </a:p>
        </p:txBody>
      </p:sp>
    </p:spTree>
    <p:extLst>
      <p:ext uri="{BB962C8B-B14F-4D97-AF65-F5344CB8AC3E}">
        <p14:creationId xmlns:p14="http://schemas.microsoft.com/office/powerpoint/2010/main" val="42832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52"/>
                                        </p:tgtEl>
                                      </p:cBhvr>
                                    </p:animEffect>
                                    <p:animScale>
                                      <p:cBhvr>
                                        <p:cTn id="10" dur="250" autoRev="1" fill="hold"/>
                                        <p:tgtEl>
                                          <p:spTgt spid="52"/>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57"/>
                                        </p:tgtEl>
                                      </p:cBhvr>
                                    </p:animEffect>
                                    <p:animScale>
                                      <p:cBhvr>
                                        <p:cTn id="13"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2"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F62D-AA83-AA01-460F-5E5A03EA803A}"/>
              </a:ext>
            </a:extLst>
          </p:cNvPr>
          <p:cNvSpPr>
            <a:spLocks noGrp="1"/>
          </p:cNvSpPr>
          <p:nvPr>
            <p:ph type="title"/>
          </p:nvPr>
        </p:nvSpPr>
        <p:spPr/>
        <p:txBody>
          <a:bodyPr/>
          <a:lstStyle/>
          <a:p>
            <a:r>
              <a:rPr lang="en-US" dirty="0"/>
              <a:t>What are different kinds of AI?</a:t>
            </a:r>
            <a:endParaRPr lang="en-AU" dirty="0"/>
          </a:p>
        </p:txBody>
      </p:sp>
      <p:sp>
        <p:nvSpPr>
          <p:cNvPr id="4" name="Content Placeholder 3">
            <a:extLst>
              <a:ext uri="{FF2B5EF4-FFF2-40B4-BE49-F238E27FC236}">
                <a16:creationId xmlns:a16="http://schemas.microsoft.com/office/drawing/2014/main" id="{6109061E-4A32-84E6-663B-0D1310F512FF}"/>
              </a:ext>
            </a:extLst>
          </p:cNvPr>
          <p:cNvSpPr>
            <a:spLocks noGrp="1"/>
          </p:cNvSpPr>
          <p:nvPr>
            <p:ph sz="half" idx="2"/>
          </p:nvPr>
        </p:nvSpPr>
        <p:spPr/>
        <p:txBody>
          <a:bodyPr/>
          <a:lstStyle/>
          <a:p>
            <a:endParaRPr lang="en-AU"/>
          </a:p>
        </p:txBody>
      </p:sp>
      <p:sp>
        <p:nvSpPr>
          <p:cNvPr id="3" name="Slide Number Placeholder 2">
            <a:extLst>
              <a:ext uri="{FF2B5EF4-FFF2-40B4-BE49-F238E27FC236}">
                <a16:creationId xmlns:a16="http://schemas.microsoft.com/office/drawing/2014/main" id="{02A967A3-EBC2-1663-A3C1-23F49B5EE094}"/>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2</a:t>
            </a:fld>
            <a:endParaRPr lang="en-AU" dirty="0">
              <a:solidFill>
                <a:prstClr val="black">
                  <a:tint val="75000"/>
                </a:prstClr>
              </a:solidFill>
            </a:endParaRPr>
          </a:p>
        </p:txBody>
      </p:sp>
      <p:grpSp>
        <p:nvGrpSpPr>
          <p:cNvPr id="5" name="Group 4">
            <a:extLst>
              <a:ext uri="{FF2B5EF4-FFF2-40B4-BE49-F238E27FC236}">
                <a16:creationId xmlns:a16="http://schemas.microsoft.com/office/drawing/2014/main" id="{D72F8048-72B6-79BC-9841-D46F431937E7}"/>
              </a:ext>
            </a:extLst>
          </p:cNvPr>
          <p:cNvGrpSpPr/>
          <p:nvPr/>
        </p:nvGrpSpPr>
        <p:grpSpPr>
          <a:xfrm>
            <a:off x="1446344" y="2084851"/>
            <a:ext cx="2989131" cy="3591339"/>
            <a:chOff x="178905" y="1937579"/>
            <a:chExt cx="2241848" cy="2693504"/>
          </a:xfrm>
        </p:grpSpPr>
        <p:sp>
          <p:nvSpPr>
            <p:cNvPr id="6" name="Rectangle: Rounded Corners 5">
              <a:extLst>
                <a:ext uri="{FF2B5EF4-FFF2-40B4-BE49-F238E27FC236}">
                  <a16:creationId xmlns:a16="http://schemas.microsoft.com/office/drawing/2014/main" id="{A235CAF4-49ED-DA1F-063E-2482B274C4F3}"/>
                </a:ext>
              </a:extLst>
            </p:cNvPr>
            <p:cNvSpPr/>
            <p:nvPr/>
          </p:nvSpPr>
          <p:spPr>
            <a:xfrm>
              <a:off x="178905" y="1937579"/>
              <a:ext cx="2241848" cy="2693504"/>
            </a:xfrm>
            <a:prstGeom prst="roundRect">
              <a:avLst>
                <a:gd name="adj" fmla="val 95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p>
            <a:p>
              <a:pPr algn="ctr"/>
              <a:endParaRPr lang="en-US" sz="2400" b="1" dirty="0"/>
            </a:p>
            <a:p>
              <a:pPr algn="ctr"/>
              <a:endParaRPr lang="en-US" sz="2400" b="1" dirty="0"/>
            </a:p>
            <a:p>
              <a:pPr algn="ctr"/>
              <a:r>
                <a:rPr lang="en-US" sz="2400" b="1" dirty="0"/>
                <a:t>Language Models</a:t>
              </a:r>
            </a:p>
            <a:p>
              <a:pPr algn="ctr"/>
              <a:r>
                <a:rPr lang="en-US" sz="1333" dirty="0"/>
                <a:t>AI that reads and writes like a person. </a:t>
              </a:r>
              <a:endParaRPr lang="en-AU" sz="1333" dirty="0"/>
            </a:p>
          </p:txBody>
        </p:sp>
        <p:pic>
          <p:nvPicPr>
            <p:cNvPr id="7" name="Icon">
              <a:extLst>
                <a:ext uri="{FF2B5EF4-FFF2-40B4-BE49-F238E27FC236}">
                  <a16:creationId xmlns:a16="http://schemas.microsoft.com/office/drawing/2014/main" id="{BCD04198-19CC-2CE0-E9A8-56939FF20076}"/>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875920" y="2178342"/>
              <a:ext cx="933950" cy="933950"/>
            </a:xfrm>
            <a:prstGeom prst="rect">
              <a:avLst/>
            </a:prstGeom>
          </p:spPr>
        </p:pic>
      </p:grpSp>
      <p:grpSp>
        <p:nvGrpSpPr>
          <p:cNvPr id="8" name="Group 7">
            <a:extLst>
              <a:ext uri="{FF2B5EF4-FFF2-40B4-BE49-F238E27FC236}">
                <a16:creationId xmlns:a16="http://schemas.microsoft.com/office/drawing/2014/main" id="{E47451BB-D5E8-36F6-959C-61CF90C7A2DD}"/>
              </a:ext>
            </a:extLst>
          </p:cNvPr>
          <p:cNvGrpSpPr/>
          <p:nvPr/>
        </p:nvGrpSpPr>
        <p:grpSpPr>
          <a:xfrm>
            <a:off x="4600768" y="2084853"/>
            <a:ext cx="2989131" cy="3591339"/>
            <a:chOff x="2544723" y="1937581"/>
            <a:chExt cx="2241848" cy="2693504"/>
          </a:xfrm>
        </p:grpSpPr>
        <p:sp>
          <p:nvSpPr>
            <p:cNvPr id="9" name="Rectangle: Rounded Corners 8">
              <a:extLst>
                <a:ext uri="{FF2B5EF4-FFF2-40B4-BE49-F238E27FC236}">
                  <a16:creationId xmlns:a16="http://schemas.microsoft.com/office/drawing/2014/main" id="{D6D3C550-1CEC-D4C3-25E9-F6EE1FBC84FF}"/>
                </a:ext>
              </a:extLst>
            </p:cNvPr>
            <p:cNvSpPr/>
            <p:nvPr/>
          </p:nvSpPr>
          <p:spPr>
            <a:xfrm>
              <a:off x="2544723" y="1937581"/>
              <a:ext cx="2241848" cy="2693504"/>
            </a:xfrm>
            <a:prstGeom prst="roundRect">
              <a:avLst>
                <a:gd name="adj" fmla="val 95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p>
            <a:p>
              <a:pPr algn="ctr"/>
              <a:br>
                <a:rPr lang="en-US" sz="2400" b="1" dirty="0"/>
              </a:br>
              <a:endParaRPr lang="en-US" sz="2400" b="1" dirty="0"/>
            </a:p>
            <a:p>
              <a:pPr algn="ctr"/>
              <a:endParaRPr lang="en-US" sz="2400" b="1" dirty="0"/>
            </a:p>
            <a:p>
              <a:pPr algn="ctr"/>
              <a:r>
                <a:rPr lang="en-US" sz="2400" b="1" dirty="0"/>
                <a:t>Speech and Vision Models</a:t>
              </a:r>
            </a:p>
            <a:p>
              <a:pPr algn="ctr"/>
              <a:r>
                <a:rPr lang="en-US" sz="1333" dirty="0"/>
                <a:t>AI that understands audio, images and video.</a:t>
              </a:r>
            </a:p>
            <a:p>
              <a:pPr algn="ctr"/>
              <a:endParaRPr lang="en-AU" sz="1777" dirty="0"/>
            </a:p>
          </p:txBody>
        </p:sp>
        <p:pic>
          <p:nvPicPr>
            <p:cNvPr id="10" name="Icon">
              <a:extLst>
                <a:ext uri="{FF2B5EF4-FFF2-40B4-BE49-F238E27FC236}">
                  <a16:creationId xmlns:a16="http://schemas.microsoft.com/office/drawing/2014/main" id="{D150DD42-C8C5-2080-DDBE-599DABE9B2D8}"/>
                </a:ext>
              </a:extLst>
            </p:cNvPr>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3262482" y="2297619"/>
              <a:ext cx="792088" cy="792088"/>
            </a:xfrm>
            <a:prstGeom prst="rect">
              <a:avLst/>
            </a:prstGeom>
          </p:spPr>
        </p:pic>
      </p:grpSp>
      <p:grpSp>
        <p:nvGrpSpPr>
          <p:cNvPr id="11" name="Group 10">
            <a:extLst>
              <a:ext uri="{FF2B5EF4-FFF2-40B4-BE49-F238E27FC236}">
                <a16:creationId xmlns:a16="http://schemas.microsoft.com/office/drawing/2014/main" id="{96922AA8-08F7-FE11-2AE6-E2C3074404B8}"/>
              </a:ext>
            </a:extLst>
          </p:cNvPr>
          <p:cNvGrpSpPr/>
          <p:nvPr/>
        </p:nvGrpSpPr>
        <p:grpSpPr>
          <a:xfrm>
            <a:off x="7755192" y="2059701"/>
            <a:ext cx="2989131" cy="3591339"/>
            <a:chOff x="7276358" y="1937579"/>
            <a:chExt cx="2241848" cy="2693504"/>
          </a:xfrm>
        </p:grpSpPr>
        <p:sp>
          <p:nvSpPr>
            <p:cNvPr id="12" name="Rectangle: Rounded Corners 11">
              <a:extLst>
                <a:ext uri="{FF2B5EF4-FFF2-40B4-BE49-F238E27FC236}">
                  <a16:creationId xmlns:a16="http://schemas.microsoft.com/office/drawing/2014/main" id="{7778167E-364E-6796-0586-DF5C5A5FB51E}"/>
                </a:ext>
              </a:extLst>
            </p:cNvPr>
            <p:cNvSpPr/>
            <p:nvPr/>
          </p:nvSpPr>
          <p:spPr>
            <a:xfrm>
              <a:off x="7276358" y="1937579"/>
              <a:ext cx="2241848" cy="2693504"/>
            </a:xfrm>
            <a:prstGeom prst="roundRect">
              <a:avLst>
                <a:gd name="adj" fmla="val 95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p>
            <a:p>
              <a:pPr algn="ctr"/>
              <a:br>
                <a:rPr lang="en-US" sz="2400" b="1" dirty="0"/>
              </a:br>
              <a:endParaRPr lang="en-US" sz="2400" b="1" dirty="0"/>
            </a:p>
            <a:p>
              <a:pPr algn="ctr"/>
              <a:r>
                <a:rPr lang="en-US" sz="2400" b="1" dirty="0"/>
                <a:t>Predictive AI</a:t>
              </a:r>
            </a:p>
            <a:p>
              <a:pPr algn="ctr"/>
              <a:r>
                <a:rPr lang="en-US" sz="1333" dirty="0"/>
                <a:t>AI that spots patterns in </a:t>
              </a:r>
            </a:p>
            <a:p>
              <a:pPr algn="ctr"/>
              <a:r>
                <a:rPr lang="en-US" sz="1333" b="1" dirty="0"/>
                <a:t>structured </a:t>
              </a:r>
              <a:r>
                <a:rPr lang="en-US" sz="1333" dirty="0"/>
                <a:t>data</a:t>
              </a:r>
              <a:endParaRPr lang="en-AU" sz="1333" dirty="0"/>
            </a:p>
          </p:txBody>
        </p:sp>
        <p:pic>
          <p:nvPicPr>
            <p:cNvPr id="13" name="Icon">
              <a:extLst>
                <a:ext uri="{FF2B5EF4-FFF2-40B4-BE49-F238E27FC236}">
                  <a16:creationId xmlns:a16="http://schemas.microsoft.com/office/drawing/2014/main" id="{DD77540B-C534-D772-43FA-B935A0886510}"/>
                </a:ext>
              </a:extLst>
            </p:cNvPr>
            <p:cNvPicPr>
              <a:picLocks noChangeAspect="1"/>
            </p:cNvPicPr>
            <p:nvPr/>
          </p:nvPicPr>
          <p:blipFill>
            <a:blip r:embed="rId5" cstate="print">
              <a:lum bright="100000"/>
              <a:extLst>
                <a:ext uri="{28A0092B-C50C-407E-A947-70E740481C1C}">
                  <a14:useLocalDpi xmlns:a14="http://schemas.microsoft.com/office/drawing/2010/main" val="0"/>
                </a:ext>
              </a:extLst>
            </a:blip>
            <a:stretch>
              <a:fillRect/>
            </a:stretch>
          </p:blipFill>
          <p:spPr>
            <a:xfrm>
              <a:off x="7924999" y="2186589"/>
              <a:ext cx="944565" cy="944565"/>
            </a:xfrm>
            <a:prstGeom prst="rect">
              <a:avLst/>
            </a:prstGeom>
          </p:spPr>
        </p:pic>
      </p:grpSp>
    </p:spTree>
    <p:extLst>
      <p:ext uri="{BB962C8B-B14F-4D97-AF65-F5344CB8AC3E}">
        <p14:creationId xmlns:p14="http://schemas.microsoft.com/office/powerpoint/2010/main" val="16450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11C4-FD6E-DB5C-169A-5FD540B729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CBD9A-E96C-5472-F8A3-204A4758F68C}"/>
              </a:ext>
            </a:extLst>
          </p:cNvPr>
          <p:cNvSpPr>
            <a:spLocks noGrp="1"/>
          </p:cNvSpPr>
          <p:nvPr>
            <p:ph type="title"/>
          </p:nvPr>
        </p:nvSpPr>
        <p:spPr/>
        <p:txBody>
          <a:bodyPr/>
          <a:lstStyle/>
          <a:p>
            <a:r>
              <a:rPr lang="en-US" dirty="0"/>
              <a:t>Internal Inspiration – Claims Lifecycle</a:t>
            </a:r>
            <a:endParaRPr lang="en-AU" dirty="0"/>
          </a:p>
        </p:txBody>
      </p:sp>
      <p:sp>
        <p:nvSpPr>
          <p:cNvPr id="4" name="Slide Number Placeholder 3">
            <a:extLst>
              <a:ext uri="{FF2B5EF4-FFF2-40B4-BE49-F238E27FC236}">
                <a16:creationId xmlns:a16="http://schemas.microsoft.com/office/drawing/2014/main" id="{892227C7-1EFD-45AB-679E-1D3BF21BAF2E}"/>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20</a:t>
            </a:fld>
            <a:endParaRPr lang="en-AU" dirty="0">
              <a:solidFill>
                <a:prstClr val="black">
                  <a:tint val="75000"/>
                </a:prstClr>
              </a:solidFill>
            </a:endParaRPr>
          </a:p>
        </p:txBody>
      </p:sp>
      <p:sp>
        <p:nvSpPr>
          <p:cNvPr id="5" name="Rectangle: Rounded Corners 4">
            <a:extLst>
              <a:ext uri="{FF2B5EF4-FFF2-40B4-BE49-F238E27FC236}">
                <a16:creationId xmlns:a16="http://schemas.microsoft.com/office/drawing/2014/main" id="{2BD1D576-CF52-E02F-374F-D018B11BFD6D}"/>
              </a:ext>
            </a:extLst>
          </p:cNvPr>
          <p:cNvSpPr/>
          <p:nvPr/>
        </p:nvSpPr>
        <p:spPr>
          <a:xfrm>
            <a:off x="609600" y="1592288"/>
            <a:ext cx="3507174" cy="860608"/>
          </a:xfrm>
          <a:prstGeom prst="roundRect">
            <a:avLst>
              <a:gd name="adj" fmla="val 10304"/>
            </a:avLst>
          </a:prstGeom>
          <a:solidFill>
            <a:srgbClr val="F8B2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 – Injury Notification</a:t>
            </a:r>
            <a:endParaRPr lang="en-AU" sz="1400" b="1" dirty="0"/>
          </a:p>
        </p:txBody>
      </p:sp>
      <p:sp>
        <p:nvSpPr>
          <p:cNvPr id="6" name="Rectangle: Rounded Corners 5">
            <a:extLst>
              <a:ext uri="{FF2B5EF4-FFF2-40B4-BE49-F238E27FC236}">
                <a16:creationId xmlns:a16="http://schemas.microsoft.com/office/drawing/2014/main" id="{8D52C9CA-A2E3-83EC-3AFA-C62728B70366}"/>
              </a:ext>
            </a:extLst>
          </p:cNvPr>
          <p:cNvSpPr/>
          <p:nvPr/>
        </p:nvSpPr>
        <p:spPr>
          <a:xfrm>
            <a:off x="4203809" y="1572573"/>
            <a:ext cx="2243646"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Emails, scanned claim forms, certificates of capacity and incident reports</a:t>
            </a:r>
          </a:p>
        </p:txBody>
      </p:sp>
      <p:sp>
        <p:nvSpPr>
          <p:cNvPr id="9" name="Rectangle: Rounded Corners 8">
            <a:extLst>
              <a:ext uri="{FF2B5EF4-FFF2-40B4-BE49-F238E27FC236}">
                <a16:creationId xmlns:a16="http://schemas.microsoft.com/office/drawing/2014/main" id="{B6F9089F-F942-9F77-0A76-39DD0FFC60A6}"/>
              </a:ext>
            </a:extLst>
          </p:cNvPr>
          <p:cNvSpPr/>
          <p:nvPr/>
        </p:nvSpPr>
        <p:spPr>
          <a:xfrm>
            <a:off x="609600" y="2518954"/>
            <a:ext cx="3507174" cy="860608"/>
          </a:xfrm>
          <a:prstGeom prst="roundRect">
            <a:avLst>
              <a:gd name="adj" fmla="val 10304"/>
            </a:avLst>
          </a:prstGeom>
          <a:solidFill>
            <a:srgbClr val="F8B2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B – Collecting Information and </a:t>
            </a:r>
          </a:p>
          <a:p>
            <a:pPr algn="ctr"/>
            <a:r>
              <a:rPr lang="en-US" sz="1400" b="1" dirty="0"/>
              <a:t>Draft RTW Plan</a:t>
            </a:r>
            <a:endParaRPr lang="en-AU" sz="1400" b="1" dirty="0"/>
          </a:p>
        </p:txBody>
      </p:sp>
      <p:sp>
        <p:nvSpPr>
          <p:cNvPr id="10" name="Rectangle: Rounded Corners 9">
            <a:extLst>
              <a:ext uri="{FF2B5EF4-FFF2-40B4-BE49-F238E27FC236}">
                <a16:creationId xmlns:a16="http://schemas.microsoft.com/office/drawing/2014/main" id="{33CA5593-0A61-FCAF-FFCB-B2561B762A86}"/>
              </a:ext>
            </a:extLst>
          </p:cNvPr>
          <p:cNvSpPr/>
          <p:nvPr/>
        </p:nvSpPr>
        <p:spPr>
          <a:xfrm>
            <a:off x="4203807" y="2495578"/>
            <a:ext cx="2243646"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Wage data, further certificates of capacity</a:t>
            </a:r>
          </a:p>
        </p:txBody>
      </p:sp>
      <p:sp>
        <p:nvSpPr>
          <p:cNvPr id="11" name="Rectangle: Rounded Corners 10">
            <a:extLst>
              <a:ext uri="{FF2B5EF4-FFF2-40B4-BE49-F238E27FC236}">
                <a16:creationId xmlns:a16="http://schemas.microsoft.com/office/drawing/2014/main" id="{7969E18C-1383-ED3B-89CA-CC5B45AC6000}"/>
              </a:ext>
            </a:extLst>
          </p:cNvPr>
          <p:cNvSpPr/>
          <p:nvPr/>
        </p:nvSpPr>
        <p:spPr>
          <a:xfrm>
            <a:off x="609600" y="3473611"/>
            <a:ext cx="3507174" cy="860608"/>
          </a:xfrm>
          <a:prstGeom prst="roundRect">
            <a:avLst>
              <a:gd name="adj" fmla="val 10304"/>
            </a:avLst>
          </a:prstGeom>
          <a:solidFill>
            <a:srgbClr val="F8B2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C – Liability Determination</a:t>
            </a:r>
            <a:endParaRPr lang="en-AU" sz="1400" b="1" dirty="0"/>
          </a:p>
        </p:txBody>
      </p:sp>
      <p:sp>
        <p:nvSpPr>
          <p:cNvPr id="12" name="Rectangle: Rounded Corners 11">
            <a:extLst>
              <a:ext uri="{FF2B5EF4-FFF2-40B4-BE49-F238E27FC236}">
                <a16:creationId xmlns:a16="http://schemas.microsoft.com/office/drawing/2014/main" id="{87849B15-9E97-F4AD-F06D-5165177B0A4B}"/>
              </a:ext>
            </a:extLst>
          </p:cNvPr>
          <p:cNvSpPr/>
          <p:nvPr/>
        </p:nvSpPr>
        <p:spPr>
          <a:xfrm>
            <a:off x="4203807" y="3443244"/>
            <a:ext cx="2243646"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Determination report</a:t>
            </a:r>
            <a:endParaRPr lang="en-AU" sz="1100" dirty="0">
              <a:solidFill>
                <a:schemeClr val="tx1">
                  <a:lumMod val="50000"/>
                  <a:lumOff val="50000"/>
                </a:schemeClr>
              </a:solidFill>
            </a:endParaRPr>
          </a:p>
        </p:txBody>
      </p:sp>
      <p:sp>
        <p:nvSpPr>
          <p:cNvPr id="13" name="Rectangle: Rounded Corners 12">
            <a:extLst>
              <a:ext uri="{FF2B5EF4-FFF2-40B4-BE49-F238E27FC236}">
                <a16:creationId xmlns:a16="http://schemas.microsoft.com/office/drawing/2014/main" id="{29FCE712-5E59-EF3A-5E1A-7A00C130895D}"/>
              </a:ext>
            </a:extLst>
          </p:cNvPr>
          <p:cNvSpPr/>
          <p:nvPr/>
        </p:nvSpPr>
        <p:spPr>
          <a:xfrm>
            <a:off x="609600" y="4396616"/>
            <a:ext cx="3507174" cy="860608"/>
          </a:xfrm>
          <a:prstGeom prst="roundRect">
            <a:avLst>
              <a:gd name="adj" fmla="val 10304"/>
            </a:avLst>
          </a:prstGeom>
          <a:solidFill>
            <a:srgbClr val="F8B2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D – Investigations and Disputes</a:t>
            </a:r>
            <a:endParaRPr lang="en-AU" sz="1400" b="1" dirty="0"/>
          </a:p>
        </p:txBody>
      </p:sp>
      <p:sp>
        <p:nvSpPr>
          <p:cNvPr id="14" name="Rectangle: Rounded Corners 13">
            <a:extLst>
              <a:ext uri="{FF2B5EF4-FFF2-40B4-BE49-F238E27FC236}">
                <a16:creationId xmlns:a16="http://schemas.microsoft.com/office/drawing/2014/main" id="{38D200BD-CD53-CB79-04C5-35EAD618C3E9}"/>
              </a:ext>
            </a:extLst>
          </p:cNvPr>
          <p:cNvSpPr/>
          <p:nvPr/>
        </p:nvSpPr>
        <p:spPr>
          <a:xfrm>
            <a:off x="4198552" y="4403607"/>
            <a:ext cx="2243646"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Reports from investigations, case conferences and IMEs</a:t>
            </a:r>
            <a:endParaRPr lang="en-AU" sz="1100" dirty="0">
              <a:solidFill>
                <a:schemeClr val="tx1">
                  <a:lumMod val="50000"/>
                  <a:lumOff val="50000"/>
                </a:schemeClr>
              </a:solidFill>
            </a:endParaRPr>
          </a:p>
        </p:txBody>
      </p:sp>
      <p:sp>
        <p:nvSpPr>
          <p:cNvPr id="15" name="Rectangle: Rounded Corners 14">
            <a:extLst>
              <a:ext uri="{FF2B5EF4-FFF2-40B4-BE49-F238E27FC236}">
                <a16:creationId xmlns:a16="http://schemas.microsoft.com/office/drawing/2014/main" id="{D08F35CF-E20F-CC9D-AFD6-CD9EBC0519FE}"/>
              </a:ext>
            </a:extLst>
          </p:cNvPr>
          <p:cNvSpPr/>
          <p:nvPr/>
        </p:nvSpPr>
        <p:spPr>
          <a:xfrm>
            <a:off x="609600" y="5323282"/>
            <a:ext cx="3507174" cy="1338774"/>
          </a:xfrm>
          <a:prstGeom prst="roundRect">
            <a:avLst>
              <a:gd name="adj" fmla="val 10304"/>
            </a:avLst>
          </a:prstGeom>
          <a:solidFill>
            <a:srgbClr val="F8B2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E – Ongoing Management and Closure</a:t>
            </a:r>
            <a:endParaRPr lang="en-AU" sz="1400" b="1" dirty="0"/>
          </a:p>
        </p:txBody>
      </p:sp>
      <p:sp>
        <p:nvSpPr>
          <p:cNvPr id="16" name="Rectangle: Rounded Corners 15">
            <a:extLst>
              <a:ext uri="{FF2B5EF4-FFF2-40B4-BE49-F238E27FC236}">
                <a16:creationId xmlns:a16="http://schemas.microsoft.com/office/drawing/2014/main" id="{9D077926-B018-615A-62D6-7C6CDF6C028F}"/>
              </a:ext>
            </a:extLst>
          </p:cNvPr>
          <p:cNvSpPr/>
          <p:nvPr/>
        </p:nvSpPr>
        <p:spPr>
          <a:xfrm>
            <a:off x="4198551" y="5323282"/>
            <a:ext cx="2243646" cy="1338774"/>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Email correspondence, phone correspondence with claim notes.  specialist impairment reports</a:t>
            </a:r>
          </a:p>
        </p:txBody>
      </p:sp>
      <p:sp>
        <p:nvSpPr>
          <p:cNvPr id="8" name="Rectangle: Rounded Corners 7">
            <a:extLst>
              <a:ext uri="{FF2B5EF4-FFF2-40B4-BE49-F238E27FC236}">
                <a16:creationId xmlns:a16="http://schemas.microsoft.com/office/drawing/2014/main" id="{D82D96C2-5AEF-347C-8998-06F166206DE2}"/>
              </a:ext>
            </a:extLst>
          </p:cNvPr>
          <p:cNvSpPr/>
          <p:nvPr/>
        </p:nvSpPr>
        <p:spPr>
          <a:xfrm>
            <a:off x="4203808" y="1066617"/>
            <a:ext cx="2238389" cy="396859"/>
          </a:xfrm>
          <a:prstGeom prst="roundRect">
            <a:avLst>
              <a:gd name="adj" fmla="val 16001"/>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Unstructured Data</a:t>
            </a:r>
            <a:endParaRPr lang="en-AU" sz="1100" dirty="0">
              <a:solidFill>
                <a:schemeClr val="tx1">
                  <a:lumMod val="50000"/>
                  <a:lumOff val="50000"/>
                </a:schemeClr>
              </a:solidFill>
            </a:endParaRPr>
          </a:p>
        </p:txBody>
      </p:sp>
      <p:sp>
        <p:nvSpPr>
          <p:cNvPr id="3" name="Rectangle: Rounded Corners 2">
            <a:extLst>
              <a:ext uri="{FF2B5EF4-FFF2-40B4-BE49-F238E27FC236}">
                <a16:creationId xmlns:a16="http://schemas.microsoft.com/office/drawing/2014/main" id="{AEFA6522-7863-20B8-FB0E-4A5E231C75B3}"/>
              </a:ext>
            </a:extLst>
          </p:cNvPr>
          <p:cNvSpPr/>
          <p:nvPr/>
        </p:nvSpPr>
        <p:spPr>
          <a:xfrm>
            <a:off x="6529233" y="1572573"/>
            <a:ext cx="5479267"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EXTRACT handwritten or scanned data and auto-populate claims system fields.</a:t>
            </a:r>
          </a:p>
          <a:p>
            <a:pPr algn="ctr"/>
            <a:r>
              <a:rPr lang="en-US" sz="1100" dirty="0">
                <a:solidFill>
                  <a:schemeClr val="tx1">
                    <a:lumMod val="50000"/>
                    <a:lumOff val="50000"/>
                  </a:schemeClr>
                </a:solidFill>
              </a:rPr>
              <a:t>SUMMARISE key claim facts for case managers to review before first contact with stakeholders incident reports</a:t>
            </a:r>
          </a:p>
        </p:txBody>
      </p:sp>
      <p:sp>
        <p:nvSpPr>
          <p:cNvPr id="7" name="Rectangle: Rounded Corners 6">
            <a:extLst>
              <a:ext uri="{FF2B5EF4-FFF2-40B4-BE49-F238E27FC236}">
                <a16:creationId xmlns:a16="http://schemas.microsoft.com/office/drawing/2014/main" id="{A814CBE4-EA39-D074-C5B6-8FC91FA1EC59}"/>
              </a:ext>
            </a:extLst>
          </p:cNvPr>
          <p:cNvSpPr/>
          <p:nvPr/>
        </p:nvSpPr>
        <p:spPr>
          <a:xfrm>
            <a:off x="6529231" y="2495578"/>
            <a:ext cx="5479267"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EXTRACT earnings information from </a:t>
            </a:r>
            <a:r>
              <a:rPr lang="en-US" sz="1100" dirty="0" err="1">
                <a:solidFill>
                  <a:schemeClr val="tx1">
                    <a:lumMod val="50000"/>
                    <a:lumOff val="50000"/>
                  </a:schemeClr>
                </a:solidFill>
              </a:rPr>
              <a:t>payslip</a:t>
            </a:r>
            <a:r>
              <a:rPr lang="en-US" sz="1100" dirty="0">
                <a:solidFill>
                  <a:schemeClr val="tx1">
                    <a:lumMod val="50000"/>
                    <a:lumOff val="50000"/>
                  </a:schemeClr>
                </a:solidFill>
              </a:rPr>
              <a:t>, compute preliminary PIAWE.</a:t>
            </a:r>
          </a:p>
          <a:p>
            <a:pPr algn="ctr"/>
            <a:r>
              <a:rPr lang="en-US" sz="1100" dirty="0">
                <a:solidFill>
                  <a:schemeClr val="tx1">
                    <a:lumMod val="50000"/>
                    <a:lumOff val="50000"/>
                  </a:schemeClr>
                </a:solidFill>
              </a:rPr>
              <a:t>CLASSIFY claims based on medical and incident characteristics.</a:t>
            </a:r>
          </a:p>
          <a:p>
            <a:pPr algn="ctr"/>
            <a:r>
              <a:rPr lang="en-US" sz="1100" dirty="0">
                <a:solidFill>
                  <a:schemeClr val="tx1">
                    <a:lumMod val="50000"/>
                    <a:lumOff val="50000"/>
                  </a:schemeClr>
                </a:solidFill>
              </a:rPr>
              <a:t>DRAFT preliminary RTW plan summaries aligned to existing restrictions or employer duty libraries.</a:t>
            </a:r>
          </a:p>
        </p:txBody>
      </p:sp>
      <p:sp>
        <p:nvSpPr>
          <p:cNvPr id="17" name="Rectangle: Rounded Corners 16">
            <a:extLst>
              <a:ext uri="{FF2B5EF4-FFF2-40B4-BE49-F238E27FC236}">
                <a16:creationId xmlns:a16="http://schemas.microsoft.com/office/drawing/2014/main" id="{2B627C7F-529A-1BCD-BC3E-6EFBCBCE8C5B}"/>
              </a:ext>
            </a:extLst>
          </p:cNvPr>
          <p:cNvSpPr/>
          <p:nvPr/>
        </p:nvSpPr>
        <p:spPr>
          <a:xfrm>
            <a:off x="6529231" y="3443244"/>
            <a:ext cx="5479267"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GENERATE liability rationale summaries to support decision-making.</a:t>
            </a:r>
          </a:p>
          <a:p>
            <a:pPr algn="ctr"/>
            <a:r>
              <a:rPr lang="en-US" sz="1100" dirty="0">
                <a:solidFill>
                  <a:schemeClr val="tx1">
                    <a:lumMod val="50000"/>
                    <a:lumOff val="50000"/>
                  </a:schemeClr>
                </a:solidFill>
              </a:rPr>
              <a:t>SYNCHRONISE payments to incapacity periods, explicitly noted in certificates of capacity. </a:t>
            </a:r>
          </a:p>
        </p:txBody>
      </p:sp>
      <p:sp>
        <p:nvSpPr>
          <p:cNvPr id="18" name="Rectangle: Rounded Corners 17">
            <a:extLst>
              <a:ext uri="{FF2B5EF4-FFF2-40B4-BE49-F238E27FC236}">
                <a16:creationId xmlns:a16="http://schemas.microsoft.com/office/drawing/2014/main" id="{FE5A2E93-1568-07D3-8DD5-BDD7C5035721}"/>
              </a:ext>
            </a:extLst>
          </p:cNvPr>
          <p:cNvSpPr/>
          <p:nvPr/>
        </p:nvSpPr>
        <p:spPr>
          <a:xfrm>
            <a:off x="6523976" y="4403607"/>
            <a:ext cx="5479267"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EXTRACT and SUMMARISE information from IME and treating-doctor reports and investigation findings</a:t>
            </a:r>
            <a:endParaRPr lang="en-AU" sz="1100" dirty="0">
              <a:solidFill>
                <a:schemeClr val="tx1">
                  <a:lumMod val="50000"/>
                  <a:lumOff val="50000"/>
                </a:schemeClr>
              </a:solidFill>
            </a:endParaRPr>
          </a:p>
        </p:txBody>
      </p:sp>
      <p:sp>
        <p:nvSpPr>
          <p:cNvPr id="19" name="Rectangle: Rounded Corners 18">
            <a:extLst>
              <a:ext uri="{FF2B5EF4-FFF2-40B4-BE49-F238E27FC236}">
                <a16:creationId xmlns:a16="http://schemas.microsoft.com/office/drawing/2014/main" id="{400B1B28-7D10-1728-37D1-74CEEBDC94A6}"/>
              </a:ext>
            </a:extLst>
          </p:cNvPr>
          <p:cNvSpPr/>
          <p:nvPr/>
        </p:nvSpPr>
        <p:spPr>
          <a:xfrm>
            <a:off x="6523975" y="5323281"/>
            <a:ext cx="5479267" cy="1338775"/>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SUMMARISE claim history and outstanding actions</a:t>
            </a:r>
          </a:p>
          <a:p>
            <a:pPr algn="ctr"/>
            <a:r>
              <a:rPr lang="en-US" sz="1100" dirty="0">
                <a:solidFill>
                  <a:schemeClr val="tx1">
                    <a:lumMod val="50000"/>
                    <a:lumOff val="50000"/>
                  </a:schemeClr>
                </a:solidFill>
              </a:rPr>
              <a:t>DRAFT closure report </a:t>
            </a:r>
          </a:p>
          <a:p>
            <a:pPr algn="ctr"/>
            <a:r>
              <a:rPr lang="en-US" sz="1100" dirty="0">
                <a:solidFill>
                  <a:schemeClr val="tx1">
                    <a:lumMod val="50000"/>
                    <a:lumOff val="50000"/>
                  </a:schemeClr>
                </a:solidFill>
              </a:rPr>
              <a:t>CLOSURE QA: flag gaps (missing certificates, unpaid provider invoices, open recoveries/subrogation, date misalignments) and produce a final checklist.</a:t>
            </a:r>
          </a:p>
        </p:txBody>
      </p:sp>
      <p:sp>
        <p:nvSpPr>
          <p:cNvPr id="20" name="Rectangle: Rounded Corners 19">
            <a:extLst>
              <a:ext uri="{FF2B5EF4-FFF2-40B4-BE49-F238E27FC236}">
                <a16:creationId xmlns:a16="http://schemas.microsoft.com/office/drawing/2014/main" id="{869CB305-3E89-9443-C880-3B534A3D7165}"/>
              </a:ext>
            </a:extLst>
          </p:cNvPr>
          <p:cNvSpPr/>
          <p:nvPr/>
        </p:nvSpPr>
        <p:spPr>
          <a:xfrm>
            <a:off x="6580064" y="1066617"/>
            <a:ext cx="5423178" cy="396859"/>
          </a:xfrm>
          <a:prstGeom prst="roundRect">
            <a:avLst>
              <a:gd name="adj" fmla="val 16001"/>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AI Use</a:t>
            </a:r>
            <a:endParaRPr lang="en-AU" sz="1100" dirty="0">
              <a:solidFill>
                <a:schemeClr val="tx1">
                  <a:lumMod val="50000"/>
                  <a:lumOff val="50000"/>
                </a:schemeClr>
              </a:solidFill>
            </a:endParaRPr>
          </a:p>
        </p:txBody>
      </p:sp>
    </p:spTree>
    <p:extLst>
      <p:ext uri="{BB962C8B-B14F-4D97-AF65-F5344CB8AC3E}">
        <p14:creationId xmlns:p14="http://schemas.microsoft.com/office/powerpoint/2010/main" val="400415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271C3-9D90-94F8-9A23-769E51919D05}"/>
            </a:ext>
          </a:extLst>
        </p:cNvPr>
        <p:cNvGrpSpPr/>
        <p:nvPr/>
      </p:nvGrpSpPr>
      <p:grpSpPr>
        <a:xfrm>
          <a:off x="0" y="0"/>
          <a:ext cx="0" cy="0"/>
          <a:chOff x="0" y="0"/>
          <a:chExt cx="0" cy="0"/>
        </a:xfrm>
      </p:grpSpPr>
      <p:pic>
        <p:nvPicPr>
          <p:cNvPr id="81" name="Picture 80">
            <a:extLst>
              <a:ext uri="{FF2B5EF4-FFF2-40B4-BE49-F238E27FC236}">
                <a16:creationId xmlns:a16="http://schemas.microsoft.com/office/drawing/2014/main" id="{ACFA9E58-7F65-0A18-A993-482F82313262}"/>
              </a:ext>
            </a:extLst>
          </p:cNvPr>
          <p:cNvPicPr>
            <a:picLocks noChangeAspect="1"/>
          </p:cNvPicPr>
          <p:nvPr/>
        </p:nvPicPr>
        <p:blipFill>
          <a:blip r:embed="rId3"/>
          <a:stretch>
            <a:fillRect/>
          </a:stretch>
        </p:blipFill>
        <p:spPr>
          <a:xfrm>
            <a:off x="581290" y="1604798"/>
            <a:ext cx="4554604" cy="4776364"/>
          </a:xfrm>
          <a:prstGeom prst="rect">
            <a:avLst/>
          </a:prstGeom>
        </p:spPr>
      </p:pic>
      <p:sp>
        <p:nvSpPr>
          <p:cNvPr id="69" name="TextBox 68">
            <a:extLst>
              <a:ext uri="{FF2B5EF4-FFF2-40B4-BE49-F238E27FC236}">
                <a16:creationId xmlns:a16="http://schemas.microsoft.com/office/drawing/2014/main" id="{0A0B33D8-E7B1-BDB7-7C0A-178DA22109AF}"/>
              </a:ext>
            </a:extLst>
          </p:cNvPr>
          <p:cNvSpPr txBox="1"/>
          <p:nvPr/>
        </p:nvSpPr>
        <p:spPr>
          <a:xfrm>
            <a:off x="431371" y="276920"/>
            <a:ext cx="12192000" cy="666786"/>
          </a:xfrm>
          <a:prstGeom prst="rect">
            <a:avLst/>
          </a:prstGeom>
          <a:noFill/>
        </p:spPr>
        <p:txBody>
          <a:bodyPr wrap="square" rtlCol="0">
            <a:spAutoFit/>
          </a:bodyPr>
          <a:lstStyle/>
          <a:p>
            <a:r>
              <a:rPr lang="en-AU" sz="3733" b="1" dirty="0">
                <a:solidFill>
                  <a:schemeClr val="accent1"/>
                </a:solidFill>
                <a:latin typeface="+mj-lt"/>
              </a:rPr>
              <a:t>A – Ingest and summarise claims data</a:t>
            </a:r>
          </a:p>
        </p:txBody>
      </p:sp>
      <p:sp>
        <p:nvSpPr>
          <p:cNvPr id="8" name="Isosceles Triangle 7">
            <a:extLst>
              <a:ext uri="{FF2B5EF4-FFF2-40B4-BE49-F238E27FC236}">
                <a16:creationId xmlns:a16="http://schemas.microsoft.com/office/drawing/2014/main" id="{A66B1814-59ED-9328-DD3E-E076D3D08FF1}"/>
              </a:ext>
            </a:extLst>
          </p:cNvPr>
          <p:cNvSpPr/>
          <p:nvPr/>
        </p:nvSpPr>
        <p:spPr>
          <a:xfrm rot="5400000">
            <a:off x="5495355" y="3788462"/>
            <a:ext cx="408624" cy="408623"/>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Rounded Corners 8">
            <a:extLst>
              <a:ext uri="{FF2B5EF4-FFF2-40B4-BE49-F238E27FC236}">
                <a16:creationId xmlns:a16="http://schemas.microsoft.com/office/drawing/2014/main" id="{2F508C0C-5B90-3D03-9783-D3A3CF362B5B}"/>
              </a:ext>
            </a:extLst>
          </p:cNvPr>
          <p:cNvSpPr/>
          <p:nvPr/>
        </p:nvSpPr>
        <p:spPr>
          <a:xfrm>
            <a:off x="566509" y="2346595"/>
            <a:ext cx="1785076" cy="1287020"/>
          </a:xfrm>
          <a:prstGeom prst="roundRect">
            <a:avLst>
              <a:gd name="adj" fmla="val 6098"/>
            </a:avLst>
          </a:prstGeom>
          <a:solidFill>
            <a:schemeClr val="accent2">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Rounded Corners 23">
            <a:extLst>
              <a:ext uri="{FF2B5EF4-FFF2-40B4-BE49-F238E27FC236}">
                <a16:creationId xmlns:a16="http://schemas.microsoft.com/office/drawing/2014/main" id="{23FF97B7-EF2E-423D-CD60-4FBFC9DEFECF}"/>
              </a:ext>
            </a:extLst>
          </p:cNvPr>
          <p:cNvSpPr/>
          <p:nvPr/>
        </p:nvSpPr>
        <p:spPr>
          <a:xfrm>
            <a:off x="2927648" y="2372883"/>
            <a:ext cx="2241720" cy="384043"/>
          </a:xfrm>
          <a:prstGeom prst="roundRect">
            <a:avLst>
              <a:gd name="adj" fmla="val 18611"/>
            </a:avLst>
          </a:prstGeom>
          <a:solidFill>
            <a:schemeClr val="accent5">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ectangle: Rounded Corners 41">
            <a:extLst>
              <a:ext uri="{FF2B5EF4-FFF2-40B4-BE49-F238E27FC236}">
                <a16:creationId xmlns:a16="http://schemas.microsoft.com/office/drawing/2014/main" id="{065860E0-C4EA-BD24-1DFA-751EB31D5871}"/>
              </a:ext>
            </a:extLst>
          </p:cNvPr>
          <p:cNvSpPr/>
          <p:nvPr/>
        </p:nvSpPr>
        <p:spPr>
          <a:xfrm>
            <a:off x="566509" y="3832787"/>
            <a:ext cx="4602859" cy="2235504"/>
          </a:xfrm>
          <a:prstGeom prst="roundRect">
            <a:avLst>
              <a:gd name="adj" fmla="val 4008"/>
            </a:avLst>
          </a:prstGeom>
          <a:solidFill>
            <a:srgbClr val="EA663A">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83" name="Group 82">
            <a:extLst>
              <a:ext uri="{FF2B5EF4-FFF2-40B4-BE49-F238E27FC236}">
                <a16:creationId xmlns:a16="http://schemas.microsoft.com/office/drawing/2014/main" id="{5CE11516-922E-059A-5AF0-B4017FE99DC4}"/>
              </a:ext>
            </a:extLst>
          </p:cNvPr>
          <p:cNvGrpSpPr/>
          <p:nvPr/>
        </p:nvGrpSpPr>
        <p:grpSpPr>
          <a:xfrm>
            <a:off x="8622429" y="2489749"/>
            <a:ext cx="2658148" cy="1131272"/>
            <a:chOff x="6466821" y="1655390"/>
            <a:chExt cx="1993611" cy="848454"/>
          </a:xfrm>
        </p:grpSpPr>
        <p:sp>
          <p:nvSpPr>
            <p:cNvPr id="10" name="Rectangle: Rounded Corners 9">
              <a:extLst>
                <a:ext uri="{FF2B5EF4-FFF2-40B4-BE49-F238E27FC236}">
                  <a16:creationId xmlns:a16="http://schemas.microsoft.com/office/drawing/2014/main" id="{9D3B062C-9D5F-EAE8-F707-2966C987D8CE}"/>
                </a:ext>
              </a:extLst>
            </p:cNvPr>
            <p:cNvSpPr/>
            <p:nvPr/>
          </p:nvSpPr>
          <p:spPr>
            <a:xfrm>
              <a:off x="6531113" y="1853361"/>
              <a:ext cx="1193463" cy="207749"/>
            </a:xfrm>
            <a:prstGeom prst="roundRect">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Patient Name</a:t>
              </a:r>
            </a:p>
          </p:txBody>
        </p:sp>
        <p:sp>
          <p:nvSpPr>
            <p:cNvPr id="11" name="Rectangle: Rounded Corners 10">
              <a:extLst>
                <a:ext uri="{FF2B5EF4-FFF2-40B4-BE49-F238E27FC236}">
                  <a16:creationId xmlns:a16="http://schemas.microsoft.com/office/drawing/2014/main" id="{71E23802-D9A9-BB03-3BC2-8D42B53DA55B}"/>
                </a:ext>
              </a:extLst>
            </p:cNvPr>
            <p:cNvSpPr/>
            <p:nvPr/>
          </p:nvSpPr>
          <p:spPr>
            <a:xfrm>
              <a:off x="7767237" y="1853361"/>
              <a:ext cx="692589" cy="207749"/>
            </a:xfrm>
            <a:prstGeom prst="roundRect">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Jane Doe</a:t>
              </a:r>
            </a:p>
          </p:txBody>
        </p:sp>
        <p:sp>
          <p:nvSpPr>
            <p:cNvPr id="14" name="Rectangle: Rounded Corners 13">
              <a:extLst>
                <a:ext uri="{FF2B5EF4-FFF2-40B4-BE49-F238E27FC236}">
                  <a16:creationId xmlns:a16="http://schemas.microsoft.com/office/drawing/2014/main" id="{1E38CCC7-E9BE-B988-ACDF-841170FB9617}"/>
                </a:ext>
              </a:extLst>
            </p:cNvPr>
            <p:cNvSpPr/>
            <p:nvPr/>
          </p:nvSpPr>
          <p:spPr>
            <a:xfrm>
              <a:off x="6531113" y="2074728"/>
              <a:ext cx="1193463" cy="207749"/>
            </a:xfrm>
            <a:prstGeom prst="roundRect">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Medicare Number</a:t>
              </a:r>
            </a:p>
          </p:txBody>
        </p:sp>
        <p:sp>
          <p:nvSpPr>
            <p:cNvPr id="15" name="Rectangle: Rounded Corners 14">
              <a:extLst>
                <a:ext uri="{FF2B5EF4-FFF2-40B4-BE49-F238E27FC236}">
                  <a16:creationId xmlns:a16="http://schemas.microsoft.com/office/drawing/2014/main" id="{C81233C0-2DA6-901E-6E35-86A33E047C75}"/>
                </a:ext>
              </a:extLst>
            </p:cNvPr>
            <p:cNvSpPr/>
            <p:nvPr/>
          </p:nvSpPr>
          <p:spPr>
            <a:xfrm>
              <a:off x="7767238" y="2074728"/>
              <a:ext cx="693194" cy="207749"/>
            </a:xfrm>
            <a:prstGeom prst="roundRect">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1234567890</a:t>
              </a:r>
            </a:p>
          </p:txBody>
        </p:sp>
        <p:sp>
          <p:nvSpPr>
            <p:cNvPr id="16" name="Rectangle: Rounded Corners 15">
              <a:extLst>
                <a:ext uri="{FF2B5EF4-FFF2-40B4-BE49-F238E27FC236}">
                  <a16:creationId xmlns:a16="http://schemas.microsoft.com/office/drawing/2014/main" id="{53C62184-3A39-A670-F02A-847B48233C00}"/>
                </a:ext>
              </a:extLst>
            </p:cNvPr>
            <p:cNvSpPr/>
            <p:nvPr/>
          </p:nvSpPr>
          <p:spPr>
            <a:xfrm>
              <a:off x="6531113" y="2296095"/>
              <a:ext cx="1193463" cy="207749"/>
            </a:xfrm>
            <a:prstGeom prst="roundRect">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Medicare Reference #</a:t>
              </a:r>
            </a:p>
          </p:txBody>
        </p:sp>
        <p:sp>
          <p:nvSpPr>
            <p:cNvPr id="17" name="Rectangle: Rounded Corners 16">
              <a:extLst>
                <a:ext uri="{FF2B5EF4-FFF2-40B4-BE49-F238E27FC236}">
                  <a16:creationId xmlns:a16="http://schemas.microsoft.com/office/drawing/2014/main" id="{7CE1AC2E-42ED-1DB1-10FF-DD9AEF443F75}"/>
                </a:ext>
              </a:extLst>
            </p:cNvPr>
            <p:cNvSpPr/>
            <p:nvPr/>
          </p:nvSpPr>
          <p:spPr>
            <a:xfrm>
              <a:off x="7767238" y="2296095"/>
              <a:ext cx="692588" cy="207749"/>
            </a:xfrm>
            <a:prstGeom prst="roundRect">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a:t>
              </a:r>
            </a:p>
          </p:txBody>
        </p:sp>
        <p:sp>
          <p:nvSpPr>
            <p:cNvPr id="55" name="TextBox 54">
              <a:extLst>
                <a:ext uri="{FF2B5EF4-FFF2-40B4-BE49-F238E27FC236}">
                  <a16:creationId xmlns:a16="http://schemas.microsoft.com/office/drawing/2014/main" id="{49EEE87F-9B5B-EABC-61FF-13E9F6F7B832}"/>
                </a:ext>
              </a:extLst>
            </p:cNvPr>
            <p:cNvSpPr txBox="1"/>
            <p:nvPr/>
          </p:nvSpPr>
          <p:spPr>
            <a:xfrm>
              <a:off x="6466821" y="1655390"/>
              <a:ext cx="1357313" cy="207749"/>
            </a:xfrm>
            <a:prstGeom prst="rect">
              <a:avLst/>
            </a:prstGeom>
            <a:noFill/>
          </p:spPr>
          <p:txBody>
            <a:bodyPr wrap="square" rtlCol="0">
              <a:spAutoFit/>
            </a:bodyPr>
            <a:lstStyle/>
            <a:p>
              <a:r>
                <a:rPr lang="en-AU" sz="1200" b="1" dirty="0"/>
                <a:t>Patient Details</a:t>
              </a:r>
            </a:p>
          </p:txBody>
        </p:sp>
        <p:cxnSp>
          <p:nvCxnSpPr>
            <p:cNvPr id="68" name="Straight Connector 67">
              <a:extLst>
                <a:ext uri="{FF2B5EF4-FFF2-40B4-BE49-F238E27FC236}">
                  <a16:creationId xmlns:a16="http://schemas.microsoft.com/office/drawing/2014/main" id="{2BE86B73-162D-53D0-8641-D8617C05D62A}"/>
                </a:ext>
              </a:extLst>
            </p:cNvPr>
            <p:cNvCxnSpPr>
              <a:cxnSpLocks/>
            </p:cNvCxnSpPr>
            <p:nvPr/>
          </p:nvCxnSpPr>
          <p:spPr>
            <a:xfrm>
              <a:off x="6531115" y="1832457"/>
              <a:ext cx="192871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47F74AF4-2A26-459C-ADDD-8FB10C0132A7}"/>
              </a:ext>
            </a:extLst>
          </p:cNvPr>
          <p:cNvSpPr txBox="1"/>
          <p:nvPr/>
        </p:nvSpPr>
        <p:spPr>
          <a:xfrm>
            <a:off x="431372" y="889563"/>
            <a:ext cx="8479201" cy="369332"/>
          </a:xfrm>
          <a:prstGeom prst="rect">
            <a:avLst/>
          </a:prstGeom>
          <a:noFill/>
        </p:spPr>
        <p:txBody>
          <a:bodyPr wrap="square" rtlCol="0">
            <a:spAutoFit/>
          </a:bodyPr>
          <a:lstStyle/>
          <a:p>
            <a:r>
              <a:rPr lang="en-AU" b="1" dirty="0">
                <a:solidFill>
                  <a:schemeClr val="accent1"/>
                </a:solidFill>
              </a:rPr>
              <a:t>Ingest claims data and auto-populate claims system fields </a:t>
            </a:r>
          </a:p>
        </p:txBody>
      </p:sp>
      <p:grpSp>
        <p:nvGrpSpPr>
          <p:cNvPr id="82" name="Group 81">
            <a:extLst>
              <a:ext uri="{FF2B5EF4-FFF2-40B4-BE49-F238E27FC236}">
                <a16:creationId xmlns:a16="http://schemas.microsoft.com/office/drawing/2014/main" id="{78E82211-4A39-95B5-A994-68B45B28C58D}"/>
              </a:ext>
            </a:extLst>
          </p:cNvPr>
          <p:cNvGrpSpPr/>
          <p:nvPr/>
        </p:nvGrpSpPr>
        <p:grpSpPr>
          <a:xfrm>
            <a:off x="5965087" y="2463325"/>
            <a:ext cx="2476367" cy="2597856"/>
            <a:chOff x="4473815" y="1655390"/>
            <a:chExt cx="1857275" cy="1948392"/>
          </a:xfrm>
        </p:grpSpPr>
        <p:sp>
          <p:nvSpPr>
            <p:cNvPr id="12" name="TextBox 11">
              <a:extLst>
                <a:ext uri="{FF2B5EF4-FFF2-40B4-BE49-F238E27FC236}">
                  <a16:creationId xmlns:a16="http://schemas.microsoft.com/office/drawing/2014/main" id="{CE38B898-9337-E5B2-F76C-0666B0C28464}"/>
                </a:ext>
              </a:extLst>
            </p:cNvPr>
            <p:cNvSpPr txBox="1"/>
            <p:nvPr/>
          </p:nvSpPr>
          <p:spPr>
            <a:xfrm>
              <a:off x="4473815" y="1655390"/>
              <a:ext cx="1357313" cy="207749"/>
            </a:xfrm>
            <a:prstGeom prst="rect">
              <a:avLst/>
            </a:prstGeom>
            <a:noFill/>
          </p:spPr>
          <p:txBody>
            <a:bodyPr wrap="square" rtlCol="0">
              <a:spAutoFit/>
            </a:bodyPr>
            <a:lstStyle/>
            <a:p>
              <a:r>
                <a:rPr lang="en-AU" sz="1200" b="1" dirty="0"/>
                <a:t>Provider Details</a:t>
              </a:r>
            </a:p>
          </p:txBody>
        </p:sp>
        <p:cxnSp>
          <p:nvCxnSpPr>
            <p:cNvPr id="13" name="Straight Connector 12">
              <a:extLst>
                <a:ext uri="{FF2B5EF4-FFF2-40B4-BE49-F238E27FC236}">
                  <a16:creationId xmlns:a16="http://schemas.microsoft.com/office/drawing/2014/main" id="{A07EECAA-0137-C5D6-926A-CD46A776C4C2}"/>
                </a:ext>
              </a:extLst>
            </p:cNvPr>
            <p:cNvCxnSpPr>
              <a:cxnSpLocks/>
            </p:cNvCxnSpPr>
            <p:nvPr/>
          </p:nvCxnSpPr>
          <p:spPr>
            <a:xfrm>
              <a:off x="4523721" y="1832457"/>
              <a:ext cx="1807369"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F05A7194-016C-70A4-9709-78A3496BCA48}"/>
                </a:ext>
              </a:extLst>
            </p:cNvPr>
            <p:cNvSpPr/>
            <p:nvPr/>
          </p:nvSpPr>
          <p:spPr>
            <a:xfrm>
              <a:off x="4525157" y="1853361"/>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Provider Name</a:t>
              </a:r>
            </a:p>
          </p:txBody>
        </p:sp>
        <p:sp>
          <p:nvSpPr>
            <p:cNvPr id="57" name="Rectangle: Rounded Corners 56">
              <a:extLst>
                <a:ext uri="{FF2B5EF4-FFF2-40B4-BE49-F238E27FC236}">
                  <a16:creationId xmlns:a16="http://schemas.microsoft.com/office/drawing/2014/main" id="{9AE09296-ED57-DF14-9A33-D7DB2C7BDFD9}"/>
                </a:ext>
              </a:extLst>
            </p:cNvPr>
            <p:cNvSpPr/>
            <p:nvPr/>
          </p:nvSpPr>
          <p:spPr>
            <a:xfrm>
              <a:off x="4525157" y="2074728"/>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Provider Number</a:t>
              </a:r>
            </a:p>
          </p:txBody>
        </p:sp>
        <p:sp>
          <p:nvSpPr>
            <p:cNvPr id="58" name="Rectangle: Rounded Corners 57">
              <a:extLst>
                <a:ext uri="{FF2B5EF4-FFF2-40B4-BE49-F238E27FC236}">
                  <a16:creationId xmlns:a16="http://schemas.microsoft.com/office/drawing/2014/main" id="{018D1A35-C689-7D0C-AD94-9D3E5809CDDD}"/>
                </a:ext>
              </a:extLst>
            </p:cNvPr>
            <p:cNvSpPr/>
            <p:nvPr/>
          </p:nvSpPr>
          <p:spPr>
            <a:xfrm>
              <a:off x="4525157" y="2296095"/>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ABN</a:t>
              </a:r>
            </a:p>
          </p:txBody>
        </p:sp>
        <p:sp>
          <p:nvSpPr>
            <p:cNvPr id="59" name="Rectangle: Rounded Corners 58">
              <a:extLst>
                <a:ext uri="{FF2B5EF4-FFF2-40B4-BE49-F238E27FC236}">
                  <a16:creationId xmlns:a16="http://schemas.microsoft.com/office/drawing/2014/main" id="{6F4AC342-36EE-B1D6-23DA-ECEC7AD8A50D}"/>
                </a:ext>
              </a:extLst>
            </p:cNvPr>
            <p:cNvSpPr/>
            <p:nvPr/>
          </p:nvSpPr>
          <p:spPr>
            <a:xfrm>
              <a:off x="4525157" y="2517462"/>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Clinic Name</a:t>
              </a:r>
            </a:p>
          </p:txBody>
        </p:sp>
        <p:sp>
          <p:nvSpPr>
            <p:cNvPr id="60" name="Rectangle: Rounded Corners 59">
              <a:extLst>
                <a:ext uri="{FF2B5EF4-FFF2-40B4-BE49-F238E27FC236}">
                  <a16:creationId xmlns:a16="http://schemas.microsoft.com/office/drawing/2014/main" id="{8E6C0441-5451-7779-BBB9-633AD47E170A}"/>
                </a:ext>
              </a:extLst>
            </p:cNvPr>
            <p:cNvSpPr/>
            <p:nvPr/>
          </p:nvSpPr>
          <p:spPr>
            <a:xfrm>
              <a:off x="4525157" y="2738829"/>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Street Number</a:t>
              </a:r>
            </a:p>
          </p:txBody>
        </p:sp>
        <p:sp>
          <p:nvSpPr>
            <p:cNvPr id="61" name="Rectangle: Rounded Corners 60">
              <a:extLst>
                <a:ext uri="{FF2B5EF4-FFF2-40B4-BE49-F238E27FC236}">
                  <a16:creationId xmlns:a16="http://schemas.microsoft.com/office/drawing/2014/main" id="{DE053328-59FC-B583-762C-0BBDEB913A62}"/>
                </a:ext>
              </a:extLst>
            </p:cNvPr>
            <p:cNvSpPr/>
            <p:nvPr/>
          </p:nvSpPr>
          <p:spPr>
            <a:xfrm>
              <a:off x="4525157" y="2960195"/>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Street Name</a:t>
              </a:r>
            </a:p>
          </p:txBody>
        </p:sp>
        <p:sp>
          <p:nvSpPr>
            <p:cNvPr id="62" name="Rectangle: Rounded Corners 61">
              <a:extLst>
                <a:ext uri="{FF2B5EF4-FFF2-40B4-BE49-F238E27FC236}">
                  <a16:creationId xmlns:a16="http://schemas.microsoft.com/office/drawing/2014/main" id="{E81791F1-387A-9A96-E1DA-9F2A461A92B1}"/>
                </a:ext>
              </a:extLst>
            </p:cNvPr>
            <p:cNvSpPr/>
            <p:nvPr/>
          </p:nvSpPr>
          <p:spPr>
            <a:xfrm>
              <a:off x="5628621" y="1853361"/>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John Doe</a:t>
              </a:r>
            </a:p>
          </p:txBody>
        </p:sp>
        <p:sp>
          <p:nvSpPr>
            <p:cNvPr id="63" name="Rectangle: Rounded Corners 62">
              <a:extLst>
                <a:ext uri="{FF2B5EF4-FFF2-40B4-BE49-F238E27FC236}">
                  <a16:creationId xmlns:a16="http://schemas.microsoft.com/office/drawing/2014/main" id="{96A41084-C70D-FD09-7201-86EDF9168191}"/>
                </a:ext>
              </a:extLst>
            </p:cNvPr>
            <p:cNvSpPr/>
            <p:nvPr/>
          </p:nvSpPr>
          <p:spPr>
            <a:xfrm>
              <a:off x="5628621" y="2074728"/>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1234567A</a:t>
              </a:r>
            </a:p>
          </p:txBody>
        </p:sp>
        <p:sp>
          <p:nvSpPr>
            <p:cNvPr id="64" name="Rectangle: Rounded Corners 63">
              <a:extLst>
                <a:ext uri="{FF2B5EF4-FFF2-40B4-BE49-F238E27FC236}">
                  <a16:creationId xmlns:a16="http://schemas.microsoft.com/office/drawing/2014/main" id="{2AA24BC4-78A6-1AF1-1DF3-5BE00CE56174}"/>
                </a:ext>
              </a:extLst>
            </p:cNvPr>
            <p:cNvSpPr/>
            <p:nvPr/>
          </p:nvSpPr>
          <p:spPr>
            <a:xfrm>
              <a:off x="5628621" y="2296095"/>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123456789</a:t>
              </a:r>
            </a:p>
          </p:txBody>
        </p:sp>
        <p:sp>
          <p:nvSpPr>
            <p:cNvPr id="65" name="Rectangle: Rounded Corners 64">
              <a:extLst>
                <a:ext uri="{FF2B5EF4-FFF2-40B4-BE49-F238E27FC236}">
                  <a16:creationId xmlns:a16="http://schemas.microsoft.com/office/drawing/2014/main" id="{76D7AB4F-C6CD-09B3-71DE-805E87084D0B}"/>
                </a:ext>
              </a:extLst>
            </p:cNvPr>
            <p:cNvSpPr/>
            <p:nvPr/>
          </p:nvSpPr>
          <p:spPr>
            <a:xfrm>
              <a:off x="5628621" y="2517462"/>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ABC Medical Solutions</a:t>
              </a:r>
            </a:p>
          </p:txBody>
        </p:sp>
        <p:sp>
          <p:nvSpPr>
            <p:cNvPr id="66" name="Rectangle: Rounded Corners 65">
              <a:extLst>
                <a:ext uri="{FF2B5EF4-FFF2-40B4-BE49-F238E27FC236}">
                  <a16:creationId xmlns:a16="http://schemas.microsoft.com/office/drawing/2014/main" id="{8806CB78-CF04-F8F2-58C9-99B008E4F0DC}"/>
                </a:ext>
              </a:extLst>
            </p:cNvPr>
            <p:cNvSpPr/>
            <p:nvPr/>
          </p:nvSpPr>
          <p:spPr>
            <a:xfrm>
              <a:off x="5628621" y="2738829"/>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a:t>
              </a:r>
            </a:p>
          </p:txBody>
        </p:sp>
        <p:sp>
          <p:nvSpPr>
            <p:cNvPr id="67" name="Rectangle: Rounded Corners 66">
              <a:extLst>
                <a:ext uri="{FF2B5EF4-FFF2-40B4-BE49-F238E27FC236}">
                  <a16:creationId xmlns:a16="http://schemas.microsoft.com/office/drawing/2014/main" id="{4151B746-DA20-6E5D-26D8-3E0EB3E6A040}"/>
                </a:ext>
              </a:extLst>
            </p:cNvPr>
            <p:cNvSpPr/>
            <p:nvPr/>
          </p:nvSpPr>
          <p:spPr>
            <a:xfrm>
              <a:off x="5628621" y="2961907"/>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Medical Ave</a:t>
              </a:r>
            </a:p>
          </p:txBody>
        </p:sp>
        <p:sp>
          <p:nvSpPr>
            <p:cNvPr id="70" name="Rectangle: Rounded Corners 69">
              <a:extLst>
                <a:ext uri="{FF2B5EF4-FFF2-40B4-BE49-F238E27FC236}">
                  <a16:creationId xmlns:a16="http://schemas.microsoft.com/office/drawing/2014/main" id="{3269E03B-EFC8-ED63-B619-D7D434AACB61}"/>
                </a:ext>
              </a:extLst>
            </p:cNvPr>
            <p:cNvSpPr/>
            <p:nvPr/>
          </p:nvSpPr>
          <p:spPr>
            <a:xfrm>
              <a:off x="4523721" y="3176676"/>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City</a:t>
              </a:r>
            </a:p>
          </p:txBody>
        </p:sp>
        <p:sp>
          <p:nvSpPr>
            <p:cNvPr id="71" name="Rectangle: Rounded Corners 70">
              <a:extLst>
                <a:ext uri="{FF2B5EF4-FFF2-40B4-BE49-F238E27FC236}">
                  <a16:creationId xmlns:a16="http://schemas.microsoft.com/office/drawing/2014/main" id="{01FB7B63-A324-32C4-55A0-B1CE353E0E14}"/>
                </a:ext>
              </a:extLst>
            </p:cNvPr>
            <p:cNvSpPr/>
            <p:nvPr/>
          </p:nvSpPr>
          <p:spPr>
            <a:xfrm>
              <a:off x="5628621" y="3179429"/>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Sydney</a:t>
              </a:r>
            </a:p>
          </p:txBody>
        </p:sp>
        <p:sp>
          <p:nvSpPr>
            <p:cNvPr id="72" name="Rectangle: Rounded Corners 71">
              <a:extLst>
                <a:ext uri="{FF2B5EF4-FFF2-40B4-BE49-F238E27FC236}">
                  <a16:creationId xmlns:a16="http://schemas.microsoft.com/office/drawing/2014/main" id="{E7C8519D-DF8C-D487-FF67-4D9481DA273A}"/>
                </a:ext>
              </a:extLst>
            </p:cNvPr>
            <p:cNvSpPr/>
            <p:nvPr/>
          </p:nvSpPr>
          <p:spPr>
            <a:xfrm>
              <a:off x="4523721" y="3396033"/>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Postcode</a:t>
              </a:r>
            </a:p>
          </p:txBody>
        </p:sp>
        <p:sp>
          <p:nvSpPr>
            <p:cNvPr id="73" name="Rectangle: Rounded Corners 72">
              <a:extLst>
                <a:ext uri="{FF2B5EF4-FFF2-40B4-BE49-F238E27FC236}">
                  <a16:creationId xmlns:a16="http://schemas.microsoft.com/office/drawing/2014/main" id="{4B2C713F-C93B-6527-7E7F-89C4877C5E5E}"/>
                </a:ext>
              </a:extLst>
            </p:cNvPr>
            <p:cNvSpPr/>
            <p:nvPr/>
          </p:nvSpPr>
          <p:spPr>
            <a:xfrm>
              <a:off x="5628621" y="3396033"/>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2000</a:t>
              </a:r>
            </a:p>
          </p:txBody>
        </p:sp>
      </p:grpSp>
      <p:grpSp>
        <p:nvGrpSpPr>
          <p:cNvPr id="84" name="Group 83">
            <a:extLst>
              <a:ext uri="{FF2B5EF4-FFF2-40B4-BE49-F238E27FC236}">
                <a16:creationId xmlns:a16="http://schemas.microsoft.com/office/drawing/2014/main" id="{2DA7F72A-C6F7-181B-FA97-FBBAF7C489BE}"/>
              </a:ext>
            </a:extLst>
          </p:cNvPr>
          <p:cNvGrpSpPr/>
          <p:nvPr/>
        </p:nvGrpSpPr>
        <p:grpSpPr>
          <a:xfrm>
            <a:off x="8622429" y="3798242"/>
            <a:ext cx="2657340" cy="2031025"/>
            <a:chOff x="6466821" y="2643758"/>
            <a:chExt cx="1993005" cy="1523269"/>
          </a:xfrm>
        </p:grpSpPr>
        <p:grpSp>
          <p:nvGrpSpPr>
            <p:cNvPr id="76" name="Group 75">
              <a:extLst>
                <a:ext uri="{FF2B5EF4-FFF2-40B4-BE49-F238E27FC236}">
                  <a16:creationId xmlns:a16="http://schemas.microsoft.com/office/drawing/2014/main" id="{6C0658FE-FF7E-A91B-794E-BCC004A2BD63}"/>
                </a:ext>
              </a:extLst>
            </p:cNvPr>
            <p:cNvGrpSpPr/>
            <p:nvPr/>
          </p:nvGrpSpPr>
          <p:grpSpPr>
            <a:xfrm>
              <a:off x="6466821" y="2643758"/>
              <a:ext cx="1993005" cy="1300338"/>
              <a:chOff x="6466821" y="3262647"/>
              <a:chExt cx="1993005" cy="1300338"/>
            </a:xfrm>
          </p:grpSpPr>
          <p:sp>
            <p:nvSpPr>
              <p:cNvPr id="27" name="TextBox 26">
                <a:extLst>
                  <a:ext uri="{FF2B5EF4-FFF2-40B4-BE49-F238E27FC236}">
                    <a16:creationId xmlns:a16="http://schemas.microsoft.com/office/drawing/2014/main" id="{9403FDBA-7296-CCB7-FC34-DC6281F65598}"/>
                  </a:ext>
                </a:extLst>
              </p:cNvPr>
              <p:cNvSpPr txBox="1"/>
              <p:nvPr/>
            </p:nvSpPr>
            <p:spPr>
              <a:xfrm>
                <a:off x="6466821" y="3262647"/>
                <a:ext cx="1357313" cy="207749"/>
              </a:xfrm>
              <a:prstGeom prst="rect">
                <a:avLst/>
              </a:prstGeom>
              <a:noFill/>
            </p:spPr>
            <p:txBody>
              <a:bodyPr wrap="square" rtlCol="0">
                <a:spAutoFit/>
              </a:bodyPr>
              <a:lstStyle/>
              <a:p>
                <a:r>
                  <a:rPr lang="en-AU" sz="1200" b="1" dirty="0"/>
                  <a:t>Service Details</a:t>
                </a:r>
              </a:p>
            </p:txBody>
          </p:sp>
          <p:cxnSp>
            <p:nvCxnSpPr>
              <p:cNvPr id="28" name="Straight Connector 27">
                <a:extLst>
                  <a:ext uri="{FF2B5EF4-FFF2-40B4-BE49-F238E27FC236}">
                    <a16:creationId xmlns:a16="http://schemas.microsoft.com/office/drawing/2014/main" id="{2FB22A81-1930-9EA1-B480-3D947A7AABBC}"/>
                  </a:ext>
                </a:extLst>
              </p:cNvPr>
              <p:cNvCxnSpPr>
                <a:cxnSpLocks/>
              </p:cNvCxnSpPr>
              <p:nvPr/>
            </p:nvCxnSpPr>
            <p:spPr>
              <a:xfrm>
                <a:off x="6531115" y="3445438"/>
                <a:ext cx="1928711"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A09F3EEC-5623-0F8E-7A59-447FCDBA7660}"/>
                  </a:ext>
                </a:extLst>
              </p:cNvPr>
              <p:cNvSpPr/>
              <p:nvPr/>
            </p:nvSpPr>
            <p:spPr>
              <a:xfrm>
                <a:off x="6531113" y="3469149"/>
                <a:ext cx="1193463" cy="207900"/>
              </a:xfrm>
              <a:prstGeom prst="roundRect">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Service Date</a:t>
                </a:r>
              </a:p>
            </p:txBody>
          </p:sp>
          <p:sp>
            <p:nvSpPr>
              <p:cNvPr id="44" name="Rectangle: Rounded Corners 43">
                <a:extLst>
                  <a:ext uri="{FF2B5EF4-FFF2-40B4-BE49-F238E27FC236}">
                    <a16:creationId xmlns:a16="http://schemas.microsoft.com/office/drawing/2014/main" id="{54AFED6B-7688-6E1A-F44A-2D49F5A02EED}"/>
                  </a:ext>
                </a:extLst>
              </p:cNvPr>
              <p:cNvSpPr/>
              <p:nvPr/>
            </p:nvSpPr>
            <p:spPr>
              <a:xfrm>
                <a:off x="7767241" y="3469148"/>
                <a:ext cx="692585" cy="207900"/>
              </a:xfrm>
              <a:prstGeom prst="roundRect">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16/10/2025</a:t>
                </a:r>
              </a:p>
            </p:txBody>
          </p:sp>
          <p:sp>
            <p:nvSpPr>
              <p:cNvPr id="45" name="Rectangle: Rounded Corners 44">
                <a:extLst>
                  <a:ext uri="{FF2B5EF4-FFF2-40B4-BE49-F238E27FC236}">
                    <a16:creationId xmlns:a16="http://schemas.microsoft.com/office/drawing/2014/main" id="{F35F1BD6-C2B5-2F99-D3C6-EC63EC8FBA02}"/>
                  </a:ext>
                </a:extLst>
              </p:cNvPr>
              <p:cNvSpPr/>
              <p:nvPr/>
            </p:nvSpPr>
            <p:spPr>
              <a:xfrm>
                <a:off x="6531113" y="3690633"/>
                <a:ext cx="1193463" cy="207900"/>
              </a:xfrm>
              <a:prstGeom prst="roundRect">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Medicare Code</a:t>
                </a:r>
              </a:p>
            </p:txBody>
          </p:sp>
          <p:sp>
            <p:nvSpPr>
              <p:cNvPr id="46" name="Rectangle: Rounded Corners 45">
                <a:extLst>
                  <a:ext uri="{FF2B5EF4-FFF2-40B4-BE49-F238E27FC236}">
                    <a16:creationId xmlns:a16="http://schemas.microsoft.com/office/drawing/2014/main" id="{CC86A1BF-C9F0-33A9-6630-DDB631DD544D}"/>
                  </a:ext>
                </a:extLst>
              </p:cNvPr>
              <p:cNvSpPr/>
              <p:nvPr/>
            </p:nvSpPr>
            <p:spPr>
              <a:xfrm>
                <a:off x="7767241" y="3690632"/>
                <a:ext cx="692585" cy="207900"/>
              </a:xfrm>
              <a:prstGeom prst="roundRect">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80110</a:t>
                </a:r>
              </a:p>
            </p:txBody>
          </p:sp>
          <p:sp>
            <p:nvSpPr>
              <p:cNvPr id="47" name="Rectangle: Rounded Corners 46">
                <a:extLst>
                  <a:ext uri="{FF2B5EF4-FFF2-40B4-BE49-F238E27FC236}">
                    <a16:creationId xmlns:a16="http://schemas.microsoft.com/office/drawing/2014/main" id="{5F938BC4-EA3D-2FB2-DD6F-BD9F5DB0E3BC}"/>
                  </a:ext>
                </a:extLst>
              </p:cNvPr>
              <p:cNvSpPr/>
              <p:nvPr/>
            </p:nvSpPr>
            <p:spPr>
              <a:xfrm>
                <a:off x="6531113" y="3912117"/>
                <a:ext cx="1193463" cy="207900"/>
              </a:xfrm>
              <a:prstGeom prst="roundRect">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Amount ex GST</a:t>
                </a:r>
              </a:p>
            </p:txBody>
          </p:sp>
          <p:sp>
            <p:nvSpPr>
              <p:cNvPr id="48" name="Rectangle: Rounded Corners 47">
                <a:extLst>
                  <a:ext uri="{FF2B5EF4-FFF2-40B4-BE49-F238E27FC236}">
                    <a16:creationId xmlns:a16="http://schemas.microsoft.com/office/drawing/2014/main" id="{3588831C-B774-1E7D-814A-3CAB8E069638}"/>
                  </a:ext>
                </a:extLst>
              </p:cNvPr>
              <p:cNvSpPr/>
              <p:nvPr/>
            </p:nvSpPr>
            <p:spPr>
              <a:xfrm>
                <a:off x="7767241" y="3912116"/>
                <a:ext cx="692585" cy="207900"/>
              </a:xfrm>
              <a:prstGeom prst="roundRect">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$200</a:t>
                </a:r>
              </a:p>
            </p:txBody>
          </p:sp>
          <p:sp>
            <p:nvSpPr>
              <p:cNvPr id="49" name="Rectangle: Rounded Corners 48">
                <a:extLst>
                  <a:ext uri="{FF2B5EF4-FFF2-40B4-BE49-F238E27FC236}">
                    <a16:creationId xmlns:a16="http://schemas.microsoft.com/office/drawing/2014/main" id="{DFED3C93-4216-E6C1-D941-8FD33FD2D8BB}"/>
                  </a:ext>
                </a:extLst>
              </p:cNvPr>
              <p:cNvSpPr/>
              <p:nvPr/>
            </p:nvSpPr>
            <p:spPr>
              <a:xfrm>
                <a:off x="6531113" y="4133601"/>
                <a:ext cx="1193463" cy="207900"/>
              </a:xfrm>
              <a:prstGeom prst="roundRect">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GST</a:t>
                </a:r>
              </a:p>
            </p:txBody>
          </p:sp>
          <p:sp>
            <p:nvSpPr>
              <p:cNvPr id="50" name="Rectangle: Rounded Corners 49">
                <a:extLst>
                  <a:ext uri="{FF2B5EF4-FFF2-40B4-BE49-F238E27FC236}">
                    <a16:creationId xmlns:a16="http://schemas.microsoft.com/office/drawing/2014/main" id="{6B773B78-71D6-48DA-61E8-99B73CC93B60}"/>
                  </a:ext>
                </a:extLst>
              </p:cNvPr>
              <p:cNvSpPr/>
              <p:nvPr/>
            </p:nvSpPr>
            <p:spPr>
              <a:xfrm>
                <a:off x="7767241" y="4133600"/>
                <a:ext cx="692585" cy="207900"/>
              </a:xfrm>
              <a:prstGeom prst="roundRect">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$0</a:t>
                </a:r>
              </a:p>
            </p:txBody>
          </p:sp>
          <p:sp>
            <p:nvSpPr>
              <p:cNvPr id="51" name="Rectangle: Rounded Corners 50">
                <a:extLst>
                  <a:ext uri="{FF2B5EF4-FFF2-40B4-BE49-F238E27FC236}">
                    <a16:creationId xmlns:a16="http://schemas.microsoft.com/office/drawing/2014/main" id="{12F16642-C8A9-9394-3046-BC576433C14A}"/>
                  </a:ext>
                </a:extLst>
              </p:cNvPr>
              <p:cNvSpPr/>
              <p:nvPr/>
            </p:nvSpPr>
            <p:spPr>
              <a:xfrm>
                <a:off x="6531113" y="4355085"/>
                <a:ext cx="1193463" cy="207900"/>
              </a:xfrm>
              <a:prstGeom prst="roundRect">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Total</a:t>
                </a:r>
              </a:p>
            </p:txBody>
          </p:sp>
          <p:sp>
            <p:nvSpPr>
              <p:cNvPr id="52" name="Rectangle: Rounded Corners 51">
                <a:extLst>
                  <a:ext uri="{FF2B5EF4-FFF2-40B4-BE49-F238E27FC236}">
                    <a16:creationId xmlns:a16="http://schemas.microsoft.com/office/drawing/2014/main" id="{36B9FD28-29D7-C328-2403-CA7F3888F25B}"/>
                  </a:ext>
                </a:extLst>
              </p:cNvPr>
              <p:cNvSpPr/>
              <p:nvPr/>
            </p:nvSpPr>
            <p:spPr>
              <a:xfrm>
                <a:off x="7767241" y="4355084"/>
                <a:ext cx="692585" cy="207900"/>
              </a:xfrm>
              <a:prstGeom prst="roundRect">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$200</a:t>
                </a:r>
              </a:p>
            </p:txBody>
          </p:sp>
        </p:grpSp>
        <p:sp>
          <p:nvSpPr>
            <p:cNvPr id="77" name="Rectangle: Rounded Corners 76">
              <a:extLst>
                <a:ext uri="{FF2B5EF4-FFF2-40B4-BE49-F238E27FC236}">
                  <a16:creationId xmlns:a16="http://schemas.microsoft.com/office/drawing/2014/main" id="{7E08A521-D5EB-B6DF-61CC-011935AD8C62}"/>
                </a:ext>
              </a:extLst>
            </p:cNvPr>
            <p:cNvSpPr/>
            <p:nvPr/>
          </p:nvSpPr>
          <p:spPr>
            <a:xfrm>
              <a:off x="6531113" y="3957680"/>
              <a:ext cx="1193463" cy="207900"/>
            </a:xfrm>
            <a:prstGeom prst="roundRect">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Paid Date</a:t>
              </a:r>
            </a:p>
          </p:txBody>
        </p:sp>
        <p:sp>
          <p:nvSpPr>
            <p:cNvPr id="78" name="Rectangle: Rounded Corners 77">
              <a:extLst>
                <a:ext uri="{FF2B5EF4-FFF2-40B4-BE49-F238E27FC236}">
                  <a16:creationId xmlns:a16="http://schemas.microsoft.com/office/drawing/2014/main" id="{6C6D33A3-56E5-7BF3-7A2D-B97D41B12899}"/>
                </a:ext>
              </a:extLst>
            </p:cNvPr>
            <p:cNvSpPr/>
            <p:nvPr/>
          </p:nvSpPr>
          <p:spPr>
            <a:xfrm>
              <a:off x="7767241" y="3959127"/>
              <a:ext cx="692585" cy="207900"/>
            </a:xfrm>
            <a:prstGeom prst="roundRect">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16/10/2025</a:t>
              </a:r>
            </a:p>
          </p:txBody>
        </p:sp>
      </p:grpSp>
      <p:sp>
        <p:nvSpPr>
          <p:cNvPr id="4" name="Content Placeholder 3">
            <a:extLst>
              <a:ext uri="{FF2B5EF4-FFF2-40B4-BE49-F238E27FC236}">
                <a16:creationId xmlns:a16="http://schemas.microsoft.com/office/drawing/2014/main" id="{D79F8DAB-9FC6-BDA5-B5D8-CAEB760D4862}"/>
              </a:ext>
            </a:extLst>
          </p:cNvPr>
          <p:cNvSpPr>
            <a:spLocks noGrp="1"/>
          </p:cNvSpPr>
          <p:nvPr>
            <p:ph sz="half" idx="2"/>
          </p:nvPr>
        </p:nvSpPr>
        <p:spPr/>
        <p:txBody>
          <a:bodyPr/>
          <a:lstStyle/>
          <a:p>
            <a:endParaRPr lang="en-AU"/>
          </a:p>
        </p:txBody>
      </p:sp>
    </p:spTree>
    <p:extLst>
      <p:ext uri="{BB962C8B-B14F-4D97-AF65-F5344CB8AC3E}">
        <p14:creationId xmlns:p14="http://schemas.microsoft.com/office/powerpoint/2010/main" val="165095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EE005-E2A5-9A0B-4F1F-87189A32ECC2}"/>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9310D728-8F6C-0117-D62C-09A854C4B9E5}"/>
              </a:ext>
            </a:extLst>
          </p:cNvPr>
          <p:cNvPicPr>
            <a:picLocks noChangeAspect="1"/>
          </p:cNvPicPr>
          <p:nvPr/>
        </p:nvPicPr>
        <p:blipFill>
          <a:blip r:embed="rId3"/>
          <a:stretch>
            <a:fillRect/>
          </a:stretch>
        </p:blipFill>
        <p:spPr>
          <a:xfrm>
            <a:off x="527381" y="1892830"/>
            <a:ext cx="4814883" cy="4099156"/>
          </a:xfrm>
          <a:prstGeom prst="rect">
            <a:avLst/>
          </a:prstGeom>
        </p:spPr>
      </p:pic>
      <p:sp>
        <p:nvSpPr>
          <p:cNvPr id="69" name="TextBox 68">
            <a:extLst>
              <a:ext uri="{FF2B5EF4-FFF2-40B4-BE49-F238E27FC236}">
                <a16:creationId xmlns:a16="http://schemas.microsoft.com/office/drawing/2014/main" id="{60DE845C-82F6-4D88-080D-561E9D0735FE}"/>
              </a:ext>
            </a:extLst>
          </p:cNvPr>
          <p:cNvSpPr txBox="1"/>
          <p:nvPr/>
        </p:nvSpPr>
        <p:spPr>
          <a:xfrm>
            <a:off x="527380" y="330581"/>
            <a:ext cx="12192000" cy="666786"/>
          </a:xfrm>
          <a:prstGeom prst="rect">
            <a:avLst/>
          </a:prstGeom>
          <a:noFill/>
        </p:spPr>
        <p:txBody>
          <a:bodyPr wrap="square" rtlCol="0">
            <a:spAutoFit/>
          </a:bodyPr>
          <a:lstStyle/>
          <a:p>
            <a:r>
              <a:rPr lang="en-AU" sz="3733" b="1" dirty="0">
                <a:solidFill>
                  <a:schemeClr val="accent1"/>
                </a:solidFill>
                <a:latin typeface="+mj-lt"/>
              </a:rPr>
              <a:t>A – Document ingestion – claim data</a:t>
            </a:r>
          </a:p>
        </p:txBody>
      </p:sp>
      <p:sp>
        <p:nvSpPr>
          <p:cNvPr id="8" name="Isosceles Triangle 7">
            <a:extLst>
              <a:ext uri="{FF2B5EF4-FFF2-40B4-BE49-F238E27FC236}">
                <a16:creationId xmlns:a16="http://schemas.microsoft.com/office/drawing/2014/main" id="{160239F0-24A4-C30A-E6AC-54181822D8D3}"/>
              </a:ext>
            </a:extLst>
          </p:cNvPr>
          <p:cNvSpPr/>
          <p:nvPr/>
        </p:nvSpPr>
        <p:spPr>
          <a:xfrm rot="5400000">
            <a:off x="5495355" y="3788462"/>
            <a:ext cx="408624" cy="408623"/>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Rounded Corners 8">
            <a:extLst>
              <a:ext uri="{FF2B5EF4-FFF2-40B4-BE49-F238E27FC236}">
                <a16:creationId xmlns:a16="http://schemas.microsoft.com/office/drawing/2014/main" id="{3B8FB7C0-4DDC-2100-5CCC-B9F89B59E9EA}"/>
              </a:ext>
            </a:extLst>
          </p:cNvPr>
          <p:cNvSpPr/>
          <p:nvPr/>
        </p:nvSpPr>
        <p:spPr>
          <a:xfrm>
            <a:off x="449370" y="1892830"/>
            <a:ext cx="1785076" cy="1008385"/>
          </a:xfrm>
          <a:prstGeom prst="roundRect">
            <a:avLst/>
          </a:prstGeom>
          <a:solidFill>
            <a:schemeClr val="accent2">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Rounded Corners 23">
            <a:extLst>
              <a:ext uri="{FF2B5EF4-FFF2-40B4-BE49-F238E27FC236}">
                <a16:creationId xmlns:a16="http://schemas.microsoft.com/office/drawing/2014/main" id="{2DB0B0A9-A29C-46A0-727B-EEB4F9C19DCF}"/>
              </a:ext>
            </a:extLst>
          </p:cNvPr>
          <p:cNvSpPr/>
          <p:nvPr/>
        </p:nvSpPr>
        <p:spPr>
          <a:xfrm>
            <a:off x="523597" y="3977001"/>
            <a:ext cx="4838409" cy="384043"/>
          </a:xfrm>
          <a:prstGeom prst="roundRect">
            <a:avLst>
              <a:gd name="adj" fmla="val 6805"/>
            </a:avLst>
          </a:prstGeom>
          <a:solidFill>
            <a:schemeClr val="accent5">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ectangle: Rounded Corners 41">
            <a:extLst>
              <a:ext uri="{FF2B5EF4-FFF2-40B4-BE49-F238E27FC236}">
                <a16:creationId xmlns:a16="http://schemas.microsoft.com/office/drawing/2014/main" id="{4E07AB10-AA90-25A2-EE2E-B2409D800E58}"/>
              </a:ext>
            </a:extLst>
          </p:cNvPr>
          <p:cNvSpPr/>
          <p:nvPr/>
        </p:nvSpPr>
        <p:spPr>
          <a:xfrm>
            <a:off x="1967541" y="3185325"/>
            <a:ext cx="2112236" cy="347448"/>
          </a:xfrm>
          <a:prstGeom prst="roundRect">
            <a:avLst>
              <a:gd name="adj" fmla="val 22309"/>
            </a:avLst>
          </a:prstGeom>
          <a:solidFill>
            <a:srgbClr val="EA663A">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76" name="Group 75">
            <a:extLst>
              <a:ext uri="{FF2B5EF4-FFF2-40B4-BE49-F238E27FC236}">
                <a16:creationId xmlns:a16="http://schemas.microsoft.com/office/drawing/2014/main" id="{DF18E096-3AEA-EF27-F4A4-F1774CB18D23}"/>
              </a:ext>
            </a:extLst>
          </p:cNvPr>
          <p:cNvGrpSpPr/>
          <p:nvPr/>
        </p:nvGrpSpPr>
        <p:grpSpPr>
          <a:xfrm>
            <a:off x="8622429" y="4117323"/>
            <a:ext cx="2657340" cy="847848"/>
            <a:chOff x="6466821" y="3262647"/>
            <a:chExt cx="1993005" cy="635886"/>
          </a:xfrm>
        </p:grpSpPr>
        <p:sp>
          <p:nvSpPr>
            <p:cNvPr id="27" name="TextBox 26">
              <a:extLst>
                <a:ext uri="{FF2B5EF4-FFF2-40B4-BE49-F238E27FC236}">
                  <a16:creationId xmlns:a16="http://schemas.microsoft.com/office/drawing/2014/main" id="{DD8E0352-ADA5-7951-9EF2-A37A9FCBDDC2}"/>
                </a:ext>
              </a:extLst>
            </p:cNvPr>
            <p:cNvSpPr txBox="1"/>
            <p:nvPr/>
          </p:nvSpPr>
          <p:spPr>
            <a:xfrm>
              <a:off x="6466821" y="3262647"/>
              <a:ext cx="1357313" cy="207749"/>
            </a:xfrm>
            <a:prstGeom prst="rect">
              <a:avLst/>
            </a:prstGeom>
            <a:noFill/>
          </p:spPr>
          <p:txBody>
            <a:bodyPr wrap="square" rtlCol="0">
              <a:spAutoFit/>
            </a:bodyPr>
            <a:lstStyle/>
            <a:p>
              <a:r>
                <a:rPr lang="en-AU" sz="1200" b="1" dirty="0"/>
                <a:t>Service Details</a:t>
              </a:r>
            </a:p>
          </p:txBody>
        </p:sp>
        <p:cxnSp>
          <p:nvCxnSpPr>
            <p:cNvPr id="28" name="Straight Connector 27">
              <a:extLst>
                <a:ext uri="{FF2B5EF4-FFF2-40B4-BE49-F238E27FC236}">
                  <a16:creationId xmlns:a16="http://schemas.microsoft.com/office/drawing/2014/main" id="{E58521CB-B216-320C-2F30-1254D6AA1AA0}"/>
                </a:ext>
              </a:extLst>
            </p:cNvPr>
            <p:cNvCxnSpPr>
              <a:cxnSpLocks/>
            </p:cNvCxnSpPr>
            <p:nvPr/>
          </p:nvCxnSpPr>
          <p:spPr>
            <a:xfrm>
              <a:off x="6531115" y="3445438"/>
              <a:ext cx="1928711"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B330F2E1-192E-11B8-A234-61F20230D32D}"/>
                </a:ext>
              </a:extLst>
            </p:cNvPr>
            <p:cNvSpPr/>
            <p:nvPr/>
          </p:nvSpPr>
          <p:spPr>
            <a:xfrm>
              <a:off x="6531113" y="3469149"/>
              <a:ext cx="1193463" cy="207900"/>
            </a:xfrm>
            <a:prstGeom prst="roundRect">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Service Date</a:t>
              </a:r>
            </a:p>
          </p:txBody>
        </p:sp>
        <p:sp>
          <p:nvSpPr>
            <p:cNvPr id="44" name="Rectangle: Rounded Corners 43">
              <a:extLst>
                <a:ext uri="{FF2B5EF4-FFF2-40B4-BE49-F238E27FC236}">
                  <a16:creationId xmlns:a16="http://schemas.microsoft.com/office/drawing/2014/main" id="{9C771224-EFA0-CFE1-9A8F-9750B01D8B4C}"/>
                </a:ext>
              </a:extLst>
            </p:cNvPr>
            <p:cNvSpPr/>
            <p:nvPr/>
          </p:nvSpPr>
          <p:spPr>
            <a:xfrm>
              <a:off x="7767241" y="3469148"/>
              <a:ext cx="692585" cy="207900"/>
            </a:xfrm>
            <a:prstGeom prst="roundRect">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16/10/2025</a:t>
              </a:r>
            </a:p>
          </p:txBody>
        </p:sp>
        <p:sp>
          <p:nvSpPr>
            <p:cNvPr id="45" name="Rectangle: Rounded Corners 44">
              <a:extLst>
                <a:ext uri="{FF2B5EF4-FFF2-40B4-BE49-F238E27FC236}">
                  <a16:creationId xmlns:a16="http://schemas.microsoft.com/office/drawing/2014/main" id="{54053C2B-7263-2BBF-80E5-9450420C6919}"/>
                </a:ext>
              </a:extLst>
            </p:cNvPr>
            <p:cNvSpPr/>
            <p:nvPr/>
          </p:nvSpPr>
          <p:spPr>
            <a:xfrm>
              <a:off x="6531113" y="3690633"/>
              <a:ext cx="1193463" cy="207900"/>
            </a:xfrm>
            <a:prstGeom prst="roundRect">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Service Type</a:t>
              </a:r>
            </a:p>
          </p:txBody>
        </p:sp>
        <p:sp>
          <p:nvSpPr>
            <p:cNvPr id="46" name="Rectangle: Rounded Corners 45">
              <a:extLst>
                <a:ext uri="{FF2B5EF4-FFF2-40B4-BE49-F238E27FC236}">
                  <a16:creationId xmlns:a16="http://schemas.microsoft.com/office/drawing/2014/main" id="{4A616FD2-29F5-1D60-44BF-57816673C38A}"/>
                </a:ext>
              </a:extLst>
            </p:cNvPr>
            <p:cNvSpPr/>
            <p:nvPr/>
          </p:nvSpPr>
          <p:spPr>
            <a:xfrm>
              <a:off x="7767241" y="3690632"/>
              <a:ext cx="692585" cy="207900"/>
            </a:xfrm>
            <a:prstGeom prst="roundRect">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Medical Certificate</a:t>
              </a:r>
            </a:p>
          </p:txBody>
        </p:sp>
      </p:grpSp>
      <p:grpSp>
        <p:nvGrpSpPr>
          <p:cNvPr id="20" name="Group 19">
            <a:extLst>
              <a:ext uri="{FF2B5EF4-FFF2-40B4-BE49-F238E27FC236}">
                <a16:creationId xmlns:a16="http://schemas.microsoft.com/office/drawing/2014/main" id="{865ECDCE-5319-6D8D-DDB9-F6A195C291A3}"/>
              </a:ext>
            </a:extLst>
          </p:cNvPr>
          <p:cNvGrpSpPr/>
          <p:nvPr/>
        </p:nvGrpSpPr>
        <p:grpSpPr>
          <a:xfrm>
            <a:off x="8622429" y="2873792"/>
            <a:ext cx="2658148" cy="1131272"/>
            <a:chOff x="6466821" y="1655390"/>
            <a:chExt cx="1993611" cy="848454"/>
          </a:xfrm>
        </p:grpSpPr>
        <p:sp>
          <p:nvSpPr>
            <p:cNvPr id="10" name="Rectangle: Rounded Corners 9">
              <a:extLst>
                <a:ext uri="{FF2B5EF4-FFF2-40B4-BE49-F238E27FC236}">
                  <a16:creationId xmlns:a16="http://schemas.microsoft.com/office/drawing/2014/main" id="{A956C4CD-39A3-F18D-3582-D79E4016FE26}"/>
                </a:ext>
              </a:extLst>
            </p:cNvPr>
            <p:cNvSpPr/>
            <p:nvPr/>
          </p:nvSpPr>
          <p:spPr>
            <a:xfrm>
              <a:off x="6531113" y="1853361"/>
              <a:ext cx="1193463" cy="207749"/>
            </a:xfrm>
            <a:prstGeom prst="roundRect">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Patient Name</a:t>
              </a:r>
            </a:p>
          </p:txBody>
        </p:sp>
        <p:sp>
          <p:nvSpPr>
            <p:cNvPr id="11" name="Rectangle: Rounded Corners 10">
              <a:extLst>
                <a:ext uri="{FF2B5EF4-FFF2-40B4-BE49-F238E27FC236}">
                  <a16:creationId xmlns:a16="http://schemas.microsoft.com/office/drawing/2014/main" id="{2D248102-EC26-FF11-C8D2-BBA250030D38}"/>
                </a:ext>
              </a:extLst>
            </p:cNvPr>
            <p:cNvSpPr/>
            <p:nvPr/>
          </p:nvSpPr>
          <p:spPr>
            <a:xfrm>
              <a:off x="7767237" y="1853361"/>
              <a:ext cx="692589" cy="207749"/>
            </a:xfrm>
            <a:prstGeom prst="roundRect">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Jane Doe</a:t>
              </a:r>
            </a:p>
          </p:txBody>
        </p:sp>
        <p:sp>
          <p:nvSpPr>
            <p:cNvPr id="14" name="Rectangle: Rounded Corners 13">
              <a:extLst>
                <a:ext uri="{FF2B5EF4-FFF2-40B4-BE49-F238E27FC236}">
                  <a16:creationId xmlns:a16="http://schemas.microsoft.com/office/drawing/2014/main" id="{6035FBAF-A040-A80C-D57C-88E2D12E2BD2}"/>
                </a:ext>
              </a:extLst>
            </p:cNvPr>
            <p:cNvSpPr/>
            <p:nvPr/>
          </p:nvSpPr>
          <p:spPr>
            <a:xfrm>
              <a:off x="6531113" y="2074728"/>
              <a:ext cx="1193463" cy="207749"/>
            </a:xfrm>
            <a:prstGeom prst="roundRect">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Start of Incapacity</a:t>
              </a:r>
            </a:p>
          </p:txBody>
        </p:sp>
        <p:sp>
          <p:nvSpPr>
            <p:cNvPr id="15" name="Rectangle: Rounded Corners 14">
              <a:extLst>
                <a:ext uri="{FF2B5EF4-FFF2-40B4-BE49-F238E27FC236}">
                  <a16:creationId xmlns:a16="http://schemas.microsoft.com/office/drawing/2014/main" id="{EFB8A199-362D-EAEF-4A77-817B54D694BF}"/>
                </a:ext>
              </a:extLst>
            </p:cNvPr>
            <p:cNvSpPr/>
            <p:nvPr/>
          </p:nvSpPr>
          <p:spPr>
            <a:xfrm>
              <a:off x="7767238" y="2074728"/>
              <a:ext cx="693194" cy="207749"/>
            </a:xfrm>
            <a:prstGeom prst="roundRect">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16/10/2025</a:t>
              </a:r>
            </a:p>
          </p:txBody>
        </p:sp>
        <p:sp>
          <p:nvSpPr>
            <p:cNvPr id="16" name="Rectangle: Rounded Corners 15">
              <a:extLst>
                <a:ext uri="{FF2B5EF4-FFF2-40B4-BE49-F238E27FC236}">
                  <a16:creationId xmlns:a16="http://schemas.microsoft.com/office/drawing/2014/main" id="{A2460076-B5D5-FF83-A2D8-6D2BE543F675}"/>
                </a:ext>
              </a:extLst>
            </p:cNvPr>
            <p:cNvSpPr/>
            <p:nvPr/>
          </p:nvSpPr>
          <p:spPr>
            <a:xfrm>
              <a:off x="6531113" y="2296095"/>
              <a:ext cx="1193463" cy="207749"/>
            </a:xfrm>
            <a:prstGeom prst="roundRect">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End of Incapacity</a:t>
              </a:r>
            </a:p>
          </p:txBody>
        </p:sp>
        <p:sp>
          <p:nvSpPr>
            <p:cNvPr id="17" name="Rectangle: Rounded Corners 16">
              <a:extLst>
                <a:ext uri="{FF2B5EF4-FFF2-40B4-BE49-F238E27FC236}">
                  <a16:creationId xmlns:a16="http://schemas.microsoft.com/office/drawing/2014/main" id="{50FC6D2E-C7B4-4613-4574-47B144B4C9B5}"/>
                </a:ext>
              </a:extLst>
            </p:cNvPr>
            <p:cNvSpPr/>
            <p:nvPr/>
          </p:nvSpPr>
          <p:spPr>
            <a:xfrm>
              <a:off x="7767238" y="2296095"/>
              <a:ext cx="692588" cy="207749"/>
            </a:xfrm>
            <a:prstGeom prst="roundRect">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29/10/2025</a:t>
              </a:r>
            </a:p>
          </p:txBody>
        </p:sp>
        <p:sp>
          <p:nvSpPr>
            <p:cNvPr id="55" name="TextBox 54">
              <a:extLst>
                <a:ext uri="{FF2B5EF4-FFF2-40B4-BE49-F238E27FC236}">
                  <a16:creationId xmlns:a16="http://schemas.microsoft.com/office/drawing/2014/main" id="{59901AEA-5BE5-7764-4C0D-C0F99A5482A1}"/>
                </a:ext>
              </a:extLst>
            </p:cNvPr>
            <p:cNvSpPr txBox="1"/>
            <p:nvPr/>
          </p:nvSpPr>
          <p:spPr>
            <a:xfrm>
              <a:off x="6466821" y="1655390"/>
              <a:ext cx="1357313" cy="207749"/>
            </a:xfrm>
            <a:prstGeom prst="rect">
              <a:avLst/>
            </a:prstGeom>
            <a:noFill/>
          </p:spPr>
          <p:txBody>
            <a:bodyPr wrap="square" rtlCol="0">
              <a:spAutoFit/>
            </a:bodyPr>
            <a:lstStyle/>
            <a:p>
              <a:r>
                <a:rPr lang="en-AU" sz="1200" b="1" dirty="0"/>
                <a:t>Patient Details</a:t>
              </a:r>
            </a:p>
          </p:txBody>
        </p:sp>
        <p:cxnSp>
          <p:nvCxnSpPr>
            <p:cNvPr id="68" name="Straight Connector 67">
              <a:extLst>
                <a:ext uri="{FF2B5EF4-FFF2-40B4-BE49-F238E27FC236}">
                  <a16:creationId xmlns:a16="http://schemas.microsoft.com/office/drawing/2014/main" id="{CBA9E9ED-27D1-45BE-E855-46A4CB23B622}"/>
                </a:ext>
              </a:extLst>
            </p:cNvPr>
            <p:cNvCxnSpPr>
              <a:cxnSpLocks/>
            </p:cNvCxnSpPr>
            <p:nvPr/>
          </p:nvCxnSpPr>
          <p:spPr>
            <a:xfrm>
              <a:off x="6531115" y="1832457"/>
              <a:ext cx="192871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3193700-92D9-EAE8-D99E-C27E28C61DE9}"/>
              </a:ext>
            </a:extLst>
          </p:cNvPr>
          <p:cNvSpPr txBox="1"/>
          <p:nvPr/>
        </p:nvSpPr>
        <p:spPr>
          <a:xfrm>
            <a:off x="566064" y="994938"/>
            <a:ext cx="8479201" cy="369332"/>
          </a:xfrm>
          <a:prstGeom prst="rect">
            <a:avLst/>
          </a:prstGeom>
          <a:noFill/>
        </p:spPr>
        <p:txBody>
          <a:bodyPr wrap="square" rtlCol="0">
            <a:spAutoFit/>
          </a:bodyPr>
          <a:lstStyle/>
          <a:p>
            <a:r>
              <a:rPr lang="en-AU" b="1" dirty="0">
                <a:solidFill>
                  <a:schemeClr val="accent1"/>
                </a:solidFill>
                <a:latin typeface="+mj-lt"/>
              </a:rPr>
              <a:t>Transform documents (PDFs, scans) and Excel files into structured information</a:t>
            </a:r>
          </a:p>
        </p:txBody>
      </p:sp>
      <p:grpSp>
        <p:nvGrpSpPr>
          <p:cNvPr id="19" name="Group 18">
            <a:extLst>
              <a:ext uri="{FF2B5EF4-FFF2-40B4-BE49-F238E27FC236}">
                <a16:creationId xmlns:a16="http://schemas.microsoft.com/office/drawing/2014/main" id="{69D78FF6-054A-DDE3-D056-9D40F35CC923}"/>
              </a:ext>
            </a:extLst>
          </p:cNvPr>
          <p:cNvGrpSpPr/>
          <p:nvPr/>
        </p:nvGrpSpPr>
        <p:grpSpPr>
          <a:xfrm>
            <a:off x="5965087" y="2655347"/>
            <a:ext cx="2476367" cy="2597856"/>
            <a:chOff x="4473815" y="1655390"/>
            <a:chExt cx="1857275" cy="1948392"/>
          </a:xfrm>
        </p:grpSpPr>
        <p:sp>
          <p:nvSpPr>
            <p:cNvPr id="12" name="TextBox 11">
              <a:extLst>
                <a:ext uri="{FF2B5EF4-FFF2-40B4-BE49-F238E27FC236}">
                  <a16:creationId xmlns:a16="http://schemas.microsoft.com/office/drawing/2014/main" id="{B6B3C292-CF86-098F-244E-F990AB74EB6D}"/>
                </a:ext>
              </a:extLst>
            </p:cNvPr>
            <p:cNvSpPr txBox="1"/>
            <p:nvPr/>
          </p:nvSpPr>
          <p:spPr>
            <a:xfrm>
              <a:off x="4473815" y="1655390"/>
              <a:ext cx="1357313" cy="207749"/>
            </a:xfrm>
            <a:prstGeom prst="rect">
              <a:avLst/>
            </a:prstGeom>
            <a:noFill/>
          </p:spPr>
          <p:txBody>
            <a:bodyPr wrap="square" rtlCol="0">
              <a:spAutoFit/>
            </a:bodyPr>
            <a:lstStyle/>
            <a:p>
              <a:r>
                <a:rPr lang="en-AU" sz="1200" b="1" dirty="0"/>
                <a:t>Provider Details</a:t>
              </a:r>
            </a:p>
          </p:txBody>
        </p:sp>
        <p:cxnSp>
          <p:nvCxnSpPr>
            <p:cNvPr id="13" name="Straight Connector 12">
              <a:extLst>
                <a:ext uri="{FF2B5EF4-FFF2-40B4-BE49-F238E27FC236}">
                  <a16:creationId xmlns:a16="http://schemas.microsoft.com/office/drawing/2014/main" id="{018061AE-EB19-58AF-0D6E-31B50F724278}"/>
                </a:ext>
              </a:extLst>
            </p:cNvPr>
            <p:cNvCxnSpPr>
              <a:cxnSpLocks/>
            </p:cNvCxnSpPr>
            <p:nvPr/>
          </p:nvCxnSpPr>
          <p:spPr>
            <a:xfrm>
              <a:off x="4523721" y="1832457"/>
              <a:ext cx="1807369"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2BDCADFB-6C67-3A1C-333C-8127E4E50004}"/>
                </a:ext>
              </a:extLst>
            </p:cNvPr>
            <p:cNvSpPr/>
            <p:nvPr/>
          </p:nvSpPr>
          <p:spPr>
            <a:xfrm>
              <a:off x="4525157" y="1853361"/>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Provider Name</a:t>
              </a:r>
            </a:p>
          </p:txBody>
        </p:sp>
        <p:sp>
          <p:nvSpPr>
            <p:cNvPr id="57" name="Rectangle: Rounded Corners 56">
              <a:extLst>
                <a:ext uri="{FF2B5EF4-FFF2-40B4-BE49-F238E27FC236}">
                  <a16:creationId xmlns:a16="http://schemas.microsoft.com/office/drawing/2014/main" id="{5329B3C5-4B13-FA6B-1753-6909DA3071DB}"/>
                </a:ext>
              </a:extLst>
            </p:cNvPr>
            <p:cNvSpPr/>
            <p:nvPr/>
          </p:nvSpPr>
          <p:spPr>
            <a:xfrm>
              <a:off x="4525157" y="2074728"/>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Provider Number</a:t>
              </a:r>
            </a:p>
          </p:txBody>
        </p:sp>
        <p:sp>
          <p:nvSpPr>
            <p:cNvPr id="58" name="Rectangle: Rounded Corners 57">
              <a:extLst>
                <a:ext uri="{FF2B5EF4-FFF2-40B4-BE49-F238E27FC236}">
                  <a16:creationId xmlns:a16="http://schemas.microsoft.com/office/drawing/2014/main" id="{B7715DED-7D7C-CAC0-A3EF-3BC59EC05420}"/>
                </a:ext>
              </a:extLst>
            </p:cNvPr>
            <p:cNvSpPr/>
            <p:nvPr/>
          </p:nvSpPr>
          <p:spPr>
            <a:xfrm>
              <a:off x="4525157" y="2296095"/>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ABN</a:t>
              </a:r>
            </a:p>
          </p:txBody>
        </p:sp>
        <p:sp>
          <p:nvSpPr>
            <p:cNvPr id="59" name="Rectangle: Rounded Corners 58">
              <a:extLst>
                <a:ext uri="{FF2B5EF4-FFF2-40B4-BE49-F238E27FC236}">
                  <a16:creationId xmlns:a16="http://schemas.microsoft.com/office/drawing/2014/main" id="{FD1925CC-023F-88C9-C910-C708948B3EDF}"/>
                </a:ext>
              </a:extLst>
            </p:cNvPr>
            <p:cNvSpPr/>
            <p:nvPr/>
          </p:nvSpPr>
          <p:spPr>
            <a:xfrm>
              <a:off x="4525157" y="2517462"/>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Clinic Name</a:t>
              </a:r>
            </a:p>
          </p:txBody>
        </p:sp>
        <p:sp>
          <p:nvSpPr>
            <p:cNvPr id="60" name="Rectangle: Rounded Corners 59">
              <a:extLst>
                <a:ext uri="{FF2B5EF4-FFF2-40B4-BE49-F238E27FC236}">
                  <a16:creationId xmlns:a16="http://schemas.microsoft.com/office/drawing/2014/main" id="{21B9F3CE-CDBE-8E0F-2454-882EC99CA328}"/>
                </a:ext>
              </a:extLst>
            </p:cNvPr>
            <p:cNvSpPr/>
            <p:nvPr/>
          </p:nvSpPr>
          <p:spPr>
            <a:xfrm>
              <a:off x="4525157" y="2738829"/>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Street Number</a:t>
              </a:r>
            </a:p>
          </p:txBody>
        </p:sp>
        <p:sp>
          <p:nvSpPr>
            <p:cNvPr id="61" name="Rectangle: Rounded Corners 60">
              <a:extLst>
                <a:ext uri="{FF2B5EF4-FFF2-40B4-BE49-F238E27FC236}">
                  <a16:creationId xmlns:a16="http://schemas.microsoft.com/office/drawing/2014/main" id="{7564AABE-FD42-9501-D729-95047EE680AB}"/>
                </a:ext>
              </a:extLst>
            </p:cNvPr>
            <p:cNvSpPr/>
            <p:nvPr/>
          </p:nvSpPr>
          <p:spPr>
            <a:xfrm>
              <a:off x="4525157" y="2960195"/>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Street Name</a:t>
              </a:r>
            </a:p>
          </p:txBody>
        </p:sp>
        <p:sp>
          <p:nvSpPr>
            <p:cNvPr id="62" name="Rectangle: Rounded Corners 61">
              <a:extLst>
                <a:ext uri="{FF2B5EF4-FFF2-40B4-BE49-F238E27FC236}">
                  <a16:creationId xmlns:a16="http://schemas.microsoft.com/office/drawing/2014/main" id="{98FDB528-BFB6-8CDC-1F9A-634A37391155}"/>
                </a:ext>
              </a:extLst>
            </p:cNvPr>
            <p:cNvSpPr/>
            <p:nvPr/>
          </p:nvSpPr>
          <p:spPr>
            <a:xfrm>
              <a:off x="5628621" y="1853361"/>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John Doe</a:t>
              </a:r>
            </a:p>
          </p:txBody>
        </p:sp>
        <p:sp>
          <p:nvSpPr>
            <p:cNvPr id="63" name="Rectangle: Rounded Corners 62">
              <a:extLst>
                <a:ext uri="{FF2B5EF4-FFF2-40B4-BE49-F238E27FC236}">
                  <a16:creationId xmlns:a16="http://schemas.microsoft.com/office/drawing/2014/main" id="{A65BD2DA-F24F-7F12-87DF-AB889D09FFBF}"/>
                </a:ext>
              </a:extLst>
            </p:cNvPr>
            <p:cNvSpPr/>
            <p:nvPr/>
          </p:nvSpPr>
          <p:spPr>
            <a:xfrm>
              <a:off x="5628621" y="2074728"/>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1234567A</a:t>
              </a:r>
            </a:p>
          </p:txBody>
        </p:sp>
        <p:sp>
          <p:nvSpPr>
            <p:cNvPr id="64" name="Rectangle: Rounded Corners 63">
              <a:extLst>
                <a:ext uri="{FF2B5EF4-FFF2-40B4-BE49-F238E27FC236}">
                  <a16:creationId xmlns:a16="http://schemas.microsoft.com/office/drawing/2014/main" id="{AE49A784-7E3B-2738-E688-173855D99AE6}"/>
                </a:ext>
              </a:extLst>
            </p:cNvPr>
            <p:cNvSpPr/>
            <p:nvPr/>
          </p:nvSpPr>
          <p:spPr>
            <a:xfrm>
              <a:off x="5628621" y="2296095"/>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123456789</a:t>
              </a:r>
            </a:p>
          </p:txBody>
        </p:sp>
        <p:sp>
          <p:nvSpPr>
            <p:cNvPr id="65" name="Rectangle: Rounded Corners 64">
              <a:extLst>
                <a:ext uri="{FF2B5EF4-FFF2-40B4-BE49-F238E27FC236}">
                  <a16:creationId xmlns:a16="http://schemas.microsoft.com/office/drawing/2014/main" id="{34E1C9B1-985A-7186-19B9-51A141272BC3}"/>
                </a:ext>
              </a:extLst>
            </p:cNvPr>
            <p:cNvSpPr/>
            <p:nvPr/>
          </p:nvSpPr>
          <p:spPr>
            <a:xfrm>
              <a:off x="5628621" y="2517462"/>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ABC Medical Solutions</a:t>
              </a:r>
            </a:p>
          </p:txBody>
        </p:sp>
        <p:sp>
          <p:nvSpPr>
            <p:cNvPr id="66" name="Rectangle: Rounded Corners 65">
              <a:extLst>
                <a:ext uri="{FF2B5EF4-FFF2-40B4-BE49-F238E27FC236}">
                  <a16:creationId xmlns:a16="http://schemas.microsoft.com/office/drawing/2014/main" id="{F199B5BF-BD66-CC91-26B0-1E32325CDE50}"/>
                </a:ext>
              </a:extLst>
            </p:cNvPr>
            <p:cNvSpPr/>
            <p:nvPr/>
          </p:nvSpPr>
          <p:spPr>
            <a:xfrm>
              <a:off x="5628621" y="2738829"/>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a:t>
              </a:r>
            </a:p>
          </p:txBody>
        </p:sp>
        <p:sp>
          <p:nvSpPr>
            <p:cNvPr id="67" name="Rectangle: Rounded Corners 66">
              <a:extLst>
                <a:ext uri="{FF2B5EF4-FFF2-40B4-BE49-F238E27FC236}">
                  <a16:creationId xmlns:a16="http://schemas.microsoft.com/office/drawing/2014/main" id="{92620318-5399-8237-6A01-EC846F886624}"/>
                </a:ext>
              </a:extLst>
            </p:cNvPr>
            <p:cNvSpPr/>
            <p:nvPr/>
          </p:nvSpPr>
          <p:spPr>
            <a:xfrm>
              <a:off x="5628621" y="2961907"/>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Medical Ave</a:t>
              </a:r>
            </a:p>
          </p:txBody>
        </p:sp>
        <p:sp>
          <p:nvSpPr>
            <p:cNvPr id="70" name="Rectangle: Rounded Corners 69">
              <a:extLst>
                <a:ext uri="{FF2B5EF4-FFF2-40B4-BE49-F238E27FC236}">
                  <a16:creationId xmlns:a16="http://schemas.microsoft.com/office/drawing/2014/main" id="{ECAA7BD3-976D-E82B-BF56-EE8F3A18CD90}"/>
                </a:ext>
              </a:extLst>
            </p:cNvPr>
            <p:cNvSpPr/>
            <p:nvPr/>
          </p:nvSpPr>
          <p:spPr>
            <a:xfrm>
              <a:off x="4523721" y="3176676"/>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City</a:t>
              </a:r>
            </a:p>
          </p:txBody>
        </p:sp>
        <p:sp>
          <p:nvSpPr>
            <p:cNvPr id="71" name="Rectangle: Rounded Corners 70">
              <a:extLst>
                <a:ext uri="{FF2B5EF4-FFF2-40B4-BE49-F238E27FC236}">
                  <a16:creationId xmlns:a16="http://schemas.microsoft.com/office/drawing/2014/main" id="{4BB72617-A312-2722-83AE-037644334A73}"/>
                </a:ext>
              </a:extLst>
            </p:cNvPr>
            <p:cNvSpPr/>
            <p:nvPr/>
          </p:nvSpPr>
          <p:spPr>
            <a:xfrm>
              <a:off x="5628621" y="3179429"/>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Sydney</a:t>
              </a:r>
            </a:p>
          </p:txBody>
        </p:sp>
        <p:sp>
          <p:nvSpPr>
            <p:cNvPr id="72" name="Rectangle: Rounded Corners 71">
              <a:extLst>
                <a:ext uri="{FF2B5EF4-FFF2-40B4-BE49-F238E27FC236}">
                  <a16:creationId xmlns:a16="http://schemas.microsoft.com/office/drawing/2014/main" id="{9592F088-E0A6-8825-F488-F4FA4592297D}"/>
                </a:ext>
              </a:extLst>
            </p:cNvPr>
            <p:cNvSpPr/>
            <p:nvPr/>
          </p:nvSpPr>
          <p:spPr>
            <a:xfrm>
              <a:off x="4523721" y="3396033"/>
              <a:ext cx="1060801" cy="2077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Postcode</a:t>
              </a:r>
            </a:p>
          </p:txBody>
        </p:sp>
        <p:sp>
          <p:nvSpPr>
            <p:cNvPr id="73" name="Rectangle: Rounded Corners 72">
              <a:extLst>
                <a:ext uri="{FF2B5EF4-FFF2-40B4-BE49-F238E27FC236}">
                  <a16:creationId xmlns:a16="http://schemas.microsoft.com/office/drawing/2014/main" id="{EA5C9655-EB93-D56C-C444-929621E5B36F}"/>
                </a:ext>
              </a:extLst>
            </p:cNvPr>
            <p:cNvSpPr/>
            <p:nvPr/>
          </p:nvSpPr>
          <p:spPr>
            <a:xfrm>
              <a:off x="5628621" y="3396033"/>
              <a:ext cx="702469" cy="207749"/>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2000</a:t>
              </a:r>
            </a:p>
          </p:txBody>
        </p:sp>
      </p:grpSp>
      <p:sp>
        <p:nvSpPr>
          <p:cNvPr id="5" name="Rectangle: Rounded Corners 4">
            <a:extLst>
              <a:ext uri="{FF2B5EF4-FFF2-40B4-BE49-F238E27FC236}">
                <a16:creationId xmlns:a16="http://schemas.microsoft.com/office/drawing/2014/main" id="{2A11677A-582E-9916-8E52-9C800DDD9C9C}"/>
              </a:ext>
            </a:extLst>
          </p:cNvPr>
          <p:cNvSpPr/>
          <p:nvPr/>
        </p:nvSpPr>
        <p:spPr>
          <a:xfrm>
            <a:off x="431372" y="5157192"/>
            <a:ext cx="1902217" cy="898307"/>
          </a:xfrm>
          <a:prstGeom prst="roundRect">
            <a:avLst/>
          </a:prstGeom>
          <a:solidFill>
            <a:schemeClr val="accent2">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Rounded Corners 17">
            <a:extLst>
              <a:ext uri="{FF2B5EF4-FFF2-40B4-BE49-F238E27FC236}">
                <a16:creationId xmlns:a16="http://schemas.microsoft.com/office/drawing/2014/main" id="{C0CBDF9D-21CD-BC50-5F15-0D7DAD84ACA7}"/>
              </a:ext>
            </a:extLst>
          </p:cNvPr>
          <p:cNvSpPr/>
          <p:nvPr/>
        </p:nvSpPr>
        <p:spPr>
          <a:xfrm>
            <a:off x="531999" y="3614736"/>
            <a:ext cx="859479" cy="314035"/>
          </a:xfrm>
          <a:prstGeom prst="roundRect">
            <a:avLst>
              <a:gd name="adj" fmla="val 22309"/>
            </a:avLst>
          </a:prstGeom>
          <a:solidFill>
            <a:srgbClr val="EA663A">
              <a:alpha val="2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Graphic 1">
            <a:extLst>
              <a:ext uri="{FF2B5EF4-FFF2-40B4-BE49-F238E27FC236}">
                <a16:creationId xmlns:a16="http://schemas.microsoft.com/office/drawing/2014/main" id="{1447082A-B5EB-96DA-784B-C1036F9A93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03594" y="5866189"/>
            <a:ext cx="1600200" cy="378619"/>
          </a:xfrm>
          <a:prstGeom prst="rect">
            <a:avLst/>
          </a:prstGeom>
        </p:spPr>
      </p:pic>
    </p:spTree>
    <p:extLst>
      <p:ext uri="{BB962C8B-B14F-4D97-AF65-F5344CB8AC3E}">
        <p14:creationId xmlns:p14="http://schemas.microsoft.com/office/powerpoint/2010/main" val="108792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42" grpId="0" animBg="1"/>
      <p:bldP spid="5"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6D844-96B4-E914-4DEA-B3189C74A54A}"/>
            </a:ext>
          </a:extLst>
        </p:cNvPr>
        <p:cNvGrpSpPr/>
        <p:nvPr/>
      </p:nvGrpSpPr>
      <p:grpSpPr>
        <a:xfrm>
          <a:off x="0" y="0"/>
          <a:ext cx="0" cy="0"/>
          <a:chOff x="0" y="0"/>
          <a:chExt cx="0" cy="0"/>
        </a:xfrm>
      </p:grpSpPr>
      <p:sp>
        <p:nvSpPr>
          <p:cNvPr id="69" name="TextBox 68">
            <a:extLst>
              <a:ext uri="{FF2B5EF4-FFF2-40B4-BE49-F238E27FC236}">
                <a16:creationId xmlns:a16="http://schemas.microsoft.com/office/drawing/2014/main" id="{BB97DA60-FAAD-646E-A6E5-F6DD3C991108}"/>
              </a:ext>
            </a:extLst>
          </p:cNvPr>
          <p:cNvSpPr txBox="1"/>
          <p:nvPr/>
        </p:nvSpPr>
        <p:spPr>
          <a:xfrm>
            <a:off x="431371" y="276920"/>
            <a:ext cx="12192000" cy="666786"/>
          </a:xfrm>
          <a:prstGeom prst="rect">
            <a:avLst/>
          </a:prstGeom>
          <a:noFill/>
        </p:spPr>
        <p:txBody>
          <a:bodyPr wrap="square" rtlCol="0">
            <a:spAutoFit/>
          </a:bodyPr>
          <a:lstStyle/>
          <a:p>
            <a:r>
              <a:rPr lang="en-AU" sz="3733" b="1" dirty="0">
                <a:solidFill>
                  <a:schemeClr val="accent1"/>
                </a:solidFill>
                <a:latin typeface="+mj-lt"/>
              </a:rPr>
              <a:t>A – Ingest and summarise claims data</a:t>
            </a:r>
          </a:p>
        </p:txBody>
      </p:sp>
      <p:sp>
        <p:nvSpPr>
          <p:cNvPr id="3" name="TextBox 2">
            <a:extLst>
              <a:ext uri="{FF2B5EF4-FFF2-40B4-BE49-F238E27FC236}">
                <a16:creationId xmlns:a16="http://schemas.microsoft.com/office/drawing/2014/main" id="{79916931-6B2F-D26A-1C5E-F7A43F5B34A0}"/>
              </a:ext>
            </a:extLst>
          </p:cNvPr>
          <p:cNvSpPr txBox="1"/>
          <p:nvPr/>
        </p:nvSpPr>
        <p:spPr>
          <a:xfrm>
            <a:off x="431372" y="889563"/>
            <a:ext cx="9400886" cy="369332"/>
          </a:xfrm>
          <a:prstGeom prst="rect">
            <a:avLst/>
          </a:prstGeom>
          <a:noFill/>
        </p:spPr>
        <p:txBody>
          <a:bodyPr wrap="square" rtlCol="0">
            <a:spAutoFit/>
          </a:bodyPr>
          <a:lstStyle/>
          <a:p>
            <a:r>
              <a:rPr lang="en-US" b="1" dirty="0">
                <a:solidFill>
                  <a:schemeClr val="accent1"/>
                </a:solidFill>
              </a:rPr>
              <a:t>Summary of key claim facts for case managers to review before first contact with stakeholders</a:t>
            </a:r>
          </a:p>
        </p:txBody>
      </p:sp>
      <p:sp>
        <p:nvSpPr>
          <p:cNvPr id="2" name="TextBox 1">
            <a:extLst>
              <a:ext uri="{FF2B5EF4-FFF2-40B4-BE49-F238E27FC236}">
                <a16:creationId xmlns:a16="http://schemas.microsoft.com/office/drawing/2014/main" id="{E605A7F7-A18C-8EE3-B4C0-536E3C0136BD}"/>
              </a:ext>
            </a:extLst>
          </p:cNvPr>
          <p:cNvSpPr txBox="1"/>
          <p:nvPr/>
        </p:nvSpPr>
        <p:spPr>
          <a:xfrm>
            <a:off x="304799" y="1715386"/>
            <a:ext cx="5514754" cy="4801314"/>
          </a:xfrm>
          <a:prstGeom prst="rect">
            <a:avLst/>
          </a:prstGeom>
          <a:noFill/>
        </p:spPr>
        <p:txBody>
          <a:bodyPr wrap="square" rtlCol="0">
            <a:spAutoFit/>
          </a:bodyPr>
          <a:lstStyle/>
          <a:p>
            <a:pPr algn="ctr"/>
            <a:r>
              <a:rPr lang="en-AU" dirty="0"/>
              <a:t>Worker Injury Claim Form</a:t>
            </a:r>
          </a:p>
          <a:p>
            <a:pPr algn="ctr"/>
            <a:endParaRPr lang="en-AU" dirty="0"/>
          </a:p>
          <a:p>
            <a:r>
              <a:rPr lang="en-AU" dirty="0"/>
              <a:t>Name:  </a:t>
            </a:r>
            <a:r>
              <a:rPr lang="en-AU" sz="1200" dirty="0">
                <a:solidFill>
                  <a:schemeClr val="bg1">
                    <a:lumMod val="50000"/>
                  </a:schemeClr>
                </a:solidFill>
                <a:latin typeface="Bradley Hand ITC" panose="03070402050302030203" pitchFamily="66" charset="0"/>
              </a:rPr>
              <a:t>Jane Doe</a:t>
            </a:r>
            <a:endParaRPr lang="en-AU" dirty="0">
              <a:latin typeface="Bradley Hand ITC" panose="03070402050302030203" pitchFamily="66" charset="0"/>
            </a:endParaRPr>
          </a:p>
          <a:p>
            <a:r>
              <a:rPr lang="en-AU" dirty="0"/>
              <a:t>DOB: </a:t>
            </a:r>
            <a:r>
              <a:rPr lang="en-AU" sz="1400" dirty="0">
                <a:solidFill>
                  <a:schemeClr val="bg1">
                    <a:lumMod val="50000"/>
                  </a:schemeClr>
                </a:solidFill>
                <a:latin typeface="Bradley Hand ITC" panose="03070402050302030203" pitchFamily="66" charset="0"/>
              </a:rPr>
              <a:t>11/11/00</a:t>
            </a:r>
          </a:p>
          <a:p>
            <a:r>
              <a:rPr lang="en-AU" dirty="0"/>
              <a:t>Gender: </a:t>
            </a:r>
            <a:r>
              <a:rPr lang="en-AU" sz="1400" dirty="0">
                <a:solidFill>
                  <a:schemeClr val="bg1">
                    <a:lumMod val="50000"/>
                  </a:schemeClr>
                </a:solidFill>
                <a:latin typeface="Bradley Hand ITC" panose="03070402050302030203" pitchFamily="66" charset="0"/>
              </a:rPr>
              <a:t>Female</a:t>
            </a:r>
          </a:p>
          <a:p>
            <a:r>
              <a:rPr lang="en-AU" dirty="0"/>
              <a:t>Address: </a:t>
            </a:r>
            <a:r>
              <a:rPr lang="en-AU" dirty="0">
                <a:latin typeface="Bradley Hand ITC" panose="03070402050302030203" pitchFamily="66" charset="0"/>
              </a:rPr>
              <a:t>10 Sunny Drive, Sydney, NSW, 2000</a:t>
            </a:r>
          </a:p>
          <a:p>
            <a:r>
              <a:rPr lang="en-AU" dirty="0"/>
              <a:t>Phone number:</a:t>
            </a:r>
          </a:p>
          <a:p>
            <a:r>
              <a:rPr lang="en-AU" dirty="0"/>
              <a:t>Role: </a:t>
            </a:r>
            <a:r>
              <a:rPr lang="en-AU" dirty="0">
                <a:solidFill>
                  <a:schemeClr val="bg1">
                    <a:lumMod val="50000"/>
                  </a:schemeClr>
                </a:solidFill>
                <a:latin typeface="Bradley Hand ITC" panose="03070402050302030203" pitchFamily="66" charset="0"/>
              </a:rPr>
              <a:t>Facilities Manager</a:t>
            </a:r>
            <a:endParaRPr lang="en-AU" dirty="0">
              <a:latin typeface="Bradley Hand ITC" panose="03070402050302030203" pitchFamily="66" charset="0"/>
            </a:endParaRPr>
          </a:p>
          <a:p>
            <a:r>
              <a:rPr lang="en-AU" dirty="0"/>
              <a:t>Date of incident: </a:t>
            </a:r>
            <a:r>
              <a:rPr lang="en-AU" dirty="0">
                <a:latin typeface="Bradley Hand ITC" panose="03070402050302030203" pitchFamily="66" charset="0"/>
              </a:rPr>
              <a:t>3/1/25</a:t>
            </a:r>
          </a:p>
          <a:p>
            <a:r>
              <a:rPr lang="en-AU" dirty="0"/>
              <a:t>Ordinary activities in current role: </a:t>
            </a:r>
            <a:r>
              <a:rPr lang="en-AU" dirty="0">
                <a:solidFill>
                  <a:schemeClr val="bg1">
                    <a:lumMod val="50000"/>
                  </a:schemeClr>
                </a:solidFill>
                <a:latin typeface="Bradley Hand ITC" panose="03070402050302030203" pitchFamily="66" charset="0"/>
              </a:rPr>
              <a:t>Co-ordinating cleaning and maintenance</a:t>
            </a:r>
          </a:p>
          <a:p>
            <a:r>
              <a:rPr lang="en-AU" dirty="0"/>
              <a:t>What happened and how were you injured? </a:t>
            </a:r>
            <a:r>
              <a:rPr lang="en-AU" dirty="0">
                <a:latin typeface="Bradley Hand ITC" panose="03070402050302030203" pitchFamily="66" charset="0"/>
              </a:rPr>
              <a:t>walking downstairs while carrying a box and missed the last step and twisted my ankle </a:t>
            </a:r>
          </a:p>
          <a:p>
            <a:r>
              <a:rPr lang="en-AU" dirty="0"/>
              <a:t>Did you require an ambulance? </a:t>
            </a:r>
            <a:r>
              <a:rPr lang="en-AU" dirty="0">
                <a:latin typeface="Bradley Hand ITC" panose="03070402050302030203" pitchFamily="66" charset="0"/>
              </a:rPr>
              <a:t>Yes</a:t>
            </a:r>
          </a:p>
          <a:p>
            <a:r>
              <a:rPr lang="en-AU" dirty="0"/>
              <a:t>Do you consent to ABC Co. to deal with and release relevant medical information relevant to your claim:</a:t>
            </a:r>
          </a:p>
        </p:txBody>
      </p:sp>
      <p:sp>
        <p:nvSpPr>
          <p:cNvPr id="4" name="Rectangle: Rounded Corners 3">
            <a:extLst>
              <a:ext uri="{FF2B5EF4-FFF2-40B4-BE49-F238E27FC236}">
                <a16:creationId xmlns:a16="http://schemas.microsoft.com/office/drawing/2014/main" id="{79FC2676-7919-6364-28F1-E9AF03B2ACD1}"/>
              </a:ext>
            </a:extLst>
          </p:cNvPr>
          <p:cNvSpPr/>
          <p:nvPr/>
        </p:nvSpPr>
        <p:spPr>
          <a:xfrm>
            <a:off x="232665" y="1675820"/>
            <a:ext cx="5401340" cy="4905260"/>
          </a:xfrm>
          <a:prstGeom prst="roundRect">
            <a:avLst>
              <a:gd name="adj" fmla="val 1295"/>
            </a:avLst>
          </a:prstGeom>
          <a:solidFill>
            <a:schemeClr val="accent2">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Isosceles Triangle 4">
            <a:extLst>
              <a:ext uri="{FF2B5EF4-FFF2-40B4-BE49-F238E27FC236}">
                <a16:creationId xmlns:a16="http://schemas.microsoft.com/office/drawing/2014/main" id="{B10AC7C5-A099-BEF8-08AB-A648DC8359DC}"/>
              </a:ext>
            </a:extLst>
          </p:cNvPr>
          <p:cNvSpPr/>
          <p:nvPr/>
        </p:nvSpPr>
        <p:spPr>
          <a:xfrm rot="5400000">
            <a:off x="5360062" y="3723616"/>
            <a:ext cx="408624" cy="408623"/>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2D69DB4D-A99D-9BAA-143B-A7F8A9FAAEE5}"/>
              </a:ext>
            </a:extLst>
          </p:cNvPr>
          <p:cNvSpPr txBox="1"/>
          <p:nvPr/>
        </p:nvSpPr>
        <p:spPr>
          <a:xfrm>
            <a:off x="5983962" y="1704990"/>
            <a:ext cx="6037520" cy="4154984"/>
          </a:xfrm>
          <a:prstGeom prst="rect">
            <a:avLst/>
          </a:prstGeom>
          <a:noFill/>
        </p:spPr>
        <p:txBody>
          <a:bodyPr wrap="square">
            <a:spAutoFit/>
          </a:bodyPr>
          <a:lstStyle/>
          <a:p>
            <a:pPr algn="ctr">
              <a:buNone/>
            </a:pPr>
            <a:r>
              <a:rPr lang="en-US" sz="1200" b="1" dirty="0"/>
              <a:t>Quick Claim Snapshot (for first call)</a:t>
            </a:r>
            <a:endParaRPr lang="en-US" sz="1200" dirty="0"/>
          </a:p>
          <a:p>
            <a:pPr>
              <a:buFont typeface="Arial" panose="020B0604020202020204" pitchFamily="34" charset="0"/>
              <a:buChar char="•"/>
            </a:pPr>
            <a:r>
              <a:rPr lang="en-US" sz="1200" b="1" dirty="0"/>
              <a:t>Worker:</a:t>
            </a:r>
            <a:r>
              <a:rPr lang="en-US" sz="1200" dirty="0"/>
              <a:t> Jane Doe</a:t>
            </a:r>
          </a:p>
          <a:p>
            <a:pPr>
              <a:buFont typeface="Arial" panose="020B0604020202020204" pitchFamily="34" charset="0"/>
              <a:buChar char="•"/>
            </a:pPr>
            <a:r>
              <a:rPr lang="en-US" sz="1200" b="1" dirty="0"/>
              <a:t>DOB/Age:</a:t>
            </a:r>
            <a:r>
              <a:rPr lang="en-US" sz="1200" dirty="0"/>
              <a:t> 11 Nov 2000 — </a:t>
            </a:r>
            <a:r>
              <a:rPr lang="en-US" sz="1200" b="1" dirty="0"/>
              <a:t>24</a:t>
            </a:r>
            <a:r>
              <a:rPr lang="en-US" sz="1200" dirty="0"/>
              <a:t> (turns 25 on 11 Nov 2025)</a:t>
            </a:r>
          </a:p>
          <a:p>
            <a:pPr>
              <a:buFont typeface="Arial" panose="020B0604020202020204" pitchFamily="34" charset="0"/>
              <a:buChar char="•"/>
            </a:pPr>
            <a:r>
              <a:rPr lang="en-US" sz="1200" b="1" dirty="0"/>
              <a:t>Address:</a:t>
            </a:r>
            <a:r>
              <a:rPr lang="en-US" sz="1200" dirty="0"/>
              <a:t> 10 Sunny Drive, Sydney NSW 2000</a:t>
            </a:r>
          </a:p>
          <a:p>
            <a:pPr>
              <a:buFont typeface="Arial" panose="020B0604020202020204" pitchFamily="34" charset="0"/>
              <a:buChar char="•"/>
            </a:pPr>
            <a:r>
              <a:rPr lang="en-US" sz="1200" b="1" dirty="0"/>
              <a:t>Role &amp; start date:</a:t>
            </a:r>
            <a:r>
              <a:rPr lang="en-US" sz="1200" dirty="0"/>
              <a:t> Facilities Manager, </a:t>
            </a:r>
            <a:br>
              <a:rPr lang="en-US" sz="1200" dirty="0"/>
            </a:br>
            <a:br>
              <a:rPr lang="en-US" sz="1200" dirty="0"/>
            </a:br>
            <a:r>
              <a:rPr lang="en-US" sz="1200" b="1" dirty="0"/>
              <a:t>Incident (brief):</a:t>
            </a:r>
            <a:r>
              <a:rPr lang="en-US" sz="1200" dirty="0"/>
              <a:t> Missed last stair while carrying a box; </a:t>
            </a:r>
            <a:r>
              <a:rPr lang="en-US" sz="1200" b="1" dirty="0"/>
              <a:t>twisted ankle</a:t>
            </a:r>
            <a:r>
              <a:rPr lang="en-US" sz="1200" dirty="0"/>
              <a:t>. </a:t>
            </a:r>
            <a:br>
              <a:rPr lang="en-US" sz="1200" dirty="0"/>
            </a:br>
            <a:r>
              <a:rPr lang="en-US" sz="1200" b="1" dirty="0"/>
              <a:t>Ambulance: Yes.</a:t>
            </a:r>
            <a:br>
              <a:rPr lang="en-US" sz="1200" b="1" dirty="0"/>
            </a:br>
            <a:br>
              <a:rPr lang="en-US" sz="1200" dirty="0"/>
            </a:br>
            <a:r>
              <a:rPr lang="en-US" sz="1200" b="1" dirty="0"/>
              <a:t>Date/time of incident:</a:t>
            </a:r>
            <a:r>
              <a:rPr lang="en-US" sz="1200" dirty="0"/>
              <a:t> </a:t>
            </a:r>
            <a:r>
              <a:rPr lang="en-US" sz="1200" b="1" dirty="0"/>
              <a:t>Not stated</a:t>
            </a:r>
            <a:r>
              <a:rPr lang="en-US" sz="1200" dirty="0"/>
              <a:t> — confirm.</a:t>
            </a:r>
            <a:br>
              <a:rPr lang="en-US" sz="1200" dirty="0"/>
            </a:br>
            <a:endParaRPr lang="en-US" sz="1200" dirty="0"/>
          </a:p>
          <a:p>
            <a:pPr>
              <a:buNone/>
            </a:pPr>
            <a:r>
              <a:rPr lang="en-US" sz="1200" b="1" dirty="0"/>
              <a:t>Language:</a:t>
            </a:r>
            <a:r>
              <a:rPr lang="en-US" sz="1200" dirty="0"/>
              <a:t> Form completed in English → </a:t>
            </a:r>
            <a:r>
              <a:rPr lang="en-US" sz="1200" b="1" dirty="0"/>
              <a:t>likely English-speaking.</a:t>
            </a:r>
            <a:r>
              <a:rPr lang="en-US" sz="1200" dirty="0"/>
              <a:t> </a:t>
            </a:r>
            <a:br>
              <a:rPr lang="en-US" sz="1200" dirty="0"/>
            </a:br>
            <a:br>
              <a:rPr lang="en-US" sz="1200" dirty="0"/>
            </a:br>
            <a:r>
              <a:rPr lang="en-US" sz="1200" b="1" dirty="0"/>
              <a:t>Consent reminder (signature missing from claim form):</a:t>
            </a:r>
            <a:endParaRPr lang="en-US" sz="1200" dirty="0"/>
          </a:p>
          <a:p>
            <a:pPr>
              <a:buFont typeface="Arial" panose="020B0604020202020204" pitchFamily="34" charset="0"/>
              <a:buChar char="•"/>
            </a:pPr>
            <a:r>
              <a:rPr lang="en-US" sz="1200" dirty="0"/>
              <a:t>Obtain and record explicit consent to collect/use/share health and personal information, and to contact employer and treating providers.</a:t>
            </a:r>
          </a:p>
          <a:p>
            <a:pPr>
              <a:buFont typeface="Arial" panose="020B0604020202020204" pitchFamily="34" charset="0"/>
              <a:buChar char="•"/>
            </a:pPr>
            <a:r>
              <a:rPr lang="en-US" sz="1200" dirty="0"/>
              <a:t>Explain what information will be shared, with whom, and why; note any limitations or preferences stated by the worker.</a:t>
            </a:r>
            <a:br>
              <a:rPr lang="en-US" sz="1200" dirty="0"/>
            </a:br>
            <a:endParaRPr lang="en-US" sz="1200" dirty="0"/>
          </a:p>
          <a:p>
            <a:pPr>
              <a:buNone/>
            </a:pPr>
            <a:r>
              <a:rPr lang="en-US" sz="1200" b="1" dirty="0"/>
              <a:t>Confirm on first call:</a:t>
            </a:r>
            <a:r>
              <a:rPr lang="en-US" sz="1200" dirty="0"/>
              <a:t> incident date/time/location, treating provider/hospital, diagnosis &amp; current treatment, work capacity and any certificates, immediate support needs (transport, duties), and contact details for treating doctor.</a:t>
            </a:r>
          </a:p>
        </p:txBody>
      </p:sp>
      <p:sp>
        <p:nvSpPr>
          <p:cNvPr id="6" name="Rectangle: Rounded Corners 5">
            <a:extLst>
              <a:ext uri="{FF2B5EF4-FFF2-40B4-BE49-F238E27FC236}">
                <a16:creationId xmlns:a16="http://schemas.microsoft.com/office/drawing/2014/main" id="{80248570-4704-D01A-4E25-A27A98DABB67}"/>
              </a:ext>
            </a:extLst>
          </p:cNvPr>
          <p:cNvSpPr/>
          <p:nvPr/>
        </p:nvSpPr>
        <p:spPr>
          <a:xfrm>
            <a:off x="5983962" y="3244334"/>
            <a:ext cx="6088387" cy="369332"/>
          </a:xfrm>
          <a:prstGeom prst="roundRect">
            <a:avLst>
              <a:gd name="adj" fmla="val 1295"/>
            </a:avLst>
          </a:prstGeom>
          <a:solidFill>
            <a:schemeClr val="accent2">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Rounded Corners 7">
            <a:extLst>
              <a:ext uri="{FF2B5EF4-FFF2-40B4-BE49-F238E27FC236}">
                <a16:creationId xmlns:a16="http://schemas.microsoft.com/office/drawing/2014/main" id="{DC239DF7-C197-4E2D-814D-E7A4CDB9B630}"/>
              </a:ext>
            </a:extLst>
          </p:cNvPr>
          <p:cNvSpPr/>
          <p:nvPr/>
        </p:nvSpPr>
        <p:spPr>
          <a:xfrm>
            <a:off x="5983962" y="5153010"/>
            <a:ext cx="6088387" cy="706964"/>
          </a:xfrm>
          <a:prstGeom prst="roundRect">
            <a:avLst>
              <a:gd name="adj" fmla="val 1295"/>
            </a:avLst>
          </a:prstGeom>
          <a:solidFill>
            <a:schemeClr val="accent2">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03802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A0A99-485C-4926-ADD6-DDFABB52931C}"/>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2672869-1F4C-C2F0-57C0-19063B0CCE7A}"/>
              </a:ext>
            </a:extLst>
          </p:cNvPr>
          <p:cNvSpPr txBox="1">
            <a:spLocks/>
          </p:cNvSpPr>
          <p:nvPr/>
        </p:nvSpPr>
        <p:spPr>
          <a:xfrm>
            <a:off x="239349" y="6317252"/>
            <a:ext cx="2844800" cy="365125"/>
          </a:xfrm>
          <a:prstGeom prst="rect">
            <a:avLst/>
          </a:prstGeom>
        </p:spPr>
        <p:txBody>
          <a:bodyPr vert="horz" lIns="121920" tIns="60960" rIns="121920" bIns="60960" rtlCol="0" anchor="ctr"/>
          <a:lstStyle>
            <a:defPPr>
              <a:defRPr lang="en-US"/>
            </a:defPPr>
            <a:lvl1pPr marL="0" algn="l" defTabSz="914400" rtl="0" eaLnBrk="1" latinLnBrk="0" hangingPunct="1">
              <a:defRPr sz="8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4DF0AE-8B3C-45BA-8AFA-E3B611F5AE38}" type="slidenum">
              <a:rPr lang="en-AU" sz="1067">
                <a:solidFill>
                  <a:prstClr val="black">
                    <a:tint val="75000"/>
                  </a:prstClr>
                </a:solidFill>
                <a:latin typeface="Aptos" panose="020B0004020202020204" pitchFamily="34" charset="0"/>
              </a:rPr>
              <a:pPr/>
              <a:t>24</a:t>
            </a:fld>
            <a:endParaRPr lang="en-AU" sz="1067" dirty="0">
              <a:solidFill>
                <a:prstClr val="black">
                  <a:tint val="75000"/>
                </a:prstClr>
              </a:solidFill>
              <a:latin typeface="Aptos" panose="020B0004020202020204" pitchFamily="34" charset="0"/>
            </a:endParaRPr>
          </a:p>
        </p:txBody>
      </p:sp>
      <p:grpSp>
        <p:nvGrpSpPr>
          <p:cNvPr id="18" name="Group 17">
            <a:extLst>
              <a:ext uri="{FF2B5EF4-FFF2-40B4-BE49-F238E27FC236}">
                <a16:creationId xmlns:a16="http://schemas.microsoft.com/office/drawing/2014/main" id="{FB178D52-95A3-422D-24EA-DDAF3D1805D3}"/>
              </a:ext>
            </a:extLst>
          </p:cNvPr>
          <p:cNvGrpSpPr/>
          <p:nvPr/>
        </p:nvGrpSpPr>
        <p:grpSpPr>
          <a:xfrm>
            <a:off x="659400" y="1898710"/>
            <a:ext cx="10873200" cy="3706324"/>
            <a:chOff x="494550" y="1424033"/>
            <a:chExt cx="8154900" cy="2120490"/>
          </a:xfrm>
        </p:grpSpPr>
        <p:sp>
          <p:nvSpPr>
            <p:cNvPr id="5" name="Rectangle: Rounded Corners 4">
              <a:extLst>
                <a:ext uri="{FF2B5EF4-FFF2-40B4-BE49-F238E27FC236}">
                  <a16:creationId xmlns:a16="http://schemas.microsoft.com/office/drawing/2014/main" id="{585B3795-628E-5E79-790B-87A154D11933}"/>
                </a:ext>
              </a:extLst>
            </p:cNvPr>
            <p:cNvSpPr>
              <a:spLocks noChangeAspect="1"/>
            </p:cNvSpPr>
            <p:nvPr/>
          </p:nvSpPr>
          <p:spPr>
            <a:xfrm>
              <a:off x="511416" y="1424033"/>
              <a:ext cx="3960000" cy="52037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dirty="0">
                  <a:latin typeface="Aptos" panose="020B0004020202020204" pitchFamily="34" charset="0"/>
                </a:rPr>
                <a:t>Description</a:t>
              </a:r>
            </a:p>
          </p:txBody>
        </p:sp>
        <p:sp>
          <p:nvSpPr>
            <p:cNvPr id="6" name="Rectangle: Rounded Corners 5">
              <a:extLst>
                <a:ext uri="{FF2B5EF4-FFF2-40B4-BE49-F238E27FC236}">
                  <a16:creationId xmlns:a16="http://schemas.microsoft.com/office/drawing/2014/main" id="{EBB49DF8-A62B-D288-B2FC-19B0FF777913}"/>
                </a:ext>
              </a:extLst>
            </p:cNvPr>
            <p:cNvSpPr>
              <a:spLocks noChangeAspect="1"/>
            </p:cNvSpPr>
            <p:nvPr/>
          </p:nvSpPr>
          <p:spPr>
            <a:xfrm>
              <a:off x="4685170" y="1424033"/>
              <a:ext cx="3960000" cy="52037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dirty="0">
                  <a:latin typeface="Aptos" panose="020B0004020202020204" pitchFamily="34" charset="0"/>
                </a:rPr>
                <a:t>Classification</a:t>
              </a:r>
            </a:p>
          </p:txBody>
        </p:sp>
        <p:sp>
          <p:nvSpPr>
            <p:cNvPr id="8" name="Rectangle: Rounded Corners 7">
              <a:extLst>
                <a:ext uri="{FF2B5EF4-FFF2-40B4-BE49-F238E27FC236}">
                  <a16:creationId xmlns:a16="http://schemas.microsoft.com/office/drawing/2014/main" id="{1B51D9A2-70A5-C727-E75B-8AE86F76F1DC}"/>
                </a:ext>
              </a:extLst>
            </p:cNvPr>
            <p:cNvSpPr>
              <a:spLocks noChangeAspect="1"/>
            </p:cNvSpPr>
            <p:nvPr/>
          </p:nvSpPr>
          <p:spPr>
            <a:xfrm>
              <a:off x="4685132" y="3099403"/>
              <a:ext cx="3960000" cy="445108"/>
            </a:xfrm>
            <a:prstGeom prst="roundRect">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accent3"/>
                  </a:solidFill>
                  <a:latin typeface="Aptos" panose="020B0004020202020204" pitchFamily="34" charset="0"/>
                </a:rPr>
                <a:t>Secondary psychological claim (primary physical)</a:t>
              </a:r>
            </a:p>
          </p:txBody>
        </p:sp>
        <p:sp>
          <p:nvSpPr>
            <p:cNvPr id="9" name="Rectangle: Rounded Corners 8">
              <a:extLst>
                <a:ext uri="{FF2B5EF4-FFF2-40B4-BE49-F238E27FC236}">
                  <a16:creationId xmlns:a16="http://schemas.microsoft.com/office/drawing/2014/main" id="{7B300A48-A3AC-9ABF-090C-520898A44DF8}"/>
                </a:ext>
              </a:extLst>
            </p:cNvPr>
            <p:cNvSpPr>
              <a:spLocks noChangeAspect="1"/>
            </p:cNvSpPr>
            <p:nvPr/>
          </p:nvSpPr>
          <p:spPr>
            <a:xfrm>
              <a:off x="494550" y="3099415"/>
              <a:ext cx="3960000" cy="445108"/>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accent2"/>
                  </a:solidFill>
                  <a:latin typeface="Aptos" panose="020B0004020202020204" pitchFamily="34" charset="0"/>
                </a:rPr>
                <a:t>Hand laceration </a:t>
              </a:r>
              <a:r>
                <a:rPr lang="en-AU" dirty="0">
                  <a:solidFill>
                    <a:schemeClr val="accent1"/>
                  </a:solidFill>
                  <a:latin typeface="Aptos" panose="020B0004020202020204" pitchFamily="34" charset="0"/>
                </a:rPr>
                <a:t>from slicer; since experiences </a:t>
              </a:r>
              <a:r>
                <a:rPr lang="en-AU" b="1" dirty="0">
                  <a:solidFill>
                    <a:schemeClr val="accent2"/>
                  </a:solidFill>
                  <a:latin typeface="Aptos" panose="020B0004020202020204" pitchFamily="34" charset="0"/>
                </a:rPr>
                <a:t>flashbacks</a:t>
              </a:r>
              <a:r>
                <a:rPr lang="en-AU" dirty="0">
                  <a:solidFill>
                    <a:schemeClr val="accent1"/>
                  </a:solidFill>
                  <a:latin typeface="Aptos" panose="020B0004020202020204" pitchFamily="34" charset="0"/>
                </a:rPr>
                <a:t> and </a:t>
              </a:r>
              <a:r>
                <a:rPr lang="en-AU" b="1" dirty="0">
                  <a:solidFill>
                    <a:schemeClr val="accent2"/>
                  </a:solidFill>
                  <a:latin typeface="Aptos" panose="020B0004020202020204" pitchFamily="34" charset="0"/>
                </a:rPr>
                <a:t>panic attacks </a:t>
              </a:r>
              <a:r>
                <a:rPr lang="en-AU" dirty="0">
                  <a:solidFill>
                    <a:schemeClr val="accent1"/>
                  </a:solidFill>
                  <a:latin typeface="Aptos" panose="020B0004020202020204" pitchFamily="34" charset="0"/>
                </a:rPr>
                <a:t>near machine</a:t>
              </a:r>
            </a:p>
          </p:txBody>
        </p:sp>
        <p:sp>
          <p:nvSpPr>
            <p:cNvPr id="10" name="Rectangle: Rounded Corners 9">
              <a:extLst>
                <a:ext uri="{FF2B5EF4-FFF2-40B4-BE49-F238E27FC236}">
                  <a16:creationId xmlns:a16="http://schemas.microsoft.com/office/drawing/2014/main" id="{C322C92B-6A39-9AA3-0CF1-BB4A5F3F278C}"/>
                </a:ext>
              </a:extLst>
            </p:cNvPr>
            <p:cNvSpPr>
              <a:spLocks noChangeAspect="1"/>
            </p:cNvSpPr>
            <p:nvPr/>
          </p:nvSpPr>
          <p:spPr>
            <a:xfrm>
              <a:off x="4685132" y="2040011"/>
              <a:ext cx="3960000" cy="445108"/>
            </a:xfrm>
            <a:prstGeom prst="roundRect">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accent3"/>
                  </a:solidFill>
                  <a:latin typeface="Aptos" panose="020B0004020202020204" pitchFamily="34" charset="0"/>
                </a:rPr>
                <a:t>Physical claim</a:t>
              </a:r>
            </a:p>
          </p:txBody>
        </p:sp>
        <p:sp>
          <p:nvSpPr>
            <p:cNvPr id="12" name="Rectangle: Rounded Corners 11">
              <a:extLst>
                <a:ext uri="{FF2B5EF4-FFF2-40B4-BE49-F238E27FC236}">
                  <a16:creationId xmlns:a16="http://schemas.microsoft.com/office/drawing/2014/main" id="{A0752E6D-679E-7394-2487-A7C929144627}"/>
                </a:ext>
              </a:extLst>
            </p:cNvPr>
            <p:cNvSpPr>
              <a:spLocks noChangeAspect="1"/>
            </p:cNvSpPr>
            <p:nvPr/>
          </p:nvSpPr>
          <p:spPr>
            <a:xfrm>
              <a:off x="4689450" y="2558689"/>
              <a:ext cx="3960000" cy="445108"/>
            </a:xfrm>
            <a:prstGeom prst="roundRect">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accent3"/>
                  </a:solidFill>
                  <a:latin typeface="Aptos" panose="020B0004020202020204" pitchFamily="34" charset="0"/>
                </a:rPr>
                <a:t>Psychological claim</a:t>
              </a:r>
            </a:p>
          </p:txBody>
        </p:sp>
        <p:sp>
          <p:nvSpPr>
            <p:cNvPr id="15" name="Rectangle: Rounded Corners 14">
              <a:extLst>
                <a:ext uri="{FF2B5EF4-FFF2-40B4-BE49-F238E27FC236}">
                  <a16:creationId xmlns:a16="http://schemas.microsoft.com/office/drawing/2014/main" id="{8A8361A8-1314-AE89-157F-45BB3E8BA5CD}"/>
                </a:ext>
              </a:extLst>
            </p:cNvPr>
            <p:cNvSpPr>
              <a:spLocks noChangeAspect="1"/>
            </p:cNvSpPr>
            <p:nvPr/>
          </p:nvSpPr>
          <p:spPr>
            <a:xfrm>
              <a:off x="498868" y="2040011"/>
              <a:ext cx="3960000" cy="445108"/>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solidFill>
                  <a:latin typeface="Aptos" panose="020B0004020202020204" pitchFamily="34" charset="0"/>
                </a:rPr>
                <a:t>Slipped on wet floor and </a:t>
              </a:r>
              <a:r>
                <a:rPr lang="en-AU" b="1" dirty="0">
                  <a:solidFill>
                    <a:schemeClr val="accent2"/>
                  </a:solidFill>
                  <a:latin typeface="Aptos" panose="020B0004020202020204" pitchFamily="34" charset="0"/>
                </a:rPr>
                <a:t>fractured wrist</a:t>
              </a:r>
              <a:r>
                <a:rPr lang="en-AU" dirty="0">
                  <a:solidFill>
                    <a:schemeClr val="accent1"/>
                  </a:solidFill>
                  <a:latin typeface="Aptos" panose="020B0004020202020204" pitchFamily="34" charset="0"/>
                </a:rPr>
                <a:t> while carrying stock </a:t>
              </a:r>
              <a:endParaRPr lang="en-AU" b="1" dirty="0">
                <a:solidFill>
                  <a:schemeClr val="accent2"/>
                </a:solidFill>
                <a:latin typeface="Aptos" panose="020B0004020202020204" pitchFamily="34" charset="0"/>
              </a:endParaRPr>
            </a:p>
          </p:txBody>
        </p:sp>
        <p:sp>
          <p:nvSpPr>
            <p:cNvPr id="16" name="Rectangle: Rounded Corners 15">
              <a:extLst>
                <a:ext uri="{FF2B5EF4-FFF2-40B4-BE49-F238E27FC236}">
                  <a16:creationId xmlns:a16="http://schemas.microsoft.com/office/drawing/2014/main" id="{5DCC0F55-3234-B878-66CC-34C3A480AF2B}"/>
                </a:ext>
              </a:extLst>
            </p:cNvPr>
            <p:cNvSpPr>
              <a:spLocks noChangeAspect="1"/>
            </p:cNvSpPr>
            <p:nvPr/>
          </p:nvSpPr>
          <p:spPr>
            <a:xfrm>
              <a:off x="494550" y="2553907"/>
              <a:ext cx="3960000" cy="445108"/>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solidFill>
                  <a:latin typeface="Aptos" panose="020B0004020202020204" pitchFamily="34" charset="0"/>
                </a:rPr>
                <a:t>Reports workplace </a:t>
              </a:r>
              <a:r>
                <a:rPr lang="en-AU" b="1" dirty="0">
                  <a:solidFill>
                    <a:schemeClr val="accent2"/>
                  </a:solidFill>
                  <a:latin typeface="Aptos" panose="020B0004020202020204" pitchFamily="34" charset="0"/>
                </a:rPr>
                <a:t>bullying </a:t>
              </a:r>
              <a:r>
                <a:rPr lang="en-AU" dirty="0">
                  <a:solidFill>
                    <a:schemeClr val="accent1"/>
                  </a:solidFill>
                  <a:latin typeface="Aptos" panose="020B0004020202020204" pitchFamily="34" charset="0"/>
                </a:rPr>
                <a:t>by supervisor; difficulty sleeping; GP certificate for stress</a:t>
              </a:r>
              <a:endParaRPr lang="en-AU" b="1" dirty="0">
                <a:solidFill>
                  <a:schemeClr val="accent2"/>
                </a:solidFill>
                <a:latin typeface="Aptos" panose="020B0004020202020204" pitchFamily="34" charset="0"/>
              </a:endParaRPr>
            </a:p>
          </p:txBody>
        </p:sp>
      </p:grpSp>
      <p:sp>
        <p:nvSpPr>
          <p:cNvPr id="14" name="TextBox 13">
            <a:extLst>
              <a:ext uri="{FF2B5EF4-FFF2-40B4-BE49-F238E27FC236}">
                <a16:creationId xmlns:a16="http://schemas.microsoft.com/office/drawing/2014/main" id="{862D5834-C974-4CC1-111D-C2442179442B}"/>
              </a:ext>
            </a:extLst>
          </p:cNvPr>
          <p:cNvSpPr txBox="1"/>
          <p:nvPr/>
        </p:nvSpPr>
        <p:spPr>
          <a:xfrm>
            <a:off x="431371" y="276920"/>
            <a:ext cx="12192000" cy="666786"/>
          </a:xfrm>
          <a:prstGeom prst="rect">
            <a:avLst/>
          </a:prstGeom>
          <a:noFill/>
        </p:spPr>
        <p:txBody>
          <a:bodyPr wrap="square" rtlCol="0">
            <a:spAutoFit/>
          </a:bodyPr>
          <a:lstStyle/>
          <a:p>
            <a:r>
              <a:rPr lang="en-AU" sz="3733" b="1" dirty="0">
                <a:solidFill>
                  <a:schemeClr val="accent1"/>
                </a:solidFill>
                <a:latin typeface="+mj-lt"/>
              </a:rPr>
              <a:t>B – Classifying Claims</a:t>
            </a:r>
          </a:p>
        </p:txBody>
      </p:sp>
      <p:sp>
        <p:nvSpPr>
          <p:cNvPr id="19" name="TextBox 18">
            <a:extLst>
              <a:ext uri="{FF2B5EF4-FFF2-40B4-BE49-F238E27FC236}">
                <a16:creationId xmlns:a16="http://schemas.microsoft.com/office/drawing/2014/main" id="{BC3D4593-D365-1CB4-D0FA-F407C362B183}"/>
              </a:ext>
            </a:extLst>
          </p:cNvPr>
          <p:cNvSpPr txBox="1"/>
          <p:nvPr/>
        </p:nvSpPr>
        <p:spPr>
          <a:xfrm>
            <a:off x="431372" y="889563"/>
            <a:ext cx="8479201" cy="369332"/>
          </a:xfrm>
          <a:prstGeom prst="rect">
            <a:avLst/>
          </a:prstGeom>
          <a:noFill/>
        </p:spPr>
        <p:txBody>
          <a:bodyPr wrap="square" rtlCol="0">
            <a:spAutoFit/>
          </a:bodyPr>
          <a:lstStyle/>
          <a:p>
            <a:r>
              <a:rPr lang="en-AU" b="1" dirty="0">
                <a:solidFill>
                  <a:schemeClr val="accent1"/>
                </a:solidFill>
              </a:rPr>
              <a:t>Automatically classify claims to help with triaging</a:t>
            </a:r>
          </a:p>
        </p:txBody>
      </p:sp>
    </p:spTree>
    <p:extLst>
      <p:ext uri="{BB962C8B-B14F-4D97-AF65-F5344CB8AC3E}">
        <p14:creationId xmlns:p14="http://schemas.microsoft.com/office/powerpoint/2010/main" val="2867367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8959C-2CF3-F638-B29F-6A57920894AA}"/>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EFC638A3-CC2D-D7B2-29A4-6829B3036533}"/>
              </a:ext>
            </a:extLst>
          </p:cNvPr>
          <p:cNvPicPr>
            <a:picLocks noChangeAspect="1"/>
          </p:cNvPicPr>
          <p:nvPr/>
        </p:nvPicPr>
        <p:blipFill>
          <a:blip r:embed="rId3"/>
          <a:srcRect t="41075"/>
          <a:stretch>
            <a:fillRect/>
          </a:stretch>
        </p:blipFill>
        <p:spPr>
          <a:xfrm>
            <a:off x="442671" y="2597051"/>
            <a:ext cx="4814883" cy="2415449"/>
          </a:xfrm>
          <a:prstGeom prst="rect">
            <a:avLst/>
          </a:prstGeom>
        </p:spPr>
      </p:pic>
      <p:sp>
        <p:nvSpPr>
          <p:cNvPr id="69" name="TextBox 68">
            <a:extLst>
              <a:ext uri="{FF2B5EF4-FFF2-40B4-BE49-F238E27FC236}">
                <a16:creationId xmlns:a16="http://schemas.microsoft.com/office/drawing/2014/main" id="{F4656DC0-6678-BFBB-995A-B196F1FECC40}"/>
              </a:ext>
            </a:extLst>
          </p:cNvPr>
          <p:cNvSpPr txBox="1"/>
          <p:nvPr/>
        </p:nvSpPr>
        <p:spPr>
          <a:xfrm>
            <a:off x="527380" y="330581"/>
            <a:ext cx="12192000" cy="666786"/>
          </a:xfrm>
          <a:prstGeom prst="rect">
            <a:avLst/>
          </a:prstGeom>
          <a:noFill/>
        </p:spPr>
        <p:txBody>
          <a:bodyPr wrap="square" rtlCol="0">
            <a:spAutoFit/>
          </a:bodyPr>
          <a:lstStyle/>
          <a:p>
            <a:r>
              <a:rPr lang="en-AU" sz="3733" b="1" dirty="0">
                <a:solidFill>
                  <a:schemeClr val="accent1"/>
                </a:solidFill>
                <a:latin typeface="+mj-lt"/>
              </a:rPr>
              <a:t>C – Weekly Payment Synchronisation to Cert of Capacity</a:t>
            </a:r>
          </a:p>
        </p:txBody>
      </p:sp>
      <p:sp>
        <p:nvSpPr>
          <p:cNvPr id="8" name="Isosceles Triangle 7">
            <a:extLst>
              <a:ext uri="{FF2B5EF4-FFF2-40B4-BE49-F238E27FC236}">
                <a16:creationId xmlns:a16="http://schemas.microsoft.com/office/drawing/2014/main" id="{32BE1569-6E03-FFA7-3761-03B063DD8676}"/>
              </a:ext>
            </a:extLst>
          </p:cNvPr>
          <p:cNvSpPr/>
          <p:nvPr/>
        </p:nvSpPr>
        <p:spPr>
          <a:xfrm rot="5400000">
            <a:off x="5801479" y="3224689"/>
            <a:ext cx="408624" cy="408623"/>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76" name="Group 75">
            <a:extLst>
              <a:ext uri="{FF2B5EF4-FFF2-40B4-BE49-F238E27FC236}">
                <a16:creationId xmlns:a16="http://schemas.microsoft.com/office/drawing/2014/main" id="{2AB1E40F-8876-5CE1-774B-BCC50F229696}"/>
              </a:ext>
            </a:extLst>
          </p:cNvPr>
          <p:cNvGrpSpPr/>
          <p:nvPr/>
        </p:nvGrpSpPr>
        <p:grpSpPr>
          <a:xfrm>
            <a:off x="7403229" y="2934546"/>
            <a:ext cx="2657340" cy="847848"/>
            <a:chOff x="6466821" y="3262647"/>
            <a:chExt cx="1993005" cy="635886"/>
          </a:xfrm>
        </p:grpSpPr>
        <p:sp>
          <p:nvSpPr>
            <p:cNvPr id="27" name="TextBox 26">
              <a:extLst>
                <a:ext uri="{FF2B5EF4-FFF2-40B4-BE49-F238E27FC236}">
                  <a16:creationId xmlns:a16="http://schemas.microsoft.com/office/drawing/2014/main" id="{A5BC2741-F5A7-2F73-29FB-0312141ACBA5}"/>
                </a:ext>
              </a:extLst>
            </p:cNvPr>
            <p:cNvSpPr txBox="1"/>
            <p:nvPr/>
          </p:nvSpPr>
          <p:spPr>
            <a:xfrm>
              <a:off x="6466821" y="3262647"/>
              <a:ext cx="1357313" cy="207749"/>
            </a:xfrm>
            <a:prstGeom prst="rect">
              <a:avLst/>
            </a:prstGeom>
            <a:noFill/>
          </p:spPr>
          <p:txBody>
            <a:bodyPr wrap="square" rtlCol="0">
              <a:spAutoFit/>
            </a:bodyPr>
            <a:lstStyle/>
            <a:p>
              <a:r>
                <a:rPr lang="en-AU" sz="1200" b="1" dirty="0"/>
                <a:t>Service Details</a:t>
              </a:r>
            </a:p>
          </p:txBody>
        </p:sp>
        <p:cxnSp>
          <p:nvCxnSpPr>
            <p:cNvPr id="28" name="Straight Connector 27">
              <a:extLst>
                <a:ext uri="{FF2B5EF4-FFF2-40B4-BE49-F238E27FC236}">
                  <a16:creationId xmlns:a16="http://schemas.microsoft.com/office/drawing/2014/main" id="{DB7282D6-E32C-A66B-753E-727F376C1A94}"/>
                </a:ext>
              </a:extLst>
            </p:cNvPr>
            <p:cNvCxnSpPr>
              <a:cxnSpLocks/>
            </p:cNvCxnSpPr>
            <p:nvPr/>
          </p:nvCxnSpPr>
          <p:spPr>
            <a:xfrm>
              <a:off x="6531115" y="3445438"/>
              <a:ext cx="1928711"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EEE2230C-E587-34D2-9DF9-D9D962ABFC49}"/>
                </a:ext>
              </a:extLst>
            </p:cNvPr>
            <p:cNvSpPr/>
            <p:nvPr/>
          </p:nvSpPr>
          <p:spPr>
            <a:xfrm>
              <a:off x="6531113" y="3469149"/>
              <a:ext cx="1193463" cy="207900"/>
            </a:xfrm>
            <a:prstGeom prst="roundRect">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Service Date</a:t>
              </a:r>
            </a:p>
          </p:txBody>
        </p:sp>
        <p:sp>
          <p:nvSpPr>
            <p:cNvPr id="44" name="Rectangle: Rounded Corners 43">
              <a:extLst>
                <a:ext uri="{FF2B5EF4-FFF2-40B4-BE49-F238E27FC236}">
                  <a16:creationId xmlns:a16="http://schemas.microsoft.com/office/drawing/2014/main" id="{03E70095-3DB5-115F-770F-457CC17E717C}"/>
                </a:ext>
              </a:extLst>
            </p:cNvPr>
            <p:cNvSpPr/>
            <p:nvPr/>
          </p:nvSpPr>
          <p:spPr>
            <a:xfrm>
              <a:off x="7767241" y="3469148"/>
              <a:ext cx="692585" cy="207900"/>
            </a:xfrm>
            <a:prstGeom prst="roundRect">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16/10/2025</a:t>
              </a:r>
            </a:p>
          </p:txBody>
        </p:sp>
        <p:sp>
          <p:nvSpPr>
            <p:cNvPr id="45" name="Rectangle: Rounded Corners 44">
              <a:extLst>
                <a:ext uri="{FF2B5EF4-FFF2-40B4-BE49-F238E27FC236}">
                  <a16:creationId xmlns:a16="http://schemas.microsoft.com/office/drawing/2014/main" id="{DEC56C2D-B8BA-05CC-09AF-C1F22BE27ED3}"/>
                </a:ext>
              </a:extLst>
            </p:cNvPr>
            <p:cNvSpPr/>
            <p:nvPr/>
          </p:nvSpPr>
          <p:spPr>
            <a:xfrm>
              <a:off x="6531113" y="3690633"/>
              <a:ext cx="1193463" cy="207900"/>
            </a:xfrm>
            <a:prstGeom prst="roundRect">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Service Type</a:t>
              </a:r>
            </a:p>
          </p:txBody>
        </p:sp>
        <p:sp>
          <p:nvSpPr>
            <p:cNvPr id="46" name="Rectangle: Rounded Corners 45">
              <a:extLst>
                <a:ext uri="{FF2B5EF4-FFF2-40B4-BE49-F238E27FC236}">
                  <a16:creationId xmlns:a16="http://schemas.microsoft.com/office/drawing/2014/main" id="{1FA0C1D6-5066-CB2C-6420-5B9DB5648BC4}"/>
                </a:ext>
              </a:extLst>
            </p:cNvPr>
            <p:cNvSpPr/>
            <p:nvPr/>
          </p:nvSpPr>
          <p:spPr>
            <a:xfrm>
              <a:off x="7767241" y="3690632"/>
              <a:ext cx="692585" cy="207900"/>
            </a:xfrm>
            <a:prstGeom prst="roundRect">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Medical Certificate</a:t>
              </a:r>
            </a:p>
          </p:txBody>
        </p:sp>
      </p:grpSp>
      <p:grpSp>
        <p:nvGrpSpPr>
          <p:cNvPr id="20" name="Group 19">
            <a:extLst>
              <a:ext uri="{FF2B5EF4-FFF2-40B4-BE49-F238E27FC236}">
                <a16:creationId xmlns:a16="http://schemas.microsoft.com/office/drawing/2014/main" id="{35C5955E-DE98-094E-3ABB-D0CDCDCE4F6D}"/>
              </a:ext>
            </a:extLst>
          </p:cNvPr>
          <p:cNvGrpSpPr/>
          <p:nvPr/>
        </p:nvGrpSpPr>
        <p:grpSpPr>
          <a:xfrm>
            <a:off x="7403229" y="1691015"/>
            <a:ext cx="2658148" cy="1131272"/>
            <a:chOff x="6466821" y="1655390"/>
            <a:chExt cx="1993611" cy="848454"/>
          </a:xfrm>
        </p:grpSpPr>
        <p:sp>
          <p:nvSpPr>
            <p:cNvPr id="10" name="Rectangle: Rounded Corners 9">
              <a:extLst>
                <a:ext uri="{FF2B5EF4-FFF2-40B4-BE49-F238E27FC236}">
                  <a16:creationId xmlns:a16="http://schemas.microsoft.com/office/drawing/2014/main" id="{4ACECEF7-91C5-B467-7E07-6CCE80162EDC}"/>
                </a:ext>
              </a:extLst>
            </p:cNvPr>
            <p:cNvSpPr/>
            <p:nvPr/>
          </p:nvSpPr>
          <p:spPr>
            <a:xfrm>
              <a:off x="6531113" y="1853361"/>
              <a:ext cx="1193463" cy="207749"/>
            </a:xfrm>
            <a:prstGeom prst="roundRect">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Patient Name</a:t>
              </a:r>
            </a:p>
          </p:txBody>
        </p:sp>
        <p:sp>
          <p:nvSpPr>
            <p:cNvPr id="11" name="Rectangle: Rounded Corners 10">
              <a:extLst>
                <a:ext uri="{FF2B5EF4-FFF2-40B4-BE49-F238E27FC236}">
                  <a16:creationId xmlns:a16="http://schemas.microsoft.com/office/drawing/2014/main" id="{76BCB16D-6A4F-47D8-7AFD-51E2E4E31BAB}"/>
                </a:ext>
              </a:extLst>
            </p:cNvPr>
            <p:cNvSpPr/>
            <p:nvPr/>
          </p:nvSpPr>
          <p:spPr>
            <a:xfrm>
              <a:off x="7767237" y="1853361"/>
              <a:ext cx="692589" cy="207749"/>
            </a:xfrm>
            <a:prstGeom prst="roundRect">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Jane Doe</a:t>
              </a:r>
            </a:p>
          </p:txBody>
        </p:sp>
        <p:sp>
          <p:nvSpPr>
            <p:cNvPr id="14" name="Rectangle: Rounded Corners 13">
              <a:extLst>
                <a:ext uri="{FF2B5EF4-FFF2-40B4-BE49-F238E27FC236}">
                  <a16:creationId xmlns:a16="http://schemas.microsoft.com/office/drawing/2014/main" id="{61B37B13-60EF-D7C7-5C01-595B0F72233A}"/>
                </a:ext>
              </a:extLst>
            </p:cNvPr>
            <p:cNvSpPr/>
            <p:nvPr/>
          </p:nvSpPr>
          <p:spPr>
            <a:xfrm>
              <a:off x="6531113" y="2074728"/>
              <a:ext cx="1193463" cy="207749"/>
            </a:xfrm>
            <a:prstGeom prst="roundRect">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Start of Incapacity</a:t>
              </a:r>
            </a:p>
          </p:txBody>
        </p:sp>
        <p:sp>
          <p:nvSpPr>
            <p:cNvPr id="15" name="Rectangle: Rounded Corners 14">
              <a:extLst>
                <a:ext uri="{FF2B5EF4-FFF2-40B4-BE49-F238E27FC236}">
                  <a16:creationId xmlns:a16="http://schemas.microsoft.com/office/drawing/2014/main" id="{AD843BB6-6EFB-3214-7863-3F12C756EEE1}"/>
                </a:ext>
              </a:extLst>
            </p:cNvPr>
            <p:cNvSpPr/>
            <p:nvPr/>
          </p:nvSpPr>
          <p:spPr>
            <a:xfrm>
              <a:off x="7767238" y="2074728"/>
              <a:ext cx="693194" cy="207749"/>
            </a:xfrm>
            <a:prstGeom prst="roundRect">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16/10/2025</a:t>
              </a:r>
            </a:p>
          </p:txBody>
        </p:sp>
        <p:sp>
          <p:nvSpPr>
            <p:cNvPr id="16" name="Rectangle: Rounded Corners 15">
              <a:extLst>
                <a:ext uri="{FF2B5EF4-FFF2-40B4-BE49-F238E27FC236}">
                  <a16:creationId xmlns:a16="http://schemas.microsoft.com/office/drawing/2014/main" id="{DCA8F85A-1E5E-6C75-33BC-764944A11DB1}"/>
                </a:ext>
              </a:extLst>
            </p:cNvPr>
            <p:cNvSpPr/>
            <p:nvPr/>
          </p:nvSpPr>
          <p:spPr>
            <a:xfrm>
              <a:off x="6531113" y="2296095"/>
              <a:ext cx="1193463" cy="207749"/>
            </a:xfrm>
            <a:prstGeom prst="roundRect">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t>End of Incapacity</a:t>
              </a:r>
            </a:p>
          </p:txBody>
        </p:sp>
        <p:sp>
          <p:nvSpPr>
            <p:cNvPr id="17" name="Rectangle: Rounded Corners 16">
              <a:extLst>
                <a:ext uri="{FF2B5EF4-FFF2-40B4-BE49-F238E27FC236}">
                  <a16:creationId xmlns:a16="http://schemas.microsoft.com/office/drawing/2014/main" id="{2713BF40-CB22-DFAE-4DA9-A6035D157310}"/>
                </a:ext>
              </a:extLst>
            </p:cNvPr>
            <p:cNvSpPr/>
            <p:nvPr/>
          </p:nvSpPr>
          <p:spPr>
            <a:xfrm>
              <a:off x="7767238" y="2296095"/>
              <a:ext cx="692588" cy="207749"/>
            </a:xfrm>
            <a:prstGeom prst="roundRect">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29/10/2025</a:t>
              </a:r>
            </a:p>
          </p:txBody>
        </p:sp>
        <p:sp>
          <p:nvSpPr>
            <p:cNvPr id="55" name="TextBox 54">
              <a:extLst>
                <a:ext uri="{FF2B5EF4-FFF2-40B4-BE49-F238E27FC236}">
                  <a16:creationId xmlns:a16="http://schemas.microsoft.com/office/drawing/2014/main" id="{57EA4FF3-F03D-DD1B-8651-13579E97EDC9}"/>
                </a:ext>
              </a:extLst>
            </p:cNvPr>
            <p:cNvSpPr txBox="1"/>
            <p:nvPr/>
          </p:nvSpPr>
          <p:spPr>
            <a:xfrm>
              <a:off x="6466821" y="1655390"/>
              <a:ext cx="1357313" cy="207749"/>
            </a:xfrm>
            <a:prstGeom prst="rect">
              <a:avLst/>
            </a:prstGeom>
            <a:noFill/>
          </p:spPr>
          <p:txBody>
            <a:bodyPr wrap="square" rtlCol="0">
              <a:spAutoFit/>
            </a:bodyPr>
            <a:lstStyle/>
            <a:p>
              <a:r>
                <a:rPr lang="en-AU" sz="1200" b="1" dirty="0"/>
                <a:t>Patient Details</a:t>
              </a:r>
            </a:p>
          </p:txBody>
        </p:sp>
        <p:cxnSp>
          <p:nvCxnSpPr>
            <p:cNvPr id="68" name="Straight Connector 67">
              <a:extLst>
                <a:ext uri="{FF2B5EF4-FFF2-40B4-BE49-F238E27FC236}">
                  <a16:creationId xmlns:a16="http://schemas.microsoft.com/office/drawing/2014/main" id="{6901DAF7-B657-AFB4-B068-4DD5A28DED39}"/>
                </a:ext>
              </a:extLst>
            </p:cNvPr>
            <p:cNvCxnSpPr>
              <a:cxnSpLocks/>
            </p:cNvCxnSpPr>
            <p:nvPr/>
          </p:nvCxnSpPr>
          <p:spPr>
            <a:xfrm>
              <a:off x="6531115" y="1832457"/>
              <a:ext cx="1928711"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5F3C4A5-79BB-E46B-AA49-33472E9EF2DD}"/>
              </a:ext>
            </a:extLst>
          </p:cNvPr>
          <p:cNvSpPr txBox="1"/>
          <p:nvPr/>
        </p:nvSpPr>
        <p:spPr>
          <a:xfrm>
            <a:off x="566064" y="994938"/>
            <a:ext cx="8479201" cy="369332"/>
          </a:xfrm>
          <a:prstGeom prst="rect">
            <a:avLst/>
          </a:prstGeom>
          <a:noFill/>
        </p:spPr>
        <p:txBody>
          <a:bodyPr wrap="square" rtlCol="0">
            <a:spAutoFit/>
          </a:bodyPr>
          <a:lstStyle/>
          <a:p>
            <a:r>
              <a:rPr lang="en-AU" b="1" dirty="0">
                <a:solidFill>
                  <a:schemeClr val="accent1"/>
                </a:solidFill>
                <a:latin typeface="+mj-lt"/>
              </a:rPr>
              <a:t>Ensure payments are compliant and capacity evidence is on file</a:t>
            </a:r>
          </a:p>
        </p:txBody>
      </p:sp>
      <p:sp>
        <p:nvSpPr>
          <p:cNvPr id="2" name="TextBox 1">
            <a:extLst>
              <a:ext uri="{FF2B5EF4-FFF2-40B4-BE49-F238E27FC236}">
                <a16:creationId xmlns:a16="http://schemas.microsoft.com/office/drawing/2014/main" id="{EB57F1A0-0D15-4586-5FFB-C083D36EF503}"/>
              </a:ext>
            </a:extLst>
          </p:cNvPr>
          <p:cNvSpPr txBox="1"/>
          <p:nvPr/>
        </p:nvSpPr>
        <p:spPr>
          <a:xfrm>
            <a:off x="566064" y="2111767"/>
            <a:ext cx="3989634" cy="369332"/>
          </a:xfrm>
          <a:prstGeom prst="rect">
            <a:avLst/>
          </a:prstGeom>
          <a:noFill/>
        </p:spPr>
        <p:txBody>
          <a:bodyPr wrap="square" rtlCol="0">
            <a:spAutoFit/>
          </a:bodyPr>
          <a:lstStyle/>
          <a:p>
            <a:pPr algn="ctr"/>
            <a:r>
              <a:rPr lang="en-AU" dirty="0"/>
              <a:t>Certificate of Capacity</a:t>
            </a:r>
          </a:p>
        </p:txBody>
      </p:sp>
      <p:sp>
        <p:nvSpPr>
          <p:cNvPr id="6" name="Rectangle: Rounded Corners 5">
            <a:extLst>
              <a:ext uri="{FF2B5EF4-FFF2-40B4-BE49-F238E27FC236}">
                <a16:creationId xmlns:a16="http://schemas.microsoft.com/office/drawing/2014/main" id="{22FD9168-B041-F344-6D89-C2C32B7FED80}"/>
              </a:ext>
            </a:extLst>
          </p:cNvPr>
          <p:cNvSpPr/>
          <p:nvPr/>
        </p:nvSpPr>
        <p:spPr>
          <a:xfrm>
            <a:off x="232665" y="1675820"/>
            <a:ext cx="5401340" cy="3994878"/>
          </a:xfrm>
          <a:prstGeom prst="roundRect">
            <a:avLst>
              <a:gd name="adj" fmla="val 3062"/>
            </a:avLst>
          </a:prstGeom>
          <a:solidFill>
            <a:schemeClr val="accent2">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7" name="Group 6">
            <a:extLst>
              <a:ext uri="{FF2B5EF4-FFF2-40B4-BE49-F238E27FC236}">
                <a16:creationId xmlns:a16="http://schemas.microsoft.com/office/drawing/2014/main" id="{34E41615-2D7C-F904-BB85-5ECFEFDE2C2D}"/>
              </a:ext>
            </a:extLst>
          </p:cNvPr>
          <p:cNvGrpSpPr/>
          <p:nvPr/>
        </p:nvGrpSpPr>
        <p:grpSpPr>
          <a:xfrm>
            <a:off x="6514582" y="4471440"/>
            <a:ext cx="4789760" cy="1488516"/>
            <a:chOff x="5358560" y="3259049"/>
            <a:chExt cx="3592320" cy="803402"/>
          </a:xfrm>
        </p:grpSpPr>
        <p:sp>
          <p:nvSpPr>
            <p:cNvPr id="21" name="TextBox 20">
              <a:extLst>
                <a:ext uri="{FF2B5EF4-FFF2-40B4-BE49-F238E27FC236}">
                  <a16:creationId xmlns:a16="http://schemas.microsoft.com/office/drawing/2014/main" id="{0EE6C3D8-CB42-6238-C58D-D1F26E9A005E}"/>
                </a:ext>
              </a:extLst>
            </p:cNvPr>
            <p:cNvSpPr txBox="1"/>
            <p:nvPr/>
          </p:nvSpPr>
          <p:spPr>
            <a:xfrm>
              <a:off x="6190364" y="3259049"/>
              <a:ext cx="1928711" cy="149506"/>
            </a:xfrm>
            <a:prstGeom prst="rect">
              <a:avLst/>
            </a:prstGeom>
            <a:noFill/>
          </p:spPr>
          <p:txBody>
            <a:bodyPr wrap="square" rtlCol="0">
              <a:spAutoFit/>
            </a:bodyPr>
            <a:lstStyle/>
            <a:p>
              <a:pPr algn="ctr"/>
              <a:r>
                <a:rPr lang="en-AU" sz="1200" b="1" dirty="0"/>
                <a:t>Weekly Payment Schedule</a:t>
              </a:r>
            </a:p>
          </p:txBody>
        </p:sp>
        <p:sp>
          <p:nvSpPr>
            <p:cNvPr id="25" name="Rectangle: Rounded Corners 24">
              <a:extLst>
                <a:ext uri="{FF2B5EF4-FFF2-40B4-BE49-F238E27FC236}">
                  <a16:creationId xmlns:a16="http://schemas.microsoft.com/office/drawing/2014/main" id="{699AEA9F-FB27-146D-0D42-4F28972F1152}"/>
                </a:ext>
              </a:extLst>
            </p:cNvPr>
            <p:cNvSpPr/>
            <p:nvPr/>
          </p:nvSpPr>
          <p:spPr>
            <a:xfrm>
              <a:off x="5358560" y="3469145"/>
              <a:ext cx="2366017" cy="207904"/>
            </a:xfrm>
            <a:prstGeom prst="roundRect">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For the period: 20/10/25 – 26/10/25</a:t>
              </a:r>
            </a:p>
          </p:txBody>
        </p:sp>
        <p:sp>
          <p:nvSpPr>
            <p:cNvPr id="26" name="Rectangle: Rounded Corners 25">
              <a:extLst>
                <a:ext uri="{FF2B5EF4-FFF2-40B4-BE49-F238E27FC236}">
                  <a16:creationId xmlns:a16="http://schemas.microsoft.com/office/drawing/2014/main" id="{565762B4-CE65-B3F6-6CEE-E60DA9F7939C}"/>
                </a:ext>
              </a:extLst>
            </p:cNvPr>
            <p:cNvSpPr/>
            <p:nvPr/>
          </p:nvSpPr>
          <p:spPr>
            <a:xfrm>
              <a:off x="7767241" y="3469148"/>
              <a:ext cx="1183639" cy="207900"/>
            </a:xfrm>
            <a:prstGeom prst="roundRect">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accent1"/>
                  </a:solidFill>
                </a:rPr>
                <a:t>Processed </a:t>
              </a:r>
            </a:p>
          </p:txBody>
        </p:sp>
        <p:sp>
          <p:nvSpPr>
            <p:cNvPr id="29" name="Rectangle: Rounded Corners 28">
              <a:extLst>
                <a:ext uri="{FF2B5EF4-FFF2-40B4-BE49-F238E27FC236}">
                  <a16:creationId xmlns:a16="http://schemas.microsoft.com/office/drawing/2014/main" id="{D254B8AE-2001-8F64-7F46-BBE0E4FE5855}"/>
                </a:ext>
              </a:extLst>
            </p:cNvPr>
            <p:cNvSpPr/>
            <p:nvPr/>
          </p:nvSpPr>
          <p:spPr>
            <a:xfrm>
              <a:off x="5358560" y="3690631"/>
              <a:ext cx="2366017" cy="371820"/>
            </a:xfrm>
            <a:prstGeom prst="roundRect">
              <a:avLst>
                <a:gd name="adj" fmla="val 8540"/>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For the period: 27/10/25 – 2/11/25</a:t>
              </a:r>
            </a:p>
          </p:txBody>
        </p:sp>
        <p:sp>
          <p:nvSpPr>
            <p:cNvPr id="30" name="Rectangle: Rounded Corners 29">
              <a:extLst>
                <a:ext uri="{FF2B5EF4-FFF2-40B4-BE49-F238E27FC236}">
                  <a16:creationId xmlns:a16="http://schemas.microsoft.com/office/drawing/2014/main" id="{F739F9C8-D870-C7EA-0F27-218DA1B10FF8}"/>
                </a:ext>
              </a:extLst>
            </p:cNvPr>
            <p:cNvSpPr/>
            <p:nvPr/>
          </p:nvSpPr>
          <p:spPr>
            <a:xfrm>
              <a:off x="7767241" y="3690632"/>
              <a:ext cx="1183639" cy="371812"/>
            </a:xfrm>
            <a:prstGeom prst="roundRect">
              <a:avLst/>
            </a:prstGeom>
            <a:solidFill>
              <a:srgbClr val="FCE6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b="1" dirty="0">
                  <a:solidFill>
                    <a:schemeClr val="accent1"/>
                  </a:solidFill>
                </a:rPr>
                <a:t>Issue Reminder to update CoC</a:t>
              </a:r>
              <a:endParaRPr lang="en-AU" sz="1000" dirty="0">
                <a:solidFill>
                  <a:schemeClr val="accent1"/>
                </a:solidFill>
              </a:endParaRPr>
            </a:p>
          </p:txBody>
        </p:sp>
      </p:grpSp>
      <p:sp>
        <p:nvSpPr>
          <p:cNvPr id="31" name="Isosceles Triangle 30">
            <a:extLst>
              <a:ext uri="{FF2B5EF4-FFF2-40B4-BE49-F238E27FC236}">
                <a16:creationId xmlns:a16="http://schemas.microsoft.com/office/drawing/2014/main" id="{F328B7B9-558B-9B7C-F054-9F7D16D7B12F}"/>
              </a:ext>
            </a:extLst>
          </p:cNvPr>
          <p:cNvSpPr/>
          <p:nvPr/>
        </p:nvSpPr>
        <p:spPr>
          <a:xfrm rot="10800000">
            <a:off x="8705150" y="3925979"/>
            <a:ext cx="408624" cy="408623"/>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3" name="Graphic 32" descr="Checkbox Ticked with solid fill">
            <a:extLst>
              <a:ext uri="{FF2B5EF4-FFF2-40B4-BE49-F238E27FC236}">
                <a16:creationId xmlns:a16="http://schemas.microsoft.com/office/drawing/2014/main" id="{47E8E313-7CCA-59E8-A93C-AD0EDE83C7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74944" y="4848984"/>
            <a:ext cx="408625" cy="408625"/>
          </a:xfrm>
          <a:prstGeom prst="rect">
            <a:avLst/>
          </a:prstGeom>
        </p:spPr>
      </p:pic>
    </p:spTree>
    <p:extLst>
      <p:ext uri="{BB962C8B-B14F-4D97-AF65-F5344CB8AC3E}">
        <p14:creationId xmlns:p14="http://schemas.microsoft.com/office/powerpoint/2010/main" val="108862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27E16-DDB4-FC9E-E62C-0D3496A777F7}"/>
            </a:ext>
          </a:extLst>
        </p:cNvPr>
        <p:cNvGrpSpPr/>
        <p:nvPr/>
      </p:nvGrpSpPr>
      <p:grpSpPr>
        <a:xfrm>
          <a:off x="0" y="0"/>
          <a:ext cx="0" cy="0"/>
          <a:chOff x="0" y="0"/>
          <a:chExt cx="0" cy="0"/>
        </a:xfrm>
      </p:grpSpPr>
      <p:sp>
        <p:nvSpPr>
          <p:cNvPr id="69" name="TextBox 68">
            <a:extLst>
              <a:ext uri="{FF2B5EF4-FFF2-40B4-BE49-F238E27FC236}">
                <a16:creationId xmlns:a16="http://schemas.microsoft.com/office/drawing/2014/main" id="{283CF6E4-3EDF-E0E5-1EBD-B5772D2470F0}"/>
              </a:ext>
            </a:extLst>
          </p:cNvPr>
          <p:cNvSpPr txBox="1"/>
          <p:nvPr/>
        </p:nvSpPr>
        <p:spPr>
          <a:xfrm>
            <a:off x="527380" y="330581"/>
            <a:ext cx="11537029" cy="666786"/>
          </a:xfrm>
          <a:prstGeom prst="rect">
            <a:avLst/>
          </a:prstGeom>
          <a:noFill/>
        </p:spPr>
        <p:txBody>
          <a:bodyPr wrap="square" rtlCol="0">
            <a:spAutoFit/>
          </a:bodyPr>
          <a:lstStyle/>
          <a:p>
            <a:r>
              <a:rPr lang="en-AU" sz="3733" b="1" dirty="0">
                <a:solidFill>
                  <a:schemeClr val="accent1"/>
                </a:solidFill>
                <a:latin typeface="+mj-lt"/>
              </a:rPr>
              <a:t>D – Extraction and summarisation of complex IME reports</a:t>
            </a:r>
          </a:p>
        </p:txBody>
      </p:sp>
      <p:sp>
        <p:nvSpPr>
          <p:cNvPr id="8" name="Isosceles Triangle 7">
            <a:extLst>
              <a:ext uri="{FF2B5EF4-FFF2-40B4-BE49-F238E27FC236}">
                <a16:creationId xmlns:a16="http://schemas.microsoft.com/office/drawing/2014/main" id="{1C0E4EF7-754D-579B-E8A2-FFBA1956BA5C}"/>
              </a:ext>
            </a:extLst>
          </p:cNvPr>
          <p:cNvSpPr/>
          <p:nvPr/>
        </p:nvSpPr>
        <p:spPr>
          <a:xfrm rot="5400000">
            <a:off x="6397847" y="3396150"/>
            <a:ext cx="408624" cy="408623"/>
          </a:xfrm>
          <a:prstGeom prs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7" name="Group 6">
            <a:extLst>
              <a:ext uri="{FF2B5EF4-FFF2-40B4-BE49-F238E27FC236}">
                <a16:creationId xmlns:a16="http://schemas.microsoft.com/office/drawing/2014/main" id="{D3679EC6-2D2E-2A28-681A-E13741B9686A}"/>
              </a:ext>
            </a:extLst>
          </p:cNvPr>
          <p:cNvGrpSpPr/>
          <p:nvPr/>
        </p:nvGrpSpPr>
        <p:grpSpPr>
          <a:xfrm>
            <a:off x="7091081" y="1586438"/>
            <a:ext cx="4470781" cy="4028046"/>
            <a:chOff x="5358560" y="3247812"/>
            <a:chExt cx="3353086" cy="1459140"/>
          </a:xfrm>
        </p:grpSpPr>
        <p:sp>
          <p:nvSpPr>
            <p:cNvPr id="21" name="TextBox 20">
              <a:extLst>
                <a:ext uri="{FF2B5EF4-FFF2-40B4-BE49-F238E27FC236}">
                  <a16:creationId xmlns:a16="http://schemas.microsoft.com/office/drawing/2014/main" id="{E6B5D85E-74EC-9C53-CD36-9D463574D1D9}"/>
                </a:ext>
              </a:extLst>
            </p:cNvPr>
            <p:cNvSpPr txBox="1"/>
            <p:nvPr/>
          </p:nvSpPr>
          <p:spPr>
            <a:xfrm>
              <a:off x="5944854" y="3247812"/>
              <a:ext cx="2180498" cy="100342"/>
            </a:xfrm>
            <a:prstGeom prst="rect">
              <a:avLst/>
            </a:prstGeom>
            <a:noFill/>
          </p:spPr>
          <p:txBody>
            <a:bodyPr wrap="square" rtlCol="0">
              <a:spAutoFit/>
            </a:bodyPr>
            <a:lstStyle/>
            <a:p>
              <a:r>
                <a:rPr lang="en-AU" sz="1200" b="1" dirty="0"/>
                <a:t>Summary and Plain English Explanation</a:t>
              </a:r>
            </a:p>
          </p:txBody>
        </p:sp>
        <p:sp>
          <p:nvSpPr>
            <p:cNvPr id="29" name="Rectangle: Rounded Corners 28">
              <a:extLst>
                <a:ext uri="{FF2B5EF4-FFF2-40B4-BE49-F238E27FC236}">
                  <a16:creationId xmlns:a16="http://schemas.microsoft.com/office/drawing/2014/main" id="{3B29C991-C175-A5E7-CB11-ADE7E1C5EC37}"/>
                </a:ext>
              </a:extLst>
            </p:cNvPr>
            <p:cNvSpPr/>
            <p:nvPr/>
          </p:nvSpPr>
          <p:spPr>
            <a:xfrm>
              <a:off x="5358560" y="3397318"/>
              <a:ext cx="3353086" cy="1309634"/>
            </a:xfrm>
            <a:prstGeom prst="roundRect">
              <a:avLst>
                <a:gd name="adj" fmla="val 2989"/>
              </a:avLst>
            </a:prstGeom>
            <a:solidFill>
              <a:srgbClr val="EA66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b="1" dirty="0"/>
                <a:t>Findings</a:t>
              </a:r>
              <a:endParaRPr lang="en-AU" sz="1200" dirty="0"/>
            </a:p>
            <a:p>
              <a:pPr marL="171450" indent="-171450">
                <a:buFont typeface="Arial" panose="020B0604020202020204" pitchFamily="34" charset="0"/>
                <a:buChar char="•"/>
              </a:pPr>
              <a:r>
                <a:rPr lang="en-AU" sz="1200" dirty="0"/>
                <a:t>ATFL: high-grade partial tear</a:t>
              </a:r>
            </a:p>
            <a:p>
              <a:pPr marL="171450" indent="-171450">
                <a:buFont typeface="Arial" panose="020B0604020202020204" pitchFamily="34" charset="0"/>
                <a:buChar char="•"/>
              </a:pPr>
              <a:r>
                <a:rPr lang="en-AU" sz="1200" dirty="0"/>
                <a:t>CFL: complete tear</a:t>
              </a:r>
            </a:p>
            <a:p>
              <a:pPr marL="171450" indent="-171450">
                <a:buFont typeface="Arial" panose="020B0604020202020204" pitchFamily="34" charset="0"/>
                <a:buChar char="•"/>
              </a:pPr>
              <a:r>
                <a:rPr lang="en-AU" sz="1200" dirty="0"/>
                <a:t>PTFL: partial tear</a:t>
              </a:r>
            </a:p>
            <a:p>
              <a:pPr marL="171450" indent="-171450">
                <a:buFont typeface="Arial" panose="020B0604020202020204" pitchFamily="34" charset="0"/>
                <a:buChar char="•"/>
              </a:pPr>
              <a:r>
                <a:rPr lang="en-AU" sz="1200" dirty="0"/>
                <a:t>Deep deltoid: partial tear; superficial deltoid intact</a:t>
              </a:r>
            </a:p>
            <a:p>
              <a:pPr marL="171450" indent="-171450">
                <a:buFont typeface="Arial" panose="020B0604020202020204" pitchFamily="34" charset="0"/>
                <a:buChar char="•"/>
              </a:pPr>
              <a:r>
                <a:rPr lang="en-AU" sz="1200" dirty="0"/>
                <a:t>Bone bruising: distal fibula, talar dome, medial malleolus</a:t>
              </a:r>
            </a:p>
            <a:p>
              <a:pPr marL="171450" indent="-171450">
                <a:buFont typeface="Arial" panose="020B0604020202020204" pitchFamily="34" charset="0"/>
                <a:buChar char="•"/>
              </a:pPr>
              <a:r>
                <a:rPr lang="en-AU" sz="1200" dirty="0"/>
                <a:t>No syndesmotic injury or fracture</a:t>
              </a:r>
            </a:p>
            <a:p>
              <a:pPr marL="171450" indent="-171450">
                <a:buFont typeface="Arial" panose="020B0604020202020204" pitchFamily="34" charset="0"/>
                <a:buChar char="•"/>
              </a:pPr>
              <a:r>
                <a:rPr lang="en-AU" sz="1200" dirty="0"/>
                <a:t>Tendons and midfoot normal</a:t>
              </a:r>
            </a:p>
            <a:p>
              <a:endParaRPr lang="en-AU" sz="1200" b="1" dirty="0"/>
            </a:p>
            <a:p>
              <a:r>
                <a:rPr lang="en-AU" sz="1200" b="1" dirty="0"/>
                <a:t>Plain English</a:t>
              </a:r>
              <a:br>
                <a:rPr lang="en-AU" sz="1200" dirty="0"/>
              </a:br>
              <a:r>
                <a:rPr lang="en-AU" sz="1200" dirty="0"/>
                <a:t>Severe ankle sprain with multiple torn ligaments and bone bruising, but no fracture or high-ankle injury.</a:t>
              </a:r>
            </a:p>
          </p:txBody>
        </p:sp>
      </p:grpSp>
      <p:pic>
        <p:nvPicPr>
          <p:cNvPr id="4" name="Picture 3">
            <a:extLst>
              <a:ext uri="{FF2B5EF4-FFF2-40B4-BE49-F238E27FC236}">
                <a16:creationId xmlns:a16="http://schemas.microsoft.com/office/drawing/2014/main" id="{35C5B1B4-F95D-0BAC-4821-BD5408F4DC57}"/>
              </a:ext>
            </a:extLst>
          </p:cNvPr>
          <p:cNvPicPr>
            <a:picLocks noChangeAspect="1"/>
          </p:cNvPicPr>
          <p:nvPr/>
        </p:nvPicPr>
        <p:blipFill>
          <a:blip r:embed="rId3"/>
          <a:stretch>
            <a:fillRect/>
          </a:stretch>
        </p:blipFill>
        <p:spPr>
          <a:xfrm>
            <a:off x="877275" y="1281721"/>
            <a:ext cx="4841631" cy="4841631"/>
          </a:xfrm>
          <a:prstGeom prst="rect">
            <a:avLst/>
          </a:prstGeom>
        </p:spPr>
      </p:pic>
    </p:spTree>
    <p:extLst>
      <p:ext uri="{BB962C8B-B14F-4D97-AF65-F5344CB8AC3E}">
        <p14:creationId xmlns:p14="http://schemas.microsoft.com/office/powerpoint/2010/main" val="3232594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01040-A904-AABC-1B64-78FEFCF890BE}"/>
            </a:ext>
          </a:extLst>
        </p:cNvPr>
        <p:cNvGrpSpPr/>
        <p:nvPr/>
      </p:nvGrpSpPr>
      <p:grpSpPr>
        <a:xfrm>
          <a:off x="0" y="0"/>
          <a:ext cx="0" cy="0"/>
          <a:chOff x="0" y="0"/>
          <a:chExt cx="0" cy="0"/>
        </a:xfrm>
      </p:grpSpPr>
      <p:sp>
        <p:nvSpPr>
          <p:cNvPr id="69" name="TextBox 68">
            <a:extLst>
              <a:ext uri="{FF2B5EF4-FFF2-40B4-BE49-F238E27FC236}">
                <a16:creationId xmlns:a16="http://schemas.microsoft.com/office/drawing/2014/main" id="{DE1CD653-CD1E-C7A1-B852-16C046F8DAF7}"/>
              </a:ext>
            </a:extLst>
          </p:cNvPr>
          <p:cNvSpPr txBox="1"/>
          <p:nvPr/>
        </p:nvSpPr>
        <p:spPr>
          <a:xfrm>
            <a:off x="527380" y="245523"/>
            <a:ext cx="11537029" cy="666786"/>
          </a:xfrm>
          <a:prstGeom prst="rect">
            <a:avLst/>
          </a:prstGeom>
          <a:noFill/>
        </p:spPr>
        <p:txBody>
          <a:bodyPr wrap="square" rtlCol="0">
            <a:spAutoFit/>
          </a:bodyPr>
          <a:lstStyle/>
          <a:p>
            <a:r>
              <a:rPr lang="en-AU" sz="3733" b="1" dirty="0">
                <a:solidFill>
                  <a:schemeClr val="accent1"/>
                </a:solidFill>
                <a:latin typeface="+mj-lt"/>
              </a:rPr>
              <a:t>E – Claim Closure Quality Assurance Check</a:t>
            </a:r>
          </a:p>
        </p:txBody>
      </p:sp>
      <p:sp>
        <p:nvSpPr>
          <p:cNvPr id="3" name="TextBox 2">
            <a:extLst>
              <a:ext uri="{FF2B5EF4-FFF2-40B4-BE49-F238E27FC236}">
                <a16:creationId xmlns:a16="http://schemas.microsoft.com/office/drawing/2014/main" id="{09973888-AE56-22E5-2A69-6A57B0543AAD}"/>
              </a:ext>
            </a:extLst>
          </p:cNvPr>
          <p:cNvSpPr txBox="1"/>
          <p:nvPr/>
        </p:nvSpPr>
        <p:spPr>
          <a:xfrm>
            <a:off x="188558" y="1020726"/>
            <a:ext cx="5768515" cy="5262979"/>
          </a:xfrm>
          <a:prstGeom prst="rect">
            <a:avLst/>
          </a:prstGeom>
          <a:noFill/>
        </p:spPr>
        <p:txBody>
          <a:bodyPr wrap="square">
            <a:spAutoFit/>
          </a:bodyPr>
          <a:lstStyle/>
          <a:p>
            <a:pPr>
              <a:buNone/>
            </a:pPr>
            <a:r>
              <a:rPr lang="en-US" sz="1400" b="1" dirty="0"/>
              <a:t>1) Core admin &amp; liability</a:t>
            </a:r>
          </a:p>
          <a:p>
            <a:r>
              <a:rPr lang="en-US" sz="1400" dirty="0"/>
              <a:t>✅ Claim number, worker/employer details match across all docs</a:t>
            </a:r>
          </a:p>
          <a:p>
            <a:r>
              <a:rPr lang="en-US" sz="1400" dirty="0"/>
              <a:t>✅ Mechanism of injury consistent across notification, IME, provider notes</a:t>
            </a:r>
          </a:p>
          <a:p>
            <a:r>
              <a:rPr lang="en-US" sz="1400" dirty="0"/>
              <a:t>✅ Liability decision issued (date + reasons recorded)</a:t>
            </a:r>
          </a:p>
          <a:p>
            <a:r>
              <a:rPr lang="en-US" sz="1400" dirty="0"/>
              <a:t>❓ Consent not on file for medical info-sharing </a:t>
            </a:r>
            <a:br>
              <a:rPr lang="en-US" sz="1400" dirty="0"/>
            </a:br>
            <a:r>
              <a:rPr lang="en-US" sz="1400" dirty="0"/>
              <a:t>❓ Employer incident report not uploaded – referred to in claims notes.</a:t>
            </a:r>
            <a:br>
              <a:rPr lang="en-US" sz="1400" dirty="0"/>
            </a:br>
            <a:endParaRPr lang="en-US" sz="1400" dirty="0"/>
          </a:p>
          <a:p>
            <a:pPr>
              <a:buNone/>
            </a:pPr>
            <a:r>
              <a:rPr lang="en-US" sz="1400" b="1" dirty="0"/>
              <a:t>2) Capacity &amp; certification</a:t>
            </a:r>
          </a:p>
          <a:p>
            <a:r>
              <a:rPr lang="en-US" sz="1400" dirty="0"/>
              <a:t>✅ Most recent Certificate of Capacity covers last 4 weeks of claim activity</a:t>
            </a:r>
          </a:p>
          <a:p>
            <a:r>
              <a:rPr lang="en-US" sz="1400" dirty="0"/>
              <a:t>❓ Gap in CoC: 03–17 Sep not covered by a certificate.</a:t>
            </a:r>
          </a:p>
          <a:p>
            <a:r>
              <a:rPr lang="en-US" sz="1400" dirty="0"/>
              <a:t>✅ Work capacity decisions documented where capacity changed</a:t>
            </a:r>
          </a:p>
          <a:p>
            <a:r>
              <a:rPr lang="en-US" sz="1400" dirty="0"/>
              <a:t>✅ IME report on file; findings communicated to worker &amp; employer</a:t>
            </a:r>
          </a:p>
          <a:p>
            <a:endParaRPr lang="en-US" sz="1400" dirty="0"/>
          </a:p>
          <a:p>
            <a:pPr>
              <a:buNone/>
            </a:pPr>
            <a:r>
              <a:rPr lang="en-US" sz="1400" b="1" dirty="0"/>
              <a:t>3) Treatment &amp; providers</a:t>
            </a:r>
          </a:p>
          <a:p>
            <a:r>
              <a:rPr lang="en-US" sz="1400" dirty="0"/>
              <a:t>✅ GP and physio treatment plans on file</a:t>
            </a:r>
          </a:p>
          <a:p>
            <a:r>
              <a:rPr lang="en-US" sz="1400" dirty="0"/>
              <a:t>✅ Discharge/closure summary from physio confirms goals met</a:t>
            </a:r>
          </a:p>
          <a:p>
            <a:r>
              <a:rPr lang="en-US" sz="1400" dirty="0"/>
              <a:t>✅ No outstanding investigations or referrals</a:t>
            </a:r>
          </a:p>
          <a:p>
            <a:endParaRPr lang="en-US" sz="1400" dirty="0"/>
          </a:p>
          <a:p>
            <a:pPr>
              <a:buNone/>
            </a:pPr>
            <a:r>
              <a:rPr lang="en-US" sz="1400" b="1" dirty="0"/>
              <a:t>4) Payments &amp; financials</a:t>
            </a:r>
          </a:p>
          <a:p>
            <a:r>
              <a:rPr lang="en-US" sz="1400" dirty="0"/>
              <a:t>✅ PIAWE calculated, audit trail stored; adjustments logged</a:t>
            </a:r>
          </a:p>
          <a:p>
            <a:r>
              <a:rPr lang="en-US" sz="1400" dirty="0"/>
              <a:t>❓ Weekly benefits not paid for 3-17 September</a:t>
            </a:r>
          </a:p>
          <a:p>
            <a:r>
              <a:rPr lang="en-US" sz="1400" dirty="0"/>
              <a:t>❓ Two provider invoices unpaid (Physio 22/10, Imaging 03/11)</a:t>
            </a:r>
          </a:p>
          <a:p>
            <a:r>
              <a:rPr lang="en-US" sz="1400" dirty="0"/>
              <a:t>✅ Travel reimbursements processed where claimed</a:t>
            </a:r>
          </a:p>
          <a:p>
            <a:r>
              <a:rPr lang="en-US" sz="1400" dirty="0"/>
              <a:t>✅ Overpayments check completed; none detected</a:t>
            </a:r>
          </a:p>
        </p:txBody>
      </p:sp>
      <p:sp>
        <p:nvSpPr>
          <p:cNvPr id="4" name="TextBox 3">
            <a:extLst>
              <a:ext uri="{FF2B5EF4-FFF2-40B4-BE49-F238E27FC236}">
                <a16:creationId xmlns:a16="http://schemas.microsoft.com/office/drawing/2014/main" id="{A3438AFC-451D-689A-D30C-7628FCD62D53}"/>
              </a:ext>
            </a:extLst>
          </p:cNvPr>
          <p:cNvSpPr txBox="1"/>
          <p:nvPr/>
        </p:nvSpPr>
        <p:spPr>
          <a:xfrm>
            <a:off x="6084664" y="1614214"/>
            <a:ext cx="6107336" cy="4185761"/>
          </a:xfrm>
          <a:prstGeom prst="rect">
            <a:avLst/>
          </a:prstGeom>
          <a:noFill/>
        </p:spPr>
        <p:txBody>
          <a:bodyPr wrap="square">
            <a:spAutoFit/>
          </a:bodyPr>
          <a:lstStyle/>
          <a:p>
            <a:pPr>
              <a:buNone/>
            </a:pPr>
            <a:r>
              <a:rPr lang="en-US" sz="1400" b="1" dirty="0"/>
              <a:t>5) RTW &amp; duties</a:t>
            </a:r>
          </a:p>
          <a:p>
            <a:r>
              <a:rPr lang="en-US" sz="1400" dirty="0"/>
              <a:t>✅ RTW plan versions 1–3 on file; final plan marked completed</a:t>
            </a:r>
          </a:p>
          <a:p>
            <a:r>
              <a:rPr lang="en-US" sz="1400" dirty="0"/>
              <a:t>✅ Suitable duties offered; worker confirmed acceptance via email</a:t>
            </a:r>
          </a:p>
          <a:p>
            <a:r>
              <a:rPr lang="en-US" sz="1400" dirty="0"/>
              <a:t>❓ Final RTW outcome note (fit for pre-injury duties) not explicitly recorded; implied in physio discharge</a:t>
            </a:r>
          </a:p>
          <a:p>
            <a:endParaRPr lang="en-US" sz="1400" dirty="0"/>
          </a:p>
          <a:p>
            <a:pPr>
              <a:buNone/>
            </a:pPr>
            <a:r>
              <a:rPr lang="en-US" sz="1400" b="1" dirty="0"/>
              <a:t>6) Recoveries &amp; subrogation</a:t>
            </a:r>
          </a:p>
          <a:p>
            <a:r>
              <a:rPr lang="en-US" sz="1400" dirty="0"/>
              <a:t>❓ Potential recovery flagged (wet stairwell—third-party contractor)</a:t>
            </a:r>
          </a:p>
          <a:p>
            <a:r>
              <a:rPr lang="en-US" sz="1400" dirty="0"/>
              <a:t>❓ No letter of demand or liability inquiry to contractor on file</a:t>
            </a:r>
          </a:p>
          <a:p>
            <a:r>
              <a:rPr lang="en-US" sz="1400" dirty="0"/>
              <a:t>✅ Medicare/NDIS queries: not applicable</a:t>
            </a:r>
          </a:p>
          <a:p>
            <a:endParaRPr lang="en-US" sz="1400" dirty="0"/>
          </a:p>
          <a:p>
            <a:pPr>
              <a:buNone/>
            </a:pPr>
            <a:r>
              <a:rPr lang="en-US" sz="1400" b="1" dirty="0"/>
              <a:t>7) Disputes &amp; governance</a:t>
            </a:r>
          </a:p>
          <a:p>
            <a:r>
              <a:rPr lang="en-US" sz="1400" dirty="0"/>
              <a:t>✅ No open disputes/reviews at SIRA or Commission</a:t>
            </a:r>
          </a:p>
          <a:p>
            <a:r>
              <a:rPr lang="en-US" sz="1400" dirty="0"/>
              <a:t>✅ Complaints register checked; none open</a:t>
            </a:r>
          </a:p>
          <a:p>
            <a:r>
              <a:rPr lang="en-US" sz="1400" dirty="0"/>
              <a:t>✅ File notes meet governance standard (dated, author, substance)</a:t>
            </a:r>
          </a:p>
          <a:p>
            <a:endParaRPr lang="en-US" sz="1400" dirty="0"/>
          </a:p>
          <a:p>
            <a:pPr>
              <a:buNone/>
            </a:pPr>
            <a:r>
              <a:rPr lang="en-US" sz="1400" b="1" dirty="0"/>
              <a:t>8) Data integrity &amp; dates</a:t>
            </a:r>
          </a:p>
          <a:p>
            <a:r>
              <a:rPr lang="en-US" sz="1400" dirty="0"/>
              <a:t>✅ Date of injury, first medical consult, first incapacity, first payment all recorded</a:t>
            </a:r>
          </a:p>
          <a:p>
            <a:r>
              <a:rPr lang="en-US" sz="1400" dirty="0"/>
              <a:t>✅ Closure date proposed; rationale documented</a:t>
            </a:r>
          </a:p>
        </p:txBody>
      </p:sp>
    </p:spTree>
    <p:extLst>
      <p:ext uri="{BB962C8B-B14F-4D97-AF65-F5344CB8AC3E}">
        <p14:creationId xmlns:p14="http://schemas.microsoft.com/office/powerpoint/2010/main" val="3719006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9D5B2-138C-FAC3-3C1A-DF0FCE7607FF}"/>
            </a:ext>
          </a:extLst>
        </p:cNvPr>
        <p:cNvGrpSpPr/>
        <p:nvPr/>
      </p:nvGrpSpPr>
      <p:grpSpPr>
        <a:xfrm>
          <a:off x="0" y="0"/>
          <a:ext cx="0" cy="0"/>
          <a:chOff x="0" y="0"/>
          <a:chExt cx="0" cy="0"/>
        </a:xfrm>
      </p:grpSpPr>
      <p:sp>
        <p:nvSpPr>
          <p:cNvPr id="9" name="Freeform 5">
            <a:extLst>
              <a:ext uri="{FF2B5EF4-FFF2-40B4-BE49-F238E27FC236}">
                <a16:creationId xmlns:a16="http://schemas.microsoft.com/office/drawing/2014/main" id="{AA0FFCFF-7B37-7402-5757-C5C543845B43}"/>
              </a:ext>
            </a:extLst>
          </p:cNvPr>
          <p:cNvSpPr>
            <a:spLocks/>
          </p:cNvSpPr>
          <p:nvPr/>
        </p:nvSpPr>
        <p:spPr bwMode="auto">
          <a:xfrm>
            <a:off x="-1104799" y="494045"/>
            <a:ext cx="14017557" cy="5389856"/>
          </a:xfrm>
          <a:custGeom>
            <a:avLst/>
            <a:gdLst>
              <a:gd name="T0" fmla="*/ 2997 w 3449"/>
              <a:gd name="T1" fmla="*/ 369 h 1819"/>
              <a:gd name="T2" fmla="*/ 2990 w 3449"/>
              <a:gd name="T3" fmla="*/ 365 h 1819"/>
              <a:gd name="T4" fmla="*/ 3422 w 3449"/>
              <a:gd name="T5" fmla="*/ 92 h 1819"/>
              <a:gd name="T6" fmla="*/ 2883 w 3449"/>
              <a:gd name="T7" fmla="*/ 481 h 1819"/>
              <a:gd name="T8" fmla="*/ 3396 w 3449"/>
              <a:gd name="T9" fmla="*/ 68 h 1819"/>
              <a:gd name="T10" fmla="*/ 2971 w 3449"/>
              <a:gd name="T11" fmla="*/ 350 h 1819"/>
              <a:gd name="T12" fmla="*/ 2964 w 3449"/>
              <a:gd name="T13" fmla="*/ 345 h 1819"/>
              <a:gd name="T14" fmla="*/ 3365 w 3449"/>
              <a:gd name="T15" fmla="*/ 29 h 1819"/>
              <a:gd name="T16" fmla="*/ 2870 w 3449"/>
              <a:gd name="T17" fmla="*/ 472 h 1819"/>
              <a:gd name="T18" fmla="*/ 3337 w 3449"/>
              <a:gd name="T19" fmla="*/ 8 h 1819"/>
              <a:gd name="T20" fmla="*/ 2943 w 3449"/>
              <a:gd name="T21" fmla="*/ 332 h 1819"/>
              <a:gd name="T22" fmla="*/ 2790 w 3449"/>
              <a:gd name="T23" fmla="*/ 602 h 1819"/>
              <a:gd name="T24" fmla="*/ 1605 w 3449"/>
              <a:gd name="T25" fmla="*/ 1131 h 1819"/>
              <a:gd name="T26" fmla="*/ 1046 w 3449"/>
              <a:gd name="T27" fmla="*/ 1019 h 1819"/>
              <a:gd name="T28" fmla="*/ 206 w 3449"/>
              <a:gd name="T29" fmla="*/ 1056 h 1819"/>
              <a:gd name="T30" fmla="*/ 7 w 3449"/>
              <a:gd name="T31" fmla="*/ 1253 h 1819"/>
              <a:gd name="T32" fmla="*/ 1044 w 3449"/>
              <a:gd name="T33" fmla="*/ 1027 h 1819"/>
              <a:gd name="T34" fmla="*/ 1604 w 3449"/>
              <a:gd name="T35" fmla="*/ 1139 h 1819"/>
              <a:gd name="T36" fmla="*/ 2653 w 3449"/>
              <a:gd name="T37" fmla="*/ 762 h 1819"/>
              <a:gd name="T38" fmla="*/ 2656 w 3449"/>
              <a:gd name="T39" fmla="*/ 764 h 1819"/>
              <a:gd name="T40" fmla="*/ 1181 w 3449"/>
              <a:gd name="T41" fmla="*/ 1131 h 1819"/>
              <a:gd name="T42" fmla="*/ 501 w 3449"/>
              <a:gd name="T43" fmla="*/ 1087 h 1819"/>
              <a:gd name="T44" fmla="*/ 37 w 3449"/>
              <a:gd name="T45" fmla="*/ 1395 h 1819"/>
              <a:gd name="T46" fmla="*/ 502 w 3449"/>
              <a:gd name="T47" fmla="*/ 1095 h 1819"/>
              <a:gd name="T48" fmla="*/ 1180 w 3449"/>
              <a:gd name="T49" fmla="*/ 1139 h 1819"/>
              <a:gd name="T50" fmla="*/ 1663 w 3449"/>
              <a:gd name="T51" fmla="*/ 1201 h 1819"/>
              <a:gd name="T52" fmla="*/ 2700 w 3449"/>
              <a:gd name="T53" fmla="*/ 726 h 1819"/>
              <a:gd name="T54" fmla="*/ 1667 w 3449"/>
              <a:gd name="T55" fmla="*/ 1253 h 1819"/>
              <a:gd name="T56" fmla="*/ 1099 w 3449"/>
              <a:gd name="T57" fmla="*/ 1200 h 1819"/>
              <a:gd name="T58" fmla="*/ 267 w 3449"/>
              <a:gd name="T59" fmla="*/ 1324 h 1819"/>
              <a:gd name="T60" fmla="*/ 90 w 3449"/>
              <a:gd name="T61" fmla="*/ 1541 h 1819"/>
              <a:gd name="T62" fmla="*/ 1098 w 3449"/>
              <a:gd name="T63" fmla="*/ 1208 h 1819"/>
              <a:gd name="T64" fmla="*/ 1667 w 3449"/>
              <a:gd name="T65" fmla="*/ 1261 h 1819"/>
              <a:gd name="T66" fmla="*/ 2707 w 3449"/>
              <a:gd name="T67" fmla="*/ 730 h 1819"/>
              <a:gd name="T68" fmla="*/ 1702 w 3449"/>
              <a:gd name="T69" fmla="*/ 1311 h 1819"/>
              <a:gd name="T70" fmla="*/ 1132 w 3449"/>
              <a:gd name="T71" fmla="*/ 1288 h 1819"/>
              <a:gd name="T72" fmla="*/ 308 w 3449"/>
              <a:gd name="T73" fmla="*/ 1455 h 1819"/>
              <a:gd name="T74" fmla="*/ 142 w 3449"/>
              <a:gd name="T75" fmla="*/ 1681 h 1819"/>
              <a:gd name="T76" fmla="*/ 1132 w 3449"/>
              <a:gd name="T77" fmla="*/ 1295 h 1819"/>
              <a:gd name="T78" fmla="*/ 1703 w 3449"/>
              <a:gd name="T79" fmla="*/ 1319 h 1819"/>
              <a:gd name="T80" fmla="*/ 2714 w 3449"/>
              <a:gd name="T81" fmla="*/ 735 h 1819"/>
              <a:gd name="T82" fmla="*/ 1741 w 3449"/>
              <a:gd name="T83" fmla="*/ 1367 h 1819"/>
              <a:gd name="T84" fmla="*/ 1170 w 3449"/>
              <a:gd name="T85" fmla="*/ 1374 h 1819"/>
              <a:gd name="T86" fmla="*/ 356 w 3449"/>
              <a:gd name="T87" fmla="*/ 1584 h 1819"/>
              <a:gd name="T88" fmla="*/ 202 w 3449"/>
              <a:gd name="T89" fmla="*/ 1819 h 1819"/>
              <a:gd name="T90" fmla="*/ 1170 w 3449"/>
              <a:gd name="T91" fmla="*/ 1382 h 1819"/>
              <a:gd name="T92" fmla="*/ 1742 w 3449"/>
              <a:gd name="T93" fmla="*/ 1375 h 1819"/>
              <a:gd name="T94" fmla="*/ 2797 w 3449"/>
              <a:gd name="T95" fmla="*/ 607 h 1819"/>
              <a:gd name="T96" fmla="*/ 3002 w 3449"/>
              <a:gd name="T97" fmla="*/ 375 h 1819"/>
              <a:gd name="T98" fmla="*/ 3448 w 3449"/>
              <a:gd name="T99" fmla="*/ 12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9" h="1819">
                <a:moveTo>
                  <a:pt x="3448" y="126"/>
                </a:moveTo>
                <a:cubicBezTo>
                  <a:pt x="3298" y="138"/>
                  <a:pt x="3146" y="220"/>
                  <a:pt x="2997" y="369"/>
                </a:cubicBezTo>
                <a:cubicBezTo>
                  <a:pt x="2960" y="407"/>
                  <a:pt x="2924" y="446"/>
                  <a:pt x="2890" y="486"/>
                </a:cubicBezTo>
                <a:cubicBezTo>
                  <a:pt x="2922" y="444"/>
                  <a:pt x="2955" y="403"/>
                  <a:pt x="2990" y="365"/>
                </a:cubicBezTo>
                <a:cubicBezTo>
                  <a:pt x="3130" y="209"/>
                  <a:pt x="3275" y="120"/>
                  <a:pt x="3423" y="100"/>
                </a:cubicBezTo>
                <a:cubicBezTo>
                  <a:pt x="3422" y="92"/>
                  <a:pt x="3422" y="92"/>
                  <a:pt x="3422" y="92"/>
                </a:cubicBezTo>
                <a:cubicBezTo>
                  <a:pt x="3272" y="113"/>
                  <a:pt x="3125" y="202"/>
                  <a:pt x="2984" y="359"/>
                </a:cubicBezTo>
                <a:cubicBezTo>
                  <a:pt x="2949" y="398"/>
                  <a:pt x="2916" y="439"/>
                  <a:pt x="2883" y="481"/>
                </a:cubicBezTo>
                <a:cubicBezTo>
                  <a:pt x="2913" y="438"/>
                  <a:pt x="2944" y="395"/>
                  <a:pt x="2977" y="355"/>
                </a:cubicBezTo>
                <a:cubicBezTo>
                  <a:pt x="3109" y="192"/>
                  <a:pt x="3249" y="96"/>
                  <a:pt x="3396" y="68"/>
                </a:cubicBezTo>
                <a:cubicBezTo>
                  <a:pt x="3394" y="60"/>
                  <a:pt x="3394" y="60"/>
                  <a:pt x="3394" y="60"/>
                </a:cubicBezTo>
                <a:cubicBezTo>
                  <a:pt x="3246" y="88"/>
                  <a:pt x="3104" y="186"/>
                  <a:pt x="2971" y="350"/>
                </a:cubicBezTo>
                <a:cubicBezTo>
                  <a:pt x="2938" y="390"/>
                  <a:pt x="2907" y="433"/>
                  <a:pt x="2877" y="476"/>
                </a:cubicBezTo>
                <a:cubicBezTo>
                  <a:pt x="2904" y="432"/>
                  <a:pt x="2933" y="388"/>
                  <a:pt x="2964" y="345"/>
                </a:cubicBezTo>
                <a:cubicBezTo>
                  <a:pt x="3086" y="176"/>
                  <a:pt x="3222" y="73"/>
                  <a:pt x="3367" y="37"/>
                </a:cubicBezTo>
                <a:cubicBezTo>
                  <a:pt x="3365" y="29"/>
                  <a:pt x="3365" y="29"/>
                  <a:pt x="3365" y="29"/>
                </a:cubicBezTo>
                <a:cubicBezTo>
                  <a:pt x="3218" y="65"/>
                  <a:pt x="3081" y="170"/>
                  <a:pt x="2957" y="341"/>
                </a:cubicBezTo>
                <a:cubicBezTo>
                  <a:pt x="2927" y="383"/>
                  <a:pt x="2898" y="428"/>
                  <a:pt x="2870" y="472"/>
                </a:cubicBezTo>
                <a:cubicBezTo>
                  <a:pt x="2895" y="426"/>
                  <a:pt x="2922" y="381"/>
                  <a:pt x="2950" y="337"/>
                </a:cubicBezTo>
                <a:cubicBezTo>
                  <a:pt x="3064" y="161"/>
                  <a:pt x="3194" y="51"/>
                  <a:pt x="3337" y="8"/>
                </a:cubicBezTo>
                <a:cubicBezTo>
                  <a:pt x="3334" y="0"/>
                  <a:pt x="3334" y="0"/>
                  <a:pt x="3334" y="0"/>
                </a:cubicBezTo>
                <a:cubicBezTo>
                  <a:pt x="3190" y="44"/>
                  <a:pt x="3058" y="155"/>
                  <a:pt x="2943" y="332"/>
                </a:cubicBezTo>
                <a:cubicBezTo>
                  <a:pt x="2899" y="401"/>
                  <a:pt x="2859" y="475"/>
                  <a:pt x="2821" y="546"/>
                </a:cubicBezTo>
                <a:cubicBezTo>
                  <a:pt x="2811" y="565"/>
                  <a:pt x="2801" y="583"/>
                  <a:pt x="2790" y="602"/>
                </a:cubicBezTo>
                <a:cubicBezTo>
                  <a:pt x="2745" y="655"/>
                  <a:pt x="2698" y="708"/>
                  <a:pt x="2648" y="756"/>
                </a:cubicBezTo>
                <a:cubicBezTo>
                  <a:pt x="2374" y="1019"/>
                  <a:pt x="1984" y="1160"/>
                  <a:pt x="1605" y="1131"/>
                </a:cubicBezTo>
                <a:cubicBezTo>
                  <a:pt x="1453" y="1120"/>
                  <a:pt x="1302" y="1082"/>
                  <a:pt x="1156" y="1046"/>
                </a:cubicBezTo>
                <a:cubicBezTo>
                  <a:pt x="1120" y="1037"/>
                  <a:pt x="1083" y="1028"/>
                  <a:pt x="1046" y="1019"/>
                </a:cubicBezTo>
                <a:cubicBezTo>
                  <a:pt x="865" y="976"/>
                  <a:pt x="671" y="940"/>
                  <a:pt x="479" y="966"/>
                </a:cubicBezTo>
                <a:cubicBezTo>
                  <a:pt x="381" y="979"/>
                  <a:pt x="286" y="1010"/>
                  <a:pt x="206" y="1056"/>
                </a:cubicBezTo>
                <a:cubicBezTo>
                  <a:pt x="117" y="1106"/>
                  <a:pt x="48" y="1171"/>
                  <a:pt x="0" y="1249"/>
                </a:cubicBezTo>
                <a:cubicBezTo>
                  <a:pt x="7" y="1253"/>
                  <a:pt x="7" y="1253"/>
                  <a:pt x="7" y="1253"/>
                </a:cubicBezTo>
                <a:cubicBezTo>
                  <a:pt x="97" y="1106"/>
                  <a:pt x="273" y="1002"/>
                  <a:pt x="480" y="974"/>
                </a:cubicBezTo>
                <a:cubicBezTo>
                  <a:pt x="671" y="948"/>
                  <a:pt x="864" y="984"/>
                  <a:pt x="1044" y="1027"/>
                </a:cubicBezTo>
                <a:cubicBezTo>
                  <a:pt x="1081" y="1036"/>
                  <a:pt x="1118" y="1045"/>
                  <a:pt x="1154" y="1054"/>
                </a:cubicBezTo>
                <a:cubicBezTo>
                  <a:pt x="1300" y="1090"/>
                  <a:pt x="1452" y="1128"/>
                  <a:pt x="1604" y="1139"/>
                </a:cubicBezTo>
                <a:cubicBezTo>
                  <a:pt x="1637" y="1142"/>
                  <a:pt x="1670" y="1143"/>
                  <a:pt x="1702" y="1143"/>
                </a:cubicBezTo>
                <a:cubicBezTo>
                  <a:pt x="2052" y="1143"/>
                  <a:pt x="2401" y="1004"/>
                  <a:pt x="2653" y="762"/>
                </a:cubicBezTo>
                <a:cubicBezTo>
                  <a:pt x="2667" y="748"/>
                  <a:pt x="2681" y="735"/>
                  <a:pt x="2694" y="721"/>
                </a:cubicBezTo>
                <a:cubicBezTo>
                  <a:pt x="2682" y="735"/>
                  <a:pt x="2669" y="750"/>
                  <a:pt x="2656" y="764"/>
                </a:cubicBezTo>
                <a:cubicBezTo>
                  <a:pt x="2396" y="1041"/>
                  <a:pt x="2014" y="1201"/>
                  <a:pt x="1634" y="1193"/>
                </a:cubicBezTo>
                <a:cubicBezTo>
                  <a:pt x="1482" y="1189"/>
                  <a:pt x="1329" y="1160"/>
                  <a:pt x="1181" y="1131"/>
                </a:cubicBezTo>
                <a:cubicBezTo>
                  <a:pt x="1145" y="1124"/>
                  <a:pt x="1107" y="1117"/>
                  <a:pt x="1070" y="1110"/>
                </a:cubicBezTo>
                <a:cubicBezTo>
                  <a:pt x="887" y="1077"/>
                  <a:pt x="692" y="1051"/>
                  <a:pt x="501" y="1087"/>
                </a:cubicBezTo>
                <a:cubicBezTo>
                  <a:pt x="404" y="1105"/>
                  <a:pt x="311" y="1141"/>
                  <a:pt x="233" y="1190"/>
                </a:cubicBezTo>
                <a:cubicBezTo>
                  <a:pt x="147" y="1245"/>
                  <a:pt x="81" y="1314"/>
                  <a:pt x="37" y="1395"/>
                </a:cubicBezTo>
                <a:cubicBezTo>
                  <a:pt x="44" y="1398"/>
                  <a:pt x="44" y="1398"/>
                  <a:pt x="44" y="1398"/>
                </a:cubicBezTo>
                <a:cubicBezTo>
                  <a:pt x="126" y="1247"/>
                  <a:pt x="298" y="1133"/>
                  <a:pt x="502" y="1095"/>
                </a:cubicBezTo>
                <a:cubicBezTo>
                  <a:pt x="692" y="1059"/>
                  <a:pt x="887" y="1085"/>
                  <a:pt x="1069" y="1118"/>
                </a:cubicBezTo>
                <a:cubicBezTo>
                  <a:pt x="1106" y="1125"/>
                  <a:pt x="1143" y="1132"/>
                  <a:pt x="1180" y="1139"/>
                </a:cubicBezTo>
                <a:cubicBezTo>
                  <a:pt x="1328" y="1168"/>
                  <a:pt x="1481" y="1197"/>
                  <a:pt x="1634" y="1201"/>
                </a:cubicBezTo>
                <a:cubicBezTo>
                  <a:pt x="1644" y="1201"/>
                  <a:pt x="1654" y="1201"/>
                  <a:pt x="1663" y="1201"/>
                </a:cubicBezTo>
                <a:cubicBezTo>
                  <a:pt x="2036" y="1201"/>
                  <a:pt x="2407" y="1041"/>
                  <a:pt x="2662" y="769"/>
                </a:cubicBezTo>
                <a:cubicBezTo>
                  <a:pt x="2675" y="755"/>
                  <a:pt x="2688" y="740"/>
                  <a:pt x="2700" y="726"/>
                </a:cubicBezTo>
                <a:cubicBezTo>
                  <a:pt x="2689" y="741"/>
                  <a:pt x="2677" y="756"/>
                  <a:pt x="2664" y="771"/>
                </a:cubicBezTo>
                <a:cubicBezTo>
                  <a:pt x="2419" y="1061"/>
                  <a:pt x="2046" y="1241"/>
                  <a:pt x="1667" y="1253"/>
                </a:cubicBezTo>
                <a:cubicBezTo>
                  <a:pt x="1514" y="1257"/>
                  <a:pt x="1360" y="1236"/>
                  <a:pt x="1211" y="1215"/>
                </a:cubicBezTo>
                <a:cubicBezTo>
                  <a:pt x="1174" y="1210"/>
                  <a:pt x="1136" y="1204"/>
                  <a:pt x="1099" y="1200"/>
                </a:cubicBezTo>
                <a:cubicBezTo>
                  <a:pt x="915" y="1176"/>
                  <a:pt x="718" y="1160"/>
                  <a:pt x="529" y="1206"/>
                </a:cubicBezTo>
                <a:cubicBezTo>
                  <a:pt x="433" y="1229"/>
                  <a:pt x="342" y="1270"/>
                  <a:pt x="267" y="1324"/>
                </a:cubicBezTo>
                <a:cubicBezTo>
                  <a:pt x="184" y="1383"/>
                  <a:pt x="122" y="1455"/>
                  <a:pt x="83" y="1538"/>
                </a:cubicBezTo>
                <a:cubicBezTo>
                  <a:pt x="90" y="1541"/>
                  <a:pt x="90" y="1541"/>
                  <a:pt x="90" y="1541"/>
                </a:cubicBezTo>
                <a:cubicBezTo>
                  <a:pt x="164" y="1385"/>
                  <a:pt x="329" y="1263"/>
                  <a:pt x="531" y="1214"/>
                </a:cubicBezTo>
                <a:cubicBezTo>
                  <a:pt x="719" y="1168"/>
                  <a:pt x="914" y="1184"/>
                  <a:pt x="1098" y="1208"/>
                </a:cubicBezTo>
                <a:cubicBezTo>
                  <a:pt x="1135" y="1212"/>
                  <a:pt x="1173" y="1218"/>
                  <a:pt x="1210" y="1223"/>
                </a:cubicBezTo>
                <a:cubicBezTo>
                  <a:pt x="1359" y="1244"/>
                  <a:pt x="1514" y="1265"/>
                  <a:pt x="1667" y="1261"/>
                </a:cubicBezTo>
                <a:cubicBezTo>
                  <a:pt x="2049" y="1249"/>
                  <a:pt x="2424" y="1068"/>
                  <a:pt x="2670" y="776"/>
                </a:cubicBezTo>
                <a:cubicBezTo>
                  <a:pt x="2683" y="761"/>
                  <a:pt x="2695" y="746"/>
                  <a:pt x="2707" y="730"/>
                </a:cubicBezTo>
                <a:cubicBezTo>
                  <a:pt x="2696" y="746"/>
                  <a:pt x="2685" y="762"/>
                  <a:pt x="2673" y="777"/>
                </a:cubicBezTo>
                <a:cubicBezTo>
                  <a:pt x="2444" y="1080"/>
                  <a:pt x="2081" y="1279"/>
                  <a:pt x="1702" y="1311"/>
                </a:cubicBezTo>
                <a:cubicBezTo>
                  <a:pt x="1550" y="1323"/>
                  <a:pt x="1395" y="1310"/>
                  <a:pt x="1245" y="1297"/>
                </a:cubicBezTo>
                <a:cubicBezTo>
                  <a:pt x="1208" y="1294"/>
                  <a:pt x="1170" y="1290"/>
                  <a:pt x="1132" y="1288"/>
                </a:cubicBezTo>
                <a:cubicBezTo>
                  <a:pt x="947" y="1273"/>
                  <a:pt x="750" y="1268"/>
                  <a:pt x="564" y="1324"/>
                </a:cubicBezTo>
                <a:cubicBezTo>
                  <a:pt x="469" y="1352"/>
                  <a:pt x="381" y="1397"/>
                  <a:pt x="308" y="1455"/>
                </a:cubicBezTo>
                <a:cubicBezTo>
                  <a:pt x="228" y="1518"/>
                  <a:pt x="170" y="1593"/>
                  <a:pt x="135" y="1678"/>
                </a:cubicBezTo>
                <a:cubicBezTo>
                  <a:pt x="142" y="1681"/>
                  <a:pt x="142" y="1681"/>
                  <a:pt x="142" y="1681"/>
                </a:cubicBezTo>
                <a:cubicBezTo>
                  <a:pt x="208" y="1522"/>
                  <a:pt x="366" y="1391"/>
                  <a:pt x="566" y="1331"/>
                </a:cubicBezTo>
                <a:cubicBezTo>
                  <a:pt x="751" y="1276"/>
                  <a:pt x="947" y="1281"/>
                  <a:pt x="1132" y="1295"/>
                </a:cubicBezTo>
                <a:cubicBezTo>
                  <a:pt x="1169" y="1298"/>
                  <a:pt x="1208" y="1302"/>
                  <a:pt x="1245" y="1305"/>
                </a:cubicBezTo>
                <a:cubicBezTo>
                  <a:pt x="1395" y="1318"/>
                  <a:pt x="1550" y="1331"/>
                  <a:pt x="1703" y="1319"/>
                </a:cubicBezTo>
                <a:cubicBezTo>
                  <a:pt x="2084" y="1287"/>
                  <a:pt x="2449" y="1087"/>
                  <a:pt x="2679" y="782"/>
                </a:cubicBezTo>
                <a:cubicBezTo>
                  <a:pt x="2691" y="766"/>
                  <a:pt x="2702" y="751"/>
                  <a:pt x="2714" y="735"/>
                </a:cubicBezTo>
                <a:cubicBezTo>
                  <a:pt x="2703" y="751"/>
                  <a:pt x="2693" y="767"/>
                  <a:pt x="2682" y="783"/>
                </a:cubicBezTo>
                <a:cubicBezTo>
                  <a:pt x="2469" y="1098"/>
                  <a:pt x="2117" y="1316"/>
                  <a:pt x="1741" y="1367"/>
                </a:cubicBezTo>
                <a:cubicBezTo>
                  <a:pt x="1589" y="1387"/>
                  <a:pt x="1434" y="1382"/>
                  <a:pt x="1284" y="1377"/>
                </a:cubicBezTo>
                <a:cubicBezTo>
                  <a:pt x="1246" y="1376"/>
                  <a:pt x="1208" y="1374"/>
                  <a:pt x="1170" y="1374"/>
                </a:cubicBezTo>
                <a:cubicBezTo>
                  <a:pt x="985" y="1369"/>
                  <a:pt x="787" y="1374"/>
                  <a:pt x="604" y="1439"/>
                </a:cubicBezTo>
                <a:cubicBezTo>
                  <a:pt x="511" y="1473"/>
                  <a:pt x="425" y="1523"/>
                  <a:pt x="356" y="1584"/>
                </a:cubicBezTo>
                <a:cubicBezTo>
                  <a:pt x="280" y="1651"/>
                  <a:pt x="225" y="1729"/>
                  <a:pt x="195" y="1816"/>
                </a:cubicBezTo>
                <a:cubicBezTo>
                  <a:pt x="202" y="1819"/>
                  <a:pt x="202" y="1819"/>
                  <a:pt x="202" y="1819"/>
                </a:cubicBezTo>
                <a:cubicBezTo>
                  <a:pt x="260" y="1656"/>
                  <a:pt x="411" y="1517"/>
                  <a:pt x="607" y="1447"/>
                </a:cubicBezTo>
                <a:cubicBezTo>
                  <a:pt x="789" y="1382"/>
                  <a:pt x="985" y="1377"/>
                  <a:pt x="1170" y="1382"/>
                </a:cubicBezTo>
                <a:cubicBezTo>
                  <a:pt x="1208" y="1382"/>
                  <a:pt x="1246" y="1384"/>
                  <a:pt x="1283" y="1385"/>
                </a:cubicBezTo>
                <a:cubicBezTo>
                  <a:pt x="1434" y="1390"/>
                  <a:pt x="1590" y="1395"/>
                  <a:pt x="1742" y="1375"/>
                </a:cubicBezTo>
                <a:cubicBezTo>
                  <a:pt x="2120" y="1323"/>
                  <a:pt x="2475" y="1104"/>
                  <a:pt x="2689" y="788"/>
                </a:cubicBezTo>
                <a:cubicBezTo>
                  <a:pt x="2728" y="730"/>
                  <a:pt x="2763" y="668"/>
                  <a:pt x="2797" y="607"/>
                </a:cubicBezTo>
                <a:cubicBezTo>
                  <a:pt x="2811" y="590"/>
                  <a:pt x="2825" y="574"/>
                  <a:pt x="2838" y="558"/>
                </a:cubicBezTo>
                <a:cubicBezTo>
                  <a:pt x="2891" y="497"/>
                  <a:pt x="2945" y="433"/>
                  <a:pt x="3002" y="375"/>
                </a:cubicBezTo>
                <a:cubicBezTo>
                  <a:pt x="3150" y="227"/>
                  <a:pt x="3300" y="146"/>
                  <a:pt x="3449" y="134"/>
                </a:cubicBezTo>
                <a:lnTo>
                  <a:pt x="3448" y="126"/>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AU" sz="2400"/>
          </a:p>
        </p:txBody>
      </p:sp>
      <p:sp>
        <p:nvSpPr>
          <p:cNvPr id="35" name="Freeform 31">
            <a:extLst>
              <a:ext uri="{FF2B5EF4-FFF2-40B4-BE49-F238E27FC236}">
                <a16:creationId xmlns:a16="http://schemas.microsoft.com/office/drawing/2014/main" id="{2ED8735C-7DFA-C6D9-DF43-6926FF5F1E61}"/>
              </a:ext>
            </a:extLst>
          </p:cNvPr>
          <p:cNvSpPr>
            <a:spLocks noEditPoints="1"/>
          </p:cNvSpPr>
          <p:nvPr/>
        </p:nvSpPr>
        <p:spPr bwMode="auto">
          <a:xfrm>
            <a:off x="1199456" y="2591231"/>
            <a:ext cx="1182640" cy="2962271"/>
          </a:xfrm>
          <a:custGeom>
            <a:avLst/>
            <a:gdLst>
              <a:gd name="T0" fmla="*/ 316 w 363"/>
              <a:gd name="T1" fmla="*/ 453 h 958"/>
              <a:gd name="T2" fmla="*/ 303 w 363"/>
              <a:gd name="T3" fmla="*/ 444 h 958"/>
              <a:gd name="T4" fmla="*/ 259 w 363"/>
              <a:gd name="T5" fmla="*/ 426 h 958"/>
              <a:gd name="T6" fmla="*/ 307 w 363"/>
              <a:gd name="T7" fmla="*/ 213 h 958"/>
              <a:gd name="T8" fmla="*/ 316 w 363"/>
              <a:gd name="T9" fmla="*/ 198 h 958"/>
              <a:gd name="T10" fmla="*/ 332 w 363"/>
              <a:gd name="T11" fmla="*/ 43 h 958"/>
              <a:gd name="T12" fmla="*/ 308 w 363"/>
              <a:gd name="T13" fmla="*/ 10 h 958"/>
              <a:gd name="T14" fmla="*/ 277 w 363"/>
              <a:gd name="T15" fmla="*/ 0 h 958"/>
              <a:gd name="T16" fmla="*/ 241 w 363"/>
              <a:gd name="T17" fmla="*/ 14 h 958"/>
              <a:gd name="T18" fmla="*/ 213 w 363"/>
              <a:gd name="T19" fmla="*/ 59 h 958"/>
              <a:gd name="T20" fmla="*/ 187 w 363"/>
              <a:gd name="T21" fmla="*/ 142 h 958"/>
              <a:gd name="T22" fmla="*/ 171 w 363"/>
              <a:gd name="T23" fmla="*/ 288 h 958"/>
              <a:gd name="T24" fmla="*/ 59 w 363"/>
              <a:gd name="T25" fmla="*/ 407 h 958"/>
              <a:gd name="T26" fmla="*/ 1 w 363"/>
              <a:gd name="T27" fmla="*/ 541 h 958"/>
              <a:gd name="T28" fmla="*/ 15 w 363"/>
              <a:gd name="T29" fmla="*/ 606 h 958"/>
              <a:gd name="T30" fmla="*/ 79 w 363"/>
              <a:gd name="T31" fmla="*/ 679 h 958"/>
              <a:gd name="T32" fmla="*/ 209 w 363"/>
              <a:gd name="T33" fmla="*/ 739 h 958"/>
              <a:gd name="T34" fmla="*/ 173 w 363"/>
              <a:gd name="T35" fmla="*/ 920 h 958"/>
              <a:gd name="T36" fmla="*/ 131 w 363"/>
              <a:gd name="T37" fmla="*/ 937 h 958"/>
              <a:gd name="T38" fmla="*/ 110 w 363"/>
              <a:gd name="T39" fmla="*/ 933 h 958"/>
              <a:gd name="T40" fmla="*/ 76 w 363"/>
              <a:gd name="T41" fmla="*/ 890 h 958"/>
              <a:gd name="T42" fmla="*/ 77 w 363"/>
              <a:gd name="T43" fmla="*/ 876 h 958"/>
              <a:gd name="T44" fmla="*/ 121 w 363"/>
              <a:gd name="T45" fmla="*/ 886 h 958"/>
              <a:gd name="T46" fmla="*/ 121 w 363"/>
              <a:gd name="T47" fmla="*/ 832 h 958"/>
              <a:gd name="T48" fmla="*/ 66 w 363"/>
              <a:gd name="T49" fmla="*/ 870 h 958"/>
              <a:gd name="T50" fmla="*/ 64 w 363"/>
              <a:gd name="T51" fmla="*/ 877 h 958"/>
              <a:gd name="T52" fmla="*/ 102 w 363"/>
              <a:gd name="T53" fmla="*/ 950 h 958"/>
              <a:gd name="T54" fmla="*/ 111 w 363"/>
              <a:gd name="T55" fmla="*/ 954 h 958"/>
              <a:gd name="T56" fmla="*/ 188 w 363"/>
              <a:gd name="T57" fmla="*/ 941 h 958"/>
              <a:gd name="T58" fmla="*/ 228 w 363"/>
              <a:gd name="T59" fmla="*/ 882 h 958"/>
              <a:gd name="T60" fmla="*/ 349 w 363"/>
              <a:gd name="T61" fmla="*/ 620 h 958"/>
              <a:gd name="T62" fmla="*/ 356 w 363"/>
              <a:gd name="T63" fmla="*/ 600 h 958"/>
              <a:gd name="T64" fmla="*/ 214 w 363"/>
              <a:gd name="T65" fmla="*/ 227 h 958"/>
              <a:gd name="T66" fmla="*/ 228 w 363"/>
              <a:gd name="T67" fmla="*/ 135 h 958"/>
              <a:gd name="T68" fmla="*/ 247 w 363"/>
              <a:gd name="T69" fmla="*/ 70 h 958"/>
              <a:gd name="T70" fmla="*/ 265 w 363"/>
              <a:gd name="T71" fmla="*/ 40 h 958"/>
              <a:gd name="T72" fmla="*/ 276 w 363"/>
              <a:gd name="T73" fmla="*/ 34 h 958"/>
              <a:gd name="T74" fmla="*/ 296 w 363"/>
              <a:gd name="T75" fmla="*/ 45 h 958"/>
              <a:gd name="T76" fmla="*/ 313 w 363"/>
              <a:gd name="T77" fmla="*/ 83 h 958"/>
              <a:gd name="T78" fmla="*/ 293 w 363"/>
              <a:gd name="T79" fmla="*/ 194 h 958"/>
              <a:gd name="T80" fmla="*/ 214 w 363"/>
              <a:gd name="T81" fmla="*/ 227 h 958"/>
              <a:gd name="T82" fmla="*/ 172 w 363"/>
              <a:gd name="T83" fmla="*/ 440 h 958"/>
              <a:gd name="T84" fmla="*/ 137 w 363"/>
              <a:gd name="T85" fmla="*/ 469 h 958"/>
              <a:gd name="T86" fmla="*/ 121 w 363"/>
              <a:gd name="T87" fmla="*/ 496 h 958"/>
              <a:gd name="T88" fmla="*/ 113 w 363"/>
              <a:gd name="T89" fmla="*/ 528 h 958"/>
              <a:gd name="T90" fmla="*/ 113 w 363"/>
              <a:gd name="T91" fmla="*/ 557 h 958"/>
              <a:gd name="T92" fmla="*/ 154 w 363"/>
              <a:gd name="T93" fmla="*/ 635 h 958"/>
              <a:gd name="T94" fmla="*/ 130 w 363"/>
              <a:gd name="T95" fmla="*/ 579 h 958"/>
              <a:gd name="T96" fmla="*/ 149 w 363"/>
              <a:gd name="T97" fmla="*/ 489 h 958"/>
              <a:gd name="T98" fmla="*/ 154 w 363"/>
              <a:gd name="T99" fmla="*/ 483 h 958"/>
              <a:gd name="T100" fmla="*/ 181 w 363"/>
              <a:gd name="T101" fmla="*/ 463 h 958"/>
              <a:gd name="T102" fmla="*/ 325 w 363"/>
              <a:gd name="T103" fmla="*/ 584 h 958"/>
              <a:gd name="T104" fmla="*/ 321 w 363"/>
              <a:gd name="T105" fmla="*/ 595 h 958"/>
              <a:gd name="T106" fmla="*/ 305 w 363"/>
              <a:gd name="T107" fmla="*/ 625 h 958"/>
              <a:gd name="T108" fmla="*/ 254 w 363"/>
              <a:gd name="T109" fmla="*/ 455 h 958"/>
              <a:gd name="T110" fmla="*/ 286 w 363"/>
              <a:gd name="T111" fmla="*/ 469 h 958"/>
              <a:gd name="T112" fmla="*/ 294 w 363"/>
              <a:gd name="T113" fmla="*/ 475 h 958"/>
              <a:gd name="T114" fmla="*/ 327 w 363"/>
              <a:gd name="T115" fmla="*/ 54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3" h="958">
                <a:moveTo>
                  <a:pt x="361" y="535"/>
                </a:moveTo>
                <a:cubicBezTo>
                  <a:pt x="358" y="517"/>
                  <a:pt x="351" y="499"/>
                  <a:pt x="342" y="484"/>
                </a:cubicBezTo>
                <a:cubicBezTo>
                  <a:pt x="337" y="476"/>
                  <a:pt x="332" y="469"/>
                  <a:pt x="326" y="463"/>
                </a:cubicBezTo>
                <a:cubicBezTo>
                  <a:pt x="324" y="461"/>
                  <a:pt x="323" y="460"/>
                  <a:pt x="321" y="458"/>
                </a:cubicBezTo>
                <a:cubicBezTo>
                  <a:pt x="316" y="453"/>
                  <a:pt x="316" y="453"/>
                  <a:pt x="316" y="453"/>
                </a:cubicBezTo>
                <a:cubicBezTo>
                  <a:pt x="313" y="451"/>
                  <a:pt x="313" y="451"/>
                  <a:pt x="313" y="451"/>
                </a:cubicBezTo>
                <a:cubicBezTo>
                  <a:pt x="312" y="450"/>
                  <a:pt x="312" y="450"/>
                  <a:pt x="311" y="449"/>
                </a:cubicBezTo>
                <a:cubicBezTo>
                  <a:pt x="306" y="446"/>
                  <a:pt x="306" y="446"/>
                  <a:pt x="306" y="446"/>
                </a:cubicBezTo>
                <a:cubicBezTo>
                  <a:pt x="304" y="445"/>
                  <a:pt x="304" y="445"/>
                  <a:pt x="304" y="445"/>
                </a:cubicBezTo>
                <a:cubicBezTo>
                  <a:pt x="303" y="444"/>
                  <a:pt x="303" y="444"/>
                  <a:pt x="303" y="444"/>
                </a:cubicBezTo>
                <a:cubicBezTo>
                  <a:pt x="300" y="442"/>
                  <a:pt x="300" y="442"/>
                  <a:pt x="300" y="442"/>
                </a:cubicBezTo>
                <a:cubicBezTo>
                  <a:pt x="295" y="439"/>
                  <a:pt x="295" y="439"/>
                  <a:pt x="295" y="439"/>
                </a:cubicBezTo>
                <a:cubicBezTo>
                  <a:pt x="291" y="437"/>
                  <a:pt x="287" y="435"/>
                  <a:pt x="283" y="433"/>
                </a:cubicBezTo>
                <a:cubicBezTo>
                  <a:pt x="279" y="432"/>
                  <a:pt x="275" y="431"/>
                  <a:pt x="271" y="429"/>
                </a:cubicBezTo>
                <a:cubicBezTo>
                  <a:pt x="267" y="428"/>
                  <a:pt x="263" y="427"/>
                  <a:pt x="259" y="426"/>
                </a:cubicBezTo>
                <a:cubicBezTo>
                  <a:pt x="246" y="424"/>
                  <a:pt x="233" y="424"/>
                  <a:pt x="220" y="425"/>
                </a:cubicBezTo>
                <a:cubicBezTo>
                  <a:pt x="217" y="388"/>
                  <a:pt x="214" y="351"/>
                  <a:pt x="213" y="313"/>
                </a:cubicBezTo>
                <a:cubicBezTo>
                  <a:pt x="225" y="301"/>
                  <a:pt x="237" y="289"/>
                  <a:pt x="249" y="277"/>
                </a:cubicBezTo>
                <a:cubicBezTo>
                  <a:pt x="254" y="272"/>
                  <a:pt x="259" y="266"/>
                  <a:pt x="264" y="261"/>
                </a:cubicBezTo>
                <a:cubicBezTo>
                  <a:pt x="279" y="246"/>
                  <a:pt x="294" y="230"/>
                  <a:pt x="307" y="213"/>
                </a:cubicBezTo>
                <a:cubicBezTo>
                  <a:pt x="308" y="211"/>
                  <a:pt x="308" y="211"/>
                  <a:pt x="308" y="211"/>
                </a:cubicBezTo>
                <a:cubicBezTo>
                  <a:pt x="309" y="210"/>
                  <a:pt x="309" y="210"/>
                  <a:pt x="309" y="210"/>
                </a:cubicBezTo>
                <a:cubicBezTo>
                  <a:pt x="309" y="210"/>
                  <a:pt x="310" y="209"/>
                  <a:pt x="310" y="209"/>
                </a:cubicBezTo>
                <a:cubicBezTo>
                  <a:pt x="312" y="205"/>
                  <a:pt x="312" y="205"/>
                  <a:pt x="312" y="205"/>
                </a:cubicBezTo>
                <a:cubicBezTo>
                  <a:pt x="313" y="203"/>
                  <a:pt x="315" y="201"/>
                  <a:pt x="316" y="198"/>
                </a:cubicBezTo>
                <a:cubicBezTo>
                  <a:pt x="321" y="190"/>
                  <a:pt x="321" y="190"/>
                  <a:pt x="321" y="190"/>
                </a:cubicBezTo>
                <a:cubicBezTo>
                  <a:pt x="325" y="182"/>
                  <a:pt x="325" y="182"/>
                  <a:pt x="325" y="182"/>
                </a:cubicBezTo>
                <a:cubicBezTo>
                  <a:pt x="330" y="172"/>
                  <a:pt x="334" y="161"/>
                  <a:pt x="337" y="149"/>
                </a:cubicBezTo>
                <a:cubicBezTo>
                  <a:pt x="344" y="127"/>
                  <a:pt x="346" y="102"/>
                  <a:pt x="343" y="78"/>
                </a:cubicBezTo>
                <a:cubicBezTo>
                  <a:pt x="341" y="66"/>
                  <a:pt x="337" y="54"/>
                  <a:pt x="332" y="43"/>
                </a:cubicBezTo>
                <a:cubicBezTo>
                  <a:pt x="331" y="41"/>
                  <a:pt x="331" y="40"/>
                  <a:pt x="330" y="38"/>
                </a:cubicBezTo>
                <a:cubicBezTo>
                  <a:pt x="329" y="36"/>
                  <a:pt x="329" y="36"/>
                  <a:pt x="329" y="36"/>
                </a:cubicBezTo>
                <a:cubicBezTo>
                  <a:pt x="328" y="34"/>
                  <a:pt x="328" y="34"/>
                  <a:pt x="328" y="34"/>
                </a:cubicBezTo>
                <a:cubicBezTo>
                  <a:pt x="326" y="31"/>
                  <a:pt x="324" y="28"/>
                  <a:pt x="322" y="26"/>
                </a:cubicBezTo>
                <a:cubicBezTo>
                  <a:pt x="318" y="20"/>
                  <a:pt x="314" y="15"/>
                  <a:pt x="308" y="10"/>
                </a:cubicBezTo>
                <a:cubicBezTo>
                  <a:pt x="302" y="6"/>
                  <a:pt x="294" y="2"/>
                  <a:pt x="286" y="0"/>
                </a:cubicBezTo>
                <a:cubicBezTo>
                  <a:pt x="284" y="0"/>
                  <a:pt x="284" y="0"/>
                  <a:pt x="284" y="0"/>
                </a:cubicBezTo>
                <a:cubicBezTo>
                  <a:pt x="285" y="0"/>
                  <a:pt x="282" y="0"/>
                  <a:pt x="282" y="0"/>
                </a:cubicBezTo>
                <a:cubicBezTo>
                  <a:pt x="280" y="0"/>
                  <a:pt x="280" y="0"/>
                  <a:pt x="280" y="0"/>
                </a:cubicBezTo>
                <a:cubicBezTo>
                  <a:pt x="277" y="0"/>
                  <a:pt x="277" y="0"/>
                  <a:pt x="277" y="0"/>
                </a:cubicBezTo>
                <a:cubicBezTo>
                  <a:pt x="276" y="0"/>
                  <a:pt x="275" y="0"/>
                  <a:pt x="274" y="0"/>
                </a:cubicBezTo>
                <a:cubicBezTo>
                  <a:pt x="273" y="0"/>
                  <a:pt x="271" y="0"/>
                  <a:pt x="270" y="0"/>
                </a:cubicBezTo>
                <a:cubicBezTo>
                  <a:pt x="269" y="0"/>
                  <a:pt x="268" y="1"/>
                  <a:pt x="267" y="1"/>
                </a:cubicBezTo>
                <a:cubicBezTo>
                  <a:pt x="265" y="1"/>
                  <a:pt x="263" y="2"/>
                  <a:pt x="261" y="3"/>
                </a:cubicBezTo>
                <a:cubicBezTo>
                  <a:pt x="253" y="5"/>
                  <a:pt x="247" y="10"/>
                  <a:pt x="241" y="14"/>
                </a:cubicBezTo>
                <a:cubicBezTo>
                  <a:pt x="236" y="19"/>
                  <a:pt x="232" y="24"/>
                  <a:pt x="228" y="30"/>
                </a:cubicBezTo>
                <a:cubicBezTo>
                  <a:pt x="224" y="35"/>
                  <a:pt x="221" y="40"/>
                  <a:pt x="218" y="46"/>
                </a:cubicBezTo>
                <a:cubicBezTo>
                  <a:pt x="217" y="49"/>
                  <a:pt x="216" y="52"/>
                  <a:pt x="214" y="54"/>
                </a:cubicBezTo>
                <a:cubicBezTo>
                  <a:pt x="213" y="57"/>
                  <a:pt x="213" y="57"/>
                  <a:pt x="213" y="57"/>
                </a:cubicBezTo>
                <a:cubicBezTo>
                  <a:pt x="213" y="59"/>
                  <a:pt x="213" y="59"/>
                  <a:pt x="213" y="59"/>
                </a:cubicBezTo>
                <a:cubicBezTo>
                  <a:pt x="211" y="63"/>
                  <a:pt x="211" y="63"/>
                  <a:pt x="211" y="63"/>
                </a:cubicBezTo>
                <a:cubicBezTo>
                  <a:pt x="205" y="78"/>
                  <a:pt x="205" y="78"/>
                  <a:pt x="205" y="78"/>
                </a:cubicBezTo>
                <a:cubicBezTo>
                  <a:pt x="203" y="83"/>
                  <a:pt x="202" y="89"/>
                  <a:pt x="200" y="94"/>
                </a:cubicBezTo>
                <a:cubicBezTo>
                  <a:pt x="196" y="105"/>
                  <a:pt x="194" y="116"/>
                  <a:pt x="191" y="126"/>
                </a:cubicBezTo>
                <a:cubicBezTo>
                  <a:pt x="189" y="132"/>
                  <a:pt x="188" y="137"/>
                  <a:pt x="187" y="142"/>
                </a:cubicBezTo>
                <a:cubicBezTo>
                  <a:pt x="186" y="148"/>
                  <a:pt x="184" y="153"/>
                  <a:pt x="183" y="159"/>
                </a:cubicBezTo>
                <a:cubicBezTo>
                  <a:pt x="182" y="164"/>
                  <a:pt x="181" y="169"/>
                  <a:pt x="180" y="175"/>
                </a:cubicBezTo>
                <a:cubicBezTo>
                  <a:pt x="180" y="180"/>
                  <a:pt x="179" y="186"/>
                  <a:pt x="178" y="191"/>
                </a:cubicBezTo>
                <a:cubicBezTo>
                  <a:pt x="176" y="202"/>
                  <a:pt x="175" y="213"/>
                  <a:pt x="174" y="223"/>
                </a:cubicBezTo>
                <a:cubicBezTo>
                  <a:pt x="172" y="245"/>
                  <a:pt x="171" y="266"/>
                  <a:pt x="171" y="288"/>
                </a:cubicBezTo>
                <a:cubicBezTo>
                  <a:pt x="171" y="296"/>
                  <a:pt x="171" y="305"/>
                  <a:pt x="171" y="314"/>
                </a:cubicBezTo>
                <a:cubicBezTo>
                  <a:pt x="162" y="320"/>
                  <a:pt x="154" y="326"/>
                  <a:pt x="146" y="332"/>
                </a:cubicBezTo>
                <a:cubicBezTo>
                  <a:pt x="128" y="345"/>
                  <a:pt x="111" y="358"/>
                  <a:pt x="94" y="372"/>
                </a:cubicBezTo>
                <a:cubicBezTo>
                  <a:pt x="86" y="380"/>
                  <a:pt x="78" y="387"/>
                  <a:pt x="70" y="395"/>
                </a:cubicBezTo>
                <a:cubicBezTo>
                  <a:pt x="66" y="399"/>
                  <a:pt x="62" y="403"/>
                  <a:pt x="59" y="407"/>
                </a:cubicBezTo>
                <a:cubicBezTo>
                  <a:pt x="55" y="411"/>
                  <a:pt x="52" y="415"/>
                  <a:pt x="48" y="420"/>
                </a:cubicBezTo>
                <a:cubicBezTo>
                  <a:pt x="41" y="428"/>
                  <a:pt x="35" y="438"/>
                  <a:pt x="29" y="447"/>
                </a:cubicBezTo>
                <a:cubicBezTo>
                  <a:pt x="24" y="457"/>
                  <a:pt x="19" y="466"/>
                  <a:pt x="14" y="477"/>
                </a:cubicBezTo>
                <a:cubicBezTo>
                  <a:pt x="10" y="487"/>
                  <a:pt x="7" y="497"/>
                  <a:pt x="4" y="508"/>
                </a:cubicBezTo>
                <a:cubicBezTo>
                  <a:pt x="2" y="519"/>
                  <a:pt x="1" y="530"/>
                  <a:pt x="1" y="541"/>
                </a:cubicBezTo>
                <a:cubicBezTo>
                  <a:pt x="0" y="544"/>
                  <a:pt x="0" y="547"/>
                  <a:pt x="1" y="550"/>
                </a:cubicBezTo>
                <a:cubicBezTo>
                  <a:pt x="1" y="553"/>
                  <a:pt x="1" y="555"/>
                  <a:pt x="1" y="558"/>
                </a:cubicBezTo>
                <a:cubicBezTo>
                  <a:pt x="2" y="567"/>
                  <a:pt x="2" y="567"/>
                  <a:pt x="2" y="567"/>
                </a:cubicBezTo>
                <a:cubicBezTo>
                  <a:pt x="3" y="570"/>
                  <a:pt x="3" y="572"/>
                  <a:pt x="4" y="575"/>
                </a:cubicBezTo>
                <a:cubicBezTo>
                  <a:pt x="6" y="586"/>
                  <a:pt x="10" y="596"/>
                  <a:pt x="15" y="606"/>
                </a:cubicBezTo>
                <a:cubicBezTo>
                  <a:pt x="24" y="627"/>
                  <a:pt x="38" y="644"/>
                  <a:pt x="54" y="659"/>
                </a:cubicBezTo>
                <a:cubicBezTo>
                  <a:pt x="60" y="664"/>
                  <a:pt x="60" y="664"/>
                  <a:pt x="60" y="664"/>
                </a:cubicBezTo>
                <a:cubicBezTo>
                  <a:pt x="66" y="670"/>
                  <a:pt x="66" y="670"/>
                  <a:pt x="66" y="670"/>
                </a:cubicBezTo>
                <a:cubicBezTo>
                  <a:pt x="73" y="675"/>
                  <a:pt x="73" y="675"/>
                  <a:pt x="73" y="675"/>
                </a:cubicBezTo>
                <a:cubicBezTo>
                  <a:pt x="79" y="679"/>
                  <a:pt x="79" y="679"/>
                  <a:pt x="79" y="679"/>
                </a:cubicBezTo>
                <a:cubicBezTo>
                  <a:pt x="86" y="684"/>
                  <a:pt x="86" y="684"/>
                  <a:pt x="86" y="684"/>
                </a:cubicBezTo>
                <a:cubicBezTo>
                  <a:pt x="89" y="685"/>
                  <a:pt x="91" y="686"/>
                  <a:pt x="93" y="688"/>
                </a:cubicBezTo>
                <a:cubicBezTo>
                  <a:pt x="98" y="690"/>
                  <a:pt x="103" y="693"/>
                  <a:pt x="108" y="695"/>
                </a:cubicBezTo>
                <a:cubicBezTo>
                  <a:pt x="139" y="710"/>
                  <a:pt x="174" y="717"/>
                  <a:pt x="208" y="715"/>
                </a:cubicBezTo>
                <a:cubicBezTo>
                  <a:pt x="209" y="723"/>
                  <a:pt x="209" y="731"/>
                  <a:pt x="209" y="739"/>
                </a:cubicBezTo>
                <a:cubicBezTo>
                  <a:pt x="210" y="772"/>
                  <a:pt x="210" y="803"/>
                  <a:pt x="207" y="833"/>
                </a:cubicBezTo>
                <a:cubicBezTo>
                  <a:pt x="205" y="861"/>
                  <a:pt x="199" y="888"/>
                  <a:pt x="185" y="907"/>
                </a:cubicBezTo>
                <a:cubicBezTo>
                  <a:pt x="182" y="912"/>
                  <a:pt x="178" y="916"/>
                  <a:pt x="174" y="920"/>
                </a:cubicBezTo>
                <a:cubicBezTo>
                  <a:pt x="174" y="920"/>
                  <a:pt x="174" y="919"/>
                  <a:pt x="174" y="920"/>
                </a:cubicBezTo>
                <a:cubicBezTo>
                  <a:pt x="173" y="920"/>
                  <a:pt x="173" y="920"/>
                  <a:pt x="173" y="920"/>
                </a:cubicBezTo>
                <a:cubicBezTo>
                  <a:pt x="173" y="921"/>
                  <a:pt x="173" y="921"/>
                  <a:pt x="173" y="921"/>
                </a:cubicBezTo>
                <a:cubicBezTo>
                  <a:pt x="171" y="922"/>
                  <a:pt x="171" y="922"/>
                  <a:pt x="171" y="922"/>
                </a:cubicBezTo>
                <a:cubicBezTo>
                  <a:pt x="168" y="925"/>
                  <a:pt x="168" y="925"/>
                  <a:pt x="168" y="925"/>
                </a:cubicBezTo>
                <a:cubicBezTo>
                  <a:pt x="165" y="926"/>
                  <a:pt x="163" y="928"/>
                  <a:pt x="161" y="929"/>
                </a:cubicBezTo>
                <a:cubicBezTo>
                  <a:pt x="151" y="934"/>
                  <a:pt x="141" y="936"/>
                  <a:pt x="131" y="937"/>
                </a:cubicBezTo>
                <a:cubicBezTo>
                  <a:pt x="126" y="937"/>
                  <a:pt x="121" y="936"/>
                  <a:pt x="117" y="935"/>
                </a:cubicBezTo>
                <a:cubicBezTo>
                  <a:pt x="115" y="935"/>
                  <a:pt x="114" y="934"/>
                  <a:pt x="113" y="934"/>
                </a:cubicBezTo>
                <a:cubicBezTo>
                  <a:pt x="112" y="933"/>
                  <a:pt x="112" y="933"/>
                  <a:pt x="112" y="933"/>
                </a:cubicBezTo>
                <a:cubicBezTo>
                  <a:pt x="111" y="933"/>
                  <a:pt x="111" y="933"/>
                  <a:pt x="111" y="933"/>
                </a:cubicBezTo>
                <a:cubicBezTo>
                  <a:pt x="110" y="933"/>
                  <a:pt x="110" y="933"/>
                  <a:pt x="110" y="933"/>
                </a:cubicBezTo>
                <a:cubicBezTo>
                  <a:pt x="110" y="933"/>
                  <a:pt x="110" y="933"/>
                  <a:pt x="110" y="933"/>
                </a:cubicBezTo>
                <a:cubicBezTo>
                  <a:pt x="109" y="932"/>
                  <a:pt x="108" y="932"/>
                  <a:pt x="107" y="931"/>
                </a:cubicBezTo>
                <a:cubicBezTo>
                  <a:pt x="105" y="931"/>
                  <a:pt x="105" y="930"/>
                  <a:pt x="104" y="930"/>
                </a:cubicBezTo>
                <a:cubicBezTo>
                  <a:pt x="96" y="925"/>
                  <a:pt x="89" y="919"/>
                  <a:pt x="85" y="912"/>
                </a:cubicBezTo>
                <a:cubicBezTo>
                  <a:pt x="80" y="905"/>
                  <a:pt x="77" y="897"/>
                  <a:pt x="76" y="890"/>
                </a:cubicBezTo>
                <a:cubicBezTo>
                  <a:pt x="76" y="886"/>
                  <a:pt x="76" y="882"/>
                  <a:pt x="76" y="879"/>
                </a:cubicBezTo>
                <a:cubicBezTo>
                  <a:pt x="76" y="877"/>
                  <a:pt x="76" y="877"/>
                  <a:pt x="76" y="877"/>
                </a:cubicBezTo>
                <a:cubicBezTo>
                  <a:pt x="76" y="878"/>
                  <a:pt x="76" y="877"/>
                  <a:pt x="76" y="877"/>
                </a:cubicBezTo>
                <a:cubicBezTo>
                  <a:pt x="76" y="877"/>
                  <a:pt x="76" y="877"/>
                  <a:pt x="76" y="877"/>
                </a:cubicBezTo>
                <a:cubicBezTo>
                  <a:pt x="77" y="876"/>
                  <a:pt x="77" y="876"/>
                  <a:pt x="77" y="876"/>
                </a:cubicBezTo>
                <a:cubicBezTo>
                  <a:pt x="77" y="875"/>
                  <a:pt x="77" y="874"/>
                  <a:pt x="77" y="873"/>
                </a:cubicBezTo>
                <a:cubicBezTo>
                  <a:pt x="78" y="872"/>
                  <a:pt x="78" y="870"/>
                  <a:pt x="79" y="869"/>
                </a:cubicBezTo>
                <a:cubicBezTo>
                  <a:pt x="83" y="858"/>
                  <a:pt x="90" y="850"/>
                  <a:pt x="98" y="845"/>
                </a:cubicBezTo>
                <a:cubicBezTo>
                  <a:pt x="95" y="849"/>
                  <a:pt x="94" y="854"/>
                  <a:pt x="94" y="859"/>
                </a:cubicBezTo>
                <a:cubicBezTo>
                  <a:pt x="94" y="874"/>
                  <a:pt x="106" y="886"/>
                  <a:pt x="121" y="886"/>
                </a:cubicBezTo>
                <a:cubicBezTo>
                  <a:pt x="136" y="886"/>
                  <a:pt x="148" y="874"/>
                  <a:pt x="148" y="859"/>
                </a:cubicBezTo>
                <a:cubicBezTo>
                  <a:pt x="148" y="847"/>
                  <a:pt x="141" y="837"/>
                  <a:pt x="131" y="834"/>
                </a:cubicBezTo>
                <a:cubicBezTo>
                  <a:pt x="131" y="833"/>
                  <a:pt x="131" y="833"/>
                  <a:pt x="131" y="833"/>
                </a:cubicBezTo>
                <a:cubicBezTo>
                  <a:pt x="131" y="833"/>
                  <a:pt x="130" y="833"/>
                  <a:pt x="130" y="833"/>
                </a:cubicBezTo>
                <a:cubicBezTo>
                  <a:pt x="127" y="832"/>
                  <a:pt x="124" y="832"/>
                  <a:pt x="121" y="832"/>
                </a:cubicBezTo>
                <a:cubicBezTo>
                  <a:pt x="121" y="832"/>
                  <a:pt x="120" y="832"/>
                  <a:pt x="120" y="832"/>
                </a:cubicBezTo>
                <a:cubicBezTo>
                  <a:pt x="114" y="832"/>
                  <a:pt x="106" y="832"/>
                  <a:pt x="98" y="836"/>
                </a:cubicBezTo>
                <a:cubicBezTo>
                  <a:pt x="93" y="838"/>
                  <a:pt x="87" y="842"/>
                  <a:pt x="82" y="846"/>
                </a:cubicBezTo>
                <a:cubicBezTo>
                  <a:pt x="77" y="851"/>
                  <a:pt x="72" y="857"/>
                  <a:pt x="68" y="864"/>
                </a:cubicBezTo>
                <a:cubicBezTo>
                  <a:pt x="67" y="866"/>
                  <a:pt x="66" y="868"/>
                  <a:pt x="66" y="870"/>
                </a:cubicBezTo>
                <a:cubicBezTo>
                  <a:pt x="65" y="871"/>
                  <a:pt x="65" y="872"/>
                  <a:pt x="65" y="873"/>
                </a:cubicBezTo>
                <a:cubicBezTo>
                  <a:pt x="64" y="874"/>
                  <a:pt x="64" y="874"/>
                  <a:pt x="64" y="874"/>
                </a:cubicBezTo>
                <a:cubicBezTo>
                  <a:pt x="64" y="874"/>
                  <a:pt x="64" y="874"/>
                  <a:pt x="64" y="874"/>
                </a:cubicBezTo>
                <a:cubicBezTo>
                  <a:pt x="64" y="875"/>
                  <a:pt x="64" y="874"/>
                  <a:pt x="64" y="875"/>
                </a:cubicBezTo>
                <a:cubicBezTo>
                  <a:pt x="64" y="877"/>
                  <a:pt x="64" y="877"/>
                  <a:pt x="64" y="877"/>
                </a:cubicBezTo>
                <a:cubicBezTo>
                  <a:pt x="63" y="881"/>
                  <a:pt x="63" y="886"/>
                  <a:pt x="63" y="891"/>
                </a:cubicBezTo>
                <a:cubicBezTo>
                  <a:pt x="63" y="900"/>
                  <a:pt x="66" y="911"/>
                  <a:pt x="71" y="920"/>
                </a:cubicBezTo>
                <a:cubicBezTo>
                  <a:pt x="76" y="930"/>
                  <a:pt x="84" y="939"/>
                  <a:pt x="94" y="946"/>
                </a:cubicBezTo>
                <a:cubicBezTo>
                  <a:pt x="95" y="947"/>
                  <a:pt x="97" y="948"/>
                  <a:pt x="98" y="948"/>
                </a:cubicBezTo>
                <a:cubicBezTo>
                  <a:pt x="99" y="949"/>
                  <a:pt x="101" y="950"/>
                  <a:pt x="102" y="950"/>
                </a:cubicBezTo>
                <a:cubicBezTo>
                  <a:pt x="102" y="950"/>
                  <a:pt x="103" y="951"/>
                  <a:pt x="103" y="951"/>
                </a:cubicBezTo>
                <a:cubicBezTo>
                  <a:pt x="103" y="951"/>
                  <a:pt x="103" y="951"/>
                  <a:pt x="103" y="951"/>
                </a:cubicBezTo>
                <a:cubicBezTo>
                  <a:pt x="104" y="951"/>
                  <a:pt x="104" y="951"/>
                  <a:pt x="104" y="951"/>
                </a:cubicBezTo>
                <a:cubicBezTo>
                  <a:pt x="106" y="952"/>
                  <a:pt x="106" y="952"/>
                  <a:pt x="106" y="952"/>
                </a:cubicBezTo>
                <a:cubicBezTo>
                  <a:pt x="108" y="953"/>
                  <a:pt x="109" y="953"/>
                  <a:pt x="111" y="954"/>
                </a:cubicBezTo>
                <a:cubicBezTo>
                  <a:pt x="117" y="956"/>
                  <a:pt x="124" y="957"/>
                  <a:pt x="130" y="958"/>
                </a:cubicBezTo>
                <a:cubicBezTo>
                  <a:pt x="144" y="958"/>
                  <a:pt x="158" y="956"/>
                  <a:pt x="171" y="950"/>
                </a:cubicBezTo>
                <a:cubicBezTo>
                  <a:pt x="174" y="949"/>
                  <a:pt x="178" y="947"/>
                  <a:pt x="181" y="945"/>
                </a:cubicBezTo>
                <a:cubicBezTo>
                  <a:pt x="182" y="944"/>
                  <a:pt x="184" y="943"/>
                  <a:pt x="186" y="942"/>
                </a:cubicBezTo>
                <a:cubicBezTo>
                  <a:pt x="188" y="941"/>
                  <a:pt x="188" y="941"/>
                  <a:pt x="188" y="941"/>
                </a:cubicBezTo>
                <a:cubicBezTo>
                  <a:pt x="189" y="940"/>
                  <a:pt x="189" y="940"/>
                  <a:pt x="189" y="940"/>
                </a:cubicBezTo>
                <a:cubicBezTo>
                  <a:pt x="189" y="939"/>
                  <a:pt x="189" y="939"/>
                  <a:pt x="189" y="939"/>
                </a:cubicBezTo>
                <a:cubicBezTo>
                  <a:pt x="189" y="940"/>
                  <a:pt x="190" y="939"/>
                  <a:pt x="190" y="939"/>
                </a:cubicBezTo>
                <a:cubicBezTo>
                  <a:pt x="196" y="934"/>
                  <a:pt x="201" y="929"/>
                  <a:pt x="206" y="923"/>
                </a:cubicBezTo>
                <a:cubicBezTo>
                  <a:pt x="216" y="911"/>
                  <a:pt x="223" y="897"/>
                  <a:pt x="228" y="882"/>
                </a:cubicBezTo>
                <a:cubicBezTo>
                  <a:pt x="233" y="867"/>
                  <a:pt x="236" y="852"/>
                  <a:pt x="238" y="836"/>
                </a:cubicBezTo>
                <a:cubicBezTo>
                  <a:pt x="242" y="805"/>
                  <a:pt x="244" y="773"/>
                  <a:pt x="245" y="739"/>
                </a:cubicBezTo>
                <a:cubicBezTo>
                  <a:pt x="245" y="729"/>
                  <a:pt x="245" y="718"/>
                  <a:pt x="245" y="708"/>
                </a:cubicBezTo>
                <a:cubicBezTo>
                  <a:pt x="281" y="697"/>
                  <a:pt x="312" y="675"/>
                  <a:pt x="333" y="646"/>
                </a:cubicBezTo>
                <a:cubicBezTo>
                  <a:pt x="339" y="638"/>
                  <a:pt x="344" y="629"/>
                  <a:pt x="349" y="620"/>
                </a:cubicBezTo>
                <a:cubicBezTo>
                  <a:pt x="350" y="618"/>
                  <a:pt x="351" y="616"/>
                  <a:pt x="352" y="613"/>
                </a:cubicBezTo>
                <a:cubicBezTo>
                  <a:pt x="353" y="610"/>
                  <a:pt x="353" y="610"/>
                  <a:pt x="353" y="610"/>
                </a:cubicBezTo>
                <a:cubicBezTo>
                  <a:pt x="354" y="608"/>
                  <a:pt x="354" y="608"/>
                  <a:pt x="354" y="608"/>
                </a:cubicBezTo>
                <a:cubicBezTo>
                  <a:pt x="354" y="606"/>
                  <a:pt x="354" y="606"/>
                  <a:pt x="354" y="606"/>
                </a:cubicBezTo>
                <a:cubicBezTo>
                  <a:pt x="356" y="600"/>
                  <a:pt x="356" y="600"/>
                  <a:pt x="356" y="600"/>
                </a:cubicBezTo>
                <a:cubicBezTo>
                  <a:pt x="357" y="598"/>
                  <a:pt x="357" y="598"/>
                  <a:pt x="357" y="598"/>
                </a:cubicBezTo>
                <a:cubicBezTo>
                  <a:pt x="358" y="596"/>
                  <a:pt x="358" y="596"/>
                  <a:pt x="358" y="596"/>
                </a:cubicBezTo>
                <a:cubicBezTo>
                  <a:pt x="359" y="592"/>
                  <a:pt x="359" y="592"/>
                  <a:pt x="359" y="592"/>
                </a:cubicBezTo>
                <a:cubicBezTo>
                  <a:pt x="363" y="573"/>
                  <a:pt x="363" y="554"/>
                  <a:pt x="361" y="535"/>
                </a:cubicBezTo>
                <a:close/>
                <a:moveTo>
                  <a:pt x="214" y="227"/>
                </a:moveTo>
                <a:cubicBezTo>
                  <a:pt x="215" y="217"/>
                  <a:pt x="216" y="206"/>
                  <a:pt x="217" y="196"/>
                </a:cubicBezTo>
                <a:cubicBezTo>
                  <a:pt x="218" y="191"/>
                  <a:pt x="219" y="186"/>
                  <a:pt x="219" y="181"/>
                </a:cubicBezTo>
                <a:cubicBezTo>
                  <a:pt x="220" y="176"/>
                  <a:pt x="221" y="171"/>
                  <a:pt x="222" y="166"/>
                </a:cubicBezTo>
                <a:cubicBezTo>
                  <a:pt x="222" y="160"/>
                  <a:pt x="223" y="155"/>
                  <a:pt x="224" y="150"/>
                </a:cubicBezTo>
                <a:cubicBezTo>
                  <a:pt x="226" y="145"/>
                  <a:pt x="226" y="140"/>
                  <a:pt x="228" y="135"/>
                </a:cubicBezTo>
                <a:cubicBezTo>
                  <a:pt x="230" y="125"/>
                  <a:pt x="232" y="115"/>
                  <a:pt x="235" y="105"/>
                </a:cubicBezTo>
                <a:cubicBezTo>
                  <a:pt x="237" y="100"/>
                  <a:pt x="238" y="96"/>
                  <a:pt x="240" y="90"/>
                </a:cubicBezTo>
                <a:cubicBezTo>
                  <a:pt x="245" y="75"/>
                  <a:pt x="245" y="75"/>
                  <a:pt x="245" y="75"/>
                </a:cubicBezTo>
                <a:cubicBezTo>
                  <a:pt x="247" y="71"/>
                  <a:pt x="247" y="71"/>
                  <a:pt x="247" y="71"/>
                </a:cubicBezTo>
                <a:cubicBezTo>
                  <a:pt x="247" y="70"/>
                  <a:pt x="247" y="70"/>
                  <a:pt x="247" y="70"/>
                </a:cubicBezTo>
                <a:cubicBezTo>
                  <a:pt x="247" y="70"/>
                  <a:pt x="247" y="70"/>
                  <a:pt x="247" y="70"/>
                </a:cubicBezTo>
                <a:cubicBezTo>
                  <a:pt x="248" y="68"/>
                  <a:pt x="248" y="68"/>
                  <a:pt x="248" y="68"/>
                </a:cubicBezTo>
                <a:cubicBezTo>
                  <a:pt x="249" y="66"/>
                  <a:pt x="250" y="64"/>
                  <a:pt x="251" y="62"/>
                </a:cubicBezTo>
                <a:cubicBezTo>
                  <a:pt x="252" y="57"/>
                  <a:pt x="255" y="53"/>
                  <a:pt x="257" y="50"/>
                </a:cubicBezTo>
                <a:cubicBezTo>
                  <a:pt x="260" y="46"/>
                  <a:pt x="262" y="43"/>
                  <a:pt x="265" y="40"/>
                </a:cubicBezTo>
                <a:cubicBezTo>
                  <a:pt x="268" y="38"/>
                  <a:pt x="270" y="36"/>
                  <a:pt x="273" y="35"/>
                </a:cubicBezTo>
                <a:cubicBezTo>
                  <a:pt x="273" y="34"/>
                  <a:pt x="274" y="34"/>
                  <a:pt x="275" y="34"/>
                </a:cubicBezTo>
                <a:cubicBezTo>
                  <a:pt x="275" y="34"/>
                  <a:pt x="275" y="34"/>
                  <a:pt x="275" y="34"/>
                </a:cubicBezTo>
                <a:cubicBezTo>
                  <a:pt x="276" y="34"/>
                  <a:pt x="276" y="34"/>
                  <a:pt x="276" y="34"/>
                </a:cubicBezTo>
                <a:cubicBezTo>
                  <a:pt x="276" y="34"/>
                  <a:pt x="276" y="34"/>
                  <a:pt x="276" y="34"/>
                </a:cubicBezTo>
                <a:cubicBezTo>
                  <a:pt x="278" y="34"/>
                  <a:pt x="278" y="34"/>
                  <a:pt x="278" y="34"/>
                </a:cubicBezTo>
                <a:cubicBezTo>
                  <a:pt x="280" y="34"/>
                  <a:pt x="280" y="34"/>
                  <a:pt x="280" y="34"/>
                </a:cubicBezTo>
                <a:cubicBezTo>
                  <a:pt x="280" y="34"/>
                  <a:pt x="280" y="34"/>
                  <a:pt x="280" y="34"/>
                </a:cubicBezTo>
                <a:cubicBezTo>
                  <a:pt x="283" y="34"/>
                  <a:pt x="285" y="35"/>
                  <a:pt x="288" y="37"/>
                </a:cubicBezTo>
                <a:cubicBezTo>
                  <a:pt x="291" y="39"/>
                  <a:pt x="294" y="42"/>
                  <a:pt x="296" y="45"/>
                </a:cubicBezTo>
                <a:cubicBezTo>
                  <a:pt x="298" y="46"/>
                  <a:pt x="299" y="48"/>
                  <a:pt x="300" y="50"/>
                </a:cubicBezTo>
                <a:cubicBezTo>
                  <a:pt x="301" y="51"/>
                  <a:pt x="301" y="51"/>
                  <a:pt x="301" y="51"/>
                </a:cubicBezTo>
                <a:cubicBezTo>
                  <a:pt x="302" y="53"/>
                  <a:pt x="302" y="53"/>
                  <a:pt x="302" y="53"/>
                </a:cubicBezTo>
                <a:cubicBezTo>
                  <a:pt x="302" y="54"/>
                  <a:pt x="303" y="55"/>
                  <a:pt x="304" y="56"/>
                </a:cubicBezTo>
                <a:cubicBezTo>
                  <a:pt x="308" y="65"/>
                  <a:pt x="311" y="74"/>
                  <a:pt x="313" y="83"/>
                </a:cubicBezTo>
                <a:cubicBezTo>
                  <a:pt x="317" y="102"/>
                  <a:pt x="317" y="123"/>
                  <a:pt x="312" y="143"/>
                </a:cubicBezTo>
                <a:cubicBezTo>
                  <a:pt x="310" y="153"/>
                  <a:pt x="307" y="163"/>
                  <a:pt x="303" y="173"/>
                </a:cubicBezTo>
                <a:cubicBezTo>
                  <a:pt x="300" y="180"/>
                  <a:pt x="300" y="180"/>
                  <a:pt x="300" y="180"/>
                </a:cubicBezTo>
                <a:cubicBezTo>
                  <a:pt x="297" y="187"/>
                  <a:pt x="297" y="187"/>
                  <a:pt x="297" y="187"/>
                </a:cubicBezTo>
                <a:cubicBezTo>
                  <a:pt x="296" y="189"/>
                  <a:pt x="294" y="191"/>
                  <a:pt x="293" y="194"/>
                </a:cubicBezTo>
                <a:cubicBezTo>
                  <a:pt x="291" y="197"/>
                  <a:pt x="291" y="197"/>
                  <a:pt x="291" y="197"/>
                </a:cubicBezTo>
                <a:cubicBezTo>
                  <a:pt x="289" y="200"/>
                  <a:pt x="289" y="200"/>
                  <a:pt x="289" y="200"/>
                </a:cubicBezTo>
                <a:cubicBezTo>
                  <a:pt x="278" y="218"/>
                  <a:pt x="264" y="235"/>
                  <a:pt x="249" y="250"/>
                </a:cubicBezTo>
                <a:cubicBezTo>
                  <a:pt x="237" y="261"/>
                  <a:pt x="225" y="272"/>
                  <a:pt x="212" y="282"/>
                </a:cubicBezTo>
                <a:cubicBezTo>
                  <a:pt x="212" y="264"/>
                  <a:pt x="213" y="245"/>
                  <a:pt x="214" y="227"/>
                </a:cubicBezTo>
                <a:close/>
                <a:moveTo>
                  <a:pt x="149" y="677"/>
                </a:moveTo>
                <a:cubicBezTo>
                  <a:pt x="16" y="637"/>
                  <a:pt x="34" y="470"/>
                  <a:pt x="172" y="352"/>
                </a:cubicBezTo>
                <a:cubicBezTo>
                  <a:pt x="172" y="372"/>
                  <a:pt x="174" y="392"/>
                  <a:pt x="176" y="412"/>
                </a:cubicBezTo>
                <a:cubicBezTo>
                  <a:pt x="176" y="420"/>
                  <a:pt x="177" y="429"/>
                  <a:pt x="178" y="438"/>
                </a:cubicBezTo>
                <a:cubicBezTo>
                  <a:pt x="176" y="438"/>
                  <a:pt x="174" y="439"/>
                  <a:pt x="172" y="440"/>
                </a:cubicBezTo>
                <a:cubicBezTo>
                  <a:pt x="166" y="444"/>
                  <a:pt x="161" y="448"/>
                  <a:pt x="155" y="452"/>
                </a:cubicBezTo>
                <a:cubicBezTo>
                  <a:pt x="153" y="454"/>
                  <a:pt x="150" y="456"/>
                  <a:pt x="148" y="458"/>
                </a:cubicBezTo>
                <a:cubicBezTo>
                  <a:pt x="145" y="460"/>
                  <a:pt x="143" y="463"/>
                  <a:pt x="141" y="465"/>
                </a:cubicBezTo>
                <a:cubicBezTo>
                  <a:pt x="140" y="466"/>
                  <a:pt x="139" y="467"/>
                  <a:pt x="139" y="467"/>
                </a:cubicBezTo>
                <a:cubicBezTo>
                  <a:pt x="137" y="469"/>
                  <a:pt x="137" y="469"/>
                  <a:pt x="137" y="469"/>
                </a:cubicBezTo>
                <a:cubicBezTo>
                  <a:pt x="135" y="472"/>
                  <a:pt x="135" y="472"/>
                  <a:pt x="135" y="472"/>
                </a:cubicBezTo>
                <a:cubicBezTo>
                  <a:pt x="134" y="474"/>
                  <a:pt x="133" y="475"/>
                  <a:pt x="132" y="476"/>
                </a:cubicBezTo>
                <a:cubicBezTo>
                  <a:pt x="131" y="477"/>
                  <a:pt x="130" y="479"/>
                  <a:pt x="129" y="480"/>
                </a:cubicBezTo>
                <a:cubicBezTo>
                  <a:pt x="128" y="483"/>
                  <a:pt x="126" y="485"/>
                  <a:pt x="125" y="488"/>
                </a:cubicBezTo>
                <a:cubicBezTo>
                  <a:pt x="124" y="491"/>
                  <a:pt x="122" y="493"/>
                  <a:pt x="121" y="496"/>
                </a:cubicBezTo>
                <a:cubicBezTo>
                  <a:pt x="120" y="499"/>
                  <a:pt x="119" y="502"/>
                  <a:pt x="118" y="504"/>
                </a:cubicBezTo>
                <a:cubicBezTo>
                  <a:pt x="118" y="506"/>
                  <a:pt x="117" y="507"/>
                  <a:pt x="117" y="508"/>
                </a:cubicBezTo>
                <a:cubicBezTo>
                  <a:pt x="116" y="510"/>
                  <a:pt x="116" y="511"/>
                  <a:pt x="116" y="512"/>
                </a:cubicBezTo>
                <a:cubicBezTo>
                  <a:pt x="115" y="515"/>
                  <a:pt x="114" y="518"/>
                  <a:pt x="114" y="520"/>
                </a:cubicBezTo>
                <a:cubicBezTo>
                  <a:pt x="114" y="523"/>
                  <a:pt x="113" y="525"/>
                  <a:pt x="113" y="528"/>
                </a:cubicBezTo>
                <a:cubicBezTo>
                  <a:pt x="112" y="531"/>
                  <a:pt x="112" y="533"/>
                  <a:pt x="112" y="536"/>
                </a:cubicBezTo>
                <a:cubicBezTo>
                  <a:pt x="112" y="538"/>
                  <a:pt x="112" y="541"/>
                  <a:pt x="112" y="543"/>
                </a:cubicBezTo>
                <a:cubicBezTo>
                  <a:pt x="112" y="546"/>
                  <a:pt x="112" y="548"/>
                  <a:pt x="112" y="550"/>
                </a:cubicBezTo>
                <a:cubicBezTo>
                  <a:pt x="112" y="551"/>
                  <a:pt x="112" y="553"/>
                  <a:pt x="112" y="554"/>
                </a:cubicBezTo>
                <a:cubicBezTo>
                  <a:pt x="113" y="555"/>
                  <a:pt x="113" y="556"/>
                  <a:pt x="113" y="557"/>
                </a:cubicBezTo>
                <a:cubicBezTo>
                  <a:pt x="113" y="562"/>
                  <a:pt x="114" y="566"/>
                  <a:pt x="115" y="570"/>
                </a:cubicBezTo>
                <a:cubicBezTo>
                  <a:pt x="116" y="572"/>
                  <a:pt x="116" y="574"/>
                  <a:pt x="116" y="576"/>
                </a:cubicBezTo>
                <a:cubicBezTo>
                  <a:pt x="117" y="578"/>
                  <a:pt x="118" y="580"/>
                  <a:pt x="118" y="582"/>
                </a:cubicBezTo>
                <a:cubicBezTo>
                  <a:pt x="123" y="597"/>
                  <a:pt x="130" y="609"/>
                  <a:pt x="137" y="617"/>
                </a:cubicBezTo>
                <a:cubicBezTo>
                  <a:pt x="143" y="626"/>
                  <a:pt x="149" y="632"/>
                  <a:pt x="154" y="635"/>
                </a:cubicBezTo>
                <a:cubicBezTo>
                  <a:pt x="158" y="638"/>
                  <a:pt x="160" y="640"/>
                  <a:pt x="160" y="640"/>
                </a:cubicBezTo>
                <a:cubicBezTo>
                  <a:pt x="163" y="637"/>
                  <a:pt x="163" y="637"/>
                  <a:pt x="163" y="637"/>
                </a:cubicBezTo>
                <a:cubicBezTo>
                  <a:pt x="163" y="637"/>
                  <a:pt x="161" y="635"/>
                  <a:pt x="157" y="631"/>
                </a:cubicBezTo>
                <a:cubicBezTo>
                  <a:pt x="153" y="627"/>
                  <a:pt x="149" y="621"/>
                  <a:pt x="143" y="613"/>
                </a:cubicBezTo>
                <a:cubicBezTo>
                  <a:pt x="138" y="604"/>
                  <a:pt x="133" y="593"/>
                  <a:pt x="130" y="579"/>
                </a:cubicBezTo>
                <a:cubicBezTo>
                  <a:pt x="127" y="565"/>
                  <a:pt x="126" y="548"/>
                  <a:pt x="130" y="531"/>
                </a:cubicBezTo>
                <a:cubicBezTo>
                  <a:pt x="131" y="522"/>
                  <a:pt x="135" y="513"/>
                  <a:pt x="139" y="504"/>
                </a:cubicBezTo>
                <a:cubicBezTo>
                  <a:pt x="140" y="502"/>
                  <a:pt x="141" y="500"/>
                  <a:pt x="142" y="498"/>
                </a:cubicBezTo>
                <a:cubicBezTo>
                  <a:pt x="144" y="496"/>
                  <a:pt x="145" y="494"/>
                  <a:pt x="147" y="492"/>
                </a:cubicBezTo>
                <a:cubicBezTo>
                  <a:pt x="149" y="489"/>
                  <a:pt x="149" y="489"/>
                  <a:pt x="149" y="489"/>
                </a:cubicBezTo>
                <a:cubicBezTo>
                  <a:pt x="149" y="489"/>
                  <a:pt x="149" y="489"/>
                  <a:pt x="149" y="489"/>
                </a:cubicBezTo>
                <a:cubicBezTo>
                  <a:pt x="149" y="488"/>
                  <a:pt x="149" y="488"/>
                  <a:pt x="149" y="488"/>
                </a:cubicBezTo>
                <a:cubicBezTo>
                  <a:pt x="150" y="488"/>
                  <a:pt x="150" y="488"/>
                  <a:pt x="150" y="488"/>
                </a:cubicBezTo>
                <a:cubicBezTo>
                  <a:pt x="151" y="486"/>
                  <a:pt x="151" y="486"/>
                  <a:pt x="151" y="486"/>
                </a:cubicBezTo>
                <a:cubicBezTo>
                  <a:pt x="154" y="483"/>
                  <a:pt x="154" y="483"/>
                  <a:pt x="154" y="483"/>
                </a:cubicBezTo>
                <a:cubicBezTo>
                  <a:pt x="156" y="481"/>
                  <a:pt x="156" y="481"/>
                  <a:pt x="156" y="481"/>
                </a:cubicBezTo>
                <a:cubicBezTo>
                  <a:pt x="156" y="481"/>
                  <a:pt x="156" y="480"/>
                  <a:pt x="157" y="480"/>
                </a:cubicBezTo>
                <a:cubicBezTo>
                  <a:pt x="159" y="478"/>
                  <a:pt x="161" y="477"/>
                  <a:pt x="162" y="475"/>
                </a:cubicBezTo>
                <a:cubicBezTo>
                  <a:pt x="165" y="473"/>
                  <a:pt x="167" y="472"/>
                  <a:pt x="169" y="470"/>
                </a:cubicBezTo>
                <a:cubicBezTo>
                  <a:pt x="173" y="468"/>
                  <a:pt x="177" y="465"/>
                  <a:pt x="181" y="463"/>
                </a:cubicBezTo>
                <a:cubicBezTo>
                  <a:pt x="181" y="466"/>
                  <a:pt x="181" y="468"/>
                  <a:pt x="182" y="471"/>
                </a:cubicBezTo>
                <a:cubicBezTo>
                  <a:pt x="184" y="490"/>
                  <a:pt x="186" y="509"/>
                  <a:pt x="189" y="528"/>
                </a:cubicBezTo>
                <a:cubicBezTo>
                  <a:pt x="196" y="581"/>
                  <a:pt x="202" y="632"/>
                  <a:pt x="206" y="680"/>
                </a:cubicBezTo>
                <a:cubicBezTo>
                  <a:pt x="187" y="682"/>
                  <a:pt x="168" y="681"/>
                  <a:pt x="149" y="677"/>
                </a:cubicBezTo>
                <a:close/>
                <a:moveTo>
                  <a:pt x="325" y="584"/>
                </a:moveTo>
                <a:cubicBezTo>
                  <a:pt x="324" y="587"/>
                  <a:pt x="324" y="587"/>
                  <a:pt x="324" y="587"/>
                </a:cubicBezTo>
                <a:cubicBezTo>
                  <a:pt x="324" y="588"/>
                  <a:pt x="324" y="588"/>
                  <a:pt x="324" y="588"/>
                </a:cubicBezTo>
                <a:cubicBezTo>
                  <a:pt x="324" y="588"/>
                  <a:pt x="324" y="588"/>
                  <a:pt x="324" y="588"/>
                </a:cubicBezTo>
                <a:cubicBezTo>
                  <a:pt x="323" y="589"/>
                  <a:pt x="323" y="589"/>
                  <a:pt x="323" y="589"/>
                </a:cubicBezTo>
                <a:cubicBezTo>
                  <a:pt x="321" y="595"/>
                  <a:pt x="321" y="595"/>
                  <a:pt x="321" y="595"/>
                </a:cubicBezTo>
                <a:cubicBezTo>
                  <a:pt x="321" y="597"/>
                  <a:pt x="321" y="597"/>
                  <a:pt x="321" y="597"/>
                </a:cubicBezTo>
                <a:cubicBezTo>
                  <a:pt x="320" y="598"/>
                  <a:pt x="320" y="598"/>
                  <a:pt x="320" y="598"/>
                </a:cubicBezTo>
                <a:cubicBezTo>
                  <a:pt x="319" y="600"/>
                  <a:pt x="319" y="600"/>
                  <a:pt x="319" y="600"/>
                </a:cubicBezTo>
                <a:cubicBezTo>
                  <a:pt x="318" y="602"/>
                  <a:pt x="318" y="603"/>
                  <a:pt x="317" y="605"/>
                </a:cubicBezTo>
                <a:cubicBezTo>
                  <a:pt x="314" y="612"/>
                  <a:pt x="309" y="619"/>
                  <a:pt x="305" y="625"/>
                </a:cubicBezTo>
                <a:cubicBezTo>
                  <a:pt x="289" y="645"/>
                  <a:pt x="268" y="661"/>
                  <a:pt x="243" y="671"/>
                </a:cubicBezTo>
                <a:cubicBezTo>
                  <a:pt x="243" y="659"/>
                  <a:pt x="242" y="647"/>
                  <a:pt x="241" y="634"/>
                </a:cubicBezTo>
                <a:cubicBezTo>
                  <a:pt x="239" y="598"/>
                  <a:pt x="235" y="561"/>
                  <a:pt x="231" y="523"/>
                </a:cubicBezTo>
                <a:cubicBezTo>
                  <a:pt x="228" y="500"/>
                  <a:pt x="225" y="476"/>
                  <a:pt x="223" y="452"/>
                </a:cubicBezTo>
                <a:cubicBezTo>
                  <a:pt x="233" y="452"/>
                  <a:pt x="243" y="452"/>
                  <a:pt x="254" y="455"/>
                </a:cubicBezTo>
                <a:cubicBezTo>
                  <a:pt x="257" y="456"/>
                  <a:pt x="260" y="456"/>
                  <a:pt x="263" y="457"/>
                </a:cubicBezTo>
                <a:cubicBezTo>
                  <a:pt x="266" y="458"/>
                  <a:pt x="269" y="460"/>
                  <a:pt x="271" y="461"/>
                </a:cubicBezTo>
                <a:cubicBezTo>
                  <a:pt x="274" y="462"/>
                  <a:pt x="277" y="464"/>
                  <a:pt x="280" y="465"/>
                </a:cubicBezTo>
                <a:cubicBezTo>
                  <a:pt x="284" y="468"/>
                  <a:pt x="284" y="468"/>
                  <a:pt x="284" y="468"/>
                </a:cubicBezTo>
                <a:cubicBezTo>
                  <a:pt x="286" y="469"/>
                  <a:pt x="286" y="469"/>
                  <a:pt x="286" y="469"/>
                </a:cubicBezTo>
                <a:cubicBezTo>
                  <a:pt x="287" y="470"/>
                  <a:pt x="287" y="470"/>
                  <a:pt x="287" y="470"/>
                </a:cubicBezTo>
                <a:cubicBezTo>
                  <a:pt x="287" y="470"/>
                  <a:pt x="287" y="470"/>
                  <a:pt x="287" y="470"/>
                </a:cubicBezTo>
                <a:cubicBezTo>
                  <a:pt x="287" y="470"/>
                  <a:pt x="287" y="470"/>
                  <a:pt x="287" y="470"/>
                </a:cubicBezTo>
                <a:cubicBezTo>
                  <a:pt x="292" y="474"/>
                  <a:pt x="292" y="474"/>
                  <a:pt x="292" y="474"/>
                </a:cubicBezTo>
                <a:cubicBezTo>
                  <a:pt x="293" y="474"/>
                  <a:pt x="293" y="475"/>
                  <a:pt x="294" y="475"/>
                </a:cubicBezTo>
                <a:cubicBezTo>
                  <a:pt x="296" y="477"/>
                  <a:pt x="296" y="477"/>
                  <a:pt x="296" y="477"/>
                </a:cubicBezTo>
                <a:cubicBezTo>
                  <a:pt x="299" y="480"/>
                  <a:pt x="299" y="480"/>
                  <a:pt x="299" y="480"/>
                </a:cubicBezTo>
                <a:cubicBezTo>
                  <a:pt x="300" y="481"/>
                  <a:pt x="301" y="483"/>
                  <a:pt x="302" y="484"/>
                </a:cubicBezTo>
                <a:cubicBezTo>
                  <a:pt x="307" y="489"/>
                  <a:pt x="310" y="495"/>
                  <a:pt x="314" y="500"/>
                </a:cubicBezTo>
                <a:cubicBezTo>
                  <a:pt x="320" y="513"/>
                  <a:pt x="325" y="526"/>
                  <a:pt x="327" y="540"/>
                </a:cubicBezTo>
                <a:cubicBezTo>
                  <a:pt x="329" y="555"/>
                  <a:pt x="329" y="570"/>
                  <a:pt x="325" y="584"/>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2" name="Title 1">
            <a:extLst>
              <a:ext uri="{FF2B5EF4-FFF2-40B4-BE49-F238E27FC236}">
                <a16:creationId xmlns:a16="http://schemas.microsoft.com/office/drawing/2014/main" id="{9E071F20-1B75-F2CC-05C9-069191C194F9}"/>
              </a:ext>
            </a:extLst>
          </p:cNvPr>
          <p:cNvSpPr>
            <a:spLocks noGrp="1"/>
          </p:cNvSpPr>
          <p:nvPr>
            <p:ph type="title"/>
          </p:nvPr>
        </p:nvSpPr>
        <p:spPr/>
        <p:txBody>
          <a:bodyPr/>
          <a:lstStyle/>
          <a:p>
            <a:r>
              <a:rPr lang="en-US" dirty="0"/>
              <a:t>Composing an AI Symphony</a:t>
            </a:r>
            <a:endParaRPr lang="en-AU" dirty="0"/>
          </a:p>
        </p:txBody>
      </p:sp>
      <p:sp>
        <p:nvSpPr>
          <p:cNvPr id="3" name="Slide Number Placeholder 2">
            <a:extLst>
              <a:ext uri="{FF2B5EF4-FFF2-40B4-BE49-F238E27FC236}">
                <a16:creationId xmlns:a16="http://schemas.microsoft.com/office/drawing/2014/main" id="{8110F1AC-D77D-0F5C-FD09-0A272C35C2A9}"/>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28</a:t>
            </a:fld>
            <a:endParaRPr lang="en-AU" dirty="0">
              <a:solidFill>
                <a:prstClr val="black">
                  <a:tint val="75000"/>
                </a:prstClr>
              </a:solidFill>
            </a:endParaRPr>
          </a:p>
        </p:txBody>
      </p:sp>
      <p:sp>
        <p:nvSpPr>
          <p:cNvPr id="13" name="Freeform 9">
            <a:extLst>
              <a:ext uri="{FF2B5EF4-FFF2-40B4-BE49-F238E27FC236}">
                <a16:creationId xmlns:a16="http://schemas.microsoft.com/office/drawing/2014/main" id="{9536F386-9216-2F74-A285-962E016FDCF3}"/>
              </a:ext>
            </a:extLst>
          </p:cNvPr>
          <p:cNvSpPr>
            <a:spLocks/>
          </p:cNvSpPr>
          <p:nvPr/>
        </p:nvSpPr>
        <p:spPr bwMode="auto">
          <a:xfrm>
            <a:off x="3540041" y="4005065"/>
            <a:ext cx="579875" cy="1131641"/>
          </a:xfrm>
          <a:custGeom>
            <a:avLst/>
            <a:gdLst>
              <a:gd name="T0" fmla="*/ 162 w 178"/>
              <a:gd name="T1" fmla="*/ 71 h 366"/>
              <a:gd name="T2" fmla="*/ 98 w 178"/>
              <a:gd name="T3" fmla="*/ 33 h 366"/>
              <a:gd name="T4" fmla="*/ 30 w 178"/>
              <a:gd name="T5" fmla="*/ 9 h 366"/>
              <a:gd name="T6" fmla="*/ 29 w 178"/>
              <a:gd name="T7" fmla="*/ 7 h 366"/>
              <a:gd name="T8" fmla="*/ 18 w 178"/>
              <a:gd name="T9" fmla="*/ 1 h 366"/>
              <a:gd name="T10" fmla="*/ 12 w 178"/>
              <a:gd name="T11" fmla="*/ 13 h 366"/>
              <a:gd name="T12" fmla="*/ 90 w 178"/>
              <a:gd name="T13" fmla="*/ 272 h 366"/>
              <a:gd name="T14" fmla="*/ 45 w 178"/>
              <a:gd name="T15" fmla="*/ 277 h 366"/>
              <a:gd name="T16" fmla="*/ 10 w 178"/>
              <a:gd name="T17" fmla="*/ 339 h 366"/>
              <a:gd name="T18" fmla="*/ 79 w 178"/>
              <a:gd name="T19" fmla="*/ 353 h 366"/>
              <a:gd name="T20" fmla="*/ 114 w 178"/>
              <a:gd name="T21" fmla="*/ 291 h 366"/>
              <a:gd name="T22" fmla="*/ 57 w 178"/>
              <a:gd name="T23" fmla="*/ 99 h 366"/>
              <a:gd name="T24" fmla="*/ 111 w 178"/>
              <a:gd name="T25" fmla="*/ 98 h 366"/>
              <a:gd name="T26" fmla="*/ 144 w 178"/>
              <a:gd name="T27" fmla="*/ 134 h 366"/>
              <a:gd name="T28" fmla="*/ 157 w 178"/>
              <a:gd name="T29" fmla="*/ 183 h 366"/>
              <a:gd name="T30" fmla="*/ 175 w 178"/>
              <a:gd name="T31" fmla="*/ 127 h 366"/>
              <a:gd name="T32" fmla="*/ 162 w 178"/>
              <a:gd name="T33" fmla="*/ 7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366">
                <a:moveTo>
                  <a:pt x="162" y="71"/>
                </a:moveTo>
                <a:cubicBezTo>
                  <a:pt x="147" y="50"/>
                  <a:pt x="122" y="41"/>
                  <a:pt x="98" y="33"/>
                </a:cubicBezTo>
                <a:cubicBezTo>
                  <a:pt x="75" y="25"/>
                  <a:pt x="52" y="17"/>
                  <a:pt x="30" y="9"/>
                </a:cubicBezTo>
                <a:cubicBezTo>
                  <a:pt x="29" y="7"/>
                  <a:pt x="29" y="7"/>
                  <a:pt x="29" y="7"/>
                </a:cubicBezTo>
                <a:cubicBezTo>
                  <a:pt x="28" y="3"/>
                  <a:pt x="23" y="0"/>
                  <a:pt x="18" y="1"/>
                </a:cubicBezTo>
                <a:cubicBezTo>
                  <a:pt x="13" y="3"/>
                  <a:pt x="10" y="8"/>
                  <a:pt x="12" y="13"/>
                </a:cubicBezTo>
                <a:cubicBezTo>
                  <a:pt x="90" y="272"/>
                  <a:pt x="90" y="272"/>
                  <a:pt x="90" y="272"/>
                </a:cubicBezTo>
                <a:cubicBezTo>
                  <a:pt x="77" y="268"/>
                  <a:pt x="60" y="270"/>
                  <a:pt x="45" y="277"/>
                </a:cubicBezTo>
                <a:cubicBezTo>
                  <a:pt x="16" y="290"/>
                  <a:pt x="0" y="318"/>
                  <a:pt x="10" y="339"/>
                </a:cubicBezTo>
                <a:cubicBezTo>
                  <a:pt x="19" y="360"/>
                  <a:pt x="50" y="366"/>
                  <a:pt x="79" y="353"/>
                </a:cubicBezTo>
                <a:cubicBezTo>
                  <a:pt x="108" y="340"/>
                  <a:pt x="124" y="312"/>
                  <a:pt x="114" y="291"/>
                </a:cubicBezTo>
                <a:cubicBezTo>
                  <a:pt x="57" y="99"/>
                  <a:pt x="57" y="99"/>
                  <a:pt x="57" y="99"/>
                </a:cubicBezTo>
                <a:cubicBezTo>
                  <a:pt x="74" y="94"/>
                  <a:pt x="94" y="91"/>
                  <a:pt x="111" y="98"/>
                </a:cubicBezTo>
                <a:cubicBezTo>
                  <a:pt x="126" y="104"/>
                  <a:pt x="138" y="118"/>
                  <a:pt x="144" y="134"/>
                </a:cubicBezTo>
                <a:cubicBezTo>
                  <a:pt x="151" y="150"/>
                  <a:pt x="154" y="166"/>
                  <a:pt x="157" y="183"/>
                </a:cubicBezTo>
                <a:cubicBezTo>
                  <a:pt x="166" y="165"/>
                  <a:pt x="173" y="147"/>
                  <a:pt x="175" y="127"/>
                </a:cubicBezTo>
                <a:cubicBezTo>
                  <a:pt x="178" y="108"/>
                  <a:pt x="174" y="87"/>
                  <a:pt x="162" y="7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AU" sz="2400">
              <a:solidFill>
                <a:schemeClr val="accent2"/>
              </a:solidFill>
            </a:endParaRPr>
          </a:p>
        </p:txBody>
      </p:sp>
      <p:sp>
        <p:nvSpPr>
          <p:cNvPr id="20" name="Freeform 16">
            <a:extLst>
              <a:ext uri="{FF2B5EF4-FFF2-40B4-BE49-F238E27FC236}">
                <a16:creationId xmlns:a16="http://schemas.microsoft.com/office/drawing/2014/main" id="{930C60DA-B008-44BB-E17F-881FF2A3A7F0}"/>
              </a:ext>
            </a:extLst>
          </p:cNvPr>
          <p:cNvSpPr>
            <a:spLocks noEditPoints="1"/>
          </p:cNvSpPr>
          <p:nvPr/>
        </p:nvSpPr>
        <p:spPr bwMode="auto">
          <a:xfrm>
            <a:off x="4711951" y="3236979"/>
            <a:ext cx="1202987" cy="899045"/>
          </a:xfrm>
          <a:custGeom>
            <a:avLst/>
            <a:gdLst>
              <a:gd name="T0" fmla="*/ 277 w 369"/>
              <a:gd name="T1" fmla="*/ 262 h 291"/>
              <a:gd name="T2" fmla="*/ 337 w 369"/>
              <a:gd name="T3" fmla="*/ 96 h 291"/>
              <a:gd name="T4" fmla="*/ 339 w 369"/>
              <a:gd name="T5" fmla="*/ 90 h 291"/>
              <a:gd name="T6" fmla="*/ 354 w 369"/>
              <a:gd name="T7" fmla="*/ 49 h 291"/>
              <a:gd name="T8" fmla="*/ 359 w 369"/>
              <a:gd name="T9" fmla="*/ 35 h 291"/>
              <a:gd name="T10" fmla="*/ 367 w 369"/>
              <a:gd name="T11" fmla="*/ 14 h 291"/>
              <a:gd name="T12" fmla="*/ 357 w 369"/>
              <a:gd name="T13" fmla="*/ 0 h 291"/>
              <a:gd name="T14" fmla="*/ 177 w 369"/>
              <a:gd name="T15" fmla="*/ 0 h 291"/>
              <a:gd name="T16" fmla="*/ 164 w 369"/>
              <a:gd name="T17" fmla="*/ 7 h 291"/>
              <a:gd name="T18" fmla="*/ 163 w 369"/>
              <a:gd name="T19" fmla="*/ 9 h 291"/>
              <a:gd name="T20" fmla="*/ 162 w 369"/>
              <a:gd name="T21" fmla="*/ 11 h 291"/>
              <a:gd name="T22" fmla="*/ 149 w 369"/>
              <a:gd name="T23" fmla="*/ 49 h 291"/>
              <a:gd name="T24" fmla="*/ 135 w 369"/>
              <a:gd name="T25" fmla="*/ 86 h 291"/>
              <a:gd name="T26" fmla="*/ 132 w 369"/>
              <a:gd name="T27" fmla="*/ 96 h 291"/>
              <a:gd name="T28" fmla="*/ 88 w 369"/>
              <a:gd name="T29" fmla="*/ 217 h 291"/>
              <a:gd name="T30" fmla="*/ 56 w 369"/>
              <a:gd name="T31" fmla="*/ 198 h 291"/>
              <a:gd name="T32" fmla="*/ 4 w 369"/>
              <a:gd name="T33" fmla="*/ 221 h 291"/>
              <a:gd name="T34" fmla="*/ 42 w 369"/>
              <a:gd name="T35" fmla="*/ 264 h 291"/>
              <a:gd name="T36" fmla="*/ 95 w 369"/>
              <a:gd name="T37" fmla="*/ 241 h 291"/>
              <a:gd name="T38" fmla="*/ 147 w 369"/>
              <a:gd name="T39" fmla="*/ 96 h 291"/>
              <a:gd name="T40" fmla="*/ 321 w 369"/>
              <a:gd name="T41" fmla="*/ 96 h 291"/>
              <a:gd name="T42" fmla="*/ 271 w 369"/>
              <a:gd name="T43" fmla="*/ 238 h 291"/>
              <a:gd name="T44" fmla="*/ 239 w 369"/>
              <a:gd name="T45" fmla="*/ 219 h 291"/>
              <a:gd name="T46" fmla="*/ 186 w 369"/>
              <a:gd name="T47" fmla="*/ 243 h 291"/>
              <a:gd name="T48" fmla="*/ 224 w 369"/>
              <a:gd name="T49" fmla="*/ 286 h 291"/>
              <a:gd name="T50" fmla="*/ 277 w 369"/>
              <a:gd name="T51" fmla="*/ 262 h 291"/>
              <a:gd name="T52" fmla="*/ 154 w 369"/>
              <a:gd name="T53" fmla="*/ 76 h 291"/>
              <a:gd name="T54" fmla="*/ 164 w 369"/>
              <a:gd name="T55" fmla="*/ 49 h 291"/>
              <a:gd name="T56" fmla="*/ 338 w 369"/>
              <a:gd name="T57" fmla="*/ 49 h 291"/>
              <a:gd name="T58" fmla="*/ 329 w 369"/>
              <a:gd name="T59" fmla="*/ 76 h 291"/>
              <a:gd name="T60" fmla="*/ 154 w 369"/>
              <a:gd name="T61" fmla="*/ 7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9" h="291">
                <a:moveTo>
                  <a:pt x="277" y="262"/>
                </a:moveTo>
                <a:cubicBezTo>
                  <a:pt x="337" y="96"/>
                  <a:pt x="337" y="96"/>
                  <a:pt x="337" y="96"/>
                </a:cubicBezTo>
                <a:cubicBezTo>
                  <a:pt x="339" y="90"/>
                  <a:pt x="339" y="90"/>
                  <a:pt x="339" y="90"/>
                </a:cubicBezTo>
                <a:cubicBezTo>
                  <a:pt x="354" y="49"/>
                  <a:pt x="354" y="49"/>
                  <a:pt x="354" y="49"/>
                </a:cubicBezTo>
                <a:cubicBezTo>
                  <a:pt x="359" y="35"/>
                  <a:pt x="359" y="35"/>
                  <a:pt x="359" y="35"/>
                </a:cubicBezTo>
                <a:cubicBezTo>
                  <a:pt x="367" y="14"/>
                  <a:pt x="367" y="14"/>
                  <a:pt x="367" y="14"/>
                </a:cubicBezTo>
                <a:cubicBezTo>
                  <a:pt x="369" y="7"/>
                  <a:pt x="364" y="0"/>
                  <a:pt x="357" y="0"/>
                </a:cubicBezTo>
                <a:cubicBezTo>
                  <a:pt x="177" y="0"/>
                  <a:pt x="177" y="0"/>
                  <a:pt x="177" y="0"/>
                </a:cubicBezTo>
                <a:cubicBezTo>
                  <a:pt x="172" y="0"/>
                  <a:pt x="167" y="3"/>
                  <a:pt x="164" y="7"/>
                </a:cubicBezTo>
                <a:cubicBezTo>
                  <a:pt x="164" y="7"/>
                  <a:pt x="163" y="8"/>
                  <a:pt x="163" y="9"/>
                </a:cubicBezTo>
                <a:cubicBezTo>
                  <a:pt x="162" y="11"/>
                  <a:pt x="162" y="11"/>
                  <a:pt x="162" y="11"/>
                </a:cubicBezTo>
                <a:cubicBezTo>
                  <a:pt x="149" y="49"/>
                  <a:pt x="149" y="49"/>
                  <a:pt x="149" y="49"/>
                </a:cubicBezTo>
                <a:cubicBezTo>
                  <a:pt x="135" y="86"/>
                  <a:pt x="135" y="86"/>
                  <a:pt x="135" y="86"/>
                </a:cubicBezTo>
                <a:cubicBezTo>
                  <a:pt x="132" y="96"/>
                  <a:pt x="132" y="96"/>
                  <a:pt x="132" y="96"/>
                </a:cubicBezTo>
                <a:cubicBezTo>
                  <a:pt x="88" y="217"/>
                  <a:pt x="88" y="217"/>
                  <a:pt x="88" y="217"/>
                </a:cubicBezTo>
                <a:cubicBezTo>
                  <a:pt x="81" y="208"/>
                  <a:pt x="70" y="201"/>
                  <a:pt x="56" y="198"/>
                </a:cubicBezTo>
                <a:cubicBezTo>
                  <a:pt x="31" y="193"/>
                  <a:pt x="8" y="203"/>
                  <a:pt x="4" y="221"/>
                </a:cubicBezTo>
                <a:cubicBezTo>
                  <a:pt x="0" y="240"/>
                  <a:pt x="17" y="259"/>
                  <a:pt x="42" y="264"/>
                </a:cubicBezTo>
                <a:cubicBezTo>
                  <a:pt x="68" y="270"/>
                  <a:pt x="91" y="259"/>
                  <a:pt x="95" y="241"/>
                </a:cubicBezTo>
                <a:cubicBezTo>
                  <a:pt x="147" y="96"/>
                  <a:pt x="147" y="96"/>
                  <a:pt x="147" y="96"/>
                </a:cubicBezTo>
                <a:cubicBezTo>
                  <a:pt x="321" y="96"/>
                  <a:pt x="321" y="96"/>
                  <a:pt x="321" y="96"/>
                </a:cubicBezTo>
                <a:cubicBezTo>
                  <a:pt x="271" y="238"/>
                  <a:pt x="271" y="238"/>
                  <a:pt x="271" y="238"/>
                </a:cubicBezTo>
                <a:cubicBezTo>
                  <a:pt x="264" y="229"/>
                  <a:pt x="252" y="222"/>
                  <a:pt x="239" y="219"/>
                </a:cubicBezTo>
                <a:cubicBezTo>
                  <a:pt x="213" y="214"/>
                  <a:pt x="190" y="224"/>
                  <a:pt x="186" y="243"/>
                </a:cubicBezTo>
                <a:cubicBezTo>
                  <a:pt x="182" y="261"/>
                  <a:pt x="199" y="280"/>
                  <a:pt x="224" y="286"/>
                </a:cubicBezTo>
                <a:cubicBezTo>
                  <a:pt x="250" y="291"/>
                  <a:pt x="273" y="281"/>
                  <a:pt x="277" y="262"/>
                </a:cubicBezTo>
                <a:close/>
                <a:moveTo>
                  <a:pt x="154" y="76"/>
                </a:moveTo>
                <a:cubicBezTo>
                  <a:pt x="164" y="49"/>
                  <a:pt x="164" y="49"/>
                  <a:pt x="164" y="49"/>
                </a:cubicBezTo>
                <a:cubicBezTo>
                  <a:pt x="338" y="49"/>
                  <a:pt x="338" y="49"/>
                  <a:pt x="338" y="49"/>
                </a:cubicBezTo>
                <a:cubicBezTo>
                  <a:pt x="329" y="76"/>
                  <a:pt x="329" y="76"/>
                  <a:pt x="329" y="76"/>
                </a:cubicBezTo>
                <a:lnTo>
                  <a:pt x="154" y="76"/>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AU" sz="2400">
              <a:solidFill>
                <a:schemeClr val="accent3"/>
              </a:solidFill>
            </a:endParaRPr>
          </a:p>
        </p:txBody>
      </p:sp>
      <p:sp>
        <p:nvSpPr>
          <p:cNvPr id="40" name="Freeform 36">
            <a:extLst>
              <a:ext uri="{FF2B5EF4-FFF2-40B4-BE49-F238E27FC236}">
                <a16:creationId xmlns:a16="http://schemas.microsoft.com/office/drawing/2014/main" id="{572F1687-299E-8F6E-3BC1-855C2038D3E0}"/>
              </a:ext>
            </a:extLst>
          </p:cNvPr>
          <p:cNvSpPr>
            <a:spLocks/>
          </p:cNvSpPr>
          <p:nvPr/>
        </p:nvSpPr>
        <p:spPr bwMode="auto">
          <a:xfrm>
            <a:off x="6466587" y="3773659"/>
            <a:ext cx="801143" cy="1202744"/>
          </a:xfrm>
          <a:custGeom>
            <a:avLst/>
            <a:gdLst>
              <a:gd name="T0" fmla="*/ 239 w 246"/>
              <a:gd name="T1" fmla="*/ 248 h 389"/>
              <a:gd name="T2" fmla="*/ 180 w 246"/>
              <a:gd name="T3" fmla="*/ 43 h 389"/>
              <a:gd name="T4" fmla="*/ 176 w 246"/>
              <a:gd name="T5" fmla="*/ 30 h 389"/>
              <a:gd name="T6" fmla="*/ 170 w 246"/>
              <a:gd name="T7" fmla="*/ 9 h 389"/>
              <a:gd name="T8" fmla="*/ 155 w 246"/>
              <a:gd name="T9" fmla="*/ 4 h 389"/>
              <a:gd name="T10" fmla="*/ 18 w 246"/>
              <a:gd name="T11" fmla="*/ 103 h 389"/>
              <a:gd name="T12" fmla="*/ 12 w 246"/>
              <a:gd name="T13" fmla="*/ 115 h 389"/>
              <a:gd name="T14" fmla="*/ 12 w 246"/>
              <a:gd name="T15" fmla="*/ 118 h 389"/>
              <a:gd name="T16" fmla="*/ 12 w 246"/>
              <a:gd name="T17" fmla="*/ 119 h 389"/>
              <a:gd name="T18" fmla="*/ 23 w 246"/>
              <a:gd name="T19" fmla="*/ 156 h 389"/>
              <a:gd name="T20" fmla="*/ 69 w 246"/>
              <a:gd name="T21" fmla="*/ 318 h 389"/>
              <a:gd name="T22" fmla="*/ 35 w 246"/>
              <a:gd name="T23" fmla="*/ 321 h 389"/>
              <a:gd name="T24" fmla="*/ 7 w 246"/>
              <a:gd name="T25" fmla="*/ 368 h 389"/>
              <a:gd name="T26" fmla="*/ 60 w 246"/>
              <a:gd name="T27" fmla="*/ 379 h 389"/>
              <a:gd name="T28" fmla="*/ 88 w 246"/>
              <a:gd name="T29" fmla="*/ 332 h 389"/>
              <a:gd name="T30" fmla="*/ 35 w 246"/>
              <a:gd name="T31" fmla="*/ 147 h 389"/>
              <a:gd name="T32" fmla="*/ 168 w 246"/>
              <a:gd name="T33" fmla="*/ 51 h 389"/>
              <a:gd name="T34" fmla="*/ 220 w 246"/>
              <a:gd name="T35" fmla="*/ 233 h 389"/>
              <a:gd name="T36" fmla="*/ 186 w 246"/>
              <a:gd name="T37" fmla="*/ 237 h 389"/>
              <a:gd name="T38" fmla="*/ 158 w 246"/>
              <a:gd name="T39" fmla="*/ 284 h 389"/>
              <a:gd name="T40" fmla="*/ 211 w 246"/>
              <a:gd name="T41" fmla="*/ 295 h 389"/>
              <a:gd name="T42" fmla="*/ 239 w 246"/>
              <a:gd name="T43" fmla="*/ 24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389">
                <a:moveTo>
                  <a:pt x="239" y="248"/>
                </a:moveTo>
                <a:cubicBezTo>
                  <a:pt x="180" y="43"/>
                  <a:pt x="180" y="43"/>
                  <a:pt x="180" y="43"/>
                </a:cubicBezTo>
                <a:cubicBezTo>
                  <a:pt x="176" y="30"/>
                  <a:pt x="176" y="30"/>
                  <a:pt x="176" y="30"/>
                </a:cubicBezTo>
                <a:cubicBezTo>
                  <a:pt x="170" y="9"/>
                  <a:pt x="170" y="9"/>
                  <a:pt x="170" y="9"/>
                </a:cubicBezTo>
                <a:cubicBezTo>
                  <a:pt x="168" y="3"/>
                  <a:pt x="161" y="0"/>
                  <a:pt x="155" y="4"/>
                </a:cubicBezTo>
                <a:cubicBezTo>
                  <a:pt x="18" y="103"/>
                  <a:pt x="18" y="103"/>
                  <a:pt x="18" y="103"/>
                </a:cubicBezTo>
                <a:cubicBezTo>
                  <a:pt x="14" y="106"/>
                  <a:pt x="11" y="110"/>
                  <a:pt x="12" y="115"/>
                </a:cubicBezTo>
                <a:cubicBezTo>
                  <a:pt x="11" y="116"/>
                  <a:pt x="11" y="117"/>
                  <a:pt x="12" y="118"/>
                </a:cubicBezTo>
                <a:cubicBezTo>
                  <a:pt x="12" y="119"/>
                  <a:pt x="12" y="119"/>
                  <a:pt x="12" y="119"/>
                </a:cubicBezTo>
                <a:cubicBezTo>
                  <a:pt x="23" y="156"/>
                  <a:pt x="23" y="156"/>
                  <a:pt x="23" y="156"/>
                </a:cubicBezTo>
                <a:cubicBezTo>
                  <a:pt x="69" y="318"/>
                  <a:pt x="69" y="318"/>
                  <a:pt x="69" y="318"/>
                </a:cubicBezTo>
                <a:cubicBezTo>
                  <a:pt x="59" y="315"/>
                  <a:pt x="47" y="316"/>
                  <a:pt x="35" y="321"/>
                </a:cubicBezTo>
                <a:cubicBezTo>
                  <a:pt x="12" y="331"/>
                  <a:pt x="0" y="352"/>
                  <a:pt x="7" y="368"/>
                </a:cubicBezTo>
                <a:cubicBezTo>
                  <a:pt x="14" y="384"/>
                  <a:pt x="38" y="389"/>
                  <a:pt x="60" y="379"/>
                </a:cubicBezTo>
                <a:cubicBezTo>
                  <a:pt x="83" y="370"/>
                  <a:pt x="95" y="349"/>
                  <a:pt x="88" y="332"/>
                </a:cubicBezTo>
                <a:cubicBezTo>
                  <a:pt x="35" y="147"/>
                  <a:pt x="35" y="147"/>
                  <a:pt x="35" y="147"/>
                </a:cubicBezTo>
                <a:cubicBezTo>
                  <a:pt x="168" y="51"/>
                  <a:pt x="168" y="51"/>
                  <a:pt x="168" y="51"/>
                </a:cubicBezTo>
                <a:cubicBezTo>
                  <a:pt x="220" y="233"/>
                  <a:pt x="220" y="233"/>
                  <a:pt x="220" y="233"/>
                </a:cubicBezTo>
                <a:cubicBezTo>
                  <a:pt x="210" y="230"/>
                  <a:pt x="198" y="231"/>
                  <a:pt x="186" y="237"/>
                </a:cubicBezTo>
                <a:cubicBezTo>
                  <a:pt x="163" y="246"/>
                  <a:pt x="151" y="267"/>
                  <a:pt x="158" y="284"/>
                </a:cubicBezTo>
                <a:cubicBezTo>
                  <a:pt x="165" y="300"/>
                  <a:pt x="189" y="305"/>
                  <a:pt x="211" y="295"/>
                </a:cubicBezTo>
                <a:cubicBezTo>
                  <a:pt x="234" y="285"/>
                  <a:pt x="246" y="264"/>
                  <a:pt x="239" y="248"/>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2" name="Freeform 38">
            <a:extLst>
              <a:ext uri="{FF2B5EF4-FFF2-40B4-BE49-F238E27FC236}">
                <a16:creationId xmlns:a16="http://schemas.microsoft.com/office/drawing/2014/main" id="{D74920B3-A13E-5628-A25B-C7AA7039DEDD}"/>
              </a:ext>
            </a:extLst>
          </p:cNvPr>
          <p:cNvSpPr>
            <a:spLocks/>
          </p:cNvSpPr>
          <p:nvPr/>
        </p:nvSpPr>
        <p:spPr bwMode="auto">
          <a:xfrm rot="20434370">
            <a:off x="7699310" y="2877418"/>
            <a:ext cx="570973" cy="766479"/>
          </a:xfrm>
          <a:custGeom>
            <a:avLst/>
            <a:gdLst>
              <a:gd name="T0" fmla="*/ 90 w 175"/>
              <a:gd name="T1" fmla="*/ 222 h 248"/>
              <a:gd name="T2" fmla="*/ 174 w 175"/>
              <a:gd name="T3" fmla="*/ 10 h 248"/>
              <a:gd name="T4" fmla="*/ 170 w 175"/>
              <a:gd name="T5" fmla="*/ 1 h 248"/>
              <a:gd name="T6" fmla="*/ 161 w 175"/>
              <a:gd name="T7" fmla="*/ 5 h 248"/>
              <a:gd name="T8" fmla="*/ 85 w 175"/>
              <a:gd name="T9" fmla="*/ 199 h 248"/>
              <a:gd name="T10" fmla="*/ 55 w 175"/>
              <a:gd name="T11" fmla="*/ 180 h 248"/>
              <a:gd name="T12" fmla="*/ 4 w 175"/>
              <a:gd name="T13" fmla="*/ 201 h 248"/>
              <a:gd name="T14" fmla="*/ 40 w 175"/>
              <a:gd name="T15" fmla="*/ 243 h 248"/>
              <a:gd name="T16" fmla="*/ 90 w 175"/>
              <a:gd name="T17" fmla="*/ 2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48">
                <a:moveTo>
                  <a:pt x="90" y="222"/>
                </a:moveTo>
                <a:cubicBezTo>
                  <a:pt x="174" y="10"/>
                  <a:pt x="174" y="10"/>
                  <a:pt x="174" y="10"/>
                </a:cubicBezTo>
                <a:cubicBezTo>
                  <a:pt x="175" y="7"/>
                  <a:pt x="173" y="3"/>
                  <a:pt x="170" y="1"/>
                </a:cubicBezTo>
                <a:cubicBezTo>
                  <a:pt x="166" y="0"/>
                  <a:pt x="162" y="2"/>
                  <a:pt x="161" y="5"/>
                </a:cubicBezTo>
                <a:cubicBezTo>
                  <a:pt x="85" y="199"/>
                  <a:pt x="85" y="199"/>
                  <a:pt x="85" y="199"/>
                </a:cubicBezTo>
                <a:cubicBezTo>
                  <a:pt x="78" y="190"/>
                  <a:pt x="68" y="184"/>
                  <a:pt x="55" y="180"/>
                </a:cubicBezTo>
                <a:cubicBezTo>
                  <a:pt x="31" y="175"/>
                  <a:pt x="9" y="184"/>
                  <a:pt x="4" y="201"/>
                </a:cubicBezTo>
                <a:cubicBezTo>
                  <a:pt x="0" y="218"/>
                  <a:pt x="16" y="237"/>
                  <a:pt x="40" y="243"/>
                </a:cubicBezTo>
                <a:cubicBezTo>
                  <a:pt x="63" y="248"/>
                  <a:pt x="86" y="239"/>
                  <a:pt x="90" y="222"/>
                </a:cubicBez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7" name="Freeform 13">
            <a:extLst>
              <a:ext uri="{FF2B5EF4-FFF2-40B4-BE49-F238E27FC236}">
                <a16:creationId xmlns:a16="http://schemas.microsoft.com/office/drawing/2014/main" id="{4C11589C-9C8C-E186-8CA4-2AFBDE9C1124}"/>
              </a:ext>
            </a:extLst>
          </p:cNvPr>
          <p:cNvSpPr>
            <a:spLocks/>
          </p:cNvSpPr>
          <p:nvPr/>
        </p:nvSpPr>
        <p:spPr bwMode="auto">
          <a:xfrm rot="19330313">
            <a:off x="9261018" y="2537906"/>
            <a:ext cx="401237" cy="514191"/>
          </a:xfrm>
          <a:custGeom>
            <a:avLst/>
            <a:gdLst>
              <a:gd name="T0" fmla="*/ 119 w 120"/>
              <a:gd name="T1" fmla="*/ 60 h 147"/>
              <a:gd name="T2" fmla="*/ 104 w 120"/>
              <a:gd name="T3" fmla="*/ 31 h 147"/>
              <a:gd name="T4" fmla="*/ 84 w 120"/>
              <a:gd name="T5" fmla="*/ 6 h 147"/>
              <a:gd name="T6" fmla="*/ 84 w 120"/>
              <a:gd name="T7" fmla="*/ 6 h 147"/>
              <a:gd name="T8" fmla="*/ 81 w 120"/>
              <a:gd name="T9" fmla="*/ 1 h 147"/>
              <a:gd name="T10" fmla="*/ 77 w 120"/>
              <a:gd name="T11" fmla="*/ 4 h 147"/>
              <a:gd name="T12" fmla="*/ 46 w 120"/>
              <a:gd name="T13" fmla="*/ 118 h 147"/>
              <a:gd name="T14" fmla="*/ 29 w 120"/>
              <a:gd name="T15" fmla="*/ 109 h 147"/>
              <a:gd name="T16" fmla="*/ 1 w 120"/>
              <a:gd name="T17" fmla="*/ 124 h 147"/>
              <a:gd name="T18" fmla="*/ 24 w 120"/>
              <a:gd name="T19" fmla="*/ 145 h 147"/>
              <a:gd name="T20" fmla="*/ 51 w 120"/>
              <a:gd name="T21" fmla="*/ 130 h 147"/>
              <a:gd name="T22" fmla="*/ 74 w 120"/>
              <a:gd name="T23" fmla="*/ 46 h 147"/>
              <a:gd name="T24" fmla="*/ 94 w 120"/>
              <a:gd name="T25" fmla="*/ 58 h 147"/>
              <a:gd name="T26" fmla="*/ 98 w 120"/>
              <a:gd name="T27" fmla="*/ 79 h 147"/>
              <a:gd name="T28" fmla="*/ 91 w 120"/>
              <a:gd name="T29" fmla="*/ 100 h 147"/>
              <a:gd name="T30" fmla="*/ 111 w 120"/>
              <a:gd name="T31" fmla="*/ 83 h 147"/>
              <a:gd name="T32" fmla="*/ 119 w 120"/>
              <a:gd name="T33" fmla="*/ 6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47">
                <a:moveTo>
                  <a:pt x="119" y="60"/>
                </a:moveTo>
                <a:cubicBezTo>
                  <a:pt x="118" y="49"/>
                  <a:pt x="111" y="39"/>
                  <a:pt x="104" y="31"/>
                </a:cubicBezTo>
                <a:cubicBezTo>
                  <a:pt x="97" y="23"/>
                  <a:pt x="91" y="15"/>
                  <a:pt x="84" y="6"/>
                </a:cubicBezTo>
                <a:cubicBezTo>
                  <a:pt x="84" y="6"/>
                  <a:pt x="84" y="6"/>
                  <a:pt x="84" y="6"/>
                </a:cubicBezTo>
                <a:cubicBezTo>
                  <a:pt x="85" y="4"/>
                  <a:pt x="84" y="1"/>
                  <a:pt x="81" y="1"/>
                </a:cubicBezTo>
                <a:cubicBezTo>
                  <a:pt x="79" y="0"/>
                  <a:pt x="77" y="2"/>
                  <a:pt x="77" y="4"/>
                </a:cubicBezTo>
                <a:cubicBezTo>
                  <a:pt x="46" y="118"/>
                  <a:pt x="46" y="118"/>
                  <a:pt x="46" y="118"/>
                </a:cubicBezTo>
                <a:cubicBezTo>
                  <a:pt x="42" y="113"/>
                  <a:pt x="36" y="110"/>
                  <a:pt x="29" y="109"/>
                </a:cubicBezTo>
                <a:cubicBezTo>
                  <a:pt x="15" y="107"/>
                  <a:pt x="3" y="114"/>
                  <a:pt x="1" y="124"/>
                </a:cubicBezTo>
                <a:cubicBezTo>
                  <a:pt x="0" y="134"/>
                  <a:pt x="10" y="143"/>
                  <a:pt x="24" y="145"/>
                </a:cubicBezTo>
                <a:cubicBezTo>
                  <a:pt x="38" y="147"/>
                  <a:pt x="50" y="140"/>
                  <a:pt x="51" y="130"/>
                </a:cubicBezTo>
                <a:cubicBezTo>
                  <a:pt x="74" y="46"/>
                  <a:pt x="74" y="46"/>
                  <a:pt x="74" y="46"/>
                </a:cubicBezTo>
                <a:cubicBezTo>
                  <a:pt x="81" y="48"/>
                  <a:pt x="89" y="51"/>
                  <a:pt x="94" y="58"/>
                </a:cubicBezTo>
                <a:cubicBezTo>
                  <a:pt x="98" y="64"/>
                  <a:pt x="99" y="72"/>
                  <a:pt x="98" y="79"/>
                </a:cubicBezTo>
                <a:cubicBezTo>
                  <a:pt x="97" y="86"/>
                  <a:pt x="94" y="93"/>
                  <a:pt x="91" y="100"/>
                </a:cubicBezTo>
                <a:cubicBezTo>
                  <a:pt x="99" y="95"/>
                  <a:pt x="106" y="90"/>
                  <a:pt x="111" y="83"/>
                </a:cubicBezTo>
                <a:cubicBezTo>
                  <a:pt x="116" y="77"/>
                  <a:pt x="120" y="68"/>
                  <a:pt x="119" y="60"/>
                </a:cubicBezTo>
                <a:close/>
              </a:path>
            </a:pathLst>
          </a:custGeom>
          <a:solidFill>
            <a:srgbClr val="72166B"/>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8" name="TextBox 47">
            <a:extLst>
              <a:ext uri="{FF2B5EF4-FFF2-40B4-BE49-F238E27FC236}">
                <a16:creationId xmlns:a16="http://schemas.microsoft.com/office/drawing/2014/main" id="{9BB91017-C814-C79F-1BF8-D5E3C5129949}"/>
              </a:ext>
            </a:extLst>
          </p:cNvPr>
          <p:cNvSpPr txBox="1"/>
          <p:nvPr/>
        </p:nvSpPr>
        <p:spPr>
          <a:xfrm>
            <a:off x="2639391" y="5157193"/>
            <a:ext cx="2208245" cy="379656"/>
          </a:xfrm>
          <a:prstGeom prst="rect">
            <a:avLst/>
          </a:prstGeom>
          <a:noFill/>
        </p:spPr>
        <p:txBody>
          <a:bodyPr wrap="square" rtlCol="0">
            <a:spAutoFit/>
          </a:bodyPr>
          <a:lstStyle/>
          <a:p>
            <a:pPr algn="ctr"/>
            <a:r>
              <a:rPr lang="en-US" sz="1867" dirty="0">
                <a:solidFill>
                  <a:schemeClr val="accent2"/>
                </a:solidFill>
              </a:rPr>
              <a:t>Inspiration</a:t>
            </a:r>
            <a:endParaRPr lang="en-AU" sz="1867" dirty="0">
              <a:solidFill>
                <a:schemeClr val="accent2"/>
              </a:solidFill>
            </a:endParaRPr>
          </a:p>
        </p:txBody>
      </p:sp>
      <p:sp>
        <p:nvSpPr>
          <p:cNvPr id="49" name="TextBox 48">
            <a:extLst>
              <a:ext uri="{FF2B5EF4-FFF2-40B4-BE49-F238E27FC236}">
                <a16:creationId xmlns:a16="http://schemas.microsoft.com/office/drawing/2014/main" id="{E309B29E-145C-C1DC-DCC1-31383BE14568}"/>
              </a:ext>
            </a:extLst>
          </p:cNvPr>
          <p:cNvSpPr txBox="1"/>
          <p:nvPr/>
        </p:nvSpPr>
        <p:spPr>
          <a:xfrm>
            <a:off x="4406186" y="2180861"/>
            <a:ext cx="2208245" cy="379656"/>
          </a:xfrm>
          <a:prstGeom prst="rect">
            <a:avLst/>
          </a:prstGeom>
          <a:noFill/>
        </p:spPr>
        <p:txBody>
          <a:bodyPr wrap="square" rtlCol="0">
            <a:spAutoFit/>
          </a:bodyPr>
          <a:lstStyle/>
          <a:p>
            <a:pPr algn="ctr"/>
            <a:r>
              <a:rPr lang="en-US" sz="1867" dirty="0">
                <a:solidFill>
                  <a:schemeClr val="accent3"/>
                </a:solidFill>
              </a:rPr>
              <a:t>Theory</a:t>
            </a:r>
            <a:endParaRPr lang="en-AU" sz="1867" dirty="0">
              <a:solidFill>
                <a:schemeClr val="accent3"/>
              </a:solidFill>
            </a:endParaRPr>
          </a:p>
        </p:txBody>
      </p:sp>
      <p:sp>
        <p:nvSpPr>
          <p:cNvPr id="50" name="TextBox 49">
            <a:extLst>
              <a:ext uri="{FF2B5EF4-FFF2-40B4-BE49-F238E27FC236}">
                <a16:creationId xmlns:a16="http://schemas.microsoft.com/office/drawing/2014/main" id="{599DBA0B-DB5A-4FA4-AE23-073F0E165FA9}"/>
              </a:ext>
            </a:extLst>
          </p:cNvPr>
          <p:cNvSpPr txBox="1"/>
          <p:nvPr/>
        </p:nvSpPr>
        <p:spPr>
          <a:xfrm>
            <a:off x="5982906" y="5112720"/>
            <a:ext cx="2208245" cy="379656"/>
          </a:xfrm>
          <a:prstGeom prst="rect">
            <a:avLst/>
          </a:prstGeom>
          <a:noFill/>
        </p:spPr>
        <p:txBody>
          <a:bodyPr wrap="square" rtlCol="0">
            <a:spAutoFit/>
          </a:bodyPr>
          <a:lstStyle/>
          <a:p>
            <a:pPr algn="ctr"/>
            <a:r>
              <a:rPr lang="en-US" sz="1867" dirty="0">
                <a:solidFill>
                  <a:schemeClr val="accent4"/>
                </a:solidFill>
              </a:rPr>
              <a:t>Instruments</a:t>
            </a:r>
            <a:endParaRPr lang="en-AU" sz="1867" dirty="0">
              <a:solidFill>
                <a:schemeClr val="accent4"/>
              </a:solidFill>
            </a:endParaRPr>
          </a:p>
        </p:txBody>
      </p:sp>
      <p:sp>
        <p:nvSpPr>
          <p:cNvPr id="51" name="TextBox 50">
            <a:extLst>
              <a:ext uri="{FF2B5EF4-FFF2-40B4-BE49-F238E27FC236}">
                <a16:creationId xmlns:a16="http://schemas.microsoft.com/office/drawing/2014/main" id="{E6A89460-12FB-BE2D-57EA-CE0EA138C78D}"/>
              </a:ext>
            </a:extLst>
          </p:cNvPr>
          <p:cNvSpPr txBox="1"/>
          <p:nvPr/>
        </p:nvSpPr>
        <p:spPr>
          <a:xfrm>
            <a:off x="6881064" y="2104323"/>
            <a:ext cx="2208245" cy="379656"/>
          </a:xfrm>
          <a:prstGeom prst="rect">
            <a:avLst/>
          </a:prstGeom>
          <a:noFill/>
        </p:spPr>
        <p:txBody>
          <a:bodyPr wrap="square" rtlCol="0">
            <a:spAutoFit/>
          </a:bodyPr>
          <a:lstStyle/>
          <a:p>
            <a:pPr algn="ctr"/>
            <a:r>
              <a:rPr lang="en-US" sz="1867" dirty="0">
                <a:solidFill>
                  <a:schemeClr val="accent6"/>
                </a:solidFill>
              </a:rPr>
              <a:t>Conductor</a:t>
            </a:r>
            <a:endParaRPr lang="en-AU" sz="1867" dirty="0">
              <a:solidFill>
                <a:schemeClr val="accent6"/>
              </a:solidFill>
            </a:endParaRPr>
          </a:p>
        </p:txBody>
      </p:sp>
      <p:sp>
        <p:nvSpPr>
          <p:cNvPr id="52" name="TextBox 51">
            <a:extLst>
              <a:ext uri="{FF2B5EF4-FFF2-40B4-BE49-F238E27FC236}">
                <a16:creationId xmlns:a16="http://schemas.microsoft.com/office/drawing/2014/main" id="{656FAEBC-0C2C-E6B9-254B-424FD322CA59}"/>
              </a:ext>
            </a:extLst>
          </p:cNvPr>
          <p:cNvSpPr txBox="1"/>
          <p:nvPr/>
        </p:nvSpPr>
        <p:spPr>
          <a:xfrm>
            <a:off x="8759584" y="3295118"/>
            <a:ext cx="2208245" cy="379656"/>
          </a:xfrm>
          <a:prstGeom prst="rect">
            <a:avLst/>
          </a:prstGeom>
          <a:noFill/>
        </p:spPr>
        <p:txBody>
          <a:bodyPr wrap="square" rtlCol="0">
            <a:spAutoFit/>
          </a:bodyPr>
          <a:lstStyle/>
          <a:p>
            <a:pPr algn="ctr"/>
            <a:r>
              <a:rPr lang="en-US" sz="1867" dirty="0">
                <a:solidFill>
                  <a:srgbClr val="72166B"/>
                </a:solidFill>
              </a:rPr>
              <a:t>Symphonies</a:t>
            </a:r>
            <a:endParaRPr lang="en-AU" sz="1867" dirty="0">
              <a:solidFill>
                <a:srgbClr val="72166B"/>
              </a:solidFill>
            </a:endParaRPr>
          </a:p>
        </p:txBody>
      </p:sp>
      <p:sp>
        <p:nvSpPr>
          <p:cNvPr id="53" name="TextBox 52">
            <a:extLst>
              <a:ext uri="{FF2B5EF4-FFF2-40B4-BE49-F238E27FC236}">
                <a16:creationId xmlns:a16="http://schemas.microsoft.com/office/drawing/2014/main" id="{ACE29F78-3311-25F0-8C49-75E0422187E7}"/>
              </a:ext>
            </a:extLst>
          </p:cNvPr>
          <p:cNvSpPr txBox="1"/>
          <p:nvPr/>
        </p:nvSpPr>
        <p:spPr>
          <a:xfrm>
            <a:off x="2438940" y="5486201"/>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Identify opportunities</a:t>
            </a:r>
            <a:endParaRPr lang="en-AU" sz="1600" dirty="0">
              <a:solidFill>
                <a:schemeClr val="accent1">
                  <a:lumMod val="60000"/>
                  <a:lumOff val="40000"/>
                </a:schemeClr>
              </a:solidFill>
            </a:endParaRPr>
          </a:p>
        </p:txBody>
      </p:sp>
      <p:sp>
        <p:nvSpPr>
          <p:cNvPr id="54" name="TextBox 53">
            <a:extLst>
              <a:ext uri="{FF2B5EF4-FFF2-40B4-BE49-F238E27FC236}">
                <a16:creationId xmlns:a16="http://schemas.microsoft.com/office/drawing/2014/main" id="{903A246A-1AE1-AEA6-0375-D3E7580C0B33}"/>
              </a:ext>
            </a:extLst>
          </p:cNvPr>
          <p:cNvSpPr txBox="1"/>
          <p:nvPr/>
        </p:nvSpPr>
        <p:spPr>
          <a:xfrm>
            <a:off x="4202555" y="2477808"/>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Learn concepts</a:t>
            </a:r>
            <a:endParaRPr lang="en-AU" sz="1600" dirty="0">
              <a:solidFill>
                <a:schemeClr val="accent1">
                  <a:lumMod val="60000"/>
                  <a:lumOff val="40000"/>
                </a:schemeClr>
              </a:solidFill>
            </a:endParaRPr>
          </a:p>
        </p:txBody>
      </p:sp>
      <p:sp>
        <p:nvSpPr>
          <p:cNvPr id="55" name="TextBox 54">
            <a:extLst>
              <a:ext uri="{FF2B5EF4-FFF2-40B4-BE49-F238E27FC236}">
                <a16:creationId xmlns:a16="http://schemas.microsoft.com/office/drawing/2014/main" id="{48B20727-4CCA-3635-B04C-B05EA8CDADBB}"/>
              </a:ext>
            </a:extLst>
          </p:cNvPr>
          <p:cNvSpPr txBox="1"/>
          <p:nvPr/>
        </p:nvSpPr>
        <p:spPr>
          <a:xfrm>
            <a:off x="5782455" y="5419520"/>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Deploy tools</a:t>
            </a:r>
            <a:endParaRPr lang="en-AU" sz="1600" dirty="0">
              <a:solidFill>
                <a:schemeClr val="accent1">
                  <a:lumMod val="60000"/>
                  <a:lumOff val="40000"/>
                </a:schemeClr>
              </a:solidFill>
            </a:endParaRPr>
          </a:p>
        </p:txBody>
      </p:sp>
      <p:sp>
        <p:nvSpPr>
          <p:cNvPr id="56" name="TextBox 55">
            <a:extLst>
              <a:ext uri="{FF2B5EF4-FFF2-40B4-BE49-F238E27FC236}">
                <a16:creationId xmlns:a16="http://schemas.microsoft.com/office/drawing/2014/main" id="{52EC8726-E281-3824-375F-BF0466645483}"/>
              </a:ext>
            </a:extLst>
          </p:cNvPr>
          <p:cNvSpPr txBox="1"/>
          <p:nvPr/>
        </p:nvSpPr>
        <p:spPr>
          <a:xfrm>
            <a:off x="6702958" y="2387594"/>
            <a:ext cx="2563677" cy="338554"/>
          </a:xfrm>
          <a:prstGeom prst="rect">
            <a:avLst/>
          </a:prstGeom>
          <a:noFill/>
        </p:spPr>
        <p:txBody>
          <a:bodyPr wrap="square" rtlCol="0">
            <a:spAutoFit/>
          </a:bodyPr>
          <a:lstStyle/>
          <a:p>
            <a:pPr algn="ctr"/>
            <a:r>
              <a:rPr lang="en-US" sz="1600" dirty="0">
                <a:solidFill>
                  <a:schemeClr val="accent1">
                    <a:lumMod val="60000"/>
                    <a:lumOff val="40000"/>
                  </a:schemeClr>
                </a:solidFill>
              </a:rPr>
              <a:t>Obey rules</a:t>
            </a:r>
            <a:endParaRPr lang="en-AU" sz="1600" dirty="0">
              <a:solidFill>
                <a:schemeClr val="accent1">
                  <a:lumMod val="60000"/>
                  <a:lumOff val="40000"/>
                </a:schemeClr>
              </a:solidFill>
            </a:endParaRPr>
          </a:p>
        </p:txBody>
      </p:sp>
      <p:sp>
        <p:nvSpPr>
          <p:cNvPr id="57" name="TextBox 56">
            <a:extLst>
              <a:ext uri="{FF2B5EF4-FFF2-40B4-BE49-F238E27FC236}">
                <a16:creationId xmlns:a16="http://schemas.microsoft.com/office/drawing/2014/main" id="{14F4D7E5-0A76-4E47-DCBE-AFCD96D5A774}"/>
              </a:ext>
            </a:extLst>
          </p:cNvPr>
          <p:cNvSpPr txBox="1"/>
          <p:nvPr/>
        </p:nvSpPr>
        <p:spPr>
          <a:xfrm>
            <a:off x="8743524" y="3600038"/>
            <a:ext cx="2240365" cy="338554"/>
          </a:xfrm>
          <a:prstGeom prst="rect">
            <a:avLst/>
          </a:prstGeom>
          <a:noFill/>
        </p:spPr>
        <p:txBody>
          <a:bodyPr wrap="square" rtlCol="0">
            <a:spAutoFit/>
          </a:bodyPr>
          <a:lstStyle/>
          <a:p>
            <a:pPr algn="ctr"/>
            <a:r>
              <a:rPr lang="en-US" sz="1600" dirty="0">
                <a:solidFill>
                  <a:schemeClr val="accent1">
                    <a:lumMod val="60000"/>
                    <a:lumOff val="40000"/>
                  </a:schemeClr>
                </a:solidFill>
              </a:rPr>
              <a:t>Solve problems</a:t>
            </a:r>
            <a:endParaRPr lang="en-AU" sz="1600" b="1" dirty="0">
              <a:solidFill>
                <a:schemeClr val="accent1">
                  <a:lumMod val="60000"/>
                  <a:lumOff val="40000"/>
                </a:schemeClr>
              </a:solidFill>
            </a:endParaRPr>
          </a:p>
        </p:txBody>
      </p:sp>
    </p:spTree>
    <p:extLst>
      <p:ext uri="{BB962C8B-B14F-4D97-AF65-F5344CB8AC3E}">
        <p14:creationId xmlns:p14="http://schemas.microsoft.com/office/powerpoint/2010/main" val="122583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3" grpId="0" animBg="1"/>
      <p:bldP spid="20" grpId="0" animBg="1"/>
      <p:bldP spid="40" grpId="0" animBg="1"/>
      <p:bldP spid="42" grpId="0" animBg="1"/>
      <p:bldP spid="7" grpId="0" animBg="1"/>
      <p:bldP spid="48" grpId="0"/>
      <p:bldP spid="49" grpId="0"/>
      <p:bldP spid="50" grpId="0"/>
      <p:bldP spid="51" grpId="0"/>
      <p:bldP spid="52" grpId="0"/>
      <p:bldP spid="53" grpId="0"/>
      <p:bldP spid="54" grpId="0"/>
      <p:bldP spid="55" grpId="0"/>
      <p:bldP spid="56" grpId="0"/>
      <p:bldP spid="5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2D7E1-097B-64A4-3B8C-98E6F7E6A472}"/>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87955DD9-E0AC-0F57-B813-5921A245C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36823" cy="6858000"/>
          </a:xfrm>
          <a:prstGeom prst="rect">
            <a:avLst/>
          </a:prstGeom>
        </p:spPr>
      </p:pic>
      <p:sp>
        <p:nvSpPr>
          <p:cNvPr id="3" name="Rectangle 2">
            <a:extLst>
              <a:ext uri="{FF2B5EF4-FFF2-40B4-BE49-F238E27FC236}">
                <a16:creationId xmlns:a16="http://schemas.microsoft.com/office/drawing/2014/main" id="{24677012-21AF-D296-4505-585B90ED04AC}"/>
              </a:ext>
            </a:extLst>
          </p:cNvPr>
          <p:cNvSpPr/>
          <p:nvPr/>
        </p:nvSpPr>
        <p:spPr>
          <a:xfrm>
            <a:off x="-2164" y="1"/>
            <a:ext cx="5327915" cy="6866339"/>
          </a:xfrm>
          <a:prstGeom prst="rect">
            <a:avLst/>
          </a:prstGeom>
          <a:solidFill>
            <a:schemeClr val="tx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5478"/>
            <a:endParaRPr lang="en-AU" sz="3200" dirty="0">
              <a:solidFill>
                <a:prstClr val="white"/>
              </a:solidFill>
              <a:latin typeface="Calibri Light"/>
            </a:endParaRPr>
          </a:p>
        </p:txBody>
      </p:sp>
      <p:pic>
        <p:nvPicPr>
          <p:cNvPr id="9" name="Picture 8" descr="A black background with white text&#10;&#10;AI-generated content may be incorrect.">
            <a:extLst>
              <a:ext uri="{FF2B5EF4-FFF2-40B4-BE49-F238E27FC236}">
                <a16:creationId xmlns:a16="http://schemas.microsoft.com/office/drawing/2014/main" id="{D9C43B7B-E045-C1E6-8310-12843A0688DE}"/>
              </a:ext>
            </a:extLst>
          </p:cNvPr>
          <p:cNvPicPr>
            <a:picLocks noChangeAspect="1"/>
          </p:cNvPicPr>
          <p:nvPr/>
        </p:nvPicPr>
        <p:blipFill>
          <a:blip r:embed="rId4"/>
          <a:stretch>
            <a:fillRect/>
          </a:stretch>
        </p:blipFill>
        <p:spPr>
          <a:xfrm>
            <a:off x="10460350" y="6036278"/>
            <a:ext cx="1671663" cy="736436"/>
          </a:xfrm>
          <a:prstGeom prst="rect">
            <a:avLst/>
          </a:prstGeom>
        </p:spPr>
      </p:pic>
      <p:sp>
        <p:nvSpPr>
          <p:cNvPr id="4" name="Title 1">
            <a:extLst>
              <a:ext uri="{FF2B5EF4-FFF2-40B4-BE49-F238E27FC236}">
                <a16:creationId xmlns:a16="http://schemas.microsoft.com/office/drawing/2014/main" id="{A43D9454-8891-3BA0-C318-E349D477875A}"/>
              </a:ext>
            </a:extLst>
          </p:cNvPr>
          <p:cNvSpPr txBox="1">
            <a:spLocks/>
          </p:cNvSpPr>
          <p:nvPr/>
        </p:nvSpPr>
        <p:spPr>
          <a:xfrm>
            <a:off x="623394" y="1900615"/>
            <a:ext cx="4285060" cy="657669"/>
          </a:xfrm>
          <a:prstGeom prst="rect">
            <a:avLst/>
          </a:prstGeom>
        </p:spPr>
        <p:txBody>
          <a:bodyPr vert="horz" lIns="0" tIns="0" rIns="0" bIns="0" rtlCol="0" anchor="t" anchorCtr="0">
            <a:noAutofit/>
          </a:bodyPr>
          <a:lstStyle>
            <a:lvl1pPr algn="ctr" defTabSz="914400" rtl="0" eaLnBrk="1" latinLnBrk="0" hangingPunct="1">
              <a:lnSpc>
                <a:spcPct val="80000"/>
              </a:lnSpc>
              <a:spcBef>
                <a:spcPct val="0"/>
              </a:spcBef>
              <a:buNone/>
              <a:defRPr sz="4600" b="0" kern="1200" cap="none" baseline="0">
                <a:solidFill>
                  <a:schemeClr val="bg1"/>
                </a:solidFill>
                <a:latin typeface="+mj-lt"/>
                <a:ea typeface="+mj-ea"/>
                <a:cs typeface="+mj-cs"/>
              </a:defRPr>
            </a:lvl1pPr>
          </a:lstStyle>
          <a:p>
            <a:pPr algn="l" defTabSz="914354">
              <a:defRPr/>
            </a:pPr>
            <a:r>
              <a:rPr lang="en-AU" sz="3200" b="1" dirty="0">
                <a:solidFill>
                  <a:srgbClr val="FFC000"/>
                </a:solidFill>
                <a:latin typeface="Calibri" panose="020F0502020204030204" pitchFamily="34" charset="0"/>
                <a:ea typeface="Roboto SemiBold" panose="02000000000000000000" pitchFamily="2" charset="0"/>
                <a:cs typeface="Calibri" panose="020F0502020204030204" pitchFamily="34" charset="0"/>
              </a:rPr>
              <a:t>Minh Phan</a:t>
            </a:r>
          </a:p>
        </p:txBody>
      </p:sp>
      <p:sp>
        <p:nvSpPr>
          <p:cNvPr id="2" name="Subtitle 2">
            <a:extLst>
              <a:ext uri="{FF2B5EF4-FFF2-40B4-BE49-F238E27FC236}">
                <a16:creationId xmlns:a16="http://schemas.microsoft.com/office/drawing/2014/main" id="{236874A6-4A5D-0789-2A90-EE742ECD01BC}"/>
              </a:ext>
            </a:extLst>
          </p:cNvPr>
          <p:cNvSpPr txBox="1">
            <a:spLocks/>
          </p:cNvSpPr>
          <p:nvPr/>
        </p:nvSpPr>
        <p:spPr>
          <a:xfrm>
            <a:off x="623393" y="2284657"/>
            <a:ext cx="4285059" cy="332427"/>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457200" indent="0" algn="ctr" defTabSz="914400" rtl="0" eaLnBrk="1" latinLnBrk="0" hangingPunct="1">
              <a:lnSpc>
                <a:spcPct val="120000"/>
              </a:lnSpc>
              <a:spcBef>
                <a:spcPts val="0"/>
              </a:spcBef>
              <a:spcAft>
                <a:spcPts val="7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0"/>
              </a:spcBef>
              <a:spcAft>
                <a:spcPts val="500"/>
              </a:spcAft>
              <a:buClrTx/>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0"/>
              </a:spcBef>
              <a:spcAft>
                <a:spcPts val="500"/>
              </a:spcAft>
              <a:buClrTx/>
              <a:buFont typeface="Calibri" panose="020F0502020204030204" pitchFamily="34" charset="0"/>
              <a:buNone/>
              <a:defRPr sz="1600" b="0" kern="1200">
                <a:solidFill>
                  <a:schemeClr val="tx1"/>
                </a:solidFill>
                <a:latin typeface="+mj-lt"/>
                <a:ea typeface="Verdana" panose="020B0604030504040204" pitchFamily="34" charset="0"/>
                <a:cs typeface="+mn-cs"/>
              </a:defRPr>
            </a:lvl4pPr>
            <a:lvl5pPr marL="1828800" indent="0" algn="ctr" defTabSz="914400" rtl="0" eaLnBrk="1" latinLnBrk="0" hangingPunct="1">
              <a:lnSpc>
                <a:spcPct val="120000"/>
              </a:lnSpc>
              <a:spcBef>
                <a:spcPts val="0"/>
              </a:spcBef>
              <a:spcAft>
                <a:spcPts val="4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9140">
              <a:spcBef>
                <a:spcPct val="20000"/>
              </a:spcBef>
              <a:defRPr/>
            </a:pPr>
            <a:r>
              <a:rPr lang="en-AU" sz="2133" b="1" dirty="0">
                <a:solidFill>
                  <a:prstClr val="white"/>
                </a:solidFill>
                <a:latin typeface="Calibri" panose="020F0502020204030204" pitchFamily="34" charset="0"/>
                <a:ea typeface="Roboto Medium" panose="02000000000000000000" pitchFamily="2" charset="0"/>
                <a:cs typeface="Calibri" panose="020F0502020204030204" pitchFamily="34" charset="0"/>
              </a:rPr>
              <a:t>Head of AI Innovation</a:t>
            </a:r>
          </a:p>
        </p:txBody>
      </p:sp>
      <p:sp>
        <p:nvSpPr>
          <p:cNvPr id="6" name="Title 1">
            <a:extLst>
              <a:ext uri="{FF2B5EF4-FFF2-40B4-BE49-F238E27FC236}">
                <a16:creationId xmlns:a16="http://schemas.microsoft.com/office/drawing/2014/main" id="{F132FDA0-3519-B244-B72F-FBBFCA829BA2}"/>
              </a:ext>
            </a:extLst>
          </p:cNvPr>
          <p:cNvSpPr txBox="1">
            <a:spLocks/>
          </p:cNvSpPr>
          <p:nvPr/>
        </p:nvSpPr>
        <p:spPr>
          <a:xfrm>
            <a:off x="623394" y="4349907"/>
            <a:ext cx="4285060" cy="657669"/>
          </a:xfrm>
          <a:prstGeom prst="rect">
            <a:avLst/>
          </a:prstGeom>
        </p:spPr>
        <p:txBody>
          <a:bodyPr vert="horz" lIns="0" tIns="0" rIns="0" bIns="0" rtlCol="0" anchor="t" anchorCtr="0">
            <a:noAutofit/>
          </a:bodyPr>
          <a:lstStyle>
            <a:lvl1pPr algn="ctr" defTabSz="914400" rtl="0" eaLnBrk="1" latinLnBrk="0" hangingPunct="1">
              <a:lnSpc>
                <a:spcPct val="80000"/>
              </a:lnSpc>
              <a:spcBef>
                <a:spcPct val="0"/>
              </a:spcBef>
              <a:buNone/>
              <a:defRPr sz="4600" b="0" kern="1200" cap="none" baseline="0">
                <a:solidFill>
                  <a:schemeClr val="bg1"/>
                </a:solidFill>
                <a:latin typeface="+mj-lt"/>
                <a:ea typeface="+mj-ea"/>
                <a:cs typeface="+mj-cs"/>
              </a:defRPr>
            </a:lvl1pPr>
          </a:lstStyle>
          <a:p>
            <a:pPr algn="l" defTabSz="914354">
              <a:defRPr/>
            </a:pPr>
            <a:r>
              <a:rPr lang="en-AU" sz="3200" b="1" dirty="0">
                <a:solidFill>
                  <a:srgbClr val="FFC000"/>
                </a:solidFill>
                <a:latin typeface="Calibri" panose="020F0502020204030204" pitchFamily="34" charset="0"/>
                <a:ea typeface="Roboto SemiBold" panose="02000000000000000000" pitchFamily="2" charset="0"/>
                <a:cs typeface="Calibri" panose="020F0502020204030204" pitchFamily="34" charset="0"/>
              </a:rPr>
              <a:t>Aaron Cutter</a:t>
            </a:r>
          </a:p>
        </p:txBody>
      </p:sp>
      <p:sp>
        <p:nvSpPr>
          <p:cNvPr id="8" name="Oval 7">
            <a:extLst>
              <a:ext uri="{FF2B5EF4-FFF2-40B4-BE49-F238E27FC236}">
                <a16:creationId xmlns:a16="http://schemas.microsoft.com/office/drawing/2014/main" id="{1F3A590F-47D1-72C2-9AFF-9CBE504285E6}"/>
              </a:ext>
            </a:extLst>
          </p:cNvPr>
          <p:cNvSpPr/>
          <p:nvPr/>
        </p:nvSpPr>
        <p:spPr>
          <a:xfrm>
            <a:off x="3404133" y="1705296"/>
            <a:ext cx="1170167" cy="1185467"/>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1" name="Subtitle 2">
            <a:extLst>
              <a:ext uri="{FF2B5EF4-FFF2-40B4-BE49-F238E27FC236}">
                <a16:creationId xmlns:a16="http://schemas.microsoft.com/office/drawing/2014/main" id="{4FFBCFFA-40F6-78F3-AB94-1A4DD1495BE0}"/>
              </a:ext>
            </a:extLst>
          </p:cNvPr>
          <p:cNvSpPr txBox="1">
            <a:spLocks/>
          </p:cNvSpPr>
          <p:nvPr/>
        </p:nvSpPr>
        <p:spPr>
          <a:xfrm>
            <a:off x="618296" y="4784139"/>
            <a:ext cx="4285059" cy="332427"/>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2100" b="0" kern="1200">
                <a:solidFill>
                  <a:schemeClr val="bg1"/>
                </a:solidFill>
                <a:latin typeface="+mn-lt"/>
                <a:ea typeface="+mn-ea"/>
                <a:cs typeface="+mn-cs"/>
              </a:defRPr>
            </a:lvl1pPr>
            <a:lvl2pPr marL="457200" indent="0" algn="ctr" defTabSz="914400" rtl="0" eaLnBrk="1" latinLnBrk="0" hangingPunct="1">
              <a:lnSpc>
                <a:spcPct val="120000"/>
              </a:lnSpc>
              <a:spcBef>
                <a:spcPts val="0"/>
              </a:spcBef>
              <a:spcAft>
                <a:spcPts val="7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0"/>
              </a:spcBef>
              <a:spcAft>
                <a:spcPts val="500"/>
              </a:spcAft>
              <a:buClrTx/>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0"/>
              </a:spcBef>
              <a:spcAft>
                <a:spcPts val="500"/>
              </a:spcAft>
              <a:buClrTx/>
              <a:buFont typeface="Calibri" panose="020F0502020204030204" pitchFamily="34" charset="0"/>
              <a:buNone/>
              <a:defRPr sz="1600" b="0" kern="1200">
                <a:solidFill>
                  <a:schemeClr val="tx1"/>
                </a:solidFill>
                <a:latin typeface="+mj-lt"/>
                <a:ea typeface="Verdana" panose="020B0604030504040204" pitchFamily="34" charset="0"/>
                <a:cs typeface="+mn-cs"/>
              </a:defRPr>
            </a:lvl4pPr>
            <a:lvl5pPr marL="1828800" indent="0" algn="ctr" defTabSz="914400" rtl="0" eaLnBrk="1" latinLnBrk="0" hangingPunct="1">
              <a:lnSpc>
                <a:spcPct val="120000"/>
              </a:lnSpc>
              <a:spcBef>
                <a:spcPts val="0"/>
              </a:spcBef>
              <a:spcAft>
                <a:spcPts val="4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9140">
              <a:spcBef>
                <a:spcPct val="20000"/>
              </a:spcBef>
              <a:defRPr/>
            </a:pPr>
            <a:r>
              <a:rPr lang="en-AU" sz="2133" b="1" dirty="0">
                <a:solidFill>
                  <a:prstClr val="white"/>
                </a:solidFill>
                <a:latin typeface="Calibri" panose="020F0502020204030204" pitchFamily="34" charset="0"/>
                <a:ea typeface="Roboto Medium" panose="02000000000000000000" pitchFamily="2" charset="0"/>
                <a:cs typeface="Calibri" panose="020F0502020204030204" pitchFamily="34" charset="0"/>
              </a:rPr>
              <a:t>Director</a:t>
            </a:r>
          </a:p>
        </p:txBody>
      </p:sp>
      <p:pic>
        <p:nvPicPr>
          <p:cNvPr id="5" name="C:\Powerpoint Toolbar Resources\Images\Heads\01.Principals_and_Directors\Aaron_Cutter.png">
            <a:extLst>
              <a:ext uri="{FF2B5EF4-FFF2-40B4-BE49-F238E27FC236}">
                <a16:creationId xmlns:a16="http://schemas.microsoft.com/office/drawing/2014/main" id="{76F01DCF-C3FD-5030-9E88-6B87076FE4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4133" y="4191405"/>
            <a:ext cx="1185467" cy="1185467"/>
          </a:xfrm>
          <a:prstGeom prst="rect">
            <a:avLst/>
          </a:prstGeom>
        </p:spPr>
      </p:pic>
    </p:spTree>
    <p:extLst>
      <p:ext uri="{BB962C8B-B14F-4D97-AF65-F5344CB8AC3E}">
        <p14:creationId xmlns:p14="http://schemas.microsoft.com/office/powerpoint/2010/main" val="338973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4CAC-C3DC-BF2D-613B-DA8F154F39B3}"/>
              </a:ext>
            </a:extLst>
          </p:cNvPr>
          <p:cNvSpPr>
            <a:spLocks noGrp="1"/>
          </p:cNvSpPr>
          <p:nvPr>
            <p:ph type="title"/>
          </p:nvPr>
        </p:nvSpPr>
        <p:spPr/>
        <p:txBody>
          <a:bodyPr/>
          <a:lstStyle/>
          <a:p>
            <a:r>
              <a:rPr lang="en-US" dirty="0"/>
              <a:t>Composing an AI Symphony</a:t>
            </a:r>
            <a:endParaRPr lang="en-AU" dirty="0"/>
          </a:p>
        </p:txBody>
      </p:sp>
      <p:sp>
        <p:nvSpPr>
          <p:cNvPr id="3" name="Slide Number Placeholder 2">
            <a:extLst>
              <a:ext uri="{FF2B5EF4-FFF2-40B4-BE49-F238E27FC236}">
                <a16:creationId xmlns:a16="http://schemas.microsoft.com/office/drawing/2014/main" id="{9080D294-CE6B-421C-5E40-3B7D29024380}"/>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3</a:t>
            </a:fld>
            <a:endParaRPr lang="en-AU" dirty="0">
              <a:solidFill>
                <a:prstClr val="black">
                  <a:tint val="75000"/>
                </a:prstClr>
              </a:solidFill>
            </a:endParaRPr>
          </a:p>
        </p:txBody>
      </p:sp>
      <p:sp>
        <p:nvSpPr>
          <p:cNvPr id="9" name="Freeform 5">
            <a:extLst>
              <a:ext uri="{FF2B5EF4-FFF2-40B4-BE49-F238E27FC236}">
                <a16:creationId xmlns:a16="http://schemas.microsoft.com/office/drawing/2014/main" id="{F8935A43-F5EB-64BC-0377-1CE76183F221}"/>
              </a:ext>
            </a:extLst>
          </p:cNvPr>
          <p:cNvSpPr>
            <a:spLocks/>
          </p:cNvSpPr>
          <p:nvPr/>
        </p:nvSpPr>
        <p:spPr bwMode="auto">
          <a:xfrm>
            <a:off x="-1104799" y="494045"/>
            <a:ext cx="14017557" cy="5389856"/>
          </a:xfrm>
          <a:custGeom>
            <a:avLst/>
            <a:gdLst>
              <a:gd name="T0" fmla="*/ 2997 w 3449"/>
              <a:gd name="T1" fmla="*/ 369 h 1819"/>
              <a:gd name="T2" fmla="*/ 2990 w 3449"/>
              <a:gd name="T3" fmla="*/ 365 h 1819"/>
              <a:gd name="T4" fmla="*/ 3422 w 3449"/>
              <a:gd name="T5" fmla="*/ 92 h 1819"/>
              <a:gd name="T6" fmla="*/ 2883 w 3449"/>
              <a:gd name="T7" fmla="*/ 481 h 1819"/>
              <a:gd name="T8" fmla="*/ 3396 w 3449"/>
              <a:gd name="T9" fmla="*/ 68 h 1819"/>
              <a:gd name="T10" fmla="*/ 2971 w 3449"/>
              <a:gd name="T11" fmla="*/ 350 h 1819"/>
              <a:gd name="T12" fmla="*/ 2964 w 3449"/>
              <a:gd name="T13" fmla="*/ 345 h 1819"/>
              <a:gd name="T14" fmla="*/ 3365 w 3449"/>
              <a:gd name="T15" fmla="*/ 29 h 1819"/>
              <a:gd name="T16" fmla="*/ 2870 w 3449"/>
              <a:gd name="T17" fmla="*/ 472 h 1819"/>
              <a:gd name="T18" fmla="*/ 3337 w 3449"/>
              <a:gd name="T19" fmla="*/ 8 h 1819"/>
              <a:gd name="T20" fmla="*/ 2943 w 3449"/>
              <a:gd name="T21" fmla="*/ 332 h 1819"/>
              <a:gd name="T22" fmla="*/ 2790 w 3449"/>
              <a:gd name="T23" fmla="*/ 602 h 1819"/>
              <a:gd name="T24" fmla="*/ 1605 w 3449"/>
              <a:gd name="T25" fmla="*/ 1131 h 1819"/>
              <a:gd name="T26" fmla="*/ 1046 w 3449"/>
              <a:gd name="T27" fmla="*/ 1019 h 1819"/>
              <a:gd name="T28" fmla="*/ 206 w 3449"/>
              <a:gd name="T29" fmla="*/ 1056 h 1819"/>
              <a:gd name="T30" fmla="*/ 7 w 3449"/>
              <a:gd name="T31" fmla="*/ 1253 h 1819"/>
              <a:gd name="T32" fmla="*/ 1044 w 3449"/>
              <a:gd name="T33" fmla="*/ 1027 h 1819"/>
              <a:gd name="T34" fmla="*/ 1604 w 3449"/>
              <a:gd name="T35" fmla="*/ 1139 h 1819"/>
              <a:gd name="T36" fmla="*/ 2653 w 3449"/>
              <a:gd name="T37" fmla="*/ 762 h 1819"/>
              <a:gd name="T38" fmla="*/ 2656 w 3449"/>
              <a:gd name="T39" fmla="*/ 764 h 1819"/>
              <a:gd name="T40" fmla="*/ 1181 w 3449"/>
              <a:gd name="T41" fmla="*/ 1131 h 1819"/>
              <a:gd name="T42" fmla="*/ 501 w 3449"/>
              <a:gd name="T43" fmla="*/ 1087 h 1819"/>
              <a:gd name="T44" fmla="*/ 37 w 3449"/>
              <a:gd name="T45" fmla="*/ 1395 h 1819"/>
              <a:gd name="T46" fmla="*/ 502 w 3449"/>
              <a:gd name="T47" fmla="*/ 1095 h 1819"/>
              <a:gd name="T48" fmla="*/ 1180 w 3449"/>
              <a:gd name="T49" fmla="*/ 1139 h 1819"/>
              <a:gd name="T50" fmla="*/ 1663 w 3449"/>
              <a:gd name="T51" fmla="*/ 1201 h 1819"/>
              <a:gd name="T52" fmla="*/ 2700 w 3449"/>
              <a:gd name="T53" fmla="*/ 726 h 1819"/>
              <a:gd name="T54" fmla="*/ 1667 w 3449"/>
              <a:gd name="T55" fmla="*/ 1253 h 1819"/>
              <a:gd name="T56" fmla="*/ 1099 w 3449"/>
              <a:gd name="T57" fmla="*/ 1200 h 1819"/>
              <a:gd name="T58" fmla="*/ 267 w 3449"/>
              <a:gd name="T59" fmla="*/ 1324 h 1819"/>
              <a:gd name="T60" fmla="*/ 90 w 3449"/>
              <a:gd name="T61" fmla="*/ 1541 h 1819"/>
              <a:gd name="T62" fmla="*/ 1098 w 3449"/>
              <a:gd name="T63" fmla="*/ 1208 h 1819"/>
              <a:gd name="T64" fmla="*/ 1667 w 3449"/>
              <a:gd name="T65" fmla="*/ 1261 h 1819"/>
              <a:gd name="T66" fmla="*/ 2707 w 3449"/>
              <a:gd name="T67" fmla="*/ 730 h 1819"/>
              <a:gd name="T68" fmla="*/ 1702 w 3449"/>
              <a:gd name="T69" fmla="*/ 1311 h 1819"/>
              <a:gd name="T70" fmla="*/ 1132 w 3449"/>
              <a:gd name="T71" fmla="*/ 1288 h 1819"/>
              <a:gd name="T72" fmla="*/ 308 w 3449"/>
              <a:gd name="T73" fmla="*/ 1455 h 1819"/>
              <a:gd name="T74" fmla="*/ 142 w 3449"/>
              <a:gd name="T75" fmla="*/ 1681 h 1819"/>
              <a:gd name="T76" fmla="*/ 1132 w 3449"/>
              <a:gd name="T77" fmla="*/ 1295 h 1819"/>
              <a:gd name="T78" fmla="*/ 1703 w 3449"/>
              <a:gd name="T79" fmla="*/ 1319 h 1819"/>
              <a:gd name="T80" fmla="*/ 2714 w 3449"/>
              <a:gd name="T81" fmla="*/ 735 h 1819"/>
              <a:gd name="T82" fmla="*/ 1741 w 3449"/>
              <a:gd name="T83" fmla="*/ 1367 h 1819"/>
              <a:gd name="T84" fmla="*/ 1170 w 3449"/>
              <a:gd name="T85" fmla="*/ 1374 h 1819"/>
              <a:gd name="T86" fmla="*/ 356 w 3449"/>
              <a:gd name="T87" fmla="*/ 1584 h 1819"/>
              <a:gd name="T88" fmla="*/ 202 w 3449"/>
              <a:gd name="T89" fmla="*/ 1819 h 1819"/>
              <a:gd name="T90" fmla="*/ 1170 w 3449"/>
              <a:gd name="T91" fmla="*/ 1382 h 1819"/>
              <a:gd name="T92" fmla="*/ 1742 w 3449"/>
              <a:gd name="T93" fmla="*/ 1375 h 1819"/>
              <a:gd name="T94" fmla="*/ 2797 w 3449"/>
              <a:gd name="T95" fmla="*/ 607 h 1819"/>
              <a:gd name="T96" fmla="*/ 3002 w 3449"/>
              <a:gd name="T97" fmla="*/ 375 h 1819"/>
              <a:gd name="T98" fmla="*/ 3448 w 3449"/>
              <a:gd name="T99" fmla="*/ 12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9" h="1819">
                <a:moveTo>
                  <a:pt x="3448" y="126"/>
                </a:moveTo>
                <a:cubicBezTo>
                  <a:pt x="3298" y="138"/>
                  <a:pt x="3146" y="220"/>
                  <a:pt x="2997" y="369"/>
                </a:cubicBezTo>
                <a:cubicBezTo>
                  <a:pt x="2960" y="407"/>
                  <a:pt x="2924" y="446"/>
                  <a:pt x="2890" y="486"/>
                </a:cubicBezTo>
                <a:cubicBezTo>
                  <a:pt x="2922" y="444"/>
                  <a:pt x="2955" y="403"/>
                  <a:pt x="2990" y="365"/>
                </a:cubicBezTo>
                <a:cubicBezTo>
                  <a:pt x="3130" y="209"/>
                  <a:pt x="3275" y="120"/>
                  <a:pt x="3423" y="100"/>
                </a:cubicBezTo>
                <a:cubicBezTo>
                  <a:pt x="3422" y="92"/>
                  <a:pt x="3422" y="92"/>
                  <a:pt x="3422" y="92"/>
                </a:cubicBezTo>
                <a:cubicBezTo>
                  <a:pt x="3272" y="113"/>
                  <a:pt x="3125" y="202"/>
                  <a:pt x="2984" y="359"/>
                </a:cubicBezTo>
                <a:cubicBezTo>
                  <a:pt x="2949" y="398"/>
                  <a:pt x="2916" y="439"/>
                  <a:pt x="2883" y="481"/>
                </a:cubicBezTo>
                <a:cubicBezTo>
                  <a:pt x="2913" y="438"/>
                  <a:pt x="2944" y="395"/>
                  <a:pt x="2977" y="355"/>
                </a:cubicBezTo>
                <a:cubicBezTo>
                  <a:pt x="3109" y="192"/>
                  <a:pt x="3249" y="96"/>
                  <a:pt x="3396" y="68"/>
                </a:cubicBezTo>
                <a:cubicBezTo>
                  <a:pt x="3394" y="60"/>
                  <a:pt x="3394" y="60"/>
                  <a:pt x="3394" y="60"/>
                </a:cubicBezTo>
                <a:cubicBezTo>
                  <a:pt x="3246" y="88"/>
                  <a:pt x="3104" y="186"/>
                  <a:pt x="2971" y="350"/>
                </a:cubicBezTo>
                <a:cubicBezTo>
                  <a:pt x="2938" y="390"/>
                  <a:pt x="2907" y="433"/>
                  <a:pt x="2877" y="476"/>
                </a:cubicBezTo>
                <a:cubicBezTo>
                  <a:pt x="2904" y="432"/>
                  <a:pt x="2933" y="388"/>
                  <a:pt x="2964" y="345"/>
                </a:cubicBezTo>
                <a:cubicBezTo>
                  <a:pt x="3086" y="176"/>
                  <a:pt x="3222" y="73"/>
                  <a:pt x="3367" y="37"/>
                </a:cubicBezTo>
                <a:cubicBezTo>
                  <a:pt x="3365" y="29"/>
                  <a:pt x="3365" y="29"/>
                  <a:pt x="3365" y="29"/>
                </a:cubicBezTo>
                <a:cubicBezTo>
                  <a:pt x="3218" y="65"/>
                  <a:pt x="3081" y="170"/>
                  <a:pt x="2957" y="341"/>
                </a:cubicBezTo>
                <a:cubicBezTo>
                  <a:pt x="2927" y="383"/>
                  <a:pt x="2898" y="428"/>
                  <a:pt x="2870" y="472"/>
                </a:cubicBezTo>
                <a:cubicBezTo>
                  <a:pt x="2895" y="426"/>
                  <a:pt x="2922" y="381"/>
                  <a:pt x="2950" y="337"/>
                </a:cubicBezTo>
                <a:cubicBezTo>
                  <a:pt x="3064" y="161"/>
                  <a:pt x="3194" y="51"/>
                  <a:pt x="3337" y="8"/>
                </a:cubicBezTo>
                <a:cubicBezTo>
                  <a:pt x="3334" y="0"/>
                  <a:pt x="3334" y="0"/>
                  <a:pt x="3334" y="0"/>
                </a:cubicBezTo>
                <a:cubicBezTo>
                  <a:pt x="3190" y="44"/>
                  <a:pt x="3058" y="155"/>
                  <a:pt x="2943" y="332"/>
                </a:cubicBezTo>
                <a:cubicBezTo>
                  <a:pt x="2899" y="401"/>
                  <a:pt x="2859" y="475"/>
                  <a:pt x="2821" y="546"/>
                </a:cubicBezTo>
                <a:cubicBezTo>
                  <a:pt x="2811" y="565"/>
                  <a:pt x="2801" y="583"/>
                  <a:pt x="2790" y="602"/>
                </a:cubicBezTo>
                <a:cubicBezTo>
                  <a:pt x="2745" y="655"/>
                  <a:pt x="2698" y="708"/>
                  <a:pt x="2648" y="756"/>
                </a:cubicBezTo>
                <a:cubicBezTo>
                  <a:pt x="2374" y="1019"/>
                  <a:pt x="1984" y="1160"/>
                  <a:pt x="1605" y="1131"/>
                </a:cubicBezTo>
                <a:cubicBezTo>
                  <a:pt x="1453" y="1120"/>
                  <a:pt x="1302" y="1082"/>
                  <a:pt x="1156" y="1046"/>
                </a:cubicBezTo>
                <a:cubicBezTo>
                  <a:pt x="1120" y="1037"/>
                  <a:pt x="1083" y="1028"/>
                  <a:pt x="1046" y="1019"/>
                </a:cubicBezTo>
                <a:cubicBezTo>
                  <a:pt x="865" y="976"/>
                  <a:pt x="671" y="940"/>
                  <a:pt x="479" y="966"/>
                </a:cubicBezTo>
                <a:cubicBezTo>
                  <a:pt x="381" y="979"/>
                  <a:pt x="286" y="1010"/>
                  <a:pt x="206" y="1056"/>
                </a:cubicBezTo>
                <a:cubicBezTo>
                  <a:pt x="117" y="1106"/>
                  <a:pt x="48" y="1171"/>
                  <a:pt x="0" y="1249"/>
                </a:cubicBezTo>
                <a:cubicBezTo>
                  <a:pt x="7" y="1253"/>
                  <a:pt x="7" y="1253"/>
                  <a:pt x="7" y="1253"/>
                </a:cubicBezTo>
                <a:cubicBezTo>
                  <a:pt x="97" y="1106"/>
                  <a:pt x="273" y="1002"/>
                  <a:pt x="480" y="974"/>
                </a:cubicBezTo>
                <a:cubicBezTo>
                  <a:pt x="671" y="948"/>
                  <a:pt x="864" y="984"/>
                  <a:pt x="1044" y="1027"/>
                </a:cubicBezTo>
                <a:cubicBezTo>
                  <a:pt x="1081" y="1036"/>
                  <a:pt x="1118" y="1045"/>
                  <a:pt x="1154" y="1054"/>
                </a:cubicBezTo>
                <a:cubicBezTo>
                  <a:pt x="1300" y="1090"/>
                  <a:pt x="1452" y="1128"/>
                  <a:pt x="1604" y="1139"/>
                </a:cubicBezTo>
                <a:cubicBezTo>
                  <a:pt x="1637" y="1142"/>
                  <a:pt x="1670" y="1143"/>
                  <a:pt x="1702" y="1143"/>
                </a:cubicBezTo>
                <a:cubicBezTo>
                  <a:pt x="2052" y="1143"/>
                  <a:pt x="2401" y="1004"/>
                  <a:pt x="2653" y="762"/>
                </a:cubicBezTo>
                <a:cubicBezTo>
                  <a:pt x="2667" y="748"/>
                  <a:pt x="2681" y="735"/>
                  <a:pt x="2694" y="721"/>
                </a:cubicBezTo>
                <a:cubicBezTo>
                  <a:pt x="2682" y="735"/>
                  <a:pt x="2669" y="750"/>
                  <a:pt x="2656" y="764"/>
                </a:cubicBezTo>
                <a:cubicBezTo>
                  <a:pt x="2396" y="1041"/>
                  <a:pt x="2014" y="1201"/>
                  <a:pt x="1634" y="1193"/>
                </a:cubicBezTo>
                <a:cubicBezTo>
                  <a:pt x="1482" y="1189"/>
                  <a:pt x="1329" y="1160"/>
                  <a:pt x="1181" y="1131"/>
                </a:cubicBezTo>
                <a:cubicBezTo>
                  <a:pt x="1145" y="1124"/>
                  <a:pt x="1107" y="1117"/>
                  <a:pt x="1070" y="1110"/>
                </a:cubicBezTo>
                <a:cubicBezTo>
                  <a:pt x="887" y="1077"/>
                  <a:pt x="692" y="1051"/>
                  <a:pt x="501" y="1087"/>
                </a:cubicBezTo>
                <a:cubicBezTo>
                  <a:pt x="404" y="1105"/>
                  <a:pt x="311" y="1141"/>
                  <a:pt x="233" y="1190"/>
                </a:cubicBezTo>
                <a:cubicBezTo>
                  <a:pt x="147" y="1245"/>
                  <a:pt x="81" y="1314"/>
                  <a:pt x="37" y="1395"/>
                </a:cubicBezTo>
                <a:cubicBezTo>
                  <a:pt x="44" y="1398"/>
                  <a:pt x="44" y="1398"/>
                  <a:pt x="44" y="1398"/>
                </a:cubicBezTo>
                <a:cubicBezTo>
                  <a:pt x="126" y="1247"/>
                  <a:pt x="298" y="1133"/>
                  <a:pt x="502" y="1095"/>
                </a:cubicBezTo>
                <a:cubicBezTo>
                  <a:pt x="692" y="1059"/>
                  <a:pt x="887" y="1085"/>
                  <a:pt x="1069" y="1118"/>
                </a:cubicBezTo>
                <a:cubicBezTo>
                  <a:pt x="1106" y="1125"/>
                  <a:pt x="1143" y="1132"/>
                  <a:pt x="1180" y="1139"/>
                </a:cubicBezTo>
                <a:cubicBezTo>
                  <a:pt x="1328" y="1168"/>
                  <a:pt x="1481" y="1197"/>
                  <a:pt x="1634" y="1201"/>
                </a:cubicBezTo>
                <a:cubicBezTo>
                  <a:pt x="1644" y="1201"/>
                  <a:pt x="1654" y="1201"/>
                  <a:pt x="1663" y="1201"/>
                </a:cubicBezTo>
                <a:cubicBezTo>
                  <a:pt x="2036" y="1201"/>
                  <a:pt x="2407" y="1041"/>
                  <a:pt x="2662" y="769"/>
                </a:cubicBezTo>
                <a:cubicBezTo>
                  <a:pt x="2675" y="755"/>
                  <a:pt x="2688" y="740"/>
                  <a:pt x="2700" y="726"/>
                </a:cubicBezTo>
                <a:cubicBezTo>
                  <a:pt x="2689" y="741"/>
                  <a:pt x="2677" y="756"/>
                  <a:pt x="2664" y="771"/>
                </a:cubicBezTo>
                <a:cubicBezTo>
                  <a:pt x="2419" y="1061"/>
                  <a:pt x="2046" y="1241"/>
                  <a:pt x="1667" y="1253"/>
                </a:cubicBezTo>
                <a:cubicBezTo>
                  <a:pt x="1514" y="1257"/>
                  <a:pt x="1360" y="1236"/>
                  <a:pt x="1211" y="1215"/>
                </a:cubicBezTo>
                <a:cubicBezTo>
                  <a:pt x="1174" y="1210"/>
                  <a:pt x="1136" y="1204"/>
                  <a:pt x="1099" y="1200"/>
                </a:cubicBezTo>
                <a:cubicBezTo>
                  <a:pt x="915" y="1176"/>
                  <a:pt x="718" y="1160"/>
                  <a:pt x="529" y="1206"/>
                </a:cubicBezTo>
                <a:cubicBezTo>
                  <a:pt x="433" y="1229"/>
                  <a:pt x="342" y="1270"/>
                  <a:pt x="267" y="1324"/>
                </a:cubicBezTo>
                <a:cubicBezTo>
                  <a:pt x="184" y="1383"/>
                  <a:pt x="122" y="1455"/>
                  <a:pt x="83" y="1538"/>
                </a:cubicBezTo>
                <a:cubicBezTo>
                  <a:pt x="90" y="1541"/>
                  <a:pt x="90" y="1541"/>
                  <a:pt x="90" y="1541"/>
                </a:cubicBezTo>
                <a:cubicBezTo>
                  <a:pt x="164" y="1385"/>
                  <a:pt x="329" y="1263"/>
                  <a:pt x="531" y="1214"/>
                </a:cubicBezTo>
                <a:cubicBezTo>
                  <a:pt x="719" y="1168"/>
                  <a:pt x="914" y="1184"/>
                  <a:pt x="1098" y="1208"/>
                </a:cubicBezTo>
                <a:cubicBezTo>
                  <a:pt x="1135" y="1212"/>
                  <a:pt x="1173" y="1218"/>
                  <a:pt x="1210" y="1223"/>
                </a:cubicBezTo>
                <a:cubicBezTo>
                  <a:pt x="1359" y="1244"/>
                  <a:pt x="1514" y="1265"/>
                  <a:pt x="1667" y="1261"/>
                </a:cubicBezTo>
                <a:cubicBezTo>
                  <a:pt x="2049" y="1249"/>
                  <a:pt x="2424" y="1068"/>
                  <a:pt x="2670" y="776"/>
                </a:cubicBezTo>
                <a:cubicBezTo>
                  <a:pt x="2683" y="761"/>
                  <a:pt x="2695" y="746"/>
                  <a:pt x="2707" y="730"/>
                </a:cubicBezTo>
                <a:cubicBezTo>
                  <a:pt x="2696" y="746"/>
                  <a:pt x="2685" y="762"/>
                  <a:pt x="2673" y="777"/>
                </a:cubicBezTo>
                <a:cubicBezTo>
                  <a:pt x="2444" y="1080"/>
                  <a:pt x="2081" y="1279"/>
                  <a:pt x="1702" y="1311"/>
                </a:cubicBezTo>
                <a:cubicBezTo>
                  <a:pt x="1550" y="1323"/>
                  <a:pt x="1395" y="1310"/>
                  <a:pt x="1245" y="1297"/>
                </a:cubicBezTo>
                <a:cubicBezTo>
                  <a:pt x="1208" y="1294"/>
                  <a:pt x="1170" y="1290"/>
                  <a:pt x="1132" y="1288"/>
                </a:cubicBezTo>
                <a:cubicBezTo>
                  <a:pt x="947" y="1273"/>
                  <a:pt x="750" y="1268"/>
                  <a:pt x="564" y="1324"/>
                </a:cubicBezTo>
                <a:cubicBezTo>
                  <a:pt x="469" y="1352"/>
                  <a:pt x="381" y="1397"/>
                  <a:pt x="308" y="1455"/>
                </a:cubicBezTo>
                <a:cubicBezTo>
                  <a:pt x="228" y="1518"/>
                  <a:pt x="170" y="1593"/>
                  <a:pt x="135" y="1678"/>
                </a:cubicBezTo>
                <a:cubicBezTo>
                  <a:pt x="142" y="1681"/>
                  <a:pt x="142" y="1681"/>
                  <a:pt x="142" y="1681"/>
                </a:cubicBezTo>
                <a:cubicBezTo>
                  <a:pt x="208" y="1522"/>
                  <a:pt x="366" y="1391"/>
                  <a:pt x="566" y="1331"/>
                </a:cubicBezTo>
                <a:cubicBezTo>
                  <a:pt x="751" y="1276"/>
                  <a:pt x="947" y="1281"/>
                  <a:pt x="1132" y="1295"/>
                </a:cubicBezTo>
                <a:cubicBezTo>
                  <a:pt x="1169" y="1298"/>
                  <a:pt x="1208" y="1302"/>
                  <a:pt x="1245" y="1305"/>
                </a:cubicBezTo>
                <a:cubicBezTo>
                  <a:pt x="1395" y="1318"/>
                  <a:pt x="1550" y="1331"/>
                  <a:pt x="1703" y="1319"/>
                </a:cubicBezTo>
                <a:cubicBezTo>
                  <a:pt x="2084" y="1287"/>
                  <a:pt x="2449" y="1087"/>
                  <a:pt x="2679" y="782"/>
                </a:cubicBezTo>
                <a:cubicBezTo>
                  <a:pt x="2691" y="766"/>
                  <a:pt x="2702" y="751"/>
                  <a:pt x="2714" y="735"/>
                </a:cubicBezTo>
                <a:cubicBezTo>
                  <a:pt x="2703" y="751"/>
                  <a:pt x="2693" y="767"/>
                  <a:pt x="2682" y="783"/>
                </a:cubicBezTo>
                <a:cubicBezTo>
                  <a:pt x="2469" y="1098"/>
                  <a:pt x="2117" y="1316"/>
                  <a:pt x="1741" y="1367"/>
                </a:cubicBezTo>
                <a:cubicBezTo>
                  <a:pt x="1589" y="1387"/>
                  <a:pt x="1434" y="1382"/>
                  <a:pt x="1284" y="1377"/>
                </a:cubicBezTo>
                <a:cubicBezTo>
                  <a:pt x="1246" y="1376"/>
                  <a:pt x="1208" y="1374"/>
                  <a:pt x="1170" y="1374"/>
                </a:cubicBezTo>
                <a:cubicBezTo>
                  <a:pt x="985" y="1369"/>
                  <a:pt x="787" y="1374"/>
                  <a:pt x="604" y="1439"/>
                </a:cubicBezTo>
                <a:cubicBezTo>
                  <a:pt x="511" y="1473"/>
                  <a:pt x="425" y="1523"/>
                  <a:pt x="356" y="1584"/>
                </a:cubicBezTo>
                <a:cubicBezTo>
                  <a:pt x="280" y="1651"/>
                  <a:pt x="225" y="1729"/>
                  <a:pt x="195" y="1816"/>
                </a:cubicBezTo>
                <a:cubicBezTo>
                  <a:pt x="202" y="1819"/>
                  <a:pt x="202" y="1819"/>
                  <a:pt x="202" y="1819"/>
                </a:cubicBezTo>
                <a:cubicBezTo>
                  <a:pt x="260" y="1656"/>
                  <a:pt x="411" y="1517"/>
                  <a:pt x="607" y="1447"/>
                </a:cubicBezTo>
                <a:cubicBezTo>
                  <a:pt x="789" y="1382"/>
                  <a:pt x="985" y="1377"/>
                  <a:pt x="1170" y="1382"/>
                </a:cubicBezTo>
                <a:cubicBezTo>
                  <a:pt x="1208" y="1382"/>
                  <a:pt x="1246" y="1384"/>
                  <a:pt x="1283" y="1385"/>
                </a:cubicBezTo>
                <a:cubicBezTo>
                  <a:pt x="1434" y="1390"/>
                  <a:pt x="1590" y="1395"/>
                  <a:pt x="1742" y="1375"/>
                </a:cubicBezTo>
                <a:cubicBezTo>
                  <a:pt x="2120" y="1323"/>
                  <a:pt x="2475" y="1104"/>
                  <a:pt x="2689" y="788"/>
                </a:cubicBezTo>
                <a:cubicBezTo>
                  <a:pt x="2728" y="730"/>
                  <a:pt x="2763" y="668"/>
                  <a:pt x="2797" y="607"/>
                </a:cubicBezTo>
                <a:cubicBezTo>
                  <a:pt x="2811" y="590"/>
                  <a:pt x="2825" y="574"/>
                  <a:pt x="2838" y="558"/>
                </a:cubicBezTo>
                <a:cubicBezTo>
                  <a:pt x="2891" y="497"/>
                  <a:pt x="2945" y="433"/>
                  <a:pt x="3002" y="375"/>
                </a:cubicBezTo>
                <a:cubicBezTo>
                  <a:pt x="3150" y="227"/>
                  <a:pt x="3300" y="146"/>
                  <a:pt x="3449" y="134"/>
                </a:cubicBezTo>
                <a:lnTo>
                  <a:pt x="3448" y="126"/>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AU" sz="2400"/>
          </a:p>
        </p:txBody>
      </p:sp>
      <p:sp>
        <p:nvSpPr>
          <p:cNvPr id="13" name="Freeform 9">
            <a:extLst>
              <a:ext uri="{FF2B5EF4-FFF2-40B4-BE49-F238E27FC236}">
                <a16:creationId xmlns:a16="http://schemas.microsoft.com/office/drawing/2014/main" id="{1F58589C-1AD4-685C-8FAB-CE0579FD55C6}"/>
              </a:ext>
            </a:extLst>
          </p:cNvPr>
          <p:cNvSpPr>
            <a:spLocks/>
          </p:cNvSpPr>
          <p:nvPr/>
        </p:nvSpPr>
        <p:spPr bwMode="auto">
          <a:xfrm>
            <a:off x="3540041" y="4005065"/>
            <a:ext cx="579875" cy="1131641"/>
          </a:xfrm>
          <a:custGeom>
            <a:avLst/>
            <a:gdLst>
              <a:gd name="T0" fmla="*/ 162 w 178"/>
              <a:gd name="T1" fmla="*/ 71 h 366"/>
              <a:gd name="T2" fmla="*/ 98 w 178"/>
              <a:gd name="T3" fmla="*/ 33 h 366"/>
              <a:gd name="T4" fmla="*/ 30 w 178"/>
              <a:gd name="T5" fmla="*/ 9 h 366"/>
              <a:gd name="T6" fmla="*/ 29 w 178"/>
              <a:gd name="T7" fmla="*/ 7 h 366"/>
              <a:gd name="T8" fmla="*/ 18 w 178"/>
              <a:gd name="T9" fmla="*/ 1 h 366"/>
              <a:gd name="T10" fmla="*/ 12 w 178"/>
              <a:gd name="T11" fmla="*/ 13 h 366"/>
              <a:gd name="T12" fmla="*/ 90 w 178"/>
              <a:gd name="T13" fmla="*/ 272 h 366"/>
              <a:gd name="T14" fmla="*/ 45 w 178"/>
              <a:gd name="T15" fmla="*/ 277 h 366"/>
              <a:gd name="T16" fmla="*/ 10 w 178"/>
              <a:gd name="T17" fmla="*/ 339 h 366"/>
              <a:gd name="T18" fmla="*/ 79 w 178"/>
              <a:gd name="T19" fmla="*/ 353 h 366"/>
              <a:gd name="T20" fmla="*/ 114 w 178"/>
              <a:gd name="T21" fmla="*/ 291 h 366"/>
              <a:gd name="T22" fmla="*/ 57 w 178"/>
              <a:gd name="T23" fmla="*/ 99 h 366"/>
              <a:gd name="T24" fmla="*/ 111 w 178"/>
              <a:gd name="T25" fmla="*/ 98 h 366"/>
              <a:gd name="T26" fmla="*/ 144 w 178"/>
              <a:gd name="T27" fmla="*/ 134 h 366"/>
              <a:gd name="T28" fmla="*/ 157 w 178"/>
              <a:gd name="T29" fmla="*/ 183 h 366"/>
              <a:gd name="T30" fmla="*/ 175 w 178"/>
              <a:gd name="T31" fmla="*/ 127 h 366"/>
              <a:gd name="T32" fmla="*/ 162 w 178"/>
              <a:gd name="T33" fmla="*/ 7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366">
                <a:moveTo>
                  <a:pt x="162" y="71"/>
                </a:moveTo>
                <a:cubicBezTo>
                  <a:pt x="147" y="50"/>
                  <a:pt x="122" y="41"/>
                  <a:pt x="98" y="33"/>
                </a:cubicBezTo>
                <a:cubicBezTo>
                  <a:pt x="75" y="25"/>
                  <a:pt x="52" y="17"/>
                  <a:pt x="30" y="9"/>
                </a:cubicBezTo>
                <a:cubicBezTo>
                  <a:pt x="29" y="7"/>
                  <a:pt x="29" y="7"/>
                  <a:pt x="29" y="7"/>
                </a:cubicBezTo>
                <a:cubicBezTo>
                  <a:pt x="28" y="3"/>
                  <a:pt x="23" y="0"/>
                  <a:pt x="18" y="1"/>
                </a:cubicBezTo>
                <a:cubicBezTo>
                  <a:pt x="13" y="3"/>
                  <a:pt x="10" y="8"/>
                  <a:pt x="12" y="13"/>
                </a:cubicBezTo>
                <a:cubicBezTo>
                  <a:pt x="90" y="272"/>
                  <a:pt x="90" y="272"/>
                  <a:pt x="90" y="272"/>
                </a:cubicBezTo>
                <a:cubicBezTo>
                  <a:pt x="77" y="268"/>
                  <a:pt x="60" y="270"/>
                  <a:pt x="45" y="277"/>
                </a:cubicBezTo>
                <a:cubicBezTo>
                  <a:pt x="16" y="290"/>
                  <a:pt x="0" y="318"/>
                  <a:pt x="10" y="339"/>
                </a:cubicBezTo>
                <a:cubicBezTo>
                  <a:pt x="19" y="360"/>
                  <a:pt x="50" y="366"/>
                  <a:pt x="79" y="353"/>
                </a:cubicBezTo>
                <a:cubicBezTo>
                  <a:pt x="108" y="340"/>
                  <a:pt x="124" y="312"/>
                  <a:pt x="114" y="291"/>
                </a:cubicBezTo>
                <a:cubicBezTo>
                  <a:pt x="57" y="99"/>
                  <a:pt x="57" y="99"/>
                  <a:pt x="57" y="99"/>
                </a:cubicBezTo>
                <a:cubicBezTo>
                  <a:pt x="74" y="94"/>
                  <a:pt x="94" y="91"/>
                  <a:pt x="111" y="98"/>
                </a:cubicBezTo>
                <a:cubicBezTo>
                  <a:pt x="126" y="104"/>
                  <a:pt x="138" y="118"/>
                  <a:pt x="144" y="134"/>
                </a:cubicBezTo>
                <a:cubicBezTo>
                  <a:pt x="151" y="150"/>
                  <a:pt x="154" y="166"/>
                  <a:pt x="157" y="183"/>
                </a:cubicBezTo>
                <a:cubicBezTo>
                  <a:pt x="166" y="165"/>
                  <a:pt x="173" y="147"/>
                  <a:pt x="175" y="127"/>
                </a:cubicBezTo>
                <a:cubicBezTo>
                  <a:pt x="178" y="108"/>
                  <a:pt x="174" y="87"/>
                  <a:pt x="162" y="71"/>
                </a:cubicBez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20" name="Freeform 16">
            <a:extLst>
              <a:ext uri="{FF2B5EF4-FFF2-40B4-BE49-F238E27FC236}">
                <a16:creationId xmlns:a16="http://schemas.microsoft.com/office/drawing/2014/main" id="{58FE10E5-882F-84BC-FF51-9887B11C6A3A}"/>
              </a:ext>
            </a:extLst>
          </p:cNvPr>
          <p:cNvSpPr>
            <a:spLocks noEditPoints="1"/>
          </p:cNvSpPr>
          <p:nvPr/>
        </p:nvSpPr>
        <p:spPr bwMode="auto">
          <a:xfrm>
            <a:off x="4711951" y="3236979"/>
            <a:ext cx="1202987" cy="899045"/>
          </a:xfrm>
          <a:custGeom>
            <a:avLst/>
            <a:gdLst>
              <a:gd name="T0" fmla="*/ 277 w 369"/>
              <a:gd name="T1" fmla="*/ 262 h 291"/>
              <a:gd name="T2" fmla="*/ 337 w 369"/>
              <a:gd name="T3" fmla="*/ 96 h 291"/>
              <a:gd name="T4" fmla="*/ 339 w 369"/>
              <a:gd name="T5" fmla="*/ 90 h 291"/>
              <a:gd name="T6" fmla="*/ 354 w 369"/>
              <a:gd name="T7" fmla="*/ 49 h 291"/>
              <a:gd name="T8" fmla="*/ 359 w 369"/>
              <a:gd name="T9" fmla="*/ 35 h 291"/>
              <a:gd name="T10" fmla="*/ 367 w 369"/>
              <a:gd name="T11" fmla="*/ 14 h 291"/>
              <a:gd name="T12" fmla="*/ 357 w 369"/>
              <a:gd name="T13" fmla="*/ 0 h 291"/>
              <a:gd name="T14" fmla="*/ 177 w 369"/>
              <a:gd name="T15" fmla="*/ 0 h 291"/>
              <a:gd name="T16" fmla="*/ 164 w 369"/>
              <a:gd name="T17" fmla="*/ 7 h 291"/>
              <a:gd name="T18" fmla="*/ 163 w 369"/>
              <a:gd name="T19" fmla="*/ 9 h 291"/>
              <a:gd name="T20" fmla="*/ 162 w 369"/>
              <a:gd name="T21" fmla="*/ 11 h 291"/>
              <a:gd name="T22" fmla="*/ 149 w 369"/>
              <a:gd name="T23" fmla="*/ 49 h 291"/>
              <a:gd name="T24" fmla="*/ 135 w 369"/>
              <a:gd name="T25" fmla="*/ 86 h 291"/>
              <a:gd name="T26" fmla="*/ 132 w 369"/>
              <a:gd name="T27" fmla="*/ 96 h 291"/>
              <a:gd name="T28" fmla="*/ 88 w 369"/>
              <a:gd name="T29" fmla="*/ 217 h 291"/>
              <a:gd name="T30" fmla="*/ 56 w 369"/>
              <a:gd name="T31" fmla="*/ 198 h 291"/>
              <a:gd name="T32" fmla="*/ 4 w 369"/>
              <a:gd name="T33" fmla="*/ 221 h 291"/>
              <a:gd name="T34" fmla="*/ 42 w 369"/>
              <a:gd name="T35" fmla="*/ 264 h 291"/>
              <a:gd name="T36" fmla="*/ 95 w 369"/>
              <a:gd name="T37" fmla="*/ 241 h 291"/>
              <a:gd name="T38" fmla="*/ 147 w 369"/>
              <a:gd name="T39" fmla="*/ 96 h 291"/>
              <a:gd name="T40" fmla="*/ 321 w 369"/>
              <a:gd name="T41" fmla="*/ 96 h 291"/>
              <a:gd name="T42" fmla="*/ 271 w 369"/>
              <a:gd name="T43" fmla="*/ 238 h 291"/>
              <a:gd name="T44" fmla="*/ 239 w 369"/>
              <a:gd name="T45" fmla="*/ 219 h 291"/>
              <a:gd name="T46" fmla="*/ 186 w 369"/>
              <a:gd name="T47" fmla="*/ 243 h 291"/>
              <a:gd name="T48" fmla="*/ 224 w 369"/>
              <a:gd name="T49" fmla="*/ 286 h 291"/>
              <a:gd name="T50" fmla="*/ 277 w 369"/>
              <a:gd name="T51" fmla="*/ 262 h 291"/>
              <a:gd name="T52" fmla="*/ 154 w 369"/>
              <a:gd name="T53" fmla="*/ 76 h 291"/>
              <a:gd name="T54" fmla="*/ 164 w 369"/>
              <a:gd name="T55" fmla="*/ 49 h 291"/>
              <a:gd name="T56" fmla="*/ 338 w 369"/>
              <a:gd name="T57" fmla="*/ 49 h 291"/>
              <a:gd name="T58" fmla="*/ 329 w 369"/>
              <a:gd name="T59" fmla="*/ 76 h 291"/>
              <a:gd name="T60" fmla="*/ 154 w 369"/>
              <a:gd name="T61" fmla="*/ 7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9" h="291">
                <a:moveTo>
                  <a:pt x="277" y="262"/>
                </a:moveTo>
                <a:cubicBezTo>
                  <a:pt x="337" y="96"/>
                  <a:pt x="337" y="96"/>
                  <a:pt x="337" y="96"/>
                </a:cubicBezTo>
                <a:cubicBezTo>
                  <a:pt x="339" y="90"/>
                  <a:pt x="339" y="90"/>
                  <a:pt x="339" y="90"/>
                </a:cubicBezTo>
                <a:cubicBezTo>
                  <a:pt x="354" y="49"/>
                  <a:pt x="354" y="49"/>
                  <a:pt x="354" y="49"/>
                </a:cubicBezTo>
                <a:cubicBezTo>
                  <a:pt x="359" y="35"/>
                  <a:pt x="359" y="35"/>
                  <a:pt x="359" y="35"/>
                </a:cubicBezTo>
                <a:cubicBezTo>
                  <a:pt x="367" y="14"/>
                  <a:pt x="367" y="14"/>
                  <a:pt x="367" y="14"/>
                </a:cubicBezTo>
                <a:cubicBezTo>
                  <a:pt x="369" y="7"/>
                  <a:pt x="364" y="0"/>
                  <a:pt x="357" y="0"/>
                </a:cubicBezTo>
                <a:cubicBezTo>
                  <a:pt x="177" y="0"/>
                  <a:pt x="177" y="0"/>
                  <a:pt x="177" y="0"/>
                </a:cubicBezTo>
                <a:cubicBezTo>
                  <a:pt x="172" y="0"/>
                  <a:pt x="167" y="3"/>
                  <a:pt x="164" y="7"/>
                </a:cubicBezTo>
                <a:cubicBezTo>
                  <a:pt x="164" y="7"/>
                  <a:pt x="163" y="8"/>
                  <a:pt x="163" y="9"/>
                </a:cubicBezTo>
                <a:cubicBezTo>
                  <a:pt x="162" y="11"/>
                  <a:pt x="162" y="11"/>
                  <a:pt x="162" y="11"/>
                </a:cubicBezTo>
                <a:cubicBezTo>
                  <a:pt x="149" y="49"/>
                  <a:pt x="149" y="49"/>
                  <a:pt x="149" y="49"/>
                </a:cubicBezTo>
                <a:cubicBezTo>
                  <a:pt x="135" y="86"/>
                  <a:pt x="135" y="86"/>
                  <a:pt x="135" y="86"/>
                </a:cubicBezTo>
                <a:cubicBezTo>
                  <a:pt x="132" y="96"/>
                  <a:pt x="132" y="96"/>
                  <a:pt x="132" y="96"/>
                </a:cubicBezTo>
                <a:cubicBezTo>
                  <a:pt x="88" y="217"/>
                  <a:pt x="88" y="217"/>
                  <a:pt x="88" y="217"/>
                </a:cubicBezTo>
                <a:cubicBezTo>
                  <a:pt x="81" y="208"/>
                  <a:pt x="70" y="201"/>
                  <a:pt x="56" y="198"/>
                </a:cubicBezTo>
                <a:cubicBezTo>
                  <a:pt x="31" y="193"/>
                  <a:pt x="8" y="203"/>
                  <a:pt x="4" y="221"/>
                </a:cubicBezTo>
                <a:cubicBezTo>
                  <a:pt x="0" y="240"/>
                  <a:pt x="17" y="259"/>
                  <a:pt x="42" y="264"/>
                </a:cubicBezTo>
                <a:cubicBezTo>
                  <a:pt x="68" y="270"/>
                  <a:pt x="91" y="259"/>
                  <a:pt x="95" y="241"/>
                </a:cubicBezTo>
                <a:cubicBezTo>
                  <a:pt x="147" y="96"/>
                  <a:pt x="147" y="96"/>
                  <a:pt x="147" y="96"/>
                </a:cubicBezTo>
                <a:cubicBezTo>
                  <a:pt x="321" y="96"/>
                  <a:pt x="321" y="96"/>
                  <a:pt x="321" y="96"/>
                </a:cubicBezTo>
                <a:cubicBezTo>
                  <a:pt x="271" y="238"/>
                  <a:pt x="271" y="238"/>
                  <a:pt x="271" y="238"/>
                </a:cubicBezTo>
                <a:cubicBezTo>
                  <a:pt x="264" y="229"/>
                  <a:pt x="252" y="222"/>
                  <a:pt x="239" y="219"/>
                </a:cubicBezTo>
                <a:cubicBezTo>
                  <a:pt x="213" y="214"/>
                  <a:pt x="190" y="224"/>
                  <a:pt x="186" y="243"/>
                </a:cubicBezTo>
                <a:cubicBezTo>
                  <a:pt x="182" y="261"/>
                  <a:pt x="199" y="280"/>
                  <a:pt x="224" y="286"/>
                </a:cubicBezTo>
                <a:cubicBezTo>
                  <a:pt x="250" y="291"/>
                  <a:pt x="273" y="281"/>
                  <a:pt x="277" y="262"/>
                </a:cubicBezTo>
                <a:close/>
                <a:moveTo>
                  <a:pt x="154" y="76"/>
                </a:moveTo>
                <a:cubicBezTo>
                  <a:pt x="164" y="49"/>
                  <a:pt x="164" y="49"/>
                  <a:pt x="164" y="49"/>
                </a:cubicBezTo>
                <a:cubicBezTo>
                  <a:pt x="338" y="49"/>
                  <a:pt x="338" y="49"/>
                  <a:pt x="338" y="49"/>
                </a:cubicBezTo>
                <a:cubicBezTo>
                  <a:pt x="329" y="76"/>
                  <a:pt x="329" y="76"/>
                  <a:pt x="329" y="76"/>
                </a:cubicBezTo>
                <a:lnTo>
                  <a:pt x="154" y="76"/>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35" name="Freeform 31">
            <a:extLst>
              <a:ext uri="{FF2B5EF4-FFF2-40B4-BE49-F238E27FC236}">
                <a16:creationId xmlns:a16="http://schemas.microsoft.com/office/drawing/2014/main" id="{88444E1A-0A52-981E-7F8F-C44C45B8FA8A}"/>
              </a:ext>
            </a:extLst>
          </p:cNvPr>
          <p:cNvSpPr>
            <a:spLocks noEditPoints="1"/>
          </p:cNvSpPr>
          <p:nvPr/>
        </p:nvSpPr>
        <p:spPr bwMode="auto">
          <a:xfrm>
            <a:off x="1199456" y="2591231"/>
            <a:ext cx="1182640" cy="2962271"/>
          </a:xfrm>
          <a:custGeom>
            <a:avLst/>
            <a:gdLst>
              <a:gd name="T0" fmla="*/ 316 w 363"/>
              <a:gd name="T1" fmla="*/ 453 h 958"/>
              <a:gd name="T2" fmla="*/ 303 w 363"/>
              <a:gd name="T3" fmla="*/ 444 h 958"/>
              <a:gd name="T4" fmla="*/ 259 w 363"/>
              <a:gd name="T5" fmla="*/ 426 h 958"/>
              <a:gd name="T6" fmla="*/ 307 w 363"/>
              <a:gd name="T7" fmla="*/ 213 h 958"/>
              <a:gd name="T8" fmla="*/ 316 w 363"/>
              <a:gd name="T9" fmla="*/ 198 h 958"/>
              <a:gd name="T10" fmla="*/ 332 w 363"/>
              <a:gd name="T11" fmla="*/ 43 h 958"/>
              <a:gd name="T12" fmla="*/ 308 w 363"/>
              <a:gd name="T13" fmla="*/ 10 h 958"/>
              <a:gd name="T14" fmla="*/ 277 w 363"/>
              <a:gd name="T15" fmla="*/ 0 h 958"/>
              <a:gd name="T16" fmla="*/ 241 w 363"/>
              <a:gd name="T17" fmla="*/ 14 h 958"/>
              <a:gd name="T18" fmla="*/ 213 w 363"/>
              <a:gd name="T19" fmla="*/ 59 h 958"/>
              <a:gd name="T20" fmla="*/ 187 w 363"/>
              <a:gd name="T21" fmla="*/ 142 h 958"/>
              <a:gd name="T22" fmla="*/ 171 w 363"/>
              <a:gd name="T23" fmla="*/ 288 h 958"/>
              <a:gd name="T24" fmla="*/ 59 w 363"/>
              <a:gd name="T25" fmla="*/ 407 h 958"/>
              <a:gd name="T26" fmla="*/ 1 w 363"/>
              <a:gd name="T27" fmla="*/ 541 h 958"/>
              <a:gd name="T28" fmla="*/ 15 w 363"/>
              <a:gd name="T29" fmla="*/ 606 h 958"/>
              <a:gd name="T30" fmla="*/ 79 w 363"/>
              <a:gd name="T31" fmla="*/ 679 h 958"/>
              <a:gd name="T32" fmla="*/ 209 w 363"/>
              <a:gd name="T33" fmla="*/ 739 h 958"/>
              <a:gd name="T34" fmla="*/ 173 w 363"/>
              <a:gd name="T35" fmla="*/ 920 h 958"/>
              <a:gd name="T36" fmla="*/ 131 w 363"/>
              <a:gd name="T37" fmla="*/ 937 h 958"/>
              <a:gd name="T38" fmla="*/ 110 w 363"/>
              <a:gd name="T39" fmla="*/ 933 h 958"/>
              <a:gd name="T40" fmla="*/ 76 w 363"/>
              <a:gd name="T41" fmla="*/ 890 h 958"/>
              <a:gd name="T42" fmla="*/ 77 w 363"/>
              <a:gd name="T43" fmla="*/ 876 h 958"/>
              <a:gd name="T44" fmla="*/ 121 w 363"/>
              <a:gd name="T45" fmla="*/ 886 h 958"/>
              <a:gd name="T46" fmla="*/ 121 w 363"/>
              <a:gd name="T47" fmla="*/ 832 h 958"/>
              <a:gd name="T48" fmla="*/ 66 w 363"/>
              <a:gd name="T49" fmla="*/ 870 h 958"/>
              <a:gd name="T50" fmla="*/ 64 w 363"/>
              <a:gd name="T51" fmla="*/ 877 h 958"/>
              <a:gd name="T52" fmla="*/ 102 w 363"/>
              <a:gd name="T53" fmla="*/ 950 h 958"/>
              <a:gd name="T54" fmla="*/ 111 w 363"/>
              <a:gd name="T55" fmla="*/ 954 h 958"/>
              <a:gd name="T56" fmla="*/ 188 w 363"/>
              <a:gd name="T57" fmla="*/ 941 h 958"/>
              <a:gd name="T58" fmla="*/ 228 w 363"/>
              <a:gd name="T59" fmla="*/ 882 h 958"/>
              <a:gd name="T60" fmla="*/ 349 w 363"/>
              <a:gd name="T61" fmla="*/ 620 h 958"/>
              <a:gd name="T62" fmla="*/ 356 w 363"/>
              <a:gd name="T63" fmla="*/ 600 h 958"/>
              <a:gd name="T64" fmla="*/ 214 w 363"/>
              <a:gd name="T65" fmla="*/ 227 h 958"/>
              <a:gd name="T66" fmla="*/ 228 w 363"/>
              <a:gd name="T67" fmla="*/ 135 h 958"/>
              <a:gd name="T68" fmla="*/ 247 w 363"/>
              <a:gd name="T69" fmla="*/ 70 h 958"/>
              <a:gd name="T70" fmla="*/ 265 w 363"/>
              <a:gd name="T71" fmla="*/ 40 h 958"/>
              <a:gd name="T72" fmla="*/ 276 w 363"/>
              <a:gd name="T73" fmla="*/ 34 h 958"/>
              <a:gd name="T74" fmla="*/ 296 w 363"/>
              <a:gd name="T75" fmla="*/ 45 h 958"/>
              <a:gd name="T76" fmla="*/ 313 w 363"/>
              <a:gd name="T77" fmla="*/ 83 h 958"/>
              <a:gd name="T78" fmla="*/ 293 w 363"/>
              <a:gd name="T79" fmla="*/ 194 h 958"/>
              <a:gd name="T80" fmla="*/ 214 w 363"/>
              <a:gd name="T81" fmla="*/ 227 h 958"/>
              <a:gd name="T82" fmla="*/ 172 w 363"/>
              <a:gd name="T83" fmla="*/ 440 h 958"/>
              <a:gd name="T84" fmla="*/ 137 w 363"/>
              <a:gd name="T85" fmla="*/ 469 h 958"/>
              <a:gd name="T86" fmla="*/ 121 w 363"/>
              <a:gd name="T87" fmla="*/ 496 h 958"/>
              <a:gd name="T88" fmla="*/ 113 w 363"/>
              <a:gd name="T89" fmla="*/ 528 h 958"/>
              <a:gd name="T90" fmla="*/ 113 w 363"/>
              <a:gd name="T91" fmla="*/ 557 h 958"/>
              <a:gd name="T92" fmla="*/ 154 w 363"/>
              <a:gd name="T93" fmla="*/ 635 h 958"/>
              <a:gd name="T94" fmla="*/ 130 w 363"/>
              <a:gd name="T95" fmla="*/ 579 h 958"/>
              <a:gd name="T96" fmla="*/ 149 w 363"/>
              <a:gd name="T97" fmla="*/ 489 h 958"/>
              <a:gd name="T98" fmla="*/ 154 w 363"/>
              <a:gd name="T99" fmla="*/ 483 h 958"/>
              <a:gd name="T100" fmla="*/ 181 w 363"/>
              <a:gd name="T101" fmla="*/ 463 h 958"/>
              <a:gd name="T102" fmla="*/ 325 w 363"/>
              <a:gd name="T103" fmla="*/ 584 h 958"/>
              <a:gd name="T104" fmla="*/ 321 w 363"/>
              <a:gd name="T105" fmla="*/ 595 h 958"/>
              <a:gd name="T106" fmla="*/ 305 w 363"/>
              <a:gd name="T107" fmla="*/ 625 h 958"/>
              <a:gd name="T108" fmla="*/ 254 w 363"/>
              <a:gd name="T109" fmla="*/ 455 h 958"/>
              <a:gd name="T110" fmla="*/ 286 w 363"/>
              <a:gd name="T111" fmla="*/ 469 h 958"/>
              <a:gd name="T112" fmla="*/ 294 w 363"/>
              <a:gd name="T113" fmla="*/ 475 h 958"/>
              <a:gd name="T114" fmla="*/ 327 w 363"/>
              <a:gd name="T115" fmla="*/ 54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3" h="958">
                <a:moveTo>
                  <a:pt x="361" y="535"/>
                </a:moveTo>
                <a:cubicBezTo>
                  <a:pt x="358" y="517"/>
                  <a:pt x="351" y="499"/>
                  <a:pt x="342" y="484"/>
                </a:cubicBezTo>
                <a:cubicBezTo>
                  <a:pt x="337" y="476"/>
                  <a:pt x="332" y="469"/>
                  <a:pt x="326" y="463"/>
                </a:cubicBezTo>
                <a:cubicBezTo>
                  <a:pt x="324" y="461"/>
                  <a:pt x="323" y="460"/>
                  <a:pt x="321" y="458"/>
                </a:cubicBezTo>
                <a:cubicBezTo>
                  <a:pt x="316" y="453"/>
                  <a:pt x="316" y="453"/>
                  <a:pt x="316" y="453"/>
                </a:cubicBezTo>
                <a:cubicBezTo>
                  <a:pt x="313" y="451"/>
                  <a:pt x="313" y="451"/>
                  <a:pt x="313" y="451"/>
                </a:cubicBezTo>
                <a:cubicBezTo>
                  <a:pt x="312" y="450"/>
                  <a:pt x="312" y="450"/>
                  <a:pt x="311" y="449"/>
                </a:cubicBezTo>
                <a:cubicBezTo>
                  <a:pt x="306" y="446"/>
                  <a:pt x="306" y="446"/>
                  <a:pt x="306" y="446"/>
                </a:cubicBezTo>
                <a:cubicBezTo>
                  <a:pt x="304" y="445"/>
                  <a:pt x="304" y="445"/>
                  <a:pt x="304" y="445"/>
                </a:cubicBezTo>
                <a:cubicBezTo>
                  <a:pt x="303" y="444"/>
                  <a:pt x="303" y="444"/>
                  <a:pt x="303" y="444"/>
                </a:cubicBezTo>
                <a:cubicBezTo>
                  <a:pt x="300" y="442"/>
                  <a:pt x="300" y="442"/>
                  <a:pt x="300" y="442"/>
                </a:cubicBezTo>
                <a:cubicBezTo>
                  <a:pt x="295" y="439"/>
                  <a:pt x="295" y="439"/>
                  <a:pt x="295" y="439"/>
                </a:cubicBezTo>
                <a:cubicBezTo>
                  <a:pt x="291" y="437"/>
                  <a:pt x="287" y="435"/>
                  <a:pt x="283" y="433"/>
                </a:cubicBezTo>
                <a:cubicBezTo>
                  <a:pt x="279" y="432"/>
                  <a:pt x="275" y="431"/>
                  <a:pt x="271" y="429"/>
                </a:cubicBezTo>
                <a:cubicBezTo>
                  <a:pt x="267" y="428"/>
                  <a:pt x="263" y="427"/>
                  <a:pt x="259" y="426"/>
                </a:cubicBezTo>
                <a:cubicBezTo>
                  <a:pt x="246" y="424"/>
                  <a:pt x="233" y="424"/>
                  <a:pt x="220" y="425"/>
                </a:cubicBezTo>
                <a:cubicBezTo>
                  <a:pt x="217" y="388"/>
                  <a:pt x="214" y="351"/>
                  <a:pt x="213" y="313"/>
                </a:cubicBezTo>
                <a:cubicBezTo>
                  <a:pt x="225" y="301"/>
                  <a:pt x="237" y="289"/>
                  <a:pt x="249" y="277"/>
                </a:cubicBezTo>
                <a:cubicBezTo>
                  <a:pt x="254" y="272"/>
                  <a:pt x="259" y="266"/>
                  <a:pt x="264" y="261"/>
                </a:cubicBezTo>
                <a:cubicBezTo>
                  <a:pt x="279" y="246"/>
                  <a:pt x="294" y="230"/>
                  <a:pt x="307" y="213"/>
                </a:cubicBezTo>
                <a:cubicBezTo>
                  <a:pt x="308" y="211"/>
                  <a:pt x="308" y="211"/>
                  <a:pt x="308" y="211"/>
                </a:cubicBezTo>
                <a:cubicBezTo>
                  <a:pt x="309" y="210"/>
                  <a:pt x="309" y="210"/>
                  <a:pt x="309" y="210"/>
                </a:cubicBezTo>
                <a:cubicBezTo>
                  <a:pt x="309" y="210"/>
                  <a:pt x="310" y="209"/>
                  <a:pt x="310" y="209"/>
                </a:cubicBezTo>
                <a:cubicBezTo>
                  <a:pt x="312" y="205"/>
                  <a:pt x="312" y="205"/>
                  <a:pt x="312" y="205"/>
                </a:cubicBezTo>
                <a:cubicBezTo>
                  <a:pt x="313" y="203"/>
                  <a:pt x="315" y="201"/>
                  <a:pt x="316" y="198"/>
                </a:cubicBezTo>
                <a:cubicBezTo>
                  <a:pt x="321" y="190"/>
                  <a:pt x="321" y="190"/>
                  <a:pt x="321" y="190"/>
                </a:cubicBezTo>
                <a:cubicBezTo>
                  <a:pt x="325" y="182"/>
                  <a:pt x="325" y="182"/>
                  <a:pt x="325" y="182"/>
                </a:cubicBezTo>
                <a:cubicBezTo>
                  <a:pt x="330" y="172"/>
                  <a:pt x="334" y="161"/>
                  <a:pt x="337" y="149"/>
                </a:cubicBezTo>
                <a:cubicBezTo>
                  <a:pt x="344" y="127"/>
                  <a:pt x="346" y="102"/>
                  <a:pt x="343" y="78"/>
                </a:cubicBezTo>
                <a:cubicBezTo>
                  <a:pt x="341" y="66"/>
                  <a:pt x="337" y="54"/>
                  <a:pt x="332" y="43"/>
                </a:cubicBezTo>
                <a:cubicBezTo>
                  <a:pt x="331" y="41"/>
                  <a:pt x="331" y="40"/>
                  <a:pt x="330" y="38"/>
                </a:cubicBezTo>
                <a:cubicBezTo>
                  <a:pt x="329" y="36"/>
                  <a:pt x="329" y="36"/>
                  <a:pt x="329" y="36"/>
                </a:cubicBezTo>
                <a:cubicBezTo>
                  <a:pt x="328" y="34"/>
                  <a:pt x="328" y="34"/>
                  <a:pt x="328" y="34"/>
                </a:cubicBezTo>
                <a:cubicBezTo>
                  <a:pt x="326" y="31"/>
                  <a:pt x="324" y="28"/>
                  <a:pt x="322" y="26"/>
                </a:cubicBezTo>
                <a:cubicBezTo>
                  <a:pt x="318" y="20"/>
                  <a:pt x="314" y="15"/>
                  <a:pt x="308" y="10"/>
                </a:cubicBezTo>
                <a:cubicBezTo>
                  <a:pt x="302" y="6"/>
                  <a:pt x="294" y="2"/>
                  <a:pt x="286" y="0"/>
                </a:cubicBezTo>
                <a:cubicBezTo>
                  <a:pt x="284" y="0"/>
                  <a:pt x="284" y="0"/>
                  <a:pt x="284" y="0"/>
                </a:cubicBezTo>
                <a:cubicBezTo>
                  <a:pt x="285" y="0"/>
                  <a:pt x="282" y="0"/>
                  <a:pt x="282" y="0"/>
                </a:cubicBezTo>
                <a:cubicBezTo>
                  <a:pt x="280" y="0"/>
                  <a:pt x="280" y="0"/>
                  <a:pt x="280" y="0"/>
                </a:cubicBezTo>
                <a:cubicBezTo>
                  <a:pt x="277" y="0"/>
                  <a:pt x="277" y="0"/>
                  <a:pt x="277" y="0"/>
                </a:cubicBezTo>
                <a:cubicBezTo>
                  <a:pt x="276" y="0"/>
                  <a:pt x="275" y="0"/>
                  <a:pt x="274" y="0"/>
                </a:cubicBezTo>
                <a:cubicBezTo>
                  <a:pt x="273" y="0"/>
                  <a:pt x="271" y="0"/>
                  <a:pt x="270" y="0"/>
                </a:cubicBezTo>
                <a:cubicBezTo>
                  <a:pt x="269" y="0"/>
                  <a:pt x="268" y="1"/>
                  <a:pt x="267" y="1"/>
                </a:cubicBezTo>
                <a:cubicBezTo>
                  <a:pt x="265" y="1"/>
                  <a:pt x="263" y="2"/>
                  <a:pt x="261" y="3"/>
                </a:cubicBezTo>
                <a:cubicBezTo>
                  <a:pt x="253" y="5"/>
                  <a:pt x="247" y="10"/>
                  <a:pt x="241" y="14"/>
                </a:cubicBezTo>
                <a:cubicBezTo>
                  <a:pt x="236" y="19"/>
                  <a:pt x="232" y="24"/>
                  <a:pt x="228" y="30"/>
                </a:cubicBezTo>
                <a:cubicBezTo>
                  <a:pt x="224" y="35"/>
                  <a:pt x="221" y="40"/>
                  <a:pt x="218" y="46"/>
                </a:cubicBezTo>
                <a:cubicBezTo>
                  <a:pt x="217" y="49"/>
                  <a:pt x="216" y="52"/>
                  <a:pt x="214" y="54"/>
                </a:cubicBezTo>
                <a:cubicBezTo>
                  <a:pt x="213" y="57"/>
                  <a:pt x="213" y="57"/>
                  <a:pt x="213" y="57"/>
                </a:cubicBezTo>
                <a:cubicBezTo>
                  <a:pt x="213" y="59"/>
                  <a:pt x="213" y="59"/>
                  <a:pt x="213" y="59"/>
                </a:cubicBezTo>
                <a:cubicBezTo>
                  <a:pt x="211" y="63"/>
                  <a:pt x="211" y="63"/>
                  <a:pt x="211" y="63"/>
                </a:cubicBezTo>
                <a:cubicBezTo>
                  <a:pt x="205" y="78"/>
                  <a:pt x="205" y="78"/>
                  <a:pt x="205" y="78"/>
                </a:cubicBezTo>
                <a:cubicBezTo>
                  <a:pt x="203" y="83"/>
                  <a:pt x="202" y="89"/>
                  <a:pt x="200" y="94"/>
                </a:cubicBezTo>
                <a:cubicBezTo>
                  <a:pt x="196" y="105"/>
                  <a:pt x="194" y="116"/>
                  <a:pt x="191" y="126"/>
                </a:cubicBezTo>
                <a:cubicBezTo>
                  <a:pt x="189" y="132"/>
                  <a:pt x="188" y="137"/>
                  <a:pt x="187" y="142"/>
                </a:cubicBezTo>
                <a:cubicBezTo>
                  <a:pt x="186" y="148"/>
                  <a:pt x="184" y="153"/>
                  <a:pt x="183" y="159"/>
                </a:cubicBezTo>
                <a:cubicBezTo>
                  <a:pt x="182" y="164"/>
                  <a:pt x="181" y="169"/>
                  <a:pt x="180" y="175"/>
                </a:cubicBezTo>
                <a:cubicBezTo>
                  <a:pt x="180" y="180"/>
                  <a:pt x="179" y="186"/>
                  <a:pt x="178" y="191"/>
                </a:cubicBezTo>
                <a:cubicBezTo>
                  <a:pt x="176" y="202"/>
                  <a:pt x="175" y="213"/>
                  <a:pt x="174" y="223"/>
                </a:cubicBezTo>
                <a:cubicBezTo>
                  <a:pt x="172" y="245"/>
                  <a:pt x="171" y="266"/>
                  <a:pt x="171" y="288"/>
                </a:cubicBezTo>
                <a:cubicBezTo>
                  <a:pt x="171" y="296"/>
                  <a:pt x="171" y="305"/>
                  <a:pt x="171" y="314"/>
                </a:cubicBezTo>
                <a:cubicBezTo>
                  <a:pt x="162" y="320"/>
                  <a:pt x="154" y="326"/>
                  <a:pt x="146" y="332"/>
                </a:cubicBezTo>
                <a:cubicBezTo>
                  <a:pt x="128" y="345"/>
                  <a:pt x="111" y="358"/>
                  <a:pt x="94" y="372"/>
                </a:cubicBezTo>
                <a:cubicBezTo>
                  <a:pt x="86" y="380"/>
                  <a:pt x="78" y="387"/>
                  <a:pt x="70" y="395"/>
                </a:cubicBezTo>
                <a:cubicBezTo>
                  <a:pt x="66" y="399"/>
                  <a:pt x="62" y="403"/>
                  <a:pt x="59" y="407"/>
                </a:cubicBezTo>
                <a:cubicBezTo>
                  <a:pt x="55" y="411"/>
                  <a:pt x="52" y="415"/>
                  <a:pt x="48" y="420"/>
                </a:cubicBezTo>
                <a:cubicBezTo>
                  <a:pt x="41" y="428"/>
                  <a:pt x="35" y="438"/>
                  <a:pt x="29" y="447"/>
                </a:cubicBezTo>
                <a:cubicBezTo>
                  <a:pt x="24" y="457"/>
                  <a:pt x="19" y="466"/>
                  <a:pt x="14" y="477"/>
                </a:cubicBezTo>
                <a:cubicBezTo>
                  <a:pt x="10" y="487"/>
                  <a:pt x="7" y="497"/>
                  <a:pt x="4" y="508"/>
                </a:cubicBezTo>
                <a:cubicBezTo>
                  <a:pt x="2" y="519"/>
                  <a:pt x="1" y="530"/>
                  <a:pt x="1" y="541"/>
                </a:cubicBezTo>
                <a:cubicBezTo>
                  <a:pt x="0" y="544"/>
                  <a:pt x="0" y="547"/>
                  <a:pt x="1" y="550"/>
                </a:cubicBezTo>
                <a:cubicBezTo>
                  <a:pt x="1" y="553"/>
                  <a:pt x="1" y="555"/>
                  <a:pt x="1" y="558"/>
                </a:cubicBezTo>
                <a:cubicBezTo>
                  <a:pt x="2" y="567"/>
                  <a:pt x="2" y="567"/>
                  <a:pt x="2" y="567"/>
                </a:cubicBezTo>
                <a:cubicBezTo>
                  <a:pt x="3" y="570"/>
                  <a:pt x="3" y="572"/>
                  <a:pt x="4" y="575"/>
                </a:cubicBezTo>
                <a:cubicBezTo>
                  <a:pt x="6" y="586"/>
                  <a:pt x="10" y="596"/>
                  <a:pt x="15" y="606"/>
                </a:cubicBezTo>
                <a:cubicBezTo>
                  <a:pt x="24" y="627"/>
                  <a:pt x="38" y="644"/>
                  <a:pt x="54" y="659"/>
                </a:cubicBezTo>
                <a:cubicBezTo>
                  <a:pt x="60" y="664"/>
                  <a:pt x="60" y="664"/>
                  <a:pt x="60" y="664"/>
                </a:cubicBezTo>
                <a:cubicBezTo>
                  <a:pt x="66" y="670"/>
                  <a:pt x="66" y="670"/>
                  <a:pt x="66" y="670"/>
                </a:cubicBezTo>
                <a:cubicBezTo>
                  <a:pt x="73" y="675"/>
                  <a:pt x="73" y="675"/>
                  <a:pt x="73" y="675"/>
                </a:cubicBezTo>
                <a:cubicBezTo>
                  <a:pt x="79" y="679"/>
                  <a:pt x="79" y="679"/>
                  <a:pt x="79" y="679"/>
                </a:cubicBezTo>
                <a:cubicBezTo>
                  <a:pt x="86" y="684"/>
                  <a:pt x="86" y="684"/>
                  <a:pt x="86" y="684"/>
                </a:cubicBezTo>
                <a:cubicBezTo>
                  <a:pt x="89" y="685"/>
                  <a:pt x="91" y="686"/>
                  <a:pt x="93" y="688"/>
                </a:cubicBezTo>
                <a:cubicBezTo>
                  <a:pt x="98" y="690"/>
                  <a:pt x="103" y="693"/>
                  <a:pt x="108" y="695"/>
                </a:cubicBezTo>
                <a:cubicBezTo>
                  <a:pt x="139" y="710"/>
                  <a:pt x="174" y="717"/>
                  <a:pt x="208" y="715"/>
                </a:cubicBezTo>
                <a:cubicBezTo>
                  <a:pt x="209" y="723"/>
                  <a:pt x="209" y="731"/>
                  <a:pt x="209" y="739"/>
                </a:cubicBezTo>
                <a:cubicBezTo>
                  <a:pt x="210" y="772"/>
                  <a:pt x="210" y="803"/>
                  <a:pt x="207" y="833"/>
                </a:cubicBezTo>
                <a:cubicBezTo>
                  <a:pt x="205" y="861"/>
                  <a:pt x="199" y="888"/>
                  <a:pt x="185" y="907"/>
                </a:cubicBezTo>
                <a:cubicBezTo>
                  <a:pt x="182" y="912"/>
                  <a:pt x="178" y="916"/>
                  <a:pt x="174" y="920"/>
                </a:cubicBezTo>
                <a:cubicBezTo>
                  <a:pt x="174" y="920"/>
                  <a:pt x="174" y="919"/>
                  <a:pt x="174" y="920"/>
                </a:cubicBezTo>
                <a:cubicBezTo>
                  <a:pt x="173" y="920"/>
                  <a:pt x="173" y="920"/>
                  <a:pt x="173" y="920"/>
                </a:cubicBezTo>
                <a:cubicBezTo>
                  <a:pt x="173" y="921"/>
                  <a:pt x="173" y="921"/>
                  <a:pt x="173" y="921"/>
                </a:cubicBezTo>
                <a:cubicBezTo>
                  <a:pt x="171" y="922"/>
                  <a:pt x="171" y="922"/>
                  <a:pt x="171" y="922"/>
                </a:cubicBezTo>
                <a:cubicBezTo>
                  <a:pt x="168" y="925"/>
                  <a:pt x="168" y="925"/>
                  <a:pt x="168" y="925"/>
                </a:cubicBezTo>
                <a:cubicBezTo>
                  <a:pt x="165" y="926"/>
                  <a:pt x="163" y="928"/>
                  <a:pt x="161" y="929"/>
                </a:cubicBezTo>
                <a:cubicBezTo>
                  <a:pt x="151" y="934"/>
                  <a:pt x="141" y="936"/>
                  <a:pt x="131" y="937"/>
                </a:cubicBezTo>
                <a:cubicBezTo>
                  <a:pt x="126" y="937"/>
                  <a:pt x="121" y="936"/>
                  <a:pt x="117" y="935"/>
                </a:cubicBezTo>
                <a:cubicBezTo>
                  <a:pt x="115" y="935"/>
                  <a:pt x="114" y="934"/>
                  <a:pt x="113" y="934"/>
                </a:cubicBezTo>
                <a:cubicBezTo>
                  <a:pt x="112" y="933"/>
                  <a:pt x="112" y="933"/>
                  <a:pt x="112" y="933"/>
                </a:cubicBezTo>
                <a:cubicBezTo>
                  <a:pt x="111" y="933"/>
                  <a:pt x="111" y="933"/>
                  <a:pt x="111" y="933"/>
                </a:cubicBezTo>
                <a:cubicBezTo>
                  <a:pt x="110" y="933"/>
                  <a:pt x="110" y="933"/>
                  <a:pt x="110" y="933"/>
                </a:cubicBezTo>
                <a:cubicBezTo>
                  <a:pt x="110" y="933"/>
                  <a:pt x="110" y="933"/>
                  <a:pt x="110" y="933"/>
                </a:cubicBezTo>
                <a:cubicBezTo>
                  <a:pt x="109" y="932"/>
                  <a:pt x="108" y="932"/>
                  <a:pt x="107" y="931"/>
                </a:cubicBezTo>
                <a:cubicBezTo>
                  <a:pt x="105" y="931"/>
                  <a:pt x="105" y="930"/>
                  <a:pt x="104" y="930"/>
                </a:cubicBezTo>
                <a:cubicBezTo>
                  <a:pt x="96" y="925"/>
                  <a:pt x="89" y="919"/>
                  <a:pt x="85" y="912"/>
                </a:cubicBezTo>
                <a:cubicBezTo>
                  <a:pt x="80" y="905"/>
                  <a:pt x="77" y="897"/>
                  <a:pt x="76" y="890"/>
                </a:cubicBezTo>
                <a:cubicBezTo>
                  <a:pt x="76" y="886"/>
                  <a:pt x="76" y="882"/>
                  <a:pt x="76" y="879"/>
                </a:cubicBezTo>
                <a:cubicBezTo>
                  <a:pt x="76" y="877"/>
                  <a:pt x="76" y="877"/>
                  <a:pt x="76" y="877"/>
                </a:cubicBezTo>
                <a:cubicBezTo>
                  <a:pt x="76" y="878"/>
                  <a:pt x="76" y="877"/>
                  <a:pt x="76" y="877"/>
                </a:cubicBezTo>
                <a:cubicBezTo>
                  <a:pt x="76" y="877"/>
                  <a:pt x="76" y="877"/>
                  <a:pt x="76" y="877"/>
                </a:cubicBezTo>
                <a:cubicBezTo>
                  <a:pt x="77" y="876"/>
                  <a:pt x="77" y="876"/>
                  <a:pt x="77" y="876"/>
                </a:cubicBezTo>
                <a:cubicBezTo>
                  <a:pt x="77" y="875"/>
                  <a:pt x="77" y="874"/>
                  <a:pt x="77" y="873"/>
                </a:cubicBezTo>
                <a:cubicBezTo>
                  <a:pt x="78" y="872"/>
                  <a:pt x="78" y="870"/>
                  <a:pt x="79" y="869"/>
                </a:cubicBezTo>
                <a:cubicBezTo>
                  <a:pt x="83" y="858"/>
                  <a:pt x="90" y="850"/>
                  <a:pt x="98" y="845"/>
                </a:cubicBezTo>
                <a:cubicBezTo>
                  <a:pt x="95" y="849"/>
                  <a:pt x="94" y="854"/>
                  <a:pt x="94" y="859"/>
                </a:cubicBezTo>
                <a:cubicBezTo>
                  <a:pt x="94" y="874"/>
                  <a:pt x="106" y="886"/>
                  <a:pt x="121" y="886"/>
                </a:cubicBezTo>
                <a:cubicBezTo>
                  <a:pt x="136" y="886"/>
                  <a:pt x="148" y="874"/>
                  <a:pt x="148" y="859"/>
                </a:cubicBezTo>
                <a:cubicBezTo>
                  <a:pt x="148" y="847"/>
                  <a:pt x="141" y="837"/>
                  <a:pt x="131" y="834"/>
                </a:cubicBezTo>
                <a:cubicBezTo>
                  <a:pt x="131" y="833"/>
                  <a:pt x="131" y="833"/>
                  <a:pt x="131" y="833"/>
                </a:cubicBezTo>
                <a:cubicBezTo>
                  <a:pt x="131" y="833"/>
                  <a:pt x="130" y="833"/>
                  <a:pt x="130" y="833"/>
                </a:cubicBezTo>
                <a:cubicBezTo>
                  <a:pt x="127" y="832"/>
                  <a:pt x="124" y="832"/>
                  <a:pt x="121" y="832"/>
                </a:cubicBezTo>
                <a:cubicBezTo>
                  <a:pt x="121" y="832"/>
                  <a:pt x="120" y="832"/>
                  <a:pt x="120" y="832"/>
                </a:cubicBezTo>
                <a:cubicBezTo>
                  <a:pt x="114" y="832"/>
                  <a:pt x="106" y="832"/>
                  <a:pt x="98" y="836"/>
                </a:cubicBezTo>
                <a:cubicBezTo>
                  <a:pt x="93" y="838"/>
                  <a:pt x="87" y="842"/>
                  <a:pt x="82" y="846"/>
                </a:cubicBezTo>
                <a:cubicBezTo>
                  <a:pt x="77" y="851"/>
                  <a:pt x="72" y="857"/>
                  <a:pt x="68" y="864"/>
                </a:cubicBezTo>
                <a:cubicBezTo>
                  <a:pt x="67" y="866"/>
                  <a:pt x="66" y="868"/>
                  <a:pt x="66" y="870"/>
                </a:cubicBezTo>
                <a:cubicBezTo>
                  <a:pt x="65" y="871"/>
                  <a:pt x="65" y="872"/>
                  <a:pt x="65" y="873"/>
                </a:cubicBezTo>
                <a:cubicBezTo>
                  <a:pt x="64" y="874"/>
                  <a:pt x="64" y="874"/>
                  <a:pt x="64" y="874"/>
                </a:cubicBezTo>
                <a:cubicBezTo>
                  <a:pt x="64" y="874"/>
                  <a:pt x="64" y="874"/>
                  <a:pt x="64" y="874"/>
                </a:cubicBezTo>
                <a:cubicBezTo>
                  <a:pt x="64" y="875"/>
                  <a:pt x="64" y="874"/>
                  <a:pt x="64" y="875"/>
                </a:cubicBezTo>
                <a:cubicBezTo>
                  <a:pt x="64" y="877"/>
                  <a:pt x="64" y="877"/>
                  <a:pt x="64" y="877"/>
                </a:cubicBezTo>
                <a:cubicBezTo>
                  <a:pt x="63" y="881"/>
                  <a:pt x="63" y="886"/>
                  <a:pt x="63" y="891"/>
                </a:cubicBezTo>
                <a:cubicBezTo>
                  <a:pt x="63" y="900"/>
                  <a:pt x="66" y="911"/>
                  <a:pt x="71" y="920"/>
                </a:cubicBezTo>
                <a:cubicBezTo>
                  <a:pt x="76" y="930"/>
                  <a:pt x="84" y="939"/>
                  <a:pt x="94" y="946"/>
                </a:cubicBezTo>
                <a:cubicBezTo>
                  <a:pt x="95" y="947"/>
                  <a:pt x="97" y="948"/>
                  <a:pt x="98" y="948"/>
                </a:cubicBezTo>
                <a:cubicBezTo>
                  <a:pt x="99" y="949"/>
                  <a:pt x="101" y="950"/>
                  <a:pt x="102" y="950"/>
                </a:cubicBezTo>
                <a:cubicBezTo>
                  <a:pt x="102" y="950"/>
                  <a:pt x="103" y="951"/>
                  <a:pt x="103" y="951"/>
                </a:cubicBezTo>
                <a:cubicBezTo>
                  <a:pt x="103" y="951"/>
                  <a:pt x="103" y="951"/>
                  <a:pt x="103" y="951"/>
                </a:cubicBezTo>
                <a:cubicBezTo>
                  <a:pt x="104" y="951"/>
                  <a:pt x="104" y="951"/>
                  <a:pt x="104" y="951"/>
                </a:cubicBezTo>
                <a:cubicBezTo>
                  <a:pt x="106" y="952"/>
                  <a:pt x="106" y="952"/>
                  <a:pt x="106" y="952"/>
                </a:cubicBezTo>
                <a:cubicBezTo>
                  <a:pt x="108" y="953"/>
                  <a:pt x="109" y="953"/>
                  <a:pt x="111" y="954"/>
                </a:cubicBezTo>
                <a:cubicBezTo>
                  <a:pt x="117" y="956"/>
                  <a:pt x="124" y="957"/>
                  <a:pt x="130" y="958"/>
                </a:cubicBezTo>
                <a:cubicBezTo>
                  <a:pt x="144" y="958"/>
                  <a:pt x="158" y="956"/>
                  <a:pt x="171" y="950"/>
                </a:cubicBezTo>
                <a:cubicBezTo>
                  <a:pt x="174" y="949"/>
                  <a:pt x="178" y="947"/>
                  <a:pt x="181" y="945"/>
                </a:cubicBezTo>
                <a:cubicBezTo>
                  <a:pt x="182" y="944"/>
                  <a:pt x="184" y="943"/>
                  <a:pt x="186" y="942"/>
                </a:cubicBezTo>
                <a:cubicBezTo>
                  <a:pt x="188" y="941"/>
                  <a:pt x="188" y="941"/>
                  <a:pt x="188" y="941"/>
                </a:cubicBezTo>
                <a:cubicBezTo>
                  <a:pt x="189" y="940"/>
                  <a:pt x="189" y="940"/>
                  <a:pt x="189" y="940"/>
                </a:cubicBezTo>
                <a:cubicBezTo>
                  <a:pt x="189" y="939"/>
                  <a:pt x="189" y="939"/>
                  <a:pt x="189" y="939"/>
                </a:cubicBezTo>
                <a:cubicBezTo>
                  <a:pt x="189" y="940"/>
                  <a:pt x="190" y="939"/>
                  <a:pt x="190" y="939"/>
                </a:cubicBezTo>
                <a:cubicBezTo>
                  <a:pt x="196" y="934"/>
                  <a:pt x="201" y="929"/>
                  <a:pt x="206" y="923"/>
                </a:cubicBezTo>
                <a:cubicBezTo>
                  <a:pt x="216" y="911"/>
                  <a:pt x="223" y="897"/>
                  <a:pt x="228" y="882"/>
                </a:cubicBezTo>
                <a:cubicBezTo>
                  <a:pt x="233" y="867"/>
                  <a:pt x="236" y="852"/>
                  <a:pt x="238" y="836"/>
                </a:cubicBezTo>
                <a:cubicBezTo>
                  <a:pt x="242" y="805"/>
                  <a:pt x="244" y="773"/>
                  <a:pt x="245" y="739"/>
                </a:cubicBezTo>
                <a:cubicBezTo>
                  <a:pt x="245" y="729"/>
                  <a:pt x="245" y="718"/>
                  <a:pt x="245" y="708"/>
                </a:cubicBezTo>
                <a:cubicBezTo>
                  <a:pt x="281" y="697"/>
                  <a:pt x="312" y="675"/>
                  <a:pt x="333" y="646"/>
                </a:cubicBezTo>
                <a:cubicBezTo>
                  <a:pt x="339" y="638"/>
                  <a:pt x="344" y="629"/>
                  <a:pt x="349" y="620"/>
                </a:cubicBezTo>
                <a:cubicBezTo>
                  <a:pt x="350" y="618"/>
                  <a:pt x="351" y="616"/>
                  <a:pt x="352" y="613"/>
                </a:cubicBezTo>
                <a:cubicBezTo>
                  <a:pt x="353" y="610"/>
                  <a:pt x="353" y="610"/>
                  <a:pt x="353" y="610"/>
                </a:cubicBezTo>
                <a:cubicBezTo>
                  <a:pt x="354" y="608"/>
                  <a:pt x="354" y="608"/>
                  <a:pt x="354" y="608"/>
                </a:cubicBezTo>
                <a:cubicBezTo>
                  <a:pt x="354" y="606"/>
                  <a:pt x="354" y="606"/>
                  <a:pt x="354" y="606"/>
                </a:cubicBezTo>
                <a:cubicBezTo>
                  <a:pt x="356" y="600"/>
                  <a:pt x="356" y="600"/>
                  <a:pt x="356" y="600"/>
                </a:cubicBezTo>
                <a:cubicBezTo>
                  <a:pt x="357" y="598"/>
                  <a:pt x="357" y="598"/>
                  <a:pt x="357" y="598"/>
                </a:cubicBezTo>
                <a:cubicBezTo>
                  <a:pt x="358" y="596"/>
                  <a:pt x="358" y="596"/>
                  <a:pt x="358" y="596"/>
                </a:cubicBezTo>
                <a:cubicBezTo>
                  <a:pt x="359" y="592"/>
                  <a:pt x="359" y="592"/>
                  <a:pt x="359" y="592"/>
                </a:cubicBezTo>
                <a:cubicBezTo>
                  <a:pt x="363" y="573"/>
                  <a:pt x="363" y="554"/>
                  <a:pt x="361" y="535"/>
                </a:cubicBezTo>
                <a:close/>
                <a:moveTo>
                  <a:pt x="214" y="227"/>
                </a:moveTo>
                <a:cubicBezTo>
                  <a:pt x="215" y="217"/>
                  <a:pt x="216" y="206"/>
                  <a:pt x="217" y="196"/>
                </a:cubicBezTo>
                <a:cubicBezTo>
                  <a:pt x="218" y="191"/>
                  <a:pt x="219" y="186"/>
                  <a:pt x="219" y="181"/>
                </a:cubicBezTo>
                <a:cubicBezTo>
                  <a:pt x="220" y="176"/>
                  <a:pt x="221" y="171"/>
                  <a:pt x="222" y="166"/>
                </a:cubicBezTo>
                <a:cubicBezTo>
                  <a:pt x="222" y="160"/>
                  <a:pt x="223" y="155"/>
                  <a:pt x="224" y="150"/>
                </a:cubicBezTo>
                <a:cubicBezTo>
                  <a:pt x="226" y="145"/>
                  <a:pt x="226" y="140"/>
                  <a:pt x="228" y="135"/>
                </a:cubicBezTo>
                <a:cubicBezTo>
                  <a:pt x="230" y="125"/>
                  <a:pt x="232" y="115"/>
                  <a:pt x="235" y="105"/>
                </a:cubicBezTo>
                <a:cubicBezTo>
                  <a:pt x="237" y="100"/>
                  <a:pt x="238" y="96"/>
                  <a:pt x="240" y="90"/>
                </a:cubicBezTo>
                <a:cubicBezTo>
                  <a:pt x="245" y="75"/>
                  <a:pt x="245" y="75"/>
                  <a:pt x="245" y="75"/>
                </a:cubicBezTo>
                <a:cubicBezTo>
                  <a:pt x="247" y="71"/>
                  <a:pt x="247" y="71"/>
                  <a:pt x="247" y="71"/>
                </a:cubicBezTo>
                <a:cubicBezTo>
                  <a:pt x="247" y="70"/>
                  <a:pt x="247" y="70"/>
                  <a:pt x="247" y="70"/>
                </a:cubicBezTo>
                <a:cubicBezTo>
                  <a:pt x="247" y="70"/>
                  <a:pt x="247" y="70"/>
                  <a:pt x="247" y="70"/>
                </a:cubicBezTo>
                <a:cubicBezTo>
                  <a:pt x="248" y="68"/>
                  <a:pt x="248" y="68"/>
                  <a:pt x="248" y="68"/>
                </a:cubicBezTo>
                <a:cubicBezTo>
                  <a:pt x="249" y="66"/>
                  <a:pt x="250" y="64"/>
                  <a:pt x="251" y="62"/>
                </a:cubicBezTo>
                <a:cubicBezTo>
                  <a:pt x="252" y="57"/>
                  <a:pt x="255" y="53"/>
                  <a:pt x="257" y="50"/>
                </a:cubicBezTo>
                <a:cubicBezTo>
                  <a:pt x="260" y="46"/>
                  <a:pt x="262" y="43"/>
                  <a:pt x="265" y="40"/>
                </a:cubicBezTo>
                <a:cubicBezTo>
                  <a:pt x="268" y="38"/>
                  <a:pt x="270" y="36"/>
                  <a:pt x="273" y="35"/>
                </a:cubicBezTo>
                <a:cubicBezTo>
                  <a:pt x="273" y="34"/>
                  <a:pt x="274" y="34"/>
                  <a:pt x="275" y="34"/>
                </a:cubicBezTo>
                <a:cubicBezTo>
                  <a:pt x="275" y="34"/>
                  <a:pt x="275" y="34"/>
                  <a:pt x="275" y="34"/>
                </a:cubicBezTo>
                <a:cubicBezTo>
                  <a:pt x="276" y="34"/>
                  <a:pt x="276" y="34"/>
                  <a:pt x="276" y="34"/>
                </a:cubicBezTo>
                <a:cubicBezTo>
                  <a:pt x="276" y="34"/>
                  <a:pt x="276" y="34"/>
                  <a:pt x="276" y="34"/>
                </a:cubicBezTo>
                <a:cubicBezTo>
                  <a:pt x="278" y="34"/>
                  <a:pt x="278" y="34"/>
                  <a:pt x="278" y="34"/>
                </a:cubicBezTo>
                <a:cubicBezTo>
                  <a:pt x="280" y="34"/>
                  <a:pt x="280" y="34"/>
                  <a:pt x="280" y="34"/>
                </a:cubicBezTo>
                <a:cubicBezTo>
                  <a:pt x="280" y="34"/>
                  <a:pt x="280" y="34"/>
                  <a:pt x="280" y="34"/>
                </a:cubicBezTo>
                <a:cubicBezTo>
                  <a:pt x="283" y="34"/>
                  <a:pt x="285" y="35"/>
                  <a:pt x="288" y="37"/>
                </a:cubicBezTo>
                <a:cubicBezTo>
                  <a:pt x="291" y="39"/>
                  <a:pt x="294" y="42"/>
                  <a:pt x="296" y="45"/>
                </a:cubicBezTo>
                <a:cubicBezTo>
                  <a:pt x="298" y="46"/>
                  <a:pt x="299" y="48"/>
                  <a:pt x="300" y="50"/>
                </a:cubicBezTo>
                <a:cubicBezTo>
                  <a:pt x="301" y="51"/>
                  <a:pt x="301" y="51"/>
                  <a:pt x="301" y="51"/>
                </a:cubicBezTo>
                <a:cubicBezTo>
                  <a:pt x="302" y="53"/>
                  <a:pt x="302" y="53"/>
                  <a:pt x="302" y="53"/>
                </a:cubicBezTo>
                <a:cubicBezTo>
                  <a:pt x="302" y="54"/>
                  <a:pt x="303" y="55"/>
                  <a:pt x="304" y="56"/>
                </a:cubicBezTo>
                <a:cubicBezTo>
                  <a:pt x="308" y="65"/>
                  <a:pt x="311" y="74"/>
                  <a:pt x="313" y="83"/>
                </a:cubicBezTo>
                <a:cubicBezTo>
                  <a:pt x="317" y="102"/>
                  <a:pt x="317" y="123"/>
                  <a:pt x="312" y="143"/>
                </a:cubicBezTo>
                <a:cubicBezTo>
                  <a:pt x="310" y="153"/>
                  <a:pt x="307" y="163"/>
                  <a:pt x="303" y="173"/>
                </a:cubicBezTo>
                <a:cubicBezTo>
                  <a:pt x="300" y="180"/>
                  <a:pt x="300" y="180"/>
                  <a:pt x="300" y="180"/>
                </a:cubicBezTo>
                <a:cubicBezTo>
                  <a:pt x="297" y="187"/>
                  <a:pt x="297" y="187"/>
                  <a:pt x="297" y="187"/>
                </a:cubicBezTo>
                <a:cubicBezTo>
                  <a:pt x="296" y="189"/>
                  <a:pt x="294" y="191"/>
                  <a:pt x="293" y="194"/>
                </a:cubicBezTo>
                <a:cubicBezTo>
                  <a:pt x="291" y="197"/>
                  <a:pt x="291" y="197"/>
                  <a:pt x="291" y="197"/>
                </a:cubicBezTo>
                <a:cubicBezTo>
                  <a:pt x="289" y="200"/>
                  <a:pt x="289" y="200"/>
                  <a:pt x="289" y="200"/>
                </a:cubicBezTo>
                <a:cubicBezTo>
                  <a:pt x="278" y="218"/>
                  <a:pt x="264" y="235"/>
                  <a:pt x="249" y="250"/>
                </a:cubicBezTo>
                <a:cubicBezTo>
                  <a:pt x="237" y="261"/>
                  <a:pt x="225" y="272"/>
                  <a:pt x="212" y="282"/>
                </a:cubicBezTo>
                <a:cubicBezTo>
                  <a:pt x="212" y="264"/>
                  <a:pt x="213" y="245"/>
                  <a:pt x="214" y="227"/>
                </a:cubicBezTo>
                <a:close/>
                <a:moveTo>
                  <a:pt x="149" y="677"/>
                </a:moveTo>
                <a:cubicBezTo>
                  <a:pt x="16" y="637"/>
                  <a:pt x="34" y="470"/>
                  <a:pt x="172" y="352"/>
                </a:cubicBezTo>
                <a:cubicBezTo>
                  <a:pt x="172" y="372"/>
                  <a:pt x="174" y="392"/>
                  <a:pt x="176" y="412"/>
                </a:cubicBezTo>
                <a:cubicBezTo>
                  <a:pt x="176" y="420"/>
                  <a:pt x="177" y="429"/>
                  <a:pt x="178" y="438"/>
                </a:cubicBezTo>
                <a:cubicBezTo>
                  <a:pt x="176" y="438"/>
                  <a:pt x="174" y="439"/>
                  <a:pt x="172" y="440"/>
                </a:cubicBezTo>
                <a:cubicBezTo>
                  <a:pt x="166" y="444"/>
                  <a:pt x="161" y="448"/>
                  <a:pt x="155" y="452"/>
                </a:cubicBezTo>
                <a:cubicBezTo>
                  <a:pt x="153" y="454"/>
                  <a:pt x="150" y="456"/>
                  <a:pt x="148" y="458"/>
                </a:cubicBezTo>
                <a:cubicBezTo>
                  <a:pt x="145" y="460"/>
                  <a:pt x="143" y="463"/>
                  <a:pt x="141" y="465"/>
                </a:cubicBezTo>
                <a:cubicBezTo>
                  <a:pt x="140" y="466"/>
                  <a:pt x="139" y="467"/>
                  <a:pt x="139" y="467"/>
                </a:cubicBezTo>
                <a:cubicBezTo>
                  <a:pt x="137" y="469"/>
                  <a:pt x="137" y="469"/>
                  <a:pt x="137" y="469"/>
                </a:cubicBezTo>
                <a:cubicBezTo>
                  <a:pt x="135" y="472"/>
                  <a:pt x="135" y="472"/>
                  <a:pt x="135" y="472"/>
                </a:cubicBezTo>
                <a:cubicBezTo>
                  <a:pt x="134" y="474"/>
                  <a:pt x="133" y="475"/>
                  <a:pt x="132" y="476"/>
                </a:cubicBezTo>
                <a:cubicBezTo>
                  <a:pt x="131" y="477"/>
                  <a:pt x="130" y="479"/>
                  <a:pt x="129" y="480"/>
                </a:cubicBezTo>
                <a:cubicBezTo>
                  <a:pt x="128" y="483"/>
                  <a:pt x="126" y="485"/>
                  <a:pt x="125" y="488"/>
                </a:cubicBezTo>
                <a:cubicBezTo>
                  <a:pt x="124" y="491"/>
                  <a:pt x="122" y="493"/>
                  <a:pt x="121" y="496"/>
                </a:cubicBezTo>
                <a:cubicBezTo>
                  <a:pt x="120" y="499"/>
                  <a:pt x="119" y="502"/>
                  <a:pt x="118" y="504"/>
                </a:cubicBezTo>
                <a:cubicBezTo>
                  <a:pt x="118" y="506"/>
                  <a:pt x="117" y="507"/>
                  <a:pt x="117" y="508"/>
                </a:cubicBezTo>
                <a:cubicBezTo>
                  <a:pt x="116" y="510"/>
                  <a:pt x="116" y="511"/>
                  <a:pt x="116" y="512"/>
                </a:cubicBezTo>
                <a:cubicBezTo>
                  <a:pt x="115" y="515"/>
                  <a:pt x="114" y="518"/>
                  <a:pt x="114" y="520"/>
                </a:cubicBezTo>
                <a:cubicBezTo>
                  <a:pt x="114" y="523"/>
                  <a:pt x="113" y="525"/>
                  <a:pt x="113" y="528"/>
                </a:cubicBezTo>
                <a:cubicBezTo>
                  <a:pt x="112" y="531"/>
                  <a:pt x="112" y="533"/>
                  <a:pt x="112" y="536"/>
                </a:cubicBezTo>
                <a:cubicBezTo>
                  <a:pt x="112" y="538"/>
                  <a:pt x="112" y="541"/>
                  <a:pt x="112" y="543"/>
                </a:cubicBezTo>
                <a:cubicBezTo>
                  <a:pt x="112" y="546"/>
                  <a:pt x="112" y="548"/>
                  <a:pt x="112" y="550"/>
                </a:cubicBezTo>
                <a:cubicBezTo>
                  <a:pt x="112" y="551"/>
                  <a:pt x="112" y="553"/>
                  <a:pt x="112" y="554"/>
                </a:cubicBezTo>
                <a:cubicBezTo>
                  <a:pt x="113" y="555"/>
                  <a:pt x="113" y="556"/>
                  <a:pt x="113" y="557"/>
                </a:cubicBezTo>
                <a:cubicBezTo>
                  <a:pt x="113" y="562"/>
                  <a:pt x="114" y="566"/>
                  <a:pt x="115" y="570"/>
                </a:cubicBezTo>
                <a:cubicBezTo>
                  <a:pt x="116" y="572"/>
                  <a:pt x="116" y="574"/>
                  <a:pt x="116" y="576"/>
                </a:cubicBezTo>
                <a:cubicBezTo>
                  <a:pt x="117" y="578"/>
                  <a:pt x="118" y="580"/>
                  <a:pt x="118" y="582"/>
                </a:cubicBezTo>
                <a:cubicBezTo>
                  <a:pt x="123" y="597"/>
                  <a:pt x="130" y="609"/>
                  <a:pt x="137" y="617"/>
                </a:cubicBezTo>
                <a:cubicBezTo>
                  <a:pt x="143" y="626"/>
                  <a:pt x="149" y="632"/>
                  <a:pt x="154" y="635"/>
                </a:cubicBezTo>
                <a:cubicBezTo>
                  <a:pt x="158" y="638"/>
                  <a:pt x="160" y="640"/>
                  <a:pt x="160" y="640"/>
                </a:cubicBezTo>
                <a:cubicBezTo>
                  <a:pt x="163" y="637"/>
                  <a:pt x="163" y="637"/>
                  <a:pt x="163" y="637"/>
                </a:cubicBezTo>
                <a:cubicBezTo>
                  <a:pt x="163" y="637"/>
                  <a:pt x="161" y="635"/>
                  <a:pt x="157" y="631"/>
                </a:cubicBezTo>
                <a:cubicBezTo>
                  <a:pt x="153" y="627"/>
                  <a:pt x="149" y="621"/>
                  <a:pt x="143" y="613"/>
                </a:cubicBezTo>
                <a:cubicBezTo>
                  <a:pt x="138" y="604"/>
                  <a:pt x="133" y="593"/>
                  <a:pt x="130" y="579"/>
                </a:cubicBezTo>
                <a:cubicBezTo>
                  <a:pt x="127" y="565"/>
                  <a:pt x="126" y="548"/>
                  <a:pt x="130" y="531"/>
                </a:cubicBezTo>
                <a:cubicBezTo>
                  <a:pt x="131" y="522"/>
                  <a:pt x="135" y="513"/>
                  <a:pt x="139" y="504"/>
                </a:cubicBezTo>
                <a:cubicBezTo>
                  <a:pt x="140" y="502"/>
                  <a:pt x="141" y="500"/>
                  <a:pt x="142" y="498"/>
                </a:cubicBezTo>
                <a:cubicBezTo>
                  <a:pt x="144" y="496"/>
                  <a:pt x="145" y="494"/>
                  <a:pt x="147" y="492"/>
                </a:cubicBezTo>
                <a:cubicBezTo>
                  <a:pt x="149" y="489"/>
                  <a:pt x="149" y="489"/>
                  <a:pt x="149" y="489"/>
                </a:cubicBezTo>
                <a:cubicBezTo>
                  <a:pt x="149" y="489"/>
                  <a:pt x="149" y="489"/>
                  <a:pt x="149" y="489"/>
                </a:cubicBezTo>
                <a:cubicBezTo>
                  <a:pt x="149" y="488"/>
                  <a:pt x="149" y="488"/>
                  <a:pt x="149" y="488"/>
                </a:cubicBezTo>
                <a:cubicBezTo>
                  <a:pt x="150" y="488"/>
                  <a:pt x="150" y="488"/>
                  <a:pt x="150" y="488"/>
                </a:cubicBezTo>
                <a:cubicBezTo>
                  <a:pt x="151" y="486"/>
                  <a:pt x="151" y="486"/>
                  <a:pt x="151" y="486"/>
                </a:cubicBezTo>
                <a:cubicBezTo>
                  <a:pt x="154" y="483"/>
                  <a:pt x="154" y="483"/>
                  <a:pt x="154" y="483"/>
                </a:cubicBezTo>
                <a:cubicBezTo>
                  <a:pt x="156" y="481"/>
                  <a:pt x="156" y="481"/>
                  <a:pt x="156" y="481"/>
                </a:cubicBezTo>
                <a:cubicBezTo>
                  <a:pt x="156" y="481"/>
                  <a:pt x="156" y="480"/>
                  <a:pt x="157" y="480"/>
                </a:cubicBezTo>
                <a:cubicBezTo>
                  <a:pt x="159" y="478"/>
                  <a:pt x="161" y="477"/>
                  <a:pt x="162" y="475"/>
                </a:cubicBezTo>
                <a:cubicBezTo>
                  <a:pt x="165" y="473"/>
                  <a:pt x="167" y="472"/>
                  <a:pt x="169" y="470"/>
                </a:cubicBezTo>
                <a:cubicBezTo>
                  <a:pt x="173" y="468"/>
                  <a:pt x="177" y="465"/>
                  <a:pt x="181" y="463"/>
                </a:cubicBezTo>
                <a:cubicBezTo>
                  <a:pt x="181" y="466"/>
                  <a:pt x="181" y="468"/>
                  <a:pt x="182" y="471"/>
                </a:cubicBezTo>
                <a:cubicBezTo>
                  <a:pt x="184" y="490"/>
                  <a:pt x="186" y="509"/>
                  <a:pt x="189" y="528"/>
                </a:cubicBezTo>
                <a:cubicBezTo>
                  <a:pt x="196" y="581"/>
                  <a:pt x="202" y="632"/>
                  <a:pt x="206" y="680"/>
                </a:cubicBezTo>
                <a:cubicBezTo>
                  <a:pt x="187" y="682"/>
                  <a:pt x="168" y="681"/>
                  <a:pt x="149" y="677"/>
                </a:cubicBezTo>
                <a:close/>
                <a:moveTo>
                  <a:pt x="325" y="584"/>
                </a:moveTo>
                <a:cubicBezTo>
                  <a:pt x="324" y="587"/>
                  <a:pt x="324" y="587"/>
                  <a:pt x="324" y="587"/>
                </a:cubicBezTo>
                <a:cubicBezTo>
                  <a:pt x="324" y="588"/>
                  <a:pt x="324" y="588"/>
                  <a:pt x="324" y="588"/>
                </a:cubicBezTo>
                <a:cubicBezTo>
                  <a:pt x="324" y="588"/>
                  <a:pt x="324" y="588"/>
                  <a:pt x="324" y="588"/>
                </a:cubicBezTo>
                <a:cubicBezTo>
                  <a:pt x="323" y="589"/>
                  <a:pt x="323" y="589"/>
                  <a:pt x="323" y="589"/>
                </a:cubicBezTo>
                <a:cubicBezTo>
                  <a:pt x="321" y="595"/>
                  <a:pt x="321" y="595"/>
                  <a:pt x="321" y="595"/>
                </a:cubicBezTo>
                <a:cubicBezTo>
                  <a:pt x="321" y="597"/>
                  <a:pt x="321" y="597"/>
                  <a:pt x="321" y="597"/>
                </a:cubicBezTo>
                <a:cubicBezTo>
                  <a:pt x="320" y="598"/>
                  <a:pt x="320" y="598"/>
                  <a:pt x="320" y="598"/>
                </a:cubicBezTo>
                <a:cubicBezTo>
                  <a:pt x="319" y="600"/>
                  <a:pt x="319" y="600"/>
                  <a:pt x="319" y="600"/>
                </a:cubicBezTo>
                <a:cubicBezTo>
                  <a:pt x="318" y="602"/>
                  <a:pt x="318" y="603"/>
                  <a:pt x="317" y="605"/>
                </a:cubicBezTo>
                <a:cubicBezTo>
                  <a:pt x="314" y="612"/>
                  <a:pt x="309" y="619"/>
                  <a:pt x="305" y="625"/>
                </a:cubicBezTo>
                <a:cubicBezTo>
                  <a:pt x="289" y="645"/>
                  <a:pt x="268" y="661"/>
                  <a:pt x="243" y="671"/>
                </a:cubicBezTo>
                <a:cubicBezTo>
                  <a:pt x="243" y="659"/>
                  <a:pt x="242" y="647"/>
                  <a:pt x="241" y="634"/>
                </a:cubicBezTo>
                <a:cubicBezTo>
                  <a:pt x="239" y="598"/>
                  <a:pt x="235" y="561"/>
                  <a:pt x="231" y="523"/>
                </a:cubicBezTo>
                <a:cubicBezTo>
                  <a:pt x="228" y="500"/>
                  <a:pt x="225" y="476"/>
                  <a:pt x="223" y="452"/>
                </a:cubicBezTo>
                <a:cubicBezTo>
                  <a:pt x="233" y="452"/>
                  <a:pt x="243" y="452"/>
                  <a:pt x="254" y="455"/>
                </a:cubicBezTo>
                <a:cubicBezTo>
                  <a:pt x="257" y="456"/>
                  <a:pt x="260" y="456"/>
                  <a:pt x="263" y="457"/>
                </a:cubicBezTo>
                <a:cubicBezTo>
                  <a:pt x="266" y="458"/>
                  <a:pt x="269" y="460"/>
                  <a:pt x="271" y="461"/>
                </a:cubicBezTo>
                <a:cubicBezTo>
                  <a:pt x="274" y="462"/>
                  <a:pt x="277" y="464"/>
                  <a:pt x="280" y="465"/>
                </a:cubicBezTo>
                <a:cubicBezTo>
                  <a:pt x="284" y="468"/>
                  <a:pt x="284" y="468"/>
                  <a:pt x="284" y="468"/>
                </a:cubicBezTo>
                <a:cubicBezTo>
                  <a:pt x="286" y="469"/>
                  <a:pt x="286" y="469"/>
                  <a:pt x="286" y="469"/>
                </a:cubicBezTo>
                <a:cubicBezTo>
                  <a:pt x="287" y="470"/>
                  <a:pt x="287" y="470"/>
                  <a:pt x="287" y="470"/>
                </a:cubicBezTo>
                <a:cubicBezTo>
                  <a:pt x="287" y="470"/>
                  <a:pt x="287" y="470"/>
                  <a:pt x="287" y="470"/>
                </a:cubicBezTo>
                <a:cubicBezTo>
                  <a:pt x="287" y="470"/>
                  <a:pt x="287" y="470"/>
                  <a:pt x="287" y="470"/>
                </a:cubicBezTo>
                <a:cubicBezTo>
                  <a:pt x="292" y="474"/>
                  <a:pt x="292" y="474"/>
                  <a:pt x="292" y="474"/>
                </a:cubicBezTo>
                <a:cubicBezTo>
                  <a:pt x="293" y="474"/>
                  <a:pt x="293" y="475"/>
                  <a:pt x="294" y="475"/>
                </a:cubicBezTo>
                <a:cubicBezTo>
                  <a:pt x="296" y="477"/>
                  <a:pt x="296" y="477"/>
                  <a:pt x="296" y="477"/>
                </a:cubicBezTo>
                <a:cubicBezTo>
                  <a:pt x="299" y="480"/>
                  <a:pt x="299" y="480"/>
                  <a:pt x="299" y="480"/>
                </a:cubicBezTo>
                <a:cubicBezTo>
                  <a:pt x="300" y="481"/>
                  <a:pt x="301" y="483"/>
                  <a:pt x="302" y="484"/>
                </a:cubicBezTo>
                <a:cubicBezTo>
                  <a:pt x="307" y="489"/>
                  <a:pt x="310" y="495"/>
                  <a:pt x="314" y="500"/>
                </a:cubicBezTo>
                <a:cubicBezTo>
                  <a:pt x="320" y="513"/>
                  <a:pt x="325" y="526"/>
                  <a:pt x="327" y="540"/>
                </a:cubicBezTo>
                <a:cubicBezTo>
                  <a:pt x="329" y="555"/>
                  <a:pt x="329" y="570"/>
                  <a:pt x="325" y="584"/>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0" name="Freeform 36">
            <a:extLst>
              <a:ext uri="{FF2B5EF4-FFF2-40B4-BE49-F238E27FC236}">
                <a16:creationId xmlns:a16="http://schemas.microsoft.com/office/drawing/2014/main" id="{5E54F660-6C95-96B4-E697-16F3FDE7176A}"/>
              </a:ext>
            </a:extLst>
          </p:cNvPr>
          <p:cNvSpPr>
            <a:spLocks/>
          </p:cNvSpPr>
          <p:nvPr/>
        </p:nvSpPr>
        <p:spPr bwMode="auto">
          <a:xfrm>
            <a:off x="6466587" y="3773659"/>
            <a:ext cx="801143" cy="1202744"/>
          </a:xfrm>
          <a:custGeom>
            <a:avLst/>
            <a:gdLst>
              <a:gd name="T0" fmla="*/ 239 w 246"/>
              <a:gd name="T1" fmla="*/ 248 h 389"/>
              <a:gd name="T2" fmla="*/ 180 w 246"/>
              <a:gd name="T3" fmla="*/ 43 h 389"/>
              <a:gd name="T4" fmla="*/ 176 w 246"/>
              <a:gd name="T5" fmla="*/ 30 h 389"/>
              <a:gd name="T6" fmla="*/ 170 w 246"/>
              <a:gd name="T7" fmla="*/ 9 h 389"/>
              <a:gd name="T8" fmla="*/ 155 w 246"/>
              <a:gd name="T9" fmla="*/ 4 h 389"/>
              <a:gd name="T10" fmla="*/ 18 w 246"/>
              <a:gd name="T11" fmla="*/ 103 h 389"/>
              <a:gd name="T12" fmla="*/ 12 w 246"/>
              <a:gd name="T13" fmla="*/ 115 h 389"/>
              <a:gd name="T14" fmla="*/ 12 w 246"/>
              <a:gd name="T15" fmla="*/ 118 h 389"/>
              <a:gd name="T16" fmla="*/ 12 w 246"/>
              <a:gd name="T17" fmla="*/ 119 h 389"/>
              <a:gd name="T18" fmla="*/ 23 w 246"/>
              <a:gd name="T19" fmla="*/ 156 h 389"/>
              <a:gd name="T20" fmla="*/ 69 w 246"/>
              <a:gd name="T21" fmla="*/ 318 h 389"/>
              <a:gd name="T22" fmla="*/ 35 w 246"/>
              <a:gd name="T23" fmla="*/ 321 h 389"/>
              <a:gd name="T24" fmla="*/ 7 w 246"/>
              <a:gd name="T25" fmla="*/ 368 h 389"/>
              <a:gd name="T26" fmla="*/ 60 w 246"/>
              <a:gd name="T27" fmla="*/ 379 h 389"/>
              <a:gd name="T28" fmla="*/ 88 w 246"/>
              <a:gd name="T29" fmla="*/ 332 h 389"/>
              <a:gd name="T30" fmla="*/ 35 w 246"/>
              <a:gd name="T31" fmla="*/ 147 h 389"/>
              <a:gd name="T32" fmla="*/ 168 w 246"/>
              <a:gd name="T33" fmla="*/ 51 h 389"/>
              <a:gd name="T34" fmla="*/ 220 w 246"/>
              <a:gd name="T35" fmla="*/ 233 h 389"/>
              <a:gd name="T36" fmla="*/ 186 w 246"/>
              <a:gd name="T37" fmla="*/ 237 h 389"/>
              <a:gd name="T38" fmla="*/ 158 w 246"/>
              <a:gd name="T39" fmla="*/ 284 h 389"/>
              <a:gd name="T40" fmla="*/ 211 w 246"/>
              <a:gd name="T41" fmla="*/ 295 h 389"/>
              <a:gd name="T42" fmla="*/ 239 w 246"/>
              <a:gd name="T43" fmla="*/ 24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389">
                <a:moveTo>
                  <a:pt x="239" y="248"/>
                </a:moveTo>
                <a:cubicBezTo>
                  <a:pt x="180" y="43"/>
                  <a:pt x="180" y="43"/>
                  <a:pt x="180" y="43"/>
                </a:cubicBezTo>
                <a:cubicBezTo>
                  <a:pt x="176" y="30"/>
                  <a:pt x="176" y="30"/>
                  <a:pt x="176" y="30"/>
                </a:cubicBezTo>
                <a:cubicBezTo>
                  <a:pt x="170" y="9"/>
                  <a:pt x="170" y="9"/>
                  <a:pt x="170" y="9"/>
                </a:cubicBezTo>
                <a:cubicBezTo>
                  <a:pt x="168" y="3"/>
                  <a:pt x="161" y="0"/>
                  <a:pt x="155" y="4"/>
                </a:cubicBezTo>
                <a:cubicBezTo>
                  <a:pt x="18" y="103"/>
                  <a:pt x="18" y="103"/>
                  <a:pt x="18" y="103"/>
                </a:cubicBezTo>
                <a:cubicBezTo>
                  <a:pt x="14" y="106"/>
                  <a:pt x="11" y="110"/>
                  <a:pt x="12" y="115"/>
                </a:cubicBezTo>
                <a:cubicBezTo>
                  <a:pt x="11" y="116"/>
                  <a:pt x="11" y="117"/>
                  <a:pt x="12" y="118"/>
                </a:cubicBezTo>
                <a:cubicBezTo>
                  <a:pt x="12" y="119"/>
                  <a:pt x="12" y="119"/>
                  <a:pt x="12" y="119"/>
                </a:cubicBezTo>
                <a:cubicBezTo>
                  <a:pt x="23" y="156"/>
                  <a:pt x="23" y="156"/>
                  <a:pt x="23" y="156"/>
                </a:cubicBezTo>
                <a:cubicBezTo>
                  <a:pt x="69" y="318"/>
                  <a:pt x="69" y="318"/>
                  <a:pt x="69" y="318"/>
                </a:cubicBezTo>
                <a:cubicBezTo>
                  <a:pt x="59" y="315"/>
                  <a:pt x="47" y="316"/>
                  <a:pt x="35" y="321"/>
                </a:cubicBezTo>
                <a:cubicBezTo>
                  <a:pt x="12" y="331"/>
                  <a:pt x="0" y="352"/>
                  <a:pt x="7" y="368"/>
                </a:cubicBezTo>
                <a:cubicBezTo>
                  <a:pt x="14" y="384"/>
                  <a:pt x="38" y="389"/>
                  <a:pt x="60" y="379"/>
                </a:cubicBezTo>
                <a:cubicBezTo>
                  <a:pt x="83" y="370"/>
                  <a:pt x="95" y="349"/>
                  <a:pt x="88" y="332"/>
                </a:cubicBezTo>
                <a:cubicBezTo>
                  <a:pt x="35" y="147"/>
                  <a:pt x="35" y="147"/>
                  <a:pt x="35" y="147"/>
                </a:cubicBezTo>
                <a:cubicBezTo>
                  <a:pt x="168" y="51"/>
                  <a:pt x="168" y="51"/>
                  <a:pt x="168" y="51"/>
                </a:cubicBezTo>
                <a:cubicBezTo>
                  <a:pt x="220" y="233"/>
                  <a:pt x="220" y="233"/>
                  <a:pt x="220" y="233"/>
                </a:cubicBezTo>
                <a:cubicBezTo>
                  <a:pt x="210" y="230"/>
                  <a:pt x="198" y="231"/>
                  <a:pt x="186" y="237"/>
                </a:cubicBezTo>
                <a:cubicBezTo>
                  <a:pt x="163" y="246"/>
                  <a:pt x="151" y="267"/>
                  <a:pt x="158" y="284"/>
                </a:cubicBezTo>
                <a:cubicBezTo>
                  <a:pt x="165" y="300"/>
                  <a:pt x="189" y="305"/>
                  <a:pt x="211" y="295"/>
                </a:cubicBezTo>
                <a:cubicBezTo>
                  <a:pt x="234" y="285"/>
                  <a:pt x="246" y="264"/>
                  <a:pt x="239" y="248"/>
                </a:cubicBez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2" name="Freeform 38">
            <a:extLst>
              <a:ext uri="{FF2B5EF4-FFF2-40B4-BE49-F238E27FC236}">
                <a16:creationId xmlns:a16="http://schemas.microsoft.com/office/drawing/2014/main" id="{CE57E95D-1045-50F8-2DA5-CDBEB70CA975}"/>
              </a:ext>
            </a:extLst>
          </p:cNvPr>
          <p:cNvSpPr>
            <a:spLocks/>
          </p:cNvSpPr>
          <p:nvPr/>
        </p:nvSpPr>
        <p:spPr bwMode="auto">
          <a:xfrm rot="20434370">
            <a:off x="7699310" y="2877418"/>
            <a:ext cx="570973" cy="766479"/>
          </a:xfrm>
          <a:custGeom>
            <a:avLst/>
            <a:gdLst>
              <a:gd name="T0" fmla="*/ 90 w 175"/>
              <a:gd name="T1" fmla="*/ 222 h 248"/>
              <a:gd name="T2" fmla="*/ 174 w 175"/>
              <a:gd name="T3" fmla="*/ 10 h 248"/>
              <a:gd name="T4" fmla="*/ 170 w 175"/>
              <a:gd name="T5" fmla="*/ 1 h 248"/>
              <a:gd name="T6" fmla="*/ 161 w 175"/>
              <a:gd name="T7" fmla="*/ 5 h 248"/>
              <a:gd name="T8" fmla="*/ 85 w 175"/>
              <a:gd name="T9" fmla="*/ 199 h 248"/>
              <a:gd name="T10" fmla="*/ 55 w 175"/>
              <a:gd name="T11" fmla="*/ 180 h 248"/>
              <a:gd name="T12" fmla="*/ 4 w 175"/>
              <a:gd name="T13" fmla="*/ 201 h 248"/>
              <a:gd name="T14" fmla="*/ 40 w 175"/>
              <a:gd name="T15" fmla="*/ 243 h 248"/>
              <a:gd name="T16" fmla="*/ 90 w 175"/>
              <a:gd name="T17" fmla="*/ 22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48">
                <a:moveTo>
                  <a:pt x="90" y="222"/>
                </a:moveTo>
                <a:cubicBezTo>
                  <a:pt x="174" y="10"/>
                  <a:pt x="174" y="10"/>
                  <a:pt x="174" y="10"/>
                </a:cubicBezTo>
                <a:cubicBezTo>
                  <a:pt x="175" y="7"/>
                  <a:pt x="173" y="3"/>
                  <a:pt x="170" y="1"/>
                </a:cubicBezTo>
                <a:cubicBezTo>
                  <a:pt x="166" y="0"/>
                  <a:pt x="162" y="2"/>
                  <a:pt x="161" y="5"/>
                </a:cubicBezTo>
                <a:cubicBezTo>
                  <a:pt x="85" y="199"/>
                  <a:pt x="85" y="199"/>
                  <a:pt x="85" y="199"/>
                </a:cubicBezTo>
                <a:cubicBezTo>
                  <a:pt x="78" y="190"/>
                  <a:pt x="68" y="184"/>
                  <a:pt x="55" y="180"/>
                </a:cubicBezTo>
                <a:cubicBezTo>
                  <a:pt x="31" y="175"/>
                  <a:pt x="9" y="184"/>
                  <a:pt x="4" y="201"/>
                </a:cubicBezTo>
                <a:cubicBezTo>
                  <a:pt x="0" y="218"/>
                  <a:pt x="16" y="237"/>
                  <a:pt x="40" y="243"/>
                </a:cubicBezTo>
                <a:cubicBezTo>
                  <a:pt x="63" y="248"/>
                  <a:pt x="86" y="239"/>
                  <a:pt x="90" y="222"/>
                </a:cubicBez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7" name="Freeform 13">
            <a:extLst>
              <a:ext uri="{FF2B5EF4-FFF2-40B4-BE49-F238E27FC236}">
                <a16:creationId xmlns:a16="http://schemas.microsoft.com/office/drawing/2014/main" id="{D0FB72A5-CC94-E8C6-B626-6160BFB99307}"/>
              </a:ext>
            </a:extLst>
          </p:cNvPr>
          <p:cNvSpPr>
            <a:spLocks/>
          </p:cNvSpPr>
          <p:nvPr/>
        </p:nvSpPr>
        <p:spPr bwMode="auto">
          <a:xfrm rot="19330313">
            <a:off x="9261018" y="2537906"/>
            <a:ext cx="401237" cy="514191"/>
          </a:xfrm>
          <a:custGeom>
            <a:avLst/>
            <a:gdLst>
              <a:gd name="T0" fmla="*/ 119 w 120"/>
              <a:gd name="T1" fmla="*/ 60 h 147"/>
              <a:gd name="T2" fmla="*/ 104 w 120"/>
              <a:gd name="T3" fmla="*/ 31 h 147"/>
              <a:gd name="T4" fmla="*/ 84 w 120"/>
              <a:gd name="T5" fmla="*/ 6 h 147"/>
              <a:gd name="T6" fmla="*/ 84 w 120"/>
              <a:gd name="T7" fmla="*/ 6 h 147"/>
              <a:gd name="T8" fmla="*/ 81 w 120"/>
              <a:gd name="T9" fmla="*/ 1 h 147"/>
              <a:gd name="T10" fmla="*/ 77 w 120"/>
              <a:gd name="T11" fmla="*/ 4 h 147"/>
              <a:gd name="T12" fmla="*/ 46 w 120"/>
              <a:gd name="T13" fmla="*/ 118 h 147"/>
              <a:gd name="T14" fmla="*/ 29 w 120"/>
              <a:gd name="T15" fmla="*/ 109 h 147"/>
              <a:gd name="T16" fmla="*/ 1 w 120"/>
              <a:gd name="T17" fmla="*/ 124 h 147"/>
              <a:gd name="T18" fmla="*/ 24 w 120"/>
              <a:gd name="T19" fmla="*/ 145 h 147"/>
              <a:gd name="T20" fmla="*/ 51 w 120"/>
              <a:gd name="T21" fmla="*/ 130 h 147"/>
              <a:gd name="T22" fmla="*/ 74 w 120"/>
              <a:gd name="T23" fmla="*/ 46 h 147"/>
              <a:gd name="T24" fmla="*/ 94 w 120"/>
              <a:gd name="T25" fmla="*/ 58 h 147"/>
              <a:gd name="T26" fmla="*/ 98 w 120"/>
              <a:gd name="T27" fmla="*/ 79 h 147"/>
              <a:gd name="T28" fmla="*/ 91 w 120"/>
              <a:gd name="T29" fmla="*/ 100 h 147"/>
              <a:gd name="T30" fmla="*/ 111 w 120"/>
              <a:gd name="T31" fmla="*/ 83 h 147"/>
              <a:gd name="T32" fmla="*/ 119 w 120"/>
              <a:gd name="T33" fmla="*/ 6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47">
                <a:moveTo>
                  <a:pt x="119" y="60"/>
                </a:moveTo>
                <a:cubicBezTo>
                  <a:pt x="118" y="49"/>
                  <a:pt x="111" y="39"/>
                  <a:pt x="104" y="31"/>
                </a:cubicBezTo>
                <a:cubicBezTo>
                  <a:pt x="97" y="23"/>
                  <a:pt x="91" y="15"/>
                  <a:pt x="84" y="6"/>
                </a:cubicBezTo>
                <a:cubicBezTo>
                  <a:pt x="84" y="6"/>
                  <a:pt x="84" y="6"/>
                  <a:pt x="84" y="6"/>
                </a:cubicBezTo>
                <a:cubicBezTo>
                  <a:pt x="85" y="4"/>
                  <a:pt x="84" y="1"/>
                  <a:pt x="81" y="1"/>
                </a:cubicBezTo>
                <a:cubicBezTo>
                  <a:pt x="79" y="0"/>
                  <a:pt x="77" y="2"/>
                  <a:pt x="77" y="4"/>
                </a:cubicBezTo>
                <a:cubicBezTo>
                  <a:pt x="46" y="118"/>
                  <a:pt x="46" y="118"/>
                  <a:pt x="46" y="118"/>
                </a:cubicBezTo>
                <a:cubicBezTo>
                  <a:pt x="42" y="113"/>
                  <a:pt x="36" y="110"/>
                  <a:pt x="29" y="109"/>
                </a:cubicBezTo>
                <a:cubicBezTo>
                  <a:pt x="15" y="107"/>
                  <a:pt x="3" y="114"/>
                  <a:pt x="1" y="124"/>
                </a:cubicBezTo>
                <a:cubicBezTo>
                  <a:pt x="0" y="134"/>
                  <a:pt x="10" y="143"/>
                  <a:pt x="24" y="145"/>
                </a:cubicBezTo>
                <a:cubicBezTo>
                  <a:pt x="38" y="147"/>
                  <a:pt x="50" y="140"/>
                  <a:pt x="51" y="130"/>
                </a:cubicBezTo>
                <a:cubicBezTo>
                  <a:pt x="74" y="46"/>
                  <a:pt x="74" y="46"/>
                  <a:pt x="74" y="46"/>
                </a:cubicBezTo>
                <a:cubicBezTo>
                  <a:pt x="81" y="48"/>
                  <a:pt x="89" y="51"/>
                  <a:pt x="94" y="58"/>
                </a:cubicBezTo>
                <a:cubicBezTo>
                  <a:pt x="98" y="64"/>
                  <a:pt x="99" y="72"/>
                  <a:pt x="98" y="79"/>
                </a:cubicBezTo>
                <a:cubicBezTo>
                  <a:pt x="97" y="86"/>
                  <a:pt x="94" y="93"/>
                  <a:pt x="91" y="100"/>
                </a:cubicBezTo>
                <a:cubicBezTo>
                  <a:pt x="99" y="95"/>
                  <a:pt x="106" y="90"/>
                  <a:pt x="111" y="83"/>
                </a:cubicBezTo>
                <a:cubicBezTo>
                  <a:pt x="116" y="77"/>
                  <a:pt x="120" y="68"/>
                  <a:pt x="119" y="60"/>
                </a:cubicBez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8" name="TextBox 47">
            <a:extLst>
              <a:ext uri="{FF2B5EF4-FFF2-40B4-BE49-F238E27FC236}">
                <a16:creationId xmlns:a16="http://schemas.microsoft.com/office/drawing/2014/main" id="{D1F6D462-3B1E-55E2-CD93-4212916EEA9D}"/>
              </a:ext>
            </a:extLst>
          </p:cNvPr>
          <p:cNvSpPr txBox="1"/>
          <p:nvPr/>
        </p:nvSpPr>
        <p:spPr>
          <a:xfrm>
            <a:off x="2639391" y="5157193"/>
            <a:ext cx="2208245" cy="379656"/>
          </a:xfrm>
          <a:prstGeom prst="rect">
            <a:avLst/>
          </a:prstGeom>
          <a:noFill/>
        </p:spPr>
        <p:txBody>
          <a:bodyPr wrap="square" rtlCol="0">
            <a:spAutoFit/>
          </a:bodyPr>
          <a:lstStyle/>
          <a:p>
            <a:pPr algn="ctr"/>
            <a:r>
              <a:rPr lang="en-US" sz="1867" dirty="0">
                <a:solidFill>
                  <a:schemeClr val="accent1"/>
                </a:solidFill>
              </a:rPr>
              <a:t>Inspiration</a:t>
            </a:r>
            <a:endParaRPr lang="en-AU" sz="1867" dirty="0">
              <a:solidFill>
                <a:schemeClr val="accent1"/>
              </a:solidFill>
            </a:endParaRPr>
          </a:p>
        </p:txBody>
      </p:sp>
      <p:sp>
        <p:nvSpPr>
          <p:cNvPr id="49" name="TextBox 48">
            <a:extLst>
              <a:ext uri="{FF2B5EF4-FFF2-40B4-BE49-F238E27FC236}">
                <a16:creationId xmlns:a16="http://schemas.microsoft.com/office/drawing/2014/main" id="{B8D9ACB1-4EDE-285C-1B41-073CDACF0325}"/>
              </a:ext>
            </a:extLst>
          </p:cNvPr>
          <p:cNvSpPr txBox="1"/>
          <p:nvPr/>
        </p:nvSpPr>
        <p:spPr>
          <a:xfrm>
            <a:off x="4406186" y="2180861"/>
            <a:ext cx="2208245" cy="379656"/>
          </a:xfrm>
          <a:prstGeom prst="rect">
            <a:avLst/>
          </a:prstGeom>
          <a:noFill/>
        </p:spPr>
        <p:txBody>
          <a:bodyPr wrap="square" rtlCol="0">
            <a:spAutoFit/>
          </a:bodyPr>
          <a:lstStyle/>
          <a:p>
            <a:pPr algn="ctr"/>
            <a:r>
              <a:rPr lang="en-US" sz="1867" dirty="0">
                <a:solidFill>
                  <a:schemeClr val="accent1"/>
                </a:solidFill>
              </a:rPr>
              <a:t>Theory</a:t>
            </a:r>
            <a:endParaRPr lang="en-AU" sz="1867" dirty="0">
              <a:solidFill>
                <a:schemeClr val="accent1"/>
              </a:solidFill>
            </a:endParaRPr>
          </a:p>
        </p:txBody>
      </p:sp>
      <p:sp>
        <p:nvSpPr>
          <p:cNvPr id="50" name="TextBox 49">
            <a:extLst>
              <a:ext uri="{FF2B5EF4-FFF2-40B4-BE49-F238E27FC236}">
                <a16:creationId xmlns:a16="http://schemas.microsoft.com/office/drawing/2014/main" id="{74FCDA61-AC07-5B53-56E3-3F0862078056}"/>
              </a:ext>
            </a:extLst>
          </p:cNvPr>
          <p:cNvSpPr txBox="1"/>
          <p:nvPr/>
        </p:nvSpPr>
        <p:spPr>
          <a:xfrm>
            <a:off x="5982906" y="5112720"/>
            <a:ext cx="2208245" cy="379656"/>
          </a:xfrm>
          <a:prstGeom prst="rect">
            <a:avLst/>
          </a:prstGeom>
          <a:noFill/>
        </p:spPr>
        <p:txBody>
          <a:bodyPr wrap="square" rtlCol="0">
            <a:spAutoFit/>
          </a:bodyPr>
          <a:lstStyle/>
          <a:p>
            <a:pPr algn="ctr"/>
            <a:r>
              <a:rPr lang="en-US" sz="1867" dirty="0">
                <a:solidFill>
                  <a:schemeClr val="accent1"/>
                </a:solidFill>
              </a:rPr>
              <a:t>Instruments</a:t>
            </a:r>
            <a:endParaRPr lang="en-AU" sz="1867" dirty="0">
              <a:solidFill>
                <a:schemeClr val="accent1"/>
              </a:solidFill>
            </a:endParaRPr>
          </a:p>
        </p:txBody>
      </p:sp>
      <p:sp>
        <p:nvSpPr>
          <p:cNvPr id="51" name="TextBox 50">
            <a:extLst>
              <a:ext uri="{FF2B5EF4-FFF2-40B4-BE49-F238E27FC236}">
                <a16:creationId xmlns:a16="http://schemas.microsoft.com/office/drawing/2014/main" id="{91346C17-ADB2-071E-9BB2-AE5D6687145E}"/>
              </a:ext>
            </a:extLst>
          </p:cNvPr>
          <p:cNvSpPr txBox="1"/>
          <p:nvPr/>
        </p:nvSpPr>
        <p:spPr>
          <a:xfrm>
            <a:off x="6881064" y="2104323"/>
            <a:ext cx="2208245" cy="379656"/>
          </a:xfrm>
          <a:prstGeom prst="rect">
            <a:avLst/>
          </a:prstGeom>
          <a:noFill/>
        </p:spPr>
        <p:txBody>
          <a:bodyPr wrap="square" rtlCol="0">
            <a:spAutoFit/>
          </a:bodyPr>
          <a:lstStyle/>
          <a:p>
            <a:pPr algn="ctr"/>
            <a:r>
              <a:rPr lang="en-US" sz="1867" dirty="0">
                <a:solidFill>
                  <a:schemeClr val="accent1"/>
                </a:solidFill>
              </a:rPr>
              <a:t>Conductor</a:t>
            </a:r>
            <a:endParaRPr lang="en-AU" sz="1867" dirty="0">
              <a:solidFill>
                <a:schemeClr val="accent1"/>
              </a:solidFill>
            </a:endParaRPr>
          </a:p>
        </p:txBody>
      </p:sp>
      <p:sp>
        <p:nvSpPr>
          <p:cNvPr id="52" name="TextBox 51">
            <a:extLst>
              <a:ext uri="{FF2B5EF4-FFF2-40B4-BE49-F238E27FC236}">
                <a16:creationId xmlns:a16="http://schemas.microsoft.com/office/drawing/2014/main" id="{C39691FA-F1F3-7FA5-8261-70F00198D99A}"/>
              </a:ext>
            </a:extLst>
          </p:cNvPr>
          <p:cNvSpPr txBox="1"/>
          <p:nvPr/>
        </p:nvSpPr>
        <p:spPr>
          <a:xfrm>
            <a:off x="8784299" y="2988473"/>
            <a:ext cx="2208245" cy="666977"/>
          </a:xfrm>
          <a:prstGeom prst="rect">
            <a:avLst/>
          </a:prstGeom>
          <a:noFill/>
        </p:spPr>
        <p:txBody>
          <a:bodyPr wrap="square" rtlCol="0">
            <a:spAutoFit/>
          </a:bodyPr>
          <a:lstStyle/>
          <a:p>
            <a:pPr algn="ctr"/>
            <a:endParaRPr lang="en-US" sz="1867" dirty="0">
              <a:solidFill>
                <a:schemeClr val="accent1"/>
              </a:solidFill>
            </a:endParaRPr>
          </a:p>
          <a:p>
            <a:pPr algn="ctr"/>
            <a:r>
              <a:rPr lang="en-US" sz="1867" dirty="0">
                <a:solidFill>
                  <a:schemeClr val="accent1"/>
                </a:solidFill>
              </a:rPr>
              <a:t>Symphonies</a:t>
            </a:r>
            <a:endParaRPr lang="en-AU" sz="1867" dirty="0">
              <a:solidFill>
                <a:schemeClr val="accent1"/>
              </a:solidFill>
            </a:endParaRPr>
          </a:p>
        </p:txBody>
      </p:sp>
      <p:sp>
        <p:nvSpPr>
          <p:cNvPr id="53" name="TextBox 52">
            <a:extLst>
              <a:ext uri="{FF2B5EF4-FFF2-40B4-BE49-F238E27FC236}">
                <a16:creationId xmlns:a16="http://schemas.microsoft.com/office/drawing/2014/main" id="{53910141-CA04-FAE8-77DD-BBFDA13F0F42}"/>
              </a:ext>
            </a:extLst>
          </p:cNvPr>
          <p:cNvSpPr txBox="1"/>
          <p:nvPr/>
        </p:nvSpPr>
        <p:spPr>
          <a:xfrm>
            <a:off x="2438940" y="5486201"/>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Identify opportunities</a:t>
            </a:r>
            <a:endParaRPr lang="en-AU" sz="1600" dirty="0">
              <a:solidFill>
                <a:schemeClr val="accent1">
                  <a:lumMod val="60000"/>
                  <a:lumOff val="40000"/>
                </a:schemeClr>
              </a:solidFill>
            </a:endParaRPr>
          </a:p>
        </p:txBody>
      </p:sp>
      <p:sp>
        <p:nvSpPr>
          <p:cNvPr id="54" name="TextBox 53">
            <a:extLst>
              <a:ext uri="{FF2B5EF4-FFF2-40B4-BE49-F238E27FC236}">
                <a16:creationId xmlns:a16="http://schemas.microsoft.com/office/drawing/2014/main" id="{9D2848D8-62C0-2653-9ED4-361052498753}"/>
              </a:ext>
            </a:extLst>
          </p:cNvPr>
          <p:cNvSpPr txBox="1"/>
          <p:nvPr/>
        </p:nvSpPr>
        <p:spPr>
          <a:xfrm>
            <a:off x="4202555" y="2477808"/>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Learn concepts</a:t>
            </a:r>
            <a:endParaRPr lang="en-AU" sz="1600" dirty="0">
              <a:solidFill>
                <a:schemeClr val="accent1">
                  <a:lumMod val="60000"/>
                  <a:lumOff val="40000"/>
                </a:schemeClr>
              </a:solidFill>
            </a:endParaRPr>
          </a:p>
        </p:txBody>
      </p:sp>
      <p:sp>
        <p:nvSpPr>
          <p:cNvPr id="55" name="TextBox 54">
            <a:extLst>
              <a:ext uri="{FF2B5EF4-FFF2-40B4-BE49-F238E27FC236}">
                <a16:creationId xmlns:a16="http://schemas.microsoft.com/office/drawing/2014/main" id="{96CE04A0-C635-EC1B-E4B1-FE3C4D363D3D}"/>
              </a:ext>
            </a:extLst>
          </p:cNvPr>
          <p:cNvSpPr txBox="1"/>
          <p:nvPr/>
        </p:nvSpPr>
        <p:spPr>
          <a:xfrm>
            <a:off x="5782455" y="5419520"/>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Deploy tools</a:t>
            </a:r>
            <a:endParaRPr lang="en-AU" sz="1600" dirty="0">
              <a:solidFill>
                <a:schemeClr val="accent1">
                  <a:lumMod val="60000"/>
                  <a:lumOff val="40000"/>
                </a:schemeClr>
              </a:solidFill>
            </a:endParaRPr>
          </a:p>
        </p:txBody>
      </p:sp>
      <p:sp>
        <p:nvSpPr>
          <p:cNvPr id="56" name="TextBox 55">
            <a:extLst>
              <a:ext uri="{FF2B5EF4-FFF2-40B4-BE49-F238E27FC236}">
                <a16:creationId xmlns:a16="http://schemas.microsoft.com/office/drawing/2014/main" id="{8A17DC4F-CBE6-8018-0A52-83523304BEF3}"/>
              </a:ext>
            </a:extLst>
          </p:cNvPr>
          <p:cNvSpPr txBox="1"/>
          <p:nvPr/>
        </p:nvSpPr>
        <p:spPr>
          <a:xfrm>
            <a:off x="6702958" y="2387594"/>
            <a:ext cx="2563677" cy="338554"/>
          </a:xfrm>
          <a:prstGeom prst="rect">
            <a:avLst/>
          </a:prstGeom>
          <a:noFill/>
        </p:spPr>
        <p:txBody>
          <a:bodyPr wrap="square" rtlCol="0">
            <a:spAutoFit/>
          </a:bodyPr>
          <a:lstStyle/>
          <a:p>
            <a:pPr algn="ctr"/>
            <a:r>
              <a:rPr lang="en-US" sz="1600" dirty="0">
                <a:solidFill>
                  <a:schemeClr val="accent1">
                    <a:lumMod val="60000"/>
                    <a:lumOff val="40000"/>
                  </a:schemeClr>
                </a:solidFill>
              </a:rPr>
              <a:t>Obey rules</a:t>
            </a:r>
            <a:endParaRPr lang="en-AU" sz="1600" dirty="0">
              <a:solidFill>
                <a:schemeClr val="accent1">
                  <a:lumMod val="60000"/>
                  <a:lumOff val="40000"/>
                </a:schemeClr>
              </a:solidFill>
            </a:endParaRPr>
          </a:p>
        </p:txBody>
      </p:sp>
      <p:sp>
        <p:nvSpPr>
          <p:cNvPr id="57" name="TextBox 56">
            <a:extLst>
              <a:ext uri="{FF2B5EF4-FFF2-40B4-BE49-F238E27FC236}">
                <a16:creationId xmlns:a16="http://schemas.microsoft.com/office/drawing/2014/main" id="{D70E62B2-98C7-1330-D3AE-1CAC747FAD59}"/>
              </a:ext>
            </a:extLst>
          </p:cNvPr>
          <p:cNvSpPr txBox="1"/>
          <p:nvPr/>
        </p:nvSpPr>
        <p:spPr>
          <a:xfrm>
            <a:off x="8768239" y="3531981"/>
            <a:ext cx="2240365" cy="338554"/>
          </a:xfrm>
          <a:prstGeom prst="rect">
            <a:avLst/>
          </a:prstGeom>
          <a:noFill/>
        </p:spPr>
        <p:txBody>
          <a:bodyPr wrap="square" rtlCol="0">
            <a:spAutoFit/>
          </a:bodyPr>
          <a:lstStyle/>
          <a:p>
            <a:pPr algn="ctr"/>
            <a:r>
              <a:rPr lang="en-US" sz="1600" dirty="0">
                <a:solidFill>
                  <a:schemeClr val="accent1">
                    <a:lumMod val="60000"/>
                    <a:lumOff val="40000"/>
                  </a:schemeClr>
                </a:solidFill>
              </a:rPr>
              <a:t>Solve problems</a:t>
            </a:r>
            <a:endParaRPr lang="en-AU" sz="1600" b="1" dirty="0">
              <a:solidFill>
                <a:schemeClr val="accent1">
                  <a:lumMod val="60000"/>
                  <a:lumOff val="40000"/>
                </a:schemeClr>
              </a:solidFill>
            </a:endParaRPr>
          </a:p>
        </p:txBody>
      </p:sp>
    </p:spTree>
    <p:extLst>
      <p:ext uri="{BB962C8B-B14F-4D97-AF65-F5344CB8AC3E}">
        <p14:creationId xmlns:p14="http://schemas.microsoft.com/office/powerpoint/2010/main" val="2554796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200" fill="hold"/>
                                        <p:tgtEl>
                                          <p:spTgt spid="13"/>
                                        </p:tgtEl>
                                        <p:attrNameLst>
                                          <p:attrName>style.color</p:attrName>
                                        </p:attrNameLst>
                                      </p:cBhvr>
                                      <p:to>
                                        <a:schemeClr val="accent2"/>
                                      </p:to>
                                    </p:animClr>
                                    <p:animClr clrSpc="rgb" dir="cw">
                                      <p:cBhvr>
                                        <p:cTn id="7" dur="200" fill="hold"/>
                                        <p:tgtEl>
                                          <p:spTgt spid="13"/>
                                        </p:tgtEl>
                                        <p:attrNameLst>
                                          <p:attrName>fillcolor</p:attrName>
                                        </p:attrNameLst>
                                      </p:cBhvr>
                                      <p:to>
                                        <a:schemeClr val="accent2"/>
                                      </p:to>
                                    </p:animClr>
                                    <p:set>
                                      <p:cBhvr>
                                        <p:cTn id="8" dur="200" fill="hold"/>
                                        <p:tgtEl>
                                          <p:spTgt spid="13"/>
                                        </p:tgtEl>
                                        <p:attrNameLst>
                                          <p:attrName>fill.type</p:attrName>
                                        </p:attrNameLst>
                                      </p:cBhvr>
                                      <p:to>
                                        <p:strVal val="solid"/>
                                      </p:to>
                                    </p:set>
                                    <p:set>
                                      <p:cBhvr>
                                        <p:cTn id="9" dur="200" fill="hold"/>
                                        <p:tgtEl>
                                          <p:spTgt spid="13"/>
                                        </p:tgtEl>
                                        <p:attrNameLst>
                                          <p:attrName>fill.on</p:attrName>
                                        </p:attrNameLst>
                                      </p:cBhvr>
                                      <p:to>
                                        <p:strVal val="true"/>
                                      </p:to>
                                    </p:set>
                                  </p:childTnLst>
                                </p:cTn>
                              </p:par>
                              <p:par>
                                <p:cTn id="10" presetID="3" presetClass="emph" presetSubtype="2" fill="hold" grpId="0" nodeType="withEffect">
                                  <p:stCondLst>
                                    <p:cond delay="0"/>
                                  </p:stCondLst>
                                  <p:childTnLst>
                                    <p:animClr clrSpc="rgb" dir="cw">
                                      <p:cBhvr override="childStyle">
                                        <p:cTn id="11" dur="200" fill="hold"/>
                                        <p:tgtEl>
                                          <p:spTgt spid="48"/>
                                        </p:tgtEl>
                                        <p:attrNameLst>
                                          <p:attrName>style.color</p:attrName>
                                        </p:attrNameLst>
                                      </p:cBhvr>
                                      <p:to>
                                        <a:srgbClr val="EEAF00"/>
                                      </p:to>
                                    </p:animClr>
                                  </p:childTnLst>
                                </p:cTn>
                              </p:par>
                            </p:childTnLst>
                          </p:cTn>
                        </p:par>
                      </p:childTnLst>
                    </p:cTn>
                  </p:par>
                  <p:par>
                    <p:cTn id="12" fill="hold">
                      <p:stCondLst>
                        <p:cond delay="indefinite"/>
                      </p:stCondLst>
                      <p:childTnLst>
                        <p:par>
                          <p:cTn id="13" fill="hold">
                            <p:stCondLst>
                              <p:cond delay="0"/>
                            </p:stCondLst>
                            <p:childTnLst>
                              <p:par>
                                <p:cTn id="14" presetID="19" presetClass="emph" presetSubtype="0" fill="hold" grpId="0" nodeType="clickEffect">
                                  <p:stCondLst>
                                    <p:cond delay="0"/>
                                  </p:stCondLst>
                                  <p:childTnLst>
                                    <p:animClr clrSpc="rgb" dir="cw">
                                      <p:cBhvr override="childStyle">
                                        <p:cTn id="15" dur="200" fill="hold"/>
                                        <p:tgtEl>
                                          <p:spTgt spid="20"/>
                                        </p:tgtEl>
                                        <p:attrNameLst>
                                          <p:attrName>style.color</p:attrName>
                                        </p:attrNameLst>
                                      </p:cBhvr>
                                      <p:to>
                                        <a:srgbClr val="00A8B4"/>
                                      </p:to>
                                    </p:animClr>
                                    <p:animClr clrSpc="rgb" dir="cw">
                                      <p:cBhvr>
                                        <p:cTn id="16" dur="200" fill="hold"/>
                                        <p:tgtEl>
                                          <p:spTgt spid="20"/>
                                        </p:tgtEl>
                                        <p:attrNameLst>
                                          <p:attrName>fillcolor</p:attrName>
                                        </p:attrNameLst>
                                      </p:cBhvr>
                                      <p:to>
                                        <a:srgbClr val="00A8B4"/>
                                      </p:to>
                                    </p:animClr>
                                    <p:set>
                                      <p:cBhvr>
                                        <p:cTn id="17" dur="200" fill="hold"/>
                                        <p:tgtEl>
                                          <p:spTgt spid="20"/>
                                        </p:tgtEl>
                                        <p:attrNameLst>
                                          <p:attrName>fill.type</p:attrName>
                                        </p:attrNameLst>
                                      </p:cBhvr>
                                      <p:to>
                                        <p:strVal val="solid"/>
                                      </p:to>
                                    </p:set>
                                    <p:set>
                                      <p:cBhvr>
                                        <p:cTn id="18" dur="200" fill="hold"/>
                                        <p:tgtEl>
                                          <p:spTgt spid="20"/>
                                        </p:tgtEl>
                                        <p:attrNameLst>
                                          <p:attrName>fill.on</p:attrName>
                                        </p:attrNameLst>
                                      </p:cBhvr>
                                      <p:to>
                                        <p:strVal val="true"/>
                                      </p:to>
                                    </p:set>
                                  </p:childTnLst>
                                </p:cTn>
                              </p:par>
                              <p:par>
                                <p:cTn id="19" presetID="3" presetClass="emph" presetSubtype="2" fill="hold" grpId="0" nodeType="withEffect">
                                  <p:stCondLst>
                                    <p:cond delay="0"/>
                                  </p:stCondLst>
                                  <p:childTnLst>
                                    <p:animClr clrSpc="rgb" dir="cw">
                                      <p:cBhvr override="childStyle">
                                        <p:cTn id="20" dur="200" fill="hold"/>
                                        <p:tgtEl>
                                          <p:spTgt spid="49"/>
                                        </p:tgtEl>
                                        <p:attrNameLst>
                                          <p:attrName>style.color</p:attrName>
                                        </p:attrNameLst>
                                      </p:cBhvr>
                                      <p:to>
                                        <a:srgbClr val="00A8B4"/>
                                      </p:to>
                                    </p:animClr>
                                  </p:childTnLst>
                                </p:cTn>
                              </p:par>
                            </p:childTnLst>
                          </p:cTn>
                        </p:par>
                      </p:childTnLst>
                    </p:cTn>
                  </p:par>
                  <p:par>
                    <p:cTn id="21" fill="hold">
                      <p:stCondLst>
                        <p:cond delay="indefinite"/>
                      </p:stCondLst>
                      <p:childTnLst>
                        <p:par>
                          <p:cTn id="22" fill="hold">
                            <p:stCondLst>
                              <p:cond delay="0"/>
                            </p:stCondLst>
                            <p:childTnLst>
                              <p:par>
                                <p:cTn id="23" presetID="19" presetClass="emph" presetSubtype="0" fill="hold" grpId="0" nodeType="clickEffect">
                                  <p:stCondLst>
                                    <p:cond delay="0"/>
                                  </p:stCondLst>
                                  <p:childTnLst>
                                    <p:animClr clrSpc="rgb" dir="cw">
                                      <p:cBhvr override="childStyle">
                                        <p:cTn id="24" dur="200" fill="hold"/>
                                        <p:tgtEl>
                                          <p:spTgt spid="40"/>
                                        </p:tgtEl>
                                        <p:attrNameLst>
                                          <p:attrName>style.color</p:attrName>
                                        </p:attrNameLst>
                                      </p:cBhvr>
                                      <p:to>
                                        <a:srgbClr val="AABA0A"/>
                                      </p:to>
                                    </p:animClr>
                                    <p:animClr clrSpc="rgb" dir="cw">
                                      <p:cBhvr>
                                        <p:cTn id="25" dur="200" fill="hold"/>
                                        <p:tgtEl>
                                          <p:spTgt spid="40"/>
                                        </p:tgtEl>
                                        <p:attrNameLst>
                                          <p:attrName>fillcolor</p:attrName>
                                        </p:attrNameLst>
                                      </p:cBhvr>
                                      <p:to>
                                        <a:srgbClr val="AABA0A"/>
                                      </p:to>
                                    </p:animClr>
                                    <p:set>
                                      <p:cBhvr>
                                        <p:cTn id="26" dur="200" fill="hold"/>
                                        <p:tgtEl>
                                          <p:spTgt spid="40"/>
                                        </p:tgtEl>
                                        <p:attrNameLst>
                                          <p:attrName>fill.type</p:attrName>
                                        </p:attrNameLst>
                                      </p:cBhvr>
                                      <p:to>
                                        <p:strVal val="solid"/>
                                      </p:to>
                                    </p:set>
                                    <p:set>
                                      <p:cBhvr>
                                        <p:cTn id="27" dur="200" fill="hold"/>
                                        <p:tgtEl>
                                          <p:spTgt spid="40"/>
                                        </p:tgtEl>
                                        <p:attrNameLst>
                                          <p:attrName>fill.on</p:attrName>
                                        </p:attrNameLst>
                                      </p:cBhvr>
                                      <p:to>
                                        <p:strVal val="true"/>
                                      </p:to>
                                    </p:set>
                                  </p:childTnLst>
                                </p:cTn>
                              </p:par>
                              <p:par>
                                <p:cTn id="28" presetID="3" presetClass="emph" presetSubtype="2" fill="hold" grpId="0" nodeType="withEffect">
                                  <p:stCondLst>
                                    <p:cond delay="0"/>
                                  </p:stCondLst>
                                  <p:childTnLst>
                                    <p:animClr clrSpc="rgb" dir="cw">
                                      <p:cBhvr override="childStyle">
                                        <p:cTn id="29" dur="200" fill="hold"/>
                                        <p:tgtEl>
                                          <p:spTgt spid="50"/>
                                        </p:tgtEl>
                                        <p:attrNameLst>
                                          <p:attrName>style.color</p:attrName>
                                        </p:attrNameLst>
                                      </p:cBhvr>
                                      <p:to>
                                        <a:srgbClr val="AABA0A"/>
                                      </p:to>
                                    </p:animClr>
                                  </p:childTnLst>
                                </p:cTn>
                              </p:par>
                            </p:childTnLst>
                          </p:cTn>
                        </p:par>
                      </p:childTnLst>
                    </p:cTn>
                  </p:par>
                  <p:par>
                    <p:cTn id="30" fill="hold">
                      <p:stCondLst>
                        <p:cond delay="indefinite"/>
                      </p:stCondLst>
                      <p:childTnLst>
                        <p:par>
                          <p:cTn id="31" fill="hold">
                            <p:stCondLst>
                              <p:cond delay="0"/>
                            </p:stCondLst>
                            <p:childTnLst>
                              <p:par>
                                <p:cTn id="32" presetID="19" presetClass="emph" presetSubtype="0" fill="hold" grpId="0" nodeType="clickEffect">
                                  <p:stCondLst>
                                    <p:cond delay="0"/>
                                  </p:stCondLst>
                                  <p:childTnLst>
                                    <p:animClr clrSpc="rgb" dir="cw">
                                      <p:cBhvr override="childStyle">
                                        <p:cTn id="33" dur="200" fill="hold"/>
                                        <p:tgtEl>
                                          <p:spTgt spid="42"/>
                                        </p:tgtEl>
                                        <p:attrNameLst>
                                          <p:attrName>style.color</p:attrName>
                                        </p:attrNameLst>
                                      </p:cBhvr>
                                      <p:to>
                                        <a:srgbClr val="DC5034"/>
                                      </p:to>
                                    </p:animClr>
                                    <p:animClr clrSpc="rgb" dir="cw">
                                      <p:cBhvr>
                                        <p:cTn id="34" dur="200" fill="hold"/>
                                        <p:tgtEl>
                                          <p:spTgt spid="42"/>
                                        </p:tgtEl>
                                        <p:attrNameLst>
                                          <p:attrName>fillcolor</p:attrName>
                                        </p:attrNameLst>
                                      </p:cBhvr>
                                      <p:to>
                                        <a:srgbClr val="DC5034"/>
                                      </p:to>
                                    </p:animClr>
                                    <p:set>
                                      <p:cBhvr>
                                        <p:cTn id="35" dur="200" fill="hold"/>
                                        <p:tgtEl>
                                          <p:spTgt spid="42"/>
                                        </p:tgtEl>
                                        <p:attrNameLst>
                                          <p:attrName>fill.type</p:attrName>
                                        </p:attrNameLst>
                                      </p:cBhvr>
                                      <p:to>
                                        <p:strVal val="solid"/>
                                      </p:to>
                                    </p:set>
                                    <p:set>
                                      <p:cBhvr>
                                        <p:cTn id="36" dur="200" fill="hold"/>
                                        <p:tgtEl>
                                          <p:spTgt spid="42"/>
                                        </p:tgtEl>
                                        <p:attrNameLst>
                                          <p:attrName>fill.on</p:attrName>
                                        </p:attrNameLst>
                                      </p:cBhvr>
                                      <p:to>
                                        <p:strVal val="true"/>
                                      </p:to>
                                    </p:set>
                                  </p:childTnLst>
                                </p:cTn>
                              </p:par>
                              <p:par>
                                <p:cTn id="37" presetID="3" presetClass="emph" presetSubtype="2" fill="hold" grpId="0" nodeType="withEffect">
                                  <p:stCondLst>
                                    <p:cond delay="0"/>
                                  </p:stCondLst>
                                  <p:childTnLst>
                                    <p:animClr clrSpc="rgb" dir="cw">
                                      <p:cBhvr override="childStyle">
                                        <p:cTn id="38" dur="200" fill="hold"/>
                                        <p:tgtEl>
                                          <p:spTgt spid="51"/>
                                        </p:tgtEl>
                                        <p:attrNameLst>
                                          <p:attrName>style.color</p:attrName>
                                        </p:attrNameLst>
                                      </p:cBhvr>
                                      <p:to>
                                        <a:srgbClr val="DC5034"/>
                                      </p:to>
                                    </p:animClr>
                                  </p:childTnLst>
                                </p:cTn>
                              </p:par>
                            </p:childTnLst>
                          </p:cTn>
                        </p:par>
                      </p:childTnLst>
                    </p:cTn>
                  </p:par>
                  <p:par>
                    <p:cTn id="39" fill="hold">
                      <p:stCondLst>
                        <p:cond delay="indefinite"/>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200" fill="hold"/>
                                        <p:tgtEl>
                                          <p:spTgt spid="7"/>
                                        </p:tgtEl>
                                        <p:attrNameLst>
                                          <p:attrName>style.color</p:attrName>
                                        </p:attrNameLst>
                                      </p:cBhvr>
                                      <p:to>
                                        <a:srgbClr val="72166B"/>
                                      </p:to>
                                    </p:animClr>
                                    <p:animClr clrSpc="rgb" dir="cw">
                                      <p:cBhvr>
                                        <p:cTn id="43" dur="200" fill="hold"/>
                                        <p:tgtEl>
                                          <p:spTgt spid="7"/>
                                        </p:tgtEl>
                                        <p:attrNameLst>
                                          <p:attrName>fillcolor</p:attrName>
                                        </p:attrNameLst>
                                      </p:cBhvr>
                                      <p:to>
                                        <a:srgbClr val="72166B"/>
                                      </p:to>
                                    </p:animClr>
                                    <p:set>
                                      <p:cBhvr>
                                        <p:cTn id="44" dur="200" fill="hold"/>
                                        <p:tgtEl>
                                          <p:spTgt spid="7"/>
                                        </p:tgtEl>
                                        <p:attrNameLst>
                                          <p:attrName>fill.type</p:attrName>
                                        </p:attrNameLst>
                                      </p:cBhvr>
                                      <p:to>
                                        <p:strVal val="solid"/>
                                      </p:to>
                                    </p:set>
                                    <p:set>
                                      <p:cBhvr>
                                        <p:cTn id="45" dur="200" fill="hold"/>
                                        <p:tgtEl>
                                          <p:spTgt spid="7"/>
                                        </p:tgtEl>
                                        <p:attrNameLst>
                                          <p:attrName>fill.on</p:attrName>
                                        </p:attrNameLst>
                                      </p:cBhvr>
                                      <p:to>
                                        <p:strVal val="true"/>
                                      </p:to>
                                    </p:set>
                                  </p:childTnLst>
                                </p:cTn>
                              </p:par>
                              <p:par>
                                <p:cTn id="46" presetID="3" presetClass="emph" presetSubtype="2" fill="hold" grpId="0" nodeType="withEffect">
                                  <p:stCondLst>
                                    <p:cond delay="0"/>
                                  </p:stCondLst>
                                  <p:childTnLst>
                                    <p:animClr clrSpc="rgb" dir="cw">
                                      <p:cBhvr override="childStyle">
                                        <p:cTn id="47" dur="200" fill="hold"/>
                                        <p:tgtEl>
                                          <p:spTgt spid="52"/>
                                        </p:tgtEl>
                                        <p:attrNameLst>
                                          <p:attrName>style.color</p:attrName>
                                        </p:attrNameLst>
                                      </p:cBhvr>
                                      <p:to>
                                        <a:srgbClr val="72166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40" grpId="0" animBg="1"/>
      <p:bldP spid="42" grpId="0" animBg="1"/>
      <p:bldP spid="7" grpId="0" animBg="1"/>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72FB-3BD0-5E96-65B7-589A64DCE146}"/>
              </a:ext>
            </a:extLst>
          </p:cNvPr>
          <p:cNvSpPr>
            <a:spLocks noGrp="1"/>
          </p:cNvSpPr>
          <p:nvPr>
            <p:ph type="title"/>
          </p:nvPr>
        </p:nvSpPr>
        <p:spPr/>
        <p:txBody>
          <a:bodyPr/>
          <a:lstStyle/>
          <a:p>
            <a:r>
              <a:rPr lang="en-US" dirty="0">
                <a:solidFill>
                  <a:schemeClr val="bg1"/>
                </a:solidFill>
              </a:rPr>
              <a:t>About the Actuaries Institute</a:t>
            </a:r>
          </a:p>
        </p:txBody>
      </p:sp>
      <p:sp>
        <p:nvSpPr>
          <p:cNvPr id="3" name="Content Placeholder 2">
            <a:extLst>
              <a:ext uri="{FF2B5EF4-FFF2-40B4-BE49-F238E27FC236}">
                <a16:creationId xmlns:a16="http://schemas.microsoft.com/office/drawing/2014/main" id="{E1580CA2-B814-18BC-EA5E-CC50B1018AEA}"/>
              </a:ext>
            </a:extLst>
          </p:cNvPr>
          <p:cNvSpPr>
            <a:spLocks noGrp="1"/>
          </p:cNvSpPr>
          <p:nvPr>
            <p:ph idx="1"/>
          </p:nvPr>
        </p:nvSpPr>
        <p:spPr/>
        <p:txBody>
          <a:bodyPr/>
          <a:lstStyle/>
          <a:p>
            <a:r>
              <a:rPr lang="en-US" dirty="0">
                <a:solidFill>
                  <a:schemeClr val="bg1"/>
                </a:solidFill>
              </a:rPr>
              <a:t>The Actuaries Institute is the peak professional body for Actuaries in Australia. The Institute provides expert comment on public policy issues where there is uncertainty of future financial outcomes. </a:t>
            </a:r>
          </a:p>
          <a:p>
            <a:endParaRPr lang="en-US" dirty="0">
              <a:solidFill>
                <a:schemeClr val="bg1"/>
              </a:solidFill>
            </a:endParaRPr>
          </a:p>
          <a:p>
            <a:r>
              <a:rPr lang="en-US" dirty="0">
                <a:solidFill>
                  <a:schemeClr val="bg1"/>
                </a:solidFill>
              </a:rPr>
              <a:t>Actuaries have a reputation for a high level of technical financial expertise and integrity. They apply their analytical and risk management expertise to allocate resources efficiently, identify and mitigate emerging risks and to help maintain system integrity across multiple segments of the financial and other sectors. This unrivalled expertise enables the profession to comment on a wide range of issues including life, general and health insurance, climate change, superannuation and retirement income policy, enterprise risk management and prudential regulation, the digital economy, finance and investment and wider health issues. </a:t>
            </a:r>
          </a:p>
          <a:p>
            <a:r>
              <a:rPr lang="en-US" dirty="0">
                <a:solidFill>
                  <a:schemeClr val="bg1"/>
                </a:solidFill>
              </a:rPr>
              <a:t>  </a:t>
            </a:r>
          </a:p>
          <a:p>
            <a:r>
              <a:rPr lang="en-US" dirty="0">
                <a:solidFill>
                  <a:schemeClr val="bg1"/>
                </a:solidFill>
              </a:rPr>
              <a:t>© Institute of Actuaries of Australia 2025​ All rights reserved.</a:t>
            </a:r>
          </a:p>
        </p:txBody>
      </p:sp>
      <p:sp>
        <p:nvSpPr>
          <p:cNvPr id="4" name="Slide Number Placeholder 3">
            <a:extLst>
              <a:ext uri="{FF2B5EF4-FFF2-40B4-BE49-F238E27FC236}">
                <a16:creationId xmlns:a16="http://schemas.microsoft.com/office/drawing/2014/main" id="{D3368682-26B8-5C7C-5A18-6098589BB304}"/>
              </a:ext>
            </a:extLst>
          </p:cNvPr>
          <p:cNvSpPr>
            <a:spLocks noGrp="1"/>
          </p:cNvSpPr>
          <p:nvPr>
            <p:ph type="sldNum" sz="quarter" idx="12"/>
          </p:nvPr>
        </p:nvSpPr>
        <p:spPr/>
        <p:txBody>
          <a:bodyPr/>
          <a:lstStyle/>
          <a:p>
            <a:fld id="{741AFF56-1126-4107-9C02-BC0EFBF16431}" type="slidenum">
              <a:rPr lang="en-GB" smtClean="0"/>
              <a:pPr/>
              <a:t>30</a:t>
            </a:fld>
            <a:endParaRPr lang="en-GB" dirty="0"/>
          </a:p>
        </p:txBody>
      </p:sp>
      <p:sp>
        <p:nvSpPr>
          <p:cNvPr id="5" name="Footer Placeholder 4">
            <a:extLst>
              <a:ext uri="{FF2B5EF4-FFF2-40B4-BE49-F238E27FC236}">
                <a16:creationId xmlns:a16="http://schemas.microsoft.com/office/drawing/2014/main" id="{05AB6274-C598-F262-EFE2-7AD2B90048C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9869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5190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94BFC-29AE-604C-238B-7C12E0C680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9A034-3467-3A54-DB8A-9FC94F76BECF}"/>
              </a:ext>
            </a:extLst>
          </p:cNvPr>
          <p:cNvSpPr>
            <a:spLocks noGrp="1"/>
          </p:cNvSpPr>
          <p:nvPr>
            <p:ph type="title"/>
          </p:nvPr>
        </p:nvSpPr>
        <p:spPr/>
        <p:txBody>
          <a:bodyPr/>
          <a:lstStyle/>
          <a:p>
            <a:r>
              <a:rPr lang="en-US" dirty="0"/>
              <a:t>Finding Inspiration</a:t>
            </a:r>
            <a:endParaRPr lang="en-AU" dirty="0"/>
          </a:p>
        </p:txBody>
      </p:sp>
      <p:sp>
        <p:nvSpPr>
          <p:cNvPr id="3" name="Slide Number Placeholder 2">
            <a:extLst>
              <a:ext uri="{FF2B5EF4-FFF2-40B4-BE49-F238E27FC236}">
                <a16:creationId xmlns:a16="http://schemas.microsoft.com/office/drawing/2014/main" id="{D20B6FE8-3EA7-9573-9A61-F68A7386A7BF}"/>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4</a:t>
            </a:fld>
            <a:endParaRPr lang="en-AU" dirty="0">
              <a:solidFill>
                <a:prstClr val="black">
                  <a:tint val="75000"/>
                </a:prstClr>
              </a:solidFill>
            </a:endParaRPr>
          </a:p>
        </p:txBody>
      </p:sp>
      <p:sp>
        <p:nvSpPr>
          <p:cNvPr id="9" name="Freeform 5">
            <a:extLst>
              <a:ext uri="{FF2B5EF4-FFF2-40B4-BE49-F238E27FC236}">
                <a16:creationId xmlns:a16="http://schemas.microsoft.com/office/drawing/2014/main" id="{4E4C669E-9CB3-C4E1-B07A-17C8CF61205A}"/>
              </a:ext>
            </a:extLst>
          </p:cNvPr>
          <p:cNvSpPr>
            <a:spLocks/>
          </p:cNvSpPr>
          <p:nvPr/>
        </p:nvSpPr>
        <p:spPr bwMode="auto">
          <a:xfrm>
            <a:off x="-1104799" y="494045"/>
            <a:ext cx="14017557" cy="5389856"/>
          </a:xfrm>
          <a:custGeom>
            <a:avLst/>
            <a:gdLst>
              <a:gd name="T0" fmla="*/ 2997 w 3449"/>
              <a:gd name="T1" fmla="*/ 369 h 1819"/>
              <a:gd name="T2" fmla="*/ 2990 w 3449"/>
              <a:gd name="T3" fmla="*/ 365 h 1819"/>
              <a:gd name="T4" fmla="*/ 3422 w 3449"/>
              <a:gd name="T5" fmla="*/ 92 h 1819"/>
              <a:gd name="T6" fmla="*/ 2883 w 3449"/>
              <a:gd name="T7" fmla="*/ 481 h 1819"/>
              <a:gd name="T8" fmla="*/ 3396 w 3449"/>
              <a:gd name="T9" fmla="*/ 68 h 1819"/>
              <a:gd name="T10" fmla="*/ 2971 w 3449"/>
              <a:gd name="T11" fmla="*/ 350 h 1819"/>
              <a:gd name="T12" fmla="*/ 2964 w 3449"/>
              <a:gd name="T13" fmla="*/ 345 h 1819"/>
              <a:gd name="T14" fmla="*/ 3365 w 3449"/>
              <a:gd name="T15" fmla="*/ 29 h 1819"/>
              <a:gd name="T16" fmla="*/ 2870 w 3449"/>
              <a:gd name="T17" fmla="*/ 472 h 1819"/>
              <a:gd name="T18" fmla="*/ 3337 w 3449"/>
              <a:gd name="T19" fmla="*/ 8 h 1819"/>
              <a:gd name="T20" fmla="*/ 2943 w 3449"/>
              <a:gd name="T21" fmla="*/ 332 h 1819"/>
              <a:gd name="T22" fmla="*/ 2790 w 3449"/>
              <a:gd name="T23" fmla="*/ 602 h 1819"/>
              <a:gd name="T24" fmla="*/ 1605 w 3449"/>
              <a:gd name="T25" fmla="*/ 1131 h 1819"/>
              <a:gd name="T26" fmla="*/ 1046 w 3449"/>
              <a:gd name="T27" fmla="*/ 1019 h 1819"/>
              <a:gd name="T28" fmla="*/ 206 w 3449"/>
              <a:gd name="T29" fmla="*/ 1056 h 1819"/>
              <a:gd name="T30" fmla="*/ 7 w 3449"/>
              <a:gd name="T31" fmla="*/ 1253 h 1819"/>
              <a:gd name="T32" fmla="*/ 1044 w 3449"/>
              <a:gd name="T33" fmla="*/ 1027 h 1819"/>
              <a:gd name="T34" fmla="*/ 1604 w 3449"/>
              <a:gd name="T35" fmla="*/ 1139 h 1819"/>
              <a:gd name="T36" fmla="*/ 2653 w 3449"/>
              <a:gd name="T37" fmla="*/ 762 h 1819"/>
              <a:gd name="T38" fmla="*/ 2656 w 3449"/>
              <a:gd name="T39" fmla="*/ 764 h 1819"/>
              <a:gd name="T40" fmla="*/ 1181 w 3449"/>
              <a:gd name="T41" fmla="*/ 1131 h 1819"/>
              <a:gd name="T42" fmla="*/ 501 w 3449"/>
              <a:gd name="T43" fmla="*/ 1087 h 1819"/>
              <a:gd name="T44" fmla="*/ 37 w 3449"/>
              <a:gd name="T45" fmla="*/ 1395 h 1819"/>
              <a:gd name="T46" fmla="*/ 502 w 3449"/>
              <a:gd name="T47" fmla="*/ 1095 h 1819"/>
              <a:gd name="T48" fmla="*/ 1180 w 3449"/>
              <a:gd name="T49" fmla="*/ 1139 h 1819"/>
              <a:gd name="T50" fmla="*/ 1663 w 3449"/>
              <a:gd name="T51" fmla="*/ 1201 h 1819"/>
              <a:gd name="T52" fmla="*/ 2700 w 3449"/>
              <a:gd name="T53" fmla="*/ 726 h 1819"/>
              <a:gd name="T54" fmla="*/ 1667 w 3449"/>
              <a:gd name="T55" fmla="*/ 1253 h 1819"/>
              <a:gd name="T56" fmla="*/ 1099 w 3449"/>
              <a:gd name="T57" fmla="*/ 1200 h 1819"/>
              <a:gd name="T58" fmla="*/ 267 w 3449"/>
              <a:gd name="T59" fmla="*/ 1324 h 1819"/>
              <a:gd name="T60" fmla="*/ 90 w 3449"/>
              <a:gd name="T61" fmla="*/ 1541 h 1819"/>
              <a:gd name="T62" fmla="*/ 1098 w 3449"/>
              <a:gd name="T63" fmla="*/ 1208 h 1819"/>
              <a:gd name="T64" fmla="*/ 1667 w 3449"/>
              <a:gd name="T65" fmla="*/ 1261 h 1819"/>
              <a:gd name="T66" fmla="*/ 2707 w 3449"/>
              <a:gd name="T67" fmla="*/ 730 h 1819"/>
              <a:gd name="T68" fmla="*/ 1702 w 3449"/>
              <a:gd name="T69" fmla="*/ 1311 h 1819"/>
              <a:gd name="T70" fmla="*/ 1132 w 3449"/>
              <a:gd name="T71" fmla="*/ 1288 h 1819"/>
              <a:gd name="T72" fmla="*/ 308 w 3449"/>
              <a:gd name="T73" fmla="*/ 1455 h 1819"/>
              <a:gd name="T74" fmla="*/ 142 w 3449"/>
              <a:gd name="T75" fmla="*/ 1681 h 1819"/>
              <a:gd name="T76" fmla="*/ 1132 w 3449"/>
              <a:gd name="T77" fmla="*/ 1295 h 1819"/>
              <a:gd name="T78" fmla="*/ 1703 w 3449"/>
              <a:gd name="T79" fmla="*/ 1319 h 1819"/>
              <a:gd name="T80" fmla="*/ 2714 w 3449"/>
              <a:gd name="T81" fmla="*/ 735 h 1819"/>
              <a:gd name="T82" fmla="*/ 1741 w 3449"/>
              <a:gd name="T83" fmla="*/ 1367 h 1819"/>
              <a:gd name="T84" fmla="*/ 1170 w 3449"/>
              <a:gd name="T85" fmla="*/ 1374 h 1819"/>
              <a:gd name="T86" fmla="*/ 356 w 3449"/>
              <a:gd name="T87" fmla="*/ 1584 h 1819"/>
              <a:gd name="T88" fmla="*/ 202 w 3449"/>
              <a:gd name="T89" fmla="*/ 1819 h 1819"/>
              <a:gd name="T90" fmla="*/ 1170 w 3449"/>
              <a:gd name="T91" fmla="*/ 1382 h 1819"/>
              <a:gd name="T92" fmla="*/ 1742 w 3449"/>
              <a:gd name="T93" fmla="*/ 1375 h 1819"/>
              <a:gd name="T94" fmla="*/ 2797 w 3449"/>
              <a:gd name="T95" fmla="*/ 607 h 1819"/>
              <a:gd name="T96" fmla="*/ 3002 w 3449"/>
              <a:gd name="T97" fmla="*/ 375 h 1819"/>
              <a:gd name="T98" fmla="*/ 3448 w 3449"/>
              <a:gd name="T99" fmla="*/ 12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9" h="1819">
                <a:moveTo>
                  <a:pt x="3448" y="126"/>
                </a:moveTo>
                <a:cubicBezTo>
                  <a:pt x="3298" y="138"/>
                  <a:pt x="3146" y="220"/>
                  <a:pt x="2997" y="369"/>
                </a:cubicBezTo>
                <a:cubicBezTo>
                  <a:pt x="2960" y="407"/>
                  <a:pt x="2924" y="446"/>
                  <a:pt x="2890" y="486"/>
                </a:cubicBezTo>
                <a:cubicBezTo>
                  <a:pt x="2922" y="444"/>
                  <a:pt x="2955" y="403"/>
                  <a:pt x="2990" y="365"/>
                </a:cubicBezTo>
                <a:cubicBezTo>
                  <a:pt x="3130" y="209"/>
                  <a:pt x="3275" y="120"/>
                  <a:pt x="3423" y="100"/>
                </a:cubicBezTo>
                <a:cubicBezTo>
                  <a:pt x="3422" y="92"/>
                  <a:pt x="3422" y="92"/>
                  <a:pt x="3422" y="92"/>
                </a:cubicBezTo>
                <a:cubicBezTo>
                  <a:pt x="3272" y="113"/>
                  <a:pt x="3125" y="202"/>
                  <a:pt x="2984" y="359"/>
                </a:cubicBezTo>
                <a:cubicBezTo>
                  <a:pt x="2949" y="398"/>
                  <a:pt x="2916" y="439"/>
                  <a:pt x="2883" y="481"/>
                </a:cubicBezTo>
                <a:cubicBezTo>
                  <a:pt x="2913" y="438"/>
                  <a:pt x="2944" y="395"/>
                  <a:pt x="2977" y="355"/>
                </a:cubicBezTo>
                <a:cubicBezTo>
                  <a:pt x="3109" y="192"/>
                  <a:pt x="3249" y="96"/>
                  <a:pt x="3396" y="68"/>
                </a:cubicBezTo>
                <a:cubicBezTo>
                  <a:pt x="3394" y="60"/>
                  <a:pt x="3394" y="60"/>
                  <a:pt x="3394" y="60"/>
                </a:cubicBezTo>
                <a:cubicBezTo>
                  <a:pt x="3246" y="88"/>
                  <a:pt x="3104" y="186"/>
                  <a:pt x="2971" y="350"/>
                </a:cubicBezTo>
                <a:cubicBezTo>
                  <a:pt x="2938" y="390"/>
                  <a:pt x="2907" y="433"/>
                  <a:pt x="2877" y="476"/>
                </a:cubicBezTo>
                <a:cubicBezTo>
                  <a:pt x="2904" y="432"/>
                  <a:pt x="2933" y="388"/>
                  <a:pt x="2964" y="345"/>
                </a:cubicBezTo>
                <a:cubicBezTo>
                  <a:pt x="3086" y="176"/>
                  <a:pt x="3222" y="73"/>
                  <a:pt x="3367" y="37"/>
                </a:cubicBezTo>
                <a:cubicBezTo>
                  <a:pt x="3365" y="29"/>
                  <a:pt x="3365" y="29"/>
                  <a:pt x="3365" y="29"/>
                </a:cubicBezTo>
                <a:cubicBezTo>
                  <a:pt x="3218" y="65"/>
                  <a:pt x="3081" y="170"/>
                  <a:pt x="2957" y="341"/>
                </a:cubicBezTo>
                <a:cubicBezTo>
                  <a:pt x="2927" y="383"/>
                  <a:pt x="2898" y="428"/>
                  <a:pt x="2870" y="472"/>
                </a:cubicBezTo>
                <a:cubicBezTo>
                  <a:pt x="2895" y="426"/>
                  <a:pt x="2922" y="381"/>
                  <a:pt x="2950" y="337"/>
                </a:cubicBezTo>
                <a:cubicBezTo>
                  <a:pt x="3064" y="161"/>
                  <a:pt x="3194" y="51"/>
                  <a:pt x="3337" y="8"/>
                </a:cubicBezTo>
                <a:cubicBezTo>
                  <a:pt x="3334" y="0"/>
                  <a:pt x="3334" y="0"/>
                  <a:pt x="3334" y="0"/>
                </a:cubicBezTo>
                <a:cubicBezTo>
                  <a:pt x="3190" y="44"/>
                  <a:pt x="3058" y="155"/>
                  <a:pt x="2943" y="332"/>
                </a:cubicBezTo>
                <a:cubicBezTo>
                  <a:pt x="2899" y="401"/>
                  <a:pt x="2859" y="475"/>
                  <a:pt x="2821" y="546"/>
                </a:cubicBezTo>
                <a:cubicBezTo>
                  <a:pt x="2811" y="565"/>
                  <a:pt x="2801" y="583"/>
                  <a:pt x="2790" y="602"/>
                </a:cubicBezTo>
                <a:cubicBezTo>
                  <a:pt x="2745" y="655"/>
                  <a:pt x="2698" y="708"/>
                  <a:pt x="2648" y="756"/>
                </a:cubicBezTo>
                <a:cubicBezTo>
                  <a:pt x="2374" y="1019"/>
                  <a:pt x="1984" y="1160"/>
                  <a:pt x="1605" y="1131"/>
                </a:cubicBezTo>
                <a:cubicBezTo>
                  <a:pt x="1453" y="1120"/>
                  <a:pt x="1302" y="1082"/>
                  <a:pt x="1156" y="1046"/>
                </a:cubicBezTo>
                <a:cubicBezTo>
                  <a:pt x="1120" y="1037"/>
                  <a:pt x="1083" y="1028"/>
                  <a:pt x="1046" y="1019"/>
                </a:cubicBezTo>
                <a:cubicBezTo>
                  <a:pt x="865" y="976"/>
                  <a:pt x="671" y="940"/>
                  <a:pt x="479" y="966"/>
                </a:cubicBezTo>
                <a:cubicBezTo>
                  <a:pt x="381" y="979"/>
                  <a:pt x="286" y="1010"/>
                  <a:pt x="206" y="1056"/>
                </a:cubicBezTo>
                <a:cubicBezTo>
                  <a:pt x="117" y="1106"/>
                  <a:pt x="48" y="1171"/>
                  <a:pt x="0" y="1249"/>
                </a:cubicBezTo>
                <a:cubicBezTo>
                  <a:pt x="7" y="1253"/>
                  <a:pt x="7" y="1253"/>
                  <a:pt x="7" y="1253"/>
                </a:cubicBezTo>
                <a:cubicBezTo>
                  <a:pt x="97" y="1106"/>
                  <a:pt x="273" y="1002"/>
                  <a:pt x="480" y="974"/>
                </a:cubicBezTo>
                <a:cubicBezTo>
                  <a:pt x="671" y="948"/>
                  <a:pt x="864" y="984"/>
                  <a:pt x="1044" y="1027"/>
                </a:cubicBezTo>
                <a:cubicBezTo>
                  <a:pt x="1081" y="1036"/>
                  <a:pt x="1118" y="1045"/>
                  <a:pt x="1154" y="1054"/>
                </a:cubicBezTo>
                <a:cubicBezTo>
                  <a:pt x="1300" y="1090"/>
                  <a:pt x="1452" y="1128"/>
                  <a:pt x="1604" y="1139"/>
                </a:cubicBezTo>
                <a:cubicBezTo>
                  <a:pt x="1637" y="1142"/>
                  <a:pt x="1670" y="1143"/>
                  <a:pt x="1702" y="1143"/>
                </a:cubicBezTo>
                <a:cubicBezTo>
                  <a:pt x="2052" y="1143"/>
                  <a:pt x="2401" y="1004"/>
                  <a:pt x="2653" y="762"/>
                </a:cubicBezTo>
                <a:cubicBezTo>
                  <a:pt x="2667" y="748"/>
                  <a:pt x="2681" y="735"/>
                  <a:pt x="2694" y="721"/>
                </a:cubicBezTo>
                <a:cubicBezTo>
                  <a:pt x="2682" y="735"/>
                  <a:pt x="2669" y="750"/>
                  <a:pt x="2656" y="764"/>
                </a:cubicBezTo>
                <a:cubicBezTo>
                  <a:pt x="2396" y="1041"/>
                  <a:pt x="2014" y="1201"/>
                  <a:pt x="1634" y="1193"/>
                </a:cubicBezTo>
                <a:cubicBezTo>
                  <a:pt x="1482" y="1189"/>
                  <a:pt x="1329" y="1160"/>
                  <a:pt x="1181" y="1131"/>
                </a:cubicBezTo>
                <a:cubicBezTo>
                  <a:pt x="1145" y="1124"/>
                  <a:pt x="1107" y="1117"/>
                  <a:pt x="1070" y="1110"/>
                </a:cubicBezTo>
                <a:cubicBezTo>
                  <a:pt x="887" y="1077"/>
                  <a:pt x="692" y="1051"/>
                  <a:pt x="501" y="1087"/>
                </a:cubicBezTo>
                <a:cubicBezTo>
                  <a:pt x="404" y="1105"/>
                  <a:pt x="311" y="1141"/>
                  <a:pt x="233" y="1190"/>
                </a:cubicBezTo>
                <a:cubicBezTo>
                  <a:pt x="147" y="1245"/>
                  <a:pt x="81" y="1314"/>
                  <a:pt x="37" y="1395"/>
                </a:cubicBezTo>
                <a:cubicBezTo>
                  <a:pt x="44" y="1398"/>
                  <a:pt x="44" y="1398"/>
                  <a:pt x="44" y="1398"/>
                </a:cubicBezTo>
                <a:cubicBezTo>
                  <a:pt x="126" y="1247"/>
                  <a:pt x="298" y="1133"/>
                  <a:pt x="502" y="1095"/>
                </a:cubicBezTo>
                <a:cubicBezTo>
                  <a:pt x="692" y="1059"/>
                  <a:pt x="887" y="1085"/>
                  <a:pt x="1069" y="1118"/>
                </a:cubicBezTo>
                <a:cubicBezTo>
                  <a:pt x="1106" y="1125"/>
                  <a:pt x="1143" y="1132"/>
                  <a:pt x="1180" y="1139"/>
                </a:cubicBezTo>
                <a:cubicBezTo>
                  <a:pt x="1328" y="1168"/>
                  <a:pt x="1481" y="1197"/>
                  <a:pt x="1634" y="1201"/>
                </a:cubicBezTo>
                <a:cubicBezTo>
                  <a:pt x="1644" y="1201"/>
                  <a:pt x="1654" y="1201"/>
                  <a:pt x="1663" y="1201"/>
                </a:cubicBezTo>
                <a:cubicBezTo>
                  <a:pt x="2036" y="1201"/>
                  <a:pt x="2407" y="1041"/>
                  <a:pt x="2662" y="769"/>
                </a:cubicBezTo>
                <a:cubicBezTo>
                  <a:pt x="2675" y="755"/>
                  <a:pt x="2688" y="740"/>
                  <a:pt x="2700" y="726"/>
                </a:cubicBezTo>
                <a:cubicBezTo>
                  <a:pt x="2689" y="741"/>
                  <a:pt x="2677" y="756"/>
                  <a:pt x="2664" y="771"/>
                </a:cubicBezTo>
                <a:cubicBezTo>
                  <a:pt x="2419" y="1061"/>
                  <a:pt x="2046" y="1241"/>
                  <a:pt x="1667" y="1253"/>
                </a:cubicBezTo>
                <a:cubicBezTo>
                  <a:pt x="1514" y="1257"/>
                  <a:pt x="1360" y="1236"/>
                  <a:pt x="1211" y="1215"/>
                </a:cubicBezTo>
                <a:cubicBezTo>
                  <a:pt x="1174" y="1210"/>
                  <a:pt x="1136" y="1204"/>
                  <a:pt x="1099" y="1200"/>
                </a:cubicBezTo>
                <a:cubicBezTo>
                  <a:pt x="915" y="1176"/>
                  <a:pt x="718" y="1160"/>
                  <a:pt x="529" y="1206"/>
                </a:cubicBezTo>
                <a:cubicBezTo>
                  <a:pt x="433" y="1229"/>
                  <a:pt x="342" y="1270"/>
                  <a:pt x="267" y="1324"/>
                </a:cubicBezTo>
                <a:cubicBezTo>
                  <a:pt x="184" y="1383"/>
                  <a:pt x="122" y="1455"/>
                  <a:pt x="83" y="1538"/>
                </a:cubicBezTo>
                <a:cubicBezTo>
                  <a:pt x="90" y="1541"/>
                  <a:pt x="90" y="1541"/>
                  <a:pt x="90" y="1541"/>
                </a:cubicBezTo>
                <a:cubicBezTo>
                  <a:pt x="164" y="1385"/>
                  <a:pt x="329" y="1263"/>
                  <a:pt x="531" y="1214"/>
                </a:cubicBezTo>
                <a:cubicBezTo>
                  <a:pt x="719" y="1168"/>
                  <a:pt x="914" y="1184"/>
                  <a:pt x="1098" y="1208"/>
                </a:cubicBezTo>
                <a:cubicBezTo>
                  <a:pt x="1135" y="1212"/>
                  <a:pt x="1173" y="1218"/>
                  <a:pt x="1210" y="1223"/>
                </a:cubicBezTo>
                <a:cubicBezTo>
                  <a:pt x="1359" y="1244"/>
                  <a:pt x="1514" y="1265"/>
                  <a:pt x="1667" y="1261"/>
                </a:cubicBezTo>
                <a:cubicBezTo>
                  <a:pt x="2049" y="1249"/>
                  <a:pt x="2424" y="1068"/>
                  <a:pt x="2670" y="776"/>
                </a:cubicBezTo>
                <a:cubicBezTo>
                  <a:pt x="2683" y="761"/>
                  <a:pt x="2695" y="746"/>
                  <a:pt x="2707" y="730"/>
                </a:cubicBezTo>
                <a:cubicBezTo>
                  <a:pt x="2696" y="746"/>
                  <a:pt x="2685" y="762"/>
                  <a:pt x="2673" y="777"/>
                </a:cubicBezTo>
                <a:cubicBezTo>
                  <a:pt x="2444" y="1080"/>
                  <a:pt x="2081" y="1279"/>
                  <a:pt x="1702" y="1311"/>
                </a:cubicBezTo>
                <a:cubicBezTo>
                  <a:pt x="1550" y="1323"/>
                  <a:pt x="1395" y="1310"/>
                  <a:pt x="1245" y="1297"/>
                </a:cubicBezTo>
                <a:cubicBezTo>
                  <a:pt x="1208" y="1294"/>
                  <a:pt x="1170" y="1290"/>
                  <a:pt x="1132" y="1288"/>
                </a:cubicBezTo>
                <a:cubicBezTo>
                  <a:pt x="947" y="1273"/>
                  <a:pt x="750" y="1268"/>
                  <a:pt x="564" y="1324"/>
                </a:cubicBezTo>
                <a:cubicBezTo>
                  <a:pt x="469" y="1352"/>
                  <a:pt x="381" y="1397"/>
                  <a:pt x="308" y="1455"/>
                </a:cubicBezTo>
                <a:cubicBezTo>
                  <a:pt x="228" y="1518"/>
                  <a:pt x="170" y="1593"/>
                  <a:pt x="135" y="1678"/>
                </a:cubicBezTo>
                <a:cubicBezTo>
                  <a:pt x="142" y="1681"/>
                  <a:pt x="142" y="1681"/>
                  <a:pt x="142" y="1681"/>
                </a:cubicBezTo>
                <a:cubicBezTo>
                  <a:pt x="208" y="1522"/>
                  <a:pt x="366" y="1391"/>
                  <a:pt x="566" y="1331"/>
                </a:cubicBezTo>
                <a:cubicBezTo>
                  <a:pt x="751" y="1276"/>
                  <a:pt x="947" y="1281"/>
                  <a:pt x="1132" y="1295"/>
                </a:cubicBezTo>
                <a:cubicBezTo>
                  <a:pt x="1169" y="1298"/>
                  <a:pt x="1208" y="1302"/>
                  <a:pt x="1245" y="1305"/>
                </a:cubicBezTo>
                <a:cubicBezTo>
                  <a:pt x="1395" y="1318"/>
                  <a:pt x="1550" y="1331"/>
                  <a:pt x="1703" y="1319"/>
                </a:cubicBezTo>
                <a:cubicBezTo>
                  <a:pt x="2084" y="1287"/>
                  <a:pt x="2449" y="1087"/>
                  <a:pt x="2679" y="782"/>
                </a:cubicBezTo>
                <a:cubicBezTo>
                  <a:pt x="2691" y="766"/>
                  <a:pt x="2702" y="751"/>
                  <a:pt x="2714" y="735"/>
                </a:cubicBezTo>
                <a:cubicBezTo>
                  <a:pt x="2703" y="751"/>
                  <a:pt x="2693" y="767"/>
                  <a:pt x="2682" y="783"/>
                </a:cubicBezTo>
                <a:cubicBezTo>
                  <a:pt x="2469" y="1098"/>
                  <a:pt x="2117" y="1316"/>
                  <a:pt x="1741" y="1367"/>
                </a:cubicBezTo>
                <a:cubicBezTo>
                  <a:pt x="1589" y="1387"/>
                  <a:pt x="1434" y="1382"/>
                  <a:pt x="1284" y="1377"/>
                </a:cubicBezTo>
                <a:cubicBezTo>
                  <a:pt x="1246" y="1376"/>
                  <a:pt x="1208" y="1374"/>
                  <a:pt x="1170" y="1374"/>
                </a:cubicBezTo>
                <a:cubicBezTo>
                  <a:pt x="985" y="1369"/>
                  <a:pt x="787" y="1374"/>
                  <a:pt x="604" y="1439"/>
                </a:cubicBezTo>
                <a:cubicBezTo>
                  <a:pt x="511" y="1473"/>
                  <a:pt x="425" y="1523"/>
                  <a:pt x="356" y="1584"/>
                </a:cubicBezTo>
                <a:cubicBezTo>
                  <a:pt x="280" y="1651"/>
                  <a:pt x="225" y="1729"/>
                  <a:pt x="195" y="1816"/>
                </a:cubicBezTo>
                <a:cubicBezTo>
                  <a:pt x="202" y="1819"/>
                  <a:pt x="202" y="1819"/>
                  <a:pt x="202" y="1819"/>
                </a:cubicBezTo>
                <a:cubicBezTo>
                  <a:pt x="260" y="1656"/>
                  <a:pt x="411" y="1517"/>
                  <a:pt x="607" y="1447"/>
                </a:cubicBezTo>
                <a:cubicBezTo>
                  <a:pt x="789" y="1382"/>
                  <a:pt x="985" y="1377"/>
                  <a:pt x="1170" y="1382"/>
                </a:cubicBezTo>
                <a:cubicBezTo>
                  <a:pt x="1208" y="1382"/>
                  <a:pt x="1246" y="1384"/>
                  <a:pt x="1283" y="1385"/>
                </a:cubicBezTo>
                <a:cubicBezTo>
                  <a:pt x="1434" y="1390"/>
                  <a:pt x="1590" y="1395"/>
                  <a:pt x="1742" y="1375"/>
                </a:cubicBezTo>
                <a:cubicBezTo>
                  <a:pt x="2120" y="1323"/>
                  <a:pt x="2475" y="1104"/>
                  <a:pt x="2689" y="788"/>
                </a:cubicBezTo>
                <a:cubicBezTo>
                  <a:pt x="2728" y="730"/>
                  <a:pt x="2763" y="668"/>
                  <a:pt x="2797" y="607"/>
                </a:cubicBezTo>
                <a:cubicBezTo>
                  <a:pt x="2811" y="590"/>
                  <a:pt x="2825" y="574"/>
                  <a:pt x="2838" y="558"/>
                </a:cubicBezTo>
                <a:cubicBezTo>
                  <a:pt x="2891" y="497"/>
                  <a:pt x="2945" y="433"/>
                  <a:pt x="3002" y="375"/>
                </a:cubicBezTo>
                <a:cubicBezTo>
                  <a:pt x="3150" y="227"/>
                  <a:pt x="3300" y="146"/>
                  <a:pt x="3449" y="134"/>
                </a:cubicBezTo>
                <a:lnTo>
                  <a:pt x="3448" y="126"/>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AU" sz="2400"/>
          </a:p>
        </p:txBody>
      </p:sp>
      <p:sp>
        <p:nvSpPr>
          <p:cNvPr id="13" name="Freeform 9">
            <a:extLst>
              <a:ext uri="{FF2B5EF4-FFF2-40B4-BE49-F238E27FC236}">
                <a16:creationId xmlns:a16="http://schemas.microsoft.com/office/drawing/2014/main" id="{89382AF9-E370-1186-69E6-87A4FDE46AFF}"/>
              </a:ext>
            </a:extLst>
          </p:cNvPr>
          <p:cNvSpPr>
            <a:spLocks/>
          </p:cNvSpPr>
          <p:nvPr/>
        </p:nvSpPr>
        <p:spPr bwMode="auto">
          <a:xfrm>
            <a:off x="3540041" y="4005065"/>
            <a:ext cx="579875" cy="1131641"/>
          </a:xfrm>
          <a:custGeom>
            <a:avLst/>
            <a:gdLst>
              <a:gd name="T0" fmla="*/ 162 w 178"/>
              <a:gd name="T1" fmla="*/ 71 h 366"/>
              <a:gd name="T2" fmla="*/ 98 w 178"/>
              <a:gd name="T3" fmla="*/ 33 h 366"/>
              <a:gd name="T4" fmla="*/ 30 w 178"/>
              <a:gd name="T5" fmla="*/ 9 h 366"/>
              <a:gd name="T6" fmla="*/ 29 w 178"/>
              <a:gd name="T7" fmla="*/ 7 h 366"/>
              <a:gd name="T8" fmla="*/ 18 w 178"/>
              <a:gd name="T9" fmla="*/ 1 h 366"/>
              <a:gd name="T10" fmla="*/ 12 w 178"/>
              <a:gd name="T11" fmla="*/ 13 h 366"/>
              <a:gd name="T12" fmla="*/ 90 w 178"/>
              <a:gd name="T13" fmla="*/ 272 h 366"/>
              <a:gd name="T14" fmla="*/ 45 w 178"/>
              <a:gd name="T15" fmla="*/ 277 h 366"/>
              <a:gd name="T16" fmla="*/ 10 w 178"/>
              <a:gd name="T17" fmla="*/ 339 h 366"/>
              <a:gd name="T18" fmla="*/ 79 w 178"/>
              <a:gd name="T19" fmla="*/ 353 h 366"/>
              <a:gd name="T20" fmla="*/ 114 w 178"/>
              <a:gd name="T21" fmla="*/ 291 h 366"/>
              <a:gd name="T22" fmla="*/ 57 w 178"/>
              <a:gd name="T23" fmla="*/ 99 h 366"/>
              <a:gd name="T24" fmla="*/ 111 w 178"/>
              <a:gd name="T25" fmla="*/ 98 h 366"/>
              <a:gd name="T26" fmla="*/ 144 w 178"/>
              <a:gd name="T27" fmla="*/ 134 h 366"/>
              <a:gd name="T28" fmla="*/ 157 w 178"/>
              <a:gd name="T29" fmla="*/ 183 h 366"/>
              <a:gd name="T30" fmla="*/ 175 w 178"/>
              <a:gd name="T31" fmla="*/ 127 h 366"/>
              <a:gd name="T32" fmla="*/ 162 w 178"/>
              <a:gd name="T33" fmla="*/ 71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366">
                <a:moveTo>
                  <a:pt x="162" y="71"/>
                </a:moveTo>
                <a:cubicBezTo>
                  <a:pt x="147" y="50"/>
                  <a:pt x="122" y="41"/>
                  <a:pt x="98" y="33"/>
                </a:cubicBezTo>
                <a:cubicBezTo>
                  <a:pt x="75" y="25"/>
                  <a:pt x="52" y="17"/>
                  <a:pt x="30" y="9"/>
                </a:cubicBezTo>
                <a:cubicBezTo>
                  <a:pt x="29" y="7"/>
                  <a:pt x="29" y="7"/>
                  <a:pt x="29" y="7"/>
                </a:cubicBezTo>
                <a:cubicBezTo>
                  <a:pt x="28" y="3"/>
                  <a:pt x="23" y="0"/>
                  <a:pt x="18" y="1"/>
                </a:cubicBezTo>
                <a:cubicBezTo>
                  <a:pt x="13" y="3"/>
                  <a:pt x="10" y="8"/>
                  <a:pt x="12" y="13"/>
                </a:cubicBezTo>
                <a:cubicBezTo>
                  <a:pt x="90" y="272"/>
                  <a:pt x="90" y="272"/>
                  <a:pt x="90" y="272"/>
                </a:cubicBezTo>
                <a:cubicBezTo>
                  <a:pt x="77" y="268"/>
                  <a:pt x="60" y="270"/>
                  <a:pt x="45" y="277"/>
                </a:cubicBezTo>
                <a:cubicBezTo>
                  <a:pt x="16" y="290"/>
                  <a:pt x="0" y="318"/>
                  <a:pt x="10" y="339"/>
                </a:cubicBezTo>
                <a:cubicBezTo>
                  <a:pt x="19" y="360"/>
                  <a:pt x="50" y="366"/>
                  <a:pt x="79" y="353"/>
                </a:cubicBezTo>
                <a:cubicBezTo>
                  <a:pt x="108" y="340"/>
                  <a:pt x="124" y="312"/>
                  <a:pt x="114" y="291"/>
                </a:cubicBezTo>
                <a:cubicBezTo>
                  <a:pt x="57" y="99"/>
                  <a:pt x="57" y="99"/>
                  <a:pt x="57" y="99"/>
                </a:cubicBezTo>
                <a:cubicBezTo>
                  <a:pt x="74" y="94"/>
                  <a:pt x="94" y="91"/>
                  <a:pt x="111" y="98"/>
                </a:cubicBezTo>
                <a:cubicBezTo>
                  <a:pt x="126" y="104"/>
                  <a:pt x="138" y="118"/>
                  <a:pt x="144" y="134"/>
                </a:cubicBezTo>
                <a:cubicBezTo>
                  <a:pt x="151" y="150"/>
                  <a:pt x="154" y="166"/>
                  <a:pt x="157" y="183"/>
                </a:cubicBezTo>
                <a:cubicBezTo>
                  <a:pt x="166" y="165"/>
                  <a:pt x="173" y="147"/>
                  <a:pt x="175" y="127"/>
                </a:cubicBezTo>
                <a:cubicBezTo>
                  <a:pt x="178" y="108"/>
                  <a:pt x="174" y="87"/>
                  <a:pt x="162" y="7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AU" sz="2400">
              <a:solidFill>
                <a:schemeClr val="accent2"/>
              </a:solidFill>
            </a:endParaRPr>
          </a:p>
        </p:txBody>
      </p:sp>
      <p:sp>
        <p:nvSpPr>
          <p:cNvPr id="35" name="Freeform 31">
            <a:extLst>
              <a:ext uri="{FF2B5EF4-FFF2-40B4-BE49-F238E27FC236}">
                <a16:creationId xmlns:a16="http://schemas.microsoft.com/office/drawing/2014/main" id="{7E128C2E-8A1E-92BE-748F-7C72825E5015}"/>
              </a:ext>
            </a:extLst>
          </p:cNvPr>
          <p:cNvSpPr>
            <a:spLocks noEditPoints="1"/>
          </p:cNvSpPr>
          <p:nvPr/>
        </p:nvSpPr>
        <p:spPr bwMode="auto">
          <a:xfrm>
            <a:off x="1199456" y="2591231"/>
            <a:ext cx="1182640" cy="2962271"/>
          </a:xfrm>
          <a:custGeom>
            <a:avLst/>
            <a:gdLst>
              <a:gd name="T0" fmla="*/ 316 w 363"/>
              <a:gd name="T1" fmla="*/ 453 h 958"/>
              <a:gd name="T2" fmla="*/ 303 w 363"/>
              <a:gd name="T3" fmla="*/ 444 h 958"/>
              <a:gd name="T4" fmla="*/ 259 w 363"/>
              <a:gd name="T5" fmla="*/ 426 h 958"/>
              <a:gd name="T6" fmla="*/ 307 w 363"/>
              <a:gd name="T7" fmla="*/ 213 h 958"/>
              <a:gd name="T8" fmla="*/ 316 w 363"/>
              <a:gd name="T9" fmla="*/ 198 h 958"/>
              <a:gd name="T10" fmla="*/ 332 w 363"/>
              <a:gd name="T11" fmla="*/ 43 h 958"/>
              <a:gd name="T12" fmla="*/ 308 w 363"/>
              <a:gd name="T13" fmla="*/ 10 h 958"/>
              <a:gd name="T14" fmla="*/ 277 w 363"/>
              <a:gd name="T15" fmla="*/ 0 h 958"/>
              <a:gd name="T16" fmla="*/ 241 w 363"/>
              <a:gd name="T17" fmla="*/ 14 h 958"/>
              <a:gd name="T18" fmla="*/ 213 w 363"/>
              <a:gd name="T19" fmla="*/ 59 h 958"/>
              <a:gd name="T20" fmla="*/ 187 w 363"/>
              <a:gd name="T21" fmla="*/ 142 h 958"/>
              <a:gd name="T22" fmla="*/ 171 w 363"/>
              <a:gd name="T23" fmla="*/ 288 h 958"/>
              <a:gd name="T24" fmla="*/ 59 w 363"/>
              <a:gd name="T25" fmla="*/ 407 h 958"/>
              <a:gd name="T26" fmla="*/ 1 w 363"/>
              <a:gd name="T27" fmla="*/ 541 h 958"/>
              <a:gd name="T28" fmla="*/ 15 w 363"/>
              <a:gd name="T29" fmla="*/ 606 h 958"/>
              <a:gd name="T30" fmla="*/ 79 w 363"/>
              <a:gd name="T31" fmla="*/ 679 h 958"/>
              <a:gd name="T32" fmla="*/ 209 w 363"/>
              <a:gd name="T33" fmla="*/ 739 h 958"/>
              <a:gd name="T34" fmla="*/ 173 w 363"/>
              <a:gd name="T35" fmla="*/ 920 h 958"/>
              <a:gd name="T36" fmla="*/ 131 w 363"/>
              <a:gd name="T37" fmla="*/ 937 h 958"/>
              <a:gd name="T38" fmla="*/ 110 w 363"/>
              <a:gd name="T39" fmla="*/ 933 h 958"/>
              <a:gd name="T40" fmla="*/ 76 w 363"/>
              <a:gd name="T41" fmla="*/ 890 h 958"/>
              <a:gd name="T42" fmla="*/ 77 w 363"/>
              <a:gd name="T43" fmla="*/ 876 h 958"/>
              <a:gd name="T44" fmla="*/ 121 w 363"/>
              <a:gd name="T45" fmla="*/ 886 h 958"/>
              <a:gd name="T46" fmla="*/ 121 w 363"/>
              <a:gd name="T47" fmla="*/ 832 h 958"/>
              <a:gd name="T48" fmla="*/ 66 w 363"/>
              <a:gd name="T49" fmla="*/ 870 h 958"/>
              <a:gd name="T50" fmla="*/ 64 w 363"/>
              <a:gd name="T51" fmla="*/ 877 h 958"/>
              <a:gd name="T52" fmla="*/ 102 w 363"/>
              <a:gd name="T53" fmla="*/ 950 h 958"/>
              <a:gd name="T54" fmla="*/ 111 w 363"/>
              <a:gd name="T55" fmla="*/ 954 h 958"/>
              <a:gd name="T56" fmla="*/ 188 w 363"/>
              <a:gd name="T57" fmla="*/ 941 h 958"/>
              <a:gd name="T58" fmla="*/ 228 w 363"/>
              <a:gd name="T59" fmla="*/ 882 h 958"/>
              <a:gd name="T60" fmla="*/ 349 w 363"/>
              <a:gd name="T61" fmla="*/ 620 h 958"/>
              <a:gd name="T62" fmla="*/ 356 w 363"/>
              <a:gd name="T63" fmla="*/ 600 h 958"/>
              <a:gd name="T64" fmla="*/ 214 w 363"/>
              <a:gd name="T65" fmla="*/ 227 h 958"/>
              <a:gd name="T66" fmla="*/ 228 w 363"/>
              <a:gd name="T67" fmla="*/ 135 h 958"/>
              <a:gd name="T68" fmla="*/ 247 w 363"/>
              <a:gd name="T69" fmla="*/ 70 h 958"/>
              <a:gd name="T70" fmla="*/ 265 w 363"/>
              <a:gd name="T71" fmla="*/ 40 h 958"/>
              <a:gd name="T72" fmla="*/ 276 w 363"/>
              <a:gd name="T73" fmla="*/ 34 h 958"/>
              <a:gd name="T74" fmla="*/ 296 w 363"/>
              <a:gd name="T75" fmla="*/ 45 h 958"/>
              <a:gd name="T76" fmla="*/ 313 w 363"/>
              <a:gd name="T77" fmla="*/ 83 h 958"/>
              <a:gd name="T78" fmla="*/ 293 w 363"/>
              <a:gd name="T79" fmla="*/ 194 h 958"/>
              <a:gd name="T80" fmla="*/ 214 w 363"/>
              <a:gd name="T81" fmla="*/ 227 h 958"/>
              <a:gd name="T82" fmla="*/ 172 w 363"/>
              <a:gd name="T83" fmla="*/ 440 h 958"/>
              <a:gd name="T84" fmla="*/ 137 w 363"/>
              <a:gd name="T85" fmla="*/ 469 h 958"/>
              <a:gd name="T86" fmla="*/ 121 w 363"/>
              <a:gd name="T87" fmla="*/ 496 h 958"/>
              <a:gd name="T88" fmla="*/ 113 w 363"/>
              <a:gd name="T89" fmla="*/ 528 h 958"/>
              <a:gd name="T90" fmla="*/ 113 w 363"/>
              <a:gd name="T91" fmla="*/ 557 h 958"/>
              <a:gd name="T92" fmla="*/ 154 w 363"/>
              <a:gd name="T93" fmla="*/ 635 h 958"/>
              <a:gd name="T94" fmla="*/ 130 w 363"/>
              <a:gd name="T95" fmla="*/ 579 h 958"/>
              <a:gd name="T96" fmla="*/ 149 w 363"/>
              <a:gd name="T97" fmla="*/ 489 h 958"/>
              <a:gd name="T98" fmla="*/ 154 w 363"/>
              <a:gd name="T99" fmla="*/ 483 h 958"/>
              <a:gd name="T100" fmla="*/ 181 w 363"/>
              <a:gd name="T101" fmla="*/ 463 h 958"/>
              <a:gd name="T102" fmla="*/ 325 w 363"/>
              <a:gd name="T103" fmla="*/ 584 h 958"/>
              <a:gd name="T104" fmla="*/ 321 w 363"/>
              <a:gd name="T105" fmla="*/ 595 h 958"/>
              <a:gd name="T106" fmla="*/ 305 w 363"/>
              <a:gd name="T107" fmla="*/ 625 h 958"/>
              <a:gd name="T108" fmla="*/ 254 w 363"/>
              <a:gd name="T109" fmla="*/ 455 h 958"/>
              <a:gd name="T110" fmla="*/ 286 w 363"/>
              <a:gd name="T111" fmla="*/ 469 h 958"/>
              <a:gd name="T112" fmla="*/ 294 w 363"/>
              <a:gd name="T113" fmla="*/ 475 h 958"/>
              <a:gd name="T114" fmla="*/ 327 w 363"/>
              <a:gd name="T115" fmla="*/ 54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3" h="958">
                <a:moveTo>
                  <a:pt x="361" y="535"/>
                </a:moveTo>
                <a:cubicBezTo>
                  <a:pt x="358" y="517"/>
                  <a:pt x="351" y="499"/>
                  <a:pt x="342" y="484"/>
                </a:cubicBezTo>
                <a:cubicBezTo>
                  <a:pt x="337" y="476"/>
                  <a:pt x="332" y="469"/>
                  <a:pt x="326" y="463"/>
                </a:cubicBezTo>
                <a:cubicBezTo>
                  <a:pt x="324" y="461"/>
                  <a:pt x="323" y="460"/>
                  <a:pt x="321" y="458"/>
                </a:cubicBezTo>
                <a:cubicBezTo>
                  <a:pt x="316" y="453"/>
                  <a:pt x="316" y="453"/>
                  <a:pt x="316" y="453"/>
                </a:cubicBezTo>
                <a:cubicBezTo>
                  <a:pt x="313" y="451"/>
                  <a:pt x="313" y="451"/>
                  <a:pt x="313" y="451"/>
                </a:cubicBezTo>
                <a:cubicBezTo>
                  <a:pt x="312" y="450"/>
                  <a:pt x="312" y="450"/>
                  <a:pt x="311" y="449"/>
                </a:cubicBezTo>
                <a:cubicBezTo>
                  <a:pt x="306" y="446"/>
                  <a:pt x="306" y="446"/>
                  <a:pt x="306" y="446"/>
                </a:cubicBezTo>
                <a:cubicBezTo>
                  <a:pt x="304" y="445"/>
                  <a:pt x="304" y="445"/>
                  <a:pt x="304" y="445"/>
                </a:cubicBezTo>
                <a:cubicBezTo>
                  <a:pt x="303" y="444"/>
                  <a:pt x="303" y="444"/>
                  <a:pt x="303" y="444"/>
                </a:cubicBezTo>
                <a:cubicBezTo>
                  <a:pt x="300" y="442"/>
                  <a:pt x="300" y="442"/>
                  <a:pt x="300" y="442"/>
                </a:cubicBezTo>
                <a:cubicBezTo>
                  <a:pt x="295" y="439"/>
                  <a:pt x="295" y="439"/>
                  <a:pt x="295" y="439"/>
                </a:cubicBezTo>
                <a:cubicBezTo>
                  <a:pt x="291" y="437"/>
                  <a:pt x="287" y="435"/>
                  <a:pt x="283" y="433"/>
                </a:cubicBezTo>
                <a:cubicBezTo>
                  <a:pt x="279" y="432"/>
                  <a:pt x="275" y="431"/>
                  <a:pt x="271" y="429"/>
                </a:cubicBezTo>
                <a:cubicBezTo>
                  <a:pt x="267" y="428"/>
                  <a:pt x="263" y="427"/>
                  <a:pt x="259" y="426"/>
                </a:cubicBezTo>
                <a:cubicBezTo>
                  <a:pt x="246" y="424"/>
                  <a:pt x="233" y="424"/>
                  <a:pt x="220" y="425"/>
                </a:cubicBezTo>
                <a:cubicBezTo>
                  <a:pt x="217" y="388"/>
                  <a:pt x="214" y="351"/>
                  <a:pt x="213" y="313"/>
                </a:cubicBezTo>
                <a:cubicBezTo>
                  <a:pt x="225" y="301"/>
                  <a:pt x="237" y="289"/>
                  <a:pt x="249" y="277"/>
                </a:cubicBezTo>
                <a:cubicBezTo>
                  <a:pt x="254" y="272"/>
                  <a:pt x="259" y="266"/>
                  <a:pt x="264" y="261"/>
                </a:cubicBezTo>
                <a:cubicBezTo>
                  <a:pt x="279" y="246"/>
                  <a:pt x="294" y="230"/>
                  <a:pt x="307" y="213"/>
                </a:cubicBezTo>
                <a:cubicBezTo>
                  <a:pt x="308" y="211"/>
                  <a:pt x="308" y="211"/>
                  <a:pt x="308" y="211"/>
                </a:cubicBezTo>
                <a:cubicBezTo>
                  <a:pt x="309" y="210"/>
                  <a:pt x="309" y="210"/>
                  <a:pt x="309" y="210"/>
                </a:cubicBezTo>
                <a:cubicBezTo>
                  <a:pt x="309" y="210"/>
                  <a:pt x="310" y="209"/>
                  <a:pt x="310" y="209"/>
                </a:cubicBezTo>
                <a:cubicBezTo>
                  <a:pt x="312" y="205"/>
                  <a:pt x="312" y="205"/>
                  <a:pt x="312" y="205"/>
                </a:cubicBezTo>
                <a:cubicBezTo>
                  <a:pt x="313" y="203"/>
                  <a:pt x="315" y="201"/>
                  <a:pt x="316" y="198"/>
                </a:cubicBezTo>
                <a:cubicBezTo>
                  <a:pt x="321" y="190"/>
                  <a:pt x="321" y="190"/>
                  <a:pt x="321" y="190"/>
                </a:cubicBezTo>
                <a:cubicBezTo>
                  <a:pt x="325" y="182"/>
                  <a:pt x="325" y="182"/>
                  <a:pt x="325" y="182"/>
                </a:cubicBezTo>
                <a:cubicBezTo>
                  <a:pt x="330" y="172"/>
                  <a:pt x="334" y="161"/>
                  <a:pt x="337" y="149"/>
                </a:cubicBezTo>
                <a:cubicBezTo>
                  <a:pt x="344" y="127"/>
                  <a:pt x="346" y="102"/>
                  <a:pt x="343" y="78"/>
                </a:cubicBezTo>
                <a:cubicBezTo>
                  <a:pt x="341" y="66"/>
                  <a:pt x="337" y="54"/>
                  <a:pt x="332" y="43"/>
                </a:cubicBezTo>
                <a:cubicBezTo>
                  <a:pt x="331" y="41"/>
                  <a:pt x="331" y="40"/>
                  <a:pt x="330" y="38"/>
                </a:cubicBezTo>
                <a:cubicBezTo>
                  <a:pt x="329" y="36"/>
                  <a:pt x="329" y="36"/>
                  <a:pt x="329" y="36"/>
                </a:cubicBezTo>
                <a:cubicBezTo>
                  <a:pt x="328" y="34"/>
                  <a:pt x="328" y="34"/>
                  <a:pt x="328" y="34"/>
                </a:cubicBezTo>
                <a:cubicBezTo>
                  <a:pt x="326" y="31"/>
                  <a:pt x="324" y="28"/>
                  <a:pt x="322" y="26"/>
                </a:cubicBezTo>
                <a:cubicBezTo>
                  <a:pt x="318" y="20"/>
                  <a:pt x="314" y="15"/>
                  <a:pt x="308" y="10"/>
                </a:cubicBezTo>
                <a:cubicBezTo>
                  <a:pt x="302" y="6"/>
                  <a:pt x="294" y="2"/>
                  <a:pt x="286" y="0"/>
                </a:cubicBezTo>
                <a:cubicBezTo>
                  <a:pt x="284" y="0"/>
                  <a:pt x="284" y="0"/>
                  <a:pt x="284" y="0"/>
                </a:cubicBezTo>
                <a:cubicBezTo>
                  <a:pt x="285" y="0"/>
                  <a:pt x="282" y="0"/>
                  <a:pt x="282" y="0"/>
                </a:cubicBezTo>
                <a:cubicBezTo>
                  <a:pt x="280" y="0"/>
                  <a:pt x="280" y="0"/>
                  <a:pt x="280" y="0"/>
                </a:cubicBezTo>
                <a:cubicBezTo>
                  <a:pt x="277" y="0"/>
                  <a:pt x="277" y="0"/>
                  <a:pt x="277" y="0"/>
                </a:cubicBezTo>
                <a:cubicBezTo>
                  <a:pt x="276" y="0"/>
                  <a:pt x="275" y="0"/>
                  <a:pt x="274" y="0"/>
                </a:cubicBezTo>
                <a:cubicBezTo>
                  <a:pt x="273" y="0"/>
                  <a:pt x="271" y="0"/>
                  <a:pt x="270" y="0"/>
                </a:cubicBezTo>
                <a:cubicBezTo>
                  <a:pt x="269" y="0"/>
                  <a:pt x="268" y="1"/>
                  <a:pt x="267" y="1"/>
                </a:cubicBezTo>
                <a:cubicBezTo>
                  <a:pt x="265" y="1"/>
                  <a:pt x="263" y="2"/>
                  <a:pt x="261" y="3"/>
                </a:cubicBezTo>
                <a:cubicBezTo>
                  <a:pt x="253" y="5"/>
                  <a:pt x="247" y="10"/>
                  <a:pt x="241" y="14"/>
                </a:cubicBezTo>
                <a:cubicBezTo>
                  <a:pt x="236" y="19"/>
                  <a:pt x="232" y="24"/>
                  <a:pt x="228" y="30"/>
                </a:cubicBezTo>
                <a:cubicBezTo>
                  <a:pt x="224" y="35"/>
                  <a:pt x="221" y="40"/>
                  <a:pt x="218" y="46"/>
                </a:cubicBezTo>
                <a:cubicBezTo>
                  <a:pt x="217" y="49"/>
                  <a:pt x="216" y="52"/>
                  <a:pt x="214" y="54"/>
                </a:cubicBezTo>
                <a:cubicBezTo>
                  <a:pt x="213" y="57"/>
                  <a:pt x="213" y="57"/>
                  <a:pt x="213" y="57"/>
                </a:cubicBezTo>
                <a:cubicBezTo>
                  <a:pt x="213" y="59"/>
                  <a:pt x="213" y="59"/>
                  <a:pt x="213" y="59"/>
                </a:cubicBezTo>
                <a:cubicBezTo>
                  <a:pt x="211" y="63"/>
                  <a:pt x="211" y="63"/>
                  <a:pt x="211" y="63"/>
                </a:cubicBezTo>
                <a:cubicBezTo>
                  <a:pt x="205" y="78"/>
                  <a:pt x="205" y="78"/>
                  <a:pt x="205" y="78"/>
                </a:cubicBezTo>
                <a:cubicBezTo>
                  <a:pt x="203" y="83"/>
                  <a:pt x="202" y="89"/>
                  <a:pt x="200" y="94"/>
                </a:cubicBezTo>
                <a:cubicBezTo>
                  <a:pt x="196" y="105"/>
                  <a:pt x="194" y="116"/>
                  <a:pt x="191" y="126"/>
                </a:cubicBezTo>
                <a:cubicBezTo>
                  <a:pt x="189" y="132"/>
                  <a:pt x="188" y="137"/>
                  <a:pt x="187" y="142"/>
                </a:cubicBezTo>
                <a:cubicBezTo>
                  <a:pt x="186" y="148"/>
                  <a:pt x="184" y="153"/>
                  <a:pt x="183" y="159"/>
                </a:cubicBezTo>
                <a:cubicBezTo>
                  <a:pt x="182" y="164"/>
                  <a:pt x="181" y="169"/>
                  <a:pt x="180" y="175"/>
                </a:cubicBezTo>
                <a:cubicBezTo>
                  <a:pt x="180" y="180"/>
                  <a:pt x="179" y="186"/>
                  <a:pt x="178" y="191"/>
                </a:cubicBezTo>
                <a:cubicBezTo>
                  <a:pt x="176" y="202"/>
                  <a:pt x="175" y="213"/>
                  <a:pt x="174" y="223"/>
                </a:cubicBezTo>
                <a:cubicBezTo>
                  <a:pt x="172" y="245"/>
                  <a:pt x="171" y="266"/>
                  <a:pt x="171" y="288"/>
                </a:cubicBezTo>
                <a:cubicBezTo>
                  <a:pt x="171" y="296"/>
                  <a:pt x="171" y="305"/>
                  <a:pt x="171" y="314"/>
                </a:cubicBezTo>
                <a:cubicBezTo>
                  <a:pt x="162" y="320"/>
                  <a:pt x="154" y="326"/>
                  <a:pt x="146" y="332"/>
                </a:cubicBezTo>
                <a:cubicBezTo>
                  <a:pt x="128" y="345"/>
                  <a:pt x="111" y="358"/>
                  <a:pt x="94" y="372"/>
                </a:cubicBezTo>
                <a:cubicBezTo>
                  <a:pt x="86" y="380"/>
                  <a:pt x="78" y="387"/>
                  <a:pt x="70" y="395"/>
                </a:cubicBezTo>
                <a:cubicBezTo>
                  <a:pt x="66" y="399"/>
                  <a:pt x="62" y="403"/>
                  <a:pt x="59" y="407"/>
                </a:cubicBezTo>
                <a:cubicBezTo>
                  <a:pt x="55" y="411"/>
                  <a:pt x="52" y="415"/>
                  <a:pt x="48" y="420"/>
                </a:cubicBezTo>
                <a:cubicBezTo>
                  <a:pt x="41" y="428"/>
                  <a:pt x="35" y="438"/>
                  <a:pt x="29" y="447"/>
                </a:cubicBezTo>
                <a:cubicBezTo>
                  <a:pt x="24" y="457"/>
                  <a:pt x="19" y="466"/>
                  <a:pt x="14" y="477"/>
                </a:cubicBezTo>
                <a:cubicBezTo>
                  <a:pt x="10" y="487"/>
                  <a:pt x="7" y="497"/>
                  <a:pt x="4" y="508"/>
                </a:cubicBezTo>
                <a:cubicBezTo>
                  <a:pt x="2" y="519"/>
                  <a:pt x="1" y="530"/>
                  <a:pt x="1" y="541"/>
                </a:cubicBezTo>
                <a:cubicBezTo>
                  <a:pt x="0" y="544"/>
                  <a:pt x="0" y="547"/>
                  <a:pt x="1" y="550"/>
                </a:cubicBezTo>
                <a:cubicBezTo>
                  <a:pt x="1" y="553"/>
                  <a:pt x="1" y="555"/>
                  <a:pt x="1" y="558"/>
                </a:cubicBezTo>
                <a:cubicBezTo>
                  <a:pt x="2" y="567"/>
                  <a:pt x="2" y="567"/>
                  <a:pt x="2" y="567"/>
                </a:cubicBezTo>
                <a:cubicBezTo>
                  <a:pt x="3" y="570"/>
                  <a:pt x="3" y="572"/>
                  <a:pt x="4" y="575"/>
                </a:cubicBezTo>
                <a:cubicBezTo>
                  <a:pt x="6" y="586"/>
                  <a:pt x="10" y="596"/>
                  <a:pt x="15" y="606"/>
                </a:cubicBezTo>
                <a:cubicBezTo>
                  <a:pt x="24" y="627"/>
                  <a:pt x="38" y="644"/>
                  <a:pt x="54" y="659"/>
                </a:cubicBezTo>
                <a:cubicBezTo>
                  <a:pt x="60" y="664"/>
                  <a:pt x="60" y="664"/>
                  <a:pt x="60" y="664"/>
                </a:cubicBezTo>
                <a:cubicBezTo>
                  <a:pt x="66" y="670"/>
                  <a:pt x="66" y="670"/>
                  <a:pt x="66" y="670"/>
                </a:cubicBezTo>
                <a:cubicBezTo>
                  <a:pt x="73" y="675"/>
                  <a:pt x="73" y="675"/>
                  <a:pt x="73" y="675"/>
                </a:cubicBezTo>
                <a:cubicBezTo>
                  <a:pt x="79" y="679"/>
                  <a:pt x="79" y="679"/>
                  <a:pt x="79" y="679"/>
                </a:cubicBezTo>
                <a:cubicBezTo>
                  <a:pt x="86" y="684"/>
                  <a:pt x="86" y="684"/>
                  <a:pt x="86" y="684"/>
                </a:cubicBezTo>
                <a:cubicBezTo>
                  <a:pt x="89" y="685"/>
                  <a:pt x="91" y="686"/>
                  <a:pt x="93" y="688"/>
                </a:cubicBezTo>
                <a:cubicBezTo>
                  <a:pt x="98" y="690"/>
                  <a:pt x="103" y="693"/>
                  <a:pt x="108" y="695"/>
                </a:cubicBezTo>
                <a:cubicBezTo>
                  <a:pt x="139" y="710"/>
                  <a:pt x="174" y="717"/>
                  <a:pt x="208" y="715"/>
                </a:cubicBezTo>
                <a:cubicBezTo>
                  <a:pt x="209" y="723"/>
                  <a:pt x="209" y="731"/>
                  <a:pt x="209" y="739"/>
                </a:cubicBezTo>
                <a:cubicBezTo>
                  <a:pt x="210" y="772"/>
                  <a:pt x="210" y="803"/>
                  <a:pt x="207" y="833"/>
                </a:cubicBezTo>
                <a:cubicBezTo>
                  <a:pt x="205" y="861"/>
                  <a:pt x="199" y="888"/>
                  <a:pt x="185" y="907"/>
                </a:cubicBezTo>
                <a:cubicBezTo>
                  <a:pt x="182" y="912"/>
                  <a:pt x="178" y="916"/>
                  <a:pt x="174" y="920"/>
                </a:cubicBezTo>
                <a:cubicBezTo>
                  <a:pt x="174" y="920"/>
                  <a:pt x="174" y="919"/>
                  <a:pt x="174" y="920"/>
                </a:cubicBezTo>
                <a:cubicBezTo>
                  <a:pt x="173" y="920"/>
                  <a:pt x="173" y="920"/>
                  <a:pt x="173" y="920"/>
                </a:cubicBezTo>
                <a:cubicBezTo>
                  <a:pt x="173" y="921"/>
                  <a:pt x="173" y="921"/>
                  <a:pt x="173" y="921"/>
                </a:cubicBezTo>
                <a:cubicBezTo>
                  <a:pt x="171" y="922"/>
                  <a:pt x="171" y="922"/>
                  <a:pt x="171" y="922"/>
                </a:cubicBezTo>
                <a:cubicBezTo>
                  <a:pt x="168" y="925"/>
                  <a:pt x="168" y="925"/>
                  <a:pt x="168" y="925"/>
                </a:cubicBezTo>
                <a:cubicBezTo>
                  <a:pt x="165" y="926"/>
                  <a:pt x="163" y="928"/>
                  <a:pt x="161" y="929"/>
                </a:cubicBezTo>
                <a:cubicBezTo>
                  <a:pt x="151" y="934"/>
                  <a:pt x="141" y="936"/>
                  <a:pt x="131" y="937"/>
                </a:cubicBezTo>
                <a:cubicBezTo>
                  <a:pt x="126" y="937"/>
                  <a:pt x="121" y="936"/>
                  <a:pt x="117" y="935"/>
                </a:cubicBezTo>
                <a:cubicBezTo>
                  <a:pt x="115" y="935"/>
                  <a:pt x="114" y="934"/>
                  <a:pt x="113" y="934"/>
                </a:cubicBezTo>
                <a:cubicBezTo>
                  <a:pt x="112" y="933"/>
                  <a:pt x="112" y="933"/>
                  <a:pt x="112" y="933"/>
                </a:cubicBezTo>
                <a:cubicBezTo>
                  <a:pt x="111" y="933"/>
                  <a:pt x="111" y="933"/>
                  <a:pt x="111" y="933"/>
                </a:cubicBezTo>
                <a:cubicBezTo>
                  <a:pt x="110" y="933"/>
                  <a:pt x="110" y="933"/>
                  <a:pt x="110" y="933"/>
                </a:cubicBezTo>
                <a:cubicBezTo>
                  <a:pt x="110" y="933"/>
                  <a:pt x="110" y="933"/>
                  <a:pt x="110" y="933"/>
                </a:cubicBezTo>
                <a:cubicBezTo>
                  <a:pt x="109" y="932"/>
                  <a:pt x="108" y="932"/>
                  <a:pt x="107" y="931"/>
                </a:cubicBezTo>
                <a:cubicBezTo>
                  <a:pt x="105" y="931"/>
                  <a:pt x="105" y="930"/>
                  <a:pt x="104" y="930"/>
                </a:cubicBezTo>
                <a:cubicBezTo>
                  <a:pt x="96" y="925"/>
                  <a:pt x="89" y="919"/>
                  <a:pt x="85" y="912"/>
                </a:cubicBezTo>
                <a:cubicBezTo>
                  <a:pt x="80" y="905"/>
                  <a:pt x="77" y="897"/>
                  <a:pt x="76" y="890"/>
                </a:cubicBezTo>
                <a:cubicBezTo>
                  <a:pt x="76" y="886"/>
                  <a:pt x="76" y="882"/>
                  <a:pt x="76" y="879"/>
                </a:cubicBezTo>
                <a:cubicBezTo>
                  <a:pt x="76" y="877"/>
                  <a:pt x="76" y="877"/>
                  <a:pt x="76" y="877"/>
                </a:cubicBezTo>
                <a:cubicBezTo>
                  <a:pt x="76" y="878"/>
                  <a:pt x="76" y="877"/>
                  <a:pt x="76" y="877"/>
                </a:cubicBezTo>
                <a:cubicBezTo>
                  <a:pt x="76" y="877"/>
                  <a:pt x="76" y="877"/>
                  <a:pt x="76" y="877"/>
                </a:cubicBezTo>
                <a:cubicBezTo>
                  <a:pt x="77" y="876"/>
                  <a:pt x="77" y="876"/>
                  <a:pt x="77" y="876"/>
                </a:cubicBezTo>
                <a:cubicBezTo>
                  <a:pt x="77" y="875"/>
                  <a:pt x="77" y="874"/>
                  <a:pt x="77" y="873"/>
                </a:cubicBezTo>
                <a:cubicBezTo>
                  <a:pt x="78" y="872"/>
                  <a:pt x="78" y="870"/>
                  <a:pt x="79" y="869"/>
                </a:cubicBezTo>
                <a:cubicBezTo>
                  <a:pt x="83" y="858"/>
                  <a:pt x="90" y="850"/>
                  <a:pt x="98" y="845"/>
                </a:cubicBezTo>
                <a:cubicBezTo>
                  <a:pt x="95" y="849"/>
                  <a:pt x="94" y="854"/>
                  <a:pt x="94" y="859"/>
                </a:cubicBezTo>
                <a:cubicBezTo>
                  <a:pt x="94" y="874"/>
                  <a:pt x="106" y="886"/>
                  <a:pt x="121" y="886"/>
                </a:cubicBezTo>
                <a:cubicBezTo>
                  <a:pt x="136" y="886"/>
                  <a:pt x="148" y="874"/>
                  <a:pt x="148" y="859"/>
                </a:cubicBezTo>
                <a:cubicBezTo>
                  <a:pt x="148" y="847"/>
                  <a:pt x="141" y="837"/>
                  <a:pt x="131" y="834"/>
                </a:cubicBezTo>
                <a:cubicBezTo>
                  <a:pt x="131" y="833"/>
                  <a:pt x="131" y="833"/>
                  <a:pt x="131" y="833"/>
                </a:cubicBezTo>
                <a:cubicBezTo>
                  <a:pt x="131" y="833"/>
                  <a:pt x="130" y="833"/>
                  <a:pt x="130" y="833"/>
                </a:cubicBezTo>
                <a:cubicBezTo>
                  <a:pt x="127" y="832"/>
                  <a:pt x="124" y="832"/>
                  <a:pt x="121" y="832"/>
                </a:cubicBezTo>
                <a:cubicBezTo>
                  <a:pt x="121" y="832"/>
                  <a:pt x="120" y="832"/>
                  <a:pt x="120" y="832"/>
                </a:cubicBezTo>
                <a:cubicBezTo>
                  <a:pt x="114" y="832"/>
                  <a:pt x="106" y="832"/>
                  <a:pt x="98" y="836"/>
                </a:cubicBezTo>
                <a:cubicBezTo>
                  <a:pt x="93" y="838"/>
                  <a:pt x="87" y="842"/>
                  <a:pt x="82" y="846"/>
                </a:cubicBezTo>
                <a:cubicBezTo>
                  <a:pt x="77" y="851"/>
                  <a:pt x="72" y="857"/>
                  <a:pt x="68" y="864"/>
                </a:cubicBezTo>
                <a:cubicBezTo>
                  <a:pt x="67" y="866"/>
                  <a:pt x="66" y="868"/>
                  <a:pt x="66" y="870"/>
                </a:cubicBezTo>
                <a:cubicBezTo>
                  <a:pt x="65" y="871"/>
                  <a:pt x="65" y="872"/>
                  <a:pt x="65" y="873"/>
                </a:cubicBezTo>
                <a:cubicBezTo>
                  <a:pt x="64" y="874"/>
                  <a:pt x="64" y="874"/>
                  <a:pt x="64" y="874"/>
                </a:cubicBezTo>
                <a:cubicBezTo>
                  <a:pt x="64" y="874"/>
                  <a:pt x="64" y="874"/>
                  <a:pt x="64" y="874"/>
                </a:cubicBezTo>
                <a:cubicBezTo>
                  <a:pt x="64" y="875"/>
                  <a:pt x="64" y="874"/>
                  <a:pt x="64" y="875"/>
                </a:cubicBezTo>
                <a:cubicBezTo>
                  <a:pt x="64" y="877"/>
                  <a:pt x="64" y="877"/>
                  <a:pt x="64" y="877"/>
                </a:cubicBezTo>
                <a:cubicBezTo>
                  <a:pt x="63" y="881"/>
                  <a:pt x="63" y="886"/>
                  <a:pt x="63" y="891"/>
                </a:cubicBezTo>
                <a:cubicBezTo>
                  <a:pt x="63" y="900"/>
                  <a:pt x="66" y="911"/>
                  <a:pt x="71" y="920"/>
                </a:cubicBezTo>
                <a:cubicBezTo>
                  <a:pt x="76" y="930"/>
                  <a:pt x="84" y="939"/>
                  <a:pt x="94" y="946"/>
                </a:cubicBezTo>
                <a:cubicBezTo>
                  <a:pt x="95" y="947"/>
                  <a:pt x="97" y="948"/>
                  <a:pt x="98" y="948"/>
                </a:cubicBezTo>
                <a:cubicBezTo>
                  <a:pt x="99" y="949"/>
                  <a:pt x="101" y="950"/>
                  <a:pt x="102" y="950"/>
                </a:cubicBezTo>
                <a:cubicBezTo>
                  <a:pt x="102" y="950"/>
                  <a:pt x="103" y="951"/>
                  <a:pt x="103" y="951"/>
                </a:cubicBezTo>
                <a:cubicBezTo>
                  <a:pt x="103" y="951"/>
                  <a:pt x="103" y="951"/>
                  <a:pt x="103" y="951"/>
                </a:cubicBezTo>
                <a:cubicBezTo>
                  <a:pt x="104" y="951"/>
                  <a:pt x="104" y="951"/>
                  <a:pt x="104" y="951"/>
                </a:cubicBezTo>
                <a:cubicBezTo>
                  <a:pt x="106" y="952"/>
                  <a:pt x="106" y="952"/>
                  <a:pt x="106" y="952"/>
                </a:cubicBezTo>
                <a:cubicBezTo>
                  <a:pt x="108" y="953"/>
                  <a:pt x="109" y="953"/>
                  <a:pt x="111" y="954"/>
                </a:cubicBezTo>
                <a:cubicBezTo>
                  <a:pt x="117" y="956"/>
                  <a:pt x="124" y="957"/>
                  <a:pt x="130" y="958"/>
                </a:cubicBezTo>
                <a:cubicBezTo>
                  <a:pt x="144" y="958"/>
                  <a:pt x="158" y="956"/>
                  <a:pt x="171" y="950"/>
                </a:cubicBezTo>
                <a:cubicBezTo>
                  <a:pt x="174" y="949"/>
                  <a:pt x="178" y="947"/>
                  <a:pt x="181" y="945"/>
                </a:cubicBezTo>
                <a:cubicBezTo>
                  <a:pt x="182" y="944"/>
                  <a:pt x="184" y="943"/>
                  <a:pt x="186" y="942"/>
                </a:cubicBezTo>
                <a:cubicBezTo>
                  <a:pt x="188" y="941"/>
                  <a:pt x="188" y="941"/>
                  <a:pt x="188" y="941"/>
                </a:cubicBezTo>
                <a:cubicBezTo>
                  <a:pt x="189" y="940"/>
                  <a:pt x="189" y="940"/>
                  <a:pt x="189" y="940"/>
                </a:cubicBezTo>
                <a:cubicBezTo>
                  <a:pt x="189" y="939"/>
                  <a:pt x="189" y="939"/>
                  <a:pt x="189" y="939"/>
                </a:cubicBezTo>
                <a:cubicBezTo>
                  <a:pt x="189" y="940"/>
                  <a:pt x="190" y="939"/>
                  <a:pt x="190" y="939"/>
                </a:cubicBezTo>
                <a:cubicBezTo>
                  <a:pt x="196" y="934"/>
                  <a:pt x="201" y="929"/>
                  <a:pt x="206" y="923"/>
                </a:cubicBezTo>
                <a:cubicBezTo>
                  <a:pt x="216" y="911"/>
                  <a:pt x="223" y="897"/>
                  <a:pt x="228" y="882"/>
                </a:cubicBezTo>
                <a:cubicBezTo>
                  <a:pt x="233" y="867"/>
                  <a:pt x="236" y="852"/>
                  <a:pt x="238" y="836"/>
                </a:cubicBezTo>
                <a:cubicBezTo>
                  <a:pt x="242" y="805"/>
                  <a:pt x="244" y="773"/>
                  <a:pt x="245" y="739"/>
                </a:cubicBezTo>
                <a:cubicBezTo>
                  <a:pt x="245" y="729"/>
                  <a:pt x="245" y="718"/>
                  <a:pt x="245" y="708"/>
                </a:cubicBezTo>
                <a:cubicBezTo>
                  <a:pt x="281" y="697"/>
                  <a:pt x="312" y="675"/>
                  <a:pt x="333" y="646"/>
                </a:cubicBezTo>
                <a:cubicBezTo>
                  <a:pt x="339" y="638"/>
                  <a:pt x="344" y="629"/>
                  <a:pt x="349" y="620"/>
                </a:cubicBezTo>
                <a:cubicBezTo>
                  <a:pt x="350" y="618"/>
                  <a:pt x="351" y="616"/>
                  <a:pt x="352" y="613"/>
                </a:cubicBezTo>
                <a:cubicBezTo>
                  <a:pt x="353" y="610"/>
                  <a:pt x="353" y="610"/>
                  <a:pt x="353" y="610"/>
                </a:cubicBezTo>
                <a:cubicBezTo>
                  <a:pt x="354" y="608"/>
                  <a:pt x="354" y="608"/>
                  <a:pt x="354" y="608"/>
                </a:cubicBezTo>
                <a:cubicBezTo>
                  <a:pt x="354" y="606"/>
                  <a:pt x="354" y="606"/>
                  <a:pt x="354" y="606"/>
                </a:cubicBezTo>
                <a:cubicBezTo>
                  <a:pt x="356" y="600"/>
                  <a:pt x="356" y="600"/>
                  <a:pt x="356" y="600"/>
                </a:cubicBezTo>
                <a:cubicBezTo>
                  <a:pt x="357" y="598"/>
                  <a:pt x="357" y="598"/>
                  <a:pt x="357" y="598"/>
                </a:cubicBezTo>
                <a:cubicBezTo>
                  <a:pt x="358" y="596"/>
                  <a:pt x="358" y="596"/>
                  <a:pt x="358" y="596"/>
                </a:cubicBezTo>
                <a:cubicBezTo>
                  <a:pt x="359" y="592"/>
                  <a:pt x="359" y="592"/>
                  <a:pt x="359" y="592"/>
                </a:cubicBezTo>
                <a:cubicBezTo>
                  <a:pt x="363" y="573"/>
                  <a:pt x="363" y="554"/>
                  <a:pt x="361" y="535"/>
                </a:cubicBezTo>
                <a:close/>
                <a:moveTo>
                  <a:pt x="214" y="227"/>
                </a:moveTo>
                <a:cubicBezTo>
                  <a:pt x="215" y="217"/>
                  <a:pt x="216" y="206"/>
                  <a:pt x="217" y="196"/>
                </a:cubicBezTo>
                <a:cubicBezTo>
                  <a:pt x="218" y="191"/>
                  <a:pt x="219" y="186"/>
                  <a:pt x="219" y="181"/>
                </a:cubicBezTo>
                <a:cubicBezTo>
                  <a:pt x="220" y="176"/>
                  <a:pt x="221" y="171"/>
                  <a:pt x="222" y="166"/>
                </a:cubicBezTo>
                <a:cubicBezTo>
                  <a:pt x="222" y="160"/>
                  <a:pt x="223" y="155"/>
                  <a:pt x="224" y="150"/>
                </a:cubicBezTo>
                <a:cubicBezTo>
                  <a:pt x="226" y="145"/>
                  <a:pt x="226" y="140"/>
                  <a:pt x="228" y="135"/>
                </a:cubicBezTo>
                <a:cubicBezTo>
                  <a:pt x="230" y="125"/>
                  <a:pt x="232" y="115"/>
                  <a:pt x="235" y="105"/>
                </a:cubicBezTo>
                <a:cubicBezTo>
                  <a:pt x="237" y="100"/>
                  <a:pt x="238" y="96"/>
                  <a:pt x="240" y="90"/>
                </a:cubicBezTo>
                <a:cubicBezTo>
                  <a:pt x="245" y="75"/>
                  <a:pt x="245" y="75"/>
                  <a:pt x="245" y="75"/>
                </a:cubicBezTo>
                <a:cubicBezTo>
                  <a:pt x="247" y="71"/>
                  <a:pt x="247" y="71"/>
                  <a:pt x="247" y="71"/>
                </a:cubicBezTo>
                <a:cubicBezTo>
                  <a:pt x="247" y="70"/>
                  <a:pt x="247" y="70"/>
                  <a:pt x="247" y="70"/>
                </a:cubicBezTo>
                <a:cubicBezTo>
                  <a:pt x="247" y="70"/>
                  <a:pt x="247" y="70"/>
                  <a:pt x="247" y="70"/>
                </a:cubicBezTo>
                <a:cubicBezTo>
                  <a:pt x="248" y="68"/>
                  <a:pt x="248" y="68"/>
                  <a:pt x="248" y="68"/>
                </a:cubicBezTo>
                <a:cubicBezTo>
                  <a:pt x="249" y="66"/>
                  <a:pt x="250" y="64"/>
                  <a:pt x="251" y="62"/>
                </a:cubicBezTo>
                <a:cubicBezTo>
                  <a:pt x="252" y="57"/>
                  <a:pt x="255" y="53"/>
                  <a:pt x="257" y="50"/>
                </a:cubicBezTo>
                <a:cubicBezTo>
                  <a:pt x="260" y="46"/>
                  <a:pt x="262" y="43"/>
                  <a:pt x="265" y="40"/>
                </a:cubicBezTo>
                <a:cubicBezTo>
                  <a:pt x="268" y="38"/>
                  <a:pt x="270" y="36"/>
                  <a:pt x="273" y="35"/>
                </a:cubicBezTo>
                <a:cubicBezTo>
                  <a:pt x="273" y="34"/>
                  <a:pt x="274" y="34"/>
                  <a:pt x="275" y="34"/>
                </a:cubicBezTo>
                <a:cubicBezTo>
                  <a:pt x="275" y="34"/>
                  <a:pt x="275" y="34"/>
                  <a:pt x="275" y="34"/>
                </a:cubicBezTo>
                <a:cubicBezTo>
                  <a:pt x="276" y="34"/>
                  <a:pt x="276" y="34"/>
                  <a:pt x="276" y="34"/>
                </a:cubicBezTo>
                <a:cubicBezTo>
                  <a:pt x="276" y="34"/>
                  <a:pt x="276" y="34"/>
                  <a:pt x="276" y="34"/>
                </a:cubicBezTo>
                <a:cubicBezTo>
                  <a:pt x="278" y="34"/>
                  <a:pt x="278" y="34"/>
                  <a:pt x="278" y="34"/>
                </a:cubicBezTo>
                <a:cubicBezTo>
                  <a:pt x="280" y="34"/>
                  <a:pt x="280" y="34"/>
                  <a:pt x="280" y="34"/>
                </a:cubicBezTo>
                <a:cubicBezTo>
                  <a:pt x="280" y="34"/>
                  <a:pt x="280" y="34"/>
                  <a:pt x="280" y="34"/>
                </a:cubicBezTo>
                <a:cubicBezTo>
                  <a:pt x="283" y="34"/>
                  <a:pt x="285" y="35"/>
                  <a:pt x="288" y="37"/>
                </a:cubicBezTo>
                <a:cubicBezTo>
                  <a:pt x="291" y="39"/>
                  <a:pt x="294" y="42"/>
                  <a:pt x="296" y="45"/>
                </a:cubicBezTo>
                <a:cubicBezTo>
                  <a:pt x="298" y="46"/>
                  <a:pt x="299" y="48"/>
                  <a:pt x="300" y="50"/>
                </a:cubicBezTo>
                <a:cubicBezTo>
                  <a:pt x="301" y="51"/>
                  <a:pt x="301" y="51"/>
                  <a:pt x="301" y="51"/>
                </a:cubicBezTo>
                <a:cubicBezTo>
                  <a:pt x="302" y="53"/>
                  <a:pt x="302" y="53"/>
                  <a:pt x="302" y="53"/>
                </a:cubicBezTo>
                <a:cubicBezTo>
                  <a:pt x="302" y="54"/>
                  <a:pt x="303" y="55"/>
                  <a:pt x="304" y="56"/>
                </a:cubicBezTo>
                <a:cubicBezTo>
                  <a:pt x="308" y="65"/>
                  <a:pt x="311" y="74"/>
                  <a:pt x="313" y="83"/>
                </a:cubicBezTo>
                <a:cubicBezTo>
                  <a:pt x="317" y="102"/>
                  <a:pt x="317" y="123"/>
                  <a:pt x="312" y="143"/>
                </a:cubicBezTo>
                <a:cubicBezTo>
                  <a:pt x="310" y="153"/>
                  <a:pt x="307" y="163"/>
                  <a:pt x="303" y="173"/>
                </a:cubicBezTo>
                <a:cubicBezTo>
                  <a:pt x="300" y="180"/>
                  <a:pt x="300" y="180"/>
                  <a:pt x="300" y="180"/>
                </a:cubicBezTo>
                <a:cubicBezTo>
                  <a:pt x="297" y="187"/>
                  <a:pt x="297" y="187"/>
                  <a:pt x="297" y="187"/>
                </a:cubicBezTo>
                <a:cubicBezTo>
                  <a:pt x="296" y="189"/>
                  <a:pt x="294" y="191"/>
                  <a:pt x="293" y="194"/>
                </a:cubicBezTo>
                <a:cubicBezTo>
                  <a:pt x="291" y="197"/>
                  <a:pt x="291" y="197"/>
                  <a:pt x="291" y="197"/>
                </a:cubicBezTo>
                <a:cubicBezTo>
                  <a:pt x="289" y="200"/>
                  <a:pt x="289" y="200"/>
                  <a:pt x="289" y="200"/>
                </a:cubicBezTo>
                <a:cubicBezTo>
                  <a:pt x="278" y="218"/>
                  <a:pt x="264" y="235"/>
                  <a:pt x="249" y="250"/>
                </a:cubicBezTo>
                <a:cubicBezTo>
                  <a:pt x="237" y="261"/>
                  <a:pt x="225" y="272"/>
                  <a:pt x="212" y="282"/>
                </a:cubicBezTo>
                <a:cubicBezTo>
                  <a:pt x="212" y="264"/>
                  <a:pt x="213" y="245"/>
                  <a:pt x="214" y="227"/>
                </a:cubicBezTo>
                <a:close/>
                <a:moveTo>
                  <a:pt x="149" y="677"/>
                </a:moveTo>
                <a:cubicBezTo>
                  <a:pt x="16" y="637"/>
                  <a:pt x="34" y="470"/>
                  <a:pt x="172" y="352"/>
                </a:cubicBezTo>
                <a:cubicBezTo>
                  <a:pt x="172" y="372"/>
                  <a:pt x="174" y="392"/>
                  <a:pt x="176" y="412"/>
                </a:cubicBezTo>
                <a:cubicBezTo>
                  <a:pt x="176" y="420"/>
                  <a:pt x="177" y="429"/>
                  <a:pt x="178" y="438"/>
                </a:cubicBezTo>
                <a:cubicBezTo>
                  <a:pt x="176" y="438"/>
                  <a:pt x="174" y="439"/>
                  <a:pt x="172" y="440"/>
                </a:cubicBezTo>
                <a:cubicBezTo>
                  <a:pt x="166" y="444"/>
                  <a:pt x="161" y="448"/>
                  <a:pt x="155" y="452"/>
                </a:cubicBezTo>
                <a:cubicBezTo>
                  <a:pt x="153" y="454"/>
                  <a:pt x="150" y="456"/>
                  <a:pt x="148" y="458"/>
                </a:cubicBezTo>
                <a:cubicBezTo>
                  <a:pt x="145" y="460"/>
                  <a:pt x="143" y="463"/>
                  <a:pt x="141" y="465"/>
                </a:cubicBezTo>
                <a:cubicBezTo>
                  <a:pt x="140" y="466"/>
                  <a:pt x="139" y="467"/>
                  <a:pt x="139" y="467"/>
                </a:cubicBezTo>
                <a:cubicBezTo>
                  <a:pt x="137" y="469"/>
                  <a:pt x="137" y="469"/>
                  <a:pt x="137" y="469"/>
                </a:cubicBezTo>
                <a:cubicBezTo>
                  <a:pt x="135" y="472"/>
                  <a:pt x="135" y="472"/>
                  <a:pt x="135" y="472"/>
                </a:cubicBezTo>
                <a:cubicBezTo>
                  <a:pt x="134" y="474"/>
                  <a:pt x="133" y="475"/>
                  <a:pt x="132" y="476"/>
                </a:cubicBezTo>
                <a:cubicBezTo>
                  <a:pt x="131" y="477"/>
                  <a:pt x="130" y="479"/>
                  <a:pt x="129" y="480"/>
                </a:cubicBezTo>
                <a:cubicBezTo>
                  <a:pt x="128" y="483"/>
                  <a:pt x="126" y="485"/>
                  <a:pt x="125" y="488"/>
                </a:cubicBezTo>
                <a:cubicBezTo>
                  <a:pt x="124" y="491"/>
                  <a:pt x="122" y="493"/>
                  <a:pt x="121" y="496"/>
                </a:cubicBezTo>
                <a:cubicBezTo>
                  <a:pt x="120" y="499"/>
                  <a:pt x="119" y="502"/>
                  <a:pt x="118" y="504"/>
                </a:cubicBezTo>
                <a:cubicBezTo>
                  <a:pt x="118" y="506"/>
                  <a:pt x="117" y="507"/>
                  <a:pt x="117" y="508"/>
                </a:cubicBezTo>
                <a:cubicBezTo>
                  <a:pt x="116" y="510"/>
                  <a:pt x="116" y="511"/>
                  <a:pt x="116" y="512"/>
                </a:cubicBezTo>
                <a:cubicBezTo>
                  <a:pt x="115" y="515"/>
                  <a:pt x="114" y="518"/>
                  <a:pt x="114" y="520"/>
                </a:cubicBezTo>
                <a:cubicBezTo>
                  <a:pt x="114" y="523"/>
                  <a:pt x="113" y="525"/>
                  <a:pt x="113" y="528"/>
                </a:cubicBezTo>
                <a:cubicBezTo>
                  <a:pt x="112" y="531"/>
                  <a:pt x="112" y="533"/>
                  <a:pt x="112" y="536"/>
                </a:cubicBezTo>
                <a:cubicBezTo>
                  <a:pt x="112" y="538"/>
                  <a:pt x="112" y="541"/>
                  <a:pt x="112" y="543"/>
                </a:cubicBezTo>
                <a:cubicBezTo>
                  <a:pt x="112" y="546"/>
                  <a:pt x="112" y="548"/>
                  <a:pt x="112" y="550"/>
                </a:cubicBezTo>
                <a:cubicBezTo>
                  <a:pt x="112" y="551"/>
                  <a:pt x="112" y="553"/>
                  <a:pt x="112" y="554"/>
                </a:cubicBezTo>
                <a:cubicBezTo>
                  <a:pt x="113" y="555"/>
                  <a:pt x="113" y="556"/>
                  <a:pt x="113" y="557"/>
                </a:cubicBezTo>
                <a:cubicBezTo>
                  <a:pt x="113" y="562"/>
                  <a:pt x="114" y="566"/>
                  <a:pt x="115" y="570"/>
                </a:cubicBezTo>
                <a:cubicBezTo>
                  <a:pt x="116" y="572"/>
                  <a:pt x="116" y="574"/>
                  <a:pt x="116" y="576"/>
                </a:cubicBezTo>
                <a:cubicBezTo>
                  <a:pt x="117" y="578"/>
                  <a:pt x="118" y="580"/>
                  <a:pt x="118" y="582"/>
                </a:cubicBezTo>
                <a:cubicBezTo>
                  <a:pt x="123" y="597"/>
                  <a:pt x="130" y="609"/>
                  <a:pt x="137" y="617"/>
                </a:cubicBezTo>
                <a:cubicBezTo>
                  <a:pt x="143" y="626"/>
                  <a:pt x="149" y="632"/>
                  <a:pt x="154" y="635"/>
                </a:cubicBezTo>
                <a:cubicBezTo>
                  <a:pt x="158" y="638"/>
                  <a:pt x="160" y="640"/>
                  <a:pt x="160" y="640"/>
                </a:cubicBezTo>
                <a:cubicBezTo>
                  <a:pt x="163" y="637"/>
                  <a:pt x="163" y="637"/>
                  <a:pt x="163" y="637"/>
                </a:cubicBezTo>
                <a:cubicBezTo>
                  <a:pt x="163" y="637"/>
                  <a:pt x="161" y="635"/>
                  <a:pt x="157" y="631"/>
                </a:cubicBezTo>
                <a:cubicBezTo>
                  <a:pt x="153" y="627"/>
                  <a:pt x="149" y="621"/>
                  <a:pt x="143" y="613"/>
                </a:cubicBezTo>
                <a:cubicBezTo>
                  <a:pt x="138" y="604"/>
                  <a:pt x="133" y="593"/>
                  <a:pt x="130" y="579"/>
                </a:cubicBezTo>
                <a:cubicBezTo>
                  <a:pt x="127" y="565"/>
                  <a:pt x="126" y="548"/>
                  <a:pt x="130" y="531"/>
                </a:cubicBezTo>
                <a:cubicBezTo>
                  <a:pt x="131" y="522"/>
                  <a:pt x="135" y="513"/>
                  <a:pt x="139" y="504"/>
                </a:cubicBezTo>
                <a:cubicBezTo>
                  <a:pt x="140" y="502"/>
                  <a:pt x="141" y="500"/>
                  <a:pt x="142" y="498"/>
                </a:cubicBezTo>
                <a:cubicBezTo>
                  <a:pt x="144" y="496"/>
                  <a:pt x="145" y="494"/>
                  <a:pt x="147" y="492"/>
                </a:cubicBezTo>
                <a:cubicBezTo>
                  <a:pt x="149" y="489"/>
                  <a:pt x="149" y="489"/>
                  <a:pt x="149" y="489"/>
                </a:cubicBezTo>
                <a:cubicBezTo>
                  <a:pt x="149" y="489"/>
                  <a:pt x="149" y="489"/>
                  <a:pt x="149" y="489"/>
                </a:cubicBezTo>
                <a:cubicBezTo>
                  <a:pt x="149" y="488"/>
                  <a:pt x="149" y="488"/>
                  <a:pt x="149" y="488"/>
                </a:cubicBezTo>
                <a:cubicBezTo>
                  <a:pt x="150" y="488"/>
                  <a:pt x="150" y="488"/>
                  <a:pt x="150" y="488"/>
                </a:cubicBezTo>
                <a:cubicBezTo>
                  <a:pt x="151" y="486"/>
                  <a:pt x="151" y="486"/>
                  <a:pt x="151" y="486"/>
                </a:cubicBezTo>
                <a:cubicBezTo>
                  <a:pt x="154" y="483"/>
                  <a:pt x="154" y="483"/>
                  <a:pt x="154" y="483"/>
                </a:cubicBezTo>
                <a:cubicBezTo>
                  <a:pt x="156" y="481"/>
                  <a:pt x="156" y="481"/>
                  <a:pt x="156" y="481"/>
                </a:cubicBezTo>
                <a:cubicBezTo>
                  <a:pt x="156" y="481"/>
                  <a:pt x="156" y="480"/>
                  <a:pt x="157" y="480"/>
                </a:cubicBezTo>
                <a:cubicBezTo>
                  <a:pt x="159" y="478"/>
                  <a:pt x="161" y="477"/>
                  <a:pt x="162" y="475"/>
                </a:cubicBezTo>
                <a:cubicBezTo>
                  <a:pt x="165" y="473"/>
                  <a:pt x="167" y="472"/>
                  <a:pt x="169" y="470"/>
                </a:cubicBezTo>
                <a:cubicBezTo>
                  <a:pt x="173" y="468"/>
                  <a:pt x="177" y="465"/>
                  <a:pt x="181" y="463"/>
                </a:cubicBezTo>
                <a:cubicBezTo>
                  <a:pt x="181" y="466"/>
                  <a:pt x="181" y="468"/>
                  <a:pt x="182" y="471"/>
                </a:cubicBezTo>
                <a:cubicBezTo>
                  <a:pt x="184" y="490"/>
                  <a:pt x="186" y="509"/>
                  <a:pt x="189" y="528"/>
                </a:cubicBezTo>
                <a:cubicBezTo>
                  <a:pt x="196" y="581"/>
                  <a:pt x="202" y="632"/>
                  <a:pt x="206" y="680"/>
                </a:cubicBezTo>
                <a:cubicBezTo>
                  <a:pt x="187" y="682"/>
                  <a:pt x="168" y="681"/>
                  <a:pt x="149" y="677"/>
                </a:cubicBezTo>
                <a:close/>
                <a:moveTo>
                  <a:pt x="325" y="584"/>
                </a:moveTo>
                <a:cubicBezTo>
                  <a:pt x="324" y="587"/>
                  <a:pt x="324" y="587"/>
                  <a:pt x="324" y="587"/>
                </a:cubicBezTo>
                <a:cubicBezTo>
                  <a:pt x="324" y="588"/>
                  <a:pt x="324" y="588"/>
                  <a:pt x="324" y="588"/>
                </a:cubicBezTo>
                <a:cubicBezTo>
                  <a:pt x="324" y="588"/>
                  <a:pt x="324" y="588"/>
                  <a:pt x="324" y="588"/>
                </a:cubicBezTo>
                <a:cubicBezTo>
                  <a:pt x="323" y="589"/>
                  <a:pt x="323" y="589"/>
                  <a:pt x="323" y="589"/>
                </a:cubicBezTo>
                <a:cubicBezTo>
                  <a:pt x="321" y="595"/>
                  <a:pt x="321" y="595"/>
                  <a:pt x="321" y="595"/>
                </a:cubicBezTo>
                <a:cubicBezTo>
                  <a:pt x="321" y="597"/>
                  <a:pt x="321" y="597"/>
                  <a:pt x="321" y="597"/>
                </a:cubicBezTo>
                <a:cubicBezTo>
                  <a:pt x="320" y="598"/>
                  <a:pt x="320" y="598"/>
                  <a:pt x="320" y="598"/>
                </a:cubicBezTo>
                <a:cubicBezTo>
                  <a:pt x="319" y="600"/>
                  <a:pt x="319" y="600"/>
                  <a:pt x="319" y="600"/>
                </a:cubicBezTo>
                <a:cubicBezTo>
                  <a:pt x="318" y="602"/>
                  <a:pt x="318" y="603"/>
                  <a:pt x="317" y="605"/>
                </a:cubicBezTo>
                <a:cubicBezTo>
                  <a:pt x="314" y="612"/>
                  <a:pt x="309" y="619"/>
                  <a:pt x="305" y="625"/>
                </a:cubicBezTo>
                <a:cubicBezTo>
                  <a:pt x="289" y="645"/>
                  <a:pt x="268" y="661"/>
                  <a:pt x="243" y="671"/>
                </a:cubicBezTo>
                <a:cubicBezTo>
                  <a:pt x="243" y="659"/>
                  <a:pt x="242" y="647"/>
                  <a:pt x="241" y="634"/>
                </a:cubicBezTo>
                <a:cubicBezTo>
                  <a:pt x="239" y="598"/>
                  <a:pt x="235" y="561"/>
                  <a:pt x="231" y="523"/>
                </a:cubicBezTo>
                <a:cubicBezTo>
                  <a:pt x="228" y="500"/>
                  <a:pt x="225" y="476"/>
                  <a:pt x="223" y="452"/>
                </a:cubicBezTo>
                <a:cubicBezTo>
                  <a:pt x="233" y="452"/>
                  <a:pt x="243" y="452"/>
                  <a:pt x="254" y="455"/>
                </a:cubicBezTo>
                <a:cubicBezTo>
                  <a:pt x="257" y="456"/>
                  <a:pt x="260" y="456"/>
                  <a:pt x="263" y="457"/>
                </a:cubicBezTo>
                <a:cubicBezTo>
                  <a:pt x="266" y="458"/>
                  <a:pt x="269" y="460"/>
                  <a:pt x="271" y="461"/>
                </a:cubicBezTo>
                <a:cubicBezTo>
                  <a:pt x="274" y="462"/>
                  <a:pt x="277" y="464"/>
                  <a:pt x="280" y="465"/>
                </a:cubicBezTo>
                <a:cubicBezTo>
                  <a:pt x="284" y="468"/>
                  <a:pt x="284" y="468"/>
                  <a:pt x="284" y="468"/>
                </a:cubicBezTo>
                <a:cubicBezTo>
                  <a:pt x="286" y="469"/>
                  <a:pt x="286" y="469"/>
                  <a:pt x="286" y="469"/>
                </a:cubicBezTo>
                <a:cubicBezTo>
                  <a:pt x="287" y="470"/>
                  <a:pt x="287" y="470"/>
                  <a:pt x="287" y="470"/>
                </a:cubicBezTo>
                <a:cubicBezTo>
                  <a:pt x="287" y="470"/>
                  <a:pt x="287" y="470"/>
                  <a:pt x="287" y="470"/>
                </a:cubicBezTo>
                <a:cubicBezTo>
                  <a:pt x="287" y="470"/>
                  <a:pt x="287" y="470"/>
                  <a:pt x="287" y="470"/>
                </a:cubicBezTo>
                <a:cubicBezTo>
                  <a:pt x="292" y="474"/>
                  <a:pt x="292" y="474"/>
                  <a:pt x="292" y="474"/>
                </a:cubicBezTo>
                <a:cubicBezTo>
                  <a:pt x="293" y="474"/>
                  <a:pt x="293" y="475"/>
                  <a:pt x="294" y="475"/>
                </a:cubicBezTo>
                <a:cubicBezTo>
                  <a:pt x="296" y="477"/>
                  <a:pt x="296" y="477"/>
                  <a:pt x="296" y="477"/>
                </a:cubicBezTo>
                <a:cubicBezTo>
                  <a:pt x="299" y="480"/>
                  <a:pt x="299" y="480"/>
                  <a:pt x="299" y="480"/>
                </a:cubicBezTo>
                <a:cubicBezTo>
                  <a:pt x="300" y="481"/>
                  <a:pt x="301" y="483"/>
                  <a:pt x="302" y="484"/>
                </a:cubicBezTo>
                <a:cubicBezTo>
                  <a:pt x="307" y="489"/>
                  <a:pt x="310" y="495"/>
                  <a:pt x="314" y="500"/>
                </a:cubicBezTo>
                <a:cubicBezTo>
                  <a:pt x="320" y="513"/>
                  <a:pt x="325" y="526"/>
                  <a:pt x="327" y="540"/>
                </a:cubicBezTo>
                <a:cubicBezTo>
                  <a:pt x="329" y="555"/>
                  <a:pt x="329" y="570"/>
                  <a:pt x="325" y="584"/>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AU" sz="2400"/>
          </a:p>
        </p:txBody>
      </p:sp>
      <p:sp>
        <p:nvSpPr>
          <p:cNvPr id="48" name="TextBox 47">
            <a:extLst>
              <a:ext uri="{FF2B5EF4-FFF2-40B4-BE49-F238E27FC236}">
                <a16:creationId xmlns:a16="http://schemas.microsoft.com/office/drawing/2014/main" id="{E3CB87E2-6393-AF83-0F8E-7308D062EC6C}"/>
              </a:ext>
            </a:extLst>
          </p:cNvPr>
          <p:cNvSpPr txBox="1"/>
          <p:nvPr/>
        </p:nvSpPr>
        <p:spPr>
          <a:xfrm>
            <a:off x="2639391" y="5157193"/>
            <a:ext cx="2208245" cy="379656"/>
          </a:xfrm>
          <a:prstGeom prst="rect">
            <a:avLst/>
          </a:prstGeom>
          <a:noFill/>
        </p:spPr>
        <p:txBody>
          <a:bodyPr wrap="square" rtlCol="0">
            <a:spAutoFit/>
          </a:bodyPr>
          <a:lstStyle/>
          <a:p>
            <a:pPr algn="ctr"/>
            <a:r>
              <a:rPr lang="en-US" sz="1867" dirty="0">
                <a:solidFill>
                  <a:schemeClr val="accent2"/>
                </a:solidFill>
              </a:rPr>
              <a:t>Inspiration</a:t>
            </a:r>
            <a:endParaRPr lang="en-AU" sz="1867" dirty="0">
              <a:solidFill>
                <a:schemeClr val="accent2"/>
              </a:solidFill>
            </a:endParaRPr>
          </a:p>
        </p:txBody>
      </p:sp>
      <p:sp>
        <p:nvSpPr>
          <p:cNvPr id="53" name="TextBox 52">
            <a:extLst>
              <a:ext uri="{FF2B5EF4-FFF2-40B4-BE49-F238E27FC236}">
                <a16:creationId xmlns:a16="http://schemas.microsoft.com/office/drawing/2014/main" id="{5A40C22D-2FED-47FB-6A26-4ACC26680B9D}"/>
              </a:ext>
            </a:extLst>
          </p:cNvPr>
          <p:cNvSpPr txBox="1"/>
          <p:nvPr/>
        </p:nvSpPr>
        <p:spPr>
          <a:xfrm>
            <a:off x="2438940" y="5486201"/>
            <a:ext cx="2609147" cy="338554"/>
          </a:xfrm>
          <a:prstGeom prst="rect">
            <a:avLst/>
          </a:prstGeom>
          <a:noFill/>
        </p:spPr>
        <p:txBody>
          <a:bodyPr wrap="square" rtlCol="0">
            <a:spAutoFit/>
          </a:bodyPr>
          <a:lstStyle/>
          <a:p>
            <a:pPr algn="ctr"/>
            <a:r>
              <a:rPr lang="en-US" sz="1600" dirty="0">
                <a:solidFill>
                  <a:schemeClr val="accent1">
                    <a:lumMod val="60000"/>
                    <a:lumOff val="40000"/>
                  </a:schemeClr>
                </a:solidFill>
              </a:rPr>
              <a:t>Identify opportunities</a:t>
            </a:r>
            <a:endParaRPr lang="en-AU" sz="1600" dirty="0">
              <a:solidFill>
                <a:schemeClr val="accent1">
                  <a:lumMod val="60000"/>
                  <a:lumOff val="40000"/>
                </a:schemeClr>
              </a:solidFill>
            </a:endParaRPr>
          </a:p>
        </p:txBody>
      </p:sp>
    </p:spTree>
    <p:extLst>
      <p:ext uri="{BB962C8B-B14F-4D97-AF65-F5344CB8AC3E}">
        <p14:creationId xmlns:p14="http://schemas.microsoft.com/office/powerpoint/2010/main" val="161944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53"/>
                                        </p:tgtEl>
                                      </p:cBhvr>
                                    </p:animEffect>
                                    <p:animScale>
                                      <p:cBhvr>
                                        <p:cTn id="10" dur="250" autoRev="1" fill="hold"/>
                                        <p:tgtEl>
                                          <p:spTgt spid="53"/>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48"/>
                                        </p:tgtEl>
                                      </p:cBhvr>
                                    </p:animEffect>
                                    <p:animScale>
                                      <p:cBhvr>
                                        <p:cTn id="13"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8"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11C59-7D56-982C-E6EC-131B6F18E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4465A-1D05-D53E-0AC1-9C2103015FFD}"/>
              </a:ext>
            </a:extLst>
          </p:cNvPr>
          <p:cNvSpPr>
            <a:spLocks noGrp="1"/>
          </p:cNvSpPr>
          <p:nvPr>
            <p:ph type="title"/>
          </p:nvPr>
        </p:nvSpPr>
        <p:spPr/>
        <p:txBody>
          <a:bodyPr/>
          <a:lstStyle/>
          <a:p>
            <a:r>
              <a:rPr lang="en-US" dirty="0"/>
              <a:t>Finding Inspiration</a:t>
            </a:r>
            <a:endParaRPr lang="en-AU" dirty="0"/>
          </a:p>
        </p:txBody>
      </p:sp>
      <p:sp>
        <p:nvSpPr>
          <p:cNvPr id="3" name="Slide Number Placeholder 2">
            <a:extLst>
              <a:ext uri="{FF2B5EF4-FFF2-40B4-BE49-F238E27FC236}">
                <a16:creationId xmlns:a16="http://schemas.microsoft.com/office/drawing/2014/main" id="{56D7691D-C9FA-FC59-979B-8FBDEB7A252D}"/>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5</a:t>
            </a:fld>
            <a:endParaRPr lang="en-AU" dirty="0">
              <a:solidFill>
                <a:prstClr val="black">
                  <a:tint val="75000"/>
                </a:prstClr>
              </a:solidFill>
            </a:endParaRPr>
          </a:p>
        </p:txBody>
      </p:sp>
      <p:sp>
        <p:nvSpPr>
          <p:cNvPr id="6" name="Content Placeholder 5">
            <a:extLst>
              <a:ext uri="{FF2B5EF4-FFF2-40B4-BE49-F238E27FC236}">
                <a16:creationId xmlns:a16="http://schemas.microsoft.com/office/drawing/2014/main" id="{DA667A8A-75F0-6391-C2A8-586A40F8F2E3}"/>
              </a:ext>
            </a:extLst>
          </p:cNvPr>
          <p:cNvSpPr>
            <a:spLocks noGrp="1"/>
          </p:cNvSpPr>
          <p:nvPr>
            <p:ph sz="half" idx="2"/>
          </p:nvPr>
        </p:nvSpPr>
        <p:spPr/>
        <p:txBody>
          <a:bodyPr/>
          <a:lstStyle/>
          <a:p>
            <a:endParaRPr lang="en-AU" dirty="0"/>
          </a:p>
        </p:txBody>
      </p:sp>
      <p:sp>
        <p:nvSpPr>
          <p:cNvPr id="7" name="Rectangle: Rounded Corners 6">
            <a:extLst>
              <a:ext uri="{FF2B5EF4-FFF2-40B4-BE49-F238E27FC236}">
                <a16:creationId xmlns:a16="http://schemas.microsoft.com/office/drawing/2014/main" id="{60432E36-1147-417F-C26A-91F76A3D9028}"/>
              </a:ext>
            </a:extLst>
          </p:cNvPr>
          <p:cNvSpPr/>
          <p:nvPr/>
        </p:nvSpPr>
        <p:spPr>
          <a:xfrm>
            <a:off x="725867" y="1796819"/>
            <a:ext cx="5233498" cy="616243"/>
          </a:xfrm>
          <a:prstGeom prst="roundRect">
            <a:avLst>
              <a:gd name="adj" fmla="val 1030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33" dirty="0"/>
              <a:t>External</a:t>
            </a:r>
            <a:endParaRPr lang="en-AU" sz="2133" dirty="0"/>
          </a:p>
        </p:txBody>
      </p:sp>
      <p:sp>
        <p:nvSpPr>
          <p:cNvPr id="8" name="Rectangle: Rounded Corners 7">
            <a:extLst>
              <a:ext uri="{FF2B5EF4-FFF2-40B4-BE49-F238E27FC236}">
                <a16:creationId xmlns:a16="http://schemas.microsoft.com/office/drawing/2014/main" id="{1042DC2B-4BBC-BCBE-1EBD-FD7B179348D3}"/>
              </a:ext>
            </a:extLst>
          </p:cNvPr>
          <p:cNvSpPr/>
          <p:nvPr/>
        </p:nvSpPr>
        <p:spPr>
          <a:xfrm>
            <a:off x="6117674" y="1796819"/>
            <a:ext cx="5233498" cy="616243"/>
          </a:xfrm>
          <a:prstGeom prst="roundRect">
            <a:avLst>
              <a:gd name="adj" fmla="val 1030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33" dirty="0"/>
              <a:t>Internal</a:t>
            </a:r>
            <a:endParaRPr lang="en-AU" sz="2133" dirty="0"/>
          </a:p>
        </p:txBody>
      </p:sp>
      <p:sp>
        <p:nvSpPr>
          <p:cNvPr id="9" name="Rectangle: Rounded Corners 8">
            <a:extLst>
              <a:ext uri="{FF2B5EF4-FFF2-40B4-BE49-F238E27FC236}">
                <a16:creationId xmlns:a16="http://schemas.microsoft.com/office/drawing/2014/main" id="{527348E6-9097-5619-A976-1FB6D58F8C1D}"/>
              </a:ext>
            </a:extLst>
          </p:cNvPr>
          <p:cNvSpPr/>
          <p:nvPr/>
        </p:nvSpPr>
        <p:spPr>
          <a:xfrm>
            <a:off x="725867" y="2533852"/>
            <a:ext cx="5233498" cy="2865838"/>
          </a:xfrm>
          <a:prstGeom prst="roundRect">
            <a:avLst>
              <a:gd name="adj" fmla="val 2216"/>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rPr>
              <a:t>Cross-industry</a:t>
            </a:r>
            <a:endParaRPr lang="en-AU" sz="1600" dirty="0">
              <a:solidFill>
                <a:schemeClr val="tx1">
                  <a:lumMod val="50000"/>
                  <a:lumOff val="50000"/>
                </a:schemeClr>
              </a:solidFill>
            </a:endParaRPr>
          </a:p>
          <a:p>
            <a:pPr algn="ctr"/>
            <a:r>
              <a:rPr lang="en-US" sz="1600" dirty="0">
                <a:solidFill>
                  <a:schemeClr val="tx1">
                    <a:lumMod val="50000"/>
                    <a:lumOff val="50000"/>
                  </a:schemeClr>
                </a:solidFill>
              </a:rPr>
              <a:t>Desktop research</a:t>
            </a:r>
          </a:p>
          <a:p>
            <a:pPr algn="ctr"/>
            <a:r>
              <a:rPr lang="en-US" sz="1600" dirty="0">
                <a:solidFill>
                  <a:schemeClr val="tx1">
                    <a:lumMod val="50000"/>
                    <a:lumOff val="50000"/>
                  </a:schemeClr>
                </a:solidFill>
              </a:rPr>
              <a:t>Conferences / Networking</a:t>
            </a:r>
          </a:p>
        </p:txBody>
      </p:sp>
      <p:sp>
        <p:nvSpPr>
          <p:cNvPr id="10" name="Rectangle: Rounded Corners 9">
            <a:extLst>
              <a:ext uri="{FF2B5EF4-FFF2-40B4-BE49-F238E27FC236}">
                <a16:creationId xmlns:a16="http://schemas.microsoft.com/office/drawing/2014/main" id="{399174AA-F954-5AD7-572C-F0513727F97F}"/>
              </a:ext>
            </a:extLst>
          </p:cNvPr>
          <p:cNvSpPr/>
          <p:nvPr/>
        </p:nvSpPr>
        <p:spPr>
          <a:xfrm>
            <a:off x="6117674" y="2533852"/>
            <a:ext cx="5233498" cy="2865838"/>
          </a:xfrm>
          <a:prstGeom prst="roundRect">
            <a:avLst>
              <a:gd name="adj" fmla="val 2216"/>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50000"/>
                    <a:lumOff val="50000"/>
                  </a:schemeClr>
                </a:solidFill>
              </a:rPr>
              <a:t>Underused</a:t>
            </a:r>
            <a:r>
              <a:rPr lang="en-US" sz="1600" dirty="0">
                <a:solidFill>
                  <a:schemeClr val="tx1">
                    <a:lumMod val="50000"/>
                    <a:lumOff val="50000"/>
                  </a:schemeClr>
                </a:solidFill>
              </a:rPr>
              <a:t> unstructured data</a:t>
            </a:r>
          </a:p>
          <a:p>
            <a:pPr algn="ctr"/>
            <a:r>
              <a:rPr lang="en-US" sz="1600" b="1" dirty="0">
                <a:solidFill>
                  <a:schemeClr val="tx1">
                    <a:lumMod val="50000"/>
                    <a:lumOff val="50000"/>
                  </a:schemeClr>
                </a:solidFill>
              </a:rPr>
              <a:t>High volume </a:t>
            </a:r>
            <a:r>
              <a:rPr lang="en-US" sz="1600" dirty="0">
                <a:solidFill>
                  <a:schemeClr val="tx1">
                    <a:lumMod val="50000"/>
                    <a:lumOff val="50000"/>
                  </a:schemeClr>
                </a:solidFill>
              </a:rPr>
              <a:t>manual processes</a:t>
            </a:r>
          </a:p>
        </p:txBody>
      </p:sp>
    </p:spTree>
    <p:extLst>
      <p:ext uri="{BB962C8B-B14F-4D97-AF65-F5344CB8AC3E}">
        <p14:creationId xmlns:p14="http://schemas.microsoft.com/office/powerpoint/2010/main" val="361428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D53E1-6B6E-F366-EEE9-AAAA095BF6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887F7-614A-C0EB-1D3B-DF961EBEE65A}"/>
              </a:ext>
            </a:extLst>
          </p:cNvPr>
          <p:cNvSpPr>
            <a:spLocks noGrp="1"/>
          </p:cNvSpPr>
          <p:nvPr>
            <p:ph type="title"/>
          </p:nvPr>
        </p:nvSpPr>
        <p:spPr/>
        <p:txBody>
          <a:bodyPr/>
          <a:lstStyle/>
          <a:p>
            <a:r>
              <a:rPr lang="en-US" dirty="0"/>
              <a:t>Cross-industry Use Cases</a:t>
            </a:r>
            <a:endParaRPr lang="en-AU" dirty="0"/>
          </a:p>
        </p:txBody>
      </p:sp>
      <p:sp>
        <p:nvSpPr>
          <p:cNvPr id="2" name="Slide Number Placeholder 1">
            <a:extLst>
              <a:ext uri="{FF2B5EF4-FFF2-40B4-BE49-F238E27FC236}">
                <a16:creationId xmlns:a16="http://schemas.microsoft.com/office/drawing/2014/main" id="{F3940B87-ECC2-E4BC-8EBE-439491AC46E7}"/>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latin typeface="Aptos" panose="020B0004020202020204" pitchFamily="34" charset="0"/>
              </a:rPr>
              <a:pPr/>
              <a:t>6</a:t>
            </a:fld>
            <a:endParaRPr lang="en-AU" dirty="0">
              <a:solidFill>
                <a:prstClr val="black">
                  <a:tint val="75000"/>
                </a:prstClr>
              </a:solidFill>
              <a:latin typeface="Aptos" panose="020B0004020202020204" pitchFamily="34" charset="0"/>
            </a:endParaRPr>
          </a:p>
        </p:txBody>
      </p:sp>
      <p:sp>
        <p:nvSpPr>
          <p:cNvPr id="97" name="Rectangle: Rounded Corners 96">
            <a:extLst>
              <a:ext uri="{FF2B5EF4-FFF2-40B4-BE49-F238E27FC236}">
                <a16:creationId xmlns:a16="http://schemas.microsoft.com/office/drawing/2014/main" id="{CE25E025-A92E-25C6-97A5-61C2B1A4E8DC}"/>
              </a:ext>
            </a:extLst>
          </p:cNvPr>
          <p:cNvSpPr/>
          <p:nvPr/>
        </p:nvSpPr>
        <p:spPr>
          <a:xfrm>
            <a:off x="7882568" y="1796820"/>
            <a:ext cx="3168352" cy="1051045"/>
          </a:xfrm>
          <a:prstGeom prst="roundRect">
            <a:avLst>
              <a:gd name="adj" fmla="val 833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133" dirty="0"/>
          </a:p>
        </p:txBody>
      </p:sp>
      <p:sp>
        <p:nvSpPr>
          <p:cNvPr id="98" name="Rectangle: Rounded Corners 97">
            <a:extLst>
              <a:ext uri="{FF2B5EF4-FFF2-40B4-BE49-F238E27FC236}">
                <a16:creationId xmlns:a16="http://schemas.microsoft.com/office/drawing/2014/main" id="{CA474C67-C644-E1FA-BB95-519BB236ECB3}"/>
              </a:ext>
            </a:extLst>
          </p:cNvPr>
          <p:cNvSpPr/>
          <p:nvPr/>
        </p:nvSpPr>
        <p:spPr>
          <a:xfrm>
            <a:off x="4495521" y="1796820"/>
            <a:ext cx="3168352" cy="1051045"/>
          </a:xfrm>
          <a:prstGeom prst="roundRect">
            <a:avLst>
              <a:gd name="adj" fmla="val 8336"/>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133" dirty="0"/>
          </a:p>
        </p:txBody>
      </p:sp>
      <p:sp>
        <p:nvSpPr>
          <p:cNvPr id="99" name="Rectangle: Rounded Corners 98">
            <a:extLst>
              <a:ext uri="{FF2B5EF4-FFF2-40B4-BE49-F238E27FC236}">
                <a16:creationId xmlns:a16="http://schemas.microsoft.com/office/drawing/2014/main" id="{207685A9-80EB-F616-5342-D69978EC6CFA}"/>
              </a:ext>
            </a:extLst>
          </p:cNvPr>
          <p:cNvSpPr/>
          <p:nvPr/>
        </p:nvSpPr>
        <p:spPr>
          <a:xfrm>
            <a:off x="1103445" y="1796820"/>
            <a:ext cx="3168352" cy="1051045"/>
          </a:xfrm>
          <a:prstGeom prst="roundRect">
            <a:avLst>
              <a:gd name="adj" fmla="val 961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133" dirty="0"/>
          </a:p>
        </p:txBody>
      </p:sp>
      <p:sp>
        <p:nvSpPr>
          <p:cNvPr id="100" name="TextBox 99">
            <a:extLst>
              <a:ext uri="{FF2B5EF4-FFF2-40B4-BE49-F238E27FC236}">
                <a16:creationId xmlns:a16="http://schemas.microsoft.com/office/drawing/2014/main" id="{FCC54D73-3716-03D4-C6D5-C47FE8B179F5}"/>
              </a:ext>
            </a:extLst>
          </p:cNvPr>
          <p:cNvSpPr txBox="1"/>
          <p:nvPr/>
        </p:nvSpPr>
        <p:spPr>
          <a:xfrm>
            <a:off x="8521015" y="2094507"/>
            <a:ext cx="2460988" cy="420564"/>
          </a:xfrm>
          <a:prstGeom prst="rect">
            <a:avLst/>
          </a:prstGeom>
          <a:noFill/>
        </p:spPr>
        <p:txBody>
          <a:bodyPr wrap="square" rtlCol="0">
            <a:spAutoFit/>
          </a:bodyPr>
          <a:lstStyle/>
          <a:p>
            <a:pPr algn="ctr"/>
            <a:r>
              <a:rPr lang="en-AU" sz="2133" b="1" dirty="0">
                <a:solidFill>
                  <a:schemeClr val="bg1"/>
                </a:solidFill>
                <a:latin typeface="+mj-lt"/>
                <a:cs typeface="Calibri" panose="020F0502020204030204" pitchFamily="34" charset="0"/>
              </a:rPr>
              <a:t>Automation</a:t>
            </a:r>
          </a:p>
        </p:txBody>
      </p:sp>
      <p:sp>
        <p:nvSpPr>
          <p:cNvPr id="101" name="TextBox 100">
            <a:extLst>
              <a:ext uri="{FF2B5EF4-FFF2-40B4-BE49-F238E27FC236}">
                <a16:creationId xmlns:a16="http://schemas.microsoft.com/office/drawing/2014/main" id="{A0B97F02-C19D-DE39-F52F-6FFC9BD1CFF6}"/>
              </a:ext>
            </a:extLst>
          </p:cNvPr>
          <p:cNvSpPr txBox="1"/>
          <p:nvPr/>
        </p:nvSpPr>
        <p:spPr>
          <a:xfrm>
            <a:off x="5125915" y="2100577"/>
            <a:ext cx="2314237" cy="420564"/>
          </a:xfrm>
          <a:prstGeom prst="rect">
            <a:avLst/>
          </a:prstGeom>
          <a:noFill/>
        </p:spPr>
        <p:txBody>
          <a:bodyPr wrap="square" rtlCol="0">
            <a:spAutoFit/>
          </a:bodyPr>
          <a:lstStyle/>
          <a:p>
            <a:pPr algn="ctr"/>
            <a:r>
              <a:rPr lang="en-AU" sz="2133" b="1" dirty="0">
                <a:solidFill>
                  <a:schemeClr val="bg1"/>
                </a:solidFill>
                <a:latin typeface="+mj-lt"/>
                <a:cs typeface="Calibri" panose="020F0502020204030204" pitchFamily="34" charset="0"/>
              </a:rPr>
              <a:t>Assistants</a:t>
            </a:r>
          </a:p>
        </p:txBody>
      </p:sp>
      <p:sp>
        <p:nvSpPr>
          <p:cNvPr id="102" name="TextBox 101">
            <a:extLst>
              <a:ext uri="{FF2B5EF4-FFF2-40B4-BE49-F238E27FC236}">
                <a16:creationId xmlns:a16="http://schemas.microsoft.com/office/drawing/2014/main" id="{A3BB9279-C9FF-A03F-3FBB-6D2CA542A300}"/>
              </a:ext>
            </a:extLst>
          </p:cNvPr>
          <p:cNvSpPr txBox="1"/>
          <p:nvPr/>
        </p:nvSpPr>
        <p:spPr>
          <a:xfrm>
            <a:off x="1682168" y="2094507"/>
            <a:ext cx="2293016" cy="420564"/>
          </a:xfrm>
          <a:prstGeom prst="rect">
            <a:avLst/>
          </a:prstGeom>
          <a:noFill/>
        </p:spPr>
        <p:txBody>
          <a:bodyPr wrap="square" rtlCol="0">
            <a:spAutoFit/>
          </a:bodyPr>
          <a:lstStyle/>
          <a:p>
            <a:pPr algn="ctr"/>
            <a:r>
              <a:rPr lang="en-AU" sz="2133" b="1" dirty="0">
                <a:solidFill>
                  <a:schemeClr val="bg1"/>
                </a:solidFill>
                <a:latin typeface="+mj-lt"/>
                <a:cs typeface="Calibri" panose="020F0502020204030204" pitchFamily="34" charset="0"/>
              </a:rPr>
              <a:t>Analytics</a:t>
            </a:r>
          </a:p>
        </p:txBody>
      </p:sp>
      <p:sp>
        <p:nvSpPr>
          <p:cNvPr id="104" name="Rectangle: Rounded Corners 103">
            <a:extLst>
              <a:ext uri="{FF2B5EF4-FFF2-40B4-BE49-F238E27FC236}">
                <a16:creationId xmlns:a16="http://schemas.microsoft.com/office/drawing/2014/main" id="{006D0984-F27F-FD60-8F76-D08B7DB88B68}"/>
              </a:ext>
            </a:extLst>
          </p:cNvPr>
          <p:cNvSpPr/>
          <p:nvPr/>
        </p:nvSpPr>
        <p:spPr>
          <a:xfrm>
            <a:off x="4495873" y="3012792"/>
            <a:ext cx="3168000" cy="709773"/>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88934">
              <a:lnSpc>
                <a:spcPct val="90000"/>
              </a:lnSpc>
              <a:spcBef>
                <a:spcPct val="0"/>
              </a:spcBef>
              <a:spcAft>
                <a:spcPct val="35000"/>
              </a:spcAft>
            </a:pPr>
            <a:r>
              <a:rPr lang="en-AU" sz="1600" b="1" dirty="0">
                <a:solidFill>
                  <a:schemeClr val="accent2"/>
                </a:solidFill>
              </a:rPr>
              <a:t>Centralised Knowledge Agents</a:t>
            </a:r>
          </a:p>
          <a:p>
            <a:pPr algn="ctr" defTabSz="888934">
              <a:lnSpc>
                <a:spcPct val="90000"/>
              </a:lnSpc>
              <a:spcBef>
                <a:spcPct val="0"/>
              </a:spcBef>
              <a:spcAft>
                <a:spcPct val="35000"/>
              </a:spcAft>
            </a:pPr>
            <a:r>
              <a:rPr lang="en-AU" sz="1200" dirty="0">
                <a:solidFill>
                  <a:schemeClr val="accent2"/>
                </a:solidFill>
              </a:rPr>
              <a:t>Summaries and Q&amp;A on your own data</a:t>
            </a:r>
          </a:p>
        </p:txBody>
      </p:sp>
      <p:sp>
        <p:nvSpPr>
          <p:cNvPr id="105" name="Rectangle: Rounded Corners 104">
            <a:extLst>
              <a:ext uri="{FF2B5EF4-FFF2-40B4-BE49-F238E27FC236}">
                <a16:creationId xmlns:a16="http://schemas.microsoft.com/office/drawing/2014/main" id="{4D30DFEC-2D10-4937-AAF7-9BAB3AEEE4D7}"/>
              </a:ext>
            </a:extLst>
          </p:cNvPr>
          <p:cNvSpPr/>
          <p:nvPr/>
        </p:nvSpPr>
        <p:spPr>
          <a:xfrm>
            <a:off x="4495873" y="3887492"/>
            <a:ext cx="3168000" cy="709773"/>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88934">
              <a:lnSpc>
                <a:spcPct val="90000"/>
              </a:lnSpc>
              <a:spcBef>
                <a:spcPct val="0"/>
              </a:spcBef>
              <a:spcAft>
                <a:spcPct val="35000"/>
              </a:spcAft>
            </a:pPr>
            <a:r>
              <a:rPr lang="en-AU" sz="1600" b="1" dirty="0">
                <a:solidFill>
                  <a:schemeClr val="accent2"/>
                </a:solidFill>
              </a:rPr>
              <a:t>Direct to Customer Chatbots</a:t>
            </a:r>
          </a:p>
          <a:p>
            <a:pPr algn="ctr" defTabSz="888934">
              <a:lnSpc>
                <a:spcPct val="90000"/>
              </a:lnSpc>
              <a:spcBef>
                <a:spcPct val="0"/>
              </a:spcBef>
              <a:spcAft>
                <a:spcPct val="35000"/>
              </a:spcAft>
            </a:pPr>
            <a:r>
              <a:rPr lang="en-AU" sz="1200" dirty="0">
                <a:solidFill>
                  <a:schemeClr val="accent2"/>
                </a:solidFill>
              </a:rPr>
              <a:t>Enhanced AI powered chatbots</a:t>
            </a:r>
          </a:p>
        </p:txBody>
      </p:sp>
      <p:sp>
        <p:nvSpPr>
          <p:cNvPr id="106" name="Rectangle: Rounded Corners 105">
            <a:extLst>
              <a:ext uri="{FF2B5EF4-FFF2-40B4-BE49-F238E27FC236}">
                <a16:creationId xmlns:a16="http://schemas.microsoft.com/office/drawing/2014/main" id="{70470C1F-A462-1D56-C70E-7544100DC359}"/>
              </a:ext>
            </a:extLst>
          </p:cNvPr>
          <p:cNvSpPr/>
          <p:nvPr/>
        </p:nvSpPr>
        <p:spPr>
          <a:xfrm>
            <a:off x="1103445" y="3889454"/>
            <a:ext cx="3168000" cy="711735"/>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88934">
              <a:lnSpc>
                <a:spcPct val="90000"/>
              </a:lnSpc>
              <a:spcBef>
                <a:spcPct val="0"/>
              </a:spcBef>
              <a:spcAft>
                <a:spcPct val="35000"/>
              </a:spcAft>
            </a:pPr>
            <a:r>
              <a:rPr lang="en-AU" sz="1600" b="1" dirty="0">
                <a:solidFill>
                  <a:schemeClr val="accent2"/>
                </a:solidFill>
              </a:rPr>
              <a:t>Clustering</a:t>
            </a:r>
          </a:p>
          <a:p>
            <a:pPr algn="ctr" defTabSz="888934">
              <a:lnSpc>
                <a:spcPct val="90000"/>
              </a:lnSpc>
              <a:spcBef>
                <a:spcPct val="0"/>
              </a:spcBef>
              <a:spcAft>
                <a:spcPct val="35000"/>
              </a:spcAft>
            </a:pPr>
            <a:r>
              <a:rPr lang="en-AU" sz="1200" dirty="0">
                <a:solidFill>
                  <a:schemeClr val="accent2"/>
                </a:solidFill>
              </a:rPr>
              <a:t>Identify “like” claims using richer data</a:t>
            </a:r>
          </a:p>
        </p:txBody>
      </p:sp>
      <p:sp>
        <p:nvSpPr>
          <p:cNvPr id="107" name="Rectangle: Rounded Corners 106">
            <a:extLst>
              <a:ext uri="{FF2B5EF4-FFF2-40B4-BE49-F238E27FC236}">
                <a16:creationId xmlns:a16="http://schemas.microsoft.com/office/drawing/2014/main" id="{78AC40A6-3C07-3D39-49B2-777919A4099F}"/>
              </a:ext>
            </a:extLst>
          </p:cNvPr>
          <p:cNvSpPr/>
          <p:nvPr/>
        </p:nvSpPr>
        <p:spPr>
          <a:xfrm>
            <a:off x="1115424" y="3012793"/>
            <a:ext cx="3168000" cy="711735"/>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88934">
              <a:lnSpc>
                <a:spcPct val="90000"/>
              </a:lnSpc>
              <a:spcBef>
                <a:spcPct val="0"/>
              </a:spcBef>
              <a:spcAft>
                <a:spcPct val="35000"/>
              </a:spcAft>
            </a:pPr>
            <a:r>
              <a:rPr lang="en-AU" sz="1600" b="1" dirty="0">
                <a:solidFill>
                  <a:schemeClr val="accent2"/>
                </a:solidFill>
              </a:rPr>
              <a:t>Data Enrichment</a:t>
            </a:r>
          </a:p>
          <a:p>
            <a:pPr algn="ctr" defTabSz="888934">
              <a:lnSpc>
                <a:spcPct val="90000"/>
              </a:lnSpc>
              <a:spcBef>
                <a:spcPct val="0"/>
              </a:spcBef>
              <a:spcAft>
                <a:spcPct val="35000"/>
              </a:spcAft>
            </a:pPr>
            <a:r>
              <a:rPr lang="en-AU" sz="1200" dirty="0">
                <a:solidFill>
                  <a:schemeClr val="accent2"/>
                </a:solidFill>
              </a:rPr>
              <a:t>Improve decisions with cleaner data</a:t>
            </a:r>
            <a:endParaRPr lang="en-AU" sz="1333" dirty="0">
              <a:solidFill>
                <a:schemeClr val="accent2"/>
              </a:solidFill>
            </a:endParaRPr>
          </a:p>
        </p:txBody>
      </p:sp>
      <p:sp>
        <p:nvSpPr>
          <p:cNvPr id="108" name="Rectangle: Rounded Corners 107">
            <a:extLst>
              <a:ext uri="{FF2B5EF4-FFF2-40B4-BE49-F238E27FC236}">
                <a16:creationId xmlns:a16="http://schemas.microsoft.com/office/drawing/2014/main" id="{EFA7131F-E4A2-BE8F-18BC-A70C148BDBC2}"/>
              </a:ext>
            </a:extLst>
          </p:cNvPr>
          <p:cNvSpPr/>
          <p:nvPr/>
        </p:nvSpPr>
        <p:spPr>
          <a:xfrm>
            <a:off x="1103445" y="4766115"/>
            <a:ext cx="3168000" cy="71173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88934">
              <a:lnSpc>
                <a:spcPct val="90000"/>
              </a:lnSpc>
              <a:spcBef>
                <a:spcPct val="0"/>
              </a:spcBef>
              <a:spcAft>
                <a:spcPct val="35000"/>
              </a:spcAft>
            </a:pPr>
            <a:r>
              <a:rPr lang="en-AU" sz="1600" b="1" dirty="0">
                <a:solidFill>
                  <a:schemeClr val="accent1"/>
                </a:solidFill>
              </a:rPr>
              <a:t>Predictive Analytics</a:t>
            </a:r>
          </a:p>
          <a:p>
            <a:pPr algn="ctr" defTabSz="888934">
              <a:lnSpc>
                <a:spcPct val="90000"/>
              </a:lnSpc>
              <a:spcBef>
                <a:spcPct val="0"/>
              </a:spcBef>
              <a:spcAft>
                <a:spcPct val="35000"/>
              </a:spcAft>
            </a:pPr>
            <a:r>
              <a:rPr lang="en-AU" sz="1200" dirty="0">
                <a:solidFill>
                  <a:schemeClr val="accent1"/>
                </a:solidFill>
              </a:rPr>
              <a:t>Predictions of outcomes or quantities</a:t>
            </a:r>
          </a:p>
        </p:txBody>
      </p:sp>
      <p:pic>
        <p:nvPicPr>
          <p:cNvPr id="110" name="Icon">
            <a:extLst>
              <a:ext uri="{FF2B5EF4-FFF2-40B4-BE49-F238E27FC236}">
                <a16:creationId xmlns:a16="http://schemas.microsoft.com/office/drawing/2014/main" id="{BCC8DB5E-A45C-DAA0-8315-AB02C9BEE207}"/>
              </a:ext>
            </a:extLst>
          </p:cNvPr>
          <p:cNvPicPr>
            <a:picLocks noChangeAspect="1"/>
          </p:cNvPicPr>
          <p:nvPr/>
        </p:nvPicPr>
        <p:blipFill>
          <a:blip r:embed="rId3" cstate="print">
            <a:lum bright="100000"/>
            <a:extLst>
              <a:ext uri="{28A0092B-C50C-407E-A947-70E740481C1C}">
                <a14:useLocalDpi xmlns:a14="http://schemas.microsoft.com/office/drawing/2010/main" val="0"/>
              </a:ext>
            </a:extLst>
          </a:blip>
          <a:stretch>
            <a:fillRect/>
          </a:stretch>
        </p:blipFill>
        <p:spPr>
          <a:xfrm>
            <a:off x="4848216" y="1972332"/>
            <a:ext cx="655733" cy="655733"/>
          </a:xfrm>
          <a:prstGeom prst="rect">
            <a:avLst/>
          </a:prstGeom>
        </p:spPr>
      </p:pic>
      <p:pic>
        <p:nvPicPr>
          <p:cNvPr id="111" name="Icon">
            <a:extLst>
              <a:ext uri="{FF2B5EF4-FFF2-40B4-BE49-F238E27FC236}">
                <a16:creationId xmlns:a16="http://schemas.microsoft.com/office/drawing/2014/main" id="{37982A58-C4BE-07C7-81D3-08A1EC2BFE15}"/>
              </a:ext>
            </a:extLst>
          </p:cNvPr>
          <p:cNvPicPr>
            <a:picLocks noChangeAspect="1"/>
          </p:cNvPicPr>
          <p:nvPr/>
        </p:nvPicPr>
        <p:blipFill>
          <a:blip r:embed="rId4" cstate="print">
            <a:lum bright="100000"/>
            <a:extLst>
              <a:ext uri="{28A0092B-C50C-407E-A947-70E740481C1C}">
                <a14:useLocalDpi xmlns:a14="http://schemas.microsoft.com/office/drawing/2010/main" val="0"/>
              </a:ext>
            </a:extLst>
          </a:blip>
          <a:stretch>
            <a:fillRect/>
          </a:stretch>
        </p:blipFill>
        <p:spPr>
          <a:xfrm>
            <a:off x="1450089" y="1946640"/>
            <a:ext cx="707121" cy="707121"/>
          </a:xfrm>
          <a:prstGeom prst="rect">
            <a:avLst/>
          </a:prstGeom>
        </p:spPr>
      </p:pic>
      <p:pic>
        <p:nvPicPr>
          <p:cNvPr id="112" name="Icon">
            <a:extLst>
              <a:ext uri="{FF2B5EF4-FFF2-40B4-BE49-F238E27FC236}">
                <a16:creationId xmlns:a16="http://schemas.microsoft.com/office/drawing/2014/main" id="{C98B8766-95C4-7C98-130D-8C1641B993E2}"/>
              </a:ext>
            </a:extLst>
          </p:cNvPr>
          <p:cNvPicPr>
            <a:picLocks noChangeAspect="1"/>
          </p:cNvPicPr>
          <p:nvPr/>
        </p:nvPicPr>
        <p:blipFill>
          <a:blip r:embed="rId5" cstate="print">
            <a:lum bright="100000"/>
            <a:extLst>
              <a:ext uri="{28A0092B-C50C-407E-A947-70E740481C1C}">
                <a14:useLocalDpi xmlns:a14="http://schemas.microsoft.com/office/drawing/2010/main" val="0"/>
              </a:ext>
            </a:extLst>
          </a:blip>
          <a:stretch>
            <a:fillRect/>
          </a:stretch>
        </p:blipFill>
        <p:spPr>
          <a:xfrm>
            <a:off x="8193500" y="1978403"/>
            <a:ext cx="655733" cy="655733"/>
          </a:xfrm>
          <a:prstGeom prst="rect">
            <a:avLst/>
          </a:prstGeom>
        </p:spPr>
      </p:pic>
      <p:sp>
        <p:nvSpPr>
          <p:cNvPr id="113" name="Rectangle: Rounded Corners 112">
            <a:extLst>
              <a:ext uri="{FF2B5EF4-FFF2-40B4-BE49-F238E27FC236}">
                <a16:creationId xmlns:a16="http://schemas.microsoft.com/office/drawing/2014/main" id="{46967629-8812-B930-5E2F-83C81C7950C2}"/>
              </a:ext>
            </a:extLst>
          </p:cNvPr>
          <p:cNvSpPr/>
          <p:nvPr/>
        </p:nvSpPr>
        <p:spPr>
          <a:xfrm>
            <a:off x="7882568" y="3004323"/>
            <a:ext cx="3168352" cy="71235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88934">
              <a:lnSpc>
                <a:spcPct val="90000"/>
              </a:lnSpc>
              <a:spcBef>
                <a:spcPct val="0"/>
              </a:spcBef>
              <a:spcAft>
                <a:spcPct val="35000"/>
              </a:spcAft>
            </a:pPr>
            <a:r>
              <a:rPr lang="en-AU" sz="1600" b="1" dirty="0">
                <a:solidFill>
                  <a:schemeClr val="accent2"/>
                </a:solidFill>
              </a:rPr>
              <a:t>Document Ingestion</a:t>
            </a:r>
          </a:p>
          <a:p>
            <a:pPr algn="ctr" defTabSz="888934">
              <a:lnSpc>
                <a:spcPct val="90000"/>
              </a:lnSpc>
              <a:spcBef>
                <a:spcPct val="0"/>
              </a:spcBef>
              <a:spcAft>
                <a:spcPct val="35000"/>
              </a:spcAft>
            </a:pPr>
            <a:r>
              <a:rPr lang="en-AU" sz="1200" dirty="0">
                <a:solidFill>
                  <a:schemeClr val="accent2"/>
                </a:solidFill>
              </a:rPr>
              <a:t>Structure data from any file</a:t>
            </a:r>
          </a:p>
        </p:txBody>
      </p:sp>
      <p:sp>
        <p:nvSpPr>
          <p:cNvPr id="114" name="Rectangle: Rounded Corners 113">
            <a:extLst>
              <a:ext uri="{FF2B5EF4-FFF2-40B4-BE49-F238E27FC236}">
                <a16:creationId xmlns:a16="http://schemas.microsoft.com/office/drawing/2014/main" id="{7DF5854E-5DF2-9710-8EC2-19B15C536AC3}"/>
              </a:ext>
            </a:extLst>
          </p:cNvPr>
          <p:cNvSpPr/>
          <p:nvPr/>
        </p:nvSpPr>
        <p:spPr>
          <a:xfrm>
            <a:off x="7882568" y="3884908"/>
            <a:ext cx="3168352" cy="712357"/>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88934">
              <a:lnSpc>
                <a:spcPct val="90000"/>
              </a:lnSpc>
              <a:spcBef>
                <a:spcPct val="0"/>
              </a:spcBef>
              <a:spcAft>
                <a:spcPct val="35000"/>
              </a:spcAft>
            </a:pPr>
            <a:r>
              <a:rPr lang="en-AU" sz="1600" b="1" dirty="0">
                <a:solidFill>
                  <a:schemeClr val="accent2"/>
                </a:solidFill>
              </a:rPr>
              <a:t>Process Automation</a:t>
            </a:r>
          </a:p>
          <a:p>
            <a:pPr algn="ctr" defTabSz="888934">
              <a:lnSpc>
                <a:spcPct val="90000"/>
              </a:lnSpc>
              <a:spcBef>
                <a:spcPct val="0"/>
              </a:spcBef>
              <a:spcAft>
                <a:spcPct val="35000"/>
              </a:spcAft>
            </a:pPr>
            <a:r>
              <a:rPr lang="en-AU" sz="1200" dirty="0">
                <a:solidFill>
                  <a:schemeClr val="accent2"/>
                </a:solidFill>
              </a:rPr>
              <a:t>Interact with non-API platforms</a:t>
            </a:r>
          </a:p>
        </p:txBody>
      </p:sp>
    </p:spTree>
    <p:extLst>
      <p:ext uri="{BB962C8B-B14F-4D97-AF65-F5344CB8AC3E}">
        <p14:creationId xmlns:p14="http://schemas.microsoft.com/office/powerpoint/2010/main" val="400731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500"/>
                                        <p:tgtEl>
                                          <p:spTgt spid="1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par>
                                <p:cTn id="23" presetID="10" presetClass="entr" presetSubtype="0" fill="hold"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par>
                                <p:cTn id="26" presetID="10" presetClass="entr" presetSubtype="0" fill="hold"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10" presetClass="entr" presetSubtype="0"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500"/>
                                        <p:tgtEl>
                                          <p:spTgt spid="1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7"/>
                                        </p:tgtEl>
                                        <p:attrNameLst>
                                          <p:attrName>style.visibility</p:attrName>
                                        </p:attrNameLst>
                                      </p:cBhvr>
                                      <p:to>
                                        <p:strVal val="visible"/>
                                      </p:to>
                                    </p:set>
                                    <p:animEffect transition="in" filter="fade">
                                      <p:cBhvr>
                                        <p:cTn id="36" dur="500"/>
                                        <p:tgtEl>
                                          <p:spTgt spid="10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fade">
                                      <p:cBhvr>
                                        <p:cTn id="39" dur="500"/>
                                        <p:tgtEl>
                                          <p:spTgt spid="10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500"/>
                                        <p:tgtEl>
                                          <p:spTgt spid="10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5"/>
                                        </p:tgtEl>
                                        <p:attrNameLst>
                                          <p:attrName>style.visibility</p:attrName>
                                        </p:attrNameLst>
                                      </p:cBhvr>
                                      <p:to>
                                        <p:strVal val="visible"/>
                                      </p:to>
                                    </p:set>
                                    <p:animEffect transition="in" filter="fade">
                                      <p:cBhvr>
                                        <p:cTn id="50" dur="500"/>
                                        <p:tgtEl>
                                          <p:spTgt spid="10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fade">
                                      <p:cBhvr>
                                        <p:cTn id="55" dur="500"/>
                                        <p:tgtEl>
                                          <p:spTgt spid="1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fade">
                                      <p:cBhvr>
                                        <p:cTn id="58"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p:bldP spid="101" grpId="0"/>
      <p:bldP spid="102" grpId="0"/>
      <p:bldP spid="104" grpId="0" animBg="1"/>
      <p:bldP spid="105" grpId="0" animBg="1"/>
      <p:bldP spid="106" grpId="0" animBg="1"/>
      <p:bldP spid="107" grpId="0" animBg="1"/>
      <p:bldP spid="108"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C677F76-2A00-0E7F-6361-49A6F3D56675}"/>
              </a:ext>
            </a:extLst>
          </p:cNvPr>
          <p:cNvSpPr/>
          <p:nvPr/>
        </p:nvSpPr>
        <p:spPr>
          <a:xfrm>
            <a:off x="2142814" y="1617477"/>
            <a:ext cx="8095200" cy="4025082"/>
          </a:xfrm>
          <a:prstGeom prst="roundRect">
            <a:avLst>
              <a:gd name="adj" fmla="val 1578"/>
            </a:avLst>
          </a:prstGeom>
          <a:solidFill>
            <a:schemeClr val="accent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defTabSz="1219170"/>
            <a:r>
              <a:rPr lang="en-AU" sz="1600" dirty="0">
                <a:solidFill>
                  <a:prstClr val="white"/>
                </a:solidFill>
                <a:latin typeface="Aptos" panose="020B0004020202020204" pitchFamily="34" charset="0"/>
              </a:rPr>
              <a:t>Perform a deep research on all the Generative AI use cases that occur within Workers Compensation and Accident Compensation Schemes.</a:t>
            </a:r>
          </a:p>
          <a:p>
            <a:pPr defTabSz="1219170"/>
            <a:endParaRPr lang="en-AU" sz="1600" dirty="0">
              <a:solidFill>
                <a:prstClr val="white"/>
              </a:solidFill>
              <a:latin typeface="Aptos" panose="020B0004020202020204" pitchFamily="34" charset="0"/>
            </a:endParaRPr>
          </a:p>
          <a:p>
            <a:pPr defTabSz="1219170"/>
            <a:r>
              <a:rPr lang="en-AU" sz="1600" dirty="0">
                <a:solidFill>
                  <a:prstClr val="white"/>
                </a:solidFill>
                <a:latin typeface="Aptos" panose="020B0004020202020204" pitchFamily="34" charset="0"/>
              </a:rPr>
              <a:t>Return your answer as a table with columns:</a:t>
            </a:r>
          </a:p>
          <a:p>
            <a:pPr marL="285750" indent="-285750" defTabSz="1219170">
              <a:buFont typeface="Arial" panose="020B0604020202020204" pitchFamily="34" charset="0"/>
              <a:buChar char="•"/>
            </a:pPr>
            <a:r>
              <a:rPr lang="en-AU" sz="1600" dirty="0">
                <a:solidFill>
                  <a:prstClr val="white"/>
                </a:solidFill>
                <a:latin typeface="Aptos" panose="020B0004020202020204" pitchFamily="34" charset="0"/>
              </a:rPr>
              <a:t>Region: Australia, Europe, USA, other</a:t>
            </a:r>
          </a:p>
          <a:p>
            <a:pPr marL="285750" indent="-285750" defTabSz="1219170">
              <a:buFont typeface="Arial" panose="020B0604020202020204" pitchFamily="34" charset="0"/>
              <a:buChar char="•"/>
            </a:pPr>
            <a:r>
              <a:rPr lang="en-AU" sz="1600" dirty="0">
                <a:solidFill>
                  <a:prstClr val="white"/>
                </a:solidFill>
                <a:latin typeface="Aptos" panose="020B0004020202020204" pitchFamily="34" charset="0"/>
              </a:rPr>
              <a:t>Company</a:t>
            </a:r>
          </a:p>
          <a:p>
            <a:pPr marL="285750" indent="-285750" defTabSz="1219170">
              <a:buFont typeface="Arial" panose="020B0604020202020204" pitchFamily="34" charset="0"/>
              <a:buChar char="•"/>
            </a:pPr>
            <a:r>
              <a:rPr lang="en-AU" sz="1600" dirty="0">
                <a:solidFill>
                  <a:prstClr val="white"/>
                </a:solidFill>
                <a:latin typeface="Aptos" panose="020B0004020202020204" pitchFamily="34" charset="0"/>
              </a:rPr>
              <a:t>Short Description (1 sentence)</a:t>
            </a:r>
          </a:p>
          <a:p>
            <a:pPr marL="285750" indent="-285750" defTabSz="1219170">
              <a:buFont typeface="Arial" panose="020B0604020202020204" pitchFamily="34" charset="0"/>
              <a:buChar char="•"/>
            </a:pPr>
            <a:r>
              <a:rPr lang="en-AU" sz="1600" dirty="0">
                <a:solidFill>
                  <a:prstClr val="white"/>
                </a:solidFill>
                <a:latin typeface="Aptos" panose="020B0004020202020204" pitchFamily="34" charset="0"/>
              </a:rPr>
              <a:t>Moderate Description (1 paragraph)</a:t>
            </a:r>
          </a:p>
          <a:p>
            <a:pPr marL="285750" indent="-285750" defTabSz="1219170">
              <a:buFont typeface="Arial" panose="020B0604020202020204" pitchFamily="34" charset="0"/>
              <a:buChar char="•"/>
            </a:pPr>
            <a:endParaRPr lang="en-AU" sz="1600" dirty="0">
              <a:solidFill>
                <a:prstClr val="white"/>
              </a:solidFill>
              <a:latin typeface="Aptos" panose="020B0004020202020204" pitchFamily="34" charset="0"/>
            </a:endParaRPr>
          </a:p>
          <a:p>
            <a:pPr defTabSz="1219170"/>
            <a:r>
              <a:rPr lang="en-AU" sz="1600" dirty="0">
                <a:solidFill>
                  <a:prstClr val="white"/>
                </a:solidFill>
                <a:latin typeface="Aptos" panose="020B0004020202020204" pitchFamily="34" charset="0"/>
              </a:rPr>
              <a:t>Rules</a:t>
            </a:r>
          </a:p>
          <a:p>
            <a:pPr marL="285750" indent="-285750" defTabSz="1219170">
              <a:buFont typeface="Arial" panose="020B0604020202020204" pitchFamily="34" charset="0"/>
              <a:buChar char="•"/>
            </a:pPr>
            <a:r>
              <a:rPr lang="en-AU" sz="1600" dirty="0">
                <a:solidFill>
                  <a:prstClr val="white"/>
                </a:solidFill>
                <a:latin typeface="Aptos" panose="020B0004020202020204" pitchFamily="34" charset="0"/>
              </a:rPr>
              <a:t>Try to focus on Australia if you can</a:t>
            </a:r>
          </a:p>
          <a:p>
            <a:pPr marL="285750" indent="-285750" defTabSz="1219170">
              <a:buFont typeface="Arial" panose="020B0604020202020204" pitchFamily="34" charset="0"/>
              <a:buChar char="•"/>
            </a:pPr>
            <a:r>
              <a:rPr lang="en-AU" sz="1600" dirty="0">
                <a:solidFill>
                  <a:prstClr val="white"/>
                </a:solidFill>
                <a:latin typeface="Aptos" panose="020B0004020202020204" pitchFamily="34" charset="0"/>
              </a:rPr>
              <a:t>Focus on specifically Generative AI use cases; not generic ML or AI</a:t>
            </a:r>
          </a:p>
          <a:p>
            <a:pPr marL="285750" indent="-285750" defTabSz="1219170">
              <a:buFont typeface="Arial" panose="020B0604020202020204" pitchFamily="34" charset="0"/>
              <a:buChar char="•"/>
            </a:pPr>
            <a:r>
              <a:rPr lang="en-AU" sz="1600" dirty="0">
                <a:solidFill>
                  <a:prstClr val="white"/>
                </a:solidFill>
                <a:latin typeface="Aptos" panose="020B0004020202020204" pitchFamily="34" charset="0"/>
              </a:rPr>
              <a:t>Find contemporary cases from 2024 onwards</a:t>
            </a:r>
          </a:p>
        </p:txBody>
      </p:sp>
      <p:sp>
        <p:nvSpPr>
          <p:cNvPr id="9" name="Title 8">
            <a:extLst>
              <a:ext uri="{FF2B5EF4-FFF2-40B4-BE49-F238E27FC236}">
                <a16:creationId xmlns:a16="http://schemas.microsoft.com/office/drawing/2014/main" id="{1477A5C3-B232-FF34-1AC4-78BF6E769EA4}"/>
              </a:ext>
            </a:extLst>
          </p:cNvPr>
          <p:cNvSpPr>
            <a:spLocks noGrp="1"/>
          </p:cNvSpPr>
          <p:nvPr>
            <p:ph type="title"/>
          </p:nvPr>
        </p:nvSpPr>
        <p:spPr/>
        <p:txBody>
          <a:bodyPr/>
          <a:lstStyle/>
          <a:p>
            <a:r>
              <a:rPr lang="en-US" dirty="0"/>
              <a:t>External Inspiration</a:t>
            </a:r>
            <a:endParaRPr lang="en-AU" dirty="0"/>
          </a:p>
        </p:txBody>
      </p:sp>
      <p:sp>
        <p:nvSpPr>
          <p:cNvPr id="2" name="Slide Number Placeholder 1">
            <a:extLst>
              <a:ext uri="{FF2B5EF4-FFF2-40B4-BE49-F238E27FC236}">
                <a16:creationId xmlns:a16="http://schemas.microsoft.com/office/drawing/2014/main" id="{47F23BC3-5310-CC0B-94DB-AEAB63E9A5C9}"/>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7</a:t>
            </a:fld>
            <a:endParaRPr lang="en-AU" dirty="0">
              <a:solidFill>
                <a:prstClr val="black">
                  <a:tint val="75000"/>
                </a:prstClr>
              </a:solidFill>
            </a:endParaRPr>
          </a:p>
        </p:txBody>
      </p:sp>
      <p:sp>
        <p:nvSpPr>
          <p:cNvPr id="10" name="Content Placeholder 9">
            <a:extLst>
              <a:ext uri="{FF2B5EF4-FFF2-40B4-BE49-F238E27FC236}">
                <a16:creationId xmlns:a16="http://schemas.microsoft.com/office/drawing/2014/main" id="{DEDB183F-EC94-32E5-5D38-DB59EF349343}"/>
              </a:ext>
            </a:extLst>
          </p:cNvPr>
          <p:cNvSpPr>
            <a:spLocks noGrp="1"/>
          </p:cNvSpPr>
          <p:nvPr>
            <p:ph sz="half" idx="2"/>
          </p:nvPr>
        </p:nvSpPr>
        <p:spPr/>
        <p:txBody>
          <a:bodyPr/>
          <a:lstStyle/>
          <a:p>
            <a:endParaRPr lang="en-AU"/>
          </a:p>
        </p:txBody>
      </p:sp>
      <p:sp>
        <p:nvSpPr>
          <p:cNvPr id="3" name="Rectangle: Rounded Corners 2">
            <a:extLst>
              <a:ext uri="{FF2B5EF4-FFF2-40B4-BE49-F238E27FC236}">
                <a16:creationId xmlns:a16="http://schemas.microsoft.com/office/drawing/2014/main" id="{38C6D50E-04EA-DA77-8157-63BD8AA295AD}"/>
              </a:ext>
            </a:extLst>
          </p:cNvPr>
          <p:cNvSpPr/>
          <p:nvPr/>
        </p:nvSpPr>
        <p:spPr>
          <a:xfrm>
            <a:off x="2142814" y="2705100"/>
            <a:ext cx="4065270" cy="1447800"/>
          </a:xfrm>
          <a:prstGeom prst="roundRect">
            <a:avLst>
              <a:gd name="adj" fmla="val 5447"/>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5" name="Rectangle: Rounded Corners 4">
            <a:extLst>
              <a:ext uri="{FF2B5EF4-FFF2-40B4-BE49-F238E27FC236}">
                <a16:creationId xmlns:a16="http://schemas.microsoft.com/office/drawing/2014/main" id="{E2696A6D-616B-F51E-6775-6A8A8E3EFF20}"/>
              </a:ext>
            </a:extLst>
          </p:cNvPr>
          <p:cNvSpPr/>
          <p:nvPr/>
        </p:nvSpPr>
        <p:spPr>
          <a:xfrm>
            <a:off x="2142814" y="4246324"/>
            <a:ext cx="6258236" cy="1155721"/>
          </a:xfrm>
          <a:prstGeom prst="roundRect">
            <a:avLst>
              <a:gd name="adj" fmla="val 5447"/>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355547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3FDE5-5204-1720-1BA7-259B19AA03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7C30D-A09E-C981-FCB4-B05C626044BD}"/>
              </a:ext>
            </a:extLst>
          </p:cNvPr>
          <p:cNvSpPr>
            <a:spLocks noGrp="1"/>
          </p:cNvSpPr>
          <p:nvPr>
            <p:ph type="title"/>
          </p:nvPr>
        </p:nvSpPr>
        <p:spPr/>
        <p:txBody>
          <a:bodyPr/>
          <a:lstStyle/>
          <a:p>
            <a:r>
              <a:rPr lang="en-US" dirty="0"/>
              <a:t>External Inspiration</a:t>
            </a:r>
            <a:endParaRPr lang="en-AU" dirty="0"/>
          </a:p>
        </p:txBody>
      </p:sp>
      <p:sp>
        <p:nvSpPr>
          <p:cNvPr id="4" name="Slide Number Placeholder 3">
            <a:extLst>
              <a:ext uri="{FF2B5EF4-FFF2-40B4-BE49-F238E27FC236}">
                <a16:creationId xmlns:a16="http://schemas.microsoft.com/office/drawing/2014/main" id="{CBDDE5EA-9556-DB25-391D-96F2E71AB3CD}"/>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8</a:t>
            </a:fld>
            <a:endParaRPr lang="en-AU" dirty="0">
              <a:solidFill>
                <a:prstClr val="black">
                  <a:tint val="75000"/>
                </a:prstClr>
              </a:solidFill>
            </a:endParaRPr>
          </a:p>
        </p:txBody>
      </p:sp>
      <p:sp>
        <p:nvSpPr>
          <p:cNvPr id="5" name="Rectangle: Rounded Corners 4">
            <a:extLst>
              <a:ext uri="{FF2B5EF4-FFF2-40B4-BE49-F238E27FC236}">
                <a16:creationId xmlns:a16="http://schemas.microsoft.com/office/drawing/2014/main" id="{764883C4-0DD3-099C-D3AC-0CCB7F46D2B3}"/>
              </a:ext>
            </a:extLst>
          </p:cNvPr>
          <p:cNvSpPr/>
          <p:nvPr/>
        </p:nvSpPr>
        <p:spPr>
          <a:xfrm>
            <a:off x="696310" y="1722634"/>
            <a:ext cx="3507174" cy="616243"/>
          </a:xfrm>
          <a:prstGeom prst="roundRect">
            <a:avLst>
              <a:gd name="adj" fmla="val 1030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33" dirty="0"/>
              <a:t>Hexaware</a:t>
            </a:r>
            <a:endParaRPr lang="en-AU" sz="2133" dirty="0"/>
          </a:p>
        </p:txBody>
      </p:sp>
      <p:sp>
        <p:nvSpPr>
          <p:cNvPr id="6" name="Rectangle: Rounded Corners 5">
            <a:extLst>
              <a:ext uri="{FF2B5EF4-FFF2-40B4-BE49-F238E27FC236}">
                <a16:creationId xmlns:a16="http://schemas.microsoft.com/office/drawing/2014/main" id="{FEC62A91-3B33-583F-F406-DA8211B063BA}"/>
              </a:ext>
            </a:extLst>
          </p:cNvPr>
          <p:cNvSpPr/>
          <p:nvPr/>
        </p:nvSpPr>
        <p:spPr>
          <a:xfrm>
            <a:off x="4422229" y="1722634"/>
            <a:ext cx="7395999" cy="616243"/>
          </a:xfrm>
          <a:prstGeom prst="roundRect">
            <a:avLst>
              <a:gd name="adj" fmla="val 2216"/>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rPr>
              <a:t>Medical summaries for AU insurer – 45% reduction in claim resolution</a:t>
            </a:r>
            <a:endParaRPr lang="en-AU" sz="1600" dirty="0">
              <a:solidFill>
                <a:schemeClr val="tx1">
                  <a:lumMod val="50000"/>
                  <a:lumOff val="50000"/>
                </a:schemeClr>
              </a:solidFill>
            </a:endParaRPr>
          </a:p>
        </p:txBody>
      </p:sp>
      <p:sp>
        <p:nvSpPr>
          <p:cNvPr id="9" name="Rectangle: Rounded Corners 8">
            <a:extLst>
              <a:ext uri="{FF2B5EF4-FFF2-40B4-BE49-F238E27FC236}">
                <a16:creationId xmlns:a16="http://schemas.microsoft.com/office/drawing/2014/main" id="{7217D4B0-F537-4425-AAA4-294E47584F26}"/>
              </a:ext>
            </a:extLst>
          </p:cNvPr>
          <p:cNvSpPr/>
          <p:nvPr/>
        </p:nvSpPr>
        <p:spPr>
          <a:xfrm>
            <a:off x="696310" y="2557512"/>
            <a:ext cx="3507174" cy="616243"/>
          </a:xfrm>
          <a:prstGeom prst="roundRect">
            <a:avLst>
              <a:gd name="adj" fmla="val 1030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33" dirty="0"/>
              <a:t>DXC Assure</a:t>
            </a:r>
            <a:endParaRPr lang="en-AU" sz="2133" dirty="0"/>
          </a:p>
        </p:txBody>
      </p:sp>
      <p:sp>
        <p:nvSpPr>
          <p:cNvPr id="10" name="Rectangle: Rounded Corners 9">
            <a:extLst>
              <a:ext uri="{FF2B5EF4-FFF2-40B4-BE49-F238E27FC236}">
                <a16:creationId xmlns:a16="http://schemas.microsoft.com/office/drawing/2014/main" id="{0B7DAF0B-47C5-ED85-3744-054F398111E5}"/>
              </a:ext>
            </a:extLst>
          </p:cNvPr>
          <p:cNvSpPr/>
          <p:nvPr/>
        </p:nvSpPr>
        <p:spPr>
          <a:xfrm>
            <a:off x="4422229" y="2557512"/>
            <a:ext cx="7395999" cy="616243"/>
          </a:xfrm>
          <a:prstGeom prst="roundRect">
            <a:avLst>
              <a:gd name="adj" fmla="val 2216"/>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rPr>
              <a:t>WC platform – streamlining intake, document generation and case workflows</a:t>
            </a:r>
            <a:endParaRPr lang="en-AU" sz="1600" dirty="0">
              <a:solidFill>
                <a:schemeClr val="tx1">
                  <a:lumMod val="50000"/>
                  <a:lumOff val="50000"/>
                </a:schemeClr>
              </a:solidFill>
            </a:endParaRPr>
          </a:p>
        </p:txBody>
      </p:sp>
      <p:sp>
        <p:nvSpPr>
          <p:cNvPr id="11" name="Rectangle: Rounded Corners 10">
            <a:extLst>
              <a:ext uri="{FF2B5EF4-FFF2-40B4-BE49-F238E27FC236}">
                <a16:creationId xmlns:a16="http://schemas.microsoft.com/office/drawing/2014/main" id="{C834B52D-1D12-9CB2-535F-B4333624588E}"/>
              </a:ext>
            </a:extLst>
          </p:cNvPr>
          <p:cNvSpPr/>
          <p:nvPr/>
        </p:nvSpPr>
        <p:spPr>
          <a:xfrm>
            <a:off x="696310" y="3392390"/>
            <a:ext cx="3507174" cy="616243"/>
          </a:xfrm>
          <a:prstGeom prst="roundRect">
            <a:avLst>
              <a:gd name="adj" fmla="val 10304"/>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33" dirty="0"/>
              <a:t>QBE AU</a:t>
            </a:r>
            <a:endParaRPr lang="en-AU" sz="2133" dirty="0"/>
          </a:p>
        </p:txBody>
      </p:sp>
      <p:sp>
        <p:nvSpPr>
          <p:cNvPr id="12" name="Rectangle: Rounded Corners 11">
            <a:extLst>
              <a:ext uri="{FF2B5EF4-FFF2-40B4-BE49-F238E27FC236}">
                <a16:creationId xmlns:a16="http://schemas.microsoft.com/office/drawing/2014/main" id="{37BFDC7F-6737-411C-2226-54134EED75A7}"/>
              </a:ext>
            </a:extLst>
          </p:cNvPr>
          <p:cNvSpPr/>
          <p:nvPr/>
        </p:nvSpPr>
        <p:spPr>
          <a:xfrm>
            <a:off x="4422229" y="3392390"/>
            <a:ext cx="7395999" cy="616243"/>
          </a:xfrm>
          <a:prstGeom prst="roundRect">
            <a:avLst>
              <a:gd name="adj" fmla="val 2216"/>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rPr>
              <a:t>AI call summaries – reduce call time from 7 minutes to 2.5 minutes</a:t>
            </a:r>
            <a:endParaRPr lang="en-AU" sz="1600" dirty="0">
              <a:solidFill>
                <a:schemeClr val="tx1">
                  <a:lumMod val="50000"/>
                  <a:lumOff val="50000"/>
                </a:schemeClr>
              </a:solidFill>
            </a:endParaRPr>
          </a:p>
        </p:txBody>
      </p:sp>
      <p:sp>
        <p:nvSpPr>
          <p:cNvPr id="13" name="Rectangle: Rounded Corners 12">
            <a:extLst>
              <a:ext uri="{FF2B5EF4-FFF2-40B4-BE49-F238E27FC236}">
                <a16:creationId xmlns:a16="http://schemas.microsoft.com/office/drawing/2014/main" id="{D16D4BEC-07F2-877D-C4E4-C2F7948467B0}"/>
              </a:ext>
            </a:extLst>
          </p:cNvPr>
          <p:cNvSpPr/>
          <p:nvPr/>
        </p:nvSpPr>
        <p:spPr>
          <a:xfrm>
            <a:off x="696310" y="4163819"/>
            <a:ext cx="3507174" cy="616243"/>
          </a:xfrm>
          <a:prstGeom prst="roundRect">
            <a:avLst>
              <a:gd name="adj" fmla="val 10304"/>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33" dirty="0"/>
              <a:t>QLD NIISQ</a:t>
            </a:r>
            <a:endParaRPr lang="en-AU" sz="2133" dirty="0"/>
          </a:p>
        </p:txBody>
      </p:sp>
      <p:sp>
        <p:nvSpPr>
          <p:cNvPr id="14" name="Rectangle: Rounded Corners 13">
            <a:extLst>
              <a:ext uri="{FF2B5EF4-FFF2-40B4-BE49-F238E27FC236}">
                <a16:creationId xmlns:a16="http://schemas.microsoft.com/office/drawing/2014/main" id="{362212EE-F9AE-3207-9D4D-3BAB6E4FBF7E}"/>
              </a:ext>
            </a:extLst>
          </p:cNvPr>
          <p:cNvSpPr/>
          <p:nvPr/>
        </p:nvSpPr>
        <p:spPr>
          <a:xfrm>
            <a:off x="4422229" y="4163819"/>
            <a:ext cx="7395999" cy="616243"/>
          </a:xfrm>
          <a:prstGeom prst="roundRect">
            <a:avLst>
              <a:gd name="adj" fmla="val 2216"/>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rPr>
              <a:t>Invoice processing – up to 90% reduction in manual effort</a:t>
            </a:r>
            <a:endParaRPr lang="en-AU" sz="1600" dirty="0">
              <a:solidFill>
                <a:schemeClr val="tx1">
                  <a:lumMod val="50000"/>
                  <a:lumOff val="50000"/>
                </a:schemeClr>
              </a:solidFill>
            </a:endParaRPr>
          </a:p>
        </p:txBody>
      </p:sp>
      <p:sp>
        <p:nvSpPr>
          <p:cNvPr id="15" name="Rectangle: Rounded Corners 14">
            <a:extLst>
              <a:ext uri="{FF2B5EF4-FFF2-40B4-BE49-F238E27FC236}">
                <a16:creationId xmlns:a16="http://schemas.microsoft.com/office/drawing/2014/main" id="{2534A375-9002-9F4F-1BC6-4FF85C747F05}"/>
              </a:ext>
            </a:extLst>
          </p:cNvPr>
          <p:cNvSpPr/>
          <p:nvPr/>
        </p:nvSpPr>
        <p:spPr>
          <a:xfrm>
            <a:off x="696310" y="4948985"/>
            <a:ext cx="3507174" cy="616243"/>
          </a:xfrm>
          <a:prstGeom prst="roundRect">
            <a:avLst>
              <a:gd name="adj" fmla="val 10304"/>
            </a:avLst>
          </a:prstGeom>
          <a:solidFill>
            <a:srgbClr val="00B0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33" dirty="0"/>
              <a:t>USA Allstate</a:t>
            </a:r>
            <a:endParaRPr lang="en-AU" sz="2133" dirty="0"/>
          </a:p>
        </p:txBody>
      </p:sp>
      <p:sp>
        <p:nvSpPr>
          <p:cNvPr id="16" name="Rectangle: Rounded Corners 15">
            <a:extLst>
              <a:ext uri="{FF2B5EF4-FFF2-40B4-BE49-F238E27FC236}">
                <a16:creationId xmlns:a16="http://schemas.microsoft.com/office/drawing/2014/main" id="{E775A08C-24AA-CAB8-78B7-44D3B82D95CB}"/>
              </a:ext>
            </a:extLst>
          </p:cNvPr>
          <p:cNvSpPr/>
          <p:nvPr/>
        </p:nvSpPr>
        <p:spPr>
          <a:xfrm>
            <a:off x="4422229" y="4948985"/>
            <a:ext cx="7395999" cy="616243"/>
          </a:xfrm>
          <a:prstGeom prst="roundRect">
            <a:avLst>
              <a:gd name="adj" fmla="val 2216"/>
            </a:avLst>
          </a:prstGeom>
          <a:solidFill>
            <a:srgbClr val="DAF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rPr>
              <a:t>Customer communication drafting for ~50,000 comms daily</a:t>
            </a:r>
            <a:endParaRPr lang="en-AU" sz="1600" dirty="0">
              <a:solidFill>
                <a:schemeClr val="tx1">
                  <a:lumMod val="50000"/>
                  <a:lumOff val="50000"/>
                </a:schemeClr>
              </a:solidFill>
            </a:endParaRPr>
          </a:p>
        </p:txBody>
      </p:sp>
    </p:spTree>
    <p:extLst>
      <p:ext uri="{BB962C8B-B14F-4D97-AF65-F5344CB8AC3E}">
        <p14:creationId xmlns:p14="http://schemas.microsoft.com/office/powerpoint/2010/main" val="240549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904F6-C700-53D7-658B-CB451C746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515E15-16B2-481F-A05D-EE35F13F876A}"/>
              </a:ext>
            </a:extLst>
          </p:cNvPr>
          <p:cNvSpPr>
            <a:spLocks noGrp="1"/>
          </p:cNvSpPr>
          <p:nvPr>
            <p:ph type="title"/>
          </p:nvPr>
        </p:nvSpPr>
        <p:spPr/>
        <p:txBody>
          <a:bodyPr/>
          <a:lstStyle/>
          <a:p>
            <a:r>
              <a:rPr lang="en-US" dirty="0"/>
              <a:t>Internal Inspiration – Claims Lifecycle</a:t>
            </a:r>
            <a:endParaRPr lang="en-AU" dirty="0"/>
          </a:p>
        </p:txBody>
      </p:sp>
      <p:sp>
        <p:nvSpPr>
          <p:cNvPr id="4" name="Slide Number Placeholder 3">
            <a:extLst>
              <a:ext uri="{FF2B5EF4-FFF2-40B4-BE49-F238E27FC236}">
                <a16:creationId xmlns:a16="http://schemas.microsoft.com/office/drawing/2014/main" id="{E73A9218-4EEE-273C-F26C-F331A241A035}"/>
              </a:ext>
            </a:extLst>
          </p:cNvPr>
          <p:cNvSpPr>
            <a:spLocks noGrp="1"/>
          </p:cNvSpPr>
          <p:nvPr>
            <p:ph type="sldNum" sz="quarter" idx="4"/>
          </p:nvPr>
        </p:nvSpPr>
        <p:spPr/>
        <p:txBody>
          <a:bodyPr/>
          <a:lstStyle/>
          <a:p>
            <a:fld id="{A04DF0AE-8B3C-45BA-8AFA-E3B611F5AE38}" type="slidenum">
              <a:rPr lang="en-AU" smtClean="0">
                <a:solidFill>
                  <a:prstClr val="black">
                    <a:tint val="75000"/>
                  </a:prstClr>
                </a:solidFill>
              </a:rPr>
              <a:pPr/>
              <a:t>9</a:t>
            </a:fld>
            <a:endParaRPr lang="en-AU" dirty="0">
              <a:solidFill>
                <a:prstClr val="black">
                  <a:tint val="75000"/>
                </a:prstClr>
              </a:solidFill>
            </a:endParaRPr>
          </a:p>
        </p:txBody>
      </p:sp>
      <p:sp>
        <p:nvSpPr>
          <p:cNvPr id="5" name="Rectangle: Rounded Corners 4">
            <a:extLst>
              <a:ext uri="{FF2B5EF4-FFF2-40B4-BE49-F238E27FC236}">
                <a16:creationId xmlns:a16="http://schemas.microsoft.com/office/drawing/2014/main" id="{01D2B962-AD0D-0890-7404-BCCCF4756567}"/>
              </a:ext>
            </a:extLst>
          </p:cNvPr>
          <p:cNvSpPr/>
          <p:nvPr/>
        </p:nvSpPr>
        <p:spPr>
          <a:xfrm>
            <a:off x="2422641" y="1569373"/>
            <a:ext cx="3507174" cy="860608"/>
          </a:xfrm>
          <a:prstGeom prst="roundRect">
            <a:avLst>
              <a:gd name="adj" fmla="val 10304"/>
            </a:avLst>
          </a:prstGeom>
          <a:solidFill>
            <a:srgbClr val="F8B2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 – Injury Notification and Initial Contact</a:t>
            </a:r>
            <a:endParaRPr lang="en-AU" sz="1400" b="1" dirty="0"/>
          </a:p>
        </p:txBody>
      </p:sp>
      <p:sp>
        <p:nvSpPr>
          <p:cNvPr id="6" name="Rectangle: Rounded Corners 5">
            <a:extLst>
              <a:ext uri="{FF2B5EF4-FFF2-40B4-BE49-F238E27FC236}">
                <a16:creationId xmlns:a16="http://schemas.microsoft.com/office/drawing/2014/main" id="{C179B4BB-21E0-8DBC-6870-1BB291E82C27}"/>
              </a:ext>
            </a:extLst>
          </p:cNvPr>
          <p:cNvSpPr/>
          <p:nvPr/>
        </p:nvSpPr>
        <p:spPr>
          <a:xfrm>
            <a:off x="6016849" y="1549658"/>
            <a:ext cx="3507175"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Emails, scanned claim forms, certificates of capacity and incident reports, phone calls, police reports</a:t>
            </a:r>
          </a:p>
        </p:txBody>
      </p:sp>
      <p:sp>
        <p:nvSpPr>
          <p:cNvPr id="9" name="Rectangle: Rounded Corners 8">
            <a:extLst>
              <a:ext uri="{FF2B5EF4-FFF2-40B4-BE49-F238E27FC236}">
                <a16:creationId xmlns:a16="http://schemas.microsoft.com/office/drawing/2014/main" id="{627BA6FE-2F5E-C600-F488-A09D54BF5068}"/>
              </a:ext>
            </a:extLst>
          </p:cNvPr>
          <p:cNvSpPr/>
          <p:nvPr/>
        </p:nvSpPr>
        <p:spPr>
          <a:xfrm>
            <a:off x="2422641" y="2496039"/>
            <a:ext cx="3507174" cy="860608"/>
          </a:xfrm>
          <a:prstGeom prst="roundRect">
            <a:avLst>
              <a:gd name="adj" fmla="val 10304"/>
            </a:avLst>
          </a:prstGeom>
          <a:solidFill>
            <a:srgbClr val="F8B2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B – Collecting Information </a:t>
            </a:r>
            <a:br>
              <a:rPr lang="en-US" sz="1400" b="1" dirty="0"/>
            </a:br>
            <a:r>
              <a:rPr lang="en-US" sz="1400" b="1" dirty="0"/>
              <a:t>for PIAWE / RTW Plan</a:t>
            </a:r>
            <a:endParaRPr lang="en-AU" sz="1400" b="1" dirty="0"/>
          </a:p>
        </p:txBody>
      </p:sp>
      <p:sp>
        <p:nvSpPr>
          <p:cNvPr id="10" name="Rectangle: Rounded Corners 9">
            <a:extLst>
              <a:ext uri="{FF2B5EF4-FFF2-40B4-BE49-F238E27FC236}">
                <a16:creationId xmlns:a16="http://schemas.microsoft.com/office/drawing/2014/main" id="{2C8EE047-C2BD-75CB-FC66-DA7A214477B0}"/>
              </a:ext>
            </a:extLst>
          </p:cNvPr>
          <p:cNvSpPr/>
          <p:nvPr/>
        </p:nvSpPr>
        <p:spPr>
          <a:xfrm>
            <a:off x="6016847" y="2472663"/>
            <a:ext cx="3507175"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Wage data, further reports, certificate of capacity</a:t>
            </a:r>
          </a:p>
        </p:txBody>
      </p:sp>
      <p:sp>
        <p:nvSpPr>
          <p:cNvPr id="11" name="Rectangle: Rounded Corners 10">
            <a:extLst>
              <a:ext uri="{FF2B5EF4-FFF2-40B4-BE49-F238E27FC236}">
                <a16:creationId xmlns:a16="http://schemas.microsoft.com/office/drawing/2014/main" id="{DA9C3DA1-5DFE-80F7-5C6B-E8BFF2C5CCFB}"/>
              </a:ext>
            </a:extLst>
          </p:cNvPr>
          <p:cNvSpPr/>
          <p:nvPr/>
        </p:nvSpPr>
        <p:spPr>
          <a:xfrm>
            <a:off x="2422641" y="3422705"/>
            <a:ext cx="3507174" cy="860608"/>
          </a:xfrm>
          <a:prstGeom prst="roundRect">
            <a:avLst>
              <a:gd name="adj" fmla="val 10304"/>
            </a:avLst>
          </a:prstGeom>
          <a:solidFill>
            <a:srgbClr val="F8B2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C – Liability Determination and Entitlements</a:t>
            </a:r>
            <a:endParaRPr lang="en-AU" sz="1400" b="1" dirty="0"/>
          </a:p>
        </p:txBody>
      </p:sp>
      <p:sp>
        <p:nvSpPr>
          <p:cNvPr id="12" name="Rectangle: Rounded Corners 11">
            <a:extLst>
              <a:ext uri="{FF2B5EF4-FFF2-40B4-BE49-F238E27FC236}">
                <a16:creationId xmlns:a16="http://schemas.microsoft.com/office/drawing/2014/main" id="{C0B39F8C-4259-E40D-E18E-04B0A15B39EA}"/>
              </a:ext>
            </a:extLst>
          </p:cNvPr>
          <p:cNvSpPr/>
          <p:nvPr/>
        </p:nvSpPr>
        <p:spPr>
          <a:xfrm>
            <a:off x="6016847" y="3392338"/>
            <a:ext cx="3507175"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Determination report</a:t>
            </a:r>
          </a:p>
          <a:p>
            <a:pPr algn="ctr"/>
            <a:r>
              <a:rPr lang="en-AU" sz="1100" dirty="0">
                <a:solidFill>
                  <a:schemeClr val="tx1">
                    <a:lumMod val="50000"/>
                    <a:lumOff val="50000"/>
                  </a:schemeClr>
                </a:solidFill>
              </a:rPr>
              <a:t>Payment schedule</a:t>
            </a:r>
          </a:p>
          <a:p>
            <a:pPr algn="ctr"/>
            <a:r>
              <a:rPr lang="en-AU" sz="1100" dirty="0">
                <a:solidFill>
                  <a:schemeClr val="tx1">
                    <a:lumMod val="50000"/>
                    <a:lumOff val="50000"/>
                  </a:schemeClr>
                </a:solidFill>
              </a:rPr>
              <a:t>Further certificates of capacity</a:t>
            </a:r>
          </a:p>
          <a:p>
            <a:pPr algn="ctr"/>
            <a:r>
              <a:rPr lang="en-AU" sz="1100" dirty="0">
                <a:solidFill>
                  <a:schemeClr val="tx1">
                    <a:lumMod val="50000"/>
                    <a:lumOff val="50000"/>
                  </a:schemeClr>
                </a:solidFill>
              </a:rPr>
              <a:t>Policies, procedures, protocols</a:t>
            </a:r>
          </a:p>
        </p:txBody>
      </p:sp>
      <p:sp>
        <p:nvSpPr>
          <p:cNvPr id="13" name="Rectangle: Rounded Corners 12">
            <a:extLst>
              <a:ext uri="{FF2B5EF4-FFF2-40B4-BE49-F238E27FC236}">
                <a16:creationId xmlns:a16="http://schemas.microsoft.com/office/drawing/2014/main" id="{C9CDC789-F5D6-9330-D018-5F1646393D17}"/>
              </a:ext>
            </a:extLst>
          </p:cNvPr>
          <p:cNvSpPr/>
          <p:nvPr/>
        </p:nvSpPr>
        <p:spPr>
          <a:xfrm>
            <a:off x="2422641" y="4345710"/>
            <a:ext cx="3507174" cy="860608"/>
          </a:xfrm>
          <a:prstGeom prst="roundRect">
            <a:avLst>
              <a:gd name="adj" fmla="val 10304"/>
            </a:avLst>
          </a:prstGeom>
          <a:solidFill>
            <a:srgbClr val="F8B2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D – Investigations and Disputes</a:t>
            </a:r>
            <a:endParaRPr lang="en-AU" sz="1400" b="1" dirty="0"/>
          </a:p>
        </p:txBody>
      </p:sp>
      <p:sp>
        <p:nvSpPr>
          <p:cNvPr id="14" name="Rectangle: Rounded Corners 13">
            <a:extLst>
              <a:ext uri="{FF2B5EF4-FFF2-40B4-BE49-F238E27FC236}">
                <a16:creationId xmlns:a16="http://schemas.microsoft.com/office/drawing/2014/main" id="{2ABAA4E2-969E-468B-C3B2-412B0B5355E8}"/>
              </a:ext>
            </a:extLst>
          </p:cNvPr>
          <p:cNvSpPr/>
          <p:nvPr/>
        </p:nvSpPr>
        <p:spPr>
          <a:xfrm>
            <a:off x="6011592" y="4352701"/>
            <a:ext cx="3507175"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Reports from investigations, case conferences and IMEs</a:t>
            </a:r>
            <a:endParaRPr lang="en-AU" sz="1100" dirty="0">
              <a:solidFill>
                <a:schemeClr val="tx1">
                  <a:lumMod val="50000"/>
                  <a:lumOff val="50000"/>
                </a:schemeClr>
              </a:solidFill>
            </a:endParaRPr>
          </a:p>
        </p:txBody>
      </p:sp>
      <p:sp>
        <p:nvSpPr>
          <p:cNvPr id="15" name="Rectangle: Rounded Corners 14">
            <a:extLst>
              <a:ext uri="{FF2B5EF4-FFF2-40B4-BE49-F238E27FC236}">
                <a16:creationId xmlns:a16="http://schemas.microsoft.com/office/drawing/2014/main" id="{A0BC598F-679C-B336-88C2-42E98C84B2CF}"/>
              </a:ext>
            </a:extLst>
          </p:cNvPr>
          <p:cNvSpPr/>
          <p:nvPr/>
        </p:nvSpPr>
        <p:spPr>
          <a:xfrm>
            <a:off x="2422641" y="5272376"/>
            <a:ext cx="3507174" cy="860608"/>
          </a:xfrm>
          <a:prstGeom prst="roundRect">
            <a:avLst>
              <a:gd name="adj" fmla="val 10304"/>
            </a:avLst>
          </a:prstGeom>
          <a:solidFill>
            <a:srgbClr val="F8B2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E – Ongoing Management and Closure</a:t>
            </a:r>
            <a:endParaRPr lang="en-AU" sz="1400" b="1" dirty="0"/>
          </a:p>
        </p:txBody>
      </p:sp>
      <p:sp>
        <p:nvSpPr>
          <p:cNvPr id="16" name="Rectangle: Rounded Corners 15">
            <a:extLst>
              <a:ext uri="{FF2B5EF4-FFF2-40B4-BE49-F238E27FC236}">
                <a16:creationId xmlns:a16="http://schemas.microsoft.com/office/drawing/2014/main" id="{30C86C3E-2775-8FD2-01DC-8D4D1C357948}"/>
              </a:ext>
            </a:extLst>
          </p:cNvPr>
          <p:cNvSpPr/>
          <p:nvPr/>
        </p:nvSpPr>
        <p:spPr>
          <a:xfrm>
            <a:off x="6011591" y="5272376"/>
            <a:ext cx="3507175" cy="860608"/>
          </a:xfrm>
          <a:prstGeom prst="roundRect">
            <a:avLst>
              <a:gd name="adj" fmla="val 7379"/>
            </a:avLst>
          </a:prstGeom>
          <a:solidFill>
            <a:srgbClr val="FEF3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Email correspondence, phone correspondence with claim notes.  specialist impairment reports</a:t>
            </a:r>
          </a:p>
        </p:txBody>
      </p:sp>
      <p:sp>
        <p:nvSpPr>
          <p:cNvPr id="3" name="Rectangle: Rounded Corners 2">
            <a:extLst>
              <a:ext uri="{FF2B5EF4-FFF2-40B4-BE49-F238E27FC236}">
                <a16:creationId xmlns:a16="http://schemas.microsoft.com/office/drawing/2014/main" id="{FA21D8A4-74B9-7A06-6519-D95CE4A34BD4}"/>
              </a:ext>
            </a:extLst>
          </p:cNvPr>
          <p:cNvSpPr/>
          <p:nvPr/>
        </p:nvSpPr>
        <p:spPr>
          <a:xfrm>
            <a:off x="6011591" y="1090402"/>
            <a:ext cx="3507175" cy="396859"/>
          </a:xfrm>
          <a:prstGeom prst="roundRect">
            <a:avLst>
              <a:gd name="adj" fmla="val 16001"/>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50000"/>
                    <a:lumOff val="50000"/>
                  </a:schemeClr>
                </a:solidFill>
              </a:rPr>
              <a:t>Unstructured Data</a:t>
            </a:r>
            <a:endParaRPr lang="en-AU" sz="1100" dirty="0">
              <a:solidFill>
                <a:schemeClr val="tx1">
                  <a:lumMod val="50000"/>
                  <a:lumOff val="50000"/>
                </a:schemeClr>
              </a:solidFill>
            </a:endParaRPr>
          </a:p>
        </p:txBody>
      </p:sp>
    </p:spTree>
    <p:extLst>
      <p:ext uri="{BB962C8B-B14F-4D97-AF65-F5344CB8AC3E}">
        <p14:creationId xmlns:p14="http://schemas.microsoft.com/office/powerpoint/2010/main" val="66070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Finity Colours">
      <a:dk1>
        <a:sysClr val="windowText" lastClr="000000"/>
      </a:dk1>
      <a:lt1>
        <a:sysClr val="window" lastClr="FFFFFF"/>
      </a:lt1>
      <a:dk2>
        <a:srgbClr val="002664"/>
      </a:dk2>
      <a:lt2>
        <a:srgbClr val="EEECE1"/>
      </a:lt2>
      <a:accent1>
        <a:srgbClr val="4D4F53"/>
      </a:accent1>
      <a:accent2>
        <a:srgbClr val="EEAF00"/>
      </a:accent2>
      <a:accent3>
        <a:srgbClr val="008690"/>
      </a:accent3>
      <a:accent4>
        <a:srgbClr val="AABA0A"/>
      </a:accent4>
      <a:accent5>
        <a:srgbClr val="00A8B4"/>
      </a:accent5>
      <a:accent6>
        <a:srgbClr val="DC5034"/>
      </a:accent6>
      <a:hlink>
        <a:srgbClr val="00535A"/>
      </a:hlink>
      <a:folHlink>
        <a:srgbClr val="800080"/>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7" ma:contentTypeDescription="" ma:contentTypeScope="" ma:versionID="cb884031af90cdf2d185f11edbe1cf22">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65815bd7988c09f3c4e8fa8106d50c53"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38</Value>
      <Value>158</Value>
      <Value>29</Value>
    </TaxCatchAll>
    <_dlc_DocId xmlns="7c09f450-3099-4ab0-9797-308ed8a26daf">CE6YYQN64SX3-786882053-16566</_dlc_DocId>
    <Lastupdated xmlns="7b3e9424-693f-4334-9dc1-37abbe098301" xsi:nil="true"/>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https://actuaries.sharepoint.com/sites/DMS/_layouts/15/DocIdRedir.aspx?ID=CE6YYQN64SX3-786882053-16566</Url>
      <Description>CE6YYQN64SX3-786882053-16566</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A comprehensive exploration of building AI systems to solve problems relating to Injury and Disability schemes. From identifying opportunities and navigating legal obligations, to establishing secure infrastructure. Most importantly, it showcases real case studies – using AI to process unstructured case notes to assist claims management, aggregating large volumes of video and documents for scheme evaluation and integration with legacy systems to streamline operations.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Injury and Disability Schemes Seminar</TermName>
          <TermId xmlns="http://schemas.microsoft.com/office/infopath/2007/PartnerControls">ab110189-a7f0-4e28-a459-50d83a5b53b2</TermId>
        </TermInfo>
      </Terms>
    </c245b723492e46feb8c242c474f81c06>
    <lbd57a3197f24a75a016012f8260598a xmlns="b9043e53-a078-4fe1-9a97-1dc890974721">
      <Terms xmlns="http://schemas.microsoft.com/office/infopath/2007/PartnerControl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ecd44ca9-897f-5f16-bef3-bfea0af0a048</CMS_x0020_Document_x0020_ID>
    <Created-Date xmlns="b9043e53-a078-4fe1-9a97-1dc890974721">2025-11-16T13:00:00+00:00</Created-Date>
    <wic_System_Copyright xmlns="http://schemas.microsoft.com/sharepoint/v3/fields" xsi:nil="true"/>
    <new-release-expiry xmlns="b9043e53-a078-4fe1-9a97-1dc890974721" xsi:nil="true"/>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D5FD84C-2FAD-4939-A23E-33797A4ED948}"/>
</file>

<file path=customXml/itemProps2.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3.xml><?xml version="1.0" encoding="utf-8"?>
<ds:datastoreItem xmlns:ds="http://schemas.openxmlformats.org/officeDocument/2006/customXml" ds:itemID="{23A7F36D-13F6-4DF0-A1FA-99BF5BE8352E}">
  <ds:schemaRefs>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7e948e1f-1c1f-44ca-b8c3-272baaf9988d"/>
    <ds:schemaRef ds:uri="http://purl.org/dc/dcmitype/"/>
    <ds:schemaRef ds:uri="3138fe39-45e2-4243-b4f0-a56ce41f1c6e"/>
    <ds:schemaRef ds:uri="http://www.w3.org/XML/1998/namespace"/>
    <ds:schemaRef ds:uri="http://purl.org/dc/elements/1.1/"/>
  </ds:schemaRefs>
</ds:datastoreItem>
</file>

<file path=customXml/itemProps4.xml><?xml version="1.0" encoding="utf-8"?>
<ds:datastoreItem xmlns:ds="http://schemas.openxmlformats.org/officeDocument/2006/customXml" ds:itemID="{AEA82377-D510-4429-A96C-6AE963F00B87}"/>
</file>

<file path=customXml/itemProps5.xml><?xml version="1.0" encoding="utf-8"?>
<ds:datastoreItem xmlns:ds="http://schemas.openxmlformats.org/officeDocument/2006/customXml" ds:itemID="{F4E3F9FD-6720-42D8-B9A6-B49998989645}"/>
</file>

<file path=docProps/app.xml><?xml version="1.0" encoding="utf-8"?>
<Properties xmlns="http://schemas.openxmlformats.org/officeDocument/2006/extended-properties" xmlns:vt="http://schemas.openxmlformats.org/officeDocument/2006/docPropsVTypes">
  <TotalTime>17470</TotalTime>
  <Words>4109</Words>
  <Application>Microsoft Office PowerPoint</Application>
  <PresentationFormat>Widescreen</PresentationFormat>
  <Paragraphs>623</Paragraphs>
  <Slides>31</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ABC Oracle</vt:lpstr>
      <vt:lpstr>ABC Oracle Medium</vt:lpstr>
      <vt:lpstr>Aptos</vt:lpstr>
      <vt:lpstr>Arial</vt:lpstr>
      <vt:lpstr>Bradley Hand ITC</vt:lpstr>
      <vt:lpstr>Calibri</vt:lpstr>
      <vt:lpstr>Calibri Light</vt:lpstr>
      <vt:lpstr>Signika Negative</vt:lpstr>
      <vt:lpstr>Wingdings</vt:lpstr>
      <vt:lpstr>Office Theme</vt:lpstr>
      <vt:lpstr>Orchestrating Scheme Impact with AI</vt:lpstr>
      <vt:lpstr>What are different kinds of AI?</vt:lpstr>
      <vt:lpstr>Composing an AI Symphony</vt:lpstr>
      <vt:lpstr>Finding Inspiration</vt:lpstr>
      <vt:lpstr>Finding Inspiration</vt:lpstr>
      <vt:lpstr>Cross-industry Use Cases</vt:lpstr>
      <vt:lpstr>External Inspiration</vt:lpstr>
      <vt:lpstr>External Inspiration</vt:lpstr>
      <vt:lpstr>Internal Inspiration – Claims Lifecycle</vt:lpstr>
      <vt:lpstr>Composing an AI Symphony</vt:lpstr>
      <vt:lpstr>What are language models good at?</vt:lpstr>
      <vt:lpstr>5 Concepts to Build AI Systems</vt:lpstr>
      <vt:lpstr>PowerPoint Presentation</vt:lpstr>
      <vt:lpstr>PowerPoint Presentation</vt:lpstr>
      <vt:lpstr>Composing an AI Symphony</vt:lpstr>
      <vt:lpstr>Choosing Your Instruments</vt:lpstr>
      <vt:lpstr>Composing an AI Symphony</vt:lpstr>
      <vt:lpstr>Governance Considerations</vt:lpstr>
      <vt:lpstr>Composing an AI Symphony</vt:lpstr>
      <vt:lpstr>Internal Inspiration – Claims Lifecycle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Composing an AI Symphony</vt:lpstr>
      <vt:lpstr>PowerPoint Presentation</vt:lpstr>
      <vt:lpstr>About the Actuaries Institute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IDSS 2025: Orchestrating Scheme Impact with AI</dc:title>
  <dc:creator>Minh Phan and Aaron Cutter</dc:creator>
  <cp:lastModifiedBy>Minh Phan</cp:lastModifiedBy>
  <cp:revision>95</cp:revision>
  <dcterms:created xsi:type="dcterms:W3CDTF">2023-05-24T00:01:03Z</dcterms:created>
  <dcterms:modified xsi:type="dcterms:W3CDTF">2025-11-13T23:35:12Z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616124a1-414e-45de-b801-424502529745</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Event|81820cd3-45f0-44e5-97c3-ef5505ffe26e;#158;#Injury and Disability Schemes Seminar|ab110189-a7f0-4e28-a459-50d83a5b53b2</vt:lpwstr>
  </property>
  <property fmtid="{D5CDD505-2E9C-101B-9397-08002B2CF9AE}" pid="10" name="lcf76f155ced4ddcb4097134ff3c332f">
    <vt:lpwstr/>
  </property>
  <property fmtid="{D5CDD505-2E9C-101B-9397-08002B2CF9AE}" pid="11" name="Prototype_Event_Types">
    <vt:lpwstr>38;#Major Events|741f9fd0-c1f0-4e98-ad79-70afc16eedf5</vt:lpwstr>
  </property>
</Properties>
</file>