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authors.xml" ContentType="application/vnd.ms-powerpoint.author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75" r:id="rId5"/>
    <p:sldId id="276" r:id="rId6"/>
    <p:sldId id="258" r:id="rId7"/>
    <p:sldId id="259" r:id="rId8"/>
    <p:sldId id="277" r:id="rId9"/>
    <p:sldId id="280" r:id="rId10"/>
    <p:sldId id="278" r:id="rId11"/>
    <p:sldId id="264" r:id="rId12"/>
    <p:sldId id="281" r:id="rId13"/>
    <p:sldId id="287" r:id="rId14"/>
    <p:sldId id="282" r:id="rId15"/>
    <p:sldId id="283" r:id="rId16"/>
    <p:sldId id="291" r:id="rId17"/>
    <p:sldId id="284" r:id="rId18"/>
    <p:sldId id="288" r:id="rId19"/>
    <p:sldId id="290" r:id="rId20"/>
    <p:sldId id="285" r:id="rId21"/>
    <p:sldId id="293" r:id="rId22"/>
    <p:sldId id="292" r:id="rId23"/>
    <p:sldId id="294" r:id="rId24"/>
    <p:sldId id="286" r:id="rId25"/>
    <p:sldId id="295" r:id="rId26"/>
    <p:sldId id="262"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716F46-737B-A26C-4443-E3D5A39A20B1}" name="Leong, Kieran" initials="KL" userId="S::kieran.leong@icare.nsw.gov.au::f35596db-7ff4-481e-9bf0-4a3e902c1daa" providerId="AD"/>
  <p188:author id="{94B20BC3-360B-97CA-0884-DC8B9737E6CF}" name="Khar Mun Tang" initials="KT" userId="S::khar.mun.tang@scyneadvisory.com.au::03d5a0f3-da80-4337-a708-2f9de2ccb6d8" providerId="AD"/>
  <p188:author id="{A3C1F6CA-C50A-B64D-775E-33D1C48158EF}" name="Roshane Samarasekera" initials="RS" userId="S::Roshane.Samarasekera@acc.co.nz::85784c2c-f16a-48e7-94e9-5f6abb851877" providerId="AD"/>
  <p188:author id="{11A4C9DD-8A34-7FBF-F53B-048EF8A6479D}" name="Sidik, Augustine" initials="AS" userId="S::asidik@kpmg.com.au::9eea5466-34ef-48d4-b146-ee585f2412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3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48" y="2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37" Type="http://schemas.openxmlformats.org/officeDocument/2006/relationships/customXml" Target="../customXml/item5.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dik, Augustine" userId="9eea5466-34ef-48d4-b146-ee585f241287" providerId="ADAL" clId="{0FDCF92F-5609-4B11-9A7A-6CBCEB19CFA7}"/>
    <pc:docChg chg="undo custSel modSld">
      <pc:chgData name="Sidik, Augustine" userId="9eea5466-34ef-48d4-b146-ee585f241287" providerId="ADAL" clId="{0FDCF92F-5609-4B11-9A7A-6CBCEB19CFA7}" dt="2025-11-14T02:53:26.170" v="11" actId="14100"/>
      <pc:docMkLst>
        <pc:docMk/>
      </pc:docMkLst>
      <pc:sldChg chg="modSp mod">
        <pc:chgData name="Sidik, Augustine" userId="9eea5466-34ef-48d4-b146-ee585f241287" providerId="ADAL" clId="{0FDCF92F-5609-4B11-9A7A-6CBCEB19CFA7}" dt="2025-11-14T02:51:59.546" v="5" actId="207"/>
        <pc:sldMkLst>
          <pc:docMk/>
          <pc:sldMk cId="556904803" sldId="285"/>
        </pc:sldMkLst>
        <pc:spChg chg="mod">
          <ac:chgData name="Sidik, Augustine" userId="9eea5466-34ef-48d4-b146-ee585f241287" providerId="ADAL" clId="{0FDCF92F-5609-4B11-9A7A-6CBCEB19CFA7}" dt="2025-11-14T02:51:59.546" v="5" actId="207"/>
          <ac:spMkLst>
            <pc:docMk/>
            <pc:sldMk cId="556904803" sldId="285"/>
            <ac:spMk id="9" creationId="{882F3BE8-661A-921B-2720-6E05F1405F78}"/>
          </ac:spMkLst>
        </pc:spChg>
      </pc:sldChg>
      <pc:sldChg chg="modSp mod">
        <pc:chgData name="Sidik, Augustine" userId="9eea5466-34ef-48d4-b146-ee585f241287" providerId="ADAL" clId="{0FDCF92F-5609-4B11-9A7A-6CBCEB19CFA7}" dt="2025-11-14T02:53:26.170" v="11" actId="14100"/>
        <pc:sldMkLst>
          <pc:docMk/>
          <pc:sldMk cId="3797780134" sldId="287"/>
        </pc:sldMkLst>
        <pc:picChg chg="mod">
          <ac:chgData name="Sidik, Augustine" userId="9eea5466-34ef-48d4-b146-ee585f241287" providerId="ADAL" clId="{0FDCF92F-5609-4B11-9A7A-6CBCEB19CFA7}" dt="2025-11-14T02:53:26.170" v="11" actId="14100"/>
          <ac:picMkLst>
            <pc:docMk/>
            <pc:sldMk cId="3797780134" sldId="287"/>
            <ac:picMk id="18" creationId="{857030C3-5339-7EFA-8930-59F3F93E1522}"/>
          </ac:picMkLst>
        </pc:picChg>
      </pc:sldChg>
      <pc:sldChg chg="modSp mod">
        <pc:chgData name="Sidik, Augustine" userId="9eea5466-34ef-48d4-b146-ee585f241287" providerId="ADAL" clId="{0FDCF92F-5609-4B11-9A7A-6CBCEB19CFA7}" dt="2025-11-14T02:51:21.878" v="3" actId="207"/>
        <pc:sldMkLst>
          <pc:docMk/>
          <pc:sldMk cId="3129293262" sldId="291"/>
        </pc:sldMkLst>
        <pc:spChg chg="mod">
          <ac:chgData name="Sidik, Augustine" userId="9eea5466-34ef-48d4-b146-ee585f241287" providerId="ADAL" clId="{0FDCF92F-5609-4B11-9A7A-6CBCEB19CFA7}" dt="2025-11-14T02:51:21.878" v="3" actId="207"/>
          <ac:spMkLst>
            <pc:docMk/>
            <pc:sldMk cId="3129293262" sldId="291"/>
            <ac:spMk id="6" creationId="{EBCF939F-1A48-865C-F5D5-B60A3544C68D}"/>
          </ac:spMkLst>
        </pc:spChg>
        <pc:spChg chg="mod">
          <ac:chgData name="Sidik, Augustine" userId="9eea5466-34ef-48d4-b146-ee585f241287" providerId="ADAL" clId="{0FDCF92F-5609-4B11-9A7A-6CBCEB19CFA7}" dt="2025-11-14T02:51:02.610" v="0" actId="207"/>
          <ac:spMkLst>
            <pc:docMk/>
            <pc:sldMk cId="3129293262" sldId="291"/>
            <ac:spMk id="18" creationId="{8A4D499C-6A54-30AB-9ED0-E2351D38F76B}"/>
          </ac:spMkLst>
        </pc:spChg>
        <pc:spChg chg="mod">
          <ac:chgData name="Sidik, Augustine" userId="9eea5466-34ef-48d4-b146-ee585f241287" providerId="ADAL" clId="{0FDCF92F-5609-4B11-9A7A-6CBCEB19CFA7}" dt="2025-11-14T02:51:12.187" v="2" actId="207"/>
          <ac:spMkLst>
            <pc:docMk/>
            <pc:sldMk cId="3129293262" sldId="291"/>
            <ac:spMk id="23" creationId="{87B71DEB-5D71-9E90-60B2-4E3360BF745A}"/>
          </ac:spMkLst>
        </pc:spChg>
      </pc:sldChg>
      <pc:sldChg chg="modSp mod">
        <pc:chgData name="Sidik, Augustine" userId="9eea5466-34ef-48d4-b146-ee585f241287" providerId="ADAL" clId="{0FDCF92F-5609-4B11-9A7A-6CBCEB19CFA7}" dt="2025-11-14T02:52:05.428" v="7" actId="207"/>
        <pc:sldMkLst>
          <pc:docMk/>
          <pc:sldMk cId="1045267652" sldId="293"/>
        </pc:sldMkLst>
        <pc:spChg chg="mod">
          <ac:chgData name="Sidik, Augustine" userId="9eea5466-34ef-48d4-b146-ee585f241287" providerId="ADAL" clId="{0FDCF92F-5609-4B11-9A7A-6CBCEB19CFA7}" dt="2025-11-14T02:52:05.428" v="7" actId="207"/>
          <ac:spMkLst>
            <pc:docMk/>
            <pc:sldMk cId="1045267652" sldId="293"/>
            <ac:spMk id="17" creationId="{94FF8A0B-4437-DF01-2878-376200E4BB7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kpmgaust.sharepoint.com/sites/AU-EXT-IDSS2025_ILP/Shared%20Documents/General/IDSSppt%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pmgaust.sharepoint.com/sites/AU-EXT-IDSS2025_ILP/Shared%20Documents/General/IDSSppt%20graph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3C69FF"/>
              </a:solidFill>
              <a:ln>
                <a:noFill/>
              </a:ln>
              <a:effectLst/>
            </c:spPr>
            <c:extLst>
              <c:ext xmlns:c16="http://schemas.microsoft.com/office/drawing/2014/chart" uri="{C3380CC4-5D6E-409C-BE32-E72D297353CC}">
                <c16:uniqueId val="{00000001-2442-495D-9D75-02A7CC67B4D4}"/>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2442-495D-9D75-02A7CC67B4D4}"/>
              </c:ext>
            </c:extLst>
          </c:dPt>
          <c:val>
            <c:numRef>
              <c:f>Sheet1!$B$4:$C$4</c:f>
              <c:numCache>
                <c:formatCode>General</c:formatCode>
                <c:ptCount val="2"/>
                <c:pt idx="0">
                  <c:v>100</c:v>
                </c:pt>
                <c:pt idx="1">
                  <c:v>-100</c:v>
                </c:pt>
              </c:numCache>
            </c:numRef>
          </c:val>
          <c:extLst>
            <c:ext xmlns:c16="http://schemas.microsoft.com/office/drawing/2014/chart" uri="{C3380CC4-5D6E-409C-BE32-E72D297353CC}">
              <c16:uniqueId val="{00000004-2442-495D-9D75-02A7CC67B4D4}"/>
            </c:ext>
          </c:extLst>
        </c:ser>
        <c:dLbls>
          <c:showLegendKey val="0"/>
          <c:showVal val="0"/>
          <c:showCatName val="0"/>
          <c:showSerName val="0"/>
          <c:showPercent val="0"/>
          <c:showBubbleSize val="0"/>
        </c:dLbls>
        <c:gapWidth val="50"/>
        <c:overlap val="-27"/>
        <c:axId val="772200751"/>
        <c:axId val="737330815"/>
      </c:barChart>
      <c:catAx>
        <c:axId val="772200751"/>
        <c:scaling>
          <c:orientation val="minMax"/>
        </c:scaling>
        <c:delete val="0"/>
        <c:axPos val="b"/>
        <c:numFmt formatCode="General" sourceLinked="1"/>
        <c:majorTickMark val="none"/>
        <c:minorTickMark val="none"/>
        <c:tickLblPos val="none"/>
        <c:spPr>
          <a:noFill/>
          <a:ln w="22225" cap="flat" cmpd="sng" algn="ctr">
            <a:solidFill>
              <a:schemeClr val="accent1">
                <a:shade val="15000"/>
              </a:schemeClr>
            </a:solidFill>
            <a:round/>
          </a:ln>
          <a:effectLst/>
        </c:spPr>
        <c:txPr>
          <a:bodyPr rot="-60000000" spcFirstLastPara="1" vertOverflow="ellipsis" vert="horz" wrap="square" anchor="ctr" anchorCtr="1"/>
          <a:lstStyle/>
          <a:p>
            <a:pPr>
              <a:defRPr sz="900" b="0" i="0" u="none" strike="noStrike" kern="1200" baseline="0">
                <a:solidFill>
                  <a:srgbClr val="3C69FF"/>
                </a:solidFill>
                <a:latin typeface="+mn-lt"/>
                <a:ea typeface="+mn-ea"/>
                <a:cs typeface="+mn-cs"/>
              </a:defRPr>
            </a:pPr>
            <a:endParaRPr lang="en-US"/>
          </a:p>
        </c:txPr>
        <c:crossAx val="737330815"/>
        <c:crosses val="autoZero"/>
        <c:auto val="1"/>
        <c:lblAlgn val="ctr"/>
        <c:lblOffset val="100"/>
        <c:noMultiLvlLbl val="0"/>
      </c:catAx>
      <c:valAx>
        <c:axId val="737330815"/>
        <c:scaling>
          <c:orientation val="minMax"/>
        </c:scaling>
        <c:delete val="1"/>
        <c:axPos val="l"/>
        <c:numFmt formatCode="General" sourceLinked="1"/>
        <c:majorTickMark val="out"/>
        <c:minorTickMark val="none"/>
        <c:tickLblPos val="nextTo"/>
        <c:crossAx val="772200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3C69FF"/>
              </a:solidFill>
              <a:ln>
                <a:noFill/>
              </a:ln>
              <a:effectLst/>
            </c:spPr>
            <c:extLst>
              <c:ext xmlns:c16="http://schemas.microsoft.com/office/drawing/2014/chart" uri="{C3380CC4-5D6E-409C-BE32-E72D297353CC}">
                <c16:uniqueId val="{00000001-F73D-420F-B3D4-09E80C6A284C}"/>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F73D-420F-B3D4-09E80C6A284C}"/>
              </c:ext>
            </c:extLst>
          </c:dPt>
          <c:val>
            <c:numRef>
              <c:f>Sheet1!$B$10:$C$10</c:f>
              <c:numCache>
                <c:formatCode>General</c:formatCode>
                <c:ptCount val="2"/>
                <c:pt idx="0">
                  <c:v>50</c:v>
                </c:pt>
                <c:pt idx="1">
                  <c:v>-100</c:v>
                </c:pt>
              </c:numCache>
            </c:numRef>
          </c:val>
          <c:extLst>
            <c:ext xmlns:c16="http://schemas.microsoft.com/office/drawing/2014/chart" uri="{C3380CC4-5D6E-409C-BE32-E72D297353CC}">
              <c16:uniqueId val="{00000004-F73D-420F-B3D4-09E80C6A284C}"/>
            </c:ext>
          </c:extLst>
        </c:ser>
        <c:dLbls>
          <c:showLegendKey val="0"/>
          <c:showVal val="0"/>
          <c:showCatName val="0"/>
          <c:showSerName val="0"/>
          <c:showPercent val="0"/>
          <c:showBubbleSize val="0"/>
        </c:dLbls>
        <c:gapWidth val="50"/>
        <c:overlap val="-27"/>
        <c:axId val="772200751"/>
        <c:axId val="737330815"/>
      </c:barChart>
      <c:catAx>
        <c:axId val="772200751"/>
        <c:scaling>
          <c:orientation val="minMax"/>
        </c:scaling>
        <c:delete val="0"/>
        <c:axPos val="b"/>
        <c:numFmt formatCode="General" sourceLinked="1"/>
        <c:majorTickMark val="none"/>
        <c:minorTickMark val="none"/>
        <c:tickLblPos val="none"/>
        <c:spPr>
          <a:noFill/>
          <a:ln w="22225" cap="flat" cmpd="sng" algn="ctr">
            <a:solidFill>
              <a:schemeClr val="accent1">
                <a:shade val="15000"/>
              </a:schemeClr>
            </a:solidFill>
            <a:round/>
          </a:ln>
          <a:effectLst/>
        </c:spPr>
        <c:txPr>
          <a:bodyPr rot="-60000000" spcFirstLastPara="1" vertOverflow="ellipsis" vert="horz" wrap="square" anchor="ctr" anchorCtr="1"/>
          <a:lstStyle/>
          <a:p>
            <a:pPr>
              <a:defRPr sz="900" b="0" i="0" u="none" strike="noStrike" kern="1200" baseline="0">
                <a:solidFill>
                  <a:srgbClr val="3C69FF"/>
                </a:solidFill>
                <a:latin typeface="+mn-lt"/>
                <a:ea typeface="+mn-ea"/>
                <a:cs typeface="+mn-cs"/>
              </a:defRPr>
            </a:pPr>
            <a:endParaRPr lang="en-US"/>
          </a:p>
        </c:txPr>
        <c:crossAx val="737330815"/>
        <c:crosses val="autoZero"/>
        <c:auto val="1"/>
        <c:lblAlgn val="ctr"/>
        <c:lblOffset val="100"/>
        <c:noMultiLvlLbl val="0"/>
      </c:catAx>
      <c:valAx>
        <c:axId val="737330815"/>
        <c:scaling>
          <c:orientation val="minMax"/>
          <c:max val="150"/>
          <c:min val="-150"/>
        </c:scaling>
        <c:delete val="1"/>
        <c:axPos val="l"/>
        <c:numFmt formatCode="General" sourceLinked="1"/>
        <c:majorTickMark val="out"/>
        <c:minorTickMark val="none"/>
        <c:tickLblPos val="nextTo"/>
        <c:crossAx val="772200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11/14/2025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dirty="0"/>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a:t>
            </a:fld>
            <a:endParaRPr lang="en-US" dirty="0"/>
          </a:p>
        </p:txBody>
      </p:sp>
    </p:spTree>
    <p:extLst>
      <p:ext uri="{BB962C8B-B14F-4D97-AF65-F5344CB8AC3E}">
        <p14:creationId xmlns:p14="http://schemas.microsoft.com/office/powerpoint/2010/main" val="150374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Defined, straightforward concept for assets</a:t>
            </a:r>
          </a:p>
          <a:p>
            <a:r>
              <a:rPr lang="en-US" dirty="0"/>
              <a:t>Relatively easier to understand as well for life insurance, but a bit less intuitive for general insurance</a:t>
            </a:r>
          </a:p>
          <a:p>
            <a:r>
              <a:rPr lang="en-US" dirty="0"/>
              <a:t>Nonetheless, required to consider illiquidity premium for entities in scope of AASB 17, including public sector</a:t>
            </a:r>
          </a:p>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5</a:t>
            </a:fld>
            <a:endParaRPr lang="en-US" dirty="0"/>
          </a:p>
        </p:txBody>
      </p:sp>
    </p:spTree>
    <p:extLst>
      <p:ext uri="{BB962C8B-B14F-4D97-AF65-F5344CB8AC3E}">
        <p14:creationId xmlns:p14="http://schemas.microsoft.com/office/powerpoint/2010/main" val="147891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Schemes often use economic funding ratios – now accounting funding ratio is less mismatched</a:t>
            </a: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7</a:t>
            </a:fld>
            <a:endParaRPr lang="en-US" dirty="0"/>
          </a:p>
        </p:txBody>
      </p:sp>
    </p:spTree>
    <p:extLst>
      <p:ext uri="{BB962C8B-B14F-4D97-AF65-F5344CB8AC3E}">
        <p14:creationId xmlns:p14="http://schemas.microsoft.com/office/powerpoint/2010/main" val="368466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dirty="0"/>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dirty="0"/>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dirty="0"/>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dirty="0"/>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dirty="0"/>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dirty="0"/>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dirty="0"/>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a:t>#</a:t>
            </a:r>
            <a:endParaRPr lang="en-US"/>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dirty="0"/>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dirty="0"/>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dirty="0"/>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3.xml"/><Relationship Id="rId5" Type="http://schemas.openxmlformats.org/officeDocument/2006/relationships/image" Target="../media/image23.emf"/><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2153633" y="2427516"/>
            <a:ext cx="6241219" cy="886673"/>
          </a:xfrm>
        </p:spPr>
        <p:txBody>
          <a:bodyPr/>
          <a:lstStyle/>
          <a:p>
            <a:r>
              <a:rPr lang="en-US" dirty="0"/>
              <a:t>IFRS 17 Illiquidity Premium for Public Sector Schemes</a:t>
            </a: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2153634" y="4238297"/>
            <a:ext cx="5802764" cy="1598604"/>
          </a:xfrm>
        </p:spPr>
        <p:txBody>
          <a:bodyPr/>
          <a:lstStyle/>
          <a:p>
            <a:r>
              <a:rPr lang="en-US" sz="2000" dirty="0"/>
              <a:t>Augustine Sidik, Francis Beens, Khar Mun Tang, </a:t>
            </a:r>
          </a:p>
          <a:p>
            <a:r>
              <a:rPr lang="en-US" sz="2000" dirty="0"/>
              <a:t>Kieran Leong, and Roshane Samarasekera</a:t>
            </a:r>
          </a:p>
          <a:p>
            <a:endParaRPr lang="en-US" dirty="0"/>
          </a:p>
          <a:p>
            <a:r>
              <a:rPr lang="en-US" sz="2000" dirty="0"/>
              <a:t>November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IDSS</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45D6F-33EC-6521-F093-459757EA4A96}"/>
            </a:ext>
          </a:extLst>
        </p:cNvPr>
        <p:cNvGrpSpPr/>
        <p:nvPr/>
      </p:nvGrpSpPr>
      <p:grpSpPr>
        <a:xfrm>
          <a:off x="0" y="0"/>
          <a:ext cx="0" cy="0"/>
          <a:chOff x="0" y="0"/>
          <a:chExt cx="0" cy="0"/>
        </a:xfrm>
      </p:grpSpPr>
      <p:graphicFrame>
        <p:nvGraphicFramePr>
          <p:cNvPr id="15" name="Table 5">
            <a:extLst>
              <a:ext uri="{FF2B5EF4-FFF2-40B4-BE49-F238E27FC236}">
                <a16:creationId xmlns:a16="http://schemas.microsoft.com/office/drawing/2014/main" id="{6ABD6DBF-A4DB-870B-0D00-F7A1E78443F3}"/>
              </a:ext>
            </a:extLst>
          </p:cNvPr>
          <p:cNvGraphicFramePr>
            <a:graphicFrameLocks/>
          </p:cNvGraphicFramePr>
          <p:nvPr>
            <p:extLst>
              <p:ext uri="{D42A27DB-BD31-4B8C-83A1-F6EECF244321}">
                <p14:modId xmlns:p14="http://schemas.microsoft.com/office/powerpoint/2010/main" val="2185648894"/>
              </p:ext>
            </p:extLst>
          </p:nvPr>
        </p:nvGraphicFramePr>
        <p:xfrm>
          <a:off x="1212793" y="1069110"/>
          <a:ext cx="10769748" cy="5064000"/>
        </p:xfrm>
        <a:graphic>
          <a:graphicData uri="http://schemas.openxmlformats.org/drawingml/2006/table">
            <a:tbl>
              <a:tblPr firstRow="1" bandRow="1">
                <a:tableStyleId>{5C22544A-7EE6-4342-B048-85BDC9FD1C3A}</a:tableStyleId>
              </a:tblPr>
              <a:tblGrid>
                <a:gridCol w="3213267">
                  <a:extLst>
                    <a:ext uri="{9D8B030D-6E8A-4147-A177-3AD203B41FA5}">
                      <a16:colId xmlns:a16="http://schemas.microsoft.com/office/drawing/2014/main" val="2534074653"/>
                    </a:ext>
                  </a:extLst>
                </a:gridCol>
                <a:gridCol w="1746231">
                  <a:extLst>
                    <a:ext uri="{9D8B030D-6E8A-4147-A177-3AD203B41FA5}">
                      <a16:colId xmlns:a16="http://schemas.microsoft.com/office/drawing/2014/main" val="1241778817"/>
                    </a:ext>
                  </a:extLst>
                </a:gridCol>
                <a:gridCol w="1443408">
                  <a:extLst>
                    <a:ext uri="{9D8B030D-6E8A-4147-A177-3AD203B41FA5}">
                      <a16:colId xmlns:a16="http://schemas.microsoft.com/office/drawing/2014/main" val="1869424930"/>
                    </a:ext>
                  </a:extLst>
                </a:gridCol>
                <a:gridCol w="4366842">
                  <a:extLst>
                    <a:ext uri="{9D8B030D-6E8A-4147-A177-3AD203B41FA5}">
                      <a16:colId xmlns:a16="http://schemas.microsoft.com/office/drawing/2014/main" val="3876858207"/>
                    </a:ext>
                  </a:extLst>
                </a:gridCol>
              </a:tblGrid>
              <a:tr h="0">
                <a:tc>
                  <a:txBody>
                    <a:bodyPr/>
                    <a:lstStyle/>
                    <a:p>
                      <a:pPr>
                        <a:lnSpc>
                          <a:spcPct val="100000"/>
                        </a:lnSpc>
                      </a:pPr>
                      <a:endParaRPr lang="en-GB" dirty="0"/>
                    </a:p>
                  </a:txBody>
                  <a:tcPr marL="720000" marR="126000" marT="126000" marB="126000">
                    <a:lnL w="12700" cmpd="sng">
                      <a:noFill/>
                    </a:lnL>
                    <a:lnR w="12700" cmpd="sng">
                      <a:noFill/>
                    </a:lnR>
                    <a:lnT w="635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KPMG Bold"/>
                          <a:ea typeface="+mn-ea"/>
                          <a:cs typeface="+mn-cs"/>
                        </a:rPr>
                        <a:t>Public Sector</a:t>
                      </a:r>
                    </a:p>
                  </a:txBody>
                  <a:tcPr marL="90000" marR="90000" marT="54000" marB="54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KPMG Bold"/>
                          <a:ea typeface="+mn-ea"/>
                          <a:cs typeface="+mn-cs"/>
                        </a:rPr>
                        <a:t>Other GI</a:t>
                      </a:r>
                    </a:p>
                  </a:txBody>
                  <a:tcPr marL="90000" marR="90000" marT="54000" marB="54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5">
                  <a:txBody>
                    <a:bodyPr/>
                    <a:lstStyle/>
                    <a:p>
                      <a:pPr marL="0" marR="0" lvl="0" indent="0" algn="r" defTabSz="914400" rtl="0" eaLnBrk="1" fontAlgn="auto" latinLnBrk="0" hangingPunct="1">
                        <a:lnSpc>
                          <a:spcPct val="85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white"/>
                        </a:solidFill>
                        <a:effectLst/>
                        <a:uLnTx/>
                        <a:uFillTx/>
                        <a:latin typeface="KPMG Bold"/>
                        <a:ea typeface="+mn-ea"/>
                        <a:cs typeface="+mn-cs"/>
                      </a:endParaRPr>
                    </a:p>
                  </a:txBody>
                  <a:tcPr marL="90000" marR="90000" marT="54000" marB="54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35467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1536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29469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10410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82510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4392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2702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6254"/>
                  </a:ext>
                </a:extLst>
              </a:tr>
            </a:tbl>
          </a:graphicData>
        </a:graphic>
      </p:graphicFrame>
      <p:sp>
        <p:nvSpPr>
          <p:cNvPr id="8" name="Title 7">
            <a:extLst>
              <a:ext uri="{FF2B5EF4-FFF2-40B4-BE49-F238E27FC236}">
                <a16:creationId xmlns:a16="http://schemas.microsoft.com/office/drawing/2014/main" id="{2108B0B0-7847-C841-1076-9B526D34BB67}"/>
              </a:ext>
            </a:extLst>
          </p:cNvPr>
          <p:cNvSpPr>
            <a:spLocks noGrp="1"/>
          </p:cNvSpPr>
          <p:nvPr>
            <p:ph type="title"/>
          </p:nvPr>
        </p:nvSpPr>
        <p:spPr>
          <a:xfrm>
            <a:off x="415558" y="334285"/>
            <a:ext cx="11140729" cy="355972"/>
          </a:xfrm>
        </p:spPr>
        <p:txBody>
          <a:bodyPr/>
          <a:lstStyle/>
          <a:p>
            <a:r>
              <a:rPr lang="en-US" dirty="0"/>
              <a:t>Liquidity characteristics for Australasian public sector schemes</a:t>
            </a:r>
          </a:p>
        </p:txBody>
      </p:sp>
      <p:sp>
        <p:nvSpPr>
          <p:cNvPr id="4" name="Slide Number Placeholder 3">
            <a:extLst>
              <a:ext uri="{FF2B5EF4-FFF2-40B4-BE49-F238E27FC236}">
                <a16:creationId xmlns:a16="http://schemas.microsoft.com/office/drawing/2014/main" id="{E09A44C5-A68A-3730-97A9-11B1C88364F7}"/>
              </a:ext>
            </a:extLst>
          </p:cNvPr>
          <p:cNvSpPr>
            <a:spLocks noGrp="1"/>
          </p:cNvSpPr>
          <p:nvPr>
            <p:ph type="sldNum" sz="quarter" idx="12"/>
          </p:nvPr>
        </p:nvSpPr>
        <p:spPr/>
        <p:txBody>
          <a:bodyPr/>
          <a:lstStyle/>
          <a:p>
            <a:fld id="{741AFF56-1126-4107-9C02-BC0EFBF16431}" type="slidenum">
              <a:rPr lang="en-GB" smtClean="0"/>
              <a:pPr/>
              <a:t>10</a:t>
            </a:fld>
            <a:endParaRPr lang="en-GB" dirty="0"/>
          </a:p>
        </p:txBody>
      </p:sp>
      <p:sp>
        <p:nvSpPr>
          <p:cNvPr id="2" name="Footer Placeholder 4">
            <a:extLst>
              <a:ext uri="{FF2B5EF4-FFF2-40B4-BE49-F238E27FC236}">
                <a16:creationId xmlns:a16="http://schemas.microsoft.com/office/drawing/2014/main" id="{F2BF090D-5282-F9A1-D50D-763FA08810F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34" name="TextBox 33">
            <a:extLst>
              <a:ext uri="{FF2B5EF4-FFF2-40B4-BE49-F238E27FC236}">
                <a16:creationId xmlns:a16="http://schemas.microsoft.com/office/drawing/2014/main" id="{938CC0F4-B57A-4E29-D7D1-E58611F55ACD}"/>
              </a:ext>
            </a:extLst>
          </p:cNvPr>
          <p:cNvSpPr txBox="1"/>
          <p:nvPr/>
        </p:nvSpPr>
        <p:spPr>
          <a:xfrm>
            <a:off x="8005675" y="2423939"/>
            <a:ext cx="2911475" cy="646331"/>
          </a:xfrm>
          <a:prstGeom prst="rect">
            <a:avLst/>
          </a:prstGeom>
          <a:noFill/>
        </p:spPr>
        <p:txBody>
          <a:bodyPr wrap="square" rtlCol="0">
            <a:spAutoFit/>
          </a:bodyPr>
          <a:lstStyle/>
          <a:p>
            <a:r>
              <a:rPr lang="en-AU" sz="1200" dirty="0"/>
              <a:t>For these reasons, we consider </a:t>
            </a:r>
            <a:r>
              <a:rPr lang="en-AU" sz="1200" b="1" dirty="0">
                <a:solidFill>
                  <a:schemeClr val="accent1"/>
                </a:solidFill>
              </a:rPr>
              <a:t>LRC of Australasian public sector schemes to be illiquid. </a:t>
            </a:r>
          </a:p>
        </p:txBody>
      </p:sp>
      <p:sp>
        <p:nvSpPr>
          <p:cNvPr id="35" name="TextBox 34">
            <a:extLst>
              <a:ext uri="{FF2B5EF4-FFF2-40B4-BE49-F238E27FC236}">
                <a16:creationId xmlns:a16="http://schemas.microsoft.com/office/drawing/2014/main" id="{5A5574BC-C377-480E-1FED-8E97AF5FEDE1}"/>
              </a:ext>
            </a:extLst>
          </p:cNvPr>
          <p:cNvSpPr txBox="1"/>
          <p:nvPr/>
        </p:nvSpPr>
        <p:spPr>
          <a:xfrm>
            <a:off x="7861477" y="3844732"/>
            <a:ext cx="4260733" cy="646331"/>
          </a:xfrm>
          <a:prstGeom prst="rect">
            <a:avLst/>
          </a:prstGeom>
          <a:noFill/>
        </p:spPr>
        <p:txBody>
          <a:bodyPr wrap="square" rtlCol="0">
            <a:spAutoFit/>
          </a:bodyPr>
          <a:lstStyle/>
          <a:p>
            <a:r>
              <a:rPr lang="en-AU" sz="1200" dirty="0"/>
              <a:t>Public sector policies are likely to be </a:t>
            </a:r>
            <a:r>
              <a:rPr lang="en-AU" sz="1200" b="1" dirty="0">
                <a:solidFill>
                  <a:schemeClr val="accent1"/>
                </a:solidFill>
              </a:rPr>
              <a:t>onerous</a:t>
            </a:r>
            <a:r>
              <a:rPr lang="en-AU" sz="1200" dirty="0"/>
              <a:t>. </a:t>
            </a:r>
            <a:r>
              <a:rPr lang="en-AU" sz="1200" b="1" dirty="0">
                <a:solidFill>
                  <a:schemeClr val="accent1"/>
                </a:solidFill>
              </a:rPr>
              <a:t>Loss components</a:t>
            </a:r>
            <a:r>
              <a:rPr lang="en-AU" sz="1200" dirty="0"/>
              <a:t> would need to be calculated for LRC and discounted using rate including illiquidity premium. </a:t>
            </a:r>
          </a:p>
        </p:txBody>
      </p:sp>
      <p:sp>
        <p:nvSpPr>
          <p:cNvPr id="37" name="TextBox 36">
            <a:extLst>
              <a:ext uri="{FF2B5EF4-FFF2-40B4-BE49-F238E27FC236}">
                <a16:creationId xmlns:a16="http://schemas.microsoft.com/office/drawing/2014/main" id="{EA0ED89A-B851-EEB0-131F-49BFB52248A8}"/>
              </a:ext>
            </a:extLst>
          </p:cNvPr>
          <p:cNvSpPr txBox="1"/>
          <p:nvPr/>
        </p:nvSpPr>
        <p:spPr>
          <a:xfrm>
            <a:off x="7861477" y="4574149"/>
            <a:ext cx="4114800" cy="830997"/>
          </a:xfrm>
          <a:prstGeom prst="rect">
            <a:avLst/>
          </a:prstGeom>
          <a:noFill/>
        </p:spPr>
        <p:txBody>
          <a:bodyPr wrap="square" rtlCol="0">
            <a:spAutoFit/>
          </a:bodyPr>
          <a:lstStyle/>
          <a:p>
            <a:r>
              <a:rPr lang="en-AU" sz="1200" dirty="0"/>
              <a:t>For LIC, liquidity depends on ability to bring forward claim payments and exit claims. Given limited ability to bring forward claim payments due to statutory benefits constraints, </a:t>
            </a:r>
            <a:r>
              <a:rPr lang="en-AU" sz="1200" b="1" dirty="0">
                <a:solidFill>
                  <a:schemeClr val="accent1"/>
                </a:solidFill>
              </a:rPr>
              <a:t>LIC for public sector schemes are likely to be illiquid. </a:t>
            </a:r>
          </a:p>
        </p:txBody>
      </p:sp>
      <p:sp>
        <p:nvSpPr>
          <p:cNvPr id="49" name="TextBox 48">
            <a:extLst>
              <a:ext uri="{FF2B5EF4-FFF2-40B4-BE49-F238E27FC236}">
                <a16:creationId xmlns:a16="http://schemas.microsoft.com/office/drawing/2014/main" id="{78E2F45F-779E-3493-303D-7DCFAB9FAD1E}"/>
              </a:ext>
            </a:extLst>
          </p:cNvPr>
          <p:cNvSpPr txBox="1"/>
          <p:nvPr/>
        </p:nvSpPr>
        <p:spPr>
          <a:xfrm>
            <a:off x="7861477" y="5489830"/>
            <a:ext cx="4377844" cy="461665"/>
          </a:xfrm>
          <a:prstGeom prst="rect">
            <a:avLst/>
          </a:prstGeom>
          <a:noFill/>
        </p:spPr>
        <p:txBody>
          <a:bodyPr wrap="square" rtlCol="0">
            <a:spAutoFit/>
          </a:bodyPr>
          <a:lstStyle/>
          <a:p>
            <a:r>
              <a:rPr lang="en-AU" sz="1200" dirty="0"/>
              <a:t>Public sector schemes offering WC or lifetime care would have </a:t>
            </a:r>
            <a:r>
              <a:rPr lang="en-AU" sz="1200" b="1" dirty="0">
                <a:solidFill>
                  <a:schemeClr val="accent1"/>
                </a:solidFill>
              </a:rPr>
              <a:t>higher illiquidity premium</a:t>
            </a:r>
            <a:r>
              <a:rPr lang="en-AU" sz="1200" dirty="0"/>
              <a:t> compared to other typical GI products. </a:t>
            </a:r>
            <a:endParaRPr lang="en-AU" sz="1200" b="1" dirty="0"/>
          </a:p>
        </p:txBody>
      </p:sp>
      <p:sp>
        <p:nvSpPr>
          <p:cNvPr id="3" name="Right Brace 2">
            <a:extLst>
              <a:ext uri="{FF2B5EF4-FFF2-40B4-BE49-F238E27FC236}">
                <a16:creationId xmlns:a16="http://schemas.microsoft.com/office/drawing/2014/main" id="{85EE0346-6C3E-0990-3CDB-276CA443EBD0}"/>
              </a:ext>
            </a:extLst>
          </p:cNvPr>
          <p:cNvSpPr/>
          <p:nvPr/>
        </p:nvSpPr>
        <p:spPr>
          <a:xfrm>
            <a:off x="7661661" y="1656103"/>
            <a:ext cx="298450" cy="2144772"/>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6" name="TextBox 5">
            <a:extLst>
              <a:ext uri="{FF2B5EF4-FFF2-40B4-BE49-F238E27FC236}">
                <a16:creationId xmlns:a16="http://schemas.microsoft.com/office/drawing/2014/main" id="{D3CFCD48-1208-A0A2-E2AD-A53E6F329A00}"/>
              </a:ext>
            </a:extLst>
          </p:cNvPr>
          <p:cNvSpPr txBox="1"/>
          <p:nvPr/>
        </p:nvSpPr>
        <p:spPr>
          <a:xfrm>
            <a:off x="7202881" y="4198776"/>
            <a:ext cx="630364" cy="215444"/>
          </a:xfrm>
          <a:prstGeom prst="rect">
            <a:avLst/>
          </a:prstGeom>
          <a:noFill/>
        </p:spPr>
        <p:txBody>
          <a:bodyPr wrap="square" rtlCol="0">
            <a:spAutoFit/>
          </a:bodyPr>
          <a:lstStyle/>
          <a:p>
            <a:r>
              <a:rPr lang="en-AU" sz="800" dirty="0"/>
              <a:t>generally</a:t>
            </a:r>
          </a:p>
        </p:txBody>
      </p:sp>
      <p:pic>
        <p:nvPicPr>
          <p:cNvPr id="40" name="Graphic 39" descr="Badge Cross with solid fill">
            <a:extLst>
              <a:ext uri="{FF2B5EF4-FFF2-40B4-BE49-F238E27FC236}">
                <a16:creationId xmlns:a16="http://schemas.microsoft.com/office/drawing/2014/main" id="{355B73E9-BE1E-1096-5042-185B1EE093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6028" y="5573589"/>
            <a:ext cx="460376" cy="460376"/>
          </a:xfrm>
          <a:prstGeom prst="rect">
            <a:avLst/>
          </a:prstGeom>
        </p:spPr>
      </p:pic>
      <p:sp>
        <p:nvSpPr>
          <p:cNvPr id="5" name="TextBox 4">
            <a:extLst>
              <a:ext uri="{FF2B5EF4-FFF2-40B4-BE49-F238E27FC236}">
                <a16:creationId xmlns:a16="http://schemas.microsoft.com/office/drawing/2014/main" id="{5DDB8724-45E0-70BB-88E1-B86219FB5136}"/>
              </a:ext>
            </a:extLst>
          </p:cNvPr>
          <p:cNvSpPr txBox="1"/>
          <p:nvPr/>
        </p:nvSpPr>
        <p:spPr>
          <a:xfrm>
            <a:off x="7145254" y="2247372"/>
            <a:ext cx="630364" cy="215444"/>
          </a:xfrm>
          <a:prstGeom prst="rect">
            <a:avLst/>
          </a:prstGeom>
          <a:noFill/>
        </p:spPr>
        <p:txBody>
          <a:bodyPr wrap="square" rtlCol="0">
            <a:spAutoFit/>
          </a:bodyPr>
          <a:lstStyle/>
          <a:p>
            <a:r>
              <a:rPr lang="en-AU" sz="800" dirty="0"/>
              <a:t>generally</a:t>
            </a:r>
          </a:p>
        </p:txBody>
      </p:sp>
      <p:sp>
        <p:nvSpPr>
          <p:cNvPr id="7" name="TextBox 6">
            <a:extLst>
              <a:ext uri="{FF2B5EF4-FFF2-40B4-BE49-F238E27FC236}">
                <a16:creationId xmlns:a16="http://schemas.microsoft.com/office/drawing/2014/main" id="{70E0FF58-B966-C8B3-B1E9-E6E253698DCD}"/>
              </a:ext>
            </a:extLst>
          </p:cNvPr>
          <p:cNvSpPr txBox="1"/>
          <p:nvPr/>
        </p:nvSpPr>
        <p:spPr>
          <a:xfrm>
            <a:off x="7231113" y="5748410"/>
            <a:ext cx="630364" cy="215444"/>
          </a:xfrm>
          <a:prstGeom prst="rect">
            <a:avLst/>
          </a:prstGeom>
          <a:noFill/>
        </p:spPr>
        <p:txBody>
          <a:bodyPr wrap="square" rtlCol="0">
            <a:spAutoFit/>
          </a:bodyPr>
          <a:lstStyle/>
          <a:p>
            <a:r>
              <a:rPr lang="en-AU" sz="800" dirty="0"/>
              <a:t>generally</a:t>
            </a:r>
          </a:p>
        </p:txBody>
      </p:sp>
      <p:sp>
        <p:nvSpPr>
          <p:cNvPr id="10" name="TextBox 9">
            <a:extLst>
              <a:ext uri="{FF2B5EF4-FFF2-40B4-BE49-F238E27FC236}">
                <a16:creationId xmlns:a16="http://schemas.microsoft.com/office/drawing/2014/main" id="{C87B1D4C-82C6-F7F2-76C1-D3B4DB241EE1}"/>
              </a:ext>
            </a:extLst>
          </p:cNvPr>
          <p:cNvSpPr txBox="1"/>
          <p:nvPr/>
        </p:nvSpPr>
        <p:spPr>
          <a:xfrm>
            <a:off x="7231113" y="4963575"/>
            <a:ext cx="630364" cy="215444"/>
          </a:xfrm>
          <a:prstGeom prst="rect">
            <a:avLst/>
          </a:prstGeom>
          <a:noFill/>
        </p:spPr>
        <p:txBody>
          <a:bodyPr wrap="square" rtlCol="0">
            <a:spAutoFit/>
          </a:bodyPr>
          <a:lstStyle/>
          <a:p>
            <a:r>
              <a:rPr lang="en-AU" sz="800" dirty="0"/>
              <a:t>generally</a:t>
            </a:r>
          </a:p>
        </p:txBody>
      </p:sp>
      <p:pic>
        <p:nvPicPr>
          <p:cNvPr id="11" name="Graphic 10" descr="Badge Cross with solid fill">
            <a:extLst>
              <a:ext uri="{FF2B5EF4-FFF2-40B4-BE49-F238E27FC236}">
                <a16:creationId xmlns:a16="http://schemas.microsoft.com/office/drawing/2014/main" id="{4A22B86C-551E-F5FB-357F-09FDC73FD5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4075" y="4747113"/>
            <a:ext cx="460376" cy="460376"/>
          </a:xfrm>
          <a:prstGeom prst="rect">
            <a:avLst/>
          </a:prstGeom>
        </p:spPr>
      </p:pic>
      <p:pic>
        <p:nvPicPr>
          <p:cNvPr id="18" name="Graphic 17" descr="Badge Cross with solid fill">
            <a:extLst>
              <a:ext uri="{FF2B5EF4-FFF2-40B4-BE49-F238E27FC236}">
                <a16:creationId xmlns:a16="http://schemas.microsoft.com/office/drawing/2014/main" id="{857030C3-5339-7EFA-8930-59F3F93E15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3126" y="1600532"/>
            <a:ext cx="393699" cy="405900"/>
          </a:xfrm>
          <a:prstGeom prst="rect">
            <a:avLst/>
          </a:prstGeom>
        </p:spPr>
      </p:pic>
      <p:pic>
        <p:nvPicPr>
          <p:cNvPr id="26" name="Graphic 25" descr="Badge Tick1 outline">
            <a:extLst>
              <a:ext uri="{FF2B5EF4-FFF2-40B4-BE49-F238E27FC236}">
                <a16:creationId xmlns:a16="http://schemas.microsoft.com/office/drawing/2014/main" id="{FC1931C6-4AB0-358D-BB8C-D18E2189B1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4075" y="3314898"/>
            <a:ext cx="412750" cy="412750"/>
          </a:xfrm>
          <a:prstGeom prst="rect">
            <a:avLst/>
          </a:prstGeom>
        </p:spPr>
      </p:pic>
      <p:pic>
        <p:nvPicPr>
          <p:cNvPr id="27" name="Graphic 26" descr="Badge Cross with solid fill">
            <a:extLst>
              <a:ext uri="{FF2B5EF4-FFF2-40B4-BE49-F238E27FC236}">
                <a16:creationId xmlns:a16="http://schemas.microsoft.com/office/drawing/2014/main" id="{046BBE1F-F041-E9FB-E4F3-052B8A3257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7414" y="2064016"/>
            <a:ext cx="393699" cy="393699"/>
          </a:xfrm>
          <a:prstGeom prst="rect">
            <a:avLst/>
          </a:prstGeom>
        </p:spPr>
      </p:pic>
      <p:pic>
        <p:nvPicPr>
          <p:cNvPr id="43" name="Graphic 42" descr="Badge Tick1 outline">
            <a:extLst>
              <a:ext uri="{FF2B5EF4-FFF2-40B4-BE49-F238E27FC236}">
                <a16:creationId xmlns:a16="http://schemas.microsoft.com/office/drawing/2014/main" id="{E72FCE99-3F56-F9B4-3868-8F5F5F921F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4075" y="2629934"/>
            <a:ext cx="412750" cy="412750"/>
          </a:xfrm>
          <a:prstGeom prst="rect">
            <a:avLst/>
          </a:prstGeom>
        </p:spPr>
      </p:pic>
      <p:pic>
        <p:nvPicPr>
          <p:cNvPr id="44" name="Graphic 43" descr="Badge Cross with solid fill">
            <a:extLst>
              <a:ext uri="{FF2B5EF4-FFF2-40B4-BE49-F238E27FC236}">
                <a16:creationId xmlns:a16="http://schemas.microsoft.com/office/drawing/2014/main" id="{B9DDE294-8133-6823-E2D6-94B5F97340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80262" y="3968588"/>
            <a:ext cx="460376" cy="460376"/>
          </a:xfrm>
          <a:prstGeom prst="rect">
            <a:avLst/>
          </a:prstGeom>
        </p:spPr>
      </p:pic>
      <p:pic>
        <p:nvPicPr>
          <p:cNvPr id="24" name="Graphic 23" descr="Badge Tick1 outline">
            <a:extLst>
              <a:ext uri="{FF2B5EF4-FFF2-40B4-BE49-F238E27FC236}">
                <a16:creationId xmlns:a16="http://schemas.microsoft.com/office/drawing/2014/main" id="{3656CCAD-1567-F2B5-05BD-AFE42CAC23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9131" y="1599073"/>
            <a:ext cx="412750" cy="412750"/>
          </a:xfrm>
          <a:prstGeom prst="rect">
            <a:avLst/>
          </a:prstGeom>
        </p:spPr>
      </p:pic>
      <p:pic>
        <p:nvPicPr>
          <p:cNvPr id="25" name="Graphic 24" descr="Badge Cross with solid fill">
            <a:extLst>
              <a:ext uri="{FF2B5EF4-FFF2-40B4-BE49-F238E27FC236}">
                <a16:creationId xmlns:a16="http://schemas.microsoft.com/office/drawing/2014/main" id="{7807D05F-D70E-4377-0512-411160AEB3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7069" y="2629398"/>
            <a:ext cx="460376" cy="460376"/>
          </a:xfrm>
          <a:prstGeom prst="rect">
            <a:avLst/>
          </a:prstGeom>
        </p:spPr>
      </p:pic>
      <p:pic>
        <p:nvPicPr>
          <p:cNvPr id="28" name="Graphic 27" descr="Badge Tick1 outline">
            <a:extLst>
              <a:ext uri="{FF2B5EF4-FFF2-40B4-BE49-F238E27FC236}">
                <a16:creationId xmlns:a16="http://schemas.microsoft.com/office/drawing/2014/main" id="{DACD7866-12E9-90AF-4B18-691F916F0B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9131" y="2083287"/>
            <a:ext cx="412750" cy="412750"/>
          </a:xfrm>
          <a:prstGeom prst="rect">
            <a:avLst/>
          </a:prstGeom>
        </p:spPr>
      </p:pic>
      <p:pic>
        <p:nvPicPr>
          <p:cNvPr id="30" name="Graphic 29" descr="Badge Cross with solid fill">
            <a:extLst>
              <a:ext uri="{FF2B5EF4-FFF2-40B4-BE49-F238E27FC236}">
                <a16:creationId xmlns:a16="http://schemas.microsoft.com/office/drawing/2014/main" id="{62A0DCB7-6EB6-C3E8-9058-631931D05D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9131" y="3298129"/>
            <a:ext cx="460376" cy="460376"/>
          </a:xfrm>
          <a:prstGeom prst="rect">
            <a:avLst/>
          </a:prstGeom>
        </p:spPr>
      </p:pic>
      <p:pic>
        <p:nvPicPr>
          <p:cNvPr id="31" name="Graphic 30" descr="Badge Tick1 outline">
            <a:extLst>
              <a:ext uri="{FF2B5EF4-FFF2-40B4-BE49-F238E27FC236}">
                <a16:creationId xmlns:a16="http://schemas.microsoft.com/office/drawing/2014/main" id="{FD4C34DC-4231-3875-2EB5-2E040C937D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66757" y="3969455"/>
            <a:ext cx="412750" cy="412750"/>
          </a:xfrm>
          <a:prstGeom prst="rect">
            <a:avLst/>
          </a:prstGeom>
        </p:spPr>
      </p:pic>
      <p:sp>
        <p:nvSpPr>
          <p:cNvPr id="9" name="TextBox 8">
            <a:extLst>
              <a:ext uri="{FF2B5EF4-FFF2-40B4-BE49-F238E27FC236}">
                <a16:creationId xmlns:a16="http://schemas.microsoft.com/office/drawing/2014/main" id="{0E494355-785E-9DF4-EDD5-A0349C95BD10}"/>
              </a:ext>
            </a:extLst>
          </p:cNvPr>
          <p:cNvSpPr txBox="1"/>
          <p:nvPr/>
        </p:nvSpPr>
        <p:spPr>
          <a:xfrm>
            <a:off x="5531881" y="2914460"/>
            <a:ext cx="630364" cy="215444"/>
          </a:xfrm>
          <a:prstGeom prst="rect">
            <a:avLst/>
          </a:prstGeom>
          <a:noFill/>
        </p:spPr>
        <p:txBody>
          <a:bodyPr wrap="square" rtlCol="0">
            <a:spAutoFit/>
          </a:bodyPr>
          <a:lstStyle/>
          <a:p>
            <a:r>
              <a:rPr lang="en-AU" sz="800" dirty="0"/>
              <a:t>generally</a:t>
            </a:r>
          </a:p>
        </p:txBody>
      </p:sp>
      <p:pic>
        <p:nvPicPr>
          <p:cNvPr id="32" name="Graphic 31" descr="Badge Cross with solid fill">
            <a:extLst>
              <a:ext uri="{FF2B5EF4-FFF2-40B4-BE49-F238E27FC236}">
                <a16:creationId xmlns:a16="http://schemas.microsoft.com/office/drawing/2014/main" id="{BD2565BB-4CB3-B32F-622A-53CCC90FD5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3663" y="4754735"/>
            <a:ext cx="460376" cy="460376"/>
          </a:xfrm>
          <a:prstGeom prst="rect">
            <a:avLst/>
          </a:prstGeom>
        </p:spPr>
      </p:pic>
      <p:pic>
        <p:nvPicPr>
          <p:cNvPr id="46" name="Graphic 45" descr="Badge Tick1 outline">
            <a:extLst>
              <a:ext uri="{FF2B5EF4-FFF2-40B4-BE49-F238E27FC236}">
                <a16:creationId xmlns:a16="http://schemas.microsoft.com/office/drawing/2014/main" id="{40BB43B8-AC53-C25A-D681-BDB3D7A29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64695" y="5587641"/>
            <a:ext cx="412750" cy="412750"/>
          </a:xfrm>
          <a:prstGeom prst="rect">
            <a:avLst/>
          </a:prstGeom>
        </p:spPr>
      </p:pic>
      <p:sp>
        <p:nvSpPr>
          <p:cNvPr id="23" name="TextBox 22">
            <a:extLst>
              <a:ext uri="{FF2B5EF4-FFF2-40B4-BE49-F238E27FC236}">
                <a16:creationId xmlns:a16="http://schemas.microsoft.com/office/drawing/2014/main" id="{92EC012C-312B-1862-3930-D467B2465892}"/>
              </a:ext>
            </a:extLst>
          </p:cNvPr>
          <p:cNvSpPr txBox="1"/>
          <p:nvPr/>
        </p:nvSpPr>
        <p:spPr>
          <a:xfrm>
            <a:off x="1212793" y="1626562"/>
            <a:ext cx="2274570" cy="367669"/>
          </a:xfrm>
          <a:prstGeom prst="rect">
            <a:avLst/>
          </a:prstGeom>
          <a:noFill/>
        </p:spPr>
        <p:txBody>
          <a:bodyPr wrap="square" rtlCol="0">
            <a:spAutoFit/>
          </a:bodyPr>
          <a:lstStyle/>
          <a:p>
            <a:r>
              <a:rPr lang="en-AU" b="1" dirty="0"/>
              <a:t>Monopolies</a:t>
            </a:r>
          </a:p>
        </p:txBody>
      </p:sp>
      <p:sp>
        <p:nvSpPr>
          <p:cNvPr id="29" name="TextBox 28">
            <a:extLst>
              <a:ext uri="{FF2B5EF4-FFF2-40B4-BE49-F238E27FC236}">
                <a16:creationId xmlns:a16="http://schemas.microsoft.com/office/drawing/2014/main" id="{1A62717B-A731-1C2A-D826-1278B36BCD0F}"/>
              </a:ext>
            </a:extLst>
          </p:cNvPr>
          <p:cNvSpPr txBox="1"/>
          <p:nvPr/>
        </p:nvSpPr>
        <p:spPr>
          <a:xfrm>
            <a:off x="1212793" y="2105827"/>
            <a:ext cx="3040380" cy="369332"/>
          </a:xfrm>
          <a:prstGeom prst="rect">
            <a:avLst/>
          </a:prstGeom>
          <a:noFill/>
        </p:spPr>
        <p:txBody>
          <a:bodyPr wrap="square" rtlCol="0">
            <a:spAutoFit/>
          </a:bodyPr>
          <a:lstStyle/>
          <a:p>
            <a:r>
              <a:rPr lang="en-AU" b="1" dirty="0"/>
              <a:t>Write compulsory products</a:t>
            </a:r>
          </a:p>
        </p:txBody>
      </p:sp>
      <p:sp>
        <p:nvSpPr>
          <p:cNvPr id="33" name="TextBox 32">
            <a:extLst>
              <a:ext uri="{FF2B5EF4-FFF2-40B4-BE49-F238E27FC236}">
                <a16:creationId xmlns:a16="http://schemas.microsoft.com/office/drawing/2014/main" id="{4CFD8441-FB9F-4B0D-3F58-4D21B3CDC76A}"/>
              </a:ext>
            </a:extLst>
          </p:cNvPr>
          <p:cNvSpPr txBox="1"/>
          <p:nvPr/>
        </p:nvSpPr>
        <p:spPr>
          <a:xfrm>
            <a:off x="1212793" y="2536421"/>
            <a:ext cx="3040380" cy="646331"/>
          </a:xfrm>
          <a:prstGeom prst="rect">
            <a:avLst/>
          </a:prstGeom>
          <a:noFill/>
        </p:spPr>
        <p:txBody>
          <a:bodyPr wrap="square" rtlCol="0">
            <a:spAutoFit/>
          </a:bodyPr>
          <a:lstStyle/>
          <a:p>
            <a:r>
              <a:rPr lang="en-AU" b="1" dirty="0"/>
              <a:t>Ability to cancel policy and buy policy elsewhere</a:t>
            </a:r>
          </a:p>
        </p:txBody>
      </p:sp>
      <p:sp>
        <p:nvSpPr>
          <p:cNvPr id="38" name="TextBox 37">
            <a:extLst>
              <a:ext uri="{FF2B5EF4-FFF2-40B4-BE49-F238E27FC236}">
                <a16:creationId xmlns:a16="http://schemas.microsoft.com/office/drawing/2014/main" id="{35D231C4-81DC-340D-1034-F0788813E6C2}"/>
              </a:ext>
            </a:extLst>
          </p:cNvPr>
          <p:cNvSpPr txBox="1"/>
          <p:nvPr/>
        </p:nvSpPr>
        <p:spPr>
          <a:xfrm>
            <a:off x="1212793" y="3182752"/>
            <a:ext cx="3123489" cy="646331"/>
          </a:xfrm>
          <a:prstGeom prst="rect">
            <a:avLst/>
          </a:prstGeom>
          <a:noFill/>
        </p:spPr>
        <p:txBody>
          <a:bodyPr wrap="square" rtlCol="0">
            <a:spAutoFit/>
          </a:bodyPr>
          <a:lstStyle/>
          <a:p>
            <a:r>
              <a:rPr lang="en-GB" b="1" dirty="0">
                <a:solidFill>
                  <a:schemeClr val="tx2"/>
                </a:solidFill>
              </a:rPr>
              <a:t>Ability to opt-out without significant transaction costs</a:t>
            </a:r>
          </a:p>
        </p:txBody>
      </p:sp>
      <p:sp>
        <p:nvSpPr>
          <p:cNvPr id="39" name="TextBox 38">
            <a:extLst>
              <a:ext uri="{FF2B5EF4-FFF2-40B4-BE49-F238E27FC236}">
                <a16:creationId xmlns:a16="http://schemas.microsoft.com/office/drawing/2014/main" id="{5D2D27CD-7013-5F09-15D4-10EBF0F561B5}"/>
              </a:ext>
            </a:extLst>
          </p:cNvPr>
          <p:cNvSpPr txBox="1"/>
          <p:nvPr/>
        </p:nvSpPr>
        <p:spPr>
          <a:xfrm>
            <a:off x="1253858" y="3834512"/>
            <a:ext cx="3123489" cy="646331"/>
          </a:xfrm>
          <a:prstGeom prst="rect">
            <a:avLst/>
          </a:prstGeom>
          <a:noFill/>
        </p:spPr>
        <p:txBody>
          <a:bodyPr wrap="square" rtlCol="0">
            <a:spAutoFit/>
          </a:bodyPr>
          <a:lstStyle/>
          <a:p>
            <a:r>
              <a:rPr lang="en-GB" b="1" dirty="0">
                <a:solidFill>
                  <a:schemeClr val="tx2"/>
                </a:solidFill>
              </a:rPr>
              <a:t>Policies are mostly priced at break-even</a:t>
            </a:r>
          </a:p>
        </p:txBody>
      </p:sp>
      <p:sp>
        <p:nvSpPr>
          <p:cNvPr id="41" name="TextBox 40">
            <a:extLst>
              <a:ext uri="{FF2B5EF4-FFF2-40B4-BE49-F238E27FC236}">
                <a16:creationId xmlns:a16="http://schemas.microsoft.com/office/drawing/2014/main" id="{7A64C6AB-CD08-E40B-8CE8-1DE9192CFBD3}"/>
              </a:ext>
            </a:extLst>
          </p:cNvPr>
          <p:cNvSpPr txBox="1"/>
          <p:nvPr/>
        </p:nvSpPr>
        <p:spPr>
          <a:xfrm>
            <a:off x="1234459" y="4523258"/>
            <a:ext cx="3123489" cy="923330"/>
          </a:xfrm>
          <a:prstGeom prst="rect">
            <a:avLst/>
          </a:prstGeom>
          <a:noFill/>
        </p:spPr>
        <p:txBody>
          <a:bodyPr wrap="square" rtlCol="0">
            <a:spAutoFit/>
          </a:bodyPr>
          <a:lstStyle/>
          <a:p>
            <a:r>
              <a:rPr lang="en-GB" b="1" dirty="0">
                <a:solidFill>
                  <a:schemeClr val="tx2"/>
                </a:solidFill>
              </a:rPr>
              <a:t>Ability for policyholder /claimant to bring forward claim payments   </a:t>
            </a:r>
          </a:p>
        </p:txBody>
      </p:sp>
      <p:sp>
        <p:nvSpPr>
          <p:cNvPr id="42" name="TextBox 41">
            <a:extLst>
              <a:ext uri="{FF2B5EF4-FFF2-40B4-BE49-F238E27FC236}">
                <a16:creationId xmlns:a16="http://schemas.microsoft.com/office/drawing/2014/main" id="{32685740-0F80-42BD-16A4-AB6C7580B728}"/>
              </a:ext>
            </a:extLst>
          </p:cNvPr>
          <p:cNvSpPr txBox="1"/>
          <p:nvPr/>
        </p:nvSpPr>
        <p:spPr>
          <a:xfrm>
            <a:off x="1281028" y="5594522"/>
            <a:ext cx="3123489" cy="369332"/>
          </a:xfrm>
          <a:prstGeom prst="rect">
            <a:avLst/>
          </a:prstGeom>
          <a:noFill/>
        </p:spPr>
        <p:txBody>
          <a:bodyPr wrap="square" rtlCol="0">
            <a:spAutoFit/>
          </a:bodyPr>
          <a:lstStyle/>
          <a:p>
            <a:r>
              <a:rPr lang="en-GB" b="1" dirty="0">
                <a:solidFill>
                  <a:schemeClr val="tx2"/>
                </a:solidFill>
              </a:rPr>
              <a:t>Mostly long-tail liability</a:t>
            </a:r>
          </a:p>
        </p:txBody>
      </p:sp>
    </p:spTree>
    <p:extLst>
      <p:ext uri="{BB962C8B-B14F-4D97-AF65-F5344CB8AC3E}">
        <p14:creationId xmlns:p14="http://schemas.microsoft.com/office/powerpoint/2010/main" val="379778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par>
                                <p:cTn id="90" presetID="10"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500"/>
                                        <p:tgtEl>
                                          <p:spTgt spid="1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500"/>
                                        <p:tgtEl>
                                          <p:spTgt spid="3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par>
                                <p:cTn id="109" presetID="10"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childTnLst>
                                </p:cTn>
                              </p:par>
                              <p:par>
                                <p:cTn id="112" presetID="10"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500"/>
                                        <p:tgtEl>
                                          <p:spTgt spid="4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fade">
                                      <p:cBhvr>
                                        <p:cTn id="117" dur="500"/>
                                        <p:tgtEl>
                                          <p:spTgt spid="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49" grpId="0"/>
      <p:bldP spid="3" grpId="0" animBg="1"/>
      <p:bldP spid="6" grpId="0"/>
      <p:bldP spid="5" grpId="0"/>
      <p:bldP spid="7" grpId="0"/>
      <p:bldP spid="10" grpId="0"/>
      <p:bldP spid="9" grpId="0"/>
      <p:bldP spid="23" grpId="0"/>
      <p:bldP spid="29" grpId="0"/>
      <p:bldP spid="33" grpId="0"/>
      <p:bldP spid="38" grpId="0"/>
      <p:bldP spid="39"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500EC-C752-CB85-1402-4774BF0BCFB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44E8244-3BFD-7DF4-543A-CCD4FDC8A636}"/>
              </a:ext>
            </a:extLst>
          </p:cNvPr>
          <p:cNvSpPr>
            <a:spLocks noGrp="1"/>
          </p:cNvSpPr>
          <p:nvPr>
            <p:ph type="title"/>
          </p:nvPr>
        </p:nvSpPr>
        <p:spPr>
          <a:xfrm>
            <a:off x="326848" y="288389"/>
            <a:ext cx="11140729" cy="1232435"/>
          </a:xfrm>
        </p:spPr>
        <p:txBody>
          <a:bodyPr/>
          <a:lstStyle/>
          <a:p>
            <a:r>
              <a:rPr lang="en-US" dirty="0"/>
              <a:t>Liquidity characteristics for Australasian public sector schemes</a:t>
            </a:r>
          </a:p>
        </p:txBody>
      </p:sp>
      <p:sp>
        <p:nvSpPr>
          <p:cNvPr id="4" name="Slide Number Placeholder 3">
            <a:extLst>
              <a:ext uri="{FF2B5EF4-FFF2-40B4-BE49-F238E27FC236}">
                <a16:creationId xmlns:a16="http://schemas.microsoft.com/office/drawing/2014/main" id="{A27078C1-1BBB-FA21-0AE7-445706DC7CF6}"/>
              </a:ext>
            </a:extLst>
          </p:cNvPr>
          <p:cNvSpPr>
            <a:spLocks noGrp="1"/>
          </p:cNvSpPr>
          <p:nvPr>
            <p:ph type="sldNum" sz="quarter" idx="12"/>
          </p:nvPr>
        </p:nvSpPr>
        <p:spPr/>
        <p:txBody>
          <a:bodyPr/>
          <a:lstStyle/>
          <a:p>
            <a:fld id="{741AFF56-1126-4107-9C02-BC0EFBF16431}" type="slidenum">
              <a:rPr lang="en-GB" smtClean="0"/>
              <a:pPr/>
              <a:t>11</a:t>
            </a:fld>
            <a:endParaRPr lang="en-GB" dirty="0"/>
          </a:p>
        </p:txBody>
      </p:sp>
      <p:sp>
        <p:nvSpPr>
          <p:cNvPr id="2" name="Footer Placeholder 4">
            <a:extLst>
              <a:ext uri="{FF2B5EF4-FFF2-40B4-BE49-F238E27FC236}">
                <a16:creationId xmlns:a16="http://schemas.microsoft.com/office/drawing/2014/main" id="{FF5E9178-D87E-33F0-9E6D-1348A7EAFF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graphicFrame>
        <p:nvGraphicFramePr>
          <p:cNvPr id="54" name="Table 5">
            <a:extLst>
              <a:ext uri="{FF2B5EF4-FFF2-40B4-BE49-F238E27FC236}">
                <a16:creationId xmlns:a16="http://schemas.microsoft.com/office/drawing/2014/main" id="{09CF2EAB-91D6-FCA6-D70D-0CB874123EA8}"/>
              </a:ext>
            </a:extLst>
          </p:cNvPr>
          <p:cNvGraphicFramePr>
            <a:graphicFrameLocks noGrp="1"/>
          </p:cNvGraphicFramePr>
          <p:nvPr>
            <p:extLst>
              <p:ext uri="{D42A27DB-BD31-4B8C-83A1-F6EECF244321}">
                <p14:modId xmlns:p14="http://schemas.microsoft.com/office/powerpoint/2010/main" val="2359013642"/>
              </p:ext>
            </p:extLst>
          </p:nvPr>
        </p:nvGraphicFramePr>
        <p:xfrm>
          <a:off x="2023260" y="2175348"/>
          <a:ext cx="6663540" cy="1922400"/>
        </p:xfrm>
        <a:graphic>
          <a:graphicData uri="http://schemas.openxmlformats.org/drawingml/2006/table">
            <a:tbl>
              <a:tblPr firstRow="1" bandRow="1">
                <a:tableStyleId>{5C22544A-7EE6-4342-B048-85BDC9FD1C3A}</a:tableStyleId>
              </a:tblPr>
              <a:tblGrid>
                <a:gridCol w="3213267">
                  <a:extLst>
                    <a:ext uri="{9D8B030D-6E8A-4147-A177-3AD203B41FA5}">
                      <a16:colId xmlns:a16="http://schemas.microsoft.com/office/drawing/2014/main" val="2534074653"/>
                    </a:ext>
                  </a:extLst>
                </a:gridCol>
                <a:gridCol w="1746231">
                  <a:extLst>
                    <a:ext uri="{9D8B030D-6E8A-4147-A177-3AD203B41FA5}">
                      <a16:colId xmlns:a16="http://schemas.microsoft.com/office/drawing/2014/main" val="1241778817"/>
                    </a:ext>
                  </a:extLst>
                </a:gridCol>
                <a:gridCol w="1704042">
                  <a:extLst>
                    <a:ext uri="{9D8B030D-6E8A-4147-A177-3AD203B41FA5}">
                      <a16:colId xmlns:a16="http://schemas.microsoft.com/office/drawing/2014/main" val="1869424930"/>
                    </a:ext>
                  </a:extLst>
                </a:gridCol>
              </a:tblGrid>
              <a:tr h="0">
                <a:tc>
                  <a:txBody>
                    <a:bodyPr/>
                    <a:lstStyle/>
                    <a:p>
                      <a:pPr>
                        <a:lnSpc>
                          <a:spcPct val="100000"/>
                        </a:lnSpc>
                      </a:pPr>
                      <a:endParaRPr lang="en-GB" dirty="0"/>
                    </a:p>
                  </a:txBody>
                  <a:tcPr marL="720000" marR="126000" marT="126000" marB="126000">
                    <a:lnL w="12700" cmpd="sng">
                      <a:noFill/>
                    </a:lnL>
                    <a:lnR w="12700" cmpd="sng">
                      <a:noFill/>
                    </a:lnR>
                    <a:lnT w="635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KPMG Bold"/>
                          <a:ea typeface="+mn-ea"/>
                          <a:cs typeface="+mn-cs"/>
                        </a:rPr>
                        <a:t>LRC</a:t>
                      </a:r>
                    </a:p>
                  </a:txBody>
                  <a:tcPr marL="90000" marR="90000" marT="54000" marB="54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white"/>
                          </a:solidFill>
                          <a:effectLst/>
                          <a:uLnTx/>
                          <a:uFillTx/>
                          <a:latin typeface="KPMG Bold"/>
                          <a:ea typeface="+mn-ea"/>
                          <a:cs typeface="+mn-cs"/>
                        </a:rPr>
                        <a:t>LIC</a:t>
                      </a:r>
                    </a:p>
                  </a:txBody>
                  <a:tcPr marL="90000" marR="90000" marT="54000" marB="54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435467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81536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29469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chemeClr val="tx2"/>
                        </a:solidFill>
                        <a:effectLst/>
                        <a:uLnTx/>
                        <a:uFillTx/>
                        <a:latin typeface="+mn-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3"/>
                          </a:solidFill>
                          <a:effectLst/>
                          <a:uLnTx/>
                          <a:uFillTx/>
                          <a:latin typeface="Arial"/>
                          <a:ea typeface="+mn-ea"/>
                          <a:cs typeface="+mn-cs"/>
                        </a:rPr>
                        <a:t> </a:t>
                      </a: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r" defTabSz="914400" rtl="0" eaLnBrk="1" fontAlgn="auto" latinLnBrk="0" hangingPunct="1">
                        <a:lnSpc>
                          <a:spcPct val="110000"/>
                        </a:lnSpc>
                        <a:spcBef>
                          <a:spcPts val="0"/>
                        </a:spcBef>
                        <a:spcAft>
                          <a:spcPts val="0"/>
                        </a:spcAft>
                        <a:buClrTx/>
                        <a:buSzTx/>
                        <a:buFontTx/>
                        <a:buNone/>
                        <a:tabLst/>
                        <a:defRPr/>
                      </a:pPr>
                      <a:endParaRPr kumimoji="0" lang="en-GB" sz="1000" b="0" i="0" u="none" strike="noStrike" kern="1200" cap="none" spc="0" normalizeH="0" baseline="0" noProof="0">
                        <a:ln>
                          <a:noFill/>
                        </a:ln>
                        <a:solidFill>
                          <a:schemeClr val="accent3"/>
                        </a:solidFill>
                        <a:effectLst/>
                        <a:uLnTx/>
                        <a:uFillTx/>
                        <a:latin typeface="Arial"/>
                        <a:ea typeface="+mn-ea"/>
                        <a:cs typeface="+mn-cs"/>
                      </a:endParaRP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104108"/>
                  </a:ext>
                </a:extLst>
              </a:tr>
            </a:tbl>
          </a:graphicData>
        </a:graphic>
      </p:graphicFrame>
      <p:sp>
        <p:nvSpPr>
          <p:cNvPr id="55" name="TextBox 54">
            <a:extLst>
              <a:ext uri="{FF2B5EF4-FFF2-40B4-BE49-F238E27FC236}">
                <a16:creationId xmlns:a16="http://schemas.microsoft.com/office/drawing/2014/main" id="{8B38B65A-68D8-0C9F-39C8-55D2A0BDDE6C}"/>
              </a:ext>
            </a:extLst>
          </p:cNvPr>
          <p:cNvSpPr txBox="1"/>
          <p:nvPr/>
        </p:nvSpPr>
        <p:spPr>
          <a:xfrm>
            <a:off x="2023259" y="1450975"/>
            <a:ext cx="8077869" cy="400110"/>
          </a:xfrm>
          <a:prstGeom prst="rect">
            <a:avLst/>
          </a:prstGeom>
          <a:noFill/>
        </p:spPr>
        <p:txBody>
          <a:bodyPr wrap="square" rtlCol="0">
            <a:spAutoFit/>
          </a:bodyPr>
          <a:lstStyle/>
          <a:p>
            <a:r>
              <a:rPr lang="en-AU" sz="2000" b="1" dirty="0">
                <a:solidFill>
                  <a:schemeClr val="accent1"/>
                </a:solidFill>
                <a:latin typeface="+mj-lt"/>
              </a:rPr>
              <a:t>Key takeaway for long-tail public sector schemes or similar portfolios</a:t>
            </a:r>
          </a:p>
        </p:txBody>
      </p:sp>
      <p:sp>
        <p:nvSpPr>
          <p:cNvPr id="3" name="TextBox 2">
            <a:extLst>
              <a:ext uri="{FF2B5EF4-FFF2-40B4-BE49-F238E27FC236}">
                <a16:creationId xmlns:a16="http://schemas.microsoft.com/office/drawing/2014/main" id="{E9CB4112-D695-55F5-BF77-320AD4794950}"/>
              </a:ext>
            </a:extLst>
          </p:cNvPr>
          <p:cNvSpPr txBox="1"/>
          <p:nvPr/>
        </p:nvSpPr>
        <p:spPr>
          <a:xfrm>
            <a:off x="2082838" y="2797994"/>
            <a:ext cx="2274570" cy="338554"/>
          </a:xfrm>
          <a:prstGeom prst="rect">
            <a:avLst/>
          </a:prstGeom>
          <a:noFill/>
        </p:spPr>
        <p:txBody>
          <a:bodyPr wrap="square" rtlCol="0">
            <a:spAutoFit/>
          </a:bodyPr>
          <a:lstStyle/>
          <a:p>
            <a:r>
              <a:rPr lang="en-AU" sz="1600" b="1" dirty="0"/>
              <a:t>Liquidity</a:t>
            </a:r>
          </a:p>
        </p:txBody>
      </p:sp>
      <p:sp>
        <p:nvSpPr>
          <p:cNvPr id="5" name="TextBox 4">
            <a:extLst>
              <a:ext uri="{FF2B5EF4-FFF2-40B4-BE49-F238E27FC236}">
                <a16:creationId xmlns:a16="http://schemas.microsoft.com/office/drawing/2014/main" id="{B418D09E-D9BC-12D6-2AB0-CD1652D42149}"/>
              </a:ext>
            </a:extLst>
          </p:cNvPr>
          <p:cNvSpPr txBox="1"/>
          <p:nvPr/>
        </p:nvSpPr>
        <p:spPr>
          <a:xfrm>
            <a:off x="2054405" y="3291534"/>
            <a:ext cx="3213632" cy="338554"/>
          </a:xfrm>
          <a:prstGeom prst="rect">
            <a:avLst/>
          </a:prstGeom>
          <a:noFill/>
        </p:spPr>
        <p:txBody>
          <a:bodyPr wrap="square" rtlCol="0">
            <a:spAutoFit/>
          </a:bodyPr>
          <a:lstStyle/>
          <a:p>
            <a:r>
              <a:rPr lang="en-AU" sz="1600" b="1" dirty="0"/>
              <a:t>Adjust for time value of money</a:t>
            </a:r>
          </a:p>
        </p:txBody>
      </p:sp>
      <p:sp>
        <p:nvSpPr>
          <p:cNvPr id="6" name="TextBox 5">
            <a:extLst>
              <a:ext uri="{FF2B5EF4-FFF2-40B4-BE49-F238E27FC236}">
                <a16:creationId xmlns:a16="http://schemas.microsoft.com/office/drawing/2014/main" id="{6BC20B6F-4C73-FD47-BD6B-8ED578D5C2D5}"/>
              </a:ext>
            </a:extLst>
          </p:cNvPr>
          <p:cNvSpPr txBox="1"/>
          <p:nvPr/>
        </p:nvSpPr>
        <p:spPr>
          <a:xfrm>
            <a:off x="2054405" y="3750732"/>
            <a:ext cx="3213632" cy="338554"/>
          </a:xfrm>
          <a:prstGeom prst="rect">
            <a:avLst/>
          </a:prstGeom>
          <a:noFill/>
        </p:spPr>
        <p:txBody>
          <a:bodyPr wrap="square" rtlCol="0">
            <a:spAutoFit/>
          </a:bodyPr>
          <a:lstStyle/>
          <a:p>
            <a:r>
              <a:rPr lang="en-AU" sz="1600" b="1" dirty="0"/>
              <a:t>Illiquidity premium</a:t>
            </a:r>
          </a:p>
        </p:txBody>
      </p:sp>
      <p:sp>
        <p:nvSpPr>
          <p:cNvPr id="12" name="TextBox 11">
            <a:extLst>
              <a:ext uri="{FF2B5EF4-FFF2-40B4-BE49-F238E27FC236}">
                <a16:creationId xmlns:a16="http://schemas.microsoft.com/office/drawing/2014/main" id="{3E0461BA-519B-83A6-9BFF-CB99E7E5234E}"/>
              </a:ext>
            </a:extLst>
          </p:cNvPr>
          <p:cNvSpPr txBox="1"/>
          <p:nvPr/>
        </p:nvSpPr>
        <p:spPr>
          <a:xfrm>
            <a:off x="5407517" y="3719212"/>
            <a:ext cx="3760365" cy="338554"/>
          </a:xfrm>
          <a:prstGeom prst="rect">
            <a:avLst/>
          </a:prstGeom>
          <a:noFill/>
        </p:spPr>
        <p:txBody>
          <a:bodyPr wrap="square" rtlCol="0">
            <a:spAutoFit/>
          </a:bodyPr>
          <a:lstStyle/>
          <a:p>
            <a:r>
              <a:rPr lang="en-AU" sz="1600" dirty="0"/>
              <a:t>Higher than other typical GI products</a:t>
            </a:r>
          </a:p>
        </p:txBody>
      </p:sp>
      <p:sp>
        <p:nvSpPr>
          <p:cNvPr id="13" name="TextBox 12">
            <a:extLst>
              <a:ext uri="{FF2B5EF4-FFF2-40B4-BE49-F238E27FC236}">
                <a16:creationId xmlns:a16="http://schemas.microsoft.com/office/drawing/2014/main" id="{4FC5BA8C-F945-D120-6D92-240E71331B3C}"/>
              </a:ext>
            </a:extLst>
          </p:cNvPr>
          <p:cNvSpPr txBox="1"/>
          <p:nvPr/>
        </p:nvSpPr>
        <p:spPr>
          <a:xfrm>
            <a:off x="5848019" y="3259723"/>
            <a:ext cx="794564" cy="338554"/>
          </a:xfrm>
          <a:prstGeom prst="rect">
            <a:avLst/>
          </a:prstGeom>
          <a:noFill/>
        </p:spPr>
        <p:txBody>
          <a:bodyPr wrap="square" rtlCol="0">
            <a:spAutoFit/>
          </a:bodyPr>
          <a:lstStyle/>
          <a:p>
            <a:r>
              <a:rPr lang="en-AU" sz="1600" dirty="0"/>
              <a:t>Yes</a:t>
            </a:r>
          </a:p>
        </p:txBody>
      </p:sp>
      <p:sp>
        <p:nvSpPr>
          <p:cNvPr id="14" name="TextBox 13">
            <a:extLst>
              <a:ext uri="{FF2B5EF4-FFF2-40B4-BE49-F238E27FC236}">
                <a16:creationId xmlns:a16="http://schemas.microsoft.com/office/drawing/2014/main" id="{C55DF050-9E94-C021-7E85-4F7E3CDC4237}"/>
              </a:ext>
            </a:extLst>
          </p:cNvPr>
          <p:cNvSpPr txBox="1"/>
          <p:nvPr/>
        </p:nvSpPr>
        <p:spPr>
          <a:xfrm>
            <a:off x="7627914" y="3259723"/>
            <a:ext cx="794564" cy="338554"/>
          </a:xfrm>
          <a:prstGeom prst="rect">
            <a:avLst/>
          </a:prstGeom>
          <a:noFill/>
        </p:spPr>
        <p:txBody>
          <a:bodyPr wrap="square" rtlCol="0">
            <a:spAutoFit/>
          </a:bodyPr>
          <a:lstStyle/>
          <a:p>
            <a:r>
              <a:rPr lang="en-AU" sz="1600" dirty="0"/>
              <a:t>Yes</a:t>
            </a:r>
          </a:p>
        </p:txBody>
      </p:sp>
      <p:sp>
        <p:nvSpPr>
          <p:cNvPr id="15" name="TextBox 14">
            <a:extLst>
              <a:ext uri="{FF2B5EF4-FFF2-40B4-BE49-F238E27FC236}">
                <a16:creationId xmlns:a16="http://schemas.microsoft.com/office/drawing/2014/main" id="{42F07840-204B-58C7-0E54-ABBBEED36FEB}"/>
              </a:ext>
            </a:extLst>
          </p:cNvPr>
          <p:cNvSpPr txBox="1"/>
          <p:nvPr/>
        </p:nvSpPr>
        <p:spPr>
          <a:xfrm>
            <a:off x="5698718" y="2736963"/>
            <a:ext cx="794564" cy="338554"/>
          </a:xfrm>
          <a:prstGeom prst="rect">
            <a:avLst/>
          </a:prstGeom>
          <a:noFill/>
        </p:spPr>
        <p:txBody>
          <a:bodyPr wrap="square" rtlCol="0">
            <a:spAutoFit/>
          </a:bodyPr>
          <a:lstStyle/>
          <a:p>
            <a:r>
              <a:rPr lang="en-AU" sz="1600" dirty="0"/>
              <a:t>Illiquid</a:t>
            </a:r>
          </a:p>
        </p:txBody>
      </p:sp>
      <p:sp>
        <p:nvSpPr>
          <p:cNvPr id="16" name="TextBox 15">
            <a:extLst>
              <a:ext uri="{FF2B5EF4-FFF2-40B4-BE49-F238E27FC236}">
                <a16:creationId xmlns:a16="http://schemas.microsoft.com/office/drawing/2014/main" id="{981DE902-6332-5A7B-2CE3-D8FC4809A1BB}"/>
              </a:ext>
            </a:extLst>
          </p:cNvPr>
          <p:cNvSpPr txBox="1"/>
          <p:nvPr/>
        </p:nvSpPr>
        <p:spPr>
          <a:xfrm>
            <a:off x="7437310" y="2768170"/>
            <a:ext cx="794564" cy="338554"/>
          </a:xfrm>
          <a:prstGeom prst="rect">
            <a:avLst/>
          </a:prstGeom>
          <a:noFill/>
        </p:spPr>
        <p:txBody>
          <a:bodyPr wrap="square" rtlCol="0">
            <a:spAutoFit/>
          </a:bodyPr>
          <a:lstStyle/>
          <a:p>
            <a:r>
              <a:rPr lang="en-AU" sz="1600" dirty="0"/>
              <a:t>Illiquid</a:t>
            </a:r>
          </a:p>
        </p:txBody>
      </p:sp>
    </p:spTree>
    <p:extLst>
      <p:ext uri="{BB962C8B-B14F-4D97-AF65-F5344CB8AC3E}">
        <p14:creationId xmlns:p14="http://schemas.microsoft.com/office/powerpoint/2010/main" val="324823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922AE-D717-DA07-C243-81DC6E952F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0E2AFE-678C-5512-B005-063C4004676C}"/>
              </a:ext>
            </a:extLst>
          </p:cNvPr>
          <p:cNvSpPr>
            <a:spLocks noGrp="1"/>
          </p:cNvSpPr>
          <p:nvPr>
            <p:ph type="title"/>
          </p:nvPr>
        </p:nvSpPr>
        <p:spPr/>
        <p:txBody>
          <a:bodyPr/>
          <a:lstStyle/>
          <a:p>
            <a:r>
              <a:rPr lang="en-US" dirty="0"/>
              <a:t>Models for calculating illiquidity premium</a:t>
            </a:r>
          </a:p>
        </p:txBody>
      </p:sp>
      <p:sp>
        <p:nvSpPr>
          <p:cNvPr id="3" name="Text Placeholder 2">
            <a:extLst>
              <a:ext uri="{FF2B5EF4-FFF2-40B4-BE49-F238E27FC236}">
                <a16:creationId xmlns:a16="http://schemas.microsoft.com/office/drawing/2014/main" id="{0A0EB991-FBC8-B51A-7C81-3F919D787A73}"/>
              </a:ext>
            </a:extLst>
          </p:cNvPr>
          <p:cNvSpPr>
            <a:spLocks noGrp="1"/>
          </p:cNvSpPr>
          <p:nvPr>
            <p:ph type="body" sz="quarter" idx="10"/>
          </p:nvPr>
        </p:nvSpPr>
        <p:spPr/>
        <p:txBody>
          <a:bodyPr/>
          <a:lstStyle/>
          <a:p>
            <a:r>
              <a:rPr lang="en-US" dirty="0"/>
              <a:t>03</a:t>
            </a:r>
          </a:p>
        </p:txBody>
      </p:sp>
      <p:sp>
        <p:nvSpPr>
          <p:cNvPr id="4" name="Footer Placeholder 4">
            <a:extLst>
              <a:ext uri="{FF2B5EF4-FFF2-40B4-BE49-F238E27FC236}">
                <a16:creationId xmlns:a16="http://schemas.microsoft.com/office/drawing/2014/main" id="{12F6191E-1A6E-E85F-124B-4B46865C037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12718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9CAB4-0B23-274A-3B73-32F1F5E9B5D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838662F-6937-364D-1F85-19869396D813}"/>
              </a:ext>
            </a:extLst>
          </p:cNvPr>
          <p:cNvSpPr>
            <a:spLocks noGrp="1"/>
          </p:cNvSpPr>
          <p:nvPr>
            <p:ph type="title"/>
          </p:nvPr>
        </p:nvSpPr>
        <p:spPr>
          <a:xfrm>
            <a:off x="326848" y="288389"/>
            <a:ext cx="9820451" cy="1232435"/>
          </a:xfrm>
        </p:spPr>
        <p:txBody>
          <a:bodyPr/>
          <a:lstStyle/>
          <a:p>
            <a:r>
              <a:rPr lang="en-US" dirty="0"/>
              <a:t>Some methods to estimate ILP</a:t>
            </a:r>
          </a:p>
        </p:txBody>
      </p:sp>
      <p:sp>
        <p:nvSpPr>
          <p:cNvPr id="4" name="Slide Number Placeholder 3">
            <a:extLst>
              <a:ext uri="{FF2B5EF4-FFF2-40B4-BE49-F238E27FC236}">
                <a16:creationId xmlns:a16="http://schemas.microsoft.com/office/drawing/2014/main" id="{476CA12A-A23C-0A68-A4A4-1B4F1815D97B}"/>
              </a:ext>
            </a:extLst>
          </p:cNvPr>
          <p:cNvSpPr>
            <a:spLocks noGrp="1"/>
          </p:cNvSpPr>
          <p:nvPr>
            <p:ph type="sldNum" sz="quarter" idx="12"/>
          </p:nvPr>
        </p:nvSpPr>
        <p:spPr/>
        <p:txBody>
          <a:bodyPr/>
          <a:lstStyle/>
          <a:p>
            <a:fld id="{741AFF56-1126-4107-9C02-BC0EFBF16431}" type="slidenum">
              <a:rPr lang="en-GB" smtClean="0"/>
              <a:pPr/>
              <a:t>13</a:t>
            </a:fld>
            <a:endParaRPr lang="en-GB" dirty="0"/>
          </a:p>
        </p:txBody>
      </p:sp>
      <p:sp>
        <p:nvSpPr>
          <p:cNvPr id="2" name="Footer Placeholder 4">
            <a:extLst>
              <a:ext uri="{FF2B5EF4-FFF2-40B4-BE49-F238E27FC236}">
                <a16:creationId xmlns:a16="http://schemas.microsoft.com/office/drawing/2014/main" id="{95692959-4925-C0B5-6066-6077B7E80C20}"/>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grpSp>
        <p:nvGrpSpPr>
          <p:cNvPr id="13" name="Group 12">
            <a:extLst>
              <a:ext uri="{FF2B5EF4-FFF2-40B4-BE49-F238E27FC236}">
                <a16:creationId xmlns:a16="http://schemas.microsoft.com/office/drawing/2014/main" id="{4253DF22-820E-B382-FE48-C1A2253FCBF1}"/>
              </a:ext>
            </a:extLst>
          </p:cNvPr>
          <p:cNvGrpSpPr/>
          <p:nvPr/>
        </p:nvGrpSpPr>
        <p:grpSpPr>
          <a:xfrm>
            <a:off x="760447" y="4342904"/>
            <a:ext cx="2698845" cy="1391338"/>
            <a:chOff x="1183943" y="3787506"/>
            <a:chExt cx="2698845" cy="2369880"/>
          </a:xfrm>
          <a:solidFill>
            <a:schemeClr val="accent1">
              <a:lumMod val="60000"/>
              <a:lumOff val="40000"/>
            </a:schemeClr>
          </a:solidFill>
        </p:grpSpPr>
        <p:sp>
          <p:nvSpPr>
            <p:cNvPr id="10" name="Rectangle 9">
              <a:extLst>
                <a:ext uri="{FF2B5EF4-FFF2-40B4-BE49-F238E27FC236}">
                  <a16:creationId xmlns:a16="http://schemas.microsoft.com/office/drawing/2014/main" id="{28D735D6-1A9C-6E9F-100B-2B2E0F0A05E8}"/>
                </a:ext>
              </a:extLst>
            </p:cNvPr>
            <p:cNvSpPr/>
            <p:nvPr/>
          </p:nvSpPr>
          <p:spPr>
            <a:xfrm>
              <a:off x="1183943" y="3787506"/>
              <a:ext cx="2698845" cy="2369880"/>
            </a:xfrm>
            <a:prstGeom prst="rect">
              <a:avLst/>
            </a:prstGeom>
            <a:grp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a:extLst>
                <a:ext uri="{FF2B5EF4-FFF2-40B4-BE49-F238E27FC236}">
                  <a16:creationId xmlns:a16="http://schemas.microsoft.com/office/drawing/2014/main" id="{EBCF939F-1A48-865C-F5D5-B60A3544C68D}"/>
                </a:ext>
              </a:extLst>
            </p:cNvPr>
            <p:cNvSpPr txBox="1"/>
            <p:nvPr/>
          </p:nvSpPr>
          <p:spPr>
            <a:xfrm>
              <a:off x="1281139" y="3902266"/>
              <a:ext cx="2340589" cy="1015663"/>
            </a:xfrm>
            <a:prstGeom prst="rect">
              <a:avLst/>
            </a:prstGeom>
            <a:noFill/>
            <a:ln>
              <a:solidFill>
                <a:schemeClr val="accent1">
                  <a:lumMod val="60000"/>
                  <a:lumOff val="40000"/>
                </a:schemeClr>
              </a:solidFill>
            </a:ln>
          </p:spPr>
          <p:txBody>
            <a:bodyPr wrap="square" rtlCol="0">
              <a:spAutoFit/>
            </a:bodyPr>
            <a:lstStyle/>
            <a:p>
              <a:r>
                <a:rPr lang="en-AU" sz="3000" b="1" dirty="0"/>
                <a:t>Structural Models</a:t>
              </a:r>
            </a:p>
          </p:txBody>
        </p:sp>
      </p:grpSp>
      <p:grpSp>
        <p:nvGrpSpPr>
          <p:cNvPr id="15" name="Group 14">
            <a:extLst>
              <a:ext uri="{FF2B5EF4-FFF2-40B4-BE49-F238E27FC236}">
                <a16:creationId xmlns:a16="http://schemas.microsoft.com/office/drawing/2014/main" id="{AB1F568F-196E-1FC8-AC59-483BF2B6C5C1}"/>
              </a:ext>
            </a:extLst>
          </p:cNvPr>
          <p:cNvGrpSpPr/>
          <p:nvPr/>
        </p:nvGrpSpPr>
        <p:grpSpPr>
          <a:xfrm>
            <a:off x="3655433" y="4353362"/>
            <a:ext cx="8104986" cy="1370422"/>
            <a:chOff x="3852237" y="2358029"/>
            <a:chExt cx="8118894" cy="2369880"/>
          </a:xfrm>
        </p:grpSpPr>
        <p:sp>
          <p:nvSpPr>
            <p:cNvPr id="11" name="TextBox 10">
              <a:extLst>
                <a:ext uri="{FF2B5EF4-FFF2-40B4-BE49-F238E27FC236}">
                  <a16:creationId xmlns:a16="http://schemas.microsoft.com/office/drawing/2014/main" id="{DD4E2AEE-C984-2A77-E0FC-7305CA4ADBB0}"/>
                </a:ext>
              </a:extLst>
            </p:cNvPr>
            <p:cNvSpPr txBox="1"/>
            <p:nvPr/>
          </p:nvSpPr>
          <p:spPr>
            <a:xfrm>
              <a:off x="3852237" y="2442310"/>
              <a:ext cx="8118894" cy="1808582"/>
            </a:xfrm>
            <a:prstGeom prst="rect">
              <a:avLst/>
            </a:prstGeom>
            <a:noFill/>
            <a:ln w="31750">
              <a:noFill/>
            </a:ln>
          </p:spPr>
          <p:txBody>
            <a:bodyPr wrap="square" rtlCol="0">
              <a:spAutoFit/>
            </a:bodyPr>
            <a:lstStyle/>
            <a:p>
              <a:pPr marL="171450" indent="-171450">
                <a:spcAft>
                  <a:spcPts val="600"/>
                </a:spcAft>
                <a:buFont typeface="Arial" panose="020B0604020202020204" pitchFamily="34" charset="0"/>
                <a:buChar char="•"/>
              </a:pPr>
              <a:r>
                <a:rPr lang="en-AU" sz="1600" dirty="0"/>
                <a:t>ILP estimated as the difference between a </a:t>
              </a:r>
              <a:r>
                <a:rPr lang="en-AU" sz="1600" b="1" dirty="0"/>
                <a:t>theoretical credit spread,</a:t>
              </a:r>
              <a:r>
                <a:rPr lang="en-AU" sz="1600" dirty="0"/>
                <a:t> and an </a:t>
              </a:r>
              <a:r>
                <a:rPr lang="en-AU" sz="1600" b="1" dirty="0"/>
                <a:t>actual market spread</a:t>
              </a:r>
              <a:r>
                <a:rPr lang="en-AU" sz="1600" dirty="0"/>
                <a:t>. </a:t>
              </a:r>
            </a:p>
            <a:p>
              <a:pPr marL="171450" indent="-171450">
                <a:spcAft>
                  <a:spcPts val="600"/>
                </a:spcAft>
                <a:buFont typeface="Arial" panose="020B0604020202020204" pitchFamily="34" charset="0"/>
                <a:buChar char="•"/>
              </a:pPr>
              <a:r>
                <a:rPr lang="en-AU" sz="1600" dirty="0"/>
                <a:t>Theoretical credit spread reflects only credit risk, so the difference is a proxy for ILP. </a:t>
              </a:r>
            </a:p>
            <a:p>
              <a:pPr marL="171450" indent="-171450">
                <a:spcAft>
                  <a:spcPts val="600"/>
                </a:spcAft>
                <a:buFont typeface="Arial" panose="020B0604020202020204" pitchFamily="34" charset="0"/>
                <a:buChar char="•"/>
              </a:pPr>
              <a:r>
                <a:rPr lang="en-AU" sz="1600" dirty="0"/>
                <a:t>Involves the use of option pricing techniques that can be quite complex and data intensive. </a:t>
              </a:r>
              <a:endParaRPr lang="en-AU" sz="1200" dirty="0"/>
            </a:p>
          </p:txBody>
        </p:sp>
        <p:sp>
          <p:nvSpPr>
            <p:cNvPr id="12" name="Rectangle 11">
              <a:extLst>
                <a:ext uri="{FF2B5EF4-FFF2-40B4-BE49-F238E27FC236}">
                  <a16:creationId xmlns:a16="http://schemas.microsoft.com/office/drawing/2014/main" id="{A0803628-E0DA-12F1-8B2E-F12C612721D8}"/>
                </a:ext>
              </a:extLst>
            </p:cNvPr>
            <p:cNvSpPr/>
            <p:nvPr/>
          </p:nvSpPr>
          <p:spPr>
            <a:xfrm>
              <a:off x="3852237" y="2358029"/>
              <a:ext cx="8104986" cy="2369880"/>
            </a:xfrm>
            <a:prstGeom prst="rect">
              <a:avLst/>
            </a:prstGeom>
            <a:noFill/>
            <a:ln w="317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 name="Group 4">
            <a:extLst>
              <a:ext uri="{FF2B5EF4-FFF2-40B4-BE49-F238E27FC236}">
                <a16:creationId xmlns:a16="http://schemas.microsoft.com/office/drawing/2014/main" id="{C8AC553F-4E74-3679-85B6-104D7B78D43A}"/>
              </a:ext>
            </a:extLst>
          </p:cNvPr>
          <p:cNvGrpSpPr/>
          <p:nvPr/>
        </p:nvGrpSpPr>
        <p:grpSpPr>
          <a:xfrm>
            <a:off x="763461" y="1044342"/>
            <a:ext cx="2698845" cy="1978114"/>
            <a:chOff x="1183943" y="3787506"/>
            <a:chExt cx="2698845" cy="2369880"/>
          </a:xfrm>
        </p:grpSpPr>
        <p:sp>
          <p:nvSpPr>
            <p:cNvPr id="17" name="Rectangle 16">
              <a:extLst>
                <a:ext uri="{FF2B5EF4-FFF2-40B4-BE49-F238E27FC236}">
                  <a16:creationId xmlns:a16="http://schemas.microsoft.com/office/drawing/2014/main" id="{70772E79-6173-A7B6-497C-BEC51A089128}"/>
                </a:ext>
              </a:extLst>
            </p:cNvPr>
            <p:cNvSpPr/>
            <p:nvPr/>
          </p:nvSpPr>
          <p:spPr>
            <a:xfrm>
              <a:off x="1183943" y="3787506"/>
              <a:ext cx="2698845" cy="236988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8A4D499C-6A54-30AB-9ED0-E2351D38F76B}"/>
                </a:ext>
              </a:extLst>
            </p:cNvPr>
            <p:cNvSpPr txBox="1"/>
            <p:nvPr/>
          </p:nvSpPr>
          <p:spPr>
            <a:xfrm>
              <a:off x="1339142" y="3915767"/>
              <a:ext cx="2340589" cy="2048423"/>
            </a:xfrm>
            <a:prstGeom prst="rect">
              <a:avLst/>
            </a:prstGeom>
            <a:noFill/>
          </p:spPr>
          <p:txBody>
            <a:bodyPr wrap="square" rtlCol="0">
              <a:spAutoFit/>
            </a:bodyPr>
            <a:lstStyle/>
            <a:p>
              <a:r>
                <a:rPr lang="en-AU" sz="3000" b="1" dirty="0"/>
                <a:t>Credit Default Swap</a:t>
              </a:r>
            </a:p>
          </p:txBody>
        </p:sp>
      </p:grpSp>
      <p:grpSp>
        <p:nvGrpSpPr>
          <p:cNvPr id="19" name="Group 18">
            <a:extLst>
              <a:ext uri="{FF2B5EF4-FFF2-40B4-BE49-F238E27FC236}">
                <a16:creationId xmlns:a16="http://schemas.microsoft.com/office/drawing/2014/main" id="{FF7D5FEA-2AE5-CAA3-0383-9BACF6F4EC3B}"/>
              </a:ext>
            </a:extLst>
          </p:cNvPr>
          <p:cNvGrpSpPr/>
          <p:nvPr/>
        </p:nvGrpSpPr>
        <p:grpSpPr>
          <a:xfrm>
            <a:off x="3655433" y="1055446"/>
            <a:ext cx="8104986" cy="1992789"/>
            <a:chOff x="3800653" y="2386201"/>
            <a:chExt cx="8104986" cy="4857516"/>
          </a:xfrm>
        </p:grpSpPr>
        <p:sp>
          <p:nvSpPr>
            <p:cNvPr id="20" name="TextBox 19">
              <a:extLst>
                <a:ext uri="{FF2B5EF4-FFF2-40B4-BE49-F238E27FC236}">
                  <a16:creationId xmlns:a16="http://schemas.microsoft.com/office/drawing/2014/main" id="{048D3BD4-C29B-300B-9F1B-9F66C6B3C216}"/>
                </a:ext>
              </a:extLst>
            </p:cNvPr>
            <p:cNvSpPr txBox="1"/>
            <p:nvPr/>
          </p:nvSpPr>
          <p:spPr>
            <a:xfrm>
              <a:off x="3852237" y="2442311"/>
              <a:ext cx="8053402" cy="4801406"/>
            </a:xfrm>
            <a:prstGeom prst="rect">
              <a:avLst/>
            </a:prstGeom>
            <a:noFill/>
            <a:ln w="31750">
              <a:noFill/>
            </a:ln>
          </p:spPr>
          <p:txBody>
            <a:bodyPr wrap="square" rtlCol="0">
              <a:spAutoFit/>
            </a:bodyPr>
            <a:lstStyle/>
            <a:p>
              <a:pPr marL="171450" indent="-171450">
                <a:spcAft>
                  <a:spcPts val="600"/>
                </a:spcAft>
                <a:buFont typeface="Arial" panose="020B0604020202020204" pitchFamily="34" charset="0"/>
                <a:buChar char="•"/>
              </a:pPr>
              <a:r>
                <a:rPr lang="en-US" sz="1600" dirty="0"/>
                <a:t>ILP is estimated by comparing yields on </a:t>
              </a:r>
              <a:r>
                <a:rPr lang="en-US" sz="1600" b="1" dirty="0"/>
                <a:t>Government </a:t>
              </a:r>
              <a:r>
                <a:rPr lang="en-US" sz="1600" dirty="0"/>
                <a:t>and highly rated </a:t>
              </a:r>
              <a:r>
                <a:rPr lang="en-US" sz="1600" b="1" dirty="0"/>
                <a:t>Corporate bonds</a:t>
              </a:r>
              <a:r>
                <a:rPr lang="en-US" sz="1600" dirty="0"/>
                <a:t>, then adjusting for </a:t>
              </a:r>
              <a:r>
                <a:rPr lang="en-US" sz="1600" b="1" dirty="0"/>
                <a:t>credit risk</a:t>
              </a:r>
              <a:r>
                <a:rPr lang="en-US" sz="1600" dirty="0"/>
                <a:t>.</a:t>
              </a:r>
            </a:p>
            <a:p>
              <a:pPr marL="171450" indent="-171450">
                <a:spcAft>
                  <a:spcPts val="600"/>
                </a:spcAft>
                <a:buFont typeface="Arial" panose="020B0604020202020204" pitchFamily="34" charset="0"/>
                <a:buChar char="•"/>
              </a:pPr>
              <a:r>
                <a:rPr lang="en-US" sz="1600" b="1" dirty="0"/>
                <a:t>The Actuaries Institute 2011 paper</a:t>
              </a:r>
              <a:r>
                <a:rPr lang="en-US" sz="1600" dirty="0"/>
                <a:t> is an example of Credit Default Swap method. </a:t>
              </a:r>
            </a:p>
            <a:p>
              <a:pPr marL="171450" indent="-171450">
                <a:spcAft>
                  <a:spcPts val="600"/>
                </a:spcAft>
                <a:buFont typeface="Arial" panose="020B0604020202020204" pitchFamily="34" charset="0"/>
                <a:buChar char="•"/>
              </a:pPr>
              <a:r>
                <a:rPr lang="en-US" sz="1600" b="1" dirty="0"/>
                <a:t>CDS negative basis method</a:t>
              </a:r>
              <a:r>
                <a:rPr lang="en-US" sz="1600" dirty="0"/>
                <a:t> is another example of Credit Default Swap method, where the credit risk is represented by CDS spread. Application in Australia is limited due to the small and illiquid CDS market (compared to the European and US markets) and lack actively traded CDS contracts. </a:t>
              </a:r>
              <a:endParaRPr lang="en-AU" sz="1200" dirty="0"/>
            </a:p>
          </p:txBody>
        </p:sp>
        <p:sp>
          <p:nvSpPr>
            <p:cNvPr id="21" name="Rectangle 20">
              <a:extLst>
                <a:ext uri="{FF2B5EF4-FFF2-40B4-BE49-F238E27FC236}">
                  <a16:creationId xmlns:a16="http://schemas.microsoft.com/office/drawing/2014/main" id="{4DFBFFBB-8213-98C0-7668-FC32F5D1D10D}"/>
                </a:ext>
              </a:extLst>
            </p:cNvPr>
            <p:cNvSpPr/>
            <p:nvPr/>
          </p:nvSpPr>
          <p:spPr>
            <a:xfrm>
              <a:off x="3800653" y="2386201"/>
              <a:ext cx="8088551" cy="4801406"/>
            </a:xfrm>
            <a:prstGeom prst="rect">
              <a:avLst/>
            </a:prstGeom>
            <a:noFill/>
            <a:ln w="3175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22" name="Group 21">
            <a:extLst>
              <a:ext uri="{FF2B5EF4-FFF2-40B4-BE49-F238E27FC236}">
                <a16:creationId xmlns:a16="http://schemas.microsoft.com/office/drawing/2014/main" id="{63525DA3-BE89-F305-E9C1-356A97E52ED4}"/>
              </a:ext>
            </a:extLst>
          </p:cNvPr>
          <p:cNvGrpSpPr/>
          <p:nvPr/>
        </p:nvGrpSpPr>
        <p:grpSpPr>
          <a:xfrm>
            <a:off x="760448" y="3099571"/>
            <a:ext cx="2698845" cy="1015663"/>
            <a:chOff x="1183943" y="3764182"/>
            <a:chExt cx="2698845" cy="2416523"/>
          </a:xfrm>
          <a:solidFill>
            <a:schemeClr val="accent1">
              <a:lumMod val="40000"/>
              <a:lumOff val="60000"/>
            </a:schemeClr>
          </a:solidFill>
        </p:grpSpPr>
        <p:sp>
          <p:nvSpPr>
            <p:cNvPr id="23" name="Rectangle 22">
              <a:extLst>
                <a:ext uri="{FF2B5EF4-FFF2-40B4-BE49-F238E27FC236}">
                  <a16:creationId xmlns:a16="http://schemas.microsoft.com/office/drawing/2014/main" id="{87B71DEB-5D71-9E90-60B2-4E3360BF745A}"/>
                </a:ext>
              </a:extLst>
            </p:cNvPr>
            <p:cNvSpPr/>
            <p:nvPr/>
          </p:nvSpPr>
          <p:spPr>
            <a:xfrm>
              <a:off x="1183943" y="3787506"/>
              <a:ext cx="2698845" cy="23698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TextBox 23">
              <a:extLst>
                <a:ext uri="{FF2B5EF4-FFF2-40B4-BE49-F238E27FC236}">
                  <a16:creationId xmlns:a16="http://schemas.microsoft.com/office/drawing/2014/main" id="{972ED669-652D-13A6-42C8-C1D501B8EBE7}"/>
                </a:ext>
              </a:extLst>
            </p:cNvPr>
            <p:cNvSpPr txBox="1"/>
            <p:nvPr/>
          </p:nvSpPr>
          <p:spPr>
            <a:xfrm>
              <a:off x="1291909" y="3764182"/>
              <a:ext cx="2543646" cy="2416523"/>
            </a:xfrm>
            <a:prstGeom prst="rect">
              <a:avLst/>
            </a:prstGeom>
            <a:noFill/>
          </p:spPr>
          <p:txBody>
            <a:bodyPr wrap="square" rtlCol="0">
              <a:spAutoFit/>
            </a:bodyPr>
            <a:lstStyle/>
            <a:p>
              <a:r>
                <a:rPr lang="en-AU" sz="3000" b="1" dirty="0"/>
                <a:t>Guaranteed/</a:t>
              </a:r>
              <a:br>
                <a:rPr lang="en-AU" sz="3000" b="1" dirty="0"/>
              </a:br>
              <a:r>
                <a:rPr lang="en-AU" sz="3000" b="1" dirty="0"/>
                <a:t>Covered Bond</a:t>
              </a:r>
            </a:p>
          </p:txBody>
        </p:sp>
      </p:grpSp>
      <p:sp>
        <p:nvSpPr>
          <p:cNvPr id="27" name="Rectangle 26">
            <a:extLst>
              <a:ext uri="{FF2B5EF4-FFF2-40B4-BE49-F238E27FC236}">
                <a16:creationId xmlns:a16="http://schemas.microsoft.com/office/drawing/2014/main" id="{731C28FC-3128-DA4F-58B4-0BAD96F472CE}"/>
              </a:ext>
            </a:extLst>
          </p:cNvPr>
          <p:cNvSpPr/>
          <p:nvPr/>
        </p:nvSpPr>
        <p:spPr>
          <a:xfrm>
            <a:off x="3655433" y="3120231"/>
            <a:ext cx="8084764" cy="972240"/>
          </a:xfrm>
          <a:prstGeom prst="rect">
            <a:avLst/>
          </a:prstGeom>
          <a:noFill/>
          <a:ln w="317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id="{1EE349FB-84A2-7AED-B584-4AB03CC1B2C9}"/>
              </a:ext>
            </a:extLst>
          </p:cNvPr>
          <p:cNvSpPr/>
          <p:nvPr/>
        </p:nvSpPr>
        <p:spPr>
          <a:xfrm>
            <a:off x="602258" y="928856"/>
            <a:ext cx="11349950" cy="33019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3" name="Picture 32" descr="A yellow star on a black background&#10;&#10;AI-generated content may be incorrect.">
            <a:extLst>
              <a:ext uri="{FF2B5EF4-FFF2-40B4-BE49-F238E27FC236}">
                <a16:creationId xmlns:a16="http://schemas.microsoft.com/office/drawing/2014/main" id="{E4F50362-42D0-B31E-CF58-6BF636870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10" y="689666"/>
            <a:ext cx="990895" cy="918076"/>
          </a:xfrm>
          <a:prstGeom prst="rect">
            <a:avLst/>
          </a:prstGeom>
        </p:spPr>
      </p:pic>
      <p:sp>
        <p:nvSpPr>
          <p:cNvPr id="34" name="TextBox 33">
            <a:extLst>
              <a:ext uri="{FF2B5EF4-FFF2-40B4-BE49-F238E27FC236}">
                <a16:creationId xmlns:a16="http://schemas.microsoft.com/office/drawing/2014/main" id="{D4BE2CDB-221A-131C-444F-E890DBDCE1AC}"/>
              </a:ext>
            </a:extLst>
          </p:cNvPr>
          <p:cNvSpPr txBox="1"/>
          <p:nvPr/>
        </p:nvSpPr>
        <p:spPr>
          <a:xfrm>
            <a:off x="3689563" y="3138948"/>
            <a:ext cx="8084764" cy="907941"/>
          </a:xfrm>
          <a:prstGeom prst="rect">
            <a:avLst/>
          </a:prstGeom>
          <a:noFill/>
          <a:ln w="31750">
            <a:noFill/>
          </a:ln>
        </p:spPr>
        <p:txBody>
          <a:bodyPr wrap="square" rtlCol="0">
            <a:spAutoFit/>
          </a:bodyPr>
          <a:lstStyle/>
          <a:p>
            <a:pPr marL="171450" indent="-171450">
              <a:spcAft>
                <a:spcPts val="600"/>
              </a:spcAft>
              <a:buFont typeface="Arial" panose="020B0604020202020204" pitchFamily="34" charset="0"/>
              <a:buChar char="•"/>
            </a:pPr>
            <a:r>
              <a:rPr lang="en-US" sz="1600" dirty="0"/>
              <a:t>ILP is estimated by comparing yields on </a:t>
            </a:r>
            <a:r>
              <a:rPr lang="en-US" sz="1600" b="1" dirty="0"/>
              <a:t>Government </a:t>
            </a:r>
            <a:r>
              <a:rPr lang="en-US" sz="1600" dirty="0"/>
              <a:t>and yields of a </a:t>
            </a:r>
            <a:r>
              <a:rPr lang="en-US" sz="1600" b="1" dirty="0"/>
              <a:t>similar risk-free bond</a:t>
            </a:r>
            <a:r>
              <a:rPr lang="en-US" sz="1600" dirty="0"/>
              <a:t> that is </a:t>
            </a:r>
            <a:r>
              <a:rPr lang="en-US" sz="1600" b="1" dirty="0"/>
              <a:t>less liquid</a:t>
            </a:r>
            <a:r>
              <a:rPr lang="en-US" sz="1600" dirty="0"/>
              <a:t>, e.g. state government bonds. </a:t>
            </a:r>
          </a:p>
          <a:p>
            <a:pPr marL="171450" indent="-171450">
              <a:spcAft>
                <a:spcPts val="600"/>
              </a:spcAft>
              <a:buFont typeface="Arial" panose="020B0604020202020204" pitchFamily="34" charset="0"/>
              <a:buChar char="•"/>
            </a:pPr>
            <a:r>
              <a:rPr lang="en-US" sz="1600" dirty="0"/>
              <a:t>This method is currently considered by some </a:t>
            </a:r>
            <a:r>
              <a:rPr lang="en-US" sz="1600" b="1" dirty="0"/>
              <a:t>Australasian public sector schemes</a:t>
            </a:r>
            <a:r>
              <a:rPr lang="en-US" sz="1600" dirty="0"/>
              <a:t>. </a:t>
            </a:r>
            <a:endParaRPr lang="en-AU" sz="1200" dirty="0"/>
          </a:p>
        </p:txBody>
      </p:sp>
    </p:spTree>
    <p:extLst>
      <p:ext uri="{BB962C8B-B14F-4D97-AF65-F5344CB8AC3E}">
        <p14:creationId xmlns:p14="http://schemas.microsoft.com/office/powerpoint/2010/main" val="312929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9720D-16A5-DB03-8D0F-A0484C498FA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9431A8A-277C-FAD4-7531-04CE835A91BF}"/>
              </a:ext>
            </a:extLst>
          </p:cNvPr>
          <p:cNvSpPr>
            <a:spLocks noGrp="1"/>
          </p:cNvSpPr>
          <p:nvPr>
            <p:ph type="title"/>
          </p:nvPr>
        </p:nvSpPr>
        <p:spPr>
          <a:xfrm>
            <a:off x="326848" y="288389"/>
            <a:ext cx="9820451" cy="1232435"/>
          </a:xfrm>
        </p:spPr>
        <p:txBody>
          <a:bodyPr/>
          <a:lstStyle/>
          <a:p>
            <a:r>
              <a:rPr lang="en-US" dirty="0"/>
              <a:t>Actuaries Institute (2011 paper) – formulaic approach </a:t>
            </a:r>
          </a:p>
        </p:txBody>
      </p:sp>
      <p:sp>
        <p:nvSpPr>
          <p:cNvPr id="4" name="Slide Number Placeholder 3">
            <a:extLst>
              <a:ext uri="{FF2B5EF4-FFF2-40B4-BE49-F238E27FC236}">
                <a16:creationId xmlns:a16="http://schemas.microsoft.com/office/drawing/2014/main" id="{BBDEDA15-8445-ED06-1905-20AB581E02D8}"/>
              </a:ext>
            </a:extLst>
          </p:cNvPr>
          <p:cNvSpPr>
            <a:spLocks noGrp="1"/>
          </p:cNvSpPr>
          <p:nvPr>
            <p:ph type="sldNum" sz="quarter" idx="12"/>
          </p:nvPr>
        </p:nvSpPr>
        <p:spPr/>
        <p:txBody>
          <a:bodyPr/>
          <a:lstStyle/>
          <a:p>
            <a:fld id="{741AFF56-1126-4107-9C02-BC0EFBF16431}" type="slidenum">
              <a:rPr lang="en-GB" smtClean="0"/>
              <a:pPr/>
              <a:t>14</a:t>
            </a:fld>
            <a:endParaRPr lang="en-GB" dirty="0"/>
          </a:p>
        </p:txBody>
      </p:sp>
      <p:sp>
        <p:nvSpPr>
          <p:cNvPr id="2" name="Footer Placeholder 4">
            <a:extLst>
              <a:ext uri="{FF2B5EF4-FFF2-40B4-BE49-F238E27FC236}">
                <a16:creationId xmlns:a16="http://schemas.microsoft.com/office/drawing/2014/main" id="{96631694-2775-40F8-2DF6-AD32E742FCD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3" name="TextBox 2">
            <a:extLst>
              <a:ext uri="{FF2B5EF4-FFF2-40B4-BE49-F238E27FC236}">
                <a16:creationId xmlns:a16="http://schemas.microsoft.com/office/drawing/2014/main" id="{7DA85460-C2D0-F9EF-98DC-A440A89F7AAE}"/>
              </a:ext>
            </a:extLst>
          </p:cNvPr>
          <p:cNvSpPr txBox="1"/>
          <p:nvPr/>
        </p:nvSpPr>
        <p:spPr>
          <a:xfrm>
            <a:off x="731035" y="1225550"/>
            <a:ext cx="5990440" cy="400110"/>
          </a:xfrm>
          <a:prstGeom prst="rect">
            <a:avLst/>
          </a:prstGeom>
          <a:noFill/>
        </p:spPr>
        <p:txBody>
          <a:bodyPr wrap="square" rtlCol="0">
            <a:spAutoFit/>
          </a:bodyPr>
          <a:lstStyle/>
          <a:p>
            <a:r>
              <a:rPr lang="en-AU" sz="2000" b="1" dirty="0">
                <a:solidFill>
                  <a:schemeClr val="accent1"/>
                </a:solidFill>
                <a:latin typeface="+mj-lt"/>
              </a:rPr>
              <a:t>For duration up to 7 years, Illiquidity premium =  </a:t>
            </a:r>
          </a:p>
        </p:txBody>
      </p:sp>
      <p:sp>
        <p:nvSpPr>
          <p:cNvPr id="14" name="TextBox 13">
            <a:extLst>
              <a:ext uri="{FF2B5EF4-FFF2-40B4-BE49-F238E27FC236}">
                <a16:creationId xmlns:a16="http://schemas.microsoft.com/office/drawing/2014/main" id="{7A6F4D97-5AEF-C681-3673-0CB2E818A16B}"/>
              </a:ext>
            </a:extLst>
          </p:cNvPr>
          <p:cNvSpPr txBox="1"/>
          <p:nvPr/>
        </p:nvSpPr>
        <p:spPr>
          <a:xfrm>
            <a:off x="2558639" y="1695051"/>
            <a:ext cx="3753261" cy="523220"/>
          </a:xfrm>
          <a:prstGeom prst="rect">
            <a:avLst/>
          </a:prstGeom>
          <a:noFill/>
        </p:spPr>
        <p:txBody>
          <a:bodyPr wrap="square" rtlCol="0">
            <a:spAutoFit/>
          </a:bodyPr>
          <a:lstStyle/>
          <a:p>
            <a:r>
              <a:rPr lang="en-AU" sz="1400" b="1" u="sng" dirty="0"/>
              <a:t>Corporate bond spread</a:t>
            </a:r>
            <a:r>
              <a:rPr lang="en-AU" sz="1400" b="1" dirty="0"/>
              <a:t> is proxy for credit risk, </a:t>
            </a:r>
          </a:p>
          <a:p>
            <a:r>
              <a:rPr lang="en-AU" sz="1400" b="1" dirty="0"/>
              <a:t>liquidity risk and other market demand factors. </a:t>
            </a:r>
          </a:p>
        </p:txBody>
      </p:sp>
      <p:sp>
        <p:nvSpPr>
          <p:cNvPr id="19" name="TextBox 18">
            <a:extLst>
              <a:ext uri="{FF2B5EF4-FFF2-40B4-BE49-F238E27FC236}">
                <a16:creationId xmlns:a16="http://schemas.microsoft.com/office/drawing/2014/main" id="{1EA1D1D9-44CD-9941-0937-B7D466448944}"/>
              </a:ext>
            </a:extLst>
          </p:cNvPr>
          <p:cNvSpPr txBox="1"/>
          <p:nvPr/>
        </p:nvSpPr>
        <p:spPr>
          <a:xfrm>
            <a:off x="692935" y="4074689"/>
            <a:ext cx="10591015" cy="400110"/>
          </a:xfrm>
          <a:prstGeom prst="rect">
            <a:avLst/>
          </a:prstGeom>
          <a:noFill/>
        </p:spPr>
        <p:txBody>
          <a:bodyPr wrap="square" rtlCol="0">
            <a:spAutoFit/>
          </a:bodyPr>
          <a:lstStyle/>
          <a:p>
            <a:r>
              <a:rPr lang="en-AU" sz="2000" b="1" dirty="0">
                <a:solidFill>
                  <a:schemeClr val="accent1"/>
                </a:solidFill>
                <a:latin typeface="+mj-lt"/>
              </a:rPr>
              <a:t>For duration year 7 to 12, revert linearly then constant from year 12+</a:t>
            </a:r>
          </a:p>
        </p:txBody>
      </p:sp>
      <p:sp>
        <p:nvSpPr>
          <p:cNvPr id="25" name="TextBox 24">
            <a:extLst>
              <a:ext uri="{FF2B5EF4-FFF2-40B4-BE49-F238E27FC236}">
                <a16:creationId xmlns:a16="http://schemas.microsoft.com/office/drawing/2014/main" id="{7EB561F5-A2B9-47BC-F2D9-378861192AB8}"/>
              </a:ext>
            </a:extLst>
          </p:cNvPr>
          <p:cNvSpPr txBox="1"/>
          <p:nvPr/>
        </p:nvSpPr>
        <p:spPr>
          <a:xfrm>
            <a:off x="8202388" y="1945499"/>
            <a:ext cx="2861945" cy="3416320"/>
          </a:xfrm>
          <a:custGeom>
            <a:avLst/>
            <a:gdLst>
              <a:gd name="connsiteX0" fmla="*/ 0 w 2861945"/>
              <a:gd name="connsiteY0" fmla="*/ 0 h 3416320"/>
              <a:gd name="connsiteX1" fmla="*/ 543770 w 2861945"/>
              <a:gd name="connsiteY1" fmla="*/ 0 h 3416320"/>
              <a:gd name="connsiteX2" fmla="*/ 1030300 w 2861945"/>
              <a:gd name="connsiteY2" fmla="*/ 0 h 3416320"/>
              <a:gd name="connsiteX3" fmla="*/ 1659928 w 2861945"/>
              <a:gd name="connsiteY3" fmla="*/ 0 h 3416320"/>
              <a:gd name="connsiteX4" fmla="*/ 2203698 w 2861945"/>
              <a:gd name="connsiteY4" fmla="*/ 0 h 3416320"/>
              <a:gd name="connsiteX5" fmla="*/ 2861945 w 2861945"/>
              <a:gd name="connsiteY5" fmla="*/ 0 h 3416320"/>
              <a:gd name="connsiteX6" fmla="*/ 2861945 w 2861945"/>
              <a:gd name="connsiteY6" fmla="*/ 637713 h 3416320"/>
              <a:gd name="connsiteX7" fmla="*/ 2861945 w 2861945"/>
              <a:gd name="connsiteY7" fmla="*/ 1207100 h 3416320"/>
              <a:gd name="connsiteX8" fmla="*/ 2861945 w 2861945"/>
              <a:gd name="connsiteY8" fmla="*/ 1776486 h 3416320"/>
              <a:gd name="connsiteX9" fmla="*/ 2861945 w 2861945"/>
              <a:gd name="connsiteY9" fmla="*/ 2277547 h 3416320"/>
              <a:gd name="connsiteX10" fmla="*/ 2861945 w 2861945"/>
              <a:gd name="connsiteY10" fmla="*/ 2778607 h 3416320"/>
              <a:gd name="connsiteX11" fmla="*/ 2861945 w 2861945"/>
              <a:gd name="connsiteY11" fmla="*/ 3416320 h 3416320"/>
              <a:gd name="connsiteX12" fmla="*/ 2260937 w 2861945"/>
              <a:gd name="connsiteY12" fmla="*/ 3416320 h 3416320"/>
              <a:gd name="connsiteX13" fmla="*/ 1631309 w 2861945"/>
              <a:gd name="connsiteY13" fmla="*/ 3416320 h 3416320"/>
              <a:gd name="connsiteX14" fmla="*/ 1001681 w 2861945"/>
              <a:gd name="connsiteY14" fmla="*/ 3416320 h 3416320"/>
              <a:gd name="connsiteX15" fmla="*/ 0 w 2861945"/>
              <a:gd name="connsiteY15" fmla="*/ 3416320 h 3416320"/>
              <a:gd name="connsiteX16" fmla="*/ 0 w 2861945"/>
              <a:gd name="connsiteY16" fmla="*/ 2846933 h 3416320"/>
              <a:gd name="connsiteX17" fmla="*/ 0 w 2861945"/>
              <a:gd name="connsiteY17" fmla="*/ 2311710 h 3416320"/>
              <a:gd name="connsiteX18" fmla="*/ 0 w 2861945"/>
              <a:gd name="connsiteY18" fmla="*/ 1844813 h 3416320"/>
              <a:gd name="connsiteX19" fmla="*/ 0 w 2861945"/>
              <a:gd name="connsiteY19" fmla="*/ 1343753 h 3416320"/>
              <a:gd name="connsiteX20" fmla="*/ 0 w 2861945"/>
              <a:gd name="connsiteY20" fmla="*/ 842692 h 3416320"/>
              <a:gd name="connsiteX21" fmla="*/ 0 w 2861945"/>
              <a:gd name="connsiteY21" fmla="*/ 0 h 341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61945" h="3416320" extrusionOk="0">
                <a:moveTo>
                  <a:pt x="0" y="0"/>
                </a:moveTo>
                <a:cubicBezTo>
                  <a:pt x="223863" y="-11207"/>
                  <a:pt x="348457" y="7919"/>
                  <a:pt x="543770" y="0"/>
                </a:cubicBezTo>
                <a:cubicBezTo>
                  <a:pt x="739083" y="-7919"/>
                  <a:pt x="893738" y="21359"/>
                  <a:pt x="1030300" y="0"/>
                </a:cubicBezTo>
                <a:cubicBezTo>
                  <a:pt x="1166862" y="-21359"/>
                  <a:pt x="1489706" y="31430"/>
                  <a:pt x="1659928" y="0"/>
                </a:cubicBezTo>
                <a:cubicBezTo>
                  <a:pt x="1830150" y="-31430"/>
                  <a:pt x="2053214" y="53672"/>
                  <a:pt x="2203698" y="0"/>
                </a:cubicBezTo>
                <a:cubicBezTo>
                  <a:pt x="2354182" y="-53672"/>
                  <a:pt x="2569124" y="35581"/>
                  <a:pt x="2861945" y="0"/>
                </a:cubicBezTo>
                <a:cubicBezTo>
                  <a:pt x="2868577" y="263286"/>
                  <a:pt x="2825889" y="437830"/>
                  <a:pt x="2861945" y="637713"/>
                </a:cubicBezTo>
                <a:cubicBezTo>
                  <a:pt x="2898001" y="837596"/>
                  <a:pt x="2803760" y="975792"/>
                  <a:pt x="2861945" y="1207100"/>
                </a:cubicBezTo>
                <a:cubicBezTo>
                  <a:pt x="2920130" y="1438408"/>
                  <a:pt x="2803039" y="1517015"/>
                  <a:pt x="2861945" y="1776486"/>
                </a:cubicBezTo>
                <a:cubicBezTo>
                  <a:pt x="2920851" y="2035957"/>
                  <a:pt x="2841488" y="2103250"/>
                  <a:pt x="2861945" y="2277547"/>
                </a:cubicBezTo>
                <a:cubicBezTo>
                  <a:pt x="2882402" y="2451844"/>
                  <a:pt x="2827490" y="2560395"/>
                  <a:pt x="2861945" y="2778607"/>
                </a:cubicBezTo>
                <a:cubicBezTo>
                  <a:pt x="2896400" y="2996819"/>
                  <a:pt x="2825138" y="3147743"/>
                  <a:pt x="2861945" y="3416320"/>
                </a:cubicBezTo>
                <a:cubicBezTo>
                  <a:pt x="2563607" y="3418175"/>
                  <a:pt x="2489601" y="3369283"/>
                  <a:pt x="2260937" y="3416320"/>
                </a:cubicBezTo>
                <a:cubicBezTo>
                  <a:pt x="2032273" y="3463357"/>
                  <a:pt x="1814868" y="3374291"/>
                  <a:pt x="1631309" y="3416320"/>
                </a:cubicBezTo>
                <a:cubicBezTo>
                  <a:pt x="1447750" y="3458349"/>
                  <a:pt x="1260112" y="3368476"/>
                  <a:pt x="1001681" y="3416320"/>
                </a:cubicBezTo>
                <a:cubicBezTo>
                  <a:pt x="743250" y="3464164"/>
                  <a:pt x="209561" y="3383670"/>
                  <a:pt x="0" y="3416320"/>
                </a:cubicBezTo>
                <a:cubicBezTo>
                  <a:pt x="-30562" y="3154364"/>
                  <a:pt x="24134" y="3073717"/>
                  <a:pt x="0" y="2846933"/>
                </a:cubicBezTo>
                <a:cubicBezTo>
                  <a:pt x="-24134" y="2620149"/>
                  <a:pt x="51793" y="2515468"/>
                  <a:pt x="0" y="2311710"/>
                </a:cubicBezTo>
                <a:cubicBezTo>
                  <a:pt x="-51793" y="2107952"/>
                  <a:pt x="10800" y="1970518"/>
                  <a:pt x="0" y="1844813"/>
                </a:cubicBezTo>
                <a:cubicBezTo>
                  <a:pt x="-10800" y="1719108"/>
                  <a:pt x="10484" y="1536845"/>
                  <a:pt x="0" y="1343753"/>
                </a:cubicBezTo>
                <a:cubicBezTo>
                  <a:pt x="-10484" y="1150661"/>
                  <a:pt x="7998" y="1047358"/>
                  <a:pt x="0" y="842692"/>
                </a:cubicBezTo>
                <a:cubicBezTo>
                  <a:pt x="-7998" y="638026"/>
                  <a:pt x="63312" y="397537"/>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AU" b="1" dirty="0"/>
              <a:t>Limitations for public sector schemes application:  </a:t>
            </a:r>
          </a:p>
          <a:p>
            <a:endParaRPr lang="en-AU" b="1" dirty="0"/>
          </a:p>
          <a:p>
            <a:pPr marL="285750" indent="-285750">
              <a:buFont typeface="Arial" panose="020B0604020202020204" pitchFamily="34" charset="0"/>
              <a:buChar char="•"/>
            </a:pPr>
            <a:r>
              <a:rPr lang="en-AU" dirty="0"/>
              <a:t>Reliance on RBA spread data </a:t>
            </a:r>
          </a:p>
          <a:p>
            <a:pPr marL="285750" indent="-285750">
              <a:buFont typeface="Arial" panose="020B0604020202020204" pitchFamily="34" charset="0"/>
              <a:buChar char="•"/>
            </a:pPr>
            <a:r>
              <a:rPr lang="en-AU" dirty="0"/>
              <a:t>Proxy formula calibrated using 2011 Australian data  </a:t>
            </a:r>
          </a:p>
          <a:p>
            <a:pPr marL="285750" indent="-285750">
              <a:buFont typeface="Arial" panose="020B0604020202020204" pitchFamily="34" charset="0"/>
              <a:buChar char="•"/>
            </a:pPr>
            <a:r>
              <a:rPr lang="en-AU" dirty="0"/>
              <a:t>Judgement is still needed to select the illiquidity premium, especially for long term liabilities. </a:t>
            </a:r>
          </a:p>
        </p:txBody>
      </p:sp>
      <p:grpSp>
        <p:nvGrpSpPr>
          <p:cNvPr id="36" name="Group 35">
            <a:extLst>
              <a:ext uri="{FF2B5EF4-FFF2-40B4-BE49-F238E27FC236}">
                <a16:creationId xmlns:a16="http://schemas.microsoft.com/office/drawing/2014/main" id="{CC962F02-41B2-BBDF-94BE-6A49419B0A53}"/>
              </a:ext>
            </a:extLst>
          </p:cNvPr>
          <p:cNvGrpSpPr/>
          <p:nvPr/>
        </p:nvGrpSpPr>
        <p:grpSpPr>
          <a:xfrm>
            <a:off x="579801" y="2253083"/>
            <a:ext cx="1115935" cy="1232436"/>
            <a:chOff x="579801" y="2253083"/>
            <a:chExt cx="1115935" cy="1232436"/>
          </a:xfrm>
        </p:grpSpPr>
        <p:sp>
          <p:nvSpPr>
            <p:cNvPr id="34" name="Rectangle 33">
              <a:extLst>
                <a:ext uri="{FF2B5EF4-FFF2-40B4-BE49-F238E27FC236}">
                  <a16:creationId xmlns:a16="http://schemas.microsoft.com/office/drawing/2014/main" id="{88018F10-89CC-4F13-840F-405662F6DF19}"/>
                </a:ext>
              </a:extLst>
            </p:cNvPr>
            <p:cNvSpPr/>
            <p:nvPr/>
          </p:nvSpPr>
          <p:spPr>
            <a:xfrm>
              <a:off x="773026" y="2253083"/>
              <a:ext cx="922710" cy="1232436"/>
            </a:xfrm>
            <a:prstGeom prst="rect">
              <a:avLst/>
            </a:prstGeom>
            <a:effectLst>
              <a:glow rad="139700">
                <a:schemeClr val="accent1">
                  <a:satMod val="175000"/>
                  <a:alpha val="40000"/>
                </a:schemeClr>
              </a:glo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32" name="TextBox 31">
              <a:extLst>
                <a:ext uri="{FF2B5EF4-FFF2-40B4-BE49-F238E27FC236}">
                  <a16:creationId xmlns:a16="http://schemas.microsoft.com/office/drawing/2014/main" id="{CCAD7FE6-876C-F407-08D8-553DA7A7A765}"/>
                </a:ext>
              </a:extLst>
            </p:cNvPr>
            <p:cNvSpPr txBox="1"/>
            <p:nvPr/>
          </p:nvSpPr>
          <p:spPr>
            <a:xfrm>
              <a:off x="579801" y="2282249"/>
              <a:ext cx="908423" cy="1169551"/>
            </a:xfrm>
            <a:prstGeom prst="rect">
              <a:avLst/>
            </a:prstGeom>
            <a:noFill/>
          </p:spPr>
          <p:txBody>
            <a:bodyPr wrap="square" rtlCol="0">
              <a:spAutoFit/>
            </a:bodyPr>
            <a:lstStyle/>
            <a:p>
              <a:pPr algn="r"/>
              <a:r>
                <a:rPr lang="en-AU" sz="7000" dirty="0">
                  <a:solidFill>
                    <a:schemeClr val="bg1"/>
                  </a:solidFill>
                </a:rPr>
                <a:t>A</a:t>
              </a:r>
            </a:p>
          </p:txBody>
        </p:sp>
      </p:grpSp>
      <p:grpSp>
        <p:nvGrpSpPr>
          <p:cNvPr id="37" name="Group 36">
            <a:extLst>
              <a:ext uri="{FF2B5EF4-FFF2-40B4-BE49-F238E27FC236}">
                <a16:creationId xmlns:a16="http://schemas.microsoft.com/office/drawing/2014/main" id="{CF88E59C-9D37-244B-73F0-59794F3E7EFB}"/>
              </a:ext>
            </a:extLst>
          </p:cNvPr>
          <p:cNvGrpSpPr/>
          <p:nvPr/>
        </p:nvGrpSpPr>
        <p:grpSpPr>
          <a:xfrm>
            <a:off x="600730" y="4591694"/>
            <a:ext cx="1171794" cy="1230701"/>
            <a:chOff x="600730" y="4591694"/>
            <a:chExt cx="1171794" cy="1230701"/>
          </a:xfrm>
        </p:grpSpPr>
        <p:sp>
          <p:nvSpPr>
            <p:cNvPr id="35" name="Rectangle 34">
              <a:extLst>
                <a:ext uri="{FF2B5EF4-FFF2-40B4-BE49-F238E27FC236}">
                  <a16:creationId xmlns:a16="http://schemas.microsoft.com/office/drawing/2014/main" id="{EC8F0CD6-C611-5290-6C78-0A2F67101B1A}"/>
                </a:ext>
              </a:extLst>
            </p:cNvPr>
            <p:cNvSpPr/>
            <p:nvPr/>
          </p:nvSpPr>
          <p:spPr>
            <a:xfrm>
              <a:off x="809625" y="4645026"/>
              <a:ext cx="962899" cy="1177369"/>
            </a:xfrm>
            <a:prstGeom prst="rect">
              <a:avLst/>
            </a:prstGeom>
            <a:effectLst>
              <a:glow rad="139700">
                <a:schemeClr val="accent1">
                  <a:satMod val="175000"/>
                  <a:alpha val="40000"/>
                </a:schemeClr>
              </a:glo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33" name="TextBox 32">
              <a:extLst>
                <a:ext uri="{FF2B5EF4-FFF2-40B4-BE49-F238E27FC236}">
                  <a16:creationId xmlns:a16="http://schemas.microsoft.com/office/drawing/2014/main" id="{91F49678-F8A5-0F51-DA4E-9447363464C6}"/>
                </a:ext>
              </a:extLst>
            </p:cNvPr>
            <p:cNvSpPr txBox="1"/>
            <p:nvPr/>
          </p:nvSpPr>
          <p:spPr>
            <a:xfrm>
              <a:off x="600730" y="4591694"/>
              <a:ext cx="908423" cy="1169551"/>
            </a:xfrm>
            <a:prstGeom prst="rect">
              <a:avLst/>
            </a:prstGeom>
            <a:noFill/>
          </p:spPr>
          <p:txBody>
            <a:bodyPr wrap="square" rtlCol="0">
              <a:spAutoFit/>
            </a:bodyPr>
            <a:lstStyle/>
            <a:p>
              <a:pPr algn="r"/>
              <a:r>
                <a:rPr lang="en-AU" sz="7000" dirty="0">
                  <a:solidFill>
                    <a:schemeClr val="bg1"/>
                  </a:solidFill>
                </a:rPr>
                <a:t>B</a:t>
              </a:r>
            </a:p>
          </p:txBody>
        </p:sp>
      </p:grpSp>
      <p:grpSp>
        <p:nvGrpSpPr>
          <p:cNvPr id="30" name="Group 29">
            <a:extLst>
              <a:ext uri="{FF2B5EF4-FFF2-40B4-BE49-F238E27FC236}">
                <a16:creationId xmlns:a16="http://schemas.microsoft.com/office/drawing/2014/main" id="{8D9CAB76-AC21-E18E-BDD1-E666BBEC3FA4}"/>
              </a:ext>
            </a:extLst>
          </p:cNvPr>
          <p:cNvGrpSpPr/>
          <p:nvPr/>
        </p:nvGrpSpPr>
        <p:grpSpPr>
          <a:xfrm>
            <a:off x="1208770" y="4647660"/>
            <a:ext cx="6756400" cy="1246490"/>
            <a:chOff x="436425" y="4718963"/>
            <a:chExt cx="6756400" cy="913865"/>
          </a:xfrm>
        </p:grpSpPr>
        <p:sp>
          <p:nvSpPr>
            <p:cNvPr id="24" name="Rectangle 23">
              <a:extLst>
                <a:ext uri="{FF2B5EF4-FFF2-40B4-BE49-F238E27FC236}">
                  <a16:creationId xmlns:a16="http://schemas.microsoft.com/office/drawing/2014/main" id="{206FEF32-0602-2276-284E-852DED0F1951}"/>
                </a:ext>
              </a:extLst>
            </p:cNvPr>
            <p:cNvSpPr/>
            <p:nvPr/>
          </p:nvSpPr>
          <p:spPr>
            <a:xfrm>
              <a:off x="714238" y="4718963"/>
              <a:ext cx="6334125" cy="913865"/>
            </a:xfrm>
            <a:custGeom>
              <a:avLst/>
              <a:gdLst>
                <a:gd name="connsiteX0" fmla="*/ 0 w 6334125"/>
                <a:gd name="connsiteY0" fmla="*/ 0 h 913865"/>
                <a:gd name="connsiteX1" fmla="*/ 639171 w 6334125"/>
                <a:gd name="connsiteY1" fmla="*/ 0 h 913865"/>
                <a:gd name="connsiteX2" fmla="*/ 1024977 w 6334125"/>
                <a:gd name="connsiteY2" fmla="*/ 0 h 913865"/>
                <a:gd name="connsiteX3" fmla="*/ 1537465 w 6334125"/>
                <a:gd name="connsiteY3" fmla="*/ 0 h 913865"/>
                <a:gd name="connsiteX4" fmla="*/ 2239977 w 6334125"/>
                <a:gd name="connsiteY4" fmla="*/ 0 h 913865"/>
                <a:gd name="connsiteX5" fmla="*/ 2815806 w 6334125"/>
                <a:gd name="connsiteY5" fmla="*/ 0 h 913865"/>
                <a:gd name="connsiteX6" fmla="*/ 3454977 w 6334125"/>
                <a:gd name="connsiteY6" fmla="*/ 0 h 913865"/>
                <a:gd name="connsiteX7" fmla="*/ 3967466 w 6334125"/>
                <a:gd name="connsiteY7" fmla="*/ 0 h 913865"/>
                <a:gd name="connsiteX8" fmla="*/ 4543295 w 6334125"/>
                <a:gd name="connsiteY8" fmla="*/ 0 h 913865"/>
                <a:gd name="connsiteX9" fmla="*/ 5245807 w 6334125"/>
                <a:gd name="connsiteY9" fmla="*/ 0 h 913865"/>
                <a:gd name="connsiteX10" fmla="*/ 5694954 w 6334125"/>
                <a:gd name="connsiteY10" fmla="*/ 0 h 913865"/>
                <a:gd name="connsiteX11" fmla="*/ 6334125 w 6334125"/>
                <a:gd name="connsiteY11" fmla="*/ 0 h 913865"/>
                <a:gd name="connsiteX12" fmla="*/ 6334125 w 6334125"/>
                <a:gd name="connsiteY12" fmla="*/ 438655 h 913865"/>
                <a:gd name="connsiteX13" fmla="*/ 6334125 w 6334125"/>
                <a:gd name="connsiteY13" fmla="*/ 913865 h 913865"/>
                <a:gd name="connsiteX14" fmla="*/ 5758295 w 6334125"/>
                <a:gd name="connsiteY14" fmla="*/ 913865 h 913865"/>
                <a:gd name="connsiteX15" fmla="*/ 5182466 w 6334125"/>
                <a:gd name="connsiteY15" fmla="*/ 913865 h 913865"/>
                <a:gd name="connsiteX16" fmla="*/ 4733319 w 6334125"/>
                <a:gd name="connsiteY16" fmla="*/ 913865 h 913865"/>
                <a:gd name="connsiteX17" fmla="*/ 4157489 w 6334125"/>
                <a:gd name="connsiteY17" fmla="*/ 913865 h 913865"/>
                <a:gd name="connsiteX18" fmla="*/ 3581660 w 6334125"/>
                <a:gd name="connsiteY18" fmla="*/ 913865 h 913865"/>
                <a:gd name="connsiteX19" fmla="*/ 3005830 w 6334125"/>
                <a:gd name="connsiteY19" fmla="*/ 913865 h 913865"/>
                <a:gd name="connsiteX20" fmla="*/ 2430001 w 6334125"/>
                <a:gd name="connsiteY20" fmla="*/ 913865 h 913865"/>
                <a:gd name="connsiteX21" fmla="*/ 1917512 w 6334125"/>
                <a:gd name="connsiteY21" fmla="*/ 913865 h 913865"/>
                <a:gd name="connsiteX22" fmla="*/ 1278342 w 6334125"/>
                <a:gd name="connsiteY22" fmla="*/ 913865 h 913865"/>
                <a:gd name="connsiteX23" fmla="*/ 702512 w 6334125"/>
                <a:gd name="connsiteY23" fmla="*/ 913865 h 913865"/>
                <a:gd name="connsiteX24" fmla="*/ 0 w 6334125"/>
                <a:gd name="connsiteY24" fmla="*/ 913865 h 913865"/>
                <a:gd name="connsiteX25" fmla="*/ 0 w 6334125"/>
                <a:gd name="connsiteY25" fmla="*/ 438655 h 913865"/>
                <a:gd name="connsiteX26" fmla="*/ 0 w 6334125"/>
                <a:gd name="connsiteY26" fmla="*/ 0 h 91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34125" h="913865" fill="none" extrusionOk="0">
                  <a:moveTo>
                    <a:pt x="0" y="0"/>
                  </a:moveTo>
                  <a:cubicBezTo>
                    <a:pt x="197597" y="-58029"/>
                    <a:pt x="477372" y="14365"/>
                    <a:pt x="639171" y="0"/>
                  </a:cubicBezTo>
                  <a:cubicBezTo>
                    <a:pt x="800970" y="-14365"/>
                    <a:pt x="901477" y="21132"/>
                    <a:pt x="1024977" y="0"/>
                  </a:cubicBezTo>
                  <a:cubicBezTo>
                    <a:pt x="1148477" y="-21132"/>
                    <a:pt x="1314624" y="25715"/>
                    <a:pt x="1537465" y="0"/>
                  </a:cubicBezTo>
                  <a:cubicBezTo>
                    <a:pt x="1760306" y="-25715"/>
                    <a:pt x="1922436" y="65780"/>
                    <a:pt x="2239977" y="0"/>
                  </a:cubicBezTo>
                  <a:cubicBezTo>
                    <a:pt x="2557518" y="-65780"/>
                    <a:pt x="2654649" y="7621"/>
                    <a:pt x="2815806" y="0"/>
                  </a:cubicBezTo>
                  <a:cubicBezTo>
                    <a:pt x="2976963" y="-7621"/>
                    <a:pt x="3192322" y="22386"/>
                    <a:pt x="3454977" y="0"/>
                  </a:cubicBezTo>
                  <a:cubicBezTo>
                    <a:pt x="3717632" y="-22386"/>
                    <a:pt x="3750061" y="23756"/>
                    <a:pt x="3967466" y="0"/>
                  </a:cubicBezTo>
                  <a:cubicBezTo>
                    <a:pt x="4184871" y="-23756"/>
                    <a:pt x="4348019" y="4296"/>
                    <a:pt x="4543295" y="0"/>
                  </a:cubicBezTo>
                  <a:cubicBezTo>
                    <a:pt x="4738571" y="-4296"/>
                    <a:pt x="5018510" y="79209"/>
                    <a:pt x="5245807" y="0"/>
                  </a:cubicBezTo>
                  <a:cubicBezTo>
                    <a:pt x="5473104" y="-79209"/>
                    <a:pt x="5475471" y="30441"/>
                    <a:pt x="5694954" y="0"/>
                  </a:cubicBezTo>
                  <a:cubicBezTo>
                    <a:pt x="5914437" y="-30441"/>
                    <a:pt x="6110609" y="50320"/>
                    <a:pt x="6334125" y="0"/>
                  </a:cubicBezTo>
                  <a:cubicBezTo>
                    <a:pt x="6342909" y="102865"/>
                    <a:pt x="6306349" y="305343"/>
                    <a:pt x="6334125" y="438655"/>
                  </a:cubicBezTo>
                  <a:cubicBezTo>
                    <a:pt x="6361901" y="571968"/>
                    <a:pt x="6286756" y="759536"/>
                    <a:pt x="6334125" y="913865"/>
                  </a:cubicBezTo>
                  <a:cubicBezTo>
                    <a:pt x="6072249" y="929482"/>
                    <a:pt x="5890407" y="878550"/>
                    <a:pt x="5758295" y="913865"/>
                  </a:cubicBezTo>
                  <a:cubicBezTo>
                    <a:pt x="5626183" y="949180"/>
                    <a:pt x="5383076" y="863927"/>
                    <a:pt x="5182466" y="913865"/>
                  </a:cubicBezTo>
                  <a:cubicBezTo>
                    <a:pt x="4981856" y="963803"/>
                    <a:pt x="4840357" y="873358"/>
                    <a:pt x="4733319" y="913865"/>
                  </a:cubicBezTo>
                  <a:cubicBezTo>
                    <a:pt x="4626281" y="954372"/>
                    <a:pt x="4350443" y="895389"/>
                    <a:pt x="4157489" y="913865"/>
                  </a:cubicBezTo>
                  <a:cubicBezTo>
                    <a:pt x="3964535" y="932341"/>
                    <a:pt x="3765793" y="877167"/>
                    <a:pt x="3581660" y="913865"/>
                  </a:cubicBezTo>
                  <a:cubicBezTo>
                    <a:pt x="3397527" y="950563"/>
                    <a:pt x="3156757" y="850937"/>
                    <a:pt x="3005830" y="913865"/>
                  </a:cubicBezTo>
                  <a:cubicBezTo>
                    <a:pt x="2854903" y="976793"/>
                    <a:pt x="2606101" y="859455"/>
                    <a:pt x="2430001" y="913865"/>
                  </a:cubicBezTo>
                  <a:cubicBezTo>
                    <a:pt x="2253901" y="968275"/>
                    <a:pt x="2095550" y="864918"/>
                    <a:pt x="1917512" y="913865"/>
                  </a:cubicBezTo>
                  <a:cubicBezTo>
                    <a:pt x="1739474" y="962812"/>
                    <a:pt x="1504948" y="872841"/>
                    <a:pt x="1278342" y="913865"/>
                  </a:cubicBezTo>
                  <a:cubicBezTo>
                    <a:pt x="1051736" y="954889"/>
                    <a:pt x="941395" y="896748"/>
                    <a:pt x="702512" y="913865"/>
                  </a:cubicBezTo>
                  <a:cubicBezTo>
                    <a:pt x="463629" y="930982"/>
                    <a:pt x="193243" y="863208"/>
                    <a:pt x="0" y="913865"/>
                  </a:cubicBezTo>
                  <a:cubicBezTo>
                    <a:pt x="-4011" y="722594"/>
                    <a:pt x="55475" y="555570"/>
                    <a:pt x="0" y="438655"/>
                  </a:cubicBezTo>
                  <a:cubicBezTo>
                    <a:pt x="-55475" y="321740"/>
                    <a:pt x="9865" y="141793"/>
                    <a:pt x="0" y="0"/>
                  </a:cubicBezTo>
                  <a:close/>
                </a:path>
                <a:path w="6334125" h="913865" stroke="0" extrusionOk="0">
                  <a:moveTo>
                    <a:pt x="0" y="0"/>
                  </a:moveTo>
                  <a:cubicBezTo>
                    <a:pt x="190992" y="-48184"/>
                    <a:pt x="257124" y="49951"/>
                    <a:pt x="512488" y="0"/>
                  </a:cubicBezTo>
                  <a:cubicBezTo>
                    <a:pt x="767852" y="-49951"/>
                    <a:pt x="817543" y="19935"/>
                    <a:pt x="898294" y="0"/>
                  </a:cubicBezTo>
                  <a:cubicBezTo>
                    <a:pt x="979045" y="-19935"/>
                    <a:pt x="1254290" y="57131"/>
                    <a:pt x="1600806" y="0"/>
                  </a:cubicBezTo>
                  <a:cubicBezTo>
                    <a:pt x="1947322" y="-57131"/>
                    <a:pt x="2000577" y="50562"/>
                    <a:pt x="2113294" y="0"/>
                  </a:cubicBezTo>
                  <a:cubicBezTo>
                    <a:pt x="2226011" y="-50562"/>
                    <a:pt x="2401087" y="54376"/>
                    <a:pt x="2625783" y="0"/>
                  </a:cubicBezTo>
                  <a:cubicBezTo>
                    <a:pt x="2850479" y="-54376"/>
                    <a:pt x="3073116" y="19084"/>
                    <a:pt x="3328295" y="0"/>
                  </a:cubicBezTo>
                  <a:cubicBezTo>
                    <a:pt x="3583474" y="-19084"/>
                    <a:pt x="3611520" y="1912"/>
                    <a:pt x="3777442" y="0"/>
                  </a:cubicBezTo>
                  <a:cubicBezTo>
                    <a:pt x="3943364" y="-1912"/>
                    <a:pt x="4276406" y="16995"/>
                    <a:pt x="4479954" y="0"/>
                  </a:cubicBezTo>
                  <a:cubicBezTo>
                    <a:pt x="4683502" y="-16995"/>
                    <a:pt x="4846542" y="30350"/>
                    <a:pt x="5182466" y="0"/>
                  </a:cubicBezTo>
                  <a:cubicBezTo>
                    <a:pt x="5518390" y="-30350"/>
                    <a:pt x="5540533" y="57595"/>
                    <a:pt x="5758295" y="0"/>
                  </a:cubicBezTo>
                  <a:cubicBezTo>
                    <a:pt x="5976057" y="-57595"/>
                    <a:pt x="6139763" y="66225"/>
                    <a:pt x="6334125" y="0"/>
                  </a:cubicBezTo>
                  <a:cubicBezTo>
                    <a:pt x="6336258" y="194920"/>
                    <a:pt x="6312471" y="279563"/>
                    <a:pt x="6334125" y="447794"/>
                  </a:cubicBezTo>
                  <a:cubicBezTo>
                    <a:pt x="6355779" y="616025"/>
                    <a:pt x="6284717" y="815708"/>
                    <a:pt x="6334125" y="913865"/>
                  </a:cubicBezTo>
                  <a:cubicBezTo>
                    <a:pt x="6176945" y="932954"/>
                    <a:pt x="5889661" y="875388"/>
                    <a:pt x="5758295" y="913865"/>
                  </a:cubicBezTo>
                  <a:cubicBezTo>
                    <a:pt x="5626929" y="952342"/>
                    <a:pt x="5506099" y="902988"/>
                    <a:pt x="5309148" y="913865"/>
                  </a:cubicBezTo>
                  <a:cubicBezTo>
                    <a:pt x="5112197" y="924742"/>
                    <a:pt x="4983889" y="858551"/>
                    <a:pt x="4733319" y="913865"/>
                  </a:cubicBezTo>
                  <a:cubicBezTo>
                    <a:pt x="4482749" y="969179"/>
                    <a:pt x="4311788" y="854641"/>
                    <a:pt x="4030807" y="913865"/>
                  </a:cubicBezTo>
                  <a:cubicBezTo>
                    <a:pt x="3749826" y="973089"/>
                    <a:pt x="3701910" y="902875"/>
                    <a:pt x="3454977" y="913865"/>
                  </a:cubicBezTo>
                  <a:cubicBezTo>
                    <a:pt x="3208044" y="924855"/>
                    <a:pt x="3247568" y="892574"/>
                    <a:pt x="3069171" y="913865"/>
                  </a:cubicBezTo>
                  <a:cubicBezTo>
                    <a:pt x="2890774" y="935156"/>
                    <a:pt x="2791646" y="892536"/>
                    <a:pt x="2620024" y="913865"/>
                  </a:cubicBezTo>
                  <a:cubicBezTo>
                    <a:pt x="2448402" y="935194"/>
                    <a:pt x="2115965" y="833191"/>
                    <a:pt x="1917512" y="913865"/>
                  </a:cubicBezTo>
                  <a:cubicBezTo>
                    <a:pt x="1719059" y="994539"/>
                    <a:pt x="1508567" y="863379"/>
                    <a:pt x="1341683" y="913865"/>
                  </a:cubicBezTo>
                  <a:cubicBezTo>
                    <a:pt x="1174799" y="964351"/>
                    <a:pt x="983420" y="868736"/>
                    <a:pt x="892536" y="913865"/>
                  </a:cubicBezTo>
                  <a:cubicBezTo>
                    <a:pt x="801652" y="958994"/>
                    <a:pt x="283602" y="870752"/>
                    <a:pt x="0" y="913865"/>
                  </a:cubicBezTo>
                  <a:cubicBezTo>
                    <a:pt x="-34328" y="714340"/>
                    <a:pt x="8122" y="668833"/>
                    <a:pt x="0" y="484348"/>
                  </a:cubicBezTo>
                  <a:cubicBezTo>
                    <a:pt x="-8122" y="299863"/>
                    <a:pt x="18824" y="172250"/>
                    <a:pt x="0" y="0"/>
                  </a:cubicBezTo>
                  <a:close/>
                </a:path>
              </a:pathLst>
            </a:custGeom>
            <a:solidFill>
              <a:schemeClr val="bg1">
                <a:lumMod val="95000"/>
              </a:schemeClr>
            </a:solidFill>
            <a:ln>
              <a:solidFill>
                <a:schemeClr val="bg1">
                  <a:lumMod val="9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B269755B-8799-7D47-5289-D1D6FDBDAB74}"/>
                    </a:ext>
                  </a:extLst>
                </p:cNvPr>
                <p:cNvSpPr txBox="1"/>
                <p:nvPr/>
              </p:nvSpPr>
              <p:spPr>
                <a:xfrm>
                  <a:off x="436425" y="4842010"/>
                  <a:ext cx="6756400" cy="639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AU" i="1" smtClean="0">
                                <a:latin typeface="Cambria Math" panose="02040503050406030204" pitchFamily="18" charset="0"/>
                              </a:rPr>
                            </m:ctrlPr>
                          </m:dPr>
                          <m:e>
                            <m:r>
                              <a:rPr lang="en-AU" i="0">
                                <a:latin typeface="Cambria Math" panose="02040503050406030204" pitchFamily="18" charset="0"/>
                              </a:rPr>
                              <m:t>=</m:t>
                            </m:r>
                            <m:func>
                              <m:funcPr>
                                <m:ctrlPr>
                                  <a:rPr lang="en-AU" i="1">
                                    <a:latin typeface="Cambria Math" panose="02040503050406030204" pitchFamily="18" charset="0"/>
                                  </a:rPr>
                                </m:ctrlPr>
                              </m:funcPr>
                              <m:fName>
                                <m:r>
                                  <m:rPr>
                                    <m:sty m:val="p"/>
                                  </m:rPr>
                                  <a:rPr lang="en-AU" i="0">
                                    <a:latin typeface="Cambria Math" panose="02040503050406030204" pitchFamily="18" charset="0"/>
                                  </a:rPr>
                                  <m:t>max</m:t>
                                </m:r>
                                <m:r>
                                  <a:rPr lang="en-AU" i="0">
                                    <a:latin typeface="Cambria Math" panose="02040503050406030204" pitchFamily="18" charset="0"/>
                                  </a:rPr>
                                  <m:t> </m:t>
                                </m:r>
                              </m:fName>
                              <m:e>
                                <m:d>
                                  <m:dPr>
                                    <m:endChr m:val=","/>
                                    <m:ctrlPr>
                                      <a:rPr lang="en-AU" i="1">
                                        <a:latin typeface="Cambria Math" panose="02040503050406030204" pitchFamily="18" charset="0"/>
                                      </a:rPr>
                                    </m:ctrlPr>
                                  </m:dPr>
                                  <m:e>
                                    <m:r>
                                      <a:rPr lang="en-AU" i="0">
                                        <a:latin typeface="Cambria Math" panose="02040503050406030204" pitchFamily="18" charset="0"/>
                                      </a:rPr>
                                      <m:t>0% </m:t>
                                    </m:r>
                                  </m:e>
                                </m:d>
                              </m:e>
                            </m:func>
                            <m:r>
                              <a:rPr lang="en-AU" i="0">
                                <a:latin typeface="Cambria Math" panose="02040503050406030204" pitchFamily="18" charset="0"/>
                              </a:rPr>
                              <m:t> 7.5% ×</m:t>
                            </m:r>
                            <m:r>
                              <a:rPr lang="en-AU" i="1">
                                <a:latin typeface="Cambria Math" panose="02040503050406030204" pitchFamily="18" charset="0"/>
                              </a:rPr>
                              <m:t>𝑅𝐵𝐴</m:t>
                            </m:r>
                            <m:r>
                              <a:rPr lang="en-AU" i="0">
                                <a:latin typeface="Cambria Math" panose="02040503050406030204" pitchFamily="18" charset="0"/>
                              </a:rPr>
                              <m:t> </m:t>
                            </m:r>
                            <m:r>
                              <a:rPr lang="en-AU" i="1">
                                <a:latin typeface="Cambria Math" panose="02040503050406030204" pitchFamily="18" charset="0"/>
                              </a:rPr>
                              <m:t>𝑆𝑖𝑛𝑔𝑙𝑒</m:t>
                            </m:r>
                            <m:r>
                              <a:rPr lang="en-AU" i="0">
                                <a:latin typeface="Cambria Math" panose="02040503050406030204" pitchFamily="18" charset="0"/>
                              </a:rPr>
                              <m:t> </m:t>
                            </m:r>
                            <m:r>
                              <a:rPr lang="en-AU" i="1">
                                <a:latin typeface="Cambria Math" panose="02040503050406030204" pitchFamily="18" charset="0"/>
                              </a:rPr>
                              <m:t>𝐴</m:t>
                            </m:r>
                            <m:r>
                              <a:rPr lang="en-AU" i="0">
                                <a:latin typeface="Cambria Math" panose="02040503050406030204" pitchFamily="18" charset="0"/>
                              </a:rPr>
                              <m:t> </m:t>
                            </m:r>
                            <m:r>
                              <a:rPr lang="en-AU" i="1">
                                <a:latin typeface="Cambria Math" panose="02040503050406030204" pitchFamily="18" charset="0"/>
                              </a:rPr>
                              <m:t>𝐼𝑛𝑑𝑒𝑥</m:t>
                            </m:r>
                            <m:r>
                              <a:rPr lang="en-AU" i="0">
                                <a:latin typeface="Cambria Math" panose="02040503050406030204" pitchFamily="18" charset="0"/>
                              </a:rPr>
                              <m:t> </m:t>
                            </m:r>
                            <m:r>
                              <a:rPr lang="en-AU" i="1">
                                <a:latin typeface="Cambria Math" panose="02040503050406030204" pitchFamily="18" charset="0"/>
                              </a:rPr>
                              <m:t>𝑆𝑝𝑟𝑒𝑎𝑑</m:t>
                            </m:r>
                            <m:r>
                              <a:rPr lang="en-AU" i="0">
                                <a:latin typeface="Cambria Math" panose="02040503050406030204" pitchFamily="18" charset="0"/>
                              </a:rPr>
                              <m:t> </m:t>
                            </m:r>
                            <m:r>
                              <a:rPr lang="en-AU" i="1">
                                <a:latin typeface="Cambria Math" panose="02040503050406030204" pitchFamily="18" charset="0"/>
                              </a:rPr>
                              <m:t>𝑡𝑜</m:t>
                            </m:r>
                            <m:r>
                              <a:rPr lang="en-AU" i="0">
                                <a:latin typeface="Cambria Math" panose="02040503050406030204" pitchFamily="18" charset="0"/>
                              </a:rPr>
                              <m:t> </m:t>
                            </m:r>
                            <m:r>
                              <a:rPr lang="en-AU" i="1">
                                <a:latin typeface="Cambria Math" panose="02040503050406030204" pitchFamily="18" charset="0"/>
                              </a:rPr>
                              <m:t>𝐵𝑜𝑛𝑑</m:t>
                            </m:r>
                            <m:r>
                              <a:rPr lang="en-AU" i="0">
                                <a:latin typeface="Cambria Math" panose="02040503050406030204" pitchFamily="18" charset="0"/>
                              </a:rPr>
                              <m:t>+9.3% ×</m:t>
                            </m:r>
                            <m:r>
                              <a:rPr lang="en-AU" i="1">
                                <a:latin typeface="Cambria Math" panose="02040503050406030204" pitchFamily="18" charset="0"/>
                              </a:rPr>
                              <m:t>𝑅𝐵𝐴</m:t>
                            </m:r>
                            <m:r>
                              <a:rPr lang="en-AU" i="0">
                                <a:latin typeface="Cambria Math" panose="02040503050406030204" pitchFamily="18" charset="0"/>
                              </a:rPr>
                              <m:t> </m:t>
                            </m:r>
                            <m:r>
                              <a:rPr lang="en-AU" i="1">
                                <a:latin typeface="Cambria Math" panose="02040503050406030204" pitchFamily="18" charset="0"/>
                              </a:rPr>
                              <m:t>𝑆𝑖𝑛𝑔𝑙𝑒</m:t>
                            </m:r>
                            <m:r>
                              <a:rPr lang="en-AU" i="0">
                                <a:latin typeface="Cambria Math" panose="02040503050406030204" pitchFamily="18" charset="0"/>
                              </a:rPr>
                              <m:t> </m:t>
                            </m:r>
                            <m:r>
                              <a:rPr lang="en-AU" i="1">
                                <a:latin typeface="Cambria Math" panose="02040503050406030204" pitchFamily="18" charset="0"/>
                              </a:rPr>
                              <m:t>𝐴</m:t>
                            </m:r>
                            <m:r>
                              <a:rPr lang="en-AU" i="0">
                                <a:latin typeface="Cambria Math" panose="02040503050406030204" pitchFamily="18" charset="0"/>
                              </a:rPr>
                              <m:t> </m:t>
                            </m:r>
                            <m:r>
                              <a:rPr lang="en-AU" i="1">
                                <a:latin typeface="Cambria Math" panose="02040503050406030204" pitchFamily="18" charset="0"/>
                              </a:rPr>
                              <m:t>𝐼𝑛𝑑𝑒𝑥</m:t>
                            </m:r>
                            <m:r>
                              <a:rPr lang="en-AU" i="0">
                                <a:latin typeface="Cambria Math" panose="02040503050406030204" pitchFamily="18" charset="0"/>
                              </a:rPr>
                              <m:t> </m:t>
                            </m:r>
                            <m:r>
                              <a:rPr lang="en-AU" i="1">
                                <a:latin typeface="Cambria Math" panose="02040503050406030204" pitchFamily="18" charset="0"/>
                              </a:rPr>
                              <m:t>𝑆𝑝𝑟𝑒𝑎𝑑</m:t>
                            </m:r>
                            <m:r>
                              <a:rPr lang="en-AU" i="0">
                                <a:latin typeface="Cambria Math" panose="02040503050406030204" pitchFamily="18" charset="0"/>
                              </a:rPr>
                              <m:t> </m:t>
                            </m:r>
                            <m:r>
                              <a:rPr lang="en-AU" i="1">
                                <a:latin typeface="Cambria Math" panose="02040503050406030204" pitchFamily="18" charset="0"/>
                              </a:rPr>
                              <m:t>𝑡𝑜</m:t>
                            </m:r>
                            <m:r>
                              <a:rPr lang="en-AU" i="0">
                                <a:latin typeface="Cambria Math" panose="02040503050406030204" pitchFamily="18" charset="0"/>
                              </a:rPr>
                              <m:t> </m:t>
                            </m:r>
                            <m:r>
                              <a:rPr lang="en-AU" i="1">
                                <a:latin typeface="Cambria Math" panose="02040503050406030204" pitchFamily="18" charset="0"/>
                              </a:rPr>
                              <m:t>𝑆𝑤𝑎𝑝</m:t>
                            </m:r>
                            <m:r>
                              <a:rPr lang="en-AU" i="0">
                                <a:latin typeface="Cambria Math" panose="02040503050406030204" pitchFamily="18" charset="0"/>
                              </a:rPr>
                              <m:t>+24</m:t>
                            </m:r>
                            <m:r>
                              <a:rPr lang="en-AU" i="1">
                                <a:latin typeface="Cambria Math" panose="02040503050406030204" pitchFamily="18" charset="0"/>
                              </a:rPr>
                              <m:t>𝑏𝑝𝑠</m:t>
                            </m:r>
                          </m:e>
                        </m:d>
                      </m:oMath>
                    </m:oMathPara>
                  </a14:m>
                  <a:endParaRPr lang="en-AU" dirty="0"/>
                </a:p>
              </p:txBody>
            </p:sp>
          </mc:Choice>
          <mc:Fallback>
            <p:sp>
              <p:nvSpPr>
                <p:cNvPr id="23" name="TextBox 22">
                  <a:extLst>
                    <a:ext uri="{FF2B5EF4-FFF2-40B4-BE49-F238E27FC236}">
                      <a16:creationId xmlns:a16="http://schemas.microsoft.com/office/drawing/2014/main" id="{B269755B-8799-7D47-5289-D1D6FDBDAB74}"/>
                    </a:ext>
                  </a:extLst>
                </p:cNvPr>
                <p:cNvSpPr txBox="1">
                  <a:spLocks noRot="1" noChangeAspect="1" noMove="1" noResize="1" noEditPoints="1" noAdjustHandles="1" noChangeArrowheads="1" noChangeShapeType="1" noTextEdit="1"/>
                </p:cNvSpPr>
                <p:nvPr/>
              </p:nvSpPr>
              <p:spPr>
                <a:xfrm>
                  <a:off x="436425" y="4842010"/>
                  <a:ext cx="6756400" cy="639983"/>
                </a:xfrm>
                <a:prstGeom prst="rect">
                  <a:avLst/>
                </a:prstGeom>
                <a:blipFill>
                  <a:blip r:embed="rId2"/>
                  <a:stretch>
                    <a:fillRect t="-20280" r="-541" b="-51748"/>
                  </a:stretch>
                </a:blipFill>
              </p:spPr>
              <p:txBody>
                <a:bodyPr/>
                <a:lstStyle/>
                <a:p>
                  <a:r>
                    <a:rPr lang="en-AU">
                      <a:noFill/>
                    </a:rPr>
                    <a:t> </a:t>
                  </a:r>
                </a:p>
              </p:txBody>
            </p:sp>
          </mc:Fallback>
        </mc:AlternateContent>
      </p:grpSp>
      <p:grpSp>
        <p:nvGrpSpPr>
          <p:cNvPr id="29" name="Group 28">
            <a:extLst>
              <a:ext uri="{FF2B5EF4-FFF2-40B4-BE49-F238E27FC236}">
                <a16:creationId xmlns:a16="http://schemas.microsoft.com/office/drawing/2014/main" id="{D403FCB9-8880-0FBB-DDDA-B3E8C70D99C5}"/>
              </a:ext>
            </a:extLst>
          </p:cNvPr>
          <p:cNvGrpSpPr/>
          <p:nvPr/>
        </p:nvGrpSpPr>
        <p:grpSpPr>
          <a:xfrm>
            <a:off x="1486583" y="2241470"/>
            <a:ext cx="6200774" cy="1291831"/>
            <a:chOff x="704851" y="2232419"/>
            <a:chExt cx="6200774" cy="1291831"/>
          </a:xfrm>
        </p:grpSpPr>
        <p:sp>
          <p:nvSpPr>
            <p:cNvPr id="16" name="Rectangle 15">
              <a:extLst>
                <a:ext uri="{FF2B5EF4-FFF2-40B4-BE49-F238E27FC236}">
                  <a16:creationId xmlns:a16="http://schemas.microsoft.com/office/drawing/2014/main" id="{3141B934-5C3C-8B6D-5454-C7A4500E1279}"/>
                </a:ext>
              </a:extLst>
            </p:cNvPr>
            <p:cNvSpPr/>
            <p:nvPr/>
          </p:nvSpPr>
          <p:spPr>
            <a:xfrm>
              <a:off x="704851" y="2232419"/>
              <a:ext cx="6200774" cy="1291831"/>
            </a:xfrm>
            <a:custGeom>
              <a:avLst/>
              <a:gdLst>
                <a:gd name="connsiteX0" fmla="*/ 0 w 6200774"/>
                <a:gd name="connsiteY0" fmla="*/ 0 h 1291831"/>
                <a:gd name="connsiteX1" fmla="*/ 687722 w 6200774"/>
                <a:gd name="connsiteY1" fmla="*/ 0 h 1291831"/>
                <a:gd name="connsiteX2" fmla="*/ 1375444 w 6200774"/>
                <a:gd name="connsiteY2" fmla="*/ 0 h 1291831"/>
                <a:gd name="connsiteX3" fmla="*/ 1939151 w 6200774"/>
                <a:gd name="connsiteY3" fmla="*/ 0 h 1291831"/>
                <a:gd name="connsiteX4" fmla="*/ 2564866 w 6200774"/>
                <a:gd name="connsiteY4" fmla="*/ 0 h 1291831"/>
                <a:gd name="connsiteX5" fmla="*/ 3066565 w 6200774"/>
                <a:gd name="connsiteY5" fmla="*/ 0 h 1291831"/>
                <a:gd name="connsiteX6" fmla="*/ 3630271 w 6200774"/>
                <a:gd name="connsiteY6" fmla="*/ 0 h 1291831"/>
                <a:gd name="connsiteX7" fmla="*/ 4317994 w 6200774"/>
                <a:gd name="connsiteY7" fmla="*/ 0 h 1291831"/>
                <a:gd name="connsiteX8" fmla="*/ 4757685 w 6200774"/>
                <a:gd name="connsiteY8" fmla="*/ 0 h 1291831"/>
                <a:gd name="connsiteX9" fmla="*/ 5383399 w 6200774"/>
                <a:gd name="connsiteY9" fmla="*/ 0 h 1291831"/>
                <a:gd name="connsiteX10" fmla="*/ 6200774 w 6200774"/>
                <a:gd name="connsiteY10" fmla="*/ 0 h 1291831"/>
                <a:gd name="connsiteX11" fmla="*/ 6200774 w 6200774"/>
                <a:gd name="connsiteY11" fmla="*/ 430610 h 1291831"/>
                <a:gd name="connsiteX12" fmla="*/ 6200774 w 6200774"/>
                <a:gd name="connsiteY12" fmla="*/ 861221 h 1291831"/>
                <a:gd name="connsiteX13" fmla="*/ 6200774 w 6200774"/>
                <a:gd name="connsiteY13" fmla="*/ 1291831 h 1291831"/>
                <a:gd name="connsiteX14" fmla="*/ 5513052 w 6200774"/>
                <a:gd name="connsiteY14" fmla="*/ 1291831 h 1291831"/>
                <a:gd name="connsiteX15" fmla="*/ 4949345 w 6200774"/>
                <a:gd name="connsiteY15" fmla="*/ 1291831 h 1291831"/>
                <a:gd name="connsiteX16" fmla="*/ 4385638 w 6200774"/>
                <a:gd name="connsiteY16" fmla="*/ 1291831 h 1291831"/>
                <a:gd name="connsiteX17" fmla="*/ 3821932 w 6200774"/>
                <a:gd name="connsiteY17" fmla="*/ 1291831 h 1291831"/>
                <a:gd name="connsiteX18" fmla="*/ 3258225 w 6200774"/>
                <a:gd name="connsiteY18" fmla="*/ 1291831 h 1291831"/>
                <a:gd name="connsiteX19" fmla="*/ 2756526 w 6200774"/>
                <a:gd name="connsiteY19" fmla="*/ 1291831 h 1291831"/>
                <a:gd name="connsiteX20" fmla="*/ 2130811 w 6200774"/>
                <a:gd name="connsiteY20" fmla="*/ 1291831 h 1291831"/>
                <a:gd name="connsiteX21" fmla="*/ 1567105 w 6200774"/>
                <a:gd name="connsiteY21" fmla="*/ 1291831 h 1291831"/>
                <a:gd name="connsiteX22" fmla="*/ 879382 w 6200774"/>
                <a:gd name="connsiteY22" fmla="*/ 1291831 h 1291831"/>
                <a:gd name="connsiteX23" fmla="*/ 0 w 6200774"/>
                <a:gd name="connsiteY23" fmla="*/ 1291831 h 1291831"/>
                <a:gd name="connsiteX24" fmla="*/ 0 w 6200774"/>
                <a:gd name="connsiteY24" fmla="*/ 848302 h 1291831"/>
                <a:gd name="connsiteX25" fmla="*/ 0 w 6200774"/>
                <a:gd name="connsiteY25" fmla="*/ 417692 h 1291831"/>
                <a:gd name="connsiteX26" fmla="*/ 0 w 6200774"/>
                <a:gd name="connsiteY26" fmla="*/ 0 h 129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00774" h="1291831" fill="none" extrusionOk="0">
                  <a:moveTo>
                    <a:pt x="0" y="0"/>
                  </a:moveTo>
                  <a:cubicBezTo>
                    <a:pt x="206037" y="-60372"/>
                    <a:pt x="515704" y="62865"/>
                    <a:pt x="687722" y="0"/>
                  </a:cubicBezTo>
                  <a:cubicBezTo>
                    <a:pt x="859740" y="-62865"/>
                    <a:pt x="1152542" y="57733"/>
                    <a:pt x="1375444" y="0"/>
                  </a:cubicBezTo>
                  <a:cubicBezTo>
                    <a:pt x="1598346" y="-57733"/>
                    <a:pt x="1788387" y="36028"/>
                    <a:pt x="1939151" y="0"/>
                  </a:cubicBezTo>
                  <a:cubicBezTo>
                    <a:pt x="2089915" y="-36028"/>
                    <a:pt x="2327850" y="5477"/>
                    <a:pt x="2564866" y="0"/>
                  </a:cubicBezTo>
                  <a:cubicBezTo>
                    <a:pt x="2801882" y="-5477"/>
                    <a:pt x="2953779" y="59709"/>
                    <a:pt x="3066565" y="0"/>
                  </a:cubicBezTo>
                  <a:cubicBezTo>
                    <a:pt x="3179351" y="-59709"/>
                    <a:pt x="3375272" y="43199"/>
                    <a:pt x="3630271" y="0"/>
                  </a:cubicBezTo>
                  <a:cubicBezTo>
                    <a:pt x="3885270" y="-43199"/>
                    <a:pt x="4172658" y="20841"/>
                    <a:pt x="4317994" y="0"/>
                  </a:cubicBezTo>
                  <a:cubicBezTo>
                    <a:pt x="4463330" y="-20841"/>
                    <a:pt x="4559527" y="20519"/>
                    <a:pt x="4757685" y="0"/>
                  </a:cubicBezTo>
                  <a:cubicBezTo>
                    <a:pt x="4955843" y="-20519"/>
                    <a:pt x="5169615" y="49774"/>
                    <a:pt x="5383399" y="0"/>
                  </a:cubicBezTo>
                  <a:cubicBezTo>
                    <a:pt x="5597183" y="-49774"/>
                    <a:pt x="5991024" y="65839"/>
                    <a:pt x="6200774" y="0"/>
                  </a:cubicBezTo>
                  <a:cubicBezTo>
                    <a:pt x="6214296" y="200172"/>
                    <a:pt x="6196917" y="251517"/>
                    <a:pt x="6200774" y="430610"/>
                  </a:cubicBezTo>
                  <a:cubicBezTo>
                    <a:pt x="6204631" y="609703"/>
                    <a:pt x="6153557" y="689188"/>
                    <a:pt x="6200774" y="861221"/>
                  </a:cubicBezTo>
                  <a:cubicBezTo>
                    <a:pt x="6247991" y="1033254"/>
                    <a:pt x="6175545" y="1169826"/>
                    <a:pt x="6200774" y="1291831"/>
                  </a:cubicBezTo>
                  <a:cubicBezTo>
                    <a:pt x="5889112" y="1309220"/>
                    <a:pt x="5770800" y="1226464"/>
                    <a:pt x="5513052" y="1291831"/>
                  </a:cubicBezTo>
                  <a:cubicBezTo>
                    <a:pt x="5255304" y="1357198"/>
                    <a:pt x="5064941" y="1278949"/>
                    <a:pt x="4949345" y="1291831"/>
                  </a:cubicBezTo>
                  <a:cubicBezTo>
                    <a:pt x="4833749" y="1304713"/>
                    <a:pt x="4559729" y="1248905"/>
                    <a:pt x="4385638" y="1291831"/>
                  </a:cubicBezTo>
                  <a:cubicBezTo>
                    <a:pt x="4211547" y="1334757"/>
                    <a:pt x="4084885" y="1283024"/>
                    <a:pt x="3821932" y="1291831"/>
                  </a:cubicBezTo>
                  <a:cubicBezTo>
                    <a:pt x="3558979" y="1300638"/>
                    <a:pt x="3533859" y="1287403"/>
                    <a:pt x="3258225" y="1291831"/>
                  </a:cubicBezTo>
                  <a:cubicBezTo>
                    <a:pt x="2982591" y="1296259"/>
                    <a:pt x="2945376" y="1283359"/>
                    <a:pt x="2756526" y="1291831"/>
                  </a:cubicBezTo>
                  <a:cubicBezTo>
                    <a:pt x="2567676" y="1300303"/>
                    <a:pt x="2268574" y="1265808"/>
                    <a:pt x="2130811" y="1291831"/>
                  </a:cubicBezTo>
                  <a:cubicBezTo>
                    <a:pt x="1993049" y="1317854"/>
                    <a:pt x="1716202" y="1242622"/>
                    <a:pt x="1567105" y="1291831"/>
                  </a:cubicBezTo>
                  <a:cubicBezTo>
                    <a:pt x="1418008" y="1341040"/>
                    <a:pt x="1223170" y="1272931"/>
                    <a:pt x="879382" y="1291831"/>
                  </a:cubicBezTo>
                  <a:cubicBezTo>
                    <a:pt x="535594" y="1310731"/>
                    <a:pt x="311391" y="1253875"/>
                    <a:pt x="0" y="1291831"/>
                  </a:cubicBezTo>
                  <a:cubicBezTo>
                    <a:pt x="-8848" y="1163661"/>
                    <a:pt x="49608" y="1055492"/>
                    <a:pt x="0" y="848302"/>
                  </a:cubicBezTo>
                  <a:cubicBezTo>
                    <a:pt x="-49608" y="641112"/>
                    <a:pt x="27788" y="627213"/>
                    <a:pt x="0" y="417692"/>
                  </a:cubicBezTo>
                  <a:cubicBezTo>
                    <a:pt x="-27788" y="208171"/>
                    <a:pt x="33389" y="91819"/>
                    <a:pt x="0" y="0"/>
                  </a:cubicBezTo>
                  <a:close/>
                </a:path>
                <a:path w="6200774" h="1291831" stroke="0" extrusionOk="0">
                  <a:moveTo>
                    <a:pt x="0" y="0"/>
                  </a:moveTo>
                  <a:cubicBezTo>
                    <a:pt x="115282" y="-39125"/>
                    <a:pt x="305815" y="22235"/>
                    <a:pt x="501699" y="0"/>
                  </a:cubicBezTo>
                  <a:cubicBezTo>
                    <a:pt x="697583" y="-22235"/>
                    <a:pt x="775714" y="20974"/>
                    <a:pt x="879382" y="0"/>
                  </a:cubicBezTo>
                  <a:cubicBezTo>
                    <a:pt x="983050" y="-20974"/>
                    <a:pt x="1266143" y="57095"/>
                    <a:pt x="1567105" y="0"/>
                  </a:cubicBezTo>
                  <a:cubicBezTo>
                    <a:pt x="1868067" y="-57095"/>
                    <a:pt x="1929899" y="33726"/>
                    <a:pt x="2068804" y="0"/>
                  </a:cubicBezTo>
                  <a:cubicBezTo>
                    <a:pt x="2207709" y="-33726"/>
                    <a:pt x="2331563" y="42195"/>
                    <a:pt x="2570503" y="0"/>
                  </a:cubicBezTo>
                  <a:cubicBezTo>
                    <a:pt x="2809443" y="-42195"/>
                    <a:pt x="2975925" y="5164"/>
                    <a:pt x="3258225" y="0"/>
                  </a:cubicBezTo>
                  <a:cubicBezTo>
                    <a:pt x="3540525" y="-5164"/>
                    <a:pt x="3489233" y="35559"/>
                    <a:pt x="3697916" y="0"/>
                  </a:cubicBezTo>
                  <a:cubicBezTo>
                    <a:pt x="3906599" y="-35559"/>
                    <a:pt x="4232475" y="58716"/>
                    <a:pt x="4385638" y="0"/>
                  </a:cubicBezTo>
                  <a:cubicBezTo>
                    <a:pt x="4538801" y="-58716"/>
                    <a:pt x="4792114" y="31255"/>
                    <a:pt x="5073361" y="0"/>
                  </a:cubicBezTo>
                  <a:cubicBezTo>
                    <a:pt x="5354608" y="-31255"/>
                    <a:pt x="5433592" y="48397"/>
                    <a:pt x="5637067" y="0"/>
                  </a:cubicBezTo>
                  <a:cubicBezTo>
                    <a:pt x="5840542" y="-48397"/>
                    <a:pt x="5966074" y="60088"/>
                    <a:pt x="6200774" y="0"/>
                  </a:cubicBezTo>
                  <a:cubicBezTo>
                    <a:pt x="6203528" y="86641"/>
                    <a:pt x="6168124" y="225071"/>
                    <a:pt x="6200774" y="417692"/>
                  </a:cubicBezTo>
                  <a:cubicBezTo>
                    <a:pt x="6233424" y="610313"/>
                    <a:pt x="6199676" y="626195"/>
                    <a:pt x="6200774" y="809547"/>
                  </a:cubicBezTo>
                  <a:cubicBezTo>
                    <a:pt x="6201872" y="992899"/>
                    <a:pt x="6164745" y="1095963"/>
                    <a:pt x="6200774" y="1291831"/>
                  </a:cubicBezTo>
                  <a:cubicBezTo>
                    <a:pt x="6023618" y="1321792"/>
                    <a:pt x="5832558" y="1249264"/>
                    <a:pt x="5637067" y="1291831"/>
                  </a:cubicBezTo>
                  <a:cubicBezTo>
                    <a:pt x="5441576" y="1334398"/>
                    <a:pt x="5278276" y="1287650"/>
                    <a:pt x="5073361" y="1291831"/>
                  </a:cubicBezTo>
                  <a:cubicBezTo>
                    <a:pt x="4868446" y="1296012"/>
                    <a:pt x="4625093" y="1241147"/>
                    <a:pt x="4385638" y="1291831"/>
                  </a:cubicBezTo>
                  <a:cubicBezTo>
                    <a:pt x="4146183" y="1342515"/>
                    <a:pt x="3935398" y="1226752"/>
                    <a:pt x="3821932" y="1291831"/>
                  </a:cubicBezTo>
                  <a:cubicBezTo>
                    <a:pt x="3708466" y="1356910"/>
                    <a:pt x="3578073" y="1264589"/>
                    <a:pt x="3444248" y="1291831"/>
                  </a:cubicBezTo>
                  <a:cubicBezTo>
                    <a:pt x="3310423" y="1319073"/>
                    <a:pt x="3156873" y="1266750"/>
                    <a:pt x="3004557" y="1291831"/>
                  </a:cubicBezTo>
                  <a:cubicBezTo>
                    <a:pt x="2852241" y="1316912"/>
                    <a:pt x="2569136" y="1252823"/>
                    <a:pt x="2316835" y="1291831"/>
                  </a:cubicBezTo>
                  <a:cubicBezTo>
                    <a:pt x="2064534" y="1330839"/>
                    <a:pt x="2030658" y="1241144"/>
                    <a:pt x="1753128" y="1291831"/>
                  </a:cubicBezTo>
                  <a:cubicBezTo>
                    <a:pt x="1475598" y="1342518"/>
                    <a:pt x="1409699" y="1284011"/>
                    <a:pt x="1313437" y="1291831"/>
                  </a:cubicBezTo>
                  <a:cubicBezTo>
                    <a:pt x="1217175" y="1299651"/>
                    <a:pt x="884787" y="1282640"/>
                    <a:pt x="749730" y="1291831"/>
                  </a:cubicBezTo>
                  <a:cubicBezTo>
                    <a:pt x="614673" y="1301022"/>
                    <a:pt x="342158" y="1265030"/>
                    <a:pt x="0" y="1291831"/>
                  </a:cubicBezTo>
                  <a:cubicBezTo>
                    <a:pt x="-38022" y="1105254"/>
                    <a:pt x="28065" y="1026887"/>
                    <a:pt x="0" y="899976"/>
                  </a:cubicBezTo>
                  <a:cubicBezTo>
                    <a:pt x="-28065" y="773065"/>
                    <a:pt x="21801" y="603172"/>
                    <a:pt x="0" y="456447"/>
                  </a:cubicBezTo>
                  <a:cubicBezTo>
                    <a:pt x="-21801" y="309722"/>
                    <a:pt x="22460" y="128736"/>
                    <a:pt x="0" y="0"/>
                  </a:cubicBezTo>
                  <a:close/>
                </a:path>
              </a:pathLst>
            </a:custGeom>
            <a:solidFill>
              <a:schemeClr val="bg1">
                <a:lumMod val="95000"/>
              </a:schemeClr>
            </a:solidFill>
            <a:ln>
              <a:solidFill>
                <a:schemeClr val="bg1">
                  <a:lumMod val="9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5" name="Group 14">
              <a:extLst>
                <a:ext uri="{FF2B5EF4-FFF2-40B4-BE49-F238E27FC236}">
                  <a16:creationId xmlns:a16="http://schemas.microsoft.com/office/drawing/2014/main" id="{C1FC9E25-1882-FD92-A7AE-580386DF4F7C}"/>
                </a:ext>
              </a:extLst>
            </p:cNvPr>
            <p:cNvGrpSpPr/>
            <p:nvPr/>
          </p:nvGrpSpPr>
          <p:grpSpPr>
            <a:xfrm>
              <a:off x="731035" y="2238870"/>
              <a:ext cx="5940425" cy="1147961"/>
              <a:chOff x="860425" y="1994295"/>
              <a:chExt cx="5940425" cy="1147961"/>
            </a:xfrm>
          </p:grpSpPr>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72E4BA0-B662-1B56-2713-817447357E97}"/>
                      </a:ext>
                    </a:extLst>
                  </p:cNvPr>
                  <p:cNvSpPr txBox="1"/>
                  <p:nvPr/>
                </p:nvSpPr>
                <p:spPr>
                  <a:xfrm>
                    <a:off x="860425" y="2259210"/>
                    <a:ext cx="5940425" cy="6274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max</m:t>
                              </m:r>
                            </m:fName>
                            <m:e>
                              <m:eqArr>
                                <m:eqArrPr>
                                  <m:ctrlPr>
                                    <a:rPr lang="en-AU" b="0" i="1" smtClean="0">
                                      <a:latin typeface="Cambria Math" panose="02040503050406030204" pitchFamily="18" charset="0"/>
                                    </a:rPr>
                                  </m:ctrlPr>
                                </m:eqArrPr>
                                <m:e>
                                  <m:r>
                                    <a:rPr lang="en-AU" b="0" i="1" smtClean="0">
                                      <a:latin typeface="Cambria Math" panose="02040503050406030204" pitchFamily="18" charset="0"/>
                                    </a:rPr>
                                    <m:t> (0, 90% </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𝑅𝐵𝐴</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𝑆𝑖𝑛𝑔𝑙𝑒</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𝐴</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𝐼𝑛𝑑𝑒𝑥</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𝑆𝑝𝑟𝑒𝑎𝑑</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𝑡𝑜</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𝐵𝑜𝑛𝑑</m:t>
                                  </m:r>
                                  <m:r>
                                    <a:rPr lang="en-AU" b="0" i="1" smtClean="0">
                                      <a:latin typeface="Cambria Math" panose="02040503050406030204" pitchFamily="18" charset="0"/>
                                      <a:ea typeface="Cambria Math" panose="02040503050406030204" pitchFamily="18" charset="0"/>
                                    </a:rPr>
                                    <m:t>−</m:t>
                                  </m:r>
                                </m:e>
                                <m:e>
                                  <m:r>
                                    <a:rPr lang="en-AU" b="0" i="1" smtClean="0">
                                      <a:latin typeface="Cambria Math" panose="02040503050406030204" pitchFamily="18" charset="0"/>
                                      <a:ea typeface="Cambria Math" panose="02040503050406030204" pitchFamily="18" charset="0"/>
                                    </a:rPr>
                                    <m:t>60% ×</m:t>
                                  </m:r>
                                  <m:r>
                                    <a:rPr lang="en-AU" b="0" i="1" smtClean="0">
                                      <a:latin typeface="Cambria Math" panose="02040503050406030204" pitchFamily="18" charset="0"/>
                                      <a:ea typeface="Cambria Math" panose="02040503050406030204" pitchFamily="18" charset="0"/>
                                    </a:rPr>
                                    <m:t>𝑅𝐵𝐴</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𝑆𝑖𝑛𝑔𝑙𝑒</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𝐴</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𝐼𝑛𝑑𝑒𝑥</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𝑆𝑝𝑟𝑒𝑎𝑑</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𝑡𝑜</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𝑆𝑤𝑎𝑝</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𝑏𝑝𝑠</m:t>
                                  </m:r>
                                  <m:r>
                                    <a:rPr lang="en-AU" b="0" i="1" smtClean="0">
                                      <a:latin typeface="Cambria Math" panose="02040503050406030204" pitchFamily="18" charset="0"/>
                                      <a:ea typeface="Cambria Math" panose="02040503050406030204" pitchFamily="18" charset="0"/>
                                    </a:rPr>
                                    <m:t>) </m:t>
                                  </m:r>
                                </m:e>
                              </m:eqArr>
                            </m:e>
                          </m:func>
                        </m:oMath>
                      </m:oMathPara>
                    </a14:m>
                    <a:endParaRPr lang="en-AU" dirty="0"/>
                  </a:p>
                </p:txBody>
              </p:sp>
            </mc:Choice>
            <mc:Fallback>
              <p:sp>
                <p:nvSpPr>
                  <p:cNvPr id="7" name="TextBox 6">
                    <a:extLst>
                      <a:ext uri="{FF2B5EF4-FFF2-40B4-BE49-F238E27FC236}">
                        <a16:creationId xmlns:a16="http://schemas.microsoft.com/office/drawing/2014/main" id="{272E4BA0-B662-1B56-2713-817447357E97}"/>
                      </a:ext>
                    </a:extLst>
                  </p:cNvPr>
                  <p:cNvSpPr txBox="1">
                    <a:spLocks noRot="1" noChangeAspect="1" noMove="1" noResize="1" noEditPoints="1" noAdjustHandles="1" noChangeArrowheads="1" noChangeShapeType="1" noTextEdit="1"/>
                  </p:cNvSpPr>
                  <p:nvPr/>
                </p:nvSpPr>
                <p:spPr>
                  <a:xfrm>
                    <a:off x="860425" y="2259210"/>
                    <a:ext cx="5940425" cy="627416"/>
                  </a:xfrm>
                  <a:prstGeom prst="rect">
                    <a:avLst/>
                  </a:prstGeom>
                  <a:blipFill>
                    <a:blip r:embed="rId3"/>
                    <a:stretch>
                      <a:fillRect r="-1436"/>
                    </a:stretch>
                  </a:blipFill>
                </p:spPr>
                <p:txBody>
                  <a:bodyPr/>
                  <a:lstStyle/>
                  <a:p>
                    <a:r>
                      <a:rPr lang="en-AU">
                        <a:noFill/>
                      </a:rPr>
                      <a:t> </a:t>
                    </a:r>
                  </a:p>
                </p:txBody>
              </p:sp>
            </mc:Fallback>
          </mc:AlternateContent>
          <p:sp>
            <p:nvSpPr>
              <p:cNvPr id="12" name="Left Brace 11">
                <a:extLst>
                  <a:ext uri="{FF2B5EF4-FFF2-40B4-BE49-F238E27FC236}">
                    <a16:creationId xmlns:a16="http://schemas.microsoft.com/office/drawing/2014/main" id="{A3B61B70-0D83-467A-A044-77ED83359771}"/>
                  </a:ext>
                </a:extLst>
              </p:cNvPr>
              <p:cNvSpPr/>
              <p:nvPr/>
            </p:nvSpPr>
            <p:spPr>
              <a:xfrm rot="5400000">
                <a:off x="4342802" y="9322"/>
                <a:ext cx="273050" cy="4242995"/>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3" name="Left Brace 12">
                <a:extLst>
                  <a:ext uri="{FF2B5EF4-FFF2-40B4-BE49-F238E27FC236}">
                    <a16:creationId xmlns:a16="http://schemas.microsoft.com/office/drawing/2014/main" id="{6703313E-71CD-825E-6FBA-E391F98D19C1}"/>
                  </a:ext>
                </a:extLst>
              </p:cNvPr>
              <p:cNvSpPr/>
              <p:nvPr/>
            </p:nvSpPr>
            <p:spPr>
              <a:xfrm rot="16200000">
                <a:off x="3961801" y="884233"/>
                <a:ext cx="273050" cy="424299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grpSp>
      </p:grpSp>
      <p:sp>
        <p:nvSpPr>
          <p:cNvPr id="17" name="TextBox 16">
            <a:extLst>
              <a:ext uri="{FF2B5EF4-FFF2-40B4-BE49-F238E27FC236}">
                <a16:creationId xmlns:a16="http://schemas.microsoft.com/office/drawing/2014/main" id="{8CBA4521-CAE8-0802-6121-5F14600D66AB}"/>
              </a:ext>
            </a:extLst>
          </p:cNvPr>
          <p:cNvSpPr txBox="1"/>
          <p:nvPr/>
        </p:nvSpPr>
        <p:spPr>
          <a:xfrm>
            <a:off x="2571031" y="3434574"/>
            <a:ext cx="3753261" cy="523220"/>
          </a:xfrm>
          <a:prstGeom prst="rect">
            <a:avLst/>
          </a:prstGeom>
          <a:noFill/>
        </p:spPr>
        <p:txBody>
          <a:bodyPr wrap="square" rtlCol="0">
            <a:spAutoFit/>
          </a:bodyPr>
          <a:lstStyle/>
          <a:p>
            <a:r>
              <a:rPr lang="en-AU" sz="1400" b="1" u="sng" dirty="0"/>
              <a:t>Corporate bond to swap spread</a:t>
            </a:r>
            <a:r>
              <a:rPr lang="en-AU" sz="1400" b="1" dirty="0"/>
              <a:t> is proxy for credit risk</a:t>
            </a:r>
          </a:p>
        </p:txBody>
      </p:sp>
    </p:spTree>
    <p:extLst>
      <p:ext uri="{BB962C8B-B14F-4D97-AF65-F5344CB8AC3E}">
        <p14:creationId xmlns:p14="http://schemas.microsoft.com/office/powerpoint/2010/main" val="20358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F417-5958-55FD-F4B4-18FEAA7DDD7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441AEAD-81CB-E120-4704-8BC913A9D81D}"/>
              </a:ext>
            </a:extLst>
          </p:cNvPr>
          <p:cNvSpPr>
            <a:spLocks noGrp="1"/>
          </p:cNvSpPr>
          <p:nvPr>
            <p:ph type="title"/>
          </p:nvPr>
        </p:nvSpPr>
        <p:spPr>
          <a:xfrm>
            <a:off x="326848" y="288389"/>
            <a:ext cx="9820451" cy="1232435"/>
          </a:xfrm>
        </p:spPr>
        <p:txBody>
          <a:bodyPr/>
          <a:lstStyle/>
          <a:p>
            <a:r>
              <a:rPr lang="en-US" dirty="0"/>
              <a:t>Actuaries Institute (2011 paper) – formulaic approach </a:t>
            </a:r>
          </a:p>
        </p:txBody>
      </p:sp>
      <p:sp>
        <p:nvSpPr>
          <p:cNvPr id="4" name="Slide Number Placeholder 3">
            <a:extLst>
              <a:ext uri="{FF2B5EF4-FFF2-40B4-BE49-F238E27FC236}">
                <a16:creationId xmlns:a16="http://schemas.microsoft.com/office/drawing/2014/main" id="{8E128ABB-C7E1-51E4-CBC0-03EB867336C9}"/>
              </a:ext>
            </a:extLst>
          </p:cNvPr>
          <p:cNvSpPr>
            <a:spLocks noGrp="1"/>
          </p:cNvSpPr>
          <p:nvPr>
            <p:ph type="sldNum" sz="quarter" idx="12"/>
          </p:nvPr>
        </p:nvSpPr>
        <p:spPr/>
        <p:txBody>
          <a:bodyPr/>
          <a:lstStyle/>
          <a:p>
            <a:fld id="{741AFF56-1126-4107-9C02-BC0EFBF16431}" type="slidenum">
              <a:rPr lang="en-GB" smtClean="0"/>
              <a:pPr/>
              <a:t>15</a:t>
            </a:fld>
            <a:endParaRPr lang="en-GB" dirty="0"/>
          </a:p>
        </p:txBody>
      </p:sp>
      <p:sp>
        <p:nvSpPr>
          <p:cNvPr id="2" name="Footer Placeholder 4">
            <a:extLst>
              <a:ext uri="{FF2B5EF4-FFF2-40B4-BE49-F238E27FC236}">
                <a16:creationId xmlns:a16="http://schemas.microsoft.com/office/drawing/2014/main" id="{4376740D-990B-9F1D-CCB2-13DEF6EE979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pic>
        <p:nvPicPr>
          <p:cNvPr id="3" name="Picture 2">
            <a:extLst>
              <a:ext uri="{FF2B5EF4-FFF2-40B4-BE49-F238E27FC236}">
                <a16:creationId xmlns:a16="http://schemas.microsoft.com/office/drawing/2014/main" id="{5010B4E1-8677-9CF2-83D5-5A62760E4868}"/>
              </a:ext>
            </a:extLst>
          </p:cNvPr>
          <p:cNvPicPr>
            <a:picLocks noChangeAspect="1"/>
          </p:cNvPicPr>
          <p:nvPr/>
        </p:nvPicPr>
        <p:blipFill>
          <a:blip r:embed="rId2"/>
          <a:stretch>
            <a:fillRect/>
          </a:stretch>
        </p:blipFill>
        <p:spPr>
          <a:xfrm>
            <a:off x="2485677" y="1520824"/>
            <a:ext cx="7403741" cy="3799662"/>
          </a:xfrm>
          <a:prstGeom prst="rect">
            <a:avLst/>
          </a:prstGeom>
        </p:spPr>
      </p:pic>
      <p:sp>
        <p:nvSpPr>
          <p:cNvPr id="5" name="Rectangle 4">
            <a:extLst>
              <a:ext uri="{FF2B5EF4-FFF2-40B4-BE49-F238E27FC236}">
                <a16:creationId xmlns:a16="http://schemas.microsoft.com/office/drawing/2014/main" id="{FD51BF8E-D850-C399-5EE3-358F612B4CF3}"/>
              </a:ext>
            </a:extLst>
          </p:cNvPr>
          <p:cNvSpPr/>
          <p:nvPr/>
        </p:nvSpPr>
        <p:spPr>
          <a:xfrm>
            <a:off x="7509681" y="2780731"/>
            <a:ext cx="2309883" cy="1139588"/>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a:extLst>
              <a:ext uri="{FF2B5EF4-FFF2-40B4-BE49-F238E27FC236}">
                <a16:creationId xmlns:a16="http://schemas.microsoft.com/office/drawing/2014/main" id="{15B380C6-13E7-784E-7ECE-FD71DE6B5B07}"/>
              </a:ext>
            </a:extLst>
          </p:cNvPr>
          <p:cNvSpPr txBox="1"/>
          <p:nvPr/>
        </p:nvSpPr>
        <p:spPr>
          <a:xfrm>
            <a:off x="7125837" y="2187053"/>
            <a:ext cx="3376116" cy="338554"/>
          </a:xfrm>
          <a:prstGeom prst="rect">
            <a:avLst/>
          </a:prstGeom>
          <a:noFill/>
        </p:spPr>
        <p:txBody>
          <a:bodyPr wrap="square" rtlCol="0">
            <a:spAutoFit/>
          </a:bodyPr>
          <a:lstStyle/>
          <a:p>
            <a:pPr algn="ctr"/>
            <a:r>
              <a:rPr lang="en-AU" sz="1600" b="1" dirty="0">
                <a:solidFill>
                  <a:srgbClr val="FF0000"/>
                </a:solidFill>
              </a:rPr>
              <a:t>Reversion to long-term average</a:t>
            </a:r>
          </a:p>
        </p:txBody>
      </p:sp>
      <p:sp>
        <p:nvSpPr>
          <p:cNvPr id="7" name="Isosceles Triangle 6">
            <a:extLst>
              <a:ext uri="{FF2B5EF4-FFF2-40B4-BE49-F238E27FC236}">
                <a16:creationId xmlns:a16="http://schemas.microsoft.com/office/drawing/2014/main" id="{A6DCE400-65D7-6F40-9870-E2115EDF2331}"/>
              </a:ext>
            </a:extLst>
          </p:cNvPr>
          <p:cNvSpPr/>
          <p:nvPr/>
        </p:nvSpPr>
        <p:spPr>
          <a:xfrm rot="10800000">
            <a:off x="8447964" y="2525607"/>
            <a:ext cx="324135" cy="201304"/>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110570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051D5-F1A2-9A8A-AE27-65AE011F8A4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84B566D-978B-80FA-D0A6-65869EE702D6}"/>
              </a:ext>
            </a:extLst>
          </p:cNvPr>
          <p:cNvSpPr>
            <a:spLocks noGrp="1"/>
          </p:cNvSpPr>
          <p:nvPr>
            <p:ph type="title"/>
          </p:nvPr>
        </p:nvSpPr>
        <p:spPr>
          <a:xfrm>
            <a:off x="326848" y="288389"/>
            <a:ext cx="9820451" cy="1232435"/>
          </a:xfrm>
        </p:spPr>
        <p:txBody>
          <a:bodyPr/>
          <a:lstStyle/>
          <a:p>
            <a:r>
              <a:rPr lang="en-US" dirty="0"/>
              <a:t>Actuaries Institute (2011 paper) – formulaic approach </a:t>
            </a:r>
          </a:p>
        </p:txBody>
      </p:sp>
      <p:sp>
        <p:nvSpPr>
          <p:cNvPr id="4" name="Slide Number Placeholder 3">
            <a:extLst>
              <a:ext uri="{FF2B5EF4-FFF2-40B4-BE49-F238E27FC236}">
                <a16:creationId xmlns:a16="http://schemas.microsoft.com/office/drawing/2014/main" id="{DC7F1427-1B19-7E6E-21B6-16BC5952AED7}"/>
              </a:ext>
            </a:extLst>
          </p:cNvPr>
          <p:cNvSpPr>
            <a:spLocks noGrp="1"/>
          </p:cNvSpPr>
          <p:nvPr>
            <p:ph type="sldNum" sz="quarter" idx="12"/>
          </p:nvPr>
        </p:nvSpPr>
        <p:spPr/>
        <p:txBody>
          <a:bodyPr/>
          <a:lstStyle/>
          <a:p>
            <a:fld id="{741AFF56-1126-4107-9C02-BC0EFBF16431}" type="slidenum">
              <a:rPr lang="en-GB" smtClean="0"/>
              <a:pPr/>
              <a:t>16</a:t>
            </a:fld>
            <a:endParaRPr lang="en-GB" dirty="0"/>
          </a:p>
        </p:txBody>
      </p:sp>
      <p:sp>
        <p:nvSpPr>
          <p:cNvPr id="2" name="Footer Placeholder 4">
            <a:extLst>
              <a:ext uri="{FF2B5EF4-FFF2-40B4-BE49-F238E27FC236}">
                <a16:creationId xmlns:a16="http://schemas.microsoft.com/office/drawing/2014/main" id="{8525D3E2-7EEA-20AA-BF4C-0D3B20FDFD2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3" name="TextBox 2">
            <a:extLst>
              <a:ext uri="{FF2B5EF4-FFF2-40B4-BE49-F238E27FC236}">
                <a16:creationId xmlns:a16="http://schemas.microsoft.com/office/drawing/2014/main" id="{446B0347-6325-9E03-6A63-00B111AFBF78}"/>
              </a:ext>
            </a:extLst>
          </p:cNvPr>
          <p:cNvSpPr txBox="1"/>
          <p:nvPr/>
        </p:nvSpPr>
        <p:spPr>
          <a:xfrm>
            <a:off x="7223077" y="5415323"/>
            <a:ext cx="3872552" cy="477054"/>
          </a:xfrm>
          <a:custGeom>
            <a:avLst/>
            <a:gdLst>
              <a:gd name="connsiteX0" fmla="*/ 0 w 3872552"/>
              <a:gd name="connsiteY0" fmla="*/ 0 h 477054"/>
              <a:gd name="connsiteX1" fmla="*/ 722876 w 3872552"/>
              <a:gd name="connsiteY1" fmla="*/ 0 h 477054"/>
              <a:gd name="connsiteX2" fmla="*/ 1407027 w 3872552"/>
              <a:gd name="connsiteY2" fmla="*/ 0 h 477054"/>
              <a:gd name="connsiteX3" fmla="*/ 2091178 w 3872552"/>
              <a:gd name="connsiteY3" fmla="*/ 0 h 477054"/>
              <a:gd name="connsiteX4" fmla="*/ 2620427 w 3872552"/>
              <a:gd name="connsiteY4" fmla="*/ 0 h 477054"/>
              <a:gd name="connsiteX5" fmla="*/ 3188401 w 3872552"/>
              <a:gd name="connsiteY5" fmla="*/ 0 h 477054"/>
              <a:gd name="connsiteX6" fmla="*/ 3872552 w 3872552"/>
              <a:gd name="connsiteY6" fmla="*/ 0 h 477054"/>
              <a:gd name="connsiteX7" fmla="*/ 3872552 w 3872552"/>
              <a:gd name="connsiteY7" fmla="*/ 477054 h 477054"/>
              <a:gd name="connsiteX8" fmla="*/ 3227127 w 3872552"/>
              <a:gd name="connsiteY8" fmla="*/ 477054 h 477054"/>
              <a:gd name="connsiteX9" fmla="*/ 2697878 w 3872552"/>
              <a:gd name="connsiteY9" fmla="*/ 477054 h 477054"/>
              <a:gd name="connsiteX10" fmla="*/ 2168629 w 3872552"/>
              <a:gd name="connsiteY10" fmla="*/ 477054 h 477054"/>
              <a:gd name="connsiteX11" fmla="*/ 1484478 w 3872552"/>
              <a:gd name="connsiteY11" fmla="*/ 477054 h 477054"/>
              <a:gd name="connsiteX12" fmla="*/ 916504 w 3872552"/>
              <a:gd name="connsiteY12" fmla="*/ 477054 h 477054"/>
              <a:gd name="connsiteX13" fmla="*/ 0 w 3872552"/>
              <a:gd name="connsiteY13" fmla="*/ 477054 h 477054"/>
              <a:gd name="connsiteX14" fmla="*/ 0 w 3872552"/>
              <a:gd name="connsiteY14" fmla="*/ 0 h 47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2552" h="477054" fill="none" extrusionOk="0">
                <a:moveTo>
                  <a:pt x="0" y="0"/>
                </a:moveTo>
                <a:cubicBezTo>
                  <a:pt x="175319" y="7653"/>
                  <a:pt x="542393" y="-15903"/>
                  <a:pt x="722876" y="0"/>
                </a:cubicBezTo>
                <a:cubicBezTo>
                  <a:pt x="903359" y="15903"/>
                  <a:pt x="1091208" y="-15757"/>
                  <a:pt x="1407027" y="0"/>
                </a:cubicBezTo>
                <a:cubicBezTo>
                  <a:pt x="1722846" y="15757"/>
                  <a:pt x="1759603" y="-9190"/>
                  <a:pt x="2091178" y="0"/>
                </a:cubicBezTo>
                <a:cubicBezTo>
                  <a:pt x="2422753" y="9190"/>
                  <a:pt x="2396808" y="-12327"/>
                  <a:pt x="2620427" y="0"/>
                </a:cubicBezTo>
                <a:cubicBezTo>
                  <a:pt x="2844046" y="12327"/>
                  <a:pt x="2976228" y="-14064"/>
                  <a:pt x="3188401" y="0"/>
                </a:cubicBezTo>
                <a:cubicBezTo>
                  <a:pt x="3400574" y="14064"/>
                  <a:pt x="3615897" y="8465"/>
                  <a:pt x="3872552" y="0"/>
                </a:cubicBezTo>
                <a:cubicBezTo>
                  <a:pt x="3852006" y="206267"/>
                  <a:pt x="3869155" y="372591"/>
                  <a:pt x="3872552" y="477054"/>
                </a:cubicBezTo>
                <a:cubicBezTo>
                  <a:pt x="3707723" y="462826"/>
                  <a:pt x="3416613" y="476566"/>
                  <a:pt x="3227127" y="477054"/>
                </a:cubicBezTo>
                <a:cubicBezTo>
                  <a:pt x="3037642" y="477542"/>
                  <a:pt x="2857632" y="453105"/>
                  <a:pt x="2697878" y="477054"/>
                </a:cubicBezTo>
                <a:cubicBezTo>
                  <a:pt x="2538124" y="501003"/>
                  <a:pt x="2397284" y="484124"/>
                  <a:pt x="2168629" y="477054"/>
                </a:cubicBezTo>
                <a:cubicBezTo>
                  <a:pt x="1939974" y="469984"/>
                  <a:pt x="1706874" y="487267"/>
                  <a:pt x="1484478" y="477054"/>
                </a:cubicBezTo>
                <a:cubicBezTo>
                  <a:pt x="1262082" y="466841"/>
                  <a:pt x="1044306" y="501427"/>
                  <a:pt x="916504" y="477054"/>
                </a:cubicBezTo>
                <a:cubicBezTo>
                  <a:pt x="788702" y="452681"/>
                  <a:pt x="454225" y="486256"/>
                  <a:pt x="0" y="477054"/>
                </a:cubicBezTo>
                <a:cubicBezTo>
                  <a:pt x="4741" y="355196"/>
                  <a:pt x="-6823" y="171620"/>
                  <a:pt x="0" y="0"/>
                </a:cubicBezTo>
                <a:close/>
              </a:path>
              <a:path w="3872552" h="477054" stroke="0" extrusionOk="0">
                <a:moveTo>
                  <a:pt x="0" y="0"/>
                </a:moveTo>
                <a:cubicBezTo>
                  <a:pt x="184580" y="7602"/>
                  <a:pt x="389561" y="-28018"/>
                  <a:pt x="606700" y="0"/>
                </a:cubicBezTo>
                <a:cubicBezTo>
                  <a:pt x="823839" y="28018"/>
                  <a:pt x="975531" y="-14748"/>
                  <a:pt x="1135949" y="0"/>
                </a:cubicBezTo>
                <a:cubicBezTo>
                  <a:pt x="1296367" y="14748"/>
                  <a:pt x="1588087" y="9431"/>
                  <a:pt x="1858825" y="0"/>
                </a:cubicBezTo>
                <a:cubicBezTo>
                  <a:pt x="2129563" y="-9431"/>
                  <a:pt x="2324419" y="-18442"/>
                  <a:pt x="2465525" y="0"/>
                </a:cubicBezTo>
                <a:cubicBezTo>
                  <a:pt x="2606631" y="18442"/>
                  <a:pt x="2882674" y="-282"/>
                  <a:pt x="3072225" y="0"/>
                </a:cubicBezTo>
                <a:cubicBezTo>
                  <a:pt x="3261776" y="282"/>
                  <a:pt x="3585987" y="-959"/>
                  <a:pt x="3872552" y="0"/>
                </a:cubicBezTo>
                <a:cubicBezTo>
                  <a:pt x="3860021" y="164383"/>
                  <a:pt x="3889471" y="265315"/>
                  <a:pt x="3872552" y="477054"/>
                </a:cubicBezTo>
                <a:cubicBezTo>
                  <a:pt x="3633628" y="469015"/>
                  <a:pt x="3540009" y="463129"/>
                  <a:pt x="3227127" y="477054"/>
                </a:cubicBezTo>
                <a:cubicBezTo>
                  <a:pt x="2914246" y="490979"/>
                  <a:pt x="2885057" y="494704"/>
                  <a:pt x="2697878" y="477054"/>
                </a:cubicBezTo>
                <a:cubicBezTo>
                  <a:pt x="2510699" y="459404"/>
                  <a:pt x="2184865" y="471485"/>
                  <a:pt x="2052453" y="477054"/>
                </a:cubicBezTo>
                <a:cubicBezTo>
                  <a:pt x="1920042" y="482623"/>
                  <a:pt x="1702223" y="447247"/>
                  <a:pt x="1407027" y="477054"/>
                </a:cubicBezTo>
                <a:cubicBezTo>
                  <a:pt x="1111831" y="506861"/>
                  <a:pt x="1016086" y="455541"/>
                  <a:pt x="800327" y="477054"/>
                </a:cubicBezTo>
                <a:cubicBezTo>
                  <a:pt x="584568" y="498567"/>
                  <a:pt x="253406" y="487131"/>
                  <a:pt x="0" y="477054"/>
                </a:cubicBezTo>
                <a:cubicBezTo>
                  <a:pt x="-3458" y="344497"/>
                  <a:pt x="10139" y="216141"/>
                  <a:pt x="0" y="0"/>
                </a:cubicBezTo>
                <a:close/>
              </a:path>
            </a:pathLst>
          </a:custGeom>
          <a:solidFill>
            <a:schemeClr val="bg1">
              <a:lumMod val="95000"/>
            </a:schemeClr>
          </a:solidFill>
          <a:ln>
            <a:solidFill>
              <a:schemeClr val="bg1">
                <a:lumMod val="9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en-AU" sz="2500" dirty="0"/>
              <a:t>What about other methods? </a:t>
            </a:r>
          </a:p>
        </p:txBody>
      </p:sp>
      <p:sp>
        <p:nvSpPr>
          <p:cNvPr id="7" name="TextBox 6">
            <a:extLst>
              <a:ext uri="{FF2B5EF4-FFF2-40B4-BE49-F238E27FC236}">
                <a16:creationId xmlns:a16="http://schemas.microsoft.com/office/drawing/2014/main" id="{149A56D6-FC43-A819-AC2C-F186D721836D}"/>
              </a:ext>
            </a:extLst>
          </p:cNvPr>
          <p:cNvSpPr txBox="1"/>
          <p:nvPr/>
        </p:nvSpPr>
        <p:spPr>
          <a:xfrm>
            <a:off x="9777413" y="1995487"/>
            <a:ext cx="1809750" cy="2308324"/>
          </a:xfrm>
          <a:prstGeom prst="rect">
            <a:avLst/>
          </a:prstGeom>
          <a:noFill/>
        </p:spPr>
        <p:txBody>
          <a:bodyPr wrap="square" rtlCol="0">
            <a:spAutoFit/>
          </a:bodyPr>
          <a:lstStyle/>
          <a:p>
            <a:r>
              <a:rPr lang="en-AU" dirty="0"/>
              <a:t>Judgement is required when selecting ILP given the volatility especially for longer duration maturity. </a:t>
            </a:r>
          </a:p>
        </p:txBody>
      </p:sp>
      <p:pic>
        <p:nvPicPr>
          <p:cNvPr id="5" name="Picture 4">
            <a:extLst>
              <a:ext uri="{FF2B5EF4-FFF2-40B4-BE49-F238E27FC236}">
                <a16:creationId xmlns:a16="http://schemas.microsoft.com/office/drawing/2014/main" id="{27C33EE5-DD82-9216-3912-8EB5D33E5358}"/>
              </a:ext>
            </a:extLst>
          </p:cNvPr>
          <p:cNvPicPr>
            <a:picLocks noChangeAspect="1"/>
          </p:cNvPicPr>
          <p:nvPr/>
        </p:nvPicPr>
        <p:blipFill>
          <a:blip r:embed="rId2"/>
          <a:stretch>
            <a:fillRect/>
          </a:stretch>
        </p:blipFill>
        <p:spPr>
          <a:xfrm>
            <a:off x="1627007" y="1124609"/>
            <a:ext cx="7968996" cy="4192524"/>
          </a:xfrm>
          <a:prstGeom prst="rect">
            <a:avLst/>
          </a:prstGeom>
        </p:spPr>
      </p:pic>
    </p:spTree>
    <p:extLst>
      <p:ext uri="{BB962C8B-B14F-4D97-AF65-F5344CB8AC3E}">
        <p14:creationId xmlns:p14="http://schemas.microsoft.com/office/powerpoint/2010/main" val="138684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2E20F-D4CD-458F-992E-C95F6EFAF9F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8A5E87A-7348-2C2E-DB1F-138316A6E51E}"/>
              </a:ext>
            </a:extLst>
          </p:cNvPr>
          <p:cNvSpPr>
            <a:spLocks noGrp="1"/>
          </p:cNvSpPr>
          <p:nvPr>
            <p:ph type="title"/>
          </p:nvPr>
        </p:nvSpPr>
        <p:spPr>
          <a:xfrm>
            <a:off x="326848" y="288389"/>
            <a:ext cx="9820451" cy="1232435"/>
          </a:xfrm>
        </p:spPr>
        <p:txBody>
          <a:bodyPr/>
          <a:lstStyle/>
          <a:p>
            <a:r>
              <a:rPr lang="en-US" dirty="0"/>
              <a:t>Guaranteed Bond approach</a:t>
            </a:r>
          </a:p>
        </p:txBody>
      </p:sp>
      <p:sp>
        <p:nvSpPr>
          <p:cNvPr id="4" name="Slide Number Placeholder 3">
            <a:extLst>
              <a:ext uri="{FF2B5EF4-FFF2-40B4-BE49-F238E27FC236}">
                <a16:creationId xmlns:a16="http://schemas.microsoft.com/office/drawing/2014/main" id="{B843917A-3768-7423-11C5-51417101A8C4}"/>
              </a:ext>
            </a:extLst>
          </p:cNvPr>
          <p:cNvSpPr>
            <a:spLocks noGrp="1"/>
          </p:cNvSpPr>
          <p:nvPr>
            <p:ph type="sldNum" sz="quarter" idx="12"/>
          </p:nvPr>
        </p:nvSpPr>
        <p:spPr/>
        <p:txBody>
          <a:bodyPr/>
          <a:lstStyle/>
          <a:p>
            <a:fld id="{741AFF56-1126-4107-9C02-BC0EFBF16431}" type="slidenum">
              <a:rPr lang="en-GB" smtClean="0"/>
              <a:pPr/>
              <a:t>17</a:t>
            </a:fld>
            <a:endParaRPr lang="en-GB" dirty="0"/>
          </a:p>
        </p:txBody>
      </p:sp>
      <p:sp>
        <p:nvSpPr>
          <p:cNvPr id="2" name="Footer Placeholder 4">
            <a:extLst>
              <a:ext uri="{FF2B5EF4-FFF2-40B4-BE49-F238E27FC236}">
                <a16:creationId xmlns:a16="http://schemas.microsoft.com/office/drawing/2014/main" id="{39777D70-626E-A17C-A782-CAA42D0623F0}"/>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3" name="TextBox 2">
            <a:extLst>
              <a:ext uri="{FF2B5EF4-FFF2-40B4-BE49-F238E27FC236}">
                <a16:creationId xmlns:a16="http://schemas.microsoft.com/office/drawing/2014/main" id="{042985FD-1890-94D4-17C7-67DA622003CE}"/>
              </a:ext>
            </a:extLst>
          </p:cNvPr>
          <p:cNvSpPr txBox="1"/>
          <p:nvPr/>
        </p:nvSpPr>
        <p:spPr>
          <a:xfrm>
            <a:off x="1259006" y="951931"/>
            <a:ext cx="9464722" cy="646331"/>
          </a:xfrm>
          <a:prstGeom prst="rect">
            <a:avLst/>
          </a:prstGeom>
          <a:solidFill>
            <a:schemeClr val="accent1"/>
          </a:solidFill>
        </p:spPr>
        <p:txBody>
          <a:bodyPr wrap="square" rtlCol="0">
            <a:spAutoFit/>
          </a:bodyPr>
          <a:lstStyle/>
          <a:p>
            <a:r>
              <a:rPr lang="en-AU" dirty="0">
                <a:solidFill>
                  <a:schemeClr val="bg1"/>
                </a:solidFill>
              </a:rPr>
              <a:t>The difference between the yields of a </a:t>
            </a:r>
            <a:r>
              <a:rPr lang="en-AU" b="1" dirty="0">
                <a:solidFill>
                  <a:schemeClr val="bg1"/>
                </a:solidFill>
              </a:rPr>
              <a:t>national government bond</a:t>
            </a:r>
            <a:r>
              <a:rPr lang="en-AU" dirty="0">
                <a:solidFill>
                  <a:schemeClr val="bg1"/>
                </a:solidFill>
              </a:rPr>
              <a:t> to the yield of a similar </a:t>
            </a:r>
            <a:r>
              <a:rPr lang="en-AU" b="1" dirty="0">
                <a:solidFill>
                  <a:schemeClr val="bg1"/>
                </a:solidFill>
              </a:rPr>
              <a:t>risk-free bond that is less liquid</a:t>
            </a:r>
            <a:r>
              <a:rPr lang="en-AU" dirty="0">
                <a:solidFill>
                  <a:schemeClr val="bg1"/>
                </a:solidFill>
              </a:rPr>
              <a:t>, for example a state or local government bond. </a:t>
            </a:r>
          </a:p>
        </p:txBody>
      </p:sp>
      <p:sp>
        <p:nvSpPr>
          <p:cNvPr id="9" name="TextBox 8">
            <a:extLst>
              <a:ext uri="{FF2B5EF4-FFF2-40B4-BE49-F238E27FC236}">
                <a16:creationId xmlns:a16="http://schemas.microsoft.com/office/drawing/2014/main" id="{882F3BE8-661A-921B-2720-6E05F1405F78}"/>
              </a:ext>
            </a:extLst>
          </p:cNvPr>
          <p:cNvSpPr txBox="1"/>
          <p:nvPr/>
        </p:nvSpPr>
        <p:spPr>
          <a:xfrm>
            <a:off x="423081" y="1870828"/>
            <a:ext cx="2688609" cy="477054"/>
          </a:xfrm>
          <a:prstGeom prst="rect">
            <a:avLst/>
          </a:prstGeom>
          <a:noFill/>
        </p:spPr>
        <p:txBody>
          <a:bodyPr wrap="square" rtlCol="0">
            <a:spAutoFit/>
          </a:bodyPr>
          <a:lstStyle/>
          <a:p>
            <a:r>
              <a:rPr lang="en-AU" sz="2500" b="1" dirty="0">
                <a:solidFill>
                  <a:schemeClr val="accent1"/>
                </a:solidFill>
              </a:rPr>
              <a:t>Australia</a:t>
            </a:r>
          </a:p>
        </p:txBody>
      </p:sp>
      <p:sp>
        <p:nvSpPr>
          <p:cNvPr id="14" name="TextBox 13">
            <a:extLst>
              <a:ext uri="{FF2B5EF4-FFF2-40B4-BE49-F238E27FC236}">
                <a16:creationId xmlns:a16="http://schemas.microsoft.com/office/drawing/2014/main" id="{DFDABA0B-4BF8-4897-1D27-C776C2A0376C}"/>
              </a:ext>
            </a:extLst>
          </p:cNvPr>
          <p:cNvSpPr txBox="1"/>
          <p:nvPr/>
        </p:nvSpPr>
        <p:spPr>
          <a:xfrm>
            <a:off x="1955127" y="1629210"/>
            <a:ext cx="8281746" cy="369332"/>
          </a:xfrm>
          <a:prstGeom prst="rect">
            <a:avLst/>
          </a:prstGeom>
          <a:noFill/>
        </p:spPr>
        <p:txBody>
          <a:bodyPr wrap="square" rtlCol="0">
            <a:spAutoFit/>
          </a:bodyPr>
          <a:lstStyle/>
          <a:p>
            <a:r>
              <a:rPr lang="en-AU" dirty="0">
                <a:solidFill>
                  <a:schemeClr val="accent1"/>
                </a:solidFill>
              </a:rPr>
              <a:t>This method currently considered by some public sector schemes in Australia and NZ</a:t>
            </a:r>
          </a:p>
        </p:txBody>
      </p:sp>
      <p:sp>
        <p:nvSpPr>
          <p:cNvPr id="21" name="Arrow: Right 20">
            <a:extLst>
              <a:ext uri="{FF2B5EF4-FFF2-40B4-BE49-F238E27FC236}">
                <a16:creationId xmlns:a16="http://schemas.microsoft.com/office/drawing/2014/main" id="{F3F8F0D6-EE96-8FE4-F74A-8ED741FADE24}"/>
              </a:ext>
            </a:extLst>
          </p:cNvPr>
          <p:cNvSpPr/>
          <p:nvPr/>
        </p:nvSpPr>
        <p:spPr>
          <a:xfrm>
            <a:off x="6499942" y="4531175"/>
            <a:ext cx="457862" cy="369332"/>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TextBox 24">
            <a:extLst>
              <a:ext uri="{FF2B5EF4-FFF2-40B4-BE49-F238E27FC236}">
                <a16:creationId xmlns:a16="http://schemas.microsoft.com/office/drawing/2014/main" id="{6CEE6C58-6899-F3FB-794F-FBD4AD7FE028}"/>
              </a:ext>
            </a:extLst>
          </p:cNvPr>
          <p:cNvSpPr txBox="1"/>
          <p:nvPr/>
        </p:nvSpPr>
        <p:spPr>
          <a:xfrm>
            <a:off x="1486252" y="2314664"/>
            <a:ext cx="4746189" cy="369332"/>
          </a:xfrm>
          <a:prstGeom prst="rect">
            <a:avLst/>
          </a:prstGeom>
          <a:noFill/>
        </p:spPr>
        <p:txBody>
          <a:bodyPr wrap="square">
            <a:spAutoFit/>
          </a:bodyPr>
          <a:lstStyle/>
          <a:p>
            <a:r>
              <a:rPr lang="en-AU" dirty="0">
                <a:effectLst/>
                <a:latin typeface="Calibri" panose="020F0502020204030204" pitchFamily="34" charset="0"/>
                <a:ea typeface="Calibri" panose="020F0502020204030204" pitchFamily="34" charset="0"/>
                <a:cs typeface="Times New Roman" panose="02020603050405020304" pitchFamily="18" charset="0"/>
              </a:rPr>
              <a:t>Empirical data (forward rate) for ILP in Australia</a:t>
            </a:r>
            <a:endParaRPr lang="en-AU" dirty="0"/>
          </a:p>
        </p:txBody>
      </p:sp>
      <p:sp>
        <p:nvSpPr>
          <p:cNvPr id="26" name="TextBox 25">
            <a:extLst>
              <a:ext uri="{FF2B5EF4-FFF2-40B4-BE49-F238E27FC236}">
                <a16:creationId xmlns:a16="http://schemas.microsoft.com/office/drawing/2014/main" id="{76111718-23CA-33E6-82F5-CD4FD707BB3D}"/>
              </a:ext>
            </a:extLst>
          </p:cNvPr>
          <p:cNvSpPr txBox="1"/>
          <p:nvPr/>
        </p:nvSpPr>
        <p:spPr>
          <a:xfrm>
            <a:off x="7037188" y="2542683"/>
            <a:ext cx="4114799" cy="646331"/>
          </a:xfrm>
          <a:prstGeom prst="rect">
            <a:avLst/>
          </a:prstGeom>
          <a:noFill/>
        </p:spPr>
        <p:txBody>
          <a:bodyPr wrap="square" rtlCol="0">
            <a:spAutoFit/>
          </a:bodyPr>
          <a:lstStyle/>
          <a:p>
            <a:pPr algn="ctr"/>
            <a:r>
              <a:rPr lang="en-AU" dirty="0"/>
              <a:t>Potential ILP assumptions under guaranteed bond approach for Australia  </a:t>
            </a:r>
          </a:p>
        </p:txBody>
      </p:sp>
      <p:pic>
        <p:nvPicPr>
          <p:cNvPr id="5" name="Picture 4">
            <a:extLst>
              <a:ext uri="{FF2B5EF4-FFF2-40B4-BE49-F238E27FC236}">
                <a16:creationId xmlns:a16="http://schemas.microsoft.com/office/drawing/2014/main" id="{D60A65AD-F2F5-1437-2B82-C2356209C83A}"/>
              </a:ext>
            </a:extLst>
          </p:cNvPr>
          <p:cNvPicPr>
            <a:picLocks noChangeAspect="1"/>
          </p:cNvPicPr>
          <p:nvPr/>
        </p:nvPicPr>
        <p:blipFill>
          <a:blip r:embed="rId2"/>
          <a:stretch>
            <a:fillRect/>
          </a:stretch>
        </p:blipFill>
        <p:spPr>
          <a:xfrm>
            <a:off x="7278500" y="3343890"/>
            <a:ext cx="4316161" cy="2446819"/>
          </a:xfrm>
          <a:prstGeom prst="rect">
            <a:avLst/>
          </a:prstGeom>
        </p:spPr>
      </p:pic>
      <p:pic>
        <p:nvPicPr>
          <p:cNvPr id="11" name="Picture 10">
            <a:extLst>
              <a:ext uri="{FF2B5EF4-FFF2-40B4-BE49-F238E27FC236}">
                <a16:creationId xmlns:a16="http://schemas.microsoft.com/office/drawing/2014/main" id="{C5BA9FD8-8400-DAC0-2698-47CD5BCF6395}"/>
              </a:ext>
            </a:extLst>
          </p:cNvPr>
          <p:cNvPicPr>
            <a:picLocks noChangeAspect="1"/>
          </p:cNvPicPr>
          <p:nvPr/>
        </p:nvPicPr>
        <p:blipFill>
          <a:blip r:embed="rId3"/>
          <a:stretch>
            <a:fillRect/>
          </a:stretch>
        </p:blipFill>
        <p:spPr>
          <a:xfrm>
            <a:off x="211501" y="2620449"/>
            <a:ext cx="3312401" cy="1861608"/>
          </a:xfrm>
          <a:prstGeom prst="rect">
            <a:avLst/>
          </a:prstGeom>
        </p:spPr>
      </p:pic>
      <p:pic>
        <p:nvPicPr>
          <p:cNvPr id="12" name="Picture 11">
            <a:extLst>
              <a:ext uri="{FF2B5EF4-FFF2-40B4-BE49-F238E27FC236}">
                <a16:creationId xmlns:a16="http://schemas.microsoft.com/office/drawing/2014/main" id="{60FFFC35-91BA-737B-7771-FD1DCC0AD6A2}"/>
              </a:ext>
            </a:extLst>
          </p:cNvPr>
          <p:cNvPicPr>
            <a:picLocks noChangeAspect="1"/>
          </p:cNvPicPr>
          <p:nvPr/>
        </p:nvPicPr>
        <p:blipFill>
          <a:blip r:embed="rId4"/>
          <a:stretch>
            <a:fillRect/>
          </a:stretch>
        </p:blipFill>
        <p:spPr>
          <a:xfrm>
            <a:off x="3523902" y="2664286"/>
            <a:ext cx="3113205" cy="1765391"/>
          </a:xfrm>
          <a:prstGeom prst="rect">
            <a:avLst/>
          </a:prstGeom>
        </p:spPr>
      </p:pic>
      <p:pic>
        <p:nvPicPr>
          <p:cNvPr id="13" name="Picture 12">
            <a:extLst>
              <a:ext uri="{FF2B5EF4-FFF2-40B4-BE49-F238E27FC236}">
                <a16:creationId xmlns:a16="http://schemas.microsoft.com/office/drawing/2014/main" id="{82596B93-F526-1B0C-1FC1-EEA2A0AEA8CC}"/>
              </a:ext>
            </a:extLst>
          </p:cNvPr>
          <p:cNvPicPr>
            <a:picLocks noChangeAspect="1"/>
          </p:cNvPicPr>
          <p:nvPr/>
        </p:nvPicPr>
        <p:blipFill>
          <a:blip r:embed="rId5"/>
          <a:stretch>
            <a:fillRect/>
          </a:stretch>
        </p:blipFill>
        <p:spPr>
          <a:xfrm>
            <a:off x="1594853" y="4531175"/>
            <a:ext cx="3416843" cy="1920306"/>
          </a:xfrm>
          <a:prstGeom prst="rect">
            <a:avLst/>
          </a:prstGeom>
        </p:spPr>
      </p:pic>
    </p:spTree>
    <p:extLst>
      <p:ext uri="{BB962C8B-B14F-4D97-AF65-F5344CB8AC3E}">
        <p14:creationId xmlns:p14="http://schemas.microsoft.com/office/powerpoint/2010/main" val="556904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1C80-F8F3-B421-9944-037E0900E80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B7091C5-5D09-3FAB-153D-449DC256865B}"/>
              </a:ext>
            </a:extLst>
          </p:cNvPr>
          <p:cNvSpPr>
            <a:spLocks noGrp="1"/>
          </p:cNvSpPr>
          <p:nvPr>
            <p:ph type="title"/>
          </p:nvPr>
        </p:nvSpPr>
        <p:spPr>
          <a:xfrm>
            <a:off x="326848" y="288389"/>
            <a:ext cx="9820451" cy="1232435"/>
          </a:xfrm>
        </p:spPr>
        <p:txBody>
          <a:bodyPr/>
          <a:lstStyle/>
          <a:p>
            <a:r>
              <a:rPr lang="en-US" dirty="0"/>
              <a:t>Guaranteed Bond approach – cont’d</a:t>
            </a:r>
          </a:p>
        </p:txBody>
      </p:sp>
      <p:sp>
        <p:nvSpPr>
          <p:cNvPr id="4" name="Slide Number Placeholder 3">
            <a:extLst>
              <a:ext uri="{FF2B5EF4-FFF2-40B4-BE49-F238E27FC236}">
                <a16:creationId xmlns:a16="http://schemas.microsoft.com/office/drawing/2014/main" id="{7DE6B6FD-DAC0-3EEC-9D4A-5CE525BD7309}"/>
              </a:ext>
            </a:extLst>
          </p:cNvPr>
          <p:cNvSpPr>
            <a:spLocks noGrp="1"/>
          </p:cNvSpPr>
          <p:nvPr>
            <p:ph type="sldNum" sz="quarter" idx="12"/>
          </p:nvPr>
        </p:nvSpPr>
        <p:spPr/>
        <p:txBody>
          <a:bodyPr/>
          <a:lstStyle/>
          <a:p>
            <a:fld id="{741AFF56-1126-4107-9C02-BC0EFBF16431}" type="slidenum">
              <a:rPr lang="en-GB" smtClean="0"/>
              <a:pPr/>
              <a:t>18</a:t>
            </a:fld>
            <a:endParaRPr lang="en-GB" dirty="0"/>
          </a:p>
        </p:txBody>
      </p:sp>
      <p:sp>
        <p:nvSpPr>
          <p:cNvPr id="2" name="Footer Placeholder 4">
            <a:extLst>
              <a:ext uri="{FF2B5EF4-FFF2-40B4-BE49-F238E27FC236}">
                <a16:creationId xmlns:a16="http://schemas.microsoft.com/office/drawing/2014/main" id="{A47F7140-EA45-F05B-D6DF-95721206F96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10" name="TextBox 9">
            <a:extLst>
              <a:ext uri="{FF2B5EF4-FFF2-40B4-BE49-F238E27FC236}">
                <a16:creationId xmlns:a16="http://schemas.microsoft.com/office/drawing/2014/main" id="{0ED1E33F-5873-29A8-FAA1-90D224B7922E}"/>
              </a:ext>
            </a:extLst>
          </p:cNvPr>
          <p:cNvSpPr txBox="1"/>
          <p:nvPr/>
        </p:nvSpPr>
        <p:spPr>
          <a:xfrm>
            <a:off x="706015" y="1353299"/>
            <a:ext cx="4531058" cy="430887"/>
          </a:xfrm>
          <a:prstGeom prst="rect">
            <a:avLst/>
          </a:prstGeom>
          <a:noFill/>
        </p:spPr>
        <p:txBody>
          <a:bodyPr wrap="square" rtlCol="0">
            <a:spAutoFit/>
          </a:bodyPr>
          <a:lstStyle/>
          <a:p>
            <a:r>
              <a:rPr lang="en-AU" sz="2200" dirty="0"/>
              <a:t>Empirical data (spot rates) for ILP</a:t>
            </a:r>
          </a:p>
        </p:txBody>
      </p:sp>
      <p:sp>
        <p:nvSpPr>
          <p:cNvPr id="12" name="TextBox 11">
            <a:extLst>
              <a:ext uri="{FF2B5EF4-FFF2-40B4-BE49-F238E27FC236}">
                <a16:creationId xmlns:a16="http://schemas.microsoft.com/office/drawing/2014/main" id="{8713A5B5-4BBE-B31E-ED48-A119212CD7EF}"/>
              </a:ext>
            </a:extLst>
          </p:cNvPr>
          <p:cNvSpPr txBox="1"/>
          <p:nvPr/>
        </p:nvSpPr>
        <p:spPr>
          <a:xfrm>
            <a:off x="6951740" y="1357790"/>
            <a:ext cx="4600180" cy="646331"/>
          </a:xfrm>
          <a:prstGeom prst="rect">
            <a:avLst/>
          </a:prstGeom>
          <a:noFill/>
        </p:spPr>
        <p:txBody>
          <a:bodyPr wrap="square" rtlCol="0">
            <a:spAutoFit/>
          </a:bodyPr>
          <a:lstStyle/>
          <a:p>
            <a:r>
              <a:rPr lang="en-AU" dirty="0"/>
              <a:t>Potential ILP assumptions under guaranteed bond approach for New Zealand </a:t>
            </a:r>
          </a:p>
        </p:txBody>
      </p:sp>
      <p:pic>
        <p:nvPicPr>
          <p:cNvPr id="3" name="Picture 2">
            <a:extLst>
              <a:ext uri="{FF2B5EF4-FFF2-40B4-BE49-F238E27FC236}">
                <a16:creationId xmlns:a16="http://schemas.microsoft.com/office/drawing/2014/main" id="{DC53ED27-B950-E456-0FDF-37C319C42A42}"/>
              </a:ext>
            </a:extLst>
          </p:cNvPr>
          <p:cNvPicPr>
            <a:picLocks noChangeAspect="1"/>
          </p:cNvPicPr>
          <p:nvPr/>
        </p:nvPicPr>
        <p:blipFill>
          <a:blip r:embed="rId2"/>
          <a:stretch>
            <a:fillRect/>
          </a:stretch>
        </p:blipFill>
        <p:spPr>
          <a:xfrm>
            <a:off x="6951740" y="2080451"/>
            <a:ext cx="4454652" cy="2804160"/>
          </a:xfrm>
          <a:prstGeom prst="rect">
            <a:avLst/>
          </a:prstGeom>
        </p:spPr>
      </p:pic>
      <p:pic>
        <p:nvPicPr>
          <p:cNvPr id="6" name="Picture 5">
            <a:extLst>
              <a:ext uri="{FF2B5EF4-FFF2-40B4-BE49-F238E27FC236}">
                <a16:creationId xmlns:a16="http://schemas.microsoft.com/office/drawing/2014/main" id="{50714460-03FC-97C7-45FB-CF87BEF31935}"/>
              </a:ext>
            </a:extLst>
          </p:cNvPr>
          <p:cNvPicPr>
            <a:picLocks noChangeAspect="1"/>
          </p:cNvPicPr>
          <p:nvPr/>
        </p:nvPicPr>
        <p:blipFill>
          <a:blip r:embed="rId3"/>
          <a:stretch>
            <a:fillRect/>
          </a:stretch>
        </p:blipFill>
        <p:spPr>
          <a:xfrm>
            <a:off x="457199" y="1784186"/>
            <a:ext cx="5291787" cy="3090940"/>
          </a:xfrm>
          <a:prstGeom prst="rect">
            <a:avLst/>
          </a:prstGeom>
        </p:spPr>
      </p:pic>
      <p:sp>
        <p:nvSpPr>
          <p:cNvPr id="14" name="TextBox 13">
            <a:extLst>
              <a:ext uri="{FF2B5EF4-FFF2-40B4-BE49-F238E27FC236}">
                <a16:creationId xmlns:a16="http://schemas.microsoft.com/office/drawing/2014/main" id="{76648F12-A58E-0C1C-01B0-40388CF57055}"/>
              </a:ext>
            </a:extLst>
          </p:cNvPr>
          <p:cNvSpPr txBox="1"/>
          <p:nvPr/>
        </p:nvSpPr>
        <p:spPr>
          <a:xfrm>
            <a:off x="3103093" y="5529541"/>
            <a:ext cx="4531058" cy="430887"/>
          </a:xfrm>
          <a:prstGeom prst="rect">
            <a:avLst/>
          </a:prstGeom>
          <a:noFill/>
        </p:spPr>
        <p:txBody>
          <a:bodyPr wrap="square" rtlCol="0">
            <a:spAutoFit/>
          </a:bodyPr>
          <a:lstStyle/>
          <a:p>
            <a:r>
              <a:rPr lang="en-AU" sz="2200" b="1" dirty="0"/>
              <a:t>Credit risk adjustment</a:t>
            </a:r>
          </a:p>
        </p:txBody>
      </p:sp>
      <p:sp>
        <p:nvSpPr>
          <p:cNvPr id="15" name="Right Brace 14">
            <a:extLst>
              <a:ext uri="{FF2B5EF4-FFF2-40B4-BE49-F238E27FC236}">
                <a16:creationId xmlns:a16="http://schemas.microsoft.com/office/drawing/2014/main" id="{004B2F4D-D581-1275-CF65-0BB864F18770}"/>
              </a:ext>
            </a:extLst>
          </p:cNvPr>
          <p:cNvSpPr/>
          <p:nvPr/>
        </p:nvSpPr>
        <p:spPr>
          <a:xfrm>
            <a:off x="5941462" y="1186442"/>
            <a:ext cx="281493" cy="503936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sp>
        <p:nvSpPr>
          <p:cNvPr id="16" name="TextBox 15">
            <a:extLst>
              <a:ext uri="{FF2B5EF4-FFF2-40B4-BE49-F238E27FC236}">
                <a16:creationId xmlns:a16="http://schemas.microsoft.com/office/drawing/2014/main" id="{5F4DED44-7DA8-31A2-2B05-9877F0345898}"/>
              </a:ext>
            </a:extLst>
          </p:cNvPr>
          <p:cNvSpPr txBox="1"/>
          <p:nvPr/>
        </p:nvSpPr>
        <p:spPr>
          <a:xfrm>
            <a:off x="2737864" y="5011155"/>
            <a:ext cx="4531058" cy="430887"/>
          </a:xfrm>
          <a:prstGeom prst="rect">
            <a:avLst/>
          </a:prstGeom>
          <a:noFill/>
        </p:spPr>
        <p:txBody>
          <a:bodyPr wrap="square" rtlCol="0">
            <a:spAutoFit/>
          </a:bodyPr>
          <a:lstStyle/>
          <a:p>
            <a:r>
              <a:rPr lang="en-AU" sz="2200" b="1" i="1" dirty="0">
                <a:solidFill>
                  <a:schemeClr val="accent1"/>
                </a:solidFill>
              </a:rPr>
              <a:t>less</a:t>
            </a:r>
          </a:p>
        </p:txBody>
      </p:sp>
      <p:sp>
        <p:nvSpPr>
          <p:cNvPr id="17" name="TextBox 16">
            <a:extLst>
              <a:ext uri="{FF2B5EF4-FFF2-40B4-BE49-F238E27FC236}">
                <a16:creationId xmlns:a16="http://schemas.microsoft.com/office/drawing/2014/main" id="{94FF8A0B-4437-DF01-2878-376200E4BB73}"/>
              </a:ext>
            </a:extLst>
          </p:cNvPr>
          <p:cNvSpPr txBox="1"/>
          <p:nvPr/>
        </p:nvSpPr>
        <p:spPr>
          <a:xfrm>
            <a:off x="472335" y="832496"/>
            <a:ext cx="4531058" cy="477054"/>
          </a:xfrm>
          <a:prstGeom prst="rect">
            <a:avLst/>
          </a:prstGeom>
          <a:noFill/>
        </p:spPr>
        <p:txBody>
          <a:bodyPr wrap="square" rtlCol="0">
            <a:spAutoFit/>
          </a:bodyPr>
          <a:lstStyle/>
          <a:p>
            <a:r>
              <a:rPr lang="en-AU" sz="2500" b="1" dirty="0">
                <a:solidFill>
                  <a:schemeClr val="accent1"/>
                </a:solidFill>
              </a:rPr>
              <a:t>New Zealand</a:t>
            </a:r>
          </a:p>
        </p:txBody>
      </p:sp>
    </p:spTree>
    <p:extLst>
      <p:ext uri="{BB962C8B-B14F-4D97-AF65-F5344CB8AC3E}">
        <p14:creationId xmlns:p14="http://schemas.microsoft.com/office/powerpoint/2010/main" val="104526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927BB-B590-239D-7129-2AD3CBC9414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8D0331B-9592-0939-BCD2-CB24C676DD75}"/>
              </a:ext>
            </a:extLst>
          </p:cNvPr>
          <p:cNvSpPr>
            <a:spLocks noGrp="1"/>
          </p:cNvSpPr>
          <p:nvPr>
            <p:ph type="title"/>
          </p:nvPr>
        </p:nvSpPr>
        <p:spPr>
          <a:xfrm>
            <a:off x="326848" y="288389"/>
            <a:ext cx="9820451" cy="1232435"/>
          </a:xfrm>
        </p:spPr>
        <p:txBody>
          <a:bodyPr/>
          <a:lstStyle/>
          <a:p>
            <a:r>
              <a:rPr lang="en-US" dirty="0"/>
              <a:t>Results for illustrative schemes in Aust and NZ</a:t>
            </a:r>
          </a:p>
        </p:txBody>
      </p:sp>
      <p:sp>
        <p:nvSpPr>
          <p:cNvPr id="4" name="Slide Number Placeholder 3">
            <a:extLst>
              <a:ext uri="{FF2B5EF4-FFF2-40B4-BE49-F238E27FC236}">
                <a16:creationId xmlns:a16="http://schemas.microsoft.com/office/drawing/2014/main" id="{E89AF70C-ACF7-1297-C46A-CC823FDF7DF1}"/>
              </a:ext>
            </a:extLst>
          </p:cNvPr>
          <p:cNvSpPr>
            <a:spLocks noGrp="1"/>
          </p:cNvSpPr>
          <p:nvPr>
            <p:ph type="sldNum" sz="quarter" idx="12"/>
          </p:nvPr>
        </p:nvSpPr>
        <p:spPr/>
        <p:txBody>
          <a:bodyPr/>
          <a:lstStyle/>
          <a:p>
            <a:fld id="{741AFF56-1126-4107-9C02-BC0EFBF16431}" type="slidenum">
              <a:rPr lang="en-GB" smtClean="0"/>
              <a:pPr/>
              <a:t>19</a:t>
            </a:fld>
            <a:endParaRPr lang="en-GB" dirty="0"/>
          </a:p>
        </p:txBody>
      </p:sp>
      <p:sp>
        <p:nvSpPr>
          <p:cNvPr id="2" name="Footer Placeholder 4">
            <a:extLst>
              <a:ext uri="{FF2B5EF4-FFF2-40B4-BE49-F238E27FC236}">
                <a16:creationId xmlns:a16="http://schemas.microsoft.com/office/drawing/2014/main" id="{4ED3207E-E033-5BFA-7B91-1B6A97CE3F9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graphicFrame>
        <p:nvGraphicFramePr>
          <p:cNvPr id="3" name="Table 5">
            <a:extLst>
              <a:ext uri="{FF2B5EF4-FFF2-40B4-BE49-F238E27FC236}">
                <a16:creationId xmlns:a16="http://schemas.microsoft.com/office/drawing/2014/main" id="{64BFD1C2-95DD-11C6-B14D-17356D03E7D6}"/>
              </a:ext>
            </a:extLst>
          </p:cNvPr>
          <p:cNvGraphicFramePr>
            <a:graphicFrameLocks noGrp="1"/>
          </p:cNvGraphicFramePr>
          <p:nvPr>
            <p:extLst>
              <p:ext uri="{D42A27DB-BD31-4B8C-83A1-F6EECF244321}">
                <p14:modId xmlns:p14="http://schemas.microsoft.com/office/powerpoint/2010/main" val="2825172086"/>
              </p:ext>
            </p:extLst>
          </p:nvPr>
        </p:nvGraphicFramePr>
        <p:xfrm>
          <a:off x="586855" y="1113015"/>
          <a:ext cx="6192670" cy="3848913"/>
        </p:xfrm>
        <a:graphic>
          <a:graphicData uri="http://schemas.openxmlformats.org/drawingml/2006/table">
            <a:tbl>
              <a:tblPr firstRow="1" bandRow="1">
                <a:tableStyleId>{5C22544A-7EE6-4342-B048-85BDC9FD1C3A}</a:tableStyleId>
              </a:tblPr>
              <a:tblGrid>
                <a:gridCol w="1736676">
                  <a:extLst>
                    <a:ext uri="{9D8B030D-6E8A-4147-A177-3AD203B41FA5}">
                      <a16:colId xmlns:a16="http://schemas.microsoft.com/office/drawing/2014/main" val="2534074653"/>
                    </a:ext>
                  </a:extLst>
                </a:gridCol>
                <a:gridCol w="678976">
                  <a:extLst>
                    <a:ext uri="{9D8B030D-6E8A-4147-A177-3AD203B41FA5}">
                      <a16:colId xmlns:a16="http://schemas.microsoft.com/office/drawing/2014/main" val="15913284"/>
                    </a:ext>
                  </a:extLst>
                </a:gridCol>
                <a:gridCol w="1542197">
                  <a:extLst>
                    <a:ext uri="{9D8B030D-6E8A-4147-A177-3AD203B41FA5}">
                      <a16:colId xmlns:a16="http://schemas.microsoft.com/office/drawing/2014/main" val="1159113915"/>
                    </a:ext>
                  </a:extLst>
                </a:gridCol>
                <a:gridCol w="569794">
                  <a:extLst>
                    <a:ext uri="{9D8B030D-6E8A-4147-A177-3AD203B41FA5}">
                      <a16:colId xmlns:a16="http://schemas.microsoft.com/office/drawing/2014/main" val="1241778817"/>
                    </a:ext>
                  </a:extLst>
                </a:gridCol>
                <a:gridCol w="1665027">
                  <a:extLst>
                    <a:ext uri="{9D8B030D-6E8A-4147-A177-3AD203B41FA5}">
                      <a16:colId xmlns:a16="http://schemas.microsoft.com/office/drawing/2014/main" val="1873770274"/>
                    </a:ext>
                  </a:extLst>
                </a:gridCol>
              </a:tblGrid>
              <a:tr h="529462">
                <a:tc>
                  <a:txBody>
                    <a:bodyPr/>
                    <a:lstStyle/>
                    <a:p>
                      <a:pPr>
                        <a:lnSpc>
                          <a:spcPct val="100000"/>
                        </a:lnSpc>
                      </a:pPr>
                      <a:endParaRPr lang="en-GB" dirty="0"/>
                    </a:p>
                  </a:txBody>
                  <a:tcPr marL="720000" marR="126000" marT="54000" marB="54000" anchor="ctr">
                    <a:lnL w="12700" cmpd="sng">
                      <a:noFill/>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0000"/>
                        </a:lnSpc>
                      </a:pPr>
                      <a:r>
                        <a:rPr lang="en-GB" sz="3000" b="1" dirty="0">
                          <a:latin typeface="KPMG Bold" panose="020B0803030202040204" pitchFamily="34" charset="0"/>
                        </a:rPr>
                        <a:t>Workers Comp</a:t>
                      </a:r>
                      <a:br>
                        <a:rPr lang="en-GB" sz="3000" b="1" dirty="0">
                          <a:latin typeface="KPMG Bold" panose="020B0803030202040204" pitchFamily="34" charset="0"/>
                        </a:rPr>
                      </a:br>
                      <a:r>
                        <a:rPr lang="en-GB" sz="3000" b="0" dirty="0">
                          <a:latin typeface="KPMG Light" panose="020B0403030202040204" pitchFamily="34" charset="0"/>
                        </a:rPr>
                        <a:t>(5yrs mean term)</a:t>
                      </a:r>
                    </a:p>
                  </a:txBody>
                  <a:tcPr marL="90000" marR="90000" marT="54000" marB="5400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nSpc>
                          <a:spcPct val="100000"/>
                        </a:lnSpc>
                      </a:pPr>
                      <a:endParaRPr lang="en-GB" sz="3000" b="0">
                        <a:latin typeface="KPMG Light" panose="020B0403030202040204" pitchFamily="34" charset="0"/>
                      </a:endParaRPr>
                    </a:p>
                  </a:txBody>
                  <a:tcPr marL="90000" marR="90000" marT="54000" marB="54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KPMG Bold" panose="020B0803030202040204" pitchFamily="34" charset="0"/>
                          <a:ea typeface="+mn-ea"/>
                          <a:cs typeface="+mn-cs"/>
                        </a:rPr>
                        <a:t>Lifetime Care</a:t>
                      </a:r>
                      <a:br>
                        <a:rPr kumimoji="0" lang="en-GB" sz="3000" b="1" i="0" u="none" strike="noStrike" kern="1200" cap="none" spc="0" normalizeH="0" baseline="0" noProof="0" dirty="0">
                          <a:ln>
                            <a:noFill/>
                          </a:ln>
                          <a:solidFill>
                            <a:prstClr val="white"/>
                          </a:solidFill>
                          <a:effectLst/>
                          <a:uLnTx/>
                          <a:uFillTx/>
                          <a:latin typeface="KPMG Bold" panose="020B0803030202040204" pitchFamily="34" charset="0"/>
                          <a:ea typeface="+mn-ea"/>
                          <a:cs typeface="+mn-cs"/>
                        </a:rPr>
                      </a:br>
                      <a:r>
                        <a:rPr kumimoji="0" lang="en-GB" sz="3000" b="1" i="0" u="none" strike="noStrike" kern="1200" cap="none" spc="0" normalizeH="0" baseline="0" noProof="0" dirty="0">
                          <a:ln>
                            <a:noFill/>
                          </a:ln>
                          <a:solidFill>
                            <a:prstClr val="white"/>
                          </a:solidFill>
                          <a:effectLst/>
                          <a:uLnTx/>
                          <a:uFillTx/>
                          <a:latin typeface="KPMG Light" panose="020B0403030202040204" pitchFamily="34" charset="0"/>
                          <a:ea typeface="+mn-ea"/>
                          <a:cs typeface="+mn-cs"/>
                        </a:rPr>
                        <a:t>(10yrs mean term)</a:t>
                      </a:r>
                    </a:p>
                  </a:txBody>
                  <a:tcPr marL="90000" marR="90000" marT="54000" marB="54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a:ln>
                          <a:noFill/>
                        </a:ln>
                        <a:solidFill>
                          <a:prstClr val="white"/>
                        </a:solidFill>
                        <a:effectLst/>
                        <a:uLnTx/>
                        <a:uFillTx/>
                        <a:latin typeface="KPMG Light" panose="020B0403030202040204" pitchFamily="34" charset="0"/>
                        <a:ea typeface="+mn-ea"/>
                        <a:cs typeface="+mn-cs"/>
                      </a:endParaRPr>
                    </a:p>
                  </a:txBody>
                  <a:tcPr marL="90000" marR="90000" marT="54000" marB="54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262246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chemeClr val="tx1"/>
                        </a:solidFill>
                        <a:effectLst/>
                        <a:uLnTx/>
                        <a:uFillTx/>
                        <a:latin typeface="+mj-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2"/>
                          </a:solidFill>
                          <a:effectLst/>
                          <a:uLnTx/>
                          <a:uFillTx/>
                          <a:latin typeface="+mn-lt"/>
                          <a:ea typeface="+mn-ea"/>
                          <a:cs typeface="+mn-cs"/>
                        </a:rPr>
                        <a:t>ILP (bp)</a:t>
                      </a: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2"/>
                          </a:solidFill>
                          <a:effectLst/>
                          <a:uLnTx/>
                          <a:uFillTx/>
                          <a:latin typeface="+mn-lt"/>
                          <a:ea typeface="+mn-ea"/>
                          <a:cs typeface="+mn-cs"/>
                        </a:rPr>
                        <a:t>% change to claims liability</a:t>
                      </a:r>
                    </a:p>
                  </a:txBody>
                  <a:tcPr marL="90000" marR="90000" marT="126000" marB="126000">
                    <a:lnL w="12700" cmpd="sng">
                      <a:noFill/>
                    </a:lnL>
                    <a:lnR w="3175" cap="flat" cmpd="sng" algn="ctr">
                      <a:solidFill>
                        <a:schemeClr val="tx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2"/>
                          </a:solidFill>
                          <a:effectLst/>
                          <a:uLnTx/>
                          <a:uFillTx/>
                          <a:latin typeface="+mn-lt"/>
                          <a:ea typeface="+mn-ea"/>
                          <a:cs typeface="+mn-cs"/>
                        </a:rPr>
                        <a:t>ILP (bp)</a:t>
                      </a:r>
                    </a:p>
                  </a:txBody>
                  <a:tcPr marL="90000" marR="90000" marT="126000" marB="126000">
                    <a:lnL w="3175" cap="flat" cmpd="sng" algn="ctr">
                      <a:solidFill>
                        <a:schemeClr val="tx1"/>
                      </a:solidFill>
                      <a:prstDash val="solid"/>
                      <a:round/>
                      <a:headEnd type="none" w="med" len="med"/>
                      <a:tailEnd type="none" w="med" len="med"/>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2"/>
                          </a:solidFill>
                          <a:effectLst/>
                          <a:uLnTx/>
                          <a:uFillTx/>
                          <a:latin typeface="+mn-lt"/>
                          <a:ea typeface="+mn-ea"/>
                          <a:cs typeface="+mn-cs"/>
                        </a:rPr>
                        <a:t>% change to claims liability</a:t>
                      </a: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518319"/>
                  </a:ext>
                </a:extLst>
              </a:tr>
              <a:tr h="464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chemeClr val="tx1"/>
                          </a:solidFill>
                          <a:effectLst/>
                          <a:uLnTx/>
                          <a:uFillTx/>
                          <a:latin typeface="+mj-lt"/>
                          <a:ea typeface="+mn-ea"/>
                          <a:cs typeface="+mn-cs"/>
                        </a:rPr>
                        <a:t>CDS (2011 paper)</a:t>
                      </a:r>
                      <a:endParaRPr kumimoji="0" lang="en-GB" sz="1600" b="1" i="0" u="none" strike="noStrike" kern="1200" cap="none" spc="0" normalizeH="0" baseline="0" noProof="0" dirty="0">
                        <a:ln>
                          <a:noFill/>
                        </a:ln>
                        <a:solidFill>
                          <a:schemeClr val="tx1"/>
                        </a:solidFill>
                        <a:effectLst/>
                        <a:uLnTx/>
                        <a:uFillTx/>
                        <a:latin typeface="+mj-lt"/>
                        <a:ea typeface="+mn-ea"/>
                        <a:cs typeface="+mn-cs"/>
                      </a:endParaRPr>
                    </a:p>
                  </a:txBody>
                  <a:tcPr marL="126000" marR="126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52</a:t>
                      </a: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-2.4%</a:t>
                      </a:r>
                    </a:p>
                  </a:txBody>
                  <a:tcPr marL="90000" marR="90000" marT="126000" marB="126000">
                    <a:lnL w="12700" cmpd="sng">
                      <a:noFill/>
                    </a:lnL>
                    <a:lnR w="3175" cap="flat" cmpd="sng" algn="ctr">
                      <a:solidFill>
                        <a:schemeClr val="tx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53</a:t>
                      </a:r>
                    </a:p>
                  </a:txBody>
                  <a:tcPr marL="90000" marR="90000" marT="126000" marB="126000">
                    <a:lnL w="3175" cap="flat" cmpd="sng" algn="ctr">
                      <a:solidFill>
                        <a:schemeClr val="tx1"/>
                      </a:solidFill>
                      <a:prstDash val="solid"/>
                      <a:round/>
                      <a:headEnd type="none" w="med" len="med"/>
                      <a:tailEnd type="none" w="med" len="med"/>
                    </a:lnL>
                    <a:lnR w="12700" cmpd="sng">
                      <a:noFill/>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-4.3%</a:t>
                      </a: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58153674"/>
                  </a:ext>
                </a:extLst>
              </a:tr>
              <a:tr h="478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chemeClr val="tx1"/>
                          </a:solidFill>
                          <a:effectLst/>
                          <a:uLnTx/>
                          <a:uFillTx/>
                          <a:latin typeface="+mn-lt"/>
                          <a:ea typeface="+mn-ea"/>
                          <a:cs typeface="+mn-cs"/>
                        </a:rPr>
                        <a:t>Guaranteed Bond - Australia</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a:txBody>
                  <a:tcPr marL="126000" marR="126000" marT="126000" marB="12600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32</a:t>
                      </a:r>
                    </a:p>
                  </a:txBody>
                  <a:tcPr marL="90000" marR="90000" marT="126000" marB="12600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-1.4%</a:t>
                      </a:r>
                    </a:p>
                  </a:txBody>
                  <a:tcPr marL="90000" marR="90000" marT="126000" marB="126000">
                    <a:lnL w="12700" cmpd="sng">
                      <a:noFill/>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54</a:t>
                      </a:r>
                    </a:p>
                  </a:txBody>
                  <a:tcPr marL="90000" marR="90000" marT="126000" marB="126000">
                    <a:lnL w="3175"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-4.2%</a:t>
                      </a:r>
                    </a:p>
                  </a:txBody>
                  <a:tcPr marL="90000" marR="90000" marT="126000" marB="12600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14104108"/>
                  </a:ext>
                </a:extLst>
              </a:tr>
              <a:tr h="676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chemeClr val="tx1"/>
                          </a:solidFill>
                          <a:effectLst/>
                          <a:uLnTx/>
                          <a:uFillTx/>
                          <a:latin typeface="+mn-lt"/>
                          <a:ea typeface="+mn-ea"/>
                          <a:cs typeface="+mn-cs"/>
                        </a:rPr>
                        <a:t>Guaranteed Bond - </a:t>
                      </a:r>
                      <a:r>
                        <a:rPr kumimoji="0" lang="en-AU" sz="1600" b="1" i="0" u="none" strike="noStrike" kern="1200" cap="none" spc="0" normalizeH="0" baseline="0" noProof="0" dirty="0">
                          <a:ln>
                            <a:noFill/>
                          </a:ln>
                          <a:solidFill>
                            <a:schemeClr val="tx1"/>
                          </a:solidFill>
                          <a:effectLst/>
                          <a:uLnTx/>
                          <a:uFillTx/>
                          <a:latin typeface="+mn-lt"/>
                          <a:ea typeface="+mn-ea"/>
                          <a:cs typeface="+mn-cs"/>
                        </a:rPr>
                        <a:t>NZ</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a:txBody>
                  <a:tcPr marL="126000" marR="126000" marT="126000" marB="12600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43</a:t>
                      </a:r>
                    </a:p>
                  </a:txBody>
                  <a:tcPr marL="90000" marR="90000" marT="126000" marB="12600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-1.9%</a:t>
                      </a:r>
                    </a:p>
                  </a:txBody>
                  <a:tcPr marL="90000" marR="90000" marT="126000" marB="126000">
                    <a:lnL w="12700" cmpd="sng">
                      <a:noFill/>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54</a:t>
                      </a:r>
                    </a:p>
                  </a:txBody>
                  <a:tcPr marL="90000" marR="90000" marT="126000" marB="126000">
                    <a:lnL w="3175"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-4.2%</a:t>
                      </a:r>
                    </a:p>
                  </a:txBody>
                  <a:tcPr marL="90000" marR="90000" marT="126000" marB="12600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3930348"/>
                  </a:ext>
                </a:extLst>
              </a:tr>
            </a:tbl>
          </a:graphicData>
        </a:graphic>
      </p:graphicFrame>
      <p:sp>
        <p:nvSpPr>
          <p:cNvPr id="6" name="TextBox 5">
            <a:extLst>
              <a:ext uri="{FF2B5EF4-FFF2-40B4-BE49-F238E27FC236}">
                <a16:creationId xmlns:a16="http://schemas.microsoft.com/office/drawing/2014/main" id="{ABFE29D3-E8F2-1797-D502-0F980747383A}"/>
              </a:ext>
            </a:extLst>
          </p:cNvPr>
          <p:cNvSpPr txBox="1"/>
          <p:nvPr/>
        </p:nvSpPr>
        <p:spPr>
          <a:xfrm>
            <a:off x="859807" y="743462"/>
            <a:ext cx="5919718" cy="369332"/>
          </a:xfrm>
          <a:prstGeom prst="rect">
            <a:avLst/>
          </a:prstGeom>
          <a:solidFill>
            <a:schemeClr val="accent1">
              <a:lumMod val="20000"/>
              <a:lumOff val="80000"/>
            </a:schemeClr>
          </a:solidFill>
        </p:spPr>
        <p:txBody>
          <a:bodyPr wrap="square" rtlCol="0">
            <a:spAutoFit/>
          </a:bodyPr>
          <a:lstStyle/>
          <a:p>
            <a:pPr algn="ctr"/>
            <a:r>
              <a:rPr lang="en-AU" b="1" dirty="0"/>
              <a:t>‘Normal’ condition</a:t>
            </a:r>
          </a:p>
        </p:txBody>
      </p:sp>
      <p:sp>
        <p:nvSpPr>
          <p:cNvPr id="7" name="TextBox 6">
            <a:extLst>
              <a:ext uri="{FF2B5EF4-FFF2-40B4-BE49-F238E27FC236}">
                <a16:creationId xmlns:a16="http://schemas.microsoft.com/office/drawing/2014/main" id="{CC4456B0-E40E-CACF-2155-E0CD371D437B}"/>
              </a:ext>
            </a:extLst>
          </p:cNvPr>
          <p:cNvSpPr txBox="1"/>
          <p:nvPr/>
        </p:nvSpPr>
        <p:spPr>
          <a:xfrm>
            <a:off x="7219806" y="719940"/>
            <a:ext cx="4455994" cy="369332"/>
          </a:xfrm>
          <a:prstGeom prst="rect">
            <a:avLst/>
          </a:prstGeom>
          <a:solidFill>
            <a:schemeClr val="accent1">
              <a:lumMod val="20000"/>
              <a:lumOff val="80000"/>
            </a:schemeClr>
          </a:solidFill>
        </p:spPr>
        <p:txBody>
          <a:bodyPr wrap="square" rtlCol="0">
            <a:spAutoFit/>
          </a:bodyPr>
          <a:lstStyle/>
          <a:p>
            <a:pPr algn="ctr"/>
            <a:r>
              <a:rPr lang="en-AU" b="1" dirty="0"/>
              <a:t>Low liquidity = high ILP</a:t>
            </a:r>
          </a:p>
        </p:txBody>
      </p:sp>
      <p:graphicFrame>
        <p:nvGraphicFramePr>
          <p:cNvPr id="9" name="Table 5">
            <a:extLst>
              <a:ext uri="{FF2B5EF4-FFF2-40B4-BE49-F238E27FC236}">
                <a16:creationId xmlns:a16="http://schemas.microsoft.com/office/drawing/2014/main" id="{EFE2D562-ADFE-F9CC-8504-BCA9C7D8A224}"/>
              </a:ext>
            </a:extLst>
          </p:cNvPr>
          <p:cNvGraphicFramePr>
            <a:graphicFrameLocks noGrp="1"/>
          </p:cNvGraphicFramePr>
          <p:nvPr>
            <p:extLst>
              <p:ext uri="{D42A27DB-BD31-4B8C-83A1-F6EECF244321}">
                <p14:modId xmlns:p14="http://schemas.microsoft.com/office/powerpoint/2010/main" val="1902496082"/>
              </p:ext>
            </p:extLst>
          </p:nvPr>
        </p:nvGraphicFramePr>
        <p:xfrm>
          <a:off x="7219806" y="1112794"/>
          <a:ext cx="4455994" cy="3869513"/>
        </p:xfrm>
        <a:graphic>
          <a:graphicData uri="http://schemas.openxmlformats.org/drawingml/2006/table">
            <a:tbl>
              <a:tblPr firstRow="1" bandRow="1">
                <a:tableStyleId>{5C22544A-7EE6-4342-B048-85BDC9FD1C3A}</a:tableStyleId>
              </a:tblPr>
              <a:tblGrid>
                <a:gridCol w="678976">
                  <a:extLst>
                    <a:ext uri="{9D8B030D-6E8A-4147-A177-3AD203B41FA5}">
                      <a16:colId xmlns:a16="http://schemas.microsoft.com/office/drawing/2014/main" val="15913284"/>
                    </a:ext>
                  </a:extLst>
                </a:gridCol>
                <a:gridCol w="1542197">
                  <a:extLst>
                    <a:ext uri="{9D8B030D-6E8A-4147-A177-3AD203B41FA5}">
                      <a16:colId xmlns:a16="http://schemas.microsoft.com/office/drawing/2014/main" val="1159113915"/>
                    </a:ext>
                  </a:extLst>
                </a:gridCol>
                <a:gridCol w="569794">
                  <a:extLst>
                    <a:ext uri="{9D8B030D-6E8A-4147-A177-3AD203B41FA5}">
                      <a16:colId xmlns:a16="http://schemas.microsoft.com/office/drawing/2014/main" val="1241778817"/>
                    </a:ext>
                  </a:extLst>
                </a:gridCol>
                <a:gridCol w="1665027">
                  <a:extLst>
                    <a:ext uri="{9D8B030D-6E8A-4147-A177-3AD203B41FA5}">
                      <a16:colId xmlns:a16="http://schemas.microsoft.com/office/drawing/2014/main" val="1873770274"/>
                    </a:ext>
                  </a:extLst>
                </a:gridCol>
              </a:tblGrid>
              <a:tr h="1008627">
                <a:tc gridSpan="2">
                  <a:txBody>
                    <a:bodyPr/>
                    <a:lstStyle/>
                    <a:p>
                      <a:pPr algn="ctr">
                        <a:lnSpc>
                          <a:spcPct val="100000"/>
                        </a:lnSpc>
                      </a:pPr>
                      <a:r>
                        <a:rPr lang="en-GB" sz="3000" b="1" dirty="0">
                          <a:latin typeface="KPMG Bold" panose="020B0803030202040204" pitchFamily="34" charset="0"/>
                        </a:rPr>
                        <a:t>Workers Comp</a:t>
                      </a:r>
                      <a:br>
                        <a:rPr lang="en-GB" sz="3000" b="1" dirty="0">
                          <a:latin typeface="KPMG Bold" panose="020B0803030202040204" pitchFamily="34" charset="0"/>
                        </a:rPr>
                      </a:br>
                      <a:r>
                        <a:rPr lang="en-GB" sz="3000" b="0" dirty="0">
                          <a:latin typeface="KPMG Light" panose="020B0403030202040204" pitchFamily="34" charset="0"/>
                        </a:rPr>
                        <a:t>(5yrs mean term)</a:t>
                      </a:r>
                    </a:p>
                  </a:txBody>
                  <a:tcPr marL="90000" marR="90000" marT="54000" marB="54000" anchor="ctr">
                    <a:lnL w="12700" cmpd="sng">
                      <a:noFill/>
                    </a:lnL>
                    <a:lnR w="635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nSpc>
                          <a:spcPct val="100000"/>
                        </a:lnSpc>
                      </a:pPr>
                      <a:endParaRPr lang="en-GB" sz="3000" b="0">
                        <a:latin typeface="KPMG Light" panose="020B0403030202040204" pitchFamily="34" charset="0"/>
                      </a:endParaRPr>
                    </a:p>
                  </a:txBody>
                  <a:tcPr marL="90000" marR="90000" marT="54000" marB="54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prstClr val="white"/>
                          </a:solidFill>
                          <a:effectLst/>
                          <a:uLnTx/>
                          <a:uFillTx/>
                          <a:latin typeface="KPMG Bold" panose="020B0803030202040204" pitchFamily="34" charset="0"/>
                          <a:ea typeface="+mn-ea"/>
                          <a:cs typeface="+mn-cs"/>
                        </a:rPr>
                        <a:t>Lifetime Care</a:t>
                      </a:r>
                      <a:br>
                        <a:rPr kumimoji="0" lang="en-GB" sz="3000" b="1" i="0" u="none" strike="noStrike" kern="1200" cap="none" spc="0" normalizeH="0" baseline="0" noProof="0" dirty="0">
                          <a:ln>
                            <a:noFill/>
                          </a:ln>
                          <a:solidFill>
                            <a:prstClr val="white"/>
                          </a:solidFill>
                          <a:effectLst/>
                          <a:uLnTx/>
                          <a:uFillTx/>
                          <a:latin typeface="KPMG Bold" panose="020B0803030202040204" pitchFamily="34" charset="0"/>
                          <a:ea typeface="+mn-ea"/>
                          <a:cs typeface="+mn-cs"/>
                        </a:rPr>
                      </a:br>
                      <a:r>
                        <a:rPr kumimoji="0" lang="en-GB" sz="3000" b="1" i="0" u="none" strike="noStrike" kern="1200" cap="none" spc="0" normalizeH="0" baseline="0" noProof="0" dirty="0">
                          <a:ln>
                            <a:noFill/>
                          </a:ln>
                          <a:solidFill>
                            <a:prstClr val="white"/>
                          </a:solidFill>
                          <a:effectLst/>
                          <a:uLnTx/>
                          <a:uFillTx/>
                          <a:latin typeface="KPMG Light" panose="020B0403030202040204" pitchFamily="34" charset="0"/>
                          <a:ea typeface="+mn-ea"/>
                          <a:cs typeface="+mn-cs"/>
                        </a:rPr>
                        <a:t>(10yrs mean term)</a:t>
                      </a:r>
                    </a:p>
                  </a:txBody>
                  <a:tcPr marL="90000" marR="90000" marT="54000" marB="54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a:ln>
                          <a:noFill/>
                        </a:ln>
                        <a:solidFill>
                          <a:prstClr val="white"/>
                        </a:solidFill>
                        <a:effectLst/>
                        <a:uLnTx/>
                        <a:uFillTx/>
                        <a:latin typeface="KPMG Light" panose="020B0403030202040204" pitchFamily="34" charset="0"/>
                        <a:ea typeface="+mn-ea"/>
                        <a:cs typeface="+mn-cs"/>
                      </a:endParaRPr>
                    </a:p>
                  </a:txBody>
                  <a:tcPr marL="90000" marR="90000" marT="54000" marB="54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26224675"/>
                  </a:ext>
                </a:extLst>
              </a:tr>
              <a:tr h="879292">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2"/>
                          </a:solidFill>
                          <a:effectLst/>
                          <a:uLnTx/>
                          <a:uFillTx/>
                          <a:latin typeface="+mn-lt"/>
                          <a:ea typeface="+mn-ea"/>
                          <a:cs typeface="+mn-cs"/>
                        </a:rPr>
                        <a:t>ILP (bp)</a:t>
                      </a: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2"/>
                          </a:solidFill>
                          <a:effectLst/>
                          <a:uLnTx/>
                          <a:uFillTx/>
                          <a:latin typeface="+mn-lt"/>
                          <a:ea typeface="+mn-ea"/>
                          <a:cs typeface="+mn-cs"/>
                        </a:rPr>
                        <a:t>% change to claims liability</a:t>
                      </a:r>
                    </a:p>
                  </a:txBody>
                  <a:tcPr marL="90000" marR="90000" marT="126000" marB="126000">
                    <a:lnL w="12700" cmpd="sng">
                      <a:noFill/>
                    </a:lnL>
                    <a:lnR w="3175" cap="flat" cmpd="sng" algn="ctr">
                      <a:solidFill>
                        <a:schemeClr val="tx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2"/>
                          </a:solidFill>
                          <a:effectLst/>
                          <a:uLnTx/>
                          <a:uFillTx/>
                          <a:latin typeface="+mn-lt"/>
                          <a:ea typeface="+mn-ea"/>
                          <a:cs typeface="+mn-cs"/>
                        </a:rPr>
                        <a:t>ILP (bp)</a:t>
                      </a:r>
                    </a:p>
                  </a:txBody>
                  <a:tcPr marL="90000" marR="90000" marT="126000" marB="126000">
                    <a:lnL w="3175" cap="flat" cmpd="sng" algn="ctr">
                      <a:solidFill>
                        <a:schemeClr val="tx1"/>
                      </a:solidFill>
                      <a:prstDash val="solid"/>
                      <a:round/>
                      <a:headEnd type="none" w="med" len="med"/>
                      <a:tailEnd type="none" w="med" len="med"/>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tx2"/>
                          </a:solidFill>
                          <a:effectLst/>
                          <a:uLnTx/>
                          <a:uFillTx/>
                          <a:latin typeface="+mn-lt"/>
                          <a:ea typeface="+mn-ea"/>
                          <a:cs typeface="+mn-cs"/>
                        </a:rPr>
                        <a:t>% change to claims liability</a:t>
                      </a: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4518319"/>
                  </a:ext>
                </a:extLst>
              </a:tr>
              <a:tr h="499935">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78</a:t>
                      </a: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-3.5%</a:t>
                      </a:r>
                    </a:p>
                  </a:txBody>
                  <a:tcPr marL="90000" marR="90000" marT="126000" marB="126000">
                    <a:lnL w="12700" cmpd="sng">
                      <a:noFill/>
                    </a:lnL>
                    <a:lnR w="3175" cap="flat" cmpd="sng" algn="ctr">
                      <a:solidFill>
                        <a:schemeClr val="tx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85</a:t>
                      </a:r>
                    </a:p>
                  </a:txBody>
                  <a:tcPr marL="90000" marR="90000" marT="126000" marB="126000">
                    <a:lnL w="3175" cap="flat" cmpd="sng" algn="ctr">
                      <a:solidFill>
                        <a:schemeClr val="tx1"/>
                      </a:solidFill>
                      <a:prstDash val="solid"/>
                      <a:round/>
                      <a:headEnd type="none" w="med" len="med"/>
                      <a:tailEnd type="none" w="med" len="med"/>
                    </a:lnL>
                    <a:lnR w="12700" cmpd="sng">
                      <a:noFill/>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-6.9%</a:t>
                      </a:r>
                    </a:p>
                  </a:txBody>
                  <a:tcPr marL="90000" marR="90000" marT="126000" marB="126000">
                    <a:lnL w="12700" cmpd="sng">
                      <a:noFill/>
                    </a:lnL>
                    <a:lnR w="12700" cmpd="sng">
                      <a:noFill/>
                    </a:lnR>
                    <a:lnT w="6350" cap="flat" cmpd="sng" algn="ctr">
                      <a:solidFill>
                        <a:schemeClr val="accent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58153674"/>
                  </a:ext>
                </a:extLst>
              </a:tr>
              <a:tr h="753284">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54</a:t>
                      </a:r>
                    </a:p>
                  </a:txBody>
                  <a:tcPr marL="90000" marR="90000" marT="126000" marB="12600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-2.3%</a:t>
                      </a:r>
                    </a:p>
                  </a:txBody>
                  <a:tcPr marL="90000" marR="90000" marT="126000" marB="126000">
                    <a:lnL w="12700" cmpd="sng">
                      <a:noFill/>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91</a:t>
                      </a:r>
                    </a:p>
                  </a:txBody>
                  <a:tcPr marL="90000" marR="90000" marT="126000" marB="126000">
                    <a:lnL w="3175"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-6.9%</a:t>
                      </a:r>
                    </a:p>
                  </a:txBody>
                  <a:tcPr marL="90000" marR="90000" marT="126000" marB="12600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14104108"/>
                  </a:ext>
                </a:extLst>
              </a:tr>
              <a:tr h="707775">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n/a</a:t>
                      </a:r>
                    </a:p>
                  </a:txBody>
                  <a:tcPr marL="90000" marR="90000" marT="126000" marB="12600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n/a</a:t>
                      </a:r>
                    </a:p>
                  </a:txBody>
                  <a:tcPr marL="90000" marR="90000" marT="126000" marB="126000">
                    <a:lnL w="12700" cmpd="sng">
                      <a:noFill/>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n/a</a:t>
                      </a:r>
                    </a:p>
                  </a:txBody>
                  <a:tcPr marL="90000" marR="90000" marT="126000" marB="126000">
                    <a:lnL w="3175"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2"/>
                          </a:solidFill>
                          <a:effectLst/>
                          <a:uLnTx/>
                          <a:uFillTx/>
                          <a:latin typeface="+mn-lt"/>
                          <a:ea typeface="+mn-ea"/>
                          <a:cs typeface="+mn-cs"/>
                        </a:rPr>
                        <a:t>n/a</a:t>
                      </a:r>
                    </a:p>
                  </a:txBody>
                  <a:tcPr marL="90000" marR="90000" marT="126000" marB="126000">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13930348"/>
                  </a:ext>
                </a:extLst>
              </a:tr>
            </a:tbl>
          </a:graphicData>
        </a:graphic>
      </p:graphicFrame>
      <p:sp>
        <p:nvSpPr>
          <p:cNvPr id="11" name="TextBox 10">
            <a:extLst>
              <a:ext uri="{FF2B5EF4-FFF2-40B4-BE49-F238E27FC236}">
                <a16:creationId xmlns:a16="http://schemas.microsoft.com/office/drawing/2014/main" id="{F72FD42E-E583-1F23-1CCA-EA7CE7A72B55}"/>
              </a:ext>
            </a:extLst>
          </p:cNvPr>
          <p:cNvSpPr txBox="1">
            <a:spLocks noGrp="1" noRot="1" noMove="1" noResize="1" noEditPoints="1" noAdjustHandles="1" noChangeArrowheads="1" noChangeShapeType="1"/>
          </p:cNvSpPr>
          <p:nvPr/>
        </p:nvSpPr>
        <p:spPr>
          <a:xfrm>
            <a:off x="2086401" y="5872534"/>
            <a:ext cx="9386248" cy="584775"/>
          </a:xfrm>
          <a:prstGeom prst="rect">
            <a:avLst/>
          </a:prstGeom>
          <a:noFill/>
          <a:ln>
            <a:solidFill>
              <a:schemeClr val="tx1"/>
            </a:solidFill>
          </a:ln>
        </p:spPr>
        <p:txBody>
          <a:bodyPr wrap="square" rtlCol="0">
            <a:spAutoFit/>
          </a:bodyPr>
          <a:lstStyle/>
          <a:p>
            <a:pPr algn="ctr"/>
            <a:r>
              <a:rPr lang="en-AU" sz="1600" dirty="0"/>
              <a:t>Note: Judgement is required when selecting the implied ILP under each method, e.g. depending on period of analysis. There is no single ‘correct’ answer under each method.  </a:t>
            </a:r>
          </a:p>
        </p:txBody>
      </p:sp>
    </p:spTree>
    <p:extLst>
      <p:ext uri="{BB962C8B-B14F-4D97-AF65-F5344CB8AC3E}">
        <p14:creationId xmlns:p14="http://schemas.microsoft.com/office/powerpoint/2010/main" val="29166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019E-F8B9-8EE1-D1FE-61314FE5B201}"/>
              </a:ext>
            </a:extLst>
          </p:cNvPr>
          <p:cNvSpPr>
            <a:spLocks noGrp="1"/>
          </p:cNvSpPr>
          <p:nvPr>
            <p:ph type="title"/>
          </p:nvPr>
        </p:nvSpPr>
        <p:spPr/>
        <p:txBody>
          <a:bodyPr/>
          <a:lstStyle/>
          <a:p>
            <a:r>
              <a:rPr lang="en-US" dirty="0"/>
              <a:t>The Actuaries Institute acknowledges the traditional custodians of the lands and waters where we live and work, travel, and trade. </a:t>
            </a:r>
            <a:br>
              <a:rPr lang="en-US" dirty="0"/>
            </a:br>
            <a:r>
              <a:rPr lang="en-US" dirty="0"/>
              <a:t>We pay our respect to the members of those communities, Elders past and present, and recognise and celebrate their continuing custodianship and culture.</a:t>
            </a:r>
          </a:p>
        </p:txBody>
      </p:sp>
      <p:sp>
        <p:nvSpPr>
          <p:cNvPr id="3" name="Slide Number Placeholder 2">
            <a:extLst>
              <a:ext uri="{FF2B5EF4-FFF2-40B4-BE49-F238E27FC236}">
                <a16:creationId xmlns:a16="http://schemas.microsoft.com/office/drawing/2014/main" id="{89F6F405-2C4C-B402-54D7-D345A403C6BC}"/>
              </a:ext>
            </a:extLst>
          </p:cNvPr>
          <p:cNvSpPr>
            <a:spLocks noGrp="1"/>
          </p:cNvSpPr>
          <p:nvPr>
            <p:ph type="sldNum" sz="quarter" idx="12"/>
          </p:nvPr>
        </p:nvSpPr>
        <p:spPr/>
        <p:txBody>
          <a:bodyPr/>
          <a:lstStyle/>
          <a:p>
            <a:fld id="{741AFF56-1126-4107-9C02-BC0EFBF16431}" type="slidenum">
              <a:rPr lang="en-GB" smtClean="0"/>
              <a:pPr/>
              <a:t>2</a:t>
            </a:fld>
            <a:endParaRPr lang="en-GB" dirty="0"/>
          </a:p>
        </p:txBody>
      </p:sp>
      <p:sp>
        <p:nvSpPr>
          <p:cNvPr id="4" name="Footer Placeholder 4">
            <a:extLst>
              <a:ext uri="{FF2B5EF4-FFF2-40B4-BE49-F238E27FC236}">
                <a16:creationId xmlns:a16="http://schemas.microsoft.com/office/drawing/2014/main" id="{0A824449-EC7E-6616-E362-A6C7C664F8B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Tree>
    <p:extLst>
      <p:ext uri="{BB962C8B-B14F-4D97-AF65-F5344CB8AC3E}">
        <p14:creationId xmlns:p14="http://schemas.microsoft.com/office/powerpoint/2010/main" val="796535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D593C-0D70-DDED-B8DF-31BEEB1A1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F379D-8C36-EADB-7B94-0DF1428B8B54}"/>
              </a:ext>
            </a:extLst>
          </p:cNvPr>
          <p:cNvSpPr>
            <a:spLocks noGrp="1"/>
          </p:cNvSpPr>
          <p:nvPr>
            <p:ph type="title"/>
          </p:nvPr>
        </p:nvSpPr>
        <p:spPr/>
        <p:txBody>
          <a:bodyPr/>
          <a:lstStyle/>
          <a:p>
            <a:r>
              <a:rPr lang="en-US" dirty="0"/>
              <a:t>Benchmarks</a:t>
            </a:r>
          </a:p>
        </p:txBody>
      </p:sp>
      <p:sp>
        <p:nvSpPr>
          <p:cNvPr id="3" name="Text Placeholder 2">
            <a:extLst>
              <a:ext uri="{FF2B5EF4-FFF2-40B4-BE49-F238E27FC236}">
                <a16:creationId xmlns:a16="http://schemas.microsoft.com/office/drawing/2014/main" id="{9AABCE8D-AF16-1E72-A6C5-7ED7CFD60ADC}"/>
              </a:ext>
            </a:extLst>
          </p:cNvPr>
          <p:cNvSpPr>
            <a:spLocks noGrp="1"/>
          </p:cNvSpPr>
          <p:nvPr>
            <p:ph type="body" sz="quarter" idx="10"/>
          </p:nvPr>
        </p:nvSpPr>
        <p:spPr/>
        <p:txBody>
          <a:bodyPr/>
          <a:lstStyle/>
          <a:p>
            <a:r>
              <a:rPr lang="en-US" dirty="0"/>
              <a:t>04</a:t>
            </a:r>
          </a:p>
        </p:txBody>
      </p:sp>
      <p:sp>
        <p:nvSpPr>
          <p:cNvPr id="4" name="Footer Placeholder 4">
            <a:extLst>
              <a:ext uri="{FF2B5EF4-FFF2-40B4-BE49-F238E27FC236}">
                <a16:creationId xmlns:a16="http://schemas.microsoft.com/office/drawing/2014/main" id="{56587E10-DAA3-E995-E66E-C7CE0254CDF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162702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B54D6-ACC9-5DAC-B1D7-F14C3F00565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D332FAC-CCDB-2C79-1A19-81650846175B}"/>
              </a:ext>
            </a:extLst>
          </p:cNvPr>
          <p:cNvSpPr>
            <a:spLocks noGrp="1"/>
          </p:cNvSpPr>
          <p:nvPr>
            <p:ph type="title"/>
          </p:nvPr>
        </p:nvSpPr>
        <p:spPr>
          <a:xfrm>
            <a:off x="326848" y="288389"/>
            <a:ext cx="9820451" cy="1232435"/>
          </a:xfrm>
        </p:spPr>
        <p:txBody>
          <a:bodyPr/>
          <a:lstStyle/>
          <a:p>
            <a:r>
              <a:rPr lang="en-US" dirty="0"/>
              <a:t>Comparison to other countries</a:t>
            </a:r>
          </a:p>
        </p:txBody>
      </p:sp>
      <p:sp>
        <p:nvSpPr>
          <p:cNvPr id="4" name="Slide Number Placeholder 3">
            <a:extLst>
              <a:ext uri="{FF2B5EF4-FFF2-40B4-BE49-F238E27FC236}">
                <a16:creationId xmlns:a16="http://schemas.microsoft.com/office/drawing/2014/main" id="{252E0302-BB78-AD21-50EA-C3F64B422104}"/>
              </a:ext>
            </a:extLst>
          </p:cNvPr>
          <p:cNvSpPr>
            <a:spLocks noGrp="1"/>
          </p:cNvSpPr>
          <p:nvPr>
            <p:ph type="sldNum" sz="quarter" idx="12"/>
          </p:nvPr>
        </p:nvSpPr>
        <p:spPr/>
        <p:txBody>
          <a:bodyPr/>
          <a:lstStyle/>
          <a:p>
            <a:fld id="{741AFF56-1126-4107-9C02-BC0EFBF16431}" type="slidenum">
              <a:rPr lang="en-GB" smtClean="0"/>
              <a:pPr/>
              <a:t>21</a:t>
            </a:fld>
            <a:endParaRPr lang="en-GB" dirty="0"/>
          </a:p>
        </p:txBody>
      </p:sp>
      <p:sp>
        <p:nvSpPr>
          <p:cNvPr id="2" name="Footer Placeholder 4">
            <a:extLst>
              <a:ext uri="{FF2B5EF4-FFF2-40B4-BE49-F238E27FC236}">
                <a16:creationId xmlns:a16="http://schemas.microsoft.com/office/drawing/2014/main" id="{C798EACA-62C6-348D-C3D4-2A4CE8764F0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10" name="TextBox 9">
            <a:extLst>
              <a:ext uri="{FF2B5EF4-FFF2-40B4-BE49-F238E27FC236}">
                <a16:creationId xmlns:a16="http://schemas.microsoft.com/office/drawing/2014/main" id="{15DF08A1-2CD7-349F-6A71-163215DC82B9}"/>
              </a:ext>
            </a:extLst>
          </p:cNvPr>
          <p:cNvSpPr txBox="1"/>
          <p:nvPr/>
        </p:nvSpPr>
        <p:spPr>
          <a:xfrm>
            <a:off x="326848" y="1330789"/>
            <a:ext cx="2749686" cy="4554537"/>
          </a:xfrm>
          <a:prstGeom prst="rect">
            <a:avLst/>
          </a:prstGeom>
          <a:noFill/>
          <a:ln w="63500">
            <a:solidFill>
              <a:schemeClr val="accent1">
                <a:lumMod val="20000"/>
                <a:lumOff val="80000"/>
              </a:schemeClr>
            </a:solidFill>
          </a:ln>
        </p:spPr>
        <p:txBody>
          <a:bodyPr wrap="square" lIns="180000" tIns="720000" rIns="180000" bIns="180000"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endParaRPr kumimoji="0" lang="en-GB" sz="1500" b="1"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110000"/>
              </a:lnSpc>
              <a:spcBef>
                <a:spcPts val="0"/>
              </a:spcBef>
              <a:spcAft>
                <a:spcPts val="300"/>
              </a:spcAft>
              <a:buClrTx/>
              <a:buSzTx/>
              <a:buFontTx/>
              <a:buNone/>
              <a:tabLst/>
              <a:defRPr/>
            </a:pPr>
            <a:endParaRPr lang="en-GB" sz="1500" b="1" dirty="0">
              <a:solidFill>
                <a:schemeClr val="bg1"/>
              </a:solidFill>
            </a:endParaRP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a:ln>
                  <a:noFill/>
                </a:ln>
                <a:solidFill>
                  <a:schemeClr val="bg1"/>
                </a:solidFill>
                <a:effectLst/>
                <a:uLnTx/>
                <a:uFillTx/>
                <a:ea typeface="+mn-ea"/>
                <a:cs typeface="+mn-cs"/>
              </a:rPr>
              <a:t>Lorem ipsum sit</a:t>
            </a:r>
            <a:endParaRPr kumimoji="0" lang="en-GB" sz="1000" b="0" i="0" u="none" strike="noStrike" kern="1200" cap="none" spc="0" normalizeH="0" baseline="0" noProof="0" dirty="0">
              <a:ln>
                <a:noFill/>
              </a:ln>
              <a:solidFill>
                <a:schemeClr val="accent1"/>
              </a:solidFill>
              <a:effectLst/>
              <a:uLnTx/>
              <a:uFillTx/>
              <a:ea typeface="+mn-ea"/>
              <a:cs typeface="+mn-cs"/>
            </a:endParaRPr>
          </a:p>
        </p:txBody>
      </p:sp>
      <p:pic>
        <p:nvPicPr>
          <p:cNvPr id="13" name="Picture 12" descr="A flag with white stars&#10;&#10;AI-generated content may be incorrect.">
            <a:extLst>
              <a:ext uri="{FF2B5EF4-FFF2-40B4-BE49-F238E27FC236}">
                <a16:creationId xmlns:a16="http://schemas.microsoft.com/office/drawing/2014/main" id="{AFA2AF34-E6DA-744E-6DAB-F7814B44C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910" y="1518815"/>
            <a:ext cx="1833562" cy="944284"/>
          </a:xfrm>
          <a:prstGeom prst="rect">
            <a:avLst/>
          </a:prstGeom>
        </p:spPr>
      </p:pic>
      <p:graphicFrame>
        <p:nvGraphicFramePr>
          <p:cNvPr id="14" name="Table 13">
            <a:extLst>
              <a:ext uri="{FF2B5EF4-FFF2-40B4-BE49-F238E27FC236}">
                <a16:creationId xmlns:a16="http://schemas.microsoft.com/office/drawing/2014/main" id="{D3224CF8-E4D8-19C3-37EA-8920010FBF2D}"/>
              </a:ext>
            </a:extLst>
          </p:cNvPr>
          <p:cNvGraphicFramePr>
            <a:graphicFrameLocks noGrp="1"/>
          </p:cNvGraphicFramePr>
          <p:nvPr>
            <p:extLst>
              <p:ext uri="{D42A27DB-BD31-4B8C-83A1-F6EECF244321}">
                <p14:modId xmlns:p14="http://schemas.microsoft.com/office/powerpoint/2010/main" val="707005204"/>
              </p:ext>
            </p:extLst>
          </p:nvPr>
        </p:nvGraphicFramePr>
        <p:xfrm>
          <a:off x="467385" y="2659526"/>
          <a:ext cx="2468612" cy="2225040"/>
        </p:xfrm>
        <a:graphic>
          <a:graphicData uri="http://schemas.openxmlformats.org/drawingml/2006/table">
            <a:tbl>
              <a:tblPr firstRow="1" bandRow="1">
                <a:tableStyleId>{2D5ABB26-0587-4C30-8999-92F81FD0307C}</a:tableStyleId>
              </a:tblPr>
              <a:tblGrid>
                <a:gridCol w="542765">
                  <a:extLst>
                    <a:ext uri="{9D8B030D-6E8A-4147-A177-3AD203B41FA5}">
                      <a16:colId xmlns:a16="http://schemas.microsoft.com/office/drawing/2014/main" val="2752883464"/>
                    </a:ext>
                  </a:extLst>
                </a:gridCol>
                <a:gridCol w="919514">
                  <a:extLst>
                    <a:ext uri="{9D8B030D-6E8A-4147-A177-3AD203B41FA5}">
                      <a16:colId xmlns:a16="http://schemas.microsoft.com/office/drawing/2014/main" val="3414789836"/>
                    </a:ext>
                  </a:extLst>
                </a:gridCol>
                <a:gridCol w="1006333">
                  <a:extLst>
                    <a:ext uri="{9D8B030D-6E8A-4147-A177-3AD203B41FA5}">
                      <a16:colId xmlns:a16="http://schemas.microsoft.com/office/drawing/2014/main" val="2493075654"/>
                    </a:ext>
                  </a:extLst>
                </a:gridCol>
              </a:tblGrid>
              <a:tr h="370840">
                <a:tc>
                  <a:txBody>
                    <a:bodyPr/>
                    <a:lstStyle/>
                    <a:p>
                      <a:endParaRPr lang="en-AU" sz="1500" b="1" dirty="0"/>
                    </a:p>
                  </a:txBody>
                  <a:tcPr>
                    <a:lnR w="12700" cap="flat" cmpd="sng" algn="ctr">
                      <a:solidFill>
                        <a:schemeClr val="bg2">
                          <a:lumMod val="9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tc>
                  <a:txBody>
                    <a:bodyPr/>
                    <a:lstStyle/>
                    <a:p>
                      <a:r>
                        <a:rPr lang="en-AU" sz="1500" b="1" dirty="0"/>
                        <a:t>Insurer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tc>
                  <a:txBody>
                    <a:bodyPr/>
                    <a:lstStyle/>
                    <a:p>
                      <a:r>
                        <a:rPr lang="en-AU" sz="1500" b="1" dirty="0"/>
                        <a:t>ILP (bp)</a:t>
                      </a:r>
                    </a:p>
                  </a:txBody>
                  <a:tcPr>
                    <a:lnL w="12700" cap="flat" cmpd="sng" algn="ctr">
                      <a:solidFill>
                        <a:schemeClr val="bg2">
                          <a:lumMod val="90000"/>
                        </a:schemeClr>
                      </a:solidFill>
                      <a:prstDash val="solid"/>
                      <a:round/>
                      <a:headEnd type="none" w="med" len="med"/>
                      <a:tailEnd type="none" w="med" len="med"/>
                    </a:lnL>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3946232132"/>
                  </a:ext>
                </a:extLst>
              </a:tr>
              <a:tr h="370840">
                <a:tc>
                  <a:txBody>
                    <a:bodyPr/>
                    <a:lstStyle/>
                    <a:p>
                      <a:r>
                        <a:rPr lang="en-AU" sz="1500" b="1" dirty="0"/>
                        <a:t>GI</a:t>
                      </a:r>
                    </a:p>
                  </a:txBody>
                  <a:tcPr>
                    <a:lnR w="12700" cap="flat" cmpd="sng" algn="ctr">
                      <a:solidFill>
                        <a:schemeClr val="bg2">
                          <a:lumMod val="9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tcPr>
                </a:tc>
                <a:tc>
                  <a:txBody>
                    <a:bodyPr/>
                    <a:lstStyle/>
                    <a:p>
                      <a:r>
                        <a:rPr lang="en-AU" sz="1200" dirty="0"/>
                        <a:t>Suncorp</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tcPr>
                </a:tc>
                <a:tc>
                  <a:txBody>
                    <a:bodyPr/>
                    <a:lstStyle/>
                    <a:p>
                      <a:r>
                        <a:rPr lang="en-AU" sz="1200" dirty="0"/>
                        <a:t>30</a:t>
                      </a:r>
                    </a:p>
                  </a:txBody>
                  <a:tcPr>
                    <a:lnL w="12700" cap="flat" cmpd="sng" algn="ctr">
                      <a:solidFill>
                        <a:schemeClr val="bg2">
                          <a:lumMod val="9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extLst>
                  <a:ext uri="{0D108BD9-81ED-4DB2-BD59-A6C34878D82A}">
                    <a16:rowId xmlns:a16="http://schemas.microsoft.com/office/drawing/2014/main" val="4023763880"/>
                  </a:ext>
                </a:extLst>
              </a:tr>
              <a:tr h="370840">
                <a:tc>
                  <a:txBody>
                    <a:bodyPr/>
                    <a:lstStyle/>
                    <a:p>
                      <a:r>
                        <a:rPr lang="en-AU" sz="1500" b="1" dirty="0"/>
                        <a:t>GI</a:t>
                      </a:r>
                    </a:p>
                  </a:txBody>
                  <a:tcPr>
                    <a:lnR w="12700" cap="flat" cmpd="sng" algn="ctr">
                      <a:solidFill>
                        <a:schemeClr val="bg2">
                          <a:lumMod val="90000"/>
                        </a:schemeClr>
                      </a:solidFill>
                      <a:prstDash val="solid"/>
                      <a:round/>
                      <a:headEnd type="none" w="med" len="med"/>
                      <a:tailEnd type="none" w="med" len="med"/>
                    </a:lnR>
                  </a:tcPr>
                </a:tc>
                <a:tc>
                  <a:txBody>
                    <a:bodyPr/>
                    <a:lstStyle/>
                    <a:p>
                      <a:r>
                        <a:rPr lang="en-AU" sz="1200" dirty="0"/>
                        <a:t>IAG</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r>
                        <a:rPr lang="en-AU" sz="1200" dirty="0"/>
                        <a:t>25</a:t>
                      </a:r>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201175733"/>
                  </a:ext>
                </a:extLst>
              </a:tr>
              <a:tr h="370840">
                <a:tc>
                  <a:txBody>
                    <a:bodyPr/>
                    <a:lstStyle/>
                    <a:p>
                      <a:r>
                        <a:rPr lang="en-AU" sz="1500" b="1" dirty="0"/>
                        <a:t>GI</a:t>
                      </a:r>
                    </a:p>
                  </a:txBody>
                  <a:tcPr>
                    <a:lnR w="12700" cap="flat" cmpd="sng" algn="ctr">
                      <a:solidFill>
                        <a:schemeClr val="bg2">
                          <a:lumMod val="90000"/>
                        </a:schemeClr>
                      </a:solidFill>
                      <a:prstDash val="solid"/>
                      <a:round/>
                      <a:headEnd type="none" w="med" len="med"/>
                      <a:tailEnd type="none" w="med" len="med"/>
                    </a:lnR>
                  </a:tcPr>
                </a:tc>
                <a:tc>
                  <a:txBody>
                    <a:bodyPr/>
                    <a:lstStyle/>
                    <a:p>
                      <a:r>
                        <a:rPr lang="en-AU" sz="1200" dirty="0"/>
                        <a:t>QBE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r>
                        <a:rPr lang="en-AU" sz="1200" dirty="0"/>
                        <a:t>30</a:t>
                      </a:r>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034591698"/>
                  </a:ext>
                </a:extLst>
              </a:tr>
              <a:tr h="370840">
                <a:tc>
                  <a:txBody>
                    <a:bodyPr/>
                    <a:lstStyle/>
                    <a:p>
                      <a:r>
                        <a:rPr lang="en-AU" sz="1500" b="1" dirty="0"/>
                        <a:t>Life</a:t>
                      </a:r>
                    </a:p>
                  </a:txBody>
                  <a:tcPr>
                    <a:lnR w="12700" cap="flat" cmpd="sng" algn="ctr">
                      <a:solidFill>
                        <a:schemeClr val="bg2">
                          <a:lumMod val="90000"/>
                        </a:schemeClr>
                      </a:solidFill>
                      <a:prstDash val="solid"/>
                      <a:round/>
                      <a:headEnd type="none" w="med" len="med"/>
                      <a:tailEnd type="none" w="med" len="med"/>
                    </a:lnR>
                  </a:tcPr>
                </a:tc>
                <a:tc>
                  <a:txBody>
                    <a:bodyPr/>
                    <a:lstStyle/>
                    <a:p>
                      <a:r>
                        <a:rPr lang="en-AU" sz="1200" dirty="0"/>
                        <a:t>Various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r>
                        <a:rPr lang="en-AU" sz="1200" dirty="0"/>
                        <a:t>0-124</a:t>
                      </a:r>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429502467"/>
                  </a:ext>
                </a:extLst>
              </a:tr>
              <a:tr h="370840">
                <a:tc>
                  <a:txBody>
                    <a:bodyPr/>
                    <a:lstStyle/>
                    <a:p>
                      <a:endParaRPr lang="en-AU" sz="1000" dirty="0"/>
                    </a:p>
                  </a:txBody>
                  <a:tcPr/>
                </a:tc>
                <a:tc>
                  <a:txBody>
                    <a:bodyPr/>
                    <a:lstStyle/>
                    <a:p>
                      <a:endParaRPr lang="en-AU" sz="1000" dirty="0"/>
                    </a:p>
                  </a:txBody>
                  <a:tcPr/>
                </a:tc>
                <a:tc>
                  <a:txBody>
                    <a:bodyPr/>
                    <a:lstStyle/>
                    <a:p>
                      <a:endParaRPr lang="en-AU" sz="1000" dirty="0"/>
                    </a:p>
                  </a:txBody>
                  <a:tcPr/>
                </a:tc>
                <a:extLst>
                  <a:ext uri="{0D108BD9-81ED-4DB2-BD59-A6C34878D82A}">
                    <a16:rowId xmlns:a16="http://schemas.microsoft.com/office/drawing/2014/main" val="2043984863"/>
                  </a:ext>
                </a:extLst>
              </a:tr>
            </a:tbl>
          </a:graphicData>
        </a:graphic>
      </p:graphicFrame>
      <p:sp>
        <p:nvSpPr>
          <p:cNvPr id="15" name="TextBox 14">
            <a:extLst>
              <a:ext uri="{FF2B5EF4-FFF2-40B4-BE49-F238E27FC236}">
                <a16:creationId xmlns:a16="http://schemas.microsoft.com/office/drawing/2014/main" id="{827486E0-E077-C370-AE0F-0A0D1DB71584}"/>
              </a:ext>
            </a:extLst>
          </p:cNvPr>
          <p:cNvSpPr txBox="1"/>
          <p:nvPr/>
        </p:nvSpPr>
        <p:spPr>
          <a:xfrm>
            <a:off x="3172645" y="1322386"/>
            <a:ext cx="2863986" cy="4554537"/>
          </a:xfrm>
          <a:prstGeom prst="rect">
            <a:avLst/>
          </a:prstGeom>
          <a:noFill/>
          <a:ln w="63500">
            <a:solidFill>
              <a:schemeClr val="accent1">
                <a:lumMod val="60000"/>
                <a:lumOff val="40000"/>
              </a:schemeClr>
            </a:solidFill>
          </a:ln>
        </p:spPr>
        <p:txBody>
          <a:bodyPr wrap="square" lIns="180000" tIns="720000" rIns="180000" bIns="180000"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endParaRPr kumimoji="0" lang="en-GB" sz="1500" b="1"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110000"/>
              </a:lnSpc>
              <a:spcBef>
                <a:spcPts val="0"/>
              </a:spcBef>
              <a:spcAft>
                <a:spcPts val="300"/>
              </a:spcAft>
              <a:buClrTx/>
              <a:buSzTx/>
              <a:buFontTx/>
              <a:buNone/>
              <a:tabLst/>
              <a:defRPr/>
            </a:pPr>
            <a:endParaRPr lang="en-GB" sz="1500" b="1" dirty="0">
              <a:solidFill>
                <a:schemeClr val="bg1"/>
              </a:solidFill>
            </a:endParaRP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a:ln>
                  <a:noFill/>
                </a:ln>
                <a:solidFill>
                  <a:schemeClr val="bg1"/>
                </a:solidFill>
                <a:effectLst/>
                <a:uLnTx/>
                <a:uFillTx/>
                <a:ea typeface="+mn-ea"/>
                <a:cs typeface="+mn-cs"/>
              </a:rPr>
              <a:t>Lorem ipsum sit</a:t>
            </a:r>
            <a:endParaRPr kumimoji="0" lang="en-GB" sz="1000" b="0" i="0" u="none" strike="noStrike" kern="1200" cap="none" spc="0" normalizeH="0" baseline="0" noProof="0" dirty="0">
              <a:ln>
                <a:noFill/>
              </a:ln>
              <a:solidFill>
                <a:schemeClr val="accent1"/>
              </a:solidFill>
              <a:effectLst/>
              <a:uLnTx/>
              <a:uFillTx/>
              <a:ea typeface="+mn-ea"/>
              <a:cs typeface="+mn-cs"/>
            </a:endParaRPr>
          </a:p>
        </p:txBody>
      </p:sp>
      <p:graphicFrame>
        <p:nvGraphicFramePr>
          <p:cNvPr id="17" name="Table 16">
            <a:extLst>
              <a:ext uri="{FF2B5EF4-FFF2-40B4-BE49-F238E27FC236}">
                <a16:creationId xmlns:a16="http://schemas.microsoft.com/office/drawing/2014/main" id="{19407BA6-C664-0175-4E12-041F1CCBA0CD}"/>
              </a:ext>
            </a:extLst>
          </p:cNvPr>
          <p:cNvGraphicFramePr>
            <a:graphicFrameLocks noGrp="1"/>
          </p:cNvGraphicFramePr>
          <p:nvPr>
            <p:extLst>
              <p:ext uri="{D42A27DB-BD31-4B8C-83A1-F6EECF244321}">
                <p14:modId xmlns:p14="http://schemas.microsoft.com/office/powerpoint/2010/main" val="2454373810"/>
              </p:ext>
            </p:extLst>
          </p:nvPr>
        </p:nvGraphicFramePr>
        <p:xfrm>
          <a:off x="3283743" y="2659526"/>
          <a:ext cx="2638588" cy="2854960"/>
        </p:xfrm>
        <a:graphic>
          <a:graphicData uri="http://schemas.openxmlformats.org/drawingml/2006/table">
            <a:tbl>
              <a:tblPr firstRow="1" bandRow="1">
                <a:tableStyleId>{2D5ABB26-0587-4C30-8999-92F81FD0307C}</a:tableStyleId>
              </a:tblPr>
              <a:tblGrid>
                <a:gridCol w="501835">
                  <a:extLst>
                    <a:ext uri="{9D8B030D-6E8A-4147-A177-3AD203B41FA5}">
                      <a16:colId xmlns:a16="http://schemas.microsoft.com/office/drawing/2014/main" val="2752883464"/>
                    </a:ext>
                  </a:extLst>
                </a:gridCol>
                <a:gridCol w="849258">
                  <a:extLst>
                    <a:ext uri="{9D8B030D-6E8A-4147-A177-3AD203B41FA5}">
                      <a16:colId xmlns:a16="http://schemas.microsoft.com/office/drawing/2014/main" val="3414789836"/>
                    </a:ext>
                  </a:extLst>
                </a:gridCol>
                <a:gridCol w="1287495">
                  <a:extLst>
                    <a:ext uri="{9D8B030D-6E8A-4147-A177-3AD203B41FA5}">
                      <a16:colId xmlns:a16="http://schemas.microsoft.com/office/drawing/2014/main" val="2493075654"/>
                    </a:ext>
                  </a:extLst>
                </a:gridCol>
              </a:tblGrid>
              <a:tr h="370840">
                <a:tc>
                  <a:txBody>
                    <a:bodyPr/>
                    <a:lstStyle/>
                    <a:p>
                      <a:endParaRPr lang="en-AU" sz="1500" b="1" dirty="0"/>
                    </a:p>
                  </a:txBody>
                  <a:tcPr>
                    <a:lnR w="12700" cap="flat" cmpd="sng" algn="ctr">
                      <a:solidFill>
                        <a:schemeClr val="bg2">
                          <a:lumMod val="9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r>
                        <a:rPr lang="en-AU" sz="1500" b="1" dirty="0"/>
                        <a:t>Insurer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tcPr>
                </a:tc>
                <a:tc>
                  <a:txBody>
                    <a:bodyPr/>
                    <a:lstStyle/>
                    <a:p>
                      <a:r>
                        <a:rPr lang="en-AU" sz="1500" b="1" dirty="0"/>
                        <a:t>ILP (bp)</a:t>
                      </a:r>
                    </a:p>
                  </a:txBody>
                  <a:tcPr>
                    <a:lnL w="12700" cap="flat" cmpd="sng" algn="ctr">
                      <a:solidFill>
                        <a:schemeClr val="bg2">
                          <a:lumMod val="90000"/>
                        </a:schemeClr>
                      </a:solidFill>
                      <a:prstDash val="solid"/>
                      <a:round/>
                      <a:headEnd type="none" w="med" len="med"/>
                      <a:tailEnd type="none" w="med" len="med"/>
                    </a:lnL>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946232132"/>
                  </a:ext>
                </a:extLst>
              </a:tr>
              <a:tr h="370840">
                <a:tc>
                  <a:txBody>
                    <a:bodyPr/>
                    <a:lstStyle/>
                    <a:p>
                      <a:r>
                        <a:rPr lang="en-AU" sz="1500" b="1" dirty="0"/>
                        <a:t>Life</a:t>
                      </a:r>
                    </a:p>
                  </a:txBody>
                  <a:tcPr>
                    <a:lnR w="12700" cap="flat" cmpd="sng" algn="ctr">
                      <a:solidFill>
                        <a:schemeClr val="bg2">
                          <a:lumMod val="9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r>
                        <a:rPr lang="en-AU" sz="1200" dirty="0"/>
                        <a:t>Asteron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r>
                        <a:rPr lang="en-AU" sz="1200" dirty="0"/>
                        <a:t>50</a:t>
                      </a:r>
                    </a:p>
                  </a:txBody>
                  <a:tcPr>
                    <a:lnL w="12700" cap="flat" cmpd="sng" algn="ctr">
                      <a:solidFill>
                        <a:schemeClr val="bg2">
                          <a:lumMod val="90000"/>
                        </a:schemeClr>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tcPr>
                </a:tc>
                <a:extLst>
                  <a:ext uri="{0D108BD9-81ED-4DB2-BD59-A6C34878D82A}">
                    <a16:rowId xmlns:a16="http://schemas.microsoft.com/office/drawing/2014/main" val="4023763880"/>
                  </a:ext>
                </a:extLst>
              </a:tr>
              <a:tr h="370840">
                <a:tc>
                  <a:txBody>
                    <a:bodyPr/>
                    <a:lstStyle/>
                    <a:p>
                      <a:r>
                        <a:rPr lang="en-AU" sz="1500" b="1" dirty="0"/>
                        <a:t>Life</a:t>
                      </a:r>
                    </a:p>
                  </a:txBody>
                  <a:tcPr>
                    <a:lnR w="12700" cap="flat" cmpd="sng" algn="ctr">
                      <a:solidFill>
                        <a:schemeClr val="bg2">
                          <a:lumMod val="90000"/>
                        </a:schemeClr>
                      </a:solidFill>
                      <a:prstDash val="solid"/>
                      <a:round/>
                      <a:headEnd type="none" w="med" len="med"/>
                      <a:tailEnd type="none" w="med" len="med"/>
                    </a:lnR>
                  </a:tcPr>
                </a:tc>
                <a:tc>
                  <a:txBody>
                    <a:bodyPr/>
                    <a:lstStyle/>
                    <a:p>
                      <a:r>
                        <a:rPr lang="en-AU" sz="1200" dirty="0"/>
                        <a:t>Fidelity Life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r>
                        <a:rPr lang="en-AU" sz="1200" dirty="0"/>
                        <a:t>0 (stepped premium) </a:t>
                      </a:r>
                    </a:p>
                    <a:p>
                      <a:r>
                        <a:rPr lang="en-AU" sz="1200" dirty="0"/>
                        <a:t>25 (traditional </a:t>
                      </a:r>
                      <a:br>
                        <a:rPr lang="en-AU" sz="1200" dirty="0"/>
                      </a:br>
                      <a:r>
                        <a:rPr lang="en-AU" sz="1200" dirty="0"/>
                        <a:t>non-par, level premium)</a:t>
                      </a:r>
                    </a:p>
                    <a:p>
                      <a:r>
                        <a:rPr lang="en-AU" sz="1200" dirty="0"/>
                        <a:t>50 (annuities &amp; LIC)</a:t>
                      </a:r>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201175733"/>
                  </a:ext>
                </a:extLst>
              </a:tr>
              <a:tr h="370840">
                <a:tc>
                  <a:txBody>
                    <a:bodyPr/>
                    <a:lstStyle/>
                    <a:p>
                      <a:r>
                        <a:rPr lang="en-AU" sz="1500" b="1" dirty="0"/>
                        <a:t>GI</a:t>
                      </a:r>
                    </a:p>
                  </a:txBody>
                  <a:tcPr>
                    <a:lnR w="12700" cap="flat" cmpd="sng" algn="ctr">
                      <a:solidFill>
                        <a:schemeClr val="bg2">
                          <a:lumMod val="90000"/>
                        </a:schemeClr>
                      </a:solidFill>
                      <a:prstDash val="solid"/>
                      <a:round/>
                      <a:headEnd type="none" w="med" len="med"/>
                      <a:tailEnd type="none" w="med" len="med"/>
                    </a:lnR>
                  </a:tcPr>
                </a:tc>
                <a:tc>
                  <a:txBody>
                    <a:bodyPr/>
                    <a:lstStyle/>
                    <a:p>
                      <a:r>
                        <a:rPr lang="en-AU" sz="1200" dirty="0"/>
                        <a:t>Various</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r>
                        <a:rPr lang="en-AU" sz="1200" dirty="0"/>
                        <a:t>0-60bps</a:t>
                      </a:r>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034591698"/>
                  </a:ext>
                </a:extLst>
              </a:tr>
              <a:tr h="370840">
                <a:tc>
                  <a:txBody>
                    <a:bodyPr/>
                    <a:lstStyle/>
                    <a:p>
                      <a:endParaRPr lang="en-AU" sz="1000" dirty="0"/>
                    </a:p>
                  </a:txBody>
                  <a:tcPr/>
                </a:tc>
                <a:tc>
                  <a:txBody>
                    <a:bodyPr/>
                    <a:lstStyle/>
                    <a:p>
                      <a:endParaRPr lang="en-AU" sz="1000" dirty="0"/>
                    </a:p>
                  </a:txBody>
                  <a:tcPr/>
                </a:tc>
                <a:tc>
                  <a:txBody>
                    <a:bodyPr/>
                    <a:lstStyle/>
                    <a:p>
                      <a:endParaRPr lang="en-AU" sz="1000" dirty="0"/>
                    </a:p>
                  </a:txBody>
                  <a:tcPr/>
                </a:tc>
                <a:extLst>
                  <a:ext uri="{0D108BD9-81ED-4DB2-BD59-A6C34878D82A}">
                    <a16:rowId xmlns:a16="http://schemas.microsoft.com/office/drawing/2014/main" val="2043984863"/>
                  </a:ext>
                </a:extLst>
              </a:tr>
            </a:tbl>
          </a:graphicData>
        </a:graphic>
      </p:graphicFrame>
      <p:pic>
        <p:nvPicPr>
          <p:cNvPr id="19" name="Picture 18" descr="A flag with red and white stars&#10;&#10;AI-generated content may be incorrect.">
            <a:extLst>
              <a:ext uri="{FF2B5EF4-FFF2-40B4-BE49-F238E27FC236}">
                <a16:creationId xmlns:a16="http://schemas.microsoft.com/office/drawing/2014/main" id="{FDA631E3-B564-B695-F5AD-C6E30CA3C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3024" y="1529226"/>
            <a:ext cx="1880532" cy="940266"/>
          </a:xfrm>
          <a:prstGeom prst="rect">
            <a:avLst/>
          </a:prstGeom>
        </p:spPr>
      </p:pic>
      <p:sp>
        <p:nvSpPr>
          <p:cNvPr id="20" name="TextBox 19">
            <a:extLst>
              <a:ext uri="{FF2B5EF4-FFF2-40B4-BE49-F238E27FC236}">
                <a16:creationId xmlns:a16="http://schemas.microsoft.com/office/drawing/2014/main" id="{3F2D9484-A9AA-33AD-14E2-FBCB632733A0}"/>
              </a:ext>
            </a:extLst>
          </p:cNvPr>
          <p:cNvSpPr txBox="1"/>
          <p:nvPr/>
        </p:nvSpPr>
        <p:spPr>
          <a:xfrm>
            <a:off x="6133440" y="1322387"/>
            <a:ext cx="2863986" cy="4554537"/>
          </a:xfrm>
          <a:prstGeom prst="rect">
            <a:avLst/>
          </a:prstGeom>
          <a:noFill/>
          <a:ln w="63500">
            <a:solidFill>
              <a:schemeClr val="accent1">
                <a:lumMod val="75000"/>
              </a:schemeClr>
            </a:solidFill>
          </a:ln>
        </p:spPr>
        <p:txBody>
          <a:bodyPr wrap="square" lIns="180000" tIns="720000" rIns="180000" bIns="180000"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endParaRPr kumimoji="0" lang="en-GB" sz="1500" b="1"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110000"/>
              </a:lnSpc>
              <a:spcBef>
                <a:spcPts val="0"/>
              </a:spcBef>
              <a:spcAft>
                <a:spcPts val="300"/>
              </a:spcAft>
              <a:buClrTx/>
              <a:buSzTx/>
              <a:buFontTx/>
              <a:buNone/>
              <a:tabLst/>
              <a:defRPr/>
            </a:pPr>
            <a:endParaRPr lang="en-GB" sz="1500" b="1" dirty="0">
              <a:solidFill>
                <a:schemeClr val="bg1"/>
              </a:solidFill>
            </a:endParaRP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a:ln>
                  <a:noFill/>
                </a:ln>
                <a:solidFill>
                  <a:schemeClr val="bg1"/>
                </a:solidFill>
                <a:effectLst/>
                <a:uLnTx/>
                <a:uFillTx/>
                <a:ea typeface="+mn-ea"/>
                <a:cs typeface="+mn-cs"/>
              </a:rPr>
              <a:t>Lorem ipsum sit</a:t>
            </a:r>
            <a:endParaRPr kumimoji="0" lang="en-GB" sz="1000" b="0" i="0" u="none" strike="noStrike" kern="1200" cap="none" spc="0" normalizeH="0" baseline="0" noProof="0" dirty="0">
              <a:ln>
                <a:noFill/>
              </a:ln>
              <a:solidFill>
                <a:schemeClr val="accent1"/>
              </a:solidFill>
              <a:effectLst/>
              <a:uLnTx/>
              <a:uFillTx/>
              <a:ea typeface="+mn-ea"/>
              <a:cs typeface="+mn-cs"/>
            </a:endParaRPr>
          </a:p>
        </p:txBody>
      </p:sp>
      <p:sp>
        <p:nvSpPr>
          <p:cNvPr id="21" name="TextBox 20">
            <a:extLst>
              <a:ext uri="{FF2B5EF4-FFF2-40B4-BE49-F238E27FC236}">
                <a16:creationId xmlns:a16="http://schemas.microsoft.com/office/drawing/2014/main" id="{83BF611D-D959-87CE-9F31-0E531CC7E044}"/>
              </a:ext>
            </a:extLst>
          </p:cNvPr>
          <p:cNvSpPr txBox="1"/>
          <p:nvPr/>
        </p:nvSpPr>
        <p:spPr>
          <a:xfrm>
            <a:off x="9116718" y="1322387"/>
            <a:ext cx="2863986" cy="4554537"/>
          </a:xfrm>
          <a:prstGeom prst="rect">
            <a:avLst/>
          </a:prstGeom>
          <a:noFill/>
          <a:ln w="63500">
            <a:solidFill>
              <a:schemeClr val="accent1">
                <a:lumMod val="50000"/>
              </a:schemeClr>
            </a:solidFill>
          </a:ln>
        </p:spPr>
        <p:txBody>
          <a:bodyPr wrap="square" lIns="180000" tIns="720000" rIns="180000" bIns="180000" rtlCol="0">
            <a:no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endParaRPr kumimoji="0" lang="en-GB" sz="1500" b="1"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110000"/>
              </a:lnSpc>
              <a:spcBef>
                <a:spcPts val="0"/>
              </a:spcBef>
              <a:spcAft>
                <a:spcPts val="300"/>
              </a:spcAft>
              <a:buClrTx/>
              <a:buSzTx/>
              <a:buFontTx/>
              <a:buNone/>
              <a:tabLst/>
              <a:defRPr/>
            </a:pPr>
            <a:endParaRPr lang="en-GB" sz="1500" b="1" dirty="0">
              <a:solidFill>
                <a:schemeClr val="bg1"/>
              </a:solidFill>
            </a:endParaRPr>
          </a:p>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a:ln>
                  <a:noFill/>
                </a:ln>
                <a:solidFill>
                  <a:schemeClr val="bg1"/>
                </a:solidFill>
                <a:effectLst/>
                <a:uLnTx/>
                <a:uFillTx/>
                <a:ea typeface="+mn-ea"/>
                <a:cs typeface="+mn-cs"/>
              </a:rPr>
              <a:t>Lorem ipsum sit</a:t>
            </a:r>
            <a:endParaRPr kumimoji="0" lang="en-GB" sz="1000" b="0" i="0" u="none" strike="noStrike" kern="1200" cap="none" spc="0" normalizeH="0" baseline="0" noProof="0" dirty="0">
              <a:ln>
                <a:noFill/>
              </a:ln>
              <a:solidFill>
                <a:schemeClr val="accent1"/>
              </a:solidFill>
              <a:effectLst/>
              <a:uLnTx/>
              <a:uFillTx/>
              <a:ea typeface="+mn-ea"/>
              <a:cs typeface="+mn-cs"/>
            </a:endParaRPr>
          </a:p>
        </p:txBody>
      </p:sp>
      <p:pic>
        <p:nvPicPr>
          <p:cNvPr id="23" name="Picture 22" descr="A red maple leaf on a white background&#10;&#10;AI-generated content may be incorrect.">
            <a:extLst>
              <a:ext uri="{FF2B5EF4-FFF2-40B4-BE49-F238E27FC236}">
                <a16:creationId xmlns:a16="http://schemas.microsoft.com/office/drawing/2014/main" id="{696FFEC7-EF88-EEE8-DB9E-591D271A7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010" y="1514215"/>
            <a:ext cx="2024064" cy="1040607"/>
          </a:xfrm>
          <a:prstGeom prst="rect">
            <a:avLst/>
          </a:prstGeom>
        </p:spPr>
      </p:pic>
      <p:graphicFrame>
        <p:nvGraphicFramePr>
          <p:cNvPr id="24" name="Table 23">
            <a:extLst>
              <a:ext uri="{FF2B5EF4-FFF2-40B4-BE49-F238E27FC236}">
                <a16:creationId xmlns:a16="http://schemas.microsoft.com/office/drawing/2014/main" id="{C42DCE46-A80D-2F50-82B6-969745F56BE1}"/>
              </a:ext>
            </a:extLst>
          </p:cNvPr>
          <p:cNvGraphicFramePr>
            <a:graphicFrameLocks noGrp="1"/>
          </p:cNvGraphicFramePr>
          <p:nvPr>
            <p:extLst>
              <p:ext uri="{D42A27DB-BD31-4B8C-83A1-F6EECF244321}">
                <p14:modId xmlns:p14="http://schemas.microsoft.com/office/powerpoint/2010/main" val="2972006707"/>
              </p:ext>
            </p:extLst>
          </p:nvPr>
        </p:nvGraphicFramePr>
        <p:xfrm>
          <a:off x="6292557" y="2659526"/>
          <a:ext cx="2592969" cy="2225040"/>
        </p:xfrm>
        <a:graphic>
          <a:graphicData uri="http://schemas.openxmlformats.org/drawingml/2006/table">
            <a:tbl>
              <a:tblPr firstRow="1" bandRow="1">
                <a:tableStyleId>{2D5ABB26-0587-4C30-8999-92F81FD0307C}</a:tableStyleId>
              </a:tblPr>
              <a:tblGrid>
                <a:gridCol w="950992">
                  <a:extLst>
                    <a:ext uri="{9D8B030D-6E8A-4147-A177-3AD203B41FA5}">
                      <a16:colId xmlns:a16="http://schemas.microsoft.com/office/drawing/2014/main" val="2752883464"/>
                    </a:ext>
                  </a:extLst>
                </a:gridCol>
                <a:gridCol w="706272">
                  <a:extLst>
                    <a:ext uri="{9D8B030D-6E8A-4147-A177-3AD203B41FA5}">
                      <a16:colId xmlns:a16="http://schemas.microsoft.com/office/drawing/2014/main" val="3414789836"/>
                    </a:ext>
                  </a:extLst>
                </a:gridCol>
                <a:gridCol w="935705">
                  <a:extLst>
                    <a:ext uri="{9D8B030D-6E8A-4147-A177-3AD203B41FA5}">
                      <a16:colId xmlns:a16="http://schemas.microsoft.com/office/drawing/2014/main" val="2493075654"/>
                    </a:ext>
                  </a:extLst>
                </a:gridCol>
              </a:tblGrid>
              <a:tr h="370840">
                <a:tc>
                  <a:txBody>
                    <a:bodyPr/>
                    <a:lstStyle/>
                    <a:p>
                      <a:r>
                        <a:rPr lang="en-AU" sz="1500" b="1" dirty="0"/>
                        <a:t>Province</a:t>
                      </a:r>
                    </a:p>
                  </a:txBody>
                  <a:tcPr>
                    <a:lnR w="12700" cap="flat" cmpd="sng" algn="ctr">
                      <a:solidFill>
                        <a:schemeClr val="bg2">
                          <a:lumMod val="90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a:txBody>
                    <a:bodyPr/>
                    <a:lstStyle/>
                    <a:p>
                      <a:r>
                        <a:rPr lang="en-AU" sz="1500" b="1" dirty="0"/>
                        <a:t>Sector</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a:txBody>
                    <a:bodyPr/>
                    <a:lstStyle/>
                    <a:p>
                      <a:r>
                        <a:rPr lang="en-AU" sz="1500" b="1" dirty="0"/>
                        <a:t>ILP (bp)</a:t>
                      </a:r>
                    </a:p>
                  </a:txBody>
                  <a:tcPr>
                    <a:lnL w="12700" cap="flat" cmpd="sng" algn="ctr">
                      <a:solidFill>
                        <a:schemeClr val="bg2">
                          <a:lumMod val="90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946232132"/>
                  </a:ext>
                </a:extLst>
              </a:tr>
              <a:tr h="370840">
                <a:tc>
                  <a:txBody>
                    <a:bodyPr/>
                    <a:lstStyle/>
                    <a:p>
                      <a:r>
                        <a:rPr lang="en-AU" sz="1500" b="1" dirty="0"/>
                        <a:t>Alberta</a:t>
                      </a:r>
                    </a:p>
                  </a:txBody>
                  <a:tcPr>
                    <a:lnR w="12700" cap="flat" cmpd="sng" algn="ctr">
                      <a:solidFill>
                        <a:schemeClr val="bg2">
                          <a:lumMod val="9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a:txBody>
                    <a:bodyPr/>
                    <a:lstStyle/>
                    <a:p>
                      <a:r>
                        <a:rPr lang="en-AU" sz="1200" dirty="0"/>
                        <a:t>WC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a:txBody>
                    <a:bodyPr/>
                    <a:lstStyle/>
                    <a:p>
                      <a:r>
                        <a:rPr lang="en-AU" sz="1200" dirty="0"/>
                        <a:t>~160</a:t>
                      </a:r>
                    </a:p>
                  </a:txBody>
                  <a:tcPr>
                    <a:lnL w="12700" cap="flat" cmpd="sng" algn="ctr">
                      <a:solidFill>
                        <a:schemeClr val="bg2">
                          <a:lumMod val="90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4023763880"/>
                  </a:ext>
                </a:extLst>
              </a:tr>
              <a:tr h="370840">
                <a:tc>
                  <a:txBody>
                    <a:bodyPr/>
                    <a:lstStyle/>
                    <a:p>
                      <a:r>
                        <a:rPr lang="en-AU" sz="1500" b="1" dirty="0"/>
                        <a:t>B.C.</a:t>
                      </a:r>
                    </a:p>
                  </a:txBody>
                  <a:tcPr>
                    <a:lnR w="12700" cap="flat" cmpd="sng" algn="ctr">
                      <a:solidFill>
                        <a:schemeClr val="bg2">
                          <a:lumMod val="90000"/>
                        </a:schemeClr>
                      </a:solidFill>
                      <a:prstDash val="solid"/>
                      <a:round/>
                      <a:headEnd type="none" w="med" len="med"/>
                      <a:tailEnd type="none" w="med" len="med"/>
                    </a:lnR>
                  </a:tcPr>
                </a:tc>
                <a:tc>
                  <a:txBody>
                    <a:bodyPr/>
                    <a:lstStyle/>
                    <a:p>
                      <a:r>
                        <a:rPr lang="en-AU" sz="1200" dirty="0"/>
                        <a:t>WC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r>
                        <a:rPr lang="en-AU" sz="1200" dirty="0"/>
                        <a:t>~160</a:t>
                      </a:r>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201175733"/>
                  </a:ext>
                </a:extLst>
              </a:tr>
              <a:tr h="370840">
                <a:tc>
                  <a:txBody>
                    <a:bodyPr/>
                    <a:lstStyle/>
                    <a:p>
                      <a:r>
                        <a:rPr lang="en-AU" sz="1500" b="1" dirty="0"/>
                        <a:t>Ontario</a:t>
                      </a:r>
                    </a:p>
                  </a:txBody>
                  <a:tcPr>
                    <a:lnR w="12700" cap="flat" cmpd="sng" algn="ctr">
                      <a:solidFill>
                        <a:schemeClr val="bg2">
                          <a:lumMod val="90000"/>
                        </a:schemeClr>
                      </a:solidFill>
                      <a:prstDash val="solid"/>
                      <a:round/>
                      <a:headEnd type="none" w="med" len="med"/>
                      <a:tailEnd type="none" w="med" len="med"/>
                    </a:lnR>
                  </a:tcPr>
                </a:tc>
                <a:tc>
                  <a:txBody>
                    <a:bodyPr/>
                    <a:lstStyle/>
                    <a:p>
                      <a:r>
                        <a:rPr lang="en-AU" sz="1200" dirty="0"/>
                        <a:t>WC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r>
                        <a:rPr lang="en-AU" sz="1200" dirty="0"/>
                        <a:t>~160</a:t>
                      </a:r>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034591698"/>
                  </a:ext>
                </a:extLst>
              </a:tr>
              <a:tr h="370840">
                <a:tc>
                  <a:txBody>
                    <a:bodyPr/>
                    <a:lstStyle/>
                    <a:p>
                      <a:r>
                        <a:rPr lang="en-AU" sz="1500" b="1" dirty="0"/>
                        <a:t>Quebec</a:t>
                      </a:r>
                    </a:p>
                  </a:txBody>
                  <a:tcPr>
                    <a:lnR w="12700" cap="flat" cmpd="sng" algn="ctr">
                      <a:solidFill>
                        <a:schemeClr val="bg2">
                          <a:lumMod val="90000"/>
                        </a:schemeClr>
                      </a:solidFill>
                      <a:prstDash val="solid"/>
                      <a:round/>
                      <a:headEnd type="none" w="med" len="med"/>
                      <a:tailEnd type="none" w="med" len="med"/>
                    </a:lnR>
                  </a:tcPr>
                </a:tc>
                <a:tc>
                  <a:txBody>
                    <a:bodyPr/>
                    <a:lstStyle/>
                    <a:p>
                      <a:r>
                        <a:rPr lang="en-AU" sz="1200" dirty="0"/>
                        <a:t>WC</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r>
                        <a:rPr lang="en-AU" sz="1200" dirty="0"/>
                        <a:t>~160</a:t>
                      </a:r>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429502467"/>
                  </a:ext>
                </a:extLst>
              </a:tr>
              <a:tr h="370840">
                <a:tc>
                  <a:txBody>
                    <a:bodyPr/>
                    <a:lstStyle/>
                    <a:p>
                      <a:endParaRPr lang="en-AU" sz="1000" dirty="0"/>
                    </a:p>
                  </a:txBody>
                  <a:tcPr/>
                </a:tc>
                <a:tc>
                  <a:txBody>
                    <a:bodyPr/>
                    <a:lstStyle/>
                    <a:p>
                      <a:endParaRPr lang="en-AU" sz="1000" dirty="0"/>
                    </a:p>
                  </a:txBody>
                  <a:tcPr/>
                </a:tc>
                <a:tc>
                  <a:txBody>
                    <a:bodyPr/>
                    <a:lstStyle/>
                    <a:p>
                      <a:endParaRPr lang="en-AU" sz="1000" dirty="0"/>
                    </a:p>
                  </a:txBody>
                  <a:tcPr/>
                </a:tc>
                <a:extLst>
                  <a:ext uri="{0D108BD9-81ED-4DB2-BD59-A6C34878D82A}">
                    <a16:rowId xmlns:a16="http://schemas.microsoft.com/office/drawing/2014/main" val="2043984863"/>
                  </a:ext>
                </a:extLst>
              </a:tr>
            </a:tbl>
          </a:graphicData>
        </a:graphic>
      </p:graphicFrame>
      <p:pic>
        <p:nvPicPr>
          <p:cNvPr id="26" name="Picture 25" descr="A flag with a cross with Great Britain in the background&#10;&#10;AI-generated content may be incorrect.">
            <a:extLst>
              <a:ext uri="{FF2B5EF4-FFF2-40B4-BE49-F238E27FC236}">
                <a16:creationId xmlns:a16="http://schemas.microsoft.com/office/drawing/2014/main" id="{31F6D4F3-225F-8045-3CE7-011C01F0F8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7827" y="1529226"/>
            <a:ext cx="1809750" cy="1025596"/>
          </a:xfrm>
          <a:prstGeom prst="rect">
            <a:avLst/>
          </a:prstGeom>
        </p:spPr>
      </p:pic>
      <p:graphicFrame>
        <p:nvGraphicFramePr>
          <p:cNvPr id="27" name="Table 26">
            <a:extLst>
              <a:ext uri="{FF2B5EF4-FFF2-40B4-BE49-F238E27FC236}">
                <a16:creationId xmlns:a16="http://schemas.microsoft.com/office/drawing/2014/main" id="{57515891-724F-854A-CABC-7403303D06A5}"/>
              </a:ext>
            </a:extLst>
          </p:cNvPr>
          <p:cNvGraphicFramePr>
            <a:graphicFrameLocks noGrp="1"/>
          </p:cNvGraphicFramePr>
          <p:nvPr>
            <p:extLst>
              <p:ext uri="{D42A27DB-BD31-4B8C-83A1-F6EECF244321}">
                <p14:modId xmlns:p14="http://schemas.microsoft.com/office/powerpoint/2010/main" val="1092167930"/>
              </p:ext>
            </p:extLst>
          </p:nvPr>
        </p:nvGraphicFramePr>
        <p:xfrm>
          <a:off x="9256595" y="2659526"/>
          <a:ext cx="2627430" cy="2936240"/>
        </p:xfrm>
        <a:graphic>
          <a:graphicData uri="http://schemas.openxmlformats.org/drawingml/2006/table">
            <a:tbl>
              <a:tblPr firstRow="1" bandRow="1">
                <a:tableStyleId>{2D5ABB26-0587-4C30-8999-92F81FD0307C}</a:tableStyleId>
              </a:tblPr>
              <a:tblGrid>
                <a:gridCol w="842748">
                  <a:extLst>
                    <a:ext uri="{9D8B030D-6E8A-4147-A177-3AD203B41FA5}">
                      <a16:colId xmlns:a16="http://schemas.microsoft.com/office/drawing/2014/main" val="2752883464"/>
                    </a:ext>
                  </a:extLst>
                </a:gridCol>
                <a:gridCol w="982639">
                  <a:extLst>
                    <a:ext uri="{9D8B030D-6E8A-4147-A177-3AD203B41FA5}">
                      <a16:colId xmlns:a16="http://schemas.microsoft.com/office/drawing/2014/main" val="3414789836"/>
                    </a:ext>
                  </a:extLst>
                </a:gridCol>
                <a:gridCol w="802043">
                  <a:extLst>
                    <a:ext uri="{9D8B030D-6E8A-4147-A177-3AD203B41FA5}">
                      <a16:colId xmlns:a16="http://schemas.microsoft.com/office/drawing/2014/main" val="2493075654"/>
                    </a:ext>
                  </a:extLst>
                </a:gridCol>
              </a:tblGrid>
              <a:tr h="370840">
                <a:tc>
                  <a:txBody>
                    <a:bodyPr/>
                    <a:lstStyle/>
                    <a:p>
                      <a:r>
                        <a:rPr lang="en-AU" sz="1500" b="1" dirty="0"/>
                        <a:t>Insurer</a:t>
                      </a:r>
                    </a:p>
                  </a:txBody>
                  <a:tcPr>
                    <a:lnR w="12700" cap="flat" cmpd="sng" algn="ctr">
                      <a:solidFill>
                        <a:schemeClr val="bg2">
                          <a:lumMod val="9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tc>
                  <a:txBody>
                    <a:bodyPr/>
                    <a:lstStyle/>
                    <a:p>
                      <a:r>
                        <a:rPr lang="en-AU" sz="1500" b="1" dirty="0"/>
                        <a:t>Product</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tcPr>
                </a:tc>
                <a:tc>
                  <a:txBody>
                    <a:bodyPr/>
                    <a:lstStyle/>
                    <a:p>
                      <a:r>
                        <a:rPr lang="en-AU" sz="1500" b="1" dirty="0"/>
                        <a:t>ILP (bp)</a:t>
                      </a:r>
                    </a:p>
                  </a:txBody>
                  <a:tcPr>
                    <a:lnL w="12700" cap="flat" cmpd="sng" algn="ctr">
                      <a:solidFill>
                        <a:schemeClr val="bg2">
                          <a:lumMod val="90000"/>
                        </a:schemeClr>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46232132"/>
                  </a:ext>
                </a:extLst>
              </a:tr>
              <a:tr h="370840">
                <a:tc>
                  <a:txBody>
                    <a:bodyPr/>
                    <a:lstStyle/>
                    <a:p>
                      <a:r>
                        <a:rPr lang="en-AU" sz="1500" b="1" dirty="0"/>
                        <a:t>Aviva</a:t>
                      </a:r>
                      <a:br>
                        <a:rPr lang="en-AU" sz="1500" b="1" dirty="0"/>
                      </a:br>
                      <a:r>
                        <a:rPr lang="en-AU" sz="1500" b="1" dirty="0"/>
                        <a:t>(Life)</a:t>
                      </a:r>
                    </a:p>
                  </a:txBody>
                  <a:tcPr>
                    <a:lnR w="12700" cap="flat" cmpd="sng" algn="ctr">
                      <a:solidFill>
                        <a:schemeClr val="bg2">
                          <a:lumMod val="9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tcPr>
                </a:tc>
                <a:tc>
                  <a:txBody>
                    <a:bodyPr/>
                    <a:lstStyle/>
                    <a:p>
                      <a:r>
                        <a:rPr lang="en-AU" sz="1200" dirty="0"/>
                        <a:t>Annuities</a:t>
                      </a:r>
                    </a:p>
                    <a:p>
                      <a:r>
                        <a:rPr lang="en-AU" sz="1200" dirty="0"/>
                        <a:t>With-profits</a:t>
                      </a:r>
                      <a:br>
                        <a:rPr lang="en-AU" sz="1200" dirty="0"/>
                      </a:br>
                      <a:r>
                        <a:rPr lang="en-AU" sz="1200" dirty="0"/>
                        <a:t>Protection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tcPr>
                </a:tc>
                <a:tc>
                  <a:txBody>
                    <a:bodyPr/>
                    <a:lstStyle/>
                    <a:p>
                      <a:r>
                        <a:rPr lang="en-AU" sz="1200" dirty="0"/>
                        <a:t>~170-180</a:t>
                      </a:r>
                      <a:br>
                        <a:rPr lang="en-AU" sz="1200" dirty="0"/>
                      </a:br>
                      <a:r>
                        <a:rPr lang="en-AU" sz="1200" dirty="0"/>
                        <a:t>~30-40</a:t>
                      </a:r>
                      <a:br>
                        <a:rPr lang="en-AU" sz="1200" dirty="0"/>
                      </a:br>
                      <a:r>
                        <a:rPr lang="en-AU" sz="1200" dirty="0"/>
                        <a:t>~20-30</a:t>
                      </a:r>
                    </a:p>
                  </a:txBody>
                  <a:tcPr>
                    <a:lnL w="12700" cap="flat" cmpd="sng" algn="ctr">
                      <a:solidFill>
                        <a:schemeClr val="bg2">
                          <a:lumMod val="90000"/>
                        </a:schemeClr>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4023763880"/>
                  </a:ext>
                </a:extLst>
              </a:tr>
              <a:tr h="370840">
                <a:tc>
                  <a:txBody>
                    <a:bodyPr/>
                    <a:lstStyle/>
                    <a:p>
                      <a:r>
                        <a:rPr lang="en-AU" sz="1500" b="1" dirty="0"/>
                        <a:t>L&amp;G</a:t>
                      </a:r>
                      <a:br>
                        <a:rPr lang="en-AU" sz="1500" b="1" dirty="0"/>
                      </a:br>
                      <a:r>
                        <a:rPr lang="en-AU" sz="1500" b="1" dirty="0"/>
                        <a:t>(Life)</a:t>
                      </a:r>
                    </a:p>
                  </a:txBody>
                  <a:tcPr>
                    <a:lnR w="12700" cap="flat" cmpd="sng" algn="ctr">
                      <a:solidFill>
                        <a:schemeClr val="bg2">
                          <a:lumMod val="90000"/>
                        </a:schemeClr>
                      </a:solidFill>
                      <a:prstDash val="solid"/>
                      <a:round/>
                      <a:headEnd type="none" w="med" len="med"/>
                      <a:tailEnd type="none" w="med" len="med"/>
                    </a:lnR>
                  </a:tcPr>
                </a:tc>
                <a:tc>
                  <a:txBody>
                    <a:bodyPr/>
                    <a:lstStyle/>
                    <a:p>
                      <a:r>
                        <a:rPr lang="en-AU" sz="1200" dirty="0"/>
                        <a:t>Annuities</a:t>
                      </a:r>
                      <a:br>
                        <a:rPr lang="en-AU" sz="1200" dirty="0"/>
                      </a:br>
                      <a:r>
                        <a:rPr lang="en-AU" sz="1200" dirty="0"/>
                        <a:t>Protection</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r>
                        <a:rPr lang="en-AU" sz="1200" dirty="0"/>
                        <a:t>~160</a:t>
                      </a:r>
                      <a:br>
                        <a:rPr lang="en-AU" sz="1200" dirty="0"/>
                      </a:br>
                      <a:r>
                        <a:rPr lang="en-AU" sz="1200" dirty="0"/>
                        <a:t>~80</a:t>
                      </a:r>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201175733"/>
                  </a:ext>
                </a:extLst>
              </a:tr>
              <a:tr h="370840">
                <a:tc>
                  <a:txBody>
                    <a:bodyPr/>
                    <a:lstStyle/>
                    <a:p>
                      <a:r>
                        <a:rPr lang="en-AU" sz="1500" b="1" dirty="0"/>
                        <a:t>Phoenix </a:t>
                      </a:r>
                      <a:br>
                        <a:rPr lang="en-AU" sz="1500" b="1" dirty="0"/>
                      </a:br>
                      <a:r>
                        <a:rPr lang="en-AU" sz="1500" b="1" dirty="0"/>
                        <a:t>(Life)</a:t>
                      </a:r>
                    </a:p>
                  </a:txBody>
                  <a:tcPr>
                    <a:lnR w="12700" cap="flat" cmpd="sng" algn="ctr">
                      <a:solidFill>
                        <a:schemeClr val="bg2">
                          <a:lumMod val="90000"/>
                        </a:schemeClr>
                      </a:solidFill>
                      <a:prstDash val="solid"/>
                      <a:round/>
                      <a:headEnd type="none" w="med" len="med"/>
                      <a:tailEnd type="none" w="med" len="med"/>
                    </a:lnR>
                  </a:tcPr>
                </a:tc>
                <a:tc>
                  <a:txBody>
                    <a:bodyPr/>
                    <a:lstStyle/>
                    <a:p>
                      <a:r>
                        <a:rPr lang="en-AU" sz="1200" dirty="0"/>
                        <a:t>Annuities</a:t>
                      </a:r>
                      <a:br>
                        <a:rPr lang="en-AU" sz="1200" dirty="0"/>
                      </a:br>
                      <a:r>
                        <a:rPr lang="en-AU" sz="1200" dirty="0"/>
                        <a:t>With-profits (liquid)</a:t>
                      </a:r>
                      <a:br>
                        <a:rPr lang="en-AU" sz="1200" dirty="0"/>
                      </a:br>
                      <a:r>
                        <a:rPr lang="en-AU" sz="1200" dirty="0"/>
                        <a:t>With-profits</a:t>
                      </a:r>
                      <a:br>
                        <a:rPr lang="en-AU" sz="1200" dirty="0"/>
                      </a:br>
                      <a:r>
                        <a:rPr lang="en-AU" sz="1200" dirty="0"/>
                        <a:t>(illiquid)</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tcPr>
                </a:tc>
                <a:tc>
                  <a:txBody>
                    <a:bodyPr/>
                    <a:lstStyle/>
                    <a:p>
                      <a:r>
                        <a:rPr lang="en-AU" sz="1200" dirty="0"/>
                        <a:t>169</a:t>
                      </a:r>
                      <a:br>
                        <a:rPr lang="en-AU" sz="1200" dirty="0"/>
                      </a:br>
                      <a:r>
                        <a:rPr lang="en-AU" sz="1200" dirty="0"/>
                        <a:t>20</a:t>
                      </a:r>
                      <a:br>
                        <a:rPr lang="en-AU" sz="1200" dirty="0"/>
                      </a:br>
                      <a:br>
                        <a:rPr lang="en-AU" sz="1200" dirty="0"/>
                      </a:br>
                      <a:r>
                        <a:rPr lang="en-AU" sz="1200" dirty="0"/>
                        <a:t>104-169</a:t>
                      </a:r>
                    </a:p>
                  </a:txBody>
                  <a:tcPr>
                    <a:lnL w="12700"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034591698"/>
                  </a:ext>
                </a:extLst>
              </a:tr>
              <a:tr h="370840">
                <a:tc>
                  <a:txBody>
                    <a:bodyPr/>
                    <a:lstStyle/>
                    <a:p>
                      <a:endParaRPr lang="en-AU" sz="1000" dirty="0"/>
                    </a:p>
                  </a:txBody>
                  <a:tcPr/>
                </a:tc>
                <a:tc>
                  <a:txBody>
                    <a:bodyPr/>
                    <a:lstStyle/>
                    <a:p>
                      <a:endParaRPr lang="en-AU" sz="1000" dirty="0"/>
                    </a:p>
                  </a:txBody>
                  <a:tcPr/>
                </a:tc>
                <a:tc>
                  <a:txBody>
                    <a:bodyPr/>
                    <a:lstStyle/>
                    <a:p>
                      <a:endParaRPr lang="en-AU" sz="1000" dirty="0"/>
                    </a:p>
                  </a:txBody>
                  <a:tcPr/>
                </a:tc>
                <a:extLst>
                  <a:ext uri="{0D108BD9-81ED-4DB2-BD59-A6C34878D82A}">
                    <a16:rowId xmlns:a16="http://schemas.microsoft.com/office/drawing/2014/main" val="2043984863"/>
                  </a:ext>
                </a:extLst>
              </a:tr>
            </a:tbl>
          </a:graphicData>
        </a:graphic>
      </p:graphicFrame>
    </p:spTree>
    <p:extLst>
      <p:ext uri="{BB962C8B-B14F-4D97-AF65-F5344CB8AC3E}">
        <p14:creationId xmlns:p14="http://schemas.microsoft.com/office/powerpoint/2010/main" val="2970428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0774A-1087-7717-9ACD-1928C97C27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BEC56-B96A-B2E1-2563-3EE6526C7DBD}"/>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EDD40642-DADE-D3BE-0ADE-DF803360E1DD}"/>
              </a:ext>
            </a:extLst>
          </p:cNvPr>
          <p:cNvSpPr>
            <a:spLocks noGrp="1"/>
          </p:cNvSpPr>
          <p:nvPr>
            <p:ph type="body" sz="quarter" idx="10"/>
          </p:nvPr>
        </p:nvSpPr>
        <p:spPr/>
        <p:txBody>
          <a:bodyPr/>
          <a:lstStyle/>
          <a:p>
            <a:r>
              <a:rPr lang="en-US" dirty="0"/>
              <a:t>05</a:t>
            </a:r>
          </a:p>
        </p:txBody>
      </p:sp>
      <p:sp>
        <p:nvSpPr>
          <p:cNvPr id="4" name="Footer Placeholder 4">
            <a:extLst>
              <a:ext uri="{FF2B5EF4-FFF2-40B4-BE49-F238E27FC236}">
                <a16:creationId xmlns:a16="http://schemas.microsoft.com/office/drawing/2014/main" id="{7A5697FC-C749-4EFC-7FDA-7DB74F25929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1625961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57CBF-7CA0-0A56-6F28-633958777D31}"/>
              </a:ext>
            </a:extLst>
          </p:cNvPr>
          <p:cNvSpPr>
            <a:spLocks noGrp="1"/>
          </p:cNvSpPr>
          <p:nvPr>
            <p:ph type="title"/>
          </p:nvPr>
        </p:nvSpPr>
        <p:spPr/>
        <p:txBody>
          <a:bodyPr/>
          <a:lstStyle/>
          <a:p>
            <a:r>
              <a:rPr lang="en-US" dirty="0"/>
              <a:t>Conclusion</a:t>
            </a:r>
          </a:p>
        </p:txBody>
      </p:sp>
      <p:sp>
        <p:nvSpPr>
          <p:cNvPr id="4" name="Content Placeholder 3">
            <a:extLst>
              <a:ext uri="{FF2B5EF4-FFF2-40B4-BE49-F238E27FC236}">
                <a16:creationId xmlns:a16="http://schemas.microsoft.com/office/drawing/2014/main" id="{12F98457-76D4-3045-A800-E87E0869B164}"/>
              </a:ext>
            </a:extLst>
          </p:cNvPr>
          <p:cNvSpPr>
            <a:spLocks noGrp="1"/>
          </p:cNvSpPr>
          <p:nvPr>
            <p:ph idx="1"/>
          </p:nvPr>
        </p:nvSpPr>
        <p:spPr>
          <a:xfrm>
            <a:off x="352424" y="1493113"/>
            <a:ext cx="5100639" cy="4351338"/>
          </a:xfrm>
        </p:spPr>
        <p:txBody>
          <a:bodyPr/>
          <a:lstStyle/>
          <a:p>
            <a:pPr lvl="2"/>
            <a:endParaRPr lang="en-US" dirty="0"/>
          </a:p>
          <a:p>
            <a:pPr lvl="2">
              <a:spcAft>
                <a:spcPts val="600"/>
              </a:spcAft>
            </a:pPr>
            <a:r>
              <a:rPr lang="en-US" dirty="0"/>
              <a:t>Illiquidity premium (ILP) is considered appropriate for public sector schemes.</a:t>
            </a:r>
          </a:p>
          <a:p>
            <a:pPr lvl="2">
              <a:spcAft>
                <a:spcPts val="600"/>
              </a:spcAft>
            </a:pPr>
            <a:r>
              <a:rPr lang="en-US" dirty="0"/>
              <a:t>Inclusion of ILP supports long term financial sustainability by reducing asset liability mismatch during distressed markets.</a:t>
            </a:r>
          </a:p>
          <a:p>
            <a:pPr lvl="2">
              <a:spcAft>
                <a:spcPts val="600"/>
              </a:spcAft>
            </a:pPr>
            <a:r>
              <a:rPr lang="en-US" dirty="0"/>
              <a:t>The Credit Default Swap and Guaranteed Bond methods offer simple estimation approaches and are currently considered by some schemes in Australia and New Zealand.</a:t>
            </a:r>
          </a:p>
          <a:p>
            <a:pPr lvl="2">
              <a:spcAft>
                <a:spcPts val="600"/>
              </a:spcAft>
            </a:pPr>
            <a:r>
              <a:rPr lang="en-US" dirty="0"/>
              <a:t>ILP is likely not re-estimated annually. For example, it could be reviewed every 3-years. Updates could also be triggered by significant market changes.</a:t>
            </a:r>
          </a:p>
          <a:p>
            <a:pPr lvl="2"/>
            <a:endParaRPr lang="en-US" dirty="0"/>
          </a:p>
          <a:p>
            <a:pPr lvl="2"/>
            <a:endParaRPr lang="en-US" dirty="0"/>
          </a:p>
          <a:p>
            <a:pPr lvl="2"/>
            <a:endParaRPr lang="en-US" dirty="0"/>
          </a:p>
          <a:p>
            <a:pPr lvl="2"/>
            <a:endParaRPr lang="en-US" dirty="0"/>
          </a:p>
        </p:txBody>
      </p:sp>
      <p:sp>
        <p:nvSpPr>
          <p:cNvPr id="5" name="Slide Number Placeholder 4">
            <a:extLst>
              <a:ext uri="{FF2B5EF4-FFF2-40B4-BE49-F238E27FC236}">
                <a16:creationId xmlns:a16="http://schemas.microsoft.com/office/drawing/2014/main" id="{3C2B1F90-91EE-E1EB-8D5A-0B2FDDC19B11}"/>
              </a:ext>
            </a:extLst>
          </p:cNvPr>
          <p:cNvSpPr>
            <a:spLocks noGrp="1"/>
          </p:cNvSpPr>
          <p:nvPr>
            <p:ph type="sldNum" sz="quarter" idx="12"/>
          </p:nvPr>
        </p:nvSpPr>
        <p:spPr/>
        <p:txBody>
          <a:bodyPr/>
          <a:lstStyle/>
          <a:p>
            <a:fld id="{741AFF56-1126-4107-9C02-BC0EFBF16431}" type="slidenum">
              <a:rPr lang="en-GB" smtClean="0"/>
              <a:pPr/>
              <a:t>23</a:t>
            </a:fld>
            <a:endParaRPr lang="en-GB" dirty="0"/>
          </a:p>
        </p:txBody>
      </p:sp>
      <p:sp>
        <p:nvSpPr>
          <p:cNvPr id="2" name="Footer Placeholder 4">
            <a:extLst>
              <a:ext uri="{FF2B5EF4-FFF2-40B4-BE49-F238E27FC236}">
                <a16:creationId xmlns:a16="http://schemas.microsoft.com/office/drawing/2014/main" id="{37CE5CA2-F18E-5F30-BE5E-28AAC6CB15B3}"/>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pic>
        <p:nvPicPr>
          <p:cNvPr id="10" name="Picture Placeholder 9" descr="A dog on a dock next to a person in a wheelchair&#10;&#10;AI-generated content may be incorrect.">
            <a:extLst>
              <a:ext uri="{FF2B5EF4-FFF2-40B4-BE49-F238E27FC236}">
                <a16:creationId xmlns:a16="http://schemas.microsoft.com/office/drawing/2014/main" id="{170F290A-7CF4-9816-51E7-9D872DDE72FA}"/>
              </a:ext>
            </a:extLst>
          </p:cNvPr>
          <p:cNvPicPr>
            <a:picLocks noGrp="1" noChangeAspect="1"/>
          </p:cNvPicPr>
          <p:nvPr>
            <p:ph type="pic" sz="quarter" idx="13"/>
          </p:nvPr>
        </p:nvPicPr>
        <p:blipFill>
          <a:blip r:embed="rId2"/>
          <a:srcRect l="20373" r="20373"/>
          <a:stretch>
            <a:fillRect/>
          </a:stretch>
        </p:blipFill>
        <p:spPr/>
      </p:pic>
    </p:spTree>
    <p:extLst>
      <p:ext uri="{BB962C8B-B14F-4D97-AF65-F5344CB8AC3E}">
        <p14:creationId xmlns:p14="http://schemas.microsoft.com/office/powerpoint/2010/main" val="3741999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a:t>actuaries.asn.au</a:t>
            </a:r>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245190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578EAAE7-0573-D688-E79B-689FE151F744}"/>
              </a:ext>
            </a:extLst>
          </p:cNvPr>
          <p:cNvSpPr>
            <a:spLocks noGrp="1"/>
          </p:cNvSpPr>
          <p:nvPr>
            <p:ph idx="1"/>
          </p:nvPr>
        </p:nvSpPr>
        <p:spPr>
          <a:xfrm>
            <a:off x="2810809" y="1399852"/>
            <a:ext cx="9201149" cy="2308176"/>
          </a:xfrm>
        </p:spPr>
        <p:txBody>
          <a:bodyPr/>
          <a:lstStyle/>
          <a:p>
            <a:r>
              <a:rPr lang="en-US" dirty="0"/>
              <a:t>Introduction 					04</a:t>
            </a:r>
          </a:p>
          <a:p>
            <a:r>
              <a:rPr lang="en-US" dirty="0"/>
              <a:t>Why do we need illiquidity premium for public sector schemes?  	06</a:t>
            </a:r>
          </a:p>
          <a:p>
            <a:r>
              <a:rPr lang="en-US" dirty="0"/>
              <a:t>Models for calculating Illiquidity premium					12</a:t>
            </a:r>
          </a:p>
          <a:p>
            <a:r>
              <a:rPr lang="en-US" dirty="0"/>
              <a:t>Benchmarks 					20</a:t>
            </a:r>
          </a:p>
          <a:p>
            <a:r>
              <a:rPr lang="en-US" dirty="0"/>
              <a:t>Conclusion					22</a:t>
            </a:r>
          </a:p>
        </p:txBody>
      </p:sp>
      <p:sp>
        <p:nvSpPr>
          <p:cNvPr id="4" name="Slide Number Placeholder 3">
            <a:extLst>
              <a:ext uri="{FF2B5EF4-FFF2-40B4-BE49-F238E27FC236}">
                <a16:creationId xmlns:a16="http://schemas.microsoft.com/office/drawing/2014/main" id="{7B9E70DC-B905-725D-1D47-F3EF01246C87}"/>
              </a:ext>
            </a:extLst>
          </p:cNvPr>
          <p:cNvSpPr>
            <a:spLocks noGrp="1"/>
          </p:cNvSpPr>
          <p:nvPr>
            <p:ph type="sldNum" sz="quarter" idx="12"/>
          </p:nvPr>
        </p:nvSpPr>
        <p:spPr/>
        <p:txBody>
          <a:bodyPr/>
          <a:lstStyle/>
          <a:p>
            <a:fld id="{741AFF56-1126-4107-9C02-BC0EFBF16431}" type="slidenum">
              <a:rPr lang="en-GB" smtClean="0"/>
              <a:t>3</a:t>
            </a:fld>
            <a:endParaRPr lang="en-GB" dirty="0"/>
          </a:p>
        </p:txBody>
      </p:sp>
      <p:sp>
        <p:nvSpPr>
          <p:cNvPr id="5" name="Footer Placeholder 4">
            <a:extLst>
              <a:ext uri="{FF2B5EF4-FFF2-40B4-BE49-F238E27FC236}">
                <a16:creationId xmlns:a16="http://schemas.microsoft.com/office/drawing/2014/main" id="{F3933ED7-840D-6087-4FE1-1B72F84A90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Tree>
    <p:extLst>
      <p:ext uri="{BB962C8B-B14F-4D97-AF65-F5344CB8AC3E}">
        <p14:creationId xmlns:p14="http://schemas.microsoft.com/office/powerpoint/2010/main" val="363290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9C62EC9D-A63D-D474-6AD1-646C973C30DC}"/>
              </a:ext>
            </a:extLst>
          </p:cNvPr>
          <p:cNvSpPr>
            <a:spLocks noGrp="1"/>
          </p:cNvSpPr>
          <p:nvPr>
            <p:ph type="body" sz="quarter" idx="10"/>
          </p:nvPr>
        </p:nvSpPr>
        <p:spPr/>
        <p:txBody>
          <a:bodyPr/>
          <a:lstStyle/>
          <a:p>
            <a:r>
              <a:rPr lang="en-US" dirty="0"/>
              <a:t>01</a:t>
            </a:r>
          </a:p>
        </p:txBody>
      </p:sp>
      <p:sp>
        <p:nvSpPr>
          <p:cNvPr id="4" name="Footer Placeholder 4">
            <a:extLst>
              <a:ext uri="{FF2B5EF4-FFF2-40B4-BE49-F238E27FC236}">
                <a16:creationId xmlns:a16="http://schemas.microsoft.com/office/drawing/2014/main" id="{42848E2F-5C91-E92A-3C86-6EF63890E0A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381663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9D153-7ABE-9FF0-7307-F69681A03F1E}"/>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CB323B9F-A2A8-8EDD-4594-3C002B46C7D9}"/>
              </a:ext>
            </a:extLst>
          </p:cNvPr>
          <p:cNvSpPr/>
          <p:nvPr/>
        </p:nvSpPr>
        <p:spPr>
          <a:xfrm>
            <a:off x="6018664" y="4673359"/>
            <a:ext cx="5117910" cy="1556843"/>
          </a:xfrm>
          <a:custGeom>
            <a:avLst/>
            <a:gdLst>
              <a:gd name="connsiteX0" fmla="*/ 0 w 5117910"/>
              <a:gd name="connsiteY0" fmla="*/ 0 h 1556843"/>
              <a:gd name="connsiteX1" fmla="*/ 415119 w 5117910"/>
              <a:gd name="connsiteY1" fmla="*/ 0 h 1556843"/>
              <a:gd name="connsiteX2" fmla="*/ 1086134 w 5117910"/>
              <a:gd name="connsiteY2" fmla="*/ 0 h 1556843"/>
              <a:gd name="connsiteX3" fmla="*/ 1705970 w 5117910"/>
              <a:gd name="connsiteY3" fmla="*/ 0 h 1556843"/>
              <a:gd name="connsiteX4" fmla="*/ 2121089 w 5117910"/>
              <a:gd name="connsiteY4" fmla="*/ 0 h 1556843"/>
              <a:gd name="connsiteX5" fmla="*/ 2638567 w 5117910"/>
              <a:gd name="connsiteY5" fmla="*/ 0 h 1556843"/>
              <a:gd name="connsiteX6" fmla="*/ 3309582 w 5117910"/>
              <a:gd name="connsiteY6" fmla="*/ 0 h 1556843"/>
              <a:gd name="connsiteX7" fmla="*/ 3878238 w 5117910"/>
              <a:gd name="connsiteY7" fmla="*/ 0 h 1556843"/>
              <a:gd name="connsiteX8" fmla="*/ 4498074 w 5117910"/>
              <a:gd name="connsiteY8" fmla="*/ 0 h 1556843"/>
              <a:gd name="connsiteX9" fmla="*/ 5117910 w 5117910"/>
              <a:gd name="connsiteY9" fmla="*/ 0 h 1556843"/>
              <a:gd name="connsiteX10" fmla="*/ 5117910 w 5117910"/>
              <a:gd name="connsiteY10" fmla="*/ 518948 h 1556843"/>
              <a:gd name="connsiteX11" fmla="*/ 5117910 w 5117910"/>
              <a:gd name="connsiteY11" fmla="*/ 1053464 h 1556843"/>
              <a:gd name="connsiteX12" fmla="*/ 5117910 w 5117910"/>
              <a:gd name="connsiteY12" fmla="*/ 1556843 h 1556843"/>
              <a:gd name="connsiteX13" fmla="*/ 4702791 w 5117910"/>
              <a:gd name="connsiteY13" fmla="*/ 1556843 h 1556843"/>
              <a:gd name="connsiteX14" fmla="*/ 4287671 w 5117910"/>
              <a:gd name="connsiteY14" fmla="*/ 1556843 h 1556843"/>
              <a:gd name="connsiteX15" fmla="*/ 3667836 w 5117910"/>
              <a:gd name="connsiteY15" fmla="*/ 1556843 h 1556843"/>
              <a:gd name="connsiteX16" fmla="*/ 3252716 w 5117910"/>
              <a:gd name="connsiteY16" fmla="*/ 1556843 h 1556843"/>
              <a:gd name="connsiteX17" fmla="*/ 2684059 w 5117910"/>
              <a:gd name="connsiteY17" fmla="*/ 1556843 h 1556843"/>
              <a:gd name="connsiteX18" fmla="*/ 2217761 w 5117910"/>
              <a:gd name="connsiteY18" fmla="*/ 1556843 h 1556843"/>
              <a:gd name="connsiteX19" fmla="*/ 1649104 w 5117910"/>
              <a:gd name="connsiteY19" fmla="*/ 1556843 h 1556843"/>
              <a:gd name="connsiteX20" fmla="*/ 1080448 w 5117910"/>
              <a:gd name="connsiteY20" fmla="*/ 1556843 h 1556843"/>
              <a:gd name="connsiteX21" fmla="*/ 511791 w 5117910"/>
              <a:gd name="connsiteY21" fmla="*/ 1556843 h 1556843"/>
              <a:gd name="connsiteX22" fmla="*/ 0 w 5117910"/>
              <a:gd name="connsiteY22" fmla="*/ 1556843 h 1556843"/>
              <a:gd name="connsiteX23" fmla="*/ 0 w 5117910"/>
              <a:gd name="connsiteY23" fmla="*/ 1053464 h 1556843"/>
              <a:gd name="connsiteX24" fmla="*/ 0 w 5117910"/>
              <a:gd name="connsiteY24" fmla="*/ 534516 h 1556843"/>
              <a:gd name="connsiteX25" fmla="*/ 0 w 5117910"/>
              <a:gd name="connsiteY25" fmla="*/ 0 h 1556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17910" h="1556843" fill="none" extrusionOk="0">
                <a:moveTo>
                  <a:pt x="0" y="0"/>
                </a:moveTo>
                <a:cubicBezTo>
                  <a:pt x="93813" y="-26836"/>
                  <a:pt x="230614" y="16957"/>
                  <a:pt x="415119" y="0"/>
                </a:cubicBezTo>
                <a:cubicBezTo>
                  <a:pt x="599624" y="-16957"/>
                  <a:pt x="868322" y="17814"/>
                  <a:pt x="1086134" y="0"/>
                </a:cubicBezTo>
                <a:cubicBezTo>
                  <a:pt x="1303947" y="-17814"/>
                  <a:pt x="1547398" y="50303"/>
                  <a:pt x="1705970" y="0"/>
                </a:cubicBezTo>
                <a:cubicBezTo>
                  <a:pt x="1864542" y="-50303"/>
                  <a:pt x="1962180" y="27540"/>
                  <a:pt x="2121089" y="0"/>
                </a:cubicBezTo>
                <a:cubicBezTo>
                  <a:pt x="2279998" y="-27540"/>
                  <a:pt x="2445548" y="15572"/>
                  <a:pt x="2638567" y="0"/>
                </a:cubicBezTo>
                <a:cubicBezTo>
                  <a:pt x="2831586" y="-15572"/>
                  <a:pt x="3088260" y="32387"/>
                  <a:pt x="3309582" y="0"/>
                </a:cubicBezTo>
                <a:cubicBezTo>
                  <a:pt x="3530905" y="-32387"/>
                  <a:pt x="3603521" y="61698"/>
                  <a:pt x="3878238" y="0"/>
                </a:cubicBezTo>
                <a:cubicBezTo>
                  <a:pt x="4152955" y="-61698"/>
                  <a:pt x="4338849" y="49050"/>
                  <a:pt x="4498074" y="0"/>
                </a:cubicBezTo>
                <a:cubicBezTo>
                  <a:pt x="4657299" y="-49050"/>
                  <a:pt x="4842841" y="19638"/>
                  <a:pt x="5117910" y="0"/>
                </a:cubicBezTo>
                <a:cubicBezTo>
                  <a:pt x="5156659" y="115119"/>
                  <a:pt x="5069396" y="396028"/>
                  <a:pt x="5117910" y="518948"/>
                </a:cubicBezTo>
                <a:cubicBezTo>
                  <a:pt x="5166424" y="641868"/>
                  <a:pt x="5099482" y="851997"/>
                  <a:pt x="5117910" y="1053464"/>
                </a:cubicBezTo>
                <a:cubicBezTo>
                  <a:pt x="5136338" y="1254931"/>
                  <a:pt x="5080747" y="1312339"/>
                  <a:pt x="5117910" y="1556843"/>
                </a:cubicBezTo>
                <a:cubicBezTo>
                  <a:pt x="4998478" y="1596896"/>
                  <a:pt x="4864834" y="1512274"/>
                  <a:pt x="4702791" y="1556843"/>
                </a:cubicBezTo>
                <a:cubicBezTo>
                  <a:pt x="4540748" y="1601412"/>
                  <a:pt x="4405260" y="1548209"/>
                  <a:pt x="4287671" y="1556843"/>
                </a:cubicBezTo>
                <a:cubicBezTo>
                  <a:pt x="4170082" y="1565477"/>
                  <a:pt x="3885094" y="1492944"/>
                  <a:pt x="3667836" y="1556843"/>
                </a:cubicBezTo>
                <a:cubicBezTo>
                  <a:pt x="3450579" y="1620742"/>
                  <a:pt x="3431258" y="1513597"/>
                  <a:pt x="3252716" y="1556843"/>
                </a:cubicBezTo>
                <a:cubicBezTo>
                  <a:pt x="3074174" y="1600089"/>
                  <a:pt x="2867056" y="1517958"/>
                  <a:pt x="2684059" y="1556843"/>
                </a:cubicBezTo>
                <a:cubicBezTo>
                  <a:pt x="2501062" y="1595728"/>
                  <a:pt x="2419068" y="1550368"/>
                  <a:pt x="2217761" y="1556843"/>
                </a:cubicBezTo>
                <a:cubicBezTo>
                  <a:pt x="2016454" y="1563318"/>
                  <a:pt x="1906277" y="1543027"/>
                  <a:pt x="1649104" y="1556843"/>
                </a:cubicBezTo>
                <a:cubicBezTo>
                  <a:pt x="1391931" y="1570659"/>
                  <a:pt x="1351485" y="1505162"/>
                  <a:pt x="1080448" y="1556843"/>
                </a:cubicBezTo>
                <a:cubicBezTo>
                  <a:pt x="809411" y="1608524"/>
                  <a:pt x="708330" y="1533387"/>
                  <a:pt x="511791" y="1556843"/>
                </a:cubicBezTo>
                <a:cubicBezTo>
                  <a:pt x="315252" y="1580299"/>
                  <a:pt x="161744" y="1534619"/>
                  <a:pt x="0" y="1556843"/>
                </a:cubicBezTo>
                <a:cubicBezTo>
                  <a:pt x="-13965" y="1390700"/>
                  <a:pt x="3188" y="1194880"/>
                  <a:pt x="0" y="1053464"/>
                </a:cubicBezTo>
                <a:cubicBezTo>
                  <a:pt x="-3188" y="912048"/>
                  <a:pt x="26089" y="642742"/>
                  <a:pt x="0" y="534516"/>
                </a:cubicBezTo>
                <a:cubicBezTo>
                  <a:pt x="-26089" y="426290"/>
                  <a:pt x="48518" y="123147"/>
                  <a:pt x="0" y="0"/>
                </a:cubicBezTo>
                <a:close/>
              </a:path>
              <a:path w="5117910" h="1556843" stroke="0" extrusionOk="0">
                <a:moveTo>
                  <a:pt x="0" y="0"/>
                </a:moveTo>
                <a:cubicBezTo>
                  <a:pt x="152898" y="-41539"/>
                  <a:pt x="337125" y="40284"/>
                  <a:pt x="517478" y="0"/>
                </a:cubicBezTo>
                <a:cubicBezTo>
                  <a:pt x="697831" y="-40284"/>
                  <a:pt x="746317" y="49397"/>
                  <a:pt x="932597" y="0"/>
                </a:cubicBezTo>
                <a:cubicBezTo>
                  <a:pt x="1118877" y="-49397"/>
                  <a:pt x="1457788" y="289"/>
                  <a:pt x="1603612" y="0"/>
                </a:cubicBezTo>
                <a:cubicBezTo>
                  <a:pt x="1749436" y="-289"/>
                  <a:pt x="2003159" y="9088"/>
                  <a:pt x="2121089" y="0"/>
                </a:cubicBezTo>
                <a:cubicBezTo>
                  <a:pt x="2239019" y="-9088"/>
                  <a:pt x="2404440" y="25863"/>
                  <a:pt x="2638567" y="0"/>
                </a:cubicBezTo>
                <a:cubicBezTo>
                  <a:pt x="2872694" y="-25863"/>
                  <a:pt x="3143910" y="24108"/>
                  <a:pt x="3309582" y="0"/>
                </a:cubicBezTo>
                <a:cubicBezTo>
                  <a:pt x="3475255" y="-24108"/>
                  <a:pt x="3630148" y="15281"/>
                  <a:pt x="3775880" y="0"/>
                </a:cubicBezTo>
                <a:cubicBezTo>
                  <a:pt x="3921612" y="-15281"/>
                  <a:pt x="4306822" y="77159"/>
                  <a:pt x="4446895" y="0"/>
                </a:cubicBezTo>
                <a:cubicBezTo>
                  <a:pt x="4586968" y="-77159"/>
                  <a:pt x="4796505" y="63330"/>
                  <a:pt x="5117910" y="0"/>
                </a:cubicBezTo>
                <a:cubicBezTo>
                  <a:pt x="5154976" y="237150"/>
                  <a:pt x="5106791" y="273049"/>
                  <a:pt x="5117910" y="518948"/>
                </a:cubicBezTo>
                <a:cubicBezTo>
                  <a:pt x="5129029" y="764847"/>
                  <a:pt x="5115729" y="789564"/>
                  <a:pt x="5117910" y="1037895"/>
                </a:cubicBezTo>
                <a:cubicBezTo>
                  <a:pt x="5120091" y="1286226"/>
                  <a:pt x="5115827" y="1381382"/>
                  <a:pt x="5117910" y="1556843"/>
                </a:cubicBezTo>
                <a:cubicBezTo>
                  <a:pt x="4910525" y="1575858"/>
                  <a:pt x="4809911" y="1516554"/>
                  <a:pt x="4702791" y="1556843"/>
                </a:cubicBezTo>
                <a:cubicBezTo>
                  <a:pt x="4595671" y="1597132"/>
                  <a:pt x="4238221" y="1529682"/>
                  <a:pt x="4031776" y="1556843"/>
                </a:cubicBezTo>
                <a:cubicBezTo>
                  <a:pt x="3825331" y="1584004"/>
                  <a:pt x="3734123" y="1538035"/>
                  <a:pt x="3565477" y="1556843"/>
                </a:cubicBezTo>
                <a:cubicBezTo>
                  <a:pt x="3396831" y="1575651"/>
                  <a:pt x="3153412" y="1499939"/>
                  <a:pt x="2996821" y="1556843"/>
                </a:cubicBezTo>
                <a:cubicBezTo>
                  <a:pt x="2840230" y="1613747"/>
                  <a:pt x="2531509" y="1547171"/>
                  <a:pt x="2325806" y="1556843"/>
                </a:cubicBezTo>
                <a:cubicBezTo>
                  <a:pt x="2120104" y="1566515"/>
                  <a:pt x="1962527" y="1526235"/>
                  <a:pt x="1757149" y="1556843"/>
                </a:cubicBezTo>
                <a:cubicBezTo>
                  <a:pt x="1551771" y="1587451"/>
                  <a:pt x="1448229" y="1549452"/>
                  <a:pt x="1342030" y="1556843"/>
                </a:cubicBezTo>
                <a:cubicBezTo>
                  <a:pt x="1235831" y="1564234"/>
                  <a:pt x="1027899" y="1542489"/>
                  <a:pt x="875731" y="1556843"/>
                </a:cubicBezTo>
                <a:cubicBezTo>
                  <a:pt x="723563" y="1571197"/>
                  <a:pt x="263036" y="1548550"/>
                  <a:pt x="0" y="1556843"/>
                </a:cubicBezTo>
                <a:cubicBezTo>
                  <a:pt x="-40427" y="1426192"/>
                  <a:pt x="32678" y="1282576"/>
                  <a:pt x="0" y="1037895"/>
                </a:cubicBezTo>
                <a:cubicBezTo>
                  <a:pt x="-32678" y="793214"/>
                  <a:pt x="13418" y="708521"/>
                  <a:pt x="0" y="518948"/>
                </a:cubicBezTo>
                <a:cubicBezTo>
                  <a:pt x="-13418" y="329375"/>
                  <a:pt x="24047" y="232535"/>
                  <a:pt x="0" y="0"/>
                </a:cubicBezTo>
                <a:close/>
              </a:path>
            </a:pathLst>
          </a:custGeom>
          <a:solidFill>
            <a:schemeClr val="bg2"/>
          </a:solidFill>
          <a:ln>
            <a:solidFill>
              <a:schemeClr val="bg2"/>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ED35FA39-1FA8-1E73-EF1E-9842EAC5F69C}"/>
              </a:ext>
            </a:extLst>
          </p:cNvPr>
          <p:cNvSpPr>
            <a:spLocks noGrp="1"/>
          </p:cNvSpPr>
          <p:nvPr>
            <p:ph type="title"/>
          </p:nvPr>
        </p:nvSpPr>
        <p:spPr/>
        <p:txBody>
          <a:bodyPr/>
          <a:lstStyle/>
          <a:p>
            <a:r>
              <a:rPr lang="en-US" dirty="0"/>
              <a:t>Illiquidity &amp; IFRS 17</a:t>
            </a:r>
          </a:p>
        </p:txBody>
      </p:sp>
      <p:sp>
        <p:nvSpPr>
          <p:cNvPr id="4" name="Slide Number Placeholder 3">
            <a:extLst>
              <a:ext uri="{FF2B5EF4-FFF2-40B4-BE49-F238E27FC236}">
                <a16:creationId xmlns:a16="http://schemas.microsoft.com/office/drawing/2014/main" id="{98A35956-BE8C-D51E-D00B-7E83240CB6CC}"/>
              </a:ext>
            </a:extLst>
          </p:cNvPr>
          <p:cNvSpPr>
            <a:spLocks noGrp="1"/>
          </p:cNvSpPr>
          <p:nvPr>
            <p:ph type="sldNum" sz="quarter" idx="12"/>
          </p:nvPr>
        </p:nvSpPr>
        <p:spPr/>
        <p:txBody>
          <a:bodyPr/>
          <a:lstStyle/>
          <a:p>
            <a:fld id="{741AFF56-1126-4107-9C02-BC0EFBF16431}" type="slidenum">
              <a:rPr lang="en-GB" smtClean="0"/>
              <a:pPr/>
              <a:t>5</a:t>
            </a:fld>
            <a:endParaRPr lang="en-GB" dirty="0"/>
          </a:p>
        </p:txBody>
      </p:sp>
      <p:sp>
        <p:nvSpPr>
          <p:cNvPr id="2" name="Footer Placeholder 4">
            <a:extLst>
              <a:ext uri="{FF2B5EF4-FFF2-40B4-BE49-F238E27FC236}">
                <a16:creationId xmlns:a16="http://schemas.microsoft.com/office/drawing/2014/main" id="{4040D699-D4D8-DFF6-6791-87ED8E88438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3" name="TextBox 2">
            <a:extLst>
              <a:ext uri="{FF2B5EF4-FFF2-40B4-BE49-F238E27FC236}">
                <a16:creationId xmlns:a16="http://schemas.microsoft.com/office/drawing/2014/main" id="{E8F01A3E-DC33-2297-9603-8AFA93F15F24}"/>
              </a:ext>
            </a:extLst>
          </p:cNvPr>
          <p:cNvSpPr txBox="1"/>
          <p:nvPr/>
        </p:nvSpPr>
        <p:spPr>
          <a:xfrm>
            <a:off x="594698" y="1384159"/>
            <a:ext cx="10541876" cy="646331"/>
          </a:xfrm>
          <a:prstGeom prst="rect">
            <a:avLst/>
          </a:prstGeom>
          <a:solidFill>
            <a:schemeClr val="accent1"/>
          </a:solidFill>
        </p:spPr>
        <p:txBody>
          <a:bodyPr wrap="square" rtlCol="0">
            <a:spAutoFit/>
          </a:bodyPr>
          <a:lstStyle/>
          <a:p>
            <a:r>
              <a:rPr lang="en-AU" b="1" dirty="0">
                <a:solidFill>
                  <a:schemeClr val="bg1"/>
                </a:solidFill>
              </a:rPr>
              <a:t>Illiquidity premium</a:t>
            </a:r>
            <a:r>
              <a:rPr lang="en-AU" dirty="0">
                <a:solidFill>
                  <a:schemeClr val="bg1"/>
                </a:solidFill>
              </a:rPr>
              <a:t> for an </a:t>
            </a:r>
            <a:r>
              <a:rPr lang="en-AU" u="sng" dirty="0">
                <a:solidFill>
                  <a:schemeClr val="bg1"/>
                </a:solidFill>
              </a:rPr>
              <a:t>asset</a:t>
            </a:r>
            <a:r>
              <a:rPr lang="en-AU" dirty="0">
                <a:solidFill>
                  <a:schemeClr val="bg1"/>
                </a:solidFill>
              </a:rPr>
              <a:t> is the inability or difficulty in trading the asset. It is the additional return that investors demand for investing in illiquid assets compared to liquid assets. </a:t>
            </a:r>
          </a:p>
        </p:txBody>
      </p:sp>
      <p:sp>
        <p:nvSpPr>
          <p:cNvPr id="6" name="Content Placeholder 8">
            <a:extLst>
              <a:ext uri="{FF2B5EF4-FFF2-40B4-BE49-F238E27FC236}">
                <a16:creationId xmlns:a16="http://schemas.microsoft.com/office/drawing/2014/main" id="{18774E2F-CB6D-3E05-1F85-3372307B97F6}"/>
              </a:ext>
            </a:extLst>
          </p:cNvPr>
          <p:cNvSpPr txBox="1">
            <a:spLocks/>
          </p:cNvSpPr>
          <p:nvPr/>
        </p:nvSpPr>
        <p:spPr>
          <a:xfrm>
            <a:off x="689923" y="2498644"/>
            <a:ext cx="5070674" cy="312778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b="1" dirty="0">
                <a:solidFill>
                  <a:schemeClr val="tx1"/>
                </a:solidFill>
              </a:rPr>
              <a:t>How to define illiquidity premium in the context of insurance liability? </a:t>
            </a:r>
          </a:p>
          <a:p>
            <a:pPr marL="285750" indent="-285750">
              <a:spcBef>
                <a:spcPts val="1200"/>
              </a:spcBef>
              <a:buFont typeface="Arial" panose="020B0604020202020204" pitchFamily="34" charset="0"/>
              <a:buChar char="•"/>
            </a:pPr>
            <a:r>
              <a:rPr lang="en-US" dirty="0">
                <a:solidFill>
                  <a:schemeClr val="tx1"/>
                </a:solidFill>
              </a:rPr>
              <a:t>From the perspective of the policyholder or claimant </a:t>
            </a:r>
          </a:p>
          <a:p>
            <a:pPr marL="285750" indent="-285750">
              <a:spcBef>
                <a:spcPts val="1200"/>
              </a:spcBef>
              <a:buFont typeface="Arial" panose="020B0604020202020204" pitchFamily="34" charset="0"/>
              <a:buChar char="•"/>
            </a:pPr>
            <a:r>
              <a:rPr lang="en-US" dirty="0">
                <a:solidFill>
                  <a:schemeClr val="tx1"/>
                </a:solidFill>
              </a:rPr>
              <a:t>Ability of policyholder/claimant to influence timing of the insurance cashflows </a:t>
            </a:r>
          </a:p>
          <a:p>
            <a:pPr marL="285750" indent="-285750">
              <a:spcBef>
                <a:spcPts val="1200"/>
              </a:spcBef>
              <a:buFont typeface="Arial" panose="020B0604020202020204" pitchFamily="34" charset="0"/>
              <a:buChar char="•"/>
            </a:pPr>
            <a:r>
              <a:rPr lang="en-US" dirty="0">
                <a:solidFill>
                  <a:schemeClr val="tx1"/>
                </a:solidFill>
              </a:rPr>
              <a:t>Ability to settle claims via lump sums </a:t>
            </a:r>
          </a:p>
          <a:p>
            <a:pPr marL="285750" indent="-285750">
              <a:spcBef>
                <a:spcPts val="1200"/>
              </a:spcBef>
              <a:buFont typeface="Arial" panose="020B0604020202020204" pitchFamily="34" charset="0"/>
              <a:buChar char="•"/>
            </a:pPr>
            <a:r>
              <a:rPr lang="en-US" dirty="0">
                <a:solidFill>
                  <a:schemeClr val="tx1"/>
                </a:solidFill>
              </a:rPr>
              <a:t>Ability to cancel policies &amp; cost of cancellation</a:t>
            </a:r>
          </a:p>
          <a:p>
            <a:pPr marL="285750" indent="-285750">
              <a:spcBef>
                <a:spcPts val="1200"/>
              </a:spcBef>
              <a:buFont typeface="Arial" panose="020B0604020202020204" pitchFamily="34" charset="0"/>
              <a:buChar char="•"/>
            </a:pPr>
            <a:r>
              <a:rPr lang="en-US" dirty="0">
                <a:solidFill>
                  <a:schemeClr val="tx1"/>
                </a:solidFill>
              </a:rPr>
              <a:t>Sole insurance provider in a monopolies market </a:t>
            </a:r>
          </a:p>
        </p:txBody>
      </p:sp>
      <p:sp>
        <p:nvSpPr>
          <p:cNvPr id="11" name="TextBox 10">
            <a:extLst>
              <a:ext uri="{FF2B5EF4-FFF2-40B4-BE49-F238E27FC236}">
                <a16:creationId xmlns:a16="http://schemas.microsoft.com/office/drawing/2014/main" id="{2AE9E90B-765F-B920-ADF1-F15439F4D37B}"/>
              </a:ext>
            </a:extLst>
          </p:cNvPr>
          <p:cNvSpPr txBox="1"/>
          <p:nvPr/>
        </p:nvSpPr>
        <p:spPr>
          <a:xfrm>
            <a:off x="5927782" y="2512781"/>
            <a:ext cx="5349495" cy="1138773"/>
          </a:xfrm>
          <a:prstGeom prst="rect">
            <a:avLst/>
          </a:prstGeom>
          <a:noFill/>
          <a:ln w="28575">
            <a:solidFill>
              <a:schemeClr val="accent1"/>
            </a:solidFill>
          </a:ln>
        </p:spPr>
        <p:txBody>
          <a:bodyPr wrap="square" rtlCol="0">
            <a:spAutoFit/>
          </a:bodyPr>
          <a:lstStyle/>
          <a:p>
            <a:r>
              <a:rPr lang="en-AU" sz="1400" b="1" i="1" dirty="0"/>
              <a:t>IFRS 17 (Paragraph 36a) </a:t>
            </a:r>
          </a:p>
          <a:p>
            <a:r>
              <a:rPr lang="en-AU" b="1" dirty="0"/>
              <a:t>The discount rate shall… reflect the time value of money, the characteristics of the cash flows and the liquidity characteristics of the insurance contracts. </a:t>
            </a:r>
          </a:p>
        </p:txBody>
      </p:sp>
      <p:sp>
        <p:nvSpPr>
          <p:cNvPr id="9" name="TextBox 8">
            <a:extLst>
              <a:ext uri="{FF2B5EF4-FFF2-40B4-BE49-F238E27FC236}">
                <a16:creationId xmlns:a16="http://schemas.microsoft.com/office/drawing/2014/main" id="{DF893176-C6D7-15E0-A51D-C0D16819B4B9}"/>
              </a:ext>
            </a:extLst>
          </p:cNvPr>
          <p:cNvSpPr txBox="1"/>
          <p:nvPr/>
        </p:nvSpPr>
        <p:spPr>
          <a:xfrm>
            <a:off x="5927781" y="3710110"/>
            <a:ext cx="5349495" cy="861774"/>
          </a:xfrm>
          <a:prstGeom prst="rect">
            <a:avLst/>
          </a:prstGeom>
          <a:noFill/>
          <a:ln w="28575">
            <a:solidFill>
              <a:schemeClr val="accent1"/>
            </a:solidFill>
          </a:ln>
        </p:spPr>
        <p:txBody>
          <a:bodyPr wrap="square" rtlCol="0">
            <a:spAutoFit/>
          </a:bodyPr>
          <a:lstStyle/>
          <a:p>
            <a:r>
              <a:rPr lang="en-AU" sz="1400" b="1" i="1" dirty="0"/>
              <a:t>IFRS 17 Effects Analysis May 2017 </a:t>
            </a:r>
          </a:p>
          <a:p>
            <a:r>
              <a:rPr lang="en-AU" b="1" dirty="0"/>
              <a:t>.. </a:t>
            </a:r>
            <a:r>
              <a:rPr lang="en-AU" b="1" u="sng" dirty="0"/>
              <a:t>rather than</a:t>
            </a:r>
            <a:r>
              <a:rPr lang="en-AU" b="1" dirty="0"/>
              <a:t> the rates based on the characteristics of the assets backing the liability</a:t>
            </a:r>
          </a:p>
        </p:txBody>
      </p:sp>
      <p:sp>
        <p:nvSpPr>
          <p:cNvPr id="10" name="Rectangle 9">
            <a:extLst>
              <a:ext uri="{FF2B5EF4-FFF2-40B4-BE49-F238E27FC236}">
                <a16:creationId xmlns:a16="http://schemas.microsoft.com/office/drawing/2014/main" id="{6BF8A419-7331-E04A-A6CC-2790F14C6E02}"/>
              </a:ext>
            </a:extLst>
          </p:cNvPr>
          <p:cNvSpPr/>
          <p:nvPr/>
        </p:nvSpPr>
        <p:spPr>
          <a:xfrm>
            <a:off x="7114207" y="4991610"/>
            <a:ext cx="4114801" cy="4947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b="1" dirty="0">
                <a:solidFill>
                  <a:schemeClr val="tx1"/>
                </a:solidFill>
              </a:rPr>
              <a:t>NO exceptions to the discount rate requirements for public sector entities (AASB 2022-9)</a:t>
            </a:r>
          </a:p>
        </p:txBody>
      </p:sp>
      <p:pic>
        <p:nvPicPr>
          <p:cNvPr id="14" name="Picture 13">
            <a:extLst>
              <a:ext uri="{FF2B5EF4-FFF2-40B4-BE49-F238E27FC236}">
                <a16:creationId xmlns:a16="http://schemas.microsoft.com/office/drawing/2014/main" id="{09F0997A-08B0-4C5F-FC3F-32E7F76DA27F}"/>
              </a:ext>
            </a:extLst>
          </p:cNvPr>
          <p:cNvPicPr>
            <a:picLocks noChangeAspect="1"/>
          </p:cNvPicPr>
          <p:nvPr/>
        </p:nvPicPr>
        <p:blipFill>
          <a:blip r:embed="rId3"/>
          <a:stretch>
            <a:fillRect/>
          </a:stretch>
        </p:blipFill>
        <p:spPr>
          <a:xfrm>
            <a:off x="6096000" y="4742482"/>
            <a:ext cx="969940" cy="1420206"/>
          </a:xfrm>
          <a:prstGeom prst="rect">
            <a:avLst/>
          </a:prstGeom>
          <a:ln w="25400">
            <a:noFill/>
          </a:ln>
        </p:spPr>
      </p:pic>
    </p:spTree>
    <p:extLst>
      <p:ext uri="{BB962C8B-B14F-4D97-AF65-F5344CB8AC3E}">
        <p14:creationId xmlns:p14="http://schemas.microsoft.com/office/powerpoint/2010/main" val="351088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C65E2-89BF-ED08-8CB7-5E991908A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2982A0-0D3F-7FAD-FD11-FF3CDF58BF8E}"/>
              </a:ext>
            </a:extLst>
          </p:cNvPr>
          <p:cNvSpPr>
            <a:spLocks noGrp="1"/>
          </p:cNvSpPr>
          <p:nvPr>
            <p:ph type="title"/>
          </p:nvPr>
        </p:nvSpPr>
        <p:spPr/>
        <p:txBody>
          <a:bodyPr/>
          <a:lstStyle/>
          <a:p>
            <a:r>
              <a:rPr lang="en-US" dirty="0"/>
              <a:t>Why do we need illiquidity premium for public sector schemes?  </a:t>
            </a:r>
          </a:p>
        </p:txBody>
      </p:sp>
      <p:sp>
        <p:nvSpPr>
          <p:cNvPr id="3" name="Text Placeholder 2">
            <a:extLst>
              <a:ext uri="{FF2B5EF4-FFF2-40B4-BE49-F238E27FC236}">
                <a16:creationId xmlns:a16="http://schemas.microsoft.com/office/drawing/2014/main" id="{685FD1C5-9626-58EC-5641-63F625584022}"/>
              </a:ext>
            </a:extLst>
          </p:cNvPr>
          <p:cNvSpPr>
            <a:spLocks noGrp="1"/>
          </p:cNvSpPr>
          <p:nvPr>
            <p:ph type="body" sz="quarter" idx="10"/>
          </p:nvPr>
        </p:nvSpPr>
        <p:spPr/>
        <p:txBody>
          <a:bodyPr/>
          <a:lstStyle/>
          <a:p>
            <a:r>
              <a:rPr lang="en-US" dirty="0"/>
              <a:t>02</a:t>
            </a:r>
          </a:p>
        </p:txBody>
      </p:sp>
      <p:sp>
        <p:nvSpPr>
          <p:cNvPr id="4" name="Footer Placeholder 4">
            <a:extLst>
              <a:ext uri="{FF2B5EF4-FFF2-40B4-BE49-F238E27FC236}">
                <a16:creationId xmlns:a16="http://schemas.microsoft.com/office/drawing/2014/main" id="{85ED2243-2746-F110-3FF7-730846439C64}"/>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IDSS</a:t>
            </a:r>
          </a:p>
        </p:txBody>
      </p:sp>
    </p:spTree>
    <p:extLst>
      <p:ext uri="{BB962C8B-B14F-4D97-AF65-F5344CB8AC3E}">
        <p14:creationId xmlns:p14="http://schemas.microsoft.com/office/powerpoint/2010/main" val="323329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B891C-4D12-A357-0019-5C7512F7368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675A111-84C8-8131-777D-FA1EF01E743C}"/>
              </a:ext>
            </a:extLst>
          </p:cNvPr>
          <p:cNvSpPr>
            <a:spLocks noGrp="1"/>
          </p:cNvSpPr>
          <p:nvPr>
            <p:ph type="title"/>
          </p:nvPr>
        </p:nvSpPr>
        <p:spPr>
          <a:xfrm>
            <a:off x="326848" y="288389"/>
            <a:ext cx="9820451" cy="1232435"/>
          </a:xfrm>
        </p:spPr>
        <p:txBody>
          <a:bodyPr/>
          <a:lstStyle/>
          <a:p>
            <a:r>
              <a:rPr lang="en-US" dirty="0"/>
              <a:t>Liquidity requirements under distressed market conditions </a:t>
            </a:r>
          </a:p>
        </p:txBody>
      </p:sp>
      <p:sp>
        <p:nvSpPr>
          <p:cNvPr id="4" name="Slide Number Placeholder 3">
            <a:extLst>
              <a:ext uri="{FF2B5EF4-FFF2-40B4-BE49-F238E27FC236}">
                <a16:creationId xmlns:a16="http://schemas.microsoft.com/office/drawing/2014/main" id="{3ECF752F-E987-721A-2DD8-0B69A6601871}"/>
              </a:ext>
            </a:extLst>
          </p:cNvPr>
          <p:cNvSpPr>
            <a:spLocks noGrp="1"/>
          </p:cNvSpPr>
          <p:nvPr>
            <p:ph type="sldNum" sz="quarter" idx="12"/>
          </p:nvPr>
        </p:nvSpPr>
        <p:spPr/>
        <p:txBody>
          <a:bodyPr/>
          <a:lstStyle/>
          <a:p>
            <a:fld id="{741AFF56-1126-4107-9C02-BC0EFBF16431}" type="slidenum">
              <a:rPr lang="en-GB" smtClean="0"/>
              <a:pPr/>
              <a:t>7</a:t>
            </a:fld>
            <a:endParaRPr lang="en-GB" dirty="0"/>
          </a:p>
        </p:txBody>
      </p:sp>
      <p:sp>
        <p:nvSpPr>
          <p:cNvPr id="2" name="Footer Placeholder 4">
            <a:extLst>
              <a:ext uri="{FF2B5EF4-FFF2-40B4-BE49-F238E27FC236}">
                <a16:creationId xmlns:a16="http://schemas.microsoft.com/office/drawing/2014/main" id="{7D73A595-89ED-09BF-84B2-FBF30DB81AB4}"/>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pic>
        <p:nvPicPr>
          <p:cNvPr id="10" name="Picture 9">
            <a:extLst>
              <a:ext uri="{FF2B5EF4-FFF2-40B4-BE49-F238E27FC236}">
                <a16:creationId xmlns:a16="http://schemas.microsoft.com/office/drawing/2014/main" id="{68A88E35-B85F-8A21-0F09-F4A1AA4585F8}"/>
              </a:ext>
            </a:extLst>
          </p:cNvPr>
          <p:cNvPicPr>
            <a:picLocks noChangeAspect="1"/>
          </p:cNvPicPr>
          <p:nvPr/>
        </p:nvPicPr>
        <p:blipFill>
          <a:blip r:embed="rId3"/>
          <a:stretch>
            <a:fillRect/>
          </a:stretch>
        </p:blipFill>
        <p:spPr>
          <a:xfrm>
            <a:off x="821837" y="1282889"/>
            <a:ext cx="2842587" cy="4117639"/>
          </a:xfrm>
          <a:prstGeom prst="rect">
            <a:avLst/>
          </a:prstGeom>
          <a:ln cmpd="dbl">
            <a:solidFill>
              <a:schemeClr val="tx1"/>
            </a:solidFill>
          </a:ln>
        </p:spPr>
      </p:pic>
      <p:grpSp>
        <p:nvGrpSpPr>
          <p:cNvPr id="3" name="Group 2">
            <a:extLst>
              <a:ext uri="{FF2B5EF4-FFF2-40B4-BE49-F238E27FC236}">
                <a16:creationId xmlns:a16="http://schemas.microsoft.com/office/drawing/2014/main" id="{99A3B632-7A2A-8A22-6EFA-4B1F6B3444E5}"/>
              </a:ext>
            </a:extLst>
          </p:cNvPr>
          <p:cNvGrpSpPr/>
          <p:nvPr/>
        </p:nvGrpSpPr>
        <p:grpSpPr>
          <a:xfrm>
            <a:off x="3860785" y="1406353"/>
            <a:ext cx="3949991" cy="2579141"/>
            <a:chOff x="3860785" y="1406353"/>
            <a:chExt cx="3949991" cy="2579141"/>
          </a:xfrm>
        </p:grpSpPr>
        <p:grpSp>
          <p:nvGrpSpPr>
            <p:cNvPr id="6" name="Group 5">
              <a:extLst>
                <a:ext uri="{FF2B5EF4-FFF2-40B4-BE49-F238E27FC236}">
                  <a16:creationId xmlns:a16="http://schemas.microsoft.com/office/drawing/2014/main" id="{F28CFE18-0A88-D7EC-EB3F-EC2D3D62D1D5}"/>
                </a:ext>
              </a:extLst>
            </p:cNvPr>
            <p:cNvGrpSpPr/>
            <p:nvPr/>
          </p:nvGrpSpPr>
          <p:grpSpPr>
            <a:xfrm>
              <a:off x="3860785" y="1520824"/>
              <a:ext cx="3949991" cy="2464670"/>
              <a:chOff x="0" y="0"/>
              <a:chExt cx="4305300" cy="2794000"/>
            </a:xfrm>
          </p:grpSpPr>
          <p:graphicFrame>
            <p:nvGraphicFramePr>
              <p:cNvPr id="7" name="Chart 6">
                <a:extLst>
                  <a:ext uri="{FF2B5EF4-FFF2-40B4-BE49-F238E27FC236}">
                    <a16:creationId xmlns:a16="http://schemas.microsoft.com/office/drawing/2014/main" id="{38700E18-644D-E5B2-E254-40ABB3FAD9F6}"/>
                  </a:ext>
                </a:extLst>
              </p:cNvPr>
              <p:cNvGraphicFramePr/>
              <p:nvPr>
                <p:extLst>
                  <p:ext uri="{D42A27DB-BD31-4B8C-83A1-F6EECF244321}">
                    <p14:modId xmlns:p14="http://schemas.microsoft.com/office/powerpoint/2010/main" val="3940626918"/>
                  </p:ext>
                </p:extLst>
              </p:nvPr>
            </p:nvGraphicFramePr>
            <p:xfrm>
              <a:off x="0" y="0"/>
              <a:ext cx="4305300" cy="279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61AF555E-0F5C-7D4B-FAD4-EB3664700DEB}"/>
                  </a:ext>
                </a:extLst>
              </p:cNvPr>
              <p:cNvCxnSpPr/>
              <p:nvPr/>
            </p:nvCxnSpPr>
            <p:spPr>
              <a:xfrm flipV="1">
                <a:off x="50006" y="561975"/>
                <a:ext cx="4238625" cy="1270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5753F7B-20CF-442C-AA79-C79213547624}"/>
                  </a:ext>
                </a:extLst>
              </p:cNvPr>
              <p:cNvCxnSpPr/>
              <p:nvPr/>
            </p:nvCxnSpPr>
            <p:spPr>
              <a:xfrm flipV="1">
                <a:off x="59531" y="2232025"/>
                <a:ext cx="4171950" cy="476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8EADBAEC-7067-076A-5B33-36D85EBF8D36}"/>
                </a:ext>
              </a:extLst>
            </p:cNvPr>
            <p:cNvSpPr txBox="1"/>
            <p:nvPr/>
          </p:nvSpPr>
          <p:spPr>
            <a:xfrm>
              <a:off x="4733725" y="1406353"/>
              <a:ext cx="2204113" cy="369332"/>
            </a:xfrm>
            <a:prstGeom prst="rect">
              <a:avLst/>
            </a:prstGeom>
            <a:noFill/>
          </p:spPr>
          <p:txBody>
            <a:bodyPr wrap="square" rtlCol="0">
              <a:spAutoFit/>
            </a:bodyPr>
            <a:lstStyle/>
            <a:p>
              <a:r>
                <a:rPr lang="en-AU" b="1" dirty="0"/>
                <a:t>Normal conditions </a:t>
              </a:r>
            </a:p>
          </p:txBody>
        </p:sp>
        <p:sp>
          <p:nvSpPr>
            <p:cNvPr id="23" name="TextBox 22">
              <a:extLst>
                <a:ext uri="{FF2B5EF4-FFF2-40B4-BE49-F238E27FC236}">
                  <a16:creationId xmlns:a16="http://schemas.microsoft.com/office/drawing/2014/main" id="{876CED76-2CBC-697E-22C9-BBA4AA1DAB1B}"/>
                </a:ext>
              </a:extLst>
            </p:cNvPr>
            <p:cNvSpPr txBox="1"/>
            <p:nvPr/>
          </p:nvSpPr>
          <p:spPr>
            <a:xfrm>
              <a:off x="4513067" y="3510319"/>
              <a:ext cx="904164" cy="307777"/>
            </a:xfrm>
            <a:prstGeom prst="rect">
              <a:avLst/>
            </a:prstGeom>
            <a:noFill/>
          </p:spPr>
          <p:txBody>
            <a:bodyPr wrap="square" rtlCol="0">
              <a:spAutoFit/>
            </a:bodyPr>
            <a:lstStyle/>
            <a:p>
              <a:r>
                <a:rPr lang="en-AU" sz="1400" b="1" dirty="0">
                  <a:solidFill>
                    <a:schemeClr val="accent1"/>
                  </a:solidFill>
                </a:rPr>
                <a:t>Asset</a:t>
              </a:r>
            </a:p>
          </p:txBody>
        </p:sp>
        <p:sp>
          <p:nvSpPr>
            <p:cNvPr id="24" name="TextBox 23">
              <a:extLst>
                <a:ext uri="{FF2B5EF4-FFF2-40B4-BE49-F238E27FC236}">
                  <a16:creationId xmlns:a16="http://schemas.microsoft.com/office/drawing/2014/main" id="{25E50613-D49D-7C17-AEE9-572081FB221D}"/>
                </a:ext>
              </a:extLst>
            </p:cNvPr>
            <p:cNvSpPr txBox="1"/>
            <p:nvPr/>
          </p:nvSpPr>
          <p:spPr>
            <a:xfrm>
              <a:off x="6319966" y="3497523"/>
              <a:ext cx="904164" cy="307777"/>
            </a:xfrm>
            <a:prstGeom prst="rect">
              <a:avLst/>
            </a:prstGeom>
            <a:noFill/>
          </p:spPr>
          <p:txBody>
            <a:bodyPr wrap="square" rtlCol="0">
              <a:spAutoFit/>
            </a:bodyPr>
            <a:lstStyle/>
            <a:p>
              <a:r>
                <a:rPr lang="en-AU" sz="1400" b="1" dirty="0">
                  <a:solidFill>
                    <a:schemeClr val="accent3"/>
                  </a:solidFill>
                </a:rPr>
                <a:t>Liability</a:t>
              </a:r>
            </a:p>
          </p:txBody>
        </p:sp>
      </p:grpSp>
      <p:sp>
        <p:nvSpPr>
          <p:cNvPr id="29" name="TextBox 28">
            <a:extLst>
              <a:ext uri="{FF2B5EF4-FFF2-40B4-BE49-F238E27FC236}">
                <a16:creationId xmlns:a16="http://schemas.microsoft.com/office/drawing/2014/main" id="{EC35EA70-129F-B12D-8271-D4AB8229CDE3}"/>
              </a:ext>
            </a:extLst>
          </p:cNvPr>
          <p:cNvSpPr txBox="1"/>
          <p:nvPr/>
        </p:nvSpPr>
        <p:spPr>
          <a:xfrm>
            <a:off x="4711700" y="4464050"/>
            <a:ext cx="6359525" cy="923330"/>
          </a:xfrm>
          <a:custGeom>
            <a:avLst/>
            <a:gdLst>
              <a:gd name="connsiteX0" fmla="*/ 0 w 6359525"/>
              <a:gd name="connsiteY0" fmla="*/ 0 h 923330"/>
              <a:gd name="connsiteX1" fmla="*/ 445167 w 6359525"/>
              <a:gd name="connsiteY1" fmla="*/ 0 h 923330"/>
              <a:gd name="connsiteX2" fmla="*/ 1208310 w 6359525"/>
              <a:gd name="connsiteY2" fmla="*/ 0 h 923330"/>
              <a:gd name="connsiteX3" fmla="*/ 1907858 w 6359525"/>
              <a:gd name="connsiteY3" fmla="*/ 0 h 923330"/>
              <a:gd name="connsiteX4" fmla="*/ 2353024 w 6359525"/>
              <a:gd name="connsiteY4" fmla="*/ 0 h 923330"/>
              <a:gd name="connsiteX5" fmla="*/ 2925382 w 6359525"/>
              <a:gd name="connsiteY5" fmla="*/ 0 h 923330"/>
              <a:gd name="connsiteX6" fmla="*/ 3688525 w 6359525"/>
              <a:gd name="connsiteY6" fmla="*/ 0 h 923330"/>
              <a:gd name="connsiteX7" fmla="*/ 4324477 w 6359525"/>
              <a:gd name="connsiteY7" fmla="*/ 0 h 923330"/>
              <a:gd name="connsiteX8" fmla="*/ 5024025 w 6359525"/>
              <a:gd name="connsiteY8" fmla="*/ 0 h 923330"/>
              <a:gd name="connsiteX9" fmla="*/ 5596382 w 6359525"/>
              <a:gd name="connsiteY9" fmla="*/ 0 h 923330"/>
              <a:gd name="connsiteX10" fmla="*/ 6359525 w 6359525"/>
              <a:gd name="connsiteY10" fmla="*/ 0 h 923330"/>
              <a:gd name="connsiteX11" fmla="*/ 6359525 w 6359525"/>
              <a:gd name="connsiteY11" fmla="*/ 480132 h 923330"/>
              <a:gd name="connsiteX12" fmla="*/ 6359525 w 6359525"/>
              <a:gd name="connsiteY12" fmla="*/ 923330 h 923330"/>
              <a:gd name="connsiteX13" fmla="*/ 5914358 w 6359525"/>
              <a:gd name="connsiteY13" fmla="*/ 923330 h 923330"/>
              <a:gd name="connsiteX14" fmla="*/ 5469192 w 6359525"/>
              <a:gd name="connsiteY14" fmla="*/ 923330 h 923330"/>
              <a:gd name="connsiteX15" fmla="*/ 4769644 w 6359525"/>
              <a:gd name="connsiteY15" fmla="*/ 923330 h 923330"/>
              <a:gd name="connsiteX16" fmla="*/ 4324477 w 6359525"/>
              <a:gd name="connsiteY16" fmla="*/ 923330 h 923330"/>
              <a:gd name="connsiteX17" fmla="*/ 3688524 w 6359525"/>
              <a:gd name="connsiteY17" fmla="*/ 923330 h 923330"/>
              <a:gd name="connsiteX18" fmla="*/ 3179763 w 6359525"/>
              <a:gd name="connsiteY18" fmla="*/ 923330 h 923330"/>
              <a:gd name="connsiteX19" fmla="*/ 2543810 w 6359525"/>
              <a:gd name="connsiteY19" fmla="*/ 923330 h 923330"/>
              <a:gd name="connsiteX20" fmla="*/ 1907858 w 6359525"/>
              <a:gd name="connsiteY20" fmla="*/ 923330 h 923330"/>
              <a:gd name="connsiteX21" fmla="*/ 1271905 w 6359525"/>
              <a:gd name="connsiteY21" fmla="*/ 923330 h 923330"/>
              <a:gd name="connsiteX22" fmla="*/ 635953 w 6359525"/>
              <a:gd name="connsiteY22" fmla="*/ 923330 h 923330"/>
              <a:gd name="connsiteX23" fmla="*/ 0 w 6359525"/>
              <a:gd name="connsiteY23" fmla="*/ 923330 h 923330"/>
              <a:gd name="connsiteX24" fmla="*/ 0 w 6359525"/>
              <a:gd name="connsiteY24" fmla="*/ 452432 h 923330"/>
              <a:gd name="connsiteX25" fmla="*/ 0 w 6359525"/>
              <a:gd name="connsiteY25"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9525" h="923330" fill="none" extrusionOk="0">
                <a:moveTo>
                  <a:pt x="0" y="0"/>
                </a:moveTo>
                <a:cubicBezTo>
                  <a:pt x="134487" y="-14146"/>
                  <a:pt x="345582" y="1962"/>
                  <a:pt x="445167" y="0"/>
                </a:cubicBezTo>
                <a:cubicBezTo>
                  <a:pt x="544752" y="-1962"/>
                  <a:pt x="837368" y="10864"/>
                  <a:pt x="1208310" y="0"/>
                </a:cubicBezTo>
                <a:cubicBezTo>
                  <a:pt x="1579252" y="-10864"/>
                  <a:pt x="1642186" y="-13133"/>
                  <a:pt x="1907858" y="0"/>
                </a:cubicBezTo>
                <a:cubicBezTo>
                  <a:pt x="2173530" y="13133"/>
                  <a:pt x="2158105" y="-17500"/>
                  <a:pt x="2353024" y="0"/>
                </a:cubicBezTo>
                <a:cubicBezTo>
                  <a:pt x="2547943" y="17500"/>
                  <a:pt x="2783240" y="7645"/>
                  <a:pt x="2925382" y="0"/>
                </a:cubicBezTo>
                <a:cubicBezTo>
                  <a:pt x="3067524" y="-7645"/>
                  <a:pt x="3467443" y="16173"/>
                  <a:pt x="3688525" y="0"/>
                </a:cubicBezTo>
                <a:cubicBezTo>
                  <a:pt x="3909607" y="-16173"/>
                  <a:pt x="4023299" y="31394"/>
                  <a:pt x="4324477" y="0"/>
                </a:cubicBezTo>
                <a:cubicBezTo>
                  <a:pt x="4625655" y="-31394"/>
                  <a:pt x="4861868" y="24980"/>
                  <a:pt x="5024025" y="0"/>
                </a:cubicBezTo>
                <a:cubicBezTo>
                  <a:pt x="5186182" y="-24980"/>
                  <a:pt x="5403434" y="18273"/>
                  <a:pt x="5596382" y="0"/>
                </a:cubicBezTo>
                <a:cubicBezTo>
                  <a:pt x="5789330" y="-18273"/>
                  <a:pt x="6198148" y="20007"/>
                  <a:pt x="6359525" y="0"/>
                </a:cubicBezTo>
                <a:cubicBezTo>
                  <a:pt x="6368172" y="166644"/>
                  <a:pt x="6359414" y="295014"/>
                  <a:pt x="6359525" y="480132"/>
                </a:cubicBezTo>
                <a:cubicBezTo>
                  <a:pt x="6359636" y="665250"/>
                  <a:pt x="6352762" y="757292"/>
                  <a:pt x="6359525" y="923330"/>
                </a:cubicBezTo>
                <a:cubicBezTo>
                  <a:pt x="6261059" y="923632"/>
                  <a:pt x="6113685" y="917549"/>
                  <a:pt x="5914358" y="923330"/>
                </a:cubicBezTo>
                <a:cubicBezTo>
                  <a:pt x="5715031" y="929111"/>
                  <a:pt x="5644741" y="943515"/>
                  <a:pt x="5469192" y="923330"/>
                </a:cubicBezTo>
                <a:cubicBezTo>
                  <a:pt x="5293643" y="903145"/>
                  <a:pt x="4970451" y="891780"/>
                  <a:pt x="4769644" y="923330"/>
                </a:cubicBezTo>
                <a:cubicBezTo>
                  <a:pt x="4568837" y="954880"/>
                  <a:pt x="4430346" y="932835"/>
                  <a:pt x="4324477" y="923330"/>
                </a:cubicBezTo>
                <a:cubicBezTo>
                  <a:pt x="4218608" y="913825"/>
                  <a:pt x="3954160" y="899179"/>
                  <a:pt x="3688524" y="923330"/>
                </a:cubicBezTo>
                <a:cubicBezTo>
                  <a:pt x="3422888" y="947481"/>
                  <a:pt x="3382990" y="900989"/>
                  <a:pt x="3179763" y="923330"/>
                </a:cubicBezTo>
                <a:cubicBezTo>
                  <a:pt x="2976536" y="945671"/>
                  <a:pt x="2787329" y="914142"/>
                  <a:pt x="2543810" y="923330"/>
                </a:cubicBezTo>
                <a:cubicBezTo>
                  <a:pt x="2300291" y="932518"/>
                  <a:pt x="2053512" y="934611"/>
                  <a:pt x="1907858" y="923330"/>
                </a:cubicBezTo>
                <a:cubicBezTo>
                  <a:pt x="1762204" y="912049"/>
                  <a:pt x="1459823" y="937194"/>
                  <a:pt x="1271905" y="923330"/>
                </a:cubicBezTo>
                <a:cubicBezTo>
                  <a:pt x="1083987" y="909466"/>
                  <a:pt x="851868" y="909694"/>
                  <a:pt x="635953" y="923330"/>
                </a:cubicBezTo>
                <a:cubicBezTo>
                  <a:pt x="420038" y="936966"/>
                  <a:pt x="210189" y="925088"/>
                  <a:pt x="0" y="923330"/>
                </a:cubicBezTo>
                <a:cubicBezTo>
                  <a:pt x="-8208" y="732560"/>
                  <a:pt x="7671" y="618149"/>
                  <a:pt x="0" y="452432"/>
                </a:cubicBezTo>
                <a:cubicBezTo>
                  <a:pt x="-7671" y="286715"/>
                  <a:pt x="21860" y="133400"/>
                  <a:pt x="0" y="0"/>
                </a:cubicBezTo>
                <a:close/>
              </a:path>
              <a:path w="6359525" h="923330" stroke="0" extrusionOk="0">
                <a:moveTo>
                  <a:pt x="0" y="0"/>
                </a:moveTo>
                <a:cubicBezTo>
                  <a:pt x="232062" y="-15447"/>
                  <a:pt x="455056" y="4683"/>
                  <a:pt x="572357" y="0"/>
                </a:cubicBezTo>
                <a:cubicBezTo>
                  <a:pt x="689658" y="-4683"/>
                  <a:pt x="839270" y="-7385"/>
                  <a:pt x="1017524" y="0"/>
                </a:cubicBezTo>
                <a:cubicBezTo>
                  <a:pt x="1195778" y="7385"/>
                  <a:pt x="1624524" y="4314"/>
                  <a:pt x="1780667" y="0"/>
                </a:cubicBezTo>
                <a:cubicBezTo>
                  <a:pt x="1936810" y="-4314"/>
                  <a:pt x="2098422" y="15355"/>
                  <a:pt x="2353024" y="0"/>
                </a:cubicBezTo>
                <a:cubicBezTo>
                  <a:pt x="2607626" y="-15355"/>
                  <a:pt x="2695160" y="-872"/>
                  <a:pt x="2925382" y="0"/>
                </a:cubicBezTo>
                <a:cubicBezTo>
                  <a:pt x="3155604" y="872"/>
                  <a:pt x="3389304" y="24172"/>
                  <a:pt x="3688525" y="0"/>
                </a:cubicBezTo>
                <a:cubicBezTo>
                  <a:pt x="3987746" y="-24172"/>
                  <a:pt x="4005872" y="11833"/>
                  <a:pt x="4197287" y="0"/>
                </a:cubicBezTo>
                <a:cubicBezTo>
                  <a:pt x="4388702" y="-11833"/>
                  <a:pt x="4628946" y="-1305"/>
                  <a:pt x="4960430" y="0"/>
                </a:cubicBezTo>
                <a:cubicBezTo>
                  <a:pt x="5291914" y="1305"/>
                  <a:pt x="5375897" y="1387"/>
                  <a:pt x="5723573" y="0"/>
                </a:cubicBezTo>
                <a:cubicBezTo>
                  <a:pt x="6071249" y="-1387"/>
                  <a:pt x="6155498" y="-11351"/>
                  <a:pt x="6359525" y="0"/>
                </a:cubicBezTo>
                <a:cubicBezTo>
                  <a:pt x="6356467" y="219931"/>
                  <a:pt x="6341826" y="331858"/>
                  <a:pt x="6359525" y="480132"/>
                </a:cubicBezTo>
                <a:cubicBezTo>
                  <a:pt x="6377224" y="628406"/>
                  <a:pt x="6367525" y="738099"/>
                  <a:pt x="6359525" y="923330"/>
                </a:cubicBezTo>
                <a:cubicBezTo>
                  <a:pt x="6154936" y="934712"/>
                  <a:pt x="6017687" y="919903"/>
                  <a:pt x="5914358" y="923330"/>
                </a:cubicBezTo>
                <a:cubicBezTo>
                  <a:pt x="5811029" y="926757"/>
                  <a:pt x="5348964" y="937103"/>
                  <a:pt x="5151215" y="923330"/>
                </a:cubicBezTo>
                <a:cubicBezTo>
                  <a:pt x="4953466" y="909557"/>
                  <a:pt x="4851923" y="910377"/>
                  <a:pt x="4642453" y="923330"/>
                </a:cubicBezTo>
                <a:cubicBezTo>
                  <a:pt x="4432983" y="936283"/>
                  <a:pt x="4209302" y="915539"/>
                  <a:pt x="4006501" y="923330"/>
                </a:cubicBezTo>
                <a:cubicBezTo>
                  <a:pt x="3803700" y="931121"/>
                  <a:pt x="3545371" y="886422"/>
                  <a:pt x="3243358" y="923330"/>
                </a:cubicBezTo>
                <a:cubicBezTo>
                  <a:pt x="2941345" y="960238"/>
                  <a:pt x="2824796" y="916477"/>
                  <a:pt x="2607405" y="923330"/>
                </a:cubicBezTo>
                <a:cubicBezTo>
                  <a:pt x="2390014" y="930183"/>
                  <a:pt x="2337912" y="939647"/>
                  <a:pt x="2162239" y="923330"/>
                </a:cubicBezTo>
                <a:cubicBezTo>
                  <a:pt x="1986566" y="907013"/>
                  <a:pt x="1794744" y="930830"/>
                  <a:pt x="1653477" y="923330"/>
                </a:cubicBezTo>
                <a:cubicBezTo>
                  <a:pt x="1512210" y="915830"/>
                  <a:pt x="1253288" y="885201"/>
                  <a:pt x="890334" y="923330"/>
                </a:cubicBezTo>
                <a:cubicBezTo>
                  <a:pt x="527380" y="961459"/>
                  <a:pt x="182452" y="929090"/>
                  <a:pt x="0" y="923330"/>
                </a:cubicBezTo>
                <a:cubicBezTo>
                  <a:pt x="-21776" y="822428"/>
                  <a:pt x="-16066" y="629064"/>
                  <a:pt x="0" y="480132"/>
                </a:cubicBezTo>
                <a:cubicBezTo>
                  <a:pt x="16066" y="331200"/>
                  <a:pt x="9191" y="194430"/>
                  <a:pt x="0" y="0"/>
                </a:cubicBezTo>
                <a:close/>
              </a:path>
            </a:pathLst>
          </a:custGeom>
          <a:solidFill>
            <a:schemeClr val="bg1">
              <a:lumMod val="95000"/>
            </a:schemeClr>
          </a:solidFill>
          <a:ln>
            <a:solidFill>
              <a:schemeClr val="bg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AU" b="1" dirty="0"/>
              <a:t>Introducing illiquidity premium in the valuation of insurance liabilities seeks to correct this mismatch during distressed market conditions. </a:t>
            </a:r>
          </a:p>
        </p:txBody>
      </p:sp>
      <p:grpSp>
        <p:nvGrpSpPr>
          <p:cNvPr id="5" name="Group 4">
            <a:extLst>
              <a:ext uri="{FF2B5EF4-FFF2-40B4-BE49-F238E27FC236}">
                <a16:creationId xmlns:a16="http://schemas.microsoft.com/office/drawing/2014/main" id="{F85472D5-FB08-3572-36D3-40753EB35832}"/>
              </a:ext>
            </a:extLst>
          </p:cNvPr>
          <p:cNvGrpSpPr/>
          <p:nvPr/>
        </p:nvGrpSpPr>
        <p:grpSpPr>
          <a:xfrm>
            <a:off x="7939674" y="1267853"/>
            <a:ext cx="4049487" cy="2745126"/>
            <a:chOff x="7939674" y="1267853"/>
            <a:chExt cx="4049487" cy="2745126"/>
          </a:xfrm>
        </p:grpSpPr>
        <p:grpSp>
          <p:nvGrpSpPr>
            <p:cNvPr id="37" name="Group 36">
              <a:extLst>
                <a:ext uri="{FF2B5EF4-FFF2-40B4-BE49-F238E27FC236}">
                  <a16:creationId xmlns:a16="http://schemas.microsoft.com/office/drawing/2014/main" id="{D836EBA1-9D7E-4692-907A-E11C447D8AE5}"/>
                </a:ext>
              </a:extLst>
            </p:cNvPr>
            <p:cNvGrpSpPr/>
            <p:nvPr/>
          </p:nvGrpSpPr>
          <p:grpSpPr>
            <a:xfrm>
              <a:off x="7939674" y="1511376"/>
              <a:ext cx="4049487" cy="2483566"/>
              <a:chOff x="0" y="0"/>
              <a:chExt cx="4305300" cy="2794000"/>
            </a:xfrm>
          </p:grpSpPr>
          <p:graphicFrame>
            <p:nvGraphicFramePr>
              <p:cNvPr id="38" name="Chart 37">
                <a:extLst>
                  <a:ext uri="{FF2B5EF4-FFF2-40B4-BE49-F238E27FC236}">
                    <a16:creationId xmlns:a16="http://schemas.microsoft.com/office/drawing/2014/main" id="{CDD4414F-E30C-D782-A84E-17290B1319C0}"/>
                  </a:ext>
                </a:extLst>
              </p:cNvPr>
              <p:cNvGraphicFramePr/>
              <p:nvPr>
                <p:extLst>
                  <p:ext uri="{D42A27DB-BD31-4B8C-83A1-F6EECF244321}">
                    <p14:modId xmlns:p14="http://schemas.microsoft.com/office/powerpoint/2010/main" val="56010263"/>
                  </p:ext>
                </p:extLst>
              </p:nvPr>
            </p:nvGraphicFramePr>
            <p:xfrm>
              <a:off x="0" y="0"/>
              <a:ext cx="4305300" cy="2794000"/>
            </p:xfrm>
            <a:graphic>
              <a:graphicData uri="http://schemas.openxmlformats.org/drawingml/2006/chart">
                <c:chart xmlns:c="http://schemas.openxmlformats.org/drawingml/2006/chart" xmlns:r="http://schemas.openxmlformats.org/officeDocument/2006/relationships" r:id="rId5"/>
              </a:graphicData>
            </a:graphic>
          </p:graphicFrame>
          <p:cxnSp>
            <p:nvCxnSpPr>
              <p:cNvPr id="39" name="Straight Connector 38">
                <a:extLst>
                  <a:ext uri="{FF2B5EF4-FFF2-40B4-BE49-F238E27FC236}">
                    <a16:creationId xmlns:a16="http://schemas.microsoft.com/office/drawing/2014/main" id="{FADDE798-F48D-1E41-9AF6-21D6168FC230}"/>
                  </a:ext>
                </a:extLst>
              </p:cNvPr>
              <p:cNvCxnSpPr/>
              <p:nvPr/>
            </p:nvCxnSpPr>
            <p:spPr>
              <a:xfrm flipV="1">
                <a:off x="50006" y="561975"/>
                <a:ext cx="4238625" cy="1270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5A7466F-D3EB-BE0F-322D-D89285AC1695}"/>
                  </a:ext>
                </a:extLst>
              </p:cNvPr>
              <p:cNvCxnSpPr/>
              <p:nvPr/>
            </p:nvCxnSpPr>
            <p:spPr>
              <a:xfrm flipV="1">
                <a:off x="59531" y="2232025"/>
                <a:ext cx="4171950" cy="476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35111462-0DB2-A629-EBFB-0941151C86E6}"/>
                </a:ext>
              </a:extLst>
            </p:cNvPr>
            <p:cNvSpPr txBox="1"/>
            <p:nvPr/>
          </p:nvSpPr>
          <p:spPr>
            <a:xfrm>
              <a:off x="8883023" y="1267853"/>
              <a:ext cx="2162790" cy="646331"/>
            </a:xfrm>
            <a:prstGeom prst="rect">
              <a:avLst/>
            </a:prstGeom>
            <a:noFill/>
          </p:spPr>
          <p:txBody>
            <a:bodyPr wrap="square" rtlCol="0">
              <a:spAutoFit/>
            </a:bodyPr>
            <a:lstStyle/>
            <a:p>
              <a:r>
                <a:rPr lang="en-AU" b="1" dirty="0"/>
                <a:t>Distressed market conditions (GFC)</a:t>
              </a:r>
            </a:p>
          </p:txBody>
        </p:sp>
        <p:sp>
          <p:nvSpPr>
            <p:cNvPr id="26" name="TextBox 25">
              <a:extLst>
                <a:ext uri="{FF2B5EF4-FFF2-40B4-BE49-F238E27FC236}">
                  <a16:creationId xmlns:a16="http://schemas.microsoft.com/office/drawing/2014/main" id="{77C62122-8EAD-656D-80D8-DC2EA5423EE9}"/>
                </a:ext>
              </a:extLst>
            </p:cNvPr>
            <p:cNvSpPr txBox="1"/>
            <p:nvPr/>
          </p:nvSpPr>
          <p:spPr>
            <a:xfrm>
              <a:off x="10092427" y="3489759"/>
              <a:ext cx="1515044" cy="523220"/>
            </a:xfrm>
            <a:prstGeom prst="rect">
              <a:avLst/>
            </a:prstGeom>
            <a:noFill/>
          </p:spPr>
          <p:txBody>
            <a:bodyPr wrap="square" rtlCol="0">
              <a:spAutoFit/>
            </a:bodyPr>
            <a:lstStyle/>
            <a:p>
              <a:pPr algn="ctr"/>
              <a:r>
                <a:rPr lang="en-AU" sz="1400" b="1" dirty="0">
                  <a:solidFill>
                    <a:schemeClr val="accent3"/>
                  </a:solidFill>
                </a:rPr>
                <a:t>Liability (w/out Illiquidity prem)</a:t>
              </a:r>
            </a:p>
          </p:txBody>
        </p:sp>
        <p:sp>
          <p:nvSpPr>
            <p:cNvPr id="25" name="TextBox 24">
              <a:extLst>
                <a:ext uri="{FF2B5EF4-FFF2-40B4-BE49-F238E27FC236}">
                  <a16:creationId xmlns:a16="http://schemas.microsoft.com/office/drawing/2014/main" id="{4F9C156F-390C-B690-2FDF-86E41CBF75F6}"/>
                </a:ext>
              </a:extLst>
            </p:cNvPr>
            <p:cNvSpPr txBox="1"/>
            <p:nvPr/>
          </p:nvSpPr>
          <p:spPr>
            <a:xfrm>
              <a:off x="8591966" y="3487766"/>
              <a:ext cx="904164" cy="307777"/>
            </a:xfrm>
            <a:prstGeom prst="rect">
              <a:avLst/>
            </a:prstGeom>
            <a:noFill/>
          </p:spPr>
          <p:txBody>
            <a:bodyPr wrap="square" rtlCol="0">
              <a:spAutoFit/>
            </a:bodyPr>
            <a:lstStyle/>
            <a:p>
              <a:r>
                <a:rPr lang="en-AU" sz="1400" b="1" dirty="0">
                  <a:solidFill>
                    <a:schemeClr val="accent1"/>
                  </a:solidFill>
                </a:rPr>
                <a:t>Asset</a:t>
              </a:r>
            </a:p>
          </p:txBody>
        </p:sp>
        <p:sp>
          <p:nvSpPr>
            <p:cNvPr id="28" name="TextBox 27">
              <a:extLst>
                <a:ext uri="{FF2B5EF4-FFF2-40B4-BE49-F238E27FC236}">
                  <a16:creationId xmlns:a16="http://schemas.microsoft.com/office/drawing/2014/main" id="{8135E667-EAD5-B125-6D60-9CF3B15DA877}"/>
                </a:ext>
              </a:extLst>
            </p:cNvPr>
            <p:cNvSpPr txBox="1"/>
            <p:nvPr/>
          </p:nvSpPr>
          <p:spPr>
            <a:xfrm>
              <a:off x="9931316" y="2069883"/>
              <a:ext cx="1914055" cy="646331"/>
            </a:xfrm>
            <a:prstGeom prst="rect">
              <a:avLst/>
            </a:prstGeom>
            <a:noFill/>
          </p:spPr>
          <p:txBody>
            <a:bodyPr wrap="square" rtlCol="0">
              <a:spAutoFit/>
            </a:bodyPr>
            <a:lstStyle/>
            <a:p>
              <a:pPr algn="ctr"/>
              <a:r>
                <a:rPr lang="en-AU" b="1" dirty="0">
                  <a:solidFill>
                    <a:srgbClr val="FF0000"/>
                  </a:solidFill>
                </a:rPr>
                <a:t>Shortfall in balance sheet</a:t>
              </a:r>
            </a:p>
          </p:txBody>
        </p:sp>
        <p:sp>
          <p:nvSpPr>
            <p:cNvPr id="42" name="Arrow: Right 41">
              <a:extLst>
                <a:ext uri="{FF2B5EF4-FFF2-40B4-BE49-F238E27FC236}">
                  <a16:creationId xmlns:a16="http://schemas.microsoft.com/office/drawing/2014/main" id="{22A7FC12-D6CF-4A1A-A7F5-BBA4FDB51C6E}"/>
                </a:ext>
              </a:extLst>
            </p:cNvPr>
            <p:cNvSpPr/>
            <p:nvPr/>
          </p:nvSpPr>
          <p:spPr>
            <a:xfrm rot="5400000">
              <a:off x="9548375" y="2261396"/>
              <a:ext cx="623885" cy="28575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AU" sz="1100" dirty="0"/>
            </a:p>
          </p:txBody>
        </p:sp>
        <p:sp>
          <p:nvSpPr>
            <p:cNvPr id="43" name="Arrow: Left-Right 42">
              <a:extLst>
                <a:ext uri="{FF2B5EF4-FFF2-40B4-BE49-F238E27FC236}">
                  <a16:creationId xmlns:a16="http://schemas.microsoft.com/office/drawing/2014/main" id="{675BF63F-D982-F3A2-FCDF-99201E7C95D5}"/>
                </a:ext>
              </a:extLst>
            </p:cNvPr>
            <p:cNvSpPr/>
            <p:nvPr/>
          </p:nvSpPr>
          <p:spPr>
            <a:xfrm>
              <a:off x="11612828" y="3025817"/>
              <a:ext cx="306900" cy="145841"/>
            </a:xfrm>
            <a:prstGeom prst="lef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395872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A8D960-E008-DAF0-3F6F-B6240E13616F}"/>
              </a:ext>
            </a:extLst>
          </p:cNvPr>
          <p:cNvSpPr>
            <a:spLocks noGrp="1"/>
          </p:cNvSpPr>
          <p:nvPr>
            <p:ph type="title"/>
          </p:nvPr>
        </p:nvSpPr>
        <p:spPr>
          <a:xfrm>
            <a:off x="326848" y="288389"/>
            <a:ext cx="10209224" cy="1232435"/>
          </a:xfrm>
        </p:spPr>
        <p:txBody>
          <a:bodyPr/>
          <a:lstStyle/>
          <a:p>
            <a:r>
              <a:rPr lang="en-US" dirty="0"/>
              <a:t>Illiquidity premium - simple example (Australian context) </a:t>
            </a:r>
          </a:p>
        </p:txBody>
      </p:sp>
      <p:sp>
        <p:nvSpPr>
          <p:cNvPr id="4" name="Slide Number Placeholder 3">
            <a:extLst>
              <a:ext uri="{FF2B5EF4-FFF2-40B4-BE49-F238E27FC236}">
                <a16:creationId xmlns:a16="http://schemas.microsoft.com/office/drawing/2014/main" id="{CF5D95C8-4C1E-4DF1-D8CF-B67783A40AE7}"/>
              </a:ext>
            </a:extLst>
          </p:cNvPr>
          <p:cNvSpPr>
            <a:spLocks noGrp="1"/>
          </p:cNvSpPr>
          <p:nvPr>
            <p:ph type="sldNum" sz="quarter" idx="12"/>
          </p:nvPr>
        </p:nvSpPr>
        <p:spPr/>
        <p:txBody>
          <a:bodyPr/>
          <a:lstStyle/>
          <a:p>
            <a:fld id="{741AFF56-1126-4107-9C02-BC0EFBF16431}" type="slidenum">
              <a:rPr lang="en-GB" smtClean="0"/>
              <a:pPr/>
              <a:t>8</a:t>
            </a:fld>
            <a:endParaRPr lang="en-GB" dirty="0"/>
          </a:p>
        </p:txBody>
      </p:sp>
      <p:sp>
        <p:nvSpPr>
          <p:cNvPr id="2" name="Footer Placeholder 4">
            <a:extLst>
              <a:ext uri="{FF2B5EF4-FFF2-40B4-BE49-F238E27FC236}">
                <a16:creationId xmlns:a16="http://schemas.microsoft.com/office/drawing/2014/main" id="{20A7416F-C66E-6D6F-FBC4-2A2666EECE2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3" name="TextBox 2">
            <a:extLst>
              <a:ext uri="{FF2B5EF4-FFF2-40B4-BE49-F238E27FC236}">
                <a16:creationId xmlns:a16="http://schemas.microsoft.com/office/drawing/2014/main" id="{7A3DE580-6E73-9087-830F-A8529AC9556F}"/>
              </a:ext>
            </a:extLst>
          </p:cNvPr>
          <p:cNvSpPr txBox="1"/>
          <p:nvPr/>
        </p:nvSpPr>
        <p:spPr>
          <a:xfrm>
            <a:off x="5694998" y="768948"/>
            <a:ext cx="5640417" cy="369332"/>
          </a:xfrm>
          <a:prstGeom prst="rect">
            <a:avLst/>
          </a:prstGeom>
          <a:noFill/>
        </p:spPr>
        <p:txBody>
          <a:bodyPr wrap="square" rtlCol="0">
            <a:spAutoFit/>
          </a:bodyPr>
          <a:lstStyle/>
          <a:p>
            <a:r>
              <a:rPr lang="en-AU" b="1" dirty="0">
                <a:solidFill>
                  <a:schemeClr val="accent1"/>
                </a:solidFill>
              </a:rPr>
              <a:t>Why match your liabilities to your assets? </a:t>
            </a:r>
          </a:p>
        </p:txBody>
      </p:sp>
      <p:sp>
        <p:nvSpPr>
          <p:cNvPr id="15" name="TextBox 14">
            <a:extLst>
              <a:ext uri="{FF2B5EF4-FFF2-40B4-BE49-F238E27FC236}">
                <a16:creationId xmlns:a16="http://schemas.microsoft.com/office/drawing/2014/main" id="{EAFE9F36-3484-79A3-B941-36EE9289596B}"/>
              </a:ext>
            </a:extLst>
          </p:cNvPr>
          <p:cNvSpPr txBox="1"/>
          <p:nvPr/>
        </p:nvSpPr>
        <p:spPr>
          <a:xfrm>
            <a:off x="5609354" y="3230042"/>
            <a:ext cx="6201983" cy="3216265"/>
          </a:xfrm>
          <a:custGeom>
            <a:avLst/>
            <a:gdLst>
              <a:gd name="connsiteX0" fmla="*/ 0 w 6201983"/>
              <a:gd name="connsiteY0" fmla="*/ 0 h 3216265"/>
              <a:gd name="connsiteX1" fmla="*/ 501797 w 6201983"/>
              <a:gd name="connsiteY1" fmla="*/ 0 h 3216265"/>
              <a:gd name="connsiteX2" fmla="*/ 879554 w 6201983"/>
              <a:gd name="connsiteY2" fmla="*/ 0 h 3216265"/>
              <a:gd name="connsiteX3" fmla="*/ 1567410 w 6201983"/>
              <a:gd name="connsiteY3" fmla="*/ 0 h 3216265"/>
              <a:gd name="connsiteX4" fmla="*/ 2069207 w 6201983"/>
              <a:gd name="connsiteY4" fmla="*/ 0 h 3216265"/>
              <a:gd name="connsiteX5" fmla="*/ 2571004 w 6201983"/>
              <a:gd name="connsiteY5" fmla="*/ 0 h 3216265"/>
              <a:gd name="connsiteX6" fmla="*/ 3258860 w 6201983"/>
              <a:gd name="connsiteY6" fmla="*/ 0 h 3216265"/>
              <a:gd name="connsiteX7" fmla="*/ 3698637 w 6201983"/>
              <a:gd name="connsiteY7" fmla="*/ 0 h 3216265"/>
              <a:gd name="connsiteX8" fmla="*/ 4386493 w 6201983"/>
              <a:gd name="connsiteY8" fmla="*/ 0 h 3216265"/>
              <a:gd name="connsiteX9" fmla="*/ 5074350 w 6201983"/>
              <a:gd name="connsiteY9" fmla="*/ 0 h 3216265"/>
              <a:gd name="connsiteX10" fmla="*/ 5638166 w 6201983"/>
              <a:gd name="connsiteY10" fmla="*/ 0 h 3216265"/>
              <a:gd name="connsiteX11" fmla="*/ 6201983 w 6201983"/>
              <a:gd name="connsiteY11" fmla="*/ 0 h 3216265"/>
              <a:gd name="connsiteX12" fmla="*/ 6201983 w 6201983"/>
              <a:gd name="connsiteY12" fmla="*/ 503882 h 3216265"/>
              <a:gd name="connsiteX13" fmla="*/ 6201983 w 6201983"/>
              <a:gd name="connsiteY13" fmla="*/ 943438 h 3216265"/>
              <a:gd name="connsiteX14" fmla="*/ 6201983 w 6201983"/>
              <a:gd name="connsiteY14" fmla="*/ 1479482 h 3216265"/>
              <a:gd name="connsiteX15" fmla="*/ 6201983 w 6201983"/>
              <a:gd name="connsiteY15" fmla="*/ 2015526 h 3216265"/>
              <a:gd name="connsiteX16" fmla="*/ 6201983 w 6201983"/>
              <a:gd name="connsiteY16" fmla="*/ 2551570 h 3216265"/>
              <a:gd name="connsiteX17" fmla="*/ 6201983 w 6201983"/>
              <a:gd name="connsiteY17" fmla="*/ 3216265 h 3216265"/>
              <a:gd name="connsiteX18" fmla="*/ 5576147 w 6201983"/>
              <a:gd name="connsiteY18" fmla="*/ 3216265 h 3216265"/>
              <a:gd name="connsiteX19" fmla="*/ 5198389 w 6201983"/>
              <a:gd name="connsiteY19" fmla="*/ 3216265 h 3216265"/>
              <a:gd name="connsiteX20" fmla="*/ 4758612 w 6201983"/>
              <a:gd name="connsiteY20" fmla="*/ 3216265 h 3216265"/>
              <a:gd name="connsiteX21" fmla="*/ 4070756 w 6201983"/>
              <a:gd name="connsiteY21" fmla="*/ 3216265 h 3216265"/>
              <a:gd name="connsiteX22" fmla="*/ 3506939 w 6201983"/>
              <a:gd name="connsiteY22" fmla="*/ 3216265 h 3216265"/>
              <a:gd name="connsiteX23" fmla="*/ 3067163 w 6201983"/>
              <a:gd name="connsiteY23" fmla="*/ 3216265 h 3216265"/>
              <a:gd name="connsiteX24" fmla="*/ 2503346 w 6201983"/>
              <a:gd name="connsiteY24" fmla="*/ 3216265 h 3216265"/>
              <a:gd name="connsiteX25" fmla="*/ 2125589 w 6201983"/>
              <a:gd name="connsiteY25" fmla="*/ 3216265 h 3216265"/>
              <a:gd name="connsiteX26" fmla="*/ 1747832 w 6201983"/>
              <a:gd name="connsiteY26" fmla="*/ 3216265 h 3216265"/>
              <a:gd name="connsiteX27" fmla="*/ 1184015 w 6201983"/>
              <a:gd name="connsiteY27" fmla="*/ 3216265 h 3216265"/>
              <a:gd name="connsiteX28" fmla="*/ 744238 w 6201983"/>
              <a:gd name="connsiteY28" fmla="*/ 3216265 h 3216265"/>
              <a:gd name="connsiteX29" fmla="*/ 0 w 6201983"/>
              <a:gd name="connsiteY29" fmla="*/ 3216265 h 3216265"/>
              <a:gd name="connsiteX30" fmla="*/ 0 w 6201983"/>
              <a:gd name="connsiteY30" fmla="*/ 2744546 h 3216265"/>
              <a:gd name="connsiteX31" fmla="*/ 0 w 6201983"/>
              <a:gd name="connsiteY31" fmla="*/ 2304990 h 3216265"/>
              <a:gd name="connsiteX32" fmla="*/ 0 w 6201983"/>
              <a:gd name="connsiteY32" fmla="*/ 1736783 h 3216265"/>
              <a:gd name="connsiteX33" fmla="*/ 0 w 6201983"/>
              <a:gd name="connsiteY33" fmla="*/ 1265064 h 3216265"/>
              <a:gd name="connsiteX34" fmla="*/ 0 w 6201983"/>
              <a:gd name="connsiteY34" fmla="*/ 696857 h 3216265"/>
              <a:gd name="connsiteX35" fmla="*/ 0 w 6201983"/>
              <a:gd name="connsiteY35" fmla="*/ 0 h 32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201983" h="3216265" extrusionOk="0">
                <a:moveTo>
                  <a:pt x="0" y="0"/>
                </a:moveTo>
                <a:cubicBezTo>
                  <a:pt x="172656" y="-26931"/>
                  <a:pt x="290836" y="43243"/>
                  <a:pt x="501797" y="0"/>
                </a:cubicBezTo>
                <a:cubicBezTo>
                  <a:pt x="712758" y="-43243"/>
                  <a:pt x="715362" y="40889"/>
                  <a:pt x="879554" y="0"/>
                </a:cubicBezTo>
                <a:cubicBezTo>
                  <a:pt x="1043746" y="-40889"/>
                  <a:pt x="1383079" y="60890"/>
                  <a:pt x="1567410" y="0"/>
                </a:cubicBezTo>
                <a:cubicBezTo>
                  <a:pt x="1751741" y="-60890"/>
                  <a:pt x="1950916" y="31645"/>
                  <a:pt x="2069207" y="0"/>
                </a:cubicBezTo>
                <a:cubicBezTo>
                  <a:pt x="2187498" y="-31645"/>
                  <a:pt x="2433587" y="6245"/>
                  <a:pt x="2571004" y="0"/>
                </a:cubicBezTo>
                <a:cubicBezTo>
                  <a:pt x="2708421" y="-6245"/>
                  <a:pt x="2950477" y="12541"/>
                  <a:pt x="3258860" y="0"/>
                </a:cubicBezTo>
                <a:cubicBezTo>
                  <a:pt x="3567243" y="-12541"/>
                  <a:pt x="3574875" y="13997"/>
                  <a:pt x="3698637" y="0"/>
                </a:cubicBezTo>
                <a:cubicBezTo>
                  <a:pt x="3822399" y="-13997"/>
                  <a:pt x="4093751" y="51464"/>
                  <a:pt x="4386493" y="0"/>
                </a:cubicBezTo>
                <a:cubicBezTo>
                  <a:pt x="4679235" y="-51464"/>
                  <a:pt x="4743079" y="35927"/>
                  <a:pt x="5074350" y="0"/>
                </a:cubicBezTo>
                <a:cubicBezTo>
                  <a:pt x="5405621" y="-35927"/>
                  <a:pt x="5452948" y="62336"/>
                  <a:pt x="5638166" y="0"/>
                </a:cubicBezTo>
                <a:cubicBezTo>
                  <a:pt x="5823384" y="-62336"/>
                  <a:pt x="5973495" y="24293"/>
                  <a:pt x="6201983" y="0"/>
                </a:cubicBezTo>
                <a:cubicBezTo>
                  <a:pt x="6244055" y="148491"/>
                  <a:pt x="6173861" y="279655"/>
                  <a:pt x="6201983" y="503882"/>
                </a:cubicBezTo>
                <a:cubicBezTo>
                  <a:pt x="6230105" y="728109"/>
                  <a:pt x="6196166" y="794706"/>
                  <a:pt x="6201983" y="943438"/>
                </a:cubicBezTo>
                <a:cubicBezTo>
                  <a:pt x="6207800" y="1092170"/>
                  <a:pt x="6175726" y="1330845"/>
                  <a:pt x="6201983" y="1479482"/>
                </a:cubicBezTo>
                <a:cubicBezTo>
                  <a:pt x="6228240" y="1628119"/>
                  <a:pt x="6153859" y="1796434"/>
                  <a:pt x="6201983" y="2015526"/>
                </a:cubicBezTo>
                <a:cubicBezTo>
                  <a:pt x="6250107" y="2234618"/>
                  <a:pt x="6150596" y="2323018"/>
                  <a:pt x="6201983" y="2551570"/>
                </a:cubicBezTo>
                <a:cubicBezTo>
                  <a:pt x="6253370" y="2780122"/>
                  <a:pt x="6153643" y="3072367"/>
                  <a:pt x="6201983" y="3216265"/>
                </a:cubicBezTo>
                <a:cubicBezTo>
                  <a:pt x="6017971" y="3287295"/>
                  <a:pt x="5778821" y="3158947"/>
                  <a:pt x="5576147" y="3216265"/>
                </a:cubicBezTo>
                <a:cubicBezTo>
                  <a:pt x="5373473" y="3273583"/>
                  <a:pt x="5329526" y="3215143"/>
                  <a:pt x="5198389" y="3216265"/>
                </a:cubicBezTo>
                <a:cubicBezTo>
                  <a:pt x="5067252" y="3217387"/>
                  <a:pt x="4945834" y="3169378"/>
                  <a:pt x="4758612" y="3216265"/>
                </a:cubicBezTo>
                <a:cubicBezTo>
                  <a:pt x="4571390" y="3263152"/>
                  <a:pt x="4280156" y="3197501"/>
                  <a:pt x="4070756" y="3216265"/>
                </a:cubicBezTo>
                <a:cubicBezTo>
                  <a:pt x="3861356" y="3235029"/>
                  <a:pt x="3661347" y="3178809"/>
                  <a:pt x="3506939" y="3216265"/>
                </a:cubicBezTo>
                <a:cubicBezTo>
                  <a:pt x="3352531" y="3253721"/>
                  <a:pt x="3285979" y="3163590"/>
                  <a:pt x="3067163" y="3216265"/>
                </a:cubicBezTo>
                <a:cubicBezTo>
                  <a:pt x="2848347" y="3268940"/>
                  <a:pt x="2621937" y="3212145"/>
                  <a:pt x="2503346" y="3216265"/>
                </a:cubicBezTo>
                <a:cubicBezTo>
                  <a:pt x="2384755" y="3220385"/>
                  <a:pt x="2260957" y="3183579"/>
                  <a:pt x="2125589" y="3216265"/>
                </a:cubicBezTo>
                <a:cubicBezTo>
                  <a:pt x="1990221" y="3248951"/>
                  <a:pt x="1890937" y="3210042"/>
                  <a:pt x="1747832" y="3216265"/>
                </a:cubicBezTo>
                <a:cubicBezTo>
                  <a:pt x="1604727" y="3222488"/>
                  <a:pt x="1361418" y="3191086"/>
                  <a:pt x="1184015" y="3216265"/>
                </a:cubicBezTo>
                <a:cubicBezTo>
                  <a:pt x="1006612" y="3241444"/>
                  <a:pt x="839974" y="3203918"/>
                  <a:pt x="744238" y="3216265"/>
                </a:cubicBezTo>
                <a:cubicBezTo>
                  <a:pt x="648502" y="3228612"/>
                  <a:pt x="250277" y="3146847"/>
                  <a:pt x="0" y="3216265"/>
                </a:cubicBezTo>
                <a:cubicBezTo>
                  <a:pt x="-10489" y="2985294"/>
                  <a:pt x="7144" y="2922787"/>
                  <a:pt x="0" y="2744546"/>
                </a:cubicBezTo>
                <a:cubicBezTo>
                  <a:pt x="-7144" y="2566305"/>
                  <a:pt x="25302" y="2453092"/>
                  <a:pt x="0" y="2304990"/>
                </a:cubicBezTo>
                <a:cubicBezTo>
                  <a:pt x="-25302" y="2156888"/>
                  <a:pt x="47449" y="1876018"/>
                  <a:pt x="0" y="1736783"/>
                </a:cubicBezTo>
                <a:cubicBezTo>
                  <a:pt x="-47449" y="1597548"/>
                  <a:pt x="25447" y="1390825"/>
                  <a:pt x="0" y="1265064"/>
                </a:cubicBezTo>
                <a:cubicBezTo>
                  <a:pt x="-25447" y="1139303"/>
                  <a:pt x="63351" y="960682"/>
                  <a:pt x="0" y="696857"/>
                </a:cubicBezTo>
                <a:cubicBezTo>
                  <a:pt x="-63351" y="433032"/>
                  <a:pt x="12855" y="196926"/>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spcAft>
                <a:spcPts val="600"/>
              </a:spcAft>
            </a:pPr>
            <a:r>
              <a:rPr lang="en-AU" b="1" dirty="0">
                <a:solidFill>
                  <a:schemeClr val="accent1"/>
                </a:solidFill>
              </a:rPr>
              <a:t>Key takeaways:</a:t>
            </a:r>
          </a:p>
          <a:p>
            <a:pPr marL="285750" indent="-285750">
              <a:buFont typeface="Arial" panose="020B0604020202020204" pitchFamily="34" charset="0"/>
              <a:buChar char="•"/>
            </a:pPr>
            <a:r>
              <a:rPr lang="en-AU" dirty="0"/>
              <a:t>Period of ‘extreme’ illiquidity lasted for around 2 years during GFC, and 14 months during a more recent period post COVID.</a:t>
            </a:r>
          </a:p>
          <a:p>
            <a:pPr marL="285750" indent="-285750">
              <a:buFont typeface="Arial" panose="020B0604020202020204" pitchFamily="34" charset="0"/>
              <a:buChar char="•"/>
            </a:pPr>
            <a:r>
              <a:rPr lang="en-US" dirty="0"/>
              <a:t>ILP has remained relatively stable outside of periods of market distress, but it tends to rise significantly during such conditions</a:t>
            </a:r>
          </a:p>
          <a:p>
            <a:pPr marL="285750" indent="-285750">
              <a:buFont typeface="Arial" panose="020B0604020202020204" pitchFamily="34" charset="0"/>
              <a:buChar char="•"/>
            </a:pPr>
            <a:r>
              <a:rPr lang="en-AU" dirty="0"/>
              <a:t>Illiquidity premium should respond when assets value drop, to the extent it is driven by reduced liquidity, to better match assets and liability values.</a:t>
            </a:r>
          </a:p>
          <a:p>
            <a:pPr marL="285750" indent="-285750">
              <a:buFont typeface="Arial" panose="020B0604020202020204" pitchFamily="34" charset="0"/>
              <a:buChar char="•"/>
            </a:pPr>
            <a:r>
              <a:rPr lang="en-US" dirty="0"/>
              <a:t>ILP is likely not re-estimated annually, e.g. every 3-years and during times of significant market changes.</a:t>
            </a:r>
            <a:endParaRPr lang="en-AU" dirty="0"/>
          </a:p>
        </p:txBody>
      </p:sp>
      <p:grpSp>
        <p:nvGrpSpPr>
          <p:cNvPr id="20" name="Group 19">
            <a:extLst>
              <a:ext uri="{FF2B5EF4-FFF2-40B4-BE49-F238E27FC236}">
                <a16:creationId xmlns:a16="http://schemas.microsoft.com/office/drawing/2014/main" id="{393A3382-D5C5-C399-592B-6E26CBD48DA7}"/>
              </a:ext>
            </a:extLst>
          </p:cNvPr>
          <p:cNvGrpSpPr/>
          <p:nvPr/>
        </p:nvGrpSpPr>
        <p:grpSpPr>
          <a:xfrm>
            <a:off x="5734013" y="1223375"/>
            <a:ext cx="3039036" cy="1915204"/>
            <a:chOff x="5734013" y="1223375"/>
            <a:chExt cx="3039036" cy="1915204"/>
          </a:xfrm>
        </p:grpSpPr>
        <p:sp>
          <p:nvSpPr>
            <p:cNvPr id="16" name="Rectangle 15">
              <a:extLst>
                <a:ext uri="{FF2B5EF4-FFF2-40B4-BE49-F238E27FC236}">
                  <a16:creationId xmlns:a16="http://schemas.microsoft.com/office/drawing/2014/main" id="{FA7DD1D2-9DC5-C75D-2C89-140B891DDF7E}"/>
                </a:ext>
              </a:extLst>
            </p:cNvPr>
            <p:cNvSpPr/>
            <p:nvPr/>
          </p:nvSpPr>
          <p:spPr>
            <a:xfrm>
              <a:off x="5734013" y="1248364"/>
              <a:ext cx="3039036" cy="189021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57AE7C95-AA3A-73E8-6E7B-49F12B94CF39}"/>
                </a:ext>
              </a:extLst>
            </p:cNvPr>
            <p:cNvSpPr txBox="1"/>
            <p:nvPr/>
          </p:nvSpPr>
          <p:spPr>
            <a:xfrm>
              <a:off x="5734013" y="1223375"/>
              <a:ext cx="3003263" cy="307777"/>
            </a:xfrm>
            <a:prstGeom prst="rect">
              <a:avLst/>
            </a:prstGeom>
            <a:noFill/>
          </p:spPr>
          <p:txBody>
            <a:bodyPr wrap="square" rtlCol="0">
              <a:spAutoFit/>
            </a:bodyPr>
            <a:lstStyle/>
            <a:p>
              <a:r>
                <a:rPr lang="en-AU" sz="1400" b="1" dirty="0"/>
                <a:t>Example 1 – risk free discounting only</a:t>
              </a:r>
            </a:p>
          </p:txBody>
        </p:sp>
        <p:pic>
          <p:nvPicPr>
            <p:cNvPr id="5" name="Picture 4">
              <a:extLst>
                <a:ext uri="{FF2B5EF4-FFF2-40B4-BE49-F238E27FC236}">
                  <a16:creationId xmlns:a16="http://schemas.microsoft.com/office/drawing/2014/main" id="{40F73432-15BE-F221-60FC-9C401E5E0D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4954" y="1520825"/>
              <a:ext cx="2788979" cy="1507088"/>
            </a:xfrm>
            <a:prstGeom prst="rect">
              <a:avLst/>
            </a:prstGeom>
            <a:noFill/>
            <a:ln>
              <a:noFill/>
            </a:ln>
          </p:spPr>
        </p:pic>
        <p:sp>
          <p:nvSpPr>
            <p:cNvPr id="13" name="Rectangle: Rounded Corners 12">
              <a:extLst>
                <a:ext uri="{FF2B5EF4-FFF2-40B4-BE49-F238E27FC236}">
                  <a16:creationId xmlns:a16="http://schemas.microsoft.com/office/drawing/2014/main" id="{D52FB0A6-8C4D-1B7D-BE23-0BE83445FA0C}"/>
                </a:ext>
              </a:extLst>
            </p:cNvPr>
            <p:cNvSpPr/>
            <p:nvPr/>
          </p:nvSpPr>
          <p:spPr>
            <a:xfrm>
              <a:off x="5734013" y="2858703"/>
              <a:ext cx="3003263" cy="19419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21" name="Group 20">
            <a:extLst>
              <a:ext uri="{FF2B5EF4-FFF2-40B4-BE49-F238E27FC236}">
                <a16:creationId xmlns:a16="http://schemas.microsoft.com/office/drawing/2014/main" id="{3DB7A957-D616-5DFD-7F01-0B8170552F71}"/>
              </a:ext>
            </a:extLst>
          </p:cNvPr>
          <p:cNvGrpSpPr/>
          <p:nvPr/>
        </p:nvGrpSpPr>
        <p:grpSpPr>
          <a:xfrm>
            <a:off x="8876542" y="1233000"/>
            <a:ext cx="3048661" cy="1901030"/>
            <a:chOff x="8876542" y="1233000"/>
            <a:chExt cx="3048661" cy="1901030"/>
          </a:xfrm>
        </p:grpSpPr>
        <p:sp>
          <p:nvSpPr>
            <p:cNvPr id="17" name="Rectangle 16">
              <a:extLst>
                <a:ext uri="{FF2B5EF4-FFF2-40B4-BE49-F238E27FC236}">
                  <a16:creationId xmlns:a16="http://schemas.microsoft.com/office/drawing/2014/main" id="{0E1CA457-9115-1F23-1767-990C54C73848}"/>
                </a:ext>
              </a:extLst>
            </p:cNvPr>
            <p:cNvSpPr/>
            <p:nvPr/>
          </p:nvSpPr>
          <p:spPr>
            <a:xfrm>
              <a:off x="8886167" y="1243815"/>
              <a:ext cx="3039036" cy="189021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a:extLst>
                <a:ext uri="{FF2B5EF4-FFF2-40B4-BE49-F238E27FC236}">
                  <a16:creationId xmlns:a16="http://schemas.microsoft.com/office/drawing/2014/main" id="{4AECD44C-8124-07D3-3C48-8A947C695E00}"/>
                </a:ext>
              </a:extLst>
            </p:cNvPr>
            <p:cNvSpPr txBox="1"/>
            <p:nvPr/>
          </p:nvSpPr>
          <p:spPr>
            <a:xfrm>
              <a:off x="8876542" y="1233000"/>
              <a:ext cx="2928589" cy="307777"/>
            </a:xfrm>
            <a:prstGeom prst="rect">
              <a:avLst/>
            </a:prstGeom>
            <a:noFill/>
          </p:spPr>
          <p:txBody>
            <a:bodyPr wrap="square" rtlCol="0">
              <a:spAutoFit/>
            </a:bodyPr>
            <a:lstStyle/>
            <a:p>
              <a:r>
                <a:rPr lang="en-AU" sz="1400" b="1" dirty="0"/>
                <a:t>Example 2 – with illiquidity premium </a:t>
              </a:r>
            </a:p>
          </p:txBody>
        </p:sp>
        <p:pic>
          <p:nvPicPr>
            <p:cNvPr id="11" name="Picture 10">
              <a:extLst>
                <a:ext uri="{FF2B5EF4-FFF2-40B4-BE49-F238E27FC236}">
                  <a16:creationId xmlns:a16="http://schemas.microsoft.com/office/drawing/2014/main" id="{00EEBA1C-1C47-E4FF-E6B4-3BEAD0C71B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9012" y="1530449"/>
              <a:ext cx="2797300" cy="1511585"/>
            </a:xfrm>
            <a:prstGeom prst="rect">
              <a:avLst/>
            </a:prstGeom>
            <a:noFill/>
            <a:ln>
              <a:noFill/>
            </a:ln>
          </p:spPr>
        </p:pic>
        <p:sp>
          <p:nvSpPr>
            <p:cNvPr id="18" name="Rectangle: Rounded Corners 17">
              <a:extLst>
                <a:ext uri="{FF2B5EF4-FFF2-40B4-BE49-F238E27FC236}">
                  <a16:creationId xmlns:a16="http://schemas.microsoft.com/office/drawing/2014/main" id="{B219A019-6CB7-3CDC-0F33-566D1BF6BA46}"/>
                </a:ext>
              </a:extLst>
            </p:cNvPr>
            <p:cNvSpPr/>
            <p:nvPr/>
          </p:nvSpPr>
          <p:spPr>
            <a:xfrm>
              <a:off x="8904053" y="2857460"/>
              <a:ext cx="3003263" cy="19419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Group 5">
            <a:extLst>
              <a:ext uri="{FF2B5EF4-FFF2-40B4-BE49-F238E27FC236}">
                <a16:creationId xmlns:a16="http://schemas.microsoft.com/office/drawing/2014/main" id="{40EAB506-598F-16BE-666B-58DF7D5B3C48}"/>
              </a:ext>
            </a:extLst>
          </p:cNvPr>
          <p:cNvGrpSpPr/>
          <p:nvPr/>
        </p:nvGrpSpPr>
        <p:grpSpPr>
          <a:xfrm>
            <a:off x="386869" y="1257060"/>
            <a:ext cx="5640417" cy="3303257"/>
            <a:chOff x="386869" y="1257060"/>
            <a:chExt cx="5640417" cy="3303257"/>
          </a:xfrm>
        </p:grpSpPr>
        <p:pic>
          <p:nvPicPr>
            <p:cNvPr id="7" name="Picture 6">
              <a:extLst>
                <a:ext uri="{FF2B5EF4-FFF2-40B4-BE49-F238E27FC236}">
                  <a16:creationId xmlns:a16="http://schemas.microsoft.com/office/drawing/2014/main" id="{82523173-2350-BE4B-8223-27FDBCF77C6F}"/>
                </a:ext>
              </a:extLst>
            </p:cNvPr>
            <p:cNvPicPr>
              <a:picLocks noChangeAspect="1"/>
            </p:cNvPicPr>
            <p:nvPr/>
          </p:nvPicPr>
          <p:blipFill>
            <a:blip r:embed="rId4"/>
            <a:stretch>
              <a:fillRect/>
            </a:stretch>
          </p:blipFill>
          <p:spPr>
            <a:xfrm>
              <a:off x="415688" y="1775013"/>
              <a:ext cx="4793044" cy="2785304"/>
            </a:xfrm>
            <a:prstGeom prst="rect">
              <a:avLst/>
            </a:prstGeom>
          </p:spPr>
        </p:pic>
        <p:sp>
          <p:nvSpPr>
            <p:cNvPr id="22" name="Oval 21">
              <a:extLst>
                <a:ext uri="{FF2B5EF4-FFF2-40B4-BE49-F238E27FC236}">
                  <a16:creationId xmlns:a16="http://schemas.microsoft.com/office/drawing/2014/main" id="{BB513276-672E-0C51-98DE-9508B6003FF8}"/>
                </a:ext>
              </a:extLst>
            </p:cNvPr>
            <p:cNvSpPr/>
            <p:nvPr/>
          </p:nvSpPr>
          <p:spPr>
            <a:xfrm>
              <a:off x="1470547" y="1651381"/>
              <a:ext cx="702860" cy="16445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Oval 22">
              <a:extLst>
                <a:ext uri="{FF2B5EF4-FFF2-40B4-BE49-F238E27FC236}">
                  <a16:creationId xmlns:a16="http://schemas.microsoft.com/office/drawing/2014/main" id="{0F1E26C0-E3AA-2016-0959-179A51DE0AC0}"/>
                </a:ext>
              </a:extLst>
            </p:cNvPr>
            <p:cNvSpPr/>
            <p:nvPr/>
          </p:nvSpPr>
          <p:spPr>
            <a:xfrm>
              <a:off x="4305868" y="2646248"/>
              <a:ext cx="395786" cy="7915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a:extLst>
                <a:ext uri="{FF2B5EF4-FFF2-40B4-BE49-F238E27FC236}">
                  <a16:creationId xmlns:a16="http://schemas.microsoft.com/office/drawing/2014/main" id="{078EADE5-BD64-74F7-E8D2-BD4800DE67C8}"/>
                </a:ext>
              </a:extLst>
            </p:cNvPr>
            <p:cNvSpPr txBox="1"/>
            <p:nvPr/>
          </p:nvSpPr>
          <p:spPr>
            <a:xfrm>
              <a:off x="386869" y="1257060"/>
              <a:ext cx="5640417" cy="369332"/>
            </a:xfrm>
            <a:prstGeom prst="rect">
              <a:avLst/>
            </a:prstGeom>
            <a:noFill/>
          </p:spPr>
          <p:txBody>
            <a:bodyPr wrap="square" rtlCol="0">
              <a:spAutoFit/>
            </a:bodyPr>
            <a:lstStyle/>
            <a:p>
              <a:r>
                <a:rPr lang="en-AU" b="1" dirty="0">
                  <a:solidFill>
                    <a:schemeClr val="accent1"/>
                  </a:solidFill>
                </a:rPr>
                <a:t>A-rated spread</a:t>
              </a:r>
            </a:p>
          </p:txBody>
        </p:sp>
      </p:grpSp>
    </p:spTree>
    <p:extLst>
      <p:ext uri="{BB962C8B-B14F-4D97-AF65-F5344CB8AC3E}">
        <p14:creationId xmlns:p14="http://schemas.microsoft.com/office/powerpoint/2010/main" val="381990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0994E-6FA8-EBA5-ED53-A220387AB7B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45C0978-C731-FD70-9387-BD16C18E40B4}"/>
              </a:ext>
            </a:extLst>
          </p:cNvPr>
          <p:cNvSpPr/>
          <p:nvPr/>
        </p:nvSpPr>
        <p:spPr>
          <a:xfrm>
            <a:off x="968375" y="1054100"/>
            <a:ext cx="10391775" cy="6000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itle 7">
            <a:extLst>
              <a:ext uri="{FF2B5EF4-FFF2-40B4-BE49-F238E27FC236}">
                <a16:creationId xmlns:a16="http://schemas.microsoft.com/office/drawing/2014/main" id="{BE61BBD5-AA43-22B8-A542-2438AE8ED140}"/>
              </a:ext>
            </a:extLst>
          </p:cNvPr>
          <p:cNvSpPr>
            <a:spLocks noGrp="1"/>
          </p:cNvSpPr>
          <p:nvPr>
            <p:ph type="title"/>
          </p:nvPr>
        </p:nvSpPr>
        <p:spPr>
          <a:xfrm>
            <a:off x="326848" y="288389"/>
            <a:ext cx="9820451" cy="1232435"/>
          </a:xfrm>
        </p:spPr>
        <p:txBody>
          <a:bodyPr/>
          <a:lstStyle/>
          <a:p>
            <a:r>
              <a:rPr lang="en-US" dirty="0"/>
              <a:t>Liquidity characteristics of insurance contracts</a:t>
            </a:r>
          </a:p>
        </p:txBody>
      </p:sp>
      <p:sp>
        <p:nvSpPr>
          <p:cNvPr id="4" name="Slide Number Placeholder 3">
            <a:extLst>
              <a:ext uri="{FF2B5EF4-FFF2-40B4-BE49-F238E27FC236}">
                <a16:creationId xmlns:a16="http://schemas.microsoft.com/office/drawing/2014/main" id="{D7F57FAE-67E7-31E4-0783-DE8AA3D67875}"/>
              </a:ext>
            </a:extLst>
          </p:cNvPr>
          <p:cNvSpPr>
            <a:spLocks noGrp="1"/>
          </p:cNvSpPr>
          <p:nvPr>
            <p:ph type="sldNum" sz="quarter" idx="12"/>
          </p:nvPr>
        </p:nvSpPr>
        <p:spPr/>
        <p:txBody>
          <a:bodyPr/>
          <a:lstStyle/>
          <a:p>
            <a:fld id="{741AFF56-1126-4107-9C02-BC0EFBF16431}" type="slidenum">
              <a:rPr lang="en-GB" smtClean="0"/>
              <a:pPr/>
              <a:t>9</a:t>
            </a:fld>
            <a:endParaRPr lang="en-GB" dirty="0"/>
          </a:p>
        </p:txBody>
      </p:sp>
      <p:sp>
        <p:nvSpPr>
          <p:cNvPr id="2" name="Footer Placeholder 4">
            <a:extLst>
              <a:ext uri="{FF2B5EF4-FFF2-40B4-BE49-F238E27FC236}">
                <a16:creationId xmlns:a16="http://schemas.microsoft.com/office/drawing/2014/main" id="{B2959F65-575E-DF5B-0793-BA45DD18EA4E}"/>
              </a:ext>
            </a:extLst>
          </p:cNvPr>
          <p:cNvSpPr>
            <a:spLocks noGrp="1"/>
          </p:cNvSpPr>
          <p:nvPr>
            <p:ph type="ftr" sz="quarter" idx="3"/>
          </p:nvPr>
        </p:nvSpPr>
        <p:spPr>
          <a:xfrm>
            <a:off x="4222750" y="652801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IDSS</a:t>
            </a:r>
          </a:p>
        </p:txBody>
      </p:sp>
      <p:sp>
        <p:nvSpPr>
          <p:cNvPr id="3" name="TextBox 2">
            <a:extLst>
              <a:ext uri="{FF2B5EF4-FFF2-40B4-BE49-F238E27FC236}">
                <a16:creationId xmlns:a16="http://schemas.microsoft.com/office/drawing/2014/main" id="{D4C7A97F-D9A8-7100-7CE5-2ADBE34B38AF}"/>
              </a:ext>
            </a:extLst>
          </p:cNvPr>
          <p:cNvSpPr txBox="1"/>
          <p:nvPr/>
        </p:nvSpPr>
        <p:spPr>
          <a:xfrm>
            <a:off x="1079498" y="1151492"/>
            <a:ext cx="10648952" cy="646331"/>
          </a:xfrm>
          <a:prstGeom prst="rect">
            <a:avLst/>
          </a:prstGeom>
          <a:noFill/>
        </p:spPr>
        <p:txBody>
          <a:bodyPr wrap="square" rtlCol="0">
            <a:spAutoFit/>
          </a:bodyPr>
          <a:lstStyle/>
          <a:p>
            <a:r>
              <a:rPr lang="en-AU" dirty="0">
                <a:solidFill>
                  <a:schemeClr val="bg1"/>
                </a:solidFill>
              </a:rPr>
              <a:t>Limited literature on measuring liquidity of insurance contracts, particularly for general insurance contracts. </a:t>
            </a:r>
            <a:br>
              <a:rPr lang="en-AU" dirty="0">
                <a:solidFill>
                  <a:schemeClr val="bg1"/>
                </a:solidFill>
              </a:rPr>
            </a:br>
            <a:endParaRPr lang="en-AU" dirty="0">
              <a:solidFill>
                <a:schemeClr val="bg1"/>
              </a:solidFill>
            </a:endParaRPr>
          </a:p>
        </p:txBody>
      </p:sp>
      <p:pic>
        <p:nvPicPr>
          <p:cNvPr id="11" name="Picture 10">
            <a:extLst>
              <a:ext uri="{FF2B5EF4-FFF2-40B4-BE49-F238E27FC236}">
                <a16:creationId xmlns:a16="http://schemas.microsoft.com/office/drawing/2014/main" id="{EA06BFBB-C63A-522E-1F52-DD36011CB801}"/>
              </a:ext>
            </a:extLst>
          </p:cNvPr>
          <p:cNvPicPr>
            <a:picLocks noChangeAspect="1"/>
          </p:cNvPicPr>
          <p:nvPr/>
        </p:nvPicPr>
        <p:blipFill>
          <a:blip r:embed="rId2"/>
          <a:stretch>
            <a:fillRect/>
          </a:stretch>
        </p:blipFill>
        <p:spPr>
          <a:xfrm>
            <a:off x="959150" y="1824430"/>
            <a:ext cx="2773390" cy="4233289"/>
          </a:xfrm>
          <a:prstGeom prst="rect">
            <a:avLst/>
          </a:prstGeom>
        </p:spPr>
      </p:pic>
      <p:pic>
        <p:nvPicPr>
          <p:cNvPr id="14" name="Picture 13">
            <a:extLst>
              <a:ext uri="{FF2B5EF4-FFF2-40B4-BE49-F238E27FC236}">
                <a16:creationId xmlns:a16="http://schemas.microsoft.com/office/drawing/2014/main" id="{DCFE2EA5-2A0E-CBFF-8A3E-AD1B36991A19}"/>
              </a:ext>
            </a:extLst>
          </p:cNvPr>
          <p:cNvPicPr>
            <a:picLocks noChangeAspect="1"/>
          </p:cNvPicPr>
          <p:nvPr/>
        </p:nvPicPr>
        <p:blipFill>
          <a:blip r:embed="rId3"/>
          <a:stretch>
            <a:fillRect/>
          </a:stretch>
        </p:blipFill>
        <p:spPr>
          <a:xfrm>
            <a:off x="1849280" y="2868613"/>
            <a:ext cx="2409837" cy="3138487"/>
          </a:xfrm>
          <a:prstGeom prst="rect">
            <a:avLst/>
          </a:prstGeom>
        </p:spPr>
      </p:pic>
      <p:pic>
        <p:nvPicPr>
          <p:cNvPr id="16" name="Content Placeholder 15">
            <a:extLst>
              <a:ext uri="{FF2B5EF4-FFF2-40B4-BE49-F238E27FC236}">
                <a16:creationId xmlns:a16="http://schemas.microsoft.com/office/drawing/2014/main" id="{B2BB7FA4-1113-9349-2B99-AA5C7ECEE138}"/>
              </a:ext>
            </a:extLst>
          </p:cNvPr>
          <p:cNvPicPr>
            <a:picLocks noGrp="1" noChangeAspect="1"/>
          </p:cNvPicPr>
          <p:nvPr>
            <p:ph idx="13"/>
          </p:nvPr>
        </p:nvPicPr>
        <p:blipFill>
          <a:blip r:embed="rId4"/>
          <a:stretch>
            <a:fillRect/>
          </a:stretch>
        </p:blipFill>
        <p:spPr>
          <a:xfrm>
            <a:off x="3431658" y="1691079"/>
            <a:ext cx="3314916" cy="4256087"/>
          </a:xfrm>
          <a:prstGeom prst="rect">
            <a:avLst/>
          </a:prstGeom>
        </p:spPr>
      </p:pic>
      <p:sp>
        <p:nvSpPr>
          <p:cNvPr id="17" name="TextBox 16">
            <a:extLst>
              <a:ext uri="{FF2B5EF4-FFF2-40B4-BE49-F238E27FC236}">
                <a16:creationId xmlns:a16="http://schemas.microsoft.com/office/drawing/2014/main" id="{CD4A0662-12FD-B7AC-6196-019D4F14FFEF}"/>
              </a:ext>
            </a:extLst>
          </p:cNvPr>
          <p:cNvSpPr txBox="1"/>
          <p:nvPr/>
        </p:nvSpPr>
        <p:spPr>
          <a:xfrm>
            <a:off x="8521392" y="1895215"/>
            <a:ext cx="2913108" cy="4324261"/>
          </a:xfrm>
          <a:custGeom>
            <a:avLst/>
            <a:gdLst>
              <a:gd name="connsiteX0" fmla="*/ 0 w 2913108"/>
              <a:gd name="connsiteY0" fmla="*/ 0 h 4324261"/>
              <a:gd name="connsiteX1" fmla="*/ 553491 w 2913108"/>
              <a:gd name="connsiteY1" fmla="*/ 0 h 4324261"/>
              <a:gd name="connsiteX2" fmla="*/ 1048719 w 2913108"/>
              <a:gd name="connsiteY2" fmla="*/ 0 h 4324261"/>
              <a:gd name="connsiteX3" fmla="*/ 1689603 w 2913108"/>
              <a:gd name="connsiteY3" fmla="*/ 0 h 4324261"/>
              <a:gd name="connsiteX4" fmla="*/ 2243093 w 2913108"/>
              <a:gd name="connsiteY4" fmla="*/ 0 h 4324261"/>
              <a:gd name="connsiteX5" fmla="*/ 2913108 w 2913108"/>
              <a:gd name="connsiteY5" fmla="*/ 0 h 4324261"/>
              <a:gd name="connsiteX6" fmla="*/ 2913108 w 2913108"/>
              <a:gd name="connsiteY6" fmla="*/ 627018 h 4324261"/>
              <a:gd name="connsiteX7" fmla="*/ 2913108 w 2913108"/>
              <a:gd name="connsiteY7" fmla="*/ 1167550 h 4324261"/>
              <a:gd name="connsiteX8" fmla="*/ 2913108 w 2913108"/>
              <a:gd name="connsiteY8" fmla="*/ 1708083 h 4324261"/>
              <a:gd name="connsiteX9" fmla="*/ 2913108 w 2913108"/>
              <a:gd name="connsiteY9" fmla="*/ 2162131 h 4324261"/>
              <a:gd name="connsiteX10" fmla="*/ 2913108 w 2913108"/>
              <a:gd name="connsiteY10" fmla="*/ 2616178 h 4324261"/>
              <a:gd name="connsiteX11" fmla="*/ 2913108 w 2913108"/>
              <a:gd name="connsiteY11" fmla="*/ 3156711 h 4324261"/>
              <a:gd name="connsiteX12" fmla="*/ 2913108 w 2913108"/>
              <a:gd name="connsiteY12" fmla="*/ 3740486 h 4324261"/>
              <a:gd name="connsiteX13" fmla="*/ 2913108 w 2913108"/>
              <a:gd name="connsiteY13" fmla="*/ 4324261 h 4324261"/>
              <a:gd name="connsiteX14" fmla="*/ 2330486 w 2913108"/>
              <a:gd name="connsiteY14" fmla="*/ 4324261 h 4324261"/>
              <a:gd name="connsiteX15" fmla="*/ 1806127 w 2913108"/>
              <a:gd name="connsiteY15" fmla="*/ 4324261 h 4324261"/>
              <a:gd name="connsiteX16" fmla="*/ 1223505 w 2913108"/>
              <a:gd name="connsiteY16" fmla="*/ 4324261 h 4324261"/>
              <a:gd name="connsiteX17" fmla="*/ 582622 w 2913108"/>
              <a:gd name="connsiteY17" fmla="*/ 4324261 h 4324261"/>
              <a:gd name="connsiteX18" fmla="*/ 0 w 2913108"/>
              <a:gd name="connsiteY18" fmla="*/ 4324261 h 4324261"/>
              <a:gd name="connsiteX19" fmla="*/ 0 w 2913108"/>
              <a:gd name="connsiteY19" fmla="*/ 3913456 h 4324261"/>
              <a:gd name="connsiteX20" fmla="*/ 0 w 2913108"/>
              <a:gd name="connsiteY20" fmla="*/ 3459409 h 4324261"/>
              <a:gd name="connsiteX21" fmla="*/ 0 w 2913108"/>
              <a:gd name="connsiteY21" fmla="*/ 2962119 h 4324261"/>
              <a:gd name="connsiteX22" fmla="*/ 0 w 2913108"/>
              <a:gd name="connsiteY22" fmla="*/ 2335101 h 4324261"/>
              <a:gd name="connsiteX23" fmla="*/ 0 w 2913108"/>
              <a:gd name="connsiteY23" fmla="*/ 1794568 h 4324261"/>
              <a:gd name="connsiteX24" fmla="*/ 0 w 2913108"/>
              <a:gd name="connsiteY24" fmla="*/ 1297278 h 4324261"/>
              <a:gd name="connsiteX25" fmla="*/ 0 w 2913108"/>
              <a:gd name="connsiteY25" fmla="*/ 886474 h 4324261"/>
              <a:gd name="connsiteX26" fmla="*/ 0 w 2913108"/>
              <a:gd name="connsiteY26" fmla="*/ 475669 h 4324261"/>
              <a:gd name="connsiteX27" fmla="*/ 0 w 2913108"/>
              <a:gd name="connsiteY27" fmla="*/ 0 h 432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13108" h="4324261" extrusionOk="0">
                <a:moveTo>
                  <a:pt x="0" y="0"/>
                </a:moveTo>
                <a:cubicBezTo>
                  <a:pt x="172417" y="-14486"/>
                  <a:pt x="316026" y="21031"/>
                  <a:pt x="553491" y="0"/>
                </a:cubicBezTo>
                <a:cubicBezTo>
                  <a:pt x="790956" y="-21031"/>
                  <a:pt x="885494" y="7718"/>
                  <a:pt x="1048719" y="0"/>
                </a:cubicBezTo>
                <a:cubicBezTo>
                  <a:pt x="1211944" y="-7718"/>
                  <a:pt x="1453343" y="18425"/>
                  <a:pt x="1689603" y="0"/>
                </a:cubicBezTo>
                <a:cubicBezTo>
                  <a:pt x="1925863" y="-18425"/>
                  <a:pt x="1998341" y="62805"/>
                  <a:pt x="2243093" y="0"/>
                </a:cubicBezTo>
                <a:cubicBezTo>
                  <a:pt x="2487845" y="-62805"/>
                  <a:pt x="2646675" y="12861"/>
                  <a:pt x="2913108" y="0"/>
                </a:cubicBezTo>
                <a:cubicBezTo>
                  <a:pt x="2955120" y="292852"/>
                  <a:pt x="2860408" y="483956"/>
                  <a:pt x="2913108" y="627018"/>
                </a:cubicBezTo>
                <a:cubicBezTo>
                  <a:pt x="2965808" y="770080"/>
                  <a:pt x="2892755" y="964634"/>
                  <a:pt x="2913108" y="1167550"/>
                </a:cubicBezTo>
                <a:cubicBezTo>
                  <a:pt x="2933461" y="1370466"/>
                  <a:pt x="2873536" y="1471778"/>
                  <a:pt x="2913108" y="1708083"/>
                </a:cubicBezTo>
                <a:cubicBezTo>
                  <a:pt x="2952680" y="1944388"/>
                  <a:pt x="2862197" y="2036582"/>
                  <a:pt x="2913108" y="2162131"/>
                </a:cubicBezTo>
                <a:cubicBezTo>
                  <a:pt x="2964019" y="2287680"/>
                  <a:pt x="2889403" y="2452636"/>
                  <a:pt x="2913108" y="2616178"/>
                </a:cubicBezTo>
                <a:cubicBezTo>
                  <a:pt x="2936813" y="2779720"/>
                  <a:pt x="2889798" y="2892179"/>
                  <a:pt x="2913108" y="3156711"/>
                </a:cubicBezTo>
                <a:cubicBezTo>
                  <a:pt x="2936418" y="3421243"/>
                  <a:pt x="2861545" y="3590360"/>
                  <a:pt x="2913108" y="3740486"/>
                </a:cubicBezTo>
                <a:cubicBezTo>
                  <a:pt x="2964671" y="3890612"/>
                  <a:pt x="2884531" y="4082530"/>
                  <a:pt x="2913108" y="4324261"/>
                </a:cubicBezTo>
                <a:cubicBezTo>
                  <a:pt x="2793179" y="4332688"/>
                  <a:pt x="2463604" y="4272335"/>
                  <a:pt x="2330486" y="4324261"/>
                </a:cubicBezTo>
                <a:cubicBezTo>
                  <a:pt x="2197368" y="4376187"/>
                  <a:pt x="1917573" y="4313940"/>
                  <a:pt x="1806127" y="4324261"/>
                </a:cubicBezTo>
                <a:cubicBezTo>
                  <a:pt x="1694681" y="4334582"/>
                  <a:pt x="1487413" y="4283967"/>
                  <a:pt x="1223505" y="4324261"/>
                </a:cubicBezTo>
                <a:cubicBezTo>
                  <a:pt x="959597" y="4364555"/>
                  <a:pt x="764721" y="4286636"/>
                  <a:pt x="582622" y="4324261"/>
                </a:cubicBezTo>
                <a:cubicBezTo>
                  <a:pt x="400523" y="4361886"/>
                  <a:pt x="189123" y="4255880"/>
                  <a:pt x="0" y="4324261"/>
                </a:cubicBezTo>
                <a:cubicBezTo>
                  <a:pt x="-38564" y="4218389"/>
                  <a:pt x="23509" y="4011121"/>
                  <a:pt x="0" y="3913456"/>
                </a:cubicBezTo>
                <a:cubicBezTo>
                  <a:pt x="-23509" y="3815792"/>
                  <a:pt x="2374" y="3591893"/>
                  <a:pt x="0" y="3459409"/>
                </a:cubicBezTo>
                <a:cubicBezTo>
                  <a:pt x="-2374" y="3326925"/>
                  <a:pt x="42436" y="3194917"/>
                  <a:pt x="0" y="2962119"/>
                </a:cubicBezTo>
                <a:cubicBezTo>
                  <a:pt x="-42436" y="2729321"/>
                  <a:pt x="37317" y="2583308"/>
                  <a:pt x="0" y="2335101"/>
                </a:cubicBezTo>
                <a:cubicBezTo>
                  <a:pt x="-37317" y="2086894"/>
                  <a:pt x="35526" y="1942286"/>
                  <a:pt x="0" y="1794568"/>
                </a:cubicBezTo>
                <a:cubicBezTo>
                  <a:pt x="-35526" y="1646850"/>
                  <a:pt x="25471" y="1489747"/>
                  <a:pt x="0" y="1297278"/>
                </a:cubicBezTo>
                <a:cubicBezTo>
                  <a:pt x="-25471" y="1104809"/>
                  <a:pt x="3205" y="1025202"/>
                  <a:pt x="0" y="886474"/>
                </a:cubicBezTo>
                <a:cubicBezTo>
                  <a:pt x="-3205" y="747746"/>
                  <a:pt x="10688" y="640118"/>
                  <a:pt x="0" y="475669"/>
                </a:cubicBezTo>
                <a:cubicBezTo>
                  <a:pt x="-10688" y="311221"/>
                  <a:pt x="24661" y="124071"/>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a:spcAft>
                <a:spcPts val="600"/>
              </a:spcAft>
            </a:pPr>
            <a:r>
              <a:rPr lang="en-AU" b="1" dirty="0">
                <a:solidFill>
                  <a:schemeClr val="accent1"/>
                </a:solidFill>
              </a:rPr>
              <a:t>Key takeaways:</a:t>
            </a:r>
          </a:p>
          <a:p>
            <a:r>
              <a:rPr lang="en-AU" sz="1400" dirty="0"/>
              <a:t>There appears to be agreement that</a:t>
            </a:r>
          </a:p>
          <a:p>
            <a:endParaRPr lang="en-AU" sz="1400" dirty="0"/>
          </a:p>
          <a:p>
            <a:pPr marL="285750" indent="-285750">
              <a:buFont typeface="Arial" panose="020B0604020202020204" pitchFamily="34" charset="0"/>
              <a:buChar char="•"/>
            </a:pPr>
            <a:r>
              <a:rPr lang="en-AU" sz="1400" b="1" dirty="0"/>
              <a:t>LRC is liquid</a:t>
            </a:r>
            <a:r>
              <a:rPr lang="en-AU" sz="1400" dirty="0"/>
              <a:t> for most GI contracts on the basis contracts can be cancelled without significant penalties. </a:t>
            </a:r>
          </a:p>
          <a:p>
            <a:endParaRPr lang="en-AU" sz="1400" dirty="0"/>
          </a:p>
          <a:p>
            <a:pPr marL="285750" indent="-285750">
              <a:buFont typeface="Arial" panose="020B0604020202020204" pitchFamily="34" charset="0"/>
              <a:buChar char="•"/>
            </a:pPr>
            <a:r>
              <a:rPr lang="en-AU" sz="1400" dirty="0"/>
              <a:t>Liquidity of </a:t>
            </a:r>
            <a:r>
              <a:rPr lang="en-AU" sz="1400" b="1" dirty="0"/>
              <a:t>LIC</a:t>
            </a:r>
            <a:r>
              <a:rPr lang="en-AU" sz="1400" dirty="0"/>
              <a:t> can be assessed by considering the </a:t>
            </a:r>
            <a:r>
              <a:rPr lang="en-AU" sz="1400" b="1" dirty="0"/>
              <a:t>ability for the policyholder or claimant to influence the timing or amount of insurance cashflows.</a:t>
            </a:r>
            <a:r>
              <a:rPr lang="en-AU" sz="1400" dirty="0"/>
              <a:t> </a:t>
            </a:r>
          </a:p>
          <a:p>
            <a:pPr marL="285750" indent="-285750">
              <a:buFont typeface="Arial" panose="020B0604020202020204" pitchFamily="34" charset="0"/>
              <a:buChar char="•"/>
            </a:pPr>
            <a:endParaRPr lang="en-AU" sz="1400" dirty="0"/>
          </a:p>
          <a:p>
            <a:endParaRPr lang="en-AU" sz="1400" dirty="0"/>
          </a:p>
          <a:p>
            <a:pPr marL="285750" indent="-285750">
              <a:buFont typeface="Arial" panose="020B0604020202020204" pitchFamily="34" charset="0"/>
              <a:buChar char="•"/>
            </a:pPr>
            <a:endParaRPr lang="en-AU" sz="1400" dirty="0"/>
          </a:p>
          <a:p>
            <a:endParaRPr lang="en-AU" sz="1400" dirty="0"/>
          </a:p>
          <a:p>
            <a:endParaRPr lang="en-AU" sz="1400" dirty="0"/>
          </a:p>
          <a:p>
            <a:pPr marL="285750" indent="-285750">
              <a:buFont typeface="Arial" panose="020B0604020202020204" pitchFamily="34" charset="0"/>
              <a:buChar char="•"/>
            </a:pPr>
            <a:endParaRPr lang="en-AU" sz="1400" dirty="0"/>
          </a:p>
        </p:txBody>
      </p:sp>
      <p:pic>
        <p:nvPicPr>
          <p:cNvPr id="18" name="Picture 17">
            <a:extLst>
              <a:ext uri="{FF2B5EF4-FFF2-40B4-BE49-F238E27FC236}">
                <a16:creationId xmlns:a16="http://schemas.microsoft.com/office/drawing/2014/main" id="{CA843DF9-2C34-2124-D4F7-D134E235CF98}"/>
              </a:ext>
            </a:extLst>
          </p:cNvPr>
          <p:cNvPicPr>
            <a:picLocks noChangeAspect="1"/>
          </p:cNvPicPr>
          <p:nvPr/>
        </p:nvPicPr>
        <p:blipFill>
          <a:blip r:embed="rId5"/>
          <a:stretch>
            <a:fillRect/>
          </a:stretch>
        </p:blipFill>
        <p:spPr>
          <a:xfrm>
            <a:off x="5986711" y="2041738"/>
            <a:ext cx="2252308" cy="3262588"/>
          </a:xfrm>
          <a:prstGeom prst="rect">
            <a:avLst/>
          </a:prstGeom>
          <a:ln cmpd="dbl">
            <a:solidFill>
              <a:schemeClr val="tx1"/>
            </a:solidFill>
          </a:ln>
        </p:spPr>
      </p:pic>
      <p:sp>
        <p:nvSpPr>
          <p:cNvPr id="19" name="TextBox 18">
            <a:extLst>
              <a:ext uri="{FF2B5EF4-FFF2-40B4-BE49-F238E27FC236}">
                <a16:creationId xmlns:a16="http://schemas.microsoft.com/office/drawing/2014/main" id="{56037AF0-65B4-B33A-09EF-85A50509E59F}"/>
              </a:ext>
            </a:extLst>
          </p:cNvPr>
          <p:cNvSpPr txBox="1"/>
          <p:nvPr/>
        </p:nvSpPr>
        <p:spPr>
          <a:xfrm>
            <a:off x="8734715" y="4968875"/>
            <a:ext cx="2524125" cy="923330"/>
          </a:xfrm>
          <a:prstGeom prst="rect">
            <a:avLst/>
          </a:prstGeom>
          <a:solidFill>
            <a:schemeClr val="bg1">
              <a:lumMod val="95000"/>
            </a:schemeClr>
          </a:solidFill>
        </p:spPr>
        <p:txBody>
          <a:bodyPr wrap="square" rtlCol="0">
            <a:spAutoFit/>
          </a:bodyPr>
          <a:lstStyle/>
          <a:p>
            <a:pPr algn="ctr"/>
            <a:r>
              <a:rPr lang="en-AU" dirty="0"/>
              <a:t>But, what about for Australasian public sector schemes? </a:t>
            </a:r>
          </a:p>
        </p:txBody>
      </p:sp>
      <p:pic>
        <p:nvPicPr>
          <p:cNvPr id="6" name="Picture 5">
            <a:extLst>
              <a:ext uri="{FF2B5EF4-FFF2-40B4-BE49-F238E27FC236}">
                <a16:creationId xmlns:a16="http://schemas.microsoft.com/office/drawing/2014/main" id="{AF8BE424-30EF-9EF6-3EC3-C1DE4CAE3509}"/>
              </a:ext>
            </a:extLst>
          </p:cNvPr>
          <p:cNvPicPr>
            <a:picLocks noChangeAspect="1"/>
          </p:cNvPicPr>
          <p:nvPr/>
        </p:nvPicPr>
        <p:blipFill>
          <a:blip r:embed="rId6"/>
          <a:stretch>
            <a:fillRect/>
          </a:stretch>
        </p:blipFill>
        <p:spPr>
          <a:xfrm>
            <a:off x="5020651" y="3491602"/>
            <a:ext cx="2092214" cy="2954546"/>
          </a:xfrm>
          <a:prstGeom prst="rect">
            <a:avLst/>
          </a:prstGeom>
        </p:spPr>
      </p:pic>
    </p:spTree>
    <p:extLst>
      <p:ext uri="{BB962C8B-B14F-4D97-AF65-F5344CB8AC3E}">
        <p14:creationId xmlns:p14="http://schemas.microsoft.com/office/powerpoint/2010/main" val="169709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9" grpId="0" animBg="1"/>
    </p:bldLst>
  </p:timing>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8" ma:contentTypeDescription="" ma:contentTypeScope="" ma:versionID="bad0d07f1b6e8c1b79345029eaf745f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ada8bf7435599ade032303e531caa99a"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element name="MediaServiceBillingMetadata" ma:index="4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38</Value>
      <Value>158</Value>
      <Value>29</Value>
    </TaxCatchAll>
    <_dlc_DocId xmlns="7c09f450-3099-4ab0-9797-308ed8a26daf">CE6YYQN64SX3-786882053-16571</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https://actuaries.sharepoint.com/sites/DMS/_layouts/15/DocIdRedir.aspx?ID=CE6YYQN64SX3-786882053-16571</Url>
      <Description>CE6YYQN64SX3-786882053-16571</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This paper examines how public sector schemes can estimate the “illiquidity premium”, which is required for discounting under IFRS 17. These schemes typically involve long-duration liabilities, often linked to statutory benefits, and these liabilities will generally be “illiquid” to a degree. Under IFRS 17, the discount rate adopted must reflect the characteristics of the liability cash flows, including their illiquidity. Our paper starts by considering the nature of the liabilities taken on by public sector schemes, and the concept of an illiquidity premium from IFRS 17. We explore theoretical and practical reasons for including an illiquidity premium, and how it may support matching of assets and liabilities when credit markets are under stress. We then evaluate a range of methods proposed or used in practice to estimate the illiquidity premium and assess their appropriateness for public sector schemes. We focus primarily on the methods that were canvased in the Actuaries Institute ‘Illiquidity Premium Paper’ from 2012. We set out how to apply the approaches in an Australian context, and estimate what the illiquidity premium would be for an example portfolio that is similar to an Australian public sector workers compensation or catastrophic injury scheme. We also compare and contrast these methods with Australian private sector market practice and the method adopted by the Canadian workers’ compensation schemes. Our findings highlight significant variation in outcomes depending on the method used, with implications for liability valuation, financial reporting volatility, and comparability across entities. The paper also considers the trade-offs between methodological complexity, data requirements, and the objective of faithfully representing the economics of long-term liabilities. Our paper concludes by considering how the choice of method might affect comparability between public sector entities in Australia and New Zealand. This paper is being prepared by the GIPC Injury and Disability sub-committee.</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Injury and Disability Schemes Seminar</TermName>
          <TermId xmlns="http://schemas.microsoft.com/office/infopath/2007/PartnerControls">ab110189-a7f0-4e28-a459-50d83a5b53b2</TermId>
        </TermInfo>
      </Terms>
    </c245b723492e46feb8c242c474f81c06>
    <lbd57a3197f24a75a016012f8260598a xmlns="b9043e53-a078-4fe1-9a97-1dc890974721">
      <Terms xmlns="http://schemas.microsoft.com/office/infopath/2007/PartnerControl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2025-11-16T13:00:00+00:00</Created-Date>
    <wic_System_Copyright xmlns="http://schemas.microsoft.com/sharepoint/v3/fields" xsi:nil="true"/>
    <new-release-expiry xmlns="b9043e53-a078-4fe1-9a97-1dc8909747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093410-0305-4F83-87D0-DBD488099908}"/>
</file>

<file path=customXml/itemProps2.xml><?xml version="1.0" encoding="utf-8"?>
<ds:datastoreItem xmlns:ds="http://schemas.openxmlformats.org/officeDocument/2006/customXml" ds:itemID="{23A7F36D-13F6-4DF0-A1FA-99BF5BE8352E}">
  <ds:schemaRefs>
    <ds:schemaRef ds:uri="http://purl.org/dc/dcmitype/"/>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daa66f3-1a4c-4e55-8c90-c637ee97bd75"/>
    <ds:schemaRef ds:uri="http://purl.org/dc/terms/"/>
  </ds:schemaRefs>
</ds:datastoreItem>
</file>

<file path=customXml/itemProps3.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4.xml><?xml version="1.0" encoding="utf-8"?>
<ds:datastoreItem xmlns:ds="http://schemas.openxmlformats.org/officeDocument/2006/customXml" ds:itemID="{AEC65CA6-3444-411D-914D-147D3A981C66}"/>
</file>

<file path=customXml/itemProps5.xml><?xml version="1.0" encoding="utf-8"?>
<ds:datastoreItem xmlns:ds="http://schemas.openxmlformats.org/officeDocument/2006/customXml" ds:itemID="{25AE5428-F296-4B0C-879D-3FA9DC94B473}"/>
</file>

<file path=docMetadata/LabelInfo.xml><?xml version="1.0" encoding="utf-8"?>
<clbl:labelList xmlns:clbl="http://schemas.microsoft.com/office/2020/mipLabelMetadata">
  <clbl:label id="{64a2c402-823c-4a91-8813-b2341cc40e6f}" enabled="1" method="Privileged" siteId="{fcbce1cd-2ec5-4340-9e8b-7e3a7bbf755f}" removed="0"/>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otalTime>120</TotalTime>
  <Words>1820</Words>
  <Application>Microsoft Office PowerPoint</Application>
  <PresentationFormat>Widescreen</PresentationFormat>
  <Paragraphs>314</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ABC Oracle</vt:lpstr>
      <vt:lpstr>ABC Oracle Medium</vt:lpstr>
      <vt:lpstr>Arial</vt:lpstr>
      <vt:lpstr>Calibri</vt:lpstr>
      <vt:lpstr>Cambria Math</vt:lpstr>
      <vt:lpstr>KPMG Bold</vt:lpstr>
      <vt:lpstr>KPMG Light</vt:lpstr>
      <vt:lpstr>Office Theme</vt:lpstr>
      <vt:lpstr>IFRS 17 Illiquidity Premium for Public Sector Schemes</vt:lpstr>
      <vt:lpstr>The Actuaries Institute acknowledges the traditional custodians of the lands and waters where we live and work, travel, and trade.  We pay our respect to the members of those communities, Elders past and present, and recognise and celebrate their continuing custodianship and culture.</vt:lpstr>
      <vt:lpstr>Contents</vt:lpstr>
      <vt:lpstr>Introduction</vt:lpstr>
      <vt:lpstr>Illiquidity &amp; IFRS 17</vt:lpstr>
      <vt:lpstr>Why do we need illiquidity premium for public sector schemes?  </vt:lpstr>
      <vt:lpstr>Liquidity requirements under distressed market conditions </vt:lpstr>
      <vt:lpstr>Illiquidity premium - simple example (Australian context) </vt:lpstr>
      <vt:lpstr>Liquidity characteristics of insurance contracts</vt:lpstr>
      <vt:lpstr>Liquidity characteristics for Australasian public sector schemes</vt:lpstr>
      <vt:lpstr>Liquidity characteristics for Australasian public sector schemes</vt:lpstr>
      <vt:lpstr>Models for calculating illiquidity premium</vt:lpstr>
      <vt:lpstr>Some methods to estimate ILP</vt:lpstr>
      <vt:lpstr>Actuaries Institute (2011 paper) – formulaic approach </vt:lpstr>
      <vt:lpstr>Actuaries Institute (2011 paper) – formulaic approach </vt:lpstr>
      <vt:lpstr>Actuaries Institute (2011 paper) – formulaic approach </vt:lpstr>
      <vt:lpstr>Guaranteed Bond approach</vt:lpstr>
      <vt:lpstr>Guaranteed Bond approach – cont’d</vt:lpstr>
      <vt:lpstr>Results for illustrative schemes in Aust and NZ</vt:lpstr>
      <vt:lpstr>Benchmarks</vt:lpstr>
      <vt:lpstr>Comparison to other countries</vt:lpstr>
      <vt:lpstr>Conclusion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IDSS 2025: IFRS 17 illiquidity premiums for public sector schemes</dc:title>
  <dc:creator>Kieran Leong, Augustine Sidik, Roshane Samarasekera and Khar Mun Tang</dc:creator>
  <cp:lastModifiedBy>Sidik, Augustine</cp:lastModifiedBy>
  <cp:revision>2</cp:revision>
  <dcterms:created xsi:type="dcterms:W3CDTF">2023-05-24T00:01:03Z</dcterms:created>
  <dcterms:modified xsi:type="dcterms:W3CDTF">2025-11-14T02:53:27Z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MSIP_Label_e6cd0942-8d27-4cf6-a327-a2a5798e4a3f_Enabled">
    <vt:lpwstr>true</vt:lpwstr>
  </property>
  <property fmtid="{D5CDD505-2E9C-101B-9397-08002B2CF9AE}" pid="5" name="MSIP_Label_e6cd0942-8d27-4cf6-a327-a2a5798e4a3f_ActionId">
    <vt:lpwstr>36c03dce-8a8d-4334-8eab-404b9ac94467</vt:lpwstr>
  </property>
  <property fmtid="{D5CDD505-2E9C-101B-9397-08002B2CF9AE}" pid="6" name="MSIP_Label_e6cd0942-8d27-4cf6-a327-a2a5798e4a3f_SetDate">
    <vt:lpwstr>2025-11-05T00:30:21Z</vt:lpwstr>
  </property>
  <property fmtid="{D5CDD505-2E9C-101B-9397-08002B2CF9AE}" pid="7" name="MSIP_Label_e6cd0942-8d27-4cf6-a327-a2a5798e4a3f_SiteId">
    <vt:lpwstr>8506768f-a7d1-475b-901c-fc1c222f496a</vt:lpwstr>
  </property>
  <property fmtid="{D5CDD505-2E9C-101B-9397-08002B2CF9AE}" pid="8" name="MSIP_Label_e6cd0942-8d27-4cf6-a327-a2a5798e4a3f_Method">
    <vt:lpwstr>Standard</vt:lpwstr>
  </property>
  <property fmtid="{D5CDD505-2E9C-101B-9397-08002B2CF9AE}" pid="9" name="MSIP_Label_e6cd0942-8d27-4cf6-a327-a2a5798e4a3f_Name">
    <vt:lpwstr>UNCLASSIFIED</vt:lpwstr>
  </property>
  <property fmtid="{D5CDD505-2E9C-101B-9397-08002B2CF9AE}" pid="10" name="MSIP_Label_e6cd0942-8d27-4cf6-a327-a2a5798e4a3f_Tag">
    <vt:lpwstr>10, 3, 0, 1</vt:lpwstr>
  </property>
  <property fmtid="{D5CDD505-2E9C-101B-9397-08002B2CF9AE}" pid="11" name="MSIP_Label_e6cd0942-8d27-4cf6-a327-a2a5798e4a3f_ContentBits">
    <vt:lpwstr>0</vt:lpwstr>
  </property>
  <property fmtid="{D5CDD505-2E9C-101B-9397-08002B2CF9AE}" pid="12" name="MSIP_Label_bb9b66d2-3d65-440a-b8f5-ec17a745f5ea_Enabled">
    <vt:lpwstr>true</vt:lpwstr>
  </property>
  <property fmtid="{D5CDD505-2E9C-101B-9397-08002B2CF9AE}" pid="13" name="MSIP_Label_bb9b66d2-3d65-440a-b8f5-ec17a745f5ea_SetDate">
    <vt:lpwstr>2025-11-12T03:51:09Z</vt:lpwstr>
  </property>
  <property fmtid="{D5CDD505-2E9C-101B-9397-08002B2CF9AE}" pid="14" name="MSIP_Label_bb9b66d2-3d65-440a-b8f5-ec17a745f5ea_SiteId">
    <vt:lpwstr>34ae0514-4eb5-4608-8b64-b002d2054238</vt:lpwstr>
  </property>
  <property fmtid="{D5CDD505-2E9C-101B-9397-08002B2CF9AE}" pid="15" name="MSIP_Label_bb9b66d2-3d65-440a-b8f5-ec17a745f5ea_Method">
    <vt:lpwstr>Standard</vt:lpwstr>
  </property>
  <property fmtid="{D5CDD505-2E9C-101B-9397-08002B2CF9AE}" pid="16" name="MSIP_Label_bb9b66d2-3d65-440a-b8f5-ec17a745f5ea_ContentBits">
    <vt:lpwstr>3</vt:lpwstr>
  </property>
  <property fmtid="{D5CDD505-2E9C-101B-9397-08002B2CF9AE}" pid="17" name="MSIP_Label_bb9b66d2-3d65-440a-b8f5-ec17a745f5ea_Name">
    <vt:lpwstr>OFFICIAL</vt:lpwstr>
  </property>
  <property fmtid="{D5CDD505-2E9C-101B-9397-08002B2CF9AE}" pid="18" name="MSIP_Label_bb9b66d2-3d65-440a-b8f5-ec17a745f5ea_ActionId">
    <vt:lpwstr>50492328-63a3-452d-b04b-f37b1ff90571</vt:lpwstr>
  </property>
  <property fmtid="{D5CDD505-2E9C-101B-9397-08002B2CF9AE}" pid="19" name="MSIP_Label_bb9b66d2-3d65-440a-b8f5-ec17a745f5ea_Tag">
    <vt:lpwstr>10, 3, 0, 1</vt:lpwstr>
  </property>
  <property fmtid="{D5CDD505-2E9C-101B-9397-08002B2CF9AE}" pid="20" name="_dlc_DocIdItemGuid">
    <vt:lpwstr>be5a74e6-3e0e-467a-8488-0a2fbcb1d6cc</vt:lpwstr>
  </property>
  <property fmtid="{D5CDD505-2E9C-101B-9397-08002B2CF9AE}" pid="21" name="Prototype_Education_Programs">
    <vt:lpwstr/>
  </property>
  <property fmtid="{D5CDD505-2E9C-101B-9397-08002B2CF9AE}" pid="22" name="Prototype_CPD_Activity_Format">
    <vt:lpwstr>33;#Presentation Slides|d40094d7-41bb-4670-ae67-14554674b2a3</vt:lpwstr>
  </property>
  <property fmtid="{D5CDD505-2E9C-101B-9397-08002B2CF9AE}" pid="23" name="Prototype_Practice_Area">
    <vt:lpwstr/>
  </property>
  <property fmtid="{D5CDD505-2E9C-101B-9397-08002B2CF9AE}" pid="24" name="Prototype_Tags">
    <vt:lpwstr>40;#Past Event|81820cd3-45f0-44e5-97c3-ef5505ffe26e;#158;#Injury and Disability Schemes Seminar|ab110189-a7f0-4e28-a459-50d83a5b53b2</vt:lpwstr>
  </property>
  <property fmtid="{D5CDD505-2E9C-101B-9397-08002B2CF9AE}" pid="25" name="lcf76f155ced4ddcb4097134ff3c332f">
    <vt:lpwstr/>
  </property>
  <property fmtid="{D5CDD505-2E9C-101B-9397-08002B2CF9AE}" pid="26" name="Prototype_Event_Types">
    <vt:lpwstr>38;#Major Events|741f9fd0-c1f0-4e98-ad79-70afc16eedf5</vt:lpwstr>
  </property>
  <property fmtid="{D5CDD505-2E9C-101B-9397-08002B2CF9AE}" pid="27" name="Prototype_Content_Types">
    <vt:lpwstr>29;#Presentation slides|82514a72-d478-4557-818e-561b0f30fbaf</vt:lpwstr>
  </property>
</Properties>
</file>