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80" r:id="rId5"/>
    <p:sldId id="258" r:id="rId6"/>
    <p:sldId id="281" r:id="rId7"/>
    <p:sldId id="295" r:id="rId8"/>
    <p:sldId id="264" r:id="rId9"/>
    <p:sldId id="316" r:id="rId10"/>
    <p:sldId id="283" r:id="rId11"/>
    <p:sldId id="284" r:id="rId12"/>
    <p:sldId id="303" r:id="rId13"/>
    <p:sldId id="296" r:id="rId14"/>
    <p:sldId id="297" r:id="rId15"/>
    <p:sldId id="300" r:id="rId16"/>
    <p:sldId id="305" r:id="rId17"/>
    <p:sldId id="301" r:id="rId18"/>
    <p:sldId id="313" r:id="rId19"/>
    <p:sldId id="306" r:id="rId20"/>
    <p:sldId id="287" r:id="rId21"/>
    <p:sldId id="307" r:id="rId22"/>
    <p:sldId id="309" r:id="rId23"/>
    <p:sldId id="311" r:id="rId24"/>
    <p:sldId id="291" r:id="rId25"/>
    <p:sldId id="292"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0126443-4AA5-40D9-AEE3-CAF0072A3AA4}">
          <p14:sldIdLst>
            <p14:sldId id="280"/>
            <p14:sldId id="258"/>
            <p14:sldId id="281"/>
            <p14:sldId id="295"/>
            <p14:sldId id="264"/>
            <p14:sldId id="316"/>
            <p14:sldId id="283"/>
            <p14:sldId id="284"/>
            <p14:sldId id="303"/>
            <p14:sldId id="296"/>
            <p14:sldId id="297"/>
            <p14:sldId id="300"/>
            <p14:sldId id="305"/>
            <p14:sldId id="301"/>
            <p14:sldId id="313"/>
            <p14:sldId id="306"/>
            <p14:sldId id="287"/>
            <p14:sldId id="307"/>
            <p14:sldId id="309"/>
            <p14:sldId id="311"/>
            <p14:sldId id="291"/>
            <p14:sldId id="292"/>
            <p14:sldId id="27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639F13-CF4A-DA39-E2A5-8984D31DF567}" name="Rao, Tim" initials="TR" userId="S::tim.rao@icare.nsw.gov.au::3c975aa0-841f-4657-afaa-ae7901c2d992" providerId="AD"/>
  <p188:author id="{CD35E817-B8FD-7AC7-7C74-33A2FF496D71}" name="Ren, Katrina" initials="RK" userId="S::katrina.ren@icare.nsw.gov.au::904360c5-ad7f-4ee1-b710-cce095fcce5d" providerId="AD"/>
  <p188:author id="{4CDE3B24-7449-694B-1780-367EEB23C405}" name="Davies, Karina" initials="KD" userId="S::karina.davies@icare.nsw.gov.au::d6336f36-24ec-455b-a07b-46ee8bc1444a" providerId="AD"/>
  <p188:author id="{E14C7C55-73E3-BB8E-4FB4-601B38E5DA05}" name="Gordon, Ruth" initials="RG" userId="S::Ruth.Gordon@icare.nsw.gov.au::20ab92e6-fe58-465e-9301-456104f248c1" providerId="AD"/>
  <p188:author id="{F645B893-4765-518C-CA6C-52735BDED328}" name="Liu, Dai" initials="DL" userId="S::Dai.Liu@icare.nsw.gov.au::e9f1dde9-ade7-45dd-945d-5a43c50e67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7F1"/>
    <a:srgbClr val="EFC2F6"/>
    <a:srgbClr val="991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customXml" Target="../customXml/item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openxmlformats.org/officeDocument/2006/relationships/customXml" Target="../customXml/item4.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o, Tim" userId="3c975aa0-841f-4657-afaa-ae7901c2d992" providerId="ADAL" clId="{3EE9DCDE-B0E4-4C12-8BB0-F076BC2BD080}"/>
    <pc:docChg chg="modSld">
      <pc:chgData name="Rao, Tim" userId="3c975aa0-841f-4657-afaa-ae7901c2d992" providerId="ADAL" clId="{3EE9DCDE-B0E4-4C12-8BB0-F076BC2BD080}" dt="2025-11-14T04:32:12.344" v="11" actId="20577"/>
      <pc:docMkLst>
        <pc:docMk/>
      </pc:docMkLst>
      <pc:sldChg chg="modSp mod">
        <pc:chgData name="Rao, Tim" userId="3c975aa0-841f-4657-afaa-ae7901c2d992" providerId="ADAL" clId="{3EE9DCDE-B0E4-4C12-8BB0-F076BC2BD080}" dt="2025-11-14T04:32:12.344" v="11" actId="20577"/>
        <pc:sldMkLst>
          <pc:docMk/>
          <pc:sldMk cId="3632900465" sldId="258"/>
        </pc:sldMkLst>
        <pc:spChg chg="mod">
          <ac:chgData name="Rao, Tim" userId="3c975aa0-841f-4657-afaa-ae7901c2d992" providerId="ADAL" clId="{3EE9DCDE-B0E4-4C12-8BB0-F076BC2BD080}" dt="2025-11-14T04:32:12.344" v="11" actId="20577"/>
          <ac:spMkLst>
            <pc:docMk/>
            <pc:sldMk cId="3632900465" sldId="258"/>
            <ac:spMk id="3" creationId="{578EAAE7-0573-D688-E79B-689FE151F74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A4CF7-9883-7542-8774-50E62ADBD844}"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A80CD-AE39-0C4B-A880-515F813E088A}" type="slidenum">
              <a:rPr lang="en-US" smtClean="0"/>
              <a:t>‹#›</a:t>
            </a:fld>
            <a:endParaRPr lang="en-US"/>
          </a:p>
        </p:txBody>
      </p:sp>
    </p:spTree>
    <p:extLst>
      <p:ext uri="{BB962C8B-B14F-4D97-AF65-F5344CB8AC3E}">
        <p14:creationId xmlns:p14="http://schemas.microsoft.com/office/powerpoint/2010/main" val="11541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t>
            </a:r>
            <a:r>
              <a:rPr lang="en-GB" i="1"/>
              <a:t>ABS April 2025 release, 6291.0.55.001 - EQ08 - Employed persons by Occupation unit group of main job (ANZSCO), Sex, State and Territory, August 1986 onwards</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The occupations and industries most at risk of RCS exposure may vary across jurisdictions.</a:t>
            </a:r>
            <a:endParaRPr lang="en-AU" i="1"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AU" noProof="0"/>
          </a:p>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10</a:t>
            </a:fld>
            <a:endParaRPr lang="en-US"/>
          </a:p>
        </p:txBody>
      </p:sp>
    </p:spTree>
    <p:extLst>
      <p:ext uri="{BB962C8B-B14F-4D97-AF65-F5344CB8AC3E}">
        <p14:creationId xmlns:p14="http://schemas.microsoft.com/office/powerpoint/2010/main" val="1363734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Noteworthy considerations</a:t>
            </a:r>
          </a:p>
          <a:p>
            <a:pPr marL="285750" lvl="1" indent="-285750">
              <a:buFont typeface="Arial" panose="020B0604020202020204" pitchFamily="34" charset="0"/>
              <a:buChar char="•"/>
            </a:pPr>
            <a:r>
              <a:rPr lang="en-AU" i="1"/>
              <a:t>Time-dependant factors are allowed for as “safety improvements” over time. </a:t>
            </a:r>
          </a:p>
          <a:p>
            <a:pPr marL="285750" lvl="1" indent="-285750">
              <a:buFont typeface="Arial" panose="020B0604020202020204" pitchFamily="34" charset="0"/>
              <a:buChar char="•"/>
            </a:pPr>
            <a:r>
              <a:rPr lang="en-AU" i="1"/>
              <a:t>Some degree of uniformity is assumed across aggregated data for the purposes of producing a central estimate. </a:t>
            </a:r>
          </a:p>
          <a:p>
            <a:pPr marL="285750" lvl="1" indent="-285750">
              <a:buFont typeface="Arial" panose="020B0604020202020204" pitchFamily="34" charset="0"/>
              <a:buChar char="•"/>
            </a:pPr>
            <a:r>
              <a:rPr lang="en-AU" i="1"/>
              <a:t>Claims must satisfy more strict criteria, including occupational exposure and loss of lung function. Other interested parties may have broader requirements. </a:t>
            </a:r>
          </a:p>
          <a:p>
            <a:pPr marL="285750" lvl="1" indent="-285750">
              <a:buFont typeface="Arial" panose="020B0604020202020204" pitchFamily="34" charset="0"/>
              <a:buChar char="•"/>
            </a:pPr>
            <a:r>
              <a:rPr lang="en-AU" i="1"/>
              <a:t>Exposures below the REL is not risk-free, however the level of risk increases significantly with dose.</a:t>
            </a:r>
          </a:p>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11</a:t>
            </a:fld>
            <a:endParaRPr lang="en-US"/>
          </a:p>
        </p:txBody>
      </p:sp>
    </p:spTree>
    <p:extLst>
      <p:ext uri="{BB962C8B-B14F-4D97-AF65-F5344CB8AC3E}">
        <p14:creationId xmlns:p14="http://schemas.microsoft.com/office/powerpoint/2010/main" val="1043898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Notes and Commentary</a:t>
            </a:r>
          </a:p>
          <a:p>
            <a:pPr marL="285750" lvl="1" indent="-285750">
              <a:buFont typeface="Arial" panose="020B0604020202020204" pitchFamily="34" charset="0"/>
              <a:buChar char="•"/>
            </a:pPr>
            <a:r>
              <a:rPr lang="en-GB"/>
              <a:t>Consideration should be made for the following points: </a:t>
            </a:r>
            <a:endParaRPr lang="en-AU"/>
          </a:p>
          <a:p>
            <a:pPr marL="641350" lvl="2" indent="-285750"/>
            <a:r>
              <a:rPr lang="en-GB"/>
              <a:t>Limited protective equipment (such as masks) were used by workers in the study (&lt;5%). </a:t>
            </a:r>
          </a:p>
          <a:p>
            <a:pPr marL="641350" lvl="2" indent="-285750"/>
            <a:r>
              <a:rPr lang="en-GB"/>
              <a:t>A greater proportion of workers in the study were smokers compared to the Australian population average</a:t>
            </a:r>
            <a:endParaRPr lang="en-AU"/>
          </a:p>
          <a:p>
            <a:pPr marL="641350" lvl="2" indent="-285750"/>
            <a:r>
              <a:rPr lang="en-GB"/>
              <a:t>Properly fitted masks and ventilation, such as in outdoor cutting environments, can reduce the level of risk</a:t>
            </a:r>
            <a:endParaRPr lang="en-AU"/>
          </a:p>
          <a:p>
            <a:pPr marL="641350" lvl="2" indent="-285750"/>
            <a:r>
              <a:rPr lang="en-GB"/>
              <a:t>Workers in the construction industry may take on multiple tasks at different phases of a project, with varying levels of RCS exposure.</a:t>
            </a:r>
            <a:endParaRPr lang="en-AU"/>
          </a:p>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12</a:t>
            </a:fld>
            <a:endParaRPr lang="en-US"/>
          </a:p>
        </p:txBody>
      </p:sp>
    </p:spTree>
    <p:extLst>
      <p:ext uri="{BB962C8B-B14F-4D97-AF65-F5344CB8AC3E}">
        <p14:creationId xmlns:p14="http://schemas.microsoft.com/office/powerpoint/2010/main" val="359117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FF0000"/>
                </a:solidFill>
              </a:rPr>
              <a:t>Some level of reduction can assumed annually, eventually reaching a minimum level to allow for accidental exposure.</a:t>
            </a:r>
          </a:p>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16</a:t>
            </a:fld>
            <a:endParaRPr lang="en-US"/>
          </a:p>
        </p:txBody>
      </p:sp>
    </p:spTree>
    <p:extLst>
      <p:ext uri="{BB962C8B-B14F-4D97-AF65-F5344CB8AC3E}">
        <p14:creationId xmlns:p14="http://schemas.microsoft.com/office/powerpoint/2010/main" val="347717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noProof="0"/>
              <a:t>Note that a second delay distribution is assumed for claims processing time.</a:t>
            </a:r>
          </a:p>
          <a:p>
            <a:endParaRPr lang="en-AU"/>
          </a:p>
        </p:txBody>
      </p:sp>
      <p:sp>
        <p:nvSpPr>
          <p:cNvPr id="4" name="Slide Number Placeholder 3"/>
          <p:cNvSpPr>
            <a:spLocks noGrp="1"/>
          </p:cNvSpPr>
          <p:nvPr>
            <p:ph type="sldNum" sz="quarter" idx="5"/>
          </p:nvPr>
        </p:nvSpPr>
        <p:spPr/>
        <p:txBody>
          <a:bodyPr/>
          <a:lstStyle/>
          <a:p>
            <a:fld id="{1BEA80CD-AE39-0C4B-A880-515F813E088A}" type="slidenum">
              <a:rPr lang="en-US" smtClean="0"/>
              <a:t>18</a:t>
            </a:fld>
            <a:endParaRPr lang="en-US"/>
          </a:p>
        </p:txBody>
      </p:sp>
    </p:spTree>
    <p:extLst>
      <p:ext uri="{BB962C8B-B14F-4D97-AF65-F5344CB8AC3E}">
        <p14:creationId xmlns:p14="http://schemas.microsoft.com/office/powerpoint/2010/main" val="3789069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984003" y="3702358"/>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2001357" y="4488870"/>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4232364" cy="2633050"/>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6E921332-E814-972E-C4E3-95339D3485E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806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 Cop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0"/>
            <a:ext cx="7132401" cy="3159399"/>
          </a:xfrm>
        </p:spPr>
        <p:txBody>
          <a:bodyPr/>
          <a:lstStyle>
            <a:lvl1pPr>
              <a:defRPr sz="4200" b="0" i="0">
                <a:solidFill>
                  <a:schemeClr val="bg1"/>
                </a:solidFill>
                <a:latin typeface="+mj-lt"/>
              </a:defRPr>
            </a:lvl1pPr>
          </a:lstStyle>
          <a:p>
            <a:r>
              <a:rPr lang="en-US"/>
              <a:t>Click to edit Master title style</a:t>
            </a:r>
            <a:endParaRPr lang="en-GB"/>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B43BF3A9-891A-B059-29FB-D64323A90CF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05241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189C72DD-B617-4FC7-362F-A99AF8E75082}"/>
              </a:ext>
            </a:extLst>
          </p:cNvPr>
          <p:cNvSpPr>
            <a:spLocks noGrp="1"/>
          </p:cNvSpPr>
          <p:nvPr>
            <p:ph type="ftr" sz="quarter" idx="3"/>
          </p:nvPr>
        </p:nvSpPr>
        <p:spPr>
          <a:xfrm>
            <a:off x="1798530" y="6417425"/>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26030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33635" y="1468061"/>
            <a:ext cx="7545236" cy="4251199"/>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A7E709DD-B4DF-F760-665E-1764DED439B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80284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90E1AFF1-83F6-B417-3FB2-F082A2B78A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247394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300915"/>
            <a:ext cx="5403810" cy="1232435"/>
          </a:xfrm>
        </p:spPr>
        <p:txBody>
          <a:bodyPr/>
          <a:lstStyle>
            <a:lvl1pPr>
              <a:defRPr sz="2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84FAA58-F1B4-531A-061A-6D4457DF3FC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48809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accent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EBE8D23D-CB16-3CD8-EC66-E391FD4D4BA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71354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bg1"/>
                </a:solidFill>
              </a:defRPr>
            </a:lvl1pPr>
            <a:lvl2pPr marL="0" indent="0">
              <a:buNone/>
              <a:defRPr sz="900">
                <a:solidFill>
                  <a:schemeClr val="bg1"/>
                </a:solidFill>
              </a:defRPr>
            </a:lvl2pPr>
            <a:lvl3pPr marL="180975" indent="-180975">
              <a:tabLst/>
              <a:defRPr sz="900">
                <a:solidFill>
                  <a:schemeClr val="bg1"/>
                </a:solidFill>
              </a:defRPr>
            </a:lvl3pPr>
            <a:lvl4pPr marL="355600" indent="-174625">
              <a:tabLst/>
              <a:defRPr sz="900">
                <a:solidFill>
                  <a:schemeClr val="bg1"/>
                </a:solidFill>
              </a:defRPr>
            </a:lvl4pPr>
            <a:lvl5pPr marL="536575" indent="-180975">
              <a:tabLst/>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49B5B446-BF61-9273-73C2-7E54AB446B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68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tx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4660D2EA-6D20-7E9D-AE74-606945F6FE2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915598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12EF5E7-BD8E-CAB9-E725-345E21653ECD}"/>
              </a:ext>
            </a:extLst>
          </p:cNvPr>
          <p:cNvGrpSpPr/>
          <p:nvPr userDrawn="1"/>
        </p:nvGrpSpPr>
        <p:grpSpPr>
          <a:xfrm>
            <a:off x="417526" y="387280"/>
            <a:ext cx="11340345" cy="6075045"/>
            <a:chOff x="417526" y="387280"/>
            <a:chExt cx="11340345" cy="6075045"/>
          </a:xfrm>
        </p:grpSpPr>
        <p:sp>
          <p:nvSpPr>
            <p:cNvPr id="12" name="Freeform 11">
              <a:extLst>
                <a:ext uri="{FF2B5EF4-FFF2-40B4-BE49-F238E27FC236}">
                  <a16:creationId xmlns:a16="http://schemas.microsoft.com/office/drawing/2014/main" id="{DB6E64BA-5E3F-0B13-F3BD-289BBB0BEB04}"/>
                </a:ext>
              </a:extLst>
            </p:cNvPr>
            <p:cNvSpPr/>
            <p:nvPr/>
          </p:nvSpPr>
          <p:spPr>
            <a:xfrm>
              <a:off x="3627164" y="150759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2A486A8-CC89-9FB4-E3D0-C4E0732EE99F}"/>
                </a:ext>
              </a:extLst>
            </p:cNvPr>
            <p:cNvSpPr/>
            <p:nvPr/>
          </p:nvSpPr>
          <p:spPr>
            <a:xfrm>
              <a:off x="3627164" y="387280"/>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CA9702C-BF9A-D515-F12E-47B1496EE8EC}"/>
                </a:ext>
              </a:extLst>
            </p:cNvPr>
            <p:cNvSpPr/>
            <p:nvPr/>
          </p:nvSpPr>
          <p:spPr>
            <a:xfrm>
              <a:off x="5405447" y="387280"/>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A48810-A754-BB60-394F-F89ACC86D4CA}"/>
                </a:ext>
              </a:extLst>
            </p:cNvPr>
            <p:cNvSpPr/>
            <p:nvPr/>
          </p:nvSpPr>
          <p:spPr>
            <a:xfrm>
              <a:off x="5405447" y="78697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EE001CF-9FFD-81C1-7F2E-67002CD750B6}"/>
                </a:ext>
              </a:extLst>
            </p:cNvPr>
            <p:cNvSpPr/>
            <p:nvPr/>
          </p:nvSpPr>
          <p:spPr>
            <a:xfrm>
              <a:off x="5405447" y="2255371"/>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DB2B16-09E4-D9CA-D412-561D7B44E1D1}"/>
                </a:ext>
              </a:extLst>
            </p:cNvPr>
            <p:cNvSpPr/>
            <p:nvPr/>
          </p:nvSpPr>
          <p:spPr>
            <a:xfrm>
              <a:off x="5761121" y="2255371"/>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4C8EF0-BEAE-EEA6-3638-EFD85102CE66}"/>
                </a:ext>
              </a:extLst>
            </p:cNvPr>
            <p:cNvSpPr/>
            <p:nvPr/>
          </p:nvSpPr>
          <p:spPr>
            <a:xfrm>
              <a:off x="5761121" y="189496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E7F640-C6DF-4ECA-F9CC-28501FA4871F}"/>
                </a:ext>
              </a:extLst>
            </p:cNvPr>
            <p:cNvSpPr/>
            <p:nvPr/>
          </p:nvSpPr>
          <p:spPr>
            <a:xfrm>
              <a:off x="5761121" y="262791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CD68CA-0CCD-3986-6D30-A2131CBDF46C}"/>
                </a:ext>
              </a:extLst>
            </p:cNvPr>
            <p:cNvSpPr/>
            <p:nvPr/>
          </p:nvSpPr>
          <p:spPr>
            <a:xfrm>
              <a:off x="5761121"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A2CB4B6-6677-A64D-63E7-03B73A82ECE5}"/>
                </a:ext>
              </a:extLst>
            </p:cNvPr>
            <p:cNvSpPr/>
            <p:nvPr/>
          </p:nvSpPr>
          <p:spPr>
            <a:xfrm>
              <a:off x="6828145"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24DCD34-ECC1-F0D7-5D6A-E29C268BE537}"/>
                </a:ext>
              </a:extLst>
            </p:cNvPr>
            <p:cNvSpPr/>
            <p:nvPr/>
          </p:nvSpPr>
          <p:spPr>
            <a:xfrm>
              <a:off x="7539493" y="3291304"/>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7876098-EBCB-8E16-72E4-9E8F6D4E4118}"/>
                </a:ext>
              </a:extLst>
            </p:cNvPr>
            <p:cNvSpPr/>
            <p:nvPr/>
          </p:nvSpPr>
          <p:spPr>
            <a:xfrm>
              <a:off x="4338513" y="4821852"/>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0949F5A-DD1D-2EF7-285F-0C44C58CEA32}"/>
                </a:ext>
              </a:extLst>
            </p:cNvPr>
            <p:cNvSpPr/>
            <p:nvPr/>
          </p:nvSpPr>
          <p:spPr>
            <a:xfrm>
              <a:off x="4338513" y="518314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9BFF03-D109-FF17-C56C-B815AB9CAAC8}"/>
                </a:ext>
              </a:extLst>
            </p:cNvPr>
            <p:cNvSpPr/>
            <p:nvPr/>
          </p:nvSpPr>
          <p:spPr>
            <a:xfrm>
              <a:off x="6828145"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839"/>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5E1BFD-6710-4C5F-1411-5CDF3F443D1E}"/>
                </a:ext>
              </a:extLst>
            </p:cNvPr>
            <p:cNvSpPr/>
            <p:nvPr/>
          </p:nvSpPr>
          <p:spPr>
            <a:xfrm>
              <a:off x="6472470" y="5903773"/>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61663C6-E7AA-643E-F135-F7DB591F6F9F}"/>
                </a:ext>
              </a:extLst>
            </p:cNvPr>
            <p:cNvSpPr/>
            <p:nvPr/>
          </p:nvSpPr>
          <p:spPr>
            <a:xfrm>
              <a:off x="6472470" y="6282124"/>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DB5E5F-0B4D-1C4E-9A4A-8AE4310BC757}"/>
                </a:ext>
              </a:extLst>
            </p:cNvPr>
            <p:cNvSpPr/>
            <p:nvPr/>
          </p:nvSpPr>
          <p:spPr>
            <a:xfrm>
              <a:off x="7183819"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253" y="180201"/>
                    <a:pt x="90056" y="180201"/>
                  </a:cubicBezTo>
                </a:path>
              </a:pathLst>
            </a:custGeom>
            <a:solidFill>
              <a:srgbClr val="FFFFFF"/>
            </a:solidFill>
            <a:ln w="89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E42CE8-2C56-6D65-4C6E-808C01DE8557}"/>
                </a:ext>
              </a:extLst>
            </p:cNvPr>
            <p:cNvSpPr/>
            <p:nvPr/>
          </p:nvSpPr>
          <p:spPr>
            <a:xfrm>
              <a:off x="5049773"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89"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ECEF3F9-E201-ED82-5EE4-9C586FC397F7}"/>
                </a:ext>
              </a:extLst>
            </p:cNvPr>
            <p:cNvSpPr/>
            <p:nvPr/>
          </p:nvSpPr>
          <p:spPr>
            <a:xfrm>
              <a:off x="4694187"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3" y="0"/>
                    <a:pt x="0" y="40362"/>
                    <a:pt x="0" y="90101"/>
                  </a:cubicBezTo>
                  <a:cubicBezTo>
                    <a:pt x="0" y="139928"/>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FC331F8-1856-1489-5EBF-61E86CBF999F}"/>
                </a:ext>
              </a:extLst>
            </p:cNvPr>
            <p:cNvSpPr/>
            <p:nvPr/>
          </p:nvSpPr>
          <p:spPr>
            <a:xfrm>
              <a:off x="3627164"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24F144B-A8C9-957F-42D1-5C7F03594357}"/>
                </a:ext>
              </a:extLst>
            </p:cNvPr>
            <p:cNvSpPr/>
            <p:nvPr/>
          </p:nvSpPr>
          <p:spPr>
            <a:xfrm>
              <a:off x="3982838"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C7D9CFF-5F9A-B8E8-DFE8-B02805F21ADC}"/>
                </a:ext>
              </a:extLst>
            </p:cNvPr>
            <p:cNvSpPr/>
            <p:nvPr/>
          </p:nvSpPr>
          <p:spPr>
            <a:xfrm>
              <a:off x="3982838"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787E0B-4B27-2DDE-D56F-44B4911970ED}"/>
                </a:ext>
              </a:extLst>
            </p:cNvPr>
            <p:cNvSpPr/>
            <p:nvPr/>
          </p:nvSpPr>
          <p:spPr>
            <a:xfrm>
              <a:off x="3627164" y="118657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3AB14F-473B-DBE7-371F-85CDAF84173B}"/>
                </a:ext>
              </a:extLst>
            </p:cNvPr>
            <p:cNvSpPr/>
            <p:nvPr/>
          </p:nvSpPr>
          <p:spPr>
            <a:xfrm>
              <a:off x="3627164" y="78697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AB4D39-853E-82D5-F4D8-2E20931ABBE8}"/>
                </a:ext>
              </a:extLst>
            </p:cNvPr>
            <p:cNvSpPr/>
            <p:nvPr/>
          </p:nvSpPr>
          <p:spPr>
            <a:xfrm>
              <a:off x="4338513"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118E5C-0400-89B1-21D3-F2735918DA42}"/>
                </a:ext>
              </a:extLst>
            </p:cNvPr>
            <p:cNvSpPr/>
            <p:nvPr/>
          </p:nvSpPr>
          <p:spPr>
            <a:xfrm>
              <a:off x="5405447"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8E17917-3F18-CF01-2254-FB2FF3511951}"/>
                </a:ext>
              </a:extLst>
            </p:cNvPr>
            <p:cNvSpPr/>
            <p:nvPr/>
          </p:nvSpPr>
          <p:spPr>
            <a:xfrm>
              <a:off x="5405447" y="2627917"/>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2C53243-6C12-76FC-D26E-1326E8C86796}"/>
                </a:ext>
              </a:extLst>
            </p:cNvPr>
            <p:cNvSpPr/>
            <p:nvPr/>
          </p:nvSpPr>
          <p:spPr>
            <a:xfrm>
              <a:off x="5405447" y="189496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8CABC40-E5E3-7D61-9129-E4670F1152B1}"/>
                </a:ext>
              </a:extLst>
            </p:cNvPr>
            <p:cNvSpPr/>
            <p:nvPr/>
          </p:nvSpPr>
          <p:spPr>
            <a:xfrm>
              <a:off x="5405447" y="150759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08EBC01-DE94-7581-D107-A02F4B39FC9E}"/>
                </a:ext>
              </a:extLst>
            </p:cNvPr>
            <p:cNvSpPr/>
            <p:nvPr/>
          </p:nvSpPr>
          <p:spPr>
            <a:xfrm>
              <a:off x="5405447" y="118657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6A0112-2400-63F5-2E19-6B65A40492F0}"/>
                </a:ext>
              </a:extLst>
            </p:cNvPr>
            <p:cNvSpPr/>
            <p:nvPr/>
          </p:nvSpPr>
          <p:spPr>
            <a:xfrm>
              <a:off x="773201" y="51831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14D029F-F993-724E-ECFF-246202FE8391}"/>
                </a:ext>
              </a:extLst>
            </p:cNvPr>
            <p:cNvSpPr/>
            <p:nvPr/>
          </p:nvSpPr>
          <p:spPr>
            <a:xfrm>
              <a:off x="773201" y="4783544"/>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053E68-2382-F6EF-F1C7-B4BAF6385D82}"/>
                </a:ext>
              </a:extLst>
            </p:cNvPr>
            <p:cNvSpPr/>
            <p:nvPr/>
          </p:nvSpPr>
          <p:spPr>
            <a:xfrm>
              <a:off x="773201"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FD4B44E-5AA3-540A-352F-D3289BBAF420}"/>
                </a:ext>
              </a:extLst>
            </p:cNvPr>
            <p:cNvSpPr/>
            <p:nvPr/>
          </p:nvSpPr>
          <p:spPr>
            <a:xfrm>
              <a:off x="417526"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273"/>
                    <a:pt x="139860" y="0"/>
                    <a:pt x="90057" y="0"/>
                  </a:cubicBezTo>
                </a:path>
              </a:pathLst>
            </a:custGeom>
            <a:solidFill>
              <a:srgbClr val="FFFFFF"/>
            </a:solidFill>
            <a:ln w="89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93F22E3-2B5D-DDD5-6A28-26A119DF55DD}"/>
                </a:ext>
              </a:extLst>
            </p:cNvPr>
            <p:cNvSpPr/>
            <p:nvPr/>
          </p:nvSpPr>
          <p:spPr>
            <a:xfrm>
              <a:off x="417526"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7E4A854-E7FD-A195-8D97-E5460BD3CA99}"/>
                </a:ext>
              </a:extLst>
            </p:cNvPr>
            <p:cNvSpPr/>
            <p:nvPr/>
          </p:nvSpPr>
          <p:spPr>
            <a:xfrm>
              <a:off x="417526"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2866FD6-F652-AB58-ABA3-8C1EDFFB1D6D}"/>
                </a:ext>
              </a:extLst>
            </p:cNvPr>
            <p:cNvSpPr/>
            <p:nvPr/>
          </p:nvSpPr>
          <p:spPr>
            <a:xfrm>
              <a:off x="773201"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A88025-5747-CC7C-DDBE-340C4298564F}"/>
                </a:ext>
              </a:extLst>
            </p:cNvPr>
            <p:cNvSpPr/>
            <p:nvPr/>
          </p:nvSpPr>
          <p:spPr>
            <a:xfrm>
              <a:off x="773201"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81CBF7-D355-0B88-27C8-6F801D9EBFC7}"/>
                </a:ext>
              </a:extLst>
            </p:cNvPr>
            <p:cNvSpPr/>
            <p:nvPr/>
          </p:nvSpPr>
          <p:spPr>
            <a:xfrm>
              <a:off x="773201" y="406282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4B7063A-4105-2DEE-00FA-7A2935F2B9C1}"/>
                </a:ext>
              </a:extLst>
            </p:cNvPr>
            <p:cNvSpPr/>
            <p:nvPr/>
          </p:nvSpPr>
          <p:spPr>
            <a:xfrm>
              <a:off x="773201" y="4383851"/>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2E92CFC-ED66-1C32-253A-16338CDB913D}"/>
                </a:ext>
              </a:extLst>
            </p:cNvPr>
            <p:cNvSpPr/>
            <p:nvPr/>
          </p:nvSpPr>
          <p:spPr>
            <a:xfrm>
              <a:off x="6116796"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D15FDDE-BF44-C55E-8818-27696DF861FD}"/>
                </a:ext>
              </a:extLst>
            </p:cNvPr>
            <p:cNvSpPr/>
            <p:nvPr/>
          </p:nvSpPr>
          <p:spPr>
            <a:xfrm>
              <a:off x="6472470"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09CA2C-4B39-FDD1-DEC7-F9E28B52753A}"/>
                </a:ext>
              </a:extLst>
            </p:cNvPr>
            <p:cNvSpPr/>
            <p:nvPr/>
          </p:nvSpPr>
          <p:spPr>
            <a:xfrm>
              <a:off x="6472470" y="445341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4622A34-3A40-9246-3B5C-7EB00504F6C6}"/>
                </a:ext>
              </a:extLst>
            </p:cNvPr>
            <p:cNvSpPr/>
            <p:nvPr/>
          </p:nvSpPr>
          <p:spPr>
            <a:xfrm>
              <a:off x="7183819" y="5903773"/>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839"/>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8656230-F658-A6EF-FDC2-4B0844867218}"/>
                </a:ext>
              </a:extLst>
            </p:cNvPr>
            <p:cNvSpPr/>
            <p:nvPr/>
          </p:nvSpPr>
          <p:spPr>
            <a:xfrm>
              <a:off x="7183819"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928"/>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060D06-BD2C-E04C-F090-383F9F66EC7D}"/>
                </a:ext>
              </a:extLst>
            </p:cNvPr>
            <p:cNvSpPr/>
            <p:nvPr/>
          </p:nvSpPr>
          <p:spPr>
            <a:xfrm>
              <a:off x="6828145"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2" y="0"/>
                    <a:pt x="0" y="40362"/>
                    <a:pt x="0" y="90100"/>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8BA15A-88C8-B742-0695-BDCBBF5AD836}"/>
                </a:ext>
              </a:extLst>
            </p:cNvPr>
            <p:cNvSpPr/>
            <p:nvPr/>
          </p:nvSpPr>
          <p:spPr>
            <a:xfrm>
              <a:off x="4338513" y="441733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BF82DE-166E-CAA1-37D1-7250A4AFB146}"/>
                </a:ext>
              </a:extLst>
            </p:cNvPr>
            <p:cNvSpPr/>
            <p:nvPr/>
          </p:nvSpPr>
          <p:spPr>
            <a:xfrm>
              <a:off x="4338513"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A02D2F6-0BE6-1891-319C-49A40E9E9150}"/>
                </a:ext>
              </a:extLst>
            </p:cNvPr>
            <p:cNvSpPr/>
            <p:nvPr/>
          </p:nvSpPr>
          <p:spPr>
            <a:xfrm>
              <a:off x="9443712"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11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74EDA4D-94E0-C119-CBD7-12C7EB304BA0}"/>
                </a:ext>
              </a:extLst>
            </p:cNvPr>
            <p:cNvSpPr/>
            <p:nvPr/>
          </p:nvSpPr>
          <p:spPr>
            <a:xfrm>
              <a:off x="8376778"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2A1432F-CA6B-FA35-36E4-8B0A59244716}"/>
                </a:ext>
              </a:extLst>
            </p:cNvPr>
            <p:cNvSpPr/>
            <p:nvPr/>
          </p:nvSpPr>
          <p:spPr>
            <a:xfrm>
              <a:off x="10866409" y="1847641"/>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F4DF9F6-817B-15FC-EEA2-650CB67377E3}"/>
                </a:ext>
              </a:extLst>
            </p:cNvPr>
            <p:cNvSpPr/>
            <p:nvPr/>
          </p:nvSpPr>
          <p:spPr>
            <a:xfrm>
              <a:off x="10866409" y="1486346"/>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E327AE9-9F14-56D3-4C9E-7B493320F8A8}"/>
                </a:ext>
              </a:extLst>
            </p:cNvPr>
            <p:cNvSpPr/>
            <p:nvPr/>
          </p:nvSpPr>
          <p:spPr>
            <a:xfrm>
              <a:off x="8376778"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4C3AE4-71A3-35AC-C04A-7DEBE2710A14}"/>
                </a:ext>
              </a:extLst>
            </p:cNvPr>
            <p:cNvSpPr/>
            <p:nvPr/>
          </p:nvSpPr>
          <p:spPr>
            <a:xfrm>
              <a:off x="8732453" y="76572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FFFFFF"/>
            </a:solidFill>
            <a:ln w="89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0AB4B87-84B4-5F1F-3DC4-C56DEE5738EF}"/>
                </a:ext>
              </a:extLst>
            </p:cNvPr>
            <p:cNvSpPr/>
            <p:nvPr/>
          </p:nvSpPr>
          <p:spPr>
            <a:xfrm>
              <a:off x="8732453" y="387369"/>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BFCAE45-F12A-72CA-181F-7CF3502532CC}"/>
                </a:ext>
              </a:extLst>
            </p:cNvPr>
            <p:cNvSpPr/>
            <p:nvPr/>
          </p:nvSpPr>
          <p:spPr>
            <a:xfrm>
              <a:off x="8021104"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FFFFFF"/>
            </a:solidFill>
            <a:ln w="89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07B7A4F-6A54-318C-6F65-86F7E17B63C1}"/>
                </a:ext>
              </a:extLst>
            </p:cNvPr>
            <p:cNvSpPr/>
            <p:nvPr/>
          </p:nvSpPr>
          <p:spPr>
            <a:xfrm>
              <a:off x="10155061"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3" y="0"/>
                    <a:pt x="0" y="40362"/>
                    <a:pt x="0" y="90101"/>
                  </a:cubicBezTo>
                  <a:cubicBezTo>
                    <a:pt x="0" y="139839"/>
                    <a:pt x="40343" y="180201"/>
                    <a:pt x="90056" y="180201"/>
                  </a:cubicBezTo>
                  <a:cubicBezTo>
                    <a:pt x="139770" y="180201"/>
                    <a:pt x="180113" y="139839"/>
                    <a:pt x="180113" y="90101"/>
                  </a:cubicBezTo>
                  <a:cubicBezTo>
                    <a:pt x="18011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F48B8CD-A08A-C988-E18E-6D381DA95EC1}"/>
                </a:ext>
              </a:extLst>
            </p:cNvPr>
            <p:cNvSpPr/>
            <p:nvPr/>
          </p:nvSpPr>
          <p:spPr>
            <a:xfrm>
              <a:off x="10510735"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FFFFFF"/>
            </a:solidFill>
            <a:ln w="89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9E33877-D53D-6EFD-071B-B1B1CCBEDB57}"/>
                </a:ext>
              </a:extLst>
            </p:cNvPr>
            <p:cNvSpPr/>
            <p:nvPr/>
          </p:nvSpPr>
          <p:spPr>
            <a:xfrm>
              <a:off x="11577759"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F7EF103-D592-937C-9ED8-DADCED4CB8DD}"/>
                </a:ext>
              </a:extLst>
            </p:cNvPr>
            <p:cNvSpPr/>
            <p:nvPr/>
          </p:nvSpPr>
          <p:spPr>
            <a:xfrm>
              <a:off x="11222084"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22AEA-9F7D-9C0E-0254-51FDC0EC4714}"/>
                </a:ext>
              </a:extLst>
            </p:cNvPr>
            <p:cNvSpPr/>
            <p:nvPr/>
          </p:nvSpPr>
          <p:spPr>
            <a:xfrm>
              <a:off x="11222084" y="296796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833B02DB-13A0-D046-A64F-0F5EF99B1B18}"/>
                </a:ext>
              </a:extLst>
            </p:cNvPr>
            <p:cNvSpPr/>
            <p:nvPr/>
          </p:nvSpPr>
          <p:spPr>
            <a:xfrm>
              <a:off x="10866409"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AF5164-6A0E-81F0-1CB6-1F782703012C}"/>
                </a:ext>
              </a:extLst>
            </p:cNvPr>
            <p:cNvSpPr/>
            <p:nvPr/>
          </p:nvSpPr>
          <p:spPr>
            <a:xfrm>
              <a:off x="9799387"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113"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4907E3-2F19-EFC4-378E-C9888F78EB45}"/>
                </a:ext>
              </a:extLst>
            </p:cNvPr>
            <p:cNvSpPr/>
            <p:nvPr/>
          </p:nvSpPr>
          <p:spPr>
            <a:xfrm>
              <a:off x="9088038"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860" y="0"/>
                    <a:pt x="90056" y="0"/>
                  </a:cubicBezTo>
                </a:path>
              </a:pathLst>
            </a:custGeom>
            <a:solidFill>
              <a:srgbClr val="D2D4D5"/>
            </a:solidFill>
            <a:ln w="89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C8B9BE2-9741-51EE-D6E9-6E73F491F56C}"/>
                </a:ext>
              </a:extLst>
            </p:cNvPr>
            <p:cNvSpPr/>
            <p:nvPr/>
          </p:nvSpPr>
          <p:spPr>
            <a:xfrm>
              <a:off x="8732453"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04A0A22-3CED-F5E1-D272-ED799828958C}"/>
                </a:ext>
              </a:extLst>
            </p:cNvPr>
            <p:cNvSpPr/>
            <p:nvPr/>
          </p:nvSpPr>
          <p:spPr>
            <a:xfrm>
              <a:off x="8732453" y="221608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D2D4D5"/>
            </a:solidFill>
            <a:ln w="89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33A1048-DAD5-6CF2-FC2A-FB2DE197A25F}"/>
                </a:ext>
              </a:extLst>
            </p:cNvPr>
            <p:cNvSpPr/>
            <p:nvPr/>
          </p:nvSpPr>
          <p:spPr>
            <a:xfrm>
              <a:off x="8021104" y="76572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D2D4D5"/>
            </a:solidFill>
            <a:ln w="89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C188ED4-1642-4DC9-B500-24207264DC73}"/>
                </a:ext>
              </a:extLst>
            </p:cNvPr>
            <p:cNvSpPr/>
            <p:nvPr/>
          </p:nvSpPr>
          <p:spPr>
            <a:xfrm>
              <a:off x="8021104"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273"/>
                    <a:pt x="139770" y="0"/>
                    <a:pt x="90057" y="0"/>
                  </a:cubicBezTo>
                </a:path>
              </a:pathLst>
            </a:custGeom>
            <a:solidFill>
              <a:srgbClr val="D2D4D5"/>
            </a:solidFill>
            <a:ln w="89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C9C82084-9369-2FE7-0A77-59D20A08E31E}"/>
                </a:ext>
              </a:extLst>
            </p:cNvPr>
            <p:cNvSpPr/>
            <p:nvPr/>
          </p:nvSpPr>
          <p:spPr>
            <a:xfrm>
              <a:off x="8376778"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21B79C3-4455-EA97-326E-92AF7F750A27}"/>
                </a:ext>
              </a:extLst>
            </p:cNvPr>
            <p:cNvSpPr/>
            <p:nvPr/>
          </p:nvSpPr>
          <p:spPr>
            <a:xfrm>
              <a:off x="10866409" y="2252156"/>
              <a:ext cx="180113" cy="180201"/>
            </a:xfrm>
            <a:custGeom>
              <a:avLst/>
              <a:gdLst>
                <a:gd name="connsiteX0" fmla="*/ 90056 w 180113"/>
                <a:gd name="connsiteY0" fmla="*/ 0 h 180201"/>
                <a:gd name="connsiteX1" fmla="*/ 0 w 180113"/>
                <a:gd name="connsiteY1" fmla="*/ 90100 h 180201"/>
                <a:gd name="connsiteX2" fmla="*/ 90056 w 180113"/>
                <a:gd name="connsiteY2" fmla="*/ 180201 h 180201"/>
                <a:gd name="connsiteX3" fmla="*/ 180114 w 180113"/>
                <a:gd name="connsiteY3" fmla="*/ 90100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0"/>
                  </a:cubicBezTo>
                  <a:cubicBezTo>
                    <a:pt x="0" y="139839"/>
                    <a:pt x="40343" y="180201"/>
                    <a:pt x="90056" y="180201"/>
                  </a:cubicBezTo>
                  <a:cubicBezTo>
                    <a:pt x="139771" y="180201"/>
                    <a:pt x="180114" y="139839"/>
                    <a:pt x="180114" y="90100"/>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AF835D0-0DFB-7ADD-4E8C-0B5EB1D3FA4B}"/>
                </a:ext>
              </a:extLst>
            </p:cNvPr>
            <p:cNvSpPr/>
            <p:nvPr/>
          </p:nvSpPr>
          <p:spPr>
            <a:xfrm>
              <a:off x="10866409" y="296796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D2D4D5"/>
            </a:solidFill>
            <a:ln w="89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964504" y="1684751"/>
            <a:ext cx="4465529" cy="2022953"/>
          </a:xfrm>
        </p:spPr>
        <p:txBody>
          <a:bodyPr anchor="ctr" anchorCtr="0"/>
          <a:lstStyle>
            <a:lvl1pPr algn="ctr">
              <a:defRPr sz="30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5" y="304974"/>
            <a:ext cx="3125157" cy="1203325"/>
          </a:xfrm>
        </p:spPr>
        <p:txBody>
          <a:bodyPr/>
          <a:lstStyle>
            <a:lvl1pPr>
              <a:spcBef>
                <a:spcPts val="0"/>
              </a:spcBef>
              <a:spcAft>
                <a:spcPts val="0"/>
              </a:spcAft>
              <a:defRPr sz="900" b="0" i="0">
                <a:solidFill>
                  <a:schemeClr val="bg1"/>
                </a:solidFill>
                <a:latin typeface="ABC Oracle Medium" panose="020B0504040202060203" pitchFamily="34" charset="77"/>
              </a:defRPr>
            </a:lvl1pPr>
            <a:lvl2pPr marL="0" indent="0">
              <a:buNone/>
              <a:defRPr sz="900" b="0" i="0">
                <a:solidFill>
                  <a:schemeClr val="bg1"/>
                </a:solidFill>
                <a:latin typeface="ABC Oracle Medium" panose="020B0504040202060203" pitchFamily="34" charset="77"/>
              </a:defRPr>
            </a:lvl2pPr>
            <a:lvl3pPr marL="180975" indent="-180975">
              <a:tabLst/>
              <a:defRPr sz="900" b="0" i="0">
                <a:solidFill>
                  <a:schemeClr val="bg1"/>
                </a:solidFill>
                <a:latin typeface="ABC Oracle Medium" panose="020B0504040202060203" pitchFamily="34" charset="77"/>
              </a:defRPr>
            </a:lvl3pPr>
            <a:lvl4pPr marL="355600" indent="-174625">
              <a:tabLst/>
              <a:defRPr sz="900" b="0" i="0">
                <a:solidFill>
                  <a:schemeClr val="bg1"/>
                </a:solidFill>
                <a:latin typeface="ABC Oracle Medium" panose="020B0504040202060203" pitchFamily="34" charset="77"/>
              </a:defRPr>
            </a:lvl4pPr>
            <a:lvl5pPr marL="536575" indent="-180975">
              <a:tabLst/>
              <a:defRPr sz="900" b="0" i="0">
                <a:solidFill>
                  <a:schemeClr val="bg1"/>
                </a:solidFill>
                <a:latin typeface="ABC Oracle Medium" panose="020B0504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FCAC37BC-346D-51DA-B8FC-D5C95892C05D}"/>
              </a:ext>
            </a:extLst>
          </p:cNvPr>
          <p:cNvSpPr>
            <a:spLocks noGrp="1"/>
          </p:cNvSpPr>
          <p:nvPr>
            <p:ph type="ftr" sz="quarter" idx="3"/>
          </p:nvPr>
        </p:nvSpPr>
        <p:spPr>
          <a:xfrm>
            <a:off x="4037117" y="6587284"/>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79387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accent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47083" y="1481509"/>
            <a:ext cx="5748917" cy="5066929"/>
          </a:xfrm>
        </p:spPr>
        <p:txBody>
          <a:bodyPr/>
          <a:lstStyle>
            <a:lvl1pPr>
              <a:spcBef>
                <a:spcPts val="0"/>
              </a:spcBef>
              <a:spcAft>
                <a:spcPts val="0"/>
              </a:spcAft>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1"/>
                </a:solidFill>
              </a:defRPr>
            </a:lvl1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D604D2A8-340C-6811-0193-59710C1F032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08073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71005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169811" y="2819273"/>
            <a:ext cx="6571317" cy="780120"/>
          </a:xfrm>
        </p:spPr>
        <p:txBody>
          <a:bodyPr anchor="t" anchorCtr="0"/>
          <a:lstStyle>
            <a:lvl1pPr algn="l">
              <a:defRPr sz="31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1187165" y="3624574"/>
            <a:ext cx="6566752" cy="1598604"/>
          </a:xfrm>
        </p:spPr>
        <p:txBody>
          <a:bodyPr anchor="t" anchorCtr="0"/>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2237988" cy="1392303"/>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0C6C589F-6B53-EA41-A888-1CADBA5F425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1529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a:t>Click to edit Master</a:t>
            </a:r>
            <a:endParaRPr lang="en-GB"/>
          </a:p>
        </p:txBody>
      </p:sp>
      <p:sp>
        <p:nvSpPr>
          <p:cNvPr id="6" name="Freeform 5">
            <a:extLst>
              <a:ext uri="{FF2B5EF4-FFF2-40B4-BE49-F238E27FC236}">
                <a16:creationId xmlns:a16="http://schemas.microsoft.com/office/drawing/2014/main" id="{D9883D46-8A8A-539B-4F87-C864BBE9A1FC}"/>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7" name="Picture Placeholder 20">
            <a:extLst>
              <a:ext uri="{FF2B5EF4-FFF2-40B4-BE49-F238E27FC236}">
                <a16:creationId xmlns:a16="http://schemas.microsoft.com/office/drawing/2014/main" id="{D2909ECF-720F-DB40-98FC-071C2A0D928E}"/>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10" name="Graphic 16">
            <a:extLst>
              <a:ext uri="{FF2B5EF4-FFF2-40B4-BE49-F238E27FC236}">
                <a16:creationId xmlns:a16="http://schemas.microsoft.com/office/drawing/2014/main" id="{348D57BA-ABBE-729C-59D1-961D617C7CE8}"/>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3" name="Footer Placeholder 4">
            <a:extLst>
              <a:ext uri="{FF2B5EF4-FFF2-40B4-BE49-F238E27FC236}">
                <a16:creationId xmlns:a16="http://schemas.microsoft.com/office/drawing/2014/main" id="{DCF7CA04-A556-4280-7BED-717528D657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3345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a:t>Click to edit Master</a:t>
            </a:r>
            <a:endParaRPr lang="en-GB"/>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3" name="Footer Placeholder 4">
            <a:extLst>
              <a:ext uri="{FF2B5EF4-FFF2-40B4-BE49-F238E27FC236}">
                <a16:creationId xmlns:a16="http://schemas.microsoft.com/office/drawing/2014/main" id="{B9690DE6-400F-C9FE-AC94-D5789487857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62491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accent1"/>
                </a:solidFill>
                <a:latin typeface="+mj-lt"/>
              </a:defRPr>
            </a:lvl1pPr>
          </a:lstStyle>
          <a:p>
            <a:r>
              <a:rPr lang="en-US"/>
              <a:t>Click to edit Master</a:t>
            </a:r>
            <a:endParaRPr lang="en-GB"/>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accent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3" name="Footer Placeholder 4">
            <a:extLst>
              <a:ext uri="{FF2B5EF4-FFF2-40B4-BE49-F238E27FC236}">
                <a16:creationId xmlns:a16="http://schemas.microsoft.com/office/drawing/2014/main" id="{6DECE934-2A88-71C2-DF08-0CBBE37E633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21292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6181595" y="273659"/>
            <a:ext cx="5699254" cy="5526951"/>
          </a:xfrm>
        </p:spPr>
        <p:txBody>
          <a:bodyPr/>
          <a:lstStyle>
            <a:lvl1pPr marL="0" indent="0">
              <a:spcBef>
                <a:spcPts val="0"/>
              </a:spcBef>
              <a:spcAft>
                <a:spcPts val="0"/>
              </a:spcAft>
              <a:tabLst>
                <a:tab pos="5059363" algn="l"/>
              </a:tabLst>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p>
            <a:fld id="{741AFF56-1126-4107-9C02-BC0EFBF16431}" type="slidenum">
              <a:rPr lang="en-GB" smtClean="0"/>
              <a:t>‹#›</a:t>
            </a:fld>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5620758D-F7DA-9AC4-5413-311A1B9B491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85835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a:t>Click to edit Master title style</a:t>
            </a:r>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D15CAF0-DBAD-68DB-B4B8-EF505A445D04}"/>
              </a:ext>
            </a:extLst>
          </p:cNvPr>
          <p:cNvSpPr>
            <a:spLocks noGrp="1"/>
          </p:cNvSpPr>
          <p:nvPr>
            <p:ph type="body" sz="quarter" idx="10" hasCustomPrompt="1"/>
          </p:nvPr>
        </p:nvSpPr>
        <p:spPr>
          <a:xfrm>
            <a:off x="6096000" y="3429000"/>
            <a:ext cx="6048267" cy="4010982"/>
          </a:xfrm>
        </p:spPr>
        <p:txBody>
          <a:bodyPr anchor="b" anchorCtr="0"/>
          <a:lstStyle>
            <a:lvl1pPr algn="r">
              <a:defRPr sz="23000">
                <a:solidFill>
                  <a:schemeClr val="bg1"/>
                </a:solidFill>
              </a:defRPr>
            </a:lvl1pPr>
          </a:lstStyle>
          <a:p>
            <a:pPr lvl="0"/>
            <a:r>
              <a:rPr lang="en-GB"/>
              <a:t>#</a:t>
            </a:r>
            <a:endParaRPr lang="en-US"/>
          </a:p>
        </p:txBody>
      </p:sp>
      <p:sp>
        <p:nvSpPr>
          <p:cNvPr id="3" name="Footer Placeholder 4">
            <a:extLst>
              <a:ext uri="{FF2B5EF4-FFF2-40B4-BE49-F238E27FC236}">
                <a16:creationId xmlns:a16="http://schemas.microsoft.com/office/drawing/2014/main" id="{1B43FFE6-B47D-7A61-376C-A8D0D0E06BF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64094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eature Cop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35980"/>
            <a:ext cx="9804590" cy="4443594"/>
          </a:xfrm>
        </p:spPr>
        <p:txBody>
          <a:bodyPr/>
          <a:lstStyle>
            <a:lvl1pPr>
              <a:lnSpc>
                <a:spcPct val="100000"/>
              </a:lnSpc>
              <a:defRPr sz="3500" b="0" i="0">
                <a:solidFill>
                  <a:schemeClr val="tx1"/>
                </a:solidFill>
                <a:latin typeface="+mj-lt"/>
              </a:defRPr>
            </a:lvl1pPr>
          </a:lstStyle>
          <a:p>
            <a:r>
              <a:rPr lang="en-US"/>
              <a:t>Click to edit Master title style</a:t>
            </a:r>
            <a:endParaRPr lang="en-GB"/>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tx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tx1"/>
                </a:solidFill>
              </a:defRPr>
            </a:lvl1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1B4E5E3E-E595-2D73-908E-8B9477FF751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41677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78F8866-9DAD-2F19-71C0-40E571A05C88}"/>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a:t>Click to edit Master title style</a:t>
            </a:r>
            <a:endParaRPr lang="en-GB"/>
          </a:p>
        </p:txBody>
      </p:sp>
      <p:sp>
        <p:nvSpPr>
          <p:cNvPr id="18" name="Graphic 16">
            <a:extLst>
              <a:ext uri="{FF2B5EF4-FFF2-40B4-BE49-F238E27FC236}">
                <a16:creationId xmlns:a16="http://schemas.microsoft.com/office/drawing/2014/main" id="{05D16763-91CF-A8AE-40FD-F33DB51DCF46}"/>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21" name="Picture Placeholder 20">
            <a:extLst>
              <a:ext uri="{FF2B5EF4-FFF2-40B4-BE49-F238E27FC236}">
                <a16:creationId xmlns:a16="http://schemas.microsoft.com/office/drawing/2014/main" id="{EB1CCA5B-9CF3-3D9F-2FAF-8ADCA0DD54D0}"/>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3" name="Footer Placeholder 4">
            <a:extLst>
              <a:ext uri="{FF2B5EF4-FFF2-40B4-BE49-F238E27FC236}">
                <a16:creationId xmlns:a16="http://schemas.microsoft.com/office/drawing/2014/main" id="{F4C3B3E4-F5E6-D500-4ECE-A675832895B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911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57E79-DEA8-79CD-9E4E-5D2FE921BB11}"/>
              </a:ext>
            </a:extLst>
          </p:cNvPr>
          <p:cNvSpPr>
            <a:spLocks noGrp="1"/>
          </p:cNvSpPr>
          <p:nvPr>
            <p:ph type="title"/>
          </p:nvPr>
        </p:nvSpPr>
        <p:spPr>
          <a:xfrm>
            <a:off x="326848" y="288390"/>
            <a:ext cx="11554001" cy="101607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AF8F9D-C689-B18D-09AF-9B4C40550649}"/>
              </a:ext>
            </a:extLst>
          </p:cNvPr>
          <p:cNvSpPr>
            <a:spLocks noGrp="1"/>
          </p:cNvSpPr>
          <p:nvPr>
            <p:ph type="body" idx="1"/>
          </p:nvPr>
        </p:nvSpPr>
        <p:spPr>
          <a:xfrm>
            <a:off x="352424" y="1493113"/>
            <a:ext cx="11528425" cy="435133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030489-BEFE-3F81-C3A1-A8FAC2B087EE}"/>
              </a:ext>
            </a:extLst>
          </p:cNvPr>
          <p:cNvSpPr>
            <a:spLocks noGrp="1"/>
          </p:cNvSpPr>
          <p:nvPr>
            <p:ph type="dt" sz="half" idx="2"/>
          </p:nvPr>
        </p:nvSpPr>
        <p:spPr>
          <a:xfrm>
            <a:off x="9150438" y="298318"/>
            <a:ext cx="2743200" cy="365125"/>
          </a:xfrm>
          <a:prstGeom prst="rect">
            <a:avLst/>
          </a:prstGeom>
        </p:spPr>
        <p:txBody>
          <a:bodyPr vert="horz" lIns="0" tIns="0" rIns="0" bIns="0" rtlCol="0" anchor="t" anchorCtr="0">
            <a:noAutofit/>
          </a:bodyPr>
          <a:lstStyle>
            <a:lvl1pPr algn="r">
              <a:defRPr sz="1000">
                <a:solidFill>
                  <a:schemeClr val="tx2"/>
                </a:solidFill>
              </a:defRPr>
            </a:lvl1pPr>
          </a:lstStyle>
          <a:p>
            <a:endParaRPr lang="en-GB"/>
          </a:p>
        </p:txBody>
      </p:sp>
      <p:sp>
        <p:nvSpPr>
          <p:cNvPr id="6" name="Slide Number Placeholder 5">
            <a:extLst>
              <a:ext uri="{FF2B5EF4-FFF2-40B4-BE49-F238E27FC236}">
                <a16:creationId xmlns:a16="http://schemas.microsoft.com/office/drawing/2014/main" id="{7D749530-956E-B9F1-B7EE-49FFED17FEA9}"/>
              </a:ext>
            </a:extLst>
          </p:cNvPr>
          <p:cNvSpPr>
            <a:spLocks noGrp="1"/>
          </p:cNvSpPr>
          <p:nvPr>
            <p:ph type="sldNum" sz="quarter" idx="4"/>
          </p:nvPr>
        </p:nvSpPr>
        <p:spPr>
          <a:xfrm>
            <a:off x="11467577" y="6400800"/>
            <a:ext cx="416447" cy="186484"/>
          </a:xfrm>
          <a:prstGeom prst="rect">
            <a:avLst/>
          </a:prstGeom>
        </p:spPr>
        <p:txBody>
          <a:bodyPr vert="horz" lIns="0" tIns="0" rIns="0" bIns="0" rtlCol="0" anchor="b" anchorCtr="0">
            <a:noAutofit/>
          </a:bodyPr>
          <a:lstStyle>
            <a:lvl1pPr algn="r">
              <a:defRPr sz="1000" b="0" i="0">
                <a:solidFill>
                  <a:schemeClr val="tx2"/>
                </a:solidFill>
                <a:latin typeface="ABC Oracle Medium" panose="020B0504040202060203" pitchFamily="34" charset="77"/>
              </a:defRPr>
            </a:lvl1pPr>
          </a:lstStyle>
          <a:p>
            <a:fld id="{741AFF56-1126-4107-9C02-BC0EFBF16431}" type="slidenum">
              <a:rPr lang="en-GB" smtClean="0"/>
              <a:pPr/>
              <a:t>‹#›</a:t>
            </a:fld>
            <a:endParaRPr lang="en-GB"/>
          </a:p>
        </p:txBody>
      </p:sp>
      <p:sp>
        <p:nvSpPr>
          <p:cNvPr id="7" name="Footer Placeholder 6">
            <a:extLst>
              <a:ext uri="{FF2B5EF4-FFF2-40B4-BE49-F238E27FC236}">
                <a16:creationId xmlns:a16="http://schemas.microsoft.com/office/drawing/2014/main" id="{B027F68E-C428-A4D9-BBBD-028E82BC8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Presented at the 2025 All Actuaries Summit</a:t>
            </a:r>
          </a:p>
        </p:txBody>
      </p:sp>
      <p:sp>
        <p:nvSpPr>
          <p:cNvPr id="9" name="TextBox 8">
            <a:extLst>
              <a:ext uri="{FF2B5EF4-FFF2-40B4-BE49-F238E27FC236}">
                <a16:creationId xmlns:a16="http://schemas.microsoft.com/office/drawing/2014/main" id="{8FDD3FC8-EAD6-C714-0EAC-0B5DD24C20F8}"/>
              </a:ext>
            </a:extLst>
          </p:cNvPr>
          <p:cNvSpPr txBox="1"/>
          <p:nvPr userDrawn="1">
            <p:extLst>
              <p:ext uri="{1162E1C5-73C7-4A58-AE30-91384D911F3F}">
                <p184:classification xmlns:p184="http://schemas.microsoft.com/office/powerpoint/2018/4/main" val="hdr"/>
              </p:ext>
            </p:extLst>
          </p:nvPr>
        </p:nvSpPr>
        <p:spPr>
          <a:xfrm>
            <a:off x="5775325" y="63500"/>
            <a:ext cx="681038" cy="213360"/>
          </a:xfrm>
          <a:prstGeom prst="rect">
            <a:avLst/>
          </a:prstGeom>
        </p:spPr>
        <p:txBody>
          <a:bodyPr horzOverflow="overflow" lIns="0" tIns="0" rIns="0" bIns="0">
            <a:spAutoFit/>
          </a:bodyPr>
          <a:lstStyle/>
          <a:p>
            <a:pPr algn="l"/>
            <a:r>
              <a:rPr lang="en-AU" sz="1400">
                <a:solidFill>
                  <a:srgbClr val="FF0000">
                    <a:alpha val="50000"/>
                  </a:srgbClr>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962AF06C-34CA-3474-7904-CB992624892B}"/>
              </a:ext>
            </a:extLst>
          </p:cNvPr>
          <p:cNvSpPr txBox="1"/>
          <p:nvPr userDrawn="1">
            <p:extLst>
              <p:ext uri="{1162E1C5-73C7-4A58-AE30-91384D911F3F}">
                <p184:classification xmlns:p184="http://schemas.microsoft.com/office/powerpoint/2018/4/main" val="ftr"/>
              </p:ext>
            </p:extLst>
          </p:nvPr>
        </p:nvSpPr>
        <p:spPr>
          <a:xfrm>
            <a:off x="5775325" y="6581140"/>
            <a:ext cx="681038" cy="213360"/>
          </a:xfrm>
          <a:prstGeom prst="rect">
            <a:avLst/>
          </a:prstGeom>
        </p:spPr>
        <p:txBody>
          <a:bodyPr horzOverflow="overflow" lIns="0" tIns="0" rIns="0" bIns="0">
            <a:spAutoFit/>
          </a:bodyPr>
          <a:lstStyle/>
          <a:p>
            <a:pPr algn="l"/>
            <a:r>
              <a:rPr lang="en-AU" sz="1400">
                <a:solidFill>
                  <a:srgbClr val="FF0000">
                    <a:alpha val="50000"/>
                  </a:srgbClr>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52882584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8" r:id="rId3"/>
    <p:sldLayoutId id="2147483664" r:id="rId4"/>
    <p:sldLayoutId id="2147483665" r:id="rId5"/>
    <p:sldLayoutId id="2147483650" r:id="rId6"/>
    <p:sldLayoutId id="2147483654" r:id="rId7"/>
    <p:sldLayoutId id="2147483666" r:id="rId8"/>
    <p:sldLayoutId id="2147483653" r:id="rId9"/>
    <p:sldLayoutId id="2147483655" r:id="rId10"/>
    <p:sldLayoutId id="2147483652" r:id="rId11"/>
    <p:sldLayoutId id="2147483656" r:id="rId12"/>
    <p:sldLayoutId id="2147483657" r:id="rId13"/>
    <p:sldLayoutId id="2147483658" r:id="rId14"/>
    <p:sldLayoutId id="2147483659" r:id="rId15"/>
    <p:sldLayoutId id="2147483660" r:id="rId16"/>
    <p:sldLayoutId id="2147483661" r:id="rId17"/>
    <p:sldLayoutId id="2147483662" r:id="rId18"/>
    <p:sldLayoutId id="2147483667" r:id="rId19"/>
    <p:sldLayoutId id="2147483663" r:id="rId20"/>
  </p:sldLayoutIdLst>
  <p:hf hdr="0" ftr="0" dt="0"/>
  <p:txStyles>
    <p:titleStyle>
      <a:lvl1pPr algn="l" defTabSz="91440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00" userDrawn="1">
          <p15:clr>
            <a:srgbClr val="F26B43"/>
          </p15:clr>
        </p15:guide>
        <p15:guide id="4" pos="222" userDrawn="1">
          <p15:clr>
            <a:srgbClr val="F26B43"/>
          </p15:clr>
        </p15:guide>
        <p15:guide id="5" orient="horz" pos="4125" userDrawn="1">
          <p15:clr>
            <a:srgbClr val="F26B43"/>
          </p15:clr>
        </p15:guide>
        <p15:guide id="6" pos="7484" userDrawn="1">
          <p15:clr>
            <a:srgbClr val="F26B43"/>
          </p15:clr>
        </p15:guide>
        <p15:guide id="7" orient="horz" pos="958" userDrawn="1">
          <p15:clr>
            <a:srgbClr val="F26B43"/>
          </p15:clr>
        </p15:guide>
        <p15:guide id="8" pos="1269" userDrawn="1">
          <p15:clr>
            <a:srgbClr val="F26B43"/>
          </p15:clr>
        </p15:guide>
        <p15:guide id="9" pos="32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18DF-8931-64F6-BEF1-577A6F34CA22}"/>
              </a:ext>
            </a:extLst>
          </p:cNvPr>
          <p:cNvSpPr>
            <a:spLocks noGrp="1"/>
          </p:cNvSpPr>
          <p:nvPr>
            <p:ph type="ctrTitle"/>
          </p:nvPr>
        </p:nvSpPr>
        <p:spPr>
          <a:xfrm>
            <a:off x="1984003" y="3702358"/>
            <a:ext cx="7956702" cy="780120"/>
          </a:xfrm>
        </p:spPr>
        <p:txBody>
          <a:bodyPr/>
          <a:lstStyle/>
          <a:p>
            <a:r>
              <a:rPr lang="en-AU" noProof="0"/>
              <a:t>The emerging challenges around Silicosis</a:t>
            </a:r>
          </a:p>
        </p:txBody>
      </p:sp>
      <p:sp>
        <p:nvSpPr>
          <p:cNvPr id="3" name="Subtitle 2">
            <a:extLst>
              <a:ext uri="{FF2B5EF4-FFF2-40B4-BE49-F238E27FC236}">
                <a16:creationId xmlns:a16="http://schemas.microsoft.com/office/drawing/2014/main" id="{AF3193C2-F8F3-1189-B1F4-3B1D13EA3C7F}"/>
              </a:ext>
            </a:extLst>
          </p:cNvPr>
          <p:cNvSpPr>
            <a:spLocks noGrp="1"/>
          </p:cNvSpPr>
          <p:nvPr>
            <p:ph type="subTitle" idx="1"/>
          </p:nvPr>
        </p:nvSpPr>
        <p:spPr/>
        <p:txBody>
          <a:bodyPr/>
          <a:lstStyle/>
          <a:p>
            <a:r>
              <a:rPr lang="en-AU" noProof="0" dirty="0"/>
              <a:t>Tim Rao &amp; Dai Liu</a:t>
            </a:r>
          </a:p>
          <a:p>
            <a:r>
              <a:rPr lang="en-AU" noProof="0" dirty="0"/>
              <a:t>November 2025</a:t>
            </a:r>
          </a:p>
        </p:txBody>
      </p:sp>
      <p:sp>
        <p:nvSpPr>
          <p:cNvPr id="4" name="Footer Placeholder 4">
            <a:extLst>
              <a:ext uri="{FF2B5EF4-FFF2-40B4-BE49-F238E27FC236}">
                <a16:creationId xmlns:a16="http://schemas.microsoft.com/office/drawing/2014/main" id="{85F806FA-5237-2A06-33AC-08E634B7AC3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t>Presented at the 2025 IDSS</a:t>
            </a:r>
          </a:p>
        </p:txBody>
      </p:sp>
    </p:spTree>
    <p:extLst>
      <p:ext uri="{BB962C8B-B14F-4D97-AF65-F5344CB8AC3E}">
        <p14:creationId xmlns:p14="http://schemas.microsoft.com/office/powerpoint/2010/main" val="102564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824BD-F2CA-CECF-2E86-81A51CA3069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943640B-843B-5FF0-5544-C51B8C02017C}"/>
              </a:ext>
            </a:extLst>
          </p:cNvPr>
          <p:cNvSpPr>
            <a:spLocks noGrp="1"/>
          </p:cNvSpPr>
          <p:nvPr>
            <p:ph type="title"/>
          </p:nvPr>
        </p:nvSpPr>
        <p:spPr/>
        <p:txBody>
          <a:bodyPr/>
          <a:lstStyle/>
          <a:p>
            <a:r>
              <a:rPr lang="en-AU" noProof="0"/>
              <a:t>New Workers Exposed to Risk</a:t>
            </a:r>
          </a:p>
        </p:txBody>
      </p:sp>
      <p:sp>
        <p:nvSpPr>
          <p:cNvPr id="9" name="Content Placeholder 8">
            <a:extLst>
              <a:ext uri="{FF2B5EF4-FFF2-40B4-BE49-F238E27FC236}">
                <a16:creationId xmlns:a16="http://schemas.microsoft.com/office/drawing/2014/main" id="{296E73A9-B1C8-25B0-F6B4-6AA697DC3709}"/>
              </a:ext>
            </a:extLst>
          </p:cNvPr>
          <p:cNvSpPr>
            <a:spLocks noGrp="1"/>
          </p:cNvSpPr>
          <p:nvPr>
            <p:ph idx="1"/>
          </p:nvPr>
        </p:nvSpPr>
        <p:spPr/>
        <p:txBody>
          <a:bodyPr/>
          <a:lstStyle/>
          <a:p>
            <a:r>
              <a:rPr lang="en-AU" b="1"/>
              <a:t>Rationale</a:t>
            </a:r>
          </a:p>
          <a:p>
            <a:pPr marL="285750" lvl="1" indent="-285750">
              <a:buFont typeface="Arial" panose="020B0604020202020204" pitchFamily="34" charset="0"/>
              <a:buChar char="•"/>
            </a:pPr>
            <a:r>
              <a:rPr lang="en-AU"/>
              <a:t>Workers exposed to RCS have a risk of becoming a claim</a:t>
            </a:r>
          </a:p>
          <a:p>
            <a:pPr marL="285750" lvl="1" indent="-285750">
              <a:buFont typeface="Arial" panose="020B0604020202020204" pitchFamily="34" charset="0"/>
              <a:buChar char="•"/>
            </a:pPr>
            <a:r>
              <a:rPr lang="en-GB"/>
              <a:t>The new workers exposed to risk will be used to estimate ultimate claim numbers</a:t>
            </a:r>
          </a:p>
          <a:p>
            <a:pPr marL="285750" lvl="1" indent="-285750">
              <a:buFont typeface="Arial" panose="020B0604020202020204" pitchFamily="34" charset="0"/>
              <a:buChar char="•"/>
            </a:pPr>
            <a:r>
              <a:rPr lang="en-GB"/>
              <a:t>Different activities will result in varying levels of exposure to RCS</a:t>
            </a:r>
          </a:p>
          <a:p>
            <a:r>
              <a:rPr lang="en-AU" b="1" noProof="0"/>
              <a:t>Industries at risk</a:t>
            </a:r>
          </a:p>
          <a:p>
            <a:pPr marL="285750" lvl="1" indent="-285750">
              <a:buFont typeface="Arial" panose="020B0604020202020204" pitchFamily="34" charset="0"/>
              <a:buChar char="•"/>
            </a:pPr>
            <a:r>
              <a:rPr lang="en-GB"/>
              <a:t>In NSW, the construction industry represents </a:t>
            </a:r>
            <a:r>
              <a:rPr lang="en-GB" b="1"/>
              <a:t>more than half</a:t>
            </a:r>
            <a:r>
              <a:rPr lang="en-GB"/>
              <a:t> of all silicosis related claims since 2010.</a:t>
            </a:r>
          </a:p>
          <a:p>
            <a:pPr marL="285750" lvl="1" indent="-285750">
              <a:buFont typeface="Arial" panose="020B0604020202020204" pitchFamily="34" charset="0"/>
              <a:buChar char="•"/>
            </a:pPr>
            <a:r>
              <a:rPr lang="en-GB"/>
              <a:t>A US study of RCS exposures (Doney et al., 2020) found </a:t>
            </a:r>
            <a:r>
              <a:rPr lang="en-GB" b="1"/>
              <a:t>79% </a:t>
            </a:r>
            <a:r>
              <a:rPr lang="en-GB"/>
              <a:t>of workers exposed above the regulatory exposure limit (REL) were from the construction industry.</a:t>
            </a:r>
          </a:p>
          <a:p>
            <a:pPr lvl="1"/>
            <a:endParaRPr lang="en-GB"/>
          </a:p>
        </p:txBody>
      </p:sp>
      <p:sp>
        <p:nvSpPr>
          <p:cNvPr id="4" name="Slide Number Placeholder 3">
            <a:extLst>
              <a:ext uri="{FF2B5EF4-FFF2-40B4-BE49-F238E27FC236}">
                <a16:creationId xmlns:a16="http://schemas.microsoft.com/office/drawing/2014/main" id="{CC71443F-2338-01E1-309C-B501F7139674}"/>
              </a:ext>
            </a:extLst>
          </p:cNvPr>
          <p:cNvSpPr>
            <a:spLocks noGrp="1"/>
          </p:cNvSpPr>
          <p:nvPr>
            <p:ph type="sldNum" sz="quarter" idx="12"/>
          </p:nvPr>
        </p:nvSpPr>
        <p:spPr/>
        <p:txBody>
          <a:bodyPr/>
          <a:lstStyle/>
          <a:p>
            <a:fld id="{741AFF56-1126-4107-9C02-BC0EFBF16431}" type="slidenum">
              <a:rPr lang="en-AU" noProof="0" smtClean="0"/>
              <a:pPr/>
              <a:t>10</a:t>
            </a:fld>
            <a:endParaRPr lang="en-AU" noProof="0"/>
          </a:p>
        </p:txBody>
      </p:sp>
      <p:sp>
        <p:nvSpPr>
          <p:cNvPr id="10" name="Content Placeholder 9">
            <a:extLst>
              <a:ext uri="{FF2B5EF4-FFF2-40B4-BE49-F238E27FC236}">
                <a16:creationId xmlns:a16="http://schemas.microsoft.com/office/drawing/2014/main" id="{7DE0F8EA-7F12-B795-8AB3-ED6E78EE7C2D}"/>
              </a:ext>
            </a:extLst>
          </p:cNvPr>
          <p:cNvSpPr>
            <a:spLocks noGrp="1"/>
          </p:cNvSpPr>
          <p:nvPr>
            <p:ph idx="13"/>
          </p:nvPr>
        </p:nvSpPr>
        <p:spPr>
          <a:xfrm>
            <a:off x="5231904" y="1493113"/>
            <a:ext cx="5540871" cy="4256334"/>
          </a:xfrm>
        </p:spPr>
        <p:txBody>
          <a:bodyPr/>
          <a:lstStyle/>
          <a:p>
            <a:r>
              <a:rPr lang="en-AU" b="1"/>
              <a:t>Data Source</a:t>
            </a:r>
          </a:p>
          <a:p>
            <a:pPr lvl="1"/>
            <a:r>
              <a:rPr lang="en-GB"/>
              <a:t>The occupational data used for this purpose was sourced from the </a:t>
            </a:r>
            <a:r>
              <a:rPr lang="en-GB" b="1"/>
              <a:t>Australian Bureau of Statistics </a:t>
            </a:r>
          </a:p>
          <a:p>
            <a:r>
              <a:rPr lang="en-AU" b="1"/>
              <a:t>Projection methodology</a:t>
            </a:r>
          </a:p>
          <a:p>
            <a:pPr marL="285750" lvl="1" indent="-285750">
              <a:buFont typeface="Arial" panose="020B0604020202020204" pitchFamily="34" charset="0"/>
              <a:buChar char="•"/>
            </a:pPr>
            <a:r>
              <a:rPr lang="en-AU"/>
              <a:t>ABS Industry Job Mobility (Feb 2024) implies approximately </a:t>
            </a:r>
            <a:r>
              <a:rPr lang="en-GB" b="1"/>
              <a:t>9% annual replacement</a:t>
            </a:r>
            <a:r>
              <a:rPr lang="en-GB"/>
              <a:t> rate</a:t>
            </a:r>
            <a:endParaRPr lang="en-GB" b="1" i="1"/>
          </a:p>
          <a:p>
            <a:pPr marL="285750" lvl="1" indent="-285750">
              <a:buFont typeface="Arial" panose="020B0604020202020204" pitchFamily="34" charset="0"/>
              <a:buChar char="•"/>
            </a:pPr>
            <a:r>
              <a:rPr lang="en-GB"/>
              <a:t>Total new workers exposed is annual net change + replacement</a:t>
            </a:r>
          </a:p>
          <a:p>
            <a:pPr marL="285750" lvl="1" indent="-285750">
              <a:buFont typeface="Arial" panose="020B0604020202020204" pitchFamily="34" charset="0"/>
              <a:buChar char="•"/>
            </a:pPr>
            <a:r>
              <a:rPr lang="en-AU"/>
              <a:t>Future workers can be projected with industry growth rate</a:t>
            </a:r>
            <a:endParaRPr lang="en-AU" i="1"/>
          </a:p>
          <a:p>
            <a:r>
              <a:rPr lang="en-AU" b="1"/>
              <a:t>Risk Stratification</a:t>
            </a:r>
          </a:p>
          <a:p>
            <a:pPr marL="285750" lvl="1" indent="-285750">
              <a:buFont typeface="Arial" panose="020B0604020202020204" pitchFamily="34" charset="0"/>
              <a:buChar char="•"/>
            </a:pPr>
            <a:r>
              <a:rPr lang="en-AU"/>
              <a:t>Apply an occupation-specific risk weighting </a:t>
            </a:r>
            <a:r>
              <a:rPr lang="en-GB"/>
              <a:t>based on typical tasks under the unit group</a:t>
            </a:r>
          </a:p>
          <a:p>
            <a:pPr marL="285750" lvl="1" indent="-285750">
              <a:buFont typeface="Arial" panose="020B0604020202020204" pitchFamily="34" charset="0"/>
              <a:buChar char="•"/>
            </a:pPr>
            <a:r>
              <a:rPr lang="en-GB"/>
              <a:t>This reflects the likelihood of a worker performing an RCS generating activity, the regularity of such tasks, and the quantity of dust which may be generated.</a:t>
            </a:r>
          </a:p>
          <a:p>
            <a:pPr marL="285750" lvl="1" indent="-285750">
              <a:buFont typeface="Arial" panose="020B0604020202020204" pitchFamily="34" charset="0"/>
              <a:buChar char="•"/>
            </a:pPr>
            <a:r>
              <a:rPr lang="en-GB"/>
              <a:t>Examples:</a:t>
            </a:r>
          </a:p>
          <a:p>
            <a:pPr marL="641350" lvl="2" indent="-285750"/>
            <a:r>
              <a:rPr lang="en-GB"/>
              <a:t>8212 Concreters – High risk</a:t>
            </a:r>
          </a:p>
          <a:p>
            <a:pPr marL="641350" lvl="2" indent="-285750"/>
            <a:r>
              <a:rPr lang="en-GB"/>
              <a:t>3411 Electricians – Low risk</a:t>
            </a:r>
            <a:endParaRPr lang="en-AU"/>
          </a:p>
          <a:p>
            <a:endParaRPr lang="en-AU" noProof="0"/>
          </a:p>
        </p:txBody>
      </p:sp>
      <p:sp>
        <p:nvSpPr>
          <p:cNvPr id="2" name="Footer Placeholder 4">
            <a:extLst>
              <a:ext uri="{FF2B5EF4-FFF2-40B4-BE49-F238E27FC236}">
                <a16:creationId xmlns:a16="http://schemas.microsoft.com/office/drawing/2014/main" id="{BA37DFE1-2AC9-ED55-F6F8-D6115B3B6ABB}"/>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spTree>
    <p:extLst>
      <p:ext uri="{BB962C8B-B14F-4D97-AF65-F5344CB8AC3E}">
        <p14:creationId xmlns:p14="http://schemas.microsoft.com/office/powerpoint/2010/main" val="3640885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3DC8B-B23C-17F1-E264-D0BA31BF1E0E}"/>
            </a:ext>
          </a:extLst>
        </p:cNvPr>
        <p:cNvGrpSpPr/>
        <p:nvPr/>
      </p:nvGrpSpPr>
      <p:grpSpPr>
        <a:xfrm>
          <a:off x="0" y="0"/>
          <a:ext cx="0" cy="0"/>
          <a:chOff x="0" y="0"/>
          <a:chExt cx="0" cy="0"/>
        </a:xfrm>
      </p:grpSpPr>
      <p:pic>
        <p:nvPicPr>
          <p:cNvPr id="7" name="Picture 6" descr="A person pouring cement into a bucket&#10;&#10;AI-generated content may be incorrect.">
            <a:extLst>
              <a:ext uri="{FF2B5EF4-FFF2-40B4-BE49-F238E27FC236}">
                <a16:creationId xmlns:a16="http://schemas.microsoft.com/office/drawing/2014/main" id="{98674E7C-6C8E-A5A3-0037-3426CF8AE4B2}"/>
              </a:ext>
            </a:extLst>
          </p:cNvPr>
          <p:cNvPicPr>
            <a:picLocks noChangeAspect="1"/>
          </p:cNvPicPr>
          <p:nvPr/>
        </p:nvPicPr>
        <p:blipFill>
          <a:blip r:embed="rId3">
            <a:extLst>
              <a:ext uri="{28A0092B-C50C-407E-A947-70E740481C1C}">
                <a14:useLocalDpi xmlns:a14="http://schemas.microsoft.com/office/drawing/2010/main" val="0"/>
              </a:ext>
            </a:extLst>
          </a:blip>
          <a:srcRect l="26390" r="20485"/>
          <a:stretch>
            <a:fillRect/>
          </a:stretch>
        </p:blipFill>
        <p:spPr>
          <a:xfrm>
            <a:off x="6726995" y="0"/>
            <a:ext cx="5465005" cy="6858000"/>
          </a:xfrm>
          <a:prstGeom prst="rect">
            <a:avLst/>
          </a:prstGeom>
        </p:spPr>
      </p:pic>
      <p:sp>
        <p:nvSpPr>
          <p:cNvPr id="8" name="Title 7">
            <a:extLst>
              <a:ext uri="{FF2B5EF4-FFF2-40B4-BE49-F238E27FC236}">
                <a16:creationId xmlns:a16="http://schemas.microsoft.com/office/drawing/2014/main" id="{91180924-6A1A-2AB2-94DA-32685CAF8B31}"/>
              </a:ext>
            </a:extLst>
          </p:cNvPr>
          <p:cNvSpPr>
            <a:spLocks noGrp="1"/>
          </p:cNvSpPr>
          <p:nvPr>
            <p:ph type="title"/>
          </p:nvPr>
        </p:nvSpPr>
        <p:spPr>
          <a:xfrm>
            <a:off x="326848" y="297914"/>
            <a:ext cx="5769151" cy="1232435"/>
          </a:xfrm>
        </p:spPr>
        <p:txBody>
          <a:bodyPr/>
          <a:lstStyle/>
          <a:p>
            <a:r>
              <a:rPr lang="en-AU" noProof="0" dirty="0"/>
              <a:t>Estimating future worker awards</a:t>
            </a:r>
          </a:p>
        </p:txBody>
      </p:sp>
      <p:sp>
        <p:nvSpPr>
          <p:cNvPr id="4" name="Slide Number Placeholder 3">
            <a:extLst>
              <a:ext uri="{FF2B5EF4-FFF2-40B4-BE49-F238E27FC236}">
                <a16:creationId xmlns:a16="http://schemas.microsoft.com/office/drawing/2014/main" id="{5ADE7357-5E9A-9BB8-90BE-144E96D79591}"/>
              </a:ext>
            </a:extLst>
          </p:cNvPr>
          <p:cNvSpPr>
            <a:spLocks noGrp="1"/>
          </p:cNvSpPr>
          <p:nvPr>
            <p:ph type="sldNum" sz="quarter" idx="12"/>
          </p:nvPr>
        </p:nvSpPr>
        <p:spPr/>
        <p:txBody>
          <a:bodyPr/>
          <a:lstStyle/>
          <a:p>
            <a:fld id="{741AFF56-1126-4107-9C02-BC0EFBF16431}" type="slidenum">
              <a:rPr lang="en-AU" noProof="0" smtClean="0"/>
              <a:pPr/>
              <a:t>11</a:t>
            </a:fld>
            <a:endParaRPr lang="en-AU" noProof="0"/>
          </a:p>
        </p:txBody>
      </p:sp>
      <p:sp>
        <p:nvSpPr>
          <p:cNvPr id="10" name="Content Placeholder 9">
            <a:extLst>
              <a:ext uri="{FF2B5EF4-FFF2-40B4-BE49-F238E27FC236}">
                <a16:creationId xmlns:a16="http://schemas.microsoft.com/office/drawing/2014/main" id="{C1301A3F-1255-10E1-AE05-68950EED5DE5}"/>
              </a:ext>
            </a:extLst>
          </p:cNvPr>
          <p:cNvSpPr>
            <a:spLocks noGrp="1"/>
          </p:cNvSpPr>
          <p:nvPr>
            <p:ph idx="13"/>
          </p:nvPr>
        </p:nvSpPr>
        <p:spPr>
          <a:xfrm>
            <a:off x="5231905" y="1493113"/>
            <a:ext cx="4635996" cy="4256334"/>
          </a:xfrm>
        </p:spPr>
        <p:txBody>
          <a:bodyPr/>
          <a:lstStyle/>
          <a:p>
            <a:pPr lvl="1"/>
            <a:endParaRPr lang="en-AU"/>
          </a:p>
          <a:p>
            <a:endParaRPr lang="en-AU" noProof="0"/>
          </a:p>
        </p:txBody>
      </p:sp>
      <p:sp>
        <p:nvSpPr>
          <p:cNvPr id="2" name="Footer Placeholder 4">
            <a:extLst>
              <a:ext uri="{FF2B5EF4-FFF2-40B4-BE49-F238E27FC236}">
                <a16:creationId xmlns:a16="http://schemas.microsoft.com/office/drawing/2014/main" id="{F842B56F-483D-6E2B-30DF-AC2D26060170}"/>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sp>
        <p:nvSpPr>
          <p:cNvPr id="3" name="Content Placeholder 9">
            <a:extLst>
              <a:ext uri="{FF2B5EF4-FFF2-40B4-BE49-F238E27FC236}">
                <a16:creationId xmlns:a16="http://schemas.microsoft.com/office/drawing/2014/main" id="{0BAD83F1-93D9-70F3-E2E4-6396B03A07A3}"/>
              </a:ext>
            </a:extLst>
          </p:cNvPr>
          <p:cNvSpPr txBox="1">
            <a:spLocks/>
          </p:cNvSpPr>
          <p:nvPr/>
        </p:nvSpPr>
        <p:spPr>
          <a:xfrm>
            <a:off x="352424" y="3925928"/>
            <a:ext cx="9180475" cy="22069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i="1"/>
          </a:p>
        </p:txBody>
      </p:sp>
      <p:sp>
        <p:nvSpPr>
          <p:cNvPr id="6" name="Content Placeholder 5">
            <a:extLst>
              <a:ext uri="{FF2B5EF4-FFF2-40B4-BE49-F238E27FC236}">
                <a16:creationId xmlns:a16="http://schemas.microsoft.com/office/drawing/2014/main" id="{422F252D-67EC-6617-8D91-41CE4ECB60D4}"/>
              </a:ext>
            </a:extLst>
          </p:cNvPr>
          <p:cNvSpPr>
            <a:spLocks noGrp="1"/>
          </p:cNvSpPr>
          <p:nvPr>
            <p:ph idx="1"/>
          </p:nvPr>
        </p:nvSpPr>
        <p:spPr>
          <a:xfrm>
            <a:off x="352424" y="1493113"/>
            <a:ext cx="6108919" cy="4256334"/>
          </a:xfrm>
        </p:spPr>
        <p:txBody>
          <a:bodyPr/>
          <a:lstStyle/>
          <a:p>
            <a:r>
              <a:rPr lang="en-AU" b="1" dirty="0"/>
              <a:t>Key Considerations affecting risk level</a:t>
            </a:r>
          </a:p>
          <a:p>
            <a:pPr marL="285750" lvl="1" indent="-285750">
              <a:buFont typeface="Arial" panose="020B0604020202020204" pitchFamily="34" charset="0"/>
              <a:buChar char="•"/>
            </a:pPr>
            <a:r>
              <a:rPr lang="en-AU" dirty="0"/>
              <a:t>A proportion of workers exposed to RCS may develop silicosis and be awarded as a workers’ compensation claim</a:t>
            </a:r>
          </a:p>
          <a:p>
            <a:pPr marL="285750" lvl="1" indent="-285750">
              <a:buFont typeface="Arial" panose="020B0604020202020204" pitchFamily="34" charset="0"/>
              <a:buChar char="•"/>
            </a:pPr>
            <a:r>
              <a:rPr lang="en-AU" dirty="0"/>
              <a:t>The risk of a worker becoming a claim should consider scheme experience, academic studies and external benchmarks</a:t>
            </a:r>
          </a:p>
          <a:p>
            <a:pPr marL="285750" lvl="1" indent="-285750">
              <a:buFont typeface="Arial" panose="020B0604020202020204" pitchFamily="34" charset="0"/>
              <a:buChar char="•"/>
            </a:pPr>
            <a:r>
              <a:rPr lang="en-AU" dirty="0"/>
              <a:t>The probability that a newly exposed worker develops silicosis and becomes awarded may reflect the following:</a:t>
            </a:r>
          </a:p>
          <a:p>
            <a:pPr marL="641350" lvl="2" indent="-285750"/>
            <a:r>
              <a:rPr lang="en-AU" b="1" dirty="0"/>
              <a:t>Over half </a:t>
            </a:r>
            <a:r>
              <a:rPr lang="en-AU" dirty="0"/>
              <a:t>of workplaces will have </a:t>
            </a:r>
            <a:r>
              <a:rPr lang="en-AU" b="1" dirty="0"/>
              <a:t>exposure above the REL</a:t>
            </a:r>
          </a:p>
          <a:p>
            <a:pPr marL="641350" lvl="2" indent="-285750"/>
            <a:r>
              <a:rPr lang="en-AU" b="1" dirty="0"/>
              <a:t>Between 4% and 21% </a:t>
            </a:r>
            <a:r>
              <a:rPr lang="en-AU" dirty="0"/>
              <a:t>of exposures may result in silicosis (</a:t>
            </a:r>
            <a:r>
              <a:rPr lang="en-AU" b="1" dirty="0"/>
              <a:t>crude incidence rate</a:t>
            </a:r>
            <a:r>
              <a:rPr lang="en-AU" dirty="0"/>
              <a:t>). </a:t>
            </a:r>
          </a:p>
          <a:p>
            <a:pPr marL="641350" lvl="2" indent="-285750"/>
            <a:r>
              <a:rPr lang="en-AU" b="1" dirty="0"/>
              <a:t>More than half</a:t>
            </a:r>
            <a:r>
              <a:rPr lang="en-AU" dirty="0"/>
              <a:t> of all workers with silicosis have historically not made Workers’ Compensation claims (</a:t>
            </a:r>
            <a:r>
              <a:rPr lang="en-AU" b="1" dirty="0"/>
              <a:t>likelihood of making a claim</a:t>
            </a:r>
            <a:r>
              <a:rPr lang="en-AU" dirty="0"/>
              <a:t>). </a:t>
            </a:r>
          </a:p>
          <a:p>
            <a:r>
              <a:rPr lang="en-AU" b="1" dirty="0"/>
              <a:t>Exposure above the REL</a:t>
            </a:r>
          </a:p>
          <a:p>
            <a:pPr marL="285750" lvl="1" indent="-285750">
              <a:buFont typeface="Arial" panose="020B0604020202020204" pitchFamily="34" charset="0"/>
              <a:buChar char="•"/>
            </a:pPr>
            <a:r>
              <a:rPr lang="en-GB" dirty="0"/>
              <a:t>New Zealand - 56% of workplace samples exceeded 0.025 mg m</a:t>
            </a:r>
            <a:r>
              <a:rPr lang="en-GB" baseline="30000" dirty="0"/>
              <a:t>-3</a:t>
            </a:r>
            <a:r>
              <a:rPr lang="en-GB" dirty="0"/>
              <a:t> (McLean et al, 2017, n = 39). </a:t>
            </a:r>
          </a:p>
          <a:p>
            <a:pPr marL="285750" lvl="1" indent="-285750">
              <a:buFont typeface="Arial" panose="020B0604020202020204" pitchFamily="34" charset="0"/>
              <a:buChar char="•"/>
            </a:pPr>
            <a:r>
              <a:rPr lang="en-GB" dirty="0"/>
              <a:t>United States - more than half exceeded 0.075 mg m</a:t>
            </a:r>
            <a:r>
              <a:rPr lang="en-GB" baseline="30000" dirty="0"/>
              <a:t>-3</a:t>
            </a:r>
            <a:r>
              <a:rPr lang="en-GB" dirty="0"/>
              <a:t> (</a:t>
            </a:r>
            <a:r>
              <a:rPr lang="en-GB" dirty="0" err="1"/>
              <a:t>Tjoe</a:t>
            </a:r>
            <a:r>
              <a:rPr lang="en-GB" dirty="0"/>
              <a:t> et al, 2003, n = 61). </a:t>
            </a:r>
            <a:endParaRPr lang="en-AU" dirty="0"/>
          </a:p>
          <a:p>
            <a:pPr lvl="2" indent="0">
              <a:buNone/>
            </a:pPr>
            <a:endParaRPr lang="en-AU" dirty="0"/>
          </a:p>
          <a:p>
            <a:endParaRPr lang="en-AU" dirty="0"/>
          </a:p>
          <a:p>
            <a:endParaRPr lang="en-AU" dirty="0"/>
          </a:p>
          <a:p>
            <a:endParaRPr lang="en-AU" dirty="0"/>
          </a:p>
        </p:txBody>
      </p:sp>
    </p:spTree>
    <p:extLst>
      <p:ext uri="{BB962C8B-B14F-4D97-AF65-F5344CB8AC3E}">
        <p14:creationId xmlns:p14="http://schemas.microsoft.com/office/powerpoint/2010/main" val="1043448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19531-F095-E947-23D0-DA955B87C12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EA12604-EB60-E2B4-CE03-C3A3359364AC}"/>
              </a:ext>
            </a:extLst>
          </p:cNvPr>
          <p:cNvSpPr>
            <a:spLocks noGrp="1"/>
          </p:cNvSpPr>
          <p:nvPr>
            <p:ph type="title"/>
          </p:nvPr>
        </p:nvSpPr>
        <p:spPr/>
        <p:txBody>
          <a:bodyPr/>
          <a:lstStyle/>
          <a:p>
            <a:r>
              <a:rPr lang="en-AU" noProof="0"/>
              <a:t>Crude Incidence Rate</a:t>
            </a:r>
          </a:p>
        </p:txBody>
      </p:sp>
      <p:sp>
        <p:nvSpPr>
          <p:cNvPr id="9" name="Content Placeholder 8">
            <a:extLst>
              <a:ext uri="{FF2B5EF4-FFF2-40B4-BE49-F238E27FC236}">
                <a16:creationId xmlns:a16="http://schemas.microsoft.com/office/drawing/2014/main" id="{65983D81-147D-9C9E-01F3-300AEED075A6}"/>
              </a:ext>
            </a:extLst>
          </p:cNvPr>
          <p:cNvSpPr>
            <a:spLocks noGrp="1"/>
          </p:cNvSpPr>
          <p:nvPr>
            <p:ph idx="1"/>
          </p:nvPr>
        </p:nvSpPr>
        <p:spPr/>
        <p:txBody>
          <a:bodyPr/>
          <a:lstStyle/>
          <a:p>
            <a:r>
              <a:rPr lang="en-AU" b="1" noProof="0"/>
              <a:t>Key Points</a:t>
            </a:r>
          </a:p>
          <a:p>
            <a:pPr marL="285750" lvl="1" indent="-285750">
              <a:buFont typeface="Arial" panose="020B0604020202020204" pitchFamily="34" charset="0"/>
              <a:buChar char="•"/>
            </a:pPr>
            <a:r>
              <a:rPr lang="en-GB"/>
              <a:t>China – Cohort study of 34,018 workers, stratified based on cumulative exposure (Liu et al, 2013). </a:t>
            </a:r>
          </a:p>
          <a:p>
            <a:pPr marL="641350" lvl="2" indent="-285750"/>
            <a:r>
              <a:rPr lang="en-GB"/>
              <a:t>Between 0.01 mg m</a:t>
            </a:r>
            <a:r>
              <a:rPr lang="en-GB" baseline="30000"/>
              <a:t>-3</a:t>
            </a:r>
            <a:r>
              <a:rPr lang="en-GB"/>
              <a:t> years and 1.12 mg m</a:t>
            </a:r>
            <a:r>
              <a:rPr lang="en-GB" baseline="30000"/>
              <a:t>-3</a:t>
            </a:r>
            <a:r>
              <a:rPr lang="en-GB"/>
              <a:t> years of exposure, the incidence rate was </a:t>
            </a:r>
            <a:r>
              <a:rPr lang="en-GB" b="1"/>
              <a:t>3.1%.</a:t>
            </a:r>
            <a:r>
              <a:rPr lang="en-GB"/>
              <a:t> </a:t>
            </a:r>
          </a:p>
          <a:p>
            <a:pPr marL="641350" lvl="2" indent="-285750"/>
            <a:r>
              <a:rPr lang="en-GB"/>
              <a:t>Between 1.12 mg m</a:t>
            </a:r>
            <a:r>
              <a:rPr lang="en-GB" baseline="30000"/>
              <a:t>-3</a:t>
            </a:r>
            <a:r>
              <a:rPr lang="en-GB"/>
              <a:t> years and 2.91 mg m</a:t>
            </a:r>
            <a:r>
              <a:rPr lang="en-GB" baseline="30000"/>
              <a:t>-3</a:t>
            </a:r>
            <a:r>
              <a:rPr lang="en-GB"/>
              <a:t> years of exposure, the incidence rate was </a:t>
            </a:r>
            <a:r>
              <a:rPr lang="en-GB" b="1"/>
              <a:t>12.2%. </a:t>
            </a:r>
          </a:p>
          <a:p>
            <a:pPr marL="285750" lvl="1" indent="-285750">
              <a:buFont typeface="Arial" panose="020B0604020202020204" pitchFamily="34" charset="0"/>
              <a:buChar char="•"/>
            </a:pPr>
            <a:r>
              <a:rPr lang="en-GB"/>
              <a:t>Assume a typical Australian exposure is between 1.1 mg m</a:t>
            </a:r>
            <a:r>
              <a:rPr lang="en-GB" baseline="30000"/>
              <a:t>-3</a:t>
            </a:r>
            <a:r>
              <a:rPr lang="en-GB"/>
              <a:t> years and 2.75 mg m</a:t>
            </a:r>
            <a:r>
              <a:rPr lang="en-GB" baseline="30000"/>
              <a:t>-3</a:t>
            </a:r>
            <a:r>
              <a:rPr lang="en-GB"/>
              <a:t> years, based on the previous REL over a period of 11 years. </a:t>
            </a:r>
          </a:p>
          <a:p>
            <a:pPr marL="285750" lvl="1" indent="-285750">
              <a:buFont typeface="Arial" panose="020B0604020202020204" pitchFamily="34" charset="0"/>
              <a:buChar char="•"/>
            </a:pPr>
            <a:r>
              <a:rPr lang="en-GB"/>
              <a:t>Other cohort studies from different countries reported comparable incidence rates.</a:t>
            </a:r>
          </a:p>
          <a:p>
            <a:pPr marL="641350" lvl="2" indent="-285750"/>
            <a:endParaRPr lang="en-GB"/>
          </a:p>
          <a:p>
            <a:pPr marL="641350" lvl="2" indent="-285750"/>
            <a:endParaRPr lang="en-GB"/>
          </a:p>
          <a:p>
            <a:pPr lvl="1"/>
            <a:endParaRPr lang="en-GB"/>
          </a:p>
          <a:p>
            <a:pPr marL="285750" lvl="1" indent="-285750"/>
            <a:endParaRPr lang="en-GB"/>
          </a:p>
          <a:p>
            <a:pPr marL="285750" lvl="1" indent="-285750"/>
            <a:endParaRPr lang="en-GB"/>
          </a:p>
        </p:txBody>
      </p:sp>
      <p:sp>
        <p:nvSpPr>
          <p:cNvPr id="4" name="Slide Number Placeholder 3">
            <a:extLst>
              <a:ext uri="{FF2B5EF4-FFF2-40B4-BE49-F238E27FC236}">
                <a16:creationId xmlns:a16="http://schemas.microsoft.com/office/drawing/2014/main" id="{356A2F2B-1D9A-724B-824A-4AD60BAE3B41}"/>
              </a:ext>
            </a:extLst>
          </p:cNvPr>
          <p:cNvSpPr>
            <a:spLocks noGrp="1"/>
          </p:cNvSpPr>
          <p:nvPr>
            <p:ph type="sldNum" sz="quarter" idx="12"/>
          </p:nvPr>
        </p:nvSpPr>
        <p:spPr/>
        <p:txBody>
          <a:bodyPr/>
          <a:lstStyle/>
          <a:p>
            <a:fld id="{741AFF56-1126-4107-9C02-BC0EFBF16431}" type="slidenum">
              <a:rPr lang="en-AU" noProof="0" smtClean="0"/>
              <a:pPr/>
              <a:t>12</a:t>
            </a:fld>
            <a:endParaRPr lang="en-AU" noProof="0"/>
          </a:p>
        </p:txBody>
      </p:sp>
      <p:sp>
        <p:nvSpPr>
          <p:cNvPr id="10" name="Content Placeholder 9">
            <a:extLst>
              <a:ext uri="{FF2B5EF4-FFF2-40B4-BE49-F238E27FC236}">
                <a16:creationId xmlns:a16="http://schemas.microsoft.com/office/drawing/2014/main" id="{264A4D57-B5EB-1BCF-6B7A-96131F6E9F1E}"/>
              </a:ext>
            </a:extLst>
          </p:cNvPr>
          <p:cNvSpPr>
            <a:spLocks noGrp="1"/>
          </p:cNvSpPr>
          <p:nvPr>
            <p:ph idx="13"/>
          </p:nvPr>
        </p:nvSpPr>
        <p:spPr/>
        <p:txBody>
          <a:bodyPr/>
          <a:lstStyle/>
          <a:p>
            <a:pPr marL="641350" lvl="2" indent="-285750"/>
            <a:endParaRPr lang="en-AU"/>
          </a:p>
          <a:p>
            <a:pPr marL="641350" lvl="2" indent="-285750"/>
            <a:endParaRPr lang="en-AU"/>
          </a:p>
          <a:p>
            <a:endParaRPr lang="en-AU" noProof="0"/>
          </a:p>
        </p:txBody>
      </p:sp>
      <p:sp>
        <p:nvSpPr>
          <p:cNvPr id="2" name="Footer Placeholder 4">
            <a:extLst>
              <a:ext uri="{FF2B5EF4-FFF2-40B4-BE49-F238E27FC236}">
                <a16:creationId xmlns:a16="http://schemas.microsoft.com/office/drawing/2014/main" id="{1863A2AF-37E4-BDBC-59A2-E9A77D498AA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graphicFrame>
        <p:nvGraphicFramePr>
          <p:cNvPr id="3" name="Table 2">
            <a:extLst>
              <a:ext uri="{FF2B5EF4-FFF2-40B4-BE49-F238E27FC236}">
                <a16:creationId xmlns:a16="http://schemas.microsoft.com/office/drawing/2014/main" id="{238539E7-45FD-E170-F5BB-582414CB42EE}"/>
              </a:ext>
            </a:extLst>
          </p:cNvPr>
          <p:cNvGraphicFramePr>
            <a:graphicFrameLocks noGrp="1"/>
          </p:cNvGraphicFramePr>
          <p:nvPr>
            <p:extLst>
              <p:ext uri="{D42A27DB-BD31-4B8C-83A1-F6EECF244321}">
                <p14:modId xmlns:p14="http://schemas.microsoft.com/office/powerpoint/2010/main" val="3689048520"/>
              </p:ext>
            </p:extLst>
          </p:nvPr>
        </p:nvGraphicFramePr>
        <p:xfrm>
          <a:off x="4859873" y="1283938"/>
          <a:ext cx="6607704" cy="3815266"/>
        </p:xfrm>
        <a:graphic>
          <a:graphicData uri="http://schemas.openxmlformats.org/drawingml/2006/table">
            <a:tbl>
              <a:tblPr firstRow="1" firstCol="1" bandRow="1">
                <a:tableStyleId>{5C22544A-7EE6-4342-B048-85BDC9FD1C3A}</a:tableStyleId>
              </a:tblPr>
              <a:tblGrid>
                <a:gridCol w="2460020">
                  <a:extLst>
                    <a:ext uri="{9D8B030D-6E8A-4147-A177-3AD203B41FA5}">
                      <a16:colId xmlns:a16="http://schemas.microsoft.com/office/drawing/2014/main" val="4078699820"/>
                    </a:ext>
                  </a:extLst>
                </a:gridCol>
                <a:gridCol w="2333625">
                  <a:extLst>
                    <a:ext uri="{9D8B030D-6E8A-4147-A177-3AD203B41FA5}">
                      <a16:colId xmlns:a16="http://schemas.microsoft.com/office/drawing/2014/main" val="1252454289"/>
                    </a:ext>
                  </a:extLst>
                </a:gridCol>
                <a:gridCol w="1814059">
                  <a:extLst>
                    <a:ext uri="{9D8B030D-6E8A-4147-A177-3AD203B41FA5}">
                      <a16:colId xmlns:a16="http://schemas.microsoft.com/office/drawing/2014/main" val="699600655"/>
                    </a:ext>
                  </a:extLst>
                </a:gridCol>
              </a:tblGrid>
              <a:tr h="287405">
                <a:tc>
                  <a:txBody>
                    <a:bodyPr/>
                    <a:lstStyle/>
                    <a:p>
                      <a:pPr algn="ctr">
                        <a:lnSpc>
                          <a:spcPct val="107000"/>
                        </a:lnSpc>
                        <a:spcAft>
                          <a:spcPts val="800"/>
                        </a:spcAft>
                        <a:buNone/>
                      </a:pPr>
                      <a:r>
                        <a:rPr lang="en-GB" sz="1800" kern="100">
                          <a:effectLst/>
                        </a:rPr>
                        <a:t>Author</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Silicosis/Sample Size</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Crude Rate</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extLst>
                  <a:ext uri="{0D108BD9-81ED-4DB2-BD59-A6C34878D82A}">
                    <a16:rowId xmlns:a16="http://schemas.microsoft.com/office/drawing/2014/main" val="3949478757"/>
                  </a:ext>
                </a:extLst>
              </a:tr>
              <a:tr h="287405">
                <a:tc>
                  <a:txBody>
                    <a:bodyPr/>
                    <a:lstStyle/>
                    <a:p>
                      <a:pPr algn="ctr">
                        <a:lnSpc>
                          <a:spcPct val="107000"/>
                        </a:lnSpc>
                        <a:spcAft>
                          <a:spcPts val="800"/>
                        </a:spcAft>
                        <a:buNone/>
                      </a:pPr>
                      <a:r>
                        <a:rPr lang="en-GB" sz="1800" kern="100" err="1">
                          <a:effectLst/>
                        </a:rPr>
                        <a:t>Hnizdo</a:t>
                      </a:r>
                      <a:r>
                        <a:rPr lang="en-GB" sz="1800" kern="100">
                          <a:effectLst/>
                        </a:rPr>
                        <a:t> and Sluis-Cremer</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313 / 2,235</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14%</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extLst>
                  <a:ext uri="{0D108BD9-81ED-4DB2-BD59-A6C34878D82A}">
                    <a16:rowId xmlns:a16="http://schemas.microsoft.com/office/drawing/2014/main" val="1995684818"/>
                  </a:ext>
                </a:extLst>
              </a:tr>
              <a:tr h="287405">
                <a:tc>
                  <a:txBody>
                    <a:bodyPr/>
                    <a:lstStyle/>
                    <a:p>
                      <a:pPr algn="ctr">
                        <a:lnSpc>
                          <a:spcPct val="107000"/>
                        </a:lnSpc>
                        <a:spcAft>
                          <a:spcPts val="800"/>
                        </a:spcAft>
                        <a:buNone/>
                      </a:pPr>
                      <a:r>
                        <a:rPr lang="en-GB" sz="1800" kern="100">
                          <a:effectLst/>
                        </a:rPr>
                        <a:t>Steenland and Brown</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170 / 3,330</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5%</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extLst>
                  <a:ext uri="{0D108BD9-81ED-4DB2-BD59-A6C34878D82A}">
                    <a16:rowId xmlns:a16="http://schemas.microsoft.com/office/drawing/2014/main" val="763637430"/>
                  </a:ext>
                </a:extLst>
              </a:tr>
              <a:tr h="287405">
                <a:tc>
                  <a:txBody>
                    <a:bodyPr/>
                    <a:lstStyle/>
                    <a:p>
                      <a:pPr algn="ctr">
                        <a:lnSpc>
                          <a:spcPct val="107000"/>
                        </a:lnSpc>
                        <a:spcAft>
                          <a:spcPts val="800"/>
                        </a:spcAft>
                        <a:buNone/>
                      </a:pPr>
                      <a:r>
                        <a:rPr lang="en-GB" sz="1800" kern="100">
                          <a:effectLst/>
                        </a:rPr>
                        <a:t>Hughes et al.</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81 / 1,809</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4.5%</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extLst>
                  <a:ext uri="{0D108BD9-81ED-4DB2-BD59-A6C34878D82A}">
                    <a16:rowId xmlns:a16="http://schemas.microsoft.com/office/drawing/2014/main" val="2068790274"/>
                  </a:ext>
                </a:extLst>
              </a:tr>
              <a:tr h="1229454">
                <a:tc>
                  <a:txBody>
                    <a:bodyPr/>
                    <a:lstStyle/>
                    <a:p>
                      <a:pPr algn="ctr">
                        <a:lnSpc>
                          <a:spcPct val="107000"/>
                        </a:lnSpc>
                        <a:spcAft>
                          <a:spcPts val="800"/>
                        </a:spcAft>
                        <a:buNone/>
                      </a:pPr>
                      <a:r>
                        <a:rPr lang="en-GB" sz="1800" kern="100">
                          <a:effectLst/>
                        </a:rPr>
                        <a:t>Chen et al.</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2,816 / 14,427</a:t>
                      </a:r>
                      <a:endParaRPr lang="en-AU" sz="1700" kern="100">
                        <a:effectLst/>
                      </a:endParaRPr>
                    </a:p>
                    <a:p>
                      <a:pPr algn="ctr">
                        <a:lnSpc>
                          <a:spcPct val="107000"/>
                        </a:lnSpc>
                        <a:spcAft>
                          <a:spcPts val="800"/>
                        </a:spcAft>
                        <a:buNone/>
                      </a:pPr>
                      <a:r>
                        <a:rPr lang="en-GB" sz="1800" kern="100">
                          <a:effectLst/>
                        </a:rPr>
                        <a:t>855 / 4,028</a:t>
                      </a:r>
                      <a:endParaRPr lang="en-AU" sz="1700" kern="100">
                        <a:effectLst/>
                      </a:endParaRPr>
                    </a:p>
                    <a:p>
                      <a:pPr algn="ctr">
                        <a:lnSpc>
                          <a:spcPct val="107000"/>
                        </a:lnSpc>
                        <a:spcAft>
                          <a:spcPts val="800"/>
                        </a:spcAft>
                        <a:buNone/>
                      </a:pPr>
                      <a:r>
                        <a:rPr lang="en-GB" sz="1800" kern="100">
                          <a:effectLst/>
                        </a:rPr>
                        <a:t>785 / 4,547</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20%</a:t>
                      </a:r>
                      <a:endParaRPr lang="en-AU" sz="1700" kern="100">
                        <a:effectLst/>
                      </a:endParaRPr>
                    </a:p>
                    <a:p>
                      <a:pPr algn="ctr">
                        <a:lnSpc>
                          <a:spcPct val="107000"/>
                        </a:lnSpc>
                        <a:spcAft>
                          <a:spcPts val="800"/>
                        </a:spcAft>
                        <a:buNone/>
                      </a:pPr>
                      <a:r>
                        <a:rPr lang="en-GB" sz="1800" kern="100">
                          <a:effectLst/>
                        </a:rPr>
                        <a:t>21%</a:t>
                      </a:r>
                      <a:endParaRPr lang="en-AU" sz="1700" kern="100">
                        <a:effectLst/>
                      </a:endParaRPr>
                    </a:p>
                    <a:p>
                      <a:pPr algn="ctr">
                        <a:lnSpc>
                          <a:spcPct val="107000"/>
                        </a:lnSpc>
                        <a:spcAft>
                          <a:spcPts val="800"/>
                        </a:spcAft>
                        <a:buNone/>
                      </a:pPr>
                      <a:r>
                        <a:rPr lang="en-GB" sz="1800" kern="100">
                          <a:effectLst/>
                        </a:rPr>
                        <a:t>17%</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extLst>
                  <a:ext uri="{0D108BD9-81ED-4DB2-BD59-A6C34878D82A}">
                    <a16:rowId xmlns:a16="http://schemas.microsoft.com/office/drawing/2014/main" val="1382689778"/>
                  </a:ext>
                </a:extLst>
              </a:tr>
              <a:tr h="287405">
                <a:tc>
                  <a:txBody>
                    <a:bodyPr/>
                    <a:lstStyle/>
                    <a:p>
                      <a:pPr algn="ctr">
                        <a:lnSpc>
                          <a:spcPct val="107000"/>
                        </a:lnSpc>
                        <a:spcAft>
                          <a:spcPts val="800"/>
                        </a:spcAft>
                        <a:buNone/>
                      </a:pPr>
                      <a:r>
                        <a:rPr lang="en-GB" sz="1800" kern="100">
                          <a:effectLst/>
                        </a:rPr>
                        <a:t>Liu et al.</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solidFill>
                      <a:srgbClr val="9911FF"/>
                    </a:solidFill>
                  </a:tcPr>
                </a:tc>
                <a:tc>
                  <a:txBody>
                    <a:bodyPr/>
                    <a:lstStyle/>
                    <a:p>
                      <a:pPr algn="ctr">
                        <a:lnSpc>
                          <a:spcPct val="107000"/>
                        </a:lnSpc>
                        <a:spcAft>
                          <a:spcPts val="800"/>
                        </a:spcAft>
                        <a:buNone/>
                      </a:pPr>
                      <a:r>
                        <a:rPr lang="en-GB" sz="1800" kern="100">
                          <a:effectLst/>
                        </a:rPr>
                        <a:t>5,297 / 34,018</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solidFill>
                      <a:srgbClr val="EFC2F6"/>
                    </a:solidFill>
                  </a:tcPr>
                </a:tc>
                <a:tc>
                  <a:txBody>
                    <a:bodyPr/>
                    <a:lstStyle/>
                    <a:p>
                      <a:pPr algn="ctr">
                        <a:lnSpc>
                          <a:spcPct val="107000"/>
                        </a:lnSpc>
                        <a:spcAft>
                          <a:spcPts val="800"/>
                        </a:spcAft>
                        <a:buNone/>
                      </a:pPr>
                      <a:r>
                        <a:rPr lang="en-GB" sz="1800" kern="100">
                          <a:effectLst/>
                        </a:rPr>
                        <a:t>16%</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solidFill>
                      <a:srgbClr val="EFC2F6"/>
                    </a:solidFill>
                  </a:tcPr>
                </a:tc>
                <a:extLst>
                  <a:ext uri="{0D108BD9-81ED-4DB2-BD59-A6C34878D82A}">
                    <a16:rowId xmlns:a16="http://schemas.microsoft.com/office/drawing/2014/main" val="3672619334"/>
                  </a:ext>
                </a:extLst>
              </a:tr>
              <a:tr h="287405">
                <a:tc>
                  <a:txBody>
                    <a:bodyPr/>
                    <a:lstStyle/>
                    <a:p>
                      <a:pPr algn="ctr">
                        <a:lnSpc>
                          <a:spcPct val="107000"/>
                        </a:lnSpc>
                        <a:spcAft>
                          <a:spcPts val="800"/>
                        </a:spcAft>
                        <a:buNone/>
                      </a:pPr>
                      <a:r>
                        <a:rPr lang="en-GB" sz="1800" kern="100">
                          <a:effectLst/>
                        </a:rPr>
                        <a:t>Kreiss and Zhen</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32 / 100</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32%</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extLst>
                  <a:ext uri="{0D108BD9-81ED-4DB2-BD59-A6C34878D82A}">
                    <a16:rowId xmlns:a16="http://schemas.microsoft.com/office/drawing/2014/main" val="516197717"/>
                  </a:ext>
                </a:extLst>
              </a:tr>
              <a:tr h="287405">
                <a:tc>
                  <a:txBody>
                    <a:bodyPr/>
                    <a:lstStyle/>
                    <a:p>
                      <a:pPr algn="ctr">
                        <a:lnSpc>
                          <a:spcPct val="107000"/>
                        </a:lnSpc>
                        <a:spcAft>
                          <a:spcPts val="800"/>
                        </a:spcAft>
                        <a:buNone/>
                      </a:pPr>
                      <a:r>
                        <a:rPr lang="en-GB" sz="1800" kern="100">
                          <a:effectLst/>
                        </a:rPr>
                        <a:t>Miller et al.</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47 / 547</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9%</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extLst>
                  <a:ext uri="{0D108BD9-81ED-4DB2-BD59-A6C34878D82A}">
                    <a16:rowId xmlns:a16="http://schemas.microsoft.com/office/drawing/2014/main" val="4134080863"/>
                  </a:ext>
                </a:extLst>
              </a:tr>
              <a:tr h="287405">
                <a:tc>
                  <a:txBody>
                    <a:bodyPr/>
                    <a:lstStyle/>
                    <a:p>
                      <a:pPr algn="ctr">
                        <a:lnSpc>
                          <a:spcPct val="107000"/>
                        </a:lnSpc>
                        <a:spcAft>
                          <a:spcPts val="800"/>
                        </a:spcAft>
                        <a:buNone/>
                      </a:pPr>
                      <a:r>
                        <a:rPr lang="en-GB" sz="1800" kern="100">
                          <a:effectLst/>
                        </a:rPr>
                        <a:t>Rosenman et al.</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36 / 936</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tc>
                  <a:txBody>
                    <a:bodyPr/>
                    <a:lstStyle/>
                    <a:p>
                      <a:pPr algn="ctr">
                        <a:lnSpc>
                          <a:spcPct val="107000"/>
                        </a:lnSpc>
                        <a:spcAft>
                          <a:spcPts val="800"/>
                        </a:spcAft>
                        <a:buNone/>
                      </a:pPr>
                      <a:r>
                        <a:rPr lang="en-GB" sz="1800" kern="100">
                          <a:effectLst/>
                        </a:rPr>
                        <a:t>4%</a:t>
                      </a:r>
                      <a:endParaRPr lang="en-AU" sz="1700" kern="100">
                        <a:solidFill>
                          <a:srgbClr val="000000"/>
                        </a:solidFill>
                        <a:effectLst/>
                        <a:latin typeface="ABC Oracle"/>
                        <a:ea typeface="ABC Oracle"/>
                        <a:cs typeface="Times New Roman" panose="02020603050405020304" pitchFamily="18" charset="0"/>
                      </a:endParaRPr>
                    </a:p>
                  </a:txBody>
                  <a:tcPr marL="114962" marR="114962" marT="0" marB="0"/>
                </a:tc>
                <a:extLst>
                  <a:ext uri="{0D108BD9-81ED-4DB2-BD59-A6C34878D82A}">
                    <a16:rowId xmlns:a16="http://schemas.microsoft.com/office/drawing/2014/main" val="3721407518"/>
                  </a:ext>
                </a:extLst>
              </a:tr>
            </a:tbl>
          </a:graphicData>
        </a:graphic>
      </p:graphicFrame>
    </p:spTree>
    <p:extLst>
      <p:ext uri="{BB962C8B-B14F-4D97-AF65-F5344CB8AC3E}">
        <p14:creationId xmlns:p14="http://schemas.microsoft.com/office/powerpoint/2010/main" val="3609334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7FF8F-9995-D30E-9716-2DB49CC0DC2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F3120E7-A11D-16B2-7269-22CF734DAD07}"/>
              </a:ext>
            </a:extLst>
          </p:cNvPr>
          <p:cNvSpPr>
            <a:spLocks noGrp="1"/>
          </p:cNvSpPr>
          <p:nvPr>
            <p:ph type="title"/>
          </p:nvPr>
        </p:nvSpPr>
        <p:spPr/>
        <p:txBody>
          <a:bodyPr/>
          <a:lstStyle/>
          <a:p>
            <a:r>
              <a:rPr lang="en-AU" noProof="0"/>
              <a:t>Crude Incidence Rate</a:t>
            </a:r>
          </a:p>
        </p:txBody>
      </p:sp>
      <p:sp>
        <p:nvSpPr>
          <p:cNvPr id="4" name="Slide Number Placeholder 3">
            <a:extLst>
              <a:ext uri="{FF2B5EF4-FFF2-40B4-BE49-F238E27FC236}">
                <a16:creationId xmlns:a16="http://schemas.microsoft.com/office/drawing/2014/main" id="{3D061A10-DE6D-1833-B7E6-87E5D61EAE3D}"/>
              </a:ext>
            </a:extLst>
          </p:cNvPr>
          <p:cNvSpPr>
            <a:spLocks noGrp="1"/>
          </p:cNvSpPr>
          <p:nvPr>
            <p:ph type="sldNum" sz="quarter" idx="12"/>
          </p:nvPr>
        </p:nvSpPr>
        <p:spPr/>
        <p:txBody>
          <a:bodyPr/>
          <a:lstStyle/>
          <a:p>
            <a:fld id="{741AFF56-1126-4107-9C02-BC0EFBF16431}" type="slidenum">
              <a:rPr lang="en-AU" noProof="0" smtClean="0"/>
              <a:pPr/>
              <a:t>13</a:t>
            </a:fld>
            <a:endParaRPr lang="en-AU" noProof="0"/>
          </a:p>
        </p:txBody>
      </p:sp>
      <p:sp>
        <p:nvSpPr>
          <p:cNvPr id="2" name="Footer Placeholder 4">
            <a:extLst>
              <a:ext uri="{FF2B5EF4-FFF2-40B4-BE49-F238E27FC236}">
                <a16:creationId xmlns:a16="http://schemas.microsoft.com/office/drawing/2014/main" id="{E28811B9-1B95-67DD-ADD9-8D3B9AE36D1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pic>
        <p:nvPicPr>
          <p:cNvPr id="3" name="Picture 2">
            <a:extLst>
              <a:ext uri="{FF2B5EF4-FFF2-40B4-BE49-F238E27FC236}">
                <a16:creationId xmlns:a16="http://schemas.microsoft.com/office/drawing/2014/main" id="{6CFBD2F9-3E9D-8A06-D8BA-6052F6C95A33}"/>
              </a:ext>
            </a:extLst>
          </p:cNvPr>
          <p:cNvPicPr>
            <a:picLocks noChangeAspect="1"/>
          </p:cNvPicPr>
          <p:nvPr/>
        </p:nvPicPr>
        <p:blipFill>
          <a:blip r:embed="rId2"/>
          <a:stretch>
            <a:fillRect/>
          </a:stretch>
        </p:blipFill>
        <p:spPr>
          <a:xfrm>
            <a:off x="2529538" y="971982"/>
            <a:ext cx="7863609" cy="5268511"/>
          </a:xfrm>
          <a:prstGeom prst="rect">
            <a:avLst/>
          </a:prstGeom>
        </p:spPr>
      </p:pic>
    </p:spTree>
    <p:extLst>
      <p:ext uri="{BB962C8B-B14F-4D97-AF65-F5344CB8AC3E}">
        <p14:creationId xmlns:p14="http://schemas.microsoft.com/office/powerpoint/2010/main" val="3894763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55C1-A63D-CC2B-519B-5301CF72797A}"/>
            </a:ext>
          </a:extLst>
        </p:cNvPr>
        <p:cNvGrpSpPr/>
        <p:nvPr/>
      </p:nvGrpSpPr>
      <p:grpSpPr>
        <a:xfrm>
          <a:off x="0" y="0"/>
          <a:ext cx="0" cy="0"/>
          <a:chOff x="0" y="0"/>
          <a:chExt cx="0" cy="0"/>
        </a:xfrm>
      </p:grpSpPr>
      <p:pic>
        <p:nvPicPr>
          <p:cNvPr id="7" name="Picture 6" descr="A person holding a pen over a paper&#10;&#10;AI-generated content may be incorrect.">
            <a:extLst>
              <a:ext uri="{FF2B5EF4-FFF2-40B4-BE49-F238E27FC236}">
                <a16:creationId xmlns:a16="http://schemas.microsoft.com/office/drawing/2014/main" id="{5BE6D5CD-C593-6A48-88BA-5849E30E4BBD}"/>
              </a:ext>
            </a:extLst>
          </p:cNvPr>
          <p:cNvPicPr>
            <a:picLocks noChangeAspect="1"/>
          </p:cNvPicPr>
          <p:nvPr/>
        </p:nvPicPr>
        <p:blipFill>
          <a:blip r:embed="rId2">
            <a:extLst>
              <a:ext uri="{28A0092B-C50C-407E-A947-70E740481C1C}">
                <a14:useLocalDpi xmlns:a14="http://schemas.microsoft.com/office/drawing/2010/main" val="0"/>
              </a:ext>
            </a:extLst>
          </a:blip>
          <a:srcRect l="11161" r="29505" b="-1"/>
          <a:stretch>
            <a:fillRect/>
          </a:stretch>
        </p:blipFill>
        <p:spPr>
          <a:xfrm>
            <a:off x="6096000" y="10"/>
            <a:ext cx="6096000" cy="6857990"/>
          </a:xfrm>
          <a:prstGeom prst="rect">
            <a:avLst/>
          </a:prstGeom>
          <a:noFill/>
        </p:spPr>
      </p:pic>
      <p:sp>
        <p:nvSpPr>
          <p:cNvPr id="8" name="Title 7">
            <a:extLst>
              <a:ext uri="{FF2B5EF4-FFF2-40B4-BE49-F238E27FC236}">
                <a16:creationId xmlns:a16="http://schemas.microsoft.com/office/drawing/2014/main" id="{B13A6E34-BDF8-EE6C-CCA2-4FC88B11EBA3}"/>
              </a:ext>
            </a:extLst>
          </p:cNvPr>
          <p:cNvSpPr>
            <a:spLocks noGrp="1"/>
          </p:cNvSpPr>
          <p:nvPr>
            <p:ph type="title"/>
          </p:nvPr>
        </p:nvSpPr>
        <p:spPr>
          <a:xfrm>
            <a:off x="326849" y="288389"/>
            <a:ext cx="5403810" cy="1232435"/>
          </a:xfrm>
        </p:spPr>
        <p:txBody>
          <a:bodyPr anchor="t">
            <a:normAutofit/>
          </a:bodyPr>
          <a:lstStyle/>
          <a:p>
            <a:r>
              <a:rPr lang="en-AU" noProof="0"/>
              <a:t>Likelihood of making a claim</a:t>
            </a:r>
          </a:p>
        </p:txBody>
      </p:sp>
      <p:sp>
        <p:nvSpPr>
          <p:cNvPr id="9" name="Content Placeholder 8">
            <a:extLst>
              <a:ext uri="{FF2B5EF4-FFF2-40B4-BE49-F238E27FC236}">
                <a16:creationId xmlns:a16="http://schemas.microsoft.com/office/drawing/2014/main" id="{30AA315F-9427-4828-6B43-2D0138C2C210}"/>
              </a:ext>
            </a:extLst>
          </p:cNvPr>
          <p:cNvSpPr>
            <a:spLocks noGrp="1"/>
          </p:cNvSpPr>
          <p:nvPr>
            <p:ph idx="1"/>
          </p:nvPr>
        </p:nvSpPr>
        <p:spPr>
          <a:xfrm>
            <a:off x="352424" y="1493113"/>
            <a:ext cx="4300995" cy="4351338"/>
          </a:xfrm>
        </p:spPr>
        <p:txBody>
          <a:bodyPr anchor="t">
            <a:normAutofit/>
          </a:bodyPr>
          <a:lstStyle/>
          <a:p>
            <a:r>
              <a:rPr lang="en-AU" b="1" noProof="0" dirty="0"/>
              <a:t>Key Points</a:t>
            </a:r>
          </a:p>
          <a:p>
            <a:pPr marL="285750" lvl="1" indent="-285750">
              <a:buFont typeface="Arial" panose="020B0604020202020204" pitchFamily="34" charset="0"/>
              <a:buChar char="•"/>
            </a:pPr>
            <a:r>
              <a:rPr lang="en-GB" dirty="0"/>
              <a:t>In 2018, </a:t>
            </a:r>
            <a:r>
              <a:rPr lang="en-GB" dirty="0" err="1"/>
              <a:t>Deslauriers</a:t>
            </a:r>
            <a:r>
              <a:rPr lang="en-GB" dirty="0"/>
              <a:t> and Redlich reported that 65% of workers with silicosis in the US had </a:t>
            </a:r>
            <a:r>
              <a:rPr lang="en-GB" b="1" dirty="0"/>
              <a:t>not</a:t>
            </a:r>
            <a:r>
              <a:rPr lang="en-GB" dirty="0"/>
              <a:t> applied for Workers’ Compensation.</a:t>
            </a:r>
          </a:p>
          <a:p>
            <a:pPr marL="285750" lvl="1" indent="-285750">
              <a:buFont typeface="Arial" panose="020B0604020202020204" pitchFamily="34" charset="0"/>
              <a:buChar char="•"/>
            </a:pPr>
            <a:r>
              <a:rPr lang="en-GB" dirty="0"/>
              <a:t>Within Australia, it is reasonable to expect a higher proportion of workers will make a claim.</a:t>
            </a:r>
          </a:p>
          <a:p>
            <a:pPr marL="636588" lvl="2" indent="-285750"/>
            <a:r>
              <a:rPr lang="en-GB" dirty="0"/>
              <a:t>Heightened media attention</a:t>
            </a:r>
          </a:p>
          <a:p>
            <a:pPr marL="636588" lvl="2" indent="-285750"/>
            <a:r>
              <a:rPr lang="en-GB" dirty="0"/>
              <a:t>Regulatory focus</a:t>
            </a:r>
          </a:p>
          <a:p>
            <a:pPr marL="636588" lvl="2" indent="-285750"/>
            <a:r>
              <a:rPr lang="en-GB" dirty="0"/>
              <a:t>Mandatory health monitoring obligations for employers</a:t>
            </a:r>
          </a:p>
          <a:p>
            <a:pPr marL="636588" lvl="2" indent="-285750"/>
            <a:r>
              <a:rPr lang="en-GB" dirty="0"/>
              <a:t>In NSW, active screening program provided by </a:t>
            </a:r>
            <a:r>
              <a:rPr lang="en-GB" dirty="0" err="1"/>
              <a:t>icare</a:t>
            </a:r>
            <a:r>
              <a:rPr lang="en-GB" dirty="0"/>
              <a:t> (Lung Bus and Kent St Clinic)</a:t>
            </a:r>
          </a:p>
          <a:p>
            <a:pPr marL="636588" lvl="2" indent="-285750"/>
            <a:endParaRPr lang="en-GB" dirty="0"/>
          </a:p>
        </p:txBody>
      </p:sp>
      <p:sp>
        <p:nvSpPr>
          <p:cNvPr id="4" name="Slide Number Placeholder 3">
            <a:extLst>
              <a:ext uri="{FF2B5EF4-FFF2-40B4-BE49-F238E27FC236}">
                <a16:creationId xmlns:a16="http://schemas.microsoft.com/office/drawing/2014/main" id="{6D66ED50-E589-F43B-CA5D-81F5C42E9A59}"/>
              </a:ext>
            </a:extLst>
          </p:cNvPr>
          <p:cNvSpPr>
            <a:spLocks noGrp="1"/>
          </p:cNvSpPr>
          <p:nvPr>
            <p:ph type="sldNum" sz="quarter" idx="12"/>
          </p:nvPr>
        </p:nvSpPr>
        <p:spPr>
          <a:xfrm>
            <a:off x="11467577" y="6400800"/>
            <a:ext cx="416447" cy="186484"/>
          </a:xfrm>
        </p:spPr>
        <p:txBody>
          <a:bodyPr anchor="b">
            <a:normAutofit/>
          </a:bodyPr>
          <a:lstStyle/>
          <a:p>
            <a:pPr>
              <a:spcAft>
                <a:spcPts val="600"/>
              </a:spcAft>
            </a:pPr>
            <a:fld id="{741AFF56-1126-4107-9C02-BC0EFBF16431}" type="slidenum">
              <a:rPr lang="en-AU" noProof="0" smtClean="0"/>
              <a:pPr>
                <a:spcAft>
                  <a:spcPts val="600"/>
                </a:spcAft>
              </a:pPr>
              <a:t>14</a:t>
            </a:fld>
            <a:endParaRPr lang="en-AU" noProof="0"/>
          </a:p>
        </p:txBody>
      </p:sp>
      <p:sp>
        <p:nvSpPr>
          <p:cNvPr id="2" name="Footer Placeholder 4">
            <a:extLst>
              <a:ext uri="{FF2B5EF4-FFF2-40B4-BE49-F238E27FC236}">
                <a16:creationId xmlns:a16="http://schemas.microsoft.com/office/drawing/2014/main" id="{8048EE38-0FB7-60E1-11B3-1DB72700057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pPr>
              <a:spcAft>
                <a:spcPts val="600"/>
              </a:spcAft>
            </a:pPr>
            <a:r>
              <a:rPr lang="en-AU" noProof="0">
                <a:solidFill>
                  <a:schemeClr val="tx1"/>
                </a:solidFill>
              </a:rPr>
              <a:t>Presented at the 2025 IDSS</a:t>
            </a:r>
          </a:p>
        </p:txBody>
      </p:sp>
    </p:spTree>
    <p:extLst>
      <p:ext uri="{BB962C8B-B14F-4D97-AF65-F5344CB8AC3E}">
        <p14:creationId xmlns:p14="http://schemas.microsoft.com/office/powerpoint/2010/main" val="3645336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7C47A-97E8-2219-B92A-85D300C8F84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2088D18-9733-7904-3585-8B84B71E5236}"/>
              </a:ext>
            </a:extLst>
          </p:cNvPr>
          <p:cNvSpPr>
            <a:spLocks noGrp="1"/>
          </p:cNvSpPr>
          <p:nvPr>
            <p:ph type="title"/>
          </p:nvPr>
        </p:nvSpPr>
        <p:spPr/>
        <p:txBody>
          <a:bodyPr/>
          <a:lstStyle/>
          <a:p>
            <a:r>
              <a:rPr lang="en-AU" noProof="0"/>
              <a:t>Proxies for Silica Exposure</a:t>
            </a:r>
          </a:p>
        </p:txBody>
      </p:sp>
      <p:sp>
        <p:nvSpPr>
          <p:cNvPr id="4" name="Slide Number Placeholder 3">
            <a:extLst>
              <a:ext uri="{FF2B5EF4-FFF2-40B4-BE49-F238E27FC236}">
                <a16:creationId xmlns:a16="http://schemas.microsoft.com/office/drawing/2014/main" id="{0779EB37-FF0A-FA00-B263-CB860D9867A8}"/>
              </a:ext>
            </a:extLst>
          </p:cNvPr>
          <p:cNvSpPr>
            <a:spLocks noGrp="1"/>
          </p:cNvSpPr>
          <p:nvPr>
            <p:ph type="sldNum" sz="quarter" idx="12"/>
          </p:nvPr>
        </p:nvSpPr>
        <p:spPr/>
        <p:txBody>
          <a:bodyPr/>
          <a:lstStyle/>
          <a:p>
            <a:fld id="{741AFF56-1126-4107-9C02-BC0EFBF16431}" type="slidenum">
              <a:rPr lang="en-AU" noProof="0" smtClean="0"/>
              <a:pPr/>
              <a:t>15</a:t>
            </a:fld>
            <a:endParaRPr lang="en-AU" noProof="0"/>
          </a:p>
        </p:txBody>
      </p:sp>
      <p:sp>
        <p:nvSpPr>
          <p:cNvPr id="2" name="Footer Placeholder 4">
            <a:extLst>
              <a:ext uri="{FF2B5EF4-FFF2-40B4-BE49-F238E27FC236}">
                <a16:creationId xmlns:a16="http://schemas.microsoft.com/office/drawing/2014/main" id="{A4FFB49B-56A5-956D-5787-D549BD153ED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B64448F-AFA3-4916-E239-2DB76B7EC2E2}"/>
                  </a:ext>
                </a:extLst>
              </p:cNvPr>
              <p:cNvSpPr txBox="1"/>
              <p:nvPr/>
            </p:nvSpPr>
            <p:spPr>
              <a:xfrm>
                <a:off x="3081986" y="3531637"/>
                <a:ext cx="2214010" cy="3007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𝑊</m:t>
                          </m:r>
                        </m:e>
                        <m:sub>
                          <m:r>
                            <a:rPr lang="en-AU" sz="1200" b="0" i="1" smtClean="0">
                              <a:solidFill>
                                <a:schemeClr val="accent3"/>
                              </a:solidFill>
                              <a:latin typeface="Cambria Math" panose="02040503050406030204" pitchFamily="18" charset="0"/>
                            </a:rPr>
                            <m:t>𝑡</m:t>
                          </m:r>
                          <m:r>
                            <a:rPr lang="en-AU" sz="1200" b="0" i="1" smtClean="0">
                              <a:solidFill>
                                <a:schemeClr val="accent3"/>
                              </a:solidFill>
                              <a:latin typeface="Cambria Math" panose="02040503050406030204" pitchFamily="18" charset="0"/>
                            </a:rPr>
                            <m:t>,</m:t>
                          </m:r>
                          <m:r>
                            <a:rPr lang="en-AU" sz="1200" b="0" i="1" smtClean="0">
                              <a:solidFill>
                                <a:schemeClr val="accent3"/>
                              </a:solidFill>
                              <a:latin typeface="Cambria Math" panose="02040503050406030204" pitchFamily="18" charset="0"/>
                            </a:rPr>
                            <m:t>𝑖</m:t>
                          </m:r>
                        </m:sub>
                      </m:sSub>
                      <m:r>
                        <a:rPr lang="en-AU" sz="1200" b="0" i="1" smtClean="0">
                          <a:solidFill>
                            <a:schemeClr val="accent3"/>
                          </a:solidFill>
                          <a:latin typeface="Cambria Math" panose="02040503050406030204" pitchFamily="18" charset="0"/>
                        </a:rPr>
                        <m:t>=</m:t>
                      </m:r>
                      <m:d>
                        <m:dPr>
                          <m:ctrlPr>
                            <a:rPr lang="en-AU" sz="1200" b="0" i="1" smtClean="0">
                              <a:solidFill>
                                <a:schemeClr val="accent3"/>
                              </a:solidFill>
                              <a:latin typeface="Cambria Math" panose="02040503050406030204" pitchFamily="18" charset="0"/>
                            </a:rPr>
                          </m:ctrlPr>
                        </m:dPr>
                        <m:e>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𝑃</m:t>
                              </m:r>
                            </m:e>
                            <m:sub>
                              <m:r>
                                <a:rPr lang="en-AU" sz="1200" b="0" i="1" smtClean="0">
                                  <a:solidFill>
                                    <a:schemeClr val="accent3"/>
                                  </a:solidFill>
                                  <a:latin typeface="Cambria Math" panose="02040503050406030204" pitchFamily="18" charset="0"/>
                                </a:rPr>
                                <m:t>𝑡</m:t>
                              </m:r>
                              <m:r>
                                <a:rPr lang="en-AU" sz="1200" b="0" i="1" smtClean="0">
                                  <a:solidFill>
                                    <a:schemeClr val="accent3"/>
                                  </a:solidFill>
                                  <a:latin typeface="Cambria Math" panose="02040503050406030204" pitchFamily="18" charset="0"/>
                                </a:rPr>
                                <m:t>−1, </m:t>
                              </m:r>
                              <m:r>
                                <a:rPr lang="en-AU" sz="1200" b="0" i="1" smtClean="0">
                                  <a:solidFill>
                                    <a:schemeClr val="accent3"/>
                                  </a:solidFill>
                                  <a:latin typeface="Cambria Math" panose="02040503050406030204" pitchFamily="18" charset="0"/>
                                </a:rPr>
                                <m:t>𝑖</m:t>
                              </m:r>
                            </m:sub>
                          </m:sSub>
                          <m:r>
                            <a:rPr lang="en-AU" sz="1200" b="0" i="1" smtClean="0">
                              <a:solidFill>
                                <a:schemeClr val="accent3"/>
                              </a:solidFill>
                              <a:latin typeface="Cambria Math" panose="02040503050406030204" pitchFamily="18" charset="0"/>
                            </a:rPr>
                            <m:t>×</m:t>
                          </m:r>
                          <m:r>
                            <a:rPr lang="en-AU" sz="1200" b="0" i="1" smtClean="0">
                              <a:solidFill>
                                <a:schemeClr val="accent3"/>
                              </a:solidFill>
                              <a:latin typeface="Cambria Math" panose="02040503050406030204" pitchFamily="18" charset="0"/>
                            </a:rPr>
                            <m:t>𝑟</m:t>
                          </m:r>
                          <m:r>
                            <a:rPr lang="en-AU" sz="1200" b="0" i="1" smtClean="0">
                              <a:solidFill>
                                <a:schemeClr val="accent3"/>
                              </a:solidFill>
                              <a:latin typeface="Cambria Math" panose="02040503050406030204" pitchFamily="18" charset="0"/>
                            </a:rPr>
                            <m:t>+</m:t>
                          </m:r>
                          <m:r>
                            <m:rPr>
                              <m:sty m:val="p"/>
                            </m:rPr>
                            <a:rPr lang="en-AU" sz="1200" b="0" i="0" smtClean="0">
                              <a:solidFill>
                                <a:schemeClr val="accent3"/>
                              </a:solidFill>
                              <a:latin typeface="Cambria Math" panose="02040503050406030204" pitchFamily="18" charset="0"/>
                            </a:rPr>
                            <m:t>Δ</m:t>
                          </m:r>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𝑃</m:t>
                              </m:r>
                            </m:e>
                            <m:sub>
                              <m:r>
                                <a:rPr lang="en-AU" sz="1200" b="0" i="1" smtClean="0">
                                  <a:solidFill>
                                    <a:schemeClr val="accent3"/>
                                  </a:solidFill>
                                  <a:latin typeface="Cambria Math" panose="02040503050406030204" pitchFamily="18" charset="0"/>
                                </a:rPr>
                                <m:t>𝑡</m:t>
                              </m:r>
                              <m:r>
                                <a:rPr lang="en-AU" sz="1200" b="0" i="1" smtClean="0">
                                  <a:solidFill>
                                    <a:schemeClr val="accent3"/>
                                  </a:solidFill>
                                  <a:latin typeface="Cambria Math" panose="02040503050406030204" pitchFamily="18" charset="0"/>
                                </a:rPr>
                                <m:t>,</m:t>
                              </m:r>
                              <m:r>
                                <a:rPr lang="en-AU" sz="1200" b="0" i="1" smtClean="0">
                                  <a:solidFill>
                                    <a:schemeClr val="accent3"/>
                                  </a:solidFill>
                                  <a:latin typeface="Cambria Math" panose="02040503050406030204" pitchFamily="18" charset="0"/>
                                </a:rPr>
                                <m:t>𝑖</m:t>
                              </m:r>
                            </m:sub>
                          </m:sSub>
                        </m:e>
                      </m:d>
                      <m:r>
                        <a:rPr lang="en-AU" sz="1200" b="0" i="1" smtClean="0">
                          <a:solidFill>
                            <a:schemeClr val="accent3"/>
                          </a:solidFill>
                          <a:latin typeface="Cambria Math" panose="02040503050406030204" pitchFamily="18" charset="0"/>
                        </a:rPr>
                        <m:t>×</m:t>
                      </m:r>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𝑤</m:t>
                          </m:r>
                        </m:e>
                        <m:sub>
                          <m:r>
                            <a:rPr lang="en-AU" sz="1200" b="0" i="1" smtClean="0">
                              <a:solidFill>
                                <a:schemeClr val="accent3"/>
                              </a:solidFill>
                              <a:latin typeface="Cambria Math" panose="02040503050406030204" pitchFamily="18" charset="0"/>
                            </a:rPr>
                            <m:t>𝑖</m:t>
                          </m:r>
                        </m:sub>
                      </m:sSub>
                    </m:oMath>
                  </m:oMathPara>
                </a14:m>
                <a:endParaRPr lang="en-AU" sz="1200" b="0">
                  <a:solidFill>
                    <a:schemeClr val="accent3"/>
                  </a:solidFill>
                </a:endParaRPr>
              </a:p>
            </p:txBody>
          </p:sp>
        </mc:Choice>
        <mc:Fallback xmlns="">
          <p:sp>
            <p:nvSpPr>
              <p:cNvPr id="43" name="TextBox 42">
                <a:extLst>
                  <a:ext uri="{FF2B5EF4-FFF2-40B4-BE49-F238E27FC236}">
                    <a16:creationId xmlns:a16="http://schemas.microsoft.com/office/drawing/2014/main" id="{AB64448F-AFA3-4916-E239-2DB76B7EC2E2}"/>
                  </a:ext>
                </a:extLst>
              </p:cNvPr>
              <p:cNvSpPr txBox="1">
                <a:spLocks noRot="1" noChangeAspect="1" noMove="1" noResize="1" noEditPoints="1" noAdjustHandles="1" noChangeArrowheads="1" noChangeShapeType="1" noTextEdit="1"/>
              </p:cNvSpPr>
              <p:nvPr/>
            </p:nvSpPr>
            <p:spPr>
              <a:xfrm>
                <a:off x="3081986" y="3531637"/>
                <a:ext cx="2214010" cy="30078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758B410-D275-243B-9409-97757C6902A1}"/>
                  </a:ext>
                </a:extLst>
              </p:cNvPr>
              <p:cNvSpPr txBox="1"/>
              <p:nvPr/>
            </p:nvSpPr>
            <p:spPr>
              <a:xfrm>
                <a:off x="1166679" y="4027217"/>
                <a:ext cx="4747137" cy="2148280"/>
              </a:xfrm>
              <a:prstGeom prst="rect">
                <a:avLst/>
              </a:prstGeom>
              <a:noFill/>
            </p:spPr>
            <p:txBody>
              <a:bodyPr wrap="square" rtlCol="0">
                <a:spAutoFit/>
              </a:bodyPr>
              <a:lstStyle/>
              <a:p>
                <a:r>
                  <a:rPr lang="en-AU" sz="1200" b="0" i="1">
                    <a:solidFill>
                      <a:schemeClr val="accent3"/>
                    </a:solidFill>
                  </a:rPr>
                  <a:t>Where:</a:t>
                </a:r>
              </a:p>
              <a:p>
                <a14:m>
                  <m:oMath xmlns:m="http://schemas.openxmlformats.org/officeDocument/2006/math">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𝑊</m:t>
                        </m:r>
                      </m:e>
                      <m:sub>
                        <m:r>
                          <a:rPr lang="en-AU" sz="1200" b="0" i="1" smtClean="0">
                            <a:solidFill>
                              <a:schemeClr val="accent3"/>
                            </a:solidFill>
                            <a:latin typeface="Cambria Math" panose="02040503050406030204" pitchFamily="18" charset="0"/>
                          </a:rPr>
                          <m:t>𝑡</m:t>
                        </m:r>
                        <m:r>
                          <a:rPr lang="en-AU" sz="1200" b="0" i="1" smtClean="0">
                            <a:solidFill>
                              <a:schemeClr val="accent3"/>
                            </a:solidFill>
                            <a:latin typeface="Cambria Math" panose="02040503050406030204" pitchFamily="18" charset="0"/>
                          </a:rPr>
                          <m:t>,</m:t>
                        </m:r>
                        <m:r>
                          <a:rPr lang="en-AU" sz="1200" b="0" i="1" smtClean="0">
                            <a:solidFill>
                              <a:schemeClr val="accent3"/>
                            </a:solidFill>
                            <a:latin typeface="Cambria Math" panose="02040503050406030204" pitchFamily="18" charset="0"/>
                          </a:rPr>
                          <m:t>𝑖</m:t>
                        </m:r>
                      </m:sub>
                    </m:sSub>
                  </m:oMath>
                </a14:m>
                <a:r>
                  <a:rPr lang="en-AU" sz="1200" i="1">
                    <a:solidFill>
                      <a:schemeClr val="accent3"/>
                    </a:solidFill>
                  </a:rPr>
                  <a:t> is the new workers over the year ending </a:t>
                </a:r>
                <a14:m>
                  <m:oMath xmlns:m="http://schemas.openxmlformats.org/officeDocument/2006/math">
                    <m:r>
                      <a:rPr lang="en-AU" sz="1200" b="0" i="1" smtClean="0">
                        <a:solidFill>
                          <a:schemeClr val="accent3"/>
                        </a:solidFill>
                        <a:latin typeface="Cambria Math" panose="02040503050406030204" pitchFamily="18" charset="0"/>
                      </a:rPr>
                      <m:t>𝑡</m:t>
                    </m:r>
                  </m:oMath>
                </a14:m>
                <a:r>
                  <a:rPr lang="en-AU" sz="1200" i="1">
                    <a:solidFill>
                      <a:schemeClr val="accent3"/>
                    </a:solidFill>
                  </a:rPr>
                  <a:t> in industry </a:t>
                </a:r>
                <a14:m>
                  <m:oMath xmlns:m="http://schemas.openxmlformats.org/officeDocument/2006/math">
                    <m:r>
                      <a:rPr lang="en-AU" sz="1200" b="0" i="1" smtClean="0">
                        <a:solidFill>
                          <a:schemeClr val="accent3"/>
                        </a:solidFill>
                        <a:latin typeface="Cambria Math" panose="02040503050406030204" pitchFamily="18" charset="0"/>
                      </a:rPr>
                      <m:t>𝑖</m:t>
                    </m:r>
                  </m:oMath>
                </a14:m>
                <a:endParaRPr lang="en-AU" sz="1200" i="1">
                  <a:solidFill>
                    <a:schemeClr val="accent3"/>
                  </a:solidFill>
                </a:endParaRPr>
              </a:p>
              <a:p>
                <a14:m>
                  <m:oMath xmlns:m="http://schemas.openxmlformats.org/officeDocument/2006/math">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𝑊</m:t>
                        </m:r>
                      </m:e>
                      <m:sub>
                        <m:r>
                          <a:rPr lang="en-AU" sz="1200" b="0" i="1" smtClean="0">
                            <a:solidFill>
                              <a:schemeClr val="accent3"/>
                            </a:solidFill>
                            <a:latin typeface="Cambria Math" panose="02040503050406030204" pitchFamily="18" charset="0"/>
                          </a:rPr>
                          <m:t>𝑡</m:t>
                        </m:r>
                      </m:sub>
                    </m:sSub>
                    <m:r>
                      <a:rPr lang="en-AU" sz="1200" b="0" i="1" smtClean="0">
                        <a:solidFill>
                          <a:schemeClr val="accent3"/>
                        </a:solidFill>
                        <a:latin typeface="Cambria Math" panose="02040503050406030204" pitchFamily="18" charset="0"/>
                      </a:rPr>
                      <m:t>=</m:t>
                    </m:r>
                    <m:nary>
                      <m:naryPr>
                        <m:chr m:val="∑"/>
                        <m:supHide m:val="on"/>
                        <m:ctrlPr>
                          <a:rPr lang="en-AU" sz="1200" b="0" i="1" smtClean="0">
                            <a:solidFill>
                              <a:schemeClr val="accent3"/>
                            </a:solidFill>
                            <a:latin typeface="Cambria Math" panose="02040503050406030204" pitchFamily="18" charset="0"/>
                          </a:rPr>
                        </m:ctrlPr>
                      </m:naryPr>
                      <m:sub>
                        <m:r>
                          <a:rPr lang="en-AU" sz="1200" b="0" i="1" smtClean="0">
                            <a:solidFill>
                              <a:schemeClr val="accent3"/>
                            </a:solidFill>
                            <a:latin typeface="Cambria Math" panose="02040503050406030204" pitchFamily="18" charset="0"/>
                          </a:rPr>
                          <m:t>𝑎𝑙𝑙</m:t>
                        </m:r>
                        <m:r>
                          <a:rPr lang="en-AU" sz="1200" b="0" i="1" smtClean="0">
                            <a:solidFill>
                              <a:schemeClr val="accent3"/>
                            </a:solidFill>
                            <a:latin typeface="Cambria Math" panose="02040503050406030204" pitchFamily="18" charset="0"/>
                          </a:rPr>
                          <m:t> </m:t>
                        </m:r>
                        <m:r>
                          <a:rPr lang="en-AU" sz="1200" b="0" i="1" smtClean="0">
                            <a:solidFill>
                              <a:schemeClr val="accent3"/>
                            </a:solidFill>
                            <a:latin typeface="Cambria Math" panose="02040503050406030204" pitchFamily="18" charset="0"/>
                          </a:rPr>
                          <m:t>𝑖</m:t>
                        </m:r>
                      </m:sub>
                      <m:sup/>
                      <m:e>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𝑊</m:t>
                            </m:r>
                          </m:e>
                          <m:sub>
                            <m:r>
                              <a:rPr lang="en-AU" sz="1200" b="0" i="1" smtClean="0">
                                <a:solidFill>
                                  <a:schemeClr val="accent3"/>
                                </a:solidFill>
                                <a:latin typeface="Cambria Math" panose="02040503050406030204" pitchFamily="18" charset="0"/>
                              </a:rPr>
                              <m:t>𝑡</m:t>
                            </m:r>
                            <m:r>
                              <a:rPr lang="en-AU" sz="1200" b="0" i="1" smtClean="0">
                                <a:solidFill>
                                  <a:schemeClr val="accent3"/>
                                </a:solidFill>
                                <a:latin typeface="Cambria Math" panose="02040503050406030204" pitchFamily="18" charset="0"/>
                              </a:rPr>
                              <m:t>,</m:t>
                            </m:r>
                            <m:r>
                              <a:rPr lang="en-AU" sz="1200" b="0" i="1" smtClean="0">
                                <a:solidFill>
                                  <a:schemeClr val="accent3"/>
                                </a:solidFill>
                                <a:latin typeface="Cambria Math" panose="02040503050406030204" pitchFamily="18" charset="0"/>
                              </a:rPr>
                              <m:t>𝑖</m:t>
                            </m:r>
                          </m:sub>
                        </m:sSub>
                      </m:e>
                    </m:nary>
                  </m:oMath>
                </a14:m>
                <a:r>
                  <a:rPr lang="en-AU" sz="1200" i="1">
                    <a:solidFill>
                      <a:schemeClr val="accent3"/>
                    </a:solidFill>
                  </a:rPr>
                  <a:t> is the weighted new workers exposed to risk</a:t>
                </a:r>
              </a:p>
              <a:p>
                <a14:m>
                  <m:oMath xmlns:m="http://schemas.openxmlformats.org/officeDocument/2006/math">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𝑃</m:t>
                        </m:r>
                      </m:e>
                      <m:sub>
                        <m:r>
                          <a:rPr lang="en-AU" sz="1200" b="0" i="1" smtClean="0">
                            <a:solidFill>
                              <a:schemeClr val="accent3"/>
                            </a:solidFill>
                            <a:latin typeface="Cambria Math" panose="02040503050406030204" pitchFamily="18" charset="0"/>
                          </a:rPr>
                          <m:t>𝑡</m:t>
                        </m:r>
                        <m:r>
                          <a:rPr lang="en-AU" sz="1200" b="0" i="1" smtClean="0">
                            <a:solidFill>
                              <a:schemeClr val="accent3"/>
                            </a:solidFill>
                            <a:latin typeface="Cambria Math" panose="02040503050406030204" pitchFamily="18" charset="0"/>
                          </a:rPr>
                          <m:t>, </m:t>
                        </m:r>
                        <m:r>
                          <a:rPr lang="en-AU" sz="1200" b="0" i="1" smtClean="0">
                            <a:solidFill>
                              <a:schemeClr val="accent3"/>
                            </a:solidFill>
                            <a:latin typeface="Cambria Math" panose="02040503050406030204" pitchFamily="18" charset="0"/>
                          </a:rPr>
                          <m:t>𝑖</m:t>
                        </m:r>
                      </m:sub>
                    </m:sSub>
                  </m:oMath>
                </a14:m>
                <a:r>
                  <a:rPr lang="en-AU" sz="1200" i="1">
                    <a:solidFill>
                      <a:schemeClr val="accent3"/>
                    </a:solidFill>
                  </a:rPr>
                  <a:t> is the population snapshot at time </a:t>
                </a:r>
                <a14:m>
                  <m:oMath xmlns:m="http://schemas.openxmlformats.org/officeDocument/2006/math">
                    <m:r>
                      <a:rPr lang="en-AU" sz="1200" b="0" i="1" smtClean="0">
                        <a:solidFill>
                          <a:schemeClr val="accent3"/>
                        </a:solidFill>
                        <a:latin typeface="Cambria Math" panose="02040503050406030204" pitchFamily="18" charset="0"/>
                      </a:rPr>
                      <m:t>𝑡</m:t>
                    </m:r>
                  </m:oMath>
                </a14:m>
                <a:r>
                  <a:rPr lang="en-AU" sz="1200" i="1">
                    <a:solidFill>
                      <a:schemeClr val="accent3"/>
                    </a:solidFill>
                  </a:rPr>
                  <a:t> in industry </a:t>
                </a:r>
                <a14:m>
                  <m:oMath xmlns:m="http://schemas.openxmlformats.org/officeDocument/2006/math">
                    <m:r>
                      <a:rPr lang="en-AU" sz="1200" b="0" i="1" smtClean="0">
                        <a:solidFill>
                          <a:schemeClr val="accent3"/>
                        </a:solidFill>
                        <a:latin typeface="Cambria Math" panose="02040503050406030204" pitchFamily="18" charset="0"/>
                      </a:rPr>
                      <m:t>𝑖</m:t>
                    </m:r>
                  </m:oMath>
                </a14:m>
                <a:endParaRPr lang="en-AU" sz="1200" i="1">
                  <a:solidFill>
                    <a:schemeClr val="accent3"/>
                  </a:solidFill>
                </a:endParaRPr>
              </a:p>
              <a:p>
                <a14:m>
                  <m:oMath xmlns:m="http://schemas.openxmlformats.org/officeDocument/2006/math">
                    <m:r>
                      <a:rPr lang="en-AU" sz="1200" b="0" i="1" smtClean="0">
                        <a:solidFill>
                          <a:schemeClr val="accent3"/>
                        </a:solidFill>
                        <a:latin typeface="Cambria Math" panose="02040503050406030204" pitchFamily="18" charset="0"/>
                      </a:rPr>
                      <m:t>𝑟</m:t>
                    </m:r>
                  </m:oMath>
                </a14:m>
                <a:r>
                  <a:rPr lang="en-AU" sz="1200" i="1">
                    <a:solidFill>
                      <a:schemeClr val="accent3"/>
                    </a:solidFill>
                  </a:rPr>
                  <a:t> is the replacement rate</a:t>
                </a:r>
              </a:p>
              <a:p>
                <a14:m>
                  <m:oMath xmlns:m="http://schemas.openxmlformats.org/officeDocument/2006/math">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𝑤</m:t>
                        </m:r>
                      </m:e>
                      <m:sub>
                        <m:r>
                          <a:rPr lang="en-AU" sz="1200" b="0" i="1" smtClean="0">
                            <a:solidFill>
                              <a:schemeClr val="accent3"/>
                            </a:solidFill>
                            <a:latin typeface="Cambria Math" panose="02040503050406030204" pitchFamily="18" charset="0"/>
                          </a:rPr>
                          <m:t>𝑖</m:t>
                        </m:r>
                      </m:sub>
                    </m:sSub>
                  </m:oMath>
                </a14:m>
                <a:r>
                  <a:rPr lang="en-AU" sz="1200" i="1">
                    <a:solidFill>
                      <a:schemeClr val="accent3"/>
                    </a:solidFill>
                  </a:rPr>
                  <a:t> is the occupational risk weight</a:t>
                </a:r>
              </a:p>
              <a:p>
                <a14:m>
                  <m:oMath xmlns:m="http://schemas.openxmlformats.org/officeDocument/2006/math">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𝑁</m:t>
                        </m:r>
                      </m:e>
                      <m:sub>
                        <m:r>
                          <a:rPr lang="en-AU" sz="1200" b="0" i="1" smtClean="0">
                            <a:solidFill>
                              <a:schemeClr val="accent3"/>
                            </a:solidFill>
                            <a:latin typeface="Cambria Math" panose="02040503050406030204" pitchFamily="18" charset="0"/>
                          </a:rPr>
                          <m:t>𝑡</m:t>
                        </m:r>
                      </m:sub>
                    </m:sSub>
                  </m:oMath>
                </a14:m>
                <a:r>
                  <a:rPr lang="en-AU" sz="1200" i="1">
                    <a:solidFill>
                      <a:schemeClr val="accent3"/>
                    </a:solidFill>
                  </a:rPr>
                  <a:t> is the ultimate claims arising from workers first exposed in year </a:t>
                </a:r>
                <a14:m>
                  <m:oMath xmlns:m="http://schemas.openxmlformats.org/officeDocument/2006/math">
                    <m:r>
                      <a:rPr lang="en-AU" sz="1200" b="0" i="1" smtClean="0">
                        <a:solidFill>
                          <a:schemeClr val="accent3"/>
                        </a:solidFill>
                        <a:latin typeface="Cambria Math" panose="02040503050406030204" pitchFamily="18" charset="0"/>
                      </a:rPr>
                      <m:t>𝑡</m:t>
                    </m:r>
                  </m:oMath>
                </a14:m>
                <a:endParaRPr lang="en-AU" sz="1200" i="1">
                  <a:solidFill>
                    <a:schemeClr val="accent3"/>
                  </a:solidFill>
                </a:endParaRPr>
              </a:p>
              <a:p>
                <a14:m>
                  <m:oMath xmlns:m="http://schemas.openxmlformats.org/officeDocument/2006/math">
                    <m:r>
                      <a:rPr lang="en-AU" sz="1200" b="0" i="1" smtClean="0">
                        <a:solidFill>
                          <a:schemeClr val="accent3"/>
                        </a:solidFill>
                        <a:latin typeface="Cambria Math" panose="02040503050406030204" pitchFamily="18" charset="0"/>
                      </a:rPr>
                      <m:t>𝑅𝐹</m:t>
                    </m:r>
                  </m:oMath>
                </a14:m>
                <a:r>
                  <a:rPr lang="en-AU" sz="1200" i="1">
                    <a:solidFill>
                      <a:schemeClr val="accent3"/>
                    </a:solidFill>
                  </a:rPr>
                  <a:t> is the risk factor</a:t>
                </a:r>
              </a:p>
              <a:p>
                <a:endParaRPr lang="en-AU" sz="1200">
                  <a:solidFill>
                    <a:schemeClr val="accent3"/>
                  </a:solidFill>
                </a:endParaRPr>
              </a:p>
              <a:p>
                <a:endParaRPr lang="en-AU" sz="1200">
                  <a:solidFill>
                    <a:schemeClr val="accent3"/>
                  </a:solidFill>
                </a:endParaRPr>
              </a:p>
              <a:p>
                <a:endParaRPr lang="en-AU" sz="1200">
                  <a:solidFill>
                    <a:schemeClr val="accent3"/>
                  </a:solidFill>
                </a:endParaRPr>
              </a:p>
            </p:txBody>
          </p:sp>
        </mc:Choice>
        <mc:Fallback xmlns="">
          <p:sp>
            <p:nvSpPr>
              <p:cNvPr id="44" name="TextBox 43">
                <a:extLst>
                  <a:ext uri="{FF2B5EF4-FFF2-40B4-BE49-F238E27FC236}">
                    <a16:creationId xmlns:a16="http://schemas.microsoft.com/office/drawing/2014/main" id="{E758B410-D275-243B-9409-97757C6902A1}"/>
                  </a:ext>
                </a:extLst>
              </p:cNvPr>
              <p:cNvSpPr txBox="1">
                <a:spLocks noRot="1" noChangeAspect="1" noMove="1" noResize="1" noEditPoints="1" noAdjustHandles="1" noChangeArrowheads="1" noChangeShapeType="1" noTextEdit="1"/>
              </p:cNvSpPr>
              <p:nvPr/>
            </p:nvSpPr>
            <p:spPr>
              <a:xfrm>
                <a:off x="1166679" y="4027217"/>
                <a:ext cx="4747137" cy="2148280"/>
              </a:xfrm>
              <a:prstGeom prst="rect">
                <a:avLst/>
              </a:prstGeom>
              <a:blipFill>
                <a:blip r:embed="rId3"/>
                <a:stretch>
                  <a:fillRect t="-284"/>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A391954B-62A0-9315-23EF-E9AA21BBAC49}"/>
              </a:ext>
            </a:extLst>
          </p:cNvPr>
          <p:cNvSpPr txBox="1"/>
          <p:nvPr/>
        </p:nvSpPr>
        <p:spPr>
          <a:xfrm>
            <a:off x="1573434" y="3466588"/>
            <a:ext cx="1623952" cy="430887"/>
          </a:xfrm>
          <a:prstGeom prst="rect">
            <a:avLst/>
          </a:prstGeom>
          <a:noFill/>
        </p:spPr>
        <p:txBody>
          <a:bodyPr wrap="square">
            <a:spAutoFit/>
          </a:bodyPr>
          <a:lstStyle/>
          <a:p>
            <a:r>
              <a:rPr lang="en-AU" sz="1100" b="0">
                <a:solidFill>
                  <a:schemeClr val="accent3"/>
                </a:solidFill>
              </a:rPr>
              <a:t>New workers entering an occupation: </a:t>
            </a:r>
            <a:endParaRPr lang="en-AU" sz="1100">
              <a:solidFill>
                <a:schemeClr val="accent3"/>
              </a:solidFill>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31E1C6C-B04A-440B-A0F2-AF9549DD49A2}"/>
                  </a:ext>
                </a:extLst>
              </p:cNvPr>
              <p:cNvSpPr txBox="1"/>
              <p:nvPr/>
            </p:nvSpPr>
            <p:spPr>
              <a:xfrm>
                <a:off x="8062001" y="2612887"/>
                <a:ext cx="1623952" cy="430887"/>
              </a:xfrm>
              <a:prstGeom prst="rect">
                <a:avLst/>
              </a:prstGeom>
              <a:noFill/>
            </p:spPr>
            <p:txBody>
              <a:bodyPr wrap="square">
                <a:spAutoFit/>
              </a:bodyPr>
              <a:lstStyle/>
              <a:p>
                <a:r>
                  <a:rPr lang="en-AU" sz="1100" b="0">
                    <a:solidFill>
                      <a:schemeClr val="accent3"/>
                    </a:solidFill>
                  </a:rPr>
                  <a:t>Ultimate claims from entry year </a:t>
                </a:r>
                <a14:m>
                  <m:oMath xmlns:m="http://schemas.openxmlformats.org/officeDocument/2006/math">
                    <m:r>
                      <a:rPr lang="en-AU" sz="1100" b="0" i="1" smtClean="0">
                        <a:solidFill>
                          <a:schemeClr val="accent3"/>
                        </a:solidFill>
                        <a:latin typeface="Cambria Math" panose="02040503050406030204" pitchFamily="18" charset="0"/>
                      </a:rPr>
                      <m:t>𝑡</m:t>
                    </m:r>
                  </m:oMath>
                </a14:m>
                <a:r>
                  <a:rPr lang="en-AU" sz="1100" b="0">
                    <a:solidFill>
                      <a:schemeClr val="accent3"/>
                    </a:solidFill>
                  </a:rPr>
                  <a:t>: </a:t>
                </a:r>
                <a:endParaRPr lang="en-AU" sz="1100">
                  <a:solidFill>
                    <a:schemeClr val="accent3"/>
                  </a:solidFill>
                </a:endParaRPr>
              </a:p>
            </p:txBody>
          </p:sp>
        </mc:Choice>
        <mc:Fallback xmlns="">
          <p:sp>
            <p:nvSpPr>
              <p:cNvPr id="46" name="TextBox 45">
                <a:extLst>
                  <a:ext uri="{FF2B5EF4-FFF2-40B4-BE49-F238E27FC236}">
                    <a16:creationId xmlns:a16="http://schemas.microsoft.com/office/drawing/2014/main" id="{A31E1C6C-B04A-440B-A0F2-AF9549DD49A2}"/>
                  </a:ext>
                </a:extLst>
              </p:cNvPr>
              <p:cNvSpPr txBox="1">
                <a:spLocks noRot="1" noChangeAspect="1" noMove="1" noResize="1" noEditPoints="1" noAdjustHandles="1" noChangeArrowheads="1" noChangeShapeType="1" noTextEdit="1"/>
              </p:cNvSpPr>
              <p:nvPr/>
            </p:nvSpPr>
            <p:spPr>
              <a:xfrm>
                <a:off x="8062001" y="2612887"/>
                <a:ext cx="1623952" cy="430887"/>
              </a:xfrm>
              <a:prstGeom prst="rect">
                <a:avLst/>
              </a:prstGeom>
              <a:blipFill>
                <a:blip r:embed="rId4"/>
                <a:stretch>
                  <a:fillRect t="-1429"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AB80B12-4B37-9D05-E087-77F1B3F7FA77}"/>
                  </a:ext>
                </a:extLst>
              </p:cNvPr>
              <p:cNvSpPr txBox="1"/>
              <p:nvPr/>
            </p:nvSpPr>
            <p:spPr>
              <a:xfrm>
                <a:off x="9570553" y="2689831"/>
                <a:ext cx="1219886"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sz="1200" i="1" smtClean="0">
                              <a:solidFill>
                                <a:schemeClr val="accent3"/>
                              </a:solidFill>
                              <a:latin typeface="Cambria Math" panose="02040503050406030204" pitchFamily="18" charset="0"/>
                            </a:rPr>
                          </m:ctrlPr>
                        </m:sSubPr>
                        <m:e>
                          <m:r>
                            <a:rPr lang="en-GB" sz="1200" i="1">
                              <a:solidFill>
                                <a:schemeClr val="accent3"/>
                              </a:solidFill>
                              <a:latin typeface="Cambria Math" panose="02040503050406030204" pitchFamily="18" charset="0"/>
                            </a:rPr>
                            <m:t>𝑁</m:t>
                          </m:r>
                        </m:e>
                        <m:sub>
                          <m:r>
                            <a:rPr lang="en-GB" sz="1200" i="1">
                              <a:solidFill>
                                <a:schemeClr val="accent3"/>
                              </a:solidFill>
                              <a:latin typeface="Cambria Math" panose="02040503050406030204" pitchFamily="18" charset="0"/>
                            </a:rPr>
                            <m:t>𝑡</m:t>
                          </m:r>
                        </m:sub>
                      </m:sSub>
                      <m:r>
                        <a:rPr lang="en-AU" sz="1200" b="0" i="1" smtClean="0">
                          <a:solidFill>
                            <a:schemeClr val="accent3"/>
                          </a:solidFill>
                          <a:latin typeface="Cambria Math" panose="02040503050406030204" pitchFamily="18" charset="0"/>
                        </a:rPr>
                        <m:t>=</m:t>
                      </m:r>
                      <m:sSub>
                        <m:sSubPr>
                          <m:ctrlPr>
                            <a:rPr lang="en-AU" sz="1200" b="0" i="1" smtClean="0">
                              <a:solidFill>
                                <a:schemeClr val="accent3"/>
                              </a:solidFill>
                              <a:latin typeface="Cambria Math" panose="02040503050406030204" pitchFamily="18" charset="0"/>
                            </a:rPr>
                          </m:ctrlPr>
                        </m:sSubPr>
                        <m:e>
                          <m:r>
                            <a:rPr lang="en-AU" sz="1200" b="0" i="1" smtClean="0">
                              <a:solidFill>
                                <a:schemeClr val="accent3"/>
                              </a:solidFill>
                              <a:latin typeface="Cambria Math" panose="02040503050406030204" pitchFamily="18" charset="0"/>
                            </a:rPr>
                            <m:t>𝑊</m:t>
                          </m:r>
                        </m:e>
                        <m:sub>
                          <m:r>
                            <a:rPr lang="en-AU" sz="1200" b="0" i="1" smtClean="0">
                              <a:solidFill>
                                <a:schemeClr val="accent3"/>
                              </a:solidFill>
                              <a:latin typeface="Cambria Math" panose="02040503050406030204" pitchFamily="18" charset="0"/>
                            </a:rPr>
                            <m:t>𝑡</m:t>
                          </m:r>
                        </m:sub>
                      </m:sSub>
                      <m:r>
                        <a:rPr lang="en-AU" sz="1200" b="0" i="1" smtClean="0">
                          <a:solidFill>
                            <a:schemeClr val="accent3"/>
                          </a:solidFill>
                          <a:latin typeface="Cambria Math" panose="02040503050406030204" pitchFamily="18" charset="0"/>
                        </a:rPr>
                        <m:t>×</m:t>
                      </m:r>
                      <m:r>
                        <a:rPr lang="en-AU" sz="1200" b="0" i="1" smtClean="0">
                          <a:solidFill>
                            <a:schemeClr val="accent3"/>
                          </a:solidFill>
                          <a:latin typeface="Cambria Math" panose="02040503050406030204" pitchFamily="18" charset="0"/>
                        </a:rPr>
                        <m:t>𝑅𝐹</m:t>
                      </m:r>
                    </m:oMath>
                  </m:oMathPara>
                </a14:m>
                <a:endParaRPr lang="en-AU" sz="1200" b="0">
                  <a:solidFill>
                    <a:schemeClr val="accent3"/>
                  </a:solidFill>
                </a:endParaRPr>
              </a:p>
            </p:txBody>
          </p:sp>
        </mc:Choice>
        <mc:Fallback xmlns="">
          <p:sp>
            <p:nvSpPr>
              <p:cNvPr id="47" name="TextBox 46">
                <a:extLst>
                  <a:ext uri="{FF2B5EF4-FFF2-40B4-BE49-F238E27FC236}">
                    <a16:creationId xmlns:a16="http://schemas.microsoft.com/office/drawing/2014/main" id="{0AB80B12-4B37-9D05-E087-77F1B3F7FA77}"/>
                  </a:ext>
                </a:extLst>
              </p:cNvPr>
              <p:cNvSpPr txBox="1">
                <a:spLocks noRot="1" noChangeAspect="1" noMove="1" noResize="1" noEditPoints="1" noAdjustHandles="1" noChangeArrowheads="1" noChangeShapeType="1" noTextEdit="1"/>
              </p:cNvSpPr>
              <p:nvPr/>
            </p:nvSpPr>
            <p:spPr>
              <a:xfrm>
                <a:off x="9570553" y="2689831"/>
                <a:ext cx="1219886" cy="276999"/>
              </a:xfrm>
              <a:prstGeom prst="rect">
                <a:avLst/>
              </a:prstGeom>
              <a:blipFill>
                <a:blip r:embed="rId5"/>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43E0BC7-B6E2-0D42-7E59-6E73A7CF86CF}"/>
              </a:ext>
            </a:extLst>
          </p:cNvPr>
          <p:cNvPicPr>
            <a:picLocks noChangeAspect="1"/>
          </p:cNvPicPr>
          <p:nvPr/>
        </p:nvPicPr>
        <p:blipFill>
          <a:blip r:embed="rId6"/>
          <a:stretch>
            <a:fillRect/>
          </a:stretch>
        </p:blipFill>
        <p:spPr>
          <a:xfrm>
            <a:off x="1077641" y="1001717"/>
            <a:ext cx="9504559" cy="2389696"/>
          </a:xfrm>
          <a:prstGeom prst="rect">
            <a:avLst/>
          </a:prstGeom>
        </p:spPr>
      </p:pic>
    </p:spTree>
    <p:extLst>
      <p:ext uri="{BB962C8B-B14F-4D97-AF65-F5344CB8AC3E}">
        <p14:creationId xmlns:p14="http://schemas.microsoft.com/office/powerpoint/2010/main" val="1306510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C4ACD-981C-23B2-A8C8-1999F61244D7}"/>
            </a:ext>
          </a:extLst>
        </p:cNvPr>
        <p:cNvGrpSpPr/>
        <p:nvPr/>
      </p:nvGrpSpPr>
      <p:grpSpPr>
        <a:xfrm>
          <a:off x="0" y="0"/>
          <a:ext cx="0" cy="0"/>
          <a:chOff x="0" y="0"/>
          <a:chExt cx="0" cy="0"/>
        </a:xfrm>
      </p:grpSpPr>
      <p:pic>
        <p:nvPicPr>
          <p:cNvPr id="5" name="Picture 4" descr="A person wearing a gas mask&#10;&#10;AI-generated content may be incorrect.">
            <a:extLst>
              <a:ext uri="{FF2B5EF4-FFF2-40B4-BE49-F238E27FC236}">
                <a16:creationId xmlns:a16="http://schemas.microsoft.com/office/drawing/2014/main" id="{CA778929-DC8B-B4F7-FFE9-71BE10C8DE30}"/>
              </a:ext>
            </a:extLst>
          </p:cNvPr>
          <p:cNvPicPr>
            <a:picLocks noChangeAspect="1"/>
          </p:cNvPicPr>
          <p:nvPr/>
        </p:nvPicPr>
        <p:blipFill>
          <a:blip r:embed="rId3">
            <a:extLst>
              <a:ext uri="{28A0092B-C50C-407E-A947-70E740481C1C}">
                <a14:useLocalDpi xmlns:a14="http://schemas.microsoft.com/office/drawing/2010/main" val="0"/>
              </a:ext>
            </a:extLst>
          </a:blip>
          <a:srcRect l="26476" r="14190" b="-1"/>
          <a:stretch>
            <a:fillRect/>
          </a:stretch>
        </p:blipFill>
        <p:spPr>
          <a:xfrm>
            <a:off x="6096000" y="10"/>
            <a:ext cx="6096000" cy="6857990"/>
          </a:xfrm>
          <a:prstGeom prst="rect">
            <a:avLst/>
          </a:prstGeom>
          <a:noFill/>
        </p:spPr>
      </p:pic>
      <p:sp>
        <p:nvSpPr>
          <p:cNvPr id="8" name="Title 7">
            <a:extLst>
              <a:ext uri="{FF2B5EF4-FFF2-40B4-BE49-F238E27FC236}">
                <a16:creationId xmlns:a16="http://schemas.microsoft.com/office/drawing/2014/main" id="{7ACA4219-F934-BB13-C49D-4764CE10626F}"/>
              </a:ext>
            </a:extLst>
          </p:cNvPr>
          <p:cNvSpPr>
            <a:spLocks noGrp="1"/>
          </p:cNvSpPr>
          <p:nvPr>
            <p:ph type="title"/>
          </p:nvPr>
        </p:nvSpPr>
        <p:spPr>
          <a:xfrm>
            <a:off x="326849" y="288389"/>
            <a:ext cx="5403810" cy="1232435"/>
          </a:xfrm>
        </p:spPr>
        <p:txBody>
          <a:bodyPr anchor="t">
            <a:normAutofit/>
          </a:bodyPr>
          <a:lstStyle/>
          <a:p>
            <a:r>
              <a:rPr lang="en-AU" noProof="0"/>
              <a:t>Safety improvement</a:t>
            </a:r>
          </a:p>
        </p:txBody>
      </p:sp>
      <p:sp>
        <p:nvSpPr>
          <p:cNvPr id="9" name="Content Placeholder 8">
            <a:extLst>
              <a:ext uri="{FF2B5EF4-FFF2-40B4-BE49-F238E27FC236}">
                <a16:creationId xmlns:a16="http://schemas.microsoft.com/office/drawing/2014/main" id="{0B2D61F9-30B7-035C-8F14-2CDB5294A17A}"/>
              </a:ext>
            </a:extLst>
          </p:cNvPr>
          <p:cNvSpPr>
            <a:spLocks noGrp="1"/>
          </p:cNvSpPr>
          <p:nvPr>
            <p:ph idx="1"/>
          </p:nvPr>
        </p:nvSpPr>
        <p:spPr>
          <a:xfrm>
            <a:off x="352424" y="1493113"/>
            <a:ext cx="4300995" cy="4351338"/>
          </a:xfrm>
        </p:spPr>
        <p:txBody>
          <a:bodyPr anchor="t">
            <a:normAutofit/>
          </a:bodyPr>
          <a:lstStyle/>
          <a:p>
            <a:r>
              <a:rPr lang="en-AU" b="1" noProof="0"/>
              <a:t>Key Points</a:t>
            </a:r>
          </a:p>
          <a:p>
            <a:pPr marL="285750" lvl="1" indent="-285750">
              <a:buFont typeface="Arial" panose="020B0604020202020204" pitchFamily="34" charset="0"/>
              <a:buChar char="•"/>
            </a:pPr>
            <a:r>
              <a:rPr lang="en-GB"/>
              <a:t>The level of RCS exposure to workers can be reduced if appropriate safety controls are used. </a:t>
            </a:r>
          </a:p>
          <a:p>
            <a:pPr marL="285750" lvl="1" indent="-285750">
              <a:buFont typeface="Arial" panose="020B0604020202020204" pitchFamily="34" charset="0"/>
              <a:buChar char="•"/>
            </a:pPr>
            <a:r>
              <a:rPr lang="en-GB"/>
              <a:t>Since 2017:</a:t>
            </a:r>
          </a:p>
          <a:p>
            <a:pPr marL="636588" lvl="2" indent="-285750"/>
            <a:r>
              <a:rPr lang="en-GB"/>
              <a:t>Increased media attention and industry awareness</a:t>
            </a:r>
          </a:p>
          <a:p>
            <a:pPr marL="636588" lvl="2" indent="-285750"/>
            <a:r>
              <a:rPr lang="en-GB"/>
              <a:t>Reductions to the exposure limit in NSW</a:t>
            </a:r>
          </a:p>
          <a:p>
            <a:pPr marL="636588" lvl="2" indent="-285750"/>
            <a:r>
              <a:rPr lang="en-GB"/>
              <a:t>Requirements for wet cutting</a:t>
            </a:r>
          </a:p>
          <a:p>
            <a:pPr marL="636588" lvl="2" indent="-285750"/>
            <a:r>
              <a:rPr lang="en-GB"/>
              <a:t>Ban on manufactured stone installation</a:t>
            </a:r>
          </a:p>
          <a:p>
            <a:pPr marL="285750" lvl="1" indent="-285750">
              <a:buFont typeface="Arial" panose="020B0604020202020204" pitchFamily="34" charset="0"/>
              <a:buChar char="•"/>
            </a:pPr>
            <a:r>
              <a:rPr lang="en-GB"/>
              <a:t>Industries with regulatory focus may have gradual improvements over several years</a:t>
            </a:r>
          </a:p>
        </p:txBody>
      </p:sp>
      <p:sp>
        <p:nvSpPr>
          <p:cNvPr id="4" name="Slide Number Placeholder 3">
            <a:extLst>
              <a:ext uri="{FF2B5EF4-FFF2-40B4-BE49-F238E27FC236}">
                <a16:creationId xmlns:a16="http://schemas.microsoft.com/office/drawing/2014/main" id="{BE0D5520-E0FD-2B7E-0E9B-2415FF9C0746}"/>
              </a:ext>
            </a:extLst>
          </p:cNvPr>
          <p:cNvSpPr>
            <a:spLocks noGrp="1"/>
          </p:cNvSpPr>
          <p:nvPr>
            <p:ph type="sldNum" sz="quarter" idx="12"/>
          </p:nvPr>
        </p:nvSpPr>
        <p:spPr>
          <a:xfrm>
            <a:off x="11467577" y="6400800"/>
            <a:ext cx="416447" cy="186484"/>
          </a:xfrm>
        </p:spPr>
        <p:txBody>
          <a:bodyPr anchor="b">
            <a:normAutofit/>
          </a:bodyPr>
          <a:lstStyle/>
          <a:p>
            <a:pPr>
              <a:spcAft>
                <a:spcPts val="600"/>
              </a:spcAft>
            </a:pPr>
            <a:fld id="{741AFF56-1126-4107-9C02-BC0EFBF16431}" type="slidenum">
              <a:rPr lang="en-AU" noProof="0" smtClean="0"/>
              <a:pPr>
                <a:spcAft>
                  <a:spcPts val="600"/>
                </a:spcAft>
              </a:pPr>
              <a:t>16</a:t>
            </a:fld>
            <a:endParaRPr lang="en-AU" noProof="0"/>
          </a:p>
        </p:txBody>
      </p:sp>
      <p:sp>
        <p:nvSpPr>
          <p:cNvPr id="2" name="Footer Placeholder 4">
            <a:extLst>
              <a:ext uri="{FF2B5EF4-FFF2-40B4-BE49-F238E27FC236}">
                <a16:creationId xmlns:a16="http://schemas.microsoft.com/office/drawing/2014/main" id="{C08179E4-D070-A504-5D5C-BB4E312344A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pPr>
              <a:spcAft>
                <a:spcPts val="600"/>
              </a:spcAft>
            </a:pPr>
            <a:r>
              <a:rPr lang="en-AU" noProof="0">
                <a:solidFill>
                  <a:schemeClr val="tx1"/>
                </a:solidFill>
              </a:rPr>
              <a:t>Presented at the 2025 IDSS</a:t>
            </a:r>
          </a:p>
        </p:txBody>
      </p:sp>
    </p:spTree>
    <p:extLst>
      <p:ext uri="{BB962C8B-B14F-4D97-AF65-F5344CB8AC3E}">
        <p14:creationId xmlns:p14="http://schemas.microsoft.com/office/powerpoint/2010/main" val="798353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569EE-AC40-329A-0AF4-09F897D4F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483238-BC46-4A3C-6AA1-2AE45CAA43F7}"/>
              </a:ext>
            </a:extLst>
          </p:cNvPr>
          <p:cNvSpPr>
            <a:spLocks noGrp="1"/>
          </p:cNvSpPr>
          <p:nvPr>
            <p:ph type="title"/>
          </p:nvPr>
        </p:nvSpPr>
        <p:spPr/>
        <p:txBody>
          <a:bodyPr/>
          <a:lstStyle/>
          <a:p>
            <a:r>
              <a:rPr lang="en-AU" noProof="0"/>
              <a:t>Timing of Awards</a:t>
            </a:r>
          </a:p>
        </p:txBody>
      </p:sp>
      <p:sp>
        <p:nvSpPr>
          <p:cNvPr id="3" name="Text Placeholder 2">
            <a:extLst>
              <a:ext uri="{FF2B5EF4-FFF2-40B4-BE49-F238E27FC236}">
                <a16:creationId xmlns:a16="http://schemas.microsoft.com/office/drawing/2014/main" id="{8C574E1D-4ACA-78EB-16D8-E26E7694C430}"/>
              </a:ext>
            </a:extLst>
          </p:cNvPr>
          <p:cNvSpPr>
            <a:spLocks noGrp="1"/>
          </p:cNvSpPr>
          <p:nvPr>
            <p:ph type="body" sz="quarter" idx="10"/>
          </p:nvPr>
        </p:nvSpPr>
        <p:spPr/>
        <p:txBody>
          <a:bodyPr/>
          <a:lstStyle/>
          <a:p>
            <a:r>
              <a:rPr lang="en-AU" noProof="0"/>
              <a:t>04</a:t>
            </a:r>
          </a:p>
        </p:txBody>
      </p:sp>
      <p:sp>
        <p:nvSpPr>
          <p:cNvPr id="4" name="Footer Placeholder 4">
            <a:extLst>
              <a:ext uri="{FF2B5EF4-FFF2-40B4-BE49-F238E27FC236}">
                <a16:creationId xmlns:a16="http://schemas.microsoft.com/office/drawing/2014/main" id="{14F93DFC-AAE8-A53E-959C-6F1E420EE06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t>Presented at the 2025 IDSS</a:t>
            </a:r>
          </a:p>
        </p:txBody>
      </p:sp>
    </p:spTree>
    <p:extLst>
      <p:ext uri="{BB962C8B-B14F-4D97-AF65-F5344CB8AC3E}">
        <p14:creationId xmlns:p14="http://schemas.microsoft.com/office/powerpoint/2010/main" val="2345249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C6C74-E018-632D-5830-9854BF72C4B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5464A83-41E1-0A13-AAF4-DE30CE473D88}"/>
              </a:ext>
            </a:extLst>
          </p:cNvPr>
          <p:cNvSpPr>
            <a:spLocks noGrp="1"/>
          </p:cNvSpPr>
          <p:nvPr>
            <p:ph type="title"/>
          </p:nvPr>
        </p:nvSpPr>
        <p:spPr>
          <a:xfrm>
            <a:off x="326849" y="288389"/>
            <a:ext cx="5971314" cy="1232435"/>
          </a:xfrm>
        </p:spPr>
        <p:txBody>
          <a:bodyPr/>
          <a:lstStyle/>
          <a:p>
            <a:r>
              <a:rPr lang="en-AU" noProof="0"/>
              <a:t>Disease Latency and Award Timing</a:t>
            </a:r>
          </a:p>
        </p:txBody>
      </p:sp>
      <p:sp>
        <p:nvSpPr>
          <p:cNvPr id="9" name="Content Placeholder 8">
            <a:extLst>
              <a:ext uri="{FF2B5EF4-FFF2-40B4-BE49-F238E27FC236}">
                <a16:creationId xmlns:a16="http://schemas.microsoft.com/office/drawing/2014/main" id="{CEABEBFC-C392-7FE2-3497-9D5FAB552E3D}"/>
              </a:ext>
            </a:extLst>
          </p:cNvPr>
          <p:cNvSpPr>
            <a:spLocks noGrp="1"/>
          </p:cNvSpPr>
          <p:nvPr>
            <p:ph idx="1"/>
          </p:nvPr>
        </p:nvSpPr>
        <p:spPr>
          <a:xfrm>
            <a:off x="352424" y="1493113"/>
            <a:ext cx="4508825" cy="4256334"/>
          </a:xfrm>
        </p:spPr>
        <p:txBody>
          <a:bodyPr/>
          <a:lstStyle/>
          <a:p>
            <a:r>
              <a:rPr lang="en-AU" b="1"/>
              <a:t>Key Points</a:t>
            </a:r>
            <a:endParaRPr lang="en-AU" b="1" noProof="0"/>
          </a:p>
          <a:p>
            <a:pPr marL="285750" lvl="1" indent="-285750">
              <a:buFont typeface="Arial" panose="020B0604020202020204" pitchFamily="34" charset="0"/>
              <a:buChar char="•"/>
            </a:pPr>
            <a:r>
              <a:rPr lang="en-AU"/>
              <a:t>Allocate ultimate claims from an exposure year to future award years based on an assumed latency distribution</a:t>
            </a:r>
            <a:endParaRPr lang="en-AU" noProof="0"/>
          </a:p>
          <a:p>
            <a:pPr marL="641350" lvl="2" indent="-285750"/>
            <a:r>
              <a:rPr lang="en-GB"/>
              <a:t>Used for estimating the number of future claimants and allocating resources efficiently.</a:t>
            </a:r>
            <a:endParaRPr lang="en-AU"/>
          </a:p>
          <a:p>
            <a:pPr marL="285750" lvl="1" indent="-285750">
              <a:buFont typeface="Arial" panose="020B0604020202020204" pitchFamily="34" charset="0"/>
              <a:buChar char="•"/>
            </a:pPr>
            <a:r>
              <a:rPr lang="en-AU"/>
              <a:t>Considerations include:</a:t>
            </a:r>
          </a:p>
          <a:p>
            <a:pPr marL="641350" lvl="2" indent="-285750"/>
            <a:r>
              <a:rPr lang="en-GB"/>
              <a:t>Historical scheme experience</a:t>
            </a:r>
            <a:endParaRPr lang="en-AU"/>
          </a:p>
          <a:p>
            <a:pPr marL="641350" lvl="2" indent="-285750"/>
            <a:r>
              <a:rPr lang="en-GB"/>
              <a:t>Proportions of chronic, accelerated, and acute silicosis based on the level of exposure</a:t>
            </a:r>
            <a:endParaRPr lang="en-AU"/>
          </a:p>
          <a:p>
            <a:pPr marL="641350" lvl="2" indent="-285750"/>
            <a:r>
              <a:rPr lang="en-GB"/>
              <a:t>Reported latency periods and standard deviations in academic studies</a:t>
            </a:r>
            <a:endParaRPr lang="en-AU"/>
          </a:p>
          <a:p>
            <a:pPr marL="641350" lvl="2" indent="-285750"/>
            <a:r>
              <a:rPr lang="en-GB"/>
              <a:t>The shape of the distribution</a:t>
            </a:r>
            <a:endParaRPr lang="en-AU" noProof="0"/>
          </a:p>
          <a:p>
            <a:pPr marL="285750" lvl="1" indent="-285750">
              <a:buFont typeface="Arial" panose="020B0604020202020204" pitchFamily="34" charset="0"/>
              <a:buChar char="•"/>
            </a:pPr>
            <a:r>
              <a:rPr lang="en-AU" noProof="0"/>
              <a:t>Most reported claims are chronic (</a:t>
            </a:r>
            <a:r>
              <a:rPr lang="en-GB"/>
              <a:t>10 to 30 years after their first exposure). However, those exposed to high concentrations of RCS may develop accelerated or acute silicosis, latency of under 10 years (Baum and Arnold, 2023)</a:t>
            </a:r>
            <a:endParaRPr lang="en-AU" noProof="0"/>
          </a:p>
        </p:txBody>
      </p:sp>
      <p:sp>
        <p:nvSpPr>
          <p:cNvPr id="4" name="Slide Number Placeholder 3">
            <a:extLst>
              <a:ext uri="{FF2B5EF4-FFF2-40B4-BE49-F238E27FC236}">
                <a16:creationId xmlns:a16="http://schemas.microsoft.com/office/drawing/2014/main" id="{A7D04794-305E-4DF7-F2AD-8F24822BDD16}"/>
              </a:ext>
            </a:extLst>
          </p:cNvPr>
          <p:cNvSpPr>
            <a:spLocks noGrp="1"/>
          </p:cNvSpPr>
          <p:nvPr>
            <p:ph type="sldNum" sz="quarter" idx="12"/>
          </p:nvPr>
        </p:nvSpPr>
        <p:spPr/>
        <p:txBody>
          <a:bodyPr/>
          <a:lstStyle/>
          <a:p>
            <a:fld id="{741AFF56-1126-4107-9C02-BC0EFBF16431}" type="slidenum">
              <a:rPr lang="en-AU" noProof="0" smtClean="0"/>
              <a:pPr/>
              <a:t>18</a:t>
            </a:fld>
            <a:endParaRPr lang="en-AU" noProof="0"/>
          </a:p>
        </p:txBody>
      </p:sp>
      <p:sp>
        <p:nvSpPr>
          <p:cNvPr id="10" name="Content Placeholder 9">
            <a:extLst>
              <a:ext uri="{FF2B5EF4-FFF2-40B4-BE49-F238E27FC236}">
                <a16:creationId xmlns:a16="http://schemas.microsoft.com/office/drawing/2014/main" id="{8E2B7F5E-7C0E-589F-CDC2-92C24CBFB7EF}"/>
              </a:ext>
            </a:extLst>
          </p:cNvPr>
          <p:cNvSpPr>
            <a:spLocks noGrp="1"/>
          </p:cNvSpPr>
          <p:nvPr>
            <p:ph idx="13"/>
          </p:nvPr>
        </p:nvSpPr>
        <p:spPr/>
        <p:txBody>
          <a:bodyPr/>
          <a:lstStyle/>
          <a:p>
            <a:r>
              <a:rPr lang="en-AU" b="1" noProof="0"/>
              <a:t>Sample Latency distribution</a:t>
            </a:r>
          </a:p>
        </p:txBody>
      </p:sp>
      <p:sp>
        <p:nvSpPr>
          <p:cNvPr id="2" name="Footer Placeholder 4">
            <a:extLst>
              <a:ext uri="{FF2B5EF4-FFF2-40B4-BE49-F238E27FC236}">
                <a16:creationId xmlns:a16="http://schemas.microsoft.com/office/drawing/2014/main" id="{64D83D98-F637-4E35-E000-D6F0F6A5B3A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pic>
        <p:nvPicPr>
          <p:cNvPr id="5" name="Picture 4">
            <a:extLst>
              <a:ext uri="{FF2B5EF4-FFF2-40B4-BE49-F238E27FC236}">
                <a16:creationId xmlns:a16="http://schemas.microsoft.com/office/drawing/2014/main" id="{054E0F86-A0C5-BF14-1785-4C2094E2AC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1904" y="1808710"/>
            <a:ext cx="6076798" cy="3654755"/>
          </a:xfrm>
          <a:prstGeom prst="rect">
            <a:avLst/>
          </a:prstGeom>
          <a:noFill/>
          <a:ln>
            <a:noFill/>
          </a:ln>
        </p:spPr>
      </p:pic>
    </p:spTree>
    <p:extLst>
      <p:ext uri="{BB962C8B-B14F-4D97-AF65-F5344CB8AC3E}">
        <p14:creationId xmlns:p14="http://schemas.microsoft.com/office/powerpoint/2010/main" val="2567478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39AA-B562-402B-8E29-21C941E5B02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8B3D661-32C2-3CAF-5118-31DD39FEC030}"/>
              </a:ext>
            </a:extLst>
          </p:cNvPr>
          <p:cNvSpPr>
            <a:spLocks noGrp="1"/>
          </p:cNvSpPr>
          <p:nvPr>
            <p:ph type="title"/>
          </p:nvPr>
        </p:nvSpPr>
        <p:spPr>
          <a:xfrm>
            <a:off x="326849" y="288389"/>
            <a:ext cx="5971314" cy="1232435"/>
          </a:xfrm>
        </p:spPr>
        <p:txBody>
          <a:bodyPr/>
          <a:lstStyle/>
          <a:p>
            <a:r>
              <a:rPr lang="en-AU" noProof="0"/>
              <a:t>Estimate of future awards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8A734C7B-567E-C429-4118-10CB47E81118}"/>
                  </a:ext>
                </a:extLst>
              </p:cNvPr>
              <p:cNvSpPr>
                <a:spLocks noGrp="1"/>
              </p:cNvSpPr>
              <p:nvPr>
                <p:ph idx="1"/>
              </p:nvPr>
            </p:nvSpPr>
            <p:spPr>
              <a:xfrm>
                <a:off x="352424" y="1493113"/>
                <a:ext cx="4508825" cy="4256334"/>
              </a:xfrm>
            </p:spPr>
            <p:txBody>
              <a:bodyPr/>
              <a:lstStyle/>
              <a:p>
                <a:r>
                  <a:rPr lang="en-AU" b="1"/>
                  <a:t>Awards from one exposure year</a:t>
                </a:r>
              </a:p>
              <a:p>
                <a:pPr/>
                <a14:m>
                  <m:oMathPara xmlns:m="http://schemas.openxmlformats.org/officeDocument/2006/math">
                    <m:oMathParaPr>
                      <m:jc m:val="centerGroup"/>
                    </m:oMathParaPr>
                    <m:oMath xmlns:m="http://schemas.openxmlformats.org/officeDocument/2006/math">
                      <m:sSub>
                        <m:sSubPr>
                          <m:ctrlPr>
                            <a:rPr lang="en-AU"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𝑡</m:t>
                          </m:r>
                          <m:r>
                            <a:rPr lang="en-GB" i="1">
                              <a:latin typeface="Cambria Math" panose="02040503050406030204" pitchFamily="18" charset="0"/>
                            </a:rPr>
                            <m:t>, </m:t>
                          </m:r>
                          <m:r>
                            <a:rPr lang="en-GB" i="1">
                              <a:latin typeface="Cambria Math" panose="02040503050406030204" pitchFamily="18" charset="0"/>
                            </a:rPr>
                            <m:t>𝑠</m:t>
                          </m:r>
                        </m:sub>
                      </m:sSub>
                      <m:r>
                        <a:rPr lang="en-GB" i="1">
                          <a:latin typeface="Cambria Math" panose="02040503050406030204" pitchFamily="18" charset="0"/>
                        </a:rPr>
                        <m:t>=</m:t>
                      </m:r>
                      <m:sSub>
                        <m:sSubPr>
                          <m:ctrlPr>
                            <a:rPr lang="en-AU"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𝑡</m:t>
                          </m:r>
                        </m:sub>
                      </m:sSub>
                      <m:r>
                        <a:rPr lang="en-GB" i="1">
                          <a:latin typeface="Cambria Math" panose="02040503050406030204" pitchFamily="18" charset="0"/>
                        </a:rPr>
                        <m:t>×</m:t>
                      </m:r>
                      <m:sSub>
                        <m:sSubPr>
                          <m:ctrlPr>
                            <a:rPr lang="en-AU"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𝑠</m:t>
                          </m:r>
                        </m:sub>
                      </m:sSub>
                    </m:oMath>
                  </m:oMathPara>
                </a14:m>
                <a:endParaRPr lang="en-AU"/>
              </a:p>
              <a:p>
                <a:r>
                  <a:rPr lang="en-GB" i="1"/>
                  <a:t>Where: </a:t>
                </a:r>
                <a:endParaRPr lang="en-AU"/>
              </a:p>
              <a:p>
                <a14:m>
                  <m:oMath xmlns:m="http://schemas.openxmlformats.org/officeDocument/2006/math">
                    <m:sSub>
                      <m:sSubPr>
                        <m:ctrlPr>
                          <a:rPr lang="en-AU"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𝑡</m:t>
                        </m:r>
                        <m:r>
                          <a:rPr lang="en-GB" i="1">
                            <a:latin typeface="Cambria Math" panose="02040503050406030204" pitchFamily="18" charset="0"/>
                          </a:rPr>
                          <m:t>, </m:t>
                        </m:r>
                        <m:r>
                          <a:rPr lang="en-GB" i="1">
                            <a:latin typeface="Cambria Math" panose="02040503050406030204" pitchFamily="18" charset="0"/>
                          </a:rPr>
                          <m:t>𝑠</m:t>
                        </m:r>
                      </m:sub>
                    </m:sSub>
                  </m:oMath>
                </a14:m>
                <a:r>
                  <a:rPr lang="en-GB" i="1"/>
                  <a:t> is the number of awards from exposure year </a:t>
                </a:r>
                <a14:m>
                  <m:oMath xmlns:m="http://schemas.openxmlformats.org/officeDocument/2006/math">
                    <m:r>
                      <a:rPr lang="en-GB" i="1">
                        <a:latin typeface="Cambria Math" panose="02040503050406030204" pitchFamily="18" charset="0"/>
                      </a:rPr>
                      <m:t>𝑡</m:t>
                    </m:r>
                  </m:oMath>
                </a14:m>
                <a:r>
                  <a:rPr lang="en-GB" i="1"/>
                  <a:t> between </a:t>
                </a:r>
                <a14:m>
                  <m:oMath xmlns:m="http://schemas.openxmlformats.org/officeDocument/2006/math">
                    <m:r>
                      <a:rPr lang="en-GB" i="1">
                        <a:latin typeface="Cambria Math" panose="02040503050406030204" pitchFamily="18" charset="0"/>
                      </a:rPr>
                      <m:t>𝑠</m:t>
                    </m:r>
                  </m:oMath>
                </a14:m>
                <a:r>
                  <a:rPr lang="en-GB" i="1"/>
                  <a:t> and </a:t>
                </a:r>
                <a14:m>
                  <m:oMath xmlns:m="http://schemas.openxmlformats.org/officeDocument/2006/math">
                    <m:r>
                      <a:rPr lang="en-GB" i="1">
                        <a:latin typeface="Cambria Math" panose="02040503050406030204" pitchFamily="18" charset="0"/>
                      </a:rPr>
                      <m:t>𝑠</m:t>
                    </m:r>
                    <m:r>
                      <a:rPr lang="en-GB" i="1">
                        <a:latin typeface="Cambria Math" panose="02040503050406030204" pitchFamily="18" charset="0"/>
                      </a:rPr>
                      <m:t>+1</m:t>
                    </m:r>
                  </m:oMath>
                </a14:m>
                <a:r>
                  <a:rPr lang="en-GB" i="1"/>
                  <a:t> years of delay</a:t>
                </a:r>
                <a:endParaRPr lang="en-AU"/>
              </a:p>
              <a:p>
                <a14:m>
                  <m:oMath xmlns:m="http://schemas.openxmlformats.org/officeDocument/2006/math">
                    <m:sSub>
                      <m:sSubPr>
                        <m:ctrlPr>
                          <a:rPr lang="en-AU"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𝑡</m:t>
                        </m:r>
                      </m:sub>
                    </m:sSub>
                  </m:oMath>
                </a14:m>
                <a:r>
                  <a:rPr lang="en-GB" i="1"/>
                  <a:t> is the total number of workers likely to make a claim, first exposed in year </a:t>
                </a:r>
                <a14:m>
                  <m:oMath xmlns:m="http://schemas.openxmlformats.org/officeDocument/2006/math">
                    <m:r>
                      <a:rPr lang="en-GB" i="1">
                        <a:latin typeface="Cambria Math" panose="02040503050406030204" pitchFamily="18" charset="0"/>
                      </a:rPr>
                      <m:t>𝑡</m:t>
                    </m:r>
                  </m:oMath>
                </a14:m>
                <a:endParaRPr lang="en-AU"/>
              </a:p>
              <a:p>
                <a14:m>
                  <m:oMath xmlns:m="http://schemas.openxmlformats.org/officeDocument/2006/math">
                    <m:sSub>
                      <m:sSubPr>
                        <m:ctrlPr>
                          <a:rPr lang="en-AU"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𝑠</m:t>
                        </m:r>
                      </m:sub>
                    </m:sSub>
                  </m:oMath>
                </a14:m>
                <a:r>
                  <a:rPr lang="en-GB" i="1"/>
                  <a:t> is the probability a worker makes a claim between </a:t>
                </a:r>
                <a14:m>
                  <m:oMath xmlns:m="http://schemas.openxmlformats.org/officeDocument/2006/math">
                    <m:r>
                      <a:rPr lang="en-GB" i="1">
                        <a:latin typeface="Cambria Math" panose="02040503050406030204" pitchFamily="18" charset="0"/>
                      </a:rPr>
                      <m:t>𝑠</m:t>
                    </m:r>
                  </m:oMath>
                </a14:m>
                <a:r>
                  <a:rPr lang="en-GB" i="1"/>
                  <a:t> and </a:t>
                </a:r>
                <a14:m>
                  <m:oMath xmlns:m="http://schemas.openxmlformats.org/officeDocument/2006/math">
                    <m:r>
                      <a:rPr lang="en-GB" i="1">
                        <a:latin typeface="Cambria Math" panose="02040503050406030204" pitchFamily="18" charset="0"/>
                      </a:rPr>
                      <m:t>𝑠</m:t>
                    </m:r>
                    <m:r>
                      <a:rPr lang="en-GB" i="1">
                        <a:latin typeface="Cambria Math" panose="02040503050406030204" pitchFamily="18" charset="0"/>
                      </a:rPr>
                      <m:t>+1</m:t>
                    </m:r>
                  </m:oMath>
                </a14:m>
                <a:r>
                  <a:rPr lang="en-GB" i="1"/>
                  <a:t> years of delay</a:t>
                </a:r>
                <a:endParaRPr lang="en-AU"/>
              </a:p>
              <a:p>
                <a:endParaRPr lang="en-AU" b="1" noProof="0"/>
              </a:p>
            </p:txBody>
          </p:sp>
        </mc:Choice>
        <mc:Fallback xmlns="">
          <p:sp>
            <p:nvSpPr>
              <p:cNvPr id="9" name="Content Placeholder 8">
                <a:extLst>
                  <a:ext uri="{FF2B5EF4-FFF2-40B4-BE49-F238E27FC236}">
                    <a16:creationId xmlns:a16="http://schemas.microsoft.com/office/drawing/2014/main" id="{8A734C7B-567E-C429-4118-10CB47E81118}"/>
                  </a:ext>
                </a:extLst>
              </p:cNvPr>
              <p:cNvSpPr>
                <a:spLocks noGrp="1" noRot="1" noChangeAspect="1" noMove="1" noResize="1" noEditPoints="1" noAdjustHandles="1" noChangeArrowheads="1" noChangeShapeType="1" noTextEdit="1"/>
              </p:cNvSpPr>
              <p:nvPr>
                <p:ph idx="1"/>
              </p:nvPr>
            </p:nvSpPr>
            <p:spPr>
              <a:xfrm>
                <a:off x="352424" y="1493113"/>
                <a:ext cx="4508825" cy="4256334"/>
              </a:xfrm>
              <a:blipFill>
                <a:blip r:embed="rId2"/>
                <a:stretch>
                  <a:fillRect l="-2436" t="-12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F197E19-65EC-D94E-228E-AF7DAD2FE080}"/>
              </a:ext>
            </a:extLst>
          </p:cNvPr>
          <p:cNvSpPr>
            <a:spLocks noGrp="1"/>
          </p:cNvSpPr>
          <p:nvPr>
            <p:ph type="sldNum" sz="quarter" idx="12"/>
          </p:nvPr>
        </p:nvSpPr>
        <p:spPr/>
        <p:txBody>
          <a:bodyPr/>
          <a:lstStyle/>
          <a:p>
            <a:fld id="{741AFF56-1126-4107-9C02-BC0EFBF16431}" type="slidenum">
              <a:rPr lang="en-AU" noProof="0" smtClean="0"/>
              <a:pPr/>
              <a:t>19</a:t>
            </a:fld>
            <a:endParaRPr lang="en-AU" noProof="0"/>
          </a:p>
        </p:txBody>
      </p:sp>
      <p:sp>
        <p:nvSpPr>
          <p:cNvPr id="2" name="Footer Placeholder 4">
            <a:extLst>
              <a:ext uri="{FF2B5EF4-FFF2-40B4-BE49-F238E27FC236}">
                <a16:creationId xmlns:a16="http://schemas.microsoft.com/office/drawing/2014/main" id="{091BE64C-30D4-3AE8-6317-CE5AFC618A1B}"/>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mc:AlternateContent xmlns:mc="http://schemas.openxmlformats.org/markup-compatibility/2006" xmlns:a14="http://schemas.microsoft.com/office/drawing/2010/main">
        <mc:Choice Requires="a14">
          <p:sp>
            <p:nvSpPr>
              <p:cNvPr id="7" name="Content Placeholder 8">
                <a:extLst>
                  <a:ext uri="{FF2B5EF4-FFF2-40B4-BE49-F238E27FC236}">
                    <a16:creationId xmlns:a16="http://schemas.microsoft.com/office/drawing/2014/main" id="{BFB4431F-7126-62DE-171C-3EFDA38B23EE}"/>
                  </a:ext>
                </a:extLst>
              </p:cNvPr>
              <p:cNvSpPr txBox="1">
                <a:spLocks/>
              </p:cNvSpPr>
              <p:nvPr/>
            </p:nvSpPr>
            <p:spPr>
              <a:xfrm>
                <a:off x="5179461" y="1493113"/>
                <a:ext cx="4508825" cy="425633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a:t>Total Awards from all historical exposure years</a:t>
                </a:r>
              </a:p>
              <a:p>
                <a:pPr/>
                <a14:m>
                  <m:oMathPara xmlns:m="http://schemas.openxmlformats.org/officeDocument/2006/math">
                    <m:oMathParaPr>
                      <m:jc m:val="centerGroup"/>
                    </m:oMathParaPr>
                    <m:oMath xmlns:m="http://schemas.openxmlformats.org/officeDocument/2006/math">
                      <m:sSub>
                        <m:sSubPr>
                          <m:ctrlPr>
                            <a:rPr lang="en-AU"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𝑡</m:t>
                          </m:r>
                        </m:sub>
                      </m:sSub>
                      <m:r>
                        <a:rPr lang="en-GB" i="1">
                          <a:latin typeface="Cambria Math" panose="02040503050406030204" pitchFamily="18" charset="0"/>
                        </a:rPr>
                        <m:t>=</m:t>
                      </m:r>
                      <m:nary>
                        <m:naryPr>
                          <m:chr m:val="∑"/>
                          <m:ctrlPr>
                            <a:rPr lang="en-AU" i="1">
                              <a:latin typeface="Cambria Math" panose="02040503050406030204" pitchFamily="18" charset="0"/>
                            </a:rPr>
                          </m:ctrlPr>
                        </m:naryPr>
                        <m:sub>
                          <m:r>
                            <a:rPr lang="en-GB" i="1">
                              <a:latin typeface="Cambria Math" panose="02040503050406030204" pitchFamily="18" charset="0"/>
                            </a:rPr>
                            <m:t>𝑠</m:t>
                          </m:r>
                          <m:r>
                            <a:rPr lang="en-GB" i="1">
                              <a:latin typeface="Cambria Math" panose="02040503050406030204" pitchFamily="18" charset="0"/>
                            </a:rPr>
                            <m:t>=0</m:t>
                          </m:r>
                        </m:sub>
                        <m:sup>
                          <m:sSub>
                            <m:sSubPr>
                              <m:ctrlPr>
                                <a:rPr lang="en-AU"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𝑚𝑎𝑥</m:t>
                              </m:r>
                            </m:sub>
                          </m:sSub>
                        </m:sup>
                        <m:e>
                          <m:sSub>
                            <m:sSubPr>
                              <m:ctrlPr>
                                <a:rPr lang="en-AU"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rPr>
                                <m:t>𝑠</m:t>
                              </m:r>
                              <m:r>
                                <a:rPr lang="en-GB" i="1">
                                  <a:latin typeface="Cambria Math" panose="02040503050406030204" pitchFamily="18" charset="0"/>
                                </a:rPr>
                                <m:t>, </m:t>
                              </m:r>
                              <m:r>
                                <a:rPr lang="en-GB" i="1">
                                  <a:latin typeface="Cambria Math" panose="02040503050406030204" pitchFamily="18" charset="0"/>
                                </a:rPr>
                                <m:t>𝑠</m:t>
                              </m:r>
                            </m:sub>
                          </m:sSub>
                        </m:e>
                      </m:nary>
                    </m:oMath>
                  </m:oMathPara>
                </a14:m>
                <a:endParaRPr lang="en-AU"/>
              </a:p>
              <a:p>
                <a:r>
                  <a:rPr lang="en-GB" i="1"/>
                  <a:t>Where: </a:t>
                </a:r>
                <a:endParaRPr lang="en-AU"/>
              </a:p>
              <a:p>
                <a14:m>
                  <m:oMath xmlns:m="http://schemas.openxmlformats.org/officeDocument/2006/math">
                    <m:sSub>
                      <m:sSubPr>
                        <m:ctrlPr>
                          <a:rPr lang="en-AU"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𝑛</m:t>
                        </m:r>
                      </m:sub>
                    </m:sSub>
                  </m:oMath>
                </a14:m>
                <a:r>
                  <a:rPr lang="en-GB"/>
                  <a:t> </a:t>
                </a:r>
                <a:r>
                  <a:rPr lang="en-GB" i="1"/>
                  <a:t>is the total number of awards in year </a:t>
                </a:r>
                <a14:m>
                  <m:oMath xmlns:m="http://schemas.openxmlformats.org/officeDocument/2006/math">
                    <m:r>
                      <a:rPr lang="en-GB" i="1">
                        <a:latin typeface="Cambria Math" panose="02040503050406030204" pitchFamily="18" charset="0"/>
                      </a:rPr>
                      <m:t>𝑡</m:t>
                    </m:r>
                  </m:oMath>
                </a14:m>
                <a:endParaRPr lang="en-AU"/>
              </a:p>
              <a:p>
                <a14:m>
                  <m:oMath xmlns:m="http://schemas.openxmlformats.org/officeDocument/2006/math">
                    <m:sSub>
                      <m:sSubPr>
                        <m:ctrlPr>
                          <a:rPr lang="en-AU"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rPr>
                          <m:t>𝑠</m:t>
                        </m:r>
                        <m:r>
                          <a:rPr lang="en-GB" i="1">
                            <a:latin typeface="Cambria Math" panose="02040503050406030204" pitchFamily="18" charset="0"/>
                          </a:rPr>
                          <m:t>, </m:t>
                        </m:r>
                        <m:r>
                          <a:rPr lang="en-GB" i="1">
                            <a:latin typeface="Cambria Math" panose="02040503050406030204" pitchFamily="18" charset="0"/>
                          </a:rPr>
                          <m:t>𝑠</m:t>
                        </m:r>
                      </m:sub>
                    </m:sSub>
                  </m:oMath>
                </a14:m>
                <a:r>
                  <a:rPr lang="en-GB"/>
                  <a:t> </a:t>
                </a:r>
                <a:r>
                  <a:rPr lang="en-GB" i="1"/>
                  <a:t>is the</a:t>
                </a:r>
                <a:r>
                  <a:rPr lang="en-GB"/>
                  <a:t> </a:t>
                </a:r>
                <a:r>
                  <a:rPr lang="en-GB" i="1"/>
                  <a:t>number of awards exposed in the year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rPr>
                      <m:t>𝑠</m:t>
                    </m:r>
                  </m:oMath>
                </a14:m>
                <a:r>
                  <a:rPr lang="en-GB" i="1"/>
                  <a:t>, between </a:t>
                </a:r>
                <a14:m>
                  <m:oMath xmlns:m="http://schemas.openxmlformats.org/officeDocument/2006/math">
                    <m:r>
                      <a:rPr lang="en-GB" i="1">
                        <a:latin typeface="Cambria Math" panose="02040503050406030204" pitchFamily="18" charset="0"/>
                      </a:rPr>
                      <m:t>𝑠</m:t>
                    </m:r>
                  </m:oMath>
                </a14:m>
                <a:r>
                  <a:rPr lang="en-GB" i="1"/>
                  <a:t> and </a:t>
                </a:r>
                <a14:m>
                  <m:oMath xmlns:m="http://schemas.openxmlformats.org/officeDocument/2006/math">
                    <m:r>
                      <a:rPr lang="en-GB" i="1">
                        <a:latin typeface="Cambria Math" panose="02040503050406030204" pitchFamily="18" charset="0"/>
                      </a:rPr>
                      <m:t>𝑠</m:t>
                    </m:r>
                    <m:r>
                      <a:rPr lang="en-GB" i="1">
                        <a:latin typeface="Cambria Math" panose="02040503050406030204" pitchFamily="18" charset="0"/>
                      </a:rPr>
                      <m:t>+1</m:t>
                    </m:r>
                  </m:oMath>
                </a14:m>
                <a:r>
                  <a:rPr lang="en-GB" i="1"/>
                  <a:t> years of delay</a:t>
                </a:r>
                <a:endParaRPr lang="en-AU"/>
              </a:p>
              <a:p>
                <a:r>
                  <a:rPr lang="en-GB"/>
                  <a:t>For example, the total number of awards expected in 2020 will be: </a:t>
                </a:r>
                <a:endParaRPr lang="en-AU"/>
              </a:p>
              <a:p>
                <a:pPr/>
                <a14:m>
                  <m:oMathPara xmlns:m="http://schemas.openxmlformats.org/officeDocument/2006/math">
                    <m:oMathParaPr>
                      <m:jc m:val="centerGroup"/>
                    </m:oMathParaPr>
                    <m:oMath xmlns:m="http://schemas.openxmlformats.org/officeDocument/2006/math">
                      <m:sSub>
                        <m:sSubPr>
                          <m:ctrlPr>
                            <a:rPr lang="en-AU"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2020</m:t>
                          </m:r>
                        </m:sub>
                      </m:sSub>
                      <m:r>
                        <a:rPr lang="en-GB" i="1">
                          <a:latin typeface="Cambria Math" panose="02040503050406030204" pitchFamily="18" charset="0"/>
                        </a:rPr>
                        <m:t>=</m:t>
                      </m:r>
                      <m:sSub>
                        <m:sSubPr>
                          <m:ctrlPr>
                            <a:rPr lang="en-AU"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2020, 0</m:t>
                          </m:r>
                        </m:sub>
                      </m:sSub>
                      <m:r>
                        <a:rPr lang="en-GB" i="1">
                          <a:latin typeface="Cambria Math" panose="02040503050406030204" pitchFamily="18" charset="0"/>
                        </a:rPr>
                        <m:t>+</m:t>
                      </m:r>
                      <m:sSub>
                        <m:sSubPr>
                          <m:ctrlPr>
                            <a:rPr lang="en-AU"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2019,1</m:t>
                          </m:r>
                        </m:sub>
                      </m:sSub>
                      <m:r>
                        <a:rPr lang="en-GB" i="1">
                          <a:latin typeface="Cambria Math" panose="02040503050406030204" pitchFamily="18" charset="0"/>
                        </a:rPr>
                        <m:t>+</m:t>
                      </m:r>
                      <m:sSub>
                        <m:sSubPr>
                          <m:ctrlPr>
                            <a:rPr lang="en-AU"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2018,2</m:t>
                          </m:r>
                        </m:sub>
                      </m:sSub>
                      <m:r>
                        <a:rPr lang="en-GB" i="1">
                          <a:latin typeface="Cambria Math" panose="02040503050406030204" pitchFamily="18" charset="0"/>
                        </a:rPr>
                        <m:t>+…</m:t>
                      </m:r>
                    </m:oMath>
                  </m:oMathPara>
                </a14:m>
                <a:endParaRPr lang="en-AU"/>
              </a:p>
            </p:txBody>
          </p:sp>
        </mc:Choice>
        <mc:Fallback xmlns="">
          <p:sp>
            <p:nvSpPr>
              <p:cNvPr id="7" name="Content Placeholder 8">
                <a:extLst>
                  <a:ext uri="{FF2B5EF4-FFF2-40B4-BE49-F238E27FC236}">
                    <a16:creationId xmlns:a16="http://schemas.microsoft.com/office/drawing/2014/main" id="{BFB4431F-7126-62DE-171C-3EFDA38B23EE}"/>
                  </a:ext>
                </a:extLst>
              </p:cNvPr>
              <p:cNvSpPr txBox="1">
                <a:spLocks noRot="1" noChangeAspect="1" noMove="1" noResize="1" noEditPoints="1" noAdjustHandles="1" noChangeArrowheads="1" noChangeShapeType="1" noTextEdit="1"/>
              </p:cNvSpPr>
              <p:nvPr/>
            </p:nvSpPr>
            <p:spPr>
              <a:xfrm>
                <a:off x="5179461" y="1493113"/>
                <a:ext cx="4508825" cy="4256334"/>
              </a:xfrm>
              <a:prstGeom prst="rect">
                <a:avLst/>
              </a:prstGeom>
              <a:blipFill>
                <a:blip r:embed="rId3"/>
                <a:stretch>
                  <a:fillRect l="-2436" t="-1289"/>
                </a:stretch>
              </a:blipFill>
            </p:spPr>
            <p:txBody>
              <a:bodyPr/>
              <a:lstStyle/>
              <a:p>
                <a:r>
                  <a:rPr lang="en-US">
                    <a:noFill/>
                  </a:rPr>
                  <a:t> </a:t>
                </a:r>
              </a:p>
            </p:txBody>
          </p:sp>
        </mc:Fallback>
      </mc:AlternateContent>
    </p:spTree>
    <p:extLst>
      <p:ext uri="{BB962C8B-B14F-4D97-AF65-F5344CB8AC3E}">
        <p14:creationId xmlns:p14="http://schemas.microsoft.com/office/powerpoint/2010/main" val="2237645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5542-F1D4-1E54-3D46-A5991883F7D1}"/>
              </a:ext>
            </a:extLst>
          </p:cNvPr>
          <p:cNvSpPr>
            <a:spLocks noGrp="1"/>
          </p:cNvSpPr>
          <p:nvPr>
            <p:ph type="title"/>
          </p:nvPr>
        </p:nvSpPr>
        <p:spPr/>
        <p:txBody>
          <a:bodyPr/>
          <a:lstStyle/>
          <a:p>
            <a:r>
              <a:rPr lang="en-AU" noProof="0"/>
              <a:t>Contents</a:t>
            </a:r>
          </a:p>
        </p:txBody>
      </p:sp>
      <p:sp>
        <p:nvSpPr>
          <p:cNvPr id="3" name="Content Placeholder 2">
            <a:extLst>
              <a:ext uri="{FF2B5EF4-FFF2-40B4-BE49-F238E27FC236}">
                <a16:creationId xmlns:a16="http://schemas.microsoft.com/office/drawing/2014/main" id="{578EAAE7-0573-D688-E79B-689FE151F744}"/>
              </a:ext>
            </a:extLst>
          </p:cNvPr>
          <p:cNvSpPr>
            <a:spLocks noGrp="1"/>
          </p:cNvSpPr>
          <p:nvPr>
            <p:ph idx="1"/>
          </p:nvPr>
        </p:nvSpPr>
        <p:spPr/>
        <p:txBody>
          <a:bodyPr/>
          <a:lstStyle/>
          <a:p>
            <a:r>
              <a:rPr lang="en-AU" noProof="0" dirty="0"/>
              <a:t>Overview of Silicosis	03</a:t>
            </a:r>
          </a:p>
          <a:p>
            <a:r>
              <a:rPr lang="en-AU" noProof="0" dirty="0"/>
              <a:t>Future Disease Incidence	07</a:t>
            </a:r>
          </a:p>
          <a:p>
            <a:r>
              <a:rPr lang="en-AU" noProof="0" dirty="0"/>
              <a:t>Ultimate Claim Numbers	09</a:t>
            </a:r>
          </a:p>
          <a:p>
            <a:r>
              <a:rPr lang="en-AU" dirty="0"/>
              <a:t>Timing of awards</a:t>
            </a:r>
            <a:r>
              <a:rPr lang="en-AU" noProof="0" dirty="0"/>
              <a:t>	1</a:t>
            </a:r>
            <a:r>
              <a:rPr lang="en-AU" dirty="0"/>
              <a:t>7</a:t>
            </a:r>
            <a:endParaRPr lang="en-AU" noProof="0" dirty="0"/>
          </a:p>
          <a:p>
            <a:r>
              <a:rPr lang="en-AU" noProof="0" dirty="0"/>
              <a:t>Manufactured Stone and Tunnelling	</a:t>
            </a:r>
            <a:r>
              <a:rPr lang="en-AU" dirty="0"/>
              <a:t>21</a:t>
            </a:r>
            <a:endParaRPr lang="en-AU" noProof="0" dirty="0"/>
          </a:p>
        </p:txBody>
      </p:sp>
      <p:sp>
        <p:nvSpPr>
          <p:cNvPr id="4" name="Slide Number Placeholder 3">
            <a:extLst>
              <a:ext uri="{FF2B5EF4-FFF2-40B4-BE49-F238E27FC236}">
                <a16:creationId xmlns:a16="http://schemas.microsoft.com/office/drawing/2014/main" id="{7B9E70DC-B905-725D-1D47-F3EF01246C87}"/>
              </a:ext>
            </a:extLst>
          </p:cNvPr>
          <p:cNvSpPr>
            <a:spLocks noGrp="1"/>
          </p:cNvSpPr>
          <p:nvPr>
            <p:ph type="sldNum" sz="quarter" idx="12"/>
          </p:nvPr>
        </p:nvSpPr>
        <p:spPr/>
        <p:txBody>
          <a:bodyPr/>
          <a:lstStyle/>
          <a:p>
            <a:fld id="{741AFF56-1126-4107-9C02-BC0EFBF16431}" type="slidenum">
              <a:rPr lang="en-AU" noProof="0" smtClean="0"/>
              <a:t>2</a:t>
            </a:fld>
            <a:endParaRPr lang="en-AU" noProof="0"/>
          </a:p>
        </p:txBody>
      </p:sp>
      <p:sp>
        <p:nvSpPr>
          <p:cNvPr id="5" name="Footer Placeholder 4">
            <a:extLst>
              <a:ext uri="{FF2B5EF4-FFF2-40B4-BE49-F238E27FC236}">
                <a16:creationId xmlns:a16="http://schemas.microsoft.com/office/drawing/2014/main" id="{F3933ED7-840D-6087-4FE1-1B72F84A90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spTree>
    <p:extLst>
      <p:ext uri="{BB962C8B-B14F-4D97-AF65-F5344CB8AC3E}">
        <p14:creationId xmlns:p14="http://schemas.microsoft.com/office/powerpoint/2010/main" val="3632900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DB6B9-17CF-29E0-CB55-200E74F0AC5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37B7B9F-6A8D-732A-BA06-D33442F546E2}"/>
              </a:ext>
            </a:extLst>
          </p:cNvPr>
          <p:cNvSpPr>
            <a:spLocks noGrp="1"/>
          </p:cNvSpPr>
          <p:nvPr>
            <p:ph type="title"/>
          </p:nvPr>
        </p:nvSpPr>
        <p:spPr>
          <a:xfrm>
            <a:off x="326849" y="288389"/>
            <a:ext cx="5971314" cy="1232435"/>
          </a:xfrm>
        </p:spPr>
        <p:txBody>
          <a:bodyPr/>
          <a:lstStyle/>
          <a:p>
            <a:r>
              <a:rPr lang="en-AU" noProof="0"/>
              <a:t>Estimate of future awards - NSW</a:t>
            </a:r>
          </a:p>
        </p:txBody>
      </p:sp>
      <p:sp>
        <p:nvSpPr>
          <p:cNvPr id="4" name="Slide Number Placeholder 3">
            <a:extLst>
              <a:ext uri="{FF2B5EF4-FFF2-40B4-BE49-F238E27FC236}">
                <a16:creationId xmlns:a16="http://schemas.microsoft.com/office/drawing/2014/main" id="{196599CC-3F87-369D-27FA-A95A40FA38D0}"/>
              </a:ext>
            </a:extLst>
          </p:cNvPr>
          <p:cNvSpPr>
            <a:spLocks noGrp="1"/>
          </p:cNvSpPr>
          <p:nvPr>
            <p:ph type="sldNum" sz="quarter" idx="12"/>
          </p:nvPr>
        </p:nvSpPr>
        <p:spPr/>
        <p:txBody>
          <a:bodyPr/>
          <a:lstStyle/>
          <a:p>
            <a:fld id="{741AFF56-1126-4107-9C02-BC0EFBF16431}" type="slidenum">
              <a:rPr lang="en-AU" noProof="0" smtClean="0"/>
              <a:pPr/>
              <a:t>20</a:t>
            </a:fld>
            <a:endParaRPr lang="en-AU" noProof="0"/>
          </a:p>
        </p:txBody>
      </p:sp>
      <p:sp>
        <p:nvSpPr>
          <p:cNvPr id="2" name="Footer Placeholder 4">
            <a:extLst>
              <a:ext uri="{FF2B5EF4-FFF2-40B4-BE49-F238E27FC236}">
                <a16:creationId xmlns:a16="http://schemas.microsoft.com/office/drawing/2014/main" id="{EA524654-54A8-8FE3-8922-151FF3F2362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sp>
        <p:nvSpPr>
          <p:cNvPr id="6" name="Content Placeholder 8">
            <a:extLst>
              <a:ext uri="{FF2B5EF4-FFF2-40B4-BE49-F238E27FC236}">
                <a16:creationId xmlns:a16="http://schemas.microsoft.com/office/drawing/2014/main" id="{CAC6EC93-5ECE-F69C-532D-2453F4CB98D6}"/>
              </a:ext>
            </a:extLst>
          </p:cNvPr>
          <p:cNvSpPr txBox="1">
            <a:spLocks/>
          </p:cNvSpPr>
          <p:nvPr/>
        </p:nvSpPr>
        <p:spPr>
          <a:xfrm>
            <a:off x="6585276" y="1493113"/>
            <a:ext cx="3827690" cy="35434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b="1"/>
              <a:t>Projected silicosis claims in NSW</a:t>
            </a:r>
          </a:p>
          <a:p>
            <a:pPr lvl="1" algn="ctr"/>
            <a:endParaRPr lang="en-AU"/>
          </a:p>
        </p:txBody>
      </p:sp>
      <p:sp>
        <p:nvSpPr>
          <p:cNvPr id="7" name="Content Placeholder 8">
            <a:extLst>
              <a:ext uri="{FF2B5EF4-FFF2-40B4-BE49-F238E27FC236}">
                <a16:creationId xmlns:a16="http://schemas.microsoft.com/office/drawing/2014/main" id="{9B0B630A-BDA2-6EC4-A596-3FD8B186F8B5}"/>
              </a:ext>
            </a:extLst>
          </p:cNvPr>
          <p:cNvSpPr>
            <a:spLocks noGrp="1"/>
          </p:cNvSpPr>
          <p:nvPr>
            <p:ph idx="1"/>
          </p:nvPr>
        </p:nvSpPr>
        <p:spPr>
          <a:xfrm>
            <a:off x="352424" y="1493113"/>
            <a:ext cx="4300995" cy="4256334"/>
          </a:xfrm>
        </p:spPr>
        <p:txBody>
          <a:bodyPr/>
          <a:lstStyle/>
          <a:p>
            <a:r>
              <a:rPr lang="en-AU" b="1" noProof="0"/>
              <a:t>Projected NSW claims</a:t>
            </a:r>
          </a:p>
          <a:p>
            <a:r>
              <a:rPr lang="en-GB"/>
              <a:t>By applying the previously mentioned principles to workers in NSW, it is possible to project a plausible scenario for future silicosis claims from exposures up to June 2025. </a:t>
            </a:r>
          </a:p>
          <a:p>
            <a:r>
              <a:rPr lang="en-GB"/>
              <a:t>Furthermore, future exposures are expected to result in additional claims, shown in a different colour. These are projected using an assumed industry growth rate and continued safety improvements over time. </a:t>
            </a:r>
            <a:endParaRPr lang="en-AU" noProof="0"/>
          </a:p>
        </p:txBody>
      </p:sp>
      <p:pic>
        <p:nvPicPr>
          <p:cNvPr id="9" name="Picture 8">
            <a:extLst>
              <a:ext uri="{FF2B5EF4-FFF2-40B4-BE49-F238E27FC236}">
                <a16:creationId xmlns:a16="http://schemas.microsoft.com/office/drawing/2014/main" id="{E41E5AED-5B7F-26FD-DEAE-34F5249E36AA}"/>
              </a:ext>
            </a:extLst>
          </p:cNvPr>
          <p:cNvPicPr>
            <a:picLocks noChangeAspect="1"/>
          </p:cNvPicPr>
          <p:nvPr/>
        </p:nvPicPr>
        <p:blipFill>
          <a:blip r:embed="rId2"/>
          <a:stretch>
            <a:fillRect/>
          </a:stretch>
        </p:blipFill>
        <p:spPr>
          <a:xfrm>
            <a:off x="4794504" y="1670287"/>
            <a:ext cx="6717792" cy="4527804"/>
          </a:xfrm>
          <a:prstGeom prst="rect">
            <a:avLst/>
          </a:prstGeom>
        </p:spPr>
      </p:pic>
    </p:spTree>
    <p:extLst>
      <p:ext uri="{BB962C8B-B14F-4D97-AF65-F5344CB8AC3E}">
        <p14:creationId xmlns:p14="http://schemas.microsoft.com/office/powerpoint/2010/main" val="235633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7C15C-5FF7-48AC-7957-8FD1E3F3D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36791-C896-7578-8D06-DC3BFE77F8FD}"/>
              </a:ext>
            </a:extLst>
          </p:cNvPr>
          <p:cNvSpPr>
            <a:spLocks noGrp="1"/>
          </p:cNvSpPr>
          <p:nvPr>
            <p:ph type="title"/>
          </p:nvPr>
        </p:nvSpPr>
        <p:spPr/>
        <p:txBody>
          <a:bodyPr/>
          <a:lstStyle/>
          <a:p>
            <a:r>
              <a:rPr lang="en-AU" noProof="0"/>
              <a:t>Manufactured Stone and Tunnelling</a:t>
            </a:r>
          </a:p>
        </p:txBody>
      </p:sp>
      <p:sp>
        <p:nvSpPr>
          <p:cNvPr id="3" name="Text Placeholder 2">
            <a:extLst>
              <a:ext uri="{FF2B5EF4-FFF2-40B4-BE49-F238E27FC236}">
                <a16:creationId xmlns:a16="http://schemas.microsoft.com/office/drawing/2014/main" id="{2434E6AE-DF34-E4A8-C691-F24C3D2A5393}"/>
              </a:ext>
            </a:extLst>
          </p:cNvPr>
          <p:cNvSpPr>
            <a:spLocks noGrp="1"/>
          </p:cNvSpPr>
          <p:nvPr>
            <p:ph type="body" sz="quarter" idx="10"/>
          </p:nvPr>
        </p:nvSpPr>
        <p:spPr/>
        <p:txBody>
          <a:bodyPr/>
          <a:lstStyle/>
          <a:p>
            <a:r>
              <a:rPr lang="en-AU" noProof="0"/>
              <a:t>05</a:t>
            </a:r>
          </a:p>
        </p:txBody>
      </p:sp>
      <p:sp>
        <p:nvSpPr>
          <p:cNvPr id="4" name="Footer Placeholder 4">
            <a:extLst>
              <a:ext uri="{FF2B5EF4-FFF2-40B4-BE49-F238E27FC236}">
                <a16:creationId xmlns:a16="http://schemas.microsoft.com/office/drawing/2014/main" id="{4E922E81-1508-F8ED-DABE-F5BFE4B9722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t>Presented at the 2025 IDSS</a:t>
            </a:r>
          </a:p>
        </p:txBody>
      </p:sp>
    </p:spTree>
    <p:extLst>
      <p:ext uri="{BB962C8B-B14F-4D97-AF65-F5344CB8AC3E}">
        <p14:creationId xmlns:p14="http://schemas.microsoft.com/office/powerpoint/2010/main" val="1811415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44200-F2B1-96B3-464D-05F6FF990C0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8CD6228-C6E8-B5B4-E28E-6421E9412674}"/>
              </a:ext>
            </a:extLst>
          </p:cNvPr>
          <p:cNvSpPr>
            <a:spLocks noGrp="1"/>
          </p:cNvSpPr>
          <p:nvPr>
            <p:ph type="title"/>
          </p:nvPr>
        </p:nvSpPr>
        <p:spPr>
          <a:xfrm>
            <a:off x="326849" y="288389"/>
            <a:ext cx="8014718" cy="1232435"/>
          </a:xfrm>
        </p:spPr>
        <p:txBody>
          <a:bodyPr/>
          <a:lstStyle/>
          <a:p>
            <a:r>
              <a:rPr lang="en-AU" noProof="0"/>
              <a:t>Special considerations for high-risk workplaces</a:t>
            </a:r>
          </a:p>
        </p:txBody>
      </p:sp>
      <p:sp>
        <p:nvSpPr>
          <p:cNvPr id="9" name="Content Placeholder 8">
            <a:extLst>
              <a:ext uri="{FF2B5EF4-FFF2-40B4-BE49-F238E27FC236}">
                <a16:creationId xmlns:a16="http://schemas.microsoft.com/office/drawing/2014/main" id="{18E63926-8F68-475B-E0AA-F8773723441C}"/>
              </a:ext>
            </a:extLst>
          </p:cNvPr>
          <p:cNvSpPr>
            <a:spLocks noGrp="1"/>
          </p:cNvSpPr>
          <p:nvPr>
            <p:ph idx="1"/>
          </p:nvPr>
        </p:nvSpPr>
        <p:spPr/>
        <p:txBody>
          <a:bodyPr/>
          <a:lstStyle/>
          <a:p>
            <a:r>
              <a:rPr lang="en-AU" b="1"/>
              <a:t>Tunnelling</a:t>
            </a:r>
            <a:endParaRPr lang="en-AU" b="1" noProof="0"/>
          </a:p>
          <a:p>
            <a:pPr marL="285750" lvl="1" indent="-285750">
              <a:buFont typeface="Arial" panose="020B0604020202020204" pitchFamily="34" charset="0"/>
              <a:buChar char="•"/>
            </a:pPr>
            <a:r>
              <a:rPr lang="en-AU"/>
              <a:t>Enclosed environment with poor ventilation</a:t>
            </a:r>
          </a:p>
          <a:p>
            <a:pPr marL="285750" lvl="1" indent="-285750">
              <a:buFont typeface="Arial" panose="020B0604020202020204" pitchFamily="34" charset="0"/>
              <a:buChar char="•"/>
            </a:pPr>
            <a:r>
              <a:rPr lang="en-AU" noProof="0"/>
              <a:t>Higher concentrations of RCS</a:t>
            </a:r>
          </a:p>
          <a:p>
            <a:pPr marL="285750" lvl="1" indent="-285750">
              <a:buFont typeface="Arial" panose="020B0604020202020204" pitchFamily="34" charset="0"/>
              <a:buChar char="•"/>
            </a:pPr>
            <a:r>
              <a:rPr lang="en-AU" noProof="0"/>
              <a:t>Greater risk to workers</a:t>
            </a:r>
          </a:p>
          <a:p>
            <a:r>
              <a:rPr lang="en-AU" b="1"/>
              <a:t>Manufactured Stone</a:t>
            </a:r>
          </a:p>
          <a:p>
            <a:pPr marL="285750" lvl="1" indent="-285750">
              <a:buFont typeface="Arial" panose="020B0604020202020204" pitchFamily="34" charset="0"/>
              <a:buChar char="•"/>
            </a:pPr>
            <a:r>
              <a:rPr lang="en-AU"/>
              <a:t>Enclosed environment with poor ventilation</a:t>
            </a:r>
          </a:p>
          <a:p>
            <a:pPr marL="285750" lvl="1" indent="-285750">
              <a:buFont typeface="Arial" panose="020B0604020202020204" pitchFamily="34" charset="0"/>
              <a:buChar char="•"/>
            </a:pPr>
            <a:r>
              <a:rPr lang="en-AU"/>
              <a:t>Artificial stone contains more crystalline silica than natural stone</a:t>
            </a:r>
          </a:p>
          <a:p>
            <a:pPr marL="285750" lvl="1" indent="-285750">
              <a:buFont typeface="Arial" panose="020B0604020202020204" pitchFamily="34" charset="0"/>
              <a:buChar char="•"/>
            </a:pPr>
            <a:r>
              <a:rPr lang="en-AU"/>
              <a:t>Higher concentrations of RCS</a:t>
            </a:r>
          </a:p>
          <a:p>
            <a:pPr marL="285750" lvl="1" indent="-285750">
              <a:buFont typeface="Arial" panose="020B0604020202020204" pitchFamily="34" charset="0"/>
              <a:buChar char="•"/>
            </a:pPr>
            <a:r>
              <a:rPr lang="en-AU"/>
              <a:t>Greater regulatory attention over the last decade, and eventual ban of the material</a:t>
            </a:r>
            <a:endParaRPr lang="en-AU" noProof="0"/>
          </a:p>
        </p:txBody>
      </p:sp>
      <p:sp>
        <p:nvSpPr>
          <p:cNvPr id="4" name="Slide Number Placeholder 3">
            <a:extLst>
              <a:ext uri="{FF2B5EF4-FFF2-40B4-BE49-F238E27FC236}">
                <a16:creationId xmlns:a16="http://schemas.microsoft.com/office/drawing/2014/main" id="{AF82D809-9F4E-643A-D236-AA582E46BC86}"/>
              </a:ext>
            </a:extLst>
          </p:cNvPr>
          <p:cNvSpPr>
            <a:spLocks noGrp="1"/>
          </p:cNvSpPr>
          <p:nvPr>
            <p:ph type="sldNum" sz="quarter" idx="12"/>
          </p:nvPr>
        </p:nvSpPr>
        <p:spPr/>
        <p:txBody>
          <a:bodyPr/>
          <a:lstStyle/>
          <a:p>
            <a:fld id="{741AFF56-1126-4107-9C02-BC0EFBF16431}" type="slidenum">
              <a:rPr lang="en-AU" noProof="0" smtClean="0"/>
              <a:pPr/>
              <a:t>22</a:t>
            </a:fld>
            <a:endParaRPr lang="en-AU" noProof="0"/>
          </a:p>
        </p:txBody>
      </p:sp>
      <p:sp>
        <p:nvSpPr>
          <p:cNvPr id="2" name="Footer Placeholder 4">
            <a:extLst>
              <a:ext uri="{FF2B5EF4-FFF2-40B4-BE49-F238E27FC236}">
                <a16:creationId xmlns:a16="http://schemas.microsoft.com/office/drawing/2014/main" id="{856C9DDE-2ED2-7F0D-0D91-01D0341165C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spTree>
    <p:extLst>
      <p:ext uri="{BB962C8B-B14F-4D97-AF65-F5344CB8AC3E}">
        <p14:creationId xmlns:p14="http://schemas.microsoft.com/office/powerpoint/2010/main" val="3019682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A496-4C39-2B00-0D43-49A224521298}"/>
              </a:ext>
            </a:extLst>
          </p:cNvPr>
          <p:cNvSpPr>
            <a:spLocks noGrp="1"/>
          </p:cNvSpPr>
          <p:nvPr>
            <p:ph type="ctrTitle"/>
          </p:nvPr>
        </p:nvSpPr>
        <p:spPr/>
        <p:txBody>
          <a:bodyPr/>
          <a:lstStyle/>
          <a:p>
            <a:r>
              <a:rPr lang="en-AU" noProof="0"/>
              <a:t>Thank you</a:t>
            </a:r>
          </a:p>
        </p:txBody>
      </p:sp>
      <p:sp>
        <p:nvSpPr>
          <p:cNvPr id="3" name="Subtitle 2">
            <a:extLst>
              <a:ext uri="{FF2B5EF4-FFF2-40B4-BE49-F238E27FC236}">
                <a16:creationId xmlns:a16="http://schemas.microsoft.com/office/drawing/2014/main" id="{40216AD9-8DFE-D1F2-E19F-6CC337BFA40C}"/>
              </a:ext>
            </a:extLst>
          </p:cNvPr>
          <p:cNvSpPr>
            <a:spLocks noGrp="1"/>
          </p:cNvSpPr>
          <p:nvPr>
            <p:ph type="subTitle" idx="1"/>
          </p:nvPr>
        </p:nvSpPr>
        <p:spPr/>
        <p:txBody>
          <a:bodyPr/>
          <a:lstStyle/>
          <a:p>
            <a:r>
              <a:rPr lang="en-AU" noProof="0"/>
              <a:t>Actuaries Institute</a:t>
            </a:r>
          </a:p>
          <a:p>
            <a:r>
              <a:rPr lang="en-AU" noProof="0"/>
              <a:t>actuaries.asn.au</a:t>
            </a:r>
          </a:p>
        </p:txBody>
      </p:sp>
      <p:sp>
        <p:nvSpPr>
          <p:cNvPr id="4" name="Footer Placeholder 4">
            <a:extLst>
              <a:ext uri="{FF2B5EF4-FFF2-40B4-BE49-F238E27FC236}">
                <a16:creationId xmlns:a16="http://schemas.microsoft.com/office/drawing/2014/main" id="{18378F98-3ADB-4368-F405-BE3EFC9CF42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t>Presented at the 2025 IDSS</a:t>
            </a:r>
          </a:p>
        </p:txBody>
      </p:sp>
    </p:spTree>
    <p:extLst>
      <p:ext uri="{BB962C8B-B14F-4D97-AF65-F5344CB8AC3E}">
        <p14:creationId xmlns:p14="http://schemas.microsoft.com/office/powerpoint/2010/main" val="2451909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04131-2243-B2C0-E981-11584F0F1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B92A8-39D7-B8C5-ED2F-B10124EA7DEB}"/>
              </a:ext>
            </a:extLst>
          </p:cNvPr>
          <p:cNvSpPr>
            <a:spLocks noGrp="1"/>
          </p:cNvSpPr>
          <p:nvPr>
            <p:ph type="title"/>
          </p:nvPr>
        </p:nvSpPr>
        <p:spPr/>
        <p:txBody>
          <a:bodyPr/>
          <a:lstStyle/>
          <a:p>
            <a:r>
              <a:rPr lang="en-AU" noProof="0"/>
              <a:t>Overview of Silicosis</a:t>
            </a:r>
          </a:p>
        </p:txBody>
      </p:sp>
      <p:sp>
        <p:nvSpPr>
          <p:cNvPr id="3" name="Text Placeholder 2">
            <a:extLst>
              <a:ext uri="{FF2B5EF4-FFF2-40B4-BE49-F238E27FC236}">
                <a16:creationId xmlns:a16="http://schemas.microsoft.com/office/drawing/2014/main" id="{29897553-4466-578B-D291-002B6A244CE6}"/>
              </a:ext>
            </a:extLst>
          </p:cNvPr>
          <p:cNvSpPr>
            <a:spLocks noGrp="1"/>
          </p:cNvSpPr>
          <p:nvPr>
            <p:ph type="body" sz="quarter" idx="10"/>
          </p:nvPr>
        </p:nvSpPr>
        <p:spPr/>
        <p:txBody>
          <a:bodyPr/>
          <a:lstStyle/>
          <a:p>
            <a:r>
              <a:rPr lang="en-AU"/>
              <a:t>01</a:t>
            </a:r>
            <a:endParaRPr lang="en-AU" noProof="0"/>
          </a:p>
        </p:txBody>
      </p:sp>
      <p:sp>
        <p:nvSpPr>
          <p:cNvPr id="4" name="Footer Placeholder 4">
            <a:extLst>
              <a:ext uri="{FF2B5EF4-FFF2-40B4-BE49-F238E27FC236}">
                <a16:creationId xmlns:a16="http://schemas.microsoft.com/office/drawing/2014/main" id="{B02AB89A-979B-A210-EA39-0D29065D042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t>Presented at the 2025 IDSS</a:t>
            </a:r>
          </a:p>
        </p:txBody>
      </p:sp>
    </p:spTree>
    <p:extLst>
      <p:ext uri="{BB962C8B-B14F-4D97-AF65-F5344CB8AC3E}">
        <p14:creationId xmlns:p14="http://schemas.microsoft.com/office/powerpoint/2010/main" val="3089248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3B8B-23E5-B0AC-48A5-203A027900C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C61EAB5-2ADC-6351-F855-49C2715FED1A}"/>
              </a:ext>
            </a:extLst>
          </p:cNvPr>
          <p:cNvSpPr>
            <a:spLocks noGrp="1"/>
          </p:cNvSpPr>
          <p:nvPr>
            <p:ph type="title"/>
          </p:nvPr>
        </p:nvSpPr>
        <p:spPr>
          <a:xfrm>
            <a:off x="326848" y="288389"/>
            <a:ext cx="5718165" cy="1232435"/>
          </a:xfrm>
        </p:spPr>
        <p:txBody>
          <a:bodyPr/>
          <a:lstStyle/>
          <a:p>
            <a:r>
              <a:rPr lang="en-AU" noProof="0"/>
              <a:t>Silicosis as a disease – background</a:t>
            </a:r>
          </a:p>
        </p:txBody>
      </p:sp>
      <p:sp>
        <p:nvSpPr>
          <p:cNvPr id="4" name="Slide Number Placeholder 3">
            <a:extLst>
              <a:ext uri="{FF2B5EF4-FFF2-40B4-BE49-F238E27FC236}">
                <a16:creationId xmlns:a16="http://schemas.microsoft.com/office/drawing/2014/main" id="{79C58D9A-1457-85DF-8811-1E4386D1992A}"/>
              </a:ext>
            </a:extLst>
          </p:cNvPr>
          <p:cNvSpPr>
            <a:spLocks noGrp="1"/>
          </p:cNvSpPr>
          <p:nvPr>
            <p:ph type="sldNum" sz="quarter" idx="12"/>
          </p:nvPr>
        </p:nvSpPr>
        <p:spPr/>
        <p:txBody>
          <a:bodyPr/>
          <a:lstStyle/>
          <a:p>
            <a:fld id="{741AFF56-1126-4107-9C02-BC0EFBF16431}" type="slidenum">
              <a:rPr lang="en-AU" noProof="0" smtClean="0"/>
              <a:pPr/>
              <a:t>4</a:t>
            </a:fld>
            <a:endParaRPr lang="en-AU" noProof="0"/>
          </a:p>
        </p:txBody>
      </p:sp>
      <p:sp>
        <p:nvSpPr>
          <p:cNvPr id="2" name="Footer Placeholder 4">
            <a:extLst>
              <a:ext uri="{FF2B5EF4-FFF2-40B4-BE49-F238E27FC236}">
                <a16:creationId xmlns:a16="http://schemas.microsoft.com/office/drawing/2014/main" id="{778673B0-B09B-5FDE-68DB-024095B2D67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sp>
        <p:nvSpPr>
          <p:cNvPr id="12" name="Content Placeholder 8">
            <a:extLst>
              <a:ext uri="{FF2B5EF4-FFF2-40B4-BE49-F238E27FC236}">
                <a16:creationId xmlns:a16="http://schemas.microsoft.com/office/drawing/2014/main" id="{58E5A9CA-3C94-687F-2F5D-9E134B536AB4}"/>
              </a:ext>
            </a:extLst>
          </p:cNvPr>
          <p:cNvSpPr>
            <a:spLocks noGrp="1"/>
          </p:cNvSpPr>
          <p:nvPr>
            <p:ph idx="1"/>
          </p:nvPr>
        </p:nvSpPr>
        <p:spPr>
          <a:xfrm>
            <a:off x="352424" y="1493113"/>
            <a:ext cx="5114926" cy="4256334"/>
          </a:xfrm>
        </p:spPr>
        <p:txBody>
          <a:bodyPr/>
          <a:lstStyle/>
          <a:p>
            <a:r>
              <a:rPr lang="en-AU" b="1" noProof="0" dirty="0"/>
              <a:t>Nature of the disease</a:t>
            </a:r>
          </a:p>
          <a:p>
            <a:pPr marL="285750" lvl="1" indent="-285750">
              <a:buFont typeface="Arial" panose="020B0604020202020204" pitchFamily="34" charset="0"/>
              <a:buChar char="•"/>
            </a:pPr>
            <a:r>
              <a:rPr lang="en-AU" noProof="0" dirty="0"/>
              <a:t>Occurs after continuous exposure to respirable crystalline silica (RCS)</a:t>
            </a:r>
          </a:p>
          <a:p>
            <a:pPr marL="285750" lvl="1" indent="-285750">
              <a:buFont typeface="Arial" panose="020B0604020202020204" pitchFamily="34" charset="0"/>
              <a:buChar char="•"/>
            </a:pPr>
            <a:r>
              <a:rPr lang="en-AU" noProof="0" dirty="0"/>
              <a:t>Results in inflammation and fibrosis (scarring) of lungs</a:t>
            </a:r>
          </a:p>
          <a:p>
            <a:pPr marL="285750" lvl="1" indent="-285750">
              <a:buFont typeface="Arial" panose="020B0604020202020204" pitchFamily="34" charset="0"/>
              <a:buChar char="•"/>
            </a:pPr>
            <a:r>
              <a:rPr lang="en-AU" noProof="0" dirty="0"/>
              <a:t>Can generally be categorised into Chronic, Acute, or Accelerated silicosis</a:t>
            </a:r>
          </a:p>
          <a:p>
            <a:pPr marL="285750" lvl="1" indent="-285750">
              <a:buFont typeface="Arial" panose="020B0604020202020204" pitchFamily="34" charset="0"/>
              <a:buChar char="•"/>
            </a:pPr>
            <a:r>
              <a:rPr lang="en-AU" dirty="0"/>
              <a:t>Typical latencies of 10-30 years from exposure, but may be shorter for acute or accelerated cases</a:t>
            </a:r>
            <a:endParaRPr lang="en-AU" noProof="0" dirty="0"/>
          </a:p>
          <a:p>
            <a:r>
              <a:rPr lang="en-AU" b="1" dirty="0"/>
              <a:t>Sources of Respirable Crystalline Silica</a:t>
            </a:r>
          </a:p>
          <a:p>
            <a:pPr marL="285750" lvl="1" indent="-285750">
              <a:buFont typeface="Arial" panose="020B0604020202020204" pitchFamily="34" charset="0"/>
              <a:buChar char="•"/>
            </a:pPr>
            <a:r>
              <a:rPr lang="en-AU" dirty="0"/>
              <a:t>RCS generated from </a:t>
            </a:r>
            <a:r>
              <a:rPr lang="en-AU" b="1" dirty="0"/>
              <a:t>cutting, grinding or polishing </a:t>
            </a:r>
            <a:r>
              <a:rPr lang="en-AU" dirty="0"/>
              <a:t>crystalline silica (e.g. quartz)</a:t>
            </a:r>
          </a:p>
          <a:p>
            <a:pPr marL="285750" lvl="1" indent="-285750">
              <a:buFont typeface="Arial" panose="020B0604020202020204" pitchFamily="34" charset="0"/>
              <a:buChar char="•"/>
            </a:pPr>
            <a:r>
              <a:rPr lang="en-AU" dirty="0"/>
              <a:t>Common materials include </a:t>
            </a:r>
            <a:r>
              <a:rPr lang="en-AU" b="1" dirty="0"/>
              <a:t>sandstone</a:t>
            </a:r>
            <a:r>
              <a:rPr lang="en-AU" dirty="0"/>
              <a:t>, </a:t>
            </a:r>
            <a:r>
              <a:rPr lang="en-AU" b="1" dirty="0"/>
              <a:t>concrete</a:t>
            </a:r>
            <a:r>
              <a:rPr lang="en-AU" dirty="0"/>
              <a:t>, and </a:t>
            </a:r>
            <a:r>
              <a:rPr lang="en-AU" b="1" dirty="0"/>
              <a:t>brick</a:t>
            </a:r>
            <a:r>
              <a:rPr lang="en-AU" dirty="0"/>
              <a:t>. </a:t>
            </a:r>
          </a:p>
          <a:p>
            <a:pPr marL="285750" lvl="1" indent="-285750">
              <a:buFont typeface="Arial" panose="020B0604020202020204" pitchFamily="34" charset="0"/>
              <a:buChar char="•"/>
            </a:pPr>
            <a:r>
              <a:rPr lang="en-AU" dirty="0"/>
              <a:t>Most represented industry in NSW are </a:t>
            </a:r>
            <a:r>
              <a:rPr lang="en-AU" b="1" dirty="0"/>
              <a:t>construction</a:t>
            </a:r>
            <a:r>
              <a:rPr lang="en-AU" dirty="0"/>
              <a:t> (incl. tunnelling) and manufactured stone benchtop installation, representing &gt;60% of all cases since 2010.</a:t>
            </a:r>
          </a:p>
          <a:p>
            <a:pPr marL="285750" lvl="1" indent="-285750">
              <a:buFont typeface="Arial" panose="020B0604020202020204" pitchFamily="34" charset="0"/>
              <a:buChar char="•"/>
            </a:pPr>
            <a:r>
              <a:rPr lang="en-AU" dirty="0"/>
              <a:t>Other jurisdictions may be exposed via </a:t>
            </a:r>
            <a:r>
              <a:rPr lang="en-AU" b="1" dirty="0"/>
              <a:t>mining </a:t>
            </a:r>
            <a:r>
              <a:rPr lang="en-AU" dirty="0"/>
              <a:t>and </a:t>
            </a:r>
            <a:r>
              <a:rPr lang="en-AU" b="1" dirty="0"/>
              <a:t>manufacturing</a:t>
            </a:r>
            <a:r>
              <a:rPr lang="en-AU" dirty="0"/>
              <a:t>. </a:t>
            </a:r>
          </a:p>
          <a:p>
            <a:pPr lvl="1"/>
            <a:endParaRPr lang="en-AU" noProof="0" dirty="0"/>
          </a:p>
          <a:p>
            <a:pPr marL="285750" lvl="1" indent="-285750">
              <a:buFont typeface="Arial" panose="020B0604020202020204" pitchFamily="34" charset="0"/>
              <a:buChar char="•"/>
            </a:pPr>
            <a:endParaRPr lang="en-AU" noProof="0" dirty="0"/>
          </a:p>
        </p:txBody>
      </p:sp>
      <p:grpSp>
        <p:nvGrpSpPr>
          <p:cNvPr id="15" name="Group 14">
            <a:extLst>
              <a:ext uri="{FF2B5EF4-FFF2-40B4-BE49-F238E27FC236}">
                <a16:creationId xmlns:a16="http://schemas.microsoft.com/office/drawing/2014/main" id="{7262379F-97E1-AE26-C2F3-B27A84CB998B}"/>
              </a:ext>
            </a:extLst>
          </p:cNvPr>
          <p:cNvGrpSpPr/>
          <p:nvPr/>
        </p:nvGrpSpPr>
        <p:grpSpPr>
          <a:xfrm>
            <a:off x="5892696" y="1167215"/>
            <a:ext cx="5718166" cy="4937905"/>
            <a:chOff x="5892696" y="1167215"/>
            <a:chExt cx="5718166" cy="4937905"/>
          </a:xfrm>
        </p:grpSpPr>
        <p:grpSp>
          <p:nvGrpSpPr>
            <p:cNvPr id="9" name="Group 8">
              <a:extLst>
                <a:ext uri="{FF2B5EF4-FFF2-40B4-BE49-F238E27FC236}">
                  <a16:creationId xmlns:a16="http://schemas.microsoft.com/office/drawing/2014/main" id="{718A47C1-4797-EAB9-01D1-8941E13DB8A8}"/>
                </a:ext>
              </a:extLst>
            </p:cNvPr>
            <p:cNvGrpSpPr/>
            <p:nvPr/>
          </p:nvGrpSpPr>
          <p:grpSpPr>
            <a:xfrm>
              <a:off x="5892696" y="1167215"/>
              <a:ext cx="5718166" cy="4937905"/>
              <a:chOff x="6006996" y="1167215"/>
              <a:chExt cx="5718166" cy="4937905"/>
            </a:xfrm>
          </p:grpSpPr>
          <p:pic>
            <p:nvPicPr>
              <p:cNvPr id="5" name="Picture 4" descr="A construction site with construction equipment&#10;&#10;AI-generated content may be incorrect.">
                <a:extLst>
                  <a:ext uri="{FF2B5EF4-FFF2-40B4-BE49-F238E27FC236}">
                    <a16:creationId xmlns:a16="http://schemas.microsoft.com/office/drawing/2014/main" id="{11F704BA-87B3-C7F0-B382-139FF14D7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997" y="1167903"/>
                <a:ext cx="2918980" cy="1942624"/>
              </a:xfrm>
              <a:prstGeom prst="rect">
                <a:avLst/>
              </a:prstGeom>
              <a:ln w="57150">
                <a:solidFill>
                  <a:schemeClr val="bg1"/>
                </a:solidFill>
              </a:ln>
            </p:spPr>
          </p:pic>
          <p:pic>
            <p:nvPicPr>
              <p:cNvPr id="6" name="Picture 5" descr="A kitchen with white cabinets and gray countertops&#10;&#10;AI-generated content may be incorrect.">
                <a:extLst>
                  <a:ext uri="{FF2B5EF4-FFF2-40B4-BE49-F238E27FC236}">
                    <a16:creationId xmlns:a16="http://schemas.microsoft.com/office/drawing/2014/main" id="{B568E532-8F28-46D5-8DCE-61658BE5D6DD}"/>
                  </a:ext>
                </a:extLst>
              </p:cNvPr>
              <p:cNvPicPr>
                <a:picLocks noChangeAspect="1"/>
              </p:cNvPicPr>
              <p:nvPr/>
            </p:nvPicPr>
            <p:blipFill>
              <a:blip r:embed="rId3">
                <a:extLst>
                  <a:ext uri="{28A0092B-C50C-407E-A947-70E740481C1C}">
                    <a14:useLocalDpi xmlns:a14="http://schemas.microsoft.com/office/drawing/2010/main" val="0"/>
                  </a:ext>
                </a:extLst>
              </a:blip>
              <a:srcRect l="10280" t="29597"/>
              <a:stretch>
                <a:fillRect/>
              </a:stretch>
            </p:blipFill>
            <p:spPr>
              <a:xfrm>
                <a:off x="6006996" y="3110527"/>
                <a:ext cx="5718165" cy="2994593"/>
              </a:xfrm>
              <a:prstGeom prst="rect">
                <a:avLst/>
              </a:prstGeom>
            </p:spPr>
          </p:pic>
          <p:pic>
            <p:nvPicPr>
              <p:cNvPr id="7" name="Picture 6" descr="A blurry image of a train in a tunnel&#10;&#10;AI-generated content may be incorrect.">
                <a:extLst>
                  <a:ext uri="{FF2B5EF4-FFF2-40B4-BE49-F238E27FC236}">
                    <a16:creationId xmlns:a16="http://schemas.microsoft.com/office/drawing/2014/main" id="{3985A9FD-6480-53C2-FCF5-E2222629CEBA}"/>
                  </a:ext>
                </a:extLst>
              </p:cNvPr>
              <p:cNvPicPr>
                <a:picLocks noChangeAspect="1"/>
              </p:cNvPicPr>
              <p:nvPr/>
            </p:nvPicPr>
            <p:blipFill>
              <a:blip r:embed="rId4">
                <a:extLst>
                  <a:ext uri="{28A0092B-C50C-407E-A947-70E740481C1C}">
                    <a14:useLocalDpi xmlns:a14="http://schemas.microsoft.com/office/drawing/2010/main" val="0"/>
                  </a:ext>
                </a:extLst>
              </a:blip>
              <a:srcRect l="7995" r="11010"/>
              <a:stretch>
                <a:fillRect/>
              </a:stretch>
            </p:blipFill>
            <p:spPr>
              <a:xfrm>
                <a:off x="8925977" y="1167215"/>
                <a:ext cx="2799185" cy="1944000"/>
              </a:xfrm>
              <a:prstGeom prst="rect">
                <a:avLst/>
              </a:prstGeom>
            </p:spPr>
          </p:pic>
        </p:grpSp>
        <p:cxnSp>
          <p:nvCxnSpPr>
            <p:cNvPr id="10" name="Straight Connector 9">
              <a:extLst>
                <a:ext uri="{FF2B5EF4-FFF2-40B4-BE49-F238E27FC236}">
                  <a16:creationId xmlns:a16="http://schemas.microsoft.com/office/drawing/2014/main" id="{EAC7223A-3D58-68A2-3611-7D274D6FAF45}"/>
                </a:ext>
              </a:extLst>
            </p:cNvPr>
            <p:cNvCxnSpPr/>
            <p:nvPr/>
          </p:nvCxnSpPr>
          <p:spPr>
            <a:xfrm>
              <a:off x="5892696" y="3110527"/>
              <a:ext cx="571816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184E23-200E-264F-338A-BCF0C7CEEDD7}"/>
                </a:ext>
              </a:extLst>
            </p:cNvPr>
            <p:cNvCxnSpPr>
              <a:cxnSpLocks/>
              <a:endCxn id="6" idx="0"/>
            </p:cNvCxnSpPr>
            <p:nvPr/>
          </p:nvCxnSpPr>
          <p:spPr>
            <a:xfrm>
              <a:off x="8751779" y="1167217"/>
              <a:ext cx="0" cy="194331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919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A8D960-E008-DAF0-3F6F-B6240E13616F}"/>
              </a:ext>
            </a:extLst>
          </p:cNvPr>
          <p:cNvSpPr>
            <a:spLocks noGrp="1"/>
          </p:cNvSpPr>
          <p:nvPr>
            <p:ph type="title"/>
          </p:nvPr>
        </p:nvSpPr>
        <p:spPr>
          <a:xfrm>
            <a:off x="326848" y="288389"/>
            <a:ext cx="8740951" cy="1232435"/>
          </a:xfrm>
        </p:spPr>
        <p:txBody>
          <a:bodyPr/>
          <a:lstStyle/>
          <a:p>
            <a:r>
              <a:rPr lang="en-AU" noProof="0"/>
              <a:t>Silicosis as a disease – </a:t>
            </a:r>
            <a:r>
              <a:rPr lang="en-AU"/>
              <a:t>emerging trends and impacts</a:t>
            </a:r>
            <a:endParaRPr lang="en-AU" noProof="0"/>
          </a:p>
        </p:txBody>
      </p:sp>
      <p:sp>
        <p:nvSpPr>
          <p:cNvPr id="4" name="Slide Number Placeholder 3">
            <a:extLst>
              <a:ext uri="{FF2B5EF4-FFF2-40B4-BE49-F238E27FC236}">
                <a16:creationId xmlns:a16="http://schemas.microsoft.com/office/drawing/2014/main" id="{CF5D95C8-4C1E-4DF1-D8CF-B67783A40AE7}"/>
              </a:ext>
            </a:extLst>
          </p:cNvPr>
          <p:cNvSpPr>
            <a:spLocks noGrp="1"/>
          </p:cNvSpPr>
          <p:nvPr>
            <p:ph type="sldNum" sz="quarter" idx="12"/>
          </p:nvPr>
        </p:nvSpPr>
        <p:spPr/>
        <p:txBody>
          <a:bodyPr/>
          <a:lstStyle/>
          <a:p>
            <a:fld id="{741AFF56-1126-4107-9C02-BC0EFBF16431}" type="slidenum">
              <a:rPr lang="en-AU" noProof="0" smtClean="0"/>
              <a:pPr/>
              <a:t>5</a:t>
            </a:fld>
            <a:endParaRPr lang="en-AU" noProof="0"/>
          </a:p>
        </p:txBody>
      </p:sp>
      <p:sp>
        <p:nvSpPr>
          <p:cNvPr id="2" name="Footer Placeholder 4">
            <a:extLst>
              <a:ext uri="{FF2B5EF4-FFF2-40B4-BE49-F238E27FC236}">
                <a16:creationId xmlns:a16="http://schemas.microsoft.com/office/drawing/2014/main" id="{20A7416F-C66E-6D6F-FBC4-2A2666EECE2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sp>
        <p:nvSpPr>
          <p:cNvPr id="5" name="Content Placeholder 4">
            <a:extLst>
              <a:ext uri="{FF2B5EF4-FFF2-40B4-BE49-F238E27FC236}">
                <a16:creationId xmlns:a16="http://schemas.microsoft.com/office/drawing/2014/main" id="{37AE872F-10E7-C2AC-5EBD-6A8091C71B1B}"/>
              </a:ext>
            </a:extLst>
          </p:cNvPr>
          <p:cNvSpPr>
            <a:spLocks noGrp="1"/>
          </p:cNvSpPr>
          <p:nvPr>
            <p:ph idx="1"/>
          </p:nvPr>
        </p:nvSpPr>
        <p:spPr>
          <a:xfrm>
            <a:off x="352424" y="1166527"/>
            <a:ext cx="5133976" cy="4256334"/>
          </a:xfrm>
        </p:spPr>
        <p:txBody>
          <a:bodyPr/>
          <a:lstStyle/>
          <a:p>
            <a:r>
              <a:rPr lang="en-AU" b="1" dirty="0"/>
              <a:t>Resurgence of Silicosis</a:t>
            </a:r>
          </a:p>
          <a:p>
            <a:pPr marL="285750" lvl="1" indent="-285750">
              <a:buFont typeface="Arial" panose="020B0604020202020204" pitchFamily="34" charset="0"/>
              <a:buChar char="•"/>
            </a:pPr>
            <a:r>
              <a:rPr lang="en-AU" dirty="0"/>
              <a:t>Asbestos related diseases in decline following phasing out and eventual ban</a:t>
            </a:r>
          </a:p>
          <a:p>
            <a:pPr marL="285750" lvl="1" indent="-285750">
              <a:buFont typeface="Arial" panose="020B0604020202020204" pitchFamily="34" charset="0"/>
              <a:buChar char="•"/>
            </a:pPr>
            <a:r>
              <a:rPr lang="en-AU" dirty="0"/>
              <a:t>New silicosis exposures, primarily from tunnelling and construction resulting in younger workers being diagnosed</a:t>
            </a:r>
          </a:p>
          <a:p>
            <a:pPr marL="285750" lvl="1" indent="-285750">
              <a:buFont typeface="Arial" panose="020B0604020202020204" pitchFamily="34" charset="0"/>
              <a:buChar char="•"/>
            </a:pPr>
            <a:r>
              <a:rPr lang="en-AU" dirty="0"/>
              <a:t>Infrastructure and housing needs continue to drive demand</a:t>
            </a:r>
          </a:p>
          <a:p>
            <a:r>
              <a:rPr lang="en-AU" b="1" dirty="0"/>
              <a:t>Recent Developments in the industry</a:t>
            </a:r>
          </a:p>
          <a:p>
            <a:pPr marL="285750" lvl="1" indent="-285750">
              <a:buFont typeface="Arial" panose="020B0604020202020204" pitchFamily="34" charset="0"/>
              <a:buChar char="•"/>
            </a:pPr>
            <a:r>
              <a:rPr lang="en-GB" dirty="0"/>
              <a:t>Lowering the recommended exposure limit (REL) from 0.10 mg/m</a:t>
            </a:r>
            <a:r>
              <a:rPr lang="en-GB" baseline="30000" dirty="0"/>
              <a:t>3</a:t>
            </a:r>
            <a:r>
              <a:rPr lang="en-GB" dirty="0"/>
              <a:t> to 0.05 mg/m</a:t>
            </a:r>
            <a:r>
              <a:rPr lang="en-GB" baseline="30000" dirty="0"/>
              <a:t>3</a:t>
            </a:r>
            <a:r>
              <a:rPr lang="en-GB" dirty="0"/>
              <a:t> (over 8 hrs)</a:t>
            </a:r>
            <a:endParaRPr lang="en-AU" dirty="0"/>
          </a:p>
          <a:p>
            <a:pPr marL="285750" lvl="1" indent="-285750">
              <a:buFont typeface="Arial" panose="020B0604020202020204" pitchFamily="34" charset="0"/>
              <a:buChar char="•"/>
            </a:pPr>
            <a:r>
              <a:rPr lang="en-GB" dirty="0"/>
              <a:t>Requirements for protective equipment, such as fitted dust masks</a:t>
            </a:r>
          </a:p>
          <a:p>
            <a:pPr marL="285750" lvl="1" indent="-285750">
              <a:buFont typeface="Arial" panose="020B0604020202020204" pitchFamily="34" charset="0"/>
              <a:buChar char="•"/>
            </a:pPr>
            <a:r>
              <a:rPr lang="en-GB" dirty="0"/>
              <a:t>Dust suppression equipment, including wet cutting, ventilation, and water curtains</a:t>
            </a:r>
          </a:p>
          <a:p>
            <a:pPr marL="285750" lvl="1" indent="-285750">
              <a:buFont typeface="Arial" panose="020B0604020202020204" pitchFamily="34" charset="0"/>
              <a:buChar char="•"/>
            </a:pPr>
            <a:r>
              <a:rPr lang="en-GB" dirty="0"/>
              <a:t>Manufactured stone processing ban for materials with &gt;1% crystalline silica</a:t>
            </a:r>
          </a:p>
          <a:p>
            <a:pPr marL="285750" lvl="1" indent="-285750">
              <a:buFont typeface="Arial" panose="020B0604020202020204" pitchFamily="34" charset="0"/>
              <a:buChar char="•"/>
            </a:pPr>
            <a:r>
              <a:rPr lang="en-GB" dirty="0"/>
              <a:t>Medical advancements, including improved screening (CT scans) and early detection of the disease</a:t>
            </a:r>
          </a:p>
          <a:p>
            <a:pPr marL="285750" lvl="1" indent="-285750">
              <a:buFont typeface="Arial" panose="020B0604020202020204" pitchFamily="34" charset="0"/>
              <a:buChar char="•"/>
            </a:pPr>
            <a:r>
              <a:rPr lang="en-GB" dirty="0"/>
              <a:t>Launch of the National Silica Worker Register (1</a:t>
            </a:r>
            <a:r>
              <a:rPr lang="en-GB" baseline="30000" dirty="0"/>
              <a:t>st</a:t>
            </a:r>
            <a:r>
              <a:rPr lang="en-GB" dirty="0"/>
              <a:t> October)</a:t>
            </a:r>
          </a:p>
          <a:p>
            <a:pPr marL="285750" lvl="1" indent="-285750">
              <a:buFont typeface="Arial" panose="020B0604020202020204" pitchFamily="34" charset="0"/>
              <a:buChar char="•"/>
            </a:pPr>
            <a:r>
              <a:rPr lang="en-GB" dirty="0"/>
              <a:t>Review of the </a:t>
            </a:r>
            <a:r>
              <a:rPr lang="en-US" i="1" dirty="0"/>
              <a:t>Code of Practice for Tunnels Under Construction</a:t>
            </a:r>
            <a:r>
              <a:rPr lang="en-US" dirty="0"/>
              <a:t> </a:t>
            </a:r>
            <a:endParaRPr lang="en-AU" dirty="0"/>
          </a:p>
          <a:p>
            <a:pPr lvl="1"/>
            <a:endParaRPr lang="en-AU" dirty="0"/>
          </a:p>
        </p:txBody>
      </p:sp>
      <p:pic>
        <p:nvPicPr>
          <p:cNvPr id="21" name="Picture 20" descr="A house with a driveway and a driveway&#10;&#10;AI-generated content may be incorrect.">
            <a:extLst>
              <a:ext uri="{FF2B5EF4-FFF2-40B4-BE49-F238E27FC236}">
                <a16:creationId xmlns:a16="http://schemas.microsoft.com/office/drawing/2014/main" id="{47ED9030-5F23-9135-5035-F3AAA09E2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686" y="914131"/>
            <a:ext cx="4134529" cy="2819669"/>
          </a:xfrm>
          <a:prstGeom prst="rect">
            <a:avLst/>
          </a:prstGeom>
        </p:spPr>
      </p:pic>
      <p:pic>
        <p:nvPicPr>
          <p:cNvPr id="23" name="Picture 22" descr="A person using a circular saw&#10;&#10;AI-generated content may be incorrect.">
            <a:extLst>
              <a:ext uri="{FF2B5EF4-FFF2-40B4-BE49-F238E27FC236}">
                <a16:creationId xmlns:a16="http://schemas.microsoft.com/office/drawing/2014/main" id="{1BBC1EFE-DA3B-7BB7-A54C-A1322756C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687" y="3425373"/>
            <a:ext cx="4134528" cy="2756352"/>
          </a:xfrm>
          <a:prstGeom prst="rect">
            <a:avLst/>
          </a:prstGeom>
        </p:spPr>
      </p:pic>
    </p:spTree>
    <p:extLst>
      <p:ext uri="{BB962C8B-B14F-4D97-AF65-F5344CB8AC3E}">
        <p14:creationId xmlns:p14="http://schemas.microsoft.com/office/powerpoint/2010/main" val="381990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63EFC-21AD-C4B5-0DD8-97B9ADC1BED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55C69A5-DD54-D404-52CE-CF9F9774A9DB}"/>
              </a:ext>
            </a:extLst>
          </p:cNvPr>
          <p:cNvSpPr>
            <a:spLocks noGrp="1"/>
          </p:cNvSpPr>
          <p:nvPr>
            <p:ph type="title"/>
          </p:nvPr>
        </p:nvSpPr>
        <p:spPr>
          <a:xfrm>
            <a:off x="326848" y="288389"/>
            <a:ext cx="8740951" cy="1232435"/>
          </a:xfrm>
        </p:spPr>
        <p:txBody>
          <a:bodyPr/>
          <a:lstStyle/>
          <a:p>
            <a:r>
              <a:rPr lang="en-AU" noProof="0"/>
              <a:t>Silicosis as a disease – </a:t>
            </a:r>
            <a:r>
              <a:rPr lang="en-AU"/>
              <a:t>emerging trends and impacts</a:t>
            </a:r>
            <a:endParaRPr lang="en-AU" noProof="0"/>
          </a:p>
        </p:txBody>
      </p:sp>
      <p:sp>
        <p:nvSpPr>
          <p:cNvPr id="4" name="Slide Number Placeholder 3">
            <a:extLst>
              <a:ext uri="{FF2B5EF4-FFF2-40B4-BE49-F238E27FC236}">
                <a16:creationId xmlns:a16="http://schemas.microsoft.com/office/drawing/2014/main" id="{21B4B7A0-8C7E-87D8-A83D-2F3A1BF2C890}"/>
              </a:ext>
            </a:extLst>
          </p:cNvPr>
          <p:cNvSpPr>
            <a:spLocks noGrp="1"/>
          </p:cNvSpPr>
          <p:nvPr>
            <p:ph type="sldNum" sz="quarter" idx="12"/>
          </p:nvPr>
        </p:nvSpPr>
        <p:spPr/>
        <p:txBody>
          <a:bodyPr/>
          <a:lstStyle/>
          <a:p>
            <a:fld id="{741AFF56-1126-4107-9C02-BC0EFBF16431}" type="slidenum">
              <a:rPr lang="en-AU" noProof="0" smtClean="0"/>
              <a:pPr/>
              <a:t>6</a:t>
            </a:fld>
            <a:endParaRPr lang="en-AU" noProof="0"/>
          </a:p>
        </p:txBody>
      </p:sp>
      <p:sp>
        <p:nvSpPr>
          <p:cNvPr id="2" name="Footer Placeholder 4">
            <a:extLst>
              <a:ext uri="{FF2B5EF4-FFF2-40B4-BE49-F238E27FC236}">
                <a16:creationId xmlns:a16="http://schemas.microsoft.com/office/drawing/2014/main" id="{9BA00A25-633B-BAB4-85F6-43057DD90BD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sp>
        <p:nvSpPr>
          <p:cNvPr id="7" name="Content Placeholder 8">
            <a:extLst>
              <a:ext uri="{FF2B5EF4-FFF2-40B4-BE49-F238E27FC236}">
                <a16:creationId xmlns:a16="http://schemas.microsoft.com/office/drawing/2014/main" id="{E610F590-7620-F86F-CB2D-B56C1FF593B7}"/>
              </a:ext>
            </a:extLst>
          </p:cNvPr>
          <p:cNvSpPr txBox="1">
            <a:spLocks/>
          </p:cNvSpPr>
          <p:nvPr/>
        </p:nvSpPr>
        <p:spPr>
          <a:xfrm>
            <a:off x="326848" y="1166527"/>
            <a:ext cx="4673777" cy="425633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dirty="0"/>
              <a:t>NSW Dust Diseases Scheme</a:t>
            </a:r>
          </a:p>
          <a:p>
            <a:pPr lvl="1"/>
            <a:r>
              <a:rPr lang="en-GB" dirty="0"/>
              <a:t>The NSW Dust Diseases Care scheme (DDC) provides support to workers in the form of: </a:t>
            </a:r>
          </a:p>
          <a:p>
            <a:pPr lvl="1"/>
            <a:endParaRPr lang="en-GB" dirty="0"/>
          </a:p>
          <a:p>
            <a:pPr marL="285750" lvl="1" indent="-285750">
              <a:buFont typeface="Arial" panose="020B0604020202020204" pitchFamily="34" charset="0"/>
              <a:buChar char="•"/>
            </a:pPr>
            <a:r>
              <a:rPr lang="en-GB" dirty="0"/>
              <a:t>Fortnightly benefits payments to workers who are incapacitated for work </a:t>
            </a:r>
            <a:r>
              <a:rPr lang="en-AU" dirty="0"/>
              <a:t>(for life)</a:t>
            </a:r>
          </a:p>
          <a:p>
            <a:pPr marL="285750" lvl="1" indent="-285750">
              <a:buFont typeface="Arial" panose="020B0604020202020204" pitchFamily="34" charset="0"/>
              <a:buChar char="•"/>
            </a:pPr>
            <a:r>
              <a:rPr lang="en-GB" dirty="0"/>
              <a:t>Medical payments to workers for reasonably necessary treatment and care</a:t>
            </a:r>
          </a:p>
          <a:p>
            <a:pPr marL="285750" lvl="1" indent="-285750">
              <a:buFont typeface="Arial" panose="020B0604020202020204" pitchFamily="34" charset="0"/>
              <a:buChar char="•"/>
            </a:pPr>
            <a:r>
              <a:rPr lang="en-GB" dirty="0"/>
              <a:t>Funeral benefits</a:t>
            </a:r>
            <a:endParaRPr lang="en-AU" dirty="0"/>
          </a:p>
          <a:p>
            <a:pPr marL="285750" lvl="1" indent="-285750">
              <a:buFont typeface="Arial" panose="020B0604020202020204" pitchFamily="34" charset="0"/>
              <a:buChar char="•"/>
            </a:pPr>
            <a:r>
              <a:rPr lang="en-GB" dirty="0"/>
              <a:t>Lump sum and fortnightly benefit payments to dependants after the worker passes away</a:t>
            </a:r>
            <a:endParaRPr lang="en-AU" dirty="0"/>
          </a:p>
          <a:p>
            <a:pPr marL="285750" lvl="1" indent="-285750">
              <a:buFont typeface="Arial" panose="020B0604020202020204" pitchFamily="34" charset="0"/>
              <a:buChar char="•"/>
            </a:pPr>
            <a:endParaRPr lang="en-AU" dirty="0"/>
          </a:p>
          <a:p>
            <a:pPr lvl="1"/>
            <a:r>
              <a:rPr lang="en-GB" dirty="0"/>
              <a:t>The costs of providing life-long care and support to workers is estimated to range from</a:t>
            </a:r>
            <a:r>
              <a:rPr lang="en-GB" b="1" dirty="0"/>
              <a:t> $400k to $700k </a:t>
            </a:r>
            <a:r>
              <a:rPr lang="en-GB" dirty="0"/>
              <a:t>(inflated and discounted to present value) per claim, not accounting for lost productivity. </a:t>
            </a:r>
            <a:endParaRPr lang="en-AU" dirty="0"/>
          </a:p>
        </p:txBody>
      </p:sp>
      <p:sp>
        <p:nvSpPr>
          <p:cNvPr id="9" name="Content Placeholder 9">
            <a:extLst>
              <a:ext uri="{FF2B5EF4-FFF2-40B4-BE49-F238E27FC236}">
                <a16:creationId xmlns:a16="http://schemas.microsoft.com/office/drawing/2014/main" id="{9E015AEC-2FFB-1EE3-6164-E42A8C7B493E}"/>
              </a:ext>
            </a:extLst>
          </p:cNvPr>
          <p:cNvSpPr>
            <a:spLocks noGrp="1"/>
          </p:cNvSpPr>
          <p:nvPr>
            <p:ph idx="13"/>
          </p:nvPr>
        </p:nvSpPr>
        <p:spPr>
          <a:xfrm>
            <a:off x="5486400" y="1166527"/>
            <a:ext cx="5400675" cy="4256334"/>
          </a:xfrm>
        </p:spPr>
        <p:txBody>
          <a:bodyPr/>
          <a:lstStyle/>
          <a:p>
            <a:r>
              <a:rPr lang="en-AU" b="1" noProof="0" dirty="0"/>
              <a:t>Other Considerations</a:t>
            </a:r>
          </a:p>
          <a:p>
            <a:pPr marL="285750" lvl="1" indent="-285750">
              <a:buFont typeface="Arial" panose="020B0604020202020204" pitchFamily="34" charset="0"/>
              <a:buChar char="•"/>
            </a:pPr>
            <a:r>
              <a:rPr lang="en-GB" dirty="0"/>
              <a:t>Non-financial cost of providing care and support to permanently disabled workers, including impact on social life, family, and friends</a:t>
            </a:r>
          </a:p>
          <a:p>
            <a:pPr marL="285750" lvl="1" indent="-285750">
              <a:buFont typeface="Arial" panose="020B0604020202020204" pitchFamily="34" charset="0"/>
              <a:buChar char="•"/>
            </a:pPr>
            <a:r>
              <a:rPr lang="en-GB" dirty="0"/>
              <a:t>Higher mortality for workers affected by silicosis</a:t>
            </a:r>
            <a:endParaRPr lang="en-AU" dirty="0"/>
          </a:p>
          <a:p>
            <a:pPr marL="285750" lvl="1" indent="-285750">
              <a:buFont typeface="Arial" panose="020B0604020202020204" pitchFamily="34" charset="0"/>
              <a:buChar char="•"/>
            </a:pPr>
            <a:r>
              <a:rPr lang="en-GB" dirty="0"/>
              <a:t>Lost productivity from workers who are no longer able to perform at their previous capacity due to their disability</a:t>
            </a:r>
          </a:p>
          <a:p>
            <a:pPr marL="285750" lvl="1" indent="-285750">
              <a:buFont typeface="Arial" panose="020B0604020202020204" pitchFamily="34" charset="0"/>
              <a:buChar char="•"/>
            </a:pPr>
            <a:r>
              <a:rPr lang="en-GB" noProof="0" dirty="0"/>
              <a:t>Changes to age distributions, as </a:t>
            </a:r>
            <a:r>
              <a:rPr lang="en-GB" dirty="0"/>
              <a:t>newly exposed workers tend to be younger, and may have different needs to older workers near retirement. </a:t>
            </a:r>
            <a:endParaRPr lang="en-AU" dirty="0"/>
          </a:p>
          <a:p>
            <a:pPr marL="285750" lvl="1" indent="-285750">
              <a:buFont typeface="Arial" panose="020B0604020202020204" pitchFamily="34" charset="0"/>
              <a:buChar char="•"/>
            </a:pPr>
            <a:r>
              <a:rPr lang="en-GB" dirty="0"/>
              <a:t>Disproportionate impacts on CALD communities due to the demographic of exposed workers</a:t>
            </a:r>
          </a:p>
        </p:txBody>
      </p:sp>
    </p:spTree>
    <p:extLst>
      <p:ext uri="{BB962C8B-B14F-4D97-AF65-F5344CB8AC3E}">
        <p14:creationId xmlns:p14="http://schemas.microsoft.com/office/powerpoint/2010/main" val="3806702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7775E-A11D-C8EE-79BD-38570992E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660DA-E255-BC76-BC30-BA635825BE07}"/>
              </a:ext>
            </a:extLst>
          </p:cNvPr>
          <p:cNvSpPr>
            <a:spLocks noGrp="1"/>
          </p:cNvSpPr>
          <p:nvPr>
            <p:ph type="title"/>
          </p:nvPr>
        </p:nvSpPr>
        <p:spPr/>
        <p:txBody>
          <a:bodyPr/>
          <a:lstStyle/>
          <a:p>
            <a:r>
              <a:rPr lang="en-AU" noProof="0"/>
              <a:t>Future Disease Incidence</a:t>
            </a:r>
          </a:p>
        </p:txBody>
      </p:sp>
      <p:sp>
        <p:nvSpPr>
          <p:cNvPr id="3" name="Text Placeholder 2">
            <a:extLst>
              <a:ext uri="{FF2B5EF4-FFF2-40B4-BE49-F238E27FC236}">
                <a16:creationId xmlns:a16="http://schemas.microsoft.com/office/drawing/2014/main" id="{1723CF54-C3C1-7E19-0957-4FDC8229212A}"/>
              </a:ext>
            </a:extLst>
          </p:cNvPr>
          <p:cNvSpPr>
            <a:spLocks noGrp="1"/>
          </p:cNvSpPr>
          <p:nvPr>
            <p:ph type="body" sz="quarter" idx="10"/>
          </p:nvPr>
        </p:nvSpPr>
        <p:spPr/>
        <p:txBody>
          <a:bodyPr/>
          <a:lstStyle/>
          <a:p>
            <a:r>
              <a:rPr lang="en-AU" noProof="0"/>
              <a:t>02</a:t>
            </a:r>
          </a:p>
        </p:txBody>
      </p:sp>
      <p:sp>
        <p:nvSpPr>
          <p:cNvPr id="4" name="Footer Placeholder 4">
            <a:extLst>
              <a:ext uri="{FF2B5EF4-FFF2-40B4-BE49-F238E27FC236}">
                <a16:creationId xmlns:a16="http://schemas.microsoft.com/office/drawing/2014/main" id="{CE212814-E665-23E6-4F31-98A32D87246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t>Presented at the 2025 IDSS</a:t>
            </a:r>
          </a:p>
        </p:txBody>
      </p:sp>
    </p:spTree>
    <p:extLst>
      <p:ext uri="{BB962C8B-B14F-4D97-AF65-F5344CB8AC3E}">
        <p14:creationId xmlns:p14="http://schemas.microsoft.com/office/powerpoint/2010/main" val="771572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62E0-F0B8-37BB-9EF3-3351D0ABF0E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962B6B3-3AE5-D2A0-DD34-95947945F0AB}"/>
              </a:ext>
            </a:extLst>
          </p:cNvPr>
          <p:cNvSpPr>
            <a:spLocks noGrp="1"/>
          </p:cNvSpPr>
          <p:nvPr>
            <p:ph type="title"/>
          </p:nvPr>
        </p:nvSpPr>
        <p:spPr/>
        <p:txBody>
          <a:bodyPr/>
          <a:lstStyle/>
          <a:p>
            <a:r>
              <a:rPr lang="en-AU" noProof="0"/>
              <a:t>Model Overview</a:t>
            </a:r>
          </a:p>
        </p:txBody>
      </p:sp>
      <p:sp>
        <p:nvSpPr>
          <p:cNvPr id="9" name="Content Placeholder 8">
            <a:extLst>
              <a:ext uri="{FF2B5EF4-FFF2-40B4-BE49-F238E27FC236}">
                <a16:creationId xmlns:a16="http://schemas.microsoft.com/office/drawing/2014/main" id="{8DA3A93F-51A2-2A1F-8223-76F02BFA071B}"/>
              </a:ext>
            </a:extLst>
          </p:cNvPr>
          <p:cNvSpPr>
            <a:spLocks noGrp="1"/>
          </p:cNvSpPr>
          <p:nvPr>
            <p:ph idx="1"/>
          </p:nvPr>
        </p:nvSpPr>
        <p:spPr>
          <a:xfrm>
            <a:off x="326848" y="1082565"/>
            <a:ext cx="2360368" cy="4431827"/>
          </a:xfrm>
        </p:spPr>
        <p:txBody>
          <a:bodyPr/>
          <a:lstStyle/>
          <a:p>
            <a:r>
              <a:rPr lang="en-AU" b="1" noProof="0" dirty="0"/>
              <a:t>Key Model Components</a:t>
            </a:r>
          </a:p>
          <a:p>
            <a:pPr marL="285750" lvl="1" indent="-285750">
              <a:buFont typeface="Arial" panose="020B0604020202020204" pitchFamily="34" charset="0"/>
              <a:buChar char="•"/>
            </a:pPr>
            <a:r>
              <a:rPr lang="en-GB" dirty="0"/>
              <a:t>Appropriate proxy for the number of workers potentially exposed to RCS</a:t>
            </a:r>
          </a:p>
          <a:p>
            <a:pPr marL="285750" lvl="1" indent="-285750">
              <a:buFont typeface="Arial" panose="020B0604020202020204" pitchFamily="34" charset="0"/>
              <a:buChar char="•"/>
            </a:pPr>
            <a:r>
              <a:rPr lang="en-GB" dirty="0"/>
              <a:t>Risk weighting to estimate the number of future claimants</a:t>
            </a:r>
          </a:p>
          <a:p>
            <a:pPr marL="285750" lvl="1" indent="-285750">
              <a:buFont typeface="Arial" panose="020B0604020202020204" pitchFamily="34" charset="0"/>
              <a:buChar char="•"/>
            </a:pPr>
            <a:r>
              <a:rPr lang="en-GB" dirty="0"/>
              <a:t>Disease latency distributions to predict when workers will start receiving benefit payments</a:t>
            </a:r>
          </a:p>
          <a:p>
            <a:pPr marL="285750" lvl="1" indent="-285750">
              <a:buFont typeface="Arial" panose="020B0604020202020204" pitchFamily="34" charset="0"/>
              <a:buChar char="•"/>
            </a:pPr>
            <a:r>
              <a:rPr lang="en-GB" dirty="0"/>
              <a:t>Age distribution to predict the age of a claimant</a:t>
            </a:r>
          </a:p>
          <a:p>
            <a:pPr marL="285750" lvl="1" indent="-285750">
              <a:buFont typeface="Arial" panose="020B0604020202020204" pitchFamily="34" charset="0"/>
              <a:buChar char="•"/>
            </a:pPr>
            <a:r>
              <a:rPr lang="en-GB" dirty="0"/>
              <a:t>Allocation of future claimants to appropriate cohorts</a:t>
            </a:r>
            <a:endParaRPr lang="en-AU" dirty="0"/>
          </a:p>
          <a:p>
            <a:pPr marL="285750" lvl="1" indent="-285750">
              <a:buFont typeface="Arial" panose="020B0604020202020204" pitchFamily="34" charset="0"/>
              <a:buChar char="•"/>
            </a:pPr>
            <a:endParaRPr lang="en-AU" dirty="0"/>
          </a:p>
          <a:p>
            <a:pPr marL="285750" lvl="1" indent="-285750">
              <a:buFont typeface="Arial" panose="020B0604020202020204" pitchFamily="34" charset="0"/>
              <a:buChar char="•"/>
            </a:pPr>
            <a:endParaRPr lang="en-AU" noProof="0" dirty="0"/>
          </a:p>
        </p:txBody>
      </p:sp>
      <p:sp>
        <p:nvSpPr>
          <p:cNvPr id="4" name="Slide Number Placeholder 3">
            <a:extLst>
              <a:ext uri="{FF2B5EF4-FFF2-40B4-BE49-F238E27FC236}">
                <a16:creationId xmlns:a16="http://schemas.microsoft.com/office/drawing/2014/main" id="{7CA80715-CC6A-C0E7-D220-988657378029}"/>
              </a:ext>
            </a:extLst>
          </p:cNvPr>
          <p:cNvSpPr>
            <a:spLocks noGrp="1"/>
          </p:cNvSpPr>
          <p:nvPr>
            <p:ph type="sldNum" sz="quarter" idx="12"/>
          </p:nvPr>
        </p:nvSpPr>
        <p:spPr/>
        <p:txBody>
          <a:bodyPr/>
          <a:lstStyle/>
          <a:p>
            <a:fld id="{741AFF56-1126-4107-9C02-BC0EFBF16431}" type="slidenum">
              <a:rPr lang="en-AU" noProof="0" smtClean="0"/>
              <a:pPr/>
              <a:t>8</a:t>
            </a:fld>
            <a:endParaRPr lang="en-AU" noProof="0"/>
          </a:p>
        </p:txBody>
      </p:sp>
      <p:sp>
        <p:nvSpPr>
          <p:cNvPr id="2" name="Footer Placeholder 4">
            <a:extLst>
              <a:ext uri="{FF2B5EF4-FFF2-40B4-BE49-F238E27FC236}">
                <a16:creationId xmlns:a16="http://schemas.microsoft.com/office/drawing/2014/main" id="{917121C4-9DCC-3321-10F8-E8B5B50988F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solidFill>
                  <a:schemeClr val="tx1"/>
                </a:solidFill>
              </a:rPr>
              <a:t>Presented at the 2025 IDSS</a:t>
            </a:r>
          </a:p>
        </p:txBody>
      </p:sp>
      <p:grpSp>
        <p:nvGrpSpPr>
          <p:cNvPr id="6" name="Group 5">
            <a:extLst>
              <a:ext uri="{FF2B5EF4-FFF2-40B4-BE49-F238E27FC236}">
                <a16:creationId xmlns:a16="http://schemas.microsoft.com/office/drawing/2014/main" id="{B5F0E5FD-15C3-F972-9AB0-EF2F50BFF750}"/>
              </a:ext>
            </a:extLst>
          </p:cNvPr>
          <p:cNvGrpSpPr/>
          <p:nvPr/>
        </p:nvGrpSpPr>
        <p:grpSpPr>
          <a:xfrm>
            <a:off x="3125756" y="1115080"/>
            <a:ext cx="8566948" cy="4211801"/>
            <a:chOff x="3125756" y="1115080"/>
            <a:chExt cx="8566948" cy="4211801"/>
          </a:xfrm>
        </p:grpSpPr>
        <p:pic>
          <p:nvPicPr>
            <p:cNvPr id="3" name="Picture 2">
              <a:extLst>
                <a:ext uri="{FF2B5EF4-FFF2-40B4-BE49-F238E27FC236}">
                  <a16:creationId xmlns:a16="http://schemas.microsoft.com/office/drawing/2014/main" id="{55DD045C-D24D-8397-A6FA-038A8C09B1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5756" y="1115080"/>
              <a:ext cx="8566948" cy="4211801"/>
            </a:xfrm>
            <a:prstGeom prst="rect">
              <a:avLst/>
            </a:prstGeom>
            <a:noFill/>
            <a:ln>
              <a:noFill/>
            </a:ln>
          </p:spPr>
        </p:pic>
        <p:sp>
          <p:nvSpPr>
            <p:cNvPr id="5" name="TextBox 4">
              <a:extLst>
                <a:ext uri="{FF2B5EF4-FFF2-40B4-BE49-F238E27FC236}">
                  <a16:creationId xmlns:a16="http://schemas.microsoft.com/office/drawing/2014/main" id="{1B45813E-FC1A-4D55-EFAF-E88731356E6C}"/>
                </a:ext>
              </a:extLst>
            </p:cNvPr>
            <p:cNvSpPr txBox="1"/>
            <p:nvPr/>
          </p:nvSpPr>
          <p:spPr>
            <a:xfrm>
              <a:off x="7828381" y="4562669"/>
              <a:ext cx="1324947" cy="276999"/>
            </a:xfrm>
            <a:prstGeom prst="rect">
              <a:avLst/>
            </a:prstGeom>
            <a:solidFill>
              <a:srgbClr val="EAC7F1"/>
            </a:solidFill>
          </p:spPr>
          <p:txBody>
            <a:bodyPr wrap="square" rtlCol="0">
              <a:spAutoFit/>
            </a:bodyPr>
            <a:lstStyle/>
            <a:p>
              <a:r>
                <a:rPr lang="en-AU" sz="1200"/>
                <a:t>Future 1% Awards</a:t>
              </a:r>
            </a:p>
          </p:txBody>
        </p:sp>
      </p:grpSp>
    </p:spTree>
    <p:extLst>
      <p:ext uri="{BB962C8B-B14F-4D97-AF65-F5344CB8AC3E}">
        <p14:creationId xmlns:p14="http://schemas.microsoft.com/office/powerpoint/2010/main" val="2740064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AE28B-2CBD-91CA-4ADE-7CE956939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D41DD-7430-6623-484B-D9421A7E8343}"/>
              </a:ext>
            </a:extLst>
          </p:cNvPr>
          <p:cNvSpPr>
            <a:spLocks noGrp="1"/>
          </p:cNvSpPr>
          <p:nvPr>
            <p:ph type="title"/>
          </p:nvPr>
        </p:nvSpPr>
        <p:spPr/>
        <p:txBody>
          <a:bodyPr/>
          <a:lstStyle/>
          <a:p>
            <a:r>
              <a:rPr lang="en-AU" noProof="0"/>
              <a:t>Ultimate Claim Numbers</a:t>
            </a:r>
          </a:p>
        </p:txBody>
      </p:sp>
      <p:sp>
        <p:nvSpPr>
          <p:cNvPr id="3" name="Text Placeholder 2">
            <a:extLst>
              <a:ext uri="{FF2B5EF4-FFF2-40B4-BE49-F238E27FC236}">
                <a16:creationId xmlns:a16="http://schemas.microsoft.com/office/drawing/2014/main" id="{8A1681AF-5191-2E83-CB18-F67DEA40C97B}"/>
              </a:ext>
            </a:extLst>
          </p:cNvPr>
          <p:cNvSpPr>
            <a:spLocks noGrp="1"/>
          </p:cNvSpPr>
          <p:nvPr>
            <p:ph type="body" sz="quarter" idx="10"/>
          </p:nvPr>
        </p:nvSpPr>
        <p:spPr/>
        <p:txBody>
          <a:bodyPr/>
          <a:lstStyle/>
          <a:p>
            <a:r>
              <a:rPr lang="en-AU" noProof="0"/>
              <a:t>03</a:t>
            </a:r>
          </a:p>
        </p:txBody>
      </p:sp>
      <p:sp>
        <p:nvSpPr>
          <p:cNvPr id="4" name="Footer Placeholder 4">
            <a:extLst>
              <a:ext uri="{FF2B5EF4-FFF2-40B4-BE49-F238E27FC236}">
                <a16:creationId xmlns:a16="http://schemas.microsoft.com/office/drawing/2014/main" id="{E35D2B16-F830-95FD-90B6-A65C2D18A82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AU" noProof="0"/>
              <a:t>Presented at the 2025 IDSS</a:t>
            </a:r>
          </a:p>
        </p:txBody>
      </p:sp>
    </p:spTree>
    <p:extLst>
      <p:ext uri="{BB962C8B-B14F-4D97-AF65-F5344CB8AC3E}">
        <p14:creationId xmlns:p14="http://schemas.microsoft.com/office/powerpoint/2010/main" val="279287719"/>
      </p:ext>
    </p:extLst>
  </p:cSld>
  <p:clrMapOvr>
    <a:masterClrMapping/>
  </p:clrMapOvr>
</p:sld>
</file>

<file path=ppt/theme/theme1.xml><?xml version="1.0" encoding="utf-8"?>
<a:theme xmlns:a="http://schemas.openxmlformats.org/drawingml/2006/main" name="Office Theme">
  <a:themeElements>
    <a:clrScheme name="Actuaries">
      <a:dk1>
        <a:srgbClr val="000000"/>
      </a:dk1>
      <a:lt1>
        <a:srgbClr val="FFFFFF"/>
      </a:lt1>
      <a:dk2>
        <a:srgbClr val="323232"/>
      </a:dk2>
      <a:lt2>
        <a:srgbClr val="EBEBEB"/>
      </a:lt2>
      <a:accent1>
        <a:srgbClr val="3C69FF"/>
      </a:accent1>
      <a:accent2>
        <a:srgbClr val="313131"/>
      </a:accent2>
      <a:accent3>
        <a:srgbClr val="5B5B5B"/>
      </a:accent3>
      <a:accent4>
        <a:srgbClr val="838484"/>
      </a:accent4>
      <a:accent5>
        <a:srgbClr val="ADADAD"/>
      </a:accent5>
      <a:accent6>
        <a:srgbClr val="D6D6D6"/>
      </a:accent6>
      <a:hlink>
        <a:srgbClr val="0563C1"/>
      </a:hlink>
      <a:folHlink>
        <a:srgbClr val="954F72"/>
      </a:folHlink>
    </a:clrScheme>
    <a:fontScheme name="Actuaries">
      <a:majorFont>
        <a:latin typeface="ABC Oracle"/>
        <a:ea typeface=""/>
        <a:cs typeface=""/>
      </a:majorFont>
      <a:minorFont>
        <a:latin typeface="ABC Orac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MS Document" ma:contentTypeID="0x0101005B474B5874136940B1FCFFA385B6F80C00B91DFC3462D36342B5E9C63B1B6AF453" ma:contentTypeVersion="208" ma:contentTypeDescription="" ma:contentTypeScope="" ma:versionID="bad0d07f1b6e8c1b79345029eaf745f9">
  <xsd:schema xmlns:xsd="http://www.w3.org/2001/XMLSchema" xmlns:xs="http://www.w3.org/2001/XMLSchema" xmlns:p="http://schemas.microsoft.com/office/2006/metadata/properties" xmlns:ns1="http://schemas.microsoft.com/sharepoint/v3" xmlns:ns2="b9043e53-a078-4fe1-9a97-1dc890974721" xmlns:ns3="http://schemas.microsoft.com/sharepoint/v3/fields" xmlns:ns4="7c09f450-3099-4ab0-9797-308ed8a26daf" xmlns:ns5="7b3e9424-693f-4334-9dc1-37abbe098301" targetNamespace="http://schemas.microsoft.com/office/2006/metadata/properties" ma:root="true" ma:fieldsID="ada8bf7435599ade032303e531caa99a" ns1:_="" ns2:_="" ns3:_="" ns4:_="" ns5:_="">
    <xsd:import namespace="http://schemas.microsoft.com/sharepoint/v3"/>
    <xsd:import namespace="b9043e53-a078-4fe1-9a97-1dc890974721"/>
    <xsd:import namespace="http://schemas.microsoft.com/sharepoint/v3/fields"/>
    <xsd:import namespace="7c09f450-3099-4ab0-9797-308ed8a26daf"/>
    <xsd:import namespace="7b3e9424-693f-4334-9dc1-37abbe098301"/>
    <xsd:element name="properties">
      <xsd:complexType>
        <xsd:sequence>
          <xsd:element name="documentManagement">
            <xsd:complexType>
              <xsd:all>
                <xsd:element ref="ns1:_ExtendedDescription" minOccurs="0"/>
                <xsd:element ref="ns2:CMS_x0020_Document_x0020_ID" minOccurs="0"/>
                <xsd:element ref="ns2:Created-Date" minOccurs="0"/>
                <xsd:element ref="ns2:CPD" minOccurs="0"/>
                <xsd:element ref="ns2:External-link" minOccurs="0"/>
                <xsd:element ref="ns2:Membership" minOccurs="0"/>
                <xsd:element ref="ns2:No_x0020_Web_x0020_Index" minOccurs="0"/>
                <xsd:element ref="ns4:_dlc_DocIdUrl" minOccurs="0"/>
                <xsd:element ref="ns2:Start_x0020_publishing" minOccurs="0"/>
                <xsd:element ref="ns2:Level" minOccurs="0"/>
                <xsd:element ref="ns2:Age_x0020_Group" minOccurs="0"/>
                <xsd:element ref="ns2:Availability" minOccurs="0"/>
                <xsd:element ref="ns2:Stop_x0020_publishing" minOccurs="0"/>
                <xsd:element ref="ns2:Source_x0020_Document_x0020_ID" minOccurs="0"/>
                <xsd:element ref="ns2:new-release-expiry" minOccurs="0"/>
                <xsd:element ref="ns2:Region" minOccurs="0"/>
                <xsd:element ref="ns2:DMS_Type" minOccurs="0"/>
                <xsd:element ref="ns2:ifb2a14d9ef14379a3042bde0b0232b7" minOccurs="0"/>
                <xsd:element ref="ns2:na442cf9b07645d39bff0c316c917a88" minOccurs="0"/>
                <xsd:element ref="ns2:g6881e4ce23a4b13a21acda1c762ef3b" minOccurs="0"/>
                <xsd:element ref="ns2:c245b723492e46feb8c242c474f81c06" minOccurs="0"/>
                <xsd:element ref="ns2:TaxCatchAll" minOccurs="0"/>
                <xsd:element ref="ns2:TaxCatchAllLabel" minOccurs="0"/>
                <xsd:element ref="ns2:a1da6ed942364e6aa931c032ae078b9a" minOccurs="0"/>
                <xsd:element ref="ns2:lbd57a3197f24a75a016012f8260598a" minOccurs="0"/>
                <xsd:element ref="ns2:Published" minOccurs="0"/>
                <xsd:element ref="ns4:_dlc_DocId" minOccurs="0"/>
                <xsd:element ref="ns3:wic_System_Copyright" minOccurs="0"/>
                <xsd:element ref="ns4:_dlc_DocIdPersistId" minOccurs="0"/>
                <xsd:element ref="ns5:Lastupdated"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 nillable="true" ma:displayName="Description" ma:description="DMS Description" ma:format="Dropdown" ma:internalName="_Extended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43e53-a078-4fe1-9a97-1dc890974721" elementFormDefault="qualified">
    <xsd:import namespace="http://schemas.microsoft.com/office/2006/documentManagement/types"/>
    <xsd:import namespace="http://schemas.microsoft.com/office/infopath/2007/PartnerControls"/>
    <xsd:element name="CMS_x0020_Document_x0020_ID" ma:index="3" nillable="true" ma:displayName="CMS Document ID" ma:description="ID of the document in CMS" ma:internalName="CMS_x0020_Document_x0020_ID" ma:readOnly="false">
      <xsd:simpleType>
        <xsd:restriction base="dms:Text">
          <xsd:maxLength value="255"/>
        </xsd:restriction>
      </xsd:simpleType>
    </xsd:element>
    <xsd:element name="Created-Date" ma:index="4" nillable="true" ma:displayName="Created-Date" ma:format="DateOnly" ma:internalName="Created_x002d_Date" ma:readOnly="false">
      <xsd:simpleType>
        <xsd:restriction base="dms:DateTime"/>
      </xsd:simpleType>
    </xsd:element>
    <xsd:element name="CPD" ma:index="6" nillable="true" ma:displayName="CPD" ma:decimals="2" ma:internalName="CPD" ma:readOnly="false">
      <xsd:simpleType>
        <xsd:restriction base="dms:Number"/>
      </xsd:simpleType>
    </xsd:element>
    <xsd:element name="External-link" ma:index="13" nillable="true" ma:displayName="External-link" ma:internalName="External_x002d_link" ma:readOnly="false">
      <xsd:simpleType>
        <xsd:restriction base="dms:Text">
          <xsd:maxLength value="255"/>
        </xsd:restriction>
      </xsd:simpleType>
    </xsd:element>
    <xsd:element name="Membership" ma:index="14" nillable="true" ma:displayName="Membership" ma:internalName="Membership" ma:readOnly="false">
      <xsd:simpleType>
        <xsd:restriction base="dms:Text">
          <xsd:maxLength value="255"/>
        </xsd:restriction>
      </xsd:simpleType>
    </xsd:element>
    <xsd:element name="No_x0020_Web_x0020_Index" ma:index="15" nillable="true" ma:displayName="No Web Index" ma:default="0" ma:internalName="No_x0020_Web_x0020_Index" ma:readOnly="false">
      <xsd:simpleType>
        <xsd:restriction base="dms:Boolean"/>
      </xsd:simpleType>
    </xsd:element>
    <xsd:element name="Start_x0020_publishing" ma:index="17" nillable="true" ma:displayName="Start publishing" ma:format="DateOnly" ma:hidden="true" ma:internalName="Start_x0020_publishing" ma:readOnly="false">
      <xsd:simpleType>
        <xsd:restriction base="dms:DateTime"/>
      </xsd:simpleType>
    </xsd:element>
    <xsd:element name="Level" ma:index="18" nillable="true" ma:displayName="Level" ma:hidden="true" ma:internalName="Level" ma:readOnly="false">
      <xsd:simpleType>
        <xsd:restriction base="dms:Text">
          <xsd:maxLength value="255"/>
        </xsd:restriction>
      </xsd:simpleType>
    </xsd:element>
    <xsd:element name="Age_x0020_Group" ma:index="19" nillable="true" ma:displayName="Age Group" ma:format="Dropdown" ma:hidden="true" ma:internalName="Age_x0020_Group" ma:readOnly="false">
      <xsd:simpleType>
        <xsd:restriction base="dms:Text">
          <xsd:maxLength value="255"/>
        </xsd:restriction>
      </xsd:simpleType>
    </xsd:element>
    <xsd:element name="Availability" ma:index="20" nillable="true" ma:displayName="Availability" ma:hidden="true" ma:internalName="Availability" ma:readOnly="false">
      <xsd:simpleType>
        <xsd:restriction base="dms:Text">
          <xsd:maxLength value="255"/>
        </xsd:restriction>
      </xsd:simpleType>
    </xsd:element>
    <xsd:element name="Stop_x0020_publishing" ma:index="21" nillable="true" ma:displayName="Stop publishing" ma:format="DateOnly" ma:hidden="true" ma:internalName="Stop_x0020_publishing" ma:readOnly="false">
      <xsd:simpleType>
        <xsd:restriction base="dms:DateTime"/>
      </xsd:simpleType>
    </xsd:element>
    <xsd:element name="Source_x0020_Document_x0020_ID" ma:index="22" nillable="true" ma:displayName="Source Document ID" ma:description="ID of the document in the Team Sites" ma:hidden="true" ma:internalName="Source_x0020_Document_x0020_ID" ma:readOnly="false">
      <xsd:simpleType>
        <xsd:restriction base="dms:Text">
          <xsd:maxLength value="255"/>
        </xsd:restriction>
      </xsd:simpleType>
    </xsd:element>
    <xsd:element name="new-release-expiry" ma:index="23" nillable="true" ma:displayName="new-release-expiry" ma:format="DateOnly" ma:hidden="true" ma:internalName="new_x002d_release_x002d_expiry" ma:readOnly="false">
      <xsd:simpleType>
        <xsd:restriction base="dms:DateTime"/>
      </xsd:simpleType>
    </xsd:element>
    <xsd:element name="Region" ma:index="24" nillable="true" ma:displayName="Region" ma:hidden="true" ma:internalName="Region" ma:readOnly="false">
      <xsd:simpleType>
        <xsd:restriction base="dms:Text">
          <xsd:maxLength value="255"/>
        </xsd:restriction>
      </xsd:simpleType>
    </xsd:element>
    <xsd:element name="DMS_Type" ma:index="25" nillable="true" ma:displayName="DMS_Type" ma:hidden="true" ma:internalName="DMS_Type" ma:readOnly="false">
      <xsd:simpleType>
        <xsd:restriction base="dms:Text">
          <xsd:maxLength value="255"/>
        </xsd:restriction>
      </xsd:simpleType>
    </xsd:element>
    <xsd:element name="ifb2a14d9ef14379a3042bde0b0232b7" ma:index="26" nillable="true" ma:taxonomy="true" ma:internalName="ifb2a14d9ef14379a3042bde0b0232b7" ma:taxonomyFieldName="Prototype_Content_Types" ma:displayName="Content_Types" ma:readOnly="false" ma:default="" ma:fieldId="{2fb2a14d-9ef1-4379-a304-2bde0b0232b7}" ma:sspId="599de3cb-4d49-453d-b800-5d7115dc628a" ma:termSetId="8bf43160-4240-4a14-b9c4-81e260e50208" ma:anchorId="00000000-0000-0000-0000-000000000000" ma:open="false" ma:isKeyword="false">
      <xsd:complexType>
        <xsd:sequence>
          <xsd:element ref="pc:Terms" minOccurs="0" maxOccurs="1"/>
        </xsd:sequence>
      </xsd:complexType>
    </xsd:element>
    <xsd:element name="na442cf9b07645d39bff0c316c917a88" ma:index="28" nillable="true" ma:taxonomy="true" ma:internalName="na442cf9b07645d39bff0c316c917a88" ma:taxonomyFieldName="Prototype_Education_Programs" ma:displayName="Qualifications_and_Lifelong_Learning" ma:readOnly="false" ma:default="" ma:fieldId="{7a442cf9-b076-45d3-9bff-0c316c917a88}" ma:taxonomyMulti="true" ma:sspId="599de3cb-4d49-453d-b800-5d7115dc628a" ma:termSetId="03d00ede-6ba3-415f-b99e-a9b924b20c9b" ma:anchorId="00000000-0000-0000-0000-000000000000" ma:open="false" ma:isKeyword="false">
      <xsd:complexType>
        <xsd:sequence>
          <xsd:element ref="pc:Terms" minOccurs="0" maxOccurs="1"/>
        </xsd:sequence>
      </xsd:complexType>
    </xsd:element>
    <xsd:element name="g6881e4ce23a4b13a21acda1c762ef3b" ma:index="30" nillable="true" ma:taxonomy="true" ma:internalName="g6881e4ce23a4b13a21acda1c762ef3b" ma:taxonomyFieldName="Prototype_Event_Types" ma:displayName="Event_Types" ma:readOnly="false" ma:default="" ma:fieldId="{06881e4c-e23a-4b13-a21a-cda1c762ef3b}" ma:sspId="599de3cb-4d49-453d-b800-5d7115dc628a" ma:termSetId="c11d6ec0-8d82-4edb-a7c3-61e9562d4773" ma:anchorId="00000000-0000-0000-0000-000000000000" ma:open="false" ma:isKeyword="false">
      <xsd:complexType>
        <xsd:sequence>
          <xsd:element ref="pc:Terms" minOccurs="0" maxOccurs="1"/>
        </xsd:sequence>
      </xsd:complexType>
    </xsd:element>
    <xsd:element name="c245b723492e46feb8c242c474f81c06" ma:index="32" nillable="true" ma:taxonomy="true" ma:internalName="c245b723492e46feb8c242c474f81c06" ma:taxonomyFieldName="Prototype_Tags" ma:displayName="DMS_Tags" ma:readOnly="false" ma:fieldId="{c245b723-492e-46fe-b8c2-42c474f81c06}" ma:taxonomyMulti="true" ma:sspId="599de3cb-4d49-453d-b800-5d7115dc628a" ma:termSetId="cb3da33c-e535-4ab0-b8bc-bc8e4c95dd5f" ma:anchorId="00000000-0000-0000-0000-000000000000" ma:open="false" ma:isKeyword="false">
      <xsd:complexType>
        <xsd:sequence>
          <xsd:element ref="pc:Terms" minOccurs="0" maxOccurs="1"/>
        </xsd:sequence>
      </xsd:complexType>
    </xsd:element>
    <xsd:element name="TaxCatchAll" ma:index="33" nillable="true" ma:displayName="Taxonomy Catch All Column" ma:hidden="true" ma:list="{a99bd1f2-8352-44bd-99e3-18fccfc5b22e}" ma:internalName="TaxCatchAll" ma:readOnly="false" ma:showField="CatchAllData"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hidden="true" ma:list="{a99bd1f2-8352-44bd-99e3-18fccfc5b22e}" ma:internalName="TaxCatchAllLabel" ma:readOnly="false" ma:showField="CatchAllDataLabel"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a1da6ed942364e6aa931c032ae078b9a" ma:index="37" nillable="true" ma:taxonomy="true" ma:internalName="a1da6ed942364e6aa931c032ae078b9a" ma:taxonomyFieldName="Prototype_CPD_Activity_Format" ma:displayName="CPD_Activity_Format" ma:readOnly="false" ma:default="" ma:fieldId="{a1da6ed9-4236-4e6a-a931-c032ae078b9a}" ma:sspId="599de3cb-4d49-453d-b800-5d7115dc628a" ma:termSetId="4bf07c46-5940-460a-b59f-14a3af91a71d" ma:anchorId="00000000-0000-0000-0000-000000000000" ma:open="false" ma:isKeyword="false">
      <xsd:complexType>
        <xsd:sequence>
          <xsd:element ref="pc:Terms" minOccurs="0" maxOccurs="1"/>
        </xsd:sequence>
      </xsd:complexType>
    </xsd:element>
    <xsd:element name="lbd57a3197f24a75a016012f8260598a" ma:index="38" nillable="true" ma:taxonomy="true" ma:internalName="lbd57a3197f24a75a016012f8260598a" ma:taxonomyFieldName="Prototype_Practice_Area" ma:displayName="Practice_Area" ma:readOnly="false" ma:default="" ma:fieldId="{5bd57a31-97f2-4a75-a016-012f8260598a}" ma:taxonomyMulti="true" ma:sspId="599de3cb-4d49-453d-b800-5d7115dc628a" ma:termSetId="82bf7a2a-7f43-4f1c-b7bb-4a3a0ba5f298" ma:anchorId="00000000-0000-0000-0000-000000000000" ma:open="false" ma:isKeyword="false">
      <xsd:complexType>
        <xsd:sequence>
          <xsd:element ref="pc:Terms" minOccurs="0" maxOccurs="1"/>
        </xsd:sequence>
      </xsd:complexType>
    </xsd:element>
    <xsd:element name="Published" ma:index="40" nillable="true" ma:displayName="Published" ma:default="0" ma:hidden="true" ma:internalName="Publishe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42" nillable="true" ma:displayName="Copyright" ma:hidden="true" ma:internalName="wic_System_Copyrigh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09f450-3099-4ab0-9797-308ed8a26daf" elementFormDefault="qualified">
    <xsd:import namespace="http://schemas.microsoft.com/office/2006/documentManagement/types"/>
    <xsd:import namespace="http://schemas.microsoft.com/office/infopath/2007/PartnerControls"/>
    <xsd:element name="_dlc_DocIdUrl" ma:index="16"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41" nillable="true" ma:displayName="Document ID Value" ma:description="The value of the document ID assigned to this item." ma:hidden="true" ma:indexed="true" ma:internalName="_dlc_DocId" ma:readOnly="false">
      <xsd:simpleType>
        <xsd:restriction base="dms:Text"/>
      </xsd:simpleType>
    </xsd:element>
    <xsd:element name="_dlc_DocIdPersistId" ma:index="43" nillable="true" ma:displayName="Persist ID" ma:description="Keep ID on add." ma:hidden="true" ma:internalName="_dlc_DocIdPersistI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b3e9424-693f-4334-9dc1-37abbe098301" elementFormDefault="qualified">
    <xsd:import namespace="http://schemas.microsoft.com/office/2006/documentManagement/types"/>
    <xsd:import namespace="http://schemas.microsoft.com/office/infopath/2007/PartnerControls"/>
    <xsd:element name="Lastupdated" ma:index="44" nillable="true" ma:displayName="Last updated" ma:format="DateOnly" ma:internalName="Lastupdated">
      <xsd:simpleType>
        <xsd:restriction base="dms:DateTime"/>
      </xsd:simpleType>
    </xsd:element>
    <xsd:element name="MediaServiceBillingMetadata" ma:index="4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043e53-a078-4fe1-9a97-1dc890974721">
      <Value>33</Value>
      <Value>40</Value>
      <Value>38</Value>
      <Value>158</Value>
      <Value>29</Value>
    </TaxCatchAll>
    <_dlc_DocId xmlns="7c09f450-3099-4ab0-9797-308ed8a26daf">CE6YYQN64SX3-786882053-16620</_dlc_DocId>
    <Lastupdated xmlns="7b3e9424-693f-4334-9dc1-37abbe098301" xsi:nil="true"/>
    <Stop_x0020_publishing xmlns="b9043e53-a078-4fe1-9a97-1dc890974721" xsi:nil="true"/>
    <Region xmlns="b9043e53-a078-4fe1-9a97-1dc890974721" xsi:nil="true"/>
    <No_x0020_Web_x0020_Index xmlns="b9043e53-a078-4fe1-9a97-1dc890974721">false</No_x0020_Web_x0020_Index>
    <_dlc_DocIdUrl xmlns="7c09f450-3099-4ab0-9797-308ed8a26daf">
      <Url>https://actuaries.sharepoint.com/sites/DMS/_layouts/15/DocIdRedir.aspx?ID=CE6YYQN64SX3-786882053-16620</Url>
      <Description>CE6YYQN64SX3-786882053-16620</Description>
    </_dlc_DocIdUrl>
    <Start_x0020_publishing xmlns="b9043e53-a078-4fe1-9a97-1dc890974721" xsi:nil="true"/>
    <na442cf9b07645d39bff0c316c917a88 xmlns="b9043e53-a078-4fe1-9a97-1dc890974721">
      <Terms xmlns="http://schemas.microsoft.com/office/infopath/2007/PartnerControls"/>
    </na442cf9b07645d39bff0c316c917a88>
    <Published xmlns="b9043e53-a078-4fe1-9a97-1dc890974721">false</Published>
    <Level xmlns="b9043e53-a078-4fe1-9a97-1dc890974721" xsi:nil="true"/>
    <Availability xmlns="b9043e53-a078-4fe1-9a97-1dc890974721" xsi:nil="true"/>
    <_ExtendedDescription xmlns="http://schemas.microsoft.com/sharepoint/v3">Silicosis is a lifelong disease which affects workers exposed to respirable crystalline silica (RCS). As asbestos-related diseases are in decline, silicosis has re-emerged as a material burden on worker health. Silicosis has also attracted significant media attention in the context of manufactured stone installation and tunnelling related exposures. Claims in NSW have grown over the past few years and further exposure to RCS is expected, particularly as Australia manages its growing infrastructure and housing demand. This submission will include: An overview of the disease Potential exposures and risks Recent developments related to silicosis Control measures Furthermore, icare NSW has continued to refine its internal silicosis modelling, and would be happy to discuss: The role of insurance and Workers’ Compensation with respect to silicosis Methodology Challenges and workarounds Implications on future exposures</_ExtendedDescription>
    <External-link xmlns="b9043e53-a078-4fe1-9a97-1dc890974721" xsi:nil="true"/>
    <c245b723492e46feb8c242c474f81c06 xmlns="b9043e53-a078-4fe1-9a97-1dc890974721">
      <Terms xmlns="http://schemas.microsoft.com/office/infopath/2007/PartnerControls">
        <TermInfo xmlns="http://schemas.microsoft.com/office/infopath/2007/PartnerControls">
          <TermName xmlns="http://schemas.microsoft.com/office/infopath/2007/PartnerControls">Past Event</TermName>
          <TermId xmlns="http://schemas.microsoft.com/office/infopath/2007/PartnerControls">81820cd3-45f0-44e5-97c3-ef5505ffe26e</TermId>
        </TermInfo>
        <TermInfo xmlns="http://schemas.microsoft.com/office/infopath/2007/PartnerControls">
          <TermName xmlns="http://schemas.microsoft.com/office/infopath/2007/PartnerControls">Injury and Disability Schemes Seminar</TermName>
          <TermId xmlns="http://schemas.microsoft.com/office/infopath/2007/PartnerControls">ab110189-a7f0-4e28-a459-50d83a5b53b2</TermId>
        </TermInfo>
      </Terms>
    </c245b723492e46feb8c242c474f81c06>
    <lbd57a3197f24a75a016012f8260598a xmlns="b9043e53-a078-4fe1-9a97-1dc890974721">
      <Terms xmlns="http://schemas.microsoft.com/office/infopath/2007/PartnerControls"/>
    </lbd57a3197f24a75a016012f8260598a>
    <ifb2a14d9ef14379a3042bde0b0232b7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82514a72-d478-4557-818e-561b0f30fbaf</TermId>
        </TermInfo>
      </Terms>
    </ifb2a14d9ef14379a3042bde0b0232b7>
    <g6881e4ce23a4b13a21acda1c762ef3b xmlns="b9043e53-a078-4fe1-9a97-1dc890974721">
      <Terms xmlns="http://schemas.microsoft.com/office/infopath/2007/PartnerControls">
        <TermInfo xmlns="http://schemas.microsoft.com/office/infopath/2007/PartnerControls">
          <TermName xmlns="http://schemas.microsoft.com/office/infopath/2007/PartnerControls">Major Events</TermName>
          <TermId xmlns="http://schemas.microsoft.com/office/infopath/2007/PartnerControls">741f9fd0-c1f0-4e98-ad79-70afc16eedf5</TermId>
        </TermInfo>
      </Terms>
    </g6881e4ce23a4b13a21acda1c762ef3b>
    <TaxCatchAllLabel xmlns="b9043e53-a078-4fe1-9a97-1dc890974721" xsi:nil="true"/>
    <_dlc_DocIdPersistId xmlns="7c09f450-3099-4ab0-9797-308ed8a26daf" xsi:nil="true"/>
    <Source_x0020_Document_x0020_ID xmlns="b9043e53-a078-4fe1-9a97-1dc890974721" xsi:nil="true"/>
    <Age_x0020_Group xmlns="b9043e53-a078-4fe1-9a97-1dc890974721" xsi:nil="true"/>
    <a1da6ed942364e6aa931c032ae078b9a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d40094d7-41bb-4670-ae67-14554674b2a3</TermId>
        </TermInfo>
      </Terms>
    </a1da6ed942364e6aa931c032ae078b9a>
    <CPD xmlns="b9043e53-a078-4fe1-9a97-1dc890974721">1</CPD>
    <Membership xmlns="b9043e53-a078-4fe1-9a97-1dc890974721" xsi:nil="true"/>
    <DMS_Type xmlns="b9043e53-a078-4fe1-9a97-1dc890974721" xsi:nil="true"/>
    <CMS_x0020_Document_x0020_ID xmlns="b9043e53-a078-4fe1-9a97-1dc890974721" xsi:nil="true"/>
    <Created-Date xmlns="b9043e53-a078-4fe1-9a97-1dc890974721">2025-11-16T13:00:00+00:00</Created-Date>
    <wic_System_Copyright xmlns="http://schemas.microsoft.com/sharepoint/v3/fields" xsi:nil="true"/>
    <new-release-expiry xmlns="b9043e53-a078-4fe1-9a97-1dc89097472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599de3cb-4d49-453d-b800-5d7115dc628a" ContentTypeId="0x0101005B474B5874136940B1FCFFA385B6F80C"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F0CBE6C-E936-4C65-AF76-18B6C42D6B83}"/>
</file>

<file path=customXml/itemProps2.xml><?xml version="1.0" encoding="utf-8"?>
<ds:datastoreItem xmlns:ds="http://schemas.openxmlformats.org/officeDocument/2006/customXml" ds:itemID="{23A7F36D-13F6-4DF0-A1FA-99BF5BE8352E}">
  <ds:schemaRefs>
    <ds:schemaRef ds:uri="http://purl.org/dc/dcmitype/"/>
    <ds:schemaRef ds:uri="http://purl.org/dc/elements/1.1/"/>
    <ds:schemaRef ds:uri="http://schemas.microsoft.com/office/infopath/2007/PartnerControls"/>
    <ds:schemaRef ds:uri="bf6e9f69-ec2f-4f74-b2db-ffbab8db1984"/>
    <ds:schemaRef ds:uri="http://schemas.microsoft.com/office/2006/documentManagement/types"/>
    <ds:schemaRef ds:uri="http://schemas.openxmlformats.org/package/2006/metadata/core-properties"/>
    <ds:schemaRef ds:uri="http://www.w3.org/XML/1998/namespace"/>
    <ds:schemaRef ds:uri="http://purl.org/dc/terms/"/>
    <ds:schemaRef ds:uri="e7c79aeb-5269-4953-9812-6c850dd886d5"/>
    <ds:schemaRef ds:uri="http://schemas.microsoft.com/office/2006/metadata/properties"/>
  </ds:schemaRefs>
</ds:datastoreItem>
</file>

<file path=customXml/itemProps3.xml><?xml version="1.0" encoding="utf-8"?>
<ds:datastoreItem xmlns:ds="http://schemas.openxmlformats.org/officeDocument/2006/customXml" ds:itemID="{D1C5BB3B-F372-43FF-9698-4AAF69CFC0DE}">
  <ds:schemaRefs>
    <ds:schemaRef ds:uri="http://schemas.microsoft.com/sharepoint/v3/contenttype/forms"/>
  </ds:schemaRefs>
</ds:datastoreItem>
</file>

<file path=customXml/itemProps4.xml><?xml version="1.0" encoding="utf-8"?>
<ds:datastoreItem xmlns:ds="http://schemas.openxmlformats.org/officeDocument/2006/customXml" ds:itemID="{94D4E5C3-A0B6-43A3-9E1D-2EB68BC6B52F}"/>
</file>

<file path=customXml/itemProps5.xml><?xml version="1.0" encoding="utf-8"?>
<ds:datastoreItem xmlns:ds="http://schemas.openxmlformats.org/officeDocument/2006/customXml" ds:itemID="{1DCD7A74-7C24-460A-9B42-1BA2DFB825FB}"/>
</file>

<file path=docProps/app.xml><?xml version="1.0" encoding="utf-8"?>
<Properties xmlns="http://schemas.openxmlformats.org/officeDocument/2006/extended-properties" xmlns:vt="http://schemas.openxmlformats.org/officeDocument/2006/docPropsVTypes">
  <TotalTime>1263</TotalTime>
  <Words>2148</Words>
  <Application>Microsoft Office PowerPoint</Application>
  <PresentationFormat>Widescreen</PresentationFormat>
  <Paragraphs>277</Paragraphs>
  <Slides>23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ABC Oracle</vt:lpstr>
      <vt:lpstr>ABC Oracle Medium</vt:lpstr>
      <vt:lpstr>Arial</vt:lpstr>
      <vt:lpstr>Calibri</vt:lpstr>
      <vt:lpstr>Cambria Math</vt:lpstr>
      <vt:lpstr>Office Theme</vt:lpstr>
      <vt:lpstr>The emerging challenges around Silicosis</vt:lpstr>
      <vt:lpstr>Contents</vt:lpstr>
      <vt:lpstr>Overview of Silicosis</vt:lpstr>
      <vt:lpstr>Silicosis as a disease – background</vt:lpstr>
      <vt:lpstr>Silicosis as a disease – emerging trends and impacts</vt:lpstr>
      <vt:lpstr>Silicosis as a disease – emerging trends and impacts</vt:lpstr>
      <vt:lpstr>Future Disease Incidence</vt:lpstr>
      <vt:lpstr>Model Overview</vt:lpstr>
      <vt:lpstr>Ultimate Claim Numbers</vt:lpstr>
      <vt:lpstr>New Workers Exposed to Risk</vt:lpstr>
      <vt:lpstr>Estimating future worker awards</vt:lpstr>
      <vt:lpstr>Crude Incidence Rate</vt:lpstr>
      <vt:lpstr>Crude Incidence Rate</vt:lpstr>
      <vt:lpstr>Likelihood of making a claim</vt:lpstr>
      <vt:lpstr>Proxies for Silica Exposure</vt:lpstr>
      <vt:lpstr>Safety improvement</vt:lpstr>
      <vt:lpstr>Timing of Awards</vt:lpstr>
      <vt:lpstr>Disease Latency and Award Timing</vt:lpstr>
      <vt:lpstr>Estimate of future awards</vt:lpstr>
      <vt:lpstr>Estimate of future awards - NSW</vt:lpstr>
      <vt:lpstr>Manufactured Stone and Tunnelling</vt:lpstr>
      <vt:lpstr>Special considerations for high-risk workplaces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IDSS 2025: Re-emerging risks of Silicosis - the growing burden of dust diseases</dc:title>
  <dc:creator>Tim Rao</dc:creator>
  <cp:lastModifiedBy>Rao, Tim</cp:lastModifiedBy>
  <cp:revision>3</cp:revision>
  <dcterms:created xsi:type="dcterms:W3CDTF">2023-05-24T00:01:03Z</dcterms:created>
  <dcterms:modified xsi:type="dcterms:W3CDTF">2025-11-14T04:32:19Z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0x0101005B474B5874136940B1FCFFA385B6F80C00B91DFC3462D36342B5E9C63B1B6AF453</vt:lpwstr>
  </property>
  <property fmtid="{D5CDD505-2E9C-101B-9397-08002B2CF9AE}" pid="3" name="MediaServiceImageTags">
    <vt:lpwstr/>
  </property>
  <property fmtid="{D5CDD505-2E9C-101B-9397-08002B2CF9AE}" pid="4" name="MSIP_Label_bb9b66d2-3d65-440a-b8f5-ec17a745f5ea_Enabled">
    <vt:lpwstr>true</vt:lpwstr>
  </property>
  <property fmtid="{D5CDD505-2E9C-101B-9397-08002B2CF9AE}" pid="5" name="MSIP_Label_bb9b66d2-3d65-440a-b8f5-ec17a745f5ea_SetDate">
    <vt:lpwstr>2025-08-25T04:51:54Z</vt:lpwstr>
  </property>
  <property fmtid="{D5CDD505-2E9C-101B-9397-08002B2CF9AE}" pid="6" name="MSIP_Label_bb9b66d2-3d65-440a-b8f5-ec17a745f5ea_Method">
    <vt:lpwstr>Standard</vt:lpwstr>
  </property>
  <property fmtid="{D5CDD505-2E9C-101B-9397-08002B2CF9AE}" pid="7" name="MSIP_Label_bb9b66d2-3d65-440a-b8f5-ec17a745f5ea_Name">
    <vt:lpwstr>OFFICIAL</vt:lpwstr>
  </property>
  <property fmtid="{D5CDD505-2E9C-101B-9397-08002B2CF9AE}" pid="8" name="MSIP_Label_bb9b66d2-3d65-440a-b8f5-ec17a745f5ea_SiteId">
    <vt:lpwstr>34ae0514-4eb5-4608-8b64-b002d2054238</vt:lpwstr>
  </property>
  <property fmtid="{D5CDD505-2E9C-101B-9397-08002B2CF9AE}" pid="9" name="MSIP_Label_bb9b66d2-3d65-440a-b8f5-ec17a745f5ea_ActionId">
    <vt:lpwstr>ab6d9841-1bcb-45d0-b2f6-2baa6c9ac467</vt:lpwstr>
  </property>
  <property fmtid="{D5CDD505-2E9C-101B-9397-08002B2CF9AE}" pid="10" name="MSIP_Label_bb9b66d2-3d65-440a-b8f5-ec17a745f5ea_ContentBits">
    <vt:lpwstr>3</vt:lpwstr>
  </property>
  <property fmtid="{D5CDD505-2E9C-101B-9397-08002B2CF9AE}" pid="11" name="MSIP_Label_bb9b66d2-3d65-440a-b8f5-ec17a745f5ea_Tag">
    <vt:lpwstr>10, 3, 0, 1</vt:lpwstr>
  </property>
  <property fmtid="{D5CDD505-2E9C-101B-9397-08002B2CF9AE}" pid="12" name="ClassificationContentMarkingFooterLocations">
    <vt:lpwstr>Office Theme:10</vt:lpwstr>
  </property>
  <property fmtid="{D5CDD505-2E9C-101B-9397-08002B2CF9AE}" pid="13" name="ClassificationContentMarkingFooterText">
    <vt:lpwstr>OFFICIAL</vt:lpwstr>
  </property>
  <property fmtid="{D5CDD505-2E9C-101B-9397-08002B2CF9AE}" pid="14" name="ClassificationContentMarkingHeaderLocations">
    <vt:lpwstr>Office Theme:9</vt:lpwstr>
  </property>
  <property fmtid="{D5CDD505-2E9C-101B-9397-08002B2CF9AE}" pid="15" name="ClassificationContentMarkingHeaderText">
    <vt:lpwstr>OFFICIAL</vt:lpwstr>
  </property>
  <property fmtid="{D5CDD505-2E9C-101B-9397-08002B2CF9AE}" pid="16" name="_dlc_DocIdItemGuid">
    <vt:lpwstr>6800064e-525d-4f0e-b67b-a0749fe01480</vt:lpwstr>
  </property>
  <property fmtid="{D5CDD505-2E9C-101B-9397-08002B2CF9AE}" pid="17" name="Prototype_Education_Programs">
    <vt:lpwstr/>
  </property>
  <property fmtid="{D5CDD505-2E9C-101B-9397-08002B2CF9AE}" pid="18" name="Prototype_CPD_Activity_Format">
    <vt:lpwstr>33;#Presentation Slides|d40094d7-41bb-4670-ae67-14554674b2a3</vt:lpwstr>
  </property>
  <property fmtid="{D5CDD505-2E9C-101B-9397-08002B2CF9AE}" pid="19" name="Prototype_Practice_Area">
    <vt:lpwstr/>
  </property>
  <property fmtid="{D5CDD505-2E9C-101B-9397-08002B2CF9AE}" pid="20" name="Prototype_Content_Types">
    <vt:lpwstr>29;#Presentation slides|82514a72-d478-4557-818e-561b0f30fbaf</vt:lpwstr>
  </property>
  <property fmtid="{D5CDD505-2E9C-101B-9397-08002B2CF9AE}" pid="21" name="Prototype_Tags">
    <vt:lpwstr>40;#Past Event|81820cd3-45f0-44e5-97c3-ef5505ffe26e;#158;#Injury and Disability Schemes Seminar|ab110189-a7f0-4e28-a459-50d83a5b53b2</vt:lpwstr>
  </property>
  <property fmtid="{D5CDD505-2E9C-101B-9397-08002B2CF9AE}" pid="22" name="lcf76f155ced4ddcb4097134ff3c332f">
    <vt:lpwstr/>
  </property>
  <property fmtid="{D5CDD505-2E9C-101B-9397-08002B2CF9AE}" pid="23" name="Prototype_Event_Types">
    <vt:lpwstr>38;#Major Events|741f9fd0-c1f0-4e98-ad79-70afc16eedf5</vt:lpwstr>
  </property>
</Properties>
</file>