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75.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authors.xml" ContentType="application/vnd.ms-powerpoi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75" r:id="rId5"/>
    <p:sldId id="304" r:id="rId6"/>
    <p:sldId id="364" r:id="rId7"/>
    <p:sldId id="285" r:id="rId8"/>
    <p:sldId id="289" r:id="rId9"/>
    <p:sldId id="292" r:id="rId10"/>
    <p:sldId id="286" r:id="rId11"/>
    <p:sldId id="293" r:id="rId12"/>
    <p:sldId id="294" r:id="rId13"/>
    <p:sldId id="287" r:id="rId14"/>
    <p:sldId id="295" r:id="rId15"/>
    <p:sldId id="288" r:id="rId16"/>
    <p:sldId id="298" r:id="rId17"/>
    <p:sldId id="299" r:id="rId18"/>
    <p:sldId id="300" r:id="rId19"/>
    <p:sldId id="301" r:id="rId20"/>
    <p:sldId id="365" r:id="rId21"/>
    <p:sldId id="302" r:id="rId22"/>
    <p:sldId id="2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C92E7D5-E7B7-ACCC-1CE5-B2F6D0FB0226}" name="Timina Liu" initials="TL" userId="S::Timina.Liu@finity.com.au::edb5eabb-4a4e-47be-88af-8395ade24a7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6B"/>
    <a:srgbClr val="00B0BD"/>
    <a:srgbClr val="F8B2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52" autoAdjust="0"/>
    <p:restoredTop sz="76392" autoAdjust="0"/>
  </p:normalViewPr>
  <p:slideViewPr>
    <p:cSldViewPr snapToGrid="0">
      <p:cViewPr varScale="1">
        <p:scale>
          <a:sx n="84" d="100"/>
          <a:sy n="84" d="100"/>
        </p:scale>
        <p:origin x="14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A4CF7-9883-7542-8774-50E62ADBD844}" type="datetimeFigureOut">
              <a:rPr lang="en-US" smtClean="0"/>
              <a:t>11/14/2025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80CD-AE39-0C4B-A880-515F813E088A}" type="slidenum">
              <a:rPr lang="en-US" smtClean="0"/>
              <a:t>‹#›</a:t>
            </a:fld>
            <a:endParaRPr lang="en-US"/>
          </a:p>
        </p:txBody>
      </p:sp>
    </p:spTree>
    <p:extLst>
      <p:ext uri="{BB962C8B-B14F-4D97-AF65-F5344CB8AC3E}">
        <p14:creationId xmlns:p14="http://schemas.microsoft.com/office/powerpoint/2010/main" val="1154113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2</a:t>
            </a:fld>
            <a:endParaRPr lang="en-US"/>
          </a:p>
        </p:txBody>
      </p:sp>
    </p:spTree>
    <p:extLst>
      <p:ext uri="{BB962C8B-B14F-4D97-AF65-F5344CB8AC3E}">
        <p14:creationId xmlns:p14="http://schemas.microsoft.com/office/powerpoint/2010/main" val="3757441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15</a:t>
            </a:fld>
            <a:endParaRPr lang="en-US"/>
          </a:p>
        </p:txBody>
      </p:sp>
    </p:spTree>
    <p:extLst>
      <p:ext uri="{BB962C8B-B14F-4D97-AF65-F5344CB8AC3E}">
        <p14:creationId xmlns:p14="http://schemas.microsoft.com/office/powerpoint/2010/main" val="1443010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16</a:t>
            </a:fld>
            <a:endParaRPr lang="en-US"/>
          </a:p>
        </p:txBody>
      </p:sp>
    </p:spTree>
    <p:extLst>
      <p:ext uri="{BB962C8B-B14F-4D97-AF65-F5344CB8AC3E}">
        <p14:creationId xmlns:p14="http://schemas.microsoft.com/office/powerpoint/2010/main" val="23453180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18</a:t>
            </a:fld>
            <a:endParaRPr lang="en-US"/>
          </a:p>
        </p:txBody>
      </p:sp>
    </p:spTree>
    <p:extLst>
      <p:ext uri="{BB962C8B-B14F-4D97-AF65-F5344CB8AC3E}">
        <p14:creationId xmlns:p14="http://schemas.microsoft.com/office/powerpoint/2010/main" val="148240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3</a:t>
            </a:fld>
            <a:endParaRPr lang="en-US"/>
          </a:p>
        </p:txBody>
      </p:sp>
    </p:spTree>
    <p:extLst>
      <p:ext uri="{BB962C8B-B14F-4D97-AF65-F5344CB8AC3E}">
        <p14:creationId xmlns:p14="http://schemas.microsoft.com/office/powerpoint/2010/main" val="1705645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5</a:t>
            </a:fld>
            <a:endParaRPr lang="en-US"/>
          </a:p>
        </p:txBody>
      </p:sp>
    </p:spTree>
    <p:extLst>
      <p:ext uri="{BB962C8B-B14F-4D97-AF65-F5344CB8AC3E}">
        <p14:creationId xmlns:p14="http://schemas.microsoft.com/office/powerpoint/2010/main" val="4076774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sz="1200" dirty="0"/>
          </a:p>
        </p:txBody>
      </p:sp>
      <p:sp>
        <p:nvSpPr>
          <p:cNvPr id="4" name="Slide Number Placeholder 3"/>
          <p:cNvSpPr>
            <a:spLocks noGrp="1"/>
          </p:cNvSpPr>
          <p:nvPr>
            <p:ph type="sldNum" sz="quarter" idx="5"/>
          </p:nvPr>
        </p:nvSpPr>
        <p:spPr/>
        <p:txBody>
          <a:bodyPr/>
          <a:lstStyle/>
          <a:p>
            <a:fld id="{1BEA80CD-AE39-0C4B-A880-515F813E088A}" type="slidenum">
              <a:rPr lang="en-US" smtClean="0"/>
              <a:t>6</a:t>
            </a:fld>
            <a:endParaRPr lang="en-US"/>
          </a:p>
        </p:txBody>
      </p:sp>
    </p:spTree>
    <p:extLst>
      <p:ext uri="{BB962C8B-B14F-4D97-AF65-F5344CB8AC3E}">
        <p14:creationId xmlns:p14="http://schemas.microsoft.com/office/powerpoint/2010/main" val="506248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8</a:t>
            </a:fld>
            <a:endParaRPr lang="en-US"/>
          </a:p>
        </p:txBody>
      </p:sp>
    </p:spTree>
    <p:extLst>
      <p:ext uri="{BB962C8B-B14F-4D97-AF65-F5344CB8AC3E}">
        <p14:creationId xmlns:p14="http://schemas.microsoft.com/office/powerpoint/2010/main" val="916897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9</a:t>
            </a:fld>
            <a:endParaRPr lang="en-US"/>
          </a:p>
        </p:txBody>
      </p:sp>
    </p:spTree>
    <p:extLst>
      <p:ext uri="{BB962C8B-B14F-4D97-AF65-F5344CB8AC3E}">
        <p14:creationId xmlns:p14="http://schemas.microsoft.com/office/powerpoint/2010/main" val="3275600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11</a:t>
            </a:fld>
            <a:endParaRPr lang="en-US"/>
          </a:p>
        </p:txBody>
      </p:sp>
    </p:spTree>
    <p:extLst>
      <p:ext uri="{BB962C8B-B14F-4D97-AF65-F5344CB8AC3E}">
        <p14:creationId xmlns:p14="http://schemas.microsoft.com/office/powerpoint/2010/main" val="2269695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13</a:t>
            </a:fld>
            <a:endParaRPr lang="en-US"/>
          </a:p>
        </p:txBody>
      </p:sp>
    </p:spTree>
    <p:extLst>
      <p:ext uri="{BB962C8B-B14F-4D97-AF65-F5344CB8AC3E}">
        <p14:creationId xmlns:p14="http://schemas.microsoft.com/office/powerpoint/2010/main" val="646481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BEA80CD-AE39-0C4B-A880-515F813E088A}" type="slidenum">
              <a:rPr lang="en-US" smtClean="0"/>
              <a:t>14</a:t>
            </a:fld>
            <a:endParaRPr lang="en-US"/>
          </a:p>
        </p:txBody>
      </p:sp>
    </p:spTree>
    <p:extLst>
      <p:ext uri="{BB962C8B-B14F-4D97-AF65-F5344CB8AC3E}">
        <p14:creationId xmlns:p14="http://schemas.microsoft.com/office/powerpoint/2010/main" val="306653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984003" y="3702358"/>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2001357" y="4488870"/>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4232364" cy="2633050"/>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6E921332-E814-972E-C4E3-95339D3485E1}"/>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8068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eature Cop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0"/>
            <a:ext cx="7132401" cy="3159399"/>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B43BF3A9-891A-B059-29FB-D64323A90CF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524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60304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33635" y="1468061"/>
            <a:ext cx="7545236" cy="4251199"/>
          </a:xfrm>
        </p:spPr>
        <p:txBody>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A7E709DD-B4DF-F760-665E-1764DED439B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02847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tx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8" name="Content Placeholder 2">
            <a:extLst>
              <a:ext uri="{FF2B5EF4-FFF2-40B4-BE49-F238E27FC236}">
                <a16:creationId xmlns:a16="http://schemas.microsoft.com/office/drawing/2014/main" id="{CE1E9FC3-FD80-6B63-EDE0-8BCF742EDEE8}"/>
              </a:ext>
            </a:extLst>
          </p:cNvPr>
          <p:cNvSpPr>
            <a:spLocks noGrp="1"/>
          </p:cNvSpPr>
          <p:nvPr>
            <p:ph idx="13"/>
          </p:nvPr>
        </p:nvSpPr>
        <p:spPr>
          <a:xfrm>
            <a:off x="523190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90E1AFF1-83F6-B417-3FB2-F082A2B78A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47394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300915"/>
            <a:ext cx="5403810" cy="1232435"/>
          </a:xfrm>
        </p:spPr>
        <p:txBody>
          <a:bodyPr/>
          <a:lstStyle>
            <a:lvl1pPr>
              <a:defRPr sz="2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884FAA58-F1B4-531A-061A-6D4457DF3FC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488098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EBE8D23D-CB16-3CD8-EC66-E391FD4D4BA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713542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bg1"/>
                </a:solidFill>
              </a:defRPr>
            </a:lvl1pPr>
            <a:lvl2pPr marL="0" indent="0">
              <a:buNone/>
              <a:defRPr sz="900">
                <a:solidFill>
                  <a:schemeClr val="bg1"/>
                </a:solidFill>
              </a:defRPr>
            </a:lvl2pPr>
            <a:lvl3pPr marL="180975" indent="-180975">
              <a:tabLst/>
              <a:defRPr sz="900">
                <a:solidFill>
                  <a:schemeClr val="bg1"/>
                </a:solidFill>
              </a:defRPr>
            </a:lvl3pPr>
            <a:lvl4pPr marL="355600" indent="-174625">
              <a:tabLst/>
              <a:defRPr sz="900">
                <a:solidFill>
                  <a:schemeClr val="bg1"/>
                </a:solidFill>
              </a:defRPr>
            </a:lvl4pPr>
            <a:lvl5pPr marL="536575" indent="-180975">
              <a:tabLst/>
              <a:defRPr sz="9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9B5B446-BF61-9273-73C2-7E54AB446B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68639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tx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660D2EA-6D20-7E9D-AE74-606945F6FE2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5598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accent1"/>
        </a:solidFill>
        <a:effectLst/>
      </p:bgPr>
    </p:bg>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D12EF5E7-BD8E-CAB9-E725-345E21653ECD}"/>
              </a:ext>
            </a:extLst>
          </p:cNvPr>
          <p:cNvGrpSpPr/>
          <p:nvPr userDrawn="1"/>
        </p:nvGrpSpPr>
        <p:grpSpPr>
          <a:xfrm>
            <a:off x="417526" y="387280"/>
            <a:ext cx="11340345" cy="6075045"/>
            <a:chOff x="417526" y="387280"/>
            <a:chExt cx="11340345" cy="6075045"/>
          </a:xfrm>
        </p:grpSpPr>
        <p:sp>
          <p:nvSpPr>
            <p:cNvPr id="12" name="Freeform 11">
              <a:extLst>
                <a:ext uri="{FF2B5EF4-FFF2-40B4-BE49-F238E27FC236}">
                  <a16:creationId xmlns:a16="http://schemas.microsoft.com/office/drawing/2014/main" id="{DB6E64BA-5E3F-0B13-F3BD-289BBB0BEB04}"/>
                </a:ext>
              </a:extLst>
            </p:cNvPr>
            <p:cNvSpPr/>
            <p:nvPr/>
          </p:nvSpPr>
          <p:spPr>
            <a:xfrm>
              <a:off x="3627164" y="150759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2A486A8-CC89-9FB4-E3D0-C4E0732EE99F}"/>
                </a:ext>
              </a:extLst>
            </p:cNvPr>
            <p:cNvSpPr/>
            <p:nvPr/>
          </p:nvSpPr>
          <p:spPr>
            <a:xfrm>
              <a:off x="3627164" y="387280"/>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4CA9702C-BF9A-D515-F12E-47B1496EE8EC}"/>
                </a:ext>
              </a:extLst>
            </p:cNvPr>
            <p:cNvSpPr/>
            <p:nvPr/>
          </p:nvSpPr>
          <p:spPr>
            <a:xfrm>
              <a:off x="5405447" y="387280"/>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9A48810-A754-BB60-394F-F89ACC86D4CA}"/>
                </a:ext>
              </a:extLst>
            </p:cNvPr>
            <p:cNvSpPr/>
            <p:nvPr/>
          </p:nvSpPr>
          <p:spPr>
            <a:xfrm>
              <a:off x="5405447" y="78697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EE001CF-9FFD-81C1-7F2E-67002CD750B6}"/>
                </a:ext>
              </a:extLst>
            </p:cNvPr>
            <p:cNvSpPr/>
            <p:nvPr/>
          </p:nvSpPr>
          <p:spPr>
            <a:xfrm>
              <a:off x="5405447" y="2255371"/>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99DB2B16-09E4-D9CA-D412-561D7B44E1D1}"/>
                </a:ext>
              </a:extLst>
            </p:cNvPr>
            <p:cNvSpPr/>
            <p:nvPr/>
          </p:nvSpPr>
          <p:spPr>
            <a:xfrm>
              <a:off x="5761121" y="2255371"/>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64C8EF0-BEAE-EEA6-3638-EFD85102CE66}"/>
                </a:ext>
              </a:extLst>
            </p:cNvPr>
            <p:cNvSpPr/>
            <p:nvPr/>
          </p:nvSpPr>
          <p:spPr>
            <a:xfrm>
              <a:off x="5761121" y="189496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AE7F640-C6DF-4ECA-F9CC-28501FA4871F}"/>
                </a:ext>
              </a:extLst>
            </p:cNvPr>
            <p:cNvSpPr/>
            <p:nvPr/>
          </p:nvSpPr>
          <p:spPr>
            <a:xfrm>
              <a:off x="5761121" y="262791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FACD68CA-0CCD-3986-6D30-A2131CBDF46C}"/>
                </a:ext>
              </a:extLst>
            </p:cNvPr>
            <p:cNvSpPr/>
            <p:nvPr/>
          </p:nvSpPr>
          <p:spPr>
            <a:xfrm>
              <a:off x="5761121"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A2CB4B6-6677-A64D-63E7-03B73A82ECE5}"/>
                </a:ext>
              </a:extLst>
            </p:cNvPr>
            <p:cNvSpPr/>
            <p:nvPr/>
          </p:nvSpPr>
          <p:spPr>
            <a:xfrm>
              <a:off x="6828145"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DCD34-ECC1-F0D7-5D6A-E29C268BE537}"/>
                </a:ext>
              </a:extLst>
            </p:cNvPr>
            <p:cNvSpPr/>
            <p:nvPr/>
          </p:nvSpPr>
          <p:spPr>
            <a:xfrm>
              <a:off x="7539493" y="3291304"/>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7876098-EBCB-8E16-72E4-9E8F6D4E4118}"/>
                </a:ext>
              </a:extLst>
            </p:cNvPr>
            <p:cNvSpPr/>
            <p:nvPr/>
          </p:nvSpPr>
          <p:spPr>
            <a:xfrm>
              <a:off x="4338513" y="4821852"/>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0949F5A-DD1D-2EF7-285F-0C44C58CEA32}"/>
                </a:ext>
              </a:extLst>
            </p:cNvPr>
            <p:cNvSpPr/>
            <p:nvPr/>
          </p:nvSpPr>
          <p:spPr>
            <a:xfrm>
              <a:off x="4338513" y="518314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19BFF03-D109-FF17-C56C-B815AB9CAAC8}"/>
                </a:ext>
              </a:extLst>
            </p:cNvPr>
            <p:cNvSpPr/>
            <p:nvPr/>
          </p:nvSpPr>
          <p:spPr>
            <a:xfrm>
              <a:off x="6828145"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839"/>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C5E1BFD-6710-4C5F-1411-5CDF3F443D1E}"/>
                </a:ext>
              </a:extLst>
            </p:cNvPr>
            <p:cNvSpPr/>
            <p:nvPr/>
          </p:nvSpPr>
          <p:spPr>
            <a:xfrm>
              <a:off x="6472470" y="5903773"/>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61663C6-E7AA-643E-F135-F7DB591F6F9F}"/>
                </a:ext>
              </a:extLst>
            </p:cNvPr>
            <p:cNvSpPr/>
            <p:nvPr/>
          </p:nvSpPr>
          <p:spPr>
            <a:xfrm>
              <a:off x="6472470" y="6282124"/>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3ADB5E5F-0B4D-1C4E-9A4A-8AE4310BC757}"/>
                </a:ext>
              </a:extLst>
            </p:cNvPr>
            <p:cNvSpPr/>
            <p:nvPr/>
          </p:nvSpPr>
          <p:spPr>
            <a:xfrm>
              <a:off x="7183819"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253" y="180201"/>
                    <a:pt x="90056" y="180201"/>
                  </a:cubicBezTo>
                </a:path>
              </a:pathLst>
            </a:custGeom>
            <a:solidFill>
              <a:srgbClr val="FFFFFF"/>
            </a:solidFill>
            <a:ln w="89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E42CE8-2C56-6D65-4C6E-808C01DE8557}"/>
                </a:ext>
              </a:extLst>
            </p:cNvPr>
            <p:cNvSpPr/>
            <p:nvPr/>
          </p:nvSpPr>
          <p:spPr>
            <a:xfrm>
              <a:off x="5049773"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89"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ECEF3F9-E201-ED82-5EE4-9C586FC397F7}"/>
                </a:ext>
              </a:extLst>
            </p:cNvPr>
            <p:cNvSpPr/>
            <p:nvPr/>
          </p:nvSpPr>
          <p:spPr>
            <a:xfrm>
              <a:off x="4694187"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3" y="0"/>
                    <a:pt x="0" y="40362"/>
                    <a:pt x="0" y="90101"/>
                  </a:cubicBezTo>
                  <a:cubicBezTo>
                    <a:pt x="0" y="139928"/>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FC331F8-1856-1489-5EBF-61E86CBF999F}"/>
                </a:ext>
              </a:extLst>
            </p:cNvPr>
            <p:cNvSpPr/>
            <p:nvPr/>
          </p:nvSpPr>
          <p:spPr>
            <a:xfrm>
              <a:off x="3627164"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24F144B-A8C9-957F-42D1-5C7F03594357}"/>
                </a:ext>
              </a:extLst>
            </p:cNvPr>
            <p:cNvSpPr/>
            <p:nvPr/>
          </p:nvSpPr>
          <p:spPr>
            <a:xfrm>
              <a:off x="3982838"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2C7D9CFF-5F9A-B8E8-DFE8-B02805F21ADC}"/>
                </a:ext>
              </a:extLst>
            </p:cNvPr>
            <p:cNvSpPr/>
            <p:nvPr/>
          </p:nvSpPr>
          <p:spPr>
            <a:xfrm>
              <a:off x="3982838"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55787E0B-4B27-2DDE-D56F-44B4911970ED}"/>
                </a:ext>
              </a:extLst>
            </p:cNvPr>
            <p:cNvSpPr/>
            <p:nvPr/>
          </p:nvSpPr>
          <p:spPr>
            <a:xfrm>
              <a:off x="3627164" y="118657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963AB14F-473B-DBE7-371F-85CDAF84173B}"/>
                </a:ext>
              </a:extLst>
            </p:cNvPr>
            <p:cNvSpPr/>
            <p:nvPr/>
          </p:nvSpPr>
          <p:spPr>
            <a:xfrm>
              <a:off x="3627164" y="78697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A7AB4D39-853E-82D5-F4D8-2E20931ABBE8}"/>
                </a:ext>
              </a:extLst>
            </p:cNvPr>
            <p:cNvSpPr/>
            <p:nvPr/>
          </p:nvSpPr>
          <p:spPr>
            <a:xfrm>
              <a:off x="4338513"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7118E5C-0400-89B1-21D3-F2735918DA42}"/>
                </a:ext>
              </a:extLst>
            </p:cNvPr>
            <p:cNvSpPr/>
            <p:nvPr/>
          </p:nvSpPr>
          <p:spPr>
            <a:xfrm>
              <a:off x="5405447"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D8E17917-3F18-CF01-2254-FB2FF3511951}"/>
                </a:ext>
              </a:extLst>
            </p:cNvPr>
            <p:cNvSpPr/>
            <p:nvPr/>
          </p:nvSpPr>
          <p:spPr>
            <a:xfrm>
              <a:off x="5405447" y="2627917"/>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92C53243-6C12-76FC-D26E-1326E8C86796}"/>
                </a:ext>
              </a:extLst>
            </p:cNvPr>
            <p:cNvSpPr/>
            <p:nvPr/>
          </p:nvSpPr>
          <p:spPr>
            <a:xfrm>
              <a:off x="5405447" y="189496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8CABC40-E5E3-7D61-9129-E4670F1152B1}"/>
                </a:ext>
              </a:extLst>
            </p:cNvPr>
            <p:cNvSpPr/>
            <p:nvPr/>
          </p:nvSpPr>
          <p:spPr>
            <a:xfrm>
              <a:off x="5405447" y="150759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108EBC01-DE94-7581-D107-A02F4B39FC9E}"/>
                </a:ext>
              </a:extLst>
            </p:cNvPr>
            <p:cNvSpPr/>
            <p:nvPr/>
          </p:nvSpPr>
          <p:spPr>
            <a:xfrm>
              <a:off x="5405447" y="118657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B96A0112-2400-63F5-2E19-6B65A40492F0}"/>
                </a:ext>
              </a:extLst>
            </p:cNvPr>
            <p:cNvSpPr/>
            <p:nvPr/>
          </p:nvSpPr>
          <p:spPr>
            <a:xfrm>
              <a:off x="773201" y="51831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14D029F-F993-724E-ECFF-246202FE8391}"/>
                </a:ext>
              </a:extLst>
            </p:cNvPr>
            <p:cNvSpPr/>
            <p:nvPr/>
          </p:nvSpPr>
          <p:spPr>
            <a:xfrm>
              <a:off x="773201" y="4783544"/>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6053E68-2382-F6EF-F1C7-B4BAF6385D82}"/>
                </a:ext>
              </a:extLst>
            </p:cNvPr>
            <p:cNvSpPr/>
            <p:nvPr/>
          </p:nvSpPr>
          <p:spPr>
            <a:xfrm>
              <a:off x="773201"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FD4B44E-5AA3-540A-352F-D3289BBAF420}"/>
                </a:ext>
              </a:extLst>
            </p:cNvPr>
            <p:cNvSpPr/>
            <p:nvPr/>
          </p:nvSpPr>
          <p:spPr>
            <a:xfrm>
              <a:off x="417526"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273"/>
                    <a:pt x="139860" y="0"/>
                    <a:pt x="90057" y="0"/>
                  </a:cubicBezTo>
                </a:path>
              </a:pathLst>
            </a:custGeom>
            <a:solidFill>
              <a:srgbClr val="FFFFFF"/>
            </a:solidFill>
            <a:ln w="89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093F22E3-2B5D-DDD5-6A28-26A119DF55DD}"/>
                </a:ext>
              </a:extLst>
            </p:cNvPr>
            <p:cNvSpPr/>
            <p:nvPr/>
          </p:nvSpPr>
          <p:spPr>
            <a:xfrm>
              <a:off x="417526"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97E4A854-E7FD-A195-8D97-E5460BD3CA99}"/>
                </a:ext>
              </a:extLst>
            </p:cNvPr>
            <p:cNvSpPr/>
            <p:nvPr/>
          </p:nvSpPr>
          <p:spPr>
            <a:xfrm>
              <a:off x="417526"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52866FD6-F652-AB58-ABA3-8C1EDFFB1D6D}"/>
                </a:ext>
              </a:extLst>
            </p:cNvPr>
            <p:cNvSpPr/>
            <p:nvPr/>
          </p:nvSpPr>
          <p:spPr>
            <a:xfrm>
              <a:off x="773201"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1A88025-5747-CC7C-DDBE-340C4298564F}"/>
                </a:ext>
              </a:extLst>
            </p:cNvPr>
            <p:cNvSpPr/>
            <p:nvPr/>
          </p:nvSpPr>
          <p:spPr>
            <a:xfrm>
              <a:off x="773201"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481CBF7-D355-0B88-27C8-6F801D9EBFC7}"/>
                </a:ext>
              </a:extLst>
            </p:cNvPr>
            <p:cNvSpPr/>
            <p:nvPr/>
          </p:nvSpPr>
          <p:spPr>
            <a:xfrm>
              <a:off x="773201" y="406282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4B7063A-4105-2DEE-00FA-7A2935F2B9C1}"/>
                </a:ext>
              </a:extLst>
            </p:cNvPr>
            <p:cNvSpPr/>
            <p:nvPr/>
          </p:nvSpPr>
          <p:spPr>
            <a:xfrm>
              <a:off x="773201" y="4383851"/>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2E92CFC-ED66-1C32-253A-16338CDB913D}"/>
                </a:ext>
              </a:extLst>
            </p:cNvPr>
            <p:cNvSpPr/>
            <p:nvPr/>
          </p:nvSpPr>
          <p:spPr>
            <a:xfrm>
              <a:off x="6116796"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D15FDDE-BF44-C55E-8818-27696DF861FD}"/>
                </a:ext>
              </a:extLst>
            </p:cNvPr>
            <p:cNvSpPr/>
            <p:nvPr/>
          </p:nvSpPr>
          <p:spPr>
            <a:xfrm>
              <a:off x="6472470"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C109CA2C-4B39-FDD1-DEC7-F9E28B52753A}"/>
                </a:ext>
              </a:extLst>
            </p:cNvPr>
            <p:cNvSpPr/>
            <p:nvPr/>
          </p:nvSpPr>
          <p:spPr>
            <a:xfrm>
              <a:off x="6472470" y="445341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4622A34-3A40-9246-3B5C-7EB00504F6C6}"/>
                </a:ext>
              </a:extLst>
            </p:cNvPr>
            <p:cNvSpPr/>
            <p:nvPr/>
          </p:nvSpPr>
          <p:spPr>
            <a:xfrm>
              <a:off x="7183819" y="5903773"/>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839"/>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C8656230-F658-A6EF-FDC2-4B0844867218}"/>
                </a:ext>
              </a:extLst>
            </p:cNvPr>
            <p:cNvSpPr/>
            <p:nvPr/>
          </p:nvSpPr>
          <p:spPr>
            <a:xfrm>
              <a:off x="7183819"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928"/>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CB060D06-BD2C-E04C-F090-383F9F66EC7D}"/>
                </a:ext>
              </a:extLst>
            </p:cNvPr>
            <p:cNvSpPr/>
            <p:nvPr/>
          </p:nvSpPr>
          <p:spPr>
            <a:xfrm>
              <a:off x="6828145"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2" y="0"/>
                    <a:pt x="0" y="40362"/>
                    <a:pt x="0" y="90100"/>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48BA15A-88C8-B742-0695-BDCBBF5AD836}"/>
                </a:ext>
              </a:extLst>
            </p:cNvPr>
            <p:cNvSpPr/>
            <p:nvPr/>
          </p:nvSpPr>
          <p:spPr>
            <a:xfrm>
              <a:off x="4338513" y="441733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29BF82DE-166E-CAA1-37D1-7250A4AFB146}"/>
                </a:ext>
              </a:extLst>
            </p:cNvPr>
            <p:cNvSpPr/>
            <p:nvPr/>
          </p:nvSpPr>
          <p:spPr>
            <a:xfrm>
              <a:off x="4338513"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2A02D2F6-0BE6-1891-319C-49A40E9E9150}"/>
                </a:ext>
              </a:extLst>
            </p:cNvPr>
            <p:cNvSpPr/>
            <p:nvPr/>
          </p:nvSpPr>
          <p:spPr>
            <a:xfrm>
              <a:off x="9443712"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11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74EDA4D-94E0-C119-CBD7-12C7EB304BA0}"/>
                </a:ext>
              </a:extLst>
            </p:cNvPr>
            <p:cNvSpPr/>
            <p:nvPr/>
          </p:nvSpPr>
          <p:spPr>
            <a:xfrm>
              <a:off x="8376778"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2A1432F-CA6B-FA35-36E4-8B0A59244716}"/>
                </a:ext>
              </a:extLst>
            </p:cNvPr>
            <p:cNvSpPr/>
            <p:nvPr/>
          </p:nvSpPr>
          <p:spPr>
            <a:xfrm>
              <a:off x="10866409" y="1847641"/>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1F4DF9F6-817B-15FC-EEA2-650CB67377E3}"/>
                </a:ext>
              </a:extLst>
            </p:cNvPr>
            <p:cNvSpPr/>
            <p:nvPr/>
          </p:nvSpPr>
          <p:spPr>
            <a:xfrm>
              <a:off x="10866409" y="1486346"/>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E327AE9-9F14-56D3-4C9E-7B493320F8A8}"/>
                </a:ext>
              </a:extLst>
            </p:cNvPr>
            <p:cNvSpPr/>
            <p:nvPr/>
          </p:nvSpPr>
          <p:spPr>
            <a:xfrm>
              <a:off x="8376778"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94C3AE4-71A3-35AC-C04A-7DEBE2710A14}"/>
                </a:ext>
              </a:extLst>
            </p:cNvPr>
            <p:cNvSpPr/>
            <p:nvPr/>
          </p:nvSpPr>
          <p:spPr>
            <a:xfrm>
              <a:off x="8732453" y="76572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FFFFFF"/>
            </a:solidFill>
            <a:ln w="892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0AB4B87-84B4-5F1F-3DC4-C56DEE5738EF}"/>
                </a:ext>
              </a:extLst>
            </p:cNvPr>
            <p:cNvSpPr/>
            <p:nvPr/>
          </p:nvSpPr>
          <p:spPr>
            <a:xfrm>
              <a:off x="8732453" y="387369"/>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0BFCAE45-F12A-72CA-181F-7CF3502532CC}"/>
                </a:ext>
              </a:extLst>
            </p:cNvPr>
            <p:cNvSpPr/>
            <p:nvPr/>
          </p:nvSpPr>
          <p:spPr>
            <a:xfrm>
              <a:off x="8021104"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FFFFFF"/>
            </a:solidFill>
            <a:ln w="8925"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B07B7A4F-6A54-318C-6F65-86F7E17B63C1}"/>
                </a:ext>
              </a:extLst>
            </p:cNvPr>
            <p:cNvSpPr/>
            <p:nvPr/>
          </p:nvSpPr>
          <p:spPr>
            <a:xfrm>
              <a:off x="10155061"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3" y="0"/>
                    <a:pt x="0" y="40362"/>
                    <a:pt x="0" y="90101"/>
                  </a:cubicBezTo>
                  <a:cubicBezTo>
                    <a:pt x="0" y="139839"/>
                    <a:pt x="40343" y="180201"/>
                    <a:pt x="90056" y="180201"/>
                  </a:cubicBezTo>
                  <a:cubicBezTo>
                    <a:pt x="139770" y="180201"/>
                    <a:pt x="180113" y="139839"/>
                    <a:pt x="180113" y="90101"/>
                  </a:cubicBezTo>
                  <a:cubicBezTo>
                    <a:pt x="18011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0F48B8CD-A08A-C988-E18E-6D381DA95EC1}"/>
                </a:ext>
              </a:extLst>
            </p:cNvPr>
            <p:cNvSpPr/>
            <p:nvPr/>
          </p:nvSpPr>
          <p:spPr>
            <a:xfrm>
              <a:off x="10510735"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FFFFFF"/>
            </a:solidFill>
            <a:ln w="892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89E33877-D53D-6EFD-071B-B1B1CCBEDB57}"/>
                </a:ext>
              </a:extLst>
            </p:cNvPr>
            <p:cNvSpPr/>
            <p:nvPr/>
          </p:nvSpPr>
          <p:spPr>
            <a:xfrm>
              <a:off x="11577759"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9F7EF103-D592-937C-9ED8-DADCED4CB8DD}"/>
                </a:ext>
              </a:extLst>
            </p:cNvPr>
            <p:cNvSpPr/>
            <p:nvPr/>
          </p:nvSpPr>
          <p:spPr>
            <a:xfrm>
              <a:off x="11222084"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FA22AEA-9F7D-9C0E-0254-51FDC0EC4714}"/>
                </a:ext>
              </a:extLst>
            </p:cNvPr>
            <p:cNvSpPr/>
            <p:nvPr/>
          </p:nvSpPr>
          <p:spPr>
            <a:xfrm>
              <a:off x="11222084" y="296796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33B02DB-13A0-D046-A64F-0F5EF99B1B18}"/>
                </a:ext>
              </a:extLst>
            </p:cNvPr>
            <p:cNvSpPr/>
            <p:nvPr/>
          </p:nvSpPr>
          <p:spPr>
            <a:xfrm>
              <a:off x="10866409"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9BAF5164-6A0E-81F0-1CB6-1F782703012C}"/>
                </a:ext>
              </a:extLst>
            </p:cNvPr>
            <p:cNvSpPr/>
            <p:nvPr/>
          </p:nvSpPr>
          <p:spPr>
            <a:xfrm>
              <a:off x="9799387"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113"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1E4907E3-2F19-EFC4-378E-C9888F78EB45}"/>
                </a:ext>
              </a:extLst>
            </p:cNvPr>
            <p:cNvSpPr/>
            <p:nvPr/>
          </p:nvSpPr>
          <p:spPr>
            <a:xfrm>
              <a:off x="9088038"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860" y="0"/>
                    <a:pt x="90056" y="0"/>
                  </a:cubicBezTo>
                </a:path>
              </a:pathLst>
            </a:custGeom>
            <a:solidFill>
              <a:srgbClr val="D2D4D5"/>
            </a:solidFill>
            <a:ln w="89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0C8B9BE2-9741-51EE-D6E9-6E73F491F56C}"/>
                </a:ext>
              </a:extLst>
            </p:cNvPr>
            <p:cNvSpPr/>
            <p:nvPr/>
          </p:nvSpPr>
          <p:spPr>
            <a:xfrm>
              <a:off x="8732453"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04A0A22-3CED-F5E1-D272-ED799828958C}"/>
                </a:ext>
              </a:extLst>
            </p:cNvPr>
            <p:cNvSpPr/>
            <p:nvPr/>
          </p:nvSpPr>
          <p:spPr>
            <a:xfrm>
              <a:off x="8732453" y="221608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D2D4D5"/>
            </a:solidFill>
            <a:ln w="8925"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33A1048-DAD5-6CF2-FC2A-FB2DE197A25F}"/>
                </a:ext>
              </a:extLst>
            </p:cNvPr>
            <p:cNvSpPr/>
            <p:nvPr/>
          </p:nvSpPr>
          <p:spPr>
            <a:xfrm>
              <a:off x="8021104" y="76572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D2D4D5"/>
            </a:solidFill>
            <a:ln w="89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1C188ED4-1642-4DC9-B500-24207264DC73}"/>
                </a:ext>
              </a:extLst>
            </p:cNvPr>
            <p:cNvSpPr/>
            <p:nvPr/>
          </p:nvSpPr>
          <p:spPr>
            <a:xfrm>
              <a:off x="8021104"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273"/>
                    <a:pt x="139770" y="0"/>
                    <a:pt x="90057" y="0"/>
                  </a:cubicBezTo>
                </a:path>
              </a:pathLst>
            </a:custGeom>
            <a:solidFill>
              <a:srgbClr val="D2D4D5"/>
            </a:solidFill>
            <a:ln w="89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C9C82084-9369-2FE7-0A77-59D20A08E31E}"/>
                </a:ext>
              </a:extLst>
            </p:cNvPr>
            <p:cNvSpPr/>
            <p:nvPr/>
          </p:nvSpPr>
          <p:spPr>
            <a:xfrm>
              <a:off x="8376778"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21B79C3-4455-EA97-326E-92AF7F750A27}"/>
                </a:ext>
              </a:extLst>
            </p:cNvPr>
            <p:cNvSpPr/>
            <p:nvPr/>
          </p:nvSpPr>
          <p:spPr>
            <a:xfrm>
              <a:off x="10866409" y="2252156"/>
              <a:ext cx="180113" cy="180201"/>
            </a:xfrm>
            <a:custGeom>
              <a:avLst/>
              <a:gdLst>
                <a:gd name="connsiteX0" fmla="*/ 90056 w 180113"/>
                <a:gd name="connsiteY0" fmla="*/ 0 h 180201"/>
                <a:gd name="connsiteX1" fmla="*/ 0 w 180113"/>
                <a:gd name="connsiteY1" fmla="*/ 90100 h 180201"/>
                <a:gd name="connsiteX2" fmla="*/ 90056 w 180113"/>
                <a:gd name="connsiteY2" fmla="*/ 180201 h 180201"/>
                <a:gd name="connsiteX3" fmla="*/ 180114 w 180113"/>
                <a:gd name="connsiteY3" fmla="*/ 90100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0"/>
                  </a:cubicBezTo>
                  <a:cubicBezTo>
                    <a:pt x="0" y="139839"/>
                    <a:pt x="40343" y="180201"/>
                    <a:pt x="90056" y="180201"/>
                  </a:cubicBezTo>
                  <a:cubicBezTo>
                    <a:pt x="139771" y="180201"/>
                    <a:pt x="180114" y="139839"/>
                    <a:pt x="180114" y="90100"/>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AF835D0-0DFB-7ADD-4E8C-0B5EB1D3FA4B}"/>
                </a:ext>
              </a:extLst>
            </p:cNvPr>
            <p:cNvSpPr/>
            <p:nvPr/>
          </p:nvSpPr>
          <p:spPr>
            <a:xfrm>
              <a:off x="10866409" y="296796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D2D4D5"/>
            </a:solidFill>
            <a:ln w="89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964504" y="1684751"/>
            <a:ext cx="4465529" cy="2022953"/>
          </a:xfrm>
        </p:spPr>
        <p:txBody>
          <a:bodyPr anchor="ctr" anchorCtr="0"/>
          <a:lstStyle>
            <a:lvl1pPr algn="ct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5" y="304974"/>
            <a:ext cx="3125157" cy="1203325"/>
          </a:xfrm>
        </p:spPr>
        <p:txBody>
          <a:bodyPr/>
          <a:lstStyle>
            <a:lvl1pPr>
              <a:spcBef>
                <a:spcPts val="0"/>
              </a:spcBef>
              <a:spcAft>
                <a:spcPts val="0"/>
              </a:spcAft>
              <a:defRPr sz="900" b="0" i="0">
                <a:solidFill>
                  <a:schemeClr val="bg1"/>
                </a:solidFill>
                <a:latin typeface="ABC Oracle Medium" panose="020B0504040202060203" pitchFamily="34" charset="77"/>
              </a:defRPr>
            </a:lvl1pPr>
            <a:lvl2pPr marL="0" indent="0">
              <a:buNone/>
              <a:defRPr sz="900" b="0" i="0">
                <a:solidFill>
                  <a:schemeClr val="bg1"/>
                </a:solidFill>
                <a:latin typeface="ABC Oracle Medium" panose="020B0504040202060203" pitchFamily="34" charset="77"/>
              </a:defRPr>
            </a:lvl2pPr>
            <a:lvl3pPr marL="180975" indent="-180975">
              <a:tabLst/>
              <a:defRPr sz="900" b="0" i="0">
                <a:solidFill>
                  <a:schemeClr val="bg1"/>
                </a:solidFill>
                <a:latin typeface="ABC Oracle Medium" panose="020B0504040202060203" pitchFamily="34" charset="77"/>
              </a:defRPr>
            </a:lvl3pPr>
            <a:lvl4pPr marL="355600" indent="-174625">
              <a:tabLst/>
              <a:defRPr sz="900" b="0" i="0">
                <a:solidFill>
                  <a:schemeClr val="bg1"/>
                </a:solidFill>
                <a:latin typeface="ABC Oracle Medium" panose="020B0504040202060203" pitchFamily="34" charset="77"/>
              </a:defRPr>
            </a:lvl4pPr>
            <a:lvl5pPr marL="536575" indent="-180975">
              <a:tabLst/>
              <a:defRPr sz="900" b="0" i="0">
                <a:solidFill>
                  <a:schemeClr val="bg1"/>
                </a:solidFill>
                <a:latin typeface="ABC Oracle Medium" panose="020B050404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FCAC37BC-346D-51DA-B8FC-D5C95892C05D}"/>
              </a:ext>
            </a:extLst>
          </p:cNvPr>
          <p:cNvSpPr>
            <a:spLocks noGrp="1"/>
          </p:cNvSpPr>
          <p:nvPr>
            <p:ph type="ftr" sz="quarter" idx="3"/>
          </p:nvPr>
        </p:nvSpPr>
        <p:spPr>
          <a:xfrm>
            <a:off x="4037117" y="6587284"/>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793876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accent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47083" y="1481509"/>
            <a:ext cx="5748917" cy="5066929"/>
          </a:xfrm>
        </p:spPr>
        <p:txBody>
          <a:bodyPr/>
          <a:lstStyle>
            <a:lvl1pPr>
              <a:spcBef>
                <a:spcPts val="0"/>
              </a:spcBef>
              <a:spcAft>
                <a:spcPts val="0"/>
              </a:spcAft>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D604D2A8-340C-6811-0193-59710C1F032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80733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321110" y="286185"/>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338464" y="1122801"/>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8" name="Freeform 17">
            <a:extLst>
              <a:ext uri="{FF2B5EF4-FFF2-40B4-BE49-F238E27FC236}">
                <a16:creationId xmlns:a16="http://schemas.microsoft.com/office/drawing/2014/main" id="{476D9EB4-DA8D-7007-E1F1-13594489E635}"/>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9A47DABB-6B23-B92F-2CE3-C72452A43FFC}"/>
              </a:ext>
            </a:extLst>
          </p:cNvPr>
          <p:cNvSpPr/>
          <p:nvPr/>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E2B1A454-EE21-4091-6B8A-932B60F3789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710050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hank you">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169811" y="2819273"/>
            <a:ext cx="6571317" cy="780120"/>
          </a:xfrm>
        </p:spPr>
        <p:txBody>
          <a:bodyPr anchor="t" anchorCtr="0"/>
          <a:lstStyle>
            <a:lvl1pPr algn="l">
              <a:defRPr sz="31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1187165" y="3624574"/>
            <a:ext cx="6566752" cy="1598604"/>
          </a:xfrm>
        </p:spPr>
        <p:txBody>
          <a:bodyPr anchor="t" anchorCtr="0"/>
          <a:lstStyle>
            <a:lvl1pPr marL="0" indent="0" algn="l">
              <a:spcBef>
                <a:spcPts val="0"/>
              </a:spcBef>
              <a:spcAft>
                <a:spcPts val="0"/>
              </a:spcAft>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2237988" cy="1392303"/>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0C6C589F-6B53-EA41-A888-1CADBA5F425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15291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856495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930655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9509584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7399684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11380558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19257742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7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314530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8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7004121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9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171227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6" name="Freeform 5">
            <a:extLst>
              <a:ext uri="{FF2B5EF4-FFF2-40B4-BE49-F238E27FC236}">
                <a16:creationId xmlns:a16="http://schemas.microsoft.com/office/drawing/2014/main" id="{D9883D46-8A8A-539B-4F87-C864BBE9A1FC}"/>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7" name="Picture Placeholder 20">
            <a:extLst>
              <a:ext uri="{FF2B5EF4-FFF2-40B4-BE49-F238E27FC236}">
                <a16:creationId xmlns:a16="http://schemas.microsoft.com/office/drawing/2014/main" id="{D2909ECF-720F-DB40-98FC-071C2A0D928E}"/>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10" name="Graphic 16">
            <a:extLst>
              <a:ext uri="{FF2B5EF4-FFF2-40B4-BE49-F238E27FC236}">
                <a16:creationId xmlns:a16="http://schemas.microsoft.com/office/drawing/2014/main" id="{348D57BA-ABBE-729C-59D1-961D617C7CE8}"/>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3" name="Footer Placeholder 4">
            <a:extLst>
              <a:ext uri="{FF2B5EF4-FFF2-40B4-BE49-F238E27FC236}">
                <a16:creationId xmlns:a16="http://schemas.microsoft.com/office/drawing/2014/main" id="{DCF7CA04-A556-4280-7BED-717528D657D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334513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2836040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41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9806383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4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5506598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675972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37228232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24123113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4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6142481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7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534382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4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0436998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8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00929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B9690DE6-400F-C9FE-AC94-D5789487857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6249129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9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7174428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865255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1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2372343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5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17895456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2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262137552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6857186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6931773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5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4765993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5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3913231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26590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accent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accent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6DECE934-2A88-71C2-DF08-0CBBE37E633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129217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6953257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57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275811055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3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11739195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58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99619612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59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21854806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6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20024897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61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4275689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6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8358295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6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05304362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6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740866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6181595" y="273659"/>
            <a:ext cx="5699254" cy="5526951"/>
          </a:xfrm>
        </p:spPr>
        <p:txBody>
          <a:bodyPr/>
          <a:lstStyle>
            <a:lvl1pPr marL="0" indent="0">
              <a:spcBef>
                <a:spcPts val="0"/>
              </a:spcBef>
              <a:spcAft>
                <a:spcPts val="0"/>
              </a:spcAft>
              <a:tabLst>
                <a:tab pos="5059363" algn="l"/>
              </a:tabLst>
              <a:defRPr sz="2300">
                <a:solidFill>
                  <a:schemeClr val="tx1"/>
                </a:solidFill>
              </a:defRPr>
            </a:lvl1pPr>
            <a:lvl2pPr>
              <a:defRPr sz="2300">
                <a:solidFill>
                  <a:schemeClr val="tx1"/>
                </a:solidFill>
              </a:defRPr>
            </a:lvl2pPr>
            <a:lvl3pPr>
              <a:defRPr sz="2300">
                <a:solidFill>
                  <a:schemeClr val="tx1"/>
                </a:solidFill>
              </a:defRPr>
            </a:lvl3pPr>
            <a:lvl4pPr>
              <a:defRPr sz="2300">
                <a:solidFill>
                  <a:schemeClr val="tx1"/>
                </a:solidFill>
              </a:defRPr>
            </a:lvl4pPr>
            <a:lvl5pPr>
              <a:defRPr sz="23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p>
            <a:fld id="{741AFF56-1126-4107-9C02-BC0EFBF16431}" type="slidenum">
              <a:rPr lang="en-GB" smtClean="0"/>
              <a:t>‹#›</a:t>
            </a:fld>
            <a:endParaRPr lang="en-GB"/>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5620758D-F7DA-9AC4-5413-311A1B9B491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583569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6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244131341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4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41705465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67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2062801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68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6048829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69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2314851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7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7821901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71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90170431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7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90467389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7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10976468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7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02105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Tit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Text Placeholder 7">
            <a:extLst>
              <a:ext uri="{FF2B5EF4-FFF2-40B4-BE49-F238E27FC236}">
                <a16:creationId xmlns:a16="http://schemas.microsoft.com/office/drawing/2014/main" id="{6D15CAF0-DBAD-68DB-B4B8-EF505A445D04}"/>
              </a:ext>
            </a:extLst>
          </p:cNvPr>
          <p:cNvSpPr>
            <a:spLocks noGrp="1"/>
          </p:cNvSpPr>
          <p:nvPr>
            <p:ph type="body" sz="quarter" idx="10" hasCustomPrompt="1"/>
          </p:nvPr>
        </p:nvSpPr>
        <p:spPr>
          <a:xfrm>
            <a:off x="6096000" y="3429000"/>
            <a:ext cx="6048267" cy="4010982"/>
          </a:xfrm>
        </p:spPr>
        <p:txBody>
          <a:bodyPr anchor="b" anchorCtr="0"/>
          <a:lstStyle>
            <a:lvl1pPr algn="r">
              <a:defRPr sz="23000">
                <a:solidFill>
                  <a:schemeClr val="bg1"/>
                </a:solidFill>
              </a:defRPr>
            </a:lvl1pPr>
          </a:lstStyle>
          <a:p>
            <a:pPr lvl="0"/>
            <a:r>
              <a:rPr lang="en-GB" dirty="0"/>
              <a:t>#</a:t>
            </a:r>
            <a:endParaRPr lang="en-US" dirty="0"/>
          </a:p>
        </p:txBody>
      </p:sp>
      <p:sp>
        <p:nvSpPr>
          <p:cNvPr id="3" name="Footer Placeholder 4">
            <a:extLst>
              <a:ext uri="{FF2B5EF4-FFF2-40B4-BE49-F238E27FC236}">
                <a16:creationId xmlns:a16="http://schemas.microsoft.com/office/drawing/2014/main" id="{1B43FFE6-B47D-7A61-376C-A8D0D0E06BF7}"/>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64094803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7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7922919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userDrawn="1">
  <p:cSld name="7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89283365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77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89260634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78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413720604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5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308346490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79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92137518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userDrawn="1">
  <p:cSld name="80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57340460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userDrawn="1">
  <p:cSld name="81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34149291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82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463162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83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8"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2447" y="6097631"/>
            <a:ext cx="1477623" cy="513744"/>
          </a:xfrm>
          <a:prstGeom prst="rect">
            <a:avLst/>
          </a:prstGeom>
        </p:spPr>
      </p:pic>
      <p:sp>
        <p:nvSpPr>
          <p:cNvPr id="10" name="Slide Number"/>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165008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eature Cop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35980"/>
            <a:ext cx="9804590" cy="4443594"/>
          </a:xfrm>
        </p:spPr>
        <p:txBody>
          <a:bodyPr/>
          <a:lstStyle>
            <a:lvl1pPr>
              <a:lnSpc>
                <a:spcPct val="100000"/>
              </a:lnSpc>
              <a:defRPr sz="3500" b="0" i="0">
                <a:solidFill>
                  <a:schemeClr val="tx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tx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tx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1B4E5E3E-E595-2D73-908E-8B9477FF751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1677125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84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7"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6" name="Title 1"/>
          <p:cNvSpPr>
            <a:spLocks noGrp="1"/>
          </p:cNvSpPr>
          <p:nvPr>
            <p:ph type="title" hasCustomPrompt="1"/>
          </p:nvPr>
        </p:nvSpPr>
        <p:spPr>
          <a:xfrm>
            <a:off x="609600" y="533029"/>
            <a:ext cx="10972800" cy="1143000"/>
          </a:xfrm>
          <a:prstGeom prst="rect">
            <a:avLst/>
          </a:prstGeom>
        </p:spPr>
        <p:txBody>
          <a:bodyPr>
            <a:normAutofit/>
          </a:bodyPr>
          <a:lstStyle>
            <a:lvl1pPr algn="l" defTabSz="1219170" rtl="0" eaLnBrk="1" latinLnBrk="0" hangingPunct="1">
              <a:spcBef>
                <a:spcPct val="0"/>
              </a:spcBef>
              <a:buNone/>
              <a:defRPr lang="en-US" sz="4000" b="0" kern="1200" dirty="0">
                <a:solidFill>
                  <a:schemeClr val="accent5"/>
                </a:solidFill>
                <a:latin typeface="+mn-lt"/>
                <a:ea typeface="+mj-ea"/>
                <a:cs typeface="Arial" panose="020B0604020202020204" pitchFamily="34" charset="0"/>
              </a:defRPr>
            </a:lvl1pPr>
          </a:lstStyle>
          <a:p>
            <a:r>
              <a:rPr lang="en-US" dirty="0"/>
              <a:t>Section Slide / Content Slide </a:t>
            </a:r>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613570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85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84019727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86_Title and Content">
    <p:spTree>
      <p:nvGrpSpPr>
        <p:cNvPr id="1" name=""/>
        <p:cNvGrpSpPr/>
        <p:nvPr/>
      </p:nvGrpSpPr>
      <p:grpSpPr>
        <a:xfrm>
          <a:off x="0" y="0"/>
          <a:ext cx="0" cy="0"/>
          <a:chOff x="0" y="0"/>
          <a:chExt cx="0" cy="0"/>
        </a:xfrm>
      </p:grpSpPr>
      <p:sp>
        <p:nvSpPr>
          <p:cNvPr id="13" name="Rectangle 12"/>
          <p:cNvSpPr/>
          <p:nvPr userDrawn="1"/>
        </p:nvSpPr>
        <p:spPr>
          <a:xfrm>
            <a:off x="0" y="0"/>
            <a:ext cx="12192000" cy="4074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a:p>
        </p:txBody>
      </p:sp>
      <p:sp>
        <p:nvSpPr>
          <p:cNvPr id="12" name="Rectangle 11"/>
          <p:cNvSpPr/>
          <p:nvPr userDrawn="1"/>
        </p:nvSpPr>
        <p:spPr>
          <a:xfrm>
            <a:off x="0" y="407403"/>
            <a:ext cx="12192000" cy="72008"/>
          </a:xfrm>
          <a:prstGeom prst="rect">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sp>
        <p:nvSpPr>
          <p:cNvPr id="9" name="Slide Number" hidden="1"/>
          <p:cNvSpPr>
            <a:spLocks noGrp="1"/>
          </p:cNvSpPr>
          <p:nvPr>
            <p:ph type="sldNum" sz="quarter" idx="4"/>
          </p:nvPr>
        </p:nvSpPr>
        <p:spPr>
          <a:xfrm>
            <a:off x="239349" y="6317251"/>
            <a:ext cx="2844800" cy="365125"/>
          </a:xfrm>
          <a:prstGeom prst="rect">
            <a:avLst/>
          </a:prstGeom>
        </p:spPr>
        <p:txBody>
          <a:bodyPr vert="horz" lIns="91440" tIns="45720" rIns="91440" bIns="45720" rtlCol="0" anchor="ctr"/>
          <a:lstStyle>
            <a:lvl1pPr algn="l">
              <a:defRPr sz="1067">
                <a:solidFill>
                  <a:schemeClr val="tx1">
                    <a:tint val="75000"/>
                  </a:schemeClr>
                </a:solidFill>
                <a:latin typeface="+mn-lt"/>
                <a:cs typeface="Arial" panose="020B0604020202020204" pitchFamily="34" charset="0"/>
              </a:defRPr>
            </a:lvl1pPr>
          </a:lstStyle>
          <a:p>
            <a:fld id="{A04DF0AE-8B3C-45BA-8AFA-E3B611F5AE38}" type="slidenum">
              <a:rPr lang="en-AU" smtClean="0">
                <a:solidFill>
                  <a:prstClr val="black">
                    <a:tint val="75000"/>
                  </a:prstClr>
                </a:solidFill>
              </a:rPr>
              <a:pPr/>
              <a:t>‹#›</a:t>
            </a:fld>
            <a:endParaRPr lang="en-AU" dirty="0">
              <a:solidFill>
                <a:prstClr val="black">
                  <a:tint val="75000"/>
                </a:prstClr>
              </a:solidFill>
            </a:endParaRPr>
          </a:p>
        </p:txBody>
      </p:sp>
      <p:sp>
        <p:nvSpPr>
          <p:cNvPr id="5" name="Copyright"/>
          <p:cNvSpPr txBox="1">
            <a:spLocks/>
          </p:cNvSpPr>
          <p:nvPr userDrawn="1"/>
        </p:nvSpPr>
        <p:spPr>
          <a:xfrm>
            <a:off x="4847861" y="6516658"/>
            <a:ext cx="2304256" cy="189439"/>
          </a:xfrm>
          <a:prstGeom prst="rect">
            <a:avLst/>
          </a:prstGeom>
        </p:spPr>
        <p:txBody>
          <a:bodyPr vert="horz" lIns="0" tIns="0" rIns="0" bIns="0" rtlCol="0" anchor="ctr"/>
          <a:lstStyle>
            <a:defPPr>
              <a:defRPr lang="en-US"/>
            </a:defPPr>
            <a:lvl1pPr marL="0" algn="l" defTabSz="914400" rtl="0" eaLnBrk="1" latinLnBrk="0" hangingPunct="1">
              <a:defRPr sz="900" kern="1200">
                <a:solidFill>
                  <a:schemeClr val="bg1"/>
                </a:solidFill>
                <a:latin typeface="+mj-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933" dirty="0">
                <a:solidFill>
                  <a:schemeClr val="accent1"/>
                </a:solidFill>
              </a:rPr>
              <a:t>Copyright © Finity Consulting Pty Ltd </a:t>
            </a:r>
          </a:p>
        </p:txBody>
      </p:sp>
    </p:spTree>
    <p:extLst>
      <p:ext uri="{BB962C8B-B14F-4D97-AF65-F5344CB8AC3E}">
        <p14:creationId xmlns:p14="http://schemas.microsoft.com/office/powerpoint/2010/main" val="156517989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6_Header Band - Yellow">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D0470D0-C0A9-4880-92A4-6F904F0B4EDB}"/>
              </a:ext>
            </a:extLst>
          </p:cNvPr>
          <p:cNvSpPr>
            <a:spLocks noGrp="1"/>
          </p:cNvSpPr>
          <p:nvPr>
            <p:ph type="ftr" sz="quarter" idx="10"/>
          </p:nvPr>
        </p:nvSpPr>
        <p:spPr/>
        <p:txBody>
          <a:bodyPr/>
          <a:lstStyle/>
          <a:p>
            <a:endParaRPr lang="en-AU" dirty="0"/>
          </a:p>
        </p:txBody>
      </p:sp>
      <p:sp>
        <p:nvSpPr>
          <p:cNvPr id="4" name="Slide Number Placeholder 3">
            <a:extLst>
              <a:ext uri="{FF2B5EF4-FFF2-40B4-BE49-F238E27FC236}">
                <a16:creationId xmlns:a16="http://schemas.microsoft.com/office/drawing/2014/main" id="{20F37965-E4ED-4C4A-B92A-7573F4F87F53}"/>
              </a:ext>
            </a:extLst>
          </p:cNvPr>
          <p:cNvSpPr>
            <a:spLocks noGrp="1"/>
          </p:cNvSpPr>
          <p:nvPr>
            <p:ph type="sldNum" sz="quarter" idx="11"/>
          </p:nvPr>
        </p:nvSpPr>
        <p:spPr/>
        <p:txBody>
          <a:bodyPr/>
          <a:lstStyle/>
          <a:p>
            <a:fld id="{024E96B9-E22A-409A-BFBF-F65B3FB8BB2A}" type="slidenum">
              <a:rPr lang="en-AU" smtClean="0"/>
              <a:pPr/>
              <a:t>‹#›</a:t>
            </a:fld>
            <a:endParaRPr lang="en-AU"/>
          </a:p>
        </p:txBody>
      </p:sp>
      <p:pic>
        <p:nvPicPr>
          <p:cNvPr id="5" name="Picture 4">
            <a:extLst>
              <a:ext uri="{FF2B5EF4-FFF2-40B4-BE49-F238E27FC236}">
                <a16:creationId xmlns:a16="http://schemas.microsoft.com/office/drawing/2014/main" id="{6F0C34DF-169C-4010-9E68-21FC740963A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85" r="-1"/>
          <a:stretch/>
        </p:blipFill>
        <p:spPr>
          <a:xfrm>
            <a:off x="1" y="1"/>
            <a:ext cx="12194404" cy="6858000"/>
          </a:xfrm>
          <a:prstGeom prst="rect">
            <a:avLst/>
          </a:prstGeom>
        </p:spPr>
      </p:pic>
      <p:sp>
        <p:nvSpPr>
          <p:cNvPr id="9" name="Rectangle 8">
            <a:extLst>
              <a:ext uri="{FF2B5EF4-FFF2-40B4-BE49-F238E27FC236}">
                <a16:creationId xmlns:a16="http://schemas.microsoft.com/office/drawing/2014/main" id="{8DCB9C82-6982-476F-8683-26F413515C02}"/>
              </a:ext>
            </a:extLst>
          </p:cNvPr>
          <p:cNvSpPr/>
          <p:nvPr userDrawn="1"/>
        </p:nvSpPr>
        <p:spPr>
          <a:xfrm>
            <a:off x="1" y="0"/>
            <a:ext cx="12194404" cy="6858000"/>
          </a:xfrm>
          <a:prstGeom prst="rect">
            <a:avLst/>
          </a:prstGeom>
          <a:solidFill>
            <a:srgbClr val="1E1C11">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a:p>
        </p:txBody>
      </p:sp>
      <p:pic>
        <p:nvPicPr>
          <p:cNvPr id="10" name="Logo">
            <a:extLst>
              <a:ext uri="{FF2B5EF4-FFF2-40B4-BE49-F238E27FC236}">
                <a16:creationId xmlns:a16="http://schemas.microsoft.com/office/drawing/2014/main" id="{BBA1508F-CE21-4F12-838D-E029B05A13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07076" y="5829267"/>
            <a:ext cx="2135144" cy="742352"/>
          </a:xfrm>
          <a:prstGeom prst="rect">
            <a:avLst/>
          </a:prstGeom>
        </p:spPr>
      </p:pic>
    </p:spTree>
    <p:extLst>
      <p:ext uri="{BB962C8B-B14F-4D97-AF65-F5344CB8AC3E}">
        <p14:creationId xmlns:p14="http://schemas.microsoft.com/office/powerpoint/2010/main" val="316918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solidFill>
        <a:effectLst/>
      </p:bgPr>
    </p:bg>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378F8866-9DAD-2F19-71C0-40E571A05C88}"/>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8" name="Graphic 16">
            <a:extLst>
              <a:ext uri="{FF2B5EF4-FFF2-40B4-BE49-F238E27FC236}">
                <a16:creationId xmlns:a16="http://schemas.microsoft.com/office/drawing/2014/main" id="{05D16763-91CF-A8AE-40FD-F33DB51DCF46}"/>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21" name="Picture Placeholder 20">
            <a:extLst>
              <a:ext uri="{FF2B5EF4-FFF2-40B4-BE49-F238E27FC236}">
                <a16:creationId xmlns:a16="http://schemas.microsoft.com/office/drawing/2014/main" id="{EB1CCA5B-9CF3-3D9F-2FAF-8ADCA0DD54D0}"/>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3" name="Footer Placeholder 4">
            <a:extLst>
              <a:ext uri="{FF2B5EF4-FFF2-40B4-BE49-F238E27FC236}">
                <a16:creationId xmlns:a16="http://schemas.microsoft.com/office/drawing/2014/main" id="{F4C3B3E4-F5E6-D500-4ECE-A675832895B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19549"/>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theme" Target="../theme/theme1.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57E79-DEA8-79CD-9E4E-5D2FE921BB11}"/>
              </a:ext>
            </a:extLst>
          </p:cNvPr>
          <p:cNvSpPr>
            <a:spLocks noGrp="1"/>
          </p:cNvSpPr>
          <p:nvPr>
            <p:ph type="title"/>
          </p:nvPr>
        </p:nvSpPr>
        <p:spPr>
          <a:xfrm>
            <a:off x="326848" y="288390"/>
            <a:ext cx="11554001" cy="101607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EAF8F9D-C689-B18D-09AF-9B4C40550649}"/>
              </a:ext>
            </a:extLst>
          </p:cNvPr>
          <p:cNvSpPr>
            <a:spLocks noGrp="1"/>
          </p:cNvSpPr>
          <p:nvPr>
            <p:ph type="body" idx="1"/>
          </p:nvPr>
        </p:nvSpPr>
        <p:spPr>
          <a:xfrm>
            <a:off x="352424" y="1493113"/>
            <a:ext cx="11528425" cy="4351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3030489-BEFE-3F81-C3A1-A8FAC2B087EE}"/>
              </a:ext>
            </a:extLst>
          </p:cNvPr>
          <p:cNvSpPr>
            <a:spLocks noGrp="1"/>
          </p:cNvSpPr>
          <p:nvPr>
            <p:ph type="dt" sz="half" idx="2"/>
          </p:nvPr>
        </p:nvSpPr>
        <p:spPr>
          <a:xfrm>
            <a:off x="9150438" y="298318"/>
            <a:ext cx="2743200" cy="365125"/>
          </a:xfrm>
          <a:prstGeom prst="rect">
            <a:avLst/>
          </a:prstGeom>
        </p:spPr>
        <p:txBody>
          <a:bodyPr vert="horz" lIns="0" tIns="0" rIns="0" bIns="0" rtlCol="0" anchor="t" anchorCtr="0">
            <a:noAutofit/>
          </a:bodyPr>
          <a:lstStyle>
            <a:lvl1pPr algn="r">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7D749530-956E-B9F1-B7EE-49FFED17FEA9}"/>
              </a:ext>
            </a:extLst>
          </p:cNvPr>
          <p:cNvSpPr>
            <a:spLocks noGrp="1"/>
          </p:cNvSpPr>
          <p:nvPr>
            <p:ph type="sldNum" sz="quarter" idx="4"/>
          </p:nvPr>
        </p:nvSpPr>
        <p:spPr>
          <a:xfrm>
            <a:off x="11467577" y="6400800"/>
            <a:ext cx="416447" cy="186484"/>
          </a:xfrm>
          <a:prstGeom prst="rect">
            <a:avLst/>
          </a:prstGeom>
        </p:spPr>
        <p:txBody>
          <a:bodyPr vert="horz" lIns="0" tIns="0" rIns="0" bIns="0" rtlCol="0" anchor="b" anchorCtr="0">
            <a:noAutofit/>
          </a:bodyPr>
          <a:lstStyle>
            <a:lvl1pPr algn="r">
              <a:defRPr sz="1000" b="0" i="0">
                <a:solidFill>
                  <a:schemeClr val="tx2"/>
                </a:solidFill>
                <a:latin typeface="ABC Oracle Medium" panose="020B0504040202060203" pitchFamily="34" charset="77"/>
              </a:defRPr>
            </a:lvl1pPr>
          </a:lstStyle>
          <a:p>
            <a:fld id="{741AFF56-1126-4107-9C02-BC0EFBF16431}" type="slidenum">
              <a:rPr lang="en-GB" smtClean="0"/>
              <a:pPr/>
              <a:t>‹#›</a:t>
            </a:fld>
            <a:endParaRPr lang="en-GB" dirty="0"/>
          </a:p>
        </p:txBody>
      </p:sp>
      <p:sp>
        <p:nvSpPr>
          <p:cNvPr id="7" name="Footer Placeholder 6">
            <a:extLst>
              <a:ext uri="{FF2B5EF4-FFF2-40B4-BE49-F238E27FC236}">
                <a16:creationId xmlns:a16="http://schemas.microsoft.com/office/drawing/2014/main" id="{B027F68E-C428-A4D9-BBBD-028E82BC8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Presented at the 2025 All Actuaries Summit</a:t>
            </a:r>
          </a:p>
        </p:txBody>
      </p:sp>
    </p:spTree>
    <p:extLst>
      <p:ext uri="{BB962C8B-B14F-4D97-AF65-F5344CB8AC3E}">
        <p14:creationId xmlns:p14="http://schemas.microsoft.com/office/powerpoint/2010/main" val="252882584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8" r:id="rId3"/>
    <p:sldLayoutId id="2147483664" r:id="rId4"/>
    <p:sldLayoutId id="2147483665" r:id="rId5"/>
    <p:sldLayoutId id="2147483650" r:id="rId6"/>
    <p:sldLayoutId id="2147483654" r:id="rId7"/>
    <p:sldLayoutId id="2147483666" r:id="rId8"/>
    <p:sldLayoutId id="2147483653" r:id="rId9"/>
    <p:sldLayoutId id="2147483655" r:id="rId10"/>
    <p:sldLayoutId id="2147483652" r:id="rId11"/>
    <p:sldLayoutId id="2147483656" r:id="rId12"/>
    <p:sldLayoutId id="2147483657" r:id="rId13"/>
    <p:sldLayoutId id="2147483658" r:id="rId14"/>
    <p:sldLayoutId id="2147483659" r:id="rId15"/>
    <p:sldLayoutId id="2147483660" r:id="rId16"/>
    <p:sldLayoutId id="2147483661" r:id="rId17"/>
    <p:sldLayoutId id="2147483662" r:id="rId18"/>
    <p:sldLayoutId id="2147483667" r:id="rId19"/>
    <p:sldLayoutId id="2147483663" r:id="rId20"/>
    <p:sldLayoutId id="2147483673" r:id="rId21"/>
    <p:sldLayoutId id="2147483674" r:id="rId22"/>
    <p:sldLayoutId id="2147483676" r:id="rId23"/>
    <p:sldLayoutId id="2147483677" r:id="rId24"/>
    <p:sldLayoutId id="2147483723" r:id="rId25"/>
    <p:sldLayoutId id="2147483678" r:id="rId26"/>
    <p:sldLayoutId id="2147483680" r:id="rId27"/>
    <p:sldLayoutId id="2147483681" r:id="rId28"/>
    <p:sldLayoutId id="2147483682" r:id="rId29"/>
    <p:sldLayoutId id="2147483683" r:id="rId30"/>
    <p:sldLayoutId id="2147483684" r:id="rId31"/>
    <p:sldLayoutId id="2147483685" r:id="rId32"/>
    <p:sldLayoutId id="2147483686" r:id="rId33"/>
    <p:sldLayoutId id="2147483687" r:id="rId34"/>
    <p:sldLayoutId id="2147483688" r:id="rId35"/>
    <p:sldLayoutId id="2147483691" r:id="rId36"/>
    <p:sldLayoutId id="2147483692" r:id="rId37"/>
    <p:sldLayoutId id="2147483695" r:id="rId38"/>
    <p:sldLayoutId id="2147483696" r:id="rId39"/>
    <p:sldLayoutId id="2147483697" r:id="rId40"/>
    <p:sldLayoutId id="2147483698" r:id="rId41"/>
    <p:sldLayoutId id="2147483700" r:id="rId42"/>
    <p:sldLayoutId id="2147483701" r:id="rId43"/>
    <p:sldLayoutId id="2147483702"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4" r:id="rId53"/>
    <p:sldLayoutId id="2147483715" r:id="rId54"/>
    <p:sldLayoutId id="2147483716" r:id="rId55"/>
    <p:sldLayoutId id="2147483717" r:id="rId56"/>
    <p:sldLayoutId id="2147483718" r:id="rId57"/>
    <p:sldLayoutId id="2147483719" r:id="rId58"/>
    <p:sldLayoutId id="2147483720" r:id="rId59"/>
    <p:sldLayoutId id="2147483721" r:id="rId60"/>
    <p:sldLayoutId id="2147483722" r:id="rId61"/>
    <p:sldLayoutId id="2147483725" r:id="rId62"/>
    <p:sldLayoutId id="2147483726" r:id="rId63"/>
    <p:sldLayoutId id="2147483728" r:id="rId64"/>
    <p:sldLayoutId id="2147483729" r:id="rId65"/>
    <p:sldLayoutId id="2147483731" r:id="rId66"/>
    <p:sldLayoutId id="2147483732" r:id="rId67"/>
    <p:sldLayoutId id="2147483733" r:id="rId68"/>
    <p:sldLayoutId id="2147483734" r:id="rId69"/>
    <p:sldLayoutId id="2147483735" r:id="rId70"/>
    <p:sldLayoutId id="2147483736" r:id="rId71"/>
    <p:sldLayoutId id="2147483737" r:id="rId72"/>
    <p:sldLayoutId id="2147483738" r:id="rId73"/>
    <p:sldLayoutId id="2147483739" r:id="rId74"/>
    <p:sldLayoutId id="2147483741" r:id="rId75"/>
    <p:sldLayoutId id="2147483742" r:id="rId76"/>
    <p:sldLayoutId id="2147483743" r:id="rId77"/>
    <p:sldLayoutId id="2147483744" r:id="rId78"/>
    <p:sldLayoutId id="2147483745" r:id="rId79"/>
    <p:sldLayoutId id="2147483746" r:id="rId80"/>
    <p:sldLayoutId id="2147483747" r:id="rId81"/>
    <p:sldLayoutId id="2147483748" r:id="rId82"/>
    <p:sldLayoutId id="2147483749" r:id="rId83"/>
  </p:sldLayoutIdLst>
  <p:hf hdr="0" ftr="0" dt="0"/>
  <p:txStyles>
    <p:titleStyle>
      <a:lvl1pPr algn="l" defTabSz="914400"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200" userDrawn="1">
          <p15:clr>
            <a:srgbClr val="F26B43"/>
          </p15:clr>
        </p15:guide>
        <p15:guide id="4" pos="222" userDrawn="1">
          <p15:clr>
            <a:srgbClr val="F26B43"/>
          </p15:clr>
        </p15:guide>
        <p15:guide id="5" orient="horz" pos="4125" userDrawn="1">
          <p15:clr>
            <a:srgbClr val="F26B43"/>
          </p15:clr>
        </p15:guide>
        <p15:guide id="6" pos="7484" userDrawn="1">
          <p15:clr>
            <a:srgbClr val="F26B43"/>
          </p15:clr>
        </p15:guide>
        <p15:guide id="7" orient="horz" pos="958" userDrawn="1">
          <p15:clr>
            <a:srgbClr val="F26B43"/>
          </p15:clr>
        </p15:guide>
        <p15:guide id="8" pos="1269" userDrawn="1">
          <p15:clr>
            <a:srgbClr val="F26B43"/>
          </p15:clr>
        </p15:guide>
        <p15:guide id="9" pos="3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file:///\\Odin\data2025\Admin25\Conferences\IDSS%202025\CTP%20-%20The%20rearview%20mirror\Analysis\Annual%20reports%20info\PnL_History.xlsx!National!%5bPnL_History.xlsx%5dNational%20Chart%202"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7.svg"/><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svg"/></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29.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notesSlide" Target="../notesSlides/notesSlide2.xml"/><Relationship Id="rId16" Type="http://schemas.openxmlformats.org/officeDocument/2006/relationships/image" Target="../media/image17.svg"/><Relationship Id="rId1" Type="http://schemas.openxmlformats.org/officeDocument/2006/relationships/slideLayout" Target="../slideLayouts/slideLayout1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file:///\\Odin\data2025\Admin25\Conferences\IDSS%202025\CTP%20-%20The%20rearview%20mirror\Analysis\Industry_information.xlsx!Frequency!%5bIndustry_information.xlsx%5dFrequency%20Chart%2014" TargetMode="External"/><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18.emf"/></Relationships>
</file>

<file path=ppt/slides/_rels/slide6.xml.rels><?xml version="1.0" encoding="UTF-8" standalone="yes"?>
<Relationships xmlns="http://schemas.openxmlformats.org/package/2006/relationships"><Relationship Id="rId3" Type="http://schemas.openxmlformats.org/officeDocument/2006/relationships/oleObject" Target="file:///\\Odin\data2025\Admin25\Conferences\IDSS%202025\CTP%20-%20The%20rearview%20mirror\Analysis\Industry_information.xlsx!Frequency!%5bIndustry_information.xlsx%5dFrequency%20Chart%204"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19.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file:///\\Odin\data2025\Admin25\Conferences\IDSS%202025\CTP%20-%20The%20rearview%20mirror\Analysis\Industry_information.xlsx!Premiums!%5bIndustry_information.xlsx%5dPremiums%20Chart%202" TargetMode="External"/><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20.emf"/></Relationships>
</file>

<file path=ppt/slides/_rels/slide9.xml.rels><?xml version="1.0" encoding="UTF-8" standalone="yes"?>
<Relationships xmlns="http://schemas.openxmlformats.org/package/2006/relationships"><Relationship Id="rId3" Type="http://schemas.openxmlformats.org/officeDocument/2006/relationships/oleObject" Target="file:///\\Odin\data2025\Admin25\Conferences\IDSS%202025\CTP%20-%20The%20rearview%20mirror\Analysis\Industry_information.xlsx!Premiums!%5bIndustry_information.xlsx%5dPremiums%20Chart%2018"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2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DD06-C964-CF6A-77C8-CA245EBA130F}"/>
              </a:ext>
            </a:extLst>
          </p:cNvPr>
          <p:cNvSpPr>
            <a:spLocks noGrp="1"/>
          </p:cNvSpPr>
          <p:nvPr>
            <p:ph type="title"/>
          </p:nvPr>
        </p:nvSpPr>
        <p:spPr>
          <a:xfrm>
            <a:off x="1645644" y="3037520"/>
            <a:ext cx="5781678" cy="886673"/>
          </a:xfrm>
        </p:spPr>
        <p:txBody>
          <a:bodyPr/>
          <a:lstStyle/>
          <a:p>
            <a:r>
              <a:rPr lang="en-US" dirty="0"/>
              <a:t>CTP: Beyond the Rearview Mirror</a:t>
            </a:r>
          </a:p>
        </p:txBody>
      </p:sp>
      <p:sp>
        <p:nvSpPr>
          <p:cNvPr id="3" name="Subtitle 2">
            <a:extLst>
              <a:ext uri="{FF2B5EF4-FFF2-40B4-BE49-F238E27FC236}">
                <a16:creationId xmlns:a16="http://schemas.microsoft.com/office/drawing/2014/main" id="{26C366F4-7949-6A5E-2C2B-244724097677}"/>
              </a:ext>
            </a:extLst>
          </p:cNvPr>
          <p:cNvSpPr>
            <a:spLocks noGrp="1"/>
          </p:cNvSpPr>
          <p:nvPr>
            <p:ph type="subTitle" idx="1"/>
          </p:nvPr>
        </p:nvSpPr>
        <p:spPr>
          <a:xfrm>
            <a:off x="1645643" y="4238297"/>
            <a:ext cx="6192079" cy="1598604"/>
          </a:xfrm>
        </p:spPr>
        <p:txBody>
          <a:bodyPr/>
          <a:lstStyle/>
          <a:p>
            <a:r>
              <a:rPr lang="en-US" dirty="0"/>
              <a:t>Paper prepared by Estelle Pearson and Timina Liu</a:t>
            </a:r>
          </a:p>
          <a:p>
            <a:endParaRPr lang="en-US" dirty="0"/>
          </a:p>
          <a:p>
            <a:r>
              <a:rPr lang="en-US" dirty="0"/>
              <a:t>November 2025</a:t>
            </a:r>
          </a:p>
        </p:txBody>
      </p:sp>
      <p:sp>
        <p:nvSpPr>
          <p:cNvPr id="4" name="Footer Placeholder 4">
            <a:extLst>
              <a:ext uri="{FF2B5EF4-FFF2-40B4-BE49-F238E27FC236}">
                <a16:creationId xmlns:a16="http://schemas.microsoft.com/office/drawing/2014/main" id="{287D73BF-4D38-017E-B51B-023917F25E8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101252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FB5C1-B105-E0A3-B6EF-E0EF1C979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804A19-5B7C-309D-CB25-B7540083871C}"/>
              </a:ext>
            </a:extLst>
          </p:cNvPr>
          <p:cNvSpPr>
            <a:spLocks noGrp="1"/>
          </p:cNvSpPr>
          <p:nvPr>
            <p:ph type="title"/>
          </p:nvPr>
        </p:nvSpPr>
        <p:spPr>
          <a:xfrm>
            <a:off x="318999" y="2818502"/>
            <a:ext cx="11554001" cy="1220996"/>
          </a:xfrm>
        </p:spPr>
        <p:txBody>
          <a:bodyPr/>
          <a:lstStyle/>
          <a:p>
            <a:r>
              <a:rPr lang="en-US" dirty="0"/>
              <a:t>Profitability</a:t>
            </a:r>
          </a:p>
        </p:txBody>
      </p:sp>
      <p:sp>
        <p:nvSpPr>
          <p:cNvPr id="3" name="Text Placeholder 2">
            <a:extLst>
              <a:ext uri="{FF2B5EF4-FFF2-40B4-BE49-F238E27FC236}">
                <a16:creationId xmlns:a16="http://schemas.microsoft.com/office/drawing/2014/main" id="{3C97F46B-B8F6-0780-22D6-EA9337167A8F}"/>
              </a:ext>
            </a:extLst>
          </p:cNvPr>
          <p:cNvSpPr>
            <a:spLocks noGrp="1"/>
          </p:cNvSpPr>
          <p:nvPr>
            <p:ph type="body" sz="quarter" idx="10"/>
          </p:nvPr>
        </p:nvSpPr>
        <p:spPr/>
        <p:txBody>
          <a:bodyPr/>
          <a:lstStyle/>
          <a:p>
            <a:r>
              <a:rPr lang="en-US" dirty="0"/>
              <a:t>03</a:t>
            </a:r>
          </a:p>
        </p:txBody>
      </p:sp>
      <p:sp>
        <p:nvSpPr>
          <p:cNvPr id="4" name="Footer Placeholder 4">
            <a:extLst>
              <a:ext uri="{FF2B5EF4-FFF2-40B4-BE49-F238E27FC236}">
                <a16:creationId xmlns:a16="http://schemas.microsoft.com/office/drawing/2014/main" id="{D5AFEF7C-6ACE-4D38-7F8F-DE0C5950A08F}"/>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3818049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33492-18F6-707D-C12C-BFE446C132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918FD-C325-F2D8-7514-4513C2957D20}"/>
              </a:ext>
            </a:extLst>
          </p:cNvPr>
          <p:cNvSpPr>
            <a:spLocks noGrp="1"/>
          </p:cNvSpPr>
          <p:nvPr>
            <p:ph type="title"/>
          </p:nvPr>
        </p:nvSpPr>
        <p:spPr>
          <a:xfrm>
            <a:off x="326848" y="288389"/>
            <a:ext cx="8222065" cy="1232435"/>
          </a:xfrm>
        </p:spPr>
        <p:txBody>
          <a:bodyPr/>
          <a:lstStyle/>
          <a:p>
            <a:r>
              <a:rPr lang="en-US" dirty="0"/>
              <a:t>Profitability – public vs private schemes</a:t>
            </a:r>
            <a:endParaRPr lang="en-AU" dirty="0"/>
          </a:p>
        </p:txBody>
      </p:sp>
      <p:sp>
        <p:nvSpPr>
          <p:cNvPr id="4" name="Slide Number Placeholder 3">
            <a:extLst>
              <a:ext uri="{FF2B5EF4-FFF2-40B4-BE49-F238E27FC236}">
                <a16:creationId xmlns:a16="http://schemas.microsoft.com/office/drawing/2014/main" id="{223DC353-3B24-DA37-F9DE-D7030680A607}"/>
              </a:ext>
            </a:extLst>
          </p:cNvPr>
          <p:cNvSpPr>
            <a:spLocks noGrp="1"/>
          </p:cNvSpPr>
          <p:nvPr>
            <p:ph type="sldNum" sz="quarter" idx="12"/>
          </p:nvPr>
        </p:nvSpPr>
        <p:spPr/>
        <p:txBody>
          <a:bodyPr/>
          <a:lstStyle/>
          <a:p>
            <a:fld id="{741AFF56-1126-4107-9C02-BC0EFBF16431}" type="slidenum">
              <a:rPr lang="en-GB" smtClean="0"/>
              <a:pPr/>
              <a:t>11</a:t>
            </a:fld>
            <a:endParaRPr lang="en-GB" dirty="0"/>
          </a:p>
        </p:txBody>
      </p:sp>
      <p:sp>
        <p:nvSpPr>
          <p:cNvPr id="5" name="Content Placeholder 4">
            <a:extLst>
              <a:ext uri="{FF2B5EF4-FFF2-40B4-BE49-F238E27FC236}">
                <a16:creationId xmlns:a16="http://schemas.microsoft.com/office/drawing/2014/main" id="{38C1AF52-4003-D19D-6D52-A68913D41B8F}"/>
              </a:ext>
            </a:extLst>
          </p:cNvPr>
          <p:cNvSpPr>
            <a:spLocks noGrp="1"/>
          </p:cNvSpPr>
          <p:nvPr>
            <p:ph sz="quarter" idx="13"/>
          </p:nvPr>
        </p:nvSpPr>
        <p:spPr>
          <a:xfrm>
            <a:off x="6588790" y="1778700"/>
            <a:ext cx="5419507" cy="4920053"/>
          </a:xfrm>
        </p:spPr>
        <p:txBody>
          <a:bodyPr/>
          <a:lstStyle/>
          <a:p>
            <a:pPr marL="285750" indent="-285750">
              <a:buFont typeface="Arial" panose="020B0604020202020204" pitchFamily="34" charset="0"/>
              <a:buChar char="•"/>
            </a:pPr>
            <a:r>
              <a:rPr lang="en-US" sz="2000" dirty="0"/>
              <a:t>Total profit (as % of net premiums) averaged 34% between 2014/15 to 2023/24</a:t>
            </a:r>
          </a:p>
          <a:p>
            <a:pPr marL="285750" indent="-285750">
              <a:buFont typeface="Arial" panose="020B0604020202020204" pitchFamily="34" charset="0"/>
              <a:buChar char="•"/>
            </a:pPr>
            <a:r>
              <a:rPr lang="en-US" sz="2000" dirty="0"/>
              <a:t>Public schemes</a:t>
            </a:r>
          </a:p>
          <a:p>
            <a:pPr marL="641350" lvl="2" indent="-285750"/>
            <a:r>
              <a:rPr lang="en-US" sz="2000" dirty="0"/>
              <a:t>Profit averaged 35% over 2014/15 to 2023/24</a:t>
            </a:r>
          </a:p>
          <a:p>
            <a:pPr marL="641350" lvl="2" indent="-285750"/>
            <a:r>
              <a:rPr lang="en-US" sz="2000" dirty="0"/>
              <a:t>Results are more volatile</a:t>
            </a:r>
          </a:p>
          <a:p>
            <a:pPr marL="285750" indent="-285750">
              <a:buFont typeface="Arial" panose="020B0604020202020204" pitchFamily="34" charset="0"/>
              <a:buChar char="•"/>
            </a:pPr>
            <a:r>
              <a:rPr lang="en-US" sz="2000" dirty="0"/>
              <a:t>Private schemes</a:t>
            </a:r>
          </a:p>
          <a:p>
            <a:pPr marL="641350" lvl="2" indent="-285750"/>
            <a:r>
              <a:rPr lang="en-US" sz="2000" dirty="0"/>
              <a:t>Profit averaged 32% over 2014/15 to 2024/25</a:t>
            </a:r>
          </a:p>
          <a:p>
            <a:pPr marL="641350" lvl="2" indent="-285750"/>
            <a:r>
              <a:rPr lang="en-US" sz="2000" dirty="0"/>
              <a:t>Reduction in underlying profitability over time</a:t>
            </a:r>
            <a:endParaRPr lang="en-AU" sz="2000" dirty="0"/>
          </a:p>
        </p:txBody>
      </p:sp>
      <p:graphicFrame>
        <p:nvGraphicFramePr>
          <p:cNvPr id="7" name="Object 6">
            <a:extLst>
              <a:ext uri="{FF2B5EF4-FFF2-40B4-BE49-F238E27FC236}">
                <a16:creationId xmlns:a16="http://schemas.microsoft.com/office/drawing/2014/main" id="{3418A856-C575-F388-5CEF-632C2234EB82}"/>
              </a:ext>
            </a:extLst>
          </p:cNvPr>
          <p:cNvGraphicFramePr>
            <a:graphicFrameLocks noChangeAspect="1"/>
          </p:cNvGraphicFramePr>
          <p:nvPr>
            <p:extLst>
              <p:ext uri="{D42A27DB-BD31-4B8C-83A1-F6EECF244321}">
                <p14:modId xmlns:p14="http://schemas.microsoft.com/office/powerpoint/2010/main" val="3584552103"/>
              </p:ext>
            </p:extLst>
          </p:nvPr>
        </p:nvGraphicFramePr>
        <p:xfrm>
          <a:off x="114396" y="1429197"/>
          <a:ext cx="6164275" cy="3999605"/>
        </p:xfrm>
        <a:graphic>
          <a:graphicData uri="http://schemas.openxmlformats.org/presentationml/2006/ole">
            <mc:AlternateContent xmlns:mc="http://schemas.openxmlformats.org/markup-compatibility/2006">
              <mc:Choice xmlns:v="urn:schemas-microsoft-com:vml" Requires="v">
                <p:oleObj name="Worksheet" r:id="rId3" imgW="4570603" imgH="2965966" progId="Excel.Sheet.12">
                  <p:link updateAutomatic="1"/>
                </p:oleObj>
              </mc:Choice>
              <mc:Fallback>
                <p:oleObj name="Worksheet" r:id="rId3" imgW="4570603" imgH="2965966" progId="Excel.Sheet.12">
                  <p:link updateAutomatic="1"/>
                  <p:pic>
                    <p:nvPicPr>
                      <p:cNvPr id="0" name=""/>
                      <p:cNvPicPr/>
                      <p:nvPr/>
                    </p:nvPicPr>
                    <p:blipFill>
                      <a:blip r:embed="rId4"/>
                      <a:stretch>
                        <a:fillRect/>
                      </a:stretch>
                    </p:blipFill>
                    <p:spPr>
                      <a:xfrm>
                        <a:off x="114396" y="1429197"/>
                        <a:ext cx="6164275" cy="3999605"/>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12CD0F0E-76B0-E5D5-71D9-58B1443E5742}"/>
              </a:ext>
            </a:extLst>
          </p:cNvPr>
          <p:cNvSpPr txBox="1"/>
          <p:nvPr/>
        </p:nvSpPr>
        <p:spPr>
          <a:xfrm>
            <a:off x="349251" y="6125227"/>
            <a:ext cx="5746749" cy="276999"/>
          </a:xfrm>
          <a:prstGeom prst="rect">
            <a:avLst/>
          </a:prstGeom>
          <a:noFill/>
        </p:spPr>
        <p:txBody>
          <a:bodyPr wrap="square" rtlCol="0">
            <a:spAutoFit/>
          </a:bodyPr>
          <a:lstStyle/>
          <a:p>
            <a:r>
              <a:rPr lang="en-US" sz="1200" dirty="0"/>
              <a:t>*2024/25 only available for private schemes at time of writing</a:t>
            </a:r>
            <a:endParaRPr lang="en-AU" sz="1200" dirty="0"/>
          </a:p>
        </p:txBody>
      </p:sp>
      <p:sp>
        <p:nvSpPr>
          <p:cNvPr id="8" name="Footer Placeholder 4">
            <a:extLst>
              <a:ext uri="{FF2B5EF4-FFF2-40B4-BE49-F238E27FC236}">
                <a16:creationId xmlns:a16="http://schemas.microsoft.com/office/drawing/2014/main" id="{2E719B8D-F1D4-F97D-48EC-1BEF3641BA8C}"/>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3107888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16AC0-031E-07E5-A58E-610EAB1F21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BEA3EC-1C54-D9B5-A6DA-0E3CBFC4AA0E}"/>
              </a:ext>
            </a:extLst>
          </p:cNvPr>
          <p:cNvSpPr>
            <a:spLocks noGrp="1"/>
          </p:cNvSpPr>
          <p:nvPr>
            <p:ph type="title"/>
          </p:nvPr>
        </p:nvSpPr>
        <p:spPr>
          <a:xfrm>
            <a:off x="318999" y="2818502"/>
            <a:ext cx="11554001" cy="1220996"/>
          </a:xfrm>
        </p:spPr>
        <p:txBody>
          <a:bodyPr/>
          <a:lstStyle/>
          <a:p>
            <a:r>
              <a:rPr lang="en-US" dirty="0"/>
              <a:t>Thoughts for future sustainability</a:t>
            </a:r>
          </a:p>
        </p:txBody>
      </p:sp>
      <p:sp>
        <p:nvSpPr>
          <p:cNvPr id="3" name="Text Placeholder 2">
            <a:extLst>
              <a:ext uri="{FF2B5EF4-FFF2-40B4-BE49-F238E27FC236}">
                <a16:creationId xmlns:a16="http://schemas.microsoft.com/office/drawing/2014/main" id="{DB897BE3-F3F8-0D89-53BB-AAA4767A41E7}"/>
              </a:ext>
            </a:extLst>
          </p:cNvPr>
          <p:cNvSpPr>
            <a:spLocks noGrp="1"/>
          </p:cNvSpPr>
          <p:nvPr>
            <p:ph type="body" sz="quarter" idx="10"/>
          </p:nvPr>
        </p:nvSpPr>
        <p:spPr/>
        <p:txBody>
          <a:bodyPr/>
          <a:lstStyle/>
          <a:p>
            <a:r>
              <a:rPr lang="en-US" dirty="0"/>
              <a:t>04</a:t>
            </a:r>
          </a:p>
        </p:txBody>
      </p:sp>
      <p:sp>
        <p:nvSpPr>
          <p:cNvPr id="4" name="Footer Placeholder 4">
            <a:extLst>
              <a:ext uri="{FF2B5EF4-FFF2-40B4-BE49-F238E27FC236}">
                <a16:creationId xmlns:a16="http://schemas.microsoft.com/office/drawing/2014/main" id="{1705D830-3737-7CB4-8B30-27EB6316CE5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2809101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BAFB8-58CC-8287-6388-5A8D0CEECEE1}"/>
            </a:ext>
          </a:extLst>
        </p:cNvPr>
        <p:cNvGrpSpPr/>
        <p:nvPr/>
      </p:nvGrpSpPr>
      <p:grpSpPr>
        <a:xfrm>
          <a:off x="0" y="0"/>
          <a:ext cx="0" cy="0"/>
          <a:chOff x="0" y="0"/>
          <a:chExt cx="0" cy="0"/>
        </a:xfrm>
      </p:grpSpPr>
      <p:sp>
        <p:nvSpPr>
          <p:cNvPr id="24" name="Rectangle 23">
            <a:extLst>
              <a:ext uri="{FF2B5EF4-FFF2-40B4-BE49-F238E27FC236}">
                <a16:creationId xmlns:a16="http://schemas.microsoft.com/office/drawing/2014/main" id="{1B21528A-6FA9-6C94-99AE-7F60FC8C05F4}"/>
              </a:ext>
            </a:extLst>
          </p:cNvPr>
          <p:cNvSpPr/>
          <p:nvPr/>
        </p:nvSpPr>
        <p:spPr>
          <a:xfrm rot="2700000">
            <a:off x="1472814" y="1763463"/>
            <a:ext cx="3926988" cy="4024847"/>
          </a:xfrm>
          <a:prstGeom prst="rect">
            <a:avLst/>
          </a:prstGeom>
          <a:solidFill>
            <a:schemeClr val="bg2">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sp>
        <p:nvSpPr>
          <p:cNvPr id="2" name="Title 1">
            <a:extLst>
              <a:ext uri="{FF2B5EF4-FFF2-40B4-BE49-F238E27FC236}">
                <a16:creationId xmlns:a16="http://schemas.microsoft.com/office/drawing/2014/main" id="{18F2EDEC-9D48-70A9-DB41-9F1E2FEE806A}"/>
              </a:ext>
            </a:extLst>
          </p:cNvPr>
          <p:cNvSpPr>
            <a:spLocks noGrp="1"/>
          </p:cNvSpPr>
          <p:nvPr>
            <p:ph type="title"/>
          </p:nvPr>
        </p:nvSpPr>
        <p:spPr/>
        <p:txBody>
          <a:bodyPr/>
          <a:lstStyle/>
          <a:p>
            <a:r>
              <a:rPr lang="en-US" dirty="0"/>
              <a:t>Our criteria for sustainability</a:t>
            </a:r>
            <a:endParaRPr lang="en-AU" dirty="0"/>
          </a:p>
        </p:txBody>
      </p:sp>
      <p:sp>
        <p:nvSpPr>
          <p:cNvPr id="4" name="Slide Number Placeholder 3">
            <a:extLst>
              <a:ext uri="{FF2B5EF4-FFF2-40B4-BE49-F238E27FC236}">
                <a16:creationId xmlns:a16="http://schemas.microsoft.com/office/drawing/2014/main" id="{30BDF450-44E8-6C44-FB8B-F1AA4D7628CF}"/>
              </a:ext>
            </a:extLst>
          </p:cNvPr>
          <p:cNvSpPr>
            <a:spLocks noGrp="1"/>
          </p:cNvSpPr>
          <p:nvPr>
            <p:ph type="sldNum" sz="quarter" idx="12"/>
          </p:nvPr>
        </p:nvSpPr>
        <p:spPr/>
        <p:txBody>
          <a:bodyPr/>
          <a:lstStyle/>
          <a:p>
            <a:fld id="{741AFF56-1126-4107-9C02-BC0EFBF16431}" type="slidenum">
              <a:rPr lang="en-GB" smtClean="0"/>
              <a:pPr/>
              <a:t>13</a:t>
            </a:fld>
            <a:endParaRPr lang="en-GB" dirty="0"/>
          </a:p>
        </p:txBody>
      </p:sp>
      <p:grpSp>
        <p:nvGrpSpPr>
          <p:cNvPr id="6" name="Group 5">
            <a:extLst>
              <a:ext uri="{FF2B5EF4-FFF2-40B4-BE49-F238E27FC236}">
                <a16:creationId xmlns:a16="http://schemas.microsoft.com/office/drawing/2014/main" id="{9A8579BD-7286-103A-6747-CB46B7DF8C1E}"/>
              </a:ext>
            </a:extLst>
          </p:cNvPr>
          <p:cNvGrpSpPr/>
          <p:nvPr/>
        </p:nvGrpSpPr>
        <p:grpSpPr>
          <a:xfrm>
            <a:off x="244140" y="2583794"/>
            <a:ext cx="2021025" cy="1885145"/>
            <a:chOff x="4403041" y="2441544"/>
            <a:chExt cx="1648934" cy="1708969"/>
          </a:xfrm>
          <a:solidFill>
            <a:srgbClr val="F8B217"/>
          </a:solidFill>
        </p:grpSpPr>
        <p:grpSp>
          <p:nvGrpSpPr>
            <p:cNvPr id="7" name="Group 6">
              <a:extLst>
                <a:ext uri="{FF2B5EF4-FFF2-40B4-BE49-F238E27FC236}">
                  <a16:creationId xmlns:a16="http://schemas.microsoft.com/office/drawing/2014/main" id="{5733C683-2D10-9E55-984A-B4C5658D64CC}"/>
                </a:ext>
              </a:extLst>
            </p:cNvPr>
            <p:cNvGrpSpPr/>
            <p:nvPr/>
          </p:nvGrpSpPr>
          <p:grpSpPr>
            <a:xfrm>
              <a:off x="4403041" y="2441544"/>
              <a:ext cx="1648934" cy="1708969"/>
              <a:chOff x="1934067" y="2570684"/>
              <a:chExt cx="1941921" cy="2012622"/>
            </a:xfrm>
            <a:grpFill/>
          </p:grpSpPr>
          <p:sp>
            <p:nvSpPr>
              <p:cNvPr id="9" name="Rounded Rectangle 6">
                <a:extLst>
                  <a:ext uri="{FF2B5EF4-FFF2-40B4-BE49-F238E27FC236}">
                    <a16:creationId xmlns:a16="http://schemas.microsoft.com/office/drawing/2014/main" id="{7CD19A73-39A6-70D1-7984-A4FD7D4A05A5}"/>
                  </a:ext>
                </a:extLst>
              </p:cNvPr>
              <p:cNvSpPr/>
              <p:nvPr/>
            </p:nvSpPr>
            <p:spPr>
              <a:xfrm>
                <a:off x="1934067" y="2641385"/>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sp>
            <p:nvSpPr>
              <p:cNvPr id="10" name="Rounded Rectangle 7">
                <a:extLst>
                  <a:ext uri="{FF2B5EF4-FFF2-40B4-BE49-F238E27FC236}">
                    <a16:creationId xmlns:a16="http://schemas.microsoft.com/office/drawing/2014/main" id="{9302C26B-EC3B-F92F-BC11-D6090DC9B375}"/>
                  </a:ext>
                </a:extLst>
              </p:cNvPr>
              <p:cNvSpPr/>
              <p:nvPr/>
            </p:nvSpPr>
            <p:spPr>
              <a:xfrm>
                <a:off x="1934067" y="2570684"/>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grpSp>
        <p:sp>
          <p:nvSpPr>
            <p:cNvPr id="8" name="TextBox 7">
              <a:extLst>
                <a:ext uri="{FF2B5EF4-FFF2-40B4-BE49-F238E27FC236}">
                  <a16:creationId xmlns:a16="http://schemas.microsoft.com/office/drawing/2014/main" id="{7A03A567-C118-70DC-992A-7BA0FA7442AA}"/>
                </a:ext>
              </a:extLst>
            </p:cNvPr>
            <p:cNvSpPr txBox="1"/>
            <p:nvPr/>
          </p:nvSpPr>
          <p:spPr>
            <a:xfrm>
              <a:off x="4506032" y="2849273"/>
              <a:ext cx="1512398" cy="833478"/>
            </a:xfrm>
            <a:prstGeom prst="roundRect">
              <a:avLst/>
            </a:prstGeom>
            <a:grpFill/>
          </p:spPr>
          <p:txBody>
            <a:bodyPr wrap="none" rtlCol="0">
              <a:spAutoFit/>
            </a:bodyPr>
            <a:lstStyle/>
            <a:p>
              <a:pPr algn="ctr" defTabSz="1219170"/>
              <a:r>
                <a:rPr lang="en-AU" sz="2400" b="1" dirty="0">
                  <a:solidFill>
                    <a:prstClr val="white"/>
                  </a:solidFill>
                  <a:latin typeface="Calibri Light"/>
                  <a:cs typeface="Arial" panose="020B0604020202020204" pitchFamily="34" charset="0"/>
                </a:rPr>
                <a:t>Social </a:t>
              </a:r>
              <a:br>
                <a:rPr lang="en-AU" sz="2400" b="1" dirty="0">
                  <a:solidFill>
                    <a:prstClr val="white"/>
                  </a:solidFill>
                  <a:latin typeface="Calibri Light"/>
                  <a:cs typeface="Arial" panose="020B0604020202020204" pitchFamily="34" charset="0"/>
                </a:rPr>
              </a:br>
              <a:r>
                <a:rPr lang="en-AU" sz="2400" b="1" dirty="0">
                  <a:solidFill>
                    <a:prstClr val="white"/>
                  </a:solidFill>
                  <a:latin typeface="Calibri Light"/>
                  <a:cs typeface="Arial" panose="020B0604020202020204" pitchFamily="34" charset="0"/>
                </a:rPr>
                <a:t>sustainability</a:t>
              </a:r>
              <a:endParaRPr lang="id-ID" sz="2400" b="1" dirty="0">
                <a:solidFill>
                  <a:prstClr val="white"/>
                </a:solidFill>
                <a:latin typeface="Calibri Light"/>
                <a:cs typeface="Arial" panose="020B0604020202020204" pitchFamily="34" charset="0"/>
              </a:endParaRPr>
            </a:p>
          </p:txBody>
        </p:sp>
      </p:grpSp>
      <p:grpSp>
        <p:nvGrpSpPr>
          <p:cNvPr id="11" name="Group 10">
            <a:extLst>
              <a:ext uri="{FF2B5EF4-FFF2-40B4-BE49-F238E27FC236}">
                <a16:creationId xmlns:a16="http://schemas.microsoft.com/office/drawing/2014/main" id="{8DE192A2-150E-2A4D-0337-4DD53E5C0FF6}"/>
              </a:ext>
            </a:extLst>
          </p:cNvPr>
          <p:cNvGrpSpPr/>
          <p:nvPr/>
        </p:nvGrpSpPr>
        <p:grpSpPr>
          <a:xfrm>
            <a:off x="2373081" y="2583794"/>
            <a:ext cx="2021024" cy="1885145"/>
            <a:chOff x="3979683" y="2570684"/>
            <a:chExt cx="1941921" cy="2012622"/>
          </a:xfrm>
          <a:solidFill>
            <a:srgbClr val="00B0BD"/>
          </a:solidFill>
        </p:grpSpPr>
        <p:sp>
          <p:nvSpPr>
            <p:cNvPr id="12" name="Rounded Rectangle 11">
              <a:extLst>
                <a:ext uri="{FF2B5EF4-FFF2-40B4-BE49-F238E27FC236}">
                  <a16:creationId xmlns:a16="http://schemas.microsoft.com/office/drawing/2014/main" id="{890B19B3-E177-9E19-7C0B-FA19EAC2C9A9}"/>
                </a:ext>
              </a:extLst>
            </p:cNvPr>
            <p:cNvSpPr/>
            <p:nvPr/>
          </p:nvSpPr>
          <p:spPr>
            <a:xfrm>
              <a:off x="3979683" y="2641385"/>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sp>
          <p:nvSpPr>
            <p:cNvPr id="13" name="Rounded Rectangle 12">
              <a:extLst>
                <a:ext uri="{FF2B5EF4-FFF2-40B4-BE49-F238E27FC236}">
                  <a16:creationId xmlns:a16="http://schemas.microsoft.com/office/drawing/2014/main" id="{2E237575-2479-D68E-5784-2C713270122F}"/>
                </a:ext>
              </a:extLst>
            </p:cNvPr>
            <p:cNvSpPr/>
            <p:nvPr/>
          </p:nvSpPr>
          <p:spPr>
            <a:xfrm>
              <a:off x="3979683" y="2570684"/>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grpSp>
      <p:grpSp>
        <p:nvGrpSpPr>
          <p:cNvPr id="14" name="Group 13">
            <a:extLst>
              <a:ext uri="{FF2B5EF4-FFF2-40B4-BE49-F238E27FC236}">
                <a16:creationId xmlns:a16="http://schemas.microsoft.com/office/drawing/2014/main" id="{513D352F-9547-E6D4-96BF-908DB7AB0C35}"/>
              </a:ext>
            </a:extLst>
          </p:cNvPr>
          <p:cNvGrpSpPr/>
          <p:nvPr/>
        </p:nvGrpSpPr>
        <p:grpSpPr>
          <a:xfrm>
            <a:off x="4499226" y="2583794"/>
            <a:ext cx="2021024" cy="1885145"/>
            <a:chOff x="4403041" y="4206545"/>
            <a:chExt cx="1648934" cy="1708969"/>
          </a:xfrm>
          <a:solidFill>
            <a:srgbClr val="00576B"/>
          </a:solidFill>
        </p:grpSpPr>
        <p:grpSp>
          <p:nvGrpSpPr>
            <p:cNvPr id="15" name="Group 14">
              <a:extLst>
                <a:ext uri="{FF2B5EF4-FFF2-40B4-BE49-F238E27FC236}">
                  <a16:creationId xmlns:a16="http://schemas.microsoft.com/office/drawing/2014/main" id="{BE9B74D4-B571-5946-6754-DDA3365D64D9}"/>
                </a:ext>
              </a:extLst>
            </p:cNvPr>
            <p:cNvGrpSpPr/>
            <p:nvPr/>
          </p:nvGrpSpPr>
          <p:grpSpPr>
            <a:xfrm>
              <a:off x="4403041" y="4206545"/>
              <a:ext cx="1648934" cy="1708969"/>
              <a:chOff x="1934067" y="4649295"/>
              <a:chExt cx="1941921" cy="2012622"/>
            </a:xfrm>
            <a:grpFill/>
          </p:grpSpPr>
          <p:sp>
            <p:nvSpPr>
              <p:cNvPr id="17" name="Rounded Rectangle 16">
                <a:extLst>
                  <a:ext uri="{FF2B5EF4-FFF2-40B4-BE49-F238E27FC236}">
                    <a16:creationId xmlns:a16="http://schemas.microsoft.com/office/drawing/2014/main" id="{B5A47854-2B54-A8B2-0384-0AC354845372}"/>
                  </a:ext>
                </a:extLst>
              </p:cNvPr>
              <p:cNvSpPr/>
              <p:nvPr/>
            </p:nvSpPr>
            <p:spPr>
              <a:xfrm>
                <a:off x="1934067" y="4719996"/>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sp>
            <p:nvSpPr>
              <p:cNvPr id="18" name="Rounded Rectangle 17">
                <a:extLst>
                  <a:ext uri="{FF2B5EF4-FFF2-40B4-BE49-F238E27FC236}">
                    <a16:creationId xmlns:a16="http://schemas.microsoft.com/office/drawing/2014/main" id="{CCAD2067-51F7-A985-4D74-9F7777F945B2}"/>
                  </a:ext>
                </a:extLst>
              </p:cNvPr>
              <p:cNvSpPr/>
              <p:nvPr/>
            </p:nvSpPr>
            <p:spPr>
              <a:xfrm>
                <a:off x="1934067" y="4649295"/>
                <a:ext cx="1941921" cy="1941921"/>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grpSp>
        <p:sp>
          <p:nvSpPr>
            <p:cNvPr id="16" name="TextBox 15">
              <a:extLst>
                <a:ext uri="{FF2B5EF4-FFF2-40B4-BE49-F238E27FC236}">
                  <a16:creationId xmlns:a16="http://schemas.microsoft.com/office/drawing/2014/main" id="{3A792AE4-256C-3A64-A551-F1B71AEB50C9}"/>
                </a:ext>
              </a:extLst>
            </p:cNvPr>
            <p:cNvSpPr txBox="1"/>
            <p:nvPr/>
          </p:nvSpPr>
          <p:spPr>
            <a:xfrm>
              <a:off x="4471309" y="4643476"/>
              <a:ext cx="1512398" cy="833478"/>
            </a:xfrm>
            <a:prstGeom prst="roundRect">
              <a:avLst/>
            </a:prstGeom>
            <a:grpFill/>
          </p:spPr>
          <p:txBody>
            <a:bodyPr wrap="none" rtlCol="0">
              <a:spAutoFit/>
            </a:bodyPr>
            <a:lstStyle/>
            <a:p>
              <a:pPr algn="ctr" defTabSz="1219170"/>
              <a:r>
                <a:rPr lang="en-AU" sz="2400" b="1" dirty="0">
                  <a:solidFill>
                    <a:prstClr val="white"/>
                  </a:solidFill>
                  <a:latin typeface="Calibri Light"/>
                  <a:cs typeface="Arial" panose="020B0604020202020204" pitchFamily="34" charset="0"/>
                </a:rPr>
                <a:t>Financial </a:t>
              </a:r>
              <a:br>
                <a:rPr lang="en-AU" sz="2400" b="1" dirty="0">
                  <a:solidFill>
                    <a:prstClr val="white"/>
                  </a:solidFill>
                  <a:latin typeface="Calibri Light"/>
                  <a:cs typeface="Arial" panose="020B0604020202020204" pitchFamily="34" charset="0"/>
                </a:rPr>
              </a:br>
              <a:r>
                <a:rPr lang="en-AU" sz="2400" b="1" dirty="0">
                  <a:solidFill>
                    <a:prstClr val="white"/>
                  </a:solidFill>
                  <a:latin typeface="Calibri Light"/>
                  <a:cs typeface="Arial" panose="020B0604020202020204" pitchFamily="34" charset="0"/>
                </a:rPr>
                <a:t>sustainability</a:t>
              </a:r>
              <a:endParaRPr lang="id-ID" sz="2400" b="1" dirty="0">
                <a:solidFill>
                  <a:prstClr val="white"/>
                </a:solidFill>
                <a:latin typeface="Calibri Light"/>
                <a:cs typeface="Arial" panose="020B0604020202020204" pitchFamily="34" charset="0"/>
              </a:endParaRPr>
            </a:p>
          </p:txBody>
        </p:sp>
      </p:grpSp>
      <p:grpSp>
        <p:nvGrpSpPr>
          <p:cNvPr id="19" name="Group 18">
            <a:extLst>
              <a:ext uri="{FF2B5EF4-FFF2-40B4-BE49-F238E27FC236}">
                <a16:creationId xmlns:a16="http://schemas.microsoft.com/office/drawing/2014/main" id="{E6C4C889-FC3D-7B56-2D63-8BE14F619437}"/>
              </a:ext>
            </a:extLst>
          </p:cNvPr>
          <p:cNvGrpSpPr/>
          <p:nvPr/>
        </p:nvGrpSpPr>
        <p:grpSpPr>
          <a:xfrm>
            <a:off x="263519" y="4546049"/>
            <a:ext cx="6256732" cy="650228"/>
            <a:chOff x="6140026" y="4206545"/>
            <a:chExt cx="1648934" cy="1708969"/>
          </a:xfrm>
        </p:grpSpPr>
        <p:grpSp>
          <p:nvGrpSpPr>
            <p:cNvPr id="20" name="Group 19">
              <a:extLst>
                <a:ext uri="{FF2B5EF4-FFF2-40B4-BE49-F238E27FC236}">
                  <a16:creationId xmlns:a16="http://schemas.microsoft.com/office/drawing/2014/main" id="{9B045D6A-BB7B-977E-0742-1BA29DCB7B31}"/>
                </a:ext>
              </a:extLst>
            </p:cNvPr>
            <p:cNvGrpSpPr/>
            <p:nvPr/>
          </p:nvGrpSpPr>
          <p:grpSpPr>
            <a:xfrm>
              <a:off x="6140026" y="4206545"/>
              <a:ext cx="1648934" cy="1708969"/>
              <a:chOff x="3979683" y="4649295"/>
              <a:chExt cx="1941921" cy="2012622"/>
            </a:xfrm>
          </p:grpSpPr>
          <p:sp>
            <p:nvSpPr>
              <p:cNvPr id="22" name="Rounded Rectangle 21">
                <a:extLst>
                  <a:ext uri="{FF2B5EF4-FFF2-40B4-BE49-F238E27FC236}">
                    <a16:creationId xmlns:a16="http://schemas.microsoft.com/office/drawing/2014/main" id="{1FA1FF26-053E-6633-D59A-E9E7F56EA5E3}"/>
                  </a:ext>
                </a:extLst>
              </p:cNvPr>
              <p:cNvSpPr/>
              <p:nvPr/>
            </p:nvSpPr>
            <p:spPr>
              <a:xfrm>
                <a:off x="3979683" y="4719996"/>
                <a:ext cx="1941921" cy="1941921"/>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sp>
            <p:nvSpPr>
              <p:cNvPr id="23" name="Rounded Rectangle 22">
                <a:extLst>
                  <a:ext uri="{FF2B5EF4-FFF2-40B4-BE49-F238E27FC236}">
                    <a16:creationId xmlns:a16="http://schemas.microsoft.com/office/drawing/2014/main" id="{F064B1EF-010E-24CF-42C1-30AC3B4F90F3}"/>
                  </a:ext>
                </a:extLst>
              </p:cNvPr>
              <p:cNvSpPr/>
              <p:nvPr/>
            </p:nvSpPr>
            <p:spPr>
              <a:xfrm>
                <a:off x="3979683" y="4649295"/>
                <a:ext cx="1941921" cy="194192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cs typeface="Arial" panose="020B0604020202020204" pitchFamily="34" charset="0"/>
                </a:endParaRPr>
              </a:p>
            </p:txBody>
          </p:sp>
        </p:grpSp>
        <p:sp>
          <p:nvSpPr>
            <p:cNvPr id="21" name="TextBox 20">
              <a:extLst>
                <a:ext uri="{FF2B5EF4-FFF2-40B4-BE49-F238E27FC236}">
                  <a16:creationId xmlns:a16="http://schemas.microsoft.com/office/drawing/2014/main" id="{AD664C5C-31CA-3681-D761-C04578A43ADE}"/>
                </a:ext>
              </a:extLst>
            </p:cNvPr>
            <p:cNvSpPr txBox="1"/>
            <p:nvPr/>
          </p:nvSpPr>
          <p:spPr>
            <a:xfrm>
              <a:off x="6723240" y="4403436"/>
              <a:ext cx="444494" cy="1342458"/>
            </a:xfrm>
            <a:prstGeom prst="roundRect">
              <a:avLst/>
            </a:prstGeom>
            <a:noFill/>
          </p:spPr>
          <p:txBody>
            <a:bodyPr wrap="none" rtlCol="0">
              <a:spAutoFit/>
            </a:bodyPr>
            <a:lstStyle/>
            <a:p>
              <a:pPr algn="ctr" defTabSz="1219170"/>
              <a:r>
                <a:rPr lang="en-US" sz="2400" b="1" dirty="0">
                  <a:solidFill>
                    <a:prstClr val="white"/>
                  </a:solidFill>
                  <a:latin typeface="Calibri Light"/>
                  <a:cs typeface="Arial" panose="020B0604020202020204" pitchFamily="34" charset="0"/>
                </a:rPr>
                <a:t>A</a:t>
              </a:r>
              <a:r>
                <a:rPr lang="en-AU" sz="2400" b="1" dirty="0" err="1">
                  <a:solidFill>
                    <a:prstClr val="white"/>
                  </a:solidFill>
                  <a:latin typeface="Calibri Light"/>
                  <a:cs typeface="Arial" panose="020B0604020202020204" pitchFamily="34" charset="0"/>
                </a:rPr>
                <a:t>daptability</a:t>
              </a:r>
              <a:endParaRPr lang="id-ID" sz="2400" b="1" dirty="0">
                <a:solidFill>
                  <a:prstClr val="white"/>
                </a:solidFill>
                <a:latin typeface="Calibri Light"/>
                <a:cs typeface="Arial" panose="020B0604020202020204" pitchFamily="34" charset="0"/>
              </a:endParaRPr>
            </a:p>
          </p:txBody>
        </p:sp>
      </p:grpSp>
      <p:sp>
        <p:nvSpPr>
          <p:cNvPr id="25" name="TextBox 24">
            <a:extLst>
              <a:ext uri="{FF2B5EF4-FFF2-40B4-BE49-F238E27FC236}">
                <a16:creationId xmlns:a16="http://schemas.microsoft.com/office/drawing/2014/main" id="{3141F4E9-CD9E-845F-05E7-ED44BD43AC5E}"/>
              </a:ext>
            </a:extLst>
          </p:cNvPr>
          <p:cNvSpPr txBox="1"/>
          <p:nvPr/>
        </p:nvSpPr>
        <p:spPr>
          <a:xfrm>
            <a:off x="2443501" y="3033555"/>
            <a:ext cx="1853678" cy="919401"/>
          </a:xfrm>
          <a:prstGeom prst="roundRect">
            <a:avLst/>
          </a:prstGeom>
          <a:noFill/>
        </p:spPr>
        <p:txBody>
          <a:bodyPr wrap="none" rtlCol="0">
            <a:spAutoFit/>
          </a:bodyPr>
          <a:lstStyle/>
          <a:p>
            <a:pPr algn="ctr" defTabSz="1219170"/>
            <a:r>
              <a:rPr lang="en-AU" sz="2400" b="1" dirty="0">
                <a:solidFill>
                  <a:prstClr val="white"/>
                </a:solidFill>
                <a:latin typeface="Calibri Light"/>
                <a:cs typeface="Arial" panose="020B0604020202020204" pitchFamily="34" charset="0"/>
              </a:rPr>
              <a:t>Operational</a:t>
            </a:r>
            <a:br>
              <a:rPr lang="en-AU" sz="2400" b="1" dirty="0">
                <a:solidFill>
                  <a:prstClr val="white"/>
                </a:solidFill>
                <a:latin typeface="Calibri Light"/>
                <a:cs typeface="Arial" panose="020B0604020202020204" pitchFamily="34" charset="0"/>
              </a:rPr>
            </a:br>
            <a:r>
              <a:rPr lang="en-AU" sz="2400" b="1" dirty="0">
                <a:solidFill>
                  <a:prstClr val="white"/>
                </a:solidFill>
                <a:latin typeface="Calibri Light"/>
                <a:cs typeface="Arial" panose="020B0604020202020204" pitchFamily="34" charset="0"/>
              </a:rPr>
              <a:t>sustainability</a:t>
            </a:r>
            <a:endParaRPr lang="id-ID" sz="2400" b="1" dirty="0">
              <a:solidFill>
                <a:prstClr val="white"/>
              </a:solidFill>
              <a:latin typeface="Calibri Light"/>
              <a:cs typeface="Arial" panose="020B0604020202020204" pitchFamily="34" charset="0"/>
            </a:endParaRPr>
          </a:p>
        </p:txBody>
      </p:sp>
      <p:sp>
        <p:nvSpPr>
          <p:cNvPr id="26" name="Content Placeholder 4">
            <a:extLst>
              <a:ext uri="{FF2B5EF4-FFF2-40B4-BE49-F238E27FC236}">
                <a16:creationId xmlns:a16="http://schemas.microsoft.com/office/drawing/2014/main" id="{14B71C26-26D9-B039-DC92-AE7FC5D71CB9}"/>
              </a:ext>
            </a:extLst>
          </p:cNvPr>
          <p:cNvSpPr txBox="1">
            <a:spLocks/>
          </p:cNvSpPr>
          <p:nvPr/>
        </p:nvSpPr>
        <p:spPr>
          <a:xfrm>
            <a:off x="7151458" y="2293464"/>
            <a:ext cx="4865663" cy="4633224"/>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tx1"/>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2400" b="1" dirty="0"/>
              <a:t>Social</a:t>
            </a:r>
            <a:r>
              <a:rPr lang="en-US" sz="2400" dirty="0"/>
              <a:t> – Consumer premiums are affordable and equitable.</a:t>
            </a:r>
          </a:p>
          <a:p>
            <a:pPr marL="285750" indent="-285750">
              <a:buFont typeface="Arial" panose="020B0604020202020204" pitchFamily="34" charset="0"/>
              <a:buChar char="•"/>
            </a:pPr>
            <a:r>
              <a:rPr lang="en-US" sz="2400" b="1" dirty="0"/>
              <a:t>Operational</a:t>
            </a:r>
            <a:r>
              <a:rPr lang="en-US" sz="2400" dirty="0"/>
              <a:t> – Scheme design and claims management encourages recovery and outcomes.</a:t>
            </a:r>
          </a:p>
          <a:p>
            <a:pPr marL="285750" indent="-285750">
              <a:buFont typeface="Arial" panose="020B0604020202020204" pitchFamily="34" charset="0"/>
              <a:buChar char="•"/>
            </a:pPr>
            <a:r>
              <a:rPr lang="en-US" sz="2400" b="1" dirty="0"/>
              <a:t>Financial</a:t>
            </a:r>
            <a:r>
              <a:rPr lang="en-US" sz="2400" dirty="0"/>
              <a:t> – </a:t>
            </a:r>
            <a:r>
              <a:rPr lang="en-AU" sz="2400" dirty="0"/>
              <a:t>Schemes meet ’capital provider’ expectations.</a:t>
            </a:r>
          </a:p>
        </p:txBody>
      </p:sp>
      <p:sp>
        <p:nvSpPr>
          <p:cNvPr id="27" name="Footer Placeholder 4">
            <a:extLst>
              <a:ext uri="{FF2B5EF4-FFF2-40B4-BE49-F238E27FC236}">
                <a16:creationId xmlns:a16="http://schemas.microsoft.com/office/drawing/2014/main" id="{829E84DA-E588-B454-4F29-E7EDAEDA8D43}"/>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1573380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val 17">
            <a:extLst>
              <a:ext uri="{FF2B5EF4-FFF2-40B4-BE49-F238E27FC236}">
                <a16:creationId xmlns:a16="http://schemas.microsoft.com/office/drawing/2014/main" id="{F87729A6-6E93-4EE8-9C93-C587B1B0E064}"/>
              </a:ext>
            </a:extLst>
          </p:cNvPr>
          <p:cNvSpPr/>
          <p:nvPr/>
        </p:nvSpPr>
        <p:spPr>
          <a:xfrm>
            <a:off x="2008811" y="1413269"/>
            <a:ext cx="1970004" cy="1970003"/>
          </a:xfrm>
          <a:prstGeom prst="ellipse">
            <a:avLst/>
          </a:prstGeom>
          <a:solidFill>
            <a:srgbClr val="F8B2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7" name="Rectangle 6">
            <a:extLst>
              <a:ext uri="{FF2B5EF4-FFF2-40B4-BE49-F238E27FC236}">
                <a16:creationId xmlns:a16="http://schemas.microsoft.com/office/drawing/2014/main" id="{596429A6-8216-C8DE-A272-DAF510D12286}"/>
              </a:ext>
            </a:extLst>
          </p:cNvPr>
          <p:cNvSpPr/>
          <p:nvPr/>
        </p:nvSpPr>
        <p:spPr>
          <a:xfrm>
            <a:off x="349251" y="4623600"/>
            <a:ext cx="11101095" cy="1592177"/>
          </a:xfrm>
          <a:prstGeom prst="rect">
            <a:avLst/>
          </a:prstGeom>
          <a:solidFill>
            <a:schemeClr val="bg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bg-BG" sz="2400">
              <a:solidFill>
                <a:prstClr val="white"/>
              </a:solidFill>
              <a:latin typeface="Calibri Light"/>
            </a:endParaRPr>
          </a:p>
        </p:txBody>
      </p:sp>
      <p:sp>
        <p:nvSpPr>
          <p:cNvPr id="2" name="Title 1">
            <a:extLst>
              <a:ext uri="{FF2B5EF4-FFF2-40B4-BE49-F238E27FC236}">
                <a16:creationId xmlns:a16="http://schemas.microsoft.com/office/drawing/2014/main" id="{63EACEFB-A421-FBE8-94EA-E203594D6F81}"/>
              </a:ext>
            </a:extLst>
          </p:cNvPr>
          <p:cNvSpPr>
            <a:spLocks noGrp="1"/>
          </p:cNvSpPr>
          <p:nvPr>
            <p:ph type="title"/>
          </p:nvPr>
        </p:nvSpPr>
        <p:spPr>
          <a:xfrm>
            <a:off x="326848" y="288389"/>
            <a:ext cx="10108923" cy="1232435"/>
          </a:xfrm>
        </p:spPr>
        <p:txBody>
          <a:bodyPr/>
          <a:lstStyle/>
          <a:p>
            <a:r>
              <a:rPr lang="en-AU" dirty="0"/>
              <a:t>Criteria 1: Consumer premiums are affordable and equitable</a:t>
            </a:r>
            <a:br>
              <a:rPr lang="en-AU" b="1" dirty="0"/>
            </a:br>
            <a:endParaRPr lang="en-AU" dirty="0"/>
          </a:p>
        </p:txBody>
      </p:sp>
      <p:sp>
        <p:nvSpPr>
          <p:cNvPr id="4" name="Slide Number Placeholder 3">
            <a:extLst>
              <a:ext uri="{FF2B5EF4-FFF2-40B4-BE49-F238E27FC236}">
                <a16:creationId xmlns:a16="http://schemas.microsoft.com/office/drawing/2014/main" id="{0E0980E8-0AFA-D9C8-9333-387F2F2CC5A7}"/>
              </a:ext>
            </a:extLst>
          </p:cNvPr>
          <p:cNvSpPr>
            <a:spLocks noGrp="1"/>
          </p:cNvSpPr>
          <p:nvPr>
            <p:ph type="sldNum" sz="quarter" idx="12"/>
          </p:nvPr>
        </p:nvSpPr>
        <p:spPr/>
        <p:txBody>
          <a:bodyPr/>
          <a:lstStyle/>
          <a:p>
            <a:fld id="{741AFF56-1126-4107-9C02-BC0EFBF16431}" type="slidenum">
              <a:rPr lang="en-GB" smtClean="0"/>
              <a:pPr/>
              <a:t>14</a:t>
            </a:fld>
            <a:endParaRPr lang="en-GB" dirty="0"/>
          </a:p>
        </p:txBody>
      </p:sp>
      <p:sp>
        <p:nvSpPr>
          <p:cNvPr id="11" name="Rectangle 10">
            <a:extLst>
              <a:ext uri="{FF2B5EF4-FFF2-40B4-BE49-F238E27FC236}">
                <a16:creationId xmlns:a16="http://schemas.microsoft.com/office/drawing/2014/main" id="{846FAD74-03A2-2920-ABDA-CEC7C239BCF3}"/>
              </a:ext>
            </a:extLst>
          </p:cNvPr>
          <p:cNvSpPr/>
          <p:nvPr/>
        </p:nvSpPr>
        <p:spPr>
          <a:xfrm>
            <a:off x="13983927" y="198756"/>
            <a:ext cx="11101095" cy="1592177"/>
          </a:xfrm>
          <a:prstGeom prst="rect">
            <a:avLst/>
          </a:prstGeom>
          <a:solidFill>
            <a:schemeClr val="bg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bg-BG" sz="2400">
              <a:solidFill>
                <a:prstClr val="white"/>
              </a:solidFill>
              <a:latin typeface="Calibri Light"/>
            </a:endParaRPr>
          </a:p>
        </p:txBody>
      </p:sp>
      <p:sp>
        <p:nvSpPr>
          <p:cNvPr id="17" name="Rectangle 16">
            <a:extLst>
              <a:ext uri="{FF2B5EF4-FFF2-40B4-BE49-F238E27FC236}">
                <a16:creationId xmlns:a16="http://schemas.microsoft.com/office/drawing/2014/main" id="{8098C89B-3E14-0434-2125-CB021370FCB1}"/>
              </a:ext>
            </a:extLst>
          </p:cNvPr>
          <p:cNvSpPr/>
          <p:nvPr/>
        </p:nvSpPr>
        <p:spPr>
          <a:xfrm>
            <a:off x="2826327" y="4793814"/>
            <a:ext cx="8628461" cy="1631216"/>
          </a:xfrm>
          <a:prstGeom prst="rect">
            <a:avLst/>
          </a:prstGeom>
        </p:spPr>
        <p:txBody>
          <a:bodyPr wrap="square">
            <a:spAutoFit/>
          </a:bodyPr>
          <a:lstStyle/>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Consider the role scheme regulators and insurers could play to </a:t>
            </a:r>
            <a:r>
              <a:rPr lang="en-US" sz="2000" dirty="0" err="1">
                <a:latin typeface="Calibri" panose="020F0502020204030204" pitchFamily="34" charset="0"/>
                <a:cs typeface="Calibri" panose="020F0502020204030204" pitchFamily="34" charset="0"/>
              </a:rPr>
              <a:t>incentivise</a:t>
            </a:r>
            <a:r>
              <a:rPr lang="en-US" sz="2000" dirty="0">
                <a:latin typeface="Calibri" panose="020F0502020204030204" pitchFamily="34" charset="0"/>
                <a:cs typeface="Calibri" panose="020F0502020204030204" pitchFamily="34" charset="0"/>
              </a:rPr>
              <a:t> safer vehicles or </a:t>
            </a:r>
            <a:r>
              <a:rPr lang="en-US" sz="2000" dirty="0" err="1">
                <a:latin typeface="Calibri" panose="020F0502020204030204" pitchFamily="34" charset="0"/>
                <a:cs typeface="Calibri" panose="020F0502020204030204" pitchFamily="34" charset="0"/>
              </a:rPr>
              <a:t>behaviours</a:t>
            </a:r>
            <a:r>
              <a:rPr lang="en-US" sz="2000" dirty="0">
                <a:latin typeface="Calibri" panose="020F0502020204030204" pitchFamily="34" charset="0"/>
                <a:cs typeface="Calibri" panose="020F0502020204030204" pitchFamily="34" charset="0"/>
              </a:rPr>
              <a:t> to drive further improvements in road safety.</a:t>
            </a:r>
          </a:p>
          <a:p>
            <a:pPr marL="342900" indent="-342900">
              <a:buFont typeface="Arial" panose="020B0604020202020204" pitchFamily="34" charset="0"/>
              <a:buChar char="•"/>
            </a:pPr>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Avoid short-term leakage to fully </a:t>
            </a:r>
            <a:r>
              <a:rPr lang="en-US" sz="2000" dirty="0" err="1">
                <a:latin typeface="Calibri" panose="020F0502020204030204" pitchFamily="34" charset="0"/>
                <a:cs typeface="Calibri" panose="020F0502020204030204" pitchFamily="34" charset="0"/>
              </a:rPr>
              <a:t>realise</a:t>
            </a:r>
            <a:r>
              <a:rPr lang="en-US" sz="2000" dirty="0">
                <a:latin typeface="Calibri" panose="020F0502020204030204" pitchFamily="34" charset="0"/>
                <a:cs typeface="Calibri" panose="020F0502020204030204" pitchFamily="34" charset="0"/>
              </a:rPr>
              <a:t> benefits of long-term safety gains.</a:t>
            </a:r>
          </a:p>
          <a:p>
            <a:pPr marL="342900" indent="-342900">
              <a:buFont typeface="Arial" panose="020B0604020202020204" pitchFamily="34" charset="0"/>
              <a:buChar char="•"/>
            </a:pPr>
            <a:endParaRPr lang="en-AU" sz="2000" dirty="0">
              <a:latin typeface="Calibri" panose="020F0502020204030204" pitchFamily="34" charset="0"/>
              <a:cs typeface="Calibri" panose="020F0502020204030204" pitchFamily="34" charset="0"/>
            </a:endParaRPr>
          </a:p>
        </p:txBody>
      </p:sp>
      <p:sp>
        <p:nvSpPr>
          <p:cNvPr id="6" name="Footer Placeholder 4">
            <a:extLst>
              <a:ext uri="{FF2B5EF4-FFF2-40B4-BE49-F238E27FC236}">
                <a16:creationId xmlns:a16="http://schemas.microsoft.com/office/drawing/2014/main" id="{FBA3E593-ED00-0EAF-3BD6-1FEA6DE3E7B0}"/>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
        <p:nvSpPr>
          <p:cNvPr id="9" name="TextBox 8">
            <a:extLst>
              <a:ext uri="{FF2B5EF4-FFF2-40B4-BE49-F238E27FC236}">
                <a16:creationId xmlns:a16="http://schemas.microsoft.com/office/drawing/2014/main" id="{9E645F82-69A6-7E85-4EB6-5487D8F28591}"/>
              </a:ext>
            </a:extLst>
          </p:cNvPr>
          <p:cNvSpPr txBox="1"/>
          <p:nvPr/>
        </p:nvSpPr>
        <p:spPr>
          <a:xfrm>
            <a:off x="109840" y="5004189"/>
            <a:ext cx="2794118" cy="830997"/>
          </a:xfrm>
          <a:prstGeom prst="rect">
            <a:avLst/>
          </a:prstGeom>
          <a:noFill/>
        </p:spPr>
        <p:txBody>
          <a:bodyPr wrap="square" rtlCol="0">
            <a:spAutoFit/>
          </a:bodyPr>
          <a:lstStyle/>
          <a:p>
            <a:pPr algn="ctr" defTabSz="1219170"/>
            <a:r>
              <a:rPr lang="en-US" sz="2400" b="1" dirty="0">
                <a:solidFill>
                  <a:schemeClr val="accent1"/>
                </a:solidFill>
                <a:latin typeface="Calibri Light"/>
              </a:rPr>
              <a:t>For future sustainability</a:t>
            </a:r>
            <a:endParaRPr lang="en-AU" sz="2400" b="1" dirty="0">
              <a:solidFill>
                <a:schemeClr val="accent1"/>
              </a:solidFill>
              <a:latin typeface="Calibri Light"/>
            </a:endParaRPr>
          </a:p>
        </p:txBody>
      </p:sp>
      <p:sp>
        <p:nvSpPr>
          <p:cNvPr id="10" name="Oval 9">
            <a:extLst>
              <a:ext uri="{FF2B5EF4-FFF2-40B4-BE49-F238E27FC236}">
                <a16:creationId xmlns:a16="http://schemas.microsoft.com/office/drawing/2014/main" id="{05450F7F-B5F6-9ACF-4EF7-0AFFD504E9F3}"/>
              </a:ext>
            </a:extLst>
          </p:cNvPr>
          <p:cNvSpPr/>
          <p:nvPr/>
        </p:nvSpPr>
        <p:spPr>
          <a:xfrm>
            <a:off x="5200545" y="1413269"/>
            <a:ext cx="1970004" cy="1970003"/>
          </a:xfrm>
          <a:prstGeom prst="ellipse">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16" name="Oval 15">
            <a:extLst>
              <a:ext uri="{FF2B5EF4-FFF2-40B4-BE49-F238E27FC236}">
                <a16:creationId xmlns:a16="http://schemas.microsoft.com/office/drawing/2014/main" id="{BF4CC83D-38B7-8A02-B094-2AEDD4D5C06B}"/>
              </a:ext>
            </a:extLst>
          </p:cNvPr>
          <p:cNvSpPr/>
          <p:nvPr/>
        </p:nvSpPr>
        <p:spPr>
          <a:xfrm>
            <a:off x="8346099" y="1413269"/>
            <a:ext cx="1970004" cy="1970003"/>
          </a:xfrm>
          <a:prstGeom prst="ellipse">
            <a:avLst/>
          </a:prstGeom>
          <a:solidFill>
            <a:srgbClr val="005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19" name="Rectangle 18">
            <a:extLst>
              <a:ext uri="{FF2B5EF4-FFF2-40B4-BE49-F238E27FC236}">
                <a16:creationId xmlns:a16="http://schemas.microsoft.com/office/drawing/2014/main" id="{714D902B-B7B8-762C-3320-E317CEE05774}"/>
              </a:ext>
            </a:extLst>
          </p:cNvPr>
          <p:cNvSpPr/>
          <p:nvPr/>
        </p:nvSpPr>
        <p:spPr>
          <a:xfrm>
            <a:off x="7834909" y="3561676"/>
            <a:ext cx="2850192" cy="765575"/>
          </a:xfrm>
          <a:prstGeom prst="rect">
            <a:avLst/>
          </a:prstGeom>
        </p:spPr>
        <p:txBody>
          <a:bodyPr wrap="square" lIns="108057" tIns="54029" rIns="108057" bIns="54029">
            <a:spAutoFit/>
          </a:bodyPr>
          <a:lstStyle/>
          <a:p>
            <a:pPr marL="215736" algn="ctr" defTabSz="1219170"/>
            <a:r>
              <a:rPr lang="en-AU" sz="2133" b="1" dirty="0">
                <a:solidFill>
                  <a:srgbClr val="00576B"/>
                </a:solidFill>
                <a:latin typeface="Calibri"/>
                <a:cs typeface="Arial" panose="020B0604020202020204" pitchFamily="34" charset="0"/>
              </a:rPr>
              <a:t>Micromobility devices</a:t>
            </a:r>
            <a:endParaRPr lang="en-AU" sz="933" dirty="0">
              <a:solidFill>
                <a:srgbClr val="00576B"/>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74C5D062-3486-997F-4D3A-E01B59A36146}"/>
              </a:ext>
            </a:extLst>
          </p:cNvPr>
          <p:cNvSpPr/>
          <p:nvPr/>
        </p:nvSpPr>
        <p:spPr>
          <a:xfrm>
            <a:off x="4670904" y="3561676"/>
            <a:ext cx="2850192" cy="765575"/>
          </a:xfrm>
          <a:prstGeom prst="rect">
            <a:avLst/>
          </a:prstGeom>
        </p:spPr>
        <p:txBody>
          <a:bodyPr wrap="square" lIns="108057" tIns="54029" rIns="108057" bIns="54029">
            <a:spAutoFit/>
          </a:bodyPr>
          <a:lstStyle/>
          <a:p>
            <a:pPr marL="215736" algn="ctr" defTabSz="1219170"/>
            <a:r>
              <a:rPr lang="en-AU" sz="2133" b="1" dirty="0">
                <a:solidFill>
                  <a:srgbClr val="00B0BD"/>
                </a:solidFill>
                <a:latin typeface="Calibri"/>
                <a:cs typeface="Arial" panose="020B0604020202020204" pitchFamily="34" charset="0"/>
              </a:rPr>
              <a:t>Autonomous vehicles</a:t>
            </a:r>
            <a:endParaRPr lang="en-AU" sz="933" dirty="0">
              <a:solidFill>
                <a:srgbClr val="00B0BD"/>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B753C1FE-BC62-79A3-B6F4-E4D58DB5895B}"/>
              </a:ext>
            </a:extLst>
          </p:cNvPr>
          <p:cNvSpPr/>
          <p:nvPr/>
        </p:nvSpPr>
        <p:spPr>
          <a:xfrm>
            <a:off x="1506899" y="3561676"/>
            <a:ext cx="2850192" cy="437345"/>
          </a:xfrm>
          <a:prstGeom prst="rect">
            <a:avLst/>
          </a:prstGeom>
          <a:solidFill>
            <a:schemeClr val="bg1"/>
          </a:solidFill>
        </p:spPr>
        <p:txBody>
          <a:bodyPr wrap="square" lIns="108057" tIns="54029" rIns="108057" bIns="54029">
            <a:spAutoFit/>
          </a:bodyPr>
          <a:lstStyle/>
          <a:p>
            <a:pPr marL="215736" algn="ctr" defTabSz="1219170"/>
            <a:r>
              <a:rPr lang="en-AU" sz="2133" b="1" dirty="0">
                <a:solidFill>
                  <a:srgbClr val="F8B217"/>
                </a:solidFill>
                <a:latin typeface="Calibri"/>
                <a:cs typeface="Arial" panose="020B0604020202020204" pitchFamily="34" charset="0"/>
              </a:rPr>
              <a:t>Road safety</a:t>
            </a:r>
            <a:endParaRPr lang="en-AU" sz="933" dirty="0">
              <a:solidFill>
                <a:srgbClr val="F8B217"/>
              </a:solidFill>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EA8DE550-4310-6427-949F-27E6C496859E}"/>
              </a:ext>
            </a:extLst>
          </p:cNvPr>
          <p:cNvSpPr>
            <a:spLocks/>
          </p:cNvSpPr>
          <p:nvPr/>
        </p:nvSpPr>
        <p:spPr>
          <a:xfrm>
            <a:off x="8576499" y="2052694"/>
            <a:ext cx="749902" cy="487566"/>
          </a:xfrm>
          <a:prstGeom prst="rect">
            <a:avLst/>
          </a:prstGeom>
          <a:solidFill>
            <a:srgbClr val="0057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9" name="Graphic 38" descr="Slippery Road outline">
            <a:extLst>
              <a:ext uri="{FF2B5EF4-FFF2-40B4-BE49-F238E27FC236}">
                <a16:creationId xmlns:a16="http://schemas.microsoft.com/office/drawing/2014/main" id="{023717EC-744C-32A5-EE49-69E204B015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24165" y="1727450"/>
            <a:ext cx="1149591" cy="1149591"/>
          </a:xfrm>
          <a:prstGeom prst="rect">
            <a:avLst/>
          </a:prstGeom>
        </p:spPr>
      </p:pic>
      <p:pic>
        <p:nvPicPr>
          <p:cNvPr id="43" name="Icon">
            <a:extLst>
              <a:ext uri="{FF2B5EF4-FFF2-40B4-BE49-F238E27FC236}">
                <a16:creationId xmlns:a16="http://schemas.microsoft.com/office/drawing/2014/main" id="{D38268C1-2B8E-AFF4-2286-808DDCA9B12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46381" y="1658110"/>
            <a:ext cx="1550369" cy="1550369"/>
          </a:xfrm>
          <a:prstGeom prst="rect">
            <a:avLst/>
          </a:prstGeom>
        </p:spPr>
      </p:pic>
      <p:pic>
        <p:nvPicPr>
          <p:cNvPr id="47" name="Content Placeholder 46" descr="Scooter outline">
            <a:extLst>
              <a:ext uri="{FF2B5EF4-FFF2-40B4-BE49-F238E27FC236}">
                <a16:creationId xmlns:a16="http://schemas.microsoft.com/office/drawing/2014/main" id="{F5AC40D6-7CAA-9436-A8BA-BA0EC450E140}"/>
              </a:ext>
            </a:extLst>
          </p:cNvPr>
          <p:cNvPicPr>
            <a:picLocks noGrp="1" noChangeAspect="1"/>
          </p:cNvPicPr>
          <p:nvPr>
            <p:ph idx="1"/>
          </p:nvPr>
        </p:nvPicPr>
        <p:blipFill>
          <a:blip r:embed="rId6">
            <a:extLst>
              <a:ext uri="{96DAC541-7B7A-43D3-8B79-37D633B846F1}">
                <asvg:svgBlip xmlns:asvg="http://schemas.microsoft.com/office/drawing/2016/SVG/main" r:embed="rId7"/>
              </a:ext>
            </a:extLst>
          </a:blip>
          <a:stretch>
            <a:fillRect/>
          </a:stretch>
        </p:blipFill>
        <p:spPr>
          <a:xfrm>
            <a:off x="8715268" y="1801142"/>
            <a:ext cx="1222265" cy="1222265"/>
          </a:xfrm>
        </p:spPr>
      </p:pic>
      <p:sp>
        <p:nvSpPr>
          <p:cNvPr id="48" name="Rectangle 47">
            <a:extLst>
              <a:ext uri="{FF2B5EF4-FFF2-40B4-BE49-F238E27FC236}">
                <a16:creationId xmlns:a16="http://schemas.microsoft.com/office/drawing/2014/main" id="{F957C48C-9835-719D-D854-2FF3D0A7106A}"/>
              </a:ext>
            </a:extLst>
          </p:cNvPr>
          <p:cNvSpPr/>
          <p:nvPr/>
        </p:nvSpPr>
        <p:spPr>
          <a:xfrm>
            <a:off x="8694059" y="2052694"/>
            <a:ext cx="749902" cy="385706"/>
          </a:xfrm>
          <a:prstGeom prst="rect">
            <a:avLst/>
          </a:prstGeom>
          <a:solidFill>
            <a:srgbClr val="00576B"/>
          </a:solidFill>
          <a:ln>
            <a:solidFill>
              <a:srgbClr val="00576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5" name="Straight Connector 4">
            <a:extLst>
              <a:ext uri="{FF2B5EF4-FFF2-40B4-BE49-F238E27FC236}">
                <a16:creationId xmlns:a16="http://schemas.microsoft.com/office/drawing/2014/main" id="{3EE72041-C792-2870-B683-A4FF9A169DC5}"/>
              </a:ext>
            </a:extLst>
          </p:cNvPr>
          <p:cNvCxnSpPr/>
          <p:nvPr/>
        </p:nvCxnSpPr>
        <p:spPr>
          <a:xfrm>
            <a:off x="8858250" y="2461260"/>
            <a:ext cx="46815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8916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AD999-B017-5F73-C2E3-34808284CEEB}"/>
              </a:ext>
            </a:extLst>
          </p:cNvPr>
          <p:cNvSpPr>
            <a:spLocks noGrp="1"/>
          </p:cNvSpPr>
          <p:nvPr>
            <p:ph type="title"/>
          </p:nvPr>
        </p:nvSpPr>
        <p:spPr>
          <a:xfrm>
            <a:off x="326848" y="288389"/>
            <a:ext cx="10896063" cy="1232435"/>
          </a:xfrm>
        </p:spPr>
        <p:txBody>
          <a:bodyPr/>
          <a:lstStyle/>
          <a:p>
            <a:r>
              <a:rPr lang="en-US" dirty="0"/>
              <a:t>Criteria 2: </a:t>
            </a:r>
            <a:r>
              <a:rPr lang="en-AU" dirty="0"/>
              <a:t>Scheme design and claims management encourages recovery and outcomes</a:t>
            </a:r>
            <a:br>
              <a:rPr lang="en-AU" b="1" dirty="0"/>
            </a:br>
            <a:r>
              <a:rPr lang="en-US" dirty="0"/>
              <a:t> </a:t>
            </a:r>
            <a:endParaRPr lang="en-AU" dirty="0"/>
          </a:p>
        </p:txBody>
      </p:sp>
      <p:sp>
        <p:nvSpPr>
          <p:cNvPr id="4" name="Slide Number Placeholder 3">
            <a:extLst>
              <a:ext uri="{FF2B5EF4-FFF2-40B4-BE49-F238E27FC236}">
                <a16:creationId xmlns:a16="http://schemas.microsoft.com/office/drawing/2014/main" id="{747DDA98-88FC-2CD6-23F9-21C806A102CF}"/>
              </a:ext>
            </a:extLst>
          </p:cNvPr>
          <p:cNvSpPr>
            <a:spLocks noGrp="1"/>
          </p:cNvSpPr>
          <p:nvPr>
            <p:ph type="sldNum" sz="quarter" idx="12"/>
          </p:nvPr>
        </p:nvSpPr>
        <p:spPr>
          <a:xfrm>
            <a:off x="11467577" y="6816438"/>
            <a:ext cx="416447" cy="186484"/>
          </a:xfrm>
        </p:spPr>
        <p:txBody>
          <a:bodyPr/>
          <a:lstStyle/>
          <a:p>
            <a:fld id="{741AFF56-1126-4107-9C02-BC0EFBF16431}" type="slidenum">
              <a:rPr lang="en-GB" smtClean="0"/>
              <a:pPr/>
              <a:t>15</a:t>
            </a:fld>
            <a:endParaRPr lang="en-GB" dirty="0"/>
          </a:p>
        </p:txBody>
      </p:sp>
      <p:sp>
        <p:nvSpPr>
          <p:cNvPr id="6" name="Rectangle 5">
            <a:extLst>
              <a:ext uri="{FF2B5EF4-FFF2-40B4-BE49-F238E27FC236}">
                <a16:creationId xmlns:a16="http://schemas.microsoft.com/office/drawing/2014/main" id="{2532E4BB-57DF-1BF8-4641-D8EDCDB45709}"/>
              </a:ext>
            </a:extLst>
          </p:cNvPr>
          <p:cNvSpPr/>
          <p:nvPr/>
        </p:nvSpPr>
        <p:spPr>
          <a:xfrm>
            <a:off x="353693" y="1289568"/>
            <a:ext cx="11101095" cy="1047209"/>
          </a:xfrm>
          <a:prstGeom prst="rect">
            <a:avLst/>
          </a:prstGeom>
          <a:solidFill>
            <a:schemeClr val="bg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bg-BG" sz="2400">
              <a:solidFill>
                <a:prstClr val="white"/>
              </a:solidFill>
              <a:latin typeface="Calibri Light"/>
            </a:endParaRPr>
          </a:p>
        </p:txBody>
      </p:sp>
      <p:sp>
        <p:nvSpPr>
          <p:cNvPr id="7" name="Rectangle 6">
            <a:extLst>
              <a:ext uri="{FF2B5EF4-FFF2-40B4-BE49-F238E27FC236}">
                <a16:creationId xmlns:a16="http://schemas.microsoft.com/office/drawing/2014/main" id="{4B5FD81A-F0C1-1C13-97A4-6A5DF10DE1E8}"/>
              </a:ext>
            </a:extLst>
          </p:cNvPr>
          <p:cNvSpPr/>
          <p:nvPr/>
        </p:nvSpPr>
        <p:spPr>
          <a:xfrm>
            <a:off x="419957" y="1431993"/>
            <a:ext cx="10896064" cy="1107996"/>
          </a:xfrm>
          <a:prstGeom prst="rect">
            <a:avLst/>
          </a:prstGeom>
        </p:spPr>
        <p:txBody>
          <a:bodyPr wrap="square">
            <a:spAutoFit/>
          </a:bodyPr>
          <a:lstStyle/>
          <a:p>
            <a:pPr algn="ctr"/>
            <a:r>
              <a:rPr lang="en-US" sz="2200" dirty="0"/>
              <a:t>Research generally shows injuries in compensable settings have higher probability of poor health outcomes than in non-compensable settings.</a:t>
            </a:r>
            <a:endParaRPr lang="en-AU" sz="2200" dirty="0"/>
          </a:p>
          <a:p>
            <a:pPr defTabSz="1219170"/>
            <a:r>
              <a:rPr lang="en-AU" sz="2200" dirty="0">
                <a:solidFill>
                  <a:srgbClr val="EEAF00"/>
                </a:solidFill>
                <a:latin typeface="Calibri" panose="020F0502020204030204" pitchFamily="34" charset="0"/>
                <a:cs typeface="Calibri" panose="020F0502020204030204" pitchFamily="34" charset="0"/>
              </a:rPr>
              <a:t> </a:t>
            </a:r>
          </a:p>
        </p:txBody>
      </p:sp>
      <p:sp>
        <p:nvSpPr>
          <p:cNvPr id="11" name="Rectangle 10">
            <a:extLst>
              <a:ext uri="{FF2B5EF4-FFF2-40B4-BE49-F238E27FC236}">
                <a16:creationId xmlns:a16="http://schemas.microsoft.com/office/drawing/2014/main" id="{86FFFDAA-62C7-CE83-2DD9-5D0E545F1E83}"/>
              </a:ext>
            </a:extLst>
          </p:cNvPr>
          <p:cNvSpPr/>
          <p:nvPr/>
        </p:nvSpPr>
        <p:spPr>
          <a:xfrm>
            <a:off x="353693" y="2595853"/>
            <a:ext cx="10787253" cy="430887"/>
          </a:xfrm>
          <a:prstGeom prst="rect">
            <a:avLst/>
          </a:prstGeom>
        </p:spPr>
        <p:txBody>
          <a:bodyPr wrap="square">
            <a:spAutoFit/>
          </a:bodyPr>
          <a:lstStyle/>
          <a:p>
            <a:pPr lvl="0"/>
            <a:r>
              <a:rPr lang="en-US" sz="2200" dirty="0"/>
              <a:t>Focus areas to support better outcomes:</a:t>
            </a:r>
            <a:endParaRPr lang="en-AU" sz="2200" dirty="0"/>
          </a:p>
        </p:txBody>
      </p:sp>
      <p:sp>
        <p:nvSpPr>
          <p:cNvPr id="5" name="Footer Placeholder 4">
            <a:extLst>
              <a:ext uri="{FF2B5EF4-FFF2-40B4-BE49-F238E27FC236}">
                <a16:creationId xmlns:a16="http://schemas.microsoft.com/office/drawing/2014/main" id="{FDE7BF2B-487D-CF3B-8390-4C118B9D45B5}"/>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
        <p:nvSpPr>
          <p:cNvPr id="12" name="Oval 11">
            <a:extLst>
              <a:ext uri="{FF2B5EF4-FFF2-40B4-BE49-F238E27FC236}">
                <a16:creationId xmlns:a16="http://schemas.microsoft.com/office/drawing/2014/main" id="{84A438D2-CF7C-A9FB-991C-BD8AF2D80C9E}"/>
              </a:ext>
            </a:extLst>
          </p:cNvPr>
          <p:cNvSpPr/>
          <p:nvPr/>
        </p:nvSpPr>
        <p:spPr>
          <a:xfrm>
            <a:off x="5200545" y="3117382"/>
            <a:ext cx="1970004" cy="1970003"/>
          </a:xfrm>
          <a:prstGeom prst="ellipse">
            <a:avLst/>
          </a:prstGeom>
          <a:solidFill>
            <a:srgbClr val="00B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13" name="Oval 12">
            <a:extLst>
              <a:ext uri="{FF2B5EF4-FFF2-40B4-BE49-F238E27FC236}">
                <a16:creationId xmlns:a16="http://schemas.microsoft.com/office/drawing/2014/main" id="{AE6523CC-ACDD-5461-C59E-08DF48AA3E6E}"/>
              </a:ext>
            </a:extLst>
          </p:cNvPr>
          <p:cNvSpPr/>
          <p:nvPr/>
        </p:nvSpPr>
        <p:spPr>
          <a:xfrm>
            <a:off x="8346099" y="3117382"/>
            <a:ext cx="1970004" cy="1970003"/>
          </a:xfrm>
          <a:prstGeom prst="ellipse">
            <a:avLst/>
          </a:prstGeom>
          <a:solidFill>
            <a:srgbClr val="005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14" name="Oval 13">
            <a:extLst>
              <a:ext uri="{FF2B5EF4-FFF2-40B4-BE49-F238E27FC236}">
                <a16:creationId xmlns:a16="http://schemas.microsoft.com/office/drawing/2014/main" id="{31367AF6-B75C-00F6-61F6-DD81E958CAB4}"/>
              </a:ext>
            </a:extLst>
          </p:cNvPr>
          <p:cNvSpPr/>
          <p:nvPr/>
        </p:nvSpPr>
        <p:spPr>
          <a:xfrm>
            <a:off x="2008811" y="3117382"/>
            <a:ext cx="1970004" cy="1970003"/>
          </a:xfrm>
          <a:prstGeom prst="ellipse">
            <a:avLst/>
          </a:prstGeom>
          <a:solidFill>
            <a:srgbClr val="F8B2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AU" sz="2400">
              <a:solidFill>
                <a:prstClr val="white"/>
              </a:solidFill>
              <a:latin typeface="Calibri"/>
            </a:endParaRPr>
          </a:p>
        </p:txBody>
      </p:sp>
      <p:sp>
        <p:nvSpPr>
          <p:cNvPr id="15" name="Rectangle 14">
            <a:extLst>
              <a:ext uri="{FF2B5EF4-FFF2-40B4-BE49-F238E27FC236}">
                <a16:creationId xmlns:a16="http://schemas.microsoft.com/office/drawing/2014/main" id="{AFD463FE-AA91-B8F5-BAED-299DF8868780}"/>
              </a:ext>
            </a:extLst>
          </p:cNvPr>
          <p:cNvSpPr/>
          <p:nvPr/>
        </p:nvSpPr>
        <p:spPr>
          <a:xfrm>
            <a:off x="7906004" y="5265789"/>
            <a:ext cx="2850192" cy="765575"/>
          </a:xfrm>
          <a:prstGeom prst="rect">
            <a:avLst/>
          </a:prstGeom>
        </p:spPr>
        <p:txBody>
          <a:bodyPr wrap="square" lIns="108057" tIns="54029" rIns="108057" bIns="54029">
            <a:spAutoFit/>
          </a:bodyPr>
          <a:lstStyle/>
          <a:p>
            <a:pPr marL="215736" algn="ctr" defTabSz="1219170"/>
            <a:r>
              <a:rPr lang="en-AU" sz="2133" b="1" dirty="0">
                <a:solidFill>
                  <a:srgbClr val="00576B"/>
                </a:solidFill>
                <a:latin typeface="Calibri"/>
                <a:cs typeface="Arial" panose="020B0604020202020204" pitchFamily="34" charset="0"/>
              </a:rPr>
              <a:t>Further investment in AI applications</a:t>
            </a:r>
            <a:endParaRPr lang="en-AU" sz="933" dirty="0">
              <a:solidFill>
                <a:srgbClr val="00576B"/>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EB37AEFA-EFED-E940-7942-3A77CEC33C21}"/>
              </a:ext>
            </a:extLst>
          </p:cNvPr>
          <p:cNvSpPr/>
          <p:nvPr/>
        </p:nvSpPr>
        <p:spPr>
          <a:xfrm>
            <a:off x="4757112" y="5265789"/>
            <a:ext cx="2850192" cy="765575"/>
          </a:xfrm>
          <a:prstGeom prst="rect">
            <a:avLst/>
          </a:prstGeom>
        </p:spPr>
        <p:txBody>
          <a:bodyPr wrap="square" lIns="108057" tIns="54029" rIns="108057" bIns="54029">
            <a:spAutoFit/>
          </a:bodyPr>
          <a:lstStyle/>
          <a:p>
            <a:pPr marL="215736" algn="ctr" defTabSz="1219170"/>
            <a:r>
              <a:rPr lang="en-AU" sz="2133" b="1" dirty="0">
                <a:solidFill>
                  <a:srgbClr val="00A8B4"/>
                </a:solidFill>
                <a:latin typeface="Calibri"/>
                <a:cs typeface="Arial" panose="020B0604020202020204" pitchFamily="34" charset="0"/>
              </a:rPr>
              <a:t>Value-based healthcare</a:t>
            </a:r>
          </a:p>
        </p:txBody>
      </p:sp>
      <p:sp>
        <p:nvSpPr>
          <p:cNvPr id="17" name="Rectangle 16">
            <a:extLst>
              <a:ext uri="{FF2B5EF4-FFF2-40B4-BE49-F238E27FC236}">
                <a16:creationId xmlns:a16="http://schemas.microsoft.com/office/drawing/2014/main" id="{24896BD0-39C5-4F34-310F-4D85253D7462}"/>
              </a:ext>
            </a:extLst>
          </p:cNvPr>
          <p:cNvSpPr/>
          <p:nvPr/>
        </p:nvSpPr>
        <p:spPr>
          <a:xfrm>
            <a:off x="1274226" y="5178027"/>
            <a:ext cx="3439174" cy="1093806"/>
          </a:xfrm>
          <a:prstGeom prst="rect">
            <a:avLst/>
          </a:prstGeom>
        </p:spPr>
        <p:txBody>
          <a:bodyPr wrap="square" lIns="108057" tIns="54029" rIns="108057" bIns="54029">
            <a:spAutoFit/>
          </a:bodyPr>
          <a:lstStyle/>
          <a:p>
            <a:pPr marL="215736" algn="ctr" defTabSz="1219170"/>
            <a:r>
              <a:rPr lang="en-US" sz="2133" b="1" dirty="0">
                <a:solidFill>
                  <a:srgbClr val="EEAF00"/>
                </a:solidFill>
                <a:latin typeface="Calibri"/>
                <a:cs typeface="Arial" panose="020B0604020202020204" pitchFamily="34" charset="0"/>
              </a:rPr>
              <a:t>F</a:t>
            </a:r>
            <a:r>
              <a:rPr lang="en-AU" sz="2133" b="1" dirty="0" err="1">
                <a:solidFill>
                  <a:srgbClr val="EEAF00"/>
                </a:solidFill>
                <a:latin typeface="Calibri"/>
                <a:cs typeface="Arial" panose="020B0604020202020204" pitchFamily="34" charset="0"/>
              </a:rPr>
              <a:t>urther</a:t>
            </a:r>
            <a:r>
              <a:rPr lang="en-AU" sz="2133" b="1" dirty="0">
                <a:solidFill>
                  <a:srgbClr val="EEAF00"/>
                </a:solidFill>
                <a:latin typeface="Calibri"/>
                <a:cs typeface="Arial" panose="020B0604020202020204" pitchFamily="34" charset="0"/>
              </a:rPr>
              <a:t> understanding of recovery and outcomes (incl. for psych)</a:t>
            </a:r>
            <a:endParaRPr lang="en-AU" sz="933" dirty="0">
              <a:solidFill>
                <a:prstClr val="white">
                  <a:lumMod val="65000"/>
                </a:prstClr>
              </a:solidFill>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073E4B3E-946E-0268-4D98-90C345EDF416}"/>
              </a:ext>
            </a:extLst>
          </p:cNvPr>
          <p:cNvGrpSpPr/>
          <p:nvPr/>
        </p:nvGrpSpPr>
        <p:grpSpPr>
          <a:xfrm>
            <a:off x="5681963" y="3596706"/>
            <a:ext cx="1007167" cy="1007167"/>
            <a:chOff x="5978526" y="4030663"/>
            <a:chExt cx="239713" cy="239713"/>
          </a:xfrm>
          <a:solidFill>
            <a:schemeClr val="bg1"/>
          </a:solidFill>
        </p:grpSpPr>
        <p:sp>
          <p:nvSpPr>
            <p:cNvPr id="19" name="Freeform 424">
              <a:extLst>
                <a:ext uri="{FF2B5EF4-FFF2-40B4-BE49-F238E27FC236}">
                  <a16:creationId xmlns:a16="http://schemas.microsoft.com/office/drawing/2014/main" id="{42303FC2-6DE7-E245-E4E8-3CA109A571DA}"/>
                </a:ext>
              </a:extLst>
            </p:cNvPr>
            <p:cNvSpPr>
              <a:spLocks/>
            </p:cNvSpPr>
            <p:nvPr/>
          </p:nvSpPr>
          <p:spPr bwMode="auto">
            <a:xfrm>
              <a:off x="6015038" y="4056063"/>
              <a:ext cx="26988" cy="26988"/>
            </a:xfrm>
            <a:custGeom>
              <a:avLst/>
              <a:gdLst>
                <a:gd name="T0" fmla="*/ 6 w 7"/>
                <a:gd name="T1" fmla="*/ 4 h 7"/>
                <a:gd name="T2" fmla="*/ 4 w 7"/>
                <a:gd name="T3" fmla="*/ 1 h 7"/>
                <a:gd name="T4" fmla="*/ 1 w 7"/>
                <a:gd name="T5" fmla="*/ 1 h 7"/>
                <a:gd name="T6" fmla="*/ 1 w 7"/>
                <a:gd name="T7" fmla="*/ 4 h 7"/>
                <a:gd name="T8" fmla="*/ 4 w 7"/>
                <a:gd name="T9" fmla="*/ 7 h 7"/>
                <a:gd name="T10" fmla="*/ 6 w 7"/>
                <a:gd name="T11" fmla="*/ 7 h 7"/>
                <a:gd name="T12" fmla="*/ 6 w 7"/>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7" h="7">
                  <a:moveTo>
                    <a:pt x="6" y="4"/>
                  </a:moveTo>
                  <a:cubicBezTo>
                    <a:pt x="4" y="1"/>
                    <a:pt x="4" y="1"/>
                    <a:pt x="4" y="1"/>
                  </a:cubicBezTo>
                  <a:cubicBezTo>
                    <a:pt x="3" y="0"/>
                    <a:pt x="2" y="0"/>
                    <a:pt x="1" y="1"/>
                  </a:cubicBezTo>
                  <a:cubicBezTo>
                    <a:pt x="0" y="2"/>
                    <a:pt x="0" y="3"/>
                    <a:pt x="1" y="4"/>
                  </a:cubicBezTo>
                  <a:cubicBezTo>
                    <a:pt x="4" y="7"/>
                    <a:pt x="4" y="7"/>
                    <a:pt x="4" y="7"/>
                  </a:cubicBezTo>
                  <a:cubicBezTo>
                    <a:pt x="4" y="7"/>
                    <a:pt x="6" y="7"/>
                    <a:pt x="6" y="7"/>
                  </a:cubicBezTo>
                  <a:cubicBezTo>
                    <a:pt x="7" y="6"/>
                    <a:pt x="7" y="5"/>
                    <a:pt x="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0" name="Freeform 425">
              <a:extLst>
                <a:ext uri="{FF2B5EF4-FFF2-40B4-BE49-F238E27FC236}">
                  <a16:creationId xmlns:a16="http://schemas.microsoft.com/office/drawing/2014/main" id="{ADA09190-E9E6-84E2-22FC-95FB1668A90E}"/>
                </a:ext>
              </a:extLst>
            </p:cNvPr>
            <p:cNvSpPr>
              <a:spLocks/>
            </p:cNvSpPr>
            <p:nvPr/>
          </p:nvSpPr>
          <p:spPr bwMode="auto">
            <a:xfrm>
              <a:off x="5978526" y="4135438"/>
              <a:ext cx="28575" cy="14288"/>
            </a:xfrm>
            <a:custGeom>
              <a:avLst/>
              <a:gdLst>
                <a:gd name="T0" fmla="*/ 6 w 8"/>
                <a:gd name="T1" fmla="*/ 0 h 4"/>
                <a:gd name="T2" fmla="*/ 2 w 8"/>
                <a:gd name="T3" fmla="*/ 0 h 4"/>
                <a:gd name="T4" fmla="*/ 0 w 8"/>
                <a:gd name="T5" fmla="*/ 2 h 4"/>
                <a:gd name="T6" fmla="*/ 2 w 8"/>
                <a:gd name="T7" fmla="*/ 4 h 4"/>
                <a:gd name="T8" fmla="*/ 6 w 8"/>
                <a:gd name="T9" fmla="*/ 4 h 4"/>
                <a:gd name="T10" fmla="*/ 8 w 8"/>
                <a:gd name="T11" fmla="*/ 2 h 4"/>
                <a:gd name="T12" fmla="*/ 6 w 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6" y="0"/>
                  </a:moveTo>
                  <a:cubicBezTo>
                    <a:pt x="2" y="0"/>
                    <a:pt x="2" y="0"/>
                    <a:pt x="2" y="0"/>
                  </a:cubicBezTo>
                  <a:cubicBezTo>
                    <a:pt x="1" y="0"/>
                    <a:pt x="0" y="1"/>
                    <a:pt x="0" y="2"/>
                  </a:cubicBezTo>
                  <a:cubicBezTo>
                    <a:pt x="0" y="3"/>
                    <a:pt x="1" y="4"/>
                    <a:pt x="2" y="4"/>
                  </a:cubicBezTo>
                  <a:cubicBezTo>
                    <a:pt x="6" y="4"/>
                    <a:pt x="6" y="4"/>
                    <a:pt x="6" y="4"/>
                  </a:cubicBezTo>
                  <a:cubicBezTo>
                    <a:pt x="7" y="4"/>
                    <a:pt x="8" y="3"/>
                    <a:pt x="8" y="2"/>
                  </a:cubicBezTo>
                  <a:cubicBezTo>
                    <a:pt x="8" y="1"/>
                    <a:pt x="7" y="0"/>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1" name="Freeform 426">
              <a:extLst>
                <a:ext uri="{FF2B5EF4-FFF2-40B4-BE49-F238E27FC236}">
                  <a16:creationId xmlns:a16="http://schemas.microsoft.com/office/drawing/2014/main" id="{2D4E1411-93BD-FD69-3C72-107726079BD5}"/>
                </a:ext>
              </a:extLst>
            </p:cNvPr>
            <p:cNvSpPr>
              <a:spLocks/>
            </p:cNvSpPr>
            <p:nvPr/>
          </p:nvSpPr>
          <p:spPr bwMode="auto">
            <a:xfrm>
              <a:off x="6188076" y="4149725"/>
              <a:ext cx="30163" cy="15875"/>
            </a:xfrm>
            <a:custGeom>
              <a:avLst/>
              <a:gdLst>
                <a:gd name="T0" fmla="*/ 6 w 8"/>
                <a:gd name="T1" fmla="*/ 0 h 4"/>
                <a:gd name="T2" fmla="*/ 2 w 8"/>
                <a:gd name="T3" fmla="*/ 0 h 4"/>
                <a:gd name="T4" fmla="*/ 0 w 8"/>
                <a:gd name="T5" fmla="*/ 2 h 4"/>
                <a:gd name="T6" fmla="*/ 2 w 8"/>
                <a:gd name="T7" fmla="*/ 4 h 4"/>
                <a:gd name="T8" fmla="*/ 6 w 8"/>
                <a:gd name="T9" fmla="*/ 4 h 4"/>
                <a:gd name="T10" fmla="*/ 8 w 8"/>
                <a:gd name="T11" fmla="*/ 2 h 4"/>
                <a:gd name="T12" fmla="*/ 6 w 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6" y="0"/>
                  </a:moveTo>
                  <a:cubicBezTo>
                    <a:pt x="2" y="0"/>
                    <a:pt x="2" y="0"/>
                    <a:pt x="2" y="0"/>
                  </a:cubicBezTo>
                  <a:cubicBezTo>
                    <a:pt x="1" y="0"/>
                    <a:pt x="0" y="1"/>
                    <a:pt x="0" y="2"/>
                  </a:cubicBezTo>
                  <a:cubicBezTo>
                    <a:pt x="0" y="3"/>
                    <a:pt x="1" y="4"/>
                    <a:pt x="2" y="4"/>
                  </a:cubicBezTo>
                  <a:cubicBezTo>
                    <a:pt x="6" y="4"/>
                    <a:pt x="6" y="4"/>
                    <a:pt x="6" y="4"/>
                  </a:cubicBezTo>
                  <a:cubicBezTo>
                    <a:pt x="7" y="4"/>
                    <a:pt x="8" y="3"/>
                    <a:pt x="8" y="2"/>
                  </a:cubicBezTo>
                  <a:cubicBezTo>
                    <a:pt x="8" y="1"/>
                    <a:pt x="7" y="0"/>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2" name="Freeform 427">
              <a:extLst>
                <a:ext uri="{FF2B5EF4-FFF2-40B4-BE49-F238E27FC236}">
                  <a16:creationId xmlns:a16="http://schemas.microsoft.com/office/drawing/2014/main" id="{63364DFF-2FB4-3FA5-1572-F8AC2377D406}"/>
                </a:ext>
              </a:extLst>
            </p:cNvPr>
            <p:cNvSpPr>
              <a:spLocks/>
            </p:cNvSpPr>
            <p:nvPr/>
          </p:nvSpPr>
          <p:spPr bwMode="auto">
            <a:xfrm>
              <a:off x="6165851" y="4067175"/>
              <a:ext cx="25400" cy="26988"/>
            </a:xfrm>
            <a:custGeom>
              <a:avLst/>
              <a:gdLst>
                <a:gd name="T0" fmla="*/ 6 w 7"/>
                <a:gd name="T1" fmla="*/ 1 h 7"/>
                <a:gd name="T2" fmla="*/ 3 w 7"/>
                <a:gd name="T3" fmla="*/ 1 h 7"/>
                <a:gd name="T4" fmla="*/ 0 w 7"/>
                <a:gd name="T5" fmla="*/ 4 h 7"/>
                <a:gd name="T6" fmla="*/ 0 w 7"/>
                <a:gd name="T7" fmla="*/ 6 h 7"/>
                <a:gd name="T8" fmla="*/ 3 w 7"/>
                <a:gd name="T9" fmla="*/ 6 h 7"/>
                <a:gd name="T10" fmla="*/ 6 w 7"/>
                <a:gd name="T11" fmla="*/ 4 h 7"/>
                <a:gd name="T12" fmla="*/ 6 w 7"/>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7" h="7">
                  <a:moveTo>
                    <a:pt x="6" y="1"/>
                  </a:moveTo>
                  <a:cubicBezTo>
                    <a:pt x="5" y="0"/>
                    <a:pt x="4" y="0"/>
                    <a:pt x="3" y="1"/>
                  </a:cubicBezTo>
                  <a:cubicBezTo>
                    <a:pt x="0" y="4"/>
                    <a:pt x="0" y="4"/>
                    <a:pt x="0" y="4"/>
                  </a:cubicBezTo>
                  <a:cubicBezTo>
                    <a:pt x="0" y="4"/>
                    <a:pt x="0" y="6"/>
                    <a:pt x="0" y="6"/>
                  </a:cubicBezTo>
                  <a:cubicBezTo>
                    <a:pt x="1" y="7"/>
                    <a:pt x="2" y="7"/>
                    <a:pt x="3" y="6"/>
                  </a:cubicBezTo>
                  <a:cubicBezTo>
                    <a:pt x="6" y="4"/>
                    <a:pt x="6" y="4"/>
                    <a:pt x="6" y="4"/>
                  </a:cubicBezTo>
                  <a:cubicBezTo>
                    <a:pt x="7" y="3"/>
                    <a:pt x="7" y="2"/>
                    <a:pt x="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3" name="Freeform 428">
              <a:extLst>
                <a:ext uri="{FF2B5EF4-FFF2-40B4-BE49-F238E27FC236}">
                  <a16:creationId xmlns:a16="http://schemas.microsoft.com/office/drawing/2014/main" id="{A3FB6047-6251-4CC7-B87C-D39AFFFD06D5}"/>
                </a:ext>
              </a:extLst>
            </p:cNvPr>
            <p:cNvSpPr>
              <a:spLocks/>
            </p:cNvSpPr>
            <p:nvPr/>
          </p:nvSpPr>
          <p:spPr bwMode="auto">
            <a:xfrm>
              <a:off x="6097588" y="4030663"/>
              <a:ext cx="15875" cy="28575"/>
            </a:xfrm>
            <a:custGeom>
              <a:avLst/>
              <a:gdLst>
                <a:gd name="T0" fmla="*/ 2 w 4"/>
                <a:gd name="T1" fmla="*/ 8 h 8"/>
                <a:gd name="T2" fmla="*/ 3 w 4"/>
                <a:gd name="T3" fmla="*/ 7 h 8"/>
                <a:gd name="T4" fmla="*/ 4 w 4"/>
                <a:gd name="T5" fmla="*/ 6 h 8"/>
                <a:gd name="T6" fmla="*/ 4 w 4"/>
                <a:gd name="T7" fmla="*/ 2 h 8"/>
                <a:gd name="T8" fmla="*/ 2 w 4"/>
                <a:gd name="T9" fmla="*/ 0 h 8"/>
                <a:gd name="T10" fmla="*/ 0 w 4"/>
                <a:gd name="T11" fmla="*/ 1 h 8"/>
                <a:gd name="T12" fmla="*/ 0 w 4"/>
                <a:gd name="T13" fmla="*/ 2 h 8"/>
                <a:gd name="T14" fmla="*/ 0 w 4"/>
                <a:gd name="T15" fmla="*/ 6 h 8"/>
                <a:gd name="T16" fmla="*/ 2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2" y="8"/>
                  </a:moveTo>
                  <a:cubicBezTo>
                    <a:pt x="3" y="8"/>
                    <a:pt x="3" y="8"/>
                    <a:pt x="3" y="7"/>
                  </a:cubicBezTo>
                  <a:cubicBezTo>
                    <a:pt x="4" y="7"/>
                    <a:pt x="4" y="7"/>
                    <a:pt x="4" y="6"/>
                  </a:cubicBezTo>
                  <a:cubicBezTo>
                    <a:pt x="4" y="2"/>
                    <a:pt x="4" y="2"/>
                    <a:pt x="4" y="2"/>
                  </a:cubicBezTo>
                  <a:cubicBezTo>
                    <a:pt x="4" y="1"/>
                    <a:pt x="3" y="0"/>
                    <a:pt x="2" y="0"/>
                  </a:cubicBezTo>
                  <a:cubicBezTo>
                    <a:pt x="1" y="0"/>
                    <a:pt x="0" y="1"/>
                    <a:pt x="0" y="1"/>
                  </a:cubicBezTo>
                  <a:cubicBezTo>
                    <a:pt x="0" y="2"/>
                    <a:pt x="0" y="2"/>
                    <a:pt x="0" y="2"/>
                  </a:cubicBezTo>
                  <a:cubicBezTo>
                    <a:pt x="0" y="6"/>
                    <a:pt x="0" y="6"/>
                    <a:pt x="0" y="6"/>
                  </a:cubicBezTo>
                  <a:cubicBezTo>
                    <a:pt x="0" y="7"/>
                    <a:pt x="1"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4" name="Freeform 429">
              <a:extLst>
                <a:ext uri="{FF2B5EF4-FFF2-40B4-BE49-F238E27FC236}">
                  <a16:creationId xmlns:a16="http://schemas.microsoft.com/office/drawing/2014/main" id="{44310335-EAF2-9F9C-D816-2522FC7FFDF7}"/>
                </a:ext>
              </a:extLst>
            </p:cNvPr>
            <p:cNvSpPr>
              <a:spLocks noEditPoints="1"/>
            </p:cNvSpPr>
            <p:nvPr/>
          </p:nvSpPr>
          <p:spPr bwMode="auto">
            <a:xfrm>
              <a:off x="6037263" y="4089400"/>
              <a:ext cx="120650" cy="136525"/>
            </a:xfrm>
            <a:custGeom>
              <a:avLst/>
              <a:gdLst>
                <a:gd name="T0" fmla="*/ 16 w 32"/>
                <a:gd name="T1" fmla="*/ 0 h 36"/>
                <a:gd name="T2" fmla="*/ 0 w 32"/>
                <a:gd name="T3" fmla="*/ 16 h 36"/>
                <a:gd name="T4" fmla="*/ 8 w 32"/>
                <a:gd name="T5" fmla="*/ 30 h 36"/>
                <a:gd name="T6" fmla="*/ 8 w 32"/>
                <a:gd name="T7" fmla="*/ 36 h 36"/>
                <a:gd name="T8" fmla="*/ 24 w 32"/>
                <a:gd name="T9" fmla="*/ 36 h 36"/>
                <a:gd name="T10" fmla="*/ 24 w 32"/>
                <a:gd name="T11" fmla="*/ 30 h 36"/>
                <a:gd name="T12" fmla="*/ 32 w 32"/>
                <a:gd name="T13" fmla="*/ 16 h 36"/>
                <a:gd name="T14" fmla="*/ 16 w 32"/>
                <a:gd name="T15" fmla="*/ 0 h 36"/>
                <a:gd name="T16" fmla="*/ 22 w 32"/>
                <a:gd name="T17" fmla="*/ 26 h 36"/>
                <a:gd name="T18" fmla="*/ 20 w 32"/>
                <a:gd name="T19" fmla="*/ 27 h 36"/>
                <a:gd name="T20" fmla="*/ 20 w 32"/>
                <a:gd name="T21" fmla="*/ 30 h 36"/>
                <a:gd name="T22" fmla="*/ 20 w 32"/>
                <a:gd name="T23" fmla="*/ 32 h 36"/>
                <a:gd name="T24" fmla="*/ 12 w 32"/>
                <a:gd name="T25" fmla="*/ 32 h 36"/>
                <a:gd name="T26" fmla="*/ 12 w 32"/>
                <a:gd name="T27" fmla="*/ 30 h 36"/>
                <a:gd name="T28" fmla="*/ 12 w 32"/>
                <a:gd name="T29" fmla="*/ 27 h 36"/>
                <a:gd name="T30" fmla="*/ 10 w 32"/>
                <a:gd name="T31" fmla="*/ 26 h 36"/>
                <a:gd name="T32" fmla="*/ 4 w 32"/>
                <a:gd name="T33" fmla="*/ 16 h 36"/>
                <a:gd name="T34" fmla="*/ 16 w 32"/>
                <a:gd name="T35" fmla="*/ 4 h 36"/>
                <a:gd name="T36" fmla="*/ 28 w 32"/>
                <a:gd name="T37" fmla="*/ 16 h 36"/>
                <a:gd name="T38" fmla="*/ 22 w 32"/>
                <a:gd name="T39" fmla="*/ 2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36">
                  <a:moveTo>
                    <a:pt x="16" y="0"/>
                  </a:moveTo>
                  <a:cubicBezTo>
                    <a:pt x="7" y="0"/>
                    <a:pt x="0" y="7"/>
                    <a:pt x="0" y="16"/>
                  </a:cubicBezTo>
                  <a:cubicBezTo>
                    <a:pt x="0" y="22"/>
                    <a:pt x="3" y="27"/>
                    <a:pt x="8" y="30"/>
                  </a:cubicBezTo>
                  <a:cubicBezTo>
                    <a:pt x="8" y="36"/>
                    <a:pt x="8" y="36"/>
                    <a:pt x="8" y="36"/>
                  </a:cubicBezTo>
                  <a:cubicBezTo>
                    <a:pt x="24" y="36"/>
                    <a:pt x="24" y="36"/>
                    <a:pt x="24" y="36"/>
                  </a:cubicBezTo>
                  <a:cubicBezTo>
                    <a:pt x="24" y="30"/>
                    <a:pt x="24" y="30"/>
                    <a:pt x="24" y="30"/>
                  </a:cubicBezTo>
                  <a:cubicBezTo>
                    <a:pt x="29" y="27"/>
                    <a:pt x="32" y="22"/>
                    <a:pt x="32" y="16"/>
                  </a:cubicBezTo>
                  <a:cubicBezTo>
                    <a:pt x="32" y="7"/>
                    <a:pt x="25" y="0"/>
                    <a:pt x="16" y="0"/>
                  </a:cubicBezTo>
                  <a:close/>
                  <a:moveTo>
                    <a:pt x="22" y="26"/>
                  </a:moveTo>
                  <a:cubicBezTo>
                    <a:pt x="20" y="27"/>
                    <a:pt x="20" y="27"/>
                    <a:pt x="20" y="27"/>
                  </a:cubicBezTo>
                  <a:cubicBezTo>
                    <a:pt x="20" y="30"/>
                    <a:pt x="20" y="30"/>
                    <a:pt x="20" y="30"/>
                  </a:cubicBezTo>
                  <a:cubicBezTo>
                    <a:pt x="20" y="32"/>
                    <a:pt x="20" y="32"/>
                    <a:pt x="20" y="32"/>
                  </a:cubicBezTo>
                  <a:cubicBezTo>
                    <a:pt x="12" y="32"/>
                    <a:pt x="12" y="32"/>
                    <a:pt x="12" y="32"/>
                  </a:cubicBezTo>
                  <a:cubicBezTo>
                    <a:pt x="12" y="30"/>
                    <a:pt x="12" y="30"/>
                    <a:pt x="12" y="30"/>
                  </a:cubicBezTo>
                  <a:cubicBezTo>
                    <a:pt x="12" y="27"/>
                    <a:pt x="12" y="27"/>
                    <a:pt x="12" y="27"/>
                  </a:cubicBezTo>
                  <a:cubicBezTo>
                    <a:pt x="10" y="26"/>
                    <a:pt x="10" y="26"/>
                    <a:pt x="10" y="26"/>
                  </a:cubicBezTo>
                  <a:cubicBezTo>
                    <a:pt x="6" y="24"/>
                    <a:pt x="4" y="20"/>
                    <a:pt x="4" y="16"/>
                  </a:cubicBezTo>
                  <a:cubicBezTo>
                    <a:pt x="4" y="9"/>
                    <a:pt x="9" y="4"/>
                    <a:pt x="16" y="4"/>
                  </a:cubicBezTo>
                  <a:cubicBezTo>
                    <a:pt x="23" y="4"/>
                    <a:pt x="28" y="9"/>
                    <a:pt x="28" y="16"/>
                  </a:cubicBezTo>
                  <a:cubicBezTo>
                    <a:pt x="28" y="20"/>
                    <a:pt x="26" y="24"/>
                    <a:pt x="22"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sp>
          <p:nvSpPr>
            <p:cNvPr id="25" name="Freeform 430">
              <a:extLst>
                <a:ext uri="{FF2B5EF4-FFF2-40B4-BE49-F238E27FC236}">
                  <a16:creationId xmlns:a16="http://schemas.microsoft.com/office/drawing/2014/main" id="{E548F1C2-70D8-1785-E80E-25CBB0C7049B}"/>
                </a:ext>
              </a:extLst>
            </p:cNvPr>
            <p:cNvSpPr>
              <a:spLocks/>
            </p:cNvSpPr>
            <p:nvPr/>
          </p:nvSpPr>
          <p:spPr bwMode="auto">
            <a:xfrm>
              <a:off x="6067426" y="4240213"/>
              <a:ext cx="60325" cy="30163"/>
            </a:xfrm>
            <a:custGeom>
              <a:avLst/>
              <a:gdLst>
                <a:gd name="T0" fmla="*/ 0 w 16"/>
                <a:gd name="T1" fmla="*/ 4 h 8"/>
                <a:gd name="T2" fmla="*/ 4 w 16"/>
                <a:gd name="T3" fmla="*/ 4 h 8"/>
                <a:gd name="T4" fmla="*/ 4 w 16"/>
                <a:gd name="T5" fmla="*/ 4 h 8"/>
                <a:gd name="T6" fmla="*/ 8 w 16"/>
                <a:gd name="T7" fmla="*/ 8 h 8"/>
                <a:gd name="T8" fmla="*/ 12 w 16"/>
                <a:gd name="T9" fmla="*/ 4 h 8"/>
                <a:gd name="T10" fmla="*/ 12 w 16"/>
                <a:gd name="T11" fmla="*/ 4 h 8"/>
                <a:gd name="T12" fmla="*/ 16 w 16"/>
                <a:gd name="T13" fmla="*/ 4 h 8"/>
                <a:gd name="T14" fmla="*/ 16 w 16"/>
                <a:gd name="T15" fmla="*/ 0 h 8"/>
                <a:gd name="T16" fmla="*/ 0 w 16"/>
                <a:gd name="T17" fmla="*/ 0 h 8"/>
                <a:gd name="T18" fmla="*/ 0 w 16"/>
                <a:gd name="T19"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8">
                  <a:moveTo>
                    <a:pt x="0" y="4"/>
                  </a:moveTo>
                  <a:cubicBezTo>
                    <a:pt x="4" y="4"/>
                    <a:pt x="4" y="4"/>
                    <a:pt x="4" y="4"/>
                  </a:cubicBezTo>
                  <a:cubicBezTo>
                    <a:pt x="4" y="4"/>
                    <a:pt x="4" y="4"/>
                    <a:pt x="4" y="4"/>
                  </a:cubicBezTo>
                  <a:cubicBezTo>
                    <a:pt x="4" y="6"/>
                    <a:pt x="6" y="8"/>
                    <a:pt x="8" y="8"/>
                  </a:cubicBezTo>
                  <a:cubicBezTo>
                    <a:pt x="10" y="8"/>
                    <a:pt x="12" y="6"/>
                    <a:pt x="12" y="4"/>
                  </a:cubicBezTo>
                  <a:cubicBezTo>
                    <a:pt x="12" y="4"/>
                    <a:pt x="12" y="4"/>
                    <a:pt x="12" y="4"/>
                  </a:cubicBezTo>
                  <a:cubicBezTo>
                    <a:pt x="16" y="4"/>
                    <a:pt x="16" y="4"/>
                    <a:pt x="16" y="4"/>
                  </a:cubicBezTo>
                  <a:cubicBezTo>
                    <a:pt x="16" y="0"/>
                    <a:pt x="16" y="0"/>
                    <a:pt x="16" y="0"/>
                  </a:cubicBezTo>
                  <a:cubicBezTo>
                    <a:pt x="0" y="0"/>
                    <a:pt x="0" y="0"/>
                    <a:pt x="0" y="0"/>
                  </a:cubicBezTo>
                  <a:lnTo>
                    <a:pt x="0"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pPr defTabSz="1219170"/>
              <a:endParaRPr lang="id-ID" sz="2400">
                <a:solidFill>
                  <a:prstClr val="black"/>
                </a:solidFill>
                <a:latin typeface="Calibri"/>
              </a:endParaRPr>
            </a:p>
          </p:txBody>
        </p:sp>
      </p:grpSp>
      <p:pic>
        <p:nvPicPr>
          <p:cNvPr id="49" name="Icon">
            <a:extLst>
              <a:ext uri="{FF2B5EF4-FFF2-40B4-BE49-F238E27FC236}">
                <a16:creationId xmlns:a16="http://schemas.microsoft.com/office/drawing/2014/main" id="{2D301A8A-7736-05D4-9EFF-3F8479F0FF08}"/>
              </a:ext>
            </a:extLst>
          </p:cNvPr>
          <p:cNvPicPr>
            <a:picLocks noChangeAspect="1"/>
          </p:cNvPicPr>
          <p:nvPr/>
        </p:nvPicPr>
        <p:blipFill>
          <a:blip r:embed="rId3" cstate="print">
            <a:lum bright="100000"/>
            <a:extLst>
              <a:ext uri="{28A0092B-C50C-407E-A947-70E740481C1C}">
                <a14:useLocalDpi xmlns:a14="http://schemas.microsoft.com/office/drawing/2010/main" val="0"/>
              </a:ext>
            </a:extLst>
          </a:blip>
          <a:stretch>
            <a:fillRect/>
          </a:stretch>
        </p:blipFill>
        <p:spPr>
          <a:xfrm>
            <a:off x="8704106" y="3466629"/>
            <a:ext cx="1253989" cy="1253989"/>
          </a:xfrm>
          <a:prstGeom prst="rect">
            <a:avLst/>
          </a:prstGeom>
        </p:spPr>
      </p:pic>
      <p:pic>
        <p:nvPicPr>
          <p:cNvPr id="50" name="Icon">
            <a:extLst>
              <a:ext uri="{FF2B5EF4-FFF2-40B4-BE49-F238E27FC236}">
                <a16:creationId xmlns:a16="http://schemas.microsoft.com/office/drawing/2014/main" id="{50A32341-6FF2-C69C-0C41-347358552642}"/>
              </a:ext>
            </a:extLst>
          </p:cNvPr>
          <p:cNvPicPr>
            <a:picLocks noChangeAspect="1"/>
          </p:cNvPicPr>
          <p:nvPr/>
        </p:nvPicPr>
        <p:blipFill>
          <a:blip r:embed="rId4" cstate="print">
            <a:lum bright="100000"/>
            <a:extLst>
              <a:ext uri="{28A0092B-C50C-407E-A947-70E740481C1C}">
                <a14:useLocalDpi xmlns:a14="http://schemas.microsoft.com/office/drawing/2010/main" val="0"/>
              </a:ext>
            </a:extLst>
          </a:blip>
          <a:stretch>
            <a:fillRect/>
          </a:stretch>
        </p:blipFill>
        <p:spPr>
          <a:xfrm>
            <a:off x="2400077" y="3569915"/>
            <a:ext cx="1187472" cy="1187472"/>
          </a:xfrm>
          <a:prstGeom prst="rect">
            <a:avLst/>
          </a:prstGeom>
        </p:spPr>
      </p:pic>
    </p:spTree>
    <p:extLst>
      <p:ext uri="{BB962C8B-B14F-4D97-AF65-F5344CB8AC3E}">
        <p14:creationId xmlns:p14="http://schemas.microsoft.com/office/powerpoint/2010/main" val="2074763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lowchart: Alternative Process 12">
            <a:extLst>
              <a:ext uri="{FF2B5EF4-FFF2-40B4-BE49-F238E27FC236}">
                <a16:creationId xmlns:a16="http://schemas.microsoft.com/office/drawing/2014/main" id="{9DB18DB2-1610-DBB1-E456-88FE047722A7}"/>
              </a:ext>
            </a:extLst>
          </p:cNvPr>
          <p:cNvSpPr/>
          <p:nvPr/>
        </p:nvSpPr>
        <p:spPr>
          <a:xfrm>
            <a:off x="4049032" y="3730505"/>
            <a:ext cx="4446493" cy="1151945"/>
          </a:xfrm>
          <a:prstGeom prst="flowChartAlternateProcess">
            <a:avLst/>
          </a:prstGeom>
          <a:solidFill>
            <a:srgbClr val="99DFE5">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lowchart: Alternative Process 11">
            <a:extLst>
              <a:ext uri="{FF2B5EF4-FFF2-40B4-BE49-F238E27FC236}">
                <a16:creationId xmlns:a16="http://schemas.microsoft.com/office/drawing/2014/main" id="{F38B0F61-7B19-4AC0-AAF5-C65E5B0AD249}"/>
              </a:ext>
            </a:extLst>
          </p:cNvPr>
          <p:cNvSpPr/>
          <p:nvPr/>
        </p:nvSpPr>
        <p:spPr>
          <a:xfrm>
            <a:off x="4053276" y="2424602"/>
            <a:ext cx="4446494" cy="1151945"/>
          </a:xfrm>
          <a:prstGeom prst="flowChartAlternateProcess">
            <a:avLst/>
          </a:prstGeom>
          <a:solidFill>
            <a:srgbClr val="FAC145">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DADC347C-D5E5-79BD-47AB-11C892AA44DA}"/>
              </a:ext>
            </a:extLst>
          </p:cNvPr>
          <p:cNvSpPr>
            <a:spLocks noGrp="1"/>
          </p:cNvSpPr>
          <p:nvPr>
            <p:ph type="title"/>
          </p:nvPr>
        </p:nvSpPr>
        <p:spPr>
          <a:xfrm>
            <a:off x="326848" y="288389"/>
            <a:ext cx="10413723" cy="1232435"/>
          </a:xfrm>
        </p:spPr>
        <p:txBody>
          <a:bodyPr/>
          <a:lstStyle/>
          <a:p>
            <a:r>
              <a:rPr lang="en-AU" dirty="0"/>
              <a:t>Criteria 3: </a:t>
            </a:r>
            <a:r>
              <a:rPr lang="en-AU" sz="3200" dirty="0"/>
              <a:t>Schemes meet ’capital provider’ expectations</a:t>
            </a:r>
            <a:endParaRPr lang="en-AU" dirty="0"/>
          </a:p>
        </p:txBody>
      </p:sp>
      <p:sp>
        <p:nvSpPr>
          <p:cNvPr id="4" name="Slide Number Placeholder 3">
            <a:extLst>
              <a:ext uri="{FF2B5EF4-FFF2-40B4-BE49-F238E27FC236}">
                <a16:creationId xmlns:a16="http://schemas.microsoft.com/office/drawing/2014/main" id="{58259E02-36DA-1B4B-0C63-AD1A9E887BD9}"/>
              </a:ext>
            </a:extLst>
          </p:cNvPr>
          <p:cNvSpPr>
            <a:spLocks noGrp="1"/>
          </p:cNvSpPr>
          <p:nvPr>
            <p:ph type="sldNum" sz="quarter" idx="12"/>
          </p:nvPr>
        </p:nvSpPr>
        <p:spPr/>
        <p:txBody>
          <a:bodyPr/>
          <a:lstStyle/>
          <a:p>
            <a:fld id="{741AFF56-1126-4107-9C02-BC0EFBF16431}" type="slidenum">
              <a:rPr lang="en-GB" smtClean="0"/>
              <a:pPr/>
              <a:t>16</a:t>
            </a:fld>
            <a:endParaRPr lang="en-GB" dirty="0"/>
          </a:p>
        </p:txBody>
      </p:sp>
      <p:sp>
        <p:nvSpPr>
          <p:cNvPr id="14" name="TextBox 13">
            <a:extLst>
              <a:ext uri="{FF2B5EF4-FFF2-40B4-BE49-F238E27FC236}">
                <a16:creationId xmlns:a16="http://schemas.microsoft.com/office/drawing/2014/main" id="{CECFDF36-235F-2494-DB8F-19E9DA26320C}"/>
              </a:ext>
            </a:extLst>
          </p:cNvPr>
          <p:cNvSpPr txBox="1"/>
          <p:nvPr/>
        </p:nvSpPr>
        <p:spPr>
          <a:xfrm>
            <a:off x="1970195" y="2461965"/>
            <a:ext cx="1888715" cy="1077218"/>
          </a:xfrm>
          <a:prstGeom prst="rect">
            <a:avLst/>
          </a:prstGeom>
          <a:noFill/>
        </p:spPr>
        <p:txBody>
          <a:bodyPr wrap="square" rtlCol="0">
            <a:spAutoFit/>
          </a:bodyPr>
          <a:lstStyle/>
          <a:p>
            <a:pPr algn="r" defTabSz="1219170"/>
            <a:r>
              <a:rPr lang="en-US" sz="3200" b="1" dirty="0">
                <a:solidFill>
                  <a:srgbClr val="EEAF00"/>
                </a:solidFill>
                <a:latin typeface="Calibri Light"/>
              </a:rPr>
              <a:t>Financial objective</a:t>
            </a:r>
            <a:endParaRPr lang="en-AU" sz="3200" b="1" dirty="0">
              <a:solidFill>
                <a:srgbClr val="EEAF00"/>
              </a:solidFill>
              <a:latin typeface="Calibri Light"/>
            </a:endParaRPr>
          </a:p>
        </p:txBody>
      </p:sp>
      <p:sp>
        <p:nvSpPr>
          <p:cNvPr id="15" name="TextBox 14">
            <a:extLst>
              <a:ext uri="{FF2B5EF4-FFF2-40B4-BE49-F238E27FC236}">
                <a16:creationId xmlns:a16="http://schemas.microsoft.com/office/drawing/2014/main" id="{54A9683E-D3C5-3A21-A466-57364A61C411}"/>
              </a:ext>
            </a:extLst>
          </p:cNvPr>
          <p:cNvSpPr txBox="1"/>
          <p:nvPr/>
        </p:nvSpPr>
        <p:spPr>
          <a:xfrm>
            <a:off x="1739994" y="3953753"/>
            <a:ext cx="2118916" cy="584775"/>
          </a:xfrm>
          <a:prstGeom prst="rect">
            <a:avLst/>
          </a:prstGeom>
          <a:noFill/>
        </p:spPr>
        <p:txBody>
          <a:bodyPr wrap="square" rtlCol="0">
            <a:spAutoFit/>
          </a:bodyPr>
          <a:lstStyle/>
          <a:p>
            <a:pPr algn="r" defTabSz="1219170"/>
            <a:r>
              <a:rPr lang="en-US" sz="3200" b="1" dirty="0">
                <a:solidFill>
                  <a:srgbClr val="00B0BD"/>
                </a:solidFill>
                <a:latin typeface="Calibri Light"/>
              </a:rPr>
              <a:t>Rationale</a:t>
            </a:r>
            <a:endParaRPr lang="en-AU" sz="3200" b="1" dirty="0">
              <a:solidFill>
                <a:srgbClr val="00B0BD"/>
              </a:solidFill>
              <a:latin typeface="Calibri Light"/>
            </a:endParaRPr>
          </a:p>
        </p:txBody>
      </p:sp>
      <p:sp>
        <p:nvSpPr>
          <p:cNvPr id="17" name="Rectangle 16">
            <a:extLst>
              <a:ext uri="{FF2B5EF4-FFF2-40B4-BE49-F238E27FC236}">
                <a16:creationId xmlns:a16="http://schemas.microsoft.com/office/drawing/2014/main" id="{87EB00A1-8FDD-631F-3ED7-18740EBB274B}"/>
              </a:ext>
            </a:extLst>
          </p:cNvPr>
          <p:cNvSpPr/>
          <p:nvPr/>
        </p:nvSpPr>
        <p:spPr>
          <a:xfrm>
            <a:off x="4082654" y="1092055"/>
            <a:ext cx="2176976" cy="1180791"/>
          </a:xfrm>
          <a:prstGeom prst="rect">
            <a:avLst/>
          </a:prstGeom>
          <a:solidFill>
            <a:srgbClr val="838286"/>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endParaRPr>
          </a:p>
        </p:txBody>
      </p:sp>
      <p:sp>
        <p:nvSpPr>
          <p:cNvPr id="18" name="TextBox 17">
            <a:extLst>
              <a:ext uri="{FF2B5EF4-FFF2-40B4-BE49-F238E27FC236}">
                <a16:creationId xmlns:a16="http://schemas.microsoft.com/office/drawing/2014/main" id="{4130F61D-501E-2487-C180-A3D59A418896}"/>
              </a:ext>
            </a:extLst>
          </p:cNvPr>
          <p:cNvSpPr txBox="1"/>
          <p:nvPr/>
        </p:nvSpPr>
        <p:spPr>
          <a:xfrm>
            <a:off x="4082654" y="1224304"/>
            <a:ext cx="2147598" cy="913199"/>
          </a:xfrm>
          <a:prstGeom prst="rect">
            <a:avLst/>
          </a:prstGeom>
          <a:noFill/>
          <a:effectLst/>
        </p:spPr>
        <p:txBody>
          <a:bodyPr wrap="square" rtlCol="0">
            <a:spAutoFit/>
          </a:bodyPr>
          <a:lstStyle/>
          <a:p>
            <a:pPr algn="ctr" defTabSz="1219170"/>
            <a:r>
              <a:rPr lang="en-US" sz="2667" b="1" dirty="0">
                <a:solidFill>
                  <a:prstClr val="white"/>
                </a:solidFill>
                <a:latin typeface="Calibri Light"/>
              </a:rPr>
              <a:t>Public schemes</a:t>
            </a:r>
            <a:endParaRPr lang="id-ID" sz="2667" b="1" dirty="0">
              <a:solidFill>
                <a:prstClr val="white"/>
              </a:solidFill>
              <a:latin typeface="Calibri Light"/>
            </a:endParaRPr>
          </a:p>
        </p:txBody>
      </p:sp>
      <p:sp>
        <p:nvSpPr>
          <p:cNvPr id="20" name="Rectangle 19">
            <a:extLst>
              <a:ext uri="{FF2B5EF4-FFF2-40B4-BE49-F238E27FC236}">
                <a16:creationId xmlns:a16="http://schemas.microsoft.com/office/drawing/2014/main" id="{AC0F96F5-316E-1055-4791-36D1BB46EE64}"/>
              </a:ext>
            </a:extLst>
          </p:cNvPr>
          <p:cNvSpPr/>
          <p:nvPr/>
        </p:nvSpPr>
        <p:spPr>
          <a:xfrm>
            <a:off x="6322794" y="1092055"/>
            <a:ext cx="2176976" cy="1180791"/>
          </a:xfrm>
          <a:prstGeom prst="rect">
            <a:avLst/>
          </a:prstGeom>
          <a:solidFill>
            <a:srgbClr val="B5B5B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id-ID" sz="2400">
              <a:solidFill>
                <a:prstClr val="white"/>
              </a:solidFill>
              <a:latin typeface="Calibri Light"/>
            </a:endParaRPr>
          </a:p>
        </p:txBody>
      </p:sp>
      <p:sp>
        <p:nvSpPr>
          <p:cNvPr id="21" name="TextBox 20">
            <a:extLst>
              <a:ext uri="{FF2B5EF4-FFF2-40B4-BE49-F238E27FC236}">
                <a16:creationId xmlns:a16="http://schemas.microsoft.com/office/drawing/2014/main" id="{DAC207A1-0F57-F312-4FDD-9914660060BE}"/>
              </a:ext>
            </a:extLst>
          </p:cNvPr>
          <p:cNvSpPr txBox="1"/>
          <p:nvPr/>
        </p:nvSpPr>
        <p:spPr>
          <a:xfrm>
            <a:off x="6269587" y="1225850"/>
            <a:ext cx="2200805" cy="913199"/>
          </a:xfrm>
          <a:prstGeom prst="rect">
            <a:avLst/>
          </a:prstGeom>
          <a:noFill/>
          <a:effectLst/>
        </p:spPr>
        <p:txBody>
          <a:bodyPr wrap="square" rtlCol="0">
            <a:spAutoFit/>
          </a:bodyPr>
          <a:lstStyle/>
          <a:p>
            <a:pPr algn="ctr" defTabSz="1219170"/>
            <a:r>
              <a:rPr lang="en-US" sz="2667" b="1" dirty="0">
                <a:solidFill>
                  <a:prstClr val="white"/>
                </a:solidFill>
                <a:latin typeface="Calibri Light"/>
              </a:rPr>
              <a:t>Private schemes</a:t>
            </a:r>
            <a:endParaRPr lang="id-ID" sz="2667" b="1" dirty="0">
              <a:solidFill>
                <a:prstClr val="white"/>
              </a:solidFill>
              <a:latin typeface="Calibri Light"/>
            </a:endParaRPr>
          </a:p>
        </p:txBody>
      </p:sp>
      <p:sp>
        <p:nvSpPr>
          <p:cNvPr id="22" name="Rounded Rectangle 4">
            <a:extLst>
              <a:ext uri="{FF2B5EF4-FFF2-40B4-BE49-F238E27FC236}">
                <a16:creationId xmlns:a16="http://schemas.microsoft.com/office/drawing/2014/main" id="{9E67EFC4-1FDC-FCB3-1325-28709B2E49A0}"/>
              </a:ext>
            </a:extLst>
          </p:cNvPr>
          <p:cNvSpPr/>
          <p:nvPr/>
        </p:nvSpPr>
        <p:spPr>
          <a:xfrm>
            <a:off x="4319671" y="2227386"/>
            <a:ext cx="1702941" cy="14716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027" tIns="33020" rIns="44027" bIns="33020" numCol="1" spcCol="1270" anchor="ctr" anchorCtr="0">
            <a:noAutofit/>
          </a:bodyPr>
          <a:lstStyle/>
          <a:p>
            <a:pPr algn="ctr" defTabSz="770447">
              <a:lnSpc>
                <a:spcPct val="90000"/>
              </a:lnSpc>
              <a:spcBef>
                <a:spcPct val="0"/>
              </a:spcBef>
              <a:spcAft>
                <a:spcPct val="35000"/>
              </a:spcAft>
            </a:pPr>
            <a:r>
              <a:rPr lang="en-US" sz="2000" dirty="0">
                <a:solidFill>
                  <a:srgbClr val="4D4F53"/>
                </a:solidFill>
                <a:latin typeface="Calibri Light"/>
              </a:rPr>
              <a:t>Maintain funding ratios</a:t>
            </a:r>
            <a:endParaRPr lang="en-AU" sz="2000" dirty="0">
              <a:solidFill>
                <a:srgbClr val="4D4F53"/>
              </a:solidFill>
              <a:latin typeface="Calibri Light"/>
            </a:endParaRPr>
          </a:p>
        </p:txBody>
      </p:sp>
      <p:sp>
        <p:nvSpPr>
          <p:cNvPr id="23" name="Rectangle 22">
            <a:extLst>
              <a:ext uri="{FF2B5EF4-FFF2-40B4-BE49-F238E27FC236}">
                <a16:creationId xmlns:a16="http://schemas.microsoft.com/office/drawing/2014/main" id="{5BBD7872-B60D-8D06-25F2-750EEA30C7B6}"/>
              </a:ext>
            </a:extLst>
          </p:cNvPr>
          <p:cNvSpPr/>
          <p:nvPr/>
        </p:nvSpPr>
        <p:spPr>
          <a:xfrm>
            <a:off x="4003996" y="3784476"/>
            <a:ext cx="2313743" cy="923330"/>
          </a:xfrm>
          <a:prstGeom prst="rect">
            <a:avLst/>
          </a:prstGeom>
        </p:spPr>
        <p:txBody>
          <a:bodyPr wrap="square">
            <a:spAutoFit/>
          </a:bodyPr>
          <a:lstStyle/>
          <a:p>
            <a:pPr algn="ctr" defTabSz="770447">
              <a:lnSpc>
                <a:spcPct val="90000"/>
              </a:lnSpc>
              <a:spcBef>
                <a:spcPct val="0"/>
              </a:spcBef>
              <a:spcAft>
                <a:spcPct val="35000"/>
              </a:spcAft>
            </a:pPr>
            <a:r>
              <a:rPr lang="en-US" sz="2000" dirty="0">
                <a:solidFill>
                  <a:srgbClr val="4D4F53"/>
                </a:solidFill>
                <a:latin typeface="Calibri Light"/>
              </a:rPr>
              <a:t>Promote sound pricing and claims management</a:t>
            </a:r>
            <a:endParaRPr lang="en-AU" sz="2000" dirty="0">
              <a:solidFill>
                <a:srgbClr val="4D4F53"/>
              </a:solidFill>
              <a:latin typeface="Calibri Light"/>
            </a:endParaRPr>
          </a:p>
        </p:txBody>
      </p:sp>
      <p:sp>
        <p:nvSpPr>
          <p:cNvPr id="24" name="Rounded Rectangle 4">
            <a:extLst>
              <a:ext uri="{FF2B5EF4-FFF2-40B4-BE49-F238E27FC236}">
                <a16:creationId xmlns:a16="http://schemas.microsoft.com/office/drawing/2014/main" id="{FA5EE8C4-017D-6E53-DAC2-F006C7E19173}"/>
              </a:ext>
            </a:extLst>
          </p:cNvPr>
          <p:cNvSpPr/>
          <p:nvPr/>
        </p:nvSpPr>
        <p:spPr>
          <a:xfrm>
            <a:off x="6402680" y="2287692"/>
            <a:ext cx="2017204" cy="14716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027" tIns="33020" rIns="44027" bIns="33020" numCol="1" spcCol="1270" anchor="ctr" anchorCtr="0">
            <a:noAutofit/>
          </a:bodyPr>
          <a:lstStyle/>
          <a:p>
            <a:pPr algn="ctr" defTabSz="770447">
              <a:lnSpc>
                <a:spcPct val="90000"/>
              </a:lnSpc>
              <a:spcBef>
                <a:spcPct val="0"/>
              </a:spcBef>
              <a:spcAft>
                <a:spcPct val="35000"/>
              </a:spcAft>
            </a:pPr>
            <a:r>
              <a:rPr lang="en-US" sz="2000" dirty="0">
                <a:solidFill>
                  <a:srgbClr val="4D4F53"/>
                </a:solidFill>
                <a:latin typeface="Calibri Light"/>
              </a:rPr>
              <a:t>Achieve adequate profit/return on capital</a:t>
            </a:r>
            <a:endParaRPr lang="en-AU" sz="2000" dirty="0">
              <a:solidFill>
                <a:srgbClr val="4D4F53"/>
              </a:solidFill>
              <a:latin typeface="Calibri Light"/>
            </a:endParaRPr>
          </a:p>
        </p:txBody>
      </p:sp>
      <p:sp>
        <p:nvSpPr>
          <p:cNvPr id="25" name="Rectangle 24">
            <a:extLst>
              <a:ext uri="{FF2B5EF4-FFF2-40B4-BE49-F238E27FC236}">
                <a16:creationId xmlns:a16="http://schemas.microsoft.com/office/drawing/2014/main" id="{6CBCCB3C-2754-2C25-F79F-66C7BB302B84}"/>
              </a:ext>
            </a:extLst>
          </p:cNvPr>
          <p:cNvSpPr/>
          <p:nvPr/>
        </p:nvSpPr>
        <p:spPr>
          <a:xfrm>
            <a:off x="6249761" y="3788898"/>
            <a:ext cx="2313743" cy="1031051"/>
          </a:xfrm>
          <a:prstGeom prst="rect">
            <a:avLst/>
          </a:prstGeom>
        </p:spPr>
        <p:txBody>
          <a:bodyPr wrap="square">
            <a:spAutoFit/>
          </a:bodyPr>
          <a:lstStyle/>
          <a:p>
            <a:pPr algn="ctr" defTabSz="770447">
              <a:lnSpc>
                <a:spcPct val="90000"/>
              </a:lnSpc>
              <a:spcBef>
                <a:spcPct val="0"/>
              </a:spcBef>
              <a:spcAft>
                <a:spcPct val="35000"/>
              </a:spcAft>
            </a:pPr>
            <a:r>
              <a:rPr lang="en-US" sz="2000" dirty="0">
                <a:solidFill>
                  <a:srgbClr val="4D4F53"/>
                </a:solidFill>
                <a:latin typeface="Calibri Light"/>
              </a:rPr>
              <a:t>Insurer participation</a:t>
            </a:r>
          </a:p>
          <a:p>
            <a:pPr algn="ctr" defTabSz="770447">
              <a:lnSpc>
                <a:spcPct val="90000"/>
              </a:lnSpc>
              <a:spcBef>
                <a:spcPct val="0"/>
              </a:spcBef>
              <a:spcAft>
                <a:spcPct val="35000"/>
              </a:spcAft>
            </a:pPr>
            <a:r>
              <a:rPr lang="en-US" sz="2000" dirty="0">
                <a:solidFill>
                  <a:srgbClr val="4D4F53"/>
                </a:solidFill>
                <a:latin typeface="Calibri Light"/>
              </a:rPr>
              <a:t>Ability to invest in innovation</a:t>
            </a:r>
            <a:endParaRPr lang="en-AU" sz="2000" dirty="0">
              <a:solidFill>
                <a:srgbClr val="4D4F53"/>
              </a:solidFill>
              <a:latin typeface="Calibri Light"/>
            </a:endParaRPr>
          </a:p>
        </p:txBody>
      </p:sp>
      <p:sp>
        <p:nvSpPr>
          <p:cNvPr id="5" name="Rectangle 4">
            <a:extLst>
              <a:ext uri="{FF2B5EF4-FFF2-40B4-BE49-F238E27FC236}">
                <a16:creationId xmlns:a16="http://schemas.microsoft.com/office/drawing/2014/main" id="{38F54B9F-E273-8E78-FD45-1C921121B06B}"/>
              </a:ext>
            </a:extLst>
          </p:cNvPr>
          <p:cNvSpPr/>
          <p:nvPr/>
        </p:nvSpPr>
        <p:spPr>
          <a:xfrm>
            <a:off x="4125233" y="5572323"/>
            <a:ext cx="4316196" cy="646331"/>
          </a:xfrm>
          <a:prstGeom prst="rect">
            <a:avLst/>
          </a:prstGeom>
        </p:spPr>
        <p:txBody>
          <a:bodyPr wrap="square">
            <a:spAutoFit/>
          </a:bodyPr>
          <a:lstStyle/>
          <a:p>
            <a:pPr algn="ctr" defTabSz="770447">
              <a:lnSpc>
                <a:spcPct val="90000"/>
              </a:lnSpc>
              <a:spcBef>
                <a:spcPct val="0"/>
              </a:spcBef>
              <a:spcAft>
                <a:spcPct val="35000"/>
              </a:spcAft>
            </a:pPr>
            <a:r>
              <a:rPr lang="en-US" sz="2000" dirty="0">
                <a:solidFill>
                  <a:srgbClr val="4D4F53"/>
                </a:solidFill>
                <a:latin typeface="Calibri Light"/>
              </a:rPr>
              <a:t>Scheme efficiency – to deliver better value/outcomes for claimants.</a:t>
            </a:r>
            <a:endParaRPr lang="en-AU" sz="2000" dirty="0">
              <a:solidFill>
                <a:srgbClr val="4D4F53"/>
              </a:solidFill>
              <a:latin typeface="Calibri Light"/>
            </a:endParaRPr>
          </a:p>
        </p:txBody>
      </p:sp>
      <p:sp>
        <p:nvSpPr>
          <p:cNvPr id="6" name="Rectangle 5">
            <a:extLst>
              <a:ext uri="{FF2B5EF4-FFF2-40B4-BE49-F238E27FC236}">
                <a16:creationId xmlns:a16="http://schemas.microsoft.com/office/drawing/2014/main" id="{CC85EC3E-0099-EE0E-94D2-793E03AA60AA}"/>
              </a:ext>
            </a:extLst>
          </p:cNvPr>
          <p:cNvSpPr/>
          <p:nvPr/>
        </p:nvSpPr>
        <p:spPr>
          <a:xfrm>
            <a:off x="4323441" y="4998142"/>
            <a:ext cx="4073749" cy="646331"/>
          </a:xfrm>
          <a:prstGeom prst="rect">
            <a:avLst/>
          </a:prstGeom>
        </p:spPr>
        <p:txBody>
          <a:bodyPr wrap="square">
            <a:spAutoFit/>
          </a:bodyPr>
          <a:lstStyle/>
          <a:p>
            <a:pPr algn="ctr" defTabSz="770447">
              <a:lnSpc>
                <a:spcPct val="90000"/>
              </a:lnSpc>
              <a:spcBef>
                <a:spcPct val="0"/>
              </a:spcBef>
              <a:spcAft>
                <a:spcPct val="35000"/>
              </a:spcAft>
            </a:pPr>
            <a:r>
              <a:rPr lang="en-US" sz="2000" dirty="0">
                <a:solidFill>
                  <a:srgbClr val="4D4F53"/>
                </a:solidFill>
                <a:latin typeface="Calibri Light"/>
              </a:rPr>
              <a:t>Stability and ‘predictability’ of scheme outcomes and legislation.</a:t>
            </a:r>
            <a:endParaRPr lang="en-AU" sz="2000" dirty="0">
              <a:solidFill>
                <a:srgbClr val="4D4F53"/>
              </a:solidFill>
              <a:latin typeface="Calibri Light"/>
            </a:endParaRPr>
          </a:p>
        </p:txBody>
      </p:sp>
      <p:sp>
        <p:nvSpPr>
          <p:cNvPr id="7" name="TextBox 6">
            <a:extLst>
              <a:ext uri="{FF2B5EF4-FFF2-40B4-BE49-F238E27FC236}">
                <a16:creationId xmlns:a16="http://schemas.microsoft.com/office/drawing/2014/main" id="{2048A273-C553-A271-37BA-355EAF770174}"/>
              </a:ext>
            </a:extLst>
          </p:cNvPr>
          <p:cNvSpPr txBox="1"/>
          <p:nvPr/>
        </p:nvSpPr>
        <p:spPr>
          <a:xfrm>
            <a:off x="1739994" y="5050200"/>
            <a:ext cx="2118916" cy="1077218"/>
          </a:xfrm>
          <a:prstGeom prst="rect">
            <a:avLst/>
          </a:prstGeom>
          <a:noFill/>
        </p:spPr>
        <p:txBody>
          <a:bodyPr wrap="square" rtlCol="0">
            <a:spAutoFit/>
          </a:bodyPr>
          <a:lstStyle/>
          <a:p>
            <a:pPr algn="r" defTabSz="1219170"/>
            <a:r>
              <a:rPr lang="en-US" sz="3200" b="1" dirty="0">
                <a:solidFill>
                  <a:srgbClr val="00576B"/>
                </a:solidFill>
                <a:latin typeface="Calibri Light"/>
              </a:rPr>
              <a:t>Supported by</a:t>
            </a:r>
            <a:endParaRPr lang="en-AU" sz="3200" b="1" dirty="0">
              <a:solidFill>
                <a:srgbClr val="00576B"/>
              </a:solidFill>
              <a:latin typeface="Calibri Light"/>
            </a:endParaRPr>
          </a:p>
        </p:txBody>
      </p:sp>
      <p:sp>
        <p:nvSpPr>
          <p:cNvPr id="8" name="Footer Placeholder 4">
            <a:extLst>
              <a:ext uri="{FF2B5EF4-FFF2-40B4-BE49-F238E27FC236}">
                <a16:creationId xmlns:a16="http://schemas.microsoft.com/office/drawing/2014/main" id="{A4C6D837-A79B-AAD3-9FFA-C3DC6657F8CB}"/>
              </a:ext>
            </a:extLst>
          </p:cNvPr>
          <p:cNvSpPr>
            <a:spLocks noGrp="1"/>
          </p:cNvSpPr>
          <p:nvPr>
            <p:ph type="ftr" sz="quarter" idx="3"/>
          </p:nvPr>
        </p:nvSpPr>
        <p:spPr>
          <a:xfrm>
            <a:off x="4038600" y="6526124"/>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
        <p:nvSpPr>
          <p:cNvPr id="16" name="Flowchart: Alternative Process 15">
            <a:extLst>
              <a:ext uri="{FF2B5EF4-FFF2-40B4-BE49-F238E27FC236}">
                <a16:creationId xmlns:a16="http://schemas.microsoft.com/office/drawing/2014/main" id="{D88DA710-ED26-6E92-D1D8-17506AFCFC6A}"/>
              </a:ext>
            </a:extLst>
          </p:cNvPr>
          <p:cNvSpPr/>
          <p:nvPr/>
        </p:nvSpPr>
        <p:spPr>
          <a:xfrm>
            <a:off x="4082654" y="5017793"/>
            <a:ext cx="4417116" cy="1151945"/>
          </a:xfrm>
          <a:prstGeom prst="flowChartAlternateProcess">
            <a:avLst/>
          </a:prstGeom>
          <a:solidFill>
            <a:srgbClr val="00576B">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383151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65773-4E2A-C95D-5D23-44103EDE9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1A274-D001-12B7-0366-BFA7205D576F}"/>
              </a:ext>
            </a:extLst>
          </p:cNvPr>
          <p:cNvSpPr>
            <a:spLocks noGrp="1"/>
          </p:cNvSpPr>
          <p:nvPr>
            <p:ph type="title"/>
          </p:nvPr>
        </p:nvSpPr>
        <p:spPr>
          <a:xfrm>
            <a:off x="318999" y="2818502"/>
            <a:ext cx="11554001" cy="1220996"/>
          </a:xfrm>
        </p:spPr>
        <p:txBody>
          <a:bodyPr/>
          <a:lstStyle/>
          <a:p>
            <a:r>
              <a:rPr lang="en-US" dirty="0"/>
              <a:t>Conclusions</a:t>
            </a:r>
          </a:p>
        </p:txBody>
      </p:sp>
      <p:sp>
        <p:nvSpPr>
          <p:cNvPr id="3" name="Text Placeholder 2">
            <a:extLst>
              <a:ext uri="{FF2B5EF4-FFF2-40B4-BE49-F238E27FC236}">
                <a16:creationId xmlns:a16="http://schemas.microsoft.com/office/drawing/2014/main" id="{2813041C-45F3-F639-BC6F-2DA3A7F46088}"/>
              </a:ext>
            </a:extLst>
          </p:cNvPr>
          <p:cNvSpPr>
            <a:spLocks noGrp="1"/>
          </p:cNvSpPr>
          <p:nvPr>
            <p:ph type="body" sz="quarter" idx="10"/>
          </p:nvPr>
        </p:nvSpPr>
        <p:spPr/>
        <p:txBody>
          <a:bodyPr/>
          <a:lstStyle/>
          <a:p>
            <a:r>
              <a:rPr lang="en-US" dirty="0"/>
              <a:t>05</a:t>
            </a:r>
          </a:p>
        </p:txBody>
      </p:sp>
      <p:sp>
        <p:nvSpPr>
          <p:cNvPr id="4" name="Footer Placeholder 4">
            <a:extLst>
              <a:ext uri="{FF2B5EF4-FFF2-40B4-BE49-F238E27FC236}">
                <a16:creationId xmlns:a16="http://schemas.microsoft.com/office/drawing/2014/main" id="{B9B2D3F3-837F-A1B7-BA5D-3780231BDDE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1364152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69A72-4256-AE67-0052-018235E30606}"/>
              </a:ext>
            </a:extLst>
          </p:cNvPr>
          <p:cNvSpPr>
            <a:spLocks noGrp="1"/>
          </p:cNvSpPr>
          <p:nvPr>
            <p:ph type="title"/>
          </p:nvPr>
        </p:nvSpPr>
        <p:spPr/>
        <p:txBody>
          <a:bodyPr/>
          <a:lstStyle/>
          <a:p>
            <a:r>
              <a:rPr lang="en-US" dirty="0"/>
              <a:t>Conclusions</a:t>
            </a:r>
            <a:endParaRPr lang="en-AU" dirty="0"/>
          </a:p>
        </p:txBody>
      </p:sp>
      <p:sp>
        <p:nvSpPr>
          <p:cNvPr id="4" name="Slide Number Placeholder 3">
            <a:extLst>
              <a:ext uri="{FF2B5EF4-FFF2-40B4-BE49-F238E27FC236}">
                <a16:creationId xmlns:a16="http://schemas.microsoft.com/office/drawing/2014/main" id="{F9AA61EA-CDAD-40A6-D2D8-E279178D982F}"/>
              </a:ext>
            </a:extLst>
          </p:cNvPr>
          <p:cNvSpPr>
            <a:spLocks noGrp="1"/>
          </p:cNvSpPr>
          <p:nvPr>
            <p:ph type="sldNum" sz="quarter" idx="12"/>
          </p:nvPr>
        </p:nvSpPr>
        <p:spPr/>
        <p:txBody>
          <a:bodyPr/>
          <a:lstStyle/>
          <a:p>
            <a:fld id="{741AFF56-1126-4107-9C02-BC0EFBF16431}" type="slidenum">
              <a:rPr lang="en-GB" smtClean="0"/>
              <a:pPr/>
              <a:t>18</a:t>
            </a:fld>
            <a:endParaRPr lang="en-GB" dirty="0"/>
          </a:p>
        </p:txBody>
      </p:sp>
      <p:sp>
        <p:nvSpPr>
          <p:cNvPr id="5" name="Content Placeholder 4">
            <a:extLst>
              <a:ext uri="{FF2B5EF4-FFF2-40B4-BE49-F238E27FC236}">
                <a16:creationId xmlns:a16="http://schemas.microsoft.com/office/drawing/2014/main" id="{2841F715-2367-4F49-F9AB-6B91EA280EA8}"/>
              </a:ext>
            </a:extLst>
          </p:cNvPr>
          <p:cNvSpPr>
            <a:spLocks noGrp="1"/>
          </p:cNvSpPr>
          <p:nvPr>
            <p:ph sz="quarter" idx="13"/>
          </p:nvPr>
        </p:nvSpPr>
        <p:spPr>
          <a:xfrm>
            <a:off x="651510" y="1520824"/>
            <a:ext cx="11229340" cy="5027613"/>
          </a:xfrm>
        </p:spPr>
        <p:txBody>
          <a:bodyPr/>
          <a:lstStyle/>
          <a:p>
            <a:pPr marL="342900" lvl="0" indent="-342900" fontAlgn="base">
              <a:buFont typeface="Arial" panose="020B0604020202020204" pitchFamily="34" charset="0"/>
              <a:buChar char="•"/>
              <a:defRPr/>
            </a:pPr>
            <a:r>
              <a:rPr lang="en-AU" sz="2000" dirty="0"/>
              <a:t>Significant changes over the last decade: safer roads, ‘one-off’ changes such as scheme design/legislative changes and impact of COVID-19 – resulting in lower frequency and premiums since 2014/15.</a:t>
            </a:r>
          </a:p>
          <a:p>
            <a:pPr marL="342900" lvl="0" indent="-342900" fontAlgn="base">
              <a:buFont typeface="Arial" panose="020B0604020202020204" pitchFamily="34" charset="0"/>
              <a:buChar char="•"/>
              <a:defRPr/>
            </a:pPr>
            <a:r>
              <a:rPr lang="en-AU" sz="2000" dirty="0"/>
              <a:t>Reduction in profitability for private schemes more recently – if profit levels are too low for too long it may influence insurer participation and investment in innovation.</a:t>
            </a:r>
          </a:p>
          <a:p>
            <a:pPr marL="342900" lvl="0" indent="-342900" fontAlgn="base">
              <a:buFont typeface="Arial" panose="020B0604020202020204" pitchFamily="34" charset="0"/>
              <a:buChar char="•"/>
              <a:defRPr/>
            </a:pPr>
            <a:r>
              <a:rPr lang="en-AU" sz="2000" dirty="0"/>
              <a:t>Scheme environments continue to evolve – new vehicle technology, emerging micromobility trends, pressures from psychological claims/treatment and care costs.</a:t>
            </a:r>
          </a:p>
          <a:p>
            <a:pPr marL="342900" lvl="0" indent="-342900" fontAlgn="base">
              <a:buFont typeface="Arial" panose="020B0604020202020204" pitchFamily="34" charset="0"/>
              <a:buChar char="•"/>
              <a:defRPr/>
            </a:pPr>
            <a:r>
              <a:rPr lang="en-AU" sz="2000" dirty="0"/>
              <a:t>History has shown that schemes have demonstrated the ability to ‘self-correct’ in the face of adverse experience. Continuing adaptability to emerging challenges, evolving risks and changing community expectations will be essential to ensuring schemes remain sustainable, resilient and fit for purpose.</a:t>
            </a:r>
          </a:p>
          <a:p>
            <a:pPr marL="342900" lvl="0" indent="-342900" fontAlgn="base">
              <a:buFont typeface="Arial" panose="020B0604020202020204" pitchFamily="34" charset="0"/>
              <a:buChar char="•"/>
              <a:defRPr/>
            </a:pPr>
            <a:r>
              <a:rPr lang="en-AU" sz="2000" dirty="0"/>
              <a:t>Investing in safety, understanding recovery, embracing new technologies and developing AI solutions will help shape the future of CTP schemes. </a:t>
            </a:r>
            <a:endParaRPr lang="en-US" sz="2000" dirty="0"/>
          </a:p>
        </p:txBody>
      </p:sp>
      <p:sp>
        <p:nvSpPr>
          <p:cNvPr id="6" name="Footer Placeholder 4">
            <a:extLst>
              <a:ext uri="{FF2B5EF4-FFF2-40B4-BE49-F238E27FC236}">
                <a16:creationId xmlns:a16="http://schemas.microsoft.com/office/drawing/2014/main" id="{7A0BD3A3-C3D3-D433-41F2-28250C149CEE}"/>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3444105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A496-4C39-2B00-0D43-49A22452129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0216AD9-8DFE-D1F2-E19F-6CC337BFA40C}"/>
              </a:ext>
            </a:extLst>
          </p:cNvPr>
          <p:cNvSpPr>
            <a:spLocks noGrp="1"/>
          </p:cNvSpPr>
          <p:nvPr>
            <p:ph type="subTitle" idx="1"/>
          </p:nvPr>
        </p:nvSpPr>
        <p:spPr/>
        <p:txBody>
          <a:bodyPr/>
          <a:lstStyle/>
          <a:p>
            <a:r>
              <a:rPr lang="en-US" dirty="0"/>
              <a:t>Actuaries Institute</a:t>
            </a:r>
          </a:p>
          <a:p>
            <a:r>
              <a:rPr lang="en-US" dirty="0" err="1"/>
              <a:t>actuaries.asn.au</a:t>
            </a:r>
            <a:endParaRPr lang="en-US" dirty="0"/>
          </a:p>
        </p:txBody>
      </p:sp>
      <p:sp>
        <p:nvSpPr>
          <p:cNvPr id="4" name="Footer Placeholder 4">
            <a:extLst>
              <a:ext uri="{FF2B5EF4-FFF2-40B4-BE49-F238E27FC236}">
                <a16:creationId xmlns:a16="http://schemas.microsoft.com/office/drawing/2014/main" id="{18378F98-3ADB-4368-F405-BE3EFC9CF42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2451909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EA2FF-4145-0ED6-5090-3038FFCBF429}"/>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F3176BC-DB06-8BE0-9562-848E443D486F}"/>
              </a:ext>
            </a:extLst>
          </p:cNvPr>
          <p:cNvSpPr>
            <a:spLocks noGrp="1"/>
          </p:cNvSpPr>
          <p:nvPr>
            <p:ph sz="quarter" idx="13"/>
          </p:nvPr>
        </p:nvSpPr>
        <p:spPr>
          <a:xfrm>
            <a:off x="667657" y="1520824"/>
            <a:ext cx="11213193" cy="5027613"/>
          </a:xfrm>
        </p:spPr>
        <p:txBody>
          <a:bodyPr/>
          <a:lstStyle/>
          <a:p>
            <a:pPr marL="342900" indent="-342900" fontAlgn="base">
              <a:buFont typeface="Arial" panose="020B0604020202020204" pitchFamily="34" charset="0"/>
              <a:buChar char="•"/>
            </a:pPr>
            <a:r>
              <a:rPr lang="en-AU" sz="2000" dirty="0"/>
              <a:t>Scheme reforms and legislative change</a:t>
            </a:r>
          </a:p>
          <a:p>
            <a:pPr marL="342900" indent="-342900" fontAlgn="base">
              <a:buFont typeface="Arial" panose="020B0604020202020204" pitchFamily="34" charset="0"/>
              <a:buChar char="•"/>
            </a:pPr>
            <a:r>
              <a:rPr lang="en-AU" sz="2000" dirty="0"/>
              <a:t>Improvements in road safety </a:t>
            </a:r>
          </a:p>
          <a:p>
            <a:pPr marL="342900" indent="-342900" fontAlgn="base">
              <a:buFont typeface="Arial" panose="020B0604020202020204" pitchFamily="34" charset="0"/>
              <a:buChar char="•"/>
            </a:pPr>
            <a:r>
              <a:rPr lang="en-AU" sz="2000" dirty="0"/>
              <a:t>Changes in mobility patterns </a:t>
            </a:r>
          </a:p>
          <a:p>
            <a:pPr marL="285750" lvl="0" indent="-285750">
              <a:buFont typeface="Arial" panose="020B0604020202020204" pitchFamily="34" charset="0"/>
              <a:buChar char="•"/>
            </a:pPr>
            <a:r>
              <a:rPr lang="en-AU" sz="2000" dirty="0"/>
              <a:t>Shifts in community behaviours and expectations, such as increased awareness of psychological injuries</a:t>
            </a:r>
          </a:p>
          <a:p>
            <a:pPr marL="285750" lvl="0" indent="-285750">
              <a:buFont typeface="Arial" panose="020B0604020202020204" pitchFamily="34" charset="0"/>
              <a:buChar char="•"/>
            </a:pPr>
            <a:r>
              <a:rPr lang="en-AU" sz="2000" dirty="0"/>
              <a:t>Changing regulator and societal expectations regarding profit</a:t>
            </a:r>
          </a:p>
          <a:p>
            <a:endParaRPr lang="en-AU" sz="2000" dirty="0"/>
          </a:p>
          <a:p>
            <a:pPr fontAlgn="base"/>
            <a:endParaRPr lang="en-AU" sz="3200" dirty="0"/>
          </a:p>
        </p:txBody>
      </p:sp>
      <p:sp>
        <p:nvSpPr>
          <p:cNvPr id="7" name="Title 6">
            <a:extLst>
              <a:ext uri="{FF2B5EF4-FFF2-40B4-BE49-F238E27FC236}">
                <a16:creationId xmlns:a16="http://schemas.microsoft.com/office/drawing/2014/main" id="{9C6AC7CE-0D0C-76CE-8BB3-F9C7AC771411}"/>
              </a:ext>
            </a:extLst>
          </p:cNvPr>
          <p:cNvSpPr>
            <a:spLocks noGrp="1"/>
          </p:cNvSpPr>
          <p:nvPr>
            <p:ph type="title"/>
          </p:nvPr>
        </p:nvSpPr>
        <p:spPr>
          <a:xfrm>
            <a:off x="326848" y="288389"/>
            <a:ext cx="8238417" cy="1232435"/>
          </a:xfrm>
        </p:spPr>
        <p:txBody>
          <a:bodyPr/>
          <a:lstStyle/>
          <a:p>
            <a:r>
              <a:rPr lang="en-US" dirty="0"/>
              <a:t>What has the last decade seen? </a:t>
            </a:r>
            <a:endParaRPr lang="en-AU" dirty="0"/>
          </a:p>
        </p:txBody>
      </p:sp>
      <p:sp>
        <p:nvSpPr>
          <p:cNvPr id="2" name="Footer Placeholder 4">
            <a:extLst>
              <a:ext uri="{FF2B5EF4-FFF2-40B4-BE49-F238E27FC236}">
                <a16:creationId xmlns:a16="http://schemas.microsoft.com/office/drawing/2014/main" id="{E52D992B-FD45-6CC6-0273-863E7DC5CD5D}"/>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23631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99D8D-55AC-2BE6-6B75-0CB6FCE5D72D}"/>
            </a:ext>
          </a:extLst>
        </p:cNvPr>
        <p:cNvGrpSpPr/>
        <p:nvPr/>
      </p:nvGrpSpPr>
      <p:grpSpPr>
        <a:xfrm>
          <a:off x="0" y="0"/>
          <a:ext cx="0" cy="0"/>
          <a:chOff x="0" y="0"/>
          <a:chExt cx="0" cy="0"/>
        </a:xfrm>
      </p:grpSpPr>
      <p:sp>
        <p:nvSpPr>
          <p:cNvPr id="34" name="Flowchart: Alternative Process 33">
            <a:extLst>
              <a:ext uri="{FF2B5EF4-FFF2-40B4-BE49-F238E27FC236}">
                <a16:creationId xmlns:a16="http://schemas.microsoft.com/office/drawing/2014/main" id="{E09A7EAC-FE45-9E53-AF81-480CE1D1A8EC}"/>
              </a:ext>
            </a:extLst>
          </p:cNvPr>
          <p:cNvSpPr/>
          <p:nvPr/>
        </p:nvSpPr>
        <p:spPr>
          <a:xfrm>
            <a:off x="5497975" y="2340884"/>
            <a:ext cx="3171582" cy="1443458"/>
          </a:xfrm>
          <a:prstGeom prst="flowChartAlternateProcess">
            <a:avLst/>
          </a:prstGeom>
          <a:solidFill>
            <a:schemeClr val="accent4">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Rectangle 1">
            <a:extLst>
              <a:ext uri="{FF2B5EF4-FFF2-40B4-BE49-F238E27FC236}">
                <a16:creationId xmlns:a16="http://schemas.microsoft.com/office/drawing/2014/main" id="{2A4A338F-740B-4A42-BCA3-245C4E1C1DBE}"/>
              </a:ext>
            </a:extLst>
          </p:cNvPr>
          <p:cNvSpPr/>
          <p:nvPr/>
        </p:nvSpPr>
        <p:spPr>
          <a:xfrm>
            <a:off x="0" y="3220596"/>
            <a:ext cx="12192000" cy="203001"/>
          </a:xfrm>
          <a:prstGeom prst="rect">
            <a:avLst/>
          </a:prstGeom>
          <a:solidFill>
            <a:srgbClr val="CACACB"/>
          </a:solidFill>
          <a:ln w="12700" cap="flat" cmpd="sng" algn="ctr">
            <a:no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pic>
        <p:nvPicPr>
          <p:cNvPr id="3" name="Graphic 2">
            <a:extLst>
              <a:ext uri="{FF2B5EF4-FFF2-40B4-BE49-F238E27FC236}">
                <a16:creationId xmlns:a16="http://schemas.microsoft.com/office/drawing/2014/main" id="{A87568ED-2B63-57D6-64B0-7B4B655FDDB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8739" y="2532838"/>
            <a:ext cx="1159657" cy="622845"/>
          </a:xfrm>
          <a:prstGeom prst="rect">
            <a:avLst/>
          </a:prstGeom>
        </p:spPr>
      </p:pic>
      <p:pic>
        <p:nvPicPr>
          <p:cNvPr id="4" name="Graphic 3">
            <a:extLst>
              <a:ext uri="{FF2B5EF4-FFF2-40B4-BE49-F238E27FC236}">
                <a16:creationId xmlns:a16="http://schemas.microsoft.com/office/drawing/2014/main" id="{DF707755-D847-A0E7-BE99-AAB821F058C9}"/>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72262" y="2532838"/>
            <a:ext cx="1156346" cy="622845"/>
          </a:xfrm>
          <a:prstGeom prst="rect">
            <a:avLst/>
          </a:prstGeom>
        </p:spPr>
      </p:pic>
      <p:pic>
        <p:nvPicPr>
          <p:cNvPr id="8" name="Graphic 7">
            <a:extLst>
              <a:ext uri="{FF2B5EF4-FFF2-40B4-BE49-F238E27FC236}">
                <a16:creationId xmlns:a16="http://schemas.microsoft.com/office/drawing/2014/main" id="{BB4A8621-71C9-B5A7-6854-881FF8876A1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14692" y="2522269"/>
            <a:ext cx="1110526" cy="622845"/>
          </a:xfrm>
          <a:prstGeom prst="rect">
            <a:avLst/>
          </a:prstGeom>
        </p:spPr>
      </p:pic>
      <p:pic>
        <p:nvPicPr>
          <p:cNvPr id="9" name="Graphic 8">
            <a:extLst>
              <a:ext uri="{FF2B5EF4-FFF2-40B4-BE49-F238E27FC236}">
                <a16:creationId xmlns:a16="http://schemas.microsoft.com/office/drawing/2014/main" id="{ED2D9644-60BC-9F70-7458-4737D4671E4F}"/>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591193" y="2522268"/>
            <a:ext cx="1110526" cy="622845"/>
          </a:xfrm>
          <a:prstGeom prst="rect">
            <a:avLst/>
          </a:prstGeom>
        </p:spPr>
      </p:pic>
      <p:pic>
        <p:nvPicPr>
          <p:cNvPr id="10" name="Graphic 9">
            <a:extLst>
              <a:ext uri="{FF2B5EF4-FFF2-40B4-BE49-F238E27FC236}">
                <a16:creationId xmlns:a16="http://schemas.microsoft.com/office/drawing/2014/main" id="{A9CE3471-E88E-2A88-E93E-1DCBF2F3CF3D}"/>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327577" y="2524058"/>
            <a:ext cx="1212515" cy="622845"/>
          </a:xfrm>
          <a:prstGeom prst="rect">
            <a:avLst/>
          </a:prstGeom>
        </p:spPr>
      </p:pic>
      <p:pic>
        <p:nvPicPr>
          <p:cNvPr id="11" name="Graphic 10">
            <a:extLst>
              <a:ext uri="{FF2B5EF4-FFF2-40B4-BE49-F238E27FC236}">
                <a16:creationId xmlns:a16="http://schemas.microsoft.com/office/drawing/2014/main" id="{41735478-7385-C398-1BE8-82FBFB3DD259}"/>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608274" y="2524731"/>
            <a:ext cx="1266008" cy="622845"/>
          </a:xfrm>
          <a:prstGeom prst="rect">
            <a:avLst/>
          </a:prstGeom>
        </p:spPr>
      </p:pic>
      <p:sp>
        <p:nvSpPr>
          <p:cNvPr id="12" name="TextBox 11">
            <a:extLst>
              <a:ext uri="{FF2B5EF4-FFF2-40B4-BE49-F238E27FC236}">
                <a16:creationId xmlns:a16="http://schemas.microsoft.com/office/drawing/2014/main" id="{87459AC2-6333-6E10-A71A-6AF9E92881A9}"/>
              </a:ext>
            </a:extLst>
          </p:cNvPr>
          <p:cNvSpPr txBox="1"/>
          <p:nvPr/>
        </p:nvSpPr>
        <p:spPr>
          <a:xfrm>
            <a:off x="349879" y="2577373"/>
            <a:ext cx="1257376"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2014/15</a:t>
            </a:r>
          </a:p>
        </p:txBody>
      </p:sp>
      <p:sp>
        <p:nvSpPr>
          <p:cNvPr id="13" name="TextBox 12">
            <a:extLst>
              <a:ext uri="{FF2B5EF4-FFF2-40B4-BE49-F238E27FC236}">
                <a16:creationId xmlns:a16="http://schemas.microsoft.com/office/drawing/2014/main" id="{3E804AF8-9A26-EBFE-2292-E3A6B4729265}"/>
              </a:ext>
            </a:extLst>
          </p:cNvPr>
          <p:cNvSpPr txBox="1"/>
          <p:nvPr/>
        </p:nvSpPr>
        <p:spPr>
          <a:xfrm>
            <a:off x="2383675" y="2576833"/>
            <a:ext cx="1331017"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2016/17</a:t>
            </a:r>
          </a:p>
        </p:txBody>
      </p:sp>
      <p:sp>
        <p:nvSpPr>
          <p:cNvPr id="14" name="TextBox 13">
            <a:extLst>
              <a:ext uri="{FF2B5EF4-FFF2-40B4-BE49-F238E27FC236}">
                <a16:creationId xmlns:a16="http://schemas.microsoft.com/office/drawing/2014/main" id="{DC4EBDF0-22FC-4B12-7AF8-4E8963CFA02B}"/>
              </a:ext>
            </a:extLst>
          </p:cNvPr>
          <p:cNvSpPr txBox="1"/>
          <p:nvPr/>
        </p:nvSpPr>
        <p:spPr>
          <a:xfrm>
            <a:off x="3490579" y="2567628"/>
            <a:ext cx="1558752"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2017/18</a:t>
            </a:r>
          </a:p>
        </p:txBody>
      </p:sp>
      <p:sp>
        <p:nvSpPr>
          <p:cNvPr id="15" name="TextBox 14">
            <a:extLst>
              <a:ext uri="{FF2B5EF4-FFF2-40B4-BE49-F238E27FC236}">
                <a16:creationId xmlns:a16="http://schemas.microsoft.com/office/drawing/2014/main" id="{CB4C2F87-0A55-5E21-5FD7-A5ED6E0A041E}"/>
              </a:ext>
            </a:extLst>
          </p:cNvPr>
          <p:cNvSpPr txBox="1"/>
          <p:nvPr/>
        </p:nvSpPr>
        <p:spPr>
          <a:xfrm>
            <a:off x="5315415" y="2583634"/>
            <a:ext cx="1676593"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2019/20</a:t>
            </a:r>
          </a:p>
        </p:txBody>
      </p:sp>
      <p:sp>
        <p:nvSpPr>
          <p:cNvPr id="16" name="TextBox 15">
            <a:extLst>
              <a:ext uri="{FF2B5EF4-FFF2-40B4-BE49-F238E27FC236}">
                <a16:creationId xmlns:a16="http://schemas.microsoft.com/office/drawing/2014/main" id="{F2AA1C8C-E43C-893F-248D-636BD993165B}"/>
              </a:ext>
            </a:extLst>
          </p:cNvPr>
          <p:cNvSpPr txBox="1"/>
          <p:nvPr/>
        </p:nvSpPr>
        <p:spPr>
          <a:xfrm>
            <a:off x="9300880" y="2580237"/>
            <a:ext cx="1280697"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2023/24</a:t>
            </a:r>
          </a:p>
        </p:txBody>
      </p:sp>
      <p:sp>
        <p:nvSpPr>
          <p:cNvPr id="17" name="TextBox 16">
            <a:extLst>
              <a:ext uri="{FF2B5EF4-FFF2-40B4-BE49-F238E27FC236}">
                <a16:creationId xmlns:a16="http://schemas.microsoft.com/office/drawing/2014/main" id="{AEA291EE-F81C-4510-4F1B-003422A433C6}"/>
              </a:ext>
            </a:extLst>
          </p:cNvPr>
          <p:cNvSpPr txBox="1"/>
          <p:nvPr/>
        </p:nvSpPr>
        <p:spPr>
          <a:xfrm>
            <a:off x="10246907" y="2567088"/>
            <a:ext cx="1988742"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2024/25</a:t>
            </a:r>
          </a:p>
        </p:txBody>
      </p:sp>
      <p:sp>
        <p:nvSpPr>
          <p:cNvPr id="18" name="Oval 17">
            <a:extLst>
              <a:ext uri="{FF2B5EF4-FFF2-40B4-BE49-F238E27FC236}">
                <a16:creationId xmlns:a16="http://schemas.microsoft.com/office/drawing/2014/main" id="{14B4F779-E465-F91D-A667-76C72B9F82D7}"/>
              </a:ext>
            </a:extLst>
          </p:cNvPr>
          <p:cNvSpPr>
            <a:spLocks noChangeAspect="1"/>
          </p:cNvSpPr>
          <p:nvPr/>
        </p:nvSpPr>
        <p:spPr>
          <a:xfrm>
            <a:off x="888577" y="3220596"/>
            <a:ext cx="179983" cy="203001"/>
          </a:xfrm>
          <a:prstGeom prst="ellipse">
            <a:avLst/>
          </a:prstGeom>
          <a:solidFill>
            <a:srgbClr val="F8B217"/>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19" name="Oval 18">
            <a:extLst>
              <a:ext uri="{FF2B5EF4-FFF2-40B4-BE49-F238E27FC236}">
                <a16:creationId xmlns:a16="http://schemas.microsoft.com/office/drawing/2014/main" id="{FF762A06-B62A-EBFA-1320-89DE7E316A67}"/>
              </a:ext>
            </a:extLst>
          </p:cNvPr>
          <p:cNvSpPr>
            <a:spLocks noChangeAspect="1"/>
          </p:cNvSpPr>
          <p:nvPr/>
        </p:nvSpPr>
        <p:spPr>
          <a:xfrm>
            <a:off x="2951658" y="3220596"/>
            <a:ext cx="179983" cy="203001"/>
          </a:xfrm>
          <a:prstGeom prst="ellipse">
            <a:avLst/>
          </a:prstGeom>
          <a:solidFill>
            <a:srgbClr val="00B0BD"/>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20" name="Oval 19">
            <a:extLst>
              <a:ext uri="{FF2B5EF4-FFF2-40B4-BE49-F238E27FC236}">
                <a16:creationId xmlns:a16="http://schemas.microsoft.com/office/drawing/2014/main" id="{727E0A54-9D43-157C-BB2F-FC50A1AFD532}"/>
              </a:ext>
            </a:extLst>
          </p:cNvPr>
          <p:cNvSpPr>
            <a:spLocks noChangeAspect="1"/>
          </p:cNvSpPr>
          <p:nvPr/>
        </p:nvSpPr>
        <p:spPr>
          <a:xfrm>
            <a:off x="4179964" y="3220596"/>
            <a:ext cx="179983" cy="203001"/>
          </a:xfrm>
          <a:prstGeom prst="ellipse">
            <a:avLst/>
          </a:prstGeom>
          <a:solidFill>
            <a:srgbClr val="00576B"/>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21" name="Oval 20">
            <a:extLst>
              <a:ext uri="{FF2B5EF4-FFF2-40B4-BE49-F238E27FC236}">
                <a16:creationId xmlns:a16="http://schemas.microsoft.com/office/drawing/2014/main" id="{5CB8F2EF-075B-E1B3-7537-10197A5FF333}"/>
              </a:ext>
            </a:extLst>
          </p:cNvPr>
          <p:cNvSpPr>
            <a:spLocks noChangeAspect="1"/>
          </p:cNvSpPr>
          <p:nvPr/>
        </p:nvSpPr>
        <p:spPr>
          <a:xfrm>
            <a:off x="6056465" y="3220596"/>
            <a:ext cx="179983" cy="203001"/>
          </a:xfrm>
          <a:prstGeom prst="ellipse">
            <a:avLst/>
          </a:prstGeom>
          <a:solidFill>
            <a:srgbClr val="EA663A"/>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22" name="Oval 21">
            <a:extLst>
              <a:ext uri="{FF2B5EF4-FFF2-40B4-BE49-F238E27FC236}">
                <a16:creationId xmlns:a16="http://schemas.microsoft.com/office/drawing/2014/main" id="{D06748FD-11C4-5A23-4280-B95B93EF1E8B}"/>
              </a:ext>
            </a:extLst>
          </p:cNvPr>
          <p:cNvSpPr>
            <a:spLocks noChangeAspect="1"/>
          </p:cNvSpPr>
          <p:nvPr/>
        </p:nvSpPr>
        <p:spPr>
          <a:xfrm>
            <a:off x="9855762" y="3220596"/>
            <a:ext cx="179983" cy="203001"/>
          </a:xfrm>
          <a:prstGeom prst="ellipse">
            <a:avLst/>
          </a:prstGeom>
          <a:solidFill>
            <a:srgbClr val="AABA0A"/>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23" name="Oval 22">
            <a:extLst>
              <a:ext uri="{FF2B5EF4-FFF2-40B4-BE49-F238E27FC236}">
                <a16:creationId xmlns:a16="http://schemas.microsoft.com/office/drawing/2014/main" id="{F1CA4FD7-0140-DE60-DCC7-1B9902661FA1}"/>
              </a:ext>
            </a:extLst>
          </p:cNvPr>
          <p:cNvSpPr>
            <a:spLocks noChangeAspect="1"/>
          </p:cNvSpPr>
          <p:nvPr/>
        </p:nvSpPr>
        <p:spPr>
          <a:xfrm>
            <a:off x="11165090" y="3220596"/>
            <a:ext cx="179983" cy="203001"/>
          </a:xfrm>
          <a:prstGeom prst="ellipse">
            <a:avLst/>
          </a:prstGeom>
          <a:solidFill>
            <a:srgbClr val="007AA5"/>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a:solidFill>
                <a:prstClr val="white"/>
              </a:solidFill>
              <a:latin typeface="Calibri" panose="020F0502020204030204"/>
            </a:endParaRPr>
          </a:p>
        </p:txBody>
      </p:sp>
      <p:sp>
        <p:nvSpPr>
          <p:cNvPr id="24" name="Speech Bubble: Rectangle with Corners Rounded 23">
            <a:extLst>
              <a:ext uri="{FF2B5EF4-FFF2-40B4-BE49-F238E27FC236}">
                <a16:creationId xmlns:a16="http://schemas.microsoft.com/office/drawing/2014/main" id="{C434E9B4-B3D1-0CC6-8B9D-C5854D893106}"/>
              </a:ext>
            </a:extLst>
          </p:cNvPr>
          <p:cNvSpPr/>
          <p:nvPr/>
        </p:nvSpPr>
        <p:spPr>
          <a:xfrm>
            <a:off x="513348" y="4308034"/>
            <a:ext cx="1995851" cy="737629"/>
          </a:xfrm>
          <a:prstGeom prst="wedgeRoundRectCallout">
            <a:avLst>
              <a:gd name="adj1" fmla="val 69027"/>
              <a:gd name="adj2" fmla="val -163272"/>
              <a:gd name="adj3" fmla="val 16667"/>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SA scheme </a:t>
            </a:r>
            <a:r>
              <a:rPr lang="en-US" sz="1600" dirty="0" err="1">
                <a:solidFill>
                  <a:schemeClr val="tx1"/>
                </a:solidFill>
              </a:rPr>
              <a:t>privatised</a:t>
            </a:r>
            <a:r>
              <a:rPr lang="en-US" sz="1600" dirty="0">
                <a:solidFill>
                  <a:schemeClr val="tx1"/>
                </a:solidFill>
              </a:rPr>
              <a:t> (Jul16)</a:t>
            </a:r>
            <a:endParaRPr lang="en-AU" sz="1600" dirty="0">
              <a:solidFill>
                <a:schemeClr val="tx1"/>
              </a:solidFill>
            </a:endParaRPr>
          </a:p>
        </p:txBody>
      </p:sp>
      <p:sp>
        <p:nvSpPr>
          <p:cNvPr id="25" name="Speech Bubble: Rectangle with Corners Rounded 24">
            <a:extLst>
              <a:ext uri="{FF2B5EF4-FFF2-40B4-BE49-F238E27FC236}">
                <a16:creationId xmlns:a16="http://schemas.microsoft.com/office/drawing/2014/main" id="{1BAF185A-BE21-9F87-11CF-AD96307861BF}"/>
              </a:ext>
            </a:extLst>
          </p:cNvPr>
          <p:cNvSpPr/>
          <p:nvPr/>
        </p:nvSpPr>
        <p:spPr>
          <a:xfrm>
            <a:off x="3234657" y="4377483"/>
            <a:ext cx="1789330" cy="737629"/>
          </a:xfrm>
          <a:prstGeom prst="wedgeRoundRectCallout">
            <a:avLst>
              <a:gd name="adj1" fmla="val 9505"/>
              <a:gd name="adj2" fmla="val -161861"/>
              <a:gd name="adj3" fmla="val 16667"/>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NSW scheme reforms (Dec17)</a:t>
            </a:r>
            <a:endParaRPr lang="en-AU" sz="1600" dirty="0">
              <a:solidFill>
                <a:schemeClr val="tx1"/>
              </a:solidFill>
            </a:endParaRPr>
          </a:p>
        </p:txBody>
      </p:sp>
      <p:sp>
        <p:nvSpPr>
          <p:cNvPr id="26" name="Speech Bubble: Rectangle with Corners Rounded 25">
            <a:extLst>
              <a:ext uri="{FF2B5EF4-FFF2-40B4-BE49-F238E27FC236}">
                <a16:creationId xmlns:a16="http://schemas.microsoft.com/office/drawing/2014/main" id="{8F938315-3FB6-4756-6E1D-3B122F5F0A42}"/>
              </a:ext>
            </a:extLst>
          </p:cNvPr>
          <p:cNvSpPr/>
          <p:nvPr/>
        </p:nvSpPr>
        <p:spPr>
          <a:xfrm>
            <a:off x="5315415" y="4377483"/>
            <a:ext cx="2027349" cy="874594"/>
          </a:xfrm>
          <a:prstGeom prst="wedgeRoundRectCallout">
            <a:avLst>
              <a:gd name="adj1" fmla="val -7852"/>
              <a:gd name="adj2" fmla="val -149707"/>
              <a:gd name="adj3" fmla="val 16667"/>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SA – price competition commenced (Jul19)</a:t>
            </a:r>
            <a:endParaRPr lang="en-AU" sz="1600" dirty="0">
              <a:solidFill>
                <a:schemeClr val="tx1"/>
              </a:solidFill>
            </a:endParaRPr>
          </a:p>
        </p:txBody>
      </p:sp>
      <p:sp>
        <p:nvSpPr>
          <p:cNvPr id="27" name="Speech Bubble: Rectangle with Corners Rounded 26">
            <a:extLst>
              <a:ext uri="{FF2B5EF4-FFF2-40B4-BE49-F238E27FC236}">
                <a16:creationId xmlns:a16="http://schemas.microsoft.com/office/drawing/2014/main" id="{287A74B3-04ED-413F-02F8-1CCAF47E6E0F}"/>
              </a:ext>
            </a:extLst>
          </p:cNvPr>
          <p:cNvSpPr/>
          <p:nvPr/>
        </p:nvSpPr>
        <p:spPr>
          <a:xfrm>
            <a:off x="7046869" y="1164045"/>
            <a:ext cx="1967838" cy="805539"/>
          </a:xfrm>
          <a:prstGeom prst="wedgeRoundRectCallout">
            <a:avLst>
              <a:gd name="adj1" fmla="val -70406"/>
              <a:gd name="adj2" fmla="val 178886"/>
              <a:gd name="adj3" fmla="val 16667"/>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Qld banned claims farming (Dec19)</a:t>
            </a:r>
            <a:endParaRPr lang="en-AU" sz="1600" dirty="0">
              <a:solidFill>
                <a:schemeClr val="tx1"/>
              </a:solidFill>
            </a:endParaRPr>
          </a:p>
        </p:txBody>
      </p:sp>
      <p:sp>
        <p:nvSpPr>
          <p:cNvPr id="28" name="Speech Bubble: Rectangle with Corners Rounded 27">
            <a:extLst>
              <a:ext uri="{FF2B5EF4-FFF2-40B4-BE49-F238E27FC236}">
                <a16:creationId xmlns:a16="http://schemas.microsoft.com/office/drawing/2014/main" id="{51825415-9728-279D-4780-2DFD81577449}"/>
              </a:ext>
            </a:extLst>
          </p:cNvPr>
          <p:cNvSpPr/>
          <p:nvPr/>
        </p:nvSpPr>
        <p:spPr>
          <a:xfrm>
            <a:off x="9051826" y="4412010"/>
            <a:ext cx="1967838" cy="805539"/>
          </a:xfrm>
          <a:prstGeom prst="wedgeRoundRectCallout">
            <a:avLst>
              <a:gd name="adj1" fmla="val 4694"/>
              <a:gd name="adj2" fmla="val -157761"/>
              <a:gd name="adj3" fmla="val 16667"/>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WA announces claims farming ban (Nov23)</a:t>
            </a:r>
            <a:endParaRPr lang="en-AU" sz="1600" dirty="0">
              <a:solidFill>
                <a:schemeClr val="tx1"/>
              </a:solidFill>
            </a:endParaRPr>
          </a:p>
        </p:txBody>
      </p:sp>
      <p:sp>
        <p:nvSpPr>
          <p:cNvPr id="29" name="Footer Placeholder 4">
            <a:extLst>
              <a:ext uri="{FF2B5EF4-FFF2-40B4-BE49-F238E27FC236}">
                <a16:creationId xmlns:a16="http://schemas.microsoft.com/office/drawing/2014/main" id="{195DBCC8-4C39-6353-E255-90D1ECD89468}"/>
              </a:ext>
            </a:extLst>
          </p:cNvPr>
          <p:cNvSpPr>
            <a:spLocks noGrp="1"/>
          </p:cNvSpPr>
          <p:nvPr>
            <p:ph type="ftr" sz="quarter" idx="3"/>
          </p:nvPr>
        </p:nvSpPr>
        <p:spPr>
          <a:xfrm>
            <a:off x="4038600" y="655857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pic>
        <p:nvPicPr>
          <p:cNvPr id="31" name="Graphic 30">
            <a:extLst>
              <a:ext uri="{FF2B5EF4-FFF2-40B4-BE49-F238E27FC236}">
                <a16:creationId xmlns:a16="http://schemas.microsoft.com/office/drawing/2014/main" id="{8F844E90-85C4-277E-6778-B9B785D60271}"/>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468270" y="2522268"/>
            <a:ext cx="1110526" cy="622845"/>
          </a:xfrm>
          <a:prstGeom prst="rect">
            <a:avLst/>
          </a:prstGeom>
        </p:spPr>
      </p:pic>
      <p:sp>
        <p:nvSpPr>
          <p:cNvPr id="32" name="TextBox 31">
            <a:extLst>
              <a:ext uri="{FF2B5EF4-FFF2-40B4-BE49-F238E27FC236}">
                <a16:creationId xmlns:a16="http://schemas.microsoft.com/office/drawing/2014/main" id="{E06F5A13-CDB7-E7F4-F156-BA02179F08A0}"/>
              </a:ext>
            </a:extLst>
          </p:cNvPr>
          <p:cNvSpPr txBox="1"/>
          <p:nvPr/>
        </p:nvSpPr>
        <p:spPr>
          <a:xfrm>
            <a:off x="7219726" y="2583633"/>
            <a:ext cx="1676593" cy="307777"/>
          </a:xfrm>
          <a:prstGeom prst="rect">
            <a:avLst/>
          </a:prstGeom>
          <a:noFill/>
        </p:spPr>
        <p:txBody>
          <a:bodyPr wrap="square" lIns="0" tIns="0" rIns="0" bIns="0" rtlCol="0">
            <a:spAutoFit/>
          </a:bodyPr>
          <a:lstStyle/>
          <a:p>
            <a:pPr algn="ctr" defTabSz="1219170">
              <a:defRPr/>
            </a:pPr>
            <a:r>
              <a:rPr lang="en-AU" sz="2000" b="1" kern="0" dirty="0">
                <a:solidFill>
                  <a:prstClr val="white"/>
                </a:solidFill>
                <a:latin typeface="Calibri Light"/>
              </a:rPr>
              <a:t>2021/22</a:t>
            </a:r>
          </a:p>
        </p:txBody>
      </p:sp>
      <p:sp>
        <p:nvSpPr>
          <p:cNvPr id="33" name="Oval 32">
            <a:extLst>
              <a:ext uri="{FF2B5EF4-FFF2-40B4-BE49-F238E27FC236}">
                <a16:creationId xmlns:a16="http://schemas.microsoft.com/office/drawing/2014/main" id="{9585652B-34B8-966D-9409-8F3C53B8EE55}"/>
              </a:ext>
            </a:extLst>
          </p:cNvPr>
          <p:cNvSpPr>
            <a:spLocks noChangeAspect="1"/>
          </p:cNvSpPr>
          <p:nvPr/>
        </p:nvSpPr>
        <p:spPr>
          <a:xfrm>
            <a:off x="7933542" y="3220596"/>
            <a:ext cx="179983" cy="203001"/>
          </a:xfrm>
          <a:prstGeom prst="ellipse">
            <a:avLst/>
          </a:prstGeom>
          <a:solidFill>
            <a:srgbClr val="7030A0"/>
          </a:solidFill>
          <a:ln w="63500" cap="flat" cmpd="sng" algn="ctr">
            <a:solidFill>
              <a:sysClr val="window" lastClr="FFFFFF"/>
            </a:solidFill>
            <a:prstDash val="solid"/>
            <a:miter lim="800000"/>
          </a:ln>
          <a:effectLst/>
        </p:spPr>
        <p:txBody>
          <a:bodyPr rtlCol="0" anchor="ctr"/>
          <a:lstStyle/>
          <a:p>
            <a:pPr algn="ctr" defTabSz="1219170">
              <a:defRPr/>
            </a:pPr>
            <a:endParaRPr lang="en-AU" sz="2400" kern="0" dirty="0">
              <a:solidFill>
                <a:prstClr val="white"/>
              </a:solidFill>
              <a:latin typeface="Calibri" panose="020F0502020204030204"/>
            </a:endParaRPr>
          </a:p>
        </p:txBody>
      </p:sp>
      <p:sp>
        <p:nvSpPr>
          <p:cNvPr id="42" name="TextBox 41">
            <a:extLst>
              <a:ext uri="{FF2B5EF4-FFF2-40B4-BE49-F238E27FC236}">
                <a16:creationId xmlns:a16="http://schemas.microsoft.com/office/drawing/2014/main" id="{0375DF64-7BE8-0898-8E13-0E9AE52B0E8E}"/>
              </a:ext>
            </a:extLst>
          </p:cNvPr>
          <p:cNvSpPr txBox="1"/>
          <p:nvPr/>
        </p:nvSpPr>
        <p:spPr>
          <a:xfrm>
            <a:off x="2934045" y="3449781"/>
            <a:ext cx="8411028" cy="369332"/>
          </a:xfrm>
          <a:prstGeom prst="rect">
            <a:avLst/>
          </a:prstGeom>
          <a:noFill/>
        </p:spPr>
        <p:txBody>
          <a:bodyPr wrap="square">
            <a:spAutoFit/>
          </a:bodyPr>
          <a:lstStyle/>
          <a:p>
            <a:pPr algn="ctr"/>
            <a:r>
              <a:rPr lang="en-US" i="1" dirty="0">
                <a:solidFill>
                  <a:schemeClr val="tx1"/>
                </a:solidFill>
              </a:rPr>
              <a:t>COVID-19</a:t>
            </a:r>
            <a:endParaRPr lang="en-AU" i="1" dirty="0">
              <a:solidFill>
                <a:schemeClr val="tx1"/>
              </a:solidFill>
            </a:endParaRPr>
          </a:p>
        </p:txBody>
      </p:sp>
      <p:sp>
        <p:nvSpPr>
          <p:cNvPr id="43" name="Title 6">
            <a:extLst>
              <a:ext uri="{FF2B5EF4-FFF2-40B4-BE49-F238E27FC236}">
                <a16:creationId xmlns:a16="http://schemas.microsoft.com/office/drawing/2014/main" id="{E9D71F40-5FFE-C403-621A-C70AC4A6E02E}"/>
              </a:ext>
            </a:extLst>
          </p:cNvPr>
          <p:cNvSpPr>
            <a:spLocks noGrp="1"/>
          </p:cNvSpPr>
          <p:nvPr>
            <p:ph type="title"/>
          </p:nvPr>
        </p:nvSpPr>
        <p:spPr>
          <a:xfrm>
            <a:off x="326848" y="288389"/>
            <a:ext cx="11547434" cy="1232435"/>
          </a:xfrm>
        </p:spPr>
        <p:txBody>
          <a:bodyPr/>
          <a:lstStyle/>
          <a:p>
            <a:r>
              <a:rPr lang="en-US" dirty="0"/>
              <a:t>Summary of scheme/legislative changes over the last decade</a:t>
            </a:r>
            <a:endParaRPr lang="en-AU" dirty="0"/>
          </a:p>
        </p:txBody>
      </p:sp>
    </p:spTree>
    <p:extLst>
      <p:ext uri="{BB962C8B-B14F-4D97-AF65-F5344CB8AC3E}">
        <p14:creationId xmlns:p14="http://schemas.microsoft.com/office/powerpoint/2010/main" val="2938384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F4869-42A7-E7E4-3928-E597374C2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A2452-A78C-E940-254C-EEB3C949582E}"/>
              </a:ext>
            </a:extLst>
          </p:cNvPr>
          <p:cNvSpPr>
            <a:spLocks noGrp="1"/>
          </p:cNvSpPr>
          <p:nvPr>
            <p:ph type="title"/>
          </p:nvPr>
        </p:nvSpPr>
        <p:spPr>
          <a:xfrm>
            <a:off x="318999" y="2818502"/>
            <a:ext cx="11554001" cy="1220996"/>
          </a:xfrm>
        </p:spPr>
        <p:txBody>
          <a:bodyPr/>
          <a:lstStyle/>
          <a:p>
            <a:r>
              <a:rPr lang="en-US" dirty="0"/>
              <a:t>Frequency trends</a:t>
            </a:r>
          </a:p>
        </p:txBody>
      </p:sp>
      <p:sp>
        <p:nvSpPr>
          <p:cNvPr id="3" name="Text Placeholder 2">
            <a:extLst>
              <a:ext uri="{FF2B5EF4-FFF2-40B4-BE49-F238E27FC236}">
                <a16:creationId xmlns:a16="http://schemas.microsoft.com/office/drawing/2014/main" id="{32B7E047-062B-7284-97CA-B32BD4D0614A}"/>
              </a:ext>
            </a:extLst>
          </p:cNvPr>
          <p:cNvSpPr>
            <a:spLocks noGrp="1"/>
          </p:cNvSpPr>
          <p:nvPr>
            <p:ph type="body" sz="quarter" idx="10"/>
          </p:nvPr>
        </p:nvSpPr>
        <p:spPr/>
        <p:txBody>
          <a:bodyPr/>
          <a:lstStyle/>
          <a:p>
            <a:r>
              <a:rPr lang="en-US" dirty="0"/>
              <a:t>01</a:t>
            </a:r>
          </a:p>
        </p:txBody>
      </p:sp>
      <p:sp>
        <p:nvSpPr>
          <p:cNvPr id="4" name="Footer Placeholder 4">
            <a:extLst>
              <a:ext uri="{FF2B5EF4-FFF2-40B4-BE49-F238E27FC236}">
                <a16:creationId xmlns:a16="http://schemas.microsoft.com/office/drawing/2014/main" id="{6447CD69-44B8-34AC-3FFF-27963E901CB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4074626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3FBB91C-1D42-1515-C7AD-DC8C793577FF}"/>
              </a:ext>
            </a:extLst>
          </p:cNvPr>
          <p:cNvSpPr>
            <a:spLocks noGrp="1"/>
          </p:cNvSpPr>
          <p:nvPr>
            <p:ph type="title"/>
          </p:nvPr>
        </p:nvSpPr>
        <p:spPr/>
        <p:txBody>
          <a:bodyPr/>
          <a:lstStyle/>
          <a:p>
            <a:r>
              <a:rPr lang="en-US" dirty="0"/>
              <a:t>National frequency trends</a:t>
            </a:r>
            <a:endParaRPr lang="en-AU" dirty="0"/>
          </a:p>
        </p:txBody>
      </p:sp>
      <p:graphicFrame>
        <p:nvGraphicFramePr>
          <p:cNvPr id="8" name="Object 7">
            <a:extLst>
              <a:ext uri="{FF2B5EF4-FFF2-40B4-BE49-F238E27FC236}">
                <a16:creationId xmlns:a16="http://schemas.microsoft.com/office/drawing/2014/main" id="{B12A7F7E-3296-25AE-C046-0C4DC8EDF0FB}"/>
              </a:ext>
            </a:extLst>
          </p:cNvPr>
          <p:cNvGraphicFramePr>
            <a:graphicFrameLocks noChangeAspect="1"/>
          </p:cNvGraphicFramePr>
          <p:nvPr>
            <p:extLst>
              <p:ext uri="{D42A27DB-BD31-4B8C-83A1-F6EECF244321}">
                <p14:modId xmlns:p14="http://schemas.microsoft.com/office/powerpoint/2010/main" val="3050101049"/>
              </p:ext>
            </p:extLst>
          </p:nvPr>
        </p:nvGraphicFramePr>
        <p:xfrm>
          <a:off x="2025650" y="1120443"/>
          <a:ext cx="8140700" cy="4967288"/>
        </p:xfrm>
        <a:graphic>
          <a:graphicData uri="http://schemas.openxmlformats.org/presentationml/2006/ole">
            <mc:AlternateContent xmlns:mc="http://schemas.openxmlformats.org/markup-compatibility/2006">
              <mc:Choice xmlns:v="urn:schemas-microsoft-com:vml" Requires="v">
                <p:oleObj name="Worksheet" r:id="rId3" imgW="5619656" imgH="3428768" progId="Excel.Sheet.12">
                  <p:link updateAutomatic="1"/>
                </p:oleObj>
              </mc:Choice>
              <mc:Fallback>
                <p:oleObj name="Worksheet" r:id="rId3" imgW="5619656" imgH="3428768" progId="Excel.Sheet.12">
                  <p:link updateAutomatic="1"/>
                  <p:pic>
                    <p:nvPicPr>
                      <p:cNvPr id="0" name=""/>
                      <p:cNvPicPr/>
                      <p:nvPr/>
                    </p:nvPicPr>
                    <p:blipFill>
                      <a:blip r:embed="rId4"/>
                      <a:stretch>
                        <a:fillRect/>
                      </a:stretch>
                    </p:blipFill>
                    <p:spPr>
                      <a:xfrm>
                        <a:off x="2025650" y="1120443"/>
                        <a:ext cx="8140700" cy="4967288"/>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D799B583-1E3A-F77F-48E2-9268CB8A0196}"/>
              </a:ext>
            </a:extLst>
          </p:cNvPr>
          <p:cNvSpPr/>
          <p:nvPr/>
        </p:nvSpPr>
        <p:spPr>
          <a:xfrm>
            <a:off x="5964072" y="1869743"/>
            <a:ext cx="1992573" cy="3248167"/>
          </a:xfrm>
          <a:prstGeom prst="rect">
            <a:avLst/>
          </a:prstGeom>
          <a:solidFill>
            <a:schemeClr val="accent6">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52F2AF8C-D662-BE0D-EFEE-016D14FFE3F7}"/>
              </a:ext>
            </a:extLst>
          </p:cNvPr>
          <p:cNvSpPr txBox="1"/>
          <p:nvPr/>
        </p:nvSpPr>
        <p:spPr>
          <a:xfrm>
            <a:off x="6393975" y="1869743"/>
            <a:ext cx="1282890" cy="369332"/>
          </a:xfrm>
          <a:prstGeom prst="rect">
            <a:avLst/>
          </a:prstGeom>
          <a:noFill/>
        </p:spPr>
        <p:txBody>
          <a:bodyPr wrap="square" rtlCol="0">
            <a:spAutoFit/>
          </a:bodyPr>
          <a:lstStyle/>
          <a:p>
            <a:r>
              <a:rPr lang="en-US" i="1" dirty="0">
                <a:solidFill>
                  <a:schemeClr val="bg1">
                    <a:lumMod val="50000"/>
                  </a:schemeClr>
                </a:solidFill>
              </a:rPr>
              <a:t>COVID-19</a:t>
            </a:r>
            <a:endParaRPr lang="en-AU" i="1" dirty="0">
              <a:solidFill>
                <a:schemeClr val="bg1">
                  <a:lumMod val="50000"/>
                </a:schemeClr>
              </a:solidFill>
            </a:endParaRPr>
          </a:p>
        </p:txBody>
      </p:sp>
      <p:sp>
        <p:nvSpPr>
          <p:cNvPr id="4" name="Footer Placeholder 4">
            <a:extLst>
              <a:ext uri="{FF2B5EF4-FFF2-40B4-BE49-F238E27FC236}">
                <a16:creationId xmlns:a16="http://schemas.microsoft.com/office/drawing/2014/main" id="{614D5EFE-3613-6ABC-CA22-E7F840BBA293}"/>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1050086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E07FE-889C-28D3-C477-AAA6CD6E50AB}"/>
              </a:ext>
            </a:extLst>
          </p:cNvPr>
          <p:cNvSpPr>
            <a:spLocks noGrp="1"/>
          </p:cNvSpPr>
          <p:nvPr>
            <p:ph type="title"/>
          </p:nvPr>
        </p:nvSpPr>
        <p:spPr>
          <a:xfrm>
            <a:off x="326849" y="288389"/>
            <a:ext cx="6434898" cy="1232435"/>
          </a:xfrm>
        </p:spPr>
        <p:txBody>
          <a:bodyPr/>
          <a:lstStyle/>
          <a:p>
            <a:r>
              <a:rPr lang="en-US" dirty="0"/>
              <a:t>Frequency vs road crashes and fatalities</a:t>
            </a:r>
            <a:endParaRPr lang="en-AU" dirty="0"/>
          </a:p>
        </p:txBody>
      </p:sp>
      <p:sp>
        <p:nvSpPr>
          <p:cNvPr id="4" name="Slide Number Placeholder 3">
            <a:extLst>
              <a:ext uri="{FF2B5EF4-FFF2-40B4-BE49-F238E27FC236}">
                <a16:creationId xmlns:a16="http://schemas.microsoft.com/office/drawing/2014/main" id="{D393E277-CBF3-281F-CA37-61B82601E723}"/>
              </a:ext>
            </a:extLst>
          </p:cNvPr>
          <p:cNvSpPr>
            <a:spLocks noGrp="1"/>
          </p:cNvSpPr>
          <p:nvPr>
            <p:ph type="sldNum" sz="quarter" idx="12"/>
          </p:nvPr>
        </p:nvSpPr>
        <p:spPr/>
        <p:txBody>
          <a:bodyPr/>
          <a:lstStyle/>
          <a:p>
            <a:fld id="{741AFF56-1126-4107-9C02-BC0EFBF16431}" type="slidenum">
              <a:rPr lang="en-GB" smtClean="0"/>
              <a:pPr/>
              <a:t>6</a:t>
            </a:fld>
            <a:endParaRPr lang="en-GB" dirty="0"/>
          </a:p>
        </p:txBody>
      </p:sp>
      <p:sp>
        <p:nvSpPr>
          <p:cNvPr id="5" name="Content Placeholder 4">
            <a:extLst>
              <a:ext uri="{FF2B5EF4-FFF2-40B4-BE49-F238E27FC236}">
                <a16:creationId xmlns:a16="http://schemas.microsoft.com/office/drawing/2014/main" id="{DE6646EE-81F7-5BB9-3C75-F5705F3FD9DC}"/>
              </a:ext>
            </a:extLst>
          </p:cNvPr>
          <p:cNvSpPr>
            <a:spLocks noGrp="1"/>
          </p:cNvSpPr>
          <p:nvPr>
            <p:ph sz="quarter" idx="13"/>
          </p:nvPr>
        </p:nvSpPr>
        <p:spPr>
          <a:xfrm>
            <a:off x="7219666" y="1990056"/>
            <a:ext cx="4661184" cy="5027613"/>
          </a:xfrm>
        </p:spPr>
        <p:txBody>
          <a:bodyPr/>
          <a:lstStyle/>
          <a:p>
            <a:pPr marL="285750" indent="-285750">
              <a:buFont typeface="Arial" panose="020B0604020202020204" pitchFamily="34" charset="0"/>
              <a:buChar char="•"/>
            </a:pPr>
            <a:r>
              <a:rPr lang="en-US" sz="2000" dirty="0"/>
              <a:t>Collisions and fatalities generally move together, however some divergence in the last two years. </a:t>
            </a:r>
            <a:endParaRPr lang="en-AU" sz="2000" dirty="0"/>
          </a:p>
          <a:p>
            <a:pPr marL="285750" indent="-285750">
              <a:buFont typeface="Arial" panose="020B0604020202020204" pitchFamily="34" charset="0"/>
              <a:buChar char="•"/>
            </a:pPr>
            <a:r>
              <a:rPr lang="en-AU" sz="2000" dirty="0"/>
              <a:t>While CTP frequency movements are roughly consistent with movements in collisions and fatalities, the reduction has been greater. </a:t>
            </a:r>
          </a:p>
          <a:p>
            <a:pPr marL="285750" indent="-285750">
              <a:buFont typeface="Arial" panose="020B0604020202020204" pitchFamily="34" charset="0"/>
              <a:buChar char="•"/>
            </a:pPr>
            <a:r>
              <a:rPr lang="en-AU" sz="2000" dirty="0"/>
              <a:t>Implies CTP utilisation has reduced by 10% to 15% since 2014/15.</a:t>
            </a:r>
          </a:p>
        </p:txBody>
      </p:sp>
      <p:graphicFrame>
        <p:nvGraphicFramePr>
          <p:cNvPr id="6" name="Object 5">
            <a:extLst>
              <a:ext uri="{FF2B5EF4-FFF2-40B4-BE49-F238E27FC236}">
                <a16:creationId xmlns:a16="http://schemas.microsoft.com/office/drawing/2014/main" id="{5FDF7AFC-A10A-098C-F04E-AA40DE2CE2F2}"/>
              </a:ext>
            </a:extLst>
          </p:cNvPr>
          <p:cNvGraphicFramePr>
            <a:graphicFrameLocks noChangeAspect="1"/>
          </p:cNvGraphicFramePr>
          <p:nvPr>
            <p:extLst>
              <p:ext uri="{D42A27DB-BD31-4B8C-83A1-F6EECF244321}">
                <p14:modId xmlns:p14="http://schemas.microsoft.com/office/powerpoint/2010/main" val="3033053533"/>
              </p:ext>
            </p:extLst>
          </p:nvPr>
        </p:nvGraphicFramePr>
        <p:xfrm>
          <a:off x="311150" y="1520824"/>
          <a:ext cx="6698158" cy="4177257"/>
        </p:xfrm>
        <a:graphic>
          <a:graphicData uri="http://schemas.openxmlformats.org/presentationml/2006/ole">
            <mc:AlternateContent xmlns:mc="http://schemas.openxmlformats.org/markup-compatibility/2006">
              <mc:Choice xmlns:v="urn:schemas-microsoft-com:vml" Requires="v">
                <p:oleObj name="Worksheet" r:id="rId3" imgW="7029255" imgH="4381358" progId="Excel.Sheet.12">
                  <p:link updateAutomatic="1"/>
                </p:oleObj>
              </mc:Choice>
              <mc:Fallback>
                <p:oleObj name="Worksheet" r:id="rId3" imgW="7029255" imgH="4381358" progId="Excel.Sheet.12">
                  <p:link updateAutomatic="1"/>
                  <p:pic>
                    <p:nvPicPr>
                      <p:cNvPr id="0" name=""/>
                      <p:cNvPicPr/>
                      <p:nvPr/>
                    </p:nvPicPr>
                    <p:blipFill>
                      <a:blip r:embed="rId4"/>
                      <a:stretch>
                        <a:fillRect/>
                      </a:stretch>
                    </p:blipFill>
                    <p:spPr>
                      <a:xfrm>
                        <a:off x="311150" y="1520824"/>
                        <a:ext cx="6698158" cy="4177257"/>
                      </a:xfrm>
                      <a:prstGeom prst="rect">
                        <a:avLst/>
                      </a:prstGeom>
                    </p:spPr>
                  </p:pic>
                </p:oleObj>
              </mc:Fallback>
            </mc:AlternateContent>
          </a:graphicData>
        </a:graphic>
      </p:graphicFrame>
      <p:sp>
        <p:nvSpPr>
          <p:cNvPr id="9" name="Rectangle 8">
            <a:extLst>
              <a:ext uri="{FF2B5EF4-FFF2-40B4-BE49-F238E27FC236}">
                <a16:creationId xmlns:a16="http://schemas.microsoft.com/office/drawing/2014/main" id="{4CA1F0CB-16C4-991A-2067-DDF878AC9742}"/>
              </a:ext>
            </a:extLst>
          </p:cNvPr>
          <p:cNvSpPr/>
          <p:nvPr/>
        </p:nvSpPr>
        <p:spPr>
          <a:xfrm>
            <a:off x="3559126" y="2205508"/>
            <a:ext cx="1617785" cy="2795719"/>
          </a:xfrm>
          <a:prstGeom prst="rect">
            <a:avLst/>
          </a:prstGeom>
          <a:solidFill>
            <a:schemeClr val="accent6">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ooter Placeholder 4">
            <a:extLst>
              <a:ext uri="{FF2B5EF4-FFF2-40B4-BE49-F238E27FC236}">
                <a16:creationId xmlns:a16="http://schemas.microsoft.com/office/drawing/2014/main" id="{24AA020B-D121-A67A-2EE1-F293AFFAA89F}"/>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
        <p:nvSpPr>
          <p:cNvPr id="10" name="TextBox 9">
            <a:extLst>
              <a:ext uri="{FF2B5EF4-FFF2-40B4-BE49-F238E27FC236}">
                <a16:creationId xmlns:a16="http://schemas.microsoft.com/office/drawing/2014/main" id="{BF3C8AF8-8FCE-93AE-5229-0AE7C2D8D84A}"/>
              </a:ext>
            </a:extLst>
          </p:cNvPr>
          <p:cNvSpPr txBox="1"/>
          <p:nvPr/>
        </p:nvSpPr>
        <p:spPr>
          <a:xfrm>
            <a:off x="3940913" y="2211604"/>
            <a:ext cx="1282890" cy="307777"/>
          </a:xfrm>
          <a:prstGeom prst="rect">
            <a:avLst/>
          </a:prstGeom>
          <a:noFill/>
        </p:spPr>
        <p:txBody>
          <a:bodyPr wrap="square" rtlCol="0">
            <a:spAutoFit/>
          </a:bodyPr>
          <a:lstStyle/>
          <a:p>
            <a:r>
              <a:rPr lang="en-US" sz="1400" i="1" dirty="0">
                <a:solidFill>
                  <a:schemeClr val="bg1">
                    <a:lumMod val="50000"/>
                  </a:schemeClr>
                </a:solidFill>
              </a:rPr>
              <a:t>COVID-19</a:t>
            </a:r>
            <a:endParaRPr lang="en-AU" sz="1400" i="1" dirty="0">
              <a:solidFill>
                <a:schemeClr val="bg1">
                  <a:lumMod val="50000"/>
                </a:schemeClr>
              </a:solidFill>
            </a:endParaRPr>
          </a:p>
        </p:txBody>
      </p:sp>
    </p:spTree>
    <p:extLst>
      <p:ext uri="{BB962C8B-B14F-4D97-AF65-F5344CB8AC3E}">
        <p14:creationId xmlns:p14="http://schemas.microsoft.com/office/powerpoint/2010/main" val="1005212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31455-FCC9-7315-EC7D-3AD0363AD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4AD559-B11F-DAEB-A216-E3EF7EEB17D5}"/>
              </a:ext>
            </a:extLst>
          </p:cNvPr>
          <p:cNvSpPr>
            <a:spLocks noGrp="1"/>
          </p:cNvSpPr>
          <p:nvPr>
            <p:ph type="title"/>
          </p:nvPr>
        </p:nvSpPr>
        <p:spPr>
          <a:xfrm>
            <a:off x="318999" y="2818502"/>
            <a:ext cx="11554001" cy="1220996"/>
          </a:xfrm>
        </p:spPr>
        <p:txBody>
          <a:bodyPr/>
          <a:lstStyle/>
          <a:p>
            <a:r>
              <a:rPr lang="en-US" dirty="0"/>
              <a:t>Premium trends</a:t>
            </a:r>
          </a:p>
        </p:txBody>
      </p:sp>
      <p:sp>
        <p:nvSpPr>
          <p:cNvPr id="3" name="Text Placeholder 2">
            <a:extLst>
              <a:ext uri="{FF2B5EF4-FFF2-40B4-BE49-F238E27FC236}">
                <a16:creationId xmlns:a16="http://schemas.microsoft.com/office/drawing/2014/main" id="{D5BCCE9C-6903-E985-0511-3CD39BC72B5A}"/>
              </a:ext>
            </a:extLst>
          </p:cNvPr>
          <p:cNvSpPr>
            <a:spLocks noGrp="1"/>
          </p:cNvSpPr>
          <p:nvPr>
            <p:ph type="body" sz="quarter" idx="10"/>
          </p:nvPr>
        </p:nvSpPr>
        <p:spPr/>
        <p:txBody>
          <a:bodyPr/>
          <a:lstStyle/>
          <a:p>
            <a:r>
              <a:rPr lang="en-US" dirty="0"/>
              <a:t>02</a:t>
            </a:r>
          </a:p>
        </p:txBody>
      </p:sp>
      <p:sp>
        <p:nvSpPr>
          <p:cNvPr id="4" name="Footer Placeholder 4">
            <a:extLst>
              <a:ext uri="{FF2B5EF4-FFF2-40B4-BE49-F238E27FC236}">
                <a16:creationId xmlns:a16="http://schemas.microsoft.com/office/drawing/2014/main" id="{1F79645E-DF6E-F7A0-3B37-A6D95715904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IDSS</a:t>
            </a:r>
          </a:p>
        </p:txBody>
      </p:sp>
    </p:spTree>
    <p:extLst>
      <p:ext uri="{BB962C8B-B14F-4D97-AF65-F5344CB8AC3E}">
        <p14:creationId xmlns:p14="http://schemas.microsoft.com/office/powerpoint/2010/main" val="3350633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07603-3391-1C74-AA91-F6CC7FE0D6D9}"/>
            </a:ext>
          </a:extLst>
        </p:cNvPr>
        <p:cNvGrpSpPr/>
        <p:nvPr/>
      </p:nvGrpSpPr>
      <p:grpSpPr>
        <a:xfrm>
          <a:off x="0" y="0"/>
          <a:ext cx="0" cy="0"/>
          <a:chOff x="0" y="0"/>
          <a:chExt cx="0" cy="0"/>
        </a:xfrm>
      </p:grpSpPr>
      <p:graphicFrame>
        <p:nvGraphicFramePr>
          <p:cNvPr id="12" name="Object 11">
            <a:extLst>
              <a:ext uri="{FF2B5EF4-FFF2-40B4-BE49-F238E27FC236}">
                <a16:creationId xmlns:a16="http://schemas.microsoft.com/office/drawing/2014/main" id="{C2EA33F0-4092-3092-C960-1EEE93490687}"/>
              </a:ext>
            </a:extLst>
          </p:cNvPr>
          <p:cNvGraphicFramePr>
            <a:graphicFrameLocks noChangeAspect="1"/>
          </p:cNvGraphicFramePr>
          <p:nvPr>
            <p:extLst>
              <p:ext uri="{D42A27DB-BD31-4B8C-83A1-F6EECF244321}">
                <p14:modId xmlns:p14="http://schemas.microsoft.com/office/powerpoint/2010/main" val="773332636"/>
              </p:ext>
            </p:extLst>
          </p:nvPr>
        </p:nvGraphicFramePr>
        <p:xfrm>
          <a:off x="2676221" y="1212214"/>
          <a:ext cx="8203900" cy="4563850"/>
        </p:xfrm>
        <a:graphic>
          <a:graphicData uri="http://schemas.openxmlformats.org/presentationml/2006/ole">
            <mc:AlternateContent xmlns:mc="http://schemas.openxmlformats.org/markup-compatibility/2006">
              <mc:Choice xmlns:v="urn:schemas-microsoft-com:vml" Requires="v">
                <p:oleObj name="Worksheet" r:id="rId3" imgW="5667735" imgH="3153435" progId="Excel.Sheet.12">
                  <p:link updateAutomatic="1"/>
                </p:oleObj>
              </mc:Choice>
              <mc:Fallback>
                <p:oleObj name="Worksheet" r:id="rId3" imgW="5667735" imgH="3153435" progId="Excel.Sheet.12">
                  <p:link updateAutomatic="1"/>
                  <p:pic>
                    <p:nvPicPr>
                      <p:cNvPr id="0" name=""/>
                      <p:cNvPicPr/>
                      <p:nvPr/>
                    </p:nvPicPr>
                    <p:blipFill>
                      <a:blip r:embed="rId4"/>
                      <a:stretch>
                        <a:fillRect/>
                      </a:stretch>
                    </p:blipFill>
                    <p:spPr>
                      <a:xfrm>
                        <a:off x="2676221" y="1212214"/>
                        <a:ext cx="8203900" cy="4563850"/>
                      </a:xfrm>
                      <a:prstGeom prst="rect">
                        <a:avLst/>
                      </a:prstGeom>
                    </p:spPr>
                  </p:pic>
                </p:oleObj>
              </mc:Fallback>
            </mc:AlternateContent>
          </a:graphicData>
        </a:graphic>
      </p:graphicFrame>
      <p:sp>
        <p:nvSpPr>
          <p:cNvPr id="11" name="Speech Bubble: Rectangle with Corners Rounded 10">
            <a:extLst>
              <a:ext uri="{FF2B5EF4-FFF2-40B4-BE49-F238E27FC236}">
                <a16:creationId xmlns:a16="http://schemas.microsoft.com/office/drawing/2014/main" id="{BA969542-4F84-437B-0A6D-0E19D5ADB9BA}"/>
              </a:ext>
            </a:extLst>
          </p:cNvPr>
          <p:cNvSpPr/>
          <p:nvPr/>
        </p:nvSpPr>
        <p:spPr>
          <a:xfrm>
            <a:off x="248846" y="2813241"/>
            <a:ext cx="2126065" cy="1452596"/>
          </a:xfrm>
          <a:prstGeom prst="wedgeRoundRectCallout">
            <a:avLst>
              <a:gd name="adj1" fmla="val 173740"/>
              <a:gd name="adj2" fmla="val -65920"/>
              <a:gd name="adj3" fmla="val 16667"/>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solidFill>
              </a:rPr>
              <a:t>Prior to Jul19 – impacted by ‘one- off’ changes such as scheme reforms</a:t>
            </a:r>
            <a:endParaRPr lang="en-AU" dirty="0">
              <a:solidFill>
                <a:schemeClr val="accent1"/>
              </a:solidFill>
            </a:endParaRPr>
          </a:p>
        </p:txBody>
      </p:sp>
      <p:sp>
        <p:nvSpPr>
          <p:cNvPr id="7" name="Title 6">
            <a:extLst>
              <a:ext uri="{FF2B5EF4-FFF2-40B4-BE49-F238E27FC236}">
                <a16:creationId xmlns:a16="http://schemas.microsoft.com/office/drawing/2014/main" id="{DF3A0A76-AE34-6FB3-D786-32AE8E7ABA56}"/>
              </a:ext>
            </a:extLst>
          </p:cNvPr>
          <p:cNvSpPr>
            <a:spLocks noGrp="1"/>
          </p:cNvSpPr>
          <p:nvPr>
            <p:ph type="title"/>
          </p:nvPr>
        </p:nvSpPr>
        <p:spPr/>
        <p:txBody>
          <a:bodyPr/>
          <a:lstStyle/>
          <a:p>
            <a:r>
              <a:rPr lang="en-US" dirty="0"/>
              <a:t>National premium trends</a:t>
            </a:r>
            <a:endParaRPr lang="en-AU" dirty="0"/>
          </a:p>
        </p:txBody>
      </p:sp>
      <p:cxnSp>
        <p:nvCxnSpPr>
          <p:cNvPr id="9" name="Straight Connector 8">
            <a:extLst>
              <a:ext uri="{FF2B5EF4-FFF2-40B4-BE49-F238E27FC236}">
                <a16:creationId xmlns:a16="http://schemas.microsoft.com/office/drawing/2014/main" id="{DD1C1570-9690-35FD-D0C7-ACF1B890AA18}"/>
              </a:ext>
            </a:extLst>
          </p:cNvPr>
          <p:cNvCxnSpPr>
            <a:cxnSpLocks/>
          </p:cNvCxnSpPr>
          <p:nvPr/>
        </p:nvCxnSpPr>
        <p:spPr>
          <a:xfrm>
            <a:off x="6319725" y="1810476"/>
            <a:ext cx="0" cy="3070134"/>
          </a:xfrm>
          <a:prstGeom prst="line">
            <a:avLst/>
          </a:prstGeom>
          <a:ln w="12700">
            <a:prstDash val="lgDash"/>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12AA41AD-CB43-DB42-BBC4-AF038C44A4C7}"/>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spTree>
    <p:extLst>
      <p:ext uri="{BB962C8B-B14F-4D97-AF65-F5344CB8AC3E}">
        <p14:creationId xmlns:p14="http://schemas.microsoft.com/office/powerpoint/2010/main" val="3048543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EB0FB-BC76-3FEB-E126-82D79CEFB0F0}"/>
              </a:ext>
            </a:extLst>
          </p:cNvPr>
          <p:cNvSpPr>
            <a:spLocks noGrp="1"/>
          </p:cNvSpPr>
          <p:nvPr>
            <p:ph type="title"/>
          </p:nvPr>
        </p:nvSpPr>
        <p:spPr/>
        <p:txBody>
          <a:bodyPr/>
          <a:lstStyle/>
          <a:p>
            <a:r>
              <a:rPr lang="en-US" dirty="0"/>
              <a:t>Premium vs frequency</a:t>
            </a:r>
            <a:endParaRPr lang="en-AU" dirty="0"/>
          </a:p>
        </p:txBody>
      </p:sp>
      <p:sp>
        <p:nvSpPr>
          <p:cNvPr id="4" name="Slide Number Placeholder 3">
            <a:extLst>
              <a:ext uri="{FF2B5EF4-FFF2-40B4-BE49-F238E27FC236}">
                <a16:creationId xmlns:a16="http://schemas.microsoft.com/office/drawing/2014/main" id="{3E0DE196-9971-5CB8-0EE4-E6738FAB2EC8}"/>
              </a:ext>
            </a:extLst>
          </p:cNvPr>
          <p:cNvSpPr>
            <a:spLocks noGrp="1"/>
          </p:cNvSpPr>
          <p:nvPr>
            <p:ph type="sldNum" sz="quarter" idx="12"/>
          </p:nvPr>
        </p:nvSpPr>
        <p:spPr/>
        <p:txBody>
          <a:bodyPr/>
          <a:lstStyle/>
          <a:p>
            <a:fld id="{741AFF56-1126-4107-9C02-BC0EFBF16431}" type="slidenum">
              <a:rPr lang="en-GB" smtClean="0"/>
              <a:pPr/>
              <a:t>9</a:t>
            </a:fld>
            <a:endParaRPr lang="en-GB" dirty="0"/>
          </a:p>
        </p:txBody>
      </p:sp>
      <p:graphicFrame>
        <p:nvGraphicFramePr>
          <p:cNvPr id="6" name="Object 5">
            <a:extLst>
              <a:ext uri="{FF2B5EF4-FFF2-40B4-BE49-F238E27FC236}">
                <a16:creationId xmlns:a16="http://schemas.microsoft.com/office/drawing/2014/main" id="{E6C9A8C9-0109-10F3-2584-43D3058B2CBE}"/>
              </a:ext>
            </a:extLst>
          </p:cNvPr>
          <p:cNvGraphicFramePr>
            <a:graphicFrameLocks noChangeAspect="1"/>
          </p:cNvGraphicFramePr>
          <p:nvPr>
            <p:extLst>
              <p:ext uri="{D42A27DB-BD31-4B8C-83A1-F6EECF244321}">
                <p14:modId xmlns:p14="http://schemas.microsoft.com/office/powerpoint/2010/main" val="646302869"/>
              </p:ext>
            </p:extLst>
          </p:nvPr>
        </p:nvGraphicFramePr>
        <p:xfrm>
          <a:off x="1914604" y="1520824"/>
          <a:ext cx="8362792" cy="4582527"/>
        </p:xfrm>
        <a:graphic>
          <a:graphicData uri="http://schemas.openxmlformats.org/presentationml/2006/ole">
            <mc:AlternateContent xmlns:mc="http://schemas.openxmlformats.org/markup-compatibility/2006">
              <mc:Choice xmlns:v="urn:schemas-microsoft-com:vml" Requires="v">
                <p:oleObj name="Worksheet" r:id="rId3" imgW="4221500" imgH="2186778" progId="Excel.Sheet.12">
                  <p:link updateAutomatic="1"/>
                </p:oleObj>
              </mc:Choice>
              <mc:Fallback>
                <p:oleObj name="Worksheet" r:id="rId3" imgW="4221500" imgH="2186778" progId="Excel.Sheet.12">
                  <p:link updateAutomatic="1"/>
                  <p:pic>
                    <p:nvPicPr>
                      <p:cNvPr id="0" name=""/>
                      <p:cNvPicPr/>
                      <p:nvPr/>
                    </p:nvPicPr>
                    <p:blipFill>
                      <a:blip r:embed="rId4"/>
                      <a:stretch>
                        <a:fillRect/>
                      </a:stretch>
                    </p:blipFill>
                    <p:spPr>
                      <a:xfrm>
                        <a:off x="1914604" y="1520824"/>
                        <a:ext cx="8362792" cy="4582527"/>
                      </a:xfrm>
                      <a:prstGeom prst="rect">
                        <a:avLst/>
                      </a:prstGeom>
                    </p:spPr>
                  </p:pic>
                </p:oleObj>
              </mc:Fallback>
            </mc:AlternateContent>
          </a:graphicData>
        </a:graphic>
      </p:graphicFrame>
      <p:sp>
        <p:nvSpPr>
          <p:cNvPr id="5" name="Footer Placeholder 4">
            <a:extLst>
              <a:ext uri="{FF2B5EF4-FFF2-40B4-BE49-F238E27FC236}">
                <a16:creationId xmlns:a16="http://schemas.microsoft.com/office/drawing/2014/main" id="{6A6F1080-5DCB-4E4F-0174-B4A3D68865BD}"/>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IDSS</a:t>
            </a:r>
          </a:p>
        </p:txBody>
      </p:sp>
      <p:cxnSp>
        <p:nvCxnSpPr>
          <p:cNvPr id="7" name="Straight Connector 6">
            <a:extLst>
              <a:ext uri="{FF2B5EF4-FFF2-40B4-BE49-F238E27FC236}">
                <a16:creationId xmlns:a16="http://schemas.microsoft.com/office/drawing/2014/main" id="{57977DB9-71ED-AC9F-7811-B761F3A1346A}"/>
              </a:ext>
            </a:extLst>
          </p:cNvPr>
          <p:cNvCxnSpPr>
            <a:cxnSpLocks/>
          </p:cNvCxnSpPr>
          <p:nvPr/>
        </p:nvCxnSpPr>
        <p:spPr>
          <a:xfrm>
            <a:off x="5652521" y="2205990"/>
            <a:ext cx="0" cy="2557664"/>
          </a:xfrm>
          <a:prstGeom prst="line">
            <a:avLst/>
          </a:prstGeom>
          <a:ln w="12700">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8372631"/>
      </p:ext>
    </p:extLst>
  </p:cSld>
  <p:clrMapOvr>
    <a:masterClrMapping/>
  </p:clrMapOvr>
</p:sld>
</file>

<file path=ppt/theme/theme1.xml><?xml version="1.0" encoding="utf-8"?>
<a:theme xmlns:a="http://schemas.openxmlformats.org/drawingml/2006/main" name="Office Theme">
  <a:themeElements>
    <a:clrScheme name="Actuaries">
      <a:dk1>
        <a:srgbClr val="000000"/>
      </a:dk1>
      <a:lt1>
        <a:srgbClr val="FFFFFF"/>
      </a:lt1>
      <a:dk2>
        <a:srgbClr val="323232"/>
      </a:dk2>
      <a:lt2>
        <a:srgbClr val="EBEBEB"/>
      </a:lt2>
      <a:accent1>
        <a:srgbClr val="3C69FF"/>
      </a:accent1>
      <a:accent2>
        <a:srgbClr val="313131"/>
      </a:accent2>
      <a:accent3>
        <a:srgbClr val="5B5B5B"/>
      </a:accent3>
      <a:accent4>
        <a:srgbClr val="838484"/>
      </a:accent4>
      <a:accent5>
        <a:srgbClr val="ADADAD"/>
      </a:accent5>
      <a:accent6>
        <a:srgbClr val="D6D6D6"/>
      </a:accent6>
      <a:hlink>
        <a:srgbClr val="0563C1"/>
      </a:hlink>
      <a:folHlink>
        <a:srgbClr val="954F72"/>
      </a:folHlink>
    </a:clrScheme>
    <a:fontScheme name="Actuaries">
      <a:majorFont>
        <a:latin typeface="ABC Oracle"/>
        <a:ea typeface=""/>
        <a:cs typeface=""/>
      </a:majorFont>
      <a:minorFont>
        <a:latin typeface="ABC Orac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8" ma:contentTypeDescription="" ma:contentTypeScope="" ma:versionID="bad0d07f1b6e8c1b79345029eaf745f9">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xmlns:ns5="7b3e9424-693f-4334-9dc1-37abbe098301" targetNamespace="http://schemas.microsoft.com/office/2006/metadata/properties" ma:root="true" ma:fieldsID="ada8bf7435599ade032303e531caa99a" ns1:_="" ns2:_="" ns3:_="" ns4:_="" ns5:_="">
    <xsd:import namespace="http://schemas.microsoft.com/sharepoint/v3"/>
    <xsd:import namespace="b9043e53-a078-4fe1-9a97-1dc890974721"/>
    <xsd:import namespace="http://schemas.microsoft.com/sharepoint/v3/fields"/>
    <xsd:import namespace="7c09f450-3099-4ab0-9797-308ed8a26daf"/>
    <xsd:import namespace="7b3e9424-693f-4334-9dc1-37abbe098301"/>
    <xsd:element name="properties">
      <xsd:complexType>
        <xsd:sequence>
          <xsd:element name="documentManagement">
            <xsd:complexType>
              <xsd:all>
                <xsd:element ref="ns1:_ExtendedDescription" minOccurs="0"/>
                <xsd:element ref="ns2:CMS_x0020_Document_x0020_ID" minOccurs="0"/>
                <xsd:element ref="ns2:Created-Date" minOccurs="0"/>
                <xsd:element ref="ns2:CPD" minOccurs="0"/>
                <xsd:element ref="ns2:External-link" minOccurs="0"/>
                <xsd:element ref="ns2:Membership" minOccurs="0"/>
                <xsd:element ref="ns2:No_x0020_Web_x0020_Index" minOccurs="0"/>
                <xsd:element ref="ns4:_dlc_DocIdUrl" minOccurs="0"/>
                <xsd:element ref="ns2:Start_x0020_publishing" minOccurs="0"/>
                <xsd:element ref="ns2:Level" minOccurs="0"/>
                <xsd:element ref="ns2:Age_x0020_Group" minOccurs="0"/>
                <xsd:element ref="ns2:Availability" minOccurs="0"/>
                <xsd:element ref="ns2:Stop_x0020_publishing" minOccurs="0"/>
                <xsd:element ref="ns2:Source_x0020_Document_x0020_ID"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Published" minOccurs="0"/>
                <xsd:element ref="ns4:_dlc_DocId" minOccurs="0"/>
                <xsd:element ref="ns3:wic_System_Copyright" minOccurs="0"/>
                <xsd:element ref="ns4:_dlc_DocIdPersistId" minOccurs="0"/>
                <xsd:element ref="ns5:Lastupdated"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CMS_x0020_Document_x0020_ID" ma:index="3" nillable="true" ma:displayName="CMS Document ID" ma:description="ID of the document in CMS" ma:internalName="CMS_x0020_Document_x0020_ID" ma:readOnly="false">
      <xsd:simpleType>
        <xsd:restriction base="dms:Text">
          <xsd:maxLength value="255"/>
        </xsd:restriction>
      </xsd:simpleType>
    </xsd:element>
    <xsd:element name="Created-Date" ma:index="4" nillable="true" ma:displayName="Created-Date" ma:format="DateOnly" ma:internalName="Created_x002d_Date" ma:readOnly="false">
      <xsd:simpleType>
        <xsd:restriction base="dms:DateTime"/>
      </xsd:simpleType>
    </xsd:element>
    <xsd:element name="CPD" ma:index="6" nillable="true" ma:displayName="CPD" ma:decimals="2" ma:internalName="CPD" ma:readOnly="false">
      <xsd:simpleType>
        <xsd:restriction base="dms:Number"/>
      </xsd:simpleType>
    </xsd:element>
    <xsd:element name="External-link" ma:index="13" nillable="true" ma:displayName="External-link" ma:internalName="External_x002d_link" ma:readOnly="false">
      <xsd:simpleType>
        <xsd:restriction base="dms:Text">
          <xsd:maxLength value="255"/>
        </xsd:restriction>
      </xsd:simpleType>
    </xsd:element>
    <xsd:element name="Membership" ma:index="14" nillable="true" ma:displayName="Membership" ma:internalName="Membership" ma:readOnly="false">
      <xsd:simpleType>
        <xsd:restriction base="dms:Text">
          <xsd:maxLength value="255"/>
        </xsd:restriction>
      </xsd:simpleType>
    </xsd:element>
    <xsd:element name="No_x0020_Web_x0020_Index" ma:index="15" nillable="true" ma:displayName="No Web Index" ma:default="0" ma:internalName="No_x0020_Web_x0020_Index" ma:readOnly="false">
      <xsd:simpleType>
        <xsd:restriction base="dms:Boolean"/>
      </xsd:simpleType>
    </xsd:element>
    <xsd:element name="Start_x0020_publishing" ma:index="17" nillable="true" ma:displayName="Start publishing" ma:format="DateOnly" ma:hidden="true" ma:internalName="Start_x0020_publishing" ma:readOnly="false">
      <xsd:simpleType>
        <xsd:restriction base="dms:DateTime"/>
      </xsd:simpleType>
    </xsd:element>
    <xsd:element name="Level" ma:index="18"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Stop_x0020_publishing" ma:index="21" nillable="true" ma:displayName="Stop publishing" ma:format="DateOnly" ma:hidden="true" ma:internalName="Stop_x0020_publishing" ma:readOnly="false">
      <xsd:simpleType>
        <xsd:restriction base="dms:DateTime"/>
      </xsd:simpleType>
    </xsd:element>
    <xsd:element name="Source_x0020_Document_x0020_ID" ma:index="22" nillable="true" ma:displayName="Source Document ID" ma:description="ID of the document in the Team Sites" ma:hidden="true" ma:internalName="Source_x0020_Document_x0020_ID"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Published" ma:index="40" nillable="true" ma:displayName="Published" ma:default="0" ma:hidden="true" ma:internalName="Publishe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42"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Url" ma:index="16"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41" nillable="true" ma:displayName="Document ID Value" ma:description="The value of the document ID assigned to this item." ma:hidden="true" ma:indexed="true" ma:internalName="_dlc_DocId" ma:readOnly="false">
      <xsd:simpleType>
        <xsd:restriction base="dms:Text"/>
      </xsd:simpleType>
    </xsd:element>
    <xsd:element name="_dlc_DocIdPersistId" ma:index="43"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b3e9424-693f-4334-9dc1-37abbe098301" elementFormDefault="qualified">
    <xsd:import namespace="http://schemas.microsoft.com/office/2006/documentManagement/types"/>
    <xsd:import namespace="http://schemas.microsoft.com/office/infopath/2007/PartnerControls"/>
    <xsd:element name="Lastupdated" ma:index="44" nillable="true" ma:displayName="Last updated" ma:format="DateOnly" ma:internalName="Lastupdated">
      <xsd:simpleType>
        <xsd:restriction base="dms:DateTime"/>
      </xsd:simpleType>
    </xsd:element>
    <xsd:element name="MediaServiceBillingMetadata" ma:index="4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5"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40</Value>
      <Value>38</Value>
      <Value>158</Value>
      <Value>29</Value>
    </TaxCatchAll>
    <_dlc_DocId xmlns="7c09f450-3099-4ab0-9797-308ed8a26daf">CE6YYQN64SX3-786882053-16622</_dlc_DocId>
    <Lastupdated xmlns="7b3e9424-693f-4334-9dc1-37abbe098301" xsi:nil="true"/>
    <Stop_x0020_publishing xmlns="b9043e53-a078-4fe1-9a97-1dc890974721" xsi:nil="true"/>
    <Region xmlns="b9043e53-a078-4fe1-9a97-1dc890974721" xsi:nil="true"/>
    <No_x0020_Web_x0020_Index xmlns="b9043e53-a078-4fe1-9a97-1dc890974721">false</No_x0020_Web_x0020_Index>
    <_dlc_DocIdUrl xmlns="7c09f450-3099-4ab0-9797-308ed8a26daf">
      <Url>https://actuaries.sharepoint.com/sites/DMS/_layouts/15/DocIdRedir.aspx?ID=CE6YYQN64SX3-786882053-16622</Url>
      <Description>CE6YYQN64SX3-786882053-16622</Description>
    </_dlc_DocIdUrl>
    <Start_x0020_publishing xmlns="b9043e53-a078-4fe1-9a97-1dc890974721" xsi:nil="true"/>
    <na442cf9b07645d39bff0c316c917a88 xmlns="b9043e53-a078-4fe1-9a97-1dc890974721">
      <Terms xmlns="http://schemas.microsoft.com/office/infopath/2007/PartnerControls"/>
    </na442cf9b07645d39bff0c316c917a88>
    <Published xmlns="b9043e53-a078-4fe1-9a97-1dc890974721">false</Published>
    <Level xmlns="b9043e53-a078-4fe1-9a97-1dc890974721" xsi:nil="true"/>
    <Availability xmlns="b9043e53-a078-4fe1-9a97-1dc890974721" xsi:nil="true"/>
    <_ExtendedDescription xmlns="http://schemas.microsoft.com/sharepoint/v3">Our paper will examine the last decade of frequency, premium and profitability trends for CTP schemes in Australia. We will explore the drivers of trends including: - Advancements in road safety over time - Scheme reforms and legislative change - Shifts in community behaviours and expectations, such as changing mobility patterns during and after COVID and increased recognition of psychological injuries - The role of regulator and societal expectations regarding profit From this analysis we will summarise the lessons learned and the implications for the future sustainability of CTP schemes given some of the changes ahead, such as. micromobility trends, new vehicle technologies and applications of AI.</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Injury and Disability Schemes Seminar</TermName>
          <TermId xmlns="http://schemas.microsoft.com/office/infopath/2007/PartnerControls">ab110189-a7f0-4e28-a459-50d83a5b53b2</TermId>
        </TermInfo>
      </Terms>
    </c245b723492e46feb8c242c474f81c06>
    <lbd57a3197f24a75a016012f8260598a xmlns="b9043e53-a078-4fe1-9a97-1dc890974721">
      <Terms xmlns="http://schemas.microsoft.com/office/infopath/2007/PartnerControl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Major Events</TermName>
          <TermId xmlns="http://schemas.microsoft.com/office/infopath/2007/PartnerControls">741f9fd0-c1f0-4e98-ad79-70afc16eedf5</TermId>
        </TermInfo>
      </Terms>
    </g6881e4ce23a4b13a21acda1c762ef3b>
    <TaxCatchAllLabel xmlns="b9043e53-a078-4fe1-9a97-1dc890974721" xsi:nil="true"/>
    <_dlc_DocIdPersistId xmlns="7c09f450-3099-4ab0-9797-308ed8a26daf"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2025-11-16T13:00:00+00:00</Created-Date>
    <wic_System_Copyright xmlns="http://schemas.microsoft.com/sharepoint/v3/fields" xsi:nil="true"/>
    <new-release-expiry xmlns="b9043e53-a078-4fe1-9a97-1dc890974721" xsi:nil="true"/>
  </documentManagement>
</p:properties>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1C5BB3B-F372-43FF-9698-4AAF69CFC0DE}">
  <ds:schemaRefs>
    <ds:schemaRef ds:uri="http://schemas.microsoft.com/sharepoint/v3/contenttype/forms"/>
  </ds:schemaRefs>
</ds:datastoreItem>
</file>

<file path=customXml/itemProps2.xml><?xml version="1.0" encoding="utf-8"?>
<ds:datastoreItem xmlns:ds="http://schemas.openxmlformats.org/officeDocument/2006/customXml" ds:itemID="{E3DCB0EC-36CC-4000-8244-9B893F0A7A9B}"/>
</file>

<file path=customXml/itemProps3.xml><?xml version="1.0" encoding="utf-8"?>
<ds:datastoreItem xmlns:ds="http://schemas.openxmlformats.org/officeDocument/2006/customXml" ds:itemID="{23A7F36D-13F6-4DF0-A1FA-99BF5BE8352E}">
  <ds:schemaRefs>
    <ds:schemaRef ds:uri="http://schemas.microsoft.com/office/2006/documentManagement/types"/>
    <ds:schemaRef ds:uri="http://purl.org/dc/elements/1.1/"/>
    <ds:schemaRef ds:uri="http://purl.org/dc/terms/"/>
    <ds:schemaRef ds:uri="http://purl.org/dc/dcmitype/"/>
    <ds:schemaRef ds:uri="3138fe39-45e2-4243-b4f0-a56ce41f1c6e"/>
    <ds:schemaRef ds:uri="7e948e1f-1c1f-44ca-b8c3-272baaf9988d"/>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7D236874-34CB-4580-B30E-937B62D90D56}"/>
</file>

<file path=customXml/itemProps5.xml><?xml version="1.0" encoding="utf-8"?>
<ds:datastoreItem xmlns:ds="http://schemas.openxmlformats.org/officeDocument/2006/customXml" ds:itemID="{13EDA072-E8C0-4BCA-BFD7-8EEDFF681A28}"/>
</file>

<file path=docProps/app.xml><?xml version="1.0" encoding="utf-8"?>
<Properties xmlns="http://schemas.openxmlformats.org/officeDocument/2006/extended-properties" xmlns:vt="http://schemas.openxmlformats.org/officeDocument/2006/docPropsVTypes">
  <Template/>
  <TotalTime>2375</TotalTime>
  <Words>776</Words>
  <Application>Microsoft Office PowerPoint</Application>
  <PresentationFormat>Widescreen</PresentationFormat>
  <Paragraphs>137</Paragraphs>
  <Slides>19</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Links</vt:lpstr>
      </vt:variant>
      <vt:variant>
        <vt:i4>5</vt:i4>
      </vt:variant>
      <vt:variant>
        <vt:lpstr>Slide Titles</vt:lpstr>
      </vt:variant>
      <vt:variant>
        <vt:i4>19</vt:i4>
      </vt:variant>
    </vt:vector>
  </HeadingPairs>
  <TitlesOfParts>
    <vt:vector size="30" baseType="lpstr">
      <vt:lpstr>ABC Oracle</vt:lpstr>
      <vt:lpstr>ABC Oracle Medium</vt:lpstr>
      <vt:lpstr>Arial</vt:lpstr>
      <vt:lpstr>Calibri</vt:lpstr>
      <vt:lpstr>Calibri Light</vt:lpstr>
      <vt:lpstr>Office Theme</vt:lpstr>
      <vt:lpstr>file:///\\Odin\data2025\Admin25\Conferences\IDSS%202025\CTP%20-%20The%20rearview%20mirror\Analysis\Industry_information.xlsx!Frequency!%5bIndustry_information.xlsx%5dFrequency%20Chart%2014</vt:lpstr>
      <vt:lpstr>file:///\\Odin\data2025\Admin25\Conferences\IDSS%202025\CTP%20-%20The%20rearview%20mirror\Analysis\Industry_information.xlsx!Frequency!%5bIndustry_information.xlsx%5dFrequency%20Chart%204</vt:lpstr>
      <vt:lpstr>file:///\\Odin\data2025\Admin25\Conferences\IDSS%202025\CTP%20-%20The%20rearview%20mirror\Analysis\Industry_information.xlsx!Premiums!%5bIndustry_information.xlsx%5dPremiums%20Chart%202</vt:lpstr>
      <vt:lpstr>file:///\\Odin\data2025\Admin25\Conferences\IDSS%202025\CTP%20-%20The%20rearview%20mirror\Analysis\Industry_information.xlsx!Premiums!%5bIndustry_information.xlsx%5dPremiums%20Chart%2018</vt:lpstr>
      <vt:lpstr>file:///\\Odin\data2025\Admin25\Conferences\IDSS%202025\CTP%20-%20The%20rearview%20mirror\Analysis\Annual%20reports%20info\PnL_History.xlsx!National!%5bPnL_History.xlsx%5dNational%20Chart%202</vt:lpstr>
      <vt:lpstr>CTP: Beyond the Rearview Mirror</vt:lpstr>
      <vt:lpstr>What has the last decade seen? </vt:lpstr>
      <vt:lpstr>Summary of scheme/legislative changes over the last decade</vt:lpstr>
      <vt:lpstr>Frequency trends</vt:lpstr>
      <vt:lpstr>National frequency trends</vt:lpstr>
      <vt:lpstr>Frequency vs road crashes and fatalities</vt:lpstr>
      <vt:lpstr>Premium trends</vt:lpstr>
      <vt:lpstr>National premium trends</vt:lpstr>
      <vt:lpstr>Premium vs frequency</vt:lpstr>
      <vt:lpstr>Profitability</vt:lpstr>
      <vt:lpstr>Profitability – public vs private schemes</vt:lpstr>
      <vt:lpstr>Thoughts for future sustainability</vt:lpstr>
      <vt:lpstr>Our criteria for sustainability</vt:lpstr>
      <vt:lpstr>Criteria 1: Consumer premiums are affordable and equitable </vt:lpstr>
      <vt:lpstr>Criteria 2: Scheme design and claims management encourages recovery and outcomes  </vt:lpstr>
      <vt:lpstr>Criteria 3: Schemes meet ’capital provider’ expectations</vt:lpstr>
      <vt:lpstr>Conclusions</vt:lpstr>
      <vt:lpstr>Conclusions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IDSS 2025: CTP: Beyond the Rearview mirror</dc:title>
  <dc:creator>Timina Liu and Estelle Pearson</dc:creator>
  <cp:lastModifiedBy>Timina Liu</cp:lastModifiedBy>
  <cp:revision>78</cp:revision>
  <dcterms:created xsi:type="dcterms:W3CDTF">2023-05-24T00:01:03Z</dcterms:created>
  <dcterms:modified xsi:type="dcterms:W3CDTF">2025-11-14T05:51:18Z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0x0101005B474B5874136940B1FCFFA385B6F80C00B91DFC3462D36342B5E9C63B1B6AF453</vt:lpwstr>
  </property>
  <property fmtid="{D5CDD505-2E9C-101B-9397-08002B2CF9AE}" pid="3" name="MediaServiceImageTags">
    <vt:lpwstr/>
  </property>
  <property fmtid="{D5CDD505-2E9C-101B-9397-08002B2CF9AE}" pid="4" name="_dlc_DocIdItemGuid">
    <vt:lpwstr>ff7188ae-ab31-4dbc-a656-ee09414114a2</vt:lpwstr>
  </property>
  <property fmtid="{D5CDD505-2E9C-101B-9397-08002B2CF9AE}" pid="5" name="Prototype_Education_Programs">
    <vt:lpwstr/>
  </property>
  <property fmtid="{D5CDD505-2E9C-101B-9397-08002B2CF9AE}" pid="6" name="Prototype_CPD_Activity_Format">
    <vt:lpwstr>33;#Presentation Slides|d40094d7-41bb-4670-ae67-14554674b2a3</vt:lpwstr>
  </property>
  <property fmtid="{D5CDD505-2E9C-101B-9397-08002B2CF9AE}" pid="7" name="Prototype_Practice_Area">
    <vt:lpwstr/>
  </property>
  <property fmtid="{D5CDD505-2E9C-101B-9397-08002B2CF9AE}" pid="8" name="Prototype_Content_Types">
    <vt:lpwstr>29;#Presentation slides|82514a72-d478-4557-818e-561b0f30fbaf</vt:lpwstr>
  </property>
  <property fmtid="{D5CDD505-2E9C-101B-9397-08002B2CF9AE}" pid="9" name="Prototype_Tags">
    <vt:lpwstr>40;#Past Event|81820cd3-45f0-44e5-97c3-ef5505ffe26e;#158;#Injury and Disability Schemes Seminar|ab110189-a7f0-4e28-a459-50d83a5b53b2</vt:lpwstr>
  </property>
  <property fmtid="{D5CDD505-2E9C-101B-9397-08002B2CF9AE}" pid="10" name="lcf76f155ced4ddcb4097134ff3c332f">
    <vt:lpwstr/>
  </property>
  <property fmtid="{D5CDD505-2E9C-101B-9397-08002B2CF9AE}" pid="11" name="Prototype_Event_Types">
    <vt:lpwstr>38;#Major Events|741f9fd0-c1f0-4e98-ad79-70afc16eedf5</vt:lpwstr>
  </property>
</Properties>
</file>