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Layouts/slideLayout15.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diagrams/drawing1.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2.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Metadata/LabelInfo.xml" ContentType="application/vnd.ms-office.classificationlabel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41"/>
  </p:notesMasterIdLst>
  <p:sldIdLst>
    <p:sldId id="275" r:id="rId6"/>
    <p:sldId id="398" r:id="rId7"/>
    <p:sldId id="373" r:id="rId8"/>
    <p:sldId id="301" r:id="rId9"/>
    <p:sldId id="294" r:id="rId10"/>
    <p:sldId id="395" r:id="rId11"/>
    <p:sldId id="396" r:id="rId12"/>
    <p:sldId id="394" r:id="rId13"/>
    <p:sldId id="399" r:id="rId14"/>
    <p:sldId id="400" r:id="rId15"/>
    <p:sldId id="402" r:id="rId16"/>
    <p:sldId id="401" r:id="rId17"/>
    <p:sldId id="407" r:id="rId18"/>
    <p:sldId id="378" r:id="rId19"/>
    <p:sldId id="377" r:id="rId20"/>
    <p:sldId id="295" r:id="rId21"/>
    <p:sldId id="382" r:id="rId22"/>
    <p:sldId id="383" r:id="rId23"/>
    <p:sldId id="282" r:id="rId24"/>
    <p:sldId id="259" r:id="rId25"/>
    <p:sldId id="384" r:id="rId26"/>
    <p:sldId id="385" r:id="rId27"/>
    <p:sldId id="281" r:id="rId28"/>
    <p:sldId id="283" r:id="rId29"/>
    <p:sldId id="388" r:id="rId30"/>
    <p:sldId id="389" r:id="rId31"/>
    <p:sldId id="390" r:id="rId32"/>
    <p:sldId id="286" r:id="rId33"/>
    <p:sldId id="267" r:id="rId34"/>
    <p:sldId id="288" r:id="rId35"/>
    <p:sldId id="287" r:id="rId36"/>
    <p:sldId id="408" r:id="rId37"/>
    <p:sldId id="279" r:id="rId38"/>
    <p:sldId id="273" r:id="rId39"/>
    <p:sldId id="391" r:id="rId4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A55539-2B37-4CEF-9857-B60EB75A69D7}">
          <p14:sldIdLst>
            <p14:sldId id="275"/>
          </p14:sldIdLst>
        </p14:section>
        <p14:section name="Untitled Section" id="{4993F6C7-E9C4-4E96-AA86-07C2C7AF51D2}">
          <p14:sldIdLst>
            <p14:sldId id="398"/>
            <p14:sldId id="373"/>
            <p14:sldId id="301"/>
            <p14:sldId id="294"/>
            <p14:sldId id="395"/>
            <p14:sldId id="396"/>
            <p14:sldId id="394"/>
            <p14:sldId id="399"/>
            <p14:sldId id="400"/>
            <p14:sldId id="402"/>
            <p14:sldId id="401"/>
            <p14:sldId id="407"/>
            <p14:sldId id="378"/>
            <p14:sldId id="377"/>
            <p14:sldId id="295"/>
            <p14:sldId id="382"/>
            <p14:sldId id="383"/>
            <p14:sldId id="282"/>
            <p14:sldId id="259"/>
            <p14:sldId id="384"/>
            <p14:sldId id="385"/>
            <p14:sldId id="281"/>
            <p14:sldId id="283"/>
            <p14:sldId id="388"/>
            <p14:sldId id="389"/>
            <p14:sldId id="390"/>
            <p14:sldId id="286"/>
            <p14:sldId id="267"/>
            <p14:sldId id="288"/>
            <p14:sldId id="287"/>
            <p14:sldId id="408"/>
            <p14:sldId id="279"/>
            <p14:sldId id="273"/>
            <p14:sldId id="3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58838" autoAdjust="0"/>
  </p:normalViewPr>
  <p:slideViewPr>
    <p:cSldViewPr snapToGrid="0">
      <p:cViewPr varScale="1">
        <p:scale>
          <a:sx n="65" d="100"/>
          <a:sy n="65" d="100"/>
        </p:scale>
        <p:origin x="179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32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openxmlformats.org/officeDocument/2006/relationships/customXml" Target="../customXml/item5.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ustomXml" Target="../customXml/item4.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75CA1-F4B4-4118-8CD5-F4E9C3B63F65}" type="doc">
      <dgm:prSet loTypeId="urn:microsoft.com/office/officeart/2017/3/layout/DropPinTimeline" loCatId="process" qsTypeId="urn:microsoft.com/office/officeart/2005/8/quickstyle/simple1" qsCatId="simple" csTypeId="urn:microsoft.com/office/officeart/2005/8/colors/colorful4" csCatId="colorful" phldr="1"/>
      <dgm:spPr/>
      <dgm:t>
        <a:bodyPr/>
        <a:lstStyle/>
        <a:p>
          <a:endParaRPr lang="en-US"/>
        </a:p>
      </dgm:t>
    </dgm:pt>
    <dgm:pt modelId="{508EED12-2B0E-483F-A710-7EAA11B9B06B}">
      <dgm:prSet/>
      <dgm:spPr/>
      <dgm:t>
        <a:bodyPr/>
        <a:lstStyle/>
        <a:p>
          <a:pPr>
            <a:defRPr b="1"/>
          </a:pPr>
          <a:r>
            <a:rPr lang="en-US" dirty="0"/>
            <a:t>2000s</a:t>
          </a:r>
        </a:p>
      </dgm:t>
    </dgm:pt>
    <dgm:pt modelId="{2360AC6F-67F3-417D-B61B-04155B80144E}" type="parTrans" cxnId="{6E6CC784-5B7E-4411-A036-FEAA1AD369AE}">
      <dgm:prSet/>
      <dgm:spPr/>
      <dgm:t>
        <a:bodyPr/>
        <a:lstStyle/>
        <a:p>
          <a:endParaRPr lang="en-US"/>
        </a:p>
      </dgm:t>
    </dgm:pt>
    <dgm:pt modelId="{55008D3F-711D-4F72-ABD1-C3DB02359439}" type="sibTrans" cxnId="{6E6CC784-5B7E-4411-A036-FEAA1AD369AE}">
      <dgm:prSet/>
      <dgm:spPr/>
      <dgm:t>
        <a:bodyPr/>
        <a:lstStyle/>
        <a:p>
          <a:endParaRPr lang="en-US"/>
        </a:p>
      </dgm:t>
    </dgm:pt>
    <dgm:pt modelId="{CD6FB0D9-071F-4131-A0C6-CF92F7E6FA5F}">
      <dgm:prSet/>
      <dgm:spPr/>
      <dgm:t>
        <a:bodyPr/>
        <a:lstStyle/>
        <a:p>
          <a:r>
            <a:rPr lang="en-US" dirty="0"/>
            <a:t>Need for change</a:t>
          </a:r>
        </a:p>
      </dgm:t>
    </dgm:pt>
    <dgm:pt modelId="{70F10E71-C9EC-47F9-82B1-96BE765DAA4F}" type="parTrans" cxnId="{9F09C1DC-966A-4491-9CED-E6B1D78DCBCF}">
      <dgm:prSet/>
      <dgm:spPr/>
      <dgm:t>
        <a:bodyPr/>
        <a:lstStyle/>
        <a:p>
          <a:endParaRPr lang="en-US"/>
        </a:p>
      </dgm:t>
    </dgm:pt>
    <dgm:pt modelId="{1AB55257-44A1-465B-AE27-3A70582EE9C2}" type="sibTrans" cxnId="{9F09C1DC-966A-4491-9CED-E6B1D78DCBCF}">
      <dgm:prSet/>
      <dgm:spPr/>
      <dgm:t>
        <a:bodyPr/>
        <a:lstStyle/>
        <a:p>
          <a:endParaRPr lang="en-US"/>
        </a:p>
      </dgm:t>
    </dgm:pt>
    <dgm:pt modelId="{1880AACD-484E-4242-8327-271EC93AECD8}">
      <dgm:prSet/>
      <dgm:spPr/>
      <dgm:t>
        <a:bodyPr/>
        <a:lstStyle/>
        <a:p>
          <a:pPr>
            <a:defRPr b="1"/>
          </a:pPr>
          <a:r>
            <a:rPr lang="en-US" dirty="0"/>
            <a:t>2011</a:t>
          </a:r>
        </a:p>
      </dgm:t>
    </dgm:pt>
    <dgm:pt modelId="{B434C702-ECE5-4D1B-A4D4-6398AB0B5396}" type="parTrans" cxnId="{CC948E2D-D136-4E1C-BBBF-2F1F77D79ABC}">
      <dgm:prSet/>
      <dgm:spPr/>
      <dgm:t>
        <a:bodyPr/>
        <a:lstStyle/>
        <a:p>
          <a:endParaRPr lang="en-US"/>
        </a:p>
      </dgm:t>
    </dgm:pt>
    <dgm:pt modelId="{B0F35F1C-885F-4E20-A93C-A8FB457EF6D5}" type="sibTrans" cxnId="{CC948E2D-D136-4E1C-BBBF-2F1F77D79ABC}">
      <dgm:prSet/>
      <dgm:spPr/>
      <dgm:t>
        <a:bodyPr/>
        <a:lstStyle/>
        <a:p>
          <a:endParaRPr lang="en-US"/>
        </a:p>
      </dgm:t>
    </dgm:pt>
    <dgm:pt modelId="{824A5D37-B3A5-4765-8170-724D0C869BE5}">
      <dgm:prSet/>
      <dgm:spPr/>
      <dgm:t>
        <a:bodyPr/>
        <a:lstStyle/>
        <a:p>
          <a:r>
            <a:rPr lang="en-US" dirty="0"/>
            <a:t>Productivity commission inquiry</a:t>
          </a:r>
        </a:p>
      </dgm:t>
    </dgm:pt>
    <dgm:pt modelId="{79384AF0-DE63-4DFC-BFE3-7B50B8C1C54F}" type="parTrans" cxnId="{C157EA18-FF63-4A00-8C34-9C0EDA648758}">
      <dgm:prSet/>
      <dgm:spPr/>
      <dgm:t>
        <a:bodyPr/>
        <a:lstStyle/>
        <a:p>
          <a:endParaRPr lang="en-US"/>
        </a:p>
      </dgm:t>
    </dgm:pt>
    <dgm:pt modelId="{FD43203D-DAB8-4D33-BB82-3552A042BC5E}" type="sibTrans" cxnId="{C157EA18-FF63-4A00-8C34-9C0EDA648758}">
      <dgm:prSet/>
      <dgm:spPr/>
      <dgm:t>
        <a:bodyPr/>
        <a:lstStyle/>
        <a:p>
          <a:endParaRPr lang="en-US"/>
        </a:p>
      </dgm:t>
    </dgm:pt>
    <dgm:pt modelId="{D7016921-D700-4188-8B25-3B8BB6C9535D}">
      <dgm:prSet/>
      <dgm:spPr/>
      <dgm:t>
        <a:bodyPr/>
        <a:lstStyle/>
        <a:p>
          <a:pPr>
            <a:defRPr b="1"/>
          </a:pPr>
          <a:r>
            <a:rPr lang="en-US" dirty="0"/>
            <a:t>2013</a:t>
          </a:r>
        </a:p>
      </dgm:t>
    </dgm:pt>
    <dgm:pt modelId="{5AC9CBDE-08F9-487E-857C-E7F7020D2451}" type="parTrans" cxnId="{5F17A190-12F0-4753-932F-1275F714976F}">
      <dgm:prSet/>
      <dgm:spPr/>
      <dgm:t>
        <a:bodyPr/>
        <a:lstStyle/>
        <a:p>
          <a:endParaRPr lang="en-US"/>
        </a:p>
      </dgm:t>
    </dgm:pt>
    <dgm:pt modelId="{4567F85B-95AD-4F4C-8F6D-67466852E8BE}" type="sibTrans" cxnId="{5F17A190-12F0-4753-932F-1275F714976F}">
      <dgm:prSet/>
      <dgm:spPr/>
      <dgm:t>
        <a:bodyPr/>
        <a:lstStyle/>
        <a:p>
          <a:endParaRPr lang="en-US"/>
        </a:p>
      </dgm:t>
    </dgm:pt>
    <dgm:pt modelId="{880E31E1-9410-43D3-B213-5C17C304AAAD}">
      <dgm:prSet/>
      <dgm:spPr/>
      <dgm:t>
        <a:bodyPr/>
        <a:lstStyle/>
        <a:p>
          <a:r>
            <a:rPr lang="en-US" dirty="0"/>
            <a:t>NDIS Act &amp; trial sites</a:t>
          </a:r>
        </a:p>
      </dgm:t>
    </dgm:pt>
    <dgm:pt modelId="{FA72BDC5-3760-4567-8255-BE984FBDBCF3}" type="parTrans" cxnId="{4E53D187-51E1-4A55-9F8B-FC0B65071835}">
      <dgm:prSet/>
      <dgm:spPr/>
      <dgm:t>
        <a:bodyPr/>
        <a:lstStyle/>
        <a:p>
          <a:endParaRPr lang="en-US"/>
        </a:p>
      </dgm:t>
    </dgm:pt>
    <dgm:pt modelId="{7CDB9CE0-F47E-46AE-B375-836F0E67EC0F}" type="sibTrans" cxnId="{4E53D187-51E1-4A55-9F8B-FC0B65071835}">
      <dgm:prSet/>
      <dgm:spPr/>
      <dgm:t>
        <a:bodyPr/>
        <a:lstStyle/>
        <a:p>
          <a:endParaRPr lang="en-US"/>
        </a:p>
      </dgm:t>
    </dgm:pt>
    <dgm:pt modelId="{E4D3BF39-D614-4A0F-9213-E0C98292037E}">
      <dgm:prSet/>
      <dgm:spPr/>
      <dgm:t>
        <a:bodyPr/>
        <a:lstStyle/>
        <a:p>
          <a:pPr>
            <a:defRPr b="1"/>
          </a:pPr>
          <a:r>
            <a:rPr lang="en-US" dirty="0"/>
            <a:t>2014–2017</a:t>
          </a:r>
        </a:p>
      </dgm:t>
    </dgm:pt>
    <dgm:pt modelId="{D702669F-566C-4BBF-8284-E56D10542C4C}" type="parTrans" cxnId="{17B126D8-88C6-41DE-92A1-B5C2CC9FBBFD}">
      <dgm:prSet/>
      <dgm:spPr/>
      <dgm:t>
        <a:bodyPr/>
        <a:lstStyle/>
        <a:p>
          <a:endParaRPr lang="en-US"/>
        </a:p>
      </dgm:t>
    </dgm:pt>
    <dgm:pt modelId="{2A4916BA-06DA-4886-A147-2B883CF35859}" type="sibTrans" cxnId="{17B126D8-88C6-41DE-92A1-B5C2CC9FBBFD}">
      <dgm:prSet/>
      <dgm:spPr/>
      <dgm:t>
        <a:bodyPr/>
        <a:lstStyle/>
        <a:p>
          <a:endParaRPr lang="en-US"/>
        </a:p>
      </dgm:t>
    </dgm:pt>
    <dgm:pt modelId="{A9916BD8-5AFC-4C99-9892-02C7F52E164A}">
      <dgm:prSet/>
      <dgm:spPr/>
      <dgm:t>
        <a:bodyPr/>
        <a:lstStyle/>
        <a:p>
          <a:r>
            <a:rPr lang="en-US" dirty="0"/>
            <a:t>CTP &amp; NIIS Schemes </a:t>
          </a:r>
        </a:p>
      </dgm:t>
    </dgm:pt>
    <dgm:pt modelId="{40B67B5D-7A18-40B3-A17B-9EEE91260700}" type="parTrans" cxnId="{B857C8A5-2E5B-404F-A6DE-D39D1B3D64E7}">
      <dgm:prSet/>
      <dgm:spPr/>
      <dgm:t>
        <a:bodyPr/>
        <a:lstStyle/>
        <a:p>
          <a:endParaRPr lang="en-US"/>
        </a:p>
      </dgm:t>
    </dgm:pt>
    <dgm:pt modelId="{551B577F-1959-4CA4-8005-71BC145C17C1}" type="sibTrans" cxnId="{B857C8A5-2E5B-404F-A6DE-D39D1B3D64E7}">
      <dgm:prSet/>
      <dgm:spPr/>
      <dgm:t>
        <a:bodyPr/>
        <a:lstStyle/>
        <a:p>
          <a:endParaRPr lang="en-US"/>
        </a:p>
      </dgm:t>
    </dgm:pt>
    <dgm:pt modelId="{2F1EEB21-6C14-4847-A66F-EE3343AFE68E}">
      <dgm:prSet/>
      <dgm:spPr/>
      <dgm:t>
        <a:bodyPr/>
        <a:lstStyle/>
        <a:p>
          <a:pPr>
            <a:defRPr b="1"/>
          </a:pPr>
          <a:r>
            <a:rPr lang="en-US" dirty="0"/>
            <a:t>2019</a:t>
          </a:r>
        </a:p>
      </dgm:t>
    </dgm:pt>
    <dgm:pt modelId="{ECCB87AD-67E1-41EC-9990-19D89298D3DC}" type="parTrans" cxnId="{512901AD-6F7F-4E52-B5DD-73518DF65B08}">
      <dgm:prSet/>
      <dgm:spPr/>
      <dgm:t>
        <a:bodyPr/>
        <a:lstStyle/>
        <a:p>
          <a:endParaRPr lang="en-US"/>
        </a:p>
      </dgm:t>
    </dgm:pt>
    <dgm:pt modelId="{65237950-03D7-4EC0-9B7D-82EBE8D8B1A6}" type="sibTrans" cxnId="{512901AD-6F7F-4E52-B5DD-73518DF65B08}">
      <dgm:prSet/>
      <dgm:spPr/>
      <dgm:t>
        <a:bodyPr/>
        <a:lstStyle/>
        <a:p>
          <a:endParaRPr lang="en-US"/>
        </a:p>
      </dgm:t>
    </dgm:pt>
    <dgm:pt modelId="{ADCDE80C-F5BC-478E-98C8-8F22CFB3E5EE}">
      <dgm:prSet/>
      <dgm:spPr/>
      <dgm:t>
        <a:bodyPr/>
        <a:lstStyle/>
        <a:p>
          <a:r>
            <a:rPr lang="en-US" dirty="0"/>
            <a:t>NDIS full roll out</a:t>
          </a:r>
        </a:p>
      </dgm:t>
    </dgm:pt>
    <dgm:pt modelId="{A85219BC-B785-4F62-9FE5-4982AA89C43C}" type="parTrans" cxnId="{B5C2D5B9-B75D-4209-B90C-67FD8C50F598}">
      <dgm:prSet/>
      <dgm:spPr/>
      <dgm:t>
        <a:bodyPr/>
        <a:lstStyle/>
        <a:p>
          <a:endParaRPr lang="en-US"/>
        </a:p>
      </dgm:t>
    </dgm:pt>
    <dgm:pt modelId="{92A438E5-A12A-413A-8CF2-C57096C73903}" type="sibTrans" cxnId="{B5C2D5B9-B75D-4209-B90C-67FD8C50F598}">
      <dgm:prSet/>
      <dgm:spPr/>
      <dgm:t>
        <a:bodyPr/>
        <a:lstStyle/>
        <a:p>
          <a:endParaRPr lang="en-US"/>
        </a:p>
      </dgm:t>
    </dgm:pt>
    <dgm:pt modelId="{88E3ED41-2F40-40EA-BBE5-CDE204270AD3}">
      <dgm:prSet/>
      <dgm:spPr/>
      <dgm:t>
        <a:bodyPr/>
        <a:lstStyle/>
        <a:p>
          <a:pPr>
            <a:defRPr b="1"/>
          </a:pPr>
          <a:r>
            <a:rPr lang="en-US" dirty="0"/>
            <a:t>2023</a:t>
          </a:r>
        </a:p>
      </dgm:t>
    </dgm:pt>
    <dgm:pt modelId="{05DA618C-03FF-41F7-9EFF-17D56C755B1C}" type="parTrans" cxnId="{DBCD9A50-A089-400D-95BE-DB458522D5C3}">
      <dgm:prSet/>
      <dgm:spPr/>
      <dgm:t>
        <a:bodyPr/>
        <a:lstStyle/>
        <a:p>
          <a:endParaRPr lang="en-US"/>
        </a:p>
      </dgm:t>
    </dgm:pt>
    <dgm:pt modelId="{59DE139A-57DA-43B0-A334-43D6B1FE13FF}" type="sibTrans" cxnId="{DBCD9A50-A089-400D-95BE-DB458522D5C3}">
      <dgm:prSet/>
      <dgm:spPr/>
      <dgm:t>
        <a:bodyPr/>
        <a:lstStyle/>
        <a:p>
          <a:endParaRPr lang="en-US"/>
        </a:p>
      </dgm:t>
    </dgm:pt>
    <dgm:pt modelId="{DE25B9E0-80A1-4D29-BA47-B41BCBED2C60}">
      <dgm:prSet/>
      <dgm:spPr/>
      <dgm:t>
        <a:bodyPr/>
        <a:lstStyle/>
        <a:p>
          <a:r>
            <a:rPr lang="en-US" dirty="0"/>
            <a:t>Disability Royal Commission</a:t>
          </a:r>
        </a:p>
      </dgm:t>
    </dgm:pt>
    <dgm:pt modelId="{028B9B6F-3BC0-4199-A905-A76BBF7DBCBE}" type="parTrans" cxnId="{D2581024-E59F-4129-AA21-0865354C6ADF}">
      <dgm:prSet/>
      <dgm:spPr/>
      <dgm:t>
        <a:bodyPr/>
        <a:lstStyle/>
        <a:p>
          <a:endParaRPr lang="en-US"/>
        </a:p>
      </dgm:t>
    </dgm:pt>
    <dgm:pt modelId="{8B065FB2-10B5-4DBF-9BE3-04A525E97A89}" type="sibTrans" cxnId="{D2581024-E59F-4129-AA21-0865354C6ADF}">
      <dgm:prSet/>
      <dgm:spPr/>
      <dgm:t>
        <a:bodyPr/>
        <a:lstStyle/>
        <a:p>
          <a:endParaRPr lang="en-US"/>
        </a:p>
      </dgm:t>
    </dgm:pt>
    <dgm:pt modelId="{78C958FE-0325-4D03-BD25-0B170505AA4F}" type="pres">
      <dgm:prSet presAssocID="{D9975CA1-F4B4-4118-8CD5-F4E9C3B63F65}" presName="root" presStyleCnt="0">
        <dgm:presLayoutVars>
          <dgm:chMax/>
          <dgm:chPref/>
          <dgm:animLvl val="lvl"/>
        </dgm:presLayoutVars>
      </dgm:prSet>
      <dgm:spPr/>
    </dgm:pt>
    <dgm:pt modelId="{F2F5F40A-A520-4C9D-BB56-DFF233B2B84F}" type="pres">
      <dgm:prSet presAssocID="{D9975CA1-F4B4-4118-8CD5-F4E9C3B63F65}" presName="divider" presStyleLbl="fgAcc1" presStyleIdx="0" presStyleCnt="7"/>
      <dgm:spPr>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gm:spPr>
    </dgm:pt>
    <dgm:pt modelId="{462489CA-0A42-47E8-87E1-8A081B95E3A5}" type="pres">
      <dgm:prSet presAssocID="{D9975CA1-F4B4-4118-8CD5-F4E9C3B63F65}" presName="nodes" presStyleCnt="0">
        <dgm:presLayoutVars>
          <dgm:chMax/>
          <dgm:chPref/>
          <dgm:animLvl val="lvl"/>
        </dgm:presLayoutVars>
      </dgm:prSet>
      <dgm:spPr/>
    </dgm:pt>
    <dgm:pt modelId="{CF739C1E-610B-4EA2-BDC3-FD39EF8AF686}" type="pres">
      <dgm:prSet presAssocID="{508EED12-2B0E-483F-A710-7EAA11B9B06B}" presName="composite" presStyleCnt="0"/>
      <dgm:spPr/>
    </dgm:pt>
    <dgm:pt modelId="{DC1739D4-FA9E-45C7-9701-A06457850F31}" type="pres">
      <dgm:prSet presAssocID="{508EED12-2B0E-483F-A710-7EAA11B9B06B}" presName="ConnectorPoint" presStyleLbl="lnNode1" presStyleIdx="0" presStyleCnt="6"/>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CF99E4E-5F62-48BA-BACF-DE45D1678E2D}" type="pres">
      <dgm:prSet presAssocID="{508EED12-2B0E-483F-A710-7EAA11B9B06B}" presName="DropPinPlaceHolder" presStyleCnt="0"/>
      <dgm:spPr/>
    </dgm:pt>
    <dgm:pt modelId="{519BD5EA-EAAA-4A0D-9F5A-AA5034EEB395}" type="pres">
      <dgm:prSet presAssocID="{508EED12-2B0E-483F-A710-7EAA11B9B06B}" presName="DropPin" presStyleLbl="alignNode1" presStyleIdx="0" presStyleCnt="6"/>
      <dgm:spPr/>
    </dgm:pt>
    <dgm:pt modelId="{1D01F11A-CF89-4864-95EF-BFBE0558214C}" type="pres">
      <dgm:prSet presAssocID="{508EED12-2B0E-483F-A710-7EAA11B9B06B}" presName="Ellipse" presStyleLbl="fgAcc1" presStyleIdx="1" presStyleCnt="7"/>
      <dgm:spPr>
        <a:solidFill>
          <a:schemeClr val="lt1">
            <a:alpha val="90000"/>
            <a:hueOff val="0"/>
            <a:satOff val="0"/>
            <a:lumOff val="0"/>
            <a:alphaOff val="0"/>
          </a:schemeClr>
        </a:solidFill>
        <a:ln w="19050" cap="flat" cmpd="sng" algn="ctr">
          <a:noFill/>
          <a:prstDash val="solid"/>
          <a:miter lim="800000"/>
        </a:ln>
        <a:effectLst/>
      </dgm:spPr>
    </dgm:pt>
    <dgm:pt modelId="{D61E2706-C33D-4871-80BB-9714B0809CA4}" type="pres">
      <dgm:prSet presAssocID="{508EED12-2B0E-483F-A710-7EAA11B9B06B}" presName="L2TextContainer" presStyleLbl="revTx" presStyleIdx="0" presStyleCnt="12">
        <dgm:presLayoutVars>
          <dgm:bulletEnabled val="1"/>
        </dgm:presLayoutVars>
      </dgm:prSet>
      <dgm:spPr/>
    </dgm:pt>
    <dgm:pt modelId="{D4523A75-B3FA-43A2-ACD9-8FB45B3D27D6}" type="pres">
      <dgm:prSet presAssocID="{508EED12-2B0E-483F-A710-7EAA11B9B06B}" presName="L1TextContainer" presStyleLbl="revTx" presStyleIdx="1" presStyleCnt="12">
        <dgm:presLayoutVars>
          <dgm:chMax val="1"/>
          <dgm:chPref val="1"/>
          <dgm:bulletEnabled val="1"/>
        </dgm:presLayoutVars>
      </dgm:prSet>
      <dgm:spPr/>
    </dgm:pt>
    <dgm:pt modelId="{8F0EB392-A5F8-4AC1-95AC-B3B50F0F84B9}" type="pres">
      <dgm:prSet presAssocID="{508EED12-2B0E-483F-A710-7EAA11B9B06B}" presName="ConnectLine" presStyleLbl="sibTrans1D1" presStyleIdx="0" presStyleCnt="6"/>
      <dgm:spPr>
        <a:noFill/>
        <a:ln w="12700" cap="flat" cmpd="sng" algn="ctr">
          <a:solidFill>
            <a:schemeClr val="accent4">
              <a:hueOff val="0"/>
              <a:satOff val="0"/>
              <a:lumOff val="0"/>
              <a:alphaOff val="0"/>
            </a:schemeClr>
          </a:solidFill>
          <a:prstDash val="dash"/>
          <a:miter lim="800000"/>
        </a:ln>
        <a:effectLst/>
      </dgm:spPr>
    </dgm:pt>
    <dgm:pt modelId="{F1B2DC1A-EA49-4ECD-A872-FD2F7A828118}" type="pres">
      <dgm:prSet presAssocID="{508EED12-2B0E-483F-A710-7EAA11B9B06B}" presName="EmptyPlaceHolder" presStyleCnt="0"/>
      <dgm:spPr/>
    </dgm:pt>
    <dgm:pt modelId="{EAD06EA8-0559-471A-9F1E-683398BF52DD}" type="pres">
      <dgm:prSet presAssocID="{55008D3F-711D-4F72-ABD1-C3DB02359439}" presName="spaceBetweenRectangles" presStyleCnt="0"/>
      <dgm:spPr/>
    </dgm:pt>
    <dgm:pt modelId="{C9B35281-6E14-41FC-9059-9CCF8B3C021D}" type="pres">
      <dgm:prSet presAssocID="{1880AACD-484E-4242-8327-271EC93AECD8}" presName="composite" presStyleCnt="0"/>
      <dgm:spPr/>
    </dgm:pt>
    <dgm:pt modelId="{BF0E022A-5799-45DB-B089-61A27A6817BB}" type="pres">
      <dgm:prSet presAssocID="{1880AACD-484E-4242-8327-271EC93AECD8}" presName="ConnectorPoint" presStyleLbl="lnNode1" presStyleIdx="1" presStyleCnt="6"/>
      <dgm:spPr>
        <a:solidFill>
          <a:schemeClr val="accent4">
            <a:hueOff val="1319987"/>
            <a:satOff val="-5840"/>
            <a:lumOff val="-981"/>
            <a:alphaOff val="0"/>
          </a:schemeClr>
        </a:solidFill>
        <a:ln w="6350" cap="flat" cmpd="sng" algn="ctr">
          <a:solidFill>
            <a:schemeClr val="lt1">
              <a:hueOff val="0"/>
              <a:satOff val="0"/>
              <a:lumOff val="0"/>
              <a:alphaOff val="0"/>
            </a:schemeClr>
          </a:solidFill>
          <a:prstDash val="solid"/>
          <a:miter lim="800000"/>
        </a:ln>
        <a:effectLst/>
      </dgm:spPr>
    </dgm:pt>
    <dgm:pt modelId="{E13D77FE-0FEC-46A7-95A1-E454C35EA57C}" type="pres">
      <dgm:prSet presAssocID="{1880AACD-484E-4242-8327-271EC93AECD8}" presName="DropPinPlaceHolder" presStyleCnt="0"/>
      <dgm:spPr/>
    </dgm:pt>
    <dgm:pt modelId="{FFD91BF6-461E-4F82-984D-96582D163E9D}" type="pres">
      <dgm:prSet presAssocID="{1880AACD-484E-4242-8327-271EC93AECD8}" presName="DropPin" presStyleLbl="alignNode1" presStyleIdx="1" presStyleCnt="6"/>
      <dgm:spPr/>
    </dgm:pt>
    <dgm:pt modelId="{6F262102-2012-4690-90A3-E32195585055}" type="pres">
      <dgm:prSet presAssocID="{1880AACD-484E-4242-8327-271EC93AECD8}" presName="Ellipse" presStyleLbl="fgAcc1" presStyleIdx="2" presStyleCnt="7"/>
      <dgm:spPr>
        <a:solidFill>
          <a:schemeClr val="lt1">
            <a:alpha val="90000"/>
            <a:hueOff val="0"/>
            <a:satOff val="0"/>
            <a:lumOff val="0"/>
            <a:alphaOff val="0"/>
          </a:schemeClr>
        </a:solidFill>
        <a:ln w="19050" cap="flat" cmpd="sng" algn="ctr">
          <a:noFill/>
          <a:prstDash val="solid"/>
          <a:miter lim="800000"/>
        </a:ln>
        <a:effectLst/>
      </dgm:spPr>
    </dgm:pt>
    <dgm:pt modelId="{09EF2972-4E53-48DC-8F2C-549FD08AD847}" type="pres">
      <dgm:prSet presAssocID="{1880AACD-484E-4242-8327-271EC93AECD8}" presName="L2TextContainer" presStyleLbl="revTx" presStyleIdx="2" presStyleCnt="12">
        <dgm:presLayoutVars>
          <dgm:bulletEnabled val="1"/>
        </dgm:presLayoutVars>
      </dgm:prSet>
      <dgm:spPr/>
    </dgm:pt>
    <dgm:pt modelId="{AC72B3D3-07F1-436D-8A92-561F117DBDCD}" type="pres">
      <dgm:prSet presAssocID="{1880AACD-484E-4242-8327-271EC93AECD8}" presName="L1TextContainer" presStyleLbl="revTx" presStyleIdx="3" presStyleCnt="12">
        <dgm:presLayoutVars>
          <dgm:chMax val="1"/>
          <dgm:chPref val="1"/>
          <dgm:bulletEnabled val="1"/>
        </dgm:presLayoutVars>
      </dgm:prSet>
      <dgm:spPr/>
    </dgm:pt>
    <dgm:pt modelId="{C2069D40-D91A-46BD-98CF-99A1613EF620}" type="pres">
      <dgm:prSet presAssocID="{1880AACD-484E-4242-8327-271EC93AECD8}" presName="ConnectLine" presStyleLbl="sibTrans1D1" presStyleIdx="1" presStyleCnt="6"/>
      <dgm:spPr>
        <a:noFill/>
        <a:ln w="12700" cap="flat" cmpd="sng" algn="ctr">
          <a:solidFill>
            <a:schemeClr val="accent4">
              <a:hueOff val="1319987"/>
              <a:satOff val="-5840"/>
              <a:lumOff val="-981"/>
              <a:alphaOff val="0"/>
            </a:schemeClr>
          </a:solidFill>
          <a:prstDash val="dash"/>
          <a:miter lim="800000"/>
        </a:ln>
        <a:effectLst/>
      </dgm:spPr>
    </dgm:pt>
    <dgm:pt modelId="{164A314C-8E61-47D3-84FA-C8575E1EBD62}" type="pres">
      <dgm:prSet presAssocID="{1880AACD-484E-4242-8327-271EC93AECD8}" presName="EmptyPlaceHolder" presStyleCnt="0"/>
      <dgm:spPr/>
    </dgm:pt>
    <dgm:pt modelId="{F4101704-8C50-4B0A-9B98-267476B323A0}" type="pres">
      <dgm:prSet presAssocID="{B0F35F1C-885F-4E20-A93C-A8FB457EF6D5}" presName="spaceBetweenRectangles" presStyleCnt="0"/>
      <dgm:spPr/>
    </dgm:pt>
    <dgm:pt modelId="{3A23418D-928F-49CA-B790-2D535D97F447}" type="pres">
      <dgm:prSet presAssocID="{D7016921-D700-4188-8B25-3B8BB6C9535D}" presName="composite" presStyleCnt="0"/>
      <dgm:spPr/>
    </dgm:pt>
    <dgm:pt modelId="{9F2261E6-98DD-495B-82AA-74C998AE00BE}" type="pres">
      <dgm:prSet presAssocID="{D7016921-D700-4188-8B25-3B8BB6C9535D}" presName="ConnectorPoint" presStyleLbl="lnNode1" presStyleIdx="2" presStyleCnt="6"/>
      <dgm:spPr>
        <a:solidFill>
          <a:schemeClr val="accent4">
            <a:hueOff val="2639975"/>
            <a:satOff val="-11681"/>
            <a:lumOff val="-1961"/>
            <a:alphaOff val="0"/>
          </a:schemeClr>
        </a:solidFill>
        <a:ln w="6350" cap="flat" cmpd="sng" algn="ctr">
          <a:solidFill>
            <a:schemeClr val="lt1">
              <a:hueOff val="0"/>
              <a:satOff val="0"/>
              <a:lumOff val="0"/>
              <a:alphaOff val="0"/>
            </a:schemeClr>
          </a:solidFill>
          <a:prstDash val="solid"/>
          <a:miter lim="800000"/>
        </a:ln>
        <a:effectLst/>
      </dgm:spPr>
    </dgm:pt>
    <dgm:pt modelId="{C119F4BB-B29B-4A1B-878A-F82F13697179}" type="pres">
      <dgm:prSet presAssocID="{D7016921-D700-4188-8B25-3B8BB6C9535D}" presName="DropPinPlaceHolder" presStyleCnt="0"/>
      <dgm:spPr/>
    </dgm:pt>
    <dgm:pt modelId="{5DEBA0C0-1D13-4F60-BC4F-14674EE2BE39}" type="pres">
      <dgm:prSet presAssocID="{D7016921-D700-4188-8B25-3B8BB6C9535D}" presName="DropPin" presStyleLbl="alignNode1" presStyleIdx="2" presStyleCnt="6"/>
      <dgm:spPr/>
    </dgm:pt>
    <dgm:pt modelId="{575060BF-9DBB-4DF5-84F7-194DE7CC0424}" type="pres">
      <dgm:prSet presAssocID="{D7016921-D700-4188-8B25-3B8BB6C9535D}" presName="Ellipse" presStyleLbl="fgAcc1" presStyleIdx="3" presStyleCnt="7"/>
      <dgm:spPr>
        <a:solidFill>
          <a:schemeClr val="lt1">
            <a:alpha val="90000"/>
            <a:hueOff val="0"/>
            <a:satOff val="0"/>
            <a:lumOff val="0"/>
            <a:alphaOff val="0"/>
          </a:schemeClr>
        </a:solidFill>
        <a:ln w="19050" cap="flat" cmpd="sng" algn="ctr">
          <a:noFill/>
          <a:prstDash val="solid"/>
          <a:miter lim="800000"/>
        </a:ln>
        <a:effectLst/>
      </dgm:spPr>
    </dgm:pt>
    <dgm:pt modelId="{2E2214CE-DF85-4A56-9B7C-1708EE2A2C6E}" type="pres">
      <dgm:prSet presAssocID="{D7016921-D700-4188-8B25-3B8BB6C9535D}" presName="L2TextContainer" presStyleLbl="revTx" presStyleIdx="4" presStyleCnt="12">
        <dgm:presLayoutVars>
          <dgm:bulletEnabled val="1"/>
        </dgm:presLayoutVars>
      </dgm:prSet>
      <dgm:spPr/>
    </dgm:pt>
    <dgm:pt modelId="{6BAD3FFC-2CF6-4AF6-921E-5177D00135C8}" type="pres">
      <dgm:prSet presAssocID="{D7016921-D700-4188-8B25-3B8BB6C9535D}" presName="L1TextContainer" presStyleLbl="revTx" presStyleIdx="5" presStyleCnt="12">
        <dgm:presLayoutVars>
          <dgm:chMax val="1"/>
          <dgm:chPref val="1"/>
          <dgm:bulletEnabled val="1"/>
        </dgm:presLayoutVars>
      </dgm:prSet>
      <dgm:spPr/>
    </dgm:pt>
    <dgm:pt modelId="{EB0F0D7D-E01E-48A7-883E-7DC54A7139B4}" type="pres">
      <dgm:prSet presAssocID="{D7016921-D700-4188-8B25-3B8BB6C9535D}" presName="ConnectLine" presStyleLbl="sibTrans1D1" presStyleIdx="2" presStyleCnt="6"/>
      <dgm:spPr>
        <a:noFill/>
        <a:ln w="12700" cap="flat" cmpd="sng" algn="ctr">
          <a:solidFill>
            <a:schemeClr val="accent4">
              <a:hueOff val="2639975"/>
              <a:satOff val="-11681"/>
              <a:lumOff val="-1961"/>
              <a:alphaOff val="0"/>
            </a:schemeClr>
          </a:solidFill>
          <a:prstDash val="dash"/>
          <a:miter lim="800000"/>
        </a:ln>
        <a:effectLst/>
      </dgm:spPr>
    </dgm:pt>
    <dgm:pt modelId="{F9BB766C-3C99-41FB-B1A5-746B4501A98C}" type="pres">
      <dgm:prSet presAssocID="{D7016921-D700-4188-8B25-3B8BB6C9535D}" presName="EmptyPlaceHolder" presStyleCnt="0"/>
      <dgm:spPr/>
    </dgm:pt>
    <dgm:pt modelId="{B4976B71-A882-40D5-B3A9-0DBB62FA1390}" type="pres">
      <dgm:prSet presAssocID="{4567F85B-95AD-4F4C-8F6D-67466852E8BE}" presName="spaceBetweenRectangles" presStyleCnt="0"/>
      <dgm:spPr/>
    </dgm:pt>
    <dgm:pt modelId="{82F1916B-89B5-4E60-A7BD-208182F27F3E}" type="pres">
      <dgm:prSet presAssocID="{E4D3BF39-D614-4A0F-9213-E0C98292037E}" presName="composite" presStyleCnt="0"/>
      <dgm:spPr/>
    </dgm:pt>
    <dgm:pt modelId="{507BD6C1-FC6E-4DAE-A0F7-238A27EB95A6}" type="pres">
      <dgm:prSet presAssocID="{E4D3BF39-D614-4A0F-9213-E0C98292037E}" presName="ConnectorPoint" presStyleLbl="lnNode1" presStyleIdx="3" presStyleCnt="6"/>
      <dgm:spPr>
        <a:solidFill>
          <a:schemeClr val="accent4">
            <a:hueOff val="3959962"/>
            <a:satOff val="-17521"/>
            <a:lumOff val="-2942"/>
            <a:alphaOff val="0"/>
          </a:schemeClr>
        </a:solidFill>
        <a:ln w="6350" cap="flat" cmpd="sng" algn="ctr">
          <a:solidFill>
            <a:schemeClr val="lt1">
              <a:hueOff val="0"/>
              <a:satOff val="0"/>
              <a:lumOff val="0"/>
              <a:alphaOff val="0"/>
            </a:schemeClr>
          </a:solidFill>
          <a:prstDash val="solid"/>
          <a:miter lim="800000"/>
        </a:ln>
        <a:effectLst/>
      </dgm:spPr>
    </dgm:pt>
    <dgm:pt modelId="{D2388CB2-6BDA-4EEC-8AFF-22F6FF0D3CD6}" type="pres">
      <dgm:prSet presAssocID="{E4D3BF39-D614-4A0F-9213-E0C98292037E}" presName="DropPinPlaceHolder" presStyleCnt="0"/>
      <dgm:spPr/>
    </dgm:pt>
    <dgm:pt modelId="{51DAEF44-8A82-47B5-BDCA-AFDB54477D1C}" type="pres">
      <dgm:prSet presAssocID="{E4D3BF39-D614-4A0F-9213-E0C98292037E}" presName="DropPin" presStyleLbl="alignNode1" presStyleIdx="3" presStyleCnt="6"/>
      <dgm:spPr/>
    </dgm:pt>
    <dgm:pt modelId="{B5613F85-9F34-4B46-B5C3-8426D75D11C7}" type="pres">
      <dgm:prSet presAssocID="{E4D3BF39-D614-4A0F-9213-E0C98292037E}" presName="Ellipse" presStyleLbl="fgAcc1" presStyleIdx="4" presStyleCnt="7"/>
      <dgm:spPr>
        <a:solidFill>
          <a:schemeClr val="lt1">
            <a:alpha val="90000"/>
            <a:hueOff val="0"/>
            <a:satOff val="0"/>
            <a:lumOff val="0"/>
            <a:alphaOff val="0"/>
          </a:schemeClr>
        </a:solidFill>
        <a:ln w="19050" cap="flat" cmpd="sng" algn="ctr">
          <a:noFill/>
          <a:prstDash val="solid"/>
          <a:miter lim="800000"/>
        </a:ln>
        <a:effectLst/>
      </dgm:spPr>
    </dgm:pt>
    <dgm:pt modelId="{CDA0E892-E6BA-4D1C-BD05-1F1108A43321}" type="pres">
      <dgm:prSet presAssocID="{E4D3BF39-D614-4A0F-9213-E0C98292037E}" presName="L2TextContainer" presStyleLbl="revTx" presStyleIdx="6" presStyleCnt="12">
        <dgm:presLayoutVars>
          <dgm:bulletEnabled val="1"/>
        </dgm:presLayoutVars>
      </dgm:prSet>
      <dgm:spPr/>
    </dgm:pt>
    <dgm:pt modelId="{A6EB34CA-8E80-462E-B62B-52E3959A19A7}" type="pres">
      <dgm:prSet presAssocID="{E4D3BF39-D614-4A0F-9213-E0C98292037E}" presName="L1TextContainer" presStyleLbl="revTx" presStyleIdx="7" presStyleCnt="12">
        <dgm:presLayoutVars>
          <dgm:chMax val="1"/>
          <dgm:chPref val="1"/>
          <dgm:bulletEnabled val="1"/>
        </dgm:presLayoutVars>
      </dgm:prSet>
      <dgm:spPr/>
    </dgm:pt>
    <dgm:pt modelId="{657145AD-B2D4-46ED-9E79-495695E20A53}" type="pres">
      <dgm:prSet presAssocID="{E4D3BF39-D614-4A0F-9213-E0C98292037E}" presName="ConnectLine" presStyleLbl="sibTrans1D1" presStyleIdx="3" presStyleCnt="6"/>
      <dgm:spPr>
        <a:noFill/>
        <a:ln w="12700" cap="flat" cmpd="sng" algn="ctr">
          <a:solidFill>
            <a:schemeClr val="accent4">
              <a:hueOff val="3959962"/>
              <a:satOff val="-17521"/>
              <a:lumOff val="-2942"/>
              <a:alphaOff val="0"/>
            </a:schemeClr>
          </a:solidFill>
          <a:prstDash val="dash"/>
          <a:miter lim="800000"/>
        </a:ln>
        <a:effectLst/>
      </dgm:spPr>
    </dgm:pt>
    <dgm:pt modelId="{E9820B7B-2079-4A20-A2DA-F470C03DCF76}" type="pres">
      <dgm:prSet presAssocID="{E4D3BF39-D614-4A0F-9213-E0C98292037E}" presName="EmptyPlaceHolder" presStyleCnt="0"/>
      <dgm:spPr/>
    </dgm:pt>
    <dgm:pt modelId="{5073651D-D0EC-4BCA-A8B0-9BF5FCA61FB6}" type="pres">
      <dgm:prSet presAssocID="{2A4916BA-06DA-4886-A147-2B883CF35859}" presName="spaceBetweenRectangles" presStyleCnt="0"/>
      <dgm:spPr/>
    </dgm:pt>
    <dgm:pt modelId="{B83AD7A5-1BDF-4991-961D-5DFBE54FE4F7}" type="pres">
      <dgm:prSet presAssocID="{2F1EEB21-6C14-4847-A66F-EE3343AFE68E}" presName="composite" presStyleCnt="0"/>
      <dgm:spPr/>
    </dgm:pt>
    <dgm:pt modelId="{DC08C1C7-AFA3-474A-891A-EC2271842D38}" type="pres">
      <dgm:prSet presAssocID="{2F1EEB21-6C14-4847-A66F-EE3343AFE68E}" presName="ConnectorPoint" presStyleLbl="lnNode1" presStyleIdx="4" presStyleCnt="6"/>
      <dgm:spPr>
        <a:solidFill>
          <a:schemeClr val="accent4">
            <a:hueOff val="5279950"/>
            <a:satOff val="-23362"/>
            <a:lumOff val="-3922"/>
            <a:alphaOff val="0"/>
          </a:schemeClr>
        </a:solidFill>
        <a:ln w="6350" cap="flat" cmpd="sng" algn="ctr">
          <a:solidFill>
            <a:schemeClr val="lt1">
              <a:hueOff val="0"/>
              <a:satOff val="0"/>
              <a:lumOff val="0"/>
              <a:alphaOff val="0"/>
            </a:schemeClr>
          </a:solidFill>
          <a:prstDash val="solid"/>
          <a:miter lim="800000"/>
        </a:ln>
        <a:effectLst/>
      </dgm:spPr>
    </dgm:pt>
    <dgm:pt modelId="{D75AFF86-03EF-490E-B336-1FCCFAAAAFAE}" type="pres">
      <dgm:prSet presAssocID="{2F1EEB21-6C14-4847-A66F-EE3343AFE68E}" presName="DropPinPlaceHolder" presStyleCnt="0"/>
      <dgm:spPr/>
    </dgm:pt>
    <dgm:pt modelId="{C0E979E4-8AF5-4ECF-8158-6E648B0214DE}" type="pres">
      <dgm:prSet presAssocID="{2F1EEB21-6C14-4847-A66F-EE3343AFE68E}" presName="DropPin" presStyleLbl="alignNode1" presStyleIdx="4" presStyleCnt="6"/>
      <dgm:spPr/>
    </dgm:pt>
    <dgm:pt modelId="{9F9FE9F1-057B-4F2D-841D-F7A6C162F821}" type="pres">
      <dgm:prSet presAssocID="{2F1EEB21-6C14-4847-A66F-EE3343AFE68E}" presName="Ellipse" presStyleLbl="fgAcc1" presStyleIdx="5" presStyleCnt="7"/>
      <dgm:spPr>
        <a:solidFill>
          <a:schemeClr val="lt1">
            <a:alpha val="90000"/>
            <a:hueOff val="0"/>
            <a:satOff val="0"/>
            <a:lumOff val="0"/>
            <a:alphaOff val="0"/>
          </a:schemeClr>
        </a:solidFill>
        <a:ln w="19050" cap="flat" cmpd="sng" algn="ctr">
          <a:noFill/>
          <a:prstDash val="solid"/>
          <a:miter lim="800000"/>
        </a:ln>
        <a:effectLst/>
      </dgm:spPr>
    </dgm:pt>
    <dgm:pt modelId="{A4868ACE-2277-4894-B272-358334F2C4E7}" type="pres">
      <dgm:prSet presAssocID="{2F1EEB21-6C14-4847-A66F-EE3343AFE68E}" presName="L2TextContainer" presStyleLbl="revTx" presStyleIdx="8" presStyleCnt="12">
        <dgm:presLayoutVars>
          <dgm:bulletEnabled val="1"/>
        </dgm:presLayoutVars>
      </dgm:prSet>
      <dgm:spPr/>
    </dgm:pt>
    <dgm:pt modelId="{26F059C8-A6E7-4745-A6C9-D02E6CB541AF}" type="pres">
      <dgm:prSet presAssocID="{2F1EEB21-6C14-4847-A66F-EE3343AFE68E}" presName="L1TextContainer" presStyleLbl="revTx" presStyleIdx="9" presStyleCnt="12">
        <dgm:presLayoutVars>
          <dgm:chMax val="1"/>
          <dgm:chPref val="1"/>
          <dgm:bulletEnabled val="1"/>
        </dgm:presLayoutVars>
      </dgm:prSet>
      <dgm:spPr/>
    </dgm:pt>
    <dgm:pt modelId="{A42214E8-B971-4521-BD1B-ED536812F291}" type="pres">
      <dgm:prSet presAssocID="{2F1EEB21-6C14-4847-A66F-EE3343AFE68E}" presName="ConnectLine" presStyleLbl="sibTrans1D1" presStyleIdx="4" presStyleCnt="6"/>
      <dgm:spPr>
        <a:noFill/>
        <a:ln w="12700" cap="flat" cmpd="sng" algn="ctr">
          <a:solidFill>
            <a:schemeClr val="accent4">
              <a:hueOff val="5279950"/>
              <a:satOff val="-23362"/>
              <a:lumOff val="-3922"/>
              <a:alphaOff val="0"/>
            </a:schemeClr>
          </a:solidFill>
          <a:prstDash val="dash"/>
          <a:miter lim="800000"/>
        </a:ln>
        <a:effectLst/>
      </dgm:spPr>
    </dgm:pt>
    <dgm:pt modelId="{ADFC0BDB-C1CC-4EDA-A0A2-E98D14E1B1E4}" type="pres">
      <dgm:prSet presAssocID="{2F1EEB21-6C14-4847-A66F-EE3343AFE68E}" presName="EmptyPlaceHolder" presStyleCnt="0"/>
      <dgm:spPr/>
    </dgm:pt>
    <dgm:pt modelId="{B67E8F38-AD7A-4501-8D4F-1663A7587FD4}" type="pres">
      <dgm:prSet presAssocID="{65237950-03D7-4EC0-9B7D-82EBE8D8B1A6}" presName="spaceBetweenRectangles" presStyleCnt="0"/>
      <dgm:spPr/>
    </dgm:pt>
    <dgm:pt modelId="{9DC855E2-D483-4103-BAE2-5DD41F291055}" type="pres">
      <dgm:prSet presAssocID="{88E3ED41-2F40-40EA-BBE5-CDE204270AD3}" presName="composite" presStyleCnt="0"/>
      <dgm:spPr/>
    </dgm:pt>
    <dgm:pt modelId="{1BDEF764-4E35-4E47-9A22-1BD4609EE491}" type="pres">
      <dgm:prSet presAssocID="{88E3ED41-2F40-40EA-BBE5-CDE204270AD3}" presName="ConnectorPoint" presStyleLbl="lnNode1" presStyleIdx="5" presStyleCnt="6"/>
      <dgm:spPr>
        <a:solidFill>
          <a:schemeClr val="accent4">
            <a:hueOff val="6599937"/>
            <a:satOff val="-29202"/>
            <a:lumOff val="-4903"/>
            <a:alphaOff val="0"/>
          </a:schemeClr>
        </a:solidFill>
        <a:ln w="6350" cap="flat" cmpd="sng" algn="ctr">
          <a:solidFill>
            <a:schemeClr val="lt1">
              <a:hueOff val="0"/>
              <a:satOff val="0"/>
              <a:lumOff val="0"/>
              <a:alphaOff val="0"/>
            </a:schemeClr>
          </a:solidFill>
          <a:prstDash val="solid"/>
          <a:miter lim="800000"/>
        </a:ln>
        <a:effectLst/>
      </dgm:spPr>
    </dgm:pt>
    <dgm:pt modelId="{36B0A80C-5005-4CE9-A621-57CD03A7B077}" type="pres">
      <dgm:prSet presAssocID="{88E3ED41-2F40-40EA-BBE5-CDE204270AD3}" presName="DropPinPlaceHolder" presStyleCnt="0"/>
      <dgm:spPr/>
    </dgm:pt>
    <dgm:pt modelId="{9CBC440B-5129-4559-9D32-A2303B44F564}" type="pres">
      <dgm:prSet presAssocID="{88E3ED41-2F40-40EA-BBE5-CDE204270AD3}" presName="DropPin" presStyleLbl="alignNode1" presStyleIdx="5" presStyleCnt="6"/>
      <dgm:spPr/>
    </dgm:pt>
    <dgm:pt modelId="{7B83A91C-C17A-4DFB-898D-DC06D97250A4}" type="pres">
      <dgm:prSet presAssocID="{88E3ED41-2F40-40EA-BBE5-CDE204270AD3}" presName="Ellipse" presStyleLbl="fgAcc1" presStyleIdx="6" presStyleCnt="7"/>
      <dgm:spPr>
        <a:solidFill>
          <a:schemeClr val="lt1">
            <a:alpha val="90000"/>
            <a:hueOff val="0"/>
            <a:satOff val="0"/>
            <a:lumOff val="0"/>
            <a:alphaOff val="0"/>
          </a:schemeClr>
        </a:solidFill>
        <a:ln w="19050" cap="flat" cmpd="sng" algn="ctr">
          <a:noFill/>
          <a:prstDash val="solid"/>
          <a:miter lim="800000"/>
        </a:ln>
        <a:effectLst/>
      </dgm:spPr>
    </dgm:pt>
    <dgm:pt modelId="{88F9D6C4-803F-4C93-BC86-060974B7EB6E}" type="pres">
      <dgm:prSet presAssocID="{88E3ED41-2F40-40EA-BBE5-CDE204270AD3}" presName="L2TextContainer" presStyleLbl="revTx" presStyleIdx="10" presStyleCnt="12">
        <dgm:presLayoutVars>
          <dgm:bulletEnabled val="1"/>
        </dgm:presLayoutVars>
      </dgm:prSet>
      <dgm:spPr/>
    </dgm:pt>
    <dgm:pt modelId="{24B65EF8-690F-4B27-9F85-6068C76C8777}" type="pres">
      <dgm:prSet presAssocID="{88E3ED41-2F40-40EA-BBE5-CDE204270AD3}" presName="L1TextContainer" presStyleLbl="revTx" presStyleIdx="11" presStyleCnt="12">
        <dgm:presLayoutVars>
          <dgm:chMax val="1"/>
          <dgm:chPref val="1"/>
          <dgm:bulletEnabled val="1"/>
        </dgm:presLayoutVars>
      </dgm:prSet>
      <dgm:spPr/>
    </dgm:pt>
    <dgm:pt modelId="{165122EE-31E2-4ADA-98D2-87858002B954}" type="pres">
      <dgm:prSet presAssocID="{88E3ED41-2F40-40EA-BBE5-CDE204270AD3}" presName="ConnectLine" presStyleLbl="sibTrans1D1" presStyleIdx="5" presStyleCnt="6"/>
      <dgm:spPr>
        <a:noFill/>
        <a:ln w="12700" cap="flat" cmpd="sng" algn="ctr">
          <a:solidFill>
            <a:schemeClr val="accent4">
              <a:hueOff val="6599937"/>
              <a:satOff val="-29202"/>
              <a:lumOff val="-4903"/>
              <a:alphaOff val="0"/>
            </a:schemeClr>
          </a:solidFill>
          <a:prstDash val="dash"/>
          <a:miter lim="800000"/>
        </a:ln>
        <a:effectLst/>
      </dgm:spPr>
    </dgm:pt>
    <dgm:pt modelId="{A7F930E9-C03D-41A1-AD11-8C2E3BED98B4}" type="pres">
      <dgm:prSet presAssocID="{88E3ED41-2F40-40EA-BBE5-CDE204270AD3}" presName="EmptyPlaceHolder" presStyleCnt="0"/>
      <dgm:spPr/>
    </dgm:pt>
  </dgm:ptLst>
  <dgm:cxnLst>
    <dgm:cxn modelId="{C157EA18-FF63-4A00-8C34-9C0EDA648758}" srcId="{1880AACD-484E-4242-8327-271EC93AECD8}" destId="{824A5D37-B3A5-4765-8170-724D0C869BE5}" srcOrd="0" destOrd="0" parTransId="{79384AF0-DE63-4DFC-BFE3-7B50B8C1C54F}" sibTransId="{FD43203D-DAB8-4D33-BB82-3552A042BC5E}"/>
    <dgm:cxn modelId="{D2581024-E59F-4129-AA21-0865354C6ADF}" srcId="{88E3ED41-2F40-40EA-BBE5-CDE204270AD3}" destId="{DE25B9E0-80A1-4D29-BA47-B41BCBED2C60}" srcOrd="0" destOrd="0" parTransId="{028B9B6F-3BC0-4199-A905-A76BBF7DBCBE}" sibTransId="{8B065FB2-10B5-4DBF-9BE3-04A525E97A89}"/>
    <dgm:cxn modelId="{CC948E2D-D136-4E1C-BBBF-2F1F77D79ABC}" srcId="{D9975CA1-F4B4-4118-8CD5-F4E9C3B63F65}" destId="{1880AACD-484E-4242-8327-271EC93AECD8}" srcOrd="1" destOrd="0" parTransId="{B434C702-ECE5-4D1B-A4D4-6398AB0B5396}" sibTransId="{B0F35F1C-885F-4E20-A93C-A8FB457EF6D5}"/>
    <dgm:cxn modelId="{A319CF41-93EB-4E2D-93A7-90184E55390A}" type="presOf" srcId="{CD6FB0D9-071F-4131-A0C6-CF92F7E6FA5F}" destId="{D61E2706-C33D-4871-80BB-9714B0809CA4}" srcOrd="0" destOrd="0" presId="urn:microsoft.com/office/officeart/2017/3/layout/DropPinTimeline"/>
    <dgm:cxn modelId="{662A7144-868D-444F-A6B6-3BE9BC26471C}" type="presOf" srcId="{ADCDE80C-F5BC-478E-98C8-8F22CFB3E5EE}" destId="{A4868ACE-2277-4894-B272-358334F2C4E7}" srcOrd="0" destOrd="0" presId="urn:microsoft.com/office/officeart/2017/3/layout/DropPinTimeline"/>
    <dgm:cxn modelId="{DE42FC65-C04E-4847-969E-9A10488A579F}" type="presOf" srcId="{D7016921-D700-4188-8B25-3B8BB6C9535D}" destId="{6BAD3FFC-2CF6-4AF6-921E-5177D00135C8}" srcOrd="0" destOrd="0" presId="urn:microsoft.com/office/officeart/2017/3/layout/DropPinTimeline"/>
    <dgm:cxn modelId="{9FD0D267-A184-4DCD-9941-F342F7CA6E07}" type="presOf" srcId="{508EED12-2B0E-483F-A710-7EAA11B9B06B}" destId="{D4523A75-B3FA-43A2-ACD9-8FB45B3D27D6}" srcOrd="0" destOrd="0" presId="urn:microsoft.com/office/officeart/2017/3/layout/DropPinTimeline"/>
    <dgm:cxn modelId="{DBCD9A50-A089-400D-95BE-DB458522D5C3}" srcId="{D9975CA1-F4B4-4118-8CD5-F4E9C3B63F65}" destId="{88E3ED41-2F40-40EA-BBE5-CDE204270AD3}" srcOrd="5" destOrd="0" parTransId="{05DA618C-03FF-41F7-9EFF-17D56C755B1C}" sibTransId="{59DE139A-57DA-43B0-A334-43D6B1FE13FF}"/>
    <dgm:cxn modelId="{4E94F279-78BF-4DC9-A77E-5ABB81303B84}" type="presOf" srcId="{1880AACD-484E-4242-8327-271EC93AECD8}" destId="{AC72B3D3-07F1-436D-8A92-561F117DBDCD}" srcOrd="0" destOrd="0" presId="urn:microsoft.com/office/officeart/2017/3/layout/DropPinTimeline"/>
    <dgm:cxn modelId="{6E6CC784-5B7E-4411-A036-FEAA1AD369AE}" srcId="{D9975CA1-F4B4-4118-8CD5-F4E9C3B63F65}" destId="{508EED12-2B0E-483F-A710-7EAA11B9B06B}" srcOrd="0" destOrd="0" parTransId="{2360AC6F-67F3-417D-B61B-04155B80144E}" sibTransId="{55008D3F-711D-4F72-ABD1-C3DB02359439}"/>
    <dgm:cxn modelId="{4E53D187-51E1-4A55-9F8B-FC0B65071835}" srcId="{D7016921-D700-4188-8B25-3B8BB6C9535D}" destId="{880E31E1-9410-43D3-B213-5C17C304AAAD}" srcOrd="0" destOrd="0" parTransId="{FA72BDC5-3760-4567-8255-BE984FBDBCF3}" sibTransId="{7CDB9CE0-F47E-46AE-B375-836F0E67EC0F}"/>
    <dgm:cxn modelId="{DAA7678B-7DF5-45DD-8AD5-710FB5520529}" type="presOf" srcId="{880E31E1-9410-43D3-B213-5C17C304AAAD}" destId="{2E2214CE-DF85-4A56-9B7C-1708EE2A2C6E}" srcOrd="0" destOrd="0" presId="urn:microsoft.com/office/officeart/2017/3/layout/DropPinTimeline"/>
    <dgm:cxn modelId="{5F17A190-12F0-4753-932F-1275F714976F}" srcId="{D9975CA1-F4B4-4118-8CD5-F4E9C3B63F65}" destId="{D7016921-D700-4188-8B25-3B8BB6C9535D}" srcOrd="2" destOrd="0" parTransId="{5AC9CBDE-08F9-487E-857C-E7F7020D2451}" sibTransId="{4567F85B-95AD-4F4C-8F6D-67466852E8BE}"/>
    <dgm:cxn modelId="{8C79BFA1-7866-433C-ACC6-3FB6AD7A673B}" type="presOf" srcId="{E4D3BF39-D614-4A0F-9213-E0C98292037E}" destId="{A6EB34CA-8E80-462E-B62B-52E3959A19A7}" srcOrd="0" destOrd="0" presId="urn:microsoft.com/office/officeart/2017/3/layout/DropPinTimeline"/>
    <dgm:cxn modelId="{B857C8A5-2E5B-404F-A6DE-D39D1B3D64E7}" srcId="{E4D3BF39-D614-4A0F-9213-E0C98292037E}" destId="{A9916BD8-5AFC-4C99-9892-02C7F52E164A}" srcOrd="0" destOrd="0" parTransId="{40B67B5D-7A18-40B3-A17B-9EEE91260700}" sibTransId="{551B577F-1959-4CA4-8005-71BC145C17C1}"/>
    <dgm:cxn modelId="{512901AD-6F7F-4E52-B5DD-73518DF65B08}" srcId="{D9975CA1-F4B4-4118-8CD5-F4E9C3B63F65}" destId="{2F1EEB21-6C14-4847-A66F-EE3343AFE68E}" srcOrd="4" destOrd="0" parTransId="{ECCB87AD-67E1-41EC-9990-19D89298D3DC}" sibTransId="{65237950-03D7-4EC0-9B7D-82EBE8D8B1A6}"/>
    <dgm:cxn modelId="{B5C2D5B9-B75D-4209-B90C-67FD8C50F598}" srcId="{2F1EEB21-6C14-4847-A66F-EE3343AFE68E}" destId="{ADCDE80C-F5BC-478E-98C8-8F22CFB3E5EE}" srcOrd="0" destOrd="0" parTransId="{A85219BC-B785-4F62-9FE5-4982AA89C43C}" sibTransId="{92A438E5-A12A-413A-8CF2-C57096C73903}"/>
    <dgm:cxn modelId="{499483BB-C16B-46A5-ADF8-2975325E462C}" type="presOf" srcId="{88E3ED41-2F40-40EA-BBE5-CDE204270AD3}" destId="{24B65EF8-690F-4B27-9F85-6068C76C8777}" srcOrd="0" destOrd="0" presId="urn:microsoft.com/office/officeart/2017/3/layout/DropPinTimeline"/>
    <dgm:cxn modelId="{48C152D3-5656-4C41-9358-AC5729901A9F}" type="presOf" srcId="{D9975CA1-F4B4-4118-8CD5-F4E9C3B63F65}" destId="{78C958FE-0325-4D03-BD25-0B170505AA4F}" srcOrd="0" destOrd="0" presId="urn:microsoft.com/office/officeart/2017/3/layout/DropPinTimeline"/>
    <dgm:cxn modelId="{573532D4-575B-42B2-A816-FD6973E9D310}" type="presOf" srcId="{DE25B9E0-80A1-4D29-BA47-B41BCBED2C60}" destId="{88F9D6C4-803F-4C93-BC86-060974B7EB6E}" srcOrd="0" destOrd="0" presId="urn:microsoft.com/office/officeart/2017/3/layout/DropPinTimeline"/>
    <dgm:cxn modelId="{17B126D8-88C6-41DE-92A1-B5C2CC9FBBFD}" srcId="{D9975CA1-F4B4-4118-8CD5-F4E9C3B63F65}" destId="{E4D3BF39-D614-4A0F-9213-E0C98292037E}" srcOrd="3" destOrd="0" parTransId="{D702669F-566C-4BBF-8284-E56D10542C4C}" sibTransId="{2A4916BA-06DA-4886-A147-2B883CF35859}"/>
    <dgm:cxn modelId="{9F09C1DC-966A-4491-9CED-E6B1D78DCBCF}" srcId="{508EED12-2B0E-483F-A710-7EAA11B9B06B}" destId="{CD6FB0D9-071F-4131-A0C6-CF92F7E6FA5F}" srcOrd="0" destOrd="0" parTransId="{70F10E71-C9EC-47F9-82B1-96BE765DAA4F}" sibTransId="{1AB55257-44A1-465B-AE27-3A70582EE9C2}"/>
    <dgm:cxn modelId="{105560E5-5E50-47E9-9041-D5E9C9EE8713}" type="presOf" srcId="{2F1EEB21-6C14-4847-A66F-EE3343AFE68E}" destId="{26F059C8-A6E7-4745-A6C9-D02E6CB541AF}" srcOrd="0" destOrd="0" presId="urn:microsoft.com/office/officeart/2017/3/layout/DropPinTimeline"/>
    <dgm:cxn modelId="{22D126EE-D9A2-4A3A-890A-D6871D498EE4}" type="presOf" srcId="{A9916BD8-5AFC-4C99-9892-02C7F52E164A}" destId="{CDA0E892-E6BA-4D1C-BD05-1F1108A43321}" srcOrd="0" destOrd="0" presId="urn:microsoft.com/office/officeart/2017/3/layout/DropPinTimeline"/>
    <dgm:cxn modelId="{FBAA51F9-9028-4F02-90F9-5FD7C189AE35}" type="presOf" srcId="{824A5D37-B3A5-4765-8170-724D0C869BE5}" destId="{09EF2972-4E53-48DC-8F2C-549FD08AD847}" srcOrd="0" destOrd="0" presId="urn:microsoft.com/office/officeart/2017/3/layout/DropPinTimeline"/>
    <dgm:cxn modelId="{7AC08E4A-989C-4A22-A073-A6D1192C38BA}" type="presParOf" srcId="{78C958FE-0325-4D03-BD25-0B170505AA4F}" destId="{F2F5F40A-A520-4C9D-BB56-DFF233B2B84F}" srcOrd="0" destOrd="0" presId="urn:microsoft.com/office/officeart/2017/3/layout/DropPinTimeline"/>
    <dgm:cxn modelId="{A08E996D-72F1-44D2-BDB5-3F8B983D06D7}" type="presParOf" srcId="{78C958FE-0325-4D03-BD25-0B170505AA4F}" destId="{462489CA-0A42-47E8-87E1-8A081B95E3A5}" srcOrd="1" destOrd="0" presId="urn:microsoft.com/office/officeart/2017/3/layout/DropPinTimeline"/>
    <dgm:cxn modelId="{6E2B5E7D-D76D-482E-848B-74DE0ECAA535}" type="presParOf" srcId="{462489CA-0A42-47E8-87E1-8A081B95E3A5}" destId="{CF739C1E-610B-4EA2-BDC3-FD39EF8AF686}" srcOrd="0" destOrd="0" presId="urn:microsoft.com/office/officeart/2017/3/layout/DropPinTimeline"/>
    <dgm:cxn modelId="{FC14D8CC-353E-4846-A0DA-1ADFC933D797}" type="presParOf" srcId="{CF739C1E-610B-4EA2-BDC3-FD39EF8AF686}" destId="{DC1739D4-FA9E-45C7-9701-A06457850F31}" srcOrd="0" destOrd="0" presId="urn:microsoft.com/office/officeart/2017/3/layout/DropPinTimeline"/>
    <dgm:cxn modelId="{8453045A-7F95-4F5D-A3E5-4C2637104B1E}" type="presParOf" srcId="{CF739C1E-610B-4EA2-BDC3-FD39EF8AF686}" destId="{0CF99E4E-5F62-48BA-BACF-DE45D1678E2D}" srcOrd="1" destOrd="0" presId="urn:microsoft.com/office/officeart/2017/3/layout/DropPinTimeline"/>
    <dgm:cxn modelId="{8A2F9835-2E01-4F1B-BAEE-4D0176AA7C46}" type="presParOf" srcId="{0CF99E4E-5F62-48BA-BACF-DE45D1678E2D}" destId="{519BD5EA-EAAA-4A0D-9F5A-AA5034EEB395}" srcOrd="0" destOrd="0" presId="urn:microsoft.com/office/officeart/2017/3/layout/DropPinTimeline"/>
    <dgm:cxn modelId="{4977149D-25A3-46D2-9B4A-20E7F7CD7EEF}" type="presParOf" srcId="{0CF99E4E-5F62-48BA-BACF-DE45D1678E2D}" destId="{1D01F11A-CF89-4864-95EF-BFBE0558214C}" srcOrd="1" destOrd="0" presId="urn:microsoft.com/office/officeart/2017/3/layout/DropPinTimeline"/>
    <dgm:cxn modelId="{F2939B2A-4417-48BC-BDB7-919C7C21F7B2}" type="presParOf" srcId="{CF739C1E-610B-4EA2-BDC3-FD39EF8AF686}" destId="{D61E2706-C33D-4871-80BB-9714B0809CA4}" srcOrd="2" destOrd="0" presId="urn:microsoft.com/office/officeart/2017/3/layout/DropPinTimeline"/>
    <dgm:cxn modelId="{39897218-5FA0-46C6-93C8-FC4E876F7573}" type="presParOf" srcId="{CF739C1E-610B-4EA2-BDC3-FD39EF8AF686}" destId="{D4523A75-B3FA-43A2-ACD9-8FB45B3D27D6}" srcOrd="3" destOrd="0" presId="urn:microsoft.com/office/officeart/2017/3/layout/DropPinTimeline"/>
    <dgm:cxn modelId="{56EB8BCC-3566-40EC-8B6F-AEFFBD1B9215}" type="presParOf" srcId="{CF739C1E-610B-4EA2-BDC3-FD39EF8AF686}" destId="{8F0EB392-A5F8-4AC1-95AC-B3B50F0F84B9}" srcOrd="4" destOrd="0" presId="urn:microsoft.com/office/officeart/2017/3/layout/DropPinTimeline"/>
    <dgm:cxn modelId="{8C4E04FC-09DC-4A53-B6DF-12C097D9821C}" type="presParOf" srcId="{CF739C1E-610B-4EA2-BDC3-FD39EF8AF686}" destId="{F1B2DC1A-EA49-4ECD-A872-FD2F7A828118}" srcOrd="5" destOrd="0" presId="urn:microsoft.com/office/officeart/2017/3/layout/DropPinTimeline"/>
    <dgm:cxn modelId="{B7E2508E-8150-4510-83EB-BDC33906B303}" type="presParOf" srcId="{462489CA-0A42-47E8-87E1-8A081B95E3A5}" destId="{EAD06EA8-0559-471A-9F1E-683398BF52DD}" srcOrd="1" destOrd="0" presId="urn:microsoft.com/office/officeart/2017/3/layout/DropPinTimeline"/>
    <dgm:cxn modelId="{584F8ECA-FF91-4789-BDA1-17A30056A599}" type="presParOf" srcId="{462489CA-0A42-47E8-87E1-8A081B95E3A5}" destId="{C9B35281-6E14-41FC-9059-9CCF8B3C021D}" srcOrd="2" destOrd="0" presId="urn:microsoft.com/office/officeart/2017/3/layout/DropPinTimeline"/>
    <dgm:cxn modelId="{827C502D-6E5D-4294-81F9-26D4C5E60427}" type="presParOf" srcId="{C9B35281-6E14-41FC-9059-9CCF8B3C021D}" destId="{BF0E022A-5799-45DB-B089-61A27A6817BB}" srcOrd="0" destOrd="0" presId="urn:microsoft.com/office/officeart/2017/3/layout/DropPinTimeline"/>
    <dgm:cxn modelId="{EB3A291B-4CA7-419D-8E2E-B25D7E33D97B}" type="presParOf" srcId="{C9B35281-6E14-41FC-9059-9CCF8B3C021D}" destId="{E13D77FE-0FEC-46A7-95A1-E454C35EA57C}" srcOrd="1" destOrd="0" presId="urn:microsoft.com/office/officeart/2017/3/layout/DropPinTimeline"/>
    <dgm:cxn modelId="{E16F2240-C27B-4458-879F-CDA88DFDD528}" type="presParOf" srcId="{E13D77FE-0FEC-46A7-95A1-E454C35EA57C}" destId="{FFD91BF6-461E-4F82-984D-96582D163E9D}" srcOrd="0" destOrd="0" presId="urn:microsoft.com/office/officeart/2017/3/layout/DropPinTimeline"/>
    <dgm:cxn modelId="{D42D077C-F839-4D59-9EB2-7310386BC3C4}" type="presParOf" srcId="{E13D77FE-0FEC-46A7-95A1-E454C35EA57C}" destId="{6F262102-2012-4690-90A3-E32195585055}" srcOrd="1" destOrd="0" presId="urn:microsoft.com/office/officeart/2017/3/layout/DropPinTimeline"/>
    <dgm:cxn modelId="{3AC526D3-9B03-464B-B019-833D9858E9D3}" type="presParOf" srcId="{C9B35281-6E14-41FC-9059-9CCF8B3C021D}" destId="{09EF2972-4E53-48DC-8F2C-549FD08AD847}" srcOrd="2" destOrd="0" presId="urn:microsoft.com/office/officeart/2017/3/layout/DropPinTimeline"/>
    <dgm:cxn modelId="{7C6EAC0B-0C7D-4C9A-A923-36BF555703AA}" type="presParOf" srcId="{C9B35281-6E14-41FC-9059-9CCF8B3C021D}" destId="{AC72B3D3-07F1-436D-8A92-561F117DBDCD}" srcOrd="3" destOrd="0" presId="urn:microsoft.com/office/officeart/2017/3/layout/DropPinTimeline"/>
    <dgm:cxn modelId="{4E2D9354-9849-4900-AADF-00EB8772F563}" type="presParOf" srcId="{C9B35281-6E14-41FC-9059-9CCF8B3C021D}" destId="{C2069D40-D91A-46BD-98CF-99A1613EF620}" srcOrd="4" destOrd="0" presId="urn:microsoft.com/office/officeart/2017/3/layout/DropPinTimeline"/>
    <dgm:cxn modelId="{572D91AD-A4AC-4ED9-B3CE-666F767B2351}" type="presParOf" srcId="{C9B35281-6E14-41FC-9059-9CCF8B3C021D}" destId="{164A314C-8E61-47D3-84FA-C8575E1EBD62}" srcOrd="5" destOrd="0" presId="urn:microsoft.com/office/officeart/2017/3/layout/DropPinTimeline"/>
    <dgm:cxn modelId="{FC0901C6-3088-4EEE-8D01-C55BA53C5356}" type="presParOf" srcId="{462489CA-0A42-47E8-87E1-8A081B95E3A5}" destId="{F4101704-8C50-4B0A-9B98-267476B323A0}" srcOrd="3" destOrd="0" presId="urn:microsoft.com/office/officeart/2017/3/layout/DropPinTimeline"/>
    <dgm:cxn modelId="{BE9BA199-524D-4758-B0CC-1EB69814DFB6}" type="presParOf" srcId="{462489CA-0A42-47E8-87E1-8A081B95E3A5}" destId="{3A23418D-928F-49CA-B790-2D535D97F447}" srcOrd="4" destOrd="0" presId="urn:microsoft.com/office/officeart/2017/3/layout/DropPinTimeline"/>
    <dgm:cxn modelId="{C953991D-8557-4ECE-8C57-9E37888EC3E9}" type="presParOf" srcId="{3A23418D-928F-49CA-B790-2D535D97F447}" destId="{9F2261E6-98DD-495B-82AA-74C998AE00BE}" srcOrd="0" destOrd="0" presId="urn:microsoft.com/office/officeart/2017/3/layout/DropPinTimeline"/>
    <dgm:cxn modelId="{04A0B0C5-9E65-4F4F-8B92-A9700B286D18}" type="presParOf" srcId="{3A23418D-928F-49CA-B790-2D535D97F447}" destId="{C119F4BB-B29B-4A1B-878A-F82F13697179}" srcOrd="1" destOrd="0" presId="urn:microsoft.com/office/officeart/2017/3/layout/DropPinTimeline"/>
    <dgm:cxn modelId="{D7EAFAC5-16AC-4F98-B810-5598236A83BF}" type="presParOf" srcId="{C119F4BB-B29B-4A1B-878A-F82F13697179}" destId="{5DEBA0C0-1D13-4F60-BC4F-14674EE2BE39}" srcOrd="0" destOrd="0" presId="urn:microsoft.com/office/officeart/2017/3/layout/DropPinTimeline"/>
    <dgm:cxn modelId="{90C6AB77-71CC-4A1B-A1A0-E66435F6F29F}" type="presParOf" srcId="{C119F4BB-B29B-4A1B-878A-F82F13697179}" destId="{575060BF-9DBB-4DF5-84F7-194DE7CC0424}" srcOrd="1" destOrd="0" presId="urn:microsoft.com/office/officeart/2017/3/layout/DropPinTimeline"/>
    <dgm:cxn modelId="{7A65CFF5-7090-4548-B241-4467049D1FA6}" type="presParOf" srcId="{3A23418D-928F-49CA-B790-2D535D97F447}" destId="{2E2214CE-DF85-4A56-9B7C-1708EE2A2C6E}" srcOrd="2" destOrd="0" presId="urn:microsoft.com/office/officeart/2017/3/layout/DropPinTimeline"/>
    <dgm:cxn modelId="{EA8ACAD4-55CF-4D15-9D3A-41F9989C78F5}" type="presParOf" srcId="{3A23418D-928F-49CA-B790-2D535D97F447}" destId="{6BAD3FFC-2CF6-4AF6-921E-5177D00135C8}" srcOrd="3" destOrd="0" presId="urn:microsoft.com/office/officeart/2017/3/layout/DropPinTimeline"/>
    <dgm:cxn modelId="{421A65E4-46F2-4C8F-942A-8773CA1BFF29}" type="presParOf" srcId="{3A23418D-928F-49CA-B790-2D535D97F447}" destId="{EB0F0D7D-E01E-48A7-883E-7DC54A7139B4}" srcOrd="4" destOrd="0" presId="urn:microsoft.com/office/officeart/2017/3/layout/DropPinTimeline"/>
    <dgm:cxn modelId="{38E9B7D0-5EA1-42FA-91A3-43149D1220C5}" type="presParOf" srcId="{3A23418D-928F-49CA-B790-2D535D97F447}" destId="{F9BB766C-3C99-41FB-B1A5-746B4501A98C}" srcOrd="5" destOrd="0" presId="urn:microsoft.com/office/officeart/2017/3/layout/DropPinTimeline"/>
    <dgm:cxn modelId="{B4C75923-1B70-4E32-A946-4B7D4E9C7FB5}" type="presParOf" srcId="{462489CA-0A42-47E8-87E1-8A081B95E3A5}" destId="{B4976B71-A882-40D5-B3A9-0DBB62FA1390}" srcOrd="5" destOrd="0" presId="urn:microsoft.com/office/officeart/2017/3/layout/DropPinTimeline"/>
    <dgm:cxn modelId="{9D3BDECD-0132-4D9D-A577-85F8781A0586}" type="presParOf" srcId="{462489CA-0A42-47E8-87E1-8A081B95E3A5}" destId="{82F1916B-89B5-4E60-A7BD-208182F27F3E}" srcOrd="6" destOrd="0" presId="urn:microsoft.com/office/officeart/2017/3/layout/DropPinTimeline"/>
    <dgm:cxn modelId="{52B8AAEB-4B35-45AF-BA5B-1CFC2587D77E}" type="presParOf" srcId="{82F1916B-89B5-4E60-A7BD-208182F27F3E}" destId="{507BD6C1-FC6E-4DAE-A0F7-238A27EB95A6}" srcOrd="0" destOrd="0" presId="urn:microsoft.com/office/officeart/2017/3/layout/DropPinTimeline"/>
    <dgm:cxn modelId="{CAEFEDDC-ADB4-4AD6-AC09-A5AE6BDA8850}" type="presParOf" srcId="{82F1916B-89B5-4E60-A7BD-208182F27F3E}" destId="{D2388CB2-6BDA-4EEC-8AFF-22F6FF0D3CD6}" srcOrd="1" destOrd="0" presId="urn:microsoft.com/office/officeart/2017/3/layout/DropPinTimeline"/>
    <dgm:cxn modelId="{B268766F-E427-4FC0-B5CD-5E540B8D04C1}" type="presParOf" srcId="{D2388CB2-6BDA-4EEC-8AFF-22F6FF0D3CD6}" destId="{51DAEF44-8A82-47B5-BDCA-AFDB54477D1C}" srcOrd="0" destOrd="0" presId="urn:microsoft.com/office/officeart/2017/3/layout/DropPinTimeline"/>
    <dgm:cxn modelId="{4103252C-FC2A-4799-9524-284BA0767334}" type="presParOf" srcId="{D2388CB2-6BDA-4EEC-8AFF-22F6FF0D3CD6}" destId="{B5613F85-9F34-4B46-B5C3-8426D75D11C7}" srcOrd="1" destOrd="0" presId="urn:microsoft.com/office/officeart/2017/3/layout/DropPinTimeline"/>
    <dgm:cxn modelId="{C6E378CE-EF20-4FAC-BAF5-034F6E0755E9}" type="presParOf" srcId="{82F1916B-89B5-4E60-A7BD-208182F27F3E}" destId="{CDA0E892-E6BA-4D1C-BD05-1F1108A43321}" srcOrd="2" destOrd="0" presId="urn:microsoft.com/office/officeart/2017/3/layout/DropPinTimeline"/>
    <dgm:cxn modelId="{2638E204-5689-4521-9BB7-3F34CE214C8E}" type="presParOf" srcId="{82F1916B-89B5-4E60-A7BD-208182F27F3E}" destId="{A6EB34CA-8E80-462E-B62B-52E3959A19A7}" srcOrd="3" destOrd="0" presId="urn:microsoft.com/office/officeart/2017/3/layout/DropPinTimeline"/>
    <dgm:cxn modelId="{94D101C8-18F7-4807-8F89-5C81501A9060}" type="presParOf" srcId="{82F1916B-89B5-4E60-A7BD-208182F27F3E}" destId="{657145AD-B2D4-46ED-9E79-495695E20A53}" srcOrd="4" destOrd="0" presId="urn:microsoft.com/office/officeart/2017/3/layout/DropPinTimeline"/>
    <dgm:cxn modelId="{A28EE45C-0AB6-41EF-8918-DACB15F33B85}" type="presParOf" srcId="{82F1916B-89B5-4E60-A7BD-208182F27F3E}" destId="{E9820B7B-2079-4A20-A2DA-F470C03DCF76}" srcOrd="5" destOrd="0" presId="urn:microsoft.com/office/officeart/2017/3/layout/DropPinTimeline"/>
    <dgm:cxn modelId="{59EB4ECA-503B-4747-A7CE-1712C40A8DA6}" type="presParOf" srcId="{462489CA-0A42-47E8-87E1-8A081B95E3A5}" destId="{5073651D-D0EC-4BCA-A8B0-9BF5FCA61FB6}" srcOrd="7" destOrd="0" presId="urn:microsoft.com/office/officeart/2017/3/layout/DropPinTimeline"/>
    <dgm:cxn modelId="{228DC785-486C-4443-AD4E-B5411E7DD02C}" type="presParOf" srcId="{462489CA-0A42-47E8-87E1-8A081B95E3A5}" destId="{B83AD7A5-1BDF-4991-961D-5DFBE54FE4F7}" srcOrd="8" destOrd="0" presId="urn:microsoft.com/office/officeart/2017/3/layout/DropPinTimeline"/>
    <dgm:cxn modelId="{45AB9E8C-B85B-4219-925B-6EB75842F475}" type="presParOf" srcId="{B83AD7A5-1BDF-4991-961D-5DFBE54FE4F7}" destId="{DC08C1C7-AFA3-474A-891A-EC2271842D38}" srcOrd="0" destOrd="0" presId="urn:microsoft.com/office/officeart/2017/3/layout/DropPinTimeline"/>
    <dgm:cxn modelId="{BD7398E7-83F2-4BA0-9E21-0D95970A11E4}" type="presParOf" srcId="{B83AD7A5-1BDF-4991-961D-5DFBE54FE4F7}" destId="{D75AFF86-03EF-490E-B336-1FCCFAAAAFAE}" srcOrd="1" destOrd="0" presId="urn:microsoft.com/office/officeart/2017/3/layout/DropPinTimeline"/>
    <dgm:cxn modelId="{0AED4A34-4810-479E-9D60-B518890760B0}" type="presParOf" srcId="{D75AFF86-03EF-490E-B336-1FCCFAAAAFAE}" destId="{C0E979E4-8AF5-4ECF-8158-6E648B0214DE}" srcOrd="0" destOrd="0" presId="urn:microsoft.com/office/officeart/2017/3/layout/DropPinTimeline"/>
    <dgm:cxn modelId="{C93D3C8B-6649-46CD-8DD4-97D8B9427719}" type="presParOf" srcId="{D75AFF86-03EF-490E-B336-1FCCFAAAAFAE}" destId="{9F9FE9F1-057B-4F2D-841D-F7A6C162F821}" srcOrd="1" destOrd="0" presId="urn:microsoft.com/office/officeart/2017/3/layout/DropPinTimeline"/>
    <dgm:cxn modelId="{622EFE9E-4F7C-4BF2-ADDD-3386D706CB70}" type="presParOf" srcId="{B83AD7A5-1BDF-4991-961D-5DFBE54FE4F7}" destId="{A4868ACE-2277-4894-B272-358334F2C4E7}" srcOrd="2" destOrd="0" presId="urn:microsoft.com/office/officeart/2017/3/layout/DropPinTimeline"/>
    <dgm:cxn modelId="{AEE1E121-0D1E-433C-A4FE-2631668E7DAE}" type="presParOf" srcId="{B83AD7A5-1BDF-4991-961D-5DFBE54FE4F7}" destId="{26F059C8-A6E7-4745-A6C9-D02E6CB541AF}" srcOrd="3" destOrd="0" presId="urn:microsoft.com/office/officeart/2017/3/layout/DropPinTimeline"/>
    <dgm:cxn modelId="{D69720FB-2405-4D41-B617-364B6C8BAF5E}" type="presParOf" srcId="{B83AD7A5-1BDF-4991-961D-5DFBE54FE4F7}" destId="{A42214E8-B971-4521-BD1B-ED536812F291}" srcOrd="4" destOrd="0" presId="urn:microsoft.com/office/officeart/2017/3/layout/DropPinTimeline"/>
    <dgm:cxn modelId="{DD8A8808-2FF0-43FC-8E8D-27AC80000904}" type="presParOf" srcId="{B83AD7A5-1BDF-4991-961D-5DFBE54FE4F7}" destId="{ADFC0BDB-C1CC-4EDA-A0A2-E98D14E1B1E4}" srcOrd="5" destOrd="0" presId="urn:microsoft.com/office/officeart/2017/3/layout/DropPinTimeline"/>
    <dgm:cxn modelId="{ECC8841D-8784-40D5-9E9E-D666CDC5FDB2}" type="presParOf" srcId="{462489CA-0A42-47E8-87E1-8A081B95E3A5}" destId="{B67E8F38-AD7A-4501-8D4F-1663A7587FD4}" srcOrd="9" destOrd="0" presId="urn:microsoft.com/office/officeart/2017/3/layout/DropPinTimeline"/>
    <dgm:cxn modelId="{F6763C86-B476-4B6F-AC22-55BCBBF04535}" type="presParOf" srcId="{462489CA-0A42-47E8-87E1-8A081B95E3A5}" destId="{9DC855E2-D483-4103-BAE2-5DD41F291055}" srcOrd="10" destOrd="0" presId="urn:microsoft.com/office/officeart/2017/3/layout/DropPinTimeline"/>
    <dgm:cxn modelId="{C6903DC1-366E-4913-85BA-04086DEF487C}" type="presParOf" srcId="{9DC855E2-D483-4103-BAE2-5DD41F291055}" destId="{1BDEF764-4E35-4E47-9A22-1BD4609EE491}" srcOrd="0" destOrd="0" presId="urn:microsoft.com/office/officeart/2017/3/layout/DropPinTimeline"/>
    <dgm:cxn modelId="{8513B05E-17CB-4DD7-B9D0-2886B7F52367}" type="presParOf" srcId="{9DC855E2-D483-4103-BAE2-5DD41F291055}" destId="{36B0A80C-5005-4CE9-A621-57CD03A7B077}" srcOrd="1" destOrd="0" presId="urn:microsoft.com/office/officeart/2017/3/layout/DropPinTimeline"/>
    <dgm:cxn modelId="{C1FD9F73-317E-4288-9E00-60F99B37871D}" type="presParOf" srcId="{36B0A80C-5005-4CE9-A621-57CD03A7B077}" destId="{9CBC440B-5129-4559-9D32-A2303B44F564}" srcOrd="0" destOrd="0" presId="urn:microsoft.com/office/officeart/2017/3/layout/DropPinTimeline"/>
    <dgm:cxn modelId="{16862DD5-8A9D-49E7-9CEC-C701CA972AB6}" type="presParOf" srcId="{36B0A80C-5005-4CE9-A621-57CD03A7B077}" destId="{7B83A91C-C17A-4DFB-898D-DC06D97250A4}" srcOrd="1" destOrd="0" presId="urn:microsoft.com/office/officeart/2017/3/layout/DropPinTimeline"/>
    <dgm:cxn modelId="{E0C480D5-13B5-4A67-A0B2-78F06825CD70}" type="presParOf" srcId="{9DC855E2-D483-4103-BAE2-5DD41F291055}" destId="{88F9D6C4-803F-4C93-BC86-060974B7EB6E}" srcOrd="2" destOrd="0" presId="urn:microsoft.com/office/officeart/2017/3/layout/DropPinTimeline"/>
    <dgm:cxn modelId="{C20D6C36-8671-4AEF-B329-26939726C7AE}" type="presParOf" srcId="{9DC855E2-D483-4103-BAE2-5DD41F291055}" destId="{24B65EF8-690F-4B27-9F85-6068C76C8777}" srcOrd="3" destOrd="0" presId="urn:microsoft.com/office/officeart/2017/3/layout/DropPinTimeline"/>
    <dgm:cxn modelId="{469A2969-0D6D-4A2A-9E66-CB934256D460}" type="presParOf" srcId="{9DC855E2-D483-4103-BAE2-5DD41F291055}" destId="{165122EE-31E2-4ADA-98D2-87858002B954}" srcOrd="4" destOrd="0" presId="urn:microsoft.com/office/officeart/2017/3/layout/DropPinTimeline"/>
    <dgm:cxn modelId="{6A1BC9B9-E0B5-4015-959F-9D337D65CF39}" type="presParOf" srcId="{9DC855E2-D483-4103-BAE2-5DD41F291055}" destId="{A7F930E9-C03D-41A1-AD11-8C2E3BED98B4}"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3E876-9459-4FB1-98FF-B6DB8B67CE6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AU"/>
        </a:p>
      </dgm:t>
    </dgm:pt>
    <dgm:pt modelId="{5560EB2E-348B-4CE2-8DD9-78A6935447C9}">
      <dgm:prSet phldrT="[Text]" phldr="0"/>
      <dgm:spPr/>
      <dgm:t>
        <a:bodyPr/>
        <a:lstStyle/>
        <a:p>
          <a:r>
            <a:rPr lang="en-AU" dirty="0"/>
            <a:t>Acute Hospital stay</a:t>
          </a:r>
        </a:p>
      </dgm:t>
    </dgm:pt>
    <dgm:pt modelId="{CB086BB9-DB89-44F9-953D-06591F887D64}" type="parTrans" cxnId="{39D58EC4-BED9-4E3F-A0CC-1C9215118FF6}">
      <dgm:prSet/>
      <dgm:spPr/>
      <dgm:t>
        <a:bodyPr/>
        <a:lstStyle/>
        <a:p>
          <a:endParaRPr lang="en-AU"/>
        </a:p>
      </dgm:t>
    </dgm:pt>
    <dgm:pt modelId="{CEF8764E-0E79-4C56-8D94-9D61A7D50566}" type="sibTrans" cxnId="{39D58EC4-BED9-4E3F-A0CC-1C9215118FF6}">
      <dgm:prSet/>
      <dgm:spPr/>
      <dgm:t>
        <a:bodyPr/>
        <a:lstStyle/>
        <a:p>
          <a:endParaRPr lang="en-AU"/>
        </a:p>
      </dgm:t>
    </dgm:pt>
    <dgm:pt modelId="{496A5590-34F9-48E2-9751-4D2A002A54A8}">
      <dgm:prSet phldrT="[Text]" phldr="0"/>
      <dgm:spPr/>
      <dgm:t>
        <a:bodyPr/>
        <a:lstStyle/>
        <a:p>
          <a:r>
            <a:rPr lang="en-AU" dirty="0"/>
            <a:t>Rehabilitation  Hospital</a:t>
          </a:r>
        </a:p>
      </dgm:t>
    </dgm:pt>
    <dgm:pt modelId="{B472D41E-3203-4AB8-AD20-1750BF3A81CE}" type="parTrans" cxnId="{00D4CB71-EB1D-4D0B-B4D6-414A24E45943}">
      <dgm:prSet/>
      <dgm:spPr/>
      <dgm:t>
        <a:bodyPr/>
        <a:lstStyle/>
        <a:p>
          <a:endParaRPr lang="en-AU"/>
        </a:p>
      </dgm:t>
    </dgm:pt>
    <dgm:pt modelId="{8BB67035-621F-43DC-9C8C-B891DF6A0AA0}" type="sibTrans" cxnId="{00D4CB71-EB1D-4D0B-B4D6-414A24E45943}">
      <dgm:prSet/>
      <dgm:spPr/>
      <dgm:t>
        <a:bodyPr/>
        <a:lstStyle/>
        <a:p>
          <a:endParaRPr lang="en-AU"/>
        </a:p>
      </dgm:t>
    </dgm:pt>
    <dgm:pt modelId="{52D2F9E7-4868-4C36-B0DC-14C4B9F6DAD0}">
      <dgm:prSet phldrT="[Text]" phldr="0"/>
      <dgm:spPr/>
      <dgm:t>
        <a:bodyPr/>
        <a:lstStyle/>
        <a:p>
          <a:r>
            <a:rPr lang="en-AU" dirty="0"/>
            <a:t>Home</a:t>
          </a:r>
        </a:p>
      </dgm:t>
    </dgm:pt>
    <dgm:pt modelId="{4E9D9AA3-0A0F-4F40-B5B3-DB3AE267CFD9}" type="parTrans" cxnId="{A1A1C613-E1A9-4F55-B356-1A89DB83D8F3}">
      <dgm:prSet/>
      <dgm:spPr/>
      <dgm:t>
        <a:bodyPr/>
        <a:lstStyle/>
        <a:p>
          <a:endParaRPr lang="en-AU"/>
        </a:p>
      </dgm:t>
    </dgm:pt>
    <dgm:pt modelId="{5A8C04BA-0A03-4AFD-A752-95105F2AEF4D}" type="sibTrans" cxnId="{A1A1C613-E1A9-4F55-B356-1A89DB83D8F3}">
      <dgm:prSet/>
      <dgm:spPr/>
      <dgm:t>
        <a:bodyPr/>
        <a:lstStyle/>
        <a:p>
          <a:endParaRPr lang="en-AU"/>
        </a:p>
      </dgm:t>
    </dgm:pt>
    <dgm:pt modelId="{C5356259-F6BA-4D6A-A43C-9B7E9D97D33C}" type="pres">
      <dgm:prSet presAssocID="{D0D3E876-9459-4FB1-98FF-B6DB8B67CE60}" presName="Name0" presStyleCnt="0">
        <dgm:presLayoutVars>
          <dgm:chMax val="7"/>
          <dgm:chPref val="7"/>
          <dgm:dir/>
          <dgm:animLvl val="lvl"/>
        </dgm:presLayoutVars>
      </dgm:prSet>
      <dgm:spPr/>
    </dgm:pt>
    <dgm:pt modelId="{F0139A4E-B79B-44FF-838E-7E70F94E0ECC}" type="pres">
      <dgm:prSet presAssocID="{5560EB2E-348B-4CE2-8DD9-78A6935447C9}" presName="Accent1" presStyleCnt="0"/>
      <dgm:spPr/>
    </dgm:pt>
    <dgm:pt modelId="{E60BBD27-7467-4114-92C3-B153FBC13EBB}" type="pres">
      <dgm:prSet presAssocID="{5560EB2E-348B-4CE2-8DD9-78A6935447C9}" presName="Accent" presStyleLbl="node1" presStyleIdx="0" presStyleCnt="3"/>
      <dgm:spPr/>
    </dgm:pt>
    <dgm:pt modelId="{2292B2AC-4846-4096-8C85-FFB7B33D7720}" type="pres">
      <dgm:prSet presAssocID="{5560EB2E-348B-4CE2-8DD9-78A6935447C9}" presName="Parent1" presStyleLbl="revTx" presStyleIdx="0" presStyleCnt="3">
        <dgm:presLayoutVars>
          <dgm:chMax val="1"/>
          <dgm:chPref val="1"/>
          <dgm:bulletEnabled val="1"/>
        </dgm:presLayoutVars>
      </dgm:prSet>
      <dgm:spPr/>
    </dgm:pt>
    <dgm:pt modelId="{3F64D8F0-FB22-4812-ACCD-803D011DE9FB}" type="pres">
      <dgm:prSet presAssocID="{496A5590-34F9-48E2-9751-4D2A002A54A8}" presName="Accent2" presStyleCnt="0"/>
      <dgm:spPr/>
    </dgm:pt>
    <dgm:pt modelId="{F3DC35E9-8EFF-4263-8757-CE92ECC3BC84}" type="pres">
      <dgm:prSet presAssocID="{496A5590-34F9-48E2-9751-4D2A002A54A8}" presName="Accent" presStyleLbl="node1" presStyleIdx="1" presStyleCnt="3"/>
      <dgm:spPr/>
    </dgm:pt>
    <dgm:pt modelId="{15FDEE6E-F861-4A68-ABC4-CF9DEB939260}" type="pres">
      <dgm:prSet presAssocID="{496A5590-34F9-48E2-9751-4D2A002A54A8}" presName="Parent2" presStyleLbl="revTx" presStyleIdx="1" presStyleCnt="3">
        <dgm:presLayoutVars>
          <dgm:chMax val="1"/>
          <dgm:chPref val="1"/>
          <dgm:bulletEnabled val="1"/>
        </dgm:presLayoutVars>
      </dgm:prSet>
      <dgm:spPr/>
    </dgm:pt>
    <dgm:pt modelId="{617640B9-6411-452C-BB58-DB25C2DCA4C3}" type="pres">
      <dgm:prSet presAssocID="{52D2F9E7-4868-4C36-B0DC-14C4B9F6DAD0}" presName="Accent3" presStyleCnt="0"/>
      <dgm:spPr/>
    </dgm:pt>
    <dgm:pt modelId="{65885AF3-79FF-4B75-A2F1-01D4AAEB9EBD}" type="pres">
      <dgm:prSet presAssocID="{52D2F9E7-4868-4C36-B0DC-14C4B9F6DAD0}" presName="Accent" presStyleLbl="node1" presStyleIdx="2" presStyleCnt="3"/>
      <dgm:spPr/>
    </dgm:pt>
    <dgm:pt modelId="{BF4E6FC8-FED6-465A-8862-395863BBC82A}" type="pres">
      <dgm:prSet presAssocID="{52D2F9E7-4868-4C36-B0DC-14C4B9F6DAD0}" presName="Parent3" presStyleLbl="revTx" presStyleIdx="2" presStyleCnt="3">
        <dgm:presLayoutVars>
          <dgm:chMax val="1"/>
          <dgm:chPref val="1"/>
          <dgm:bulletEnabled val="1"/>
        </dgm:presLayoutVars>
      </dgm:prSet>
      <dgm:spPr/>
    </dgm:pt>
  </dgm:ptLst>
  <dgm:cxnLst>
    <dgm:cxn modelId="{67036106-3D4F-4045-A6DD-FCA4F146222C}" type="presOf" srcId="{D0D3E876-9459-4FB1-98FF-B6DB8B67CE60}" destId="{C5356259-F6BA-4D6A-A43C-9B7E9D97D33C}" srcOrd="0" destOrd="0" presId="urn:microsoft.com/office/officeart/2009/layout/CircleArrowProcess"/>
    <dgm:cxn modelId="{A1A1C613-E1A9-4F55-B356-1A89DB83D8F3}" srcId="{D0D3E876-9459-4FB1-98FF-B6DB8B67CE60}" destId="{52D2F9E7-4868-4C36-B0DC-14C4B9F6DAD0}" srcOrd="2" destOrd="0" parTransId="{4E9D9AA3-0A0F-4F40-B5B3-DB3AE267CFD9}" sibTransId="{5A8C04BA-0A03-4AFD-A752-95105F2AEF4D}"/>
    <dgm:cxn modelId="{00D4CB71-EB1D-4D0B-B4D6-414A24E45943}" srcId="{D0D3E876-9459-4FB1-98FF-B6DB8B67CE60}" destId="{496A5590-34F9-48E2-9751-4D2A002A54A8}" srcOrd="1" destOrd="0" parTransId="{B472D41E-3203-4AB8-AD20-1750BF3A81CE}" sibTransId="{8BB67035-621F-43DC-9C8C-B891DF6A0AA0}"/>
    <dgm:cxn modelId="{B7DE8E59-FDE4-4CA7-B69F-71881D86A912}" type="presOf" srcId="{496A5590-34F9-48E2-9751-4D2A002A54A8}" destId="{15FDEE6E-F861-4A68-ABC4-CF9DEB939260}" srcOrd="0" destOrd="0" presId="urn:microsoft.com/office/officeart/2009/layout/CircleArrowProcess"/>
    <dgm:cxn modelId="{F460F17B-0A1F-4A68-BA62-335B8AEEB9B6}" type="presOf" srcId="{5560EB2E-348B-4CE2-8DD9-78A6935447C9}" destId="{2292B2AC-4846-4096-8C85-FFB7B33D7720}" srcOrd="0" destOrd="0" presId="urn:microsoft.com/office/officeart/2009/layout/CircleArrowProcess"/>
    <dgm:cxn modelId="{6DFBC8A0-142D-4BCB-A510-3B674F3C4D2A}" type="presOf" srcId="{52D2F9E7-4868-4C36-B0DC-14C4B9F6DAD0}" destId="{BF4E6FC8-FED6-465A-8862-395863BBC82A}" srcOrd="0" destOrd="0" presId="urn:microsoft.com/office/officeart/2009/layout/CircleArrowProcess"/>
    <dgm:cxn modelId="{39D58EC4-BED9-4E3F-A0CC-1C9215118FF6}" srcId="{D0D3E876-9459-4FB1-98FF-B6DB8B67CE60}" destId="{5560EB2E-348B-4CE2-8DD9-78A6935447C9}" srcOrd="0" destOrd="0" parTransId="{CB086BB9-DB89-44F9-953D-06591F887D64}" sibTransId="{CEF8764E-0E79-4C56-8D94-9D61A7D50566}"/>
    <dgm:cxn modelId="{4FDF7E9D-3B7C-4126-96A4-050A8DBBFB81}" type="presParOf" srcId="{C5356259-F6BA-4D6A-A43C-9B7E9D97D33C}" destId="{F0139A4E-B79B-44FF-838E-7E70F94E0ECC}" srcOrd="0" destOrd="0" presId="urn:microsoft.com/office/officeart/2009/layout/CircleArrowProcess"/>
    <dgm:cxn modelId="{0906ED9D-BC7D-4B1D-84B4-ABE4433423C1}" type="presParOf" srcId="{F0139A4E-B79B-44FF-838E-7E70F94E0ECC}" destId="{E60BBD27-7467-4114-92C3-B153FBC13EBB}" srcOrd="0" destOrd="0" presId="urn:microsoft.com/office/officeart/2009/layout/CircleArrowProcess"/>
    <dgm:cxn modelId="{2F7C24B4-5241-4AD5-9B04-72083F597270}" type="presParOf" srcId="{C5356259-F6BA-4D6A-A43C-9B7E9D97D33C}" destId="{2292B2AC-4846-4096-8C85-FFB7B33D7720}" srcOrd="1" destOrd="0" presId="urn:microsoft.com/office/officeart/2009/layout/CircleArrowProcess"/>
    <dgm:cxn modelId="{5D458630-7E08-4AFB-9A5D-CFD1EE2E0821}" type="presParOf" srcId="{C5356259-F6BA-4D6A-A43C-9B7E9D97D33C}" destId="{3F64D8F0-FB22-4812-ACCD-803D011DE9FB}" srcOrd="2" destOrd="0" presId="urn:microsoft.com/office/officeart/2009/layout/CircleArrowProcess"/>
    <dgm:cxn modelId="{D9011A45-F9C8-4E01-A377-45E04FA12EB1}" type="presParOf" srcId="{3F64D8F0-FB22-4812-ACCD-803D011DE9FB}" destId="{F3DC35E9-8EFF-4263-8757-CE92ECC3BC84}" srcOrd="0" destOrd="0" presId="urn:microsoft.com/office/officeart/2009/layout/CircleArrowProcess"/>
    <dgm:cxn modelId="{5332DE5A-E811-444D-8315-9BD9F3FB7987}" type="presParOf" srcId="{C5356259-F6BA-4D6A-A43C-9B7E9D97D33C}" destId="{15FDEE6E-F861-4A68-ABC4-CF9DEB939260}" srcOrd="3" destOrd="0" presId="urn:microsoft.com/office/officeart/2009/layout/CircleArrowProcess"/>
    <dgm:cxn modelId="{BAF001C3-1918-4058-AF53-64CC7A633866}" type="presParOf" srcId="{C5356259-F6BA-4D6A-A43C-9B7E9D97D33C}" destId="{617640B9-6411-452C-BB58-DB25C2DCA4C3}" srcOrd="4" destOrd="0" presId="urn:microsoft.com/office/officeart/2009/layout/CircleArrowProcess"/>
    <dgm:cxn modelId="{2CA36EFC-3408-402E-BF38-50D55A5E42E6}" type="presParOf" srcId="{617640B9-6411-452C-BB58-DB25C2DCA4C3}" destId="{65885AF3-79FF-4B75-A2F1-01D4AAEB9EBD}" srcOrd="0" destOrd="0" presId="urn:microsoft.com/office/officeart/2009/layout/CircleArrowProcess"/>
    <dgm:cxn modelId="{201BFF2B-9A1C-4E87-900E-82DDD95617E7}" type="presParOf" srcId="{C5356259-F6BA-4D6A-A43C-9B7E9D97D33C}" destId="{BF4E6FC8-FED6-465A-8862-395863BBC82A}"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BFDD6E-2338-4025-A1F0-EA7EB1FF0DE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AU"/>
        </a:p>
      </dgm:t>
    </dgm:pt>
    <dgm:pt modelId="{5C277AE2-6376-4570-9E59-E991A4682909}">
      <dgm:prSet/>
      <dgm:spPr/>
      <dgm:t>
        <a:bodyPr/>
        <a:lstStyle/>
        <a:p>
          <a:r>
            <a:rPr lang="en-US" b="1" dirty="0">
              <a:solidFill>
                <a:schemeClr val="tx2"/>
              </a:solidFill>
            </a:rPr>
            <a:t>What’s Important…</a:t>
          </a:r>
        </a:p>
      </dgm:t>
    </dgm:pt>
    <dgm:pt modelId="{9277EFAC-3932-49B8-879D-73C0D1B99388}" type="parTrans" cxnId="{12D22B04-E9CD-4602-8520-A33751C58E9D}">
      <dgm:prSet/>
      <dgm:spPr/>
      <dgm:t>
        <a:bodyPr/>
        <a:lstStyle/>
        <a:p>
          <a:endParaRPr lang="en-AU"/>
        </a:p>
      </dgm:t>
    </dgm:pt>
    <dgm:pt modelId="{3086DD4C-32B1-495F-8122-42EE87F7AA9A}" type="sibTrans" cxnId="{12D22B04-E9CD-4602-8520-A33751C58E9D}">
      <dgm:prSet/>
      <dgm:spPr/>
      <dgm:t>
        <a:bodyPr/>
        <a:lstStyle/>
        <a:p>
          <a:endParaRPr lang="en-AU"/>
        </a:p>
      </dgm:t>
    </dgm:pt>
    <dgm:pt modelId="{5613213B-9A0D-44BB-BC7E-09609A38DBEC}">
      <dgm:prSet/>
      <dgm:spPr/>
      <dgm:t>
        <a:bodyPr/>
        <a:lstStyle/>
        <a:p>
          <a:r>
            <a:rPr lang="en-US" dirty="0">
              <a:solidFill>
                <a:schemeClr val="tx2"/>
              </a:solidFill>
            </a:rPr>
            <a:t>Service planner relationship with participant.</a:t>
          </a:r>
        </a:p>
      </dgm:t>
    </dgm:pt>
    <dgm:pt modelId="{3AE5DDDF-74D1-4378-A2DF-5C12B08C43E8}" type="parTrans" cxnId="{52A28229-20A2-4D86-A655-2B6306CB1ABA}">
      <dgm:prSet/>
      <dgm:spPr/>
      <dgm:t>
        <a:bodyPr/>
        <a:lstStyle/>
        <a:p>
          <a:endParaRPr lang="en-AU"/>
        </a:p>
      </dgm:t>
    </dgm:pt>
    <dgm:pt modelId="{9C4A0358-71E4-4294-BB52-06E8E4870307}" type="sibTrans" cxnId="{52A28229-20A2-4D86-A655-2B6306CB1ABA}">
      <dgm:prSet/>
      <dgm:spPr/>
      <dgm:t>
        <a:bodyPr/>
        <a:lstStyle/>
        <a:p>
          <a:endParaRPr lang="en-AU"/>
        </a:p>
      </dgm:t>
    </dgm:pt>
    <dgm:pt modelId="{4A4B3A2D-FED2-4A98-89C3-4B793219CC9D}">
      <dgm:prSet/>
      <dgm:spPr/>
      <dgm:t>
        <a:bodyPr/>
        <a:lstStyle/>
        <a:p>
          <a:r>
            <a:rPr lang="en-US" dirty="0">
              <a:solidFill>
                <a:schemeClr val="tx2"/>
              </a:solidFill>
            </a:rPr>
            <a:t>Scheme relationship with providers</a:t>
          </a:r>
          <a:br>
            <a:rPr lang="en-US" dirty="0">
              <a:solidFill>
                <a:schemeClr val="tx2"/>
              </a:solidFill>
            </a:rPr>
          </a:br>
          <a:endParaRPr lang="en-US" dirty="0">
            <a:solidFill>
              <a:schemeClr val="tx2"/>
            </a:solidFill>
          </a:endParaRPr>
        </a:p>
      </dgm:t>
    </dgm:pt>
    <dgm:pt modelId="{59AECB58-9106-4A52-AAD2-D86E6B2A9861}" type="parTrans" cxnId="{F3160F1C-6D2E-4C20-AFE2-EC54072D0AB1}">
      <dgm:prSet/>
      <dgm:spPr/>
      <dgm:t>
        <a:bodyPr/>
        <a:lstStyle/>
        <a:p>
          <a:endParaRPr lang="en-AU"/>
        </a:p>
      </dgm:t>
    </dgm:pt>
    <dgm:pt modelId="{F4BEC860-DD52-4178-8023-B2E9521AABB3}" type="sibTrans" cxnId="{F3160F1C-6D2E-4C20-AFE2-EC54072D0AB1}">
      <dgm:prSet/>
      <dgm:spPr/>
      <dgm:t>
        <a:bodyPr/>
        <a:lstStyle/>
        <a:p>
          <a:endParaRPr lang="en-AU"/>
        </a:p>
      </dgm:t>
    </dgm:pt>
    <dgm:pt modelId="{ADFE9C49-CD0D-4025-B4CC-57D1D832125E}">
      <dgm:prSet/>
      <dgm:spPr/>
      <dgm:t>
        <a:bodyPr/>
        <a:lstStyle/>
        <a:p>
          <a:r>
            <a:rPr lang="en-US" dirty="0">
              <a:solidFill>
                <a:schemeClr val="tx2"/>
              </a:solidFill>
            </a:rPr>
            <a:t>Measuring outcomes and supporting consistent decision making</a:t>
          </a:r>
        </a:p>
      </dgm:t>
    </dgm:pt>
    <dgm:pt modelId="{F09BC64A-1041-4035-BA75-DF504977AD26}" type="parTrans" cxnId="{A8F54B65-9986-4DFC-85DD-A746A12A56EB}">
      <dgm:prSet/>
      <dgm:spPr/>
      <dgm:t>
        <a:bodyPr/>
        <a:lstStyle/>
        <a:p>
          <a:endParaRPr lang="en-AU"/>
        </a:p>
      </dgm:t>
    </dgm:pt>
    <dgm:pt modelId="{214820B3-B17E-411F-B2CC-6A1E6B8F735D}" type="sibTrans" cxnId="{A8F54B65-9986-4DFC-85DD-A746A12A56EB}">
      <dgm:prSet/>
      <dgm:spPr/>
      <dgm:t>
        <a:bodyPr/>
        <a:lstStyle/>
        <a:p>
          <a:endParaRPr lang="en-AU"/>
        </a:p>
      </dgm:t>
    </dgm:pt>
    <dgm:pt modelId="{52DC1D8C-01FB-4841-983F-5BF2130E81A0}">
      <dgm:prSet/>
      <dgm:spPr/>
      <dgm:t>
        <a:bodyPr/>
        <a:lstStyle/>
        <a:p>
          <a:r>
            <a:rPr lang="en-US" dirty="0">
              <a:solidFill>
                <a:schemeClr val="tx2"/>
              </a:solidFill>
            </a:rPr>
            <a:t>Service planner’s skills, tools.</a:t>
          </a:r>
        </a:p>
      </dgm:t>
    </dgm:pt>
    <dgm:pt modelId="{42F34A96-1994-40F0-9544-26A040398553}" type="parTrans" cxnId="{A76F8465-AF22-43DC-ACE8-9B9D1FE4A907}">
      <dgm:prSet/>
      <dgm:spPr/>
      <dgm:t>
        <a:bodyPr/>
        <a:lstStyle/>
        <a:p>
          <a:endParaRPr lang="en-AU"/>
        </a:p>
      </dgm:t>
    </dgm:pt>
    <dgm:pt modelId="{6C3C7BBF-B4F4-4A58-8651-5E9E8D76D26D}" type="sibTrans" cxnId="{A76F8465-AF22-43DC-ACE8-9B9D1FE4A907}">
      <dgm:prSet/>
      <dgm:spPr/>
      <dgm:t>
        <a:bodyPr/>
        <a:lstStyle/>
        <a:p>
          <a:endParaRPr lang="en-AU"/>
        </a:p>
      </dgm:t>
    </dgm:pt>
    <dgm:pt modelId="{8719D395-59D1-49D2-B759-81D47D14B265}" type="pres">
      <dgm:prSet presAssocID="{28BFDD6E-2338-4025-A1F0-EA7EB1FF0DE1}" presName="vert0" presStyleCnt="0">
        <dgm:presLayoutVars>
          <dgm:dir/>
          <dgm:animOne val="branch"/>
          <dgm:animLvl val="lvl"/>
        </dgm:presLayoutVars>
      </dgm:prSet>
      <dgm:spPr/>
    </dgm:pt>
    <dgm:pt modelId="{1248925C-8E9C-4840-9091-2DA7C6C861F3}" type="pres">
      <dgm:prSet presAssocID="{5C277AE2-6376-4570-9E59-E991A4682909}" presName="thickLine" presStyleLbl="alignNode1" presStyleIdx="0" presStyleCnt="5"/>
      <dgm:spPr/>
    </dgm:pt>
    <dgm:pt modelId="{465F8C9A-7D11-45A4-B487-22F2DB102F67}" type="pres">
      <dgm:prSet presAssocID="{5C277AE2-6376-4570-9E59-E991A4682909}" presName="horz1" presStyleCnt="0"/>
      <dgm:spPr/>
    </dgm:pt>
    <dgm:pt modelId="{88E073F6-8A6B-460F-A011-A52152B2B07E}" type="pres">
      <dgm:prSet presAssocID="{5C277AE2-6376-4570-9E59-E991A4682909}" presName="tx1" presStyleLbl="revTx" presStyleIdx="0" presStyleCnt="5"/>
      <dgm:spPr/>
    </dgm:pt>
    <dgm:pt modelId="{18350DCC-040C-4CAA-939E-1CB51009BB8E}" type="pres">
      <dgm:prSet presAssocID="{5C277AE2-6376-4570-9E59-E991A4682909}" presName="vert1" presStyleCnt="0"/>
      <dgm:spPr/>
    </dgm:pt>
    <dgm:pt modelId="{906F0840-B458-42AC-85C5-3AEC29AF824A}" type="pres">
      <dgm:prSet presAssocID="{52DC1D8C-01FB-4841-983F-5BF2130E81A0}" presName="thickLine" presStyleLbl="alignNode1" presStyleIdx="1" presStyleCnt="5"/>
      <dgm:spPr/>
    </dgm:pt>
    <dgm:pt modelId="{CC886383-A929-4AC6-A0D1-5DC17FDAB201}" type="pres">
      <dgm:prSet presAssocID="{52DC1D8C-01FB-4841-983F-5BF2130E81A0}" presName="horz1" presStyleCnt="0"/>
      <dgm:spPr/>
    </dgm:pt>
    <dgm:pt modelId="{D1422C60-221D-4698-9956-BBEF1C7426EE}" type="pres">
      <dgm:prSet presAssocID="{52DC1D8C-01FB-4841-983F-5BF2130E81A0}" presName="tx1" presStyleLbl="revTx" presStyleIdx="1" presStyleCnt="5"/>
      <dgm:spPr/>
    </dgm:pt>
    <dgm:pt modelId="{A61E0C2C-56B0-4E2F-8195-065BBCD1870D}" type="pres">
      <dgm:prSet presAssocID="{52DC1D8C-01FB-4841-983F-5BF2130E81A0}" presName="vert1" presStyleCnt="0"/>
      <dgm:spPr/>
    </dgm:pt>
    <dgm:pt modelId="{5007E3D4-EAD6-402A-B102-E0EEDC52AE14}" type="pres">
      <dgm:prSet presAssocID="{5613213B-9A0D-44BB-BC7E-09609A38DBEC}" presName="thickLine" presStyleLbl="alignNode1" presStyleIdx="2" presStyleCnt="5"/>
      <dgm:spPr/>
    </dgm:pt>
    <dgm:pt modelId="{FE4BA974-509D-4F89-AE0F-8D3E970530FC}" type="pres">
      <dgm:prSet presAssocID="{5613213B-9A0D-44BB-BC7E-09609A38DBEC}" presName="horz1" presStyleCnt="0"/>
      <dgm:spPr/>
    </dgm:pt>
    <dgm:pt modelId="{42EA8C46-6752-4572-ACFC-3B3D5F0B0307}" type="pres">
      <dgm:prSet presAssocID="{5613213B-9A0D-44BB-BC7E-09609A38DBEC}" presName="tx1" presStyleLbl="revTx" presStyleIdx="2" presStyleCnt="5"/>
      <dgm:spPr/>
    </dgm:pt>
    <dgm:pt modelId="{05F5A9BE-5DF8-4C65-8BCC-F84CB5253B56}" type="pres">
      <dgm:prSet presAssocID="{5613213B-9A0D-44BB-BC7E-09609A38DBEC}" presName="vert1" presStyleCnt="0"/>
      <dgm:spPr/>
    </dgm:pt>
    <dgm:pt modelId="{98B0D861-82F2-4D2B-ACAD-E49BA3574453}" type="pres">
      <dgm:prSet presAssocID="{4A4B3A2D-FED2-4A98-89C3-4B793219CC9D}" presName="thickLine" presStyleLbl="alignNode1" presStyleIdx="3" presStyleCnt="5"/>
      <dgm:spPr/>
    </dgm:pt>
    <dgm:pt modelId="{82C5402F-8E56-4929-8066-4B9B0D164B48}" type="pres">
      <dgm:prSet presAssocID="{4A4B3A2D-FED2-4A98-89C3-4B793219CC9D}" presName="horz1" presStyleCnt="0"/>
      <dgm:spPr/>
    </dgm:pt>
    <dgm:pt modelId="{F5C08843-387D-4E76-8951-D9882459AB8C}" type="pres">
      <dgm:prSet presAssocID="{4A4B3A2D-FED2-4A98-89C3-4B793219CC9D}" presName="tx1" presStyleLbl="revTx" presStyleIdx="3" presStyleCnt="5"/>
      <dgm:spPr/>
    </dgm:pt>
    <dgm:pt modelId="{0D66E6EB-68DE-498F-94B4-01BB7EA1C02E}" type="pres">
      <dgm:prSet presAssocID="{4A4B3A2D-FED2-4A98-89C3-4B793219CC9D}" presName="vert1" presStyleCnt="0"/>
      <dgm:spPr/>
    </dgm:pt>
    <dgm:pt modelId="{70FBD2B8-A3CF-430A-A870-43B9D44972D8}" type="pres">
      <dgm:prSet presAssocID="{ADFE9C49-CD0D-4025-B4CC-57D1D832125E}" presName="thickLine" presStyleLbl="alignNode1" presStyleIdx="4" presStyleCnt="5"/>
      <dgm:spPr/>
    </dgm:pt>
    <dgm:pt modelId="{6F5074AE-E03A-4C42-808C-E01212964694}" type="pres">
      <dgm:prSet presAssocID="{ADFE9C49-CD0D-4025-B4CC-57D1D832125E}" presName="horz1" presStyleCnt="0"/>
      <dgm:spPr/>
    </dgm:pt>
    <dgm:pt modelId="{EC9D19AB-E50B-4C29-ADCD-8521D84883C2}" type="pres">
      <dgm:prSet presAssocID="{ADFE9C49-CD0D-4025-B4CC-57D1D832125E}" presName="tx1" presStyleLbl="revTx" presStyleIdx="4" presStyleCnt="5"/>
      <dgm:spPr/>
    </dgm:pt>
    <dgm:pt modelId="{B89735C3-FAEA-42E3-ADAA-B733F9111DEC}" type="pres">
      <dgm:prSet presAssocID="{ADFE9C49-CD0D-4025-B4CC-57D1D832125E}" presName="vert1" presStyleCnt="0"/>
      <dgm:spPr/>
    </dgm:pt>
  </dgm:ptLst>
  <dgm:cxnLst>
    <dgm:cxn modelId="{12D22B04-E9CD-4602-8520-A33751C58E9D}" srcId="{28BFDD6E-2338-4025-A1F0-EA7EB1FF0DE1}" destId="{5C277AE2-6376-4570-9E59-E991A4682909}" srcOrd="0" destOrd="0" parTransId="{9277EFAC-3932-49B8-879D-73C0D1B99388}" sibTransId="{3086DD4C-32B1-495F-8122-42EE87F7AA9A}"/>
    <dgm:cxn modelId="{ABF69512-06DA-4BDC-8DFD-9F1F3334FD66}" type="presOf" srcId="{52DC1D8C-01FB-4841-983F-5BF2130E81A0}" destId="{D1422C60-221D-4698-9956-BBEF1C7426EE}" srcOrd="0" destOrd="0" presId="urn:microsoft.com/office/officeart/2008/layout/LinedList"/>
    <dgm:cxn modelId="{F3160F1C-6D2E-4C20-AFE2-EC54072D0AB1}" srcId="{28BFDD6E-2338-4025-A1F0-EA7EB1FF0DE1}" destId="{4A4B3A2D-FED2-4A98-89C3-4B793219CC9D}" srcOrd="3" destOrd="0" parTransId="{59AECB58-9106-4A52-AAD2-D86E6B2A9861}" sibTransId="{F4BEC860-DD52-4178-8023-B2E9521AABB3}"/>
    <dgm:cxn modelId="{AEAFCE1C-F820-4315-B986-33F54E882637}" type="presOf" srcId="{4A4B3A2D-FED2-4A98-89C3-4B793219CC9D}" destId="{F5C08843-387D-4E76-8951-D9882459AB8C}" srcOrd="0" destOrd="0" presId="urn:microsoft.com/office/officeart/2008/layout/LinedList"/>
    <dgm:cxn modelId="{52A28229-20A2-4D86-A655-2B6306CB1ABA}" srcId="{28BFDD6E-2338-4025-A1F0-EA7EB1FF0DE1}" destId="{5613213B-9A0D-44BB-BC7E-09609A38DBEC}" srcOrd="2" destOrd="0" parTransId="{3AE5DDDF-74D1-4378-A2DF-5C12B08C43E8}" sibTransId="{9C4A0358-71E4-4294-BB52-06E8E4870307}"/>
    <dgm:cxn modelId="{A8F54B65-9986-4DFC-85DD-A746A12A56EB}" srcId="{28BFDD6E-2338-4025-A1F0-EA7EB1FF0DE1}" destId="{ADFE9C49-CD0D-4025-B4CC-57D1D832125E}" srcOrd="4" destOrd="0" parTransId="{F09BC64A-1041-4035-BA75-DF504977AD26}" sibTransId="{214820B3-B17E-411F-B2CC-6A1E6B8F735D}"/>
    <dgm:cxn modelId="{A76F8465-AF22-43DC-ACE8-9B9D1FE4A907}" srcId="{28BFDD6E-2338-4025-A1F0-EA7EB1FF0DE1}" destId="{52DC1D8C-01FB-4841-983F-5BF2130E81A0}" srcOrd="1" destOrd="0" parTransId="{42F34A96-1994-40F0-9544-26A040398553}" sibTransId="{6C3C7BBF-B4F4-4A58-8651-5E9E8D76D26D}"/>
    <dgm:cxn modelId="{FB86D673-9DDB-4D8F-9878-9945FDE23F8E}" type="presOf" srcId="{5613213B-9A0D-44BB-BC7E-09609A38DBEC}" destId="{42EA8C46-6752-4572-ACFC-3B3D5F0B0307}" srcOrd="0" destOrd="0" presId="urn:microsoft.com/office/officeart/2008/layout/LinedList"/>
    <dgm:cxn modelId="{F4C7E856-1CF5-4AB9-A2B8-BD6EB067A7F8}" type="presOf" srcId="{28BFDD6E-2338-4025-A1F0-EA7EB1FF0DE1}" destId="{8719D395-59D1-49D2-B759-81D47D14B265}" srcOrd="0" destOrd="0" presId="urn:microsoft.com/office/officeart/2008/layout/LinedList"/>
    <dgm:cxn modelId="{7D389986-5D36-44CA-A2C4-86438686AFFD}" type="presOf" srcId="{5C277AE2-6376-4570-9E59-E991A4682909}" destId="{88E073F6-8A6B-460F-A011-A52152B2B07E}" srcOrd="0" destOrd="0" presId="urn:microsoft.com/office/officeart/2008/layout/LinedList"/>
    <dgm:cxn modelId="{EA85FDDF-49CC-4BB2-896F-FCDDD6B5490C}" type="presOf" srcId="{ADFE9C49-CD0D-4025-B4CC-57D1D832125E}" destId="{EC9D19AB-E50B-4C29-ADCD-8521D84883C2}" srcOrd="0" destOrd="0" presId="urn:microsoft.com/office/officeart/2008/layout/LinedList"/>
    <dgm:cxn modelId="{AA6545E9-4BA4-4F65-98D2-5BE93CA8D874}" type="presParOf" srcId="{8719D395-59D1-49D2-B759-81D47D14B265}" destId="{1248925C-8E9C-4840-9091-2DA7C6C861F3}" srcOrd="0" destOrd="0" presId="urn:microsoft.com/office/officeart/2008/layout/LinedList"/>
    <dgm:cxn modelId="{D5909043-19D4-42B5-9AB9-AAD7CB38AE23}" type="presParOf" srcId="{8719D395-59D1-49D2-B759-81D47D14B265}" destId="{465F8C9A-7D11-45A4-B487-22F2DB102F67}" srcOrd="1" destOrd="0" presId="urn:microsoft.com/office/officeart/2008/layout/LinedList"/>
    <dgm:cxn modelId="{1EC67C15-C6E9-4271-81B9-72CDB723D3EC}" type="presParOf" srcId="{465F8C9A-7D11-45A4-B487-22F2DB102F67}" destId="{88E073F6-8A6B-460F-A011-A52152B2B07E}" srcOrd="0" destOrd="0" presId="urn:microsoft.com/office/officeart/2008/layout/LinedList"/>
    <dgm:cxn modelId="{130756DD-378D-40CD-93E4-FB27425DD495}" type="presParOf" srcId="{465F8C9A-7D11-45A4-B487-22F2DB102F67}" destId="{18350DCC-040C-4CAA-939E-1CB51009BB8E}" srcOrd="1" destOrd="0" presId="urn:microsoft.com/office/officeart/2008/layout/LinedList"/>
    <dgm:cxn modelId="{389C19F7-0C25-4EF6-9EDF-DAD91A682D1E}" type="presParOf" srcId="{8719D395-59D1-49D2-B759-81D47D14B265}" destId="{906F0840-B458-42AC-85C5-3AEC29AF824A}" srcOrd="2" destOrd="0" presId="urn:microsoft.com/office/officeart/2008/layout/LinedList"/>
    <dgm:cxn modelId="{4D3A2952-1681-45A9-BDCA-F0E3EEB14EC8}" type="presParOf" srcId="{8719D395-59D1-49D2-B759-81D47D14B265}" destId="{CC886383-A929-4AC6-A0D1-5DC17FDAB201}" srcOrd="3" destOrd="0" presId="urn:microsoft.com/office/officeart/2008/layout/LinedList"/>
    <dgm:cxn modelId="{BDC627F0-7972-487E-9083-ABDAA0B03091}" type="presParOf" srcId="{CC886383-A929-4AC6-A0D1-5DC17FDAB201}" destId="{D1422C60-221D-4698-9956-BBEF1C7426EE}" srcOrd="0" destOrd="0" presId="urn:microsoft.com/office/officeart/2008/layout/LinedList"/>
    <dgm:cxn modelId="{F89FCD38-CC28-4169-8689-C8FCB93A172B}" type="presParOf" srcId="{CC886383-A929-4AC6-A0D1-5DC17FDAB201}" destId="{A61E0C2C-56B0-4E2F-8195-065BBCD1870D}" srcOrd="1" destOrd="0" presId="urn:microsoft.com/office/officeart/2008/layout/LinedList"/>
    <dgm:cxn modelId="{A2D54F63-7337-4A6C-A72F-DE93F1F5CEA1}" type="presParOf" srcId="{8719D395-59D1-49D2-B759-81D47D14B265}" destId="{5007E3D4-EAD6-402A-B102-E0EEDC52AE14}" srcOrd="4" destOrd="0" presId="urn:microsoft.com/office/officeart/2008/layout/LinedList"/>
    <dgm:cxn modelId="{957BAE62-0110-4F24-9BD8-82E70C61EE99}" type="presParOf" srcId="{8719D395-59D1-49D2-B759-81D47D14B265}" destId="{FE4BA974-509D-4F89-AE0F-8D3E970530FC}" srcOrd="5" destOrd="0" presId="urn:microsoft.com/office/officeart/2008/layout/LinedList"/>
    <dgm:cxn modelId="{01706DF4-1436-4FF0-99E8-287DA18E859F}" type="presParOf" srcId="{FE4BA974-509D-4F89-AE0F-8D3E970530FC}" destId="{42EA8C46-6752-4572-ACFC-3B3D5F0B0307}" srcOrd="0" destOrd="0" presId="urn:microsoft.com/office/officeart/2008/layout/LinedList"/>
    <dgm:cxn modelId="{C6351A7A-64F7-4D76-B1BB-E84F69CF791D}" type="presParOf" srcId="{FE4BA974-509D-4F89-AE0F-8D3E970530FC}" destId="{05F5A9BE-5DF8-4C65-8BCC-F84CB5253B56}" srcOrd="1" destOrd="0" presId="urn:microsoft.com/office/officeart/2008/layout/LinedList"/>
    <dgm:cxn modelId="{6B91120D-793F-4CF9-85DD-4EF220FB38B2}" type="presParOf" srcId="{8719D395-59D1-49D2-B759-81D47D14B265}" destId="{98B0D861-82F2-4D2B-ACAD-E49BA3574453}" srcOrd="6" destOrd="0" presId="urn:microsoft.com/office/officeart/2008/layout/LinedList"/>
    <dgm:cxn modelId="{ED6D0C73-4EE7-44EA-AAB2-EE4EC2D78A36}" type="presParOf" srcId="{8719D395-59D1-49D2-B759-81D47D14B265}" destId="{82C5402F-8E56-4929-8066-4B9B0D164B48}" srcOrd="7" destOrd="0" presId="urn:microsoft.com/office/officeart/2008/layout/LinedList"/>
    <dgm:cxn modelId="{4DAF80A7-FEA1-43C0-B1A4-6458ADF644D8}" type="presParOf" srcId="{82C5402F-8E56-4929-8066-4B9B0D164B48}" destId="{F5C08843-387D-4E76-8951-D9882459AB8C}" srcOrd="0" destOrd="0" presId="urn:microsoft.com/office/officeart/2008/layout/LinedList"/>
    <dgm:cxn modelId="{54A33087-4366-410F-928D-C44CE800C975}" type="presParOf" srcId="{82C5402F-8E56-4929-8066-4B9B0D164B48}" destId="{0D66E6EB-68DE-498F-94B4-01BB7EA1C02E}" srcOrd="1" destOrd="0" presId="urn:microsoft.com/office/officeart/2008/layout/LinedList"/>
    <dgm:cxn modelId="{6B18F600-8DDE-465B-A365-630B799B7A38}" type="presParOf" srcId="{8719D395-59D1-49D2-B759-81D47D14B265}" destId="{70FBD2B8-A3CF-430A-A870-43B9D44972D8}" srcOrd="8" destOrd="0" presId="urn:microsoft.com/office/officeart/2008/layout/LinedList"/>
    <dgm:cxn modelId="{59D1EBC9-5B3A-40DF-B429-26D5432657D1}" type="presParOf" srcId="{8719D395-59D1-49D2-B759-81D47D14B265}" destId="{6F5074AE-E03A-4C42-808C-E01212964694}" srcOrd="9" destOrd="0" presId="urn:microsoft.com/office/officeart/2008/layout/LinedList"/>
    <dgm:cxn modelId="{00F3883C-B067-4127-9FA3-FDE47D01E713}" type="presParOf" srcId="{6F5074AE-E03A-4C42-808C-E01212964694}" destId="{EC9D19AB-E50B-4C29-ADCD-8521D84883C2}" srcOrd="0" destOrd="0" presId="urn:microsoft.com/office/officeart/2008/layout/LinedList"/>
    <dgm:cxn modelId="{28D7ACF7-347A-4BCC-AAF9-70A6FE3B863C}" type="presParOf" srcId="{6F5074AE-E03A-4C42-808C-E01212964694}" destId="{B89735C3-FAEA-42E3-ADAA-B733F9111DE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7E480-B427-4C15-9BF2-1812107F610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AU"/>
        </a:p>
      </dgm:t>
    </dgm:pt>
    <dgm:pt modelId="{85F27D59-70C1-4CCC-AE6B-4100E39BBAF0}">
      <dgm:prSet phldrT="[Text]" phldr="0" custT="1"/>
      <dgm:spPr/>
      <dgm:t>
        <a:bodyPr/>
        <a:lstStyle/>
        <a:p>
          <a:pPr>
            <a:lnSpc>
              <a:spcPct val="100000"/>
            </a:lnSpc>
          </a:pPr>
          <a:r>
            <a:rPr lang="en-AU" sz="2800" b="1" baseline="0" dirty="0"/>
            <a:t>Understand the person and create a plan that is meaningful to them</a:t>
          </a:r>
        </a:p>
      </dgm:t>
    </dgm:pt>
    <dgm:pt modelId="{C4C0FEDC-F25F-4F68-A1E3-2008464087AA}" type="parTrans" cxnId="{035C0358-65E5-4F77-B1E4-32228AC3BB99}">
      <dgm:prSet/>
      <dgm:spPr/>
      <dgm:t>
        <a:bodyPr/>
        <a:lstStyle/>
        <a:p>
          <a:endParaRPr lang="en-AU"/>
        </a:p>
      </dgm:t>
    </dgm:pt>
    <dgm:pt modelId="{7DFCA5FB-405B-4E6E-BBEA-C5F234B24BE9}" type="sibTrans" cxnId="{035C0358-65E5-4F77-B1E4-32228AC3BB99}">
      <dgm:prSet/>
      <dgm:spPr/>
      <dgm:t>
        <a:bodyPr/>
        <a:lstStyle/>
        <a:p>
          <a:endParaRPr lang="en-AU"/>
        </a:p>
      </dgm:t>
    </dgm:pt>
    <dgm:pt modelId="{CB93103C-7D36-412E-8245-BCB202B2922F}">
      <dgm:prSet phldrT="[Text]" phldr="0" custT="1"/>
      <dgm:spPr/>
      <dgm:t>
        <a:bodyPr/>
        <a:lstStyle/>
        <a:p>
          <a:pPr>
            <a:lnSpc>
              <a:spcPct val="100000"/>
            </a:lnSpc>
          </a:pPr>
          <a:r>
            <a:rPr lang="en-AU" sz="2800" b="1" dirty="0"/>
            <a:t>Understand injury and access to funding </a:t>
          </a:r>
        </a:p>
      </dgm:t>
    </dgm:pt>
    <dgm:pt modelId="{FC1D12DA-C79D-48B2-950B-668C94A25A9D}" type="parTrans" cxnId="{C4E43EE9-6327-4A46-8F46-7C558C8BEE09}">
      <dgm:prSet/>
      <dgm:spPr/>
      <dgm:t>
        <a:bodyPr/>
        <a:lstStyle/>
        <a:p>
          <a:endParaRPr lang="en-AU"/>
        </a:p>
      </dgm:t>
    </dgm:pt>
    <dgm:pt modelId="{E4D28C50-38CC-46E3-8A2E-3CB65385AE50}" type="sibTrans" cxnId="{C4E43EE9-6327-4A46-8F46-7C558C8BEE09}">
      <dgm:prSet/>
      <dgm:spPr/>
      <dgm:t>
        <a:bodyPr/>
        <a:lstStyle/>
        <a:p>
          <a:endParaRPr lang="en-AU"/>
        </a:p>
      </dgm:t>
    </dgm:pt>
    <dgm:pt modelId="{415EC296-B272-4D6F-84D3-C443093E352D}" type="pres">
      <dgm:prSet presAssocID="{99C7E480-B427-4C15-9BF2-1812107F610C}" presName="root" presStyleCnt="0">
        <dgm:presLayoutVars>
          <dgm:dir/>
          <dgm:resizeHandles val="exact"/>
        </dgm:presLayoutVars>
      </dgm:prSet>
      <dgm:spPr/>
    </dgm:pt>
    <dgm:pt modelId="{9C74B096-FD3C-4EDD-9EAB-21BAA595A18A}" type="pres">
      <dgm:prSet presAssocID="{85F27D59-70C1-4CCC-AE6B-4100E39BBAF0}" presName="compNode" presStyleCnt="0"/>
      <dgm:spPr/>
    </dgm:pt>
    <dgm:pt modelId="{06A57FC4-687D-4EEB-9A17-0BB493BF7CB8}" type="pres">
      <dgm:prSet presAssocID="{85F27D59-70C1-4CCC-AE6B-4100E39BBAF0}" presName="bgRect" presStyleLbl="bgShp" presStyleIdx="0" presStyleCnt="2" custScaleY="121596"/>
      <dgm:spPr>
        <a:solidFill>
          <a:srgbClr val="FFC000"/>
        </a:solidFill>
      </dgm:spPr>
    </dgm:pt>
    <dgm:pt modelId="{424F1C6D-3332-4ECA-9053-D4D796308CB0}" type="pres">
      <dgm:prSet presAssocID="{85F27D59-70C1-4CCC-AE6B-4100E39BBAF0}"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 outline"/>
        </a:ext>
      </dgm:extLst>
    </dgm:pt>
    <dgm:pt modelId="{F4011FB1-89F7-4EB8-9308-60108B6648F6}" type="pres">
      <dgm:prSet presAssocID="{85F27D59-70C1-4CCC-AE6B-4100E39BBAF0}" presName="spaceRect" presStyleCnt="0"/>
      <dgm:spPr/>
    </dgm:pt>
    <dgm:pt modelId="{0B795A1C-8417-422D-A71E-AFF52D6F7D95}" type="pres">
      <dgm:prSet presAssocID="{85F27D59-70C1-4CCC-AE6B-4100E39BBAF0}" presName="parTx" presStyleLbl="revTx" presStyleIdx="0" presStyleCnt="2" custScaleX="113511" custLinFactNeighborX="-5238" custLinFactNeighborY="-4942">
        <dgm:presLayoutVars>
          <dgm:chMax val="0"/>
          <dgm:chPref val="0"/>
        </dgm:presLayoutVars>
      </dgm:prSet>
      <dgm:spPr/>
    </dgm:pt>
    <dgm:pt modelId="{24F45C01-9267-41B9-B6CF-C0B94168B875}" type="pres">
      <dgm:prSet presAssocID="{7DFCA5FB-405B-4E6E-BBEA-C5F234B24BE9}" presName="sibTrans" presStyleCnt="0"/>
      <dgm:spPr/>
    </dgm:pt>
    <dgm:pt modelId="{DEFFF0B9-84FA-4721-9A97-CDEA53461241}" type="pres">
      <dgm:prSet presAssocID="{CB93103C-7D36-412E-8245-BCB202B2922F}" presName="compNode" presStyleCnt="0"/>
      <dgm:spPr/>
    </dgm:pt>
    <dgm:pt modelId="{A57C4B12-5B37-44E5-9F01-2BB2529F85B7}" type="pres">
      <dgm:prSet presAssocID="{CB93103C-7D36-412E-8245-BCB202B2922F}" presName="bgRect" presStyleLbl="bgShp" presStyleIdx="1" presStyleCnt="2" custScaleY="124304"/>
      <dgm:spPr>
        <a:solidFill>
          <a:schemeClr val="bg2"/>
        </a:solidFill>
      </dgm:spPr>
    </dgm:pt>
    <dgm:pt modelId="{915D2BBE-084B-4C0B-A539-EC74FDFA0CA3}" type="pres">
      <dgm:prSet presAssocID="{CB93103C-7D36-412E-8245-BCB202B2922F}"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bg1"/>
          </a:solidFill>
        </a:ln>
      </dgm:spPr>
      <dgm:extLst>
        <a:ext uri="{E40237B7-FDA0-4F09-8148-C483321AD2D9}">
          <dgm14:cNvPr xmlns:dgm14="http://schemas.microsoft.com/office/drawing/2010/diagram" id="0" name="" descr="Checklist outline"/>
        </a:ext>
      </dgm:extLst>
    </dgm:pt>
    <dgm:pt modelId="{D8B6DF93-5ABF-44DE-883B-FB132926E36F}" type="pres">
      <dgm:prSet presAssocID="{CB93103C-7D36-412E-8245-BCB202B2922F}" presName="spaceRect" presStyleCnt="0"/>
      <dgm:spPr/>
    </dgm:pt>
    <dgm:pt modelId="{636712AC-F6C1-4737-B7B7-42C6F7D90BF6}" type="pres">
      <dgm:prSet presAssocID="{CB93103C-7D36-412E-8245-BCB202B2922F}" presName="parTx" presStyleLbl="revTx" presStyleIdx="1" presStyleCnt="2" custScaleX="110518" custLinFactNeighborX="-1142" custLinFactNeighborY="-13700">
        <dgm:presLayoutVars>
          <dgm:chMax val="0"/>
          <dgm:chPref val="0"/>
        </dgm:presLayoutVars>
      </dgm:prSet>
      <dgm:spPr/>
    </dgm:pt>
  </dgm:ptLst>
  <dgm:cxnLst>
    <dgm:cxn modelId="{035C0358-65E5-4F77-B1E4-32228AC3BB99}" srcId="{99C7E480-B427-4C15-9BF2-1812107F610C}" destId="{85F27D59-70C1-4CCC-AE6B-4100E39BBAF0}" srcOrd="0" destOrd="0" parTransId="{C4C0FEDC-F25F-4F68-A1E3-2008464087AA}" sibTransId="{7DFCA5FB-405B-4E6E-BBEA-C5F234B24BE9}"/>
    <dgm:cxn modelId="{677DD186-6B59-458A-A27E-1AF6B19D2B5E}" type="presOf" srcId="{99C7E480-B427-4C15-9BF2-1812107F610C}" destId="{415EC296-B272-4D6F-84D3-C443093E352D}" srcOrd="0" destOrd="0" presId="urn:microsoft.com/office/officeart/2018/2/layout/IconVerticalSolidList"/>
    <dgm:cxn modelId="{95521EBF-D6D3-443F-8E4B-F3C0B7F15A1B}" type="presOf" srcId="{CB93103C-7D36-412E-8245-BCB202B2922F}" destId="{636712AC-F6C1-4737-B7B7-42C6F7D90BF6}" srcOrd="0" destOrd="0" presId="urn:microsoft.com/office/officeart/2018/2/layout/IconVerticalSolidList"/>
    <dgm:cxn modelId="{1FC099CA-7606-408B-A13B-8F66C7AC79A2}" type="presOf" srcId="{85F27D59-70C1-4CCC-AE6B-4100E39BBAF0}" destId="{0B795A1C-8417-422D-A71E-AFF52D6F7D95}" srcOrd="0" destOrd="0" presId="urn:microsoft.com/office/officeart/2018/2/layout/IconVerticalSolidList"/>
    <dgm:cxn modelId="{C4E43EE9-6327-4A46-8F46-7C558C8BEE09}" srcId="{99C7E480-B427-4C15-9BF2-1812107F610C}" destId="{CB93103C-7D36-412E-8245-BCB202B2922F}" srcOrd="1" destOrd="0" parTransId="{FC1D12DA-C79D-48B2-950B-668C94A25A9D}" sibTransId="{E4D28C50-38CC-46E3-8A2E-3CB65385AE50}"/>
    <dgm:cxn modelId="{1E022C78-7590-4867-8BF9-4D295A2A67FA}" type="presParOf" srcId="{415EC296-B272-4D6F-84D3-C443093E352D}" destId="{9C74B096-FD3C-4EDD-9EAB-21BAA595A18A}" srcOrd="0" destOrd="0" presId="urn:microsoft.com/office/officeart/2018/2/layout/IconVerticalSolidList"/>
    <dgm:cxn modelId="{55DF04D4-1BBF-4246-96CB-ADE34C1C435D}" type="presParOf" srcId="{9C74B096-FD3C-4EDD-9EAB-21BAA595A18A}" destId="{06A57FC4-687D-4EEB-9A17-0BB493BF7CB8}" srcOrd="0" destOrd="0" presId="urn:microsoft.com/office/officeart/2018/2/layout/IconVerticalSolidList"/>
    <dgm:cxn modelId="{DF8E2A2C-7AAA-420C-BD3B-F22173245E19}" type="presParOf" srcId="{9C74B096-FD3C-4EDD-9EAB-21BAA595A18A}" destId="{424F1C6D-3332-4ECA-9053-D4D796308CB0}" srcOrd="1" destOrd="0" presId="urn:microsoft.com/office/officeart/2018/2/layout/IconVerticalSolidList"/>
    <dgm:cxn modelId="{1C7CE644-36EE-45B0-9A92-E3B57A2330E7}" type="presParOf" srcId="{9C74B096-FD3C-4EDD-9EAB-21BAA595A18A}" destId="{F4011FB1-89F7-4EB8-9308-60108B6648F6}" srcOrd="2" destOrd="0" presId="urn:microsoft.com/office/officeart/2018/2/layout/IconVerticalSolidList"/>
    <dgm:cxn modelId="{1FE8924D-01C9-4AB8-B270-14D28B3DAA65}" type="presParOf" srcId="{9C74B096-FD3C-4EDD-9EAB-21BAA595A18A}" destId="{0B795A1C-8417-422D-A71E-AFF52D6F7D95}" srcOrd="3" destOrd="0" presId="urn:microsoft.com/office/officeart/2018/2/layout/IconVerticalSolidList"/>
    <dgm:cxn modelId="{FA26E243-0FAE-4022-8F0B-899470D20A04}" type="presParOf" srcId="{415EC296-B272-4D6F-84D3-C443093E352D}" destId="{24F45C01-9267-41B9-B6CF-C0B94168B875}" srcOrd="1" destOrd="0" presId="urn:microsoft.com/office/officeart/2018/2/layout/IconVerticalSolidList"/>
    <dgm:cxn modelId="{70C6E32A-B917-4D43-BA18-C8AD78BFE534}" type="presParOf" srcId="{415EC296-B272-4D6F-84D3-C443093E352D}" destId="{DEFFF0B9-84FA-4721-9A97-CDEA53461241}" srcOrd="2" destOrd="0" presId="urn:microsoft.com/office/officeart/2018/2/layout/IconVerticalSolidList"/>
    <dgm:cxn modelId="{8CEBA972-8738-45AF-B959-FE1FDA08AEDF}" type="presParOf" srcId="{DEFFF0B9-84FA-4721-9A97-CDEA53461241}" destId="{A57C4B12-5B37-44E5-9F01-2BB2529F85B7}" srcOrd="0" destOrd="0" presId="urn:microsoft.com/office/officeart/2018/2/layout/IconVerticalSolidList"/>
    <dgm:cxn modelId="{EFCD2181-2AA8-4CD0-B252-8B78FBF06C57}" type="presParOf" srcId="{DEFFF0B9-84FA-4721-9A97-CDEA53461241}" destId="{915D2BBE-084B-4C0B-A539-EC74FDFA0CA3}" srcOrd="1" destOrd="0" presId="urn:microsoft.com/office/officeart/2018/2/layout/IconVerticalSolidList"/>
    <dgm:cxn modelId="{AF60E476-31F7-42FA-B82E-2343DAE7F7BD}" type="presParOf" srcId="{DEFFF0B9-84FA-4721-9A97-CDEA53461241}" destId="{D8B6DF93-5ABF-44DE-883B-FB132926E36F}" srcOrd="2" destOrd="0" presId="urn:microsoft.com/office/officeart/2018/2/layout/IconVerticalSolidList"/>
    <dgm:cxn modelId="{83D6A7F7-4B30-46FC-B103-C20EFACF2DDF}" type="presParOf" srcId="{DEFFF0B9-84FA-4721-9A97-CDEA53461241}" destId="{636712AC-F6C1-4737-B7B7-42C6F7D90BF6}"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5F40A-A520-4C9D-BB56-DFF233B2B84F}">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519BD5EA-EAAA-4A0D-9F5A-AA5034EEB395}">
      <dsp:nvSpPr>
        <dsp:cNvPr id="0" name=""/>
        <dsp:cNvSpPr/>
      </dsp:nvSpPr>
      <dsp:spPr>
        <a:xfrm rot="8100000">
          <a:off x="70860" y="483138"/>
          <a:ext cx="308335" cy="308335"/>
        </a:xfrm>
        <a:prstGeom prst="teardrop">
          <a:avLst>
            <a:gd name="adj" fmla="val 11500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01F11A-CF89-4864-95EF-BFBE0558214C}">
      <dsp:nvSpPr>
        <dsp:cNvPr id="0" name=""/>
        <dsp:cNvSpPr/>
      </dsp:nvSpPr>
      <dsp:spPr>
        <a:xfrm>
          <a:off x="105113" y="517392"/>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61E2706-C33D-4871-80BB-9714B0809CA4}">
      <dsp:nvSpPr>
        <dsp:cNvPr id="0" name=""/>
        <dsp:cNvSpPr/>
      </dsp:nvSpPr>
      <dsp:spPr>
        <a:xfrm>
          <a:off x="443054" y="85533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Need for change</a:t>
          </a:r>
        </a:p>
      </dsp:txBody>
      <dsp:txXfrm>
        <a:off x="443054" y="855332"/>
        <a:ext cx="2594791" cy="1241070"/>
      </dsp:txXfrm>
    </dsp:sp>
    <dsp:sp modelId="{D4523A75-B3FA-43A2-ACD9-8FB45B3D27D6}">
      <dsp:nvSpPr>
        <dsp:cNvPr id="0" name=""/>
        <dsp:cNvSpPr/>
      </dsp:nvSpPr>
      <dsp:spPr>
        <a:xfrm>
          <a:off x="443054" y="419280"/>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2000s</a:t>
          </a:r>
        </a:p>
      </dsp:txBody>
      <dsp:txXfrm>
        <a:off x="443054" y="419280"/>
        <a:ext cx="2594791" cy="436051"/>
      </dsp:txXfrm>
    </dsp:sp>
    <dsp:sp modelId="{8F0EB392-A5F8-4AC1-95AC-B3B50F0F84B9}">
      <dsp:nvSpPr>
        <dsp:cNvPr id="0" name=""/>
        <dsp:cNvSpPr/>
      </dsp:nvSpPr>
      <dsp:spPr>
        <a:xfrm>
          <a:off x="225028" y="855332"/>
          <a:ext cx="0" cy="1241070"/>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C1739D4-FA9E-45C7-9701-A06457850F31}">
      <dsp:nvSpPr>
        <dsp:cNvPr id="0" name=""/>
        <dsp:cNvSpPr/>
      </dsp:nvSpPr>
      <dsp:spPr>
        <a:xfrm>
          <a:off x="185003" y="2057157"/>
          <a:ext cx="78489" cy="78489"/>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D91BF6-461E-4F82-984D-96582D163E9D}">
      <dsp:nvSpPr>
        <dsp:cNvPr id="0" name=""/>
        <dsp:cNvSpPr/>
      </dsp:nvSpPr>
      <dsp:spPr>
        <a:xfrm rot="18900000">
          <a:off x="1628374" y="3401331"/>
          <a:ext cx="308335" cy="308335"/>
        </a:xfrm>
        <a:prstGeom prst="teardrop">
          <a:avLst>
            <a:gd name="adj" fmla="val 115000"/>
          </a:avLst>
        </a:prstGeom>
        <a:solidFill>
          <a:schemeClr val="accent4">
            <a:hueOff val="1319987"/>
            <a:satOff val="-5840"/>
            <a:lumOff val="-981"/>
            <a:alphaOff val="0"/>
          </a:schemeClr>
        </a:solidFill>
        <a:ln w="19050" cap="flat" cmpd="sng" algn="ctr">
          <a:solidFill>
            <a:schemeClr val="accent4">
              <a:hueOff val="1319987"/>
              <a:satOff val="-5840"/>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62102-2012-4690-90A3-E32195585055}">
      <dsp:nvSpPr>
        <dsp:cNvPr id="0" name=""/>
        <dsp:cNvSpPr/>
      </dsp:nvSpPr>
      <dsp:spPr>
        <a:xfrm>
          <a:off x="1662627" y="3435584"/>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09EF2972-4E53-48DC-8F2C-549FD08AD847}">
      <dsp:nvSpPr>
        <dsp:cNvPr id="0" name=""/>
        <dsp:cNvSpPr/>
      </dsp:nvSpPr>
      <dsp:spPr>
        <a:xfrm>
          <a:off x="2000567" y="209640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Productivity commission inquiry</a:t>
          </a:r>
        </a:p>
      </dsp:txBody>
      <dsp:txXfrm>
        <a:off x="2000567" y="2096402"/>
        <a:ext cx="2594791" cy="1241070"/>
      </dsp:txXfrm>
    </dsp:sp>
    <dsp:sp modelId="{AC72B3D3-07F1-436D-8A92-561F117DBDCD}">
      <dsp:nvSpPr>
        <dsp:cNvPr id="0" name=""/>
        <dsp:cNvSpPr/>
      </dsp:nvSpPr>
      <dsp:spPr>
        <a:xfrm>
          <a:off x="2000567" y="3337472"/>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a:t>
          </a:r>
        </a:p>
      </dsp:txBody>
      <dsp:txXfrm>
        <a:off x="2000567" y="3337472"/>
        <a:ext cx="2594791" cy="436051"/>
      </dsp:txXfrm>
    </dsp:sp>
    <dsp:sp modelId="{C2069D40-D91A-46BD-98CF-99A1613EF620}">
      <dsp:nvSpPr>
        <dsp:cNvPr id="0" name=""/>
        <dsp:cNvSpPr/>
      </dsp:nvSpPr>
      <dsp:spPr>
        <a:xfrm>
          <a:off x="1782542" y="2096402"/>
          <a:ext cx="0" cy="1241070"/>
        </a:xfrm>
        <a:prstGeom prst="line">
          <a:avLst/>
        </a:prstGeom>
        <a:noFill/>
        <a:ln w="12700" cap="flat" cmpd="sng" algn="ctr">
          <a:solidFill>
            <a:schemeClr val="accent4">
              <a:hueOff val="1319987"/>
              <a:satOff val="-5840"/>
              <a:lumOff val="-981"/>
              <a:alphaOff val="0"/>
            </a:schemeClr>
          </a:solidFill>
          <a:prstDash val="dash"/>
          <a:miter lim="800000"/>
        </a:ln>
        <a:effectLst/>
      </dsp:spPr>
      <dsp:style>
        <a:lnRef idx="1">
          <a:scrgbClr r="0" g="0" b="0"/>
        </a:lnRef>
        <a:fillRef idx="0">
          <a:scrgbClr r="0" g="0" b="0"/>
        </a:fillRef>
        <a:effectRef idx="0">
          <a:scrgbClr r="0" g="0" b="0"/>
        </a:effectRef>
        <a:fontRef idx="minor"/>
      </dsp:style>
    </dsp:sp>
    <dsp:sp modelId="{BF0E022A-5799-45DB-B089-61A27A6817BB}">
      <dsp:nvSpPr>
        <dsp:cNvPr id="0" name=""/>
        <dsp:cNvSpPr/>
      </dsp:nvSpPr>
      <dsp:spPr>
        <a:xfrm>
          <a:off x="1742517" y="2057157"/>
          <a:ext cx="78489" cy="78489"/>
        </a:xfrm>
        <a:prstGeom prst="ellipse">
          <a:avLst/>
        </a:prstGeom>
        <a:solidFill>
          <a:schemeClr val="accent4">
            <a:hueOff val="1319987"/>
            <a:satOff val="-5840"/>
            <a:lumOff val="-98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BA0C0-1D13-4F60-BC4F-14674EE2BE39}">
      <dsp:nvSpPr>
        <dsp:cNvPr id="0" name=""/>
        <dsp:cNvSpPr/>
      </dsp:nvSpPr>
      <dsp:spPr>
        <a:xfrm rot="8100000">
          <a:off x="3185888" y="483138"/>
          <a:ext cx="308335" cy="308335"/>
        </a:xfrm>
        <a:prstGeom prst="teardrop">
          <a:avLst>
            <a:gd name="adj" fmla="val 115000"/>
          </a:avLst>
        </a:prstGeom>
        <a:solidFill>
          <a:schemeClr val="accent4">
            <a:hueOff val="2639975"/>
            <a:satOff val="-11681"/>
            <a:lumOff val="-1961"/>
            <a:alphaOff val="0"/>
          </a:schemeClr>
        </a:solidFill>
        <a:ln w="19050" cap="flat" cmpd="sng" algn="ctr">
          <a:solidFill>
            <a:schemeClr val="accent4">
              <a:hueOff val="2639975"/>
              <a:satOff val="-11681"/>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060BF-9DBB-4DF5-84F7-194DE7CC0424}">
      <dsp:nvSpPr>
        <dsp:cNvPr id="0" name=""/>
        <dsp:cNvSpPr/>
      </dsp:nvSpPr>
      <dsp:spPr>
        <a:xfrm>
          <a:off x="3220141" y="517392"/>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E2214CE-DF85-4A56-9B7C-1708EE2A2C6E}">
      <dsp:nvSpPr>
        <dsp:cNvPr id="0" name=""/>
        <dsp:cNvSpPr/>
      </dsp:nvSpPr>
      <dsp:spPr>
        <a:xfrm>
          <a:off x="3558081" y="85533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NDIS Act &amp; trial sites</a:t>
          </a:r>
        </a:p>
      </dsp:txBody>
      <dsp:txXfrm>
        <a:off x="3558081" y="855332"/>
        <a:ext cx="2594791" cy="1241070"/>
      </dsp:txXfrm>
    </dsp:sp>
    <dsp:sp modelId="{6BAD3FFC-2CF6-4AF6-921E-5177D00135C8}">
      <dsp:nvSpPr>
        <dsp:cNvPr id="0" name=""/>
        <dsp:cNvSpPr/>
      </dsp:nvSpPr>
      <dsp:spPr>
        <a:xfrm>
          <a:off x="3558081" y="419280"/>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2013</a:t>
          </a:r>
        </a:p>
      </dsp:txBody>
      <dsp:txXfrm>
        <a:off x="3558081" y="419280"/>
        <a:ext cx="2594791" cy="436051"/>
      </dsp:txXfrm>
    </dsp:sp>
    <dsp:sp modelId="{EB0F0D7D-E01E-48A7-883E-7DC54A7139B4}">
      <dsp:nvSpPr>
        <dsp:cNvPr id="0" name=""/>
        <dsp:cNvSpPr/>
      </dsp:nvSpPr>
      <dsp:spPr>
        <a:xfrm>
          <a:off x="3340055" y="855332"/>
          <a:ext cx="0" cy="1241070"/>
        </a:xfrm>
        <a:prstGeom prst="line">
          <a:avLst/>
        </a:prstGeom>
        <a:noFill/>
        <a:ln w="12700" cap="flat" cmpd="sng" algn="ctr">
          <a:solidFill>
            <a:schemeClr val="accent4">
              <a:hueOff val="2639975"/>
              <a:satOff val="-11681"/>
              <a:lumOff val="-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9F2261E6-98DD-495B-82AA-74C998AE00BE}">
      <dsp:nvSpPr>
        <dsp:cNvPr id="0" name=""/>
        <dsp:cNvSpPr/>
      </dsp:nvSpPr>
      <dsp:spPr>
        <a:xfrm>
          <a:off x="3300031" y="2057157"/>
          <a:ext cx="78489" cy="78489"/>
        </a:xfrm>
        <a:prstGeom prst="ellipse">
          <a:avLst/>
        </a:prstGeom>
        <a:solidFill>
          <a:schemeClr val="accent4">
            <a:hueOff val="2639975"/>
            <a:satOff val="-11681"/>
            <a:lumOff val="-196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DAEF44-8A82-47B5-BDCA-AFDB54477D1C}">
      <dsp:nvSpPr>
        <dsp:cNvPr id="0" name=""/>
        <dsp:cNvSpPr/>
      </dsp:nvSpPr>
      <dsp:spPr>
        <a:xfrm rot="18900000">
          <a:off x="4743402" y="3401331"/>
          <a:ext cx="308335" cy="308335"/>
        </a:xfrm>
        <a:prstGeom prst="teardrop">
          <a:avLst>
            <a:gd name="adj" fmla="val 115000"/>
          </a:avLst>
        </a:prstGeom>
        <a:solidFill>
          <a:schemeClr val="accent4">
            <a:hueOff val="3959962"/>
            <a:satOff val="-17521"/>
            <a:lumOff val="-2942"/>
            <a:alphaOff val="0"/>
          </a:schemeClr>
        </a:solidFill>
        <a:ln w="19050" cap="flat" cmpd="sng" algn="ctr">
          <a:solidFill>
            <a:schemeClr val="accent4">
              <a:hueOff val="3959962"/>
              <a:satOff val="-1752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13F85-9F34-4B46-B5C3-8426D75D11C7}">
      <dsp:nvSpPr>
        <dsp:cNvPr id="0" name=""/>
        <dsp:cNvSpPr/>
      </dsp:nvSpPr>
      <dsp:spPr>
        <a:xfrm>
          <a:off x="4777655" y="3435584"/>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CDA0E892-E6BA-4D1C-BD05-1F1108A43321}">
      <dsp:nvSpPr>
        <dsp:cNvPr id="0" name=""/>
        <dsp:cNvSpPr/>
      </dsp:nvSpPr>
      <dsp:spPr>
        <a:xfrm>
          <a:off x="5115595" y="209640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CTP &amp; NIIS Schemes </a:t>
          </a:r>
        </a:p>
      </dsp:txBody>
      <dsp:txXfrm>
        <a:off x="5115595" y="2096402"/>
        <a:ext cx="2594791" cy="1241070"/>
      </dsp:txXfrm>
    </dsp:sp>
    <dsp:sp modelId="{A6EB34CA-8E80-462E-B62B-52E3959A19A7}">
      <dsp:nvSpPr>
        <dsp:cNvPr id="0" name=""/>
        <dsp:cNvSpPr/>
      </dsp:nvSpPr>
      <dsp:spPr>
        <a:xfrm>
          <a:off x="5115595" y="3337472"/>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2014–2017</a:t>
          </a:r>
        </a:p>
      </dsp:txBody>
      <dsp:txXfrm>
        <a:off x="5115595" y="3337472"/>
        <a:ext cx="2594791" cy="436051"/>
      </dsp:txXfrm>
    </dsp:sp>
    <dsp:sp modelId="{657145AD-B2D4-46ED-9E79-495695E20A53}">
      <dsp:nvSpPr>
        <dsp:cNvPr id="0" name=""/>
        <dsp:cNvSpPr/>
      </dsp:nvSpPr>
      <dsp:spPr>
        <a:xfrm>
          <a:off x="4897569" y="2096402"/>
          <a:ext cx="0" cy="1241070"/>
        </a:xfrm>
        <a:prstGeom prst="line">
          <a:avLst/>
        </a:prstGeom>
        <a:noFill/>
        <a:ln w="12700" cap="flat" cmpd="sng" algn="ctr">
          <a:solidFill>
            <a:schemeClr val="accent4">
              <a:hueOff val="3959962"/>
              <a:satOff val="-17521"/>
              <a:lumOff val="-2942"/>
              <a:alphaOff val="0"/>
            </a:schemeClr>
          </a:solidFill>
          <a:prstDash val="dash"/>
          <a:miter lim="800000"/>
        </a:ln>
        <a:effectLst/>
      </dsp:spPr>
      <dsp:style>
        <a:lnRef idx="1">
          <a:scrgbClr r="0" g="0" b="0"/>
        </a:lnRef>
        <a:fillRef idx="0">
          <a:scrgbClr r="0" g="0" b="0"/>
        </a:fillRef>
        <a:effectRef idx="0">
          <a:scrgbClr r="0" g="0" b="0"/>
        </a:effectRef>
        <a:fontRef idx="minor"/>
      </dsp:style>
    </dsp:sp>
    <dsp:sp modelId="{507BD6C1-FC6E-4DAE-A0F7-238A27EB95A6}">
      <dsp:nvSpPr>
        <dsp:cNvPr id="0" name=""/>
        <dsp:cNvSpPr/>
      </dsp:nvSpPr>
      <dsp:spPr>
        <a:xfrm>
          <a:off x="4857544" y="2057157"/>
          <a:ext cx="78489" cy="78489"/>
        </a:xfrm>
        <a:prstGeom prst="ellipse">
          <a:avLst/>
        </a:prstGeom>
        <a:solidFill>
          <a:schemeClr val="accent4">
            <a:hueOff val="3959962"/>
            <a:satOff val="-17521"/>
            <a:lumOff val="-294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979E4-8AF5-4ECF-8158-6E648B0214DE}">
      <dsp:nvSpPr>
        <dsp:cNvPr id="0" name=""/>
        <dsp:cNvSpPr/>
      </dsp:nvSpPr>
      <dsp:spPr>
        <a:xfrm rot="8100000">
          <a:off x="6300916" y="483138"/>
          <a:ext cx="308335" cy="308335"/>
        </a:xfrm>
        <a:prstGeom prst="teardrop">
          <a:avLst>
            <a:gd name="adj" fmla="val 115000"/>
          </a:avLst>
        </a:prstGeom>
        <a:solidFill>
          <a:schemeClr val="accent4">
            <a:hueOff val="5279950"/>
            <a:satOff val="-23362"/>
            <a:lumOff val="-3922"/>
            <a:alphaOff val="0"/>
          </a:schemeClr>
        </a:solidFill>
        <a:ln w="19050" cap="flat" cmpd="sng" algn="ctr">
          <a:solidFill>
            <a:schemeClr val="accent4">
              <a:hueOff val="5279950"/>
              <a:satOff val="-23362"/>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FE9F1-057B-4F2D-841D-F7A6C162F821}">
      <dsp:nvSpPr>
        <dsp:cNvPr id="0" name=""/>
        <dsp:cNvSpPr/>
      </dsp:nvSpPr>
      <dsp:spPr>
        <a:xfrm>
          <a:off x="6335169" y="517392"/>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4868ACE-2277-4894-B272-358334F2C4E7}">
      <dsp:nvSpPr>
        <dsp:cNvPr id="0" name=""/>
        <dsp:cNvSpPr/>
      </dsp:nvSpPr>
      <dsp:spPr>
        <a:xfrm>
          <a:off x="6673109" y="85533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NDIS full roll out</a:t>
          </a:r>
        </a:p>
      </dsp:txBody>
      <dsp:txXfrm>
        <a:off x="6673109" y="855332"/>
        <a:ext cx="2594791" cy="1241070"/>
      </dsp:txXfrm>
    </dsp:sp>
    <dsp:sp modelId="{26F059C8-A6E7-4745-A6C9-D02E6CB541AF}">
      <dsp:nvSpPr>
        <dsp:cNvPr id="0" name=""/>
        <dsp:cNvSpPr/>
      </dsp:nvSpPr>
      <dsp:spPr>
        <a:xfrm>
          <a:off x="6673109" y="419280"/>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2019</a:t>
          </a:r>
        </a:p>
      </dsp:txBody>
      <dsp:txXfrm>
        <a:off x="6673109" y="419280"/>
        <a:ext cx="2594791" cy="436051"/>
      </dsp:txXfrm>
    </dsp:sp>
    <dsp:sp modelId="{A42214E8-B971-4521-BD1B-ED536812F291}">
      <dsp:nvSpPr>
        <dsp:cNvPr id="0" name=""/>
        <dsp:cNvSpPr/>
      </dsp:nvSpPr>
      <dsp:spPr>
        <a:xfrm>
          <a:off x="6455083" y="855332"/>
          <a:ext cx="0" cy="1241070"/>
        </a:xfrm>
        <a:prstGeom prst="line">
          <a:avLst/>
        </a:prstGeom>
        <a:noFill/>
        <a:ln w="12700" cap="flat" cmpd="sng" algn="ctr">
          <a:solidFill>
            <a:schemeClr val="accent4">
              <a:hueOff val="5279950"/>
              <a:satOff val="-23362"/>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DC08C1C7-AFA3-474A-891A-EC2271842D38}">
      <dsp:nvSpPr>
        <dsp:cNvPr id="0" name=""/>
        <dsp:cNvSpPr/>
      </dsp:nvSpPr>
      <dsp:spPr>
        <a:xfrm>
          <a:off x="6415058" y="2057157"/>
          <a:ext cx="78489" cy="78489"/>
        </a:xfrm>
        <a:prstGeom prst="ellipse">
          <a:avLst/>
        </a:prstGeom>
        <a:solidFill>
          <a:schemeClr val="accent4">
            <a:hueOff val="5279950"/>
            <a:satOff val="-23362"/>
            <a:lumOff val="-3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C440B-5129-4559-9D32-A2303B44F564}">
      <dsp:nvSpPr>
        <dsp:cNvPr id="0" name=""/>
        <dsp:cNvSpPr/>
      </dsp:nvSpPr>
      <dsp:spPr>
        <a:xfrm rot="18900000">
          <a:off x="7858430" y="3401331"/>
          <a:ext cx="308335" cy="308335"/>
        </a:xfrm>
        <a:prstGeom prst="teardrop">
          <a:avLst>
            <a:gd name="adj" fmla="val 115000"/>
          </a:avLst>
        </a:prstGeom>
        <a:solidFill>
          <a:schemeClr val="accent4">
            <a:hueOff val="6599937"/>
            <a:satOff val="-29202"/>
            <a:lumOff val="-4903"/>
            <a:alphaOff val="0"/>
          </a:schemeClr>
        </a:solidFill>
        <a:ln w="1905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3A91C-C17A-4DFB-898D-DC06D97250A4}">
      <dsp:nvSpPr>
        <dsp:cNvPr id="0" name=""/>
        <dsp:cNvSpPr/>
      </dsp:nvSpPr>
      <dsp:spPr>
        <a:xfrm>
          <a:off x="7892683" y="3435584"/>
          <a:ext cx="239828" cy="239828"/>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8F9D6C4-803F-4C93-BC86-060974B7EB6E}">
      <dsp:nvSpPr>
        <dsp:cNvPr id="0" name=""/>
        <dsp:cNvSpPr/>
      </dsp:nvSpPr>
      <dsp:spPr>
        <a:xfrm>
          <a:off x="8230623" y="2096402"/>
          <a:ext cx="2594791"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Disability Royal Commission</a:t>
          </a:r>
        </a:p>
      </dsp:txBody>
      <dsp:txXfrm>
        <a:off x="8230623" y="2096402"/>
        <a:ext cx="2594791" cy="1241070"/>
      </dsp:txXfrm>
    </dsp:sp>
    <dsp:sp modelId="{24B65EF8-690F-4B27-9F85-6068C76C8777}">
      <dsp:nvSpPr>
        <dsp:cNvPr id="0" name=""/>
        <dsp:cNvSpPr/>
      </dsp:nvSpPr>
      <dsp:spPr>
        <a:xfrm>
          <a:off x="8230623" y="3337472"/>
          <a:ext cx="2594791"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2023</a:t>
          </a:r>
        </a:p>
      </dsp:txBody>
      <dsp:txXfrm>
        <a:off x="8230623" y="3337472"/>
        <a:ext cx="2594791" cy="436051"/>
      </dsp:txXfrm>
    </dsp:sp>
    <dsp:sp modelId="{165122EE-31E2-4ADA-98D2-87858002B954}">
      <dsp:nvSpPr>
        <dsp:cNvPr id="0" name=""/>
        <dsp:cNvSpPr/>
      </dsp:nvSpPr>
      <dsp:spPr>
        <a:xfrm>
          <a:off x="8012597" y="2096402"/>
          <a:ext cx="0" cy="1241070"/>
        </a:xfrm>
        <a:prstGeom prst="line">
          <a:avLst/>
        </a:prstGeom>
        <a:noFill/>
        <a:ln w="12700" cap="flat" cmpd="sng" algn="ctr">
          <a:solidFill>
            <a:schemeClr val="accent4">
              <a:hueOff val="6599937"/>
              <a:satOff val="-29202"/>
              <a:lumOff val="-4903"/>
              <a:alphaOff val="0"/>
            </a:schemeClr>
          </a:solidFill>
          <a:prstDash val="dash"/>
          <a:miter lim="800000"/>
        </a:ln>
        <a:effectLst/>
      </dsp:spPr>
      <dsp:style>
        <a:lnRef idx="1">
          <a:scrgbClr r="0" g="0" b="0"/>
        </a:lnRef>
        <a:fillRef idx="0">
          <a:scrgbClr r="0" g="0" b="0"/>
        </a:fillRef>
        <a:effectRef idx="0">
          <a:scrgbClr r="0" g="0" b="0"/>
        </a:effectRef>
        <a:fontRef idx="minor"/>
      </dsp:style>
    </dsp:sp>
    <dsp:sp modelId="{1BDEF764-4E35-4E47-9A22-1BD4609EE491}">
      <dsp:nvSpPr>
        <dsp:cNvPr id="0" name=""/>
        <dsp:cNvSpPr/>
      </dsp:nvSpPr>
      <dsp:spPr>
        <a:xfrm>
          <a:off x="7972572" y="2057157"/>
          <a:ext cx="78489" cy="78489"/>
        </a:xfrm>
        <a:prstGeom prst="ellipse">
          <a:avLst/>
        </a:prstGeom>
        <a:solidFill>
          <a:schemeClr val="accent4">
            <a:hueOff val="6599937"/>
            <a:satOff val="-29202"/>
            <a:lumOff val="-490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BBD27-7467-4114-92C3-B153FBC13EBB}">
      <dsp:nvSpPr>
        <dsp:cNvPr id="0" name=""/>
        <dsp:cNvSpPr/>
      </dsp:nvSpPr>
      <dsp:spPr>
        <a:xfrm>
          <a:off x="1952139" y="0"/>
          <a:ext cx="2608149" cy="26085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2B2AC-4846-4096-8C85-FFB7B33D7720}">
      <dsp:nvSpPr>
        <dsp:cNvPr id="0" name=""/>
        <dsp:cNvSpPr/>
      </dsp:nvSpPr>
      <dsp:spPr>
        <a:xfrm>
          <a:off x="2528626"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AU" sz="1900" kern="1200" dirty="0"/>
            <a:t>Acute Hospital stay</a:t>
          </a:r>
        </a:p>
      </dsp:txBody>
      <dsp:txXfrm>
        <a:off x="2528626" y="941764"/>
        <a:ext cx="1449298" cy="724475"/>
      </dsp:txXfrm>
    </dsp:sp>
    <dsp:sp modelId="{F3DC35E9-8EFF-4263-8757-CE92ECC3BC84}">
      <dsp:nvSpPr>
        <dsp:cNvPr id="0" name=""/>
        <dsp:cNvSpPr/>
      </dsp:nvSpPr>
      <dsp:spPr>
        <a:xfrm>
          <a:off x="1227735" y="1498803"/>
          <a:ext cx="2608149" cy="26085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DEE6E-F861-4A68-ABC4-CF9DEB939260}">
      <dsp:nvSpPr>
        <dsp:cNvPr id="0" name=""/>
        <dsp:cNvSpPr/>
      </dsp:nvSpPr>
      <dsp:spPr>
        <a:xfrm>
          <a:off x="1807161"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AU" sz="1900" kern="1200" dirty="0"/>
            <a:t>Rehabilitation  Hospital</a:t>
          </a:r>
        </a:p>
      </dsp:txBody>
      <dsp:txXfrm>
        <a:off x="1807161" y="2449237"/>
        <a:ext cx="1449298" cy="724475"/>
      </dsp:txXfrm>
    </dsp:sp>
    <dsp:sp modelId="{65885AF3-79FF-4B75-A2F1-01D4AAEB9EBD}">
      <dsp:nvSpPr>
        <dsp:cNvPr id="0" name=""/>
        <dsp:cNvSpPr/>
      </dsp:nvSpPr>
      <dsp:spPr>
        <a:xfrm>
          <a:off x="2137771" y="3176964"/>
          <a:ext cx="2240804" cy="224170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E6FC8-FED6-465A-8862-395863BBC82A}">
      <dsp:nvSpPr>
        <dsp:cNvPr id="0" name=""/>
        <dsp:cNvSpPr/>
      </dsp:nvSpPr>
      <dsp:spPr>
        <a:xfrm>
          <a:off x="2532055"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AU" sz="1900" kern="1200" dirty="0"/>
            <a:t>Home</a:t>
          </a:r>
        </a:p>
      </dsp:txBody>
      <dsp:txXfrm>
        <a:off x="2532055" y="3958878"/>
        <a:ext cx="1449298" cy="724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8925C-8E9C-4840-9091-2DA7C6C861F3}">
      <dsp:nvSpPr>
        <dsp:cNvPr id="0" name=""/>
        <dsp:cNvSpPr/>
      </dsp:nvSpPr>
      <dsp:spPr>
        <a:xfrm>
          <a:off x="0" y="635"/>
          <a:ext cx="51739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073F6-8A6B-460F-A011-A52152B2B07E}">
      <dsp:nvSpPr>
        <dsp:cNvPr id="0" name=""/>
        <dsp:cNvSpPr/>
      </dsp:nvSpPr>
      <dsp:spPr>
        <a:xfrm>
          <a:off x="0" y="635"/>
          <a:ext cx="5173929" cy="104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chemeClr val="tx2"/>
              </a:solidFill>
            </a:rPr>
            <a:t>What’s Important…</a:t>
          </a:r>
        </a:p>
      </dsp:txBody>
      <dsp:txXfrm>
        <a:off x="0" y="635"/>
        <a:ext cx="5173929" cy="1040567"/>
      </dsp:txXfrm>
    </dsp:sp>
    <dsp:sp modelId="{906F0840-B458-42AC-85C5-3AEC29AF824A}">
      <dsp:nvSpPr>
        <dsp:cNvPr id="0" name=""/>
        <dsp:cNvSpPr/>
      </dsp:nvSpPr>
      <dsp:spPr>
        <a:xfrm>
          <a:off x="0" y="1041202"/>
          <a:ext cx="51739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22C60-221D-4698-9956-BBEF1C7426EE}">
      <dsp:nvSpPr>
        <dsp:cNvPr id="0" name=""/>
        <dsp:cNvSpPr/>
      </dsp:nvSpPr>
      <dsp:spPr>
        <a:xfrm>
          <a:off x="0" y="1041202"/>
          <a:ext cx="5173929" cy="104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2"/>
              </a:solidFill>
            </a:rPr>
            <a:t>Service planner’s skills, tools.</a:t>
          </a:r>
        </a:p>
      </dsp:txBody>
      <dsp:txXfrm>
        <a:off x="0" y="1041202"/>
        <a:ext cx="5173929" cy="1040567"/>
      </dsp:txXfrm>
    </dsp:sp>
    <dsp:sp modelId="{5007E3D4-EAD6-402A-B102-E0EEDC52AE14}">
      <dsp:nvSpPr>
        <dsp:cNvPr id="0" name=""/>
        <dsp:cNvSpPr/>
      </dsp:nvSpPr>
      <dsp:spPr>
        <a:xfrm>
          <a:off x="0" y="2081769"/>
          <a:ext cx="51739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A8C46-6752-4572-ACFC-3B3D5F0B0307}">
      <dsp:nvSpPr>
        <dsp:cNvPr id="0" name=""/>
        <dsp:cNvSpPr/>
      </dsp:nvSpPr>
      <dsp:spPr>
        <a:xfrm>
          <a:off x="0" y="2081769"/>
          <a:ext cx="5173929" cy="104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2"/>
              </a:solidFill>
            </a:rPr>
            <a:t>Service planner relationship with participant.</a:t>
          </a:r>
        </a:p>
      </dsp:txBody>
      <dsp:txXfrm>
        <a:off x="0" y="2081769"/>
        <a:ext cx="5173929" cy="1040567"/>
      </dsp:txXfrm>
    </dsp:sp>
    <dsp:sp modelId="{98B0D861-82F2-4D2B-ACAD-E49BA3574453}">
      <dsp:nvSpPr>
        <dsp:cNvPr id="0" name=""/>
        <dsp:cNvSpPr/>
      </dsp:nvSpPr>
      <dsp:spPr>
        <a:xfrm>
          <a:off x="0" y="3122337"/>
          <a:ext cx="51739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08843-387D-4E76-8951-D9882459AB8C}">
      <dsp:nvSpPr>
        <dsp:cNvPr id="0" name=""/>
        <dsp:cNvSpPr/>
      </dsp:nvSpPr>
      <dsp:spPr>
        <a:xfrm>
          <a:off x="0" y="3122337"/>
          <a:ext cx="5173929" cy="104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2"/>
              </a:solidFill>
            </a:rPr>
            <a:t>Scheme relationship with providers</a:t>
          </a:r>
          <a:br>
            <a:rPr lang="en-US" sz="2600" kern="1200" dirty="0">
              <a:solidFill>
                <a:schemeClr val="tx2"/>
              </a:solidFill>
            </a:rPr>
          </a:br>
          <a:endParaRPr lang="en-US" sz="2600" kern="1200" dirty="0">
            <a:solidFill>
              <a:schemeClr val="tx2"/>
            </a:solidFill>
          </a:endParaRPr>
        </a:p>
      </dsp:txBody>
      <dsp:txXfrm>
        <a:off x="0" y="3122337"/>
        <a:ext cx="5173929" cy="1040567"/>
      </dsp:txXfrm>
    </dsp:sp>
    <dsp:sp modelId="{70FBD2B8-A3CF-430A-A870-43B9D44972D8}">
      <dsp:nvSpPr>
        <dsp:cNvPr id="0" name=""/>
        <dsp:cNvSpPr/>
      </dsp:nvSpPr>
      <dsp:spPr>
        <a:xfrm>
          <a:off x="0" y="4162904"/>
          <a:ext cx="51739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9D19AB-E50B-4C29-ADCD-8521D84883C2}">
      <dsp:nvSpPr>
        <dsp:cNvPr id="0" name=""/>
        <dsp:cNvSpPr/>
      </dsp:nvSpPr>
      <dsp:spPr>
        <a:xfrm>
          <a:off x="0" y="4162904"/>
          <a:ext cx="5173929" cy="104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2"/>
              </a:solidFill>
            </a:rPr>
            <a:t>Measuring outcomes and supporting consistent decision making</a:t>
          </a:r>
        </a:p>
      </dsp:txBody>
      <dsp:txXfrm>
        <a:off x="0" y="4162904"/>
        <a:ext cx="5173929" cy="1040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57FC4-687D-4EEB-9A17-0BB493BF7CB8}">
      <dsp:nvSpPr>
        <dsp:cNvPr id="0" name=""/>
        <dsp:cNvSpPr/>
      </dsp:nvSpPr>
      <dsp:spPr>
        <a:xfrm>
          <a:off x="-117081" y="775162"/>
          <a:ext cx="5756923" cy="1854137"/>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424F1C6D-3332-4ECA-9053-D4D796308CB0}">
      <dsp:nvSpPr>
        <dsp:cNvPr id="0" name=""/>
        <dsp:cNvSpPr/>
      </dsp:nvSpPr>
      <dsp:spPr>
        <a:xfrm>
          <a:off x="455726" y="1181497"/>
          <a:ext cx="1043505" cy="104146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95A1C-8417-422D-A71E-AFF52D6F7D95}">
      <dsp:nvSpPr>
        <dsp:cNvPr id="0" name=""/>
        <dsp:cNvSpPr/>
      </dsp:nvSpPr>
      <dsp:spPr>
        <a:xfrm>
          <a:off x="1644906" y="846142"/>
          <a:ext cx="4042553" cy="189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600" tIns="200600" rIns="200600" bIns="200600" numCol="1" spcCol="1270" anchor="ctr" anchorCtr="0">
          <a:noAutofit/>
        </a:bodyPr>
        <a:lstStyle/>
        <a:p>
          <a:pPr marL="0" lvl="0" indent="0" algn="l" defTabSz="1244600">
            <a:lnSpc>
              <a:spcPct val="100000"/>
            </a:lnSpc>
            <a:spcBef>
              <a:spcPct val="0"/>
            </a:spcBef>
            <a:spcAft>
              <a:spcPct val="35000"/>
            </a:spcAft>
            <a:buNone/>
          </a:pPr>
          <a:r>
            <a:rPr lang="en-AU" sz="2800" b="1" kern="1200" baseline="0" dirty="0"/>
            <a:t>Understand the person and create a plan that is meaningful to them</a:t>
          </a:r>
        </a:p>
      </dsp:txBody>
      <dsp:txXfrm>
        <a:off x="1644906" y="846142"/>
        <a:ext cx="4042553" cy="1895430"/>
      </dsp:txXfrm>
    </dsp:sp>
    <dsp:sp modelId="{A57C4B12-5B37-44E5-9F01-2BB2529F85B7}">
      <dsp:nvSpPr>
        <dsp:cNvPr id="0" name=""/>
        <dsp:cNvSpPr/>
      </dsp:nvSpPr>
      <dsp:spPr>
        <a:xfrm>
          <a:off x="-117081" y="3294742"/>
          <a:ext cx="5756923" cy="189543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915D2BBE-084B-4C0B-A539-EC74FDFA0CA3}">
      <dsp:nvSpPr>
        <dsp:cNvPr id="0" name=""/>
        <dsp:cNvSpPr/>
      </dsp:nvSpPr>
      <dsp:spPr>
        <a:xfrm>
          <a:off x="455726" y="3721723"/>
          <a:ext cx="1043505" cy="104146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712AC-F6C1-4737-B7B7-42C6F7D90BF6}">
      <dsp:nvSpPr>
        <dsp:cNvPr id="0" name=""/>
        <dsp:cNvSpPr/>
      </dsp:nvSpPr>
      <dsp:spPr>
        <a:xfrm>
          <a:off x="1844076" y="3220366"/>
          <a:ext cx="3935961" cy="189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600" tIns="200600" rIns="200600" bIns="200600" numCol="1" spcCol="1270" anchor="ctr" anchorCtr="0">
          <a:noAutofit/>
        </a:bodyPr>
        <a:lstStyle/>
        <a:p>
          <a:pPr marL="0" lvl="0" indent="0" algn="l" defTabSz="1244600">
            <a:lnSpc>
              <a:spcPct val="100000"/>
            </a:lnSpc>
            <a:spcBef>
              <a:spcPct val="0"/>
            </a:spcBef>
            <a:spcAft>
              <a:spcPct val="35000"/>
            </a:spcAft>
            <a:buNone/>
          </a:pPr>
          <a:r>
            <a:rPr lang="en-AU" sz="2800" b="1" kern="1200" dirty="0"/>
            <a:t>Understand injury and access to funding </a:t>
          </a:r>
        </a:p>
      </dsp:txBody>
      <dsp:txXfrm>
        <a:off x="1844076" y="3220366"/>
        <a:ext cx="3935961" cy="1895430"/>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786" cy="498692"/>
          </a:xfrm>
          <a:prstGeom prst="rect">
            <a:avLst/>
          </a:prstGeom>
        </p:spPr>
        <p:txBody>
          <a:bodyPr vert="horz" lIns="91559" tIns="45779" rIns="91559" bIns="45779" rtlCol="0"/>
          <a:lstStyle>
            <a:lvl1pPr algn="l">
              <a:defRPr sz="1200"/>
            </a:lvl1pPr>
          </a:lstStyle>
          <a:p>
            <a:endParaRPr lang="en-US" dirty="0"/>
          </a:p>
        </p:txBody>
      </p:sp>
      <p:sp>
        <p:nvSpPr>
          <p:cNvPr id="3" name="Date Placeholder 2"/>
          <p:cNvSpPr>
            <a:spLocks noGrp="1"/>
          </p:cNvSpPr>
          <p:nvPr>
            <p:ph type="dt" idx="1"/>
          </p:nvPr>
        </p:nvSpPr>
        <p:spPr>
          <a:xfrm>
            <a:off x="3855840" y="1"/>
            <a:ext cx="2949786" cy="498692"/>
          </a:xfrm>
          <a:prstGeom prst="rect">
            <a:avLst/>
          </a:prstGeom>
        </p:spPr>
        <p:txBody>
          <a:bodyPr vert="horz" lIns="91559" tIns="45779" rIns="91559" bIns="45779" rtlCol="0"/>
          <a:lstStyle>
            <a:lvl1pPr algn="r">
              <a:defRPr sz="1200"/>
            </a:lvl1pPr>
          </a:lstStyle>
          <a:p>
            <a:fld id="{2F7A4CF7-9883-7542-8774-50E62ADBD844}" type="datetimeFigureOut">
              <a:rPr lang="en-US" smtClean="0"/>
              <a:t>11/14/2025</a:t>
            </a:fld>
            <a:endParaRPr lang="en-US" dirty="0"/>
          </a:p>
        </p:txBody>
      </p:sp>
      <p:sp>
        <p:nvSpPr>
          <p:cNvPr id="4" name="Slide Image Placeholder 3"/>
          <p:cNvSpPr>
            <a:spLocks noGrp="1" noRot="1" noChangeAspect="1"/>
          </p:cNvSpPr>
          <p:nvPr>
            <p:ph type="sldImg" idx="2"/>
          </p:nvPr>
        </p:nvSpPr>
        <p:spPr>
          <a:xfrm>
            <a:off x="425450" y="688975"/>
            <a:ext cx="5956300" cy="3351213"/>
          </a:xfrm>
          <a:prstGeom prst="rect">
            <a:avLst/>
          </a:prstGeom>
          <a:noFill/>
          <a:ln w="12700">
            <a:solidFill>
              <a:prstClr val="black"/>
            </a:solidFill>
          </a:ln>
        </p:spPr>
        <p:txBody>
          <a:bodyPr vert="horz" lIns="91559" tIns="45779" rIns="91559" bIns="45779" rtlCol="0" anchor="ctr"/>
          <a:lstStyle/>
          <a:p>
            <a:endParaRPr lang="en-US" dirty="0"/>
          </a:p>
        </p:txBody>
      </p:sp>
      <p:sp>
        <p:nvSpPr>
          <p:cNvPr id="5" name="Notes Placeholder 4"/>
          <p:cNvSpPr>
            <a:spLocks noGrp="1"/>
          </p:cNvSpPr>
          <p:nvPr>
            <p:ph type="body" sz="quarter" idx="3"/>
          </p:nvPr>
        </p:nvSpPr>
        <p:spPr>
          <a:xfrm>
            <a:off x="426045" y="4132437"/>
            <a:ext cx="5955108" cy="5308210"/>
          </a:xfrm>
          <a:prstGeom prst="rect">
            <a:avLst/>
          </a:prstGeom>
        </p:spPr>
        <p:txBody>
          <a:bodyPr vert="horz" lIns="91559" tIns="45779" rIns="91559" bIns="4577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440647"/>
            <a:ext cx="2949786" cy="498692"/>
          </a:xfrm>
          <a:prstGeom prst="rect">
            <a:avLst/>
          </a:prstGeom>
        </p:spPr>
        <p:txBody>
          <a:bodyPr vert="horz" lIns="91559" tIns="45779" rIns="91559" bIns="457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840" y="9440647"/>
            <a:ext cx="2949786" cy="498692"/>
          </a:xfrm>
          <a:prstGeom prst="rect">
            <a:avLst/>
          </a:prstGeom>
        </p:spPr>
        <p:txBody>
          <a:bodyPr vert="horz" lIns="91559" tIns="45779" rIns="91559" bIns="45779" rtlCol="0" anchor="b"/>
          <a:lstStyle>
            <a:lvl1pPr algn="r">
              <a:defRPr sz="1200"/>
            </a:lvl1pPr>
          </a:lstStyle>
          <a:p>
            <a:fld id="{1BEA80CD-AE39-0C4B-A880-515F813E088A}" type="slidenum">
              <a:rPr lang="en-US" smtClean="0"/>
              <a:t>‹#›</a:t>
            </a:fld>
            <a:endParaRPr lang="en-US" dirty="0"/>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a:t>
            </a:fld>
            <a:endParaRPr lang="en-US" dirty="0"/>
          </a:p>
        </p:txBody>
      </p:sp>
    </p:spTree>
    <p:extLst>
      <p:ext uri="{BB962C8B-B14F-4D97-AF65-F5344CB8AC3E}">
        <p14:creationId xmlns:p14="http://schemas.microsoft.com/office/powerpoint/2010/main" val="333517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DB132-2A29-2F76-F0DD-0AEB76562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7AB65-EB8C-968A-4019-13DE9D8508C6}"/>
              </a:ext>
            </a:extLst>
          </p:cNvPr>
          <p:cNvSpPr>
            <a:spLocks noGrp="1" noRot="1" noChangeAspect="1"/>
          </p:cNvSpPr>
          <p:nvPr>
            <p:ph type="sldImg"/>
          </p:nvPr>
        </p:nvSpPr>
        <p:spPr>
          <a:xfrm>
            <a:off x="425450" y="688975"/>
            <a:ext cx="5956300" cy="3349625"/>
          </a:xfrm>
        </p:spPr>
      </p:sp>
      <p:sp>
        <p:nvSpPr>
          <p:cNvPr id="3" name="Notes Placeholder 2">
            <a:extLst>
              <a:ext uri="{FF2B5EF4-FFF2-40B4-BE49-F238E27FC236}">
                <a16:creationId xmlns:a16="http://schemas.microsoft.com/office/drawing/2014/main" id="{06502050-6188-A59D-CE06-0C164F9D491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06446BF-75BA-0975-4ED4-E1584663AD09}"/>
              </a:ext>
            </a:extLst>
          </p:cNvPr>
          <p:cNvSpPr>
            <a:spLocks noGrp="1"/>
          </p:cNvSpPr>
          <p:nvPr>
            <p:ph type="sldNum" sz="quarter" idx="5"/>
          </p:nvPr>
        </p:nvSpPr>
        <p:spPr/>
        <p:txBody>
          <a:bodyPr/>
          <a:lstStyle/>
          <a:p>
            <a:r>
              <a:rPr lang="en-AU" dirty="0"/>
              <a:t>10</a:t>
            </a:r>
          </a:p>
        </p:txBody>
      </p:sp>
    </p:spTree>
    <p:extLst>
      <p:ext uri="{BB962C8B-B14F-4D97-AF65-F5344CB8AC3E}">
        <p14:creationId xmlns:p14="http://schemas.microsoft.com/office/powerpoint/2010/main" val="381702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FDDE-E0F0-CF8D-A9A8-F0A985FF6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2BDB2-EF1E-718D-F5C8-21DC929B7BC8}"/>
              </a:ext>
            </a:extLst>
          </p:cNvPr>
          <p:cNvSpPr>
            <a:spLocks noGrp="1" noRot="1" noChangeAspect="1"/>
          </p:cNvSpPr>
          <p:nvPr>
            <p:ph type="sldImg"/>
          </p:nvPr>
        </p:nvSpPr>
        <p:spPr>
          <a:xfrm>
            <a:off x="425450" y="688975"/>
            <a:ext cx="5956300" cy="3349625"/>
          </a:xfrm>
        </p:spPr>
      </p:sp>
      <p:sp>
        <p:nvSpPr>
          <p:cNvPr id="3" name="Notes Placeholder 2">
            <a:extLst>
              <a:ext uri="{FF2B5EF4-FFF2-40B4-BE49-F238E27FC236}">
                <a16:creationId xmlns:a16="http://schemas.microsoft.com/office/drawing/2014/main" id="{DBE3DF0B-611C-6999-2273-5722EE1DF1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80F3005-84E9-E462-4BD2-F05F2BE35E91}"/>
              </a:ext>
            </a:extLst>
          </p:cNvPr>
          <p:cNvSpPr>
            <a:spLocks noGrp="1"/>
          </p:cNvSpPr>
          <p:nvPr>
            <p:ph type="sldNum" sz="quarter" idx="5"/>
          </p:nvPr>
        </p:nvSpPr>
        <p:spPr/>
        <p:txBody>
          <a:bodyPr/>
          <a:lstStyle/>
          <a:p>
            <a:r>
              <a:rPr lang="en-AU" dirty="0"/>
              <a:t>11</a:t>
            </a:r>
          </a:p>
        </p:txBody>
      </p:sp>
    </p:spTree>
    <p:extLst>
      <p:ext uri="{BB962C8B-B14F-4D97-AF65-F5344CB8AC3E}">
        <p14:creationId xmlns:p14="http://schemas.microsoft.com/office/powerpoint/2010/main" val="341645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C1D4C-F965-24A3-AE1E-0982D24F7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04BF8-5012-1348-CBBD-3A54AC953E7B}"/>
              </a:ext>
            </a:extLst>
          </p:cNvPr>
          <p:cNvSpPr>
            <a:spLocks noGrp="1" noRot="1" noChangeAspect="1"/>
          </p:cNvSpPr>
          <p:nvPr>
            <p:ph type="sldImg"/>
          </p:nvPr>
        </p:nvSpPr>
        <p:spPr>
          <a:xfrm>
            <a:off x="425450" y="688975"/>
            <a:ext cx="5956300" cy="3349625"/>
          </a:xfrm>
        </p:spPr>
      </p:sp>
      <p:sp>
        <p:nvSpPr>
          <p:cNvPr id="3" name="Notes Placeholder 2">
            <a:extLst>
              <a:ext uri="{FF2B5EF4-FFF2-40B4-BE49-F238E27FC236}">
                <a16:creationId xmlns:a16="http://schemas.microsoft.com/office/drawing/2014/main" id="{B20DDA17-1504-B6D6-50C1-2963601ECA9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42084F3-3C7C-E99B-BDAE-6BDDD26F36DE}"/>
              </a:ext>
            </a:extLst>
          </p:cNvPr>
          <p:cNvSpPr>
            <a:spLocks noGrp="1"/>
          </p:cNvSpPr>
          <p:nvPr>
            <p:ph type="sldNum" sz="quarter" idx="5"/>
          </p:nvPr>
        </p:nvSpPr>
        <p:spPr/>
        <p:txBody>
          <a:bodyPr/>
          <a:lstStyle/>
          <a:p>
            <a:r>
              <a:rPr lang="en-AU" dirty="0"/>
              <a:t>12</a:t>
            </a:r>
          </a:p>
        </p:txBody>
      </p:sp>
    </p:spTree>
    <p:extLst>
      <p:ext uri="{BB962C8B-B14F-4D97-AF65-F5344CB8AC3E}">
        <p14:creationId xmlns:p14="http://schemas.microsoft.com/office/powerpoint/2010/main" val="1769368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43EDC-C605-75BD-904D-0786643D8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3F099-E2B9-4AD0-F1BC-D1F310FE25DC}"/>
              </a:ext>
            </a:extLst>
          </p:cNvPr>
          <p:cNvSpPr>
            <a:spLocks noGrp="1" noRot="1" noChangeAspect="1"/>
          </p:cNvSpPr>
          <p:nvPr>
            <p:ph type="sldImg"/>
          </p:nvPr>
        </p:nvSpPr>
        <p:spPr>
          <a:xfrm>
            <a:off x="425450" y="688975"/>
            <a:ext cx="5956300" cy="3349625"/>
          </a:xfrm>
        </p:spPr>
      </p:sp>
      <p:sp>
        <p:nvSpPr>
          <p:cNvPr id="3" name="Notes Placeholder 2">
            <a:extLst>
              <a:ext uri="{FF2B5EF4-FFF2-40B4-BE49-F238E27FC236}">
                <a16:creationId xmlns:a16="http://schemas.microsoft.com/office/drawing/2014/main" id="{7DECED1B-AD46-90F9-E8EC-33FDA2E8A6A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2786CA5-9F35-DC04-2BDB-3DD8F8DDA17B}"/>
              </a:ext>
            </a:extLst>
          </p:cNvPr>
          <p:cNvSpPr>
            <a:spLocks noGrp="1"/>
          </p:cNvSpPr>
          <p:nvPr>
            <p:ph type="sldNum" sz="quarter" idx="5"/>
          </p:nvPr>
        </p:nvSpPr>
        <p:spPr/>
        <p:txBody>
          <a:bodyPr/>
          <a:lstStyle/>
          <a:p>
            <a:r>
              <a:rPr lang="en-AU" dirty="0"/>
              <a:t>13</a:t>
            </a:r>
          </a:p>
        </p:txBody>
      </p:sp>
    </p:spTree>
    <p:extLst>
      <p:ext uri="{BB962C8B-B14F-4D97-AF65-F5344CB8AC3E}">
        <p14:creationId xmlns:p14="http://schemas.microsoft.com/office/powerpoint/2010/main" val="159105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CEACE-6306-97CF-3069-41DD06706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17F1F-8616-3CF4-63C6-1ED78B509830}"/>
              </a:ext>
            </a:extLst>
          </p:cNvPr>
          <p:cNvSpPr>
            <a:spLocks noGrp="1" noRot="1" noChangeAspect="1"/>
          </p:cNvSpPr>
          <p:nvPr>
            <p:ph type="sldImg"/>
          </p:nvPr>
        </p:nvSpPr>
        <p:spPr>
          <a:xfrm>
            <a:off x="425450" y="688975"/>
            <a:ext cx="5956300" cy="3349625"/>
          </a:xfrm>
        </p:spPr>
      </p:sp>
      <p:sp>
        <p:nvSpPr>
          <p:cNvPr id="3" name="Notes Placeholder 2">
            <a:extLst>
              <a:ext uri="{FF2B5EF4-FFF2-40B4-BE49-F238E27FC236}">
                <a16:creationId xmlns:a16="http://schemas.microsoft.com/office/drawing/2014/main" id="{B8F15CB5-76FE-651D-1C2F-89D617F561C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60EEF8E-43A2-54D8-A95A-BFC091C9AE49}"/>
              </a:ext>
            </a:extLst>
          </p:cNvPr>
          <p:cNvSpPr>
            <a:spLocks noGrp="1"/>
          </p:cNvSpPr>
          <p:nvPr>
            <p:ph type="sldNum" sz="quarter" idx="5"/>
          </p:nvPr>
        </p:nvSpPr>
        <p:spPr/>
        <p:txBody>
          <a:bodyPr/>
          <a:lstStyle/>
          <a:p>
            <a:r>
              <a:rPr lang="en-AU" dirty="0"/>
              <a:t>14</a:t>
            </a:r>
          </a:p>
        </p:txBody>
      </p:sp>
    </p:spTree>
    <p:extLst>
      <p:ext uri="{BB962C8B-B14F-4D97-AF65-F5344CB8AC3E}">
        <p14:creationId xmlns:p14="http://schemas.microsoft.com/office/powerpoint/2010/main" val="1336625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95942-DDC5-8BED-A854-A9DBA4ECE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2F60A-9198-C394-8821-242D12616A35}"/>
              </a:ext>
            </a:extLst>
          </p:cNvPr>
          <p:cNvSpPr>
            <a:spLocks noGrp="1" noRot="1" noChangeAspect="1"/>
          </p:cNvSpPr>
          <p:nvPr>
            <p:ph type="sldImg"/>
          </p:nvPr>
        </p:nvSpPr>
        <p:spPr>
          <a:xfrm>
            <a:off x="425450" y="688975"/>
            <a:ext cx="5956300" cy="3349625"/>
          </a:xfrm>
        </p:spPr>
      </p:sp>
      <p:sp>
        <p:nvSpPr>
          <p:cNvPr id="3" name="Notes Placeholder 2">
            <a:extLst>
              <a:ext uri="{FF2B5EF4-FFF2-40B4-BE49-F238E27FC236}">
                <a16:creationId xmlns:a16="http://schemas.microsoft.com/office/drawing/2014/main" id="{7AF2832A-05E5-F57B-92E7-71B430BE6B8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91E3C3D-39BF-B9AE-50FA-BA16AB952C57}"/>
              </a:ext>
            </a:extLst>
          </p:cNvPr>
          <p:cNvSpPr>
            <a:spLocks noGrp="1"/>
          </p:cNvSpPr>
          <p:nvPr>
            <p:ph type="sldNum" sz="quarter" idx="5"/>
          </p:nvPr>
        </p:nvSpPr>
        <p:spPr/>
        <p:txBody>
          <a:bodyPr/>
          <a:lstStyle/>
          <a:p>
            <a:r>
              <a:rPr lang="en-AU" dirty="0"/>
              <a:t>15</a:t>
            </a:r>
          </a:p>
        </p:txBody>
      </p:sp>
    </p:spTree>
    <p:extLst>
      <p:ext uri="{BB962C8B-B14F-4D97-AF65-F5344CB8AC3E}">
        <p14:creationId xmlns:p14="http://schemas.microsoft.com/office/powerpoint/2010/main" val="741030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16</a:t>
            </a:fld>
            <a:endParaRPr lang="en-US" dirty="0"/>
          </a:p>
        </p:txBody>
      </p:sp>
    </p:spTree>
    <p:extLst>
      <p:ext uri="{BB962C8B-B14F-4D97-AF65-F5344CB8AC3E}">
        <p14:creationId xmlns:p14="http://schemas.microsoft.com/office/powerpoint/2010/main" val="3446534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E37A6-3108-A178-5400-5AB114655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CFE2D-19A6-2EDB-A8DE-430125851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4D6F5-D54E-6348-5D03-3D24A338B96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E189F77-F21C-0D00-AE2F-3E141170EF97}"/>
              </a:ext>
            </a:extLst>
          </p:cNvPr>
          <p:cNvSpPr>
            <a:spLocks noGrp="1"/>
          </p:cNvSpPr>
          <p:nvPr>
            <p:ph type="sldNum" sz="quarter" idx="5"/>
          </p:nvPr>
        </p:nvSpPr>
        <p:spPr/>
        <p:txBody>
          <a:bodyPr/>
          <a:lstStyle/>
          <a:p>
            <a:endParaRPr lang="en-AU"/>
          </a:p>
        </p:txBody>
      </p:sp>
    </p:spTree>
    <p:extLst>
      <p:ext uri="{BB962C8B-B14F-4D97-AF65-F5344CB8AC3E}">
        <p14:creationId xmlns:p14="http://schemas.microsoft.com/office/powerpoint/2010/main" val="747784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D21D9-6EA4-0D80-3B42-933A8C877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8F9E4-697C-19E1-6EA3-7545193C0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2BFFC-774E-65CA-0476-4E9C0BD7FE6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41AAD8D-AFB9-9D67-F660-D69F7524EBBA}"/>
              </a:ext>
            </a:extLst>
          </p:cNvPr>
          <p:cNvSpPr>
            <a:spLocks noGrp="1"/>
          </p:cNvSpPr>
          <p:nvPr>
            <p:ph type="sldNum" sz="quarter" idx="5"/>
          </p:nvPr>
        </p:nvSpPr>
        <p:spPr/>
        <p:txBody>
          <a:bodyPr/>
          <a:lstStyle/>
          <a:p>
            <a:endParaRPr lang="en-AU"/>
          </a:p>
        </p:txBody>
      </p:sp>
    </p:spTree>
    <p:extLst>
      <p:ext uri="{BB962C8B-B14F-4D97-AF65-F5344CB8AC3E}">
        <p14:creationId xmlns:p14="http://schemas.microsoft.com/office/powerpoint/2010/main" val="227396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19</a:t>
            </a:fld>
            <a:endParaRPr lang="en-US"/>
          </a:p>
        </p:txBody>
      </p:sp>
    </p:spTree>
    <p:extLst>
      <p:ext uri="{BB962C8B-B14F-4D97-AF65-F5344CB8AC3E}">
        <p14:creationId xmlns:p14="http://schemas.microsoft.com/office/powerpoint/2010/main" val="77156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a:t>
            </a:fld>
            <a:endParaRPr lang="en-US" dirty="0"/>
          </a:p>
        </p:txBody>
      </p:sp>
    </p:spTree>
    <p:extLst>
      <p:ext uri="{BB962C8B-B14F-4D97-AF65-F5344CB8AC3E}">
        <p14:creationId xmlns:p14="http://schemas.microsoft.com/office/powerpoint/2010/main" val="2202614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20</a:t>
            </a:fld>
            <a:endParaRPr lang="en-US" dirty="0"/>
          </a:p>
        </p:txBody>
      </p:sp>
    </p:spTree>
    <p:extLst>
      <p:ext uri="{BB962C8B-B14F-4D97-AF65-F5344CB8AC3E}">
        <p14:creationId xmlns:p14="http://schemas.microsoft.com/office/powerpoint/2010/main" val="2081094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AAF3C-570F-84EE-160B-456FAA440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9798F-4A30-4A55-7885-CCFE44112704}"/>
              </a:ext>
            </a:extLst>
          </p:cNvPr>
          <p:cNvSpPr>
            <a:spLocks noGrp="1" noRot="1" noChangeAspect="1"/>
          </p:cNvSpPr>
          <p:nvPr>
            <p:ph type="sldImg"/>
          </p:nvPr>
        </p:nvSpPr>
        <p:spPr>
          <a:xfrm>
            <a:off x="425450" y="688975"/>
            <a:ext cx="5956300" cy="3349625"/>
          </a:xfrm>
        </p:spPr>
      </p:sp>
      <p:sp>
        <p:nvSpPr>
          <p:cNvPr id="3" name="Notes Placeholder 2">
            <a:extLst>
              <a:ext uri="{FF2B5EF4-FFF2-40B4-BE49-F238E27FC236}">
                <a16:creationId xmlns:a16="http://schemas.microsoft.com/office/drawing/2014/main" id="{E2BE4E47-81E4-C9C4-D19E-4E9CDC990F84}"/>
              </a:ext>
            </a:extLst>
          </p:cNvPr>
          <p:cNvSpPr>
            <a:spLocks noGrp="1"/>
          </p:cNvSpPr>
          <p:nvPr>
            <p:ph type="body" idx="1"/>
          </p:nvPr>
        </p:nvSpPr>
        <p:spPr/>
        <p:txBody>
          <a:bodyPr/>
          <a:lstStyle/>
          <a:p>
            <a:r>
              <a:rPr lang="en-AU" dirty="0"/>
              <a:t>What we did</a:t>
            </a:r>
          </a:p>
        </p:txBody>
      </p:sp>
      <p:sp>
        <p:nvSpPr>
          <p:cNvPr id="4" name="Slide Number Placeholder 3">
            <a:extLst>
              <a:ext uri="{FF2B5EF4-FFF2-40B4-BE49-F238E27FC236}">
                <a16:creationId xmlns:a16="http://schemas.microsoft.com/office/drawing/2014/main" id="{C0F0B46F-1981-81C2-8F23-1F722E1805EA}"/>
              </a:ext>
            </a:extLst>
          </p:cNvPr>
          <p:cNvSpPr>
            <a:spLocks noGrp="1"/>
          </p:cNvSpPr>
          <p:nvPr>
            <p:ph type="sldNum" sz="quarter" idx="5"/>
          </p:nvPr>
        </p:nvSpPr>
        <p:spPr/>
        <p:txBody>
          <a:bodyPr/>
          <a:lstStyle/>
          <a:p>
            <a:endParaRPr lang="en-AU"/>
          </a:p>
        </p:txBody>
      </p:sp>
    </p:spTree>
    <p:extLst>
      <p:ext uri="{BB962C8B-B14F-4D97-AF65-F5344CB8AC3E}">
        <p14:creationId xmlns:p14="http://schemas.microsoft.com/office/powerpoint/2010/main" val="1403584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E66A-ED58-1CEA-50E7-85A9BA21B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CC8ED-0ADE-AAE9-71A7-8B52FC56DF23}"/>
              </a:ext>
            </a:extLst>
          </p:cNvPr>
          <p:cNvSpPr>
            <a:spLocks noGrp="1" noRot="1" noChangeAspect="1"/>
          </p:cNvSpPr>
          <p:nvPr>
            <p:ph type="sldImg"/>
          </p:nvPr>
        </p:nvSpPr>
        <p:spPr>
          <a:xfrm>
            <a:off x="425450" y="688975"/>
            <a:ext cx="5956300" cy="3349625"/>
          </a:xfrm>
        </p:spPr>
      </p:sp>
      <p:sp>
        <p:nvSpPr>
          <p:cNvPr id="3" name="Notes Placeholder 2">
            <a:extLst>
              <a:ext uri="{FF2B5EF4-FFF2-40B4-BE49-F238E27FC236}">
                <a16:creationId xmlns:a16="http://schemas.microsoft.com/office/drawing/2014/main" id="{0B43BF23-3705-35A5-4CB5-3F5F25236D19}"/>
              </a:ext>
            </a:extLst>
          </p:cNvPr>
          <p:cNvSpPr>
            <a:spLocks noGrp="1"/>
          </p:cNvSpPr>
          <p:nvPr>
            <p:ph type="body" idx="1"/>
          </p:nvPr>
        </p:nvSpPr>
        <p:spPr/>
        <p:txBody>
          <a:bodyPr/>
          <a:lstStyle/>
          <a:p>
            <a:pPr defTabSz="915589">
              <a:defRPr/>
            </a:pPr>
            <a:r>
              <a:rPr lang="en-AU" dirty="0">
                <a:solidFill>
                  <a:schemeClr val="tx1">
                    <a:lumMod val="50000"/>
                    <a:lumOff val="50000"/>
                  </a:schemeClr>
                </a:solidFill>
                <a:latin typeface="Arial" panose="020B0604020202020204" pitchFamily="34" charset="0"/>
                <a:cs typeface="Arial" panose="020B0604020202020204" pitchFamily="34" charset="0"/>
              </a:rPr>
              <a:t>What we found</a:t>
            </a:r>
          </a:p>
          <a:p>
            <a:endParaRPr lang="en-AU" dirty="0"/>
          </a:p>
        </p:txBody>
      </p:sp>
      <p:sp>
        <p:nvSpPr>
          <p:cNvPr id="4" name="Slide Number Placeholder 3">
            <a:extLst>
              <a:ext uri="{FF2B5EF4-FFF2-40B4-BE49-F238E27FC236}">
                <a16:creationId xmlns:a16="http://schemas.microsoft.com/office/drawing/2014/main" id="{44BDDD59-7F48-E05A-908D-E8CB88C7F336}"/>
              </a:ext>
            </a:extLst>
          </p:cNvPr>
          <p:cNvSpPr>
            <a:spLocks noGrp="1"/>
          </p:cNvSpPr>
          <p:nvPr>
            <p:ph type="sldNum" sz="quarter" idx="5"/>
          </p:nvPr>
        </p:nvSpPr>
        <p:spPr/>
        <p:txBody>
          <a:bodyPr/>
          <a:lstStyle/>
          <a:p>
            <a:endParaRPr lang="en-AU"/>
          </a:p>
        </p:txBody>
      </p:sp>
    </p:spTree>
    <p:extLst>
      <p:ext uri="{BB962C8B-B14F-4D97-AF65-F5344CB8AC3E}">
        <p14:creationId xmlns:p14="http://schemas.microsoft.com/office/powerpoint/2010/main" val="69190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23</a:t>
            </a:fld>
            <a:endParaRPr lang="en-US"/>
          </a:p>
        </p:txBody>
      </p:sp>
    </p:spTree>
    <p:extLst>
      <p:ext uri="{BB962C8B-B14F-4D97-AF65-F5344CB8AC3E}">
        <p14:creationId xmlns:p14="http://schemas.microsoft.com/office/powerpoint/2010/main" val="2546004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24</a:t>
            </a:fld>
            <a:endParaRPr lang="en-US" dirty="0"/>
          </a:p>
        </p:txBody>
      </p:sp>
    </p:spTree>
    <p:extLst>
      <p:ext uri="{BB962C8B-B14F-4D97-AF65-F5344CB8AC3E}">
        <p14:creationId xmlns:p14="http://schemas.microsoft.com/office/powerpoint/2010/main" val="4028334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2B993-5EA3-870D-9DB8-12C896327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1CA21-8694-C26F-9008-422DE7D07C17}"/>
              </a:ext>
            </a:extLst>
          </p:cNvPr>
          <p:cNvSpPr>
            <a:spLocks noGrp="1" noRot="1" noChangeAspect="1"/>
          </p:cNvSpPr>
          <p:nvPr>
            <p:ph type="sldImg"/>
          </p:nvPr>
        </p:nvSpPr>
        <p:spPr>
          <a:xfrm>
            <a:off x="425450" y="688975"/>
            <a:ext cx="5956300" cy="3349625"/>
          </a:xfrm>
        </p:spPr>
      </p:sp>
      <p:sp>
        <p:nvSpPr>
          <p:cNvPr id="3" name="Notes Placeholder 2">
            <a:extLst>
              <a:ext uri="{FF2B5EF4-FFF2-40B4-BE49-F238E27FC236}">
                <a16:creationId xmlns:a16="http://schemas.microsoft.com/office/drawing/2014/main" id="{CE832F5B-C7CA-A343-725C-88DE461DFE7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73EE2DE-77C7-C3D3-3748-C03D0AB8E69D}"/>
              </a:ext>
            </a:extLst>
          </p:cNvPr>
          <p:cNvSpPr>
            <a:spLocks noGrp="1"/>
          </p:cNvSpPr>
          <p:nvPr>
            <p:ph type="sldNum" sz="quarter" idx="5"/>
          </p:nvPr>
        </p:nvSpPr>
        <p:spPr/>
        <p:txBody>
          <a:bodyPr/>
          <a:lstStyle/>
          <a:p>
            <a:endParaRPr lang="en-AU"/>
          </a:p>
        </p:txBody>
      </p:sp>
    </p:spTree>
    <p:extLst>
      <p:ext uri="{BB962C8B-B14F-4D97-AF65-F5344CB8AC3E}">
        <p14:creationId xmlns:p14="http://schemas.microsoft.com/office/powerpoint/2010/main" val="3533286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BDDBE-DB7C-C988-AF43-7B637AC7F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919E0-C03B-4D14-80E9-3148F14DDCE6}"/>
              </a:ext>
            </a:extLst>
          </p:cNvPr>
          <p:cNvSpPr>
            <a:spLocks noGrp="1" noRot="1" noChangeAspect="1"/>
          </p:cNvSpPr>
          <p:nvPr>
            <p:ph type="sldImg"/>
          </p:nvPr>
        </p:nvSpPr>
        <p:spPr>
          <a:xfrm>
            <a:off x="425450" y="688975"/>
            <a:ext cx="5956300" cy="3349625"/>
          </a:xfrm>
        </p:spPr>
      </p:sp>
      <p:sp>
        <p:nvSpPr>
          <p:cNvPr id="3" name="Notes Placeholder 2">
            <a:extLst>
              <a:ext uri="{FF2B5EF4-FFF2-40B4-BE49-F238E27FC236}">
                <a16:creationId xmlns:a16="http://schemas.microsoft.com/office/drawing/2014/main" id="{E4C49755-39EA-6C2B-266D-C3FA3B45EB1B}"/>
              </a:ext>
            </a:extLst>
          </p:cNvPr>
          <p:cNvSpPr>
            <a:spLocks noGrp="1"/>
          </p:cNvSpPr>
          <p:nvPr>
            <p:ph type="body" idx="1"/>
          </p:nvPr>
        </p:nvSpPr>
        <p:spPr/>
        <p:txBody>
          <a:bodyPr/>
          <a:lstStyle/>
          <a:p>
            <a:pPr defTabSz="915589">
              <a:defRPr/>
            </a:pPr>
            <a:endParaRPr lang="en-AU" dirty="0"/>
          </a:p>
        </p:txBody>
      </p:sp>
      <p:sp>
        <p:nvSpPr>
          <p:cNvPr id="4" name="Slide Number Placeholder 3">
            <a:extLst>
              <a:ext uri="{FF2B5EF4-FFF2-40B4-BE49-F238E27FC236}">
                <a16:creationId xmlns:a16="http://schemas.microsoft.com/office/drawing/2014/main" id="{185EB59C-9BD0-D86F-EF28-6E272864087F}"/>
              </a:ext>
            </a:extLst>
          </p:cNvPr>
          <p:cNvSpPr>
            <a:spLocks noGrp="1"/>
          </p:cNvSpPr>
          <p:nvPr>
            <p:ph type="sldNum" sz="quarter" idx="5"/>
          </p:nvPr>
        </p:nvSpPr>
        <p:spPr/>
        <p:txBody>
          <a:bodyPr/>
          <a:lstStyle/>
          <a:p>
            <a:endParaRPr lang="en-AU"/>
          </a:p>
        </p:txBody>
      </p:sp>
    </p:spTree>
    <p:extLst>
      <p:ext uri="{BB962C8B-B14F-4D97-AF65-F5344CB8AC3E}">
        <p14:creationId xmlns:p14="http://schemas.microsoft.com/office/powerpoint/2010/main" val="1779154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27</a:t>
            </a:fld>
            <a:endParaRPr lang="en-US"/>
          </a:p>
        </p:txBody>
      </p:sp>
    </p:spTree>
    <p:extLst>
      <p:ext uri="{BB962C8B-B14F-4D97-AF65-F5344CB8AC3E}">
        <p14:creationId xmlns:p14="http://schemas.microsoft.com/office/powerpoint/2010/main" val="2697377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28</a:t>
            </a:fld>
            <a:endParaRPr lang="en-US"/>
          </a:p>
        </p:txBody>
      </p:sp>
    </p:spTree>
    <p:extLst>
      <p:ext uri="{BB962C8B-B14F-4D97-AF65-F5344CB8AC3E}">
        <p14:creationId xmlns:p14="http://schemas.microsoft.com/office/powerpoint/2010/main" val="434701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BA6650-4C3A-704A-BEAF-E8B8986A630F}" type="slidenum">
              <a:rPr lang="en-US" smtClean="0"/>
              <a:t>29</a:t>
            </a:fld>
            <a:endParaRPr lang="en-US"/>
          </a:p>
        </p:txBody>
      </p:sp>
    </p:spTree>
    <p:extLst>
      <p:ext uri="{BB962C8B-B14F-4D97-AF65-F5344CB8AC3E}">
        <p14:creationId xmlns:p14="http://schemas.microsoft.com/office/powerpoint/2010/main" val="127861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pPr marL="228897" indent="-228897">
              <a:buFont typeface="+mj-lt"/>
              <a:buAutoNum type="arabicPeriod"/>
            </a:pPr>
            <a:endParaRPr lang="en-AU" dirty="0"/>
          </a:p>
          <a:p>
            <a:endParaRPr lang="en-AU" dirty="0"/>
          </a:p>
        </p:txBody>
      </p:sp>
      <p:sp>
        <p:nvSpPr>
          <p:cNvPr id="4" name="Slide Number Placeholder 3"/>
          <p:cNvSpPr>
            <a:spLocks noGrp="1"/>
          </p:cNvSpPr>
          <p:nvPr>
            <p:ph type="sldNum" sz="quarter" idx="5"/>
          </p:nvPr>
        </p:nvSpPr>
        <p:spPr/>
        <p:txBody>
          <a:bodyPr/>
          <a:lstStyle/>
          <a:p>
            <a:fld id="{B84A0EBF-EF16-48A5-9AAB-E756CA84F64B}" type="slidenum">
              <a:rPr lang="en-AU" smtClean="0"/>
              <a:t>3</a:t>
            </a:fld>
            <a:endParaRPr lang="en-AU" dirty="0"/>
          </a:p>
        </p:txBody>
      </p:sp>
    </p:spTree>
    <p:extLst>
      <p:ext uri="{BB962C8B-B14F-4D97-AF65-F5344CB8AC3E}">
        <p14:creationId xmlns:p14="http://schemas.microsoft.com/office/powerpoint/2010/main" val="2852386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30</a:t>
            </a:fld>
            <a:endParaRPr lang="en-US"/>
          </a:p>
        </p:txBody>
      </p:sp>
    </p:spTree>
    <p:extLst>
      <p:ext uri="{BB962C8B-B14F-4D97-AF65-F5344CB8AC3E}">
        <p14:creationId xmlns:p14="http://schemas.microsoft.com/office/powerpoint/2010/main" val="1395939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31</a:t>
            </a:fld>
            <a:endParaRPr lang="en-US"/>
          </a:p>
        </p:txBody>
      </p:sp>
    </p:spTree>
    <p:extLst>
      <p:ext uri="{BB962C8B-B14F-4D97-AF65-F5344CB8AC3E}">
        <p14:creationId xmlns:p14="http://schemas.microsoft.com/office/powerpoint/2010/main" val="3244567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pPr defTabSz="915589">
              <a:defRPr/>
            </a:pP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32</a:t>
            </a:fld>
            <a:endParaRPr lang="en-US"/>
          </a:p>
        </p:txBody>
      </p:sp>
    </p:spTree>
    <p:extLst>
      <p:ext uri="{BB962C8B-B14F-4D97-AF65-F5344CB8AC3E}">
        <p14:creationId xmlns:p14="http://schemas.microsoft.com/office/powerpoint/2010/main" val="661261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33</a:t>
            </a:fld>
            <a:endParaRPr lang="en-US"/>
          </a:p>
        </p:txBody>
      </p:sp>
    </p:spTree>
    <p:extLst>
      <p:ext uri="{BB962C8B-B14F-4D97-AF65-F5344CB8AC3E}">
        <p14:creationId xmlns:p14="http://schemas.microsoft.com/office/powerpoint/2010/main" val="690703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EA80CD-AE39-0C4B-A880-515F813E088A}" type="slidenum">
              <a:rPr lang="en-US" smtClean="0"/>
              <a:t>34</a:t>
            </a:fld>
            <a:endParaRPr lang="en-US" dirty="0"/>
          </a:p>
        </p:txBody>
      </p:sp>
    </p:spTree>
    <p:extLst>
      <p:ext uri="{BB962C8B-B14F-4D97-AF65-F5344CB8AC3E}">
        <p14:creationId xmlns:p14="http://schemas.microsoft.com/office/powerpoint/2010/main" val="1485478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38B1A-ED59-D64D-A034-BD08A73BD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13C5C-281E-B55A-994D-E0ED873C3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8F87F-B000-0A4C-60D8-9C131534E68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7FF4C47-B943-9470-97EA-AE9274F63E30}"/>
              </a:ext>
            </a:extLst>
          </p:cNvPr>
          <p:cNvSpPr>
            <a:spLocks noGrp="1"/>
          </p:cNvSpPr>
          <p:nvPr>
            <p:ph type="sldNum" sz="quarter" idx="5"/>
          </p:nvPr>
        </p:nvSpPr>
        <p:spPr/>
        <p:txBody>
          <a:bodyPr/>
          <a:lstStyle/>
          <a:p>
            <a:fld id="{B84A0EBF-EF16-48A5-9AAB-E756CA84F64B}" type="slidenum">
              <a:rPr lang="en-AU" smtClean="0"/>
              <a:t>35</a:t>
            </a:fld>
            <a:endParaRPr lang="en-AU"/>
          </a:p>
        </p:txBody>
      </p:sp>
    </p:spTree>
    <p:extLst>
      <p:ext uri="{BB962C8B-B14F-4D97-AF65-F5344CB8AC3E}">
        <p14:creationId xmlns:p14="http://schemas.microsoft.com/office/powerpoint/2010/main" val="427884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B84A0EBF-EF16-48A5-9AAB-E756CA84F64B}" type="slidenum">
              <a:rPr lang="en-AU" smtClean="0"/>
              <a:t>4</a:t>
            </a:fld>
            <a:endParaRPr lang="en-AU" dirty="0"/>
          </a:p>
        </p:txBody>
      </p:sp>
    </p:spTree>
    <p:extLst>
      <p:ext uri="{BB962C8B-B14F-4D97-AF65-F5344CB8AC3E}">
        <p14:creationId xmlns:p14="http://schemas.microsoft.com/office/powerpoint/2010/main" val="237887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5</a:t>
            </a:fld>
            <a:endParaRPr lang="en-US" dirty="0"/>
          </a:p>
        </p:txBody>
      </p:sp>
    </p:spTree>
    <p:extLst>
      <p:ext uri="{BB962C8B-B14F-4D97-AF65-F5344CB8AC3E}">
        <p14:creationId xmlns:p14="http://schemas.microsoft.com/office/powerpoint/2010/main" val="355538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6</a:t>
            </a:fld>
            <a:endParaRPr lang="en-US" dirty="0"/>
          </a:p>
        </p:txBody>
      </p:sp>
    </p:spTree>
    <p:extLst>
      <p:ext uri="{BB962C8B-B14F-4D97-AF65-F5344CB8AC3E}">
        <p14:creationId xmlns:p14="http://schemas.microsoft.com/office/powerpoint/2010/main" val="333700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defTabSz="915589">
              <a:defRPr/>
            </a:pPr>
            <a:fld id="{9D033BEF-39B0-497C-BCC1-8CDBBB9009B6}" type="slidenum">
              <a:rPr lang="en-AU">
                <a:solidFill>
                  <a:prstClr val="black"/>
                </a:solidFill>
                <a:latin typeface="Aptos" panose="02110004020202020204"/>
              </a:rPr>
              <a:pPr defTabSz="915589">
                <a:defRPr/>
              </a:pPr>
              <a:t>7</a:t>
            </a:fld>
            <a:endParaRPr lang="en-AU" dirty="0">
              <a:solidFill>
                <a:prstClr val="black"/>
              </a:solidFill>
              <a:latin typeface="Aptos" panose="02110004020202020204"/>
            </a:endParaRPr>
          </a:p>
        </p:txBody>
      </p:sp>
    </p:spTree>
    <p:extLst>
      <p:ext uri="{BB962C8B-B14F-4D97-AF65-F5344CB8AC3E}">
        <p14:creationId xmlns:p14="http://schemas.microsoft.com/office/powerpoint/2010/main" val="317768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8</a:t>
            </a:fld>
            <a:endParaRPr lang="en-US" dirty="0"/>
          </a:p>
        </p:txBody>
      </p:sp>
    </p:spTree>
    <p:extLst>
      <p:ext uri="{BB962C8B-B14F-4D97-AF65-F5344CB8AC3E}">
        <p14:creationId xmlns:p14="http://schemas.microsoft.com/office/powerpoint/2010/main" val="1414023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88975"/>
            <a:ext cx="5956300" cy="3349625"/>
          </a:xfrm>
        </p:spPr>
      </p:sp>
      <p:sp>
        <p:nvSpPr>
          <p:cNvPr id="3" name="Notes Placeholder 2"/>
          <p:cNvSpPr>
            <a:spLocks noGrp="1"/>
          </p:cNvSpPr>
          <p:nvPr>
            <p:ph type="body" idx="1"/>
          </p:nvPr>
        </p:nvSpPr>
        <p:spPr/>
        <p:txBody>
          <a:bodyPr/>
          <a:lstStyle/>
          <a:p>
            <a:endParaRPr lang="en-AU" b="1" dirty="0">
              <a:solidFill>
                <a:srgbClr val="4D4F53"/>
              </a:solidFill>
              <a:latin typeface="Arial" panose="020B0604020202020204" pitchFamily="34" charset="0"/>
              <a:cs typeface="Arial" panose="020B0604020202020204" pitchFamily="34" charset="0"/>
            </a:endParaRPr>
          </a:p>
          <a:p>
            <a:endParaRPr lang="en-AU" dirty="0">
              <a:solidFill>
                <a:srgbClr val="4D4F53"/>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r>
              <a:rPr lang="en-AU" dirty="0"/>
              <a:t>9</a:t>
            </a:r>
          </a:p>
        </p:txBody>
      </p:sp>
    </p:spTree>
    <p:extLst>
      <p:ext uri="{BB962C8B-B14F-4D97-AF65-F5344CB8AC3E}">
        <p14:creationId xmlns:p14="http://schemas.microsoft.com/office/powerpoint/2010/main" val="292232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dirty="0"/>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dirty="0"/>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533029"/>
            <a:ext cx="10972800" cy="1143000"/>
          </a:xfrm>
          <a:prstGeom prst="rect">
            <a:avLst/>
          </a:prstGeom>
        </p:spPr>
        <p:txBody>
          <a:bodyPr>
            <a:normAutofit/>
          </a:bodyPr>
          <a:lstStyle>
            <a:lvl1pPr algn="l" defTabSz="1219170" rtl="0" eaLnBrk="1" latinLnBrk="0" hangingPunct="1">
              <a:spcBef>
                <a:spcPct val="0"/>
              </a:spcBef>
              <a:buNone/>
              <a:defRPr lang="en-US" sz="4000" b="0" kern="1200" dirty="0">
                <a:solidFill>
                  <a:schemeClr val="accent5"/>
                </a:solidFill>
                <a:latin typeface="+mn-lt"/>
                <a:ea typeface="+mj-ea"/>
                <a:cs typeface="Arial" panose="020B0604020202020204" pitchFamily="34" charset="0"/>
              </a:defRPr>
            </a:lvl1pPr>
          </a:lstStyle>
          <a:p>
            <a:r>
              <a:rPr lang="en-US" dirty="0"/>
              <a:t>Section Slide / Content Slide </a:t>
            </a:r>
          </a:p>
        </p:txBody>
      </p:sp>
      <p:sp>
        <p:nvSpPr>
          <p:cNvPr id="9" name="Slide Number"/>
          <p:cNvSpPr>
            <a:spLocks noGrp="1"/>
          </p:cNvSpPr>
          <p:nvPr>
            <p:ph type="sldNum" sz="quarter" idx="4"/>
          </p:nvPr>
        </p:nvSpPr>
        <p:spPr>
          <a:xfrm>
            <a:off x="239349" y="6317251"/>
            <a:ext cx="2844800" cy="365125"/>
          </a:xfrm>
          <a:prstGeom prst="rect">
            <a:avLst/>
          </a:prstGeom>
        </p:spPr>
        <p:txBody>
          <a:bodyPr vert="horz" lIns="91440" tIns="45720" rIns="91440" bIns="45720" rtlCol="0" anchor="ctr"/>
          <a:lstStyle>
            <a:lvl1pPr algn="l">
              <a:defRPr sz="1067">
                <a:solidFill>
                  <a:schemeClr val="tx1">
                    <a:tint val="75000"/>
                  </a:schemeClr>
                </a:solidFill>
                <a:latin typeface="+mn-lt"/>
                <a:cs typeface="Arial" panose="020B0604020202020204" pitchFamily="34" charset="0"/>
              </a:defRPr>
            </a:lvl1pPr>
          </a:lstStyle>
          <a:p>
            <a:fld id="{A04DF0AE-8B3C-45BA-8AFA-E3B611F5AE38}"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10737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A39133-A696-4F51-AB73-1AD3DEB98A9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solidFill>
                  <a:srgbClr val="0F1E4A"/>
                </a:solidFill>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3D82BA9B-0B3B-184F-BE50-F8FE4000B3A1}"/>
              </a:ext>
            </a:extLst>
          </p:cNvPr>
          <p:cNvSpPr>
            <a:spLocks noGrp="1"/>
          </p:cNvSpPr>
          <p:nvPr>
            <p:ph type="sldNum" sz="quarter" idx="12"/>
          </p:nvPr>
        </p:nvSpPr>
        <p:spPr>
          <a:xfrm>
            <a:off x="11645660" y="6142188"/>
            <a:ext cx="432754" cy="365125"/>
          </a:xfrm>
        </p:spPr>
        <p:txBody>
          <a:bodyPr anchor="b"/>
          <a:lstStyle>
            <a:lvl1pPr>
              <a:defRPr sz="1000">
                <a:solidFill>
                  <a:srgbClr val="0F1E4A"/>
                </a:solidFill>
              </a:defRPr>
            </a:lvl1pPr>
          </a:lstStyle>
          <a:p>
            <a:fld id="{2EB283D7-A76D-DF4A-959F-0C03CDF9379D}" type="slidenum">
              <a:rPr lang="en-US" smtClean="0"/>
              <a:pPr/>
              <a:t>‹#›</a:t>
            </a:fld>
            <a:endParaRPr lang="en-US"/>
          </a:p>
        </p:txBody>
      </p:sp>
    </p:spTree>
    <p:extLst>
      <p:ext uri="{BB962C8B-B14F-4D97-AF65-F5344CB8AC3E}">
        <p14:creationId xmlns:p14="http://schemas.microsoft.com/office/powerpoint/2010/main" val="4155931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A8BE-7781-7D84-267B-771C03209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1813E9F-1A63-B24F-69D3-70FA1F0608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A9E7B29-44F5-A842-6B4E-5E8B23CCD247}"/>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81704936-7878-651D-E104-DADC5B668B6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7043ACC-B0CC-3858-993C-E0E547A3D23C}"/>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2791112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D850-9E80-E4BD-9058-D9ACDC4C731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4BE0BF1-C740-DD49-46A1-CC4312C97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E1D6C5-F9D8-0F3E-AED3-50895397437C}"/>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0948FC18-A989-B7AB-CB83-7AD2B89A562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FC981E0-8438-2581-C5D9-B7DF7AADDA5F}"/>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118277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20BB-6D1D-0281-5A35-ED9DE77E1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B38D2E5-987D-55FD-7D5B-A289283268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B5870D-397E-5FAB-68AF-421B63549312}"/>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C6D6A684-1817-1226-D25E-6C80932A851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6B68193-0A5D-2305-8CEB-32A832E5FB42}"/>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3305136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A6B2-7104-3669-A867-9E1E5C3F4FD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A9378E3-F87E-F2C0-5CFE-60CAA29950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65BC575-A225-7C1E-29BA-5B52EB6754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54625D1-5F0C-BB9C-CEEE-0E7434DC171F}"/>
              </a:ext>
            </a:extLst>
          </p:cNvPr>
          <p:cNvSpPr>
            <a:spLocks noGrp="1"/>
          </p:cNvSpPr>
          <p:nvPr>
            <p:ph type="dt" sz="half" idx="10"/>
          </p:nvPr>
        </p:nvSpPr>
        <p:spPr/>
        <p:txBody>
          <a:bodyPr/>
          <a:lstStyle/>
          <a:p>
            <a:endParaRPr lang="en-AU" dirty="0"/>
          </a:p>
        </p:txBody>
      </p:sp>
      <p:sp>
        <p:nvSpPr>
          <p:cNvPr id="6" name="Footer Placeholder 5">
            <a:extLst>
              <a:ext uri="{FF2B5EF4-FFF2-40B4-BE49-F238E27FC236}">
                <a16:creationId xmlns:a16="http://schemas.microsoft.com/office/drawing/2014/main" id="{D93D997E-5DE5-2487-9E59-79F196F2987F}"/>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00EF295-D175-1A1D-85A1-788A3339E5F1}"/>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2493406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94F2-28F9-7B98-3444-AF6A0D5FB22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225D87B-3DF8-0FA9-69E2-DBB4C57B56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E52AB-59DC-826F-532A-CAAC8D1E8B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8446AD4-C6A0-8BC0-1DFF-A8C3AB4E2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70DED-4099-D13B-E96D-51321DF48B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80E9310-366B-E303-4AA5-A20C31728C89}"/>
              </a:ext>
            </a:extLst>
          </p:cNvPr>
          <p:cNvSpPr>
            <a:spLocks noGrp="1"/>
          </p:cNvSpPr>
          <p:nvPr>
            <p:ph type="dt" sz="half" idx="10"/>
          </p:nvPr>
        </p:nvSpPr>
        <p:spPr/>
        <p:txBody>
          <a:bodyPr/>
          <a:lstStyle/>
          <a:p>
            <a:endParaRPr lang="en-AU" dirty="0"/>
          </a:p>
        </p:txBody>
      </p:sp>
      <p:sp>
        <p:nvSpPr>
          <p:cNvPr id="8" name="Footer Placeholder 7">
            <a:extLst>
              <a:ext uri="{FF2B5EF4-FFF2-40B4-BE49-F238E27FC236}">
                <a16:creationId xmlns:a16="http://schemas.microsoft.com/office/drawing/2014/main" id="{403C871C-855B-6D3C-06E0-03146E64546C}"/>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46B4F6B6-6B25-1924-77B5-74A4A5C647FE}"/>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151385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5339-2CCA-D61E-5D2E-C3861DB28BD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9D08F5-FD17-8CBF-DC44-9577CD66A68D}"/>
              </a:ext>
            </a:extLst>
          </p:cNvPr>
          <p:cNvSpPr>
            <a:spLocks noGrp="1"/>
          </p:cNvSpPr>
          <p:nvPr>
            <p:ph type="dt" sz="half" idx="10"/>
          </p:nvPr>
        </p:nvSpPr>
        <p:spPr/>
        <p:txBody>
          <a:bodyPr/>
          <a:lstStyle/>
          <a:p>
            <a:endParaRPr lang="en-AU" dirty="0"/>
          </a:p>
        </p:txBody>
      </p:sp>
      <p:sp>
        <p:nvSpPr>
          <p:cNvPr id="4" name="Footer Placeholder 3">
            <a:extLst>
              <a:ext uri="{FF2B5EF4-FFF2-40B4-BE49-F238E27FC236}">
                <a16:creationId xmlns:a16="http://schemas.microsoft.com/office/drawing/2014/main" id="{3B6EF022-C4A4-A5F5-841F-0024E7C4BAE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99357351-A06C-42CF-281A-36E50E852E6A}"/>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3006674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CA462-0728-656F-246C-DE6FB6969534}"/>
              </a:ext>
            </a:extLst>
          </p:cNvPr>
          <p:cNvSpPr>
            <a:spLocks noGrp="1"/>
          </p:cNvSpPr>
          <p:nvPr>
            <p:ph type="dt" sz="half" idx="10"/>
          </p:nvPr>
        </p:nvSpPr>
        <p:spPr/>
        <p:txBody>
          <a:bodyPr/>
          <a:lstStyle/>
          <a:p>
            <a:endParaRPr lang="en-AU" dirty="0"/>
          </a:p>
        </p:txBody>
      </p:sp>
      <p:sp>
        <p:nvSpPr>
          <p:cNvPr id="3" name="Footer Placeholder 2">
            <a:extLst>
              <a:ext uri="{FF2B5EF4-FFF2-40B4-BE49-F238E27FC236}">
                <a16:creationId xmlns:a16="http://schemas.microsoft.com/office/drawing/2014/main" id="{725AF17D-6382-FDFC-5EFA-6DBDA9ABFCF7}"/>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6586FFF-A761-E7E5-AB58-96825C34E904}"/>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240997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dirty="0"/>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dirty="0"/>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dirty="0"/>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133451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950E-678F-6B27-2D00-786A791CB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8198227-755B-1FAA-A578-3A3FA6AF9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591FFEB-1F1F-8775-E982-445B2EDFC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24A79-B6C2-62C6-92C0-63C2A9EB9EEF}"/>
              </a:ext>
            </a:extLst>
          </p:cNvPr>
          <p:cNvSpPr>
            <a:spLocks noGrp="1"/>
          </p:cNvSpPr>
          <p:nvPr>
            <p:ph type="dt" sz="half" idx="10"/>
          </p:nvPr>
        </p:nvSpPr>
        <p:spPr/>
        <p:txBody>
          <a:bodyPr/>
          <a:lstStyle/>
          <a:p>
            <a:endParaRPr lang="en-AU" dirty="0"/>
          </a:p>
        </p:txBody>
      </p:sp>
      <p:sp>
        <p:nvSpPr>
          <p:cNvPr id="6" name="Footer Placeholder 5">
            <a:extLst>
              <a:ext uri="{FF2B5EF4-FFF2-40B4-BE49-F238E27FC236}">
                <a16:creationId xmlns:a16="http://schemas.microsoft.com/office/drawing/2014/main" id="{8B232CFD-2F1E-C9AD-C4D4-6E9EE6815330}"/>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81522B7B-A2ED-C5BD-144D-D6FA640EB1F0}"/>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4339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3A8A-A35D-0971-C828-6F842B9A1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B32B88B-2CFF-BDBD-0D80-EC6755EA23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8E4B75B6-9B23-7E1B-1749-0ABE4CDE8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9CF26-3659-5779-3C1D-7A8AE4E6B886}"/>
              </a:ext>
            </a:extLst>
          </p:cNvPr>
          <p:cNvSpPr>
            <a:spLocks noGrp="1"/>
          </p:cNvSpPr>
          <p:nvPr>
            <p:ph type="dt" sz="half" idx="10"/>
          </p:nvPr>
        </p:nvSpPr>
        <p:spPr/>
        <p:txBody>
          <a:bodyPr/>
          <a:lstStyle/>
          <a:p>
            <a:endParaRPr lang="en-AU" dirty="0"/>
          </a:p>
        </p:txBody>
      </p:sp>
      <p:sp>
        <p:nvSpPr>
          <p:cNvPr id="6" name="Footer Placeholder 5">
            <a:extLst>
              <a:ext uri="{FF2B5EF4-FFF2-40B4-BE49-F238E27FC236}">
                <a16:creationId xmlns:a16="http://schemas.microsoft.com/office/drawing/2014/main" id="{EAF6F7F0-8EEF-505F-FD8F-4289E3C43F70}"/>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6B26FDB-4F98-CDA9-57FE-900403467271}"/>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1595700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63B3-22C5-059D-60A0-FFA581BB11E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E9527C5-26DA-22A1-DB8A-5C93E3012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E522B3-C2A0-DC51-A2F1-FAF1B4E79CAC}"/>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A3DC3A5F-17D8-F565-2139-7FA7A820B24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25966505-88C0-0AE5-4725-68E68803C63F}"/>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4208197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0F84F-5A8E-ED6D-99C2-91FBC0EA25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57D0E14-F514-7D5A-98FA-DBF2E08BC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67A525-B381-0536-50EA-E00235BA58C3}"/>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C86FC02E-C71E-663B-F1E1-173DA85AA09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93700B0-8BBC-CC04-4F56-4321E7AD8C80}"/>
              </a:ext>
            </a:extLst>
          </p:cNvPr>
          <p:cNvSpPr>
            <a:spLocks noGrp="1"/>
          </p:cNvSpPr>
          <p:nvPr>
            <p:ph type="sldNum" sz="quarter" idx="12"/>
          </p:nvPr>
        </p:nvSpPr>
        <p:spPr/>
        <p:txBody>
          <a:bodyPr/>
          <a:lstStyle/>
          <a:p>
            <a:fld id="{F353A515-1A30-40A4-A25A-B72F8711A4DF}" type="slidenum">
              <a:rPr lang="en-AU" smtClean="0"/>
              <a:t>‹#›</a:t>
            </a:fld>
            <a:endParaRPr lang="en-AU" dirty="0"/>
          </a:p>
        </p:txBody>
      </p:sp>
    </p:spTree>
    <p:extLst>
      <p:ext uri="{BB962C8B-B14F-4D97-AF65-F5344CB8AC3E}">
        <p14:creationId xmlns:p14="http://schemas.microsoft.com/office/powerpoint/2010/main" val="96265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dirty="0"/>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dirty="0"/>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dirty="0"/>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dirty="0"/>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dirty="0"/>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GB" dirty="0"/>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70" r:id="rId21"/>
    <p:sldLayoutId id="2147483683" r:id="rId22"/>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BCCEA3-5302-6448-83AF-DB1902B31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B1A5F3-B70E-503B-0742-029F265FD9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B6AF04-D12B-FEF2-E402-76AD064D7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AU" dirty="0"/>
          </a:p>
        </p:txBody>
      </p:sp>
      <p:sp>
        <p:nvSpPr>
          <p:cNvPr id="5" name="Footer Placeholder 4">
            <a:extLst>
              <a:ext uri="{FF2B5EF4-FFF2-40B4-BE49-F238E27FC236}">
                <a16:creationId xmlns:a16="http://schemas.microsoft.com/office/drawing/2014/main" id="{F8DEF240-D13A-3F65-01E5-A2689729A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dirty="0"/>
          </a:p>
        </p:txBody>
      </p:sp>
      <p:sp>
        <p:nvSpPr>
          <p:cNvPr id="6" name="Slide Number Placeholder 5">
            <a:extLst>
              <a:ext uri="{FF2B5EF4-FFF2-40B4-BE49-F238E27FC236}">
                <a16:creationId xmlns:a16="http://schemas.microsoft.com/office/drawing/2014/main" id="{5E4C58B2-F9B1-5CCA-0786-6D0D80440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53A515-1A30-40A4-A25A-B72F8711A4DF}" type="slidenum">
              <a:rPr lang="en-AU" smtClean="0"/>
              <a:t>‹#›</a:t>
            </a:fld>
            <a:endParaRPr lang="en-AU" dirty="0"/>
          </a:p>
        </p:txBody>
      </p:sp>
    </p:spTree>
    <p:extLst>
      <p:ext uri="{BB962C8B-B14F-4D97-AF65-F5344CB8AC3E}">
        <p14:creationId xmlns:p14="http://schemas.microsoft.com/office/powerpoint/2010/main" val="38589044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2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940516" y="1449410"/>
            <a:ext cx="7134225" cy="2483493"/>
          </a:xfrm>
        </p:spPr>
        <p:txBody>
          <a:bodyPr/>
          <a:lstStyle/>
          <a:p>
            <a:r>
              <a:rPr lang="en-US" dirty="0"/>
              <a:t>Attendant Care and Support: Insights on sustainability from LSA and NIISQ</a:t>
            </a:r>
            <a:br>
              <a:rPr lang="en-US" dirty="0"/>
            </a:br>
            <a:endParaRPr lang="en-US" dirty="0"/>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940516" y="4286865"/>
            <a:ext cx="7799437" cy="1980198"/>
          </a:xfrm>
        </p:spPr>
        <p:txBody>
          <a:bodyPr/>
          <a:lstStyle/>
          <a:p>
            <a:r>
              <a:rPr lang="en-US" sz="2000" dirty="0"/>
              <a:t>Lifetime Support Authority| Kylie Smith, Director - Services</a:t>
            </a:r>
          </a:p>
          <a:p>
            <a:r>
              <a:rPr lang="en-US" sz="2000" dirty="0"/>
              <a:t>NIISQ Agency | Genevieve Lee, Director - Scheme Specialist Services</a:t>
            </a:r>
          </a:p>
          <a:p>
            <a:r>
              <a:rPr lang="en-US" sz="2000" dirty="0"/>
              <a:t>Finity Consulting| Claire White, Actuary</a:t>
            </a:r>
          </a:p>
          <a:p>
            <a:r>
              <a:rPr lang="en-US" sz="2000" dirty="0"/>
              <a:t>November 2025</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21258-D481-5FFC-8BCB-18E4BFEE3CAF}"/>
            </a:ext>
          </a:extLst>
        </p:cNvPr>
        <p:cNvGrpSpPr/>
        <p:nvPr/>
      </p:nvGrpSpPr>
      <p:grpSpPr>
        <a:xfrm>
          <a:off x="0" y="0"/>
          <a:ext cx="0" cy="0"/>
          <a:chOff x="0" y="0"/>
          <a:chExt cx="0" cy="0"/>
        </a:xfrm>
      </p:grpSpPr>
      <p:sp>
        <p:nvSpPr>
          <p:cNvPr id="45" name="Slide Number" hidden="1">
            <a:extLst>
              <a:ext uri="{FF2B5EF4-FFF2-40B4-BE49-F238E27FC236}">
                <a16:creationId xmlns:a16="http://schemas.microsoft.com/office/drawing/2014/main" id="{78636B82-4992-DB40-E2AA-0888F2FFBA09}"/>
              </a:ext>
            </a:extLst>
          </p:cNvPr>
          <p:cNvSpPr>
            <a:spLocks noGrp="1"/>
          </p:cNvSpPr>
          <p:nvPr>
            <p:ph type="sldNum" sz="quarter" idx="4"/>
          </p:nvPr>
        </p:nvSpPr>
        <p:spPr>
          <a:prstGeom prst="rect">
            <a:avLst/>
          </a:prstGeom>
        </p:spPr>
        <p:txBody>
          <a:bodyPr/>
          <a:lstStyle/>
          <a:p>
            <a:pPr defTabSz="1219170">
              <a:defRPr/>
            </a:pPr>
            <a:fld id="{A04DF0AE-8B3C-45BA-8AFA-E3B611F5AE38}" type="slidenum">
              <a:rPr lang="en-AU">
                <a:solidFill>
                  <a:prstClr val="black">
                    <a:tint val="75000"/>
                  </a:prstClr>
                </a:solidFill>
                <a:latin typeface="Calibri Light"/>
              </a:rPr>
              <a:pPr defTabSz="1219170">
                <a:defRPr/>
              </a:pPr>
              <a:t>10</a:t>
            </a:fld>
            <a:endParaRPr lang="en-AU" dirty="0">
              <a:solidFill>
                <a:prstClr val="black">
                  <a:tint val="75000"/>
                </a:prstClr>
              </a:solidFill>
              <a:latin typeface="Calibri Light"/>
            </a:endParaRPr>
          </a:p>
        </p:txBody>
      </p:sp>
      <p:sp>
        <p:nvSpPr>
          <p:cNvPr id="46" name="Title 1">
            <a:extLst>
              <a:ext uri="{FF2B5EF4-FFF2-40B4-BE49-F238E27FC236}">
                <a16:creationId xmlns:a16="http://schemas.microsoft.com/office/drawing/2014/main" id="{A0D4FDF0-87F5-5E82-743B-69045A791E58}"/>
              </a:ext>
            </a:extLst>
          </p:cNvPr>
          <p:cNvSpPr txBox="1">
            <a:spLocks/>
          </p:cNvSpPr>
          <p:nvPr/>
        </p:nvSpPr>
        <p:spPr>
          <a:xfrm>
            <a:off x="288905" y="384954"/>
            <a:ext cx="8886091" cy="1143000"/>
          </a:xfrm>
          <a:prstGeom prst="rect">
            <a:avLst/>
          </a:prstGeom>
        </p:spPr>
        <p:txBody>
          <a:bodyPr vert="horz" lIns="121920" tIns="60960" rIns="121920" bIns="60960" rtlCol="0" anchor="ctr">
            <a:normAutofit fontScale="77500" lnSpcReduction="20000"/>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AU" sz="5867" dirty="0">
                <a:solidFill>
                  <a:srgbClr val="3C69FF"/>
                </a:solidFill>
                <a:latin typeface="Arial" panose="020B0604020202020204" pitchFamily="34" charset="0"/>
              </a:rPr>
              <a:t>What the Schemes said</a:t>
            </a:r>
          </a:p>
          <a:p>
            <a:pPr defTabSz="609585"/>
            <a:r>
              <a:rPr lang="en-AU" sz="4600" dirty="0">
                <a:solidFill>
                  <a:srgbClr val="3C69FF"/>
                </a:solidFill>
                <a:latin typeface="Arial" panose="020B0604020202020204" pitchFamily="34" charset="0"/>
              </a:rPr>
              <a:t>Insight 2: Market Changes  </a:t>
            </a:r>
          </a:p>
        </p:txBody>
      </p:sp>
      <p:grpSp>
        <p:nvGrpSpPr>
          <p:cNvPr id="3" name="Group 2">
            <a:extLst>
              <a:ext uri="{FF2B5EF4-FFF2-40B4-BE49-F238E27FC236}">
                <a16:creationId xmlns:a16="http://schemas.microsoft.com/office/drawing/2014/main" id="{22172729-8957-E8B7-8560-02DC801FF6DD}"/>
              </a:ext>
            </a:extLst>
          </p:cNvPr>
          <p:cNvGrpSpPr/>
          <p:nvPr/>
        </p:nvGrpSpPr>
        <p:grpSpPr>
          <a:xfrm>
            <a:off x="715347" y="1888909"/>
            <a:ext cx="8459650" cy="3560630"/>
            <a:chOff x="715346" y="1379277"/>
            <a:chExt cx="11273651" cy="4014425"/>
          </a:xfrm>
        </p:grpSpPr>
        <p:sp>
          <p:nvSpPr>
            <p:cNvPr id="25" name="TextBox 24">
              <a:extLst>
                <a:ext uri="{FF2B5EF4-FFF2-40B4-BE49-F238E27FC236}">
                  <a16:creationId xmlns:a16="http://schemas.microsoft.com/office/drawing/2014/main" id="{F8B03EA2-FD03-EE63-A206-C19221C55AEA}"/>
                </a:ext>
              </a:extLst>
            </p:cNvPr>
            <p:cNvSpPr txBox="1"/>
            <p:nvPr/>
          </p:nvSpPr>
          <p:spPr>
            <a:xfrm>
              <a:off x="715346" y="4403546"/>
              <a:ext cx="2460432" cy="936906"/>
            </a:xfrm>
            <a:prstGeom prst="rect">
              <a:avLst/>
            </a:prstGeom>
            <a:noFill/>
          </p:spPr>
          <p:txBody>
            <a:bodyPr wrap="square" rtlCol="0">
              <a:spAutoFit/>
            </a:bodyPr>
            <a:lstStyle/>
            <a:p>
              <a:pPr algn="ctr" defTabSz="1219170">
                <a:defRPr/>
              </a:pPr>
              <a:r>
                <a:rPr lang="en-US" sz="1600" b="1" dirty="0">
                  <a:solidFill>
                    <a:schemeClr val="tx1">
                      <a:lumMod val="50000"/>
                      <a:lumOff val="50000"/>
                    </a:schemeClr>
                  </a:solidFill>
                  <a:latin typeface="Arial" panose="020B0604020202020204" pitchFamily="34" charset="0"/>
                  <a:cs typeface="Arial" panose="020B0604020202020204" pitchFamily="34" charset="0"/>
                </a:rPr>
                <a:t>Providers  influenced by NDIS rules</a:t>
              </a:r>
              <a:endParaRPr lang="en-AU"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BF228EF-AFFB-ABE5-033B-78781A49A87B}"/>
                </a:ext>
              </a:extLst>
            </p:cNvPr>
            <p:cNvSpPr txBox="1"/>
            <p:nvPr/>
          </p:nvSpPr>
          <p:spPr>
            <a:xfrm>
              <a:off x="3106716" y="4334869"/>
              <a:ext cx="2735257" cy="1041006"/>
            </a:xfrm>
            <a:prstGeom prst="rect">
              <a:avLst/>
            </a:prstGeom>
            <a:noFill/>
          </p:spPr>
          <p:txBody>
            <a:bodyPr wrap="square" rtlCol="0">
              <a:spAutoFit/>
            </a:bodyPr>
            <a:lstStyle/>
            <a:p>
              <a:pPr algn="ctr" defTabSz="1219170">
                <a:defRPr/>
              </a:pPr>
              <a:r>
                <a:rPr lang="en-US" b="1" dirty="0">
                  <a:solidFill>
                    <a:srgbClr val="FFC000"/>
                  </a:solidFill>
                  <a:latin typeface="Arial" panose="020B0604020202020204" pitchFamily="34" charset="0"/>
                  <a:cs typeface="Arial" panose="020B0604020202020204" pitchFamily="34" charset="0"/>
                </a:rPr>
                <a:t>Providers with specific injury are rare.</a:t>
              </a:r>
              <a:endParaRPr lang="id-ID" b="1" dirty="0">
                <a:solidFill>
                  <a:srgbClr val="FFC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15356A0-D16F-8F11-2CCC-5BB09AF21D60}"/>
                </a:ext>
              </a:extLst>
            </p:cNvPr>
            <p:cNvSpPr txBox="1"/>
            <p:nvPr/>
          </p:nvSpPr>
          <p:spPr>
            <a:xfrm>
              <a:off x="5736729" y="4352696"/>
              <a:ext cx="3079893" cy="1041006"/>
            </a:xfrm>
            <a:prstGeom prst="rect">
              <a:avLst/>
            </a:prstGeom>
            <a:noFill/>
          </p:spPr>
          <p:txBody>
            <a:bodyPr wrap="square" rtlCol="0">
              <a:spAutoFit/>
            </a:bodyPr>
            <a:lstStyle/>
            <a:p>
              <a:pPr algn="ctr" defTabSz="1219170">
                <a:defRPr/>
              </a:pPr>
              <a:r>
                <a:rPr lang="en-US" b="1" dirty="0">
                  <a:solidFill>
                    <a:schemeClr val="accent5">
                      <a:lumMod val="50000"/>
                    </a:schemeClr>
                  </a:solidFill>
                  <a:latin typeface="Arial" panose="020B0604020202020204" pitchFamily="34" charset="0"/>
                  <a:cs typeface="Arial" panose="020B0604020202020204" pitchFamily="34" charset="0"/>
                </a:rPr>
                <a:t>Quality care requires stable workforce</a:t>
              </a:r>
            </a:p>
          </p:txBody>
        </p:sp>
        <p:sp>
          <p:nvSpPr>
            <p:cNvPr id="34" name="TextBox 33">
              <a:extLst>
                <a:ext uri="{FF2B5EF4-FFF2-40B4-BE49-F238E27FC236}">
                  <a16:creationId xmlns:a16="http://schemas.microsoft.com/office/drawing/2014/main" id="{55168AB0-1A33-7BBB-AE96-5C452620274D}"/>
                </a:ext>
              </a:extLst>
            </p:cNvPr>
            <p:cNvSpPr txBox="1"/>
            <p:nvPr/>
          </p:nvSpPr>
          <p:spPr>
            <a:xfrm>
              <a:off x="8909104" y="4318016"/>
              <a:ext cx="3079893" cy="936906"/>
            </a:xfrm>
            <a:prstGeom prst="rect">
              <a:avLst/>
            </a:prstGeom>
            <a:noFill/>
          </p:spPr>
          <p:txBody>
            <a:bodyPr wrap="square" rtlCol="0">
              <a:spAutoFit/>
            </a:bodyPr>
            <a:lstStyle/>
            <a:p>
              <a:pPr algn="ctr" defTabSz="1219170">
                <a:defRPr/>
              </a:pPr>
              <a:r>
                <a:rPr lang="en-US" sz="1600" b="1" dirty="0">
                  <a:solidFill>
                    <a:schemeClr val="accent5"/>
                  </a:solidFill>
                  <a:latin typeface="Arial" panose="020B0604020202020204" pitchFamily="34" charset="0"/>
                  <a:cs typeface="Arial" panose="020B0604020202020204" pitchFamily="34" charset="0"/>
                </a:rPr>
                <a:t>Challenging behaviours add complexity .</a:t>
              </a:r>
              <a:endParaRPr lang="id-ID" sz="1600" b="1" dirty="0">
                <a:solidFill>
                  <a:schemeClr val="accent5"/>
                </a:solidFill>
                <a:latin typeface="Arial" panose="020B0604020202020204" pitchFamily="34" charset="0"/>
                <a:cs typeface="Arial" panose="020B0604020202020204" pitchFamily="34" charset="0"/>
              </a:endParaRPr>
            </a:p>
          </p:txBody>
        </p:sp>
        <p:sp>
          <p:nvSpPr>
            <p:cNvPr id="58" name="Freeform 5">
              <a:extLst>
                <a:ext uri="{FF2B5EF4-FFF2-40B4-BE49-F238E27FC236}">
                  <a16:creationId xmlns:a16="http://schemas.microsoft.com/office/drawing/2014/main" id="{6D068168-7ED5-563A-51DA-A9DC6F3AFF15}"/>
                </a:ext>
              </a:extLst>
            </p:cNvPr>
            <p:cNvSpPr>
              <a:spLocks/>
            </p:cNvSpPr>
            <p:nvPr/>
          </p:nvSpPr>
          <p:spPr bwMode="auto">
            <a:xfrm rot="5400000">
              <a:off x="9079654" y="1707573"/>
              <a:ext cx="1910163" cy="2251263"/>
            </a:xfrm>
            <a:custGeom>
              <a:avLst/>
              <a:gdLst>
                <a:gd name="T0" fmla="*/ 374 w 402"/>
                <a:gd name="T1" fmla="*/ 0 h 475"/>
                <a:gd name="T2" fmla="*/ 374 w 402"/>
                <a:gd name="T3" fmla="*/ 120 h 475"/>
                <a:gd name="T4" fmla="*/ 269 w 402"/>
                <a:gd name="T5" fmla="*/ 120 h 475"/>
                <a:gd name="T6" fmla="*/ 269 w 402"/>
                <a:gd name="T7" fmla="*/ 225 h 475"/>
                <a:gd name="T8" fmla="*/ 374 w 402"/>
                <a:gd name="T9" fmla="*/ 225 h 475"/>
                <a:gd name="T10" fmla="*/ 374 w 402"/>
                <a:gd name="T11" fmla="*/ 346 h 475"/>
                <a:gd name="T12" fmla="*/ 254 w 402"/>
                <a:gd name="T13" fmla="*/ 346 h 475"/>
                <a:gd name="T14" fmla="*/ 254 w 402"/>
                <a:gd name="T15" fmla="*/ 451 h 475"/>
                <a:gd name="T16" fmla="*/ 149 w 402"/>
                <a:gd name="T17" fmla="*/ 451 h 475"/>
                <a:gd name="T18" fmla="*/ 149 w 402"/>
                <a:gd name="T19" fmla="*/ 346 h 475"/>
                <a:gd name="T20" fmla="*/ 29 w 402"/>
                <a:gd name="T21" fmla="*/ 346 h 475"/>
                <a:gd name="T22" fmla="*/ 29 w 402"/>
                <a:gd name="T23" fmla="*/ 225 h 475"/>
                <a:gd name="T24" fmla="*/ 134 w 402"/>
                <a:gd name="T25" fmla="*/ 225 h 475"/>
                <a:gd name="T26" fmla="*/ 134 w 402"/>
                <a:gd name="T27" fmla="*/ 120 h 475"/>
                <a:gd name="T28" fmla="*/ 29 w 402"/>
                <a:gd name="T29" fmla="*/ 120 h 475"/>
                <a:gd name="T30" fmla="*/ 29 w 402"/>
                <a:gd name="T31" fmla="*/ 0 h 475"/>
                <a:gd name="T32" fmla="*/ 374 w 402"/>
                <a:gd name="T33"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475">
                  <a:moveTo>
                    <a:pt x="374" y="0"/>
                  </a:moveTo>
                  <a:cubicBezTo>
                    <a:pt x="374" y="0"/>
                    <a:pt x="402" y="92"/>
                    <a:pt x="374" y="120"/>
                  </a:cubicBezTo>
                  <a:cubicBezTo>
                    <a:pt x="349" y="145"/>
                    <a:pt x="294" y="96"/>
                    <a:pt x="269" y="120"/>
                  </a:cubicBezTo>
                  <a:cubicBezTo>
                    <a:pt x="244" y="145"/>
                    <a:pt x="244" y="201"/>
                    <a:pt x="269" y="225"/>
                  </a:cubicBezTo>
                  <a:cubicBezTo>
                    <a:pt x="294" y="250"/>
                    <a:pt x="349" y="201"/>
                    <a:pt x="374" y="225"/>
                  </a:cubicBezTo>
                  <a:cubicBezTo>
                    <a:pt x="402" y="254"/>
                    <a:pt x="374" y="346"/>
                    <a:pt x="374" y="346"/>
                  </a:cubicBezTo>
                  <a:cubicBezTo>
                    <a:pt x="374" y="346"/>
                    <a:pt x="282" y="317"/>
                    <a:pt x="254" y="346"/>
                  </a:cubicBezTo>
                  <a:cubicBezTo>
                    <a:pt x="229" y="370"/>
                    <a:pt x="279" y="426"/>
                    <a:pt x="254" y="451"/>
                  </a:cubicBezTo>
                  <a:cubicBezTo>
                    <a:pt x="229" y="475"/>
                    <a:pt x="174" y="475"/>
                    <a:pt x="149" y="451"/>
                  </a:cubicBezTo>
                  <a:cubicBezTo>
                    <a:pt x="124" y="426"/>
                    <a:pt x="174" y="370"/>
                    <a:pt x="149" y="346"/>
                  </a:cubicBezTo>
                  <a:cubicBezTo>
                    <a:pt x="120" y="317"/>
                    <a:pt x="29" y="346"/>
                    <a:pt x="29" y="346"/>
                  </a:cubicBezTo>
                  <a:cubicBezTo>
                    <a:pt x="29" y="346"/>
                    <a:pt x="0" y="254"/>
                    <a:pt x="29" y="225"/>
                  </a:cubicBezTo>
                  <a:cubicBezTo>
                    <a:pt x="53" y="201"/>
                    <a:pt x="109" y="250"/>
                    <a:pt x="134" y="225"/>
                  </a:cubicBezTo>
                  <a:cubicBezTo>
                    <a:pt x="158" y="201"/>
                    <a:pt x="158" y="145"/>
                    <a:pt x="134" y="120"/>
                  </a:cubicBezTo>
                  <a:cubicBezTo>
                    <a:pt x="109" y="96"/>
                    <a:pt x="53" y="145"/>
                    <a:pt x="29" y="120"/>
                  </a:cubicBezTo>
                  <a:cubicBezTo>
                    <a:pt x="0" y="92"/>
                    <a:pt x="29" y="0"/>
                    <a:pt x="29" y="0"/>
                  </a:cubicBezTo>
                  <a:cubicBezTo>
                    <a:pt x="144" y="0"/>
                    <a:pt x="259" y="0"/>
                    <a:pt x="374" y="0"/>
                  </a:cubicBezTo>
                  <a:close/>
                </a:path>
              </a:pathLst>
            </a:custGeom>
            <a:solidFill>
              <a:schemeClr val="accent5"/>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59" name="Freeform 8">
              <a:extLst>
                <a:ext uri="{FF2B5EF4-FFF2-40B4-BE49-F238E27FC236}">
                  <a16:creationId xmlns:a16="http://schemas.microsoft.com/office/drawing/2014/main" id="{7D94659B-2920-3452-2E5F-3F5CBA4E9000}"/>
                </a:ext>
              </a:extLst>
            </p:cNvPr>
            <p:cNvSpPr>
              <a:spLocks/>
            </p:cNvSpPr>
            <p:nvPr/>
          </p:nvSpPr>
          <p:spPr bwMode="auto">
            <a:xfrm rot="5400000">
              <a:off x="5925060" y="1929586"/>
              <a:ext cx="2876616" cy="1775997"/>
            </a:xfrm>
            <a:custGeom>
              <a:avLst/>
              <a:gdLst>
                <a:gd name="T0" fmla="*/ 580 w 605"/>
                <a:gd name="T1" fmla="*/ 121 h 375"/>
                <a:gd name="T2" fmla="*/ 475 w 605"/>
                <a:gd name="T3" fmla="*/ 121 h 375"/>
                <a:gd name="T4" fmla="*/ 472 w 605"/>
                <a:gd name="T5" fmla="*/ 12 h 375"/>
                <a:gd name="T6" fmla="*/ 471 w 605"/>
                <a:gd name="T7" fmla="*/ 12 h 375"/>
                <a:gd name="T8" fmla="*/ 399 w 605"/>
                <a:gd name="T9" fmla="*/ 0 h 375"/>
                <a:gd name="T10" fmla="*/ 363 w 605"/>
                <a:gd name="T11" fmla="*/ 9 h 375"/>
                <a:gd name="T12" fmla="*/ 366 w 605"/>
                <a:gd name="T13" fmla="*/ 50 h 375"/>
                <a:gd name="T14" fmla="*/ 363 w 605"/>
                <a:gd name="T15" fmla="*/ 115 h 375"/>
                <a:gd name="T16" fmla="*/ 302 w 605"/>
                <a:gd name="T17" fmla="*/ 137 h 375"/>
                <a:gd name="T18" fmla="*/ 241 w 605"/>
                <a:gd name="T19" fmla="*/ 115 h 375"/>
                <a:gd name="T20" fmla="*/ 239 w 605"/>
                <a:gd name="T21" fmla="*/ 50 h 375"/>
                <a:gd name="T22" fmla="*/ 241 w 605"/>
                <a:gd name="T23" fmla="*/ 9 h 375"/>
                <a:gd name="T24" fmla="*/ 206 w 605"/>
                <a:gd name="T25" fmla="*/ 0 h 375"/>
                <a:gd name="T26" fmla="*/ 133 w 605"/>
                <a:gd name="T27" fmla="*/ 12 h 375"/>
                <a:gd name="T28" fmla="*/ 133 w 605"/>
                <a:gd name="T29" fmla="*/ 12 h 375"/>
                <a:gd name="T30" fmla="*/ 130 w 605"/>
                <a:gd name="T31" fmla="*/ 121 h 375"/>
                <a:gd name="T32" fmla="*/ 25 w 605"/>
                <a:gd name="T33" fmla="*/ 121 h 375"/>
                <a:gd name="T34" fmla="*/ 25 w 605"/>
                <a:gd name="T35" fmla="*/ 226 h 375"/>
                <a:gd name="T36" fmla="*/ 130 w 605"/>
                <a:gd name="T37" fmla="*/ 226 h 375"/>
                <a:gd name="T38" fmla="*/ 130 w 605"/>
                <a:gd name="T39" fmla="*/ 347 h 375"/>
                <a:gd name="T40" fmla="*/ 250 w 605"/>
                <a:gd name="T41" fmla="*/ 347 h 375"/>
                <a:gd name="T42" fmla="*/ 250 w 605"/>
                <a:gd name="T43" fmla="*/ 241 h 375"/>
                <a:gd name="T44" fmla="*/ 355 w 605"/>
                <a:gd name="T45" fmla="*/ 241 h 375"/>
                <a:gd name="T46" fmla="*/ 355 w 605"/>
                <a:gd name="T47" fmla="*/ 347 h 375"/>
                <a:gd name="T48" fmla="*/ 475 w 605"/>
                <a:gd name="T49" fmla="*/ 347 h 375"/>
                <a:gd name="T50" fmla="*/ 475 w 605"/>
                <a:gd name="T51" fmla="*/ 226 h 375"/>
                <a:gd name="T52" fmla="*/ 580 w 605"/>
                <a:gd name="T53" fmla="*/ 226 h 375"/>
                <a:gd name="T54" fmla="*/ 580 w 605"/>
                <a:gd name="T55" fmla="*/ 12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5" h="375">
                  <a:moveTo>
                    <a:pt x="580" y="121"/>
                  </a:moveTo>
                  <a:cubicBezTo>
                    <a:pt x="555" y="97"/>
                    <a:pt x="500" y="146"/>
                    <a:pt x="475" y="121"/>
                  </a:cubicBezTo>
                  <a:cubicBezTo>
                    <a:pt x="453" y="99"/>
                    <a:pt x="465" y="38"/>
                    <a:pt x="472" y="12"/>
                  </a:cubicBezTo>
                  <a:cubicBezTo>
                    <a:pt x="471" y="12"/>
                    <a:pt x="471" y="12"/>
                    <a:pt x="471" y="12"/>
                  </a:cubicBezTo>
                  <a:cubicBezTo>
                    <a:pt x="471" y="12"/>
                    <a:pt x="432" y="0"/>
                    <a:pt x="399" y="0"/>
                  </a:cubicBezTo>
                  <a:cubicBezTo>
                    <a:pt x="381" y="0"/>
                    <a:pt x="369" y="3"/>
                    <a:pt x="363" y="9"/>
                  </a:cubicBezTo>
                  <a:cubicBezTo>
                    <a:pt x="356" y="16"/>
                    <a:pt x="360" y="30"/>
                    <a:pt x="366" y="50"/>
                  </a:cubicBezTo>
                  <a:cubicBezTo>
                    <a:pt x="373" y="72"/>
                    <a:pt x="380" y="97"/>
                    <a:pt x="363" y="115"/>
                  </a:cubicBezTo>
                  <a:cubicBezTo>
                    <a:pt x="349" y="129"/>
                    <a:pt x="327" y="137"/>
                    <a:pt x="302" y="137"/>
                  </a:cubicBezTo>
                  <a:cubicBezTo>
                    <a:pt x="278" y="137"/>
                    <a:pt x="255" y="129"/>
                    <a:pt x="241" y="115"/>
                  </a:cubicBezTo>
                  <a:cubicBezTo>
                    <a:pt x="224" y="97"/>
                    <a:pt x="232" y="72"/>
                    <a:pt x="239" y="50"/>
                  </a:cubicBezTo>
                  <a:cubicBezTo>
                    <a:pt x="245" y="30"/>
                    <a:pt x="248" y="16"/>
                    <a:pt x="241" y="9"/>
                  </a:cubicBezTo>
                  <a:cubicBezTo>
                    <a:pt x="235" y="3"/>
                    <a:pt x="223" y="0"/>
                    <a:pt x="206" y="0"/>
                  </a:cubicBezTo>
                  <a:cubicBezTo>
                    <a:pt x="173" y="0"/>
                    <a:pt x="133" y="12"/>
                    <a:pt x="133" y="12"/>
                  </a:cubicBezTo>
                  <a:cubicBezTo>
                    <a:pt x="133" y="12"/>
                    <a:pt x="133" y="12"/>
                    <a:pt x="133" y="12"/>
                  </a:cubicBezTo>
                  <a:cubicBezTo>
                    <a:pt x="139" y="38"/>
                    <a:pt x="152" y="99"/>
                    <a:pt x="130" y="121"/>
                  </a:cubicBezTo>
                  <a:cubicBezTo>
                    <a:pt x="105" y="146"/>
                    <a:pt x="49" y="97"/>
                    <a:pt x="25" y="121"/>
                  </a:cubicBezTo>
                  <a:cubicBezTo>
                    <a:pt x="0" y="146"/>
                    <a:pt x="0" y="202"/>
                    <a:pt x="25" y="226"/>
                  </a:cubicBezTo>
                  <a:cubicBezTo>
                    <a:pt x="49" y="251"/>
                    <a:pt x="105" y="202"/>
                    <a:pt x="130" y="226"/>
                  </a:cubicBezTo>
                  <a:cubicBezTo>
                    <a:pt x="158" y="255"/>
                    <a:pt x="130" y="347"/>
                    <a:pt x="130" y="347"/>
                  </a:cubicBezTo>
                  <a:cubicBezTo>
                    <a:pt x="130" y="347"/>
                    <a:pt x="221" y="375"/>
                    <a:pt x="250" y="347"/>
                  </a:cubicBezTo>
                  <a:cubicBezTo>
                    <a:pt x="275" y="322"/>
                    <a:pt x="225" y="266"/>
                    <a:pt x="250" y="241"/>
                  </a:cubicBezTo>
                  <a:cubicBezTo>
                    <a:pt x="275" y="217"/>
                    <a:pt x="330" y="217"/>
                    <a:pt x="355" y="241"/>
                  </a:cubicBezTo>
                  <a:cubicBezTo>
                    <a:pt x="380" y="266"/>
                    <a:pt x="330" y="322"/>
                    <a:pt x="355" y="347"/>
                  </a:cubicBezTo>
                  <a:cubicBezTo>
                    <a:pt x="383" y="375"/>
                    <a:pt x="475" y="347"/>
                    <a:pt x="475" y="347"/>
                  </a:cubicBezTo>
                  <a:cubicBezTo>
                    <a:pt x="475" y="347"/>
                    <a:pt x="447" y="255"/>
                    <a:pt x="475" y="226"/>
                  </a:cubicBezTo>
                  <a:cubicBezTo>
                    <a:pt x="500" y="202"/>
                    <a:pt x="555" y="251"/>
                    <a:pt x="580" y="226"/>
                  </a:cubicBezTo>
                  <a:cubicBezTo>
                    <a:pt x="605" y="202"/>
                    <a:pt x="605" y="146"/>
                    <a:pt x="580" y="121"/>
                  </a:cubicBezTo>
                  <a:close/>
                </a:path>
              </a:pathLst>
            </a:custGeom>
            <a:solidFill>
              <a:srgbClr val="008690"/>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60" name="Freeform 9">
              <a:extLst>
                <a:ext uri="{FF2B5EF4-FFF2-40B4-BE49-F238E27FC236}">
                  <a16:creationId xmlns:a16="http://schemas.microsoft.com/office/drawing/2014/main" id="{3306BF54-FE26-016B-524B-08CE55709476}"/>
                </a:ext>
              </a:extLst>
            </p:cNvPr>
            <p:cNvSpPr>
              <a:spLocks/>
            </p:cNvSpPr>
            <p:nvPr/>
          </p:nvSpPr>
          <p:spPr bwMode="auto">
            <a:xfrm rot="5400000">
              <a:off x="3483577" y="1377642"/>
              <a:ext cx="1910163" cy="2781105"/>
            </a:xfrm>
            <a:custGeom>
              <a:avLst/>
              <a:gdLst>
                <a:gd name="T0" fmla="*/ 374 w 402"/>
                <a:gd name="T1" fmla="*/ 232 h 587"/>
                <a:gd name="T2" fmla="*/ 377 w 402"/>
                <a:gd name="T3" fmla="*/ 123 h 587"/>
                <a:gd name="T4" fmla="*/ 298 w 402"/>
                <a:gd name="T5" fmla="*/ 136 h 587"/>
                <a:gd name="T6" fmla="*/ 246 w 402"/>
                <a:gd name="T7" fmla="*/ 120 h 587"/>
                <a:gd name="T8" fmla="*/ 243 w 402"/>
                <a:gd name="T9" fmla="*/ 56 h 587"/>
                <a:gd name="T10" fmla="*/ 246 w 402"/>
                <a:gd name="T11" fmla="*/ 15 h 587"/>
                <a:gd name="T12" fmla="*/ 201 w 402"/>
                <a:gd name="T13" fmla="*/ 0 h 587"/>
                <a:gd name="T14" fmla="*/ 157 w 402"/>
                <a:gd name="T15" fmla="*/ 15 h 587"/>
                <a:gd name="T16" fmla="*/ 160 w 402"/>
                <a:gd name="T17" fmla="*/ 55 h 587"/>
                <a:gd name="T18" fmla="*/ 157 w 402"/>
                <a:gd name="T19" fmla="*/ 120 h 587"/>
                <a:gd name="T20" fmla="*/ 105 w 402"/>
                <a:gd name="T21" fmla="*/ 136 h 587"/>
                <a:gd name="T22" fmla="*/ 26 w 402"/>
                <a:gd name="T23" fmla="*/ 123 h 587"/>
                <a:gd name="T24" fmla="*/ 29 w 402"/>
                <a:gd name="T25" fmla="*/ 232 h 587"/>
                <a:gd name="T26" fmla="*/ 134 w 402"/>
                <a:gd name="T27" fmla="*/ 232 h 587"/>
                <a:gd name="T28" fmla="*/ 134 w 402"/>
                <a:gd name="T29" fmla="*/ 337 h 587"/>
                <a:gd name="T30" fmla="*/ 29 w 402"/>
                <a:gd name="T31" fmla="*/ 337 h 587"/>
                <a:gd name="T32" fmla="*/ 29 w 402"/>
                <a:gd name="T33" fmla="*/ 457 h 587"/>
                <a:gd name="T34" fmla="*/ 149 w 402"/>
                <a:gd name="T35" fmla="*/ 457 h 587"/>
                <a:gd name="T36" fmla="*/ 149 w 402"/>
                <a:gd name="T37" fmla="*/ 562 h 587"/>
                <a:gd name="T38" fmla="*/ 254 w 402"/>
                <a:gd name="T39" fmla="*/ 562 h 587"/>
                <a:gd name="T40" fmla="*/ 254 w 402"/>
                <a:gd name="T41" fmla="*/ 457 h 587"/>
                <a:gd name="T42" fmla="*/ 374 w 402"/>
                <a:gd name="T43" fmla="*/ 457 h 587"/>
                <a:gd name="T44" fmla="*/ 374 w 402"/>
                <a:gd name="T45" fmla="*/ 337 h 587"/>
                <a:gd name="T46" fmla="*/ 269 w 402"/>
                <a:gd name="T47" fmla="*/ 337 h 587"/>
                <a:gd name="T48" fmla="*/ 269 w 402"/>
                <a:gd name="T49" fmla="*/ 232 h 587"/>
                <a:gd name="T50" fmla="*/ 374 w 402"/>
                <a:gd name="T51" fmla="*/ 23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2" h="587">
                  <a:moveTo>
                    <a:pt x="374" y="232"/>
                  </a:moveTo>
                  <a:cubicBezTo>
                    <a:pt x="396" y="209"/>
                    <a:pt x="384" y="148"/>
                    <a:pt x="377" y="123"/>
                  </a:cubicBezTo>
                  <a:cubicBezTo>
                    <a:pt x="373" y="124"/>
                    <a:pt x="333" y="136"/>
                    <a:pt x="298" y="136"/>
                  </a:cubicBezTo>
                  <a:cubicBezTo>
                    <a:pt x="274" y="136"/>
                    <a:pt x="256" y="130"/>
                    <a:pt x="246" y="120"/>
                  </a:cubicBezTo>
                  <a:cubicBezTo>
                    <a:pt x="228" y="102"/>
                    <a:pt x="236" y="77"/>
                    <a:pt x="243" y="56"/>
                  </a:cubicBezTo>
                  <a:cubicBezTo>
                    <a:pt x="249" y="35"/>
                    <a:pt x="252" y="22"/>
                    <a:pt x="246" y="15"/>
                  </a:cubicBezTo>
                  <a:cubicBezTo>
                    <a:pt x="236" y="5"/>
                    <a:pt x="220" y="0"/>
                    <a:pt x="201" y="0"/>
                  </a:cubicBezTo>
                  <a:cubicBezTo>
                    <a:pt x="183" y="0"/>
                    <a:pt x="166" y="5"/>
                    <a:pt x="157" y="15"/>
                  </a:cubicBezTo>
                  <a:cubicBezTo>
                    <a:pt x="150" y="22"/>
                    <a:pt x="154" y="35"/>
                    <a:pt x="160" y="55"/>
                  </a:cubicBezTo>
                  <a:cubicBezTo>
                    <a:pt x="167" y="77"/>
                    <a:pt x="174" y="102"/>
                    <a:pt x="157" y="120"/>
                  </a:cubicBezTo>
                  <a:cubicBezTo>
                    <a:pt x="146" y="130"/>
                    <a:pt x="129" y="136"/>
                    <a:pt x="105" y="136"/>
                  </a:cubicBezTo>
                  <a:cubicBezTo>
                    <a:pt x="69" y="136"/>
                    <a:pt x="30" y="124"/>
                    <a:pt x="26" y="123"/>
                  </a:cubicBezTo>
                  <a:cubicBezTo>
                    <a:pt x="19" y="148"/>
                    <a:pt x="6" y="209"/>
                    <a:pt x="29" y="232"/>
                  </a:cubicBezTo>
                  <a:cubicBezTo>
                    <a:pt x="53" y="256"/>
                    <a:pt x="109" y="207"/>
                    <a:pt x="134" y="232"/>
                  </a:cubicBezTo>
                  <a:cubicBezTo>
                    <a:pt x="158" y="256"/>
                    <a:pt x="158" y="312"/>
                    <a:pt x="134" y="337"/>
                  </a:cubicBezTo>
                  <a:cubicBezTo>
                    <a:pt x="109" y="361"/>
                    <a:pt x="53" y="312"/>
                    <a:pt x="29" y="337"/>
                  </a:cubicBezTo>
                  <a:cubicBezTo>
                    <a:pt x="0" y="365"/>
                    <a:pt x="29" y="457"/>
                    <a:pt x="29" y="457"/>
                  </a:cubicBezTo>
                  <a:cubicBezTo>
                    <a:pt x="29" y="457"/>
                    <a:pt x="120" y="428"/>
                    <a:pt x="149" y="457"/>
                  </a:cubicBezTo>
                  <a:cubicBezTo>
                    <a:pt x="174" y="482"/>
                    <a:pt x="124" y="537"/>
                    <a:pt x="149" y="562"/>
                  </a:cubicBezTo>
                  <a:cubicBezTo>
                    <a:pt x="174" y="587"/>
                    <a:pt x="229" y="587"/>
                    <a:pt x="254" y="562"/>
                  </a:cubicBezTo>
                  <a:cubicBezTo>
                    <a:pt x="279" y="537"/>
                    <a:pt x="229" y="482"/>
                    <a:pt x="254" y="457"/>
                  </a:cubicBezTo>
                  <a:cubicBezTo>
                    <a:pt x="282" y="428"/>
                    <a:pt x="374" y="457"/>
                    <a:pt x="374" y="457"/>
                  </a:cubicBezTo>
                  <a:cubicBezTo>
                    <a:pt x="374" y="457"/>
                    <a:pt x="402" y="365"/>
                    <a:pt x="374" y="337"/>
                  </a:cubicBezTo>
                  <a:cubicBezTo>
                    <a:pt x="349" y="312"/>
                    <a:pt x="294" y="361"/>
                    <a:pt x="269" y="337"/>
                  </a:cubicBezTo>
                  <a:cubicBezTo>
                    <a:pt x="244" y="312"/>
                    <a:pt x="244" y="256"/>
                    <a:pt x="269" y="232"/>
                  </a:cubicBezTo>
                  <a:cubicBezTo>
                    <a:pt x="294" y="207"/>
                    <a:pt x="349" y="256"/>
                    <a:pt x="374" y="232"/>
                  </a:cubicBezTo>
                  <a:close/>
                </a:path>
              </a:pathLst>
            </a:custGeom>
            <a:solidFill>
              <a:srgbClr val="EEAF00"/>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61" name="Freeform 10">
              <a:extLst>
                <a:ext uri="{FF2B5EF4-FFF2-40B4-BE49-F238E27FC236}">
                  <a16:creationId xmlns:a16="http://schemas.microsoft.com/office/drawing/2014/main" id="{3BB1C35C-BD9A-8C6C-19E8-5D3EFAFC59A2}"/>
                </a:ext>
              </a:extLst>
            </p:cNvPr>
            <p:cNvSpPr>
              <a:spLocks/>
            </p:cNvSpPr>
            <p:nvPr/>
          </p:nvSpPr>
          <p:spPr bwMode="auto">
            <a:xfrm rot="5400000">
              <a:off x="507256" y="2022021"/>
              <a:ext cx="2876613" cy="1639556"/>
            </a:xfrm>
            <a:custGeom>
              <a:avLst/>
              <a:gdLst>
                <a:gd name="T0" fmla="*/ 580 w 605"/>
                <a:gd name="T1" fmla="*/ 121 h 346"/>
                <a:gd name="T2" fmla="*/ 475 w 605"/>
                <a:gd name="T3" fmla="*/ 121 h 346"/>
                <a:gd name="T4" fmla="*/ 472 w 605"/>
                <a:gd name="T5" fmla="*/ 12 h 346"/>
                <a:gd name="T6" fmla="*/ 471 w 605"/>
                <a:gd name="T7" fmla="*/ 12 h 346"/>
                <a:gd name="T8" fmla="*/ 399 w 605"/>
                <a:gd name="T9" fmla="*/ 0 h 346"/>
                <a:gd name="T10" fmla="*/ 363 w 605"/>
                <a:gd name="T11" fmla="*/ 9 h 346"/>
                <a:gd name="T12" fmla="*/ 366 w 605"/>
                <a:gd name="T13" fmla="*/ 50 h 346"/>
                <a:gd name="T14" fmla="*/ 363 w 605"/>
                <a:gd name="T15" fmla="*/ 114 h 346"/>
                <a:gd name="T16" fmla="*/ 302 w 605"/>
                <a:gd name="T17" fmla="*/ 136 h 346"/>
                <a:gd name="T18" fmla="*/ 241 w 605"/>
                <a:gd name="T19" fmla="*/ 114 h 346"/>
                <a:gd name="T20" fmla="*/ 239 w 605"/>
                <a:gd name="T21" fmla="*/ 50 h 346"/>
                <a:gd name="T22" fmla="*/ 241 w 605"/>
                <a:gd name="T23" fmla="*/ 9 h 346"/>
                <a:gd name="T24" fmla="*/ 206 w 605"/>
                <a:gd name="T25" fmla="*/ 0 h 346"/>
                <a:gd name="T26" fmla="*/ 133 w 605"/>
                <a:gd name="T27" fmla="*/ 12 h 346"/>
                <a:gd name="T28" fmla="*/ 133 w 605"/>
                <a:gd name="T29" fmla="*/ 12 h 346"/>
                <a:gd name="T30" fmla="*/ 130 w 605"/>
                <a:gd name="T31" fmla="*/ 121 h 346"/>
                <a:gd name="T32" fmla="*/ 25 w 605"/>
                <a:gd name="T33" fmla="*/ 121 h 346"/>
                <a:gd name="T34" fmla="*/ 25 w 605"/>
                <a:gd name="T35" fmla="*/ 226 h 346"/>
                <a:gd name="T36" fmla="*/ 130 w 605"/>
                <a:gd name="T37" fmla="*/ 226 h 346"/>
                <a:gd name="T38" fmla="*/ 130 w 605"/>
                <a:gd name="T39" fmla="*/ 346 h 346"/>
                <a:gd name="T40" fmla="*/ 475 w 605"/>
                <a:gd name="T41" fmla="*/ 346 h 346"/>
                <a:gd name="T42" fmla="*/ 475 w 605"/>
                <a:gd name="T43" fmla="*/ 226 h 346"/>
                <a:gd name="T44" fmla="*/ 580 w 605"/>
                <a:gd name="T45" fmla="*/ 226 h 346"/>
                <a:gd name="T46" fmla="*/ 580 w 605"/>
                <a:gd name="T47" fmla="*/ 1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5" h="346">
                  <a:moveTo>
                    <a:pt x="580" y="121"/>
                  </a:moveTo>
                  <a:cubicBezTo>
                    <a:pt x="555" y="96"/>
                    <a:pt x="500" y="146"/>
                    <a:pt x="475" y="121"/>
                  </a:cubicBezTo>
                  <a:cubicBezTo>
                    <a:pt x="453" y="99"/>
                    <a:pt x="465" y="38"/>
                    <a:pt x="472" y="12"/>
                  </a:cubicBezTo>
                  <a:cubicBezTo>
                    <a:pt x="471" y="12"/>
                    <a:pt x="471" y="12"/>
                    <a:pt x="471" y="12"/>
                  </a:cubicBezTo>
                  <a:cubicBezTo>
                    <a:pt x="471" y="12"/>
                    <a:pt x="432" y="0"/>
                    <a:pt x="399" y="0"/>
                  </a:cubicBezTo>
                  <a:cubicBezTo>
                    <a:pt x="381" y="0"/>
                    <a:pt x="369" y="3"/>
                    <a:pt x="363" y="9"/>
                  </a:cubicBezTo>
                  <a:cubicBezTo>
                    <a:pt x="356" y="16"/>
                    <a:pt x="360" y="30"/>
                    <a:pt x="366" y="50"/>
                  </a:cubicBezTo>
                  <a:cubicBezTo>
                    <a:pt x="373" y="72"/>
                    <a:pt x="380" y="97"/>
                    <a:pt x="363" y="114"/>
                  </a:cubicBezTo>
                  <a:cubicBezTo>
                    <a:pt x="349" y="128"/>
                    <a:pt x="327" y="136"/>
                    <a:pt x="302" y="136"/>
                  </a:cubicBezTo>
                  <a:cubicBezTo>
                    <a:pt x="278" y="136"/>
                    <a:pt x="255" y="128"/>
                    <a:pt x="241" y="114"/>
                  </a:cubicBezTo>
                  <a:cubicBezTo>
                    <a:pt x="224" y="97"/>
                    <a:pt x="232" y="72"/>
                    <a:pt x="239" y="50"/>
                  </a:cubicBezTo>
                  <a:cubicBezTo>
                    <a:pt x="245" y="30"/>
                    <a:pt x="248" y="16"/>
                    <a:pt x="241" y="9"/>
                  </a:cubicBezTo>
                  <a:cubicBezTo>
                    <a:pt x="235" y="3"/>
                    <a:pt x="223" y="0"/>
                    <a:pt x="206" y="0"/>
                  </a:cubicBezTo>
                  <a:cubicBezTo>
                    <a:pt x="173" y="0"/>
                    <a:pt x="133" y="12"/>
                    <a:pt x="133" y="12"/>
                  </a:cubicBezTo>
                  <a:cubicBezTo>
                    <a:pt x="133" y="12"/>
                    <a:pt x="133" y="12"/>
                    <a:pt x="133" y="12"/>
                  </a:cubicBezTo>
                  <a:cubicBezTo>
                    <a:pt x="139" y="38"/>
                    <a:pt x="152" y="99"/>
                    <a:pt x="130" y="121"/>
                  </a:cubicBezTo>
                  <a:cubicBezTo>
                    <a:pt x="105" y="146"/>
                    <a:pt x="49" y="96"/>
                    <a:pt x="25" y="121"/>
                  </a:cubicBezTo>
                  <a:cubicBezTo>
                    <a:pt x="0" y="146"/>
                    <a:pt x="0" y="201"/>
                    <a:pt x="25" y="226"/>
                  </a:cubicBezTo>
                  <a:cubicBezTo>
                    <a:pt x="49" y="251"/>
                    <a:pt x="105" y="201"/>
                    <a:pt x="130" y="226"/>
                  </a:cubicBezTo>
                  <a:cubicBezTo>
                    <a:pt x="158" y="254"/>
                    <a:pt x="130" y="346"/>
                    <a:pt x="130" y="346"/>
                  </a:cubicBezTo>
                  <a:cubicBezTo>
                    <a:pt x="245" y="346"/>
                    <a:pt x="360" y="346"/>
                    <a:pt x="475" y="346"/>
                  </a:cubicBezTo>
                  <a:cubicBezTo>
                    <a:pt x="475" y="346"/>
                    <a:pt x="447" y="254"/>
                    <a:pt x="475" y="226"/>
                  </a:cubicBezTo>
                  <a:cubicBezTo>
                    <a:pt x="500" y="201"/>
                    <a:pt x="555" y="251"/>
                    <a:pt x="580" y="226"/>
                  </a:cubicBezTo>
                  <a:cubicBezTo>
                    <a:pt x="605" y="201"/>
                    <a:pt x="605" y="146"/>
                    <a:pt x="580" y="121"/>
                  </a:cubicBezTo>
                  <a:close/>
                </a:path>
              </a:pathLst>
            </a:custGeom>
            <a:solidFill>
              <a:srgbClr val="4D4F53"/>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grpSp>
      <p:sp>
        <p:nvSpPr>
          <p:cNvPr id="2" name="TextBox 1">
            <a:extLst>
              <a:ext uri="{FF2B5EF4-FFF2-40B4-BE49-F238E27FC236}">
                <a16:creationId xmlns:a16="http://schemas.microsoft.com/office/drawing/2014/main" id="{B4F736C1-0706-2C8E-1354-120688A4E304}"/>
              </a:ext>
            </a:extLst>
          </p:cNvPr>
          <p:cNvSpPr txBox="1"/>
          <p:nvPr/>
        </p:nvSpPr>
        <p:spPr>
          <a:xfrm>
            <a:off x="4474345" y="6317252"/>
            <a:ext cx="3064099" cy="461665"/>
          </a:xfrm>
          <a:prstGeom prst="rect">
            <a:avLst/>
          </a:prstGeom>
          <a:solidFill>
            <a:schemeClr val="bg1"/>
          </a:solidFill>
        </p:spPr>
        <p:txBody>
          <a:bodyPr wrap="square" rtlCol="0">
            <a:spAutoFit/>
          </a:bodyPr>
          <a:lstStyle/>
          <a:p>
            <a:endParaRPr lang="en-AU" sz="2400" dirty="0"/>
          </a:p>
        </p:txBody>
      </p:sp>
      <p:sp>
        <p:nvSpPr>
          <p:cNvPr id="4" name="Rectangle 3">
            <a:extLst>
              <a:ext uri="{FF2B5EF4-FFF2-40B4-BE49-F238E27FC236}">
                <a16:creationId xmlns:a16="http://schemas.microsoft.com/office/drawing/2014/main" id="{8D21553C-4ADA-BBA8-6265-D5F55CC03635}"/>
              </a:ext>
            </a:extLst>
          </p:cNvPr>
          <p:cNvSpPr/>
          <p:nvPr/>
        </p:nvSpPr>
        <p:spPr>
          <a:xfrm>
            <a:off x="735811" y="5956296"/>
            <a:ext cx="11184610" cy="74238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“People with challenging behaviours sometimes have requests for 2:1 care, which essentially puts 2 people at risk and can be aggravating for a client.  These programs are hard to work through to find a best solution for independence and safety of care workers. “</a:t>
            </a:r>
            <a:endParaRPr lang="en-AU" sz="1400" dirty="0"/>
          </a:p>
        </p:txBody>
      </p:sp>
      <p:grpSp>
        <p:nvGrpSpPr>
          <p:cNvPr id="5" name="Group 4">
            <a:extLst>
              <a:ext uri="{FF2B5EF4-FFF2-40B4-BE49-F238E27FC236}">
                <a16:creationId xmlns:a16="http://schemas.microsoft.com/office/drawing/2014/main" id="{588D5B4D-A91C-867D-DCA8-70E3CDE13F39}"/>
              </a:ext>
            </a:extLst>
          </p:cNvPr>
          <p:cNvGrpSpPr/>
          <p:nvPr/>
        </p:nvGrpSpPr>
        <p:grpSpPr>
          <a:xfrm>
            <a:off x="9154284" y="1767163"/>
            <a:ext cx="2469880" cy="2654599"/>
            <a:chOff x="8633313" y="933998"/>
            <a:chExt cx="2469880" cy="2654599"/>
          </a:xfrm>
        </p:grpSpPr>
        <p:pic>
          <p:nvPicPr>
            <p:cNvPr id="6" name="Picture 5" descr="A red and black thermometer&#10;&#10;AI-generated content may be incorrect.">
              <a:extLst>
                <a:ext uri="{FF2B5EF4-FFF2-40B4-BE49-F238E27FC236}">
                  <a16:creationId xmlns:a16="http://schemas.microsoft.com/office/drawing/2014/main" id="{7154D39D-4CE6-367A-6038-B67C897F0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444" y="933998"/>
              <a:ext cx="1307749" cy="2654599"/>
            </a:xfrm>
            <a:prstGeom prst="rect">
              <a:avLst/>
            </a:prstGeom>
          </p:spPr>
        </p:pic>
        <p:pic>
          <p:nvPicPr>
            <p:cNvPr id="7" name="Picture 6" descr="A blue and black thermometer&#10;&#10;AI-generated content may be incorrect.">
              <a:extLst>
                <a:ext uri="{FF2B5EF4-FFF2-40B4-BE49-F238E27FC236}">
                  <a16:creationId xmlns:a16="http://schemas.microsoft.com/office/drawing/2014/main" id="{85E48817-EF2A-A5EC-05E1-50FCF9616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3313" y="1175727"/>
              <a:ext cx="1047958" cy="2053075"/>
            </a:xfrm>
            <a:prstGeom prst="rect">
              <a:avLst/>
            </a:prstGeom>
          </p:spPr>
        </p:pic>
        <p:pic>
          <p:nvPicPr>
            <p:cNvPr id="8" name="Graphic 7" descr="Add with solid fill">
              <a:extLst>
                <a:ext uri="{FF2B5EF4-FFF2-40B4-BE49-F238E27FC236}">
                  <a16:creationId xmlns:a16="http://schemas.microsoft.com/office/drawing/2014/main" id="{BF0507FE-C885-C5F2-DEF8-C888289554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9643" y="1689193"/>
              <a:ext cx="828242" cy="828242"/>
            </a:xfrm>
            <a:prstGeom prst="rect">
              <a:avLst/>
            </a:prstGeom>
          </p:spPr>
        </p:pic>
      </p:grpSp>
      <p:sp>
        <p:nvSpPr>
          <p:cNvPr id="11" name="TextBox 10">
            <a:extLst>
              <a:ext uri="{FF2B5EF4-FFF2-40B4-BE49-F238E27FC236}">
                <a16:creationId xmlns:a16="http://schemas.microsoft.com/office/drawing/2014/main" id="{6A58D28A-A418-71ED-4B36-D18D70654220}"/>
              </a:ext>
            </a:extLst>
          </p:cNvPr>
          <p:cNvSpPr txBox="1"/>
          <p:nvPr/>
        </p:nvSpPr>
        <p:spPr>
          <a:xfrm>
            <a:off x="9174996" y="4542905"/>
            <a:ext cx="2480126" cy="954107"/>
          </a:xfrm>
          <a:prstGeom prst="rect">
            <a:avLst/>
          </a:prstGeom>
          <a:noFill/>
        </p:spPr>
        <p:txBody>
          <a:bodyPr wrap="square" rtlCol="0">
            <a:spAutoFit/>
          </a:bodyPr>
          <a:lstStyle/>
          <a:p>
            <a:pPr algn="ctr"/>
            <a:r>
              <a:rPr lang="en-AU" sz="2800" b="1" dirty="0"/>
              <a:t>Cost implications</a:t>
            </a:r>
            <a:endParaRPr lang="en-AU" b="1" dirty="0"/>
          </a:p>
        </p:txBody>
      </p:sp>
    </p:spTree>
    <p:extLst>
      <p:ext uri="{BB962C8B-B14F-4D97-AF65-F5344CB8AC3E}">
        <p14:creationId xmlns:p14="http://schemas.microsoft.com/office/powerpoint/2010/main" val="334786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61F5A-EFE8-5078-4BF8-85854AC4D3D1}"/>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1DBDCE41-C24C-1821-B053-B1CBFFA31D79}"/>
              </a:ext>
            </a:extLst>
          </p:cNvPr>
          <p:cNvSpPr txBox="1"/>
          <p:nvPr/>
        </p:nvSpPr>
        <p:spPr>
          <a:xfrm>
            <a:off x="1250299" y="4027275"/>
            <a:ext cx="3224046" cy="707886"/>
          </a:xfrm>
          <a:prstGeom prst="rect">
            <a:avLst/>
          </a:prstGeom>
          <a:noFill/>
        </p:spPr>
        <p:txBody>
          <a:bodyPr wrap="square" rtlCol="0">
            <a:spAutoFit/>
          </a:bodyPr>
          <a:lstStyle/>
          <a:p>
            <a:pPr algn="ctr" defTabSz="1219170">
              <a:defRPr/>
            </a:pPr>
            <a:r>
              <a:rPr lang="en-AU" sz="2000" b="1" dirty="0">
                <a:solidFill>
                  <a:schemeClr val="tx1">
                    <a:lumMod val="65000"/>
                    <a:lumOff val="35000"/>
                  </a:schemeClr>
                </a:solidFill>
                <a:latin typeface="Arial" panose="020B0604020202020204" pitchFamily="34" charset="0"/>
                <a:cs typeface="Arial" panose="020B0604020202020204" pitchFamily="34" charset="0"/>
              </a:rPr>
              <a:t>NDIS </a:t>
            </a:r>
            <a:r>
              <a:rPr lang="en-US" sz="2000" b="1" dirty="0">
                <a:solidFill>
                  <a:schemeClr val="tx1">
                    <a:lumMod val="65000"/>
                    <a:lumOff val="35000"/>
                  </a:schemeClr>
                </a:solidFill>
                <a:latin typeface="Arial" panose="020B0604020202020204" pitchFamily="34" charset="0"/>
                <a:cs typeface="Arial" panose="020B0604020202020204" pitchFamily="34" charset="0"/>
              </a:rPr>
              <a:t>influences perspective/expectation</a:t>
            </a:r>
            <a:endParaRPr lang="en-AU"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5" name="Slide Number" hidden="1">
            <a:extLst>
              <a:ext uri="{FF2B5EF4-FFF2-40B4-BE49-F238E27FC236}">
                <a16:creationId xmlns:a16="http://schemas.microsoft.com/office/drawing/2014/main" id="{A76640B8-2D5F-364D-F2A2-BDDC2C04FA3C}"/>
              </a:ext>
            </a:extLst>
          </p:cNvPr>
          <p:cNvSpPr>
            <a:spLocks noGrp="1"/>
          </p:cNvSpPr>
          <p:nvPr>
            <p:ph type="sldNum" sz="quarter" idx="4"/>
          </p:nvPr>
        </p:nvSpPr>
        <p:spPr>
          <a:prstGeom prst="rect">
            <a:avLst/>
          </a:prstGeom>
        </p:spPr>
        <p:txBody>
          <a:bodyPr/>
          <a:lstStyle/>
          <a:p>
            <a:pPr defTabSz="1219170">
              <a:defRPr/>
            </a:pPr>
            <a:fld id="{A04DF0AE-8B3C-45BA-8AFA-E3B611F5AE38}" type="slidenum">
              <a:rPr lang="en-AU">
                <a:solidFill>
                  <a:prstClr val="black">
                    <a:tint val="75000"/>
                  </a:prstClr>
                </a:solidFill>
                <a:latin typeface="Calibri Light"/>
              </a:rPr>
              <a:pPr defTabSz="1219170">
                <a:defRPr/>
              </a:pPr>
              <a:t>11</a:t>
            </a:fld>
            <a:endParaRPr lang="en-AU" dirty="0">
              <a:solidFill>
                <a:prstClr val="black">
                  <a:tint val="75000"/>
                </a:prstClr>
              </a:solidFill>
              <a:latin typeface="Calibri Light"/>
            </a:endParaRPr>
          </a:p>
        </p:txBody>
      </p:sp>
      <p:sp>
        <p:nvSpPr>
          <p:cNvPr id="46" name="Title 1">
            <a:extLst>
              <a:ext uri="{FF2B5EF4-FFF2-40B4-BE49-F238E27FC236}">
                <a16:creationId xmlns:a16="http://schemas.microsoft.com/office/drawing/2014/main" id="{21BEACF9-66A1-F110-EA81-34AAFBF6F289}"/>
              </a:ext>
            </a:extLst>
          </p:cNvPr>
          <p:cNvSpPr txBox="1">
            <a:spLocks/>
          </p:cNvSpPr>
          <p:nvPr/>
        </p:nvSpPr>
        <p:spPr>
          <a:xfrm>
            <a:off x="288905" y="384954"/>
            <a:ext cx="8886091" cy="1143000"/>
          </a:xfrm>
          <a:prstGeom prst="rect">
            <a:avLst/>
          </a:prstGeom>
        </p:spPr>
        <p:txBody>
          <a:bodyPr vert="horz" lIns="121920" tIns="60960" rIns="121920" bIns="60960" rtlCol="0" anchor="ctr">
            <a:normAutofit fontScale="77500" lnSpcReduction="20000"/>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AU" sz="5867" dirty="0">
                <a:solidFill>
                  <a:srgbClr val="3C69FF"/>
                </a:solidFill>
                <a:latin typeface="Arial" panose="020B0604020202020204" pitchFamily="34" charset="0"/>
              </a:rPr>
              <a:t>What the Schemes said</a:t>
            </a:r>
          </a:p>
          <a:p>
            <a:pPr defTabSz="609585"/>
            <a:r>
              <a:rPr lang="en-AU" sz="4600" dirty="0">
                <a:solidFill>
                  <a:srgbClr val="3C69FF"/>
                </a:solidFill>
                <a:latin typeface="Arial" panose="020B0604020202020204" pitchFamily="34" charset="0"/>
              </a:rPr>
              <a:t>Insight 3: Social changes</a:t>
            </a:r>
          </a:p>
        </p:txBody>
      </p:sp>
      <p:sp>
        <p:nvSpPr>
          <p:cNvPr id="58" name="Freeform 5">
            <a:extLst>
              <a:ext uri="{FF2B5EF4-FFF2-40B4-BE49-F238E27FC236}">
                <a16:creationId xmlns:a16="http://schemas.microsoft.com/office/drawing/2014/main" id="{92D129AE-1FBC-F705-5A76-1651C639F2C5}"/>
              </a:ext>
            </a:extLst>
          </p:cNvPr>
          <p:cNvSpPr>
            <a:spLocks/>
          </p:cNvSpPr>
          <p:nvPr/>
        </p:nvSpPr>
        <p:spPr bwMode="auto">
          <a:xfrm rot="5400000">
            <a:off x="4610922" y="1661254"/>
            <a:ext cx="2003006" cy="2226364"/>
          </a:xfrm>
          <a:custGeom>
            <a:avLst/>
            <a:gdLst>
              <a:gd name="T0" fmla="*/ 374 w 402"/>
              <a:gd name="T1" fmla="*/ 0 h 475"/>
              <a:gd name="T2" fmla="*/ 374 w 402"/>
              <a:gd name="T3" fmla="*/ 120 h 475"/>
              <a:gd name="T4" fmla="*/ 269 w 402"/>
              <a:gd name="T5" fmla="*/ 120 h 475"/>
              <a:gd name="T6" fmla="*/ 269 w 402"/>
              <a:gd name="T7" fmla="*/ 225 h 475"/>
              <a:gd name="T8" fmla="*/ 374 w 402"/>
              <a:gd name="T9" fmla="*/ 225 h 475"/>
              <a:gd name="T10" fmla="*/ 374 w 402"/>
              <a:gd name="T11" fmla="*/ 346 h 475"/>
              <a:gd name="T12" fmla="*/ 254 w 402"/>
              <a:gd name="T13" fmla="*/ 346 h 475"/>
              <a:gd name="T14" fmla="*/ 254 w 402"/>
              <a:gd name="T15" fmla="*/ 451 h 475"/>
              <a:gd name="T16" fmla="*/ 149 w 402"/>
              <a:gd name="T17" fmla="*/ 451 h 475"/>
              <a:gd name="T18" fmla="*/ 149 w 402"/>
              <a:gd name="T19" fmla="*/ 346 h 475"/>
              <a:gd name="T20" fmla="*/ 29 w 402"/>
              <a:gd name="T21" fmla="*/ 346 h 475"/>
              <a:gd name="T22" fmla="*/ 29 w 402"/>
              <a:gd name="T23" fmla="*/ 225 h 475"/>
              <a:gd name="T24" fmla="*/ 134 w 402"/>
              <a:gd name="T25" fmla="*/ 225 h 475"/>
              <a:gd name="T26" fmla="*/ 134 w 402"/>
              <a:gd name="T27" fmla="*/ 120 h 475"/>
              <a:gd name="T28" fmla="*/ 29 w 402"/>
              <a:gd name="T29" fmla="*/ 120 h 475"/>
              <a:gd name="T30" fmla="*/ 29 w 402"/>
              <a:gd name="T31" fmla="*/ 0 h 475"/>
              <a:gd name="T32" fmla="*/ 374 w 402"/>
              <a:gd name="T33"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475">
                <a:moveTo>
                  <a:pt x="374" y="0"/>
                </a:moveTo>
                <a:cubicBezTo>
                  <a:pt x="374" y="0"/>
                  <a:pt x="402" y="92"/>
                  <a:pt x="374" y="120"/>
                </a:cubicBezTo>
                <a:cubicBezTo>
                  <a:pt x="349" y="145"/>
                  <a:pt x="294" y="96"/>
                  <a:pt x="269" y="120"/>
                </a:cubicBezTo>
                <a:cubicBezTo>
                  <a:pt x="244" y="145"/>
                  <a:pt x="244" y="201"/>
                  <a:pt x="269" y="225"/>
                </a:cubicBezTo>
                <a:cubicBezTo>
                  <a:pt x="294" y="250"/>
                  <a:pt x="349" y="201"/>
                  <a:pt x="374" y="225"/>
                </a:cubicBezTo>
                <a:cubicBezTo>
                  <a:pt x="402" y="254"/>
                  <a:pt x="374" y="346"/>
                  <a:pt x="374" y="346"/>
                </a:cubicBezTo>
                <a:cubicBezTo>
                  <a:pt x="374" y="346"/>
                  <a:pt x="282" y="317"/>
                  <a:pt x="254" y="346"/>
                </a:cubicBezTo>
                <a:cubicBezTo>
                  <a:pt x="229" y="370"/>
                  <a:pt x="279" y="426"/>
                  <a:pt x="254" y="451"/>
                </a:cubicBezTo>
                <a:cubicBezTo>
                  <a:pt x="229" y="475"/>
                  <a:pt x="174" y="475"/>
                  <a:pt x="149" y="451"/>
                </a:cubicBezTo>
                <a:cubicBezTo>
                  <a:pt x="124" y="426"/>
                  <a:pt x="174" y="370"/>
                  <a:pt x="149" y="346"/>
                </a:cubicBezTo>
                <a:cubicBezTo>
                  <a:pt x="120" y="317"/>
                  <a:pt x="29" y="346"/>
                  <a:pt x="29" y="346"/>
                </a:cubicBezTo>
                <a:cubicBezTo>
                  <a:pt x="29" y="346"/>
                  <a:pt x="0" y="254"/>
                  <a:pt x="29" y="225"/>
                </a:cubicBezTo>
                <a:cubicBezTo>
                  <a:pt x="53" y="201"/>
                  <a:pt x="109" y="250"/>
                  <a:pt x="134" y="225"/>
                </a:cubicBezTo>
                <a:cubicBezTo>
                  <a:pt x="158" y="201"/>
                  <a:pt x="158" y="145"/>
                  <a:pt x="134" y="120"/>
                </a:cubicBezTo>
                <a:cubicBezTo>
                  <a:pt x="109" y="96"/>
                  <a:pt x="53" y="145"/>
                  <a:pt x="29" y="120"/>
                </a:cubicBezTo>
                <a:cubicBezTo>
                  <a:pt x="0" y="92"/>
                  <a:pt x="29" y="0"/>
                  <a:pt x="29" y="0"/>
                </a:cubicBezTo>
                <a:cubicBezTo>
                  <a:pt x="144" y="0"/>
                  <a:pt x="259" y="0"/>
                  <a:pt x="374" y="0"/>
                </a:cubicBezTo>
                <a:close/>
              </a:path>
            </a:pathLst>
          </a:custGeom>
          <a:solidFill>
            <a:schemeClr val="accent1">
              <a:lumMod val="75000"/>
            </a:schemeClr>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61" name="Freeform 10">
            <a:extLst>
              <a:ext uri="{FF2B5EF4-FFF2-40B4-BE49-F238E27FC236}">
                <a16:creationId xmlns:a16="http://schemas.microsoft.com/office/drawing/2014/main" id="{A0B7D1A3-38B8-D99E-6EF5-571FE54BC79E}"/>
              </a:ext>
            </a:extLst>
          </p:cNvPr>
          <p:cNvSpPr>
            <a:spLocks/>
          </p:cNvSpPr>
          <p:nvPr/>
        </p:nvSpPr>
        <p:spPr bwMode="auto">
          <a:xfrm rot="5400000">
            <a:off x="1951910" y="1822351"/>
            <a:ext cx="2003005" cy="1904170"/>
          </a:xfrm>
          <a:custGeom>
            <a:avLst/>
            <a:gdLst>
              <a:gd name="T0" fmla="*/ 580 w 605"/>
              <a:gd name="T1" fmla="*/ 121 h 346"/>
              <a:gd name="T2" fmla="*/ 475 w 605"/>
              <a:gd name="T3" fmla="*/ 121 h 346"/>
              <a:gd name="T4" fmla="*/ 472 w 605"/>
              <a:gd name="T5" fmla="*/ 12 h 346"/>
              <a:gd name="T6" fmla="*/ 471 w 605"/>
              <a:gd name="T7" fmla="*/ 12 h 346"/>
              <a:gd name="T8" fmla="*/ 399 w 605"/>
              <a:gd name="T9" fmla="*/ 0 h 346"/>
              <a:gd name="T10" fmla="*/ 363 w 605"/>
              <a:gd name="T11" fmla="*/ 9 h 346"/>
              <a:gd name="T12" fmla="*/ 366 w 605"/>
              <a:gd name="T13" fmla="*/ 50 h 346"/>
              <a:gd name="T14" fmla="*/ 363 w 605"/>
              <a:gd name="T15" fmla="*/ 114 h 346"/>
              <a:gd name="T16" fmla="*/ 302 w 605"/>
              <a:gd name="T17" fmla="*/ 136 h 346"/>
              <a:gd name="T18" fmla="*/ 241 w 605"/>
              <a:gd name="T19" fmla="*/ 114 h 346"/>
              <a:gd name="T20" fmla="*/ 239 w 605"/>
              <a:gd name="T21" fmla="*/ 50 h 346"/>
              <a:gd name="T22" fmla="*/ 241 w 605"/>
              <a:gd name="T23" fmla="*/ 9 h 346"/>
              <a:gd name="T24" fmla="*/ 206 w 605"/>
              <a:gd name="T25" fmla="*/ 0 h 346"/>
              <a:gd name="T26" fmla="*/ 133 w 605"/>
              <a:gd name="T27" fmla="*/ 12 h 346"/>
              <a:gd name="T28" fmla="*/ 133 w 605"/>
              <a:gd name="T29" fmla="*/ 12 h 346"/>
              <a:gd name="T30" fmla="*/ 130 w 605"/>
              <a:gd name="T31" fmla="*/ 121 h 346"/>
              <a:gd name="T32" fmla="*/ 25 w 605"/>
              <a:gd name="T33" fmla="*/ 121 h 346"/>
              <a:gd name="T34" fmla="*/ 25 w 605"/>
              <a:gd name="T35" fmla="*/ 226 h 346"/>
              <a:gd name="T36" fmla="*/ 130 w 605"/>
              <a:gd name="T37" fmla="*/ 226 h 346"/>
              <a:gd name="T38" fmla="*/ 130 w 605"/>
              <a:gd name="T39" fmla="*/ 346 h 346"/>
              <a:gd name="T40" fmla="*/ 475 w 605"/>
              <a:gd name="T41" fmla="*/ 346 h 346"/>
              <a:gd name="T42" fmla="*/ 475 w 605"/>
              <a:gd name="T43" fmla="*/ 226 h 346"/>
              <a:gd name="T44" fmla="*/ 580 w 605"/>
              <a:gd name="T45" fmla="*/ 226 h 346"/>
              <a:gd name="T46" fmla="*/ 580 w 605"/>
              <a:gd name="T47" fmla="*/ 1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5" h="346">
                <a:moveTo>
                  <a:pt x="580" y="121"/>
                </a:moveTo>
                <a:cubicBezTo>
                  <a:pt x="555" y="96"/>
                  <a:pt x="500" y="146"/>
                  <a:pt x="475" y="121"/>
                </a:cubicBezTo>
                <a:cubicBezTo>
                  <a:pt x="453" y="99"/>
                  <a:pt x="465" y="38"/>
                  <a:pt x="472" y="12"/>
                </a:cubicBezTo>
                <a:cubicBezTo>
                  <a:pt x="471" y="12"/>
                  <a:pt x="471" y="12"/>
                  <a:pt x="471" y="12"/>
                </a:cubicBezTo>
                <a:cubicBezTo>
                  <a:pt x="471" y="12"/>
                  <a:pt x="432" y="0"/>
                  <a:pt x="399" y="0"/>
                </a:cubicBezTo>
                <a:cubicBezTo>
                  <a:pt x="381" y="0"/>
                  <a:pt x="369" y="3"/>
                  <a:pt x="363" y="9"/>
                </a:cubicBezTo>
                <a:cubicBezTo>
                  <a:pt x="356" y="16"/>
                  <a:pt x="360" y="30"/>
                  <a:pt x="366" y="50"/>
                </a:cubicBezTo>
                <a:cubicBezTo>
                  <a:pt x="373" y="72"/>
                  <a:pt x="380" y="97"/>
                  <a:pt x="363" y="114"/>
                </a:cubicBezTo>
                <a:cubicBezTo>
                  <a:pt x="349" y="128"/>
                  <a:pt x="327" y="136"/>
                  <a:pt x="302" y="136"/>
                </a:cubicBezTo>
                <a:cubicBezTo>
                  <a:pt x="278" y="136"/>
                  <a:pt x="255" y="128"/>
                  <a:pt x="241" y="114"/>
                </a:cubicBezTo>
                <a:cubicBezTo>
                  <a:pt x="224" y="97"/>
                  <a:pt x="232" y="72"/>
                  <a:pt x="239" y="50"/>
                </a:cubicBezTo>
                <a:cubicBezTo>
                  <a:pt x="245" y="30"/>
                  <a:pt x="248" y="16"/>
                  <a:pt x="241" y="9"/>
                </a:cubicBezTo>
                <a:cubicBezTo>
                  <a:pt x="235" y="3"/>
                  <a:pt x="223" y="0"/>
                  <a:pt x="206" y="0"/>
                </a:cubicBezTo>
                <a:cubicBezTo>
                  <a:pt x="173" y="0"/>
                  <a:pt x="133" y="12"/>
                  <a:pt x="133" y="12"/>
                </a:cubicBezTo>
                <a:cubicBezTo>
                  <a:pt x="133" y="12"/>
                  <a:pt x="133" y="12"/>
                  <a:pt x="133" y="12"/>
                </a:cubicBezTo>
                <a:cubicBezTo>
                  <a:pt x="139" y="38"/>
                  <a:pt x="152" y="99"/>
                  <a:pt x="130" y="121"/>
                </a:cubicBezTo>
                <a:cubicBezTo>
                  <a:pt x="105" y="146"/>
                  <a:pt x="49" y="96"/>
                  <a:pt x="25" y="121"/>
                </a:cubicBezTo>
                <a:cubicBezTo>
                  <a:pt x="0" y="146"/>
                  <a:pt x="0" y="201"/>
                  <a:pt x="25" y="226"/>
                </a:cubicBezTo>
                <a:cubicBezTo>
                  <a:pt x="49" y="251"/>
                  <a:pt x="105" y="201"/>
                  <a:pt x="130" y="226"/>
                </a:cubicBezTo>
                <a:cubicBezTo>
                  <a:pt x="158" y="254"/>
                  <a:pt x="130" y="346"/>
                  <a:pt x="130" y="346"/>
                </a:cubicBezTo>
                <a:cubicBezTo>
                  <a:pt x="245" y="346"/>
                  <a:pt x="360" y="346"/>
                  <a:pt x="475" y="346"/>
                </a:cubicBezTo>
                <a:cubicBezTo>
                  <a:pt x="475" y="346"/>
                  <a:pt x="447" y="254"/>
                  <a:pt x="475" y="226"/>
                </a:cubicBezTo>
                <a:cubicBezTo>
                  <a:pt x="500" y="201"/>
                  <a:pt x="555" y="251"/>
                  <a:pt x="580" y="226"/>
                </a:cubicBezTo>
                <a:cubicBezTo>
                  <a:pt x="605" y="201"/>
                  <a:pt x="605" y="146"/>
                  <a:pt x="580" y="121"/>
                </a:cubicBezTo>
                <a:close/>
              </a:path>
            </a:pathLst>
          </a:custGeom>
          <a:solidFill>
            <a:srgbClr val="4D4F53"/>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2" name="TextBox 1">
            <a:extLst>
              <a:ext uri="{FF2B5EF4-FFF2-40B4-BE49-F238E27FC236}">
                <a16:creationId xmlns:a16="http://schemas.microsoft.com/office/drawing/2014/main" id="{729D784C-0C54-4E17-0EAB-F8DB191A86EB}"/>
              </a:ext>
            </a:extLst>
          </p:cNvPr>
          <p:cNvSpPr txBox="1"/>
          <p:nvPr/>
        </p:nvSpPr>
        <p:spPr>
          <a:xfrm>
            <a:off x="4474345" y="6317252"/>
            <a:ext cx="3064099" cy="461665"/>
          </a:xfrm>
          <a:prstGeom prst="rect">
            <a:avLst/>
          </a:prstGeom>
          <a:solidFill>
            <a:schemeClr val="bg1"/>
          </a:solidFill>
        </p:spPr>
        <p:txBody>
          <a:bodyPr wrap="square" rtlCol="0">
            <a:spAutoFit/>
          </a:bodyPr>
          <a:lstStyle/>
          <a:p>
            <a:endParaRPr lang="en-AU" sz="2400" dirty="0"/>
          </a:p>
        </p:txBody>
      </p:sp>
      <p:sp>
        <p:nvSpPr>
          <p:cNvPr id="4" name="Rectangle 3">
            <a:extLst>
              <a:ext uri="{FF2B5EF4-FFF2-40B4-BE49-F238E27FC236}">
                <a16:creationId xmlns:a16="http://schemas.microsoft.com/office/drawing/2014/main" id="{B5FF339D-B54A-DA22-DCBC-357B86C4B4C0}"/>
              </a:ext>
            </a:extLst>
          </p:cNvPr>
          <p:cNvSpPr/>
          <p:nvPr/>
        </p:nvSpPr>
        <p:spPr>
          <a:xfrm>
            <a:off x="503695" y="5135160"/>
            <a:ext cx="11399402" cy="1143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Focus on maximizing packages rather than functional attainment</a:t>
            </a:r>
            <a:endParaRPr lang="en-AU" dirty="0"/>
          </a:p>
        </p:txBody>
      </p:sp>
      <p:sp>
        <p:nvSpPr>
          <p:cNvPr id="3" name="TextBox 2">
            <a:extLst>
              <a:ext uri="{FF2B5EF4-FFF2-40B4-BE49-F238E27FC236}">
                <a16:creationId xmlns:a16="http://schemas.microsoft.com/office/drawing/2014/main" id="{221EFB5D-B125-0709-9C4C-536DB207D6AB}"/>
              </a:ext>
            </a:extLst>
          </p:cNvPr>
          <p:cNvSpPr txBox="1"/>
          <p:nvPr/>
        </p:nvSpPr>
        <p:spPr>
          <a:xfrm>
            <a:off x="4156562" y="4020918"/>
            <a:ext cx="3224046" cy="707886"/>
          </a:xfrm>
          <a:prstGeom prst="rect">
            <a:avLst/>
          </a:prstGeom>
          <a:noFill/>
        </p:spPr>
        <p:txBody>
          <a:bodyPr wrap="square" rtlCol="0">
            <a:spAutoFit/>
          </a:bodyPr>
          <a:lstStyle/>
          <a:p>
            <a:pPr algn="ctr" defTabSz="1219170">
              <a:defRPr/>
            </a:pPr>
            <a:r>
              <a:rPr lang="en-AU" sz="2000" b="1" dirty="0">
                <a:solidFill>
                  <a:schemeClr val="tx1">
                    <a:lumMod val="65000"/>
                    <a:lumOff val="35000"/>
                  </a:schemeClr>
                </a:solidFill>
                <a:latin typeface="Arial" panose="020B0604020202020204" pitchFamily="34" charset="0"/>
                <a:cs typeface="Arial" panose="020B0604020202020204" pitchFamily="34" charset="0"/>
              </a:rPr>
              <a:t>Family care impacts funded care</a:t>
            </a:r>
          </a:p>
        </p:txBody>
      </p:sp>
      <p:grpSp>
        <p:nvGrpSpPr>
          <p:cNvPr id="5" name="Group 4">
            <a:extLst>
              <a:ext uri="{FF2B5EF4-FFF2-40B4-BE49-F238E27FC236}">
                <a16:creationId xmlns:a16="http://schemas.microsoft.com/office/drawing/2014/main" id="{4B0E2148-2CF3-79FB-8B04-6A976F873E57}"/>
              </a:ext>
            </a:extLst>
          </p:cNvPr>
          <p:cNvGrpSpPr/>
          <p:nvPr/>
        </p:nvGrpSpPr>
        <p:grpSpPr>
          <a:xfrm>
            <a:off x="8286504" y="1527954"/>
            <a:ext cx="2141728" cy="2304435"/>
            <a:chOff x="8524742" y="908698"/>
            <a:chExt cx="2578451" cy="2734955"/>
          </a:xfrm>
        </p:grpSpPr>
        <p:pic>
          <p:nvPicPr>
            <p:cNvPr id="6" name="Picture 5" descr="A red and black thermometer&#10;&#10;AI-generated content may be incorrect.">
              <a:extLst>
                <a:ext uri="{FF2B5EF4-FFF2-40B4-BE49-F238E27FC236}">
                  <a16:creationId xmlns:a16="http://schemas.microsoft.com/office/drawing/2014/main" id="{53427789-FA05-EDDF-B64A-459186088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444" y="933998"/>
              <a:ext cx="1307749" cy="2654599"/>
            </a:xfrm>
            <a:prstGeom prst="rect">
              <a:avLst/>
            </a:prstGeom>
          </p:spPr>
        </p:pic>
        <p:pic>
          <p:nvPicPr>
            <p:cNvPr id="7" name="Picture 6" descr="A blue and black thermometer&#10;&#10;AI-generated content may be incorrect.">
              <a:extLst>
                <a:ext uri="{FF2B5EF4-FFF2-40B4-BE49-F238E27FC236}">
                  <a16:creationId xmlns:a16="http://schemas.microsoft.com/office/drawing/2014/main" id="{B53A3984-B3B6-44A8-09AA-BC7A0551C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4742" y="908698"/>
              <a:ext cx="1396012" cy="2734955"/>
            </a:xfrm>
            <a:prstGeom prst="rect">
              <a:avLst/>
            </a:prstGeom>
          </p:spPr>
        </p:pic>
        <p:pic>
          <p:nvPicPr>
            <p:cNvPr id="8" name="Graphic 7" descr="Question Mark with solid fill">
              <a:extLst>
                <a:ext uri="{FF2B5EF4-FFF2-40B4-BE49-F238E27FC236}">
                  <a16:creationId xmlns:a16="http://schemas.microsoft.com/office/drawing/2014/main" id="{13190CD9-1E59-AF7A-078A-182F904B21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1626" y="1854467"/>
              <a:ext cx="914400" cy="914400"/>
            </a:xfrm>
            <a:prstGeom prst="rect">
              <a:avLst/>
            </a:prstGeom>
          </p:spPr>
        </p:pic>
      </p:grpSp>
      <p:sp>
        <p:nvSpPr>
          <p:cNvPr id="9" name="TextBox 8">
            <a:extLst>
              <a:ext uri="{FF2B5EF4-FFF2-40B4-BE49-F238E27FC236}">
                <a16:creationId xmlns:a16="http://schemas.microsoft.com/office/drawing/2014/main" id="{2CA901ED-348F-EB76-B6D0-AEFA692AD277}"/>
              </a:ext>
            </a:extLst>
          </p:cNvPr>
          <p:cNvSpPr txBox="1"/>
          <p:nvPr/>
        </p:nvSpPr>
        <p:spPr>
          <a:xfrm>
            <a:off x="8218065" y="3967414"/>
            <a:ext cx="2480126" cy="954107"/>
          </a:xfrm>
          <a:prstGeom prst="rect">
            <a:avLst/>
          </a:prstGeom>
          <a:noFill/>
        </p:spPr>
        <p:txBody>
          <a:bodyPr wrap="square" rtlCol="0">
            <a:spAutoFit/>
          </a:bodyPr>
          <a:lstStyle/>
          <a:p>
            <a:pPr algn="ctr"/>
            <a:r>
              <a:rPr lang="en-AU" sz="2800" b="1" dirty="0"/>
              <a:t>Cost implications</a:t>
            </a:r>
            <a:endParaRPr lang="en-AU" b="1" dirty="0"/>
          </a:p>
        </p:txBody>
      </p:sp>
    </p:spTree>
    <p:extLst>
      <p:ext uri="{BB962C8B-B14F-4D97-AF65-F5344CB8AC3E}">
        <p14:creationId xmlns:p14="http://schemas.microsoft.com/office/powerpoint/2010/main" val="217872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EC92F-1FF0-4E0C-959C-38A0F395B610}"/>
            </a:ext>
          </a:extLst>
        </p:cNvPr>
        <p:cNvGrpSpPr/>
        <p:nvPr/>
      </p:nvGrpSpPr>
      <p:grpSpPr>
        <a:xfrm>
          <a:off x="0" y="0"/>
          <a:ext cx="0" cy="0"/>
          <a:chOff x="0" y="0"/>
          <a:chExt cx="0" cy="0"/>
        </a:xfrm>
      </p:grpSpPr>
      <p:sp>
        <p:nvSpPr>
          <p:cNvPr id="45" name="Slide Number" hidden="1">
            <a:extLst>
              <a:ext uri="{FF2B5EF4-FFF2-40B4-BE49-F238E27FC236}">
                <a16:creationId xmlns:a16="http://schemas.microsoft.com/office/drawing/2014/main" id="{B58F9399-1FD2-DFEE-1BBB-506507F9D2CF}"/>
              </a:ext>
            </a:extLst>
          </p:cNvPr>
          <p:cNvSpPr>
            <a:spLocks noGrp="1"/>
          </p:cNvSpPr>
          <p:nvPr>
            <p:ph type="sldNum" sz="quarter" idx="4"/>
          </p:nvPr>
        </p:nvSpPr>
        <p:spPr>
          <a:prstGeom prst="rect">
            <a:avLst/>
          </a:prstGeom>
        </p:spPr>
        <p:txBody>
          <a:bodyPr/>
          <a:lstStyle/>
          <a:p>
            <a:pPr defTabSz="1219170">
              <a:defRPr/>
            </a:pPr>
            <a:fld id="{A04DF0AE-8B3C-45BA-8AFA-E3B611F5AE38}" type="slidenum">
              <a:rPr lang="en-AU">
                <a:solidFill>
                  <a:prstClr val="black">
                    <a:tint val="75000"/>
                  </a:prstClr>
                </a:solidFill>
                <a:latin typeface="Calibri Light"/>
              </a:rPr>
              <a:pPr defTabSz="1219170">
                <a:defRPr/>
              </a:pPr>
              <a:t>12</a:t>
            </a:fld>
            <a:endParaRPr lang="en-AU" dirty="0">
              <a:solidFill>
                <a:prstClr val="black">
                  <a:tint val="75000"/>
                </a:prstClr>
              </a:solidFill>
              <a:latin typeface="Calibri Light"/>
            </a:endParaRPr>
          </a:p>
        </p:txBody>
      </p:sp>
      <p:sp>
        <p:nvSpPr>
          <p:cNvPr id="46" name="Title 1">
            <a:extLst>
              <a:ext uri="{FF2B5EF4-FFF2-40B4-BE49-F238E27FC236}">
                <a16:creationId xmlns:a16="http://schemas.microsoft.com/office/drawing/2014/main" id="{71F206B4-A708-4EEB-4FD1-92263A30891F}"/>
              </a:ext>
            </a:extLst>
          </p:cNvPr>
          <p:cNvSpPr txBox="1">
            <a:spLocks/>
          </p:cNvSpPr>
          <p:nvPr/>
        </p:nvSpPr>
        <p:spPr>
          <a:xfrm>
            <a:off x="163296" y="267516"/>
            <a:ext cx="11458810" cy="1143000"/>
          </a:xfrm>
          <a:prstGeom prst="rect">
            <a:avLst/>
          </a:prstGeom>
        </p:spPr>
        <p:txBody>
          <a:bodyPr vert="horz" lIns="121920" tIns="60960" rIns="121920" bIns="60960" rtlCol="0" anchor="ctr">
            <a:normAutofit fontScale="62500" lnSpcReduction="20000"/>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AU" sz="5867" dirty="0">
                <a:solidFill>
                  <a:srgbClr val="3C69FF"/>
                </a:solidFill>
                <a:latin typeface="Arial" panose="020B0604020202020204" pitchFamily="34" charset="0"/>
              </a:rPr>
              <a:t>What the Schemes said</a:t>
            </a:r>
          </a:p>
          <a:p>
            <a:pPr defTabSz="609585"/>
            <a:r>
              <a:rPr lang="en-AU" sz="4600" dirty="0">
                <a:solidFill>
                  <a:srgbClr val="3C69FF"/>
                </a:solidFill>
                <a:latin typeface="Arial" panose="020B0604020202020204" pitchFamily="34" charset="0"/>
              </a:rPr>
              <a:t>Insight 4: Assessment of need, consistency and ‘reasonableness’</a:t>
            </a:r>
          </a:p>
        </p:txBody>
      </p:sp>
      <p:sp>
        <p:nvSpPr>
          <p:cNvPr id="2" name="TextBox 1">
            <a:extLst>
              <a:ext uri="{FF2B5EF4-FFF2-40B4-BE49-F238E27FC236}">
                <a16:creationId xmlns:a16="http://schemas.microsoft.com/office/drawing/2014/main" id="{466CF30B-8323-536C-5833-E0E26164BE16}"/>
              </a:ext>
            </a:extLst>
          </p:cNvPr>
          <p:cNvSpPr txBox="1"/>
          <p:nvPr/>
        </p:nvSpPr>
        <p:spPr>
          <a:xfrm>
            <a:off x="4474345" y="6317252"/>
            <a:ext cx="3064099" cy="461665"/>
          </a:xfrm>
          <a:prstGeom prst="rect">
            <a:avLst/>
          </a:prstGeom>
          <a:solidFill>
            <a:schemeClr val="bg1"/>
          </a:solidFill>
        </p:spPr>
        <p:txBody>
          <a:bodyPr wrap="square" rtlCol="0">
            <a:spAutoFit/>
          </a:bodyPr>
          <a:lstStyle/>
          <a:p>
            <a:endParaRPr lang="en-AU" sz="2400" dirty="0"/>
          </a:p>
        </p:txBody>
      </p:sp>
      <p:grpSp>
        <p:nvGrpSpPr>
          <p:cNvPr id="4" name="Group 3">
            <a:extLst>
              <a:ext uri="{FF2B5EF4-FFF2-40B4-BE49-F238E27FC236}">
                <a16:creationId xmlns:a16="http://schemas.microsoft.com/office/drawing/2014/main" id="{6398EE10-5B75-71FE-F1F0-21BF8D8785CE}"/>
              </a:ext>
            </a:extLst>
          </p:cNvPr>
          <p:cNvGrpSpPr/>
          <p:nvPr/>
        </p:nvGrpSpPr>
        <p:grpSpPr>
          <a:xfrm>
            <a:off x="122799" y="2156603"/>
            <a:ext cx="8641639" cy="3290355"/>
            <a:chOff x="122799" y="1330719"/>
            <a:chExt cx="12005711" cy="4116240"/>
          </a:xfrm>
        </p:grpSpPr>
        <p:sp>
          <p:nvSpPr>
            <p:cNvPr id="25" name="TextBox 24">
              <a:extLst>
                <a:ext uri="{FF2B5EF4-FFF2-40B4-BE49-F238E27FC236}">
                  <a16:creationId xmlns:a16="http://schemas.microsoft.com/office/drawing/2014/main" id="{A77F9BBC-C9C5-C343-9B59-12EB79D527AB}"/>
                </a:ext>
              </a:extLst>
            </p:cNvPr>
            <p:cNvSpPr txBox="1"/>
            <p:nvPr/>
          </p:nvSpPr>
          <p:spPr>
            <a:xfrm>
              <a:off x="122799" y="4485091"/>
              <a:ext cx="2720598" cy="830997"/>
            </a:xfrm>
            <a:prstGeom prst="rect">
              <a:avLst/>
            </a:prstGeom>
            <a:noFill/>
          </p:spPr>
          <p:txBody>
            <a:bodyPr wrap="square" rtlCol="0">
              <a:spAutoFit/>
            </a:bodyPr>
            <a:lstStyle/>
            <a:p>
              <a:pPr algn="ctr" defTabSz="1219170">
                <a:defRPr/>
              </a:pPr>
              <a:r>
                <a:rPr lang="en-AU" sz="1600" b="1" dirty="0">
                  <a:solidFill>
                    <a:schemeClr val="tx1">
                      <a:lumMod val="50000"/>
                      <a:lumOff val="50000"/>
                    </a:schemeClr>
                  </a:solidFill>
                  <a:latin typeface="Arial" panose="020B0604020202020204" pitchFamily="34" charset="0"/>
                  <a:cs typeface="Arial" panose="020B0604020202020204" pitchFamily="34" charset="0"/>
                </a:rPr>
                <a:t>Care and Needs Scale (CANS) to assess need.</a:t>
              </a:r>
            </a:p>
            <a:p>
              <a:pPr algn="ctr" defTabSz="1219170">
                <a:defRPr/>
              </a:pPr>
              <a:endParaRPr lang="en-AU"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05ECA32-B5D0-1B1E-E720-268B104668D9}"/>
                </a:ext>
              </a:extLst>
            </p:cNvPr>
            <p:cNvSpPr txBox="1"/>
            <p:nvPr/>
          </p:nvSpPr>
          <p:spPr>
            <a:xfrm>
              <a:off x="2843397" y="4415907"/>
              <a:ext cx="2550808" cy="830997"/>
            </a:xfrm>
            <a:prstGeom prst="rect">
              <a:avLst/>
            </a:prstGeom>
            <a:noFill/>
          </p:spPr>
          <p:txBody>
            <a:bodyPr wrap="square" rtlCol="0">
              <a:spAutoFit/>
            </a:bodyPr>
            <a:lstStyle/>
            <a:p>
              <a:pPr algn="ctr" defTabSz="1219170">
                <a:defRPr/>
              </a:pPr>
              <a:r>
                <a:rPr lang="en-AU" sz="1600" b="1" dirty="0">
                  <a:solidFill>
                    <a:srgbClr val="FFC000"/>
                  </a:solidFill>
                  <a:latin typeface="Arial" panose="020B0604020202020204" pitchFamily="34" charset="0"/>
                  <a:cs typeface="Arial" panose="020B0604020202020204" pitchFamily="34" charset="0"/>
                </a:rPr>
                <a:t>Bespoke tools identify vulnerabilities that influence care.</a:t>
              </a:r>
              <a:endParaRPr lang="id-ID" sz="1600" b="1" dirty="0">
                <a:solidFill>
                  <a:srgbClr val="FFC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8AEC0B0-D53A-FC19-A67F-8BE5FCBC6965}"/>
                </a:ext>
              </a:extLst>
            </p:cNvPr>
            <p:cNvSpPr txBox="1"/>
            <p:nvPr/>
          </p:nvSpPr>
          <p:spPr>
            <a:xfrm>
              <a:off x="8909104" y="4369741"/>
              <a:ext cx="3219406" cy="1077218"/>
            </a:xfrm>
            <a:prstGeom prst="rect">
              <a:avLst/>
            </a:prstGeom>
            <a:noFill/>
          </p:spPr>
          <p:txBody>
            <a:bodyPr wrap="square" rtlCol="0">
              <a:spAutoFit/>
            </a:bodyPr>
            <a:lstStyle/>
            <a:p>
              <a:pPr defTabSz="1219170">
                <a:defRPr/>
              </a:pPr>
              <a:r>
                <a:rPr lang="en-US" sz="1600" b="1" dirty="0">
                  <a:solidFill>
                    <a:schemeClr val="accent5"/>
                  </a:solidFill>
                  <a:latin typeface="Arial" panose="020B0604020202020204" pitchFamily="34" charset="0"/>
                  <a:cs typeface="Arial" panose="020B0604020202020204" pitchFamily="34" charset="0"/>
                </a:rPr>
                <a:t>High court case guidance on ‘reasonableness’. Consideration to choice, not just cost of service.</a:t>
              </a:r>
              <a:endParaRPr lang="id-ID" sz="1600" b="1" dirty="0">
                <a:solidFill>
                  <a:schemeClr val="accent5"/>
                </a:solidFill>
                <a:latin typeface="Arial" panose="020B0604020202020204" pitchFamily="34" charset="0"/>
                <a:cs typeface="Arial" panose="020B0604020202020204" pitchFamily="34" charset="0"/>
              </a:endParaRPr>
            </a:p>
          </p:txBody>
        </p:sp>
        <p:sp>
          <p:nvSpPr>
            <p:cNvPr id="58" name="Freeform 5">
              <a:extLst>
                <a:ext uri="{FF2B5EF4-FFF2-40B4-BE49-F238E27FC236}">
                  <a16:creationId xmlns:a16="http://schemas.microsoft.com/office/drawing/2014/main" id="{559C5D36-DF1C-D2C4-5824-E87E781BDEA4}"/>
                </a:ext>
              </a:extLst>
            </p:cNvPr>
            <p:cNvSpPr>
              <a:spLocks/>
            </p:cNvSpPr>
            <p:nvPr/>
          </p:nvSpPr>
          <p:spPr bwMode="auto">
            <a:xfrm rot="5400000">
              <a:off x="9079654" y="1707573"/>
              <a:ext cx="1910163" cy="2251263"/>
            </a:xfrm>
            <a:custGeom>
              <a:avLst/>
              <a:gdLst>
                <a:gd name="T0" fmla="*/ 374 w 402"/>
                <a:gd name="T1" fmla="*/ 0 h 475"/>
                <a:gd name="T2" fmla="*/ 374 w 402"/>
                <a:gd name="T3" fmla="*/ 120 h 475"/>
                <a:gd name="T4" fmla="*/ 269 w 402"/>
                <a:gd name="T5" fmla="*/ 120 h 475"/>
                <a:gd name="T6" fmla="*/ 269 w 402"/>
                <a:gd name="T7" fmla="*/ 225 h 475"/>
                <a:gd name="T8" fmla="*/ 374 w 402"/>
                <a:gd name="T9" fmla="*/ 225 h 475"/>
                <a:gd name="T10" fmla="*/ 374 w 402"/>
                <a:gd name="T11" fmla="*/ 346 h 475"/>
                <a:gd name="T12" fmla="*/ 254 w 402"/>
                <a:gd name="T13" fmla="*/ 346 h 475"/>
                <a:gd name="T14" fmla="*/ 254 w 402"/>
                <a:gd name="T15" fmla="*/ 451 h 475"/>
                <a:gd name="T16" fmla="*/ 149 w 402"/>
                <a:gd name="T17" fmla="*/ 451 h 475"/>
                <a:gd name="T18" fmla="*/ 149 w 402"/>
                <a:gd name="T19" fmla="*/ 346 h 475"/>
                <a:gd name="T20" fmla="*/ 29 w 402"/>
                <a:gd name="T21" fmla="*/ 346 h 475"/>
                <a:gd name="T22" fmla="*/ 29 w 402"/>
                <a:gd name="T23" fmla="*/ 225 h 475"/>
                <a:gd name="T24" fmla="*/ 134 w 402"/>
                <a:gd name="T25" fmla="*/ 225 h 475"/>
                <a:gd name="T26" fmla="*/ 134 w 402"/>
                <a:gd name="T27" fmla="*/ 120 h 475"/>
                <a:gd name="T28" fmla="*/ 29 w 402"/>
                <a:gd name="T29" fmla="*/ 120 h 475"/>
                <a:gd name="T30" fmla="*/ 29 w 402"/>
                <a:gd name="T31" fmla="*/ 0 h 475"/>
                <a:gd name="T32" fmla="*/ 374 w 402"/>
                <a:gd name="T33"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475">
                  <a:moveTo>
                    <a:pt x="374" y="0"/>
                  </a:moveTo>
                  <a:cubicBezTo>
                    <a:pt x="374" y="0"/>
                    <a:pt x="402" y="92"/>
                    <a:pt x="374" y="120"/>
                  </a:cubicBezTo>
                  <a:cubicBezTo>
                    <a:pt x="349" y="145"/>
                    <a:pt x="294" y="96"/>
                    <a:pt x="269" y="120"/>
                  </a:cubicBezTo>
                  <a:cubicBezTo>
                    <a:pt x="244" y="145"/>
                    <a:pt x="244" y="201"/>
                    <a:pt x="269" y="225"/>
                  </a:cubicBezTo>
                  <a:cubicBezTo>
                    <a:pt x="294" y="250"/>
                    <a:pt x="349" y="201"/>
                    <a:pt x="374" y="225"/>
                  </a:cubicBezTo>
                  <a:cubicBezTo>
                    <a:pt x="402" y="254"/>
                    <a:pt x="374" y="346"/>
                    <a:pt x="374" y="346"/>
                  </a:cubicBezTo>
                  <a:cubicBezTo>
                    <a:pt x="374" y="346"/>
                    <a:pt x="282" y="317"/>
                    <a:pt x="254" y="346"/>
                  </a:cubicBezTo>
                  <a:cubicBezTo>
                    <a:pt x="229" y="370"/>
                    <a:pt x="279" y="426"/>
                    <a:pt x="254" y="451"/>
                  </a:cubicBezTo>
                  <a:cubicBezTo>
                    <a:pt x="229" y="475"/>
                    <a:pt x="174" y="475"/>
                    <a:pt x="149" y="451"/>
                  </a:cubicBezTo>
                  <a:cubicBezTo>
                    <a:pt x="124" y="426"/>
                    <a:pt x="174" y="370"/>
                    <a:pt x="149" y="346"/>
                  </a:cubicBezTo>
                  <a:cubicBezTo>
                    <a:pt x="120" y="317"/>
                    <a:pt x="29" y="346"/>
                    <a:pt x="29" y="346"/>
                  </a:cubicBezTo>
                  <a:cubicBezTo>
                    <a:pt x="29" y="346"/>
                    <a:pt x="0" y="254"/>
                    <a:pt x="29" y="225"/>
                  </a:cubicBezTo>
                  <a:cubicBezTo>
                    <a:pt x="53" y="201"/>
                    <a:pt x="109" y="250"/>
                    <a:pt x="134" y="225"/>
                  </a:cubicBezTo>
                  <a:cubicBezTo>
                    <a:pt x="158" y="201"/>
                    <a:pt x="158" y="145"/>
                    <a:pt x="134" y="120"/>
                  </a:cubicBezTo>
                  <a:cubicBezTo>
                    <a:pt x="109" y="96"/>
                    <a:pt x="53" y="145"/>
                    <a:pt x="29" y="120"/>
                  </a:cubicBezTo>
                  <a:cubicBezTo>
                    <a:pt x="0" y="92"/>
                    <a:pt x="29" y="0"/>
                    <a:pt x="29" y="0"/>
                  </a:cubicBezTo>
                  <a:cubicBezTo>
                    <a:pt x="144" y="0"/>
                    <a:pt x="259" y="0"/>
                    <a:pt x="374" y="0"/>
                  </a:cubicBezTo>
                  <a:close/>
                </a:path>
              </a:pathLst>
            </a:custGeom>
            <a:solidFill>
              <a:schemeClr val="accent5"/>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59" name="Freeform 8">
              <a:extLst>
                <a:ext uri="{FF2B5EF4-FFF2-40B4-BE49-F238E27FC236}">
                  <a16:creationId xmlns:a16="http://schemas.microsoft.com/office/drawing/2014/main" id="{A0AF8EE8-FF67-A02E-B820-AFC0F631C2E9}"/>
                </a:ext>
              </a:extLst>
            </p:cNvPr>
            <p:cNvSpPr>
              <a:spLocks/>
            </p:cNvSpPr>
            <p:nvPr/>
          </p:nvSpPr>
          <p:spPr bwMode="auto">
            <a:xfrm rot="5400000">
              <a:off x="5764381" y="1881028"/>
              <a:ext cx="2876616" cy="1775997"/>
            </a:xfrm>
            <a:custGeom>
              <a:avLst/>
              <a:gdLst>
                <a:gd name="T0" fmla="*/ 580 w 605"/>
                <a:gd name="T1" fmla="*/ 121 h 375"/>
                <a:gd name="T2" fmla="*/ 475 w 605"/>
                <a:gd name="T3" fmla="*/ 121 h 375"/>
                <a:gd name="T4" fmla="*/ 472 w 605"/>
                <a:gd name="T5" fmla="*/ 12 h 375"/>
                <a:gd name="T6" fmla="*/ 471 w 605"/>
                <a:gd name="T7" fmla="*/ 12 h 375"/>
                <a:gd name="T8" fmla="*/ 399 w 605"/>
                <a:gd name="T9" fmla="*/ 0 h 375"/>
                <a:gd name="T10" fmla="*/ 363 w 605"/>
                <a:gd name="T11" fmla="*/ 9 h 375"/>
                <a:gd name="T12" fmla="*/ 366 w 605"/>
                <a:gd name="T13" fmla="*/ 50 h 375"/>
                <a:gd name="T14" fmla="*/ 363 w 605"/>
                <a:gd name="T15" fmla="*/ 115 h 375"/>
                <a:gd name="T16" fmla="*/ 302 w 605"/>
                <a:gd name="T17" fmla="*/ 137 h 375"/>
                <a:gd name="T18" fmla="*/ 241 w 605"/>
                <a:gd name="T19" fmla="*/ 115 h 375"/>
                <a:gd name="T20" fmla="*/ 239 w 605"/>
                <a:gd name="T21" fmla="*/ 50 h 375"/>
                <a:gd name="T22" fmla="*/ 241 w 605"/>
                <a:gd name="T23" fmla="*/ 9 h 375"/>
                <a:gd name="T24" fmla="*/ 206 w 605"/>
                <a:gd name="T25" fmla="*/ 0 h 375"/>
                <a:gd name="T26" fmla="*/ 133 w 605"/>
                <a:gd name="T27" fmla="*/ 12 h 375"/>
                <a:gd name="T28" fmla="*/ 133 w 605"/>
                <a:gd name="T29" fmla="*/ 12 h 375"/>
                <a:gd name="T30" fmla="*/ 130 w 605"/>
                <a:gd name="T31" fmla="*/ 121 h 375"/>
                <a:gd name="T32" fmla="*/ 25 w 605"/>
                <a:gd name="T33" fmla="*/ 121 h 375"/>
                <a:gd name="T34" fmla="*/ 25 w 605"/>
                <a:gd name="T35" fmla="*/ 226 h 375"/>
                <a:gd name="T36" fmla="*/ 130 w 605"/>
                <a:gd name="T37" fmla="*/ 226 h 375"/>
                <a:gd name="T38" fmla="*/ 130 w 605"/>
                <a:gd name="T39" fmla="*/ 347 h 375"/>
                <a:gd name="T40" fmla="*/ 250 w 605"/>
                <a:gd name="T41" fmla="*/ 347 h 375"/>
                <a:gd name="T42" fmla="*/ 250 w 605"/>
                <a:gd name="T43" fmla="*/ 241 h 375"/>
                <a:gd name="T44" fmla="*/ 355 w 605"/>
                <a:gd name="T45" fmla="*/ 241 h 375"/>
                <a:gd name="T46" fmla="*/ 355 w 605"/>
                <a:gd name="T47" fmla="*/ 347 h 375"/>
                <a:gd name="T48" fmla="*/ 475 w 605"/>
                <a:gd name="T49" fmla="*/ 347 h 375"/>
                <a:gd name="T50" fmla="*/ 475 w 605"/>
                <a:gd name="T51" fmla="*/ 226 h 375"/>
                <a:gd name="T52" fmla="*/ 580 w 605"/>
                <a:gd name="T53" fmla="*/ 226 h 375"/>
                <a:gd name="T54" fmla="*/ 580 w 605"/>
                <a:gd name="T55" fmla="*/ 12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5" h="375">
                  <a:moveTo>
                    <a:pt x="580" y="121"/>
                  </a:moveTo>
                  <a:cubicBezTo>
                    <a:pt x="555" y="97"/>
                    <a:pt x="500" y="146"/>
                    <a:pt x="475" y="121"/>
                  </a:cubicBezTo>
                  <a:cubicBezTo>
                    <a:pt x="453" y="99"/>
                    <a:pt x="465" y="38"/>
                    <a:pt x="472" y="12"/>
                  </a:cubicBezTo>
                  <a:cubicBezTo>
                    <a:pt x="471" y="12"/>
                    <a:pt x="471" y="12"/>
                    <a:pt x="471" y="12"/>
                  </a:cubicBezTo>
                  <a:cubicBezTo>
                    <a:pt x="471" y="12"/>
                    <a:pt x="432" y="0"/>
                    <a:pt x="399" y="0"/>
                  </a:cubicBezTo>
                  <a:cubicBezTo>
                    <a:pt x="381" y="0"/>
                    <a:pt x="369" y="3"/>
                    <a:pt x="363" y="9"/>
                  </a:cubicBezTo>
                  <a:cubicBezTo>
                    <a:pt x="356" y="16"/>
                    <a:pt x="360" y="30"/>
                    <a:pt x="366" y="50"/>
                  </a:cubicBezTo>
                  <a:cubicBezTo>
                    <a:pt x="373" y="72"/>
                    <a:pt x="380" y="97"/>
                    <a:pt x="363" y="115"/>
                  </a:cubicBezTo>
                  <a:cubicBezTo>
                    <a:pt x="349" y="129"/>
                    <a:pt x="327" y="137"/>
                    <a:pt x="302" y="137"/>
                  </a:cubicBezTo>
                  <a:cubicBezTo>
                    <a:pt x="278" y="137"/>
                    <a:pt x="255" y="129"/>
                    <a:pt x="241" y="115"/>
                  </a:cubicBezTo>
                  <a:cubicBezTo>
                    <a:pt x="224" y="97"/>
                    <a:pt x="232" y="72"/>
                    <a:pt x="239" y="50"/>
                  </a:cubicBezTo>
                  <a:cubicBezTo>
                    <a:pt x="245" y="30"/>
                    <a:pt x="248" y="16"/>
                    <a:pt x="241" y="9"/>
                  </a:cubicBezTo>
                  <a:cubicBezTo>
                    <a:pt x="235" y="3"/>
                    <a:pt x="223" y="0"/>
                    <a:pt x="206" y="0"/>
                  </a:cubicBezTo>
                  <a:cubicBezTo>
                    <a:pt x="173" y="0"/>
                    <a:pt x="133" y="12"/>
                    <a:pt x="133" y="12"/>
                  </a:cubicBezTo>
                  <a:cubicBezTo>
                    <a:pt x="133" y="12"/>
                    <a:pt x="133" y="12"/>
                    <a:pt x="133" y="12"/>
                  </a:cubicBezTo>
                  <a:cubicBezTo>
                    <a:pt x="139" y="38"/>
                    <a:pt x="152" y="99"/>
                    <a:pt x="130" y="121"/>
                  </a:cubicBezTo>
                  <a:cubicBezTo>
                    <a:pt x="105" y="146"/>
                    <a:pt x="49" y="97"/>
                    <a:pt x="25" y="121"/>
                  </a:cubicBezTo>
                  <a:cubicBezTo>
                    <a:pt x="0" y="146"/>
                    <a:pt x="0" y="202"/>
                    <a:pt x="25" y="226"/>
                  </a:cubicBezTo>
                  <a:cubicBezTo>
                    <a:pt x="49" y="251"/>
                    <a:pt x="105" y="202"/>
                    <a:pt x="130" y="226"/>
                  </a:cubicBezTo>
                  <a:cubicBezTo>
                    <a:pt x="158" y="255"/>
                    <a:pt x="130" y="347"/>
                    <a:pt x="130" y="347"/>
                  </a:cubicBezTo>
                  <a:cubicBezTo>
                    <a:pt x="130" y="347"/>
                    <a:pt x="221" y="375"/>
                    <a:pt x="250" y="347"/>
                  </a:cubicBezTo>
                  <a:cubicBezTo>
                    <a:pt x="275" y="322"/>
                    <a:pt x="225" y="266"/>
                    <a:pt x="250" y="241"/>
                  </a:cubicBezTo>
                  <a:cubicBezTo>
                    <a:pt x="275" y="217"/>
                    <a:pt x="330" y="217"/>
                    <a:pt x="355" y="241"/>
                  </a:cubicBezTo>
                  <a:cubicBezTo>
                    <a:pt x="380" y="266"/>
                    <a:pt x="330" y="322"/>
                    <a:pt x="355" y="347"/>
                  </a:cubicBezTo>
                  <a:cubicBezTo>
                    <a:pt x="383" y="375"/>
                    <a:pt x="475" y="347"/>
                    <a:pt x="475" y="347"/>
                  </a:cubicBezTo>
                  <a:cubicBezTo>
                    <a:pt x="475" y="347"/>
                    <a:pt x="447" y="255"/>
                    <a:pt x="475" y="226"/>
                  </a:cubicBezTo>
                  <a:cubicBezTo>
                    <a:pt x="500" y="202"/>
                    <a:pt x="555" y="251"/>
                    <a:pt x="580" y="226"/>
                  </a:cubicBezTo>
                  <a:cubicBezTo>
                    <a:pt x="605" y="202"/>
                    <a:pt x="605" y="146"/>
                    <a:pt x="580" y="121"/>
                  </a:cubicBezTo>
                  <a:close/>
                </a:path>
              </a:pathLst>
            </a:custGeom>
            <a:solidFill>
              <a:srgbClr val="008690"/>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60" name="Freeform 9">
              <a:extLst>
                <a:ext uri="{FF2B5EF4-FFF2-40B4-BE49-F238E27FC236}">
                  <a16:creationId xmlns:a16="http://schemas.microsoft.com/office/drawing/2014/main" id="{3A5D668D-B664-73A8-50F3-A5D7A393722D}"/>
                </a:ext>
              </a:extLst>
            </p:cNvPr>
            <p:cNvSpPr>
              <a:spLocks/>
            </p:cNvSpPr>
            <p:nvPr/>
          </p:nvSpPr>
          <p:spPr bwMode="auto">
            <a:xfrm rot="5400000">
              <a:off x="3163719" y="1518249"/>
              <a:ext cx="1910163" cy="2781105"/>
            </a:xfrm>
            <a:custGeom>
              <a:avLst/>
              <a:gdLst>
                <a:gd name="T0" fmla="*/ 374 w 402"/>
                <a:gd name="T1" fmla="*/ 232 h 587"/>
                <a:gd name="T2" fmla="*/ 377 w 402"/>
                <a:gd name="T3" fmla="*/ 123 h 587"/>
                <a:gd name="T4" fmla="*/ 298 w 402"/>
                <a:gd name="T5" fmla="*/ 136 h 587"/>
                <a:gd name="T6" fmla="*/ 246 w 402"/>
                <a:gd name="T7" fmla="*/ 120 h 587"/>
                <a:gd name="T8" fmla="*/ 243 w 402"/>
                <a:gd name="T9" fmla="*/ 56 h 587"/>
                <a:gd name="T10" fmla="*/ 246 w 402"/>
                <a:gd name="T11" fmla="*/ 15 h 587"/>
                <a:gd name="T12" fmla="*/ 201 w 402"/>
                <a:gd name="T13" fmla="*/ 0 h 587"/>
                <a:gd name="T14" fmla="*/ 157 w 402"/>
                <a:gd name="T15" fmla="*/ 15 h 587"/>
                <a:gd name="T16" fmla="*/ 160 w 402"/>
                <a:gd name="T17" fmla="*/ 55 h 587"/>
                <a:gd name="T18" fmla="*/ 157 w 402"/>
                <a:gd name="T19" fmla="*/ 120 h 587"/>
                <a:gd name="T20" fmla="*/ 105 w 402"/>
                <a:gd name="T21" fmla="*/ 136 h 587"/>
                <a:gd name="T22" fmla="*/ 26 w 402"/>
                <a:gd name="T23" fmla="*/ 123 h 587"/>
                <a:gd name="T24" fmla="*/ 29 w 402"/>
                <a:gd name="T25" fmla="*/ 232 h 587"/>
                <a:gd name="T26" fmla="*/ 134 w 402"/>
                <a:gd name="T27" fmla="*/ 232 h 587"/>
                <a:gd name="T28" fmla="*/ 134 w 402"/>
                <a:gd name="T29" fmla="*/ 337 h 587"/>
                <a:gd name="T30" fmla="*/ 29 w 402"/>
                <a:gd name="T31" fmla="*/ 337 h 587"/>
                <a:gd name="T32" fmla="*/ 29 w 402"/>
                <a:gd name="T33" fmla="*/ 457 h 587"/>
                <a:gd name="T34" fmla="*/ 149 w 402"/>
                <a:gd name="T35" fmla="*/ 457 h 587"/>
                <a:gd name="T36" fmla="*/ 149 w 402"/>
                <a:gd name="T37" fmla="*/ 562 h 587"/>
                <a:gd name="T38" fmla="*/ 254 w 402"/>
                <a:gd name="T39" fmla="*/ 562 h 587"/>
                <a:gd name="T40" fmla="*/ 254 w 402"/>
                <a:gd name="T41" fmla="*/ 457 h 587"/>
                <a:gd name="T42" fmla="*/ 374 w 402"/>
                <a:gd name="T43" fmla="*/ 457 h 587"/>
                <a:gd name="T44" fmla="*/ 374 w 402"/>
                <a:gd name="T45" fmla="*/ 337 h 587"/>
                <a:gd name="T46" fmla="*/ 269 w 402"/>
                <a:gd name="T47" fmla="*/ 337 h 587"/>
                <a:gd name="T48" fmla="*/ 269 w 402"/>
                <a:gd name="T49" fmla="*/ 232 h 587"/>
                <a:gd name="T50" fmla="*/ 374 w 402"/>
                <a:gd name="T51" fmla="*/ 23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2" h="587">
                  <a:moveTo>
                    <a:pt x="374" y="232"/>
                  </a:moveTo>
                  <a:cubicBezTo>
                    <a:pt x="396" y="209"/>
                    <a:pt x="384" y="148"/>
                    <a:pt x="377" y="123"/>
                  </a:cubicBezTo>
                  <a:cubicBezTo>
                    <a:pt x="373" y="124"/>
                    <a:pt x="333" y="136"/>
                    <a:pt x="298" y="136"/>
                  </a:cubicBezTo>
                  <a:cubicBezTo>
                    <a:pt x="274" y="136"/>
                    <a:pt x="256" y="130"/>
                    <a:pt x="246" y="120"/>
                  </a:cubicBezTo>
                  <a:cubicBezTo>
                    <a:pt x="228" y="102"/>
                    <a:pt x="236" y="77"/>
                    <a:pt x="243" y="56"/>
                  </a:cubicBezTo>
                  <a:cubicBezTo>
                    <a:pt x="249" y="35"/>
                    <a:pt x="252" y="22"/>
                    <a:pt x="246" y="15"/>
                  </a:cubicBezTo>
                  <a:cubicBezTo>
                    <a:pt x="236" y="5"/>
                    <a:pt x="220" y="0"/>
                    <a:pt x="201" y="0"/>
                  </a:cubicBezTo>
                  <a:cubicBezTo>
                    <a:pt x="183" y="0"/>
                    <a:pt x="166" y="5"/>
                    <a:pt x="157" y="15"/>
                  </a:cubicBezTo>
                  <a:cubicBezTo>
                    <a:pt x="150" y="22"/>
                    <a:pt x="154" y="35"/>
                    <a:pt x="160" y="55"/>
                  </a:cubicBezTo>
                  <a:cubicBezTo>
                    <a:pt x="167" y="77"/>
                    <a:pt x="174" y="102"/>
                    <a:pt x="157" y="120"/>
                  </a:cubicBezTo>
                  <a:cubicBezTo>
                    <a:pt x="146" y="130"/>
                    <a:pt x="129" y="136"/>
                    <a:pt x="105" y="136"/>
                  </a:cubicBezTo>
                  <a:cubicBezTo>
                    <a:pt x="69" y="136"/>
                    <a:pt x="30" y="124"/>
                    <a:pt x="26" y="123"/>
                  </a:cubicBezTo>
                  <a:cubicBezTo>
                    <a:pt x="19" y="148"/>
                    <a:pt x="6" y="209"/>
                    <a:pt x="29" y="232"/>
                  </a:cubicBezTo>
                  <a:cubicBezTo>
                    <a:pt x="53" y="256"/>
                    <a:pt x="109" y="207"/>
                    <a:pt x="134" y="232"/>
                  </a:cubicBezTo>
                  <a:cubicBezTo>
                    <a:pt x="158" y="256"/>
                    <a:pt x="158" y="312"/>
                    <a:pt x="134" y="337"/>
                  </a:cubicBezTo>
                  <a:cubicBezTo>
                    <a:pt x="109" y="361"/>
                    <a:pt x="53" y="312"/>
                    <a:pt x="29" y="337"/>
                  </a:cubicBezTo>
                  <a:cubicBezTo>
                    <a:pt x="0" y="365"/>
                    <a:pt x="29" y="457"/>
                    <a:pt x="29" y="457"/>
                  </a:cubicBezTo>
                  <a:cubicBezTo>
                    <a:pt x="29" y="457"/>
                    <a:pt x="120" y="428"/>
                    <a:pt x="149" y="457"/>
                  </a:cubicBezTo>
                  <a:cubicBezTo>
                    <a:pt x="174" y="482"/>
                    <a:pt x="124" y="537"/>
                    <a:pt x="149" y="562"/>
                  </a:cubicBezTo>
                  <a:cubicBezTo>
                    <a:pt x="174" y="587"/>
                    <a:pt x="229" y="587"/>
                    <a:pt x="254" y="562"/>
                  </a:cubicBezTo>
                  <a:cubicBezTo>
                    <a:pt x="279" y="537"/>
                    <a:pt x="229" y="482"/>
                    <a:pt x="254" y="457"/>
                  </a:cubicBezTo>
                  <a:cubicBezTo>
                    <a:pt x="282" y="428"/>
                    <a:pt x="374" y="457"/>
                    <a:pt x="374" y="457"/>
                  </a:cubicBezTo>
                  <a:cubicBezTo>
                    <a:pt x="374" y="457"/>
                    <a:pt x="402" y="365"/>
                    <a:pt x="374" y="337"/>
                  </a:cubicBezTo>
                  <a:cubicBezTo>
                    <a:pt x="349" y="312"/>
                    <a:pt x="294" y="361"/>
                    <a:pt x="269" y="337"/>
                  </a:cubicBezTo>
                  <a:cubicBezTo>
                    <a:pt x="244" y="312"/>
                    <a:pt x="244" y="256"/>
                    <a:pt x="269" y="232"/>
                  </a:cubicBezTo>
                  <a:cubicBezTo>
                    <a:pt x="294" y="207"/>
                    <a:pt x="349" y="256"/>
                    <a:pt x="374" y="232"/>
                  </a:cubicBezTo>
                  <a:close/>
                </a:path>
              </a:pathLst>
            </a:custGeom>
            <a:solidFill>
              <a:srgbClr val="EEAF00"/>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61" name="Freeform 10">
              <a:extLst>
                <a:ext uri="{FF2B5EF4-FFF2-40B4-BE49-F238E27FC236}">
                  <a16:creationId xmlns:a16="http://schemas.microsoft.com/office/drawing/2014/main" id="{27633260-8838-ECE2-F779-C40ECC433F12}"/>
                </a:ext>
              </a:extLst>
            </p:cNvPr>
            <p:cNvSpPr>
              <a:spLocks/>
            </p:cNvSpPr>
            <p:nvPr/>
          </p:nvSpPr>
          <p:spPr bwMode="auto">
            <a:xfrm rot="5400000">
              <a:off x="-35185" y="2042858"/>
              <a:ext cx="2876613" cy="1639556"/>
            </a:xfrm>
            <a:custGeom>
              <a:avLst/>
              <a:gdLst>
                <a:gd name="T0" fmla="*/ 580 w 605"/>
                <a:gd name="T1" fmla="*/ 121 h 346"/>
                <a:gd name="T2" fmla="*/ 475 w 605"/>
                <a:gd name="T3" fmla="*/ 121 h 346"/>
                <a:gd name="T4" fmla="*/ 472 w 605"/>
                <a:gd name="T5" fmla="*/ 12 h 346"/>
                <a:gd name="T6" fmla="*/ 471 w 605"/>
                <a:gd name="T7" fmla="*/ 12 h 346"/>
                <a:gd name="T8" fmla="*/ 399 w 605"/>
                <a:gd name="T9" fmla="*/ 0 h 346"/>
                <a:gd name="T10" fmla="*/ 363 w 605"/>
                <a:gd name="T11" fmla="*/ 9 h 346"/>
                <a:gd name="T12" fmla="*/ 366 w 605"/>
                <a:gd name="T13" fmla="*/ 50 h 346"/>
                <a:gd name="T14" fmla="*/ 363 w 605"/>
                <a:gd name="T15" fmla="*/ 114 h 346"/>
                <a:gd name="T16" fmla="*/ 302 w 605"/>
                <a:gd name="T17" fmla="*/ 136 h 346"/>
                <a:gd name="T18" fmla="*/ 241 w 605"/>
                <a:gd name="T19" fmla="*/ 114 h 346"/>
                <a:gd name="T20" fmla="*/ 239 w 605"/>
                <a:gd name="T21" fmla="*/ 50 h 346"/>
                <a:gd name="T22" fmla="*/ 241 w 605"/>
                <a:gd name="T23" fmla="*/ 9 h 346"/>
                <a:gd name="T24" fmla="*/ 206 w 605"/>
                <a:gd name="T25" fmla="*/ 0 h 346"/>
                <a:gd name="T26" fmla="*/ 133 w 605"/>
                <a:gd name="T27" fmla="*/ 12 h 346"/>
                <a:gd name="T28" fmla="*/ 133 w 605"/>
                <a:gd name="T29" fmla="*/ 12 h 346"/>
                <a:gd name="T30" fmla="*/ 130 w 605"/>
                <a:gd name="T31" fmla="*/ 121 h 346"/>
                <a:gd name="T32" fmla="*/ 25 w 605"/>
                <a:gd name="T33" fmla="*/ 121 h 346"/>
                <a:gd name="T34" fmla="*/ 25 w 605"/>
                <a:gd name="T35" fmla="*/ 226 h 346"/>
                <a:gd name="T36" fmla="*/ 130 w 605"/>
                <a:gd name="T37" fmla="*/ 226 h 346"/>
                <a:gd name="T38" fmla="*/ 130 w 605"/>
                <a:gd name="T39" fmla="*/ 346 h 346"/>
                <a:gd name="T40" fmla="*/ 475 w 605"/>
                <a:gd name="T41" fmla="*/ 346 h 346"/>
                <a:gd name="T42" fmla="*/ 475 w 605"/>
                <a:gd name="T43" fmla="*/ 226 h 346"/>
                <a:gd name="T44" fmla="*/ 580 w 605"/>
                <a:gd name="T45" fmla="*/ 226 h 346"/>
                <a:gd name="T46" fmla="*/ 580 w 605"/>
                <a:gd name="T47" fmla="*/ 1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5" h="346">
                  <a:moveTo>
                    <a:pt x="580" y="121"/>
                  </a:moveTo>
                  <a:cubicBezTo>
                    <a:pt x="555" y="96"/>
                    <a:pt x="500" y="146"/>
                    <a:pt x="475" y="121"/>
                  </a:cubicBezTo>
                  <a:cubicBezTo>
                    <a:pt x="453" y="99"/>
                    <a:pt x="465" y="38"/>
                    <a:pt x="472" y="12"/>
                  </a:cubicBezTo>
                  <a:cubicBezTo>
                    <a:pt x="471" y="12"/>
                    <a:pt x="471" y="12"/>
                    <a:pt x="471" y="12"/>
                  </a:cubicBezTo>
                  <a:cubicBezTo>
                    <a:pt x="471" y="12"/>
                    <a:pt x="432" y="0"/>
                    <a:pt x="399" y="0"/>
                  </a:cubicBezTo>
                  <a:cubicBezTo>
                    <a:pt x="381" y="0"/>
                    <a:pt x="369" y="3"/>
                    <a:pt x="363" y="9"/>
                  </a:cubicBezTo>
                  <a:cubicBezTo>
                    <a:pt x="356" y="16"/>
                    <a:pt x="360" y="30"/>
                    <a:pt x="366" y="50"/>
                  </a:cubicBezTo>
                  <a:cubicBezTo>
                    <a:pt x="373" y="72"/>
                    <a:pt x="380" y="97"/>
                    <a:pt x="363" y="114"/>
                  </a:cubicBezTo>
                  <a:cubicBezTo>
                    <a:pt x="349" y="128"/>
                    <a:pt x="327" y="136"/>
                    <a:pt x="302" y="136"/>
                  </a:cubicBezTo>
                  <a:cubicBezTo>
                    <a:pt x="278" y="136"/>
                    <a:pt x="255" y="128"/>
                    <a:pt x="241" y="114"/>
                  </a:cubicBezTo>
                  <a:cubicBezTo>
                    <a:pt x="224" y="97"/>
                    <a:pt x="232" y="72"/>
                    <a:pt x="239" y="50"/>
                  </a:cubicBezTo>
                  <a:cubicBezTo>
                    <a:pt x="245" y="30"/>
                    <a:pt x="248" y="16"/>
                    <a:pt x="241" y="9"/>
                  </a:cubicBezTo>
                  <a:cubicBezTo>
                    <a:pt x="235" y="3"/>
                    <a:pt x="223" y="0"/>
                    <a:pt x="206" y="0"/>
                  </a:cubicBezTo>
                  <a:cubicBezTo>
                    <a:pt x="173" y="0"/>
                    <a:pt x="133" y="12"/>
                    <a:pt x="133" y="12"/>
                  </a:cubicBezTo>
                  <a:cubicBezTo>
                    <a:pt x="133" y="12"/>
                    <a:pt x="133" y="12"/>
                    <a:pt x="133" y="12"/>
                  </a:cubicBezTo>
                  <a:cubicBezTo>
                    <a:pt x="139" y="38"/>
                    <a:pt x="152" y="99"/>
                    <a:pt x="130" y="121"/>
                  </a:cubicBezTo>
                  <a:cubicBezTo>
                    <a:pt x="105" y="146"/>
                    <a:pt x="49" y="96"/>
                    <a:pt x="25" y="121"/>
                  </a:cubicBezTo>
                  <a:cubicBezTo>
                    <a:pt x="0" y="146"/>
                    <a:pt x="0" y="201"/>
                    <a:pt x="25" y="226"/>
                  </a:cubicBezTo>
                  <a:cubicBezTo>
                    <a:pt x="49" y="251"/>
                    <a:pt x="105" y="201"/>
                    <a:pt x="130" y="226"/>
                  </a:cubicBezTo>
                  <a:cubicBezTo>
                    <a:pt x="158" y="254"/>
                    <a:pt x="130" y="346"/>
                    <a:pt x="130" y="346"/>
                  </a:cubicBezTo>
                  <a:cubicBezTo>
                    <a:pt x="245" y="346"/>
                    <a:pt x="360" y="346"/>
                    <a:pt x="475" y="346"/>
                  </a:cubicBezTo>
                  <a:cubicBezTo>
                    <a:pt x="475" y="346"/>
                    <a:pt x="447" y="254"/>
                    <a:pt x="475" y="226"/>
                  </a:cubicBezTo>
                  <a:cubicBezTo>
                    <a:pt x="500" y="201"/>
                    <a:pt x="555" y="251"/>
                    <a:pt x="580" y="226"/>
                  </a:cubicBezTo>
                  <a:cubicBezTo>
                    <a:pt x="605" y="201"/>
                    <a:pt x="605" y="146"/>
                    <a:pt x="580" y="121"/>
                  </a:cubicBezTo>
                  <a:close/>
                </a:path>
              </a:pathLst>
            </a:custGeom>
            <a:solidFill>
              <a:srgbClr val="4D4F53"/>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3" name="TextBox 2">
              <a:extLst>
                <a:ext uri="{FF2B5EF4-FFF2-40B4-BE49-F238E27FC236}">
                  <a16:creationId xmlns:a16="http://schemas.microsoft.com/office/drawing/2014/main" id="{10B57284-3E21-DDCB-7836-9DA1619A6536}"/>
                </a:ext>
              </a:extLst>
            </p:cNvPr>
            <p:cNvSpPr txBox="1"/>
            <p:nvPr/>
          </p:nvSpPr>
          <p:spPr>
            <a:xfrm>
              <a:off x="5509353" y="4369741"/>
              <a:ext cx="3463241" cy="338554"/>
            </a:xfrm>
            <a:prstGeom prst="rect">
              <a:avLst/>
            </a:prstGeom>
            <a:noFill/>
          </p:spPr>
          <p:txBody>
            <a:bodyPr wrap="square" rtlCol="0">
              <a:spAutoFit/>
            </a:bodyPr>
            <a:lstStyle/>
            <a:p>
              <a:pPr defTabSz="1219170">
                <a:defRPr/>
              </a:pPr>
              <a:r>
                <a:rPr lang="en-US" sz="1600" b="1" dirty="0">
                  <a:solidFill>
                    <a:schemeClr val="accent5">
                      <a:lumMod val="50000"/>
                    </a:schemeClr>
                  </a:solidFill>
                  <a:latin typeface="Arial" panose="020B0604020202020204" pitchFamily="34" charset="0"/>
                  <a:cs typeface="Arial" panose="020B0604020202020204" pitchFamily="34" charset="0"/>
                </a:rPr>
                <a:t>Consistent decision-making tools</a:t>
              </a:r>
              <a:endParaRPr lang="id-ID" sz="1600" b="1" dirty="0">
                <a:solidFill>
                  <a:schemeClr val="accent5">
                    <a:lumMod val="50000"/>
                  </a:schemeClr>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375F6517-1AE4-B267-5F48-43CD6398196A}"/>
              </a:ext>
            </a:extLst>
          </p:cNvPr>
          <p:cNvGrpSpPr/>
          <p:nvPr/>
        </p:nvGrpSpPr>
        <p:grpSpPr>
          <a:xfrm>
            <a:off x="8656665" y="2156603"/>
            <a:ext cx="2446528" cy="2299450"/>
            <a:chOff x="8524742" y="908698"/>
            <a:chExt cx="2578451" cy="2734955"/>
          </a:xfrm>
        </p:grpSpPr>
        <p:pic>
          <p:nvPicPr>
            <p:cNvPr id="10" name="Picture 9" descr="A red and black thermometer&#10;&#10;AI-generated content may be incorrect.">
              <a:extLst>
                <a:ext uri="{FF2B5EF4-FFF2-40B4-BE49-F238E27FC236}">
                  <a16:creationId xmlns:a16="http://schemas.microsoft.com/office/drawing/2014/main" id="{F93752CB-AC9F-7BEF-B347-B611B364C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444" y="933998"/>
              <a:ext cx="1307749" cy="2654599"/>
            </a:xfrm>
            <a:prstGeom prst="rect">
              <a:avLst/>
            </a:prstGeom>
          </p:spPr>
        </p:pic>
        <p:pic>
          <p:nvPicPr>
            <p:cNvPr id="11" name="Picture 10" descr="A blue and black thermometer&#10;&#10;AI-generated content may be incorrect.">
              <a:extLst>
                <a:ext uri="{FF2B5EF4-FFF2-40B4-BE49-F238E27FC236}">
                  <a16:creationId xmlns:a16="http://schemas.microsoft.com/office/drawing/2014/main" id="{30A6649E-068B-C466-D90F-7D7887408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4742" y="908698"/>
              <a:ext cx="1396012" cy="2734955"/>
            </a:xfrm>
            <a:prstGeom prst="rect">
              <a:avLst/>
            </a:prstGeom>
          </p:spPr>
        </p:pic>
        <p:pic>
          <p:nvPicPr>
            <p:cNvPr id="12" name="Graphic 11" descr="Question Mark with solid fill">
              <a:extLst>
                <a:ext uri="{FF2B5EF4-FFF2-40B4-BE49-F238E27FC236}">
                  <a16:creationId xmlns:a16="http://schemas.microsoft.com/office/drawing/2014/main" id="{191F7AB0-82FA-8FC9-CCCF-B0B3E4FD8A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1626" y="1854467"/>
              <a:ext cx="914400" cy="914400"/>
            </a:xfrm>
            <a:prstGeom prst="rect">
              <a:avLst/>
            </a:prstGeom>
          </p:spPr>
        </p:pic>
      </p:grpSp>
      <p:sp>
        <p:nvSpPr>
          <p:cNvPr id="13" name="TextBox 12">
            <a:extLst>
              <a:ext uri="{FF2B5EF4-FFF2-40B4-BE49-F238E27FC236}">
                <a16:creationId xmlns:a16="http://schemas.microsoft.com/office/drawing/2014/main" id="{FF83D9F4-77EF-A5C1-1DC5-464D9C3A2AC3}"/>
              </a:ext>
            </a:extLst>
          </p:cNvPr>
          <p:cNvSpPr txBox="1"/>
          <p:nvPr/>
        </p:nvSpPr>
        <p:spPr>
          <a:xfrm>
            <a:off x="8689298" y="4774167"/>
            <a:ext cx="2480126" cy="954107"/>
          </a:xfrm>
          <a:prstGeom prst="rect">
            <a:avLst/>
          </a:prstGeom>
          <a:noFill/>
        </p:spPr>
        <p:txBody>
          <a:bodyPr wrap="square" rtlCol="0">
            <a:spAutoFit/>
          </a:bodyPr>
          <a:lstStyle/>
          <a:p>
            <a:pPr algn="ctr"/>
            <a:r>
              <a:rPr lang="en-AU" sz="2800" b="1" dirty="0"/>
              <a:t>Cost implications</a:t>
            </a:r>
            <a:endParaRPr lang="en-AU" b="1" dirty="0"/>
          </a:p>
        </p:txBody>
      </p:sp>
    </p:spTree>
    <p:extLst>
      <p:ext uri="{BB962C8B-B14F-4D97-AF65-F5344CB8AC3E}">
        <p14:creationId xmlns:p14="http://schemas.microsoft.com/office/powerpoint/2010/main" val="385281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4BA22A-E0A4-5A20-FF6C-3EB70DEAB8FA}"/>
            </a:ext>
          </a:extLst>
        </p:cNvPr>
        <p:cNvGrpSpPr/>
        <p:nvPr/>
      </p:nvGrpSpPr>
      <p:grpSpPr>
        <a:xfrm>
          <a:off x="0" y="0"/>
          <a:ext cx="0" cy="0"/>
          <a:chOff x="0" y="0"/>
          <a:chExt cx="0" cy="0"/>
        </a:xfrm>
      </p:grpSpPr>
      <p:sp>
        <p:nvSpPr>
          <p:cNvPr id="2" name="Header">
            <a:extLst>
              <a:ext uri="{FF2B5EF4-FFF2-40B4-BE49-F238E27FC236}">
                <a16:creationId xmlns:a16="http://schemas.microsoft.com/office/drawing/2014/main" id="{1DCBEB92-EB89-36BD-29EC-3F1803D3B74A}"/>
              </a:ext>
            </a:extLst>
          </p:cNvPr>
          <p:cNvSpPr>
            <a:spLocks noGrp="1"/>
          </p:cNvSpPr>
          <p:nvPr>
            <p:ph type="title"/>
          </p:nvPr>
        </p:nvSpPr>
        <p:spPr>
          <a:xfrm>
            <a:off x="448575" y="328209"/>
            <a:ext cx="11557478" cy="965349"/>
          </a:xfrm>
        </p:spPr>
        <p:txBody>
          <a:bodyPr vert="horz" lIns="91440" tIns="45720" rIns="91440" bIns="45720" rtlCol="0" anchor="ctr">
            <a:normAutofit/>
          </a:bodyPr>
          <a:lstStyle/>
          <a:p>
            <a:pPr defTabSz="914400"/>
            <a:r>
              <a:rPr lang="en-US" sz="3600" b="1" dirty="0">
                <a:solidFill>
                  <a:srgbClr val="3C69FF"/>
                </a:solidFill>
                <a:latin typeface="Arial" panose="020B0604020202020204" pitchFamily="34" charset="0"/>
              </a:rPr>
              <a:t>What today’s care planning looks like in practice</a:t>
            </a:r>
            <a:endParaRPr lang="en-US" sz="3600" b="1" i="1" kern="1200" dirty="0">
              <a:solidFill>
                <a:schemeClr val="accent1"/>
              </a:solidFill>
              <a:latin typeface="+mj-lt"/>
              <a:ea typeface="+mj-ea"/>
              <a:cs typeface="+mj-cs"/>
            </a:endParaRPr>
          </a:p>
        </p:txBody>
      </p:sp>
      <p:sp>
        <p:nvSpPr>
          <p:cNvPr id="38" name="Slide Number" hidden="1">
            <a:extLst>
              <a:ext uri="{FF2B5EF4-FFF2-40B4-BE49-F238E27FC236}">
                <a16:creationId xmlns:a16="http://schemas.microsoft.com/office/drawing/2014/main" id="{50A57965-9E65-9814-9ACB-207EE4E559C7}"/>
              </a:ext>
            </a:extLst>
          </p:cNvPr>
          <p:cNvSpPr>
            <a:spLocks noGrp="1"/>
          </p:cNvSpPr>
          <p:nvPr>
            <p:ph type="sldNum" sz="quarter" idx="4"/>
          </p:nvPr>
        </p:nvSpPr>
        <p:spPr>
          <a:prstGeom prst="rect">
            <a:avLst/>
          </a:prstGeom>
        </p:spPr>
        <p:txBody>
          <a:bodyPr vert="horz" lIns="121920" tIns="60960" rIns="121920" bIns="60960" rtlCol="0" anchor="ctr" anchorCtr="0">
            <a:noAutofit/>
          </a:bodyPr>
          <a:lstStyle>
            <a:lvl1pPr algn="l">
              <a:defRPr sz="1067">
                <a:solidFill>
                  <a:schemeClr val="tx1">
                    <a:tint val="75000"/>
                  </a:schemeClr>
                </a:solidFill>
                <a:latin typeface="+mn-lt"/>
                <a:cs typeface="Arial" panose="020B0604020202020204" pitchFamily="34" charset="0"/>
              </a:defRPr>
            </a:lvl1pPr>
          </a:lstStyle>
          <a:p>
            <a:pPr defTabSz="1219170">
              <a:spcAft>
                <a:spcPts val="600"/>
              </a:spcAft>
              <a:defRPr/>
            </a:pPr>
            <a:fld id="{A04DF0AE-8B3C-45BA-8AFA-E3B611F5AE38}" type="slidenum">
              <a:rPr lang="en-AU" smtClean="0">
                <a:solidFill>
                  <a:prstClr val="black">
                    <a:tint val="75000"/>
                  </a:prstClr>
                </a:solidFill>
                <a:latin typeface="Calibri Light"/>
              </a:rPr>
              <a:pPr defTabSz="1219170">
                <a:spcAft>
                  <a:spcPts val="600"/>
                </a:spcAft>
                <a:defRPr/>
              </a:pPr>
              <a:t>13</a:t>
            </a:fld>
            <a:endParaRPr lang="en-AU" dirty="0">
              <a:solidFill>
                <a:prstClr val="black">
                  <a:tint val="75000"/>
                </a:prstClr>
              </a:solidFill>
              <a:latin typeface="Calibri Light"/>
            </a:endParaRPr>
          </a:p>
        </p:txBody>
      </p:sp>
      <p:graphicFrame>
        <p:nvGraphicFramePr>
          <p:cNvPr id="10" name="Diagram 9">
            <a:extLst>
              <a:ext uri="{FF2B5EF4-FFF2-40B4-BE49-F238E27FC236}">
                <a16:creationId xmlns:a16="http://schemas.microsoft.com/office/drawing/2014/main" id="{3B750DDB-9E9C-71E1-416D-D78B53AF5182}"/>
              </a:ext>
            </a:extLst>
          </p:cNvPr>
          <p:cNvGraphicFramePr/>
          <p:nvPr>
            <p:extLst>
              <p:ext uri="{D42A27DB-BD31-4B8C-83A1-F6EECF244321}">
                <p14:modId xmlns:p14="http://schemas.microsoft.com/office/powerpoint/2010/main" val="2016537017"/>
              </p:ext>
            </p:extLst>
          </p:nvPr>
        </p:nvGraphicFramePr>
        <p:xfrm>
          <a:off x="6832122" y="1325684"/>
          <a:ext cx="5173930" cy="5204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a:extLst>
              <a:ext uri="{FF2B5EF4-FFF2-40B4-BE49-F238E27FC236}">
                <a16:creationId xmlns:a16="http://schemas.microsoft.com/office/drawing/2014/main" id="{1480FBA3-AE5D-D276-A4EB-4A085B0B44D8}"/>
              </a:ext>
            </a:extLst>
          </p:cNvPr>
          <p:cNvGrpSpPr/>
          <p:nvPr/>
        </p:nvGrpSpPr>
        <p:grpSpPr>
          <a:xfrm>
            <a:off x="640079" y="862642"/>
            <a:ext cx="5756923" cy="6150634"/>
            <a:chOff x="640079" y="862642"/>
            <a:chExt cx="5756923" cy="6150634"/>
          </a:xfrm>
        </p:grpSpPr>
        <p:graphicFrame>
          <p:nvGraphicFramePr>
            <p:cNvPr id="11" name="Diagram 10">
              <a:extLst>
                <a:ext uri="{FF2B5EF4-FFF2-40B4-BE49-F238E27FC236}">
                  <a16:creationId xmlns:a16="http://schemas.microsoft.com/office/drawing/2014/main" id="{8784D2C6-4BEA-2CBE-0AF3-313BF7965A0A}"/>
                </a:ext>
              </a:extLst>
            </p:cNvPr>
            <p:cNvGraphicFramePr/>
            <p:nvPr>
              <p:extLst>
                <p:ext uri="{D42A27DB-BD31-4B8C-83A1-F6EECF244321}">
                  <p14:modId xmlns:p14="http://schemas.microsoft.com/office/powerpoint/2010/main" val="3613394804"/>
                </p:ext>
              </p:extLst>
            </p:nvPr>
          </p:nvGraphicFramePr>
          <p:xfrm>
            <a:off x="640079" y="862642"/>
            <a:ext cx="5756923" cy="61506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6" name="Graphic 15" descr="Add with solid fill">
              <a:extLst>
                <a:ext uri="{FF2B5EF4-FFF2-40B4-BE49-F238E27FC236}">
                  <a16:creationId xmlns:a16="http://schemas.microsoft.com/office/drawing/2014/main" id="{53143A12-78C3-A0C6-5BC0-40D146769D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59748" y="3544712"/>
              <a:ext cx="517586" cy="517586"/>
            </a:xfrm>
            <a:prstGeom prst="rect">
              <a:avLst/>
            </a:prstGeom>
          </p:spPr>
        </p:pic>
      </p:grpSp>
    </p:spTree>
    <p:extLst>
      <p:ext uri="{BB962C8B-B14F-4D97-AF65-F5344CB8AC3E}">
        <p14:creationId xmlns:p14="http://schemas.microsoft.com/office/powerpoint/2010/main" val="3672907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68712-C745-B64C-035E-F1F83260F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DB65-5B18-3B45-0A18-55E4D9E7FB23}"/>
              </a:ext>
            </a:extLst>
          </p:cNvPr>
          <p:cNvSpPr>
            <a:spLocks noGrp="1"/>
          </p:cNvSpPr>
          <p:nvPr>
            <p:ph type="title"/>
          </p:nvPr>
        </p:nvSpPr>
        <p:spPr>
          <a:xfrm>
            <a:off x="609600" y="766356"/>
            <a:ext cx="11582400" cy="1143000"/>
          </a:xfrm>
        </p:spPr>
        <p:txBody>
          <a:bodyPr>
            <a:normAutofit/>
          </a:bodyPr>
          <a:lstStyle/>
          <a:p>
            <a:pPr defTabSz="609585"/>
            <a:r>
              <a:rPr lang="en-US" sz="4267" dirty="0">
                <a:solidFill>
                  <a:srgbClr val="3C69FF"/>
                </a:solidFill>
                <a:latin typeface="Arial" panose="020B0604020202020204" pitchFamily="34" charset="0"/>
              </a:rPr>
              <a:t>Implications for schemes</a:t>
            </a:r>
            <a:endParaRPr lang="en-AU" sz="4267" dirty="0">
              <a:solidFill>
                <a:srgbClr val="3C69FF"/>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44E8A81A-69AE-5085-3B35-910BDDA58F7A}"/>
              </a:ext>
            </a:extLst>
          </p:cNvPr>
          <p:cNvSpPr/>
          <p:nvPr/>
        </p:nvSpPr>
        <p:spPr>
          <a:xfrm>
            <a:off x="553623" y="1607038"/>
            <a:ext cx="4227928" cy="28906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000" dirty="0">
                <a:solidFill>
                  <a:prstClr val="white"/>
                </a:solidFill>
                <a:latin typeface="Arial" panose="020B0604020202020204" pitchFamily="34" charset="0"/>
                <a:cs typeface="Arial" panose="020B0604020202020204" pitchFamily="34" charset="0"/>
              </a:rPr>
              <a:t>A small number of highly complex participants are now living in the community and require specialist support.  This has never happened before.</a:t>
            </a:r>
          </a:p>
          <a:p>
            <a:pPr algn="ctr" defTabSz="1219170">
              <a:defRPr/>
            </a:pPr>
            <a:endParaRPr lang="en-US" sz="2000" dirty="0">
              <a:solidFill>
                <a:prstClr val="white"/>
              </a:solidFill>
              <a:latin typeface="Arial" panose="020B0604020202020204" pitchFamily="34" charset="0"/>
              <a:cs typeface="Arial" panose="020B0604020202020204" pitchFamily="34" charset="0"/>
            </a:endParaRPr>
          </a:p>
          <a:p>
            <a:pPr algn="ctr" defTabSz="1219170">
              <a:defRPr/>
            </a:pPr>
            <a:endParaRPr lang="en-AU" sz="2000" dirty="0">
              <a:solidFill>
                <a:prstClr val="white"/>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387A7385-2CEF-AB71-9BBA-0E3D57D06A34}"/>
              </a:ext>
            </a:extLst>
          </p:cNvPr>
          <p:cNvSpPr/>
          <p:nvPr/>
        </p:nvSpPr>
        <p:spPr>
          <a:xfrm>
            <a:off x="5187824" y="1607038"/>
            <a:ext cx="2363294" cy="28906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133" dirty="0">
                <a:solidFill>
                  <a:prstClr val="white"/>
                </a:solidFill>
                <a:latin typeface="Arial" panose="020B0604020202020204" pitchFamily="34" charset="0"/>
                <a:cs typeface="Arial" panose="020B0604020202020204" pitchFamily="34" charset="0"/>
              </a:rPr>
              <a:t>What tools do you have to support your team measure outcomes?</a:t>
            </a:r>
          </a:p>
        </p:txBody>
      </p:sp>
      <p:sp>
        <p:nvSpPr>
          <p:cNvPr id="3" name="Rectangle: Rounded Corners 2">
            <a:extLst>
              <a:ext uri="{FF2B5EF4-FFF2-40B4-BE49-F238E27FC236}">
                <a16:creationId xmlns:a16="http://schemas.microsoft.com/office/drawing/2014/main" id="{AE166A9D-4E18-BEB4-CB72-42A0F8393B33}"/>
              </a:ext>
            </a:extLst>
          </p:cNvPr>
          <p:cNvSpPr/>
          <p:nvPr/>
        </p:nvSpPr>
        <p:spPr>
          <a:xfrm>
            <a:off x="8732764" y="3762375"/>
            <a:ext cx="2905614" cy="24798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133" dirty="0">
                <a:solidFill>
                  <a:schemeClr val="tx1"/>
                </a:solidFill>
                <a:latin typeface="Arial" panose="020B0604020202020204" pitchFamily="34" charset="0"/>
                <a:cs typeface="Arial" panose="020B0604020202020204" pitchFamily="34" charset="0"/>
              </a:rPr>
              <a:t>1 hour of care per day is $1m for that participant over their lifetime</a:t>
            </a:r>
          </a:p>
        </p:txBody>
      </p:sp>
      <p:sp>
        <p:nvSpPr>
          <p:cNvPr id="8" name="Rectangle: Rounded Corners 7">
            <a:extLst>
              <a:ext uri="{FF2B5EF4-FFF2-40B4-BE49-F238E27FC236}">
                <a16:creationId xmlns:a16="http://schemas.microsoft.com/office/drawing/2014/main" id="{89B16191-64BF-15BF-C7C6-694D52D19282}"/>
              </a:ext>
            </a:extLst>
          </p:cNvPr>
          <p:cNvSpPr/>
          <p:nvPr/>
        </p:nvSpPr>
        <p:spPr>
          <a:xfrm>
            <a:off x="553622" y="4790545"/>
            <a:ext cx="7905672" cy="145167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000" dirty="0">
                <a:solidFill>
                  <a:schemeClr val="tx1"/>
                </a:solidFill>
                <a:latin typeface="Arial" panose="020B0604020202020204" pitchFamily="34" charset="0"/>
                <a:cs typeface="Arial" panose="020B0604020202020204" pitchFamily="34" charset="0"/>
              </a:rPr>
              <a:t>Does more care reduce risk to a participant and others or a new strategies required?</a:t>
            </a:r>
          </a:p>
        </p:txBody>
      </p:sp>
      <p:sp>
        <p:nvSpPr>
          <p:cNvPr id="6" name="Rectangle: Rounded Corners 5">
            <a:extLst>
              <a:ext uri="{FF2B5EF4-FFF2-40B4-BE49-F238E27FC236}">
                <a16:creationId xmlns:a16="http://schemas.microsoft.com/office/drawing/2014/main" id="{E86B61BA-7DCD-EEDF-6E57-A3EED713649C}"/>
              </a:ext>
            </a:extLst>
          </p:cNvPr>
          <p:cNvSpPr/>
          <p:nvPr/>
        </p:nvSpPr>
        <p:spPr>
          <a:xfrm>
            <a:off x="7822276" y="1685924"/>
            <a:ext cx="3760123" cy="1971067"/>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defRPr/>
            </a:pPr>
            <a:r>
              <a:rPr lang="en-US" sz="2133" dirty="0">
                <a:solidFill>
                  <a:prstClr val="white"/>
                </a:solidFill>
                <a:latin typeface="Arial" panose="020B0604020202020204" pitchFamily="34" charset="0"/>
                <a:cs typeface="Arial" panose="020B0604020202020204" pitchFamily="34" charset="0"/>
              </a:rPr>
              <a:t>In an underdeveloped market price does not always develop skill. </a:t>
            </a:r>
          </a:p>
        </p:txBody>
      </p:sp>
      <p:sp>
        <p:nvSpPr>
          <p:cNvPr id="7" name="Slide Number Placeholder 6">
            <a:extLst>
              <a:ext uri="{FF2B5EF4-FFF2-40B4-BE49-F238E27FC236}">
                <a16:creationId xmlns:a16="http://schemas.microsoft.com/office/drawing/2014/main" id="{E03144A4-A6DB-2E80-C47A-6A8790E32E50}"/>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14</a:t>
            </a:fld>
            <a:endParaRPr lang="en-AU" dirty="0">
              <a:solidFill>
                <a:prstClr val="black">
                  <a:tint val="75000"/>
                </a:prstClr>
              </a:solidFill>
            </a:endParaRPr>
          </a:p>
        </p:txBody>
      </p:sp>
    </p:spTree>
    <p:extLst>
      <p:ext uri="{BB962C8B-B14F-4D97-AF65-F5344CB8AC3E}">
        <p14:creationId xmlns:p14="http://schemas.microsoft.com/office/powerpoint/2010/main" val="270630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325C5-DBC7-700B-A4B4-44FA02EBD7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A363B-0004-418E-4EC0-63DBED293F92}"/>
              </a:ext>
            </a:extLst>
          </p:cNvPr>
          <p:cNvSpPr>
            <a:spLocks noGrp="1"/>
          </p:cNvSpPr>
          <p:nvPr>
            <p:ph type="title"/>
          </p:nvPr>
        </p:nvSpPr>
        <p:spPr>
          <a:xfrm>
            <a:off x="609600" y="766356"/>
            <a:ext cx="11582400" cy="1143000"/>
          </a:xfrm>
        </p:spPr>
        <p:txBody>
          <a:bodyPr>
            <a:normAutofit/>
          </a:bodyPr>
          <a:lstStyle/>
          <a:p>
            <a:pPr defTabSz="609585"/>
            <a:r>
              <a:rPr lang="en-US" sz="4267" dirty="0">
                <a:solidFill>
                  <a:srgbClr val="3C69FF"/>
                </a:solidFill>
                <a:latin typeface="Arial" panose="020B0604020202020204" pitchFamily="34" charset="0"/>
              </a:rPr>
              <a:t>Implications for actuaries</a:t>
            </a:r>
            <a:endParaRPr lang="en-AU" sz="4267" dirty="0">
              <a:solidFill>
                <a:srgbClr val="3C69FF"/>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7221665B-E2C5-27D4-66E4-17BE0797878F}"/>
              </a:ext>
            </a:extLst>
          </p:cNvPr>
          <p:cNvSpPr/>
          <p:nvPr/>
        </p:nvSpPr>
        <p:spPr>
          <a:xfrm>
            <a:off x="1060181" y="1590145"/>
            <a:ext cx="4726589" cy="28906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000" dirty="0">
                <a:solidFill>
                  <a:prstClr val="white"/>
                </a:solidFill>
                <a:latin typeface="Arial" panose="020B0604020202020204" pitchFamily="34" charset="0"/>
                <a:cs typeface="Arial" panose="020B0604020202020204" pitchFamily="34" charset="0"/>
              </a:rPr>
              <a:t>When and how much care is funded is evolving – could see a noticeable difference in care across the last 10 years as a direct result of what is considered best practice. E.g. managing challenging behaviors or availability of care in different living arrangements.</a:t>
            </a:r>
            <a:endParaRPr lang="en-AU" sz="2000" dirty="0">
              <a:solidFill>
                <a:prstClr val="white"/>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975D53F-8383-786D-9352-1719CBC66DC1}"/>
              </a:ext>
            </a:extLst>
          </p:cNvPr>
          <p:cNvSpPr/>
          <p:nvPr/>
        </p:nvSpPr>
        <p:spPr>
          <a:xfrm>
            <a:off x="6096000" y="1590145"/>
            <a:ext cx="5035819" cy="28906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000" dirty="0">
                <a:solidFill>
                  <a:prstClr val="white"/>
                </a:solidFill>
                <a:latin typeface="Arial" panose="020B0604020202020204" pitchFamily="34" charset="0"/>
                <a:cs typeface="Arial" panose="020B0604020202020204" pitchFamily="34" charset="0"/>
              </a:rPr>
              <a:t>Schemes need help to:</a:t>
            </a:r>
          </a:p>
          <a:p>
            <a:pPr marL="457200" indent="-457200" algn="ctr" defTabSz="1219170">
              <a:buAutoNum type="arabicParenBoth"/>
              <a:defRPr/>
            </a:pPr>
            <a:r>
              <a:rPr lang="en-US" sz="2000" dirty="0">
                <a:solidFill>
                  <a:prstClr val="white"/>
                </a:solidFill>
                <a:latin typeface="Arial" panose="020B0604020202020204" pitchFamily="34" charset="0"/>
                <a:cs typeface="Arial" panose="020B0604020202020204" pitchFamily="34" charset="0"/>
              </a:rPr>
              <a:t>Identify drivers of change and quantify net impact for funded care</a:t>
            </a:r>
          </a:p>
          <a:p>
            <a:pPr marL="457200" indent="-457200" algn="ctr" defTabSz="1219170">
              <a:buAutoNum type="arabicParenBoth"/>
              <a:defRPr/>
            </a:pPr>
            <a:endParaRPr lang="en-US" sz="2000" dirty="0">
              <a:solidFill>
                <a:prstClr val="white"/>
              </a:solidFill>
              <a:latin typeface="Arial" panose="020B0604020202020204" pitchFamily="34" charset="0"/>
              <a:cs typeface="Arial" panose="020B0604020202020204" pitchFamily="34" charset="0"/>
            </a:endParaRPr>
          </a:p>
          <a:p>
            <a:pPr marL="457200" indent="-457200" algn="ctr" defTabSz="1219170">
              <a:buAutoNum type="arabicParenBoth"/>
              <a:defRPr/>
            </a:pPr>
            <a:r>
              <a:rPr lang="en-US" sz="2000" dirty="0">
                <a:solidFill>
                  <a:prstClr val="white"/>
                </a:solidFill>
                <a:latin typeface="Arial" panose="020B0604020202020204" pitchFamily="34" charset="0"/>
                <a:cs typeface="Arial" panose="020B0604020202020204" pitchFamily="34" charset="0"/>
              </a:rPr>
              <a:t>Measure outcomes – each participant’s trajectory is unique and portfolio monitoring is volatile </a:t>
            </a:r>
          </a:p>
        </p:txBody>
      </p:sp>
      <p:sp>
        <p:nvSpPr>
          <p:cNvPr id="3" name="Rectangle: Rounded Corners 2">
            <a:extLst>
              <a:ext uri="{FF2B5EF4-FFF2-40B4-BE49-F238E27FC236}">
                <a16:creationId xmlns:a16="http://schemas.microsoft.com/office/drawing/2014/main" id="{04EC4A9B-B9EF-4FF4-39A2-926271769D95}"/>
              </a:ext>
            </a:extLst>
          </p:cNvPr>
          <p:cNvSpPr/>
          <p:nvPr/>
        </p:nvSpPr>
        <p:spPr>
          <a:xfrm>
            <a:off x="8620584" y="4625582"/>
            <a:ext cx="3023356" cy="177506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133" dirty="0">
                <a:solidFill>
                  <a:schemeClr val="tx1"/>
                </a:solidFill>
                <a:latin typeface="Arial" panose="020B0604020202020204" pitchFamily="34" charset="0"/>
                <a:cs typeface="Arial" panose="020B0604020202020204" pitchFamily="34" charset="0"/>
              </a:rPr>
              <a:t>Communicate risk and opportunity in ‘their language’</a:t>
            </a:r>
          </a:p>
        </p:txBody>
      </p:sp>
      <p:sp>
        <p:nvSpPr>
          <p:cNvPr id="8" name="Rectangle: Rounded Corners 7">
            <a:extLst>
              <a:ext uri="{FF2B5EF4-FFF2-40B4-BE49-F238E27FC236}">
                <a16:creationId xmlns:a16="http://schemas.microsoft.com/office/drawing/2014/main" id="{F7DCE591-D69C-362C-62D6-316DA8AB40A5}"/>
              </a:ext>
            </a:extLst>
          </p:cNvPr>
          <p:cNvSpPr/>
          <p:nvPr/>
        </p:nvSpPr>
        <p:spPr>
          <a:xfrm>
            <a:off x="362081" y="4787278"/>
            <a:ext cx="7905672" cy="145167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133" dirty="0">
                <a:solidFill>
                  <a:prstClr val="white"/>
                </a:solidFill>
                <a:latin typeface="Arial" panose="020B0604020202020204" pitchFamily="34" charset="0"/>
                <a:cs typeface="Arial" panose="020B0604020202020204" pitchFamily="34" charset="0"/>
              </a:rPr>
              <a:t>Valuation tools: actuaries in this space generally use CANS or FIM type measures. Are these operational measures capturing the changing environment?</a:t>
            </a:r>
          </a:p>
        </p:txBody>
      </p:sp>
      <p:sp>
        <p:nvSpPr>
          <p:cNvPr id="6" name="Slide Number Placeholder 5">
            <a:extLst>
              <a:ext uri="{FF2B5EF4-FFF2-40B4-BE49-F238E27FC236}">
                <a16:creationId xmlns:a16="http://schemas.microsoft.com/office/drawing/2014/main" id="{9F1D7569-952A-DFC7-4A04-E1CB225D1BD2}"/>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15</a:t>
            </a:fld>
            <a:endParaRPr lang="en-AU" dirty="0">
              <a:solidFill>
                <a:prstClr val="black">
                  <a:tint val="75000"/>
                </a:prstClr>
              </a:solidFill>
            </a:endParaRPr>
          </a:p>
        </p:txBody>
      </p:sp>
    </p:spTree>
    <p:extLst>
      <p:ext uri="{BB962C8B-B14F-4D97-AF65-F5344CB8AC3E}">
        <p14:creationId xmlns:p14="http://schemas.microsoft.com/office/powerpoint/2010/main" val="35481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6469-2031-9BB9-DDAE-5C5815EC47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2BFDB-4905-6422-6CF6-7464B74A2B25}"/>
              </a:ext>
            </a:extLst>
          </p:cNvPr>
          <p:cNvSpPr>
            <a:spLocks noGrp="1"/>
          </p:cNvSpPr>
          <p:nvPr>
            <p:ph type="title"/>
          </p:nvPr>
        </p:nvSpPr>
        <p:spPr/>
        <p:txBody>
          <a:bodyPr/>
          <a:lstStyle/>
          <a:p>
            <a:r>
              <a:rPr lang="en-US" dirty="0"/>
              <a:t>Data-driven innovations in Attendant Care and Support</a:t>
            </a:r>
            <a:endParaRPr lang="en-AU" dirty="0"/>
          </a:p>
        </p:txBody>
      </p:sp>
      <p:sp>
        <p:nvSpPr>
          <p:cNvPr id="3" name="Subtitle 2">
            <a:extLst>
              <a:ext uri="{FF2B5EF4-FFF2-40B4-BE49-F238E27FC236}">
                <a16:creationId xmlns:a16="http://schemas.microsoft.com/office/drawing/2014/main" id="{3437768E-990F-BC72-57E9-7B2F92B28003}"/>
              </a:ext>
            </a:extLst>
          </p:cNvPr>
          <p:cNvSpPr>
            <a:spLocks noGrp="1"/>
          </p:cNvSpPr>
          <p:nvPr>
            <p:ph type="subTitle" idx="1"/>
          </p:nvPr>
        </p:nvSpPr>
        <p:spPr>
          <a:xfrm>
            <a:off x="407290" y="2125690"/>
            <a:ext cx="5802764" cy="1598604"/>
          </a:xfrm>
        </p:spPr>
        <p:txBody>
          <a:bodyPr/>
          <a:lstStyle/>
          <a:p>
            <a:r>
              <a:rPr lang="en-US" dirty="0">
                <a:solidFill>
                  <a:schemeClr val="tx1"/>
                </a:solidFill>
              </a:rPr>
              <a:t>Ensuring sustainability and productivity</a:t>
            </a:r>
            <a:endParaRPr lang="en-AU" dirty="0">
              <a:solidFill>
                <a:schemeClr val="tx1"/>
              </a:solidFill>
            </a:endParaRPr>
          </a:p>
        </p:txBody>
      </p:sp>
      <p:sp>
        <p:nvSpPr>
          <p:cNvPr id="4" name="Subtitle 2">
            <a:extLst>
              <a:ext uri="{FF2B5EF4-FFF2-40B4-BE49-F238E27FC236}">
                <a16:creationId xmlns:a16="http://schemas.microsoft.com/office/drawing/2014/main" id="{1839C44B-B47C-8B98-4698-8F09227C69BD}"/>
              </a:ext>
            </a:extLst>
          </p:cNvPr>
          <p:cNvSpPr txBox="1">
            <a:spLocks/>
          </p:cNvSpPr>
          <p:nvPr/>
        </p:nvSpPr>
        <p:spPr>
          <a:xfrm>
            <a:off x="488233" y="4363658"/>
            <a:ext cx="5802764" cy="159860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tabLst/>
              <a:defRPr sz="2000" kern="1200">
                <a:solidFill>
                  <a:schemeClr val="accent3"/>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tabLst/>
              <a:defRPr sz="1800" kern="1200">
                <a:solidFill>
                  <a:schemeClr val="accent3"/>
                </a:solidFill>
                <a:latin typeface="+mn-lt"/>
                <a:ea typeface="+mn-ea"/>
                <a:cs typeface="+mn-cs"/>
              </a:defRPr>
            </a:lvl3pPr>
            <a:lvl4pPr marL="1371600" indent="0" algn="ctr" defTabSz="914400" rtl="0" eaLnBrk="1" latinLnBrk="0" hangingPunct="1">
              <a:lnSpc>
                <a:spcPct val="100000"/>
              </a:lnSpc>
              <a:spcBef>
                <a:spcPts val="0"/>
              </a:spcBef>
              <a:buFont typeface="Arial" panose="020B0604020202020204" pitchFamily="34" charset="0"/>
              <a:buNone/>
              <a:tabLst/>
              <a:defRPr sz="1600" kern="1200">
                <a:solidFill>
                  <a:schemeClr val="accent3"/>
                </a:solidFill>
                <a:latin typeface="+mn-lt"/>
                <a:ea typeface="+mn-ea"/>
                <a:cs typeface="+mn-cs"/>
              </a:defRPr>
            </a:lvl4pPr>
            <a:lvl5pPr marL="1828800" indent="0" algn="ctr" defTabSz="914400" rtl="0" eaLnBrk="1" latinLnBrk="0" hangingPunct="1">
              <a:lnSpc>
                <a:spcPct val="100000"/>
              </a:lnSpc>
              <a:spcBef>
                <a:spcPts val="0"/>
              </a:spcBef>
              <a:buFont typeface="Arial" panose="020B0604020202020204" pitchFamily="34" charset="0"/>
              <a:buNone/>
              <a:tabLst/>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NIISQ Agency | Genevieve Lee</a:t>
            </a:r>
          </a:p>
          <a:p>
            <a:r>
              <a:rPr lang="en-US"/>
              <a:t>November 2025</a:t>
            </a:r>
            <a:endParaRPr lang="en-US" dirty="0"/>
          </a:p>
        </p:txBody>
      </p:sp>
    </p:spTree>
    <p:extLst>
      <p:ext uri="{BB962C8B-B14F-4D97-AF65-F5344CB8AC3E}">
        <p14:creationId xmlns:p14="http://schemas.microsoft.com/office/powerpoint/2010/main" val="411747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F6A54-D5D0-219F-58DB-DEF39ABD0E64}"/>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602E014A-E85B-5BB9-8632-C1C11C3B441F}"/>
              </a:ext>
            </a:extLst>
          </p:cNvPr>
          <p:cNvSpPr txBox="1"/>
          <p:nvPr/>
        </p:nvSpPr>
        <p:spPr>
          <a:xfrm>
            <a:off x="322689" y="2141579"/>
            <a:ext cx="3503509" cy="3785652"/>
          </a:xfrm>
          <a:prstGeom prst="rect">
            <a:avLst/>
          </a:prstGeom>
          <a:noFill/>
        </p:spPr>
        <p:txBody>
          <a:bodyPr wrap="square" rtlCol="0">
            <a:spAutoFit/>
          </a:bodyPr>
          <a:lstStyle/>
          <a:p>
            <a:pPr algn="ctr" defTabSz="1219170">
              <a:defRPr/>
            </a:pPr>
            <a:r>
              <a:rPr lang="en-AU" sz="2000" b="1" dirty="0">
                <a:solidFill>
                  <a:srgbClr val="7030A0"/>
                </a:solidFill>
                <a:latin typeface="Arial" panose="020B0604020202020204" pitchFamily="34" charset="0"/>
                <a:cs typeface="Arial" panose="020B0604020202020204" pitchFamily="34" charset="0"/>
              </a:rPr>
              <a:t>How many hours of care</a:t>
            </a: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Care plans completed by Agency approved care advisers (normally an OT), reviewed by NIISQ Support Planners</a:t>
            </a: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Consider individual circumstances and rehabilitation goals including maximising independence</a:t>
            </a:r>
          </a:p>
          <a:p>
            <a:pPr marL="342900" indent="-342900" algn="ctr" defTabSz="1219170">
              <a:buFontTx/>
              <a:buChar char="-"/>
              <a:defRPr/>
            </a:pPr>
            <a:endParaRPr lang="id-ID"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5" name="Slide Number" hidden="1">
            <a:extLst>
              <a:ext uri="{FF2B5EF4-FFF2-40B4-BE49-F238E27FC236}">
                <a16:creationId xmlns:a16="http://schemas.microsoft.com/office/drawing/2014/main" id="{F8890415-F217-0996-1C73-1C10E9762D8E}"/>
              </a:ext>
            </a:extLst>
          </p:cNvPr>
          <p:cNvSpPr>
            <a:spLocks noGrp="1"/>
          </p:cNvSpPr>
          <p:nvPr>
            <p:ph type="sldNum" sz="quarter" idx="4"/>
          </p:nvPr>
        </p:nvSpPr>
        <p:spPr>
          <a:prstGeom prst="rect">
            <a:avLst/>
          </a:prstGeom>
        </p:spPr>
        <p:txBody>
          <a:bodyPr/>
          <a:lstStyle/>
          <a:p>
            <a:pPr defTabSz="1219170">
              <a:defRPr/>
            </a:pPr>
            <a:fld id="{A04DF0AE-8B3C-45BA-8AFA-E3B611F5AE38}" type="slidenum">
              <a:rPr lang="en-AU">
                <a:solidFill>
                  <a:prstClr val="black">
                    <a:tint val="75000"/>
                  </a:prstClr>
                </a:solidFill>
                <a:latin typeface="Calibri Light"/>
              </a:rPr>
              <a:pPr defTabSz="1219170">
                <a:defRPr/>
              </a:pPr>
              <a:t>17</a:t>
            </a:fld>
            <a:endParaRPr lang="en-AU" dirty="0">
              <a:solidFill>
                <a:prstClr val="black">
                  <a:tint val="75000"/>
                </a:prstClr>
              </a:solidFill>
              <a:latin typeface="Calibri Light"/>
            </a:endParaRPr>
          </a:p>
        </p:txBody>
      </p:sp>
      <p:sp>
        <p:nvSpPr>
          <p:cNvPr id="46" name="Title 1">
            <a:extLst>
              <a:ext uri="{FF2B5EF4-FFF2-40B4-BE49-F238E27FC236}">
                <a16:creationId xmlns:a16="http://schemas.microsoft.com/office/drawing/2014/main" id="{5BF497BD-CEB8-E497-1D4F-F59CD4A01085}"/>
              </a:ext>
            </a:extLst>
          </p:cNvPr>
          <p:cNvSpPr txBox="1">
            <a:spLocks/>
          </p:cNvSpPr>
          <p:nvPr/>
        </p:nvSpPr>
        <p:spPr>
          <a:xfrm>
            <a:off x="609600" y="230546"/>
            <a:ext cx="10972800"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AU" sz="5867" dirty="0">
                <a:solidFill>
                  <a:srgbClr val="3C69FF"/>
                </a:solidFill>
                <a:latin typeface="Arial" panose="020B0604020202020204" pitchFamily="34" charset="0"/>
              </a:rPr>
              <a:t>Funded care decisions</a:t>
            </a:r>
          </a:p>
        </p:txBody>
      </p:sp>
      <p:sp>
        <p:nvSpPr>
          <p:cNvPr id="58" name="Freeform 5">
            <a:extLst>
              <a:ext uri="{FF2B5EF4-FFF2-40B4-BE49-F238E27FC236}">
                <a16:creationId xmlns:a16="http://schemas.microsoft.com/office/drawing/2014/main" id="{2E8B7CA4-5437-6728-82BD-C1B2F70F3A9B}"/>
              </a:ext>
            </a:extLst>
          </p:cNvPr>
          <p:cNvSpPr>
            <a:spLocks/>
          </p:cNvSpPr>
          <p:nvPr/>
        </p:nvSpPr>
        <p:spPr bwMode="auto">
          <a:xfrm rot="5400000">
            <a:off x="5948221" y="2233396"/>
            <a:ext cx="1910163" cy="2251263"/>
          </a:xfrm>
          <a:custGeom>
            <a:avLst/>
            <a:gdLst>
              <a:gd name="T0" fmla="*/ 374 w 402"/>
              <a:gd name="T1" fmla="*/ 0 h 475"/>
              <a:gd name="T2" fmla="*/ 374 w 402"/>
              <a:gd name="T3" fmla="*/ 120 h 475"/>
              <a:gd name="T4" fmla="*/ 269 w 402"/>
              <a:gd name="T5" fmla="*/ 120 h 475"/>
              <a:gd name="T6" fmla="*/ 269 w 402"/>
              <a:gd name="T7" fmla="*/ 225 h 475"/>
              <a:gd name="T8" fmla="*/ 374 w 402"/>
              <a:gd name="T9" fmla="*/ 225 h 475"/>
              <a:gd name="T10" fmla="*/ 374 w 402"/>
              <a:gd name="T11" fmla="*/ 346 h 475"/>
              <a:gd name="T12" fmla="*/ 254 w 402"/>
              <a:gd name="T13" fmla="*/ 346 h 475"/>
              <a:gd name="T14" fmla="*/ 254 w 402"/>
              <a:gd name="T15" fmla="*/ 451 h 475"/>
              <a:gd name="T16" fmla="*/ 149 w 402"/>
              <a:gd name="T17" fmla="*/ 451 h 475"/>
              <a:gd name="T18" fmla="*/ 149 w 402"/>
              <a:gd name="T19" fmla="*/ 346 h 475"/>
              <a:gd name="T20" fmla="*/ 29 w 402"/>
              <a:gd name="T21" fmla="*/ 346 h 475"/>
              <a:gd name="T22" fmla="*/ 29 w 402"/>
              <a:gd name="T23" fmla="*/ 225 h 475"/>
              <a:gd name="T24" fmla="*/ 134 w 402"/>
              <a:gd name="T25" fmla="*/ 225 h 475"/>
              <a:gd name="T26" fmla="*/ 134 w 402"/>
              <a:gd name="T27" fmla="*/ 120 h 475"/>
              <a:gd name="T28" fmla="*/ 29 w 402"/>
              <a:gd name="T29" fmla="*/ 120 h 475"/>
              <a:gd name="T30" fmla="*/ 29 w 402"/>
              <a:gd name="T31" fmla="*/ 0 h 475"/>
              <a:gd name="T32" fmla="*/ 374 w 402"/>
              <a:gd name="T33"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475">
                <a:moveTo>
                  <a:pt x="374" y="0"/>
                </a:moveTo>
                <a:cubicBezTo>
                  <a:pt x="374" y="0"/>
                  <a:pt x="402" y="92"/>
                  <a:pt x="374" y="120"/>
                </a:cubicBezTo>
                <a:cubicBezTo>
                  <a:pt x="349" y="145"/>
                  <a:pt x="294" y="96"/>
                  <a:pt x="269" y="120"/>
                </a:cubicBezTo>
                <a:cubicBezTo>
                  <a:pt x="244" y="145"/>
                  <a:pt x="244" y="201"/>
                  <a:pt x="269" y="225"/>
                </a:cubicBezTo>
                <a:cubicBezTo>
                  <a:pt x="294" y="250"/>
                  <a:pt x="349" y="201"/>
                  <a:pt x="374" y="225"/>
                </a:cubicBezTo>
                <a:cubicBezTo>
                  <a:pt x="402" y="254"/>
                  <a:pt x="374" y="346"/>
                  <a:pt x="374" y="346"/>
                </a:cubicBezTo>
                <a:cubicBezTo>
                  <a:pt x="374" y="346"/>
                  <a:pt x="282" y="317"/>
                  <a:pt x="254" y="346"/>
                </a:cubicBezTo>
                <a:cubicBezTo>
                  <a:pt x="229" y="370"/>
                  <a:pt x="279" y="426"/>
                  <a:pt x="254" y="451"/>
                </a:cubicBezTo>
                <a:cubicBezTo>
                  <a:pt x="229" y="475"/>
                  <a:pt x="174" y="475"/>
                  <a:pt x="149" y="451"/>
                </a:cubicBezTo>
                <a:cubicBezTo>
                  <a:pt x="124" y="426"/>
                  <a:pt x="174" y="370"/>
                  <a:pt x="149" y="346"/>
                </a:cubicBezTo>
                <a:cubicBezTo>
                  <a:pt x="120" y="317"/>
                  <a:pt x="29" y="346"/>
                  <a:pt x="29" y="346"/>
                </a:cubicBezTo>
                <a:cubicBezTo>
                  <a:pt x="29" y="346"/>
                  <a:pt x="0" y="254"/>
                  <a:pt x="29" y="225"/>
                </a:cubicBezTo>
                <a:cubicBezTo>
                  <a:pt x="53" y="201"/>
                  <a:pt x="109" y="250"/>
                  <a:pt x="134" y="225"/>
                </a:cubicBezTo>
                <a:cubicBezTo>
                  <a:pt x="158" y="201"/>
                  <a:pt x="158" y="145"/>
                  <a:pt x="134" y="120"/>
                </a:cubicBezTo>
                <a:cubicBezTo>
                  <a:pt x="109" y="96"/>
                  <a:pt x="53" y="145"/>
                  <a:pt x="29" y="120"/>
                </a:cubicBezTo>
                <a:cubicBezTo>
                  <a:pt x="0" y="92"/>
                  <a:pt x="29" y="0"/>
                  <a:pt x="29" y="0"/>
                </a:cubicBezTo>
                <a:cubicBezTo>
                  <a:pt x="144" y="0"/>
                  <a:pt x="259" y="0"/>
                  <a:pt x="374" y="0"/>
                </a:cubicBezTo>
                <a:close/>
              </a:path>
            </a:pathLst>
          </a:custGeom>
          <a:solidFill>
            <a:schemeClr val="accent1"/>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61" name="Freeform 10">
            <a:extLst>
              <a:ext uri="{FF2B5EF4-FFF2-40B4-BE49-F238E27FC236}">
                <a16:creationId xmlns:a16="http://schemas.microsoft.com/office/drawing/2014/main" id="{7A543C80-32D2-BAC9-961E-DBEADC251F05}"/>
              </a:ext>
            </a:extLst>
          </p:cNvPr>
          <p:cNvSpPr>
            <a:spLocks/>
          </p:cNvSpPr>
          <p:nvPr/>
        </p:nvSpPr>
        <p:spPr bwMode="auto">
          <a:xfrm rot="5400000">
            <a:off x="3282620" y="2609222"/>
            <a:ext cx="2876613" cy="1639556"/>
          </a:xfrm>
          <a:custGeom>
            <a:avLst/>
            <a:gdLst>
              <a:gd name="T0" fmla="*/ 580 w 605"/>
              <a:gd name="T1" fmla="*/ 121 h 346"/>
              <a:gd name="T2" fmla="*/ 475 w 605"/>
              <a:gd name="T3" fmla="*/ 121 h 346"/>
              <a:gd name="T4" fmla="*/ 472 w 605"/>
              <a:gd name="T5" fmla="*/ 12 h 346"/>
              <a:gd name="T6" fmla="*/ 471 w 605"/>
              <a:gd name="T7" fmla="*/ 12 h 346"/>
              <a:gd name="T8" fmla="*/ 399 w 605"/>
              <a:gd name="T9" fmla="*/ 0 h 346"/>
              <a:gd name="T10" fmla="*/ 363 w 605"/>
              <a:gd name="T11" fmla="*/ 9 h 346"/>
              <a:gd name="T12" fmla="*/ 366 w 605"/>
              <a:gd name="T13" fmla="*/ 50 h 346"/>
              <a:gd name="T14" fmla="*/ 363 w 605"/>
              <a:gd name="T15" fmla="*/ 114 h 346"/>
              <a:gd name="T16" fmla="*/ 302 w 605"/>
              <a:gd name="T17" fmla="*/ 136 h 346"/>
              <a:gd name="T18" fmla="*/ 241 w 605"/>
              <a:gd name="T19" fmla="*/ 114 h 346"/>
              <a:gd name="T20" fmla="*/ 239 w 605"/>
              <a:gd name="T21" fmla="*/ 50 h 346"/>
              <a:gd name="T22" fmla="*/ 241 w 605"/>
              <a:gd name="T23" fmla="*/ 9 h 346"/>
              <a:gd name="T24" fmla="*/ 206 w 605"/>
              <a:gd name="T25" fmla="*/ 0 h 346"/>
              <a:gd name="T26" fmla="*/ 133 w 605"/>
              <a:gd name="T27" fmla="*/ 12 h 346"/>
              <a:gd name="T28" fmla="*/ 133 w 605"/>
              <a:gd name="T29" fmla="*/ 12 h 346"/>
              <a:gd name="T30" fmla="*/ 130 w 605"/>
              <a:gd name="T31" fmla="*/ 121 h 346"/>
              <a:gd name="T32" fmla="*/ 25 w 605"/>
              <a:gd name="T33" fmla="*/ 121 h 346"/>
              <a:gd name="T34" fmla="*/ 25 w 605"/>
              <a:gd name="T35" fmla="*/ 226 h 346"/>
              <a:gd name="T36" fmla="*/ 130 w 605"/>
              <a:gd name="T37" fmla="*/ 226 h 346"/>
              <a:gd name="T38" fmla="*/ 130 w 605"/>
              <a:gd name="T39" fmla="*/ 346 h 346"/>
              <a:gd name="T40" fmla="*/ 475 w 605"/>
              <a:gd name="T41" fmla="*/ 346 h 346"/>
              <a:gd name="T42" fmla="*/ 475 w 605"/>
              <a:gd name="T43" fmla="*/ 226 h 346"/>
              <a:gd name="T44" fmla="*/ 580 w 605"/>
              <a:gd name="T45" fmla="*/ 226 h 346"/>
              <a:gd name="T46" fmla="*/ 580 w 605"/>
              <a:gd name="T47" fmla="*/ 1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5" h="346">
                <a:moveTo>
                  <a:pt x="580" y="121"/>
                </a:moveTo>
                <a:cubicBezTo>
                  <a:pt x="555" y="96"/>
                  <a:pt x="500" y="146"/>
                  <a:pt x="475" y="121"/>
                </a:cubicBezTo>
                <a:cubicBezTo>
                  <a:pt x="453" y="99"/>
                  <a:pt x="465" y="38"/>
                  <a:pt x="472" y="12"/>
                </a:cubicBezTo>
                <a:cubicBezTo>
                  <a:pt x="471" y="12"/>
                  <a:pt x="471" y="12"/>
                  <a:pt x="471" y="12"/>
                </a:cubicBezTo>
                <a:cubicBezTo>
                  <a:pt x="471" y="12"/>
                  <a:pt x="432" y="0"/>
                  <a:pt x="399" y="0"/>
                </a:cubicBezTo>
                <a:cubicBezTo>
                  <a:pt x="381" y="0"/>
                  <a:pt x="369" y="3"/>
                  <a:pt x="363" y="9"/>
                </a:cubicBezTo>
                <a:cubicBezTo>
                  <a:pt x="356" y="16"/>
                  <a:pt x="360" y="30"/>
                  <a:pt x="366" y="50"/>
                </a:cubicBezTo>
                <a:cubicBezTo>
                  <a:pt x="373" y="72"/>
                  <a:pt x="380" y="97"/>
                  <a:pt x="363" y="114"/>
                </a:cubicBezTo>
                <a:cubicBezTo>
                  <a:pt x="349" y="128"/>
                  <a:pt x="327" y="136"/>
                  <a:pt x="302" y="136"/>
                </a:cubicBezTo>
                <a:cubicBezTo>
                  <a:pt x="278" y="136"/>
                  <a:pt x="255" y="128"/>
                  <a:pt x="241" y="114"/>
                </a:cubicBezTo>
                <a:cubicBezTo>
                  <a:pt x="224" y="97"/>
                  <a:pt x="232" y="72"/>
                  <a:pt x="239" y="50"/>
                </a:cubicBezTo>
                <a:cubicBezTo>
                  <a:pt x="245" y="30"/>
                  <a:pt x="248" y="16"/>
                  <a:pt x="241" y="9"/>
                </a:cubicBezTo>
                <a:cubicBezTo>
                  <a:pt x="235" y="3"/>
                  <a:pt x="223" y="0"/>
                  <a:pt x="206" y="0"/>
                </a:cubicBezTo>
                <a:cubicBezTo>
                  <a:pt x="173" y="0"/>
                  <a:pt x="133" y="12"/>
                  <a:pt x="133" y="12"/>
                </a:cubicBezTo>
                <a:cubicBezTo>
                  <a:pt x="133" y="12"/>
                  <a:pt x="133" y="12"/>
                  <a:pt x="133" y="12"/>
                </a:cubicBezTo>
                <a:cubicBezTo>
                  <a:pt x="139" y="38"/>
                  <a:pt x="152" y="99"/>
                  <a:pt x="130" y="121"/>
                </a:cubicBezTo>
                <a:cubicBezTo>
                  <a:pt x="105" y="146"/>
                  <a:pt x="49" y="96"/>
                  <a:pt x="25" y="121"/>
                </a:cubicBezTo>
                <a:cubicBezTo>
                  <a:pt x="0" y="146"/>
                  <a:pt x="0" y="201"/>
                  <a:pt x="25" y="226"/>
                </a:cubicBezTo>
                <a:cubicBezTo>
                  <a:pt x="49" y="251"/>
                  <a:pt x="105" y="201"/>
                  <a:pt x="130" y="226"/>
                </a:cubicBezTo>
                <a:cubicBezTo>
                  <a:pt x="158" y="254"/>
                  <a:pt x="130" y="346"/>
                  <a:pt x="130" y="346"/>
                </a:cubicBezTo>
                <a:cubicBezTo>
                  <a:pt x="245" y="346"/>
                  <a:pt x="360" y="346"/>
                  <a:pt x="475" y="346"/>
                </a:cubicBezTo>
                <a:cubicBezTo>
                  <a:pt x="475" y="346"/>
                  <a:pt x="447" y="254"/>
                  <a:pt x="475" y="226"/>
                </a:cubicBezTo>
                <a:cubicBezTo>
                  <a:pt x="500" y="201"/>
                  <a:pt x="555" y="251"/>
                  <a:pt x="580" y="226"/>
                </a:cubicBezTo>
                <a:cubicBezTo>
                  <a:pt x="605" y="201"/>
                  <a:pt x="605" y="146"/>
                  <a:pt x="580" y="121"/>
                </a:cubicBezTo>
                <a:close/>
              </a:path>
            </a:pathLst>
          </a:custGeom>
          <a:solidFill>
            <a:srgbClr val="7030A0"/>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2" name="TextBox 1">
            <a:extLst>
              <a:ext uri="{FF2B5EF4-FFF2-40B4-BE49-F238E27FC236}">
                <a16:creationId xmlns:a16="http://schemas.microsoft.com/office/drawing/2014/main" id="{AA7D1A6E-5528-CA2A-1E20-4662528563A2}"/>
              </a:ext>
            </a:extLst>
          </p:cNvPr>
          <p:cNvSpPr txBox="1"/>
          <p:nvPr/>
        </p:nvSpPr>
        <p:spPr>
          <a:xfrm>
            <a:off x="4474345" y="6317252"/>
            <a:ext cx="3064099" cy="461665"/>
          </a:xfrm>
          <a:prstGeom prst="rect">
            <a:avLst/>
          </a:prstGeom>
          <a:solidFill>
            <a:schemeClr val="bg1"/>
          </a:solidFill>
        </p:spPr>
        <p:txBody>
          <a:bodyPr wrap="square" rtlCol="0">
            <a:spAutoFit/>
          </a:bodyPr>
          <a:lstStyle/>
          <a:p>
            <a:endParaRPr lang="en-AU" sz="2400" dirty="0"/>
          </a:p>
        </p:txBody>
      </p:sp>
      <p:sp>
        <p:nvSpPr>
          <p:cNvPr id="4" name="TextBox 3">
            <a:extLst>
              <a:ext uri="{FF2B5EF4-FFF2-40B4-BE49-F238E27FC236}">
                <a16:creationId xmlns:a16="http://schemas.microsoft.com/office/drawing/2014/main" id="{3005F183-24AB-7ADF-5E2C-DCA4A25E9937}"/>
              </a:ext>
            </a:extLst>
          </p:cNvPr>
          <p:cNvSpPr txBox="1"/>
          <p:nvPr/>
        </p:nvSpPr>
        <p:spPr>
          <a:xfrm>
            <a:off x="7854889" y="2389531"/>
            <a:ext cx="3503509" cy="1938992"/>
          </a:xfrm>
          <a:prstGeom prst="rect">
            <a:avLst/>
          </a:prstGeom>
          <a:noFill/>
        </p:spPr>
        <p:txBody>
          <a:bodyPr wrap="square" rtlCol="0">
            <a:spAutoFit/>
          </a:bodyPr>
          <a:lstStyle/>
          <a:p>
            <a:pPr algn="r" defTabSz="1219170">
              <a:defRPr/>
            </a:pPr>
            <a:r>
              <a:rPr lang="en-AU" sz="2000" b="1" dirty="0">
                <a:solidFill>
                  <a:schemeClr val="accent1"/>
                </a:solidFill>
                <a:latin typeface="Arial" panose="020B0604020202020204" pitchFamily="34" charset="0"/>
                <a:cs typeface="Arial" panose="020B0604020202020204" pitchFamily="34" charset="0"/>
              </a:rPr>
              <a:t>Cost per hour of care</a:t>
            </a:r>
          </a:p>
          <a:p>
            <a:pPr marL="342900" indent="-342900" algn="r"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NIISQ requests quotes from providers to deliver care. Providers are not bound to a care rate schedule.</a:t>
            </a:r>
          </a:p>
        </p:txBody>
      </p:sp>
      <p:sp>
        <p:nvSpPr>
          <p:cNvPr id="5" name="TextBox 4">
            <a:extLst>
              <a:ext uri="{FF2B5EF4-FFF2-40B4-BE49-F238E27FC236}">
                <a16:creationId xmlns:a16="http://schemas.microsoft.com/office/drawing/2014/main" id="{2D25AE73-F004-78F6-BFD8-3CEED4065A9B}"/>
              </a:ext>
            </a:extLst>
          </p:cNvPr>
          <p:cNvSpPr txBox="1"/>
          <p:nvPr/>
        </p:nvSpPr>
        <p:spPr>
          <a:xfrm>
            <a:off x="609600" y="1313288"/>
            <a:ext cx="11585513" cy="707886"/>
          </a:xfrm>
          <a:prstGeom prst="rect">
            <a:avLst/>
          </a:prstGeom>
          <a:noFill/>
        </p:spPr>
        <p:txBody>
          <a:bodyPr wrap="square" rtlCol="0">
            <a:spAutoFit/>
          </a:bodyPr>
          <a:lstStyle/>
          <a:p>
            <a:pPr defTabSz="1219170">
              <a:defRPr/>
            </a:pPr>
            <a:r>
              <a:rPr lang="en-AU" sz="2000" dirty="0">
                <a:latin typeface="Arial" panose="020B0604020202020204" pitchFamily="34" charset="0"/>
                <a:cs typeface="Arial" panose="020B0604020202020204" pitchFamily="34" charset="0"/>
              </a:rPr>
              <a:t>At NIISQ attendant care funding decisions have two components.</a:t>
            </a:r>
          </a:p>
          <a:p>
            <a:pPr marL="342900" indent="-342900" algn="ctr" defTabSz="1219170">
              <a:buFontTx/>
              <a:buChar char="-"/>
              <a:defRPr/>
            </a:pPr>
            <a:endParaRPr lang="id-ID" sz="20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6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C0B3B-20EE-7CEC-E14C-8EC21FC10441}"/>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444312DF-053B-1015-04ED-B95B17099E20}"/>
              </a:ext>
            </a:extLst>
          </p:cNvPr>
          <p:cNvSpPr txBox="1"/>
          <p:nvPr/>
        </p:nvSpPr>
        <p:spPr>
          <a:xfrm>
            <a:off x="269090" y="2033045"/>
            <a:ext cx="4898527" cy="4708981"/>
          </a:xfrm>
          <a:prstGeom prst="rect">
            <a:avLst/>
          </a:prstGeom>
          <a:noFill/>
        </p:spPr>
        <p:txBody>
          <a:bodyPr wrap="square" rtlCol="0">
            <a:spAutoFit/>
          </a:bodyPr>
          <a:lstStyle/>
          <a:p>
            <a:pPr defTabSz="1219170">
              <a:defRPr/>
            </a:pPr>
            <a:r>
              <a:rPr lang="en-AU" sz="2000" b="1" dirty="0">
                <a:solidFill>
                  <a:srgbClr val="7030A0"/>
                </a:solidFill>
                <a:latin typeface="Arial" panose="020B0604020202020204" pitchFamily="34" charset="0"/>
                <a:cs typeface="Arial" panose="020B0604020202020204" pitchFamily="34" charset="0"/>
              </a:rPr>
              <a:t>How many hours of care</a:t>
            </a:r>
          </a:p>
          <a:p>
            <a:pPr defTabSz="1219170">
              <a:defRPr/>
            </a:pPr>
            <a:r>
              <a:rPr lang="en-AU" sz="2000" dirty="0">
                <a:solidFill>
                  <a:schemeClr val="tx1">
                    <a:lumMod val="50000"/>
                    <a:lumOff val="50000"/>
                  </a:schemeClr>
                </a:solidFill>
                <a:latin typeface="Arial" panose="020B0604020202020204" pitchFamily="34" charset="0"/>
                <a:cs typeface="Arial" panose="020B0604020202020204" pitchFamily="34" charset="0"/>
              </a:rPr>
              <a:t>Comparing funded care between participants was challenging:</a:t>
            </a: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Individual circumstances differ – who to benchmark the proposed hours with? There is a (relatively) small number of participants with a wide range of funded supports.</a:t>
            </a:r>
          </a:p>
          <a:p>
            <a:pPr marL="342900" indent="-342900" defTabSz="1219170">
              <a:buFontTx/>
              <a:buChar char="-"/>
              <a:defRPr/>
            </a:pPr>
            <a:endParaRPr lang="en-AU" sz="2000" dirty="0">
              <a:solidFill>
                <a:schemeClr val="tx1">
                  <a:lumMod val="50000"/>
                  <a:lumOff val="50000"/>
                </a:schemeClr>
              </a:solidFill>
              <a:latin typeface="Arial" panose="020B0604020202020204" pitchFamily="34" charset="0"/>
              <a:cs typeface="Arial" panose="020B0604020202020204" pitchFamily="34" charset="0"/>
            </a:endParaRP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Data and information was not structured for analysis. Some key information was not being captured in a structured format. Some key information was not accessible for reporting or monitoring purposes.</a:t>
            </a:r>
            <a:endParaRPr lang="id-ID"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5" name="Slide Number" hidden="1">
            <a:extLst>
              <a:ext uri="{FF2B5EF4-FFF2-40B4-BE49-F238E27FC236}">
                <a16:creationId xmlns:a16="http://schemas.microsoft.com/office/drawing/2014/main" id="{E0036314-5132-DF80-3D1A-0484A8ECFD8F}"/>
              </a:ext>
            </a:extLst>
          </p:cNvPr>
          <p:cNvSpPr>
            <a:spLocks noGrp="1"/>
          </p:cNvSpPr>
          <p:nvPr>
            <p:ph type="sldNum" sz="quarter" idx="4"/>
          </p:nvPr>
        </p:nvSpPr>
        <p:spPr>
          <a:prstGeom prst="rect">
            <a:avLst/>
          </a:prstGeom>
        </p:spPr>
        <p:txBody>
          <a:bodyPr/>
          <a:lstStyle/>
          <a:p>
            <a:pPr defTabSz="1219170">
              <a:defRPr/>
            </a:pPr>
            <a:fld id="{A04DF0AE-8B3C-45BA-8AFA-E3B611F5AE38}" type="slidenum">
              <a:rPr lang="en-AU">
                <a:solidFill>
                  <a:prstClr val="black">
                    <a:tint val="75000"/>
                  </a:prstClr>
                </a:solidFill>
                <a:latin typeface="Calibri Light"/>
              </a:rPr>
              <a:pPr defTabSz="1219170">
                <a:defRPr/>
              </a:pPr>
              <a:t>18</a:t>
            </a:fld>
            <a:endParaRPr lang="en-AU" dirty="0">
              <a:solidFill>
                <a:prstClr val="black">
                  <a:tint val="75000"/>
                </a:prstClr>
              </a:solidFill>
              <a:latin typeface="Calibri Light"/>
            </a:endParaRPr>
          </a:p>
        </p:txBody>
      </p:sp>
      <p:sp>
        <p:nvSpPr>
          <p:cNvPr id="46" name="Title 1">
            <a:extLst>
              <a:ext uri="{FF2B5EF4-FFF2-40B4-BE49-F238E27FC236}">
                <a16:creationId xmlns:a16="http://schemas.microsoft.com/office/drawing/2014/main" id="{EE2F6A62-114D-07C2-C465-213742104133}"/>
              </a:ext>
            </a:extLst>
          </p:cNvPr>
          <p:cNvSpPr txBox="1">
            <a:spLocks/>
          </p:cNvSpPr>
          <p:nvPr/>
        </p:nvSpPr>
        <p:spPr>
          <a:xfrm>
            <a:off x="519994" y="237673"/>
            <a:ext cx="10972800"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AU" sz="5867" dirty="0">
                <a:solidFill>
                  <a:srgbClr val="3C69FF"/>
                </a:solidFill>
                <a:latin typeface="Arial" panose="020B0604020202020204" pitchFamily="34" charset="0"/>
              </a:rPr>
              <a:t>Challenges identified</a:t>
            </a:r>
          </a:p>
        </p:txBody>
      </p:sp>
      <p:sp>
        <p:nvSpPr>
          <p:cNvPr id="58" name="Freeform 5">
            <a:extLst>
              <a:ext uri="{FF2B5EF4-FFF2-40B4-BE49-F238E27FC236}">
                <a16:creationId xmlns:a16="http://schemas.microsoft.com/office/drawing/2014/main" id="{65C3E146-FBCC-1F40-CC2E-EBE0375B2B09}"/>
              </a:ext>
            </a:extLst>
          </p:cNvPr>
          <p:cNvSpPr>
            <a:spLocks/>
          </p:cNvSpPr>
          <p:nvPr/>
        </p:nvSpPr>
        <p:spPr bwMode="auto">
          <a:xfrm rot="5400000">
            <a:off x="6266550" y="3100942"/>
            <a:ext cx="1910163" cy="2251263"/>
          </a:xfrm>
          <a:custGeom>
            <a:avLst/>
            <a:gdLst>
              <a:gd name="T0" fmla="*/ 374 w 402"/>
              <a:gd name="T1" fmla="*/ 0 h 475"/>
              <a:gd name="T2" fmla="*/ 374 w 402"/>
              <a:gd name="T3" fmla="*/ 120 h 475"/>
              <a:gd name="T4" fmla="*/ 269 w 402"/>
              <a:gd name="T5" fmla="*/ 120 h 475"/>
              <a:gd name="T6" fmla="*/ 269 w 402"/>
              <a:gd name="T7" fmla="*/ 225 h 475"/>
              <a:gd name="T8" fmla="*/ 374 w 402"/>
              <a:gd name="T9" fmla="*/ 225 h 475"/>
              <a:gd name="T10" fmla="*/ 374 w 402"/>
              <a:gd name="T11" fmla="*/ 346 h 475"/>
              <a:gd name="T12" fmla="*/ 254 w 402"/>
              <a:gd name="T13" fmla="*/ 346 h 475"/>
              <a:gd name="T14" fmla="*/ 254 w 402"/>
              <a:gd name="T15" fmla="*/ 451 h 475"/>
              <a:gd name="T16" fmla="*/ 149 w 402"/>
              <a:gd name="T17" fmla="*/ 451 h 475"/>
              <a:gd name="T18" fmla="*/ 149 w 402"/>
              <a:gd name="T19" fmla="*/ 346 h 475"/>
              <a:gd name="T20" fmla="*/ 29 w 402"/>
              <a:gd name="T21" fmla="*/ 346 h 475"/>
              <a:gd name="T22" fmla="*/ 29 w 402"/>
              <a:gd name="T23" fmla="*/ 225 h 475"/>
              <a:gd name="T24" fmla="*/ 134 w 402"/>
              <a:gd name="T25" fmla="*/ 225 h 475"/>
              <a:gd name="T26" fmla="*/ 134 w 402"/>
              <a:gd name="T27" fmla="*/ 120 h 475"/>
              <a:gd name="T28" fmla="*/ 29 w 402"/>
              <a:gd name="T29" fmla="*/ 120 h 475"/>
              <a:gd name="T30" fmla="*/ 29 w 402"/>
              <a:gd name="T31" fmla="*/ 0 h 475"/>
              <a:gd name="T32" fmla="*/ 374 w 402"/>
              <a:gd name="T33"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475">
                <a:moveTo>
                  <a:pt x="374" y="0"/>
                </a:moveTo>
                <a:cubicBezTo>
                  <a:pt x="374" y="0"/>
                  <a:pt x="402" y="92"/>
                  <a:pt x="374" y="120"/>
                </a:cubicBezTo>
                <a:cubicBezTo>
                  <a:pt x="349" y="145"/>
                  <a:pt x="294" y="96"/>
                  <a:pt x="269" y="120"/>
                </a:cubicBezTo>
                <a:cubicBezTo>
                  <a:pt x="244" y="145"/>
                  <a:pt x="244" y="201"/>
                  <a:pt x="269" y="225"/>
                </a:cubicBezTo>
                <a:cubicBezTo>
                  <a:pt x="294" y="250"/>
                  <a:pt x="349" y="201"/>
                  <a:pt x="374" y="225"/>
                </a:cubicBezTo>
                <a:cubicBezTo>
                  <a:pt x="402" y="254"/>
                  <a:pt x="374" y="346"/>
                  <a:pt x="374" y="346"/>
                </a:cubicBezTo>
                <a:cubicBezTo>
                  <a:pt x="374" y="346"/>
                  <a:pt x="282" y="317"/>
                  <a:pt x="254" y="346"/>
                </a:cubicBezTo>
                <a:cubicBezTo>
                  <a:pt x="229" y="370"/>
                  <a:pt x="279" y="426"/>
                  <a:pt x="254" y="451"/>
                </a:cubicBezTo>
                <a:cubicBezTo>
                  <a:pt x="229" y="475"/>
                  <a:pt x="174" y="475"/>
                  <a:pt x="149" y="451"/>
                </a:cubicBezTo>
                <a:cubicBezTo>
                  <a:pt x="124" y="426"/>
                  <a:pt x="174" y="370"/>
                  <a:pt x="149" y="346"/>
                </a:cubicBezTo>
                <a:cubicBezTo>
                  <a:pt x="120" y="317"/>
                  <a:pt x="29" y="346"/>
                  <a:pt x="29" y="346"/>
                </a:cubicBezTo>
                <a:cubicBezTo>
                  <a:pt x="29" y="346"/>
                  <a:pt x="0" y="254"/>
                  <a:pt x="29" y="225"/>
                </a:cubicBezTo>
                <a:cubicBezTo>
                  <a:pt x="53" y="201"/>
                  <a:pt x="109" y="250"/>
                  <a:pt x="134" y="225"/>
                </a:cubicBezTo>
                <a:cubicBezTo>
                  <a:pt x="158" y="201"/>
                  <a:pt x="158" y="145"/>
                  <a:pt x="134" y="120"/>
                </a:cubicBezTo>
                <a:cubicBezTo>
                  <a:pt x="109" y="96"/>
                  <a:pt x="53" y="145"/>
                  <a:pt x="29" y="120"/>
                </a:cubicBezTo>
                <a:cubicBezTo>
                  <a:pt x="0" y="92"/>
                  <a:pt x="29" y="0"/>
                  <a:pt x="29" y="0"/>
                </a:cubicBezTo>
                <a:cubicBezTo>
                  <a:pt x="144" y="0"/>
                  <a:pt x="259" y="0"/>
                  <a:pt x="374" y="0"/>
                </a:cubicBezTo>
                <a:close/>
              </a:path>
            </a:pathLst>
          </a:custGeom>
          <a:solidFill>
            <a:schemeClr val="accent1"/>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61" name="Freeform 10">
            <a:extLst>
              <a:ext uri="{FF2B5EF4-FFF2-40B4-BE49-F238E27FC236}">
                <a16:creationId xmlns:a16="http://schemas.microsoft.com/office/drawing/2014/main" id="{AA3CDF8A-625C-2D0A-B494-0C9A4D8F26ED}"/>
              </a:ext>
            </a:extLst>
          </p:cNvPr>
          <p:cNvSpPr>
            <a:spLocks/>
          </p:cNvSpPr>
          <p:nvPr/>
        </p:nvSpPr>
        <p:spPr bwMode="auto">
          <a:xfrm rot="5400000">
            <a:off x="4420534" y="3406795"/>
            <a:ext cx="2876613" cy="1639556"/>
          </a:xfrm>
          <a:custGeom>
            <a:avLst/>
            <a:gdLst>
              <a:gd name="T0" fmla="*/ 580 w 605"/>
              <a:gd name="T1" fmla="*/ 121 h 346"/>
              <a:gd name="T2" fmla="*/ 475 w 605"/>
              <a:gd name="T3" fmla="*/ 121 h 346"/>
              <a:gd name="T4" fmla="*/ 472 w 605"/>
              <a:gd name="T5" fmla="*/ 12 h 346"/>
              <a:gd name="T6" fmla="*/ 471 w 605"/>
              <a:gd name="T7" fmla="*/ 12 h 346"/>
              <a:gd name="T8" fmla="*/ 399 w 605"/>
              <a:gd name="T9" fmla="*/ 0 h 346"/>
              <a:gd name="T10" fmla="*/ 363 w 605"/>
              <a:gd name="T11" fmla="*/ 9 h 346"/>
              <a:gd name="T12" fmla="*/ 366 w 605"/>
              <a:gd name="T13" fmla="*/ 50 h 346"/>
              <a:gd name="T14" fmla="*/ 363 w 605"/>
              <a:gd name="T15" fmla="*/ 114 h 346"/>
              <a:gd name="T16" fmla="*/ 302 w 605"/>
              <a:gd name="T17" fmla="*/ 136 h 346"/>
              <a:gd name="T18" fmla="*/ 241 w 605"/>
              <a:gd name="T19" fmla="*/ 114 h 346"/>
              <a:gd name="T20" fmla="*/ 239 w 605"/>
              <a:gd name="T21" fmla="*/ 50 h 346"/>
              <a:gd name="T22" fmla="*/ 241 w 605"/>
              <a:gd name="T23" fmla="*/ 9 h 346"/>
              <a:gd name="T24" fmla="*/ 206 w 605"/>
              <a:gd name="T25" fmla="*/ 0 h 346"/>
              <a:gd name="T26" fmla="*/ 133 w 605"/>
              <a:gd name="T27" fmla="*/ 12 h 346"/>
              <a:gd name="T28" fmla="*/ 133 w 605"/>
              <a:gd name="T29" fmla="*/ 12 h 346"/>
              <a:gd name="T30" fmla="*/ 130 w 605"/>
              <a:gd name="T31" fmla="*/ 121 h 346"/>
              <a:gd name="T32" fmla="*/ 25 w 605"/>
              <a:gd name="T33" fmla="*/ 121 h 346"/>
              <a:gd name="T34" fmla="*/ 25 w 605"/>
              <a:gd name="T35" fmla="*/ 226 h 346"/>
              <a:gd name="T36" fmla="*/ 130 w 605"/>
              <a:gd name="T37" fmla="*/ 226 h 346"/>
              <a:gd name="T38" fmla="*/ 130 w 605"/>
              <a:gd name="T39" fmla="*/ 346 h 346"/>
              <a:gd name="T40" fmla="*/ 475 w 605"/>
              <a:gd name="T41" fmla="*/ 346 h 346"/>
              <a:gd name="T42" fmla="*/ 475 w 605"/>
              <a:gd name="T43" fmla="*/ 226 h 346"/>
              <a:gd name="T44" fmla="*/ 580 w 605"/>
              <a:gd name="T45" fmla="*/ 226 h 346"/>
              <a:gd name="T46" fmla="*/ 580 w 605"/>
              <a:gd name="T47" fmla="*/ 1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5" h="346">
                <a:moveTo>
                  <a:pt x="580" y="121"/>
                </a:moveTo>
                <a:cubicBezTo>
                  <a:pt x="555" y="96"/>
                  <a:pt x="500" y="146"/>
                  <a:pt x="475" y="121"/>
                </a:cubicBezTo>
                <a:cubicBezTo>
                  <a:pt x="453" y="99"/>
                  <a:pt x="465" y="38"/>
                  <a:pt x="472" y="12"/>
                </a:cubicBezTo>
                <a:cubicBezTo>
                  <a:pt x="471" y="12"/>
                  <a:pt x="471" y="12"/>
                  <a:pt x="471" y="12"/>
                </a:cubicBezTo>
                <a:cubicBezTo>
                  <a:pt x="471" y="12"/>
                  <a:pt x="432" y="0"/>
                  <a:pt x="399" y="0"/>
                </a:cubicBezTo>
                <a:cubicBezTo>
                  <a:pt x="381" y="0"/>
                  <a:pt x="369" y="3"/>
                  <a:pt x="363" y="9"/>
                </a:cubicBezTo>
                <a:cubicBezTo>
                  <a:pt x="356" y="16"/>
                  <a:pt x="360" y="30"/>
                  <a:pt x="366" y="50"/>
                </a:cubicBezTo>
                <a:cubicBezTo>
                  <a:pt x="373" y="72"/>
                  <a:pt x="380" y="97"/>
                  <a:pt x="363" y="114"/>
                </a:cubicBezTo>
                <a:cubicBezTo>
                  <a:pt x="349" y="128"/>
                  <a:pt x="327" y="136"/>
                  <a:pt x="302" y="136"/>
                </a:cubicBezTo>
                <a:cubicBezTo>
                  <a:pt x="278" y="136"/>
                  <a:pt x="255" y="128"/>
                  <a:pt x="241" y="114"/>
                </a:cubicBezTo>
                <a:cubicBezTo>
                  <a:pt x="224" y="97"/>
                  <a:pt x="232" y="72"/>
                  <a:pt x="239" y="50"/>
                </a:cubicBezTo>
                <a:cubicBezTo>
                  <a:pt x="245" y="30"/>
                  <a:pt x="248" y="16"/>
                  <a:pt x="241" y="9"/>
                </a:cubicBezTo>
                <a:cubicBezTo>
                  <a:pt x="235" y="3"/>
                  <a:pt x="223" y="0"/>
                  <a:pt x="206" y="0"/>
                </a:cubicBezTo>
                <a:cubicBezTo>
                  <a:pt x="173" y="0"/>
                  <a:pt x="133" y="12"/>
                  <a:pt x="133" y="12"/>
                </a:cubicBezTo>
                <a:cubicBezTo>
                  <a:pt x="133" y="12"/>
                  <a:pt x="133" y="12"/>
                  <a:pt x="133" y="12"/>
                </a:cubicBezTo>
                <a:cubicBezTo>
                  <a:pt x="139" y="38"/>
                  <a:pt x="152" y="99"/>
                  <a:pt x="130" y="121"/>
                </a:cubicBezTo>
                <a:cubicBezTo>
                  <a:pt x="105" y="146"/>
                  <a:pt x="49" y="96"/>
                  <a:pt x="25" y="121"/>
                </a:cubicBezTo>
                <a:cubicBezTo>
                  <a:pt x="0" y="146"/>
                  <a:pt x="0" y="201"/>
                  <a:pt x="25" y="226"/>
                </a:cubicBezTo>
                <a:cubicBezTo>
                  <a:pt x="49" y="251"/>
                  <a:pt x="105" y="201"/>
                  <a:pt x="130" y="226"/>
                </a:cubicBezTo>
                <a:cubicBezTo>
                  <a:pt x="158" y="254"/>
                  <a:pt x="130" y="346"/>
                  <a:pt x="130" y="346"/>
                </a:cubicBezTo>
                <a:cubicBezTo>
                  <a:pt x="245" y="346"/>
                  <a:pt x="360" y="346"/>
                  <a:pt x="475" y="346"/>
                </a:cubicBezTo>
                <a:cubicBezTo>
                  <a:pt x="475" y="346"/>
                  <a:pt x="447" y="254"/>
                  <a:pt x="475" y="226"/>
                </a:cubicBezTo>
                <a:cubicBezTo>
                  <a:pt x="500" y="201"/>
                  <a:pt x="555" y="251"/>
                  <a:pt x="580" y="226"/>
                </a:cubicBezTo>
                <a:cubicBezTo>
                  <a:pt x="605" y="201"/>
                  <a:pt x="605" y="146"/>
                  <a:pt x="580" y="121"/>
                </a:cubicBezTo>
                <a:close/>
              </a:path>
            </a:pathLst>
          </a:custGeom>
          <a:solidFill>
            <a:srgbClr val="7030A0"/>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2" name="TextBox 1">
            <a:extLst>
              <a:ext uri="{FF2B5EF4-FFF2-40B4-BE49-F238E27FC236}">
                <a16:creationId xmlns:a16="http://schemas.microsoft.com/office/drawing/2014/main" id="{C09AB8E2-F254-A945-AB02-4F4D1CC5C428}"/>
              </a:ext>
            </a:extLst>
          </p:cNvPr>
          <p:cNvSpPr txBox="1"/>
          <p:nvPr/>
        </p:nvSpPr>
        <p:spPr>
          <a:xfrm>
            <a:off x="4474345" y="6317252"/>
            <a:ext cx="3064099" cy="461665"/>
          </a:xfrm>
          <a:prstGeom prst="rect">
            <a:avLst/>
          </a:prstGeom>
          <a:solidFill>
            <a:schemeClr val="bg1"/>
          </a:solidFill>
        </p:spPr>
        <p:txBody>
          <a:bodyPr wrap="square" rtlCol="0">
            <a:spAutoFit/>
          </a:bodyPr>
          <a:lstStyle/>
          <a:p>
            <a:endParaRPr lang="en-AU" sz="2400" dirty="0"/>
          </a:p>
        </p:txBody>
      </p:sp>
      <p:sp>
        <p:nvSpPr>
          <p:cNvPr id="4" name="TextBox 3">
            <a:extLst>
              <a:ext uri="{FF2B5EF4-FFF2-40B4-BE49-F238E27FC236}">
                <a16:creationId xmlns:a16="http://schemas.microsoft.com/office/drawing/2014/main" id="{6202AB6F-7E91-6CC0-042C-256ECDFCB1B4}"/>
              </a:ext>
            </a:extLst>
          </p:cNvPr>
          <p:cNvSpPr txBox="1"/>
          <p:nvPr/>
        </p:nvSpPr>
        <p:spPr>
          <a:xfrm>
            <a:off x="8352726" y="2627110"/>
            <a:ext cx="3503509" cy="2554545"/>
          </a:xfrm>
          <a:prstGeom prst="rect">
            <a:avLst/>
          </a:prstGeom>
          <a:noFill/>
        </p:spPr>
        <p:txBody>
          <a:bodyPr wrap="square" rtlCol="0">
            <a:spAutoFit/>
          </a:bodyPr>
          <a:lstStyle/>
          <a:p>
            <a:pPr algn="r" defTabSz="1219170">
              <a:defRPr/>
            </a:pPr>
            <a:r>
              <a:rPr lang="en-AU" sz="2000" b="1" dirty="0">
                <a:solidFill>
                  <a:schemeClr val="accent1"/>
                </a:solidFill>
                <a:latin typeface="Arial" panose="020B0604020202020204" pitchFamily="34" charset="0"/>
                <a:cs typeface="Arial" panose="020B0604020202020204" pitchFamily="34" charset="0"/>
              </a:rPr>
              <a:t>Cost per hour of care</a:t>
            </a:r>
          </a:p>
          <a:p>
            <a:pPr marL="457200" indent="-457200" algn="r" defTabSz="1219170">
              <a:buFont typeface="+mj-lt"/>
              <a:buAutoNum type="arabicPeriod"/>
              <a:defRPr/>
            </a:pPr>
            <a:r>
              <a:rPr lang="en-AU" sz="2000" dirty="0">
                <a:solidFill>
                  <a:schemeClr val="tx1">
                    <a:lumMod val="50000"/>
                    <a:lumOff val="50000"/>
                  </a:schemeClr>
                </a:solidFill>
                <a:latin typeface="Arial" panose="020B0604020202020204" pitchFamily="34" charset="0"/>
                <a:cs typeface="Arial" panose="020B0604020202020204" pitchFamily="34" charset="0"/>
              </a:rPr>
              <a:t>Commercial negotiations occurring on every contract</a:t>
            </a:r>
          </a:p>
          <a:p>
            <a:pPr marL="457200" indent="-457200" algn="r" defTabSz="1219170">
              <a:buFont typeface="+mj-lt"/>
              <a:buAutoNum type="arabicPeriod"/>
              <a:defRPr/>
            </a:pPr>
            <a:r>
              <a:rPr lang="en-AU" sz="2000" dirty="0">
                <a:solidFill>
                  <a:schemeClr val="tx1">
                    <a:lumMod val="50000"/>
                    <a:lumOff val="50000"/>
                  </a:schemeClr>
                </a:solidFill>
                <a:latin typeface="Arial" panose="020B0604020202020204" pitchFamily="34" charset="0"/>
                <a:cs typeface="Arial" panose="020B0604020202020204" pitchFamily="34" charset="0"/>
              </a:rPr>
              <a:t>Data and information systems not supporting benchmarking of contract rates</a:t>
            </a:r>
            <a:endParaRPr lang="id-ID"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A786F10-DB1B-D0B7-B455-569F91141022}"/>
              </a:ext>
            </a:extLst>
          </p:cNvPr>
          <p:cNvSpPr txBox="1"/>
          <p:nvPr/>
        </p:nvSpPr>
        <p:spPr>
          <a:xfrm>
            <a:off x="609600" y="1313288"/>
            <a:ext cx="11585513" cy="1015663"/>
          </a:xfrm>
          <a:prstGeom prst="rect">
            <a:avLst/>
          </a:prstGeom>
          <a:noFill/>
        </p:spPr>
        <p:txBody>
          <a:bodyPr wrap="square" rtlCol="0">
            <a:spAutoFit/>
          </a:bodyPr>
          <a:lstStyle/>
          <a:p>
            <a:pPr defTabSz="1219170">
              <a:defRPr/>
            </a:pPr>
            <a:r>
              <a:rPr lang="en-AU" sz="2000" dirty="0">
                <a:latin typeface="Arial" panose="020B0604020202020204" pitchFamily="34" charset="0"/>
                <a:cs typeface="Arial" panose="020B0604020202020204" pitchFamily="34" charset="0"/>
              </a:rPr>
              <a:t>By our 8-year anniversary we had grown out of our existing processes. Our actuary had identified risks that we couldn’t easily monitor.</a:t>
            </a:r>
          </a:p>
          <a:p>
            <a:pPr marL="342900" indent="-342900" algn="ctr" defTabSz="1219170">
              <a:buFontTx/>
              <a:buChar char="-"/>
              <a:defRPr/>
            </a:pPr>
            <a:endParaRPr lang="id-ID" sz="20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5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915B-7ADB-6B17-5B0F-2828F1D6BB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431380-76A0-126A-8798-268B0EC3F5E0}"/>
              </a:ext>
            </a:extLst>
          </p:cNvPr>
          <p:cNvSpPr>
            <a:spLocks noGrp="1"/>
          </p:cNvSpPr>
          <p:nvPr>
            <p:ph type="sldNum" sz="quarter" idx="12"/>
          </p:nvPr>
        </p:nvSpPr>
        <p:spPr/>
        <p:txBody>
          <a:bodyPr/>
          <a:lstStyle/>
          <a:p>
            <a:fld id="{741AFF56-1126-4107-9C02-BC0EFBF16431}" type="slidenum">
              <a:rPr lang="en-GB" smtClean="0"/>
              <a:t>19</a:t>
            </a:fld>
            <a:endParaRPr lang="en-GB"/>
          </a:p>
        </p:txBody>
      </p:sp>
      <p:sp>
        <p:nvSpPr>
          <p:cNvPr id="5" name="Footer Placeholder 4">
            <a:extLst>
              <a:ext uri="{FF2B5EF4-FFF2-40B4-BE49-F238E27FC236}">
                <a16:creationId xmlns:a16="http://schemas.microsoft.com/office/drawing/2014/main" id="{83A992A2-705F-51D0-A918-7490EB88591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pic>
        <p:nvPicPr>
          <p:cNvPr id="10" name="Picture 9" descr="A colorful text on a black background&#10;&#10;AI-generated content may be incorrect.">
            <a:extLst>
              <a:ext uri="{FF2B5EF4-FFF2-40B4-BE49-F238E27FC236}">
                <a16:creationId xmlns:a16="http://schemas.microsoft.com/office/drawing/2014/main" id="{A7A5BDAC-B84D-B931-6E36-92E86B3B6182}"/>
              </a:ext>
            </a:extLst>
          </p:cNvPr>
          <p:cNvPicPr>
            <a:picLocks noChangeAspect="1"/>
          </p:cNvPicPr>
          <p:nvPr/>
        </p:nvPicPr>
        <p:blipFill>
          <a:blip r:embed="rId3"/>
          <a:stretch>
            <a:fillRect/>
          </a:stretch>
        </p:blipFill>
        <p:spPr>
          <a:xfrm>
            <a:off x="782845" y="1752634"/>
            <a:ext cx="10626310" cy="4049231"/>
          </a:xfrm>
          <a:prstGeom prst="rect">
            <a:avLst/>
          </a:prstGeom>
        </p:spPr>
      </p:pic>
      <p:sp>
        <p:nvSpPr>
          <p:cNvPr id="2" name="Title 1">
            <a:extLst>
              <a:ext uri="{FF2B5EF4-FFF2-40B4-BE49-F238E27FC236}">
                <a16:creationId xmlns:a16="http://schemas.microsoft.com/office/drawing/2014/main" id="{2DEC562E-F783-5643-A53D-A54CD4CC5E03}"/>
              </a:ext>
            </a:extLst>
          </p:cNvPr>
          <p:cNvSpPr txBox="1">
            <a:spLocks/>
          </p:cNvSpPr>
          <p:nvPr/>
        </p:nvSpPr>
        <p:spPr>
          <a:xfrm>
            <a:off x="519994" y="237673"/>
            <a:ext cx="10972800" cy="114300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AU" sz="5867" dirty="0">
                <a:solidFill>
                  <a:srgbClr val="3C69FF"/>
                </a:solidFill>
                <a:latin typeface="Arial" panose="020B0604020202020204" pitchFamily="34" charset="0"/>
              </a:rPr>
              <a:t>So, we rethought our approach</a:t>
            </a:r>
          </a:p>
        </p:txBody>
      </p:sp>
    </p:spTree>
    <p:extLst>
      <p:ext uri="{BB962C8B-B14F-4D97-AF65-F5344CB8AC3E}">
        <p14:creationId xmlns:p14="http://schemas.microsoft.com/office/powerpoint/2010/main" val="2223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94ABA0-E9F9-EC5C-9B81-9ABE1D0584CF}"/>
              </a:ext>
            </a:extLst>
          </p:cNvPr>
          <p:cNvSpPr txBox="1"/>
          <p:nvPr/>
        </p:nvSpPr>
        <p:spPr>
          <a:xfrm>
            <a:off x="1238250" y="1485900"/>
            <a:ext cx="9601200" cy="3970318"/>
          </a:xfrm>
          <a:prstGeom prst="rect">
            <a:avLst/>
          </a:prstGeom>
          <a:noFill/>
        </p:spPr>
        <p:txBody>
          <a:bodyPr wrap="square">
            <a:spAutoFit/>
          </a:bodyPr>
          <a:lstStyle/>
          <a:p>
            <a:pPr marL="0" marR="0" algn="ctr">
              <a:buNone/>
            </a:pPr>
            <a:r>
              <a:rPr lang="en-AU" sz="2800" dirty="0"/>
              <a:t>W</a:t>
            </a:r>
            <a:r>
              <a:rPr lang="en-AU" sz="2800" dirty="0">
                <a:effectLst/>
              </a:rPr>
              <a:t>e pay our deepest respect to Aboriginal and Torres Strait Islander peoples as the traditional custodians of what we know as Australia, and recognise their continuing connection to land, water and culture. We pay respect to Elders past</a:t>
            </a:r>
            <a:r>
              <a:rPr lang="en-AU" sz="2800" dirty="0"/>
              <a:t> and </a:t>
            </a:r>
            <a:r>
              <a:rPr lang="en-AU" sz="2800" dirty="0">
                <a:effectLst/>
              </a:rPr>
              <a:t>present.</a:t>
            </a:r>
          </a:p>
          <a:p>
            <a:pPr marL="0" marR="0" algn="ctr">
              <a:buNone/>
            </a:pPr>
            <a:endParaRPr lang="en-AU" sz="2800" dirty="0">
              <a:effectLst/>
            </a:endParaRPr>
          </a:p>
          <a:p>
            <a:pPr algn="ctr"/>
            <a:r>
              <a:rPr lang="en-AU" sz="2800" dirty="0">
                <a:effectLst/>
              </a:rPr>
              <a:t>We acknowledge the long history of knowledge exchange, through stories</a:t>
            </a:r>
            <a:r>
              <a:rPr lang="en-AU" sz="2800" dirty="0"/>
              <a:t> and</a:t>
            </a:r>
            <a:r>
              <a:rPr lang="en-AU" sz="2800" dirty="0">
                <a:effectLst/>
              </a:rPr>
              <a:t> traditions and commit to fostering a culture of learning from and working with </a:t>
            </a:r>
            <a:r>
              <a:rPr lang="en-AU" sz="2800" dirty="0"/>
              <a:t>Aboriginal and Torres Strait Islander people </a:t>
            </a:r>
            <a:r>
              <a:rPr lang="en-AU" sz="2800" dirty="0">
                <a:effectLst/>
              </a:rPr>
              <a:t>in the spirit of reconciliation.</a:t>
            </a:r>
          </a:p>
        </p:txBody>
      </p:sp>
      <p:sp>
        <p:nvSpPr>
          <p:cNvPr id="2" name="Slide Number Placeholder 1">
            <a:extLst>
              <a:ext uri="{FF2B5EF4-FFF2-40B4-BE49-F238E27FC236}">
                <a16:creationId xmlns:a16="http://schemas.microsoft.com/office/drawing/2014/main" id="{E7AF9E01-CCBE-FF73-6C97-F6E8238D2801}"/>
              </a:ext>
            </a:extLst>
          </p:cNvPr>
          <p:cNvSpPr>
            <a:spLocks noGrp="1"/>
          </p:cNvSpPr>
          <p:nvPr>
            <p:ph type="sldNum" sz="quarter" idx="12"/>
          </p:nvPr>
        </p:nvSpPr>
        <p:spPr/>
        <p:txBody>
          <a:bodyPr/>
          <a:lstStyle/>
          <a:p>
            <a:fld id="{741AFF56-1126-4107-9C02-BC0EFBF16431}" type="slidenum">
              <a:rPr lang="en-GB" smtClean="0"/>
              <a:t>2</a:t>
            </a:fld>
            <a:endParaRPr lang="en-GB" dirty="0"/>
          </a:p>
        </p:txBody>
      </p:sp>
    </p:spTree>
    <p:extLst>
      <p:ext uri="{BB962C8B-B14F-4D97-AF65-F5344CB8AC3E}">
        <p14:creationId xmlns:p14="http://schemas.microsoft.com/office/powerpoint/2010/main" val="3090929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314322" y="269601"/>
            <a:ext cx="11554001" cy="4845324"/>
          </a:xfrm>
        </p:spPr>
        <p:txBody>
          <a:bodyPr/>
          <a:lstStyle/>
          <a:p>
            <a:br>
              <a:rPr lang="en-US" dirty="0"/>
            </a:br>
            <a:r>
              <a:rPr lang="en-US" sz="5400" dirty="0"/>
              <a:t>RISK</a:t>
            </a:r>
            <a:br>
              <a:rPr lang="en-US" dirty="0"/>
            </a:br>
            <a:r>
              <a:rPr lang="en-US" dirty="0"/>
              <a:t>Cost of care (care rate)</a:t>
            </a:r>
            <a:br>
              <a:rPr lang="en-US" dirty="0"/>
            </a:br>
            <a:br>
              <a:rPr lang="en-US" dirty="0"/>
            </a:br>
            <a:r>
              <a:rPr lang="en-US" sz="5400" dirty="0"/>
              <a:t>RISK MITIGATION</a:t>
            </a:r>
            <a:br>
              <a:rPr lang="en-US" dirty="0"/>
            </a:br>
            <a:r>
              <a:rPr lang="en-US" dirty="0"/>
              <a:t>P</a:t>
            </a:r>
            <a:r>
              <a:rPr lang="en-US" sz="3600" dirty="0"/>
              <a:t>rice benchmark</a:t>
            </a:r>
            <a:endParaRPr lang="en-US" dirty="0"/>
          </a:p>
        </p:txBody>
      </p:sp>
      <p:sp>
        <p:nvSpPr>
          <p:cNvPr id="3" name="Text Placeholder 2">
            <a:extLst>
              <a:ext uri="{FF2B5EF4-FFF2-40B4-BE49-F238E27FC236}">
                <a16:creationId xmlns:a16="http://schemas.microsoft.com/office/drawing/2014/main" id="{9C62EC9D-A63D-D474-6AD1-646C973C30DC}"/>
              </a:ext>
            </a:extLst>
          </p:cNvPr>
          <p:cNvSpPr>
            <a:spLocks noGrp="1"/>
          </p:cNvSpPr>
          <p:nvPr>
            <p:ph type="body" sz="quarter" idx="10"/>
          </p:nvPr>
        </p:nvSpPr>
        <p:spPr/>
        <p:txBody>
          <a:bodyPr/>
          <a:lstStyle/>
          <a:p>
            <a:r>
              <a:rPr lang="en-US" dirty="0"/>
              <a:t>01</a:t>
            </a:r>
          </a:p>
        </p:txBody>
      </p:sp>
      <p:sp>
        <p:nvSpPr>
          <p:cNvPr id="4" name="Footer Placeholder 4">
            <a:extLst>
              <a:ext uri="{FF2B5EF4-FFF2-40B4-BE49-F238E27FC236}">
                <a16:creationId xmlns:a16="http://schemas.microsoft.com/office/drawing/2014/main" id="{42848E2F-5C91-E92A-3C86-6EF63890E0A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3816633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B5DA9-7ECA-E611-A97D-932CBD4F337B}"/>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23ED1E0F-0B51-EDF9-3E91-29ACF7531B15}"/>
              </a:ext>
            </a:extLst>
          </p:cNvPr>
          <p:cNvSpPr txBox="1"/>
          <p:nvPr/>
        </p:nvSpPr>
        <p:spPr>
          <a:xfrm>
            <a:off x="600075" y="2121571"/>
            <a:ext cx="7157421" cy="3785652"/>
          </a:xfrm>
          <a:prstGeom prst="rect">
            <a:avLst/>
          </a:prstGeom>
          <a:noFill/>
        </p:spPr>
        <p:txBody>
          <a:bodyPr wrap="square" rtlCol="0">
            <a:spAutoFit/>
          </a:bodyPr>
          <a:lstStyle/>
          <a:p>
            <a:pPr defTabSz="1219170">
              <a:defRPr/>
            </a:pPr>
            <a:r>
              <a:rPr lang="en-AU" sz="2000" b="1" dirty="0">
                <a:solidFill>
                  <a:srgbClr val="7030A0"/>
                </a:solidFill>
                <a:latin typeface="Arial" panose="020B0604020202020204" pitchFamily="34" charset="0"/>
                <a:cs typeface="Arial" panose="020B0604020202020204" pitchFamily="34" charset="0"/>
              </a:rPr>
              <a:t>Who are our providers and what circumstances impact the hourly rate of care?</a:t>
            </a:r>
          </a:p>
          <a:p>
            <a:pPr defTabSz="1219170">
              <a:defRPr/>
            </a:pPr>
            <a:endParaRPr lang="en-AU" sz="2000" dirty="0">
              <a:solidFill>
                <a:schemeClr val="tx2"/>
              </a:solidFill>
              <a:latin typeface="Arial" panose="020B0604020202020204" pitchFamily="34" charset="0"/>
              <a:cs typeface="Arial" panose="020B0604020202020204" pitchFamily="34" charset="0"/>
            </a:endParaRPr>
          </a:p>
          <a:p>
            <a:pPr defTabSz="1219170">
              <a:defRPr/>
            </a:pPr>
            <a:r>
              <a:rPr lang="en-AU" sz="2000" dirty="0">
                <a:solidFill>
                  <a:schemeClr val="accent4"/>
                </a:solidFill>
                <a:latin typeface="Arial" panose="020B0604020202020204" pitchFamily="34" charset="0"/>
                <a:cs typeface="Arial" panose="020B0604020202020204" pitchFamily="34" charset="0"/>
              </a:rPr>
              <a:t>Developed dashboards to monitor each provider:</a:t>
            </a:r>
          </a:p>
          <a:p>
            <a:pPr marL="342900" indent="-342900" defTabSz="1219170">
              <a:buFontTx/>
              <a:buChar char="-"/>
              <a:defRPr/>
            </a:pPr>
            <a:r>
              <a:rPr lang="en-AU" sz="2000" dirty="0">
                <a:solidFill>
                  <a:schemeClr val="accent4"/>
                </a:solidFill>
                <a:latin typeface="Arial" panose="020B0604020202020204" pitchFamily="34" charset="0"/>
                <a:cs typeface="Arial" panose="020B0604020202020204" pitchFamily="34" charset="0"/>
              </a:rPr>
              <a:t>Total value </a:t>
            </a:r>
            <a:r>
              <a:rPr lang="en-AU" sz="2000" dirty="0">
                <a:solidFill>
                  <a:schemeClr val="tx1">
                    <a:lumMod val="50000"/>
                    <a:lumOff val="50000"/>
                  </a:schemeClr>
                </a:solidFill>
                <a:latin typeface="Arial" panose="020B0604020202020204" pitchFamily="34" charset="0"/>
                <a:cs typeface="Arial" panose="020B0604020202020204" pitchFamily="34" charset="0"/>
              </a:rPr>
              <a:t>of approved plans p.a.</a:t>
            </a: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Number of plans and services p.a.</a:t>
            </a: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Rates being charged relative to NDIS equivalent service</a:t>
            </a:r>
          </a:p>
          <a:p>
            <a:pPr defTabSz="1219170">
              <a:defRPr/>
            </a:pPr>
            <a:endParaRPr lang="en-AU" sz="2000" dirty="0">
              <a:solidFill>
                <a:schemeClr val="tx1">
                  <a:lumMod val="50000"/>
                  <a:lumOff val="50000"/>
                </a:schemeClr>
              </a:solidFill>
              <a:latin typeface="Arial" panose="020B0604020202020204" pitchFamily="34" charset="0"/>
              <a:cs typeface="Arial" panose="020B0604020202020204" pitchFamily="34" charset="0"/>
            </a:endParaRPr>
          </a:p>
          <a:p>
            <a:pPr defTabSz="1219170">
              <a:defRPr/>
            </a:pPr>
            <a:r>
              <a:rPr lang="en-AU" sz="2000" dirty="0">
                <a:solidFill>
                  <a:schemeClr val="tx1">
                    <a:lumMod val="50000"/>
                    <a:lumOff val="50000"/>
                  </a:schemeClr>
                </a:solidFill>
                <a:latin typeface="Arial" panose="020B0604020202020204" pitchFamily="34" charset="0"/>
                <a:cs typeface="Arial" panose="020B0604020202020204" pitchFamily="34" charset="0"/>
              </a:rPr>
              <a:t>We had 160 registered care providers across all our participants and eleven providers with more than $1million per annum in approved care.</a:t>
            </a:r>
          </a:p>
          <a:p>
            <a:pPr defTabSz="1219170">
              <a:defRPr/>
            </a:pPr>
            <a:endParaRPr lang="id-ID"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5" name="Slide Number" hidden="1">
            <a:extLst>
              <a:ext uri="{FF2B5EF4-FFF2-40B4-BE49-F238E27FC236}">
                <a16:creationId xmlns:a16="http://schemas.microsoft.com/office/drawing/2014/main" id="{6F0844E4-0B55-6A8B-05A9-C82700F4C90B}"/>
              </a:ext>
            </a:extLst>
          </p:cNvPr>
          <p:cNvSpPr>
            <a:spLocks noGrp="1"/>
          </p:cNvSpPr>
          <p:nvPr>
            <p:ph type="sldNum" sz="quarter" idx="4"/>
          </p:nvPr>
        </p:nvSpPr>
        <p:spPr>
          <a:prstGeom prst="rect">
            <a:avLst/>
          </a:prstGeom>
        </p:spPr>
        <p:txBody>
          <a:bodyPr/>
          <a:lstStyle/>
          <a:p>
            <a:pPr defTabSz="1219170">
              <a:defRPr/>
            </a:pPr>
            <a:fld id="{A04DF0AE-8B3C-45BA-8AFA-E3B611F5AE38}" type="slidenum">
              <a:rPr lang="en-AU">
                <a:solidFill>
                  <a:prstClr val="black">
                    <a:tint val="75000"/>
                  </a:prstClr>
                </a:solidFill>
                <a:latin typeface="Calibri Light"/>
              </a:rPr>
              <a:pPr defTabSz="1219170">
                <a:defRPr/>
              </a:pPr>
              <a:t>21</a:t>
            </a:fld>
            <a:endParaRPr lang="en-AU" dirty="0">
              <a:solidFill>
                <a:prstClr val="black">
                  <a:tint val="75000"/>
                </a:prstClr>
              </a:solidFill>
              <a:latin typeface="Calibri Light"/>
            </a:endParaRPr>
          </a:p>
        </p:txBody>
      </p:sp>
      <p:sp>
        <p:nvSpPr>
          <p:cNvPr id="46" name="Title 1">
            <a:extLst>
              <a:ext uri="{FF2B5EF4-FFF2-40B4-BE49-F238E27FC236}">
                <a16:creationId xmlns:a16="http://schemas.microsoft.com/office/drawing/2014/main" id="{C5E966DA-D8C9-BBB8-683C-AEB2A94B1B04}"/>
              </a:ext>
            </a:extLst>
          </p:cNvPr>
          <p:cNvSpPr txBox="1">
            <a:spLocks/>
          </p:cNvSpPr>
          <p:nvPr/>
        </p:nvSpPr>
        <p:spPr>
          <a:xfrm>
            <a:off x="519994" y="237673"/>
            <a:ext cx="10972800" cy="1143000"/>
          </a:xfrm>
          <a:prstGeom prst="rect">
            <a:avLst/>
          </a:prstGeom>
        </p:spPr>
        <p:txBody>
          <a:bodyPr vert="horz" lIns="121920" tIns="60960" rIns="121920" bIns="60960" rtlCol="0" anchor="ctr">
            <a:normAutofit fontScale="92500"/>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US" sz="6000" dirty="0">
                <a:solidFill>
                  <a:schemeClr val="accent1"/>
                </a:solidFill>
              </a:rPr>
              <a:t>Scheme Care Review – data analysis</a:t>
            </a:r>
            <a:endParaRPr lang="en-AU" sz="5867" dirty="0">
              <a:solidFill>
                <a:schemeClr val="accent1"/>
              </a:solidFill>
              <a:latin typeface="Arial" panose="020B0604020202020204" pitchFamily="34" charset="0"/>
            </a:endParaRPr>
          </a:p>
        </p:txBody>
      </p:sp>
      <p:sp>
        <p:nvSpPr>
          <p:cNvPr id="2" name="TextBox 1">
            <a:extLst>
              <a:ext uri="{FF2B5EF4-FFF2-40B4-BE49-F238E27FC236}">
                <a16:creationId xmlns:a16="http://schemas.microsoft.com/office/drawing/2014/main" id="{FDB1B72F-AB4B-811C-D267-FE7327F48482}"/>
              </a:ext>
            </a:extLst>
          </p:cNvPr>
          <p:cNvSpPr txBox="1"/>
          <p:nvPr/>
        </p:nvSpPr>
        <p:spPr>
          <a:xfrm>
            <a:off x="4474345" y="6317252"/>
            <a:ext cx="3064099" cy="461665"/>
          </a:xfrm>
          <a:prstGeom prst="rect">
            <a:avLst/>
          </a:prstGeom>
          <a:solidFill>
            <a:schemeClr val="bg1"/>
          </a:solidFill>
        </p:spPr>
        <p:txBody>
          <a:bodyPr wrap="square" rtlCol="0">
            <a:spAutoFit/>
          </a:bodyPr>
          <a:lstStyle/>
          <a:p>
            <a:endParaRPr lang="en-AU" sz="2400" dirty="0"/>
          </a:p>
        </p:txBody>
      </p:sp>
      <p:sp>
        <p:nvSpPr>
          <p:cNvPr id="3" name="TextBox 2">
            <a:extLst>
              <a:ext uri="{FF2B5EF4-FFF2-40B4-BE49-F238E27FC236}">
                <a16:creationId xmlns:a16="http://schemas.microsoft.com/office/drawing/2014/main" id="{D3D4E386-11C0-8842-676C-E787E47DC80A}"/>
              </a:ext>
            </a:extLst>
          </p:cNvPr>
          <p:cNvSpPr txBox="1"/>
          <p:nvPr/>
        </p:nvSpPr>
        <p:spPr>
          <a:xfrm>
            <a:off x="213637" y="1160176"/>
            <a:ext cx="11585513" cy="707886"/>
          </a:xfrm>
          <a:prstGeom prst="rect">
            <a:avLst/>
          </a:prstGeom>
          <a:noFill/>
        </p:spPr>
        <p:txBody>
          <a:bodyPr wrap="square" rtlCol="0">
            <a:spAutoFit/>
          </a:bodyPr>
          <a:lstStyle/>
          <a:p>
            <a:pPr algn="ctr" defTabSz="1219170">
              <a:defRPr/>
            </a:pPr>
            <a:r>
              <a:rPr lang="en-AU" sz="2000" dirty="0"/>
              <a:t>Initial analysis focused on comparing NIISQ care rates with NDIS and other comparable industry care rates </a:t>
            </a:r>
          </a:p>
          <a:p>
            <a:pPr algn="ctr" defTabSz="1219170">
              <a:defRPr/>
            </a:pPr>
            <a:r>
              <a:rPr lang="en-AU" sz="2000" dirty="0"/>
              <a:t>at both scheme and provider levels</a:t>
            </a:r>
            <a:endParaRPr lang="id-ID" sz="20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64F48E2-67B7-745C-CD17-2EB9842E08D8}"/>
              </a:ext>
            </a:extLst>
          </p:cNvPr>
          <p:cNvPicPr>
            <a:picLocks noChangeAspect="1"/>
          </p:cNvPicPr>
          <p:nvPr/>
        </p:nvPicPr>
        <p:blipFill>
          <a:blip r:embed="rId3"/>
          <a:stretch>
            <a:fillRect/>
          </a:stretch>
        </p:blipFill>
        <p:spPr>
          <a:xfrm>
            <a:off x="7954776" y="2456415"/>
            <a:ext cx="3538018" cy="2830414"/>
          </a:xfrm>
          <a:prstGeom prst="rect">
            <a:avLst/>
          </a:prstGeom>
        </p:spPr>
      </p:pic>
    </p:spTree>
    <p:extLst>
      <p:ext uri="{BB962C8B-B14F-4D97-AF65-F5344CB8AC3E}">
        <p14:creationId xmlns:p14="http://schemas.microsoft.com/office/powerpoint/2010/main" val="151680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79A6-58E6-25F1-3093-27F2F1072C5B}"/>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9E12CAD3-54F6-5928-E838-C3B9203D80FF}"/>
              </a:ext>
            </a:extLst>
          </p:cNvPr>
          <p:cNvSpPr txBox="1"/>
          <p:nvPr/>
        </p:nvSpPr>
        <p:spPr>
          <a:xfrm>
            <a:off x="733496" y="1263841"/>
            <a:ext cx="10545796" cy="3447098"/>
          </a:xfrm>
          <a:prstGeom prst="rect">
            <a:avLst/>
          </a:prstGeom>
          <a:noFill/>
        </p:spPr>
        <p:txBody>
          <a:bodyPr wrap="square" rtlCol="0">
            <a:spAutoFit/>
          </a:bodyPr>
          <a:lstStyle/>
          <a:p>
            <a:pPr defTabSz="1219170">
              <a:defRPr/>
            </a:pPr>
            <a:r>
              <a:rPr lang="en-AU" b="1" dirty="0">
                <a:solidFill>
                  <a:srgbClr val="7030A0"/>
                </a:solidFill>
                <a:latin typeface="Arial" panose="020B0604020202020204" pitchFamily="34" charset="0"/>
                <a:cs typeface="Arial" panose="020B0604020202020204" pitchFamily="34" charset="0"/>
              </a:rPr>
              <a:t>Who are our providers and what circumstances impact the hourly rate of care?</a:t>
            </a:r>
          </a:p>
          <a:p>
            <a:pPr defTabSz="1219170">
              <a:defRPr/>
            </a:pPr>
            <a:endParaRPr lang="en-AU" b="1" dirty="0">
              <a:solidFill>
                <a:srgbClr val="7030A0"/>
              </a:solidFill>
              <a:latin typeface="Arial" panose="020B0604020202020204" pitchFamily="34" charset="0"/>
              <a:cs typeface="Arial" panose="020B0604020202020204" pitchFamily="34" charset="0"/>
            </a:endParaRPr>
          </a:p>
          <a:p>
            <a:pPr defTabSz="1219170">
              <a:defRPr/>
            </a:pPr>
            <a:r>
              <a:rPr lang="en-AU" dirty="0">
                <a:solidFill>
                  <a:schemeClr val="tx1">
                    <a:lumMod val="50000"/>
                    <a:lumOff val="50000"/>
                  </a:schemeClr>
                </a:solidFill>
                <a:latin typeface="Arial" panose="020B0604020202020204" pitchFamily="34" charset="0"/>
                <a:cs typeface="Arial" panose="020B0604020202020204" pitchFamily="34" charset="0"/>
              </a:rPr>
              <a:t>1. Our data wasn’t clean. Step one was to improve system processes to fix data quality.</a:t>
            </a:r>
          </a:p>
          <a:p>
            <a:pPr defTabSz="1219170">
              <a:defRPr/>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defTabSz="1219170">
              <a:defRPr/>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marL="342900" indent="-342900" defTabSz="1219170">
              <a:buAutoNum type="arabicPeriod" startAt="2"/>
              <a:defRPr/>
            </a:pPr>
            <a:r>
              <a:rPr lang="en-AU" dirty="0">
                <a:solidFill>
                  <a:schemeClr val="tx1">
                    <a:lumMod val="50000"/>
                    <a:lumOff val="50000"/>
                  </a:schemeClr>
                </a:solidFill>
                <a:latin typeface="Arial" panose="020B0604020202020204" pitchFamily="34" charset="0"/>
                <a:cs typeface="Arial" panose="020B0604020202020204" pitchFamily="34" charset="0"/>
              </a:rPr>
              <a:t>Fee negotiations were happening on each individual care plan. This means each Support Planner was negotiating with our service providers for each participant contract. </a:t>
            </a:r>
          </a:p>
          <a:p>
            <a:pPr marL="285750" indent="-285750" defTabSz="1219170">
              <a:buFontTx/>
              <a:buChar char="-"/>
              <a:defRPr/>
            </a:pPr>
            <a:r>
              <a:rPr lang="en-AU" dirty="0">
                <a:solidFill>
                  <a:schemeClr val="tx1">
                    <a:lumMod val="50000"/>
                    <a:lumOff val="50000"/>
                  </a:schemeClr>
                </a:solidFill>
                <a:latin typeface="Arial" panose="020B0604020202020204" pitchFamily="34" charset="0"/>
                <a:cs typeface="Arial" panose="020B0604020202020204" pitchFamily="34" charset="0"/>
              </a:rPr>
              <a:t>We were adding to workload of our Support Planners</a:t>
            </a:r>
          </a:p>
          <a:p>
            <a:pPr marL="285750" indent="-285750" defTabSz="1219170">
              <a:buFontTx/>
              <a:buChar char="-"/>
              <a:defRPr/>
            </a:pPr>
            <a:r>
              <a:rPr lang="en-AU" dirty="0">
                <a:solidFill>
                  <a:schemeClr val="tx1">
                    <a:lumMod val="50000"/>
                    <a:lumOff val="50000"/>
                  </a:schemeClr>
                </a:solidFill>
                <a:latin typeface="Arial" panose="020B0604020202020204" pitchFamily="34" charset="0"/>
                <a:cs typeface="Arial" panose="020B0604020202020204" pitchFamily="34" charset="0"/>
              </a:rPr>
              <a:t>We were getting inconsistent contract rates</a:t>
            </a:r>
          </a:p>
          <a:p>
            <a:pPr marL="285750" indent="-285750" defTabSz="1219170">
              <a:buFontTx/>
              <a:buChar char="-"/>
              <a:defRPr/>
            </a:pPr>
            <a:r>
              <a:rPr lang="en-AU" dirty="0">
                <a:solidFill>
                  <a:schemeClr val="tx1">
                    <a:lumMod val="50000"/>
                    <a:lumOff val="50000"/>
                  </a:schemeClr>
                </a:solidFill>
                <a:latin typeface="Arial" panose="020B0604020202020204" pitchFamily="34" charset="0"/>
                <a:cs typeface="Arial" panose="020B0604020202020204" pitchFamily="34" charset="0"/>
              </a:rPr>
              <a:t>There was a lack of consistency and transparency in how the Agency determined cost effectiveness for care services</a:t>
            </a:r>
          </a:p>
          <a:p>
            <a:pPr defTabSz="1219170">
              <a:defRPr/>
            </a:pPr>
            <a:endParaRPr lang="id-ID"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5" name="Slide Number" hidden="1">
            <a:extLst>
              <a:ext uri="{FF2B5EF4-FFF2-40B4-BE49-F238E27FC236}">
                <a16:creationId xmlns:a16="http://schemas.microsoft.com/office/drawing/2014/main" id="{FF4480D0-F4AF-5A9D-506B-9426CC74D34F}"/>
              </a:ext>
            </a:extLst>
          </p:cNvPr>
          <p:cNvSpPr>
            <a:spLocks noGrp="1"/>
          </p:cNvSpPr>
          <p:nvPr>
            <p:ph type="sldNum" sz="quarter" idx="4"/>
          </p:nvPr>
        </p:nvSpPr>
        <p:spPr>
          <a:prstGeom prst="rect">
            <a:avLst/>
          </a:prstGeom>
        </p:spPr>
        <p:txBody>
          <a:bodyPr/>
          <a:lstStyle/>
          <a:p>
            <a:pPr defTabSz="1219170">
              <a:defRPr/>
            </a:pPr>
            <a:fld id="{A04DF0AE-8B3C-45BA-8AFA-E3B611F5AE38}" type="slidenum">
              <a:rPr lang="en-AU">
                <a:solidFill>
                  <a:prstClr val="black">
                    <a:tint val="75000"/>
                  </a:prstClr>
                </a:solidFill>
                <a:latin typeface="Calibri Light"/>
              </a:rPr>
              <a:pPr defTabSz="1219170">
                <a:defRPr/>
              </a:pPr>
              <a:t>22</a:t>
            </a:fld>
            <a:endParaRPr lang="en-AU" dirty="0">
              <a:solidFill>
                <a:prstClr val="black">
                  <a:tint val="75000"/>
                </a:prstClr>
              </a:solidFill>
              <a:latin typeface="Calibri Light"/>
            </a:endParaRPr>
          </a:p>
        </p:txBody>
      </p:sp>
      <p:sp>
        <p:nvSpPr>
          <p:cNvPr id="46" name="Title 1">
            <a:extLst>
              <a:ext uri="{FF2B5EF4-FFF2-40B4-BE49-F238E27FC236}">
                <a16:creationId xmlns:a16="http://schemas.microsoft.com/office/drawing/2014/main" id="{76AC9CBF-C3A2-1797-C744-2147F01C2F8A}"/>
              </a:ext>
            </a:extLst>
          </p:cNvPr>
          <p:cNvSpPr txBox="1">
            <a:spLocks/>
          </p:cNvSpPr>
          <p:nvPr/>
        </p:nvSpPr>
        <p:spPr>
          <a:xfrm>
            <a:off x="519994" y="237673"/>
            <a:ext cx="10972800" cy="1143000"/>
          </a:xfrm>
          <a:prstGeom prst="rect">
            <a:avLst/>
          </a:prstGeom>
        </p:spPr>
        <p:txBody>
          <a:bodyPr vert="horz" lIns="121920" tIns="60960" rIns="121920" bIns="60960" rtlCol="0" anchor="ctr">
            <a:normAutofit fontScale="77500" lnSpcReduction="20000"/>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US" sz="6000" dirty="0">
                <a:solidFill>
                  <a:schemeClr val="accent1"/>
                </a:solidFill>
              </a:rPr>
              <a:t>Scheme AC&amp;S review – identified challenges</a:t>
            </a:r>
            <a:endParaRPr lang="en-AU" sz="5867" dirty="0">
              <a:solidFill>
                <a:schemeClr val="accent1"/>
              </a:solidFill>
              <a:latin typeface="Arial" panose="020B0604020202020204" pitchFamily="34" charset="0"/>
            </a:endParaRPr>
          </a:p>
        </p:txBody>
      </p:sp>
      <p:sp>
        <p:nvSpPr>
          <p:cNvPr id="2" name="TextBox 1">
            <a:extLst>
              <a:ext uri="{FF2B5EF4-FFF2-40B4-BE49-F238E27FC236}">
                <a16:creationId xmlns:a16="http://schemas.microsoft.com/office/drawing/2014/main" id="{04FA451D-C5A6-8A9A-F2B0-C19CAE6959D2}"/>
              </a:ext>
            </a:extLst>
          </p:cNvPr>
          <p:cNvSpPr txBox="1"/>
          <p:nvPr/>
        </p:nvSpPr>
        <p:spPr>
          <a:xfrm>
            <a:off x="4474345" y="6317252"/>
            <a:ext cx="3064099" cy="461665"/>
          </a:xfrm>
          <a:prstGeom prst="rect">
            <a:avLst/>
          </a:prstGeom>
          <a:solidFill>
            <a:schemeClr val="bg1"/>
          </a:solidFill>
        </p:spPr>
        <p:txBody>
          <a:bodyPr wrap="square" rtlCol="0">
            <a:spAutoFit/>
          </a:bodyPr>
          <a:lstStyle/>
          <a:p>
            <a:endParaRPr lang="en-AU" sz="2400" dirty="0"/>
          </a:p>
        </p:txBody>
      </p:sp>
      <p:sp>
        <p:nvSpPr>
          <p:cNvPr id="5" name="Rectangle 4">
            <a:extLst>
              <a:ext uri="{FF2B5EF4-FFF2-40B4-BE49-F238E27FC236}">
                <a16:creationId xmlns:a16="http://schemas.microsoft.com/office/drawing/2014/main" id="{5AE4221B-1DD0-99A1-CA09-4CB6F0546C7E}"/>
              </a:ext>
            </a:extLst>
          </p:cNvPr>
          <p:cNvSpPr/>
          <p:nvPr/>
        </p:nvSpPr>
        <p:spPr>
          <a:xfrm>
            <a:off x="1619082" y="4871104"/>
            <a:ext cx="8774624" cy="133937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dirty="0"/>
              <a:t>We needed to improve our processes to reduce administration burden and achieve consistency</a:t>
            </a:r>
          </a:p>
        </p:txBody>
      </p:sp>
    </p:spTree>
    <p:extLst>
      <p:ext uri="{BB962C8B-B14F-4D97-AF65-F5344CB8AC3E}">
        <p14:creationId xmlns:p14="http://schemas.microsoft.com/office/powerpoint/2010/main" val="2650710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80792-41A2-4D6E-E5C2-2BE82ECD2C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4B495-8281-42BA-A935-57DC2B1D641A}"/>
              </a:ext>
            </a:extLst>
          </p:cNvPr>
          <p:cNvSpPr>
            <a:spLocks noGrp="1"/>
          </p:cNvSpPr>
          <p:nvPr>
            <p:ph type="title"/>
          </p:nvPr>
        </p:nvSpPr>
        <p:spPr>
          <a:xfrm>
            <a:off x="326849" y="288389"/>
            <a:ext cx="11699836" cy="1232435"/>
          </a:xfrm>
        </p:spPr>
        <p:txBody>
          <a:bodyPr/>
          <a:lstStyle/>
          <a:p>
            <a:pPr defTabSz="609585"/>
            <a:r>
              <a:rPr lang="en-US" sz="4800" dirty="0"/>
              <a:t>Scheme AC&amp;S review – risk mitigation</a:t>
            </a:r>
            <a:endParaRPr lang="en-AU" sz="48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DF93FD11-AB06-DC01-4D21-4A1AFB1A7323}"/>
              </a:ext>
            </a:extLst>
          </p:cNvPr>
          <p:cNvSpPr>
            <a:spLocks noGrp="1"/>
          </p:cNvSpPr>
          <p:nvPr>
            <p:ph type="sldNum" sz="quarter" idx="12"/>
          </p:nvPr>
        </p:nvSpPr>
        <p:spPr/>
        <p:txBody>
          <a:bodyPr/>
          <a:lstStyle/>
          <a:p>
            <a:fld id="{741AFF56-1126-4107-9C02-BC0EFBF16431}" type="slidenum">
              <a:rPr lang="en-GB" smtClean="0"/>
              <a:pPr/>
              <a:t>23</a:t>
            </a:fld>
            <a:endParaRPr lang="en-GB" dirty="0"/>
          </a:p>
        </p:txBody>
      </p:sp>
      <p:sp>
        <p:nvSpPr>
          <p:cNvPr id="5" name="Footer Placeholder 4">
            <a:extLst>
              <a:ext uri="{FF2B5EF4-FFF2-40B4-BE49-F238E27FC236}">
                <a16:creationId xmlns:a16="http://schemas.microsoft.com/office/drawing/2014/main" id="{77543942-079E-E0B9-578F-19669A5A2B0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IDSS</a:t>
            </a:r>
          </a:p>
        </p:txBody>
      </p:sp>
      <p:sp>
        <p:nvSpPr>
          <p:cNvPr id="6" name="Rectangle 5">
            <a:extLst>
              <a:ext uri="{FF2B5EF4-FFF2-40B4-BE49-F238E27FC236}">
                <a16:creationId xmlns:a16="http://schemas.microsoft.com/office/drawing/2014/main" id="{851B3A3D-56A0-3B55-CE4C-9D994D0A2E5B}"/>
              </a:ext>
            </a:extLst>
          </p:cNvPr>
          <p:cNvSpPr/>
          <p:nvPr/>
        </p:nvSpPr>
        <p:spPr>
          <a:xfrm>
            <a:off x="547608" y="4098907"/>
            <a:ext cx="10634742" cy="211540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dirty="0">
                <a:solidFill>
                  <a:schemeClr val="bg1"/>
                </a:solidFill>
              </a:rPr>
              <a:t>Expected return / outcome</a:t>
            </a:r>
          </a:p>
          <a:p>
            <a:pPr marL="285750" indent="-285750">
              <a:buFontTx/>
              <a:buChar char="-"/>
            </a:pPr>
            <a:r>
              <a:rPr lang="en-AU" sz="2000" dirty="0">
                <a:solidFill>
                  <a:schemeClr val="bg1"/>
                </a:solidFill>
              </a:rPr>
              <a:t>More guidance for Support Planners to improve consistency of decision making and quality of outcomes for participants</a:t>
            </a:r>
          </a:p>
          <a:p>
            <a:pPr marL="285750" indent="-285750">
              <a:buFontTx/>
              <a:buChar char="-"/>
            </a:pPr>
            <a:r>
              <a:rPr lang="en-AU" sz="2000" dirty="0">
                <a:solidFill>
                  <a:schemeClr val="bg1"/>
                </a:solidFill>
              </a:rPr>
              <a:t>Reduce administrative burden by centralising the information in easy to use dashboards</a:t>
            </a:r>
          </a:p>
          <a:p>
            <a:pPr marL="285750" indent="-285750">
              <a:buFontTx/>
              <a:buChar char="-"/>
            </a:pPr>
            <a:r>
              <a:rPr lang="en-AU" sz="2000" dirty="0">
                <a:solidFill>
                  <a:schemeClr val="bg1"/>
                </a:solidFill>
              </a:rPr>
              <a:t>Provider dashboards help us identify and monitor our key provider partnerships for targeting activity if needed.</a:t>
            </a:r>
          </a:p>
        </p:txBody>
      </p:sp>
      <p:pic>
        <p:nvPicPr>
          <p:cNvPr id="11" name="Picture 10">
            <a:extLst>
              <a:ext uri="{FF2B5EF4-FFF2-40B4-BE49-F238E27FC236}">
                <a16:creationId xmlns:a16="http://schemas.microsoft.com/office/drawing/2014/main" id="{3E0C2966-CAA7-8960-3E37-DCD262B33D7B}"/>
              </a:ext>
            </a:extLst>
          </p:cNvPr>
          <p:cNvPicPr>
            <a:picLocks noChangeAspect="1"/>
          </p:cNvPicPr>
          <p:nvPr/>
        </p:nvPicPr>
        <p:blipFill>
          <a:blip r:embed="rId3"/>
          <a:stretch>
            <a:fillRect/>
          </a:stretch>
        </p:blipFill>
        <p:spPr>
          <a:xfrm>
            <a:off x="2560553" y="1259739"/>
            <a:ext cx="5901275" cy="2408427"/>
          </a:xfrm>
          <a:prstGeom prst="rect">
            <a:avLst/>
          </a:prstGeom>
        </p:spPr>
      </p:pic>
    </p:spTree>
    <p:extLst>
      <p:ext uri="{BB962C8B-B14F-4D97-AF65-F5344CB8AC3E}">
        <p14:creationId xmlns:p14="http://schemas.microsoft.com/office/powerpoint/2010/main" val="87113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153B6-DE0B-A025-CDBC-89B87CE96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63720-D23A-AD64-C7D8-CCC3E6170598}"/>
              </a:ext>
            </a:extLst>
          </p:cNvPr>
          <p:cNvSpPr>
            <a:spLocks noGrp="1"/>
          </p:cNvSpPr>
          <p:nvPr>
            <p:ph type="title"/>
          </p:nvPr>
        </p:nvSpPr>
        <p:spPr>
          <a:xfrm>
            <a:off x="314322" y="269601"/>
            <a:ext cx="11554001" cy="4845324"/>
          </a:xfrm>
        </p:spPr>
        <p:txBody>
          <a:bodyPr/>
          <a:lstStyle/>
          <a:p>
            <a:br>
              <a:rPr lang="en-US" dirty="0"/>
            </a:br>
            <a:r>
              <a:rPr lang="en-US" sz="5400" dirty="0"/>
              <a:t>RISK</a:t>
            </a:r>
            <a:br>
              <a:rPr lang="en-US" dirty="0"/>
            </a:br>
            <a:r>
              <a:rPr lang="en-US" sz="3600" dirty="0"/>
              <a:t>Care hours</a:t>
            </a:r>
            <a:br>
              <a:rPr lang="en-US" dirty="0"/>
            </a:br>
            <a:br>
              <a:rPr lang="en-US" dirty="0"/>
            </a:br>
            <a:r>
              <a:rPr lang="en-US" sz="5400" dirty="0"/>
              <a:t>RISK MITIGATION</a:t>
            </a:r>
            <a:br>
              <a:rPr lang="en-US" dirty="0"/>
            </a:br>
            <a:r>
              <a:rPr lang="en-US" sz="3600" dirty="0"/>
              <a:t>Innovative data capture and automation</a:t>
            </a:r>
            <a:endParaRPr lang="en-US" dirty="0"/>
          </a:p>
        </p:txBody>
      </p:sp>
      <p:sp>
        <p:nvSpPr>
          <p:cNvPr id="3" name="Text Placeholder 2">
            <a:extLst>
              <a:ext uri="{FF2B5EF4-FFF2-40B4-BE49-F238E27FC236}">
                <a16:creationId xmlns:a16="http://schemas.microsoft.com/office/drawing/2014/main" id="{982C453A-2373-DE6B-2C06-4137F2C551D3}"/>
              </a:ext>
            </a:extLst>
          </p:cNvPr>
          <p:cNvSpPr>
            <a:spLocks noGrp="1"/>
          </p:cNvSpPr>
          <p:nvPr>
            <p:ph type="body" sz="quarter" idx="10"/>
          </p:nvPr>
        </p:nvSpPr>
        <p:spPr/>
        <p:txBody>
          <a:bodyPr/>
          <a:lstStyle/>
          <a:p>
            <a:r>
              <a:rPr lang="en-US" dirty="0"/>
              <a:t>02</a:t>
            </a:r>
          </a:p>
        </p:txBody>
      </p:sp>
      <p:sp>
        <p:nvSpPr>
          <p:cNvPr id="4" name="Footer Placeholder 4">
            <a:extLst>
              <a:ext uri="{FF2B5EF4-FFF2-40B4-BE49-F238E27FC236}">
                <a16:creationId xmlns:a16="http://schemas.microsoft.com/office/drawing/2014/main" id="{8C203AD9-7F2B-66CF-B1A2-F6E53E8F71F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3232733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D1D25-CE4F-CD8B-8DD2-24C8EB443623}"/>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1FE0653C-3370-CB74-2505-2E157E15479C}"/>
              </a:ext>
            </a:extLst>
          </p:cNvPr>
          <p:cNvSpPr txBox="1"/>
          <p:nvPr/>
        </p:nvSpPr>
        <p:spPr>
          <a:xfrm>
            <a:off x="438149" y="1916047"/>
            <a:ext cx="10883195" cy="4401205"/>
          </a:xfrm>
          <a:prstGeom prst="rect">
            <a:avLst/>
          </a:prstGeom>
          <a:noFill/>
        </p:spPr>
        <p:txBody>
          <a:bodyPr wrap="square" rtlCol="0">
            <a:spAutoFit/>
          </a:bodyPr>
          <a:lstStyle/>
          <a:p>
            <a:pPr defTabSz="1219170">
              <a:defRPr/>
            </a:pPr>
            <a:r>
              <a:rPr lang="en-AU" sz="2000" b="1" dirty="0">
                <a:solidFill>
                  <a:srgbClr val="7030A0"/>
                </a:solidFill>
                <a:latin typeface="Arial" panose="020B0604020202020204" pitchFamily="34" charset="0"/>
                <a:cs typeface="Arial" panose="020B0604020202020204" pitchFamily="34" charset="0"/>
              </a:rPr>
              <a:t>How many hours of care?</a:t>
            </a:r>
          </a:p>
          <a:p>
            <a:pPr defTabSz="1219170">
              <a:defRPr/>
            </a:pPr>
            <a:r>
              <a:rPr lang="en-AU" sz="2000" dirty="0">
                <a:solidFill>
                  <a:schemeClr val="accent4"/>
                </a:solidFill>
                <a:latin typeface="Arial" panose="020B0604020202020204" pitchFamily="34" charset="0"/>
                <a:cs typeface="Arial" panose="020B0604020202020204" pitchFamily="34" charset="0"/>
              </a:rPr>
              <a:t>Developed dashboards to monitor each participant:</a:t>
            </a:r>
          </a:p>
          <a:p>
            <a:pPr marL="342900" indent="-342900" defTabSz="1219170">
              <a:buFontTx/>
              <a:buChar char="-"/>
              <a:defRPr/>
            </a:pPr>
            <a:r>
              <a:rPr lang="en-AU" sz="2000" dirty="0">
                <a:solidFill>
                  <a:schemeClr val="accent4"/>
                </a:solidFill>
                <a:latin typeface="Arial" panose="020B0604020202020204" pitchFamily="34" charset="0"/>
                <a:cs typeface="Arial" panose="020B0604020202020204" pitchFamily="34" charset="0"/>
              </a:rPr>
              <a:t>Total value </a:t>
            </a:r>
            <a:r>
              <a:rPr lang="en-AU" sz="2000" dirty="0">
                <a:solidFill>
                  <a:schemeClr val="tx1">
                    <a:lumMod val="50000"/>
                    <a:lumOff val="50000"/>
                  </a:schemeClr>
                </a:solidFill>
                <a:latin typeface="Arial" panose="020B0604020202020204" pitchFamily="34" charset="0"/>
                <a:cs typeface="Arial" panose="020B0604020202020204" pitchFamily="34" charset="0"/>
              </a:rPr>
              <a:t>of approved plans p.a.</a:t>
            </a: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Number of plans and care services p.a.</a:t>
            </a: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Hospital discharge care plan hours</a:t>
            </a: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Vulnerability/risk factors</a:t>
            </a:r>
          </a:p>
          <a:p>
            <a:pPr defTabSz="1219170">
              <a:defRPr/>
            </a:pPr>
            <a:endParaRPr lang="en-AU" sz="2000" dirty="0">
              <a:solidFill>
                <a:schemeClr val="tx1">
                  <a:lumMod val="50000"/>
                  <a:lumOff val="50000"/>
                </a:schemeClr>
              </a:solidFill>
              <a:latin typeface="Arial" panose="020B0604020202020204" pitchFamily="34" charset="0"/>
              <a:cs typeface="Arial" panose="020B0604020202020204" pitchFamily="34" charset="0"/>
            </a:endParaRPr>
          </a:p>
          <a:p>
            <a:pPr defTabSz="1219170">
              <a:defRPr/>
            </a:pPr>
            <a:endParaRPr lang="en-AU" sz="2000" dirty="0">
              <a:solidFill>
                <a:schemeClr val="tx1">
                  <a:lumMod val="50000"/>
                  <a:lumOff val="50000"/>
                </a:schemeClr>
              </a:solidFill>
              <a:latin typeface="Arial" panose="020B0604020202020204" pitchFamily="34" charset="0"/>
              <a:cs typeface="Arial" panose="020B0604020202020204" pitchFamily="34" charset="0"/>
            </a:endParaRPr>
          </a:p>
          <a:p>
            <a:pPr defTabSz="1219170">
              <a:defRPr/>
            </a:pPr>
            <a:r>
              <a:rPr lang="en-AU" sz="2000" dirty="0">
                <a:solidFill>
                  <a:schemeClr val="tx1">
                    <a:lumMod val="50000"/>
                    <a:lumOff val="50000"/>
                  </a:schemeClr>
                </a:solidFill>
                <a:latin typeface="Arial" panose="020B0604020202020204" pitchFamily="34" charset="0"/>
                <a:cs typeface="Arial" panose="020B0604020202020204" pitchFamily="34" charset="0"/>
              </a:rPr>
              <a:t>Worked with our actuary to:</a:t>
            </a: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Compare our expenditure to the actuarial valuation to benchmark experience against projection and provide insights on sustainability </a:t>
            </a:r>
          </a:p>
          <a:p>
            <a:pPr marL="342900" indent="-342900" defTabSz="1219170">
              <a:buFontTx/>
              <a:buChar char="-"/>
              <a:defRPr/>
            </a:pPr>
            <a:r>
              <a:rPr lang="en-AU" sz="2000" dirty="0">
                <a:solidFill>
                  <a:schemeClr val="tx1">
                    <a:lumMod val="50000"/>
                    <a:lumOff val="50000"/>
                  </a:schemeClr>
                </a:solidFill>
                <a:latin typeface="Arial" panose="020B0604020202020204" pitchFamily="34" charset="0"/>
                <a:cs typeface="Arial" panose="020B0604020202020204" pitchFamily="34" charset="0"/>
              </a:rPr>
              <a:t>Consider if there were changes in funded care supports over time or between cohorts that required further consideration.</a:t>
            </a:r>
            <a:endParaRPr lang="id-ID" sz="2000" dirty="0">
              <a:solidFill>
                <a:schemeClr val="tx1">
                  <a:lumMod val="50000"/>
                  <a:lumOff val="50000"/>
                </a:schemeClr>
              </a:solidFill>
              <a:latin typeface="Arial" panose="020B0604020202020204" pitchFamily="34" charset="0"/>
              <a:cs typeface="Arial" panose="020B0604020202020204" pitchFamily="34" charset="0"/>
            </a:endParaRPr>
          </a:p>
          <a:p>
            <a:pPr defTabSz="1219170">
              <a:defRPr/>
            </a:pPr>
            <a:endParaRPr lang="id-ID"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5" name="Slide Number" hidden="1">
            <a:extLst>
              <a:ext uri="{FF2B5EF4-FFF2-40B4-BE49-F238E27FC236}">
                <a16:creationId xmlns:a16="http://schemas.microsoft.com/office/drawing/2014/main" id="{0EA00D2C-EED7-002E-E3BE-68BC51C28D38}"/>
              </a:ext>
            </a:extLst>
          </p:cNvPr>
          <p:cNvSpPr>
            <a:spLocks noGrp="1"/>
          </p:cNvSpPr>
          <p:nvPr>
            <p:ph type="sldNum" sz="quarter" idx="4"/>
          </p:nvPr>
        </p:nvSpPr>
        <p:spPr>
          <a:prstGeom prst="rect">
            <a:avLst/>
          </a:prstGeom>
        </p:spPr>
        <p:txBody>
          <a:bodyPr/>
          <a:lstStyle/>
          <a:p>
            <a:pPr defTabSz="1219170">
              <a:defRPr/>
            </a:pPr>
            <a:fld id="{A04DF0AE-8B3C-45BA-8AFA-E3B611F5AE38}" type="slidenum">
              <a:rPr lang="en-AU">
                <a:solidFill>
                  <a:prstClr val="black">
                    <a:tint val="75000"/>
                  </a:prstClr>
                </a:solidFill>
                <a:latin typeface="Calibri Light"/>
              </a:rPr>
              <a:pPr defTabSz="1219170">
                <a:defRPr/>
              </a:pPr>
              <a:t>25</a:t>
            </a:fld>
            <a:endParaRPr lang="en-AU" dirty="0">
              <a:solidFill>
                <a:prstClr val="black">
                  <a:tint val="75000"/>
                </a:prstClr>
              </a:solidFill>
              <a:latin typeface="Calibri Light"/>
            </a:endParaRPr>
          </a:p>
        </p:txBody>
      </p:sp>
      <p:sp>
        <p:nvSpPr>
          <p:cNvPr id="46" name="Title 1">
            <a:extLst>
              <a:ext uri="{FF2B5EF4-FFF2-40B4-BE49-F238E27FC236}">
                <a16:creationId xmlns:a16="http://schemas.microsoft.com/office/drawing/2014/main" id="{982CE405-B83E-E54A-8329-C6B717722C77}"/>
              </a:ext>
            </a:extLst>
          </p:cNvPr>
          <p:cNvSpPr txBox="1">
            <a:spLocks/>
          </p:cNvSpPr>
          <p:nvPr/>
        </p:nvSpPr>
        <p:spPr>
          <a:xfrm>
            <a:off x="519994" y="237673"/>
            <a:ext cx="10972800" cy="1143000"/>
          </a:xfrm>
          <a:prstGeom prst="rect">
            <a:avLst/>
          </a:prstGeom>
        </p:spPr>
        <p:txBody>
          <a:bodyPr vert="horz" lIns="121920" tIns="60960" rIns="121920" bIns="60960" rtlCol="0" anchor="ctr">
            <a:normAutofit fontScale="92500"/>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US" sz="6000" dirty="0">
                <a:solidFill>
                  <a:schemeClr val="accent1"/>
                </a:solidFill>
              </a:rPr>
              <a:t>Scheme Care review – data analysis</a:t>
            </a:r>
            <a:endParaRPr lang="en-AU" sz="5867" dirty="0">
              <a:solidFill>
                <a:schemeClr val="accent1"/>
              </a:solidFill>
              <a:latin typeface="Arial" panose="020B0604020202020204" pitchFamily="34" charset="0"/>
            </a:endParaRPr>
          </a:p>
        </p:txBody>
      </p:sp>
      <p:sp>
        <p:nvSpPr>
          <p:cNvPr id="2" name="TextBox 1">
            <a:extLst>
              <a:ext uri="{FF2B5EF4-FFF2-40B4-BE49-F238E27FC236}">
                <a16:creationId xmlns:a16="http://schemas.microsoft.com/office/drawing/2014/main" id="{97DDEB4D-8AB7-5085-6993-3DE6414A768B}"/>
              </a:ext>
            </a:extLst>
          </p:cNvPr>
          <p:cNvSpPr txBox="1"/>
          <p:nvPr/>
        </p:nvSpPr>
        <p:spPr>
          <a:xfrm>
            <a:off x="4474345" y="6317252"/>
            <a:ext cx="3064099" cy="461665"/>
          </a:xfrm>
          <a:prstGeom prst="rect">
            <a:avLst/>
          </a:prstGeom>
          <a:solidFill>
            <a:schemeClr val="bg1"/>
          </a:solidFill>
        </p:spPr>
        <p:txBody>
          <a:bodyPr wrap="square" rtlCol="0">
            <a:spAutoFit/>
          </a:bodyPr>
          <a:lstStyle/>
          <a:p>
            <a:endParaRPr lang="en-AU" sz="2400" dirty="0"/>
          </a:p>
        </p:txBody>
      </p:sp>
      <p:sp>
        <p:nvSpPr>
          <p:cNvPr id="3" name="TextBox 2">
            <a:extLst>
              <a:ext uri="{FF2B5EF4-FFF2-40B4-BE49-F238E27FC236}">
                <a16:creationId xmlns:a16="http://schemas.microsoft.com/office/drawing/2014/main" id="{F4D296D1-EAEC-ACA0-7BF1-317A9CDBE9DD}"/>
              </a:ext>
            </a:extLst>
          </p:cNvPr>
          <p:cNvSpPr txBox="1"/>
          <p:nvPr/>
        </p:nvSpPr>
        <p:spPr>
          <a:xfrm>
            <a:off x="609600" y="1313288"/>
            <a:ext cx="11585513" cy="400110"/>
          </a:xfrm>
          <a:prstGeom prst="rect">
            <a:avLst/>
          </a:prstGeom>
          <a:noFill/>
        </p:spPr>
        <p:txBody>
          <a:bodyPr wrap="square" rtlCol="0">
            <a:spAutoFit/>
          </a:bodyPr>
          <a:lstStyle/>
          <a:p>
            <a:pPr defTabSz="1219170">
              <a:defRPr/>
            </a:pPr>
            <a:r>
              <a:rPr lang="en-AU" sz="2000" dirty="0"/>
              <a:t>Initial analysis focused on comparing NIISQ care hours to valuation projections and between like participants.</a:t>
            </a:r>
            <a:endParaRPr lang="id-ID" sz="20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5ABB005-2085-8E18-449A-6231FD6675F9}"/>
              </a:ext>
            </a:extLst>
          </p:cNvPr>
          <p:cNvPicPr>
            <a:picLocks noChangeAspect="1"/>
          </p:cNvPicPr>
          <p:nvPr/>
        </p:nvPicPr>
        <p:blipFill>
          <a:blip r:embed="rId3"/>
          <a:srcRect r="36464" b="62936"/>
          <a:stretch>
            <a:fillRect/>
          </a:stretch>
        </p:blipFill>
        <p:spPr>
          <a:xfrm>
            <a:off x="7040888" y="2556443"/>
            <a:ext cx="3778847" cy="1745113"/>
          </a:xfrm>
          <a:prstGeom prst="rect">
            <a:avLst/>
          </a:prstGeom>
        </p:spPr>
      </p:pic>
    </p:spTree>
    <p:extLst>
      <p:ext uri="{BB962C8B-B14F-4D97-AF65-F5344CB8AC3E}">
        <p14:creationId xmlns:p14="http://schemas.microsoft.com/office/powerpoint/2010/main" val="164130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520F5-C03E-B5A0-CE86-290FD640ACB9}"/>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AB6FF658-798D-6A54-EA33-BE10EE9DA3ED}"/>
              </a:ext>
            </a:extLst>
          </p:cNvPr>
          <p:cNvSpPr txBox="1"/>
          <p:nvPr/>
        </p:nvSpPr>
        <p:spPr>
          <a:xfrm>
            <a:off x="946998" y="1194178"/>
            <a:ext cx="10545796" cy="3416320"/>
          </a:xfrm>
          <a:prstGeom prst="rect">
            <a:avLst/>
          </a:prstGeom>
          <a:noFill/>
        </p:spPr>
        <p:txBody>
          <a:bodyPr wrap="square" rtlCol="0">
            <a:spAutoFit/>
          </a:bodyPr>
          <a:lstStyle/>
          <a:p>
            <a:pPr defTabSz="1219170">
              <a:defRPr/>
            </a:pPr>
            <a:r>
              <a:rPr lang="en-AU" b="1" dirty="0">
                <a:solidFill>
                  <a:srgbClr val="7030A0"/>
                </a:solidFill>
                <a:latin typeface="Arial" panose="020B0604020202020204" pitchFamily="34" charset="0"/>
                <a:cs typeface="Arial" panose="020B0604020202020204" pitchFamily="34" charset="0"/>
              </a:rPr>
              <a:t>How many hours of care?</a:t>
            </a:r>
          </a:p>
          <a:p>
            <a:pPr defTabSz="1219170">
              <a:defRPr/>
            </a:pPr>
            <a:endParaRPr lang="en-AU" b="1" dirty="0">
              <a:solidFill>
                <a:srgbClr val="7030A0"/>
              </a:solidFill>
              <a:latin typeface="Arial" panose="020B0604020202020204" pitchFamily="34" charset="0"/>
              <a:cs typeface="Arial" panose="020B0604020202020204" pitchFamily="34" charset="0"/>
            </a:endParaRPr>
          </a:p>
          <a:p>
            <a:pPr marL="342900" indent="-342900" defTabSz="1219170">
              <a:buAutoNum type="arabicPeriod"/>
              <a:defRPr/>
            </a:pPr>
            <a:r>
              <a:rPr lang="en-AU" dirty="0">
                <a:solidFill>
                  <a:schemeClr val="tx1">
                    <a:lumMod val="50000"/>
                    <a:lumOff val="50000"/>
                  </a:schemeClr>
                </a:solidFill>
                <a:latin typeface="Arial" panose="020B0604020202020204" pitchFamily="34" charset="0"/>
                <a:cs typeface="Arial" panose="020B0604020202020204" pitchFamily="34" charset="0"/>
              </a:rPr>
              <a:t>Our data wasn’t clean. Step one was to improve system processes to fix data quality.</a:t>
            </a:r>
          </a:p>
          <a:p>
            <a:pPr marL="342900" indent="-342900" defTabSz="1219170">
              <a:buAutoNum type="arabicPeriod"/>
              <a:defRPr/>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marL="342900" indent="-342900" defTabSz="1219170">
              <a:buAutoNum type="arabicPeriod"/>
              <a:defRPr/>
            </a:pPr>
            <a:r>
              <a:rPr lang="en-AU" dirty="0">
                <a:solidFill>
                  <a:schemeClr val="tx1">
                    <a:lumMod val="50000"/>
                    <a:lumOff val="50000"/>
                  </a:schemeClr>
                </a:solidFill>
                <a:latin typeface="Arial" panose="020B0604020202020204" pitchFamily="34" charset="0"/>
                <a:cs typeface="Arial" panose="020B0604020202020204" pitchFamily="34" charset="0"/>
              </a:rPr>
              <a:t>We didn’t have all the data we needed in a structured format.</a:t>
            </a:r>
          </a:p>
          <a:p>
            <a:pPr marL="342900" indent="-342900" defTabSz="1219170">
              <a:buAutoNum type="arabicPeriod"/>
              <a:defRPr/>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marL="342900" indent="-342900" defTabSz="1219170">
              <a:buAutoNum type="arabicPeriod"/>
              <a:defRPr/>
            </a:pPr>
            <a:r>
              <a:rPr lang="en-AU" dirty="0">
                <a:solidFill>
                  <a:schemeClr val="tx1">
                    <a:lumMod val="50000"/>
                    <a:lumOff val="50000"/>
                  </a:schemeClr>
                </a:solidFill>
                <a:latin typeface="Arial" panose="020B0604020202020204" pitchFamily="34" charset="0"/>
                <a:cs typeface="Arial" panose="020B0604020202020204" pitchFamily="34" charset="0"/>
              </a:rPr>
              <a:t>Our Support Planners relied on their own knowledge to assess proposed care plans. They are skilled but only know what they’ve seen. Specialist skills in assessing care need was limited and not delivered in a coordinated manner. It isn’t easy to find ‘like’ participants for benchmarking.</a:t>
            </a:r>
          </a:p>
          <a:p>
            <a:pPr marL="285750" indent="-285750" defTabSz="1219170">
              <a:buFontTx/>
              <a:buChar char="-"/>
              <a:defRPr/>
            </a:pPr>
            <a:endParaRPr lang="en-AU" dirty="0">
              <a:solidFill>
                <a:schemeClr val="tx1">
                  <a:lumMod val="50000"/>
                  <a:lumOff val="50000"/>
                </a:schemeClr>
              </a:solidFill>
              <a:latin typeface="Arial" panose="020B0604020202020204" pitchFamily="34" charset="0"/>
              <a:cs typeface="Arial" panose="020B0604020202020204" pitchFamily="34" charset="0"/>
            </a:endParaRPr>
          </a:p>
          <a:p>
            <a:pPr defTabSz="1219170">
              <a:defRPr/>
            </a:pPr>
            <a:r>
              <a:rPr lang="en-AU" dirty="0">
                <a:solidFill>
                  <a:schemeClr val="tx1">
                    <a:lumMod val="50000"/>
                    <a:lumOff val="50000"/>
                  </a:schemeClr>
                </a:solidFill>
                <a:latin typeface="Arial" panose="020B0604020202020204" pitchFamily="34" charset="0"/>
                <a:cs typeface="Arial" panose="020B0604020202020204" pitchFamily="34" charset="0"/>
              </a:rPr>
              <a:t>4. Our management team didn’t have the tools or data to confidently speak to our schemes experience regarding care hours at a participant level or cohort level</a:t>
            </a:r>
            <a:endParaRPr lang="id-ID"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5" name="Slide Number" hidden="1">
            <a:extLst>
              <a:ext uri="{FF2B5EF4-FFF2-40B4-BE49-F238E27FC236}">
                <a16:creationId xmlns:a16="http://schemas.microsoft.com/office/drawing/2014/main" id="{8E2969A5-755A-2455-C666-8FC71797829E}"/>
              </a:ext>
            </a:extLst>
          </p:cNvPr>
          <p:cNvSpPr>
            <a:spLocks noGrp="1"/>
          </p:cNvSpPr>
          <p:nvPr>
            <p:ph type="sldNum" sz="quarter" idx="4"/>
          </p:nvPr>
        </p:nvSpPr>
        <p:spPr>
          <a:prstGeom prst="rect">
            <a:avLst/>
          </a:prstGeom>
        </p:spPr>
        <p:txBody>
          <a:bodyPr/>
          <a:lstStyle/>
          <a:p>
            <a:pPr defTabSz="1219170">
              <a:defRPr/>
            </a:pPr>
            <a:fld id="{A04DF0AE-8B3C-45BA-8AFA-E3B611F5AE38}" type="slidenum">
              <a:rPr lang="en-AU">
                <a:solidFill>
                  <a:prstClr val="black">
                    <a:tint val="75000"/>
                  </a:prstClr>
                </a:solidFill>
                <a:latin typeface="Calibri Light"/>
              </a:rPr>
              <a:pPr defTabSz="1219170">
                <a:defRPr/>
              </a:pPr>
              <a:t>26</a:t>
            </a:fld>
            <a:endParaRPr lang="en-AU" dirty="0">
              <a:solidFill>
                <a:prstClr val="black">
                  <a:tint val="75000"/>
                </a:prstClr>
              </a:solidFill>
              <a:latin typeface="Calibri Light"/>
            </a:endParaRPr>
          </a:p>
        </p:txBody>
      </p:sp>
      <p:sp>
        <p:nvSpPr>
          <p:cNvPr id="46" name="Title 1">
            <a:extLst>
              <a:ext uri="{FF2B5EF4-FFF2-40B4-BE49-F238E27FC236}">
                <a16:creationId xmlns:a16="http://schemas.microsoft.com/office/drawing/2014/main" id="{F5F32D9F-E080-6529-8AFB-93FE06E71814}"/>
              </a:ext>
            </a:extLst>
          </p:cNvPr>
          <p:cNvSpPr txBox="1">
            <a:spLocks/>
          </p:cNvSpPr>
          <p:nvPr/>
        </p:nvSpPr>
        <p:spPr>
          <a:xfrm>
            <a:off x="519994" y="237673"/>
            <a:ext cx="10972800" cy="1143000"/>
          </a:xfrm>
          <a:prstGeom prst="rect">
            <a:avLst/>
          </a:prstGeom>
        </p:spPr>
        <p:txBody>
          <a:bodyPr vert="horz" lIns="121920" tIns="60960" rIns="121920" bIns="60960" rtlCol="0" anchor="ctr">
            <a:normAutofit fontScale="77500" lnSpcReduction="20000"/>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US" sz="6000" dirty="0">
                <a:solidFill>
                  <a:schemeClr val="accent1"/>
                </a:solidFill>
              </a:rPr>
              <a:t>Scheme Care review – identified challenges</a:t>
            </a:r>
            <a:endParaRPr lang="en-AU" sz="5867" dirty="0">
              <a:solidFill>
                <a:schemeClr val="accent1"/>
              </a:solidFill>
              <a:latin typeface="Arial" panose="020B0604020202020204" pitchFamily="34" charset="0"/>
            </a:endParaRPr>
          </a:p>
        </p:txBody>
      </p:sp>
      <p:sp>
        <p:nvSpPr>
          <p:cNvPr id="2" name="TextBox 1">
            <a:extLst>
              <a:ext uri="{FF2B5EF4-FFF2-40B4-BE49-F238E27FC236}">
                <a16:creationId xmlns:a16="http://schemas.microsoft.com/office/drawing/2014/main" id="{23507525-7BE0-CD0F-EA9C-B3E920BCF2EE}"/>
              </a:ext>
            </a:extLst>
          </p:cNvPr>
          <p:cNvSpPr txBox="1"/>
          <p:nvPr/>
        </p:nvSpPr>
        <p:spPr>
          <a:xfrm>
            <a:off x="4474345" y="6317252"/>
            <a:ext cx="3064099" cy="461665"/>
          </a:xfrm>
          <a:prstGeom prst="rect">
            <a:avLst/>
          </a:prstGeom>
          <a:solidFill>
            <a:schemeClr val="bg1"/>
          </a:solidFill>
        </p:spPr>
        <p:txBody>
          <a:bodyPr wrap="square" rtlCol="0">
            <a:spAutoFit/>
          </a:bodyPr>
          <a:lstStyle/>
          <a:p>
            <a:endParaRPr lang="en-AU" sz="2400" dirty="0"/>
          </a:p>
        </p:txBody>
      </p:sp>
      <p:sp>
        <p:nvSpPr>
          <p:cNvPr id="5" name="Rectangle 4">
            <a:extLst>
              <a:ext uri="{FF2B5EF4-FFF2-40B4-BE49-F238E27FC236}">
                <a16:creationId xmlns:a16="http://schemas.microsoft.com/office/drawing/2014/main" id="{74F19ACD-93A9-45DC-D112-C734BFBA60E4}"/>
              </a:ext>
            </a:extLst>
          </p:cNvPr>
          <p:cNvSpPr/>
          <p:nvPr/>
        </p:nvSpPr>
        <p:spPr>
          <a:xfrm>
            <a:off x="1066800" y="4650168"/>
            <a:ext cx="10058400" cy="183367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dirty="0"/>
              <a:t>We needed more tools and improved processes to assist our support planners understand if the requested care hours were reasonable and consistent with like cases.</a:t>
            </a:r>
          </a:p>
        </p:txBody>
      </p:sp>
    </p:spTree>
    <p:extLst>
      <p:ext uri="{BB962C8B-B14F-4D97-AF65-F5344CB8AC3E}">
        <p14:creationId xmlns:p14="http://schemas.microsoft.com/office/powerpoint/2010/main" val="101390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66650-5102-1383-4AF0-D5D2BF985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B9589-E4F9-0EB3-3114-0989164C1AB9}"/>
              </a:ext>
            </a:extLst>
          </p:cNvPr>
          <p:cNvSpPr>
            <a:spLocks noGrp="1"/>
          </p:cNvSpPr>
          <p:nvPr>
            <p:ph type="title"/>
          </p:nvPr>
        </p:nvSpPr>
        <p:spPr>
          <a:xfrm>
            <a:off x="326849" y="288389"/>
            <a:ext cx="11699836" cy="1232435"/>
          </a:xfrm>
        </p:spPr>
        <p:txBody>
          <a:bodyPr/>
          <a:lstStyle/>
          <a:p>
            <a:pPr defTabSz="609585"/>
            <a:r>
              <a:rPr lang="en-US" sz="4800" dirty="0"/>
              <a:t>Scheme Care review – risk mitigation</a:t>
            </a:r>
            <a:endParaRPr lang="en-AU" sz="48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230AEC42-F3B2-D2F0-4918-0A84F590CB9B}"/>
              </a:ext>
            </a:extLst>
          </p:cNvPr>
          <p:cNvSpPr>
            <a:spLocks noGrp="1"/>
          </p:cNvSpPr>
          <p:nvPr>
            <p:ph type="sldNum" sz="quarter" idx="12"/>
          </p:nvPr>
        </p:nvSpPr>
        <p:spPr/>
        <p:txBody>
          <a:bodyPr/>
          <a:lstStyle/>
          <a:p>
            <a:fld id="{741AFF56-1126-4107-9C02-BC0EFBF16431}" type="slidenum">
              <a:rPr lang="en-GB" smtClean="0"/>
              <a:pPr/>
              <a:t>27</a:t>
            </a:fld>
            <a:endParaRPr lang="en-GB" dirty="0"/>
          </a:p>
        </p:txBody>
      </p:sp>
      <p:sp>
        <p:nvSpPr>
          <p:cNvPr id="5" name="Footer Placeholder 4">
            <a:extLst>
              <a:ext uri="{FF2B5EF4-FFF2-40B4-BE49-F238E27FC236}">
                <a16:creationId xmlns:a16="http://schemas.microsoft.com/office/drawing/2014/main" id="{84CDD4F0-13CD-FB30-C87B-BCBB930C919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IDSS</a:t>
            </a:r>
          </a:p>
        </p:txBody>
      </p:sp>
      <p:sp>
        <p:nvSpPr>
          <p:cNvPr id="8" name="TextBox 7">
            <a:extLst>
              <a:ext uri="{FF2B5EF4-FFF2-40B4-BE49-F238E27FC236}">
                <a16:creationId xmlns:a16="http://schemas.microsoft.com/office/drawing/2014/main" id="{F5225208-4EEF-592E-0B26-EC30DB2C94D7}"/>
              </a:ext>
            </a:extLst>
          </p:cNvPr>
          <p:cNvSpPr txBox="1"/>
          <p:nvPr/>
        </p:nvSpPr>
        <p:spPr>
          <a:xfrm>
            <a:off x="588814" y="981038"/>
            <a:ext cx="8925332" cy="5109091"/>
          </a:xfrm>
          <a:prstGeom prst="rect">
            <a:avLst/>
          </a:prstGeom>
          <a:noFill/>
        </p:spPr>
        <p:txBody>
          <a:bodyPr wrap="square" rtlCol="0">
            <a:spAutoFit/>
          </a:bodyPr>
          <a:lstStyle/>
          <a:p>
            <a:pPr defTabSz="1219170">
              <a:defRPr/>
            </a:pPr>
            <a:r>
              <a:rPr lang="en-AU" b="1" dirty="0">
                <a:solidFill>
                  <a:srgbClr val="7030A0"/>
                </a:solidFill>
                <a:latin typeface="Arial" panose="020B0604020202020204" pitchFamily="34" charset="0"/>
                <a:cs typeface="Arial" panose="020B0604020202020204" pitchFamily="34" charset="0"/>
              </a:rPr>
              <a:t>How many hours of care?</a:t>
            </a:r>
          </a:p>
          <a:p>
            <a:pPr defTabSz="1219170">
              <a:defRPr/>
            </a:pPr>
            <a:endParaRPr lang="en-AU" b="1" dirty="0">
              <a:solidFill>
                <a:srgbClr val="7030A0"/>
              </a:solidFill>
              <a:latin typeface="Arial" panose="020B0604020202020204" pitchFamily="34" charset="0"/>
              <a:cs typeface="Arial" panose="020B0604020202020204" pitchFamily="34" charset="0"/>
            </a:endParaRPr>
          </a:p>
          <a:p>
            <a:pPr defTabSz="1219170">
              <a:defRPr/>
            </a:pPr>
            <a:r>
              <a:rPr lang="en-AU" b="1" dirty="0">
                <a:solidFill>
                  <a:srgbClr val="7030A0"/>
                </a:solidFill>
                <a:latin typeface="Arial" panose="020B0604020202020204" pitchFamily="34" charset="0"/>
                <a:cs typeface="Arial" panose="020B0604020202020204" pitchFamily="34" charset="0"/>
              </a:rPr>
              <a:t>Data and analytics:</a:t>
            </a:r>
          </a:p>
          <a:p>
            <a:pPr marL="342900" indent="-342900" defTabSz="1219170">
              <a:buAutoNum type="arabicPeriod"/>
              <a:defRPr/>
            </a:pPr>
            <a:r>
              <a:rPr lang="en-AU" dirty="0">
                <a:solidFill>
                  <a:schemeClr val="tx1">
                    <a:lumMod val="50000"/>
                    <a:lumOff val="50000"/>
                  </a:schemeClr>
                </a:solidFill>
                <a:latin typeface="Arial" panose="020B0604020202020204" pitchFamily="34" charset="0"/>
                <a:cs typeface="Arial" panose="020B0604020202020204" pitchFamily="34" charset="0"/>
              </a:rPr>
              <a:t>Redesigned what information is captured in structured format to support monitoring of key risks</a:t>
            </a:r>
          </a:p>
          <a:p>
            <a:pPr marL="342900" indent="-342900" defTabSz="1219170">
              <a:buFontTx/>
              <a:buAutoNum type="arabicPeriod"/>
              <a:defRPr/>
            </a:pPr>
            <a:r>
              <a:rPr lang="en-AU" dirty="0">
                <a:solidFill>
                  <a:schemeClr val="tx1">
                    <a:lumMod val="50000"/>
                    <a:lumOff val="50000"/>
                  </a:schemeClr>
                </a:solidFill>
                <a:latin typeface="Arial" panose="020B0604020202020204" pitchFamily="34" charset="0"/>
                <a:cs typeface="Arial" panose="020B0604020202020204" pitchFamily="34" charset="0"/>
              </a:rPr>
              <a:t>Built more detailed care monitoring dashboards for our management team. These are linked to actuarial projections and NIISQ participant benchmark and projections.</a:t>
            </a:r>
          </a:p>
          <a:p>
            <a:pPr defTabSz="1219170">
              <a:defRPr/>
            </a:pPr>
            <a:endParaRPr lang="en-AU" dirty="0">
              <a:solidFill>
                <a:schemeClr val="tx1">
                  <a:lumMod val="50000"/>
                  <a:lumOff val="50000"/>
                </a:schemeClr>
              </a:solidFill>
              <a:highlight>
                <a:srgbClr val="FFFF00"/>
              </a:highlight>
              <a:latin typeface="Arial" panose="020B0604020202020204" pitchFamily="34" charset="0"/>
              <a:cs typeface="Arial" panose="020B0604020202020204" pitchFamily="34" charset="0"/>
            </a:endParaRPr>
          </a:p>
          <a:p>
            <a:pPr defTabSz="1219170">
              <a:defRPr/>
            </a:pPr>
            <a:r>
              <a:rPr lang="en-AU" b="1" dirty="0">
                <a:solidFill>
                  <a:srgbClr val="7030A0"/>
                </a:solidFill>
                <a:latin typeface="Arial" panose="020B0604020202020204" pitchFamily="34" charset="0"/>
                <a:cs typeface="Arial" panose="020B0604020202020204" pitchFamily="34" charset="0"/>
              </a:rPr>
              <a:t>Operational activities:</a:t>
            </a:r>
          </a:p>
          <a:p>
            <a:pPr marL="342900" indent="-342900" defTabSz="1219170">
              <a:buFont typeface="+mj-lt"/>
              <a:buAutoNum type="arabicPeriod" startAt="3"/>
              <a:defRPr/>
            </a:pPr>
            <a:r>
              <a:rPr lang="en-AU" dirty="0">
                <a:solidFill>
                  <a:schemeClr val="tx1">
                    <a:lumMod val="50000"/>
                    <a:lumOff val="50000"/>
                  </a:schemeClr>
                </a:solidFill>
                <a:latin typeface="Arial" panose="020B0604020202020204" pitchFamily="34" charset="0"/>
                <a:cs typeface="Arial" panose="020B0604020202020204" pitchFamily="34" charset="0"/>
              </a:rPr>
              <a:t>Co-designed and piloted a Digital platform – Care Adviser Portal. </a:t>
            </a:r>
            <a:endParaRPr lang="en-AU" dirty="0">
              <a:solidFill>
                <a:schemeClr val="tx1">
                  <a:lumMod val="50000"/>
                  <a:lumOff val="50000"/>
                </a:schemeClr>
              </a:solidFill>
              <a:highlight>
                <a:srgbClr val="FFFF00"/>
              </a:highlight>
              <a:latin typeface="Arial" panose="020B0604020202020204" pitchFamily="34" charset="0"/>
              <a:cs typeface="Arial" panose="020B0604020202020204" pitchFamily="34" charset="0"/>
            </a:endParaRPr>
          </a:p>
          <a:p>
            <a:pPr marL="342900" indent="-342900" defTabSz="1219170">
              <a:buAutoNum type="arabicPeriod" startAt="3"/>
              <a:defRPr/>
            </a:pPr>
            <a:r>
              <a:rPr lang="en-GB" dirty="0">
                <a:solidFill>
                  <a:schemeClr val="tx1">
                    <a:lumMod val="50000"/>
                    <a:lumOff val="50000"/>
                  </a:schemeClr>
                </a:solidFill>
                <a:latin typeface="Arial" panose="020B0604020202020204" pitchFamily="34" charset="0"/>
                <a:cs typeface="Arial" panose="020B0604020202020204" pitchFamily="34" charset="0"/>
              </a:rPr>
              <a:t>My Care and Support Advice report uplifted</a:t>
            </a:r>
            <a:endParaRPr lang="en-AU" dirty="0">
              <a:solidFill>
                <a:schemeClr val="tx1">
                  <a:lumMod val="50000"/>
                  <a:lumOff val="50000"/>
                </a:schemeClr>
              </a:solidFill>
              <a:latin typeface="Arial" panose="020B0604020202020204" pitchFamily="34" charset="0"/>
              <a:cs typeface="Arial" panose="020B0604020202020204" pitchFamily="34" charset="0"/>
            </a:endParaRPr>
          </a:p>
          <a:p>
            <a:pPr marL="342900" indent="-342900" defTabSz="1219170">
              <a:buAutoNum type="arabicPeriod" startAt="3"/>
              <a:defRPr/>
            </a:pPr>
            <a:r>
              <a:rPr lang="en-GB" dirty="0">
                <a:solidFill>
                  <a:schemeClr val="tx1">
                    <a:lumMod val="50000"/>
                    <a:lumOff val="50000"/>
                  </a:schemeClr>
                </a:solidFill>
                <a:latin typeface="Arial" panose="020B0604020202020204" pitchFamily="34" charset="0"/>
                <a:cs typeface="Arial" panose="020B0604020202020204" pitchFamily="34" charset="0"/>
              </a:rPr>
              <a:t>Creation of an internal Specialist AC&amp;S role </a:t>
            </a:r>
          </a:p>
          <a:p>
            <a:pPr marL="342900" indent="-342900" defTabSz="1219170">
              <a:buAutoNum type="arabicPeriod" startAt="3"/>
              <a:defRPr/>
            </a:pPr>
            <a:r>
              <a:rPr lang="en-AU" dirty="0">
                <a:solidFill>
                  <a:schemeClr val="tx1">
                    <a:lumMod val="50000"/>
                    <a:lumOff val="50000"/>
                  </a:schemeClr>
                </a:solidFill>
                <a:latin typeface="Arial" panose="020B0604020202020204" pitchFamily="34" charset="0"/>
                <a:cs typeface="Arial" panose="020B0604020202020204" pitchFamily="34" charset="0"/>
              </a:rPr>
              <a:t>Developed a digital vulnerability assessment tool</a:t>
            </a:r>
          </a:p>
          <a:p>
            <a:pPr marL="342900" indent="-342900" defTabSz="1219170">
              <a:buAutoNum type="arabicPeriod" startAt="3"/>
              <a:defRPr/>
            </a:pPr>
            <a:r>
              <a:rPr lang="en-AU" dirty="0">
                <a:solidFill>
                  <a:schemeClr val="tx1">
                    <a:lumMod val="50000"/>
                    <a:lumOff val="50000"/>
                  </a:schemeClr>
                </a:solidFill>
                <a:latin typeface="Arial" panose="020B0604020202020204" pitchFamily="34" charset="0"/>
                <a:cs typeface="Arial" panose="020B0604020202020204" pitchFamily="34" charset="0"/>
              </a:rPr>
              <a:t>Rethinking early stakeholder engagement </a:t>
            </a:r>
          </a:p>
          <a:p>
            <a:pPr marL="342900" indent="-342900" defTabSz="1219170">
              <a:buAutoNum type="arabicPeriod" startAt="3"/>
              <a:defRPr/>
            </a:pPr>
            <a:endParaRPr lang="en-AU" dirty="0">
              <a:solidFill>
                <a:schemeClr val="tx1">
                  <a:lumMod val="50000"/>
                  <a:lumOff val="50000"/>
                </a:schemeClr>
              </a:solidFill>
              <a:highlight>
                <a:srgbClr val="FFFF00"/>
              </a:highlight>
              <a:latin typeface="Arial" panose="020B0604020202020204" pitchFamily="34" charset="0"/>
              <a:cs typeface="Arial" panose="020B0604020202020204" pitchFamily="34" charset="0"/>
            </a:endParaRPr>
          </a:p>
          <a:p>
            <a:pPr marL="342900" indent="-342900" defTabSz="1219170">
              <a:buAutoNum type="arabicPeriod" startAt="3"/>
              <a:defRPr/>
            </a:pPr>
            <a:endParaRPr lang="en-AU" dirty="0">
              <a:solidFill>
                <a:schemeClr val="tx1">
                  <a:lumMod val="50000"/>
                  <a:lumOff val="50000"/>
                </a:schemeClr>
              </a:solidFill>
              <a:highlight>
                <a:srgbClr val="FFFF00"/>
              </a:highlight>
              <a:latin typeface="Arial" panose="020B0604020202020204" pitchFamily="34" charset="0"/>
              <a:cs typeface="Arial" panose="020B0604020202020204" pitchFamily="34" charset="0"/>
            </a:endParaRPr>
          </a:p>
          <a:p>
            <a:pPr defTabSz="1219170">
              <a:defRPr/>
            </a:pPr>
            <a:endParaRPr lang="id-ID"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9F769E7-0D38-D623-CAC4-269FA2E2CA42}"/>
              </a:ext>
            </a:extLst>
          </p:cNvPr>
          <p:cNvSpPr/>
          <p:nvPr/>
        </p:nvSpPr>
        <p:spPr>
          <a:xfrm>
            <a:off x="6096000" y="4130055"/>
            <a:ext cx="5788024" cy="2270745"/>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b="1" dirty="0">
                <a:solidFill>
                  <a:schemeClr val="bg1"/>
                </a:solidFill>
              </a:rPr>
              <a:t>Expected return / outcome</a:t>
            </a:r>
          </a:p>
          <a:p>
            <a:pPr marL="285750" indent="-285750">
              <a:buFontTx/>
              <a:buChar char="-"/>
            </a:pPr>
            <a:r>
              <a:rPr lang="en-AU" sz="1600" dirty="0">
                <a:solidFill>
                  <a:schemeClr val="bg1"/>
                </a:solidFill>
              </a:rPr>
              <a:t>Access to specialist care advice for our Support Planners to improve consistency of decision making and quality of outcomes for participants</a:t>
            </a:r>
          </a:p>
          <a:p>
            <a:pPr marL="285750" indent="-285750">
              <a:buFontTx/>
              <a:buChar char="-"/>
            </a:pPr>
            <a:r>
              <a:rPr lang="en-AU" sz="1600" dirty="0">
                <a:solidFill>
                  <a:schemeClr val="bg1"/>
                </a:solidFill>
              </a:rPr>
              <a:t>Reduced administrative burden and improved data accuracy by automating processes </a:t>
            </a:r>
          </a:p>
          <a:p>
            <a:pPr marL="285750" indent="-285750">
              <a:buFontTx/>
              <a:buChar char="-"/>
            </a:pPr>
            <a:r>
              <a:rPr lang="en-AU" sz="1600" dirty="0">
                <a:solidFill>
                  <a:schemeClr val="bg1"/>
                </a:solidFill>
              </a:rPr>
              <a:t>Care monitoring dashboard helping us identify and monitor our participant care hours/rates and care providers for targeting activity if needed.</a:t>
            </a:r>
          </a:p>
        </p:txBody>
      </p:sp>
    </p:spTree>
    <p:extLst>
      <p:ext uri="{BB962C8B-B14F-4D97-AF65-F5344CB8AC3E}">
        <p14:creationId xmlns:p14="http://schemas.microsoft.com/office/powerpoint/2010/main" val="144296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9C3E9-24A5-47D2-9B4D-039C438CF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3B360-4844-41E2-8043-88DD1B642918}"/>
              </a:ext>
            </a:extLst>
          </p:cNvPr>
          <p:cNvSpPr>
            <a:spLocks noGrp="1"/>
          </p:cNvSpPr>
          <p:nvPr>
            <p:ph type="title"/>
          </p:nvPr>
        </p:nvSpPr>
        <p:spPr>
          <a:xfrm>
            <a:off x="326849" y="288389"/>
            <a:ext cx="7132730" cy="1232435"/>
          </a:xfrm>
        </p:spPr>
        <p:txBody>
          <a:bodyPr/>
          <a:lstStyle/>
          <a:p>
            <a:r>
              <a:rPr lang="en-US" dirty="0"/>
              <a:t>Data driven and automated – Care data</a:t>
            </a:r>
          </a:p>
        </p:txBody>
      </p:sp>
      <p:sp>
        <p:nvSpPr>
          <p:cNvPr id="4" name="Slide Number Placeholder 3">
            <a:extLst>
              <a:ext uri="{FF2B5EF4-FFF2-40B4-BE49-F238E27FC236}">
                <a16:creationId xmlns:a16="http://schemas.microsoft.com/office/drawing/2014/main" id="{23734E70-201E-1A00-DFC3-0A53E671CD26}"/>
              </a:ext>
            </a:extLst>
          </p:cNvPr>
          <p:cNvSpPr>
            <a:spLocks noGrp="1"/>
          </p:cNvSpPr>
          <p:nvPr>
            <p:ph type="sldNum" sz="quarter" idx="12"/>
          </p:nvPr>
        </p:nvSpPr>
        <p:spPr/>
        <p:txBody>
          <a:bodyPr/>
          <a:lstStyle/>
          <a:p>
            <a:fld id="{741AFF56-1126-4107-9C02-BC0EFBF16431}" type="slidenum">
              <a:rPr lang="en-GB" smtClean="0"/>
              <a:pPr/>
              <a:t>28</a:t>
            </a:fld>
            <a:endParaRPr lang="en-GB" dirty="0"/>
          </a:p>
        </p:txBody>
      </p:sp>
      <p:sp>
        <p:nvSpPr>
          <p:cNvPr id="5" name="Footer Placeholder 4">
            <a:extLst>
              <a:ext uri="{FF2B5EF4-FFF2-40B4-BE49-F238E27FC236}">
                <a16:creationId xmlns:a16="http://schemas.microsoft.com/office/drawing/2014/main" id="{D9AD9B84-7D68-C876-A8E8-9FCF6126C7A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IDSS</a:t>
            </a:r>
          </a:p>
        </p:txBody>
      </p:sp>
      <p:pic>
        <p:nvPicPr>
          <p:cNvPr id="6" name="Picture 5">
            <a:extLst>
              <a:ext uri="{FF2B5EF4-FFF2-40B4-BE49-F238E27FC236}">
                <a16:creationId xmlns:a16="http://schemas.microsoft.com/office/drawing/2014/main" id="{529FED4C-9B7C-A88D-44B0-8C9C70FD43BE}"/>
              </a:ext>
            </a:extLst>
          </p:cNvPr>
          <p:cNvPicPr>
            <a:picLocks noChangeAspect="1"/>
          </p:cNvPicPr>
          <p:nvPr/>
        </p:nvPicPr>
        <p:blipFill>
          <a:blip r:embed="rId3"/>
          <a:stretch>
            <a:fillRect/>
          </a:stretch>
        </p:blipFill>
        <p:spPr>
          <a:xfrm>
            <a:off x="326849" y="804854"/>
            <a:ext cx="11140728" cy="5260063"/>
          </a:xfrm>
          <a:prstGeom prst="rect">
            <a:avLst/>
          </a:prstGeom>
        </p:spPr>
      </p:pic>
      <p:sp>
        <p:nvSpPr>
          <p:cNvPr id="3" name="Rectangle 2">
            <a:extLst>
              <a:ext uri="{FF2B5EF4-FFF2-40B4-BE49-F238E27FC236}">
                <a16:creationId xmlns:a16="http://schemas.microsoft.com/office/drawing/2014/main" id="{FCC0BA23-74E7-E03A-B52A-A7871A7FF39C}"/>
              </a:ext>
            </a:extLst>
          </p:cNvPr>
          <p:cNvSpPr/>
          <p:nvPr/>
        </p:nvSpPr>
        <p:spPr>
          <a:xfrm>
            <a:off x="9439443" y="5312377"/>
            <a:ext cx="2028134" cy="57343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Example information only</a:t>
            </a:r>
          </a:p>
        </p:txBody>
      </p:sp>
    </p:spTree>
    <p:extLst>
      <p:ext uri="{BB962C8B-B14F-4D97-AF65-F5344CB8AC3E}">
        <p14:creationId xmlns:p14="http://schemas.microsoft.com/office/powerpoint/2010/main" val="4057024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DE4CD9-489D-6CE6-7D6D-784E743FA5DB}"/>
              </a:ext>
            </a:extLst>
          </p:cNvPr>
          <p:cNvSpPr>
            <a:spLocks noGrp="1"/>
          </p:cNvSpPr>
          <p:nvPr>
            <p:ph type="sldNum" sz="quarter" idx="12"/>
          </p:nvPr>
        </p:nvSpPr>
        <p:spPr/>
        <p:txBody>
          <a:bodyPr/>
          <a:lstStyle/>
          <a:p>
            <a:fld id="{2EB283D7-A76D-DF4A-959F-0C03CDF9379D}" type="slidenum">
              <a:rPr lang="en-US" smtClean="0"/>
              <a:pPr/>
              <a:t>29</a:t>
            </a:fld>
            <a:endParaRPr lang="en-US"/>
          </a:p>
        </p:txBody>
      </p:sp>
      <p:pic>
        <p:nvPicPr>
          <p:cNvPr id="7" name="Picture 6">
            <a:extLst>
              <a:ext uri="{FF2B5EF4-FFF2-40B4-BE49-F238E27FC236}">
                <a16:creationId xmlns:a16="http://schemas.microsoft.com/office/drawing/2014/main" id="{4483F8C1-5CB7-739F-E03E-7484E92BB934}"/>
              </a:ext>
            </a:extLst>
          </p:cNvPr>
          <p:cNvPicPr>
            <a:picLocks noChangeAspect="1"/>
          </p:cNvPicPr>
          <p:nvPr/>
        </p:nvPicPr>
        <p:blipFill>
          <a:blip r:embed="rId3"/>
          <a:stretch>
            <a:fillRect/>
          </a:stretch>
        </p:blipFill>
        <p:spPr>
          <a:xfrm>
            <a:off x="0" y="275108"/>
            <a:ext cx="12192000" cy="6232205"/>
          </a:xfrm>
          <a:prstGeom prst="rect">
            <a:avLst/>
          </a:prstGeom>
        </p:spPr>
      </p:pic>
      <p:sp>
        <p:nvSpPr>
          <p:cNvPr id="2" name="Rectangle 1">
            <a:extLst>
              <a:ext uri="{FF2B5EF4-FFF2-40B4-BE49-F238E27FC236}">
                <a16:creationId xmlns:a16="http://schemas.microsoft.com/office/drawing/2014/main" id="{35430122-5332-9A51-93E7-8D55FF36D8B6}"/>
              </a:ext>
            </a:extLst>
          </p:cNvPr>
          <p:cNvSpPr/>
          <p:nvPr/>
        </p:nvSpPr>
        <p:spPr>
          <a:xfrm>
            <a:off x="98121" y="1212364"/>
            <a:ext cx="2028134" cy="57343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Example information only</a:t>
            </a:r>
          </a:p>
        </p:txBody>
      </p:sp>
    </p:spTree>
    <p:extLst>
      <p:ext uri="{BB962C8B-B14F-4D97-AF65-F5344CB8AC3E}">
        <p14:creationId xmlns:p14="http://schemas.microsoft.com/office/powerpoint/2010/main" val="231339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ader">
            <a:extLst>
              <a:ext uri="{FF2B5EF4-FFF2-40B4-BE49-F238E27FC236}">
                <a16:creationId xmlns:a16="http://schemas.microsoft.com/office/drawing/2014/main" id="{8772716C-0F82-4932-A5A8-18F1C166BB4D}"/>
              </a:ext>
            </a:extLst>
          </p:cNvPr>
          <p:cNvSpPr txBox="1">
            <a:spLocks/>
          </p:cNvSpPr>
          <p:nvPr/>
        </p:nvSpPr>
        <p:spPr>
          <a:xfrm>
            <a:off x="922335" y="1454624"/>
            <a:ext cx="7208669" cy="1056117"/>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rgbClr val="3C69FF"/>
                </a:solidFill>
                <a:latin typeface="Arial" panose="020B0604020202020204" pitchFamily="34" charset="0"/>
                <a:ea typeface="+mj-ea"/>
                <a:cs typeface="Arial" panose="020B0604020202020204" pitchFamily="34" charset="0"/>
              </a:defRPr>
            </a:lvl1pPr>
          </a:lstStyle>
          <a:p>
            <a:pPr algn="l"/>
            <a:r>
              <a:rPr lang="en-US" sz="5867" dirty="0"/>
              <a:t>Agenda</a:t>
            </a:r>
            <a:endParaRPr lang="en-AU" sz="5867" dirty="0"/>
          </a:p>
        </p:txBody>
      </p:sp>
      <p:sp>
        <p:nvSpPr>
          <p:cNvPr id="13" name="BodyL">
            <a:extLst>
              <a:ext uri="{FF2B5EF4-FFF2-40B4-BE49-F238E27FC236}">
                <a16:creationId xmlns:a16="http://schemas.microsoft.com/office/drawing/2014/main" id="{9FB821F9-43DE-4D2B-97E6-BD6C7D51499D}"/>
              </a:ext>
            </a:extLst>
          </p:cNvPr>
          <p:cNvSpPr txBox="1">
            <a:spLocks/>
          </p:cNvSpPr>
          <p:nvPr/>
        </p:nvSpPr>
        <p:spPr>
          <a:xfrm>
            <a:off x="785409" y="3003722"/>
            <a:ext cx="10263529" cy="2687075"/>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rgbClr val="00206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rgbClr val="002060"/>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400" kern="1200">
                <a:solidFill>
                  <a:srgbClr val="002060"/>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400" kern="1200">
                <a:solidFill>
                  <a:srgbClr val="002060"/>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accent2"/>
              </a:buClr>
              <a:buAutoNum type="arabicPeriod"/>
            </a:pPr>
            <a:r>
              <a:rPr lang="en-US" dirty="0"/>
              <a:t>Experience from the Australia’s NIIS schemes </a:t>
            </a:r>
          </a:p>
          <a:p>
            <a:pPr>
              <a:buClr>
                <a:schemeClr val="accent2"/>
              </a:buClr>
              <a:buFontTx/>
              <a:buChar char="-"/>
            </a:pPr>
            <a:r>
              <a:rPr lang="en-US" dirty="0"/>
              <a:t>Industry challenges and opportunities</a:t>
            </a:r>
          </a:p>
          <a:p>
            <a:pPr marL="0" indent="0">
              <a:buClr>
                <a:schemeClr val="accent2"/>
              </a:buClr>
              <a:buNone/>
            </a:pPr>
            <a:endParaRPr lang="en-US" dirty="0"/>
          </a:p>
          <a:p>
            <a:pPr marL="0" indent="0">
              <a:buClr>
                <a:schemeClr val="accent2"/>
              </a:buClr>
              <a:buNone/>
            </a:pPr>
            <a:r>
              <a:rPr lang="en-US" dirty="0"/>
              <a:t>2. NIISQ’s perspective </a:t>
            </a:r>
          </a:p>
          <a:p>
            <a:pPr>
              <a:buClr>
                <a:schemeClr val="accent2"/>
              </a:buClr>
              <a:buFontTx/>
              <a:buChar char="-"/>
            </a:pPr>
            <a:r>
              <a:rPr lang="en-AU" dirty="0"/>
              <a:t>Rethinking our approach to keep up with today’s challenges</a:t>
            </a:r>
          </a:p>
          <a:p>
            <a:pPr>
              <a:buClr>
                <a:schemeClr val="accent2"/>
              </a:buClr>
              <a:buFontTx/>
              <a:buChar char="-"/>
            </a:pPr>
            <a:endParaRPr lang="en-AU" dirty="0"/>
          </a:p>
          <a:p>
            <a:pPr marL="0" indent="0">
              <a:buClr>
                <a:schemeClr val="accent2"/>
              </a:buClr>
              <a:buNone/>
            </a:pPr>
            <a:endParaRPr lang="en-US" dirty="0"/>
          </a:p>
          <a:p>
            <a:pPr>
              <a:buClr>
                <a:schemeClr val="accent2"/>
              </a:buClr>
            </a:pPr>
            <a:endParaRPr lang="en-US" sz="2667" dirty="0"/>
          </a:p>
          <a:p>
            <a:endParaRPr lang="en-AU" sz="2667" dirty="0"/>
          </a:p>
          <a:p>
            <a:endParaRPr lang="en-AU" sz="2667" dirty="0"/>
          </a:p>
        </p:txBody>
      </p:sp>
      <p:sp>
        <p:nvSpPr>
          <p:cNvPr id="2" name="Slide Number Placeholder 1">
            <a:extLst>
              <a:ext uri="{FF2B5EF4-FFF2-40B4-BE49-F238E27FC236}">
                <a16:creationId xmlns:a16="http://schemas.microsoft.com/office/drawing/2014/main" id="{02870802-5BA6-8E58-AA3D-150FC59FE76A}"/>
              </a:ext>
            </a:extLst>
          </p:cNvPr>
          <p:cNvSpPr>
            <a:spLocks noGrp="1"/>
          </p:cNvSpPr>
          <p:nvPr>
            <p:ph type="sldNum" sz="quarter" idx="12"/>
          </p:nvPr>
        </p:nvSpPr>
        <p:spPr/>
        <p:txBody>
          <a:bodyPr/>
          <a:lstStyle/>
          <a:p>
            <a:fld id="{741AFF56-1126-4107-9C02-BC0EFBF16431}" type="slidenum">
              <a:rPr lang="en-GB" smtClean="0"/>
              <a:pPr/>
              <a:t>3</a:t>
            </a:fld>
            <a:endParaRPr lang="en-GB" dirty="0"/>
          </a:p>
        </p:txBody>
      </p:sp>
    </p:spTree>
    <p:extLst>
      <p:ext uri="{BB962C8B-B14F-4D97-AF65-F5344CB8AC3E}">
        <p14:creationId xmlns:p14="http://schemas.microsoft.com/office/powerpoint/2010/main" val="3202059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8EF2F-6151-79BD-A2C5-684D9667B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FCB6D-1820-6C8B-A73C-3729ABE5780D}"/>
              </a:ext>
            </a:extLst>
          </p:cNvPr>
          <p:cNvSpPr>
            <a:spLocks noGrp="1"/>
          </p:cNvSpPr>
          <p:nvPr>
            <p:ph type="title"/>
          </p:nvPr>
        </p:nvSpPr>
        <p:spPr>
          <a:xfrm>
            <a:off x="326849" y="288389"/>
            <a:ext cx="7132730" cy="1232435"/>
          </a:xfrm>
        </p:spPr>
        <p:txBody>
          <a:bodyPr/>
          <a:lstStyle/>
          <a:p>
            <a:r>
              <a:rPr lang="en-US" dirty="0"/>
              <a:t>Data driven and automated – AC&amp;S needs</a:t>
            </a:r>
          </a:p>
        </p:txBody>
      </p:sp>
      <p:sp>
        <p:nvSpPr>
          <p:cNvPr id="4" name="Slide Number Placeholder 3">
            <a:extLst>
              <a:ext uri="{FF2B5EF4-FFF2-40B4-BE49-F238E27FC236}">
                <a16:creationId xmlns:a16="http://schemas.microsoft.com/office/drawing/2014/main" id="{2B5BB88F-FAD5-A21B-787C-C00E3956499F}"/>
              </a:ext>
            </a:extLst>
          </p:cNvPr>
          <p:cNvSpPr>
            <a:spLocks noGrp="1"/>
          </p:cNvSpPr>
          <p:nvPr>
            <p:ph type="sldNum" sz="quarter" idx="12"/>
          </p:nvPr>
        </p:nvSpPr>
        <p:spPr/>
        <p:txBody>
          <a:bodyPr/>
          <a:lstStyle/>
          <a:p>
            <a:fld id="{741AFF56-1126-4107-9C02-BC0EFBF16431}" type="slidenum">
              <a:rPr lang="en-GB" smtClean="0"/>
              <a:pPr/>
              <a:t>30</a:t>
            </a:fld>
            <a:endParaRPr lang="en-GB" dirty="0"/>
          </a:p>
        </p:txBody>
      </p:sp>
      <p:sp>
        <p:nvSpPr>
          <p:cNvPr id="5" name="Footer Placeholder 4">
            <a:extLst>
              <a:ext uri="{FF2B5EF4-FFF2-40B4-BE49-F238E27FC236}">
                <a16:creationId xmlns:a16="http://schemas.microsoft.com/office/drawing/2014/main" id="{2723C14B-2D99-ADCA-BB57-7E0128657EB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IDSS</a:t>
            </a:r>
          </a:p>
        </p:txBody>
      </p:sp>
      <p:pic>
        <p:nvPicPr>
          <p:cNvPr id="3" name="Picture 2">
            <a:extLst>
              <a:ext uri="{FF2B5EF4-FFF2-40B4-BE49-F238E27FC236}">
                <a16:creationId xmlns:a16="http://schemas.microsoft.com/office/drawing/2014/main" id="{8F03A00F-4FA7-B63B-627E-8DDDD1F3F98B}"/>
              </a:ext>
            </a:extLst>
          </p:cNvPr>
          <p:cNvPicPr>
            <a:picLocks noChangeAspect="1"/>
          </p:cNvPicPr>
          <p:nvPr/>
        </p:nvPicPr>
        <p:blipFill>
          <a:blip r:embed="rId3"/>
          <a:stretch>
            <a:fillRect/>
          </a:stretch>
        </p:blipFill>
        <p:spPr>
          <a:xfrm>
            <a:off x="307976" y="691716"/>
            <a:ext cx="11443855" cy="5709084"/>
          </a:xfrm>
          <a:prstGeom prst="rect">
            <a:avLst/>
          </a:prstGeom>
        </p:spPr>
      </p:pic>
      <p:sp>
        <p:nvSpPr>
          <p:cNvPr id="8" name="Rectangle 7">
            <a:extLst>
              <a:ext uri="{FF2B5EF4-FFF2-40B4-BE49-F238E27FC236}">
                <a16:creationId xmlns:a16="http://schemas.microsoft.com/office/drawing/2014/main" id="{C20C38CD-6C6D-DE89-F79C-F8F940FD234A}"/>
              </a:ext>
            </a:extLst>
          </p:cNvPr>
          <p:cNvSpPr/>
          <p:nvPr/>
        </p:nvSpPr>
        <p:spPr>
          <a:xfrm>
            <a:off x="9264155" y="5633887"/>
            <a:ext cx="2028134" cy="57343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Example information only</a:t>
            </a:r>
          </a:p>
        </p:txBody>
      </p:sp>
    </p:spTree>
    <p:extLst>
      <p:ext uri="{BB962C8B-B14F-4D97-AF65-F5344CB8AC3E}">
        <p14:creationId xmlns:p14="http://schemas.microsoft.com/office/powerpoint/2010/main" val="1677728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B6535-CCF1-BFD7-1380-7896C0D944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B592B-6CFC-84DB-3C15-40CEB44F940C}"/>
              </a:ext>
            </a:extLst>
          </p:cNvPr>
          <p:cNvSpPr>
            <a:spLocks noGrp="1"/>
          </p:cNvSpPr>
          <p:nvPr>
            <p:ph type="title"/>
          </p:nvPr>
        </p:nvSpPr>
        <p:spPr>
          <a:xfrm>
            <a:off x="326849" y="288389"/>
            <a:ext cx="11030962" cy="1232435"/>
          </a:xfrm>
        </p:spPr>
        <p:txBody>
          <a:bodyPr/>
          <a:lstStyle/>
          <a:p>
            <a:r>
              <a:rPr lang="en-US" dirty="0"/>
              <a:t>Data driven and automated – vulnerability and risk factors</a:t>
            </a:r>
          </a:p>
        </p:txBody>
      </p:sp>
      <p:sp>
        <p:nvSpPr>
          <p:cNvPr id="4" name="Slide Number Placeholder 3">
            <a:extLst>
              <a:ext uri="{FF2B5EF4-FFF2-40B4-BE49-F238E27FC236}">
                <a16:creationId xmlns:a16="http://schemas.microsoft.com/office/drawing/2014/main" id="{33E69E76-537D-20E4-1B61-B3A1233BC3ED}"/>
              </a:ext>
            </a:extLst>
          </p:cNvPr>
          <p:cNvSpPr>
            <a:spLocks noGrp="1"/>
          </p:cNvSpPr>
          <p:nvPr>
            <p:ph type="sldNum" sz="quarter" idx="12"/>
          </p:nvPr>
        </p:nvSpPr>
        <p:spPr/>
        <p:txBody>
          <a:bodyPr/>
          <a:lstStyle/>
          <a:p>
            <a:fld id="{741AFF56-1126-4107-9C02-BC0EFBF16431}" type="slidenum">
              <a:rPr lang="en-GB" smtClean="0"/>
              <a:pPr/>
              <a:t>31</a:t>
            </a:fld>
            <a:endParaRPr lang="en-GB" dirty="0"/>
          </a:p>
        </p:txBody>
      </p:sp>
      <p:sp>
        <p:nvSpPr>
          <p:cNvPr id="5" name="Footer Placeholder 4">
            <a:extLst>
              <a:ext uri="{FF2B5EF4-FFF2-40B4-BE49-F238E27FC236}">
                <a16:creationId xmlns:a16="http://schemas.microsoft.com/office/drawing/2014/main" id="{29074C8A-B18D-DF56-4637-D5B73A8FCFC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IDSS</a:t>
            </a:r>
          </a:p>
        </p:txBody>
      </p:sp>
      <p:grpSp>
        <p:nvGrpSpPr>
          <p:cNvPr id="8" name="Group 7">
            <a:extLst>
              <a:ext uri="{FF2B5EF4-FFF2-40B4-BE49-F238E27FC236}">
                <a16:creationId xmlns:a16="http://schemas.microsoft.com/office/drawing/2014/main" id="{C34D7EC3-E65F-1BE6-51C8-E844FE01AD23}"/>
              </a:ext>
            </a:extLst>
          </p:cNvPr>
          <p:cNvGrpSpPr/>
          <p:nvPr/>
        </p:nvGrpSpPr>
        <p:grpSpPr>
          <a:xfrm>
            <a:off x="896924" y="904606"/>
            <a:ext cx="9890812" cy="5690517"/>
            <a:chOff x="251670" y="411062"/>
            <a:chExt cx="9890812" cy="5690517"/>
          </a:xfrm>
        </p:grpSpPr>
        <p:pic>
          <p:nvPicPr>
            <p:cNvPr id="6" name="Picture 5">
              <a:extLst>
                <a:ext uri="{FF2B5EF4-FFF2-40B4-BE49-F238E27FC236}">
                  <a16:creationId xmlns:a16="http://schemas.microsoft.com/office/drawing/2014/main" id="{DBE54E2F-5225-7611-DF41-6B91BE319D06}"/>
                </a:ext>
              </a:extLst>
            </p:cNvPr>
            <p:cNvPicPr>
              <a:picLocks noChangeAspect="1"/>
            </p:cNvPicPr>
            <p:nvPr/>
          </p:nvPicPr>
          <p:blipFill>
            <a:blip r:embed="rId3"/>
            <a:stretch>
              <a:fillRect/>
            </a:stretch>
          </p:blipFill>
          <p:spPr>
            <a:xfrm>
              <a:off x="392207" y="2426878"/>
              <a:ext cx="9750275" cy="3674701"/>
            </a:xfrm>
            <a:prstGeom prst="rect">
              <a:avLst/>
            </a:prstGeom>
          </p:spPr>
        </p:pic>
        <p:pic>
          <p:nvPicPr>
            <p:cNvPr id="7" name="Picture 6">
              <a:extLst>
                <a:ext uri="{FF2B5EF4-FFF2-40B4-BE49-F238E27FC236}">
                  <a16:creationId xmlns:a16="http://schemas.microsoft.com/office/drawing/2014/main" id="{73726B94-3453-3A05-1DD4-42729AC8B1CE}"/>
                </a:ext>
              </a:extLst>
            </p:cNvPr>
            <p:cNvPicPr>
              <a:picLocks noChangeAspect="1"/>
            </p:cNvPicPr>
            <p:nvPr/>
          </p:nvPicPr>
          <p:blipFill>
            <a:blip r:embed="rId4"/>
            <a:stretch>
              <a:fillRect/>
            </a:stretch>
          </p:blipFill>
          <p:spPr>
            <a:xfrm>
              <a:off x="251670" y="411062"/>
              <a:ext cx="2276213" cy="1912690"/>
            </a:xfrm>
            <a:prstGeom prst="rect">
              <a:avLst/>
            </a:prstGeom>
          </p:spPr>
        </p:pic>
      </p:grpSp>
      <p:sp>
        <p:nvSpPr>
          <p:cNvPr id="3" name="Rectangle 2">
            <a:extLst>
              <a:ext uri="{FF2B5EF4-FFF2-40B4-BE49-F238E27FC236}">
                <a16:creationId xmlns:a16="http://schemas.microsoft.com/office/drawing/2014/main" id="{365C8AFA-6B70-76B5-235B-75948F946FE3}"/>
              </a:ext>
            </a:extLst>
          </p:cNvPr>
          <p:cNvSpPr/>
          <p:nvPr/>
        </p:nvSpPr>
        <p:spPr>
          <a:xfrm>
            <a:off x="9297031" y="1050513"/>
            <a:ext cx="2028134" cy="57343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Example information only</a:t>
            </a:r>
          </a:p>
        </p:txBody>
      </p:sp>
    </p:spTree>
    <p:extLst>
      <p:ext uri="{BB962C8B-B14F-4D97-AF65-F5344CB8AC3E}">
        <p14:creationId xmlns:p14="http://schemas.microsoft.com/office/powerpoint/2010/main" val="1549483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0D04-4279-A370-8D79-76C7878F2333}"/>
              </a:ext>
            </a:extLst>
          </p:cNvPr>
          <p:cNvSpPr>
            <a:spLocks noGrp="1"/>
          </p:cNvSpPr>
          <p:nvPr>
            <p:ph type="title"/>
          </p:nvPr>
        </p:nvSpPr>
        <p:spPr>
          <a:xfrm>
            <a:off x="326849" y="288389"/>
            <a:ext cx="8496138" cy="1232435"/>
          </a:xfrm>
        </p:spPr>
        <p:txBody>
          <a:bodyPr/>
          <a:lstStyle/>
          <a:p>
            <a:r>
              <a:rPr lang="en-AU" dirty="0"/>
              <a:t>Scheme Care Monitoring Framework</a:t>
            </a:r>
          </a:p>
        </p:txBody>
      </p:sp>
      <p:sp>
        <p:nvSpPr>
          <p:cNvPr id="4" name="Slide Number Placeholder 3">
            <a:extLst>
              <a:ext uri="{FF2B5EF4-FFF2-40B4-BE49-F238E27FC236}">
                <a16:creationId xmlns:a16="http://schemas.microsoft.com/office/drawing/2014/main" id="{9B2DCAE2-4F76-C1BB-7D05-D381BDA43D29}"/>
              </a:ext>
            </a:extLst>
          </p:cNvPr>
          <p:cNvSpPr>
            <a:spLocks noGrp="1"/>
          </p:cNvSpPr>
          <p:nvPr>
            <p:ph type="sldNum" sz="quarter" idx="12"/>
          </p:nvPr>
        </p:nvSpPr>
        <p:spPr/>
        <p:txBody>
          <a:bodyPr/>
          <a:lstStyle/>
          <a:p>
            <a:fld id="{741AFF56-1126-4107-9C02-BC0EFBF16431}" type="slidenum">
              <a:rPr lang="en-GB" smtClean="0"/>
              <a:pPr/>
              <a:t>32</a:t>
            </a:fld>
            <a:endParaRPr lang="en-GB" dirty="0"/>
          </a:p>
        </p:txBody>
      </p:sp>
      <p:pic>
        <p:nvPicPr>
          <p:cNvPr id="6" name="Picture 5">
            <a:extLst>
              <a:ext uri="{FF2B5EF4-FFF2-40B4-BE49-F238E27FC236}">
                <a16:creationId xmlns:a16="http://schemas.microsoft.com/office/drawing/2014/main" id="{BE6C7300-F1FC-2C99-0F8E-3F30EF6261D9}"/>
              </a:ext>
            </a:extLst>
          </p:cNvPr>
          <p:cNvPicPr>
            <a:picLocks noChangeAspect="1"/>
          </p:cNvPicPr>
          <p:nvPr/>
        </p:nvPicPr>
        <p:blipFill>
          <a:blip r:embed="rId3"/>
          <a:stretch>
            <a:fillRect/>
          </a:stretch>
        </p:blipFill>
        <p:spPr>
          <a:xfrm>
            <a:off x="577859" y="941421"/>
            <a:ext cx="10753442" cy="5645863"/>
          </a:xfrm>
          <a:prstGeom prst="rect">
            <a:avLst/>
          </a:prstGeom>
        </p:spPr>
      </p:pic>
      <p:sp>
        <p:nvSpPr>
          <p:cNvPr id="3" name="Rectangle 2">
            <a:extLst>
              <a:ext uri="{FF2B5EF4-FFF2-40B4-BE49-F238E27FC236}">
                <a16:creationId xmlns:a16="http://schemas.microsoft.com/office/drawing/2014/main" id="{4C0CA16A-446A-35FA-5348-CC0AFCE312FB}"/>
              </a:ext>
            </a:extLst>
          </p:cNvPr>
          <p:cNvSpPr/>
          <p:nvPr/>
        </p:nvSpPr>
        <p:spPr>
          <a:xfrm>
            <a:off x="9303167" y="5263766"/>
            <a:ext cx="2028134" cy="57343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Example information only</a:t>
            </a:r>
          </a:p>
        </p:txBody>
      </p:sp>
    </p:spTree>
    <p:extLst>
      <p:ext uri="{BB962C8B-B14F-4D97-AF65-F5344CB8AC3E}">
        <p14:creationId xmlns:p14="http://schemas.microsoft.com/office/powerpoint/2010/main" val="100230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309A7-8517-5055-8D66-F3898581C22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9466656-DF66-9AFD-84CD-364E33E6162E}"/>
              </a:ext>
            </a:extLst>
          </p:cNvPr>
          <p:cNvSpPr>
            <a:spLocks noGrp="1"/>
          </p:cNvSpPr>
          <p:nvPr>
            <p:ph idx="1"/>
          </p:nvPr>
        </p:nvSpPr>
        <p:spPr/>
        <p:txBody>
          <a:bodyPr/>
          <a:lstStyle/>
          <a:p>
            <a:pPr lvl="1"/>
            <a:r>
              <a:rPr lang="en-US" sz="2000" dirty="0"/>
              <a:t>Discharge AC&amp;S: working collaboratively with the Qld Brain Injury Service</a:t>
            </a:r>
          </a:p>
          <a:p>
            <a:pPr lvl="1"/>
            <a:endParaRPr lang="en-US" sz="2000" dirty="0"/>
          </a:p>
          <a:p>
            <a:pPr lvl="2"/>
            <a:r>
              <a:rPr lang="en-US" sz="2000" dirty="0"/>
              <a:t>Getting care right at the front door?</a:t>
            </a:r>
          </a:p>
        </p:txBody>
      </p:sp>
      <p:sp>
        <p:nvSpPr>
          <p:cNvPr id="5" name="Slide Number Placeholder 4">
            <a:extLst>
              <a:ext uri="{FF2B5EF4-FFF2-40B4-BE49-F238E27FC236}">
                <a16:creationId xmlns:a16="http://schemas.microsoft.com/office/drawing/2014/main" id="{AC2588A1-1BD3-2D0D-4733-E1DEB7F37599}"/>
              </a:ext>
            </a:extLst>
          </p:cNvPr>
          <p:cNvSpPr>
            <a:spLocks noGrp="1"/>
          </p:cNvSpPr>
          <p:nvPr>
            <p:ph type="sldNum" sz="quarter" idx="12"/>
          </p:nvPr>
        </p:nvSpPr>
        <p:spPr/>
        <p:txBody>
          <a:bodyPr/>
          <a:lstStyle/>
          <a:p>
            <a:fld id="{741AFF56-1126-4107-9C02-BC0EFBF16431}" type="slidenum">
              <a:rPr lang="en-GB" smtClean="0"/>
              <a:pPr/>
              <a:t>33</a:t>
            </a:fld>
            <a:endParaRPr lang="en-GB" dirty="0"/>
          </a:p>
        </p:txBody>
      </p:sp>
      <p:sp>
        <p:nvSpPr>
          <p:cNvPr id="2" name="Footer Placeholder 4">
            <a:extLst>
              <a:ext uri="{FF2B5EF4-FFF2-40B4-BE49-F238E27FC236}">
                <a16:creationId xmlns:a16="http://schemas.microsoft.com/office/drawing/2014/main" id="{BC7ED31B-5A0A-5C33-9BBA-6D9078B14390}"/>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pic>
        <p:nvPicPr>
          <p:cNvPr id="19" name="Picture 18" descr="Open mid-century open front door">
            <a:extLst>
              <a:ext uri="{FF2B5EF4-FFF2-40B4-BE49-F238E27FC236}">
                <a16:creationId xmlns:a16="http://schemas.microsoft.com/office/drawing/2014/main" id="{889552C3-154F-3F31-96E6-717BF8864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276" y="0"/>
            <a:ext cx="4570214" cy="6858000"/>
          </a:xfrm>
          <a:prstGeom prst="rect">
            <a:avLst/>
          </a:prstGeom>
        </p:spPr>
      </p:pic>
      <p:pic>
        <p:nvPicPr>
          <p:cNvPr id="23" name="Picture Placeholder 22" descr="Open mid-century open front door">
            <a:extLst>
              <a:ext uri="{FF2B5EF4-FFF2-40B4-BE49-F238E27FC236}">
                <a16:creationId xmlns:a16="http://schemas.microsoft.com/office/drawing/2014/main" id="{C4D81CBD-2B64-B474-B24D-F891189C46B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515" b="12515"/>
          <a:stretch>
            <a:fillRect/>
          </a:stretch>
        </p:blipFill>
        <p:spPr/>
      </p:pic>
      <p:sp>
        <p:nvSpPr>
          <p:cNvPr id="6" name="Title 1">
            <a:extLst>
              <a:ext uri="{FF2B5EF4-FFF2-40B4-BE49-F238E27FC236}">
                <a16:creationId xmlns:a16="http://schemas.microsoft.com/office/drawing/2014/main" id="{17003166-9435-6F52-8865-FB8BC573C5B1}"/>
              </a:ext>
            </a:extLst>
          </p:cNvPr>
          <p:cNvSpPr txBox="1">
            <a:spLocks/>
          </p:cNvSpPr>
          <p:nvPr/>
        </p:nvSpPr>
        <p:spPr>
          <a:xfrm>
            <a:off x="352424" y="397331"/>
            <a:ext cx="6096000" cy="12324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dirty="0">
                <a:solidFill>
                  <a:schemeClr val="accent1"/>
                </a:solidFill>
              </a:rPr>
              <a:t>Redesigning early stakeholder engagement</a:t>
            </a:r>
          </a:p>
        </p:txBody>
      </p:sp>
    </p:spTree>
    <p:extLst>
      <p:ext uri="{BB962C8B-B14F-4D97-AF65-F5344CB8AC3E}">
        <p14:creationId xmlns:p14="http://schemas.microsoft.com/office/powerpoint/2010/main" val="4186477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pic>
        <p:nvPicPr>
          <p:cNvPr id="5" name="Picture 4" descr="A colorful text on a black background&#10;&#10;AI-generated content may be incorrect.">
            <a:extLst>
              <a:ext uri="{FF2B5EF4-FFF2-40B4-BE49-F238E27FC236}">
                <a16:creationId xmlns:a16="http://schemas.microsoft.com/office/drawing/2014/main" id="{E753C6B3-0AD4-8C2C-C0DE-1C7EF9624CEE}"/>
              </a:ext>
            </a:extLst>
          </p:cNvPr>
          <p:cNvPicPr>
            <a:picLocks noChangeAspect="1"/>
          </p:cNvPicPr>
          <p:nvPr/>
        </p:nvPicPr>
        <p:blipFill>
          <a:blip r:embed="rId3"/>
          <a:stretch>
            <a:fillRect/>
          </a:stretch>
        </p:blipFill>
        <p:spPr>
          <a:xfrm>
            <a:off x="3122233" y="1450653"/>
            <a:ext cx="8319541" cy="3170220"/>
          </a:xfrm>
          <a:prstGeom prst="rect">
            <a:avLst/>
          </a:prstGeom>
        </p:spPr>
      </p:pic>
      <p:pic>
        <p:nvPicPr>
          <p:cNvPr id="7" name="Picture 6">
            <a:extLst>
              <a:ext uri="{FF2B5EF4-FFF2-40B4-BE49-F238E27FC236}">
                <a16:creationId xmlns:a16="http://schemas.microsoft.com/office/drawing/2014/main" id="{9E20CB76-6E9A-EFE5-54AA-379F048C3356}"/>
              </a:ext>
            </a:extLst>
          </p:cNvPr>
          <p:cNvPicPr>
            <a:picLocks noChangeAspect="1"/>
          </p:cNvPicPr>
          <p:nvPr/>
        </p:nvPicPr>
        <p:blipFill>
          <a:blip r:embed="rId4"/>
          <a:stretch>
            <a:fillRect/>
          </a:stretch>
        </p:blipFill>
        <p:spPr>
          <a:xfrm>
            <a:off x="4101997" y="4777015"/>
            <a:ext cx="3988005" cy="1333569"/>
          </a:xfrm>
          <a:prstGeom prst="rect">
            <a:avLst/>
          </a:prstGeom>
        </p:spPr>
      </p:pic>
    </p:spTree>
    <p:extLst>
      <p:ext uri="{BB962C8B-B14F-4D97-AF65-F5344CB8AC3E}">
        <p14:creationId xmlns:p14="http://schemas.microsoft.com/office/powerpoint/2010/main" val="2451909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49FE5-3BDD-D036-7064-8C332ABDFEC8}"/>
            </a:ext>
          </a:extLst>
        </p:cNvPr>
        <p:cNvGrpSpPr/>
        <p:nvPr/>
      </p:nvGrpSpPr>
      <p:grpSpPr>
        <a:xfrm>
          <a:off x="0" y="0"/>
          <a:ext cx="0" cy="0"/>
          <a:chOff x="0" y="0"/>
          <a:chExt cx="0" cy="0"/>
        </a:xfrm>
      </p:grpSpPr>
      <p:sp>
        <p:nvSpPr>
          <p:cNvPr id="12" name="Header">
            <a:extLst>
              <a:ext uri="{FF2B5EF4-FFF2-40B4-BE49-F238E27FC236}">
                <a16:creationId xmlns:a16="http://schemas.microsoft.com/office/drawing/2014/main" id="{6AD04732-7795-81A0-C87F-FE8663DB9404}"/>
              </a:ext>
            </a:extLst>
          </p:cNvPr>
          <p:cNvSpPr txBox="1">
            <a:spLocks/>
          </p:cNvSpPr>
          <p:nvPr/>
        </p:nvSpPr>
        <p:spPr>
          <a:xfrm>
            <a:off x="922335" y="1454624"/>
            <a:ext cx="7208669" cy="1056117"/>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rgbClr val="3C69FF"/>
                </a:solidFill>
                <a:latin typeface="Arial" panose="020B0604020202020204" pitchFamily="34" charset="0"/>
                <a:ea typeface="+mj-ea"/>
                <a:cs typeface="Arial" panose="020B0604020202020204" pitchFamily="34" charset="0"/>
              </a:defRPr>
            </a:lvl1pPr>
          </a:lstStyle>
          <a:p>
            <a:pPr algn="l"/>
            <a:r>
              <a:rPr lang="en-US" sz="5867" dirty="0"/>
              <a:t>Questions?</a:t>
            </a:r>
            <a:endParaRPr lang="en-AU" sz="5867" dirty="0"/>
          </a:p>
        </p:txBody>
      </p:sp>
    </p:spTree>
    <p:extLst>
      <p:ext uri="{BB962C8B-B14F-4D97-AF65-F5344CB8AC3E}">
        <p14:creationId xmlns:p14="http://schemas.microsoft.com/office/powerpoint/2010/main" val="207015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306DA24B-0796-453D-AB5F-DA1F84665360}"/>
              </a:ext>
            </a:extLst>
          </p:cNvPr>
          <p:cNvSpPr/>
          <p:nvPr/>
        </p:nvSpPr>
        <p:spPr>
          <a:xfrm>
            <a:off x="5393905" y="1180421"/>
            <a:ext cx="1309861" cy="13098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AU" sz="2400" dirty="0">
              <a:solidFill>
                <a:prstClr val="white"/>
              </a:solidFill>
              <a:latin typeface="Calibri"/>
            </a:endParaRPr>
          </a:p>
        </p:txBody>
      </p:sp>
      <p:sp>
        <p:nvSpPr>
          <p:cNvPr id="9" name="Oval 8">
            <a:extLst>
              <a:ext uri="{FF2B5EF4-FFF2-40B4-BE49-F238E27FC236}">
                <a16:creationId xmlns:a16="http://schemas.microsoft.com/office/drawing/2014/main" id="{9232B82D-5A05-4FB4-9207-5BDF60808464}"/>
              </a:ext>
            </a:extLst>
          </p:cNvPr>
          <p:cNvSpPr/>
          <p:nvPr/>
        </p:nvSpPr>
        <p:spPr>
          <a:xfrm>
            <a:off x="9307301" y="1106049"/>
            <a:ext cx="1309861" cy="13098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AU" sz="2400" dirty="0">
              <a:solidFill>
                <a:prstClr val="white"/>
              </a:solidFill>
              <a:latin typeface="Calibri"/>
            </a:endParaRPr>
          </a:p>
        </p:txBody>
      </p:sp>
      <p:sp>
        <p:nvSpPr>
          <p:cNvPr id="10" name="Oval 9">
            <a:extLst>
              <a:ext uri="{FF2B5EF4-FFF2-40B4-BE49-F238E27FC236}">
                <a16:creationId xmlns:a16="http://schemas.microsoft.com/office/drawing/2014/main" id="{FF5B6B45-C7C7-4DA4-93E7-FB35E6864681}"/>
              </a:ext>
            </a:extLst>
          </p:cNvPr>
          <p:cNvSpPr/>
          <p:nvPr/>
        </p:nvSpPr>
        <p:spPr>
          <a:xfrm>
            <a:off x="1574838" y="1123651"/>
            <a:ext cx="1309861" cy="13098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AU" sz="2400" dirty="0">
              <a:solidFill>
                <a:prstClr val="white"/>
              </a:solidFill>
              <a:latin typeface="Calibri"/>
            </a:endParaRPr>
          </a:p>
        </p:txBody>
      </p:sp>
      <p:sp>
        <p:nvSpPr>
          <p:cNvPr id="11" name="Rectangle 10">
            <a:extLst>
              <a:ext uri="{FF2B5EF4-FFF2-40B4-BE49-F238E27FC236}">
                <a16:creationId xmlns:a16="http://schemas.microsoft.com/office/drawing/2014/main" id="{67E6B53D-377E-4895-BE79-B74813F22E4E}"/>
              </a:ext>
            </a:extLst>
          </p:cNvPr>
          <p:cNvSpPr/>
          <p:nvPr/>
        </p:nvSpPr>
        <p:spPr>
          <a:xfrm>
            <a:off x="8229252" y="2484042"/>
            <a:ext cx="3465958" cy="724475"/>
          </a:xfrm>
          <a:prstGeom prst="rect">
            <a:avLst/>
          </a:prstGeom>
        </p:spPr>
        <p:txBody>
          <a:bodyPr wrap="square" lIns="108057" tIns="54029" rIns="108057" bIns="54029">
            <a:spAutoFit/>
          </a:bodyPr>
          <a:lstStyle/>
          <a:p>
            <a:pPr marL="215736" algn="ctr" defTabSz="1219170">
              <a:defRPr/>
            </a:pPr>
            <a:r>
              <a:rPr lang="en-AU" sz="2133" b="1" dirty="0">
                <a:solidFill>
                  <a:schemeClr val="accent1"/>
                </a:solidFill>
                <a:latin typeface="Arial" panose="020B0604020202020204" pitchFamily="34" charset="0"/>
                <a:cs typeface="Arial" panose="020B0604020202020204" pitchFamily="34" charset="0"/>
              </a:rPr>
              <a:t>Scheme environment</a:t>
            </a:r>
          </a:p>
          <a:p>
            <a:pPr marL="215736" defTabSz="1219170">
              <a:defRPr/>
            </a:pPr>
            <a:endParaRPr lang="en-AU" sz="933" dirty="0">
              <a:solidFill>
                <a:schemeClr val="accent1"/>
              </a:solidFill>
              <a:latin typeface="Arial" panose="020B0604020202020204" pitchFamily="34" charset="0"/>
              <a:cs typeface="Arial" panose="020B0604020202020204" pitchFamily="34" charset="0"/>
            </a:endParaRPr>
          </a:p>
          <a:p>
            <a:pPr marL="215736" defTabSz="1219170">
              <a:defRPr/>
            </a:pPr>
            <a:endParaRPr lang="en-AU" sz="933" dirty="0">
              <a:solidFill>
                <a:prstClr val="white">
                  <a:lumMod val="65000"/>
                </a:prst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FDEF065-4617-4CC9-A0EC-0F4D3E50901C}"/>
              </a:ext>
            </a:extLst>
          </p:cNvPr>
          <p:cNvSpPr/>
          <p:nvPr/>
        </p:nvSpPr>
        <p:spPr>
          <a:xfrm>
            <a:off x="677482" y="2484042"/>
            <a:ext cx="3009612" cy="580909"/>
          </a:xfrm>
          <a:prstGeom prst="rect">
            <a:avLst/>
          </a:prstGeom>
        </p:spPr>
        <p:txBody>
          <a:bodyPr wrap="square" lIns="108057" tIns="54029" rIns="108057" bIns="54029">
            <a:spAutoFit/>
          </a:bodyPr>
          <a:lstStyle/>
          <a:p>
            <a:pPr marL="215736" algn="ctr" defTabSz="1219170">
              <a:defRPr/>
            </a:pPr>
            <a:r>
              <a:rPr lang="en-AU" sz="2133" b="1" dirty="0">
                <a:solidFill>
                  <a:schemeClr val="accent1"/>
                </a:solidFill>
                <a:latin typeface="Arial" panose="020B0604020202020204" pitchFamily="34" charset="0"/>
                <a:cs typeface="Arial" panose="020B0604020202020204" pitchFamily="34" charset="0"/>
              </a:rPr>
              <a:t>Attendant Care</a:t>
            </a:r>
            <a:endParaRPr lang="en-AU" sz="1333" dirty="0">
              <a:solidFill>
                <a:schemeClr val="accent1"/>
              </a:solidFill>
              <a:latin typeface="Arial" panose="020B0604020202020204" pitchFamily="34" charset="0"/>
              <a:cs typeface="Arial" panose="020B0604020202020204" pitchFamily="34" charset="0"/>
            </a:endParaRPr>
          </a:p>
          <a:p>
            <a:pPr marL="215736" defTabSz="1219170">
              <a:defRPr/>
            </a:pPr>
            <a:endParaRPr lang="en-AU" sz="933" dirty="0">
              <a:solidFill>
                <a:schemeClr val="tx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1C87948-EA9C-4BF9-BFC1-48D297F7C5DE}"/>
              </a:ext>
            </a:extLst>
          </p:cNvPr>
          <p:cNvSpPr/>
          <p:nvPr/>
        </p:nvSpPr>
        <p:spPr>
          <a:xfrm>
            <a:off x="208187" y="3070390"/>
            <a:ext cx="4196317" cy="2797670"/>
          </a:xfrm>
          <a:prstGeom prst="rect">
            <a:avLst/>
          </a:prstGeom>
        </p:spPr>
        <p:txBody>
          <a:bodyPr wrap="square" lIns="108057" tIns="54029" rIns="108057" bIns="54029">
            <a:spAutoFit/>
          </a:bodyPr>
          <a:lstStyle/>
          <a:p>
            <a:pPr marL="228594" indent="-228594">
              <a:buFont typeface="Arial" panose="020B0604020202020204" pitchFamily="34" charset="0"/>
              <a:buChar char="•"/>
              <a:defRPr/>
            </a:pPr>
            <a:r>
              <a:rPr lang="en-US" sz="1467" dirty="0">
                <a:latin typeface="Arial" panose="020B0604020202020204" pitchFamily="34" charset="0"/>
                <a:cs typeface="Arial" panose="020B0604020202020204" pitchFamily="34" charset="0"/>
              </a:rPr>
              <a:t>Attendant care is the support an individual needs to assist them with their activities of daily living, accessing the community or support to ensure safety for the individual and others.</a:t>
            </a:r>
          </a:p>
          <a:p>
            <a:pPr marL="228594" indent="-228594">
              <a:buFont typeface="Arial" panose="020B0604020202020204" pitchFamily="34" charset="0"/>
              <a:buChar char="•"/>
              <a:defRPr/>
            </a:pPr>
            <a:endParaRPr lang="en-US" sz="1467" dirty="0">
              <a:latin typeface="Arial" panose="020B0604020202020204" pitchFamily="34" charset="0"/>
              <a:cs typeface="Arial" panose="020B0604020202020204" pitchFamily="34" charset="0"/>
            </a:endParaRPr>
          </a:p>
          <a:p>
            <a:pPr marL="228594" indent="-228594">
              <a:buFont typeface="Arial" panose="020B0604020202020204" pitchFamily="34" charset="0"/>
              <a:buChar char="•"/>
              <a:defRPr/>
            </a:pPr>
            <a:r>
              <a:rPr lang="en-US" sz="1467" dirty="0">
                <a:latin typeface="Arial" panose="020B0604020202020204" pitchFamily="34" charset="0"/>
                <a:cs typeface="Arial" panose="020B0604020202020204" pitchFamily="34" charset="0"/>
              </a:rPr>
              <a:t>Examples include support to transfer in and out of a bed, assistance to prepare and eat a meal or supervision for someone with challenging behaviours while they access community.</a:t>
            </a:r>
          </a:p>
          <a:p>
            <a:pPr marL="215736" algn="ctr" defTabSz="1219170">
              <a:defRPr/>
            </a:pPr>
            <a:r>
              <a:rPr lang="en-AU" sz="1333" dirty="0">
                <a:solidFill>
                  <a:srgbClr val="4D4F53"/>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B35B7DF-BBC5-4873-891A-7D2245A739A2}"/>
              </a:ext>
            </a:extLst>
          </p:cNvPr>
          <p:cNvSpPr/>
          <p:nvPr/>
        </p:nvSpPr>
        <p:spPr>
          <a:xfrm>
            <a:off x="8137212" y="2947183"/>
            <a:ext cx="3962748" cy="2818316"/>
          </a:xfrm>
          <a:prstGeom prst="rect">
            <a:avLst/>
          </a:prstGeom>
        </p:spPr>
        <p:txBody>
          <a:bodyPr wrap="square" lIns="108057" tIns="54029" rIns="108057" bIns="54029">
            <a:spAutoFit/>
          </a:bodyPr>
          <a:lstStyle/>
          <a:p>
            <a:pPr marL="228594" indent="-228594">
              <a:buFont typeface="Arial" panose="020B0604020202020204" pitchFamily="34" charset="0"/>
              <a:buChar char="•"/>
            </a:pPr>
            <a:r>
              <a:rPr lang="en-US" sz="1467" dirty="0">
                <a:latin typeface="Arial" panose="020B0604020202020204" pitchFamily="34" charset="0"/>
                <a:cs typeface="Arial" panose="020B0604020202020204" pitchFamily="34" charset="0"/>
              </a:rPr>
              <a:t>The disability landscape is changing. The NDIS and NIIS schemes have changed what is possible for people with disability – individualized funding and a growth in service providers means more choice and control.</a:t>
            </a:r>
          </a:p>
          <a:p>
            <a:pPr marL="228594" indent="-228594">
              <a:buFont typeface="Arial" panose="020B0604020202020204" pitchFamily="34" charset="0"/>
              <a:buChar char="•"/>
            </a:pPr>
            <a:endParaRPr lang="en-US" sz="1467" dirty="0">
              <a:latin typeface="Arial" panose="020B0604020202020204" pitchFamily="34" charset="0"/>
              <a:cs typeface="Arial" panose="020B0604020202020204" pitchFamily="34" charset="0"/>
            </a:endParaRPr>
          </a:p>
          <a:p>
            <a:pPr marL="228594" indent="-228594">
              <a:buFont typeface="Arial" panose="020B0604020202020204" pitchFamily="34" charset="0"/>
              <a:buChar char="•"/>
            </a:pPr>
            <a:r>
              <a:rPr lang="en-US" sz="1467" dirty="0">
                <a:latin typeface="Arial" panose="020B0604020202020204" pitchFamily="34" charset="0"/>
                <a:cs typeface="Arial" panose="020B0604020202020204" pitchFamily="34" charset="0"/>
              </a:rPr>
              <a:t>With the funding definition of ‘reasonable and necessary’ schemes must set clear processes for consistent decision making and manage participant and provider stakeholders </a:t>
            </a:r>
            <a:endParaRPr lang="en-AU" sz="1333" dirty="0">
              <a:solidFill>
                <a:srgbClr val="4D4F53"/>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C3B091B4-5947-4595-950B-037F3615DDC1}"/>
              </a:ext>
            </a:extLst>
          </p:cNvPr>
          <p:cNvSpPr>
            <a:spLocks noGrp="1"/>
          </p:cNvSpPr>
          <p:nvPr>
            <p:ph type="title"/>
          </p:nvPr>
        </p:nvSpPr>
        <p:spPr>
          <a:xfrm>
            <a:off x="314322" y="269601"/>
            <a:ext cx="7132401" cy="967590"/>
          </a:xfrm>
        </p:spPr>
        <p:txBody>
          <a:bodyPr/>
          <a:lstStyle/>
          <a:p>
            <a:pPr algn="l"/>
            <a:r>
              <a:rPr lang="en-US" dirty="0"/>
              <a:t>Context </a:t>
            </a:r>
            <a:endParaRPr lang="en-AU" dirty="0"/>
          </a:p>
        </p:txBody>
      </p:sp>
      <p:pic>
        <p:nvPicPr>
          <p:cNvPr id="24" name="Icon">
            <a:extLst>
              <a:ext uri="{FF2B5EF4-FFF2-40B4-BE49-F238E27FC236}">
                <a16:creationId xmlns:a16="http://schemas.microsoft.com/office/drawing/2014/main" id="{A667A957-138E-4888-96FD-DBB02EDEB06F}"/>
              </a:ext>
            </a:extLst>
          </p:cNvPr>
          <p:cNvPicPr>
            <a:picLocks noGrp="1" noChangeAspect="1"/>
          </p:cNvPicPr>
          <p:nvPr>
            <p:ph idx="4294967295"/>
          </p:nvPr>
        </p:nvPicPr>
        <p:blipFill>
          <a:blip r:embed="rId3">
            <a:lum bright="100000"/>
          </a:blip>
          <a:stretch>
            <a:fillRect/>
          </a:stretch>
        </p:blipFill>
        <p:spPr>
          <a:xfrm>
            <a:off x="1835274" y="1384087"/>
            <a:ext cx="788988" cy="788988"/>
          </a:xfrm>
        </p:spPr>
      </p:pic>
      <p:sp>
        <p:nvSpPr>
          <p:cNvPr id="28" name="Rectangle 27">
            <a:extLst>
              <a:ext uri="{FF2B5EF4-FFF2-40B4-BE49-F238E27FC236}">
                <a16:creationId xmlns:a16="http://schemas.microsoft.com/office/drawing/2014/main" id="{87DD8B2D-D273-4526-8E76-7D0254B76AE8}"/>
              </a:ext>
            </a:extLst>
          </p:cNvPr>
          <p:cNvSpPr/>
          <p:nvPr/>
        </p:nvSpPr>
        <p:spPr>
          <a:xfrm>
            <a:off x="4487057" y="2506122"/>
            <a:ext cx="2850192" cy="724475"/>
          </a:xfrm>
          <a:prstGeom prst="rect">
            <a:avLst/>
          </a:prstGeom>
        </p:spPr>
        <p:txBody>
          <a:bodyPr wrap="square" lIns="108057" tIns="54029" rIns="108057" bIns="54029">
            <a:spAutoFit/>
          </a:bodyPr>
          <a:lstStyle/>
          <a:p>
            <a:pPr marL="215736" algn="ctr" defTabSz="1219170">
              <a:defRPr/>
            </a:pPr>
            <a:r>
              <a:rPr lang="en-AU" sz="2133" b="1" dirty="0">
                <a:solidFill>
                  <a:schemeClr val="accent1"/>
                </a:solidFill>
                <a:latin typeface="Arial" panose="020B0604020202020204" pitchFamily="34" charset="0"/>
                <a:cs typeface="Arial" panose="020B0604020202020204" pitchFamily="34" charset="0"/>
              </a:rPr>
              <a:t>Care Needs</a:t>
            </a:r>
          </a:p>
          <a:p>
            <a:pPr marL="215736" defTabSz="1219170">
              <a:defRPr/>
            </a:pPr>
            <a:endParaRPr lang="en-AU" sz="933" dirty="0">
              <a:solidFill>
                <a:schemeClr val="bg1">
                  <a:lumMod val="50000"/>
                </a:schemeClr>
              </a:solidFill>
              <a:latin typeface="Arial" panose="020B0604020202020204" pitchFamily="34" charset="0"/>
              <a:cs typeface="Arial" panose="020B0604020202020204" pitchFamily="34" charset="0"/>
            </a:endParaRPr>
          </a:p>
          <a:p>
            <a:pPr marL="215736" defTabSz="1219170">
              <a:defRPr/>
            </a:pPr>
            <a:endParaRPr lang="en-AU" sz="933" dirty="0">
              <a:solidFill>
                <a:schemeClr val="bg1">
                  <a:lumMod val="50000"/>
                </a:schemeClr>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6359021-66F3-4D91-8B92-DEDF0836E229}"/>
              </a:ext>
            </a:extLst>
          </p:cNvPr>
          <p:cNvSpPr/>
          <p:nvPr/>
        </p:nvSpPr>
        <p:spPr>
          <a:xfrm>
            <a:off x="4284338" y="3064951"/>
            <a:ext cx="3667875" cy="3023437"/>
          </a:xfrm>
          <a:prstGeom prst="rect">
            <a:avLst/>
          </a:prstGeom>
        </p:spPr>
        <p:txBody>
          <a:bodyPr wrap="square" lIns="108057" tIns="54029" rIns="108057" bIns="54029">
            <a:spAutoFit/>
          </a:bodyPr>
          <a:lstStyle/>
          <a:p>
            <a:pPr marL="228594" indent="-228594">
              <a:buFont typeface="Arial" panose="020B0604020202020204" pitchFamily="34" charset="0"/>
              <a:buChar char="•"/>
            </a:pPr>
            <a:r>
              <a:rPr lang="en-US" sz="1467" dirty="0">
                <a:latin typeface="Arial" panose="020B0604020202020204" pitchFamily="34" charset="0"/>
                <a:cs typeface="Arial" panose="020B0604020202020204" pitchFamily="34" charset="0"/>
              </a:rPr>
              <a:t>Across Australia, each state has CTP coverage that funds attendant care services for catastrophically injured individuals for life. </a:t>
            </a:r>
          </a:p>
          <a:p>
            <a:pPr marL="228594" indent="-228594">
              <a:buFont typeface="Arial" panose="020B0604020202020204" pitchFamily="34" charset="0"/>
              <a:buChar char="•"/>
            </a:pPr>
            <a:endParaRPr lang="en-US" sz="1467" dirty="0">
              <a:latin typeface="Arial" panose="020B0604020202020204" pitchFamily="34" charset="0"/>
              <a:cs typeface="Arial" panose="020B0604020202020204" pitchFamily="34" charset="0"/>
            </a:endParaRPr>
          </a:p>
          <a:p>
            <a:pPr marL="228594" indent="-228594">
              <a:buFont typeface="Arial" panose="020B0604020202020204" pitchFamily="34" charset="0"/>
              <a:buChar char="•"/>
            </a:pPr>
            <a:r>
              <a:rPr lang="en-US" sz="1467" dirty="0">
                <a:latin typeface="Arial" panose="020B0604020202020204" pitchFamily="34" charset="0"/>
                <a:cs typeface="Arial" panose="020B0604020202020204" pitchFamily="34" charset="0"/>
              </a:rPr>
              <a:t>Broadly speaking 70-80% of the cost of services funded by these schemes will relate to attendant care services.</a:t>
            </a:r>
          </a:p>
          <a:p>
            <a:pPr marL="228594" indent="-228594">
              <a:buFont typeface="Arial" panose="020B0604020202020204" pitchFamily="34" charset="0"/>
              <a:buChar char="•"/>
            </a:pPr>
            <a:endParaRPr lang="en-US" sz="1467" dirty="0">
              <a:latin typeface="Arial" panose="020B0604020202020204" pitchFamily="34" charset="0"/>
              <a:cs typeface="Arial" panose="020B0604020202020204" pitchFamily="34" charset="0"/>
            </a:endParaRPr>
          </a:p>
          <a:p>
            <a:pPr marL="228594" indent="-228594">
              <a:buFont typeface="Arial" panose="020B0604020202020204" pitchFamily="34" charset="0"/>
              <a:buChar char="•"/>
            </a:pPr>
            <a:r>
              <a:rPr lang="en-US" sz="1467" dirty="0">
                <a:latin typeface="Arial" panose="020B0604020202020204" pitchFamily="34" charset="0"/>
                <a:cs typeface="Arial" panose="020B0604020202020204" pitchFamily="34" charset="0"/>
              </a:rPr>
              <a:t>The sustainability of care expenditure is therefore critical for scheme sustainability.</a:t>
            </a:r>
            <a:endParaRPr lang="en-AU" sz="1467" dirty="0">
              <a:latin typeface="Arial" panose="020B0604020202020204" pitchFamily="34" charset="0"/>
              <a:cs typeface="Arial" panose="020B0604020202020204" pitchFamily="34" charset="0"/>
            </a:endParaRPr>
          </a:p>
          <a:p>
            <a:pPr marL="215736" algn="ctr" defTabSz="1219170">
              <a:defRPr/>
            </a:pPr>
            <a:r>
              <a:rPr lang="en-AU" sz="1333" dirty="0">
                <a:solidFill>
                  <a:srgbClr val="4D4F53"/>
                </a:solidFill>
                <a:latin typeface="Arial" panose="020B0604020202020204" pitchFamily="34" charset="0"/>
                <a:cs typeface="Arial" panose="020B0604020202020204" pitchFamily="34" charset="0"/>
              </a:rPr>
              <a:t> </a:t>
            </a:r>
          </a:p>
        </p:txBody>
      </p:sp>
      <p:pic>
        <p:nvPicPr>
          <p:cNvPr id="31" name="Icon">
            <a:extLst>
              <a:ext uri="{FF2B5EF4-FFF2-40B4-BE49-F238E27FC236}">
                <a16:creationId xmlns:a16="http://schemas.microsoft.com/office/drawing/2014/main" id="{3BA11B0E-3FAE-466D-811C-9A233FB52D64}"/>
              </a:ext>
            </a:extLst>
          </p:cNvPr>
          <p:cNvPicPr>
            <a:picLocks noChangeAspect="1"/>
          </p:cNvPicPr>
          <p:nvPr/>
        </p:nvPicPr>
        <p:blipFill>
          <a:blip r:embed="rId4">
            <a:lum bright="100000"/>
          </a:blip>
          <a:stretch>
            <a:fillRect/>
          </a:stretch>
        </p:blipFill>
        <p:spPr>
          <a:xfrm>
            <a:off x="9432141" y="1227552"/>
            <a:ext cx="1047576" cy="1047576"/>
          </a:xfrm>
          <a:prstGeom prst="rect">
            <a:avLst/>
          </a:prstGeom>
        </p:spPr>
      </p:pic>
      <p:pic>
        <p:nvPicPr>
          <p:cNvPr id="33" name="Icon">
            <a:extLst>
              <a:ext uri="{FF2B5EF4-FFF2-40B4-BE49-F238E27FC236}">
                <a16:creationId xmlns:a16="http://schemas.microsoft.com/office/drawing/2014/main" id="{787DF65E-85D6-4E0A-9571-0CFA6AF3D60B}"/>
              </a:ext>
            </a:extLst>
          </p:cNvPr>
          <p:cNvPicPr>
            <a:picLocks noChangeAspect="1"/>
          </p:cNvPicPr>
          <p:nvPr/>
        </p:nvPicPr>
        <p:blipFill>
          <a:blip r:embed="rId5">
            <a:lum bright="100000"/>
          </a:blip>
          <a:stretch>
            <a:fillRect/>
          </a:stretch>
        </p:blipFill>
        <p:spPr>
          <a:xfrm>
            <a:off x="5581942" y="1352103"/>
            <a:ext cx="923025" cy="923025"/>
          </a:xfrm>
          <a:prstGeom prst="rect">
            <a:avLst/>
          </a:prstGeom>
        </p:spPr>
      </p:pic>
      <p:sp>
        <p:nvSpPr>
          <p:cNvPr id="2" name="Slide Number Placeholder 1">
            <a:extLst>
              <a:ext uri="{FF2B5EF4-FFF2-40B4-BE49-F238E27FC236}">
                <a16:creationId xmlns:a16="http://schemas.microsoft.com/office/drawing/2014/main" id="{DD3B5F63-976D-20F3-E7CF-E5D82566E849}"/>
              </a:ext>
            </a:extLst>
          </p:cNvPr>
          <p:cNvSpPr>
            <a:spLocks noGrp="1"/>
          </p:cNvSpPr>
          <p:nvPr>
            <p:ph type="sldNum" sz="quarter" idx="12"/>
          </p:nvPr>
        </p:nvSpPr>
        <p:spPr/>
        <p:txBody>
          <a:bodyPr/>
          <a:lstStyle/>
          <a:p>
            <a:fld id="{741AFF56-1126-4107-9C02-BC0EFBF16431}" type="slidenum">
              <a:rPr lang="en-GB" smtClean="0"/>
              <a:pPr/>
              <a:t>4</a:t>
            </a:fld>
            <a:endParaRPr lang="en-GB" dirty="0"/>
          </a:p>
        </p:txBody>
      </p:sp>
    </p:spTree>
    <p:extLst>
      <p:ext uri="{BB962C8B-B14F-4D97-AF65-F5344CB8AC3E}">
        <p14:creationId xmlns:p14="http://schemas.microsoft.com/office/powerpoint/2010/main" val="277083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C08D-92C4-891E-91E4-4CBFAAFE7BDF}"/>
              </a:ext>
            </a:extLst>
          </p:cNvPr>
          <p:cNvSpPr>
            <a:spLocks noGrp="1"/>
          </p:cNvSpPr>
          <p:nvPr>
            <p:ph type="title"/>
          </p:nvPr>
        </p:nvSpPr>
        <p:spPr/>
        <p:txBody>
          <a:bodyPr/>
          <a:lstStyle/>
          <a:p>
            <a:r>
              <a:rPr lang="en-US" dirty="0"/>
              <a:t>Changing disability care environment</a:t>
            </a:r>
            <a:endParaRPr lang="en-AU" dirty="0"/>
          </a:p>
        </p:txBody>
      </p:sp>
      <p:sp>
        <p:nvSpPr>
          <p:cNvPr id="3" name="Subtitle 2">
            <a:extLst>
              <a:ext uri="{FF2B5EF4-FFF2-40B4-BE49-F238E27FC236}">
                <a16:creationId xmlns:a16="http://schemas.microsoft.com/office/drawing/2014/main" id="{8F182317-3448-98F7-D5E8-5E44A795B064}"/>
              </a:ext>
            </a:extLst>
          </p:cNvPr>
          <p:cNvSpPr>
            <a:spLocks noGrp="1"/>
          </p:cNvSpPr>
          <p:nvPr>
            <p:ph type="subTitle" idx="1"/>
          </p:nvPr>
        </p:nvSpPr>
        <p:spPr>
          <a:xfrm>
            <a:off x="397458" y="1496426"/>
            <a:ext cx="5802764" cy="1598604"/>
          </a:xfrm>
        </p:spPr>
        <p:txBody>
          <a:bodyPr/>
          <a:lstStyle/>
          <a:p>
            <a:r>
              <a:rPr lang="en-US" altLang="en-US" dirty="0">
                <a:solidFill>
                  <a:srgbClr val="000000"/>
                </a:solidFill>
                <a:latin typeface="ABCOracle-Book"/>
              </a:rPr>
              <a:t>The aim is to identify if care planning has changed, any key factors driving this and areas schemes can monitoring for risks and opportunities</a:t>
            </a:r>
            <a:endParaRPr lang="en-AU" dirty="0"/>
          </a:p>
        </p:txBody>
      </p:sp>
      <p:pic>
        <p:nvPicPr>
          <p:cNvPr id="8" name="Picture 7" descr="A black background with yellow and orange letters&#10;&#10;AI-generated content may be incorrect.">
            <a:extLst>
              <a:ext uri="{FF2B5EF4-FFF2-40B4-BE49-F238E27FC236}">
                <a16:creationId xmlns:a16="http://schemas.microsoft.com/office/drawing/2014/main" id="{2F9753FA-1279-FB4B-2113-0C24562A9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93" y="5556404"/>
            <a:ext cx="2929043" cy="1031994"/>
          </a:xfrm>
          <a:prstGeom prst="rect">
            <a:avLst/>
          </a:prstGeom>
        </p:spPr>
      </p:pic>
    </p:spTree>
    <p:extLst>
      <p:ext uri="{BB962C8B-B14F-4D97-AF65-F5344CB8AC3E}">
        <p14:creationId xmlns:p14="http://schemas.microsoft.com/office/powerpoint/2010/main" val="351448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A25A1BE-562A-8CB5-9B3B-CD65F0B66E3B}"/>
              </a:ext>
            </a:extLst>
          </p:cNvPr>
          <p:cNvSpPr txBox="1">
            <a:spLocks noGrp="1"/>
          </p:cNvSpPr>
          <p:nvPr>
            <p:ph type="title"/>
          </p:nvPr>
        </p:nvSpPr>
        <p:spPr>
          <a:prstGeom prst="rect">
            <a:avLst/>
          </a:prstGeom>
        </p:spPr>
        <p:txBody>
          <a:bodyPr vert="horz" lIns="121920" tIns="60960" rIns="121920" bIns="60960" rtlCol="0" anchor="ctr">
            <a:normAutofit/>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US" sz="5867" dirty="0">
                <a:solidFill>
                  <a:srgbClr val="3C69FF"/>
                </a:solidFill>
                <a:latin typeface="Arial" panose="020B0604020202020204" pitchFamily="34" charset="0"/>
              </a:rPr>
              <a:t>Thank You!</a:t>
            </a:r>
            <a:endParaRPr lang="en-AU" sz="5867" dirty="0">
              <a:solidFill>
                <a:srgbClr val="3C69FF"/>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033DE264-181D-44F2-7138-17FA56C9713E}"/>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6</a:t>
            </a:fld>
            <a:endParaRPr lang="en-AU" dirty="0">
              <a:solidFill>
                <a:prstClr val="black">
                  <a:tint val="75000"/>
                </a:prstClr>
              </a:solidFill>
            </a:endParaRPr>
          </a:p>
        </p:txBody>
      </p:sp>
      <p:pic>
        <p:nvPicPr>
          <p:cNvPr id="4" name="Picture 2" descr="https://www.lifetimesupport.sa.gov.au/__data/assets/image/0004/238747/lsa_logo_WEB-RGB.png">
            <a:extLst>
              <a:ext uri="{FF2B5EF4-FFF2-40B4-BE49-F238E27FC236}">
                <a16:creationId xmlns:a16="http://schemas.microsoft.com/office/drawing/2014/main" id="{F4937D97-99CB-BDD2-864B-3E8493175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29143"/>
            <a:ext cx="2204870" cy="8084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surance Commission of Western Australia">
            <a:extLst>
              <a:ext uri="{FF2B5EF4-FFF2-40B4-BE49-F238E27FC236}">
                <a16:creationId xmlns:a16="http://schemas.microsoft.com/office/drawing/2014/main" id="{21A445E8-2187-BF66-1908-1D3C2CC82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084" y="2217869"/>
            <a:ext cx="4646456" cy="12811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DE1E00A-539A-9576-9A8E-BACD7673F12A}"/>
              </a:ext>
            </a:extLst>
          </p:cNvPr>
          <p:cNvPicPr>
            <a:picLocks noChangeAspect="1"/>
          </p:cNvPicPr>
          <p:nvPr/>
        </p:nvPicPr>
        <p:blipFill>
          <a:blip r:embed="rId5"/>
          <a:stretch>
            <a:fillRect/>
          </a:stretch>
        </p:blipFill>
        <p:spPr>
          <a:xfrm>
            <a:off x="609600" y="2290101"/>
            <a:ext cx="2859863" cy="1259387"/>
          </a:xfrm>
          <a:prstGeom prst="rect">
            <a:avLst/>
          </a:prstGeom>
        </p:spPr>
      </p:pic>
      <p:pic>
        <p:nvPicPr>
          <p:cNvPr id="7" name="Picture 6">
            <a:extLst>
              <a:ext uri="{FF2B5EF4-FFF2-40B4-BE49-F238E27FC236}">
                <a16:creationId xmlns:a16="http://schemas.microsoft.com/office/drawing/2014/main" id="{3799BD7B-56E9-4F12-565C-4601A07D4A83}"/>
              </a:ext>
            </a:extLst>
          </p:cNvPr>
          <p:cNvPicPr>
            <a:picLocks noChangeAspect="1"/>
          </p:cNvPicPr>
          <p:nvPr/>
        </p:nvPicPr>
        <p:blipFill>
          <a:blip r:embed="rId6"/>
          <a:stretch>
            <a:fillRect/>
          </a:stretch>
        </p:blipFill>
        <p:spPr>
          <a:xfrm>
            <a:off x="9383204" y="2098877"/>
            <a:ext cx="2540000" cy="952500"/>
          </a:xfrm>
          <a:prstGeom prst="rect">
            <a:avLst/>
          </a:prstGeom>
        </p:spPr>
      </p:pic>
      <p:pic>
        <p:nvPicPr>
          <p:cNvPr id="8" name="Picture 7">
            <a:extLst>
              <a:ext uri="{FF2B5EF4-FFF2-40B4-BE49-F238E27FC236}">
                <a16:creationId xmlns:a16="http://schemas.microsoft.com/office/drawing/2014/main" id="{6CB01BAD-E4A4-AEBB-67D2-E68EF4B1076A}"/>
              </a:ext>
            </a:extLst>
          </p:cNvPr>
          <p:cNvPicPr>
            <a:picLocks noChangeAspect="1"/>
          </p:cNvPicPr>
          <p:nvPr/>
        </p:nvPicPr>
        <p:blipFill>
          <a:blip r:embed="rId7"/>
          <a:stretch>
            <a:fillRect/>
          </a:stretch>
        </p:blipFill>
        <p:spPr>
          <a:xfrm>
            <a:off x="2866723" y="4362347"/>
            <a:ext cx="3229277" cy="1102208"/>
          </a:xfrm>
          <a:prstGeom prst="rect">
            <a:avLst/>
          </a:prstGeom>
        </p:spPr>
      </p:pic>
      <p:pic>
        <p:nvPicPr>
          <p:cNvPr id="9" name="Picture 8">
            <a:extLst>
              <a:ext uri="{FF2B5EF4-FFF2-40B4-BE49-F238E27FC236}">
                <a16:creationId xmlns:a16="http://schemas.microsoft.com/office/drawing/2014/main" id="{2F4E5BA8-BADD-F74B-3879-35385DAFE5ED}"/>
              </a:ext>
            </a:extLst>
          </p:cNvPr>
          <p:cNvPicPr>
            <a:picLocks noChangeAspect="1"/>
          </p:cNvPicPr>
          <p:nvPr/>
        </p:nvPicPr>
        <p:blipFill>
          <a:blip r:embed="rId8"/>
          <a:stretch>
            <a:fillRect/>
          </a:stretch>
        </p:blipFill>
        <p:spPr>
          <a:xfrm>
            <a:off x="5888925" y="4343419"/>
            <a:ext cx="2833615" cy="1031656"/>
          </a:xfrm>
          <a:prstGeom prst="rect">
            <a:avLst/>
          </a:prstGeom>
        </p:spPr>
      </p:pic>
      <p:pic>
        <p:nvPicPr>
          <p:cNvPr id="10" name="Picture 6" descr="https://niis.qld.gov.au/wp-content/uploads/2022/07/NIISQ-Logo_NoTag_RGB-1-e1657773075178.png">
            <a:extLst>
              <a:ext uri="{FF2B5EF4-FFF2-40B4-BE49-F238E27FC236}">
                <a16:creationId xmlns:a16="http://schemas.microsoft.com/office/drawing/2014/main" id="{205DD889-DB09-64C3-43F7-50E64E6F3C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75207" y="4468205"/>
            <a:ext cx="2833615" cy="8199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0833910-0250-DD1F-E8C5-AE757F63CD19}"/>
              </a:ext>
            </a:extLst>
          </p:cNvPr>
          <p:cNvPicPr>
            <a:picLocks noChangeAspect="1"/>
          </p:cNvPicPr>
          <p:nvPr/>
        </p:nvPicPr>
        <p:blipFill>
          <a:blip r:embed="rId6"/>
          <a:stretch>
            <a:fillRect/>
          </a:stretch>
        </p:blipFill>
        <p:spPr>
          <a:xfrm>
            <a:off x="8875207" y="2065526"/>
            <a:ext cx="3047997" cy="1142999"/>
          </a:xfrm>
          <a:prstGeom prst="rect">
            <a:avLst/>
          </a:prstGeom>
        </p:spPr>
      </p:pic>
    </p:spTree>
    <p:extLst>
      <p:ext uri="{BB962C8B-B14F-4D97-AF65-F5344CB8AC3E}">
        <p14:creationId xmlns:p14="http://schemas.microsoft.com/office/powerpoint/2010/main" val="218598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0D080253-5717-B388-7731-C4B17ACB5EEC}"/>
              </a:ext>
            </a:extLst>
          </p:cNvPr>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3593BE28-B239-16D3-A186-1F9B748EFF9B}"/>
              </a:ext>
            </a:extLst>
          </p:cNvPr>
          <p:cNvSpPr txBox="1">
            <a:spLocks/>
          </p:cNvSpPr>
          <p:nvPr/>
        </p:nvSpPr>
        <p:spPr>
          <a:xfrm>
            <a:off x="644056" y="675904"/>
            <a:ext cx="10972800" cy="1143000"/>
          </a:xfrm>
          <a:prstGeom prst="rect">
            <a:avLst/>
          </a:prstGeom>
        </p:spPr>
        <p:txBody>
          <a:bodyPr vert="horz" lIns="0" tIns="0" rIns="0" bIns="0" rtlCol="0" anchor="t" anchorCtr="0">
            <a:normAutofit/>
          </a:bodyPr>
          <a:lstStyle>
            <a:lvl1pPr algn="l" defTabSz="1219170" rtl="0" eaLnBrk="1" latinLnBrk="0" hangingPunct="1">
              <a:lnSpc>
                <a:spcPct val="90000"/>
              </a:lnSpc>
              <a:spcBef>
                <a:spcPct val="0"/>
              </a:spcBef>
              <a:buNone/>
              <a:defRPr lang="en-US" sz="4000" b="0" kern="1200" dirty="0">
                <a:solidFill>
                  <a:schemeClr val="accent5"/>
                </a:solidFill>
                <a:latin typeface="+mn-lt"/>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4000" b="0" i="0" u="none" strike="noStrike" kern="1200" cap="none" spc="0" normalizeH="0" baseline="0" noProof="0" dirty="0">
                <a:ln>
                  <a:noFill/>
                </a:ln>
                <a:solidFill>
                  <a:srgbClr val="3C69FF"/>
                </a:solidFill>
                <a:effectLst/>
                <a:uLnTx/>
                <a:uFillTx/>
                <a:latin typeface="ABC Oracle"/>
                <a:ea typeface="+mj-ea"/>
                <a:cs typeface="Arial" panose="020B0604020202020204" pitchFamily="34" charset="0"/>
              </a:rPr>
              <a:t>Changing disability landscape</a:t>
            </a:r>
          </a:p>
        </p:txBody>
      </p:sp>
      <p:sp>
        <p:nvSpPr>
          <p:cNvPr id="2" name="Slide Number Placeholder 1">
            <a:extLst>
              <a:ext uri="{FF2B5EF4-FFF2-40B4-BE49-F238E27FC236}">
                <a16:creationId xmlns:a16="http://schemas.microsoft.com/office/drawing/2014/main" id="{F3D9D091-E05C-12E7-78A3-D63FB6E3EBED}"/>
              </a:ext>
            </a:extLst>
          </p:cNvPr>
          <p:cNvSpPr>
            <a:spLocks noGrp="1"/>
          </p:cNvSpPr>
          <p:nvPr>
            <p:ph type="sldNum" sz="quarter" idx="12"/>
          </p:nvPr>
        </p:nvSpPr>
        <p:spPr/>
        <p:txBody>
          <a:bodyPr/>
          <a:lstStyle/>
          <a:p>
            <a:fld id="{F353A515-1A30-40A4-A25A-B72F8711A4DF}" type="slidenum">
              <a:rPr lang="en-AU" smtClean="0"/>
              <a:t>7</a:t>
            </a:fld>
            <a:endParaRPr lang="en-AU" dirty="0"/>
          </a:p>
        </p:txBody>
      </p:sp>
    </p:spTree>
    <p:extLst>
      <p:ext uri="{BB962C8B-B14F-4D97-AF65-F5344CB8AC3E}">
        <p14:creationId xmlns:p14="http://schemas.microsoft.com/office/powerpoint/2010/main" val="368065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FC36-9053-3EF9-A82F-9240FD9CB0E9}"/>
              </a:ext>
            </a:extLst>
          </p:cNvPr>
          <p:cNvSpPr>
            <a:spLocks noGrp="1"/>
          </p:cNvSpPr>
          <p:nvPr>
            <p:ph type="title"/>
          </p:nvPr>
        </p:nvSpPr>
        <p:spPr>
          <a:xfrm>
            <a:off x="535228" y="501115"/>
            <a:ext cx="5403810" cy="1232435"/>
          </a:xfrm>
        </p:spPr>
        <p:txBody>
          <a:bodyPr/>
          <a:lstStyle/>
          <a:p>
            <a:r>
              <a:rPr lang="en-US" sz="4400" b="1" dirty="0"/>
              <a:t>Rehabilitation Pathway</a:t>
            </a:r>
          </a:p>
        </p:txBody>
      </p:sp>
      <p:pic>
        <p:nvPicPr>
          <p:cNvPr id="3" name="Content Placeholder 2">
            <a:extLst>
              <a:ext uri="{FF2B5EF4-FFF2-40B4-BE49-F238E27FC236}">
                <a16:creationId xmlns:a16="http://schemas.microsoft.com/office/drawing/2014/main" id="{0498E629-105B-AAE3-C4BE-20D664A2F5B6}"/>
              </a:ext>
            </a:extLst>
          </p:cNvPr>
          <p:cNvPicPr>
            <a:picLocks noGrp="1" noChangeAspect="1"/>
          </p:cNvPicPr>
          <p:nvPr>
            <p:ph idx="1"/>
          </p:nvPr>
        </p:nvPicPr>
        <p:blipFill>
          <a:blip r:embed="rId3"/>
          <a:stretch>
            <a:fillRect/>
          </a:stretch>
        </p:blipFill>
        <p:spPr>
          <a:xfrm>
            <a:off x="743606" y="1733550"/>
            <a:ext cx="6113137" cy="4076699"/>
          </a:xfrm>
          <a:prstGeom prst="rect">
            <a:avLst/>
          </a:prstGeom>
        </p:spPr>
      </p:pic>
      <p:sp>
        <p:nvSpPr>
          <p:cNvPr id="4" name="Slide Number Placeholder 3">
            <a:extLst>
              <a:ext uri="{FF2B5EF4-FFF2-40B4-BE49-F238E27FC236}">
                <a16:creationId xmlns:a16="http://schemas.microsoft.com/office/drawing/2014/main" id="{FD644149-87F2-D0E3-66DF-9CDB61960C00}"/>
              </a:ext>
            </a:extLst>
          </p:cNvPr>
          <p:cNvSpPr>
            <a:spLocks noGrp="1"/>
          </p:cNvSpPr>
          <p:nvPr>
            <p:ph type="sldNum" sz="quarter" idx="12"/>
          </p:nvPr>
        </p:nvSpPr>
        <p:spPr/>
        <p:txBody>
          <a:bodyPr/>
          <a:lstStyle/>
          <a:p>
            <a:fld id="{741AFF56-1126-4107-9C02-BC0EFBF16431}" type="slidenum">
              <a:rPr lang="en-GB" smtClean="0"/>
              <a:pPr/>
              <a:t>8</a:t>
            </a:fld>
            <a:endParaRPr lang="en-GB" dirty="0"/>
          </a:p>
        </p:txBody>
      </p:sp>
      <p:graphicFrame>
        <p:nvGraphicFramePr>
          <p:cNvPr id="6" name="Diagram 5">
            <a:extLst>
              <a:ext uri="{FF2B5EF4-FFF2-40B4-BE49-F238E27FC236}">
                <a16:creationId xmlns:a16="http://schemas.microsoft.com/office/drawing/2014/main" id="{F7063F79-D8B9-C44A-A6CA-399B730D24E4}"/>
              </a:ext>
            </a:extLst>
          </p:cNvPr>
          <p:cNvGraphicFramePr/>
          <p:nvPr>
            <p:extLst>
              <p:ext uri="{D42A27DB-BD31-4B8C-83A1-F6EECF244321}">
                <p14:modId xmlns:p14="http://schemas.microsoft.com/office/powerpoint/2010/main" val="2836928543"/>
              </p:ext>
            </p:extLst>
          </p:nvPr>
        </p:nvGraphicFramePr>
        <p:xfrm>
          <a:off x="6403975" y="719666"/>
          <a:ext cx="578802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689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hidden="1"/>
          <p:cNvSpPr>
            <a:spLocks noGrp="1"/>
          </p:cNvSpPr>
          <p:nvPr>
            <p:ph type="sldNum" sz="quarter" idx="4"/>
          </p:nvPr>
        </p:nvSpPr>
        <p:spPr>
          <a:prstGeom prst="rect">
            <a:avLst/>
          </a:prstGeom>
        </p:spPr>
        <p:txBody>
          <a:bodyPr/>
          <a:lstStyle/>
          <a:p>
            <a:pPr defTabSz="1219170">
              <a:defRPr/>
            </a:pPr>
            <a:fld id="{A04DF0AE-8B3C-45BA-8AFA-E3B611F5AE38}" type="slidenum">
              <a:rPr lang="en-AU">
                <a:solidFill>
                  <a:prstClr val="black">
                    <a:tint val="75000"/>
                  </a:prstClr>
                </a:solidFill>
                <a:latin typeface="Calibri Light"/>
              </a:rPr>
              <a:pPr defTabSz="1219170">
                <a:defRPr/>
              </a:pPr>
              <a:t>9</a:t>
            </a:fld>
            <a:endParaRPr lang="en-AU" dirty="0">
              <a:solidFill>
                <a:prstClr val="black">
                  <a:tint val="75000"/>
                </a:prstClr>
              </a:solidFill>
              <a:latin typeface="Calibri Light"/>
            </a:endParaRPr>
          </a:p>
        </p:txBody>
      </p:sp>
      <p:sp>
        <p:nvSpPr>
          <p:cNvPr id="46" name="Title 1">
            <a:extLst>
              <a:ext uri="{FF2B5EF4-FFF2-40B4-BE49-F238E27FC236}">
                <a16:creationId xmlns:a16="http://schemas.microsoft.com/office/drawing/2014/main" id="{8F2DBDD1-161B-47DE-B13C-BD232812223C}"/>
              </a:ext>
            </a:extLst>
          </p:cNvPr>
          <p:cNvSpPr txBox="1">
            <a:spLocks/>
          </p:cNvSpPr>
          <p:nvPr/>
        </p:nvSpPr>
        <p:spPr>
          <a:xfrm>
            <a:off x="203003" y="344952"/>
            <a:ext cx="8886091" cy="1143000"/>
          </a:xfrm>
          <a:prstGeom prst="rect">
            <a:avLst/>
          </a:prstGeom>
        </p:spPr>
        <p:txBody>
          <a:bodyPr vert="horz" lIns="121920" tIns="60960" rIns="121920" bIns="60960" rtlCol="0" anchor="ctr">
            <a:normAutofit fontScale="77500" lnSpcReduction="20000"/>
          </a:bodyPr>
          <a:lstStyle>
            <a:lvl1pPr algn="l" defTabSz="914400" rtl="0" eaLnBrk="1" latinLnBrk="0" hangingPunct="1">
              <a:spcBef>
                <a:spcPct val="0"/>
              </a:spcBef>
              <a:buNone/>
              <a:defRPr lang="en-US" sz="3000" b="0" kern="1200" dirty="0">
                <a:solidFill>
                  <a:schemeClr val="accent5"/>
                </a:solidFill>
                <a:latin typeface="+mn-lt"/>
                <a:ea typeface="+mj-ea"/>
                <a:cs typeface="Arial" panose="020B0604020202020204" pitchFamily="34" charset="0"/>
              </a:defRPr>
            </a:lvl1pPr>
          </a:lstStyle>
          <a:p>
            <a:pPr defTabSz="609585"/>
            <a:r>
              <a:rPr lang="en-AU" sz="5867" dirty="0">
                <a:solidFill>
                  <a:srgbClr val="3C69FF"/>
                </a:solidFill>
                <a:latin typeface="Arial" panose="020B0604020202020204" pitchFamily="34" charset="0"/>
              </a:rPr>
              <a:t>What the Schemes said</a:t>
            </a:r>
          </a:p>
          <a:p>
            <a:pPr defTabSz="609585"/>
            <a:r>
              <a:rPr lang="en-AU" sz="4600" dirty="0">
                <a:solidFill>
                  <a:srgbClr val="3C69FF"/>
                </a:solidFill>
                <a:latin typeface="Arial" panose="020B0604020202020204" pitchFamily="34" charset="0"/>
              </a:rPr>
              <a:t>Insight 1: Hospital  </a:t>
            </a:r>
          </a:p>
        </p:txBody>
      </p:sp>
      <p:sp>
        <p:nvSpPr>
          <p:cNvPr id="2" name="TextBox 1">
            <a:extLst>
              <a:ext uri="{FF2B5EF4-FFF2-40B4-BE49-F238E27FC236}">
                <a16:creationId xmlns:a16="http://schemas.microsoft.com/office/drawing/2014/main" id="{2A067751-D6D8-4600-AA79-84CC19C0D717}"/>
              </a:ext>
            </a:extLst>
          </p:cNvPr>
          <p:cNvSpPr txBox="1"/>
          <p:nvPr/>
        </p:nvSpPr>
        <p:spPr>
          <a:xfrm>
            <a:off x="4474345" y="6317252"/>
            <a:ext cx="3064099" cy="461665"/>
          </a:xfrm>
          <a:prstGeom prst="rect">
            <a:avLst/>
          </a:prstGeom>
          <a:solidFill>
            <a:schemeClr val="bg1"/>
          </a:solidFill>
        </p:spPr>
        <p:txBody>
          <a:bodyPr wrap="square" rtlCol="0">
            <a:spAutoFit/>
          </a:bodyPr>
          <a:lstStyle/>
          <a:p>
            <a:endParaRPr lang="en-AU" sz="2400" dirty="0"/>
          </a:p>
        </p:txBody>
      </p:sp>
      <p:grpSp>
        <p:nvGrpSpPr>
          <p:cNvPr id="6" name="Group 5">
            <a:extLst>
              <a:ext uri="{FF2B5EF4-FFF2-40B4-BE49-F238E27FC236}">
                <a16:creationId xmlns:a16="http://schemas.microsoft.com/office/drawing/2014/main" id="{AA097520-1FE7-FCD9-7F9A-0E93F1922FA6}"/>
              </a:ext>
            </a:extLst>
          </p:cNvPr>
          <p:cNvGrpSpPr/>
          <p:nvPr/>
        </p:nvGrpSpPr>
        <p:grpSpPr>
          <a:xfrm>
            <a:off x="607575" y="2314937"/>
            <a:ext cx="11243499" cy="3620281"/>
            <a:chOff x="607575" y="2558005"/>
            <a:chExt cx="11243499" cy="3620281"/>
          </a:xfrm>
        </p:grpSpPr>
        <p:grpSp>
          <p:nvGrpSpPr>
            <p:cNvPr id="5" name="Group 4">
              <a:extLst>
                <a:ext uri="{FF2B5EF4-FFF2-40B4-BE49-F238E27FC236}">
                  <a16:creationId xmlns:a16="http://schemas.microsoft.com/office/drawing/2014/main" id="{741A04DF-EB25-C33D-4ECC-2D7D038DC689}"/>
                </a:ext>
              </a:extLst>
            </p:cNvPr>
            <p:cNvGrpSpPr/>
            <p:nvPr/>
          </p:nvGrpSpPr>
          <p:grpSpPr>
            <a:xfrm>
              <a:off x="607575" y="2558005"/>
              <a:ext cx="8597062" cy="3620281"/>
              <a:chOff x="482444" y="2532058"/>
              <a:chExt cx="10624972" cy="4084689"/>
            </a:xfrm>
          </p:grpSpPr>
          <p:sp>
            <p:nvSpPr>
              <p:cNvPr id="25" name="TextBox 24"/>
              <p:cNvSpPr txBox="1"/>
              <p:nvPr/>
            </p:nvSpPr>
            <p:spPr>
              <a:xfrm>
                <a:off x="482444" y="5624685"/>
                <a:ext cx="1850186" cy="707886"/>
              </a:xfrm>
              <a:prstGeom prst="rect">
                <a:avLst/>
              </a:prstGeom>
              <a:noFill/>
            </p:spPr>
            <p:txBody>
              <a:bodyPr wrap="none" rtlCol="0">
                <a:spAutoFit/>
              </a:bodyPr>
              <a:lstStyle/>
              <a:p>
                <a:pPr algn="ctr" defTabSz="1219170">
                  <a:defRPr/>
                </a:pPr>
                <a:r>
                  <a:rPr lang="en-AU" sz="2000" b="1" dirty="0">
                    <a:solidFill>
                      <a:schemeClr val="tx1">
                        <a:lumMod val="65000"/>
                        <a:lumOff val="35000"/>
                      </a:schemeClr>
                    </a:solidFill>
                    <a:latin typeface="Arial" panose="020B0604020202020204" pitchFamily="34" charset="0"/>
                    <a:cs typeface="Arial" panose="020B0604020202020204" pitchFamily="34" charset="0"/>
                  </a:rPr>
                  <a:t>Hospital stay </a:t>
                </a:r>
              </a:p>
              <a:p>
                <a:pPr algn="ctr" defTabSz="1219170">
                  <a:defRPr/>
                </a:pPr>
                <a:r>
                  <a:rPr lang="en-AU" sz="2000" b="1" dirty="0">
                    <a:solidFill>
                      <a:schemeClr val="tx1">
                        <a:lumMod val="65000"/>
                        <a:lumOff val="35000"/>
                      </a:schemeClr>
                    </a:solidFill>
                    <a:latin typeface="Arial" panose="020B0604020202020204" pitchFamily="34" charset="0"/>
                    <a:cs typeface="Arial" panose="020B0604020202020204" pitchFamily="34" charset="0"/>
                  </a:rPr>
                  <a:t>is shorter</a:t>
                </a:r>
              </a:p>
            </p:txBody>
          </p:sp>
          <p:sp>
            <p:nvSpPr>
              <p:cNvPr id="28" name="TextBox 27"/>
              <p:cNvSpPr txBox="1"/>
              <p:nvPr/>
            </p:nvSpPr>
            <p:spPr>
              <a:xfrm>
                <a:off x="8627290" y="5470795"/>
                <a:ext cx="2480126" cy="1145952"/>
              </a:xfrm>
              <a:prstGeom prst="rect">
                <a:avLst/>
              </a:prstGeom>
              <a:noFill/>
            </p:spPr>
            <p:txBody>
              <a:bodyPr wrap="square" rtlCol="0">
                <a:spAutoFit/>
              </a:bodyPr>
              <a:lstStyle/>
              <a:p>
                <a:pPr algn="ctr" defTabSz="1219170">
                  <a:defRPr/>
                </a:pPr>
                <a:r>
                  <a:rPr lang="en-AU" sz="2000" b="1" dirty="0">
                    <a:solidFill>
                      <a:schemeClr val="accent5"/>
                    </a:solidFill>
                    <a:latin typeface="Arial" panose="020B0604020202020204" pitchFamily="34" charset="0"/>
                    <a:cs typeface="Arial" panose="020B0604020202020204" pitchFamily="34" charset="0"/>
                  </a:rPr>
                  <a:t>Discharge planning</a:t>
                </a:r>
              </a:p>
              <a:p>
                <a:pPr algn="ctr" defTabSz="1219170">
                  <a:defRPr/>
                </a:pPr>
                <a:r>
                  <a:rPr lang="en-AU" sz="2000" b="1" dirty="0">
                    <a:solidFill>
                      <a:schemeClr val="accent5"/>
                    </a:solidFill>
                    <a:latin typeface="Arial" panose="020B0604020202020204" pitchFamily="34" charset="0"/>
                    <a:cs typeface="Arial" panose="020B0604020202020204" pitchFamily="34" charset="0"/>
                  </a:rPr>
                  <a:t>risk averse</a:t>
                </a:r>
                <a:endParaRPr lang="id-ID" sz="2000" b="1" dirty="0">
                  <a:solidFill>
                    <a:schemeClr val="accent5"/>
                  </a:solidFill>
                  <a:latin typeface="Arial" panose="020B0604020202020204" pitchFamily="34" charset="0"/>
                  <a:cs typeface="Arial" panose="020B0604020202020204" pitchFamily="34" charset="0"/>
                </a:endParaRPr>
              </a:p>
            </p:txBody>
          </p:sp>
          <p:sp>
            <p:nvSpPr>
              <p:cNvPr id="31" name="TextBox 30"/>
              <p:cNvSpPr txBox="1"/>
              <p:nvPr/>
            </p:nvSpPr>
            <p:spPr>
              <a:xfrm>
                <a:off x="5430003" y="5624685"/>
                <a:ext cx="3079893" cy="707886"/>
              </a:xfrm>
              <a:prstGeom prst="rect">
                <a:avLst/>
              </a:prstGeom>
              <a:noFill/>
            </p:spPr>
            <p:txBody>
              <a:bodyPr wrap="square" rtlCol="0">
                <a:spAutoFit/>
              </a:bodyPr>
              <a:lstStyle/>
              <a:p>
                <a:pPr algn="ctr" defTabSz="1219170">
                  <a:defRPr/>
                </a:pPr>
                <a:r>
                  <a:rPr lang="en-US" sz="2000" b="1" dirty="0">
                    <a:solidFill>
                      <a:schemeClr val="accent5">
                        <a:lumMod val="50000"/>
                      </a:schemeClr>
                    </a:solidFill>
                    <a:latin typeface="Arial" panose="020B0604020202020204" pitchFamily="34" charset="0"/>
                    <a:cs typeface="Arial" panose="020B0604020202020204" pitchFamily="34" charset="0"/>
                  </a:rPr>
                  <a:t>Less independent on discharge</a:t>
                </a:r>
                <a:endParaRPr lang="id-ID" sz="2000" b="1" dirty="0">
                  <a:solidFill>
                    <a:schemeClr val="accent5">
                      <a:lumMod val="5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2482022" y="5600262"/>
                <a:ext cx="3079893" cy="707886"/>
              </a:xfrm>
              <a:prstGeom prst="rect">
                <a:avLst/>
              </a:prstGeom>
              <a:noFill/>
            </p:spPr>
            <p:txBody>
              <a:bodyPr wrap="square" rtlCol="0">
                <a:spAutoFit/>
              </a:bodyPr>
              <a:lstStyle/>
              <a:p>
                <a:pPr algn="ctr" defTabSz="1219170">
                  <a:defRPr/>
                </a:pPr>
                <a:r>
                  <a:rPr lang="en-US" sz="2000" b="1" dirty="0">
                    <a:solidFill>
                      <a:srgbClr val="FFC000"/>
                    </a:solidFill>
                    <a:latin typeface="Arial" panose="020B0604020202020204" pitchFamily="34" charset="0"/>
                    <a:cs typeface="Arial" panose="020B0604020202020204" pitchFamily="34" charset="0"/>
                  </a:rPr>
                  <a:t>Rehabilitation in community</a:t>
                </a:r>
                <a:endParaRPr lang="id-ID" sz="2000" b="1" dirty="0">
                  <a:solidFill>
                    <a:srgbClr val="FFC000"/>
                  </a:solidFill>
                  <a:latin typeface="Arial" panose="020B0604020202020204" pitchFamily="34" charset="0"/>
                  <a:cs typeface="Arial" panose="020B0604020202020204" pitchFamily="34" charset="0"/>
                </a:endParaRPr>
              </a:p>
            </p:txBody>
          </p:sp>
          <p:sp>
            <p:nvSpPr>
              <p:cNvPr id="58" name="Freeform 5">
                <a:extLst>
                  <a:ext uri="{FF2B5EF4-FFF2-40B4-BE49-F238E27FC236}">
                    <a16:creationId xmlns:a16="http://schemas.microsoft.com/office/drawing/2014/main" id="{39E01262-0C2B-45FF-B29B-8B3AC8E1F28A}"/>
                  </a:ext>
                </a:extLst>
              </p:cNvPr>
              <p:cNvSpPr>
                <a:spLocks/>
              </p:cNvSpPr>
              <p:nvPr/>
            </p:nvSpPr>
            <p:spPr bwMode="auto">
              <a:xfrm rot="5400000">
                <a:off x="8662965" y="2860354"/>
                <a:ext cx="1910163" cy="2251263"/>
              </a:xfrm>
              <a:custGeom>
                <a:avLst/>
                <a:gdLst>
                  <a:gd name="T0" fmla="*/ 374 w 402"/>
                  <a:gd name="T1" fmla="*/ 0 h 475"/>
                  <a:gd name="T2" fmla="*/ 374 w 402"/>
                  <a:gd name="T3" fmla="*/ 120 h 475"/>
                  <a:gd name="T4" fmla="*/ 269 w 402"/>
                  <a:gd name="T5" fmla="*/ 120 h 475"/>
                  <a:gd name="T6" fmla="*/ 269 w 402"/>
                  <a:gd name="T7" fmla="*/ 225 h 475"/>
                  <a:gd name="T8" fmla="*/ 374 w 402"/>
                  <a:gd name="T9" fmla="*/ 225 h 475"/>
                  <a:gd name="T10" fmla="*/ 374 w 402"/>
                  <a:gd name="T11" fmla="*/ 346 h 475"/>
                  <a:gd name="T12" fmla="*/ 254 w 402"/>
                  <a:gd name="T13" fmla="*/ 346 h 475"/>
                  <a:gd name="T14" fmla="*/ 254 w 402"/>
                  <a:gd name="T15" fmla="*/ 451 h 475"/>
                  <a:gd name="T16" fmla="*/ 149 w 402"/>
                  <a:gd name="T17" fmla="*/ 451 h 475"/>
                  <a:gd name="T18" fmla="*/ 149 w 402"/>
                  <a:gd name="T19" fmla="*/ 346 h 475"/>
                  <a:gd name="T20" fmla="*/ 29 w 402"/>
                  <a:gd name="T21" fmla="*/ 346 h 475"/>
                  <a:gd name="T22" fmla="*/ 29 w 402"/>
                  <a:gd name="T23" fmla="*/ 225 h 475"/>
                  <a:gd name="T24" fmla="*/ 134 w 402"/>
                  <a:gd name="T25" fmla="*/ 225 h 475"/>
                  <a:gd name="T26" fmla="*/ 134 w 402"/>
                  <a:gd name="T27" fmla="*/ 120 h 475"/>
                  <a:gd name="T28" fmla="*/ 29 w 402"/>
                  <a:gd name="T29" fmla="*/ 120 h 475"/>
                  <a:gd name="T30" fmla="*/ 29 w 402"/>
                  <a:gd name="T31" fmla="*/ 0 h 475"/>
                  <a:gd name="T32" fmla="*/ 374 w 402"/>
                  <a:gd name="T33"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475">
                    <a:moveTo>
                      <a:pt x="374" y="0"/>
                    </a:moveTo>
                    <a:cubicBezTo>
                      <a:pt x="374" y="0"/>
                      <a:pt x="402" y="92"/>
                      <a:pt x="374" y="120"/>
                    </a:cubicBezTo>
                    <a:cubicBezTo>
                      <a:pt x="349" y="145"/>
                      <a:pt x="294" y="96"/>
                      <a:pt x="269" y="120"/>
                    </a:cubicBezTo>
                    <a:cubicBezTo>
                      <a:pt x="244" y="145"/>
                      <a:pt x="244" y="201"/>
                      <a:pt x="269" y="225"/>
                    </a:cubicBezTo>
                    <a:cubicBezTo>
                      <a:pt x="294" y="250"/>
                      <a:pt x="349" y="201"/>
                      <a:pt x="374" y="225"/>
                    </a:cubicBezTo>
                    <a:cubicBezTo>
                      <a:pt x="402" y="254"/>
                      <a:pt x="374" y="346"/>
                      <a:pt x="374" y="346"/>
                    </a:cubicBezTo>
                    <a:cubicBezTo>
                      <a:pt x="374" y="346"/>
                      <a:pt x="282" y="317"/>
                      <a:pt x="254" y="346"/>
                    </a:cubicBezTo>
                    <a:cubicBezTo>
                      <a:pt x="229" y="370"/>
                      <a:pt x="279" y="426"/>
                      <a:pt x="254" y="451"/>
                    </a:cubicBezTo>
                    <a:cubicBezTo>
                      <a:pt x="229" y="475"/>
                      <a:pt x="174" y="475"/>
                      <a:pt x="149" y="451"/>
                    </a:cubicBezTo>
                    <a:cubicBezTo>
                      <a:pt x="124" y="426"/>
                      <a:pt x="174" y="370"/>
                      <a:pt x="149" y="346"/>
                    </a:cubicBezTo>
                    <a:cubicBezTo>
                      <a:pt x="120" y="317"/>
                      <a:pt x="29" y="346"/>
                      <a:pt x="29" y="346"/>
                    </a:cubicBezTo>
                    <a:cubicBezTo>
                      <a:pt x="29" y="346"/>
                      <a:pt x="0" y="254"/>
                      <a:pt x="29" y="225"/>
                    </a:cubicBezTo>
                    <a:cubicBezTo>
                      <a:pt x="53" y="201"/>
                      <a:pt x="109" y="250"/>
                      <a:pt x="134" y="225"/>
                    </a:cubicBezTo>
                    <a:cubicBezTo>
                      <a:pt x="158" y="201"/>
                      <a:pt x="158" y="145"/>
                      <a:pt x="134" y="120"/>
                    </a:cubicBezTo>
                    <a:cubicBezTo>
                      <a:pt x="109" y="96"/>
                      <a:pt x="53" y="145"/>
                      <a:pt x="29" y="120"/>
                    </a:cubicBezTo>
                    <a:cubicBezTo>
                      <a:pt x="0" y="92"/>
                      <a:pt x="29" y="0"/>
                      <a:pt x="29" y="0"/>
                    </a:cubicBezTo>
                    <a:cubicBezTo>
                      <a:pt x="144" y="0"/>
                      <a:pt x="259" y="0"/>
                      <a:pt x="374" y="0"/>
                    </a:cubicBezTo>
                    <a:close/>
                  </a:path>
                </a:pathLst>
              </a:custGeom>
              <a:solidFill>
                <a:schemeClr val="accent5"/>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59" name="Freeform 8">
                <a:extLst>
                  <a:ext uri="{FF2B5EF4-FFF2-40B4-BE49-F238E27FC236}">
                    <a16:creationId xmlns:a16="http://schemas.microsoft.com/office/drawing/2014/main" id="{BEFA583E-6C2C-4769-8BA2-40C9A041592A}"/>
                  </a:ext>
                </a:extLst>
              </p:cNvPr>
              <p:cNvSpPr>
                <a:spLocks/>
              </p:cNvSpPr>
              <p:nvPr/>
            </p:nvSpPr>
            <p:spPr bwMode="auto">
              <a:xfrm rot="5400000">
                <a:off x="5508371" y="3082367"/>
                <a:ext cx="2876616" cy="1775997"/>
              </a:xfrm>
              <a:custGeom>
                <a:avLst/>
                <a:gdLst>
                  <a:gd name="T0" fmla="*/ 580 w 605"/>
                  <a:gd name="T1" fmla="*/ 121 h 375"/>
                  <a:gd name="T2" fmla="*/ 475 w 605"/>
                  <a:gd name="T3" fmla="*/ 121 h 375"/>
                  <a:gd name="T4" fmla="*/ 472 w 605"/>
                  <a:gd name="T5" fmla="*/ 12 h 375"/>
                  <a:gd name="T6" fmla="*/ 471 w 605"/>
                  <a:gd name="T7" fmla="*/ 12 h 375"/>
                  <a:gd name="T8" fmla="*/ 399 w 605"/>
                  <a:gd name="T9" fmla="*/ 0 h 375"/>
                  <a:gd name="T10" fmla="*/ 363 w 605"/>
                  <a:gd name="T11" fmla="*/ 9 h 375"/>
                  <a:gd name="T12" fmla="*/ 366 w 605"/>
                  <a:gd name="T13" fmla="*/ 50 h 375"/>
                  <a:gd name="T14" fmla="*/ 363 w 605"/>
                  <a:gd name="T15" fmla="*/ 115 h 375"/>
                  <a:gd name="T16" fmla="*/ 302 w 605"/>
                  <a:gd name="T17" fmla="*/ 137 h 375"/>
                  <a:gd name="T18" fmla="*/ 241 w 605"/>
                  <a:gd name="T19" fmla="*/ 115 h 375"/>
                  <a:gd name="T20" fmla="*/ 239 w 605"/>
                  <a:gd name="T21" fmla="*/ 50 h 375"/>
                  <a:gd name="T22" fmla="*/ 241 w 605"/>
                  <a:gd name="T23" fmla="*/ 9 h 375"/>
                  <a:gd name="T24" fmla="*/ 206 w 605"/>
                  <a:gd name="T25" fmla="*/ 0 h 375"/>
                  <a:gd name="T26" fmla="*/ 133 w 605"/>
                  <a:gd name="T27" fmla="*/ 12 h 375"/>
                  <a:gd name="T28" fmla="*/ 133 w 605"/>
                  <a:gd name="T29" fmla="*/ 12 h 375"/>
                  <a:gd name="T30" fmla="*/ 130 w 605"/>
                  <a:gd name="T31" fmla="*/ 121 h 375"/>
                  <a:gd name="T32" fmla="*/ 25 w 605"/>
                  <a:gd name="T33" fmla="*/ 121 h 375"/>
                  <a:gd name="T34" fmla="*/ 25 w 605"/>
                  <a:gd name="T35" fmla="*/ 226 h 375"/>
                  <a:gd name="T36" fmla="*/ 130 w 605"/>
                  <a:gd name="T37" fmla="*/ 226 h 375"/>
                  <a:gd name="T38" fmla="*/ 130 w 605"/>
                  <a:gd name="T39" fmla="*/ 347 h 375"/>
                  <a:gd name="T40" fmla="*/ 250 w 605"/>
                  <a:gd name="T41" fmla="*/ 347 h 375"/>
                  <a:gd name="T42" fmla="*/ 250 w 605"/>
                  <a:gd name="T43" fmla="*/ 241 h 375"/>
                  <a:gd name="T44" fmla="*/ 355 w 605"/>
                  <a:gd name="T45" fmla="*/ 241 h 375"/>
                  <a:gd name="T46" fmla="*/ 355 w 605"/>
                  <a:gd name="T47" fmla="*/ 347 h 375"/>
                  <a:gd name="T48" fmla="*/ 475 w 605"/>
                  <a:gd name="T49" fmla="*/ 347 h 375"/>
                  <a:gd name="T50" fmla="*/ 475 w 605"/>
                  <a:gd name="T51" fmla="*/ 226 h 375"/>
                  <a:gd name="T52" fmla="*/ 580 w 605"/>
                  <a:gd name="T53" fmla="*/ 226 h 375"/>
                  <a:gd name="T54" fmla="*/ 580 w 605"/>
                  <a:gd name="T55" fmla="*/ 12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5" h="375">
                    <a:moveTo>
                      <a:pt x="580" y="121"/>
                    </a:moveTo>
                    <a:cubicBezTo>
                      <a:pt x="555" y="97"/>
                      <a:pt x="500" y="146"/>
                      <a:pt x="475" y="121"/>
                    </a:cubicBezTo>
                    <a:cubicBezTo>
                      <a:pt x="453" y="99"/>
                      <a:pt x="465" y="38"/>
                      <a:pt x="472" y="12"/>
                    </a:cubicBezTo>
                    <a:cubicBezTo>
                      <a:pt x="471" y="12"/>
                      <a:pt x="471" y="12"/>
                      <a:pt x="471" y="12"/>
                    </a:cubicBezTo>
                    <a:cubicBezTo>
                      <a:pt x="471" y="12"/>
                      <a:pt x="432" y="0"/>
                      <a:pt x="399" y="0"/>
                    </a:cubicBezTo>
                    <a:cubicBezTo>
                      <a:pt x="381" y="0"/>
                      <a:pt x="369" y="3"/>
                      <a:pt x="363" y="9"/>
                    </a:cubicBezTo>
                    <a:cubicBezTo>
                      <a:pt x="356" y="16"/>
                      <a:pt x="360" y="30"/>
                      <a:pt x="366" y="50"/>
                    </a:cubicBezTo>
                    <a:cubicBezTo>
                      <a:pt x="373" y="72"/>
                      <a:pt x="380" y="97"/>
                      <a:pt x="363" y="115"/>
                    </a:cubicBezTo>
                    <a:cubicBezTo>
                      <a:pt x="349" y="129"/>
                      <a:pt x="327" y="137"/>
                      <a:pt x="302" y="137"/>
                    </a:cubicBezTo>
                    <a:cubicBezTo>
                      <a:pt x="278" y="137"/>
                      <a:pt x="255" y="129"/>
                      <a:pt x="241" y="115"/>
                    </a:cubicBezTo>
                    <a:cubicBezTo>
                      <a:pt x="224" y="97"/>
                      <a:pt x="232" y="72"/>
                      <a:pt x="239" y="50"/>
                    </a:cubicBezTo>
                    <a:cubicBezTo>
                      <a:pt x="245" y="30"/>
                      <a:pt x="248" y="16"/>
                      <a:pt x="241" y="9"/>
                    </a:cubicBezTo>
                    <a:cubicBezTo>
                      <a:pt x="235" y="3"/>
                      <a:pt x="223" y="0"/>
                      <a:pt x="206" y="0"/>
                    </a:cubicBezTo>
                    <a:cubicBezTo>
                      <a:pt x="173" y="0"/>
                      <a:pt x="133" y="12"/>
                      <a:pt x="133" y="12"/>
                    </a:cubicBezTo>
                    <a:cubicBezTo>
                      <a:pt x="133" y="12"/>
                      <a:pt x="133" y="12"/>
                      <a:pt x="133" y="12"/>
                    </a:cubicBezTo>
                    <a:cubicBezTo>
                      <a:pt x="139" y="38"/>
                      <a:pt x="152" y="99"/>
                      <a:pt x="130" y="121"/>
                    </a:cubicBezTo>
                    <a:cubicBezTo>
                      <a:pt x="105" y="146"/>
                      <a:pt x="49" y="97"/>
                      <a:pt x="25" y="121"/>
                    </a:cubicBezTo>
                    <a:cubicBezTo>
                      <a:pt x="0" y="146"/>
                      <a:pt x="0" y="202"/>
                      <a:pt x="25" y="226"/>
                    </a:cubicBezTo>
                    <a:cubicBezTo>
                      <a:pt x="49" y="251"/>
                      <a:pt x="105" y="202"/>
                      <a:pt x="130" y="226"/>
                    </a:cubicBezTo>
                    <a:cubicBezTo>
                      <a:pt x="158" y="255"/>
                      <a:pt x="130" y="347"/>
                      <a:pt x="130" y="347"/>
                    </a:cubicBezTo>
                    <a:cubicBezTo>
                      <a:pt x="130" y="347"/>
                      <a:pt x="221" y="375"/>
                      <a:pt x="250" y="347"/>
                    </a:cubicBezTo>
                    <a:cubicBezTo>
                      <a:pt x="275" y="322"/>
                      <a:pt x="225" y="266"/>
                      <a:pt x="250" y="241"/>
                    </a:cubicBezTo>
                    <a:cubicBezTo>
                      <a:pt x="275" y="217"/>
                      <a:pt x="330" y="217"/>
                      <a:pt x="355" y="241"/>
                    </a:cubicBezTo>
                    <a:cubicBezTo>
                      <a:pt x="380" y="266"/>
                      <a:pt x="330" y="322"/>
                      <a:pt x="355" y="347"/>
                    </a:cubicBezTo>
                    <a:cubicBezTo>
                      <a:pt x="383" y="375"/>
                      <a:pt x="475" y="347"/>
                      <a:pt x="475" y="347"/>
                    </a:cubicBezTo>
                    <a:cubicBezTo>
                      <a:pt x="475" y="347"/>
                      <a:pt x="447" y="255"/>
                      <a:pt x="475" y="226"/>
                    </a:cubicBezTo>
                    <a:cubicBezTo>
                      <a:pt x="500" y="202"/>
                      <a:pt x="555" y="251"/>
                      <a:pt x="580" y="226"/>
                    </a:cubicBezTo>
                    <a:cubicBezTo>
                      <a:pt x="605" y="202"/>
                      <a:pt x="605" y="146"/>
                      <a:pt x="580" y="121"/>
                    </a:cubicBezTo>
                    <a:close/>
                  </a:path>
                </a:pathLst>
              </a:custGeom>
              <a:solidFill>
                <a:srgbClr val="008690"/>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60" name="Freeform 9">
                <a:extLst>
                  <a:ext uri="{FF2B5EF4-FFF2-40B4-BE49-F238E27FC236}">
                    <a16:creationId xmlns:a16="http://schemas.microsoft.com/office/drawing/2014/main" id="{0A5DF24A-A578-460D-8286-00B097F4FA79}"/>
                  </a:ext>
                </a:extLst>
              </p:cNvPr>
              <p:cNvSpPr>
                <a:spLocks/>
              </p:cNvSpPr>
              <p:nvPr/>
            </p:nvSpPr>
            <p:spPr bwMode="auto">
              <a:xfrm rot="5400000">
                <a:off x="3066888" y="2530423"/>
                <a:ext cx="1910163" cy="2781105"/>
              </a:xfrm>
              <a:custGeom>
                <a:avLst/>
                <a:gdLst>
                  <a:gd name="T0" fmla="*/ 374 w 402"/>
                  <a:gd name="T1" fmla="*/ 232 h 587"/>
                  <a:gd name="T2" fmla="*/ 377 w 402"/>
                  <a:gd name="T3" fmla="*/ 123 h 587"/>
                  <a:gd name="T4" fmla="*/ 298 w 402"/>
                  <a:gd name="T5" fmla="*/ 136 h 587"/>
                  <a:gd name="T6" fmla="*/ 246 w 402"/>
                  <a:gd name="T7" fmla="*/ 120 h 587"/>
                  <a:gd name="T8" fmla="*/ 243 w 402"/>
                  <a:gd name="T9" fmla="*/ 56 h 587"/>
                  <a:gd name="T10" fmla="*/ 246 w 402"/>
                  <a:gd name="T11" fmla="*/ 15 h 587"/>
                  <a:gd name="T12" fmla="*/ 201 w 402"/>
                  <a:gd name="T13" fmla="*/ 0 h 587"/>
                  <a:gd name="T14" fmla="*/ 157 w 402"/>
                  <a:gd name="T15" fmla="*/ 15 h 587"/>
                  <a:gd name="T16" fmla="*/ 160 w 402"/>
                  <a:gd name="T17" fmla="*/ 55 h 587"/>
                  <a:gd name="T18" fmla="*/ 157 w 402"/>
                  <a:gd name="T19" fmla="*/ 120 h 587"/>
                  <a:gd name="T20" fmla="*/ 105 w 402"/>
                  <a:gd name="T21" fmla="*/ 136 h 587"/>
                  <a:gd name="T22" fmla="*/ 26 w 402"/>
                  <a:gd name="T23" fmla="*/ 123 h 587"/>
                  <a:gd name="T24" fmla="*/ 29 w 402"/>
                  <a:gd name="T25" fmla="*/ 232 h 587"/>
                  <a:gd name="T26" fmla="*/ 134 w 402"/>
                  <a:gd name="T27" fmla="*/ 232 h 587"/>
                  <a:gd name="T28" fmla="*/ 134 w 402"/>
                  <a:gd name="T29" fmla="*/ 337 h 587"/>
                  <a:gd name="T30" fmla="*/ 29 w 402"/>
                  <a:gd name="T31" fmla="*/ 337 h 587"/>
                  <a:gd name="T32" fmla="*/ 29 w 402"/>
                  <a:gd name="T33" fmla="*/ 457 h 587"/>
                  <a:gd name="T34" fmla="*/ 149 w 402"/>
                  <a:gd name="T35" fmla="*/ 457 h 587"/>
                  <a:gd name="T36" fmla="*/ 149 w 402"/>
                  <a:gd name="T37" fmla="*/ 562 h 587"/>
                  <a:gd name="T38" fmla="*/ 254 w 402"/>
                  <a:gd name="T39" fmla="*/ 562 h 587"/>
                  <a:gd name="T40" fmla="*/ 254 w 402"/>
                  <a:gd name="T41" fmla="*/ 457 h 587"/>
                  <a:gd name="T42" fmla="*/ 374 w 402"/>
                  <a:gd name="T43" fmla="*/ 457 h 587"/>
                  <a:gd name="T44" fmla="*/ 374 w 402"/>
                  <a:gd name="T45" fmla="*/ 337 h 587"/>
                  <a:gd name="T46" fmla="*/ 269 w 402"/>
                  <a:gd name="T47" fmla="*/ 337 h 587"/>
                  <a:gd name="T48" fmla="*/ 269 w 402"/>
                  <a:gd name="T49" fmla="*/ 232 h 587"/>
                  <a:gd name="T50" fmla="*/ 374 w 402"/>
                  <a:gd name="T51" fmla="*/ 23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2" h="587">
                    <a:moveTo>
                      <a:pt x="374" y="232"/>
                    </a:moveTo>
                    <a:cubicBezTo>
                      <a:pt x="396" y="209"/>
                      <a:pt x="384" y="148"/>
                      <a:pt x="377" y="123"/>
                    </a:cubicBezTo>
                    <a:cubicBezTo>
                      <a:pt x="373" y="124"/>
                      <a:pt x="333" y="136"/>
                      <a:pt x="298" y="136"/>
                    </a:cubicBezTo>
                    <a:cubicBezTo>
                      <a:pt x="274" y="136"/>
                      <a:pt x="256" y="130"/>
                      <a:pt x="246" y="120"/>
                    </a:cubicBezTo>
                    <a:cubicBezTo>
                      <a:pt x="228" y="102"/>
                      <a:pt x="236" y="77"/>
                      <a:pt x="243" y="56"/>
                    </a:cubicBezTo>
                    <a:cubicBezTo>
                      <a:pt x="249" y="35"/>
                      <a:pt x="252" y="22"/>
                      <a:pt x="246" y="15"/>
                    </a:cubicBezTo>
                    <a:cubicBezTo>
                      <a:pt x="236" y="5"/>
                      <a:pt x="220" y="0"/>
                      <a:pt x="201" y="0"/>
                    </a:cubicBezTo>
                    <a:cubicBezTo>
                      <a:pt x="183" y="0"/>
                      <a:pt x="166" y="5"/>
                      <a:pt x="157" y="15"/>
                    </a:cubicBezTo>
                    <a:cubicBezTo>
                      <a:pt x="150" y="22"/>
                      <a:pt x="154" y="35"/>
                      <a:pt x="160" y="55"/>
                    </a:cubicBezTo>
                    <a:cubicBezTo>
                      <a:pt x="167" y="77"/>
                      <a:pt x="174" y="102"/>
                      <a:pt x="157" y="120"/>
                    </a:cubicBezTo>
                    <a:cubicBezTo>
                      <a:pt x="146" y="130"/>
                      <a:pt x="129" y="136"/>
                      <a:pt x="105" y="136"/>
                    </a:cubicBezTo>
                    <a:cubicBezTo>
                      <a:pt x="69" y="136"/>
                      <a:pt x="30" y="124"/>
                      <a:pt x="26" y="123"/>
                    </a:cubicBezTo>
                    <a:cubicBezTo>
                      <a:pt x="19" y="148"/>
                      <a:pt x="6" y="209"/>
                      <a:pt x="29" y="232"/>
                    </a:cubicBezTo>
                    <a:cubicBezTo>
                      <a:pt x="53" y="256"/>
                      <a:pt x="109" y="207"/>
                      <a:pt x="134" y="232"/>
                    </a:cubicBezTo>
                    <a:cubicBezTo>
                      <a:pt x="158" y="256"/>
                      <a:pt x="158" y="312"/>
                      <a:pt x="134" y="337"/>
                    </a:cubicBezTo>
                    <a:cubicBezTo>
                      <a:pt x="109" y="361"/>
                      <a:pt x="53" y="312"/>
                      <a:pt x="29" y="337"/>
                    </a:cubicBezTo>
                    <a:cubicBezTo>
                      <a:pt x="0" y="365"/>
                      <a:pt x="29" y="457"/>
                      <a:pt x="29" y="457"/>
                    </a:cubicBezTo>
                    <a:cubicBezTo>
                      <a:pt x="29" y="457"/>
                      <a:pt x="120" y="428"/>
                      <a:pt x="149" y="457"/>
                    </a:cubicBezTo>
                    <a:cubicBezTo>
                      <a:pt x="174" y="482"/>
                      <a:pt x="124" y="537"/>
                      <a:pt x="149" y="562"/>
                    </a:cubicBezTo>
                    <a:cubicBezTo>
                      <a:pt x="174" y="587"/>
                      <a:pt x="229" y="587"/>
                      <a:pt x="254" y="562"/>
                    </a:cubicBezTo>
                    <a:cubicBezTo>
                      <a:pt x="279" y="537"/>
                      <a:pt x="229" y="482"/>
                      <a:pt x="254" y="457"/>
                    </a:cubicBezTo>
                    <a:cubicBezTo>
                      <a:pt x="282" y="428"/>
                      <a:pt x="374" y="457"/>
                      <a:pt x="374" y="457"/>
                    </a:cubicBezTo>
                    <a:cubicBezTo>
                      <a:pt x="374" y="457"/>
                      <a:pt x="402" y="365"/>
                      <a:pt x="374" y="337"/>
                    </a:cubicBezTo>
                    <a:cubicBezTo>
                      <a:pt x="349" y="312"/>
                      <a:pt x="294" y="361"/>
                      <a:pt x="269" y="337"/>
                    </a:cubicBezTo>
                    <a:cubicBezTo>
                      <a:pt x="244" y="312"/>
                      <a:pt x="244" y="256"/>
                      <a:pt x="269" y="232"/>
                    </a:cubicBezTo>
                    <a:cubicBezTo>
                      <a:pt x="294" y="207"/>
                      <a:pt x="349" y="256"/>
                      <a:pt x="374" y="232"/>
                    </a:cubicBezTo>
                    <a:close/>
                  </a:path>
                </a:pathLst>
              </a:custGeom>
              <a:solidFill>
                <a:srgbClr val="EEAF00"/>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sp>
            <p:nvSpPr>
              <p:cNvPr id="61" name="Freeform 10">
                <a:extLst>
                  <a:ext uri="{FF2B5EF4-FFF2-40B4-BE49-F238E27FC236}">
                    <a16:creationId xmlns:a16="http://schemas.microsoft.com/office/drawing/2014/main" id="{3E70A4EF-2317-4CB8-8F69-952F9E56B54A}"/>
                  </a:ext>
                </a:extLst>
              </p:cNvPr>
              <p:cNvSpPr>
                <a:spLocks/>
              </p:cNvSpPr>
              <p:nvPr/>
            </p:nvSpPr>
            <p:spPr bwMode="auto">
              <a:xfrm rot="5400000">
                <a:off x="90567" y="3174802"/>
                <a:ext cx="2876613" cy="1639556"/>
              </a:xfrm>
              <a:custGeom>
                <a:avLst/>
                <a:gdLst>
                  <a:gd name="T0" fmla="*/ 580 w 605"/>
                  <a:gd name="T1" fmla="*/ 121 h 346"/>
                  <a:gd name="T2" fmla="*/ 475 w 605"/>
                  <a:gd name="T3" fmla="*/ 121 h 346"/>
                  <a:gd name="T4" fmla="*/ 472 w 605"/>
                  <a:gd name="T5" fmla="*/ 12 h 346"/>
                  <a:gd name="T6" fmla="*/ 471 w 605"/>
                  <a:gd name="T7" fmla="*/ 12 h 346"/>
                  <a:gd name="T8" fmla="*/ 399 w 605"/>
                  <a:gd name="T9" fmla="*/ 0 h 346"/>
                  <a:gd name="T10" fmla="*/ 363 w 605"/>
                  <a:gd name="T11" fmla="*/ 9 h 346"/>
                  <a:gd name="T12" fmla="*/ 366 w 605"/>
                  <a:gd name="T13" fmla="*/ 50 h 346"/>
                  <a:gd name="T14" fmla="*/ 363 w 605"/>
                  <a:gd name="T15" fmla="*/ 114 h 346"/>
                  <a:gd name="T16" fmla="*/ 302 w 605"/>
                  <a:gd name="T17" fmla="*/ 136 h 346"/>
                  <a:gd name="T18" fmla="*/ 241 w 605"/>
                  <a:gd name="T19" fmla="*/ 114 h 346"/>
                  <a:gd name="T20" fmla="*/ 239 w 605"/>
                  <a:gd name="T21" fmla="*/ 50 h 346"/>
                  <a:gd name="T22" fmla="*/ 241 w 605"/>
                  <a:gd name="T23" fmla="*/ 9 h 346"/>
                  <a:gd name="T24" fmla="*/ 206 w 605"/>
                  <a:gd name="T25" fmla="*/ 0 h 346"/>
                  <a:gd name="T26" fmla="*/ 133 w 605"/>
                  <a:gd name="T27" fmla="*/ 12 h 346"/>
                  <a:gd name="T28" fmla="*/ 133 w 605"/>
                  <a:gd name="T29" fmla="*/ 12 h 346"/>
                  <a:gd name="T30" fmla="*/ 130 w 605"/>
                  <a:gd name="T31" fmla="*/ 121 h 346"/>
                  <a:gd name="T32" fmla="*/ 25 w 605"/>
                  <a:gd name="T33" fmla="*/ 121 h 346"/>
                  <a:gd name="T34" fmla="*/ 25 w 605"/>
                  <a:gd name="T35" fmla="*/ 226 h 346"/>
                  <a:gd name="T36" fmla="*/ 130 w 605"/>
                  <a:gd name="T37" fmla="*/ 226 h 346"/>
                  <a:gd name="T38" fmla="*/ 130 w 605"/>
                  <a:gd name="T39" fmla="*/ 346 h 346"/>
                  <a:gd name="T40" fmla="*/ 475 w 605"/>
                  <a:gd name="T41" fmla="*/ 346 h 346"/>
                  <a:gd name="T42" fmla="*/ 475 w 605"/>
                  <a:gd name="T43" fmla="*/ 226 h 346"/>
                  <a:gd name="T44" fmla="*/ 580 w 605"/>
                  <a:gd name="T45" fmla="*/ 226 h 346"/>
                  <a:gd name="T46" fmla="*/ 580 w 605"/>
                  <a:gd name="T47" fmla="*/ 1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5" h="346">
                    <a:moveTo>
                      <a:pt x="580" y="121"/>
                    </a:moveTo>
                    <a:cubicBezTo>
                      <a:pt x="555" y="96"/>
                      <a:pt x="500" y="146"/>
                      <a:pt x="475" y="121"/>
                    </a:cubicBezTo>
                    <a:cubicBezTo>
                      <a:pt x="453" y="99"/>
                      <a:pt x="465" y="38"/>
                      <a:pt x="472" y="12"/>
                    </a:cubicBezTo>
                    <a:cubicBezTo>
                      <a:pt x="471" y="12"/>
                      <a:pt x="471" y="12"/>
                      <a:pt x="471" y="12"/>
                    </a:cubicBezTo>
                    <a:cubicBezTo>
                      <a:pt x="471" y="12"/>
                      <a:pt x="432" y="0"/>
                      <a:pt x="399" y="0"/>
                    </a:cubicBezTo>
                    <a:cubicBezTo>
                      <a:pt x="381" y="0"/>
                      <a:pt x="369" y="3"/>
                      <a:pt x="363" y="9"/>
                    </a:cubicBezTo>
                    <a:cubicBezTo>
                      <a:pt x="356" y="16"/>
                      <a:pt x="360" y="30"/>
                      <a:pt x="366" y="50"/>
                    </a:cubicBezTo>
                    <a:cubicBezTo>
                      <a:pt x="373" y="72"/>
                      <a:pt x="380" y="97"/>
                      <a:pt x="363" y="114"/>
                    </a:cubicBezTo>
                    <a:cubicBezTo>
                      <a:pt x="349" y="128"/>
                      <a:pt x="327" y="136"/>
                      <a:pt x="302" y="136"/>
                    </a:cubicBezTo>
                    <a:cubicBezTo>
                      <a:pt x="278" y="136"/>
                      <a:pt x="255" y="128"/>
                      <a:pt x="241" y="114"/>
                    </a:cubicBezTo>
                    <a:cubicBezTo>
                      <a:pt x="224" y="97"/>
                      <a:pt x="232" y="72"/>
                      <a:pt x="239" y="50"/>
                    </a:cubicBezTo>
                    <a:cubicBezTo>
                      <a:pt x="245" y="30"/>
                      <a:pt x="248" y="16"/>
                      <a:pt x="241" y="9"/>
                    </a:cubicBezTo>
                    <a:cubicBezTo>
                      <a:pt x="235" y="3"/>
                      <a:pt x="223" y="0"/>
                      <a:pt x="206" y="0"/>
                    </a:cubicBezTo>
                    <a:cubicBezTo>
                      <a:pt x="173" y="0"/>
                      <a:pt x="133" y="12"/>
                      <a:pt x="133" y="12"/>
                    </a:cubicBezTo>
                    <a:cubicBezTo>
                      <a:pt x="133" y="12"/>
                      <a:pt x="133" y="12"/>
                      <a:pt x="133" y="12"/>
                    </a:cubicBezTo>
                    <a:cubicBezTo>
                      <a:pt x="139" y="38"/>
                      <a:pt x="152" y="99"/>
                      <a:pt x="130" y="121"/>
                    </a:cubicBezTo>
                    <a:cubicBezTo>
                      <a:pt x="105" y="146"/>
                      <a:pt x="49" y="96"/>
                      <a:pt x="25" y="121"/>
                    </a:cubicBezTo>
                    <a:cubicBezTo>
                      <a:pt x="0" y="146"/>
                      <a:pt x="0" y="201"/>
                      <a:pt x="25" y="226"/>
                    </a:cubicBezTo>
                    <a:cubicBezTo>
                      <a:pt x="49" y="251"/>
                      <a:pt x="105" y="201"/>
                      <a:pt x="130" y="226"/>
                    </a:cubicBezTo>
                    <a:cubicBezTo>
                      <a:pt x="158" y="254"/>
                      <a:pt x="130" y="346"/>
                      <a:pt x="130" y="346"/>
                    </a:cubicBezTo>
                    <a:cubicBezTo>
                      <a:pt x="245" y="346"/>
                      <a:pt x="360" y="346"/>
                      <a:pt x="475" y="346"/>
                    </a:cubicBezTo>
                    <a:cubicBezTo>
                      <a:pt x="475" y="346"/>
                      <a:pt x="447" y="254"/>
                      <a:pt x="475" y="226"/>
                    </a:cubicBezTo>
                    <a:cubicBezTo>
                      <a:pt x="500" y="201"/>
                      <a:pt x="555" y="251"/>
                      <a:pt x="580" y="226"/>
                    </a:cubicBezTo>
                    <a:cubicBezTo>
                      <a:pt x="605" y="201"/>
                      <a:pt x="605" y="146"/>
                      <a:pt x="580" y="121"/>
                    </a:cubicBezTo>
                    <a:close/>
                  </a:path>
                </a:pathLst>
              </a:custGeom>
              <a:solidFill>
                <a:srgbClr val="4D4F53"/>
              </a:solidFill>
              <a:ln>
                <a:noFill/>
              </a:ln>
            </p:spPr>
            <p:txBody>
              <a:bodyPr vert="horz" wrap="square" lIns="126796" tIns="63399" rIns="126796" bIns="63399" numCol="1" anchor="t" anchorCtr="0" compatLnSpc="1">
                <a:prstTxWarp prst="textNoShape">
                  <a:avLst/>
                </a:prstTxWarp>
              </a:bodyPr>
              <a:lstStyle/>
              <a:p>
                <a:pPr defTabSz="1625519">
                  <a:defRPr/>
                </a:pPr>
                <a:endParaRPr lang="id-ID" sz="3200" kern="0">
                  <a:solidFill>
                    <a:prstClr val="black"/>
                  </a:solidFill>
                  <a:latin typeface="Calibri Light"/>
                </a:endParaRPr>
              </a:p>
            </p:txBody>
          </p:sp>
        </p:grpSp>
        <p:pic>
          <p:nvPicPr>
            <p:cNvPr id="3" name="Picture 2" descr="A red and black thermometer&#10;&#10;AI-generated content may be incorrect.">
              <a:extLst>
                <a:ext uri="{FF2B5EF4-FFF2-40B4-BE49-F238E27FC236}">
                  <a16:creationId xmlns:a16="http://schemas.microsoft.com/office/drawing/2014/main" id="{FC0090A8-959A-4F7F-0C05-BDEBD0BEE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2708811"/>
              <a:ext cx="962575" cy="1953931"/>
            </a:xfrm>
            <a:prstGeom prst="rect">
              <a:avLst/>
            </a:prstGeom>
          </p:spPr>
        </p:pic>
        <p:sp>
          <p:nvSpPr>
            <p:cNvPr id="4" name="TextBox 3">
              <a:extLst>
                <a:ext uri="{FF2B5EF4-FFF2-40B4-BE49-F238E27FC236}">
                  <a16:creationId xmlns:a16="http://schemas.microsoft.com/office/drawing/2014/main" id="{47BF22C6-378F-0F68-DC71-C9088E9F8C72}"/>
                </a:ext>
              </a:extLst>
            </p:cNvPr>
            <p:cNvSpPr txBox="1"/>
            <p:nvPr/>
          </p:nvSpPr>
          <p:spPr>
            <a:xfrm>
              <a:off x="9370948" y="5161937"/>
              <a:ext cx="2480126" cy="954107"/>
            </a:xfrm>
            <a:prstGeom prst="rect">
              <a:avLst/>
            </a:prstGeom>
            <a:noFill/>
          </p:spPr>
          <p:txBody>
            <a:bodyPr wrap="square" rtlCol="0">
              <a:spAutoFit/>
            </a:bodyPr>
            <a:lstStyle/>
            <a:p>
              <a:pPr algn="ctr"/>
              <a:r>
                <a:rPr lang="en-AU" sz="2800" b="1" dirty="0"/>
                <a:t>Cost implications</a:t>
              </a:r>
              <a:endParaRPr lang="en-AU" b="1" dirty="0"/>
            </a:p>
          </p:txBody>
        </p:sp>
      </p:grpSp>
    </p:spTree>
    <p:extLst>
      <p:ext uri="{BB962C8B-B14F-4D97-AF65-F5344CB8AC3E}">
        <p14:creationId xmlns:p14="http://schemas.microsoft.com/office/powerpoint/2010/main" val="4008244513"/>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38</Value>
      <Value>158</Value>
      <Value>29</Value>
    </TaxCatchAll>
    <_dlc_DocId xmlns="7c09f450-3099-4ab0-9797-308ed8a26daf">CE6YYQN64SX3-786882053-16623</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https://actuaries.sharepoint.com/sites/DMS/_layouts/15/DocIdRedir.aspx?ID=CE6YYQN64SX3-786882053-16623</Url>
      <Description>CE6YYQN64SX3-786882053-16623</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This session will cover two perspectives on the care economy: The changing disability care environment and consequences for sustainability The disability care environment has evolved significantly over the past decade, driven by deinstitutionalization, the roll out of the National Disability Insurance Scheme (NDIS), and societal changing expectations relating to dignity and human rights. For lifetime care schemes supporting the most seriously injured participants, these shifts have implications for care decision-making and care costs. This presentation intends to survey lifetime care schemes across Australia to explore how the definition of ""reasonable and necessary"" care may have changed for participants requiring the most significant attendant care supports. The aim is to identify if care planning has changed, any key factors driving this and areas schemes can monitoring for risks and opportunities. Data-Driven Innovations in Attendant Care and Support: Ensuring Sustainability and Productivity The National Injury Insurance Scheme Queensland (NIISQ) is at the forefront of leveraging data-driven insights to enhance the delivery of Attendant Care and Support (AC&amp;S) services. Recognising the critical role of AC&amp;S, which constitutes 82% of non-expense costs within the scheme, the NIISQ Agency has embarked on an innovative project to uplift its analytical, operational, and financial processes. This presentation explores the findings from a comprehensive review of AC&amp;S, revealing key challenges such as coding errors, data inconsistencies, and significant service and rate variations across the industry. The project highlights the value and importance of ACS data drive decision making, streamlined internal operational processes, and enhancing data quality through system improvements. The presentation will also provide high level findings from a pilot with statewide brain injury service to enhance outcomes for participants. We aim to provide insights on challenges and share the learnings.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Injury and Disability Schemes Seminar</TermName>
          <TermId xmlns="http://schemas.microsoft.com/office/infopath/2007/PartnerControls">ab110189-a7f0-4e28-a459-50d83a5b53b2</TermId>
        </TermInfo>
      </Terms>
    </c245b723492e46feb8c242c474f81c06>
    <lbd57a3197f24a75a016012f8260598a xmlns="b9043e53-a078-4fe1-9a97-1dc890974721">
      <Terms xmlns="http://schemas.microsoft.com/office/infopath/2007/PartnerControl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2025-11-17T13:00:00+00:00</Created-Date>
    <wic_System_Copyright xmlns="http://schemas.microsoft.com/sharepoint/v3/fields" xsi:nil="true"/>
    <new-release-expiry xmlns="b9043e53-a078-4fe1-9a97-1dc8909747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8" ma:contentTypeDescription="" ma:contentTypeScope="" ma:versionID="bad0d07f1b6e8c1b79345029eaf745f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ada8bf7435599ade032303e531caa99a"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element name="MediaServiceBillingMetadata" ma:index="4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A7F36D-13F6-4DF0-A1FA-99BF5BE8352E}">
  <ds:schemaRefs>
    <ds:schemaRef ds:uri="http://schemas.microsoft.com/office/infopath/2007/PartnerControls"/>
    <ds:schemaRef ds:uri="http://purl.org/dc/dcmitype/"/>
    <ds:schemaRef ds:uri="http://purl.org/dc/elements/1.1/"/>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www.w3.org/XML/1998/namespace"/>
    <ds:schemaRef ds:uri="e0c04226-1ad6-4760-bd0c-2b57abc2ef51"/>
    <ds:schemaRef ds:uri="1227c05b-0364-427a-85dd-9bb2ccb6cb6a"/>
    <ds:schemaRef ds:uri="http://schemas.microsoft.com/sharepoint/v3"/>
  </ds:schemaRefs>
</ds:datastoreItem>
</file>

<file path=customXml/itemProps2.xml><?xml version="1.0" encoding="utf-8"?>
<ds:datastoreItem xmlns:ds="http://schemas.openxmlformats.org/officeDocument/2006/customXml" ds:itemID="{5FA69A5F-B727-4376-AAED-66C0DD9F7BDF}"/>
</file>

<file path=customXml/itemProps3.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4.xml><?xml version="1.0" encoding="utf-8"?>
<ds:datastoreItem xmlns:ds="http://schemas.openxmlformats.org/officeDocument/2006/customXml" ds:itemID="{71D15BBB-2233-4745-9DBF-C2A4BF8B7EFA}"/>
</file>

<file path=customXml/itemProps5.xml><?xml version="1.0" encoding="utf-8"?>
<ds:datastoreItem xmlns:ds="http://schemas.openxmlformats.org/officeDocument/2006/customXml" ds:itemID="{EB3DE5C9-F3BB-45E2-A610-1A41D16AD07C}"/>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otalTime>1646</TotalTime>
  <Words>1955</Words>
  <Application>Microsoft Office PowerPoint</Application>
  <PresentationFormat>Widescreen</PresentationFormat>
  <Paragraphs>286</Paragraphs>
  <Slides>35</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ABC Oracle</vt:lpstr>
      <vt:lpstr>ABC Oracle Medium</vt:lpstr>
      <vt:lpstr>ABCOracle-Book</vt:lpstr>
      <vt:lpstr>Aptos</vt:lpstr>
      <vt:lpstr>Aptos Display</vt:lpstr>
      <vt:lpstr>Arial</vt:lpstr>
      <vt:lpstr>Calibri</vt:lpstr>
      <vt:lpstr>Calibri Light</vt:lpstr>
      <vt:lpstr>Office Theme</vt:lpstr>
      <vt:lpstr>1_Office Theme</vt:lpstr>
      <vt:lpstr>Attendant Care and Support: Insights on sustainability from LSA and NIISQ </vt:lpstr>
      <vt:lpstr>PowerPoint Presentation</vt:lpstr>
      <vt:lpstr>PowerPoint Presentation</vt:lpstr>
      <vt:lpstr>Context </vt:lpstr>
      <vt:lpstr>Changing disability care environment</vt:lpstr>
      <vt:lpstr>Thank You!</vt:lpstr>
      <vt:lpstr>PowerPoint Presentation</vt:lpstr>
      <vt:lpstr>Rehabilitation Pathway</vt:lpstr>
      <vt:lpstr>PowerPoint Presentation</vt:lpstr>
      <vt:lpstr>PowerPoint Presentation</vt:lpstr>
      <vt:lpstr>PowerPoint Presentation</vt:lpstr>
      <vt:lpstr>PowerPoint Presentation</vt:lpstr>
      <vt:lpstr>What today’s care planning looks like in practice</vt:lpstr>
      <vt:lpstr>Implications for schemes</vt:lpstr>
      <vt:lpstr>Implications for actuaries</vt:lpstr>
      <vt:lpstr>Data-driven innovations in Attendant Care and Support</vt:lpstr>
      <vt:lpstr>PowerPoint Presentation</vt:lpstr>
      <vt:lpstr>PowerPoint Presentation</vt:lpstr>
      <vt:lpstr>PowerPoint Presentation</vt:lpstr>
      <vt:lpstr> RISK Cost of care (care rate)  RISK MITIGATION Price benchmark</vt:lpstr>
      <vt:lpstr>PowerPoint Presentation</vt:lpstr>
      <vt:lpstr>PowerPoint Presentation</vt:lpstr>
      <vt:lpstr>Scheme AC&amp;S review – risk mitigation</vt:lpstr>
      <vt:lpstr> RISK Care hours  RISK MITIGATION Innovative data capture and automation</vt:lpstr>
      <vt:lpstr>PowerPoint Presentation</vt:lpstr>
      <vt:lpstr>PowerPoint Presentation</vt:lpstr>
      <vt:lpstr>Scheme Care review – risk mitigation</vt:lpstr>
      <vt:lpstr>Data driven and automated – Care data</vt:lpstr>
      <vt:lpstr>PowerPoint Presentation</vt:lpstr>
      <vt:lpstr>Data driven and automated – AC&amp;S needs</vt:lpstr>
      <vt:lpstr>Data driven and automated – vulnerability and risk factors</vt:lpstr>
      <vt:lpstr>Scheme Care Monitoring Framework</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IDSS 2025: Attendant Care and Support: Insights on sustainability from LSA and NIISQ</dc:title>
  <dc:creator>Kylie Smith, Claire White and Genevieve Lee</dc:creator>
  <cp:lastModifiedBy>Claire White</cp:lastModifiedBy>
  <cp:revision>50</cp:revision>
  <cp:lastPrinted>2025-11-14T05:08:39Z</cp:lastPrinted>
  <dcterms:created xsi:type="dcterms:W3CDTF">2023-05-24T00:01:03Z</dcterms:created>
  <dcterms:modified xsi:type="dcterms:W3CDTF">2025-11-14T05:11:12Z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MSIP_Label_5b083577-197b-450c-831d-654cf3f56dc2_Enabled">
    <vt:lpwstr>true</vt:lpwstr>
  </property>
  <property fmtid="{D5CDD505-2E9C-101B-9397-08002B2CF9AE}" pid="5" name="MSIP_Label_5b083577-197b-450c-831d-654cf3f56dc2_SetDate">
    <vt:lpwstr>2025-10-27T04:43:19Z</vt:lpwstr>
  </property>
  <property fmtid="{D5CDD505-2E9C-101B-9397-08002B2CF9AE}" pid="6" name="MSIP_Label_5b083577-197b-450c-831d-654cf3f56dc2_Method">
    <vt:lpwstr>Standard</vt:lpwstr>
  </property>
  <property fmtid="{D5CDD505-2E9C-101B-9397-08002B2CF9AE}" pid="7" name="MSIP_Label_5b083577-197b-450c-831d-654cf3f56dc2_Name">
    <vt:lpwstr>OFFICIAL</vt:lpwstr>
  </property>
  <property fmtid="{D5CDD505-2E9C-101B-9397-08002B2CF9AE}" pid="8" name="MSIP_Label_5b083577-197b-450c-831d-654cf3f56dc2_SiteId">
    <vt:lpwstr>823bfb03-da26-4cbf-a7d6-f02dbfdf182e</vt:lpwstr>
  </property>
  <property fmtid="{D5CDD505-2E9C-101B-9397-08002B2CF9AE}" pid="9" name="MSIP_Label_5b083577-197b-450c-831d-654cf3f56dc2_ActionId">
    <vt:lpwstr>f90ad390-3af4-4ea1-a38c-38a78f6ab783</vt:lpwstr>
  </property>
  <property fmtid="{D5CDD505-2E9C-101B-9397-08002B2CF9AE}" pid="10" name="MSIP_Label_5b083577-197b-450c-831d-654cf3f56dc2_ContentBits">
    <vt:lpwstr>0</vt:lpwstr>
  </property>
  <property fmtid="{D5CDD505-2E9C-101B-9397-08002B2CF9AE}" pid="11" name="MSIP_Label_5b083577-197b-450c-831d-654cf3f56dc2_Tag">
    <vt:lpwstr>10, 3, 0, 1</vt:lpwstr>
  </property>
  <property fmtid="{D5CDD505-2E9C-101B-9397-08002B2CF9AE}" pid="12" name="Document_x0020_Type">
    <vt:lpwstr/>
  </property>
  <property fmtid="{D5CDD505-2E9C-101B-9397-08002B2CF9AE}" pid="13" name="lcf76f155ced4ddcb4097134ff3c332f">
    <vt:lpwstr/>
  </property>
  <property fmtid="{D5CDD505-2E9C-101B-9397-08002B2CF9AE}" pid="14" name="Document Type">
    <vt:lpwstr/>
  </property>
  <property fmtid="{D5CDD505-2E9C-101B-9397-08002B2CF9AE}" pid="15" name="ClassificationContentMarkingHeaderLocations">
    <vt:lpwstr>Office Theme:8</vt:lpwstr>
  </property>
  <property fmtid="{D5CDD505-2E9C-101B-9397-08002B2CF9AE}" pid="16" name="ClassificationContentMarkingHeaderText">
    <vt:lpwstr>OFFICIAL</vt:lpwstr>
  </property>
  <property fmtid="{D5CDD505-2E9C-101B-9397-08002B2CF9AE}" pid="17" name="_dlc_DocIdItemGuid">
    <vt:lpwstr>e10afb8b-6104-4038-a947-f1c24e637748</vt:lpwstr>
  </property>
  <property fmtid="{D5CDD505-2E9C-101B-9397-08002B2CF9AE}" pid="18" name="Prototype_Education_Programs">
    <vt:lpwstr/>
  </property>
  <property fmtid="{D5CDD505-2E9C-101B-9397-08002B2CF9AE}" pid="19" name="Prototype_CPD_Activity_Format">
    <vt:lpwstr>33;#Presentation Slides|d40094d7-41bb-4670-ae67-14554674b2a3</vt:lpwstr>
  </property>
  <property fmtid="{D5CDD505-2E9C-101B-9397-08002B2CF9AE}" pid="20" name="Prototype_Practice_Area">
    <vt:lpwstr/>
  </property>
  <property fmtid="{D5CDD505-2E9C-101B-9397-08002B2CF9AE}" pid="21" name="Prototype_Content_Types">
    <vt:lpwstr>29;#Presentation slides|82514a72-d478-4557-818e-561b0f30fbaf</vt:lpwstr>
  </property>
  <property fmtid="{D5CDD505-2E9C-101B-9397-08002B2CF9AE}" pid="22" name="Prototype_Tags">
    <vt:lpwstr>40;#Past Event|81820cd3-45f0-44e5-97c3-ef5505ffe26e;#158;#Injury and Disability Schemes Seminar|ab110189-a7f0-4e28-a459-50d83a5b53b2</vt:lpwstr>
  </property>
  <property fmtid="{D5CDD505-2E9C-101B-9397-08002B2CF9AE}" pid="23" name="Prototype_Event_Types">
    <vt:lpwstr>38;#Major Events|741f9fd0-c1f0-4e98-ad79-70afc16eedf5</vt:lpwstr>
  </property>
</Properties>
</file>