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75" r:id="rId5"/>
    <p:sldId id="258" r:id="rId6"/>
    <p:sldId id="259" r:id="rId7"/>
    <p:sldId id="288" r:id="rId8"/>
    <p:sldId id="296" r:id="rId9"/>
    <p:sldId id="284" r:id="rId10"/>
    <p:sldId id="286" r:id="rId11"/>
    <p:sldId id="264" r:id="rId12"/>
    <p:sldId id="278" r:id="rId13"/>
    <p:sldId id="297" r:id="rId14"/>
    <p:sldId id="287" r:id="rId15"/>
    <p:sldId id="298" r:id="rId16"/>
    <p:sldId id="291" r:id="rId17"/>
    <p:sldId id="295" r:id="rId18"/>
    <p:sldId id="299" r:id="rId19"/>
    <p:sldId id="294" r:id="rId20"/>
    <p:sldId id="277" r:id="rId21"/>
    <p:sldId id="282" r:id="rId22"/>
    <p:sldId id="292" r:id="rId23"/>
    <p:sldId id="280" r:id="rId24"/>
    <p:sldId id="293" r:id="rId25"/>
    <p:sldId id="281" r:id="rId26"/>
    <p:sldId id="300" r:id="rId27"/>
    <p:sldId id="290" r:id="rId28"/>
    <p:sldId id="283" r:id="rId29"/>
    <p:sldId id="27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1" autoAdjust="0"/>
    <p:restoredTop sz="89052" autoAdjust="0"/>
  </p:normalViewPr>
  <p:slideViewPr>
    <p:cSldViewPr snapToGrid="0">
      <p:cViewPr varScale="1">
        <p:scale>
          <a:sx n="85" d="100"/>
          <a:sy n="85" d="100"/>
        </p:scale>
        <p:origin x="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openxmlformats.org/officeDocument/2006/relationships/customXml" Target="../customXml/item5.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[Book1]Sheet1!$C$5</c:f>
              <c:strCache>
                <c:ptCount val="1"/>
                <c:pt idx="0">
                  <c:v>test actual</c:v>
                </c:pt>
              </c:strCache>
            </c:strRef>
          </c:tx>
          <c:spPr>
            <a:ln w="28575" cap="rnd">
              <a:solidFill>
                <a:schemeClr val="accent1"/>
              </a:solidFill>
              <a:round/>
            </a:ln>
            <a:effectLst/>
          </c:spPr>
          <c:marker>
            <c:symbol val="none"/>
          </c:marker>
          <c:cat>
            <c:strRef>
              <c:f>[Book1]Sheet1!$D$4:$E$4</c:f>
              <c:strCache>
                <c:ptCount val="2"/>
                <c:pt idx="0">
                  <c:v>pre</c:v>
                </c:pt>
                <c:pt idx="1">
                  <c:v>post</c:v>
                </c:pt>
              </c:strCache>
            </c:strRef>
          </c:cat>
          <c:val>
            <c:numRef>
              <c:f>[Book1]Sheet1!$D$5:$E$5</c:f>
              <c:numCache>
                <c:formatCode>General</c:formatCode>
                <c:ptCount val="2"/>
                <c:pt idx="0">
                  <c:v>3</c:v>
                </c:pt>
                <c:pt idx="1">
                  <c:v>6</c:v>
                </c:pt>
              </c:numCache>
            </c:numRef>
          </c:val>
          <c:smooth val="0"/>
          <c:extLst>
            <c:ext xmlns:c16="http://schemas.microsoft.com/office/drawing/2014/chart" uri="{C3380CC4-5D6E-409C-BE32-E72D297353CC}">
              <c16:uniqueId val="{00000000-E3CA-4E22-98A5-60243F428B3C}"/>
            </c:ext>
          </c:extLst>
        </c:ser>
        <c:ser>
          <c:idx val="1"/>
          <c:order val="1"/>
          <c:tx>
            <c:strRef>
              <c:f>[Book1]Sheet1!$C$6</c:f>
              <c:strCache>
                <c:ptCount val="1"/>
                <c:pt idx="0">
                  <c:v>test expected</c:v>
                </c:pt>
              </c:strCache>
            </c:strRef>
          </c:tx>
          <c:spPr>
            <a:ln w="28575" cap="rnd">
              <a:solidFill>
                <a:schemeClr val="accent1"/>
              </a:solidFill>
              <a:prstDash val="dash"/>
              <a:round/>
            </a:ln>
            <a:effectLst/>
          </c:spPr>
          <c:marker>
            <c:symbol val="none"/>
          </c:marker>
          <c:cat>
            <c:strRef>
              <c:f>[Book1]Sheet1!$D$4:$E$4</c:f>
              <c:strCache>
                <c:ptCount val="2"/>
                <c:pt idx="0">
                  <c:v>pre</c:v>
                </c:pt>
                <c:pt idx="1">
                  <c:v>post</c:v>
                </c:pt>
              </c:strCache>
            </c:strRef>
          </c:cat>
          <c:val>
            <c:numRef>
              <c:f>[Book1]Sheet1!$D$6:$E$6</c:f>
              <c:numCache>
                <c:formatCode>General</c:formatCode>
                <c:ptCount val="2"/>
                <c:pt idx="0">
                  <c:v>3</c:v>
                </c:pt>
                <c:pt idx="1">
                  <c:v>4.5</c:v>
                </c:pt>
              </c:numCache>
            </c:numRef>
          </c:val>
          <c:smooth val="0"/>
          <c:extLst>
            <c:ext xmlns:c16="http://schemas.microsoft.com/office/drawing/2014/chart" uri="{C3380CC4-5D6E-409C-BE32-E72D297353CC}">
              <c16:uniqueId val="{00000001-E3CA-4E22-98A5-60243F428B3C}"/>
            </c:ext>
          </c:extLst>
        </c:ser>
        <c:ser>
          <c:idx val="2"/>
          <c:order val="2"/>
          <c:tx>
            <c:strRef>
              <c:f>[Book1]Sheet1!$C$7</c:f>
              <c:strCache>
                <c:ptCount val="1"/>
                <c:pt idx="0">
                  <c:v>control</c:v>
                </c:pt>
              </c:strCache>
            </c:strRef>
          </c:tx>
          <c:spPr>
            <a:ln w="28575" cap="rnd">
              <a:solidFill>
                <a:schemeClr val="accent3"/>
              </a:solidFill>
              <a:round/>
            </a:ln>
            <a:effectLst/>
          </c:spPr>
          <c:marker>
            <c:symbol val="none"/>
          </c:marker>
          <c:cat>
            <c:strRef>
              <c:f>[Book1]Sheet1!$D$4:$E$4</c:f>
              <c:strCache>
                <c:ptCount val="2"/>
                <c:pt idx="0">
                  <c:v>pre</c:v>
                </c:pt>
                <c:pt idx="1">
                  <c:v>post</c:v>
                </c:pt>
              </c:strCache>
            </c:strRef>
          </c:cat>
          <c:val>
            <c:numRef>
              <c:f>[Book1]Sheet1!$D$7:$E$7</c:f>
              <c:numCache>
                <c:formatCode>General</c:formatCode>
                <c:ptCount val="2"/>
                <c:pt idx="0">
                  <c:v>2</c:v>
                </c:pt>
                <c:pt idx="1">
                  <c:v>3.5</c:v>
                </c:pt>
              </c:numCache>
            </c:numRef>
          </c:val>
          <c:smooth val="0"/>
          <c:extLst>
            <c:ext xmlns:c16="http://schemas.microsoft.com/office/drawing/2014/chart" uri="{C3380CC4-5D6E-409C-BE32-E72D297353CC}">
              <c16:uniqueId val="{00000002-E3CA-4E22-98A5-60243F428B3C}"/>
            </c:ext>
          </c:extLst>
        </c:ser>
        <c:dLbls>
          <c:showLegendKey val="0"/>
          <c:showVal val="0"/>
          <c:showCatName val="0"/>
          <c:showSerName val="0"/>
          <c:showPercent val="0"/>
          <c:showBubbleSize val="0"/>
        </c:dLbls>
        <c:smooth val="0"/>
        <c:axId val="893944352"/>
        <c:axId val="893938112"/>
      </c:lineChart>
      <c:catAx>
        <c:axId val="89394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93938112"/>
        <c:crosses val="autoZero"/>
        <c:auto val="1"/>
        <c:lblAlgn val="ctr"/>
        <c:lblOffset val="100"/>
        <c:noMultiLvlLbl val="0"/>
      </c:catAx>
      <c:valAx>
        <c:axId val="893938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93944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A4CF7-9883-7542-8774-50E62ADBD844}" type="datetimeFigureOut">
              <a:rPr lang="en-US" smtClean="0"/>
              <a:t>11/16/2025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A80CD-AE39-0C4B-A880-515F813E088A}" type="slidenum">
              <a:rPr lang="en-US" smtClean="0"/>
              <a:t>‹#›</a:t>
            </a:fld>
            <a:endParaRPr lang="en-US"/>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E2A9B-F3CD-682A-47CF-812C33393A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4E52B5-E1D8-05EF-49DE-CC7BE30799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7EA68D-5EB4-839A-4882-C48CAE008E6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7F80439-1050-A380-9D57-7348782CEF2D}"/>
              </a:ext>
            </a:extLst>
          </p:cNvPr>
          <p:cNvSpPr>
            <a:spLocks noGrp="1"/>
          </p:cNvSpPr>
          <p:nvPr>
            <p:ph type="sldNum" sz="quarter" idx="5"/>
          </p:nvPr>
        </p:nvSpPr>
        <p:spPr/>
        <p:txBody>
          <a:bodyPr/>
          <a:lstStyle/>
          <a:p>
            <a:fld id="{1BEA80CD-AE39-0C4B-A880-515F813E088A}" type="slidenum">
              <a:rPr lang="en-US" smtClean="0"/>
              <a:t>4</a:t>
            </a:fld>
            <a:endParaRPr lang="en-US"/>
          </a:p>
        </p:txBody>
      </p:sp>
    </p:spTree>
    <p:extLst>
      <p:ext uri="{BB962C8B-B14F-4D97-AF65-F5344CB8AC3E}">
        <p14:creationId xmlns:p14="http://schemas.microsoft.com/office/powerpoint/2010/main" val="222565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8</a:t>
            </a:fld>
            <a:endParaRPr lang="en-US"/>
          </a:p>
        </p:txBody>
      </p:sp>
    </p:spTree>
    <p:extLst>
      <p:ext uri="{BB962C8B-B14F-4D97-AF65-F5344CB8AC3E}">
        <p14:creationId xmlns:p14="http://schemas.microsoft.com/office/powerpoint/2010/main" val="845003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16</a:t>
            </a:fld>
            <a:endParaRPr lang="en-US"/>
          </a:p>
        </p:txBody>
      </p:sp>
    </p:spTree>
    <p:extLst>
      <p:ext uri="{BB962C8B-B14F-4D97-AF65-F5344CB8AC3E}">
        <p14:creationId xmlns:p14="http://schemas.microsoft.com/office/powerpoint/2010/main" val="2391132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524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6030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0284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4739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48809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71354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68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559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79387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8073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1529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3345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6249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129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5835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dirty="0"/>
              <a:t>#</a:t>
            </a:r>
            <a:endParaRPr lang="en-US" dirty="0"/>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640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4167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1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dirty="0"/>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dirty="0"/>
              <a:t>Presented at the 2025 All Actuaries Summit</a:t>
            </a:r>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4" r:id="rId4"/>
    <p:sldLayoutId id="2147483665" r:id="rId5"/>
    <p:sldLayoutId id="2147483650" r:id="rId6"/>
    <p:sldLayoutId id="2147483654" r:id="rId7"/>
    <p:sldLayoutId id="2147483666" r:id="rId8"/>
    <p:sldLayoutId id="2147483653" r:id="rId9"/>
    <p:sldLayoutId id="2147483655" r:id="rId10"/>
    <p:sldLayoutId id="2147483652" r:id="rId11"/>
    <p:sldLayoutId id="2147483656" r:id="rId12"/>
    <p:sldLayoutId id="2147483657" r:id="rId13"/>
    <p:sldLayoutId id="2147483658" r:id="rId14"/>
    <p:sldLayoutId id="2147483659" r:id="rId15"/>
    <p:sldLayoutId id="2147483660" r:id="rId16"/>
    <p:sldLayoutId id="2147483661" r:id="rId17"/>
    <p:sldLayoutId id="2147483662" r:id="rId18"/>
    <p:sldLayoutId id="2147483667" r:id="rId19"/>
    <p:sldLayoutId id="2147483663" r:id="rId20"/>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222" userDrawn="1">
          <p15:clr>
            <a:srgbClr val="F26B43"/>
          </p15:clr>
        </p15:guide>
        <p15:guide id="5" orient="horz" pos="4125" userDrawn="1">
          <p15:clr>
            <a:srgbClr val="F26B43"/>
          </p15:clr>
        </p15:guide>
        <p15:guide id="6" pos="7484" userDrawn="1">
          <p15:clr>
            <a:srgbClr val="F26B43"/>
          </p15:clr>
        </p15:guide>
        <p15:guide id="7" orient="horz" pos="958" userDrawn="1">
          <p15:clr>
            <a:srgbClr val="F26B43"/>
          </p15:clr>
        </p15:guide>
        <p15:guide id="8" pos="1269" userDrawn="1">
          <p15:clr>
            <a:srgbClr val="F26B43"/>
          </p15:clr>
        </p15:guide>
        <p15:guide id="9" pos="3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a:xfrm>
            <a:off x="1722993" y="1964543"/>
            <a:ext cx="7923054" cy="1171849"/>
          </a:xfrm>
        </p:spPr>
        <p:txBody>
          <a:bodyPr/>
          <a:lstStyle/>
          <a:p>
            <a:r>
              <a:rPr lang="en-US" sz="4000" dirty="0"/>
              <a:t>Long term social and economic consequences of workplace injury:</a:t>
            </a:r>
            <a:br>
              <a:rPr lang="en-US" sz="4000" dirty="0"/>
            </a:br>
            <a:r>
              <a:rPr lang="en-US" sz="3600" dirty="0"/>
              <a:t>Insights from HILDA data</a:t>
            </a:r>
            <a:endParaRPr lang="en-US" sz="4000" dirty="0"/>
          </a:p>
        </p:txBody>
      </p:sp>
      <p:sp>
        <p:nvSpPr>
          <p:cNvPr id="3" name="Subtitle 2">
            <a:extLst>
              <a:ext uri="{FF2B5EF4-FFF2-40B4-BE49-F238E27FC236}">
                <a16:creationId xmlns:a16="http://schemas.microsoft.com/office/drawing/2014/main" id="{26C366F4-7949-6A5E-2C2B-244724097677}"/>
              </a:ext>
            </a:extLst>
          </p:cNvPr>
          <p:cNvSpPr>
            <a:spLocks noGrp="1"/>
          </p:cNvSpPr>
          <p:nvPr>
            <p:ph type="subTitle" idx="1"/>
          </p:nvPr>
        </p:nvSpPr>
        <p:spPr>
          <a:xfrm>
            <a:off x="1742154" y="3945689"/>
            <a:ext cx="5802764" cy="1598604"/>
          </a:xfrm>
        </p:spPr>
        <p:txBody>
          <a:bodyPr/>
          <a:lstStyle/>
          <a:p>
            <a:r>
              <a:rPr lang="en-US" dirty="0"/>
              <a:t>Michael McLean</a:t>
            </a:r>
          </a:p>
          <a:p>
            <a:r>
              <a:rPr lang="en-US" dirty="0"/>
              <a:t>November 2025</a:t>
            </a:r>
          </a:p>
        </p:txBody>
      </p:sp>
      <p:sp>
        <p:nvSpPr>
          <p:cNvPr id="4" name="Footer Placeholder 4">
            <a:extLst>
              <a:ext uri="{FF2B5EF4-FFF2-40B4-BE49-F238E27FC236}">
                <a16:creationId xmlns:a16="http://schemas.microsoft.com/office/drawing/2014/main" id="{287D73BF-4D38-017E-B51B-023917F25E8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IDSS</a:t>
            </a:r>
          </a:p>
        </p:txBody>
      </p:sp>
      <p:sp>
        <p:nvSpPr>
          <p:cNvPr id="6" name="TextBox 5">
            <a:extLst>
              <a:ext uri="{FF2B5EF4-FFF2-40B4-BE49-F238E27FC236}">
                <a16:creationId xmlns:a16="http://schemas.microsoft.com/office/drawing/2014/main" id="{53AC93B0-F06D-1625-6759-3B2071CEC4CF}"/>
              </a:ext>
            </a:extLst>
          </p:cNvPr>
          <p:cNvSpPr txBox="1"/>
          <p:nvPr/>
        </p:nvSpPr>
        <p:spPr>
          <a:xfrm>
            <a:off x="0" y="5919281"/>
            <a:ext cx="5171090" cy="938719"/>
          </a:xfrm>
          <a:prstGeom prst="rect">
            <a:avLst/>
          </a:prstGeom>
          <a:noFill/>
        </p:spPr>
        <p:txBody>
          <a:bodyPr wrap="square">
            <a:spAutoFit/>
          </a:bodyPr>
          <a:lstStyle/>
          <a:p>
            <a:r>
              <a:rPr lang="en-US" sz="1100" i="1" dirty="0">
                <a:solidFill>
                  <a:schemeClr val="tx1">
                    <a:lumMod val="50000"/>
                    <a:lumOff val="50000"/>
                  </a:schemeClr>
                </a:solidFill>
              </a:rPr>
              <a:t>This presentation uses unit record data from Household, Income and </a:t>
            </a:r>
            <a:r>
              <a:rPr lang="en-US" sz="1100" i="1" dirty="0" err="1">
                <a:solidFill>
                  <a:schemeClr val="tx1">
                    <a:lumMod val="50000"/>
                    <a:lumOff val="50000"/>
                  </a:schemeClr>
                </a:solidFill>
              </a:rPr>
              <a:t>Labour</a:t>
            </a:r>
            <a:r>
              <a:rPr lang="en-US" sz="1100" i="1" dirty="0">
                <a:solidFill>
                  <a:schemeClr val="tx1">
                    <a:lumMod val="50000"/>
                    <a:lumOff val="50000"/>
                  </a:schemeClr>
                </a:solidFill>
              </a:rPr>
              <a:t> Dynamics in Australia Survey [HILDA] conducted by the Australian Government Department of Social Services (DSS). The findings and views reported in this presentation, however, are those of the author[s] and should not be attributed to the Australian Government, DSS, or any of DSS’ contractors or partners. DOI: 10.26193/NBTNMV</a:t>
            </a:r>
            <a:endParaRPr lang="en-AU" sz="1100" i="1" dirty="0">
              <a:solidFill>
                <a:schemeClr val="tx1">
                  <a:lumMod val="50000"/>
                  <a:lumOff val="50000"/>
                </a:schemeClr>
              </a:solidFill>
            </a:endParaRPr>
          </a:p>
        </p:txBody>
      </p:sp>
    </p:spTree>
    <p:extLst>
      <p:ext uri="{BB962C8B-B14F-4D97-AF65-F5344CB8AC3E}">
        <p14:creationId xmlns:p14="http://schemas.microsoft.com/office/powerpoint/2010/main" val="101252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C2B9A-0933-224F-49BB-9807D1742B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9D3D63-F4C2-E809-5231-59B73F1BFF39}"/>
              </a:ext>
            </a:extLst>
          </p:cNvPr>
          <p:cNvSpPr>
            <a:spLocks noGrp="1"/>
          </p:cNvSpPr>
          <p:nvPr>
            <p:ph type="title"/>
          </p:nvPr>
        </p:nvSpPr>
        <p:spPr/>
        <p:txBody>
          <a:bodyPr/>
          <a:lstStyle/>
          <a:p>
            <a:r>
              <a:rPr lang="en-US" dirty="0"/>
              <a:t>HILDA data</a:t>
            </a:r>
          </a:p>
        </p:txBody>
      </p:sp>
      <p:sp>
        <p:nvSpPr>
          <p:cNvPr id="3" name="Text Placeholder 2">
            <a:extLst>
              <a:ext uri="{FF2B5EF4-FFF2-40B4-BE49-F238E27FC236}">
                <a16:creationId xmlns:a16="http://schemas.microsoft.com/office/drawing/2014/main" id="{29978E85-E30E-0857-5461-43E765C029AA}"/>
              </a:ext>
            </a:extLst>
          </p:cNvPr>
          <p:cNvSpPr>
            <a:spLocks noGrp="1"/>
          </p:cNvSpPr>
          <p:nvPr>
            <p:ph type="body" sz="quarter" idx="10"/>
          </p:nvPr>
        </p:nvSpPr>
        <p:spPr/>
        <p:txBody>
          <a:bodyPr/>
          <a:lstStyle/>
          <a:p>
            <a:r>
              <a:rPr lang="en-US" dirty="0"/>
              <a:t>03</a:t>
            </a:r>
          </a:p>
        </p:txBody>
      </p:sp>
      <p:sp>
        <p:nvSpPr>
          <p:cNvPr id="4" name="Footer Placeholder 4">
            <a:extLst>
              <a:ext uri="{FF2B5EF4-FFF2-40B4-BE49-F238E27FC236}">
                <a16:creationId xmlns:a16="http://schemas.microsoft.com/office/drawing/2014/main" id="{6E047BAE-563A-8B86-193C-BABC5A13A73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IDSS</a:t>
            </a:r>
          </a:p>
        </p:txBody>
      </p:sp>
    </p:spTree>
    <p:extLst>
      <p:ext uri="{BB962C8B-B14F-4D97-AF65-F5344CB8AC3E}">
        <p14:creationId xmlns:p14="http://schemas.microsoft.com/office/powerpoint/2010/main" val="3190377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CCB2C-60D3-149A-F5F3-1D85036E0221}"/>
              </a:ext>
            </a:extLst>
          </p:cNvPr>
          <p:cNvSpPr>
            <a:spLocks noGrp="1"/>
          </p:cNvSpPr>
          <p:nvPr>
            <p:ph type="title"/>
          </p:nvPr>
        </p:nvSpPr>
        <p:spPr/>
        <p:txBody>
          <a:bodyPr/>
          <a:lstStyle/>
          <a:p>
            <a:r>
              <a:rPr lang="en-US" sz="3200" dirty="0"/>
              <a:t>Household, Income and </a:t>
            </a:r>
            <a:r>
              <a:rPr lang="en-US" sz="3200" dirty="0" err="1"/>
              <a:t>Labour</a:t>
            </a:r>
            <a:r>
              <a:rPr lang="en-US" sz="3200" dirty="0"/>
              <a:t> Dynamics in Australia Survey (HILDA)</a:t>
            </a:r>
            <a:endParaRPr lang="en-AU" dirty="0"/>
          </a:p>
        </p:txBody>
      </p:sp>
      <p:sp>
        <p:nvSpPr>
          <p:cNvPr id="4" name="Slide Number Placeholder 3">
            <a:extLst>
              <a:ext uri="{FF2B5EF4-FFF2-40B4-BE49-F238E27FC236}">
                <a16:creationId xmlns:a16="http://schemas.microsoft.com/office/drawing/2014/main" id="{BDE7DA94-7668-B218-62EE-822062C2014F}"/>
              </a:ext>
            </a:extLst>
          </p:cNvPr>
          <p:cNvSpPr>
            <a:spLocks noGrp="1"/>
          </p:cNvSpPr>
          <p:nvPr>
            <p:ph type="sldNum" sz="quarter" idx="12"/>
          </p:nvPr>
        </p:nvSpPr>
        <p:spPr/>
        <p:txBody>
          <a:bodyPr/>
          <a:lstStyle/>
          <a:p>
            <a:fld id="{741AFF56-1126-4107-9C02-BC0EFBF16431}" type="slidenum">
              <a:rPr lang="en-GB" smtClean="0"/>
              <a:t>11</a:t>
            </a:fld>
            <a:endParaRPr lang="en-GB"/>
          </a:p>
        </p:txBody>
      </p:sp>
      <p:sp>
        <p:nvSpPr>
          <p:cNvPr id="5" name="Content Placeholder 9">
            <a:extLst>
              <a:ext uri="{FF2B5EF4-FFF2-40B4-BE49-F238E27FC236}">
                <a16:creationId xmlns:a16="http://schemas.microsoft.com/office/drawing/2014/main" id="{207F812E-5074-059B-FFF5-E8C1E84A2887}"/>
              </a:ext>
            </a:extLst>
          </p:cNvPr>
          <p:cNvSpPr txBox="1">
            <a:spLocks/>
          </p:cNvSpPr>
          <p:nvPr/>
        </p:nvSpPr>
        <p:spPr>
          <a:xfrm>
            <a:off x="352426" y="1520824"/>
            <a:ext cx="5648982" cy="5027613"/>
          </a:xfrm>
          <a:prstGeom prst="rect">
            <a:avLst/>
          </a:prstGeom>
        </p:spPr>
        <p:txBody>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solidFill>
                  <a:schemeClr val="tx1"/>
                </a:solidFill>
              </a:rPr>
              <a:t>Annual survey of Australian Households from 2001.  Latest release 2023</a:t>
            </a:r>
          </a:p>
        </p:txBody>
      </p:sp>
      <p:pic>
        <p:nvPicPr>
          <p:cNvPr id="8" name="Picture 7">
            <a:extLst>
              <a:ext uri="{FF2B5EF4-FFF2-40B4-BE49-F238E27FC236}">
                <a16:creationId xmlns:a16="http://schemas.microsoft.com/office/drawing/2014/main" id="{582CDF2E-0853-0612-6A71-CF71CA0C9158}"/>
              </a:ext>
            </a:extLst>
          </p:cNvPr>
          <p:cNvPicPr>
            <a:picLocks noChangeAspect="1"/>
          </p:cNvPicPr>
          <p:nvPr/>
        </p:nvPicPr>
        <p:blipFill>
          <a:blip r:embed="rId2"/>
          <a:stretch>
            <a:fillRect/>
          </a:stretch>
        </p:blipFill>
        <p:spPr>
          <a:xfrm>
            <a:off x="7151154" y="1304460"/>
            <a:ext cx="4802837" cy="3475311"/>
          </a:xfrm>
          <a:prstGeom prst="rect">
            <a:avLst/>
          </a:prstGeom>
        </p:spPr>
      </p:pic>
      <p:pic>
        <p:nvPicPr>
          <p:cNvPr id="12" name="Picture 11">
            <a:extLst>
              <a:ext uri="{FF2B5EF4-FFF2-40B4-BE49-F238E27FC236}">
                <a16:creationId xmlns:a16="http://schemas.microsoft.com/office/drawing/2014/main" id="{7F0EC730-963A-1056-B6C2-03C22F96FD18}"/>
              </a:ext>
            </a:extLst>
          </p:cNvPr>
          <p:cNvPicPr>
            <a:picLocks noChangeAspect="1"/>
          </p:cNvPicPr>
          <p:nvPr/>
        </p:nvPicPr>
        <p:blipFill>
          <a:blip r:embed="rId3"/>
          <a:stretch>
            <a:fillRect/>
          </a:stretch>
        </p:blipFill>
        <p:spPr>
          <a:xfrm>
            <a:off x="0" y="2391280"/>
            <a:ext cx="6992471" cy="4292094"/>
          </a:xfrm>
          <a:prstGeom prst="rect">
            <a:avLst/>
          </a:prstGeom>
        </p:spPr>
      </p:pic>
    </p:spTree>
    <p:extLst>
      <p:ext uri="{BB962C8B-B14F-4D97-AF65-F5344CB8AC3E}">
        <p14:creationId xmlns:p14="http://schemas.microsoft.com/office/powerpoint/2010/main" val="1129936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6793C-6CED-816A-8703-588382075F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A7C61C-8DEC-F12A-A38F-F410E9F6536E}"/>
              </a:ext>
            </a:extLst>
          </p:cNvPr>
          <p:cNvSpPr>
            <a:spLocks noGrp="1"/>
          </p:cNvSpPr>
          <p:nvPr>
            <p:ph type="title"/>
          </p:nvPr>
        </p:nvSpPr>
        <p:spPr/>
        <p:txBody>
          <a:bodyPr/>
          <a:lstStyle/>
          <a:p>
            <a:r>
              <a:rPr lang="en-US" dirty="0"/>
              <a:t>Predictors of workplace injury</a:t>
            </a:r>
          </a:p>
        </p:txBody>
      </p:sp>
      <p:sp>
        <p:nvSpPr>
          <p:cNvPr id="3" name="Text Placeholder 2">
            <a:extLst>
              <a:ext uri="{FF2B5EF4-FFF2-40B4-BE49-F238E27FC236}">
                <a16:creationId xmlns:a16="http://schemas.microsoft.com/office/drawing/2014/main" id="{74F262F1-A3E2-A66E-4004-1E24B4F5F8C2}"/>
              </a:ext>
            </a:extLst>
          </p:cNvPr>
          <p:cNvSpPr>
            <a:spLocks noGrp="1"/>
          </p:cNvSpPr>
          <p:nvPr>
            <p:ph type="body" sz="quarter" idx="10"/>
          </p:nvPr>
        </p:nvSpPr>
        <p:spPr/>
        <p:txBody>
          <a:bodyPr/>
          <a:lstStyle/>
          <a:p>
            <a:r>
              <a:rPr lang="en-US" dirty="0"/>
              <a:t>04</a:t>
            </a:r>
          </a:p>
        </p:txBody>
      </p:sp>
      <p:sp>
        <p:nvSpPr>
          <p:cNvPr id="4" name="Footer Placeholder 4">
            <a:extLst>
              <a:ext uri="{FF2B5EF4-FFF2-40B4-BE49-F238E27FC236}">
                <a16:creationId xmlns:a16="http://schemas.microsoft.com/office/drawing/2014/main" id="{F0A18C74-A0E2-71D8-6D6E-4544497F3A76}"/>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IDSS</a:t>
            </a:r>
          </a:p>
        </p:txBody>
      </p:sp>
    </p:spTree>
    <p:extLst>
      <p:ext uri="{BB962C8B-B14F-4D97-AF65-F5344CB8AC3E}">
        <p14:creationId xmlns:p14="http://schemas.microsoft.com/office/powerpoint/2010/main" val="1735298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F0A5D-D377-46AD-07D4-B880B1926D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1A677A-08B4-7039-B636-EC1AE078D260}"/>
              </a:ext>
            </a:extLst>
          </p:cNvPr>
          <p:cNvSpPr>
            <a:spLocks noGrp="1"/>
          </p:cNvSpPr>
          <p:nvPr>
            <p:ph type="title"/>
          </p:nvPr>
        </p:nvSpPr>
        <p:spPr>
          <a:xfrm>
            <a:off x="326848" y="288389"/>
            <a:ext cx="8642053" cy="1232435"/>
          </a:xfrm>
        </p:spPr>
        <p:txBody>
          <a:bodyPr/>
          <a:lstStyle/>
          <a:p>
            <a:r>
              <a:rPr lang="en-US" dirty="0"/>
              <a:t>Predictors of workplace injury</a:t>
            </a:r>
          </a:p>
        </p:txBody>
      </p:sp>
      <p:sp>
        <p:nvSpPr>
          <p:cNvPr id="4" name="Slide Number Placeholder 3">
            <a:extLst>
              <a:ext uri="{FF2B5EF4-FFF2-40B4-BE49-F238E27FC236}">
                <a16:creationId xmlns:a16="http://schemas.microsoft.com/office/drawing/2014/main" id="{120D39AD-5A67-F951-2ECE-47263C64B3F3}"/>
              </a:ext>
            </a:extLst>
          </p:cNvPr>
          <p:cNvSpPr>
            <a:spLocks noGrp="1"/>
          </p:cNvSpPr>
          <p:nvPr>
            <p:ph type="sldNum" sz="quarter" idx="12"/>
          </p:nvPr>
        </p:nvSpPr>
        <p:spPr/>
        <p:txBody>
          <a:bodyPr/>
          <a:lstStyle/>
          <a:p>
            <a:fld id="{741AFF56-1126-4107-9C02-BC0EFBF16431}" type="slidenum">
              <a:rPr lang="en-GB" smtClean="0"/>
              <a:pPr/>
              <a:t>13</a:t>
            </a:fld>
            <a:endParaRPr lang="en-GB" dirty="0"/>
          </a:p>
        </p:txBody>
      </p:sp>
      <p:sp>
        <p:nvSpPr>
          <p:cNvPr id="5" name="Footer Placeholder 4">
            <a:extLst>
              <a:ext uri="{FF2B5EF4-FFF2-40B4-BE49-F238E27FC236}">
                <a16:creationId xmlns:a16="http://schemas.microsoft.com/office/drawing/2014/main" id="{4A46E59E-F43A-0DC0-57F4-65DBDCA6DE5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accent1"/>
                </a:solidFill>
              </a:rPr>
              <a:t>Presented at the 2025 IDSS</a:t>
            </a:r>
            <a:endParaRPr lang="en-GB" dirty="0">
              <a:solidFill>
                <a:schemeClr val="accent1"/>
              </a:solidFill>
            </a:endParaRPr>
          </a:p>
        </p:txBody>
      </p:sp>
      <p:sp>
        <p:nvSpPr>
          <p:cNvPr id="15" name="Content Placeholder 8">
            <a:extLst>
              <a:ext uri="{FF2B5EF4-FFF2-40B4-BE49-F238E27FC236}">
                <a16:creationId xmlns:a16="http://schemas.microsoft.com/office/drawing/2014/main" id="{27C7FBBB-2B03-8FA3-990C-A80909C2EA14}"/>
              </a:ext>
            </a:extLst>
          </p:cNvPr>
          <p:cNvSpPr txBox="1">
            <a:spLocks/>
          </p:cNvSpPr>
          <p:nvPr/>
        </p:nvSpPr>
        <p:spPr>
          <a:xfrm>
            <a:off x="352424" y="1493113"/>
            <a:ext cx="4114801" cy="425633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1809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355600" indent="-17462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5365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latin typeface="+mj-lt"/>
              </a:rPr>
              <a:t>Sub-heading here</a:t>
            </a:r>
          </a:p>
          <a:p>
            <a:pPr lvl="1"/>
            <a:r>
              <a:rPr lang="en-US" sz="1400" dirty="0"/>
              <a:t>z</a:t>
            </a:r>
          </a:p>
        </p:txBody>
      </p:sp>
      <p:pic>
        <p:nvPicPr>
          <p:cNvPr id="12" name="Picture 11">
            <a:extLst>
              <a:ext uri="{FF2B5EF4-FFF2-40B4-BE49-F238E27FC236}">
                <a16:creationId xmlns:a16="http://schemas.microsoft.com/office/drawing/2014/main" id="{4B2F9563-2E9A-1B4F-AC1E-DAC506951D4C}"/>
              </a:ext>
            </a:extLst>
          </p:cNvPr>
          <p:cNvPicPr>
            <a:picLocks noChangeAspect="1"/>
          </p:cNvPicPr>
          <p:nvPr/>
        </p:nvPicPr>
        <p:blipFill>
          <a:blip r:embed="rId2"/>
          <a:stretch>
            <a:fillRect/>
          </a:stretch>
        </p:blipFill>
        <p:spPr>
          <a:xfrm>
            <a:off x="5873507" y="1032189"/>
            <a:ext cx="6241940" cy="5825811"/>
          </a:xfrm>
          <a:prstGeom prst="rect">
            <a:avLst/>
          </a:prstGeom>
        </p:spPr>
      </p:pic>
      <p:pic>
        <p:nvPicPr>
          <p:cNvPr id="13" name="Picture 12">
            <a:extLst>
              <a:ext uri="{FF2B5EF4-FFF2-40B4-BE49-F238E27FC236}">
                <a16:creationId xmlns:a16="http://schemas.microsoft.com/office/drawing/2014/main" id="{F7D746AF-F97C-FAAC-4E77-001801B2D4F5}"/>
              </a:ext>
            </a:extLst>
          </p:cNvPr>
          <p:cNvPicPr>
            <a:picLocks noChangeAspect="1"/>
          </p:cNvPicPr>
          <p:nvPr/>
        </p:nvPicPr>
        <p:blipFill>
          <a:blip r:embed="rId3"/>
          <a:stretch>
            <a:fillRect/>
          </a:stretch>
        </p:blipFill>
        <p:spPr>
          <a:xfrm>
            <a:off x="231262" y="904606"/>
            <a:ext cx="5779769" cy="5510406"/>
          </a:xfrm>
          <a:prstGeom prst="rect">
            <a:avLst/>
          </a:prstGeom>
        </p:spPr>
      </p:pic>
    </p:spTree>
    <p:extLst>
      <p:ext uri="{BB962C8B-B14F-4D97-AF65-F5344CB8AC3E}">
        <p14:creationId xmlns:p14="http://schemas.microsoft.com/office/powerpoint/2010/main" val="2282626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E7B71-C0FF-84F7-80E3-B432181B66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60B138-D282-5C22-F6A6-6A019100C8C5}"/>
              </a:ext>
            </a:extLst>
          </p:cNvPr>
          <p:cNvSpPr>
            <a:spLocks noGrp="1"/>
          </p:cNvSpPr>
          <p:nvPr>
            <p:ph type="title"/>
          </p:nvPr>
        </p:nvSpPr>
        <p:spPr>
          <a:xfrm>
            <a:off x="326848" y="288389"/>
            <a:ext cx="8642053" cy="1232435"/>
          </a:xfrm>
        </p:spPr>
        <p:txBody>
          <a:bodyPr/>
          <a:lstStyle/>
          <a:p>
            <a:r>
              <a:rPr lang="en-US" dirty="0"/>
              <a:t>Predictors of workplace injury</a:t>
            </a:r>
          </a:p>
        </p:txBody>
      </p:sp>
      <p:sp>
        <p:nvSpPr>
          <p:cNvPr id="4" name="Slide Number Placeholder 3">
            <a:extLst>
              <a:ext uri="{FF2B5EF4-FFF2-40B4-BE49-F238E27FC236}">
                <a16:creationId xmlns:a16="http://schemas.microsoft.com/office/drawing/2014/main" id="{72AF9DAC-B2C4-A5C0-D6E0-016FAB7ECF39}"/>
              </a:ext>
            </a:extLst>
          </p:cNvPr>
          <p:cNvSpPr>
            <a:spLocks noGrp="1"/>
          </p:cNvSpPr>
          <p:nvPr>
            <p:ph type="sldNum" sz="quarter" idx="12"/>
          </p:nvPr>
        </p:nvSpPr>
        <p:spPr/>
        <p:txBody>
          <a:bodyPr/>
          <a:lstStyle/>
          <a:p>
            <a:fld id="{741AFF56-1126-4107-9C02-BC0EFBF16431}" type="slidenum">
              <a:rPr lang="en-GB" smtClean="0"/>
              <a:pPr/>
              <a:t>14</a:t>
            </a:fld>
            <a:endParaRPr lang="en-GB" dirty="0"/>
          </a:p>
        </p:txBody>
      </p:sp>
      <p:sp>
        <p:nvSpPr>
          <p:cNvPr id="5" name="Footer Placeholder 4">
            <a:extLst>
              <a:ext uri="{FF2B5EF4-FFF2-40B4-BE49-F238E27FC236}">
                <a16:creationId xmlns:a16="http://schemas.microsoft.com/office/drawing/2014/main" id="{DA3C4C5C-0CC6-2017-69AA-3D7B62E795F4}"/>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accent1"/>
                </a:solidFill>
              </a:rPr>
              <a:t>Presented at the 2025 IDSS</a:t>
            </a:r>
            <a:endParaRPr lang="en-GB" dirty="0">
              <a:solidFill>
                <a:schemeClr val="accent1"/>
              </a:solidFill>
            </a:endParaRPr>
          </a:p>
        </p:txBody>
      </p:sp>
      <p:sp>
        <p:nvSpPr>
          <p:cNvPr id="15" name="Content Placeholder 8">
            <a:extLst>
              <a:ext uri="{FF2B5EF4-FFF2-40B4-BE49-F238E27FC236}">
                <a16:creationId xmlns:a16="http://schemas.microsoft.com/office/drawing/2014/main" id="{ED19D2AE-D45F-2EB3-990E-34A0C2E1E949}"/>
              </a:ext>
            </a:extLst>
          </p:cNvPr>
          <p:cNvSpPr txBox="1">
            <a:spLocks/>
          </p:cNvSpPr>
          <p:nvPr/>
        </p:nvSpPr>
        <p:spPr>
          <a:xfrm>
            <a:off x="352424" y="1493113"/>
            <a:ext cx="4114801" cy="425633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1809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355600" indent="-17462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5365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latin typeface="+mj-lt"/>
              </a:rPr>
              <a:t>Sub-heading here</a:t>
            </a:r>
          </a:p>
          <a:p>
            <a:pPr lvl="1"/>
            <a:r>
              <a:rPr lang="en-US" sz="1400" dirty="0"/>
              <a:t>z</a:t>
            </a:r>
          </a:p>
        </p:txBody>
      </p:sp>
      <p:pic>
        <p:nvPicPr>
          <p:cNvPr id="10" name="Picture 9">
            <a:extLst>
              <a:ext uri="{FF2B5EF4-FFF2-40B4-BE49-F238E27FC236}">
                <a16:creationId xmlns:a16="http://schemas.microsoft.com/office/drawing/2014/main" id="{F0EF8E39-70ED-30C3-8FB9-FAACEFE56542}"/>
              </a:ext>
            </a:extLst>
          </p:cNvPr>
          <p:cNvPicPr>
            <a:picLocks noChangeAspect="1"/>
          </p:cNvPicPr>
          <p:nvPr/>
        </p:nvPicPr>
        <p:blipFill>
          <a:blip r:embed="rId2"/>
          <a:stretch>
            <a:fillRect/>
          </a:stretch>
        </p:blipFill>
        <p:spPr>
          <a:xfrm>
            <a:off x="326848" y="1092736"/>
            <a:ext cx="4953000" cy="5619750"/>
          </a:xfrm>
          <a:prstGeom prst="rect">
            <a:avLst/>
          </a:prstGeom>
        </p:spPr>
      </p:pic>
      <p:pic>
        <p:nvPicPr>
          <p:cNvPr id="3" name="Picture 2">
            <a:extLst>
              <a:ext uri="{FF2B5EF4-FFF2-40B4-BE49-F238E27FC236}">
                <a16:creationId xmlns:a16="http://schemas.microsoft.com/office/drawing/2014/main" id="{A22B85AB-99D8-A82E-5D52-2587F7F544D9}"/>
              </a:ext>
            </a:extLst>
          </p:cNvPr>
          <p:cNvPicPr>
            <a:picLocks noChangeAspect="1"/>
          </p:cNvPicPr>
          <p:nvPr/>
        </p:nvPicPr>
        <p:blipFill>
          <a:blip r:embed="rId3"/>
          <a:stretch>
            <a:fillRect/>
          </a:stretch>
        </p:blipFill>
        <p:spPr>
          <a:xfrm>
            <a:off x="5579640" y="1276140"/>
            <a:ext cx="6096160" cy="5369345"/>
          </a:xfrm>
          <a:prstGeom prst="rect">
            <a:avLst/>
          </a:prstGeom>
        </p:spPr>
      </p:pic>
    </p:spTree>
    <p:extLst>
      <p:ext uri="{BB962C8B-B14F-4D97-AF65-F5344CB8AC3E}">
        <p14:creationId xmlns:p14="http://schemas.microsoft.com/office/powerpoint/2010/main" val="4108818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25674-D709-02A3-1816-26F952C34E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2791E7-BA1F-320A-B833-F921FF30B6D8}"/>
              </a:ext>
            </a:extLst>
          </p:cNvPr>
          <p:cNvSpPr>
            <a:spLocks noGrp="1"/>
          </p:cNvSpPr>
          <p:nvPr>
            <p:ph type="title"/>
          </p:nvPr>
        </p:nvSpPr>
        <p:spPr/>
        <p:txBody>
          <a:bodyPr/>
          <a:lstStyle/>
          <a:p>
            <a:r>
              <a:rPr lang="en-US" dirty="0"/>
              <a:t>Estimated Causal effects </a:t>
            </a:r>
          </a:p>
        </p:txBody>
      </p:sp>
      <p:sp>
        <p:nvSpPr>
          <p:cNvPr id="3" name="Text Placeholder 2">
            <a:extLst>
              <a:ext uri="{FF2B5EF4-FFF2-40B4-BE49-F238E27FC236}">
                <a16:creationId xmlns:a16="http://schemas.microsoft.com/office/drawing/2014/main" id="{22A52F14-5C2D-964A-34FA-A07FBCB6332D}"/>
              </a:ext>
            </a:extLst>
          </p:cNvPr>
          <p:cNvSpPr>
            <a:spLocks noGrp="1"/>
          </p:cNvSpPr>
          <p:nvPr>
            <p:ph type="body" sz="quarter" idx="10"/>
          </p:nvPr>
        </p:nvSpPr>
        <p:spPr/>
        <p:txBody>
          <a:bodyPr/>
          <a:lstStyle/>
          <a:p>
            <a:r>
              <a:rPr lang="en-US" dirty="0"/>
              <a:t>05</a:t>
            </a:r>
          </a:p>
        </p:txBody>
      </p:sp>
      <p:sp>
        <p:nvSpPr>
          <p:cNvPr id="4" name="Footer Placeholder 4">
            <a:extLst>
              <a:ext uri="{FF2B5EF4-FFF2-40B4-BE49-F238E27FC236}">
                <a16:creationId xmlns:a16="http://schemas.microsoft.com/office/drawing/2014/main" id="{7BC91866-C1C5-4A0F-D899-C7CCE444C9C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IDSS</a:t>
            </a:r>
          </a:p>
        </p:txBody>
      </p:sp>
    </p:spTree>
    <p:extLst>
      <p:ext uri="{BB962C8B-B14F-4D97-AF65-F5344CB8AC3E}">
        <p14:creationId xmlns:p14="http://schemas.microsoft.com/office/powerpoint/2010/main" val="4162613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7B1B9-58D1-1049-843D-F656521CAB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B8C1EA-9344-B5D2-E65C-CD907098DCC8}"/>
              </a:ext>
            </a:extLst>
          </p:cNvPr>
          <p:cNvSpPr>
            <a:spLocks noGrp="1"/>
          </p:cNvSpPr>
          <p:nvPr>
            <p:ph type="title"/>
          </p:nvPr>
        </p:nvSpPr>
        <p:spPr>
          <a:xfrm>
            <a:off x="326848" y="288389"/>
            <a:ext cx="8642053" cy="1232435"/>
          </a:xfrm>
        </p:spPr>
        <p:txBody>
          <a:bodyPr/>
          <a:lstStyle/>
          <a:p>
            <a:r>
              <a:rPr lang="en-US" dirty="0"/>
              <a:t>Unemployment and marginal </a:t>
            </a:r>
            <a:r>
              <a:rPr lang="en-US" dirty="0" err="1"/>
              <a:t>labour</a:t>
            </a:r>
            <a:r>
              <a:rPr lang="en-US" dirty="0"/>
              <a:t> force participation</a:t>
            </a:r>
          </a:p>
        </p:txBody>
      </p:sp>
      <p:sp>
        <p:nvSpPr>
          <p:cNvPr id="4" name="Slide Number Placeholder 3">
            <a:extLst>
              <a:ext uri="{FF2B5EF4-FFF2-40B4-BE49-F238E27FC236}">
                <a16:creationId xmlns:a16="http://schemas.microsoft.com/office/drawing/2014/main" id="{D5DD0223-407E-BA43-AB4A-903B781E29DB}"/>
              </a:ext>
            </a:extLst>
          </p:cNvPr>
          <p:cNvSpPr>
            <a:spLocks noGrp="1"/>
          </p:cNvSpPr>
          <p:nvPr>
            <p:ph type="sldNum" sz="quarter" idx="12"/>
          </p:nvPr>
        </p:nvSpPr>
        <p:spPr/>
        <p:txBody>
          <a:bodyPr/>
          <a:lstStyle/>
          <a:p>
            <a:fld id="{741AFF56-1126-4107-9C02-BC0EFBF16431}" type="slidenum">
              <a:rPr lang="en-GB" smtClean="0"/>
              <a:pPr/>
              <a:t>16</a:t>
            </a:fld>
            <a:endParaRPr lang="en-GB" dirty="0"/>
          </a:p>
        </p:txBody>
      </p:sp>
      <p:sp>
        <p:nvSpPr>
          <p:cNvPr id="5" name="Footer Placeholder 4">
            <a:extLst>
              <a:ext uri="{FF2B5EF4-FFF2-40B4-BE49-F238E27FC236}">
                <a16:creationId xmlns:a16="http://schemas.microsoft.com/office/drawing/2014/main" id="{7D7663A1-DE0E-C6A8-34D9-58E1508251CF}"/>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accent1"/>
                </a:solidFill>
              </a:rPr>
              <a:t>Presented at the 2025 IDSS</a:t>
            </a:r>
            <a:endParaRPr lang="en-GB" dirty="0">
              <a:solidFill>
                <a:schemeClr val="accent1"/>
              </a:solidFill>
            </a:endParaRPr>
          </a:p>
        </p:txBody>
      </p:sp>
      <p:sp>
        <p:nvSpPr>
          <p:cNvPr id="15" name="Content Placeholder 8">
            <a:extLst>
              <a:ext uri="{FF2B5EF4-FFF2-40B4-BE49-F238E27FC236}">
                <a16:creationId xmlns:a16="http://schemas.microsoft.com/office/drawing/2014/main" id="{1C6E94B8-3C9C-9D1D-60C5-E2AA81E1EDCC}"/>
              </a:ext>
            </a:extLst>
          </p:cNvPr>
          <p:cNvSpPr txBox="1">
            <a:spLocks/>
          </p:cNvSpPr>
          <p:nvPr/>
        </p:nvSpPr>
        <p:spPr>
          <a:xfrm>
            <a:off x="326848" y="1179076"/>
            <a:ext cx="11140729" cy="843688"/>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1809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355600" indent="-17462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5365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j-lt"/>
              </a:rPr>
              <a:t>Increased unemployment and marginal participation in </a:t>
            </a:r>
            <a:r>
              <a:rPr lang="en-US" sz="1800" dirty="0" err="1">
                <a:latin typeface="+mj-lt"/>
              </a:rPr>
              <a:t>labour</a:t>
            </a:r>
            <a:r>
              <a:rPr lang="en-US" sz="1800" dirty="0">
                <a:latin typeface="+mj-lt"/>
              </a:rPr>
              <a:t> force and increased reliance on income support</a:t>
            </a:r>
            <a:endParaRPr lang="en-US" sz="1800" dirty="0"/>
          </a:p>
        </p:txBody>
      </p:sp>
      <p:pic>
        <p:nvPicPr>
          <p:cNvPr id="3" name="Picture 2">
            <a:extLst>
              <a:ext uri="{FF2B5EF4-FFF2-40B4-BE49-F238E27FC236}">
                <a16:creationId xmlns:a16="http://schemas.microsoft.com/office/drawing/2014/main" id="{8AD6E591-3395-D2AF-4D75-DCEB4AB72361}"/>
              </a:ext>
            </a:extLst>
          </p:cNvPr>
          <p:cNvPicPr>
            <a:picLocks noChangeAspect="1"/>
          </p:cNvPicPr>
          <p:nvPr/>
        </p:nvPicPr>
        <p:blipFill>
          <a:blip r:embed="rId3"/>
          <a:stretch>
            <a:fillRect/>
          </a:stretch>
        </p:blipFill>
        <p:spPr>
          <a:xfrm>
            <a:off x="0" y="2186506"/>
            <a:ext cx="12192000" cy="4406144"/>
          </a:xfrm>
          <a:prstGeom prst="rect">
            <a:avLst/>
          </a:prstGeom>
        </p:spPr>
      </p:pic>
    </p:spTree>
    <p:extLst>
      <p:ext uri="{BB962C8B-B14F-4D97-AF65-F5344CB8AC3E}">
        <p14:creationId xmlns:p14="http://schemas.microsoft.com/office/powerpoint/2010/main" val="1954427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96CD2-7036-1502-F4E1-3F7238E93F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01EE01-04C2-F693-4D39-9EF2AFC5C172}"/>
              </a:ext>
            </a:extLst>
          </p:cNvPr>
          <p:cNvSpPr>
            <a:spLocks noGrp="1"/>
          </p:cNvSpPr>
          <p:nvPr>
            <p:ph type="title"/>
          </p:nvPr>
        </p:nvSpPr>
        <p:spPr>
          <a:xfrm>
            <a:off x="326848" y="288389"/>
            <a:ext cx="8642053" cy="1232435"/>
          </a:xfrm>
        </p:spPr>
        <p:txBody>
          <a:bodyPr/>
          <a:lstStyle/>
          <a:p>
            <a:r>
              <a:rPr lang="en-US" dirty="0"/>
              <a:t>Unemployment or marginal </a:t>
            </a:r>
            <a:r>
              <a:rPr lang="en-US" dirty="0" err="1"/>
              <a:t>labour</a:t>
            </a:r>
            <a:r>
              <a:rPr lang="en-US" dirty="0"/>
              <a:t> force attachment</a:t>
            </a:r>
          </a:p>
        </p:txBody>
      </p:sp>
      <p:sp>
        <p:nvSpPr>
          <p:cNvPr id="4" name="Slide Number Placeholder 3">
            <a:extLst>
              <a:ext uri="{FF2B5EF4-FFF2-40B4-BE49-F238E27FC236}">
                <a16:creationId xmlns:a16="http://schemas.microsoft.com/office/drawing/2014/main" id="{57E51FD0-57D8-3754-E1FA-7C6E59882E5A}"/>
              </a:ext>
            </a:extLst>
          </p:cNvPr>
          <p:cNvSpPr>
            <a:spLocks noGrp="1"/>
          </p:cNvSpPr>
          <p:nvPr>
            <p:ph type="sldNum" sz="quarter" idx="12"/>
          </p:nvPr>
        </p:nvSpPr>
        <p:spPr/>
        <p:txBody>
          <a:bodyPr/>
          <a:lstStyle/>
          <a:p>
            <a:fld id="{741AFF56-1126-4107-9C02-BC0EFBF16431}" type="slidenum">
              <a:rPr lang="en-GB" smtClean="0"/>
              <a:pPr/>
              <a:t>17</a:t>
            </a:fld>
            <a:endParaRPr lang="en-GB" dirty="0"/>
          </a:p>
        </p:txBody>
      </p:sp>
      <p:sp>
        <p:nvSpPr>
          <p:cNvPr id="5" name="Footer Placeholder 4">
            <a:extLst>
              <a:ext uri="{FF2B5EF4-FFF2-40B4-BE49-F238E27FC236}">
                <a16:creationId xmlns:a16="http://schemas.microsoft.com/office/drawing/2014/main" id="{C443C1BF-7DB0-66BF-D7B0-F0C34C1E471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accent1"/>
                </a:solidFill>
              </a:rPr>
              <a:t>Presented at the 2025 IDSS</a:t>
            </a:r>
            <a:endParaRPr lang="en-GB" dirty="0">
              <a:solidFill>
                <a:schemeClr val="accent1"/>
              </a:solidFill>
            </a:endParaRPr>
          </a:p>
        </p:txBody>
      </p:sp>
      <p:pic>
        <p:nvPicPr>
          <p:cNvPr id="9" name="Picture 8">
            <a:extLst>
              <a:ext uri="{FF2B5EF4-FFF2-40B4-BE49-F238E27FC236}">
                <a16:creationId xmlns:a16="http://schemas.microsoft.com/office/drawing/2014/main" id="{7BF40C0E-415F-82BB-54DD-963DAAD20073}"/>
              </a:ext>
            </a:extLst>
          </p:cNvPr>
          <p:cNvPicPr>
            <a:picLocks noChangeAspect="1"/>
          </p:cNvPicPr>
          <p:nvPr/>
        </p:nvPicPr>
        <p:blipFill>
          <a:blip r:embed="rId2"/>
          <a:stretch>
            <a:fillRect/>
          </a:stretch>
        </p:blipFill>
        <p:spPr>
          <a:xfrm>
            <a:off x="4721401" y="1493113"/>
            <a:ext cx="7143750" cy="4762500"/>
          </a:xfrm>
          <a:prstGeom prst="rect">
            <a:avLst/>
          </a:prstGeom>
        </p:spPr>
      </p:pic>
      <p:sp>
        <p:nvSpPr>
          <p:cNvPr id="15" name="Content Placeholder 8">
            <a:extLst>
              <a:ext uri="{FF2B5EF4-FFF2-40B4-BE49-F238E27FC236}">
                <a16:creationId xmlns:a16="http://schemas.microsoft.com/office/drawing/2014/main" id="{C880DB5C-693A-033D-7378-40C9F851BEF6}"/>
              </a:ext>
            </a:extLst>
          </p:cNvPr>
          <p:cNvSpPr txBox="1">
            <a:spLocks/>
          </p:cNvSpPr>
          <p:nvPr/>
        </p:nvSpPr>
        <p:spPr>
          <a:xfrm>
            <a:off x="352424" y="1493113"/>
            <a:ext cx="4114801" cy="425633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1809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355600" indent="-17462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5365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mj-lt"/>
              </a:rPr>
              <a:t>Pre-exposure trends are essential diagnostic t</a:t>
            </a:r>
            <a:r>
              <a:rPr lang="en-US" sz="1800" dirty="0"/>
              <a:t>o check for violations of the parallel trend assumption in the pre-treatment time periods.</a:t>
            </a:r>
          </a:p>
          <a:p>
            <a:pPr lvl="1"/>
            <a:endParaRPr lang="en-US" sz="1800" dirty="0"/>
          </a:p>
          <a:p>
            <a:r>
              <a:rPr lang="en-US" sz="1800" b="1" dirty="0"/>
              <a:t>Dynamic treatment effects </a:t>
            </a:r>
            <a:r>
              <a:rPr lang="en-US" sz="1800" dirty="0"/>
              <a:t>seen by examining trend among post treatment time periods.  Effects are moderate in magnitude but persist over time</a:t>
            </a:r>
          </a:p>
        </p:txBody>
      </p:sp>
    </p:spTree>
    <p:extLst>
      <p:ext uri="{BB962C8B-B14F-4D97-AF65-F5344CB8AC3E}">
        <p14:creationId xmlns:p14="http://schemas.microsoft.com/office/powerpoint/2010/main" val="221425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5FF06-B46C-0757-C794-06C0A6E111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2C0E38-BBB5-A163-A2F6-604BFA25931E}"/>
              </a:ext>
            </a:extLst>
          </p:cNvPr>
          <p:cNvSpPr>
            <a:spLocks noGrp="1"/>
          </p:cNvSpPr>
          <p:nvPr>
            <p:ph type="title"/>
          </p:nvPr>
        </p:nvSpPr>
        <p:spPr>
          <a:xfrm>
            <a:off x="326848" y="288389"/>
            <a:ext cx="8642053" cy="1232435"/>
          </a:xfrm>
        </p:spPr>
        <p:txBody>
          <a:bodyPr/>
          <a:lstStyle/>
          <a:p>
            <a:r>
              <a:rPr lang="en-US" dirty="0"/>
              <a:t>Income support payments</a:t>
            </a:r>
          </a:p>
        </p:txBody>
      </p:sp>
      <p:sp>
        <p:nvSpPr>
          <p:cNvPr id="4" name="Slide Number Placeholder 3">
            <a:extLst>
              <a:ext uri="{FF2B5EF4-FFF2-40B4-BE49-F238E27FC236}">
                <a16:creationId xmlns:a16="http://schemas.microsoft.com/office/drawing/2014/main" id="{CDFB4B37-0421-1FD1-6EBC-8C9FFE3FB371}"/>
              </a:ext>
            </a:extLst>
          </p:cNvPr>
          <p:cNvSpPr>
            <a:spLocks noGrp="1"/>
          </p:cNvSpPr>
          <p:nvPr>
            <p:ph type="sldNum" sz="quarter" idx="12"/>
          </p:nvPr>
        </p:nvSpPr>
        <p:spPr/>
        <p:txBody>
          <a:bodyPr/>
          <a:lstStyle/>
          <a:p>
            <a:fld id="{741AFF56-1126-4107-9C02-BC0EFBF16431}" type="slidenum">
              <a:rPr lang="en-GB" smtClean="0"/>
              <a:pPr/>
              <a:t>18</a:t>
            </a:fld>
            <a:endParaRPr lang="en-GB" dirty="0"/>
          </a:p>
        </p:txBody>
      </p:sp>
      <p:sp>
        <p:nvSpPr>
          <p:cNvPr id="5" name="Footer Placeholder 4">
            <a:extLst>
              <a:ext uri="{FF2B5EF4-FFF2-40B4-BE49-F238E27FC236}">
                <a16:creationId xmlns:a16="http://schemas.microsoft.com/office/drawing/2014/main" id="{648E18B9-CCA1-3F5C-3737-6C59D80EC83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accent1"/>
                </a:solidFill>
              </a:rPr>
              <a:t>Presented at the 2025 IDSS</a:t>
            </a:r>
            <a:endParaRPr lang="en-GB" dirty="0">
              <a:solidFill>
                <a:schemeClr val="accent1"/>
              </a:solidFill>
            </a:endParaRPr>
          </a:p>
        </p:txBody>
      </p:sp>
      <p:sp>
        <p:nvSpPr>
          <p:cNvPr id="15" name="Content Placeholder 8">
            <a:extLst>
              <a:ext uri="{FF2B5EF4-FFF2-40B4-BE49-F238E27FC236}">
                <a16:creationId xmlns:a16="http://schemas.microsoft.com/office/drawing/2014/main" id="{F8FFA440-165A-C8D4-176C-C12C3FA938D6}"/>
              </a:ext>
            </a:extLst>
          </p:cNvPr>
          <p:cNvSpPr txBox="1">
            <a:spLocks/>
          </p:cNvSpPr>
          <p:nvPr/>
        </p:nvSpPr>
        <p:spPr>
          <a:xfrm>
            <a:off x="352424" y="1493113"/>
            <a:ext cx="4114801" cy="425633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1809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355600" indent="-17462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5365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mj-lt"/>
              </a:rPr>
              <a:t>Trends for income support a</a:t>
            </a:r>
            <a:r>
              <a:rPr lang="en-US" sz="1800" dirty="0"/>
              <a:t>re more pronounced for women for all injuries and men for 30 days+ injuries</a:t>
            </a:r>
          </a:p>
          <a:p>
            <a:pPr lvl="1"/>
            <a:endParaRPr lang="en-US" sz="1800" dirty="0"/>
          </a:p>
        </p:txBody>
      </p:sp>
      <p:pic>
        <p:nvPicPr>
          <p:cNvPr id="3" name="Picture 2">
            <a:extLst>
              <a:ext uri="{FF2B5EF4-FFF2-40B4-BE49-F238E27FC236}">
                <a16:creationId xmlns:a16="http://schemas.microsoft.com/office/drawing/2014/main" id="{62DB8797-2000-E1CE-8D3A-49B06EA27455}"/>
              </a:ext>
            </a:extLst>
          </p:cNvPr>
          <p:cNvPicPr>
            <a:picLocks noChangeAspect="1"/>
          </p:cNvPicPr>
          <p:nvPr/>
        </p:nvPicPr>
        <p:blipFill>
          <a:blip r:embed="rId2"/>
          <a:stretch>
            <a:fillRect/>
          </a:stretch>
        </p:blipFill>
        <p:spPr>
          <a:xfrm>
            <a:off x="4647874" y="1312624"/>
            <a:ext cx="7143750" cy="4762500"/>
          </a:xfrm>
          <a:prstGeom prst="rect">
            <a:avLst/>
          </a:prstGeom>
        </p:spPr>
      </p:pic>
    </p:spTree>
    <p:extLst>
      <p:ext uri="{BB962C8B-B14F-4D97-AF65-F5344CB8AC3E}">
        <p14:creationId xmlns:p14="http://schemas.microsoft.com/office/powerpoint/2010/main" val="3841628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15F35-A3D1-9E7A-86FB-00B0F37B2B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F4F7C7-3221-2167-2DEE-9A3AAC39EA0B}"/>
              </a:ext>
            </a:extLst>
          </p:cNvPr>
          <p:cNvSpPr>
            <a:spLocks noGrp="1"/>
          </p:cNvSpPr>
          <p:nvPr>
            <p:ph type="title"/>
          </p:nvPr>
        </p:nvSpPr>
        <p:spPr>
          <a:xfrm>
            <a:off x="326848" y="288389"/>
            <a:ext cx="8642053" cy="1232435"/>
          </a:xfrm>
        </p:spPr>
        <p:txBody>
          <a:bodyPr/>
          <a:lstStyle/>
          <a:p>
            <a:r>
              <a:rPr lang="en-US" dirty="0"/>
              <a:t>Wages and total income effects</a:t>
            </a:r>
          </a:p>
        </p:txBody>
      </p:sp>
      <p:sp>
        <p:nvSpPr>
          <p:cNvPr id="4" name="Slide Number Placeholder 3">
            <a:extLst>
              <a:ext uri="{FF2B5EF4-FFF2-40B4-BE49-F238E27FC236}">
                <a16:creationId xmlns:a16="http://schemas.microsoft.com/office/drawing/2014/main" id="{843142AB-A3D6-745B-3033-8A2C3F72B0BB}"/>
              </a:ext>
            </a:extLst>
          </p:cNvPr>
          <p:cNvSpPr>
            <a:spLocks noGrp="1"/>
          </p:cNvSpPr>
          <p:nvPr>
            <p:ph type="sldNum" sz="quarter" idx="12"/>
          </p:nvPr>
        </p:nvSpPr>
        <p:spPr/>
        <p:txBody>
          <a:bodyPr/>
          <a:lstStyle/>
          <a:p>
            <a:fld id="{741AFF56-1126-4107-9C02-BC0EFBF16431}" type="slidenum">
              <a:rPr lang="en-GB" smtClean="0"/>
              <a:pPr/>
              <a:t>19</a:t>
            </a:fld>
            <a:endParaRPr lang="en-GB" dirty="0"/>
          </a:p>
        </p:txBody>
      </p:sp>
      <p:sp>
        <p:nvSpPr>
          <p:cNvPr id="5" name="Footer Placeholder 4">
            <a:extLst>
              <a:ext uri="{FF2B5EF4-FFF2-40B4-BE49-F238E27FC236}">
                <a16:creationId xmlns:a16="http://schemas.microsoft.com/office/drawing/2014/main" id="{69234DAC-1641-C94C-642F-3CAF0D3C1710}"/>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accent1"/>
                </a:solidFill>
              </a:rPr>
              <a:t>Presented at the 2025 IDSS</a:t>
            </a:r>
            <a:endParaRPr lang="en-GB" dirty="0">
              <a:solidFill>
                <a:schemeClr val="accent1"/>
              </a:solidFill>
            </a:endParaRPr>
          </a:p>
        </p:txBody>
      </p:sp>
      <p:pic>
        <p:nvPicPr>
          <p:cNvPr id="6" name="Picture 5">
            <a:extLst>
              <a:ext uri="{FF2B5EF4-FFF2-40B4-BE49-F238E27FC236}">
                <a16:creationId xmlns:a16="http://schemas.microsoft.com/office/drawing/2014/main" id="{62EE5B6A-85E0-4464-5D61-6FDDB13727C7}"/>
              </a:ext>
            </a:extLst>
          </p:cNvPr>
          <p:cNvPicPr>
            <a:picLocks noChangeAspect="1"/>
          </p:cNvPicPr>
          <p:nvPr/>
        </p:nvPicPr>
        <p:blipFill>
          <a:blip r:embed="rId2"/>
          <a:stretch>
            <a:fillRect/>
          </a:stretch>
        </p:blipFill>
        <p:spPr>
          <a:xfrm>
            <a:off x="0" y="2050643"/>
            <a:ext cx="12192000" cy="3865079"/>
          </a:xfrm>
          <a:prstGeom prst="rect">
            <a:avLst/>
          </a:prstGeom>
        </p:spPr>
      </p:pic>
    </p:spTree>
    <p:extLst>
      <p:ext uri="{BB962C8B-B14F-4D97-AF65-F5344CB8AC3E}">
        <p14:creationId xmlns:p14="http://schemas.microsoft.com/office/powerpoint/2010/main" val="3724430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35542-F1D4-1E54-3D46-A5991883F7D1}"/>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578EAAE7-0573-D688-E79B-689FE151F744}"/>
              </a:ext>
            </a:extLst>
          </p:cNvPr>
          <p:cNvSpPr>
            <a:spLocks noGrp="1"/>
          </p:cNvSpPr>
          <p:nvPr>
            <p:ph idx="1"/>
          </p:nvPr>
        </p:nvSpPr>
        <p:spPr/>
        <p:txBody>
          <a:bodyPr/>
          <a:lstStyle/>
          <a:p>
            <a:r>
              <a:rPr lang="en-US" dirty="0"/>
              <a:t>Introduction	01</a:t>
            </a:r>
          </a:p>
          <a:p>
            <a:r>
              <a:rPr lang="en-US" dirty="0"/>
              <a:t>Costs of workplace injury	02</a:t>
            </a:r>
          </a:p>
          <a:p>
            <a:r>
              <a:rPr lang="en-US" dirty="0"/>
              <a:t>HILDA data 	03</a:t>
            </a:r>
          </a:p>
          <a:p>
            <a:r>
              <a:rPr lang="en-US" dirty="0"/>
              <a:t>Predictors or workplace injury	04</a:t>
            </a:r>
          </a:p>
          <a:p>
            <a:r>
              <a:rPr lang="en-US" dirty="0"/>
              <a:t>Estimated Causal effects 	05</a:t>
            </a:r>
          </a:p>
          <a:p>
            <a:r>
              <a:rPr lang="en-US" dirty="0"/>
              <a:t>Conclusions	06</a:t>
            </a:r>
          </a:p>
        </p:txBody>
      </p:sp>
      <p:sp>
        <p:nvSpPr>
          <p:cNvPr id="4" name="Slide Number Placeholder 3">
            <a:extLst>
              <a:ext uri="{FF2B5EF4-FFF2-40B4-BE49-F238E27FC236}">
                <a16:creationId xmlns:a16="http://schemas.microsoft.com/office/drawing/2014/main" id="{7B9E70DC-B905-725D-1D47-F3EF01246C87}"/>
              </a:ext>
            </a:extLst>
          </p:cNvPr>
          <p:cNvSpPr>
            <a:spLocks noGrp="1"/>
          </p:cNvSpPr>
          <p:nvPr>
            <p:ph type="sldNum" sz="quarter" idx="12"/>
          </p:nvPr>
        </p:nvSpPr>
        <p:spPr/>
        <p:txBody>
          <a:bodyPr/>
          <a:lstStyle/>
          <a:p>
            <a:fld id="{741AFF56-1126-4107-9C02-BC0EFBF16431}" type="slidenum">
              <a:rPr lang="en-GB" smtClean="0"/>
              <a:t>2</a:t>
            </a:fld>
            <a:endParaRPr lang="en-GB"/>
          </a:p>
        </p:txBody>
      </p:sp>
      <p:sp>
        <p:nvSpPr>
          <p:cNvPr id="5" name="Footer Placeholder 4">
            <a:extLst>
              <a:ext uri="{FF2B5EF4-FFF2-40B4-BE49-F238E27FC236}">
                <a16:creationId xmlns:a16="http://schemas.microsoft.com/office/drawing/2014/main" id="{F3933ED7-840D-6087-4FE1-1B72F84A90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spTree>
    <p:extLst>
      <p:ext uri="{BB962C8B-B14F-4D97-AF65-F5344CB8AC3E}">
        <p14:creationId xmlns:p14="http://schemas.microsoft.com/office/powerpoint/2010/main" val="3632900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498FE-78AC-C1E0-5F92-16D368D84D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DA01E9-65BC-4434-E616-8A9ED4E67B1D}"/>
              </a:ext>
            </a:extLst>
          </p:cNvPr>
          <p:cNvSpPr>
            <a:spLocks noGrp="1"/>
          </p:cNvSpPr>
          <p:nvPr>
            <p:ph type="title"/>
          </p:nvPr>
        </p:nvSpPr>
        <p:spPr>
          <a:xfrm>
            <a:off x="326848" y="288389"/>
            <a:ext cx="8642053" cy="1232435"/>
          </a:xfrm>
        </p:spPr>
        <p:txBody>
          <a:bodyPr/>
          <a:lstStyle/>
          <a:p>
            <a:r>
              <a:rPr lang="en-US" dirty="0"/>
              <a:t>Wages and total income</a:t>
            </a:r>
          </a:p>
        </p:txBody>
      </p:sp>
      <p:sp>
        <p:nvSpPr>
          <p:cNvPr id="4" name="Slide Number Placeholder 3">
            <a:extLst>
              <a:ext uri="{FF2B5EF4-FFF2-40B4-BE49-F238E27FC236}">
                <a16:creationId xmlns:a16="http://schemas.microsoft.com/office/drawing/2014/main" id="{EF2FC6B5-068B-739B-3F3C-CD1C1C706CD8}"/>
              </a:ext>
            </a:extLst>
          </p:cNvPr>
          <p:cNvSpPr>
            <a:spLocks noGrp="1"/>
          </p:cNvSpPr>
          <p:nvPr>
            <p:ph type="sldNum" sz="quarter" idx="12"/>
          </p:nvPr>
        </p:nvSpPr>
        <p:spPr/>
        <p:txBody>
          <a:bodyPr/>
          <a:lstStyle/>
          <a:p>
            <a:fld id="{741AFF56-1126-4107-9C02-BC0EFBF16431}" type="slidenum">
              <a:rPr lang="en-GB" smtClean="0"/>
              <a:pPr/>
              <a:t>20</a:t>
            </a:fld>
            <a:endParaRPr lang="en-GB" dirty="0"/>
          </a:p>
        </p:txBody>
      </p:sp>
      <p:sp>
        <p:nvSpPr>
          <p:cNvPr id="5" name="Footer Placeholder 4">
            <a:extLst>
              <a:ext uri="{FF2B5EF4-FFF2-40B4-BE49-F238E27FC236}">
                <a16:creationId xmlns:a16="http://schemas.microsoft.com/office/drawing/2014/main" id="{E555837F-BBA0-3822-E998-B7BC85F03B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accent1"/>
                </a:solidFill>
              </a:rPr>
              <a:t>Presented at the 2025 IDSS</a:t>
            </a:r>
            <a:endParaRPr lang="en-GB" dirty="0">
              <a:solidFill>
                <a:schemeClr val="accent1"/>
              </a:solidFill>
            </a:endParaRPr>
          </a:p>
        </p:txBody>
      </p:sp>
      <p:sp>
        <p:nvSpPr>
          <p:cNvPr id="8" name="TextBox 7">
            <a:extLst>
              <a:ext uri="{FF2B5EF4-FFF2-40B4-BE49-F238E27FC236}">
                <a16:creationId xmlns:a16="http://schemas.microsoft.com/office/drawing/2014/main" id="{723192DF-02EB-2847-3213-B400752E20AA}"/>
              </a:ext>
            </a:extLst>
          </p:cNvPr>
          <p:cNvSpPr txBox="1"/>
          <p:nvPr/>
        </p:nvSpPr>
        <p:spPr>
          <a:xfrm>
            <a:off x="307976" y="1318112"/>
            <a:ext cx="5572227" cy="366553"/>
          </a:xfrm>
          <a:prstGeom prst="rect">
            <a:avLst/>
          </a:prstGeom>
          <a:noFill/>
        </p:spPr>
        <p:txBody>
          <a:bodyPr wrap="square" lIns="0" tIns="0" rIns="0" bIns="0" rtlCol="0" anchor="t" anchorCtr="0">
            <a:noAutofit/>
          </a:bodyPr>
          <a:lstStyle/>
          <a:p>
            <a:pPr algn="ctr"/>
            <a:r>
              <a:rPr lang="en-US" dirty="0">
                <a:ln/>
                <a:solidFill>
                  <a:srgbClr val="2B2B2A"/>
                </a:solidFill>
                <a:latin typeface="ABCOracle-Medium"/>
                <a:sym typeface="ABCOracle-Medium"/>
                <a:rtl val="0"/>
              </a:rPr>
              <a:t>W</a:t>
            </a:r>
            <a:r>
              <a:rPr lang="en-US" spc="0" baseline="0" dirty="0">
                <a:ln/>
                <a:solidFill>
                  <a:srgbClr val="2B2B2A"/>
                </a:solidFill>
                <a:latin typeface="ABCOracle-Medium"/>
                <a:sym typeface="ABCOracle-Medium"/>
                <a:rtl val="0"/>
              </a:rPr>
              <a:t>ages</a:t>
            </a:r>
          </a:p>
        </p:txBody>
      </p:sp>
      <p:sp>
        <p:nvSpPr>
          <p:cNvPr id="10" name="TextBox 9">
            <a:extLst>
              <a:ext uri="{FF2B5EF4-FFF2-40B4-BE49-F238E27FC236}">
                <a16:creationId xmlns:a16="http://schemas.microsoft.com/office/drawing/2014/main" id="{983D3A31-7AD6-D5D4-9F98-F823CE80ED04}"/>
              </a:ext>
            </a:extLst>
          </p:cNvPr>
          <p:cNvSpPr txBox="1"/>
          <p:nvPr/>
        </p:nvSpPr>
        <p:spPr>
          <a:xfrm>
            <a:off x="6182787" y="1318112"/>
            <a:ext cx="5572227" cy="366553"/>
          </a:xfrm>
          <a:prstGeom prst="rect">
            <a:avLst/>
          </a:prstGeom>
          <a:noFill/>
        </p:spPr>
        <p:txBody>
          <a:bodyPr wrap="square" lIns="0" tIns="0" rIns="0" bIns="0" rtlCol="0" anchor="t" anchorCtr="0">
            <a:noAutofit/>
          </a:bodyPr>
          <a:lstStyle/>
          <a:p>
            <a:pPr algn="ctr"/>
            <a:r>
              <a:rPr lang="en-US" spc="0" baseline="0" dirty="0">
                <a:ln/>
                <a:solidFill>
                  <a:srgbClr val="2B2B2A"/>
                </a:solidFill>
                <a:latin typeface="ABCOracle-Medium"/>
                <a:sym typeface="ABCOracle-Medium"/>
                <a:rtl val="0"/>
              </a:rPr>
              <a:t>Total income</a:t>
            </a:r>
          </a:p>
        </p:txBody>
      </p:sp>
      <p:pic>
        <p:nvPicPr>
          <p:cNvPr id="11" name="Picture 10">
            <a:extLst>
              <a:ext uri="{FF2B5EF4-FFF2-40B4-BE49-F238E27FC236}">
                <a16:creationId xmlns:a16="http://schemas.microsoft.com/office/drawing/2014/main" id="{B0E48A6B-A535-3BB3-8A9B-41E797B91FD0}"/>
              </a:ext>
            </a:extLst>
          </p:cNvPr>
          <p:cNvPicPr>
            <a:picLocks noChangeAspect="1"/>
          </p:cNvPicPr>
          <p:nvPr/>
        </p:nvPicPr>
        <p:blipFill>
          <a:blip r:embed="rId2"/>
          <a:stretch>
            <a:fillRect/>
          </a:stretch>
        </p:blipFill>
        <p:spPr>
          <a:xfrm>
            <a:off x="307975" y="1906143"/>
            <a:ext cx="5572227" cy="4761389"/>
          </a:xfrm>
          <a:prstGeom prst="rect">
            <a:avLst/>
          </a:prstGeom>
        </p:spPr>
      </p:pic>
      <p:pic>
        <p:nvPicPr>
          <p:cNvPr id="12" name="Picture 11">
            <a:extLst>
              <a:ext uri="{FF2B5EF4-FFF2-40B4-BE49-F238E27FC236}">
                <a16:creationId xmlns:a16="http://schemas.microsoft.com/office/drawing/2014/main" id="{515AE4CD-B560-7853-065E-6D3D57C07FD2}"/>
              </a:ext>
            </a:extLst>
          </p:cNvPr>
          <p:cNvPicPr>
            <a:picLocks noChangeAspect="1"/>
          </p:cNvPicPr>
          <p:nvPr/>
        </p:nvPicPr>
        <p:blipFill>
          <a:blip r:embed="rId3"/>
          <a:stretch>
            <a:fillRect/>
          </a:stretch>
        </p:blipFill>
        <p:spPr>
          <a:xfrm>
            <a:off x="6311800" y="1906142"/>
            <a:ext cx="5572227" cy="4761389"/>
          </a:xfrm>
          <a:prstGeom prst="rect">
            <a:avLst/>
          </a:prstGeom>
        </p:spPr>
      </p:pic>
    </p:spTree>
    <p:extLst>
      <p:ext uri="{BB962C8B-B14F-4D97-AF65-F5344CB8AC3E}">
        <p14:creationId xmlns:p14="http://schemas.microsoft.com/office/powerpoint/2010/main" val="238663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EC523-E735-4F44-A17F-6316E05A09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3D65DC-CACC-0B55-E878-3ED3C616F137}"/>
              </a:ext>
            </a:extLst>
          </p:cNvPr>
          <p:cNvSpPr>
            <a:spLocks noGrp="1"/>
          </p:cNvSpPr>
          <p:nvPr>
            <p:ph type="title"/>
          </p:nvPr>
        </p:nvSpPr>
        <p:spPr>
          <a:xfrm>
            <a:off x="326848" y="288389"/>
            <a:ext cx="8642053" cy="1232435"/>
          </a:xfrm>
        </p:spPr>
        <p:txBody>
          <a:bodyPr/>
          <a:lstStyle/>
          <a:p>
            <a:r>
              <a:rPr lang="en-US" dirty="0"/>
              <a:t>Health and wellbeing effects</a:t>
            </a:r>
          </a:p>
        </p:txBody>
      </p:sp>
      <p:sp>
        <p:nvSpPr>
          <p:cNvPr id="4" name="Slide Number Placeholder 3">
            <a:extLst>
              <a:ext uri="{FF2B5EF4-FFF2-40B4-BE49-F238E27FC236}">
                <a16:creationId xmlns:a16="http://schemas.microsoft.com/office/drawing/2014/main" id="{8E1BEAF0-CC1E-F436-8C66-B268A2544299}"/>
              </a:ext>
            </a:extLst>
          </p:cNvPr>
          <p:cNvSpPr>
            <a:spLocks noGrp="1"/>
          </p:cNvSpPr>
          <p:nvPr>
            <p:ph type="sldNum" sz="quarter" idx="12"/>
          </p:nvPr>
        </p:nvSpPr>
        <p:spPr/>
        <p:txBody>
          <a:bodyPr/>
          <a:lstStyle/>
          <a:p>
            <a:fld id="{741AFF56-1126-4107-9C02-BC0EFBF16431}" type="slidenum">
              <a:rPr lang="en-GB" smtClean="0"/>
              <a:pPr/>
              <a:t>21</a:t>
            </a:fld>
            <a:endParaRPr lang="en-GB" dirty="0"/>
          </a:p>
        </p:txBody>
      </p:sp>
      <p:sp>
        <p:nvSpPr>
          <p:cNvPr id="5" name="Footer Placeholder 4">
            <a:extLst>
              <a:ext uri="{FF2B5EF4-FFF2-40B4-BE49-F238E27FC236}">
                <a16:creationId xmlns:a16="http://schemas.microsoft.com/office/drawing/2014/main" id="{AD11DCAC-DE84-E230-32BD-6D871F72308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accent1"/>
                </a:solidFill>
              </a:rPr>
              <a:t>Presented at the 2025 IDSS</a:t>
            </a:r>
            <a:endParaRPr lang="en-GB" dirty="0">
              <a:solidFill>
                <a:schemeClr val="accent1"/>
              </a:solidFill>
            </a:endParaRPr>
          </a:p>
        </p:txBody>
      </p:sp>
      <p:sp>
        <p:nvSpPr>
          <p:cNvPr id="15" name="Content Placeholder 8">
            <a:extLst>
              <a:ext uri="{FF2B5EF4-FFF2-40B4-BE49-F238E27FC236}">
                <a16:creationId xmlns:a16="http://schemas.microsoft.com/office/drawing/2014/main" id="{C4DF4561-0EF4-99A3-92FA-53960E0950B1}"/>
              </a:ext>
            </a:extLst>
          </p:cNvPr>
          <p:cNvSpPr txBox="1">
            <a:spLocks/>
          </p:cNvSpPr>
          <p:nvPr/>
        </p:nvSpPr>
        <p:spPr>
          <a:xfrm>
            <a:off x="326848" y="998222"/>
            <a:ext cx="10564958" cy="104520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1809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355600" indent="-17462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5365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j-lt"/>
              </a:rPr>
              <a:t>Workplace injuries lead to lower self assessed health scores and increased health system utilization among women.  No impact is seen on household health expenditure</a:t>
            </a:r>
            <a:endParaRPr lang="en-US" sz="1800" dirty="0"/>
          </a:p>
        </p:txBody>
      </p:sp>
      <p:pic>
        <p:nvPicPr>
          <p:cNvPr id="3" name="Picture 2">
            <a:extLst>
              <a:ext uri="{FF2B5EF4-FFF2-40B4-BE49-F238E27FC236}">
                <a16:creationId xmlns:a16="http://schemas.microsoft.com/office/drawing/2014/main" id="{A9CFA37C-95A9-2417-5C57-98BED2F89B09}"/>
              </a:ext>
            </a:extLst>
          </p:cNvPr>
          <p:cNvPicPr>
            <a:picLocks noChangeAspect="1"/>
          </p:cNvPicPr>
          <p:nvPr/>
        </p:nvPicPr>
        <p:blipFill>
          <a:blip r:embed="rId2"/>
          <a:stretch>
            <a:fillRect/>
          </a:stretch>
        </p:blipFill>
        <p:spPr>
          <a:xfrm>
            <a:off x="0" y="2170421"/>
            <a:ext cx="12192000" cy="4475267"/>
          </a:xfrm>
          <a:prstGeom prst="rect">
            <a:avLst/>
          </a:prstGeom>
        </p:spPr>
      </p:pic>
    </p:spTree>
    <p:extLst>
      <p:ext uri="{BB962C8B-B14F-4D97-AF65-F5344CB8AC3E}">
        <p14:creationId xmlns:p14="http://schemas.microsoft.com/office/powerpoint/2010/main" val="1876293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66BFB-960D-7C78-9A7D-A2295C3C02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477660-A55D-4ACC-06D6-5D919D39A157}"/>
              </a:ext>
            </a:extLst>
          </p:cNvPr>
          <p:cNvSpPr>
            <a:spLocks noGrp="1"/>
          </p:cNvSpPr>
          <p:nvPr>
            <p:ph type="title"/>
          </p:nvPr>
        </p:nvSpPr>
        <p:spPr>
          <a:xfrm>
            <a:off x="326849" y="288389"/>
            <a:ext cx="7233448" cy="1232435"/>
          </a:xfrm>
        </p:spPr>
        <p:txBody>
          <a:bodyPr/>
          <a:lstStyle/>
          <a:p>
            <a:r>
              <a:rPr lang="en-US" dirty="0"/>
              <a:t>General and Mental health scores</a:t>
            </a:r>
            <a:br>
              <a:rPr lang="en-US" dirty="0"/>
            </a:br>
            <a:r>
              <a:rPr lang="en-US" sz="2000" dirty="0"/>
              <a:t>General and Mental health scores are impacted by workplace injury. Men and women have distinct post injury</a:t>
            </a:r>
            <a:br>
              <a:rPr lang="en-US" sz="2000" dirty="0"/>
            </a:br>
            <a:endParaRPr lang="en-US" sz="2000" dirty="0"/>
          </a:p>
        </p:txBody>
      </p:sp>
      <p:sp>
        <p:nvSpPr>
          <p:cNvPr id="4" name="Slide Number Placeholder 3">
            <a:extLst>
              <a:ext uri="{FF2B5EF4-FFF2-40B4-BE49-F238E27FC236}">
                <a16:creationId xmlns:a16="http://schemas.microsoft.com/office/drawing/2014/main" id="{0C815FB8-9781-5C9C-ED81-53FDF9CA54F1}"/>
              </a:ext>
            </a:extLst>
          </p:cNvPr>
          <p:cNvSpPr>
            <a:spLocks noGrp="1"/>
          </p:cNvSpPr>
          <p:nvPr>
            <p:ph type="sldNum" sz="quarter" idx="12"/>
          </p:nvPr>
        </p:nvSpPr>
        <p:spPr/>
        <p:txBody>
          <a:bodyPr/>
          <a:lstStyle/>
          <a:p>
            <a:fld id="{741AFF56-1126-4107-9C02-BC0EFBF16431}" type="slidenum">
              <a:rPr lang="en-GB" smtClean="0"/>
              <a:pPr/>
              <a:t>22</a:t>
            </a:fld>
            <a:endParaRPr lang="en-GB" dirty="0"/>
          </a:p>
        </p:txBody>
      </p:sp>
      <p:sp>
        <p:nvSpPr>
          <p:cNvPr id="5" name="Footer Placeholder 4">
            <a:extLst>
              <a:ext uri="{FF2B5EF4-FFF2-40B4-BE49-F238E27FC236}">
                <a16:creationId xmlns:a16="http://schemas.microsoft.com/office/drawing/2014/main" id="{59FF3B01-12F3-EE9C-B694-CB059253A91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accent1"/>
                </a:solidFill>
              </a:rPr>
              <a:t>Presented at the 2025 IDSS</a:t>
            </a:r>
            <a:endParaRPr lang="en-GB" dirty="0">
              <a:solidFill>
                <a:schemeClr val="accent1"/>
              </a:solidFill>
            </a:endParaRPr>
          </a:p>
        </p:txBody>
      </p:sp>
      <p:pic>
        <p:nvPicPr>
          <p:cNvPr id="3" name="Picture 2">
            <a:extLst>
              <a:ext uri="{FF2B5EF4-FFF2-40B4-BE49-F238E27FC236}">
                <a16:creationId xmlns:a16="http://schemas.microsoft.com/office/drawing/2014/main" id="{A7A7F7F4-AEA4-BFB3-7B01-DF02794DF0E8}"/>
              </a:ext>
            </a:extLst>
          </p:cNvPr>
          <p:cNvPicPr>
            <a:picLocks noChangeAspect="1"/>
          </p:cNvPicPr>
          <p:nvPr/>
        </p:nvPicPr>
        <p:blipFill>
          <a:blip r:embed="rId2"/>
          <a:stretch>
            <a:fillRect/>
          </a:stretch>
        </p:blipFill>
        <p:spPr>
          <a:xfrm>
            <a:off x="307976" y="1855204"/>
            <a:ext cx="5572227" cy="4761389"/>
          </a:xfrm>
          <a:prstGeom prst="rect">
            <a:avLst/>
          </a:prstGeom>
        </p:spPr>
      </p:pic>
      <p:pic>
        <p:nvPicPr>
          <p:cNvPr id="6" name="Picture 5">
            <a:extLst>
              <a:ext uri="{FF2B5EF4-FFF2-40B4-BE49-F238E27FC236}">
                <a16:creationId xmlns:a16="http://schemas.microsoft.com/office/drawing/2014/main" id="{45303C5C-ADFA-6BC8-D504-BB7440684587}"/>
              </a:ext>
            </a:extLst>
          </p:cNvPr>
          <p:cNvPicPr>
            <a:picLocks noChangeAspect="1"/>
          </p:cNvPicPr>
          <p:nvPr/>
        </p:nvPicPr>
        <p:blipFill>
          <a:blip r:embed="rId3"/>
          <a:stretch>
            <a:fillRect/>
          </a:stretch>
        </p:blipFill>
        <p:spPr>
          <a:xfrm>
            <a:off x="6311799" y="1855203"/>
            <a:ext cx="5572227" cy="4761389"/>
          </a:xfrm>
          <a:prstGeom prst="rect">
            <a:avLst/>
          </a:prstGeom>
        </p:spPr>
      </p:pic>
      <p:sp>
        <p:nvSpPr>
          <p:cNvPr id="8" name="TextBox 7">
            <a:extLst>
              <a:ext uri="{FF2B5EF4-FFF2-40B4-BE49-F238E27FC236}">
                <a16:creationId xmlns:a16="http://schemas.microsoft.com/office/drawing/2014/main" id="{02C41C8E-9492-11B9-B387-B5B69BC68466}"/>
              </a:ext>
            </a:extLst>
          </p:cNvPr>
          <p:cNvSpPr txBox="1"/>
          <p:nvPr/>
        </p:nvSpPr>
        <p:spPr>
          <a:xfrm>
            <a:off x="307976" y="1440663"/>
            <a:ext cx="5572227" cy="366553"/>
          </a:xfrm>
          <a:prstGeom prst="rect">
            <a:avLst/>
          </a:prstGeom>
          <a:noFill/>
        </p:spPr>
        <p:txBody>
          <a:bodyPr wrap="square" lIns="0" tIns="0" rIns="0" bIns="0" rtlCol="0" anchor="t" anchorCtr="0">
            <a:noAutofit/>
          </a:bodyPr>
          <a:lstStyle/>
          <a:p>
            <a:pPr algn="ctr"/>
            <a:r>
              <a:rPr lang="en-US" spc="0" baseline="0" dirty="0">
                <a:ln/>
                <a:solidFill>
                  <a:srgbClr val="2B2B2A"/>
                </a:solidFill>
                <a:latin typeface="ABCOracle-Medium"/>
                <a:sym typeface="ABCOracle-Medium"/>
                <a:rtl val="0"/>
              </a:rPr>
              <a:t>General Health score</a:t>
            </a:r>
          </a:p>
        </p:txBody>
      </p:sp>
      <p:sp>
        <p:nvSpPr>
          <p:cNvPr id="10" name="TextBox 9">
            <a:extLst>
              <a:ext uri="{FF2B5EF4-FFF2-40B4-BE49-F238E27FC236}">
                <a16:creationId xmlns:a16="http://schemas.microsoft.com/office/drawing/2014/main" id="{1DEBB22B-E758-FDAB-2D54-2CB6C2410085}"/>
              </a:ext>
            </a:extLst>
          </p:cNvPr>
          <p:cNvSpPr txBox="1"/>
          <p:nvPr/>
        </p:nvSpPr>
        <p:spPr>
          <a:xfrm>
            <a:off x="6182787" y="1440663"/>
            <a:ext cx="5572227" cy="366553"/>
          </a:xfrm>
          <a:prstGeom prst="rect">
            <a:avLst/>
          </a:prstGeom>
          <a:noFill/>
        </p:spPr>
        <p:txBody>
          <a:bodyPr wrap="square" lIns="0" tIns="0" rIns="0" bIns="0" rtlCol="0" anchor="t" anchorCtr="0">
            <a:noAutofit/>
          </a:bodyPr>
          <a:lstStyle/>
          <a:p>
            <a:pPr algn="ctr"/>
            <a:r>
              <a:rPr lang="en-US" spc="0" baseline="0" dirty="0">
                <a:ln/>
                <a:solidFill>
                  <a:srgbClr val="2B2B2A"/>
                </a:solidFill>
                <a:latin typeface="ABCOracle-Medium"/>
                <a:sym typeface="ABCOracle-Medium"/>
                <a:rtl val="0"/>
              </a:rPr>
              <a:t>Mental Health score</a:t>
            </a:r>
          </a:p>
        </p:txBody>
      </p:sp>
    </p:spTree>
    <p:extLst>
      <p:ext uri="{BB962C8B-B14F-4D97-AF65-F5344CB8AC3E}">
        <p14:creationId xmlns:p14="http://schemas.microsoft.com/office/powerpoint/2010/main" val="2855509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8C036-5D83-21F6-051D-BF844EF7C3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C4E3B-E14E-0C40-FE58-B3DE2B792669}"/>
              </a:ext>
            </a:extLst>
          </p:cNvPr>
          <p:cNvSpPr>
            <a:spLocks noGrp="1"/>
          </p:cNvSpPr>
          <p:nvPr>
            <p:ph type="title"/>
          </p:nvPr>
        </p:nvSpPr>
        <p:spPr/>
        <p:txBody>
          <a:bodyPr/>
          <a:lstStyle/>
          <a:p>
            <a:r>
              <a:rPr lang="en-US" dirty="0"/>
              <a:t>Conclusions</a:t>
            </a:r>
          </a:p>
        </p:txBody>
      </p:sp>
      <p:sp>
        <p:nvSpPr>
          <p:cNvPr id="3" name="Text Placeholder 2">
            <a:extLst>
              <a:ext uri="{FF2B5EF4-FFF2-40B4-BE49-F238E27FC236}">
                <a16:creationId xmlns:a16="http://schemas.microsoft.com/office/drawing/2014/main" id="{75D05C17-4E1D-DAC0-CC3F-F23DCBAD91D6}"/>
              </a:ext>
            </a:extLst>
          </p:cNvPr>
          <p:cNvSpPr>
            <a:spLocks noGrp="1"/>
          </p:cNvSpPr>
          <p:nvPr>
            <p:ph type="body" sz="quarter" idx="10"/>
          </p:nvPr>
        </p:nvSpPr>
        <p:spPr/>
        <p:txBody>
          <a:bodyPr/>
          <a:lstStyle/>
          <a:p>
            <a:r>
              <a:rPr lang="en-US" dirty="0"/>
              <a:t>06</a:t>
            </a:r>
          </a:p>
        </p:txBody>
      </p:sp>
      <p:sp>
        <p:nvSpPr>
          <p:cNvPr id="4" name="Footer Placeholder 4">
            <a:extLst>
              <a:ext uri="{FF2B5EF4-FFF2-40B4-BE49-F238E27FC236}">
                <a16:creationId xmlns:a16="http://schemas.microsoft.com/office/drawing/2014/main" id="{89D5F5CD-ED7F-3C9F-844E-E568151D406F}"/>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IDSS</a:t>
            </a:r>
          </a:p>
        </p:txBody>
      </p:sp>
    </p:spTree>
    <p:extLst>
      <p:ext uri="{BB962C8B-B14F-4D97-AF65-F5344CB8AC3E}">
        <p14:creationId xmlns:p14="http://schemas.microsoft.com/office/powerpoint/2010/main" val="1905181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6A9196-B409-51C0-A7CF-DA2693A13EDE}"/>
              </a:ext>
            </a:extLst>
          </p:cNvPr>
          <p:cNvSpPr>
            <a:spLocks noGrp="1"/>
          </p:cNvSpPr>
          <p:nvPr>
            <p:ph type="sldNum" sz="quarter" idx="12"/>
          </p:nvPr>
        </p:nvSpPr>
        <p:spPr/>
        <p:txBody>
          <a:bodyPr/>
          <a:lstStyle/>
          <a:p>
            <a:fld id="{741AFF56-1126-4107-9C02-BC0EFBF16431}" type="slidenum">
              <a:rPr lang="en-GB" smtClean="0"/>
              <a:pPr/>
              <a:t>24</a:t>
            </a:fld>
            <a:endParaRPr lang="en-GB" dirty="0"/>
          </a:p>
        </p:txBody>
      </p:sp>
      <p:sp>
        <p:nvSpPr>
          <p:cNvPr id="7" name="TextBox 6">
            <a:extLst>
              <a:ext uri="{FF2B5EF4-FFF2-40B4-BE49-F238E27FC236}">
                <a16:creationId xmlns:a16="http://schemas.microsoft.com/office/drawing/2014/main" id="{F0CE2DCB-8987-8A30-635D-5EB7BF1A6C52}"/>
              </a:ext>
            </a:extLst>
          </p:cNvPr>
          <p:cNvSpPr txBox="1"/>
          <p:nvPr/>
        </p:nvSpPr>
        <p:spPr>
          <a:xfrm>
            <a:off x="451210" y="283758"/>
            <a:ext cx="10667999" cy="5078313"/>
          </a:xfrm>
          <a:prstGeom prst="rect">
            <a:avLst/>
          </a:prstGeom>
          <a:noFill/>
        </p:spPr>
        <p:txBody>
          <a:bodyPr wrap="square" rtlCol="0">
            <a:spAutoFit/>
          </a:bodyPr>
          <a:lstStyle/>
          <a:p>
            <a:pPr>
              <a:lnSpc>
                <a:spcPct val="200000"/>
              </a:lnSpc>
            </a:pPr>
            <a:r>
              <a:rPr lang="en-US" sz="3000" dirty="0">
                <a:solidFill>
                  <a:schemeClr val="accent1"/>
                </a:solidFill>
              </a:rPr>
              <a:t>Conclusions</a:t>
            </a:r>
            <a:endParaRPr lang="en-US" sz="2800" dirty="0">
              <a:solidFill>
                <a:schemeClr val="accent1"/>
              </a:solidFill>
            </a:endParaRPr>
          </a:p>
          <a:p>
            <a:pPr marL="285750" indent="-285750">
              <a:buFont typeface="Arial" panose="020B0604020202020204" pitchFamily="34" charset="0"/>
              <a:buChar char="•"/>
            </a:pPr>
            <a:r>
              <a:rPr lang="en-AU" sz="2400" dirty="0"/>
              <a:t>Workplace injuries cause substantial hidden costs</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a:t>Whole-of-System Perspective</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a:t>Long-Term Support Needs</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a:t>Gender-Specific Responses</a:t>
            </a:r>
          </a:p>
          <a:p>
            <a:endParaRPr lang="en-AU" sz="2400" dirty="0"/>
          </a:p>
          <a:p>
            <a:pPr marL="285750" indent="-285750">
              <a:buFont typeface="Arial" panose="020B0604020202020204" pitchFamily="34" charset="0"/>
              <a:buChar char="•"/>
            </a:pPr>
            <a:r>
              <a:rPr lang="en-AU" sz="2400" dirty="0"/>
              <a:t>Prevention Focus</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a:t>Future research </a:t>
            </a:r>
            <a:endParaRPr lang="en-US" sz="2400" dirty="0"/>
          </a:p>
        </p:txBody>
      </p:sp>
    </p:spTree>
    <p:extLst>
      <p:ext uri="{BB962C8B-B14F-4D97-AF65-F5344CB8AC3E}">
        <p14:creationId xmlns:p14="http://schemas.microsoft.com/office/powerpoint/2010/main" val="1751204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CC63D-3C2D-7155-396F-72A1AD9195B6}"/>
              </a:ext>
            </a:extLst>
          </p:cNvPr>
          <p:cNvSpPr>
            <a:spLocks noGrp="1"/>
          </p:cNvSpPr>
          <p:nvPr>
            <p:ph type="title"/>
          </p:nvPr>
        </p:nvSpPr>
        <p:spPr/>
        <p:txBody>
          <a:bodyPr/>
          <a:lstStyle/>
          <a:p>
            <a:r>
              <a:rPr lang="en-US" sz="2000" dirty="0">
                <a:solidFill>
                  <a:schemeClr val="tx1"/>
                </a:solidFill>
              </a:rPr>
              <a:t>This presentation uses unit record data from Household, Income and </a:t>
            </a:r>
            <a:r>
              <a:rPr lang="en-US" sz="2000" dirty="0" err="1">
                <a:solidFill>
                  <a:schemeClr val="tx1"/>
                </a:solidFill>
              </a:rPr>
              <a:t>Labour</a:t>
            </a:r>
            <a:r>
              <a:rPr lang="en-US" sz="2000" dirty="0">
                <a:solidFill>
                  <a:schemeClr val="tx1"/>
                </a:solidFill>
              </a:rPr>
              <a:t> Dynamics in Australia Survey [HILDA] conducted by the Australian Government Department of Social Services (DSS). The findings and views reported in this presentation, however, are those of the author[s] and should not be attributed to the Australian Government, DSS, or any of DSS’ contractors or partners. DOI: 10.26193/NBTNMV</a:t>
            </a:r>
            <a:endParaRPr lang="en-AU" sz="2000" dirty="0">
              <a:solidFill>
                <a:schemeClr val="tx1"/>
              </a:solidFill>
            </a:endParaRPr>
          </a:p>
        </p:txBody>
      </p:sp>
      <p:sp>
        <p:nvSpPr>
          <p:cNvPr id="3" name="Slide Number Placeholder 2">
            <a:extLst>
              <a:ext uri="{FF2B5EF4-FFF2-40B4-BE49-F238E27FC236}">
                <a16:creationId xmlns:a16="http://schemas.microsoft.com/office/drawing/2014/main" id="{3491F40A-60F3-21BA-A6F5-55A7C836815F}"/>
              </a:ext>
            </a:extLst>
          </p:cNvPr>
          <p:cNvSpPr>
            <a:spLocks noGrp="1"/>
          </p:cNvSpPr>
          <p:nvPr>
            <p:ph type="sldNum" sz="quarter" idx="12"/>
          </p:nvPr>
        </p:nvSpPr>
        <p:spPr/>
        <p:txBody>
          <a:bodyPr/>
          <a:lstStyle/>
          <a:p>
            <a:fld id="{741AFF56-1126-4107-9C02-BC0EFBF16431}" type="slidenum">
              <a:rPr lang="en-GB" smtClean="0"/>
              <a:pPr/>
              <a:t>25</a:t>
            </a:fld>
            <a:endParaRPr lang="en-GB" dirty="0"/>
          </a:p>
        </p:txBody>
      </p:sp>
    </p:spTree>
    <p:extLst>
      <p:ext uri="{BB962C8B-B14F-4D97-AF65-F5344CB8AC3E}">
        <p14:creationId xmlns:p14="http://schemas.microsoft.com/office/powerpoint/2010/main" val="846908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A496-4C39-2B00-0D43-49A224521298}"/>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40216AD9-8DFE-D1F2-E19F-6CC337BFA40C}"/>
              </a:ext>
            </a:extLst>
          </p:cNvPr>
          <p:cNvSpPr>
            <a:spLocks noGrp="1"/>
          </p:cNvSpPr>
          <p:nvPr>
            <p:ph type="subTitle" idx="1"/>
          </p:nvPr>
        </p:nvSpPr>
        <p:spPr/>
        <p:txBody>
          <a:bodyPr/>
          <a:lstStyle/>
          <a:p>
            <a:r>
              <a:rPr lang="en-US" dirty="0"/>
              <a:t>Actuaries Institute</a:t>
            </a:r>
          </a:p>
          <a:p>
            <a:r>
              <a:rPr lang="en-US" dirty="0" err="1"/>
              <a:t>actuaries.asn.au</a:t>
            </a:r>
            <a:endParaRPr lang="en-US" dirty="0"/>
          </a:p>
        </p:txBody>
      </p:sp>
      <p:sp>
        <p:nvSpPr>
          <p:cNvPr id="4" name="Footer Placeholder 4">
            <a:extLst>
              <a:ext uri="{FF2B5EF4-FFF2-40B4-BE49-F238E27FC236}">
                <a16:creationId xmlns:a16="http://schemas.microsoft.com/office/drawing/2014/main" id="{18378F98-3ADB-4368-F405-BE3EFC9CF42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IDSS</a:t>
            </a:r>
          </a:p>
        </p:txBody>
      </p:sp>
    </p:spTree>
    <p:extLst>
      <p:ext uri="{BB962C8B-B14F-4D97-AF65-F5344CB8AC3E}">
        <p14:creationId xmlns:p14="http://schemas.microsoft.com/office/powerpoint/2010/main" val="245190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9C62EC9D-A63D-D474-6AD1-646C973C30DC}"/>
              </a:ext>
            </a:extLst>
          </p:cNvPr>
          <p:cNvSpPr>
            <a:spLocks noGrp="1"/>
          </p:cNvSpPr>
          <p:nvPr>
            <p:ph type="body" sz="quarter" idx="10"/>
          </p:nvPr>
        </p:nvSpPr>
        <p:spPr/>
        <p:txBody>
          <a:bodyPr/>
          <a:lstStyle/>
          <a:p>
            <a:r>
              <a:rPr lang="en-US" dirty="0"/>
              <a:t>01</a:t>
            </a:r>
          </a:p>
        </p:txBody>
      </p:sp>
      <p:sp>
        <p:nvSpPr>
          <p:cNvPr id="4" name="Footer Placeholder 4">
            <a:extLst>
              <a:ext uri="{FF2B5EF4-FFF2-40B4-BE49-F238E27FC236}">
                <a16:creationId xmlns:a16="http://schemas.microsoft.com/office/drawing/2014/main" id="{42848E2F-5C91-E92A-3C86-6EF63890E0A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IDSS</a:t>
            </a:r>
          </a:p>
        </p:txBody>
      </p:sp>
    </p:spTree>
    <p:extLst>
      <p:ext uri="{BB962C8B-B14F-4D97-AF65-F5344CB8AC3E}">
        <p14:creationId xmlns:p14="http://schemas.microsoft.com/office/powerpoint/2010/main" val="3816633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4E5FA-2C32-7E62-7C01-5F65CFE2E66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53E4526-1AFC-42F7-D742-FBC7DB105BE0}"/>
              </a:ext>
            </a:extLst>
          </p:cNvPr>
          <p:cNvSpPr>
            <a:spLocks noGrp="1"/>
          </p:cNvSpPr>
          <p:nvPr>
            <p:ph type="title"/>
          </p:nvPr>
        </p:nvSpPr>
        <p:spPr>
          <a:xfrm>
            <a:off x="326848" y="288389"/>
            <a:ext cx="9579151" cy="1232435"/>
          </a:xfrm>
        </p:spPr>
        <p:txBody>
          <a:bodyPr/>
          <a:lstStyle/>
          <a:p>
            <a:r>
              <a:rPr lang="en-US" dirty="0"/>
              <a:t>Economic and Social costs of workplace injury</a:t>
            </a:r>
          </a:p>
        </p:txBody>
      </p:sp>
      <p:sp>
        <p:nvSpPr>
          <p:cNvPr id="4" name="Slide Number Placeholder 3">
            <a:extLst>
              <a:ext uri="{FF2B5EF4-FFF2-40B4-BE49-F238E27FC236}">
                <a16:creationId xmlns:a16="http://schemas.microsoft.com/office/drawing/2014/main" id="{DA43FFE9-5F9A-0D7C-2C66-DD5786D4090C}"/>
              </a:ext>
            </a:extLst>
          </p:cNvPr>
          <p:cNvSpPr>
            <a:spLocks noGrp="1"/>
          </p:cNvSpPr>
          <p:nvPr>
            <p:ph type="sldNum" sz="quarter" idx="12"/>
          </p:nvPr>
        </p:nvSpPr>
        <p:spPr/>
        <p:txBody>
          <a:bodyPr/>
          <a:lstStyle/>
          <a:p>
            <a:fld id="{741AFF56-1126-4107-9C02-BC0EFBF16431}" type="slidenum">
              <a:rPr lang="en-GB" smtClean="0"/>
              <a:pPr/>
              <a:t>4</a:t>
            </a:fld>
            <a:endParaRPr lang="en-GB" dirty="0"/>
          </a:p>
        </p:txBody>
      </p:sp>
      <p:sp>
        <p:nvSpPr>
          <p:cNvPr id="10" name="Content Placeholder 9">
            <a:extLst>
              <a:ext uri="{FF2B5EF4-FFF2-40B4-BE49-F238E27FC236}">
                <a16:creationId xmlns:a16="http://schemas.microsoft.com/office/drawing/2014/main" id="{B4146D3E-A864-7DE5-0886-AE81217FBF60}"/>
              </a:ext>
            </a:extLst>
          </p:cNvPr>
          <p:cNvSpPr>
            <a:spLocks noGrp="1"/>
          </p:cNvSpPr>
          <p:nvPr>
            <p:ph sz="quarter" idx="13"/>
          </p:nvPr>
        </p:nvSpPr>
        <p:spPr/>
        <p:txBody>
          <a:bodyPr/>
          <a:lstStyle/>
          <a:p>
            <a:pPr marL="285750" indent="-285750">
              <a:buFont typeface="Arial" panose="020B0604020202020204" pitchFamily="34" charset="0"/>
              <a:buChar char="•"/>
            </a:pPr>
            <a:r>
              <a:rPr lang="en-US" sz="1600" dirty="0"/>
              <a:t>How does risk of workplace injury vary by risk factors?</a:t>
            </a:r>
          </a:p>
          <a:p>
            <a:pPr marL="285750" indent="-285750">
              <a:buFont typeface="Arial" panose="020B0604020202020204" pitchFamily="34" charset="0"/>
              <a:buChar char="•"/>
            </a:pPr>
            <a:r>
              <a:rPr lang="en-US" sz="1600" dirty="0"/>
              <a:t>What are the causal effects of workplace injury on </a:t>
            </a:r>
            <a:r>
              <a:rPr lang="en-US" sz="1600" dirty="0" err="1"/>
              <a:t>labour</a:t>
            </a:r>
            <a:r>
              <a:rPr lang="en-US" sz="1600" dirty="0"/>
              <a:t> force, income, wealth, health and wellbeing measures?</a:t>
            </a:r>
          </a:p>
        </p:txBody>
      </p:sp>
      <p:sp>
        <p:nvSpPr>
          <p:cNvPr id="2" name="Footer Placeholder 4">
            <a:extLst>
              <a:ext uri="{FF2B5EF4-FFF2-40B4-BE49-F238E27FC236}">
                <a16:creationId xmlns:a16="http://schemas.microsoft.com/office/drawing/2014/main" id="{3F9E8FCB-0E72-1766-C9B6-AFAD1F4BBE32}"/>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spTree>
    <p:extLst>
      <p:ext uri="{BB962C8B-B14F-4D97-AF65-F5344CB8AC3E}">
        <p14:creationId xmlns:p14="http://schemas.microsoft.com/office/powerpoint/2010/main" val="4065357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4F29A-BBE8-DC7F-EE02-FACCA6CFA4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C1EDAE-CD9F-8886-6B0D-835BDEA5CE1D}"/>
              </a:ext>
            </a:extLst>
          </p:cNvPr>
          <p:cNvSpPr>
            <a:spLocks noGrp="1"/>
          </p:cNvSpPr>
          <p:nvPr>
            <p:ph type="title"/>
          </p:nvPr>
        </p:nvSpPr>
        <p:spPr/>
        <p:txBody>
          <a:bodyPr/>
          <a:lstStyle/>
          <a:p>
            <a:r>
              <a:rPr lang="en-US" dirty="0"/>
              <a:t>Costs of workplace injury</a:t>
            </a:r>
          </a:p>
        </p:txBody>
      </p:sp>
      <p:sp>
        <p:nvSpPr>
          <p:cNvPr id="3" name="Text Placeholder 2">
            <a:extLst>
              <a:ext uri="{FF2B5EF4-FFF2-40B4-BE49-F238E27FC236}">
                <a16:creationId xmlns:a16="http://schemas.microsoft.com/office/drawing/2014/main" id="{50F8310F-BDBC-BD8F-2679-FA2E9ACF1BA8}"/>
              </a:ext>
            </a:extLst>
          </p:cNvPr>
          <p:cNvSpPr>
            <a:spLocks noGrp="1"/>
          </p:cNvSpPr>
          <p:nvPr>
            <p:ph type="body" sz="quarter" idx="10"/>
          </p:nvPr>
        </p:nvSpPr>
        <p:spPr/>
        <p:txBody>
          <a:bodyPr/>
          <a:lstStyle/>
          <a:p>
            <a:r>
              <a:rPr lang="en-US" dirty="0"/>
              <a:t>02</a:t>
            </a:r>
          </a:p>
        </p:txBody>
      </p:sp>
      <p:sp>
        <p:nvSpPr>
          <p:cNvPr id="4" name="Footer Placeholder 4">
            <a:extLst>
              <a:ext uri="{FF2B5EF4-FFF2-40B4-BE49-F238E27FC236}">
                <a16:creationId xmlns:a16="http://schemas.microsoft.com/office/drawing/2014/main" id="{FFCBA264-66DD-21FA-3458-89B17EBB747B}"/>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IDSS</a:t>
            </a:r>
          </a:p>
        </p:txBody>
      </p:sp>
    </p:spTree>
    <p:extLst>
      <p:ext uri="{BB962C8B-B14F-4D97-AF65-F5344CB8AC3E}">
        <p14:creationId xmlns:p14="http://schemas.microsoft.com/office/powerpoint/2010/main" val="690164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1F9B8-B497-AB65-B549-F8E5DFF54C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1F900E-1DEE-D3E0-F3E6-313DE8B3F4E8}"/>
              </a:ext>
            </a:extLst>
          </p:cNvPr>
          <p:cNvSpPr>
            <a:spLocks noGrp="1"/>
          </p:cNvSpPr>
          <p:nvPr>
            <p:ph type="title"/>
          </p:nvPr>
        </p:nvSpPr>
        <p:spPr/>
        <p:txBody>
          <a:bodyPr/>
          <a:lstStyle/>
          <a:p>
            <a:r>
              <a:rPr lang="en-US" dirty="0"/>
              <a:t>Economic and Social Costs of workplace injury</a:t>
            </a:r>
          </a:p>
        </p:txBody>
      </p:sp>
      <p:sp>
        <p:nvSpPr>
          <p:cNvPr id="4" name="Content Placeholder 3">
            <a:extLst>
              <a:ext uri="{FF2B5EF4-FFF2-40B4-BE49-F238E27FC236}">
                <a16:creationId xmlns:a16="http://schemas.microsoft.com/office/drawing/2014/main" id="{EAD3702B-5A27-31E1-26AA-2697F92DB1B6}"/>
              </a:ext>
            </a:extLst>
          </p:cNvPr>
          <p:cNvSpPr>
            <a:spLocks noGrp="1"/>
          </p:cNvSpPr>
          <p:nvPr>
            <p:ph idx="1"/>
          </p:nvPr>
        </p:nvSpPr>
        <p:spPr>
          <a:xfrm>
            <a:off x="352424" y="1493113"/>
            <a:ext cx="4300995" cy="2057423"/>
          </a:xfrm>
        </p:spPr>
        <p:txBody>
          <a:bodyPr/>
          <a:lstStyle/>
          <a:p>
            <a:pPr marL="285750" lvl="1" indent="-285750">
              <a:buFont typeface="Arial" panose="020B0604020202020204" pitchFamily="34" charset="0"/>
              <a:buChar char="•"/>
            </a:pPr>
            <a:r>
              <a:rPr lang="en-US" sz="1800" dirty="0">
                <a:solidFill>
                  <a:schemeClr val="tx1"/>
                </a:solidFill>
              </a:rPr>
              <a:t>Direct costs can be measures by schemes and insurers</a:t>
            </a:r>
          </a:p>
          <a:p>
            <a:pPr marL="285750" lvl="1" indent="-285750">
              <a:buFont typeface="Arial" panose="020B0604020202020204" pitchFamily="34" charset="0"/>
              <a:buChar char="•"/>
            </a:pPr>
            <a:r>
              <a:rPr lang="en-US" sz="1800" dirty="0">
                <a:solidFill>
                  <a:schemeClr val="tx1"/>
                </a:solidFill>
              </a:rPr>
              <a:t>Indirect costs are often hidden and accumulate to injured workers, their families, to firms and broader society</a:t>
            </a:r>
          </a:p>
        </p:txBody>
      </p:sp>
      <p:sp>
        <p:nvSpPr>
          <p:cNvPr id="5" name="Slide Number Placeholder 4">
            <a:extLst>
              <a:ext uri="{FF2B5EF4-FFF2-40B4-BE49-F238E27FC236}">
                <a16:creationId xmlns:a16="http://schemas.microsoft.com/office/drawing/2014/main" id="{C8817E5D-737B-6D4D-1A55-C3D30DA1D26C}"/>
              </a:ext>
            </a:extLst>
          </p:cNvPr>
          <p:cNvSpPr>
            <a:spLocks noGrp="1"/>
          </p:cNvSpPr>
          <p:nvPr>
            <p:ph type="sldNum" sz="quarter" idx="12"/>
          </p:nvPr>
        </p:nvSpPr>
        <p:spPr/>
        <p:txBody>
          <a:bodyPr/>
          <a:lstStyle/>
          <a:p>
            <a:fld id="{741AFF56-1126-4107-9C02-BC0EFBF16431}" type="slidenum">
              <a:rPr lang="en-GB" smtClean="0"/>
              <a:pPr/>
              <a:t>6</a:t>
            </a:fld>
            <a:endParaRPr lang="en-GB" dirty="0"/>
          </a:p>
        </p:txBody>
      </p:sp>
      <p:sp>
        <p:nvSpPr>
          <p:cNvPr id="2" name="Footer Placeholder 4">
            <a:extLst>
              <a:ext uri="{FF2B5EF4-FFF2-40B4-BE49-F238E27FC236}">
                <a16:creationId xmlns:a16="http://schemas.microsoft.com/office/drawing/2014/main" id="{869898A0-ED44-F61B-5FAE-1F9513E201D6}"/>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sp>
        <p:nvSpPr>
          <p:cNvPr id="6" name="Rectangle 5">
            <a:extLst>
              <a:ext uri="{FF2B5EF4-FFF2-40B4-BE49-F238E27FC236}">
                <a16:creationId xmlns:a16="http://schemas.microsoft.com/office/drawing/2014/main" id="{806AE47C-026F-B51A-E212-B1D973A64C24}"/>
              </a:ext>
            </a:extLst>
          </p:cNvPr>
          <p:cNvSpPr/>
          <p:nvPr/>
        </p:nvSpPr>
        <p:spPr>
          <a:xfrm>
            <a:off x="6155779" y="3058061"/>
            <a:ext cx="1632732" cy="88559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ea typeface="+mn-ea"/>
              <a:cs typeface="+mn-cs"/>
            </a:endParaRPr>
          </a:p>
        </p:txBody>
      </p:sp>
      <p:sp>
        <p:nvSpPr>
          <p:cNvPr id="7" name="TextBox 6">
            <a:extLst>
              <a:ext uri="{FF2B5EF4-FFF2-40B4-BE49-F238E27FC236}">
                <a16:creationId xmlns:a16="http://schemas.microsoft.com/office/drawing/2014/main" id="{E3D42730-E04F-118A-3045-4646916B2F82}"/>
              </a:ext>
            </a:extLst>
          </p:cNvPr>
          <p:cNvSpPr txBox="1"/>
          <p:nvPr/>
        </p:nvSpPr>
        <p:spPr>
          <a:xfrm>
            <a:off x="6163246" y="3150426"/>
            <a:ext cx="1700779" cy="707886"/>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ea typeface="+mn-ea"/>
                <a:cs typeface="+mn-cs"/>
              </a:rPr>
              <a:t>Workers + Families</a:t>
            </a:r>
            <a:endParaRPr kumimoji="0" lang="id-ID" sz="2000" b="1" i="0" u="none" strike="noStrike" kern="1200" cap="none" spc="0" normalizeH="0" baseline="0" noProof="0" dirty="0">
              <a:ln>
                <a:noFill/>
              </a:ln>
              <a:solidFill>
                <a:prstClr val="white"/>
              </a:solidFill>
              <a:effectLst/>
              <a:uLnTx/>
              <a:uFillTx/>
              <a:ea typeface="+mn-ea"/>
              <a:cs typeface="+mn-cs"/>
            </a:endParaRPr>
          </a:p>
        </p:txBody>
      </p:sp>
      <p:sp>
        <p:nvSpPr>
          <p:cNvPr id="8" name="Rectangle 7">
            <a:extLst>
              <a:ext uri="{FF2B5EF4-FFF2-40B4-BE49-F238E27FC236}">
                <a16:creationId xmlns:a16="http://schemas.microsoft.com/office/drawing/2014/main" id="{FA13B53C-C6EC-0F52-7255-4C28DFFC16D6}"/>
              </a:ext>
            </a:extLst>
          </p:cNvPr>
          <p:cNvSpPr/>
          <p:nvPr/>
        </p:nvSpPr>
        <p:spPr>
          <a:xfrm>
            <a:off x="7835884" y="3058061"/>
            <a:ext cx="1632732" cy="885593"/>
          </a:xfrm>
          <a:prstGeom prst="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ea typeface="+mn-ea"/>
              <a:cs typeface="+mn-cs"/>
            </a:endParaRPr>
          </a:p>
        </p:txBody>
      </p:sp>
      <p:sp>
        <p:nvSpPr>
          <p:cNvPr id="9" name="TextBox 8">
            <a:extLst>
              <a:ext uri="{FF2B5EF4-FFF2-40B4-BE49-F238E27FC236}">
                <a16:creationId xmlns:a16="http://schemas.microsoft.com/office/drawing/2014/main" id="{0EC79941-FE53-25F2-3252-BE1878DAF516}"/>
              </a:ext>
            </a:extLst>
          </p:cNvPr>
          <p:cNvSpPr txBox="1"/>
          <p:nvPr/>
        </p:nvSpPr>
        <p:spPr>
          <a:xfrm>
            <a:off x="7804624" y="3150426"/>
            <a:ext cx="1650604" cy="40011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ea typeface="+mn-ea"/>
                <a:cs typeface="+mn-cs"/>
              </a:rPr>
              <a:t>Firms</a:t>
            </a:r>
            <a:endParaRPr kumimoji="0" lang="id-ID" sz="2000" b="1" i="0" u="none" strike="noStrike" kern="1200" cap="none" spc="0" normalizeH="0" baseline="0" noProof="0" dirty="0">
              <a:ln>
                <a:noFill/>
              </a:ln>
              <a:solidFill>
                <a:prstClr val="white"/>
              </a:solidFill>
              <a:effectLst/>
              <a:uLnTx/>
              <a:uFillTx/>
              <a:ea typeface="+mn-ea"/>
              <a:cs typeface="+mn-cs"/>
            </a:endParaRPr>
          </a:p>
        </p:txBody>
      </p:sp>
      <p:sp>
        <p:nvSpPr>
          <p:cNvPr id="10" name="Rectangle 9">
            <a:extLst>
              <a:ext uri="{FF2B5EF4-FFF2-40B4-BE49-F238E27FC236}">
                <a16:creationId xmlns:a16="http://schemas.microsoft.com/office/drawing/2014/main" id="{D8AAEE3E-2CEC-2AFC-2108-A36FEB103CD1}"/>
              </a:ext>
            </a:extLst>
          </p:cNvPr>
          <p:cNvSpPr/>
          <p:nvPr/>
        </p:nvSpPr>
        <p:spPr>
          <a:xfrm>
            <a:off x="9532491" y="3058062"/>
            <a:ext cx="1703314" cy="885592"/>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ea typeface="+mn-ea"/>
              <a:cs typeface="+mn-cs"/>
            </a:endParaRPr>
          </a:p>
        </p:txBody>
      </p:sp>
      <p:sp>
        <p:nvSpPr>
          <p:cNvPr id="11" name="TextBox 10">
            <a:extLst>
              <a:ext uri="{FF2B5EF4-FFF2-40B4-BE49-F238E27FC236}">
                <a16:creationId xmlns:a16="http://schemas.microsoft.com/office/drawing/2014/main" id="{ABC00B4D-5C45-422F-C054-047C1CC9C60C}"/>
              </a:ext>
            </a:extLst>
          </p:cNvPr>
          <p:cNvSpPr txBox="1"/>
          <p:nvPr/>
        </p:nvSpPr>
        <p:spPr>
          <a:xfrm>
            <a:off x="9240303" y="3150426"/>
            <a:ext cx="2299997" cy="40011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ea typeface="+mn-ea"/>
                <a:cs typeface="+mn-cs"/>
              </a:rPr>
              <a:t>Society</a:t>
            </a:r>
            <a:endParaRPr kumimoji="0" lang="id-ID" sz="2000" b="1" i="0" u="none" strike="noStrike" kern="1200" cap="none" spc="0" normalizeH="0" baseline="0" noProof="0" dirty="0">
              <a:ln>
                <a:noFill/>
              </a:ln>
              <a:solidFill>
                <a:prstClr val="white"/>
              </a:solidFill>
              <a:effectLst/>
              <a:uLnTx/>
              <a:uFillTx/>
              <a:ea typeface="+mn-ea"/>
              <a:cs typeface="+mn-cs"/>
            </a:endParaRPr>
          </a:p>
        </p:txBody>
      </p:sp>
      <p:sp>
        <p:nvSpPr>
          <p:cNvPr id="16" name="Rounded Rectangle 4">
            <a:extLst>
              <a:ext uri="{FF2B5EF4-FFF2-40B4-BE49-F238E27FC236}">
                <a16:creationId xmlns:a16="http://schemas.microsoft.com/office/drawing/2014/main" id="{C54B83C9-3AEF-9BB0-DAEA-83530C6A18AC}"/>
              </a:ext>
            </a:extLst>
          </p:cNvPr>
          <p:cNvSpPr/>
          <p:nvPr/>
        </p:nvSpPr>
        <p:spPr>
          <a:xfrm>
            <a:off x="6155779" y="4126389"/>
            <a:ext cx="1632732" cy="1623058"/>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33020" tIns="24765" rIns="33020" bIns="24765"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4D4F53"/>
                </a:solidFill>
                <a:effectLst/>
                <a:uLnTx/>
                <a:uFillTx/>
                <a:ea typeface="+mn-ea"/>
                <a:cs typeface="+mn-cs"/>
              </a:rPr>
              <a:t>Lost earnings</a:t>
            </a:r>
          </a:p>
          <a:p>
            <a:pPr marL="0" marR="0" lvl="0" indent="0" algn="ctr" defTabSz="577850" rtl="0" eaLnBrk="1" fontAlgn="auto" latinLnBrk="0" hangingPunct="1">
              <a:lnSpc>
                <a:spcPct val="90000"/>
              </a:lnSpc>
              <a:spcBef>
                <a:spcPct val="0"/>
              </a:spcBef>
              <a:spcAft>
                <a:spcPct val="35000"/>
              </a:spcAft>
              <a:buClrTx/>
              <a:buSzTx/>
              <a:buFontTx/>
              <a:buNone/>
              <a:tabLst/>
              <a:defRPr/>
            </a:pPr>
            <a:r>
              <a:rPr lang="en-US" sz="1600" dirty="0">
                <a:solidFill>
                  <a:srgbClr val="4D4F53"/>
                </a:solidFill>
              </a:rPr>
              <a:t>Lost promotions, skills atrophy</a:t>
            </a:r>
          </a:p>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4D4F53"/>
                </a:solidFill>
                <a:effectLst/>
                <a:uLnTx/>
                <a:uFillTx/>
                <a:ea typeface="+mn-ea"/>
                <a:cs typeface="+mn-cs"/>
              </a:rPr>
              <a:t>Health and wellbeing</a:t>
            </a:r>
            <a:endParaRPr kumimoji="0" lang="en-AU" sz="1600" b="0" i="0" u="none" strike="noStrike" kern="1200" cap="none" spc="0" normalizeH="0" baseline="0" noProof="0" dirty="0">
              <a:ln>
                <a:noFill/>
              </a:ln>
              <a:solidFill>
                <a:srgbClr val="4D4F53"/>
              </a:solidFill>
              <a:effectLst/>
              <a:uLnTx/>
              <a:uFillTx/>
              <a:ea typeface="+mn-ea"/>
              <a:cs typeface="+mn-cs"/>
            </a:endParaRPr>
          </a:p>
        </p:txBody>
      </p:sp>
      <p:sp>
        <p:nvSpPr>
          <p:cNvPr id="23" name="Rounded Rectangle 4">
            <a:extLst>
              <a:ext uri="{FF2B5EF4-FFF2-40B4-BE49-F238E27FC236}">
                <a16:creationId xmlns:a16="http://schemas.microsoft.com/office/drawing/2014/main" id="{632591D8-3689-E25C-08E8-2F80E1068FE3}"/>
              </a:ext>
            </a:extLst>
          </p:cNvPr>
          <p:cNvSpPr/>
          <p:nvPr/>
        </p:nvSpPr>
        <p:spPr>
          <a:xfrm>
            <a:off x="7835884" y="4126389"/>
            <a:ext cx="1632732" cy="1623058"/>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33020" tIns="24765" rIns="33020" bIns="24765"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4D4F53"/>
                </a:solidFill>
                <a:effectLst/>
                <a:uLnTx/>
                <a:uFillTx/>
                <a:ea typeface="+mn-ea"/>
                <a:cs typeface="+mn-cs"/>
              </a:rPr>
              <a:t>Lost productivity, replacement worker </a:t>
            </a:r>
            <a:r>
              <a:rPr lang="en-US" sz="1600" dirty="0">
                <a:solidFill>
                  <a:srgbClr val="4D4F53"/>
                </a:solidFill>
              </a:rPr>
              <a:t>hire</a:t>
            </a:r>
            <a:endParaRPr kumimoji="0" lang="en-AU" sz="1600" b="0" i="0" u="none" strike="noStrike" kern="1200" cap="none" spc="0" normalizeH="0" baseline="0" noProof="0" dirty="0">
              <a:ln>
                <a:noFill/>
              </a:ln>
              <a:solidFill>
                <a:srgbClr val="4D4F53"/>
              </a:solidFill>
              <a:effectLst/>
              <a:uLnTx/>
              <a:uFillTx/>
              <a:ea typeface="+mn-ea"/>
              <a:cs typeface="+mn-cs"/>
            </a:endParaRPr>
          </a:p>
        </p:txBody>
      </p:sp>
      <p:sp>
        <p:nvSpPr>
          <p:cNvPr id="24" name="Rounded Rectangle 4">
            <a:extLst>
              <a:ext uri="{FF2B5EF4-FFF2-40B4-BE49-F238E27FC236}">
                <a16:creationId xmlns:a16="http://schemas.microsoft.com/office/drawing/2014/main" id="{DA3086CE-6F80-F5DE-81C5-F50F3059359E}"/>
              </a:ext>
            </a:extLst>
          </p:cNvPr>
          <p:cNvSpPr/>
          <p:nvPr/>
        </p:nvSpPr>
        <p:spPr>
          <a:xfrm>
            <a:off x="9532491" y="4126389"/>
            <a:ext cx="1703313" cy="1623058"/>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33020" tIns="24765" rIns="33020" bIns="24765"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4D4F53"/>
                </a:solidFill>
                <a:effectLst/>
                <a:uLnTx/>
                <a:uFillTx/>
                <a:ea typeface="+mn-ea"/>
                <a:cs typeface="+mn-cs"/>
              </a:rPr>
              <a:t>Health system utilization</a:t>
            </a:r>
          </a:p>
          <a:p>
            <a:pPr marL="0" marR="0" lvl="0" indent="0" algn="ctr" defTabSz="577850" rtl="0" eaLnBrk="1" fontAlgn="auto" latinLnBrk="0" hangingPunct="1">
              <a:lnSpc>
                <a:spcPct val="90000"/>
              </a:lnSpc>
              <a:spcBef>
                <a:spcPct val="0"/>
              </a:spcBef>
              <a:spcAft>
                <a:spcPct val="35000"/>
              </a:spcAft>
              <a:buClrTx/>
              <a:buSzTx/>
              <a:buFontTx/>
              <a:buNone/>
              <a:tabLst/>
              <a:defRPr/>
            </a:pPr>
            <a:r>
              <a:rPr lang="en-US" sz="1600" dirty="0">
                <a:solidFill>
                  <a:srgbClr val="4D4F53"/>
                </a:solidFill>
              </a:rPr>
              <a:t>Social welfare system</a:t>
            </a:r>
            <a:endParaRPr kumimoji="0" lang="en-AU" sz="1600" b="0" i="0" u="none" strike="noStrike" kern="1200" cap="none" spc="0" normalizeH="0" baseline="0" noProof="0" dirty="0">
              <a:ln>
                <a:noFill/>
              </a:ln>
              <a:solidFill>
                <a:srgbClr val="4D4F53"/>
              </a:solidFill>
              <a:effectLst/>
              <a:uLnTx/>
              <a:uFillTx/>
              <a:ea typeface="+mn-ea"/>
              <a:cs typeface="+mn-cs"/>
            </a:endParaRPr>
          </a:p>
        </p:txBody>
      </p:sp>
      <p:sp>
        <p:nvSpPr>
          <p:cNvPr id="37" name="Rectangle 36">
            <a:extLst>
              <a:ext uri="{FF2B5EF4-FFF2-40B4-BE49-F238E27FC236}">
                <a16:creationId xmlns:a16="http://schemas.microsoft.com/office/drawing/2014/main" id="{38A98A66-9148-67D1-461A-3C06FE92857D}"/>
              </a:ext>
            </a:extLst>
          </p:cNvPr>
          <p:cNvSpPr/>
          <p:nvPr/>
        </p:nvSpPr>
        <p:spPr>
          <a:xfrm>
            <a:off x="6163247" y="1634158"/>
            <a:ext cx="5072558" cy="707887"/>
          </a:xfrm>
          <a:prstGeom prst="rect">
            <a:avLst/>
          </a:prstGeom>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lvl="0" algn="ctr"/>
            <a:r>
              <a:rPr lang="en-US" sz="1400" b="1" dirty="0">
                <a:solidFill>
                  <a:schemeClr val="tx1"/>
                </a:solidFill>
              </a:rPr>
              <a:t>Direct Costs:</a:t>
            </a:r>
            <a:r>
              <a:rPr lang="en-US" sz="1400" dirty="0">
                <a:solidFill>
                  <a:schemeClr val="bg1"/>
                </a:solidFill>
              </a:rPr>
              <a:t> Treatment and rehabilitation services, Wage replacement, lump sum payments, damages, administration</a:t>
            </a:r>
            <a:endParaRPr lang="en-AU" sz="1400" dirty="0">
              <a:solidFill>
                <a:schemeClr val="bg1"/>
              </a:solidFill>
            </a:endParaRPr>
          </a:p>
        </p:txBody>
      </p:sp>
      <p:sp>
        <p:nvSpPr>
          <p:cNvPr id="38" name="Rectangle 37">
            <a:extLst>
              <a:ext uri="{FF2B5EF4-FFF2-40B4-BE49-F238E27FC236}">
                <a16:creationId xmlns:a16="http://schemas.microsoft.com/office/drawing/2014/main" id="{466FBBE2-3CE3-DD12-6C37-E37326AEEFFB}"/>
              </a:ext>
            </a:extLst>
          </p:cNvPr>
          <p:cNvSpPr/>
          <p:nvPr/>
        </p:nvSpPr>
        <p:spPr>
          <a:xfrm>
            <a:off x="6163247" y="2610122"/>
            <a:ext cx="5072558" cy="362597"/>
          </a:xfrm>
          <a:prstGeom prst="rect">
            <a:avLst/>
          </a:prstGeom>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lvl="0" algn="ctr"/>
            <a:r>
              <a:rPr lang="en-US" sz="1400" b="1" dirty="0">
                <a:solidFill>
                  <a:schemeClr val="tx1"/>
                </a:solidFill>
              </a:rPr>
              <a:t>Indirect Costs:</a:t>
            </a:r>
            <a:endParaRPr lang="en-AU" sz="1400" dirty="0">
              <a:solidFill>
                <a:schemeClr val="bg1"/>
              </a:solidFill>
            </a:endParaRPr>
          </a:p>
        </p:txBody>
      </p:sp>
    </p:spTree>
    <p:extLst>
      <p:ext uri="{BB962C8B-B14F-4D97-AF65-F5344CB8AC3E}">
        <p14:creationId xmlns:p14="http://schemas.microsoft.com/office/powerpoint/2010/main" val="347591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FB4EB-93F7-3545-B8FD-B21E8626E405}"/>
              </a:ext>
            </a:extLst>
          </p:cNvPr>
          <p:cNvSpPr>
            <a:spLocks noGrp="1"/>
          </p:cNvSpPr>
          <p:nvPr>
            <p:ph type="title"/>
          </p:nvPr>
        </p:nvSpPr>
        <p:spPr>
          <a:xfrm>
            <a:off x="326848" y="288389"/>
            <a:ext cx="8207551" cy="1232435"/>
          </a:xfrm>
        </p:spPr>
        <p:txBody>
          <a:bodyPr/>
          <a:lstStyle/>
          <a:p>
            <a:r>
              <a:rPr lang="en-US" dirty="0"/>
              <a:t>Causal Identification: </a:t>
            </a:r>
            <a:br>
              <a:rPr lang="en-US" dirty="0"/>
            </a:br>
            <a:r>
              <a:rPr lang="en-US" dirty="0"/>
              <a:t>What is the causal effect of workplace injury?</a:t>
            </a:r>
            <a:endParaRPr lang="en-AU" dirty="0"/>
          </a:p>
        </p:txBody>
      </p:sp>
      <p:sp>
        <p:nvSpPr>
          <p:cNvPr id="4" name="Slide Number Placeholder 3">
            <a:extLst>
              <a:ext uri="{FF2B5EF4-FFF2-40B4-BE49-F238E27FC236}">
                <a16:creationId xmlns:a16="http://schemas.microsoft.com/office/drawing/2014/main" id="{6D505840-BDCC-A41C-B745-2FD51B517ACD}"/>
              </a:ext>
            </a:extLst>
          </p:cNvPr>
          <p:cNvSpPr>
            <a:spLocks noGrp="1"/>
          </p:cNvSpPr>
          <p:nvPr>
            <p:ph type="sldNum" sz="quarter" idx="12"/>
          </p:nvPr>
        </p:nvSpPr>
        <p:spPr/>
        <p:txBody>
          <a:bodyPr/>
          <a:lstStyle/>
          <a:p>
            <a:fld id="{741AFF56-1126-4107-9C02-BC0EFBF16431}" type="slidenum">
              <a:rPr lang="en-GB" smtClean="0"/>
              <a:pPr/>
              <a:t>7</a:t>
            </a:fld>
            <a:endParaRPr lang="en-GB" dirty="0"/>
          </a:p>
        </p:txBody>
      </p:sp>
      <p:pic>
        <p:nvPicPr>
          <p:cNvPr id="7" name="Icon">
            <a:extLst>
              <a:ext uri="{FF2B5EF4-FFF2-40B4-BE49-F238E27FC236}">
                <a16:creationId xmlns:a16="http://schemas.microsoft.com/office/drawing/2014/main" id="{74CD5853-BE64-1C16-552E-5E44FFD50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3277" y="2133600"/>
            <a:ext cx="889000" cy="889000"/>
          </a:xfrm>
          <a:prstGeom prst="rect">
            <a:avLst/>
          </a:prstGeom>
        </p:spPr>
      </p:pic>
      <p:pic>
        <p:nvPicPr>
          <p:cNvPr id="8" name="Icon">
            <a:extLst>
              <a:ext uri="{FF2B5EF4-FFF2-40B4-BE49-F238E27FC236}">
                <a16:creationId xmlns:a16="http://schemas.microsoft.com/office/drawing/2014/main" id="{9FEDE604-6F8D-EEA8-5E79-8E14E9214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2115" y="2133600"/>
            <a:ext cx="889000" cy="889000"/>
          </a:xfrm>
          <a:prstGeom prst="rect">
            <a:avLst/>
          </a:prstGeom>
        </p:spPr>
      </p:pic>
      <p:pic>
        <p:nvPicPr>
          <p:cNvPr id="9" name="Icon">
            <a:extLst>
              <a:ext uri="{FF2B5EF4-FFF2-40B4-BE49-F238E27FC236}">
                <a16:creationId xmlns:a16="http://schemas.microsoft.com/office/drawing/2014/main" id="{644BA6E9-979D-7FF5-82A9-78703EEECD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2115" y="3323319"/>
            <a:ext cx="889000" cy="889000"/>
          </a:xfrm>
          <a:prstGeom prst="rect">
            <a:avLst/>
          </a:prstGeom>
        </p:spPr>
      </p:pic>
      <p:sp>
        <p:nvSpPr>
          <p:cNvPr id="10" name="Arrow: Right 9">
            <a:extLst>
              <a:ext uri="{FF2B5EF4-FFF2-40B4-BE49-F238E27FC236}">
                <a16:creationId xmlns:a16="http://schemas.microsoft.com/office/drawing/2014/main" id="{ABBD4236-C223-93C7-B3F7-B4045D77B51C}"/>
              </a:ext>
            </a:extLst>
          </p:cNvPr>
          <p:cNvSpPr/>
          <p:nvPr/>
        </p:nvSpPr>
        <p:spPr>
          <a:xfrm>
            <a:off x="3511793" y="2578100"/>
            <a:ext cx="1981200" cy="997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Arrow: Right 10">
            <a:extLst>
              <a:ext uri="{FF2B5EF4-FFF2-40B4-BE49-F238E27FC236}">
                <a16:creationId xmlns:a16="http://schemas.microsoft.com/office/drawing/2014/main" id="{8E5EE38C-4AAD-86FC-B045-BFF2DCCFE981}"/>
              </a:ext>
            </a:extLst>
          </p:cNvPr>
          <p:cNvSpPr/>
          <p:nvPr/>
        </p:nvSpPr>
        <p:spPr>
          <a:xfrm>
            <a:off x="6703039" y="2578100"/>
            <a:ext cx="1981200" cy="997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rrow: Right 11">
            <a:extLst>
              <a:ext uri="{FF2B5EF4-FFF2-40B4-BE49-F238E27FC236}">
                <a16:creationId xmlns:a16="http://schemas.microsoft.com/office/drawing/2014/main" id="{9F4C826B-CE5F-568D-ACE9-433F0AFDBDE6}"/>
              </a:ext>
            </a:extLst>
          </p:cNvPr>
          <p:cNvSpPr/>
          <p:nvPr/>
        </p:nvSpPr>
        <p:spPr>
          <a:xfrm flipV="1">
            <a:off x="3511793" y="3618140"/>
            <a:ext cx="5172446" cy="997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F6136E3F-8D63-1797-6C1F-7ACEEB318D8E}"/>
              </a:ext>
            </a:extLst>
          </p:cNvPr>
          <p:cNvSpPr/>
          <p:nvPr/>
        </p:nvSpPr>
        <p:spPr>
          <a:xfrm>
            <a:off x="9121578" y="2133600"/>
            <a:ext cx="1981200" cy="207871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ea typeface="+mn-ea"/>
                <a:cs typeface="+mn-cs"/>
              </a:rPr>
              <a:t>Observed outcomes:  Income, employment, health and wellbeing</a:t>
            </a:r>
            <a:endParaRPr kumimoji="0" lang="id-ID" sz="1800" b="0" i="0" u="none" strike="noStrike" kern="1200" cap="none" spc="0" normalizeH="0" baseline="0" noProof="0" dirty="0">
              <a:ln>
                <a:noFill/>
              </a:ln>
              <a:solidFill>
                <a:prstClr val="white"/>
              </a:solidFill>
              <a:effectLst/>
              <a:uLnTx/>
              <a:uFillTx/>
              <a:ea typeface="+mn-ea"/>
              <a:cs typeface="+mn-cs"/>
            </a:endParaRPr>
          </a:p>
        </p:txBody>
      </p:sp>
      <p:sp>
        <p:nvSpPr>
          <p:cNvPr id="14" name="TextBox 13">
            <a:extLst>
              <a:ext uri="{FF2B5EF4-FFF2-40B4-BE49-F238E27FC236}">
                <a16:creationId xmlns:a16="http://schemas.microsoft.com/office/drawing/2014/main" id="{F2E33621-4F09-1EC0-060D-2969932C13C0}"/>
              </a:ext>
            </a:extLst>
          </p:cNvPr>
          <p:cNvSpPr txBox="1"/>
          <p:nvPr/>
        </p:nvSpPr>
        <p:spPr>
          <a:xfrm>
            <a:off x="2462115" y="4807859"/>
            <a:ext cx="8640664" cy="64633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US" dirty="0"/>
              <a:t>Causal effect can not be observed directly.  </a:t>
            </a:r>
          </a:p>
          <a:p>
            <a:pPr algn="ctr"/>
            <a:r>
              <a:rPr lang="en-US" dirty="0"/>
              <a:t>Risk factors which influence injury can also influence outcomes</a:t>
            </a:r>
            <a:endParaRPr lang="en-AU" dirty="0"/>
          </a:p>
        </p:txBody>
      </p:sp>
      <p:sp>
        <p:nvSpPr>
          <p:cNvPr id="15" name="Rectangle 14">
            <a:extLst>
              <a:ext uri="{FF2B5EF4-FFF2-40B4-BE49-F238E27FC236}">
                <a16:creationId xmlns:a16="http://schemas.microsoft.com/office/drawing/2014/main" id="{0C4B782D-D316-F71B-E85E-2617CC8FEC53}"/>
              </a:ext>
            </a:extLst>
          </p:cNvPr>
          <p:cNvSpPr/>
          <p:nvPr/>
        </p:nvSpPr>
        <p:spPr>
          <a:xfrm>
            <a:off x="280631" y="2283960"/>
            <a:ext cx="1981200" cy="207871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ea typeface="+mn-ea"/>
                <a:cs typeface="+mn-cs"/>
              </a:rPr>
              <a:t>Counterfactual scenario is never observed</a:t>
            </a:r>
            <a:endParaRPr kumimoji="0" lang="id-ID" sz="1800" b="0"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val="67227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A8D960-E008-DAF0-3F6F-B6240E13616F}"/>
              </a:ext>
            </a:extLst>
          </p:cNvPr>
          <p:cNvSpPr>
            <a:spLocks noGrp="1"/>
          </p:cNvSpPr>
          <p:nvPr>
            <p:ph type="title"/>
          </p:nvPr>
        </p:nvSpPr>
        <p:spPr>
          <a:xfrm>
            <a:off x="326848" y="288389"/>
            <a:ext cx="9579151" cy="1232435"/>
          </a:xfrm>
        </p:spPr>
        <p:txBody>
          <a:bodyPr/>
          <a:lstStyle/>
          <a:p>
            <a:r>
              <a:rPr lang="en-US" dirty="0"/>
              <a:t>What’s known about causal effects of workplace injury?</a:t>
            </a:r>
          </a:p>
        </p:txBody>
      </p:sp>
      <p:sp>
        <p:nvSpPr>
          <p:cNvPr id="4" name="Slide Number Placeholder 3">
            <a:extLst>
              <a:ext uri="{FF2B5EF4-FFF2-40B4-BE49-F238E27FC236}">
                <a16:creationId xmlns:a16="http://schemas.microsoft.com/office/drawing/2014/main" id="{CF5D95C8-4C1E-4DF1-D8CF-B67783A40AE7}"/>
              </a:ext>
            </a:extLst>
          </p:cNvPr>
          <p:cNvSpPr>
            <a:spLocks noGrp="1"/>
          </p:cNvSpPr>
          <p:nvPr>
            <p:ph type="sldNum" sz="quarter" idx="12"/>
          </p:nvPr>
        </p:nvSpPr>
        <p:spPr/>
        <p:txBody>
          <a:bodyPr/>
          <a:lstStyle/>
          <a:p>
            <a:fld id="{741AFF56-1126-4107-9C02-BC0EFBF16431}" type="slidenum">
              <a:rPr lang="en-GB" smtClean="0"/>
              <a:pPr/>
              <a:t>8</a:t>
            </a:fld>
            <a:endParaRPr lang="en-GB" dirty="0"/>
          </a:p>
        </p:txBody>
      </p:sp>
      <p:sp>
        <p:nvSpPr>
          <p:cNvPr id="10" name="Content Placeholder 9">
            <a:extLst>
              <a:ext uri="{FF2B5EF4-FFF2-40B4-BE49-F238E27FC236}">
                <a16:creationId xmlns:a16="http://schemas.microsoft.com/office/drawing/2014/main" id="{13B768C8-CC6B-52DA-D1F2-413B5638908E}"/>
              </a:ext>
            </a:extLst>
          </p:cNvPr>
          <p:cNvSpPr>
            <a:spLocks noGrp="1"/>
          </p:cNvSpPr>
          <p:nvPr>
            <p:ph sz="quarter" idx="13"/>
          </p:nvPr>
        </p:nvSpPr>
        <p:spPr/>
        <p:txBody>
          <a:bodyPr/>
          <a:lstStyle/>
          <a:p>
            <a:pPr marL="285750" indent="-285750">
              <a:buFont typeface="Arial" panose="020B0604020202020204" pitchFamily="34" charset="0"/>
              <a:buChar char="•"/>
            </a:pPr>
            <a:r>
              <a:rPr lang="en-US" sz="1600" dirty="0"/>
              <a:t>Consistent finding across US, Canada, Europe: workplace injuries cause substantial losses in employment and earnings</a:t>
            </a:r>
          </a:p>
          <a:p>
            <a:pPr marL="285750" indent="-285750">
              <a:buFont typeface="Arial" panose="020B0604020202020204" pitchFamily="34" charset="0"/>
              <a:buChar char="•"/>
            </a:pPr>
            <a:r>
              <a:rPr lang="en-US" sz="1600" b="1" dirty="0"/>
              <a:t>Earnings losses: </a:t>
            </a:r>
            <a:r>
              <a:rPr lang="en-US" sz="1600" dirty="0"/>
              <a:t>in USA - ranging from $8,000 per injury (Boden &amp; </a:t>
            </a:r>
            <a:r>
              <a:rPr lang="en-US" sz="1600" dirty="0" err="1"/>
              <a:t>Galizzi</a:t>
            </a:r>
            <a:r>
              <a:rPr lang="en-US" sz="1600" dirty="0"/>
              <a:t>, 1999) to 15% of earnings over 10 years (Seabury et al., 2014)</a:t>
            </a:r>
          </a:p>
          <a:p>
            <a:pPr marL="285750" indent="-285750">
              <a:buFont typeface="Arial" panose="020B0604020202020204" pitchFamily="34" charset="0"/>
              <a:buChar char="•"/>
            </a:pPr>
            <a:r>
              <a:rPr lang="en-US" sz="1600" b="1" dirty="0"/>
              <a:t>Employment impacts: </a:t>
            </a:r>
            <a:r>
              <a:rPr lang="en-US" sz="1600" dirty="0"/>
              <a:t>unemployment rates increase 14% (Parro &amp; Pohl, 2021) and (Crichton et al., 2011); lower employment rates persist long-term (Mazzolini, 2020)</a:t>
            </a:r>
          </a:p>
          <a:p>
            <a:pPr marL="285750" indent="-285750">
              <a:buFont typeface="Arial" panose="020B0604020202020204" pitchFamily="34" charset="0"/>
              <a:buChar char="•"/>
            </a:pPr>
            <a:r>
              <a:rPr lang="en-US" sz="1600" b="1" dirty="0"/>
              <a:t>Broader consequences: </a:t>
            </a:r>
            <a:r>
              <a:rPr lang="en-US" sz="1600" dirty="0"/>
              <a:t>increased mortality (Boden et al., 2016), family breakdown (</a:t>
            </a:r>
            <a:r>
              <a:rPr lang="en-US" sz="1600" dirty="0" err="1"/>
              <a:t>Senthanar</a:t>
            </a:r>
            <a:r>
              <a:rPr lang="en-US" sz="1600" dirty="0"/>
              <a:t> et al., 2020), social welfare service utilization (Brown et al., 2007), sick leave (</a:t>
            </a:r>
            <a:r>
              <a:rPr lang="en-US" sz="1600" dirty="0" err="1"/>
              <a:t>Galizzi</a:t>
            </a:r>
            <a:r>
              <a:rPr lang="en-US" sz="1600" dirty="0"/>
              <a:t> et al., 2023) </a:t>
            </a:r>
          </a:p>
          <a:p>
            <a:pPr marL="285750" indent="-285750">
              <a:buFont typeface="Arial" panose="020B0604020202020204" pitchFamily="34" charset="0"/>
              <a:buChar char="•"/>
            </a:pPr>
            <a:r>
              <a:rPr lang="en-US" sz="1600" b="1" dirty="0"/>
              <a:t>In Australia: </a:t>
            </a:r>
            <a:r>
              <a:rPr lang="en-US" sz="1600" dirty="0"/>
              <a:t>social security use increased after benefits ceased (Griffiths et al., 2023)</a:t>
            </a:r>
          </a:p>
          <a:p>
            <a:pPr marL="285750" indent="-285750">
              <a:buFont typeface="Arial" panose="020B0604020202020204" pitchFamily="34" charset="0"/>
              <a:buChar char="•"/>
            </a:pPr>
            <a:r>
              <a:rPr lang="en-US" sz="1600" b="1" dirty="0"/>
              <a:t>Research gap: </a:t>
            </a:r>
            <a:r>
              <a:rPr lang="en-US" sz="1600" dirty="0"/>
              <a:t>no population-level causal studies.  impacts beyond employment/income (e.g., wellbeing, out-of-pocket expenses) not well understood</a:t>
            </a:r>
          </a:p>
        </p:txBody>
      </p:sp>
      <p:sp>
        <p:nvSpPr>
          <p:cNvPr id="2" name="Footer Placeholder 4">
            <a:extLst>
              <a:ext uri="{FF2B5EF4-FFF2-40B4-BE49-F238E27FC236}">
                <a16:creationId xmlns:a16="http://schemas.microsoft.com/office/drawing/2014/main" id="{20A7416F-C66E-6D6F-FBC4-2A2666EECE2D}"/>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spTree>
    <p:extLst>
      <p:ext uri="{BB962C8B-B14F-4D97-AF65-F5344CB8AC3E}">
        <p14:creationId xmlns:p14="http://schemas.microsoft.com/office/powerpoint/2010/main" val="3819905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8059-EE9C-BC27-F20D-91C2A1E7A8AE}"/>
              </a:ext>
            </a:extLst>
          </p:cNvPr>
          <p:cNvSpPr>
            <a:spLocks noGrp="1"/>
          </p:cNvSpPr>
          <p:nvPr>
            <p:ph type="title"/>
          </p:nvPr>
        </p:nvSpPr>
        <p:spPr/>
        <p:txBody>
          <a:bodyPr/>
          <a:lstStyle/>
          <a:p>
            <a:r>
              <a:rPr lang="en-US" dirty="0"/>
              <a:t>Difference-in-Differences Estimator</a:t>
            </a:r>
            <a:endParaRPr lang="en-AU" dirty="0"/>
          </a:p>
        </p:txBody>
      </p:sp>
      <p:sp>
        <p:nvSpPr>
          <p:cNvPr id="4" name="Slide Number Placeholder 3">
            <a:extLst>
              <a:ext uri="{FF2B5EF4-FFF2-40B4-BE49-F238E27FC236}">
                <a16:creationId xmlns:a16="http://schemas.microsoft.com/office/drawing/2014/main" id="{C06742A9-7031-2EE3-DE93-2707DE7AD512}"/>
              </a:ext>
            </a:extLst>
          </p:cNvPr>
          <p:cNvSpPr>
            <a:spLocks noGrp="1"/>
          </p:cNvSpPr>
          <p:nvPr>
            <p:ph type="sldNum" sz="quarter" idx="12"/>
          </p:nvPr>
        </p:nvSpPr>
        <p:spPr/>
        <p:txBody>
          <a:bodyPr/>
          <a:lstStyle/>
          <a:p>
            <a:fld id="{741AFF56-1126-4107-9C02-BC0EFBF16431}" type="slidenum">
              <a:rPr lang="en-GB" smtClean="0"/>
              <a:t>9</a:t>
            </a:fld>
            <a:endParaRPr lang="en-GB"/>
          </a:p>
        </p:txBody>
      </p:sp>
      <p:graphicFrame>
        <p:nvGraphicFramePr>
          <p:cNvPr id="6" name="Chart 5">
            <a:extLst>
              <a:ext uri="{FF2B5EF4-FFF2-40B4-BE49-F238E27FC236}">
                <a16:creationId xmlns:a16="http://schemas.microsoft.com/office/drawing/2014/main" id="{BE0CA48B-24F6-654F-3E74-AC7B577ED622}"/>
              </a:ext>
            </a:extLst>
          </p:cNvPr>
          <p:cNvGraphicFramePr>
            <a:graphicFrameLocks/>
          </p:cNvGraphicFramePr>
          <p:nvPr>
            <p:extLst>
              <p:ext uri="{D42A27DB-BD31-4B8C-83A1-F6EECF244321}">
                <p14:modId xmlns:p14="http://schemas.microsoft.com/office/powerpoint/2010/main" val="421467300"/>
              </p:ext>
            </p:extLst>
          </p:nvPr>
        </p:nvGraphicFramePr>
        <p:xfrm>
          <a:off x="5206937" y="1654421"/>
          <a:ext cx="6101979" cy="40305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56B2FE81-D82E-B313-96F9-83E2F2D7B389}"/>
              </a:ext>
            </a:extLst>
          </p:cNvPr>
          <p:cNvSpPr txBox="1"/>
          <p:nvPr/>
        </p:nvSpPr>
        <p:spPr>
          <a:xfrm>
            <a:off x="9606754" y="632208"/>
            <a:ext cx="2153295" cy="923330"/>
          </a:xfrm>
          <a:prstGeom prst="wedgeRectCallout">
            <a:avLst>
              <a:gd name="adj1" fmla="val -40500"/>
              <a:gd name="adj2" fmla="val 119303"/>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Difference between actual and expected is the causal effect</a:t>
            </a:r>
            <a:endParaRPr lang="en-AU" dirty="0"/>
          </a:p>
        </p:txBody>
      </p:sp>
      <p:cxnSp>
        <p:nvCxnSpPr>
          <p:cNvPr id="9" name="Straight Arrow Connector 8">
            <a:extLst>
              <a:ext uri="{FF2B5EF4-FFF2-40B4-BE49-F238E27FC236}">
                <a16:creationId xmlns:a16="http://schemas.microsoft.com/office/drawing/2014/main" id="{9847F1A8-90AD-3786-6A24-7A76BDDE6295}"/>
              </a:ext>
            </a:extLst>
          </p:cNvPr>
          <p:cNvCxnSpPr/>
          <p:nvPr/>
        </p:nvCxnSpPr>
        <p:spPr>
          <a:xfrm>
            <a:off x="9745073" y="2217683"/>
            <a:ext cx="0" cy="6831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CD736F6-FDE5-83BE-CC9C-D8247560C6D4}"/>
              </a:ext>
            </a:extLst>
          </p:cNvPr>
          <p:cNvSpPr txBox="1"/>
          <p:nvPr/>
        </p:nvSpPr>
        <p:spPr>
          <a:xfrm>
            <a:off x="10038706" y="3520967"/>
            <a:ext cx="1964108" cy="1323439"/>
          </a:xfrm>
          <a:prstGeom prst="wedgeRectCallout">
            <a:avLst>
              <a:gd name="adj1" fmla="val -65881"/>
              <a:gd name="adj2" fmla="val -59047"/>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t>Trend in the control group enables calculation of an expected outcome for test group</a:t>
            </a:r>
            <a:endParaRPr lang="en-AU" sz="1600" dirty="0"/>
          </a:p>
        </p:txBody>
      </p:sp>
      <p:sp>
        <p:nvSpPr>
          <p:cNvPr id="11" name="Content Placeholder 8">
            <a:extLst>
              <a:ext uri="{FF2B5EF4-FFF2-40B4-BE49-F238E27FC236}">
                <a16:creationId xmlns:a16="http://schemas.microsoft.com/office/drawing/2014/main" id="{AD5D1AF2-E4B4-4763-CAD5-C6877C2124DC}"/>
              </a:ext>
            </a:extLst>
          </p:cNvPr>
          <p:cNvSpPr>
            <a:spLocks noGrp="1"/>
          </p:cNvSpPr>
          <p:nvPr>
            <p:ph idx="1"/>
          </p:nvPr>
        </p:nvSpPr>
        <p:spPr>
          <a:xfrm>
            <a:off x="352424" y="1493113"/>
            <a:ext cx="4300995" cy="4256334"/>
          </a:xfrm>
        </p:spPr>
        <p:txBody>
          <a:bodyPr/>
          <a:lstStyle/>
          <a:p>
            <a:pPr marL="285750" indent="-285750">
              <a:buFont typeface="Arial" panose="020B0604020202020204" pitchFamily="34" charset="0"/>
              <a:buChar char="•"/>
            </a:pPr>
            <a:r>
              <a:rPr lang="en-US" sz="1800" dirty="0"/>
              <a:t>Difference-in-Differences (DID) approach enables estimation of a causal effect.</a:t>
            </a:r>
          </a:p>
          <a:p>
            <a:pPr marL="285750" indent="-285750">
              <a:buFont typeface="Arial" panose="020B0604020202020204" pitchFamily="34" charset="0"/>
              <a:buChar char="•"/>
            </a:pPr>
            <a:r>
              <a:rPr lang="en-US" sz="1800" dirty="0"/>
              <a:t>Long history and theoretical foundation</a:t>
            </a:r>
          </a:p>
          <a:p>
            <a:pPr marL="285750" indent="-285750">
              <a:buFont typeface="Arial" panose="020B0604020202020204" pitchFamily="34" charset="0"/>
              <a:buChar char="•"/>
            </a:pPr>
            <a:r>
              <a:rPr lang="en-US" sz="1800" dirty="0"/>
              <a:t>Surge of recent methodological advances for extending beyond canonical 2-by-2 framework.  For example:</a:t>
            </a:r>
          </a:p>
          <a:p>
            <a:pPr marL="641350" lvl="2" indent="-285750"/>
            <a:r>
              <a:rPr lang="en-US" sz="1800" dirty="0"/>
              <a:t>Conditional parallel trends</a:t>
            </a:r>
          </a:p>
          <a:p>
            <a:pPr marL="641350" lvl="2" indent="-285750"/>
            <a:r>
              <a:rPr lang="en-US" sz="1800" dirty="0"/>
              <a:t>Double robustness</a:t>
            </a:r>
          </a:p>
          <a:p>
            <a:pPr marL="641350" lvl="2" indent="-285750"/>
            <a:r>
              <a:rPr lang="en-US" sz="1800" dirty="0"/>
              <a:t>Multiple time periods</a:t>
            </a:r>
          </a:p>
          <a:p>
            <a:pPr marL="290512" lvl="1"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1557811619"/>
      </p:ext>
    </p:extLst>
  </p:cSld>
  <p:clrMapOvr>
    <a:masterClrMapping/>
  </p:clrMapOvr>
</p:sld>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40</Value>
      <Value>38</Value>
      <Value>158</Value>
      <Value>29</Value>
    </TaxCatchAll>
    <_dlc_DocId xmlns="7c09f450-3099-4ab0-9797-308ed8a26daf">CE6YYQN64SX3-786882053-16634</_dlc_DocId>
    <Lastupdated xmlns="7b3e9424-693f-4334-9dc1-37abbe098301" xsi:nil="true"/>
    <Stop_x0020_publishing xmlns="b9043e53-a078-4fe1-9a97-1dc890974721" xsi:nil="true"/>
    <Region xmlns="b9043e53-a078-4fe1-9a97-1dc890974721" xsi:nil="true"/>
    <No_x0020_Web_x0020_Index xmlns="b9043e53-a078-4fe1-9a97-1dc890974721">false</No_x0020_Web_x0020_Index>
    <_dlc_DocIdUrl xmlns="7c09f450-3099-4ab0-9797-308ed8a26daf">
      <Url>https://actuaries.sharepoint.com/sites/DMS/_layouts/15/DocIdRedir.aspx?ID=CE6YYQN64SX3-786882053-16634</Url>
      <Description>CE6YYQN64SX3-786882053-16634</Description>
    </_dlc_DocIdUrl>
    <Start_x0020_publishing xmlns="b9043e53-a078-4fe1-9a97-1dc890974721" xsi:nil="true"/>
    <na442cf9b07645d39bff0c316c917a88 xmlns="b9043e53-a078-4fe1-9a97-1dc890974721">
      <Terms xmlns="http://schemas.microsoft.com/office/infopath/2007/PartnerControls"/>
    </na442cf9b07645d39bff0c316c917a88>
    <Published xmlns="b9043e53-a078-4fe1-9a97-1dc890974721">false</Published>
    <Level xmlns="b9043e53-a078-4fe1-9a97-1dc890974721" xsi:nil="true"/>
    <Availability xmlns="b9043e53-a078-4fe1-9a97-1dc890974721" xsi:nil="true"/>
    <_ExtendedDescription xmlns="http://schemas.microsoft.com/sharepoint/v3">Workplace injuries represent a significant public health and socioeconomic challenge in Australia and across the globe. Beyond the immediate trauma, these incidents often lead to enduring health complications, affecting both physical and mental well-being, and can severely impact employment prospects and financial wellbeing. With many accident compensation schemes in Australia facing cost and sustainability challenges, there are perennial financial pressures to restrict access and benefits for injured workers. But such actions can result in the costs of workplace injuries being borne by taxpayers through the health and social welfare systems. Tracking long term outcomes for injured workers is typically very difficult for insurers and compensation schemes as limited data is collected for injured workers once their interactions with the scheme cease. Workers’ future interactions with employers, social welfare and health systems are not visible to schemes so developing holistic policies is a big challenge. This study aims to address these challenges by investigating long-term outcomes for injured workers using data from the Household Income and Labour Dynamics (HILDA) survey. HILDA survey data contains a wide range of data measures for individuals and households over a long time frame and so offers a valuable data source for a holistic view of individuals’ health and economic wellbeing. In our analysis we will use longitudinal data analysis methods to measure the health, employment and financial wellbeing measures of workers who have had time off work due to workplace injury. We will use causal inference methods to construct a pseudo control group of workers who have not experienced workplace injury to enable a like-for-like comparison which will lead to insights into the causal effect of workplace injury. Further insights will be available on the social and economic predictors of workplace injury. These insights will prove useful to policy makers for scheme design by enabling a fuller view of all the costs due to workplace injury to be put into a single view as well as information about where these costs may end up in other parts of the system (welfare, health etc.) Outputs of this research could feed into initiatives that track injury recovery outcomes beyond the compensation system—for example, into welfare dependency, employment, housing, or quality of life i.e. for a “whole-of-system outcomes framework” or “integrated outcomes monitoring”.</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Injury and Disability Schemes Seminar</TermName>
          <TermId xmlns="http://schemas.microsoft.com/office/infopath/2007/PartnerControls">ab110189-a7f0-4e28-a459-50d83a5b53b2</TermId>
        </TermInfo>
      </Terms>
    </c245b723492e46feb8c242c474f81c06>
    <lbd57a3197f24a75a016012f8260598a xmlns="b9043e53-a078-4fe1-9a97-1dc890974721">
      <Terms xmlns="http://schemas.microsoft.com/office/infopath/2007/PartnerControl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_dlc_DocIdPersistId xmlns="7c09f450-3099-4ab0-9797-308ed8a26daf"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2025-11-17T13:00:00+00:00</Created-Date>
    <wic_System_Copyright xmlns="http://schemas.microsoft.com/sharepoint/v3/fields" xsi:nil="true"/>
    <new-release-expiry xmlns="b9043e53-a078-4fe1-9a97-1dc89097472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8" ma:contentTypeDescription="" ma:contentTypeScope="" ma:versionID="bad0d07f1b6e8c1b79345029eaf745f9">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xmlns:ns5="7b3e9424-693f-4334-9dc1-37abbe098301" targetNamespace="http://schemas.microsoft.com/office/2006/metadata/properties" ma:root="true" ma:fieldsID="ada8bf7435599ade032303e531caa99a" ns1:_="" ns2:_="" ns3:_="" ns4:_="" ns5:_="">
    <xsd:import namespace="http://schemas.microsoft.com/sharepoint/v3"/>
    <xsd:import namespace="b9043e53-a078-4fe1-9a97-1dc890974721"/>
    <xsd:import namespace="http://schemas.microsoft.com/sharepoint/v3/fields"/>
    <xsd:import namespace="7c09f450-3099-4ab0-9797-308ed8a26daf"/>
    <xsd:import namespace="7b3e9424-693f-4334-9dc1-37abbe098301"/>
    <xsd:element name="properties">
      <xsd:complexType>
        <xsd:sequence>
          <xsd:element name="documentManagement">
            <xsd:complexType>
              <xsd:all>
                <xsd:element ref="ns1:_ExtendedDescription" minOccurs="0"/>
                <xsd:element ref="ns2:CMS_x0020_Document_x0020_ID" minOccurs="0"/>
                <xsd:element ref="ns2:Created-Date" minOccurs="0"/>
                <xsd:element ref="ns2:CPD" minOccurs="0"/>
                <xsd:element ref="ns2:External-link" minOccurs="0"/>
                <xsd:element ref="ns2:Membership" minOccurs="0"/>
                <xsd:element ref="ns2:No_x0020_Web_x0020_Index" minOccurs="0"/>
                <xsd:element ref="ns4:_dlc_DocIdUrl" minOccurs="0"/>
                <xsd:element ref="ns2:Start_x0020_publishing" minOccurs="0"/>
                <xsd:element ref="ns2:Level" minOccurs="0"/>
                <xsd:element ref="ns2:Age_x0020_Group" minOccurs="0"/>
                <xsd:element ref="ns2:Availability" minOccurs="0"/>
                <xsd:element ref="ns2:Stop_x0020_publishing" minOccurs="0"/>
                <xsd:element ref="ns2:Source_x0020_Document_x0020_ID"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Published" minOccurs="0"/>
                <xsd:element ref="ns4:_dlc_DocId" minOccurs="0"/>
                <xsd:element ref="ns3:wic_System_Copyright" minOccurs="0"/>
                <xsd:element ref="ns4:_dlc_DocIdPersistId" minOccurs="0"/>
                <xsd:element ref="ns5:Lastupdated" minOccurs="0"/>
                <xsd:element ref="ns5: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CMS_x0020_Document_x0020_ID" ma:index="3" nillable="true" ma:displayName="CMS Document ID" ma:description="ID of the document in CMS" ma:internalName="CMS_x0020_Document_x0020_ID" ma:readOnly="false">
      <xsd:simpleType>
        <xsd:restriction base="dms:Text">
          <xsd:maxLength value="255"/>
        </xsd:restriction>
      </xsd:simpleType>
    </xsd:element>
    <xsd:element name="Created-Date" ma:index="4" nillable="true" ma:displayName="Created-Date" ma:format="DateOnly" ma:internalName="Created_x002d_Date" ma:readOnly="false">
      <xsd:simpleType>
        <xsd:restriction base="dms:DateTime"/>
      </xsd:simpleType>
    </xsd:element>
    <xsd:element name="CPD" ma:index="6" nillable="true" ma:displayName="CPD" ma:decimals="2" ma:internalName="CPD" ma:readOnly="false">
      <xsd:simpleType>
        <xsd:restriction base="dms:Number"/>
      </xsd:simpleType>
    </xsd:element>
    <xsd:element name="External-link" ma:index="13" nillable="true" ma:displayName="External-link" ma:internalName="External_x002d_link" ma:readOnly="false">
      <xsd:simpleType>
        <xsd:restriction base="dms:Text">
          <xsd:maxLength value="255"/>
        </xsd:restriction>
      </xsd:simpleType>
    </xsd:element>
    <xsd:element name="Membership" ma:index="14" nillable="true" ma:displayName="Membership" ma:internalName="Membership" ma:readOnly="false">
      <xsd:simpleType>
        <xsd:restriction base="dms:Text">
          <xsd:maxLength value="255"/>
        </xsd:restriction>
      </xsd:simpleType>
    </xsd:element>
    <xsd:element name="No_x0020_Web_x0020_Index" ma:index="15" nillable="true" ma:displayName="No Web Index" ma:default="0" ma:internalName="No_x0020_Web_x0020_Index" ma:readOnly="false">
      <xsd:simpleType>
        <xsd:restriction base="dms:Boolean"/>
      </xsd:simpleType>
    </xsd:element>
    <xsd:element name="Start_x0020_publishing" ma:index="17" nillable="true" ma:displayName="Start publishing" ma:format="DateOnly" ma:hidden="true" ma:internalName="Start_x0020_publishing" ma:readOnly="false">
      <xsd:simpleType>
        <xsd:restriction base="dms:DateTime"/>
      </xsd:simpleType>
    </xsd:element>
    <xsd:element name="Level" ma:index="18"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Stop_x0020_publishing" ma:index="21" nillable="true" ma:displayName="Stop publishing" ma:format="DateOnly" ma:hidden="true" ma:internalName="Stop_x0020_publishing" ma:readOnly="false">
      <xsd:simpleType>
        <xsd:restriction base="dms:DateTime"/>
      </xsd:simpleType>
    </xsd:element>
    <xsd:element name="Source_x0020_Document_x0020_ID" ma:index="22" nillable="true" ma:displayName="Source Document ID" ma:description="ID of the document in the Team Sites" ma:hidden="true" ma:internalName="Source_x0020_Document_x0020_ID"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Published" ma:index="40" nillable="true" ma:displayName="Published" ma:default="0" ma:hidden="true" ma:internalName="Publishe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42"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Url" ma:index="16"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41" nillable="true" ma:displayName="Document ID Value" ma:description="The value of the document ID assigned to this item." ma:hidden="true" ma:indexed="true" ma:internalName="_dlc_DocId" ma:readOnly="false">
      <xsd:simpleType>
        <xsd:restriction base="dms:Text"/>
      </xsd:simpleType>
    </xsd:element>
    <xsd:element name="_dlc_DocIdPersistId" ma:index="43"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b3e9424-693f-4334-9dc1-37abbe098301" elementFormDefault="qualified">
    <xsd:import namespace="http://schemas.microsoft.com/office/2006/documentManagement/types"/>
    <xsd:import namespace="http://schemas.microsoft.com/office/infopath/2007/PartnerControls"/>
    <xsd:element name="Lastupdated" ma:index="44" nillable="true" ma:displayName="Last updated" ma:format="DateOnly" ma:internalName="Lastupdated">
      <xsd:simpleType>
        <xsd:restriction base="dms:DateTime"/>
      </xsd:simpleType>
    </xsd:element>
    <xsd:element name="MediaServiceBillingMetadata" ma:index="4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3A7F36D-13F6-4DF0-A1FA-99BF5BE8352E}">
  <ds:schemaRefs>
    <ds:schemaRef ds:uri="http://purl.org/dc/terms/"/>
    <ds:schemaRef ds:uri="9b54aced-b66e-4858-b0a6-a75e657ad36d"/>
    <ds:schemaRef ds:uri="http://purl.org/dc/dcmitype/"/>
    <ds:schemaRef ds:uri="http://purl.org/dc/elements/1.1/"/>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D1C5BB3B-F372-43FF-9698-4AAF69CFC0DE}">
  <ds:schemaRefs>
    <ds:schemaRef ds:uri="http://schemas.microsoft.com/sharepoint/v3/contenttype/forms"/>
  </ds:schemaRefs>
</ds:datastoreItem>
</file>

<file path=customXml/itemProps3.xml><?xml version="1.0" encoding="utf-8"?>
<ds:datastoreItem xmlns:ds="http://schemas.openxmlformats.org/officeDocument/2006/customXml" ds:itemID="{2350CC50-9754-45D3-BED6-B406204C51DF}"/>
</file>

<file path=customXml/itemProps4.xml><?xml version="1.0" encoding="utf-8"?>
<ds:datastoreItem xmlns:ds="http://schemas.openxmlformats.org/officeDocument/2006/customXml" ds:itemID="{C007313B-70A9-47F5-A300-871A9BB40240}"/>
</file>

<file path=customXml/itemProps5.xml><?xml version="1.0" encoding="utf-8"?>
<ds:datastoreItem xmlns:ds="http://schemas.openxmlformats.org/officeDocument/2006/customXml" ds:itemID="{FC9CA82B-BE26-4081-B871-18F3BBC0CEFC}"/>
</file>

<file path=docProps/app.xml><?xml version="1.0" encoding="utf-8"?>
<Properties xmlns="http://schemas.openxmlformats.org/officeDocument/2006/extended-properties" xmlns:vt="http://schemas.openxmlformats.org/officeDocument/2006/docPropsVTypes">
  <TotalTime>1543</TotalTime>
  <Words>982</Words>
  <Application>Microsoft Office PowerPoint</Application>
  <PresentationFormat>Widescreen</PresentationFormat>
  <Paragraphs>144</Paragraphs>
  <Slides>26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ABC Oracle</vt:lpstr>
      <vt:lpstr>ABC Oracle Medium</vt:lpstr>
      <vt:lpstr>ABCOracle-Medium</vt:lpstr>
      <vt:lpstr>Arial</vt:lpstr>
      <vt:lpstr>Calibri</vt:lpstr>
      <vt:lpstr>Office Theme</vt:lpstr>
      <vt:lpstr>Long term social and economic consequences of workplace injury: Insights from HILDA data</vt:lpstr>
      <vt:lpstr>Contents</vt:lpstr>
      <vt:lpstr>Introduction</vt:lpstr>
      <vt:lpstr>Economic and Social costs of workplace injury</vt:lpstr>
      <vt:lpstr>Costs of workplace injury</vt:lpstr>
      <vt:lpstr>Economic and Social Costs of workplace injury</vt:lpstr>
      <vt:lpstr>Causal Identification:  What is the causal effect of workplace injury?</vt:lpstr>
      <vt:lpstr>What’s known about causal effects of workplace injury?</vt:lpstr>
      <vt:lpstr>Difference-in-Differences Estimator</vt:lpstr>
      <vt:lpstr>HILDA data</vt:lpstr>
      <vt:lpstr>Household, Income and Labour Dynamics in Australia Survey (HILDA)</vt:lpstr>
      <vt:lpstr>Predictors of workplace injury</vt:lpstr>
      <vt:lpstr>Predictors of workplace injury</vt:lpstr>
      <vt:lpstr>Predictors of workplace injury</vt:lpstr>
      <vt:lpstr>Estimated Causal effects </vt:lpstr>
      <vt:lpstr>Unemployment and marginal labour force participation</vt:lpstr>
      <vt:lpstr>Unemployment or marginal labour force attachment</vt:lpstr>
      <vt:lpstr>Income support payments</vt:lpstr>
      <vt:lpstr>Wages and total income effects</vt:lpstr>
      <vt:lpstr>Wages and total income</vt:lpstr>
      <vt:lpstr>Health and wellbeing effects</vt:lpstr>
      <vt:lpstr>General and Mental health scores General and Mental health scores are impacted by workplace injury. Men and women have distinct post injury </vt:lpstr>
      <vt:lpstr>Conclusions</vt:lpstr>
      <vt:lpstr>PowerPoint Presentation</vt:lpstr>
      <vt:lpstr>This presentation uses unit record data from Household, Income and Labour Dynamics in Australia Survey [HILDA] conducted by the Australian Government Department of Social Services (DSS). The findings and views reported in this presentation, however, are those of the author[s] and should not be attributed to the Australian Government, DSS, or any of DSS’ contractors or partners. DOI: 10.26193/NBTNMV</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IDSS2025: Long Term Consequences of Workplace Injuries. Insights from HILDA data</dc:title>
  <dc:creator>Michael McLean</dc:creator>
  <cp:lastModifiedBy>Michael McLean</cp:lastModifiedBy>
  <cp:revision>32</cp:revision>
  <dcterms:created xsi:type="dcterms:W3CDTF">2023-05-24T00:01:03Z</dcterms:created>
  <dcterms:modified xsi:type="dcterms:W3CDTF">2025-11-16T22:14:32Z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_dlc_DocIdItemGuid">
    <vt:lpwstr>1d7e10d8-2e4d-4369-8f2d-316d7e5ed8b5</vt:lpwstr>
  </property>
  <property fmtid="{D5CDD505-2E9C-101B-9397-08002B2CF9AE}" pid="5" name="Prototype_Education_Programs">
    <vt:lpwstr/>
  </property>
  <property fmtid="{D5CDD505-2E9C-101B-9397-08002B2CF9AE}" pid="6" name="Prototype_CPD_Activity_Format">
    <vt:lpwstr>33;#Presentation Slides|d40094d7-41bb-4670-ae67-14554674b2a3</vt:lpwstr>
  </property>
  <property fmtid="{D5CDD505-2E9C-101B-9397-08002B2CF9AE}" pid="7" name="Prototype_Practice_Area">
    <vt:lpwstr/>
  </property>
  <property fmtid="{D5CDD505-2E9C-101B-9397-08002B2CF9AE}" pid="8" name="Prototype_Content_Types">
    <vt:lpwstr>29;#Presentation slides|82514a72-d478-4557-818e-561b0f30fbaf</vt:lpwstr>
  </property>
  <property fmtid="{D5CDD505-2E9C-101B-9397-08002B2CF9AE}" pid="9" name="Prototype_Tags">
    <vt:lpwstr>40;#Past Event|81820cd3-45f0-44e5-97c3-ef5505ffe26e;#158;#Injury and Disability Schemes Seminar|ab110189-a7f0-4e28-a459-50d83a5b53b2</vt:lpwstr>
  </property>
  <property fmtid="{D5CDD505-2E9C-101B-9397-08002B2CF9AE}" pid="10" name="lcf76f155ced4ddcb4097134ff3c332f">
    <vt:lpwstr/>
  </property>
  <property fmtid="{D5CDD505-2E9C-101B-9397-08002B2CF9AE}" pid="11" name="Prototype_Event_Types">
    <vt:lpwstr>38;#Major Events|741f9fd0-c1f0-4e98-ad79-70afc16eedf5</vt:lpwstr>
  </property>
</Properties>
</file>