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customXml/itemProps3.xml" ContentType="application/vnd.openxmlformats-officedocument.customXmlProperties+xml"/>
  <Override PartName="/docProps/app.xml" ContentType="application/vnd.openxmlformats-officedocument.extended-properties+xml"/>
  <Override PartName="/ppt/slides/slide18.xml" ContentType="application/vnd.openxmlformats-officedocument.presentationml.slide+xml"/>
  <Override PartName="/docProps/core.xml" ContentType="application/vnd.openxmlformats-package.core-properties+xml"/>
  <Override PartName="/ppt/viewProps.xml" ContentType="application/vnd.openxmlformats-officedocument.presentationml.viewProps+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8.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notesSlides/notesSlide9.xml" ContentType="application/vnd.openxmlformats-officedocument.presentationml.notesSlide+xml"/>
  <Override PartName="/ppt/presProps.xml" ContentType="application/vnd.openxmlformats-officedocument.presentationml.presProps+xml"/>
  <Override PartName="/ppt/slides/slide6.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changesInfos/changesInfo1.xml" ContentType="application/vnd.ms-powerpoint.changesinfo+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75" r:id="rId7"/>
    <p:sldId id="273" r:id="rId8"/>
    <p:sldId id="258" r:id="rId9"/>
    <p:sldId id="259" r:id="rId10"/>
    <p:sldId id="263" r:id="rId11"/>
    <p:sldId id="264" r:id="rId12"/>
    <p:sldId id="260" r:id="rId13"/>
    <p:sldId id="261" r:id="rId14"/>
    <p:sldId id="262" r:id="rId15"/>
    <p:sldId id="265" r:id="rId16"/>
    <p:sldId id="267" r:id="rId17"/>
    <p:sldId id="268" r:id="rId18"/>
    <p:sldId id="270" r:id="rId19"/>
    <p:sldId id="266" r:id="rId20"/>
    <p:sldId id="269" r:id="rId21"/>
    <p:sldId id="271" r:id="rId22"/>
    <p:sldId id="272" r:id="rId23"/>
    <p:sldId id="276" r:id="rId24"/>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5.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allan" userId="d1e6b148-2690-4427-a741-33ee1c98b0b9" providerId="ADAL" clId="{247A35E9-3E38-4D73-B0D3-6FCA7E63A544}"/>
    <pc:docChg chg="custSel modSld">
      <pc:chgData name="Michael Callan" userId="d1e6b148-2690-4427-a741-33ee1c98b0b9" providerId="ADAL" clId="{247A35E9-3E38-4D73-B0D3-6FCA7E63A544}" dt="2026-04-20T05:12:57.147" v="325" actId="20577"/>
      <pc:docMkLst>
        <pc:docMk/>
      </pc:docMkLst>
      <pc:sldChg chg="modSp mod">
        <pc:chgData name="Michael Callan" userId="d1e6b148-2690-4427-a741-33ee1c98b0b9" providerId="ADAL" clId="{247A35E9-3E38-4D73-B0D3-6FCA7E63A544}" dt="2026-04-20T05:11:59.527" v="214" actId="6549"/>
        <pc:sldMkLst>
          <pc:docMk/>
          <pc:sldMk cId="0" sldId="256"/>
        </pc:sldMkLst>
        <pc:spChg chg="mod">
          <ac:chgData name="Michael Callan" userId="d1e6b148-2690-4427-a741-33ee1c98b0b9" providerId="ADAL" clId="{247A35E9-3E38-4D73-B0D3-6FCA7E63A544}" dt="2026-04-20T05:11:59.527" v="214" actId="6549"/>
          <ac:spMkLst>
            <pc:docMk/>
            <pc:sldMk cId="0" sldId="256"/>
            <ac:spMk id="7" creationId="{00000000-0000-0000-0000-000000000000}"/>
          </ac:spMkLst>
        </pc:spChg>
      </pc:sldChg>
      <pc:sldChg chg="modSp mod">
        <pc:chgData name="Michael Callan" userId="d1e6b148-2690-4427-a741-33ee1c98b0b9" providerId="ADAL" clId="{247A35E9-3E38-4D73-B0D3-6FCA7E63A544}" dt="2026-04-20T05:12:57.147" v="325" actId="20577"/>
        <pc:sldMkLst>
          <pc:docMk/>
          <pc:sldMk cId="0" sldId="264"/>
        </pc:sldMkLst>
        <pc:spChg chg="mod">
          <ac:chgData name="Michael Callan" userId="d1e6b148-2690-4427-a741-33ee1c98b0b9" providerId="ADAL" clId="{247A35E9-3E38-4D73-B0D3-6FCA7E63A544}" dt="2026-04-20T05:12:57.147" v="325" actId="20577"/>
          <ac:spMkLst>
            <pc:docMk/>
            <pc:sldMk cId="0" sldId="264"/>
            <ac:spMk id="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96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6FC4E-4A67-140B-2C15-DF64E4C10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B3EFB-C53E-14EC-E4E7-EC6D0B68D9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525F3-B70D-CE55-91E3-2B0338D4B4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7B1EE4-DB05-4E47-5F88-0A436A8486CE}"/>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706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0474-FAE1-7777-E065-8327D69FE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71045-D849-4B59-732C-7632998CF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F48FB-BBB8-A76A-C189-331270FD79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CBBC24-D911-035C-A45A-BE3EDE6DA7A8}"/>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97304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A156-B130-03E5-A014-017C299CB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D1340-EBBC-E917-83BC-1B914E606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62905-7874-F04C-76B2-CD656E1623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3AD65C-2D16-28D4-9B5C-15ECB6147A8B}"/>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02439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2191695" cy="6858000"/>
          </a:xfrm>
          <a:prstGeom prst="rect">
            <a:avLst/>
          </a:prstGeom>
        </p:spPr>
      </p:pic>
      <p:sp>
        <p:nvSpPr>
          <p:cNvPr id="3" name="Shape 0"/>
          <p:cNvSpPr/>
          <p:nvPr/>
        </p:nvSpPr>
        <p:spPr>
          <a:xfrm>
            <a:off x="0" y="0"/>
            <a:ext cx="12191695" cy="6858000"/>
          </a:xfrm>
          <a:prstGeom prst="rect">
            <a:avLst/>
          </a:prstGeom>
          <a:solidFill>
            <a:srgbClr val="000000">
              <a:alpha val="55000"/>
            </a:srgbClr>
          </a:solidFill>
          <a:ln w="12700">
            <a:solidFill>
              <a:srgbClr val="000000">
                <a:alpha val="55000"/>
              </a:srgbClr>
            </a:solidFill>
            <a:prstDash val="solid"/>
          </a:ln>
        </p:spPr>
        <p:txBody>
          <a:bodyPr/>
          <a:lstStyle/>
          <a:p>
            <a:endParaRPr lang="en-AU"/>
          </a:p>
        </p:txBody>
      </p:sp>
      <p:sp>
        <p:nvSpPr>
          <p:cNvPr id="4" name="Text 1"/>
          <p:cNvSpPr/>
          <p:nvPr/>
        </p:nvSpPr>
        <p:spPr>
          <a:xfrm>
            <a:off x="9174175" y="228600"/>
            <a:ext cx="2743200" cy="749808"/>
          </a:xfrm>
          <a:prstGeom prst="rect">
            <a:avLst/>
          </a:prstGeom>
          <a:noFill/>
          <a:ln/>
        </p:spPr>
        <p:txBody>
          <a:bodyPr wrap="square" rtlCol="0" anchor="ctr"/>
          <a:lstStyle/>
          <a:p>
            <a:pPr marL="0" indent="0" algn="r">
              <a:buNone/>
            </a:pPr>
            <a:r>
              <a:rPr lang="en-US" sz="2200" b="1" dirty="0">
                <a:solidFill>
                  <a:srgbClr val="FFFFFF"/>
                </a:solidFill>
                <a:latin typeface="Calibri" pitchFamily="34" charset="0"/>
                <a:ea typeface="Calibri" pitchFamily="34" charset="-122"/>
                <a:cs typeface="Calibri" pitchFamily="34" charset="-120"/>
              </a:rPr>
              <a:t>Actuaries</a:t>
            </a:r>
            <a:endParaRPr lang="en-US" sz="2200" dirty="0"/>
          </a:p>
          <a:p>
            <a:pPr marL="0" indent="0" algn="r">
              <a:buNone/>
            </a:pPr>
            <a:r>
              <a:rPr lang="en-US" sz="2200" b="1" dirty="0">
                <a:solidFill>
                  <a:srgbClr val="FFFFFF"/>
                </a:solidFill>
                <a:latin typeface="Calibri" pitchFamily="34" charset="0"/>
                <a:ea typeface="Calibri" pitchFamily="34" charset="-122"/>
                <a:cs typeface="Calibri" pitchFamily="34" charset="-120"/>
              </a:rPr>
              <a:t>Institute.</a:t>
            </a:r>
            <a:endParaRPr lang="en-US" sz="2200" dirty="0"/>
          </a:p>
        </p:txBody>
      </p:sp>
      <p:sp>
        <p:nvSpPr>
          <p:cNvPr id="5" name="Text 2"/>
          <p:cNvSpPr/>
          <p:nvPr/>
        </p:nvSpPr>
        <p:spPr>
          <a:xfrm>
            <a:off x="411480" y="201168"/>
            <a:ext cx="5943600" cy="2286000"/>
          </a:xfrm>
          <a:prstGeom prst="rect">
            <a:avLst/>
          </a:prstGeom>
          <a:noFill/>
          <a:ln/>
        </p:spPr>
        <p:txBody>
          <a:bodyPr wrap="square" rtlCol="0" anchor="t"/>
          <a:lstStyle/>
          <a:p>
            <a:pPr marL="0" indent="0" algn="l">
              <a:buNone/>
            </a:pPr>
            <a:r>
              <a:rPr lang="en-US" sz="4800" dirty="0">
                <a:solidFill>
                  <a:srgbClr val="FFFFFF"/>
                </a:solidFill>
                <a:latin typeface="Calibri Light" pitchFamily="34" charset="0"/>
                <a:ea typeface="Calibri Light" pitchFamily="34" charset="-122"/>
                <a:cs typeface="Calibri Light" pitchFamily="34" charset="-120"/>
              </a:rPr>
              <a:t>Continuing</a:t>
            </a:r>
            <a:endParaRPr lang="en-US" sz="4800" dirty="0"/>
          </a:p>
          <a:p>
            <a:pPr marL="0" indent="0" algn="l">
              <a:buNone/>
            </a:pPr>
            <a:r>
              <a:rPr lang="en-US" sz="4800" dirty="0">
                <a:solidFill>
                  <a:srgbClr val="FFFFFF"/>
                </a:solidFill>
                <a:latin typeface="Calibri Light" pitchFamily="34" charset="0"/>
                <a:ea typeface="Calibri Light" pitchFamily="34" charset="-122"/>
                <a:cs typeface="Calibri Light" pitchFamily="34" charset="-120"/>
              </a:rPr>
              <a:t>Professional</a:t>
            </a:r>
            <a:endParaRPr lang="en-US" sz="4800" dirty="0"/>
          </a:p>
          <a:p>
            <a:pPr marL="0" indent="0" algn="l">
              <a:buNone/>
            </a:pPr>
            <a:r>
              <a:rPr lang="en-US" sz="4800" dirty="0">
                <a:solidFill>
                  <a:srgbClr val="FFFFFF"/>
                </a:solidFill>
                <a:latin typeface="Calibri Light" pitchFamily="34" charset="0"/>
                <a:ea typeface="Calibri Light" pitchFamily="34" charset="-122"/>
                <a:cs typeface="Calibri Light" pitchFamily="34" charset="-120"/>
              </a:rPr>
              <a:t>Development</a:t>
            </a:r>
            <a:endParaRPr lang="en-US" sz="4800" dirty="0"/>
          </a:p>
        </p:txBody>
      </p:sp>
      <p:sp>
        <p:nvSpPr>
          <p:cNvPr id="6" name="Text 3"/>
          <p:cNvSpPr/>
          <p:nvPr/>
        </p:nvSpPr>
        <p:spPr>
          <a:xfrm>
            <a:off x="411480" y="2606040"/>
            <a:ext cx="6400800" cy="457200"/>
          </a:xfrm>
          <a:prstGeom prst="rect">
            <a:avLst/>
          </a:prstGeom>
          <a:noFill/>
          <a:ln/>
        </p:spPr>
        <p:txBody>
          <a:bodyPr wrap="square" rtlCol="0" anchor="ctr"/>
          <a:lstStyle/>
          <a:p>
            <a:pPr marL="0" indent="0">
              <a:buNone/>
            </a:pPr>
            <a:r>
              <a:rPr lang="en-US" sz="1800" i="1" dirty="0">
                <a:solidFill>
                  <a:srgbClr val="FFFFFF"/>
                </a:solidFill>
                <a:latin typeface="Calibri Light" pitchFamily="34" charset="0"/>
                <a:ea typeface="Calibri Light" pitchFamily="34" charset="-122"/>
                <a:cs typeface="Calibri Light" pitchFamily="34" charset="-120"/>
              </a:rPr>
              <a:t>Draft Professional Standard 1 — Revised Framework</a:t>
            </a:r>
            <a:endParaRPr lang="en-US" sz="1800" dirty="0"/>
          </a:p>
        </p:txBody>
      </p:sp>
      <p:sp>
        <p:nvSpPr>
          <p:cNvPr id="7" name="Text 4"/>
          <p:cNvSpPr/>
          <p:nvPr/>
        </p:nvSpPr>
        <p:spPr>
          <a:xfrm>
            <a:off x="411480" y="3127248"/>
            <a:ext cx="6400800" cy="347472"/>
          </a:xfrm>
          <a:prstGeom prst="rect">
            <a:avLst/>
          </a:prstGeom>
          <a:noFill/>
          <a:ln/>
        </p:spPr>
        <p:txBody>
          <a:bodyPr wrap="square" rtlCol="0" anchor="ctr"/>
          <a:lstStyle/>
          <a:p>
            <a:pPr marL="0" indent="0">
              <a:buNone/>
            </a:pPr>
            <a:r>
              <a:rPr lang="en-US" sz="1300" dirty="0">
                <a:solidFill>
                  <a:srgbClr val="BBCCEE"/>
                </a:solidFill>
                <a:latin typeface="Calibri Light" pitchFamily="34" charset="0"/>
                <a:ea typeface="Calibri Light" pitchFamily="34" charset="-122"/>
                <a:cs typeface="Calibri Light" pitchFamily="34" charset="-120"/>
              </a:rPr>
              <a:t>Planned effective date: 1 October 2026   |</a:t>
            </a:r>
          </a:p>
          <a:p>
            <a:pPr marL="0" indent="0">
              <a:buNone/>
            </a:pPr>
            <a:r>
              <a:rPr lang="en-US" sz="1300" dirty="0">
                <a:solidFill>
                  <a:srgbClr val="BBCCEE"/>
                </a:solidFill>
                <a:latin typeface="Calibri Light" pitchFamily="34" charset="0"/>
                <a:ea typeface="Calibri Light" pitchFamily="34" charset="-122"/>
                <a:cs typeface="Calibri Light" pitchFamily="34" charset="-120"/>
              </a:rPr>
              <a:t>This presentation has been modified to reference a specific part of the Code of Conduct arising from a participant’s question.   </a:t>
            </a:r>
            <a:endParaRPr lang="en-US" sz="1300" dirty="0"/>
          </a:p>
        </p:txBody>
      </p:sp>
      <p:pic>
        <p:nvPicPr>
          <p:cNvPr id="8" name="Image 1" descr="preencoded.png"/>
          <p:cNvPicPr>
            <a:picLocks noChangeAspect="1"/>
          </p:cNvPicPr>
          <p:nvPr/>
        </p:nvPicPr>
        <p:blipFill>
          <a:blip r:embed="rId4"/>
          <a:stretch>
            <a:fillRect/>
          </a:stretch>
        </p:blipFill>
        <p:spPr>
          <a:xfrm>
            <a:off x="9814255" y="3657600"/>
            <a:ext cx="2377440" cy="3200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The revised standard at a glance</a:t>
            </a:r>
            <a:endParaRPr lang="en-US" sz="2800" dirty="0"/>
          </a:p>
        </p:txBody>
      </p:sp>
      <p:sp>
        <p:nvSpPr>
          <p:cNvPr id="3" name="Shape 1"/>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Shape 2"/>
          <p:cNvSpPr/>
          <p:nvPr/>
        </p:nvSpPr>
        <p:spPr>
          <a:xfrm>
            <a:off x="457200" y="1188720"/>
            <a:ext cx="3576218" cy="2423160"/>
          </a:xfrm>
          <a:prstGeom prst="rect">
            <a:avLst/>
          </a:prstGeom>
          <a:solidFill>
            <a:srgbClr val="3C69FF"/>
          </a:solidFill>
          <a:ln w="12700">
            <a:solidFill>
              <a:srgbClr val="3C69FF"/>
            </a:solidFill>
            <a:prstDash val="solid"/>
          </a:ln>
          <a:effectLst>
            <a:outerShdw blurRad="101600" dist="25400" dir="8100000" algn="bl" rotWithShape="0">
              <a:srgbClr val="000000">
                <a:alpha val="10000"/>
              </a:srgbClr>
            </a:outerShdw>
          </a:effectLst>
        </p:spPr>
        <p:txBody>
          <a:bodyPr/>
          <a:lstStyle/>
          <a:p>
            <a:endParaRPr lang="en-AU"/>
          </a:p>
        </p:txBody>
      </p:sp>
      <p:sp>
        <p:nvSpPr>
          <p:cNvPr id="5" name="Text 3"/>
          <p:cNvSpPr/>
          <p:nvPr/>
        </p:nvSpPr>
        <p:spPr>
          <a:xfrm>
            <a:off x="457200" y="1234440"/>
            <a:ext cx="3576218" cy="1188720"/>
          </a:xfrm>
          <a:prstGeom prst="rect">
            <a:avLst/>
          </a:prstGeom>
          <a:noFill/>
          <a:ln/>
        </p:spPr>
        <p:txBody>
          <a:bodyPr wrap="square" rtlCol="0" anchor="ctr"/>
          <a:lstStyle/>
          <a:p>
            <a:pPr marL="0" indent="0" algn="ctr">
              <a:buNone/>
            </a:pPr>
            <a:r>
              <a:rPr lang="en-US" sz="8000" b="1" dirty="0">
                <a:solidFill>
                  <a:srgbClr val="FFFFFF"/>
                </a:solidFill>
                <a:latin typeface="Calibri" pitchFamily="34" charset="0"/>
                <a:ea typeface="Calibri" pitchFamily="34" charset="-122"/>
                <a:cs typeface="Calibri" pitchFamily="34" charset="-120"/>
              </a:rPr>
              <a:t>25</a:t>
            </a:r>
            <a:endParaRPr lang="en-US" sz="8000" dirty="0"/>
          </a:p>
        </p:txBody>
      </p:sp>
      <p:sp>
        <p:nvSpPr>
          <p:cNvPr id="6" name="Text 4"/>
          <p:cNvSpPr/>
          <p:nvPr/>
        </p:nvSpPr>
        <p:spPr>
          <a:xfrm>
            <a:off x="457200" y="2423160"/>
            <a:ext cx="3576218" cy="347472"/>
          </a:xfrm>
          <a:prstGeom prst="rect">
            <a:avLst/>
          </a:prstGeom>
          <a:noFill/>
          <a:ln/>
        </p:spPr>
        <p:txBody>
          <a:bodyPr wrap="square" rtlCol="0" anchor="ctr"/>
          <a:lstStyle/>
          <a:p>
            <a:pPr marL="0" indent="0" algn="ctr">
              <a:buNone/>
            </a:pPr>
            <a:r>
              <a:rPr lang="en-US" sz="1500" b="1" dirty="0">
                <a:solidFill>
                  <a:srgbClr val="C0D4FF"/>
                </a:solidFill>
                <a:latin typeface="Calibri" pitchFamily="34" charset="0"/>
                <a:ea typeface="Calibri" pitchFamily="34" charset="-122"/>
                <a:cs typeface="Calibri" pitchFamily="34" charset="-120"/>
              </a:rPr>
              <a:t>hours</a:t>
            </a:r>
            <a:endParaRPr lang="en-US" sz="1500" dirty="0"/>
          </a:p>
        </p:txBody>
      </p:sp>
      <p:sp>
        <p:nvSpPr>
          <p:cNvPr id="7" name="Shape 5"/>
          <p:cNvSpPr/>
          <p:nvPr/>
        </p:nvSpPr>
        <p:spPr>
          <a:xfrm>
            <a:off x="457200" y="2770632"/>
            <a:ext cx="3576218" cy="27432"/>
          </a:xfrm>
          <a:prstGeom prst="rect">
            <a:avLst/>
          </a:prstGeom>
          <a:solidFill>
            <a:srgbClr val="FFFFFF">
              <a:alpha val="45000"/>
            </a:srgbClr>
          </a:solidFill>
          <a:ln w="12700">
            <a:solidFill>
              <a:srgbClr val="FFFFFF">
                <a:alpha val="45000"/>
              </a:srgbClr>
            </a:solidFill>
            <a:prstDash val="solid"/>
          </a:ln>
        </p:spPr>
        <p:txBody>
          <a:bodyPr/>
          <a:lstStyle/>
          <a:p>
            <a:endParaRPr lang="en-AU"/>
          </a:p>
        </p:txBody>
      </p:sp>
      <p:sp>
        <p:nvSpPr>
          <p:cNvPr id="8" name="Text 6"/>
          <p:cNvSpPr/>
          <p:nvPr/>
        </p:nvSpPr>
        <p:spPr>
          <a:xfrm>
            <a:off x="457200" y="2807208"/>
            <a:ext cx="3576218" cy="457200"/>
          </a:xfrm>
          <a:prstGeom prst="rect">
            <a:avLst/>
          </a:prstGeom>
          <a:noFill/>
          <a:ln/>
        </p:spPr>
        <p:txBody>
          <a:bodyPr wrap="square" rtlCol="0" anchor="ctr"/>
          <a:lstStyle/>
          <a:p>
            <a:pPr marL="0" indent="0" algn="ctr">
              <a:buNone/>
            </a:pPr>
            <a:r>
              <a:rPr lang="en-US" sz="1250" b="1" dirty="0">
                <a:solidFill>
                  <a:srgbClr val="FFFFFF"/>
                </a:solidFill>
                <a:latin typeface="Calibri" pitchFamily="34" charset="0"/>
                <a:ea typeface="Calibri" pitchFamily="34" charset="-122"/>
                <a:cs typeface="Calibri" pitchFamily="34" charset="-120"/>
              </a:rPr>
              <a:t>CPD per Membership Year</a:t>
            </a:r>
            <a:endParaRPr lang="en-US" sz="1250" dirty="0"/>
          </a:p>
        </p:txBody>
      </p:sp>
      <p:sp>
        <p:nvSpPr>
          <p:cNvPr id="9" name="Text 7"/>
          <p:cNvSpPr/>
          <p:nvPr/>
        </p:nvSpPr>
        <p:spPr>
          <a:xfrm>
            <a:off x="457200" y="3273552"/>
            <a:ext cx="3576218" cy="274320"/>
          </a:xfrm>
          <a:prstGeom prst="rect">
            <a:avLst/>
          </a:prstGeom>
          <a:noFill/>
          <a:ln/>
        </p:spPr>
        <p:txBody>
          <a:bodyPr wrap="square" rtlCol="0" anchor="ctr"/>
          <a:lstStyle/>
          <a:p>
            <a:pPr marL="0" indent="0" algn="ctr">
              <a:buNone/>
            </a:pPr>
            <a:r>
              <a:rPr lang="en-US" sz="1050" i="1" dirty="0">
                <a:solidFill>
                  <a:srgbClr val="A0C0FF"/>
                </a:solidFill>
                <a:latin typeface="Calibri" pitchFamily="34" charset="0"/>
                <a:ea typeface="Calibri" pitchFamily="34" charset="-122"/>
                <a:cs typeface="Calibri" pitchFamily="34" charset="-120"/>
              </a:rPr>
              <a:t>Previously 100 points</a:t>
            </a:r>
            <a:endParaRPr lang="en-US" sz="1050" dirty="0"/>
          </a:p>
        </p:txBody>
      </p:sp>
      <p:sp>
        <p:nvSpPr>
          <p:cNvPr id="10" name="Shape 8"/>
          <p:cNvSpPr/>
          <p:nvPr/>
        </p:nvSpPr>
        <p:spPr>
          <a:xfrm>
            <a:off x="4307738" y="1188720"/>
            <a:ext cx="3576218" cy="2423160"/>
          </a:xfrm>
          <a:prstGeom prst="rect">
            <a:avLst/>
          </a:prstGeom>
          <a:solidFill>
            <a:srgbClr val="323232"/>
          </a:solidFill>
          <a:ln w="12700">
            <a:solidFill>
              <a:srgbClr val="323232"/>
            </a:solidFill>
            <a:prstDash val="solid"/>
          </a:ln>
          <a:effectLst>
            <a:outerShdw blurRad="101600" dist="25400" dir="8100000" algn="bl" rotWithShape="0">
              <a:srgbClr val="000000">
                <a:alpha val="10000"/>
              </a:srgbClr>
            </a:outerShdw>
          </a:effectLst>
        </p:spPr>
        <p:txBody>
          <a:bodyPr/>
          <a:lstStyle/>
          <a:p>
            <a:endParaRPr lang="en-AU"/>
          </a:p>
        </p:txBody>
      </p:sp>
      <p:sp>
        <p:nvSpPr>
          <p:cNvPr id="11" name="Text 9"/>
          <p:cNvSpPr/>
          <p:nvPr/>
        </p:nvSpPr>
        <p:spPr>
          <a:xfrm>
            <a:off x="4307738" y="1234440"/>
            <a:ext cx="3576218" cy="1188720"/>
          </a:xfrm>
          <a:prstGeom prst="rect">
            <a:avLst/>
          </a:prstGeom>
          <a:noFill/>
          <a:ln/>
        </p:spPr>
        <p:txBody>
          <a:bodyPr wrap="square" rtlCol="0" anchor="ctr"/>
          <a:lstStyle/>
          <a:p>
            <a:pPr marL="0" indent="0" algn="ctr">
              <a:buNone/>
            </a:pPr>
            <a:r>
              <a:rPr lang="en-US" sz="8000" b="1" dirty="0">
                <a:solidFill>
                  <a:srgbClr val="FFFFFF"/>
                </a:solidFill>
                <a:latin typeface="Calibri" pitchFamily="34" charset="0"/>
                <a:ea typeface="Calibri" pitchFamily="34" charset="-122"/>
                <a:cs typeface="Calibri" pitchFamily="34" charset="-120"/>
              </a:rPr>
              <a:t>2</a:t>
            </a:r>
            <a:endParaRPr lang="en-US" sz="8000" dirty="0"/>
          </a:p>
        </p:txBody>
      </p:sp>
      <p:sp>
        <p:nvSpPr>
          <p:cNvPr id="12" name="Text 10"/>
          <p:cNvSpPr/>
          <p:nvPr/>
        </p:nvSpPr>
        <p:spPr>
          <a:xfrm>
            <a:off x="4307738" y="2423160"/>
            <a:ext cx="3576218" cy="347472"/>
          </a:xfrm>
          <a:prstGeom prst="rect">
            <a:avLst/>
          </a:prstGeom>
          <a:noFill/>
          <a:ln/>
        </p:spPr>
        <p:txBody>
          <a:bodyPr wrap="square" rtlCol="0" anchor="ctr"/>
          <a:lstStyle/>
          <a:p>
            <a:pPr marL="0" indent="0" algn="ctr">
              <a:buNone/>
            </a:pPr>
            <a:r>
              <a:rPr lang="en-US" sz="1500" b="1" dirty="0">
                <a:solidFill>
                  <a:srgbClr val="C0D4FF"/>
                </a:solidFill>
                <a:latin typeface="Calibri" pitchFamily="34" charset="0"/>
                <a:ea typeface="Calibri" pitchFamily="34" charset="-122"/>
                <a:cs typeface="Calibri" pitchFamily="34" charset="-120"/>
              </a:rPr>
              <a:t>hours</a:t>
            </a:r>
            <a:endParaRPr lang="en-US" sz="1500" dirty="0"/>
          </a:p>
        </p:txBody>
      </p:sp>
      <p:sp>
        <p:nvSpPr>
          <p:cNvPr id="13" name="Shape 11"/>
          <p:cNvSpPr/>
          <p:nvPr/>
        </p:nvSpPr>
        <p:spPr>
          <a:xfrm>
            <a:off x="4307738" y="2770632"/>
            <a:ext cx="3576218" cy="27432"/>
          </a:xfrm>
          <a:prstGeom prst="rect">
            <a:avLst/>
          </a:prstGeom>
          <a:solidFill>
            <a:srgbClr val="FFFFFF">
              <a:alpha val="45000"/>
            </a:srgbClr>
          </a:solidFill>
          <a:ln w="12700">
            <a:solidFill>
              <a:srgbClr val="FFFFFF">
                <a:alpha val="45000"/>
              </a:srgbClr>
            </a:solidFill>
            <a:prstDash val="solid"/>
          </a:ln>
        </p:spPr>
        <p:txBody>
          <a:bodyPr/>
          <a:lstStyle/>
          <a:p>
            <a:endParaRPr lang="en-AU"/>
          </a:p>
        </p:txBody>
      </p:sp>
      <p:sp>
        <p:nvSpPr>
          <p:cNvPr id="14" name="Text 12"/>
          <p:cNvSpPr/>
          <p:nvPr/>
        </p:nvSpPr>
        <p:spPr>
          <a:xfrm>
            <a:off x="4307738" y="2807208"/>
            <a:ext cx="3576218" cy="457200"/>
          </a:xfrm>
          <a:prstGeom prst="rect">
            <a:avLst/>
          </a:prstGeom>
          <a:noFill/>
          <a:ln/>
        </p:spPr>
        <p:txBody>
          <a:bodyPr wrap="square" rtlCol="0" anchor="ctr"/>
          <a:lstStyle/>
          <a:p>
            <a:pPr marL="0" indent="0" algn="ctr">
              <a:buNone/>
            </a:pPr>
            <a:r>
              <a:rPr lang="en-US" sz="1250" b="1" dirty="0">
                <a:solidFill>
                  <a:srgbClr val="FFFFFF"/>
                </a:solidFill>
                <a:latin typeface="Calibri" pitchFamily="34" charset="0"/>
                <a:ea typeface="Calibri" pitchFamily="34" charset="-122"/>
                <a:cs typeface="Calibri" pitchFamily="34" charset="-120"/>
              </a:rPr>
              <a:t>Professionalism Training</a:t>
            </a:r>
            <a:endParaRPr lang="en-US" sz="1250" dirty="0"/>
          </a:p>
        </p:txBody>
      </p:sp>
      <p:sp>
        <p:nvSpPr>
          <p:cNvPr id="15" name="Text 13"/>
          <p:cNvSpPr/>
          <p:nvPr/>
        </p:nvSpPr>
        <p:spPr>
          <a:xfrm>
            <a:off x="4307738" y="3273552"/>
            <a:ext cx="3576218" cy="274320"/>
          </a:xfrm>
          <a:prstGeom prst="rect">
            <a:avLst/>
          </a:prstGeom>
          <a:noFill/>
          <a:ln/>
        </p:spPr>
        <p:txBody>
          <a:bodyPr wrap="square" rtlCol="0" anchor="ctr"/>
          <a:lstStyle/>
          <a:p>
            <a:pPr marL="0" indent="0" algn="ctr">
              <a:buNone/>
            </a:pPr>
            <a:r>
              <a:rPr lang="en-US" sz="1050" i="1" dirty="0">
                <a:solidFill>
                  <a:srgbClr val="A0C0FF"/>
                </a:solidFill>
                <a:latin typeface="Calibri" pitchFamily="34" charset="0"/>
                <a:ea typeface="Calibri" pitchFamily="34" charset="-122"/>
                <a:cs typeface="Calibri" pitchFamily="34" charset="-120"/>
              </a:rPr>
              <a:t>Minimum (within the 25)</a:t>
            </a:r>
            <a:endParaRPr lang="en-US" sz="1050" dirty="0"/>
          </a:p>
        </p:txBody>
      </p:sp>
      <p:sp>
        <p:nvSpPr>
          <p:cNvPr id="16" name="Shape 14"/>
          <p:cNvSpPr/>
          <p:nvPr/>
        </p:nvSpPr>
        <p:spPr>
          <a:xfrm>
            <a:off x="8158277" y="1188720"/>
            <a:ext cx="3576218" cy="2423160"/>
          </a:xfrm>
          <a:prstGeom prst="rect">
            <a:avLst/>
          </a:prstGeom>
          <a:solidFill>
            <a:srgbClr val="3C69FF"/>
          </a:solidFill>
          <a:ln w="12700">
            <a:solidFill>
              <a:srgbClr val="3C69FF"/>
            </a:solidFill>
            <a:prstDash val="solid"/>
          </a:ln>
          <a:effectLst>
            <a:outerShdw blurRad="101600" dist="25400" dir="8100000" algn="bl" rotWithShape="0">
              <a:srgbClr val="000000">
                <a:alpha val="10000"/>
              </a:srgbClr>
            </a:outerShdw>
          </a:effectLst>
        </p:spPr>
        <p:txBody>
          <a:bodyPr/>
          <a:lstStyle/>
          <a:p>
            <a:endParaRPr lang="en-AU"/>
          </a:p>
        </p:txBody>
      </p:sp>
      <p:sp>
        <p:nvSpPr>
          <p:cNvPr id="17" name="Text 15"/>
          <p:cNvSpPr/>
          <p:nvPr/>
        </p:nvSpPr>
        <p:spPr>
          <a:xfrm>
            <a:off x="8158277" y="1234440"/>
            <a:ext cx="3576218" cy="1188720"/>
          </a:xfrm>
          <a:prstGeom prst="rect">
            <a:avLst/>
          </a:prstGeom>
          <a:noFill/>
          <a:ln/>
        </p:spPr>
        <p:txBody>
          <a:bodyPr wrap="square" rtlCol="0" anchor="ctr"/>
          <a:lstStyle/>
          <a:p>
            <a:pPr marL="0" indent="0" algn="ctr">
              <a:buNone/>
            </a:pPr>
            <a:r>
              <a:rPr lang="en-US" sz="8000" b="1" dirty="0">
                <a:solidFill>
                  <a:srgbClr val="FFFFFF"/>
                </a:solidFill>
                <a:latin typeface="Calibri" pitchFamily="34" charset="0"/>
                <a:ea typeface="Calibri" pitchFamily="34" charset="-122"/>
                <a:cs typeface="Calibri" pitchFamily="34" charset="-120"/>
              </a:rPr>
              <a:t>2</a:t>
            </a:r>
            <a:endParaRPr lang="en-US" sz="8000" dirty="0"/>
          </a:p>
        </p:txBody>
      </p:sp>
      <p:sp>
        <p:nvSpPr>
          <p:cNvPr id="18" name="Text 16"/>
          <p:cNvSpPr/>
          <p:nvPr/>
        </p:nvSpPr>
        <p:spPr>
          <a:xfrm>
            <a:off x="8158277" y="2423160"/>
            <a:ext cx="3576218" cy="347472"/>
          </a:xfrm>
          <a:prstGeom prst="rect">
            <a:avLst/>
          </a:prstGeom>
          <a:noFill/>
          <a:ln/>
        </p:spPr>
        <p:txBody>
          <a:bodyPr wrap="square" rtlCol="0" anchor="ctr"/>
          <a:lstStyle/>
          <a:p>
            <a:pPr marL="0" indent="0" algn="ctr">
              <a:buNone/>
            </a:pPr>
            <a:r>
              <a:rPr lang="en-US" sz="1500" b="1" dirty="0">
                <a:solidFill>
                  <a:srgbClr val="C0D4FF"/>
                </a:solidFill>
                <a:latin typeface="Calibri" pitchFamily="34" charset="0"/>
                <a:ea typeface="Calibri" pitchFamily="34" charset="-122"/>
                <a:cs typeface="Calibri" pitchFamily="34" charset="-120"/>
              </a:rPr>
              <a:t>hours</a:t>
            </a:r>
            <a:endParaRPr lang="en-US" sz="1500" dirty="0"/>
          </a:p>
        </p:txBody>
      </p:sp>
      <p:sp>
        <p:nvSpPr>
          <p:cNvPr id="19" name="Shape 17"/>
          <p:cNvSpPr/>
          <p:nvPr/>
        </p:nvSpPr>
        <p:spPr>
          <a:xfrm>
            <a:off x="8158277" y="2770632"/>
            <a:ext cx="3576218" cy="27432"/>
          </a:xfrm>
          <a:prstGeom prst="rect">
            <a:avLst/>
          </a:prstGeom>
          <a:solidFill>
            <a:srgbClr val="FFFFFF">
              <a:alpha val="45000"/>
            </a:srgbClr>
          </a:solidFill>
          <a:ln w="12700">
            <a:solidFill>
              <a:srgbClr val="FFFFFF">
                <a:alpha val="45000"/>
              </a:srgbClr>
            </a:solidFill>
            <a:prstDash val="solid"/>
          </a:ln>
        </p:spPr>
        <p:txBody>
          <a:bodyPr/>
          <a:lstStyle/>
          <a:p>
            <a:endParaRPr lang="en-AU"/>
          </a:p>
        </p:txBody>
      </p:sp>
      <p:sp>
        <p:nvSpPr>
          <p:cNvPr id="20" name="Text 18"/>
          <p:cNvSpPr/>
          <p:nvPr/>
        </p:nvSpPr>
        <p:spPr>
          <a:xfrm>
            <a:off x="8158277" y="2807208"/>
            <a:ext cx="3576218" cy="457200"/>
          </a:xfrm>
          <a:prstGeom prst="rect">
            <a:avLst/>
          </a:prstGeom>
          <a:noFill/>
          <a:ln/>
        </p:spPr>
        <p:txBody>
          <a:bodyPr wrap="square" rtlCol="0" anchor="ctr"/>
          <a:lstStyle/>
          <a:p>
            <a:pPr marL="0" indent="0" algn="ctr">
              <a:buNone/>
            </a:pPr>
            <a:r>
              <a:rPr lang="en-US" sz="1250" b="1" dirty="0">
                <a:solidFill>
                  <a:srgbClr val="FFFFFF"/>
                </a:solidFill>
                <a:latin typeface="Calibri" pitchFamily="34" charset="0"/>
                <a:ea typeface="Calibri" pitchFamily="34" charset="-122"/>
                <a:cs typeface="Calibri" pitchFamily="34" charset="-120"/>
              </a:rPr>
              <a:t>Council-specified topic</a:t>
            </a:r>
            <a:endParaRPr lang="en-US" sz="1250" dirty="0"/>
          </a:p>
        </p:txBody>
      </p:sp>
      <p:sp>
        <p:nvSpPr>
          <p:cNvPr id="21" name="Text 19"/>
          <p:cNvSpPr/>
          <p:nvPr/>
        </p:nvSpPr>
        <p:spPr>
          <a:xfrm>
            <a:off x="8158277" y="3273552"/>
            <a:ext cx="3576218" cy="274320"/>
          </a:xfrm>
          <a:prstGeom prst="rect">
            <a:avLst/>
          </a:prstGeom>
          <a:noFill/>
          <a:ln/>
        </p:spPr>
        <p:txBody>
          <a:bodyPr wrap="square" rtlCol="0" anchor="ctr"/>
          <a:lstStyle/>
          <a:p>
            <a:pPr marL="0" indent="0" algn="ctr">
              <a:buNone/>
            </a:pPr>
            <a:r>
              <a:rPr lang="en-US" sz="1050" i="1" dirty="0">
                <a:solidFill>
                  <a:srgbClr val="A0C0FF"/>
                </a:solidFill>
                <a:latin typeface="Calibri" pitchFamily="34" charset="0"/>
                <a:ea typeface="Calibri" pitchFamily="34" charset="-122"/>
                <a:cs typeface="Calibri" pitchFamily="34" charset="-120"/>
              </a:rPr>
              <a:t>When a topic is set</a:t>
            </a:r>
            <a:endParaRPr lang="en-US" sz="1050" dirty="0"/>
          </a:p>
        </p:txBody>
      </p:sp>
      <p:sp>
        <p:nvSpPr>
          <p:cNvPr id="22" name="Text 20"/>
          <p:cNvSpPr/>
          <p:nvPr/>
        </p:nvSpPr>
        <p:spPr>
          <a:xfrm>
            <a:off x="457200" y="3794760"/>
            <a:ext cx="11277295" cy="320040"/>
          </a:xfrm>
          <a:prstGeom prst="rect">
            <a:avLst/>
          </a:prstGeom>
          <a:noFill/>
          <a:ln/>
        </p:spPr>
        <p:txBody>
          <a:bodyPr wrap="square" rtlCol="0" anchor="ctr"/>
          <a:lstStyle/>
          <a:p>
            <a:pPr marL="0" indent="0" algn="ctr">
              <a:buNone/>
            </a:pPr>
            <a:r>
              <a:rPr lang="en-US" sz="1300" b="1" dirty="0">
                <a:solidFill>
                  <a:srgbClr val="323232"/>
                </a:solidFill>
                <a:latin typeface="Calibri" pitchFamily="34" charset="0"/>
                <a:ea typeface="Calibri" pitchFamily="34" charset="-122"/>
                <a:cs typeface="Calibri" pitchFamily="34" charset="-120"/>
              </a:rPr>
              <a:t>The Membership Year runs 1 October – 30 September, now aligned with member annual renewal.</a:t>
            </a:r>
            <a:endParaRPr lang="en-US" sz="1300" dirty="0"/>
          </a:p>
        </p:txBody>
      </p:sp>
      <p:sp>
        <p:nvSpPr>
          <p:cNvPr id="23" name="Text 21"/>
          <p:cNvSpPr/>
          <p:nvPr/>
        </p:nvSpPr>
        <p:spPr>
          <a:xfrm>
            <a:off x="1371600" y="4206240"/>
            <a:ext cx="9448495" cy="347472"/>
          </a:xfrm>
          <a:prstGeom prst="rect">
            <a:avLst/>
          </a:prstGeom>
          <a:noFill/>
          <a:ln/>
        </p:spPr>
        <p:txBody>
          <a:bodyPr wrap="square" rtlCol="0" anchor="ctr"/>
          <a:lstStyle/>
          <a:p>
            <a:pPr marL="0" indent="0">
              <a:buNone/>
            </a:pPr>
            <a:r>
              <a:rPr lang="en-US" sz="1150" b="1" dirty="0">
                <a:solidFill>
                  <a:srgbClr val="3C69FF"/>
                </a:solidFill>
                <a:latin typeface="Calibri" pitchFamily="34" charset="0"/>
                <a:ea typeface="Calibri" pitchFamily="34" charset="-122"/>
                <a:cs typeface="Calibri" pitchFamily="34" charset="-120"/>
              </a:rPr>
              <a:t>—  </a:t>
            </a:r>
            <a:r>
              <a:rPr lang="en-US" sz="1150" dirty="0">
                <a:solidFill>
                  <a:srgbClr val="5B5B5B"/>
                </a:solidFill>
                <a:latin typeface="Calibri" pitchFamily="34" charset="0"/>
                <a:ea typeface="Calibri" pitchFamily="34" charset="-122"/>
                <a:cs typeface="Calibri" pitchFamily="34" charset="-120"/>
              </a:rPr>
              <a:t>Professionalism Training and Council-specified topic hours count within the 25-hour total — they are not additional requirements.</a:t>
            </a:r>
            <a:endParaRPr lang="en-US" sz="1150" dirty="0"/>
          </a:p>
        </p:txBody>
      </p:sp>
      <p:sp>
        <p:nvSpPr>
          <p:cNvPr id="24" name="Text 22"/>
          <p:cNvSpPr/>
          <p:nvPr/>
        </p:nvSpPr>
        <p:spPr>
          <a:xfrm>
            <a:off x="1371600" y="4590288"/>
            <a:ext cx="9448495" cy="347472"/>
          </a:xfrm>
          <a:prstGeom prst="rect">
            <a:avLst/>
          </a:prstGeom>
          <a:noFill/>
          <a:ln/>
        </p:spPr>
        <p:txBody>
          <a:bodyPr wrap="square" rtlCol="0" anchor="ctr"/>
          <a:lstStyle/>
          <a:p>
            <a:pPr marL="0" indent="0">
              <a:buNone/>
            </a:pPr>
            <a:r>
              <a:rPr lang="en-US" sz="1150" b="1" dirty="0">
                <a:solidFill>
                  <a:srgbClr val="3C69FF"/>
                </a:solidFill>
                <a:latin typeface="Calibri" pitchFamily="34" charset="0"/>
                <a:ea typeface="Calibri" pitchFamily="34" charset="-122"/>
                <a:cs typeface="Calibri" pitchFamily="34" charset="-120"/>
              </a:rPr>
              <a:t>—  </a:t>
            </a:r>
            <a:r>
              <a:rPr lang="en-US" sz="1150" dirty="0">
                <a:solidFill>
                  <a:srgbClr val="5B5B5B"/>
                </a:solidFill>
                <a:latin typeface="Calibri" pitchFamily="34" charset="0"/>
                <a:ea typeface="Calibri" pitchFamily="34" charset="-122"/>
                <a:cs typeface="Calibri" pitchFamily="34" charset="-120"/>
              </a:rPr>
              <a:t>If Council has not specified a topic for a Membership Year, the 2-hour topic requirement does not apply.</a:t>
            </a:r>
            <a:endParaRPr lang="en-US" sz="1150" dirty="0"/>
          </a:p>
        </p:txBody>
      </p:sp>
      <p:sp>
        <p:nvSpPr>
          <p:cNvPr id="25" name="Text 23"/>
          <p:cNvSpPr/>
          <p:nvPr/>
        </p:nvSpPr>
        <p:spPr>
          <a:xfrm>
            <a:off x="1371600" y="4974336"/>
            <a:ext cx="9448495" cy="347472"/>
          </a:xfrm>
          <a:prstGeom prst="rect">
            <a:avLst/>
          </a:prstGeom>
          <a:noFill/>
          <a:ln/>
        </p:spPr>
        <p:txBody>
          <a:bodyPr wrap="square" rtlCol="0" anchor="ctr"/>
          <a:lstStyle/>
          <a:p>
            <a:pPr marL="0" indent="0">
              <a:buNone/>
            </a:pPr>
            <a:r>
              <a:rPr lang="en-US" sz="1150" b="1" dirty="0">
                <a:solidFill>
                  <a:srgbClr val="3C69FF"/>
                </a:solidFill>
                <a:latin typeface="Calibri" pitchFamily="34" charset="0"/>
                <a:ea typeface="Calibri" pitchFamily="34" charset="-122"/>
                <a:cs typeface="Calibri" pitchFamily="34" charset="-120"/>
              </a:rPr>
              <a:t>—  </a:t>
            </a:r>
            <a:r>
              <a:rPr lang="en-US" sz="1150" dirty="0">
                <a:solidFill>
                  <a:srgbClr val="5B5B5B"/>
                </a:solidFill>
                <a:latin typeface="Calibri" pitchFamily="34" charset="0"/>
                <a:ea typeface="Calibri" pitchFamily="34" charset="-122"/>
                <a:cs typeface="Calibri" pitchFamily="34" charset="-120"/>
              </a:rPr>
              <a:t>The 25-hour total is a minimum. Many members will, and should, exceed it as part of their professional development.</a:t>
            </a:r>
            <a:endParaRPr lang="en-US" sz="1150" dirty="0"/>
          </a:p>
        </p:txBody>
      </p:sp>
      <p:pic>
        <p:nvPicPr>
          <p:cNvPr id="26" name="Image 0" descr="preencoded.png"/>
          <p:cNvPicPr>
            <a:picLocks noChangeAspect="1"/>
          </p:cNvPicPr>
          <p:nvPr/>
        </p:nvPicPr>
        <p:blipFill>
          <a:blip r:embed="rId3"/>
          <a:stretch>
            <a:fillRect/>
          </a:stretch>
        </p:blipFill>
        <p:spPr>
          <a:xfrm>
            <a:off x="320040" y="6108192"/>
            <a:ext cx="292608" cy="384048"/>
          </a:xfrm>
          <a:prstGeom prst="rect">
            <a:avLst/>
          </a:prstGeom>
        </p:spPr>
      </p:pic>
      <p:sp>
        <p:nvSpPr>
          <p:cNvPr id="27" name="Text 24"/>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28" name="Text 25"/>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29" name="Text 26"/>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6</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What's changed — summary of key differences</a:t>
            </a:r>
            <a:endParaRPr lang="en-US" sz="2800" dirty="0"/>
          </a:p>
        </p:txBody>
      </p:sp>
      <p:sp>
        <p:nvSpPr>
          <p:cNvPr id="3" name="Shape 1"/>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Shape 2"/>
          <p:cNvSpPr/>
          <p:nvPr/>
        </p:nvSpPr>
        <p:spPr>
          <a:xfrm>
            <a:off x="457200" y="1170432"/>
            <a:ext cx="11247120" cy="512064"/>
          </a:xfrm>
          <a:prstGeom prst="rect">
            <a:avLst/>
          </a:prstGeom>
          <a:solidFill>
            <a:srgbClr val="323232"/>
          </a:solidFill>
          <a:ln w="6350">
            <a:solidFill>
              <a:srgbClr val="E0E0E0"/>
            </a:solidFill>
            <a:prstDash val="solid"/>
          </a:ln>
        </p:spPr>
        <p:txBody>
          <a:bodyPr/>
          <a:lstStyle/>
          <a:p>
            <a:endParaRPr lang="en-AU"/>
          </a:p>
        </p:txBody>
      </p:sp>
      <p:sp>
        <p:nvSpPr>
          <p:cNvPr id="5" name="Text 3"/>
          <p:cNvSpPr/>
          <p:nvPr/>
        </p:nvSpPr>
        <p:spPr>
          <a:xfrm>
            <a:off x="585216" y="1216152"/>
            <a:ext cx="2267712" cy="438912"/>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Feature</a:t>
            </a:r>
            <a:endParaRPr lang="en-US" sz="1200" dirty="0"/>
          </a:p>
        </p:txBody>
      </p:sp>
      <p:sp>
        <p:nvSpPr>
          <p:cNvPr id="6" name="Text 4"/>
          <p:cNvSpPr/>
          <p:nvPr/>
        </p:nvSpPr>
        <p:spPr>
          <a:xfrm>
            <a:off x="3099816" y="1216152"/>
            <a:ext cx="3822192" cy="438912"/>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Previous (Jan 2020)</a:t>
            </a:r>
            <a:endParaRPr lang="en-US" sz="1200" dirty="0"/>
          </a:p>
        </p:txBody>
      </p:sp>
      <p:sp>
        <p:nvSpPr>
          <p:cNvPr id="7" name="Text 5"/>
          <p:cNvSpPr/>
          <p:nvPr/>
        </p:nvSpPr>
        <p:spPr>
          <a:xfrm>
            <a:off x="7168896" y="1216152"/>
            <a:ext cx="4462272" cy="438912"/>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Revised (Oct 2026)</a:t>
            </a:r>
            <a:endParaRPr lang="en-US" sz="1200" dirty="0"/>
          </a:p>
        </p:txBody>
      </p:sp>
      <p:sp>
        <p:nvSpPr>
          <p:cNvPr id="8" name="Shape 6"/>
          <p:cNvSpPr/>
          <p:nvPr/>
        </p:nvSpPr>
        <p:spPr>
          <a:xfrm>
            <a:off x="457200" y="1682496"/>
            <a:ext cx="11247120" cy="512064"/>
          </a:xfrm>
          <a:prstGeom prst="rect">
            <a:avLst/>
          </a:prstGeom>
          <a:solidFill>
            <a:srgbClr val="F8F8F8"/>
          </a:solidFill>
          <a:ln w="6350">
            <a:solidFill>
              <a:srgbClr val="E0E0E0"/>
            </a:solidFill>
            <a:prstDash val="solid"/>
          </a:ln>
        </p:spPr>
        <p:txBody>
          <a:bodyPr/>
          <a:lstStyle/>
          <a:p>
            <a:endParaRPr lang="en-AU"/>
          </a:p>
        </p:txBody>
      </p:sp>
      <p:sp>
        <p:nvSpPr>
          <p:cNvPr id="9" name="Text 7"/>
          <p:cNvSpPr/>
          <p:nvPr/>
        </p:nvSpPr>
        <p:spPr>
          <a:xfrm>
            <a:off x="585216" y="1728216"/>
            <a:ext cx="226771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Measurement unit</a:t>
            </a:r>
            <a:endParaRPr lang="en-US" sz="1100" dirty="0"/>
          </a:p>
        </p:txBody>
      </p:sp>
      <p:sp>
        <p:nvSpPr>
          <p:cNvPr id="10" name="Text 8"/>
          <p:cNvSpPr/>
          <p:nvPr/>
        </p:nvSpPr>
        <p:spPr>
          <a:xfrm>
            <a:off x="3099816" y="1728216"/>
            <a:ext cx="382219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Points (100 pts/year)</a:t>
            </a:r>
            <a:endParaRPr lang="en-US" sz="1100" dirty="0"/>
          </a:p>
        </p:txBody>
      </p:sp>
      <p:sp>
        <p:nvSpPr>
          <p:cNvPr id="11" name="Text 9"/>
          <p:cNvSpPr/>
          <p:nvPr/>
        </p:nvSpPr>
        <p:spPr>
          <a:xfrm>
            <a:off x="7168896" y="1728216"/>
            <a:ext cx="4462272" cy="438912"/>
          </a:xfrm>
          <a:prstGeom prst="rect">
            <a:avLst/>
          </a:prstGeom>
          <a:noFill/>
          <a:ln/>
        </p:spPr>
        <p:txBody>
          <a:bodyPr wrap="square" lIns="0" tIns="0" rIns="0" bIns="0" rtlCol="0" anchor="ctr"/>
          <a:lstStyle/>
          <a:p>
            <a:pPr marL="0" indent="0">
              <a:buNone/>
            </a:pPr>
            <a:r>
              <a:rPr lang="en-US" sz="1100" b="1" dirty="0">
                <a:solidFill>
                  <a:srgbClr val="0D9488"/>
                </a:solidFill>
                <a:latin typeface="Calibri" pitchFamily="34" charset="0"/>
                <a:ea typeface="Calibri" pitchFamily="34" charset="-122"/>
                <a:cs typeface="Calibri" pitchFamily="34" charset="-120"/>
              </a:rPr>
              <a:t>Hours (25 hrs/year)</a:t>
            </a:r>
            <a:endParaRPr lang="en-US" sz="1100" dirty="0"/>
          </a:p>
        </p:txBody>
      </p:sp>
      <p:sp>
        <p:nvSpPr>
          <p:cNvPr id="12" name="Shape 10"/>
          <p:cNvSpPr/>
          <p:nvPr/>
        </p:nvSpPr>
        <p:spPr>
          <a:xfrm>
            <a:off x="457200" y="2194560"/>
            <a:ext cx="11247120" cy="512064"/>
          </a:xfrm>
          <a:prstGeom prst="rect">
            <a:avLst/>
          </a:prstGeom>
          <a:solidFill>
            <a:srgbClr val="FFFFFF"/>
          </a:solidFill>
          <a:ln w="6350">
            <a:solidFill>
              <a:srgbClr val="E0E0E0"/>
            </a:solidFill>
            <a:prstDash val="solid"/>
          </a:ln>
        </p:spPr>
        <p:txBody>
          <a:bodyPr/>
          <a:lstStyle/>
          <a:p>
            <a:endParaRPr lang="en-AU"/>
          </a:p>
        </p:txBody>
      </p:sp>
      <p:sp>
        <p:nvSpPr>
          <p:cNvPr id="13" name="Text 11"/>
          <p:cNvSpPr/>
          <p:nvPr/>
        </p:nvSpPr>
        <p:spPr>
          <a:xfrm>
            <a:off x="585216" y="2240280"/>
            <a:ext cx="226771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Measurement period</a:t>
            </a:r>
            <a:endParaRPr lang="en-US" sz="1100" dirty="0"/>
          </a:p>
        </p:txBody>
      </p:sp>
      <p:sp>
        <p:nvSpPr>
          <p:cNvPr id="14" name="Text 12"/>
          <p:cNvSpPr/>
          <p:nvPr/>
        </p:nvSpPr>
        <p:spPr>
          <a:xfrm>
            <a:off x="3099816" y="2240280"/>
            <a:ext cx="382219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Calendar year (Jan-Dec)</a:t>
            </a:r>
            <a:endParaRPr lang="en-US" sz="1100" dirty="0"/>
          </a:p>
        </p:txBody>
      </p:sp>
      <p:sp>
        <p:nvSpPr>
          <p:cNvPr id="15" name="Text 13"/>
          <p:cNvSpPr/>
          <p:nvPr/>
        </p:nvSpPr>
        <p:spPr>
          <a:xfrm>
            <a:off x="7168896" y="2240280"/>
            <a:ext cx="4462272" cy="438912"/>
          </a:xfrm>
          <a:prstGeom prst="rect">
            <a:avLst/>
          </a:prstGeom>
          <a:noFill/>
          <a:ln/>
        </p:spPr>
        <p:txBody>
          <a:bodyPr wrap="square" lIns="0" tIns="0" rIns="0" bIns="0" rtlCol="0" anchor="ctr"/>
          <a:lstStyle/>
          <a:p>
            <a:pPr marL="0" indent="0">
              <a:buNone/>
            </a:pPr>
            <a:r>
              <a:rPr lang="en-US" sz="1100" b="1" dirty="0">
                <a:solidFill>
                  <a:srgbClr val="0D9488"/>
                </a:solidFill>
                <a:latin typeface="Calibri" pitchFamily="34" charset="0"/>
                <a:ea typeface="Calibri" pitchFamily="34" charset="-122"/>
                <a:cs typeface="Calibri" pitchFamily="34" charset="-120"/>
              </a:rPr>
              <a:t>Membership Year (Oct-Sep)</a:t>
            </a:r>
            <a:endParaRPr lang="en-US" sz="1100" dirty="0"/>
          </a:p>
        </p:txBody>
      </p:sp>
      <p:sp>
        <p:nvSpPr>
          <p:cNvPr id="16" name="Shape 14"/>
          <p:cNvSpPr/>
          <p:nvPr/>
        </p:nvSpPr>
        <p:spPr>
          <a:xfrm>
            <a:off x="457200" y="2706624"/>
            <a:ext cx="11247120" cy="512064"/>
          </a:xfrm>
          <a:prstGeom prst="rect">
            <a:avLst/>
          </a:prstGeom>
          <a:solidFill>
            <a:srgbClr val="F8F8F8"/>
          </a:solidFill>
          <a:ln w="6350">
            <a:solidFill>
              <a:srgbClr val="E0E0E0"/>
            </a:solidFill>
            <a:prstDash val="solid"/>
          </a:ln>
        </p:spPr>
        <p:txBody>
          <a:bodyPr/>
          <a:lstStyle/>
          <a:p>
            <a:endParaRPr lang="en-AU"/>
          </a:p>
        </p:txBody>
      </p:sp>
      <p:sp>
        <p:nvSpPr>
          <p:cNvPr id="17" name="Text 15"/>
          <p:cNvSpPr/>
          <p:nvPr/>
        </p:nvSpPr>
        <p:spPr>
          <a:xfrm>
            <a:off x="585216" y="2752344"/>
            <a:ext cx="226771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Two-year averaging</a:t>
            </a:r>
            <a:endParaRPr lang="en-US" sz="1100" dirty="0"/>
          </a:p>
        </p:txBody>
      </p:sp>
      <p:sp>
        <p:nvSpPr>
          <p:cNvPr id="18" name="Text 16"/>
          <p:cNvSpPr/>
          <p:nvPr/>
        </p:nvSpPr>
        <p:spPr>
          <a:xfrm>
            <a:off x="3099816" y="2752344"/>
            <a:ext cx="382219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Permitted (200 pts average)</a:t>
            </a:r>
            <a:endParaRPr lang="en-US" sz="1100" dirty="0"/>
          </a:p>
        </p:txBody>
      </p:sp>
      <p:sp>
        <p:nvSpPr>
          <p:cNvPr id="19" name="Text 17"/>
          <p:cNvSpPr/>
          <p:nvPr/>
        </p:nvSpPr>
        <p:spPr>
          <a:xfrm>
            <a:off x="7168896" y="2752344"/>
            <a:ext cx="4462272" cy="438912"/>
          </a:xfrm>
          <a:prstGeom prst="rect">
            <a:avLst/>
          </a:prstGeom>
          <a:noFill/>
          <a:ln/>
        </p:spPr>
        <p:txBody>
          <a:bodyPr wrap="square" lIns="0" tIns="0" rIns="0" bIns="0" rtlCol="0" anchor="ctr"/>
          <a:lstStyle/>
          <a:p>
            <a:pPr marL="0" indent="0">
              <a:buNone/>
            </a:pPr>
            <a:r>
              <a:rPr lang="en-US" sz="1100" b="1" dirty="0">
                <a:solidFill>
                  <a:srgbClr val="0D9488"/>
                </a:solidFill>
                <a:latin typeface="Calibri" pitchFamily="34" charset="0"/>
                <a:ea typeface="Calibri" pitchFamily="34" charset="-122"/>
                <a:cs typeface="Calibri" pitchFamily="34" charset="-120"/>
              </a:rPr>
              <a:t>Removed</a:t>
            </a:r>
            <a:endParaRPr lang="en-US" sz="1100" dirty="0"/>
          </a:p>
        </p:txBody>
      </p:sp>
      <p:sp>
        <p:nvSpPr>
          <p:cNvPr id="20" name="Shape 18"/>
          <p:cNvSpPr/>
          <p:nvPr/>
        </p:nvSpPr>
        <p:spPr>
          <a:xfrm>
            <a:off x="457200" y="3218688"/>
            <a:ext cx="11247120" cy="512064"/>
          </a:xfrm>
          <a:prstGeom prst="rect">
            <a:avLst/>
          </a:prstGeom>
          <a:solidFill>
            <a:srgbClr val="FFFFFF"/>
          </a:solidFill>
          <a:ln w="6350">
            <a:solidFill>
              <a:srgbClr val="E0E0E0"/>
            </a:solidFill>
            <a:prstDash val="solid"/>
          </a:ln>
        </p:spPr>
        <p:txBody>
          <a:bodyPr/>
          <a:lstStyle/>
          <a:p>
            <a:endParaRPr lang="en-AU"/>
          </a:p>
        </p:txBody>
      </p:sp>
      <p:sp>
        <p:nvSpPr>
          <p:cNvPr id="21" name="Text 19"/>
          <p:cNvSpPr/>
          <p:nvPr/>
        </p:nvSpPr>
        <p:spPr>
          <a:xfrm>
            <a:off x="585216" y="3264408"/>
            <a:ext cx="226771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Professionalism</a:t>
            </a:r>
            <a:endParaRPr lang="en-US" sz="1100" dirty="0"/>
          </a:p>
        </p:txBody>
      </p:sp>
      <p:sp>
        <p:nvSpPr>
          <p:cNvPr id="22" name="Text 20"/>
          <p:cNvSpPr/>
          <p:nvPr/>
        </p:nvSpPr>
        <p:spPr>
          <a:xfrm>
            <a:off x="3099816" y="3264408"/>
            <a:ext cx="382219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Minimum 5 CPD points</a:t>
            </a:r>
            <a:endParaRPr lang="en-US" sz="1100" dirty="0"/>
          </a:p>
        </p:txBody>
      </p:sp>
      <p:sp>
        <p:nvSpPr>
          <p:cNvPr id="23" name="Text 21"/>
          <p:cNvSpPr/>
          <p:nvPr/>
        </p:nvSpPr>
        <p:spPr>
          <a:xfrm>
            <a:off x="7168896" y="3264408"/>
            <a:ext cx="4462272" cy="438912"/>
          </a:xfrm>
          <a:prstGeom prst="rect">
            <a:avLst/>
          </a:prstGeom>
          <a:noFill/>
          <a:ln/>
        </p:spPr>
        <p:txBody>
          <a:bodyPr wrap="square" lIns="0" tIns="0" rIns="0" bIns="0" rtlCol="0" anchor="ctr"/>
          <a:lstStyle/>
          <a:p>
            <a:pPr marL="0" indent="0">
              <a:buNone/>
            </a:pPr>
            <a:r>
              <a:rPr lang="en-US" sz="1100" b="1" dirty="0">
                <a:solidFill>
                  <a:srgbClr val="0D9488"/>
                </a:solidFill>
                <a:latin typeface="Calibri" pitchFamily="34" charset="0"/>
                <a:ea typeface="Calibri" pitchFamily="34" charset="-122"/>
                <a:cs typeface="Calibri" pitchFamily="34" charset="-120"/>
              </a:rPr>
              <a:t>Minimum 2 hours</a:t>
            </a:r>
            <a:endParaRPr lang="en-US" sz="1100" dirty="0"/>
          </a:p>
        </p:txBody>
      </p:sp>
      <p:sp>
        <p:nvSpPr>
          <p:cNvPr id="24" name="Shape 22"/>
          <p:cNvSpPr/>
          <p:nvPr/>
        </p:nvSpPr>
        <p:spPr>
          <a:xfrm>
            <a:off x="457200" y="3730752"/>
            <a:ext cx="11247120" cy="512064"/>
          </a:xfrm>
          <a:prstGeom prst="rect">
            <a:avLst/>
          </a:prstGeom>
          <a:solidFill>
            <a:srgbClr val="F8F8F8"/>
          </a:solidFill>
          <a:ln w="6350">
            <a:solidFill>
              <a:srgbClr val="E0E0E0"/>
            </a:solidFill>
            <a:prstDash val="solid"/>
          </a:ln>
        </p:spPr>
        <p:txBody>
          <a:bodyPr/>
          <a:lstStyle/>
          <a:p>
            <a:endParaRPr lang="en-AU"/>
          </a:p>
        </p:txBody>
      </p:sp>
      <p:sp>
        <p:nvSpPr>
          <p:cNvPr id="25" name="Text 23"/>
          <p:cNvSpPr/>
          <p:nvPr/>
        </p:nvSpPr>
        <p:spPr>
          <a:xfrm>
            <a:off x="585216" y="3776472"/>
            <a:ext cx="226771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Council topic</a:t>
            </a:r>
            <a:endParaRPr lang="en-US" sz="1100" dirty="0"/>
          </a:p>
        </p:txBody>
      </p:sp>
      <p:sp>
        <p:nvSpPr>
          <p:cNvPr id="26" name="Text 24"/>
          <p:cNvSpPr/>
          <p:nvPr/>
        </p:nvSpPr>
        <p:spPr>
          <a:xfrm>
            <a:off x="3099816" y="3776472"/>
            <a:ext cx="382219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Not available</a:t>
            </a:r>
            <a:endParaRPr lang="en-US" sz="1100" dirty="0"/>
          </a:p>
        </p:txBody>
      </p:sp>
      <p:sp>
        <p:nvSpPr>
          <p:cNvPr id="27" name="Text 25"/>
          <p:cNvSpPr/>
          <p:nvPr/>
        </p:nvSpPr>
        <p:spPr>
          <a:xfrm>
            <a:off x="7168896" y="3776472"/>
            <a:ext cx="4462272" cy="438912"/>
          </a:xfrm>
          <a:prstGeom prst="rect">
            <a:avLst/>
          </a:prstGeom>
          <a:noFill/>
          <a:ln/>
        </p:spPr>
        <p:txBody>
          <a:bodyPr wrap="square" lIns="0" tIns="0" rIns="0" bIns="0" rtlCol="0" anchor="ctr"/>
          <a:lstStyle/>
          <a:p>
            <a:pPr marL="0" indent="0">
              <a:buNone/>
            </a:pPr>
            <a:r>
              <a:rPr lang="en-US" sz="1100" b="1" dirty="0">
                <a:solidFill>
                  <a:srgbClr val="0D9488"/>
                </a:solidFill>
                <a:latin typeface="Calibri" pitchFamily="34" charset="0"/>
                <a:ea typeface="Calibri" pitchFamily="34" charset="-122"/>
                <a:cs typeface="Calibri" pitchFamily="34" charset="-120"/>
              </a:rPr>
              <a:t>2 hours (when specified by Council)</a:t>
            </a:r>
            <a:endParaRPr lang="en-US" sz="1100" dirty="0"/>
          </a:p>
        </p:txBody>
      </p:sp>
      <p:sp>
        <p:nvSpPr>
          <p:cNvPr id="28" name="Shape 26"/>
          <p:cNvSpPr/>
          <p:nvPr/>
        </p:nvSpPr>
        <p:spPr>
          <a:xfrm>
            <a:off x="457200" y="4242816"/>
            <a:ext cx="11247120" cy="512064"/>
          </a:xfrm>
          <a:prstGeom prst="rect">
            <a:avLst/>
          </a:prstGeom>
          <a:solidFill>
            <a:srgbClr val="FFFFFF"/>
          </a:solidFill>
          <a:ln w="6350">
            <a:solidFill>
              <a:srgbClr val="E0E0E0"/>
            </a:solidFill>
            <a:prstDash val="solid"/>
          </a:ln>
        </p:spPr>
        <p:txBody>
          <a:bodyPr/>
          <a:lstStyle/>
          <a:p>
            <a:endParaRPr lang="en-AU"/>
          </a:p>
        </p:txBody>
      </p:sp>
      <p:sp>
        <p:nvSpPr>
          <p:cNvPr id="29" name="Text 27"/>
          <p:cNvSpPr/>
          <p:nvPr/>
        </p:nvSpPr>
        <p:spPr>
          <a:xfrm>
            <a:off x="585216" y="4288536"/>
            <a:ext cx="226771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Exemptions</a:t>
            </a:r>
            <a:endParaRPr lang="en-US" sz="1100" dirty="0"/>
          </a:p>
        </p:txBody>
      </p:sp>
      <p:sp>
        <p:nvSpPr>
          <p:cNvPr id="30" name="Text 28"/>
          <p:cNvSpPr/>
          <p:nvPr/>
        </p:nvSpPr>
        <p:spPr>
          <a:xfrm>
            <a:off x="3099816" y="4288536"/>
            <a:ext cx="3822192" cy="438912"/>
          </a:xfrm>
          <a:prstGeom prst="rect">
            <a:avLst/>
          </a:prstGeom>
          <a:noFill/>
          <a:ln/>
        </p:spPr>
        <p:txBody>
          <a:bodyPr wrap="square" lIns="0" tIns="0" rIns="0" bIns="0" rtlCol="0" anchor="ctr"/>
          <a:lstStyle/>
          <a:p>
            <a:pPr marL="0" indent="0">
              <a:buNone/>
            </a:pPr>
            <a:r>
              <a:rPr lang="en-US" sz="1100" dirty="0">
                <a:solidFill>
                  <a:srgbClr val="000000"/>
                </a:solidFill>
                <a:latin typeface="Calibri" pitchFamily="34" charset="0"/>
                <a:ea typeface="Calibri" pitchFamily="34" charset="-122"/>
                <a:cs typeface="Calibri" pitchFamily="34" charset="-120"/>
              </a:rPr>
              <a:t>Complex prospective process</a:t>
            </a:r>
            <a:endParaRPr lang="en-US" sz="1100" dirty="0"/>
          </a:p>
        </p:txBody>
      </p:sp>
      <p:sp>
        <p:nvSpPr>
          <p:cNvPr id="31" name="Text 29"/>
          <p:cNvSpPr/>
          <p:nvPr/>
        </p:nvSpPr>
        <p:spPr>
          <a:xfrm>
            <a:off x="7168896" y="4288536"/>
            <a:ext cx="4462272" cy="438912"/>
          </a:xfrm>
          <a:prstGeom prst="rect">
            <a:avLst/>
          </a:prstGeom>
          <a:noFill/>
          <a:ln/>
        </p:spPr>
        <p:txBody>
          <a:bodyPr wrap="square" lIns="0" tIns="0" rIns="0" bIns="0" rtlCol="0" anchor="ctr"/>
          <a:lstStyle/>
          <a:p>
            <a:pPr marL="0" indent="0">
              <a:buNone/>
            </a:pPr>
            <a:r>
              <a:rPr lang="en-US" sz="1100" b="1" dirty="0">
                <a:solidFill>
                  <a:srgbClr val="0D9488"/>
                </a:solidFill>
                <a:latin typeface="Calibri" pitchFamily="34" charset="0"/>
                <a:ea typeface="Calibri" pitchFamily="34" charset="-122"/>
                <a:cs typeface="Calibri" pitchFamily="34" charset="-120"/>
              </a:rPr>
              <a:t>Streamlined with automatic categories</a:t>
            </a:r>
            <a:endParaRPr lang="en-US" sz="1100" dirty="0"/>
          </a:p>
        </p:txBody>
      </p:sp>
      <p:sp>
        <p:nvSpPr>
          <p:cNvPr id="32" name="Text 30"/>
          <p:cNvSpPr/>
          <p:nvPr/>
        </p:nvSpPr>
        <p:spPr>
          <a:xfrm>
            <a:off x="457200" y="4919472"/>
            <a:ext cx="11277295" cy="256032"/>
          </a:xfrm>
          <a:prstGeom prst="rect">
            <a:avLst/>
          </a:prstGeom>
          <a:noFill/>
          <a:ln/>
        </p:spPr>
        <p:txBody>
          <a:bodyPr wrap="square" rtlCol="0" anchor="ctr"/>
          <a:lstStyle/>
          <a:p>
            <a:pPr marL="0" indent="0" algn="r">
              <a:buNone/>
            </a:pPr>
            <a:endParaRPr lang="en-US" sz="1050" dirty="0"/>
          </a:p>
        </p:txBody>
      </p:sp>
      <p:pic>
        <p:nvPicPr>
          <p:cNvPr id="33" name="Image 0" descr="preencoded.png"/>
          <p:cNvPicPr>
            <a:picLocks noChangeAspect="1"/>
          </p:cNvPicPr>
          <p:nvPr/>
        </p:nvPicPr>
        <p:blipFill>
          <a:blip r:embed="rId3"/>
          <a:stretch>
            <a:fillRect/>
          </a:stretch>
        </p:blipFill>
        <p:spPr>
          <a:xfrm>
            <a:off x="320040" y="6108192"/>
            <a:ext cx="292608" cy="384048"/>
          </a:xfrm>
          <a:prstGeom prst="rect">
            <a:avLst/>
          </a:prstGeom>
        </p:spPr>
      </p:pic>
      <p:sp>
        <p:nvSpPr>
          <p:cNvPr id="34" name="Text 31"/>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35" name="Text 32"/>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36" name="Text 33"/>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7</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bg>
      <p:bgPr>
        <a:solidFill>
          <a:srgbClr val="323232"/>
        </a:solidFill>
        <a:effectLst/>
      </p:bgPr>
    </p:bg>
    <p:spTree>
      <p:nvGrpSpPr>
        <p:cNvPr id="1" name=""/>
        <p:cNvGrpSpPr/>
        <p:nvPr/>
      </p:nvGrpSpPr>
      <p:grpSpPr>
        <a:xfrm>
          <a:off x="0" y="0"/>
          <a:ext cx="0" cy="0"/>
          <a:chOff x="0" y="0"/>
          <a:chExt cx="0" cy="0"/>
        </a:xfrm>
      </p:grpSpPr>
      <p:sp>
        <p:nvSpPr>
          <p:cNvPr id="2" name="Text 0"/>
          <p:cNvSpPr/>
          <p:nvPr/>
        </p:nvSpPr>
        <p:spPr>
          <a:xfrm>
            <a:off x="8716975" y="3931920"/>
            <a:ext cx="3291840" cy="2743200"/>
          </a:xfrm>
          <a:prstGeom prst="rect">
            <a:avLst/>
          </a:prstGeom>
          <a:noFill/>
          <a:ln/>
        </p:spPr>
        <p:txBody>
          <a:bodyPr wrap="square" rtlCol="0" anchor="b"/>
          <a:lstStyle/>
          <a:p>
            <a:pPr marL="0" indent="0" algn="r">
              <a:buNone/>
            </a:pPr>
            <a:r>
              <a:rPr lang="en-US" sz="16000" dirty="0">
                <a:solidFill>
                  <a:srgbClr val="FFFFFF"/>
                </a:solidFill>
                <a:latin typeface="Calibri Light" pitchFamily="34" charset="0"/>
                <a:ea typeface="Calibri Light" pitchFamily="34" charset="-122"/>
                <a:cs typeface="Calibri Light" pitchFamily="34" charset="-120"/>
              </a:rPr>
              <a:t>05</a:t>
            </a:r>
            <a:endParaRPr lang="en-US" sz="16000" dirty="0"/>
          </a:p>
        </p:txBody>
      </p:sp>
      <p:sp>
        <p:nvSpPr>
          <p:cNvPr id="3" name="Text 1"/>
          <p:cNvSpPr/>
          <p:nvPr/>
        </p:nvSpPr>
        <p:spPr>
          <a:xfrm>
            <a:off x="457200" y="347472"/>
            <a:ext cx="7924602" cy="685800"/>
          </a:xfrm>
          <a:prstGeom prst="rect">
            <a:avLst/>
          </a:prstGeom>
          <a:noFill/>
          <a:ln/>
        </p:spPr>
        <p:txBody>
          <a:bodyPr wrap="square" rtlCol="0" anchor="ctr"/>
          <a:lstStyle/>
          <a:p>
            <a:pPr marL="0" indent="0">
              <a:buNone/>
            </a:pPr>
            <a:r>
              <a:rPr lang="en-US" sz="3000" dirty="0">
                <a:solidFill>
                  <a:srgbClr val="FFFFFF"/>
                </a:solidFill>
                <a:latin typeface="Calibri Light" pitchFamily="34" charset="0"/>
                <a:ea typeface="Calibri Light" pitchFamily="34" charset="-122"/>
                <a:cs typeface="Calibri Light" pitchFamily="34" charset="-120"/>
              </a:rPr>
              <a:t>Practical implications</a:t>
            </a:r>
            <a:endParaRPr lang="en-US" sz="3000" dirty="0"/>
          </a:p>
        </p:txBody>
      </p:sp>
      <p:pic>
        <p:nvPicPr>
          <p:cNvPr id="4" name="Image 0" descr="preencoded.png"/>
          <p:cNvPicPr>
            <a:picLocks noChangeAspect="1"/>
          </p:cNvPicPr>
          <p:nvPr/>
        </p:nvPicPr>
        <p:blipFill>
          <a:blip r:embed="rId3"/>
          <a:stretch>
            <a:fillRect/>
          </a:stretch>
        </p:blipFill>
        <p:spPr>
          <a:xfrm>
            <a:off x="320040" y="6108192"/>
            <a:ext cx="292608" cy="384048"/>
          </a:xfrm>
          <a:prstGeom prst="rect">
            <a:avLst/>
          </a:prstGeom>
        </p:spPr>
      </p:pic>
      <p:sp>
        <p:nvSpPr>
          <p:cNvPr id="5" name="Text 2"/>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FFFFFF"/>
                </a:solidFill>
                <a:latin typeface="Calibri" pitchFamily="34" charset="0"/>
                <a:ea typeface="Calibri" pitchFamily="34" charset="-122"/>
                <a:cs typeface="Calibri" pitchFamily="34" charset="-120"/>
              </a:rPr>
              <a:t>Actuaries
Institute.</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Exemptions — streamlined and clearer</a:t>
            </a:r>
            <a:endParaRPr lang="en-US" sz="2800" dirty="0"/>
          </a:p>
        </p:txBody>
      </p:sp>
      <p:sp>
        <p:nvSpPr>
          <p:cNvPr id="3" name="Shape 1"/>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Text 2"/>
          <p:cNvSpPr/>
          <p:nvPr/>
        </p:nvSpPr>
        <p:spPr>
          <a:xfrm>
            <a:off x="457200" y="1143000"/>
            <a:ext cx="3657600" cy="320040"/>
          </a:xfrm>
          <a:prstGeom prst="rect">
            <a:avLst/>
          </a:prstGeom>
          <a:noFill/>
          <a:ln/>
        </p:spPr>
        <p:txBody>
          <a:bodyPr wrap="square" rtlCol="0" anchor="ctr"/>
          <a:lstStyle/>
          <a:p>
            <a:pPr marL="0" indent="0">
              <a:buNone/>
            </a:pPr>
            <a:r>
              <a:rPr lang="en-US" sz="1300" b="1" dirty="0">
                <a:solidFill>
                  <a:srgbClr val="323232"/>
                </a:solidFill>
                <a:latin typeface="Calibri" pitchFamily="34" charset="0"/>
                <a:ea typeface="Calibri" pitchFamily="34" charset="-122"/>
                <a:cs typeface="Calibri" pitchFamily="34" charset="-120"/>
              </a:rPr>
              <a:t>PS1 applies to:</a:t>
            </a:r>
            <a:endParaRPr lang="en-US" sz="1300" dirty="0"/>
          </a:p>
        </p:txBody>
      </p:sp>
      <p:sp>
        <p:nvSpPr>
          <p:cNvPr id="5" name="Shape 3"/>
          <p:cNvSpPr/>
          <p:nvPr/>
        </p:nvSpPr>
        <p:spPr>
          <a:xfrm>
            <a:off x="457200" y="1508760"/>
            <a:ext cx="2286000" cy="658368"/>
          </a:xfrm>
          <a:prstGeom prst="rect">
            <a:avLst/>
          </a:prstGeom>
          <a:solidFill>
            <a:srgbClr val="3C69FF"/>
          </a:solidFill>
          <a:ln w="12700">
            <a:solidFill>
              <a:srgbClr val="3C69FF"/>
            </a:solidFill>
            <a:prstDash val="solid"/>
          </a:ln>
        </p:spPr>
        <p:txBody>
          <a:bodyPr/>
          <a:lstStyle/>
          <a:p>
            <a:endParaRPr lang="en-AU"/>
          </a:p>
        </p:txBody>
      </p:sp>
      <p:sp>
        <p:nvSpPr>
          <p:cNvPr id="6" name="Text 4"/>
          <p:cNvSpPr/>
          <p:nvPr/>
        </p:nvSpPr>
        <p:spPr>
          <a:xfrm>
            <a:off x="457200" y="1508760"/>
            <a:ext cx="2286000" cy="658368"/>
          </a:xfrm>
          <a:prstGeom prst="rect">
            <a:avLst/>
          </a:prstGeom>
          <a:noFill/>
          <a:ln/>
        </p:spPr>
        <p:txBody>
          <a:bodyPr wrap="square" rtlCol="0" anchor="ctr"/>
          <a:lstStyle/>
          <a:p>
            <a:pPr marL="0" indent="0" algn="ctr">
              <a:buNone/>
            </a:pPr>
            <a:r>
              <a:rPr lang="en-US" sz="1150" b="1" dirty="0">
                <a:solidFill>
                  <a:srgbClr val="FFFFFF"/>
                </a:solidFill>
                <a:latin typeface="Calibri" pitchFamily="34" charset="0"/>
                <a:ea typeface="Calibri" pitchFamily="34" charset="-122"/>
                <a:cs typeface="Calibri" pitchFamily="34" charset="-120"/>
              </a:rPr>
              <a:t>Fellows</a:t>
            </a:r>
            <a:endParaRPr lang="en-US" sz="1150" dirty="0"/>
          </a:p>
        </p:txBody>
      </p:sp>
      <p:sp>
        <p:nvSpPr>
          <p:cNvPr id="7" name="Shape 5"/>
          <p:cNvSpPr/>
          <p:nvPr/>
        </p:nvSpPr>
        <p:spPr>
          <a:xfrm>
            <a:off x="2926080" y="1508760"/>
            <a:ext cx="2286000" cy="658368"/>
          </a:xfrm>
          <a:prstGeom prst="rect">
            <a:avLst/>
          </a:prstGeom>
          <a:solidFill>
            <a:srgbClr val="3C69FF"/>
          </a:solidFill>
          <a:ln w="12700">
            <a:solidFill>
              <a:srgbClr val="3C69FF"/>
            </a:solidFill>
            <a:prstDash val="solid"/>
          </a:ln>
        </p:spPr>
        <p:txBody>
          <a:bodyPr/>
          <a:lstStyle/>
          <a:p>
            <a:endParaRPr lang="en-AU"/>
          </a:p>
        </p:txBody>
      </p:sp>
      <p:sp>
        <p:nvSpPr>
          <p:cNvPr id="8" name="Text 6"/>
          <p:cNvSpPr/>
          <p:nvPr/>
        </p:nvSpPr>
        <p:spPr>
          <a:xfrm>
            <a:off x="2926080" y="1508760"/>
            <a:ext cx="2286000" cy="658368"/>
          </a:xfrm>
          <a:prstGeom prst="rect">
            <a:avLst/>
          </a:prstGeom>
          <a:noFill/>
          <a:ln/>
        </p:spPr>
        <p:txBody>
          <a:bodyPr wrap="square" rtlCol="0" anchor="ctr"/>
          <a:lstStyle/>
          <a:p>
            <a:pPr marL="0" indent="0" algn="ctr">
              <a:buNone/>
            </a:pPr>
            <a:r>
              <a:rPr lang="en-US" sz="1150" b="1" dirty="0">
                <a:solidFill>
                  <a:srgbClr val="FFFFFF"/>
                </a:solidFill>
                <a:latin typeface="Calibri" pitchFamily="34" charset="0"/>
                <a:ea typeface="Calibri" pitchFamily="34" charset="-122"/>
                <a:cs typeface="Calibri" pitchFamily="34" charset="-120"/>
              </a:rPr>
              <a:t>Accredited Members</a:t>
            </a:r>
            <a:endParaRPr lang="en-US" sz="1150" dirty="0"/>
          </a:p>
        </p:txBody>
      </p:sp>
      <p:sp>
        <p:nvSpPr>
          <p:cNvPr id="9" name="Shape 7"/>
          <p:cNvSpPr/>
          <p:nvPr/>
        </p:nvSpPr>
        <p:spPr>
          <a:xfrm>
            <a:off x="5394960" y="1508760"/>
            <a:ext cx="2286000" cy="658368"/>
          </a:xfrm>
          <a:prstGeom prst="rect">
            <a:avLst/>
          </a:prstGeom>
          <a:solidFill>
            <a:srgbClr val="3C69FF"/>
          </a:solidFill>
          <a:ln w="12700">
            <a:solidFill>
              <a:srgbClr val="3C69FF"/>
            </a:solidFill>
            <a:prstDash val="solid"/>
          </a:ln>
        </p:spPr>
        <p:txBody>
          <a:bodyPr/>
          <a:lstStyle/>
          <a:p>
            <a:endParaRPr lang="en-AU"/>
          </a:p>
        </p:txBody>
      </p:sp>
      <p:sp>
        <p:nvSpPr>
          <p:cNvPr id="10" name="Text 8"/>
          <p:cNvSpPr/>
          <p:nvPr/>
        </p:nvSpPr>
        <p:spPr>
          <a:xfrm>
            <a:off x="5394960" y="1508760"/>
            <a:ext cx="2286000" cy="658368"/>
          </a:xfrm>
          <a:prstGeom prst="rect">
            <a:avLst/>
          </a:prstGeom>
          <a:noFill/>
          <a:ln/>
        </p:spPr>
        <p:txBody>
          <a:bodyPr wrap="square" rtlCol="0" anchor="ctr"/>
          <a:lstStyle/>
          <a:p>
            <a:pPr marL="0" indent="0" algn="ctr">
              <a:buNone/>
            </a:pPr>
            <a:r>
              <a:rPr lang="en-US" sz="1150" b="1" dirty="0">
                <a:solidFill>
                  <a:srgbClr val="FFFFFF"/>
                </a:solidFill>
                <a:latin typeface="Calibri" pitchFamily="34" charset="0"/>
                <a:ea typeface="Calibri" pitchFamily="34" charset="-122"/>
                <a:cs typeface="Calibri" pitchFamily="34" charset="-120"/>
              </a:rPr>
              <a:t>Associates (not enrolled in Fellowship subjects)</a:t>
            </a:r>
            <a:endParaRPr lang="en-US" sz="1150" dirty="0"/>
          </a:p>
        </p:txBody>
      </p:sp>
      <p:sp>
        <p:nvSpPr>
          <p:cNvPr id="11" name="Text 9"/>
          <p:cNvSpPr/>
          <p:nvPr/>
        </p:nvSpPr>
        <p:spPr>
          <a:xfrm>
            <a:off x="8138160" y="1572768"/>
            <a:ext cx="3657600" cy="512064"/>
          </a:xfrm>
          <a:prstGeom prst="rect">
            <a:avLst/>
          </a:prstGeom>
          <a:noFill/>
          <a:ln/>
        </p:spPr>
        <p:txBody>
          <a:bodyPr wrap="square" rtlCol="0" anchor="ctr"/>
          <a:lstStyle/>
          <a:p>
            <a:pPr marL="0" indent="0">
              <a:buNone/>
            </a:pPr>
            <a:r>
              <a:rPr lang="en-US" sz="1050" i="1" dirty="0">
                <a:solidFill>
                  <a:srgbClr val="5B5B5B"/>
                </a:solidFill>
                <a:latin typeface="Calibri" pitchFamily="34" charset="0"/>
                <a:ea typeface="Calibri" pitchFamily="34" charset="-122"/>
                <a:cs typeface="Calibri" pitchFamily="34" charset="-120"/>
              </a:rPr>
              <a:t>Does NOT apply to General Members or Affiliates — they do not provide Services.</a:t>
            </a:r>
            <a:endParaRPr lang="en-US" sz="1050" dirty="0"/>
          </a:p>
        </p:txBody>
      </p:sp>
      <p:sp>
        <p:nvSpPr>
          <p:cNvPr id="12" name="Text 10"/>
          <p:cNvSpPr/>
          <p:nvPr/>
        </p:nvSpPr>
        <p:spPr>
          <a:xfrm>
            <a:off x="457200" y="2359152"/>
            <a:ext cx="11277295" cy="347472"/>
          </a:xfrm>
          <a:prstGeom prst="rect">
            <a:avLst/>
          </a:prstGeom>
          <a:noFill/>
          <a:ln/>
        </p:spPr>
        <p:txBody>
          <a:bodyPr wrap="square" rtlCol="0" anchor="ctr"/>
          <a:lstStyle/>
          <a:p>
            <a:pPr marL="0" indent="0">
              <a:buNone/>
            </a:pPr>
            <a:r>
              <a:rPr lang="en-US" sz="1300" b="1" dirty="0">
                <a:solidFill>
                  <a:srgbClr val="323232"/>
                </a:solidFill>
                <a:latin typeface="Calibri" pitchFamily="34" charset="0"/>
                <a:ea typeface="Calibri" pitchFamily="34" charset="-122"/>
                <a:cs typeface="Calibri" pitchFamily="34" charset="-120"/>
              </a:rPr>
              <a:t>Automatic exemptions — no application needed:</a:t>
            </a:r>
            <a:endParaRPr lang="en-US" sz="1300" dirty="0"/>
          </a:p>
        </p:txBody>
      </p:sp>
      <p:sp>
        <p:nvSpPr>
          <p:cNvPr id="13" name="Shape 11"/>
          <p:cNvSpPr/>
          <p:nvPr/>
        </p:nvSpPr>
        <p:spPr>
          <a:xfrm>
            <a:off x="457200" y="2788920"/>
            <a:ext cx="5501488" cy="128016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14" name="Shape 12"/>
          <p:cNvSpPr/>
          <p:nvPr/>
        </p:nvSpPr>
        <p:spPr>
          <a:xfrm>
            <a:off x="457200" y="2788920"/>
            <a:ext cx="384048" cy="1280160"/>
          </a:xfrm>
          <a:prstGeom prst="rect">
            <a:avLst/>
          </a:prstGeom>
          <a:solidFill>
            <a:srgbClr val="0D9488"/>
          </a:solidFill>
          <a:ln w="12700">
            <a:solidFill>
              <a:srgbClr val="0D9488"/>
            </a:solidFill>
            <a:prstDash val="solid"/>
          </a:ln>
        </p:spPr>
        <p:txBody>
          <a:bodyPr/>
          <a:lstStyle/>
          <a:p>
            <a:endParaRPr lang="en-AU"/>
          </a:p>
        </p:txBody>
      </p:sp>
      <p:pic>
        <p:nvPicPr>
          <p:cNvPr id="15" name="Image 0" descr="preencoded.png"/>
          <p:cNvPicPr>
            <a:picLocks noChangeAspect="1"/>
          </p:cNvPicPr>
          <p:nvPr/>
        </p:nvPicPr>
        <p:blipFill>
          <a:blip r:embed="rId3"/>
          <a:stretch>
            <a:fillRect/>
          </a:stretch>
        </p:blipFill>
        <p:spPr>
          <a:xfrm>
            <a:off x="484632" y="3246120"/>
            <a:ext cx="329184" cy="329184"/>
          </a:xfrm>
          <a:prstGeom prst="rect">
            <a:avLst/>
          </a:prstGeom>
        </p:spPr>
      </p:pic>
      <p:sp>
        <p:nvSpPr>
          <p:cNvPr id="16" name="Text 13"/>
          <p:cNvSpPr/>
          <p:nvPr/>
        </p:nvSpPr>
        <p:spPr>
          <a:xfrm>
            <a:off x="960120" y="2880360"/>
            <a:ext cx="4907128" cy="384048"/>
          </a:xfrm>
          <a:prstGeom prst="rect">
            <a:avLst/>
          </a:prstGeom>
          <a:noFill/>
          <a:ln/>
        </p:spPr>
        <p:txBody>
          <a:bodyPr wrap="square" lIns="0" tIns="0" rIns="0" bIns="0" rtlCol="0" anchor="ctr"/>
          <a:lstStyle/>
          <a:p>
            <a:pPr marL="0" indent="0">
              <a:buNone/>
            </a:pPr>
            <a:r>
              <a:rPr lang="en-US" sz="1250" b="1" dirty="0">
                <a:solidFill>
                  <a:srgbClr val="000000"/>
                </a:solidFill>
                <a:latin typeface="Calibri" pitchFamily="34" charset="0"/>
                <a:ea typeface="Calibri" pitchFamily="34" charset="-122"/>
                <a:cs typeface="Calibri" pitchFamily="34" charset="-120"/>
              </a:rPr>
              <a:t>Enrolled in Fellowship subjects</a:t>
            </a:r>
            <a:endParaRPr lang="en-US" sz="1250" dirty="0"/>
          </a:p>
        </p:txBody>
      </p:sp>
      <p:sp>
        <p:nvSpPr>
          <p:cNvPr id="17" name="Text 14"/>
          <p:cNvSpPr/>
          <p:nvPr/>
        </p:nvSpPr>
        <p:spPr>
          <a:xfrm>
            <a:off x="960120" y="3291840"/>
            <a:ext cx="4907128" cy="694944"/>
          </a:xfrm>
          <a:prstGeom prst="rect">
            <a:avLst/>
          </a:prstGeom>
          <a:noFill/>
          <a:ln/>
        </p:spPr>
        <p:txBody>
          <a:bodyPr wrap="square" lIns="0" tIns="0" rIns="0" bIns="0" rtlCol="0" anchor="ctr"/>
          <a:lstStyle/>
          <a:p>
            <a:pPr marL="0" indent="0">
              <a:buNone/>
            </a:pPr>
            <a:r>
              <a:rPr lang="en-US" sz="1050" dirty="0">
                <a:solidFill>
                  <a:srgbClr val="5B5B5B"/>
                </a:solidFill>
                <a:latin typeface="Calibri" pitchFamily="34" charset="0"/>
                <a:ea typeface="Calibri" pitchFamily="34" charset="-122"/>
                <a:cs typeface="Calibri" pitchFamily="34" charset="-120"/>
              </a:rPr>
              <a:t>Associates sitting Fellowship subjects are exempt for that Membership Year. Fellowship study is considered sufficient professional development.</a:t>
            </a:r>
            <a:endParaRPr lang="en-US" sz="1050" dirty="0"/>
          </a:p>
        </p:txBody>
      </p:sp>
      <p:sp>
        <p:nvSpPr>
          <p:cNvPr id="18" name="Shape 15"/>
          <p:cNvSpPr/>
          <p:nvPr/>
        </p:nvSpPr>
        <p:spPr>
          <a:xfrm>
            <a:off x="6141568" y="2788920"/>
            <a:ext cx="5501488" cy="128016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19" name="Shape 16"/>
          <p:cNvSpPr/>
          <p:nvPr/>
        </p:nvSpPr>
        <p:spPr>
          <a:xfrm>
            <a:off x="6141568" y="2788920"/>
            <a:ext cx="384048" cy="1280160"/>
          </a:xfrm>
          <a:prstGeom prst="rect">
            <a:avLst/>
          </a:prstGeom>
          <a:solidFill>
            <a:srgbClr val="0D9488"/>
          </a:solidFill>
          <a:ln w="12700">
            <a:solidFill>
              <a:srgbClr val="0D9488"/>
            </a:solidFill>
            <a:prstDash val="solid"/>
          </a:ln>
        </p:spPr>
        <p:txBody>
          <a:bodyPr/>
          <a:lstStyle/>
          <a:p>
            <a:endParaRPr lang="en-AU"/>
          </a:p>
        </p:txBody>
      </p:sp>
      <p:pic>
        <p:nvPicPr>
          <p:cNvPr id="20" name="Image 1" descr="preencoded.png"/>
          <p:cNvPicPr>
            <a:picLocks noChangeAspect="1"/>
          </p:cNvPicPr>
          <p:nvPr/>
        </p:nvPicPr>
        <p:blipFill>
          <a:blip r:embed="rId3"/>
          <a:stretch>
            <a:fillRect/>
          </a:stretch>
        </p:blipFill>
        <p:spPr>
          <a:xfrm>
            <a:off x="6169000" y="3246120"/>
            <a:ext cx="329184" cy="329184"/>
          </a:xfrm>
          <a:prstGeom prst="rect">
            <a:avLst/>
          </a:prstGeom>
        </p:spPr>
      </p:pic>
      <p:sp>
        <p:nvSpPr>
          <p:cNvPr id="21" name="Text 17"/>
          <p:cNvSpPr/>
          <p:nvPr/>
        </p:nvSpPr>
        <p:spPr>
          <a:xfrm>
            <a:off x="6644488" y="2880360"/>
            <a:ext cx="4907128" cy="384048"/>
          </a:xfrm>
          <a:prstGeom prst="rect">
            <a:avLst/>
          </a:prstGeom>
          <a:noFill/>
          <a:ln/>
        </p:spPr>
        <p:txBody>
          <a:bodyPr wrap="square" lIns="0" tIns="0" rIns="0" bIns="0" rtlCol="0" anchor="ctr"/>
          <a:lstStyle/>
          <a:p>
            <a:pPr marL="0" indent="0">
              <a:buNone/>
            </a:pPr>
            <a:r>
              <a:rPr lang="en-US" sz="1250" b="1" dirty="0">
                <a:solidFill>
                  <a:srgbClr val="000000"/>
                </a:solidFill>
                <a:latin typeface="Calibri" pitchFamily="34" charset="0"/>
                <a:ea typeface="Calibri" pitchFamily="34" charset="-122"/>
                <a:cs typeface="Calibri" pitchFamily="34" charset="-120"/>
              </a:rPr>
              <a:t>Retired or on parental leave</a:t>
            </a:r>
            <a:endParaRPr lang="en-US" sz="1250" dirty="0"/>
          </a:p>
        </p:txBody>
      </p:sp>
      <p:sp>
        <p:nvSpPr>
          <p:cNvPr id="22" name="Text 18"/>
          <p:cNvSpPr/>
          <p:nvPr/>
        </p:nvSpPr>
        <p:spPr>
          <a:xfrm>
            <a:off x="6644488" y="3291840"/>
            <a:ext cx="4907128" cy="694944"/>
          </a:xfrm>
          <a:prstGeom prst="rect">
            <a:avLst/>
          </a:prstGeom>
          <a:noFill/>
          <a:ln/>
        </p:spPr>
        <p:txBody>
          <a:bodyPr wrap="square" lIns="0" tIns="0" rIns="0" bIns="0" rtlCol="0" anchor="ctr"/>
          <a:lstStyle/>
          <a:p>
            <a:pPr marL="0" indent="0">
              <a:buNone/>
            </a:pPr>
            <a:r>
              <a:rPr lang="en-US" sz="1050" dirty="0">
                <a:solidFill>
                  <a:srgbClr val="5B5B5B"/>
                </a:solidFill>
                <a:latin typeface="Calibri" pitchFamily="34" charset="0"/>
                <a:ea typeface="Calibri" pitchFamily="34" charset="-122"/>
                <a:cs typeface="Calibri" pitchFamily="34" charset="-120"/>
              </a:rPr>
              <a:t>If not providing Services throughout the Membership Year, CPD is not required.</a:t>
            </a:r>
            <a:endParaRPr lang="en-US" sz="1050" dirty="0"/>
          </a:p>
        </p:txBody>
      </p:sp>
      <p:sp>
        <p:nvSpPr>
          <p:cNvPr id="23" name="Shape 19"/>
          <p:cNvSpPr/>
          <p:nvPr/>
        </p:nvSpPr>
        <p:spPr>
          <a:xfrm>
            <a:off x="457200" y="4206240"/>
            <a:ext cx="5501488" cy="128016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24" name="Shape 20"/>
          <p:cNvSpPr/>
          <p:nvPr/>
        </p:nvSpPr>
        <p:spPr>
          <a:xfrm>
            <a:off x="457200" y="4206240"/>
            <a:ext cx="384048" cy="1280160"/>
          </a:xfrm>
          <a:prstGeom prst="rect">
            <a:avLst/>
          </a:prstGeom>
          <a:solidFill>
            <a:srgbClr val="0D9488"/>
          </a:solidFill>
          <a:ln w="12700">
            <a:solidFill>
              <a:srgbClr val="0D9488"/>
            </a:solidFill>
            <a:prstDash val="solid"/>
          </a:ln>
        </p:spPr>
        <p:txBody>
          <a:bodyPr/>
          <a:lstStyle/>
          <a:p>
            <a:endParaRPr lang="en-AU"/>
          </a:p>
        </p:txBody>
      </p:sp>
      <p:pic>
        <p:nvPicPr>
          <p:cNvPr id="25" name="Image 2" descr="preencoded.png"/>
          <p:cNvPicPr>
            <a:picLocks noChangeAspect="1"/>
          </p:cNvPicPr>
          <p:nvPr/>
        </p:nvPicPr>
        <p:blipFill>
          <a:blip r:embed="rId3"/>
          <a:stretch>
            <a:fillRect/>
          </a:stretch>
        </p:blipFill>
        <p:spPr>
          <a:xfrm>
            <a:off x="484632" y="4663440"/>
            <a:ext cx="329184" cy="329184"/>
          </a:xfrm>
          <a:prstGeom prst="rect">
            <a:avLst/>
          </a:prstGeom>
        </p:spPr>
      </p:pic>
      <p:sp>
        <p:nvSpPr>
          <p:cNvPr id="26" name="Text 21"/>
          <p:cNvSpPr/>
          <p:nvPr/>
        </p:nvSpPr>
        <p:spPr>
          <a:xfrm>
            <a:off x="960120" y="4297680"/>
            <a:ext cx="4907128" cy="384048"/>
          </a:xfrm>
          <a:prstGeom prst="rect">
            <a:avLst/>
          </a:prstGeom>
          <a:noFill/>
          <a:ln/>
        </p:spPr>
        <p:txBody>
          <a:bodyPr wrap="square" lIns="0" tIns="0" rIns="0" bIns="0" rtlCol="0" anchor="ctr"/>
          <a:lstStyle/>
          <a:p>
            <a:pPr marL="0" indent="0">
              <a:buNone/>
            </a:pPr>
            <a:r>
              <a:rPr lang="en-US" sz="1250" b="1" dirty="0">
                <a:solidFill>
                  <a:srgbClr val="000000"/>
                </a:solidFill>
                <a:latin typeface="Calibri" pitchFamily="34" charset="0"/>
                <a:ea typeface="Calibri" pitchFamily="34" charset="-122"/>
                <a:cs typeface="Calibri" pitchFamily="34" charset="-120"/>
              </a:rPr>
              <a:t>Joined or returned after 30 June</a:t>
            </a:r>
            <a:endParaRPr lang="en-US" sz="1250" dirty="0"/>
          </a:p>
        </p:txBody>
      </p:sp>
      <p:sp>
        <p:nvSpPr>
          <p:cNvPr id="27" name="Text 22"/>
          <p:cNvSpPr/>
          <p:nvPr/>
        </p:nvSpPr>
        <p:spPr>
          <a:xfrm>
            <a:off x="960120" y="4709160"/>
            <a:ext cx="4907128" cy="694944"/>
          </a:xfrm>
          <a:prstGeom prst="rect">
            <a:avLst/>
          </a:prstGeom>
          <a:noFill/>
          <a:ln/>
        </p:spPr>
        <p:txBody>
          <a:bodyPr wrap="square" lIns="0" tIns="0" rIns="0" bIns="0" rtlCol="0" anchor="ctr"/>
          <a:lstStyle/>
          <a:p>
            <a:pPr marL="0" indent="0">
              <a:buNone/>
            </a:pPr>
            <a:r>
              <a:rPr lang="en-US" sz="1050" dirty="0">
                <a:solidFill>
                  <a:srgbClr val="5B5B5B"/>
                </a:solidFill>
                <a:latin typeface="Calibri" pitchFamily="34" charset="0"/>
                <a:ea typeface="Calibri" pitchFamily="34" charset="-122"/>
                <a:cs typeface="Calibri" pitchFamily="34" charset="-120"/>
              </a:rPr>
              <a:t>Members who join the Institute, or return from parental leave, after 30 June are automatically exempt for the remainder of that year.</a:t>
            </a:r>
            <a:endParaRPr lang="en-US" sz="1050" dirty="0"/>
          </a:p>
        </p:txBody>
      </p:sp>
      <p:sp>
        <p:nvSpPr>
          <p:cNvPr id="28" name="Shape 23"/>
          <p:cNvSpPr/>
          <p:nvPr/>
        </p:nvSpPr>
        <p:spPr>
          <a:xfrm>
            <a:off x="6141568" y="4206240"/>
            <a:ext cx="5501488" cy="128016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29" name="Shape 24"/>
          <p:cNvSpPr/>
          <p:nvPr/>
        </p:nvSpPr>
        <p:spPr>
          <a:xfrm>
            <a:off x="6141568" y="4206240"/>
            <a:ext cx="384048" cy="1280160"/>
          </a:xfrm>
          <a:prstGeom prst="rect">
            <a:avLst/>
          </a:prstGeom>
          <a:solidFill>
            <a:srgbClr val="0D9488"/>
          </a:solidFill>
          <a:ln w="12700">
            <a:solidFill>
              <a:srgbClr val="0D9488"/>
            </a:solidFill>
            <a:prstDash val="solid"/>
          </a:ln>
        </p:spPr>
        <p:txBody>
          <a:bodyPr/>
          <a:lstStyle/>
          <a:p>
            <a:endParaRPr lang="en-AU"/>
          </a:p>
        </p:txBody>
      </p:sp>
      <p:pic>
        <p:nvPicPr>
          <p:cNvPr id="30" name="Image 3" descr="preencoded.png"/>
          <p:cNvPicPr>
            <a:picLocks noChangeAspect="1"/>
          </p:cNvPicPr>
          <p:nvPr/>
        </p:nvPicPr>
        <p:blipFill>
          <a:blip r:embed="rId3"/>
          <a:stretch>
            <a:fillRect/>
          </a:stretch>
        </p:blipFill>
        <p:spPr>
          <a:xfrm>
            <a:off x="6169000" y="4663440"/>
            <a:ext cx="329184" cy="329184"/>
          </a:xfrm>
          <a:prstGeom prst="rect">
            <a:avLst/>
          </a:prstGeom>
        </p:spPr>
      </p:pic>
      <p:sp>
        <p:nvSpPr>
          <p:cNvPr id="31" name="Text 25"/>
          <p:cNvSpPr/>
          <p:nvPr/>
        </p:nvSpPr>
        <p:spPr>
          <a:xfrm>
            <a:off x="6644488" y="4297680"/>
            <a:ext cx="4907128" cy="384048"/>
          </a:xfrm>
          <a:prstGeom prst="rect">
            <a:avLst/>
          </a:prstGeom>
          <a:noFill/>
          <a:ln/>
        </p:spPr>
        <p:txBody>
          <a:bodyPr wrap="square" lIns="0" tIns="0" rIns="0" bIns="0" rtlCol="0" anchor="ctr"/>
          <a:lstStyle/>
          <a:p>
            <a:pPr marL="0" indent="0">
              <a:buNone/>
            </a:pPr>
            <a:r>
              <a:rPr lang="en-US" sz="1250" b="1" dirty="0">
                <a:solidFill>
                  <a:srgbClr val="000000"/>
                </a:solidFill>
                <a:latin typeface="Calibri" pitchFamily="34" charset="0"/>
                <a:ea typeface="Calibri" pitchFamily="34" charset="-122"/>
                <a:cs typeface="Calibri" pitchFamily="34" charset="-120"/>
              </a:rPr>
              <a:t>Covered by Council policy</a:t>
            </a:r>
            <a:endParaRPr lang="en-US" sz="1250" dirty="0"/>
          </a:p>
        </p:txBody>
      </p:sp>
      <p:sp>
        <p:nvSpPr>
          <p:cNvPr id="32" name="Text 26"/>
          <p:cNvSpPr/>
          <p:nvPr/>
        </p:nvSpPr>
        <p:spPr>
          <a:xfrm>
            <a:off x="6644488" y="4709160"/>
            <a:ext cx="4907128" cy="694944"/>
          </a:xfrm>
          <a:prstGeom prst="rect">
            <a:avLst/>
          </a:prstGeom>
          <a:noFill/>
          <a:ln/>
        </p:spPr>
        <p:txBody>
          <a:bodyPr wrap="square" lIns="0" tIns="0" rIns="0" bIns="0" rtlCol="0" anchor="ctr"/>
          <a:lstStyle/>
          <a:p>
            <a:pPr marL="0" indent="0">
              <a:buNone/>
            </a:pPr>
            <a:r>
              <a:rPr lang="en-US" sz="1050" dirty="0">
                <a:solidFill>
                  <a:srgbClr val="5B5B5B"/>
                </a:solidFill>
                <a:latin typeface="Calibri" pitchFamily="34" charset="0"/>
                <a:ea typeface="Calibri" pitchFamily="34" charset="-122"/>
                <a:cs typeface="Calibri" pitchFamily="34" charset="-120"/>
              </a:rPr>
              <a:t>Disability, chronic illness, extended medical leave and similar circumstances are handled under Council policy. Details published on the website.</a:t>
            </a:r>
            <a:endParaRPr lang="en-US" sz="1050" dirty="0"/>
          </a:p>
        </p:txBody>
      </p:sp>
      <p:sp>
        <p:nvSpPr>
          <p:cNvPr id="33" name="Text 27"/>
          <p:cNvSpPr/>
          <p:nvPr/>
        </p:nvSpPr>
        <p:spPr>
          <a:xfrm>
            <a:off x="457200" y="5806440"/>
            <a:ext cx="11277295" cy="274320"/>
          </a:xfrm>
          <a:prstGeom prst="rect">
            <a:avLst/>
          </a:prstGeom>
          <a:noFill/>
          <a:ln/>
        </p:spPr>
        <p:txBody>
          <a:bodyPr wrap="square" rtlCol="0" anchor="ctr"/>
          <a:lstStyle/>
          <a:p>
            <a:pPr marL="0" indent="0">
              <a:buNone/>
            </a:pPr>
            <a:r>
              <a:rPr lang="en-US" sz="1050" i="1" dirty="0">
                <a:solidFill>
                  <a:srgbClr val="D97706"/>
                </a:solidFill>
                <a:latin typeface="Calibri" pitchFamily="34" charset="0"/>
                <a:ea typeface="Calibri" pitchFamily="34" charset="-122"/>
                <a:cs typeface="Calibri" pitchFamily="34" charset="-120"/>
              </a:rPr>
              <a:t>Need a non-automatic exemption? Apply in writing to CPD@actuaries.asn.au before the start of the relevant Membership Year.</a:t>
            </a:r>
            <a:endParaRPr lang="en-US" sz="1050" dirty="0"/>
          </a:p>
        </p:txBody>
      </p:sp>
      <p:pic>
        <p:nvPicPr>
          <p:cNvPr id="34" name="Image 4" descr="preencoded.png"/>
          <p:cNvPicPr>
            <a:picLocks noChangeAspect="1"/>
          </p:cNvPicPr>
          <p:nvPr/>
        </p:nvPicPr>
        <p:blipFill>
          <a:blip r:embed="rId4"/>
          <a:stretch>
            <a:fillRect/>
          </a:stretch>
        </p:blipFill>
        <p:spPr>
          <a:xfrm>
            <a:off x="320040" y="6108192"/>
            <a:ext cx="292608" cy="384048"/>
          </a:xfrm>
          <a:prstGeom prst="rect">
            <a:avLst/>
          </a:prstGeom>
        </p:spPr>
      </p:pic>
      <p:sp>
        <p:nvSpPr>
          <p:cNvPr id="35" name="Text 28"/>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36" name="Text 29"/>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37" name="Text 30"/>
          <p:cNvSpPr/>
          <p:nvPr/>
        </p:nvSpPr>
        <p:spPr>
          <a:xfrm>
            <a:off x="11643055" y="6473952"/>
            <a:ext cx="365760" cy="274320"/>
          </a:xfrm>
          <a:prstGeom prst="rect">
            <a:avLst/>
          </a:prstGeom>
          <a:noFill/>
          <a:ln/>
        </p:spPr>
        <p:txBody>
          <a:bodyPr wrap="square" rtlCol="0" anchor="ctr"/>
          <a:lstStyle/>
          <a:p>
            <a:pPr marL="0" indent="0" algn="r">
              <a:buNone/>
            </a:pPr>
            <a:r>
              <a:rPr lang="en-US" sz="900" dirty="0"/>
              <a:t>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Transition — what happens when</a:t>
            </a:r>
            <a:endParaRPr lang="en-US" sz="2800" dirty="0"/>
          </a:p>
        </p:txBody>
      </p:sp>
      <p:sp>
        <p:nvSpPr>
          <p:cNvPr id="3" name="Shape 1"/>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Text 2"/>
          <p:cNvSpPr/>
          <p:nvPr/>
        </p:nvSpPr>
        <p:spPr>
          <a:xfrm>
            <a:off x="457200" y="1115568"/>
            <a:ext cx="11277295" cy="320040"/>
          </a:xfrm>
          <a:prstGeom prst="rect">
            <a:avLst/>
          </a:prstGeom>
          <a:noFill/>
          <a:ln/>
        </p:spPr>
        <p:txBody>
          <a:bodyPr wrap="square" rtlCol="0" anchor="ctr"/>
          <a:lstStyle/>
          <a:p>
            <a:pPr marL="0" indent="0">
              <a:buNone/>
            </a:pPr>
            <a:r>
              <a:rPr lang="en-US" sz="1200" i="1" dirty="0">
                <a:solidFill>
                  <a:srgbClr val="5B5B5B"/>
                </a:solidFill>
                <a:latin typeface="Calibri" pitchFamily="34" charset="0"/>
                <a:ea typeface="Calibri" pitchFamily="34" charset="-122"/>
                <a:cs typeface="Calibri" pitchFamily="34" charset="-120"/>
              </a:rPr>
              <a:t>How the changeover affects CPD tracking and audits:</a:t>
            </a:r>
            <a:endParaRPr lang="en-US" sz="1200" dirty="0"/>
          </a:p>
        </p:txBody>
      </p:sp>
      <p:sp>
        <p:nvSpPr>
          <p:cNvPr id="5" name="Shape 3"/>
          <p:cNvSpPr/>
          <p:nvPr/>
        </p:nvSpPr>
        <p:spPr>
          <a:xfrm>
            <a:off x="640080" y="2807208"/>
            <a:ext cx="10911535" cy="54864"/>
          </a:xfrm>
          <a:prstGeom prst="rect">
            <a:avLst/>
          </a:prstGeom>
          <a:solidFill>
            <a:srgbClr val="DDDDDD"/>
          </a:solidFill>
          <a:ln w="12700">
            <a:solidFill>
              <a:srgbClr val="DDDDDD"/>
            </a:solidFill>
            <a:prstDash val="solid"/>
          </a:ln>
        </p:spPr>
        <p:txBody>
          <a:bodyPr/>
          <a:lstStyle/>
          <a:p>
            <a:endParaRPr lang="en-AU"/>
          </a:p>
        </p:txBody>
      </p:sp>
      <p:sp>
        <p:nvSpPr>
          <p:cNvPr id="6" name="Shape 4"/>
          <p:cNvSpPr/>
          <p:nvPr/>
        </p:nvSpPr>
        <p:spPr>
          <a:xfrm>
            <a:off x="475488" y="2670048"/>
            <a:ext cx="329184" cy="329184"/>
          </a:xfrm>
          <a:prstGeom prst="line">
            <a:avLst/>
          </a:prstGeom>
          <a:solidFill>
            <a:srgbClr val="5B5B5B"/>
          </a:solidFill>
          <a:ln w="12700">
            <a:solidFill>
              <a:srgbClr val="5B5B5B"/>
            </a:solidFill>
            <a:prstDash val="solid"/>
          </a:ln>
        </p:spPr>
        <p:txBody>
          <a:bodyPr/>
          <a:lstStyle/>
          <a:p>
            <a:endParaRPr lang="en-AU"/>
          </a:p>
        </p:txBody>
      </p:sp>
      <p:sp>
        <p:nvSpPr>
          <p:cNvPr id="7" name="Text 5"/>
          <p:cNvSpPr/>
          <p:nvPr/>
        </p:nvSpPr>
        <p:spPr>
          <a:xfrm>
            <a:off x="-91440" y="1508760"/>
            <a:ext cx="1463040" cy="438912"/>
          </a:xfrm>
          <a:prstGeom prst="rect">
            <a:avLst/>
          </a:prstGeom>
          <a:noFill/>
          <a:ln/>
        </p:spPr>
        <p:txBody>
          <a:bodyPr wrap="square" rtlCol="0" anchor="ctr"/>
          <a:lstStyle/>
          <a:p>
            <a:pPr marL="0" indent="0" algn="ctr">
              <a:buNone/>
            </a:pPr>
            <a:r>
              <a:rPr lang="en-US" sz="1000" b="1" dirty="0">
                <a:solidFill>
                  <a:srgbClr val="5B5B5B"/>
                </a:solidFill>
                <a:latin typeface="Calibri" pitchFamily="34" charset="0"/>
                <a:ea typeface="Calibri" pitchFamily="34" charset="-122"/>
                <a:cs typeface="Calibri" pitchFamily="34" charset="-120"/>
              </a:rPr>
              <a:t>Jan–Dec 2025</a:t>
            </a:r>
            <a:endParaRPr lang="en-US" sz="1000" dirty="0"/>
          </a:p>
        </p:txBody>
      </p:sp>
      <p:sp>
        <p:nvSpPr>
          <p:cNvPr id="8" name="Text 6"/>
          <p:cNvSpPr/>
          <p:nvPr/>
        </p:nvSpPr>
        <p:spPr>
          <a:xfrm>
            <a:off x="-91440"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2025 CPD</a:t>
            </a:r>
            <a:endParaRPr lang="en-US" sz="1150" dirty="0"/>
          </a:p>
          <a:p>
            <a:pPr marL="0" indent="0" algn="ctr">
              <a:buNone/>
            </a:pPr>
            <a:r>
              <a:rPr lang="en-US" sz="1150" dirty="0">
                <a:solidFill>
                  <a:srgbClr val="323232"/>
                </a:solidFill>
                <a:latin typeface="Calibri" pitchFamily="34" charset="0"/>
                <a:ea typeface="Calibri" pitchFamily="34" charset="-122"/>
                <a:cs typeface="Calibri" pitchFamily="34" charset="-120"/>
              </a:rPr>
              <a:t>year</a:t>
            </a:r>
            <a:endParaRPr lang="en-US" sz="1150" dirty="0"/>
          </a:p>
        </p:txBody>
      </p:sp>
      <p:sp>
        <p:nvSpPr>
          <p:cNvPr id="9" name="Text 7"/>
          <p:cNvSpPr/>
          <p:nvPr/>
        </p:nvSpPr>
        <p:spPr>
          <a:xfrm>
            <a:off x="-91440"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Old rules apply</a:t>
            </a:r>
            <a:endParaRPr lang="en-US" sz="1000" dirty="0"/>
          </a:p>
          <a:p>
            <a:pPr marL="0" indent="0" algn="ctr">
              <a:buNone/>
            </a:pPr>
            <a:r>
              <a:rPr lang="en-US" sz="1000" i="1" dirty="0">
                <a:solidFill>
                  <a:srgbClr val="5B5B5B"/>
                </a:solidFill>
                <a:latin typeface="Calibri" pitchFamily="34" charset="0"/>
                <a:ea typeface="Calibri" pitchFamily="34" charset="-122"/>
                <a:cs typeface="Calibri" pitchFamily="34" charset="-120"/>
              </a:rPr>
              <a:t>100 pts (or 200 avg)</a:t>
            </a:r>
            <a:endParaRPr lang="en-US" sz="1000" dirty="0"/>
          </a:p>
        </p:txBody>
      </p:sp>
      <p:sp>
        <p:nvSpPr>
          <p:cNvPr id="10" name="Shape 8"/>
          <p:cNvSpPr/>
          <p:nvPr/>
        </p:nvSpPr>
        <p:spPr>
          <a:xfrm>
            <a:off x="2278837" y="2670048"/>
            <a:ext cx="329184" cy="329184"/>
          </a:xfrm>
          <a:prstGeom prst="line">
            <a:avLst/>
          </a:prstGeom>
          <a:solidFill>
            <a:srgbClr val="D97706"/>
          </a:solidFill>
          <a:ln w="12700">
            <a:solidFill>
              <a:srgbClr val="D97706"/>
            </a:solidFill>
            <a:prstDash val="solid"/>
          </a:ln>
        </p:spPr>
        <p:txBody>
          <a:bodyPr/>
          <a:lstStyle/>
          <a:p>
            <a:endParaRPr lang="en-AU"/>
          </a:p>
        </p:txBody>
      </p:sp>
      <p:sp>
        <p:nvSpPr>
          <p:cNvPr id="11" name="Text 9"/>
          <p:cNvSpPr/>
          <p:nvPr/>
        </p:nvSpPr>
        <p:spPr>
          <a:xfrm>
            <a:off x="1711909" y="1508760"/>
            <a:ext cx="1463040" cy="438912"/>
          </a:xfrm>
          <a:prstGeom prst="rect">
            <a:avLst/>
          </a:prstGeom>
          <a:noFill/>
          <a:ln/>
        </p:spPr>
        <p:txBody>
          <a:bodyPr wrap="square" rtlCol="0" anchor="ctr"/>
          <a:lstStyle/>
          <a:p>
            <a:pPr marL="0" indent="0" algn="ctr">
              <a:buNone/>
            </a:pPr>
            <a:r>
              <a:rPr lang="en-US" sz="1000" b="1" dirty="0">
                <a:solidFill>
                  <a:srgbClr val="D97706"/>
                </a:solidFill>
                <a:latin typeface="Calibri" pitchFamily="34" charset="0"/>
                <a:ea typeface="Calibri" pitchFamily="34" charset="-122"/>
                <a:cs typeface="Calibri" pitchFamily="34" charset="-120"/>
              </a:rPr>
              <a:t>Sep 2026</a:t>
            </a:r>
            <a:endParaRPr lang="en-US" sz="1000" dirty="0"/>
          </a:p>
        </p:txBody>
      </p:sp>
      <p:sp>
        <p:nvSpPr>
          <p:cNvPr id="12" name="Text 10"/>
          <p:cNvSpPr/>
          <p:nvPr/>
        </p:nvSpPr>
        <p:spPr>
          <a:xfrm>
            <a:off x="1711909"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Audit of</a:t>
            </a:r>
            <a:endParaRPr lang="en-US" sz="1150" dirty="0"/>
          </a:p>
          <a:p>
            <a:pPr marL="0" indent="0" algn="ctr">
              <a:buNone/>
            </a:pPr>
            <a:r>
              <a:rPr lang="en-US" sz="1150" dirty="0">
                <a:solidFill>
                  <a:srgbClr val="323232"/>
                </a:solidFill>
                <a:latin typeface="Calibri" pitchFamily="34" charset="0"/>
                <a:ea typeface="Calibri" pitchFamily="34" charset="-122"/>
                <a:cs typeface="Calibri" pitchFamily="34" charset="-120"/>
              </a:rPr>
              <a:t>2025 year</a:t>
            </a:r>
            <a:endParaRPr lang="en-US" sz="1150" dirty="0"/>
          </a:p>
        </p:txBody>
      </p:sp>
      <p:sp>
        <p:nvSpPr>
          <p:cNvPr id="13" name="Text 11"/>
          <p:cNvSpPr/>
          <p:nvPr/>
        </p:nvSpPr>
        <p:spPr>
          <a:xfrm>
            <a:off x="1711909"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Previous rules</a:t>
            </a:r>
            <a:endParaRPr lang="en-US" sz="1000" dirty="0"/>
          </a:p>
          <a:p>
            <a:pPr marL="0" indent="0" algn="ctr">
              <a:buNone/>
            </a:pPr>
            <a:r>
              <a:rPr lang="en-US" sz="1000" i="1" dirty="0">
                <a:solidFill>
                  <a:srgbClr val="5B5B5B"/>
                </a:solidFill>
                <a:latin typeface="Calibri" pitchFamily="34" charset="0"/>
                <a:ea typeface="Calibri" pitchFamily="34" charset="-122"/>
                <a:cs typeface="Calibri" pitchFamily="34" charset="-120"/>
              </a:rPr>
              <a:t>apply to this audit</a:t>
            </a:r>
            <a:endParaRPr lang="en-US" sz="1000" dirty="0"/>
          </a:p>
        </p:txBody>
      </p:sp>
      <p:sp>
        <p:nvSpPr>
          <p:cNvPr id="14" name="Shape 12"/>
          <p:cNvSpPr/>
          <p:nvPr/>
        </p:nvSpPr>
        <p:spPr>
          <a:xfrm>
            <a:off x="4082186" y="2670048"/>
            <a:ext cx="329184" cy="329184"/>
          </a:xfrm>
          <a:prstGeom prst="line">
            <a:avLst/>
          </a:prstGeom>
          <a:solidFill>
            <a:srgbClr val="3C69FF"/>
          </a:solidFill>
          <a:ln w="12700">
            <a:solidFill>
              <a:srgbClr val="3C69FF"/>
            </a:solidFill>
            <a:prstDash val="solid"/>
          </a:ln>
        </p:spPr>
        <p:txBody>
          <a:bodyPr/>
          <a:lstStyle/>
          <a:p>
            <a:endParaRPr lang="en-AU"/>
          </a:p>
        </p:txBody>
      </p:sp>
      <p:sp>
        <p:nvSpPr>
          <p:cNvPr id="15" name="Text 13"/>
          <p:cNvSpPr/>
          <p:nvPr/>
        </p:nvSpPr>
        <p:spPr>
          <a:xfrm>
            <a:off x="3515258" y="1508760"/>
            <a:ext cx="1463040" cy="438912"/>
          </a:xfrm>
          <a:prstGeom prst="rect">
            <a:avLst/>
          </a:prstGeom>
          <a:noFill/>
          <a:ln/>
        </p:spPr>
        <p:txBody>
          <a:bodyPr wrap="square" rtlCol="0" anchor="ctr"/>
          <a:lstStyle/>
          <a:p>
            <a:pPr marL="0" indent="0" algn="ctr">
              <a:buNone/>
            </a:pPr>
            <a:r>
              <a:rPr lang="en-US" sz="1000" b="1" dirty="0">
                <a:solidFill>
                  <a:srgbClr val="3C69FF"/>
                </a:solidFill>
                <a:latin typeface="Calibri" pitchFamily="34" charset="0"/>
                <a:ea typeface="Calibri" pitchFamily="34" charset="-122"/>
                <a:cs typeface="Calibri" pitchFamily="34" charset="-120"/>
              </a:rPr>
              <a:t>1 Oct 2026</a:t>
            </a:r>
            <a:endParaRPr lang="en-US" sz="1000" dirty="0"/>
          </a:p>
        </p:txBody>
      </p:sp>
      <p:sp>
        <p:nvSpPr>
          <p:cNvPr id="16" name="Text 14"/>
          <p:cNvSpPr/>
          <p:nvPr/>
        </p:nvSpPr>
        <p:spPr>
          <a:xfrm>
            <a:off x="3515258"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New PS1</a:t>
            </a:r>
            <a:endParaRPr lang="en-US" sz="1150" dirty="0"/>
          </a:p>
          <a:p>
            <a:pPr marL="0" indent="0" algn="ctr">
              <a:buNone/>
            </a:pPr>
            <a:r>
              <a:rPr lang="en-US" sz="1150" dirty="0">
                <a:solidFill>
                  <a:srgbClr val="323232"/>
                </a:solidFill>
                <a:latin typeface="Calibri" pitchFamily="34" charset="0"/>
                <a:ea typeface="Calibri" pitchFamily="34" charset="-122"/>
                <a:cs typeface="Calibri" pitchFamily="34" charset="-120"/>
              </a:rPr>
              <a:t>takes effect</a:t>
            </a:r>
            <a:endParaRPr lang="en-US" sz="1150" dirty="0"/>
          </a:p>
        </p:txBody>
      </p:sp>
      <p:sp>
        <p:nvSpPr>
          <p:cNvPr id="17" name="Text 15"/>
          <p:cNvSpPr/>
          <p:nvPr/>
        </p:nvSpPr>
        <p:spPr>
          <a:xfrm>
            <a:off x="3515258"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Start tracking</a:t>
            </a:r>
            <a:endParaRPr lang="en-US" sz="1000" dirty="0"/>
          </a:p>
          <a:p>
            <a:pPr marL="0" indent="0" algn="ctr">
              <a:buNone/>
            </a:pPr>
            <a:r>
              <a:rPr lang="en-US" sz="1000" i="1" dirty="0">
                <a:solidFill>
                  <a:srgbClr val="5B5B5B"/>
                </a:solidFill>
                <a:latin typeface="Calibri" pitchFamily="34" charset="0"/>
                <a:ea typeface="Calibri" pitchFamily="34" charset="-122"/>
                <a:cs typeface="Calibri" pitchFamily="34" charset="-120"/>
              </a:rPr>
              <a:t>hours</a:t>
            </a:r>
            <a:endParaRPr lang="en-US" sz="1000" dirty="0"/>
          </a:p>
        </p:txBody>
      </p:sp>
      <p:sp>
        <p:nvSpPr>
          <p:cNvPr id="18" name="Shape 16"/>
          <p:cNvSpPr/>
          <p:nvPr/>
        </p:nvSpPr>
        <p:spPr>
          <a:xfrm>
            <a:off x="5885536" y="2670048"/>
            <a:ext cx="329184" cy="329184"/>
          </a:xfrm>
          <a:prstGeom prst="line">
            <a:avLst/>
          </a:prstGeom>
          <a:solidFill>
            <a:srgbClr val="888888"/>
          </a:solidFill>
          <a:ln w="12700">
            <a:solidFill>
              <a:srgbClr val="888888"/>
            </a:solidFill>
            <a:prstDash val="solid"/>
          </a:ln>
        </p:spPr>
        <p:txBody>
          <a:bodyPr/>
          <a:lstStyle/>
          <a:p>
            <a:endParaRPr lang="en-AU"/>
          </a:p>
        </p:txBody>
      </p:sp>
      <p:sp>
        <p:nvSpPr>
          <p:cNvPr id="19" name="Text 17"/>
          <p:cNvSpPr/>
          <p:nvPr/>
        </p:nvSpPr>
        <p:spPr>
          <a:xfrm>
            <a:off x="5318608" y="1508760"/>
            <a:ext cx="1463040" cy="438912"/>
          </a:xfrm>
          <a:prstGeom prst="rect">
            <a:avLst/>
          </a:prstGeom>
          <a:noFill/>
          <a:ln/>
        </p:spPr>
        <p:txBody>
          <a:bodyPr wrap="square" rtlCol="0" anchor="ctr"/>
          <a:lstStyle/>
          <a:p>
            <a:pPr marL="0" indent="0" algn="ctr">
              <a:buNone/>
            </a:pPr>
            <a:r>
              <a:rPr lang="en-US" sz="1000" b="1" dirty="0">
                <a:solidFill>
                  <a:srgbClr val="888888"/>
                </a:solidFill>
                <a:latin typeface="Calibri" pitchFamily="34" charset="0"/>
                <a:ea typeface="Calibri" pitchFamily="34" charset="-122"/>
                <a:cs typeface="Calibri" pitchFamily="34" charset="-120"/>
              </a:rPr>
              <a:t>Jan–Dec 2026</a:t>
            </a:r>
            <a:endParaRPr lang="en-US" sz="1000" dirty="0"/>
          </a:p>
        </p:txBody>
      </p:sp>
      <p:sp>
        <p:nvSpPr>
          <p:cNvPr id="20" name="Text 18"/>
          <p:cNvSpPr/>
          <p:nvPr/>
        </p:nvSpPr>
        <p:spPr>
          <a:xfrm>
            <a:off x="5318608"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2026 CPD</a:t>
            </a:r>
            <a:endParaRPr lang="en-US" sz="1150" dirty="0"/>
          </a:p>
          <a:p>
            <a:pPr marL="0" indent="0" algn="ctr">
              <a:buNone/>
            </a:pPr>
            <a:r>
              <a:rPr lang="en-US" sz="1150" dirty="0">
                <a:solidFill>
                  <a:srgbClr val="323232"/>
                </a:solidFill>
                <a:latin typeface="Calibri" pitchFamily="34" charset="0"/>
                <a:ea typeface="Calibri" pitchFamily="34" charset="-122"/>
                <a:cs typeface="Calibri" pitchFamily="34" charset="-120"/>
              </a:rPr>
              <a:t>(calendar yr)</a:t>
            </a:r>
            <a:endParaRPr lang="en-US" sz="1150" dirty="0"/>
          </a:p>
        </p:txBody>
      </p:sp>
      <p:sp>
        <p:nvSpPr>
          <p:cNvPr id="21" name="Text 19"/>
          <p:cNvSpPr/>
          <p:nvPr/>
        </p:nvSpPr>
        <p:spPr>
          <a:xfrm>
            <a:off x="5318608"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Members choose:</a:t>
            </a:r>
            <a:endParaRPr lang="en-US" sz="1000" dirty="0"/>
          </a:p>
          <a:p>
            <a:pPr marL="0" indent="0" algn="ctr">
              <a:buNone/>
            </a:pPr>
            <a:r>
              <a:rPr lang="en-US" sz="1000" i="1" dirty="0">
                <a:solidFill>
                  <a:srgbClr val="5B5B5B"/>
                </a:solidFill>
                <a:latin typeface="Calibri" pitchFamily="34" charset="0"/>
                <a:ea typeface="Calibri" pitchFamily="34" charset="-122"/>
                <a:cs typeface="Calibri" pitchFamily="34" charset="-120"/>
              </a:rPr>
              <a:t>hours OR points</a:t>
            </a:r>
            <a:endParaRPr lang="en-US" sz="1000" dirty="0"/>
          </a:p>
        </p:txBody>
      </p:sp>
      <p:sp>
        <p:nvSpPr>
          <p:cNvPr id="22" name="Shape 20"/>
          <p:cNvSpPr/>
          <p:nvPr/>
        </p:nvSpPr>
        <p:spPr>
          <a:xfrm>
            <a:off x="7688885" y="2670048"/>
            <a:ext cx="329184" cy="329184"/>
          </a:xfrm>
          <a:prstGeom prst="line">
            <a:avLst/>
          </a:prstGeom>
          <a:solidFill>
            <a:srgbClr val="D97706"/>
          </a:solidFill>
          <a:ln w="12700">
            <a:solidFill>
              <a:srgbClr val="D97706"/>
            </a:solidFill>
            <a:prstDash val="solid"/>
          </a:ln>
        </p:spPr>
        <p:txBody>
          <a:bodyPr/>
          <a:lstStyle/>
          <a:p>
            <a:endParaRPr lang="en-AU"/>
          </a:p>
        </p:txBody>
      </p:sp>
      <p:sp>
        <p:nvSpPr>
          <p:cNvPr id="23" name="Text 21"/>
          <p:cNvSpPr/>
          <p:nvPr/>
        </p:nvSpPr>
        <p:spPr>
          <a:xfrm>
            <a:off x="7121957" y="1508760"/>
            <a:ext cx="1463040" cy="438912"/>
          </a:xfrm>
          <a:prstGeom prst="rect">
            <a:avLst/>
          </a:prstGeom>
          <a:noFill/>
          <a:ln/>
        </p:spPr>
        <p:txBody>
          <a:bodyPr wrap="square" rtlCol="0" anchor="ctr"/>
          <a:lstStyle/>
          <a:p>
            <a:pPr marL="0" indent="0" algn="ctr">
              <a:buNone/>
            </a:pPr>
            <a:r>
              <a:rPr lang="en-US" sz="1000" b="1" dirty="0">
                <a:solidFill>
                  <a:srgbClr val="D97706"/>
                </a:solidFill>
                <a:latin typeface="Calibri" pitchFamily="34" charset="0"/>
                <a:ea typeface="Calibri" pitchFamily="34" charset="-122"/>
                <a:cs typeface="Calibri" pitchFamily="34" charset="-120"/>
              </a:rPr>
              <a:t>Feb 2027</a:t>
            </a:r>
            <a:endParaRPr lang="en-US" sz="1000" dirty="0"/>
          </a:p>
        </p:txBody>
      </p:sp>
      <p:sp>
        <p:nvSpPr>
          <p:cNvPr id="24" name="Text 22"/>
          <p:cNvSpPr/>
          <p:nvPr/>
        </p:nvSpPr>
        <p:spPr>
          <a:xfrm>
            <a:off x="7121957"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Audit of</a:t>
            </a:r>
            <a:endParaRPr lang="en-US" sz="1150" dirty="0"/>
          </a:p>
          <a:p>
            <a:pPr marL="0" indent="0" algn="ctr">
              <a:buNone/>
            </a:pPr>
            <a:r>
              <a:rPr lang="en-US" sz="1150" dirty="0">
                <a:solidFill>
                  <a:srgbClr val="323232"/>
                </a:solidFill>
                <a:latin typeface="Calibri" pitchFamily="34" charset="0"/>
                <a:ea typeface="Calibri" pitchFamily="34" charset="-122"/>
                <a:cs typeface="Calibri" pitchFamily="34" charset="-120"/>
              </a:rPr>
              <a:t>2026 cal yr</a:t>
            </a:r>
            <a:endParaRPr lang="en-US" sz="1150" dirty="0"/>
          </a:p>
        </p:txBody>
      </p:sp>
      <p:sp>
        <p:nvSpPr>
          <p:cNvPr id="25" name="Text 23"/>
          <p:cNvSpPr/>
          <p:nvPr/>
        </p:nvSpPr>
        <p:spPr>
          <a:xfrm>
            <a:off x="7121957"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Either hours</a:t>
            </a:r>
            <a:endParaRPr lang="en-US" sz="1000" dirty="0"/>
          </a:p>
          <a:p>
            <a:pPr marL="0" indent="0" algn="ctr">
              <a:buNone/>
            </a:pPr>
            <a:r>
              <a:rPr lang="en-US" sz="1000" i="1" dirty="0">
                <a:solidFill>
                  <a:srgbClr val="5B5B5B"/>
                </a:solidFill>
                <a:latin typeface="Calibri" pitchFamily="34" charset="0"/>
                <a:ea typeface="Calibri" pitchFamily="34" charset="-122"/>
                <a:cs typeface="Calibri" pitchFamily="34" charset="-120"/>
              </a:rPr>
              <a:t>or points accepted</a:t>
            </a:r>
            <a:endParaRPr lang="en-US" sz="1000" dirty="0"/>
          </a:p>
        </p:txBody>
      </p:sp>
      <p:sp>
        <p:nvSpPr>
          <p:cNvPr id="26" name="Shape 24"/>
          <p:cNvSpPr/>
          <p:nvPr/>
        </p:nvSpPr>
        <p:spPr>
          <a:xfrm>
            <a:off x="9492234" y="2670048"/>
            <a:ext cx="329184" cy="329184"/>
          </a:xfrm>
          <a:prstGeom prst="line">
            <a:avLst/>
          </a:prstGeom>
          <a:solidFill>
            <a:srgbClr val="0D9488"/>
          </a:solidFill>
          <a:ln w="12700">
            <a:solidFill>
              <a:srgbClr val="0D9488"/>
            </a:solidFill>
            <a:prstDash val="solid"/>
          </a:ln>
        </p:spPr>
        <p:txBody>
          <a:bodyPr/>
          <a:lstStyle/>
          <a:p>
            <a:endParaRPr lang="en-AU"/>
          </a:p>
        </p:txBody>
      </p:sp>
      <p:sp>
        <p:nvSpPr>
          <p:cNvPr id="27" name="Text 25"/>
          <p:cNvSpPr/>
          <p:nvPr/>
        </p:nvSpPr>
        <p:spPr>
          <a:xfrm>
            <a:off x="8925306" y="1508760"/>
            <a:ext cx="1463040" cy="438912"/>
          </a:xfrm>
          <a:prstGeom prst="rect">
            <a:avLst/>
          </a:prstGeom>
          <a:noFill/>
          <a:ln/>
        </p:spPr>
        <p:txBody>
          <a:bodyPr wrap="square" rtlCol="0" anchor="ctr"/>
          <a:lstStyle/>
          <a:p>
            <a:pPr marL="0" indent="0" algn="ctr">
              <a:buNone/>
            </a:pPr>
            <a:r>
              <a:rPr lang="en-US" sz="1000" b="1" dirty="0">
                <a:solidFill>
                  <a:srgbClr val="0D9488"/>
                </a:solidFill>
                <a:latin typeface="Calibri" pitchFamily="34" charset="0"/>
                <a:ea typeface="Calibri" pitchFamily="34" charset="-122"/>
                <a:cs typeface="Calibri" pitchFamily="34" charset="-120"/>
              </a:rPr>
              <a:t>Sep 2027</a:t>
            </a:r>
            <a:endParaRPr lang="en-US" sz="1000" dirty="0"/>
          </a:p>
        </p:txBody>
      </p:sp>
      <p:sp>
        <p:nvSpPr>
          <p:cNvPr id="28" name="Text 26"/>
          <p:cNvSpPr/>
          <p:nvPr/>
        </p:nvSpPr>
        <p:spPr>
          <a:xfrm>
            <a:off x="8925306"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End of first</a:t>
            </a:r>
            <a:endParaRPr lang="en-US" sz="1150" dirty="0"/>
          </a:p>
          <a:p>
            <a:pPr marL="0" indent="0" algn="ctr">
              <a:buNone/>
            </a:pPr>
            <a:r>
              <a:rPr lang="en-US" sz="1150" dirty="0">
                <a:solidFill>
                  <a:srgbClr val="323232"/>
                </a:solidFill>
                <a:latin typeface="Calibri" pitchFamily="34" charset="0"/>
                <a:ea typeface="Calibri" pitchFamily="34" charset="-122"/>
                <a:cs typeface="Calibri" pitchFamily="34" charset="-120"/>
              </a:rPr>
              <a:t>new yr</a:t>
            </a:r>
            <a:endParaRPr lang="en-US" sz="1150" dirty="0"/>
          </a:p>
        </p:txBody>
      </p:sp>
      <p:sp>
        <p:nvSpPr>
          <p:cNvPr id="29" name="Text 27"/>
          <p:cNvSpPr/>
          <p:nvPr/>
        </p:nvSpPr>
        <p:spPr>
          <a:xfrm>
            <a:off x="8925306"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First full</a:t>
            </a:r>
            <a:endParaRPr lang="en-US" sz="1000" dirty="0"/>
          </a:p>
          <a:p>
            <a:pPr marL="0" indent="0" algn="ctr">
              <a:buNone/>
            </a:pPr>
            <a:r>
              <a:rPr lang="en-US" sz="1000" i="1" dirty="0">
                <a:solidFill>
                  <a:srgbClr val="5B5B5B"/>
                </a:solidFill>
                <a:latin typeface="Calibri" pitchFamily="34" charset="0"/>
                <a:ea typeface="Calibri" pitchFamily="34" charset="-122"/>
                <a:cs typeface="Calibri" pitchFamily="34" charset="-120"/>
              </a:rPr>
              <a:t>Membership Year</a:t>
            </a:r>
            <a:endParaRPr lang="en-US" sz="1000" dirty="0"/>
          </a:p>
        </p:txBody>
      </p:sp>
      <p:sp>
        <p:nvSpPr>
          <p:cNvPr id="30" name="Shape 28"/>
          <p:cNvSpPr/>
          <p:nvPr/>
        </p:nvSpPr>
        <p:spPr>
          <a:xfrm>
            <a:off x="11295583" y="2670048"/>
            <a:ext cx="329184" cy="329184"/>
          </a:xfrm>
          <a:prstGeom prst="line">
            <a:avLst/>
          </a:prstGeom>
          <a:solidFill>
            <a:srgbClr val="0D9488"/>
          </a:solidFill>
          <a:ln w="12700">
            <a:solidFill>
              <a:srgbClr val="0D9488"/>
            </a:solidFill>
            <a:prstDash val="solid"/>
          </a:ln>
        </p:spPr>
        <p:txBody>
          <a:bodyPr/>
          <a:lstStyle/>
          <a:p>
            <a:endParaRPr lang="en-AU"/>
          </a:p>
        </p:txBody>
      </p:sp>
      <p:sp>
        <p:nvSpPr>
          <p:cNvPr id="31" name="Text 29"/>
          <p:cNvSpPr/>
          <p:nvPr/>
        </p:nvSpPr>
        <p:spPr>
          <a:xfrm>
            <a:off x="10728655" y="1508760"/>
            <a:ext cx="1463040" cy="438912"/>
          </a:xfrm>
          <a:prstGeom prst="rect">
            <a:avLst/>
          </a:prstGeom>
          <a:noFill/>
          <a:ln/>
        </p:spPr>
        <p:txBody>
          <a:bodyPr wrap="square" rtlCol="0" anchor="ctr"/>
          <a:lstStyle/>
          <a:p>
            <a:pPr marL="0" indent="0" algn="ctr">
              <a:buNone/>
            </a:pPr>
            <a:r>
              <a:rPr lang="en-US" sz="1000" b="1" dirty="0">
                <a:solidFill>
                  <a:srgbClr val="0D9488"/>
                </a:solidFill>
                <a:latin typeface="Calibri" pitchFamily="34" charset="0"/>
                <a:ea typeface="Calibri" pitchFamily="34" charset="-122"/>
                <a:cs typeface="Calibri" pitchFamily="34" charset="-120"/>
              </a:rPr>
              <a:t>Nov 2027</a:t>
            </a:r>
            <a:endParaRPr lang="en-US" sz="1000" dirty="0"/>
          </a:p>
        </p:txBody>
      </p:sp>
      <p:sp>
        <p:nvSpPr>
          <p:cNvPr id="32" name="Text 30"/>
          <p:cNvSpPr/>
          <p:nvPr/>
        </p:nvSpPr>
        <p:spPr>
          <a:xfrm>
            <a:off x="10728655"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First new-</a:t>
            </a:r>
            <a:endParaRPr lang="en-US" sz="1150" dirty="0"/>
          </a:p>
          <a:p>
            <a:pPr marL="0" indent="0" algn="ctr">
              <a:buNone/>
            </a:pPr>
            <a:r>
              <a:rPr lang="en-US" sz="1150" dirty="0">
                <a:solidFill>
                  <a:srgbClr val="323232"/>
                </a:solidFill>
                <a:latin typeface="Calibri" pitchFamily="34" charset="0"/>
                <a:ea typeface="Calibri" pitchFamily="34" charset="-122"/>
                <a:cs typeface="Calibri" pitchFamily="34" charset="-120"/>
              </a:rPr>
              <a:t>format audit</a:t>
            </a:r>
            <a:endParaRPr lang="en-US" sz="1150" dirty="0"/>
          </a:p>
        </p:txBody>
      </p:sp>
      <p:sp>
        <p:nvSpPr>
          <p:cNvPr id="33" name="Text 31"/>
          <p:cNvSpPr/>
          <p:nvPr/>
        </p:nvSpPr>
        <p:spPr>
          <a:xfrm>
            <a:off x="10728655"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25 hours</a:t>
            </a:r>
            <a:endParaRPr lang="en-US" sz="1000" dirty="0"/>
          </a:p>
          <a:p>
            <a:pPr marL="0" indent="0" algn="ctr">
              <a:buNone/>
            </a:pPr>
            <a:r>
              <a:rPr lang="en-US" sz="1000" i="1" dirty="0">
                <a:solidFill>
                  <a:srgbClr val="5B5B5B"/>
                </a:solidFill>
                <a:latin typeface="Calibri" pitchFamily="34" charset="0"/>
                <a:ea typeface="Calibri" pitchFamily="34" charset="-122"/>
                <a:cs typeface="Calibri" pitchFamily="34" charset="-120"/>
              </a:rPr>
              <a:t>required</a:t>
            </a:r>
            <a:endParaRPr lang="en-US" sz="1000" dirty="0"/>
          </a:p>
        </p:txBody>
      </p:sp>
      <p:sp>
        <p:nvSpPr>
          <p:cNvPr id="34" name="Shape 32"/>
          <p:cNvSpPr/>
          <p:nvPr/>
        </p:nvSpPr>
        <p:spPr>
          <a:xfrm>
            <a:off x="457200" y="3977640"/>
            <a:ext cx="11277295" cy="1298448"/>
          </a:xfrm>
          <a:prstGeom prst="rect">
            <a:avLst/>
          </a:prstGeom>
          <a:solidFill>
            <a:srgbClr val="FFFFFF"/>
          </a:solidFill>
          <a:ln w="6350">
            <a:solidFill>
              <a:srgbClr val="F0C060"/>
            </a:solidFill>
            <a:prstDash val="solid"/>
          </a:ln>
          <a:effectLst>
            <a:outerShdw blurRad="101600" dist="25400" dir="8100000" algn="bl" rotWithShape="0">
              <a:srgbClr val="000000">
                <a:alpha val="10000"/>
              </a:srgbClr>
            </a:outerShdw>
          </a:effectLst>
        </p:spPr>
        <p:txBody>
          <a:bodyPr/>
          <a:lstStyle/>
          <a:p>
            <a:endParaRPr lang="en-AU"/>
          </a:p>
        </p:txBody>
      </p:sp>
      <p:sp>
        <p:nvSpPr>
          <p:cNvPr id="35" name="Shape 33"/>
          <p:cNvSpPr/>
          <p:nvPr/>
        </p:nvSpPr>
        <p:spPr>
          <a:xfrm>
            <a:off x="457200" y="3977640"/>
            <a:ext cx="475488" cy="1298448"/>
          </a:xfrm>
          <a:prstGeom prst="rect">
            <a:avLst/>
          </a:prstGeom>
          <a:solidFill>
            <a:srgbClr val="D97706"/>
          </a:solidFill>
          <a:ln w="12700">
            <a:solidFill>
              <a:srgbClr val="D97706"/>
            </a:solidFill>
            <a:prstDash val="solid"/>
          </a:ln>
        </p:spPr>
        <p:txBody>
          <a:bodyPr/>
          <a:lstStyle/>
          <a:p>
            <a:endParaRPr lang="en-AU"/>
          </a:p>
        </p:txBody>
      </p:sp>
      <p:pic>
        <p:nvPicPr>
          <p:cNvPr id="36" name="Image 0" descr="preencoded.png"/>
          <p:cNvPicPr>
            <a:picLocks noChangeAspect="1"/>
          </p:cNvPicPr>
          <p:nvPr/>
        </p:nvPicPr>
        <p:blipFill>
          <a:blip r:embed="rId3"/>
          <a:stretch>
            <a:fillRect/>
          </a:stretch>
        </p:blipFill>
        <p:spPr>
          <a:xfrm>
            <a:off x="493776" y="4361688"/>
            <a:ext cx="402336" cy="402336"/>
          </a:xfrm>
          <a:prstGeom prst="rect">
            <a:avLst/>
          </a:prstGeom>
        </p:spPr>
      </p:pic>
      <p:sp>
        <p:nvSpPr>
          <p:cNvPr id="37" name="Text 34"/>
          <p:cNvSpPr/>
          <p:nvPr/>
        </p:nvSpPr>
        <p:spPr>
          <a:xfrm>
            <a:off x="1051560" y="4041648"/>
            <a:ext cx="10545775" cy="347472"/>
          </a:xfrm>
          <a:prstGeom prst="rect">
            <a:avLst/>
          </a:prstGeom>
          <a:noFill/>
          <a:ln/>
        </p:spPr>
        <p:txBody>
          <a:bodyPr wrap="square" lIns="0" tIns="0" rIns="0" bIns="0" rtlCol="0" anchor="ctr"/>
          <a:lstStyle/>
          <a:p>
            <a:pPr marL="0" indent="0">
              <a:buNone/>
            </a:pPr>
            <a:r>
              <a:rPr lang="en-US" sz="1300" b="1" dirty="0">
                <a:solidFill>
                  <a:srgbClr val="D97706"/>
                </a:solidFill>
                <a:latin typeface="Calibri" pitchFamily="34" charset="0"/>
                <a:ea typeface="Calibri" pitchFamily="34" charset="-122"/>
                <a:cs typeface="Calibri" pitchFamily="34" charset="-120"/>
              </a:rPr>
              <a:t>Important for 2026</a:t>
            </a:r>
            <a:endParaRPr lang="en-US" sz="1300" dirty="0"/>
          </a:p>
        </p:txBody>
      </p:sp>
      <p:sp>
        <p:nvSpPr>
          <p:cNvPr id="38" name="Text 35"/>
          <p:cNvSpPr/>
          <p:nvPr/>
        </p:nvSpPr>
        <p:spPr>
          <a:xfrm>
            <a:off x="1051560" y="4407408"/>
            <a:ext cx="10545775" cy="777240"/>
          </a:xfrm>
          <a:prstGeom prst="rect">
            <a:avLst/>
          </a:prstGeom>
          <a:noFill/>
          <a:ln/>
        </p:spPr>
        <p:txBody>
          <a:bodyPr wrap="square" lIns="0" tIns="0" rIns="0" bIns="0" rtlCol="0" anchor="ctr"/>
          <a:lstStyle/>
          <a:p>
            <a:pPr marL="0" indent="0">
              <a:buNone/>
            </a:pPr>
            <a:r>
              <a:rPr lang="en-US" sz="1150" dirty="0">
                <a:solidFill>
                  <a:srgbClr val="323232"/>
                </a:solidFill>
                <a:latin typeface="Calibri" pitchFamily="34" charset="0"/>
                <a:ea typeface="Calibri" pitchFamily="34" charset="-122"/>
                <a:cs typeface="Calibri" pitchFamily="34" charset="-120"/>
              </a:rPr>
              <a:t>Members selected for the February 2027 audit of the 2026 calendar year may choose to be assessed under either the points-based approach or the hours-based approach. The Institute will update its member portal to support hours-based tracking from 1 October 2027.</a:t>
            </a:r>
            <a:endParaRPr lang="en-US" sz="1150" dirty="0"/>
          </a:p>
        </p:txBody>
      </p:sp>
      <p:pic>
        <p:nvPicPr>
          <p:cNvPr id="39" name="Image 1" descr="preencoded.png"/>
          <p:cNvPicPr>
            <a:picLocks noChangeAspect="1"/>
          </p:cNvPicPr>
          <p:nvPr/>
        </p:nvPicPr>
        <p:blipFill>
          <a:blip r:embed="rId4"/>
          <a:stretch>
            <a:fillRect/>
          </a:stretch>
        </p:blipFill>
        <p:spPr>
          <a:xfrm>
            <a:off x="320040" y="6108192"/>
            <a:ext cx="292608" cy="384048"/>
          </a:xfrm>
          <a:prstGeom prst="rect">
            <a:avLst/>
          </a:prstGeom>
        </p:spPr>
      </p:pic>
      <p:sp>
        <p:nvSpPr>
          <p:cNvPr id="40" name="Text 36"/>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41" name="Text 37"/>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42" name="Text 38"/>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9</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What counts as CPD — examples across career stages</a:t>
            </a:r>
            <a:endParaRPr lang="en-US" sz="2800" dirty="0"/>
          </a:p>
        </p:txBody>
      </p:sp>
      <p:sp>
        <p:nvSpPr>
          <p:cNvPr id="3" name="Shape 1"/>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Shape 2"/>
          <p:cNvSpPr/>
          <p:nvPr/>
        </p:nvSpPr>
        <p:spPr>
          <a:xfrm>
            <a:off x="457200" y="1170432"/>
            <a:ext cx="3634130" cy="594360"/>
          </a:xfrm>
          <a:prstGeom prst="rect">
            <a:avLst/>
          </a:prstGeom>
          <a:solidFill>
            <a:srgbClr val="3C69FF"/>
          </a:solidFill>
          <a:ln w="12700">
            <a:solidFill>
              <a:srgbClr val="3C69FF"/>
            </a:solidFill>
            <a:prstDash val="solid"/>
          </a:ln>
        </p:spPr>
        <p:txBody>
          <a:bodyPr/>
          <a:lstStyle/>
          <a:p>
            <a:endParaRPr lang="en-AU"/>
          </a:p>
        </p:txBody>
      </p:sp>
      <p:pic>
        <p:nvPicPr>
          <p:cNvPr id="5" name="Image 0" descr="preencoded.png"/>
          <p:cNvPicPr>
            <a:picLocks noChangeAspect="1"/>
          </p:cNvPicPr>
          <p:nvPr/>
        </p:nvPicPr>
        <p:blipFill>
          <a:blip r:embed="rId3"/>
          <a:stretch>
            <a:fillRect/>
          </a:stretch>
        </p:blipFill>
        <p:spPr>
          <a:xfrm>
            <a:off x="548640" y="1216152"/>
            <a:ext cx="402336" cy="402336"/>
          </a:xfrm>
          <a:prstGeom prst="rect">
            <a:avLst/>
          </a:prstGeom>
        </p:spPr>
      </p:pic>
      <p:sp>
        <p:nvSpPr>
          <p:cNvPr id="6" name="Text 3"/>
          <p:cNvSpPr/>
          <p:nvPr/>
        </p:nvSpPr>
        <p:spPr>
          <a:xfrm>
            <a:off x="1024128" y="1170432"/>
            <a:ext cx="3012338" cy="59436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Early Career</a:t>
            </a:r>
            <a:endParaRPr lang="en-US" sz="1400" dirty="0"/>
          </a:p>
        </p:txBody>
      </p:sp>
      <p:sp>
        <p:nvSpPr>
          <p:cNvPr id="7" name="Shape 4"/>
          <p:cNvSpPr/>
          <p:nvPr/>
        </p:nvSpPr>
        <p:spPr>
          <a:xfrm>
            <a:off x="457200" y="1764792"/>
            <a:ext cx="3634130" cy="3913632"/>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8" name="Shape 5"/>
          <p:cNvSpPr/>
          <p:nvPr/>
        </p:nvSpPr>
        <p:spPr>
          <a:xfrm>
            <a:off x="621792" y="1901952"/>
            <a:ext cx="54864" cy="502920"/>
          </a:xfrm>
          <a:prstGeom prst="rect">
            <a:avLst/>
          </a:prstGeom>
          <a:solidFill>
            <a:srgbClr val="3C69FF"/>
          </a:solidFill>
          <a:ln w="12700">
            <a:solidFill>
              <a:srgbClr val="3C69FF"/>
            </a:solidFill>
            <a:prstDash val="solid"/>
          </a:ln>
        </p:spPr>
        <p:txBody>
          <a:bodyPr/>
          <a:lstStyle/>
          <a:p>
            <a:endParaRPr lang="en-AU"/>
          </a:p>
        </p:txBody>
      </p:sp>
      <p:sp>
        <p:nvSpPr>
          <p:cNvPr id="9" name="Text 6"/>
          <p:cNvSpPr/>
          <p:nvPr/>
        </p:nvSpPr>
        <p:spPr>
          <a:xfrm>
            <a:off x="768096" y="1883664"/>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Technical training in your practice area (applies across entire career)</a:t>
            </a:r>
            <a:endParaRPr lang="en-US" sz="1150" dirty="0"/>
          </a:p>
        </p:txBody>
      </p:sp>
      <p:sp>
        <p:nvSpPr>
          <p:cNvPr id="10" name="Shape 7"/>
          <p:cNvSpPr/>
          <p:nvPr/>
        </p:nvSpPr>
        <p:spPr>
          <a:xfrm>
            <a:off x="621792" y="2743200"/>
            <a:ext cx="54864" cy="502920"/>
          </a:xfrm>
          <a:prstGeom prst="rect">
            <a:avLst/>
          </a:prstGeom>
          <a:solidFill>
            <a:srgbClr val="3C69FF"/>
          </a:solidFill>
          <a:ln w="12700">
            <a:solidFill>
              <a:srgbClr val="3C69FF"/>
            </a:solidFill>
            <a:prstDash val="solid"/>
          </a:ln>
        </p:spPr>
        <p:txBody>
          <a:bodyPr/>
          <a:lstStyle/>
          <a:p>
            <a:endParaRPr lang="en-AU"/>
          </a:p>
        </p:txBody>
      </p:sp>
      <p:sp>
        <p:nvSpPr>
          <p:cNvPr id="11" name="Text 8"/>
          <p:cNvSpPr/>
          <p:nvPr/>
        </p:nvSpPr>
        <p:spPr>
          <a:xfrm>
            <a:off x="768096" y="2724912"/>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Professional development workshops or webinars</a:t>
            </a:r>
            <a:endParaRPr lang="en-US" sz="1150" dirty="0"/>
          </a:p>
        </p:txBody>
      </p:sp>
      <p:sp>
        <p:nvSpPr>
          <p:cNvPr id="12" name="Shape 9"/>
          <p:cNvSpPr/>
          <p:nvPr/>
        </p:nvSpPr>
        <p:spPr>
          <a:xfrm>
            <a:off x="621792" y="3584448"/>
            <a:ext cx="54864" cy="502920"/>
          </a:xfrm>
          <a:prstGeom prst="rect">
            <a:avLst/>
          </a:prstGeom>
          <a:solidFill>
            <a:srgbClr val="3C69FF"/>
          </a:solidFill>
          <a:ln w="12700">
            <a:solidFill>
              <a:srgbClr val="3C69FF"/>
            </a:solidFill>
            <a:prstDash val="solid"/>
          </a:ln>
        </p:spPr>
        <p:txBody>
          <a:bodyPr/>
          <a:lstStyle/>
          <a:p>
            <a:endParaRPr lang="en-AU"/>
          </a:p>
        </p:txBody>
      </p:sp>
      <p:sp>
        <p:nvSpPr>
          <p:cNvPr id="13" name="Text 10"/>
          <p:cNvSpPr/>
          <p:nvPr/>
        </p:nvSpPr>
        <p:spPr>
          <a:xfrm>
            <a:off x="768096" y="3566160"/>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First-time valuation or model build (not routine)</a:t>
            </a:r>
            <a:endParaRPr lang="en-US" sz="1150" dirty="0"/>
          </a:p>
        </p:txBody>
      </p:sp>
      <p:sp>
        <p:nvSpPr>
          <p:cNvPr id="14" name="Shape 11"/>
          <p:cNvSpPr/>
          <p:nvPr/>
        </p:nvSpPr>
        <p:spPr>
          <a:xfrm>
            <a:off x="621792" y="4425696"/>
            <a:ext cx="54864" cy="502920"/>
          </a:xfrm>
          <a:prstGeom prst="rect">
            <a:avLst/>
          </a:prstGeom>
          <a:solidFill>
            <a:srgbClr val="3C69FF"/>
          </a:solidFill>
          <a:ln w="12700">
            <a:solidFill>
              <a:srgbClr val="3C69FF"/>
            </a:solidFill>
            <a:prstDash val="solid"/>
          </a:ln>
        </p:spPr>
        <p:txBody>
          <a:bodyPr/>
          <a:lstStyle/>
          <a:p>
            <a:endParaRPr lang="en-AU"/>
          </a:p>
        </p:txBody>
      </p:sp>
      <p:sp>
        <p:nvSpPr>
          <p:cNvPr id="15" name="Text 12"/>
          <p:cNvSpPr/>
          <p:nvPr/>
        </p:nvSpPr>
        <p:spPr>
          <a:xfrm>
            <a:off x="768096" y="4407408"/>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Reading and engaging with research papers</a:t>
            </a:r>
            <a:endParaRPr lang="en-US" sz="1150" dirty="0"/>
          </a:p>
        </p:txBody>
      </p:sp>
      <p:sp>
        <p:nvSpPr>
          <p:cNvPr id="16" name="Shape 13"/>
          <p:cNvSpPr/>
          <p:nvPr/>
        </p:nvSpPr>
        <p:spPr>
          <a:xfrm>
            <a:off x="4182770" y="1170432"/>
            <a:ext cx="3634130" cy="594360"/>
          </a:xfrm>
          <a:prstGeom prst="rect">
            <a:avLst/>
          </a:prstGeom>
          <a:solidFill>
            <a:srgbClr val="323232"/>
          </a:solidFill>
          <a:ln w="12700">
            <a:solidFill>
              <a:srgbClr val="323232"/>
            </a:solidFill>
            <a:prstDash val="solid"/>
          </a:ln>
        </p:spPr>
        <p:txBody>
          <a:bodyPr/>
          <a:lstStyle/>
          <a:p>
            <a:endParaRPr lang="en-AU"/>
          </a:p>
        </p:txBody>
      </p:sp>
      <p:pic>
        <p:nvPicPr>
          <p:cNvPr id="17" name="Image 1" descr="preencoded.png"/>
          <p:cNvPicPr>
            <a:picLocks noChangeAspect="1"/>
          </p:cNvPicPr>
          <p:nvPr/>
        </p:nvPicPr>
        <p:blipFill>
          <a:blip r:embed="rId4"/>
          <a:stretch>
            <a:fillRect/>
          </a:stretch>
        </p:blipFill>
        <p:spPr>
          <a:xfrm>
            <a:off x="4274210" y="1216152"/>
            <a:ext cx="402336" cy="402336"/>
          </a:xfrm>
          <a:prstGeom prst="rect">
            <a:avLst/>
          </a:prstGeom>
        </p:spPr>
      </p:pic>
      <p:sp>
        <p:nvSpPr>
          <p:cNvPr id="18" name="Text 14"/>
          <p:cNvSpPr/>
          <p:nvPr/>
        </p:nvSpPr>
        <p:spPr>
          <a:xfrm>
            <a:off x="4749698" y="1170432"/>
            <a:ext cx="3012338" cy="59436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Mid Career</a:t>
            </a:r>
            <a:endParaRPr lang="en-US" sz="1400" dirty="0"/>
          </a:p>
        </p:txBody>
      </p:sp>
      <p:sp>
        <p:nvSpPr>
          <p:cNvPr id="19" name="Shape 15"/>
          <p:cNvSpPr/>
          <p:nvPr/>
        </p:nvSpPr>
        <p:spPr>
          <a:xfrm>
            <a:off x="4191915" y="1728216"/>
            <a:ext cx="3634130" cy="3913632"/>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20" name="Shape 16"/>
          <p:cNvSpPr/>
          <p:nvPr/>
        </p:nvSpPr>
        <p:spPr>
          <a:xfrm>
            <a:off x="4347362" y="1901952"/>
            <a:ext cx="54864" cy="502920"/>
          </a:xfrm>
          <a:prstGeom prst="rect">
            <a:avLst/>
          </a:prstGeom>
          <a:solidFill>
            <a:srgbClr val="323232"/>
          </a:solidFill>
          <a:ln w="12700">
            <a:solidFill>
              <a:srgbClr val="323232"/>
            </a:solidFill>
            <a:prstDash val="solid"/>
          </a:ln>
        </p:spPr>
        <p:txBody>
          <a:bodyPr/>
          <a:lstStyle/>
          <a:p>
            <a:endParaRPr lang="en-AU"/>
          </a:p>
        </p:txBody>
      </p:sp>
      <p:sp>
        <p:nvSpPr>
          <p:cNvPr id="21" name="Text 17"/>
          <p:cNvSpPr/>
          <p:nvPr/>
        </p:nvSpPr>
        <p:spPr>
          <a:xfrm>
            <a:off x="4493666" y="1883664"/>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Leadership and management programs</a:t>
            </a:r>
            <a:endParaRPr lang="en-US" sz="1150" dirty="0"/>
          </a:p>
        </p:txBody>
      </p:sp>
      <p:sp>
        <p:nvSpPr>
          <p:cNvPr id="22" name="Shape 18"/>
          <p:cNvSpPr/>
          <p:nvPr/>
        </p:nvSpPr>
        <p:spPr>
          <a:xfrm>
            <a:off x="4347362" y="2743200"/>
            <a:ext cx="54864" cy="502920"/>
          </a:xfrm>
          <a:prstGeom prst="rect">
            <a:avLst/>
          </a:prstGeom>
          <a:solidFill>
            <a:srgbClr val="323232"/>
          </a:solidFill>
          <a:ln w="12700">
            <a:solidFill>
              <a:srgbClr val="323232"/>
            </a:solidFill>
            <a:prstDash val="solid"/>
          </a:ln>
        </p:spPr>
        <p:txBody>
          <a:bodyPr/>
          <a:lstStyle/>
          <a:p>
            <a:endParaRPr lang="en-AU"/>
          </a:p>
        </p:txBody>
      </p:sp>
      <p:sp>
        <p:nvSpPr>
          <p:cNvPr id="23" name="Text 19"/>
          <p:cNvSpPr/>
          <p:nvPr/>
        </p:nvSpPr>
        <p:spPr>
          <a:xfrm>
            <a:off x="4493666" y="2724912"/>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Presenting at a conference or Institute event</a:t>
            </a:r>
            <a:endParaRPr lang="en-US" sz="1150" dirty="0"/>
          </a:p>
        </p:txBody>
      </p:sp>
      <p:sp>
        <p:nvSpPr>
          <p:cNvPr id="24" name="Shape 20"/>
          <p:cNvSpPr/>
          <p:nvPr/>
        </p:nvSpPr>
        <p:spPr>
          <a:xfrm>
            <a:off x="4347362" y="3584448"/>
            <a:ext cx="54864" cy="502920"/>
          </a:xfrm>
          <a:prstGeom prst="rect">
            <a:avLst/>
          </a:prstGeom>
          <a:solidFill>
            <a:srgbClr val="323232"/>
          </a:solidFill>
          <a:ln w="12700">
            <a:solidFill>
              <a:srgbClr val="323232"/>
            </a:solidFill>
            <a:prstDash val="solid"/>
          </a:ln>
        </p:spPr>
        <p:txBody>
          <a:bodyPr/>
          <a:lstStyle/>
          <a:p>
            <a:endParaRPr lang="en-AU"/>
          </a:p>
        </p:txBody>
      </p:sp>
      <p:sp>
        <p:nvSpPr>
          <p:cNvPr id="25" name="Text 21"/>
          <p:cNvSpPr/>
          <p:nvPr/>
        </p:nvSpPr>
        <p:spPr>
          <a:xfrm>
            <a:off x="4493666" y="3566160"/>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Working group or committee participation</a:t>
            </a:r>
            <a:endParaRPr lang="en-US" sz="1150" dirty="0"/>
          </a:p>
        </p:txBody>
      </p:sp>
      <p:sp>
        <p:nvSpPr>
          <p:cNvPr id="26" name="Shape 22"/>
          <p:cNvSpPr/>
          <p:nvPr/>
        </p:nvSpPr>
        <p:spPr>
          <a:xfrm>
            <a:off x="4347362" y="4425696"/>
            <a:ext cx="54864" cy="502920"/>
          </a:xfrm>
          <a:prstGeom prst="rect">
            <a:avLst/>
          </a:prstGeom>
          <a:solidFill>
            <a:srgbClr val="323232"/>
          </a:solidFill>
          <a:ln w="12700">
            <a:solidFill>
              <a:srgbClr val="323232"/>
            </a:solidFill>
            <a:prstDash val="solid"/>
          </a:ln>
        </p:spPr>
        <p:txBody>
          <a:bodyPr/>
          <a:lstStyle/>
          <a:p>
            <a:endParaRPr lang="en-AU"/>
          </a:p>
        </p:txBody>
      </p:sp>
      <p:sp>
        <p:nvSpPr>
          <p:cNvPr id="27" name="Text 23"/>
          <p:cNvSpPr/>
          <p:nvPr/>
        </p:nvSpPr>
        <p:spPr>
          <a:xfrm>
            <a:off x="4493666" y="4407408"/>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Executive coaching or mentoring received</a:t>
            </a:r>
            <a:endParaRPr lang="en-US" sz="1150" dirty="0"/>
          </a:p>
        </p:txBody>
      </p:sp>
      <p:sp>
        <p:nvSpPr>
          <p:cNvPr id="28" name="Shape 24"/>
          <p:cNvSpPr/>
          <p:nvPr/>
        </p:nvSpPr>
        <p:spPr>
          <a:xfrm>
            <a:off x="7908341" y="1170432"/>
            <a:ext cx="3634130" cy="594360"/>
          </a:xfrm>
          <a:prstGeom prst="rect">
            <a:avLst/>
          </a:prstGeom>
          <a:solidFill>
            <a:srgbClr val="3C69FF"/>
          </a:solidFill>
          <a:ln w="12700">
            <a:solidFill>
              <a:srgbClr val="3C69FF"/>
            </a:solidFill>
            <a:prstDash val="solid"/>
          </a:ln>
        </p:spPr>
        <p:txBody>
          <a:bodyPr/>
          <a:lstStyle/>
          <a:p>
            <a:endParaRPr lang="en-AU"/>
          </a:p>
        </p:txBody>
      </p:sp>
      <p:pic>
        <p:nvPicPr>
          <p:cNvPr id="29" name="Image 2" descr="preencoded.png"/>
          <p:cNvPicPr>
            <a:picLocks noChangeAspect="1"/>
          </p:cNvPicPr>
          <p:nvPr/>
        </p:nvPicPr>
        <p:blipFill>
          <a:blip r:embed="rId5"/>
          <a:stretch>
            <a:fillRect/>
          </a:stretch>
        </p:blipFill>
        <p:spPr>
          <a:xfrm>
            <a:off x="7999781" y="1216152"/>
            <a:ext cx="402336" cy="402336"/>
          </a:xfrm>
          <a:prstGeom prst="rect">
            <a:avLst/>
          </a:prstGeom>
        </p:spPr>
      </p:pic>
      <p:sp>
        <p:nvSpPr>
          <p:cNvPr id="30" name="Text 25"/>
          <p:cNvSpPr/>
          <p:nvPr/>
        </p:nvSpPr>
        <p:spPr>
          <a:xfrm>
            <a:off x="8475269" y="1170432"/>
            <a:ext cx="3012338" cy="59436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Senior Career</a:t>
            </a:r>
            <a:endParaRPr lang="en-US" sz="1400" dirty="0"/>
          </a:p>
        </p:txBody>
      </p:sp>
      <p:sp>
        <p:nvSpPr>
          <p:cNvPr id="31" name="Shape 26"/>
          <p:cNvSpPr/>
          <p:nvPr/>
        </p:nvSpPr>
        <p:spPr>
          <a:xfrm>
            <a:off x="7908341" y="1773936"/>
            <a:ext cx="3634130" cy="3913632"/>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32" name="Shape 27"/>
          <p:cNvSpPr/>
          <p:nvPr/>
        </p:nvSpPr>
        <p:spPr>
          <a:xfrm>
            <a:off x="8072933" y="1901952"/>
            <a:ext cx="54864" cy="502920"/>
          </a:xfrm>
          <a:prstGeom prst="rect">
            <a:avLst/>
          </a:prstGeom>
          <a:solidFill>
            <a:srgbClr val="3C69FF"/>
          </a:solidFill>
          <a:ln w="12700">
            <a:solidFill>
              <a:srgbClr val="3C69FF"/>
            </a:solidFill>
            <a:prstDash val="solid"/>
          </a:ln>
        </p:spPr>
        <p:txBody>
          <a:bodyPr/>
          <a:lstStyle/>
          <a:p>
            <a:endParaRPr lang="en-AU"/>
          </a:p>
        </p:txBody>
      </p:sp>
      <p:sp>
        <p:nvSpPr>
          <p:cNvPr id="33" name="Text 28"/>
          <p:cNvSpPr/>
          <p:nvPr/>
        </p:nvSpPr>
        <p:spPr>
          <a:xfrm>
            <a:off x="8219237" y="1883664"/>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Strategic governance and board preparation</a:t>
            </a:r>
            <a:endParaRPr lang="en-US" sz="1150" dirty="0"/>
          </a:p>
        </p:txBody>
      </p:sp>
      <p:sp>
        <p:nvSpPr>
          <p:cNvPr id="34" name="Shape 29"/>
          <p:cNvSpPr/>
          <p:nvPr/>
        </p:nvSpPr>
        <p:spPr>
          <a:xfrm>
            <a:off x="8072933" y="2743200"/>
            <a:ext cx="54864" cy="502920"/>
          </a:xfrm>
          <a:prstGeom prst="rect">
            <a:avLst/>
          </a:prstGeom>
          <a:solidFill>
            <a:srgbClr val="3C69FF"/>
          </a:solidFill>
          <a:ln w="12700">
            <a:solidFill>
              <a:srgbClr val="3C69FF"/>
            </a:solidFill>
            <a:prstDash val="solid"/>
          </a:ln>
        </p:spPr>
        <p:txBody>
          <a:bodyPr/>
          <a:lstStyle/>
          <a:p>
            <a:endParaRPr lang="en-AU"/>
          </a:p>
        </p:txBody>
      </p:sp>
      <p:sp>
        <p:nvSpPr>
          <p:cNvPr id="35" name="Text 30"/>
          <p:cNvSpPr/>
          <p:nvPr/>
        </p:nvSpPr>
        <p:spPr>
          <a:xfrm>
            <a:off x="8219237" y="2724912"/>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Mentoring others (with documented learning)</a:t>
            </a:r>
            <a:endParaRPr lang="en-US" sz="1150" dirty="0"/>
          </a:p>
        </p:txBody>
      </p:sp>
      <p:sp>
        <p:nvSpPr>
          <p:cNvPr id="36" name="Shape 31"/>
          <p:cNvSpPr/>
          <p:nvPr/>
        </p:nvSpPr>
        <p:spPr>
          <a:xfrm>
            <a:off x="8072933" y="3584448"/>
            <a:ext cx="54864" cy="502920"/>
          </a:xfrm>
          <a:prstGeom prst="rect">
            <a:avLst/>
          </a:prstGeom>
          <a:solidFill>
            <a:srgbClr val="3C69FF"/>
          </a:solidFill>
          <a:ln w="12700">
            <a:solidFill>
              <a:srgbClr val="3C69FF"/>
            </a:solidFill>
            <a:prstDash val="solid"/>
          </a:ln>
        </p:spPr>
        <p:txBody>
          <a:bodyPr/>
          <a:lstStyle/>
          <a:p>
            <a:endParaRPr lang="en-AU"/>
          </a:p>
        </p:txBody>
      </p:sp>
      <p:sp>
        <p:nvSpPr>
          <p:cNvPr id="37" name="Text 32"/>
          <p:cNvSpPr/>
          <p:nvPr/>
        </p:nvSpPr>
        <p:spPr>
          <a:xfrm>
            <a:off x="8219237" y="3566160"/>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Thought leadership articles or publications</a:t>
            </a:r>
            <a:endParaRPr lang="en-US" sz="1150" dirty="0"/>
          </a:p>
        </p:txBody>
      </p:sp>
      <p:sp>
        <p:nvSpPr>
          <p:cNvPr id="38" name="Shape 33"/>
          <p:cNvSpPr/>
          <p:nvPr/>
        </p:nvSpPr>
        <p:spPr>
          <a:xfrm>
            <a:off x="8072933" y="4425696"/>
            <a:ext cx="54864" cy="502920"/>
          </a:xfrm>
          <a:prstGeom prst="rect">
            <a:avLst/>
          </a:prstGeom>
          <a:solidFill>
            <a:srgbClr val="3C69FF"/>
          </a:solidFill>
          <a:ln w="12700">
            <a:solidFill>
              <a:srgbClr val="3C69FF"/>
            </a:solidFill>
            <a:prstDash val="solid"/>
          </a:ln>
        </p:spPr>
        <p:txBody>
          <a:bodyPr/>
          <a:lstStyle/>
          <a:p>
            <a:endParaRPr lang="en-AU"/>
          </a:p>
        </p:txBody>
      </p:sp>
      <p:sp>
        <p:nvSpPr>
          <p:cNvPr id="39" name="Text 34"/>
          <p:cNvSpPr/>
          <p:nvPr/>
        </p:nvSpPr>
        <p:spPr>
          <a:xfrm>
            <a:off x="8219237" y="4407408"/>
            <a:ext cx="3195218" cy="59436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Chairing or leading industry taskforces</a:t>
            </a:r>
            <a:endParaRPr lang="en-US" sz="1150" dirty="0"/>
          </a:p>
        </p:txBody>
      </p:sp>
      <p:sp>
        <p:nvSpPr>
          <p:cNvPr id="40" name="Text 35"/>
          <p:cNvSpPr/>
          <p:nvPr/>
        </p:nvSpPr>
        <p:spPr>
          <a:xfrm>
            <a:off x="457200" y="6035040"/>
            <a:ext cx="11277295" cy="256032"/>
          </a:xfrm>
          <a:prstGeom prst="rect">
            <a:avLst/>
          </a:prstGeom>
          <a:noFill/>
          <a:ln/>
        </p:spPr>
        <p:txBody>
          <a:bodyPr wrap="square" rtlCol="0" anchor="ctr"/>
          <a:lstStyle/>
          <a:p>
            <a:pPr marL="0" indent="0" algn="ctr">
              <a:buNone/>
            </a:pPr>
            <a:r>
              <a:rPr lang="en-US" sz="1050" i="1" dirty="0">
                <a:solidFill>
                  <a:srgbClr val="5B5B5B"/>
                </a:solidFill>
                <a:latin typeface="Calibri" pitchFamily="34" charset="0"/>
                <a:ea typeface="Calibri" pitchFamily="34" charset="-122"/>
                <a:cs typeface="Calibri" pitchFamily="34" charset="-120"/>
              </a:rPr>
              <a:t>The test: does this involve genuine learning that enhances my professional competence? Routine day-to-day work does not qualify.</a:t>
            </a:r>
            <a:endParaRPr lang="en-US" sz="1050" dirty="0"/>
          </a:p>
        </p:txBody>
      </p:sp>
      <p:pic>
        <p:nvPicPr>
          <p:cNvPr id="41" name="Image 3" descr="preencoded.png"/>
          <p:cNvPicPr>
            <a:picLocks noChangeAspect="1"/>
          </p:cNvPicPr>
          <p:nvPr/>
        </p:nvPicPr>
        <p:blipFill>
          <a:blip r:embed="rId6"/>
          <a:stretch>
            <a:fillRect/>
          </a:stretch>
        </p:blipFill>
        <p:spPr>
          <a:xfrm>
            <a:off x="320040" y="6108192"/>
            <a:ext cx="292608" cy="384048"/>
          </a:xfrm>
          <a:prstGeom prst="rect">
            <a:avLst/>
          </a:prstGeom>
        </p:spPr>
      </p:pic>
      <p:sp>
        <p:nvSpPr>
          <p:cNvPr id="42" name="Text 36"/>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43" name="Text 37"/>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44" name="Text 38"/>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10</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Recording your CPD — what and how</a:t>
            </a:r>
            <a:endParaRPr lang="en-US" sz="2800" dirty="0"/>
          </a:p>
        </p:txBody>
      </p:sp>
      <p:sp>
        <p:nvSpPr>
          <p:cNvPr id="3" name="Shape 1"/>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Shape 2"/>
          <p:cNvSpPr/>
          <p:nvPr/>
        </p:nvSpPr>
        <p:spPr>
          <a:xfrm>
            <a:off x="457200" y="1170432"/>
            <a:ext cx="5120640" cy="512064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5" name="Shape 3"/>
          <p:cNvSpPr/>
          <p:nvPr/>
        </p:nvSpPr>
        <p:spPr>
          <a:xfrm>
            <a:off x="457200" y="1170432"/>
            <a:ext cx="5120640" cy="475488"/>
          </a:xfrm>
          <a:prstGeom prst="rect">
            <a:avLst/>
          </a:prstGeom>
          <a:solidFill>
            <a:srgbClr val="3C69FF"/>
          </a:solidFill>
          <a:ln w="12700">
            <a:solidFill>
              <a:srgbClr val="3C69FF"/>
            </a:solidFill>
            <a:prstDash val="solid"/>
          </a:ln>
        </p:spPr>
        <p:txBody>
          <a:bodyPr/>
          <a:lstStyle/>
          <a:p>
            <a:endParaRPr lang="en-AU"/>
          </a:p>
        </p:txBody>
      </p:sp>
      <p:sp>
        <p:nvSpPr>
          <p:cNvPr id="6" name="Text 4"/>
          <p:cNvSpPr/>
          <p:nvPr/>
        </p:nvSpPr>
        <p:spPr>
          <a:xfrm>
            <a:off x="594360" y="1170432"/>
            <a:ext cx="4937760" cy="47548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What to record for each activity</a:t>
            </a:r>
            <a:endParaRPr lang="en-US" sz="1350" dirty="0"/>
          </a:p>
        </p:txBody>
      </p:sp>
      <p:pic>
        <p:nvPicPr>
          <p:cNvPr id="7" name="Image 0" descr="preencoded.png"/>
          <p:cNvPicPr>
            <a:picLocks noChangeAspect="1"/>
          </p:cNvPicPr>
          <p:nvPr/>
        </p:nvPicPr>
        <p:blipFill>
          <a:blip r:embed="rId3"/>
          <a:stretch>
            <a:fillRect/>
          </a:stretch>
        </p:blipFill>
        <p:spPr>
          <a:xfrm>
            <a:off x="594360" y="1792224"/>
            <a:ext cx="256032" cy="256032"/>
          </a:xfrm>
          <a:prstGeom prst="rect">
            <a:avLst/>
          </a:prstGeom>
        </p:spPr>
      </p:pic>
      <p:sp>
        <p:nvSpPr>
          <p:cNvPr id="8" name="Text 5"/>
          <p:cNvSpPr/>
          <p:nvPr/>
        </p:nvSpPr>
        <p:spPr>
          <a:xfrm>
            <a:off x="932688" y="1755648"/>
            <a:ext cx="4553712" cy="292608"/>
          </a:xfrm>
          <a:prstGeom prst="rect">
            <a:avLst/>
          </a:prstGeom>
          <a:noFill/>
          <a:ln/>
        </p:spPr>
        <p:txBody>
          <a:bodyPr wrap="square" lIns="0" tIns="0" rIns="0" bIns="0" rtlCol="0" anchor="ctr"/>
          <a:lstStyle/>
          <a:p>
            <a:pPr marL="0" indent="0">
              <a:buNone/>
            </a:pPr>
            <a:r>
              <a:rPr lang="en-US" sz="1200" b="1" dirty="0">
                <a:solidFill>
                  <a:srgbClr val="000000"/>
                </a:solidFill>
                <a:latin typeface="Calibri" pitchFamily="34" charset="0"/>
                <a:ea typeface="Calibri" pitchFamily="34" charset="-122"/>
                <a:cs typeface="Calibri" pitchFamily="34" charset="-120"/>
              </a:rPr>
              <a:t>Date and activity name</a:t>
            </a:r>
            <a:endParaRPr lang="en-US" sz="1200" dirty="0"/>
          </a:p>
        </p:txBody>
      </p:sp>
      <p:pic>
        <p:nvPicPr>
          <p:cNvPr id="9" name="Image 1" descr="preencoded.png"/>
          <p:cNvPicPr>
            <a:picLocks noChangeAspect="1"/>
          </p:cNvPicPr>
          <p:nvPr/>
        </p:nvPicPr>
        <p:blipFill>
          <a:blip r:embed="rId3"/>
          <a:stretch>
            <a:fillRect/>
          </a:stretch>
        </p:blipFill>
        <p:spPr>
          <a:xfrm>
            <a:off x="594360" y="2450592"/>
            <a:ext cx="256032" cy="256032"/>
          </a:xfrm>
          <a:prstGeom prst="rect">
            <a:avLst/>
          </a:prstGeom>
        </p:spPr>
      </p:pic>
      <p:sp>
        <p:nvSpPr>
          <p:cNvPr id="10" name="Text 6"/>
          <p:cNvSpPr/>
          <p:nvPr/>
        </p:nvSpPr>
        <p:spPr>
          <a:xfrm>
            <a:off x="932688" y="2414016"/>
            <a:ext cx="4553712" cy="292608"/>
          </a:xfrm>
          <a:prstGeom prst="rect">
            <a:avLst/>
          </a:prstGeom>
          <a:noFill/>
          <a:ln/>
        </p:spPr>
        <p:txBody>
          <a:bodyPr wrap="square" lIns="0" tIns="0" rIns="0" bIns="0" rtlCol="0" anchor="ctr"/>
          <a:lstStyle/>
          <a:p>
            <a:pPr marL="0" indent="0">
              <a:buNone/>
            </a:pPr>
            <a:r>
              <a:rPr lang="en-US" sz="1200" b="1" dirty="0">
                <a:solidFill>
                  <a:srgbClr val="000000"/>
                </a:solidFill>
                <a:latin typeface="Calibri" pitchFamily="34" charset="0"/>
                <a:ea typeface="Calibri" pitchFamily="34" charset="-122"/>
                <a:cs typeface="Calibri" pitchFamily="34" charset="-120"/>
              </a:rPr>
              <a:t>Provider / source</a:t>
            </a:r>
            <a:endParaRPr lang="en-US" sz="1200" dirty="0"/>
          </a:p>
        </p:txBody>
      </p:sp>
      <p:pic>
        <p:nvPicPr>
          <p:cNvPr id="11" name="Image 2" descr="preencoded.png"/>
          <p:cNvPicPr>
            <a:picLocks noChangeAspect="1"/>
          </p:cNvPicPr>
          <p:nvPr/>
        </p:nvPicPr>
        <p:blipFill>
          <a:blip r:embed="rId3"/>
          <a:stretch>
            <a:fillRect/>
          </a:stretch>
        </p:blipFill>
        <p:spPr>
          <a:xfrm>
            <a:off x="594360" y="3108960"/>
            <a:ext cx="256032" cy="256032"/>
          </a:xfrm>
          <a:prstGeom prst="rect">
            <a:avLst/>
          </a:prstGeom>
        </p:spPr>
      </p:pic>
      <p:sp>
        <p:nvSpPr>
          <p:cNvPr id="12" name="Text 7"/>
          <p:cNvSpPr/>
          <p:nvPr/>
        </p:nvSpPr>
        <p:spPr>
          <a:xfrm>
            <a:off x="932688" y="3072384"/>
            <a:ext cx="4553712" cy="292608"/>
          </a:xfrm>
          <a:prstGeom prst="rect">
            <a:avLst/>
          </a:prstGeom>
          <a:noFill/>
          <a:ln/>
        </p:spPr>
        <p:txBody>
          <a:bodyPr wrap="square" lIns="0" tIns="0" rIns="0" bIns="0" rtlCol="0" anchor="ctr"/>
          <a:lstStyle/>
          <a:p>
            <a:pPr marL="0" indent="0">
              <a:buNone/>
            </a:pPr>
            <a:r>
              <a:rPr lang="en-US" sz="1200" b="1" dirty="0">
                <a:solidFill>
                  <a:srgbClr val="000000"/>
                </a:solidFill>
                <a:latin typeface="Calibri" pitchFamily="34" charset="0"/>
                <a:ea typeface="Calibri" pitchFamily="34" charset="-122"/>
                <a:cs typeface="Calibri" pitchFamily="34" charset="-120"/>
              </a:rPr>
              <a:t>Description of content and learning outcomes</a:t>
            </a:r>
            <a:endParaRPr lang="en-US" sz="1200" dirty="0"/>
          </a:p>
        </p:txBody>
      </p:sp>
      <p:pic>
        <p:nvPicPr>
          <p:cNvPr id="13" name="Image 3" descr="preencoded.png"/>
          <p:cNvPicPr>
            <a:picLocks noChangeAspect="1"/>
          </p:cNvPicPr>
          <p:nvPr/>
        </p:nvPicPr>
        <p:blipFill>
          <a:blip r:embed="rId3"/>
          <a:stretch>
            <a:fillRect/>
          </a:stretch>
        </p:blipFill>
        <p:spPr>
          <a:xfrm>
            <a:off x="594360" y="3767328"/>
            <a:ext cx="256032" cy="256032"/>
          </a:xfrm>
          <a:prstGeom prst="rect">
            <a:avLst/>
          </a:prstGeom>
        </p:spPr>
      </p:pic>
      <p:sp>
        <p:nvSpPr>
          <p:cNvPr id="14" name="Text 8"/>
          <p:cNvSpPr/>
          <p:nvPr/>
        </p:nvSpPr>
        <p:spPr>
          <a:xfrm>
            <a:off x="932688" y="3730752"/>
            <a:ext cx="4553712" cy="292608"/>
          </a:xfrm>
          <a:prstGeom prst="rect">
            <a:avLst/>
          </a:prstGeom>
          <a:noFill/>
          <a:ln/>
        </p:spPr>
        <p:txBody>
          <a:bodyPr wrap="square" lIns="0" tIns="0" rIns="0" bIns="0" rtlCol="0" anchor="ctr"/>
          <a:lstStyle/>
          <a:p>
            <a:pPr marL="0" indent="0">
              <a:buNone/>
            </a:pPr>
            <a:r>
              <a:rPr lang="en-US" sz="1200" b="1" dirty="0">
                <a:solidFill>
                  <a:srgbClr val="000000"/>
                </a:solidFill>
                <a:latin typeface="Calibri" pitchFamily="34" charset="0"/>
                <a:ea typeface="Calibri" pitchFamily="34" charset="-122"/>
                <a:cs typeface="Calibri" pitchFamily="34" charset="-120"/>
              </a:rPr>
              <a:t>Category</a:t>
            </a:r>
            <a:endParaRPr lang="en-US" sz="1200" dirty="0"/>
          </a:p>
        </p:txBody>
      </p:sp>
      <p:sp>
        <p:nvSpPr>
          <p:cNvPr id="15" name="Text 9"/>
          <p:cNvSpPr/>
          <p:nvPr/>
        </p:nvSpPr>
        <p:spPr>
          <a:xfrm>
            <a:off x="932688" y="4005072"/>
            <a:ext cx="4553712" cy="256032"/>
          </a:xfrm>
          <a:prstGeom prst="rect">
            <a:avLst/>
          </a:prstGeom>
          <a:noFill/>
          <a:ln/>
        </p:spPr>
        <p:txBody>
          <a:bodyPr wrap="square" lIns="0" tIns="0" rIns="0" bIns="0" rtlCol="0" anchor="ctr"/>
          <a:lstStyle/>
          <a:p>
            <a:pPr marL="0" indent="0">
              <a:buNone/>
            </a:pPr>
            <a:r>
              <a:rPr lang="en-US" sz="1000" i="1" dirty="0">
                <a:solidFill>
                  <a:srgbClr val="5B5B5B"/>
                </a:solidFill>
                <a:latin typeface="Calibri" pitchFamily="34" charset="0"/>
                <a:ea typeface="Calibri" pitchFamily="34" charset="-122"/>
                <a:cs typeface="Calibri" pitchFamily="34" charset="-120"/>
              </a:rPr>
              <a:t>Current role / related discipline / future practice / broadening professional skills</a:t>
            </a:r>
            <a:endParaRPr lang="en-US" sz="1000" dirty="0"/>
          </a:p>
        </p:txBody>
      </p:sp>
      <p:pic>
        <p:nvPicPr>
          <p:cNvPr id="16" name="Image 4" descr="preencoded.png"/>
          <p:cNvPicPr>
            <a:picLocks noChangeAspect="1"/>
          </p:cNvPicPr>
          <p:nvPr/>
        </p:nvPicPr>
        <p:blipFill>
          <a:blip r:embed="rId3"/>
          <a:stretch>
            <a:fillRect/>
          </a:stretch>
        </p:blipFill>
        <p:spPr>
          <a:xfrm>
            <a:off x="594360" y="4425696"/>
            <a:ext cx="256032" cy="256032"/>
          </a:xfrm>
          <a:prstGeom prst="rect">
            <a:avLst/>
          </a:prstGeom>
        </p:spPr>
      </p:pic>
      <p:sp>
        <p:nvSpPr>
          <p:cNvPr id="17" name="Text 10"/>
          <p:cNvSpPr/>
          <p:nvPr/>
        </p:nvSpPr>
        <p:spPr>
          <a:xfrm>
            <a:off x="932688" y="4389120"/>
            <a:ext cx="4553712" cy="292608"/>
          </a:xfrm>
          <a:prstGeom prst="rect">
            <a:avLst/>
          </a:prstGeom>
          <a:noFill/>
          <a:ln/>
        </p:spPr>
        <p:txBody>
          <a:bodyPr wrap="square" lIns="0" tIns="0" rIns="0" bIns="0" rtlCol="0" anchor="ctr"/>
          <a:lstStyle/>
          <a:p>
            <a:pPr marL="0" indent="0">
              <a:buNone/>
            </a:pPr>
            <a:r>
              <a:rPr lang="en-US" sz="1200" b="1" dirty="0">
                <a:solidFill>
                  <a:srgbClr val="000000"/>
                </a:solidFill>
                <a:latin typeface="Calibri" pitchFamily="34" charset="0"/>
                <a:ea typeface="Calibri" pitchFamily="34" charset="-122"/>
                <a:cs typeface="Calibri" pitchFamily="34" charset="-120"/>
              </a:rPr>
              <a:t>Duration in hours</a:t>
            </a:r>
            <a:endParaRPr lang="en-US" sz="1200" dirty="0"/>
          </a:p>
        </p:txBody>
      </p:sp>
      <p:pic>
        <p:nvPicPr>
          <p:cNvPr id="18" name="Image 5" descr="preencoded.png"/>
          <p:cNvPicPr>
            <a:picLocks noChangeAspect="1"/>
          </p:cNvPicPr>
          <p:nvPr/>
        </p:nvPicPr>
        <p:blipFill>
          <a:blip r:embed="rId3"/>
          <a:stretch>
            <a:fillRect/>
          </a:stretch>
        </p:blipFill>
        <p:spPr>
          <a:xfrm>
            <a:off x="594360" y="5084064"/>
            <a:ext cx="256032" cy="256032"/>
          </a:xfrm>
          <a:prstGeom prst="rect">
            <a:avLst/>
          </a:prstGeom>
        </p:spPr>
      </p:pic>
      <p:sp>
        <p:nvSpPr>
          <p:cNvPr id="19" name="Text 11"/>
          <p:cNvSpPr/>
          <p:nvPr/>
        </p:nvSpPr>
        <p:spPr>
          <a:xfrm>
            <a:off x="932688" y="5047488"/>
            <a:ext cx="4553712" cy="292608"/>
          </a:xfrm>
          <a:prstGeom prst="rect">
            <a:avLst/>
          </a:prstGeom>
          <a:noFill/>
          <a:ln/>
        </p:spPr>
        <p:txBody>
          <a:bodyPr wrap="square" lIns="0" tIns="0" rIns="0" bIns="0" rtlCol="0" anchor="ctr"/>
          <a:lstStyle/>
          <a:p>
            <a:pPr marL="0" indent="0">
              <a:buNone/>
            </a:pPr>
            <a:r>
              <a:rPr lang="en-US" sz="1200" b="1" dirty="0">
                <a:solidFill>
                  <a:srgbClr val="000000"/>
                </a:solidFill>
                <a:latin typeface="Calibri" pitchFamily="34" charset="0"/>
                <a:ea typeface="Calibri" pitchFamily="34" charset="-122"/>
                <a:cs typeface="Calibri" pitchFamily="34" charset="-120"/>
              </a:rPr>
              <a:t>Notes (optional but helpful at audit)</a:t>
            </a:r>
            <a:endParaRPr lang="en-US" sz="1200" dirty="0"/>
          </a:p>
        </p:txBody>
      </p:sp>
      <p:sp>
        <p:nvSpPr>
          <p:cNvPr id="20" name="Shape 12"/>
          <p:cNvSpPr/>
          <p:nvPr/>
        </p:nvSpPr>
        <p:spPr>
          <a:xfrm>
            <a:off x="5669280" y="1170432"/>
            <a:ext cx="6065215" cy="242316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21" name="Shape 13"/>
          <p:cNvSpPr/>
          <p:nvPr/>
        </p:nvSpPr>
        <p:spPr>
          <a:xfrm>
            <a:off x="5669280" y="1170432"/>
            <a:ext cx="6065215" cy="475488"/>
          </a:xfrm>
          <a:prstGeom prst="rect">
            <a:avLst/>
          </a:prstGeom>
          <a:solidFill>
            <a:srgbClr val="323232"/>
          </a:solidFill>
          <a:ln w="12700">
            <a:solidFill>
              <a:srgbClr val="323232"/>
            </a:solidFill>
            <a:prstDash val="solid"/>
          </a:ln>
        </p:spPr>
        <p:txBody>
          <a:bodyPr/>
          <a:lstStyle/>
          <a:p>
            <a:endParaRPr lang="en-AU"/>
          </a:p>
        </p:txBody>
      </p:sp>
      <p:sp>
        <p:nvSpPr>
          <p:cNvPr id="22" name="Text 14"/>
          <p:cNvSpPr/>
          <p:nvPr/>
        </p:nvSpPr>
        <p:spPr>
          <a:xfrm>
            <a:off x="5806440" y="1170432"/>
            <a:ext cx="5882335" cy="47548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Counting hours</a:t>
            </a:r>
            <a:endParaRPr lang="en-US" sz="1350" dirty="0"/>
          </a:p>
        </p:txBody>
      </p:sp>
      <p:sp>
        <p:nvSpPr>
          <p:cNvPr id="23" name="Text 15"/>
          <p:cNvSpPr/>
          <p:nvPr/>
        </p:nvSpPr>
        <p:spPr>
          <a:xfrm>
            <a:off x="5833872" y="1737360"/>
            <a:ext cx="5790895" cy="201168"/>
          </a:xfrm>
          <a:prstGeom prst="rect">
            <a:avLst/>
          </a:prstGeom>
          <a:noFill/>
          <a:ln/>
        </p:spPr>
        <p:txBody>
          <a:bodyPr wrap="square" lIns="0" tIns="0" rIns="0" bIns="0" rtlCol="0" anchor="ctr"/>
          <a:lstStyle/>
          <a:p>
            <a:pPr marL="0" indent="0">
              <a:buNone/>
            </a:pPr>
            <a:r>
              <a:rPr lang="en-US" sz="1100" b="1" dirty="0">
                <a:solidFill>
                  <a:srgbClr val="000000"/>
                </a:solidFill>
                <a:latin typeface="Calibri" pitchFamily="34" charset="0"/>
                <a:ea typeface="Calibri" pitchFamily="34" charset="-122"/>
                <a:cs typeface="Calibri" pitchFamily="34" charset="-120"/>
              </a:rPr>
              <a:t>Conferences / seminars</a:t>
            </a:r>
            <a:endParaRPr lang="en-US" sz="1100" dirty="0"/>
          </a:p>
        </p:txBody>
      </p:sp>
      <p:sp>
        <p:nvSpPr>
          <p:cNvPr id="24" name="Text 16"/>
          <p:cNvSpPr/>
          <p:nvPr/>
        </p:nvSpPr>
        <p:spPr>
          <a:xfrm>
            <a:off x="5833872" y="1938528"/>
            <a:ext cx="5790895" cy="164592"/>
          </a:xfrm>
          <a:prstGeom prst="rect">
            <a:avLst/>
          </a:prstGeom>
          <a:noFill/>
          <a:ln/>
        </p:spPr>
        <p:txBody>
          <a:bodyPr wrap="square" lIns="0" tIns="0" rIns="0" bIns="0" rtlCol="0" anchor="ctr"/>
          <a:lstStyle/>
          <a:p>
            <a:pPr marL="0" indent="0">
              <a:buNone/>
            </a:pPr>
            <a:r>
              <a:rPr lang="en-US" sz="1000" i="1" dirty="0">
                <a:solidFill>
                  <a:srgbClr val="5B5B5B"/>
                </a:solidFill>
                <a:latin typeface="Calibri" pitchFamily="34" charset="0"/>
                <a:ea typeface="Calibri" pitchFamily="34" charset="-122"/>
                <a:cs typeface="Calibri" pitchFamily="34" charset="-120"/>
              </a:rPr>
              <a:t>Session time only — exclude breaks and social events</a:t>
            </a:r>
            <a:endParaRPr lang="en-US" sz="1000" dirty="0"/>
          </a:p>
        </p:txBody>
      </p:sp>
      <p:sp>
        <p:nvSpPr>
          <p:cNvPr id="25" name="Text 17"/>
          <p:cNvSpPr/>
          <p:nvPr/>
        </p:nvSpPr>
        <p:spPr>
          <a:xfrm>
            <a:off x="5833872" y="2084832"/>
            <a:ext cx="5790895" cy="201168"/>
          </a:xfrm>
          <a:prstGeom prst="rect">
            <a:avLst/>
          </a:prstGeom>
          <a:noFill/>
          <a:ln/>
        </p:spPr>
        <p:txBody>
          <a:bodyPr wrap="square" lIns="0" tIns="0" rIns="0" bIns="0" rtlCol="0" anchor="ctr"/>
          <a:lstStyle/>
          <a:p>
            <a:pPr marL="0" indent="0">
              <a:buNone/>
            </a:pPr>
            <a:r>
              <a:rPr lang="en-US" sz="1100" b="1" dirty="0">
                <a:solidFill>
                  <a:srgbClr val="000000"/>
                </a:solidFill>
                <a:latin typeface="Calibri" pitchFamily="34" charset="0"/>
                <a:ea typeface="Calibri" pitchFamily="34" charset="-122"/>
                <a:cs typeface="Calibri" pitchFamily="34" charset="-120"/>
              </a:rPr>
              <a:t>Webinars</a:t>
            </a:r>
            <a:endParaRPr lang="en-US" sz="1100" dirty="0"/>
          </a:p>
        </p:txBody>
      </p:sp>
      <p:sp>
        <p:nvSpPr>
          <p:cNvPr id="26" name="Text 18"/>
          <p:cNvSpPr/>
          <p:nvPr/>
        </p:nvSpPr>
        <p:spPr>
          <a:xfrm>
            <a:off x="5833872" y="2286000"/>
            <a:ext cx="5790895" cy="164592"/>
          </a:xfrm>
          <a:prstGeom prst="rect">
            <a:avLst/>
          </a:prstGeom>
          <a:noFill/>
          <a:ln/>
        </p:spPr>
        <p:txBody>
          <a:bodyPr wrap="square" lIns="0" tIns="0" rIns="0" bIns="0" rtlCol="0" anchor="ctr"/>
          <a:lstStyle/>
          <a:p>
            <a:pPr marL="0" indent="0">
              <a:buNone/>
            </a:pPr>
            <a:r>
              <a:rPr lang="en-US" sz="1000" i="1" dirty="0">
                <a:solidFill>
                  <a:srgbClr val="5B5B5B"/>
                </a:solidFill>
                <a:latin typeface="Calibri" pitchFamily="34" charset="0"/>
                <a:ea typeface="Calibri" pitchFamily="34" charset="-122"/>
                <a:cs typeface="Calibri" pitchFamily="34" charset="-120"/>
              </a:rPr>
              <a:t>Actual session time</a:t>
            </a:r>
            <a:endParaRPr lang="en-US" sz="1000" dirty="0"/>
          </a:p>
        </p:txBody>
      </p:sp>
      <p:sp>
        <p:nvSpPr>
          <p:cNvPr id="27" name="Text 19"/>
          <p:cNvSpPr/>
          <p:nvPr/>
        </p:nvSpPr>
        <p:spPr>
          <a:xfrm>
            <a:off x="5833872" y="2432304"/>
            <a:ext cx="5790895" cy="201168"/>
          </a:xfrm>
          <a:prstGeom prst="rect">
            <a:avLst/>
          </a:prstGeom>
          <a:noFill/>
          <a:ln/>
        </p:spPr>
        <p:txBody>
          <a:bodyPr wrap="square" lIns="0" tIns="0" rIns="0" bIns="0" rtlCol="0" anchor="ctr"/>
          <a:lstStyle/>
          <a:p>
            <a:pPr marL="0" indent="0">
              <a:buNone/>
            </a:pPr>
            <a:r>
              <a:rPr lang="en-US" sz="1100" b="1" dirty="0">
                <a:solidFill>
                  <a:srgbClr val="000000"/>
                </a:solidFill>
                <a:latin typeface="Calibri" pitchFamily="34" charset="0"/>
                <a:ea typeface="Calibri" pitchFamily="34" charset="-122"/>
                <a:cs typeface="Calibri" pitchFamily="34" charset="-120"/>
              </a:rPr>
              <a:t>Reading</a:t>
            </a:r>
            <a:endParaRPr lang="en-US" sz="1100" dirty="0"/>
          </a:p>
        </p:txBody>
      </p:sp>
      <p:sp>
        <p:nvSpPr>
          <p:cNvPr id="28" name="Text 20"/>
          <p:cNvSpPr/>
          <p:nvPr/>
        </p:nvSpPr>
        <p:spPr>
          <a:xfrm>
            <a:off x="5833872" y="2633472"/>
            <a:ext cx="5790895" cy="164592"/>
          </a:xfrm>
          <a:prstGeom prst="rect">
            <a:avLst/>
          </a:prstGeom>
          <a:noFill/>
          <a:ln/>
        </p:spPr>
        <p:txBody>
          <a:bodyPr wrap="square" lIns="0" tIns="0" rIns="0" bIns="0" rtlCol="0" anchor="ctr"/>
          <a:lstStyle/>
          <a:p>
            <a:pPr marL="0" indent="0">
              <a:buNone/>
            </a:pPr>
            <a:r>
              <a:rPr lang="en-US" sz="1000" i="1" dirty="0">
                <a:solidFill>
                  <a:srgbClr val="5B5B5B"/>
                </a:solidFill>
                <a:latin typeface="Calibri" pitchFamily="34" charset="0"/>
                <a:ea typeface="Calibri" pitchFamily="34" charset="-122"/>
                <a:cs typeface="Calibri" pitchFamily="34" charset="-120"/>
              </a:rPr>
              <a:t>Active study time, not casual reading</a:t>
            </a:r>
            <a:endParaRPr lang="en-US" sz="1000" dirty="0"/>
          </a:p>
        </p:txBody>
      </p:sp>
      <p:sp>
        <p:nvSpPr>
          <p:cNvPr id="29" name="Text 21"/>
          <p:cNvSpPr/>
          <p:nvPr/>
        </p:nvSpPr>
        <p:spPr>
          <a:xfrm>
            <a:off x="5833872" y="2779776"/>
            <a:ext cx="5790895" cy="201168"/>
          </a:xfrm>
          <a:prstGeom prst="rect">
            <a:avLst/>
          </a:prstGeom>
          <a:noFill/>
          <a:ln/>
        </p:spPr>
        <p:txBody>
          <a:bodyPr wrap="square" lIns="0" tIns="0" rIns="0" bIns="0" rtlCol="0" anchor="ctr"/>
          <a:lstStyle/>
          <a:p>
            <a:pPr marL="0" indent="0">
              <a:buNone/>
            </a:pPr>
            <a:r>
              <a:rPr lang="en-US" sz="1100" b="1" dirty="0">
                <a:solidFill>
                  <a:srgbClr val="000000"/>
                </a:solidFill>
                <a:latin typeface="Calibri" pitchFamily="34" charset="0"/>
                <a:ea typeface="Calibri" pitchFamily="34" charset="-122"/>
                <a:cs typeface="Calibri" pitchFamily="34" charset="-120"/>
              </a:rPr>
              <a:t>Preparation + delivery</a:t>
            </a:r>
            <a:endParaRPr lang="en-US" sz="1100" dirty="0"/>
          </a:p>
        </p:txBody>
      </p:sp>
      <p:sp>
        <p:nvSpPr>
          <p:cNvPr id="30" name="Text 22"/>
          <p:cNvSpPr/>
          <p:nvPr/>
        </p:nvSpPr>
        <p:spPr>
          <a:xfrm>
            <a:off x="5833872" y="2980944"/>
            <a:ext cx="5790895" cy="164592"/>
          </a:xfrm>
          <a:prstGeom prst="rect">
            <a:avLst/>
          </a:prstGeom>
          <a:noFill/>
          <a:ln/>
        </p:spPr>
        <p:txBody>
          <a:bodyPr wrap="square" lIns="0" tIns="0" rIns="0" bIns="0" rtlCol="0" anchor="ctr"/>
          <a:lstStyle/>
          <a:p>
            <a:pPr marL="0" indent="0">
              <a:buNone/>
            </a:pPr>
            <a:r>
              <a:rPr lang="en-US" sz="1000" i="1" dirty="0">
                <a:solidFill>
                  <a:srgbClr val="5B5B5B"/>
                </a:solidFill>
                <a:latin typeface="Calibri" pitchFamily="34" charset="0"/>
                <a:ea typeface="Calibri" pitchFamily="34" charset="-122"/>
                <a:cs typeface="Calibri" pitchFamily="34" charset="-120"/>
              </a:rPr>
              <a:t>Count both — preparation time and delivery time</a:t>
            </a:r>
            <a:endParaRPr lang="en-US" sz="1000" dirty="0"/>
          </a:p>
        </p:txBody>
      </p:sp>
      <p:sp>
        <p:nvSpPr>
          <p:cNvPr id="31" name="Text 23"/>
          <p:cNvSpPr/>
          <p:nvPr/>
        </p:nvSpPr>
        <p:spPr>
          <a:xfrm>
            <a:off x="5833872" y="3127248"/>
            <a:ext cx="5790895" cy="201168"/>
          </a:xfrm>
          <a:prstGeom prst="rect">
            <a:avLst/>
          </a:prstGeom>
          <a:noFill/>
          <a:ln/>
        </p:spPr>
        <p:txBody>
          <a:bodyPr wrap="square" lIns="0" tIns="0" rIns="0" bIns="0" rtlCol="0" anchor="ctr"/>
          <a:lstStyle/>
          <a:p>
            <a:pPr marL="0" indent="0">
              <a:buNone/>
            </a:pPr>
            <a:r>
              <a:rPr lang="en-US" sz="1100" b="1" dirty="0">
                <a:solidFill>
                  <a:srgbClr val="000000"/>
                </a:solidFill>
                <a:latin typeface="Calibri" pitchFamily="34" charset="0"/>
                <a:ea typeface="Calibri" pitchFamily="34" charset="-122"/>
                <a:cs typeface="Calibri" pitchFamily="34" charset="-120"/>
              </a:rPr>
              <a:t>Committee work</a:t>
            </a:r>
            <a:endParaRPr lang="en-US" sz="1100" dirty="0"/>
          </a:p>
        </p:txBody>
      </p:sp>
      <p:sp>
        <p:nvSpPr>
          <p:cNvPr id="32" name="Text 24"/>
          <p:cNvSpPr/>
          <p:nvPr/>
        </p:nvSpPr>
        <p:spPr>
          <a:xfrm>
            <a:off x="5833872" y="3328416"/>
            <a:ext cx="5790895" cy="164592"/>
          </a:xfrm>
          <a:prstGeom prst="rect">
            <a:avLst/>
          </a:prstGeom>
          <a:noFill/>
          <a:ln/>
        </p:spPr>
        <p:txBody>
          <a:bodyPr wrap="square" lIns="0" tIns="0" rIns="0" bIns="0" rtlCol="0" anchor="ctr"/>
          <a:lstStyle/>
          <a:p>
            <a:pPr marL="0" indent="0">
              <a:buNone/>
            </a:pPr>
            <a:r>
              <a:rPr lang="en-US" sz="1000" i="1" dirty="0">
                <a:solidFill>
                  <a:srgbClr val="5B5B5B"/>
                </a:solidFill>
                <a:latin typeface="Calibri" pitchFamily="34" charset="0"/>
                <a:ea typeface="Calibri" pitchFamily="34" charset="-122"/>
                <a:cs typeface="Calibri" pitchFamily="34" charset="-120"/>
              </a:rPr>
              <a:t>Meeting time plus substantive preparation</a:t>
            </a:r>
            <a:endParaRPr lang="en-US" sz="1000" dirty="0"/>
          </a:p>
        </p:txBody>
      </p:sp>
      <p:sp>
        <p:nvSpPr>
          <p:cNvPr id="33" name="Shape 25"/>
          <p:cNvSpPr/>
          <p:nvPr/>
        </p:nvSpPr>
        <p:spPr>
          <a:xfrm>
            <a:off x="5669280" y="3730752"/>
            <a:ext cx="6065215" cy="256032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34" name="Shape 26"/>
          <p:cNvSpPr/>
          <p:nvPr/>
        </p:nvSpPr>
        <p:spPr>
          <a:xfrm>
            <a:off x="5669280" y="3730752"/>
            <a:ext cx="6065215" cy="475488"/>
          </a:xfrm>
          <a:prstGeom prst="rect">
            <a:avLst/>
          </a:prstGeom>
          <a:solidFill>
            <a:srgbClr val="3C69FF"/>
          </a:solidFill>
          <a:ln w="12700">
            <a:solidFill>
              <a:srgbClr val="3C69FF"/>
            </a:solidFill>
            <a:prstDash val="solid"/>
          </a:ln>
        </p:spPr>
        <p:txBody>
          <a:bodyPr/>
          <a:lstStyle/>
          <a:p>
            <a:endParaRPr lang="en-AU"/>
          </a:p>
        </p:txBody>
      </p:sp>
      <p:sp>
        <p:nvSpPr>
          <p:cNvPr id="35" name="Text 27"/>
          <p:cNvSpPr/>
          <p:nvPr/>
        </p:nvSpPr>
        <p:spPr>
          <a:xfrm>
            <a:off x="5806440" y="3730752"/>
            <a:ext cx="5882335" cy="47548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Record retention</a:t>
            </a:r>
            <a:endParaRPr lang="en-US" sz="1350" dirty="0"/>
          </a:p>
        </p:txBody>
      </p:sp>
      <p:sp>
        <p:nvSpPr>
          <p:cNvPr id="36" name="Text 28"/>
          <p:cNvSpPr/>
          <p:nvPr/>
        </p:nvSpPr>
        <p:spPr>
          <a:xfrm>
            <a:off x="5833872" y="4315968"/>
            <a:ext cx="5790895" cy="1828800"/>
          </a:xfrm>
          <a:prstGeom prst="rect">
            <a:avLst/>
          </a:prstGeom>
          <a:noFill/>
          <a:ln/>
        </p:spPr>
        <p:txBody>
          <a:bodyPr wrap="square" rtlCol="0" anchor="ctr"/>
          <a:lstStyle/>
          <a:p>
            <a:pPr marL="0" indent="0">
              <a:buNone/>
            </a:pPr>
            <a:r>
              <a:rPr lang="en-US" sz="1100" dirty="0">
                <a:solidFill>
                  <a:srgbClr val="5B5B5B"/>
                </a:solidFill>
                <a:latin typeface="Calibri" pitchFamily="34" charset="0"/>
                <a:ea typeface="Calibri" pitchFamily="34" charset="-122"/>
                <a:cs typeface="Calibri" pitchFamily="34" charset="-120"/>
              </a:rPr>
              <a:t>Retain records for at least 3 years after the end of the relevant Membership Year.</a:t>
            </a:r>
            <a:endParaRPr lang="en-US" sz="1100" dirty="0"/>
          </a:p>
          <a:p>
            <a:pPr marL="0" indent="0">
              <a:buNone/>
            </a:pPr>
            <a:endParaRPr lang="en-US" sz="1100" dirty="0"/>
          </a:p>
          <a:p>
            <a:pPr marL="0" indent="0">
              <a:buNone/>
            </a:pPr>
            <a:r>
              <a:rPr lang="en-US" sz="1100" dirty="0">
                <a:solidFill>
                  <a:srgbClr val="5B5B5B"/>
                </a:solidFill>
                <a:latin typeface="Calibri" pitchFamily="34" charset="0"/>
                <a:ea typeface="Calibri" pitchFamily="34" charset="-122"/>
                <a:cs typeface="Calibri" pitchFamily="34" charset="-120"/>
              </a:rPr>
              <a:t>If selected for audit, you will typically have 14 days to provide records.</a:t>
            </a:r>
            <a:endParaRPr lang="en-US" sz="1100" dirty="0"/>
          </a:p>
          <a:p>
            <a:pPr marL="0" indent="0">
              <a:buNone/>
            </a:pPr>
            <a:endParaRPr lang="en-US" sz="1100" dirty="0"/>
          </a:p>
          <a:p>
            <a:pPr marL="0" indent="0">
              <a:buNone/>
            </a:pPr>
            <a:r>
              <a:rPr lang="en-US" sz="1100" dirty="0">
                <a:solidFill>
                  <a:srgbClr val="5B5B5B"/>
                </a:solidFill>
                <a:latin typeface="Calibri" pitchFamily="34" charset="0"/>
                <a:ea typeface="Calibri" pitchFamily="34" charset="-122"/>
                <a:cs typeface="Calibri" pitchFamily="34" charset="-120"/>
              </a:rPr>
              <a:t>You can use the Institute’s Member portal or any format you prefer.</a:t>
            </a:r>
            <a:endParaRPr lang="en-US" sz="1100" dirty="0"/>
          </a:p>
        </p:txBody>
      </p:sp>
      <p:pic>
        <p:nvPicPr>
          <p:cNvPr id="37" name="Image 6" descr="preencoded.png"/>
          <p:cNvPicPr>
            <a:picLocks noChangeAspect="1"/>
          </p:cNvPicPr>
          <p:nvPr/>
        </p:nvPicPr>
        <p:blipFill>
          <a:blip r:embed="rId4"/>
          <a:stretch>
            <a:fillRect/>
          </a:stretch>
        </p:blipFill>
        <p:spPr>
          <a:xfrm>
            <a:off x="320040" y="6108192"/>
            <a:ext cx="292608" cy="384048"/>
          </a:xfrm>
          <a:prstGeom prst="rect">
            <a:avLst/>
          </a:prstGeom>
        </p:spPr>
      </p:pic>
      <p:sp>
        <p:nvSpPr>
          <p:cNvPr id="38" name="Text 29"/>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39" name="Text 30"/>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40" name="Text 31"/>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11</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Questions members often ask</a:t>
            </a:r>
            <a:endParaRPr lang="en-US" sz="2800" dirty="0"/>
          </a:p>
        </p:txBody>
      </p:sp>
      <p:sp>
        <p:nvSpPr>
          <p:cNvPr id="3" name="Shape 1"/>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Shape 2"/>
          <p:cNvSpPr/>
          <p:nvPr/>
        </p:nvSpPr>
        <p:spPr>
          <a:xfrm>
            <a:off x="457200" y="1170432"/>
            <a:ext cx="5501488" cy="169164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5" name="Shape 3"/>
          <p:cNvSpPr/>
          <p:nvPr/>
        </p:nvSpPr>
        <p:spPr>
          <a:xfrm>
            <a:off x="457200" y="1170432"/>
            <a:ext cx="5501488" cy="502920"/>
          </a:xfrm>
          <a:prstGeom prst="rect">
            <a:avLst/>
          </a:prstGeom>
          <a:solidFill>
            <a:srgbClr val="323232"/>
          </a:solidFill>
          <a:ln w="12700">
            <a:solidFill>
              <a:srgbClr val="323232"/>
            </a:solidFill>
            <a:prstDash val="solid"/>
          </a:ln>
        </p:spPr>
        <p:txBody>
          <a:bodyPr/>
          <a:lstStyle/>
          <a:p>
            <a:endParaRPr lang="en-AU"/>
          </a:p>
        </p:txBody>
      </p:sp>
      <p:pic>
        <p:nvPicPr>
          <p:cNvPr id="6" name="Image 0" descr="preencoded.png"/>
          <p:cNvPicPr>
            <a:picLocks noChangeAspect="1"/>
          </p:cNvPicPr>
          <p:nvPr/>
        </p:nvPicPr>
        <p:blipFill>
          <a:blip r:embed="rId3"/>
          <a:stretch>
            <a:fillRect/>
          </a:stretch>
        </p:blipFill>
        <p:spPr>
          <a:xfrm>
            <a:off x="548640" y="1261872"/>
            <a:ext cx="329184" cy="329184"/>
          </a:xfrm>
          <a:prstGeom prst="rect">
            <a:avLst/>
          </a:prstGeom>
        </p:spPr>
      </p:pic>
      <p:sp>
        <p:nvSpPr>
          <p:cNvPr id="7" name="Text 4"/>
          <p:cNvSpPr/>
          <p:nvPr/>
        </p:nvSpPr>
        <p:spPr>
          <a:xfrm>
            <a:off x="960120" y="1170432"/>
            <a:ext cx="4934560" cy="5029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Can I carry forward unused hours?</a:t>
            </a:r>
            <a:endParaRPr lang="en-US" sz="1200" dirty="0"/>
          </a:p>
        </p:txBody>
      </p:sp>
      <p:sp>
        <p:nvSpPr>
          <p:cNvPr id="8" name="Text 5"/>
          <p:cNvSpPr/>
          <p:nvPr/>
        </p:nvSpPr>
        <p:spPr>
          <a:xfrm>
            <a:off x="621792" y="1764792"/>
            <a:ext cx="5208880" cy="1005840"/>
          </a:xfrm>
          <a:prstGeom prst="rect">
            <a:avLst/>
          </a:prstGeom>
          <a:noFill/>
          <a:ln/>
        </p:spPr>
        <p:txBody>
          <a:bodyPr wrap="square" rtlCol="0" anchor="ctr"/>
          <a:lstStyle/>
          <a:p>
            <a:pPr marL="0" indent="0">
              <a:buNone/>
            </a:pPr>
            <a:r>
              <a:rPr lang="en-US" sz="1100" dirty="0">
                <a:solidFill>
                  <a:srgbClr val="5B5B5B"/>
                </a:solidFill>
                <a:latin typeface="Calibri" pitchFamily="34" charset="0"/>
                <a:ea typeface="Calibri" pitchFamily="34" charset="-122"/>
                <a:cs typeface="Calibri" pitchFamily="34" charset="-120"/>
              </a:rPr>
              <a:t>No. Each Membership Year stands alone — hours must be completed within the relevant year.</a:t>
            </a:r>
            <a:endParaRPr lang="en-US" sz="1100" dirty="0"/>
          </a:p>
        </p:txBody>
      </p:sp>
      <p:sp>
        <p:nvSpPr>
          <p:cNvPr id="9" name="Shape 6"/>
          <p:cNvSpPr/>
          <p:nvPr/>
        </p:nvSpPr>
        <p:spPr>
          <a:xfrm>
            <a:off x="6141568" y="1170432"/>
            <a:ext cx="5501488" cy="169164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10" name="Shape 7"/>
          <p:cNvSpPr/>
          <p:nvPr/>
        </p:nvSpPr>
        <p:spPr>
          <a:xfrm>
            <a:off x="6141568" y="1170432"/>
            <a:ext cx="5501488" cy="502920"/>
          </a:xfrm>
          <a:prstGeom prst="rect">
            <a:avLst/>
          </a:prstGeom>
          <a:solidFill>
            <a:srgbClr val="323232"/>
          </a:solidFill>
          <a:ln w="12700">
            <a:solidFill>
              <a:srgbClr val="323232"/>
            </a:solidFill>
            <a:prstDash val="solid"/>
          </a:ln>
        </p:spPr>
        <p:txBody>
          <a:bodyPr/>
          <a:lstStyle/>
          <a:p>
            <a:endParaRPr lang="en-AU"/>
          </a:p>
        </p:txBody>
      </p:sp>
      <p:pic>
        <p:nvPicPr>
          <p:cNvPr id="11" name="Image 1" descr="preencoded.png"/>
          <p:cNvPicPr>
            <a:picLocks noChangeAspect="1"/>
          </p:cNvPicPr>
          <p:nvPr/>
        </p:nvPicPr>
        <p:blipFill>
          <a:blip r:embed="rId3"/>
          <a:stretch>
            <a:fillRect/>
          </a:stretch>
        </p:blipFill>
        <p:spPr>
          <a:xfrm>
            <a:off x="6233008" y="1261872"/>
            <a:ext cx="329184" cy="329184"/>
          </a:xfrm>
          <a:prstGeom prst="rect">
            <a:avLst/>
          </a:prstGeom>
        </p:spPr>
      </p:pic>
      <p:sp>
        <p:nvSpPr>
          <p:cNvPr id="12" name="Text 8"/>
          <p:cNvSpPr/>
          <p:nvPr/>
        </p:nvSpPr>
        <p:spPr>
          <a:xfrm>
            <a:off x="6644488" y="1170432"/>
            <a:ext cx="4934560" cy="5029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Can one activity count for multiple requirements?</a:t>
            </a:r>
            <a:endParaRPr lang="en-US" sz="1200" dirty="0"/>
          </a:p>
        </p:txBody>
      </p:sp>
      <p:sp>
        <p:nvSpPr>
          <p:cNvPr id="13" name="Text 9"/>
          <p:cNvSpPr/>
          <p:nvPr/>
        </p:nvSpPr>
        <p:spPr>
          <a:xfrm>
            <a:off x="6306160" y="1764792"/>
            <a:ext cx="5208880" cy="1005840"/>
          </a:xfrm>
          <a:prstGeom prst="rect">
            <a:avLst/>
          </a:prstGeom>
          <a:noFill/>
          <a:ln/>
        </p:spPr>
        <p:txBody>
          <a:bodyPr wrap="square" rtlCol="0" anchor="ctr"/>
          <a:lstStyle/>
          <a:p>
            <a:pPr marL="0" indent="0">
              <a:buNone/>
            </a:pPr>
            <a:r>
              <a:rPr lang="en-US" sz="1100" dirty="0">
                <a:solidFill>
                  <a:srgbClr val="5B5B5B"/>
                </a:solidFill>
                <a:latin typeface="Calibri" pitchFamily="34" charset="0"/>
                <a:ea typeface="Calibri" pitchFamily="34" charset="-122"/>
                <a:cs typeface="Calibri" pitchFamily="34" charset="-120"/>
              </a:rPr>
              <a:t>Yes. An activity can simultaneously count towards total hours, Professionalism Training and Council-specified topics. Hours are counted once.</a:t>
            </a:r>
            <a:endParaRPr lang="en-US" sz="1100" dirty="0"/>
          </a:p>
        </p:txBody>
      </p:sp>
      <p:sp>
        <p:nvSpPr>
          <p:cNvPr id="14" name="Shape 10"/>
          <p:cNvSpPr/>
          <p:nvPr/>
        </p:nvSpPr>
        <p:spPr>
          <a:xfrm>
            <a:off x="457200" y="2999232"/>
            <a:ext cx="5501488" cy="169164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15" name="Shape 11"/>
          <p:cNvSpPr/>
          <p:nvPr/>
        </p:nvSpPr>
        <p:spPr>
          <a:xfrm>
            <a:off x="457200" y="2999232"/>
            <a:ext cx="5501488" cy="502920"/>
          </a:xfrm>
          <a:prstGeom prst="rect">
            <a:avLst/>
          </a:prstGeom>
          <a:solidFill>
            <a:srgbClr val="323232"/>
          </a:solidFill>
          <a:ln w="12700">
            <a:solidFill>
              <a:srgbClr val="323232"/>
            </a:solidFill>
            <a:prstDash val="solid"/>
          </a:ln>
        </p:spPr>
        <p:txBody>
          <a:bodyPr/>
          <a:lstStyle/>
          <a:p>
            <a:endParaRPr lang="en-AU"/>
          </a:p>
        </p:txBody>
      </p:sp>
      <p:pic>
        <p:nvPicPr>
          <p:cNvPr id="16" name="Image 2" descr="preencoded.png"/>
          <p:cNvPicPr>
            <a:picLocks noChangeAspect="1"/>
          </p:cNvPicPr>
          <p:nvPr/>
        </p:nvPicPr>
        <p:blipFill>
          <a:blip r:embed="rId3"/>
          <a:stretch>
            <a:fillRect/>
          </a:stretch>
        </p:blipFill>
        <p:spPr>
          <a:xfrm>
            <a:off x="548640" y="3090672"/>
            <a:ext cx="329184" cy="329184"/>
          </a:xfrm>
          <a:prstGeom prst="rect">
            <a:avLst/>
          </a:prstGeom>
        </p:spPr>
      </p:pic>
      <p:sp>
        <p:nvSpPr>
          <p:cNvPr id="17" name="Text 12"/>
          <p:cNvSpPr/>
          <p:nvPr/>
        </p:nvSpPr>
        <p:spPr>
          <a:xfrm>
            <a:off x="960120" y="2999232"/>
            <a:ext cx="4934560" cy="5029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Does work time count as CPD?</a:t>
            </a:r>
            <a:endParaRPr lang="en-US" sz="1200" dirty="0"/>
          </a:p>
        </p:txBody>
      </p:sp>
      <p:sp>
        <p:nvSpPr>
          <p:cNvPr id="18" name="Text 13"/>
          <p:cNvSpPr/>
          <p:nvPr/>
        </p:nvSpPr>
        <p:spPr>
          <a:xfrm>
            <a:off x="621792" y="3593592"/>
            <a:ext cx="5208880" cy="1005840"/>
          </a:xfrm>
          <a:prstGeom prst="rect">
            <a:avLst/>
          </a:prstGeom>
          <a:noFill/>
          <a:ln/>
        </p:spPr>
        <p:txBody>
          <a:bodyPr wrap="square" rtlCol="0" anchor="ctr"/>
          <a:lstStyle/>
          <a:p>
            <a:pPr marL="0" indent="0">
              <a:buNone/>
            </a:pPr>
            <a:r>
              <a:rPr lang="en-US" sz="1100" dirty="0">
                <a:solidFill>
                  <a:srgbClr val="5B5B5B"/>
                </a:solidFill>
                <a:latin typeface="Calibri" pitchFamily="34" charset="0"/>
                <a:ea typeface="Calibri" pitchFamily="34" charset="-122"/>
                <a:cs typeface="Calibri" pitchFamily="34" charset="-120"/>
              </a:rPr>
              <a:t>Only for genuine learning beyond routine work. Delivering training, researching a new area, or developing new expertise may qualify — day-to-day tasks do not.</a:t>
            </a:r>
            <a:endParaRPr lang="en-US" sz="1100" dirty="0"/>
          </a:p>
        </p:txBody>
      </p:sp>
      <p:sp>
        <p:nvSpPr>
          <p:cNvPr id="19" name="Shape 14"/>
          <p:cNvSpPr/>
          <p:nvPr/>
        </p:nvSpPr>
        <p:spPr>
          <a:xfrm>
            <a:off x="6141568" y="2999232"/>
            <a:ext cx="5501488" cy="169164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20" name="Shape 15"/>
          <p:cNvSpPr/>
          <p:nvPr/>
        </p:nvSpPr>
        <p:spPr>
          <a:xfrm>
            <a:off x="6141568" y="2999232"/>
            <a:ext cx="5501488" cy="502920"/>
          </a:xfrm>
          <a:prstGeom prst="rect">
            <a:avLst/>
          </a:prstGeom>
          <a:solidFill>
            <a:srgbClr val="323232"/>
          </a:solidFill>
          <a:ln w="12700">
            <a:solidFill>
              <a:srgbClr val="323232"/>
            </a:solidFill>
            <a:prstDash val="solid"/>
          </a:ln>
        </p:spPr>
        <p:txBody>
          <a:bodyPr/>
          <a:lstStyle/>
          <a:p>
            <a:endParaRPr lang="en-AU"/>
          </a:p>
        </p:txBody>
      </p:sp>
      <p:pic>
        <p:nvPicPr>
          <p:cNvPr id="21" name="Image 3" descr="preencoded.png"/>
          <p:cNvPicPr>
            <a:picLocks noChangeAspect="1"/>
          </p:cNvPicPr>
          <p:nvPr/>
        </p:nvPicPr>
        <p:blipFill>
          <a:blip r:embed="rId3"/>
          <a:stretch>
            <a:fillRect/>
          </a:stretch>
        </p:blipFill>
        <p:spPr>
          <a:xfrm>
            <a:off x="6233008" y="3090672"/>
            <a:ext cx="329184" cy="329184"/>
          </a:xfrm>
          <a:prstGeom prst="rect">
            <a:avLst/>
          </a:prstGeom>
        </p:spPr>
      </p:pic>
      <p:sp>
        <p:nvSpPr>
          <p:cNvPr id="22" name="Text 16"/>
          <p:cNvSpPr/>
          <p:nvPr/>
        </p:nvSpPr>
        <p:spPr>
          <a:xfrm>
            <a:off x="6644488" y="2999232"/>
            <a:ext cx="4934560" cy="5029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Do Fellowship microcredentials count?</a:t>
            </a:r>
            <a:endParaRPr lang="en-US" sz="1200" dirty="0"/>
          </a:p>
        </p:txBody>
      </p:sp>
      <p:sp>
        <p:nvSpPr>
          <p:cNvPr id="23" name="Text 17"/>
          <p:cNvSpPr/>
          <p:nvPr/>
        </p:nvSpPr>
        <p:spPr>
          <a:xfrm>
            <a:off x="6306160" y="3593592"/>
            <a:ext cx="5208880" cy="1005840"/>
          </a:xfrm>
          <a:prstGeom prst="rect">
            <a:avLst/>
          </a:prstGeom>
          <a:noFill/>
          <a:ln/>
        </p:spPr>
        <p:txBody>
          <a:bodyPr wrap="square" rtlCol="0" anchor="ctr"/>
          <a:lstStyle/>
          <a:p>
            <a:pPr marL="0" indent="0">
              <a:buNone/>
            </a:pPr>
            <a:r>
              <a:rPr lang="en-US" sz="1100" dirty="0">
                <a:solidFill>
                  <a:srgbClr val="5B5B5B"/>
                </a:solidFill>
                <a:latin typeface="Calibri" pitchFamily="34" charset="0"/>
                <a:ea typeface="Calibri" pitchFamily="34" charset="-122"/>
                <a:cs typeface="Calibri" pitchFamily="34" charset="-120"/>
              </a:rPr>
              <a:t>Yes. Fellows and Accredited Members enrolling in a Fellowship subject as a microcredential may count those hours as CPD.</a:t>
            </a:r>
            <a:endParaRPr lang="en-US" sz="1100" dirty="0"/>
          </a:p>
        </p:txBody>
      </p:sp>
      <p:sp>
        <p:nvSpPr>
          <p:cNvPr id="24" name="Shape 18"/>
          <p:cNvSpPr/>
          <p:nvPr/>
        </p:nvSpPr>
        <p:spPr>
          <a:xfrm>
            <a:off x="457200" y="4828032"/>
            <a:ext cx="5501488" cy="169164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25" name="Shape 19"/>
          <p:cNvSpPr/>
          <p:nvPr/>
        </p:nvSpPr>
        <p:spPr>
          <a:xfrm>
            <a:off x="457200" y="4828032"/>
            <a:ext cx="5501488" cy="502920"/>
          </a:xfrm>
          <a:prstGeom prst="rect">
            <a:avLst/>
          </a:prstGeom>
          <a:solidFill>
            <a:srgbClr val="323232"/>
          </a:solidFill>
          <a:ln w="12700">
            <a:solidFill>
              <a:srgbClr val="323232"/>
            </a:solidFill>
            <a:prstDash val="solid"/>
          </a:ln>
        </p:spPr>
        <p:txBody>
          <a:bodyPr/>
          <a:lstStyle/>
          <a:p>
            <a:endParaRPr lang="en-AU"/>
          </a:p>
        </p:txBody>
      </p:sp>
      <p:pic>
        <p:nvPicPr>
          <p:cNvPr id="26" name="Image 4" descr="preencoded.png"/>
          <p:cNvPicPr>
            <a:picLocks noChangeAspect="1"/>
          </p:cNvPicPr>
          <p:nvPr/>
        </p:nvPicPr>
        <p:blipFill>
          <a:blip r:embed="rId3"/>
          <a:stretch>
            <a:fillRect/>
          </a:stretch>
        </p:blipFill>
        <p:spPr>
          <a:xfrm>
            <a:off x="548640" y="4919472"/>
            <a:ext cx="329184" cy="329184"/>
          </a:xfrm>
          <a:prstGeom prst="rect">
            <a:avLst/>
          </a:prstGeom>
        </p:spPr>
      </p:pic>
      <p:sp>
        <p:nvSpPr>
          <p:cNvPr id="27" name="Text 20"/>
          <p:cNvSpPr/>
          <p:nvPr/>
        </p:nvSpPr>
        <p:spPr>
          <a:xfrm>
            <a:off x="960120" y="4828032"/>
            <a:ext cx="4934560" cy="5029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I work part-time — can I do fewer hours?</a:t>
            </a:r>
            <a:endParaRPr lang="en-US" sz="1200" dirty="0"/>
          </a:p>
        </p:txBody>
      </p:sp>
      <p:sp>
        <p:nvSpPr>
          <p:cNvPr id="28" name="Text 21"/>
          <p:cNvSpPr/>
          <p:nvPr/>
        </p:nvSpPr>
        <p:spPr>
          <a:xfrm>
            <a:off x="621792" y="5422392"/>
            <a:ext cx="5208880" cy="1005840"/>
          </a:xfrm>
          <a:prstGeom prst="rect">
            <a:avLst/>
          </a:prstGeom>
          <a:noFill/>
          <a:ln/>
        </p:spPr>
        <p:txBody>
          <a:bodyPr wrap="square" rtlCol="0" anchor="ctr"/>
          <a:lstStyle/>
          <a:p>
            <a:pPr marL="0" indent="0">
              <a:buNone/>
            </a:pPr>
            <a:r>
              <a:rPr lang="en-US" sz="1100" dirty="0">
                <a:solidFill>
                  <a:srgbClr val="5B5B5B"/>
                </a:solidFill>
                <a:latin typeface="Calibri" pitchFamily="34" charset="0"/>
                <a:ea typeface="Calibri" pitchFamily="34" charset="-122"/>
                <a:cs typeface="Calibri" pitchFamily="34" charset="-120"/>
              </a:rPr>
              <a:t>No. Part-time members are still providing a Service and must meet the full 25-hour requirement. CPD reflects professional development, not hours worked.</a:t>
            </a:r>
            <a:endParaRPr lang="en-US" sz="1100" dirty="0"/>
          </a:p>
        </p:txBody>
      </p:sp>
      <p:sp>
        <p:nvSpPr>
          <p:cNvPr id="29" name="Shape 22"/>
          <p:cNvSpPr/>
          <p:nvPr/>
        </p:nvSpPr>
        <p:spPr>
          <a:xfrm>
            <a:off x="6141568" y="4828032"/>
            <a:ext cx="5501488" cy="169164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30" name="Shape 23"/>
          <p:cNvSpPr/>
          <p:nvPr/>
        </p:nvSpPr>
        <p:spPr>
          <a:xfrm>
            <a:off x="6141568" y="4828032"/>
            <a:ext cx="5501488" cy="502920"/>
          </a:xfrm>
          <a:prstGeom prst="rect">
            <a:avLst/>
          </a:prstGeom>
          <a:solidFill>
            <a:srgbClr val="323232"/>
          </a:solidFill>
          <a:ln w="12700">
            <a:solidFill>
              <a:srgbClr val="323232"/>
            </a:solidFill>
            <a:prstDash val="solid"/>
          </a:ln>
        </p:spPr>
        <p:txBody>
          <a:bodyPr/>
          <a:lstStyle/>
          <a:p>
            <a:endParaRPr lang="en-AU"/>
          </a:p>
        </p:txBody>
      </p:sp>
      <p:pic>
        <p:nvPicPr>
          <p:cNvPr id="31" name="Image 5" descr="preencoded.png"/>
          <p:cNvPicPr>
            <a:picLocks noChangeAspect="1"/>
          </p:cNvPicPr>
          <p:nvPr/>
        </p:nvPicPr>
        <p:blipFill>
          <a:blip r:embed="rId3"/>
          <a:stretch>
            <a:fillRect/>
          </a:stretch>
        </p:blipFill>
        <p:spPr>
          <a:xfrm>
            <a:off x="6233008" y="4919472"/>
            <a:ext cx="329184" cy="329184"/>
          </a:xfrm>
          <a:prstGeom prst="rect">
            <a:avLst/>
          </a:prstGeom>
        </p:spPr>
      </p:pic>
      <p:sp>
        <p:nvSpPr>
          <p:cNvPr id="32" name="Text 24"/>
          <p:cNvSpPr/>
          <p:nvPr/>
        </p:nvSpPr>
        <p:spPr>
          <a:xfrm>
            <a:off x="6644488" y="4828032"/>
            <a:ext cx="4934560" cy="5029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What if I've nearly met my hours by year-end?</a:t>
            </a:r>
            <a:endParaRPr lang="en-US" sz="1200" dirty="0"/>
          </a:p>
        </p:txBody>
      </p:sp>
      <p:sp>
        <p:nvSpPr>
          <p:cNvPr id="33" name="Text 25"/>
          <p:cNvSpPr/>
          <p:nvPr/>
        </p:nvSpPr>
        <p:spPr>
          <a:xfrm>
            <a:off x="6306160" y="5422392"/>
            <a:ext cx="5208880" cy="1005840"/>
          </a:xfrm>
          <a:prstGeom prst="rect">
            <a:avLst/>
          </a:prstGeom>
          <a:noFill/>
          <a:ln/>
        </p:spPr>
        <p:txBody>
          <a:bodyPr wrap="square" rtlCol="0" anchor="ctr"/>
          <a:lstStyle/>
          <a:p>
            <a:pPr marL="0" indent="0">
              <a:buNone/>
            </a:pPr>
            <a:r>
              <a:rPr lang="en-US" sz="1100" dirty="0">
                <a:solidFill>
                  <a:srgbClr val="5B5B5B"/>
                </a:solidFill>
                <a:latin typeface="Calibri" pitchFamily="34" charset="0"/>
                <a:ea typeface="Calibri" pitchFamily="34" charset="-122"/>
                <a:cs typeface="Calibri" pitchFamily="34" charset="-120"/>
              </a:rPr>
              <a:t>Write to the Institute before the Membership Year ends with a contextualised reason. The Institute will advise whether the reduced hours are accepted.</a:t>
            </a:r>
            <a:endParaRPr lang="en-US" sz="1100" dirty="0"/>
          </a:p>
        </p:txBody>
      </p:sp>
      <p:pic>
        <p:nvPicPr>
          <p:cNvPr id="34" name="Image 6" descr="preencoded.png"/>
          <p:cNvPicPr>
            <a:picLocks noChangeAspect="1"/>
          </p:cNvPicPr>
          <p:nvPr/>
        </p:nvPicPr>
        <p:blipFill>
          <a:blip r:embed="rId4"/>
          <a:stretch>
            <a:fillRect/>
          </a:stretch>
        </p:blipFill>
        <p:spPr>
          <a:xfrm>
            <a:off x="320040" y="6108192"/>
            <a:ext cx="292608" cy="384048"/>
          </a:xfrm>
          <a:prstGeom prst="rect">
            <a:avLst/>
          </a:prstGeom>
        </p:spPr>
      </p:pic>
      <p:sp>
        <p:nvSpPr>
          <p:cNvPr id="35" name="Text 26"/>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36" name="Text 27"/>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37" name="Text 28"/>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12</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6">
    <p:bg>
      <p:bgPr>
        <a:solidFill>
          <a:srgbClr val="323232"/>
        </a:solidFill>
        <a:effectLst/>
      </p:bgPr>
    </p:bg>
    <p:spTree>
      <p:nvGrpSpPr>
        <p:cNvPr id="1" name=""/>
        <p:cNvGrpSpPr/>
        <p:nvPr/>
      </p:nvGrpSpPr>
      <p:grpSpPr>
        <a:xfrm>
          <a:off x="0" y="0"/>
          <a:ext cx="0" cy="0"/>
          <a:chOff x="0" y="0"/>
          <a:chExt cx="0" cy="0"/>
        </a:xfrm>
      </p:grpSpPr>
      <p:sp>
        <p:nvSpPr>
          <p:cNvPr id="2" name="Text 0"/>
          <p:cNvSpPr/>
          <p:nvPr/>
        </p:nvSpPr>
        <p:spPr>
          <a:xfrm>
            <a:off x="457200" y="292608"/>
            <a:ext cx="11277295" cy="594360"/>
          </a:xfrm>
          <a:prstGeom prst="rect">
            <a:avLst/>
          </a:prstGeom>
          <a:noFill/>
          <a:ln/>
        </p:spPr>
        <p:txBody>
          <a:bodyPr wrap="square" rtlCol="0" anchor="ctr"/>
          <a:lstStyle/>
          <a:p>
            <a:pPr marL="0" indent="0">
              <a:buNone/>
            </a:pPr>
            <a:r>
              <a:rPr lang="en-US" sz="3200" dirty="0">
                <a:solidFill>
                  <a:srgbClr val="FFFFFF"/>
                </a:solidFill>
                <a:latin typeface="Calibri Light" pitchFamily="34" charset="0"/>
                <a:ea typeface="Calibri Light" pitchFamily="34" charset="-122"/>
                <a:cs typeface="Calibri Light" pitchFamily="34" charset="-120"/>
              </a:rPr>
              <a:t>Key takeaways</a:t>
            </a:r>
            <a:endParaRPr lang="en-US" sz="3200" dirty="0"/>
          </a:p>
        </p:txBody>
      </p:sp>
      <p:sp>
        <p:nvSpPr>
          <p:cNvPr id="3" name="Shape 1"/>
          <p:cNvSpPr/>
          <p:nvPr/>
        </p:nvSpPr>
        <p:spPr>
          <a:xfrm>
            <a:off x="457200" y="896112"/>
            <a:ext cx="11277295" cy="36576"/>
          </a:xfrm>
          <a:prstGeom prst="rect">
            <a:avLst/>
          </a:prstGeom>
          <a:solidFill>
            <a:srgbClr val="555555"/>
          </a:solidFill>
          <a:ln w="12700">
            <a:solidFill>
              <a:srgbClr val="555555"/>
            </a:solidFill>
            <a:prstDash val="solid"/>
          </a:ln>
        </p:spPr>
        <p:txBody>
          <a:bodyPr/>
          <a:lstStyle/>
          <a:p>
            <a:endParaRPr lang="en-AU"/>
          </a:p>
        </p:txBody>
      </p:sp>
      <p:sp>
        <p:nvSpPr>
          <p:cNvPr id="4" name="Shape 2"/>
          <p:cNvSpPr/>
          <p:nvPr/>
        </p:nvSpPr>
        <p:spPr>
          <a:xfrm>
            <a:off x="457200" y="1078992"/>
            <a:ext cx="5501488" cy="2176272"/>
          </a:xfrm>
          <a:prstGeom prst="rect">
            <a:avLst/>
          </a:prstGeom>
          <a:solidFill>
            <a:srgbClr val="3D3D3D"/>
          </a:solidFill>
          <a:ln w="6350">
            <a:solidFill>
              <a:srgbClr val="555555"/>
            </a:solidFill>
            <a:prstDash val="solid"/>
          </a:ln>
          <a:effectLst>
            <a:outerShdw blurRad="101600" dist="25400" dir="8100000" algn="bl" rotWithShape="0">
              <a:srgbClr val="000000">
                <a:alpha val="10000"/>
              </a:srgbClr>
            </a:outerShdw>
          </a:effectLst>
        </p:spPr>
        <p:txBody>
          <a:bodyPr/>
          <a:lstStyle/>
          <a:p>
            <a:endParaRPr lang="en-AU"/>
          </a:p>
        </p:txBody>
      </p:sp>
      <p:sp>
        <p:nvSpPr>
          <p:cNvPr id="5" name="Shape 3"/>
          <p:cNvSpPr/>
          <p:nvPr/>
        </p:nvSpPr>
        <p:spPr>
          <a:xfrm>
            <a:off x="457200" y="1078992"/>
            <a:ext cx="5501488" cy="530352"/>
          </a:xfrm>
          <a:prstGeom prst="rect">
            <a:avLst/>
          </a:prstGeom>
          <a:solidFill>
            <a:srgbClr val="3C69FF"/>
          </a:solidFill>
          <a:ln w="12700">
            <a:solidFill>
              <a:srgbClr val="3C69FF"/>
            </a:solidFill>
            <a:prstDash val="solid"/>
          </a:ln>
        </p:spPr>
        <p:txBody>
          <a:bodyPr/>
          <a:lstStyle/>
          <a:p>
            <a:endParaRPr lang="en-AU"/>
          </a:p>
        </p:txBody>
      </p:sp>
      <p:pic>
        <p:nvPicPr>
          <p:cNvPr id="6" name="Image 0" descr="preencoded.png"/>
          <p:cNvPicPr>
            <a:picLocks noChangeAspect="1"/>
          </p:cNvPicPr>
          <p:nvPr/>
        </p:nvPicPr>
        <p:blipFill>
          <a:blip r:embed="rId3"/>
          <a:stretch>
            <a:fillRect/>
          </a:stretch>
        </p:blipFill>
        <p:spPr>
          <a:xfrm>
            <a:off x="548640" y="1170432"/>
            <a:ext cx="347472" cy="347472"/>
          </a:xfrm>
          <a:prstGeom prst="rect">
            <a:avLst/>
          </a:prstGeom>
        </p:spPr>
      </p:pic>
      <p:sp>
        <p:nvSpPr>
          <p:cNvPr id="7" name="Text 4"/>
          <p:cNvSpPr/>
          <p:nvPr/>
        </p:nvSpPr>
        <p:spPr>
          <a:xfrm>
            <a:off x="987552" y="1078992"/>
            <a:ext cx="4907128" cy="530352"/>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Simpler, not stricter</a:t>
            </a:r>
            <a:endParaRPr lang="en-US" sz="1400" dirty="0"/>
          </a:p>
        </p:txBody>
      </p:sp>
      <p:sp>
        <p:nvSpPr>
          <p:cNvPr id="8" name="Text 5"/>
          <p:cNvSpPr/>
          <p:nvPr/>
        </p:nvSpPr>
        <p:spPr>
          <a:xfrm>
            <a:off x="640080" y="1719072"/>
            <a:ext cx="5208880" cy="1417320"/>
          </a:xfrm>
          <a:prstGeom prst="rect">
            <a:avLst/>
          </a:prstGeom>
          <a:noFill/>
          <a:ln/>
        </p:spPr>
        <p:txBody>
          <a:bodyPr wrap="square" rtlCol="0" anchor="ctr"/>
          <a:lstStyle/>
          <a:p>
            <a:pPr marL="0" indent="0">
              <a:buNone/>
            </a:pPr>
            <a:r>
              <a:rPr lang="en-US" sz="1200" dirty="0">
                <a:solidFill>
                  <a:srgbClr val="CCCCCC"/>
                </a:solidFill>
                <a:latin typeface="Calibri" pitchFamily="34" charset="0"/>
                <a:ea typeface="Calibri" pitchFamily="34" charset="-122"/>
                <a:cs typeface="Calibri" pitchFamily="34" charset="-120"/>
              </a:rPr>
              <a:t>25 hours replaces 100 points. The unit is transparent and directly reflects time invested in learning. The overall expectation has not changed.</a:t>
            </a:r>
            <a:endParaRPr lang="en-US" sz="1200" dirty="0"/>
          </a:p>
        </p:txBody>
      </p:sp>
      <p:sp>
        <p:nvSpPr>
          <p:cNvPr id="9" name="Shape 6"/>
          <p:cNvSpPr/>
          <p:nvPr/>
        </p:nvSpPr>
        <p:spPr>
          <a:xfrm>
            <a:off x="6141568" y="1078992"/>
            <a:ext cx="5501488" cy="2176272"/>
          </a:xfrm>
          <a:prstGeom prst="rect">
            <a:avLst/>
          </a:prstGeom>
          <a:solidFill>
            <a:srgbClr val="3D3D3D"/>
          </a:solidFill>
          <a:ln w="6350">
            <a:solidFill>
              <a:srgbClr val="555555"/>
            </a:solidFill>
            <a:prstDash val="solid"/>
          </a:ln>
          <a:effectLst>
            <a:outerShdw blurRad="101600" dist="25400" dir="8100000" algn="bl" rotWithShape="0">
              <a:srgbClr val="000000">
                <a:alpha val="10000"/>
              </a:srgbClr>
            </a:outerShdw>
          </a:effectLst>
        </p:spPr>
        <p:txBody>
          <a:bodyPr/>
          <a:lstStyle/>
          <a:p>
            <a:endParaRPr lang="en-AU"/>
          </a:p>
        </p:txBody>
      </p:sp>
      <p:sp>
        <p:nvSpPr>
          <p:cNvPr id="10" name="Shape 7"/>
          <p:cNvSpPr/>
          <p:nvPr/>
        </p:nvSpPr>
        <p:spPr>
          <a:xfrm>
            <a:off x="6141568" y="1078992"/>
            <a:ext cx="5501488" cy="530352"/>
          </a:xfrm>
          <a:prstGeom prst="rect">
            <a:avLst/>
          </a:prstGeom>
          <a:solidFill>
            <a:srgbClr val="555555"/>
          </a:solidFill>
          <a:ln w="12700">
            <a:solidFill>
              <a:srgbClr val="555555"/>
            </a:solidFill>
            <a:prstDash val="solid"/>
          </a:ln>
        </p:spPr>
        <p:txBody>
          <a:bodyPr/>
          <a:lstStyle/>
          <a:p>
            <a:endParaRPr lang="en-AU"/>
          </a:p>
        </p:txBody>
      </p:sp>
      <p:pic>
        <p:nvPicPr>
          <p:cNvPr id="11" name="Image 1" descr="preencoded.png"/>
          <p:cNvPicPr>
            <a:picLocks noChangeAspect="1"/>
          </p:cNvPicPr>
          <p:nvPr/>
        </p:nvPicPr>
        <p:blipFill>
          <a:blip r:embed="rId4"/>
          <a:stretch>
            <a:fillRect/>
          </a:stretch>
        </p:blipFill>
        <p:spPr>
          <a:xfrm>
            <a:off x="6233008" y="1170432"/>
            <a:ext cx="347472" cy="347472"/>
          </a:xfrm>
          <a:prstGeom prst="rect">
            <a:avLst/>
          </a:prstGeom>
        </p:spPr>
      </p:pic>
      <p:sp>
        <p:nvSpPr>
          <p:cNvPr id="12" name="Text 8"/>
          <p:cNvSpPr/>
          <p:nvPr/>
        </p:nvSpPr>
        <p:spPr>
          <a:xfrm>
            <a:off x="6671920" y="1078992"/>
            <a:ext cx="4907128" cy="530352"/>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New rhythm — Oct to Sep</a:t>
            </a:r>
            <a:endParaRPr lang="en-US" sz="1400" dirty="0"/>
          </a:p>
        </p:txBody>
      </p:sp>
      <p:sp>
        <p:nvSpPr>
          <p:cNvPr id="13" name="Text 9"/>
          <p:cNvSpPr/>
          <p:nvPr/>
        </p:nvSpPr>
        <p:spPr>
          <a:xfrm>
            <a:off x="6324448" y="1719072"/>
            <a:ext cx="5208880" cy="1417320"/>
          </a:xfrm>
          <a:prstGeom prst="rect">
            <a:avLst/>
          </a:prstGeom>
          <a:noFill/>
          <a:ln/>
        </p:spPr>
        <p:txBody>
          <a:bodyPr wrap="square" rtlCol="0" anchor="ctr"/>
          <a:lstStyle/>
          <a:p>
            <a:pPr marL="0" indent="0">
              <a:buNone/>
            </a:pPr>
            <a:r>
              <a:rPr lang="en-US" sz="1200" dirty="0">
                <a:solidFill>
                  <a:srgbClr val="CCCCCC"/>
                </a:solidFill>
                <a:latin typeface="Calibri" pitchFamily="34" charset="0"/>
                <a:ea typeface="Calibri" pitchFamily="34" charset="-122"/>
                <a:cs typeface="Calibri" pitchFamily="34" charset="-120"/>
              </a:rPr>
              <a:t>Plan your CPD around the Membership Year. October is now both your attestation checkpoint and the start of the new CPD year.</a:t>
            </a:r>
            <a:endParaRPr lang="en-US" sz="1200" dirty="0"/>
          </a:p>
        </p:txBody>
      </p:sp>
      <p:sp>
        <p:nvSpPr>
          <p:cNvPr id="14" name="Shape 10"/>
          <p:cNvSpPr/>
          <p:nvPr/>
        </p:nvSpPr>
        <p:spPr>
          <a:xfrm>
            <a:off x="457200" y="3410712"/>
            <a:ext cx="5501488" cy="2176272"/>
          </a:xfrm>
          <a:prstGeom prst="rect">
            <a:avLst/>
          </a:prstGeom>
          <a:solidFill>
            <a:srgbClr val="3D3D3D"/>
          </a:solidFill>
          <a:ln w="6350">
            <a:solidFill>
              <a:srgbClr val="555555"/>
            </a:solidFill>
            <a:prstDash val="solid"/>
          </a:ln>
          <a:effectLst>
            <a:outerShdw blurRad="101600" dist="25400" dir="8100000" algn="bl" rotWithShape="0">
              <a:srgbClr val="000000">
                <a:alpha val="10000"/>
              </a:srgbClr>
            </a:outerShdw>
          </a:effectLst>
        </p:spPr>
        <p:txBody>
          <a:bodyPr/>
          <a:lstStyle/>
          <a:p>
            <a:endParaRPr lang="en-AU"/>
          </a:p>
        </p:txBody>
      </p:sp>
      <p:sp>
        <p:nvSpPr>
          <p:cNvPr id="15" name="Shape 11"/>
          <p:cNvSpPr/>
          <p:nvPr/>
        </p:nvSpPr>
        <p:spPr>
          <a:xfrm>
            <a:off x="457200" y="3410712"/>
            <a:ext cx="5501488" cy="530352"/>
          </a:xfrm>
          <a:prstGeom prst="rect">
            <a:avLst/>
          </a:prstGeom>
          <a:solidFill>
            <a:srgbClr val="3C69FF"/>
          </a:solidFill>
          <a:ln w="12700">
            <a:solidFill>
              <a:srgbClr val="3C69FF"/>
            </a:solidFill>
            <a:prstDash val="solid"/>
          </a:ln>
        </p:spPr>
        <p:txBody>
          <a:bodyPr/>
          <a:lstStyle/>
          <a:p>
            <a:endParaRPr lang="en-AU"/>
          </a:p>
        </p:txBody>
      </p:sp>
      <p:pic>
        <p:nvPicPr>
          <p:cNvPr id="16" name="Image 2" descr="preencoded.png"/>
          <p:cNvPicPr>
            <a:picLocks noChangeAspect="1"/>
          </p:cNvPicPr>
          <p:nvPr/>
        </p:nvPicPr>
        <p:blipFill>
          <a:blip r:embed="rId5"/>
          <a:stretch>
            <a:fillRect/>
          </a:stretch>
        </p:blipFill>
        <p:spPr>
          <a:xfrm>
            <a:off x="548640" y="3502152"/>
            <a:ext cx="347472" cy="347472"/>
          </a:xfrm>
          <a:prstGeom prst="rect">
            <a:avLst/>
          </a:prstGeom>
        </p:spPr>
      </p:pic>
      <p:sp>
        <p:nvSpPr>
          <p:cNvPr id="17" name="Text 12"/>
          <p:cNvSpPr/>
          <p:nvPr/>
        </p:nvSpPr>
        <p:spPr>
          <a:xfrm>
            <a:off x="987552" y="3410712"/>
            <a:ext cx="4907128" cy="530352"/>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Your judgement matters</a:t>
            </a:r>
            <a:endParaRPr lang="en-US" sz="1400" dirty="0"/>
          </a:p>
        </p:txBody>
      </p:sp>
      <p:sp>
        <p:nvSpPr>
          <p:cNvPr id="18" name="Text 13"/>
          <p:cNvSpPr/>
          <p:nvPr/>
        </p:nvSpPr>
        <p:spPr>
          <a:xfrm>
            <a:off x="640080" y="4050792"/>
            <a:ext cx="5208880" cy="1417320"/>
          </a:xfrm>
          <a:prstGeom prst="rect">
            <a:avLst/>
          </a:prstGeom>
          <a:noFill/>
          <a:ln/>
        </p:spPr>
        <p:txBody>
          <a:bodyPr wrap="square" rtlCol="0" anchor="ctr"/>
          <a:lstStyle/>
          <a:p>
            <a:pPr marL="0" indent="0">
              <a:buNone/>
            </a:pPr>
            <a:r>
              <a:rPr lang="en-US" sz="1200" dirty="0">
                <a:solidFill>
                  <a:srgbClr val="CCCCCC"/>
                </a:solidFill>
                <a:latin typeface="Calibri" pitchFamily="34" charset="0"/>
                <a:ea typeface="Calibri" pitchFamily="34" charset="-122"/>
                <a:cs typeface="Calibri" pitchFamily="34" charset="-120"/>
              </a:rPr>
              <a:t>The Institute trusts you to determine what is genuine CPD. Record enough detail to explain your choices if selected for audit.</a:t>
            </a:r>
            <a:endParaRPr lang="en-US" sz="1200" dirty="0"/>
          </a:p>
        </p:txBody>
      </p:sp>
      <p:sp>
        <p:nvSpPr>
          <p:cNvPr id="19" name="Shape 14"/>
          <p:cNvSpPr/>
          <p:nvPr/>
        </p:nvSpPr>
        <p:spPr>
          <a:xfrm>
            <a:off x="6141568" y="3410712"/>
            <a:ext cx="5501488" cy="2176272"/>
          </a:xfrm>
          <a:prstGeom prst="rect">
            <a:avLst/>
          </a:prstGeom>
          <a:solidFill>
            <a:srgbClr val="3D3D3D"/>
          </a:solidFill>
          <a:ln w="6350">
            <a:solidFill>
              <a:srgbClr val="555555"/>
            </a:solidFill>
            <a:prstDash val="solid"/>
          </a:ln>
          <a:effectLst>
            <a:outerShdw blurRad="101600" dist="25400" dir="8100000" algn="bl" rotWithShape="0">
              <a:srgbClr val="000000">
                <a:alpha val="10000"/>
              </a:srgbClr>
            </a:outerShdw>
          </a:effectLst>
        </p:spPr>
        <p:txBody>
          <a:bodyPr/>
          <a:lstStyle/>
          <a:p>
            <a:endParaRPr lang="en-AU"/>
          </a:p>
        </p:txBody>
      </p:sp>
      <p:sp>
        <p:nvSpPr>
          <p:cNvPr id="20" name="Shape 15"/>
          <p:cNvSpPr/>
          <p:nvPr/>
        </p:nvSpPr>
        <p:spPr>
          <a:xfrm>
            <a:off x="6141568" y="3410712"/>
            <a:ext cx="5501488" cy="530352"/>
          </a:xfrm>
          <a:prstGeom prst="rect">
            <a:avLst/>
          </a:prstGeom>
          <a:solidFill>
            <a:srgbClr val="555555"/>
          </a:solidFill>
          <a:ln w="12700">
            <a:solidFill>
              <a:srgbClr val="555555"/>
            </a:solidFill>
            <a:prstDash val="solid"/>
          </a:ln>
        </p:spPr>
        <p:txBody>
          <a:bodyPr/>
          <a:lstStyle/>
          <a:p>
            <a:endParaRPr lang="en-AU"/>
          </a:p>
        </p:txBody>
      </p:sp>
      <p:pic>
        <p:nvPicPr>
          <p:cNvPr id="21" name="Image 3" descr="preencoded.png"/>
          <p:cNvPicPr>
            <a:picLocks noChangeAspect="1"/>
          </p:cNvPicPr>
          <p:nvPr/>
        </p:nvPicPr>
        <p:blipFill>
          <a:blip r:embed="rId6"/>
          <a:stretch>
            <a:fillRect/>
          </a:stretch>
        </p:blipFill>
        <p:spPr>
          <a:xfrm>
            <a:off x="6233008" y="3502152"/>
            <a:ext cx="347472" cy="347472"/>
          </a:xfrm>
          <a:prstGeom prst="rect">
            <a:avLst/>
          </a:prstGeom>
        </p:spPr>
      </p:pic>
      <p:sp>
        <p:nvSpPr>
          <p:cNvPr id="22" name="Text 16"/>
          <p:cNvSpPr/>
          <p:nvPr/>
        </p:nvSpPr>
        <p:spPr>
          <a:xfrm>
            <a:off x="6671920" y="3410712"/>
            <a:ext cx="4907128" cy="530352"/>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Plan ahead for exemptions</a:t>
            </a:r>
            <a:endParaRPr lang="en-US" sz="1400" dirty="0"/>
          </a:p>
        </p:txBody>
      </p:sp>
      <p:sp>
        <p:nvSpPr>
          <p:cNvPr id="23" name="Text 17"/>
          <p:cNvSpPr/>
          <p:nvPr/>
        </p:nvSpPr>
        <p:spPr>
          <a:xfrm>
            <a:off x="6324448" y="4050792"/>
            <a:ext cx="5208880" cy="1417320"/>
          </a:xfrm>
          <a:prstGeom prst="rect">
            <a:avLst/>
          </a:prstGeom>
          <a:noFill/>
          <a:ln/>
        </p:spPr>
        <p:txBody>
          <a:bodyPr wrap="square" rtlCol="0" anchor="ctr"/>
          <a:lstStyle/>
          <a:p>
            <a:pPr marL="0" indent="0">
              <a:buNone/>
            </a:pPr>
            <a:r>
              <a:rPr lang="en-US" sz="1200" dirty="0">
                <a:solidFill>
                  <a:srgbClr val="CCCCCC"/>
                </a:solidFill>
                <a:latin typeface="Calibri" pitchFamily="34" charset="0"/>
                <a:ea typeface="Calibri" pitchFamily="34" charset="-122"/>
                <a:cs typeface="Calibri" pitchFamily="34" charset="-120"/>
              </a:rPr>
              <a:t>If you anticipate needing an exemption, apply in writing to CPD@actuaries.asn.au before the Membership Year begins.</a:t>
            </a:r>
            <a:endParaRPr lang="en-US" sz="1200" dirty="0"/>
          </a:p>
        </p:txBody>
      </p:sp>
      <p:pic>
        <p:nvPicPr>
          <p:cNvPr id="24" name="Image 4" descr="preencoded.png"/>
          <p:cNvPicPr>
            <a:picLocks noChangeAspect="1"/>
          </p:cNvPicPr>
          <p:nvPr/>
        </p:nvPicPr>
        <p:blipFill>
          <a:blip r:embed="rId7"/>
          <a:stretch>
            <a:fillRect/>
          </a:stretch>
        </p:blipFill>
        <p:spPr>
          <a:xfrm>
            <a:off x="320040" y="6108192"/>
            <a:ext cx="292608" cy="384048"/>
          </a:xfrm>
          <a:prstGeom prst="rect">
            <a:avLst/>
          </a:prstGeom>
        </p:spPr>
      </p:pic>
      <p:sp>
        <p:nvSpPr>
          <p:cNvPr id="25" name="Text 18"/>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FFFFFF"/>
                </a:solidFill>
                <a:latin typeface="Calibri" pitchFamily="34" charset="0"/>
                <a:ea typeface="Calibri" pitchFamily="34" charset="-122"/>
                <a:cs typeface="Calibri" pitchFamily="34" charset="-120"/>
              </a:rPr>
              <a:t>Actuaries
Institute.</a:t>
            </a:r>
            <a:endParaRPr lang="en-US" sz="900" dirty="0"/>
          </a:p>
        </p:txBody>
      </p:sp>
      <p:sp>
        <p:nvSpPr>
          <p:cNvPr id="99" name="Text 99"/>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13</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Resources and next steps</a:t>
            </a:r>
            <a:endParaRPr lang="en-US" sz="2800" dirty="0"/>
          </a:p>
        </p:txBody>
      </p:sp>
      <p:sp>
        <p:nvSpPr>
          <p:cNvPr id="3" name="Shape 1"/>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Shape 2"/>
          <p:cNvSpPr/>
          <p:nvPr/>
        </p:nvSpPr>
        <p:spPr>
          <a:xfrm>
            <a:off x="457200" y="1170432"/>
            <a:ext cx="6583680" cy="502920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5" name="Shape 3"/>
          <p:cNvSpPr/>
          <p:nvPr/>
        </p:nvSpPr>
        <p:spPr>
          <a:xfrm>
            <a:off x="457200" y="1170432"/>
            <a:ext cx="6583680" cy="502920"/>
          </a:xfrm>
          <a:prstGeom prst="rect">
            <a:avLst/>
          </a:prstGeom>
          <a:solidFill>
            <a:srgbClr val="3C69FF"/>
          </a:solidFill>
          <a:ln w="12700">
            <a:solidFill>
              <a:srgbClr val="3C69FF"/>
            </a:solidFill>
            <a:prstDash val="solid"/>
          </a:ln>
        </p:spPr>
        <p:txBody>
          <a:bodyPr/>
          <a:lstStyle/>
          <a:p>
            <a:endParaRPr lang="en-AU"/>
          </a:p>
        </p:txBody>
      </p:sp>
      <p:sp>
        <p:nvSpPr>
          <p:cNvPr id="6" name="Text 4"/>
          <p:cNvSpPr/>
          <p:nvPr/>
        </p:nvSpPr>
        <p:spPr>
          <a:xfrm>
            <a:off x="594360" y="1170432"/>
            <a:ext cx="6400800" cy="50292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Where to find what you need</a:t>
            </a:r>
            <a:endParaRPr lang="en-US" sz="1400" dirty="0"/>
          </a:p>
        </p:txBody>
      </p:sp>
      <p:sp>
        <p:nvSpPr>
          <p:cNvPr id="7" name="Shape 5"/>
          <p:cNvSpPr/>
          <p:nvPr/>
        </p:nvSpPr>
        <p:spPr>
          <a:xfrm>
            <a:off x="658368" y="1828800"/>
            <a:ext cx="54864" cy="384048"/>
          </a:xfrm>
          <a:prstGeom prst="rect">
            <a:avLst/>
          </a:prstGeom>
          <a:solidFill>
            <a:srgbClr val="3C69FF"/>
          </a:solidFill>
          <a:ln w="12700">
            <a:solidFill>
              <a:srgbClr val="3C69FF"/>
            </a:solidFill>
            <a:prstDash val="solid"/>
          </a:ln>
        </p:spPr>
        <p:txBody>
          <a:bodyPr/>
          <a:lstStyle/>
          <a:p>
            <a:endParaRPr lang="en-AU"/>
          </a:p>
        </p:txBody>
      </p:sp>
      <p:sp>
        <p:nvSpPr>
          <p:cNvPr id="8" name="Text 6"/>
          <p:cNvSpPr/>
          <p:nvPr/>
        </p:nvSpPr>
        <p:spPr>
          <a:xfrm>
            <a:off x="822960" y="1828800"/>
            <a:ext cx="5577840" cy="256032"/>
          </a:xfrm>
          <a:prstGeom prst="rect">
            <a:avLst/>
          </a:prstGeom>
          <a:noFill/>
          <a:ln/>
        </p:spPr>
        <p:txBody>
          <a:bodyPr wrap="square" lIns="0" tIns="0" rIns="0" bIns="0" rtlCol="0" anchor="ctr"/>
          <a:lstStyle/>
          <a:p>
            <a:pPr marL="0" indent="0">
              <a:buNone/>
            </a:pPr>
            <a:r>
              <a:rPr lang="en-US" sz="1250" b="1" dirty="0">
                <a:solidFill>
                  <a:srgbClr val="000000"/>
                </a:solidFill>
                <a:latin typeface="Calibri" pitchFamily="34" charset="0"/>
                <a:ea typeface="Calibri" pitchFamily="34" charset="-122"/>
                <a:cs typeface="Calibri" pitchFamily="34" charset="-120"/>
              </a:rPr>
              <a:t>Professional Standard 1 (revised)</a:t>
            </a:r>
            <a:endParaRPr lang="en-US" sz="1250" dirty="0"/>
          </a:p>
        </p:txBody>
      </p:sp>
      <p:sp>
        <p:nvSpPr>
          <p:cNvPr id="9" name="Text 7"/>
          <p:cNvSpPr/>
          <p:nvPr/>
        </p:nvSpPr>
        <p:spPr>
          <a:xfrm>
            <a:off x="822960" y="2084832"/>
            <a:ext cx="5577840" cy="201168"/>
          </a:xfrm>
          <a:prstGeom prst="rect">
            <a:avLst/>
          </a:prstGeom>
          <a:noFill/>
          <a:ln/>
        </p:spPr>
        <p:txBody>
          <a:bodyPr wrap="square" lIns="0" tIns="0" rIns="0" bIns="0" rtlCol="0" anchor="ctr"/>
          <a:lstStyle/>
          <a:p>
            <a:pPr marL="0" indent="0">
              <a:buNone/>
            </a:pPr>
            <a:r>
              <a:rPr lang="en-US" sz="1100" i="1" dirty="0">
                <a:solidFill>
                  <a:srgbClr val="3C69FF"/>
                </a:solidFill>
                <a:latin typeface="Calibri" pitchFamily="34" charset="0"/>
                <a:ea typeface="Calibri" pitchFamily="34" charset="-122"/>
                <a:cs typeface="Calibri" pitchFamily="34" charset="-120"/>
              </a:rPr>
              <a:t>actuaries.asn.au</a:t>
            </a:r>
            <a:endParaRPr lang="en-US" sz="1100" dirty="0"/>
          </a:p>
        </p:txBody>
      </p:sp>
      <p:sp>
        <p:nvSpPr>
          <p:cNvPr id="10" name="Shape 8"/>
          <p:cNvSpPr/>
          <p:nvPr/>
        </p:nvSpPr>
        <p:spPr>
          <a:xfrm>
            <a:off x="658368" y="2514600"/>
            <a:ext cx="54864" cy="384048"/>
          </a:xfrm>
          <a:prstGeom prst="rect">
            <a:avLst/>
          </a:prstGeom>
          <a:solidFill>
            <a:srgbClr val="3C69FF"/>
          </a:solidFill>
          <a:ln w="12700">
            <a:solidFill>
              <a:srgbClr val="3C69FF"/>
            </a:solidFill>
            <a:prstDash val="solid"/>
          </a:ln>
        </p:spPr>
        <p:txBody>
          <a:bodyPr/>
          <a:lstStyle/>
          <a:p>
            <a:endParaRPr lang="en-AU"/>
          </a:p>
        </p:txBody>
      </p:sp>
      <p:sp>
        <p:nvSpPr>
          <p:cNvPr id="11" name="Text 9"/>
          <p:cNvSpPr/>
          <p:nvPr/>
        </p:nvSpPr>
        <p:spPr>
          <a:xfrm>
            <a:off x="822960" y="2514600"/>
            <a:ext cx="5577840" cy="256032"/>
          </a:xfrm>
          <a:prstGeom prst="rect">
            <a:avLst/>
          </a:prstGeom>
          <a:noFill/>
          <a:ln/>
        </p:spPr>
        <p:txBody>
          <a:bodyPr wrap="square" lIns="0" tIns="0" rIns="0" bIns="0" rtlCol="0" anchor="ctr"/>
          <a:lstStyle/>
          <a:p>
            <a:pPr marL="0" indent="0">
              <a:buNone/>
            </a:pPr>
            <a:r>
              <a:rPr lang="en-US" sz="1250" b="1" dirty="0">
                <a:solidFill>
                  <a:srgbClr val="000000"/>
                </a:solidFill>
                <a:latin typeface="Calibri" pitchFamily="34" charset="0"/>
                <a:ea typeface="Calibri" pitchFamily="34" charset="-122"/>
                <a:cs typeface="Calibri" pitchFamily="34" charset="-120"/>
              </a:rPr>
              <a:t>Explanatory Memorandum</a:t>
            </a:r>
            <a:endParaRPr lang="en-US" sz="1250" dirty="0"/>
          </a:p>
        </p:txBody>
      </p:sp>
      <p:sp>
        <p:nvSpPr>
          <p:cNvPr id="12" name="Text 10"/>
          <p:cNvSpPr/>
          <p:nvPr/>
        </p:nvSpPr>
        <p:spPr>
          <a:xfrm>
            <a:off x="822960" y="2770632"/>
            <a:ext cx="5577840" cy="201168"/>
          </a:xfrm>
          <a:prstGeom prst="rect">
            <a:avLst/>
          </a:prstGeom>
          <a:noFill/>
          <a:ln/>
        </p:spPr>
        <p:txBody>
          <a:bodyPr wrap="square" lIns="0" tIns="0" rIns="0" bIns="0" rtlCol="0" anchor="ctr"/>
          <a:lstStyle/>
          <a:p>
            <a:pPr marL="0" indent="0">
              <a:buNone/>
            </a:pPr>
            <a:r>
              <a:rPr lang="en-US" sz="1100" i="1" dirty="0">
                <a:solidFill>
                  <a:srgbClr val="3C69FF"/>
                </a:solidFill>
                <a:latin typeface="Calibri" pitchFamily="34" charset="0"/>
                <a:ea typeface="Calibri" pitchFamily="34" charset="-122"/>
                <a:cs typeface="Calibri" pitchFamily="34" charset="-120"/>
              </a:rPr>
              <a:t>actuaries.asn.au</a:t>
            </a:r>
            <a:endParaRPr lang="en-US" sz="1100" dirty="0"/>
          </a:p>
        </p:txBody>
      </p:sp>
      <p:sp>
        <p:nvSpPr>
          <p:cNvPr id="13" name="Shape 11"/>
          <p:cNvSpPr/>
          <p:nvPr/>
        </p:nvSpPr>
        <p:spPr>
          <a:xfrm>
            <a:off x="658368" y="3200400"/>
            <a:ext cx="54864" cy="384048"/>
          </a:xfrm>
          <a:prstGeom prst="rect">
            <a:avLst/>
          </a:prstGeom>
          <a:solidFill>
            <a:srgbClr val="3C69FF"/>
          </a:solidFill>
          <a:ln w="12700">
            <a:solidFill>
              <a:srgbClr val="3C69FF"/>
            </a:solidFill>
            <a:prstDash val="solid"/>
          </a:ln>
        </p:spPr>
        <p:txBody>
          <a:bodyPr/>
          <a:lstStyle/>
          <a:p>
            <a:endParaRPr lang="en-AU"/>
          </a:p>
        </p:txBody>
      </p:sp>
      <p:sp>
        <p:nvSpPr>
          <p:cNvPr id="14" name="Text 12"/>
          <p:cNvSpPr/>
          <p:nvPr/>
        </p:nvSpPr>
        <p:spPr>
          <a:xfrm>
            <a:off x="822960" y="3200400"/>
            <a:ext cx="5577840" cy="256032"/>
          </a:xfrm>
          <a:prstGeom prst="rect">
            <a:avLst/>
          </a:prstGeom>
          <a:noFill/>
          <a:ln/>
        </p:spPr>
        <p:txBody>
          <a:bodyPr wrap="square" lIns="0" tIns="0" rIns="0" bIns="0" rtlCol="0" anchor="ctr"/>
          <a:lstStyle/>
          <a:p>
            <a:pPr marL="0" indent="0">
              <a:buNone/>
            </a:pPr>
            <a:r>
              <a:rPr lang="en-US" sz="1250" b="1" dirty="0">
                <a:solidFill>
                  <a:srgbClr val="000000"/>
                </a:solidFill>
                <a:latin typeface="Calibri" pitchFamily="34" charset="0"/>
                <a:ea typeface="Calibri" pitchFamily="34" charset="-122"/>
                <a:cs typeface="Calibri" pitchFamily="34" charset="-120"/>
              </a:rPr>
              <a:t>Guidance to Support Member Compliance</a:t>
            </a:r>
            <a:endParaRPr lang="en-US" sz="1250" dirty="0"/>
          </a:p>
        </p:txBody>
      </p:sp>
      <p:sp>
        <p:nvSpPr>
          <p:cNvPr id="15" name="Text 13"/>
          <p:cNvSpPr/>
          <p:nvPr/>
        </p:nvSpPr>
        <p:spPr>
          <a:xfrm>
            <a:off x="822960" y="3456432"/>
            <a:ext cx="5577840" cy="201168"/>
          </a:xfrm>
          <a:prstGeom prst="rect">
            <a:avLst/>
          </a:prstGeom>
          <a:noFill/>
          <a:ln/>
        </p:spPr>
        <p:txBody>
          <a:bodyPr wrap="square" lIns="0" tIns="0" rIns="0" bIns="0" rtlCol="0" anchor="ctr"/>
          <a:lstStyle/>
          <a:p>
            <a:pPr marL="0" indent="0">
              <a:buNone/>
            </a:pPr>
            <a:r>
              <a:rPr lang="en-US" sz="1100" i="1" dirty="0">
                <a:solidFill>
                  <a:srgbClr val="3C69FF"/>
                </a:solidFill>
                <a:latin typeface="Calibri" pitchFamily="34" charset="0"/>
                <a:ea typeface="Calibri" pitchFamily="34" charset="-122"/>
                <a:cs typeface="Calibri" pitchFamily="34" charset="-120"/>
              </a:rPr>
              <a:t>actuaries.asn.au</a:t>
            </a:r>
            <a:endParaRPr lang="en-US" sz="1100" dirty="0"/>
          </a:p>
        </p:txBody>
      </p:sp>
      <p:sp>
        <p:nvSpPr>
          <p:cNvPr id="16" name="Shape 14"/>
          <p:cNvSpPr/>
          <p:nvPr/>
        </p:nvSpPr>
        <p:spPr>
          <a:xfrm>
            <a:off x="658368" y="3886200"/>
            <a:ext cx="54864" cy="384048"/>
          </a:xfrm>
          <a:prstGeom prst="rect">
            <a:avLst/>
          </a:prstGeom>
          <a:solidFill>
            <a:srgbClr val="3C69FF"/>
          </a:solidFill>
          <a:ln w="12700">
            <a:solidFill>
              <a:srgbClr val="3C69FF"/>
            </a:solidFill>
            <a:prstDash val="solid"/>
          </a:ln>
        </p:spPr>
        <p:txBody>
          <a:bodyPr/>
          <a:lstStyle/>
          <a:p>
            <a:endParaRPr lang="en-AU"/>
          </a:p>
        </p:txBody>
      </p:sp>
      <p:sp>
        <p:nvSpPr>
          <p:cNvPr id="17" name="Text 15"/>
          <p:cNvSpPr/>
          <p:nvPr/>
        </p:nvSpPr>
        <p:spPr>
          <a:xfrm>
            <a:off x="822960" y="3886200"/>
            <a:ext cx="5577840" cy="256032"/>
          </a:xfrm>
          <a:prstGeom prst="rect">
            <a:avLst/>
          </a:prstGeom>
          <a:noFill/>
          <a:ln/>
        </p:spPr>
        <p:txBody>
          <a:bodyPr wrap="square" lIns="0" tIns="0" rIns="0" bIns="0" rtlCol="0" anchor="ctr"/>
          <a:lstStyle/>
          <a:p>
            <a:pPr marL="0" indent="0">
              <a:buNone/>
            </a:pPr>
            <a:r>
              <a:rPr lang="en-US" sz="1250" b="1" dirty="0">
                <a:solidFill>
                  <a:srgbClr val="000000"/>
                </a:solidFill>
                <a:latin typeface="Calibri" pitchFamily="34" charset="0"/>
                <a:ea typeface="Calibri" pitchFamily="34" charset="-122"/>
                <a:cs typeface="Calibri" pitchFamily="34" charset="-120"/>
              </a:rPr>
              <a:t>Member portal — log and track CPD</a:t>
            </a:r>
            <a:endParaRPr lang="en-US" sz="1250" dirty="0"/>
          </a:p>
        </p:txBody>
      </p:sp>
      <p:sp>
        <p:nvSpPr>
          <p:cNvPr id="18" name="Text 16"/>
          <p:cNvSpPr/>
          <p:nvPr/>
        </p:nvSpPr>
        <p:spPr>
          <a:xfrm>
            <a:off x="822960" y="4142232"/>
            <a:ext cx="5577840" cy="201168"/>
          </a:xfrm>
          <a:prstGeom prst="rect">
            <a:avLst/>
          </a:prstGeom>
          <a:noFill/>
          <a:ln/>
        </p:spPr>
        <p:txBody>
          <a:bodyPr wrap="square" lIns="0" tIns="0" rIns="0" bIns="0" rtlCol="0" anchor="ctr"/>
          <a:lstStyle/>
          <a:p>
            <a:pPr marL="0" indent="0">
              <a:buNone/>
            </a:pPr>
            <a:r>
              <a:rPr lang="en-US" sz="1100" i="1" dirty="0">
                <a:solidFill>
                  <a:srgbClr val="3C69FF"/>
                </a:solidFill>
                <a:latin typeface="Calibri" pitchFamily="34" charset="0"/>
                <a:ea typeface="Calibri" pitchFamily="34" charset="-122"/>
                <a:cs typeface="Calibri" pitchFamily="34" charset="-120"/>
              </a:rPr>
              <a:t>actuaries.asn.au/cpd</a:t>
            </a:r>
            <a:endParaRPr lang="en-US" sz="1100" dirty="0"/>
          </a:p>
        </p:txBody>
      </p:sp>
      <p:sp>
        <p:nvSpPr>
          <p:cNvPr id="19" name="Shape 17"/>
          <p:cNvSpPr/>
          <p:nvPr/>
        </p:nvSpPr>
        <p:spPr>
          <a:xfrm>
            <a:off x="658368" y="4572000"/>
            <a:ext cx="54864" cy="384048"/>
          </a:xfrm>
          <a:prstGeom prst="rect">
            <a:avLst/>
          </a:prstGeom>
          <a:solidFill>
            <a:srgbClr val="3C69FF"/>
          </a:solidFill>
          <a:ln w="12700">
            <a:solidFill>
              <a:srgbClr val="3C69FF"/>
            </a:solidFill>
            <a:prstDash val="solid"/>
          </a:ln>
        </p:spPr>
        <p:txBody>
          <a:bodyPr/>
          <a:lstStyle/>
          <a:p>
            <a:endParaRPr lang="en-AU"/>
          </a:p>
        </p:txBody>
      </p:sp>
      <p:sp>
        <p:nvSpPr>
          <p:cNvPr id="20" name="Text 18"/>
          <p:cNvSpPr/>
          <p:nvPr/>
        </p:nvSpPr>
        <p:spPr>
          <a:xfrm>
            <a:off x="822960" y="4572000"/>
            <a:ext cx="5577840" cy="256032"/>
          </a:xfrm>
          <a:prstGeom prst="rect">
            <a:avLst/>
          </a:prstGeom>
          <a:noFill/>
          <a:ln/>
        </p:spPr>
        <p:txBody>
          <a:bodyPr wrap="square" lIns="0" tIns="0" rIns="0" bIns="0" rtlCol="0" anchor="ctr"/>
          <a:lstStyle/>
          <a:p>
            <a:pPr marL="0" indent="0">
              <a:buNone/>
            </a:pPr>
            <a:r>
              <a:rPr lang="en-US" sz="1250" b="1" dirty="0">
                <a:solidFill>
                  <a:srgbClr val="000000"/>
                </a:solidFill>
                <a:latin typeface="Calibri" pitchFamily="34" charset="0"/>
                <a:ea typeface="Calibri" pitchFamily="34" charset="-122"/>
                <a:cs typeface="Calibri" pitchFamily="34" charset="-120"/>
              </a:rPr>
              <a:t>CPD events calendar</a:t>
            </a:r>
            <a:endParaRPr lang="en-US" sz="1250" dirty="0"/>
          </a:p>
        </p:txBody>
      </p:sp>
      <p:sp>
        <p:nvSpPr>
          <p:cNvPr id="21" name="Text 19"/>
          <p:cNvSpPr/>
          <p:nvPr/>
        </p:nvSpPr>
        <p:spPr>
          <a:xfrm>
            <a:off x="822960" y="4828032"/>
            <a:ext cx="5577840" cy="201168"/>
          </a:xfrm>
          <a:prstGeom prst="rect">
            <a:avLst/>
          </a:prstGeom>
          <a:noFill/>
          <a:ln/>
        </p:spPr>
        <p:txBody>
          <a:bodyPr wrap="square" lIns="0" tIns="0" rIns="0" bIns="0" rtlCol="0" anchor="ctr"/>
          <a:lstStyle/>
          <a:p>
            <a:pPr marL="0" indent="0">
              <a:buNone/>
            </a:pPr>
            <a:r>
              <a:rPr lang="en-US" sz="1100" i="1" dirty="0">
                <a:solidFill>
                  <a:srgbClr val="3C69FF"/>
                </a:solidFill>
                <a:latin typeface="Calibri" pitchFamily="34" charset="0"/>
                <a:ea typeface="Calibri" pitchFamily="34" charset="-122"/>
                <a:cs typeface="Calibri" pitchFamily="34" charset="-120"/>
              </a:rPr>
              <a:t>actuaries.asn.au</a:t>
            </a:r>
            <a:endParaRPr lang="en-US" sz="1100" dirty="0"/>
          </a:p>
        </p:txBody>
      </p:sp>
      <p:sp>
        <p:nvSpPr>
          <p:cNvPr id="22" name="Shape 20"/>
          <p:cNvSpPr/>
          <p:nvPr/>
        </p:nvSpPr>
        <p:spPr>
          <a:xfrm>
            <a:off x="658368" y="5257800"/>
            <a:ext cx="54864" cy="384048"/>
          </a:xfrm>
          <a:prstGeom prst="rect">
            <a:avLst/>
          </a:prstGeom>
          <a:solidFill>
            <a:srgbClr val="3C69FF"/>
          </a:solidFill>
          <a:ln w="12700">
            <a:solidFill>
              <a:srgbClr val="3C69FF"/>
            </a:solidFill>
            <a:prstDash val="solid"/>
          </a:ln>
        </p:spPr>
        <p:txBody>
          <a:bodyPr/>
          <a:lstStyle/>
          <a:p>
            <a:endParaRPr lang="en-AU"/>
          </a:p>
        </p:txBody>
      </p:sp>
      <p:sp>
        <p:nvSpPr>
          <p:cNvPr id="23" name="Text 21"/>
          <p:cNvSpPr/>
          <p:nvPr/>
        </p:nvSpPr>
        <p:spPr>
          <a:xfrm>
            <a:off x="822960" y="5257800"/>
            <a:ext cx="5577840" cy="256032"/>
          </a:xfrm>
          <a:prstGeom prst="rect">
            <a:avLst/>
          </a:prstGeom>
          <a:noFill/>
          <a:ln/>
        </p:spPr>
        <p:txBody>
          <a:bodyPr wrap="square" lIns="0" tIns="0" rIns="0" bIns="0" rtlCol="0" anchor="ctr"/>
          <a:lstStyle/>
          <a:p>
            <a:pPr marL="0" indent="0">
              <a:buNone/>
            </a:pPr>
            <a:r>
              <a:rPr lang="en-US" sz="1250" b="1" dirty="0">
                <a:solidFill>
                  <a:srgbClr val="000000"/>
                </a:solidFill>
                <a:latin typeface="Calibri" pitchFamily="34" charset="0"/>
                <a:ea typeface="Calibri" pitchFamily="34" charset="-122"/>
                <a:cs typeface="Calibri" pitchFamily="34" charset="-120"/>
              </a:rPr>
              <a:t>Questions about CPD requirements</a:t>
            </a:r>
            <a:endParaRPr lang="en-US" sz="1250" dirty="0"/>
          </a:p>
        </p:txBody>
      </p:sp>
      <p:sp>
        <p:nvSpPr>
          <p:cNvPr id="24" name="Text 22"/>
          <p:cNvSpPr/>
          <p:nvPr/>
        </p:nvSpPr>
        <p:spPr>
          <a:xfrm>
            <a:off x="822960" y="5513832"/>
            <a:ext cx="5577840" cy="201168"/>
          </a:xfrm>
          <a:prstGeom prst="rect">
            <a:avLst/>
          </a:prstGeom>
          <a:noFill/>
          <a:ln/>
        </p:spPr>
        <p:txBody>
          <a:bodyPr wrap="square" lIns="0" tIns="0" rIns="0" bIns="0" rtlCol="0" anchor="ctr"/>
          <a:lstStyle/>
          <a:p>
            <a:pPr marL="0" indent="0">
              <a:buNone/>
            </a:pPr>
            <a:r>
              <a:rPr lang="en-US" sz="1100" i="1" dirty="0">
                <a:solidFill>
                  <a:srgbClr val="3C69FF"/>
                </a:solidFill>
                <a:latin typeface="Calibri" pitchFamily="34" charset="0"/>
                <a:ea typeface="Calibri" pitchFamily="34" charset="-122"/>
                <a:cs typeface="Calibri" pitchFamily="34" charset="-120"/>
              </a:rPr>
              <a:t>CPD@actuaries.asn.au</a:t>
            </a:r>
            <a:endParaRPr lang="en-US" sz="1100" dirty="0"/>
          </a:p>
        </p:txBody>
      </p:sp>
      <p:sp>
        <p:nvSpPr>
          <p:cNvPr id="25" name="Shape 23"/>
          <p:cNvSpPr/>
          <p:nvPr/>
        </p:nvSpPr>
        <p:spPr>
          <a:xfrm>
            <a:off x="7132320" y="1170432"/>
            <a:ext cx="4602175" cy="502920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26" name="Shape 24"/>
          <p:cNvSpPr/>
          <p:nvPr/>
        </p:nvSpPr>
        <p:spPr>
          <a:xfrm>
            <a:off x="7132320" y="1170432"/>
            <a:ext cx="4602175" cy="502920"/>
          </a:xfrm>
          <a:prstGeom prst="rect">
            <a:avLst/>
          </a:prstGeom>
          <a:solidFill>
            <a:srgbClr val="323232"/>
          </a:solidFill>
          <a:ln w="12700">
            <a:solidFill>
              <a:srgbClr val="323232"/>
            </a:solidFill>
            <a:prstDash val="solid"/>
          </a:ln>
        </p:spPr>
        <p:txBody>
          <a:bodyPr/>
          <a:lstStyle/>
          <a:p>
            <a:endParaRPr lang="en-AU"/>
          </a:p>
        </p:txBody>
      </p:sp>
      <p:sp>
        <p:nvSpPr>
          <p:cNvPr id="27" name="Text 25"/>
          <p:cNvSpPr/>
          <p:nvPr/>
        </p:nvSpPr>
        <p:spPr>
          <a:xfrm>
            <a:off x="7269480" y="1170432"/>
            <a:ext cx="4419295" cy="50292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Your next steps</a:t>
            </a:r>
            <a:endParaRPr lang="en-US" sz="1400" dirty="0"/>
          </a:p>
        </p:txBody>
      </p:sp>
      <p:sp>
        <p:nvSpPr>
          <p:cNvPr id="28" name="Shape 26"/>
          <p:cNvSpPr/>
          <p:nvPr/>
        </p:nvSpPr>
        <p:spPr>
          <a:xfrm>
            <a:off x="7315200" y="1901952"/>
            <a:ext cx="329184" cy="329184"/>
          </a:xfrm>
          <a:prstGeom prst="line">
            <a:avLst/>
          </a:prstGeom>
          <a:solidFill>
            <a:srgbClr val="3C69FF"/>
          </a:solidFill>
          <a:ln w="12700">
            <a:solidFill>
              <a:srgbClr val="3C69FF"/>
            </a:solidFill>
            <a:prstDash val="solid"/>
          </a:ln>
        </p:spPr>
        <p:txBody>
          <a:bodyPr/>
          <a:lstStyle/>
          <a:p>
            <a:endParaRPr lang="en-AU"/>
          </a:p>
        </p:txBody>
      </p:sp>
      <p:sp>
        <p:nvSpPr>
          <p:cNvPr id="29" name="Text 27"/>
          <p:cNvSpPr/>
          <p:nvPr/>
        </p:nvSpPr>
        <p:spPr>
          <a:xfrm>
            <a:off x="7315200" y="1901952"/>
            <a:ext cx="329184" cy="329184"/>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1</a:t>
            </a:r>
            <a:endParaRPr lang="en-US" sz="1100" dirty="0"/>
          </a:p>
        </p:txBody>
      </p:sp>
      <p:sp>
        <p:nvSpPr>
          <p:cNvPr id="30" name="Text 28"/>
          <p:cNvSpPr/>
          <p:nvPr/>
        </p:nvSpPr>
        <p:spPr>
          <a:xfrm>
            <a:off x="7726680" y="1883664"/>
            <a:ext cx="3870655" cy="50292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Read the new PS1 and Guidance Note</a:t>
            </a:r>
            <a:endParaRPr lang="en-US" sz="1150" dirty="0"/>
          </a:p>
        </p:txBody>
      </p:sp>
      <p:sp>
        <p:nvSpPr>
          <p:cNvPr id="31" name="Shape 29"/>
          <p:cNvSpPr/>
          <p:nvPr/>
        </p:nvSpPr>
        <p:spPr>
          <a:xfrm>
            <a:off x="7315200" y="2679192"/>
            <a:ext cx="329184" cy="329184"/>
          </a:xfrm>
          <a:prstGeom prst="line">
            <a:avLst/>
          </a:prstGeom>
          <a:solidFill>
            <a:srgbClr val="3C69FF"/>
          </a:solidFill>
          <a:ln w="12700">
            <a:solidFill>
              <a:srgbClr val="3C69FF"/>
            </a:solidFill>
            <a:prstDash val="solid"/>
          </a:ln>
        </p:spPr>
        <p:txBody>
          <a:bodyPr/>
          <a:lstStyle/>
          <a:p>
            <a:endParaRPr lang="en-AU"/>
          </a:p>
        </p:txBody>
      </p:sp>
      <p:sp>
        <p:nvSpPr>
          <p:cNvPr id="32" name="Text 30"/>
          <p:cNvSpPr/>
          <p:nvPr/>
        </p:nvSpPr>
        <p:spPr>
          <a:xfrm>
            <a:off x="7315200" y="2679192"/>
            <a:ext cx="329184" cy="329184"/>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2</a:t>
            </a:r>
            <a:endParaRPr lang="en-US" sz="1100" dirty="0"/>
          </a:p>
        </p:txBody>
      </p:sp>
      <p:sp>
        <p:nvSpPr>
          <p:cNvPr id="33" name="Text 31"/>
          <p:cNvSpPr/>
          <p:nvPr/>
        </p:nvSpPr>
        <p:spPr>
          <a:xfrm>
            <a:off x="7726680" y="2660904"/>
            <a:ext cx="3870655" cy="50292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Check whether you are automatically exempt</a:t>
            </a:r>
            <a:endParaRPr lang="en-US" sz="1150" dirty="0"/>
          </a:p>
        </p:txBody>
      </p:sp>
      <p:sp>
        <p:nvSpPr>
          <p:cNvPr id="34" name="Shape 32"/>
          <p:cNvSpPr/>
          <p:nvPr/>
        </p:nvSpPr>
        <p:spPr>
          <a:xfrm>
            <a:off x="7315200" y="3456432"/>
            <a:ext cx="329184" cy="329184"/>
          </a:xfrm>
          <a:prstGeom prst="line">
            <a:avLst/>
          </a:prstGeom>
          <a:solidFill>
            <a:srgbClr val="3C69FF"/>
          </a:solidFill>
          <a:ln w="12700">
            <a:solidFill>
              <a:srgbClr val="3C69FF"/>
            </a:solidFill>
            <a:prstDash val="solid"/>
          </a:ln>
        </p:spPr>
        <p:txBody>
          <a:bodyPr/>
          <a:lstStyle/>
          <a:p>
            <a:endParaRPr lang="en-AU"/>
          </a:p>
        </p:txBody>
      </p:sp>
      <p:sp>
        <p:nvSpPr>
          <p:cNvPr id="35" name="Text 33"/>
          <p:cNvSpPr/>
          <p:nvPr/>
        </p:nvSpPr>
        <p:spPr>
          <a:xfrm>
            <a:off x="7315200" y="3456432"/>
            <a:ext cx="329184" cy="329184"/>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3</a:t>
            </a:r>
            <a:endParaRPr lang="en-US" sz="1100" dirty="0"/>
          </a:p>
        </p:txBody>
      </p:sp>
      <p:sp>
        <p:nvSpPr>
          <p:cNvPr id="36" name="Text 34"/>
          <p:cNvSpPr/>
          <p:nvPr/>
        </p:nvSpPr>
        <p:spPr>
          <a:xfrm>
            <a:off x="7726680" y="3438144"/>
            <a:ext cx="3870655" cy="50292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If you need an exemption, apply before October 2026</a:t>
            </a:r>
            <a:endParaRPr lang="en-US" sz="1150" dirty="0"/>
          </a:p>
        </p:txBody>
      </p:sp>
      <p:sp>
        <p:nvSpPr>
          <p:cNvPr id="37" name="Shape 35"/>
          <p:cNvSpPr/>
          <p:nvPr/>
        </p:nvSpPr>
        <p:spPr>
          <a:xfrm>
            <a:off x="7315200" y="4233672"/>
            <a:ext cx="329184" cy="329184"/>
          </a:xfrm>
          <a:prstGeom prst="line">
            <a:avLst/>
          </a:prstGeom>
          <a:solidFill>
            <a:srgbClr val="3C69FF"/>
          </a:solidFill>
          <a:ln w="12700">
            <a:solidFill>
              <a:srgbClr val="3C69FF"/>
            </a:solidFill>
            <a:prstDash val="solid"/>
          </a:ln>
        </p:spPr>
        <p:txBody>
          <a:bodyPr/>
          <a:lstStyle/>
          <a:p>
            <a:endParaRPr lang="en-AU"/>
          </a:p>
        </p:txBody>
      </p:sp>
      <p:sp>
        <p:nvSpPr>
          <p:cNvPr id="38" name="Text 36"/>
          <p:cNvSpPr/>
          <p:nvPr/>
        </p:nvSpPr>
        <p:spPr>
          <a:xfrm>
            <a:off x="7315200" y="4233672"/>
            <a:ext cx="329184" cy="329184"/>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4</a:t>
            </a:r>
            <a:endParaRPr lang="en-US" sz="1100" dirty="0"/>
          </a:p>
        </p:txBody>
      </p:sp>
      <p:sp>
        <p:nvSpPr>
          <p:cNvPr id="39" name="Text 37"/>
          <p:cNvSpPr/>
          <p:nvPr/>
        </p:nvSpPr>
        <p:spPr>
          <a:xfrm>
            <a:off x="7726680" y="4215384"/>
            <a:ext cx="3870655" cy="50292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Switch to hours-based tracking from 1 October</a:t>
            </a:r>
            <a:endParaRPr lang="en-US" sz="1150" dirty="0"/>
          </a:p>
        </p:txBody>
      </p:sp>
      <p:sp>
        <p:nvSpPr>
          <p:cNvPr id="40" name="Shape 38"/>
          <p:cNvSpPr/>
          <p:nvPr/>
        </p:nvSpPr>
        <p:spPr>
          <a:xfrm>
            <a:off x="7315200" y="5010912"/>
            <a:ext cx="329184" cy="329184"/>
          </a:xfrm>
          <a:prstGeom prst="line">
            <a:avLst/>
          </a:prstGeom>
          <a:solidFill>
            <a:srgbClr val="3C69FF"/>
          </a:solidFill>
          <a:ln w="12700">
            <a:solidFill>
              <a:srgbClr val="3C69FF"/>
            </a:solidFill>
            <a:prstDash val="solid"/>
          </a:ln>
        </p:spPr>
        <p:txBody>
          <a:bodyPr/>
          <a:lstStyle/>
          <a:p>
            <a:endParaRPr lang="en-AU"/>
          </a:p>
        </p:txBody>
      </p:sp>
      <p:sp>
        <p:nvSpPr>
          <p:cNvPr id="41" name="Text 39"/>
          <p:cNvSpPr/>
          <p:nvPr/>
        </p:nvSpPr>
        <p:spPr>
          <a:xfrm>
            <a:off x="7315200" y="5010912"/>
            <a:ext cx="329184" cy="329184"/>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5</a:t>
            </a:r>
            <a:endParaRPr lang="en-US" sz="1100" dirty="0"/>
          </a:p>
        </p:txBody>
      </p:sp>
      <p:sp>
        <p:nvSpPr>
          <p:cNvPr id="42" name="Text 40"/>
          <p:cNvSpPr/>
          <p:nvPr/>
        </p:nvSpPr>
        <p:spPr>
          <a:xfrm>
            <a:off x="7726680" y="4992624"/>
            <a:ext cx="3870655" cy="502920"/>
          </a:xfrm>
          <a:prstGeom prst="rect">
            <a:avLst/>
          </a:prstGeom>
          <a:noFill/>
          <a:ln/>
        </p:spPr>
        <p:txBody>
          <a:bodyPr wrap="square" rtlCol="0" anchor="ctr"/>
          <a:lstStyle/>
          <a:p>
            <a:pPr marL="0" indent="0">
              <a:buNone/>
            </a:pPr>
            <a:r>
              <a:rPr lang="en-US" sz="1150" dirty="0">
                <a:solidFill>
                  <a:srgbClr val="323232"/>
                </a:solidFill>
                <a:latin typeface="Calibri" pitchFamily="34" charset="0"/>
                <a:ea typeface="Calibri" pitchFamily="34" charset="-122"/>
                <a:cs typeface="Calibri" pitchFamily="34" charset="-120"/>
              </a:rPr>
              <a:t>Check the website for the Council-specified topic</a:t>
            </a:r>
            <a:endParaRPr lang="en-US" sz="1150" dirty="0"/>
          </a:p>
        </p:txBody>
      </p:sp>
      <p:pic>
        <p:nvPicPr>
          <p:cNvPr id="43" name="Image 0" descr="preencoded.png"/>
          <p:cNvPicPr>
            <a:picLocks noChangeAspect="1"/>
          </p:cNvPicPr>
          <p:nvPr/>
        </p:nvPicPr>
        <p:blipFill>
          <a:blip r:embed="rId3"/>
          <a:stretch>
            <a:fillRect/>
          </a:stretch>
        </p:blipFill>
        <p:spPr>
          <a:xfrm>
            <a:off x="320040" y="6108192"/>
            <a:ext cx="292608" cy="384048"/>
          </a:xfrm>
          <a:prstGeom prst="rect">
            <a:avLst/>
          </a:prstGeom>
        </p:spPr>
      </p:pic>
      <p:sp>
        <p:nvSpPr>
          <p:cNvPr id="44" name="Text 41"/>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45" name="Text 42"/>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46" name="Text 43"/>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14</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Today's agenda </a:t>
            </a:r>
            <a:endParaRPr lang="en-US" sz="2800" dirty="0"/>
          </a:p>
        </p:txBody>
      </p:sp>
      <p:sp>
        <p:nvSpPr>
          <p:cNvPr id="3" name="Shape 1"/>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Shape 2"/>
          <p:cNvSpPr/>
          <p:nvPr/>
        </p:nvSpPr>
        <p:spPr>
          <a:xfrm>
            <a:off x="457200" y="1143000"/>
            <a:ext cx="11277295" cy="82296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5" name="Shape 3"/>
          <p:cNvSpPr/>
          <p:nvPr/>
        </p:nvSpPr>
        <p:spPr>
          <a:xfrm>
            <a:off x="457200" y="1143000"/>
            <a:ext cx="411480" cy="822960"/>
          </a:xfrm>
          <a:prstGeom prst="rect">
            <a:avLst/>
          </a:prstGeom>
          <a:solidFill>
            <a:srgbClr val="3C69FF"/>
          </a:solidFill>
          <a:ln w="12700">
            <a:solidFill>
              <a:srgbClr val="3C69FF"/>
            </a:solidFill>
            <a:prstDash val="solid"/>
          </a:ln>
        </p:spPr>
        <p:txBody>
          <a:bodyPr/>
          <a:lstStyle/>
          <a:p>
            <a:endParaRPr lang="en-AU"/>
          </a:p>
        </p:txBody>
      </p:sp>
      <p:pic>
        <p:nvPicPr>
          <p:cNvPr id="6" name="Image 0" descr="preencoded.png"/>
          <p:cNvPicPr>
            <a:picLocks noChangeAspect="1"/>
          </p:cNvPicPr>
          <p:nvPr/>
        </p:nvPicPr>
        <p:blipFill>
          <a:blip r:embed="rId3"/>
          <a:stretch>
            <a:fillRect/>
          </a:stretch>
        </p:blipFill>
        <p:spPr>
          <a:xfrm>
            <a:off x="493776" y="1307592"/>
            <a:ext cx="329184" cy="329184"/>
          </a:xfrm>
          <a:prstGeom prst="rect">
            <a:avLst/>
          </a:prstGeom>
        </p:spPr>
      </p:pic>
      <p:sp>
        <p:nvSpPr>
          <p:cNvPr id="7" name="Text 4"/>
          <p:cNvSpPr/>
          <p:nvPr/>
        </p:nvSpPr>
        <p:spPr>
          <a:xfrm>
            <a:off x="1024128" y="1252728"/>
            <a:ext cx="8686800" cy="310896"/>
          </a:xfrm>
          <a:prstGeom prst="rect">
            <a:avLst/>
          </a:prstGeom>
          <a:noFill/>
          <a:ln/>
        </p:spPr>
        <p:txBody>
          <a:bodyPr wrap="square" lIns="0" tIns="0" rIns="0" bIns="0" rtlCol="0" anchor="ctr"/>
          <a:lstStyle/>
          <a:p>
            <a:pPr marL="0" indent="0">
              <a:buNone/>
            </a:pPr>
            <a:r>
              <a:rPr lang="en-US" sz="1500" b="1" dirty="0">
                <a:solidFill>
                  <a:srgbClr val="000000"/>
                </a:solidFill>
                <a:latin typeface="Calibri" pitchFamily="34" charset="0"/>
                <a:ea typeface="Calibri" pitchFamily="34" charset="-122"/>
                <a:cs typeface="Calibri" pitchFamily="34" charset="-120"/>
              </a:rPr>
              <a:t>Decision timeline</a:t>
            </a:r>
            <a:endParaRPr lang="en-US" sz="1500" dirty="0"/>
          </a:p>
        </p:txBody>
      </p:sp>
      <p:sp>
        <p:nvSpPr>
          <p:cNvPr id="8" name="Text 5"/>
          <p:cNvSpPr/>
          <p:nvPr/>
        </p:nvSpPr>
        <p:spPr>
          <a:xfrm>
            <a:off x="1024128" y="1581912"/>
            <a:ext cx="8686800" cy="274320"/>
          </a:xfrm>
          <a:prstGeom prst="rect">
            <a:avLst/>
          </a:prstGeom>
          <a:noFill/>
          <a:ln/>
        </p:spPr>
        <p:txBody>
          <a:bodyPr wrap="square" lIns="0" tIns="0" rIns="0" bIns="0" rtlCol="0" anchor="ctr"/>
          <a:lstStyle/>
          <a:p>
            <a:pPr marL="0" indent="0">
              <a:buNone/>
            </a:pPr>
            <a:r>
              <a:rPr lang="en-US" sz="1150" i="1" dirty="0">
                <a:solidFill>
                  <a:srgbClr val="5B5B5B"/>
                </a:solidFill>
                <a:latin typeface="Calibri" pitchFamily="34" charset="0"/>
                <a:ea typeface="Calibri" pitchFamily="34" charset="-122"/>
                <a:cs typeface="Calibri" pitchFamily="34" charset="-120"/>
              </a:rPr>
              <a:t>Background and context</a:t>
            </a:r>
            <a:endParaRPr lang="en-US" sz="1150" dirty="0"/>
          </a:p>
        </p:txBody>
      </p:sp>
      <p:sp>
        <p:nvSpPr>
          <p:cNvPr id="10" name="Text 7"/>
          <p:cNvSpPr/>
          <p:nvPr/>
        </p:nvSpPr>
        <p:spPr>
          <a:xfrm>
            <a:off x="10500055" y="1380744"/>
            <a:ext cx="1097280" cy="347472"/>
          </a:xfrm>
          <a:prstGeom prst="rect">
            <a:avLst/>
          </a:prstGeom>
          <a:noFill/>
          <a:ln/>
        </p:spPr>
        <p:txBody>
          <a:bodyPr wrap="square" rtlCol="0" anchor="ctr"/>
          <a:lstStyle/>
          <a:p>
            <a:pPr marL="0" indent="0" algn="ctr">
              <a:buNone/>
            </a:pPr>
            <a:endParaRPr lang="en-US" sz="1100" dirty="0"/>
          </a:p>
        </p:txBody>
      </p:sp>
      <p:sp>
        <p:nvSpPr>
          <p:cNvPr id="11" name="Shape 8"/>
          <p:cNvSpPr/>
          <p:nvPr/>
        </p:nvSpPr>
        <p:spPr>
          <a:xfrm>
            <a:off x="457200" y="1970946"/>
            <a:ext cx="11277295" cy="82296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12" name="Shape 9"/>
          <p:cNvSpPr/>
          <p:nvPr/>
        </p:nvSpPr>
        <p:spPr>
          <a:xfrm>
            <a:off x="457200" y="1970946"/>
            <a:ext cx="411480" cy="822960"/>
          </a:xfrm>
          <a:prstGeom prst="rect">
            <a:avLst/>
          </a:prstGeom>
          <a:solidFill>
            <a:srgbClr val="323232"/>
          </a:solidFill>
          <a:ln w="12700">
            <a:solidFill>
              <a:srgbClr val="323232"/>
            </a:solidFill>
            <a:prstDash val="solid"/>
          </a:ln>
        </p:spPr>
        <p:txBody>
          <a:bodyPr/>
          <a:lstStyle/>
          <a:p>
            <a:endParaRPr lang="en-AU"/>
          </a:p>
        </p:txBody>
      </p:sp>
      <p:pic>
        <p:nvPicPr>
          <p:cNvPr id="13" name="Image 1" descr="preencoded.png"/>
          <p:cNvPicPr>
            <a:picLocks noChangeAspect="1"/>
          </p:cNvPicPr>
          <p:nvPr/>
        </p:nvPicPr>
        <p:blipFill>
          <a:blip r:embed="rId4"/>
          <a:stretch>
            <a:fillRect/>
          </a:stretch>
        </p:blipFill>
        <p:spPr>
          <a:xfrm>
            <a:off x="493776" y="2135538"/>
            <a:ext cx="329184" cy="329184"/>
          </a:xfrm>
          <a:prstGeom prst="rect">
            <a:avLst/>
          </a:prstGeom>
        </p:spPr>
      </p:pic>
      <p:sp>
        <p:nvSpPr>
          <p:cNvPr id="14" name="Text 10"/>
          <p:cNvSpPr/>
          <p:nvPr/>
        </p:nvSpPr>
        <p:spPr>
          <a:xfrm>
            <a:off x="1024128" y="2080674"/>
            <a:ext cx="8686800" cy="310896"/>
          </a:xfrm>
          <a:prstGeom prst="rect">
            <a:avLst/>
          </a:prstGeom>
          <a:noFill/>
          <a:ln/>
        </p:spPr>
        <p:txBody>
          <a:bodyPr wrap="square" lIns="0" tIns="0" rIns="0" bIns="0" rtlCol="0" anchor="ctr"/>
          <a:lstStyle/>
          <a:p>
            <a:pPr marL="0" indent="0">
              <a:buNone/>
            </a:pPr>
            <a:r>
              <a:rPr lang="en-US" sz="1500" b="1" dirty="0">
                <a:solidFill>
                  <a:srgbClr val="000000"/>
                </a:solidFill>
                <a:latin typeface="Calibri" pitchFamily="34" charset="0"/>
                <a:ea typeface="Calibri" pitchFamily="34" charset="-122"/>
                <a:cs typeface="Calibri" pitchFamily="34" charset="-120"/>
              </a:rPr>
              <a:t>Why we revised PS1</a:t>
            </a:r>
            <a:endParaRPr lang="en-US" sz="1500" dirty="0"/>
          </a:p>
        </p:txBody>
      </p:sp>
      <p:sp>
        <p:nvSpPr>
          <p:cNvPr id="15" name="Text 11"/>
          <p:cNvSpPr/>
          <p:nvPr/>
        </p:nvSpPr>
        <p:spPr>
          <a:xfrm>
            <a:off x="1024128" y="2409858"/>
            <a:ext cx="8686800" cy="274320"/>
          </a:xfrm>
          <a:prstGeom prst="rect">
            <a:avLst/>
          </a:prstGeom>
          <a:noFill/>
          <a:ln/>
        </p:spPr>
        <p:txBody>
          <a:bodyPr wrap="square" lIns="0" tIns="0" rIns="0" bIns="0" rtlCol="0" anchor="ctr"/>
          <a:lstStyle/>
          <a:p>
            <a:pPr marL="0" indent="0">
              <a:buNone/>
            </a:pPr>
            <a:r>
              <a:rPr lang="en-US" sz="1150" i="1" dirty="0">
                <a:solidFill>
                  <a:srgbClr val="5B5B5B"/>
                </a:solidFill>
                <a:latin typeface="Calibri" pitchFamily="34" charset="0"/>
                <a:ea typeface="Calibri" pitchFamily="34" charset="-122"/>
                <a:cs typeface="Calibri" pitchFamily="34" charset="-120"/>
              </a:rPr>
              <a:t>The case for change</a:t>
            </a:r>
            <a:endParaRPr lang="en-US" sz="1150" dirty="0"/>
          </a:p>
        </p:txBody>
      </p:sp>
      <p:sp>
        <p:nvSpPr>
          <p:cNvPr id="17" name="Text 13"/>
          <p:cNvSpPr/>
          <p:nvPr/>
        </p:nvSpPr>
        <p:spPr>
          <a:xfrm>
            <a:off x="10500055" y="2208690"/>
            <a:ext cx="1097280" cy="347472"/>
          </a:xfrm>
          <a:prstGeom prst="rect">
            <a:avLst/>
          </a:prstGeom>
          <a:noFill/>
          <a:ln/>
        </p:spPr>
        <p:txBody>
          <a:bodyPr wrap="square" rtlCol="0" anchor="ctr"/>
          <a:lstStyle/>
          <a:p>
            <a:pPr marL="0" indent="0" algn="ctr">
              <a:buNone/>
            </a:pPr>
            <a:endParaRPr lang="en-US" sz="1100" dirty="0"/>
          </a:p>
        </p:txBody>
      </p:sp>
      <p:sp>
        <p:nvSpPr>
          <p:cNvPr id="18" name="Shape 14"/>
          <p:cNvSpPr/>
          <p:nvPr/>
        </p:nvSpPr>
        <p:spPr>
          <a:xfrm>
            <a:off x="457200" y="2798892"/>
            <a:ext cx="11277295" cy="82296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19" name="Shape 15"/>
          <p:cNvSpPr/>
          <p:nvPr/>
        </p:nvSpPr>
        <p:spPr>
          <a:xfrm>
            <a:off x="457200" y="2798892"/>
            <a:ext cx="411480" cy="822960"/>
          </a:xfrm>
          <a:prstGeom prst="rect">
            <a:avLst/>
          </a:prstGeom>
          <a:solidFill>
            <a:srgbClr val="3C69FF"/>
          </a:solidFill>
          <a:ln w="12700">
            <a:solidFill>
              <a:srgbClr val="3C69FF"/>
            </a:solidFill>
            <a:prstDash val="solid"/>
          </a:ln>
        </p:spPr>
        <p:txBody>
          <a:bodyPr/>
          <a:lstStyle/>
          <a:p>
            <a:endParaRPr lang="en-AU"/>
          </a:p>
        </p:txBody>
      </p:sp>
      <p:pic>
        <p:nvPicPr>
          <p:cNvPr id="20" name="Image 2" descr="preencoded.png"/>
          <p:cNvPicPr>
            <a:picLocks noChangeAspect="1"/>
          </p:cNvPicPr>
          <p:nvPr/>
        </p:nvPicPr>
        <p:blipFill>
          <a:blip r:embed="rId5"/>
          <a:stretch>
            <a:fillRect/>
          </a:stretch>
        </p:blipFill>
        <p:spPr>
          <a:xfrm>
            <a:off x="493776" y="2963484"/>
            <a:ext cx="329184" cy="329184"/>
          </a:xfrm>
          <a:prstGeom prst="rect">
            <a:avLst/>
          </a:prstGeom>
        </p:spPr>
      </p:pic>
      <p:sp>
        <p:nvSpPr>
          <p:cNvPr id="21" name="Text 16"/>
          <p:cNvSpPr/>
          <p:nvPr/>
        </p:nvSpPr>
        <p:spPr>
          <a:xfrm>
            <a:off x="1024128" y="2908620"/>
            <a:ext cx="8686800" cy="310896"/>
          </a:xfrm>
          <a:prstGeom prst="rect">
            <a:avLst/>
          </a:prstGeom>
          <a:noFill/>
          <a:ln/>
        </p:spPr>
        <p:txBody>
          <a:bodyPr wrap="square" lIns="0" tIns="0" rIns="0" bIns="0" rtlCol="0" anchor="ctr"/>
          <a:lstStyle/>
          <a:p>
            <a:pPr marL="0" indent="0">
              <a:buNone/>
            </a:pPr>
            <a:r>
              <a:rPr lang="en-US" sz="1500" b="1" dirty="0">
                <a:solidFill>
                  <a:srgbClr val="000000"/>
                </a:solidFill>
                <a:latin typeface="Calibri" pitchFamily="34" charset="0"/>
                <a:ea typeface="Calibri" pitchFamily="34" charset="-122"/>
                <a:cs typeface="Calibri" pitchFamily="34" charset="-120"/>
              </a:rPr>
              <a:t>What stays the same</a:t>
            </a:r>
            <a:endParaRPr lang="en-US" sz="1500" dirty="0"/>
          </a:p>
        </p:txBody>
      </p:sp>
      <p:sp>
        <p:nvSpPr>
          <p:cNvPr id="22" name="Text 17"/>
          <p:cNvSpPr/>
          <p:nvPr/>
        </p:nvSpPr>
        <p:spPr>
          <a:xfrm>
            <a:off x="1024128" y="3237804"/>
            <a:ext cx="8686800" cy="274320"/>
          </a:xfrm>
          <a:prstGeom prst="rect">
            <a:avLst/>
          </a:prstGeom>
          <a:noFill/>
          <a:ln/>
        </p:spPr>
        <p:txBody>
          <a:bodyPr wrap="square" lIns="0" tIns="0" rIns="0" bIns="0" rtlCol="0" anchor="ctr"/>
          <a:lstStyle/>
          <a:p>
            <a:pPr marL="0" indent="0">
              <a:buNone/>
            </a:pPr>
            <a:r>
              <a:rPr lang="en-US" sz="1150" i="1" dirty="0">
                <a:solidFill>
                  <a:srgbClr val="5B5B5B"/>
                </a:solidFill>
                <a:latin typeface="Calibri" pitchFamily="34" charset="0"/>
                <a:ea typeface="Calibri" pitchFamily="34" charset="-122"/>
                <a:cs typeface="Calibri" pitchFamily="34" charset="-120"/>
              </a:rPr>
              <a:t>Continuity of core principles</a:t>
            </a:r>
            <a:endParaRPr lang="en-US" sz="1150" dirty="0"/>
          </a:p>
        </p:txBody>
      </p:sp>
      <p:sp>
        <p:nvSpPr>
          <p:cNvPr id="24" name="Text 19"/>
          <p:cNvSpPr/>
          <p:nvPr/>
        </p:nvSpPr>
        <p:spPr>
          <a:xfrm>
            <a:off x="10500055" y="3036636"/>
            <a:ext cx="1097280" cy="347472"/>
          </a:xfrm>
          <a:prstGeom prst="rect">
            <a:avLst/>
          </a:prstGeom>
          <a:noFill/>
          <a:ln/>
        </p:spPr>
        <p:txBody>
          <a:bodyPr wrap="square" rtlCol="0" anchor="ctr"/>
          <a:lstStyle/>
          <a:p>
            <a:pPr marL="0" indent="0" algn="ctr">
              <a:buNone/>
            </a:pPr>
            <a:endParaRPr lang="en-US" sz="1100" dirty="0"/>
          </a:p>
        </p:txBody>
      </p:sp>
      <p:sp>
        <p:nvSpPr>
          <p:cNvPr id="25" name="Shape 20"/>
          <p:cNvSpPr/>
          <p:nvPr/>
        </p:nvSpPr>
        <p:spPr>
          <a:xfrm>
            <a:off x="457200" y="3626838"/>
            <a:ext cx="11277295" cy="82296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26" name="Shape 21"/>
          <p:cNvSpPr/>
          <p:nvPr/>
        </p:nvSpPr>
        <p:spPr>
          <a:xfrm>
            <a:off x="457200" y="3626838"/>
            <a:ext cx="411480" cy="822960"/>
          </a:xfrm>
          <a:prstGeom prst="rect">
            <a:avLst/>
          </a:prstGeom>
          <a:solidFill>
            <a:srgbClr val="323232"/>
          </a:solidFill>
          <a:ln w="12700">
            <a:solidFill>
              <a:srgbClr val="323232"/>
            </a:solidFill>
            <a:prstDash val="solid"/>
          </a:ln>
        </p:spPr>
        <p:txBody>
          <a:bodyPr/>
          <a:lstStyle/>
          <a:p>
            <a:endParaRPr lang="en-AU"/>
          </a:p>
        </p:txBody>
      </p:sp>
      <p:pic>
        <p:nvPicPr>
          <p:cNvPr id="27" name="Image 3" descr="preencoded.png"/>
          <p:cNvPicPr>
            <a:picLocks noChangeAspect="1"/>
          </p:cNvPicPr>
          <p:nvPr/>
        </p:nvPicPr>
        <p:blipFill>
          <a:blip r:embed="rId6"/>
          <a:stretch>
            <a:fillRect/>
          </a:stretch>
        </p:blipFill>
        <p:spPr>
          <a:xfrm>
            <a:off x="493776" y="3791430"/>
            <a:ext cx="329184" cy="329184"/>
          </a:xfrm>
          <a:prstGeom prst="rect">
            <a:avLst/>
          </a:prstGeom>
        </p:spPr>
      </p:pic>
      <p:sp>
        <p:nvSpPr>
          <p:cNvPr id="28" name="Text 22"/>
          <p:cNvSpPr/>
          <p:nvPr/>
        </p:nvSpPr>
        <p:spPr>
          <a:xfrm>
            <a:off x="1024128" y="3736566"/>
            <a:ext cx="8686800" cy="310896"/>
          </a:xfrm>
          <a:prstGeom prst="rect">
            <a:avLst/>
          </a:prstGeom>
          <a:noFill/>
          <a:ln/>
        </p:spPr>
        <p:txBody>
          <a:bodyPr wrap="square" lIns="0" tIns="0" rIns="0" bIns="0" rtlCol="0" anchor="ctr"/>
          <a:lstStyle/>
          <a:p>
            <a:pPr marL="0" indent="0">
              <a:buNone/>
            </a:pPr>
            <a:r>
              <a:rPr lang="en-US" sz="1500" b="1" dirty="0">
                <a:solidFill>
                  <a:srgbClr val="000000"/>
                </a:solidFill>
                <a:latin typeface="Calibri" pitchFamily="34" charset="0"/>
                <a:ea typeface="Calibri" pitchFamily="34" charset="-122"/>
                <a:cs typeface="Calibri" pitchFamily="34" charset="-120"/>
              </a:rPr>
              <a:t>What's changed</a:t>
            </a:r>
            <a:endParaRPr lang="en-US" sz="1500" dirty="0"/>
          </a:p>
        </p:txBody>
      </p:sp>
      <p:sp>
        <p:nvSpPr>
          <p:cNvPr id="29" name="Text 23"/>
          <p:cNvSpPr/>
          <p:nvPr/>
        </p:nvSpPr>
        <p:spPr>
          <a:xfrm>
            <a:off x="1024128" y="4065750"/>
            <a:ext cx="8686800" cy="274320"/>
          </a:xfrm>
          <a:prstGeom prst="rect">
            <a:avLst/>
          </a:prstGeom>
          <a:noFill/>
          <a:ln/>
        </p:spPr>
        <p:txBody>
          <a:bodyPr wrap="square" lIns="0" tIns="0" rIns="0" bIns="0" rtlCol="0" anchor="ctr"/>
          <a:lstStyle/>
          <a:p>
            <a:pPr marL="0" indent="0">
              <a:buNone/>
            </a:pPr>
            <a:r>
              <a:rPr lang="en-US" sz="1150" i="1" dirty="0">
                <a:solidFill>
                  <a:srgbClr val="5B5B5B"/>
                </a:solidFill>
                <a:latin typeface="Calibri" pitchFamily="34" charset="0"/>
                <a:ea typeface="Calibri" pitchFamily="34" charset="-122"/>
                <a:cs typeface="Calibri" pitchFamily="34" charset="-120"/>
              </a:rPr>
              <a:t>Key differences from the 2020 standard</a:t>
            </a:r>
            <a:endParaRPr lang="en-US" sz="1150" dirty="0"/>
          </a:p>
        </p:txBody>
      </p:sp>
      <p:sp>
        <p:nvSpPr>
          <p:cNvPr id="31" name="Text 25"/>
          <p:cNvSpPr/>
          <p:nvPr/>
        </p:nvSpPr>
        <p:spPr>
          <a:xfrm>
            <a:off x="10500055" y="3864582"/>
            <a:ext cx="1097280" cy="347472"/>
          </a:xfrm>
          <a:prstGeom prst="rect">
            <a:avLst/>
          </a:prstGeom>
          <a:noFill/>
          <a:ln/>
        </p:spPr>
        <p:txBody>
          <a:bodyPr wrap="square" rtlCol="0" anchor="ctr"/>
          <a:lstStyle/>
          <a:p>
            <a:pPr marL="0" indent="0" algn="ctr">
              <a:buNone/>
            </a:pPr>
            <a:endParaRPr lang="en-US" sz="1100" dirty="0"/>
          </a:p>
        </p:txBody>
      </p:sp>
      <p:sp>
        <p:nvSpPr>
          <p:cNvPr id="32" name="Shape 26"/>
          <p:cNvSpPr/>
          <p:nvPr/>
        </p:nvSpPr>
        <p:spPr>
          <a:xfrm>
            <a:off x="420929" y="4454784"/>
            <a:ext cx="11277295" cy="82296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33" name="Shape 27"/>
          <p:cNvSpPr/>
          <p:nvPr/>
        </p:nvSpPr>
        <p:spPr>
          <a:xfrm>
            <a:off x="457200" y="4509648"/>
            <a:ext cx="411480" cy="822960"/>
          </a:xfrm>
          <a:prstGeom prst="rect">
            <a:avLst/>
          </a:prstGeom>
          <a:solidFill>
            <a:srgbClr val="3C69FF"/>
          </a:solidFill>
          <a:ln w="12700">
            <a:solidFill>
              <a:srgbClr val="3C69FF"/>
            </a:solidFill>
            <a:prstDash val="solid"/>
          </a:ln>
        </p:spPr>
        <p:txBody>
          <a:bodyPr/>
          <a:lstStyle/>
          <a:p>
            <a:endParaRPr lang="en-AU"/>
          </a:p>
        </p:txBody>
      </p:sp>
      <p:pic>
        <p:nvPicPr>
          <p:cNvPr id="34" name="Image 4" descr="preencoded.png"/>
          <p:cNvPicPr>
            <a:picLocks noChangeAspect="1"/>
          </p:cNvPicPr>
          <p:nvPr/>
        </p:nvPicPr>
        <p:blipFill>
          <a:blip r:embed="rId7"/>
          <a:stretch>
            <a:fillRect/>
          </a:stretch>
        </p:blipFill>
        <p:spPr>
          <a:xfrm>
            <a:off x="493776" y="4674240"/>
            <a:ext cx="329184" cy="329184"/>
          </a:xfrm>
          <a:prstGeom prst="rect">
            <a:avLst/>
          </a:prstGeom>
        </p:spPr>
      </p:pic>
      <p:sp>
        <p:nvSpPr>
          <p:cNvPr id="35" name="Text 28"/>
          <p:cNvSpPr/>
          <p:nvPr/>
        </p:nvSpPr>
        <p:spPr>
          <a:xfrm>
            <a:off x="1024128" y="4619376"/>
            <a:ext cx="8686800" cy="310896"/>
          </a:xfrm>
          <a:prstGeom prst="rect">
            <a:avLst/>
          </a:prstGeom>
          <a:noFill/>
          <a:ln/>
        </p:spPr>
        <p:txBody>
          <a:bodyPr wrap="square" lIns="0" tIns="0" rIns="0" bIns="0" rtlCol="0" anchor="ctr"/>
          <a:lstStyle/>
          <a:p>
            <a:pPr marL="0" indent="0">
              <a:buNone/>
            </a:pPr>
            <a:r>
              <a:rPr lang="en-US" sz="1500" b="1" dirty="0">
                <a:solidFill>
                  <a:srgbClr val="000000"/>
                </a:solidFill>
                <a:latin typeface="Calibri" pitchFamily="34" charset="0"/>
                <a:ea typeface="Calibri" pitchFamily="34" charset="-122"/>
                <a:cs typeface="Calibri" pitchFamily="34" charset="-120"/>
              </a:rPr>
              <a:t>Practical implications</a:t>
            </a:r>
            <a:endParaRPr lang="en-US" sz="1500" dirty="0"/>
          </a:p>
        </p:txBody>
      </p:sp>
      <p:sp>
        <p:nvSpPr>
          <p:cNvPr id="36" name="Text 29"/>
          <p:cNvSpPr/>
          <p:nvPr/>
        </p:nvSpPr>
        <p:spPr>
          <a:xfrm>
            <a:off x="1024128" y="4948560"/>
            <a:ext cx="8686800" cy="274320"/>
          </a:xfrm>
          <a:prstGeom prst="rect">
            <a:avLst/>
          </a:prstGeom>
          <a:noFill/>
          <a:ln/>
        </p:spPr>
        <p:txBody>
          <a:bodyPr wrap="square" lIns="0" tIns="0" rIns="0" bIns="0" rtlCol="0" anchor="ctr"/>
          <a:lstStyle/>
          <a:p>
            <a:pPr marL="0" indent="0">
              <a:buNone/>
            </a:pPr>
            <a:r>
              <a:rPr lang="en-US" sz="1150" i="1" dirty="0">
                <a:solidFill>
                  <a:srgbClr val="5B5B5B"/>
                </a:solidFill>
                <a:latin typeface="Calibri" pitchFamily="34" charset="0"/>
                <a:ea typeface="Calibri" pitchFamily="34" charset="-122"/>
                <a:cs typeface="Calibri" pitchFamily="34" charset="-120"/>
              </a:rPr>
              <a:t>Recording, exemptions &amp; transition</a:t>
            </a:r>
            <a:endParaRPr lang="en-US" sz="1150" dirty="0"/>
          </a:p>
        </p:txBody>
      </p:sp>
      <p:sp>
        <p:nvSpPr>
          <p:cNvPr id="38" name="Text 31"/>
          <p:cNvSpPr/>
          <p:nvPr/>
        </p:nvSpPr>
        <p:spPr>
          <a:xfrm>
            <a:off x="10500055" y="4747392"/>
            <a:ext cx="1097280" cy="347472"/>
          </a:xfrm>
          <a:prstGeom prst="rect">
            <a:avLst/>
          </a:prstGeom>
          <a:noFill/>
          <a:ln/>
        </p:spPr>
        <p:txBody>
          <a:bodyPr wrap="square" rtlCol="0" anchor="ctr"/>
          <a:lstStyle/>
          <a:p>
            <a:pPr marL="0" indent="0" algn="ctr">
              <a:buNone/>
            </a:pPr>
            <a:endParaRPr lang="en-US" sz="1100" dirty="0"/>
          </a:p>
        </p:txBody>
      </p:sp>
      <p:sp>
        <p:nvSpPr>
          <p:cNvPr id="50" name="Shape 40"/>
          <p:cNvSpPr/>
          <p:nvPr/>
        </p:nvSpPr>
        <p:spPr>
          <a:xfrm>
            <a:off x="457200" y="5282730"/>
            <a:ext cx="11277295" cy="82296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51" name="Shape 41"/>
          <p:cNvSpPr/>
          <p:nvPr/>
        </p:nvSpPr>
        <p:spPr>
          <a:xfrm>
            <a:off x="457200" y="5282730"/>
            <a:ext cx="411480" cy="822960"/>
          </a:xfrm>
          <a:prstGeom prst="rect">
            <a:avLst/>
          </a:prstGeom>
          <a:solidFill>
            <a:srgbClr val="323232"/>
          </a:solidFill>
          <a:ln w="12700">
            <a:solidFill>
              <a:srgbClr val="323232"/>
            </a:solidFill>
            <a:prstDash val="solid"/>
          </a:ln>
        </p:spPr>
        <p:txBody>
          <a:bodyPr/>
          <a:lstStyle/>
          <a:p>
            <a:endParaRPr lang="en-AU"/>
          </a:p>
        </p:txBody>
      </p:sp>
      <p:sp>
        <p:nvSpPr>
          <p:cNvPr id="52" name="Text 42"/>
          <p:cNvSpPr/>
          <p:nvPr/>
        </p:nvSpPr>
        <p:spPr>
          <a:xfrm>
            <a:off x="1024128" y="5345178"/>
            <a:ext cx="8686800" cy="310896"/>
          </a:xfrm>
          <a:prstGeom prst="rect">
            <a:avLst/>
          </a:prstGeom>
          <a:noFill/>
          <a:ln/>
        </p:spPr>
        <p:txBody>
          <a:bodyPr wrap="square" lIns="0" tIns="0" rIns="0" bIns="0" rtlCol="0" anchor="ctr"/>
          <a:lstStyle/>
          <a:p>
            <a:pPr marL="0" indent="0">
              <a:buNone/>
            </a:pPr>
            <a:r>
              <a:rPr lang="en-US" sz="1500" b="1" dirty="0">
                <a:solidFill>
                  <a:srgbClr val="000000"/>
                </a:solidFill>
                <a:latin typeface="Calibri" pitchFamily="34" charset="0"/>
                <a:ea typeface="Calibri" pitchFamily="34" charset="-122"/>
                <a:cs typeface="Calibri" pitchFamily="34" charset="-120"/>
              </a:rPr>
              <a:t>Questions</a:t>
            </a:r>
            <a:endParaRPr lang="en-US" sz="1500" dirty="0"/>
          </a:p>
        </p:txBody>
      </p:sp>
      <p:pic>
        <p:nvPicPr>
          <p:cNvPr id="39" name="Image 5" descr="preencoded.png"/>
          <p:cNvPicPr>
            <a:picLocks noChangeAspect="1"/>
          </p:cNvPicPr>
          <p:nvPr/>
        </p:nvPicPr>
        <p:blipFill>
          <a:blip r:embed="rId8"/>
          <a:stretch>
            <a:fillRect/>
          </a:stretch>
        </p:blipFill>
        <p:spPr>
          <a:xfrm>
            <a:off x="320040" y="6108192"/>
            <a:ext cx="292608" cy="384048"/>
          </a:xfrm>
          <a:prstGeom prst="rect">
            <a:avLst/>
          </a:prstGeom>
        </p:spPr>
      </p:pic>
      <p:sp>
        <p:nvSpPr>
          <p:cNvPr id="40" name="Text 32"/>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41" name="Text 33"/>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42" name="Text 34"/>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23232"/>
        </a:solidFill>
        <a:effectLst/>
      </p:bgPr>
    </p:bg>
    <p:spTree>
      <p:nvGrpSpPr>
        <p:cNvPr id="1" name="">
          <a:extLst>
            <a:ext uri="{FF2B5EF4-FFF2-40B4-BE49-F238E27FC236}">
              <a16:creationId xmlns:a16="http://schemas.microsoft.com/office/drawing/2014/main" id="{F0A30CC3-158E-BCAE-1709-0A84DB39700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7862A19-E2A4-B0C6-1408-A54819F17104}"/>
              </a:ext>
            </a:extLst>
          </p:cNvPr>
          <p:cNvSpPr/>
          <p:nvPr/>
        </p:nvSpPr>
        <p:spPr>
          <a:xfrm>
            <a:off x="8716975" y="3931920"/>
            <a:ext cx="3291840" cy="2743200"/>
          </a:xfrm>
          <a:prstGeom prst="rect">
            <a:avLst/>
          </a:prstGeom>
          <a:noFill/>
          <a:ln/>
        </p:spPr>
        <p:txBody>
          <a:bodyPr wrap="square" rtlCol="0" anchor="b"/>
          <a:lstStyle/>
          <a:p>
            <a:pPr marL="0" indent="0" algn="r">
              <a:buNone/>
            </a:pPr>
            <a:r>
              <a:rPr lang="en-US" sz="16000" dirty="0">
                <a:solidFill>
                  <a:srgbClr val="FFFFFF"/>
                </a:solidFill>
                <a:latin typeface="Calibri Light" pitchFamily="34" charset="0"/>
                <a:ea typeface="Calibri Light" pitchFamily="34" charset="-122"/>
                <a:cs typeface="Calibri Light" pitchFamily="34" charset="-120"/>
              </a:rPr>
              <a:t>06</a:t>
            </a:r>
            <a:endParaRPr lang="en-US" sz="16000" dirty="0"/>
          </a:p>
        </p:txBody>
      </p:sp>
      <p:sp>
        <p:nvSpPr>
          <p:cNvPr id="3" name="Text 1">
            <a:extLst>
              <a:ext uri="{FF2B5EF4-FFF2-40B4-BE49-F238E27FC236}">
                <a16:creationId xmlns:a16="http://schemas.microsoft.com/office/drawing/2014/main" id="{50027D45-C10F-458D-C35F-D9425B899CDC}"/>
              </a:ext>
            </a:extLst>
          </p:cNvPr>
          <p:cNvSpPr/>
          <p:nvPr/>
        </p:nvSpPr>
        <p:spPr>
          <a:xfrm>
            <a:off x="457200" y="347472"/>
            <a:ext cx="7924602" cy="685800"/>
          </a:xfrm>
          <a:prstGeom prst="rect">
            <a:avLst/>
          </a:prstGeom>
          <a:noFill/>
          <a:ln/>
        </p:spPr>
        <p:txBody>
          <a:bodyPr wrap="square" rtlCol="0" anchor="ctr"/>
          <a:lstStyle/>
          <a:p>
            <a:pPr marL="0" indent="0">
              <a:buNone/>
            </a:pPr>
            <a:r>
              <a:rPr lang="en-US" sz="3000" dirty="0">
                <a:solidFill>
                  <a:srgbClr val="FFFFFF"/>
                </a:solidFill>
                <a:latin typeface="Calibri Light" pitchFamily="34" charset="0"/>
                <a:ea typeface="Calibri Light" pitchFamily="34" charset="-122"/>
                <a:cs typeface="Calibri Light" pitchFamily="34" charset="-120"/>
              </a:rPr>
              <a:t>Questions</a:t>
            </a:r>
            <a:endParaRPr lang="en-US" sz="3000" dirty="0"/>
          </a:p>
        </p:txBody>
      </p:sp>
      <p:pic>
        <p:nvPicPr>
          <p:cNvPr id="4" name="Image 0" descr="preencoded.png">
            <a:extLst>
              <a:ext uri="{FF2B5EF4-FFF2-40B4-BE49-F238E27FC236}">
                <a16:creationId xmlns:a16="http://schemas.microsoft.com/office/drawing/2014/main" id="{F2F4F209-D3F6-9989-A946-526D444D29F3}"/>
              </a:ext>
            </a:extLst>
          </p:cNvPr>
          <p:cNvPicPr>
            <a:picLocks noChangeAspect="1"/>
          </p:cNvPicPr>
          <p:nvPr/>
        </p:nvPicPr>
        <p:blipFill>
          <a:blip r:embed="rId3"/>
          <a:stretch>
            <a:fillRect/>
          </a:stretch>
        </p:blipFill>
        <p:spPr>
          <a:xfrm>
            <a:off x="320040" y="6108192"/>
            <a:ext cx="292608" cy="384048"/>
          </a:xfrm>
          <a:prstGeom prst="rect">
            <a:avLst/>
          </a:prstGeom>
        </p:spPr>
      </p:pic>
      <p:sp>
        <p:nvSpPr>
          <p:cNvPr id="5" name="Text 2">
            <a:extLst>
              <a:ext uri="{FF2B5EF4-FFF2-40B4-BE49-F238E27FC236}">
                <a16:creationId xmlns:a16="http://schemas.microsoft.com/office/drawing/2014/main" id="{C7E7C396-7DD8-0335-ED1F-2F4DC3245346}"/>
              </a:ext>
            </a:extLst>
          </p:cNvPr>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FFFFFF"/>
                </a:solidFill>
                <a:latin typeface="Calibri" pitchFamily="34" charset="0"/>
                <a:ea typeface="Calibri" pitchFamily="34" charset="-122"/>
                <a:cs typeface="Calibri" pitchFamily="34" charset="-120"/>
              </a:rPr>
              <a:t>Actuaries
Institute.</a:t>
            </a:r>
            <a:endParaRPr lang="en-US" sz="900" dirty="0"/>
          </a:p>
        </p:txBody>
      </p:sp>
    </p:spTree>
    <p:extLst>
      <p:ext uri="{BB962C8B-B14F-4D97-AF65-F5344CB8AC3E}">
        <p14:creationId xmlns:p14="http://schemas.microsoft.com/office/powerpoint/2010/main" val="317962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23232"/>
        </a:solidFill>
        <a:effectLst/>
      </p:bgPr>
    </p:bg>
    <p:spTree>
      <p:nvGrpSpPr>
        <p:cNvPr id="1" name="">
          <a:extLst>
            <a:ext uri="{FF2B5EF4-FFF2-40B4-BE49-F238E27FC236}">
              <a16:creationId xmlns:a16="http://schemas.microsoft.com/office/drawing/2014/main" id="{AA9F454D-5801-6897-ECBE-74C0E93EA42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AA7256A-BEB7-160B-F01D-5BA1218F0831}"/>
              </a:ext>
            </a:extLst>
          </p:cNvPr>
          <p:cNvSpPr/>
          <p:nvPr/>
        </p:nvSpPr>
        <p:spPr>
          <a:xfrm>
            <a:off x="8716975" y="3931920"/>
            <a:ext cx="3291840" cy="2743200"/>
          </a:xfrm>
          <a:prstGeom prst="rect">
            <a:avLst/>
          </a:prstGeom>
          <a:noFill/>
          <a:ln/>
        </p:spPr>
        <p:txBody>
          <a:bodyPr wrap="square" rtlCol="0" anchor="b"/>
          <a:lstStyle/>
          <a:p>
            <a:pPr marL="0" indent="0" algn="r">
              <a:buNone/>
            </a:pPr>
            <a:r>
              <a:rPr lang="en-US" sz="16000" dirty="0">
                <a:solidFill>
                  <a:srgbClr val="FFFFFF"/>
                </a:solidFill>
                <a:latin typeface="Calibri Light" pitchFamily="34" charset="0"/>
                <a:ea typeface="Calibri Light" pitchFamily="34" charset="-122"/>
                <a:cs typeface="Calibri Light" pitchFamily="34" charset="-120"/>
              </a:rPr>
              <a:t>01</a:t>
            </a:r>
            <a:endParaRPr lang="en-US" sz="16000" dirty="0"/>
          </a:p>
        </p:txBody>
      </p:sp>
      <p:sp>
        <p:nvSpPr>
          <p:cNvPr id="3" name="Text 1">
            <a:extLst>
              <a:ext uri="{FF2B5EF4-FFF2-40B4-BE49-F238E27FC236}">
                <a16:creationId xmlns:a16="http://schemas.microsoft.com/office/drawing/2014/main" id="{61CA7268-FDB6-8F45-552C-E68279E2A1D9}"/>
              </a:ext>
            </a:extLst>
          </p:cNvPr>
          <p:cNvSpPr/>
          <p:nvPr/>
        </p:nvSpPr>
        <p:spPr>
          <a:xfrm>
            <a:off x="457200" y="347472"/>
            <a:ext cx="7924602" cy="685800"/>
          </a:xfrm>
          <a:prstGeom prst="rect">
            <a:avLst/>
          </a:prstGeom>
          <a:noFill/>
          <a:ln/>
        </p:spPr>
        <p:txBody>
          <a:bodyPr wrap="square" rtlCol="0" anchor="ctr"/>
          <a:lstStyle/>
          <a:p>
            <a:pPr marL="0" indent="0">
              <a:buNone/>
            </a:pPr>
            <a:r>
              <a:rPr lang="en-US" sz="3000" dirty="0">
                <a:solidFill>
                  <a:srgbClr val="FFFFFF"/>
                </a:solidFill>
                <a:latin typeface="Calibri Light" pitchFamily="34" charset="0"/>
                <a:ea typeface="Calibri Light" pitchFamily="34" charset="-122"/>
                <a:cs typeface="Calibri Light" pitchFamily="34" charset="-120"/>
              </a:rPr>
              <a:t>Decision timeline</a:t>
            </a:r>
            <a:endParaRPr lang="en-US" sz="3000" dirty="0"/>
          </a:p>
        </p:txBody>
      </p:sp>
      <p:pic>
        <p:nvPicPr>
          <p:cNvPr id="4" name="Image 0" descr="preencoded.png">
            <a:extLst>
              <a:ext uri="{FF2B5EF4-FFF2-40B4-BE49-F238E27FC236}">
                <a16:creationId xmlns:a16="http://schemas.microsoft.com/office/drawing/2014/main" id="{DAF19910-5424-1947-C92D-582FF79DF752}"/>
              </a:ext>
            </a:extLst>
          </p:cNvPr>
          <p:cNvPicPr>
            <a:picLocks noChangeAspect="1"/>
          </p:cNvPicPr>
          <p:nvPr/>
        </p:nvPicPr>
        <p:blipFill>
          <a:blip r:embed="rId3"/>
          <a:stretch>
            <a:fillRect/>
          </a:stretch>
        </p:blipFill>
        <p:spPr>
          <a:xfrm>
            <a:off x="320040" y="6108192"/>
            <a:ext cx="292608" cy="384048"/>
          </a:xfrm>
          <a:prstGeom prst="rect">
            <a:avLst/>
          </a:prstGeom>
        </p:spPr>
      </p:pic>
      <p:sp>
        <p:nvSpPr>
          <p:cNvPr id="5" name="Text 2">
            <a:extLst>
              <a:ext uri="{FF2B5EF4-FFF2-40B4-BE49-F238E27FC236}">
                <a16:creationId xmlns:a16="http://schemas.microsoft.com/office/drawing/2014/main" id="{96AA903C-6E9B-8FE3-D5D4-C27A3FEDC167}"/>
              </a:ext>
            </a:extLst>
          </p:cNvPr>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FFFFFF"/>
                </a:solidFill>
                <a:latin typeface="Calibri" pitchFamily="34" charset="0"/>
                <a:ea typeface="Calibri" pitchFamily="34" charset="-122"/>
                <a:cs typeface="Calibri" pitchFamily="34" charset="-120"/>
              </a:rPr>
              <a:t>Actuaries
Institute.</a:t>
            </a:r>
            <a:endParaRPr lang="en-US" sz="900" dirty="0"/>
          </a:p>
        </p:txBody>
      </p:sp>
    </p:spTree>
    <p:extLst>
      <p:ext uri="{BB962C8B-B14F-4D97-AF65-F5344CB8AC3E}">
        <p14:creationId xmlns:p14="http://schemas.microsoft.com/office/powerpoint/2010/main" val="240553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1484F-CBAE-81B6-C23A-7C070E0A61B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2101741-442D-C567-3CA5-093624225523}"/>
              </a:ext>
            </a:extLst>
          </p:cNvPr>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Development timeline — what happens when</a:t>
            </a:r>
            <a:endParaRPr lang="en-US" sz="2800" dirty="0"/>
          </a:p>
        </p:txBody>
      </p:sp>
      <p:sp>
        <p:nvSpPr>
          <p:cNvPr id="3" name="Shape 1">
            <a:extLst>
              <a:ext uri="{FF2B5EF4-FFF2-40B4-BE49-F238E27FC236}">
                <a16:creationId xmlns:a16="http://schemas.microsoft.com/office/drawing/2014/main" id="{BB74BB36-3792-FF0B-7650-B9DA6362B927}"/>
              </a:ext>
            </a:extLst>
          </p:cNvPr>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Text 2">
            <a:extLst>
              <a:ext uri="{FF2B5EF4-FFF2-40B4-BE49-F238E27FC236}">
                <a16:creationId xmlns:a16="http://schemas.microsoft.com/office/drawing/2014/main" id="{CC00E54D-09AA-A4D8-7CE4-9C4D5F5D5371}"/>
              </a:ext>
            </a:extLst>
          </p:cNvPr>
          <p:cNvSpPr/>
          <p:nvPr/>
        </p:nvSpPr>
        <p:spPr>
          <a:xfrm>
            <a:off x="457200" y="1115568"/>
            <a:ext cx="11277295" cy="320040"/>
          </a:xfrm>
          <a:prstGeom prst="rect">
            <a:avLst/>
          </a:prstGeom>
          <a:noFill/>
          <a:ln/>
        </p:spPr>
        <p:txBody>
          <a:bodyPr wrap="square" rtlCol="0" anchor="ctr"/>
          <a:lstStyle/>
          <a:p>
            <a:pPr marL="0" indent="0">
              <a:buNone/>
            </a:pPr>
            <a:r>
              <a:rPr lang="en-US" sz="1200" i="1" dirty="0">
                <a:solidFill>
                  <a:srgbClr val="5B5B5B"/>
                </a:solidFill>
                <a:latin typeface="Calibri" pitchFamily="34" charset="0"/>
                <a:ea typeface="Calibri" pitchFamily="34" charset="-122"/>
                <a:cs typeface="Calibri" pitchFamily="34" charset="-120"/>
              </a:rPr>
              <a:t>Decision points before accepted and launched</a:t>
            </a:r>
            <a:endParaRPr lang="en-US" sz="1200" dirty="0"/>
          </a:p>
        </p:txBody>
      </p:sp>
      <p:sp>
        <p:nvSpPr>
          <p:cNvPr id="5" name="Shape 3">
            <a:extLst>
              <a:ext uri="{FF2B5EF4-FFF2-40B4-BE49-F238E27FC236}">
                <a16:creationId xmlns:a16="http://schemas.microsoft.com/office/drawing/2014/main" id="{F155ED1C-00D0-5192-3721-7B154D3F2CF4}"/>
              </a:ext>
            </a:extLst>
          </p:cNvPr>
          <p:cNvSpPr/>
          <p:nvPr/>
        </p:nvSpPr>
        <p:spPr>
          <a:xfrm>
            <a:off x="640080" y="2807208"/>
            <a:ext cx="10911535" cy="54864"/>
          </a:xfrm>
          <a:prstGeom prst="rect">
            <a:avLst/>
          </a:prstGeom>
          <a:solidFill>
            <a:srgbClr val="DDDDDD"/>
          </a:solidFill>
          <a:ln w="12700">
            <a:solidFill>
              <a:srgbClr val="DDDDDD"/>
            </a:solidFill>
            <a:prstDash val="solid"/>
          </a:ln>
        </p:spPr>
        <p:txBody>
          <a:bodyPr/>
          <a:lstStyle/>
          <a:p>
            <a:endParaRPr lang="en-AU"/>
          </a:p>
        </p:txBody>
      </p:sp>
      <p:sp>
        <p:nvSpPr>
          <p:cNvPr id="6" name="Shape 4">
            <a:extLst>
              <a:ext uri="{FF2B5EF4-FFF2-40B4-BE49-F238E27FC236}">
                <a16:creationId xmlns:a16="http://schemas.microsoft.com/office/drawing/2014/main" id="{20273727-9D72-2FD7-6CEF-50E40B0A4A4F}"/>
              </a:ext>
            </a:extLst>
          </p:cNvPr>
          <p:cNvSpPr/>
          <p:nvPr/>
        </p:nvSpPr>
        <p:spPr>
          <a:xfrm>
            <a:off x="475488" y="2670048"/>
            <a:ext cx="329184" cy="329184"/>
          </a:xfrm>
          <a:prstGeom prst="line">
            <a:avLst/>
          </a:prstGeom>
          <a:solidFill>
            <a:srgbClr val="5B5B5B"/>
          </a:solidFill>
          <a:ln w="12700">
            <a:solidFill>
              <a:srgbClr val="5B5B5B"/>
            </a:solidFill>
            <a:prstDash val="solid"/>
          </a:ln>
        </p:spPr>
        <p:txBody>
          <a:bodyPr/>
          <a:lstStyle/>
          <a:p>
            <a:endParaRPr lang="en-AU"/>
          </a:p>
        </p:txBody>
      </p:sp>
      <p:sp>
        <p:nvSpPr>
          <p:cNvPr id="7" name="Text 5">
            <a:extLst>
              <a:ext uri="{FF2B5EF4-FFF2-40B4-BE49-F238E27FC236}">
                <a16:creationId xmlns:a16="http://schemas.microsoft.com/office/drawing/2014/main" id="{3F97217D-E7BC-0E9E-E152-0E3E3BB3DDD1}"/>
              </a:ext>
            </a:extLst>
          </p:cNvPr>
          <p:cNvSpPr/>
          <p:nvPr/>
        </p:nvSpPr>
        <p:spPr>
          <a:xfrm>
            <a:off x="-91440" y="1508760"/>
            <a:ext cx="1463040" cy="438912"/>
          </a:xfrm>
          <a:prstGeom prst="rect">
            <a:avLst/>
          </a:prstGeom>
          <a:noFill/>
          <a:ln/>
        </p:spPr>
        <p:txBody>
          <a:bodyPr wrap="square" rtlCol="0" anchor="ctr"/>
          <a:lstStyle/>
          <a:p>
            <a:pPr marL="0" indent="0" algn="ctr">
              <a:buNone/>
            </a:pPr>
            <a:r>
              <a:rPr lang="en-US" sz="1000" b="1" dirty="0">
                <a:solidFill>
                  <a:srgbClr val="5B5B5B"/>
                </a:solidFill>
                <a:latin typeface="Calibri" pitchFamily="34" charset="0"/>
                <a:ea typeface="Calibri" pitchFamily="34" charset="-122"/>
                <a:cs typeface="Calibri" pitchFamily="34" charset="-120"/>
              </a:rPr>
              <a:t>June 2025</a:t>
            </a:r>
            <a:endParaRPr lang="en-US" sz="1000" dirty="0"/>
          </a:p>
        </p:txBody>
      </p:sp>
      <p:sp>
        <p:nvSpPr>
          <p:cNvPr id="8" name="Text 6">
            <a:extLst>
              <a:ext uri="{FF2B5EF4-FFF2-40B4-BE49-F238E27FC236}">
                <a16:creationId xmlns:a16="http://schemas.microsoft.com/office/drawing/2014/main" id="{7DBFFE1C-43A8-FB0B-7C09-39DCFA533648}"/>
              </a:ext>
            </a:extLst>
          </p:cNvPr>
          <p:cNvSpPr/>
          <p:nvPr/>
        </p:nvSpPr>
        <p:spPr>
          <a:xfrm>
            <a:off x="-91440"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Council support idea of specific topic &amp; PS1 rewrite</a:t>
            </a:r>
            <a:endParaRPr lang="en-US" sz="1150" dirty="0"/>
          </a:p>
        </p:txBody>
      </p:sp>
      <p:sp>
        <p:nvSpPr>
          <p:cNvPr id="9" name="Text 7">
            <a:extLst>
              <a:ext uri="{FF2B5EF4-FFF2-40B4-BE49-F238E27FC236}">
                <a16:creationId xmlns:a16="http://schemas.microsoft.com/office/drawing/2014/main" id="{DDB74B62-CA47-BC91-3770-CB73ACB3C949}"/>
              </a:ext>
            </a:extLst>
          </p:cNvPr>
          <p:cNvSpPr/>
          <p:nvPr/>
        </p:nvSpPr>
        <p:spPr>
          <a:xfrm>
            <a:off x="-91440"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Rapid reaction to emerging topics, simplification of PS1</a:t>
            </a:r>
            <a:endParaRPr lang="en-US" sz="1000" dirty="0"/>
          </a:p>
        </p:txBody>
      </p:sp>
      <p:sp>
        <p:nvSpPr>
          <p:cNvPr id="10" name="Shape 8">
            <a:extLst>
              <a:ext uri="{FF2B5EF4-FFF2-40B4-BE49-F238E27FC236}">
                <a16:creationId xmlns:a16="http://schemas.microsoft.com/office/drawing/2014/main" id="{4854E52C-4458-739A-52B6-499771C36F39}"/>
              </a:ext>
            </a:extLst>
          </p:cNvPr>
          <p:cNvSpPr/>
          <p:nvPr/>
        </p:nvSpPr>
        <p:spPr>
          <a:xfrm>
            <a:off x="2278837" y="2670048"/>
            <a:ext cx="329184" cy="329184"/>
          </a:xfrm>
          <a:prstGeom prst="line">
            <a:avLst/>
          </a:prstGeom>
          <a:solidFill>
            <a:srgbClr val="D97706"/>
          </a:solidFill>
          <a:ln w="12700">
            <a:solidFill>
              <a:srgbClr val="D97706"/>
            </a:solidFill>
            <a:prstDash val="solid"/>
          </a:ln>
        </p:spPr>
        <p:txBody>
          <a:bodyPr/>
          <a:lstStyle/>
          <a:p>
            <a:endParaRPr lang="en-AU"/>
          </a:p>
        </p:txBody>
      </p:sp>
      <p:sp>
        <p:nvSpPr>
          <p:cNvPr id="11" name="Text 9">
            <a:extLst>
              <a:ext uri="{FF2B5EF4-FFF2-40B4-BE49-F238E27FC236}">
                <a16:creationId xmlns:a16="http://schemas.microsoft.com/office/drawing/2014/main" id="{D4D41A12-5979-A3F3-04D8-AAD920D2F4E3}"/>
              </a:ext>
            </a:extLst>
          </p:cNvPr>
          <p:cNvSpPr/>
          <p:nvPr/>
        </p:nvSpPr>
        <p:spPr>
          <a:xfrm>
            <a:off x="1711909" y="1508760"/>
            <a:ext cx="1463040" cy="438912"/>
          </a:xfrm>
          <a:prstGeom prst="rect">
            <a:avLst/>
          </a:prstGeom>
          <a:noFill/>
          <a:ln/>
        </p:spPr>
        <p:txBody>
          <a:bodyPr wrap="square" rtlCol="0" anchor="ctr"/>
          <a:lstStyle/>
          <a:p>
            <a:pPr marL="0" indent="0" algn="ctr">
              <a:buNone/>
            </a:pPr>
            <a:r>
              <a:rPr lang="en-US" sz="1000" b="1" dirty="0">
                <a:solidFill>
                  <a:srgbClr val="D97706"/>
                </a:solidFill>
                <a:latin typeface="Calibri" pitchFamily="34" charset="0"/>
                <a:ea typeface="Calibri" pitchFamily="34" charset="-122"/>
                <a:cs typeface="Calibri" pitchFamily="34" charset="-120"/>
              </a:rPr>
              <a:t>Dec 2025</a:t>
            </a:r>
            <a:endParaRPr lang="en-US" sz="1000" dirty="0"/>
          </a:p>
        </p:txBody>
      </p:sp>
      <p:sp>
        <p:nvSpPr>
          <p:cNvPr id="12" name="Text 10">
            <a:extLst>
              <a:ext uri="{FF2B5EF4-FFF2-40B4-BE49-F238E27FC236}">
                <a16:creationId xmlns:a16="http://schemas.microsoft.com/office/drawing/2014/main" id="{7992CAA3-65A6-C5B9-56B2-F10E88E9BB25}"/>
              </a:ext>
            </a:extLst>
          </p:cNvPr>
          <p:cNvSpPr/>
          <p:nvPr/>
        </p:nvSpPr>
        <p:spPr>
          <a:xfrm>
            <a:off x="1711909"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Council approval to release Exposure Draft</a:t>
            </a:r>
            <a:endParaRPr lang="en-US" sz="1150" dirty="0"/>
          </a:p>
        </p:txBody>
      </p:sp>
      <p:sp>
        <p:nvSpPr>
          <p:cNvPr id="13" name="Text 11">
            <a:extLst>
              <a:ext uri="{FF2B5EF4-FFF2-40B4-BE49-F238E27FC236}">
                <a16:creationId xmlns:a16="http://schemas.microsoft.com/office/drawing/2014/main" id="{5A8A6C38-8AEC-0450-D399-810FCD8CE086}"/>
              </a:ext>
            </a:extLst>
          </p:cNvPr>
          <p:cNvSpPr/>
          <p:nvPr/>
        </p:nvSpPr>
        <p:spPr>
          <a:xfrm>
            <a:off x="1711909"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Authority to seek Member feedback </a:t>
            </a:r>
            <a:endParaRPr lang="en-US" sz="1000" dirty="0"/>
          </a:p>
        </p:txBody>
      </p:sp>
      <p:sp>
        <p:nvSpPr>
          <p:cNvPr id="14" name="Shape 12">
            <a:extLst>
              <a:ext uri="{FF2B5EF4-FFF2-40B4-BE49-F238E27FC236}">
                <a16:creationId xmlns:a16="http://schemas.microsoft.com/office/drawing/2014/main" id="{B9625487-1711-7EC2-0DD1-1C7151E26AA4}"/>
              </a:ext>
            </a:extLst>
          </p:cNvPr>
          <p:cNvSpPr/>
          <p:nvPr/>
        </p:nvSpPr>
        <p:spPr>
          <a:xfrm>
            <a:off x="4082186" y="2670048"/>
            <a:ext cx="329184" cy="329184"/>
          </a:xfrm>
          <a:prstGeom prst="line">
            <a:avLst/>
          </a:prstGeom>
          <a:solidFill>
            <a:srgbClr val="3C69FF"/>
          </a:solidFill>
          <a:ln w="12700">
            <a:solidFill>
              <a:srgbClr val="3C69FF"/>
            </a:solidFill>
            <a:prstDash val="solid"/>
          </a:ln>
        </p:spPr>
        <p:txBody>
          <a:bodyPr/>
          <a:lstStyle/>
          <a:p>
            <a:endParaRPr lang="en-AU"/>
          </a:p>
        </p:txBody>
      </p:sp>
      <p:sp>
        <p:nvSpPr>
          <p:cNvPr id="15" name="Text 13">
            <a:extLst>
              <a:ext uri="{FF2B5EF4-FFF2-40B4-BE49-F238E27FC236}">
                <a16:creationId xmlns:a16="http://schemas.microsoft.com/office/drawing/2014/main" id="{2034DC35-89C1-9D54-24B4-BF7339D5EBD2}"/>
              </a:ext>
            </a:extLst>
          </p:cNvPr>
          <p:cNvSpPr/>
          <p:nvPr/>
        </p:nvSpPr>
        <p:spPr>
          <a:xfrm>
            <a:off x="3515258" y="1508760"/>
            <a:ext cx="1463040" cy="438912"/>
          </a:xfrm>
          <a:prstGeom prst="rect">
            <a:avLst/>
          </a:prstGeom>
          <a:noFill/>
          <a:ln/>
        </p:spPr>
        <p:txBody>
          <a:bodyPr wrap="square" rtlCol="0" anchor="ctr"/>
          <a:lstStyle/>
          <a:p>
            <a:pPr marL="0" indent="0" algn="ctr">
              <a:buNone/>
            </a:pPr>
            <a:r>
              <a:rPr lang="en-US" sz="1000" b="1" dirty="0">
                <a:solidFill>
                  <a:srgbClr val="3C69FF"/>
                </a:solidFill>
                <a:latin typeface="Calibri" pitchFamily="34" charset="0"/>
                <a:ea typeface="Calibri" pitchFamily="34" charset="-122"/>
                <a:cs typeface="Calibri" pitchFamily="34" charset="-120"/>
              </a:rPr>
              <a:t>Jan - Feb 2026</a:t>
            </a:r>
            <a:endParaRPr lang="en-US" sz="1000" dirty="0"/>
          </a:p>
        </p:txBody>
      </p:sp>
      <p:sp>
        <p:nvSpPr>
          <p:cNvPr id="16" name="Text 14">
            <a:extLst>
              <a:ext uri="{FF2B5EF4-FFF2-40B4-BE49-F238E27FC236}">
                <a16:creationId xmlns:a16="http://schemas.microsoft.com/office/drawing/2014/main" id="{E103AEF9-5AEE-04AC-1A4A-FC9F5D6F4BC3}"/>
              </a:ext>
            </a:extLst>
          </p:cNvPr>
          <p:cNvSpPr/>
          <p:nvPr/>
        </p:nvSpPr>
        <p:spPr>
          <a:xfrm>
            <a:off x="3515258"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Member consultation open</a:t>
            </a:r>
            <a:endParaRPr lang="en-US" sz="1150" dirty="0"/>
          </a:p>
        </p:txBody>
      </p:sp>
      <p:sp>
        <p:nvSpPr>
          <p:cNvPr id="17" name="Text 15">
            <a:extLst>
              <a:ext uri="{FF2B5EF4-FFF2-40B4-BE49-F238E27FC236}">
                <a16:creationId xmlns:a16="http://schemas.microsoft.com/office/drawing/2014/main" id="{E9C39378-2443-7279-9523-4394DC1EDCC1}"/>
              </a:ext>
            </a:extLst>
          </p:cNvPr>
          <p:cNvSpPr/>
          <p:nvPr/>
        </p:nvSpPr>
        <p:spPr>
          <a:xfrm>
            <a:off x="3515258"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19 submissions received covering 6 areas: hours, averaging, Council topic, pro-rata, exemptions &amp; drafting </a:t>
            </a:r>
            <a:endParaRPr lang="en-US" sz="1000" dirty="0"/>
          </a:p>
        </p:txBody>
      </p:sp>
      <p:sp>
        <p:nvSpPr>
          <p:cNvPr id="18" name="Shape 16">
            <a:extLst>
              <a:ext uri="{FF2B5EF4-FFF2-40B4-BE49-F238E27FC236}">
                <a16:creationId xmlns:a16="http://schemas.microsoft.com/office/drawing/2014/main" id="{D1096BDE-E2D7-6D3F-C8C4-1CF6847DFFD0}"/>
              </a:ext>
            </a:extLst>
          </p:cNvPr>
          <p:cNvSpPr/>
          <p:nvPr/>
        </p:nvSpPr>
        <p:spPr>
          <a:xfrm>
            <a:off x="5885536" y="2670048"/>
            <a:ext cx="329184" cy="329184"/>
          </a:xfrm>
          <a:prstGeom prst="line">
            <a:avLst/>
          </a:prstGeom>
          <a:solidFill>
            <a:srgbClr val="888888"/>
          </a:solidFill>
          <a:ln w="12700">
            <a:solidFill>
              <a:srgbClr val="888888"/>
            </a:solidFill>
            <a:prstDash val="solid"/>
          </a:ln>
        </p:spPr>
        <p:txBody>
          <a:bodyPr/>
          <a:lstStyle/>
          <a:p>
            <a:endParaRPr lang="en-AU"/>
          </a:p>
        </p:txBody>
      </p:sp>
      <p:sp>
        <p:nvSpPr>
          <p:cNvPr id="19" name="Text 17">
            <a:extLst>
              <a:ext uri="{FF2B5EF4-FFF2-40B4-BE49-F238E27FC236}">
                <a16:creationId xmlns:a16="http://schemas.microsoft.com/office/drawing/2014/main" id="{8E27862F-A838-0A88-A08C-C3E8DC297A6B}"/>
              </a:ext>
            </a:extLst>
          </p:cNvPr>
          <p:cNvSpPr/>
          <p:nvPr/>
        </p:nvSpPr>
        <p:spPr>
          <a:xfrm>
            <a:off x="5318608" y="1508760"/>
            <a:ext cx="1463040" cy="438912"/>
          </a:xfrm>
          <a:prstGeom prst="rect">
            <a:avLst/>
          </a:prstGeom>
          <a:noFill/>
          <a:ln/>
        </p:spPr>
        <p:txBody>
          <a:bodyPr wrap="square" rtlCol="0" anchor="ctr"/>
          <a:lstStyle/>
          <a:p>
            <a:pPr marL="0" indent="0" algn="ctr">
              <a:buNone/>
            </a:pPr>
            <a:r>
              <a:rPr lang="en-US" sz="1000" b="1" dirty="0">
                <a:solidFill>
                  <a:srgbClr val="888888"/>
                </a:solidFill>
                <a:latin typeface="Calibri" pitchFamily="34" charset="0"/>
                <a:ea typeface="Calibri" pitchFamily="34" charset="-122"/>
                <a:cs typeface="Calibri" pitchFamily="34" charset="-120"/>
              </a:rPr>
              <a:t>March 2026</a:t>
            </a:r>
            <a:endParaRPr lang="en-US" sz="1000" dirty="0"/>
          </a:p>
        </p:txBody>
      </p:sp>
      <p:sp>
        <p:nvSpPr>
          <p:cNvPr id="20" name="Text 18">
            <a:extLst>
              <a:ext uri="{FF2B5EF4-FFF2-40B4-BE49-F238E27FC236}">
                <a16:creationId xmlns:a16="http://schemas.microsoft.com/office/drawing/2014/main" id="{9FBD901F-EFFA-C554-E015-2C6A51EBD391}"/>
              </a:ext>
            </a:extLst>
          </p:cNvPr>
          <p:cNvSpPr/>
          <p:nvPr/>
        </p:nvSpPr>
        <p:spPr>
          <a:xfrm>
            <a:off x="5318608"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PPC consider Member feedback and PS1 revisions</a:t>
            </a:r>
            <a:endParaRPr lang="en-US" sz="1150" dirty="0"/>
          </a:p>
        </p:txBody>
      </p:sp>
      <p:sp>
        <p:nvSpPr>
          <p:cNvPr id="21" name="Text 19">
            <a:extLst>
              <a:ext uri="{FF2B5EF4-FFF2-40B4-BE49-F238E27FC236}">
                <a16:creationId xmlns:a16="http://schemas.microsoft.com/office/drawing/2014/main" id="{77E9BD30-B1C4-A527-EA51-8D33151B7859}"/>
              </a:ext>
            </a:extLst>
          </p:cNvPr>
          <p:cNvSpPr/>
          <p:nvPr/>
        </p:nvSpPr>
        <p:spPr>
          <a:xfrm>
            <a:off x="5318608"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Evidence supporting or disagreeing with members presented</a:t>
            </a:r>
            <a:endParaRPr lang="en-US" sz="1000" dirty="0"/>
          </a:p>
        </p:txBody>
      </p:sp>
      <p:sp>
        <p:nvSpPr>
          <p:cNvPr id="22" name="Shape 20">
            <a:extLst>
              <a:ext uri="{FF2B5EF4-FFF2-40B4-BE49-F238E27FC236}">
                <a16:creationId xmlns:a16="http://schemas.microsoft.com/office/drawing/2014/main" id="{0FB55323-9900-EA5B-F56D-A3B0AD181354}"/>
              </a:ext>
            </a:extLst>
          </p:cNvPr>
          <p:cNvSpPr/>
          <p:nvPr/>
        </p:nvSpPr>
        <p:spPr>
          <a:xfrm>
            <a:off x="7688885" y="2670048"/>
            <a:ext cx="329184" cy="329184"/>
          </a:xfrm>
          <a:prstGeom prst="line">
            <a:avLst/>
          </a:prstGeom>
          <a:solidFill>
            <a:srgbClr val="D97706"/>
          </a:solidFill>
          <a:ln w="12700">
            <a:solidFill>
              <a:srgbClr val="D97706"/>
            </a:solidFill>
            <a:prstDash val="solid"/>
          </a:ln>
        </p:spPr>
        <p:txBody>
          <a:bodyPr/>
          <a:lstStyle/>
          <a:p>
            <a:endParaRPr lang="en-AU"/>
          </a:p>
        </p:txBody>
      </p:sp>
      <p:sp>
        <p:nvSpPr>
          <p:cNvPr id="23" name="Text 21">
            <a:extLst>
              <a:ext uri="{FF2B5EF4-FFF2-40B4-BE49-F238E27FC236}">
                <a16:creationId xmlns:a16="http://schemas.microsoft.com/office/drawing/2014/main" id="{94972870-57A3-9A50-9932-C194466FCCA4}"/>
              </a:ext>
            </a:extLst>
          </p:cNvPr>
          <p:cNvSpPr/>
          <p:nvPr/>
        </p:nvSpPr>
        <p:spPr>
          <a:xfrm>
            <a:off x="7121957" y="1508760"/>
            <a:ext cx="1463040" cy="438912"/>
          </a:xfrm>
          <a:prstGeom prst="rect">
            <a:avLst/>
          </a:prstGeom>
          <a:noFill/>
          <a:ln/>
        </p:spPr>
        <p:txBody>
          <a:bodyPr wrap="square" rtlCol="0" anchor="ctr"/>
          <a:lstStyle/>
          <a:p>
            <a:pPr marL="0" indent="0" algn="ctr">
              <a:buNone/>
            </a:pPr>
            <a:r>
              <a:rPr lang="en-US" sz="1000" b="1" dirty="0">
                <a:solidFill>
                  <a:srgbClr val="D97706"/>
                </a:solidFill>
                <a:latin typeface="Calibri" pitchFamily="34" charset="0"/>
                <a:ea typeface="Calibri" pitchFamily="34" charset="-122"/>
                <a:cs typeface="Calibri" pitchFamily="34" charset="-120"/>
              </a:rPr>
              <a:t>May 2026</a:t>
            </a:r>
            <a:endParaRPr lang="en-US" sz="1000" dirty="0"/>
          </a:p>
        </p:txBody>
      </p:sp>
      <p:sp>
        <p:nvSpPr>
          <p:cNvPr id="24" name="Text 22">
            <a:extLst>
              <a:ext uri="{FF2B5EF4-FFF2-40B4-BE49-F238E27FC236}">
                <a16:creationId xmlns:a16="http://schemas.microsoft.com/office/drawing/2014/main" id="{7B749831-E3F0-3CAE-DD1A-407715AE7F7F}"/>
              </a:ext>
            </a:extLst>
          </p:cNvPr>
          <p:cNvSpPr/>
          <p:nvPr/>
        </p:nvSpPr>
        <p:spPr>
          <a:xfrm>
            <a:off x="7121957"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 PPC approval sought</a:t>
            </a:r>
            <a:endParaRPr lang="en-US" sz="1150" dirty="0"/>
          </a:p>
        </p:txBody>
      </p:sp>
      <p:sp>
        <p:nvSpPr>
          <p:cNvPr id="25" name="Text 23">
            <a:extLst>
              <a:ext uri="{FF2B5EF4-FFF2-40B4-BE49-F238E27FC236}">
                <a16:creationId xmlns:a16="http://schemas.microsoft.com/office/drawing/2014/main" id="{183451FD-100D-CCEC-8EE6-9EB722F13508}"/>
              </a:ext>
            </a:extLst>
          </p:cNvPr>
          <p:cNvSpPr/>
          <p:nvPr/>
        </p:nvSpPr>
        <p:spPr>
          <a:xfrm>
            <a:off x="7121957"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Feedback from Insight session</a:t>
            </a:r>
            <a:endParaRPr lang="en-US" sz="1000" dirty="0"/>
          </a:p>
        </p:txBody>
      </p:sp>
      <p:sp>
        <p:nvSpPr>
          <p:cNvPr id="26" name="Shape 24">
            <a:extLst>
              <a:ext uri="{FF2B5EF4-FFF2-40B4-BE49-F238E27FC236}">
                <a16:creationId xmlns:a16="http://schemas.microsoft.com/office/drawing/2014/main" id="{67A0E3CC-6F16-A241-D905-5ED9E35C92CC}"/>
              </a:ext>
            </a:extLst>
          </p:cNvPr>
          <p:cNvSpPr/>
          <p:nvPr/>
        </p:nvSpPr>
        <p:spPr>
          <a:xfrm>
            <a:off x="9492234" y="2670048"/>
            <a:ext cx="329184" cy="329184"/>
          </a:xfrm>
          <a:prstGeom prst="line">
            <a:avLst/>
          </a:prstGeom>
          <a:solidFill>
            <a:srgbClr val="0D9488"/>
          </a:solidFill>
          <a:ln w="12700">
            <a:solidFill>
              <a:srgbClr val="0D9488"/>
            </a:solidFill>
            <a:prstDash val="solid"/>
          </a:ln>
        </p:spPr>
        <p:txBody>
          <a:bodyPr/>
          <a:lstStyle/>
          <a:p>
            <a:endParaRPr lang="en-AU"/>
          </a:p>
        </p:txBody>
      </p:sp>
      <p:sp>
        <p:nvSpPr>
          <p:cNvPr id="27" name="Text 25">
            <a:extLst>
              <a:ext uri="{FF2B5EF4-FFF2-40B4-BE49-F238E27FC236}">
                <a16:creationId xmlns:a16="http://schemas.microsoft.com/office/drawing/2014/main" id="{DA799BEF-FC67-10BD-3327-DB0D64A2916D}"/>
              </a:ext>
            </a:extLst>
          </p:cNvPr>
          <p:cNvSpPr/>
          <p:nvPr/>
        </p:nvSpPr>
        <p:spPr>
          <a:xfrm>
            <a:off x="8925306" y="1508760"/>
            <a:ext cx="1463040" cy="438912"/>
          </a:xfrm>
          <a:prstGeom prst="rect">
            <a:avLst/>
          </a:prstGeom>
          <a:noFill/>
          <a:ln/>
        </p:spPr>
        <p:txBody>
          <a:bodyPr wrap="square" rtlCol="0" anchor="ctr"/>
          <a:lstStyle/>
          <a:p>
            <a:pPr marL="0" indent="0" algn="ctr">
              <a:buNone/>
            </a:pPr>
            <a:r>
              <a:rPr lang="en-US" sz="1000" b="1" dirty="0">
                <a:solidFill>
                  <a:srgbClr val="0D9488"/>
                </a:solidFill>
                <a:latin typeface="Calibri" pitchFamily="34" charset="0"/>
                <a:ea typeface="Calibri" pitchFamily="34" charset="-122"/>
                <a:cs typeface="Calibri" pitchFamily="34" charset="-120"/>
              </a:rPr>
              <a:t>June 2026</a:t>
            </a:r>
            <a:endParaRPr lang="en-US" sz="1000" dirty="0"/>
          </a:p>
        </p:txBody>
      </p:sp>
      <p:sp>
        <p:nvSpPr>
          <p:cNvPr id="28" name="Text 26">
            <a:extLst>
              <a:ext uri="{FF2B5EF4-FFF2-40B4-BE49-F238E27FC236}">
                <a16:creationId xmlns:a16="http://schemas.microsoft.com/office/drawing/2014/main" id="{79DF2A9E-7C8F-D3A0-C5B7-D3A22806F0BB}"/>
              </a:ext>
            </a:extLst>
          </p:cNvPr>
          <p:cNvSpPr/>
          <p:nvPr/>
        </p:nvSpPr>
        <p:spPr>
          <a:xfrm>
            <a:off x="8925306"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Council decision</a:t>
            </a:r>
            <a:endParaRPr lang="en-US" sz="1150" dirty="0"/>
          </a:p>
        </p:txBody>
      </p:sp>
      <p:sp>
        <p:nvSpPr>
          <p:cNvPr id="29" name="Text 27">
            <a:extLst>
              <a:ext uri="{FF2B5EF4-FFF2-40B4-BE49-F238E27FC236}">
                <a16:creationId xmlns:a16="http://schemas.microsoft.com/office/drawing/2014/main" id="{B9D8AA26-6DAD-CE09-CD9E-7252195C24C7}"/>
              </a:ext>
            </a:extLst>
          </p:cNvPr>
          <p:cNvSpPr/>
          <p:nvPr/>
        </p:nvSpPr>
        <p:spPr>
          <a:xfrm>
            <a:off x="8925306"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Output from May PPC and Council discussion leading to decision</a:t>
            </a:r>
            <a:endParaRPr lang="en-US" sz="1000" dirty="0"/>
          </a:p>
        </p:txBody>
      </p:sp>
      <p:sp>
        <p:nvSpPr>
          <p:cNvPr id="30" name="Shape 28">
            <a:extLst>
              <a:ext uri="{FF2B5EF4-FFF2-40B4-BE49-F238E27FC236}">
                <a16:creationId xmlns:a16="http://schemas.microsoft.com/office/drawing/2014/main" id="{2E83951D-956C-A367-61E6-57CAEDEFCFFA}"/>
              </a:ext>
            </a:extLst>
          </p:cNvPr>
          <p:cNvSpPr/>
          <p:nvPr/>
        </p:nvSpPr>
        <p:spPr>
          <a:xfrm>
            <a:off x="11295583" y="2670048"/>
            <a:ext cx="329184" cy="329184"/>
          </a:xfrm>
          <a:prstGeom prst="line">
            <a:avLst/>
          </a:prstGeom>
          <a:solidFill>
            <a:srgbClr val="0D9488"/>
          </a:solidFill>
          <a:ln w="12700">
            <a:solidFill>
              <a:srgbClr val="0D9488"/>
            </a:solidFill>
            <a:prstDash val="solid"/>
          </a:ln>
        </p:spPr>
        <p:txBody>
          <a:bodyPr/>
          <a:lstStyle/>
          <a:p>
            <a:endParaRPr lang="en-AU"/>
          </a:p>
        </p:txBody>
      </p:sp>
      <p:sp>
        <p:nvSpPr>
          <p:cNvPr id="31" name="Text 29">
            <a:extLst>
              <a:ext uri="{FF2B5EF4-FFF2-40B4-BE49-F238E27FC236}">
                <a16:creationId xmlns:a16="http://schemas.microsoft.com/office/drawing/2014/main" id="{289D527C-9CDA-DD8F-5EAD-205B54558249}"/>
              </a:ext>
            </a:extLst>
          </p:cNvPr>
          <p:cNvSpPr/>
          <p:nvPr/>
        </p:nvSpPr>
        <p:spPr>
          <a:xfrm>
            <a:off x="10728655" y="1508760"/>
            <a:ext cx="1463040" cy="438912"/>
          </a:xfrm>
          <a:prstGeom prst="rect">
            <a:avLst/>
          </a:prstGeom>
          <a:noFill/>
          <a:ln/>
        </p:spPr>
        <p:txBody>
          <a:bodyPr wrap="square" rtlCol="0" anchor="ctr"/>
          <a:lstStyle/>
          <a:p>
            <a:pPr marL="0" indent="0" algn="ctr">
              <a:buNone/>
            </a:pPr>
            <a:r>
              <a:rPr lang="en-US" sz="1000" b="1" dirty="0">
                <a:solidFill>
                  <a:srgbClr val="0D9488"/>
                </a:solidFill>
                <a:latin typeface="Calibri" pitchFamily="34" charset="0"/>
                <a:ea typeface="Calibri" pitchFamily="34" charset="-122"/>
                <a:cs typeface="Calibri" pitchFamily="34" charset="-120"/>
              </a:rPr>
              <a:t>1 Oct 2026</a:t>
            </a:r>
            <a:endParaRPr lang="en-US" sz="1000" dirty="0"/>
          </a:p>
        </p:txBody>
      </p:sp>
      <p:sp>
        <p:nvSpPr>
          <p:cNvPr id="32" name="Text 30">
            <a:extLst>
              <a:ext uri="{FF2B5EF4-FFF2-40B4-BE49-F238E27FC236}">
                <a16:creationId xmlns:a16="http://schemas.microsoft.com/office/drawing/2014/main" id="{1A534592-7093-55E5-EE34-8AA2F91864C8}"/>
              </a:ext>
            </a:extLst>
          </p:cNvPr>
          <p:cNvSpPr/>
          <p:nvPr/>
        </p:nvSpPr>
        <p:spPr>
          <a:xfrm>
            <a:off x="10728655" y="1938528"/>
            <a:ext cx="1463040" cy="640080"/>
          </a:xfrm>
          <a:prstGeom prst="rect">
            <a:avLst/>
          </a:prstGeom>
          <a:noFill/>
          <a:ln/>
        </p:spPr>
        <p:txBody>
          <a:bodyPr wrap="square" rtlCol="0" anchor="ctr"/>
          <a:lstStyle/>
          <a:p>
            <a:pPr marL="0" indent="0" algn="ctr">
              <a:buNone/>
            </a:pPr>
            <a:r>
              <a:rPr lang="en-US" sz="1150" dirty="0">
                <a:solidFill>
                  <a:srgbClr val="323232"/>
                </a:solidFill>
                <a:latin typeface="Calibri" pitchFamily="34" charset="0"/>
                <a:ea typeface="Calibri" pitchFamily="34" charset="-122"/>
                <a:cs typeface="Calibri" pitchFamily="34" charset="-120"/>
              </a:rPr>
              <a:t>New PS1</a:t>
            </a:r>
            <a:endParaRPr lang="en-US" sz="1150" dirty="0"/>
          </a:p>
        </p:txBody>
      </p:sp>
      <p:sp>
        <p:nvSpPr>
          <p:cNvPr id="33" name="Text 31">
            <a:extLst>
              <a:ext uri="{FF2B5EF4-FFF2-40B4-BE49-F238E27FC236}">
                <a16:creationId xmlns:a16="http://schemas.microsoft.com/office/drawing/2014/main" id="{B2856D69-0C1D-650D-0B0E-257BECF6A05E}"/>
              </a:ext>
            </a:extLst>
          </p:cNvPr>
          <p:cNvSpPr/>
          <p:nvPr/>
        </p:nvSpPr>
        <p:spPr>
          <a:xfrm>
            <a:off x="10728655" y="3090672"/>
            <a:ext cx="1463040" cy="731520"/>
          </a:xfrm>
          <a:prstGeom prst="rect">
            <a:avLst/>
          </a:prstGeom>
          <a:noFill/>
          <a:ln/>
        </p:spPr>
        <p:txBody>
          <a:bodyPr wrap="square" rtlCol="0" anchor="ctr"/>
          <a:lstStyle/>
          <a:p>
            <a:pPr marL="0" indent="0" algn="ctr">
              <a:buNone/>
            </a:pPr>
            <a:r>
              <a:rPr lang="en-US" sz="1000" i="1" dirty="0">
                <a:solidFill>
                  <a:srgbClr val="5B5B5B"/>
                </a:solidFill>
                <a:latin typeface="Calibri" pitchFamily="34" charset="0"/>
                <a:ea typeface="Calibri" pitchFamily="34" charset="-122"/>
                <a:cs typeface="Calibri" pitchFamily="34" charset="-120"/>
              </a:rPr>
              <a:t>PS1 launched</a:t>
            </a:r>
            <a:endParaRPr lang="en-US" sz="1000" dirty="0"/>
          </a:p>
        </p:txBody>
      </p:sp>
      <p:sp>
        <p:nvSpPr>
          <p:cNvPr id="37" name="Text 34">
            <a:extLst>
              <a:ext uri="{FF2B5EF4-FFF2-40B4-BE49-F238E27FC236}">
                <a16:creationId xmlns:a16="http://schemas.microsoft.com/office/drawing/2014/main" id="{233ACAF0-5A5B-E9AC-5394-CF90BBBEB58C}"/>
              </a:ext>
            </a:extLst>
          </p:cNvPr>
          <p:cNvSpPr/>
          <p:nvPr/>
        </p:nvSpPr>
        <p:spPr>
          <a:xfrm>
            <a:off x="1005840" y="3936492"/>
            <a:ext cx="10545775" cy="347472"/>
          </a:xfrm>
          <a:prstGeom prst="rect">
            <a:avLst/>
          </a:prstGeom>
          <a:noFill/>
          <a:ln/>
        </p:spPr>
        <p:txBody>
          <a:bodyPr wrap="square" lIns="0" tIns="0" rIns="0" bIns="0" rtlCol="0" anchor="ctr"/>
          <a:lstStyle/>
          <a:p>
            <a:pPr marL="0" indent="0">
              <a:buNone/>
            </a:pPr>
            <a:endParaRPr lang="en-US" sz="1300" dirty="0"/>
          </a:p>
        </p:txBody>
      </p:sp>
      <p:pic>
        <p:nvPicPr>
          <p:cNvPr id="39" name="Image 1" descr="preencoded.png">
            <a:extLst>
              <a:ext uri="{FF2B5EF4-FFF2-40B4-BE49-F238E27FC236}">
                <a16:creationId xmlns:a16="http://schemas.microsoft.com/office/drawing/2014/main" id="{C6D701B2-5537-8D39-D06B-68C890E6F0A0}"/>
              </a:ext>
            </a:extLst>
          </p:cNvPr>
          <p:cNvPicPr>
            <a:picLocks noChangeAspect="1"/>
          </p:cNvPicPr>
          <p:nvPr/>
        </p:nvPicPr>
        <p:blipFill>
          <a:blip r:embed="rId3"/>
          <a:stretch>
            <a:fillRect/>
          </a:stretch>
        </p:blipFill>
        <p:spPr>
          <a:xfrm>
            <a:off x="320040" y="6108192"/>
            <a:ext cx="292608" cy="384048"/>
          </a:xfrm>
          <a:prstGeom prst="rect">
            <a:avLst/>
          </a:prstGeom>
        </p:spPr>
      </p:pic>
      <p:sp>
        <p:nvSpPr>
          <p:cNvPr id="40" name="Text 36">
            <a:extLst>
              <a:ext uri="{FF2B5EF4-FFF2-40B4-BE49-F238E27FC236}">
                <a16:creationId xmlns:a16="http://schemas.microsoft.com/office/drawing/2014/main" id="{E5A97BEB-DEED-48E9-A3D8-0DED7EEE57C0}"/>
              </a:ext>
            </a:extLst>
          </p:cNvPr>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41" name="Text 37">
            <a:extLst>
              <a:ext uri="{FF2B5EF4-FFF2-40B4-BE49-F238E27FC236}">
                <a16:creationId xmlns:a16="http://schemas.microsoft.com/office/drawing/2014/main" id="{EF5E3793-9752-D5C4-7ECB-2FC8ABA09C2C}"/>
              </a:ext>
            </a:extLst>
          </p:cNvPr>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42" name="Text 38">
            <a:extLst>
              <a:ext uri="{FF2B5EF4-FFF2-40B4-BE49-F238E27FC236}">
                <a16:creationId xmlns:a16="http://schemas.microsoft.com/office/drawing/2014/main" id="{0841E034-3AA2-CE7A-C5CE-77E87D42AF39}"/>
              </a:ext>
            </a:extLst>
          </p:cNvPr>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3</a:t>
            </a:r>
            <a:endParaRPr lang="en-US" sz="900" dirty="0"/>
          </a:p>
        </p:txBody>
      </p:sp>
    </p:spTree>
    <p:extLst>
      <p:ext uri="{BB962C8B-B14F-4D97-AF65-F5344CB8AC3E}">
        <p14:creationId xmlns:p14="http://schemas.microsoft.com/office/powerpoint/2010/main" val="229134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bg>
      <p:bgPr>
        <a:solidFill>
          <a:srgbClr val="323232"/>
        </a:solidFill>
        <a:effectLst/>
      </p:bgPr>
    </p:bg>
    <p:spTree>
      <p:nvGrpSpPr>
        <p:cNvPr id="1" name=""/>
        <p:cNvGrpSpPr/>
        <p:nvPr/>
      </p:nvGrpSpPr>
      <p:grpSpPr>
        <a:xfrm>
          <a:off x="0" y="0"/>
          <a:ext cx="0" cy="0"/>
          <a:chOff x="0" y="0"/>
          <a:chExt cx="0" cy="0"/>
        </a:xfrm>
      </p:grpSpPr>
      <p:sp>
        <p:nvSpPr>
          <p:cNvPr id="2" name="Text 0"/>
          <p:cNvSpPr/>
          <p:nvPr/>
        </p:nvSpPr>
        <p:spPr>
          <a:xfrm>
            <a:off x="8716975" y="3931920"/>
            <a:ext cx="3291840" cy="2743200"/>
          </a:xfrm>
          <a:prstGeom prst="rect">
            <a:avLst/>
          </a:prstGeom>
          <a:noFill/>
          <a:ln/>
        </p:spPr>
        <p:txBody>
          <a:bodyPr wrap="square" rtlCol="0" anchor="b"/>
          <a:lstStyle/>
          <a:p>
            <a:pPr marL="0" indent="0" algn="r">
              <a:buNone/>
            </a:pPr>
            <a:r>
              <a:rPr lang="en-US" sz="16000" dirty="0">
                <a:solidFill>
                  <a:srgbClr val="FFFFFF"/>
                </a:solidFill>
                <a:latin typeface="Calibri Light" pitchFamily="34" charset="0"/>
                <a:ea typeface="Calibri Light" pitchFamily="34" charset="-122"/>
                <a:cs typeface="Calibri Light" pitchFamily="34" charset="-120"/>
              </a:rPr>
              <a:t>02</a:t>
            </a:r>
            <a:endParaRPr lang="en-US" sz="16000" dirty="0"/>
          </a:p>
        </p:txBody>
      </p:sp>
      <p:sp>
        <p:nvSpPr>
          <p:cNvPr id="3" name="Text 1"/>
          <p:cNvSpPr/>
          <p:nvPr/>
        </p:nvSpPr>
        <p:spPr>
          <a:xfrm>
            <a:off x="457200" y="347472"/>
            <a:ext cx="7924602" cy="685800"/>
          </a:xfrm>
          <a:prstGeom prst="rect">
            <a:avLst/>
          </a:prstGeom>
          <a:noFill/>
          <a:ln/>
        </p:spPr>
        <p:txBody>
          <a:bodyPr wrap="square" rtlCol="0" anchor="ctr"/>
          <a:lstStyle/>
          <a:p>
            <a:pPr marL="0" indent="0">
              <a:buNone/>
            </a:pPr>
            <a:r>
              <a:rPr lang="en-US" sz="3000" dirty="0">
                <a:solidFill>
                  <a:srgbClr val="FFFFFF"/>
                </a:solidFill>
                <a:latin typeface="Calibri Light" pitchFamily="34" charset="0"/>
                <a:ea typeface="Calibri Light" pitchFamily="34" charset="-122"/>
                <a:cs typeface="Calibri Light" pitchFamily="34" charset="-120"/>
              </a:rPr>
              <a:t>Why we revised PS1</a:t>
            </a:r>
            <a:endParaRPr lang="en-US" sz="3000" dirty="0"/>
          </a:p>
        </p:txBody>
      </p:sp>
      <p:pic>
        <p:nvPicPr>
          <p:cNvPr id="4" name="Image 0" descr="preencoded.png"/>
          <p:cNvPicPr>
            <a:picLocks noChangeAspect="1"/>
          </p:cNvPicPr>
          <p:nvPr/>
        </p:nvPicPr>
        <p:blipFill>
          <a:blip r:embed="rId3"/>
          <a:stretch>
            <a:fillRect/>
          </a:stretch>
        </p:blipFill>
        <p:spPr>
          <a:xfrm>
            <a:off x="320040" y="6108192"/>
            <a:ext cx="292608" cy="384048"/>
          </a:xfrm>
          <a:prstGeom prst="rect">
            <a:avLst/>
          </a:prstGeom>
        </p:spPr>
      </p:pic>
      <p:sp>
        <p:nvSpPr>
          <p:cNvPr id="5" name="Text 2"/>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FFFFFF"/>
                </a:solidFill>
                <a:latin typeface="Calibri" pitchFamily="34" charset="0"/>
                <a:ea typeface="Calibri" pitchFamily="34" charset="-122"/>
                <a:cs typeface="Calibri" pitchFamily="34" charset="-120"/>
              </a:rPr>
              <a:t>Actuaries
Institute.</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Why we revised PS1 — the case for change</a:t>
            </a:r>
            <a:endParaRPr lang="en-US" sz="2800" dirty="0"/>
          </a:p>
        </p:txBody>
      </p:sp>
      <p:sp>
        <p:nvSpPr>
          <p:cNvPr id="3" name="Shape 1"/>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Shape 2"/>
          <p:cNvSpPr/>
          <p:nvPr/>
        </p:nvSpPr>
        <p:spPr>
          <a:xfrm>
            <a:off x="457200" y="1188720"/>
            <a:ext cx="5501488" cy="224028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5" name="Shape 3"/>
          <p:cNvSpPr/>
          <p:nvPr/>
        </p:nvSpPr>
        <p:spPr>
          <a:xfrm>
            <a:off x="457200" y="1188720"/>
            <a:ext cx="5501488" cy="621792"/>
          </a:xfrm>
          <a:prstGeom prst="rect">
            <a:avLst/>
          </a:prstGeom>
          <a:solidFill>
            <a:srgbClr val="3C69FF"/>
          </a:solidFill>
          <a:ln w="12700">
            <a:solidFill>
              <a:srgbClr val="3C69FF"/>
            </a:solidFill>
            <a:prstDash val="solid"/>
          </a:ln>
        </p:spPr>
        <p:txBody>
          <a:bodyPr/>
          <a:lstStyle/>
          <a:p>
            <a:endParaRPr lang="en-AU"/>
          </a:p>
        </p:txBody>
      </p:sp>
      <p:pic>
        <p:nvPicPr>
          <p:cNvPr id="6" name="Image 0" descr="preencoded.png"/>
          <p:cNvPicPr>
            <a:picLocks noChangeAspect="1"/>
          </p:cNvPicPr>
          <p:nvPr/>
        </p:nvPicPr>
        <p:blipFill>
          <a:blip r:embed="rId3"/>
          <a:stretch>
            <a:fillRect/>
          </a:stretch>
        </p:blipFill>
        <p:spPr>
          <a:xfrm>
            <a:off x="566928" y="1316736"/>
            <a:ext cx="365760" cy="365760"/>
          </a:xfrm>
          <a:prstGeom prst="rect">
            <a:avLst/>
          </a:prstGeom>
        </p:spPr>
      </p:pic>
      <p:sp>
        <p:nvSpPr>
          <p:cNvPr id="7" name="Text 4"/>
          <p:cNvSpPr/>
          <p:nvPr/>
        </p:nvSpPr>
        <p:spPr>
          <a:xfrm>
            <a:off x="1051560" y="1188720"/>
            <a:ext cx="4815688" cy="621792"/>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Points were confusing</a:t>
            </a:r>
            <a:endParaRPr lang="en-US" sz="1400" dirty="0"/>
          </a:p>
        </p:txBody>
      </p:sp>
      <p:sp>
        <p:nvSpPr>
          <p:cNvPr id="8" name="Text 5"/>
          <p:cNvSpPr/>
          <p:nvPr/>
        </p:nvSpPr>
        <p:spPr>
          <a:xfrm>
            <a:off x="640080" y="1901952"/>
            <a:ext cx="5181448" cy="1417320"/>
          </a:xfrm>
          <a:prstGeom prst="rect">
            <a:avLst/>
          </a:prstGeom>
          <a:noFill/>
          <a:ln/>
        </p:spPr>
        <p:txBody>
          <a:bodyPr wrap="square" rtlCol="0" anchor="ctr"/>
          <a:lstStyle/>
          <a:p>
            <a:pPr marL="0" indent="0">
              <a:buNone/>
            </a:pPr>
            <a:r>
              <a:rPr lang="en-US" sz="1150" dirty="0">
                <a:solidFill>
                  <a:srgbClr val="5B5B5B"/>
                </a:solidFill>
                <a:latin typeface="Calibri" pitchFamily="34" charset="0"/>
                <a:ea typeface="Calibri" pitchFamily="34" charset="-122"/>
                <a:cs typeface="Calibri" pitchFamily="34" charset="-120"/>
              </a:rPr>
              <a:t>The 100-point system required complex judgements about the relative 'value' of activities. Hours are transparent and directly reflect learning time.</a:t>
            </a:r>
            <a:endParaRPr lang="en-US" sz="1150" dirty="0"/>
          </a:p>
        </p:txBody>
      </p:sp>
      <p:sp>
        <p:nvSpPr>
          <p:cNvPr id="9" name="Shape 6"/>
          <p:cNvSpPr/>
          <p:nvPr/>
        </p:nvSpPr>
        <p:spPr>
          <a:xfrm>
            <a:off x="6233008" y="1188720"/>
            <a:ext cx="5501488" cy="224028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10" name="Shape 7"/>
          <p:cNvSpPr/>
          <p:nvPr/>
        </p:nvSpPr>
        <p:spPr>
          <a:xfrm>
            <a:off x="6233008" y="1188720"/>
            <a:ext cx="5501488" cy="621792"/>
          </a:xfrm>
          <a:prstGeom prst="rect">
            <a:avLst/>
          </a:prstGeom>
          <a:solidFill>
            <a:srgbClr val="323232"/>
          </a:solidFill>
          <a:ln w="12700">
            <a:solidFill>
              <a:srgbClr val="323232"/>
            </a:solidFill>
            <a:prstDash val="solid"/>
          </a:ln>
        </p:spPr>
        <p:txBody>
          <a:bodyPr/>
          <a:lstStyle/>
          <a:p>
            <a:endParaRPr lang="en-AU"/>
          </a:p>
        </p:txBody>
      </p:sp>
      <p:pic>
        <p:nvPicPr>
          <p:cNvPr id="11" name="Image 1" descr="preencoded.png"/>
          <p:cNvPicPr>
            <a:picLocks noChangeAspect="1"/>
          </p:cNvPicPr>
          <p:nvPr/>
        </p:nvPicPr>
        <p:blipFill>
          <a:blip r:embed="rId4"/>
          <a:stretch>
            <a:fillRect/>
          </a:stretch>
        </p:blipFill>
        <p:spPr>
          <a:xfrm>
            <a:off x="6342736" y="1316736"/>
            <a:ext cx="365760" cy="365760"/>
          </a:xfrm>
          <a:prstGeom prst="rect">
            <a:avLst/>
          </a:prstGeom>
        </p:spPr>
      </p:pic>
      <p:sp>
        <p:nvSpPr>
          <p:cNvPr id="12" name="Text 8"/>
          <p:cNvSpPr/>
          <p:nvPr/>
        </p:nvSpPr>
        <p:spPr>
          <a:xfrm>
            <a:off x="6827368" y="1188720"/>
            <a:ext cx="4815688" cy="621792"/>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Measurement period was misaligned</a:t>
            </a:r>
            <a:endParaRPr lang="en-US" sz="1400" dirty="0"/>
          </a:p>
        </p:txBody>
      </p:sp>
      <p:sp>
        <p:nvSpPr>
          <p:cNvPr id="13" name="Text 9"/>
          <p:cNvSpPr/>
          <p:nvPr/>
        </p:nvSpPr>
        <p:spPr>
          <a:xfrm>
            <a:off x="6415888" y="1901952"/>
            <a:ext cx="5181448" cy="1417320"/>
          </a:xfrm>
          <a:prstGeom prst="rect">
            <a:avLst/>
          </a:prstGeom>
          <a:noFill/>
          <a:ln/>
        </p:spPr>
        <p:txBody>
          <a:bodyPr wrap="square" rtlCol="0" anchor="ctr"/>
          <a:lstStyle/>
          <a:p>
            <a:pPr marL="0" indent="0">
              <a:buNone/>
            </a:pPr>
            <a:r>
              <a:rPr lang="en-US" sz="1150" dirty="0">
                <a:solidFill>
                  <a:srgbClr val="5B5B5B"/>
                </a:solidFill>
                <a:latin typeface="Calibri" pitchFamily="34" charset="0"/>
                <a:ea typeface="Calibri" pitchFamily="34" charset="-122"/>
                <a:cs typeface="Calibri" pitchFamily="34" charset="-120"/>
              </a:rPr>
              <a:t>Members attest compliance at renewal each October. Measuring CPD by calendar year created an unnecessary mismatch with the renewal cycle.</a:t>
            </a:r>
            <a:endParaRPr lang="en-US" sz="1150" dirty="0"/>
          </a:p>
        </p:txBody>
      </p:sp>
      <p:sp>
        <p:nvSpPr>
          <p:cNvPr id="14" name="Shape 10"/>
          <p:cNvSpPr/>
          <p:nvPr/>
        </p:nvSpPr>
        <p:spPr>
          <a:xfrm>
            <a:off x="457200" y="3611880"/>
            <a:ext cx="5501488" cy="224028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15" name="Shape 11"/>
          <p:cNvSpPr/>
          <p:nvPr/>
        </p:nvSpPr>
        <p:spPr>
          <a:xfrm>
            <a:off x="457200" y="3611880"/>
            <a:ext cx="5501488" cy="621792"/>
          </a:xfrm>
          <a:prstGeom prst="rect">
            <a:avLst/>
          </a:prstGeom>
          <a:solidFill>
            <a:srgbClr val="3C69FF"/>
          </a:solidFill>
          <a:ln w="12700">
            <a:solidFill>
              <a:srgbClr val="3C69FF"/>
            </a:solidFill>
            <a:prstDash val="solid"/>
          </a:ln>
        </p:spPr>
        <p:txBody>
          <a:bodyPr/>
          <a:lstStyle/>
          <a:p>
            <a:endParaRPr lang="en-AU"/>
          </a:p>
        </p:txBody>
      </p:sp>
      <p:pic>
        <p:nvPicPr>
          <p:cNvPr id="16" name="Image 2" descr="preencoded.png"/>
          <p:cNvPicPr>
            <a:picLocks noChangeAspect="1"/>
          </p:cNvPicPr>
          <p:nvPr/>
        </p:nvPicPr>
        <p:blipFill>
          <a:blip r:embed="rId5"/>
          <a:stretch>
            <a:fillRect/>
          </a:stretch>
        </p:blipFill>
        <p:spPr>
          <a:xfrm>
            <a:off x="566928" y="3739896"/>
            <a:ext cx="365760" cy="365760"/>
          </a:xfrm>
          <a:prstGeom prst="rect">
            <a:avLst/>
          </a:prstGeom>
        </p:spPr>
      </p:pic>
      <p:sp>
        <p:nvSpPr>
          <p:cNvPr id="17" name="Text 12"/>
          <p:cNvSpPr/>
          <p:nvPr/>
        </p:nvSpPr>
        <p:spPr>
          <a:xfrm>
            <a:off x="1051560" y="3611880"/>
            <a:ext cx="4815688" cy="621792"/>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Averaging was rarely used as intended</a:t>
            </a:r>
            <a:endParaRPr lang="en-US" sz="1400" dirty="0"/>
          </a:p>
        </p:txBody>
      </p:sp>
      <p:sp>
        <p:nvSpPr>
          <p:cNvPr id="18" name="Text 13"/>
          <p:cNvSpPr/>
          <p:nvPr/>
        </p:nvSpPr>
        <p:spPr>
          <a:xfrm>
            <a:off x="640080" y="4325112"/>
            <a:ext cx="5181448" cy="1417320"/>
          </a:xfrm>
          <a:prstGeom prst="rect">
            <a:avLst/>
          </a:prstGeom>
          <a:noFill/>
          <a:ln/>
        </p:spPr>
        <p:txBody>
          <a:bodyPr wrap="square" rtlCol="0" anchor="ctr"/>
          <a:lstStyle/>
          <a:p>
            <a:pPr marL="0" indent="0">
              <a:buNone/>
            </a:pPr>
            <a:r>
              <a:rPr lang="en-US" sz="1150" dirty="0">
                <a:solidFill>
                  <a:srgbClr val="5B5B5B"/>
                </a:solidFill>
                <a:latin typeface="Calibri" pitchFamily="34" charset="0"/>
                <a:ea typeface="Calibri" pitchFamily="34" charset="-122"/>
                <a:cs typeface="Calibri" pitchFamily="34" charset="-120"/>
              </a:rPr>
              <a:t>Audit data showed the two-year averaging provision was almost never used as designed — it added complexity without meaningful benefit to Members.</a:t>
            </a:r>
            <a:endParaRPr lang="en-US" sz="1150" dirty="0"/>
          </a:p>
        </p:txBody>
      </p:sp>
      <p:sp>
        <p:nvSpPr>
          <p:cNvPr id="19" name="Shape 14"/>
          <p:cNvSpPr/>
          <p:nvPr/>
        </p:nvSpPr>
        <p:spPr>
          <a:xfrm>
            <a:off x="6233008" y="3570732"/>
            <a:ext cx="5501488" cy="224028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20" name="Shape 15"/>
          <p:cNvSpPr/>
          <p:nvPr/>
        </p:nvSpPr>
        <p:spPr>
          <a:xfrm>
            <a:off x="6233008" y="3611880"/>
            <a:ext cx="5501488" cy="621792"/>
          </a:xfrm>
          <a:prstGeom prst="rect">
            <a:avLst/>
          </a:prstGeom>
          <a:solidFill>
            <a:srgbClr val="323232"/>
          </a:solidFill>
          <a:ln w="12700">
            <a:solidFill>
              <a:srgbClr val="323232"/>
            </a:solidFill>
            <a:prstDash val="solid"/>
          </a:ln>
        </p:spPr>
        <p:txBody>
          <a:bodyPr/>
          <a:lstStyle/>
          <a:p>
            <a:endParaRPr lang="en-AU"/>
          </a:p>
        </p:txBody>
      </p:sp>
      <p:pic>
        <p:nvPicPr>
          <p:cNvPr id="21" name="Image 3" descr="preencoded.png"/>
          <p:cNvPicPr>
            <a:picLocks noChangeAspect="1"/>
          </p:cNvPicPr>
          <p:nvPr/>
        </p:nvPicPr>
        <p:blipFill>
          <a:blip r:embed="rId6"/>
          <a:stretch>
            <a:fillRect/>
          </a:stretch>
        </p:blipFill>
        <p:spPr>
          <a:xfrm>
            <a:off x="6342736" y="3739896"/>
            <a:ext cx="365760" cy="365760"/>
          </a:xfrm>
          <a:prstGeom prst="rect">
            <a:avLst/>
          </a:prstGeom>
        </p:spPr>
      </p:pic>
      <p:sp>
        <p:nvSpPr>
          <p:cNvPr id="22" name="Text 16"/>
          <p:cNvSpPr/>
          <p:nvPr/>
        </p:nvSpPr>
        <p:spPr>
          <a:xfrm>
            <a:off x="6827368" y="3611880"/>
            <a:ext cx="4815688" cy="621792"/>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No mechanism to respond to emerging issues</a:t>
            </a:r>
            <a:endParaRPr lang="en-US" sz="1400" dirty="0"/>
          </a:p>
        </p:txBody>
      </p:sp>
      <p:sp>
        <p:nvSpPr>
          <p:cNvPr id="23" name="Text 17"/>
          <p:cNvSpPr/>
          <p:nvPr/>
        </p:nvSpPr>
        <p:spPr>
          <a:xfrm>
            <a:off x="6415888" y="4325112"/>
            <a:ext cx="5181448" cy="1417320"/>
          </a:xfrm>
          <a:prstGeom prst="rect">
            <a:avLst/>
          </a:prstGeom>
          <a:noFill/>
          <a:ln/>
        </p:spPr>
        <p:txBody>
          <a:bodyPr wrap="square" rtlCol="0" anchor="ctr"/>
          <a:lstStyle/>
          <a:p>
            <a:pPr marL="0" indent="0">
              <a:buNone/>
            </a:pPr>
            <a:r>
              <a:rPr lang="en-US" sz="1150" dirty="0">
                <a:solidFill>
                  <a:srgbClr val="5B5B5B"/>
                </a:solidFill>
                <a:latin typeface="Calibri" pitchFamily="34" charset="0"/>
                <a:ea typeface="Calibri" pitchFamily="34" charset="-122"/>
                <a:cs typeface="Calibri" pitchFamily="34" charset="-120"/>
              </a:rPr>
              <a:t>The new Council-specified topic provision allows the Institute to direct Member attention to high-priority emerging risks — such as AI or climate change.</a:t>
            </a:r>
            <a:endParaRPr lang="en-US" sz="1150" dirty="0"/>
          </a:p>
        </p:txBody>
      </p:sp>
      <p:pic>
        <p:nvPicPr>
          <p:cNvPr id="24" name="Image 4" descr="preencoded.png"/>
          <p:cNvPicPr>
            <a:picLocks noChangeAspect="1"/>
          </p:cNvPicPr>
          <p:nvPr/>
        </p:nvPicPr>
        <p:blipFill>
          <a:blip r:embed="rId7"/>
          <a:stretch>
            <a:fillRect/>
          </a:stretch>
        </p:blipFill>
        <p:spPr>
          <a:xfrm>
            <a:off x="320040" y="6108192"/>
            <a:ext cx="292608" cy="384048"/>
          </a:xfrm>
          <a:prstGeom prst="rect">
            <a:avLst/>
          </a:prstGeom>
        </p:spPr>
      </p:pic>
      <p:sp>
        <p:nvSpPr>
          <p:cNvPr id="25" name="Text 18"/>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26" name="Text 19"/>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27" name="Text 20"/>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4</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323232"/>
        </a:solidFill>
        <a:effectLst/>
      </p:bgPr>
    </p:bg>
    <p:spTree>
      <p:nvGrpSpPr>
        <p:cNvPr id="1" name=""/>
        <p:cNvGrpSpPr/>
        <p:nvPr/>
      </p:nvGrpSpPr>
      <p:grpSpPr>
        <a:xfrm>
          <a:off x="0" y="0"/>
          <a:ext cx="0" cy="0"/>
          <a:chOff x="0" y="0"/>
          <a:chExt cx="0" cy="0"/>
        </a:xfrm>
      </p:grpSpPr>
      <p:sp>
        <p:nvSpPr>
          <p:cNvPr id="2" name="Text 0"/>
          <p:cNvSpPr/>
          <p:nvPr/>
        </p:nvSpPr>
        <p:spPr>
          <a:xfrm>
            <a:off x="8716975" y="3931920"/>
            <a:ext cx="3291840" cy="2743200"/>
          </a:xfrm>
          <a:prstGeom prst="rect">
            <a:avLst/>
          </a:prstGeom>
          <a:noFill/>
          <a:ln/>
        </p:spPr>
        <p:txBody>
          <a:bodyPr wrap="square" rtlCol="0" anchor="b"/>
          <a:lstStyle/>
          <a:p>
            <a:pPr marL="0" indent="0" algn="r">
              <a:buNone/>
            </a:pPr>
            <a:r>
              <a:rPr lang="en-US" sz="16000" dirty="0">
                <a:solidFill>
                  <a:srgbClr val="FFFFFF"/>
                </a:solidFill>
                <a:latin typeface="Calibri Light" pitchFamily="34" charset="0"/>
                <a:ea typeface="Calibri Light" pitchFamily="34" charset="-122"/>
                <a:cs typeface="Calibri Light" pitchFamily="34" charset="-120"/>
              </a:rPr>
              <a:t>03</a:t>
            </a:r>
            <a:endParaRPr lang="en-US" sz="16000" dirty="0"/>
          </a:p>
        </p:txBody>
      </p:sp>
      <p:sp>
        <p:nvSpPr>
          <p:cNvPr id="3" name="Text 1"/>
          <p:cNvSpPr/>
          <p:nvPr/>
        </p:nvSpPr>
        <p:spPr>
          <a:xfrm>
            <a:off x="457200" y="347472"/>
            <a:ext cx="7924602" cy="685800"/>
          </a:xfrm>
          <a:prstGeom prst="rect">
            <a:avLst/>
          </a:prstGeom>
          <a:noFill/>
          <a:ln/>
        </p:spPr>
        <p:txBody>
          <a:bodyPr wrap="square" rtlCol="0" anchor="ctr"/>
          <a:lstStyle/>
          <a:p>
            <a:pPr marL="0" indent="0">
              <a:buNone/>
            </a:pPr>
            <a:r>
              <a:rPr lang="en-US" sz="3000" dirty="0">
                <a:solidFill>
                  <a:srgbClr val="FFFFFF"/>
                </a:solidFill>
                <a:latin typeface="Calibri Light" pitchFamily="34" charset="0"/>
                <a:ea typeface="Calibri Light" pitchFamily="34" charset="-122"/>
                <a:cs typeface="Calibri Light" pitchFamily="34" charset="-120"/>
              </a:rPr>
              <a:t>What stays the same</a:t>
            </a:r>
            <a:endParaRPr lang="en-US" sz="3000" dirty="0"/>
          </a:p>
        </p:txBody>
      </p:sp>
      <p:pic>
        <p:nvPicPr>
          <p:cNvPr id="4" name="Image 0" descr="preencoded.png"/>
          <p:cNvPicPr>
            <a:picLocks noChangeAspect="1"/>
          </p:cNvPicPr>
          <p:nvPr/>
        </p:nvPicPr>
        <p:blipFill>
          <a:blip r:embed="rId3"/>
          <a:stretch>
            <a:fillRect/>
          </a:stretch>
        </p:blipFill>
        <p:spPr>
          <a:xfrm>
            <a:off x="320040" y="6108192"/>
            <a:ext cx="292608" cy="384048"/>
          </a:xfrm>
          <a:prstGeom prst="rect">
            <a:avLst/>
          </a:prstGeom>
        </p:spPr>
      </p:pic>
      <p:sp>
        <p:nvSpPr>
          <p:cNvPr id="5" name="Text 2"/>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FFFFFF"/>
                </a:solidFill>
                <a:latin typeface="Calibri" pitchFamily="34" charset="0"/>
                <a:ea typeface="Calibri" pitchFamily="34" charset="-122"/>
                <a:cs typeface="Calibri" pitchFamily="34" charset="-120"/>
              </a:rPr>
              <a:t>Actuaries
Institute.</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347472"/>
            <a:ext cx="11277295" cy="658368"/>
          </a:xfrm>
          <a:prstGeom prst="rect">
            <a:avLst/>
          </a:prstGeom>
          <a:noFill/>
          <a:ln/>
        </p:spPr>
        <p:txBody>
          <a:bodyPr wrap="square" rtlCol="0" anchor="ctr"/>
          <a:lstStyle/>
          <a:p>
            <a:pPr marL="0" indent="0">
              <a:buNone/>
            </a:pPr>
            <a:r>
              <a:rPr lang="en-US" sz="2800" dirty="0">
                <a:solidFill>
                  <a:srgbClr val="000000"/>
                </a:solidFill>
                <a:latin typeface="Calibri Light" pitchFamily="34" charset="0"/>
                <a:ea typeface="Calibri Light" pitchFamily="34" charset="-122"/>
                <a:cs typeface="Calibri Light" pitchFamily="34" charset="-120"/>
              </a:rPr>
              <a:t>What stays the same — core principles unchanged</a:t>
            </a:r>
            <a:endParaRPr lang="en-US" sz="2800" dirty="0"/>
          </a:p>
        </p:txBody>
      </p:sp>
      <p:sp>
        <p:nvSpPr>
          <p:cNvPr id="3" name="Shape 1"/>
          <p:cNvSpPr/>
          <p:nvPr/>
        </p:nvSpPr>
        <p:spPr>
          <a:xfrm>
            <a:off x="457200" y="1024128"/>
            <a:ext cx="11277295" cy="22860"/>
          </a:xfrm>
          <a:prstGeom prst="rect">
            <a:avLst/>
          </a:prstGeom>
          <a:solidFill>
            <a:srgbClr val="DDDDDD"/>
          </a:solidFill>
          <a:ln w="12700">
            <a:solidFill>
              <a:srgbClr val="DDDDDD"/>
            </a:solidFill>
            <a:prstDash val="solid"/>
          </a:ln>
        </p:spPr>
        <p:txBody>
          <a:bodyPr/>
          <a:lstStyle/>
          <a:p>
            <a:endParaRPr lang="en-AU"/>
          </a:p>
        </p:txBody>
      </p:sp>
      <p:sp>
        <p:nvSpPr>
          <p:cNvPr id="4" name="Text 2"/>
          <p:cNvSpPr/>
          <p:nvPr/>
        </p:nvSpPr>
        <p:spPr>
          <a:xfrm>
            <a:off x="457200" y="1097280"/>
            <a:ext cx="11277295" cy="320040"/>
          </a:xfrm>
          <a:prstGeom prst="rect">
            <a:avLst/>
          </a:prstGeom>
          <a:noFill/>
          <a:ln/>
        </p:spPr>
        <p:txBody>
          <a:bodyPr wrap="square" rtlCol="0" anchor="ctr"/>
          <a:lstStyle/>
          <a:p>
            <a:pPr marL="0" indent="0">
              <a:buNone/>
            </a:pPr>
            <a:r>
              <a:rPr lang="en-US" sz="1300" i="1" dirty="0">
                <a:solidFill>
                  <a:srgbClr val="5B5B5B"/>
                </a:solidFill>
                <a:latin typeface="Calibri" pitchFamily="34" charset="0"/>
                <a:ea typeface="Calibri" pitchFamily="34" charset="-122"/>
                <a:cs typeface="Calibri" pitchFamily="34" charset="-120"/>
              </a:rPr>
              <a:t>Despite significant simplification, the foundations of PS1 remain exactly as before:</a:t>
            </a:r>
            <a:endParaRPr lang="en-US" sz="1300" dirty="0"/>
          </a:p>
        </p:txBody>
      </p:sp>
      <p:sp>
        <p:nvSpPr>
          <p:cNvPr id="5" name="Shape 3"/>
          <p:cNvSpPr/>
          <p:nvPr/>
        </p:nvSpPr>
        <p:spPr>
          <a:xfrm>
            <a:off x="457200" y="1536192"/>
            <a:ext cx="3576218" cy="187452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6" name="Shape 4"/>
          <p:cNvSpPr/>
          <p:nvPr/>
        </p:nvSpPr>
        <p:spPr>
          <a:xfrm>
            <a:off x="457200" y="1536192"/>
            <a:ext cx="3576218" cy="502920"/>
          </a:xfrm>
          <a:prstGeom prst="rect">
            <a:avLst/>
          </a:prstGeom>
          <a:solidFill>
            <a:srgbClr val="3C69FF"/>
          </a:solidFill>
          <a:ln w="12700">
            <a:solidFill>
              <a:srgbClr val="3C69FF"/>
            </a:solidFill>
            <a:prstDash val="solid"/>
          </a:ln>
        </p:spPr>
        <p:txBody>
          <a:bodyPr/>
          <a:lstStyle/>
          <a:p>
            <a:endParaRPr lang="en-AU"/>
          </a:p>
        </p:txBody>
      </p:sp>
      <p:pic>
        <p:nvPicPr>
          <p:cNvPr id="7" name="Image 0" descr="preencoded.png"/>
          <p:cNvPicPr>
            <a:picLocks noChangeAspect="1"/>
          </p:cNvPicPr>
          <p:nvPr/>
        </p:nvPicPr>
        <p:blipFill>
          <a:blip r:embed="rId3"/>
          <a:stretch>
            <a:fillRect/>
          </a:stretch>
        </p:blipFill>
        <p:spPr>
          <a:xfrm>
            <a:off x="548640" y="1627632"/>
            <a:ext cx="329184" cy="329184"/>
          </a:xfrm>
          <a:prstGeom prst="rect">
            <a:avLst/>
          </a:prstGeom>
        </p:spPr>
      </p:pic>
      <p:sp>
        <p:nvSpPr>
          <p:cNvPr id="8" name="Text 5"/>
          <p:cNvSpPr/>
          <p:nvPr/>
        </p:nvSpPr>
        <p:spPr>
          <a:xfrm>
            <a:off x="960120" y="1536192"/>
            <a:ext cx="3009290" cy="50292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Member responsibility</a:t>
            </a:r>
            <a:endParaRPr lang="en-US" sz="1250" dirty="0"/>
          </a:p>
        </p:txBody>
      </p:sp>
      <p:sp>
        <p:nvSpPr>
          <p:cNvPr id="9" name="Text 6"/>
          <p:cNvSpPr/>
          <p:nvPr/>
        </p:nvSpPr>
        <p:spPr>
          <a:xfrm>
            <a:off x="594360" y="2130552"/>
            <a:ext cx="3320186" cy="1188720"/>
          </a:xfrm>
          <a:prstGeom prst="rect">
            <a:avLst/>
          </a:prstGeom>
          <a:noFill/>
          <a:ln/>
        </p:spPr>
        <p:txBody>
          <a:bodyPr wrap="square" rtlCol="0" anchor="ctr"/>
          <a:lstStyle/>
          <a:p>
            <a:pPr marL="0" indent="0">
              <a:buNone/>
            </a:pPr>
            <a:r>
              <a:rPr lang="en-US" sz="1050" dirty="0">
                <a:solidFill>
                  <a:srgbClr val="5B5B5B"/>
                </a:solidFill>
                <a:latin typeface="Calibri" pitchFamily="34" charset="0"/>
                <a:ea typeface="Calibri" pitchFamily="34" charset="-122"/>
                <a:cs typeface="Calibri" pitchFamily="34" charset="-120"/>
              </a:rPr>
              <a:t>You decide which activities qualify as CPD. The Institute trusts your professional judgement to select activities relevant to your role and career.</a:t>
            </a:r>
            <a:endParaRPr lang="en-US" sz="1050" dirty="0"/>
          </a:p>
        </p:txBody>
      </p:sp>
      <p:sp>
        <p:nvSpPr>
          <p:cNvPr id="10" name="Shape 7"/>
          <p:cNvSpPr/>
          <p:nvPr/>
        </p:nvSpPr>
        <p:spPr>
          <a:xfrm>
            <a:off x="4170578" y="1536192"/>
            <a:ext cx="3576218" cy="187452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11" name="Shape 8"/>
          <p:cNvSpPr/>
          <p:nvPr/>
        </p:nvSpPr>
        <p:spPr>
          <a:xfrm>
            <a:off x="4170578" y="1536192"/>
            <a:ext cx="3576218" cy="502920"/>
          </a:xfrm>
          <a:prstGeom prst="rect">
            <a:avLst/>
          </a:prstGeom>
          <a:solidFill>
            <a:srgbClr val="323232"/>
          </a:solidFill>
          <a:ln w="12700">
            <a:solidFill>
              <a:srgbClr val="323232"/>
            </a:solidFill>
            <a:prstDash val="solid"/>
          </a:ln>
        </p:spPr>
        <p:txBody>
          <a:bodyPr/>
          <a:lstStyle/>
          <a:p>
            <a:endParaRPr lang="en-AU"/>
          </a:p>
        </p:txBody>
      </p:sp>
      <p:pic>
        <p:nvPicPr>
          <p:cNvPr id="12" name="Image 1" descr="preencoded.png"/>
          <p:cNvPicPr>
            <a:picLocks noChangeAspect="1"/>
          </p:cNvPicPr>
          <p:nvPr/>
        </p:nvPicPr>
        <p:blipFill>
          <a:blip r:embed="rId4"/>
          <a:stretch>
            <a:fillRect/>
          </a:stretch>
        </p:blipFill>
        <p:spPr>
          <a:xfrm>
            <a:off x="4262018" y="1627632"/>
            <a:ext cx="329184" cy="329184"/>
          </a:xfrm>
          <a:prstGeom prst="rect">
            <a:avLst/>
          </a:prstGeom>
        </p:spPr>
      </p:pic>
      <p:sp>
        <p:nvSpPr>
          <p:cNvPr id="13" name="Text 9"/>
          <p:cNvSpPr/>
          <p:nvPr/>
        </p:nvSpPr>
        <p:spPr>
          <a:xfrm>
            <a:off x="4673498" y="1536192"/>
            <a:ext cx="3009290" cy="50292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Reflection requirement</a:t>
            </a:r>
            <a:endParaRPr lang="en-US" sz="1250" dirty="0"/>
          </a:p>
        </p:txBody>
      </p:sp>
      <p:sp>
        <p:nvSpPr>
          <p:cNvPr id="14" name="Text 10"/>
          <p:cNvSpPr/>
          <p:nvPr/>
        </p:nvSpPr>
        <p:spPr>
          <a:xfrm>
            <a:off x="4307738" y="2130552"/>
            <a:ext cx="3320186" cy="1188720"/>
          </a:xfrm>
          <a:prstGeom prst="rect">
            <a:avLst/>
          </a:prstGeom>
          <a:noFill/>
          <a:ln/>
        </p:spPr>
        <p:txBody>
          <a:bodyPr wrap="square" rtlCol="0" anchor="ctr"/>
          <a:lstStyle/>
          <a:p>
            <a:pPr marL="0" indent="0">
              <a:buNone/>
            </a:pPr>
            <a:r>
              <a:rPr lang="en-US" sz="1050" dirty="0">
                <a:solidFill>
                  <a:srgbClr val="5B5B5B"/>
                </a:solidFill>
                <a:latin typeface="Calibri" pitchFamily="34" charset="0"/>
                <a:ea typeface="Calibri" pitchFamily="34" charset="-122"/>
                <a:cs typeface="Calibri" pitchFamily="34" charset="-120"/>
              </a:rPr>
              <a:t>Under the Competence and Care principle in the Code (Section 3.5), it is </a:t>
            </a:r>
            <a:r>
              <a:rPr lang="en-US" sz="1050">
                <a:solidFill>
                  <a:srgbClr val="5B5B5B"/>
                </a:solidFill>
                <a:latin typeface="Calibri" pitchFamily="34" charset="0"/>
                <a:ea typeface="Calibri" pitchFamily="34" charset="-122"/>
                <a:cs typeface="Calibri" pitchFamily="34" charset="-120"/>
              </a:rPr>
              <a:t>implicit that you </a:t>
            </a:r>
            <a:r>
              <a:rPr lang="en-US" sz="1050" dirty="0">
                <a:solidFill>
                  <a:srgbClr val="5B5B5B"/>
                </a:solidFill>
                <a:latin typeface="Calibri" pitchFamily="34" charset="0"/>
                <a:ea typeface="Calibri" pitchFamily="34" charset="-122"/>
                <a:cs typeface="Calibri" pitchFamily="34" charset="-120"/>
              </a:rPr>
              <a:t>must genuinely reflect on what you've learned and its relevance to your practice. </a:t>
            </a:r>
            <a:endParaRPr lang="en-US" sz="1050" dirty="0"/>
          </a:p>
        </p:txBody>
      </p:sp>
      <p:sp>
        <p:nvSpPr>
          <p:cNvPr id="15" name="Shape 11"/>
          <p:cNvSpPr/>
          <p:nvPr/>
        </p:nvSpPr>
        <p:spPr>
          <a:xfrm>
            <a:off x="7883957" y="1536192"/>
            <a:ext cx="3576218" cy="187452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16" name="Shape 12"/>
          <p:cNvSpPr/>
          <p:nvPr/>
        </p:nvSpPr>
        <p:spPr>
          <a:xfrm>
            <a:off x="7883957" y="1536192"/>
            <a:ext cx="3576218" cy="502920"/>
          </a:xfrm>
          <a:prstGeom prst="rect">
            <a:avLst/>
          </a:prstGeom>
          <a:solidFill>
            <a:srgbClr val="3C69FF"/>
          </a:solidFill>
          <a:ln w="12700">
            <a:solidFill>
              <a:srgbClr val="3C69FF"/>
            </a:solidFill>
            <a:prstDash val="solid"/>
          </a:ln>
        </p:spPr>
        <p:txBody>
          <a:bodyPr/>
          <a:lstStyle/>
          <a:p>
            <a:endParaRPr lang="en-AU"/>
          </a:p>
        </p:txBody>
      </p:sp>
      <p:pic>
        <p:nvPicPr>
          <p:cNvPr id="17" name="Image 2" descr="preencoded.png"/>
          <p:cNvPicPr>
            <a:picLocks noChangeAspect="1"/>
          </p:cNvPicPr>
          <p:nvPr/>
        </p:nvPicPr>
        <p:blipFill>
          <a:blip r:embed="rId5"/>
          <a:stretch>
            <a:fillRect/>
          </a:stretch>
        </p:blipFill>
        <p:spPr>
          <a:xfrm>
            <a:off x="7975397" y="1627632"/>
            <a:ext cx="329184" cy="329184"/>
          </a:xfrm>
          <a:prstGeom prst="rect">
            <a:avLst/>
          </a:prstGeom>
        </p:spPr>
      </p:pic>
      <p:sp>
        <p:nvSpPr>
          <p:cNvPr id="18" name="Text 13"/>
          <p:cNvSpPr/>
          <p:nvPr/>
        </p:nvSpPr>
        <p:spPr>
          <a:xfrm>
            <a:off x="8386877" y="1536192"/>
            <a:ext cx="3009290" cy="50292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Disciplinary consequences</a:t>
            </a:r>
            <a:endParaRPr lang="en-US" sz="1250" dirty="0"/>
          </a:p>
        </p:txBody>
      </p:sp>
      <p:sp>
        <p:nvSpPr>
          <p:cNvPr id="19" name="Text 14"/>
          <p:cNvSpPr/>
          <p:nvPr/>
        </p:nvSpPr>
        <p:spPr>
          <a:xfrm>
            <a:off x="8021117" y="2130552"/>
            <a:ext cx="3320186" cy="1188720"/>
          </a:xfrm>
          <a:prstGeom prst="rect">
            <a:avLst/>
          </a:prstGeom>
          <a:noFill/>
          <a:ln/>
        </p:spPr>
        <p:txBody>
          <a:bodyPr wrap="square" rtlCol="0" anchor="ctr"/>
          <a:lstStyle/>
          <a:p>
            <a:pPr marL="0" indent="0">
              <a:buNone/>
            </a:pPr>
            <a:r>
              <a:rPr lang="en-US" sz="1050" dirty="0">
                <a:solidFill>
                  <a:srgbClr val="5B5B5B"/>
                </a:solidFill>
                <a:latin typeface="Calibri" pitchFamily="34" charset="0"/>
                <a:ea typeface="Calibri" pitchFamily="34" charset="-122"/>
                <a:cs typeface="Calibri" pitchFamily="34" charset="-120"/>
              </a:rPr>
              <a:t>Non-compliance with PS1 remains potential Misconduct under the Institute's Disciplinary Scheme. The annual attestation is a professional declaration.</a:t>
            </a:r>
            <a:endParaRPr lang="en-US" sz="1050" dirty="0"/>
          </a:p>
        </p:txBody>
      </p:sp>
      <p:sp>
        <p:nvSpPr>
          <p:cNvPr id="20" name="Shape 15"/>
          <p:cNvSpPr/>
          <p:nvPr/>
        </p:nvSpPr>
        <p:spPr>
          <a:xfrm>
            <a:off x="493776" y="3558224"/>
            <a:ext cx="3576218" cy="187452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dirty="0"/>
          </a:p>
        </p:txBody>
      </p:sp>
      <p:sp>
        <p:nvSpPr>
          <p:cNvPr id="21" name="Shape 16"/>
          <p:cNvSpPr/>
          <p:nvPr/>
        </p:nvSpPr>
        <p:spPr>
          <a:xfrm>
            <a:off x="457200" y="3547872"/>
            <a:ext cx="3576218" cy="502920"/>
          </a:xfrm>
          <a:prstGeom prst="rect">
            <a:avLst/>
          </a:prstGeom>
          <a:solidFill>
            <a:srgbClr val="323232"/>
          </a:solidFill>
          <a:ln w="12700">
            <a:solidFill>
              <a:srgbClr val="323232"/>
            </a:solidFill>
            <a:prstDash val="solid"/>
          </a:ln>
        </p:spPr>
        <p:txBody>
          <a:bodyPr/>
          <a:lstStyle/>
          <a:p>
            <a:endParaRPr lang="en-AU"/>
          </a:p>
        </p:txBody>
      </p:sp>
      <p:pic>
        <p:nvPicPr>
          <p:cNvPr id="22" name="Image 3" descr="preencoded.png"/>
          <p:cNvPicPr>
            <a:picLocks noChangeAspect="1"/>
          </p:cNvPicPr>
          <p:nvPr/>
        </p:nvPicPr>
        <p:blipFill>
          <a:blip r:embed="rId6"/>
          <a:stretch>
            <a:fillRect/>
          </a:stretch>
        </p:blipFill>
        <p:spPr>
          <a:xfrm>
            <a:off x="548640" y="3639312"/>
            <a:ext cx="329184" cy="329184"/>
          </a:xfrm>
          <a:prstGeom prst="rect">
            <a:avLst/>
          </a:prstGeom>
        </p:spPr>
      </p:pic>
      <p:sp>
        <p:nvSpPr>
          <p:cNvPr id="23" name="Text 17"/>
          <p:cNvSpPr/>
          <p:nvPr/>
        </p:nvSpPr>
        <p:spPr>
          <a:xfrm>
            <a:off x="960120" y="3547872"/>
            <a:ext cx="3009290" cy="502920"/>
          </a:xfrm>
          <a:prstGeom prst="rect">
            <a:avLst/>
          </a:prstGeom>
          <a:noFill/>
          <a:ln/>
        </p:spPr>
        <p:txBody>
          <a:bodyPr wrap="square" lIns="0" tIns="0" rIns="0" bIns="0" rtlCol="0" anchor="ctr"/>
          <a:lstStyle/>
          <a:p>
            <a:r>
              <a:rPr lang="en-US" sz="1250" b="1" dirty="0">
                <a:solidFill>
                  <a:srgbClr val="FFFFFF"/>
                </a:solidFill>
                <a:latin typeface="Calibri" pitchFamily="34" charset="0"/>
                <a:ea typeface="Calibri" pitchFamily="34" charset="-122"/>
                <a:cs typeface="Calibri" pitchFamily="34" charset="-120"/>
              </a:rPr>
              <a:t>Fundamental Purpose</a:t>
            </a:r>
            <a:endParaRPr lang="en-US" sz="1250" dirty="0"/>
          </a:p>
        </p:txBody>
      </p:sp>
      <p:sp>
        <p:nvSpPr>
          <p:cNvPr id="24" name="Text 18"/>
          <p:cNvSpPr/>
          <p:nvPr/>
        </p:nvSpPr>
        <p:spPr>
          <a:xfrm>
            <a:off x="594360" y="4142232"/>
            <a:ext cx="3320186" cy="1188720"/>
          </a:xfrm>
          <a:prstGeom prst="rect">
            <a:avLst/>
          </a:prstGeom>
          <a:noFill/>
          <a:ln/>
        </p:spPr>
        <p:txBody>
          <a:bodyPr wrap="square" rtlCol="0" anchor="ctr"/>
          <a:lstStyle/>
          <a:p>
            <a:pPr marL="0" indent="0">
              <a:buNone/>
            </a:pPr>
            <a:r>
              <a:rPr lang="en-US" sz="1050" dirty="0">
                <a:solidFill>
                  <a:srgbClr val="5B5B5B"/>
                </a:solidFill>
                <a:latin typeface="Calibri" pitchFamily="34" charset="0"/>
                <a:ea typeface="Calibri" pitchFamily="34" charset="-122"/>
                <a:cs typeface="Calibri" pitchFamily="34" charset="-120"/>
              </a:rPr>
              <a:t>Members need to maintain their ability to provide quality actuarial advice for the protection of the public and in the public interest. </a:t>
            </a:r>
            <a:endParaRPr lang="en-US" sz="1050" dirty="0"/>
          </a:p>
        </p:txBody>
      </p:sp>
      <p:sp>
        <p:nvSpPr>
          <p:cNvPr id="25" name="Shape 19"/>
          <p:cNvSpPr/>
          <p:nvPr/>
        </p:nvSpPr>
        <p:spPr>
          <a:xfrm>
            <a:off x="4170578" y="3547872"/>
            <a:ext cx="3576218" cy="187452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26" name="Shape 20"/>
          <p:cNvSpPr/>
          <p:nvPr/>
        </p:nvSpPr>
        <p:spPr>
          <a:xfrm>
            <a:off x="4170578" y="3547872"/>
            <a:ext cx="3576218" cy="502920"/>
          </a:xfrm>
          <a:prstGeom prst="rect">
            <a:avLst/>
          </a:prstGeom>
          <a:solidFill>
            <a:srgbClr val="3C69FF"/>
          </a:solidFill>
          <a:ln w="12700">
            <a:solidFill>
              <a:srgbClr val="3C69FF"/>
            </a:solidFill>
            <a:prstDash val="solid"/>
          </a:ln>
        </p:spPr>
        <p:txBody>
          <a:bodyPr/>
          <a:lstStyle/>
          <a:p>
            <a:endParaRPr lang="en-AU"/>
          </a:p>
        </p:txBody>
      </p:sp>
      <p:pic>
        <p:nvPicPr>
          <p:cNvPr id="27" name="Image 4" descr="preencoded.png"/>
          <p:cNvPicPr>
            <a:picLocks noChangeAspect="1"/>
          </p:cNvPicPr>
          <p:nvPr/>
        </p:nvPicPr>
        <p:blipFill>
          <a:blip r:embed="rId7"/>
          <a:stretch>
            <a:fillRect/>
          </a:stretch>
        </p:blipFill>
        <p:spPr>
          <a:xfrm>
            <a:off x="4262018" y="3639312"/>
            <a:ext cx="329184" cy="329184"/>
          </a:xfrm>
          <a:prstGeom prst="rect">
            <a:avLst/>
          </a:prstGeom>
        </p:spPr>
      </p:pic>
      <p:sp>
        <p:nvSpPr>
          <p:cNvPr id="28" name="Text 21"/>
          <p:cNvSpPr/>
          <p:nvPr/>
        </p:nvSpPr>
        <p:spPr>
          <a:xfrm>
            <a:off x="4673498" y="3547872"/>
            <a:ext cx="3009290" cy="502920"/>
          </a:xfrm>
          <a:prstGeom prst="rect">
            <a:avLst/>
          </a:prstGeom>
          <a:noFill/>
          <a:ln/>
        </p:spPr>
        <p:txBody>
          <a:bodyPr wrap="square" lIns="0" tIns="0" rIns="0" bIns="0" rtlCol="0" anchor="ctr"/>
          <a:lstStyle/>
          <a:p>
            <a:r>
              <a:rPr lang="en-US" sz="1250" b="1" dirty="0">
                <a:solidFill>
                  <a:srgbClr val="FFFFFF"/>
                </a:solidFill>
                <a:latin typeface="Calibri" pitchFamily="34" charset="0"/>
                <a:ea typeface="Calibri" pitchFamily="34" charset="-122"/>
                <a:cs typeface="Calibri" pitchFamily="34" charset="-120"/>
              </a:rPr>
              <a:t>Wide range of activities</a:t>
            </a:r>
            <a:endParaRPr lang="en-US" sz="1250" dirty="0"/>
          </a:p>
          <a:p>
            <a:pPr marL="0" indent="0">
              <a:buNone/>
            </a:pPr>
            <a:endParaRPr lang="en-US" sz="1250" dirty="0"/>
          </a:p>
        </p:txBody>
      </p:sp>
      <p:sp>
        <p:nvSpPr>
          <p:cNvPr id="29" name="Text 22"/>
          <p:cNvSpPr/>
          <p:nvPr/>
        </p:nvSpPr>
        <p:spPr>
          <a:xfrm>
            <a:off x="4307738" y="4142232"/>
            <a:ext cx="3320186" cy="1188720"/>
          </a:xfrm>
          <a:prstGeom prst="rect">
            <a:avLst/>
          </a:prstGeom>
          <a:noFill/>
          <a:ln/>
        </p:spPr>
        <p:txBody>
          <a:bodyPr wrap="square" rtlCol="0" anchor="ctr"/>
          <a:lstStyle/>
          <a:p>
            <a:r>
              <a:rPr lang="en-US" sz="1050" dirty="0">
                <a:solidFill>
                  <a:srgbClr val="5B5B5B"/>
                </a:solidFill>
                <a:latin typeface="Calibri" pitchFamily="34" charset="0"/>
                <a:ea typeface="Calibri" pitchFamily="34" charset="-122"/>
                <a:cs typeface="Calibri" pitchFamily="34" charset="-120"/>
              </a:rPr>
              <a:t>CPD is not restricted to Institute events. Conferences, self-directed study, workplace learning, mentoring, and writing all qualify.</a:t>
            </a:r>
            <a:endParaRPr lang="en-US" sz="1050" dirty="0"/>
          </a:p>
        </p:txBody>
      </p:sp>
      <p:sp>
        <p:nvSpPr>
          <p:cNvPr id="30" name="Shape 23"/>
          <p:cNvSpPr/>
          <p:nvPr/>
        </p:nvSpPr>
        <p:spPr>
          <a:xfrm>
            <a:off x="7883957" y="3547872"/>
            <a:ext cx="3576218" cy="1874520"/>
          </a:xfrm>
          <a:prstGeom prst="rect">
            <a:avLst/>
          </a:prstGeom>
          <a:solidFill>
            <a:srgbClr val="FFFFFF"/>
          </a:solidFill>
          <a:ln w="6350">
            <a:solidFill>
              <a:srgbClr val="E0E0E0"/>
            </a:solidFill>
            <a:prstDash val="solid"/>
          </a:ln>
          <a:effectLst>
            <a:outerShdw blurRad="101600" dist="25400" dir="8100000" algn="bl" rotWithShape="0">
              <a:srgbClr val="000000">
                <a:alpha val="10000"/>
              </a:srgbClr>
            </a:outerShdw>
          </a:effectLst>
        </p:spPr>
        <p:txBody>
          <a:bodyPr/>
          <a:lstStyle/>
          <a:p>
            <a:endParaRPr lang="en-AU"/>
          </a:p>
        </p:txBody>
      </p:sp>
      <p:sp>
        <p:nvSpPr>
          <p:cNvPr id="31" name="Shape 24"/>
          <p:cNvSpPr/>
          <p:nvPr/>
        </p:nvSpPr>
        <p:spPr>
          <a:xfrm>
            <a:off x="7883957" y="3547872"/>
            <a:ext cx="3576218" cy="502920"/>
          </a:xfrm>
          <a:prstGeom prst="rect">
            <a:avLst/>
          </a:prstGeom>
          <a:solidFill>
            <a:srgbClr val="323232"/>
          </a:solidFill>
          <a:ln w="12700">
            <a:solidFill>
              <a:srgbClr val="323232"/>
            </a:solidFill>
            <a:prstDash val="solid"/>
          </a:ln>
        </p:spPr>
        <p:txBody>
          <a:bodyPr/>
          <a:lstStyle/>
          <a:p>
            <a:endParaRPr lang="en-AU"/>
          </a:p>
        </p:txBody>
      </p:sp>
      <p:pic>
        <p:nvPicPr>
          <p:cNvPr id="32" name="Image 5" descr="preencoded.png"/>
          <p:cNvPicPr>
            <a:picLocks noChangeAspect="1"/>
          </p:cNvPicPr>
          <p:nvPr/>
        </p:nvPicPr>
        <p:blipFill>
          <a:blip r:embed="rId8"/>
          <a:stretch>
            <a:fillRect/>
          </a:stretch>
        </p:blipFill>
        <p:spPr>
          <a:xfrm>
            <a:off x="7975397" y="3639312"/>
            <a:ext cx="329184" cy="329184"/>
          </a:xfrm>
          <a:prstGeom prst="rect">
            <a:avLst/>
          </a:prstGeom>
        </p:spPr>
      </p:pic>
      <p:sp>
        <p:nvSpPr>
          <p:cNvPr id="33" name="Text 25"/>
          <p:cNvSpPr/>
          <p:nvPr/>
        </p:nvSpPr>
        <p:spPr>
          <a:xfrm>
            <a:off x="8386877" y="3547872"/>
            <a:ext cx="3009290" cy="502920"/>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Annual attestation</a:t>
            </a:r>
            <a:endParaRPr lang="en-US" sz="1250" dirty="0"/>
          </a:p>
        </p:txBody>
      </p:sp>
      <p:sp>
        <p:nvSpPr>
          <p:cNvPr id="34" name="Text 26"/>
          <p:cNvSpPr/>
          <p:nvPr/>
        </p:nvSpPr>
        <p:spPr>
          <a:xfrm>
            <a:off x="8021117" y="4142232"/>
            <a:ext cx="3320186" cy="1188720"/>
          </a:xfrm>
          <a:prstGeom prst="rect">
            <a:avLst/>
          </a:prstGeom>
          <a:noFill/>
          <a:ln/>
        </p:spPr>
        <p:txBody>
          <a:bodyPr wrap="square" rtlCol="0" anchor="ctr"/>
          <a:lstStyle/>
          <a:p>
            <a:pPr marL="0" indent="0">
              <a:buNone/>
            </a:pPr>
            <a:r>
              <a:rPr lang="en-US" sz="1050" dirty="0">
                <a:solidFill>
                  <a:srgbClr val="5B5B5B"/>
                </a:solidFill>
                <a:latin typeface="Calibri" pitchFamily="34" charset="0"/>
                <a:ea typeface="Calibri" pitchFamily="34" charset="-122"/>
                <a:cs typeface="Calibri" pitchFamily="34" charset="-120"/>
              </a:rPr>
              <a:t>At membership renewal you confirm compliance with PS1. This is a professional declaration and should only be made if requirements have been met.</a:t>
            </a:r>
            <a:endParaRPr lang="en-US" sz="1050" dirty="0"/>
          </a:p>
        </p:txBody>
      </p:sp>
      <p:pic>
        <p:nvPicPr>
          <p:cNvPr id="35" name="Image 6" descr="preencoded.png"/>
          <p:cNvPicPr>
            <a:picLocks noChangeAspect="1"/>
          </p:cNvPicPr>
          <p:nvPr/>
        </p:nvPicPr>
        <p:blipFill>
          <a:blip r:embed="rId9"/>
          <a:stretch>
            <a:fillRect/>
          </a:stretch>
        </p:blipFill>
        <p:spPr>
          <a:xfrm>
            <a:off x="320040" y="6108192"/>
            <a:ext cx="292608" cy="384048"/>
          </a:xfrm>
          <a:prstGeom prst="rect">
            <a:avLst/>
          </a:prstGeom>
        </p:spPr>
      </p:pic>
      <p:sp>
        <p:nvSpPr>
          <p:cNvPr id="36" name="Text 27"/>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3C69FF"/>
                </a:solidFill>
                <a:latin typeface="Calibri" pitchFamily="34" charset="0"/>
                <a:ea typeface="Calibri" pitchFamily="34" charset="-122"/>
                <a:cs typeface="Calibri" pitchFamily="34" charset="-120"/>
              </a:rPr>
              <a:t>Actuaries
Institute.</a:t>
            </a:r>
            <a:endParaRPr lang="en-US" sz="900" dirty="0"/>
          </a:p>
        </p:txBody>
      </p:sp>
      <p:sp>
        <p:nvSpPr>
          <p:cNvPr id="37" name="Text 28"/>
          <p:cNvSpPr/>
          <p:nvPr/>
        </p:nvSpPr>
        <p:spPr>
          <a:xfrm>
            <a:off x="2743200" y="6473952"/>
            <a:ext cx="6705295" cy="274320"/>
          </a:xfrm>
          <a:prstGeom prst="rect">
            <a:avLst/>
          </a:prstGeom>
          <a:noFill/>
          <a:ln/>
        </p:spPr>
        <p:txBody>
          <a:bodyPr wrap="square" rtlCol="0" anchor="ctr"/>
          <a:lstStyle/>
          <a:p>
            <a:pPr marL="0" indent="0" algn="ctr">
              <a:buNone/>
            </a:pPr>
            <a:r>
              <a:rPr lang="en-US" sz="900" dirty="0">
                <a:solidFill>
                  <a:srgbClr val="5B5B5B"/>
                </a:solidFill>
                <a:latin typeface="Calibri" pitchFamily="34" charset="0"/>
                <a:ea typeface="Calibri" pitchFamily="34" charset="-122"/>
                <a:cs typeface="Calibri" pitchFamily="34" charset="-120"/>
              </a:rPr>
              <a:t>© 2026 The Institute of Actuaries of Australia</a:t>
            </a:r>
            <a:endParaRPr lang="en-US" sz="900" dirty="0"/>
          </a:p>
        </p:txBody>
      </p:sp>
      <p:sp>
        <p:nvSpPr>
          <p:cNvPr id="38" name="Text 29"/>
          <p:cNvSpPr/>
          <p:nvPr/>
        </p:nvSpPr>
        <p:spPr>
          <a:xfrm>
            <a:off x="11643055" y="6473952"/>
            <a:ext cx="365760" cy="274320"/>
          </a:xfrm>
          <a:prstGeom prst="rect">
            <a:avLst/>
          </a:prstGeom>
          <a:noFill/>
          <a:ln/>
        </p:spPr>
        <p:txBody>
          <a:bodyPr wrap="square" rtlCol="0" anchor="ctr"/>
          <a:lstStyle/>
          <a:p>
            <a:pPr marL="0" indent="0" algn="r">
              <a:buNone/>
            </a:pPr>
            <a:r>
              <a:rPr lang="en-US" sz="900" dirty="0">
                <a:solidFill>
                  <a:srgbClr val="5B5B5B"/>
                </a:solidFill>
                <a:latin typeface="Calibri" pitchFamily="34" charset="0"/>
                <a:ea typeface="Calibri" pitchFamily="34" charset="-122"/>
                <a:cs typeface="Calibri" pitchFamily="34" charset="-120"/>
              </a:rPr>
              <a:t>5</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bg>
      <p:bgPr>
        <a:solidFill>
          <a:srgbClr val="323232"/>
        </a:solidFill>
        <a:effectLst/>
      </p:bgPr>
    </p:bg>
    <p:spTree>
      <p:nvGrpSpPr>
        <p:cNvPr id="1" name=""/>
        <p:cNvGrpSpPr/>
        <p:nvPr/>
      </p:nvGrpSpPr>
      <p:grpSpPr>
        <a:xfrm>
          <a:off x="0" y="0"/>
          <a:ext cx="0" cy="0"/>
          <a:chOff x="0" y="0"/>
          <a:chExt cx="0" cy="0"/>
        </a:xfrm>
      </p:grpSpPr>
      <p:sp>
        <p:nvSpPr>
          <p:cNvPr id="2" name="Text 0"/>
          <p:cNvSpPr/>
          <p:nvPr/>
        </p:nvSpPr>
        <p:spPr>
          <a:xfrm>
            <a:off x="8716975" y="3931920"/>
            <a:ext cx="3291840" cy="2743200"/>
          </a:xfrm>
          <a:prstGeom prst="rect">
            <a:avLst/>
          </a:prstGeom>
          <a:noFill/>
          <a:ln/>
        </p:spPr>
        <p:txBody>
          <a:bodyPr wrap="square" rtlCol="0" anchor="b"/>
          <a:lstStyle/>
          <a:p>
            <a:pPr marL="0" indent="0" algn="r">
              <a:buNone/>
            </a:pPr>
            <a:r>
              <a:rPr lang="en-US" sz="16000" dirty="0">
                <a:solidFill>
                  <a:srgbClr val="FFFFFF"/>
                </a:solidFill>
                <a:latin typeface="Calibri Light" pitchFamily="34" charset="0"/>
                <a:ea typeface="Calibri Light" pitchFamily="34" charset="-122"/>
                <a:cs typeface="Calibri Light" pitchFamily="34" charset="-120"/>
              </a:rPr>
              <a:t>04</a:t>
            </a:r>
            <a:endParaRPr lang="en-US" sz="16000" dirty="0"/>
          </a:p>
        </p:txBody>
      </p:sp>
      <p:sp>
        <p:nvSpPr>
          <p:cNvPr id="3" name="Text 1"/>
          <p:cNvSpPr/>
          <p:nvPr/>
        </p:nvSpPr>
        <p:spPr>
          <a:xfrm>
            <a:off x="457200" y="347472"/>
            <a:ext cx="7924602" cy="685800"/>
          </a:xfrm>
          <a:prstGeom prst="rect">
            <a:avLst/>
          </a:prstGeom>
          <a:noFill/>
          <a:ln/>
        </p:spPr>
        <p:txBody>
          <a:bodyPr wrap="square" rtlCol="0" anchor="ctr"/>
          <a:lstStyle/>
          <a:p>
            <a:pPr marL="0" indent="0">
              <a:buNone/>
            </a:pPr>
            <a:r>
              <a:rPr lang="en-US" sz="3000" dirty="0">
                <a:solidFill>
                  <a:srgbClr val="FFFFFF"/>
                </a:solidFill>
                <a:latin typeface="Calibri Light" pitchFamily="34" charset="0"/>
                <a:ea typeface="Calibri Light" pitchFamily="34" charset="-122"/>
                <a:cs typeface="Calibri Light" pitchFamily="34" charset="-120"/>
              </a:rPr>
              <a:t>What's changed</a:t>
            </a:r>
            <a:endParaRPr lang="en-US" sz="3000" dirty="0"/>
          </a:p>
        </p:txBody>
      </p:sp>
      <p:pic>
        <p:nvPicPr>
          <p:cNvPr id="4" name="Image 0" descr="preencoded.png"/>
          <p:cNvPicPr>
            <a:picLocks noChangeAspect="1"/>
          </p:cNvPicPr>
          <p:nvPr/>
        </p:nvPicPr>
        <p:blipFill>
          <a:blip r:embed="rId3"/>
          <a:stretch>
            <a:fillRect/>
          </a:stretch>
        </p:blipFill>
        <p:spPr>
          <a:xfrm>
            <a:off x="320040" y="6108192"/>
            <a:ext cx="292608" cy="384048"/>
          </a:xfrm>
          <a:prstGeom prst="rect">
            <a:avLst/>
          </a:prstGeom>
        </p:spPr>
      </p:pic>
      <p:sp>
        <p:nvSpPr>
          <p:cNvPr id="5" name="Text 2"/>
          <p:cNvSpPr/>
          <p:nvPr/>
        </p:nvSpPr>
        <p:spPr>
          <a:xfrm>
            <a:off x="685800" y="6108192"/>
            <a:ext cx="1280160" cy="411480"/>
          </a:xfrm>
          <a:prstGeom prst="rect">
            <a:avLst/>
          </a:prstGeom>
          <a:noFill/>
          <a:ln/>
        </p:spPr>
        <p:txBody>
          <a:bodyPr wrap="square" lIns="0" tIns="0" rIns="0" bIns="0" rtlCol="0" anchor="t"/>
          <a:lstStyle/>
          <a:p>
            <a:pPr marL="0" indent="0">
              <a:buNone/>
            </a:pPr>
            <a:r>
              <a:rPr lang="en-US" sz="900" b="1" dirty="0">
                <a:solidFill>
                  <a:srgbClr val="FFFFFF"/>
                </a:solidFill>
                <a:latin typeface="Calibri" pitchFamily="34" charset="0"/>
                <a:ea typeface="Calibri" pitchFamily="34" charset="-122"/>
                <a:cs typeface="Calibri" pitchFamily="34" charset="-120"/>
              </a:rPr>
              <a:t>Actuaries
Institute.</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8" ma:contentTypeDescription="" ma:contentTypeScope="" ma:versionID="bad0d07f1b6e8c1b79345029eaf745f9">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ada8bf7435599ade032303e531caa99a"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element name="MediaServiceBillingMetadata" ma:index="4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74</Value>
      <Value>25</Value>
      <Value>40</Value>
      <Value>12</Value>
      <Value>153</Value>
    </TaxCatchAll>
    <_dlc_DocId xmlns="7c09f450-3099-4ab0-9797-308ed8a26daf">CE6YYQN64SX3-786882053-16730</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https://actuaries.sharepoint.com/sites/DMS/_layouts/15/DocIdRedir.aspx?ID=CE6YYQN64SX3-786882053-16730</Url>
      <Description>CE6YYQN64SX3-786882053-16730</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An interactive session outlining the proposed changes to the PS 1 framework, with the opportunity to ask questions and participate in discussion. 
Following 19 member contributions and discussion at the March 2026 Professional Practice Committee meeting, the draft has been revised. Read the update Professional Standards (PS) 1, Guidance and Explanatory Memorandum ahead of the session.
The proposed changes, which would apply from 1 October 2026, include a move to an hours-based CPD system, alignment with the Membership Year and scope for Council-specified topics. These topics will be broadly applicable to members at all career stages — for example, covering recent developments in AI. These changes affect how you meet your professional obligations, and your feedback will help shape the final framework.</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Institute Updates</TermName>
          <TermId xmlns="http://schemas.microsoft.com/office/infopath/2007/PartnerControls">831b5a7a-c115-463c-9924-d4ae8caaabf2</TermId>
        </TermInfo>
        <TermInfo xmlns="http://schemas.microsoft.com/office/infopath/2007/PartnerControls">
          <TermName xmlns="http://schemas.microsoft.com/office/infopath/2007/PartnerControls">Insights and Other Events</TermName>
          <TermId xmlns="http://schemas.microsoft.com/office/infopath/2007/PartnerControls">f0c84e4b-d864-421b-8ef7-dc22b090c6d4</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Professionalism Training</TermName>
          <TermId xmlns="http://schemas.microsoft.com/office/infopath/2007/PartnerControls">f662abcb-5de0-4fed-9006-6125f4ef83ad</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Insights</TermName>
          <TermId xmlns="http://schemas.microsoft.com/office/infopath/2007/PartnerControls">ab485f83-9006-4bcf-ac6c-13f27c86f67c</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2026-04-15T14:00:00+00:00</Created-Date>
    <wic_System_Copyright xmlns="http://schemas.microsoft.com/sharepoint/v3/fields" xsi:nil="true"/>
    <new-release-expiry xmlns="b9043e53-a078-4fe1-9a97-1dc890974721" xsi:nil="true"/>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488C4CC-E73D-4BBF-A26B-1358FBF0BCA6}"/>
</file>

<file path=customXml/itemProps2.xml><?xml version="1.0" encoding="utf-8"?>
<ds:datastoreItem xmlns:ds="http://schemas.openxmlformats.org/officeDocument/2006/customXml" ds:itemID="{BDCD7E9A-A070-45E8-87A0-C4E0DA5DBE6E}">
  <ds:schemaRefs>
    <ds:schemaRef ds:uri="http://schemas.microsoft.com/sharepoint/v3/contenttype/forms"/>
  </ds:schemaRefs>
</ds:datastoreItem>
</file>

<file path=customXml/itemProps3.xml><?xml version="1.0" encoding="utf-8"?>
<ds:datastoreItem xmlns:ds="http://schemas.openxmlformats.org/officeDocument/2006/customXml" ds:itemID="{03BB8A27-19E5-4DC6-8E28-00A8B17A0584}">
  <ds:schemaRefs>
    <ds:schemaRef ds:uri="http://schemas.openxmlformats.org/package/2006/metadata/core-properties"/>
    <ds:schemaRef ds:uri="http://www.w3.org/XML/1998/namespace"/>
    <ds:schemaRef ds:uri="5f6442df-0673-4f8f-9bea-eb2c4a9fe562"/>
    <ds:schemaRef ds:uri="http://schemas.microsoft.com/office/2006/metadata/properties"/>
    <ds:schemaRef ds:uri="http://purl.org/dc/elements/1.1/"/>
    <ds:schemaRef ds:uri="http://purl.org/dc/dcmitype/"/>
    <ds:schemaRef ds:uri="http://schemas.microsoft.com/office/infopath/2007/PartnerControls"/>
    <ds:schemaRef ds:uri="http://schemas.microsoft.com/office/2006/documentManagement/types"/>
    <ds:schemaRef ds:uri="ab56e84a-2dbb-428f-b153-7df3e36aa938"/>
    <ds:schemaRef ds:uri="http://purl.org/dc/terms/"/>
  </ds:schemaRefs>
</ds:datastoreItem>
</file>

<file path=customXml/itemProps4.xml><?xml version="1.0" encoding="utf-8"?>
<ds:datastoreItem xmlns:ds="http://schemas.openxmlformats.org/officeDocument/2006/customXml" ds:itemID="{5787E319-A09D-4941-9226-095D2EDF2DE9}"/>
</file>

<file path=customXml/itemProps5.xml><?xml version="1.0" encoding="utf-8"?>
<ds:datastoreItem xmlns:ds="http://schemas.openxmlformats.org/officeDocument/2006/customXml" ds:itemID="{02350CC4-F0D6-4221-9CB1-CDB2D846D17D}"/>
</file>

<file path=docProps/app.xml><?xml version="1.0" encoding="utf-8"?>
<Properties xmlns="http://schemas.openxmlformats.org/officeDocument/2006/extended-properties" xmlns:vt="http://schemas.openxmlformats.org/officeDocument/2006/docPropsVTypes">
  <TotalTime>223</TotalTime>
  <Words>1912</Words>
  <Application>Microsoft Office PowerPoint</Application>
  <PresentationFormat>Widescreen</PresentationFormat>
  <Paragraphs>326</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PS1 Changes - What It Means for You</dc:title>
  <dc:subject>PptxGenJS Presentation</dc:subject>
  <dc:creator>Mike Callan and Brett Ward </dc:creator>
  <cp:lastModifiedBy>Michael Callan</cp:lastModifiedBy>
  <cp:revision>4</cp:revision>
  <dcterms:created xsi:type="dcterms:W3CDTF">2026-04-08T06:58:57Z</dcterms:created>
  <dcterms:modified xsi:type="dcterms:W3CDTF">2026-04-20T05:13:01Z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10f2ba3a-d741-4ad8-bfea-abd04ecde130</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25;#Professionalism Training|f662abcb-5de0-4fed-9006-6125f4ef83ad</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Event|81820cd3-45f0-44e5-97c3-ef5505ffe26e;#74;#Institute Updates|831b5a7a-c115-463c-9924-d4ae8caaabf2;#153;#Insights and Other Events|f0c84e4b-d864-421b-8ef7-dc22b090c6d4</vt:lpwstr>
  </property>
  <property fmtid="{D5CDD505-2E9C-101B-9397-08002B2CF9AE}" pid="10" name="lcf76f155ced4ddcb4097134ff3c332f">
    <vt:lpwstr/>
  </property>
  <property fmtid="{D5CDD505-2E9C-101B-9397-08002B2CF9AE}" pid="11" name="Prototype_Event_Types">
    <vt:lpwstr>12;#Insights|ab485f83-9006-4bcf-ac6c-13f27c86f67c</vt:lpwstr>
  </property>
</Properties>
</file>