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5.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6.xml" ContentType="application/vnd.openxmlformats-officedocument.presentationml.tag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7.xml" ContentType="application/vnd.openxmlformats-officedocument.presentationml.tags+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8.xml" ContentType="application/vnd.openxmlformats-officedocument.presentationml.tags+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9.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10.xml" ContentType="application/vnd.openxmlformats-officedocument.presentationml.tags+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11.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12.xml" ContentType="application/vnd.openxmlformats-officedocument.presentationml.tags+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ags/tag13.xml" ContentType="application/vnd.openxmlformats-officedocument.presentationml.tags+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ags/tag14.xml" ContentType="application/vnd.openxmlformats-officedocument.presentationml.tags+xml"/>
  <Override PartName="/ppt/notesSlides/notesSlide1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app.xml" ContentType="application/vnd.openxmlformats-officedocument.extended-properties+xml"/>
  <Override PartName="/docProps/core.xml" ContentType="application/vnd.openxmlformats-package.core-properties+xml"/>
  <Override PartName="/ppt/slides/slide19.xml" ContentType="application/vnd.openxmlformats-officedocument.presentationml.slide+xml"/>
  <Override PartName="/ppt/slides/slide20.xml" ContentType="application/vnd.openxmlformats-officedocument.presentationml.slide+xml"/>
  <Override PartName="/ppt/slideLayouts/slideLayout21.xml" ContentType="application/vnd.openxmlformats-officedocument.presentationml.slideLayout+xml"/>
  <Override PartName="/ppt/slides/slide21.xml" ContentType="application/vnd.openxmlformats-officedocument.presentationml.slide+xml"/>
  <Override PartName="/ppt/slides/slide22.xml" ContentType="application/vnd.openxmlformats-officedocument.presentationml.slide+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80" r:id="rId5"/>
    <p:sldId id="274" r:id="rId6"/>
    <p:sldId id="276" r:id="rId7"/>
    <p:sldId id="2147483199" r:id="rId8"/>
    <p:sldId id="291" r:id="rId9"/>
    <p:sldId id="300" r:id="rId10"/>
    <p:sldId id="292" r:id="rId11"/>
    <p:sldId id="301" r:id="rId12"/>
    <p:sldId id="302" r:id="rId13"/>
    <p:sldId id="303" r:id="rId14"/>
    <p:sldId id="290" r:id="rId15"/>
    <p:sldId id="304" r:id="rId16"/>
    <p:sldId id="294" r:id="rId17"/>
    <p:sldId id="295" r:id="rId18"/>
    <p:sldId id="296" r:id="rId19"/>
    <p:sldId id="297" r:id="rId20"/>
    <p:sldId id="298" r:id="rId21"/>
    <p:sldId id="299" r:id="rId22"/>
    <p:sldId id="2147483200" r:id="rId23"/>
    <p:sldId id="263" r:id="rId24"/>
    <p:sldId id="2147483201" r:id="rId25"/>
    <p:sldId id="27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E71DCA3-0D75-6850-BF4D-A8DD5C3282B3}" name="Hoang-Luu, Joseph" initials="JH" userId="S::joseph.hoang-luu@oliverwyman.com::34514849-9c75-44d9-9752-f6bde7b81b1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5B5B"/>
    <a:srgbClr val="3C6AFF"/>
    <a:srgbClr val="8F8F8F"/>
    <a:srgbClr val="3B6AFD"/>
    <a:srgbClr val="002CBD"/>
    <a:srgbClr val="D6D6D6"/>
    <a:srgbClr val="3C69FF"/>
    <a:srgbClr val="313131"/>
    <a:srgbClr val="1D1D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FF9FF7-6020-4E39-B661-EE7923E55653}" v="19" dt="2026-04-06T01:48:23.415"/>
    <p1510:client id="{945F15EA-13B9-20BF-A036-5A496B300B0C}" v="18" dt="2026-04-07T06:58:29.7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534" autoAdjust="0"/>
  </p:normalViewPr>
  <p:slideViewPr>
    <p:cSldViewPr snapToGrid="0">
      <p:cViewPr>
        <p:scale>
          <a:sx n="90" d="100"/>
          <a:sy n="90" d="100"/>
        </p:scale>
        <p:origin x="60" y="72"/>
      </p:cViewPr>
      <p:guideLst/>
    </p:cSldViewPr>
  </p:slideViewPr>
  <p:notesTextViewPr>
    <p:cViewPr>
      <p:scale>
        <a:sx n="1" d="1"/>
        <a:sy n="1" d="1"/>
      </p:scale>
      <p:origin x="0" y="0"/>
    </p:cViewPr>
  </p:notesTextViewPr>
  <p:notesViewPr>
    <p:cSldViewPr snapToGrid="0">
      <p:cViewPr varScale="1">
        <p:scale>
          <a:sx n="97" d="100"/>
          <a:sy n="97" d="100"/>
        </p:scale>
        <p:origin x="3624" y="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36" Type="http://schemas.openxmlformats.org/officeDocument/2006/relationships/customXml" Target="../customXml/item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ana Woodward" userId="S::luanaw@actuaries.asn.au::e60ffc11-0670-4755-8ad7-e35efff17491" providerId="AD" clId="Web-{945F15EA-13B9-20BF-A036-5A496B300B0C}"/>
    <pc:docChg chg="addSld modSld">
      <pc:chgData name="Luana Woodward" userId="S::luanaw@actuaries.asn.au::e60ffc11-0670-4755-8ad7-e35efff17491" providerId="AD" clId="Web-{945F15EA-13B9-20BF-A036-5A496B300B0C}" dt="2026-04-07T06:58:29.734" v="16" actId="1076"/>
      <pc:docMkLst>
        <pc:docMk/>
      </pc:docMkLst>
      <pc:sldChg chg="add">
        <pc:chgData name="Luana Woodward" userId="S::luanaw@actuaries.asn.au::e60ffc11-0670-4755-8ad7-e35efff17491" providerId="AD" clId="Web-{945F15EA-13B9-20BF-A036-5A496B300B0C}" dt="2026-04-07T06:51:51.733" v="0"/>
        <pc:sldMkLst>
          <pc:docMk/>
          <pc:sldMk cId="2434656800" sldId="274"/>
        </pc:sldMkLst>
      </pc:sldChg>
      <pc:sldChg chg="addSp delSp modSp add">
        <pc:chgData name="Luana Woodward" userId="S::luanaw@actuaries.asn.au::e60ffc11-0670-4755-8ad7-e35efff17491" providerId="AD" clId="Web-{945F15EA-13B9-20BF-A036-5A496B300B0C}" dt="2026-04-07T06:57:55.593" v="9" actId="1076"/>
        <pc:sldMkLst>
          <pc:docMk/>
          <pc:sldMk cId="292425534" sldId="2147483199"/>
        </pc:sldMkLst>
        <pc:spChg chg="mod">
          <ac:chgData name="Luana Woodward" userId="S::luanaw@actuaries.asn.au::e60ffc11-0670-4755-8ad7-e35efff17491" providerId="AD" clId="Web-{945F15EA-13B9-20BF-A036-5A496B300B0C}" dt="2026-04-07T06:56:29.029" v="6" actId="20577"/>
          <ac:spMkLst>
            <pc:docMk/>
            <pc:sldMk cId="292425534" sldId="2147483199"/>
            <ac:spMk id="5" creationId="{2F7B4547-411F-978F-E710-5E3C672CA80F}"/>
          </ac:spMkLst>
        </pc:spChg>
        <pc:picChg chg="del">
          <ac:chgData name="Luana Woodward" userId="S::luanaw@actuaries.asn.au::e60ffc11-0670-4755-8ad7-e35efff17491" providerId="AD" clId="Web-{945F15EA-13B9-20BF-A036-5A496B300B0C}" dt="2026-04-07T06:56:05.373" v="2"/>
          <ac:picMkLst>
            <pc:docMk/>
            <pc:sldMk cId="292425534" sldId="2147483199"/>
            <ac:picMk id="3" creationId="{21B2C293-AA6A-E347-CFE8-AB3BFC844D25}"/>
          </ac:picMkLst>
        </pc:picChg>
        <pc:picChg chg="add mod">
          <ac:chgData name="Luana Woodward" userId="S::luanaw@actuaries.asn.au::e60ffc11-0670-4755-8ad7-e35efff17491" providerId="AD" clId="Web-{945F15EA-13B9-20BF-A036-5A496B300B0C}" dt="2026-04-07T06:57:55.593" v="9" actId="1076"/>
          <ac:picMkLst>
            <pc:docMk/>
            <pc:sldMk cId="292425534" sldId="2147483199"/>
            <ac:picMk id="6" creationId="{FADDF9E9-E461-C334-B7A6-D9AFF5502750}"/>
          </ac:picMkLst>
        </pc:picChg>
      </pc:sldChg>
      <pc:sldChg chg="add replId">
        <pc:chgData name="Luana Woodward" userId="S::luanaw@actuaries.asn.au::e60ffc11-0670-4755-8ad7-e35efff17491" providerId="AD" clId="Web-{945F15EA-13B9-20BF-A036-5A496B300B0C}" dt="2026-04-07T06:58:02.218" v="10"/>
        <pc:sldMkLst>
          <pc:docMk/>
          <pc:sldMk cId="174166432" sldId="2147483200"/>
        </pc:sldMkLst>
      </pc:sldChg>
      <pc:sldChg chg="modSp add replId">
        <pc:chgData name="Luana Woodward" userId="S::luanaw@actuaries.asn.au::e60ffc11-0670-4755-8ad7-e35efff17491" providerId="AD" clId="Web-{945F15EA-13B9-20BF-A036-5A496B300B0C}" dt="2026-04-07T06:58:29.734" v="16" actId="1076"/>
        <pc:sldMkLst>
          <pc:docMk/>
          <pc:sldMk cId="4119967513" sldId="2147483201"/>
        </pc:sldMkLst>
        <pc:spChg chg="mod">
          <ac:chgData name="Luana Woodward" userId="S::luanaw@actuaries.asn.au::e60ffc11-0670-4755-8ad7-e35efff17491" providerId="AD" clId="Web-{945F15EA-13B9-20BF-A036-5A496B300B0C}" dt="2026-04-07T06:58:29.734" v="16" actId="1076"/>
          <ac:spMkLst>
            <pc:docMk/>
            <pc:sldMk cId="4119967513" sldId="2147483201"/>
            <ac:spMk id="4" creationId="{1099986C-CE6B-8FC9-3F1C-AE312840B90A}"/>
          </ac:spMkLst>
        </pc:spChg>
      </pc:sldChg>
      <pc:sldMasterChg chg="addSldLayout">
        <pc:chgData name="Luana Woodward" userId="S::luanaw@actuaries.asn.au::e60ffc11-0670-4755-8ad7-e35efff17491" providerId="AD" clId="Web-{945F15EA-13B9-20BF-A036-5A496B300B0C}" dt="2026-04-07T06:56:03.029" v="1"/>
        <pc:sldMasterMkLst>
          <pc:docMk/>
          <pc:sldMasterMk cId="2528825846" sldId="2147483648"/>
        </pc:sldMasterMkLst>
        <pc:sldLayoutChg chg="add">
          <pc:chgData name="Luana Woodward" userId="S::luanaw@actuaries.asn.au::e60ffc11-0670-4755-8ad7-e35efff17491" providerId="AD" clId="Web-{945F15EA-13B9-20BF-A036-5A496B300B0C}" dt="2026-04-07T06:56:03.029" v="1"/>
          <pc:sldLayoutMkLst>
            <pc:docMk/>
            <pc:sldMasterMk cId="2528825846" sldId="2147483648"/>
            <pc:sldLayoutMk cId="880456269" sldId="2147483669"/>
          </pc:sldLayoutMkLst>
        </pc:sldLayoutChg>
      </pc:sldMasterChg>
    </pc:docChg>
  </pc:docChgLst>
  <pc:docChgLst>
    <pc:chgData name="Hoang-Luu, Joseph" userId="34514849-9c75-44d9-9752-f6bde7b81b1d" providerId="ADAL" clId="{9B0E0E8E-D6F0-4CA5-B49D-F6EB71C011D0}"/>
    <pc:docChg chg="undo custSel addSld delSld modSld sldOrd">
      <pc:chgData name="Hoang-Luu, Joseph" userId="34514849-9c75-44d9-9752-f6bde7b81b1d" providerId="ADAL" clId="{9B0E0E8E-D6F0-4CA5-B49D-F6EB71C011D0}" dt="2026-04-06T01:48:27.232" v="6811" actId="207"/>
      <pc:docMkLst>
        <pc:docMk/>
      </pc:docMkLst>
      <pc:sldChg chg="addSp delSp modSp mod">
        <pc:chgData name="Hoang-Luu, Joseph" userId="34514849-9c75-44d9-9752-f6bde7b81b1d" providerId="ADAL" clId="{9B0E0E8E-D6F0-4CA5-B49D-F6EB71C011D0}" dt="2026-04-06T01:48:18.290" v="6808"/>
        <pc:sldMkLst>
          <pc:docMk/>
          <pc:sldMk cId="219869242" sldId="263"/>
        </pc:sldMkLst>
        <pc:spChg chg="del">
          <ac:chgData name="Hoang-Luu, Joseph" userId="34514849-9c75-44d9-9752-f6bde7b81b1d" providerId="ADAL" clId="{9B0E0E8E-D6F0-4CA5-B49D-F6EB71C011D0}" dt="2026-04-06T01:48:17.809" v="6807" actId="478"/>
          <ac:spMkLst>
            <pc:docMk/>
            <pc:sldMk cId="219869242" sldId="263"/>
            <ac:spMk id="5" creationId="{05AB6274-C598-F262-EFE2-7AD2B90048CD}"/>
          </ac:spMkLst>
        </pc:spChg>
        <pc:spChg chg="add mod">
          <ac:chgData name="Hoang-Luu, Joseph" userId="34514849-9c75-44d9-9752-f6bde7b81b1d" providerId="ADAL" clId="{9B0E0E8E-D6F0-4CA5-B49D-F6EB71C011D0}" dt="2026-04-06T01:48:18.290" v="6808"/>
          <ac:spMkLst>
            <pc:docMk/>
            <pc:sldMk cId="219869242" sldId="263"/>
            <ac:spMk id="6" creationId="{5BDAD5C3-052F-87AA-F626-F3A3761C66A2}"/>
          </ac:spMkLst>
        </pc:spChg>
      </pc:sldChg>
      <pc:sldChg chg="addSp delSp modSp mod">
        <pc:chgData name="Hoang-Luu, Joseph" userId="34514849-9c75-44d9-9752-f6bde7b81b1d" providerId="ADAL" clId="{9B0E0E8E-D6F0-4CA5-B49D-F6EB71C011D0}" dt="2026-04-06T01:48:27.232" v="6811" actId="207"/>
        <pc:sldMkLst>
          <pc:docMk/>
          <pc:sldMk cId="2451909520" sldId="273"/>
        </pc:sldMkLst>
        <pc:spChg chg="del">
          <ac:chgData name="Hoang-Luu, Joseph" userId="34514849-9c75-44d9-9752-f6bde7b81b1d" providerId="ADAL" clId="{9B0E0E8E-D6F0-4CA5-B49D-F6EB71C011D0}" dt="2026-04-06T01:48:23.037" v="6809" actId="478"/>
          <ac:spMkLst>
            <pc:docMk/>
            <pc:sldMk cId="2451909520" sldId="273"/>
            <ac:spMk id="4" creationId="{18378F98-3ADB-4368-F405-BE3EFC9CF42A}"/>
          </ac:spMkLst>
        </pc:spChg>
        <pc:spChg chg="add mod">
          <ac:chgData name="Hoang-Luu, Joseph" userId="34514849-9c75-44d9-9752-f6bde7b81b1d" providerId="ADAL" clId="{9B0E0E8E-D6F0-4CA5-B49D-F6EB71C011D0}" dt="2026-04-06T01:48:27.232" v="6811" actId="207"/>
          <ac:spMkLst>
            <pc:docMk/>
            <pc:sldMk cId="2451909520" sldId="273"/>
            <ac:spMk id="5" creationId="{5CF95948-CD97-6536-BAE5-2F1BE7F85DD4}"/>
          </ac:spMkLst>
        </pc:spChg>
      </pc:sldChg>
      <pc:sldChg chg="addSp delSp modSp mod">
        <pc:chgData name="Hoang-Luu, Joseph" userId="34514849-9c75-44d9-9752-f6bde7b81b1d" providerId="ADAL" clId="{9B0E0E8E-D6F0-4CA5-B49D-F6EB71C011D0}" dt="2026-04-06T01:27:58.693" v="6776" actId="207"/>
        <pc:sldMkLst>
          <pc:docMk/>
          <pc:sldMk cId="796535555" sldId="276"/>
        </pc:sldMkLst>
        <pc:spChg chg="add del">
          <ac:chgData name="Hoang-Luu, Joseph" userId="34514849-9c75-44d9-9752-f6bde7b81b1d" providerId="ADAL" clId="{9B0E0E8E-D6F0-4CA5-B49D-F6EB71C011D0}" dt="2026-04-06T01:27:52.637" v="6774" actId="478"/>
          <ac:spMkLst>
            <pc:docMk/>
            <pc:sldMk cId="796535555" sldId="276"/>
            <ac:spMk id="4" creationId="{0A824449-EC7E-6616-E362-A6C7C664F8BF}"/>
          </ac:spMkLst>
        </pc:spChg>
        <pc:spChg chg="add mod">
          <ac:chgData name="Hoang-Luu, Joseph" userId="34514849-9c75-44d9-9752-f6bde7b81b1d" providerId="ADAL" clId="{9B0E0E8E-D6F0-4CA5-B49D-F6EB71C011D0}" dt="2026-04-06T01:27:50.445" v="6773"/>
          <ac:spMkLst>
            <pc:docMk/>
            <pc:sldMk cId="796535555" sldId="276"/>
            <ac:spMk id="6" creationId="{81800AA3-F78C-E088-7EF3-2549978FB166}"/>
          </ac:spMkLst>
        </pc:spChg>
        <pc:spChg chg="add mod">
          <ac:chgData name="Hoang-Luu, Joseph" userId="34514849-9c75-44d9-9752-f6bde7b81b1d" providerId="ADAL" clId="{9B0E0E8E-D6F0-4CA5-B49D-F6EB71C011D0}" dt="2026-04-06T01:27:58.693" v="6776" actId="207"/>
          <ac:spMkLst>
            <pc:docMk/>
            <pc:sldMk cId="796535555" sldId="276"/>
            <ac:spMk id="7" creationId="{9C673731-2EB1-BD56-612D-19A6227FF0ED}"/>
          </ac:spMkLst>
        </pc:spChg>
      </pc:sldChg>
      <pc:sldChg chg="addSp delSp modSp mod modNotes modNotesTx">
        <pc:chgData name="Hoang-Luu, Joseph" userId="34514849-9c75-44d9-9752-f6bde7b81b1d" providerId="ADAL" clId="{9B0E0E8E-D6F0-4CA5-B49D-F6EB71C011D0}" dt="2026-04-06T01:27:41.099" v="6771" actId="20577"/>
        <pc:sldMkLst>
          <pc:docMk/>
          <pc:sldMk cId="1025641553" sldId="280"/>
        </pc:sldMkLst>
        <pc:spChg chg="mod">
          <ac:chgData name="Hoang-Luu, Joseph" userId="34514849-9c75-44d9-9752-f6bde7b81b1d" providerId="ADAL" clId="{9B0E0E8E-D6F0-4CA5-B49D-F6EB71C011D0}" dt="2026-04-06T01:23:32.981" v="6713" actId="20577"/>
          <ac:spMkLst>
            <pc:docMk/>
            <pc:sldMk cId="1025641553" sldId="280"/>
            <ac:spMk id="3" creationId="{AF3193C2-F8F3-1189-B1F4-3B1D13EA3C7F}"/>
          </ac:spMkLst>
        </pc:spChg>
        <pc:spChg chg="add del mod">
          <ac:chgData name="Hoang-Luu, Joseph" userId="34514849-9c75-44d9-9752-f6bde7b81b1d" providerId="ADAL" clId="{9B0E0E8E-D6F0-4CA5-B49D-F6EB71C011D0}" dt="2026-04-06T01:27:41.099" v="6771" actId="20577"/>
          <ac:spMkLst>
            <pc:docMk/>
            <pc:sldMk cId="1025641553" sldId="280"/>
            <ac:spMk id="4" creationId="{85F806FA-5237-2A06-33AC-08E634B7AC33}"/>
          </ac:spMkLst>
        </pc:spChg>
      </pc:sldChg>
      <pc:sldChg chg="addSp delSp modSp mod">
        <pc:chgData name="Hoang-Luu, Joseph" userId="34514849-9c75-44d9-9752-f6bde7b81b1d" providerId="ADAL" clId="{9B0E0E8E-D6F0-4CA5-B49D-F6EB71C011D0}" dt="2026-04-06T01:28:38.754" v="6791"/>
        <pc:sldMkLst>
          <pc:docMk/>
          <pc:sldMk cId="3186611467" sldId="290"/>
        </pc:sldMkLst>
        <pc:spChg chg="del">
          <ac:chgData name="Hoang-Luu, Joseph" userId="34514849-9c75-44d9-9752-f6bde7b81b1d" providerId="ADAL" clId="{9B0E0E8E-D6F0-4CA5-B49D-F6EB71C011D0}" dt="2026-04-06T01:28:38.344" v="6790" actId="478"/>
          <ac:spMkLst>
            <pc:docMk/>
            <pc:sldMk cId="3186611467" sldId="290"/>
            <ac:spMk id="3" creationId="{03AB3237-E796-18AA-C514-ECCA1CC05763}"/>
          </ac:spMkLst>
        </pc:spChg>
        <pc:spChg chg="add mod">
          <ac:chgData name="Hoang-Luu, Joseph" userId="34514849-9c75-44d9-9752-f6bde7b81b1d" providerId="ADAL" clId="{9B0E0E8E-D6F0-4CA5-B49D-F6EB71C011D0}" dt="2026-04-06T01:28:38.754" v="6791"/>
          <ac:spMkLst>
            <pc:docMk/>
            <pc:sldMk cId="3186611467" sldId="290"/>
            <ac:spMk id="5" creationId="{17D77ADC-CFD5-7B77-A5F2-CC370D338BD4}"/>
          </ac:spMkLst>
        </pc:spChg>
      </pc:sldChg>
      <pc:sldChg chg="addSp delSp modSp mod">
        <pc:chgData name="Hoang-Luu, Joseph" userId="34514849-9c75-44d9-9752-f6bde7b81b1d" providerId="ADAL" clId="{9B0E0E8E-D6F0-4CA5-B49D-F6EB71C011D0}" dt="2026-04-06T01:28:07.094" v="6779" actId="207"/>
        <pc:sldMkLst>
          <pc:docMk/>
          <pc:sldMk cId="2793543824" sldId="291"/>
        </pc:sldMkLst>
        <pc:spChg chg="del">
          <ac:chgData name="Hoang-Luu, Joseph" userId="34514849-9c75-44d9-9752-f6bde7b81b1d" providerId="ADAL" clId="{9B0E0E8E-D6F0-4CA5-B49D-F6EB71C011D0}" dt="2026-04-06T01:28:03.483" v="6777" actId="478"/>
          <ac:spMkLst>
            <pc:docMk/>
            <pc:sldMk cId="2793543824" sldId="291"/>
            <ac:spMk id="3" creationId="{F6F6CF16-178F-DA90-F5F9-AFDE1B609A98}"/>
          </ac:spMkLst>
        </pc:spChg>
        <pc:spChg chg="add mod">
          <ac:chgData name="Hoang-Luu, Joseph" userId="34514849-9c75-44d9-9752-f6bde7b81b1d" providerId="ADAL" clId="{9B0E0E8E-D6F0-4CA5-B49D-F6EB71C011D0}" dt="2026-04-06T01:28:07.094" v="6779" actId="207"/>
          <ac:spMkLst>
            <pc:docMk/>
            <pc:sldMk cId="2793543824" sldId="291"/>
            <ac:spMk id="9" creationId="{8C7F941D-8FFF-60EA-EF57-5F5408AB1285}"/>
          </ac:spMkLst>
        </pc:spChg>
      </pc:sldChg>
      <pc:sldChg chg="addSp delSp modSp mod">
        <pc:chgData name="Hoang-Luu, Joseph" userId="34514849-9c75-44d9-9752-f6bde7b81b1d" providerId="ADAL" clId="{9B0E0E8E-D6F0-4CA5-B49D-F6EB71C011D0}" dt="2026-04-06T01:28:16.907" v="6783"/>
        <pc:sldMkLst>
          <pc:docMk/>
          <pc:sldMk cId="1543818725" sldId="292"/>
        </pc:sldMkLst>
        <pc:spChg chg="del">
          <ac:chgData name="Hoang-Luu, Joseph" userId="34514849-9c75-44d9-9752-f6bde7b81b1d" providerId="ADAL" clId="{9B0E0E8E-D6F0-4CA5-B49D-F6EB71C011D0}" dt="2026-04-06T01:28:16.493" v="6782" actId="478"/>
          <ac:spMkLst>
            <pc:docMk/>
            <pc:sldMk cId="1543818725" sldId="292"/>
            <ac:spMk id="3" creationId="{0362DD47-5381-6F4F-7F26-95D3B6C60A91}"/>
          </ac:spMkLst>
        </pc:spChg>
        <pc:spChg chg="add mod">
          <ac:chgData name="Hoang-Luu, Joseph" userId="34514849-9c75-44d9-9752-f6bde7b81b1d" providerId="ADAL" clId="{9B0E0E8E-D6F0-4CA5-B49D-F6EB71C011D0}" dt="2026-04-06T01:28:16.907" v="6783"/>
          <ac:spMkLst>
            <pc:docMk/>
            <pc:sldMk cId="1543818725" sldId="292"/>
            <ac:spMk id="8" creationId="{F4C5A272-383B-5AFC-829F-CF5BCB39DB4B}"/>
          </ac:spMkLst>
        </pc:spChg>
      </pc:sldChg>
      <pc:sldChg chg="addSp delSp modSp mod">
        <pc:chgData name="Hoang-Luu, Joseph" userId="34514849-9c75-44d9-9752-f6bde7b81b1d" providerId="ADAL" clId="{9B0E0E8E-D6F0-4CA5-B49D-F6EB71C011D0}" dt="2026-04-06T01:28:53.143" v="6795"/>
        <pc:sldMkLst>
          <pc:docMk/>
          <pc:sldMk cId="592637052" sldId="294"/>
        </pc:sldMkLst>
        <pc:spChg chg="del">
          <ac:chgData name="Hoang-Luu, Joseph" userId="34514849-9c75-44d9-9752-f6bde7b81b1d" providerId="ADAL" clId="{9B0E0E8E-D6F0-4CA5-B49D-F6EB71C011D0}" dt="2026-04-06T01:28:52.534" v="6794" actId="478"/>
          <ac:spMkLst>
            <pc:docMk/>
            <pc:sldMk cId="592637052" sldId="294"/>
            <ac:spMk id="3" creationId="{446EFB1A-558C-86BA-A857-92B2456DF74F}"/>
          </ac:spMkLst>
        </pc:spChg>
        <pc:spChg chg="add mod">
          <ac:chgData name="Hoang-Luu, Joseph" userId="34514849-9c75-44d9-9752-f6bde7b81b1d" providerId="ADAL" clId="{9B0E0E8E-D6F0-4CA5-B49D-F6EB71C011D0}" dt="2026-04-06T01:28:53.143" v="6795"/>
          <ac:spMkLst>
            <pc:docMk/>
            <pc:sldMk cId="592637052" sldId="294"/>
            <ac:spMk id="6" creationId="{111376A1-FE64-69F7-FECA-CFB7750F7A8A}"/>
          </ac:spMkLst>
        </pc:spChg>
      </pc:sldChg>
      <pc:sldChg chg="addSp delSp modSp mod">
        <pc:chgData name="Hoang-Luu, Joseph" userId="34514849-9c75-44d9-9752-f6bde7b81b1d" providerId="ADAL" clId="{9B0E0E8E-D6F0-4CA5-B49D-F6EB71C011D0}" dt="2026-04-06T01:28:58.687" v="6797"/>
        <pc:sldMkLst>
          <pc:docMk/>
          <pc:sldMk cId="1524448852" sldId="295"/>
        </pc:sldMkLst>
        <pc:spChg chg="del">
          <ac:chgData name="Hoang-Luu, Joseph" userId="34514849-9c75-44d9-9752-f6bde7b81b1d" providerId="ADAL" clId="{9B0E0E8E-D6F0-4CA5-B49D-F6EB71C011D0}" dt="2026-04-06T01:28:58.222" v="6796" actId="478"/>
          <ac:spMkLst>
            <pc:docMk/>
            <pc:sldMk cId="1524448852" sldId="295"/>
            <ac:spMk id="3" creationId="{9897616F-A94F-9E2A-773C-4306D66713ED}"/>
          </ac:spMkLst>
        </pc:spChg>
        <pc:spChg chg="add mod">
          <ac:chgData name="Hoang-Luu, Joseph" userId="34514849-9c75-44d9-9752-f6bde7b81b1d" providerId="ADAL" clId="{9B0E0E8E-D6F0-4CA5-B49D-F6EB71C011D0}" dt="2026-04-06T01:28:58.687" v="6797"/>
          <ac:spMkLst>
            <pc:docMk/>
            <pc:sldMk cId="1524448852" sldId="295"/>
            <ac:spMk id="10" creationId="{2D0E1D1B-6FAA-576B-812C-03C3326D616F}"/>
          </ac:spMkLst>
        </pc:spChg>
      </pc:sldChg>
      <pc:sldChg chg="addSp delSp modSp mod">
        <pc:chgData name="Hoang-Luu, Joseph" userId="34514849-9c75-44d9-9752-f6bde7b81b1d" providerId="ADAL" clId="{9B0E0E8E-D6F0-4CA5-B49D-F6EB71C011D0}" dt="2026-04-06T01:29:03.428" v="6799"/>
        <pc:sldMkLst>
          <pc:docMk/>
          <pc:sldMk cId="4265996038" sldId="296"/>
        </pc:sldMkLst>
        <pc:spChg chg="del">
          <ac:chgData name="Hoang-Luu, Joseph" userId="34514849-9c75-44d9-9752-f6bde7b81b1d" providerId="ADAL" clId="{9B0E0E8E-D6F0-4CA5-B49D-F6EB71C011D0}" dt="2026-04-06T01:29:03.046" v="6798" actId="478"/>
          <ac:spMkLst>
            <pc:docMk/>
            <pc:sldMk cId="4265996038" sldId="296"/>
            <ac:spMk id="3" creationId="{81449AF8-800F-8495-0B8F-98BBF879D017}"/>
          </ac:spMkLst>
        </pc:spChg>
        <pc:spChg chg="add mod">
          <ac:chgData name="Hoang-Luu, Joseph" userId="34514849-9c75-44d9-9752-f6bde7b81b1d" providerId="ADAL" clId="{9B0E0E8E-D6F0-4CA5-B49D-F6EB71C011D0}" dt="2026-04-06T01:29:03.428" v="6799"/>
          <ac:spMkLst>
            <pc:docMk/>
            <pc:sldMk cId="4265996038" sldId="296"/>
            <ac:spMk id="5" creationId="{D9DC8BB3-0A23-0940-9743-A7E0D2A7F368}"/>
          </ac:spMkLst>
        </pc:spChg>
      </pc:sldChg>
      <pc:sldChg chg="addSp delSp modSp mod">
        <pc:chgData name="Hoang-Luu, Joseph" userId="34514849-9c75-44d9-9752-f6bde7b81b1d" providerId="ADAL" clId="{9B0E0E8E-D6F0-4CA5-B49D-F6EB71C011D0}" dt="2026-04-06T01:48:11.783" v="6806"/>
        <pc:sldMkLst>
          <pc:docMk/>
          <pc:sldMk cId="2922228928" sldId="297"/>
        </pc:sldMkLst>
        <pc:spChg chg="del">
          <ac:chgData name="Hoang-Luu, Joseph" userId="34514849-9c75-44d9-9752-f6bde7b81b1d" providerId="ADAL" clId="{9B0E0E8E-D6F0-4CA5-B49D-F6EB71C011D0}" dt="2026-04-06T01:47:53.278" v="6800" actId="478"/>
          <ac:spMkLst>
            <pc:docMk/>
            <pc:sldMk cId="2922228928" sldId="297"/>
            <ac:spMk id="3" creationId="{3A414FAB-A5A3-B9BC-01BA-9842A35D1F13}"/>
          </ac:spMkLst>
        </pc:spChg>
        <pc:spChg chg="add mod">
          <ac:chgData name="Hoang-Luu, Joseph" userId="34514849-9c75-44d9-9752-f6bde7b81b1d" providerId="ADAL" clId="{9B0E0E8E-D6F0-4CA5-B49D-F6EB71C011D0}" dt="2026-04-06T01:48:11.783" v="6806"/>
          <ac:spMkLst>
            <pc:docMk/>
            <pc:sldMk cId="2922228928" sldId="297"/>
            <ac:spMk id="6" creationId="{725DA505-560D-0AF4-4A58-C38C1990811C}"/>
          </ac:spMkLst>
        </pc:spChg>
      </pc:sldChg>
      <pc:sldChg chg="addSp delSp modSp mod">
        <pc:chgData name="Hoang-Luu, Joseph" userId="34514849-9c75-44d9-9752-f6bde7b81b1d" providerId="ADAL" clId="{9B0E0E8E-D6F0-4CA5-B49D-F6EB71C011D0}" dt="2026-04-06T01:48:10.036" v="6805"/>
        <pc:sldMkLst>
          <pc:docMk/>
          <pc:sldMk cId="3038936646" sldId="298"/>
        </pc:sldMkLst>
        <pc:spChg chg="del">
          <ac:chgData name="Hoang-Luu, Joseph" userId="34514849-9c75-44d9-9752-f6bde7b81b1d" providerId="ADAL" clId="{9B0E0E8E-D6F0-4CA5-B49D-F6EB71C011D0}" dt="2026-04-06T01:48:01.001" v="6802" actId="478"/>
          <ac:spMkLst>
            <pc:docMk/>
            <pc:sldMk cId="3038936646" sldId="298"/>
            <ac:spMk id="3" creationId="{02CE3695-02B6-18B5-5C3E-7E506BDF2190}"/>
          </ac:spMkLst>
        </pc:spChg>
        <pc:spChg chg="add mod">
          <ac:chgData name="Hoang-Luu, Joseph" userId="34514849-9c75-44d9-9752-f6bde7b81b1d" providerId="ADAL" clId="{9B0E0E8E-D6F0-4CA5-B49D-F6EB71C011D0}" dt="2026-04-06T01:48:10.036" v="6805"/>
          <ac:spMkLst>
            <pc:docMk/>
            <pc:sldMk cId="3038936646" sldId="298"/>
            <ac:spMk id="6" creationId="{DAB73C4D-B72F-7887-D790-9223376AE3D3}"/>
          </ac:spMkLst>
        </pc:spChg>
        <pc:spChg chg="del">
          <ac:chgData name="Hoang-Luu, Joseph" userId="34514849-9c75-44d9-9752-f6bde7b81b1d" providerId="ADAL" clId="{9B0E0E8E-D6F0-4CA5-B49D-F6EB71C011D0}" dt="2026-04-06T01:47:57.454" v="6801" actId="478"/>
          <ac:spMkLst>
            <pc:docMk/>
            <pc:sldMk cId="3038936646" sldId="298"/>
            <ac:spMk id="15" creationId="{F78E65E4-1295-2ACB-EBA4-8B64E1BFBB33}"/>
          </ac:spMkLst>
        </pc:spChg>
      </pc:sldChg>
      <pc:sldChg chg="addSp delSp modSp mod">
        <pc:chgData name="Hoang-Luu, Joseph" userId="34514849-9c75-44d9-9752-f6bde7b81b1d" providerId="ADAL" clId="{9B0E0E8E-D6F0-4CA5-B49D-F6EB71C011D0}" dt="2026-04-06T01:48:07.890" v="6804"/>
        <pc:sldMkLst>
          <pc:docMk/>
          <pc:sldMk cId="720341462" sldId="299"/>
        </pc:sldMkLst>
        <pc:spChg chg="del">
          <ac:chgData name="Hoang-Luu, Joseph" userId="34514849-9c75-44d9-9752-f6bde7b81b1d" providerId="ADAL" clId="{9B0E0E8E-D6F0-4CA5-B49D-F6EB71C011D0}" dt="2026-04-06T01:48:06.848" v="6803" actId="478"/>
          <ac:spMkLst>
            <pc:docMk/>
            <pc:sldMk cId="720341462" sldId="299"/>
            <ac:spMk id="3" creationId="{F84E88AD-9730-195D-9E18-D22EAE6A3AFD}"/>
          </ac:spMkLst>
        </pc:spChg>
        <pc:spChg chg="add mod">
          <ac:chgData name="Hoang-Luu, Joseph" userId="34514849-9c75-44d9-9752-f6bde7b81b1d" providerId="ADAL" clId="{9B0E0E8E-D6F0-4CA5-B49D-F6EB71C011D0}" dt="2026-04-06T01:48:07.890" v="6804"/>
          <ac:spMkLst>
            <pc:docMk/>
            <pc:sldMk cId="720341462" sldId="299"/>
            <ac:spMk id="6" creationId="{3C6B4B5E-EA81-175A-0084-7D52FFB5846A}"/>
          </ac:spMkLst>
        </pc:spChg>
      </pc:sldChg>
      <pc:sldChg chg="addSp delSp modSp mod">
        <pc:chgData name="Hoang-Luu, Joseph" userId="34514849-9c75-44d9-9752-f6bde7b81b1d" providerId="ADAL" clId="{9B0E0E8E-D6F0-4CA5-B49D-F6EB71C011D0}" dt="2026-04-06T01:28:12.652" v="6781"/>
        <pc:sldMkLst>
          <pc:docMk/>
          <pc:sldMk cId="3343453892" sldId="300"/>
        </pc:sldMkLst>
        <pc:spChg chg="del">
          <ac:chgData name="Hoang-Luu, Joseph" userId="34514849-9c75-44d9-9752-f6bde7b81b1d" providerId="ADAL" clId="{9B0E0E8E-D6F0-4CA5-B49D-F6EB71C011D0}" dt="2026-04-06T01:28:12.239" v="6780" actId="478"/>
          <ac:spMkLst>
            <pc:docMk/>
            <pc:sldMk cId="3343453892" sldId="300"/>
            <ac:spMk id="3" creationId="{61EDA3E0-5199-94AD-86AA-F056E140A38E}"/>
          </ac:spMkLst>
        </pc:spChg>
        <pc:spChg chg="add mod">
          <ac:chgData name="Hoang-Luu, Joseph" userId="34514849-9c75-44d9-9752-f6bde7b81b1d" providerId="ADAL" clId="{9B0E0E8E-D6F0-4CA5-B49D-F6EB71C011D0}" dt="2026-04-06T01:28:12.652" v="6781"/>
          <ac:spMkLst>
            <pc:docMk/>
            <pc:sldMk cId="3343453892" sldId="300"/>
            <ac:spMk id="8" creationId="{DA61BF6C-6777-81C0-EE44-A54CAC68551D}"/>
          </ac:spMkLst>
        </pc:spChg>
      </pc:sldChg>
      <pc:sldChg chg="addSp delSp modSp mod">
        <pc:chgData name="Hoang-Luu, Joseph" userId="34514849-9c75-44d9-9752-f6bde7b81b1d" providerId="ADAL" clId="{9B0E0E8E-D6F0-4CA5-B49D-F6EB71C011D0}" dt="2026-04-06T01:28:20.568" v="6785"/>
        <pc:sldMkLst>
          <pc:docMk/>
          <pc:sldMk cId="692868893" sldId="301"/>
        </pc:sldMkLst>
        <pc:spChg chg="del">
          <ac:chgData name="Hoang-Luu, Joseph" userId="34514849-9c75-44d9-9752-f6bde7b81b1d" providerId="ADAL" clId="{9B0E0E8E-D6F0-4CA5-B49D-F6EB71C011D0}" dt="2026-04-06T01:28:20.287" v="6784" actId="478"/>
          <ac:spMkLst>
            <pc:docMk/>
            <pc:sldMk cId="692868893" sldId="301"/>
            <ac:spMk id="3" creationId="{8ACDA5A9-0010-A3EA-55AA-1A154C69C9F2}"/>
          </ac:spMkLst>
        </pc:spChg>
        <pc:spChg chg="add mod">
          <ac:chgData name="Hoang-Luu, Joseph" userId="34514849-9c75-44d9-9752-f6bde7b81b1d" providerId="ADAL" clId="{9B0E0E8E-D6F0-4CA5-B49D-F6EB71C011D0}" dt="2026-04-06T01:28:20.568" v="6785"/>
          <ac:spMkLst>
            <pc:docMk/>
            <pc:sldMk cId="692868893" sldId="301"/>
            <ac:spMk id="5" creationId="{08085C32-0EFD-9EEF-0999-BB8BB913A642}"/>
          </ac:spMkLst>
        </pc:spChg>
      </pc:sldChg>
      <pc:sldChg chg="addSp delSp modSp mod">
        <pc:chgData name="Hoang-Luu, Joseph" userId="34514849-9c75-44d9-9752-f6bde7b81b1d" providerId="ADAL" clId="{9B0E0E8E-D6F0-4CA5-B49D-F6EB71C011D0}" dt="2026-04-06T01:28:26.594" v="6787"/>
        <pc:sldMkLst>
          <pc:docMk/>
          <pc:sldMk cId="2112223564" sldId="302"/>
        </pc:sldMkLst>
        <pc:spChg chg="del">
          <ac:chgData name="Hoang-Luu, Joseph" userId="34514849-9c75-44d9-9752-f6bde7b81b1d" providerId="ADAL" clId="{9B0E0E8E-D6F0-4CA5-B49D-F6EB71C011D0}" dt="2026-04-06T01:28:26.576" v="6786" actId="478"/>
          <ac:spMkLst>
            <pc:docMk/>
            <pc:sldMk cId="2112223564" sldId="302"/>
            <ac:spMk id="3" creationId="{A8DF1F14-FD6B-9034-04BC-766184D07CF9}"/>
          </ac:spMkLst>
        </pc:spChg>
        <pc:spChg chg="add mod">
          <ac:chgData name="Hoang-Luu, Joseph" userId="34514849-9c75-44d9-9752-f6bde7b81b1d" providerId="ADAL" clId="{9B0E0E8E-D6F0-4CA5-B49D-F6EB71C011D0}" dt="2026-04-06T01:28:26.594" v="6787"/>
          <ac:spMkLst>
            <pc:docMk/>
            <pc:sldMk cId="2112223564" sldId="302"/>
            <ac:spMk id="5" creationId="{B26957E0-F2C3-05DC-A768-F38499F0C145}"/>
          </ac:spMkLst>
        </pc:spChg>
      </pc:sldChg>
      <pc:sldChg chg="addSp delSp modSp mod">
        <pc:chgData name="Hoang-Luu, Joseph" userId="34514849-9c75-44d9-9752-f6bde7b81b1d" providerId="ADAL" clId="{9B0E0E8E-D6F0-4CA5-B49D-F6EB71C011D0}" dt="2026-04-06T01:28:33.070" v="6789"/>
        <pc:sldMkLst>
          <pc:docMk/>
          <pc:sldMk cId="1140964424" sldId="303"/>
        </pc:sldMkLst>
        <pc:spChg chg="del">
          <ac:chgData name="Hoang-Luu, Joseph" userId="34514849-9c75-44d9-9752-f6bde7b81b1d" providerId="ADAL" clId="{9B0E0E8E-D6F0-4CA5-B49D-F6EB71C011D0}" dt="2026-04-06T01:28:32.619" v="6788" actId="478"/>
          <ac:spMkLst>
            <pc:docMk/>
            <pc:sldMk cId="1140964424" sldId="303"/>
            <ac:spMk id="3" creationId="{0A8EFB32-8BB1-12B1-70A7-DA62AD4C7AE6}"/>
          </ac:spMkLst>
        </pc:spChg>
        <pc:spChg chg="add mod">
          <ac:chgData name="Hoang-Luu, Joseph" userId="34514849-9c75-44d9-9752-f6bde7b81b1d" providerId="ADAL" clId="{9B0E0E8E-D6F0-4CA5-B49D-F6EB71C011D0}" dt="2026-04-06T01:28:33.070" v="6789"/>
          <ac:spMkLst>
            <pc:docMk/>
            <pc:sldMk cId="1140964424" sldId="303"/>
            <ac:spMk id="5" creationId="{783A70E8-F76F-E6CE-B5E4-B3740A3F04F3}"/>
          </ac:spMkLst>
        </pc:spChg>
      </pc:sldChg>
      <pc:sldChg chg="addSp delSp modSp mod">
        <pc:chgData name="Hoang-Luu, Joseph" userId="34514849-9c75-44d9-9752-f6bde7b81b1d" providerId="ADAL" clId="{9B0E0E8E-D6F0-4CA5-B49D-F6EB71C011D0}" dt="2026-04-06T01:28:46.421" v="6793"/>
        <pc:sldMkLst>
          <pc:docMk/>
          <pc:sldMk cId="475637231" sldId="304"/>
        </pc:sldMkLst>
        <pc:spChg chg="del">
          <ac:chgData name="Hoang-Luu, Joseph" userId="34514849-9c75-44d9-9752-f6bde7b81b1d" providerId="ADAL" clId="{9B0E0E8E-D6F0-4CA5-B49D-F6EB71C011D0}" dt="2026-04-06T01:28:45.825" v="6792" actId="478"/>
          <ac:spMkLst>
            <pc:docMk/>
            <pc:sldMk cId="475637231" sldId="304"/>
            <ac:spMk id="3" creationId="{1F12D2A6-970D-2EE7-67A4-B05BAD482C4D}"/>
          </ac:spMkLst>
        </pc:spChg>
        <pc:spChg chg="add mod">
          <ac:chgData name="Hoang-Luu, Joseph" userId="34514849-9c75-44d9-9752-f6bde7b81b1d" providerId="ADAL" clId="{9B0E0E8E-D6F0-4CA5-B49D-F6EB71C011D0}" dt="2026-04-06T01:28:46.421" v="6793"/>
          <ac:spMkLst>
            <pc:docMk/>
            <pc:sldMk cId="475637231" sldId="304"/>
            <ac:spMk id="6" creationId="{04632F1A-AF6C-DF84-8951-9C39FD31651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Modelling%20the%20impacts%20of%20deglobalizati"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CPIAPPSL.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2.%20Data/Trump&#8217;s%20trade%20war%20timeline%202.0_%20An%20up-to-date%20guide"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Modelling%20the%20impacts%20of%20deglobalizati"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Modelling%20the%20impacts%20of%20deglobalizati"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Modelling%20the%20impacts%20of%20deglobalizati"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Modelling%20the%20impacts%20of%20deglobalizati"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Claim%20Graph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Copy%20of%20Claim%20Graph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Claim%20Graph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mmcglobalaus.sharepoint.com/teams/APRPCActuarial960719/Shared%20Documents/APR%20P&amp;C%20Actuarial%20-%20Advisory/CY%202025/ASM-CAS-IAAust%20Joint%20General%20Insurance%20Seminar/3.%20Models%20and%20Analysis/CPIAPPSL.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98223170944781"/>
          <c:y val="3.1691710109373404E-2"/>
          <c:w val="0.87396554212657362"/>
          <c:h val="0.86709393846468363"/>
        </c:manualLayout>
      </c:layout>
      <c:lineChart>
        <c:grouping val="standard"/>
        <c:varyColors val="0"/>
        <c:ser>
          <c:idx val="0"/>
          <c:order val="0"/>
          <c:tx>
            <c:strRef>
              <c:f>'[Modelling the impacts of deglobalization of the insurance industry.xlsx]World Agg'!$N$5</c:f>
              <c:strCache>
                <c:ptCount val="1"/>
                <c:pt idx="0">
                  <c:v>Export + Imports as % of GDP</c:v>
                </c:pt>
              </c:strCache>
            </c:strRef>
          </c:tx>
          <c:spPr>
            <a:ln w="44450" cap="rnd">
              <a:solidFill>
                <a:schemeClr val="accent1"/>
              </a:solidFill>
              <a:round/>
            </a:ln>
            <a:effectLst/>
          </c:spPr>
          <c:marker>
            <c:symbol val="none"/>
          </c:marker>
          <c:cat>
            <c:numRef>
              <c:f>'[Modelling the impacts of deglobalization of the insurance industry.xlsx]World Agg'!$K$6:$K$70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industry.xlsx]World Agg'!$N$6:$N$70</c:f>
              <c:numCache>
                <c:formatCode>0.00%</c:formatCode>
                <c:ptCount val="65"/>
                <c:pt idx="0">
                  <c:v>0.16098090917993244</c:v>
                </c:pt>
                <c:pt idx="1">
                  <c:v>0.16031139284227483</c:v>
                </c:pt>
                <c:pt idx="2">
                  <c:v>0.1566702541629032</c:v>
                </c:pt>
                <c:pt idx="3">
                  <c:v>0.15888536711981854</c:v>
                </c:pt>
                <c:pt idx="4">
                  <c:v>0.16588760088385035</c:v>
                </c:pt>
                <c:pt idx="5">
                  <c:v>0.16492202209964477</c:v>
                </c:pt>
                <c:pt idx="6">
                  <c:v>0.16920732442770661</c:v>
                </c:pt>
                <c:pt idx="7">
                  <c:v>0.16851947029532502</c:v>
                </c:pt>
                <c:pt idx="8">
                  <c:v>0.17660725558663806</c:v>
                </c:pt>
                <c:pt idx="9">
                  <c:v>0.18247837585125445</c:v>
                </c:pt>
                <c:pt idx="10">
                  <c:v>0.19331045014723744</c:v>
                </c:pt>
                <c:pt idx="11">
                  <c:v>0.19366052117812743</c:v>
                </c:pt>
                <c:pt idx="12">
                  <c:v>0.19947714108048939</c:v>
                </c:pt>
                <c:pt idx="13">
                  <c:v>0.22771346582929841</c:v>
                </c:pt>
                <c:pt idx="14">
                  <c:v>0.28446114252424043</c:v>
                </c:pt>
                <c:pt idx="15">
                  <c:v>0.26495844339463692</c:v>
                </c:pt>
                <c:pt idx="16">
                  <c:v>0.27799462447178658</c:v>
                </c:pt>
                <c:pt idx="17">
                  <c:v>0.28110449784792269</c:v>
                </c:pt>
                <c:pt idx="18">
                  <c:v>0.27617388252178499</c:v>
                </c:pt>
                <c:pt idx="19">
                  <c:v>0.30138253052663122</c:v>
                </c:pt>
                <c:pt idx="20">
                  <c:v>0.327224268455234</c:v>
                </c:pt>
                <c:pt idx="21">
                  <c:v>0.33026009757101377</c:v>
                </c:pt>
                <c:pt idx="22">
                  <c:v>0.31013234571814752</c:v>
                </c:pt>
                <c:pt idx="23">
                  <c:v>0.29536512925786357</c:v>
                </c:pt>
                <c:pt idx="24">
                  <c:v>0.30202222430189291</c:v>
                </c:pt>
                <c:pt idx="25">
                  <c:v>0.29544720648886075</c:v>
                </c:pt>
                <c:pt idx="26">
                  <c:v>0.27266892288607752</c:v>
                </c:pt>
                <c:pt idx="27">
                  <c:v>0.28149029984958179</c:v>
                </c:pt>
                <c:pt idx="28">
                  <c:v>0.28833551814177188</c:v>
                </c:pt>
                <c:pt idx="29">
                  <c:v>0.29842589483444532</c:v>
                </c:pt>
                <c:pt idx="30">
                  <c:v>0.30047192666118677</c:v>
                </c:pt>
                <c:pt idx="31">
                  <c:v>0.29742295099368737</c:v>
                </c:pt>
                <c:pt idx="32">
                  <c:v>0.29744175420881969</c:v>
                </c:pt>
                <c:pt idx="33">
                  <c:v>0.28859280015057936</c:v>
                </c:pt>
                <c:pt idx="34">
                  <c:v>0.30626909482659909</c:v>
                </c:pt>
                <c:pt idx="35">
                  <c:v>0.32743021494909308</c:v>
                </c:pt>
                <c:pt idx="36">
                  <c:v>0.33470292703433541</c:v>
                </c:pt>
                <c:pt idx="37">
                  <c:v>0.35004982765122644</c:v>
                </c:pt>
                <c:pt idx="38">
                  <c:v>0.34425308517256553</c:v>
                </c:pt>
                <c:pt idx="39">
                  <c:v>0.35045090029348264</c:v>
                </c:pt>
                <c:pt idx="40">
                  <c:v>0.3848560703496311</c:v>
                </c:pt>
                <c:pt idx="41">
                  <c:v>0.37293516122523745</c:v>
                </c:pt>
                <c:pt idx="42">
                  <c:v>0.37497298789293532</c:v>
                </c:pt>
                <c:pt idx="43">
                  <c:v>0.39120920439662243</c:v>
                </c:pt>
                <c:pt idx="44">
                  <c:v>0.42080560027420311</c:v>
                </c:pt>
                <c:pt idx="45">
                  <c:v>0.44199273515398868</c:v>
                </c:pt>
                <c:pt idx="46">
                  <c:v>0.47042806041103236</c:v>
                </c:pt>
                <c:pt idx="47">
                  <c:v>0.48302061463720647</c:v>
                </c:pt>
                <c:pt idx="48">
                  <c:v>0.51028594191539522</c:v>
                </c:pt>
                <c:pt idx="49">
                  <c:v>0.41235460665706536</c:v>
                </c:pt>
                <c:pt idx="50">
                  <c:v>0.45979876096296607</c:v>
                </c:pt>
                <c:pt idx="51">
                  <c:v>0.49254090196980765</c:v>
                </c:pt>
                <c:pt idx="52">
                  <c:v>0.48771144220633356</c:v>
                </c:pt>
                <c:pt idx="53">
                  <c:v>0.48050013009543324</c:v>
                </c:pt>
                <c:pt idx="54">
                  <c:v>0.47008157848148324</c:v>
                </c:pt>
                <c:pt idx="55">
                  <c:v>0.43550962493538559</c:v>
                </c:pt>
                <c:pt idx="56">
                  <c:v>0.41811010451947461</c:v>
                </c:pt>
                <c:pt idx="57">
                  <c:v>0.43447506151496096</c:v>
                </c:pt>
                <c:pt idx="58">
                  <c:v>0.44911606654461872</c:v>
                </c:pt>
                <c:pt idx="59">
                  <c:v>0.4307357050080966</c:v>
                </c:pt>
                <c:pt idx="60">
                  <c:v>0.40714974152383715</c:v>
                </c:pt>
                <c:pt idx="61">
                  <c:v>0.45256698948692237</c:v>
                </c:pt>
                <c:pt idx="62">
                  <c:v>0.48952216550385741</c:v>
                </c:pt>
                <c:pt idx="63">
                  <c:v>0.44660761883176525</c:v>
                </c:pt>
                <c:pt idx="64">
                  <c:v>0.43620598833967761</c:v>
                </c:pt>
              </c:numCache>
            </c:numRef>
          </c:val>
          <c:smooth val="0"/>
          <c:extLst>
            <c:ext xmlns:c16="http://schemas.microsoft.com/office/drawing/2014/chart" uri="{C3380CC4-5D6E-409C-BE32-E72D297353CC}">
              <c16:uniqueId val="{00000000-1FCC-4E01-8F75-F40B44D2DE2F}"/>
            </c:ext>
          </c:extLst>
        </c:ser>
        <c:dLbls>
          <c:showLegendKey val="0"/>
          <c:showVal val="0"/>
          <c:showCatName val="0"/>
          <c:showSerName val="0"/>
          <c:showPercent val="0"/>
          <c:showBubbleSize val="0"/>
        </c:dLbls>
        <c:smooth val="0"/>
        <c:axId val="1054568256"/>
        <c:axId val="1054566336"/>
      </c:line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10"/>
        <c:noMultiLvlLbl val="0"/>
      </c:catAx>
      <c:valAx>
        <c:axId val="1054566336"/>
        <c:scaling>
          <c:orientation val="minMax"/>
          <c:max val="0.70000000000000007"/>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Export + Import as %</a:t>
                </a:r>
                <a:r>
                  <a:rPr lang="en-GB" sz="2000" b="1" baseline="0"/>
                  <a:t> of GDP</a:t>
                </a:r>
                <a:endParaRPr lang="en-GB" sz="2000" b="1"/>
              </a:p>
            </c:rich>
          </c:tx>
          <c:layout>
            <c:manualLayout>
              <c:xMode val="edge"/>
              <c:yMode val="edge"/>
              <c:x val="3.2932820983405981E-3"/>
              <c:y val="6.6843504037616269E-2"/>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98223170944781"/>
          <c:y val="3.1691710109373404E-2"/>
          <c:w val="0.87396554212657362"/>
          <c:h val="0.86709393846468363"/>
        </c:manualLayout>
      </c:layout>
      <c:lineChart>
        <c:grouping val="standard"/>
        <c:varyColors val="0"/>
        <c:ser>
          <c:idx val="0"/>
          <c:order val="0"/>
          <c:tx>
            <c:strRef>
              <c:f>'Energy Inflation Chart'!$A$4</c:f>
              <c:strCache>
                <c:ptCount val="1"/>
                <c:pt idx="0">
                  <c:v>Canada</c:v>
                </c:pt>
              </c:strCache>
            </c:strRef>
          </c:tx>
          <c:spPr>
            <a:ln w="44450" cap="rnd">
              <a:solidFill>
                <a:schemeClr val="accent1"/>
              </a:solidFill>
              <a:round/>
            </a:ln>
            <a:effectLst/>
          </c:spPr>
          <c:marker>
            <c:symbol val="none"/>
          </c:marker>
          <c:cat>
            <c:numRef>
              <c:f>'Energy Inflation Chart'!$B$1:$BL$1</c:f>
              <c:numCache>
                <c:formatCode>General</c:formatCode>
                <c:ptCount val="63"/>
                <c:pt idx="0">
                  <c:v>2020</c:v>
                </c:pt>
                <c:pt idx="12">
                  <c:v>2021</c:v>
                </c:pt>
                <c:pt idx="24">
                  <c:v>2022</c:v>
                </c:pt>
                <c:pt idx="36">
                  <c:v>2023</c:v>
                </c:pt>
                <c:pt idx="48">
                  <c:v>2024</c:v>
                </c:pt>
                <c:pt idx="60">
                  <c:v>2025</c:v>
                </c:pt>
              </c:numCache>
            </c:numRef>
          </c:cat>
          <c:val>
            <c:numRef>
              <c:f>'Energy Inflation Chart'!$B$4:$BL$4</c:f>
              <c:numCache>
                <c:formatCode>General</c:formatCode>
                <c:ptCount val="63"/>
                <c:pt idx="0">
                  <c:v>106.1165</c:v>
                </c:pt>
                <c:pt idx="1">
                  <c:v>104.7784</c:v>
                </c:pt>
                <c:pt idx="2">
                  <c:v>94.073040000000006</c:v>
                </c:pt>
                <c:pt idx="3">
                  <c:v>85.843320000000006</c:v>
                </c:pt>
                <c:pt idx="4">
                  <c:v>91.664339999999996</c:v>
                </c:pt>
                <c:pt idx="5">
                  <c:v>97.819909999999993</c:v>
                </c:pt>
                <c:pt idx="6">
                  <c:v>100.1617</c:v>
                </c:pt>
                <c:pt idx="7">
                  <c:v>99.894059999999996</c:v>
                </c:pt>
                <c:pt idx="8">
                  <c:v>100.2286</c:v>
                </c:pt>
                <c:pt idx="9">
                  <c:v>99.960970000000003</c:v>
                </c:pt>
                <c:pt idx="10">
                  <c:v>99.760249999999999</c:v>
                </c:pt>
                <c:pt idx="11">
                  <c:v>101.70059999999999</c:v>
                </c:pt>
                <c:pt idx="12">
                  <c:v>103.23950000000001</c:v>
                </c:pt>
                <c:pt idx="13">
                  <c:v>107.32089999999999</c:v>
                </c:pt>
                <c:pt idx="14">
                  <c:v>112.00449999999999</c:v>
                </c:pt>
                <c:pt idx="15">
                  <c:v>113.8779</c:v>
                </c:pt>
                <c:pt idx="16">
                  <c:v>115.88509999999999</c:v>
                </c:pt>
                <c:pt idx="17">
                  <c:v>116.8888</c:v>
                </c:pt>
                <c:pt idx="18">
                  <c:v>119.89960000000001</c:v>
                </c:pt>
                <c:pt idx="19">
                  <c:v>120.56870000000001</c:v>
                </c:pt>
                <c:pt idx="20">
                  <c:v>120.36799999999999</c:v>
                </c:pt>
                <c:pt idx="21">
                  <c:v>125.453</c:v>
                </c:pt>
                <c:pt idx="22">
                  <c:v>126.0552</c:v>
                </c:pt>
                <c:pt idx="23">
                  <c:v>123.245</c:v>
                </c:pt>
                <c:pt idx="24">
                  <c:v>127.12569999999999</c:v>
                </c:pt>
                <c:pt idx="25">
                  <c:v>133.14750000000001</c:v>
                </c:pt>
                <c:pt idx="26">
                  <c:v>143.11680000000001</c:v>
                </c:pt>
                <c:pt idx="27">
                  <c:v>143.91970000000001</c:v>
                </c:pt>
                <c:pt idx="28">
                  <c:v>156.16390000000001</c:v>
                </c:pt>
                <c:pt idx="29">
                  <c:v>162.2526</c:v>
                </c:pt>
                <c:pt idx="30">
                  <c:v>153.48759999999999</c:v>
                </c:pt>
                <c:pt idx="31">
                  <c:v>143.51830000000001</c:v>
                </c:pt>
                <c:pt idx="32">
                  <c:v>137.22890000000001</c:v>
                </c:pt>
                <c:pt idx="33">
                  <c:v>145.79310000000001</c:v>
                </c:pt>
                <c:pt idx="34">
                  <c:v>143.58519999999999</c:v>
                </c:pt>
                <c:pt idx="35">
                  <c:v>132.27770000000001</c:v>
                </c:pt>
                <c:pt idx="36">
                  <c:v>134.01730000000001</c:v>
                </c:pt>
                <c:pt idx="37">
                  <c:v>132.41149999999999</c:v>
                </c:pt>
                <c:pt idx="38">
                  <c:v>133.28129999999999</c:v>
                </c:pt>
                <c:pt idx="39">
                  <c:v>137.83109999999999</c:v>
                </c:pt>
                <c:pt idx="40">
                  <c:v>136.76050000000001</c:v>
                </c:pt>
                <c:pt idx="41">
                  <c:v>138.63399999999999</c:v>
                </c:pt>
                <c:pt idx="42">
                  <c:v>140.97569999999999</c:v>
                </c:pt>
                <c:pt idx="43">
                  <c:v>146.1277</c:v>
                </c:pt>
                <c:pt idx="44">
                  <c:v>144.6557</c:v>
                </c:pt>
                <c:pt idx="45">
                  <c:v>137.9649</c:v>
                </c:pt>
                <c:pt idx="46">
                  <c:v>135.35550000000001</c:v>
                </c:pt>
                <c:pt idx="47">
                  <c:v>131.80930000000001</c:v>
                </c:pt>
                <c:pt idx="48">
                  <c:v>130.4042</c:v>
                </c:pt>
                <c:pt idx="49">
                  <c:v>134.08420000000001</c:v>
                </c:pt>
                <c:pt idx="50">
                  <c:v>136.96119999999999</c:v>
                </c:pt>
                <c:pt idx="51">
                  <c:v>143.98660000000001</c:v>
                </c:pt>
                <c:pt idx="52">
                  <c:v>142.38079999999999</c:v>
                </c:pt>
                <c:pt idx="53">
                  <c:v>139.3699</c:v>
                </c:pt>
                <c:pt idx="54">
                  <c:v>141.5779</c:v>
                </c:pt>
                <c:pt idx="55">
                  <c:v>139.303</c:v>
                </c:pt>
                <c:pt idx="56">
                  <c:v>132.67910000000001</c:v>
                </c:pt>
                <c:pt idx="57">
                  <c:v>133.0806</c:v>
                </c:pt>
                <c:pt idx="58">
                  <c:v>133.482</c:v>
                </c:pt>
                <c:pt idx="59">
                  <c:v>133.14750000000001</c:v>
                </c:pt>
                <c:pt idx="60">
                  <c:v>137.36269999999999</c:v>
                </c:pt>
                <c:pt idx="61">
                  <c:v>138.09870000000001</c:v>
                </c:pt>
                <c:pt idx="62">
                  <c:v>136.49289999999999</c:v>
                </c:pt>
              </c:numCache>
            </c:numRef>
          </c:val>
          <c:smooth val="0"/>
          <c:extLst>
            <c:ext xmlns:c16="http://schemas.microsoft.com/office/drawing/2014/chart" uri="{C3380CC4-5D6E-409C-BE32-E72D297353CC}">
              <c16:uniqueId val="{00000000-E462-4EC4-A18B-7DA881EB6A38}"/>
            </c:ext>
          </c:extLst>
        </c:ser>
        <c:ser>
          <c:idx val="2"/>
          <c:order val="2"/>
          <c:tx>
            <c:strRef>
              <c:f>'Energy Inflation Chart'!$A$6</c:f>
              <c:strCache>
                <c:ptCount val="1"/>
                <c:pt idx="0">
                  <c:v>Germany</c:v>
                </c:pt>
              </c:strCache>
            </c:strRef>
          </c:tx>
          <c:spPr>
            <a:ln w="44450" cap="rnd">
              <a:solidFill>
                <a:schemeClr val="accent3"/>
              </a:solidFill>
              <a:round/>
            </a:ln>
            <a:effectLst/>
          </c:spPr>
          <c:marker>
            <c:symbol val="none"/>
          </c:marker>
          <c:cat>
            <c:numRef>
              <c:f>'Energy Inflation Chart'!$B$1:$BL$1</c:f>
              <c:numCache>
                <c:formatCode>General</c:formatCode>
                <c:ptCount val="63"/>
                <c:pt idx="0">
                  <c:v>2020</c:v>
                </c:pt>
                <c:pt idx="12">
                  <c:v>2021</c:v>
                </c:pt>
                <c:pt idx="24">
                  <c:v>2022</c:v>
                </c:pt>
                <c:pt idx="36">
                  <c:v>2023</c:v>
                </c:pt>
                <c:pt idx="48">
                  <c:v>2024</c:v>
                </c:pt>
                <c:pt idx="60">
                  <c:v>2025</c:v>
                </c:pt>
              </c:numCache>
            </c:numRef>
          </c:cat>
          <c:val>
            <c:numRef>
              <c:f>'Energy Inflation Chart'!$B$6:$BL$6</c:f>
              <c:numCache>
                <c:formatCode>General</c:formatCode>
                <c:ptCount val="63"/>
                <c:pt idx="0">
                  <c:v>104.4068</c:v>
                </c:pt>
                <c:pt idx="1">
                  <c:v>103.52979999999999</c:v>
                </c:pt>
                <c:pt idx="2">
                  <c:v>101.3006</c:v>
                </c:pt>
                <c:pt idx="3">
                  <c:v>97.785790000000006</c:v>
                </c:pt>
                <c:pt idx="4">
                  <c:v>96.688509999999994</c:v>
                </c:pt>
                <c:pt idx="5">
                  <c:v>98.343919999999997</c:v>
                </c:pt>
                <c:pt idx="6">
                  <c:v>97.894549999999995</c:v>
                </c:pt>
                <c:pt idx="7">
                  <c:v>97.502039999999994</c:v>
                </c:pt>
                <c:pt idx="8">
                  <c:v>96.89152</c:v>
                </c:pt>
                <c:pt idx="9">
                  <c:v>97.066040000000001</c:v>
                </c:pt>
                <c:pt idx="10">
                  <c:v>95.814880000000002</c:v>
                </c:pt>
                <c:pt idx="11">
                  <c:v>97.049869999999999</c:v>
                </c:pt>
                <c:pt idx="12">
                  <c:v>102.5399</c:v>
                </c:pt>
                <c:pt idx="13">
                  <c:v>104.0652</c:v>
                </c:pt>
                <c:pt idx="14">
                  <c:v>106.4919</c:v>
                </c:pt>
                <c:pt idx="15">
                  <c:v>106.5403</c:v>
                </c:pt>
                <c:pt idx="16">
                  <c:v>107.10639999999999</c:v>
                </c:pt>
                <c:pt idx="17">
                  <c:v>108.0581</c:v>
                </c:pt>
                <c:pt idx="18">
                  <c:v>109.5014</c:v>
                </c:pt>
                <c:pt idx="19">
                  <c:v>110.1495</c:v>
                </c:pt>
                <c:pt idx="20">
                  <c:v>110.7007</c:v>
                </c:pt>
                <c:pt idx="21">
                  <c:v>114.72320000000001</c:v>
                </c:pt>
                <c:pt idx="22">
                  <c:v>117.0548</c:v>
                </c:pt>
                <c:pt idx="23">
                  <c:v>114.967</c:v>
                </c:pt>
                <c:pt idx="24">
                  <c:v>122.0406</c:v>
                </c:pt>
                <c:pt idx="25">
                  <c:v>126.07769999999999</c:v>
                </c:pt>
                <c:pt idx="26">
                  <c:v>144.14619999999999</c:v>
                </c:pt>
                <c:pt idx="27">
                  <c:v>141.04599999999999</c:v>
                </c:pt>
                <c:pt idx="28">
                  <c:v>144.83760000000001</c:v>
                </c:pt>
                <c:pt idx="29">
                  <c:v>144.42240000000001</c:v>
                </c:pt>
                <c:pt idx="30">
                  <c:v>141.07259999999999</c:v>
                </c:pt>
                <c:pt idx="31">
                  <c:v>141.12729999999999</c:v>
                </c:pt>
                <c:pt idx="32">
                  <c:v>151.93559999999999</c:v>
                </c:pt>
                <c:pt idx="33">
                  <c:v>156.13669999999999</c:v>
                </c:pt>
                <c:pt idx="34">
                  <c:v>155.24549999999999</c:v>
                </c:pt>
                <c:pt idx="35">
                  <c:v>139.6104</c:v>
                </c:pt>
                <c:pt idx="36">
                  <c:v>151.36240000000001</c:v>
                </c:pt>
                <c:pt idx="37">
                  <c:v>151.26750000000001</c:v>
                </c:pt>
                <c:pt idx="38">
                  <c:v>151.32159999999999</c:v>
                </c:pt>
                <c:pt idx="39">
                  <c:v>152.30090000000001</c:v>
                </c:pt>
                <c:pt idx="40">
                  <c:v>150.2208</c:v>
                </c:pt>
                <c:pt idx="41">
                  <c:v>149.8725</c:v>
                </c:pt>
                <c:pt idx="42">
                  <c:v>149.8639</c:v>
                </c:pt>
                <c:pt idx="43">
                  <c:v>152.81899999999999</c:v>
                </c:pt>
                <c:pt idx="44">
                  <c:v>154.00710000000001</c:v>
                </c:pt>
                <c:pt idx="45">
                  <c:v>151.3518</c:v>
                </c:pt>
                <c:pt idx="46">
                  <c:v>148.2713</c:v>
                </c:pt>
                <c:pt idx="47">
                  <c:v>145.2944</c:v>
                </c:pt>
                <c:pt idx="48">
                  <c:v>147.04640000000001</c:v>
                </c:pt>
                <c:pt idx="49">
                  <c:v>147.7782</c:v>
                </c:pt>
                <c:pt idx="50">
                  <c:v>147.32560000000001</c:v>
                </c:pt>
                <c:pt idx="51">
                  <c:v>150.6936</c:v>
                </c:pt>
                <c:pt idx="52">
                  <c:v>148.62270000000001</c:v>
                </c:pt>
                <c:pt idx="53">
                  <c:v>146.86410000000001</c:v>
                </c:pt>
                <c:pt idx="54">
                  <c:v>147.29329999999999</c:v>
                </c:pt>
                <c:pt idx="55">
                  <c:v>145.1216</c:v>
                </c:pt>
                <c:pt idx="56">
                  <c:v>142.3768</c:v>
                </c:pt>
                <c:pt idx="57">
                  <c:v>142.99279999999999</c:v>
                </c:pt>
                <c:pt idx="58">
                  <c:v>142.72239999999999</c:v>
                </c:pt>
                <c:pt idx="59">
                  <c:v>142.86510000000001</c:v>
                </c:pt>
                <c:pt idx="60">
                  <c:v>144.89009999999999</c:v>
                </c:pt>
                <c:pt idx="61">
                  <c:v>145.47579999999999</c:v>
                </c:pt>
                <c:pt idx="62">
                  <c:v>143.20009999999999</c:v>
                </c:pt>
              </c:numCache>
            </c:numRef>
          </c:val>
          <c:smooth val="0"/>
          <c:extLst>
            <c:ext xmlns:c16="http://schemas.microsoft.com/office/drawing/2014/chart" uri="{C3380CC4-5D6E-409C-BE32-E72D297353CC}">
              <c16:uniqueId val="{00000001-E462-4EC4-A18B-7DA881EB6A38}"/>
            </c:ext>
          </c:extLst>
        </c:ser>
        <c:ser>
          <c:idx val="3"/>
          <c:order val="3"/>
          <c:tx>
            <c:strRef>
              <c:f>'Energy Inflation Chart'!$A$7</c:f>
              <c:strCache>
                <c:ptCount val="1"/>
                <c:pt idx="0">
                  <c:v>United Kingdom</c:v>
                </c:pt>
              </c:strCache>
            </c:strRef>
          </c:tx>
          <c:spPr>
            <a:ln w="44450" cap="rnd">
              <a:solidFill>
                <a:schemeClr val="accent4"/>
              </a:solidFill>
              <a:round/>
            </a:ln>
            <a:effectLst/>
          </c:spPr>
          <c:marker>
            <c:symbol val="none"/>
          </c:marker>
          <c:cat>
            <c:numRef>
              <c:f>'Energy Inflation Chart'!$B$1:$BL$1</c:f>
              <c:numCache>
                <c:formatCode>General</c:formatCode>
                <c:ptCount val="63"/>
                <c:pt idx="0">
                  <c:v>2020</c:v>
                </c:pt>
                <c:pt idx="12">
                  <c:v>2021</c:v>
                </c:pt>
                <c:pt idx="24">
                  <c:v>2022</c:v>
                </c:pt>
                <c:pt idx="36">
                  <c:v>2023</c:v>
                </c:pt>
                <c:pt idx="48">
                  <c:v>2024</c:v>
                </c:pt>
                <c:pt idx="60">
                  <c:v>2025</c:v>
                </c:pt>
              </c:numCache>
            </c:numRef>
          </c:cat>
          <c:val>
            <c:numRef>
              <c:f>'Energy Inflation Chart'!$B$7:$BL$7</c:f>
              <c:numCache>
                <c:formatCode>General</c:formatCode>
                <c:ptCount val="63"/>
                <c:pt idx="0">
                  <c:v>112.9</c:v>
                </c:pt>
                <c:pt idx="1">
                  <c:v>111.5</c:v>
                </c:pt>
                <c:pt idx="2">
                  <c:v>109</c:v>
                </c:pt>
                <c:pt idx="3">
                  <c:v>104</c:v>
                </c:pt>
                <c:pt idx="4">
                  <c:v>102.8</c:v>
                </c:pt>
                <c:pt idx="5">
                  <c:v>103</c:v>
                </c:pt>
                <c:pt idx="6">
                  <c:v>104.9</c:v>
                </c:pt>
                <c:pt idx="7">
                  <c:v>105.5</c:v>
                </c:pt>
                <c:pt idx="8">
                  <c:v>105.5</c:v>
                </c:pt>
                <c:pt idx="9">
                  <c:v>101.9</c:v>
                </c:pt>
                <c:pt idx="10">
                  <c:v>101.6</c:v>
                </c:pt>
                <c:pt idx="11">
                  <c:v>102.5</c:v>
                </c:pt>
                <c:pt idx="12">
                  <c:v>103.6</c:v>
                </c:pt>
                <c:pt idx="13">
                  <c:v>105.1</c:v>
                </c:pt>
                <c:pt idx="14">
                  <c:v>106.5</c:v>
                </c:pt>
                <c:pt idx="15">
                  <c:v>112</c:v>
                </c:pt>
                <c:pt idx="16">
                  <c:v>112.7</c:v>
                </c:pt>
                <c:pt idx="17">
                  <c:v>113.8</c:v>
                </c:pt>
                <c:pt idx="18">
                  <c:v>114.9</c:v>
                </c:pt>
                <c:pt idx="19">
                  <c:v>115.5</c:v>
                </c:pt>
                <c:pt idx="20">
                  <c:v>115.8</c:v>
                </c:pt>
                <c:pt idx="21">
                  <c:v>124.7</c:v>
                </c:pt>
                <c:pt idx="22">
                  <c:v>127.7</c:v>
                </c:pt>
                <c:pt idx="23">
                  <c:v>127.6</c:v>
                </c:pt>
                <c:pt idx="24">
                  <c:v>127.6</c:v>
                </c:pt>
                <c:pt idx="25">
                  <c:v>129</c:v>
                </c:pt>
                <c:pt idx="26">
                  <c:v>136.19999999999999</c:v>
                </c:pt>
                <c:pt idx="27">
                  <c:v>170</c:v>
                </c:pt>
                <c:pt idx="28">
                  <c:v>172</c:v>
                </c:pt>
                <c:pt idx="29">
                  <c:v>178.8</c:v>
                </c:pt>
                <c:pt idx="30">
                  <c:v>181.1</c:v>
                </c:pt>
                <c:pt idx="31">
                  <c:v>175.4</c:v>
                </c:pt>
                <c:pt idx="32">
                  <c:v>173</c:v>
                </c:pt>
                <c:pt idx="33">
                  <c:v>197.8</c:v>
                </c:pt>
                <c:pt idx="34">
                  <c:v>198.1</c:v>
                </c:pt>
                <c:pt idx="35">
                  <c:v>194.4</c:v>
                </c:pt>
                <c:pt idx="36">
                  <c:v>192.3</c:v>
                </c:pt>
                <c:pt idx="37">
                  <c:v>191.4</c:v>
                </c:pt>
                <c:pt idx="38">
                  <c:v>190.3</c:v>
                </c:pt>
                <c:pt idx="39">
                  <c:v>187.9</c:v>
                </c:pt>
                <c:pt idx="40">
                  <c:v>185.9</c:v>
                </c:pt>
                <c:pt idx="41">
                  <c:v>184</c:v>
                </c:pt>
                <c:pt idx="42">
                  <c:v>166.2</c:v>
                </c:pt>
                <c:pt idx="43">
                  <c:v>169.1</c:v>
                </c:pt>
                <c:pt idx="44">
                  <c:v>171.8</c:v>
                </c:pt>
                <c:pt idx="45">
                  <c:v>166.2</c:v>
                </c:pt>
                <c:pt idx="46">
                  <c:v>164.2</c:v>
                </c:pt>
                <c:pt idx="47">
                  <c:v>160.5</c:v>
                </c:pt>
                <c:pt idx="48">
                  <c:v>163.4</c:v>
                </c:pt>
                <c:pt idx="49">
                  <c:v>164.7</c:v>
                </c:pt>
                <c:pt idx="50">
                  <c:v>165.9</c:v>
                </c:pt>
                <c:pt idx="51">
                  <c:v>156.19999999999999</c:v>
                </c:pt>
                <c:pt idx="52">
                  <c:v>156.19999999999999</c:v>
                </c:pt>
                <c:pt idx="53">
                  <c:v>154.30000000000001</c:v>
                </c:pt>
                <c:pt idx="54">
                  <c:v>148.1</c:v>
                </c:pt>
                <c:pt idx="55">
                  <c:v>146.9</c:v>
                </c:pt>
                <c:pt idx="56">
                  <c:v>144</c:v>
                </c:pt>
                <c:pt idx="57">
                  <c:v>149.5</c:v>
                </c:pt>
                <c:pt idx="58">
                  <c:v>149.9</c:v>
                </c:pt>
                <c:pt idx="59">
                  <c:v>150.9</c:v>
                </c:pt>
                <c:pt idx="60">
                  <c:v>152.6</c:v>
                </c:pt>
                <c:pt idx="61">
                  <c:v>153.6</c:v>
                </c:pt>
                <c:pt idx="62">
                  <c:v>152.6</c:v>
                </c:pt>
              </c:numCache>
            </c:numRef>
          </c:val>
          <c:smooth val="0"/>
          <c:extLst>
            <c:ext xmlns:c16="http://schemas.microsoft.com/office/drawing/2014/chart" uri="{C3380CC4-5D6E-409C-BE32-E72D297353CC}">
              <c16:uniqueId val="{00000002-E462-4EC4-A18B-7DA881EB6A38}"/>
            </c:ext>
          </c:extLst>
        </c:ser>
        <c:ser>
          <c:idx val="9"/>
          <c:order val="9"/>
          <c:tx>
            <c:strRef>
              <c:f>'Energy Inflation Chart'!$A$13</c:f>
              <c:strCache>
                <c:ptCount val="1"/>
                <c:pt idx="0">
                  <c:v>United States</c:v>
                </c:pt>
              </c:strCache>
            </c:strRef>
          </c:tx>
          <c:spPr>
            <a:ln w="44450" cap="rnd">
              <a:solidFill>
                <a:schemeClr val="accent4">
                  <a:lumMod val="60000"/>
                </a:schemeClr>
              </a:solidFill>
              <a:round/>
            </a:ln>
            <a:effectLst/>
          </c:spPr>
          <c:marker>
            <c:symbol val="none"/>
          </c:marker>
          <c:cat>
            <c:numRef>
              <c:f>'Energy Inflation Chart'!$B$1:$BL$1</c:f>
              <c:numCache>
                <c:formatCode>General</c:formatCode>
                <c:ptCount val="63"/>
                <c:pt idx="0">
                  <c:v>2020</c:v>
                </c:pt>
                <c:pt idx="12">
                  <c:v>2021</c:v>
                </c:pt>
                <c:pt idx="24">
                  <c:v>2022</c:v>
                </c:pt>
                <c:pt idx="36">
                  <c:v>2023</c:v>
                </c:pt>
                <c:pt idx="48">
                  <c:v>2024</c:v>
                </c:pt>
                <c:pt idx="60">
                  <c:v>2025</c:v>
                </c:pt>
              </c:numCache>
            </c:numRef>
          </c:cat>
          <c:val>
            <c:numRef>
              <c:f>'Energy Inflation Chart'!$B$13:$BL$13</c:f>
              <c:numCache>
                <c:formatCode>General</c:formatCode>
                <c:ptCount val="63"/>
                <c:pt idx="0">
                  <c:v>105.0228</c:v>
                </c:pt>
                <c:pt idx="1">
                  <c:v>102.72280000000001</c:v>
                </c:pt>
                <c:pt idx="2">
                  <c:v>98.417389999999997</c:v>
                </c:pt>
                <c:pt idx="3">
                  <c:v>90.33108</c:v>
                </c:pt>
                <c:pt idx="4">
                  <c:v>90.334540000000004</c:v>
                </c:pt>
                <c:pt idx="5">
                  <c:v>95.386179999999996</c:v>
                </c:pt>
                <c:pt idx="6">
                  <c:v>97.485150000000004</c:v>
                </c:pt>
                <c:pt idx="7">
                  <c:v>97.330359999999999</c:v>
                </c:pt>
                <c:pt idx="8">
                  <c:v>98.069680000000005</c:v>
                </c:pt>
                <c:pt idx="9">
                  <c:v>96.884460000000004</c:v>
                </c:pt>
                <c:pt idx="10">
                  <c:v>95.871359999999996</c:v>
                </c:pt>
                <c:pt idx="11">
                  <c:v>97.720820000000003</c:v>
                </c:pt>
                <c:pt idx="12">
                  <c:v>101.20950000000001</c:v>
                </c:pt>
                <c:pt idx="13">
                  <c:v>105.13249999999999</c:v>
                </c:pt>
                <c:pt idx="14">
                  <c:v>111.30929999999999</c:v>
                </c:pt>
                <c:pt idx="15">
                  <c:v>112.90349999999999</c:v>
                </c:pt>
                <c:pt idx="16">
                  <c:v>115.95780000000001</c:v>
                </c:pt>
                <c:pt idx="17">
                  <c:v>118.59739999999999</c:v>
                </c:pt>
                <c:pt idx="18">
                  <c:v>120.6062</c:v>
                </c:pt>
                <c:pt idx="19">
                  <c:v>121.5142</c:v>
                </c:pt>
                <c:pt idx="20">
                  <c:v>122.29859999999999</c:v>
                </c:pt>
                <c:pt idx="21">
                  <c:v>125.7953</c:v>
                </c:pt>
                <c:pt idx="22">
                  <c:v>127.6448</c:v>
                </c:pt>
                <c:pt idx="23">
                  <c:v>126.2332</c:v>
                </c:pt>
                <c:pt idx="24">
                  <c:v>128.41419999999999</c:v>
                </c:pt>
                <c:pt idx="25">
                  <c:v>131.9109</c:v>
                </c:pt>
                <c:pt idx="26">
                  <c:v>146.8117</c:v>
                </c:pt>
                <c:pt idx="27">
                  <c:v>146.93639999999999</c:v>
                </c:pt>
                <c:pt idx="28">
                  <c:v>155.9042</c:v>
                </c:pt>
                <c:pt idx="29">
                  <c:v>167.71709999999999</c:v>
                </c:pt>
                <c:pt idx="30">
                  <c:v>160.13910000000001</c:v>
                </c:pt>
                <c:pt idx="31">
                  <c:v>150.35</c:v>
                </c:pt>
                <c:pt idx="32">
                  <c:v>146.44319999999999</c:v>
                </c:pt>
                <c:pt idx="33">
                  <c:v>147.9299</c:v>
                </c:pt>
                <c:pt idx="34">
                  <c:v>144.3211</c:v>
                </c:pt>
                <c:pt idx="35">
                  <c:v>135.5035</c:v>
                </c:pt>
                <c:pt idx="36">
                  <c:v>139.76730000000001</c:v>
                </c:pt>
                <c:pt idx="37">
                  <c:v>138.976</c:v>
                </c:pt>
                <c:pt idx="38">
                  <c:v>137.78970000000001</c:v>
                </c:pt>
                <c:pt idx="39">
                  <c:v>139.96719999999999</c:v>
                </c:pt>
                <c:pt idx="40">
                  <c:v>138.25640000000001</c:v>
                </c:pt>
                <c:pt idx="41">
                  <c:v>140.30680000000001</c:v>
                </c:pt>
                <c:pt idx="42">
                  <c:v>140.792</c:v>
                </c:pt>
                <c:pt idx="43">
                  <c:v>145.33770000000001</c:v>
                </c:pt>
                <c:pt idx="44">
                  <c:v>146.0539</c:v>
                </c:pt>
                <c:pt idx="45">
                  <c:v>141.47239999999999</c:v>
                </c:pt>
                <c:pt idx="46">
                  <c:v>136.74189999999999</c:v>
                </c:pt>
                <c:pt idx="47">
                  <c:v>133.03489999999999</c:v>
                </c:pt>
                <c:pt idx="48">
                  <c:v>136.24629999999999</c:v>
                </c:pt>
                <c:pt idx="49">
                  <c:v>136.4358</c:v>
                </c:pt>
                <c:pt idx="50">
                  <c:v>136.33869999999999</c:v>
                </c:pt>
                <c:pt idx="51">
                  <c:v>134.55860000000001</c:v>
                </c:pt>
                <c:pt idx="52">
                  <c:v>134.7157</c:v>
                </c:pt>
                <c:pt idx="53">
                  <c:v>137.25020000000001</c:v>
                </c:pt>
                <c:pt idx="54">
                  <c:v>137.27789999999999</c:v>
                </c:pt>
                <c:pt idx="55">
                  <c:v>136.12620000000001</c:v>
                </c:pt>
                <c:pt idx="56">
                  <c:v>136.60329999999999</c:v>
                </c:pt>
                <c:pt idx="57">
                  <c:v>136.22669999999999</c:v>
                </c:pt>
                <c:pt idx="58">
                  <c:v>135.5394</c:v>
                </c:pt>
                <c:pt idx="59">
                  <c:v>136.6634</c:v>
                </c:pt>
                <c:pt idx="60">
                  <c:v>139.2552</c:v>
                </c:pt>
                <c:pt idx="61">
                  <c:v>140.69450000000001</c:v>
                </c:pt>
                <c:pt idx="62">
                  <c:v>140.6266</c:v>
                </c:pt>
              </c:numCache>
            </c:numRef>
          </c:val>
          <c:smooth val="0"/>
          <c:extLst>
            <c:ext xmlns:c16="http://schemas.microsoft.com/office/drawing/2014/chart" uri="{C3380CC4-5D6E-409C-BE32-E72D297353CC}">
              <c16:uniqueId val="{00000003-E462-4EC4-A18B-7DA881EB6A38}"/>
            </c:ext>
          </c:extLst>
        </c:ser>
        <c:dLbls>
          <c:showLegendKey val="0"/>
          <c:showVal val="0"/>
          <c:showCatName val="0"/>
          <c:showSerName val="0"/>
          <c:showPercent val="0"/>
          <c:showBubbleSize val="0"/>
        </c:dLbls>
        <c:smooth val="0"/>
        <c:axId val="1054568256"/>
        <c:axId val="1054566336"/>
        <c:extLst>
          <c:ext xmlns:c15="http://schemas.microsoft.com/office/drawing/2012/chart" uri="{02D57815-91ED-43cb-92C2-25804820EDAC}">
            <c15:filteredLineSeries>
              <c15:ser>
                <c:idx val="1"/>
                <c:order val="1"/>
                <c:tx>
                  <c:strRef>
                    <c:extLst>
                      <c:ext uri="{02D57815-91ED-43cb-92C2-25804820EDAC}">
                        <c15:formulaRef>
                          <c15:sqref>'Energy Inflation Chart'!$A$5</c15:sqref>
                        </c15:formulaRef>
                      </c:ext>
                    </c:extLst>
                    <c:strCache>
                      <c:ptCount val="1"/>
                      <c:pt idx="0">
                        <c:v>China</c:v>
                      </c:pt>
                    </c:strCache>
                  </c:strRef>
                </c:tx>
                <c:spPr>
                  <a:ln w="28575" cap="rnd">
                    <a:solidFill>
                      <a:schemeClr val="accent2"/>
                    </a:solidFill>
                    <a:round/>
                  </a:ln>
                  <a:effectLst/>
                </c:spPr>
                <c:marker>
                  <c:symbol val="none"/>
                </c:marker>
                <c:cat>
                  <c:numRef>
                    <c:extLst>
                      <c:ex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c:ext uri="{02D57815-91ED-43cb-92C2-25804820EDAC}">
                        <c15:formulaRef>
                          <c15:sqref>'Energy Inflation Chart'!$B$5:$BL$5</c15:sqref>
                        </c15:formulaRef>
                      </c:ext>
                    </c:extLst>
                    <c:numCache>
                      <c:formatCode>General</c:formatCode>
                      <c:ptCount val="63"/>
                      <c:pt idx="0">
                        <c:v>101.62</c:v>
                      </c:pt>
                      <c:pt idx="1">
                        <c:v>101.52</c:v>
                      </c:pt>
                      <c:pt idx="2">
                        <c:v>100.71</c:v>
                      </c:pt>
                      <c:pt idx="3">
                        <c:v>100</c:v>
                      </c:pt>
                      <c:pt idx="4">
                        <c:v>99.6</c:v>
                      </c:pt>
                      <c:pt idx="5">
                        <c:v>99.31</c:v>
                      </c:pt>
                      <c:pt idx="6">
                        <c:v>99.21</c:v>
                      </c:pt>
                      <c:pt idx="7">
                        <c:v>99.21</c:v>
                      </c:pt>
                      <c:pt idx="8">
                        <c:v>99.21</c:v>
                      </c:pt>
                      <c:pt idx="9">
                        <c:v>99.5</c:v>
                      </c:pt>
                      <c:pt idx="10">
                        <c:v>99.8</c:v>
                      </c:pt>
                      <c:pt idx="11">
                        <c:v>100.3</c:v>
                      </c:pt>
                      <c:pt idx="12">
                        <c:v>100.8</c:v>
                      </c:pt>
                      <c:pt idx="13">
                        <c:v>100.9</c:v>
                      </c:pt>
                      <c:pt idx="14">
                        <c:v>100.9</c:v>
                      </c:pt>
                      <c:pt idx="15">
                        <c:v>100.9</c:v>
                      </c:pt>
                      <c:pt idx="16">
                        <c:v>101.01</c:v>
                      </c:pt>
                      <c:pt idx="17">
                        <c:v>100.8</c:v>
                      </c:pt>
                      <c:pt idx="18">
                        <c:v>101</c:v>
                      </c:pt>
                      <c:pt idx="19">
                        <c:v>101.21</c:v>
                      </c:pt>
                      <c:pt idx="20">
                        <c:v>102.12</c:v>
                      </c:pt>
                      <c:pt idx="21">
                        <c:v>104.16</c:v>
                      </c:pt>
                      <c:pt idx="22">
                        <c:v>104.37</c:v>
                      </c:pt>
                      <c:pt idx="23">
                        <c:v>104.16</c:v>
                      </c:pt>
                      <c:pt idx="24">
                        <c:v>104.26</c:v>
                      </c:pt>
                      <c:pt idx="25">
                        <c:v>104.37</c:v>
                      </c:pt>
                      <c:pt idx="26">
                        <c:v>105.1</c:v>
                      </c:pt>
                      <c:pt idx="27">
                        <c:v>105.1</c:v>
                      </c:pt>
                      <c:pt idx="28">
                        <c:v>105.1</c:v>
                      </c:pt>
                      <c:pt idx="29">
                        <c:v>104.78</c:v>
                      </c:pt>
                      <c:pt idx="30">
                        <c:v>104.68</c:v>
                      </c:pt>
                      <c:pt idx="31">
                        <c:v>104.68</c:v>
                      </c:pt>
                      <c:pt idx="32">
                        <c:v>104.68</c:v>
                      </c:pt>
                      <c:pt idx="33">
                        <c:v>104.78</c:v>
                      </c:pt>
                      <c:pt idx="34">
                        <c:v>105.1</c:v>
                      </c:pt>
                      <c:pt idx="35">
                        <c:v>105.1</c:v>
                      </c:pt>
                      <c:pt idx="36">
                        <c:v>105.2</c:v>
                      </c:pt>
                      <c:pt idx="37">
                        <c:v>105.2</c:v>
                      </c:pt>
                      <c:pt idx="38">
                        <c:v>105.1</c:v>
                      </c:pt>
                      <c:pt idx="39">
                        <c:v>104.99</c:v>
                      </c:pt>
                      <c:pt idx="40">
                        <c:v>104.78</c:v>
                      </c:pt>
                      <c:pt idx="41">
                        <c:v>104.68</c:v>
                      </c:pt>
                      <c:pt idx="42">
                        <c:v>104.57</c:v>
                      </c:pt>
                      <c:pt idx="43">
                        <c:v>104.89</c:v>
                      </c:pt>
                      <c:pt idx="44">
                        <c:v>105.2</c:v>
                      </c:pt>
                      <c:pt idx="45">
                        <c:v>105.31</c:v>
                      </c:pt>
                      <c:pt idx="46">
                        <c:v>105.31</c:v>
                      </c:pt>
                      <c:pt idx="47">
                        <c:v>105.41</c:v>
                      </c:pt>
                      <c:pt idx="48">
                        <c:v>105.52</c:v>
                      </c:pt>
                      <c:pt idx="49">
                        <c:v>105.52</c:v>
                      </c:pt>
                      <c:pt idx="50">
                        <c:v>105.52</c:v>
                      </c:pt>
                      <c:pt idx="51">
                        <c:v>105.52</c:v>
                      </c:pt>
                      <c:pt idx="52">
                        <c:v>105.52</c:v>
                      </c:pt>
                      <c:pt idx="53">
                        <c:v>105.52</c:v>
                      </c:pt>
                      <c:pt idx="54">
                        <c:v>105.52</c:v>
                      </c:pt>
                      <c:pt idx="55">
                        <c:v>105.52</c:v>
                      </c:pt>
                      <c:pt idx="56">
                        <c:v>105.52</c:v>
                      </c:pt>
                      <c:pt idx="57">
                        <c:v>105.62</c:v>
                      </c:pt>
                      <c:pt idx="58">
                        <c:v>105.73</c:v>
                      </c:pt>
                      <c:pt idx="59">
                        <c:v>105.83</c:v>
                      </c:pt>
                      <c:pt idx="60">
                        <c:v>105.94</c:v>
                      </c:pt>
                      <c:pt idx="61">
                        <c:v>105.83</c:v>
                      </c:pt>
                      <c:pt idx="62">
                        <c:v>105.83</c:v>
                      </c:pt>
                    </c:numCache>
                  </c:numRef>
                </c:val>
                <c:smooth val="0"/>
                <c:extLst>
                  <c:ext xmlns:c16="http://schemas.microsoft.com/office/drawing/2014/chart" uri="{C3380CC4-5D6E-409C-BE32-E72D297353CC}">
                    <c16:uniqueId val="{00000004-E462-4EC4-A18B-7DA881EB6A38}"/>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'Energy Inflation Chart'!$A$8</c15:sqref>
                        </c15:formulaRef>
                      </c:ext>
                    </c:extLst>
                    <c:strCache>
                      <c:ptCount val="1"/>
                      <c:pt idx="0">
                        <c:v>Hong Kong SAR, China</c:v>
                      </c:pt>
                    </c:strCache>
                  </c:strRef>
                </c:tx>
                <c:spPr>
                  <a:ln w="28575" cap="rnd">
                    <a:solidFill>
                      <a:schemeClr val="accent5"/>
                    </a:solidFill>
                    <a:round/>
                  </a:ln>
                  <a:effectLst/>
                </c:spPr>
                <c:marker>
                  <c:symbol val="none"/>
                </c:marker>
                <c:cat>
                  <c:numRef>
                    <c:extLst xmlns:c15="http://schemas.microsoft.com/office/drawing/2012/chart">
                      <c:ext xmlns:c15="http://schemas.microsoft.com/office/drawing/2012/char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xmlns:c15="http://schemas.microsoft.com/office/drawing/2012/chart">
                      <c:ext xmlns:c15="http://schemas.microsoft.com/office/drawing/2012/chart" uri="{02D57815-91ED-43cb-92C2-25804820EDAC}">
                        <c15:formulaRef>
                          <c15:sqref>'Energy Inflation Chart'!$B$8:$BL$8</c15:sqref>
                        </c15:formulaRef>
                      </c:ext>
                    </c:extLst>
                    <c:numCache>
                      <c:formatCode>General</c:formatCode>
                      <c:ptCount val="63"/>
                      <c:pt idx="0">
                        <c:v>95.7</c:v>
                      </c:pt>
                      <c:pt idx="1">
                        <c:v>101.1</c:v>
                      </c:pt>
                      <c:pt idx="2">
                        <c:v>101.2</c:v>
                      </c:pt>
                      <c:pt idx="3">
                        <c:v>101.2</c:v>
                      </c:pt>
                      <c:pt idx="4">
                        <c:v>101.1</c:v>
                      </c:pt>
                      <c:pt idx="5">
                        <c:v>101.1</c:v>
                      </c:pt>
                      <c:pt idx="6">
                        <c:v>95.6</c:v>
                      </c:pt>
                      <c:pt idx="7">
                        <c:v>100.8</c:v>
                      </c:pt>
                      <c:pt idx="8">
                        <c:v>95.4</c:v>
                      </c:pt>
                      <c:pt idx="9">
                        <c:v>100.7</c:v>
                      </c:pt>
                      <c:pt idx="10">
                        <c:v>100.8</c:v>
                      </c:pt>
                      <c:pt idx="11">
                        <c:v>99.9</c:v>
                      </c:pt>
                      <c:pt idx="12">
                        <c:v>102.6</c:v>
                      </c:pt>
                      <c:pt idx="13">
                        <c:v>102.5</c:v>
                      </c:pt>
                      <c:pt idx="14">
                        <c:v>102.4</c:v>
                      </c:pt>
                      <c:pt idx="15">
                        <c:v>102.3</c:v>
                      </c:pt>
                      <c:pt idx="16">
                        <c:v>102.4</c:v>
                      </c:pt>
                      <c:pt idx="17">
                        <c:v>101.4</c:v>
                      </c:pt>
                      <c:pt idx="18">
                        <c:v>101.3</c:v>
                      </c:pt>
                      <c:pt idx="19">
                        <c:v>101.3</c:v>
                      </c:pt>
                      <c:pt idx="20">
                        <c:v>95.5</c:v>
                      </c:pt>
                      <c:pt idx="21">
                        <c:v>101.8</c:v>
                      </c:pt>
                      <c:pt idx="22">
                        <c:v>102.1</c:v>
                      </c:pt>
                      <c:pt idx="23">
                        <c:v>102.1</c:v>
                      </c:pt>
                      <c:pt idx="24">
                        <c:v>102</c:v>
                      </c:pt>
                      <c:pt idx="25">
                        <c:v>102</c:v>
                      </c:pt>
                      <c:pt idx="26">
                        <c:v>102.1</c:v>
                      </c:pt>
                      <c:pt idx="27">
                        <c:v>101.7</c:v>
                      </c:pt>
                      <c:pt idx="28">
                        <c:v>101.4</c:v>
                      </c:pt>
                      <c:pt idx="29">
                        <c:v>101.9</c:v>
                      </c:pt>
                      <c:pt idx="30">
                        <c:v>102</c:v>
                      </c:pt>
                      <c:pt idx="31">
                        <c:v>102.1</c:v>
                      </c:pt>
                      <c:pt idx="32">
                        <c:v>102.2</c:v>
                      </c:pt>
                      <c:pt idx="33">
                        <c:v>102.9</c:v>
                      </c:pt>
                      <c:pt idx="34">
                        <c:v>103</c:v>
                      </c:pt>
                      <c:pt idx="35">
                        <c:v>103.2</c:v>
                      </c:pt>
                      <c:pt idx="36">
                        <c:v>103.5</c:v>
                      </c:pt>
                      <c:pt idx="37">
                        <c:v>103.5</c:v>
                      </c:pt>
                      <c:pt idx="38">
                        <c:v>103.5</c:v>
                      </c:pt>
                    </c:numCache>
                  </c:numRef>
                </c:val>
                <c:smooth val="0"/>
                <c:extLst xmlns:c15="http://schemas.microsoft.com/office/drawing/2012/chart">
                  <c:ext xmlns:c16="http://schemas.microsoft.com/office/drawing/2014/chart" uri="{C3380CC4-5D6E-409C-BE32-E72D297353CC}">
                    <c16:uniqueId val="{00000005-E462-4EC4-A18B-7DA881EB6A38}"/>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'Energy Inflation Chart'!$A$9</c15:sqref>
                        </c15:formulaRef>
                      </c:ext>
                    </c:extLst>
                    <c:strCache>
                      <c:ptCount val="1"/>
                      <c:pt idx="0">
                        <c:v>Japan</c:v>
                      </c:pt>
                    </c:strCache>
                  </c:strRef>
                </c:tx>
                <c:spPr>
                  <a:ln w="28575" cap="rnd">
                    <a:solidFill>
                      <a:schemeClr val="accent6"/>
                    </a:solidFill>
                    <a:round/>
                  </a:ln>
                  <a:effectLst/>
                </c:spPr>
                <c:marker>
                  <c:symbol val="none"/>
                </c:marker>
                <c:cat>
                  <c:numRef>
                    <c:extLst xmlns:c15="http://schemas.microsoft.com/office/drawing/2012/chart">
                      <c:ext xmlns:c15="http://schemas.microsoft.com/office/drawing/2012/char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xmlns:c15="http://schemas.microsoft.com/office/drawing/2012/chart">
                      <c:ext xmlns:c15="http://schemas.microsoft.com/office/drawing/2012/chart" uri="{02D57815-91ED-43cb-92C2-25804820EDAC}">
                        <c15:formulaRef>
                          <c15:sqref>'Energy Inflation Chart'!$B$9:$BL$9</c15:sqref>
                        </c15:formulaRef>
                      </c:ext>
                    </c:extLst>
                    <c:numCache>
                      <c:formatCode>General</c:formatCode>
                      <c:ptCount val="63"/>
                      <c:pt idx="0">
                        <c:v>103.10120000000001</c:v>
                      </c:pt>
                      <c:pt idx="1">
                        <c:v>102.5121</c:v>
                      </c:pt>
                      <c:pt idx="2">
                        <c:v>101.7265</c:v>
                      </c:pt>
                      <c:pt idx="3">
                        <c:v>98.584400000000002</c:v>
                      </c:pt>
                      <c:pt idx="4">
                        <c:v>97.111530000000002</c:v>
                      </c:pt>
                      <c:pt idx="5">
                        <c:v>97.798869999999994</c:v>
                      </c:pt>
                      <c:pt idx="6">
                        <c:v>97.798869999999994</c:v>
                      </c:pt>
                      <c:pt idx="7">
                        <c:v>98.093440000000001</c:v>
                      </c:pt>
                      <c:pt idx="8">
                        <c:v>97.209720000000004</c:v>
                      </c:pt>
                      <c:pt idx="9">
                        <c:v>95.736850000000004</c:v>
                      </c:pt>
                      <c:pt idx="10">
                        <c:v>94.460359999999994</c:v>
                      </c:pt>
                      <c:pt idx="11">
                        <c:v>94.067589999999996</c:v>
                      </c:pt>
                      <c:pt idx="12">
                        <c:v>94.165779999999998</c:v>
                      </c:pt>
                      <c:pt idx="13">
                        <c:v>94.951319999999996</c:v>
                      </c:pt>
                      <c:pt idx="14">
                        <c:v>97.111530000000002</c:v>
                      </c:pt>
                      <c:pt idx="15">
                        <c:v>98.977170000000001</c:v>
                      </c:pt>
                      <c:pt idx="16">
                        <c:v>100.8428</c:v>
                      </c:pt>
                      <c:pt idx="17">
                        <c:v>102.0211</c:v>
                      </c:pt>
                    </c:numCache>
                  </c:numRef>
                </c:val>
                <c:smooth val="0"/>
                <c:extLst xmlns:c15="http://schemas.microsoft.com/office/drawing/2012/chart">
                  <c:ext xmlns:c16="http://schemas.microsoft.com/office/drawing/2014/chart" uri="{C3380CC4-5D6E-409C-BE32-E72D297353CC}">
                    <c16:uniqueId val="{00000006-E462-4EC4-A18B-7DA881EB6A38}"/>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'Energy Inflation Chart'!$A$10</c15:sqref>
                        </c15:formulaRef>
                      </c:ext>
                    </c:extLst>
                    <c:strCache>
                      <c:ptCount val="1"/>
                      <c:pt idx="0">
                        <c:v>Korea, Rep.</c:v>
                      </c:pt>
                    </c:strCache>
                  </c:strRef>
                </c:tx>
                <c:spPr>
                  <a:ln w="28575" cap="rnd">
                    <a:solidFill>
                      <a:schemeClr val="accent1">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xmlns:c15="http://schemas.microsoft.com/office/drawing/2012/chart">
                      <c:ext xmlns:c15="http://schemas.microsoft.com/office/drawing/2012/chart" uri="{02D57815-91ED-43cb-92C2-25804820EDAC}">
                        <c15:formulaRef>
                          <c15:sqref>'Energy Inflation Chart'!$B$10:$BL$10</c15:sqref>
                        </c15:formulaRef>
                      </c:ext>
                    </c:extLst>
                    <c:numCache>
                      <c:formatCode>General</c:formatCode>
                      <c:ptCount val="63"/>
                      <c:pt idx="0">
                        <c:v>97.353740000000002</c:v>
                      </c:pt>
                      <c:pt idx="1">
                        <c:v>96.89143</c:v>
                      </c:pt>
                      <c:pt idx="2">
                        <c:v>94.499809999999997</c:v>
                      </c:pt>
                      <c:pt idx="3">
                        <c:v>89.307609999999997</c:v>
                      </c:pt>
                      <c:pt idx="4">
                        <c:v>85.449020000000004</c:v>
                      </c:pt>
                      <c:pt idx="5">
                        <c:v>87.609470000000002</c:v>
                      </c:pt>
                      <c:pt idx="6">
                        <c:v>84.150970000000001</c:v>
                      </c:pt>
                      <c:pt idx="7">
                        <c:v>84.222099999999998</c:v>
                      </c:pt>
                      <c:pt idx="8">
                        <c:v>87.324969999999993</c:v>
                      </c:pt>
                      <c:pt idx="9">
                        <c:v>86.595929999999996</c:v>
                      </c:pt>
                      <c:pt idx="10">
                        <c:v>85.973579999999998</c:v>
                      </c:pt>
                      <c:pt idx="11">
                        <c:v>87.520570000000006</c:v>
                      </c:pt>
                      <c:pt idx="12">
                        <c:v>89.938850000000002</c:v>
                      </c:pt>
                      <c:pt idx="13">
                        <c:v>90.961290000000005</c:v>
                      </c:pt>
                      <c:pt idx="14">
                        <c:v>92.846130000000002</c:v>
                      </c:pt>
                      <c:pt idx="15">
                        <c:v>93.68186</c:v>
                      </c:pt>
                      <c:pt idx="16">
                        <c:v>93.815219999999997</c:v>
                      </c:pt>
                      <c:pt idx="17">
                        <c:v>94.882109999999997</c:v>
                      </c:pt>
                      <c:pt idx="18">
                        <c:v>93.98415</c:v>
                      </c:pt>
                      <c:pt idx="19">
                        <c:v>94.953239999999994</c:v>
                      </c:pt>
                      <c:pt idx="20">
                        <c:v>98.198359999999994</c:v>
                      </c:pt>
                      <c:pt idx="21">
                        <c:v>100.4388</c:v>
                      </c:pt>
                      <c:pt idx="22">
                        <c:v>103.6484</c:v>
                      </c:pt>
                      <c:pt idx="23">
                        <c:v>100.31440000000001</c:v>
                      </c:pt>
                      <c:pt idx="24">
                        <c:v>99.958730000000003</c:v>
                      </c:pt>
                      <c:pt idx="25">
                        <c:v>102.69710000000001</c:v>
                      </c:pt>
                      <c:pt idx="26">
                        <c:v>111.3389</c:v>
                      </c:pt>
                      <c:pt idx="27">
                        <c:v>115.9265</c:v>
                      </c:pt>
                      <c:pt idx="28">
                        <c:v>117.438</c:v>
                      </c:pt>
                      <c:pt idx="29">
                        <c:v>121.581</c:v>
                      </c:pt>
                      <c:pt idx="30">
                        <c:v>120.76309999999999</c:v>
                      </c:pt>
                      <c:pt idx="31">
                        <c:v>112.7525</c:v>
                      </c:pt>
                      <c:pt idx="32">
                        <c:v>114.30840000000001</c:v>
                      </c:pt>
                      <c:pt idx="33">
                        <c:v>117.11790000000001</c:v>
                      </c:pt>
                      <c:pt idx="34">
                        <c:v>117.3224</c:v>
                      </c:pt>
                      <c:pt idx="35">
                        <c:v>114.6018</c:v>
                      </c:pt>
                      <c:pt idx="36">
                        <c:v>115.2064</c:v>
                      </c:pt>
                      <c:pt idx="37">
                        <c:v>114.4329</c:v>
                      </c:pt>
                      <c:pt idx="38">
                        <c:v>113.7038</c:v>
                      </c:pt>
                      <c:pt idx="39">
                        <c:v>114.5929</c:v>
                      </c:pt>
                      <c:pt idx="40">
                        <c:v>115.0286</c:v>
                      </c:pt>
                      <c:pt idx="41">
                        <c:v>113.935</c:v>
                      </c:pt>
                      <c:pt idx="42">
                        <c:v>110.4143</c:v>
                      </c:pt>
                      <c:pt idx="43">
                        <c:v>115.2508</c:v>
                      </c:pt>
                      <c:pt idx="44">
                        <c:v>121.18980000000001</c:v>
                      </c:pt>
                      <c:pt idx="45">
                        <c:v>122.04340000000001</c:v>
                      </c:pt>
                      <c:pt idx="46">
                        <c:v>119.6251</c:v>
                      </c:pt>
                      <c:pt idx="47">
                        <c:v>116.5933</c:v>
                      </c:pt>
                      <c:pt idx="48">
                        <c:v>115.0463</c:v>
                      </c:pt>
                      <c:pt idx="49">
                        <c:v>116.5311</c:v>
                      </c:pt>
                      <c:pt idx="50">
                        <c:v>117.438</c:v>
                      </c:pt>
                      <c:pt idx="51">
                        <c:v>118.41589999999999</c:v>
                      </c:pt>
                      <c:pt idx="52">
                        <c:v>118.6293</c:v>
                      </c:pt>
                      <c:pt idx="53">
                        <c:v>116.7889</c:v>
                      </c:pt>
                      <c:pt idx="54">
                        <c:v>115.6153</c:v>
                      </c:pt>
                      <c:pt idx="55">
                        <c:v>117.0201</c:v>
                      </c:pt>
                      <c:pt idx="56">
                        <c:v>117.8291</c:v>
                      </c:pt>
                      <c:pt idx="57">
                        <c:v>116.4511</c:v>
                      </c:pt>
                      <c:pt idx="58">
                        <c:v>117.9092</c:v>
                      </c:pt>
                      <c:pt idx="59">
                        <c:v>118.896</c:v>
                      </c:pt>
                      <c:pt idx="60">
                        <c:v>121.0476</c:v>
                      </c:pt>
                      <c:pt idx="61">
                        <c:v>122.0167</c:v>
                      </c:pt>
                      <c:pt idx="62">
                        <c:v>120.8075</c:v>
                      </c:pt>
                    </c:numCache>
                  </c:numRef>
                </c:val>
                <c:smooth val="0"/>
                <c:extLst xmlns:c15="http://schemas.microsoft.com/office/drawing/2012/chart">
                  <c:ext xmlns:c16="http://schemas.microsoft.com/office/drawing/2014/chart" uri="{C3380CC4-5D6E-409C-BE32-E72D297353CC}">
                    <c16:uniqueId val="{00000007-E462-4EC4-A18B-7DA881EB6A38}"/>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'Energy Inflation Chart'!$A$11</c15:sqref>
                        </c15:formulaRef>
                      </c:ext>
                    </c:extLst>
                    <c:strCache>
                      <c:ptCount val="1"/>
                      <c:pt idx="0">
                        <c:v>Mexico</c:v>
                      </c:pt>
                    </c:strCache>
                  </c:strRef>
                </c:tx>
                <c:spPr>
                  <a:ln w="28575" cap="rnd">
                    <a:solidFill>
                      <a:schemeClr val="accent2">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xmlns:c15="http://schemas.microsoft.com/office/drawing/2012/chart">
                      <c:ext xmlns:c15="http://schemas.microsoft.com/office/drawing/2012/chart" uri="{02D57815-91ED-43cb-92C2-25804820EDAC}">
                        <c15:formulaRef>
                          <c15:sqref>'Energy Inflation Chart'!$B$11:$BL$11</c15:sqref>
                        </c15:formulaRef>
                      </c:ext>
                    </c:extLst>
                    <c:numCache>
                      <c:formatCode>General</c:formatCode>
                      <c:ptCount val="63"/>
                      <c:pt idx="0">
                        <c:v>138.63589999999999</c:v>
                      </c:pt>
                      <c:pt idx="1">
                        <c:v>137.85220000000001</c:v>
                      </c:pt>
                      <c:pt idx="2">
                        <c:v>132.1438</c:v>
                      </c:pt>
                      <c:pt idx="3">
                        <c:v>115.8164</c:v>
                      </c:pt>
                      <c:pt idx="4">
                        <c:v>115.9462</c:v>
                      </c:pt>
                      <c:pt idx="5">
                        <c:v>122.8223</c:v>
                      </c:pt>
                      <c:pt idx="6">
                        <c:v>127.577</c:v>
                      </c:pt>
                      <c:pt idx="7">
                        <c:v>127.9705</c:v>
                      </c:pt>
                      <c:pt idx="8">
                        <c:v>127.55029999999999</c:v>
                      </c:pt>
                      <c:pt idx="9">
                        <c:v>131.3117</c:v>
                      </c:pt>
                      <c:pt idx="10">
                        <c:v>133.81950000000001</c:v>
                      </c:pt>
                      <c:pt idx="11">
                        <c:v>135.3124</c:v>
                      </c:pt>
                      <c:pt idx="12">
                        <c:v>142.34540000000001</c:v>
                      </c:pt>
                      <c:pt idx="13">
                        <c:v>147.256</c:v>
                      </c:pt>
                      <c:pt idx="14">
                        <c:v>151.2927</c:v>
                      </c:pt>
                      <c:pt idx="15">
                        <c:v>148.0633</c:v>
                      </c:pt>
                      <c:pt idx="16">
                        <c:v>142.41229999999999</c:v>
                      </c:pt>
                      <c:pt idx="17">
                        <c:v>143.76580000000001</c:v>
                      </c:pt>
                      <c:pt idx="18">
                        <c:v>145.9186</c:v>
                      </c:pt>
                      <c:pt idx="19">
                        <c:v>140.86009999999999</c:v>
                      </c:pt>
                      <c:pt idx="20">
                        <c:v>142.47749999999999</c:v>
                      </c:pt>
                      <c:pt idx="21">
                        <c:v>148.97989999999999</c:v>
                      </c:pt>
                      <c:pt idx="22">
                        <c:v>154.4496</c:v>
                      </c:pt>
                      <c:pt idx="23">
                        <c:v>150.93819999999999</c:v>
                      </c:pt>
                      <c:pt idx="24">
                        <c:v>152.09549999999999</c:v>
                      </c:pt>
                      <c:pt idx="25">
                        <c:v>154.74879999999999</c:v>
                      </c:pt>
                      <c:pt idx="26">
                        <c:v>159.38050000000001</c:v>
                      </c:pt>
                      <c:pt idx="27">
                        <c:v>156.97730000000001</c:v>
                      </c:pt>
                      <c:pt idx="28">
                        <c:v>151.5478</c:v>
                      </c:pt>
                      <c:pt idx="29">
                        <c:v>152.11529999999999</c:v>
                      </c:pt>
                      <c:pt idx="30">
                        <c:v>152.93459999999999</c:v>
                      </c:pt>
                      <c:pt idx="31">
                        <c:v>152.4863</c:v>
                      </c:pt>
                      <c:pt idx="32">
                        <c:v>151.40969999999999</c:v>
                      </c:pt>
                      <c:pt idx="33">
                        <c:v>153.7818</c:v>
                      </c:pt>
                      <c:pt idx="34">
                        <c:v>158.18010000000001</c:v>
                      </c:pt>
                      <c:pt idx="35">
                        <c:v>155.52520000000001</c:v>
                      </c:pt>
                      <c:pt idx="36">
                        <c:v>156.1172</c:v>
                      </c:pt>
                      <c:pt idx="37">
                        <c:v>157.2619</c:v>
                      </c:pt>
                      <c:pt idx="38">
                        <c:v>155.9966</c:v>
                      </c:pt>
                      <c:pt idx="39">
                        <c:v>150.60720000000001</c:v>
                      </c:pt>
                      <c:pt idx="40">
                        <c:v>143.49940000000001</c:v>
                      </c:pt>
                      <c:pt idx="41">
                        <c:v>141.78579999999999</c:v>
                      </c:pt>
                      <c:pt idx="42">
                        <c:v>141.20400000000001</c:v>
                      </c:pt>
                      <c:pt idx="43">
                        <c:v>143.5438</c:v>
                      </c:pt>
                      <c:pt idx="44">
                        <c:v>144.59110000000001</c:v>
                      </c:pt>
                      <c:pt idx="45">
                        <c:v>149.9117</c:v>
                      </c:pt>
                      <c:pt idx="46">
                        <c:v>155.6782</c:v>
                      </c:pt>
                      <c:pt idx="47">
                        <c:v>155.6626</c:v>
                      </c:pt>
                      <c:pt idx="48">
                        <c:v>156.48070000000001</c:v>
                      </c:pt>
                      <c:pt idx="49">
                        <c:v>160.83439999999999</c:v>
                      </c:pt>
                      <c:pt idx="50">
                        <c:v>161.04060000000001</c:v>
                      </c:pt>
                      <c:pt idx="51">
                        <c:v>157.15979999999999</c:v>
                      </c:pt>
                      <c:pt idx="52">
                        <c:v>150.34889999999999</c:v>
                      </c:pt>
                      <c:pt idx="53">
                        <c:v>150.67179999999999</c:v>
                      </c:pt>
                      <c:pt idx="54">
                        <c:v>154.0386</c:v>
                      </c:pt>
                    </c:numCache>
                  </c:numRef>
                </c:val>
                <c:smooth val="0"/>
                <c:extLst xmlns:c15="http://schemas.microsoft.com/office/drawing/2012/chart">
                  <c:ext xmlns:c16="http://schemas.microsoft.com/office/drawing/2014/chart" uri="{C3380CC4-5D6E-409C-BE32-E72D297353CC}">
                    <c16:uniqueId val="{00000008-E462-4EC4-A18B-7DA881EB6A38}"/>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'Energy Inflation Chart'!$A$12</c15:sqref>
                        </c15:formulaRef>
                      </c:ext>
                    </c:extLst>
                    <c:strCache>
                      <c:ptCount val="1"/>
                      <c:pt idx="0">
                        <c:v>Russian Federation</c:v>
                      </c:pt>
                    </c:strCache>
                  </c:strRef>
                </c:tx>
                <c:spPr>
                  <a:ln w="28575" cap="rnd">
                    <a:solidFill>
                      <a:schemeClr val="accent3">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'Energy Inflation Chart'!$B$1:$BL$1</c15:sqref>
                        </c15:formulaRef>
                      </c:ext>
                    </c:extLst>
                    <c:numCache>
                      <c:formatCode>General</c:formatCode>
                      <c:ptCount val="63"/>
                      <c:pt idx="0">
                        <c:v>2020</c:v>
                      </c:pt>
                      <c:pt idx="12">
                        <c:v>2021</c:v>
                      </c:pt>
                      <c:pt idx="24">
                        <c:v>2022</c:v>
                      </c:pt>
                      <c:pt idx="36">
                        <c:v>2023</c:v>
                      </c:pt>
                      <c:pt idx="48">
                        <c:v>2024</c:v>
                      </c:pt>
                      <c:pt idx="60">
                        <c:v>2025</c:v>
                      </c:pt>
                    </c:numCache>
                  </c:numRef>
                </c:cat>
                <c:val>
                  <c:numRef>
                    <c:extLst xmlns:c15="http://schemas.microsoft.com/office/drawing/2012/chart">
                      <c:ext xmlns:c15="http://schemas.microsoft.com/office/drawing/2012/chart" uri="{02D57815-91ED-43cb-92C2-25804820EDAC}">
                        <c15:formulaRef>
                          <c15:sqref>'Energy Inflation Chart'!$B$12:$BL$12</c15:sqref>
                        </c15:formulaRef>
                      </c:ext>
                    </c:extLst>
                    <c:numCache>
                      <c:formatCode>General</c:formatCode>
                      <c:ptCount val="63"/>
                      <c:pt idx="0">
                        <c:v>189.09190000000001</c:v>
                      </c:pt>
                      <c:pt idx="1">
                        <c:v>189.16749999999999</c:v>
                      </c:pt>
                      <c:pt idx="2">
                        <c:v>189.2621</c:v>
                      </c:pt>
                      <c:pt idx="3">
                        <c:v>189.37569999999999</c:v>
                      </c:pt>
                      <c:pt idx="4">
                        <c:v>189.4136</c:v>
                      </c:pt>
                      <c:pt idx="5">
                        <c:v>189.48929999999999</c:v>
                      </c:pt>
                      <c:pt idx="6">
                        <c:v>193.05170000000001</c:v>
                      </c:pt>
                      <c:pt idx="7">
                        <c:v>193.59229999999999</c:v>
                      </c:pt>
                      <c:pt idx="8">
                        <c:v>193.92140000000001</c:v>
                      </c:pt>
                      <c:pt idx="9">
                        <c:v>194.1541</c:v>
                      </c:pt>
                      <c:pt idx="10">
                        <c:v>194.50360000000001</c:v>
                      </c:pt>
                      <c:pt idx="11">
                        <c:v>194.87309999999999</c:v>
                      </c:pt>
                      <c:pt idx="12">
                        <c:v>195.96440000000001</c:v>
                      </c:pt>
                      <c:pt idx="13">
                        <c:v>196.3759</c:v>
                      </c:pt>
                      <c:pt idx="14">
                        <c:v>196.78829999999999</c:v>
                      </c:pt>
                      <c:pt idx="15">
                        <c:v>197.41800000000001</c:v>
                      </c:pt>
                      <c:pt idx="16">
                        <c:v>198.58279999999999</c:v>
                      </c:pt>
                      <c:pt idx="17">
                        <c:v>200.17150000000001</c:v>
                      </c:pt>
                      <c:pt idx="18">
                        <c:v>205.6962</c:v>
                      </c:pt>
                      <c:pt idx="19">
                        <c:v>206.21039999999999</c:v>
                      </c:pt>
                      <c:pt idx="20">
                        <c:v>206.2517</c:v>
                      </c:pt>
                      <c:pt idx="21">
                        <c:v>206.5198</c:v>
                      </c:pt>
                      <c:pt idx="22">
                        <c:v>206.9948</c:v>
                      </c:pt>
                      <c:pt idx="23">
                        <c:v>207.18109999999999</c:v>
                      </c:pt>
                      <c:pt idx="24">
                        <c:v>208.3828</c:v>
                      </c:pt>
                      <c:pt idx="25">
                        <c:v>210.07060000000001</c:v>
                      </c:pt>
                    </c:numCache>
                  </c:numRef>
                </c:val>
                <c:smooth val="0"/>
                <c:extLst xmlns:c15="http://schemas.microsoft.com/office/drawing/2012/chart">
                  <c:ext xmlns:c16="http://schemas.microsoft.com/office/drawing/2014/chart" uri="{C3380CC4-5D6E-409C-BE32-E72D297353CC}">
                    <c16:uniqueId val="{00000009-E462-4EC4-A18B-7DA881EB6A38}"/>
                  </c:ext>
                </c:extLst>
              </c15:ser>
            </c15:filteredLineSeries>
          </c:ext>
        </c:extLst>
      </c:line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noMultiLvlLbl val="0"/>
      </c:catAx>
      <c:valAx>
        <c:axId val="105456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Energy Price Index</a:t>
                </a:r>
              </a:p>
            </c:rich>
          </c:tx>
          <c:layout>
            <c:manualLayout>
              <c:xMode val="edge"/>
              <c:yMode val="edge"/>
              <c:x val="8.813398344953994E-4"/>
              <c:y val="0.19666053357865687"/>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majorUnit val="30"/>
      </c:valAx>
      <c:spPr>
        <a:noFill/>
        <a:ln>
          <a:noFill/>
        </a:ln>
        <a:effectLst/>
      </c:spPr>
    </c:plotArea>
    <c:legend>
      <c:legendPos val="t"/>
      <c:layout>
        <c:manualLayout>
          <c:xMode val="edge"/>
          <c:yMode val="edge"/>
          <c:x val="0.22059114767842944"/>
          <c:y val="0.79512930593887354"/>
          <c:w val="0.57567089032833973"/>
          <c:h val="8.2221711131554742E-2"/>
        </c:manualLayout>
      </c:layout>
      <c:overlay val="0"/>
      <c:spPr>
        <a:solidFill>
          <a:schemeClr val="bg1"/>
        </a:solid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28318854250633"/>
          <c:y val="3.1695759961152148E-2"/>
          <c:w val="0.877717290660607"/>
          <c:h val="0.86707695453267564"/>
        </c:manualLayout>
      </c:layout>
      <c:barChart>
        <c:barDir val="col"/>
        <c:grouping val="stacked"/>
        <c:varyColors val="0"/>
        <c:ser>
          <c:idx val="1"/>
          <c:order val="0"/>
          <c:tx>
            <c:strRef>
              <c:f>'[Trump’s trade war timeline 2.0_ An up-to-date guide.xlsx]Timeline'!$U$2</c:f>
              <c:strCache>
                <c:ptCount val="1"/>
                <c:pt idx="0">
                  <c:v>Trade Deficits</c:v>
                </c:pt>
              </c:strCache>
            </c:strRef>
          </c:tx>
          <c:spPr>
            <a:solidFill>
              <a:schemeClr val="accent2"/>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guide.xlsx]Timeline'!$U$3:$U$13</c:f>
            </c:numRef>
          </c:val>
          <c:extLst>
            <c:ext xmlns:c16="http://schemas.microsoft.com/office/drawing/2014/chart" uri="{C3380CC4-5D6E-409C-BE32-E72D297353CC}">
              <c16:uniqueId val="{00000000-531A-42E4-9466-A13F5555A77E}"/>
            </c:ext>
          </c:extLst>
        </c:ser>
        <c:ser>
          <c:idx val="2"/>
          <c:order val="1"/>
          <c:tx>
            <c:v>Fentanyl</c:v>
          </c:tx>
          <c:spPr>
            <a:solidFill>
              <a:schemeClr val="accent3"/>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guide.xlsx]Timeline'!$C$3:$C$13</c:f>
              <c:numCache>
                <c:formatCode>General</c:formatCode>
                <c:ptCount val="11"/>
                <c:pt idx="0">
                  <c:v>0</c:v>
                </c:pt>
                <c:pt idx="1">
                  <c:v>8</c:v>
                </c:pt>
                <c:pt idx="2">
                  <c:v>8</c:v>
                </c:pt>
                <c:pt idx="3">
                  <c:v>2</c:v>
                </c:pt>
                <c:pt idx="4">
                  <c:v>0</c:v>
                </c:pt>
                <c:pt idx="5">
                  <c:v>0</c:v>
                </c:pt>
                <c:pt idx="6">
                  <c:v>0</c:v>
                </c:pt>
                <c:pt idx="7">
                  <c:v>0</c:v>
                </c:pt>
                <c:pt idx="8">
                  <c:v>0</c:v>
                </c:pt>
                <c:pt idx="9">
                  <c:v>0</c:v>
                </c:pt>
                <c:pt idx="10">
                  <c:v>1</c:v>
                </c:pt>
              </c:numCache>
            </c:numRef>
          </c:val>
          <c:extLst>
            <c:ext xmlns:c16="http://schemas.microsoft.com/office/drawing/2014/chart" uri="{C3380CC4-5D6E-409C-BE32-E72D297353CC}">
              <c16:uniqueId val="{00000001-531A-42E4-9466-A13F5555A77E}"/>
            </c:ext>
          </c:extLst>
        </c:ser>
        <c:ser>
          <c:idx val="0"/>
          <c:order val="2"/>
          <c:tx>
            <c:strRef>
              <c:f>'[Trump’s trade war timeline 2.0_ An up-to-date guide.xlsx]Timeline'!$V$2</c:f>
              <c:strCache>
                <c:ptCount val="1"/>
                <c:pt idx="0">
                  <c:v>Retaliation</c:v>
                </c:pt>
              </c:strCache>
            </c:strRef>
          </c:tx>
          <c:spPr>
            <a:solidFill>
              <a:schemeClr val="accent1"/>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guide.xlsx]Timeline'!$V$3:$V$13</c:f>
            </c:numRef>
          </c:val>
          <c:extLst>
            <c:ext xmlns:c16="http://schemas.microsoft.com/office/drawing/2014/chart" uri="{C3380CC4-5D6E-409C-BE32-E72D297353CC}">
              <c16:uniqueId val="{00000002-531A-42E4-9466-A13F5555A77E}"/>
            </c:ext>
          </c:extLst>
        </c:ser>
        <c:ser>
          <c:idx val="3"/>
          <c:order val="3"/>
          <c:tx>
            <c:strRef>
              <c:f>'[Trump’s trade war timeline 2.0_ An up-to-date guide.xlsx]Timeline'!$W$2</c:f>
              <c:strCache>
                <c:ptCount val="1"/>
                <c:pt idx="0">
                  <c:v>Deal</c:v>
                </c:pt>
              </c:strCache>
            </c:strRef>
          </c:tx>
          <c:spPr>
            <a:solidFill>
              <a:schemeClr val="accent4"/>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guide.xlsx]Timeline'!$W$3:$W$13</c:f>
            </c:numRef>
          </c:val>
          <c:extLst>
            <c:ext xmlns:c16="http://schemas.microsoft.com/office/drawing/2014/chart" uri="{C3380CC4-5D6E-409C-BE32-E72D297353CC}">
              <c16:uniqueId val="{00000003-531A-42E4-9466-A13F5555A77E}"/>
            </c:ext>
          </c:extLst>
        </c:ser>
        <c:ser>
          <c:idx val="4"/>
          <c:order val="4"/>
          <c:tx>
            <c:strRef>
              <c:f>'[Trump’s trade war timeline 2.0_ An up-to-date guide.xlsx]Timeline'!$D$2</c:f>
              <c:strCache>
                <c:ptCount val="1"/>
                <c:pt idx="0">
                  <c:v>Steel</c:v>
                </c:pt>
              </c:strCache>
            </c:strRef>
          </c:tx>
          <c:spPr>
            <a:solidFill>
              <a:schemeClr val="accent5"/>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guide.xlsx]Timeline'!$D$3:$D$13</c:f>
              <c:numCache>
                <c:formatCode>General</c:formatCode>
                <c:ptCount val="11"/>
                <c:pt idx="0">
                  <c:v>0</c:v>
                </c:pt>
                <c:pt idx="1">
                  <c:v>1</c:v>
                </c:pt>
                <c:pt idx="2">
                  <c:v>3</c:v>
                </c:pt>
                <c:pt idx="3">
                  <c:v>3</c:v>
                </c:pt>
                <c:pt idx="4">
                  <c:v>0</c:v>
                </c:pt>
                <c:pt idx="5">
                  <c:v>3</c:v>
                </c:pt>
                <c:pt idx="6">
                  <c:v>0</c:v>
                </c:pt>
                <c:pt idx="7">
                  <c:v>1</c:v>
                </c:pt>
                <c:pt idx="8">
                  <c:v>0</c:v>
                </c:pt>
                <c:pt idx="9">
                  <c:v>0</c:v>
                </c:pt>
                <c:pt idx="10">
                  <c:v>0</c:v>
                </c:pt>
              </c:numCache>
            </c:numRef>
          </c:val>
          <c:extLst>
            <c:ext xmlns:c16="http://schemas.microsoft.com/office/drawing/2014/chart" uri="{C3380CC4-5D6E-409C-BE32-E72D297353CC}">
              <c16:uniqueId val="{00000004-531A-42E4-9466-A13F5555A77E}"/>
            </c:ext>
          </c:extLst>
        </c:ser>
        <c:ser>
          <c:idx val="5"/>
          <c:order val="5"/>
          <c:tx>
            <c:strRef>
              <c:f>'[Trump’s trade war timeline 2.0_ An up-to-date guide.xlsx]Timeline'!$E$2</c:f>
              <c:strCache>
                <c:ptCount val="1"/>
                <c:pt idx="0">
                  <c:v>Aluminum</c:v>
                </c:pt>
              </c:strCache>
            </c:strRef>
          </c:tx>
          <c:spPr>
            <a:solidFill>
              <a:schemeClr val="accent6"/>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guide.xlsx]Timeline'!$E$3:$E$13</c:f>
              <c:numCache>
                <c:formatCode>General</c:formatCode>
                <c:ptCount val="11"/>
                <c:pt idx="0">
                  <c:v>0</c:v>
                </c:pt>
                <c:pt idx="1">
                  <c:v>1</c:v>
                </c:pt>
                <c:pt idx="2">
                  <c:v>3</c:v>
                </c:pt>
                <c:pt idx="3">
                  <c:v>3</c:v>
                </c:pt>
                <c:pt idx="4">
                  <c:v>0</c:v>
                </c:pt>
                <c:pt idx="5">
                  <c:v>2</c:v>
                </c:pt>
                <c:pt idx="6">
                  <c:v>0</c:v>
                </c:pt>
                <c:pt idx="7">
                  <c:v>1</c:v>
                </c:pt>
                <c:pt idx="8">
                  <c:v>0</c:v>
                </c:pt>
                <c:pt idx="9">
                  <c:v>0</c:v>
                </c:pt>
                <c:pt idx="10">
                  <c:v>0</c:v>
                </c:pt>
              </c:numCache>
            </c:numRef>
          </c:val>
          <c:extLst>
            <c:ext xmlns:c16="http://schemas.microsoft.com/office/drawing/2014/chart" uri="{C3380CC4-5D6E-409C-BE32-E72D297353CC}">
              <c16:uniqueId val="{00000005-531A-42E4-9466-A13F5555A77E}"/>
            </c:ext>
          </c:extLst>
        </c:ser>
        <c:ser>
          <c:idx val="6"/>
          <c:order val="6"/>
          <c:tx>
            <c:strRef>
              <c:f>'[Trump’s trade war timeline 2.0_ An up-to-date guide.xlsx]Timeline'!$F$2</c:f>
              <c:strCache>
                <c:ptCount val="1"/>
                <c:pt idx="0">
                  <c:v>Critical minerals</c:v>
                </c:pt>
              </c:strCache>
            </c:strRef>
          </c:tx>
          <c:spPr>
            <a:solidFill>
              <a:schemeClr val="accent1">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guide.xlsx]Timeline'!$F$3:$F$13</c:f>
              <c:numCache>
                <c:formatCode>General</c:formatCode>
                <c:ptCount val="11"/>
                <c:pt idx="0">
                  <c:v>0</c:v>
                </c:pt>
                <c:pt idx="1">
                  <c:v>0</c:v>
                </c:pt>
                <c:pt idx="2">
                  <c:v>1</c:v>
                </c:pt>
                <c:pt idx="3">
                  <c:v>2</c:v>
                </c:pt>
                <c:pt idx="4">
                  <c:v>0</c:v>
                </c:pt>
                <c:pt idx="5">
                  <c:v>0</c:v>
                </c:pt>
                <c:pt idx="6">
                  <c:v>0</c:v>
                </c:pt>
                <c:pt idx="7">
                  <c:v>0</c:v>
                </c:pt>
                <c:pt idx="8">
                  <c:v>0</c:v>
                </c:pt>
                <c:pt idx="9">
                  <c:v>3</c:v>
                </c:pt>
                <c:pt idx="10">
                  <c:v>0</c:v>
                </c:pt>
              </c:numCache>
            </c:numRef>
          </c:val>
          <c:extLst>
            <c:ext xmlns:c16="http://schemas.microsoft.com/office/drawing/2014/chart" uri="{C3380CC4-5D6E-409C-BE32-E72D297353CC}">
              <c16:uniqueId val="{00000006-531A-42E4-9466-A13F5555A77E}"/>
            </c:ext>
          </c:extLst>
        </c:ser>
        <c:ser>
          <c:idx val="7"/>
          <c:order val="7"/>
          <c:tx>
            <c:strRef>
              <c:f>'[Trump’s trade war timeline 2.0_ An up-to-date guide.xlsx]Timeline'!$G$2</c:f>
              <c:strCache>
                <c:ptCount val="1"/>
                <c:pt idx="0">
                  <c:v>Autos</c:v>
                </c:pt>
              </c:strCache>
            </c:strRef>
          </c:tx>
          <c:spPr>
            <a:solidFill>
              <a:schemeClr val="accent2">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guide.xlsx]Timeline'!$G$3:$G$13</c:f>
              <c:numCache>
                <c:formatCode>General</c:formatCode>
                <c:ptCount val="11"/>
                <c:pt idx="0">
                  <c:v>0</c:v>
                </c:pt>
                <c:pt idx="1">
                  <c:v>0</c:v>
                </c:pt>
                <c:pt idx="2">
                  <c:v>1</c:v>
                </c:pt>
                <c:pt idx="3">
                  <c:v>4</c:v>
                </c:pt>
                <c:pt idx="4">
                  <c:v>0</c:v>
                </c:pt>
                <c:pt idx="5">
                  <c:v>0</c:v>
                </c:pt>
                <c:pt idx="6">
                  <c:v>0</c:v>
                </c:pt>
                <c:pt idx="7">
                  <c:v>0</c:v>
                </c:pt>
                <c:pt idx="8">
                  <c:v>0</c:v>
                </c:pt>
                <c:pt idx="9">
                  <c:v>0</c:v>
                </c:pt>
                <c:pt idx="10">
                  <c:v>0</c:v>
                </c:pt>
              </c:numCache>
            </c:numRef>
          </c:val>
          <c:extLst>
            <c:ext xmlns:c16="http://schemas.microsoft.com/office/drawing/2014/chart" uri="{C3380CC4-5D6E-409C-BE32-E72D297353CC}">
              <c16:uniqueId val="{00000007-531A-42E4-9466-A13F5555A77E}"/>
            </c:ext>
          </c:extLst>
        </c:ser>
        <c:ser>
          <c:idx val="8"/>
          <c:order val="8"/>
          <c:tx>
            <c:strRef>
              <c:f>'[Trump’s trade war timeline 2.0_ An up-to-date guide.xlsx]Timeline'!$I$2</c:f>
              <c:strCache>
                <c:ptCount val="1"/>
                <c:pt idx="0">
                  <c:v>Trucks</c:v>
                </c:pt>
              </c:strCache>
            </c:strRef>
          </c:tx>
          <c:spPr>
            <a:solidFill>
              <a:schemeClr val="accent3">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guide.xlsx]Timeline'!$I$3:$I$13</c:f>
            </c:numRef>
          </c:val>
          <c:extLst>
            <c:ext xmlns:c16="http://schemas.microsoft.com/office/drawing/2014/chart" uri="{C3380CC4-5D6E-409C-BE32-E72D297353CC}">
              <c16:uniqueId val="{00000008-531A-42E4-9466-A13F5555A77E}"/>
            </c:ext>
          </c:extLst>
        </c:ser>
        <c:ser>
          <c:idx val="9"/>
          <c:order val="9"/>
          <c:tx>
            <c:strRef>
              <c:f>'[Trump’s trade war timeline 2.0_ An up-to-date guide.xlsx]Timeline'!$J$2</c:f>
              <c:strCache>
                <c:ptCount val="1"/>
                <c:pt idx="0">
                  <c:v>Lumber</c:v>
                </c:pt>
              </c:strCache>
            </c:strRef>
          </c:tx>
          <c:spPr>
            <a:solidFill>
              <a:schemeClr val="accent4">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guide.xlsx]Timeline'!$J$3:$J$13</c:f>
            </c:numRef>
          </c:val>
          <c:extLst>
            <c:ext xmlns:c16="http://schemas.microsoft.com/office/drawing/2014/chart" uri="{C3380CC4-5D6E-409C-BE32-E72D297353CC}">
              <c16:uniqueId val="{00000009-531A-42E4-9466-A13F5555A77E}"/>
            </c:ext>
          </c:extLst>
        </c:ser>
        <c:ser>
          <c:idx val="10"/>
          <c:order val="10"/>
          <c:tx>
            <c:strRef>
              <c:f>'[Trump’s trade war timeline 2.0_ An up-to-date guide.xlsx]Timeline'!$K$2</c:f>
              <c:strCache>
                <c:ptCount val="1"/>
                <c:pt idx="0">
                  <c:v>Cranes</c:v>
                </c:pt>
              </c:strCache>
            </c:strRef>
          </c:tx>
          <c:spPr>
            <a:solidFill>
              <a:schemeClr val="accent5">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guide.xlsx]Timeline'!$K$3:$K$13</c:f>
            </c:numRef>
          </c:val>
          <c:extLst>
            <c:ext xmlns:c16="http://schemas.microsoft.com/office/drawing/2014/chart" uri="{C3380CC4-5D6E-409C-BE32-E72D297353CC}">
              <c16:uniqueId val="{0000000A-531A-42E4-9466-A13F5555A77E}"/>
            </c:ext>
          </c:extLst>
        </c:ser>
        <c:ser>
          <c:idx val="11"/>
          <c:order val="11"/>
          <c:tx>
            <c:strRef>
              <c:f>'[Trump’s trade war timeline 2.0_ An up-to-date guide.xlsx]Timeline'!$X$2</c:f>
              <c:strCache>
                <c:ptCount val="1"/>
                <c:pt idx="0">
                  <c:v>Shipbuilding</c:v>
                </c:pt>
              </c:strCache>
            </c:strRef>
          </c:tx>
          <c:spPr>
            <a:solidFill>
              <a:schemeClr val="accent6">
                <a:lumMod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guide.xlsx]Timeline'!$X$3:$X$13</c:f>
            </c:numRef>
          </c:val>
          <c:extLst>
            <c:ext xmlns:c16="http://schemas.microsoft.com/office/drawing/2014/chart" uri="{C3380CC4-5D6E-409C-BE32-E72D297353CC}">
              <c16:uniqueId val="{0000000B-531A-42E4-9466-A13F5555A77E}"/>
            </c:ext>
          </c:extLst>
        </c:ser>
        <c:ser>
          <c:idx val="12"/>
          <c:order val="12"/>
          <c:tx>
            <c:strRef>
              <c:f>'[Trump’s trade war timeline 2.0_ An up-to-date guide.xlsx]Timeline'!$Y$2</c:f>
              <c:strCache>
                <c:ptCount val="1"/>
                <c:pt idx="0">
                  <c:v>Unfair trade</c:v>
                </c:pt>
              </c:strCache>
            </c:strRef>
          </c:tx>
          <c:spPr>
            <a:solidFill>
              <a:schemeClr val="accent1">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guide.xlsx]Timeline'!$Y$3:$Y$13</c:f>
            </c:numRef>
          </c:val>
          <c:extLst>
            <c:ext xmlns:c16="http://schemas.microsoft.com/office/drawing/2014/chart" uri="{C3380CC4-5D6E-409C-BE32-E72D297353CC}">
              <c16:uniqueId val="{0000000C-531A-42E4-9466-A13F5555A77E}"/>
            </c:ext>
          </c:extLst>
        </c:ser>
        <c:ser>
          <c:idx val="13"/>
          <c:order val="13"/>
          <c:tx>
            <c:strRef>
              <c:f>'[Trump’s trade war timeline 2.0_ An up-to-date guide.xlsx]Timeline'!$L$2</c:f>
              <c:strCache>
                <c:ptCount val="1"/>
                <c:pt idx="0">
                  <c:v>Robotics</c:v>
                </c:pt>
              </c:strCache>
            </c:strRef>
          </c:tx>
          <c:spPr>
            <a:solidFill>
              <a:schemeClr val="accent2">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guide.xlsx]Timeline'!$L$3:$L$13</c:f>
            </c:numRef>
          </c:val>
          <c:extLst>
            <c:ext xmlns:c16="http://schemas.microsoft.com/office/drawing/2014/chart" uri="{C3380CC4-5D6E-409C-BE32-E72D297353CC}">
              <c16:uniqueId val="{0000000D-531A-42E4-9466-A13F5555A77E}"/>
            </c:ext>
          </c:extLst>
        </c:ser>
        <c:ser>
          <c:idx val="14"/>
          <c:order val="14"/>
          <c:tx>
            <c:strRef>
              <c:f>'[Trump’s trade war timeline 2.0_ An up-to-date guide.xlsx]Timeline'!$M$2</c:f>
              <c:strCache>
                <c:ptCount val="1"/>
                <c:pt idx="0">
                  <c:v>Medical</c:v>
                </c:pt>
              </c:strCache>
            </c:strRef>
          </c:tx>
          <c:spPr>
            <a:solidFill>
              <a:schemeClr val="accent3">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guide.xlsx]Timeline'!$M$3:$M$13</c:f>
            </c:numRef>
          </c:val>
          <c:extLst>
            <c:ext xmlns:c16="http://schemas.microsoft.com/office/drawing/2014/chart" uri="{C3380CC4-5D6E-409C-BE32-E72D297353CC}">
              <c16:uniqueId val="{0000000E-531A-42E4-9466-A13F5555A77E}"/>
            </c:ext>
          </c:extLst>
        </c:ser>
        <c:ser>
          <c:idx val="15"/>
          <c:order val="15"/>
          <c:tx>
            <c:strRef>
              <c:f>'[Trump’s trade war timeline 2.0_ An up-to-date guide.xlsx]Timeline'!$N$2</c:f>
              <c:strCache>
                <c:ptCount val="1"/>
                <c:pt idx="0">
                  <c:v>Wind turbines</c:v>
                </c:pt>
              </c:strCache>
            </c:strRef>
          </c:tx>
          <c:spPr>
            <a:solidFill>
              <a:schemeClr val="accent4">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guide.xlsx]Timeline'!$N$3:$N$13</c:f>
            </c:numRef>
          </c:val>
          <c:extLst>
            <c:ext xmlns:c16="http://schemas.microsoft.com/office/drawing/2014/chart" uri="{C3380CC4-5D6E-409C-BE32-E72D297353CC}">
              <c16:uniqueId val="{0000000F-531A-42E4-9466-A13F5555A77E}"/>
            </c:ext>
          </c:extLst>
        </c:ser>
        <c:ser>
          <c:idx val="16"/>
          <c:order val="16"/>
          <c:tx>
            <c:strRef>
              <c:f>'[Trump’s trade war timeline 2.0_ An up-to-date guide.xlsx]Timeline'!$Z$2</c:f>
              <c:strCache>
                <c:ptCount val="1"/>
                <c:pt idx="0">
                  <c:v>Russia Sanctions</c:v>
                </c:pt>
              </c:strCache>
            </c:strRef>
          </c:tx>
          <c:spPr>
            <a:solidFill>
              <a:schemeClr val="accent5">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guide.xlsx]Timeline'!$Z$3:$Z$13</c:f>
            </c:numRef>
          </c:val>
          <c:extLst>
            <c:ext xmlns:c16="http://schemas.microsoft.com/office/drawing/2014/chart" uri="{C3380CC4-5D6E-409C-BE32-E72D297353CC}">
              <c16:uniqueId val="{00000010-531A-42E4-9466-A13F5555A77E}"/>
            </c:ext>
          </c:extLst>
        </c:ser>
        <c:ser>
          <c:idx val="17"/>
          <c:order val="17"/>
          <c:tx>
            <c:strRef>
              <c:f>'[Trump’s trade war timeline 2.0_ An up-to-date guide.xlsx]Timeline'!$H$2</c:f>
              <c:strCache>
                <c:ptCount val="1"/>
                <c:pt idx="0">
                  <c:v>Copper</c:v>
                </c:pt>
              </c:strCache>
            </c:strRef>
          </c:tx>
          <c:spPr>
            <a:solidFill>
              <a:schemeClr val="accent6">
                <a:lumMod val="80000"/>
                <a:lumOff val="2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guide.xlsx]Timeline'!$H$3:$H$13</c:f>
            </c:numRef>
          </c:val>
          <c:extLst>
            <c:ext xmlns:c16="http://schemas.microsoft.com/office/drawing/2014/chart" uri="{C3380CC4-5D6E-409C-BE32-E72D297353CC}">
              <c16:uniqueId val="{00000011-531A-42E4-9466-A13F5555A77E}"/>
            </c:ext>
          </c:extLst>
        </c:ser>
        <c:ser>
          <c:idx val="18"/>
          <c:order val="18"/>
          <c:tx>
            <c:strRef>
              <c:f>'[Trump’s trade war timeline 2.0_ An up-to-date guide.xlsx]Timeline'!$AA$2</c:f>
              <c:strCache>
                <c:ptCount val="1"/>
                <c:pt idx="0">
                  <c:v>Brazil Sanctions</c:v>
                </c:pt>
              </c:strCache>
            </c:strRef>
          </c:tx>
          <c:spPr>
            <a:solidFill>
              <a:schemeClr val="accent1">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guide.xlsx]Timeline'!$AA$3:$AA$13</c:f>
            </c:numRef>
          </c:val>
          <c:extLst>
            <c:ext xmlns:c16="http://schemas.microsoft.com/office/drawing/2014/chart" uri="{C3380CC4-5D6E-409C-BE32-E72D297353CC}">
              <c16:uniqueId val="{00000012-531A-42E4-9466-A13F5555A77E}"/>
            </c:ext>
          </c:extLst>
        </c:ser>
        <c:ser>
          <c:idx val="19"/>
          <c:order val="19"/>
          <c:tx>
            <c:strRef>
              <c:f>'[Trump’s trade war timeline 2.0_ An up-to-date guide.xlsx]Timeline'!$O$2</c:f>
              <c:strCache>
                <c:ptCount val="1"/>
                <c:pt idx="0">
                  <c:v>Polysilicon</c:v>
                </c:pt>
              </c:strCache>
            </c:strRef>
          </c:tx>
          <c:spPr>
            <a:solidFill>
              <a:schemeClr val="accent2">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guide.xlsx]Timeline'!$O$3:$O$13</c:f>
            </c:numRef>
          </c:val>
          <c:extLst>
            <c:ext xmlns:c16="http://schemas.microsoft.com/office/drawing/2014/chart" uri="{C3380CC4-5D6E-409C-BE32-E72D297353CC}">
              <c16:uniqueId val="{00000013-531A-42E4-9466-A13F5555A77E}"/>
            </c:ext>
          </c:extLst>
        </c:ser>
        <c:ser>
          <c:idx val="20"/>
          <c:order val="20"/>
          <c:tx>
            <c:strRef>
              <c:f>'[Trump’s trade war timeline 2.0_ An up-to-date guide.xlsx]Timeline'!$P$2</c:f>
              <c:strCache>
                <c:ptCount val="1"/>
                <c:pt idx="0">
                  <c:v>Drones</c:v>
                </c:pt>
              </c:strCache>
            </c:strRef>
          </c:tx>
          <c:spPr>
            <a:solidFill>
              <a:schemeClr val="accent3">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guide.xlsx]Timeline'!$P$3:$P$13</c:f>
            </c:numRef>
          </c:val>
          <c:extLst>
            <c:ext xmlns:c16="http://schemas.microsoft.com/office/drawing/2014/chart" uri="{C3380CC4-5D6E-409C-BE32-E72D297353CC}">
              <c16:uniqueId val="{00000014-531A-42E4-9466-A13F5555A77E}"/>
            </c:ext>
          </c:extLst>
        </c:ser>
        <c:ser>
          <c:idx val="21"/>
          <c:order val="21"/>
          <c:tx>
            <c:strRef>
              <c:f>'[Trump’s trade war timeline 2.0_ An up-to-date guide.xlsx]Timeline'!$Q$2</c:f>
              <c:strCache>
                <c:ptCount val="1"/>
                <c:pt idx="0">
                  <c:v>Aircrafts</c:v>
                </c:pt>
              </c:strCache>
            </c:strRef>
          </c:tx>
          <c:spPr>
            <a:solidFill>
              <a:schemeClr val="accent4">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guide.xlsx]Timeline'!$Q$3:$Q$13</c:f>
            </c:numRef>
          </c:val>
          <c:extLst>
            <c:ext xmlns:c16="http://schemas.microsoft.com/office/drawing/2014/chart" uri="{C3380CC4-5D6E-409C-BE32-E72D297353CC}">
              <c16:uniqueId val="{00000015-531A-42E4-9466-A13F5555A77E}"/>
            </c:ext>
          </c:extLst>
        </c:ser>
        <c:ser>
          <c:idx val="22"/>
          <c:order val="22"/>
          <c:tx>
            <c:strRef>
              <c:f>'[Trump’s trade war timeline 2.0_ An up-to-date guide.xlsx]Timeline'!$R$2</c:f>
              <c:strCache>
                <c:ptCount val="1"/>
                <c:pt idx="0">
                  <c:v>Seafood</c:v>
                </c:pt>
              </c:strCache>
            </c:strRef>
          </c:tx>
          <c:spPr>
            <a:solidFill>
              <a:schemeClr val="accent5">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guide.xlsx]Timeline'!$R$3:$R$13</c:f>
            </c:numRef>
          </c:val>
          <c:extLst>
            <c:ext xmlns:c16="http://schemas.microsoft.com/office/drawing/2014/chart" uri="{C3380CC4-5D6E-409C-BE32-E72D297353CC}">
              <c16:uniqueId val="{00000016-531A-42E4-9466-A13F5555A77E}"/>
            </c:ext>
          </c:extLst>
        </c:ser>
        <c:ser>
          <c:idx val="23"/>
          <c:order val="23"/>
          <c:tx>
            <c:strRef>
              <c:f>'[Trump’s trade war timeline 2.0_ An up-to-date guide.xlsx]Timeline'!$S$2</c:f>
              <c:strCache>
                <c:ptCount val="1"/>
                <c:pt idx="0">
                  <c:v>Semiconductors </c:v>
                </c:pt>
              </c:strCache>
            </c:strRef>
          </c:tx>
          <c:spPr>
            <a:solidFill>
              <a:schemeClr val="accent6">
                <a:lumMod val="8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guide.xlsx]Timeline'!$S$3:$S$13</c:f>
            </c:numRef>
          </c:val>
          <c:extLst>
            <c:ext xmlns:c16="http://schemas.microsoft.com/office/drawing/2014/chart" uri="{C3380CC4-5D6E-409C-BE32-E72D297353CC}">
              <c16:uniqueId val="{00000017-531A-42E4-9466-A13F5555A77E}"/>
            </c:ext>
          </c:extLst>
        </c:ser>
        <c:ser>
          <c:idx val="24"/>
          <c:order val="24"/>
          <c:tx>
            <c:strRef>
              <c:f>'[Trump’s trade war timeline 2.0_ An up-to-date guide.xlsx]Timeline'!$T$2</c:f>
              <c:strCache>
                <c:ptCount val="1"/>
                <c:pt idx="0">
                  <c:v>Pharmaceuticals</c:v>
                </c:pt>
              </c:strCache>
            </c:strRef>
          </c:tx>
          <c:spPr>
            <a:solidFill>
              <a:schemeClr val="accent1">
                <a:lumMod val="60000"/>
                <a:lumOff val="4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guide.xlsx]Timeline'!$T$3:$T$13</c:f>
            </c:numRef>
          </c:val>
          <c:extLst>
            <c:ext xmlns:c16="http://schemas.microsoft.com/office/drawing/2014/chart" uri="{C3380CC4-5D6E-409C-BE32-E72D297353CC}">
              <c16:uniqueId val="{00000018-531A-42E4-9466-A13F5555A77E}"/>
            </c:ext>
          </c:extLst>
        </c:ser>
        <c:ser>
          <c:idx val="25"/>
          <c:order val="25"/>
          <c:tx>
            <c:strRef>
              <c:f>'[Trump’s trade war timeline 2.0_ An up-to-date guide.xlsx]Timeline'!$AB$2</c:f>
              <c:strCache>
                <c:ptCount val="1"/>
                <c:pt idx="0">
                  <c:v>Auto parts</c:v>
                </c:pt>
              </c:strCache>
            </c:strRef>
          </c:tx>
          <c:spPr>
            <a:solidFill>
              <a:schemeClr val="accent2">
                <a:lumMod val="60000"/>
                <a:lumOff val="4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guide.xlsx]Timeline'!$AB$3:$AB$13</c:f>
            </c:numRef>
          </c:val>
          <c:extLst>
            <c:ext xmlns:c16="http://schemas.microsoft.com/office/drawing/2014/chart" uri="{C3380CC4-5D6E-409C-BE32-E72D297353CC}">
              <c16:uniqueId val="{00000019-531A-42E4-9466-A13F5555A77E}"/>
            </c:ext>
          </c:extLst>
        </c:ser>
        <c:ser>
          <c:idx val="26"/>
          <c:order val="26"/>
          <c:tx>
            <c:strRef>
              <c:f>'[Trump’s trade war timeline 2.0_ An up-to-date guide.xlsx]Timeline'!$AC$2</c:f>
              <c:strCache>
                <c:ptCount val="1"/>
                <c:pt idx="0">
                  <c:v>Venezuela sanctions</c:v>
                </c:pt>
              </c:strCache>
            </c:strRef>
          </c:tx>
          <c:spPr>
            <a:solidFill>
              <a:schemeClr val="accent3">
                <a:lumMod val="60000"/>
                <a:lumOff val="4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guide.xlsx]Timeline'!$AC$3:$AC$13</c:f>
            </c:numRef>
          </c:val>
          <c:extLst>
            <c:ext xmlns:c16="http://schemas.microsoft.com/office/drawing/2014/chart" uri="{C3380CC4-5D6E-409C-BE32-E72D297353CC}">
              <c16:uniqueId val="{0000001A-531A-42E4-9466-A13F5555A77E}"/>
            </c:ext>
          </c:extLst>
        </c:ser>
        <c:ser>
          <c:idx val="27"/>
          <c:order val="27"/>
          <c:tx>
            <c:strRef>
              <c:f>'[Trump’s trade war timeline 2.0_ An up-to-date guide.xlsx]Timeline'!$AD$2</c:f>
              <c:strCache>
                <c:ptCount val="1"/>
                <c:pt idx="0">
                  <c:v>Other</c:v>
                </c:pt>
              </c:strCache>
            </c:strRef>
          </c:tx>
          <c:spPr>
            <a:solidFill>
              <a:schemeClr val="accent1">
                <a:lumMod val="40000"/>
                <a:lumOff val="60000"/>
              </a:schemeClr>
            </a:solidFill>
            <a:ln>
              <a:noFill/>
            </a:ln>
            <a:effectLst/>
          </c:spPr>
          <c:invertIfNegative val="0"/>
          <c:cat>
            <c:strRef>
              <c:f>'[Trump’s trade war timeline 2.0_ An up-to-date guide.xlsx]Timeline'!$B$3:$B$13</c:f>
              <c:strCache>
                <c:ptCount val="11"/>
                <c:pt idx="0">
                  <c:v>Jan</c:v>
                </c:pt>
                <c:pt idx="1">
                  <c:v>Feb</c:v>
                </c:pt>
                <c:pt idx="2">
                  <c:v>Mar</c:v>
                </c:pt>
                <c:pt idx="3">
                  <c:v>Apr</c:v>
                </c:pt>
                <c:pt idx="4">
                  <c:v>May</c:v>
                </c:pt>
                <c:pt idx="5">
                  <c:v>Jun</c:v>
                </c:pt>
                <c:pt idx="6">
                  <c:v>Jul</c:v>
                </c:pt>
                <c:pt idx="7">
                  <c:v>Aug</c:v>
                </c:pt>
                <c:pt idx="8">
                  <c:v>Sep</c:v>
                </c:pt>
                <c:pt idx="9">
                  <c:v>Oct</c:v>
                </c:pt>
                <c:pt idx="10">
                  <c:v>Nov</c:v>
                </c:pt>
              </c:strCache>
            </c:strRef>
          </c:cat>
          <c:val>
            <c:numRef>
              <c:f>'[Trump’s trade war timeline 2.0_ An up-to-date guide.xlsx]Timeline'!$AD$3:$AD$13</c:f>
              <c:numCache>
                <c:formatCode>General</c:formatCode>
                <c:ptCount val="11"/>
                <c:pt idx="0">
                  <c:v>0</c:v>
                </c:pt>
                <c:pt idx="1">
                  <c:v>1</c:v>
                </c:pt>
                <c:pt idx="2">
                  <c:v>1</c:v>
                </c:pt>
                <c:pt idx="3">
                  <c:v>6</c:v>
                </c:pt>
                <c:pt idx="4">
                  <c:v>1</c:v>
                </c:pt>
                <c:pt idx="5">
                  <c:v>0</c:v>
                </c:pt>
                <c:pt idx="6">
                  <c:v>3</c:v>
                </c:pt>
                <c:pt idx="7">
                  <c:v>0</c:v>
                </c:pt>
                <c:pt idx="8">
                  <c:v>4</c:v>
                </c:pt>
                <c:pt idx="9">
                  <c:v>1</c:v>
                </c:pt>
                <c:pt idx="10">
                  <c:v>0</c:v>
                </c:pt>
              </c:numCache>
            </c:numRef>
          </c:val>
          <c:extLst>
            <c:ext xmlns:c16="http://schemas.microsoft.com/office/drawing/2014/chart" uri="{C3380CC4-5D6E-409C-BE32-E72D297353CC}">
              <c16:uniqueId val="{0000001B-531A-42E4-9466-A13F5555A77E}"/>
            </c:ext>
          </c:extLst>
        </c:ser>
        <c:dLbls>
          <c:showLegendKey val="0"/>
          <c:showVal val="0"/>
          <c:showCatName val="0"/>
          <c:showSerName val="0"/>
          <c:showPercent val="0"/>
          <c:showBubbleSize val="0"/>
        </c:dLbls>
        <c:gapWidth val="150"/>
        <c:overlap val="100"/>
        <c:axId val="1054568256"/>
        <c:axId val="1054566336"/>
      </c:bar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noMultiLvlLbl val="0"/>
      </c:catAx>
      <c:valAx>
        <c:axId val="1054566336"/>
        <c:scaling>
          <c:orientation val="minMax"/>
          <c:max val="28"/>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Announcements</a:t>
                </a:r>
              </a:p>
            </c:rich>
          </c:tx>
          <c:layout>
            <c:manualLayout>
              <c:xMode val="edge"/>
              <c:yMode val="edge"/>
              <c:x val="5.7563833765506339E-3"/>
              <c:y val="0.23491137032129189"/>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majorUnit val="4"/>
      </c:valAx>
      <c:spPr>
        <a:noFill/>
        <a:ln>
          <a:noFill/>
        </a:ln>
        <a:effectLst/>
      </c:spPr>
    </c:plotArea>
    <c:legend>
      <c:legendPos val="t"/>
      <c:layout>
        <c:manualLayout>
          <c:xMode val="edge"/>
          <c:yMode val="edge"/>
          <c:x val="0.22116309489512373"/>
          <c:y val="4.3778738912457635E-2"/>
          <c:w val="0.65111141572880571"/>
          <c:h val="8.5316833707348549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33899212357575"/>
          <c:y val="3.1691710109373404E-2"/>
          <c:w val="0.79658513038158585"/>
          <c:h val="0.85360370029643262"/>
        </c:manualLayout>
      </c:layout>
      <c:barChart>
        <c:barDir val="col"/>
        <c:grouping val="stacked"/>
        <c:varyColors val="0"/>
        <c:ser>
          <c:idx val="0"/>
          <c:order val="0"/>
          <c:tx>
            <c:v>2024 GDP</c:v>
          </c:tx>
          <c:spPr>
            <a:solidFill>
              <a:schemeClr val="accent1"/>
            </a:solidFill>
            <a:ln>
              <a:noFill/>
            </a:ln>
            <a:effectLst/>
          </c:spPr>
          <c:invertIfNegative val="0"/>
          <c:cat>
            <c:strRef>
              <c:f>'[Modelling the impacts of deglobalization of the insurance industry.xlsx]World Agg'!$L$76:$L$90</c:f>
              <c:strCache>
                <c:ptCount val="9"/>
                <c:pt idx="0">
                  <c:v>United States</c:v>
                </c:pt>
                <c:pt idx="1">
                  <c:v>China</c:v>
                </c:pt>
                <c:pt idx="2">
                  <c:v>Germany</c:v>
                </c:pt>
                <c:pt idx="3">
                  <c:v>Japan</c:v>
                </c:pt>
                <c:pt idx="4">
                  <c:v>India</c:v>
                </c:pt>
                <c:pt idx="5">
                  <c:v>United Kingdom</c:v>
                </c:pt>
                <c:pt idx="6">
                  <c:v>France</c:v>
                </c:pt>
                <c:pt idx="7">
                  <c:v>Italy</c:v>
                </c:pt>
                <c:pt idx="8">
                  <c:v>Canada</c:v>
                </c:pt>
              </c:strCache>
              <c:extLst/>
            </c:strRef>
          </c:cat>
          <c:val>
            <c:numRef>
              <c:f>'[Modelling the impacts of deglobalization of the insurance industry.xlsx]World Agg'!$M$76:$M$90</c:f>
              <c:numCache>
                <c:formatCode>#,##0</c:formatCode>
                <c:ptCount val="9"/>
                <c:pt idx="0">
                  <c:v>29184890000000</c:v>
                </c:pt>
                <c:pt idx="1">
                  <c:v>18743803170827.164</c:v>
                </c:pt>
                <c:pt idx="2">
                  <c:v>4659929336890.624</c:v>
                </c:pt>
                <c:pt idx="3">
                  <c:v>4026210821146.8076</c:v>
                </c:pt>
                <c:pt idx="4">
                  <c:v>3912686168582.2144</c:v>
                </c:pt>
                <c:pt idx="5">
                  <c:v>3643834188782.9146</c:v>
                </c:pt>
                <c:pt idx="6">
                  <c:v>3162079073495.7808</c:v>
                </c:pt>
                <c:pt idx="7">
                  <c:v>2372774547793.1245</c:v>
                </c:pt>
                <c:pt idx="8">
                  <c:v>2241253230970.3394</c:v>
                </c:pt>
              </c:numCache>
              <c:extLst/>
            </c:numRef>
          </c:val>
          <c:extLst>
            <c:ext xmlns:c16="http://schemas.microsoft.com/office/drawing/2014/chart" uri="{C3380CC4-5D6E-409C-BE32-E72D297353CC}">
              <c16:uniqueId val="{00000000-04A2-4C7D-8B34-FA18DA56E482}"/>
            </c:ext>
          </c:extLst>
        </c:ser>
        <c:dLbls>
          <c:showLegendKey val="0"/>
          <c:showVal val="0"/>
          <c:showCatName val="0"/>
          <c:showSerName val="0"/>
          <c:showPercent val="0"/>
          <c:showBubbleSize val="0"/>
        </c:dLbls>
        <c:gapWidth val="150"/>
        <c:overlap val="100"/>
        <c:axId val="1054568256"/>
        <c:axId val="1054566336"/>
      </c:barChart>
      <c:lineChart>
        <c:grouping val="standard"/>
        <c:varyColors val="0"/>
        <c:ser>
          <c:idx val="1"/>
          <c:order val="1"/>
          <c:tx>
            <c:v>(Export + Import)/GDP</c:v>
          </c:tx>
          <c:spPr>
            <a:ln w="28575" cap="rnd">
              <a:noFill/>
              <a:round/>
            </a:ln>
            <a:effectLst/>
          </c:spPr>
          <c:marker>
            <c:symbol val="triangle"/>
            <c:size val="12"/>
            <c:spPr>
              <a:noFill/>
              <a:ln w="31750">
                <a:solidFill>
                  <a:schemeClr val="accent2"/>
                </a:solidFill>
              </a:ln>
              <a:effectLst/>
            </c:spPr>
          </c:marker>
          <c:dPt>
            <c:idx val="0"/>
            <c:marker>
              <c:symbol val="triangle"/>
              <c:size val="12"/>
              <c:spPr>
                <a:noFill/>
                <a:ln w="31750">
                  <a:solidFill>
                    <a:schemeClr val="bg1"/>
                  </a:solidFill>
                </a:ln>
                <a:effectLst/>
              </c:spPr>
            </c:marker>
            <c:bubble3D val="0"/>
            <c:spPr>
              <a:ln w="28575" cap="rnd">
                <a:solidFill>
                  <a:schemeClr val="bg1"/>
                </a:solidFill>
                <a:round/>
              </a:ln>
              <a:effectLst/>
            </c:spPr>
            <c:extLst>
              <c:ext xmlns:c16="http://schemas.microsoft.com/office/drawing/2014/chart" uri="{C3380CC4-5D6E-409C-BE32-E72D297353CC}">
                <c16:uniqueId val="{00000000-6D8E-495F-B7A3-CE0B2D42E24D}"/>
              </c:ext>
            </c:extLst>
          </c:dPt>
          <c:dPt>
            <c:idx val="1"/>
            <c:marker>
              <c:symbol val="triangle"/>
              <c:size val="12"/>
              <c:spPr>
                <a:noFill/>
                <a:ln w="31750">
                  <a:solidFill>
                    <a:schemeClr val="bg1"/>
                  </a:solidFill>
                </a:ln>
                <a:effectLst/>
              </c:spPr>
            </c:marker>
            <c:bubble3D val="0"/>
            <c:extLst>
              <c:ext xmlns:c16="http://schemas.microsoft.com/office/drawing/2014/chart" uri="{C3380CC4-5D6E-409C-BE32-E72D297353CC}">
                <c16:uniqueId val="{00000001-6D8E-495F-B7A3-CE0B2D42E24D}"/>
              </c:ext>
            </c:extLst>
          </c:dPt>
          <c:cat>
            <c:strRef>
              <c:f>'[Modelling the impacts of deglobalization of the insurance industry.xlsx]World Agg'!$L$76:$L$90</c:f>
              <c:strCache>
                <c:ptCount val="9"/>
                <c:pt idx="0">
                  <c:v>United States</c:v>
                </c:pt>
                <c:pt idx="1">
                  <c:v>China</c:v>
                </c:pt>
                <c:pt idx="2">
                  <c:v>Germany</c:v>
                </c:pt>
                <c:pt idx="3">
                  <c:v>Japan</c:v>
                </c:pt>
                <c:pt idx="4">
                  <c:v>India</c:v>
                </c:pt>
                <c:pt idx="5">
                  <c:v>United Kingdom</c:v>
                </c:pt>
                <c:pt idx="6">
                  <c:v>France</c:v>
                </c:pt>
                <c:pt idx="7">
                  <c:v>Italy</c:v>
                </c:pt>
                <c:pt idx="8">
                  <c:v>Canada</c:v>
                </c:pt>
              </c:strCache>
              <c:extLst/>
            </c:strRef>
          </c:cat>
          <c:val>
            <c:numRef>
              <c:f>'[Modelling the impacts of deglobalization of the insurance industry.xlsx]World Agg'!$N$76:$N$90</c:f>
              <c:numCache>
                <c:formatCode>0.00%</c:formatCode>
                <c:ptCount val="9"/>
                <c:pt idx="0">
                  <c:v>0.17968194287111722</c:v>
                </c:pt>
                <c:pt idx="1">
                  <c:v>0.30594501721841399</c:v>
                </c:pt>
                <c:pt idx="2">
                  <c:v>0.66980860468745151</c:v>
                </c:pt>
                <c:pt idx="3">
                  <c:v>0.37135213855387716</c:v>
                </c:pt>
                <c:pt idx="4">
                  <c:v>0.28377931678337293</c:v>
                </c:pt>
                <c:pt idx="5">
                  <c:v>0.31589196829769373</c:v>
                </c:pt>
                <c:pt idx="6">
                  <c:v>0.46385763331312785</c:v>
                </c:pt>
                <c:pt idx="7">
                  <c:v>0.5602883694004922</c:v>
                </c:pt>
                <c:pt idx="8">
                  <c:v>0.51171567537398854</c:v>
                </c:pt>
              </c:numCache>
              <c:extLst/>
            </c:numRef>
          </c:val>
          <c:smooth val="0"/>
          <c:extLst>
            <c:ext xmlns:c16="http://schemas.microsoft.com/office/drawing/2014/chart" uri="{C3380CC4-5D6E-409C-BE32-E72D297353CC}">
              <c16:uniqueId val="{00000001-04A2-4C7D-8B34-FA18DA56E482}"/>
            </c:ext>
          </c:extLst>
        </c:ser>
        <c:dLbls>
          <c:showLegendKey val="0"/>
          <c:showVal val="0"/>
          <c:showCatName val="0"/>
          <c:showSerName val="0"/>
          <c:showPercent val="0"/>
          <c:showBubbleSize val="0"/>
        </c:dLbls>
        <c:marker val="1"/>
        <c:smooth val="0"/>
        <c:axId val="1296065791"/>
        <c:axId val="1296063391"/>
      </c:line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noMultiLvlLbl val="0"/>
      </c:catAx>
      <c:valAx>
        <c:axId val="105456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GDP (Trillion $US)</a:t>
                </a:r>
              </a:p>
            </c:rich>
          </c:tx>
          <c:layout>
            <c:manualLayout>
              <c:xMode val="edge"/>
              <c:yMode val="edge"/>
              <c:x val="4.5071793077107354E-3"/>
              <c:y val="0.19330199124292205"/>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valAx>
        <c:axId val="1296063391"/>
        <c:scaling>
          <c:orientation val="minMax"/>
          <c:max val="0.70000000000000007"/>
        </c:scaling>
        <c:delete val="0"/>
        <c:axPos val="r"/>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AU" sz="2000" b="1"/>
                  <a:t>Export</a:t>
                </a:r>
                <a:r>
                  <a:rPr lang="en-AU" sz="2000" b="1" baseline="0"/>
                  <a:t> + Import as % of GDP</a:t>
                </a:r>
                <a:endParaRPr lang="en-AU" sz="2000" b="1"/>
              </a:p>
            </c:rich>
          </c:tx>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AU"/>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96065791"/>
        <c:crosses val="max"/>
        <c:crossBetween val="between"/>
      </c:valAx>
      <c:catAx>
        <c:axId val="1296065791"/>
        <c:scaling>
          <c:orientation val="minMax"/>
        </c:scaling>
        <c:delete val="1"/>
        <c:axPos val="b"/>
        <c:numFmt formatCode="General" sourceLinked="1"/>
        <c:majorTickMark val="out"/>
        <c:minorTickMark val="none"/>
        <c:tickLblPos val="nextTo"/>
        <c:crossAx val="129606339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98223170944781"/>
          <c:y val="3.1691710109373404E-2"/>
          <c:w val="0.87396554212657362"/>
          <c:h val="0.86709393846468363"/>
        </c:manualLayout>
      </c:layout>
      <c:barChart>
        <c:barDir val="col"/>
        <c:grouping val="stacked"/>
        <c:varyColors val="0"/>
        <c:ser>
          <c:idx val="1"/>
          <c:order val="0"/>
          <c:tx>
            <c:strRef>
              <c:f>'[Modelling the impacts of deglobalization of the insurance industry.xlsx]World Agg'!$O$5</c:f>
              <c:strCache>
                <c:ptCount val="1"/>
                <c:pt idx="0">
                  <c:v>US % Global</c:v>
                </c:pt>
              </c:strCache>
            </c:strRef>
          </c:tx>
          <c:spPr>
            <a:solidFill>
              <a:schemeClr val="accent1"/>
            </a:solidFill>
            <a:ln>
              <a:noFill/>
            </a:ln>
            <a:effectLst/>
          </c:spPr>
          <c:invertIfNegative val="0"/>
          <c:cat>
            <c:numRef>
              <c:f>'[Modelling the impacts of deglobalization of the insurance industry.xlsx]World Agg'!$K$6:$K$70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industry.xlsx]World Agg'!$O$6:$O$70</c:f>
              <c:numCache>
                <c:formatCode>0.00%</c:formatCode>
                <c:ptCount val="65"/>
                <c:pt idx="0">
                  <c:v>0.16685664763026439</c:v>
                </c:pt>
                <c:pt idx="1">
                  <c:v>0.15851093435011804</c:v>
                </c:pt>
                <c:pt idx="2">
                  <c:v>0.16163611534333763</c:v>
                </c:pt>
                <c:pt idx="3">
                  <c:v>0.15684836181434653</c:v>
                </c:pt>
                <c:pt idx="4">
                  <c:v>0.15320817241501042</c:v>
                </c:pt>
                <c:pt idx="5">
                  <c:v>0.15274098302755021</c:v>
                </c:pt>
                <c:pt idx="6">
                  <c:v>0.158824520150701</c:v>
                </c:pt>
                <c:pt idx="7">
                  <c:v>0.15590722795788367</c:v>
                </c:pt>
                <c:pt idx="8">
                  <c:v>0.15959986286506722</c:v>
                </c:pt>
                <c:pt idx="9">
                  <c:v>0.15274972221731439</c:v>
                </c:pt>
                <c:pt idx="10">
                  <c:v>0.14796584096574486</c:v>
                </c:pt>
                <c:pt idx="11">
                  <c:v>0.144509653265083</c:v>
                </c:pt>
                <c:pt idx="12">
                  <c:v>0.14272810604205563</c:v>
                </c:pt>
                <c:pt idx="13">
                  <c:v>0.13648672496360048</c:v>
                </c:pt>
                <c:pt idx="14">
                  <c:v>0.13538453536236253</c:v>
                </c:pt>
                <c:pt idx="15">
                  <c:v>0.13336238341913731</c:v>
                </c:pt>
                <c:pt idx="16">
                  <c:v>0.13563460078771203</c:v>
                </c:pt>
                <c:pt idx="17">
                  <c:v>0.13517526868374158</c:v>
                </c:pt>
                <c:pt idx="18">
                  <c:v>0.13605390517063204</c:v>
                </c:pt>
                <c:pt idx="19">
                  <c:v>0.1321537861696491</c:v>
                </c:pt>
                <c:pt idx="20">
                  <c:v>0.12756337058978101</c:v>
                </c:pt>
                <c:pt idx="21">
                  <c:v>0.12973032924722186</c:v>
                </c:pt>
                <c:pt idx="22">
                  <c:v>0.12860810821398733</c:v>
                </c:pt>
                <c:pt idx="23">
                  <c:v>0.13317731304340544</c:v>
                </c:pt>
                <c:pt idx="24">
                  <c:v>0.14900520946758675</c:v>
                </c:pt>
                <c:pt idx="25">
                  <c:v>0.14950788388105982</c:v>
                </c:pt>
                <c:pt idx="26">
                  <c:v>0.14447759154940967</c:v>
                </c:pt>
                <c:pt idx="27">
                  <c:v>0.13767261502974273</c:v>
                </c:pt>
                <c:pt idx="28">
                  <c:v>0.13839525945575076</c:v>
                </c:pt>
                <c:pt idx="29">
                  <c:v>0.14083104286902368</c:v>
                </c:pt>
                <c:pt idx="30">
                  <c:v>0.13216842459608844</c:v>
                </c:pt>
                <c:pt idx="31">
                  <c:v>0.13090015059801052</c:v>
                </c:pt>
                <c:pt idx="32">
                  <c:v>0.13163965382648407</c:v>
                </c:pt>
                <c:pt idx="33">
                  <c:v>0.14261948694038751</c:v>
                </c:pt>
                <c:pt idx="34">
                  <c:v>0.14039052670412266</c:v>
                </c:pt>
                <c:pt idx="35">
                  <c:v>0.13274293514372529</c:v>
                </c:pt>
                <c:pt idx="36">
                  <c:v>0.13503467141050646</c:v>
                </c:pt>
                <c:pt idx="37">
                  <c:v>0.14266221695155937</c:v>
                </c:pt>
                <c:pt idx="38">
                  <c:v>0.14887519844546432</c:v>
                </c:pt>
                <c:pt idx="39">
                  <c:v>0.15150698529851631</c:v>
                </c:pt>
                <c:pt idx="40">
                  <c:v>0.15423550188054538</c:v>
                </c:pt>
                <c:pt idx="41">
                  <c:v>0.15223988499173888</c:v>
                </c:pt>
                <c:pt idx="42">
                  <c:v>0.14460787857216606</c:v>
                </c:pt>
                <c:pt idx="43">
                  <c:v>0.13229613154639819</c:v>
                </c:pt>
                <c:pt idx="44">
                  <c:v>0.12596921753433976</c:v>
                </c:pt>
                <c:pt idx="45">
                  <c:v>0.12468141691433571</c:v>
                </c:pt>
                <c:pt idx="46">
                  <c:v>0.12117390240759483</c:v>
                </c:pt>
                <c:pt idx="47">
                  <c:v>0.11264154074178932</c:v>
                </c:pt>
                <c:pt idx="48">
                  <c:v>0.10574870915979899</c:v>
                </c:pt>
                <c:pt idx="49">
                  <c:v>0.10592683903652148</c:v>
                </c:pt>
                <c:pt idx="50">
                  <c:v>0.10576489882956046</c:v>
                </c:pt>
                <c:pt idx="51">
                  <c:v>0.10086519359070628</c:v>
                </c:pt>
                <c:pt idx="52">
                  <c:v>0.10323500761257628</c:v>
                </c:pt>
                <c:pt idx="53">
                  <c:v>0.10249380593446139</c:v>
                </c:pt>
                <c:pt idx="54">
                  <c:v>0.10514468648707516</c:v>
                </c:pt>
                <c:pt idx="55">
                  <c:v>0.11354754778254063</c:v>
                </c:pt>
                <c:pt idx="56">
                  <c:v>0.11316730945186833</c:v>
                </c:pt>
                <c:pt idx="57">
                  <c:v>0.10913034174552658</c:v>
                </c:pt>
                <c:pt idx="58">
                  <c:v>0.10730718721165999</c:v>
                </c:pt>
                <c:pt idx="59">
                  <c:v>0.10855151683059427</c:v>
                </c:pt>
                <c:pt idx="60">
                  <c:v>0.10727957048015853</c:v>
                </c:pt>
                <c:pt idx="61">
                  <c:v>0.10303225880003777</c:v>
                </c:pt>
                <c:pt idx="62">
                  <c:v>0.10584858085539842</c:v>
                </c:pt>
                <c:pt idx="63">
                  <c:v>0.10682935120892657</c:v>
                </c:pt>
                <c:pt idx="64">
                  <c:v>0.1098160000880279</c:v>
                </c:pt>
              </c:numCache>
            </c:numRef>
          </c:val>
          <c:extLst>
            <c:ext xmlns:c16="http://schemas.microsoft.com/office/drawing/2014/chart" uri="{C3380CC4-5D6E-409C-BE32-E72D297353CC}">
              <c16:uniqueId val="{00000000-EFAC-423C-BB24-64B486C93A70}"/>
            </c:ext>
          </c:extLst>
        </c:ser>
        <c:ser>
          <c:idx val="2"/>
          <c:order val="1"/>
          <c:tx>
            <c:strRef>
              <c:f>'[Modelling the impacts of deglobalization of the insurance industry.xlsx]World Agg'!$P$5</c:f>
              <c:strCache>
                <c:ptCount val="1"/>
                <c:pt idx="0">
                  <c:v>China % Global</c:v>
                </c:pt>
              </c:strCache>
            </c:strRef>
          </c:tx>
          <c:spPr>
            <a:solidFill>
              <a:schemeClr val="accent2"/>
            </a:solidFill>
            <a:ln>
              <a:noFill/>
            </a:ln>
            <a:effectLst/>
          </c:spPr>
          <c:invertIfNegative val="0"/>
          <c:cat>
            <c:numRef>
              <c:f>'[Modelling the impacts of deglobalization of the insurance industry.xlsx]World Agg'!$K$6:$K$70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industry.xlsx]World Agg'!$P$6:$P$70</c:f>
              <c:numCache>
                <c:formatCode>0.00%</c:formatCode>
                <c:ptCount val="65"/>
                <c:pt idx="0">
                  <c:v>0</c:v>
                </c:pt>
                <c:pt idx="1">
                  <c:v>4.9193435846308598E-3</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8.439754067037581E-3</c:v>
                </c:pt>
                <c:pt idx="19">
                  <c:v>9.5125167296109172E-3</c:v>
                </c:pt>
                <c:pt idx="20">
                  <c:v>1.0046220435027127E-2</c:v>
                </c:pt>
                <c:pt idx="21">
                  <c:v>1.1021806432694882E-2</c:v>
                </c:pt>
                <c:pt idx="22">
                  <c:v>1.1221216003886651E-2</c:v>
                </c:pt>
                <c:pt idx="23">
                  <c:v>1.228423463467958E-2</c:v>
                </c:pt>
                <c:pt idx="24">
                  <c:v>1.3529136800603385E-2</c:v>
                </c:pt>
                <c:pt idx="25">
                  <c:v>1.8154347273029441E-2</c:v>
                </c:pt>
                <c:pt idx="26">
                  <c:v>1.783859759620884E-2</c:v>
                </c:pt>
                <c:pt idx="27">
                  <c:v>1.6815305770053385E-2</c:v>
                </c:pt>
                <c:pt idx="28">
                  <c:v>1.8303388033485132E-2</c:v>
                </c:pt>
                <c:pt idx="29">
                  <c:v>1.841560434320812E-2</c:v>
                </c:pt>
                <c:pt idx="30">
                  <c:v>1.693449887817472E-2</c:v>
                </c:pt>
                <c:pt idx="31">
                  <c:v>1.910119848102285E-2</c:v>
                </c:pt>
                <c:pt idx="32">
                  <c:v>2.2052033406460857E-2</c:v>
                </c:pt>
                <c:pt idx="33">
                  <c:v>2.6069321278438775E-2</c:v>
                </c:pt>
                <c:pt idx="34">
                  <c:v>2.7640632624212257E-2</c:v>
                </c:pt>
                <c:pt idx="35">
                  <c:v>2.7558228410362134E-2</c:v>
                </c:pt>
                <c:pt idx="36">
                  <c:v>2.7195393440530038E-2</c:v>
                </c:pt>
                <c:pt idx="37">
                  <c:v>2.9233967936975979E-2</c:v>
                </c:pt>
                <c:pt idx="38">
                  <c:v>2.9691781660915618E-2</c:v>
                </c:pt>
                <c:pt idx="39">
                  <c:v>3.1416333444909329E-2</c:v>
                </c:pt>
                <c:pt idx="40">
                  <c:v>3.6401216646027239E-2</c:v>
                </c:pt>
                <c:pt idx="41">
                  <c:v>4.0647316712910025E-2</c:v>
                </c:pt>
                <c:pt idx="42">
                  <c:v>4.7386437396871706E-2</c:v>
                </c:pt>
                <c:pt idx="43">
                  <c:v>5.5523402771448037E-2</c:v>
                </c:pt>
                <c:pt idx="44">
                  <c:v>6.2094394717026116E-2</c:v>
                </c:pt>
                <c:pt idx="45">
                  <c:v>6.7259319686607172E-2</c:v>
                </c:pt>
                <c:pt idx="46">
                  <c:v>7.2175513261378665E-2</c:v>
                </c:pt>
                <c:pt idx="47">
                  <c:v>7.7008218305163662E-2</c:v>
                </c:pt>
                <c:pt idx="48">
                  <c:v>7.8127884065337119E-2</c:v>
                </c:pt>
                <c:pt idx="49">
                  <c:v>8.7829421874829561E-2</c:v>
                </c:pt>
                <c:pt idx="50">
                  <c:v>9.6885835295302578E-2</c:v>
                </c:pt>
                <c:pt idx="51">
                  <c:v>9.9597615953688726E-2</c:v>
                </c:pt>
                <c:pt idx="52">
                  <c:v>0.10451934860815899</c:v>
                </c:pt>
                <c:pt idx="53">
                  <c:v>0.1108925280355226</c:v>
                </c:pt>
                <c:pt idx="54">
                  <c:v>0.11415335134992446</c:v>
                </c:pt>
                <c:pt idx="55">
                  <c:v>0.11771907319413237</c:v>
                </c:pt>
                <c:pt idx="56">
                  <c:v>0.11579777891700362</c:v>
                </c:pt>
                <c:pt idx="57">
                  <c:v>0.11545861363160297</c:v>
                </c:pt>
                <c:pt idx="58">
                  <c:v>0.11837515076793906</c:v>
                </c:pt>
                <c:pt idx="59">
                  <c:v>0.11982847443343124</c:v>
                </c:pt>
                <c:pt idx="60">
                  <c:v>0.13285687193724474</c:v>
                </c:pt>
                <c:pt idx="61">
                  <c:v>0.13583713247314211</c:v>
                </c:pt>
                <c:pt idx="62">
                  <c:v>0.12603367491122436</c:v>
                </c:pt>
                <c:pt idx="63">
                  <c:v>0.12529326296319598</c:v>
                </c:pt>
                <c:pt idx="64">
                  <c:v>0.12700056516698641</c:v>
                </c:pt>
              </c:numCache>
            </c:numRef>
          </c:val>
          <c:extLst>
            <c:ext xmlns:c16="http://schemas.microsoft.com/office/drawing/2014/chart" uri="{C3380CC4-5D6E-409C-BE32-E72D297353CC}">
              <c16:uniqueId val="{00000001-EFAC-423C-BB24-64B486C93A70}"/>
            </c:ext>
          </c:extLst>
        </c:ser>
        <c:dLbls>
          <c:showLegendKey val="0"/>
          <c:showVal val="0"/>
          <c:showCatName val="0"/>
          <c:showSerName val="0"/>
          <c:showPercent val="0"/>
          <c:showBubbleSize val="0"/>
        </c:dLbls>
        <c:gapWidth val="20"/>
        <c:overlap val="100"/>
        <c:axId val="1054568256"/>
        <c:axId val="1054566336"/>
      </c:bar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10"/>
        <c:noMultiLvlLbl val="0"/>
      </c:catAx>
      <c:valAx>
        <c:axId val="1054566336"/>
        <c:scaling>
          <c:orientation val="minMax"/>
          <c:max val="0.35000000000000003"/>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 </a:t>
                </a:r>
                <a:r>
                  <a:rPr lang="en-GB" sz="2000" b="1" baseline="0"/>
                  <a:t>of Global GDP</a:t>
                </a:r>
                <a:endParaRPr lang="en-GB" sz="2000" b="1"/>
              </a:p>
            </c:rich>
          </c:tx>
          <c:layout>
            <c:manualLayout>
              <c:xMode val="edge"/>
              <c:yMode val="edge"/>
              <c:x val="5.7247457367897827E-3"/>
              <c:y val="0.24069482776244508"/>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spPr>
        <a:noFill/>
        <a:ln>
          <a:noFill/>
        </a:ln>
        <a:effectLst/>
      </c:spPr>
    </c:plotArea>
    <c:legend>
      <c:legendPos val="t"/>
      <c:layout>
        <c:manualLayout>
          <c:xMode val="edge"/>
          <c:yMode val="edge"/>
          <c:x val="0.3251704328209834"/>
          <c:y val="5.192681181641623E-2"/>
          <c:w val="0.34607093319650739"/>
          <c:h val="7.053327352795284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98223170944781"/>
          <c:y val="3.1691710109373404E-2"/>
          <c:w val="0.87396554212657362"/>
          <c:h val="0.86709393846468363"/>
        </c:manualLayout>
      </c:layout>
      <c:barChart>
        <c:barDir val="col"/>
        <c:grouping val="stacked"/>
        <c:varyColors val="0"/>
        <c:ser>
          <c:idx val="1"/>
          <c:order val="0"/>
          <c:tx>
            <c:v>Mexico</c:v>
          </c:tx>
          <c:spPr>
            <a:solidFill>
              <a:schemeClr val="accent2"/>
            </a:solidFill>
            <a:ln>
              <a:noFill/>
            </a:ln>
            <a:effectLst/>
          </c:spPr>
          <c:invertIfNegative val="0"/>
          <c:cat>
            <c:numRef>
              <c:f>'[Modelling the impacts of deglobalization of the insurance industry.xlsx]US-Proportions'!$K$6:$K$70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industry.xlsx]US-Proportions'!$O$6:$O$70</c:f>
              <c:numCache>
                <c:formatCode>0.00%</c:formatCode>
                <c:ptCount val="65"/>
                <c:pt idx="0">
                  <c:v>3.6043448292771965E-2</c:v>
                </c:pt>
                <c:pt idx="1">
                  <c:v>3.8585629577956047E-2</c:v>
                </c:pt>
                <c:pt idx="2">
                  <c:v>3.7379691304558899E-2</c:v>
                </c:pt>
                <c:pt idx="3">
                  <c:v>3.6758791737795289E-2</c:v>
                </c:pt>
                <c:pt idx="4">
                  <c:v>3.9001342281879195E-2</c:v>
                </c:pt>
                <c:pt idx="5">
                  <c:v>3.5913354557873992E-2</c:v>
                </c:pt>
                <c:pt idx="6">
                  <c:v>3.4471666663799763E-2</c:v>
                </c:pt>
                <c:pt idx="7">
                  <c:v>3.3692755891672484E-2</c:v>
                </c:pt>
                <c:pt idx="8">
                  <c:v>3.3536458921770672E-2</c:v>
                </c:pt>
                <c:pt idx="9">
                  <c:v>3.3314606962281425E-2</c:v>
                </c:pt>
                <c:pt idx="10">
                  <c:v>3.4967460625086572E-2</c:v>
                </c:pt>
                <c:pt idx="11">
                  <c:v>3.186173975111347E-2</c:v>
                </c:pt>
                <c:pt idx="12">
                  <c:v>3.3990994003637212E-2</c:v>
                </c:pt>
                <c:pt idx="13">
                  <c:v>3.7067664580664066E-2</c:v>
                </c:pt>
                <c:pt idx="14">
                  <c:v>4.0560140178788326E-2</c:v>
                </c:pt>
                <c:pt idx="15">
                  <c:v>3.8708079731233754E-2</c:v>
                </c:pt>
                <c:pt idx="16">
                  <c:v>3.4954208822003702E-2</c:v>
                </c:pt>
                <c:pt idx="17">
                  <c:v>3.4036153343321905E-2</c:v>
                </c:pt>
                <c:pt idx="18">
                  <c:v>3.9029981299390719E-2</c:v>
                </c:pt>
                <c:pt idx="19">
                  <c:v>4.6618464625546592E-2</c:v>
                </c:pt>
                <c:pt idx="20">
                  <c:v>5.8538747863984567E-2</c:v>
                </c:pt>
                <c:pt idx="21">
                  <c:v>6.2682615695370605E-2</c:v>
                </c:pt>
                <c:pt idx="22">
                  <c:v>5.9026693845709799E-2</c:v>
                </c:pt>
                <c:pt idx="23">
                  <c:v>5.547244262675205E-2</c:v>
                </c:pt>
                <c:pt idx="24">
                  <c:v>5.4109541641356083E-2</c:v>
                </c:pt>
                <c:pt idx="25">
                  <c:v>5.7447372160832816E-2</c:v>
                </c:pt>
                <c:pt idx="26">
                  <c:v>4.9541562724498132E-2</c:v>
                </c:pt>
                <c:pt idx="27">
                  <c:v>5.1852104612967499E-2</c:v>
                </c:pt>
                <c:pt idx="28">
                  <c:v>5.6498367619801072E-2</c:v>
                </c:pt>
                <c:pt idx="29">
                  <c:v>6.1337483821376687E-2</c:v>
                </c:pt>
                <c:pt idx="30">
                  <c:v>6.5041639681444663E-2</c:v>
                </c:pt>
                <c:pt idx="31">
                  <c:v>6.9976151146793508E-2</c:v>
                </c:pt>
                <c:pt idx="32">
                  <c:v>7.6497178249139222E-2</c:v>
                </c:pt>
                <c:pt idx="33">
                  <c:v>7.7096203320608792E-2</c:v>
                </c:pt>
                <c:pt idx="34">
                  <c:v>8.4219849560591795E-2</c:v>
                </c:pt>
                <c:pt idx="35">
                  <c:v>8.0546055224086047E-2</c:v>
                </c:pt>
                <c:pt idx="36">
                  <c:v>9.0851207292760097E-2</c:v>
                </c:pt>
                <c:pt idx="37">
                  <c:v>9.9938963327127137E-2</c:v>
                </c:pt>
                <c:pt idx="38">
                  <c:v>0.10773212632197099</c:v>
                </c:pt>
                <c:pt idx="39">
                  <c:v>0.11262258336876475</c:v>
                </c:pt>
                <c:pt idx="40">
                  <c:v>0.12128546877603656</c:v>
                </c:pt>
                <c:pt idx="41">
                  <c:v>0.12258657152629626</c:v>
                </c:pt>
                <c:pt idx="42">
                  <c:v>0.12326736684493964</c:v>
                </c:pt>
                <c:pt idx="43">
                  <c:v>0.11687870446831794</c:v>
                </c:pt>
                <c:pt idx="44">
                  <c:v>0.1146858197185812</c:v>
                </c:pt>
                <c:pt idx="45">
                  <c:v>0.11094269574923159</c:v>
                </c:pt>
                <c:pt idx="46">
                  <c:v>0.11321428136505528</c:v>
                </c:pt>
                <c:pt idx="47">
                  <c:v>0.10988093361459642</c:v>
                </c:pt>
                <c:pt idx="48">
                  <c:v>0.10663969193574775</c:v>
                </c:pt>
                <c:pt idx="49">
                  <c:v>0.11551778976375461</c:v>
                </c:pt>
                <c:pt idx="50">
                  <c:v>0.12181113897059302</c:v>
                </c:pt>
                <c:pt idx="51">
                  <c:v>0.12508061379822991</c:v>
                </c:pt>
                <c:pt idx="52">
                  <c:v>0.12918809503608761</c:v>
                </c:pt>
                <c:pt idx="53">
                  <c:v>0.13176836116228757</c:v>
                </c:pt>
                <c:pt idx="54">
                  <c:v>0.13471375929947904</c:v>
                </c:pt>
                <c:pt idx="55">
                  <c:v>0.14183533502989559</c:v>
                </c:pt>
                <c:pt idx="56">
                  <c:v>0.14420777333516727</c:v>
                </c:pt>
                <c:pt idx="57">
                  <c:v>0.14311969073097641</c:v>
                </c:pt>
                <c:pt idx="58">
                  <c:v>0.14508767252492111</c:v>
                </c:pt>
                <c:pt idx="59">
                  <c:v>0.14809652005334847</c:v>
                </c:pt>
                <c:pt idx="60">
                  <c:v>0.14249465140702511</c:v>
                </c:pt>
                <c:pt idx="61">
                  <c:v>0.14382167687131964</c:v>
                </c:pt>
                <c:pt idx="62">
                  <c:v>0.14678413471031815</c:v>
                </c:pt>
                <c:pt idx="63">
                  <c:v>0.1565218638812903</c:v>
                </c:pt>
                <c:pt idx="64">
                  <c:v>0.15749549288624679</c:v>
                </c:pt>
              </c:numCache>
            </c:numRef>
          </c:val>
          <c:extLst>
            <c:ext xmlns:c16="http://schemas.microsoft.com/office/drawing/2014/chart" uri="{C3380CC4-5D6E-409C-BE32-E72D297353CC}">
              <c16:uniqueId val="{00000000-86D9-44D1-B4E9-D16396185BBF}"/>
            </c:ext>
          </c:extLst>
        </c:ser>
        <c:ser>
          <c:idx val="2"/>
          <c:order val="1"/>
          <c:tx>
            <c:v>Canada</c:v>
          </c:tx>
          <c:spPr>
            <a:solidFill>
              <a:schemeClr val="accent3"/>
            </a:solidFill>
            <a:ln>
              <a:noFill/>
            </a:ln>
            <a:effectLst/>
          </c:spPr>
          <c:invertIfNegative val="0"/>
          <c:cat>
            <c:numRef>
              <c:f>'[Modelling the impacts of deglobalization of the insurance industry.xlsx]US-Proportions'!$K$6:$K$70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industry.xlsx]US-Proportions'!$P$6:$P$70</c:f>
              <c:numCache>
                <c:formatCode>0.00%</c:formatCode>
                <c:ptCount val="65"/>
                <c:pt idx="0">
                  <c:v>0.19792566277172208</c:v>
                </c:pt>
                <c:pt idx="1">
                  <c:v>0.20145731600976632</c:v>
                </c:pt>
                <c:pt idx="2">
                  <c:v>0.20522038176852189</c:v>
                </c:pt>
                <c:pt idx="3">
                  <c:v>0.20243265890194212</c:v>
                </c:pt>
                <c:pt idx="4">
                  <c:v>0.2049353020134228</c:v>
                </c:pt>
                <c:pt idx="5">
                  <c:v>0.21707097361780314</c:v>
                </c:pt>
                <c:pt idx="6">
                  <c:v>0.22957029106540497</c:v>
                </c:pt>
                <c:pt idx="7">
                  <c:v>0.2455127450476457</c:v>
                </c:pt>
                <c:pt idx="8">
                  <c:v>0.25236435610713931</c:v>
                </c:pt>
                <c:pt idx="9">
                  <c:v>0.26431814402019832</c:v>
                </c:pt>
                <c:pt idx="10">
                  <c:v>0.24286327875378441</c:v>
                </c:pt>
                <c:pt idx="11">
                  <c:v>0.25661538859049349</c:v>
                </c:pt>
                <c:pt idx="12">
                  <c:v>0.25860768945345602</c:v>
                </c:pt>
                <c:pt idx="13">
                  <c:v>0.23243568196775535</c:v>
                </c:pt>
                <c:pt idx="14">
                  <c:v>0.20942871968985877</c:v>
                </c:pt>
                <c:pt idx="15">
                  <c:v>0.20870422909104724</c:v>
                </c:pt>
                <c:pt idx="16">
                  <c:v>0.20893602173296899</c:v>
                </c:pt>
                <c:pt idx="17">
                  <c:v>0.20106207277370339</c:v>
                </c:pt>
                <c:pt idx="18">
                  <c:v>0.19103389299759338</c:v>
                </c:pt>
                <c:pt idx="19">
                  <c:v>0.17817695608165074</c:v>
                </c:pt>
                <c:pt idx="20">
                  <c:v>0.16191436356363528</c:v>
                </c:pt>
                <c:pt idx="21">
                  <c:v>0.17027883731454602</c:v>
                </c:pt>
                <c:pt idx="22">
                  <c:v>0.17226612154526855</c:v>
                </c:pt>
                <c:pt idx="23">
                  <c:v>0.1929603786180602</c:v>
                </c:pt>
                <c:pt idx="24">
                  <c:v>0.20284582452715777</c:v>
                </c:pt>
                <c:pt idx="25">
                  <c:v>0.20295421761102495</c:v>
                </c:pt>
                <c:pt idx="26">
                  <c:v>0.18856378926954562</c:v>
                </c:pt>
                <c:pt idx="27">
                  <c:v>0.19398946212647961</c:v>
                </c:pt>
                <c:pt idx="28">
                  <c:v>0.19401142621203699</c:v>
                </c:pt>
                <c:pt idx="29">
                  <c:v>0.1958460478353336</c:v>
                </c:pt>
                <c:pt idx="30">
                  <c:v>0.19427128469002497</c:v>
                </c:pt>
                <c:pt idx="31">
                  <c:v>0.19215981707249605</c:v>
                </c:pt>
                <c:pt idx="32">
                  <c:v>0.19148188803512625</c:v>
                </c:pt>
                <c:pt idx="33">
                  <c:v>0.20009358572780214</c:v>
                </c:pt>
                <c:pt idx="34">
                  <c:v>0.20490775285760215</c:v>
                </c:pt>
                <c:pt idx="35">
                  <c:v>0.20259000632742752</c:v>
                </c:pt>
                <c:pt idx="36">
                  <c:v>0.20293561695349022</c:v>
                </c:pt>
                <c:pt idx="37">
                  <c:v>0.20269741373566563</c:v>
                </c:pt>
                <c:pt idx="38">
                  <c:v>0.20440362578422683</c:v>
                </c:pt>
                <c:pt idx="39">
                  <c:v>0.20800896695204413</c:v>
                </c:pt>
                <c:pt idx="40">
                  <c:v>0.20085923413060619</c:v>
                </c:pt>
                <c:pt idx="41">
                  <c:v>0.20084914318884223</c:v>
                </c:pt>
                <c:pt idx="42">
                  <c:v>0.19768903821636427</c:v>
                </c:pt>
                <c:pt idx="43">
                  <c:v>0.19571834577593772</c:v>
                </c:pt>
                <c:pt idx="44">
                  <c:v>0.19108295647890725</c:v>
                </c:pt>
                <c:pt idx="45">
                  <c:v>0.1908993963101272</c:v>
                </c:pt>
                <c:pt idx="46">
                  <c:v>0.18201812604611073</c:v>
                </c:pt>
                <c:pt idx="47">
                  <c:v>0.17799585174362267</c:v>
                </c:pt>
                <c:pt idx="48">
                  <c:v>0.17328542061339633</c:v>
                </c:pt>
                <c:pt idx="49">
                  <c:v>0.16279156305438786</c:v>
                </c:pt>
                <c:pt idx="50">
                  <c:v>0.16290428056691575</c:v>
                </c:pt>
                <c:pt idx="51">
                  <c:v>0.16181965793959094</c:v>
                </c:pt>
                <c:pt idx="52">
                  <c:v>0.16150543478594118</c:v>
                </c:pt>
                <c:pt idx="53">
                  <c:v>0.16471848570374942</c:v>
                </c:pt>
                <c:pt idx="54">
                  <c:v>0.1664547521817166</c:v>
                </c:pt>
                <c:pt idx="55">
                  <c:v>0.15360917602471125</c:v>
                </c:pt>
                <c:pt idx="56">
                  <c:v>0.14940290861228597</c:v>
                </c:pt>
                <c:pt idx="57">
                  <c:v>0.14969672664651665</c:v>
                </c:pt>
                <c:pt idx="58">
                  <c:v>0.14714813588939715</c:v>
                </c:pt>
                <c:pt idx="59">
                  <c:v>0.14776757736481169</c:v>
                </c:pt>
                <c:pt idx="60">
                  <c:v>0.13990206449244783</c:v>
                </c:pt>
                <c:pt idx="61">
                  <c:v>0.14539516299917141</c:v>
                </c:pt>
                <c:pt idx="62">
                  <c:v>0.14940860585581958</c:v>
                </c:pt>
                <c:pt idx="63">
                  <c:v>0.15172066821361288</c:v>
                </c:pt>
                <c:pt idx="64">
                  <c:v>0.14290684456544139</c:v>
                </c:pt>
              </c:numCache>
            </c:numRef>
          </c:val>
          <c:extLst>
            <c:ext xmlns:c16="http://schemas.microsoft.com/office/drawing/2014/chart" uri="{C3380CC4-5D6E-409C-BE32-E72D297353CC}">
              <c16:uniqueId val="{00000001-86D9-44D1-B4E9-D16396185BBF}"/>
            </c:ext>
          </c:extLst>
        </c:ser>
        <c:ser>
          <c:idx val="0"/>
          <c:order val="2"/>
          <c:tx>
            <c:v>China</c:v>
          </c:tx>
          <c:spPr>
            <a:solidFill>
              <a:schemeClr val="accent1"/>
            </a:solidFill>
            <a:ln>
              <a:noFill/>
            </a:ln>
            <a:effectLst/>
          </c:spPr>
          <c:invertIfNegative val="0"/>
          <c:cat>
            <c:numRef>
              <c:f>'[Modelling the impacts of deglobalization of the insurance industry.xlsx]US-Proportions'!$K$6:$K$70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industry.xlsx]US-Proportions'!$Q$6:$Q$70</c:f>
              <c:numCache>
                <c:formatCode>0.00%</c:formatCode>
                <c:ptCount val="65"/>
                <c:pt idx="0">
                  <c:v>0</c:v>
                </c:pt>
                <c:pt idx="1">
                  <c:v>0</c:v>
                </c:pt>
                <c:pt idx="2">
                  <c:v>0</c:v>
                </c:pt>
                <c:pt idx="3">
                  <c:v>0</c:v>
                </c:pt>
                <c:pt idx="4">
                  <c:v>2.1476510067114094E-5</c:v>
                </c:pt>
                <c:pt idx="5">
                  <c:v>1.9885578381990027E-5</c:v>
                </c:pt>
                <c:pt idx="6">
                  <c:v>0</c:v>
                </c:pt>
                <c:pt idx="7">
                  <c:v>0</c:v>
                </c:pt>
                <c:pt idx="8">
                  <c:v>0</c:v>
                </c:pt>
                <c:pt idx="9">
                  <c:v>0</c:v>
                </c:pt>
                <c:pt idx="10">
                  <c:v>0</c:v>
                </c:pt>
                <c:pt idx="11">
                  <c:v>5.3829599174038634E-5</c:v>
                </c:pt>
                <c:pt idx="12">
                  <c:v>9.0884520771968718E-4</c:v>
                </c:pt>
                <c:pt idx="13">
                  <c:v>5.2032256979782088E-3</c:v>
                </c:pt>
                <c:pt idx="14">
                  <c:v>4.4565316866063045E-3</c:v>
                </c:pt>
                <c:pt idx="15">
                  <c:v>2.2278368923223115E-3</c:v>
                </c:pt>
                <c:pt idx="16">
                  <c:v>1.4454413609709808E-3</c:v>
                </c:pt>
                <c:pt idx="17">
                  <c:v>1.4042441745336751E-3</c:v>
                </c:pt>
                <c:pt idx="18">
                  <c:v>3.5797616301329292E-3</c:v>
                </c:pt>
                <c:pt idx="19">
                  <c:v>5.8848224391676697E-3</c:v>
                </c:pt>
                <c:pt idx="20">
                  <c:v>1.029178682189355E-2</c:v>
                </c:pt>
                <c:pt idx="21">
                  <c:v>1.1166067737118547E-2</c:v>
                </c:pt>
                <c:pt idx="22">
                  <c:v>1.1584828205667504E-2</c:v>
                </c:pt>
                <c:pt idx="23">
                  <c:v>9.8826573910796144E-3</c:v>
                </c:pt>
                <c:pt idx="24">
                  <c:v>1.1418954960960754E-2</c:v>
                </c:pt>
                <c:pt idx="25">
                  <c:v>1.4054441806498208E-2</c:v>
                </c:pt>
                <c:pt idx="26">
                  <c:v>1.3806960597833503E-2</c:v>
                </c:pt>
                <c:pt idx="27">
                  <c:v>1.5373997902706436E-2</c:v>
                </c:pt>
                <c:pt idx="28">
                  <c:v>1.8331265656027596E-2</c:v>
                </c:pt>
                <c:pt idx="29">
                  <c:v>2.1833137146585958E-2</c:v>
                </c:pt>
                <c:pt idx="30">
                  <c:v>2.3196298968559962E-2</c:v>
                </c:pt>
                <c:pt idx="31">
                  <c:v>2.8565986858155024E-2</c:v>
                </c:pt>
                <c:pt idx="32">
                  <c:v>3.4888292671949275E-2</c:v>
                </c:pt>
                <c:pt idx="33">
                  <c:v>3.9567858543300707E-2</c:v>
                </c:pt>
                <c:pt idx="34">
                  <c:v>4.2152618940958946E-2</c:v>
                </c:pt>
                <c:pt idx="35">
                  <c:v>4.4508519576919009E-2</c:v>
                </c:pt>
                <c:pt idx="36">
                  <c:v>4.6085683239129302E-2</c:v>
                </c:pt>
                <c:pt idx="37">
                  <c:v>4.9568800458238353E-2</c:v>
                </c:pt>
                <c:pt idx="38">
                  <c:v>5.4987914524309484E-2</c:v>
                </c:pt>
                <c:pt idx="39">
                  <c:v>5.7164146795605414E-2</c:v>
                </c:pt>
                <c:pt idx="40">
                  <c:v>6.0773330614133043E-2</c:v>
                </c:pt>
                <c:pt idx="41">
                  <c:v>6.7301535775666471E-2</c:v>
                </c:pt>
                <c:pt idx="42">
                  <c:v>8.2051798477962623E-2</c:v>
                </c:pt>
                <c:pt idx="43">
                  <c:v>9.446230345261819E-2</c:v>
                </c:pt>
                <c:pt idx="44">
                  <c:v>0.10471600052330929</c:v>
                </c:pt>
                <c:pt idx="45">
                  <c:v>0.11440928285484127</c:v>
                </c:pt>
                <c:pt idx="46">
                  <c:v>0.12212064997219392</c:v>
                </c:pt>
                <c:pt idx="47">
                  <c:v>0.1274671407171718</c:v>
                </c:pt>
                <c:pt idx="48">
                  <c:v>0.12341677975940796</c:v>
                </c:pt>
                <c:pt idx="49">
                  <c:v>0.14250578298031549</c:v>
                </c:pt>
                <c:pt idx="50">
                  <c:v>0.14634817296851968</c:v>
                </c:pt>
                <c:pt idx="51">
                  <c:v>0.13656185351218886</c:v>
                </c:pt>
                <c:pt idx="52">
                  <c:v>0.14035812558672406</c:v>
                </c:pt>
                <c:pt idx="53">
                  <c:v>0.1462111907994966</c:v>
                </c:pt>
                <c:pt idx="54">
                  <c:v>0.14885959179526201</c:v>
                </c:pt>
                <c:pt idx="55">
                  <c:v>0.15971396307597766</c:v>
                </c:pt>
                <c:pt idx="56">
                  <c:v>0.15889410390538261</c:v>
                </c:pt>
                <c:pt idx="57">
                  <c:v>0.16341579020959152</c:v>
                </c:pt>
                <c:pt idx="58">
                  <c:v>0.15678391443083151</c:v>
                </c:pt>
                <c:pt idx="59">
                  <c:v>0.13427748827706854</c:v>
                </c:pt>
                <c:pt idx="60">
                  <c:v>0.14811473869868713</c:v>
                </c:pt>
                <c:pt idx="61">
                  <c:v>0.14296088249690261</c:v>
                </c:pt>
                <c:pt idx="62">
                  <c:v>0.1300602660116309</c:v>
                </c:pt>
                <c:pt idx="63">
                  <c:v>0.11267103153124787</c:v>
                </c:pt>
                <c:pt idx="64">
                  <c:v>0.10922838478713615</c:v>
                </c:pt>
              </c:numCache>
            </c:numRef>
          </c:val>
          <c:extLst>
            <c:ext xmlns:c16="http://schemas.microsoft.com/office/drawing/2014/chart" uri="{C3380CC4-5D6E-409C-BE32-E72D297353CC}">
              <c16:uniqueId val="{00000002-86D9-44D1-B4E9-D16396185BBF}"/>
            </c:ext>
          </c:extLst>
        </c:ser>
        <c:ser>
          <c:idx val="3"/>
          <c:order val="3"/>
          <c:tx>
            <c:v>Germany</c:v>
          </c:tx>
          <c:spPr>
            <a:solidFill>
              <a:schemeClr val="accent4"/>
            </a:solidFill>
            <a:ln>
              <a:noFill/>
            </a:ln>
            <a:effectLst/>
          </c:spPr>
          <c:invertIfNegative val="0"/>
          <c:cat>
            <c:numRef>
              <c:f>'[Modelling the impacts of deglobalization of the insurance industry.xlsx]US-Proportions'!$K$6:$K$70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industry.xlsx]US-Proportions'!$R$6:$R$70</c:f>
              <c:numCache>
                <c:formatCode>0.00%</c:formatCode>
                <c:ptCount val="65"/>
                <c:pt idx="0">
                  <c:v>6.1325625175381468E-2</c:v>
                </c:pt>
                <c:pt idx="1">
                  <c:v>6.2074904080920819E-2</c:v>
                </c:pt>
                <c:pt idx="2">
                  <c:v>6.7043274082817864E-2</c:v>
                </c:pt>
                <c:pt idx="3">
                  <c:v>6.4129805833867543E-2</c:v>
                </c:pt>
                <c:pt idx="4">
                  <c:v>6.2045637583892616E-2</c:v>
                </c:pt>
                <c:pt idx="5">
                  <c:v>6.1704949719315061E-2</c:v>
                </c:pt>
                <c:pt idx="6">
                  <c:v>6.2372386887693573E-2</c:v>
                </c:pt>
                <c:pt idx="7">
                  <c:v>6.3091011893609161E-2</c:v>
                </c:pt>
                <c:pt idx="8">
                  <c:v>6.5800105543312087E-2</c:v>
                </c:pt>
                <c:pt idx="9">
                  <c:v>6.3983950321425717E-2</c:v>
                </c:pt>
                <c:pt idx="10">
                  <c:v>7.0696171516436132E-2</c:v>
                </c:pt>
                <c:pt idx="11">
                  <c:v>7.2275926218998199E-2</c:v>
                </c:pt>
                <c:pt idx="12">
                  <c:v>6.7050238434440829E-2</c:v>
                </c:pt>
                <c:pt idx="13">
                  <c:v>6.4705426191673882E-2</c:v>
                </c:pt>
                <c:pt idx="14">
                  <c:v>5.6912415568585117E-2</c:v>
                </c:pt>
                <c:pt idx="15">
                  <c:v>5.1353750950348317E-2</c:v>
                </c:pt>
                <c:pt idx="16">
                  <c:v>4.731303569775195E-2</c:v>
                </c:pt>
                <c:pt idx="17">
                  <c:v>4.8580744572349621E-2</c:v>
                </c:pt>
                <c:pt idx="18">
                  <c:v>5.3146531353758596E-2</c:v>
                </c:pt>
                <c:pt idx="19">
                  <c:v>4.9710209210110566E-2</c:v>
                </c:pt>
                <c:pt idx="20">
                  <c:v>4.8571442917131807E-2</c:v>
                </c:pt>
                <c:pt idx="21">
                  <c:v>4.3745377940575883E-2</c:v>
                </c:pt>
                <c:pt idx="22">
                  <c:v>4.6631372709282311E-2</c:v>
                </c:pt>
                <c:pt idx="23">
                  <c:v>4.6685614855845055E-2</c:v>
                </c:pt>
                <c:pt idx="24">
                  <c:v>4.8092045464096109E-2</c:v>
                </c:pt>
                <c:pt idx="25">
                  <c:v>5.2671411954877033E-2</c:v>
                </c:pt>
                <c:pt idx="26">
                  <c:v>6.0688331630393805E-2</c:v>
                </c:pt>
                <c:pt idx="27">
                  <c:v>5.875612676941603E-2</c:v>
                </c:pt>
                <c:pt idx="28">
                  <c:v>5.3472407581372186E-2</c:v>
                </c:pt>
                <c:pt idx="29">
                  <c:v>4.9663111770195369E-2</c:v>
                </c:pt>
                <c:pt idx="30">
                  <c:v>5.2577105188065562E-2</c:v>
                </c:pt>
                <c:pt idx="31">
                  <c:v>5.1886751409355406E-2</c:v>
                </c:pt>
                <c:pt idx="32">
                  <c:v>5.0841024281810025E-2</c:v>
                </c:pt>
                <c:pt idx="33">
                  <c:v>4.5312805615892349E-2</c:v>
                </c:pt>
                <c:pt idx="34">
                  <c:v>4.3216144631238011E-2</c:v>
                </c:pt>
                <c:pt idx="35">
                  <c:v>4.4618998470428585E-2</c:v>
                </c:pt>
                <c:pt idx="36">
                  <c:v>4.405619100649278E-2</c:v>
                </c:pt>
                <c:pt idx="37">
                  <c:v>4.3279432418825418E-2</c:v>
                </c:pt>
                <c:pt idx="38">
                  <c:v>4.7947555010096198E-2</c:v>
                </c:pt>
                <c:pt idx="39">
                  <c:v>4.761557326599495E-2</c:v>
                </c:pt>
                <c:pt idx="40">
                  <c:v>4.4119289990275541E-2</c:v>
                </c:pt>
                <c:pt idx="41">
                  <c:v>4.7408087841908086E-2</c:v>
                </c:pt>
                <c:pt idx="42">
                  <c:v>4.7746980802983813E-2</c:v>
                </c:pt>
                <c:pt idx="43">
                  <c:v>4.8526551330350991E-2</c:v>
                </c:pt>
                <c:pt idx="44">
                  <c:v>4.7180543073444679E-2</c:v>
                </c:pt>
                <c:pt idx="45">
                  <c:v>4.5921859325821685E-2</c:v>
                </c:pt>
                <c:pt idx="46">
                  <c:v>4.483530817390504E-2</c:v>
                </c:pt>
                <c:pt idx="47">
                  <c:v>4.6002508550798557E-2</c:v>
                </c:pt>
                <c:pt idx="48">
                  <c:v>4.4573537680489536E-2</c:v>
                </c:pt>
                <c:pt idx="49">
                  <c:v>4.3578236313350144E-2</c:v>
                </c:pt>
                <c:pt idx="50">
                  <c:v>4.0858361331758228E-2</c:v>
                </c:pt>
                <c:pt idx="51">
                  <c:v>4.0136072900866029E-2</c:v>
                </c:pt>
                <c:pt idx="52">
                  <c:v>4.1371276050715049E-2</c:v>
                </c:pt>
                <c:pt idx="53">
                  <c:v>4.205954746096769E-2</c:v>
                </c:pt>
                <c:pt idx="54">
                  <c:v>4.3521799998665407E-2</c:v>
                </c:pt>
                <c:pt idx="55">
                  <c:v>4.6489686808739453E-2</c:v>
                </c:pt>
                <c:pt idx="56">
                  <c:v>4.4925554070619433E-2</c:v>
                </c:pt>
                <c:pt idx="57">
                  <c:v>4.4125028934106372E-2</c:v>
                </c:pt>
                <c:pt idx="58">
                  <c:v>4.3663739210229702E-2</c:v>
                </c:pt>
                <c:pt idx="59">
                  <c:v>4.5402397949990701E-2</c:v>
                </c:pt>
                <c:pt idx="60">
                  <c:v>4.5965631758368521E-2</c:v>
                </c:pt>
                <c:pt idx="61">
                  <c:v>4.3638146006501052E-2</c:v>
                </c:pt>
                <c:pt idx="62">
                  <c:v>4.1295530076034044E-2</c:v>
                </c:pt>
                <c:pt idx="63">
                  <c:v>4.6323508688991481E-2</c:v>
                </c:pt>
                <c:pt idx="64">
                  <c:v>4.4263698773848129E-2</c:v>
                </c:pt>
              </c:numCache>
            </c:numRef>
          </c:val>
          <c:extLst>
            <c:ext xmlns:c16="http://schemas.microsoft.com/office/drawing/2014/chart" uri="{C3380CC4-5D6E-409C-BE32-E72D297353CC}">
              <c16:uniqueId val="{00000003-86D9-44D1-B4E9-D16396185BBF}"/>
            </c:ext>
          </c:extLst>
        </c:ser>
        <c:ser>
          <c:idx val="4"/>
          <c:order val="4"/>
          <c:tx>
            <c:v>Emerging</c:v>
          </c:tx>
          <c:spPr>
            <a:solidFill>
              <a:schemeClr val="accent5"/>
            </a:solidFill>
            <a:ln>
              <a:noFill/>
            </a:ln>
            <a:effectLst/>
          </c:spPr>
          <c:invertIfNegative val="0"/>
          <c:val>
            <c:numRef>
              <c:f>'[Modelling the impacts of deglobalization of the insurance industry.xlsx]US-Proportions'!$S$6:$S$70</c:f>
              <c:numCache>
                <c:formatCode>0.00%</c:formatCode>
                <c:ptCount val="65"/>
                <c:pt idx="0">
                  <c:v>4.1029049984062413E-2</c:v>
                </c:pt>
                <c:pt idx="1">
                  <c:v>3.8754577956051625E-2</c:v>
                </c:pt>
                <c:pt idx="2">
                  <c:v>4.2208646640554542E-2</c:v>
                </c:pt>
                <c:pt idx="3">
                  <c:v>4.3841641876691179E-2</c:v>
                </c:pt>
                <c:pt idx="4">
                  <c:v>3.8464429530201343E-2</c:v>
                </c:pt>
                <c:pt idx="5">
                  <c:v>3.7245688309467319E-2</c:v>
                </c:pt>
                <c:pt idx="6">
                  <c:v>4.0698584494286545E-2</c:v>
                </c:pt>
                <c:pt idx="7">
                  <c:v>4.0490998960366238E-2</c:v>
                </c:pt>
                <c:pt idx="8">
                  <c:v>3.416571444098513E-2</c:v>
                </c:pt>
                <c:pt idx="9">
                  <c:v>3.1651495687041745E-2</c:v>
                </c:pt>
                <c:pt idx="10">
                  <c:v>3.0686300870781842E-2</c:v>
                </c:pt>
                <c:pt idx="11">
                  <c:v>3.062042919416014E-2</c:v>
                </c:pt>
                <c:pt idx="12">
                  <c:v>3.036569109340858E-2</c:v>
                </c:pt>
                <c:pt idx="13">
                  <c:v>3.223227441079405E-2</c:v>
                </c:pt>
                <c:pt idx="14">
                  <c:v>3.8627267495875757E-2</c:v>
                </c:pt>
                <c:pt idx="15">
                  <c:v>4.35098890162013E-2</c:v>
                </c:pt>
                <c:pt idx="16">
                  <c:v>4.1787608665855611E-2</c:v>
                </c:pt>
                <c:pt idx="17">
                  <c:v>4.0121566308928033E-2</c:v>
                </c:pt>
                <c:pt idx="18">
                  <c:v>3.9296136834258762E-2</c:v>
                </c:pt>
                <c:pt idx="19">
                  <c:v>4.0030489719485682E-2</c:v>
                </c:pt>
                <c:pt idx="20">
                  <c:v>4.5079967731731521E-2</c:v>
                </c:pt>
                <c:pt idx="21">
                  <c:v>4.3845309033455425E-2</c:v>
                </c:pt>
                <c:pt idx="22">
                  <c:v>4.5048472312829733E-2</c:v>
                </c:pt>
                <c:pt idx="23">
                  <c:v>5.1687834782218736E-2</c:v>
                </c:pt>
                <c:pt idx="24">
                  <c:v>4.8082925607181297E-2</c:v>
                </c:pt>
                <c:pt idx="25">
                  <c:v>4.2673848900008894E-2</c:v>
                </c:pt>
                <c:pt idx="26">
                  <c:v>4.0391509022767447E-2</c:v>
                </c:pt>
                <c:pt idx="27">
                  <c:v>4.2306302058429078E-2</c:v>
                </c:pt>
                <c:pt idx="28">
                  <c:v>4.6374773027319662E-2</c:v>
                </c:pt>
                <c:pt idx="29">
                  <c:v>5.0382536440523734E-2</c:v>
                </c:pt>
                <c:pt idx="30">
                  <c:v>5.2635912087312969E-2</c:v>
                </c:pt>
                <c:pt idx="31">
                  <c:v>5.4921542418484903E-2</c:v>
                </c:pt>
                <c:pt idx="32">
                  <c:v>6.0590854876740624E-2</c:v>
                </c:pt>
                <c:pt idx="33">
                  <c:v>6.741747376558084E-2</c:v>
                </c:pt>
                <c:pt idx="34">
                  <c:v>7.0851250906033766E-2</c:v>
                </c:pt>
                <c:pt idx="35">
                  <c:v>7.5430203038937604E-2</c:v>
                </c:pt>
                <c:pt idx="36">
                  <c:v>7.5209573621974085E-2</c:v>
                </c:pt>
                <c:pt idx="37">
                  <c:v>7.3248041679670237E-2</c:v>
                </c:pt>
                <c:pt idx="38">
                  <c:v>6.744084922163851E-2</c:v>
                </c:pt>
                <c:pt idx="39">
                  <c:v>6.5640204786418258E-2</c:v>
                </c:pt>
                <c:pt idx="40">
                  <c:v>6.4606706642227035E-2</c:v>
                </c:pt>
                <c:pt idx="41">
                  <c:v>6.2180923150207797E-2</c:v>
                </c:pt>
                <c:pt idx="42">
                  <c:v>6.4448519931954384E-2</c:v>
                </c:pt>
                <c:pt idx="43">
                  <c:v>6.4721978710204839E-2</c:v>
                </c:pt>
                <c:pt idx="44">
                  <c:v>6.2628329478538677E-2</c:v>
                </c:pt>
                <c:pt idx="45">
                  <c:v>6.2519585760153526E-2</c:v>
                </c:pt>
                <c:pt idx="46">
                  <c:v>6.4055060097666316E-2</c:v>
                </c:pt>
                <c:pt idx="47">
                  <c:v>6.3571703519319969E-2</c:v>
                </c:pt>
                <c:pt idx="48">
                  <c:v>6.1307580106921646E-2</c:v>
                </c:pt>
                <c:pt idx="49">
                  <c:v>6.6506773177796449E-2</c:v>
                </c:pt>
                <c:pt idx="50">
                  <c:v>6.7518279837919637E-2</c:v>
                </c:pt>
                <c:pt idx="51">
                  <c:v>6.4621367111393657E-2</c:v>
                </c:pt>
                <c:pt idx="52">
                  <c:v>6.4243419345916666E-2</c:v>
                </c:pt>
                <c:pt idx="53">
                  <c:v>6.6092743760607142E-2</c:v>
                </c:pt>
                <c:pt idx="54">
                  <c:v>6.7138448454267849E-2</c:v>
                </c:pt>
                <c:pt idx="55">
                  <c:v>7.4192408113997507E-2</c:v>
                </c:pt>
                <c:pt idx="56">
                  <c:v>7.8346058996687895E-2</c:v>
                </c:pt>
                <c:pt idx="57">
                  <c:v>7.8326121944353802E-2</c:v>
                </c:pt>
                <c:pt idx="58">
                  <c:v>8.080089642017739E-2</c:v>
                </c:pt>
                <c:pt idx="59">
                  <c:v>8.8027577947231275E-2</c:v>
                </c:pt>
                <c:pt idx="60">
                  <c:v>9.7367670890915567E-2</c:v>
                </c:pt>
                <c:pt idx="61">
                  <c:v>0.10237084687898651</c:v>
                </c:pt>
                <c:pt idx="62">
                  <c:v>0.10449874271688324</c:v>
                </c:pt>
                <c:pt idx="63">
                  <c:v>0.10106865540214556</c:v>
                </c:pt>
                <c:pt idx="64">
                  <c:v>0.10842679148271978</c:v>
                </c:pt>
              </c:numCache>
            </c:numRef>
          </c:val>
          <c:extLst>
            <c:ext xmlns:c16="http://schemas.microsoft.com/office/drawing/2014/chart" uri="{C3380CC4-5D6E-409C-BE32-E72D297353CC}">
              <c16:uniqueId val="{00000004-86D9-44D1-B4E9-D16396185BBF}"/>
            </c:ext>
          </c:extLst>
        </c:ser>
        <c:dLbls>
          <c:showLegendKey val="0"/>
          <c:showVal val="0"/>
          <c:showCatName val="0"/>
          <c:showSerName val="0"/>
          <c:showPercent val="0"/>
          <c:showBubbleSize val="0"/>
        </c:dLbls>
        <c:gapWidth val="20"/>
        <c:overlap val="100"/>
        <c:axId val="1054568256"/>
        <c:axId val="1054566336"/>
      </c:bar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10"/>
        <c:noMultiLvlLbl val="0"/>
      </c:catAx>
      <c:valAx>
        <c:axId val="105456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 </a:t>
                </a:r>
                <a:r>
                  <a:rPr lang="en-GB" sz="2000" b="1" baseline="0"/>
                  <a:t>of Exports + Imports</a:t>
                </a:r>
                <a:endParaRPr lang="en-GB" sz="2000" b="1"/>
              </a:p>
            </c:rich>
          </c:tx>
          <c:layout>
            <c:manualLayout>
              <c:xMode val="edge"/>
              <c:yMode val="edge"/>
              <c:x val="5.7247817186234949E-3"/>
              <c:y val="0.15581186752529902"/>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spPr>
        <a:noFill/>
        <a:ln>
          <a:noFill/>
        </a:ln>
        <a:effectLst/>
      </c:spPr>
    </c:plotArea>
    <c:legend>
      <c:legendPos val="t"/>
      <c:layout>
        <c:manualLayout>
          <c:xMode val="edge"/>
          <c:yMode val="edge"/>
          <c:x val="0.25112807264853804"/>
          <c:y val="4.4428345088418683E-2"/>
          <c:w val="0.49718769154248732"/>
          <c:h val="7.891193501629742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536826198336036E-2"/>
          <c:y val="3.1695759961152148E-2"/>
          <c:w val="0.88007907392659257"/>
          <c:h val="0.86707695453267564"/>
        </c:manualLayout>
      </c:layout>
      <c:barChart>
        <c:barDir val="col"/>
        <c:grouping val="stacked"/>
        <c:varyColors val="0"/>
        <c:ser>
          <c:idx val="1"/>
          <c:order val="0"/>
          <c:tx>
            <c:v>US</c:v>
          </c:tx>
          <c:spPr>
            <a:solidFill>
              <a:schemeClr val="accent2"/>
            </a:solidFill>
            <a:ln>
              <a:noFill/>
            </a:ln>
            <a:effectLst/>
          </c:spPr>
          <c:invertIfNegative val="0"/>
          <c:cat>
            <c:numRef>
              <c:f>'[Modelling the impacts of deglobalization of the insurance industry.xlsx]China-Proportions'!$K$6:$K$70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industry.xlsx]China-Proportions'!$O$6:$O$70</c:f>
              <c:numCache>
                <c:formatCode>General</c:formatCode>
                <c:ptCount val="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4.8467019165925503E-2</c:v>
                </c:pt>
                <c:pt idx="19">
                  <c:v>8.4208067707188389E-2</c:v>
                </c:pt>
                <c:pt idx="20">
                  <c:v>0.12784970858724584</c:v>
                </c:pt>
                <c:pt idx="21">
                  <c:v>0.14354782955681711</c:v>
                </c:pt>
                <c:pt idx="22">
                  <c:v>0.14883541857739108</c:v>
                </c:pt>
                <c:pt idx="23">
                  <c:v>0.10290370001705076</c:v>
                </c:pt>
                <c:pt idx="24">
                  <c:v>0.12111448328019049</c:v>
                </c:pt>
                <c:pt idx="25">
                  <c:v>0.10793655795990753</c:v>
                </c:pt>
                <c:pt idx="26">
                  <c:v>9.8481164266565918E-2</c:v>
                </c:pt>
                <c:pt idx="27">
                  <c:v>9.5132473117759395E-2</c:v>
                </c:pt>
                <c:pt idx="28">
                  <c:v>9.7383705409364543E-2</c:v>
                </c:pt>
                <c:pt idx="29">
                  <c:v>0.10957002239054349</c:v>
                </c:pt>
                <c:pt idx="30">
                  <c:v>0.10213091873797067</c:v>
                </c:pt>
                <c:pt idx="31">
                  <c:v>0.1045959720317549</c:v>
                </c:pt>
                <c:pt idx="32">
                  <c:v>0.10449395114091312</c:v>
                </c:pt>
                <c:pt idx="33">
                  <c:v>0.14135612115602483</c:v>
                </c:pt>
                <c:pt idx="34">
                  <c:v>0.14963064072947849</c:v>
                </c:pt>
                <c:pt idx="35">
                  <c:v>0.1453721193285577</c:v>
                </c:pt>
                <c:pt idx="36">
                  <c:v>0.14790685491154584</c:v>
                </c:pt>
                <c:pt idx="37">
                  <c:v>0.1508332439857904</c:v>
                </c:pt>
                <c:pt idx="38">
                  <c:v>0.16967630468498318</c:v>
                </c:pt>
                <c:pt idx="39">
                  <c:v>0.1705004931203</c:v>
                </c:pt>
                <c:pt idx="40">
                  <c:v>0.15717576494094898</c:v>
                </c:pt>
                <c:pt idx="41">
                  <c:v>0.15798388183921511</c:v>
                </c:pt>
                <c:pt idx="42">
                  <c:v>0.15665929458474262</c:v>
                </c:pt>
                <c:pt idx="43">
                  <c:v>0.14871477424072005</c:v>
                </c:pt>
                <c:pt idx="44">
                  <c:v>0.1471898818079331</c:v>
                </c:pt>
                <c:pt idx="45">
                  <c:v>0.14928269490635404</c:v>
                </c:pt>
                <c:pt idx="46">
                  <c:v>0.14949018397955274</c:v>
                </c:pt>
                <c:pt idx="47">
                  <c:v>0.13945081684036537</c:v>
                </c:pt>
                <c:pt idx="48">
                  <c:v>0.13062753774614749</c:v>
                </c:pt>
                <c:pt idx="49">
                  <c:v>0.13561414548703421</c:v>
                </c:pt>
                <c:pt idx="50">
                  <c:v>0.12974234890704806</c:v>
                </c:pt>
                <c:pt idx="51">
                  <c:v>0.12196389946763873</c:v>
                </c:pt>
                <c:pt idx="52">
                  <c:v>0.1244222858396641</c:v>
                </c:pt>
                <c:pt idx="53">
                  <c:v>0.1240387269265571</c:v>
                </c:pt>
                <c:pt idx="54">
                  <c:v>0.12801008559592617</c:v>
                </c:pt>
                <c:pt idx="55">
                  <c:v>0.14312819457734682</c:v>
                </c:pt>
                <c:pt idx="56">
                  <c:v>0.14100349075155258</c:v>
                </c:pt>
                <c:pt idx="57">
                  <c:v>0.14315488345457011</c:v>
                </c:pt>
                <c:pt idx="58">
                  <c:v>0.13741150018975695</c:v>
                </c:pt>
                <c:pt idx="59">
                  <c:v>0.11862552050610499</c:v>
                </c:pt>
                <c:pt idx="60">
                  <c:v>0.12643201092009318</c:v>
                </c:pt>
                <c:pt idx="61">
                  <c:v>0.12542848450353081</c:v>
                </c:pt>
                <c:pt idx="62">
                  <c:v>0.12049417147740174</c:v>
                </c:pt>
                <c:pt idx="63">
                  <c:v>0.11265713796449031</c:v>
                </c:pt>
                <c:pt idx="64">
                  <c:v>0.1119777668725852</c:v>
                </c:pt>
              </c:numCache>
            </c:numRef>
          </c:val>
          <c:extLst>
            <c:ext xmlns:c16="http://schemas.microsoft.com/office/drawing/2014/chart" uri="{C3380CC4-5D6E-409C-BE32-E72D297353CC}">
              <c16:uniqueId val="{00000000-7276-474D-B137-7CAF9D3B115C}"/>
            </c:ext>
          </c:extLst>
        </c:ser>
        <c:ser>
          <c:idx val="2"/>
          <c:order val="1"/>
          <c:tx>
            <c:v>Korea</c:v>
          </c:tx>
          <c:spPr>
            <a:solidFill>
              <a:schemeClr val="accent3"/>
            </a:solidFill>
            <a:ln>
              <a:noFill/>
            </a:ln>
            <a:effectLst/>
          </c:spPr>
          <c:invertIfNegative val="0"/>
          <c:cat>
            <c:numRef>
              <c:f>'[Modelling the impacts of deglobalization of the insurance industry.xlsx]China-Proportions'!$K$6:$K$70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industry.xlsx]China-Proportions'!$P$6:$P$70</c:f>
              <c:numCache>
                <c:formatCode>General</c:formatCode>
                <c:ptCount val="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5.7402309083123392E-3</c:v>
                </c:pt>
                <c:pt idx="31">
                  <c:v>2.3887302550058567E-2</c:v>
                </c:pt>
                <c:pt idx="32">
                  <c:v>3.0214397187123408E-2</c:v>
                </c:pt>
                <c:pt idx="33">
                  <c:v>4.2085289690376698E-2</c:v>
                </c:pt>
                <c:pt idx="34">
                  <c:v>4.943216980800768E-2</c:v>
                </c:pt>
                <c:pt idx="35">
                  <c:v>6.0385443501304023E-2</c:v>
                </c:pt>
                <c:pt idx="36">
                  <c:v>6.8978749465499617E-2</c:v>
                </c:pt>
                <c:pt idx="37">
                  <c:v>7.3890867439882657E-2</c:v>
                </c:pt>
                <c:pt idx="38">
                  <c:v>6.567177246293536E-2</c:v>
                </c:pt>
                <c:pt idx="39">
                  <c:v>6.9417161784262008E-2</c:v>
                </c:pt>
                <c:pt idx="40">
                  <c:v>7.2700546968592239E-2</c:v>
                </c:pt>
                <c:pt idx="41">
                  <c:v>7.0432034931129997E-2</c:v>
                </c:pt>
                <c:pt idx="42">
                  <c:v>7.0974962878532485E-2</c:v>
                </c:pt>
                <c:pt idx="43">
                  <c:v>7.429044920530091E-2</c:v>
                </c:pt>
                <c:pt idx="44">
                  <c:v>7.7936998506663593E-2</c:v>
                </c:pt>
                <c:pt idx="45">
                  <c:v>7.873236728391908E-2</c:v>
                </c:pt>
                <c:pt idx="46">
                  <c:v>7.6315130401028594E-2</c:v>
                </c:pt>
                <c:pt idx="47">
                  <c:v>7.3673753703283412E-2</c:v>
                </c:pt>
                <c:pt idx="48">
                  <c:v>7.2665243377758273E-2</c:v>
                </c:pt>
                <c:pt idx="49">
                  <c:v>7.0781662366943221E-2</c:v>
                </c:pt>
                <c:pt idx="50">
                  <c:v>6.958644360917296E-2</c:v>
                </c:pt>
                <c:pt idx="51">
                  <c:v>6.7186415993608112E-2</c:v>
                </c:pt>
                <c:pt idx="52">
                  <c:v>6.5740214473984648E-2</c:v>
                </c:pt>
                <c:pt idx="53">
                  <c:v>6.5880767949631394E-2</c:v>
                </c:pt>
                <c:pt idx="54">
                  <c:v>6.750463402639062E-2</c:v>
                </c:pt>
                <c:pt idx="55">
                  <c:v>7.1021234752400533E-2</c:v>
                </c:pt>
                <c:pt idx="56">
                  <c:v>6.843903261163764E-2</c:v>
                </c:pt>
                <c:pt idx="57">
                  <c:v>6.8237388683470943E-2</c:v>
                </c:pt>
                <c:pt idx="58">
                  <c:v>6.7421242192180639E-2</c:v>
                </c:pt>
                <c:pt idx="59">
                  <c:v>6.2296499661305287E-2</c:v>
                </c:pt>
                <c:pt idx="60">
                  <c:v>6.1510022205629671E-2</c:v>
                </c:pt>
                <c:pt idx="61">
                  <c:v>6.0212373445892343E-2</c:v>
                </c:pt>
                <c:pt idx="62">
                  <c:v>5.763436216556353E-2</c:v>
                </c:pt>
                <c:pt idx="63">
                  <c:v>5.2376006153911102E-2</c:v>
                </c:pt>
                <c:pt idx="64">
                  <c:v>5.3386533105964716E-2</c:v>
                </c:pt>
              </c:numCache>
            </c:numRef>
          </c:val>
          <c:extLst>
            <c:ext xmlns:c16="http://schemas.microsoft.com/office/drawing/2014/chart" uri="{C3380CC4-5D6E-409C-BE32-E72D297353CC}">
              <c16:uniqueId val="{00000001-7276-474D-B137-7CAF9D3B115C}"/>
            </c:ext>
          </c:extLst>
        </c:ser>
        <c:ser>
          <c:idx val="0"/>
          <c:order val="2"/>
          <c:tx>
            <c:v>Hong Kong</c:v>
          </c:tx>
          <c:spPr>
            <a:solidFill>
              <a:schemeClr val="accent1"/>
            </a:solidFill>
            <a:ln>
              <a:noFill/>
            </a:ln>
            <a:effectLst/>
          </c:spPr>
          <c:invertIfNegative val="0"/>
          <c:cat>
            <c:numRef>
              <c:f>'[Modelling the impacts of deglobalization of the insurance industry.xlsx]China-Proportions'!$K$6:$K$70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industry.xlsx]China-Proportions'!$Q$6:$Q$70</c:f>
              <c:numCache>
                <c:formatCode>General</c:formatCode>
                <c:ptCount val="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0.12741284439535952</c:v>
                </c:pt>
                <c:pt idx="19">
                  <c:v>0.12168539788964608</c:v>
                </c:pt>
                <c:pt idx="20">
                  <c:v>0.13077711838742756</c:v>
                </c:pt>
                <c:pt idx="21">
                  <c:v>0.15077452028925323</c:v>
                </c:pt>
                <c:pt idx="22">
                  <c:v>0.15926981308823746</c:v>
                </c:pt>
                <c:pt idx="23">
                  <c:v>0.17296162655127442</c:v>
                </c:pt>
                <c:pt idx="24">
                  <c:v>0.18545113648225212</c:v>
                </c:pt>
                <c:pt idx="25">
                  <c:v>0.17061221683288305</c:v>
                </c:pt>
                <c:pt idx="26">
                  <c:v>0.20562359078650691</c:v>
                </c:pt>
                <c:pt idx="27">
                  <c:v>0.26850433030536486</c:v>
                </c:pt>
                <c:pt idx="28">
                  <c:v>0.29359560672969487</c:v>
                </c:pt>
                <c:pt idx="29">
                  <c:v>0.30751181877445111</c:v>
                </c:pt>
                <c:pt idx="30">
                  <c:v>0.35797594540376476</c:v>
                </c:pt>
                <c:pt idx="31">
                  <c:v>0.36573279375459516</c:v>
                </c:pt>
                <c:pt idx="32">
                  <c:v>0.3465911789045717</c:v>
                </c:pt>
                <c:pt idx="33">
                  <c:v>0.16674664753856663</c:v>
                </c:pt>
                <c:pt idx="34">
                  <c:v>0.17691688606503858</c:v>
                </c:pt>
                <c:pt idx="35">
                  <c:v>0.15865965650921923</c:v>
                </c:pt>
                <c:pt idx="36">
                  <c:v>0.14043877130451021</c:v>
                </c:pt>
                <c:pt idx="37">
                  <c:v>0.15625342688969046</c:v>
                </c:pt>
                <c:pt idx="38">
                  <c:v>0.14021627519713187</c:v>
                </c:pt>
                <c:pt idx="39">
                  <c:v>0.12139878636385813</c:v>
                </c:pt>
                <c:pt idx="40">
                  <c:v>0.1137287834566077</c:v>
                </c:pt>
                <c:pt idx="41">
                  <c:v>0.10959864580657865</c:v>
                </c:pt>
                <c:pt idx="42">
                  <c:v>0.11151356616220837</c:v>
                </c:pt>
                <c:pt idx="43">
                  <c:v>0.10270438582717385</c:v>
                </c:pt>
                <c:pt idx="44">
                  <c:v>9.7819399619430231E-2</c:v>
                </c:pt>
                <c:pt idx="45">
                  <c:v>9.6129708388935045E-2</c:v>
                </c:pt>
                <c:pt idx="46">
                  <c:v>9.4404834602105331E-2</c:v>
                </c:pt>
                <c:pt idx="47">
                  <c:v>9.0664960747246975E-2</c:v>
                </c:pt>
                <c:pt idx="48">
                  <c:v>7.9553149261159431E-2</c:v>
                </c:pt>
                <c:pt idx="49">
                  <c:v>7.9320836426068533E-2</c:v>
                </c:pt>
                <c:pt idx="50">
                  <c:v>7.6608501306013516E-2</c:v>
                </c:pt>
                <c:pt idx="51">
                  <c:v>7.788441270561168E-2</c:v>
                </c:pt>
                <c:pt idx="52">
                  <c:v>8.8332984294167929E-2</c:v>
                </c:pt>
                <c:pt idx="53">
                  <c:v>9.6421639633492942E-2</c:v>
                </c:pt>
                <c:pt idx="54">
                  <c:v>8.7349427826292111E-2</c:v>
                </c:pt>
                <c:pt idx="55">
                  <c:v>8.780880578339216E-2</c:v>
                </c:pt>
                <c:pt idx="56">
                  <c:v>8.3471476622138774E-2</c:v>
                </c:pt>
                <c:pt idx="57">
                  <c:v>7.0381255736524734E-2</c:v>
                </c:pt>
                <c:pt idx="58">
                  <c:v>6.7364802781785735E-2</c:v>
                </c:pt>
                <c:pt idx="59">
                  <c:v>6.3201865965757262E-2</c:v>
                </c:pt>
                <c:pt idx="60">
                  <c:v>6.0663914921695081E-2</c:v>
                </c:pt>
                <c:pt idx="61">
                  <c:v>5.9766469263140588E-2</c:v>
                </c:pt>
                <c:pt idx="62">
                  <c:v>4.908702504944621E-2</c:v>
                </c:pt>
                <c:pt idx="63">
                  <c:v>4.8849907916584327E-2</c:v>
                </c:pt>
                <c:pt idx="64">
                  <c:v>5.0479212092442501E-2</c:v>
                </c:pt>
              </c:numCache>
            </c:numRef>
          </c:val>
          <c:extLst>
            <c:ext xmlns:c16="http://schemas.microsoft.com/office/drawing/2014/chart" uri="{C3380CC4-5D6E-409C-BE32-E72D297353CC}">
              <c16:uniqueId val="{00000002-7276-474D-B137-7CAF9D3B115C}"/>
            </c:ext>
          </c:extLst>
        </c:ser>
        <c:ser>
          <c:idx val="3"/>
          <c:order val="3"/>
          <c:tx>
            <c:v>Japan</c:v>
          </c:tx>
          <c:spPr>
            <a:solidFill>
              <a:schemeClr val="accent4"/>
            </a:solidFill>
            <a:ln>
              <a:noFill/>
            </a:ln>
            <a:effectLst/>
          </c:spPr>
          <c:invertIfNegative val="0"/>
          <c:cat>
            <c:numRef>
              <c:f>'[Modelling the impacts of deglobalization of the insurance industry.xlsx]China-Proportions'!$K$6:$K$70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industry.xlsx]China-Proportions'!$R$6:$R$70</c:f>
              <c:numCache>
                <c:formatCode>General</c:formatCode>
                <c:ptCount val="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0.23573306488657797</c:v>
                </c:pt>
                <c:pt idx="19">
                  <c:v>0.23041121675093423</c:v>
                </c:pt>
                <c:pt idx="20">
                  <c:v>0.24442277960482625</c:v>
                </c:pt>
                <c:pt idx="21">
                  <c:v>0.25356288612916172</c:v>
                </c:pt>
                <c:pt idx="22">
                  <c:v>0.21354583041104894</c:v>
                </c:pt>
                <c:pt idx="23">
                  <c:v>0.2306969156539892</c:v>
                </c:pt>
                <c:pt idx="24">
                  <c:v>0.26020431274384492</c:v>
                </c:pt>
                <c:pt idx="25">
                  <c:v>0.30468738808685464</c:v>
                </c:pt>
                <c:pt idx="26">
                  <c:v>0.23501025552398291</c:v>
                </c:pt>
                <c:pt idx="27">
                  <c:v>0.19929926576500853</c:v>
                </c:pt>
                <c:pt idx="28">
                  <c:v>0.18549762600704189</c:v>
                </c:pt>
                <c:pt idx="29">
                  <c:v>0.16893195064065886</c:v>
                </c:pt>
                <c:pt idx="30">
                  <c:v>0.14469415513292314</c:v>
                </c:pt>
                <c:pt idx="31">
                  <c:v>0.14932014967313756</c:v>
                </c:pt>
                <c:pt idx="32">
                  <c:v>0.15156210933793698</c:v>
                </c:pt>
                <c:pt idx="33">
                  <c:v>0.20010905421322797</c:v>
                </c:pt>
                <c:pt idx="34">
                  <c:v>0.2020914152020537</c:v>
                </c:pt>
                <c:pt idx="35">
                  <c:v>0.20444523126466727</c:v>
                </c:pt>
                <c:pt idx="36">
                  <c:v>0.20708701773167337</c:v>
                </c:pt>
                <c:pt idx="37">
                  <c:v>0.18705638972506758</c:v>
                </c:pt>
                <c:pt idx="38">
                  <c:v>0.17901490069098333</c:v>
                </c:pt>
                <c:pt idx="39">
                  <c:v>0.18346462486406795</c:v>
                </c:pt>
                <c:pt idx="40">
                  <c:v>0.17520710841398959</c:v>
                </c:pt>
                <c:pt idx="41">
                  <c:v>0.17223557088449495</c:v>
                </c:pt>
                <c:pt idx="42">
                  <c:v>0.1641558911999963</c:v>
                </c:pt>
                <c:pt idx="43">
                  <c:v>0.15695025147356031</c:v>
                </c:pt>
                <c:pt idx="44">
                  <c:v>0.14528712348328099</c:v>
                </c:pt>
                <c:pt idx="45">
                  <c:v>0.12975397882113715</c:v>
                </c:pt>
                <c:pt idx="46">
                  <c:v>0.11789078573418284</c:v>
                </c:pt>
                <c:pt idx="47">
                  <c:v>0.10856030401285259</c:v>
                </c:pt>
                <c:pt idx="48">
                  <c:v>0.10425865824740931</c:v>
                </c:pt>
                <c:pt idx="49">
                  <c:v>0.10379827285850766</c:v>
                </c:pt>
                <c:pt idx="50">
                  <c:v>9.9775499757460029E-2</c:v>
                </c:pt>
                <c:pt idx="51">
                  <c:v>9.3858437031480349E-2</c:v>
                </c:pt>
                <c:pt idx="52">
                  <c:v>8.5133513763012619E-2</c:v>
                </c:pt>
                <c:pt idx="53">
                  <c:v>7.503388656599469E-2</c:v>
                </c:pt>
                <c:pt idx="54">
                  <c:v>7.2485765182668596E-2</c:v>
                </c:pt>
                <c:pt idx="55">
                  <c:v>7.1767016130646483E-2</c:v>
                </c:pt>
                <c:pt idx="56">
                  <c:v>7.3843984342566699E-2</c:v>
                </c:pt>
                <c:pt idx="57">
                  <c:v>7.3757019128545737E-2</c:v>
                </c:pt>
                <c:pt idx="58">
                  <c:v>7.0770190622196291E-2</c:v>
                </c:pt>
                <c:pt idx="59">
                  <c:v>6.8910462001513823E-2</c:v>
                </c:pt>
                <c:pt idx="60">
                  <c:v>6.8439743186882174E-2</c:v>
                </c:pt>
                <c:pt idx="61">
                  <c:v>6.1526483821813686E-2</c:v>
                </c:pt>
                <c:pt idx="62">
                  <c:v>5.6635349109725959E-2</c:v>
                </c:pt>
                <c:pt idx="63">
                  <c:v>5.3278463732217306E-2</c:v>
                </c:pt>
                <c:pt idx="64">
                  <c:v>5.0022879215503462E-2</c:v>
                </c:pt>
              </c:numCache>
            </c:numRef>
          </c:val>
          <c:extLst>
            <c:ext xmlns:c16="http://schemas.microsoft.com/office/drawing/2014/chart" uri="{C3380CC4-5D6E-409C-BE32-E72D297353CC}">
              <c16:uniqueId val="{00000003-7276-474D-B137-7CAF9D3B115C}"/>
            </c:ext>
          </c:extLst>
        </c:ser>
        <c:ser>
          <c:idx val="4"/>
          <c:order val="4"/>
          <c:tx>
            <c:v>Emerging</c:v>
          </c:tx>
          <c:spPr>
            <a:solidFill>
              <a:schemeClr val="accent5"/>
            </a:solidFill>
            <a:ln>
              <a:noFill/>
            </a:ln>
            <a:effectLst/>
          </c:spPr>
          <c:invertIfNegative val="0"/>
          <c:cat>
            <c:numRef>
              <c:f>'[Modelling the impacts of deglobalization of the insurance industry.xlsx]China-Proportions'!$K$6:$K$70</c:f>
              <c:numCache>
                <c:formatCode>General</c:formatCode>
                <c:ptCount val="65"/>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pt idx="59">
                  <c:v>2019</c:v>
                </c:pt>
                <c:pt idx="60">
                  <c:v>2020</c:v>
                </c:pt>
                <c:pt idx="61">
                  <c:v>2021</c:v>
                </c:pt>
                <c:pt idx="62">
                  <c:v>2022</c:v>
                </c:pt>
                <c:pt idx="63">
                  <c:v>2023</c:v>
                </c:pt>
                <c:pt idx="64">
                  <c:v>2024</c:v>
                </c:pt>
              </c:numCache>
            </c:numRef>
          </c:cat>
          <c:val>
            <c:numRef>
              <c:f>'[Modelling the impacts of deglobalization of the insurance industry.xlsx]China-Proportions'!$S$6:$S$70</c:f>
              <c:numCache>
                <c:formatCode>General</c:formatCode>
                <c:ptCount val="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3.7642815954337994E-2</c:v>
                </c:pt>
                <c:pt idx="19">
                  <c:v>3.6306056276104635E-2</c:v>
                </c:pt>
                <c:pt idx="20">
                  <c:v>4.0401974274921502E-2</c:v>
                </c:pt>
                <c:pt idx="21">
                  <c:v>4.3306785201407759E-2</c:v>
                </c:pt>
                <c:pt idx="22">
                  <c:v>5.1338201900016187E-2</c:v>
                </c:pt>
                <c:pt idx="23">
                  <c:v>4.0815856294268635E-2</c:v>
                </c:pt>
                <c:pt idx="24">
                  <c:v>5.187582102250906E-2</c:v>
                </c:pt>
                <c:pt idx="25">
                  <c:v>5.3454731938471764E-2</c:v>
                </c:pt>
                <c:pt idx="26">
                  <c:v>4.4550907188512734E-2</c:v>
                </c:pt>
                <c:pt idx="27">
                  <c:v>5.077843905825382E-2</c:v>
                </c:pt>
                <c:pt idx="28">
                  <c:v>5.6572965700145902E-2</c:v>
                </c:pt>
                <c:pt idx="29">
                  <c:v>6.0712009810903515E-2</c:v>
                </c:pt>
                <c:pt idx="30">
                  <c:v>6.0249500692334992E-2</c:v>
                </c:pt>
                <c:pt idx="31">
                  <c:v>5.9428748895186762E-2</c:v>
                </c:pt>
                <c:pt idx="32">
                  <c:v>5.2701377102681711E-2</c:v>
                </c:pt>
                <c:pt idx="33">
                  <c:v>5.8547692907079195E-2</c:v>
                </c:pt>
                <c:pt idx="34">
                  <c:v>6.0290243971598254E-2</c:v>
                </c:pt>
                <c:pt idx="35">
                  <c:v>7.1116665523087319E-2</c:v>
                </c:pt>
                <c:pt idx="36">
                  <c:v>7.2766103430025125E-2</c:v>
                </c:pt>
                <c:pt idx="37">
                  <c:v>7.7380347198686278E-2</c:v>
                </c:pt>
                <c:pt idx="38">
                  <c:v>7.2419990484002147E-2</c:v>
                </c:pt>
                <c:pt idx="39">
                  <c:v>7.4613563276540534E-2</c:v>
                </c:pt>
                <c:pt idx="40">
                  <c:v>8.2726542602319847E-2</c:v>
                </c:pt>
                <c:pt idx="41">
                  <c:v>8.1742511821867259E-2</c:v>
                </c:pt>
                <c:pt idx="42">
                  <c:v>8.7076433020328942E-2</c:v>
                </c:pt>
                <c:pt idx="43">
                  <c:v>8.924086296960379E-2</c:v>
                </c:pt>
                <c:pt idx="44">
                  <c:v>9.1865924172785191E-2</c:v>
                </c:pt>
                <c:pt idx="45">
                  <c:v>9.2778912925181312E-2</c:v>
                </c:pt>
                <c:pt idx="46">
                  <c:v>9.2557982043799586E-2</c:v>
                </c:pt>
                <c:pt idx="47">
                  <c:v>9.6842010549095747E-2</c:v>
                </c:pt>
                <c:pt idx="48">
                  <c:v>9.9467327955074653E-2</c:v>
                </c:pt>
                <c:pt idx="49">
                  <c:v>0.10660933567683138</c:v>
                </c:pt>
                <c:pt idx="50">
                  <c:v>0.10957033144769741</c:v>
                </c:pt>
                <c:pt idx="51">
                  <c:v>0.11005049647622001</c:v>
                </c:pt>
                <c:pt idx="52">
                  <c:v>0.10989529788362765</c:v>
                </c:pt>
                <c:pt idx="53">
                  <c:v>0.11106313881237428</c:v>
                </c:pt>
                <c:pt idx="54">
                  <c:v>0.11244916506732537</c:v>
                </c:pt>
                <c:pt idx="55">
                  <c:v>0.12436425491963403</c:v>
                </c:pt>
                <c:pt idx="56">
                  <c:v>0.12852299390895164</c:v>
                </c:pt>
                <c:pt idx="57">
                  <c:v>0.13229713026319051</c:v>
                </c:pt>
                <c:pt idx="58">
                  <c:v>0.13416544920962395</c:v>
                </c:pt>
                <c:pt idx="59">
                  <c:v>0.14429984017191058</c:v>
                </c:pt>
                <c:pt idx="60">
                  <c:v>0.14922112933686424</c:v>
                </c:pt>
                <c:pt idx="61">
                  <c:v>0.1500263457552814</c:v>
                </c:pt>
                <c:pt idx="62">
                  <c:v>0.15907283496793534</c:v>
                </c:pt>
                <c:pt idx="63">
                  <c:v>0.16175704817488476</c:v>
                </c:pt>
                <c:pt idx="64">
                  <c:v>0.16697616987266015</c:v>
                </c:pt>
              </c:numCache>
            </c:numRef>
          </c:val>
          <c:extLst>
            <c:ext xmlns:c16="http://schemas.microsoft.com/office/drawing/2014/chart" uri="{C3380CC4-5D6E-409C-BE32-E72D297353CC}">
              <c16:uniqueId val="{00000004-7276-474D-B137-7CAF9D3B115C}"/>
            </c:ext>
          </c:extLst>
        </c:ser>
        <c:dLbls>
          <c:showLegendKey val="0"/>
          <c:showVal val="0"/>
          <c:showCatName val="0"/>
          <c:showSerName val="0"/>
          <c:showPercent val="0"/>
          <c:showBubbleSize val="0"/>
        </c:dLbls>
        <c:gapWidth val="20"/>
        <c:overlap val="100"/>
        <c:axId val="1054568256"/>
        <c:axId val="1054566336"/>
      </c:bar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10"/>
        <c:noMultiLvlLbl val="0"/>
      </c:catAx>
      <c:valAx>
        <c:axId val="1054566336"/>
        <c:scaling>
          <c:orientation val="minMax"/>
          <c:max val="0.70000000000000007"/>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 </a:t>
                </a:r>
                <a:r>
                  <a:rPr lang="en-GB" sz="2000" b="1" baseline="0"/>
                  <a:t>of Exports + Imports</a:t>
                </a:r>
                <a:endParaRPr lang="en-GB" sz="2000" b="1"/>
              </a:p>
            </c:rich>
          </c:tx>
          <c:layout>
            <c:manualLayout>
              <c:xMode val="edge"/>
              <c:yMode val="edge"/>
              <c:x val="2.0566614959694751E-3"/>
              <c:y val="0.15580494287831928"/>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169170036587719E-2"/>
          <c:y val="3.1695759961152148E-2"/>
          <c:w val="0.78506624301944916"/>
          <c:h val="0.86707695453267564"/>
        </c:manualLayout>
      </c:layout>
      <c:lineChart>
        <c:grouping val="standard"/>
        <c:varyColors val="0"/>
        <c:ser>
          <c:idx val="1"/>
          <c:order val="0"/>
          <c:tx>
            <c:v>Motor Price Index</c:v>
          </c:tx>
          <c:spPr>
            <a:ln w="44450" cap="rnd">
              <a:solidFill>
                <a:schemeClr val="accent2"/>
              </a:solidFill>
              <a:round/>
            </a:ln>
            <a:effectLst/>
          </c:spPr>
          <c:marker>
            <c:symbol val="none"/>
          </c:marker>
          <c:cat>
            <c:numRef>
              <c:f>'Motor Imports vs Motor Prices'!$J$197:$J$305</c:f>
              <c:numCache>
                <c:formatCode>General</c:formatCode>
                <c:ptCount val="28"/>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numCache>
            </c:numRef>
          </c:cat>
          <c:val>
            <c:numRef>
              <c:f>'Motor Imports vs Motor Prices'!$B$197:$B$305</c:f>
              <c:numCache>
                <c:formatCode>General</c:formatCode>
                <c:ptCount val="28"/>
                <c:pt idx="0">
                  <c:v>126.7</c:v>
                </c:pt>
                <c:pt idx="1">
                  <c:v>118</c:v>
                </c:pt>
                <c:pt idx="2">
                  <c:v>113.2</c:v>
                </c:pt>
                <c:pt idx="3">
                  <c:v>111.2</c:v>
                </c:pt>
                <c:pt idx="4">
                  <c:v>108.5</c:v>
                </c:pt>
                <c:pt idx="5">
                  <c:v>113.9</c:v>
                </c:pt>
                <c:pt idx="6">
                  <c:v>113.9</c:v>
                </c:pt>
                <c:pt idx="7">
                  <c:v>110.9</c:v>
                </c:pt>
                <c:pt idx="8">
                  <c:v>108.6</c:v>
                </c:pt>
                <c:pt idx="9">
                  <c:v>104.5</c:v>
                </c:pt>
                <c:pt idx="10">
                  <c:v>106.2</c:v>
                </c:pt>
                <c:pt idx="11">
                  <c:v>105.7</c:v>
                </c:pt>
                <c:pt idx="12">
                  <c:v>101.9</c:v>
                </c:pt>
                <c:pt idx="13">
                  <c:v>104.3</c:v>
                </c:pt>
                <c:pt idx="14">
                  <c:v>102.7</c:v>
                </c:pt>
                <c:pt idx="15">
                  <c:v>99.6</c:v>
                </c:pt>
                <c:pt idx="16">
                  <c:v>98.4</c:v>
                </c:pt>
                <c:pt idx="17">
                  <c:v>95.6</c:v>
                </c:pt>
                <c:pt idx="18">
                  <c:v>94.8</c:v>
                </c:pt>
                <c:pt idx="19">
                  <c:v>95.6</c:v>
                </c:pt>
                <c:pt idx="20">
                  <c:v>93.8</c:v>
                </c:pt>
                <c:pt idx="21">
                  <c:v>92.3</c:v>
                </c:pt>
                <c:pt idx="22">
                  <c:v>91.3</c:v>
                </c:pt>
                <c:pt idx="23">
                  <c:v>94.4</c:v>
                </c:pt>
                <c:pt idx="24">
                  <c:v>98.3</c:v>
                </c:pt>
                <c:pt idx="25">
                  <c:v>104.5</c:v>
                </c:pt>
                <c:pt idx="26">
                  <c:v>109.7</c:v>
                </c:pt>
                <c:pt idx="27">
                  <c:v>111</c:v>
                </c:pt>
              </c:numCache>
            </c:numRef>
          </c:val>
          <c:smooth val="0"/>
          <c:extLst>
            <c:ext xmlns:c16="http://schemas.microsoft.com/office/drawing/2014/chart" uri="{C3380CC4-5D6E-409C-BE32-E72D297353CC}">
              <c16:uniqueId val="{00000000-EA9B-49F2-A71F-53852D203006}"/>
            </c:ext>
          </c:extLst>
        </c:ser>
        <c:dLbls>
          <c:showLegendKey val="0"/>
          <c:showVal val="0"/>
          <c:showCatName val="0"/>
          <c:showSerName val="0"/>
          <c:showPercent val="0"/>
          <c:showBubbleSize val="0"/>
        </c:dLbls>
        <c:marker val="1"/>
        <c:smooth val="0"/>
        <c:axId val="1054568256"/>
        <c:axId val="1054566336"/>
      </c:lineChart>
      <c:lineChart>
        <c:grouping val="standard"/>
        <c:varyColors val="0"/>
        <c:ser>
          <c:idx val="2"/>
          <c:order val="1"/>
          <c:tx>
            <c:v>Vehicle Imports</c:v>
          </c:tx>
          <c:spPr>
            <a:ln w="44450" cap="rnd">
              <a:solidFill>
                <a:schemeClr val="accent1"/>
              </a:solidFill>
              <a:round/>
            </a:ln>
            <a:effectLst/>
          </c:spPr>
          <c:marker>
            <c:symbol val="none"/>
          </c:marker>
          <c:cat>
            <c:numRef>
              <c:f>'Motor Imports vs Motor Prices'!$J$197:$J$305</c:f>
              <c:numCache>
                <c:formatCode>General</c:formatCode>
                <c:ptCount val="28"/>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numCache>
            </c:numRef>
          </c:cat>
          <c:val>
            <c:numRef>
              <c:f>'Motor Imports vs Motor Prices'!$I$197:$I$305</c:f>
              <c:numCache>
                <c:formatCode>_-"$"* #,##0_-;\-"$"* #,##0_-;_-"$"* "-"??_-;_-@_-</c:formatCode>
                <c:ptCount val="28"/>
                <c:pt idx="0">
                  <c:v>4.1781540042772676</c:v>
                </c:pt>
                <c:pt idx="1">
                  <c:v>6.057342586789555</c:v>
                </c:pt>
                <c:pt idx="2">
                  <c:v>6.6758578220408165</c:v>
                </c:pt>
                <c:pt idx="3">
                  <c:v>6.6611641532135248</c:v>
                </c:pt>
                <c:pt idx="4">
                  <c:v>8.7464139817466009</c:v>
                </c:pt>
                <c:pt idx="5">
                  <c:v>9.3299679252299867</c:v>
                </c:pt>
                <c:pt idx="6">
                  <c:v>9.9171932074126872</c:v>
                </c:pt>
                <c:pt idx="7">
                  <c:v>9.8049519896262805</c:v>
                </c:pt>
                <c:pt idx="8">
                  <c:v>10.968128321401176</c:v>
                </c:pt>
                <c:pt idx="9">
                  <c:v>13.408841993183367</c:v>
                </c:pt>
                <c:pt idx="10">
                  <c:v>12.728016045863422</c:v>
                </c:pt>
                <c:pt idx="11">
                  <c:v>14.044041620047951</c:v>
                </c:pt>
                <c:pt idx="12">
                  <c:v>18.77495399236857</c:v>
                </c:pt>
                <c:pt idx="13">
                  <c:v>10.81680386269921</c:v>
                </c:pt>
                <c:pt idx="14">
                  <c:v>14.784716766174023</c:v>
                </c:pt>
                <c:pt idx="15">
                  <c:v>14.363943611735941</c:v>
                </c:pt>
                <c:pt idx="16">
                  <c:v>16.868872247666701</c:v>
                </c:pt>
                <c:pt idx="17">
                  <c:v>19.824075407831256</c:v>
                </c:pt>
                <c:pt idx="18">
                  <c:v>19.236957524485799</c:v>
                </c:pt>
                <c:pt idx="19">
                  <c:v>21.174156595189004</c:v>
                </c:pt>
                <c:pt idx="20">
                  <c:v>22.992422225918226</c:v>
                </c:pt>
                <c:pt idx="21">
                  <c:v>23.255298110498654</c:v>
                </c:pt>
                <c:pt idx="22">
                  <c:v>24.758255307135766</c:v>
                </c:pt>
                <c:pt idx="23">
                  <c:v>21.950497427716851</c:v>
                </c:pt>
                <c:pt idx="24">
                  <c:v>17.208501505068885</c:v>
                </c:pt>
                <c:pt idx="25">
                  <c:v>24.792046522038568</c:v>
                </c:pt>
                <c:pt idx="26">
                  <c:v>29.165323757522383</c:v>
                </c:pt>
                <c:pt idx="27">
                  <c:v>36.398527958883996</c:v>
                </c:pt>
              </c:numCache>
            </c:numRef>
          </c:val>
          <c:smooth val="0"/>
          <c:extLst>
            <c:ext xmlns:c16="http://schemas.microsoft.com/office/drawing/2014/chart" uri="{C3380CC4-5D6E-409C-BE32-E72D297353CC}">
              <c16:uniqueId val="{00000001-EA9B-49F2-A71F-53852D203006}"/>
            </c:ext>
          </c:extLst>
        </c:ser>
        <c:dLbls>
          <c:showLegendKey val="0"/>
          <c:showVal val="0"/>
          <c:showCatName val="0"/>
          <c:showSerName val="0"/>
          <c:showPercent val="0"/>
          <c:showBubbleSize val="0"/>
        </c:dLbls>
        <c:marker val="1"/>
        <c:smooth val="0"/>
        <c:axId val="860242752"/>
        <c:axId val="860249472"/>
      </c:line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4"/>
        <c:noMultiLvlLbl val="0"/>
      </c:catAx>
      <c:valAx>
        <c:axId val="105456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Vehicle Index</a:t>
                </a:r>
              </a:p>
            </c:rich>
          </c:tx>
          <c:layout>
            <c:manualLayout>
              <c:xMode val="edge"/>
              <c:yMode val="edge"/>
              <c:x val="5.7564028499903714E-3"/>
              <c:y val="0.26412015741592559"/>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valAx>
        <c:axId val="860249472"/>
        <c:scaling>
          <c:orientation val="minMax"/>
        </c:scaling>
        <c:delete val="0"/>
        <c:axPos val="r"/>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AU" sz="2000" b="1"/>
                  <a:t>Vehicle</a:t>
                </a:r>
                <a:r>
                  <a:rPr lang="en-AU" sz="2000" b="1" baseline="0"/>
                  <a:t> Imported Value ($b)</a:t>
                </a:r>
                <a:endParaRPr lang="en-AU" sz="2000" b="1"/>
              </a:p>
            </c:rich>
          </c:tx>
          <c:layout>
            <c:manualLayout>
              <c:xMode val="edge"/>
              <c:yMode val="edge"/>
              <c:x val="0.96075274407856726"/>
              <c:y val="6.9914903403863846E-2"/>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AU"/>
            </a:p>
          </c:txPr>
        </c:title>
        <c:numFmt formatCode="_-&quot;$&quot;* #,##0_-;\-&quot;$&quot;* #,##0_-;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60242752"/>
        <c:crosses val="max"/>
        <c:crossBetween val="between"/>
      </c:valAx>
      <c:catAx>
        <c:axId val="860242752"/>
        <c:scaling>
          <c:orientation val="minMax"/>
        </c:scaling>
        <c:delete val="1"/>
        <c:axPos val="b"/>
        <c:numFmt formatCode="General" sourceLinked="1"/>
        <c:majorTickMark val="out"/>
        <c:minorTickMark val="none"/>
        <c:tickLblPos val="nextTo"/>
        <c:crossAx val="860249472"/>
        <c:crosses val="autoZero"/>
        <c:auto val="1"/>
        <c:lblAlgn val="ctr"/>
        <c:lblOffset val="100"/>
        <c:noMultiLvlLbl val="0"/>
      </c:catAx>
      <c:spPr>
        <a:noFill/>
        <a:ln>
          <a:noFill/>
        </a:ln>
        <a:effectLst/>
      </c:spPr>
    </c:plotArea>
    <c:legend>
      <c:legendPos val="t"/>
      <c:layout>
        <c:manualLayout>
          <c:xMode val="edge"/>
          <c:yMode val="edge"/>
          <c:x val="0.30481503947621796"/>
          <c:y val="4.5435960339364201E-2"/>
          <c:w val="0.39131609859426147"/>
          <c:h val="8.222171113155474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169170036587719E-2"/>
          <c:y val="3.1695759961152148E-2"/>
          <c:w val="0.88383131138070481"/>
          <c:h val="0.86707695453267564"/>
        </c:manualLayout>
      </c:layout>
      <c:lineChart>
        <c:grouping val="standard"/>
        <c:varyColors val="0"/>
        <c:ser>
          <c:idx val="1"/>
          <c:order val="0"/>
          <c:tx>
            <c:v>Actual AUD/USD</c:v>
          </c:tx>
          <c:spPr>
            <a:ln w="44450" cap="rnd">
              <a:solidFill>
                <a:schemeClr val="accent2"/>
              </a:solidFill>
              <a:round/>
            </a:ln>
            <a:effectLst/>
          </c:spPr>
          <c:marker>
            <c:symbol val="none"/>
          </c:marker>
          <c:cat>
            <c:numRef>
              <c:f>Forecast!$A$2:$A$173</c:f>
              <c:numCache>
                <c:formatCode>m/d/yyyy</c:formatCode>
                <c:ptCount val="172"/>
                <c:pt idx="0">
                  <c:v>38763</c:v>
                </c:pt>
                <c:pt idx="1">
                  <c:v>38791</c:v>
                </c:pt>
                <c:pt idx="2">
                  <c:v>38852</c:v>
                </c:pt>
                <c:pt idx="3">
                  <c:v>38883</c:v>
                </c:pt>
                <c:pt idx="4">
                  <c:v>38944</c:v>
                </c:pt>
                <c:pt idx="5">
                  <c:v>38975</c:v>
                </c:pt>
                <c:pt idx="6">
                  <c:v>39036</c:v>
                </c:pt>
                <c:pt idx="7">
                  <c:v>39066</c:v>
                </c:pt>
                <c:pt idx="8">
                  <c:v>39097</c:v>
                </c:pt>
                <c:pt idx="9">
                  <c:v>39128</c:v>
                </c:pt>
                <c:pt idx="10">
                  <c:v>39156</c:v>
                </c:pt>
                <c:pt idx="11">
                  <c:v>39217</c:v>
                </c:pt>
                <c:pt idx="12">
                  <c:v>39248</c:v>
                </c:pt>
                <c:pt idx="13">
                  <c:v>39309</c:v>
                </c:pt>
                <c:pt idx="14">
                  <c:v>39370</c:v>
                </c:pt>
                <c:pt idx="15">
                  <c:v>39401</c:v>
                </c:pt>
                <c:pt idx="16">
                  <c:v>39462</c:v>
                </c:pt>
                <c:pt idx="17">
                  <c:v>39493</c:v>
                </c:pt>
                <c:pt idx="18">
                  <c:v>39553</c:v>
                </c:pt>
                <c:pt idx="19">
                  <c:v>39583</c:v>
                </c:pt>
                <c:pt idx="20">
                  <c:v>39644</c:v>
                </c:pt>
                <c:pt idx="21">
                  <c:v>39675</c:v>
                </c:pt>
                <c:pt idx="22">
                  <c:v>39706</c:v>
                </c:pt>
                <c:pt idx="23">
                  <c:v>39736</c:v>
                </c:pt>
                <c:pt idx="24">
                  <c:v>39797</c:v>
                </c:pt>
                <c:pt idx="25">
                  <c:v>39828</c:v>
                </c:pt>
                <c:pt idx="26">
                  <c:v>39918</c:v>
                </c:pt>
                <c:pt idx="27">
                  <c:v>39948</c:v>
                </c:pt>
                <c:pt idx="28">
                  <c:v>39979</c:v>
                </c:pt>
                <c:pt idx="29">
                  <c:v>40009</c:v>
                </c:pt>
                <c:pt idx="30">
                  <c:v>40071</c:v>
                </c:pt>
                <c:pt idx="31">
                  <c:v>40101</c:v>
                </c:pt>
                <c:pt idx="32">
                  <c:v>40162</c:v>
                </c:pt>
                <c:pt idx="33">
                  <c:v>40193</c:v>
                </c:pt>
                <c:pt idx="34">
                  <c:v>40224</c:v>
                </c:pt>
                <c:pt idx="35">
                  <c:v>40252</c:v>
                </c:pt>
                <c:pt idx="36">
                  <c:v>40283</c:v>
                </c:pt>
                <c:pt idx="37">
                  <c:v>40344</c:v>
                </c:pt>
                <c:pt idx="38">
                  <c:v>40374</c:v>
                </c:pt>
                <c:pt idx="39">
                  <c:v>40436</c:v>
                </c:pt>
                <c:pt idx="40">
                  <c:v>40466</c:v>
                </c:pt>
                <c:pt idx="41">
                  <c:v>40497</c:v>
                </c:pt>
                <c:pt idx="42">
                  <c:v>40527</c:v>
                </c:pt>
                <c:pt idx="43">
                  <c:v>40589</c:v>
                </c:pt>
                <c:pt idx="44">
                  <c:v>40617</c:v>
                </c:pt>
                <c:pt idx="45">
                  <c:v>40648</c:v>
                </c:pt>
                <c:pt idx="46">
                  <c:v>40709</c:v>
                </c:pt>
                <c:pt idx="47">
                  <c:v>40739</c:v>
                </c:pt>
                <c:pt idx="48">
                  <c:v>40770</c:v>
                </c:pt>
                <c:pt idx="49">
                  <c:v>40801</c:v>
                </c:pt>
                <c:pt idx="50">
                  <c:v>40862</c:v>
                </c:pt>
                <c:pt idx="51">
                  <c:v>40892</c:v>
                </c:pt>
                <c:pt idx="52">
                  <c:v>40954</c:v>
                </c:pt>
                <c:pt idx="53">
                  <c:v>40983</c:v>
                </c:pt>
                <c:pt idx="54">
                  <c:v>41044</c:v>
                </c:pt>
                <c:pt idx="55">
                  <c:v>41075</c:v>
                </c:pt>
                <c:pt idx="56">
                  <c:v>41136</c:v>
                </c:pt>
                <c:pt idx="57">
                  <c:v>41197</c:v>
                </c:pt>
                <c:pt idx="58">
                  <c:v>41228</c:v>
                </c:pt>
                <c:pt idx="59">
                  <c:v>41289</c:v>
                </c:pt>
                <c:pt idx="60">
                  <c:v>41320</c:v>
                </c:pt>
                <c:pt idx="61">
                  <c:v>41348</c:v>
                </c:pt>
                <c:pt idx="62">
                  <c:v>41379</c:v>
                </c:pt>
                <c:pt idx="63">
                  <c:v>41409</c:v>
                </c:pt>
                <c:pt idx="64">
                  <c:v>41470</c:v>
                </c:pt>
                <c:pt idx="65">
                  <c:v>41501</c:v>
                </c:pt>
                <c:pt idx="66">
                  <c:v>41562</c:v>
                </c:pt>
                <c:pt idx="67">
                  <c:v>41593</c:v>
                </c:pt>
                <c:pt idx="68">
                  <c:v>41654</c:v>
                </c:pt>
                <c:pt idx="69">
                  <c:v>41744</c:v>
                </c:pt>
                <c:pt idx="70">
                  <c:v>41774</c:v>
                </c:pt>
                <c:pt idx="71">
                  <c:v>41835</c:v>
                </c:pt>
                <c:pt idx="72">
                  <c:v>41866</c:v>
                </c:pt>
                <c:pt idx="73">
                  <c:v>41897</c:v>
                </c:pt>
                <c:pt idx="74">
                  <c:v>41927</c:v>
                </c:pt>
                <c:pt idx="75">
                  <c:v>41988</c:v>
                </c:pt>
                <c:pt idx="76">
                  <c:v>42019</c:v>
                </c:pt>
                <c:pt idx="77">
                  <c:v>42109</c:v>
                </c:pt>
                <c:pt idx="78">
                  <c:v>42139</c:v>
                </c:pt>
                <c:pt idx="79">
                  <c:v>42170</c:v>
                </c:pt>
                <c:pt idx="80">
                  <c:v>42200</c:v>
                </c:pt>
                <c:pt idx="81">
                  <c:v>42262</c:v>
                </c:pt>
                <c:pt idx="82">
                  <c:v>42292</c:v>
                </c:pt>
                <c:pt idx="83">
                  <c:v>42353</c:v>
                </c:pt>
                <c:pt idx="84">
                  <c:v>42384</c:v>
                </c:pt>
                <c:pt idx="85">
                  <c:v>42415</c:v>
                </c:pt>
                <c:pt idx="86">
                  <c:v>42444</c:v>
                </c:pt>
                <c:pt idx="87">
                  <c:v>42475</c:v>
                </c:pt>
                <c:pt idx="88">
                  <c:v>42536</c:v>
                </c:pt>
                <c:pt idx="89">
                  <c:v>42566</c:v>
                </c:pt>
                <c:pt idx="90">
                  <c:v>42597</c:v>
                </c:pt>
                <c:pt idx="91">
                  <c:v>42628</c:v>
                </c:pt>
                <c:pt idx="92">
                  <c:v>42689</c:v>
                </c:pt>
                <c:pt idx="93">
                  <c:v>42719</c:v>
                </c:pt>
                <c:pt idx="94">
                  <c:v>42781</c:v>
                </c:pt>
                <c:pt idx="95">
                  <c:v>42809</c:v>
                </c:pt>
                <c:pt idx="96">
                  <c:v>42870</c:v>
                </c:pt>
                <c:pt idx="97">
                  <c:v>42901</c:v>
                </c:pt>
                <c:pt idx="98">
                  <c:v>42962</c:v>
                </c:pt>
                <c:pt idx="99">
                  <c:v>42993</c:v>
                </c:pt>
                <c:pt idx="100">
                  <c:v>43054</c:v>
                </c:pt>
                <c:pt idx="101">
                  <c:v>43084</c:v>
                </c:pt>
                <c:pt idx="102">
                  <c:v>43115</c:v>
                </c:pt>
                <c:pt idx="103">
                  <c:v>43146</c:v>
                </c:pt>
                <c:pt idx="104">
                  <c:v>43174</c:v>
                </c:pt>
                <c:pt idx="105">
                  <c:v>43235</c:v>
                </c:pt>
                <c:pt idx="106">
                  <c:v>43266</c:v>
                </c:pt>
                <c:pt idx="107">
                  <c:v>43327</c:v>
                </c:pt>
                <c:pt idx="108">
                  <c:v>43388</c:v>
                </c:pt>
                <c:pt idx="109">
                  <c:v>43419</c:v>
                </c:pt>
                <c:pt idx="110">
                  <c:v>43480</c:v>
                </c:pt>
                <c:pt idx="111">
                  <c:v>43511</c:v>
                </c:pt>
                <c:pt idx="112">
                  <c:v>43539</c:v>
                </c:pt>
                <c:pt idx="113">
                  <c:v>43570</c:v>
                </c:pt>
                <c:pt idx="114">
                  <c:v>43600</c:v>
                </c:pt>
                <c:pt idx="115">
                  <c:v>43661</c:v>
                </c:pt>
                <c:pt idx="116">
                  <c:v>43692</c:v>
                </c:pt>
                <c:pt idx="117">
                  <c:v>43753</c:v>
                </c:pt>
                <c:pt idx="118">
                  <c:v>43784</c:v>
                </c:pt>
                <c:pt idx="119">
                  <c:v>43845</c:v>
                </c:pt>
                <c:pt idx="120">
                  <c:v>43936</c:v>
                </c:pt>
                <c:pt idx="121">
                  <c:v>43966</c:v>
                </c:pt>
                <c:pt idx="122">
                  <c:v>43997</c:v>
                </c:pt>
                <c:pt idx="123">
                  <c:v>44027</c:v>
                </c:pt>
                <c:pt idx="124">
                  <c:v>44089</c:v>
                </c:pt>
                <c:pt idx="125">
                  <c:v>44119</c:v>
                </c:pt>
                <c:pt idx="126">
                  <c:v>44180</c:v>
                </c:pt>
                <c:pt idx="127">
                  <c:v>44211</c:v>
                </c:pt>
                <c:pt idx="128">
                  <c:v>44242</c:v>
                </c:pt>
                <c:pt idx="129">
                  <c:v>44270</c:v>
                </c:pt>
                <c:pt idx="130">
                  <c:v>44301</c:v>
                </c:pt>
                <c:pt idx="131">
                  <c:v>44362</c:v>
                </c:pt>
                <c:pt idx="132">
                  <c:v>44392</c:v>
                </c:pt>
                <c:pt idx="133">
                  <c:v>44454</c:v>
                </c:pt>
                <c:pt idx="134">
                  <c:v>44484</c:v>
                </c:pt>
                <c:pt idx="135">
                  <c:v>44515</c:v>
                </c:pt>
                <c:pt idx="136">
                  <c:v>44545</c:v>
                </c:pt>
                <c:pt idx="137">
                  <c:v>44607</c:v>
                </c:pt>
                <c:pt idx="138">
                  <c:v>44635</c:v>
                </c:pt>
                <c:pt idx="139">
                  <c:v>44666</c:v>
                </c:pt>
                <c:pt idx="140">
                  <c:v>44727</c:v>
                </c:pt>
                <c:pt idx="141">
                  <c:v>44757</c:v>
                </c:pt>
                <c:pt idx="142">
                  <c:v>44788</c:v>
                </c:pt>
                <c:pt idx="143">
                  <c:v>44819</c:v>
                </c:pt>
                <c:pt idx="144">
                  <c:v>44880</c:v>
                </c:pt>
                <c:pt idx="145">
                  <c:v>44910</c:v>
                </c:pt>
                <c:pt idx="146">
                  <c:v>44972</c:v>
                </c:pt>
                <c:pt idx="147">
                  <c:v>45000</c:v>
                </c:pt>
                <c:pt idx="148">
                  <c:v>45061</c:v>
                </c:pt>
                <c:pt idx="149">
                  <c:v>45092</c:v>
                </c:pt>
                <c:pt idx="150">
                  <c:v>45153</c:v>
                </c:pt>
                <c:pt idx="151">
                  <c:v>45184</c:v>
                </c:pt>
                <c:pt idx="152">
                  <c:v>45245</c:v>
                </c:pt>
                <c:pt idx="153">
                  <c:v>45275</c:v>
                </c:pt>
                <c:pt idx="154">
                  <c:v>45306</c:v>
                </c:pt>
                <c:pt idx="155">
                  <c:v>45337</c:v>
                </c:pt>
                <c:pt idx="156">
                  <c:v>45366</c:v>
                </c:pt>
                <c:pt idx="157">
                  <c:v>45397</c:v>
                </c:pt>
                <c:pt idx="158">
                  <c:v>45427</c:v>
                </c:pt>
                <c:pt idx="159">
                  <c:v>45488</c:v>
                </c:pt>
                <c:pt idx="160">
                  <c:v>45519</c:v>
                </c:pt>
                <c:pt idx="161">
                  <c:v>45580</c:v>
                </c:pt>
                <c:pt idx="162">
                  <c:v>45611</c:v>
                </c:pt>
                <c:pt idx="163">
                  <c:v>45672</c:v>
                </c:pt>
                <c:pt idx="164">
                  <c:v>45762</c:v>
                </c:pt>
                <c:pt idx="165">
                  <c:v>45792</c:v>
                </c:pt>
                <c:pt idx="166">
                  <c:v>45853</c:v>
                </c:pt>
                <c:pt idx="167">
                  <c:v>45884</c:v>
                </c:pt>
                <c:pt idx="168">
                  <c:v>45915</c:v>
                </c:pt>
                <c:pt idx="169">
                  <c:v>45945</c:v>
                </c:pt>
                <c:pt idx="170">
                  <c:v>45976</c:v>
                </c:pt>
                <c:pt idx="171">
                  <c:v>46006</c:v>
                </c:pt>
              </c:numCache>
            </c:numRef>
          </c:cat>
          <c:val>
            <c:numRef>
              <c:f>Forecast!$D$2:$D$173</c:f>
              <c:numCache>
                <c:formatCode>General</c:formatCode>
                <c:ptCount val="172"/>
                <c:pt idx="0">
                  <c:v>0.74250000000000005</c:v>
                </c:pt>
                <c:pt idx="1">
                  <c:v>0.71630000000000005</c:v>
                </c:pt>
                <c:pt idx="2">
                  <c:v>0.75239999999999996</c:v>
                </c:pt>
                <c:pt idx="3">
                  <c:v>0.74229999999999996</c:v>
                </c:pt>
                <c:pt idx="4">
                  <c:v>0.76400000000000001</c:v>
                </c:pt>
                <c:pt idx="5">
                  <c:v>0.74650000000000005</c:v>
                </c:pt>
                <c:pt idx="6">
                  <c:v>0.78849999999999998</c:v>
                </c:pt>
                <c:pt idx="7">
                  <c:v>0.7893</c:v>
                </c:pt>
                <c:pt idx="8">
                  <c:v>0.77680000000000005</c:v>
                </c:pt>
                <c:pt idx="9">
                  <c:v>0.78810000000000002</c:v>
                </c:pt>
                <c:pt idx="10">
                  <c:v>0.8085</c:v>
                </c:pt>
                <c:pt idx="11">
                  <c:v>0.82769999999999999</c:v>
                </c:pt>
                <c:pt idx="12">
                  <c:v>0.8488</c:v>
                </c:pt>
                <c:pt idx="13">
                  <c:v>0.81769999999999998</c:v>
                </c:pt>
                <c:pt idx="14">
                  <c:v>0.93230000000000002</c:v>
                </c:pt>
                <c:pt idx="15">
                  <c:v>0.88419999999999999</c:v>
                </c:pt>
                <c:pt idx="16">
                  <c:v>0.89610000000000001</c:v>
                </c:pt>
                <c:pt idx="17">
                  <c:v>0.93149999999999999</c:v>
                </c:pt>
                <c:pt idx="18">
                  <c:v>0.9425</c:v>
                </c:pt>
                <c:pt idx="19">
                  <c:v>0.95589999999999997</c:v>
                </c:pt>
                <c:pt idx="20">
                  <c:v>0.94179999999999997</c:v>
                </c:pt>
                <c:pt idx="21">
                  <c:v>0.85819999999999996</c:v>
                </c:pt>
                <c:pt idx="22">
                  <c:v>0.7944</c:v>
                </c:pt>
                <c:pt idx="23">
                  <c:v>0.66790000000000005</c:v>
                </c:pt>
                <c:pt idx="24">
                  <c:v>0.70760000000000001</c:v>
                </c:pt>
                <c:pt idx="25">
                  <c:v>0.6351</c:v>
                </c:pt>
                <c:pt idx="26">
                  <c:v>0.72519999999999996</c:v>
                </c:pt>
                <c:pt idx="27">
                  <c:v>0.80120000000000002</c:v>
                </c:pt>
                <c:pt idx="28">
                  <c:v>0.80689999999999995</c:v>
                </c:pt>
                <c:pt idx="29">
                  <c:v>0.83540000000000003</c:v>
                </c:pt>
                <c:pt idx="30">
                  <c:v>0.88370000000000004</c:v>
                </c:pt>
                <c:pt idx="31">
                  <c:v>0.89929999999999999</c:v>
                </c:pt>
                <c:pt idx="32">
                  <c:v>0.89729999999999999</c:v>
                </c:pt>
                <c:pt idx="33">
                  <c:v>0.88470000000000004</c:v>
                </c:pt>
                <c:pt idx="34">
                  <c:v>0.89510000000000001</c:v>
                </c:pt>
                <c:pt idx="35">
                  <c:v>0.91669999999999996</c:v>
                </c:pt>
                <c:pt idx="36">
                  <c:v>0.92459999999999998</c:v>
                </c:pt>
                <c:pt idx="37">
                  <c:v>0.84</c:v>
                </c:pt>
                <c:pt idx="38">
                  <c:v>0.9042</c:v>
                </c:pt>
                <c:pt idx="39">
                  <c:v>0.96679999999999999</c:v>
                </c:pt>
                <c:pt idx="40">
                  <c:v>0.98370000000000002</c:v>
                </c:pt>
                <c:pt idx="41">
                  <c:v>0.9577</c:v>
                </c:pt>
                <c:pt idx="42">
                  <c:v>1.0217000000000001</c:v>
                </c:pt>
                <c:pt idx="43">
                  <c:v>1.0183</c:v>
                </c:pt>
                <c:pt idx="44">
                  <c:v>1.0327</c:v>
                </c:pt>
                <c:pt idx="45">
                  <c:v>1.0965</c:v>
                </c:pt>
                <c:pt idx="46">
                  <c:v>1.0717000000000001</c:v>
                </c:pt>
                <c:pt idx="47">
                  <c:v>1.0988</c:v>
                </c:pt>
                <c:pt idx="48">
                  <c:v>1.0701000000000001</c:v>
                </c:pt>
                <c:pt idx="49">
                  <c:v>0.96579999999999999</c:v>
                </c:pt>
                <c:pt idx="50">
                  <c:v>1.0275000000000001</c:v>
                </c:pt>
                <c:pt idx="51">
                  <c:v>1.0225</c:v>
                </c:pt>
                <c:pt idx="52">
                  <c:v>1.0729</c:v>
                </c:pt>
                <c:pt idx="53">
                  <c:v>1.0341</c:v>
                </c:pt>
                <c:pt idx="54">
                  <c:v>0.97270000000000001</c:v>
                </c:pt>
                <c:pt idx="55">
                  <c:v>1.0233000000000001</c:v>
                </c:pt>
                <c:pt idx="56">
                  <c:v>1.032</c:v>
                </c:pt>
                <c:pt idx="57">
                  <c:v>1.0373000000000001</c:v>
                </c:pt>
                <c:pt idx="58">
                  <c:v>1.0426</c:v>
                </c:pt>
                <c:pt idx="59">
                  <c:v>1.0422</c:v>
                </c:pt>
                <c:pt idx="60">
                  <c:v>1.0212000000000001</c:v>
                </c:pt>
                <c:pt idx="61">
                  <c:v>1.0417000000000001</c:v>
                </c:pt>
                <c:pt idx="62">
                  <c:v>1.0368999999999999</c:v>
                </c:pt>
                <c:pt idx="63">
                  <c:v>0.95699999999999996</c:v>
                </c:pt>
                <c:pt idx="64">
                  <c:v>0.89800000000000002</c:v>
                </c:pt>
                <c:pt idx="65">
                  <c:v>0.88959999999999995</c:v>
                </c:pt>
                <c:pt idx="66">
                  <c:v>0.94579999999999997</c:v>
                </c:pt>
                <c:pt idx="67">
                  <c:v>0.91100000000000003</c:v>
                </c:pt>
                <c:pt idx="68">
                  <c:v>0.87529999999999997</c:v>
                </c:pt>
                <c:pt idx="69">
                  <c:v>0.92830000000000001</c:v>
                </c:pt>
                <c:pt idx="70">
                  <c:v>0.93089999999999995</c:v>
                </c:pt>
                <c:pt idx="71">
                  <c:v>0.92949999999999999</c:v>
                </c:pt>
                <c:pt idx="72">
                  <c:v>0.93330000000000002</c:v>
                </c:pt>
                <c:pt idx="73">
                  <c:v>0.87450000000000006</c:v>
                </c:pt>
                <c:pt idx="74">
                  <c:v>0.87939999999999996</c:v>
                </c:pt>
                <c:pt idx="75">
                  <c:v>0.81679999999999997</c:v>
                </c:pt>
                <c:pt idx="76">
                  <c:v>0.77659999999999996</c:v>
                </c:pt>
                <c:pt idx="77">
                  <c:v>0.78969999999999996</c:v>
                </c:pt>
                <c:pt idx="78">
                  <c:v>0.76359999999999995</c:v>
                </c:pt>
                <c:pt idx="79">
                  <c:v>0.77039999999999997</c:v>
                </c:pt>
                <c:pt idx="80">
                  <c:v>0.73019999999999996</c:v>
                </c:pt>
                <c:pt idx="81">
                  <c:v>0.70169999999999999</c:v>
                </c:pt>
                <c:pt idx="82">
                  <c:v>0.7137</c:v>
                </c:pt>
                <c:pt idx="83">
                  <c:v>0.72750000000000004</c:v>
                </c:pt>
                <c:pt idx="84">
                  <c:v>0.70820000000000005</c:v>
                </c:pt>
                <c:pt idx="85">
                  <c:v>0.71379999999999999</c:v>
                </c:pt>
                <c:pt idx="86">
                  <c:v>0.76539999999999997</c:v>
                </c:pt>
                <c:pt idx="87">
                  <c:v>0.76019999999999999</c:v>
                </c:pt>
                <c:pt idx="88">
                  <c:v>0.745</c:v>
                </c:pt>
                <c:pt idx="89">
                  <c:v>0.75949999999999995</c:v>
                </c:pt>
                <c:pt idx="90">
                  <c:v>0.75139999999999996</c:v>
                </c:pt>
                <c:pt idx="91">
                  <c:v>0.76539999999999997</c:v>
                </c:pt>
                <c:pt idx="92">
                  <c:v>0.73819999999999997</c:v>
                </c:pt>
                <c:pt idx="93">
                  <c:v>0.72150000000000003</c:v>
                </c:pt>
                <c:pt idx="94">
                  <c:v>0.76570000000000005</c:v>
                </c:pt>
                <c:pt idx="95">
                  <c:v>0.76280000000000003</c:v>
                </c:pt>
                <c:pt idx="96">
                  <c:v>0.7429</c:v>
                </c:pt>
                <c:pt idx="97">
                  <c:v>0.76859999999999995</c:v>
                </c:pt>
                <c:pt idx="98">
                  <c:v>0.79459999999999997</c:v>
                </c:pt>
                <c:pt idx="99">
                  <c:v>0.7833</c:v>
                </c:pt>
                <c:pt idx="100">
                  <c:v>0.75660000000000005</c:v>
                </c:pt>
                <c:pt idx="101">
                  <c:v>0.78010000000000002</c:v>
                </c:pt>
                <c:pt idx="102">
                  <c:v>0.8054</c:v>
                </c:pt>
                <c:pt idx="103">
                  <c:v>0.77610000000000001</c:v>
                </c:pt>
                <c:pt idx="104">
                  <c:v>0.76780000000000004</c:v>
                </c:pt>
                <c:pt idx="105">
                  <c:v>0.75670000000000004</c:v>
                </c:pt>
                <c:pt idx="106">
                  <c:v>0.74019999999999997</c:v>
                </c:pt>
                <c:pt idx="107">
                  <c:v>0.71899999999999997</c:v>
                </c:pt>
                <c:pt idx="108">
                  <c:v>0.70730000000000004</c:v>
                </c:pt>
                <c:pt idx="109">
                  <c:v>0.73150000000000004</c:v>
                </c:pt>
                <c:pt idx="110">
                  <c:v>0.72719999999999996</c:v>
                </c:pt>
                <c:pt idx="111">
                  <c:v>0.70940000000000003</c:v>
                </c:pt>
                <c:pt idx="112">
                  <c:v>0.70940000000000003</c:v>
                </c:pt>
                <c:pt idx="113">
                  <c:v>0.70479999999999998</c:v>
                </c:pt>
                <c:pt idx="114">
                  <c:v>0.69379999999999997</c:v>
                </c:pt>
                <c:pt idx="115">
                  <c:v>0.68440000000000001</c:v>
                </c:pt>
                <c:pt idx="116">
                  <c:v>0.67359999999999998</c:v>
                </c:pt>
                <c:pt idx="117">
                  <c:v>0.68930000000000002</c:v>
                </c:pt>
                <c:pt idx="118">
                  <c:v>0.6764</c:v>
                </c:pt>
                <c:pt idx="119">
                  <c:v>0.66910000000000003</c:v>
                </c:pt>
                <c:pt idx="120">
                  <c:v>0.65100000000000002</c:v>
                </c:pt>
                <c:pt idx="121">
                  <c:v>0.66659999999999997</c:v>
                </c:pt>
                <c:pt idx="122">
                  <c:v>0.69020000000000004</c:v>
                </c:pt>
                <c:pt idx="123">
                  <c:v>0.71419999999999995</c:v>
                </c:pt>
                <c:pt idx="124">
                  <c:v>0.71609999999999996</c:v>
                </c:pt>
                <c:pt idx="125">
                  <c:v>0.7026</c:v>
                </c:pt>
                <c:pt idx="126">
                  <c:v>0.76939999999999997</c:v>
                </c:pt>
                <c:pt idx="127">
                  <c:v>0.76419999999999999</c:v>
                </c:pt>
                <c:pt idx="128">
                  <c:v>0.77049999999999996</c:v>
                </c:pt>
                <c:pt idx="129">
                  <c:v>0.75960000000000005</c:v>
                </c:pt>
                <c:pt idx="130">
                  <c:v>0.77159999999999995</c:v>
                </c:pt>
                <c:pt idx="131">
                  <c:v>0.74980000000000002</c:v>
                </c:pt>
                <c:pt idx="132">
                  <c:v>0.73440000000000005</c:v>
                </c:pt>
                <c:pt idx="133">
                  <c:v>0.72260000000000002</c:v>
                </c:pt>
                <c:pt idx="134">
                  <c:v>0.75209999999999999</c:v>
                </c:pt>
                <c:pt idx="135">
                  <c:v>0.71230000000000004</c:v>
                </c:pt>
                <c:pt idx="136">
                  <c:v>0.72599999999999998</c:v>
                </c:pt>
                <c:pt idx="137">
                  <c:v>0.72619999999999996</c:v>
                </c:pt>
                <c:pt idx="138">
                  <c:v>0.748</c:v>
                </c:pt>
                <c:pt idx="139">
                  <c:v>0.70630000000000004</c:v>
                </c:pt>
                <c:pt idx="140">
                  <c:v>0.69010000000000005</c:v>
                </c:pt>
                <c:pt idx="141">
                  <c:v>0.69850000000000001</c:v>
                </c:pt>
                <c:pt idx="142">
                  <c:v>0.68389999999999995</c:v>
                </c:pt>
                <c:pt idx="143">
                  <c:v>0.64019999999999999</c:v>
                </c:pt>
                <c:pt idx="144">
                  <c:v>0.67859999999999998</c:v>
                </c:pt>
                <c:pt idx="145">
                  <c:v>0.68130000000000002</c:v>
                </c:pt>
                <c:pt idx="146">
                  <c:v>0.67279999999999995</c:v>
                </c:pt>
                <c:pt idx="147">
                  <c:v>0.66849999999999998</c:v>
                </c:pt>
                <c:pt idx="148">
                  <c:v>0.65</c:v>
                </c:pt>
                <c:pt idx="149">
                  <c:v>0.66659999999999997</c:v>
                </c:pt>
                <c:pt idx="150">
                  <c:v>0.64829999999999999</c:v>
                </c:pt>
                <c:pt idx="151">
                  <c:v>0.64339999999999997</c:v>
                </c:pt>
                <c:pt idx="152">
                  <c:v>0.66049999999999998</c:v>
                </c:pt>
                <c:pt idx="153">
                  <c:v>0.68100000000000005</c:v>
                </c:pt>
                <c:pt idx="154">
                  <c:v>0.65649999999999997</c:v>
                </c:pt>
                <c:pt idx="155">
                  <c:v>0.64949999999999997</c:v>
                </c:pt>
                <c:pt idx="156">
                  <c:v>0.65210000000000001</c:v>
                </c:pt>
                <c:pt idx="157">
                  <c:v>0.6472</c:v>
                </c:pt>
                <c:pt idx="158">
                  <c:v>0.66520000000000001</c:v>
                </c:pt>
                <c:pt idx="159">
                  <c:v>0.65400000000000003</c:v>
                </c:pt>
                <c:pt idx="160">
                  <c:v>0.6764</c:v>
                </c:pt>
                <c:pt idx="161">
                  <c:v>0.65810000000000002</c:v>
                </c:pt>
                <c:pt idx="162">
                  <c:v>0.65100000000000002</c:v>
                </c:pt>
                <c:pt idx="163">
                  <c:v>0.62119999999999997</c:v>
                </c:pt>
                <c:pt idx="164">
                  <c:v>0.64029999999999998</c:v>
                </c:pt>
                <c:pt idx="165">
                  <c:v>0.64319999999999999</c:v>
                </c:pt>
                <c:pt idx="166">
                  <c:v>0.64259999999999995</c:v>
                </c:pt>
                <c:pt idx="167">
                  <c:v>0.65410000000000001</c:v>
                </c:pt>
                <c:pt idx="168">
                  <c:v>0.66139999999999999</c:v>
                </c:pt>
                <c:pt idx="169">
                  <c:v>0.65459999999999996</c:v>
                </c:pt>
                <c:pt idx="170">
                  <c:v>0.65459999999999996</c:v>
                </c:pt>
                <c:pt idx="171">
                  <c:v>0.65459999999999996</c:v>
                </c:pt>
              </c:numCache>
            </c:numRef>
          </c:val>
          <c:smooth val="0"/>
          <c:extLst>
            <c:ext xmlns:c16="http://schemas.microsoft.com/office/drawing/2014/chart" uri="{C3380CC4-5D6E-409C-BE32-E72D297353CC}">
              <c16:uniqueId val="{00000000-6A14-4726-A49E-4D3C82B0ADFF}"/>
            </c:ext>
          </c:extLst>
        </c:ser>
        <c:ser>
          <c:idx val="2"/>
          <c:order val="1"/>
          <c:tx>
            <c:v>Modelled AUD/USD</c:v>
          </c:tx>
          <c:spPr>
            <a:ln w="44450" cap="rnd">
              <a:solidFill>
                <a:schemeClr val="accent1"/>
              </a:solidFill>
              <a:round/>
            </a:ln>
            <a:effectLst/>
          </c:spPr>
          <c:marker>
            <c:symbol val="none"/>
          </c:marker>
          <c:cat>
            <c:numRef>
              <c:f>Forecast!$A$2:$A$173</c:f>
              <c:numCache>
                <c:formatCode>m/d/yyyy</c:formatCode>
                <c:ptCount val="172"/>
                <c:pt idx="0">
                  <c:v>38763</c:v>
                </c:pt>
                <c:pt idx="1">
                  <c:v>38791</c:v>
                </c:pt>
                <c:pt idx="2">
                  <c:v>38852</c:v>
                </c:pt>
                <c:pt idx="3">
                  <c:v>38883</c:v>
                </c:pt>
                <c:pt idx="4">
                  <c:v>38944</c:v>
                </c:pt>
                <c:pt idx="5">
                  <c:v>38975</c:v>
                </c:pt>
                <c:pt idx="6">
                  <c:v>39036</c:v>
                </c:pt>
                <c:pt idx="7">
                  <c:v>39066</c:v>
                </c:pt>
                <c:pt idx="8">
                  <c:v>39097</c:v>
                </c:pt>
                <c:pt idx="9">
                  <c:v>39128</c:v>
                </c:pt>
                <c:pt idx="10">
                  <c:v>39156</c:v>
                </c:pt>
                <c:pt idx="11">
                  <c:v>39217</c:v>
                </c:pt>
                <c:pt idx="12">
                  <c:v>39248</c:v>
                </c:pt>
                <c:pt idx="13">
                  <c:v>39309</c:v>
                </c:pt>
                <c:pt idx="14">
                  <c:v>39370</c:v>
                </c:pt>
                <c:pt idx="15">
                  <c:v>39401</c:v>
                </c:pt>
                <c:pt idx="16">
                  <c:v>39462</c:v>
                </c:pt>
                <c:pt idx="17">
                  <c:v>39493</c:v>
                </c:pt>
                <c:pt idx="18">
                  <c:v>39553</c:v>
                </c:pt>
                <c:pt idx="19">
                  <c:v>39583</c:v>
                </c:pt>
                <c:pt idx="20">
                  <c:v>39644</c:v>
                </c:pt>
                <c:pt idx="21">
                  <c:v>39675</c:v>
                </c:pt>
                <c:pt idx="22">
                  <c:v>39706</c:v>
                </c:pt>
                <c:pt idx="23">
                  <c:v>39736</c:v>
                </c:pt>
                <c:pt idx="24">
                  <c:v>39797</c:v>
                </c:pt>
                <c:pt idx="25">
                  <c:v>39828</c:v>
                </c:pt>
                <c:pt idx="26">
                  <c:v>39918</c:v>
                </c:pt>
                <c:pt idx="27">
                  <c:v>39948</c:v>
                </c:pt>
                <c:pt idx="28">
                  <c:v>39979</c:v>
                </c:pt>
                <c:pt idx="29">
                  <c:v>40009</c:v>
                </c:pt>
                <c:pt idx="30">
                  <c:v>40071</c:v>
                </c:pt>
                <c:pt idx="31">
                  <c:v>40101</c:v>
                </c:pt>
                <c:pt idx="32">
                  <c:v>40162</c:v>
                </c:pt>
                <c:pt idx="33">
                  <c:v>40193</c:v>
                </c:pt>
                <c:pt idx="34">
                  <c:v>40224</c:v>
                </c:pt>
                <c:pt idx="35">
                  <c:v>40252</c:v>
                </c:pt>
                <c:pt idx="36">
                  <c:v>40283</c:v>
                </c:pt>
                <c:pt idx="37">
                  <c:v>40344</c:v>
                </c:pt>
                <c:pt idx="38">
                  <c:v>40374</c:v>
                </c:pt>
                <c:pt idx="39">
                  <c:v>40436</c:v>
                </c:pt>
                <c:pt idx="40">
                  <c:v>40466</c:v>
                </c:pt>
                <c:pt idx="41">
                  <c:v>40497</c:v>
                </c:pt>
                <c:pt idx="42">
                  <c:v>40527</c:v>
                </c:pt>
                <c:pt idx="43">
                  <c:v>40589</c:v>
                </c:pt>
                <c:pt idx="44">
                  <c:v>40617</c:v>
                </c:pt>
                <c:pt idx="45">
                  <c:v>40648</c:v>
                </c:pt>
                <c:pt idx="46">
                  <c:v>40709</c:v>
                </c:pt>
                <c:pt idx="47">
                  <c:v>40739</c:v>
                </c:pt>
                <c:pt idx="48">
                  <c:v>40770</c:v>
                </c:pt>
                <c:pt idx="49">
                  <c:v>40801</c:v>
                </c:pt>
                <c:pt idx="50">
                  <c:v>40862</c:v>
                </c:pt>
                <c:pt idx="51">
                  <c:v>40892</c:v>
                </c:pt>
                <c:pt idx="52">
                  <c:v>40954</c:v>
                </c:pt>
                <c:pt idx="53">
                  <c:v>40983</c:v>
                </c:pt>
                <c:pt idx="54">
                  <c:v>41044</c:v>
                </c:pt>
                <c:pt idx="55">
                  <c:v>41075</c:v>
                </c:pt>
                <c:pt idx="56">
                  <c:v>41136</c:v>
                </c:pt>
                <c:pt idx="57">
                  <c:v>41197</c:v>
                </c:pt>
                <c:pt idx="58">
                  <c:v>41228</c:v>
                </c:pt>
                <c:pt idx="59">
                  <c:v>41289</c:v>
                </c:pt>
                <c:pt idx="60">
                  <c:v>41320</c:v>
                </c:pt>
                <c:pt idx="61">
                  <c:v>41348</c:v>
                </c:pt>
                <c:pt idx="62">
                  <c:v>41379</c:v>
                </c:pt>
                <c:pt idx="63">
                  <c:v>41409</c:v>
                </c:pt>
                <c:pt idx="64">
                  <c:v>41470</c:v>
                </c:pt>
                <c:pt idx="65">
                  <c:v>41501</c:v>
                </c:pt>
                <c:pt idx="66">
                  <c:v>41562</c:v>
                </c:pt>
                <c:pt idx="67">
                  <c:v>41593</c:v>
                </c:pt>
                <c:pt idx="68">
                  <c:v>41654</c:v>
                </c:pt>
                <c:pt idx="69">
                  <c:v>41744</c:v>
                </c:pt>
                <c:pt idx="70">
                  <c:v>41774</c:v>
                </c:pt>
                <c:pt idx="71">
                  <c:v>41835</c:v>
                </c:pt>
                <c:pt idx="72">
                  <c:v>41866</c:v>
                </c:pt>
                <c:pt idx="73">
                  <c:v>41897</c:v>
                </c:pt>
                <c:pt idx="74">
                  <c:v>41927</c:v>
                </c:pt>
                <c:pt idx="75">
                  <c:v>41988</c:v>
                </c:pt>
                <c:pt idx="76">
                  <c:v>42019</c:v>
                </c:pt>
                <c:pt idx="77">
                  <c:v>42109</c:v>
                </c:pt>
                <c:pt idx="78">
                  <c:v>42139</c:v>
                </c:pt>
                <c:pt idx="79">
                  <c:v>42170</c:v>
                </c:pt>
                <c:pt idx="80">
                  <c:v>42200</c:v>
                </c:pt>
                <c:pt idx="81">
                  <c:v>42262</c:v>
                </c:pt>
                <c:pt idx="82">
                  <c:v>42292</c:v>
                </c:pt>
                <c:pt idx="83">
                  <c:v>42353</c:v>
                </c:pt>
                <c:pt idx="84">
                  <c:v>42384</c:v>
                </c:pt>
                <c:pt idx="85">
                  <c:v>42415</c:v>
                </c:pt>
                <c:pt idx="86">
                  <c:v>42444</c:v>
                </c:pt>
                <c:pt idx="87">
                  <c:v>42475</c:v>
                </c:pt>
                <c:pt idx="88">
                  <c:v>42536</c:v>
                </c:pt>
                <c:pt idx="89">
                  <c:v>42566</c:v>
                </c:pt>
                <c:pt idx="90">
                  <c:v>42597</c:v>
                </c:pt>
                <c:pt idx="91">
                  <c:v>42628</c:v>
                </c:pt>
                <c:pt idx="92">
                  <c:v>42689</c:v>
                </c:pt>
                <c:pt idx="93">
                  <c:v>42719</c:v>
                </c:pt>
                <c:pt idx="94">
                  <c:v>42781</c:v>
                </c:pt>
                <c:pt idx="95">
                  <c:v>42809</c:v>
                </c:pt>
                <c:pt idx="96">
                  <c:v>42870</c:v>
                </c:pt>
                <c:pt idx="97">
                  <c:v>42901</c:v>
                </c:pt>
                <c:pt idx="98">
                  <c:v>42962</c:v>
                </c:pt>
                <c:pt idx="99">
                  <c:v>42993</c:v>
                </c:pt>
                <c:pt idx="100">
                  <c:v>43054</c:v>
                </c:pt>
                <c:pt idx="101">
                  <c:v>43084</c:v>
                </c:pt>
                <c:pt idx="102">
                  <c:v>43115</c:v>
                </c:pt>
                <c:pt idx="103">
                  <c:v>43146</c:v>
                </c:pt>
                <c:pt idx="104">
                  <c:v>43174</c:v>
                </c:pt>
                <c:pt idx="105">
                  <c:v>43235</c:v>
                </c:pt>
                <c:pt idx="106">
                  <c:v>43266</c:v>
                </c:pt>
                <c:pt idx="107">
                  <c:v>43327</c:v>
                </c:pt>
                <c:pt idx="108">
                  <c:v>43388</c:v>
                </c:pt>
                <c:pt idx="109">
                  <c:v>43419</c:v>
                </c:pt>
                <c:pt idx="110">
                  <c:v>43480</c:v>
                </c:pt>
                <c:pt idx="111">
                  <c:v>43511</c:v>
                </c:pt>
                <c:pt idx="112">
                  <c:v>43539</c:v>
                </c:pt>
                <c:pt idx="113">
                  <c:v>43570</c:v>
                </c:pt>
                <c:pt idx="114">
                  <c:v>43600</c:v>
                </c:pt>
                <c:pt idx="115">
                  <c:v>43661</c:v>
                </c:pt>
                <c:pt idx="116">
                  <c:v>43692</c:v>
                </c:pt>
                <c:pt idx="117">
                  <c:v>43753</c:v>
                </c:pt>
                <c:pt idx="118">
                  <c:v>43784</c:v>
                </c:pt>
                <c:pt idx="119">
                  <c:v>43845</c:v>
                </c:pt>
                <c:pt idx="120">
                  <c:v>43936</c:v>
                </c:pt>
                <c:pt idx="121">
                  <c:v>43966</c:v>
                </c:pt>
                <c:pt idx="122">
                  <c:v>43997</c:v>
                </c:pt>
                <c:pt idx="123">
                  <c:v>44027</c:v>
                </c:pt>
                <c:pt idx="124">
                  <c:v>44089</c:v>
                </c:pt>
                <c:pt idx="125">
                  <c:v>44119</c:v>
                </c:pt>
                <c:pt idx="126">
                  <c:v>44180</c:v>
                </c:pt>
                <c:pt idx="127">
                  <c:v>44211</c:v>
                </c:pt>
                <c:pt idx="128">
                  <c:v>44242</c:v>
                </c:pt>
                <c:pt idx="129">
                  <c:v>44270</c:v>
                </c:pt>
                <c:pt idx="130">
                  <c:v>44301</c:v>
                </c:pt>
                <c:pt idx="131">
                  <c:v>44362</c:v>
                </c:pt>
                <c:pt idx="132">
                  <c:v>44392</c:v>
                </c:pt>
                <c:pt idx="133">
                  <c:v>44454</c:v>
                </c:pt>
                <c:pt idx="134">
                  <c:v>44484</c:v>
                </c:pt>
                <c:pt idx="135">
                  <c:v>44515</c:v>
                </c:pt>
                <c:pt idx="136">
                  <c:v>44545</c:v>
                </c:pt>
                <c:pt idx="137">
                  <c:v>44607</c:v>
                </c:pt>
                <c:pt idx="138">
                  <c:v>44635</c:v>
                </c:pt>
                <c:pt idx="139">
                  <c:v>44666</c:v>
                </c:pt>
                <c:pt idx="140">
                  <c:v>44727</c:v>
                </c:pt>
                <c:pt idx="141">
                  <c:v>44757</c:v>
                </c:pt>
                <c:pt idx="142">
                  <c:v>44788</c:v>
                </c:pt>
                <c:pt idx="143">
                  <c:v>44819</c:v>
                </c:pt>
                <c:pt idx="144">
                  <c:v>44880</c:v>
                </c:pt>
                <c:pt idx="145">
                  <c:v>44910</c:v>
                </c:pt>
                <c:pt idx="146">
                  <c:v>44972</c:v>
                </c:pt>
                <c:pt idx="147">
                  <c:v>45000</c:v>
                </c:pt>
                <c:pt idx="148">
                  <c:v>45061</c:v>
                </c:pt>
                <c:pt idx="149">
                  <c:v>45092</c:v>
                </c:pt>
                <c:pt idx="150">
                  <c:v>45153</c:v>
                </c:pt>
                <c:pt idx="151">
                  <c:v>45184</c:v>
                </c:pt>
                <c:pt idx="152">
                  <c:v>45245</c:v>
                </c:pt>
                <c:pt idx="153">
                  <c:v>45275</c:v>
                </c:pt>
                <c:pt idx="154">
                  <c:v>45306</c:v>
                </c:pt>
                <c:pt idx="155">
                  <c:v>45337</c:v>
                </c:pt>
                <c:pt idx="156">
                  <c:v>45366</c:v>
                </c:pt>
                <c:pt idx="157">
                  <c:v>45397</c:v>
                </c:pt>
                <c:pt idx="158">
                  <c:v>45427</c:v>
                </c:pt>
                <c:pt idx="159">
                  <c:v>45488</c:v>
                </c:pt>
                <c:pt idx="160">
                  <c:v>45519</c:v>
                </c:pt>
                <c:pt idx="161">
                  <c:v>45580</c:v>
                </c:pt>
                <c:pt idx="162">
                  <c:v>45611</c:v>
                </c:pt>
                <c:pt idx="163">
                  <c:v>45672</c:v>
                </c:pt>
                <c:pt idx="164">
                  <c:v>45762</c:v>
                </c:pt>
                <c:pt idx="165">
                  <c:v>45792</c:v>
                </c:pt>
                <c:pt idx="166">
                  <c:v>45853</c:v>
                </c:pt>
                <c:pt idx="167">
                  <c:v>45884</c:v>
                </c:pt>
                <c:pt idx="168">
                  <c:v>45915</c:v>
                </c:pt>
                <c:pt idx="169">
                  <c:v>45945</c:v>
                </c:pt>
                <c:pt idx="170">
                  <c:v>45976</c:v>
                </c:pt>
                <c:pt idx="171">
                  <c:v>46006</c:v>
                </c:pt>
              </c:numCache>
            </c:numRef>
          </c:cat>
          <c:val>
            <c:numRef>
              <c:f>Forecast!$I$2:$I$173</c:f>
              <c:numCache>
                <c:formatCode>General</c:formatCode>
                <c:ptCount val="172"/>
                <c:pt idx="0">
                  <c:v>0.78776934226728923</c:v>
                </c:pt>
                <c:pt idx="1">
                  <c:v>0.77160390063740836</c:v>
                </c:pt>
                <c:pt idx="2">
                  <c:v>0.8132026185598592</c:v>
                </c:pt>
                <c:pt idx="3">
                  <c:v>0.79346876681342493</c:v>
                </c:pt>
                <c:pt idx="4">
                  <c:v>0.81531567169791308</c:v>
                </c:pt>
                <c:pt idx="5">
                  <c:v>0.80169496332422008</c:v>
                </c:pt>
                <c:pt idx="6">
                  <c:v>0.8231258058715919</c:v>
                </c:pt>
                <c:pt idx="7">
                  <c:v>0.83283491826692679</c:v>
                </c:pt>
                <c:pt idx="8">
                  <c:v>0.81556175664697528</c:v>
                </c:pt>
                <c:pt idx="9">
                  <c:v>0.8286390378291888</c:v>
                </c:pt>
                <c:pt idx="10">
                  <c:v>0.84114922734166364</c:v>
                </c:pt>
                <c:pt idx="11">
                  <c:v>0.87145475551804197</c:v>
                </c:pt>
                <c:pt idx="12">
                  <c:v>0.89066000992080252</c:v>
                </c:pt>
                <c:pt idx="13">
                  <c:v>0.86356716773459974</c:v>
                </c:pt>
                <c:pt idx="14">
                  <c:v>0.95859382914552405</c:v>
                </c:pt>
                <c:pt idx="15">
                  <c:v>0.93201487730436183</c:v>
                </c:pt>
                <c:pt idx="16">
                  <c:v>0.9278381559013068</c:v>
                </c:pt>
                <c:pt idx="17">
                  <c:v>0.96858815969452405</c:v>
                </c:pt>
                <c:pt idx="18">
                  <c:v>0.97836851937030955</c:v>
                </c:pt>
                <c:pt idx="19">
                  <c:v>0.99543855601184117</c:v>
                </c:pt>
                <c:pt idx="20">
                  <c:v>1.0010693888722415</c:v>
                </c:pt>
                <c:pt idx="21">
                  <c:v>0.91652040581195371</c:v>
                </c:pt>
                <c:pt idx="22">
                  <c:v>0.85419172139066846</c:v>
                </c:pt>
                <c:pt idx="23">
                  <c:v>0.72848567310518297</c:v>
                </c:pt>
                <c:pt idx="24">
                  <c:v>0.72683644163201455</c:v>
                </c:pt>
                <c:pt idx="25">
                  <c:v>0.69082613519292424</c:v>
                </c:pt>
                <c:pt idx="26">
                  <c:v>0.76120665349337835</c:v>
                </c:pt>
                <c:pt idx="27">
                  <c:v>0.80935301652089942</c:v>
                </c:pt>
                <c:pt idx="28">
                  <c:v>0.83239365969595891</c:v>
                </c:pt>
                <c:pt idx="29">
                  <c:v>0.8491383903544385</c:v>
                </c:pt>
                <c:pt idx="30">
                  <c:v>0.89233126336189006</c:v>
                </c:pt>
                <c:pt idx="31">
                  <c:v>0.93483328251519038</c:v>
                </c:pt>
                <c:pt idx="32">
                  <c:v>0.91661288236651695</c:v>
                </c:pt>
                <c:pt idx="33">
                  <c:v>0.91608177904516963</c:v>
                </c:pt>
                <c:pt idx="34">
                  <c:v>0.9016657978754673</c:v>
                </c:pt>
                <c:pt idx="35">
                  <c:v>0.93292366846543751</c:v>
                </c:pt>
                <c:pt idx="36">
                  <c:v>0.94767288535985006</c:v>
                </c:pt>
                <c:pt idx="37">
                  <c:v>0.86619900608105571</c:v>
                </c:pt>
                <c:pt idx="38">
                  <c:v>0.89907682874543793</c:v>
                </c:pt>
                <c:pt idx="39">
                  <c:v>0.94585051729062475</c:v>
                </c:pt>
                <c:pt idx="40">
                  <c:v>0.9715321557637917</c:v>
                </c:pt>
                <c:pt idx="41">
                  <c:v>0.96817931463624685</c:v>
                </c:pt>
                <c:pt idx="42">
                  <c:v>0.99257160140920819</c:v>
                </c:pt>
                <c:pt idx="43">
                  <c:v>1.0002527816344773</c:v>
                </c:pt>
                <c:pt idx="44">
                  <c:v>1.0193126458580788</c:v>
                </c:pt>
                <c:pt idx="45">
                  <c:v>1.0658407463873105</c:v>
                </c:pt>
                <c:pt idx="46">
                  <c:v>1.0501416651562263</c:v>
                </c:pt>
                <c:pt idx="47">
                  <c:v>1.0651906707509085</c:v>
                </c:pt>
                <c:pt idx="48">
                  <c:v>1.0413167327257979</c:v>
                </c:pt>
                <c:pt idx="49">
                  <c:v>0.97373368755985357</c:v>
                </c:pt>
                <c:pt idx="50">
                  <c:v>0.97953286066952838</c:v>
                </c:pt>
                <c:pt idx="51">
                  <c:v>0.9768351992638622</c:v>
                </c:pt>
                <c:pt idx="52">
                  <c:v>1.0376755240225273</c:v>
                </c:pt>
                <c:pt idx="53">
                  <c:v>1.007212118991367</c:v>
                </c:pt>
                <c:pt idx="54">
                  <c:v>0.95665716200549367</c:v>
                </c:pt>
                <c:pt idx="55">
                  <c:v>0.97874530865542919</c:v>
                </c:pt>
                <c:pt idx="56">
                  <c:v>0.99127179385526742</c:v>
                </c:pt>
                <c:pt idx="57">
                  <c:v>1.0042205989304898</c:v>
                </c:pt>
                <c:pt idx="58">
                  <c:v>1.0004978694062217</c:v>
                </c:pt>
                <c:pt idx="59">
                  <c:v>1.0183304571611624</c:v>
                </c:pt>
                <c:pt idx="60">
                  <c:v>1.0065019776056618</c:v>
                </c:pt>
                <c:pt idx="61">
                  <c:v>1.0185320946293814</c:v>
                </c:pt>
                <c:pt idx="62">
                  <c:v>1.0127373077446253</c:v>
                </c:pt>
                <c:pt idx="63">
                  <c:v>0.95881965819048265</c:v>
                </c:pt>
                <c:pt idx="64">
                  <c:v>0.90081308373913771</c:v>
                </c:pt>
                <c:pt idx="65">
                  <c:v>0.90233212239360472</c:v>
                </c:pt>
                <c:pt idx="66">
                  <c:v>0.93878118331515248</c:v>
                </c:pt>
                <c:pt idx="67">
                  <c:v>0.91035261381309407</c:v>
                </c:pt>
                <c:pt idx="68">
                  <c:v>0.88032231344583101</c:v>
                </c:pt>
                <c:pt idx="69">
                  <c:v>0.92187049568835466</c:v>
                </c:pt>
                <c:pt idx="70">
                  <c:v>0.9248416460023221</c:v>
                </c:pt>
                <c:pt idx="71">
                  <c:v>0.92585603041847331</c:v>
                </c:pt>
                <c:pt idx="72">
                  <c:v>0.92433894880800738</c:v>
                </c:pt>
                <c:pt idx="73">
                  <c:v>0.87954442071000327</c:v>
                </c:pt>
                <c:pt idx="74">
                  <c:v>0.87567410322571404</c:v>
                </c:pt>
                <c:pt idx="75">
                  <c:v>0.81801222753072267</c:v>
                </c:pt>
                <c:pt idx="76">
                  <c:v>0.78452139279399491</c:v>
                </c:pt>
                <c:pt idx="77">
                  <c:v>0.77406561924501893</c:v>
                </c:pt>
                <c:pt idx="78">
                  <c:v>0.7771604813974734</c:v>
                </c:pt>
                <c:pt idx="79">
                  <c:v>0.76687844255181703</c:v>
                </c:pt>
                <c:pt idx="80">
                  <c:v>0.73408249784931923</c:v>
                </c:pt>
                <c:pt idx="81">
                  <c:v>0.70757194023425285</c:v>
                </c:pt>
                <c:pt idx="82">
                  <c:v>0.72081397312650408</c:v>
                </c:pt>
                <c:pt idx="83">
                  <c:v>0.7214466612059981</c:v>
                </c:pt>
                <c:pt idx="84">
                  <c:v>0.69773217101050999</c:v>
                </c:pt>
                <c:pt idx="85">
                  <c:v>0.70344281765868111</c:v>
                </c:pt>
                <c:pt idx="86">
                  <c:v>0.73773646453330621</c:v>
                </c:pt>
                <c:pt idx="87">
                  <c:v>0.74441792383229277</c:v>
                </c:pt>
                <c:pt idx="88">
                  <c:v>0.72502245003795007</c:v>
                </c:pt>
                <c:pt idx="89">
                  <c:v>0.72948704286648558</c:v>
                </c:pt>
                <c:pt idx="90">
                  <c:v>0.73539006606103463</c:v>
                </c:pt>
                <c:pt idx="91">
                  <c:v>0.73377333146196055</c:v>
                </c:pt>
                <c:pt idx="92">
                  <c:v>0.7250312108001683</c:v>
                </c:pt>
                <c:pt idx="93">
                  <c:v>0.70408944301619492</c:v>
                </c:pt>
                <c:pt idx="94">
                  <c:v>0.73946489053847397</c:v>
                </c:pt>
                <c:pt idx="95">
                  <c:v>0.73456459708213351</c:v>
                </c:pt>
                <c:pt idx="96">
                  <c:v>0.72378294255199427</c:v>
                </c:pt>
                <c:pt idx="97">
                  <c:v>0.74571881547378405</c:v>
                </c:pt>
                <c:pt idx="98">
                  <c:v>0.76510457144557709</c:v>
                </c:pt>
                <c:pt idx="99">
                  <c:v>0.77598501899004813</c:v>
                </c:pt>
                <c:pt idx="100">
                  <c:v>0.73610323626764607</c:v>
                </c:pt>
                <c:pt idx="101">
                  <c:v>0.74934473280495872</c:v>
                </c:pt>
                <c:pt idx="102">
                  <c:v>0.76735723915627507</c:v>
                </c:pt>
                <c:pt idx="103">
                  <c:v>0.75959658470741342</c:v>
                </c:pt>
                <c:pt idx="104">
                  <c:v>0.74126650807570249</c:v>
                </c:pt>
                <c:pt idx="105">
                  <c:v>0.73032224355545117</c:v>
                </c:pt>
                <c:pt idx="106">
                  <c:v>0.71829424684081533</c:v>
                </c:pt>
                <c:pt idx="107">
                  <c:v>0.70635719521556339</c:v>
                </c:pt>
                <c:pt idx="108">
                  <c:v>0.70891945734222506</c:v>
                </c:pt>
                <c:pt idx="109">
                  <c:v>0.71000964145265655</c:v>
                </c:pt>
                <c:pt idx="110">
                  <c:v>0.70498172430659434</c:v>
                </c:pt>
                <c:pt idx="111">
                  <c:v>0.69431157909955921</c:v>
                </c:pt>
                <c:pt idx="112">
                  <c:v>0.69444807070245107</c:v>
                </c:pt>
                <c:pt idx="113">
                  <c:v>0.69484231425950993</c:v>
                </c:pt>
                <c:pt idx="114">
                  <c:v>0.68451912585575991</c:v>
                </c:pt>
                <c:pt idx="115">
                  <c:v>0.6854378917081273</c:v>
                </c:pt>
                <c:pt idx="116">
                  <c:v>0.66939217433223241</c:v>
                </c:pt>
                <c:pt idx="117">
                  <c:v>0.68036353036443997</c:v>
                </c:pt>
                <c:pt idx="118">
                  <c:v>0.67354986182950727</c:v>
                </c:pt>
                <c:pt idx="119">
                  <c:v>0.67230568831187021</c:v>
                </c:pt>
                <c:pt idx="120">
                  <c:v>0.63718161014186325</c:v>
                </c:pt>
                <c:pt idx="121">
                  <c:v>0.64316118938122147</c:v>
                </c:pt>
                <c:pt idx="122">
                  <c:v>0.66714098744880979</c:v>
                </c:pt>
                <c:pt idx="123">
                  <c:v>0.68657730423454688</c:v>
                </c:pt>
                <c:pt idx="124">
                  <c:v>0.69158213210590314</c:v>
                </c:pt>
                <c:pt idx="125">
                  <c:v>0.679210577410163</c:v>
                </c:pt>
                <c:pt idx="126">
                  <c:v>0.73242510923671511</c:v>
                </c:pt>
                <c:pt idx="127">
                  <c:v>0.73064849704630652</c:v>
                </c:pt>
                <c:pt idx="128">
                  <c:v>0.74393031624008332</c:v>
                </c:pt>
                <c:pt idx="129">
                  <c:v>0.73017588513316034</c:v>
                </c:pt>
                <c:pt idx="130">
                  <c:v>0.73737339293233028</c:v>
                </c:pt>
                <c:pt idx="131">
                  <c:v>0.72877042260723679</c:v>
                </c:pt>
                <c:pt idx="132">
                  <c:v>0.71117519809454599</c:v>
                </c:pt>
                <c:pt idx="133">
                  <c:v>0.70435671220062068</c:v>
                </c:pt>
                <c:pt idx="134">
                  <c:v>0.71895315744342625</c:v>
                </c:pt>
                <c:pt idx="135">
                  <c:v>0.69179360848941662</c:v>
                </c:pt>
                <c:pt idx="136">
                  <c:v>0.69126016721461747</c:v>
                </c:pt>
                <c:pt idx="137">
                  <c:v>0.69370265373389295</c:v>
                </c:pt>
                <c:pt idx="138">
                  <c:v>0.70856895152922039</c:v>
                </c:pt>
                <c:pt idx="139">
                  <c:v>0.70688481226514799</c:v>
                </c:pt>
                <c:pt idx="140">
                  <c:v>0.67489223612749116</c:v>
                </c:pt>
                <c:pt idx="141">
                  <c:v>0.67776711388526312</c:v>
                </c:pt>
                <c:pt idx="142">
                  <c:v>0.68782192337882464</c:v>
                </c:pt>
                <c:pt idx="143">
                  <c:v>0.65955147112556278</c:v>
                </c:pt>
                <c:pt idx="144">
                  <c:v>0.67155398546826128</c:v>
                </c:pt>
                <c:pt idx="145">
                  <c:v>0.66791275562916308</c:v>
                </c:pt>
                <c:pt idx="146">
                  <c:v>0.67637334840848329</c:v>
                </c:pt>
                <c:pt idx="147">
                  <c:v>0.66090558642015174</c:v>
                </c:pt>
                <c:pt idx="148">
                  <c:v>0.66810057057396799</c:v>
                </c:pt>
                <c:pt idx="149">
                  <c:v>0.68577506949997147</c:v>
                </c:pt>
                <c:pt idx="150">
                  <c:v>0.66945506010172373</c:v>
                </c:pt>
                <c:pt idx="151">
                  <c:v>0.66966417815678725</c:v>
                </c:pt>
                <c:pt idx="152">
                  <c:v>0.67343257988032557</c:v>
                </c:pt>
                <c:pt idx="153">
                  <c:v>0.68796357832045663</c:v>
                </c:pt>
                <c:pt idx="154">
                  <c:v>0.6788386663019208</c:v>
                </c:pt>
                <c:pt idx="155">
                  <c:v>0.66958065439630188</c:v>
                </c:pt>
                <c:pt idx="156">
                  <c:v>0.67596158793806715</c:v>
                </c:pt>
                <c:pt idx="157">
                  <c:v>0.67340074410990725</c:v>
                </c:pt>
                <c:pt idx="158">
                  <c:v>0.68491487398836837</c:v>
                </c:pt>
                <c:pt idx="159">
                  <c:v>0.66616601760307237</c:v>
                </c:pt>
                <c:pt idx="160">
                  <c:v>0.67624489528730847</c:v>
                </c:pt>
                <c:pt idx="161">
                  <c:v>0.6639252073766817</c:v>
                </c:pt>
                <c:pt idx="162">
                  <c:v>0.65116642825199156</c:v>
                </c:pt>
                <c:pt idx="163">
                  <c:v>0.62831056861920431</c:v>
                </c:pt>
                <c:pt idx="164">
                  <c:v>0.64995286019229237</c:v>
                </c:pt>
                <c:pt idx="165">
                  <c:v>0.65126722689559524</c:v>
                </c:pt>
                <c:pt idx="166">
                  <c:v>0.66573178538397615</c:v>
                </c:pt>
                <c:pt idx="167">
                  <c:v>0.66795828234078347</c:v>
                </c:pt>
                <c:pt idx="168">
                  <c:v>0.67758957672153886</c:v>
                </c:pt>
                <c:pt idx="169">
                  <c:v>0.67156670387859407</c:v>
                </c:pt>
                <c:pt idx="170">
                  <c:v>0.67156670387859407</c:v>
                </c:pt>
                <c:pt idx="171">
                  <c:v>0.67156670387859407</c:v>
                </c:pt>
              </c:numCache>
            </c:numRef>
          </c:val>
          <c:smooth val="0"/>
          <c:extLst>
            <c:ext xmlns:c16="http://schemas.microsoft.com/office/drawing/2014/chart" uri="{C3380CC4-5D6E-409C-BE32-E72D297353CC}">
              <c16:uniqueId val="{00000001-6A14-4726-A49E-4D3C82B0ADFF}"/>
            </c:ext>
          </c:extLst>
        </c:ser>
        <c:dLbls>
          <c:showLegendKey val="0"/>
          <c:showVal val="0"/>
          <c:showCatName val="0"/>
          <c:showSerName val="0"/>
          <c:showPercent val="0"/>
          <c:showBubbleSize val="0"/>
        </c:dLbls>
        <c:smooth val="0"/>
        <c:axId val="1054568256"/>
        <c:axId val="1054566336"/>
      </c:lineChart>
      <c:dateAx>
        <c:axId val="1054568256"/>
        <c:scaling>
          <c:orientation val="minMax"/>
        </c:scaling>
        <c:delete val="0"/>
        <c:axPos val="b"/>
        <c:numFmt formatCode="yyyy"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Offset val="100"/>
        <c:baseTimeUnit val="months"/>
        <c:majorUnit val="36"/>
        <c:majorTimeUnit val="months"/>
      </c:dateAx>
      <c:valAx>
        <c:axId val="1054566336"/>
        <c:scaling>
          <c:orientation val="minMax"/>
          <c:max val="1.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dirty="0"/>
                  <a:t>Exchange Rate</a:t>
                </a:r>
              </a:p>
            </c:rich>
          </c:tx>
          <c:layout>
            <c:manualLayout>
              <c:xMode val="edge"/>
              <c:yMode val="edge"/>
              <c:x val="5.7563833765506339E-3"/>
              <c:y val="0.23491137032129189"/>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spPr>
        <a:noFill/>
        <a:ln>
          <a:noFill/>
        </a:ln>
        <a:effectLst/>
      </c:spPr>
    </c:plotArea>
    <c:legend>
      <c:legendPos val="t"/>
      <c:layout>
        <c:manualLayout>
          <c:xMode val="edge"/>
          <c:yMode val="edge"/>
          <c:x val="0.29121991141921816"/>
          <c:y val="4.2190534600838187E-2"/>
          <c:w val="0.41756008087810514"/>
          <c:h val="8.222171113155474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96872645064056"/>
          <c:y val="2.3264071157771946E-2"/>
          <c:w val="0.84260236121577503"/>
          <c:h val="0.89812481773111696"/>
        </c:manualLayout>
      </c:layout>
      <c:barChart>
        <c:barDir val="col"/>
        <c:grouping val="clustered"/>
        <c:varyColors val="0"/>
        <c:ser>
          <c:idx val="0"/>
          <c:order val="0"/>
          <c:tx>
            <c:strRef>
              <c:f>Portfolio!$G$1</c:f>
              <c:strCache>
                <c:ptCount val="1"/>
                <c:pt idx="0">
                  <c:v>Proportion</c:v>
                </c:pt>
              </c:strCache>
            </c:strRef>
          </c:tx>
          <c:spPr>
            <a:solidFill>
              <a:schemeClr val="accent1"/>
            </a:solidFill>
            <a:ln>
              <a:noFill/>
            </a:ln>
            <a:effectLst/>
          </c:spPr>
          <c:invertIfNegative val="0"/>
          <c:cat>
            <c:strRef>
              <c:f>Portfolio!$E$2:$E$5</c:f>
              <c:strCache>
                <c:ptCount val="4"/>
                <c:pt idx="0">
                  <c:v>United States</c:v>
                </c:pt>
                <c:pt idx="1">
                  <c:v>Japan</c:v>
                </c:pt>
                <c:pt idx="2">
                  <c:v>Korea</c:v>
                </c:pt>
                <c:pt idx="3">
                  <c:v>Germany</c:v>
                </c:pt>
              </c:strCache>
            </c:strRef>
          </c:cat>
          <c:val>
            <c:numRef>
              <c:f>Portfolio!$G$2:$G$5</c:f>
              <c:numCache>
                <c:formatCode>0.0%</c:formatCode>
                <c:ptCount val="4"/>
                <c:pt idx="0">
                  <c:v>0.18535138469449752</c:v>
                </c:pt>
                <c:pt idx="1">
                  <c:v>0.5302815158899401</c:v>
                </c:pt>
                <c:pt idx="2">
                  <c:v>0.10964039044766005</c:v>
                </c:pt>
                <c:pt idx="3">
                  <c:v>0.17472670896790243</c:v>
                </c:pt>
              </c:numCache>
            </c:numRef>
          </c:val>
          <c:extLst>
            <c:ext xmlns:c16="http://schemas.microsoft.com/office/drawing/2014/chart" uri="{C3380CC4-5D6E-409C-BE32-E72D297353CC}">
              <c16:uniqueId val="{00000000-17DB-4989-96CB-F574745E272E}"/>
            </c:ext>
          </c:extLst>
        </c:ser>
        <c:dLbls>
          <c:showLegendKey val="0"/>
          <c:showVal val="0"/>
          <c:showCatName val="0"/>
          <c:showSerName val="0"/>
          <c:showPercent val="0"/>
          <c:showBubbleSize val="0"/>
        </c:dLbls>
        <c:gapWidth val="219"/>
        <c:overlap val="-27"/>
        <c:axId val="202891951"/>
        <c:axId val="202893391"/>
      </c:barChart>
      <c:catAx>
        <c:axId val="202891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202893391"/>
        <c:crosses val="autoZero"/>
        <c:auto val="1"/>
        <c:lblAlgn val="ctr"/>
        <c:lblOffset val="100"/>
        <c:noMultiLvlLbl val="0"/>
      </c:catAx>
      <c:valAx>
        <c:axId val="202893391"/>
        <c:scaling>
          <c:orientation val="minMax"/>
          <c:max val="0.70000000000000007"/>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AU" sz="1200" b="1"/>
                  <a:t>%</a:t>
                </a:r>
                <a:r>
                  <a:rPr lang="en-AU" sz="1200" b="1" baseline="0"/>
                  <a:t>Total Losses by Value</a:t>
                </a:r>
                <a:endParaRPr lang="en-AU" sz="1200" b="1"/>
              </a:p>
            </c:rich>
          </c:tx>
          <c:layout>
            <c:manualLayout>
              <c:xMode val="edge"/>
              <c:yMode val="edge"/>
              <c:x val="1.1386638975424022E-2"/>
              <c:y val="0.11854683195592286"/>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AU"/>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028919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61476988253418"/>
          <c:y val="3.1695759961152148E-2"/>
          <c:w val="0.78262064317350277"/>
          <c:h val="0.86707695453267564"/>
        </c:manualLayout>
      </c:layout>
      <c:lineChart>
        <c:grouping val="standard"/>
        <c:varyColors val="0"/>
        <c:ser>
          <c:idx val="1"/>
          <c:order val="0"/>
          <c:tx>
            <c:v>Lumber Volume (m3)</c:v>
          </c:tx>
          <c:spPr>
            <a:ln w="44450" cap="rnd">
              <a:solidFill>
                <a:schemeClr val="accent2"/>
              </a:solidFill>
              <a:round/>
            </a:ln>
            <a:effectLst/>
          </c:spPr>
          <c:marker>
            <c:symbol val="none"/>
          </c:marker>
          <c:cat>
            <c:numRef>
              <c:f>'Lumber Volume'!$A$10:$A$61</c:f>
              <c:numCache>
                <c:formatCode>General</c:formatCode>
                <c:ptCount val="52"/>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pt idx="45">
                  <c:v>2017</c:v>
                </c:pt>
                <c:pt idx="46">
                  <c:v>2018</c:v>
                </c:pt>
                <c:pt idx="47">
                  <c:v>2019</c:v>
                </c:pt>
                <c:pt idx="48">
                  <c:v>2020</c:v>
                </c:pt>
                <c:pt idx="49">
                  <c:v>2021</c:v>
                </c:pt>
                <c:pt idx="50">
                  <c:v>2022</c:v>
                </c:pt>
                <c:pt idx="51">
                  <c:v>2023</c:v>
                </c:pt>
              </c:numCache>
            </c:numRef>
          </c:cat>
          <c:val>
            <c:numRef>
              <c:f>'Lumber Volume'!$B$10:$B$61</c:f>
              <c:numCache>
                <c:formatCode>#,##0</c:formatCode>
                <c:ptCount val="52"/>
                <c:pt idx="0">
                  <c:v>1515591.1599999997</c:v>
                </c:pt>
                <c:pt idx="1">
                  <c:v>1578063.3800000004</c:v>
                </c:pt>
                <c:pt idx="2">
                  <c:v>1550573.35</c:v>
                </c:pt>
                <c:pt idx="3">
                  <c:v>1390073.81</c:v>
                </c:pt>
                <c:pt idx="4">
                  <c:v>1538994.4499999997</c:v>
                </c:pt>
                <c:pt idx="5">
                  <c:v>1576766.15</c:v>
                </c:pt>
                <c:pt idx="6">
                  <c:v>1621871.0999999999</c:v>
                </c:pt>
                <c:pt idx="7">
                  <c:v>1647568.23</c:v>
                </c:pt>
                <c:pt idx="8">
                  <c:v>1618451.8200000003</c:v>
                </c:pt>
                <c:pt idx="9">
                  <c:v>1589529.35</c:v>
                </c:pt>
                <c:pt idx="10">
                  <c:v>1524916.7200000002</c:v>
                </c:pt>
                <c:pt idx="11">
                  <c:v>1646174.7099999997</c:v>
                </c:pt>
                <c:pt idx="12">
                  <c:v>1728758.4300000002</c:v>
                </c:pt>
                <c:pt idx="13">
                  <c:v>1729955.6300000001</c:v>
                </c:pt>
                <c:pt idx="14">
                  <c:v>1809814.92</c:v>
                </c:pt>
                <c:pt idx="15">
                  <c:v>1888735.05</c:v>
                </c:pt>
                <c:pt idx="16">
                  <c:v>1968609.1800000002</c:v>
                </c:pt>
                <c:pt idx="17">
                  <c:v>1992341.7399999998</c:v>
                </c:pt>
                <c:pt idx="18">
                  <c:v>1965454.02</c:v>
                </c:pt>
                <c:pt idx="19">
                  <c:v>2034307.71</c:v>
                </c:pt>
                <c:pt idx="20">
                  <c:v>2019092.0599999998</c:v>
                </c:pt>
                <c:pt idx="21">
                  <c:v>2008079.2900000003</c:v>
                </c:pt>
                <c:pt idx="22">
                  <c:v>2210951.5900000003</c:v>
                </c:pt>
                <c:pt idx="23">
                  <c:v>2159910.1999999997</c:v>
                </c:pt>
                <c:pt idx="24">
                  <c:v>2288092.54</c:v>
                </c:pt>
                <c:pt idx="25">
                  <c:v>2388799.2800000003</c:v>
                </c:pt>
                <c:pt idx="26">
                  <c:v>2634558.65</c:v>
                </c:pt>
                <c:pt idx="27">
                  <c:v>2795468.1400000006</c:v>
                </c:pt>
                <c:pt idx="28">
                  <c:v>2912350.35</c:v>
                </c:pt>
                <c:pt idx="29">
                  <c:v>2817610.33</c:v>
                </c:pt>
                <c:pt idx="30">
                  <c:v>2902290.67</c:v>
                </c:pt>
                <c:pt idx="31">
                  <c:v>2940630.1700000004</c:v>
                </c:pt>
                <c:pt idx="32">
                  <c:v>3089025.9400000004</c:v>
                </c:pt>
                <c:pt idx="33">
                  <c:v>3150496.6</c:v>
                </c:pt>
                <c:pt idx="34">
                  <c:v>3175911.95</c:v>
                </c:pt>
                <c:pt idx="35">
                  <c:v>3160316.0499999993</c:v>
                </c:pt>
                <c:pt idx="36">
                  <c:v>2918544.9000000008</c:v>
                </c:pt>
                <c:pt idx="37">
                  <c:v>2623962.6300000008</c:v>
                </c:pt>
                <c:pt idx="38">
                  <c:v>2811385.4200000009</c:v>
                </c:pt>
                <c:pt idx="39">
                  <c:v>2845451.2199999993</c:v>
                </c:pt>
                <c:pt idx="40">
                  <c:v>2867219.8400000003</c:v>
                </c:pt>
                <c:pt idx="41">
                  <c:v>2811190.1799999997</c:v>
                </c:pt>
                <c:pt idx="42">
                  <c:v>2889208.9299999997</c:v>
                </c:pt>
                <c:pt idx="43">
                  <c:v>2983185.2800000007</c:v>
                </c:pt>
                <c:pt idx="44">
                  <c:v>3019308.9299999997</c:v>
                </c:pt>
                <c:pt idx="45">
                  <c:v>3105453.3800000004</c:v>
                </c:pt>
                <c:pt idx="46">
                  <c:v>3181873.3000000003</c:v>
                </c:pt>
                <c:pt idx="47">
                  <c:v>3161316.2599999993</c:v>
                </c:pt>
                <c:pt idx="48">
                  <c:v>3074917.42</c:v>
                </c:pt>
                <c:pt idx="49">
                  <c:v>3258407.8300000005</c:v>
                </c:pt>
                <c:pt idx="50">
                  <c:v>3181287.4200000009</c:v>
                </c:pt>
                <c:pt idx="51">
                  <c:v>3044431.29</c:v>
                </c:pt>
              </c:numCache>
            </c:numRef>
          </c:val>
          <c:smooth val="0"/>
          <c:extLst>
            <c:ext xmlns:c16="http://schemas.microsoft.com/office/drawing/2014/chart" uri="{C3380CC4-5D6E-409C-BE32-E72D297353CC}">
              <c16:uniqueId val="{00000000-C79B-4BC5-A3C0-02BC06301058}"/>
            </c:ext>
          </c:extLst>
        </c:ser>
        <c:dLbls>
          <c:showLegendKey val="0"/>
          <c:showVal val="0"/>
          <c:showCatName val="0"/>
          <c:showSerName val="0"/>
          <c:showPercent val="0"/>
          <c:showBubbleSize val="0"/>
        </c:dLbls>
        <c:marker val="1"/>
        <c:smooth val="0"/>
        <c:axId val="1054568256"/>
        <c:axId val="1054566336"/>
      </c:lineChart>
      <c:lineChart>
        <c:grouping val="standard"/>
        <c:varyColors val="0"/>
        <c:ser>
          <c:idx val="2"/>
          <c:order val="1"/>
          <c:tx>
            <c:v>Lumber Price</c:v>
          </c:tx>
          <c:spPr>
            <a:ln w="44450" cap="rnd">
              <a:solidFill>
                <a:schemeClr val="accent1"/>
              </a:solidFill>
              <a:round/>
            </a:ln>
            <a:effectLst/>
          </c:spPr>
          <c:marker>
            <c:symbol val="none"/>
          </c:marker>
          <c:cat>
            <c:numRef>
              <c:f>'Lumber Volume'!$A$10:$A$61</c:f>
              <c:numCache>
                <c:formatCode>General</c:formatCode>
                <c:ptCount val="52"/>
                <c:pt idx="0">
                  <c:v>1972</c:v>
                </c:pt>
                <c:pt idx="1">
                  <c:v>1973</c:v>
                </c:pt>
                <c:pt idx="2">
                  <c:v>1974</c:v>
                </c:pt>
                <c:pt idx="3">
                  <c:v>1975</c:v>
                </c:pt>
                <c:pt idx="4">
                  <c:v>1976</c:v>
                </c:pt>
                <c:pt idx="5">
                  <c:v>1977</c:v>
                </c:pt>
                <c:pt idx="6">
                  <c:v>1978</c:v>
                </c:pt>
                <c:pt idx="7">
                  <c:v>1979</c:v>
                </c:pt>
                <c:pt idx="8">
                  <c:v>1980</c:v>
                </c:pt>
                <c:pt idx="9">
                  <c:v>1981</c:v>
                </c:pt>
                <c:pt idx="10">
                  <c:v>1982</c:v>
                </c:pt>
                <c:pt idx="11">
                  <c:v>1983</c:v>
                </c:pt>
                <c:pt idx="12">
                  <c:v>1984</c:v>
                </c:pt>
                <c:pt idx="13">
                  <c:v>1985</c:v>
                </c:pt>
                <c:pt idx="14">
                  <c:v>1986</c:v>
                </c:pt>
                <c:pt idx="15">
                  <c:v>1987</c:v>
                </c:pt>
                <c:pt idx="16">
                  <c:v>1988</c:v>
                </c:pt>
                <c:pt idx="17">
                  <c:v>1989</c:v>
                </c:pt>
                <c:pt idx="18">
                  <c:v>1990</c:v>
                </c:pt>
                <c:pt idx="19">
                  <c:v>1991</c:v>
                </c:pt>
                <c:pt idx="20">
                  <c:v>1992</c:v>
                </c:pt>
                <c:pt idx="21">
                  <c:v>1993</c:v>
                </c:pt>
                <c:pt idx="22">
                  <c:v>1994</c:v>
                </c:pt>
                <c:pt idx="23">
                  <c:v>1995</c:v>
                </c:pt>
                <c:pt idx="24">
                  <c:v>1996</c:v>
                </c:pt>
                <c:pt idx="25">
                  <c:v>1997</c:v>
                </c:pt>
                <c:pt idx="26">
                  <c:v>1998</c:v>
                </c:pt>
                <c:pt idx="27">
                  <c:v>1999</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1">
                  <c:v>2013</c:v>
                </c:pt>
                <c:pt idx="42">
                  <c:v>2014</c:v>
                </c:pt>
                <c:pt idx="43">
                  <c:v>2015</c:v>
                </c:pt>
                <c:pt idx="44">
                  <c:v>2016</c:v>
                </c:pt>
                <c:pt idx="45">
                  <c:v>2017</c:v>
                </c:pt>
                <c:pt idx="46">
                  <c:v>2018</c:v>
                </c:pt>
                <c:pt idx="47">
                  <c:v>2019</c:v>
                </c:pt>
                <c:pt idx="48">
                  <c:v>2020</c:v>
                </c:pt>
                <c:pt idx="49">
                  <c:v>2021</c:v>
                </c:pt>
                <c:pt idx="50">
                  <c:v>2022</c:v>
                </c:pt>
                <c:pt idx="51">
                  <c:v>2023</c:v>
                </c:pt>
              </c:numCache>
            </c:numRef>
          </c:cat>
          <c:val>
            <c:numRef>
              <c:f>'Lumber Volume'!$C$10:$C$61</c:f>
              <c:numCache>
                <c:formatCode>General</c:formatCode>
                <c:ptCount val="52"/>
                <c:pt idx="0">
                  <c:v>144</c:v>
                </c:pt>
                <c:pt idx="1">
                  <c:v>171.5</c:v>
                </c:pt>
                <c:pt idx="2">
                  <c:v>177.9</c:v>
                </c:pt>
                <c:pt idx="3">
                  <c:v>166.1</c:v>
                </c:pt>
                <c:pt idx="4">
                  <c:v>192.88</c:v>
                </c:pt>
                <c:pt idx="5">
                  <c:v>228</c:v>
                </c:pt>
                <c:pt idx="6">
                  <c:v>236.8</c:v>
                </c:pt>
                <c:pt idx="7">
                  <c:v>284.89999999999998</c:v>
                </c:pt>
                <c:pt idx="8">
                  <c:v>238.8</c:v>
                </c:pt>
                <c:pt idx="9">
                  <c:v>196.7</c:v>
                </c:pt>
                <c:pt idx="10">
                  <c:v>179.26</c:v>
                </c:pt>
                <c:pt idx="11">
                  <c:v>248.2</c:v>
                </c:pt>
                <c:pt idx="12">
                  <c:v>201.9</c:v>
                </c:pt>
                <c:pt idx="13">
                  <c:v>168.8</c:v>
                </c:pt>
                <c:pt idx="14">
                  <c:v>194.3</c:v>
                </c:pt>
                <c:pt idx="15">
                  <c:v>214.7</c:v>
                </c:pt>
                <c:pt idx="16">
                  <c:v>208.2</c:v>
                </c:pt>
                <c:pt idx="17">
                  <c:v>192.8</c:v>
                </c:pt>
                <c:pt idx="18">
                  <c:v>209.4</c:v>
                </c:pt>
                <c:pt idx="19">
                  <c:v>245.6</c:v>
                </c:pt>
                <c:pt idx="20">
                  <c:v>273.39999999999998</c:v>
                </c:pt>
                <c:pt idx="21">
                  <c:v>468.96</c:v>
                </c:pt>
                <c:pt idx="22">
                  <c:v>453.9</c:v>
                </c:pt>
                <c:pt idx="23">
                  <c:v>336.8</c:v>
                </c:pt>
                <c:pt idx="24">
                  <c:v>425.4</c:v>
                </c:pt>
                <c:pt idx="25">
                  <c:v>435.7</c:v>
                </c:pt>
                <c:pt idx="26">
                  <c:v>338</c:v>
                </c:pt>
                <c:pt idx="27">
                  <c:v>412.36</c:v>
                </c:pt>
                <c:pt idx="28">
                  <c:v>357.2</c:v>
                </c:pt>
                <c:pt idx="29">
                  <c:v>372</c:v>
                </c:pt>
                <c:pt idx="30">
                  <c:v>324</c:v>
                </c:pt>
                <c:pt idx="31">
                  <c:v>340.9</c:v>
                </c:pt>
                <c:pt idx="32">
                  <c:v>452</c:v>
                </c:pt>
                <c:pt idx="33">
                  <c:v>411.6</c:v>
                </c:pt>
                <c:pt idx="34">
                  <c:v>387.5</c:v>
                </c:pt>
                <c:pt idx="35">
                  <c:v>309.2</c:v>
                </c:pt>
                <c:pt idx="36">
                  <c:v>270.10000000000002</c:v>
                </c:pt>
                <c:pt idx="37">
                  <c:v>246.2</c:v>
                </c:pt>
                <c:pt idx="38">
                  <c:v>326.8</c:v>
                </c:pt>
                <c:pt idx="39">
                  <c:v>330.1</c:v>
                </c:pt>
                <c:pt idx="40">
                  <c:v>391.3</c:v>
                </c:pt>
                <c:pt idx="41">
                  <c:v>406.8</c:v>
                </c:pt>
                <c:pt idx="42">
                  <c:v>369.8</c:v>
                </c:pt>
                <c:pt idx="43">
                  <c:v>327.60000000000002</c:v>
                </c:pt>
                <c:pt idx="44">
                  <c:v>343.1</c:v>
                </c:pt>
                <c:pt idx="45">
                  <c:v>459.6</c:v>
                </c:pt>
                <c:pt idx="46">
                  <c:v>639</c:v>
                </c:pt>
                <c:pt idx="47">
                  <c:v>439.5</c:v>
                </c:pt>
                <c:pt idx="48">
                  <c:v>884.6</c:v>
                </c:pt>
                <c:pt idx="49">
                  <c:v>1670.5</c:v>
                </c:pt>
                <c:pt idx="50">
                  <c:v>1329</c:v>
                </c:pt>
                <c:pt idx="51">
                  <c:v>581</c:v>
                </c:pt>
              </c:numCache>
            </c:numRef>
          </c:val>
          <c:smooth val="0"/>
          <c:extLst>
            <c:ext xmlns:c16="http://schemas.microsoft.com/office/drawing/2014/chart" uri="{C3380CC4-5D6E-409C-BE32-E72D297353CC}">
              <c16:uniqueId val="{00000001-C79B-4BC5-A3C0-02BC06301058}"/>
            </c:ext>
          </c:extLst>
        </c:ser>
        <c:dLbls>
          <c:showLegendKey val="0"/>
          <c:showVal val="0"/>
          <c:showCatName val="0"/>
          <c:showSerName val="0"/>
          <c:showPercent val="0"/>
          <c:showBubbleSize val="0"/>
        </c:dLbls>
        <c:marker val="1"/>
        <c:smooth val="0"/>
        <c:axId val="819723503"/>
        <c:axId val="819732143"/>
      </c:lineChart>
      <c:catAx>
        <c:axId val="105456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54566336"/>
        <c:crosses val="autoZero"/>
        <c:auto val="1"/>
        <c:lblAlgn val="ctr"/>
        <c:lblOffset val="100"/>
        <c:tickLblSkip val="4"/>
        <c:noMultiLvlLbl val="0"/>
      </c:catAx>
      <c:valAx>
        <c:axId val="105456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GB" sz="2000" b="1"/>
                  <a:t>Global</a:t>
                </a:r>
                <a:r>
                  <a:rPr lang="en-GB" sz="2000" b="1" baseline="0"/>
                  <a:t> Production (Bm3)</a:t>
                </a:r>
                <a:endParaRPr lang="en-GB" sz="2000" b="1"/>
              </a:p>
            </c:rich>
          </c:tx>
          <c:layout>
            <c:manualLayout>
              <c:xMode val="edge"/>
              <c:yMode val="edge"/>
              <c:x val="5.7564028499903731E-3"/>
              <c:y val="0.13430312787488499"/>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GB"/>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54568256"/>
        <c:crosses val="autoZero"/>
        <c:crossBetween val="between"/>
      </c:valAx>
      <c:valAx>
        <c:axId val="819732143"/>
        <c:scaling>
          <c:orientation val="minMax"/>
          <c:max val="2100"/>
        </c:scaling>
        <c:delete val="0"/>
        <c:axPos val="r"/>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r>
                  <a:rPr lang="en-AU" sz="2000" b="1"/>
                  <a:t>$ USD / 1000 Board Feet</a:t>
                </a:r>
              </a:p>
            </c:rich>
          </c:tx>
          <c:layout>
            <c:manualLayout>
              <c:xMode val="edge"/>
              <c:yMode val="edge"/>
              <c:x val="0.9542668014635084"/>
              <c:y val="0.12732060717571295"/>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19723503"/>
        <c:crosses val="max"/>
        <c:crossBetween val="between"/>
        <c:majorUnit val="300"/>
      </c:valAx>
      <c:catAx>
        <c:axId val="819723503"/>
        <c:scaling>
          <c:orientation val="minMax"/>
        </c:scaling>
        <c:delete val="1"/>
        <c:axPos val="b"/>
        <c:numFmt formatCode="General" sourceLinked="1"/>
        <c:majorTickMark val="out"/>
        <c:minorTickMark val="none"/>
        <c:tickLblPos val="nextTo"/>
        <c:crossAx val="819732143"/>
        <c:crosses val="autoZero"/>
        <c:auto val="1"/>
        <c:lblAlgn val="ctr"/>
        <c:lblOffset val="100"/>
        <c:noMultiLvlLbl val="0"/>
      </c:catAx>
      <c:spPr>
        <a:noFill/>
        <a:ln>
          <a:noFill/>
        </a:ln>
        <a:effectLst/>
      </c:spPr>
    </c:plotArea>
    <c:legend>
      <c:legendPos val="t"/>
      <c:layout>
        <c:manualLayout>
          <c:xMode val="edge"/>
          <c:yMode val="edge"/>
          <c:x val="0.29942133641440399"/>
          <c:y val="3.2454257385260143E-2"/>
          <c:w val="0.39871172732524551"/>
          <c:h val="8.222171113155474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A4CF7-9883-7542-8774-50E62ADBD844}" type="datetimeFigureOut">
              <a:rPr lang="en-US" smtClean="0"/>
              <a:t>4/6/2026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80CD-AE39-0C4B-A880-515F813E088A}" type="slidenum">
              <a:rPr lang="en-US" smtClean="0"/>
              <a:t>‹#›</a:t>
            </a:fld>
            <a:endParaRPr lang="en-US"/>
          </a:p>
        </p:txBody>
      </p:sp>
    </p:spTree>
    <p:extLst>
      <p:ext uri="{BB962C8B-B14F-4D97-AF65-F5344CB8AC3E}">
        <p14:creationId xmlns:p14="http://schemas.microsoft.com/office/powerpoint/2010/main" val="1154113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sz="1600" dirty="0"/>
              <a:t>Thank ASM, CAS, Actuaries Institute</a:t>
            </a:r>
          </a:p>
          <a:p>
            <a:pPr marL="228600" indent="-228600">
              <a:buAutoNum type="arabicPeriod"/>
            </a:pPr>
            <a:r>
              <a:rPr lang="en-GB" sz="1600"/>
              <a:t>Anita – passionate about global trade</a:t>
            </a:r>
          </a:p>
          <a:p>
            <a:pPr marL="228600" indent="-228600">
              <a:buAutoNum type="arabicPeriod"/>
            </a:pPr>
            <a:r>
              <a:rPr lang="en-GB" sz="1600"/>
              <a:t>No </a:t>
            </a:r>
            <a:r>
              <a:rPr lang="en-GB" sz="1600" dirty="0"/>
              <a:t>AI – instead, I used a traditional junior consultant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600" dirty="0"/>
              <a:t>Joseph – articulate your contribution to society and do your best to execute it</a:t>
            </a:r>
          </a:p>
        </p:txBody>
      </p:sp>
      <p:sp>
        <p:nvSpPr>
          <p:cNvPr id="4" name="Slide Number Placeholder 3"/>
          <p:cNvSpPr>
            <a:spLocks noGrp="1"/>
          </p:cNvSpPr>
          <p:nvPr>
            <p:ph type="sldNum" sz="quarter" idx="5"/>
          </p:nvPr>
        </p:nvSpPr>
        <p:spPr/>
        <p:txBody>
          <a:bodyPr/>
          <a:lstStyle/>
          <a:p>
            <a:fld id="{1BEA80CD-AE39-0C4B-A880-515F813E088A}" type="slidenum">
              <a:rPr lang="en-US" smtClean="0"/>
              <a:t>1</a:t>
            </a:fld>
            <a:endParaRPr lang="en-US"/>
          </a:p>
        </p:txBody>
      </p:sp>
    </p:spTree>
    <p:extLst>
      <p:ext uri="{BB962C8B-B14F-4D97-AF65-F5344CB8AC3E}">
        <p14:creationId xmlns:p14="http://schemas.microsoft.com/office/powerpoint/2010/main" val="3589150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943CE-6E45-85CE-3C0C-D5F48649B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C60A21-E668-8224-14C0-8AA32C054E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0F115-B889-0FF9-F801-7B9BEDDB4995}"/>
              </a:ext>
            </a:extLst>
          </p:cNvPr>
          <p:cNvSpPr>
            <a:spLocks noGrp="1"/>
          </p:cNvSpPr>
          <p:nvPr>
            <p:ph type="body" idx="1"/>
          </p:nvPr>
        </p:nvSpPr>
        <p:spPr/>
        <p:txBody>
          <a:bodyPr/>
          <a:lstStyle/>
          <a:p>
            <a:pPr marL="228600" indent="-228600">
              <a:buAutoNum type="arabicPeriod"/>
            </a:pPr>
            <a:r>
              <a:rPr lang="en-US" sz="1600" dirty="0"/>
              <a:t>Let’s perform a scenario analysis if Australia doubles its import of US vehicles, for an insurer which has roughly 20% of its total vehicle's losses related to US vehicles</a:t>
            </a:r>
          </a:p>
          <a:p>
            <a:pPr marL="228600" indent="-228600">
              <a:buAutoNum type="arabicPeriod"/>
            </a:pPr>
            <a:r>
              <a:rPr lang="en-US" sz="1600" dirty="0"/>
              <a:t>We assume that the relationship between import volume and domestic vehicle prices corrects in the next year and prices reduce with the increase in imports</a:t>
            </a:r>
          </a:p>
          <a:p>
            <a:pPr marL="228600" indent="-228600">
              <a:buAutoNum type="arabicPeriod"/>
            </a:pPr>
            <a:r>
              <a:rPr lang="en-US" sz="1600" dirty="0"/>
              <a:t>We assume that the AUD weakens very minorly against the USD</a:t>
            </a:r>
          </a:p>
        </p:txBody>
      </p:sp>
      <p:sp>
        <p:nvSpPr>
          <p:cNvPr id="4" name="Slide Number Placeholder 3">
            <a:extLst>
              <a:ext uri="{FF2B5EF4-FFF2-40B4-BE49-F238E27FC236}">
                <a16:creationId xmlns:a16="http://schemas.microsoft.com/office/drawing/2014/main" id="{39F75E7C-DDDD-EDF2-A2E6-5FA4758DCFF1}"/>
              </a:ext>
            </a:extLst>
          </p:cNvPr>
          <p:cNvSpPr>
            <a:spLocks noGrp="1"/>
          </p:cNvSpPr>
          <p:nvPr>
            <p:ph type="sldNum" sz="quarter" idx="5"/>
          </p:nvPr>
        </p:nvSpPr>
        <p:spPr/>
        <p:txBody>
          <a:bodyPr/>
          <a:lstStyle/>
          <a:p>
            <a:fld id="{1BEA80CD-AE39-0C4B-A880-515F813E088A}" type="slidenum">
              <a:rPr lang="en-US" smtClean="0"/>
              <a:t>10</a:t>
            </a:fld>
            <a:endParaRPr lang="en-US"/>
          </a:p>
        </p:txBody>
      </p:sp>
    </p:spTree>
    <p:extLst>
      <p:ext uri="{BB962C8B-B14F-4D97-AF65-F5344CB8AC3E}">
        <p14:creationId xmlns:p14="http://schemas.microsoft.com/office/powerpoint/2010/main" val="17505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BAEEE-CA69-3607-BB0F-114A446B5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FD3F9-C6C8-7627-4599-7439231C73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5D7B8-FFCA-FD25-0E26-AE8A82F3756C}"/>
              </a:ext>
            </a:extLst>
          </p:cNvPr>
          <p:cNvSpPr>
            <a:spLocks noGrp="1"/>
          </p:cNvSpPr>
          <p:nvPr>
            <p:ph type="body" idx="1"/>
          </p:nvPr>
        </p:nvSpPr>
        <p:spPr/>
        <p:txBody>
          <a:bodyPr/>
          <a:lstStyle/>
          <a:p>
            <a:pPr marL="228600" indent="-228600">
              <a:buAutoNum type="arabicPeriod"/>
            </a:pPr>
            <a:r>
              <a:rPr lang="en-US" sz="1600" dirty="0"/>
              <a:t>Here is a real-life example where supply and demand of a commodity rapidly shifted</a:t>
            </a:r>
          </a:p>
          <a:p>
            <a:pPr marL="228600" indent="-228600">
              <a:buAutoNum type="arabicPeriod"/>
            </a:pPr>
            <a:r>
              <a:rPr lang="en-US" sz="1600" dirty="0"/>
              <a:t>Post-COVID, there was a sharp increase in demand for lumber due to demand for home construction and renovation</a:t>
            </a:r>
          </a:p>
          <a:p>
            <a:pPr marL="228600" indent="-228600">
              <a:buAutoNum type="arabicPeriod"/>
            </a:pPr>
            <a:r>
              <a:rPr lang="en-US" sz="1600" dirty="0"/>
              <a:t>There was a very minor disruption to supply due to COVID, which was not material</a:t>
            </a:r>
          </a:p>
        </p:txBody>
      </p:sp>
      <p:sp>
        <p:nvSpPr>
          <p:cNvPr id="4" name="Slide Number Placeholder 3">
            <a:extLst>
              <a:ext uri="{FF2B5EF4-FFF2-40B4-BE49-F238E27FC236}">
                <a16:creationId xmlns:a16="http://schemas.microsoft.com/office/drawing/2014/main" id="{86D15B28-838A-4DAC-C919-4797FA87B544}"/>
              </a:ext>
            </a:extLst>
          </p:cNvPr>
          <p:cNvSpPr>
            <a:spLocks noGrp="1"/>
          </p:cNvSpPr>
          <p:nvPr>
            <p:ph type="sldNum" sz="quarter" idx="5"/>
          </p:nvPr>
        </p:nvSpPr>
        <p:spPr/>
        <p:txBody>
          <a:bodyPr/>
          <a:lstStyle/>
          <a:p>
            <a:fld id="{1BEA80CD-AE39-0C4B-A880-515F813E088A}" type="slidenum">
              <a:rPr lang="en-US" smtClean="0"/>
              <a:t>11</a:t>
            </a:fld>
            <a:endParaRPr lang="en-US"/>
          </a:p>
        </p:txBody>
      </p:sp>
    </p:spTree>
    <p:extLst>
      <p:ext uri="{BB962C8B-B14F-4D97-AF65-F5344CB8AC3E}">
        <p14:creationId xmlns:p14="http://schemas.microsoft.com/office/powerpoint/2010/main" val="2182093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CD721-2918-A79C-26B9-C5FB657D7A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AA8F2C-B615-59AF-8D4D-C62C0D8CD2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56480-4A07-104C-5E61-C00CD806DF98}"/>
              </a:ext>
            </a:extLst>
          </p:cNvPr>
          <p:cNvSpPr>
            <a:spLocks noGrp="1"/>
          </p:cNvSpPr>
          <p:nvPr>
            <p:ph type="body" idx="1"/>
          </p:nvPr>
        </p:nvSpPr>
        <p:spPr/>
        <p:txBody>
          <a:bodyPr/>
          <a:lstStyle/>
          <a:p>
            <a:pPr marL="228600" indent="-228600">
              <a:buAutoNum type="arabicPeriod"/>
            </a:pPr>
            <a:r>
              <a:rPr lang="en-US" sz="1600" dirty="0"/>
              <a:t>Another example of a sharp change in supply</a:t>
            </a:r>
          </a:p>
          <a:p>
            <a:pPr marL="228600" indent="-228600">
              <a:buAutoNum type="arabicPeriod"/>
            </a:pPr>
            <a:r>
              <a:rPr lang="en-US" sz="1600" dirty="0"/>
              <a:t>The Russia conflict meant that electricity was no longer imported from Russia post 2022</a:t>
            </a:r>
          </a:p>
          <a:p>
            <a:pPr marL="228600" indent="-228600">
              <a:buAutoNum type="arabicPeriod"/>
            </a:pPr>
            <a:r>
              <a:rPr lang="en-US" sz="1600" dirty="0"/>
              <a:t>Countries that relied on Russian electricity like UK and Germany experience a sharp increase in electricity costs</a:t>
            </a:r>
          </a:p>
          <a:p>
            <a:pPr marL="228600" indent="-228600">
              <a:buAutoNum type="arabicPeriod"/>
            </a:pPr>
            <a:r>
              <a:rPr lang="en-US" sz="1600" dirty="0"/>
              <a:t>Countries like US and Canada also experienced the impact on energy prices, even though the US is a major energy producer. Interestingly China did not experience this phenomena, which was due to Government intervention and trade with Russia.</a:t>
            </a:r>
          </a:p>
        </p:txBody>
      </p:sp>
      <p:sp>
        <p:nvSpPr>
          <p:cNvPr id="4" name="Slide Number Placeholder 3">
            <a:extLst>
              <a:ext uri="{FF2B5EF4-FFF2-40B4-BE49-F238E27FC236}">
                <a16:creationId xmlns:a16="http://schemas.microsoft.com/office/drawing/2014/main" id="{9D625804-0BE2-4D89-EF7E-1BFD75066DAC}"/>
              </a:ext>
            </a:extLst>
          </p:cNvPr>
          <p:cNvSpPr>
            <a:spLocks noGrp="1"/>
          </p:cNvSpPr>
          <p:nvPr>
            <p:ph type="sldNum" sz="quarter" idx="5"/>
          </p:nvPr>
        </p:nvSpPr>
        <p:spPr/>
        <p:txBody>
          <a:bodyPr/>
          <a:lstStyle/>
          <a:p>
            <a:fld id="{1BEA80CD-AE39-0C4B-A880-515F813E088A}" type="slidenum">
              <a:rPr lang="en-US" smtClean="0"/>
              <a:t>12</a:t>
            </a:fld>
            <a:endParaRPr lang="en-US"/>
          </a:p>
        </p:txBody>
      </p:sp>
    </p:spTree>
    <p:extLst>
      <p:ext uri="{BB962C8B-B14F-4D97-AF65-F5344CB8AC3E}">
        <p14:creationId xmlns:p14="http://schemas.microsoft.com/office/powerpoint/2010/main" val="210742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05472-C359-48DE-D869-69CA34DBA5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ABB900-E7D5-A6DE-8C48-91F20196D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244E27-A0FA-667A-1887-F4F027E3A7D0}"/>
              </a:ext>
            </a:extLst>
          </p:cNvPr>
          <p:cNvSpPr>
            <a:spLocks noGrp="1"/>
          </p:cNvSpPr>
          <p:nvPr>
            <p:ph type="body" idx="1"/>
          </p:nvPr>
        </p:nvSpPr>
        <p:spPr/>
        <p:txBody>
          <a:bodyPr/>
          <a:lstStyle/>
          <a:p>
            <a:pPr marL="228600" indent="-228600">
              <a:buAutoNum type="arabicPeriod"/>
            </a:pPr>
            <a:r>
              <a:rPr lang="en-US" sz="1600" dirty="0"/>
              <a:t>Another tool to consider when assessing the impact of global trade is the trade announcements made by Government.</a:t>
            </a:r>
          </a:p>
          <a:p>
            <a:pPr marL="228600" indent="-228600">
              <a:buAutoNum type="arabicPeriod"/>
            </a:pPr>
            <a:r>
              <a:rPr lang="en-US" sz="1600" dirty="0"/>
              <a:t>Here we track announcements by the White House and Government departments for specific commodities</a:t>
            </a:r>
          </a:p>
          <a:p>
            <a:pPr marL="228600" indent="-228600">
              <a:buAutoNum type="arabicPeriod"/>
            </a:pPr>
            <a:r>
              <a:rPr lang="en-US" sz="1600" dirty="0"/>
              <a:t>Some of these commodities directly related to motor, which could be a signal for trade risk and hence financial risk for motor after April 2025.</a:t>
            </a:r>
          </a:p>
          <a:p>
            <a:pPr marL="228600" indent="-228600">
              <a:buAutoNum type="arabicPeriod"/>
            </a:pPr>
            <a:r>
              <a:rPr lang="en-US" sz="1600" dirty="0"/>
              <a:t>It may have been a trigger to run some scenarios.</a:t>
            </a:r>
          </a:p>
        </p:txBody>
      </p:sp>
      <p:sp>
        <p:nvSpPr>
          <p:cNvPr id="4" name="Slide Number Placeholder 3">
            <a:extLst>
              <a:ext uri="{FF2B5EF4-FFF2-40B4-BE49-F238E27FC236}">
                <a16:creationId xmlns:a16="http://schemas.microsoft.com/office/drawing/2014/main" id="{AB5B214F-BDE6-E3A5-929E-E481B72CB058}"/>
              </a:ext>
            </a:extLst>
          </p:cNvPr>
          <p:cNvSpPr>
            <a:spLocks noGrp="1"/>
          </p:cNvSpPr>
          <p:nvPr>
            <p:ph type="sldNum" sz="quarter" idx="5"/>
          </p:nvPr>
        </p:nvSpPr>
        <p:spPr/>
        <p:txBody>
          <a:bodyPr/>
          <a:lstStyle/>
          <a:p>
            <a:fld id="{1BEA80CD-AE39-0C4B-A880-515F813E088A}" type="slidenum">
              <a:rPr lang="en-US" smtClean="0"/>
              <a:t>13</a:t>
            </a:fld>
            <a:endParaRPr lang="en-US"/>
          </a:p>
        </p:txBody>
      </p:sp>
    </p:spTree>
    <p:extLst>
      <p:ext uri="{BB962C8B-B14F-4D97-AF65-F5344CB8AC3E}">
        <p14:creationId xmlns:p14="http://schemas.microsoft.com/office/powerpoint/2010/main" val="1901681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5A175-2149-0095-4D15-3A31B2D8CE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C4D70-1935-37D8-FAED-ACE1C1A005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DBBE4-8CC7-31A8-05A5-7B215CE2E9E9}"/>
              </a:ext>
            </a:extLst>
          </p:cNvPr>
          <p:cNvSpPr>
            <a:spLocks noGrp="1"/>
          </p:cNvSpPr>
          <p:nvPr>
            <p:ph type="body" idx="1"/>
          </p:nvPr>
        </p:nvSpPr>
        <p:spPr/>
        <p:txBody>
          <a:bodyPr/>
          <a:lstStyle/>
          <a:p>
            <a:pPr marL="228600" indent="-228600">
              <a:buAutoNum type="arabicPeriod"/>
            </a:pPr>
            <a:r>
              <a:rPr lang="en-US" sz="1600" dirty="0"/>
              <a:t>Now we move onto possible future scenarios.</a:t>
            </a:r>
          </a:p>
          <a:p>
            <a:pPr marL="228600" indent="-228600">
              <a:buAutoNum type="arabicPeriod"/>
            </a:pPr>
            <a:r>
              <a:rPr lang="en-US" sz="1600" dirty="0"/>
              <a:t>Read box</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DB3287B9-5664-7DF5-166B-66B517B0A223}"/>
              </a:ext>
            </a:extLst>
          </p:cNvPr>
          <p:cNvSpPr>
            <a:spLocks noGrp="1"/>
          </p:cNvSpPr>
          <p:nvPr>
            <p:ph type="sldNum" sz="quarter" idx="5"/>
          </p:nvPr>
        </p:nvSpPr>
        <p:spPr/>
        <p:txBody>
          <a:bodyPr/>
          <a:lstStyle/>
          <a:p>
            <a:fld id="{1BEA80CD-AE39-0C4B-A880-515F813E088A}" type="slidenum">
              <a:rPr lang="en-US" smtClean="0"/>
              <a:t>14</a:t>
            </a:fld>
            <a:endParaRPr lang="en-US"/>
          </a:p>
        </p:txBody>
      </p:sp>
    </p:spTree>
    <p:extLst>
      <p:ext uri="{BB962C8B-B14F-4D97-AF65-F5344CB8AC3E}">
        <p14:creationId xmlns:p14="http://schemas.microsoft.com/office/powerpoint/2010/main" val="2244072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EF653-D4CC-70DD-E7D3-F4765F20B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7A3B8-F652-8C3B-1EC0-3DD0B6EDDD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C5235-92AB-193B-C63B-F628D67C5CC6}"/>
              </a:ext>
            </a:extLst>
          </p:cNvPr>
          <p:cNvSpPr>
            <a:spLocks noGrp="1"/>
          </p:cNvSpPr>
          <p:nvPr>
            <p:ph type="body" idx="1"/>
          </p:nvPr>
        </p:nvSpPr>
        <p:spPr/>
        <p:txBody>
          <a:bodyPr/>
          <a:lstStyle/>
          <a:p>
            <a:pPr marL="228600" indent="-228600">
              <a:buAutoNum type="arabicPeriod"/>
            </a:pPr>
            <a:r>
              <a:rPr lang="en-US" sz="1600" dirty="0"/>
              <a:t>Now we move onto possible future scenarios.</a:t>
            </a:r>
          </a:p>
          <a:p>
            <a:pPr marL="228600" indent="-228600">
              <a:buAutoNum type="arabicPeriod"/>
            </a:pPr>
            <a:r>
              <a:rPr lang="en-US" sz="1600" dirty="0"/>
              <a:t>Read box</a:t>
            </a:r>
          </a:p>
        </p:txBody>
      </p:sp>
      <p:sp>
        <p:nvSpPr>
          <p:cNvPr id="4" name="Slide Number Placeholder 3">
            <a:extLst>
              <a:ext uri="{FF2B5EF4-FFF2-40B4-BE49-F238E27FC236}">
                <a16:creationId xmlns:a16="http://schemas.microsoft.com/office/drawing/2014/main" id="{B8EE5310-58F3-1529-8E76-439C49D8A633}"/>
              </a:ext>
            </a:extLst>
          </p:cNvPr>
          <p:cNvSpPr>
            <a:spLocks noGrp="1"/>
          </p:cNvSpPr>
          <p:nvPr>
            <p:ph type="sldNum" sz="quarter" idx="5"/>
          </p:nvPr>
        </p:nvSpPr>
        <p:spPr/>
        <p:txBody>
          <a:bodyPr/>
          <a:lstStyle/>
          <a:p>
            <a:fld id="{1BEA80CD-AE39-0C4B-A880-515F813E088A}" type="slidenum">
              <a:rPr lang="en-US" smtClean="0"/>
              <a:t>15</a:t>
            </a:fld>
            <a:endParaRPr lang="en-US"/>
          </a:p>
        </p:txBody>
      </p:sp>
    </p:spTree>
    <p:extLst>
      <p:ext uri="{BB962C8B-B14F-4D97-AF65-F5344CB8AC3E}">
        <p14:creationId xmlns:p14="http://schemas.microsoft.com/office/powerpoint/2010/main" val="33352712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2A8EA-51BE-79D3-C8DF-9124789F5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7A97A-0B69-2B6A-160B-ECB6A700F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67DBD6-BA6C-9549-DCA9-268E45F462DC}"/>
              </a:ext>
            </a:extLst>
          </p:cNvPr>
          <p:cNvSpPr>
            <a:spLocks noGrp="1"/>
          </p:cNvSpPr>
          <p:nvPr>
            <p:ph type="body" idx="1"/>
          </p:nvPr>
        </p:nvSpPr>
        <p:spPr/>
        <p:txBody>
          <a:bodyPr/>
          <a:lstStyle/>
          <a:p>
            <a:pPr marL="228600" indent="-228600">
              <a:buAutoNum type="arabicPeriod"/>
            </a:pPr>
            <a:r>
              <a:rPr lang="en-US" sz="1600" dirty="0"/>
              <a:t>Now we move onto possible future scenarios.</a:t>
            </a:r>
          </a:p>
          <a:p>
            <a:pPr marL="228600" indent="-228600">
              <a:buAutoNum type="arabicPeriod"/>
            </a:pPr>
            <a:r>
              <a:rPr lang="en-US" sz="1600" dirty="0"/>
              <a:t>Read box</a:t>
            </a:r>
          </a:p>
        </p:txBody>
      </p:sp>
      <p:sp>
        <p:nvSpPr>
          <p:cNvPr id="4" name="Slide Number Placeholder 3">
            <a:extLst>
              <a:ext uri="{FF2B5EF4-FFF2-40B4-BE49-F238E27FC236}">
                <a16:creationId xmlns:a16="http://schemas.microsoft.com/office/drawing/2014/main" id="{C1FA75F6-BD7E-9454-EEF2-0491354DD6B1}"/>
              </a:ext>
            </a:extLst>
          </p:cNvPr>
          <p:cNvSpPr>
            <a:spLocks noGrp="1"/>
          </p:cNvSpPr>
          <p:nvPr>
            <p:ph type="sldNum" sz="quarter" idx="5"/>
          </p:nvPr>
        </p:nvSpPr>
        <p:spPr/>
        <p:txBody>
          <a:bodyPr/>
          <a:lstStyle/>
          <a:p>
            <a:fld id="{1BEA80CD-AE39-0C4B-A880-515F813E088A}" type="slidenum">
              <a:rPr lang="en-US" smtClean="0"/>
              <a:t>16</a:t>
            </a:fld>
            <a:endParaRPr lang="en-US"/>
          </a:p>
        </p:txBody>
      </p:sp>
    </p:spTree>
    <p:extLst>
      <p:ext uri="{BB962C8B-B14F-4D97-AF65-F5344CB8AC3E}">
        <p14:creationId xmlns:p14="http://schemas.microsoft.com/office/powerpoint/2010/main" val="3781920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BEA80CD-AE39-0C4B-A880-515F813E088A}" type="slidenum">
              <a:rPr lang="en-US" smtClean="0"/>
              <a:t>17</a:t>
            </a:fld>
            <a:endParaRPr lang="en-US"/>
          </a:p>
        </p:txBody>
      </p:sp>
    </p:spTree>
    <p:extLst>
      <p:ext uri="{BB962C8B-B14F-4D97-AF65-F5344CB8AC3E}">
        <p14:creationId xmlns:p14="http://schemas.microsoft.com/office/powerpoint/2010/main" val="2776609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AU" sz="1600" dirty="0"/>
              <a:t>Why did I choose to focus on this metric? Availability of data, ultra simple to understand, </a:t>
            </a:r>
          </a:p>
          <a:p>
            <a:pPr marL="228600" indent="-228600">
              <a:buAutoNum type="arabicPeriod"/>
            </a:pPr>
            <a:r>
              <a:rPr lang="en-AU" sz="1600" dirty="0"/>
              <a:t>Limitations are important – yesterday we touched on the importance of understanding the limitations of our analysis / methods. This is just one dimension</a:t>
            </a:r>
          </a:p>
        </p:txBody>
      </p:sp>
      <p:sp>
        <p:nvSpPr>
          <p:cNvPr id="4" name="Slide Number Placeholder 3"/>
          <p:cNvSpPr>
            <a:spLocks noGrp="1"/>
          </p:cNvSpPr>
          <p:nvPr>
            <p:ph type="sldNum" sz="quarter" idx="5"/>
          </p:nvPr>
        </p:nvSpPr>
        <p:spPr/>
        <p:txBody>
          <a:bodyPr/>
          <a:lstStyle/>
          <a:p>
            <a:fld id="{1BEA80CD-AE39-0C4B-A880-515F813E088A}" type="slidenum">
              <a:rPr lang="en-US" smtClean="0"/>
              <a:t>2</a:t>
            </a:fld>
            <a:endParaRPr lang="en-US"/>
          </a:p>
        </p:txBody>
      </p:sp>
    </p:spTree>
    <p:extLst>
      <p:ext uri="{BB962C8B-B14F-4D97-AF65-F5344CB8AC3E}">
        <p14:creationId xmlns:p14="http://schemas.microsoft.com/office/powerpoint/2010/main" val="1058785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8BD80-161E-B15C-1A57-BB5B82E10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570C4-018D-6866-550B-0F93BE5C81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F770A8-3F1B-0BA7-38C2-3DE9AD0E36B0}"/>
              </a:ext>
            </a:extLst>
          </p:cNvPr>
          <p:cNvSpPr>
            <a:spLocks noGrp="1"/>
          </p:cNvSpPr>
          <p:nvPr>
            <p:ph type="body" idx="1"/>
          </p:nvPr>
        </p:nvSpPr>
        <p:spPr/>
        <p:txBody>
          <a:bodyPr/>
          <a:lstStyle/>
          <a:p>
            <a:pPr marL="228600" indent="-228600">
              <a:buAutoNum type="arabicPeriod"/>
            </a:pPr>
            <a:r>
              <a:rPr lang="en-US" sz="1600" dirty="0"/>
              <a:t>This is a graph of trade openness for the globe from 1960,</a:t>
            </a:r>
          </a:p>
          <a:p>
            <a:pPr marL="228600" indent="-228600">
              <a:buAutoNum type="arabicPeriod"/>
            </a:pPr>
            <a:r>
              <a:rPr lang="en-US" sz="1600" dirty="0"/>
              <a:t>What can we observe: a) trade-openness experienced a step change in the 70s, which coincided with the Bretton Woods Collapse. It was a monetary system that fixed currency exchange with the USD, which could be converted to Gold Bullion. On the face value, it was a rigid system. With its collapse, we witnessed the rise of floating exchange rates.</a:t>
            </a:r>
          </a:p>
          <a:p>
            <a:pPr marL="228600" indent="-228600">
              <a:buAutoNum type="arabicPeriod"/>
            </a:pPr>
            <a:r>
              <a:rPr lang="en-US" sz="1600" dirty="0"/>
              <a:t>The establishment of the World Trade Organisation and what is known as the Uruguay round of the General Agreement on Tariffs and Trade. Its goal was to liberalize trade by reducing tariffs and establishing multilateral trade rules.</a:t>
            </a:r>
          </a:p>
          <a:p>
            <a:pPr marL="228600" indent="-228600">
              <a:buAutoNum type="arabicPeriod"/>
            </a:pPr>
            <a:r>
              <a:rPr lang="en-US" sz="1600" dirty="0"/>
              <a:t>The 2008 global financial crisis, made the world wake up. Since then, trade openness has hovered between 40 and 50% of global GDP</a:t>
            </a:r>
          </a:p>
        </p:txBody>
      </p:sp>
      <p:sp>
        <p:nvSpPr>
          <p:cNvPr id="4" name="Slide Number Placeholder 3">
            <a:extLst>
              <a:ext uri="{FF2B5EF4-FFF2-40B4-BE49-F238E27FC236}">
                <a16:creationId xmlns:a16="http://schemas.microsoft.com/office/drawing/2014/main" id="{3EDBB7DF-2CFE-8011-D05F-8CDC87298CFD}"/>
              </a:ext>
            </a:extLst>
          </p:cNvPr>
          <p:cNvSpPr>
            <a:spLocks noGrp="1"/>
          </p:cNvSpPr>
          <p:nvPr>
            <p:ph type="sldNum" sz="quarter" idx="5"/>
          </p:nvPr>
        </p:nvSpPr>
        <p:spPr/>
        <p:txBody>
          <a:bodyPr/>
          <a:lstStyle/>
          <a:p>
            <a:fld id="{1BEA80CD-AE39-0C4B-A880-515F813E088A}" type="slidenum">
              <a:rPr lang="en-US" smtClean="0"/>
              <a:t>3</a:t>
            </a:fld>
            <a:endParaRPr lang="en-US"/>
          </a:p>
        </p:txBody>
      </p:sp>
    </p:spTree>
    <p:extLst>
      <p:ext uri="{BB962C8B-B14F-4D97-AF65-F5344CB8AC3E}">
        <p14:creationId xmlns:p14="http://schemas.microsoft.com/office/powerpoint/2010/main" val="2764760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C6FF7-003F-E16D-E2AD-D5A1EF69FB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7FC8CA-21F6-AADC-767F-A4BB39F9B0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211B3-CA87-56C4-69AF-EFB6F1701697}"/>
              </a:ext>
            </a:extLst>
          </p:cNvPr>
          <p:cNvSpPr>
            <a:spLocks noGrp="1"/>
          </p:cNvSpPr>
          <p:nvPr>
            <p:ph type="body" idx="1"/>
          </p:nvPr>
        </p:nvSpPr>
        <p:spPr/>
        <p:txBody>
          <a:bodyPr/>
          <a:lstStyle/>
          <a:p>
            <a:pPr marL="228600" indent="-228600">
              <a:buAutoNum type="arabicPeriod"/>
            </a:pPr>
            <a:r>
              <a:rPr lang="en-US" sz="1600" dirty="0"/>
              <a:t>Importantly, trade openness varies by country. There are a few narratives to note on this graph.</a:t>
            </a:r>
          </a:p>
          <a:p>
            <a:pPr marL="228600" indent="-228600">
              <a:buAutoNum type="arabicPeriod"/>
            </a:pPr>
            <a:r>
              <a:rPr lang="en-US" sz="1600" dirty="0"/>
              <a:t>US has the largest annual GDP, but a very low trade openness metric. This indicates that the US can provide most of the goods and services it needs domestically.</a:t>
            </a:r>
          </a:p>
          <a:p>
            <a:pPr marL="228600" indent="-228600">
              <a:buAutoNum type="arabicPeriod"/>
            </a:pPr>
            <a:r>
              <a:rPr lang="en-US" sz="1600" dirty="0"/>
              <a:t>China has a much higher trade openness, which is reflective of its significant export capacity</a:t>
            </a:r>
          </a:p>
          <a:p>
            <a:pPr marL="228600" indent="-228600">
              <a:buAutoNum type="arabicPeriod"/>
            </a:pPr>
            <a:r>
              <a:rPr lang="en-US" sz="1600" dirty="0"/>
              <a:t>Germany is an outlier with a very high trade openness due to its significant vehicle exports, which may be under pressure with the advent of EV vehicles</a:t>
            </a:r>
          </a:p>
          <a:p>
            <a:pPr marL="228600" indent="-228600">
              <a:buAutoNum type="arabicPeriod"/>
            </a:pPr>
            <a:r>
              <a:rPr lang="en-US" sz="1600" dirty="0"/>
              <a:t>Lastly, we observe a general upward trend in trade openness as a countries GDP decreases. This is reflective of the dependence of smaller economies on international trade.</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9C174A6C-3A60-6B41-2509-9432B1A5FDBC}"/>
              </a:ext>
            </a:extLst>
          </p:cNvPr>
          <p:cNvSpPr>
            <a:spLocks noGrp="1"/>
          </p:cNvSpPr>
          <p:nvPr>
            <p:ph type="sldNum" sz="quarter" idx="5"/>
          </p:nvPr>
        </p:nvSpPr>
        <p:spPr/>
        <p:txBody>
          <a:bodyPr/>
          <a:lstStyle/>
          <a:p>
            <a:fld id="{1BEA80CD-AE39-0C4B-A880-515F813E088A}" type="slidenum">
              <a:rPr lang="en-US" smtClean="0"/>
              <a:t>4</a:t>
            </a:fld>
            <a:endParaRPr lang="en-US"/>
          </a:p>
        </p:txBody>
      </p:sp>
    </p:spTree>
    <p:extLst>
      <p:ext uri="{BB962C8B-B14F-4D97-AF65-F5344CB8AC3E}">
        <p14:creationId xmlns:p14="http://schemas.microsoft.com/office/powerpoint/2010/main" val="389335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DCD22-7958-44BF-533C-8220CBBEF4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5DADB0-7F27-41C1-39E4-3A7B1CE242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AC1945-DAB1-12E2-4E4E-947AA56473EF}"/>
              </a:ext>
            </a:extLst>
          </p:cNvPr>
          <p:cNvSpPr>
            <a:spLocks noGrp="1"/>
          </p:cNvSpPr>
          <p:nvPr>
            <p:ph type="body" idx="1"/>
          </p:nvPr>
        </p:nvSpPr>
        <p:spPr/>
        <p:txBody>
          <a:bodyPr/>
          <a:lstStyle/>
          <a:p>
            <a:pPr marL="228600" indent="-228600">
              <a:buAutoNum type="arabicPeriod"/>
            </a:pPr>
            <a:r>
              <a:rPr lang="en-US" sz="1600" dirty="0"/>
              <a:t>We note that the US and China are the largest economies by GDP and by total imports and exports</a:t>
            </a:r>
          </a:p>
          <a:p>
            <a:pPr marL="228600" indent="-228600">
              <a:buAutoNum type="arabicPeriod"/>
            </a:pPr>
            <a:r>
              <a:rPr lang="en-US" sz="1600" dirty="0"/>
              <a:t>Interestingly, the US has become less reliant on international trade relative to its GDP over time, whilst China has become more reliant</a:t>
            </a:r>
          </a:p>
        </p:txBody>
      </p:sp>
      <p:sp>
        <p:nvSpPr>
          <p:cNvPr id="4" name="Slide Number Placeholder 3">
            <a:extLst>
              <a:ext uri="{FF2B5EF4-FFF2-40B4-BE49-F238E27FC236}">
                <a16:creationId xmlns:a16="http://schemas.microsoft.com/office/drawing/2014/main" id="{E171A82B-4E39-2330-05B5-298CA4E28FFF}"/>
              </a:ext>
            </a:extLst>
          </p:cNvPr>
          <p:cNvSpPr>
            <a:spLocks noGrp="1"/>
          </p:cNvSpPr>
          <p:nvPr>
            <p:ph type="sldNum" sz="quarter" idx="5"/>
          </p:nvPr>
        </p:nvSpPr>
        <p:spPr/>
        <p:txBody>
          <a:bodyPr/>
          <a:lstStyle/>
          <a:p>
            <a:fld id="{1BEA80CD-AE39-0C4B-A880-515F813E088A}" type="slidenum">
              <a:rPr lang="en-US" smtClean="0"/>
              <a:t>5</a:t>
            </a:fld>
            <a:endParaRPr lang="en-US"/>
          </a:p>
        </p:txBody>
      </p:sp>
    </p:spTree>
    <p:extLst>
      <p:ext uri="{BB962C8B-B14F-4D97-AF65-F5344CB8AC3E}">
        <p14:creationId xmlns:p14="http://schemas.microsoft.com/office/powerpoint/2010/main" val="3238739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13744-B1D7-1F77-85A6-ABAEFB307E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BE6B8-11D6-D4A8-BBE7-4382428DD7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C56BD0-FBD2-D44B-9F06-1FA2D69964DE}"/>
              </a:ext>
            </a:extLst>
          </p:cNvPr>
          <p:cNvSpPr>
            <a:spLocks noGrp="1"/>
          </p:cNvSpPr>
          <p:nvPr>
            <p:ph type="body" idx="1"/>
          </p:nvPr>
        </p:nvSpPr>
        <p:spPr/>
        <p:txBody>
          <a:bodyPr/>
          <a:lstStyle/>
          <a:p>
            <a:pPr marL="228600" indent="-228600">
              <a:buFont typeface="+mj-lt"/>
              <a:buAutoNum type="arabicPeriod"/>
            </a:pPr>
            <a:r>
              <a:rPr lang="en-US" sz="1600" dirty="0"/>
              <a:t>Let’s look at who are the US’s top 4 trading partners today</a:t>
            </a:r>
          </a:p>
          <a:p>
            <a:pPr marL="228600" indent="-228600">
              <a:buFont typeface="+mj-lt"/>
              <a:buAutoNum type="arabicPeriod"/>
            </a:pPr>
            <a:r>
              <a:rPr lang="en-US" sz="1600" dirty="0"/>
              <a:t>Mexico and Canada are the main trading partners, with significant trade in vehicles, vehicle parts and machinery</a:t>
            </a:r>
          </a:p>
          <a:p>
            <a:pPr marL="228600" indent="-228600">
              <a:buFont typeface="+mj-lt"/>
              <a:buAutoNum type="arabicPeriod"/>
            </a:pPr>
            <a:r>
              <a:rPr lang="en-US" sz="1600" dirty="0"/>
              <a:t>The top 3 trading partners made up roughly 30% of the US total exports and imports in 1960 and </a:t>
            </a:r>
            <a:r>
              <a:rPr lang="en-US" sz="1600"/>
              <a:t>now its above 40%</a:t>
            </a:r>
            <a:endParaRPr lang="en-US" sz="1600" dirty="0"/>
          </a:p>
        </p:txBody>
      </p:sp>
      <p:sp>
        <p:nvSpPr>
          <p:cNvPr id="4" name="Slide Number Placeholder 3">
            <a:extLst>
              <a:ext uri="{FF2B5EF4-FFF2-40B4-BE49-F238E27FC236}">
                <a16:creationId xmlns:a16="http://schemas.microsoft.com/office/drawing/2014/main" id="{AB258B30-72E1-DD36-1486-F0D897E736F9}"/>
              </a:ext>
            </a:extLst>
          </p:cNvPr>
          <p:cNvSpPr>
            <a:spLocks noGrp="1"/>
          </p:cNvSpPr>
          <p:nvPr>
            <p:ph type="sldNum" sz="quarter" idx="5"/>
          </p:nvPr>
        </p:nvSpPr>
        <p:spPr/>
        <p:txBody>
          <a:bodyPr/>
          <a:lstStyle/>
          <a:p>
            <a:fld id="{1BEA80CD-AE39-0C4B-A880-515F813E088A}" type="slidenum">
              <a:rPr lang="en-US" smtClean="0"/>
              <a:t>6</a:t>
            </a:fld>
            <a:endParaRPr lang="en-US"/>
          </a:p>
        </p:txBody>
      </p:sp>
    </p:spTree>
    <p:extLst>
      <p:ext uri="{BB962C8B-B14F-4D97-AF65-F5344CB8AC3E}">
        <p14:creationId xmlns:p14="http://schemas.microsoft.com/office/powerpoint/2010/main" val="1539051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A793F-83AB-0FE2-5781-DCA6A19E9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160B0-28A2-07D7-907B-F48B173666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E03D6-0A49-77BD-9E85-D1533DEC7CC4}"/>
              </a:ext>
            </a:extLst>
          </p:cNvPr>
          <p:cNvSpPr>
            <a:spLocks noGrp="1"/>
          </p:cNvSpPr>
          <p:nvPr>
            <p:ph type="body" idx="1"/>
          </p:nvPr>
        </p:nvSpPr>
        <p:spPr/>
        <p:txBody>
          <a:bodyPr/>
          <a:lstStyle/>
          <a:p>
            <a:pPr marL="228600" indent="-228600">
              <a:buFont typeface="+mj-lt"/>
              <a:buAutoNum type="arabicPeriod"/>
            </a:pPr>
            <a:r>
              <a:rPr lang="en-US" sz="1600" dirty="0"/>
              <a:t>Let’s look at who are China’s top 4 trading partners today</a:t>
            </a:r>
          </a:p>
          <a:p>
            <a:pPr marL="228600" indent="-228600">
              <a:buFont typeface="+mj-lt"/>
              <a:buAutoNum type="arabicPeriod"/>
            </a:pPr>
            <a:r>
              <a:rPr lang="en-US" sz="1600" dirty="0"/>
              <a:t>The US is the main trading partner, with no other country remotely close</a:t>
            </a:r>
          </a:p>
          <a:p>
            <a:pPr marL="228600" indent="-228600">
              <a:buFont typeface="+mj-lt"/>
              <a:buAutoNum type="arabicPeriod"/>
            </a:pPr>
            <a:r>
              <a:rPr lang="en-US" sz="1600" dirty="0"/>
              <a:t>The top 4 trading partners peaked at over 60% of China’s total exports and imports in the 90s but has now diversified significantly. That number is below 30%.</a:t>
            </a:r>
          </a:p>
          <a:p>
            <a:pPr marL="228600" indent="-228600">
              <a:buFont typeface="+mj-lt"/>
              <a:buAutoNum type="arabicPeriod"/>
            </a:pPr>
            <a:r>
              <a:rPr lang="en-US" sz="1600" dirty="0"/>
              <a:t>In the 90s, we observe Britain handover rule of Hong Kong and a reshaping of its economy such as movement of manufacturing to China</a:t>
            </a:r>
          </a:p>
          <a:p>
            <a:endParaRPr lang="en-US" dirty="0"/>
          </a:p>
        </p:txBody>
      </p:sp>
      <p:sp>
        <p:nvSpPr>
          <p:cNvPr id="4" name="Slide Number Placeholder 3">
            <a:extLst>
              <a:ext uri="{FF2B5EF4-FFF2-40B4-BE49-F238E27FC236}">
                <a16:creationId xmlns:a16="http://schemas.microsoft.com/office/drawing/2014/main" id="{EB406C17-A67B-357A-D960-03ED373D95B9}"/>
              </a:ext>
            </a:extLst>
          </p:cNvPr>
          <p:cNvSpPr>
            <a:spLocks noGrp="1"/>
          </p:cNvSpPr>
          <p:nvPr>
            <p:ph type="sldNum" sz="quarter" idx="5"/>
          </p:nvPr>
        </p:nvSpPr>
        <p:spPr/>
        <p:txBody>
          <a:bodyPr/>
          <a:lstStyle/>
          <a:p>
            <a:fld id="{1BEA80CD-AE39-0C4B-A880-515F813E088A}" type="slidenum">
              <a:rPr lang="en-US" smtClean="0"/>
              <a:t>7</a:t>
            </a:fld>
            <a:endParaRPr lang="en-US"/>
          </a:p>
        </p:txBody>
      </p:sp>
    </p:spTree>
    <p:extLst>
      <p:ext uri="{BB962C8B-B14F-4D97-AF65-F5344CB8AC3E}">
        <p14:creationId xmlns:p14="http://schemas.microsoft.com/office/powerpoint/2010/main" val="769315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6591F-8BC5-DE31-8CCE-A9C94C353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BE74A2-79A0-C2E1-5316-F45EBCD6D1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6B780C-B1C1-7E84-64A3-4E6AB8154C4B}"/>
              </a:ext>
            </a:extLst>
          </p:cNvPr>
          <p:cNvSpPr>
            <a:spLocks noGrp="1"/>
          </p:cNvSpPr>
          <p:nvPr>
            <p:ph type="body" idx="1"/>
          </p:nvPr>
        </p:nvSpPr>
        <p:spPr/>
        <p:txBody>
          <a:bodyPr/>
          <a:lstStyle/>
          <a:p>
            <a:pPr marL="228600" indent="-228600">
              <a:buAutoNum type="arabicPeriod"/>
            </a:pPr>
            <a:r>
              <a:rPr lang="en-US" sz="1600" dirty="0"/>
              <a:t>We have set the foundation of measurement for how we plan to interpret deglobalization</a:t>
            </a:r>
          </a:p>
          <a:p>
            <a:pPr marL="228600" indent="-228600">
              <a:buAutoNum type="arabicPeriod"/>
            </a:pPr>
            <a:r>
              <a:rPr lang="en-US" sz="1600" dirty="0"/>
              <a:t>Now, we need to test our hypothesis on how different trade phenomena will impact an insurer</a:t>
            </a:r>
          </a:p>
          <a:p>
            <a:pPr marL="228600" indent="-228600">
              <a:buAutoNum type="arabicPeriod"/>
            </a:pPr>
            <a:r>
              <a:rPr lang="en-US" sz="1600" dirty="0"/>
              <a:t>Our hypothesis is quite intuitive: an increase in imports will increase supply of goods domestically, therefor reduce the price of those goods domestically</a:t>
            </a:r>
          </a:p>
          <a:p>
            <a:pPr marL="228600" indent="-228600">
              <a:buAutoNum type="arabicPeriod"/>
            </a:pPr>
            <a:r>
              <a:rPr lang="en-US" sz="1600" dirty="0"/>
              <a:t>This is evidenced for motor vehicle imports, but only between 1996 and 2020</a:t>
            </a:r>
          </a:p>
          <a:p>
            <a:pPr marL="228600" indent="-228600">
              <a:buAutoNum type="arabicPeriod"/>
            </a:pPr>
            <a:r>
              <a:rPr lang="en-US" sz="1600" dirty="0"/>
              <a:t>After COVID, there appears to be a paradigm shift, where the domestic supply of vehicles has not caught up to the demand gap caused by COVID. Therefore, prices continue to rise.</a:t>
            </a:r>
          </a:p>
        </p:txBody>
      </p:sp>
      <p:sp>
        <p:nvSpPr>
          <p:cNvPr id="4" name="Slide Number Placeholder 3">
            <a:extLst>
              <a:ext uri="{FF2B5EF4-FFF2-40B4-BE49-F238E27FC236}">
                <a16:creationId xmlns:a16="http://schemas.microsoft.com/office/drawing/2014/main" id="{F80CDDCA-D826-E144-310D-5FDE3361F15B}"/>
              </a:ext>
            </a:extLst>
          </p:cNvPr>
          <p:cNvSpPr>
            <a:spLocks noGrp="1"/>
          </p:cNvSpPr>
          <p:nvPr>
            <p:ph type="sldNum" sz="quarter" idx="5"/>
          </p:nvPr>
        </p:nvSpPr>
        <p:spPr/>
        <p:txBody>
          <a:bodyPr/>
          <a:lstStyle/>
          <a:p>
            <a:fld id="{1BEA80CD-AE39-0C4B-A880-515F813E088A}" type="slidenum">
              <a:rPr lang="en-US" smtClean="0"/>
              <a:t>8</a:t>
            </a:fld>
            <a:endParaRPr lang="en-US"/>
          </a:p>
        </p:txBody>
      </p:sp>
    </p:spTree>
    <p:extLst>
      <p:ext uri="{BB962C8B-B14F-4D97-AF65-F5344CB8AC3E}">
        <p14:creationId xmlns:p14="http://schemas.microsoft.com/office/powerpoint/2010/main" val="2348916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D9FC9-01F9-04AB-11F1-9FA809E01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7F0F9E-9061-D2B8-4102-BF61B87CD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CB9CBA-290C-5A6F-53C3-01800D0A9E3D}"/>
              </a:ext>
            </a:extLst>
          </p:cNvPr>
          <p:cNvSpPr>
            <a:spLocks noGrp="1"/>
          </p:cNvSpPr>
          <p:nvPr>
            <p:ph type="body" idx="1"/>
          </p:nvPr>
        </p:nvSpPr>
        <p:spPr/>
        <p:txBody>
          <a:bodyPr/>
          <a:lstStyle/>
          <a:p>
            <a:pPr marL="228600" indent="-228600">
              <a:buAutoNum type="arabicPeriod"/>
            </a:pPr>
            <a:r>
              <a:rPr lang="en-US" sz="1600" dirty="0"/>
              <a:t>Has anyone heard of a trade-weighted-index?</a:t>
            </a:r>
          </a:p>
          <a:p>
            <a:pPr marL="228600" indent="-228600">
              <a:buAutoNum type="arabicPeriod"/>
            </a:pPr>
            <a:r>
              <a:rPr lang="en-US" sz="1600" dirty="0"/>
              <a:t>It is the value of a currency compared to a basket of all the currencies that a country trades with based on the share of trade</a:t>
            </a:r>
          </a:p>
          <a:p>
            <a:pPr marL="228600" indent="-228600">
              <a:buAutoNum type="arabicPeriod"/>
            </a:pPr>
            <a:r>
              <a:rPr lang="en-US" sz="1600" dirty="0"/>
              <a:t>It is a snapshot representation of the economy, which we can use to sensitivity test how much and in which direction trade balance impacts foreign exchange rates</a:t>
            </a:r>
          </a:p>
        </p:txBody>
      </p:sp>
      <p:sp>
        <p:nvSpPr>
          <p:cNvPr id="4" name="Slide Number Placeholder 3">
            <a:extLst>
              <a:ext uri="{FF2B5EF4-FFF2-40B4-BE49-F238E27FC236}">
                <a16:creationId xmlns:a16="http://schemas.microsoft.com/office/drawing/2014/main" id="{7D71A268-8DD2-94A9-B309-811624CC47D6}"/>
              </a:ext>
            </a:extLst>
          </p:cNvPr>
          <p:cNvSpPr>
            <a:spLocks noGrp="1"/>
          </p:cNvSpPr>
          <p:nvPr>
            <p:ph type="sldNum" sz="quarter" idx="5"/>
          </p:nvPr>
        </p:nvSpPr>
        <p:spPr/>
        <p:txBody>
          <a:bodyPr/>
          <a:lstStyle/>
          <a:p>
            <a:fld id="{1BEA80CD-AE39-0C4B-A880-515F813E088A}" type="slidenum">
              <a:rPr lang="en-US" smtClean="0"/>
              <a:t>9</a:t>
            </a:fld>
            <a:endParaRPr lang="en-US"/>
          </a:p>
        </p:txBody>
      </p:sp>
    </p:spTree>
    <p:extLst>
      <p:ext uri="{BB962C8B-B14F-4D97-AF65-F5344CB8AC3E}">
        <p14:creationId xmlns:p14="http://schemas.microsoft.com/office/powerpoint/2010/main" val="3779127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984003" y="3702358"/>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2001357" y="4488870"/>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4232364" cy="2633050"/>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6E921332-E814-972E-C4E3-95339D3485E1}"/>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28068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eature Cop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0"/>
            <a:ext cx="7132401" cy="3159399"/>
          </a:xfrm>
        </p:spPr>
        <p:txBody>
          <a:bodyPr/>
          <a:lstStyle>
            <a:lvl1pPr>
              <a:defRPr sz="4200" b="0" i="0">
                <a:solidFill>
                  <a:schemeClr val="bg1"/>
                </a:solidFill>
                <a:latin typeface="+mj-lt"/>
              </a:defRPr>
            </a:lvl1pPr>
          </a:lstStyle>
          <a:p>
            <a:r>
              <a:rPr lang="en-US"/>
              <a:t>Click to edit Master title style</a:t>
            </a:r>
            <a:endParaRPr lang="en-GB"/>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a:p>
        </p:txBody>
      </p:sp>
      <p:sp>
        <p:nvSpPr>
          <p:cNvPr id="4" name="Footer Placeholder 4">
            <a:extLst>
              <a:ext uri="{FF2B5EF4-FFF2-40B4-BE49-F238E27FC236}">
                <a16:creationId xmlns:a16="http://schemas.microsoft.com/office/drawing/2014/main" id="{B43BF3A9-891A-B059-29FB-D64323A90CF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0524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1260304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bg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33635" y="1468061"/>
            <a:ext cx="7545236" cy="4251199"/>
          </a:xfrm>
        </p:spPr>
        <p:txBody>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A7E709DD-B4DF-F760-665E-1764DED439B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802847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tx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8" name="Content Placeholder 2">
            <a:extLst>
              <a:ext uri="{FF2B5EF4-FFF2-40B4-BE49-F238E27FC236}">
                <a16:creationId xmlns:a16="http://schemas.microsoft.com/office/drawing/2014/main" id="{CE1E9FC3-FD80-6B63-EDE0-8BCF742EDEE8}"/>
              </a:ext>
            </a:extLst>
          </p:cNvPr>
          <p:cNvSpPr>
            <a:spLocks noGrp="1"/>
          </p:cNvSpPr>
          <p:nvPr>
            <p:ph idx="13"/>
          </p:nvPr>
        </p:nvSpPr>
        <p:spPr>
          <a:xfrm>
            <a:off x="523190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90E1AFF1-83F6-B417-3FB2-F082A2B78A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1247394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300915"/>
            <a:ext cx="5403810" cy="1232435"/>
          </a:xfrm>
        </p:spPr>
        <p:txBody>
          <a:bodyPr/>
          <a:lstStyle>
            <a:lvl1pPr>
              <a:defRPr sz="2000" b="0" i="0">
                <a:solidFill>
                  <a:schemeClr val="accent1"/>
                </a:solidFill>
                <a:latin typeface="ABC Oracle Medium" panose="020B0504040202060203" pitchFamily="34" charset="77"/>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884FAA58-F1B4-531A-061A-6D4457DF3FC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488098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accent1"/>
                </a:solidFill>
              </a:defRPr>
            </a:lvl1pPr>
          </a:lstStyle>
          <a:p>
            <a:fld id="{741AFF56-1126-4107-9C02-BC0EFBF16431}" type="slidenum">
              <a:rPr lang="en-GB" smtClean="0"/>
              <a:pPr/>
              <a:t>‹#›</a:t>
            </a:fld>
            <a:endParaRPr lang="en-GB"/>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EBE8D23D-CB16-3CD8-EC66-E391FD4D4BA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713542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bg1"/>
                </a:solidFill>
                <a:latin typeface="ABC Oracle Medium" panose="020B0504040202060203" pitchFamily="34" charset="77"/>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bg1"/>
                </a:solidFill>
              </a:defRPr>
            </a:lvl1pPr>
            <a:lvl2pPr marL="0" indent="0">
              <a:buNone/>
              <a:defRPr sz="900">
                <a:solidFill>
                  <a:schemeClr val="bg1"/>
                </a:solidFill>
              </a:defRPr>
            </a:lvl2pPr>
            <a:lvl3pPr marL="180975" indent="-180975">
              <a:tabLst/>
              <a:defRPr sz="900">
                <a:solidFill>
                  <a:schemeClr val="bg1"/>
                </a:solidFill>
              </a:defRPr>
            </a:lvl3pPr>
            <a:lvl4pPr marL="355600" indent="-174625">
              <a:tabLst/>
              <a:defRPr sz="900">
                <a:solidFill>
                  <a:schemeClr val="bg1"/>
                </a:solidFill>
              </a:defRPr>
            </a:lvl4pPr>
            <a:lvl5pPr marL="536575" indent="-180975">
              <a:tabLst/>
              <a:defRPr sz="9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49B5B446-BF61-9273-73C2-7E54AB446B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268639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tx1"/>
                </a:solidFill>
              </a:defRPr>
            </a:lvl1pPr>
          </a:lstStyle>
          <a:p>
            <a:fld id="{741AFF56-1126-4107-9C02-BC0EFBF16431}" type="slidenum">
              <a:rPr lang="en-GB" smtClean="0"/>
              <a:pPr/>
              <a:t>‹#›</a:t>
            </a:fld>
            <a:endParaRPr lang="en-GB"/>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4660D2EA-6D20-7E9D-AE74-606945F6FE2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915598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accent1"/>
        </a:solidFill>
        <a:effectLst/>
      </p:bgPr>
    </p:bg>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D12EF5E7-BD8E-CAB9-E725-345E21653ECD}"/>
              </a:ext>
            </a:extLst>
          </p:cNvPr>
          <p:cNvGrpSpPr/>
          <p:nvPr userDrawn="1"/>
        </p:nvGrpSpPr>
        <p:grpSpPr>
          <a:xfrm>
            <a:off x="417526" y="387280"/>
            <a:ext cx="11340345" cy="6075045"/>
            <a:chOff x="417526" y="387280"/>
            <a:chExt cx="11340345" cy="6075045"/>
          </a:xfrm>
        </p:grpSpPr>
        <p:sp>
          <p:nvSpPr>
            <p:cNvPr id="12" name="Freeform 11">
              <a:extLst>
                <a:ext uri="{FF2B5EF4-FFF2-40B4-BE49-F238E27FC236}">
                  <a16:creationId xmlns:a16="http://schemas.microsoft.com/office/drawing/2014/main" id="{DB6E64BA-5E3F-0B13-F3BD-289BBB0BEB04}"/>
                </a:ext>
              </a:extLst>
            </p:cNvPr>
            <p:cNvSpPr/>
            <p:nvPr/>
          </p:nvSpPr>
          <p:spPr>
            <a:xfrm>
              <a:off x="3627164" y="150759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2A486A8-CC89-9FB4-E3D0-C4E0732EE99F}"/>
                </a:ext>
              </a:extLst>
            </p:cNvPr>
            <p:cNvSpPr/>
            <p:nvPr/>
          </p:nvSpPr>
          <p:spPr>
            <a:xfrm>
              <a:off x="3627164" y="387280"/>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4CA9702C-BF9A-D515-F12E-47B1496EE8EC}"/>
                </a:ext>
              </a:extLst>
            </p:cNvPr>
            <p:cNvSpPr/>
            <p:nvPr/>
          </p:nvSpPr>
          <p:spPr>
            <a:xfrm>
              <a:off x="5405447" y="387280"/>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9A48810-A754-BB60-394F-F89ACC86D4CA}"/>
                </a:ext>
              </a:extLst>
            </p:cNvPr>
            <p:cNvSpPr/>
            <p:nvPr/>
          </p:nvSpPr>
          <p:spPr>
            <a:xfrm>
              <a:off x="5405447" y="78697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EE001CF-9FFD-81C1-7F2E-67002CD750B6}"/>
                </a:ext>
              </a:extLst>
            </p:cNvPr>
            <p:cNvSpPr/>
            <p:nvPr/>
          </p:nvSpPr>
          <p:spPr>
            <a:xfrm>
              <a:off x="5405447" y="2255371"/>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99DB2B16-09E4-D9CA-D412-561D7B44E1D1}"/>
                </a:ext>
              </a:extLst>
            </p:cNvPr>
            <p:cNvSpPr/>
            <p:nvPr/>
          </p:nvSpPr>
          <p:spPr>
            <a:xfrm>
              <a:off x="5761121" y="2255371"/>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64C8EF0-BEAE-EEA6-3638-EFD85102CE66}"/>
                </a:ext>
              </a:extLst>
            </p:cNvPr>
            <p:cNvSpPr/>
            <p:nvPr/>
          </p:nvSpPr>
          <p:spPr>
            <a:xfrm>
              <a:off x="5761121" y="189496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AE7F640-C6DF-4ECA-F9CC-28501FA4871F}"/>
                </a:ext>
              </a:extLst>
            </p:cNvPr>
            <p:cNvSpPr/>
            <p:nvPr/>
          </p:nvSpPr>
          <p:spPr>
            <a:xfrm>
              <a:off x="5761121" y="262791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FACD68CA-0CCD-3986-6D30-A2131CBDF46C}"/>
                </a:ext>
              </a:extLst>
            </p:cNvPr>
            <p:cNvSpPr/>
            <p:nvPr/>
          </p:nvSpPr>
          <p:spPr>
            <a:xfrm>
              <a:off x="5761121"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A2CB4B6-6677-A64D-63E7-03B73A82ECE5}"/>
                </a:ext>
              </a:extLst>
            </p:cNvPr>
            <p:cNvSpPr/>
            <p:nvPr/>
          </p:nvSpPr>
          <p:spPr>
            <a:xfrm>
              <a:off x="6828145"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DCD34-ECC1-F0D7-5D6A-E29C268BE537}"/>
                </a:ext>
              </a:extLst>
            </p:cNvPr>
            <p:cNvSpPr/>
            <p:nvPr/>
          </p:nvSpPr>
          <p:spPr>
            <a:xfrm>
              <a:off x="7539493" y="3291304"/>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7876098-EBCB-8E16-72E4-9E8F6D4E4118}"/>
                </a:ext>
              </a:extLst>
            </p:cNvPr>
            <p:cNvSpPr/>
            <p:nvPr/>
          </p:nvSpPr>
          <p:spPr>
            <a:xfrm>
              <a:off x="4338513" y="4821852"/>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0949F5A-DD1D-2EF7-285F-0C44C58CEA32}"/>
                </a:ext>
              </a:extLst>
            </p:cNvPr>
            <p:cNvSpPr/>
            <p:nvPr/>
          </p:nvSpPr>
          <p:spPr>
            <a:xfrm>
              <a:off x="4338513" y="518314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19BFF03-D109-FF17-C56C-B815AB9CAAC8}"/>
                </a:ext>
              </a:extLst>
            </p:cNvPr>
            <p:cNvSpPr/>
            <p:nvPr/>
          </p:nvSpPr>
          <p:spPr>
            <a:xfrm>
              <a:off x="6828145"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839"/>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C5E1BFD-6710-4C5F-1411-5CDF3F443D1E}"/>
                </a:ext>
              </a:extLst>
            </p:cNvPr>
            <p:cNvSpPr/>
            <p:nvPr/>
          </p:nvSpPr>
          <p:spPr>
            <a:xfrm>
              <a:off x="6472470" y="5903773"/>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61663C6-E7AA-643E-F135-F7DB591F6F9F}"/>
                </a:ext>
              </a:extLst>
            </p:cNvPr>
            <p:cNvSpPr/>
            <p:nvPr/>
          </p:nvSpPr>
          <p:spPr>
            <a:xfrm>
              <a:off x="6472470" y="6282124"/>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3ADB5E5F-0B4D-1C4E-9A4A-8AE4310BC757}"/>
                </a:ext>
              </a:extLst>
            </p:cNvPr>
            <p:cNvSpPr/>
            <p:nvPr/>
          </p:nvSpPr>
          <p:spPr>
            <a:xfrm>
              <a:off x="7183819"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253" y="180201"/>
                    <a:pt x="90056" y="180201"/>
                  </a:cubicBezTo>
                </a:path>
              </a:pathLst>
            </a:custGeom>
            <a:solidFill>
              <a:srgbClr val="FFFFFF"/>
            </a:solidFill>
            <a:ln w="89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E42CE8-2C56-6D65-4C6E-808C01DE8557}"/>
                </a:ext>
              </a:extLst>
            </p:cNvPr>
            <p:cNvSpPr/>
            <p:nvPr/>
          </p:nvSpPr>
          <p:spPr>
            <a:xfrm>
              <a:off x="5049773"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89"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ECEF3F9-E201-ED82-5EE4-9C586FC397F7}"/>
                </a:ext>
              </a:extLst>
            </p:cNvPr>
            <p:cNvSpPr/>
            <p:nvPr/>
          </p:nvSpPr>
          <p:spPr>
            <a:xfrm>
              <a:off x="4694187"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3" y="0"/>
                    <a:pt x="0" y="40362"/>
                    <a:pt x="0" y="90101"/>
                  </a:cubicBezTo>
                  <a:cubicBezTo>
                    <a:pt x="0" y="139928"/>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FC331F8-1856-1489-5EBF-61E86CBF999F}"/>
                </a:ext>
              </a:extLst>
            </p:cNvPr>
            <p:cNvSpPr/>
            <p:nvPr/>
          </p:nvSpPr>
          <p:spPr>
            <a:xfrm>
              <a:off x="3627164"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24F144B-A8C9-957F-42D1-5C7F03594357}"/>
                </a:ext>
              </a:extLst>
            </p:cNvPr>
            <p:cNvSpPr/>
            <p:nvPr/>
          </p:nvSpPr>
          <p:spPr>
            <a:xfrm>
              <a:off x="3982838"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2C7D9CFF-5F9A-B8E8-DFE8-B02805F21ADC}"/>
                </a:ext>
              </a:extLst>
            </p:cNvPr>
            <p:cNvSpPr/>
            <p:nvPr/>
          </p:nvSpPr>
          <p:spPr>
            <a:xfrm>
              <a:off x="3982838"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55787E0B-4B27-2DDE-D56F-44B4911970ED}"/>
                </a:ext>
              </a:extLst>
            </p:cNvPr>
            <p:cNvSpPr/>
            <p:nvPr/>
          </p:nvSpPr>
          <p:spPr>
            <a:xfrm>
              <a:off x="3627164" y="118657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963AB14F-473B-DBE7-371F-85CDAF84173B}"/>
                </a:ext>
              </a:extLst>
            </p:cNvPr>
            <p:cNvSpPr/>
            <p:nvPr/>
          </p:nvSpPr>
          <p:spPr>
            <a:xfrm>
              <a:off x="3627164" y="78697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A7AB4D39-853E-82D5-F4D8-2E20931ABBE8}"/>
                </a:ext>
              </a:extLst>
            </p:cNvPr>
            <p:cNvSpPr/>
            <p:nvPr/>
          </p:nvSpPr>
          <p:spPr>
            <a:xfrm>
              <a:off x="4338513"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7118E5C-0400-89B1-21D3-F2735918DA42}"/>
                </a:ext>
              </a:extLst>
            </p:cNvPr>
            <p:cNvSpPr/>
            <p:nvPr/>
          </p:nvSpPr>
          <p:spPr>
            <a:xfrm>
              <a:off x="5405447"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D8E17917-3F18-CF01-2254-FB2FF3511951}"/>
                </a:ext>
              </a:extLst>
            </p:cNvPr>
            <p:cNvSpPr/>
            <p:nvPr/>
          </p:nvSpPr>
          <p:spPr>
            <a:xfrm>
              <a:off x="5405447" y="2627917"/>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92C53243-6C12-76FC-D26E-1326E8C86796}"/>
                </a:ext>
              </a:extLst>
            </p:cNvPr>
            <p:cNvSpPr/>
            <p:nvPr/>
          </p:nvSpPr>
          <p:spPr>
            <a:xfrm>
              <a:off x="5405447" y="189496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8CABC40-E5E3-7D61-9129-E4670F1152B1}"/>
                </a:ext>
              </a:extLst>
            </p:cNvPr>
            <p:cNvSpPr/>
            <p:nvPr/>
          </p:nvSpPr>
          <p:spPr>
            <a:xfrm>
              <a:off x="5405447" y="150759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108EBC01-DE94-7581-D107-A02F4B39FC9E}"/>
                </a:ext>
              </a:extLst>
            </p:cNvPr>
            <p:cNvSpPr/>
            <p:nvPr/>
          </p:nvSpPr>
          <p:spPr>
            <a:xfrm>
              <a:off x="5405447" y="118657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B96A0112-2400-63F5-2E19-6B65A40492F0}"/>
                </a:ext>
              </a:extLst>
            </p:cNvPr>
            <p:cNvSpPr/>
            <p:nvPr/>
          </p:nvSpPr>
          <p:spPr>
            <a:xfrm>
              <a:off x="773201" y="51831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14D029F-F993-724E-ECFF-246202FE8391}"/>
                </a:ext>
              </a:extLst>
            </p:cNvPr>
            <p:cNvSpPr/>
            <p:nvPr/>
          </p:nvSpPr>
          <p:spPr>
            <a:xfrm>
              <a:off x="773201" y="4783544"/>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6053E68-2382-F6EF-F1C7-B4BAF6385D82}"/>
                </a:ext>
              </a:extLst>
            </p:cNvPr>
            <p:cNvSpPr/>
            <p:nvPr/>
          </p:nvSpPr>
          <p:spPr>
            <a:xfrm>
              <a:off x="773201"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FD4B44E-5AA3-540A-352F-D3289BBAF420}"/>
                </a:ext>
              </a:extLst>
            </p:cNvPr>
            <p:cNvSpPr/>
            <p:nvPr/>
          </p:nvSpPr>
          <p:spPr>
            <a:xfrm>
              <a:off x="417526"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273"/>
                    <a:pt x="139860" y="0"/>
                    <a:pt x="90057" y="0"/>
                  </a:cubicBezTo>
                </a:path>
              </a:pathLst>
            </a:custGeom>
            <a:solidFill>
              <a:srgbClr val="FFFFFF"/>
            </a:solidFill>
            <a:ln w="89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093F22E3-2B5D-DDD5-6A28-26A119DF55DD}"/>
                </a:ext>
              </a:extLst>
            </p:cNvPr>
            <p:cNvSpPr/>
            <p:nvPr/>
          </p:nvSpPr>
          <p:spPr>
            <a:xfrm>
              <a:off x="417526"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97E4A854-E7FD-A195-8D97-E5460BD3CA99}"/>
                </a:ext>
              </a:extLst>
            </p:cNvPr>
            <p:cNvSpPr/>
            <p:nvPr/>
          </p:nvSpPr>
          <p:spPr>
            <a:xfrm>
              <a:off x="417526"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52866FD6-F652-AB58-ABA3-8C1EDFFB1D6D}"/>
                </a:ext>
              </a:extLst>
            </p:cNvPr>
            <p:cNvSpPr/>
            <p:nvPr/>
          </p:nvSpPr>
          <p:spPr>
            <a:xfrm>
              <a:off x="773201"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1A88025-5747-CC7C-DDBE-340C4298564F}"/>
                </a:ext>
              </a:extLst>
            </p:cNvPr>
            <p:cNvSpPr/>
            <p:nvPr/>
          </p:nvSpPr>
          <p:spPr>
            <a:xfrm>
              <a:off x="773201"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481CBF7-D355-0B88-27C8-6F801D9EBFC7}"/>
                </a:ext>
              </a:extLst>
            </p:cNvPr>
            <p:cNvSpPr/>
            <p:nvPr/>
          </p:nvSpPr>
          <p:spPr>
            <a:xfrm>
              <a:off x="773201" y="406282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4B7063A-4105-2DEE-00FA-7A2935F2B9C1}"/>
                </a:ext>
              </a:extLst>
            </p:cNvPr>
            <p:cNvSpPr/>
            <p:nvPr/>
          </p:nvSpPr>
          <p:spPr>
            <a:xfrm>
              <a:off x="773201" y="4383851"/>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2E92CFC-ED66-1C32-253A-16338CDB913D}"/>
                </a:ext>
              </a:extLst>
            </p:cNvPr>
            <p:cNvSpPr/>
            <p:nvPr/>
          </p:nvSpPr>
          <p:spPr>
            <a:xfrm>
              <a:off x="6116796"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D15FDDE-BF44-C55E-8818-27696DF861FD}"/>
                </a:ext>
              </a:extLst>
            </p:cNvPr>
            <p:cNvSpPr/>
            <p:nvPr/>
          </p:nvSpPr>
          <p:spPr>
            <a:xfrm>
              <a:off x="6472470"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C109CA2C-4B39-FDD1-DEC7-F9E28B52753A}"/>
                </a:ext>
              </a:extLst>
            </p:cNvPr>
            <p:cNvSpPr/>
            <p:nvPr/>
          </p:nvSpPr>
          <p:spPr>
            <a:xfrm>
              <a:off x="6472470" y="445341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4622A34-3A40-9246-3B5C-7EB00504F6C6}"/>
                </a:ext>
              </a:extLst>
            </p:cNvPr>
            <p:cNvSpPr/>
            <p:nvPr/>
          </p:nvSpPr>
          <p:spPr>
            <a:xfrm>
              <a:off x="7183819" y="5903773"/>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839"/>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C8656230-F658-A6EF-FDC2-4B0844867218}"/>
                </a:ext>
              </a:extLst>
            </p:cNvPr>
            <p:cNvSpPr/>
            <p:nvPr/>
          </p:nvSpPr>
          <p:spPr>
            <a:xfrm>
              <a:off x="7183819"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928"/>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CB060D06-BD2C-E04C-F090-383F9F66EC7D}"/>
                </a:ext>
              </a:extLst>
            </p:cNvPr>
            <p:cNvSpPr/>
            <p:nvPr/>
          </p:nvSpPr>
          <p:spPr>
            <a:xfrm>
              <a:off x="6828145"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2" y="0"/>
                    <a:pt x="0" y="40362"/>
                    <a:pt x="0" y="90100"/>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48BA15A-88C8-B742-0695-BDCBBF5AD836}"/>
                </a:ext>
              </a:extLst>
            </p:cNvPr>
            <p:cNvSpPr/>
            <p:nvPr/>
          </p:nvSpPr>
          <p:spPr>
            <a:xfrm>
              <a:off x="4338513" y="441733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29BF82DE-166E-CAA1-37D1-7250A4AFB146}"/>
                </a:ext>
              </a:extLst>
            </p:cNvPr>
            <p:cNvSpPr/>
            <p:nvPr/>
          </p:nvSpPr>
          <p:spPr>
            <a:xfrm>
              <a:off x="4338513"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2A02D2F6-0BE6-1891-319C-49A40E9E9150}"/>
                </a:ext>
              </a:extLst>
            </p:cNvPr>
            <p:cNvSpPr/>
            <p:nvPr/>
          </p:nvSpPr>
          <p:spPr>
            <a:xfrm>
              <a:off x="9443712"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11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74EDA4D-94E0-C119-CBD7-12C7EB304BA0}"/>
                </a:ext>
              </a:extLst>
            </p:cNvPr>
            <p:cNvSpPr/>
            <p:nvPr/>
          </p:nvSpPr>
          <p:spPr>
            <a:xfrm>
              <a:off x="8376778"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2A1432F-CA6B-FA35-36E4-8B0A59244716}"/>
                </a:ext>
              </a:extLst>
            </p:cNvPr>
            <p:cNvSpPr/>
            <p:nvPr/>
          </p:nvSpPr>
          <p:spPr>
            <a:xfrm>
              <a:off x="10866409" y="1847641"/>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1F4DF9F6-817B-15FC-EEA2-650CB67377E3}"/>
                </a:ext>
              </a:extLst>
            </p:cNvPr>
            <p:cNvSpPr/>
            <p:nvPr/>
          </p:nvSpPr>
          <p:spPr>
            <a:xfrm>
              <a:off x="10866409" y="1486346"/>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E327AE9-9F14-56D3-4C9E-7B493320F8A8}"/>
                </a:ext>
              </a:extLst>
            </p:cNvPr>
            <p:cNvSpPr/>
            <p:nvPr/>
          </p:nvSpPr>
          <p:spPr>
            <a:xfrm>
              <a:off x="8376778"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94C3AE4-71A3-35AC-C04A-7DEBE2710A14}"/>
                </a:ext>
              </a:extLst>
            </p:cNvPr>
            <p:cNvSpPr/>
            <p:nvPr/>
          </p:nvSpPr>
          <p:spPr>
            <a:xfrm>
              <a:off x="8732453" y="76572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FFFFFF"/>
            </a:solidFill>
            <a:ln w="892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0AB4B87-84B4-5F1F-3DC4-C56DEE5738EF}"/>
                </a:ext>
              </a:extLst>
            </p:cNvPr>
            <p:cNvSpPr/>
            <p:nvPr/>
          </p:nvSpPr>
          <p:spPr>
            <a:xfrm>
              <a:off x="8732453" y="387369"/>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0BFCAE45-F12A-72CA-181F-7CF3502532CC}"/>
                </a:ext>
              </a:extLst>
            </p:cNvPr>
            <p:cNvSpPr/>
            <p:nvPr/>
          </p:nvSpPr>
          <p:spPr>
            <a:xfrm>
              <a:off x="8021104"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FFFFFF"/>
            </a:solidFill>
            <a:ln w="8925"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B07B7A4F-6A54-318C-6F65-86F7E17B63C1}"/>
                </a:ext>
              </a:extLst>
            </p:cNvPr>
            <p:cNvSpPr/>
            <p:nvPr/>
          </p:nvSpPr>
          <p:spPr>
            <a:xfrm>
              <a:off x="10155061"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3" y="0"/>
                    <a:pt x="0" y="40362"/>
                    <a:pt x="0" y="90101"/>
                  </a:cubicBezTo>
                  <a:cubicBezTo>
                    <a:pt x="0" y="139839"/>
                    <a:pt x="40343" y="180201"/>
                    <a:pt x="90056" y="180201"/>
                  </a:cubicBezTo>
                  <a:cubicBezTo>
                    <a:pt x="139770" y="180201"/>
                    <a:pt x="180113" y="139839"/>
                    <a:pt x="180113" y="90101"/>
                  </a:cubicBezTo>
                  <a:cubicBezTo>
                    <a:pt x="18011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0F48B8CD-A08A-C988-E18E-6D381DA95EC1}"/>
                </a:ext>
              </a:extLst>
            </p:cNvPr>
            <p:cNvSpPr/>
            <p:nvPr/>
          </p:nvSpPr>
          <p:spPr>
            <a:xfrm>
              <a:off x="10510735"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FFFFFF"/>
            </a:solidFill>
            <a:ln w="892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89E33877-D53D-6EFD-071B-B1B1CCBEDB57}"/>
                </a:ext>
              </a:extLst>
            </p:cNvPr>
            <p:cNvSpPr/>
            <p:nvPr/>
          </p:nvSpPr>
          <p:spPr>
            <a:xfrm>
              <a:off x="11577759"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9F7EF103-D592-937C-9ED8-DADCED4CB8DD}"/>
                </a:ext>
              </a:extLst>
            </p:cNvPr>
            <p:cNvSpPr/>
            <p:nvPr/>
          </p:nvSpPr>
          <p:spPr>
            <a:xfrm>
              <a:off x="11222084"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FA22AEA-9F7D-9C0E-0254-51FDC0EC4714}"/>
                </a:ext>
              </a:extLst>
            </p:cNvPr>
            <p:cNvSpPr/>
            <p:nvPr/>
          </p:nvSpPr>
          <p:spPr>
            <a:xfrm>
              <a:off x="11222084" y="296796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33B02DB-13A0-D046-A64F-0F5EF99B1B18}"/>
                </a:ext>
              </a:extLst>
            </p:cNvPr>
            <p:cNvSpPr/>
            <p:nvPr/>
          </p:nvSpPr>
          <p:spPr>
            <a:xfrm>
              <a:off x="10866409"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9BAF5164-6A0E-81F0-1CB6-1F782703012C}"/>
                </a:ext>
              </a:extLst>
            </p:cNvPr>
            <p:cNvSpPr/>
            <p:nvPr/>
          </p:nvSpPr>
          <p:spPr>
            <a:xfrm>
              <a:off x="9799387"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113"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1E4907E3-2F19-EFC4-378E-C9888F78EB45}"/>
                </a:ext>
              </a:extLst>
            </p:cNvPr>
            <p:cNvSpPr/>
            <p:nvPr/>
          </p:nvSpPr>
          <p:spPr>
            <a:xfrm>
              <a:off x="9088038"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860" y="0"/>
                    <a:pt x="90056" y="0"/>
                  </a:cubicBezTo>
                </a:path>
              </a:pathLst>
            </a:custGeom>
            <a:solidFill>
              <a:srgbClr val="D2D4D5"/>
            </a:solidFill>
            <a:ln w="89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0C8B9BE2-9741-51EE-D6E9-6E73F491F56C}"/>
                </a:ext>
              </a:extLst>
            </p:cNvPr>
            <p:cNvSpPr/>
            <p:nvPr/>
          </p:nvSpPr>
          <p:spPr>
            <a:xfrm>
              <a:off x="8732453"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04A0A22-3CED-F5E1-D272-ED799828958C}"/>
                </a:ext>
              </a:extLst>
            </p:cNvPr>
            <p:cNvSpPr/>
            <p:nvPr/>
          </p:nvSpPr>
          <p:spPr>
            <a:xfrm>
              <a:off x="8732453" y="221608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D2D4D5"/>
            </a:solidFill>
            <a:ln w="8925"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33A1048-DAD5-6CF2-FC2A-FB2DE197A25F}"/>
                </a:ext>
              </a:extLst>
            </p:cNvPr>
            <p:cNvSpPr/>
            <p:nvPr/>
          </p:nvSpPr>
          <p:spPr>
            <a:xfrm>
              <a:off x="8021104" y="76572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D2D4D5"/>
            </a:solidFill>
            <a:ln w="89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1C188ED4-1642-4DC9-B500-24207264DC73}"/>
                </a:ext>
              </a:extLst>
            </p:cNvPr>
            <p:cNvSpPr/>
            <p:nvPr/>
          </p:nvSpPr>
          <p:spPr>
            <a:xfrm>
              <a:off x="8021104"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273"/>
                    <a:pt x="139770" y="0"/>
                    <a:pt x="90057" y="0"/>
                  </a:cubicBezTo>
                </a:path>
              </a:pathLst>
            </a:custGeom>
            <a:solidFill>
              <a:srgbClr val="D2D4D5"/>
            </a:solidFill>
            <a:ln w="89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C9C82084-9369-2FE7-0A77-59D20A08E31E}"/>
                </a:ext>
              </a:extLst>
            </p:cNvPr>
            <p:cNvSpPr/>
            <p:nvPr/>
          </p:nvSpPr>
          <p:spPr>
            <a:xfrm>
              <a:off x="8376778"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21B79C3-4455-EA97-326E-92AF7F750A27}"/>
                </a:ext>
              </a:extLst>
            </p:cNvPr>
            <p:cNvSpPr/>
            <p:nvPr/>
          </p:nvSpPr>
          <p:spPr>
            <a:xfrm>
              <a:off x="10866409" y="2252156"/>
              <a:ext cx="180113" cy="180201"/>
            </a:xfrm>
            <a:custGeom>
              <a:avLst/>
              <a:gdLst>
                <a:gd name="connsiteX0" fmla="*/ 90056 w 180113"/>
                <a:gd name="connsiteY0" fmla="*/ 0 h 180201"/>
                <a:gd name="connsiteX1" fmla="*/ 0 w 180113"/>
                <a:gd name="connsiteY1" fmla="*/ 90100 h 180201"/>
                <a:gd name="connsiteX2" fmla="*/ 90056 w 180113"/>
                <a:gd name="connsiteY2" fmla="*/ 180201 h 180201"/>
                <a:gd name="connsiteX3" fmla="*/ 180114 w 180113"/>
                <a:gd name="connsiteY3" fmla="*/ 90100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0"/>
                  </a:cubicBezTo>
                  <a:cubicBezTo>
                    <a:pt x="0" y="139839"/>
                    <a:pt x="40343" y="180201"/>
                    <a:pt x="90056" y="180201"/>
                  </a:cubicBezTo>
                  <a:cubicBezTo>
                    <a:pt x="139771" y="180201"/>
                    <a:pt x="180114" y="139839"/>
                    <a:pt x="180114" y="90100"/>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AF835D0-0DFB-7ADD-4E8C-0B5EB1D3FA4B}"/>
                </a:ext>
              </a:extLst>
            </p:cNvPr>
            <p:cNvSpPr/>
            <p:nvPr/>
          </p:nvSpPr>
          <p:spPr>
            <a:xfrm>
              <a:off x="10866409" y="296796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D2D4D5"/>
            </a:solidFill>
            <a:ln w="89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964504" y="1684751"/>
            <a:ext cx="4465529" cy="2022953"/>
          </a:xfrm>
        </p:spPr>
        <p:txBody>
          <a:bodyPr anchor="ctr" anchorCtr="0"/>
          <a:lstStyle>
            <a:lvl1pPr algn="ctr">
              <a:defRPr sz="3000" b="0" i="0">
                <a:solidFill>
                  <a:schemeClr val="bg1"/>
                </a:solidFill>
                <a:latin typeface="ABC Oracle Medium" panose="020B0504040202060203" pitchFamily="34" charset="77"/>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5" y="304974"/>
            <a:ext cx="3125157" cy="1203325"/>
          </a:xfrm>
        </p:spPr>
        <p:txBody>
          <a:bodyPr/>
          <a:lstStyle>
            <a:lvl1pPr>
              <a:spcBef>
                <a:spcPts val="0"/>
              </a:spcBef>
              <a:spcAft>
                <a:spcPts val="0"/>
              </a:spcAft>
              <a:defRPr sz="900" b="0" i="0">
                <a:solidFill>
                  <a:schemeClr val="bg1"/>
                </a:solidFill>
                <a:latin typeface="ABC Oracle Medium" panose="020B0504040202060203" pitchFamily="34" charset="77"/>
              </a:defRPr>
            </a:lvl1pPr>
            <a:lvl2pPr marL="0" indent="0">
              <a:buNone/>
              <a:defRPr sz="900" b="0" i="0">
                <a:solidFill>
                  <a:schemeClr val="bg1"/>
                </a:solidFill>
                <a:latin typeface="ABC Oracle Medium" panose="020B0504040202060203" pitchFamily="34" charset="77"/>
              </a:defRPr>
            </a:lvl2pPr>
            <a:lvl3pPr marL="180975" indent="-180975">
              <a:tabLst/>
              <a:defRPr sz="900" b="0" i="0">
                <a:solidFill>
                  <a:schemeClr val="bg1"/>
                </a:solidFill>
                <a:latin typeface="ABC Oracle Medium" panose="020B0504040202060203" pitchFamily="34" charset="77"/>
              </a:defRPr>
            </a:lvl3pPr>
            <a:lvl4pPr marL="355600" indent="-174625">
              <a:tabLst/>
              <a:defRPr sz="900" b="0" i="0">
                <a:solidFill>
                  <a:schemeClr val="bg1"/>
                </a:solidFill>
                <a:latin typeface="ABC Oracle Medium" panose="020B0504040202060203" pitchFamily="34" charset="77"/>
              </a:defRPr>
            </a:lvl4pPr>
            <a:lvl5pPr marL="536575" indent="-180975">
              <a:tabLst/>
              <a:defRPr sz="900" b="0" i="0">
                <a:solidFill>
                  <a:schemeClr val="bg1"/>
                </a:solidFill>
                <a:latin typeface="ABC Oracle Medium" panose="020B0504040202060203"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a:p>
        </p:txBody>
      </p:sp>
      <p:sp>
        <p:nvSpPr>
          <p:cNvPr id="4" name="Footer Placeholder 4">
            <a:extLst>
              <a:ext uri="{FF2B5EF4-FFF2-40B4-BE49-F238E27FC236}">
                <a16:creationId xmlns:a16="http://schemas.microsoft.com/office/drawing/2014/main" id="{FCAC37BC-346D-51DA-B8FC-D5C95892C05D}"/>
              </a:ext>
            </a:extLst>
          </p:cNvPr>
          <p:cNvSpPr>
            <a:spLocks noGrp="1"/>
          </p:cNvSpPr>
          <p:nvPr>
            <p:ph type="ftr" sz="quarter" idx="3"/>
          </p:nvPr>
        </p:nvSpPr>
        <p:spPr>
          <a:xfrm>
            <a:off x="4037117" y="6587284"/>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1793876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accent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47083" y="1481509"/>
            <a:ext cx="5748917" cy="5066929"/>
          </a:xfrm>
        </p:spPr>
        <p:txBody>
          <a:bodyPr/>
          <a:lstStyle>
            <a:lvl1pPr>
              <a:spcBef>
                <a:spcPts val="0"/>
              </a:spcBef>
              <a:spcAft>
                <a:spcPts val="0"/>
              </a:spcAft>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1"/>
                </a:solidFill>
              </a:defRPr>
            </a:lvl1pPr>
          </a:lstStyle>
          <a:p>
            <a:fld id="{741AFF56-1126-4107-9C02-BC0EFBF16431}" type="slidenum">
              <a:rPr lang="en-GB" smtClean="0"/>
              <a:pPr/>
              <a:t>‹#›</a:t>
            </a:fld>
            <a:endParaRPr lang="en-GB"/>
          </a:p>
        </p:txBody>
      </p:sp>
      <p:sp>
        <p:nvSpPr>
          <p:cNvPr id="4" name="Footer Placeholder 4">
            <a:extLst>
              <a:ext uri="{FF2B5EF4-FFF2-40B4-BE49-F238E27FC236}">
                <a16:creationId xmlns:a16="http://schemas.microsoft.com/office/drawing/2014/main" id="{D604D2A8-340C-6811-0193-59710C1F032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080733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321110" y="286185"/>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338464" y="1122801"/>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8" name="Freeform 17">
            <a:extLst>
              <a:ext uri="{FF2B5EF4-FFF2-40B4-BE49-F238E27FC236}">
                <a16:creationId xmlns:a16="http://schemas.microsoft.com/office/drawing/2014/main" id="{476D9EB4-DA8D-7007-E1F1-13594489E635}"/>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9A47DABB-6B23-B92F-2CE3-C72452A43FFC}"/>
              </a:ext>
            </a:extLst>
          </p:cNvPr>
          <p:cNvSpPr/>
          <p:nvPr/>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E2B1A454-EE21-4091-6B8A-932B60F3789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2710050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hank you">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169811" y="2819273"/>
            <a:ext cx="6571317" cy="780120"/>
          </a:xfrm>
        </p:spPr>
        <p:txBody>
          <a:bodyPr anchor="t" anchorCtr="0"/>
          <a:lstStyle>
            <a:lvl1pPr algn="l">
              <a:defRPr sz="3100" b="0" i="0">
                <a:solidFill>
                  <a:schemeClr val="bg1"/>
                </a:solidFill>
                <a:latin typeface="ABC Oracle Medium" panose="020B0504040202060203" pitchFamily="34" charset="77"/>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1187165" y="3624574"/>
            <a:ext cx="6566752" cy="1598604"/>
          </a:xfrm>
        </p:spPr>
        <p:txBody>
          <a:bodyPr anchor="t" anchorCtr="0"/>
          <a:lstStyle>
            <a:lvl1pPr marL="0" indent="0" algn="l">
              <a:spcBef>
                <a:spcPts val="0"/>
              </a:spcBef>
              <a:spcAft>
                <a:spcPts val="0"/>
              </a:spcAft>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2237988" cy="1392303"/>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0C6C589F-6B53-EA41-A888-1CADBA5F425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215291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80456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a:t>Click to edit Master</a:t>
            </a:r>
            <a:endParaRPr lang="en-GB"/>
          </a:p>
        </p:txBody>
      </p:sp>
      <p:sp>
        <p:nvSpPr>
          <p:cNvPr id="6" name="Freeform 5">
            <a:extLst>
              <a:ext uri="{FF2B5EF4-FFF2-40B4-BE49-F238E27FC236}">
                <a16:creationId xmlns:a16="http://schemas.microsoft.com/office/drawing/2014/main" id="{D9883D46-8A8A-539B-4F87-C864BBE9A1FC}"/>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7" name="Picture Placeholder 20">
            <a:extLst>
              <a:ext uri="{FF2B5EF4-FFF2-40B4-BE49-F238E27FC236}">
                <a16:creationId xmlns:a16="http://schemas.microsoft.com/office/drawing/2014/main" id="{D2909ECF-720F-DB40-98FC-071C2A0D928E}"/>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10" name="Graphic 16">
            <a:extLst>
              <a:ext uri="{FF2B5EF4-FFF2-40B4-BE49-F238E27FC236}">
                <a16:creationId xmlns:a16="http://schemas.microsoft.com/office/drawing/2014/main" id="{348D57BA-ABBE-729C-59D1-961D617C7CE8}"/>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3" name="Footer Placeholder 4">
            <a:extLst>
              <a:ext uri="{FF2B5EF4-FFF2-40B4-BE49-F238E27FC236}">
                <a16:creationId xmlns:a16="http://schemas.microsoft.com/office/drawing/2014/main" id="{DCF7CA04-A556-4280-7BED-717528D657D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13345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a:t>Click to edit Master</a:t>
            </a:r>
            <a:endParaRPr lang="en-GB"/>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3" name="Footer Placeholder 4">
            <a:extLst>
              <a:ext uri="{FF2B5EF4-FFF2-40B4-BE49-F238E27FC236}">
                <a16:creationId xmlns:a16="http://schemas.microsoft.com/office/drawing/2014/main" id="{B9690DE6-400F-C9FE-AC94-D5789487857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62491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accent1"/>
                </a:solidFill>
                <a:latin typeface="+mj-lt"/>
              </a:defRPr>
            </a:lvl1pPr>
          </a:lstStyle>
          <a:p>
            <a:r>
              <a:rPr lang="en-US"/>
              <a:t>Click to edit Master</a:t>
            </a:r>
            <a:endParaRPr lang="en-GB"/>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accent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3" name="Footer Placeholder 4">
            <a:extLst>
              <a:ext uri="{FF2B5EF4-FFF2-40B4-BE49-F238E27FC236}">
                <a16:creationId xmlns:a16="http://schemas.microsoft.com/office/drawing/2014/main" id="{6DECE934-2A88-71C2-DF08-0CBBE37E633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121292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6181595" y="273659"/>
            <a:ext cx="5699254" cy="5526951"/>
          </a:xfrm>
        </p:spPr>
        <p:txBody>
          <a:bodyPr/>
          <a:lstStyle>
            <a:lvl1pPr marL="0" indent="0">
              <a:spcBef>
                <a:spcPts val="0"/>
              </a:spcBef>
              <a:spcAft>
                <a:spcPts val="0"/>
              </a:spcAft>
              <a:tabLst>
                <a:tab pos="5059363" algn="l"/>
              </a:tabLst>
              <a:defRPr sz="2300">
                <a:solidFill>
                  <a:schemeClr val="tx1"/>
                </a:solidFill>
              </a:defRPr>
            </a:lvl1pPr>
            <a:lvl2pPr>
              <a:defRPr sz="2300">
                <a:solidFill>
                  <a:schemeClr val="tx1"/>
                </a:solidFill>
              </a:defRPr>
            </a:lvl2pPr>
            <a:lvl3pPr>
              <a:defRPr sz="2300">
                <a:solidFill>
                  <a:schemeClr val="tx1"/>
                </a:solidFill>
              </a:defRPr>
            </a:lvl3pPr>
            <a:lvl4pPr>
              <a:defRPr sz="2300">
                <a:solidFill>
                  <a:schemeClr val="tx1"/>
                </a:solidFill>
              </a:defRPr>
            </a:lvl4pPr>
            <a:lvl5pPr>
              <a:defRPr sz="23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p>
            <a:fld id="{741AFF56-1126-4107-9C02-BC0EFBF16431}" type="slidenum">
              <a:rPr lang="en-GB" smtClean="0"/>
              <a:t>‹#›</a:t>
            </a:fld>
            <a:endParaRPr lang="en-GB"/>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5620758D-F7DA-9AC4-5413-311A1B9B491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85835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Tit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a:t>Click to edit Master title style</a:t>
            </a:r>
            <a:endParaRPr lang="en-GB"/>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Text Placeholder 7">
            <a:extLst>
              <a:ext uri="{FF2B5EF4-FFF2-40B4-BE49-F238E27FC236}">
                <a16:creationId xmlns:a16="http://schemas.microsoft.com/office/drawing/2014/main" id="{6D15CAF0-DBAD-68DB-B4B8-EF505A445D04}"/>
              </a:ext>
            </a:extLst>
          </p:cNvPr>
          <p:cNvSpPr>
            <a:spLocks noGrp="1"/>
          </p:cNvSpPr>
          <p:nvPr>
            <p:ph type="body" sz="quarter" idx="10" hasCustomPrompt="1"/>
          </p:nvPr>
        </p:nvSpPr>
        <p:spPr>
          <a:xfrm>
            <a:off x="6096000" y="3429000"/>
            <a:ext cx="6048267" cy="4010982"/>
          </a:xfrm>
        </p:spPr>
        <p:txBody>
          <a:bodyPr anchor="b" anchorCtr="0"/>
          <a:lstStyle>
            <a:lvl1pPr algn="r">
              <a:defRPr sz="23000">
                <a:solidFill>
                  <a:schemeClr val="bg1"/>
                </a:solidFill>
              </a:defRPr>
            </a:lvl1pPr>
          </a:lstStyle>
          <a:p>
            <a:pPr lvl="0"/>
            <a:r>
              <a:rPr lang="en-GB"/>
              <a:t>#</a:t>
            </a:r>
            <a:endParaRPr lang="en-US"/>
          </a:p>
        </p:txBody>
      </p:sp>
      <p:sp>
        <p:nvSpPr>
          <p:cNvPr id="3" name="Footer Placeholder 4">
            <a:extLst>
              <a:ext uri="{FF2B5EF4-FFF2-40B4-BE49-F238E27FC236}">
                <a16:creationId xmlns:a16="http://schemas.microsoft.com/office/drawing/2014/main" id="{1B43FFE6-B47D-7A61-376C-A8D0D0E06BF7}"/>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64094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eature Cop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35980"/>
            <a:ext cx="9804590" cy="4443594"/>
          </a:xfrm>
        </p:spPr>
        <p:txBody>
          <a:bodyPr/>
          <a:lstStyle>
            <a:lvl1pPr>
              <a:lnSpc>
                <a:spcPct val="100000"/>
              </a:lnSpc>
              <a:defRPr sz="3500" b="0" i="0">
                <a:solidFill>
                  <a:schemeClr val="tx1"/>
                </a:solidFill>
                <a:latin typeface="+mj-lt"/>
              </a:defRPr>
            </a:lvl1pPr>
          </a:lstStyle>
          <a:p>
            <a:r>
              <a:rPr lang="en-US"/>
              <a:t>Click to edit Master title style</a:t>
            </a:r>
            <a:endParaRPr lang="en-GB"/>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tx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tx1"/>
                </a:solidFill>
              </a:defRPr>
            </a:lvl1pPr>
          </a:lstStyle>
          <a:p>
            <a:fld id="{741AFF56-1126-4107-9C02-BC0EFBF16431}" type="slidenum">
              <a:rPr lang="en-GB" smtClean="0"/>
              <a:pPr/>
              <a:t>‹#›</a:t>
            </a:fld>
            <a:endParaRPr lang="en-GB"/>
          </a:p>
        </p:txBody>
      </p:sp>
      <p:sp>
        <p:nvSpPr>
          <p:cNvPr id="4" name="Footer Placeholder 4">
            <a:extLst>
              <a:ext uri="{FF2B5EF4-FFF2-40B4-BE49-F238E27FC236}">
                <a16:creationId xmlns:a16="http://schemas.microsoft.com/office/drawing/2014/main" id="{1B4E5E3E-E595-2D73-908E-8B9477FF751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2416771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solidFill>
        <a:effectLst/>
      </p:bgPr>
    </p:bg>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378F8866-9DAD-2F19-71C0-40E571A05C88}"/>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a:t>Click to edit Master title style</a:t>
            </a:r>
            <a:endParaRPr lang="en-GB"/>
          </a:p>
        </p:txBody>
      </p:sp>
      <p:sp>
        <p:nvSpPr>
          <p:cNvPr id="18" name="Graphic 16">
            <a:extLst>
              <a:ext uri="{FF2B5EF4-FFF2-40B4-BE49-F238E27FC236}">
                <a16:creationId xmlns:a16="http://schemas.microsoft.com/office/drawing/2014/main" id="{05D16763-91CF-A8AE-40FD-F33DB51DCF46}"/>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21" name="Picture Placeholder 20">
            <a:extLst>
              <a:ext uri="{FF2B5EF4-FFF2-40B4-BE49-F238E27FC236}">
                <a16:creationId xmlns:a16="http://schemas.microsoft.com/office/drawing/2014/main" id="{EB1CCA5B-9CF3-3D9F-2FAF-8ADCA0DD54D0}"/>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3" name="Footer Placeholder 4">
            <a:extLst>
              <a:ext uri="{FF2B5EF4-FFF2-40B4-BE49-F238E27FC236}">
                <a16:creationId xmlns:a16="http://schemas.microsoft.com/office/drawing/2014/main" id="{F4C3B3E4-F5E6-D500-4ECE-A675832895B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a:t>Presented at the 2025 All Actuaries Summit</a:t>
            </a:r>
          </a:p>
        </p:txBody>
      </p:sp>
    </p:spTree>
    <p:extLst>
      <p:ext uri="{BB962C8B-B14F-4D97-AF65-F5344CB8AC3E}">
        <p14:creationId xmlns:p14="http://schemas.microsoft.com/office/powerpoint/2010/main" val="3911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C97DDAA0-A4B5-0A48-2D7B-CA945CF2FB6D}"/>
              </a:ext>
            </a:extLst>
          </p:cNvPr>
          <p:cNvGraphicFramePr>
            <a:graphicFrameLocks noChangeAspect="1"/>
          </p:cNvGraphicFramePr>
          <p:nvPr userDrawn="1">
            <p:custDataLst>
              <p:tags r:id="rId23"/>
            </p:custDataLst>
            <p:extLst>
              <p:ext uri="{D42A27DB-BD31-4B8C-83A1-F6EECF244321}">
                <p14:modId xmlns:p14="http://schemas.microsoft.com/office/powerpoint/2010/main" val="18388237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4" imgW="908" imgH="912" progId="TCLayout.ActiveDocument.1">
                  <p:embed/>
                </p:oleObj>
              </mc:Choice>
              <mc:Fallback>
                <p:oleObj name="think-cell Slide" r:id="rId24" imgW="908" imgH="912" progId="TCLayout.ActiveDocument.1">
                  <p:embed/>
                  <p:pic>
                    <p:nvPicPr>
                      <p:cNvPr id="8" name="think-cell data - do not delete" hidden="1">
                        <a:extLst>
                          <a:ext uri="{FF2B5EF4-FFF2-40B4-BE49-F238E27FC236}">
                            <a16:creationId xmlns:a16="http://schemas.microsoft.com/office/drawing/2014/main" id="{C97DDAA0-A4B5-0A48-2D7B-CA945CF2FB6D}"/>
                          </a:ext>
                        </a:extLst>
                      </p:cNvPr>
                      <p:cNvPicPr/>
                      <p:nvPr/>
                    </p:nvPicPr>
                    <p:blipFill>
                      <a:blip r:embed="rId2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C4957E79-DEA8-79CD-9E4E-5D2FE921BB11}"/>
              </a:ext>
            </a:extLst>
          </p:cNvPr>
          <p:cNvSpPr>
            <a:spLocks noGrp="1"/>
          </p:cNvSpPr>
          <p:nvPr>
            <p:ph type="title"/>
          </p:nvPr>
        </p:nvSpPr>
        <p:spPr>
          <a:xfrm>
            <a:off x="326848" y="288390"/>
            <a:ext cx="11554001" cy="1016070"/>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AF8F9D-C689-B18D-09AF-9B4C40550649}"/>
              </a:ext>
            </a:extLst>
          </p:cNvPr>
          <p:cNvSpPr>
            <a:spLocks noGrp="1"/>
          </p:cNvSpPr>
          <p:nvPr>
            <p:ph type="body" idx="1"/>
          </p:nvPr>
        </p:nvSpPr>
        <p:spPr>
          <a:xfrm>
            <a:off x="352424" y="1493113"/>
            <a:ext cx="11528425" cy="4351338"/>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030489-BEFE-3F81-C3A1-A8FAC2B087EE}"/>
              </a:ext>
            </a:extLst>
          </p:cNvPr>
          <p:cNvSpPr>
            <a:spLocks noGrp="1"/>
          </p:cNvSpPr>
          <p:nvPr>
            <p:ph type="dt" sz="half" idx="2"/>
          </p:nvPr>
        </p:nvSpPr>
        <p:spPr>
          <a:xfrm>
            <a:off x="9150438" y="298318"/>
            <a:ext cx="2743200" cy="365125"/>
          </a:xfrm>
          <a:prstGeom prst="rect">
            <a:avLst/>
          </a:prstGeom>
        </p:spPr>
        <p:txBody>
          <a:bodyPr vert="horz" lIns="0" tIns="0" rIns="0" bIns="0" rtlCol="0" anchor="t" anchorCtr="0">
            <a:noAutofit/>
          </a:bodyPr>
          <a:lstStyle>
            <a:lvl1pPr algn="r">
              <a:defRPr sz="1000">
                <a:solidFill>
                  <a:schemeClr val="tx2"/>
                </a:solidFill>
              </a:defRPr>
            </a:lvl1pPr>
          </a:lstStyle>
          <a:p>
            <a:endParaRPr lang="en-GB"/>
          </a:p>
        </p:txBody>
      </p:sp>
      <p:sp>
        <p:nvSpPr>
          <p:cNvPr id="6" name="Slide Number Placeholder 5">
            <a:extLst>
              <a:ext uri="{FF2B5EF4-FFF2-40B4-BE49-F238E27FC236}">
                <a16:creationId xmlns:a16="http://schemas.microsoft.com/office/drawing/2014/main" id="{7D749530-956E-B9F1-B7EE-49FFED17FEA9}"/>
              </a:ext>
            </a:extLst>
          </p:cNvPr>
          <p:cNvSpPr>
            <a:spLocks noGrp="1"/>
          </p:cNvSpPr>
          <p:nvPr>
            <p:ph type="sldNum" sz="quarter" idx="4"/>
          </p:nvPr>
        </p:nvSpPr>
        <p:spPr>
          <a:xfrm>
            <a:off x="11467577" y="6400800"/>
            <a:ext cx="416447" cy="186484"/>
          </a:xfrm>
          <a:prstGeom prst="rect">
            <a:avLst/>
          </a:prstGeom>
        </p:spPr>
        <p:txBody>
          <a:bodyPr vert="horz" lIns="0" tIns="0" rIns="0" bIns="0" rtlCol="0" anchor="b" anchorCtr="0">
            <a:noAutofit/>
          </a:bodyPr>
          <a:lstStyle>
            <a:lvl1pPr algn="r">
              <a:defRPr sz="1000" b="0" i="0">
                <a:solidFill>
                  <a:schemeClr val="tx2"/>
                </a:solidFill>
                <a:latin typeface="ABC Oracle Medium" panose="020B0504040202060203" pitchFamily="34" charset="77"/>
              </a:defRPr>
            </a:lvl1pPr>
          </a:lstStyle>
          <a:p>
            <a:fld id="{741AFF56-1126-4107-9C02-BC0EFBF16431}" type="slidenum">
              <a:rPr lang="en-GB" smtClean="0"/>
              <a:pPr/>
              <a:t>‹#›</a:t>
            </a:fld>
            <a:endParaRPr lang="en-GB"/>
          </a:p>
        </p:txBody>
      </p:sp>
      <p:sp>
        <p:nvSpPr>
          <p:cNvPr id="7" name="Footer Placeholder 6">
            <a:extLst>
              <a:ext uri="{FF2B5EF4-FFF2-40B4-BE49-F238E27FC236}">
                <a16:creationId xmlns:a16="http://schemas.microsoft.com/office/drawing/2014/main" id="{B027F68E-C428-A4D9-BBBD-028E82BC8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Presented at the 2025 All Actuaries Summit</a:t>
            </a:r>
          </a:p>
        </p:txBody>
      </p:sp>
    </p:spTree>
    <p:extLst>
      <p:ext uri="{BB962C8B-B14F-4D97-AF65-F5344CB8AC3E}">
        <p14:creationId xmlns:p14="http://schemas.microsoft.com/office/powerpoint/2010/main" val="252882584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8" r:id="rId3"/>
    <p:sldLayoutId id="2147483664" r:id="rId4"/>
    <p:sldLayoutId id="2147483665" r:id="rId5"/>
    <p:sldLayoutId id="2147483650" r:id="rId6"/>
    <p:sldLayoutId id="2147483654" r:id="rId7"/>
    <p:sldLayoutId id="2147483666" r:id="rId8"/>
    <p:sldLayoutId id="2147483653" r:id="rId9"/>
    <p:sldLayoutId id="2147483655" r:id="rId10"/>
    <p:sldLayoutId id="2147483652" r:id="rId11"/>
    <p:sldLayoutId id="2147483656" r:id="rId12"/>
    <p:sldLayoutId id="2147483657" r:id="rId13"/>
    <p:sldLayoutId id="2147483658" r:id="rId14"/>
    <p:sldLayoutId id="2147483659" r:id="rId15"/>
    <p:sldLayoutId id="2147483660" r:id="rId16"/>
    <p:sldLayoutId id="2147483661" r:id="rId17"/>
    <p:sldLayoutId id="2147483662" r:id="rId18"/>
    <p:sldLayoutId id="2147483667" r:id="rId19"/>
    <p:sldLayoutId id="2147483663" r:id="rId20"/>
    <p:sldLayoutId id="2147483669" r:id="rId21"/>
  </p:sldLayoutIdLst>
  <p:hf hdr="0" ftr="0" dt="0"/>
  <p:txStyles>
    <p:titleStyle>
      <a:lvl1pPr algn="l" defTabSz="914400"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200" userDrawn="1">
          <p15:clr>
            <a:srgbClr val="F26B43"/>
          </p15:clr>
        </p15:guide>
        <p15:guide id="4" pos="222" userDrawn="1">
          <p15:clr>
            <a:srgbClr val="F26B43"/>
          </p15:clr>
        </p15:guide>
        <p15:guide id="5" orient="horz" pos="4125" userDrawn="1">
          <p15:clr>
            <a:srgbClr val="F26B43"/>
          </p15:clr>
        </p15:guide>
        <p15:guide id="6" pos="7484" userDrawn="1">
          <p15:clr>
            <a:srgbClr val="F26B43"/>
          </p15:clr>
        </p15:guide>
        <p15:guide id="7" orient="horz" pos="958" userDrawn="1">
          <p15:clr>
            <a:srgbClr val="F26B43"/>
          </p15:clr>
        </p15:guide>
        <p15:guide id="8" pos="1269" userDrawn="1">
          <p15:clr>
            <a:srgbClr val="F26B43"/>
          </p15:clr>
        </p15:guide>
        <p15:guide id="9" pos="3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9.xml"/><Relationship Id="rId6" Type="http://schemas.openxmlformats.org/officeDocument/2006/relationships/chart" Target="../charts/chart6.xml"/><Relationship Id="rId5" Type="http://schemas.openxmlformats.org/officeDocument/2006/relationships/image" Target="../media/image1.emf"/><Relationship Id="rId4"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10.xml"/><Relationship Id="rId6" Type="http://schemas.openxmlformats.org/officeDocument/2006/relationships/chart" Target="../charts/chart7.xml"/><Relationship Id="rId5" Type="http://schemas.openxmlformats.org/officeDocument/2006/relationships/image" Target="../media/image1.emf"/><Relationship Id="rId4" Type="http://schemas.openxmlformats.org/officeDocument/2006/relationships/oleObject" Target="../embeddings/oleObject10.bin"/></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0.xml"/><Relationship Id="rId7"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tags" Target="../tags/tag11.xml"/><Relationship Id="rId6" Type="http://schemas.openxmlformats.org/officeDocument/2006/relationships/chart" Target="../charts/chart8.x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ags" Target="../tags/tag12.xml"/><Relationship Id="rId6" Type="http://schemas.openxmlformats.org/officeDocument/2006/relationships/chart" Target="../charts/chart9.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ags" Target="../tags/tag13.xml"/><Relationship Id="rId6" Type="http://schemas.openxmlformats.org/officeDocument/2006/relationships/chart" Target="../charts/chart10.xml"/><Relationship Id="rId5" Type="http://schemas.openxmlformats.org/officeDocument/2006/relationships/image" Target="../media/image1.emf"/><Relationship Id="rId4" Type="http://schemas.openxmlformats.org/officeDocument/2006/relationships/oleObject" Target="../embeddings/oleObject13.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ags" Target="../tags/tag14.xml"/><Relationship Id="rId6" Type="http://schemas.openxmlformats.org/officeDocument/2006/relationships/chart" Target="../charts/chart11.xml"/><Relationship Id="rId5" Type="http://schemas.openxmlformats.org/officeDocument/2006/relationships/image" Target="../media/image1.emf"/><Relationship Id="rId4" Type="http://schemas.openxmlformats.org/officeDocument/2006/relationships/oleObject" Target="../embeddings/oleObject14.bin"/></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14.xml"/><Relationship Id="rId7" Type="http://schemas.openxmlformats.org/officeDocument/2006/relationships/image" Target="../media/image8.png"/><Relationship Id="rId2" Type="http://schemas.openxmlformats.org/officeDocument/2006/relationships/slideLayout" Target="../slideLayouts/slideLayout14.xml"/><Relationship Id="rId1" Type="http://schemas.openxmlformats.org/officeDocument/2006/relationships/tags" Target="../tags/tag15.xml"/><Relationship Id="rId6" Type="http://schemas.openxmlformats.org/officeDocument/2006/relationships/image" Target="../media/image7.png"/><Relationship Id="rId5" Type="http://schemas.openxmlformats.org/officeDocument/2006/relationships/image" Target="../media/image1.emf"/><Relationship Id="rId10" Type="http://schemas.openxmlformats.org/officeDocument/2006/relationships/image" Target="../media/image10.png"/><Relationship Id="rId4" Type="http://schemas.openxmlformats.org/officeDocument/2006/relationships/oleObject" Target="../embeddings/oleObject15.bin"/><Relationship Id="rId9" Type="http://schemas.openxmlformats.org/officeDocument/2006/relationships/image" Target="../media/image9.png"/></Relationships>
</file>

<file path=ppt/slides/_rels/slide1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tags" Target="../tags/tag16.xml"/><Relationship Id="rId6" Type="http://schemas.openxmlformats.org/officeDocument/2006/relationships/image" Target="../media/image7.png"/><Relationship Id="rId5" Type="http://schemas.openxmlformats.org/officeDocument/2006/relationships/image" Target="../media/image1.emf"/><Relationship Id="rId10" Type="http://schemas.openxmlformats.org/officeDocument/2006/relationships/image" Target="../media/image12.png"/><Relationship Id="rId4" Type="http://schemas.openxmlformats.org/officeDocument/2006/relationships/oleObject" Target="../embeddings/oleObject16.bin"/><Relationship Id="rId9" Type="http://schemas.openxmlformats.org/officeDocument/2006/relationships/image" Target="../media/image11.png"/></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16.xml"/><Relationship Id="rId7" Type="http://schemas.openxmlformats.org/officeDocument/2006/relationships/image" Target="../media/image7.png"/><Relationship Id="rId2" Type="http://schemas.openxmlformats.org/officeDocument/2006/relationships/slideLayout" Target="../slideLayouts/slideLayout14.xml"/><Relationship Id="rId1" Type="http://schemas.openxmlformats.org/officeDocument/2006/relationships/tags" Target="../tags/tag17.xml"/><Relationship Id="rId6" Type="http://schemas.openxmlformats.org/officeDocument/2006/relationships/image" Target="../media/image4.png"/><Relationship Id="rId11" Type="http://schemas.openxmlformats.org/officeDocument/2006/relationships/image" Target="../media/image12.png"/><Relationship Id="rId5" Type="http://schemas.openxmlformats.org/officeDocument/2006/relationships/image" Target="../media/image1.emf"/><Relationship Id="rId10" Type="http://schemas.openxmlformats.org/officeDocument/2006/relationships/image" Target="../media/image13.png"/><Relationship Id="rId4" Type="http://schemas.openxmlformats.org/officeDocument/2006/relationships/oleObject" Target="../embeddings/oleObject17.bin"/><Relationship Id="rId9"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3.x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4.xml"/><Relationship Id="rId6" Type="http://schemas.openxmlformats.org/officeDocument/2006/relationships/chart" Target="../charts/chart1.xml"/><Relationship Id="rId5" Type="http://schemas.openxmlformats.org/officeDocument/2006/relationships/image" Target="../media/image1.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5.xml"/><Relationship Id="rId6" Type="http://schemas.openxmlformats.org/officeDocument/2006/relationships/chart" Target="../charts/chart2.xml"/><Relationship Id="rId5" Type="http://schemas.openxmlformats.org/officeDocument/2006/relationships/image" Target="../media/image1.e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6.xml"/><Relationship Id="rId6" Type="http://schemas.openxmlformats.org/officeDocument/2006/relationships/chart" Target="../charts/chart3.x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7.xml"/><Relationship Id="rId6" Type="http://schemas.openxmlformats.org/officeDocument/2006/relationships/chart" Target="../charts/chart4.xml"/><Relationship Id="rId5" Type="http://schemas.openxmlformats.org/officeDocument/2006/relationships/image" Target="../media/image1.emf"/><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tags" Target="../tags/tag8.xml"/><Relationship Id="rId6" Type="http://schemas.openxmlformats.org/officeDocument/2006/relationships/chart" Target="../charts/chart5.xml"/><Relationship Id="rId5" Type="http://schemas.openxmlformats.org/officeDocument/2006/relationships/image" Target="../media/image1.e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838F74D-638E-9EA8-66A3-F254461D02B6}"/>
              </a:ext>
            </a:extLst>
          </p:cNvPr>
          <p:cNvGraphicFramePr>
            <a:graphicFrameLocks noChangeAspect="1"/>
          </p:cNvGraphicFramePr>
          <p:nvPr>
            <p:custDataLst>
              <p:tags r:id="rId1"/>
            </p:custDataLst>
            <p:extLst>
              <p:ext uri="{D42A27DB-BD31-4B8C-83A1-F6EECF244321}">
                <p14:modId xmlns:p14="http://schemas.microsoft.com/office/powerpoint/2010/main" val="22478062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6" name="think-cell data - do not delete" hidden="1">
                        <a:extLst>
                          <a:ext uri="{FF2B5EF4-FFF2-40B4-BE49-F238E27FC236}">
                            <a16:creationId xmlns:a16="http://schemas.microsoft.com/office/drawing/2014/main" id="{C838F74D-638E-9EA8-66A3-F254461D02B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318DF-8931-64F6-BEF1-577A6F34CA22}"/>
              </a:ext>
            </a:extLst>
          </p:cNvPr>
          <p:cNvSpPr>
            <a:spLocks noGrp="1"/>
          </p:cNvSpPr>
          <p:nvPr>
            <p:ph type="ctrTitle"/>
          </p:nvPr>
        </p:nvSpPr>
        <p:spPr>
          <a:xfrm>
            <a:off x="1996792" y="3305248"/>
            <a:ext cx="7704992" cy="780120"/>
          </a:xfrm>
        </p:spPr>
        <p:txBody>
          <a:bodyPr vert="horz"/>
          <a:lstStyle/>
          <a:p>
            <a:r>
              <a:rPr lang="en-AU"/>
              <a:t>Modelling the impacts of deglobalisation on the non-life insurance industry</a:t>
            </a:r>
            <a:endParaRPr lang="en-US"/>
          </a:p>
        </p:txBody>
      </p:sp>
      <p:sp>
        <p:nvSpPr>
          <p:cNvPr id="3" name="Subtitle 2">
            <a:extLst>
              <a:ext uri="{FF2B5EF4-FFF2-40B4-BE49-F238E27FC236}">
                <a16:creationId xmlns:a16="http://schemas.microsoft.com/office/drawing/2014/main" id="{AF3193C2-F8F3-1189-B1F4-3B1D13EA3C7F}"/>
              </a:ext>
            </a:extLst>
          </p:cNvPr>
          <p:cNvSpPr>
            <a:spLocks noGrp="1"/>
          </p:cNvSpPr>
          <p:nvPr>
            <p:ph type="subTitle" idx="1"/>
          </p:nvPr>
        </p:nvSpPr>
        <p:spPr/>
        <p:txBody>
          <a:bodyPr/>
          <a:lstStyle/>
          <a:p>
            <a:r>
              <a:rPr lang="en-US" dirty="0"/>
              <a:t>Joseph Hoang-Luu</a:t>
            </a:r>
          </a:p>
          <a:p>
            <a:r>
              <a:rPr lang="en-US" dirty="0"/>
              <a:t>April 2026</a:t>
            </a:r>
          </a:p>
        </p:txBody>
      </p:sp>
      <p:sp>
        <p:nvSpPr>
          <p:cNvPr id="4" name="Footer Placeholder 4">
            <a:extLst>
              <a:ext uri="{FF2B5EF4-FFF2-40B4-BE49-F238E27FC236}">
                <a16:creationId xmlns:a16="http://schemas.microsoft.com/office/drawing/2014/main" id="{85F806FA-5237-2A06-33AC-08E634B7AC3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IAAUST insights session 2026</a:t>
            </a:r>
          </a:p>
        </p:txBody>
      </p:sp>
    </p:spTree>
    <p:extLst>
      <p:ext uri="{BB962C8B-B14F-4D97-AF65-F5344CB8AC3E}">
        <p14:creationId xmlns:p14="http://schemas.microsoft.com/office/powerpoint/2010/main" val="102564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D0090-3EC3-C0F3-8331-CF8F8BCA1427}"/>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41EA566-56CB-BD17-B54C-385F78F61C4B}"/>
              </a:ext>
            </a:extLst>
          </p:cNvPr>
          <p:cNvGraphicFramePr>
            <a:graphicFrameLocks noChangeAspect="1"/>
          </p:cNvGraphicFramePr>
          <p:nvPr>
            <p:custDataLst>
              <p:tags r:id="rId1"/>
            </p:custDataLst>
            <p:extLst>
              <p:ext uri="{D42A27DB-BD31-4B8C-83A1-F6EECF244321}">
                <p14:modId xmlns:p14="http://schemas.microsoft.com/office/powerpoint/2010/main" val="3128292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F41EA566-56CB-BD17-B54C-385F78F61C4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5004352-D746-11B2-E16B-F4EB773AAAAD}"/>
              </a:ext>
            </a:extLst>
          </p:cNvPr>
          <p:cNvSpPr>
            <a:spLocks noGrp="1"/>
          </p:cNvSpPr>
          <p:nvPr>
            <p:ph type="title"/>
          </p:nvPr>
        </p:nvSpPr>
        <p:spPr>
          <a:xfrm>
            <a:off x="326846" y="300915"/>
            <a:ext cx="11035060" cy="1232435"/>
          </a:xfrm>
        </p:spPr>
        <p:txBody>
          <a:bodyPr vert="horz"/>
          <a:lstStyle/>
          <a:p>
            <a:r>
              <a:rPr lang="en-US"/>
              <a:t>06</a:t>
            </a:r>
            <a:br>
              <a:rPr lang="en-US"/>
            </a:br>
            <a:r>
              <a:rPr lang="en-US"/>
              <a:t>Framework: Hypothesis testing – Does volume of imports impact the cost of those goods domestically?</a:t>
            </a:r>
          </a:p>
        </p:txBody>
      </p:sp>
      <p:sp>
        <p:nvSpPr>
          <p:cNvPr id="4" name="Slide Number Placeholder 3">
            <a:extLst>
              <a:ext uri="{FF2B5EF4-FFF2-40B4-BE49-F238E27FC236}">
                <a16:creationId xmlns:a16="http://schemas.microsoft.com/office/drawing/2014/main" id="{BEFEC7D6-873D-F6C3-22F1-CE7B0CB50CB6}"/>
              </a:ext>
            </a:extLst>
          </p:cNvPr>
          <p:cNvSpPr>
            <a:spLocks noGrp="1"/>
          </p:cNvSpPr>
          <p:nvPr>
            <p:ph type="sldNum" sz="quarter" idx="12"/>
          </p:nvPr>
        </p:nvSpPr>
        <p:spPr/>
        <p:txBody>
          <a:bodyPr/>
          <a:lstStyle/>
          <a:p>
            <a:fld id="{741AFF56-1126-4107-9C02-BC0EFBF16431}" type="slidenum">
              <a:rPr lang="en-GB" smtClean="0"/>
              <a:pPr/>
              <a:t>10</a:t>
            </a:fld>
            <a:endParaRPr lang="en-GB"/>
          </a:p>
        </p:txBody>
      </p:sp>
      <p:sp>
        <p:nvSpPr>
          <p:cNvPr id="25" name="Content Placeholder 2">
            <a:extLst>
              <a:ext uri="{FF2B5EF4-FFF2-40B4-BE49-F238E27FC236}">
                <a16:creationId xmlns:a16="http://schemas.microsoft.com/office/drawing/2014/main" id="{457C8FC5-6883-32D1-E51D-7F765D0DA88D}"/>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Example: Comparing the value of vehicles imported into Australia against the price of vehicles sold in Australia</a:t>
            </a:r>
          </a:p>
        </p:txBody>
      </p:sp>
      <p:graphicFrame>
        <p:nvGraphicFramePr>
          <p:cNvPr id="30" name="Chart 29">
            <a:extLst>
              <a:ext uri="{FF2B5EF4-FFF2-40B4-BE49-F238E27FC236}">
                <a16:creationId xmlns:a16="http://schemas.microsoft.com/office/drawing/2014/main" id="{E7CB0D20-AF11-46AF-B440-225F65066CFD}"/>
              </a:ext>
            </a:extLst>
          </p:cNvPr>
          <p:cNvGraphicFramePr>
            <a:graphicFrameLocks/>
          </p:cNvGraphicFramePr>
          <p:nvPr>
            <p:extLst>
              <p:ext uri="{D42A27DB-BD31-4B8C-83A1-F6EECF244321}">
                <p14:modId xmlns:p14="http://schemas.microsoft.com/office/powerpoint/2010/main" val="121332921"/>
              </p:ext>
            </p:extLst>
          </p:nvPr>
        </p:nvGraphicFramePr>
        <p:xfrm>
          <a:off x="903000" y="1472400"/>
          <a:ext cx="10386000" cy="3913200"/>
        </p:xfrm>
        <a:graphic>
          <a:graphicData uri="http://schemas.openxmlformats.org/drawingml/2006/chart">
            <c:chart xmlns:c="http://schemas.openxmlformats.org/drawingml/2006/chart" xmlns:r="http://schemas.openxmlformats.org/officeDocument/2006/relationships" r:id="rId6"/>
          </a:graphicData>
        </a:graphic>
      </p:graphicFrame>
      <p:cxnSp>
        <p:nvCxnSpPr>
          <p:cNvPr id="31" name="Straight Connector 30">
            <a:extLst>
              <a:ext uri="{FF2B5EF4-FFF2-40B4-BE49-F238E27FC236}">
                <a16:creationId xmlns:a16="http://schemas.microsoft.com/office/drawing/2014/main" id="{43F92F97-9391-1ED8-1BCD-4DD6A4BFEAFF}"/>
              </a:ext>
            </a:extLst>
          </p:cNvPr>
          <p:cNvCxnSpPr/>
          <p:nvPr/>
        </p:nvCxnSpPr>
        <p:spPr>
          <a:xfrm>
            <a:off x="9070698" y="1581990"/>
            <a:ext cx="0" cy="3384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32" name="Content Placeholder 2">
            <a:extLst>
              <a:ext uri="{FF2B5EF4-FFF2-40B4-BE49-F238E27FC236}">
                <a16:creationId xmlns:a16="http://schemas.microsoft.com/office/drawing/2014/main" id="{25918082-535D-FE3D-28AE-152DAB3A8B85}"/>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Australian Bureau of Statistics and Observatory of Economic Complexity</a:t>
            </a:r>
          </a:p>
        </p:txBody>
      </p:sp>
      <p:cxnSp>
        <p:nvCxnSpPr>
          <p:cNvPr id="35" name="Straight Arrow Connector 34">
            <a:extLst>
              <a:ext uri="{FF2B5EF4-FFF2-40B4-BE49-F238E27FC236}">
                <a16:creationId xmlns:a16="http://schemas.microsoft.com/office/drawing/2014/main" id="{5D406CA0-53C7-C8E4-BE86-3CF8079CF12C}"/>
              </a:ext>
            </a:extLst>
          </p:cNvPr>
          <p:cNvCxnSpPr/>
          <p:nvPr/>
        </p:nvCxnSpPr>
        <p:spPr>
          <a:xfrm>
            <a:off x="1935804" y="4280170"/>
            <a:ext cx="7134894" cy="0"/>
          </a:xfrm>
          <a:prstGeom prst="straightConnector1">
            <a:avLst/>
          </a:prstGeom>
          <a:ln w="12700">
            <a:prstDash val="dash"/>
            <a:headEnd type="triangle"/>
            <a:tailEnd type="triangle"/>
          </a:ln>
        </p:spPr>
        <p:style>
          <a:lnRef idx="1">
            <a:schemeClr val="dk1"/>
          </a:lnRef>
          <a:fillRef idx="0">
            <a:schemeClr val="dk1"/>
          </a:fillRef>
          <a:effectRef idx="0">
            <a:schemeClr val="dk1"/>
          </a:effectRef>
          <a:fontRef idx="minor">
            <a:schemeClr val="tx1"/>
          </a:fontRef>
        </p:style>
      </p:cxnSp>
      <p:sp>
        <p:nvSpPr>
          <p:cNvPr id="36" name="Rectangle 35">
            <a:extLst>
              <a:ext uri="{FF2B5EF4-FFF2-40B4-BE49-F238E27FC236}">
                <a16:creationId xmlns:a16="http://schemas.microsoft.com/office/drawing/2014/main" id="{3F8C7BA5-EDF6-6C88-4E36-A54DAE7723E7}"/>
              </a:ext>
            </a:extLst>
          </p:cNvPr>
          <p:cNvSpPr/>
          <p:nvPr/>
        </p:nvSpPr>
        <p:spPr>
          <a:xfrm>
            <a:off x="6449438" y="4148850"/>
            <a:ext cx="1896893" cy="26264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a:t>-95% correlation</a:t>
            </a:r>
          </a:p>
        </p:txBody>
      </p:sp>
      <p:sp>
        <p:nvSpPr>
          <p:cNvPr id="5" name="Footer Placeholder 4">
            <a:extLst>
              <a:ext uri="{FF2B5EF4-FFF2-40B4-BE49-F238E27FC236}">
                <a16:creationId xmlns:a16="http://schemas.microsoft.com/office/drawing/2014/main" id="{783A70E8-F76F-E6CE-B5E4-B3740A3F04F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1140964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5CDD6-57C2-1652-28C0-195688BB2B17}"/>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EF0B490B-7F1D-B81B-C982-C5E0A2A51485}"/>
              </a:ext>
            </a:extLst>
          </p:cNvPr>
          <p:cNvGraphicFramePr>
            <a:graphicFrameLocks noChangeAspect="1"/>
          </p:cNvGraphicFramePr>
          <p:nvPr>
            <p:custDataLst>
              <p:tags r:id="rId1"/>
            </p:custDataLst>
            <p:extLst>
              <p:ext uri="{D42A27DB-BD31-4B8C-83A1-F6EECF244321}">
                <p14:modId xmlns:p14="http://schemas.microsoft.com/office/powerpoint/2010/main" val="513125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EF0B490B-7F1D-B81B-C982-C5E0A2A514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10E6E4C-DDEA-AE97-E15F-04FFB91820C4}"/>
              </a:ext>
            </a:extLst>
          </p:cNvPr>
          <p:cNvSpPr>
            <a:spLocks noGrp="1"/>
          </p:cNvSpPr>
          <p:nvPr>
            <p:ph type="title"/>
          </p:nvPr>
        </p:nvSpPr>
        <p:spPr>
          <a:xfrm>
            <a:off x="326846" y="300915"/>
            <a:ext cx="11035060" cy="1232435"/>
          </a:xfrm>
        </p:spPr>
        <p:txBody>
          <a:bodyPr vert="horz"/>
          <a:lstStyle/>
          <a:p>
            <a:r>
              <a:rPr lang="en-US" dirty="0"/>
              <a:t>07</a:t>
            </a:r>
            <a:br>
              <a:rPr lang="en-US" dirty="0"/>
            </a:br>
            <a:r>
              <a:rPr lang="en-US" dirty="0"/>
              <a:t>Framework: Hypothesis testing – Does country to country trade balance impact foreign exchange rates?</a:t>
            </a:r>
          </a:p>
        </p:txBody>
      </p:sp>
      <p:sp>
        <p:nvSpPr>
          <p:cNvPr id="4" name="Slide Number Placeholder 3">
            <a:extLst>
              <a:ext uri="{FF2B5EF4-FFF2-40B4-BE49-F238E27FC236}">
                <a16:creationId xmlns:a16="http://schemas.microsoft.com/office/drawing/2014/main" id="{597840A4-48E7-4A29-4FBD-500653544ACF}"/>
              </a:ext>
            </a:extLst>
          </p:cNvPr>
          <p:cNvSpPr>
            <a:spLocks noGrp="1"/>
          </p:cNvSpPr>
          <p:nvPr>
            <p:ph type="sldNum" sz="quarter" idx="12"/>
          </p:nvPr>
        </p:nvSpPr>
        <p:spPr/>
        <p:txBody>
          <a:bodyPr/>
          <a:lstStyle/>
          <a:p>
            <a:fld id="{741AFF56-1126-4107-9C02-BC0EFBF16431}" type="slidenum">
              <a:rPr lang="en-GB" smtClean="0"/>
              <a:pPr/>
              <a:t>11</a:t>
            </a:fld>
            <a:endParaRPr lang="en-GB"/>
          </a:p>
        </p:txBody>
      </p:sp>
      <p:sp>
        <p:nvSpPr>
          <p:cNvPr id="25" name="Content Placeholder 2">
            <a:extLst>
              <a:ext uri="{FF2B5EF4-FFF2-40B4-BE49-F238E27FC236}">
                <a16:creationId xmlns:a16="http://schemas.microsoft.com/office/drawing/2014/main" id="{8E6D574C-65BF-72B2-241B-375E259E096F}"/>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A model of trade-weighted-index for Australia and US, respectively. The ratio of trade-weighted-indexes explains FX movement</a:t>
            </a:r>
            <a:endParaRPr lang="en-US" sz="1400" dirty="0">
              <a:solidFill>
                <a:srgbClr val="FF0000"/>
              </a:solidFill>
            </a:endParaRPr>
          </a:p>
        </p:txBody>
      </p:sp>
      <p:sp>
        <p:nvSpPr>
          <p:cNvPr id="45" name="Content Placeholder 2">
            <a:extLst>
              <a:ext uri="{FF2B5EF4-FFF2-40B4-BE49-F238E27FC236}">
                <a16:creationId xmlns:a16="http://schemas.microsoft.com/office/drawing/2014/main" id="{0FCF1C95-DA41-FB13-EEFB-BB6584A788AF}"/>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Australian Bureau of Statistics</a:t>
            </a:r>
          </a:p>
        </p:txBody>
      </p:sp>
      <p:graphicFrame>
        <p:nvGraphicFramePr>
          <p:cNvPr id="10" name="Chart 9">
            <a:extLst>
              <a:ext uri="{FF2B5EF4-FFF2-40B4-BE49-F238E27FC236}">
                <a16:creationId xmlns:a16="http://schemas.microsoft.com/office/drawing/2014/main" id="{BA6524F1-BD3A-4F8B-82CD-FA0F48D406CF}"/>
              </a:ext>
            </a:extLst>
          </p:cNvPr>
          <p:cNvGraphicFramePr>
            <a:graphicFrameLocks/>
          </p:cNvGraphicFramePr>
          <p:nvPr>
            <p:extLst>
              <p:ext uri="{D42A27DB-BD31-4B8C-83A1-F6EECF244321}">
                <p14:modId xmlns:p14="http://schemas.microsoft.com/office/powerpoint/2010/main" val="1638989509"/>
              </p:ext>
            </p:extLst>
          </p:nvPr>
        </p:nvGraphicFramePr>
        <p:xfrm>
          <a:off x="903000" y="1472400"/>
          <a:ext cx="10386000"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5" name="Footer Placeholder 4">
            <a:extLst>
              <a:ext uri="{FF2B5EF4-FFF2-40B4-BE49-F238E27FC236}">
                <a16:creationId xmlns:a16="http://schemas.microsoft.com/office/drawing/2014/main" id="{17D77ADC-CFD5-7B77-A5F2-CC370D338BD4}"/>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3186611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028EB-8976-B896-4CE3-5E491109DA69}"/>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42AF2148-AC2E-28C5-ECA1-771492CB3197}"/>
              </a:ext>
            </a:extLst>
          </p:cNvPr>
          <p:cNvGraphicFramePr>
            <a:graphicFrameLocks noChangeAspect="1"/>
          </p:cNvGraphicFramePr>
          <p:nvPr>
            <p:custDataLst>
              <p:tags r:id="rId1"/>
            </p:custDataLst>
            <p:extLst>
              <p:ext uri="{D42A27DB-BD31-4B8C-83A1-F6EECF244321}">
                <p14:modId xmlns:p14="http://schemas.microsoft.com/office/powerpoint/2010/main" val="30125099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42AF2148-AC2E-28C5-ECA1-771492CB319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E601262-7654-3FC2-ABB9-D49DA3B2E680}"/>
              </a:ext>
            </a:extLst>
          </p:cNvPr>
          <p:cNvSpPr>
            <a:spLocks noGrp="1"/>
          </p:cNvSpPr>
          <p:nvPr>
            <p:ph type="title"/>
          </p:nvPr>
        </p:nvSpPr>
        <p:spPr>
          <a:xfrm>
            <a:off x="326846" y="300915"/>
            <a:ext cx="11035060" cy="1232435"/>
          </a:xfrm>
        </p:spPr>
        <p:txBody>
          <a:bodyPr vert="horz"/>
          <a:lstStyle/>
          <a:p>
            <a:r>
              <a:rPr lang="en-US"/>
              <a:t>08</a:t>
            </a:r>
            <a:br>
              <a:rPr lang="en-US"/>
            </a:br>
            <a:r>
              <a:rPr lang="en-US"/>
              <a:t>Framework: Application example on a motor portfolio</a:t>
            </a:r>
          </a:p>
        </p:txBody>
      </p:sp>
      <p:sp>
        <p:nvSpPr>
          <p:cNvPr id="4" name="Slide Number Placeholder 3">
            <a:extLst>
              <a:ext uri="{FF2B5EF4-FFF2-40B4-BE49-F238E27FC236}">
                <a16:creationId xmlns:a16="http://schemas.microsoft.com/office/drawing/2014/main" id="{F6B729BD-8B1D-55B1-C7A6-B87B4BC94B52}"/>
              </a:ext>
            </a:extLst>
          </p:cNvPr>
          <p:cNvSpPr>
            <a:spLocks noGrp="1"/>
          </p:cNvSpPr>
          <p:nvPr>
            <p:ph type="sldNum" sz="quarter" idx="12"/>
          </p:nvPr>
        </p:nvSpPr>
        <p:spPr/>
        <p:txBody>
          <a:bodyPr/>
          <a:lstStyle/>
          <a:p>
            <a:fld id="{741AFF56-1126-4107-9C02-BC0EFBF16431}" type="slidenum">
              <a:rPr lang="en-GB" smtClean="0"/>
              <a:pPr/>
              <a:t>12</a:t>
            </a:fld>
            <a:endParaRPr lang="en-GB"/>
          </a:p>
        </p:txBody>
      </p:sp>
      <p:sp>
        <p:nvSpPr>
          <p:cNvPr id="25" name="Content Placeholder 2">
            <a:extLst>
              <a:ext uri="{FF2B5EF4-FFF2-40B4-BE49-F238E27FC236}">
                <a16:creationId xmlns:a16="http://schemas.microsoft.com/office/drawing/2014/main" id="{446E503F-1966-5FB3-D93B-B2DA1F77CC32}"/>
              </a:ext>
            </a:extLst>
          </p:cNvPr>
          <p:cNvSpPr txBox="1">
            <a:spLocks/>
          </p:cNvSpPr>
          <p:nvPr/>
        </p:nvSpPr>
        <p:spPr>
          <a:xfrm>
            <a:off x="326846" y="1094263"/>
            <a:ext cx="11305829"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Scenario: What is the impact on the expected cost for motor total losses for an insurer in Australia, when import volume of US cars increases by 100%</a:t>
            </a:r>
          </a:p>
        </p:txBody>
      </p:sp>
      <p:graphicFrame>
        <p:nvGraphicFramePr>
          <p:cNvPr id="18" name="Chart 17">
            <a:extLst>
              <a:ext uri="{FF2B5EF4-FFF2-40B4-BE49-F238E27FC236}">
                <a16:creationId xmlns:a16="http://schemas.microsoft.com/office/drawing/2014/main" id="{CDFF23D0-9EE7-7B11-AF5E-563E3C4F5867}"/>
              </a:ext>
            </a:extLst>
          </p:cNvPr>
          <p:cNvGraphicFramePr>
            <a:graphicFrameLocks/>
          </p:cNvGraphicFramePr>
          <p:nvPr>
            <p:extLst>
              <p:ext uri="{D42A27DB-BD31-4B8C-83A1-F6EECF244321}">
                <p14:modId xmlns:p14="http://schemas.microsoft.com/office/powerpoint/2010/main" val="531874422"/>
              </p:ext>
            </p:extLst>
          </p:nvPr>
        </p:nvGraphicFramePr>
        <p:xfrm>
          <a:off x="551781" y="1533350"/>
          <a:ext cx="5256000" cy="1980000"/>
        </p:xfrm>
        <a:graphic>
          <a:graphicData uri="http://schemas.openxmlformats.org/drawingml/2006/chart">
            <c:chart xmlns:c="http://schemas.openxmlformats.org/drawingml/2006/chart" xmlns:r="http://schemas.openxmlformats.org/officeDocument/2006/relationships" r:id="rId6"/>
          </a:graphicData>
        </a:graphic>
      </p:graphicFrame>
      <p:sp>
        <p:nvSpPr>
          <p:cNvPr id="23" name="Rectangle 22">
            <a:extLst>
              <a:ext uri="{FF2B5EF4-FFF2-40B4-BE49-F238E27FC236}">
                <a16:creationId xmlns:a16="http://schemas.microsoft.com/office/drawing/2014/main" id="{9271F3B5-BD49-605D-F584-AB7C4461CFB5}"/>
              </a:ext>
            </a:extLst>
          </p:cNvPr>
          <p:cNvSpPr/>
          <p:nvPr/>
        </p:nvSpPr>
        <p:spPr>
          <a:xfrm>
            <a:off x="6610351" y="4314825"/>
            <a:ext cx="5143500" cy="15716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31E82A5A-2DB6-ECB8-3F90-AD1262180B19}"/>
              </a:ext>
            </a:extLst>
          </p:cNvPr>
          <p:cNvSpPr/>
          <p:nvPr/>
        </p:nvSpPr>
        <p:spPr>
          <a:xfrm>
            <a:off x="6724650" y="4410075"/>
            <a:ext cx="4914900" cy="1371600"/>
          </a:xfrm>
          <a:prstGeom prst="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Content Placeholder 2">
            <a:extLst>
              <a:ext uri="{FF2B5EF4-FFF2-40B4-BE49-F238E27FC236}">
                <a16:creationId xmlns:a16="http://schemas.microsoft.com/office/drawing/2014/main" id="{69806D72-15DC-ABB1-9A46-D2F5B863899D}"/>
              </a:ext>
            </a:extLst>
          </p:cNvPr>
          <p:cNvSpPr txBox="1">
            <a:spLocks/>
          </p:cNvSpPr>
          <p:nvPr/>
        </p:nvSpPr>
        <p:spPr>
          <a:xfrm>
            <a:off x="6610349" y="3963953"/>
            <a:ext cx="4414835" cy="311209"/>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b="1"/>
              <a:t>Scenario Observations:</a:t>
            </a:r>
          </a:p>
        </p:txBody>
      </p:sp>
      <p:sp>
        <p:nvSpPr>
          <p:cNvPr id="5" name="TextBox 4">
            <a:extLst>
              <a:ext uri="{FF2B5EF4-FFF2-40B4-BE49-F238E27FC236}">
                <a16:creationId xmlns:a16="http://schemas.microsoft.com/office/drawing/2014/main" id="{7F4566A3-9368-04D9-164E-9428751D69A7}"/>
              </a:ext>
            </a:extLst>
          </p:cNvPr>
          <p:cNvSpPr txBox="1"/>
          <p:nvPr/>
        </p:nvSpPr>
        <p:spPr>
          <a:xfrm>
            <a:off x="6771835" y="4456988"/>
            <a:ext cx="4982014" cy="1277273"/>
          </a:xfrm>
          <a:prstGeom prst="rect">
            <a:avLst/>
          </a:prstGeom>
          <a:noFill/>
        </p:spPr>
        <p:txBody>
          <a:bodyPr wrap="square" rtlCol="0">
            <a:spAutoFit/>
          </a:bodyPr>
          <a:lstStyle/>
          <a:p>
            <a:pPr marL="285750" indent="-285750">
              <a:buFont typeface="Arial" panose="020B0604020202020204" pitchFamily="34" charset="0"/>
              <a:buChar char="•"/>
            </a:pPr>
            <a:r>
              <a:rPr lang="en-GB" sz="1100" dirty="0"/>
              <a:t>Trade balance between Australia and US increases by 16% in 2026</a:t>
            </a:r>
          </a:p>
          <a:p>
            <a:pPr marL="285750" indent="-285750">
              <a:buFont typeface="Arial" panose="020B0604020202020204" pitchFamily="34" charset="0"/>
              <a:buChar char="•"/>
            </a:pPr>
            <a:r>
              <a:rPr lang="en-GB" sz="1100" dirty="0"/>
              <a:t>An increase in imported vehicles will place a material downward pressure on domestic vehicle prices</a:t>
            </a:r>
          </a:p>
          <a:p>
            <a:pPr marL="285750" indent="-285750">
              <a:buFont typeface="Arial" panose="020B0604020202020204" pitchFamily="34" charset="0"/>
              <a:buChar char="•"/>
            </a:pPr>
            <a:r>
              <a:rPr lang="en-GB" sz="1100" dirty="0"/>
              <a:t>An increase in trade balance will apply a minor downward pressure of AUD  against the USD</a:t>
            </a:r>
          </a:p>
          <a:p>
            <a:pPr marL="285750" indent="-285750">
              <a:buFont typeface="Arial" panose="020B0604020202020204" pitchFamily="34" charset="0"/>
              <a:buChar char="•"/>
            </a:pPr>
            <a:r>
              <a:rPr lang="en-GB" sz="1100" dirty="0"/>
              <a:t>Important to note the step-change in relationship between the value of vehicles imported and the domestic cost of vehicles since 2020</a:t>
            </a:r>
          </a:p>
        </p:txBody>
      </p:sp>
      <p:pic>
        <p:nvPicPr>
          <p:cNvPr id="14" name="Picture 13">
            <a:extLst>
              <a:ext uri="{FF2B5EF4-FFF2-40B4-BE49-F238E27FC236}">
                <a16:creationId xmlns:a16="http://schemas.microsoft.com/office/drawing/2014/main" id="{F5D86234-263E-B836-962B-14A7A32D2609}"/>
              </a:ext>
            </a:extLst>
          </p:cNvPr>
          <p:cNvPicPr>
            <a:picLocks/>
          </p:cNvPicPr>
          <p:nvPr/>
        </p:nvPicPr>
        <p:blipFill>
          <a:blip r:embed="rId7"/>
          <a:stretch>
            <a:fillRect/>
          </a:stretch>
        </p:blipFill>
        <p:spPr>
          <a:xfrm>
            <a:off x="6554100" y="1530228"/>
            <a:ext cx="5256000" cy="1980000"/>
          </a:xfrm>
          <a:prstGeom prst="rect">
            <a:avLst/>
          </a:prstGeom>
        </p:spPr>
      </p:pic>
      <p:pic>
        <p:nvPicPr>
          <p:cNvPr id="8" name="Picture 7">
            <a:extLst>
              <a:ext uri="{FF2B5EF4-FFF2-40B4-BE49-F238E27FC236}">
                <a16:creationId xmlns:a16="http://schemas.microsoft.com/office/drawing/2014/main" id="{F96F3E7F-B8CD-D0C9-F783-7233E6E4DDF2}"/>
              </a:ext>
            </a:extLst>
          </p:cNvPr>
          <p:cNvPicPr>
            <a:picLocks noChangeAspect="1"/>
          </p:cNvPicPr>
          <p:nvPr/>
        </p:nvPicPr>
        <p:blipFill>
          <a:blip r:embed="rId8"/>
          <a:stretch>
            <a:fillRect/>
          </a:stretch>
        </p:blipFill>
        <p:spPr>
          <a:xfrm>
            <a:off x="550255" y="4105461"/>
            <a:ext cx="5257526" cy="1980828"/>
          </a:xfrm>
          <a:prstGeom prst="rect">
            <a:avLst/>
          </a:prstGeom>
        </p:spPr>
      </p:pic>
      <p:sp>
        <p:nvSpPr>
          <p:cNvPr id="6" name="Footer Placeholder 4">
            <a:extLst>
              <a:ext uri="{FF2B5EF4-FFF2-40B4-BE49-F238E27FC236}">
                <a16:creationId xmlns:a16="http://schemas.microsoft.com/office/drawing/2014/main" id="{04632F1A-AF6C-DF84-8951-9C39FD316514}"/>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475637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9EFA8-54AF-729E-ACEB-FAFBC388246E}"/>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72EF1ACC-A0E3-E436-123A-421C245E8A9D}"/>
              </a:ext>
            </a:extLst>
          </p:cNvPr>
          <p:cNvGraphicFramePr>
            <a:graphicFrameLocks noChangeAspect="1"/>
          </p:cNvGraphicFramePr>
          <p:nvPr>
            <p:custDataLst>
              <p:tags r:id="rId1"/>
            </p:custDataLst>
            <p:extLst>
              <p:ext uri="{D42A27DB-BD31-4B8C-83A1-F6EECF244321}">
                <p14:modId xmlns:p14="http://schemas.microsoft.com/office/powerpoint/2010/main" val="32623079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72EF1ACC-A0E3-E436-123A-421C245E8A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AE28050-2A54-501C-FCC9-F82A9B4B45FF}"/>
              </a:ext>
            </a:extLst>
          </p:cNvPr>
          <p:cNvSpPr>
            <a:spLocks noGrp="1"/>
          </p:cNvSpPr>
          <p:nvPr>
            <p:ph type="title"/>
          </p:nvPr>
        </p:nvSpPr>
        <p:spPr>
          <a:xfrm>
            <a:off x="326847" y="300915"/>
            <a:ext cx="7130454" cy="1232435"/>
          </a:xfrm>
        </p:spPr>
        <p:txBody>
          <a:bodyPr vert="horz"/>
          <a:lstStyle/>
          <a:p>
            <a:r>
              <a:rPr lang="en-AU" noProof="0" dirty="0"/>
              <a:t>09</a:t>
            </a:r>
            <a:br>
              <a:rPr lang="en-AU" noProof="0" dirty="0"/>
            </a:br>
            <a:r>
              <a:rPr lang="en-AU" noProof="0" dirty="0"/>
              <a:t>Events: Lumber inflation (not related to de-globalisation)</a:t>
            </a:r>
          </a:p>
        </p:txBody>
      </p:sp>
      <p:sp>
        <p:nvSpPr>
          <p:cNvPr id="4" name="Slide Number Placeholder 3">
            <a:extLst>
              <a:ext uri="{FF2B5EF4-FFF2-40B4-BE49-F238E27FC236}">
                <a16:creationId xmlns:a16="http://schemas.microsoft.com/office/drawing/2014/main" id="{FF8154E3-B600-6401-FFEB-19D7715587D7}"/>
              </a:ext>
            </a:extLst>
          </p:cNvPr>
          <p:cNvSpPr>
            <a:spLocks noGrp="1"/>
          </p:cNvSpPr>
          <p:nvPr>
            <p:ph type="sldNum" sz="quarter" idx="12"/>
          </p:nvPr>
        </p:nvSpPr>
        <p:spPr/>
        <p:txBody>
          <a:bodyPr/>
          <a:lstStyle/>
          <a:p>
            <a:fld id="{741AFF56-1126-4107-9C02-BC0EFBF16431}" type="slidenum">
              <a:rPr lang="en-AU" noProof="0" smtClean="0"/>
              <a:pPr/>
              <a:t>13</a:t>
            </a:fld>
            <a:endParaRPr lang="en-AU" noProof="0"/>
          </a:p>
        </p:txBody>
      </p:sp>
      <p:graphicFrame>
        <p:nvGraphicFramePr>
          <p:cNvPr id="17" name="Chart 16">
            <a:extLst>
              <a:ext uri="{FF2B5EF4-FFF2-40B4-BE49-F238E27FC236}">
                <a16:creationId xmlns:a16="http://schemas.microsoft.com/office/drawing/2014/main" id="{9DF2FFFC-FD45-4C5C-B232-0D780C4CCD6F}"/>
              </a:ext>
            </a:extLst>
          </p:cNvPr>
          <p:cNvGraphicFramePr>
            <a:graphicFrameLocks/>
          </p:cNvGraphicFramePr>
          <p:nvPr>
            <p:extLst>
              <p:ext uri="{D42A27DB-BD31-4B8C-83A1-F6EECF244321}">
                <p14:modId xmlns:p14="http://schemas.microsoft.com/office/powerpoint/2010/main" val="4079573253"/>
              </p:ext>
            </p:extLst>
          </p:nvPr>
        </p:nvGraphicFramePr>
        <p:xfrm>
          <a:off x="903000" y="1472400"/>
          <a:ext cx="10386000"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18" name="Content Placeholder 2">
            <a:extLst>
              <a:ext uri="{FF2B5EF4-FFF2-40B4-BE49-F238E27FC236}">
                <a16:creationId xmlns:a16="http://schemas.microsoft.com/office/drawing/2014/main" id="{51060E07-1F9B-5DCD-FA5A-30C5B1B5C6FD}"/>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Trade balance should be considered in the context of global demand and supply</a:t>
            </a:r>
          </a:p>
        </p:txBody>
      </p:sp>
      <p:sp>
        <p:nvSpPr>
          <p:cNvPr id="5" name="Content Placeholder 2">
            <a:extLst>
              <a:ext uri="{FF2B5EF4-FFF2-40B4-BE49-F238E27FC236}">
                <a16:creationId xmlns:a16="http://schemas.microsoft.com/office/drawing/2014/main" id="{1B28B1F6-0764-B28F-C2A8-A72739021EC8}"/>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a:t>
            </a:r>
            <a:r>
              <a:rPr lang="en-AU" sz="1200" i="1"/>
              <a:t>United Nations Economic Commission for Europe (UNECE)</a:t>
            </a:r>
            <a:endParaRPr lang="en-US" sz="1200" i="1"/>
          </a:p>
        </p:txBody>
      </p:sp>
      <p:sp>
        <p:nvSpPr>
          <p:cNvPr id="6" name="Footer Placeholder 4">
            <a:extLst>
              <a:ext uri="{FF2B5EF4-FFF2-40B4-BE49-F238E27FC236}">
                <a16:creationId xmlns:a16="http://schemas.microsoft.com/office/drawing/2014/main" id="{111376A1-FE64-69F7-FECA-CFB7750F7A8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592637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A84CF-DB51-34CB-3F2E-087F1B1857CC}"/>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8AE7F52F-5056-F150-8061-6C887EC7E8DB}"/>
              </a:ext>
            </a:extLst>
          </p:cNvPr>
          <p:cNvGraphicFramePr>
            <a:graphicFrameLocks noChangeAspect="1"/>
          </p:cNvGraphicFramePr>
          <p:nvPr>
            <p:custDataLst>
              <p:tags r:id="rId1"/>
            </p:custDataLst>
            <p:extLst>
              <p:ext uri="{D42A27DB-BD31-4B8C-83A1-F6EECF244321}">
                <p14:modId xmlns:p14="http://schemas.microsoft.com/office/powerpoint/2010/main" val="1166788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8AE7F52F-5056-F150-8061-6C887EC7E8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BDA1623-3C8F-F90A-5001-CE58BA384934}"/>
              </a:ext>
            </a:extLst>
          </p:cNvPr>
          <p:cNvSpPr>
            <a:spLocks noGrp="1"/>
          </p:cNvSpPr>
          <p:nvPr>
            <p:ph type="title"/>
          </p:nvPr>
        </p:nvSpPr>
        <p:spPr>
          <a:xfrm>
            <a:off x="326847" y="300915"/>
            <a:ext cx="7130454" cy="1232435"/>
          </a:xfrm>
        </p:spPr>
        <p:txBody>
          <a:bodyPr vert="horz"/>
          <a:lstStyle/>
          <a:p>
            <a:r>
              <a:rPr lang="en-US" dirty="0"/>
              <a:t>10</a:t>
            </a:r>
            <a:br>
              <a:rPr lang="en-US" dirty="0"/>
            </a:br>
            <a:r>
              <a:rPr lang="en-US" dirty="0"/>
              <a:t>Events: Russia Conflict</a:t>
            </a:r>
          </a:p>
        </p:txBody>
      </p:sp>
      <p:sp>
        <p:nvSpPr>
          <p:cNvPr id="4" name="Slide Number Placeholder 3">
            <a:extLst>
              <a:ext uri="{FF2B5EF4-FFF2-40B4-BE49-F238E27FC236}">
                <a16:creationId xmlns:a16="http://schemas.microsoft.com/office/drawing/2014/main" id="{2D7ACF34-5D21-F4A5-44EC-CFC5F17E6953}"/>
              </a:ext>
            </a:extLst>
          </p:cNvPr>
          <p:cNvSpPr>
            <a:spLocks noGrp="1"/>
          </p:cNvSpPr>
          <p:nvPr>
            <p:ph type="sldNum" sz="quarter" idx="12"/>
          </p:nvPr>
        </p:nvSpPr>
        <p:spPr/>
        <p:txBody>
          <a:bodyPr/>
          <a:lstStyle/>
          <a:p>
            <a:fld id="{741AFF56-1126-4107-9C02-BC0EFBF16431}" type="slidenum">
              <a:rPr lang="en-GB" smtClean="0"/>
              <a:pPr/>
              <a:t>14</a:t>
            </a:fld>
            <a:endParaRPr lang="en-GB"/>
          </a:p>
        </p:txBody>
      </p:sp>
      <p:graphicFrame>
        <p:nvGraphicFramePr>
          <p:cNvPr id="6" name="Chart 5">
            <a:extLst>
              <a:ext uri="{FF2B5EF4-FFF2-40B4-BE49-F238E27FC236}">
                <a16:creationId xmlns:a16="http://schemas.microsoft.com/office/drawing/2014/main" id="{00000000-0008-0000-1A00-000003000000}"/>
              </a:ext>
            </a:extLst>
          </p:cNvPr>
          <p:cNvGraphicFramePr>
            <a:graphicFrameLocks/>
          </p:cNvGraphicFramePr>
          <p:nvPr>
            <p:extLst>
              <p:ext uri="{D42A27DB-BD31-4B8C-83A1-F6EECF244321}">
                <p14:modId xmlns:p14="http://schemas.microsoft.com/office/powerpoint/2010/main" val="959020174"/>
              </p:ext>
            </p:extLst>
          </p:nvPr>
        </p:nvGraphicFramePr>
        <p:xfrm>
          <a:off x="842067" y="1472400"/>
          <a:ext cx="10507865"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8" name="Content Placeholder 2">
            <a:extLst>
              <a:ext uri="{FF2B5EF4-FFF2-40B4-BE49-F238E27FC236}">
                <a16:creationId xmlns:a16="http://schemas.microsoft.com/office/drawing/2014/main" id="{298FE0A1-1043-04C7-446B-AD3E9C9D122F}"/>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Energy price index for countries reliant on energy imports from Russia</a:t>
            </a:r>
            <a:endParaRPr lang="en-US" sz="1400">
              <a:solidFill>
                <a:srgbClr val="FF0000"/>
              </a:solidFill>
            </a:endParaRPr>
          </a:p>
        </p:txBody>
      </p:sp>
      <p:cxnSp>
        <p:nvCxnSpPr>
          <p:cNvPr id="9" name="Straight Connector 8">
            <a:extLst>
              <a:ext uri="{FF2B5EF4-FFF2-40B4-BE49-F238E27FC236}">
                <a16:creationId xmlns:a16="http://schemas.microsoft.com/office/drawing/2014/main" id="{F7C501D0-6A44-FAD7-D0E9-3A88E96998EE}"/>
              </a:ext>
            </a:extLst>
          </p:cNvPr>
          <p:cNvCxnSpPr/>
          <p:nvPr/>
        </p:nvCxnSpPr>
        <p:spPr>
          <a:xfrm>
            <a:off x="5629914" y="1611172"/>
            <a:ext cx="0" cy="3384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5" name="Content Placeholder 2">
            <a:extLst>
              <a:ext uri="{FF2B5EF4-FFF2-40B4-BE49-F238E27FC236}">
                <a16:creationId xmlns:a16="http://schemas.microsoft.com/office/drawing/2014/main" id="{AC569073-4D59-7AD1-5687-70C43D957018}"/>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 Monetary Fund</a:t>
            </a:r>
          </a:p>
        </p:txBody>
      </p:sp>
      <p:sp>
        <p:nvSpPr>
          <p:cNvPr id="10" name="Footer Placeholder 4">
            <a:extLst>
              <a:ext uri="{FF2B5EF4-FFF2-40B4-BE49-F238E27FC236}">
                <a16:creationId xmlns:a16="http://schemas.microsoft.com/office/drawing/2014/main" id="{2D0E1D1B-6FAA-576B-812C-03C3326D616F}"/>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1524448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7FD2B-3674-F9E9-D49F-ED22423EAFB5}"/>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69EAFE7-5B4E-6118-A40C-09C0905D08AF}"/>
              </a:ext>
            </a:extLst>
          </p:cNvPr>
          <p:cNvGraphicFramePr>
            <a:graphicFrameLocks noChangeAspect="1"/>
          </p:cNvGraphicFramePr>
          <p:nvPr>
            <p:custDataLst>
              <p:tags r:id="rId1"/>
            </p:custDataLst>
            <p:extLst>
              <p:ext uri="{D42A27DB-BD31-4B8C-83A1-F6EECF244321}">
                <p14:modId xmlns:p14="http://schemas.microsoft.com/office/powerpoint/2010/main" val="17284674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F69EAFE7-5B4E-6118-A40C-09C0905D08A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422FDF9-BFAA-A9D7-FA09-E52191C9AE42}"/>
              </a:ext>
            </a:extLst>
          </p:cNvPr>
          <p:cNvSpPr>
            <a:spLocks noGrp="1"/>
          </p:cNvSpPr>
          <p:nvPr>
            <p:ph type="title"/>
          </p:nvPr>
        </p:nvSpPr>
        <p:spPr>
          <a:xfrm>
            <a:off x="326847" y="300915"/>
            <a:ext cx="7130454" cy="1232435"/>
          </a:xfrm>
        </p:spPr>
        <p:txBody>
          <a:bodyPr vert="horz"/>
          <a:lstStyle/>
          <a:p>
            <a:r>
              <a:rPr lang="en-US" dirty="0"/>
              <a:t>11</a:t>
            </a:r>
            <a:br>
              <a:rPr lang="en-US" dirty="0"/>
            </a:br>
            <a:r>
              <a:rPr lang="en-US" dirty="0"/>
              <a:t>Events: US Tariffs</a:t>
            </a:r>
          </a:p>
        </p:txBody>
      </p:sp>
      <p:sp>
        <p:nvSpPr>
          <p:cNvPr id="4" name="Slide Number Placeholder 3">
            <a:extLst>
              <a:ext uri="{FF2B5EF4-FFF2-40B4-BE49-F238E27FC236}">
                <a16:creationId xmlns:a16="http://schemas.microsoft.com/office/drawing/2014/main" id="{AD11D30F-6414-ABB8-DAB0-B996C8DA3187}"/>
              </a:ext>
            </a:extLst>
          </p:cNvPr>
          <p:cNvSpPr>
            <a:spLocks noGrp="1"/>
          </p:cNvSpPr>
          <p:nvPr>
            <p:ph type="sldNum" sz="quarter" idx="12"/>
          </p:nvPr>
        </p:nvSpPr>
        <p:spPr/>
        <p:txBody>
          <a:bodyPr/>
          <a:lstStyle/>
          <a:p>
            <a:fld id="{741AFF56-1126-4107-9C02-BC0EFBF16431}" type="slidenum">
              <a:rPr lang="en-GB" smtClean="0"/>
              <a:pPr/>
              <a:t>15</a:t>
            </a:fld>
            <a:endParaRPr lang="en-GB"/>
          </a:p>
        </p:txBody>
      </p:sp>
      <p:graphicFrame>
        <p:nvGraphicFramePr>
          <p:cNvPr id="6" name="Chart 5">
            <a:extLst>
              <a:ext uri="{FF2B5EF4-FFF2-40B4-BE49-F238E27FC236}">
                <a16:creationId xmlns:a16="http://schemas.microsoft.com/office/drawing/2014/main" id="{737A0A18-5726-4E42-A5F9-F3934ECD2DE3}"/>
              </a:ext>
            </a:extLst>
          </p:cNvPr>
          <p:cNvGraphicFramePr>
            <a:graphicFrameLocks/>
          </p:cNvGraphicFramePr>
          <p:nvPr>
            <p:extLst>
              <p:ext uri="{D42A27DB-BD31-4B8C-83A1-F6EECF244321}">
                <p14:modId xmlns:p14="http://schemas.microsoft.com/office/powerpoint/2010/main" val="1069715841"/>
              </p:ext>
            </p:extLst>
          </p:nvPr>
        </p:nvGraphicFramePr>
        <p:xfrm>
          <a:off x="931056" y="1543381"/>
          <a:ext cx="10329888" cy="3771237"/>
        </p:xfrm>
        <a:graphic>
          <a:graphicData uri="http://schemas.openxmlformats.org/drawingml/2006/chart">
            <c:chart xmlns:c="http://schemas.openxmlformats.org/drawingml/2006/chart" xmlns:r="http://schemas.openxmlformats.org/officeDocument/2006/relationships" r:id="rId6"/>
          </a:graphicData>
        </a:graphic>
      </p:graphicFrame>
      <p:sp>
        <p:nvSpPr>
          <p:cNvPr id="8" name="Content Placeholder 2">
            <a:extLst>
              <a:ext uri="{FF2B5EF4-FFF2-40B4-BE49-F238E27FC236}">
                <a16:creationId xmlns:a16="http://schemas.microsoft.com/office/drawing/2014/main" id="{9BAC9928-F002-9798-2145-7D9CA0ED9E8E}"/>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Number of announcements made related to the trade of commodities by the US in 2025. This can be a signal for trade risk.</a:t>
            </a:r>
            <a:endParaRPr lang="en-US" sz="1400">
              <a:solidFill>
                <a:srgbClr val="FF0000"/>
              </a:solidFill>
            </a:endParaRPr>
          </a:p>
        </p:txBody>
      </p:sp>
      <p:sp>
        <p:nvSpPr>
          <p:cNvPr id="9" name="Content Placeholder 2">
            <a:extLst>
              <a:ext uri="{FF2B5EF4-FFF2-40B4-BE49-F238E27FC236}">
                <a16:creationId xmlns:a16="http://schemas.microsoft.com/office/drawing/2014/main" id="{7F56A0D4-26D5-033F-EAED-AC39DAAAE807}"/>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Peterson Institute for International Economics</a:t>
            </a:r>
          </a:p>
        </p:txBody>
      </p:sp>
      <p:sp>
        <p:nvSpPr>
          <p:cNvPr id="5" name="Footer Placeholder 4">
            <a:extLst>
              <a:ext uri="{FF2B5EF4-FFF2-40B4-BE49-F238E27FC236}">
                <a16:creationId xmlns:a16="http://schemas.microsoft.com/office/drawing/2014/main" id="{D9DC8BB3-0A23-0940-9743-A7E0D2A7F36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4265996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7934A-0779-6FA2-F3AB-965FBA0474EB}"/>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3EF023FE-5352-B2DB-538D-0D9EB25AAAD0}"/>
              </a:ext>
            </a:extLst>
          </p:cNvPr>
          <p:cNvGraphicFramePr>
            <a:graphicFrameLocks noChangeAspect="1"/>
          </p:cNvGraphicFramePr>
          <p:nvPr>
            <p:custDataLst>
              <p:tags r:id="rId1"/>
            </p:custDataLst>
            <p:extLst>
              <p:ext uri="{D42A27DB-BD31-4B8C-83A1-F6EECF244321}">
                <p14:modId xmlns:p14="http://schemas.microsoft.com/office/powerpoint/2010/main" val="2603035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3EF023FE-5352-B2DB-538D-0D9EB25AAAD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6994D69-CF87-D663-428D-1EB4BC03A9D7}"/>
              </a:ext>
            </a:extLst>
          </p:cNvPr>
          <p:cNvSpPr>
            <a:spLocks noGrp="1"/>
          </p:cNvSpPr>
          <p:nvPr>
            <p:ph type="title"/>
          </p:nvPr>
        </p:nvSpPr>
        <p:spPr>
          <a:xfrm>
            <a:off x="326847" y="300915"/>
            <a:ext cx="7130454" cy="1232435"/>
          </a:xfrm>
        </p:spPr>
        <p:txBody>
          <a:bodyPr vert="horz"/>
          <a:lstStyle/>
          <a:p>
            <a:r>
              <a:rPr lang="en-US" dirty="0"/>
              <a:t>12</a:t>
            </a:r>
            <a:br>
              <a:rPr lang="en-US" dirty="0"/>
            </a:br>
            <a:r>
              <a:rPr lang="en-US" dirty="0"/>
              <a:t>Future Scenarios: Escalation</a:t>
            </a:r>
          </a:p>
        </p:txBody>
      </p:sp>
      <p:sp>
        <p:nvSpPr>
          <p:cNvPr id="4" name="Slide Number Placeholder 3">
            <a:extLst>
              <a:ext uri="{FF2B5EF4-FFF2-40B4-BE49-F238E27FC236}">
                <a16:creationId xmlns:a16="http://schemas.microsoft.com/office/drawing/2014/main" id="{094E6872-69A9-8C3B-4453-D5F2DD753874}"/>
              </a:ext>
            </a:extLst>
          </p:cNvPr>
          <p:cNvSpPr>
            <a:spLocks noGrp="1"/>
          </p:cNvSpPr>
          <p:nvPr>
            <p:ph type="sldNum" sz="quarter" idx="12"/>
          </p:nvPr>
        </p:nvSpPr>
        <p:spPr/>
        <p:txBody>
          <a:bodyPr/>
          <a:lstStyle/>
          <a:p>
            <a:fld id="{741AFF56-1126-4107-9C02-BC0EFBF16431}" type="slidenum">
              <a:rPr lang="en-GB" smtClean="0"/>
              <a:pPr/>
              <a:t>16</a:t>
            </a:fld>
            <a:endParaRPr lang="en-GB"/>
          </a:p>
        </p:txBody>
      </p:sp>
      <p:sp>
        <p:nvSpPr>
          <p:cNvPr id="53" name="Content Placeholder 2">
            <a:extLst>
              <a:ext uri="{FF2B5EF4-FFF2-40B4-BE49-F238E27FC236}">
                <a16:creationId xmlns:a16="http://schemas.microsoft.com/office/drawing/2014/main" id="{3073CEA8-B8A9-5B24-5B84-6074880BCA43}"/>
              </a:ext>
            </a:extLst>
          </p:cNvPr>
          <p:cNvSpPr txBox="1">
            <a:spLocks/>
          </p:cNvSpPr>
          <p:nvPr/>
        </p:nvSpPr>
        <p:spPr>
          <a:xfrm>
            <a:off x="326847" y="1094263"/>
            <a:ext cx="6397803"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Scenario: a continuation of current trends</a:t>
            </a:r>
          </a:p>
        </p:txBody>
      </p:sp>
      <p:pic>
        <p:nvPicPr>
          <p:cNvPr id="9" name="Picture 8">
            <a:extLst>
              <a:ext uri="{FF2B5EF4-FFF2-40B4-BE49-F238E27FC236}">
                <a16:creationId xmlns:a16="http://schemas.microsoft.com/office/drawing/2014/main" id="{B4E46BF3-E731-FFC6-8F16-C6144690731D}"/>
              </a:ext>
            </a:extLst>
          </p:cNvPr>
          <p:cNvPicPr>
            <a:picLocks noChangeAspect="1"/>
          </p:cNvPicPr>
          <p:nvPr/>
        </p:nvPicPr>
        <p:blipFill>
          <a:blip r:embed="rId6"/>
          <a:stretch>
            <a:fillRect/>
          </a:stretch>
        </p:blipFill>
        <p:spPr>
          <a:xfrm>
            <a:off x="317322" y="1511882"/>
            <a:ext cx="5778678" cy="2177178"/>
          </a:xfrm>
          <a:prstGeom prst="rect">
            <a:avLst/>
          </a:prstGeom>
        </p:spPr>
      </p:pic>
      <p:pic>
        <p:nvPicPr>
          <p:cNvPr id="12" name="Picture 11">
            <a:extLst>
              <a:ext uri="{FF2B5EF4-FFF2-40B4-BE49-F238E27FC236}">
                <a16:creationId xmlns:a16="http://schemas.microsoft.com/office/drawing/2014/main" id="{243CCA60-23E6-644A-757A-EF903E525D0A}"/>
              </a:ext>
            </a:extLst>
          </p:cNvPr>
          <p:cNvPicPr>
            <a:picLocks noChangeAspect="1"/>
          </p:cNvPicPr>
          <p:nvPr/>
        </p:nvPicPr>
        <p:blipFill>
          <a:blip r:embed="rId7"/>
          <a:stretch>
            <a:fillRect/>
          </a:stretch>
        </p:blipFill>
        <p:spPr>
          <a:xfrm>
            <a:off x="6095998" y="1507580"/>
            <a:ext cx="5778680" cy="2177179"/>
          </a:xfrm>
          <a:prstGeom prst="rect">
            <a:avLst/>
          </a:prstGeom>
        </p:spPr>
      </p:pic>
      <p:pic>
        <p:nvPicPr>
          <p:cNvPr id="13" name="Picture 12">
            <a:extLst>
              <a:ext uri="{FF2B5EF4-FFF2-40B4-BE49-F238E27FC236}">
                <a16:creationId xmlns:a16="http://schemas.microsoft.com/office/drawing/2014/main" id="{F735C6A8-9ABF-573F-19CD-B520DC186AF5}"/>
              </a:ext>
            </a:extLst>
          </p:cNvPr>
          <p:cNvPicPr>
            <a:picLocks noChangeAspect="1"/>
          </p:cNvPicPr>
          <p:nvPr/>
        </p:nvPicPr>
        <p:blipFill>
          <a:blip r:embed="rId8"/>
          <a:srcRect l="24404" t="4899" r="18235" b="86523"/>
          <a:stretch>
            <a:fillRect/>
          </a:stretch>
        </p:blipFill>
        <p:spPr>
          <a:xfrm>
            <a:off x="7215303" y="1279926"/>
            <a:ext cx="4171257" cy="234653"/>
          </a:xfrm>
          <a:prstGeom prst="rect">
            <a:avLst/>
          </a:prstGeom>
        </p:spPr>
      </p:pic>
      <p:sp>
        <p:nvSpPr>
          <p:cNvPr id="14" name="Rectangle 13">
            <a:extLst>
              <a:ext uri="{FF2B5EF4-FFF2-40B4-BE49-F238E27FC236}">
                <a16:creationId xmlns:a16="http://schemas.microsoft.com/office/drawing/2014/main" id="{337A9113-F0A1-895E-9FA8-1BABF4B25B67}"/>
              </a:ext>
            </a:extLst>
          </p:cNvPr>
          <p:cNvSpPr/>
          <p:nvPr/>
        </p:nvSpPr>
        <p:spPr>
          <a:xfrm>
            <a:off x="6610351" y="4314825"/>
            <a:ext cx="5143500" cy="15716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D6E51ED5-FA1E-1760-9FC8-10BE7A156B17}"/>
              </a:ext>
            </a:extLst>
          </p:cNvPr>
          <p:cNvSpPr/>
          <p:nvPr/>
        </p:nvSpPr>
        <p:spPr>
          <a:xfrm>
            <a:off x="6724650" y="4410075"/>
            <a:ext cx="4914900" cy="1371600"/>
          </a:xfrm>
          <a:prstGeom prst="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Content Placeholder 2">
            <a:extLst>
              <a:ext uri="{FF2B5EF4-FFF2-40B4-BE49-F238E27FC236}">
                <a16:creationId xmlns:a16="http://schemas.microsoft.com/office/drawing/2014/main" id="{BF297F67-45C0-419D-6CE3-7283E4CEB4F1}"/>
              </a:ext>
            </a:extLst>
          </p:cNvPr>
          <p:cNvSpPr txBox="1">
            <a:spLocks/>
          </p:cNvSpPr>
          <p:nvPr/>
        </p:nvSpPr>
        <p:spPr>
          <a:xfrm>
            <a:off x="6610349" y="3963953"/>
            <a:ext cx="4414835" cy="311209"/>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b="1"/>
              <a:t>Scenario Observations:</a:t>
            </a:r>
          </a:p>
        </p:txBody>
      </p:sp>
      <p:pic>
        <p:nvPicPr>
          <p:cNvPr id="17" name="Picture 16">
            <a:extLst>
              <a:ext uri="{FF2B5EF4-FFF2-40B4-BE49-F238E27FC236}">
                <a16:creationId xmlns:a16="http://schemas.microsoft.com/office/drawing/2014/main" id="{04F9F245-FDF0-3335-AAB9-ADE4F51E2647}"/>
              </a:ext>
            </a:extLst>
          </p:cNvPr>
          <p:cNvPicPr>
            <a:picLocks noChangeAspect="1"/>
          </p:cNvPicPr>
          <p:nvPr/>
        </p:nvPicPr>
        <p:blipFill>
          <a:blip r:embed="rId6"/>
          <a:srcRect l="35973" t="3918" r="33491" b="88407"/>
          <a:stretch>
            <a:fillRect/>
          </a:stretch>
        </p:blipFill>
        <p:spPr>
          <a:xfrm>
            <a:off x="2233401" y="1620743"/>
            <a:ext cx="2209125" cy="209202"/>
          </a:xfrm>
          <a:prstGeom prst="rect">
            <a:avLst/>
          </a:prstGeom>
          <a:solidFill>
            <a:schemeClr val="bg1"/>
          </a:solidFill>
        </p:spPr>
      </p:pic>
      <p:pic>
        <p:nvPicPr>
          <p:cNvPr id="19" name="Picture 18">
            <a:extLst>
              <a:ext uri="{FF2B5EF4-FFF2-40B4-BE49-F238E27FC236}">
                <a16:creationId xmlns:a16="http://schemas.microsoft.com/office/drawing/2014/main" id="{6EB768B7-6CBB-C7F4-4DE0-240A2507CF0F}"/>
              </a:ext>
            </a:extLst>
          </p:cNvPr>
          <p:cNvPicPr>
            <a:picLocks noChangeAspect="1"/>
          </p:cNvPicPr>
          <p:nvPr/>
        </p:nvPicPr>
        <p:blipFill>
          <a:blip r:embed="rId9"/>
          <a:srcRect l="27254" t="3850" r="25811" b="87895"/>
          <a:stretch>
            <a:fillRect/>
          </a:stretch>
        </p:blipFill>
        <p:spPr>
          <a:xfrm>
            <a:off x="1619371" y="4049019"/>
            <a:ext cx="3437184" cy="226143"/>
          </a:xfrm>
          <a:prstGeom prst="rect">
            <a:avLst/>
          </a:prstGeom>
          <a:solidFill>
            <a:schemeClr val="bg1"/>
          </a:solidFill>
        </p:spPr>
      </p:pic>
      <p:pic>
        <p:nvPicPr>
          <p:cNvPr id="22" name="Picture 21">
            <a:extLst>
              <a:ext uri="{FF2B5EF4-FFF2-40B4-BE49-F238E27FC236}">
                <a16:creationId xmlns:a16="http://schemas.microsoft.com/office/drawing/2014/main" id="{3B62FEE7-473F-A093-6637-8F3A8F11B508}"/>
              </a:ext>
            </a:extLst>
          </p:cNvPr>
          <p:cNvPicPr>
            <a:picLocks noChangeAspect="1"/>
          </p:cNvPicPr>
          <p:nvPr/>
        </p:nvPicPr>
        <p:blipFill>
          <a:blip r:embed="rId10"/>
          <a:stretch>
            <a:fillRect/>
          </a:stretch>
        </p:blipFill>
        <p:spPr>
          <a:xfrm>
            <a:off x="326847" y="3963953"/>
            <a:ext cx="5778680" cy="2161954"/>
          </a:xfrm>
          <a:prstGeom prst="rect">
            <a:avLst/>
          </a:prstGeom>
        </p:spPr>
      </p:pic>
      <p:cxnSp>
        <p:nvCxnSpPr>
          <p:cNvPr id="23" name="Straight Connector 22">
            <a:extLst>
              <a:ext uri="{FF2B5EF4-FFF2-40B4-BE49-F238E27FC236}">
                <a16:creationId xmlns:a16="http://schemas.microsoft.com/office/drawing/2014/main" id="{4CF8AA75-A69E-2A7F-9CDC-B6506A28FBA1}"/>
              </a:ext>
            </a:extLst>
          </p:cNvPr>
          <p:cNvCxnSpPr/>
          <p:nvPr/>
        </p:nvCxnSpPr>
        <p:spPr>
          <a:xfrm>
            <a:off x="5526906" y="1557866"/>
            <a:ext cx="0" cy="4320000"/>
          </a:xfrm>
          <a:prstGeom prst="line">
            <a:avLst/>
          </a:prstGeom>
          <a:ln w="12700">
            <a:prstDash val="lgDash"/>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6BA75B4E-6EB4-5C62-373D-7E6280E13E0A}"/>
              </a:ext>
            </a:extLst>
          </p:cNvPr>
          <p:cNvCxnSpPr/>
          <p:nvPr/>
        </p:nvCxnSpPr>
        <p:spPr>
          <a:xfrm>
            <a:off x="11367104" y="1575224"/>
            <a:ext cx="0" cy="1872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1EABB54-16EF-2A1E-E717-57E29A2D1E2A}"/>
              </a:ext>
            </a:extLst>
          </p:cNvPr>
          <p:cNvSpPr txBox="1"/>
          <p:nvPr/>
        </p:nvSpPr>
        <p:spPr>
          <a:xfrm>
            <a:off x="6771835" y="4456988"/>
            <a:ext cx="4982014" cy="1107996"/>
          </a:xfrm>
          <a:prstGeom prst="rect">
            <a:avLst/>
          </a:prstGeom>
          <a:noFill/>
        </p:spPr>
        <p:txBody>
          <a:bodyPr wrap="square" rtlCol="0">
            <a:spAutoFit/>
          </a:bodyPr>
          <a:lstStyle/>
          <a:p>
            <a:pPr marL="285750" indent="-285750">
              <a:buFont typeface="Arial" panose="020B0604020202020204" pitchFamily="34" charset="0"/>
              <a:buChar char="•"/>
            </a:pPr>
            <a:r>
              <a:rPr lang="en-GB" sz="1100"/>
              <a:t>A continuation of current trade trends</a:t>
            </a:r>
          </a:p>
          <a:p>
            <a:pPr marL="285750" indent="-285750">
              <a:buFont typeface="Arial" panose="020B0604020202020204" pitchFamily="34" charset="0"/>
              <a:buChar char="•"/>
            </a:pPr>
            <a:r>
              <a:rPr lang="en-GB" sz="1100"/>
              <a:t>US trade plateaus relative to global GDP, whilst China increases</a:t>
            </a:r>
          </a:p>
          <a:p>
            <a:pPr marL="285750" indent="-285750">
              <a:buFont typeface="Arial" panose="020B0604020202020204" pitchFamily="34" charset="0"/>
              <a:buChar char="•"/>
            </a:pPr>
            <a:r>
              <a:rPr lang="en-GB" sz="1100"/>
              <a:t>Trade between US and China declines</a:t>
            </a:r>
          </a:p>
          <a:p>
            <a:pPr marL="285750" indent="-285750">
              <a:buFont typeface="Arial" panose="020B0604020202020204" pitchFamily="34" charset="0"/>
              <a:buChar char="•"/>
            </a:pPr>
            <a:r>
              <a:rPr lang="en-GB" sz="1100"/>
              <a:t>US will strengthen trade with Mexico and Canada, particularly on automotive, machinery, and electronics</a:t>
            </a:r>
          </a:p>
          <a:p>
            <a:pPr marL="285750" indent="-285750">
              <a:buFont typeface="Arial" panose="020B0604020202020204" pitchFamily="34" charset="0"/>
              <a:buChar char="•"/>
            </a:pPr>
            <a:r>
              <a:rPr lang="en-GB" sz="1100"/>
              <a:t>Emerging markets will play a greater role with both US and China</a:t>
            </a:r>
          </a:p>
        </p:txBody>
      </p:sp>
      <p:sp>
        <p:nvSpPr>
          <p:cNvPr id="6" name="Footer Placeholder 4">
            <a:extLst>
              <a:ext uri="{FF2B5EF4-FFF2-40B4-BE49-F238E27FC236}">
                <a16:creationId xmlns:a16="http://schemas.microsoft.com/office/drawing/2014/main" id="{725DA505-560D-0AF4-4A58-C38C1990811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2922228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9BF84-5C88-D127-113E-A9B1934AE577}"/>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D46D3EDB-A1EC-1485-77F2-95494C19059C}"/>
              </a:ext>
            </a:extLst>
          </p:cNvPr>
          <p:cNvGraphicFramePr>
            <a:graphicFrameLocks noChangeAspect="1"/>
          </p:cNvGraphicFramePr>
          <p:nvPr>
            <p:custDataLst>
              <p:tags r:id="rId1"/>
            </p:custDataLst>
            <p:extLst>
              <p:ext uri="{D42A27DB-BD31-4B8C-83A1-F6EECF244321}">
                <p14:modId xmlns:p14="http://schemas.microsoft.com/office/powerpoint/2010/main" val="7860105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D46D3EDB-A1EC-1485-77F2-95494C19059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28" name="Picture 27">
            <a:extLst>
              <a:ext uri="{FF2B5EF4-FFF2-40B4-BE49-F238E27FC236}">
                <a16:creationId xmlns:a16="http://schemas.microsoft.com/office/drawing/2014/main" id="{D67CA5DF-5078-5748-52FB-E675E91C0515}"/>
              </a:ext>
            </a:extLst>
          </p:cNvPr>
          <p:cNvPicPr>
            <a:picLocks noChangeAspect="1"/>
          </p:cNvPicPr>
          <p:nvPr/>
        </p:nvPicPr>
        <p:blipFill>
          <a:blip r:embed="rId6"/>
          <a:stretch>
            <a:fillRect/>
          </a:stretch>
        </p:blipFill>
        <p:spPr>
          <a:xfrm>
            <a:off x="317322" y="1511882"/>
            <a:ext cx="5778678" cy="2177178"/>
          </a:xfrm>
          <a:prstGeom prst="rect">
            <a:avLst/>
          </a:prstGeom>
        </p:spPr>
      </p:pic>
      <p:sp>
        <p:nvSpPr>
          <p:cNvPr id="2" name="Title 1">
            <a:extLst>
              <a:ext uri="{FF2B5EF4-FFF2-40B4-BE49-F238E27FC236}">
                <a16:creationId xmlns:a16="http://schemas.microsoft.com/office/drawing/2014/main" id="{F4B683B0-8AA8-1E1F-9454-1654A6F86F3C}"/>
              </a:ext>
            </a:extLst>
          </p:cNvPr>
          <p:cNvSpPr>
            <a:spLocks noGrp="1"/>
          </p:cNvSpPr>
          <p:nvPr>
            <p:ph type="title"/>
          </p:nvPr>
        </p:nvSpPr>
        <p:spPr>
          <a:xfrm>
            <a:off x="326847" y="300915"/>
            <a:ext cx="7130454" cy="1232435"/>
          </a:xfrm>
        </p:spPr>
        <p:txBody>
          <a:bodyPr vert="horz"/>
          <a:lstStyle/>
          <a:p>
            <a:r>
              <a:rPr lang="en-AU" dirty="0"/>
              <a:t>13</a:t>
            </a:r>
            <a:br>
              <a:rPr lang="en-AU" dirty="0"/>
            </a:br>
            <a:r>
              <a:rPr lang="en-AU" dirty="0"/>
              <a:t>Future Scenarios: Regionalisation</a:t>
            </a:r>
          </a:p>
        </p:txBody>
      </p:sp>
      <p:sp>
        <p:nvSpPr>
          <p:cNvPr id="4" name="Slide Number Placeholder 3">
            <a:extLst>
              <a:ext uri="{FF2B5EF4-FFF2-40B4-BE49-F238E27FC236}">
                <a16:creationId xmlns:a16="http://schemas.microsoft.com/office/drawing/2014/main" id="{07E8DB5D-4BE8-FA34-F0F7-F30C9065EC39}"/>
              </a:ext>
            </a:extLst>
          </p:cNvPr>
          <p:cNvSpPr>
            <a:spLocks noGrp="1"/>
          </p:cNvSpPr>
          <p:nvPr>
            <p:ph type="sldNum" sz="quarter" idx="12"/>
          </p:nvPr>
        </p:nvSpPr>
        <p:spPr/>
        <p:txBody>
          <a:bodyPr/>
          <a:lstStyle/>
          <a:p>
            <a:fld id="{741AFF56-1126-4107-9C02-BC0EFBF16431}" type="slidenum">
              <a:rPr lang="en-AU" smtClean="0"/>
              <a:pPr/>
              <a:t>17</a:t>
            </a:fld>
            <a:endParaRPr lang="en-AU"/>
          </a:p>
        </p:txBody>
      </p:sp>
      <p:sp>
        <p:nvSpPr>
          <p:cNvPr id="13" name="Slide Number Placeholder 3">
            <a:extLst>
              <a:ext uri="{FF2B5EF4-FFF2-40B4-BE49-F238E27FC236}">
                <a16:creationId xmlns:a16="http://schemas.microsoft.com/office/drawing/2014/main" id="{3427951B-1C10-4203-51A0-9DCEF8D4F31E}"/>
              </a:ext>
            </a:extLst>
          </p:cNvPr>
          <p:cNvSpPr txBox="1">
            <a:spLocks/>
          </p:cNvSpPr>
          <p:nvPr/>
        </p:nvSpPr>
        <p:spPr>
          <a:xfrm>
            <a:off x="11467577" y="6400800"/>
            <a:ext cx="416447" cy="186484"/>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17</a:t>
            </a:fld>
            <a:endParaRPr lang="en-GB"/>
          </a:p>
        </p:txBody>
      </p:sp>
      <p:sp>
        <p:nvSpPr>
          <p:cNvPr id="14" name="Content Placeholder 2">
            <a:extLst>
              <a:ext uri="{FF2B5EF4-FFF2-40B4-BE49-F238E27FC236}">
                <a16:creationId xmlns:a16="http://schemas.microsoft.com/office/drawing/2014/main" id="{45745320-1232-2AAE-F021-CA05DAA834AD}"/>
              </a:ext>
            </a:extLst>
          </p:cNvPr>
          <p:cNvSpPr txBox="1">
            <a:spLocks/>
          </p:cNvSpPr>
          <p:nvPr/>
        </p:nvSpPr>
        <p:spPr>
          <a:xfrm>
            <a:off x="326847" y="1094263"/>
            <a:ext cx="6397803"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Scenario: an increase in trade activity within regional blocks</a:t>
            </a:r>
          </a:p>
        </p:txBody>
      </p:sp>
      <p:pic>
        <p:nvPicPr>
          <p:cNvPr id="19" name="Picture 18">
            <a:extLst>
              <a:ext uri="{FF2B5EF4-FFF2-40B4-BE49-F238E27FC236}">
                <a16:creationId xmlns:a16="http://schemas.microsoft.com/office/drawing/2014/main" id="{3363D3CD-94D3-A468-7B31-27BFC7216AED}"/>
              </a:ext>
            </a:extLst>
          </p:cNvPr>
          <p:cNvPicPr>
            <a:picLocks noChangeAspect="1"/>
          </p:cNvPicPr>
          <p:nvPr/>
        </p:nvPicPr>
        <p:blipFill>
          <a:blip r:embed="rId7"/>
          <a:srcRect l="24404" t="4899" r="18235" b="86523"/>
          <a:stretch>
            <a:fillRect/>
          </a:stretch>
        </p:blipFill>
        <p:spPr>
          <a:xfrm>
            <a:off x="7215303" y="1279926"/>
            <a:ext cx="4171257" cy="234653"/>
          </a:xfrm>
          <a:prstGeom prst="rect">
            <a:avLst/>
          </a:prstGeom>
        </p:spPr>
      </p:pic>
      <p:sp>
        <p:nvSpPr>
          <p:cNvPr id="20" name="Rectangle 19">
            <a:extLst>
              <a:ext uri="{FF2B5EF4-FFF2-40B4-BE49-F238E27FC236}">
                <a16:creationId xmlns:a16="http://schemas.microsoft.com/office/drawing/2014/main" id="{1583EFE6-B4C3-0E6E-DE4E-9D166883CABC}"/>
              </a:ext>
            </a:extLst>
          </p:cNvPr>
          <p:cNvSpPr/>
          <p:nvPr/>
        </p:nvSpPr>
        <p:spPr>
          <a:xfrm>
            <a:off x="6610351" y="4314825"/>
            <a:ext cx="5143500" cy="15716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B0A07E4E-44A5-D099-0DE8-4C210018437C}"/>
              </a:ext>
            </a:extLst>
          </p:cNvPr>
          <p:cNvSpPr/>
          <p:nvPr/>
        </p:nvSpPr>
        <p:spPr>
          <a:xfrm>
            <a:off x="6724650" y="4410075"/>
            <a:ext cx="4914900" cy="1371600"/>
          </a:xfrm>
          <a:prstGeom prst="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Content Placeholder 2">
            <a:extLst>
              <a:ext uri="{FF2B5EF4-FFF2-40B4-BE49-F238E27FC236}">
                <a16:creationId xmlns:a16="http://schemas.microsoft.com/office/drawing/2014/main" id="{EE2F6C8B-A963-36AF-3BFD-EFB41AB1BD38}"/>
              </a:ext>
            </a:extLst>
          </p:cNvPr>
          <p:cNvSpPr txBox="1">
            <a:spLocks/>
          </p:cNvSpPr>
          <p:nvPr/>
        </p:nvSpPr>
        <p:spPr>
          <a:xfrm>
            <a:off x="6610349" y="3963953"/>
            <a:ext cx="4414835" cy="311209"/>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b="1"/>
              <a:t>Scenario Observations:</a:t>
            </a:r>
          </a:p>
        </p:txBody>
      </p:sp>
      <p:pic>
        <p:nvPicPr>
          <p:cNvPr id="24" name="Picture 23">
            <a:extLst>
              <a:ext uri="{FF2B5EF4-FFF2-40B4-BE49-F238E27FC236}">
                <a16:creationId xmlns:a16="http://schemas.microsoft.com/office/drawing/2014/main" id="{E5D79D9C-E286-CCA2-B320-2E71370F3765}"/>
              </a:ext>
            </a:extLst>
          </p:cNvPr>
          <p:cNvPicPr>
            <a:picLocks noChangeAspect="1"/>
          </p:cNvPicPr>
          <p:nvPr/>
        </p:nvPicPr>
        <p:blipFill>
          <a:blip r:embed="rId8"/>
          <a:srcRect l="27254" t="3850" r="25811" b="87895"/>
          <a:stretch>
            <a:fillRect/>
          </a:stretch>
        </p:blipFill>
        <p:spPr>
          <a:xfrm>
            <a:off x="1619371" y="4049019"/>
            <a:ext cx="3437184" cy="226143"/>
          </a:xfrm>
          <a:prstGeom prst="rect">
            <a:avLst/>
          </a:prstGeom>
          <a:solidFill>
            <a:schemeClr val="bg1"/>
          </a:solidFill>
        </p:spPr>
      </p:pic>
      <p:pic>
        <p:nvPicPr>
          <p:cNvPr id="27" name="Picture 26">
            <a:extLst>
              <a:ext uri="{FF2B5EF4-FFF2-40B4-BE49-F238E27FC236}">
                <a16:creationId xmlns:a16="http://schemas.microsoft.com/office/drawing/2014/main" id="{416E723F-60E5-7696-1F3D-CB7BAEDD9A7A}"/>
              </a:ext>
            </a:extLst>
          </p:cNvPr>
          <p:cNvPicPr>
            <a:picLocks noChangeAspect="1"/>
          </p:cNvPicPr>
          <p:nvPr/>
        </p:nvPicPr>
        <p:blipFill>
          <a:blip r:embed="rId6"/>
          <a:srcRect l="35973" t="3918" r="33491" b="88407"/>
          <a:stretch>
            <a:fillRect/>
          </a:stretch>
        </p:blipFill>
        <p:spPr>
          <a:xfrm>
            <a:off x="2233401" y="1620743"/>
            <a:ext cx="2209125" cy="209202"/>
          </a:xfrm>
          <a:prstGeom prst="rect">
            <a:avLst/>
          </a:prstGeom>
          <a:solidFill>
            <a:schemeClr val="bg1"/>
          </a:solidFill>
        </p:spPr>
      </p:pic>
      <p:pic>
        <p:nvPicPr>
          <p:cNvPr id="31" name="Picture 30">
            <a:extLst>
              <a:ext uri="{FF2B5EF4-FFF2-40B4-BE49-F238E27FC236}">
                <a16:creationId xmlns:a16="http://schemas.microsoft.com/office/drawing/2014/main" id="{B9857313-C903-D7CF-FF99-CD7211F9B079}"/>
              </a:ext>
            </a:extLst>
          </p:cNvPr>
          <p:cNvPicPr>
            <a:picLocks noChangeAspect="1"/>
          </p:cNvPicPr>
          <p:nvPr/>
        </p:nvPicPr>
        <p:blipFill>
          <a:blip r:embed="rId9"/>
          <a:stretch>
            <a:fillRect/>
          </a:stretch>
        </p:blipFill>
        <p:spPr>
          <a:xfrm>
            <a:off x="6096201" y="1506154"/>
            <a:ext cx="5778680" cy="2177179"/>
          </a:xfrm>
          <a:prstGeom prst="rect">
            <a:avLst/>
          </a:prstGeom>
        </p:spPr>
      </p:pic>
      <p:pic>
        <p:nvPicPr>
          <p:cNvPr id="32" name="Picture 31">
            <a:extLst>
              <a:ext uri="{FF2B5EF4-FFF2-40B4-BE49-F238E27FC236}">
                <a16:creationId xmlns:a16="http://schemas.microsoft.com/office/drawing/2014/main" id="{DCCEAAE2-356D-BDEE-C84B-885A716DA6C0}"/>
              </a:ext>
            </a:extLst>
          </p:cNvPr>
          <p:cNvPicPr>
            <a:picLocks noChangeAspect="1"/>
          </p:cNvPicPr>
          <p:nvPr/>
        </p:nvPicPr>
        <p:blipFill>
          <a:blip r:embed="rId10"/>
          <a:stretch>
            <a:fillRect/>
          </a:stretch>
        </p:blipFill>
        <p:spPr>
          <a:xfrm>
            <a:off x="326847" y="3963573"/>
            <a:ext cx="5778680" cy="2161954"/>
          </a:xfrm>
          <a:prstGeom prst="rect">
            <a:avLst/>
          </a:prstGeom>
        </p:spPr>
      </p:pic>
      <p:cxnSp>
        <p:nvCxnSpPr>
          <p:cNvPr id="33" name="Straight Connector 32">
            <a:extLst>
              <a:ext uri="{FF2B5EF4-FFF2-40B4-BE49-F238E27FC236}">
                <a16:creationId xmlns:a16="http://schemas.microsoft.com/office/drawing/2014/main" id="{01716A9F-FF39-8B72-4409-5C4EC959C92A}"/>
              </a:ext>
            </a:extLst>
          </p:cNvPr>
          <p:cNvCxnSpPr/>
          <p:nvPr/>
        </p:nvCxnSpPr>
        <p:spPr>
          <a:xfrm>
            <a:off x="5526907" y="1557866"/>
            <a:ext cx="0" cy="4320000"/>
          </a:xfrm>
          <a:prstGeom prst="line">
            <a:avLst/>
          </a:prstGeom>
          <a:ln w="12700">
            <a:prstDash val="lgDash"/>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E9C10111-0EFE-0222-CF53-65681932FDA0}"/>
              </a:ext>
            </a:extLst>
          </p:cNvPr>
          <p:cNvCxnSpPr/>
          <p:nvPr/>
        </p:nvCxnSpPr>
        <p:spPr>
          <a:xfrm>
            <a:off x="11367104" y="1575224"/>
            <a:ext cx="0" cy="1872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03B80715-0557-5E03-A846-D1EA28907751}"/>
              </a:ext>
            </a:extLst>
          </p:cNvPr>
          <p:cNvSpPr txBox="1"/>
          <p:nvPr/>
        </p:nvSpPr>
        <p:spPr>
          <a:xfrm>
            <a:off x="6771835" y="4456988"/>
            <a:ext cx="4982014" cy="1277273"/>
          </a:xfrm>
          <a:prstGeom prst="rect">
            <a:avLst/>
          </a:prstGeom>
          <a:noFill/>
        </p:spPr>
        <p:txBody>
          <a:bodyPr wrap="square" rtlCol="0">
            <a:spAutoFit/>
          </a:bodyPr>
          <a:lstStyle/>
          <a:p>
            <a:pPr marL="285750" indent="-285750">
              <a:buFont typeface="Arial" panose="020B0604020202020204" pitchFamily="34" charset="0"/>
              <a:buChar char="•"/>
            </a:pPr>
            <a:r>
              <a:rPr lang="en-GB" sz="1100"/>
              <a:t>Some similarities with the escalation scenario</a:t>
            </a:r>
          </a:p>
          <a:p>
            <a:pPr marL="285750" indent="-285750">
              <a:buFont typeface="Arial" panose="020B0604020202020204" pitchFamily="34" charset="0"/>
              <a:buChar char="•"/>
            </a:pPr>
            <a:r>
              <a:rPr lang="en-GB" sz="1100"/>
              <a:t>Accelerated strengthening on US trade with Mexico and Canada, particularly with the US-Mexico-Canada Agreement (‘USMCS 2020’)</a:t>
            </a:r>
          </a:p>
          <a:p>
            <a:pPr marL="285750" indent="-285750">
              <a:buFont typeface="Arial" panose="020B0604020202020204" pitchFamily="34" charset="0"/>
              <a:buChar char="•"/>
            </a:pPr>
            <a:r>
              <a:rPr lang="en-GB" sz="1100"/>
              <a:t>Accelerated strengthening on China with Emerging markets through Regional Comprehensive Economic Partnership (‘RCEP’) and the Association of Southeast Asian Nations (‘ASEAN’)-China Free Trade Area (‘ACFTA’)</a:t>
            </a:r>
          </a:p>
          <a:p>
            <a:pPr marL="285750" indent="-285750">
              <a:buFont typeface="Arial" panose="020B0604020202020204" pitchFamily="34" charset="0"/>
              <a:buChar char="•"/>
            </a:pPr>
            <a:r>
              <a:rPr lang="en-GB" sz="1100"/>
              <a:t>Deceleration of US with Emerging markets</a:t>
            </a:r>
          </a:p>
        </p:txBody>
      </p:sp>
      <p:sp>
        <p:nvSpPr>
          <p:cNvPr id="6" name="Footer Placeholder 4">
            <a:extLst>
              <a:ext uri="{FF2B5EF4-FFF2-40B4-BE49-F238E27FC236}">
                <a16:creationId xmlns:a16="http://schemas.microsoft.com/office/drawing/2014/main" id="{DAB73C4D-B72F-7887-D790-9223376AE3D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3038936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16C52-D759-E7CE-C668-F7B87663B071}"/>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443D20E-1B46-BEC0-476F-F0549910925B}"/>
              </a:ext>
            </a:extLst>
          </p:cNvPr>
          <p:cNvGraphicFramePr>
            <a:graphicFrameLocks noChangeAspect="1"/>
          </p:cNvGraphicFramePr>
          <p:nvPr>
            <p:custDataLst>
              <p:tags r:id="rId1"/>
            </p:custDataLst>
            <p:extLst>
              <p:ext uri="{D42A27DB-BD31-4B8C-83A1-F6EECF244321}">
                <p14:modId xmlns:p14="http://schemas.microsoft.com/office/powerpoint/2010/main" val="16386315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F443D20E-1B46-BEC0-476F-F0549910925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DCF3570-7D18-B99D-85C0-B33959DF5E17}"/>
              </a:ext>
            </a:extLst>
          </p:cNvPr>
          <p:cNvSpPr>
            <a:spLocks noGrp="1"/>
          </p:cNvSpPr>
          <p:nvPr>
            <p:ph type="title"/>
          </p:nvPr>
        </p:nvSpPr>
        <p:spPr>
          <a:xfrm>
            <a:off x="326847" y="300915"/>
            <a:ext cx="7130454" cy="1232435"/>
          </a:xfrm>
        </p:spPr>
        <p:txBody>
          <a:bodyPr vert="horz"/>
          <a:lstStyle/>
          <a:p>
            <a:r>
              <a:rPr lang="en-US" dirty="0"/>
              <a:t>14</a:t>
            </a:r>
            <a:br>
              <a:rPr lang="en-US" dirty="0"/>
            </a:br>
            <a:r>
              <a:rPr lang="en-US" dirty="0"/>
              <a:t>Future Scenarios: Bifurcation</a:t>
            </a:r>
          </a:p>
        </p:txBody>
      </p:sp>
      <p:sp>
        <p:nvSpPr>
          <p:cNvPr id="4" name="Slide Number Placeholder 3">
            <a:extLst>
              <a:ext uri="{FF2B5EF4-FFF2-40B4-BE49-F238E27FC236}">
                <a16:creationId xmlns:a16="http://schemas.microsoft.com/office/drawing/2014/main" id="{C58480BC-CDB3-3E57-D5CC-D66BF4AAE65F}"/>
              </a:ext>
            </a:extLst>
          </p:cNvPr>
          <p:cNvSpPr>
            <a:spLocks noGrp="1"/>
          </p:cNvSpPr>
          <p:nvPr>
            <p:ph type="sldNum" sz="quarter" idx="12"/>
          </p:nvPr>
        </p:nvSpPr>
        <p:spPr/>
        <p:txBody>
          <a:bodyPr/>
          <a:lstStyle/>
          <a:p>
            <a:fld id="{741AFF56-1126-4107-9C02-BC0EFBF16431}" type="slidenum">
              <a:rPr lang="en-GB" smtClean="0"/>
              <a:pPr/>
              <a:t>18</a:t>
            </a:fld>
            <a:endParaRPr lang="en-GB"/>
          </a:p>
        </p:txBody>
      </p:sp>
      <p:sp>
        <p:nvSpPr>
          <p:cNvPr id="12" name="Content Placeholder 2">
            <a:extLst>
              <a:ext uri="{FF2B5EF4-FFF2-40B4-BE49-F238E27FC236}">
                <a16:creationId xmlns:a16="http://schemas.microsoft.com/office/drawing/2014/main" id="{0A7B1D47-FC52-5A8F-F733-39C5E3D2C596}"/>
              </a:ext>
            </a:extLst>
          </p:cNvPr>
          <p:cNvSpPr txBox="1">
            <a:spLocks/>
          </p:cNvSpPr>
          <p:nvPr/>
        </p:nvSpPr>
        <p:spPr>
          <a:xfrm>
            <a:off x="326847" y="1094263"/>
            <a:ext cx="6397803"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Scenario: a direct move to focus on trade activity within a global split</a:t>
            </a:r>
          </a:p>
        </p:txBody>
      </p:sp>
      <p:pic>
        <p:nvPicPr>
          <p:cNvPr id="13" name="Picture 12">
            <a:extLst>
              <a:ext uri="{FF2B5EF4-FFF2-40B4-BE49-F238E27FC236}">
                <a16:creationId xmlns:a16="http://schemas.microsoft.com/office/drawing/2014/main" id="{4065AB6C-FA0A-D128-5EC9-4EECC8A786C0}"/>
              </a:ext>
            </a:extLst>
          </p:cNvPr>
          <p:cNvPicPr>
            <a:picLocks noChangeAspect="1"/>
          </p:cNvPicPr>
          <p:nvPr/>
        </p:nvPicPr>
        <p:blipFill>
          <a:blip r:embed="rId6"/>
          <a:srcRect l="24404" t="4899" r="18235" b="86523"/>
          <a:stretch>
            <a:fillRect/>
          </a:stretch>
        </p:blipFill>
        <p:spPr>
          <a:xfrm>
            <a:off x="7215303" y="1279926"/>
            <a:ext cx="4171257" cy="234653"/>
          </a:xfrm>
          <a:prstGeom prst="rect">
            <a:avLst/>
          </a:prstGeom>
        </p:spPr>
      </p:pic>
      <p:pic>
        <p:nvPicPr>
          <p:cNvPr id="14" name="Picture 13">
            <a:extLst>
              <a:ext uri="{FF2B5EF4-FFF2-40B4-BE49-F238E27FC236}">
                <a16:creationId xmlns:a16="http://schemas.microsoft.com/office/drawing/2014/main" id="{D3496FE6-92B5-47F2-04D0-821BCE914972}"/>
              </a:ext>
            </a:extLst>
          </p:cNvPr>
          <p:cNvPicPr>
            <a:picLocks noChangeAspect="1"/>
          </p:cNvPicPr>
          <p:nvPr/>
        </p:nvPicPr>
        <p:blipFill>
          <a:blip r:embed="rId7"/>
          <a:srcRect l="35973" t="3918" r="33491" b="88407"/>
          <a:stretch>
            <a:fillRect/>
          </a:stretch>
        </p:blipFill>
        <p:spPr>
          <a:xfrm>
            <a:off x="2233401" y="1620743"/>
            <a:ext cx="2209125" cy="209202"/>
          </a:xfrm>
          <a:prstGeom prst="rect">
            <a:avLst/>
          </a:prstGeom>
          <a:solidFill>
            <a:schemeClr val="bg1"/>
          </a:solidFill>
        </p:spPr>
      </p:pic>
      <p:pic>
        <p:nvPicPr>
          <p:cNvPr id="15" name="Picture 14">
            <a:extLst>
              <a:ext uri="{FF2B5EF4-FFF2-40B4-BE49-F238E27FC236}">
                <a16:creationId xmlns:a16="http://schemas.microsoft.com/office/drawing/2014/main" id="{DF2C61F7-0000-DB43-313D-82FAD98CF1B4}"/>
              </a:ext>
            </a:extLst>
          </p:cNvPr>
          <p:cNvPicPr>
            <a:picLocks noChangeAspect="1"/>
          </p:cNvPicPr>
          <p:nvPr/>
        </p:nvPicPr>
        <p:blipFill>
          <a:blip r:embed="rId8"/>
          <a:srcRect l="27254" t="3850" r="25811" b="87895"/>
          <a:stretch>
            <a:fillRect/>
          </a:stretch>
        </p:blipFill>
        <p:spPr>
          <a:xfrm>
            <a:off x="1619371" y="4049019"/>
            <a:ext cx="3437184" cy="226143"/>
          </a:xfrm>
          <a:prstGeom prst="rect">
            <a:avLst/>
          </a:prstGeom>
          <a:solidFill>
            <a:schemeClr val="bg1"/>
          </a:solidFill>
        </p:spPr>
      </p:pic>
      <p:pic>
        <p:nvPicPr>
          <p:cNvPr id="18" name="Picture 17">
            <a:extLst>
              <a:ext uri="{FF2B5EF4-FFF2-40B4-BE49-F238E27FC236}">
                <a16:creationId xmlns:a16="http://schemas.microsoft.com/office/drawing/2014/main" id="{8B0B492E-4F9E-6E94-34E0-25D2AD3DAEED}"/>
              </a:ext>
            </a:extLst>
          </p:cNvPr>
          <p:cNvPicPr>
            <a:picLocks noChangeAspect="1"/>
          </p:cNvPicPr>
          <p:nvPr/>
        </p:nvPicPr>
        <p:blipFill>
          <a:blip r:embed="rId9"/>
          <a:stretch>
            <a:fillRect/>
          </a:stretch>
        </p:blipFill>
        <p:spPr>
          <a:xfrm>
            <a:off x="6096201" y="1506154"/>
            <a:ext cx="5778680" cy="2177179"/>
          </a:xfrm>
          <a:prstGeom prst="rect">
            <a:avLst/>
          </a:prstGeom>
        </p:spPr>
      </p:pic>
      <p:pic>
        <p:nvPicPr>
          <p:cNvPr id="37" name="Picture 36">
            <a:extLst>
              <a:ext uri="{FF2B5EF4-FFF2-40B4-BE49-F238E27FC236}">
                <a16:creationId xmlns:a16="http://schemas.microsoft.com/office/drawing/2014/main" id="{225CFB9A-0DFB-5ED5-2746-996F2DC8C94A}"/>
              </a:ext>
            </a:extLst>
          </p:cNvPr>
          <p:cNvPicPr>
            <a:picLocks noChangeAspect="1"/>
          </p:cNvPicPr>
          <p:nvPr/>
        </p:nvPicPr>
        <p:blipFill>
          <a:blip r:embed="rId10"/>
          <a:stretch>
            <a:fillRect/>
          </a:stretch>
        </p:blipFill>
        <p:spPr>
          <a:xfrm>
            <a:off x="317119" y="1515545"/>
            <a:ext cx="5778680" cy="2177179"/>
          </a:xfrm>
          <a:prstGeom prst="rect">
            <a:avLst/>
          </a:prstGeom>
        </p:spPr>
      </p:pic>
      <p:pic>
        <p:nvPicPr>
          <p:cNvPr id="19" name="Picture 18">
            <a:extLst>
              <a:ext uri="{FF2B5EF4-FFF2-40B4-BE49-F238E27FC236}">
                <a16:creationId xmlns:a16="http://schemas.microsoft.com/office/drawing/2014/main" id="{52B66810-AC8E-C9E0-E992-5D94151D2B16}"/>
              </a:ext>
            </a:extLst>
          </p:cNvPr>
          <p:cNvPicPr>
            <a:picLocks noChangeAspect="1"/>
          </p:cNvPicPr>
          <p:nvPr/>
        </p:nvPicPr>
        <p:blipFill>
          <a:blip r:embed="rId11"/>
          <a:stretch>
            <a:fillRect/>
          </a:stretch>
        </p:blipFill>
        <p:spPr>
          <a:xfrm>
            <a:off x="326847" y="3963573"/>
            <a:ext cx="5778680" cy="2161954"/>
          </a:xfrm>
          <a:prstGeom prst="rect">
            <a:avLst/>
          </a:prstGeom>
        </p:spPr>
      </p:pic>
      <p:cxnSp>
        <p:nvCxnSpPr>
          <p:cNvPr id="20" name="Straight Connector 19">
            <a:extLst>
              <a:ext uri="{FF2B5EF4-FFF2-40B4-BE49-F238E27FC236}">
                <a16:creationId xmlns:a16="http://schemas.microsoft.com/office/drawing/2014/main" id="{15347C6F-15F8-EA51-A73F-DF5D573253A9}"/>
              </a:ext>
            </a:extLst>
          </p:cNvPr>
          <p:cNvCxnSpPr/>
          <p:nvPr/>
        </p:nvCxnSpPr>
        <p:spPr>
          <a:xfrm>
            <a:off x="5526906" y="1557866"/>
            <a:ext cx="0" cy="4320000"/>
          </a:xfrm>
          <a:prstGeom prst="line">
            <a:avLst/>
          </a:prstGeom>
          <a:ln w="12700">
            <a:prstDash val="lgDash"/>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D4E61E4E-7115-1308-B44A-33A5149B4A88}"/>
              </a:ext>
            </a:extLst>
          </p:cNvPr>
          <p:cNvCxnSpPr/>
          <p:nvPr/>
        </p:nvCxnSpPr>
        <p:spPr>
          <a:xfrm>
            <a:off x="11367104" y="1575224"/>
            <a:ext cx="0" cy="1872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AD04631F-67A6-328D-2B44-4641C14C04A4}"/>
              </a:ext>
            </a:extLst>
          </p:cNvPr>
          <p:cNvSpPr/>
          <p:nvPr/>
        </p:nvSpPr>
        <p:spPr>
          <a:xfrm>
            <a:off x="6610351" y="4314825"/>
            <a:ext cx="5143500" cy="15716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CC0BFBB1-AB8C-BC40-1EA7-D41BBE101592}"/>
              </a:ext>
            </a:extLst>
          </p:cNvPr>
          <p:cNvSpPr/>
          <p:nvPr/>
        </p:nvSpPr>
        <p:spPr>
          <a:xfrm>
            <a:off x="6724650" y="4410075"/>
            <a:ext cx="4914900" cy="1371600"/>
          </a:xfrm>
          <a:prstGeom prst="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ontent Placeholder 2">
            <a:extLst>
              <a:ext uri="{FF2B5EF4-FFF2-40B4-BE49-F238E27FC236}">
                <a16:creationId xmlns:a16="http://schemas.microsoft.com/office/drawing/2014/main" id="{0F5620C2-E5B4-1A39-B20E-F4976DB2715D}"/>
              </a:ext>
            </a:extLst>
          </p:cNvPr>
          <p:cNvSpPr txBox="1">
            <a:spLocks/>
          </p:cNvSpPr>
          <p:nvPr/>
        </p:nvSpPr>
        <p:spPr>
          <a:xfrm>
            <a:off x="6610349" y="3963953"/>
            <a:ext cx="4414835" cy="311209"/>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b="1"/>
              <a:t>Scenario Observations:</a:t>
            </a:r>
          </a:p>
        </p:txBody>
      </p:sp>
      <p:sp>
        <p:nvSpPr>
          <p:cNvPr id="5" name="TextBox 4">
            <a:extLst>
              <a:ext uri="{FF2B5EF4-FFF2-40B4-BE49-F238E27FC236}">
                <a16:creationId xmlns:a16="http://schemas.microsoft.com/office/drawing/2014/main" id="{0CD13354-E2F8-38FD-B720-2652EA0EA6F8}"/>
              </a:ext>
            </a:extLst>
          </p:cNvPr>
          <p:cNvSpPr txBox="1"/>
          <p:nvPr/>
        </p:nvSpPr>
        <p:spPr>
          <a:xfrm>
            <a:off x="6771835" y="4456988"/>
            <a:ext cx="4982014" cy="1107996"/>
          </a:xfrm>
          <a:prstGeom prst="rect">
            <a:avLst/>
          </a:prstGeom>
          <a:noFill/>
        </p:spPr>
        <p:txBody>
          <a:bodyPr wrap="square" rtlCol="0">
            <a:spAutoFit/>
          </a:bodyPr>
          <a:lstStyle/>
          <a:p>
            <a:pPr marL="285750" indent="-285750">
              <a:buFont typeface="Arial" panose="020B0604020202020204" pitchFamily="34" charset="0"/>
              <a:buChar char="•"/>
            </a:pPr>
            <a:r>
              <a:rPr lang="en-GB" sz="1100"/>
              <a:t>An extreme scenario</a:t>
            </a:r>
          </a:p>
          <a:p>
            <a:pPr marL="285750" indent="-285750">
              <a:buFont typeface="Arial" panose="020B0604020202020204" pitchFamily="34" charset="0"/>
              <a:buChar char="•"/>
            </a:pPr>
            <a:r>
              <a:rPr lang="en-GB" sz="1100"/>
              <a:t>Global GDP declines</a:t>
            </a:r>
          </a:p>
          <a:p>
            <a:pPr marL="285750" indent="-285750">
              <a:buFont typeface="Arial" panose="020B0604020202020204" pitchFamily="34" charset="0"/>
              <a:buChar char="•"/>
            </a:pPr>
            <a:r>
              <a:rPr lang="en-GB" sz="1100"/>
              <a:t>Global trade openness declines. I.e. trade + imports decline at a greater rate than the decline in GDP</a:t>
            </a:r>
          </a:p>
          <a:p>
            <a:pPr marL="285750" indent="-285750">
              <a:buFont typeface="Arial" panose="020B0604020202020204" pitchFamily="34" charset="0"/>
              <a:buChar char="•"/>
            </a:pPr>
            <a:r>
              <a:rPr lang="en-GB" sz="1100"/>
              <a:t>Both China and the US (along with most major economies) will rapidly shift trading activity towards their respective global split</a:t>
            </a:r>
          </a:p>
        </p:txBody>
      </p:sp>
      <p:sp>
        <p:nvSpPr>
          <p:cNvPr id="6" name="Footer Placeholder 4">
            <a:extLst>
              <a:ext uri="{FF2B5EF4-FFF2-40B4-BE49-F238E27FC236}">
                <a16:creationId xmlns:a16="http://schemas.microsoft.com/office/drawing/2014/main" id="{3C6B4B5E-EA81-175A-0084-7D52FFB5846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720341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46AA1-0F2E-B704-5A53-8335F54133A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042E2BB-A06B-09EC-3263-89484BB52EC8}"/>
              </a:ext>
            </a:extLst>
          </p:cNvPr>
          <p:cNvSpPr txBox="1">
            <a:spLocks/>
          </p:cNvSpPr>
          <p:nvPr/>
        </p:nvSpPr>
        <p:spPr>
          <a:xfrm>
            <a:off x="1241707" y="368678"/>
            <a:ext cx="3932237" cy="12001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a:solidFill>
                  <a:srgbClr val="3C69FF"/>
                </a:solidFill>
                <a:latin typeface="ABC Oracle" panose="020B0504040202060203" pitchFamily="34" charset="0"/>
              </a:rPr>
              <a:t>Q&amp;A</a:t>
            </a:r>
            <a:endParaRPr lang="en-US"/>
          </a:p>
        </p:txBody>
      </p:sp>
      <p:sp>
        <p:nvSpPr>
          <p:cNvPr id="5" name="Content Placeholder 2">
            <a:extLst>
              <a:ext uri="{FF2B5EF4-FFF2-40B4-BE49-F238E27FC236}">
                <a16:creationId xmlns:a16="http://schemas.microsoft.com/office/drawing/2014/main" id="{8FCD86DB-69DE-BB7D-646C-FC0C0E0B4E89}"/>
              </a:ext>
            </a:extLst>
          </p:cNvPr>
          <p:cNvSpPr txBox="1">
            <a:spLocks/>
          </p:cNvSpPr>
          <p:nvPr/>
        </p:nvSpPr>
        <p:spPr>
          <a:xfrm>
            <a:off x="5747709" y="1255214"/>
            <a:ext cx="6172200" cy="487362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2360601</a:t>
            </a:r>
          </a:p>
        </p:txBody>
      </p:sp>
      <p:sp>
        <p:nvSpPr>
          <p:cNvPr id="2" name="Freeform 7">
            <a:extLst>
              <a:ext uri="{FF2B5EF4-FFF2-40B4-BE49-F238E27FC236}">
                <a16:creationId xmlns:a16="http://schemas.microsoft.com/office/drawing/2014/main" id="{1BD4D1AF-A4FC-21B2-F8BC-77195623879B}"/>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p>
            <a:endParaRPr lang="en-US"/>
          </a:p>
        </p:txBody>
      </p:sp>
      <p:pic>
        <p:nvPicPr>
          <p:cNvPr id="6" name="Picture 5" descr="A qr code with black squares&#10;&#10;AI-generated content may be incorrect.">
            <a:extLst>
              <a:ext uri="{FF2B5EF4-FFF2-40B4-BE49-F238E27FC236}">
                <a16:creationId xmlns:a16="http://schemas.microsoft.com/office/drawing/2014/main" id="{BF6C2B6B-44F5-670A-621B-1B65C1963776}"/>
              </a:ext>
            </a:extLst>
          </p:cNvPr>
          <p:cNvPicPr>
            <a:picLocks noChangeAspect="1"/>
          </p:cNvPicPr>
          <p:nvPr/>
        </p:nvPicPr>
        <p:blipFill>
          <a:blip r:embed="rId2"/>
          <a:stretch>
            <a:fillRect/>
          </a:stretch>
        </p:blipFill>
        <p:spPr>
          <a:xfrm>
            <a:off x="603250" y="1256392"/>
            <a:ext cx="5134429" cy="5188858"/>
          </a:xfrm>
          <a:prstGeom prst="rect">
            <a:avLst/>
          </a:prstGeom>
        </p:spPr>
      </p:pic>
    </p:spTree>
    <p:extLst>
      <p:ext uri="{BB962C8B-B14F-4D97-AF65-F5344CB8AC3E}">
        <p14:creationId xmlns:p14="http://schemas.microsoft.com/office/powerpoint/2010/main" val="17416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1CDD61-D9F0-B6E2-BEA4-0DD8D2999106}"/>
              </a:ext>
            </a:extLst>
          </p:cNvPr>
          <p:cNvSpPr>
            <a:spLocks noGrp="1"/>
          </p:cNvSpPr>
          <p:nvPr>
            <p:ph idx="1"/>
          </p:nvPr>
        </p:nvSpPr>
        <p:spPr>
          <a:xfrm>
            <a:off x="838200" y="1075068"/>
            <a:ext cx="10723485" cy="5104028"/>
          </a:xfrm>
        </p:spPr>
        <p:txBody>
          <a:bodyPr>
            <a:normAutofit fontScale="40000" lnSpcReduction="20000"/>
          </a:bodyPr>
          <a:lstStyle/>
          <a:p>
            <a:pPr marL="0" marR="0" lvl="0" indent="0" algn="l" defTabSz="914400" rtl="0" eaLnBrk="0" fontAlgn="base" latinLnBrk="0" hangingPunct="0">
              <a:lnSpc>
                <a:spcPct val="150000"/>
              </a:lnSpc>
              <a:spcBef>
                <a:spcPct val="0"/>
              </a:spcBef>
              <a:spcAft>
                <a:spcPct val="0"/>
              </a:spcAft>
              <a:buClrTx/>
              <a:buSzTx/>
              <a:buFontTx/>
              <a:buNone/>
              <a:tabLst/>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This Insights Session is being conducted in accordance with Institute’s Code of Conduct and attended by members in their professional capacity.  </a:t>
            </a:r>
          </a:p>
          <a:p>
            <a:pPr marL="0" marR="0" lvl="0" indent="0" algn="l" defTabSz="914400" rtl="0" eaLnBrk="0" fontAlgn="base" latinLnBrk="0" hangingPunct="0">
              <a:lnSpc>
                <a:spcPct val="150000"/>
              </a:lnSpc>
              <a:spcBef>
                <a:spcPct val="0"/>
              </a:spcBef>
              <a:spcAft>
                <a:spcPct val="0"/>
              </a:spcAft>
              <a:buClrTx/>
              <a:buSzTx/>
              <a:buFontTx/>
              <a:buNone/>
              <a:tabLst/>
              <a:defRPr/>
            </a:pP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It is acknowledged that professional members in their employed capacity, may be active market participants in their respective industries who may compete with each other as defined by competition law. </a:t>
            </a:r>
          </a:p>
          <a:p>
            <a:pPr marL="0" marR="0" lvl="0" indent="0" algn="l" defTabSz="914400" rtl="0" eaLnBrk="0" fontAlgn="base" latinLnBrk="0" hangingPunct="0">
              <a:lnSpc>
                <a:spcPct val="150000"/>
              </a:lnSpc>
              <a:spcBef>
                <a:spcPct val="0"/>
              </a:spcBef>
              <a:spcAft>
                <a:spcPct val="0"/>
              </a:spcAft>
              <a:buClrTx/>
              <a:buSzTx/>
              <a:buFontTx/>
              <a:buNone/>
              <a:tabLst/>
              <a:defRPr/>
            </a:pP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Participants are, therefore, reminded that in accordance with their competition law compliance obligations they should not: </a:t>
            </a: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1023938" indent="-571500" eaLnBrk="0" fontAlgn="base" hangingPunct="0">
              <a:lnSpc>
                <a:spcPct val="170000"/>
              </a:lnSpc>
              <a:spcBef>
                <a:spcPct val="0"/>
              </a:spcBef>
              <a:spcAft>
                <a:spcPct val="0"/>
              </a:spcAft>
              <a:buFont typeface="Arial" panose="020B0604020202020204" pitchFamily="34" charset="0"/>
              <a:buChar char="•"/>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discuss any matter that may be perceived as being cooperation by competitors in a market to influence that market; </a:t>
            </a: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1023938" indent="-571500" eaLnBrk="0" fontAlgn="base" hangingPunct="0">
              <a:lnSpc>
                <a:spcPct val="170000"/>
              </a:lnSpc>
              <a:spcBef>
                <a:spcPct val="0"/>
              </a:spcBef>
              <a:spcAft>
                <a:spcPct val="0"/>
              </a:spcAft>
              <a:buFont typeface="Arial" panose="020B0604020202020204" pitchFamily="34" charset="0"/>
              <a:buChar char="•"/>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discuss any matters that could be regarded as fixing, maintaining or controlling prices, allocation of customers or territories, coordinating bids and/or restricting output or acquisitions in any circumstances;  </a:t>
            </a: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1023938" indent="-571500" eaLnBrk="0" fontAlgn="base" hangingPunct="0">
              <a:lnSpc>
                <a:spcPct val="170000"/>
              </a:lnSpc>
              <a:spcBef>
                <a:spcPct val="0"/>
              </a:spcBef>
              <a:spcAft>
                <a:spcPct val="0"/>
              </a:spcAft>
              <a:buFont typeface="Arial" panose="020B0604020202020204" pitchFamily="34" charset="0"/>
              <a:buChar char="•"/>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share commercially sensitive information relating to their employer; or </a:t>
            </a: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1023938" indent="-571500" eaLnBrk="0" fontAlgn="base" hangingPunct="0">
              <a:lnSpc>
                <a:spcPct val="170000"/>
              </a:lnSpc>
              <a:spcBef>
                <a:spcPct val="0"/>
              </a:spcBef>
              <a:spcAft>
                <a:spcPct val="0"/>
              </a:spcAft>
              <a:buFont typeface="Arial" panose="020B0604020202020204" pitchFamily="34" charset="0"/>
              <a:buChar char="•"/>
              <a:defRPr/>
            </a:pPr>
            <a:r>
              <a:rPr kumimoji="0" lang="en-US" altLang="en-US" sz="4000" b="0" i="0" u="none" strike="noStrike" kern="1200" cap="none" spc="0" normalizeH="0" baseline="0" noProof="0">
                <a:ln>
                  <a:noFill/>
                </a:ln>
                <a:solidFill>
                  <a:prstClr val="black"/>
                </a:solidFill>
                <a:effectLst/>
                <a:uLnTx/>
                <a:uFillTx/>
                <a:ea typeface="Times New Roman" panose="02020603050405020304" pitchFamily="18" charset="0"/>
                <a:cs typeface="Arial" panose="020B0604020202020204" pitchFamily="34" charset="0"/>
              </a:rPr>
              <a:t>share information for an anti-competitive purpose. </a:t>
            </a:r>
            <a:endParaRPr kumimoji="0" lang="en-US" altLang="en-US" sz="4000" b="0" i="0" u="none" strike="noStrike" kern="1200" cap="none" spc="0" normalizeH="0" baseline="0" noProof="0">
              <a:ln>
                <a:noFill/>
              </a:ln>
              <a:solidFill>
                <a:prstClr val="black"/>
              </a:solidFill>
              <a:effectLst/>
              <a:uLnTx/>
              <a:uFillTx/>
              <a:cs typeface="Arial" panose="020B0604020202020204" pitchFamily="34" charset="0"/>
            </a:endParaRPr>
          </a:p>
          <a:p>
            <a:pPr marL="0" indent="0">
              <a:buNone/>
            </a:pPr>
            <a:endParaRPr lang="en-AU"/>
          </a:p>
        </p:txBody>
      </p:sp>
      <p:sp>
        <p:nvSpPr>
          <p:cNvPr id="4" name="Title 1">
            <a:extLst>
              <a:ext uri="{FF2B5EF4-FFF2-40B4-BE49-F238E27FC236}">
                <a16:creationId xmlns:a16="http://schemas.microsoft.com/office/drawing/2014/main" id="{FC5D3285-9CE9-FF4E-8874-7A33D7173AA4}"/>
              </a:ext>
            </a:extLst>
          </p:cNvPr>
          <p:cNvSpPr>
            <a:spLocks noGrp="1"/>
          </p:cNvSpPr>
          <p:nvPr>
            <p:ph type="title"/>
          </p:nvPr>
        </p:nvSpPr>
        <p:spPr>
          <a:xfrm>
            <a:off x="838200" y="412287"/>
            <a:ext cx="10515600" cy="609517"/>
          </a:xfrm>
        </p:spPr>
        <p:txBody>
          <a:bodyPr>
            <a:noAutofit/>
          </a:bodyPr>
          <a:lstStyle/>
          <a:p>
            <a:r>
              <a:rPr lang="en-US" b="1">
                <a:solidFill>
                  <a:srgbClr val="3C69FF"/>
                </a:solidFill>
              </a:rPr>
              <a:t>Important notice for all participants </a:t>
            </a:r>
          </a:p>
        </p:txBody>
      </p:sp>
    </p:spTree>
    <p:extLst>
      <p:ext uri="{BB962C8B-B14F-4D97-AF65-F5344CB8AC3E}">
        <p14:creationId xmlns:p14="http://schemas.microsoft.com/office/powerpoint/2010/main" val="2434656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972FB-3BD0-5E96-65B7-589A64DCE146}"/>
              </a:ext>
            </a:extLst>
          </p:cNvPr>
          <p:cNvSpPr>
            <a:spLocks noGrp="1"/>
          </p:cNvSpPr>
          <p:nvPr>
            <p:ph type="title"/>
          </p:nvPr>
        </p:nvSpPr>
        <p:spPr/>
        <p:txBody>
          <a:bodyPr/>
          <a:lstStyle/>
          <a:p>
            <a:r>
              <a:rPr lang="en-US"/>
              <a:t>About the Actuaries Institute</a:t>
            </a:r>
          </a:p>
        </p:txBody>
      </p:sp>
      <p:sp>
        <p:nvSpPr>
          <p:cNvPr id="3" name="Content Placeholder 2">
            <a:extLst>
              <a:ext uri="{FF2B5EF4-FFF2-40B4-BE49-F238E27FC236}">
                <a16:creationId xmlns:a16="http://schemas.microsoft.com/office/drawing/2014/main" id="{E1580CA2-B814-18BC-EA5E-CC50B1018AEA}"/>
              </a:ext>
            </a:extLst>
          </p:cNvPr>
          <p:cNvSpPr>
            <a:spLocks noGrp="1"/>
          </p:cNvSpPr>
          <p:nvPr>
            <p:ph idx="1"/>
          </p:nvPr>
        </p:nvSpPr>
        <p:spPr/>
        <p:txBody>
          <a:bodyPr/>
          <a:lstStyle/>
          <a:p>
            <a:r>
              <a:rPr lang="en-US"/>
              <a:t>The Actuaries Institute is the peak professional body for Actuaries in Australia. The Institute provides expert comment on public policy issues where there is uncertainty of future financial outcomes. </a:t>
            </a:r>
          </a:p>
          <a:p>
            <a:endParaRPr lang="en-US"/>
          </a:p>
          <a:p>
            <a:r>
              <a:rPr lang="en-US"/>
              <a:t>Actuaries have a reputation for a high level of technical financial expertise and integrity. They apply their analytical and risk management expertise to allocate resources efficiently, identify and mitigate emerging risks and to help maintain system integrity across multiple segments of the financial and other sectors. This unrivalled expertise enables the profession to comment on a wide range of issues including life, general and health insurance, climate change, superannuation and retirement income policy, enterprise risk management and prudential regulation, the digital economy, finance and investment and wider health issues. </a:t>
            </a:r>
          </a:p>
          <a:p>
            <a:r>
              <a:rPr lang="en-US"/>
              <a:t>  </a:t>
            </a:r>
          </a:p>
          <a:p>
            <a:r>
              <a:rPr lang="en-US"/>
              <a:t>© Institute of Actuaries of Australia 2025.​ All rights reserved.</a:t>
            </a:r>
          </a:p>
        </p:txBody>
      </p:sp>
      <p:sp>
        <p:nvSpPr>
          <p:cNvPr id="4" name="Slide Number Placeholder 3">
            <a:extLst>
              <a:ext uri="{FF2B5EF4-FFF2-40B4-BE49-F238E27FC236}">
                <a16:creationId xmlns:a16="http://schemas.microsoft.com/office/drawing/2014/main" id="{D3368682-26B8-5C7C-5A18-6098589BB304}"/>
              </a:ext>
            </a:extLst>
          </p:cNvPr>
          <p:cNvSpPr>
            <a:spLocks noGrp="1"/>
          </p:cNvSpPr>
          <p:nvPr>
            <p:ph type="sldNum" sz="quarter" idx="12"/>
          </p:nvPr>
        </p:nvSpPr>
        <p:spPr/>
        <p:txBody>
          <a:bodyPr/>
          <a:lstStyle/>
          <a:p>
            <a:fld id="{741AFF56-1126-4107-9C02-BC0EFBF16431}" type="slidenum">
              <a:rPr lang="en-GB" smtClean="0"/>
              <a:pPr/>
              <a:t>20</a:t>
            </a:fld>
            <a:endParaRPr lang="en-GB"/>
          </a:p>
        </p:txBody>
      </p:sp>
      <p:sp>
        <p:nvSpPr>
          <p:cNvPr id="6" name="Footer Placeholder 4">
            <a:extLst>
              <a:ext uri="{FF2B5EF4-FFF2-40B4-BE49-F238E27FC236}">
                <a16:creationId xmlns:a16="http://schemas.microsoft.com/office/drawing/2014/main" id="{5BDAD5C3-052F-87AA-F626-F3A3761C66A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219869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BCE33-237B-DDED-9E2F-D9D758136FE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099986C-CE6B-8FC9-3F1C-AE312840B90A}"/>
              </a:ext>
            </a:extLst>
          </p:cNvPr>
          <p:cNvSpPr txBox="1">
            <a:spLocks/>
          </p:cNvSpPr>
          <p:nvPr/>
        </p:nvSpPr>
        <p:spPr>
          <a:xfrm>
            <a:off x="-373007" y="214464"/>
            <a:ext cx="7270522" cy="12001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a:solidFill>
                  <a:srgbClr val="3C69FF"/>
                </a:solidFill>
                <a:latin typeface="ABC Oracle"/>
              </a:rPr>
              <a:t>Feedback Poll</a:t>
            </a:r>
            <a:endParaRPr lang="en-US"/>
          </a:p>
        </p:txBody>
      </p:sp>
      <p:sp>
        <p:nvSpPr>
          <p:cNvPr id="5" name="Content Placeholder 2">
            <a:extLst>
              <a:ext uri="{FF2B5EF4-FFF2-40B4-BE49-F238E27FC236}">
                <a16:creationId xmlns:a16="http://schemas.microsoft.com/office/drawing/2014/main" id="{CA748652-490A-7C41-45D6-3108A04BC6C4}"/>
              </a:ext>
            </a:extLst>
          </p:cNvPr>
          <p:cNvSpPr txBox="1">
            <a:spLocks/>
          </p:cNvSpPr>
          <p:nvPr/>
        </p:nvSpPr>
        <p:spPr>
          <a:xfrm>
            <a:off x="5747709" y="1255214"/>
            <a:ext cx="6172200" cy="487362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2360601</a:t>
            </a:r>
          </a:p>
        </p:txBody>
      </p:sp>
      <p:sp>
        <p:nvSpPr>
          <p:cNvPr id="2" name="Freeform 7">
            <a:extLst>
              <a:ext uri="{FF2B5EF4-FFF2-40B4-BE49-F238E27FC236}">
                <a16:creationId xmlns:a16="http://schemas.microsoft.com/office/drawing/2014/main" id="{E9A36ABD-1028-21B1-D3E3-95E8DC1CE2F2}"/>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p>
            <a:endParaRPr lang="en-US"/>
          </a:p>
        </p:txBody>
      </p:sp>
      <p:pic>
        <p:nvPicPr>
          <p:cNvPr id="6" name="Picture 5" descr="A qr code with black squares&#10;&#10;AI-generated content may be incorrect.">
            <a:extLst>
              <a:ext uri="{FF2B5EF4-FFF2-40B4-BE49-F238E27FC236}">
                <a16:creationId xmlns:a16="http://schemas.microsoft.com/office/drawing/2014/main" id="{283963F1-F645-EF74-6CD8-BA82F4495AB9}"/>
              </a:ext>
            </a:extLst>
          </p:cNvPr>
          <p:cNvPicPr>
            <a:picLocks noChangeAspect="1"/>
          </p:cNvPicPr>
          <p:nvPr/>
        </p:nvPicPr>
        <p:blipFill>
          <a:blip r:embed="rId2"/>
          <a:stretch>
            <a:fillRect/>
          </a:stretch>
        </p:blipFill>
        <p:spPr>
          <a:xfrm>
            <a:off x="603250" y="1256392"/>
            <a:ext cx="5134429" cy="5188858"/>
          </a:xfrm>
          <a:prstGeom prst="rect">
            <a:avLst/>
          </a:prstGeom>
        </p:spPr>
      </p:pic>
    </p:spTree>
    <p:extLst>
      <p:ext uri="{BB962C8B-B14F-4D97-AF65-F5344CB8AC3E}">
        <p14:creationId xmlns:p14="http://schemas.microsoft.com/office/powerpoint/2010/main" val="4119967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A496-4C39-2B00-0D43-49A224521298}"/>
              </a:ext>
            </a:extLst>
          </p:cNvPr>
          <p:cNvSpPr>
            <a:spLocks noGrp="1"/>
          </p:cNvSpPr>
          <p:nvPr>
            <p:ph type="ctrTitle"/>
          </p:nvPr>
        </p:nvSpPr>
        <p:spPr/>
        <p:txBody>
          <a:bodyPr/>
          <a:lstStyle/>
          <a:p>
            <a:r>
              <a:rPr lang="en-US"/>
              <a:t>Thank you</a:t>
            </a:r>
          </a:p>
        </p:txBody>
      </p:sp>
      <p:sp>
        <p:nvSpPr>
          <p:cNvPr id="3" name="Subtitle 2">
            <a:extLst>
              <a:ext uri="{FF2B5EF4-FFF2-40B4-BE49-F238E27FC236}">
                <a16:creationId xmlns:a16="http://schemas.microsoft.com/office/drawing/2014/main" id="{40216AD9-8DFE-D1F2-E19F-6CC337BFA40C}"/>
              </a:ext>
            </a:extLst>
          </p:cNvPr>
          <p:cNvSpPr>
            <a:spLocks noGrp="1"/>
          </p:cNvSpPr>
          <p:nvPr>
            <p:ph type="subTitle" idx="1"/>
          </p:nvPr>
        </p:nvSpPr>
        <p:spPr/>
        <p:txBody>
          <a:bodyPr/>
          <a:lstStyle/>
          <a:p>
            <a:r>
              <a:rPr lang="en-US"/>
              <a:t>Actuaries Institute</a:t>
            </a:r>
          </a:p>
          <a:p>
            <a:r>
              <a:rPr lang="en-US"/>
              <a:t>actuaries.asn.au</a:t>
            </a:r>
          </a:p>
        </p:txBody>
      </p:sp>
      <p:sp>
        <p:nvSpPr>
          <p:cNvPr id="5" name="Footer Placeholder 4">
            <a:extLst>
              <a:ext uri="{FF2B5EF4-FFF2-40B4-BE49-F238E27FC236}">
                <a16:creationId xmlns:a16="http://schemas.microsoft.com/office/drawing/2014/main" id="{5CF95948-CD97-6536-BAE5-2F1BE7F85DD4}"/>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IAAUST insights session 2026</a:t>
            </a:r>
          </a:p>
        </p:txBody>
      </p:sp>
    </p:spTree>
    <p:extLst>
      <p:ext uri="{BB962C8B-B14F-4D97-AF65-F5344CB8AC3E}">
        <p14:creationId xmlns:p14="http://schemas.microsoft.com/office/powerpoint/2010/main" val="2451909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8EB36DE-DA39-1803-E404-AD297A54C766}"/>
              </a:ext>
            </a:extLst>
          </p:cNvPr>
          <p:cNvGraphicFramePr>
            <a:graphicFrameLocks noChangeAspect="1"/>
          </p:cNvGraphicFramePr>
          <p:nvPr>
            <p:custDataLst>
              <p:tags r:id="rId1"/>
            </p:custDataLst>
            <p:extLst>
              <p:ext uri="{D42A27DB-BD31-4B8C-83A1-F6EECF244321}">
                <p14:modId xmlns:p14="http://schemas.microsoft.com/office/powerpoint/2010/main" val="17272692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6" imgH="387" progId="TCLayout.ActiveDocument.1">
                  <p:embed/>
                </p:oleObj>
              </mc:Choice>
              <mc:Fallback>
                <p:oleObj name="think-cell Slide" r:id="rId4" imgW="386" imgH="387" progId="TCLayout.ActiveDocument.1">
                  <p:embed/>
                  <p:pic>
                    <p:nvPicPr>
                      <p:cNvPr id="5" name="think-cell data - do not delete" hidden="1">
                        <a:extLst>
                          <a:ext uri="{FF2B5EF4-FFF2-40B4-BE49-F238E27FC236}">
                            <a16:creationId xmlns:a16="http://schemas.microsoft.com/office/drawing/2014/main" id="{88EB36DE-DA39-1803-E404-AD297A54C76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EC7019E-F8B9-8EE1-D1FE-61314FE5B201}"/>
              </a:ext>
            </a:extLst>
          </p:cNvPr>
          <p:cNvSpPr>
            <a:spLocks noGrp="1"/>
          </p:cNvSpPr>
          <p:nvPr>
            <p:ph type="title"/>
          </p:nvPr>
        </p:nvSpPr>
        <p:spPr>
          <a:xfrm>
            <a:off x="314322" y="235980"/>
            <a:ext cx="11569702" cy="4443594"/>
          </a:xfrm>
        </p:spPr>
        <p:txBody>
          <a:bodyPr vert="horz" anchor="ctr"/>
          <a:lstStyle/>
          <a:p>
            <a:pPr algn="ctr"/>
            <a:r>
              <a:rPr lang="en-AU" b="1"/>
              <a:t>Definition</a:t>
            </a:r>
            <a:r>
              <a:rPr lang="en-AU"/>
              <a:t>: for this presentation, we have defined globalisation as the measure of imports and exports between countries / regions / geopolitical blocks as a proportion of total gross domestic product. This is commonly called </a:t>
            </a:r>
            <a:r>
              <a:rPr lang="en-AU" b="1"/>
              <a:t>trade-openness</a:t>
            </a:r>
            <a:r>
              <a:rPr lang="en-AU"/>
              <a:t> or </a:t>
            </a:r>
            <a:r>
              <a:rPr lang="en-AU" b="1"/>
              <a:t>trade-to-GDP-ratio</a:t>
            </a:r>
          </a:p>
        </p:txBody>
      </p:sp>
      <p:sp>
        <p:nvSpPr>
          <p:cNvPr id="3" name="Slide Number Placeholder 2">
            <a:extLst>
              <a:ext uri="{FF2B5EF4-FFF2-40B4-BE49-F238E27FC236}">
                <a16:creationId xmlns:a16="http://schemas.microsoft.com/office/drawing/2014/main" id="{89F6F405-2C4C-B402-54D7-D345A403C6BC}"/>
              </a:ext>
            </a:extLst>
          </p:cNvPr>
          <p:cNvSpPr>
            <a:spLocks noGrp="1"/>
          </p:cNvSpPr>
          <p:nvPr>
            <p:ph type="sldNum" sz="quarter" idx="12"/>
          </p:nvPr>
        </p:nvSpPr>
        <p:spPr/>
        <p:txBody>
          <a:bodyPr/>
          <a:lstStyle/>
          <a:p>
            <a:fld id="{741AFF56-1126-4107-9C02-BC0EFBF16431}" type="slidenum">
              <a:rPr lang="en-AU" smtClean="0"/>
              <a:pPr/>
              <a:t>3</a:t>
            </a:fld>
            <a:endParaRPr lang="en-AU"/>
          </a:p>
        </p:txBody>
      </p:sp>
      <p:sp>
        <p:nvSpPr>
          <p:cNvPr id="23" name="Title 1">
            <a:extLst>
              <a:ext uri="{FF2B5EF4-FFF2-40B4-BE49-F238E27FC236}">
                <a16:creationId xmlns:a16="http://schemas.microsoft.com/office/drawing/2014/main" id="{601309FF-5CE8-458C-B076-0248111D800D}"/>
              </a:ext>
            </a:extLst>
          </p:cNvPr>
          <p:cNvSpPr txBox="1">
            <a:spLocks/>
          </p:cNvSpPr>
          <p:nvPr/>
        </p:nvSpPr>
        <p:spPr>
          <a:xfrm>
            <a:off x="314322" y="4817759"/>
            <a:ext cx="11569702" cy="722428"/>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3500" b="0" i="0" kern="1200">
                <a:solidFill>
                  <a:schemeClr val="tx1"/>
                </a:solidFill>
                <a:latin typeface="+mj-lt"/>
                <a:ea typeface="+mj-ea"/>
                <a:cs typeface="+mj-cs"/>
              </a:defRPr>
            </a:lvl1pPr>
          </a:lstStyle>
          <a:p>
            <a:pPr algn="ctr"/>
            <a:r>
              <a:rPr lang="en-AU" sz="1600" b="1"/>
              <a:t>Limitations:</a:t>
            </a:r>
            <a:r>
              <a:rPr lang="en-AU" sz="1600"/>
              <a:t> this measure ignores other globalisation dimensions, such as capital inflows, foreign direct investment, migration, technology transfer, regulatory harmonisation, etc.</a:t>
            </a:r>
          </a:p>
        </p:txBody>
      </p:sp>
      <p:sp>
        <p:nvSpPr>
          <p:cNvPr id="7" name="Footer Placeholder 4">
            <a:extLst>
              <a:ext uri="{FF2B5EF4-FFF2-40B4-BE49-F238E27FC236}">
                <a16:creationId xmlns:a16="http://schemas.microsoft.com/office/drawing/2014/main" id="{9C673731-2EB1-BD56-612D-19A6227FF0E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IAAUST insights session 2026</a:t>
            </a:r>
          </a:p>
        </p:txBody>
      </p:sp>
    </p:spTree>
    <p:extLst>
      <p:ext uri="{BB962C8B-B14F-4D97-AF65-F5344CB8AC3E}">
        <p14:creationId xmlns:p14="http://schemas.microsoft.com/office/powerpoint/2010/main" val="796535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13CD0-B6DD-55E8-F2B6-F007482DC4E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4D65254-156A-86FF-A931-D1B96044C299}"/>
              </a:ext>
            </a:extLst>
          </p:cNvPr>
          <p:cNvSpPr txBox="1">
            <a:spLocks/>
          </p:cNvSpPr>
          <p:nvPr/>
        </p:nvSpPr>
        <p:spPr>
          <a:xfrm>
            <a:off x="1241707" y="368678"/>
            <a:ext cx="3932237" cy="12001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a:solidFill>
                  <a:srgbClr val="3C69FF"/>
                </a:solidFill>
                <a:latin typeface="ABC Oracle" panose="020B0504040202060203" pitchFamily="34" charset="0"/>
              </a:rPr>
              <a:t>Q&amp;A</a:t>
            </a:r>
            <a:endParaRPr lang="en-US"/>
          </a:p>
        </p:txBody>
      </p:sp>
      <p:sp>
        <p:nvSpPr>
          <p:cNvPr id="5" name="Content Placeholder 2">
            <a:extLst>
              <a:ext uri="{FF2B5EF4-FFF2-40B4-BE49-F238E27FC236}">
                <a16:creationId xmlns:a16="http://schemas.microsoft.com/office/drawing/2014/main" id="{2F7B4547-411F-978F-E710-5E3C672CA80F}"/>
              </a:ext>
            </a:extLst>
          </p:cNvPr>
          <p:cNvSpPr txBox="1">
            <a:spLocks/>
          </p:cNvSpPr>
          <p:nvPr/>
        </p:nvSpPr>
        <p:spPr>
          <a:xfrm>
            <a:off x="5747709" y="1255214"/>
            <a:ext cx="6172200" cy="487362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2360601</a:t>
            </a:r>
          </a:p>
        </p:txBody>
      </p:sp>
      <p:sp>
        <p:nvSpPr>
          <p:cNvPr id="2" name="Freeform 7">
            <a:extLst>
              <a:ext uri="{FF2B5EF4-FFF2-40B4-BE49-F238E27FC236}">
                <a16:creationId xmlns:a16="http://schemas.microsoft.com/office/drawing/2014/main" id="{26C91AA4-5944-EA54-66B8-3202CC1585E6}"/>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p>
            <a:endParaRPr lang="en-US"/>
          </a:p>
        </p:txBody>
      </p:sp>
      <p:pic>
        <p:nvPicPr>
          <p:cNvPr id="6" name="Picture 5" descr="A qr code with black squares&#10;&#10;AI-generated content may be incorrect.">
            <a:extLst>
              <a:ext uri="{FF2B5EF4-FFF2-40B4-BE49-F238E27FC236}">
                <a16:creationId xmlns:a16="http://schemas.microsoft.com/office/drawing/2014/main" id="{FADDF9E9-E461-C334-B7A6-D9AFF5502750}"/>
              </a:ext>
            </a:extLst>
          </p:cNvPr>
          <p:cNvPicPr>
            <a:picLocks noChangeAspect="1"/>
          </p:cNvPicPr>
          <p:nvPr/>
        </p:nvPicPr>
        <p:blipFill>
          <a:blip r:embed="rId2"/>
          <a:stretch>
            <a:fillRect/>
          </a:stretch>
        </p:blipFill>
        <p:spPr>
          <a:xfrm>
            <a:off x="603250" y="1256392"/>
            <a:ext cx="5134429" cy="5188858"/>
          </a:xfrm>
          <a:prstGeom prst="rect">
            <a:avLst/>
          </a:prstGeom>
        </p:spPr>
      </p:pic>
    </p:spTree>
    <p:extLst>
      <p:ext uri="{BB962C8B-B14F-4D97-AF65-F5344CB8AC3E}">
        <p14:creationId xmlns:p14="http://schemas.microsoft.com/office/powerpoint/2010/main" val="292425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80175-9495-958A-CBA5-4DC228ED08DE}"/>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76EA9297-6F01-FFCB-5F87-8B83902FF4E6}"/>
              </a:ext>
            </a:extLst>
          </p:cNvPr>
          <p:cNvGraphicFramePr>
            <a:graphicFrameLocks noChangeAspect="1"/>
          </p:cNvGraphicFramePr>
          <p:nvPr>
            <p:custDataLst>
              <p:tags r:id="rId1"/>
            </p:custDataLst>
            <p:extLst>
              <p:ext uri="{D42A27DB-BD31-4B8C-83A1-F6EECF244321}">
                <p14:modId xmlns:p14="http://schemas.microsoft.com/office/powerpoint/2010/main" val="7153652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76EA9297-6F01-FFCB-5F87-8B83902FF4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DD5700B-593D-5B26-5477-61342FE3BEE3}"/>
              </a:ext>
            </a:extLst>
          </p:cNvPr>
          <p:cNvSpPr>
            <a:spLocks noGrp="1"/>
          </p:cNvSpPr>
          <p:nvPr>
            <p:ph type="title"/>
          </p:nvPr>
        </p:nvSpPr>
        <p:spPr>
          <a:xfrm>
            <a:off x="326847" y="300915"/>
            <a:ext cx="7130454" cy="1232435"/>
          </a:xfrm>
        </p:spPr>
        <p:txBody>
          <a:bodyPr vert="horz"/>
          <a:lstStyle/>
          <a:p>
            <a:r>
              <a:rPr lang="en-US"/>
              <a:t>01</a:t>
            </a:r>
            <a:br>
              <a:rPr lang="en-US"/>
            </a:br>
            <a:r>
              <a:rPr lang="en-US"/>
              <a:t>Global trade: Global Export + Import</a:t>
            </a:r>
          </a:p>
        </p:txBody>
      </p:sp>
      <p:sp>
        <p:nvSpPr>
          <p:cNvPr id="4" name="Slide Number Placeholder 3">
            <a:extLst>
              <a:ext uri="{FF2B5EF4-FFF2-40B4-BE49-F238E27FC236}">
                <a16:creationId xmlns:a16="http://schemas.microsoft.com/office/drawing/2014/main" id="{888B217F-43BF-31ED-E522-13C7926A10E3}"/>
              </a:ext>
            </a:extLst>
          </p:cNvPr>
          <p:cNvSpPr>
            <a:spLocks noGrp="1"/>
          </p:cNvSpPr>
          <p:nvPr>
            <p:ph type="sldNum" sz="quarter" idx="12"/>
          </p:nvPr>
        </p:nvSpPr>
        <p:spPr/>
        <p:txBody>
          <a:bodyPr/>
          <a:lstStyle/>
          <a:p>
            <a:fld id="{741AFF56-1126-4107-9C02-BC0EFBF16431}" type="slidenum">
              <a:rPr lang="en-GB" smtClean="0"/>
              <a:pPr/>
              <a:t>5</a:t>
            </a:fld>
            <a:endParaRPr lang="en-GB"/>
          </a:p>
        </p:txBody>
      </p:sp>
      <p:sp>
        <p:nvSpPr>
          <p:cNvPr id="53" name="Content Placeholder 2">
            <a:extLst>
              <a:ext uri="{FF2B5EF4-FFF2-40B4-BE49-F238E27FC236}">
                <a16:creationId xmlns:a16="http://schemas.microsoft.com/office/drawing/2014/main" id="{2DE02759-CD48-88AC-497A-BC7E65FF172B}"/>
              </a:ext>
            </a:extLst>
          </p:cNvPr>
          <p:cNvSpPr txBox="1">
            <a:spLocks/>
          </p:cNvSpPr>
          <p:nvPr/>
        </p:nvSpPr>
        <p:spPr>
          <a:xfrm>
            <a:off x="326846" y="1094263"/>
            <a:ext cx="10984539"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The measure of global export + import on a country-by-country basis, aggregated across all countries</a:t>
            </a:r>
          </a:p>
        </p:txBody>
      </p:sp>
      <p:sp>
        <p:nvSpPr>
          <p:cNvPr id="5" name="Content Placeholder 2">
            <a:extLst>
              <a:ext uri="{FF2B5EF4-FFF2-40B4-BE49-F238E27FC236}">
                <a16:creationId xmlns:a16="http://schemas.microsoft.com/office/drawing/2014/main" id="{F7F9FB9F-6BC7-5A9D-04B2-7F614AEEF12A}"/>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International Monetary Fund and World Bank</a:t>
            </a:r>
          </a:p>
        </p:txBody>
      </p:sp>
      <p:cxnSp>
        <p:nvCxnSpPr>
          <p:cNvPr id="8" name="Straight Connector 7">
            <a:extLst>
              <a:ext uri="{FF2B5EF4-FFF2-40B4-BE49-F238E27FC236}">
                <a16:creationId xmlns:a16="http://schemas.microsoft.com/office/drawing/2014/main" id="{68010DF5-510C-F427-0C20-705264ACD8F3}"/>
              </a:ext>
            </a:extLst>
          </p:cNvPr>
          <p:cNvCxnSpPr/>
          <p:nvPr/>
        </p:nvCxnSpPr>
        <p:spPr>
          <a:xfrm>
            <a:off x="8876145" y="1644076"/>
            <a:ext cx="0" cy="3348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19" name="Content Placeholder 2">
            <a:extLst>
              <a:ext uri="{FF2B5EF4-FFF2-40B4-BE49-F238E27FC236}">
                <a16:creationId xmlns:a16="http://schemas.microsoft.com/office/drawing/2014/main" id="{50B36632-1E3F-A1CC-85F7-3322AFCF98C0}"/>
              </a:ext>
            </a:extLst>
          </p:cNvPr>
          <p:cNvSpPr txBox="1">
            <a:spLocks/>
          </p:cNvSpPr>
          <p:nvPr/>
        </p:nvSpPr>
        <p:spPr>
          <a:xfrm>
            <a:off x="8259582" y="1641810"/>
            <a:ext cx="1216056" cy="379837"/>
          </a:xfrm>
          <a:prstGeom prst="rect">
            <a:avLst/>
          </a:prstGeom>
          <a:solidFill>
            <a:schemeClr val="bg1"/>
          </a:solidFill>
        </p:spPr>
        <p:txBody>
          <a:bodyPr vert="horz" lIns="0" tIns="0" rIns="0" bIns="0" rtlCol="0" anchor="ctr"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b="1"/>
              <a:t>2008 Global Financial Crisis</a:t>
            </a:r>
          </a:p>
        </p:txBody>
      </p:sp>
      <p:graphicFrame>
        <p:nvGraphicFramePr>
          <p:cNvPr id="6" name="Chart 5">
            <a:extLst>
              <a:ext uri="{FF2B5EF4-FFF2-40B4-BE49-F238E27FC236}">
                <a16:creationId xmlns:a16="http://schemas.microsoft.com/office/drawing/2014/main" id="{00000000-0008-0000-1A00-000003000000}"/>
              </a:ext>
            </a:extLst>
          </p:cNvPr>
          <p:cNvGraphicFramePr>
            <a:graphicFrameLocks/>
          </p:cNvGraphicFramePr>
          <p:nvPr>
            <p:extLst>
              <p:ext uri="{D42A27DB-BD31-4B8C-83A1-F6EECF244321}">
                <p14:modId xmlns:p14="http://schemas.microsoft.com/office/powerpoint/2010/main" val="3625367102"/>
              </p:ext>
            </p:extLst>
          </p:nvPr>
        </p:nvGraphicFramePr>
        <p:xfrm>
          <a:off x="865200" y="1472400"/>
          <a:ext cx="10461600" cy="3913200"/>
        </p:xfrm>
        <a:graphic>
          <a:graphicData uri="http://schemas.openxmlformats.org/drawingml/2006/chart">
            <c:chart xmlns:c="http://schemas.openxmlformats.org/drawingml/2006/chart" xmlns:r="http://schemas.openxmlformats.org/officeDocument/2006/relationships" r:id="rId6"/>
          </a:graphicData>
        </a:graphic>
      </p:graphicFrame>
      <p:cxnSp>
        <p:nvCxnSpPr>
          <p:cNvPr id="10" name="Straight Connector 9">
            <a:extLst>
              <a:ext uri="{FF2B5EF4-FFF2-40B4-BE49-F238E27FC236}">
                <a16:creationId xmlns:a16="http://schemas.microsoft.com/office/drawing/2014/main" id="{71A126D9-D006-678F-0F45-D3DBA820CAE8}"/>
              </a:ext>
            </a:extLst>
          </p:cNvPr>
          <p:cNvCxnSpPr/>
          <p:nvPr/>
        </p:nvCxnSpPr>
        <p:spPr>
          <a:xfrm>
            <a:off x="6648966" y="1639343"/>
            <a:ext cx="0" cy="3348000"/>
          </a:xfrm>
          <a:prstGeom prst="line">
            <a:avLst/>
          </a:prstGeom>
          <a:ln w="12700">
            <a:prstDash val="lgDash"/>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9F4E3FA0-6FAC-D6A1-DF9D-CFFA3DE0F038}"/>
              </a:ext>
            </a:extLst>
          </p:cNvPr>
          <p:cNvCxnSpPr/>
          <p:nvPr/>
        </p:nvCxnSpPr>
        <p:spPr>
          <a:xfrm>
            <a:off x="3707970" y="1642518"/>
            <a:ext cx="0" cy="3348000"/>
          </a:xfrm>
          <a:prstGeom prst="line">
            <a:avLst/>
          </a:prstGeom>
          <a:ln w="12700">
            <a:prstDash val="lgDash"/>
          </a:ln>
        </p:spPr>
        <p:style>
          <a:lnRef idx="1">
            <a:schemeClr val="dk1"/>
          </a:lnRef>
          <a:fillRef idx="0">
            <a:schemeClr val="dk1"/>
          </a:fillRef>
          <a:effectRef idx="0">
            <a:schemeClr val="dk1"/>
          </a:effectRef>
          <a:fontRef idx="minor">
            <a:schemeClr val="tx1"/>
          </a:fontRef>
        </p:style>
      </p:cxnSp>
      <p:sp>
        <p:nvSpPr>
          <p:cNvPr id="14" name="Content Placeholder 2">
            <a:extLst>
              <a:ext uri="{FF2B5EF4-FFF2-40B4-BE49-F238E27FC236}">
                <a16:creationId xmlns:a16="http://schemas.microsoft.com/office/drawing/2014/main" id="{5B2DF42E-2582-3515-0EDE-14603A405E90}"/>
              </a:ext>
            </a:extLst>
          </p:cNvPr>
          <p:cNvSpPr txBox="1">
            <a:spLocks/>
          </p:cNvSpPr>
          <p:nvPr/>
        </p:nvSpPr>
        <p:spPr>
          <a:xfrm>
            <a:off x="3099942" y="1641810"/>
            <a:ext cx="1216056" cy="379837"/>
          </a:xfrm>
          <a:prstGeom prst="rect">
            <a:avLst/>
          </a:prstGeom>
          <a:solidFill>
            <a:schemeClr val="bg1"/>
          </a:solidFill>
        </p:spPr>
        <p:txBody>
          <a:bodyPr vert="horz" lIns="0" tIns="0" rIns="0" bIns="0" rtlCol="0" anchor="ctr"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b="1"/>
              <a:t>Bretton Woods Collapse</a:t>
            </a:r>
          </a:p>
        </p:txBody>
      </p:sp>
      <p:sp>
        <p:nvSpPr>
          <p:cNvPr id="15" name="Content Placeholder 2">
            <a:extLst>
              <a:ext uri="{FF2B5EF4-FFF2-40B4-BE49-F238E27FC236}">
                <a16:creationId xmlns:a16="http://schemas.microsoft.com/office/drawing/2014/main" id="{32BDFEE5-62DC-CF87-A5A6-660D1847ED74}"/>
              </a:ext>
            </a:extLst>
          </p:cNvPr>
          <p:cNvSpPr txBox="1">
            <a:spLocks/>
          </p:cNvSpPr>
          <p:nvPr/>
        </p:nvSpPr>
        <p:spPr>
          <a:xfrm>
            <a:off x="6040938" y="1628325"/>
            <a:ext cx="1216056" cy="379837"/>
          </a:xfrm>
          <a:prstGeom prst="rect">
            <a:avLst/>
          </a:prstGeom>
          <a:solidFill>
            <a:schemeClr val="bg1"/>
          </a:solidFill>
        </p:spPr>
        <p:txBody>
          <a:bodyPr vert="horz" lIns="0" tIns="0" rIns="0" bIns="0" rtlCol="0" anchor="ctr"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b="1"/>
              <a:t>WTO &amp; </a:t>
            </a:r>
          </a:p>
          <a:p>
            <a:pPr algn="ctr"/>
            <a:r>
              <a:rPr lang="en-US" sz="1400" b="1"/>
              <a:t>Uruguay Round</a:t>
            </a:r>
          </a:p>
        </p:txBody>
      </p:sp>
      <p:sp>
        <p:nvSpPr>
          <p:cNvPr id="9" name="Footer Placeholder 4">
            <a:extLst>
              <a:ext uri="{FF2B5EF4-FFF2-40B4-BE49-F238E27FC236}">
                <a16:creationId xmlns:a16="http://schemas.microsoft.com/office/drawing/2014/main" id="{8C7F941D-8FFF-60EA-EF57-5F5408AB128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279354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07C7A-0223-A68A-4D1F-33A942931029}"/>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3B1CE80D-10AD-017D-1E87-BDCFDCECAA39}"/>
              </a:ext>
            </a:extLst>
          </p:cNvPr>
          <p:cNvGraphicFramePr>
            <a:graphicFrameLocks noChangeAspect="1"/>
          </p:cNvGraphicFramePr>
          <p:nvPr>
            <p:custDataLst>
              <p:tags r:id="rId1"/>
            </p:custDataLst>
            <p:extLst>
              <p:ext uri="{D42A27DB-BD31-4B8C-83A1-F6EECF244321}">
                <p14:modId xmlns:p14="http://schemas.microsoft.com/office/powerpoint/2010/main" val="16815060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3B1CE80D-10AD-017D-1E87-BDCFDCECAA3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8F4DC57-5E62-8F23-DB66-2CFDD69E7F97}"/>
              </a:ext>
            </a:extLst>
          </p:cNvPr>
          <p:cNvSpPr>
            <a:spLocks noGrp="1"/>
          </p:cNvSpPr>
          <p:nvPr>
            <p:ph type="title"/>
          </p:nvPr>
        </p:nvSpPr>
        <p:spPr>
          <a:xfrm>
            <a:off x="326847" y="300915"/>
            <a:ext cx="7130454" cy="1232435"/>
          </a:xfrm>
        </p:spPr>
        <p:txBody>
          <a:bodyPr vert="horz"/>
          <a:lstStyle/>
          <a:p>
            <a:r>
              <a:rPr lang="en-US"/>
              <a:t>02</a:t>
            </a:r>
            <a:br>
              <a:rPr lang="en-US"/>
            </a:br>
            <a:r>
              <a:rPr lang="en-US"/>
              <a:t>Global trade: 2024 Export + Import Ranking</a:t>
            </a:r>
          </a:p>
        </p:txBody>
      </p:sp>
      <p:sp>
        <p:nvSpPr>
          <p:cNvPr id="4" name="Slide Number Placeholder 3">
            <a:extLst>
              <a:ext uri="{FF2B5EF4-FFF2-40B4-BE49-F238E27FC236}">
                <a16:creationId xmlns:a16="http://schemas.microsoft.com/office/drawing/2014/main" id="{26E34963-0EC9-D8D0-8919-DF3713D26A18}"/>
              </a:ext>
            </a:extLst>
          </p:cNvPr>
          <p:cNvSpPr>
            <a:spLocks noGrp="1"/>
          </p:cNvSpPr>
          <p:nvPr>
            <p:ph type="sldNum" sz="quarter" idx="12"/>
          </p:nvPr>
        </p:nvSpPr>
        <p:spPr/>
        <p:txBody>
          <a:bodyPr/>
          <a:lstStyle/>
          <a:p>
            <a:fld id="{741AFF56-1126-4107-9C02-BC0EFBF16431}" type="slidenum">
              <a:rPr lang="en-GB" smtClean="0"/>
              <a:pPr/>
              <a:t>6</a:t>
            </a:fld>
            <a:endParaRPr lang="en-GB"/>
          </a:p>
        </p:txBody>
      </p:sp>
      <p:sp>
        <p:nvSpPr>
          <p:cNvPr id="53" name="Content Placeholder 2">
            <a:extLst>
              <a:ext uri="{FF2B5EF4-FFF2-40B4-BE49-F238E27FC236}">
                <a16:creationId xmlns:a16="http://schemas.microsoft.com/office/drawing/2014/main" id="{81419D00-DD53-053C-F712-2E3B166E33AF}"/>
              </a:ext>
            </a:extLst>
          </p:cNvPr>
          <p:cNvSpPr txBox="1">
            <a:spLocks/>
          </p:cNvSpPr>
          <p:nvPr/>
        </p:nvSpPr>
        <p:spPr>
          <a:xfrm>
            <a:off x="326846" y="1094263"/>
            <a:ext cx="10984539"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The largest 9 countries by 2024 GDP and their associated ratio of 2024 export + import as a % of 2024 GDP</a:t>
            </a:r>
          </a:p>
        </p:txBody>
      </p:sp>
      <p:sp>
        <p:nvSpPr>
          <p:cNvPr id="5" name="Content Placeholder 2">
            <a:extLst>
              <a:ext uri="{FF2B5EF4-FFF2-40B4-BE49-F238E27FC236}">
                <a16:creationId xmlns:a16="http://schemas.microsoft.com/office/drawing/2014/main" id="{ACF3798C-B078-1395-7443-B18CDFAEB6B5}"/>
              </a:ext>
            </a:extLst>
          </p:cNvPr>
          <p:cNvSpPr txBox="1">
            <a:spLocks/>
          </p:cNvSpPr>
          <p:nvPr/>
        </p:nvSpPr>
        <p:spPr>
          <a:xfrm>
            <a:off x="880614" y="5670495"/>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International Monetary Fund and World Bank</a:t>
            </a:r>
          </a:p>
        </p:txBody>
      </p:sp>
      <p:graphicFrame>
        <p:nvGraphicFramePr>
          <p:cNvPr id="6" name="Chart 5">
            <a:extLst>
              <a:ext uri="{FF2B5EF4-FFF2-40B4-BE49-F238E27FC236}">
                <a16:creationId xmlns:a16="http://schemas.microsoft.com/office/drawing/2014/main" id="{B8633CBC-F780-4EA4-AB5D-5CC00EF9094C}"/>
              </a:ext>
            </a:extLst>
          </p:cNvPr>
          <p:cNvGraphicFramePr>
            <a:graphicFrameLocks/>
          </p:cNvGraphicFramePr>
          <p:nvPr>
            <p:extLst>
              <p:ext uri="{D42A27DB-BD31-4B8C-83A1-F6EECF244321}">
                <p14:modId xmlns:p14="http://schemas.microsoft.com/office/powerpoint/2010/main" val="1899298837"/>
              </p:ext>
            </p:extLst>
          </p:nvPr>
        </p:nvGraphicFramePr>
        <p:xfrm>
          <a:off x="865200" y="1472400"/>
          <a:ext cx="10461600"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8" name="Footer Placeholder 4">
            <a:extLst>
              <a:ext uri="{FF2B5EF4-FFF2-40B4-BE49-F238E27FC236}">
                <a16:creationId xmlns:a16="http://schemas.microsoft.com/office/drawing/2014/main" id="{DA61BF6C-6777-81C0-EE44-A54CAC68551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3343453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65BBA-CC58-7388-80AB-96DC66871E7C}"/>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DE7A34F9-3AB2-B40D-EAA7-4BE4B4F0BB65}"/>
              </a:ext>
            </a:extLst>
          </p:cNvPr>
          <p:cNvGraphicFramePr>
            <a:graphicFrameLocks noChangeAspect="1"/>
          </p:cNvGraphicFramePr>
          <p:nvPr>
            <p:custDataLst>
              <p:tags r:id="rId1"/>
            </p:custDataLst>
            <p:extLst>
              <p:ext uri="{D42A27DB-BD31-4B8C-83A1-F6EECF244321}">
                <p14:modId xmlns:p14="http://schemas.microsoft.com/office/powerpoint/2010/main" val="439472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DE7A34F9-3AB2-B40D-EAA7-4BE4B4F0BB6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2957869-F66F-3240-D741-429E84833BB8}"/>
              </a:ext>
            </a:extLst>
          </p:cNvPr>
          <p:cNvSpPr>
            <a:spLocks noGrp="1"/>
          </p:cNvSpPr>
          <p:nvPr>
            <p:ph type="title"/>
          </p:nvPr>
        </p:nvSpPr>
        <p:spPr>
          <a:xfrm>
            <a:off x="326847" y="300915"/>
            <a:ext cx="7130454" cy="1232435"/>
          </a:xfrm>
        </p:spPr>
        <p:txBody>
          <a:bodyPr vert="horz"/>
          <a:lstStyle/>
          <a:p>
            <a:r>
              <a:rPr lang="en-US"/>
              <a:t>03</a:t>
            </a:r>
            <a:br>
              <a:rPr lang="en-US"/>
            </a:br>
            <a:r>
              <a:rPr lang="en-US"/>
              <a:t>Global trade: US &amp; China Contribution to Imports + Exports</a:t>
            </a:r>
          </a:p>
        </p:txBody>
      </p:sp>
      <p:sp>
        <p:nvSpPr>
          <p:cNvPr id="4" name="Slide Number Placeholder 3">
            <a:extLst>
              <a:ext uri="{FF2B5EF4-FFF2-40B4-BE49-F238E27FC236}">
                <a16:creationId xmlns:a16="http://schemas.microsoft.com/office/drawing/2014/main" id="{9E1CFED5-43D0-C50B-E932-B5714CBB4C0C}"/>
              </a:ext>
            </a:extLst>
          </p:cNvPr>
          <p:cNvSpPr>
            <a:spLocks noGrp="1"/>
          </p:cNvSpPr>
          <p:nvPr>
            <p:ph type="sldNum" sz="quarter" idx="12"/>
          </p:nvPr>
        </p:nvSpPr>
        <p:spPr/>
        <p:txBody>
          <a:bodyPr/>
          <a:lstStyle/>
          <a:p>
            <a:fld id="{741AFF56-1126-4107-9C02-BC0EFBF16431}" type="slidenum">
              <a:rPr lang="en-GB" smtClean="0"/>
              <a:pPr/>
              <a:t>7</a:t>
            </a:fld>
            <a:endParaRPr lang="en-GB"/>
          </a:p>
        </p:txBody>
      </p:sp>
      <p:sp>
        <p:nvSpPr>
          <p:cNvPr id="53" name="Content Placeholder 2">
            <a:extLst>
              <a:ext uri="{FF2B5EF4-FFF2-40B4-BE49-F238E27FC236}">
                <a16:creationId xmlns:a16="http://schemas.microsoft.com/office/drawing/2014/main" id="{A247DD9B-87C7-72F4-1E41-1EABD5FECFE7}"/>
              </a:ext>
            </a:extLst>
          </p:cNvPr>
          <p:cNvSpPr txBox="1">
            <a:spLocks/>
          </p:cNvSpPr>
          <p:nvPr/>
        </p:nvSpPr>
        <p:spPr>
          <a:xfrm>
            <a:off x="326847" y="1094263"/>
            <a:ext cx="7210026"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The proportion of global imports + exports related to the US and China</a:t>
            </a:r>
          </a:p>
        </p:txBody>
      </p:sp>
      <p:sp>
        <p:nvSpPr>
          <p:cNvPr id="5" name="Content Placeholder 2">
            <a:extLst>
              <a:ext uri="{FF2B5EF4-FFF2-40B4-BE49-F238E27FC236}">
                <a16:creationId xmlns:a16="http://schemas.microsoft.com/office/drawing/2014/main" id="{909F56EC-1B66-A6A8-9AA8-9DE34FAE4817}"/>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International Monetary Fund and World Bank</a:t>
            </a:r>
          </a:p>
        </p:txBody>
      </p:sp>
      <p:graphicFrame>
        <p:nvGraphicFramePr>
          <p:cNvPr id="6" name="Chart 5">
            <a:extLst>
              <a:ext uri="{FF2B5EF4-FFF2-40B4-BE49-F238E27FC236}">
                <a16:creationId xmlns:a16="http://schemas.microsoft.com/office/drawing/2014/main" id="{00000000-0008-0000-1A00-000005000000}"/>
              </a:ext>
            </a:extLst>
          </p:cNvPr>
          <p:cNvGraphicFramePr>
            <a:graphicFrameLocks/>
          </p:cNvGraphicFramePr>
          <p:nvPr>
            <p:extLst>
              <p:ext uri="{D42A27DB-BD31-4B8C-83A1-F6EECF244321}">
                <p14:modId xmlns:p14="http://schemas.microsoft.com/office/powerpoint/2010/main" val="3149005831"/>
              </p:ext>
            </p:extLst>
          </p:nvPr>
        </p:nvGraphicFramePr>
        <p:xfrm>
          <a:off x="865200" y="1472400"/>
          <a:ext cx="10461600"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8" name="Footer Placeholder 4">
            <a:extLst>
              <a:ext uri="{FF2B5EF4-FFF2-40B4-BE49-F238E27FC236}">
                <a16:creationId xmlns:a16="http://schemas.microsoft.com/office/drawing/2014/main" id="{F4C5A272-383B-5AFC-829F-CF5BCB39DB4B}"/>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154381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5F187-6C8D-A46D-37A9-7B13C706336D}"/>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48EE0201-15EE-1C32-546A-F4C71A220F02}"/>
              </a:ext>
            </a:extLst>
          </p:cNvPr>
          <p:cNvGraphicFramePr>
            <a:graphicFrameLocks noChangeAspect="1"/>
          </p:cNvGraphicFramePr>
          <p:nvPr>
            <p:custDataLst>
              <p:tags r:id="rId1"/>
            </p:custDataLst>
            <p:extLst>
              <p:ext uri="{D42A27DB-BD31-4B8C-83A1-F6EECF244321}">
                <p14:modId xmlns:p14="http://schemas.microsoft.com/office/powerpoint/2010/main" val="11960880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48EE0201-15EE-1C32-546A-F4C71A220F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D8B809A-6F6E-5B65-4783-322189CF9581}"/>
              </a:ext>
            </a:extLst>
          </p:cNvPr>
          <p:cNvSpPr>
            <a:spLocks noGrp="1"/>
          </p:cNvSpPr>
          <p:nvPr>
            <p:ph type="title"/>
          </p:nvPr>
        </p:nvSpPr>
        <p:spPr>
          <a:xfrm>
            <a:off x="326847" y="300915"/>
            <a:ext cx="7130454" cy="1232435"/>
          </a:xfrm>
        </p:spPr>
        <p:txBody>
          <a:bodyPr vert="horz"/>
          <a:lstStyle/>
          <a:p>
            <a:r>
              <a:rPr lang="en-US"/>
              <a:t>04</a:t>
            </a:r>
            <a:br>
              <a:rPr lang="en-US"/>
            </a:br>
            <a:r>
              <a:rPr lang="en-US"/>
              <a:t>Global trade: US Counter Parties</a:t>
            </a:r>
          </a:p>
        </p:txBody>
      </p:sp>
      <p:sp>
        <p:nvSpPr>
          <p:cNvPr id="4" name="Slide Number Placeholder 3">
            <a:extLst>
              <a:ext uri="{FF2B5EF4-FFF2-40B4-BE49-F238E27FC236}">
                <a16:creationId xmlns:a16="http://schemas.microsoft.com/office/drawing/2014/main" id="{1B002C64-AD09-3F99-F2CD-734EC1AB977E}"/>
              </a:ext>
            </a:extLst>
          </p:cNvPr>
          <p:cNvSpPr>
            <a:spLocks noGrp="1"/>
          </p:cNvSpPr>
          <p:nvPr>
            <p:ph type="sldNum" sz="quarter" idx="12"/>
          </p:nvPr>
        </p:nvSpPr>
        <p:spPr/>
        <p:txBody>
          <a:bodyPr/>
          <a:lstStyle/>
          <a:p>
            <a:fld id="{741AFF56-1126-4107-9C02-BC0EFBF16431}" type="slidenum">
              <a:rPr lang="en-GB" smtClean="0"/>
              <a:pPr/>
              <a:t>8</a:t>
            </a:fld>
            <a:endParaRPr lang="en-GB"/>
          </a:p>
        </p:txBody>
      </p:sp>
      <p:sp>
        <p:nvSpPr>
          <p:cNvPr id="53" name="Content Placeholder 2">
            <a:extLst>
              <a:ext uri="{FF2B5EF4-FFF2-40B4-BE49-F238E27FC236}">
                <a16:creationId xmlns:a16="http://schemas.microsoft.com/office/drawing/2014/main" id="{7F94AEB1-9484-639A-AF7E-315F6BA8BF1D}"/>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Top 4 US counter parties plus emerging markets combined (Bangladesh, India, Indonesia, Malaysia, Singapore, Thailand, Vietnam)</a:t>
            </a:r>
          </a:p>
        </p:txBody>
      </p:sp>
      <p:sp>
        <p:nvSpPr>
          <p:cNvPr id="6" name="Content Placeholder 2">
            <a:extLst>
              <a:ext uri="{FF2B5EF4-FFF2-40B4-BE49-F238E27FC236}">
                <a16:creationId xmlns:a16="http://schemas.microsoft.com/office/drawing/2014/main" id="{F7493AA7-C4E4-A8F6-10E0-DFA6849212A4}"/>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International Monetary Fund and World Bank</a:t>
            </a:r>
          </a:p>
        </p:txBody>
      </p:sp>
      <p:graphicFrame>
        <p:nvGraphicFramePr>
          <p:cNvPr id="8" name="Chart 7">
            <a:extLst>
              <a:ext uri="{FF2B5EF4-FFF2-40B4-BE49-F238E27FC236}">
                <a16:creationId xmlns:a16="http://schemas.microsoft.com/office/drawing/2014/main" id="{94230FA9-E13A-48C1-A923-6E34910B13A5}"/>
              </a:ext>
            </a:extLst>
          </p:cNvPr>
          <p:cNvGraphicFramePr>
            <a:graphicFrameLocks/>
          </p:cNvGraphicFramePr>
          <p:nvPr>
            <p:extLst>
              <p:ext uri="{D42A27DB-BD31-4B8C-83A1-F6EECF244321}">
                <p14:modId xmlns:p14="http://schemas.microsoft.com/office/powerpoint/2010/main" val="3839460487"/>
              </p:ext>
            </p:extLst>
          </p:nvPr>
        </p:nvGraphicFramePr>
        <p:xfrm>
          <a:off x="864621" y="1472400"/>
          <a:ext cx="10462757" cy="3913200"/>
        </p:xfrm>
        <a:graphic>
          <a:graphicData uri="http://schemas.openxmlformats.org/drawingml/2006/chart">
            <c:chart xmlns:c="http://schemas.openxmlformats.org/drawingml/2006/chart" xmlns:r="http://schemas.openxmlformats.org/officeDocument/2006/relationships" r:id="rId6"/>
          </a:graphicData>
        </a:graphic>
      </p:graphicFrame>
      <p:sp>
        <p:nvSpPr>
          <p:cNvPr id="5" name="Footer Placeholder 4">
            <a:extLst>
              <a:ext uri="{FF2B5EF4-FFF2-40B4-BE49-F238E27FC236}">
                <a16:creationId xmlns:a16="http://schemas.microsoft.com/office/drawing/2014/main" id="{08085C32-0EFD-9EEF-0999-BB8BB913A64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692868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6C44C-329C-4642-4453-C83C1DF65418}"/>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64B5A42-CD43-54C1-1009-8A5670CB00E3}"/>
              </a:ext>
            </a:extLst>
          </p:cNvPr>
          <p:cNvGraphicFramePr>
            <a:graphicFrameLocks noChangeAspect="1"/>
          </p:cNvGraphicFramePr>
          <p:nvPr>
            <p:custDataLst>
              <p:tags r:id="rId1"/>
            </p:custDataLst>
            <p:extLst>
              <p:ext uri="{D42A27DB-BD31-4B8C-83A1-F6EECF244321}">
                <p14:modId xmlns:p14="http://schemas.microsoft.com/office/powerpoint/2010/main" val="1313509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908" imgH="912" progId="TCLayout.ActiveDocument.1">
                  <p:embed/>
                </p:oleObj>
              </mc:Choice>
              <mc:Fallback>
                <p:oleObj name="think-cell Slide" r:id="rId4" imgW="908" imgH="912" progId="TCLayout.ActiveDocument.1">
                  <p:embed/>
                  <p:pic>
                    <p:nvPicPr>
                      <p:cNvPr id="7" name="think-cell data - do not delete" hidden="1">
                        <a:extLst>
                          <a:ext uri="{FF2B5EF4-FFF2-40B4-BE49-F238E27FC236}">
                            <a16:creationId xmlns:a16="http://schemas.microsoft.com/office/drawing/2014/main" id="{C64B5A42-CD43-54C1-1009-8A5670CB00E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17F0205E-7145-5A85-9E1B-94A20E155D28}"/>
              </a:ext>
            </a:extLst>
          </p:cNvPr>
          <p:cNvSpPr>
            <a:spLocks noGrp="1"/>
          </p:cNvSpPr>
          <p:nvPr>
            <p:ph type="title"/>
          </p:nvPr>
        </p:nvSpPr>
        <p:spPr>
          <a:xfrm>
            <a:off x="326847" y="300915"/>
            <a:ext cx="7130454" cy="1232435"/>
          </a:xfrm>
        </p:spPr>
        <p:txBody>
          <a:bodyPr vert="horz"/>
          <a:lstStyle/>
          <a:p>
            <a:r>
              <a:rPr lang="en-US"/>
              <a:t>05</a:t>
            </a:r>
            <a:br>
              <a:rPr lang="en-US"/>
            </a:br>
            <a:r>
              <a:rPr lang="en-US"/>
              <a:t>Global trade: China Counter Parties</a:t>
            </a:r>
          </a:p>
        </p:txBody>
      </p:sp>
      <p:sp>
        <p:nvSpPr>
          <p:cNvPr id="4" name="Slide Number Placeholder 3">
            <a:extLst>
              <a:ext uri="{FF2B5EF4-FFF2-40B4-BE49-F238E27FC236}">
                <a16:creationId xmlns:a16="http://schemas.microsoft.com/office/drawing/2014/main" id="{4EE6CAD5-231A-FEA8-347A-2208DC04004F}"/>
              </a:ext>
            </a:extLst>
          </p:cNvPr>
          <p:cNvSpPr>
            <a:spLocks noGrp="1"/>
          </p:cNvSpPr>
          <p:nvPr>
            <p:ph type="sldNum" sz="quarter" idx="12"/>
          </p:nvPr>
        </p:nvSpPr>
        <p:spPr/>
        <p:txBody>
          <a:bodyPr/>
          <a:lstStyle/>
          <a:p>
            <a:fld id="{741AFF56-1126-4107-9C02-BC0EFBF16431}" type="slidenum">
              <a:rPr lang="en-GB" smtClean="0"/>
              <a:pPr/>
              <a:t>9</a:t>
            </a:fld>
            <a:endParaRPr lang="en-GB"/>
          </a:p>
        </p:txBody>
      </p:sp>
      <p:sp>
        <p:nvSpPr>
          <p:cNvPr id="6" name="Content Placeholder 2">
            <a:extLst>
              <a:ext uri="{FF2B5EF4-FFF2-40B4-BE49-F238E27FC236}">
                <a16:creationId xmlns:a16="http://schemas.microsoft.com/office/drawing/2014/main" id="{02E3A5F9-E7DD-CFBC-2BDE-2791ADA90592}"/>
              </a:ext>
            </a:extLst>
          </p:cNvPr>
          <p:cNvSpPr txBox="1">
            <a:spLocks/>
          </p:cNvSpPr>
          <p:nvPr/>
        </p:nvSpPr>
        <p:spPr>
          <a:xfrm>
            <a:off x="880614" y="5670494"/>
            <a:ext cx="10430772" cy="18648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i="1"/>
              <a:t>Source: International Monetary Fund and World Bank</a:t>
            </a:r>
          </a:p>
        </p:txBody>
      </p:sp>
      <p:sp>
        <p:nvSpPr>
          <p:cNvPr id="11" name="Content Placeholder 2">
            <a:extLst>
              <a:ext uri="{FF2B5EF4-FFF2-40B4-BE49-F238E27FC236}">
                <a16:creationId xmlns:a16="http://schemas.microsoft.com/office/drawing/2014/main" id="{9A04A1AF-17EE-2CB7-2B88-E343C3F472DC}"/>
              </a:ext>
            </a:extLst>
          </p:cNvPr>
          <p:cNvSpPr txBox="1">
            <a:spLocks/>
          </p:cNvSpPr>
          <p:nvPr/>
        </p:nvSpPr>
        <p:spPr>
          <a:xfrm>
            <a:off x="326847" y="1094263"/>
            <a:ext cx="11140730"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t>Top 4 China counter parties plus emerging markets combined (Bangladesh, India, Indonesia, Malaysia, Singapore, Thailand, Vietnam)</a:t>
            </a:r>
          </a:p>
        </p:txBody>
      </p:sp>
      <p:graphicFrame>
        <p:nvGraphicFramePr>
          <p:cNvPr id="9" name="Chart 8">
            <a:extLst>
              <a:ext uri="{FF2B5EF4-FFF2-40B4-BE49-F238E27FC236}">
                <a16:creationId xmlns:a16="http://schemas.microsoft.com/office/drawing/2014/main" id="{E7CB0D20-AF11-46AF-B440-225F65066CFD}"/>
              </a:ext>
            </a:extLst>
          </p:cNvPr>
          <p:cNvGraphicFramePr>
            <a:graphicFrameLocks/>
          </p:cNvGraphicFramePr>
          <p:nvPr>
            <p:extLst>
              <p:ext uri="{D42A27DB-BD31-4B8C-83A1-F6EECF244321}">
                <p14:modId xmlns:p14="http://schemas.microsoft.com/office/powerpoint/2010/main" val="2382168665"/>
              </p:ext>
            </p:extLst>
          </p:nvPr>
        </p:nvGraphicFramePr>
        <p:xfrm>
          <a:off x="902632" y="1472650"/>
          <a:ext cx="10386736" cy="3912700"/>
        </p:xfrm>
        <a:graphic>
          <a:graphicData uri="http://schemas.openxmlformats.org/drawingml/2006/chart">
            <c:chart xmlns:c="http://schemas.openxmlformats.org/drawingml/2006/chart" xmlns:r="http://schemas.openxmlformats.org/officeDocument/2006/relationships" r:id="rId6"/>
          </a:graphicData>
        </a:graphic>
      </p:graphicFrame>
      <p:pic>
        <p:nvPicPr>
          <p:cNvPr id="12" name="Picture 11">
            <a:extLst>
              <a:ext uri="{FF2B5EF4-FFF2-40B4-BE49-F238E27FC236}">
                <a16:creationId xmlns:a16="http://schemas.microsoft.com/office/drawing/2014/main" id="{9B75C35B-680C-D844-26B6-329C37AEBE1B}"/>
              </a:ext>
            </a:extLst>
          </p:cNvPr>
          <p:cNvPicPr>
            <a:picLocks noChangeAspect="1"/>
          </p:cNvPicPr>
          <p:nvPr/>
        </p:nvPicPr>
        <p:blipFill>
          <a:blip r:embed="rId7"/>
          <a:srcRect l="24404" t="4899" r="18235" b="86523"/>
          <a:stretch>
            <a:fillRect/>
          </a:stretch>
        </p:blipFill>
        <p:spPr>
          <a:xfrm>
            <a:off x="5527669" y="5540566"/>
            <a:ext cx="5624135" cy="316412"/>
          </a:xfrm>
          <a:prstGeom prst="rect">
            <a:avLst/>
          </a:prstGeom>
        </p:spPr>
      </p:pic>
      <p:sp>
        <p:nvSpPr>
          <p:cNvPr id="5" name="Footer Placeholder 4">
            <a:extLst>
              <a:ext uri="{FF2B5EF4-FFF2-40B4-BE49-F238E27FC236}">
                <a16:creationId xmlns:a16="http://schemas.microsoft.com/office/drawing/2014/main" id="{B26957E0-F2C3-05DC-A768-F38499F0C14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IAAUST insights session 2026</a:t>
            </a:r>
          </a:p>
        </p:txBody>
      </p:sp>
    </p:spTree>
    <p:extLst>
      <p:ext uri="{BB962C8B-B14F-4D97-AF65-F5344CB8AC3E}">
        <p14:creationId xmlns:p14="http://schemas.microsoft.com/office/powerpoint/2010/main" val="21122235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Actuaries">
      <a:dk1>
        <a:srgbClr val="000000"/>
      </a:dk1>
      <a:lt1>
        <a:srgbClr val="FFFFFF"/>
      </a:lt1>
      <a:dk2>
        <a:srgbClr val="323232"/>
      </a:dk2>
      <a:lt2>
        <a:srgbClr val="EBEBEB"/>
      </a:lt2>
      <a:accent1>
        <a:srgbClr val="3C69FF"/>
      </a:accent1>
      <a:accent2>
        <a:srgbClr val="313131"/>
      </a:accent2>
      <a:accent3>
        <a:srgbClr val="5B5B5B"/>
      </a:accent3>
      <a:accent4>
        <a:srgbClr val="838484"/>
      </a:accent4>
      <a:accent5>
        <a:srgbClr val="ADADAD"/>
      </a:accent5>
      <a:accent6>
        <a:srgbClr val="D6D6D6"/>
      </a:accent6>
      <a:hlink>
        <a:srgbClr val="0563C1"/>
      </a:hlink>
      <a:folHlink>
        <a:srgbClr val="954F72"/>
      </a:folHlink>
    </a:clrScheme>
    <a:fontScheme name="Actuaries">
      <a:majorFont>
        <a:latin typeface="ABC Oracle"/>
        <a:ea typeface=""/>
        <a:cs typeface=""/>
      </a:majorFont>
      <a:minorFont>
        <a:latin typeface="ABC Orac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8" ma:contentTypeDescription="" ma:contentTypeScope="" ma:versionID="bad0d07f1b6e8c1b79345029eaf745f9">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xmlns:ns5="7b3e9424-693f-4334-9dc1-37abbe098301" targetNamespace="http://schemas.microsoft.com/office/2006/metadata/properties" ma:root="true" ma:fieldsID="ada8bf7435599ade032303e531caa99a" ns1:_="" ns2:_="" ns3:_="" ns4:_="" ns5:_="">
    <xsd:import namespace="http://schemas.microsoft.com/sharepoint/v3"/>
    <xsd:import namespace="b9043e53-a078-4fe1-9a97-1dc890974721"/>
    <xsd:import namespace="http://schemas.microsoft.com/sharepoint/v3/fields"/>
    <xsd:import namespace="7c09f450-3099-4ab0-9797-308ed8a26daf"/>
    <xsd:import namespace="7b3e9424-693f-4334-9dc1-37abbe098301"/>
    <xsd:element name="properties">
      <xsd:complexType>
        <xsd:sequence>
          <xsd:element name="documentManagement">
            <xsd:complexType>
              <xsd:all>
                <xsd:element ref="ns1:_ExtendedDescription" minOccurs="0"/>
                <xsd:element ref="ns2:CMS_x0020_Document_x0020_ID" minOccurs="0"/>
                <xsd:element ref="ns2:Created-Date" minOccurs="0"/>
                <xsd:element ref="ns2:CPD" minOccurs="0"/>
                <xsd:element ref="ns2:External-link" minOccurs="0"/>
                <xsd:element ref="ns2:Membership" minOccurs="0"/>
                <xsd:element ref="ns2:No_x0020_Web_x0020_Index" minOccurs="0"/>
                <xsd:element ref="ns4:_dlc_DocIdUrl" minOccurs="0"/>
                <xsd:element ref="ns2:Start_x0020_publishing" minOccurs="0"/>
                <xsd:element ref="ns2:Level" minOccurs="0"/>
                <xsd:element ref="ns2:Age_x0020_Group" minOccurs="0"/>
                <xsd:element ref="ns2:Availability" minOccurs="0"/>
                <xsd:element ref="ns2:Stop_x0020_publishing" minOccurs="0"/>
                <xsd:element ref="ns2:Source_x0020_Document_x0020_ID"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Published" minOccurs="0"/>
                <xsd:element ref="ns4:_dlc_DocId" minOccurs="0"/>
                <xsd:element ref="ns3:wic_System_Copyright" minOccurs="0"/>
                <xsd:element ref="ns4:_dlc_DocIdPersistId" minOccurs="0"/>
                <xsd:element ref="ns5:Lastupdated"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CMS_x0020_Document_x0020_ID" ma:index="3" nillable="true" ma:displayName="CMS Document ID" ma:description="ID of the document in CMS" ma:internalName="CMS_x0020_Document_x0020_ID" ma:readOnly="false">
      <xsd:simpleType>
        <xsd:restriction base="dms:Text">
          <xsd:maxLength value="255"/>
        </xsd:restriction>
      </xsd:simpleType>
    </xsd:element>
    <xsd:element name="Created-Date" ma:index="4" nillable="true" ma:displayName="Created-Date" ma:format="DateOnly" ma:internalName="Created_x002d_Date" ma:readOnly="false">
      <xsd:simpleType>
        <xsd:restriction base="dms:DateTime"/>
      </xsd:simpleType>
    </xsd:element>
    <xsd:element name="CPD" ma:index="6" nillable="true" ma:displayName="CPD" ma:decimals="2" ma:internalName="CPD" ma:readOnly="false">
      <xsd:simpleType>
        <xsd:restriction base="dms:Number"/>
      </xsd:simpleType>
    </xsd:element>
    <xsd:element name="External-link" ma:index="13" nillable="true" ma:displayName="External-link" ma:internalName="External_x002d_link" ma:readOnly="false">
      <xsd:simpleType>
        <xsd:restriction base="dms:Text">
          <xsd:maxLength value="255"/>
        </xsd:restriction>
      </xsd:simpleType>
    </xsd:element>
    <xsd:element name="Membership" ma:index="14" nillable="true" ma:displayName="Membership" ma:internalName="Membership" ma:readOnly="false">
      <xsd:simpleType>
        <xsd:restriction base="dms:Text">
          <xsd:maxLength value="255"/>
        </xsd:restriction>
      </xsd:simpleType>
    </xsd:element>
    <xsd:element name="No_x0020_Web_x0020_Index" ma:index="15" nillable="true" ma:displayName="No Web Index" ma:default="0" ma:internalName="No_x0020_Web_x0020_Index" ma:readOnly="false">
      <xsd:simpleType>
        <xsd:restriction base="dms:Boolean"/>
      </xsd:simpleType>
    </xsd:element>
    <xsd:element name="Start_x0020_publishing" ma:index="17" nillable="true" ma:displayName="Start publishing" ma:format="DateOnly" ma:hidden="true" ma:internalName="Start_x0020_publishing" ma:readOnly="false">
      <xsd:simpleType>
        <xsd:restriction base="dms:DateTime"/>
      </xsd:simpleType>
    </xsd:element>
    <xsd:element name="Level" ma:index="18"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Stop_x0020_publishing" ma:index="21" nillable="true" ma:displayName="Stop publishing" ma:format="DateOnly" ma:hidden="true" ma:internalName="Stop_x0020_publishing" ma:readOnly="false">
      <xsd:simpleType>
        <xsd:restriction base="dms:DateTime"/>
      </xsd:simpleType>
    </xsd:element>
    <xsd:element name="Source_x0020_Document_x0020_ID" ma:index="22" nillable="true" ma:displayName="Source Document ID" ma:description="ID of the document in the Team Sites" ma:hidden="true" ma:internalName="Source_x0020_Document_x0020_ID"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Published" ma:index="40" nillable="true" ma:displayName="Published" ma:default="0" ma:hidden="true" ma:internalName="Publishe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42"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Url" ma:index="16"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41" nillable="true" ma:displayName="Document ID Value" ma:description="The value of the document ID assigned to this item." ma:hidden="true" ma:indexed="true" ma:internalName="_dlc_DocId" ma:readOnly="false">
      <xsd:simpleType>
        <xsd:restriction base="dms:Text"/>
      </xsd:simpleType>
    </xsd:element>
    <xsd:element name="_dlc_DocIdPersistId" ma:index="43"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b3e9424-693f-4334-9dc1-37abbe098301" elementFormDefault="qualified">
    <xsd:import namespace="http://schemas.microsoft.com/office/2006/documentManagement/types"/>
    <xsd:import namespace="http://schemas.microsoft.com/office/infopath/2007/PartnerControls"/>
    <xsd:element name="Lastupdated" ma:index="44" nillable="true" ma:displayName="Last updated" ma:format="DateOnly" ma:internalName="Lastupdated">
      <xsd:simpleType>
        <xsd:restriction base="dms:DateTime"/>
      </xsd:simpleType>
    </xsd:element>
    <xsd:element name="MediaServiceBillingMetadata" ma:index="4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5"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40</Value>
      <Value>29</Value>
      <Value>12</Value>
      <Value>23</Value>
      <Value>153</Value>
    </TaxCatchAll>
    <_dlc_DocId xmlns="7c09f450-3099-4ab0-9797-308ed8a26daf">CE6YYQN64SX3-786882053-16735</_dlc_DocId>
    <Lastupdated xmlns="7b3e9424-693f-4334-9dc1-37abbe098301" xsi:nil="true"/>
    <Stop_x0020_publishing xmlns="b9043e53-a078-4fe1-9a97-1dc890974721" xsi:nil="true"/>
    <Region xmlns="b9043e53-a078-4fe1-9a97-1dc890974721" xsi:nil="true"/>
    <No_x0020_Web_x0020_Index xmlns="b9043e53-a078-4fe1-9a97-1dc890974721">false</No_x0020_Web_x0020_Index>
    <_dlc_DocIdUrl xmlns="7c09f450-3099-4ab0-9797-308ed8a26daf">
      <Url>https://actuaries.sharepoint.com/sites/DMS/_layouts/15/DocIdRedir.aspx?ID=CE6YYQN64SX3-786882053-16735</Url>
      <Description>CE6YYQN64SX3-786882053-16735</Description>
    </_dlc_DocIdUrl>
    <Start_x0020_publishing xmlns="b9043e53-a078-4fe1-9a97-1dc890974721" xsi:nil="true"/>
    <na442cf9b07645d39bff0c316c917a88 xmlns="b9043e53-a078-4fe1-9a97-1dc890974721">
      <Terms xmlns="http://schemas.microsoft.com/office/infopath/2007/PartnerControls"/>
    </na442cf9b07645d39bff0c316c917a88>
    <Published xmlns="b9043e53-a078-4fe1-9a97-1dc890974721">false</Published>
    <Level xmlns="b9043e53-a078-4fe1-9a97-1dc890974721" xsi:nil="true"/>
    <Availability xmlns="b9043e53-a078-4fe1-9a97-1dc890974721" xsi:nil="true"/>
    <_ExtendedDescription xmlns="http://schemas.microsoft.com/sharepoint/v3">The insurance industry has long excelled in quantifying and managing uncertainty. Today, this expertise faces a new test with the growing unpredictability in the structure and operation of the global economy. As we shift from an interconnected, diversified global system toward more fragmented and regionalised markets, insurers confront emerging risks and opportunities including impacts on financial performance, business interruption, and the structure of operations.
In this presentation, we will:
* Trace the trajectory of globalisation and deglobalisation, focusing on major economic pairings and their relevance to the insurance sector
* Introduce a robust modelling framework designed to quantify the impacts of deglobalisation across key insurance dimensions.
* Apply this framework to a recent major economic event, illustrating actionable insights and strategic considerations for industry leaders.
Participants will gain a practical understanding of how deglobalisation reshapes risk landscapes, operational structures, and strategic decision-making within insurance.</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Insights and Other Events</TermName>
          <TermId xmlns="http://schemas.microsoft.com/office/infopath/2007/PartnerControls">f0c84e4b-d864-421b-8ef7-dc22b090c6d4</TermId>
        </TermInfo>
      </Terms>
    </c245b723492e46feb8c242c474f81c06>
    <lbd57a3197f24a75a016012f8260598a xmlns="b9043e53-a078-4fe1-9a97-1dc890974721">
      <Terms xmlns="http://schemas.microsoft.com/office/infopath/2007/PartnerControls">
        <TermInfo xmlns="http://schemas.microsoft.com/office/infopath/2007/PartnerControls">
          <TermName xmlns="http://schemas.microsoft.com/office/infopath/2007/PartnerControls">General Insurance</TermName>
          <TermId xmlns="http://schemas.microsoft.com/office/infopath/2007/PartnerControls">95343fdf-1a65-4d44-be03-5f5c25e610eb</TermId>
        </TermInfo>
      </Term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Insights</TermName>
          <TermId xmlns="http://schemas.microsoft.com/office/infopath/2007/PartnerControls">ab485f83-9006-4bcf-ac6c-13f27c86f67c</TermId>
        </TermInfo>
      </Terms>
    </g6881e4ce23a4b13a21acda1c762ef3b>
    <TaxCatchAllLabel xmlns="b9043e53-a078-4fe1-9a97-1dc890974721" xsi:nil="true"/>
    <_dlc_DocIdPersistId xmlns="7c09f450-3099-4ab0-9797-308ed8a26daf"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2026-04-22T14:00:00+00:00</Created-Date>
    <wic_System_Copyright xmlns="http://schemas.microsoft.com/sharepoint/v3/fields" xsi:nil="true"/>
    <new-release-expiry xmlns="b9043e53-a078-4fe1-9a97-1dc89097472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BFB1A7D-BCC0-4D04-83DF-A7681312CF2A}"/>
</file>

<file path=customXml/itemProps2.xml><?xml version="1.0" encoding="utf-8"?>
<ds:datastoreItem xmlns:ds="http://schemas.openxmlformats.org/officeDocument/2006/customXml" ds:itemID="{23A7F36D-13F6-4DF0-A1FA-99BF5BE8352E}">
  <ds:schemaRefs>
    <ds:schemaRef ds:uri="174b76fe-47ae-4aad-bc8f-2e6ef52591de"/>
    <ds:schemaRef ds:uri="3138fe39-45e2-4243-b4f0-a56ce41f1c6e"/>
    <ds:schemaRef ds:uri="5fb66992-734b-4aff-a197-478e72cbcc6e"/>
    <ds:schemaRef ds:uri="7e948e1f-1c1f-44ca-b8c3-272baaf9988d"/>
    <ds:schemaRef ds:uri="ae420036-3ea8-428d-a088-a73cb9493f2c"/>
    <ds:schemaRef ds:uri="e800899f-57f2-4741-bb74-337972e2b20a"/>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1C5BB3B-F372-43FF-9698-4AAF69CFC0DE}">
  <ds:schemaRefs>
    <ds:schemaRef ds:uri="http://schemas.microsoft.com/sharepoint/v3/contenttype/forms"/>
  </ds:schemaRefs>
</ds:datastoreItem>
</file>

<file path=customXml/itemProps4.xml><?xml version="1.0" encoding="utf-8"?>
<ds:datastoreItem xmlns:ds="http://schemas.openxmlformats.org/officeDocument/2006/customXml" ds:itemID="{8A47A566-13E9-465E-B918-0154297B2478}"/>
</file>

<file path=customXml/itemProps5.xml><?xml version="1.0" encoding="utf-8"?>
<ds:datastoreItem xmlns:ds="http://schemas.openxmlformats.org/officeDocument/2006/customXml" ds:itemID="{BACB2088-12B8-446E-AA0B-09D19E3697E5}"/>
</file>

<file path=docProps/app.xml><?xml version="1.0" encoding="utf-8"?>
<Properties xmlns="http://schemas.openxmlformats.org/officeDocument/2006/extended-properties" xmlns:vt="http://schemas.openxmlformats.org/officeDocument/2006/docPropsVTypes">
  <TotalTime>169</TotalTime>
  <Words>2181</Words>
  <Application>Microsoft Office PowerPoint</Application>
  <PresentationFormat>Widescreen</PresentationFormat>
  <Paragraphs>196</Paragraphs>
  <Slides>22</Slides>
  <Notes>17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Modelling the impacts of deglobalisation on the non-life insurance industry</vt:lpstr>
      <vt:lpstr>Important notice for all participants </vt:lpstr>
      <vt:lpstr>Definition: for this presentation, we have defined globalisation as the measure of imports and exports between countries / regions / geopolitical blocks as a proportion of total gross domestic product. This is commonly called trade-openness or trade-to-GDP-ratio</vt:lpstr>
      <vt:lpstr>PowerPoint Presentation</vt:lpstr>
      <vt:lpstr>01 Global trade: Global Export + Import</vt:lpstr>
      <vt:lpstr>02 Global trade: 2024 Export + Import Ranking</vt:lpstr>
      <vt:lpstr>03 Global trade: US &amp; China Contribution to Imports + Exports</vt:lpstr>
      <vt:lpstr>04 Global trade: US Counter Parties</vt:lpstr>
      <vt:lpstr>05 Global trade: China Counter Parties</vt:lpstr>
      <vt:lpstr>06 Framework: Hypothesis testing – Does volume of imports impact the cost of those goods domestically?</vt:lpstr>
      <vt:lpstr>07 Framework: Hypothesis testing – Does country to country trade balance impact foreign exchange rates?</vt:lpstr>
      <vt:lpstr>08 Framework: Application example on a motor portfolio</vt:lpstr>
      <vt:lpstr>09 Events: Lumber inflation (not related to de-globalisation)</vt:lpstr>
      <vt:lpstr>10 Events: Russia Conflict</vt:lpstr>
      <vt:lpstr>11 Events: US Tariffs</vt:lpstr>
      <vt:lpstr>12 Future Scenarios: Escalation</vt:lpstr>
      <vt:lpstr>13 Future Scenarios: Regionalisation</vt:lpstr>
      <vt:lpstr>14 Future Scenarios: Bifurcation</vt:lpstr>
      <vt:lpstr>PowerPoint Presentation</vt:lpstr>
      <vt:lpstr>About the Actuaries Institute</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Deglobalisation - Modelling the impacts of the insurance industry</dc:title>
  <dc:creator>Joseph Hoang-Luu</dc:creator>
  <cp:lastModifiedBy>Hoang-Luu, Joseph</cp:lastModifiedBy>
  <cp:revision>14</cp:revision>
  <dcterms:created xsi:type="dcterms:W3CDTF">2023-05-24T00:01:03Z</dcterms:created>
  <dcterms:modified xsi:type="dcterms:W3CDTF">2026-04-07T06:58:34Z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0x0101005B474B5874136940B1FCFFA385B6F80C00B91DFC3462D36342B5E9C63B1B6AF453</vt:lpwstr>
  </property>
  <property fmtid="{D5CDD505-2E9C-101B-9397-08002B2CF9AE}" pid="3" name="MediaServiceImageTags">
    <vt:lpwstr/>
  </property>
  <property fmtid="{D5CDD505-2E9C-101B-9397-08002B2CF9AE}" pid="4" name="MSIP_Label_38f1469a-2c2a-4aee-b92b-090d4c5468ff_Enabled">
    <vt:lpwstr>true</vt:lpwstr>
  </property>
  <property fmtid="{D5CDD505-2E9C-101B-9397-08002B2CF9AE}" pid="5" name="MSIP_Label_38f1469a-2c2a-4aee-b92b-090d4c5468ff_SetDate">
    <vt:lpwstr>2025-04-15T01:22:38Z</vt:lpwstr>
  </property>
  <property fmtid="{D5CDD505-2E9C-101B-9397-08002B2CF9AE}" pid="6" name="MSIP_Label_38f1469a-2c2a-4aee-b92b-090d4c5468ff_Method">
    <vt:lpwstr>Standard</vt:lpwstr>
  </property>
  <property fmtid="{D5CDD505-2E9C-101B-9397-08002B2CF9AE}" pid="7" name="MSIP_Label_38f1469a-2c2a-4aee-b92b-090d4c5468ff_Name">
    <vt:lpwstr>Confidential - Unmarked</vt:lpwstr>
  </property>
  <property fmtid="{D5CDD505-2E9C-101B-9397-08002B2CF9AE}" pid="8" name="MSIP_Label_38f1469a-2c2a-4aee-b92b-090d4c5468ff_SiteId">
    <vt:lpwstr>2a6e6092-73e4-4752-b1a5-477a17f5056d</vt:lpwstr>
  </property>
  <property fmtid="{D5CDD505-2E9C-101B-9397-08002B2CF9AE}" pid="9" name="MSIP_Label_38f1469a-2c2a-4aee-b92b-090d4c5468ff_ActionId">
    <vt:lpwstr>f7cdc472-2a90-447b-a21f-226cc0297ad6</vt:lpwstr>
  </property>
  <property fmtid="{D5CDD505-2E9C-101B-9397-08002B2CF9AE}" pid="10" name="MSIP_Label_38f1469a-2c2a-4aee-b92b-090d4c5468ff_ContentBits">
    <vt:lpwstr>0</vt:lpwstr>
  </property>
  <property fmtid="{D5CDD505-2E9C-101B-9397-08002B2CF9AE}" pid="11" name="MSIP_Label_38f1469a-2c2a-4aee-b92b-090d4c5468ff_Tag">
    <vt:lpwstr>10, 3, 0, 1</vt:lpwstr>
  </property>
  <property fmtid="{D5CDD505-2E9C-101B-9397-08002B2CF9AE}" pid="12" name="DocumentMSOLanguageID">
    <vt:lpwstr>msoLanguageIDEnglishUK</vt:lpwstr>
  </property>
  <property fmtid="{D5CDD505-2E9C-101B-9397-08002B2CF9AE}" pid="13" name="_dlc_DocIdItemGuid">
    <vt:lpwstr>a9d8d65b-8222-4c39-b6e6-d9206447996c</vt:lpwstr>
  </property>
  <property fmtid="{D5CDD505-2E9C-101B-9397-08002B2CF9AE}" pid="14" name="Prototype_Education_Programs">
    <vt:lpwstr/>
  </property>
  <property fmtid="{D5CDD505-2E9C-101B-9397-08002B2CF9AE}" pid="15" name="Prototype_CPD_Activity_Format">
    <vt:lpwstr>33;#Presentation Slides|d40094d7-41bb-4670-ae67-14554674b2a3</vt:lpwstr>
  </property>
  <property fmtid="{D5CDD505-2E9C-101B-9397-08002B2CF9AE}" pid="16" name="Prototype_Practice_Area">
    <vt:lpwstr>23;#General Insurance|95343fdf-1a65-4d44-be03-5f5c25e610eb</vt:lpwstr>
  </property>
  <property fmtid="{D5CDD505-2E9C-101B-9397-08002B2CF9AE}" pid="17" name="Prototype_Content_Types">
    <vt:lpwstr>29;#Presentation slides|82514a72-d478-4557-818e-561b0f30fbaf</vt:lpwstr>
  </property>
  <property fmtid="{D5CDD505-2E9C-101B-9397-08002B2CF9AE}" pid="18" name="Prototype_Tags">
    <vt:lpwstr>40;#Past Event|81820cd3-45f0-44e5-97c3-ef5505ffe26e;#153;#Insights and Other Events|f0c84e4b-d864-421b-8ef7-dc22b090c6d4</vt:lpwstr>
  </property>
  <property fmtid="{D5CDD505-2E9C-101B-9397-08002B2CF9AE}" pid="19" name="lcf76f155ced4ddcb4097134ff3c332f">
    <vt:lpwstr/>
  </property>
  <property fmtid="{D5CDD505-2E9C-101B-9397-08002B2CF9AE}" pid="20" name="Prototype_Event_Types">
    <vt:lpwstr>12;#Insights|ab485f83-9006-4bcf-ac6c-13f27c86f67c</vt:lpwstr>
  </property>
</Properties>
</file>