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Override PartName="/ppt/slideMasters/slideMaster2.xml" ContentType="application/vnd.openxmlformats-officedocument.presentationml.slideMaster+xml"/>
  <Override PartName="/ppt/slides/slide23.xml" ContentType="application/vnd.openxmlformats-officedocument.presentationml.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slides/slide24.xml" ContentType="application/vnd.openxmlformats-officedocument.presentationml.slide+xml"/>
  <Override PartName="/ppt/slides/slide25.xml" ContentType="application/vnd.openxmlformats-officedocument.presentationml.slide+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0" r:id="rId5"/>
  </p:sldMasterIdLst>
  <p:sldIdLst>
    <p:sldId id="256" r:id="rId6"/>
    <p:sldId id="257" r:id="rId7"/>
    <p:sldId id="258" r:id="rId8"/>
    <p:sldId id="259" r:id="rId9"/>
    <p:sldId id="2147483201"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147483199" r:id="rId28"/>
    <p:sldId id="277" r:id="rId29"/>
    <p:sldId id="2147483200" r:id="rId30"/>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21F0FF-E517-AA52-1524-E890464E0745}" v="40" dt="2026-07-03T00:59:35.72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36"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38" Type="http://schemas.openxmlformats.org/officeDocument/2006/relationships/customXml" Target="../customXml/item5.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37" Type="http://schemas.openxmlformats.org/officeDocument/2006/relationships/customXml" Target="../customXml/item4.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microsoft.com/office/2016/11/relationships/changesInfo" Target="changesInfos/changesInfo1.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ana Woodward" userId="S::luanaw@actuaries.asn.au::e60ffc11-0670-4755-8ad7-e35efff17491" providerId="AD" clId="Web-{E621F0FF-E517-AA52-1524-E890464E0745}"/>
    <pc:docChg chg="addSld delSld modSld addMainMaster modMainMaster">
      <pc:chgData name="Luana Woodward" userId="S::luanaw@actuaries.asn.au::e60ffc11-0670-4755-8ad7-e35efff17491" providerId="AD" clId="Web-{E621F0FF-E517-AA52-1524-E890464E0745}" dt="2026-07-03T00:59:35.722" v="39"/>
      <pc:docMkLst>
        <pc:docMk/>
      </pc:docMkLst>
      <pc:sldChg chg="addSp delSp modSp">
        <pc:chgData name="Luana Woodward" userId="S::luanaw@actuaries.asn.au::e60ffc11-0670-4755-8ad7-e35efff17491" providerId="AD" clId="Web-{E621F0FF-E517-AA52-1524-E890464E0745}" dt="2026-07-03T00:59:14.097" v="31"/>
        <pc:sldMkLst>
          <pc:docMk/>
          <pc:sldMk cId="0" sldId="277"/>
        </pc:sldMkLst>
        <pc:spChg chg="add del mod">
          <ac:chgData name="Luana Woodward" userId="S::luanaw@actuaries.asn.au::e60ffc11-0670-4755-8ad7-e35efff17491" providerId="AD" clId="Web-{E621F0FF-E517-AA52-1524-E890464E0745}" dt="2026-07-03T00:59:14.097" v="31"/>
          <ac:spMkLst>
            <pc:docMk/>
            <pc:sldMk cId="0" sldId="277"/>
            <ac:spMk id="6" creationId="{A3D150B5-93B9-CC97-E814-52674A3621F8}"/>
          </ac:spMkLst>
        </pc:spChg>
      </pc:sldChg>
      <pc:sldChg chg="addSp delSp modSp add del">
        <pc:chgData name="Luana Woodward" userId="S::luanaw@actuaries.asn.au::e60ffc11-0670-4755-8ad7-e35efff17491" providerId="AD" clId="Web-{E621F0FF-E517-AA52-1524-E890464E0745}" dt="2026-07-03T00:59:06.269" v="27" actId="20577"/>
        <pc:sldMkLst>
          <pc:docMk/>
          <pc:sldMk cId="292425534" sldId="2147483199"/>
        </pc:sldMkLst>
        <pc:spChg chg="mod">
          <ac:chgData name="Luana Woodward" userId="S::luanaw@actuaries.asn.au::e60ffc11-0670-4755-8ad7-e35efff17491" providerId="AD" clId="Web-{E621F0FF-E517-AA52-1524-E890464E0745}" dt="2026-07-03T00:58:20.393" v="10" actId="14100"/>
          <ac:spMkLst>
            <pc:docMk/>
            <pc:sldMk cId="292425534" sldId="2147483199"/>
            <ac:spMk id="4" creationId="{A4D65254-156A-86FF-A931-D1B96044C299}"/>
          </ac:spMkLst>
        </pc:spChg>
        <pc:spChg chg="mod">
          <ac:chgData name="Luana Woodward" userId="S::luanaw@actuaries.asn.au::e60ffc11-0670-4755-8ad7-e35efff17491" providerId="AD" clId="Web-{E621F0FF-E517-AA52-1524-E890464E0745}" dt="2026-07-03T00:59:06.269" v="27" actId="20577"/>
          <ac:spMkLst>
            <pc:docMk/>
            <pc:sldMk cId="292425534" sldId="2147483199"/>
            <ac:spMk id="5" creationId="{2F7B4547-411F-978F-E710-5E3C672CA80F}"/>
          </ac:spMkLst>
        </pc:spChg>
        <pc:picChg chg="add del">
          <ac:chgData name="Luana Woodward" userId="S::luanaw@actuaries.asn.au::e60ffc11-0670-4755-8ad7-e35efff17491" providerId="AD" clId="Web-{E621F0FF-E517-AA52-1524-E890464E0745}" dt="2026-07-03T00:58:30.502" v="15"/>
          <ac:picMkLst>
            <pc:docMk/>
            <pc:sldMk cId="292425534" sldId="2147483199"/>
            <ac:picMk id="3" creationId="{8BDB3521-AD2B-AEDE-82A0-3C1292E0638B}"/>
          </ac:picMkLst>
        </pc:picChg>
        <pc:picChg chg="add del mod">
          <ac:chgData name="Luana Woodward" userId="S::luanaw@actuaries.asn.au::e60ffc11-0670-4755-8ad7-e35efff17491" providerId="AD" clId="Web-{E621F0FF-E517-AA52-1524-E890464E0745}" dt="2026-07-03T00:58:20.689" v="11"/>
          <ac:picMkLst>
            <pc:docMk/>
            <pc:sldMk cId="292425534" sldId="2147483199"/>
            <ac:picMk id="6" creationId="{7830B1B9-7B09-9042-50AA-491C44CC6C1B}"/>
          </ac:picMkLst>
        </pc:picChg>
        <pc:picChg chg="add del mod">
          <ac:chgData name="Luana Woodward" userId="S::luanaw@actuaries.asn.au::e60ffc11-0670-4755-8ad7-e35efff17491" providerId="AD" clId="Web-{E621F0FF-E517-AA52-1524-E890464E0745}" dt="2026-07-03T00:58:35.565" v="18"/>
          <ac:picMkLst>
            <pc:docMk/>
            <pc:sldMk cId="292425534" sldId="2147483199"/>
            <ac:picMk id="7" creationId="{2F253377-9025-3D0C-689E-C7DA8A681EE0}"/>
          </ac:picMkLst>
        </pc:picChg>
        <pc:picChg chg="add mod">
          <ac:chgData name="Luana Woodward" userId="S::luanaw@actuaries.asn.au::e60ffc11-0670-4755-8ad7-e35efff17491" providerId="AD" clId="Web-{E621F0FF-E517-AA52-1524-E890464E0745}" dt="2026-07-03T00:58:50.659" v="21" actId="1076"/>
          <ac:picMkLst>
            <pc:docMk/>
            <pc:sldMk cId="292425534" sldId="2147483199"/>
            <ac:picMk id="8" creationId="{317E6854-24E5-3E8E-D905-E165876F0506}"/>
          </ac:picMkLst>
        </pc:picChg>
      </pc:sldChg>
      <pc:sldChg chg="modSp add replId">
        <pc:chgData name="Luana Woodward" userId="S::luanaw@actuaries.asn.au::e60ffc11-0670-4755-8ad7-e35efff17491" providerId="AD" clId="Web-{E621F0FF-E517-AA52-1524-E890464E0745}" dt="2026-07-03T00:59:26.285" v="38" actId="20577"/>
        <pc:sldMkLst>
          <pc:docMk/>
          <pc:sldMk cId="37165455" sldId="2147483200"/>
        </pc:sldMkLst>
        <pc:spChg chg="mod">
          <ac:chgData name="Luana Woodward" userId="S::luanaw@actuaries.asn.au::e60ffc11-0670-4755-8ad7-e35efff17491" providerId="AD" clId="Web-{E621F0FF-E517-AA52-1524-E890464E0745}" dt="2026-07-03T00:59:26.285" v="38" actId="20577"/>
          <ac:spMkLst>
            <pc:docMk/>
            <pc:sldMk cId="37165455" sldId="2147483200"/>
            <ac:spMk id="4" creationId="{A4C0DC49-41F9-6138-F796-47FF079D7E23}"/>
          </ac:spMkLst>
        </pc:spChg>
      </pc:sldChg>
      <pc:sldChg chg="add replId">
        <pc:chgData name="Luana Woodward" userId="S::luanaw@actuaries.asn.au::e60ffc11-0670-4755-8ad7-e35efff17491" providerId="AD" clId="Web-{E621F0FF-E517-AA52-1524-E890464E0745}" dt="2026-07-03T00:59:35.722" v="39"/>
        <pc:sldMkLst>
          <pc:docMk/>
          <pc:sldMk cId="495293547" sldId="2147483201"/>
        </pc:sldMkLst>
      </pc:sldChg>
      <pc:sldMasterChg chg="modSldLayout">
        <pc:chgData name="Luana Woodward" userId="S::luanaw@actuaries.asn.au::e60ffc11-0670-4755-8ad7-e35efff17491" providerId="AD" clId="Web-{E621F0FF-E517-AA52-1524-E890464E0745}" dt="2026-07-03T00:57:58.798" v="2"/>
        <pc:sldMasterMkLst>
          <pc:docMk/>
          <pc:sldMasterMk cId="0" sldId="2147483648"/>
        </pc:sldMasterMkLst>
        <pc:sldLayoutChg chg="replId">
          <pc:chgData name="Luana Woodward" userId="S::luanaw@actuaries.asn.au::e60ffc11-0670-4755-8ad7-e35efff17491" providerId="AD" clId="Web-{E621F0FF-E517-AA52-1524-E890464E0745}" dt="2026-07-03T00:57:58.798" v="2"/>
          <pc:sldLayoutMkLst>
            <pc:docMk/>
            <pc:sldMasterMk cId="0" sldId="2147483648"/>
            <pc:sldLayoutMk cId="0" sldId="2147483672"/>
          </pc:sldLayoutMkLst>
        </pc:sldLayoutChg>
        <pc:sldLayoutChg chg="replId">
          <pc:chgData name="Luana Woodward" userId="S::luanaw@actuaries.asn.au::e60ffc11-0670-4755-8ad7-e35efff17491" providerId="AD" clId="Web-{E621F0FF-E517-AA52-1524-E890464E0745}" dt="2026-07-03T00:57:58.798" v="2"/>
          <pc:sldLayoutMkLst>
            <pc:docMk/>
            <pc:sldMasterMk cId="0" sldId="2147483648"/>
            <pc:sldLayoutMk cId="0" sldId="2147483673"/>
          </pc:sldLayoutMkLst>
        </pc:sldLayoutChg>
        <pc:sldLayoutChg chg="replId">
          <pc:chgData name="Luana Woodward" userId="S::luanaw@actuaries.asn.au::e60ffc11-0670-4755-8ad7-e35efff17491" providerId="AD" clId="Web-{E621F0FF-E517-AA52-1524-E890464E0745}" dt="2026-07-03T00:57:58.798" v="2"/>
          <pc:sldLayoutMkLst>
            <pc:docMk/>
            <pc:sldMasterMk cId="0" sldId="2147483648"/>
            <pc:sldLayoutMk cId="0" sldId="2147483674"/>
          </pc:sldLayoutMkLst>
        </pc:sldLayoutChg>
        <pc:sldLayoutChg chg="replId">
          <pc:chgData name="Luana Woodward" userId="S::luanaw@actuaries.asn.au::e60ffc11-0670-4755-8ad7-e35efff17491" providerId="AD" clId="Web-{E621F0FF-E517-AA52-1524-E890464E0745}" dt="2026-07-03T00:57:58.798" v="2"/>
          <pc:sldLayoutMkLst>
            <pc:docMk/>
            <pc:sldMasterMk cId="0" sldId="2147483648"/>
            <pc:sldLayoutMk cId="0" sldId="2147483675"/>
          </pc:sldLayoutMkLst>
        </pc:sldLayoutChg>
        <pc:sldLayoutChg chg="replId">
          <pc:chgData name="Luana Woodward" userId="S::luanaw@actuaries.asn.au::e60ffc11-0670-4755-8ad7-e35efff17491" providerId="AD" clId="Web-{E621F0FF-E517-AA52-1524-E890464E0745}" dt="2026-07-03T00:57:58.798" v="2"/>
          <pc:sldLayoutMkLst>
            <pc:docMk/>
            <pc:sldMasterMk cId="0" sldId="2147483648"/>
            <pc:sldLayoutMk cId="0" sldId="2147483676"/>
          </pc:sldLayoutMkLst>
        </pc:sldLayoutChg>
      </pc:sldMasterChg>
      <pc:sldMasterChg chg="add addSldLayout">
        <pc:chgData name="Luana Woodward" userId="S::luanaw@actuaries.asn.au::e60ffc11-0670-4755-8ad7-e35efff17491" providerId="AD" clId="Web-{E621F0FF-E517-AA52-1524-E890464E0745}" dt="2026-07-03T00:57:58.798" v="2"/>
        <pc:sldMasterMkLst>
          <pc:docMk/>
          <pc:sldMasterMk cId="2460954070" sldId="2147483660"/>
        </pc:sldMasterMkLst>
        <pc:sldLayoutChg chg="add">
          <pc:chgData name="Luana Woodward" userId="S::luanaw@actuaries.asn.au::e60ffc11-0670-4755-8ad7-e35efff17491" providerId="AD" clId="Web-{E621F0FF-E517-AA52-1524-E890464E0745}" dt="2026-07-03T00:57:58.798" v="2"/>
          <pc:sldLayoutMkLst>
            <pc:docMk/>
            <pc:sldMasterMk cId="2460954070" sldId="2147483660"/>
            <pc:sldLayoutMk cId="2385387890" sldId="2147483661"/>
          </pc:sldLayoutMkLst>
        </pc:sldLayoutChg>
        <pc:sldLayoutChg chg="add">
          <pc:chgData name="Luana Woodward" userId="S::luanaw@actuaries.asn.au::e60ffc11-0670-4755-8ad7-e35efff17491" providerId="AD" clId="Web-{E621F0FF-E517-AA52-1524-E890464E0745}" dt="2026-07-03T00:57:58.798" v="2"/>
          <pc:sldLayoutMkLst>
            <pc:docMk/>
            <pc:sldMasterMk cId="2460954070" sldId="2147483660"/>
            <pc:sldLayoutMk cId="949138452" sldId="2147483662"/>
          </pc:sldLayoutMkLst>
        </pc:sldLayoutChg>
        <pc:sldLayoutChg chg="add">
          <pc:chgData name="Luana Woodward" userId="S::luanaw@actuaries.asn.au::e60ffc11-0670-4755-8ad7-e35efff17491" providerId="AD" clId="Web-{E621F0FF-E517-AA52-1524-E890464E0745}" dt="2026-07-03T00:57:58.798" v="2"/>
          <pc:sldLayoutMkLst>
            <pc:docMk/>
            <pc:sldMasterMk cId="2460954070" sldId="2147483660"/>
            <pc:sldLayoutMk cId="2591524520" sldId="2147483663"/>
          </pc:sldLayoutMkLst>
        </pc:sldLayoutChg>
        <pc:sldLayoutChg chg="add">
          <pc:chgData name="Luana Woodward" userId="S::luanaw@actuaries.asn.au::e60ffc11-0670-4755-8ad7-e35efff17491" providerId="AD" clId="Web-{E621F0FF-E517-AA52-1524-E890464E0745}" dt="2026-07-03T00:57:58.798" v="2"/>
          <pc:sldLayoutMkLst>
            <pc:docMk/>
            <pc:sldMasterMk cId="2460954070" sldId="2147483660"/>
            <pc:sldLayoutMk cId="1203092039" sldId="2147483664"/>
          </pc:sldLayoutMkLst>
        </pc:sldLayoutChg>
        <pc:sldLayoutChg chg="add">
          <pc:chgData name="Luana Woodward" userId="S::luanaw@actuaries.asn.au::e60ffc11-0670-4755-8ad7-e35efff17491" providerId="AD" clId="Web-{E621F0FF-E517-AA52-1524-E890464E0745}" dt="2026-07-03T00:57:58.798" v="2"/>
          <pc:sldLayoutMkLst>
            <pc:docMk/>
            <pc:sldMasterMk cId="2460954070" sldId="2147483660"/>
            <pc:sldLayoutMk cId="3733172339" sldId="2147483665"/>
          </pc:sldLayoutMkLst>
        </pc:sldLayoutChg>
        <pc:sldLayoutChg chg="add">
          <pc:chgData name="Luana Woodward" userId="S::luanaw@actuaries.asn.au::e60ffc11-0670-4755-8ad7-e35efff17491" providerId="AD" clId="Web-{E621F0FF-E517-AA52-1524-E890464E0745}" dt="2026-07-03T00:57:58.798" v="2"/>
          <pc:sldLayoutMkLst>
            <pc:docMk/>
            <pc:sldMasterMk cId="2460954070" sldId="2147483660"/>
            <pc:sldLayoutMk cId="3210312558" sldId="2147483666"/>
          </pc:sldLayoutMkLst>
        </pc:sldLayoutChg>
        <pc:sldLayoutChg chg="add">
          <pc:chgData name="Luana Woodward" userId="S::luanaw@actuaries.asn.au::e60ffc11-0670-4755-8ad7-e35efff17491" providerId="AD" clId="Web-{E621F0FF-E517-AA52-1524-E890464E0745}" dt="2026-07-03T00:57:58.798" v="2"/>
          <pc:sldLayoutMkLst>
            <pc:docMk/>
            <pc:sldMasterMk cId="2460954070" sldId="2147483660"/>
            <pc:sldLayoutMk cId="3146388984" sldId="2147483667"/>
          </pc:sldLayoutMkLst>
        </pc:sldLayoutChg>
        <pc:sldLayoutChg chg="add">
          <pc:chgData name="Luana Woodward" userId="S::luanaw@actuaries.asn.au::e60ffc11-0670-4755-8ad7-e35efff17491" providerId="AD" clId="Web-{E621F0FF-E517-AA52-1524-E890464E0745}" dt="2026-07-03T00:57:58.798" v="2"/>
          <pc:sldLayoutMkLst>
            <pc:docMk/>
            <pc:sldMasterMk cId="2460954070" sldId="2147483660"/>
            <pc:sldLayoutMk cId="3171841454" sldId="2147483668"/>
          </pc:sldLayoutMkLst>
        </pc:sldLayoutChg>
        <pc:sldLayoutChg chg="add">
          <pc:chgData name="Luana Woodward" userId="S::luanaw@actuaries.asn.au::e60ffc11-0670-4755-8ad7-e35efff17491" providerId="AD" clId="Web-{E621F0FF-E517-AA52-1524-E890464E0745}" dt="2026-07-03T00:57:58.798" v="2"/>
          <pc:sldLayoutMkLst>
            <pc:docMk/>
            <pc:sldMasterMk cId="2460954070" sldId="2147483660"/>
            <pc:sldLayoutMk cId="1718958274" sldId="2147483669"/>
          </pc:sldLayoutMkLst>
        </pc:sldLayoutChg>
        <pc:sldLayoutChg chg="add">
          <pc:chgData name="Luana Woodward" userId="S::luanaw@actuaries.asn.au::e60ffc11-0670-4755-8ad7-e35efff17491" providerId="AD" clId="Web-{E621F0FF-E517-AA52-1524-E890464E0745}" dt="2026-07-03T00:57:58.798" v="2"/>
          <pc:sldLayoutMkLst>
            <pc:docMk/>
            <pc:sldMasterMk cId="2460954070" sldId="2147483660"/>
            <pc:sldLayoutMk cId="2202905451" sldId="2147483670"/>
          </pc:sldLayoutMkLst>
        </pc:sldLayoutChg>
        <pc:sldLayoutChg chg="add">
          <pc:chgData name="Luana Woodward" userId="S::luanaw@actuaries.asn.au::e60ffc11-0670-4755-8ad7-e35efff17491" providerId="AD" clId="Web-{E621F0FF-E517-AA52-1524-E890464E0745}" dt="2026-07-03T00:57:58.798" v="2"/>
          <pc:sldLayoutMkLst>
            <pc:docMk/>
            <pc:sldMasterMk cId="2460954070" sldId="2147483660"/>
            <pc:sldLayoutMk cId="3479445657" sldId="2147483671"/>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3100" b="1" i="0">
                <a:solidFill>
                  <a:schemeClr val="tx1"/>
                </a:solidFill>
                <a:latin typeface="Calibri"/>
                <a:cs typeface="Calibri"/>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2400" b="0" i="0">
                <a:solidFill>
                  <a:srgbClr val="5B5B5B"/>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7/2/2026</a:t>
            </a:fld>
            <a:endParaRPr lang="en-US"/>
          </a:p>
        </p:txBody>
      </p:sp>
      <p:sp>
        <p:nvSpPr>
          <p:cNvPr id="6" name="Holder 6"/>
          <p:cNvSpPr>
            <a:spLocks noGrp="1"/>
          </p:cNvSpPr>
          <p:nvPr>
            <p:ph type="sldNum" sz="quarter" idx="7"/>
          </p:nvPr>
        </p:nvSpPr>
        <p:spPr/>
        <p:txBody>
          <a:bodyPr lIns="0" tIns="0" rIns="0" bIns="0"/>
          <a:lstStyle>
            <a:lvl1pPr>
              <a:defRPr sz="1000" b="0" i="0">
                <a:solidFill>
                  <a:srgbClr val="5B5B5B"/>
                </a:solidFill>
                <a:latin typeface="Calibri"/>
                <a:cs typeface="Calibri"/>
              </a:defRPr>
            </a:lvl1pPr>
          </a:lstStyle>
          <a:p>
            <a:pPr marL="101600">
              <a:lnSpc>
                <a:spcPts val="1045"/>
              </a:lnSpc>
            </a:pPr>
            <a:fld id="{81D60167-4931-47E6-BA6A-407CBD079E47}" type="slidenum">
              <a:rPr spc="-50" dirty="0"/>
              <a:t>‹#›</a:t>
            </a:fld>
            <a:endParaRPr spc="-5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7/2/2026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7/2/2026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7/2/2026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1"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400" b="0" i="0">
                <a:solidFill>
                  <a:srgbClr val="5B5B5B"/>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7/2/2026</a:t>
            </a:fld>
            <a:endParaRPr lang="en-US"/>
          </a:p>
        </p:txBody>
      </p:sp>
      <p:sp>
        <p:nvSpPr>
          <p:cNvPr id="6" name="Holder 6"/>
          <p:cNvSpPr>
            <a:spLocks noGrp="1"/>
          </p:cNvSpPr>
          <p:nvPr>
            <p:ph type="sldNum" sz="quarter" idx="7"/>
          </p:nvPr>
        </p:nvSpPr>
        <p:spPr/>
        <p:txBody>
          <a:bodyPr lIns="0" tIns="0" rIns="0" bIns="0"/>
          <a:lstStyle>
            <a:lvl1pPr>
              <a:defRPr sz="1000" b="0" i="0">
                <a:solidFill>
                  <a:srgbClr val="5B5B5B"/>
                </a:solidFill>
                <a:latin typeface="Calibri"/>
                <a:cs typeface="Calibri"/>
              </a:defRPr>
            </a:lvl1pPr>
          </a:lstStyle>
          <a:p>
            <a:pPr marL="101600">
              <a:lnSpc>
                <a:spcPts val="1045"/>
              </a:lnSpc>
            </a:pPr>
            <a:fld id="{81D60167-4931-47E6-BA6A-407CBD079E47}" type="slidenum">
              <a:rPr spc="-50" dirty="0"/>
              <a:t>‹#›</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1" i="0">
                <a:solidFill>
                  <a:schemeClr val="tx1"/>
                </a:solidFill>
                <a:latin typeface="Calibri"/>
                <a:cs typeface="Calibri"/>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7/2/2026</a:t>
            </a:fld>
            <a:endParaRPr lang="en-US"/>
          </a:p>
        </p:txBody>
      </p:sp>
      <p:sp>
        <p:nvSpPr>
          <p:cNvPr id="7" name="Holder 7"/>
          <p:cNvSpPr>
            <a:spLocks noGrp="1"/>
          </p:cNvSpPr>
          <p:nvPr>
            <p:ph type="sldNum" sz="quarter" idx="7"/>
          </p:nvPr>
        </p:nvSpPr>
        <p:spPr/>
        <p:txBody>
          <a:bodyPr lIns="0" tIns="0" rIns="0" bIns="0"/>
          <a:lstStyle>
            <a:lvl1pPr>
              <a:defRPr sz="1000" b="0" i="0">
                <a:solidFill>
                  <a:srgbClr val="5B5B5B"/>
                </a:solidFill>
                <a:latin typeface="Calibri"/>
                <a:cs typeface="Calibri"/>
              </a:defRPr>
            </a:lvl1pPr>
          </a:lstStyle>
          <a:p>
            <a:pPr marL="101600">
              <a:lnSpc>
                <a:spcPts val="1045"/>
              </a:lnSpc>
            </a:pPr>
            <a:fld id="{81D60167-4931-47E6-BA6A-407CBD079E47}" type="slidenum">
              <a:rPr spc="-50" dirty="0"/>
              <a:t>‹#›</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303030"/>
          </a:solidFill>
        </p:spPr>
        <p:txBody>
          <a:bodyPr wrap="square" lIns="0" tIns="0" rIns="0" bIns="0" rtlCol="0"/>
          <a:lstStyle/>
          <a:p>
            <a:endParaRPr/>
          </a:p>
        </p:txBody>
      </p:sp>
      <p:sp>
        <p:nvSpPr>
          <p:cNvPr id="17" name="bg object 17"/>
          <p:cNvSpPr/>
          <p:nvPr/>
        </p:nvSpPr>
        <p:spPr>
          <a:xfrm>
            <a:off x="352425" y="5770219"/>
            <a:ext cx="1250950" cy="778510"/>
          </a:xfrm>
          <a:custGeom>
            <a:avLst/>
            <a:gdLst/>
            <a:ahLst/>
            <a:cxnLst/>
            <a:rect l="l" t="t" r="r" b="b"/>
            <a:pathLst>
              <a:path w="1250950" h="778509">
                <a:moveTo>
                  <a:pt x="225996" y="0"/>
                </a:moveTo>
                <a:lnTo>
                  <a:pt x="180453" y="4595"/>
                </a:lnTo>
                <a:lnTo>
                  <a:pt x="138033" y="17775"/>
                </a:lnTo>
                <a:lnTo>
                  <a:pt x="99644" y="38629"/>
                </a:lnTo>
                <a:lnTo>
                  <a:pt x="66197" y="66247"/>
                </a:lnTo>
                <a:lnTo>
                  <a:pt x="38599" y="99721"/>
                </a:lnTo>
                <a:lnTo>
                  <a:pt x="17761" y="138140"/>
                </a:lnTo>
                <a:lnTo>
                  <a:pt x="4591" y="180594"/>
                </a:lnTo>
                <a:lnTo>
                  <a:pt x="0" y="226174"/>
                </a:lnTo>
                <a:lnTo>
                  <a:pt x="4591" y="271761"/>
                </a:lnTo>
                <a:lnTo>
                  <a:pt x="17761" y="314218"/>
                </a:lnTo>
                <a:lnTo>
                  <a:pt x="38599" y="352638"/>
                </a:lnTo>
                <a:lnTo>
                  <a:pt x="66197" y="386110"/>
                </a:lnTo>
                <a:lnTo>
                  <a:pt x="99644" y="413726"/>
                </a:lnTo>
                <a:lnTo>
                  <a:pt x="138033" y="434577"/>
                </a:lnTo>
                <a:lnTo>
                  <a:pt x="180453" y="447754"/>
                </a:lnTo>
                <a:lnTo>
                  <a:pt x="225996" y="452348"/>
                </a:lnTo>
                <a:lnTo>
                  <a:pt x="451993" y="452348"/>
                </a:lnTo>
                <a:lnTo>
                  <a:pt x="451993" y="356234"/>
                </a:lnTo>
                <a:lnTo>
                  <a:pt x="225996" y="356234"/>
                </a:lnTo>
                <a:lnTo>
                  <a:pt x="175417" y="346016"/>
                </a:lnTo>
                <a:lnTo>
                  <a:pt x="134116" y="318146"/>
                </a:lnTo>
                <a:lnTo>
                  <a:pt x="106272" y="276805"/>
                </a:lnTo>
                <a:lnTo>
                  <a:pt x="96062" y="226174"/>
                </a:lnTo>
                <a:lnTo>
                  <a:pt x="106272" y="175557"/>
                </a:lnTo>
                <a:lnTo>
                  <a:pt x="134116" y="134224"/>
                </a:lnTo>
                <a:lnTo>
                  <a:pt x="175417" y="106357"/>
                </a:lnTo>
                <a:lnTo>
                  <a:pt x="225996" y="96138"/>
                </a:lnTo>
                <a:lnTo>
                  <a:pt x="410443" y="96138"/>
                </a:lnTo>
                <a:lnTo>
                  <a:pt x="385800" y="66247"/>
                </a:lnTo>
                <a:lnTo>
                  <a:pt x="352353" y="38629"/>
                </a:lnTo>
                <a:lnTo>
                  <a:pt x="313965" y="17775"/>
                </a:lnTo>
                <a:lnTo>
                  <a:pt x="271543" y="4595"/>
                </a:lnTo>
                <a:lnTo>
                  <a:pt x="225996" y="0"/>
                </a:lnTo>
                <a:close/>
              </a:path>
              <a:path w="1250950" h="778509">
                <a:moveTo>
                  <a:pt x="410443" y="96138"/>
                </a:moveTo>
                <a:lnTo>
                  <a:pt x="225996" y="96138"/>
                </a:lnTo>
                <a:lnTo>
                  <a:pt x="276577" y="106357"/>
                </a:lnTo>
                <a:lnTo>
                  <a:pt x="317882" y="134224"/>
                </a:lnTo>
                <a:lnTo>
                  <a:pt x="345731" y="175557"/>
                </a:lnTo>
                <a:lnTo>
                  <a:pt x="355942" y="226174"/>
                </a:lnTo>
                <a:lnTo>
                  <a:pt x="345731" y="276805"/>
                </a:lnTo>
                <a:lnTo>
                  <a:pt x="317882" y="318146"/>
                </a:lnTo>
                <a:lnTo>
                  <a:pt x="276577" y="346016"/>
                </a:lnTo>
                <a:lnTo>
                  <a:pt x="225996" y="356234"/>
                </a:lnTo>
                <a:lnTo>
                  <a:pt x="451993" y="356234"/>
                </a:lnTo>
                <a:lnTo>
                  <a:pt x="451993" y="226174"/>
                </a:lnTo>
                <a:lnTo>
                  <a:pt x="447401" y="180594"/>
                </a:lnTo>
                <a:lnTo>
                  <a:pt x="434233" y="138140"/>
                </a:lnTo>
                <a:lnTo>
                  <a:pt x="413396" y="99721"/>
                </a:lnTo>
                <a:lnTo>
                  <a:pt x="410443" y="96138"/>
                </a:lnTo>
                <a:close/>
              </a:path>
              <a:path w="1250950" h="778509">
                <a:moveTo>
                  <a:pt x="1175131" y="750214"/>
                </a:moveTo>
                <a:lnTo>
                  <a:pt x="1160399" y="750214"/>
                </a:lnTo>
                <a:lnTo>
                  <a:pt x="1154303" y="756170"/>
                </a:lnTo>
                <a:lnTo>
                  <a:pt x="1154303" y="771055"/>
                </a:lnTo>
                <a:lnTo>
                  <a:pt x="1160399" y="776985"/>
                </a:lnTo>
                <a:lnTo>
                  <a:pt x="1175131" y="776985"/>
                </a:lnTo>
                <a:lnTo>
                  <a:pt x="1181201" y="771055"/>
                </a:lnTo>
                <a:lnTo>
                  <a:pt x="1181227" y="756170"/>
                </a:lnTo>
                <a:lnTo>
                  <a:pt x="1175131" y="750214"/>
                </a:lnTo>
                <a:close/>
              </a:path>
              <a:path w="1250950" h="778509">
                <a:moveTo>
                  <a:pt x="1096899" y="683615"/>
                </a:moveTo>
                <a:lnTo>
                  <a:pt x="1079276" y="687177"/>
                </a:lnTo>
                <a:lnTo>
                  <a:pt x="1079509" y="687177"/>
                </a:lnTo>
                <a:lnTo>
                  <a:pt x="1065339" y="696898"/>
                </a:lnTo>
                <a:lnTo>
                  <a:pt x="1055643" y="711931"/>
                </a:lnTo>
                <a:lnTo>
                  <a:pt x="1052068" y="731164"/>
                </a:lnTo>
                <a:lnTo>
                  <a:pt x="1055272" y="750400"/>
                </a:lnTo>
                <a:lnTo>
                  <a:pt x="1064466" y="765254"/>
                </a:lnTo>
                <a:lnTo>
                  <a:pt x="1079017" y="774826"/>
                </a:lnTo>
                <a:lnTo>
                  <a:pt x="1098296" y="778217"/>
                </a:lnTo>
                <a:lnTo>
                  <a:pt x="1113313" y="776313"/>
                </a:lnTo>
                <a:lnTo>
                  <a:pt x="1125283" y="770982"/>
                </a:lnTo>
                <a:lnTo>
                  <a:pt x="1134014" y="762798"/>
                </a:lnTo>
                <a:lnTo>
                  <a:pt x="1134535" y="761771"/>
                </a:lnTo>
                <a:lnTo>
                  <a:pt x="1098550" y="761771"/>
                </a:lnTo>
                <a:lnTo>
                  <a:pt x="1088850" y="759979"/>
                </a:lnTo>
                <a:lnTo>
                  <a:pt x="1081055" y="754922"/>
                </a:lnTo>
                <a:lnTo>
                  <a:pt x="1075690" y="747080"/>
                </a:lnTo>
                <a:lnTo>
                  <a:pt x="1073277" y="736930"/>
                </a:lnTo>
                <a:lnTo>
                  <a:pt x="1141730" y="736930"/>
                </a:lnTo>
                <a:lnTo>
                  <a:pt x="1139438" y="721740"/>
                </a:lnTo>
                <a:lnTo>
                  <a:pt x="1073658" y="721740"/>
                </a:lnTo>
                <a:lnTo>
                  <a:pt x="1076457" y="713066"/>
                </a:lnTo>
                <a:lnTo>
                  <a:pt x="1081674" y="706266"/>
                </a:lnTo>
                <a:lnTo>
                  <a:pt x="1088820" y="701827"/>
                </a:lnTo>
                <a:lnTo>
                  <a:pt x="1097407" y="700239"/>
                </a:lnTo>
                <a:lnTo>
                  <a:pt x="1130638" y="700239"/>
                </a:lnTo>
                <a:lnTo>
                  <a:pt x="1129172" y="697557"/>
                </a:lnTo>
                <a:lnTo>
                  <a:pt x="1115101" y="687177"/>
                </a:lnTo>
                <a:lnTo>
                  <a:pt x="1096899" y="683615"/>
                </a:lnTo>
                <a:close/>
              </a:path>
              <a:path w="1250950" h="778509">
                <a:moveTo>
                  <a:pt x="1139317" y="752335"/>
                </a:moveTo>
                <a:lnTo>
                  <a:pt x="1117346" y="752335"/>
                </a:lnTo>
                <a:lnTo>
                  <a:pt x="1114552" y="757580"/>
                </a:lnTo>
                <a:lnTo>
                  <a:pt x="1108710" y="761771"/>
                </a:lnTo>
                <a:lnTo>
                  <a:pt x="1134535" y="761771"/>
                </a:lnTo>
                <a:lnTo>
                  <a:pt x="1139317" y="752335"/>
                </a:lnTo>
                <a:close/>
              </a:path>
              <a:path w="1250950" h="778509">
                <a:moveTo>
                  <a:pt x="1130638" y="700239"/>
                </a:moveTo>
                <a:lnTo>
                  <a:pt x="1097407" y="700239"/>
                </a:lnTo>
                <a:lnTo>
                  <a:pt x="1106652" y="701827"/>
                </a:lnTo>
                <a:lnTo>
                  <a:pt x="1106456" y="701827"/>
                </a:lnTo>
                <a:lnTo>
                  <a:pt x="1113482" y="706266"/>
                </a:lnTo>
                <a:lnTo>
                  <a:pt x="1118284" y="712927"/>
                </a:lnTo>
                <a:lnTo>
                  <a:pt x="1120902" y="721740"/>
                </a:lnTo>
                <a:lnTo>
                  <a:pt x="1139438" y="721740"/>
                </a:lnTo>
                <a:lnTo>
                  <a:pt x="1138314" y="714294"/>
                </a:lnTo>
                <a:lnTo>
                  <a:pt x="1130638" y="700239"/>
                </a:lnTo>
                <a:close/>
              </a:path>
              <a:path w="1250950" h="778509">
                <a:moveTo>
                  <a:pt x="1023874" y="702500"/>
                </a:moveTo>
                <a:lnTo>
                  <a:pt x="1003554" y="702500"/>
                </a:lnTo>
                <a:lnTo>
                  <a:pt x="1003554" y="750049"/>
                </a:lnTo>
                <a:lnTo>
                  <a:pt x="1005665" y="762511"/>
                </a:lnTo>
                <a:lnTo>
                  <a:pt x="1011396" y="770661"/>
                </a:lnTo>
                <a:lnTo>
                  <a:pt x="1019841" y="775106"/>
                </a:lnTo>
                <a:lnTo>
                  <a:pt x="1030097" y="776452"/>
                </a:lnTo>
                <a:lnTo>
                  <a:pt x="1035050" y="776452"/>
                </a:lnTo>
                <a:lnTo>
                  <a:pt x="1040384" y="775766"/>
                </a:lnTo>
                <a:lnTo>
                  <a:pt x="1043432" y="774699"/>
                </a:lnTo>
                <a:lnTo>
                  <a:pt x="1043432" y="760361"/>
                </a:lnTo>
                <a:lnTo>
                  <a:pt x="1026922" y="760361"/>
                </a:lnTo>
                <a:lnTo>
                  <a:pt x="1023874" y="755459"/>
                </a:lnTo>
                <a:lnTo>
                  <a:pt x="1023874" y="702500"/>
                </a:lnTo>
                <a:close/>
              </a:path>
              <a:path w="1250950" h="778509">
                <a:moveTo>
                  <a:pt x="1043432" y="759485"/>
                </a:moveTo>
                <a:lnTo>
                  <a:pt x="1040384" y="760006"/>
                </a:lnTo>
                <a:lnTo>
                  <a:pt x="1037844" y="760361"/>
                </a:lnTo>
                <a:lnTo>
                  <a:pt x="1043432" y="760361"/>
                </a:lnTo>
                <a:lnTo>
                  <a:pt x="1043432" y="759485"/>
                </a:lnTo>
                <a:close/>
              </a:path>
              <a:path w="1250950" h="778509">
                <a:moveTo>
                  <a:pt x="1041654" y="686231"/>
                </a:moveTo>
                <a:lnTo>
                  <a:pt x="988313" y="686231"/>
                </a:lnTo>
                <a:lnTo>
                  <a:pt x="988313" y="702500"/>
                </a:lnTo>
                <a:lnTo>
                  <a:pt x="1041654" y="702500"/>
                </a:lnTo>
                <a:lnTo>
                  <a:pt x="1041654" y="686231"/>
                </a:lnTo>
                <a:close/>
              </a:path>
              <a:path w="1250950" h="778509">
                <a:moveTo>
                  <a:pt x="1023874" y="660018"/>
                </a:moveTo>
                <a:lnTo>
                  <a:pt x="1003554" y="660018"/>
                </a:lnTo>
                <a:lnTo>
                  <a:pt x="1003554" y="686231"/>
                </a:lnTo>
                <a:lnTo>
                  <a:pt x="1023874" y="686231"/>
                </a:lnTo>
                <a:lnTo>
                  <a:pt x="1023874" y="660018"/>
                </a:lnTo>
                <a:close/>
              </a:path>
              <a:path w="1250950" h="778509">
                <a:moveTo>
                  <a:pt x="920750" y="686257"/>
                </a:moveTo>
                <a:lnTo>
                  <a:pt x="899947" y="686257"/>
                </a:lnTo>
                <a:lnTo>
                  <a:pt x="899947" y="745350"/>
                </a:lnTo>
                <a:lnTo>
                  <a:pt x="902152" y="759667"/>
                </a:lnTo>
                <a:lnTo>
                  <a:pt x="908245" y="769913"/>
                </a:lnTo>
                <a:lnTo>
                  <a:pt x="917633" y="776130"/>
                </a:lnTo>
                <a:lnTo>
                  <a:pt x="929640" y="778217"/>
                </a:lnTo>
                <a:lnTo>
                  <a:pt x="937819" y="777342"/>
                </a:lnTo>
                <a:lnTo>
                  <a:pt x="944784" y="774746"/>
                </a:lnTo>
                <a:lnTo>
                  <a:pt x="950464" y="770475"/>
                </a:lnTo>
                <a:lnTo>
                  <a:pt x="954786" y="764578"/>
                </a:lnTo>
                <a:lnTo>
                  <a:pt x="975233" y="764578"/>
                </a:lnTo>
                <a:lnTo>
                  <a:pt x="975233" y="761098"/>
                </a:lnTo>
                <a:lnTo>
                  <a:pt x="925322" y="761098"/>
                </a:lnTo>
                <a:lnTo>
                  <a:pt x="920750" y="754100"/>
                </a:lnTo>
                <a:lnTo>
                  <a:pt x="920750" y="686257"/>
                </a:lnTo>
                <a:close/>
              </a:path>
              <a:path w="1250950" h="778509">
                <a:moveTo>
                  <a:pt x="975233" y="764578"/>
                </a:moveTo>
                <a:lnTo>
                  <a:pt x="954786" y="764578"/>
                </a:lnTo>
                <a:lnTo>
                  <a:pt x="954786" y="775601"/>
                </a:lnTo>
                <a:lnTo>
                  <a:pt x="975233" y="775601"/>
                </a:lnTo>
                <a:lnTo>
                  <a:pt x="975233" y="764578"/>
                </a:lnTo>
                <a:close/>
              </a:path>
              <a:path w="1250950" h="778509">
                <a:moveTo>
                  <a:pt x="975233" y="686257"/>
                </a:moveTo>
                <a:lnTo>
                  <a:pt x="954405" y="686257"/>
                </a:lnTo>
                <a:lnTo>
                  <a:pt x="954405" y="735736"/>
                </a:lnTo>
                <a:lnTo>
                  <a:pt x="952791" y="747296"/>
                </a:lnTo>
                <a:lnTo>
                  <a:pt x="948547" y="755170"/>
                </a:lnTo>
                <a:lnTo>
                  <a:pt x="942564" y="759667"/>
                </a:lnTo>
                <a:lnTo>
                  <a:pt x="935736" y="761098"/>
                </a:lnTo>
                <a:lnTo>
                  <a:pt x="975233" y="761098"/>
                </a:lnTo>
                <a:lnTo>
                  <a:pt x="975233" y="686257"/>
                </a:lnTo>
                <a:close/>
              </a:path>
              <a:path w="1250950" h="778509">
                <a:moveTo>
                  <a:pt x="865543" y="702500"/>
                </a:moveTo>
                <a:lnTo>
                  <a:pt x="845273" y="702500"/>
                </a:lnTo>
                <a:lnTo>
                  <a:pt x="845273" y="750049"/>
                </a:lnTo>
                <a:lnTo>
                  <a:pt x="847385" y="762511"/>
                </a:lnTo>
                <a:lnTo>
                  <a:pt x="853117" y="770661"/>
                </a:lnTo>
                <a:lnTo>
                  <a:pt x="861567" y="775106"/>
                </a:lnTo>
                <a:lnTo>
                  <a:pt x="871829" y="776452"/>
                </a:lnTo>
                <a:lnTo>
                  <a:pt x="876731" y="776452"/>
                </a:lnTo>
                <a:lnTo>
                  <a:pt x="882129" y="775766"/>
                </a:lnTo>
                <a:lnTo>
                  <a:pt x="885101" y="774699"/>
                </a:lnTo>
                <a:lnTo>
                  <a:pt x="885101" y="760361"/>
                </a:lnTo>
                <a:lnTo>
                  <a:pt x="868680" y="760361"/>
                </a:lnTo>
                <a:lnTo>
                  <a:pt x="865543" y="755459"/>
                </a:lnTo>
                <a:lnTo>
                  <a:pt x="865543" y="702500"/>
                </a:lnTo>
                <a:close/>
              </a:path>
              <a:path w="1250950" h="778509">
                <a:moveTo>
                  <a:pt x="885101" y="759485"/>
                </a:moveTo>
                <a:lnTo>
                  <a:pt x="882129" y="760006"/>
                </a:lnTo>
                <a:lnTo>
                  <a:pt x="879513" y="760361"/>
                </a:lnTo>
                <a:lnTo>
                  <a:pt x="885101" y="760361"/>
                </a:lnTo>
                <a:lnTo>
                  <a:pt x="885101" y="759485"/>
                </a:lnTo>
                <a:close/>
              </a:path>
              <a:path w="1250950" h="778509">
                <a:moveTo>
                  <a:pt x="883361" y="686231"/>
                </a:moveTo>
                <a:lnTo>
                  <a:pt x="830072" y="686231"/>
                </a:lnTo>
                <a:lnTo>
                  <a:pt x="830072" y="702500"/>
                </a:lnTo>
                <a:lnTo>
                  <a:pt x="883361" y="702500"/>
                </a:lnTo>
                <a:lnTo>
                  <a:pt x="883361" y="686231"/>
                </a:lnTo>
                <a:close/>
              </a:path>
              <a:path w="1250950" h="778509">
                <a:moveTo>
                  <a:pt x="865543" y="660018"/>
                </a:moveTo>
                <a:lnTo>
                  <a:pt x="845273" y="660018"/>
                </a:lnTo>
                <a:lnTo>
                  <a:pt x="845273" y="686231"/>
                </a:lnTo>
                <a:lnTo>
                  <a:pt x="865543" y="686231"/>
                </a:lnTo>
                <a:lnTo>
                  <a:pt x="865543" y="660018"/>
                </a:lnTo>
                <a:close/>
              </a:path>
              <a:path w="1250950" h="778509">
                <a:moveTo>
                  <a:pt x="814197" y="649706"/>
                </a:moveTo>
                <a:lnTo>
                  <a:pt x="799160" y="649706"/>
                </a:lnTo>
                <a:lnTo>
                  <a:pt x="793051" y="655827"/>
                </a:lnTo>
                <a:lnTo>
                  <a:pt x="793051" y="671042"/>
                </a:lnTo>
                <a:lnTo>
                  <a:pt x="799160" y="677163"/>
                </a:lnTo>
                <a:lnTo>
                  <a:pt x="814197" y="677163"/>
                </a:lnTo>
                <a:lnTo>
                  <a:pt x="820305" y="671042"/>
                </a:lnTo>
                <a:lnTo>
                  <a:pt x="820305" y="655827"/>
                </a:lnTo>
                <a:lnTo>
                  <a:pt x="814197" y="649706"/>
                </a:lnTo>
                <a:close/>
              </a:path>
              <a:path w="1250950" h="778509">
                <a:moveTo>
                  <a:pt x="816965" y="686231"/>
                </a:moveTo>
                <a:lnTo>
                  <a:pt x="796353" y="686231"/>
                </a:lnTo>
                <a:lnTo>
                  <a:pt x="796353" y="775576"/>
                </a:lnTo>
                <a:lnTo>
                  <a:pt x="816965" y="775576"/>
                </a:lnTo>
                <a:lnTo>
                  <a:pt x="816965" y="686231"/>
                </a:lnTo>
                <a:close/>
              </a:path>
              <a:path w="1250950" h="778509">
                <a:moveTo>
                  <a:pt x="761072" y="702500"/>
                </a:moveTo>
                <a:lnTo>
                  <a:pt x="740791" y="702500"/>
                </a:lnTo>
                <a:lnTo>
                  <a:pt x="740791" y="750049"/>
                </a:lnTo>
                <a:lnTo>
                  <a:pt x="742902" y="762511"/>
                </a:lnTo>
                <a:lnTo>
                  <a:pt x="748634" y="770661"/>
                </a:lnTo>
                <a:lnTo>
                  <a:pt x="757084" y="775106"/>
                </a:lnTo>
                <a:lnTo>
                  <a:pt x="767346" y="776452"/>
                </a:lnTo>
                <a:lnTo>
                  <a:pt x="772248" y="776452"/>
                </a:lnTo>
                <a:lnTo>
                  <a:pt x="777659" y="775766"/>
                </a:lnTo>
                <a:lnTo>
                  <a:pt x="780630" y="774699"/>
                </a:lnTo>
                <a:lnTo>
                  <a:pt x="780630" y="760361"/>
                </a:lnTo>
                <a:lnTo>
                  <a:pt x="764209" y="760361"/>
                </a:lnTo>
                <a:lnTo>
                  <a:pt x="761072" y="755459"/>
                </a:lnTo>
                <a:lnTo>
                  <a:pt x="761072" y="702500"/>
                </a:lnTo>
                <a:close/>
              </a:path>
              <a:path w="1250950" h="778509">
                <a:moveTo>
                  <a:pt x="780630" y="759485"/>
                </a:moveTo>
                <a:lnTo>
                  <a:pt x="777659" y="760006"/>
                </a:lnTo>
                <a:lnTo>
                  <a:pt x="775030" y="760361"/>
                </a:lnTo>
                <a:lnTo>
                  <a:pt x="780630" y="760361"/>
                </a:lnTo>
                <a:lnTo>
                  <a:pt x="780630" y="759485"/>
                </a:lnTo>
                <a:close/>
              </a:path>
              <a:path w="1250950" h="778509">
                <a:moveTo>
                  <a:pt x="778891" y="686231"/>
                </a:moveTo>
                <a:lnTo>
                  <a:pt x="725589" y="686231"/>
                </a:lnTo>
                <a:lnTo>
                  <a:pt x="725589" y="702500"/>
                </a:lnTo>
                <a:lnTo>
                  <a:pt x="778891" y="702500"/>
                </a:lnTo>
                <a:lnTo>
                  <a:pt x="778891" y="686231"/>
                </a:lnTo>
                <a:close/>
              </a:path>
              <a:path w="1250950" h="778509">
                <a:moveTo>
                  <a:pt x="761072" y="660018"/>
                </a:moveTo>
                <a:lnTo>
                  <a:pt x="740791" y="660018"/>
                </a:lnTo>
                <a:lnTo>
                  <a:pt x="740791" y="686231"/>
                </a:lnTo>
                <a:lnTo>
                  <a:pt x="761072" y="686231"/>
                </a:lnTo>
                <a:lnTo>
                  <a:pt x="761072" y="660018"/>
                </a:lnTo>
                <a:close/>
              </a:path>
              <a:path w="1250950" h="778509">
                <a:moveTo>
                  <a:pt x="659790" y="747788"/>
                </a:moveTo>
                <a:lnTo>
                  <a:pt x="637425" y="747788"/>
                </a:lnTo>
                <a:lnTo>
                  <a:pt x="640983" y="760065"/>
                </a:lnTo>
                <a:lnTo>
                  <a:pt x="649436" y="769689"/>
                </a:lnTo>
                <a:lnTo>
                  <a:pt x="662485" y="775970"/>
                </a:lnTo>
                <a:lnTo>
                  <a:pt x="679831" y="778217"/>
                </a:lnTo>
                <a:lnTo>
                  <a:pt x="695512" y="776190"/>
                </a:lnTo>
                <a:lnTo>
                  <a:pt x="708032" y="770393"/>
                </a:lnTo>
                <a:lnTo>
                  <a:pt x="714908" y="762812"/>
                </a:lnTo>
                <a:lnTo>
                  <a:pt x="680923" y="762812"/>
                </a:lnTo>
                <a:lnTo>
                  <a:pt x="672463" y="761717"/>
                </a:lnTo>
                <a:lnTo>
                  <a:pt x="666165" y="758639"/>
                </a:lnTo>
                <a:lnTo>
                  <a:pt x="661963" y="753892"/>
                </a:lnTo>
                <a:lnTo>
                  <a:pt x="659790" y="747788"/>
                </a:lnTo>
                <a:close/>
              </a:path>
              <a:path w="1250950" h="778509">
                <a:moveTo>
                  <a:pt x="677240" y="683780"/>
                </a:moveTo>
                <a:lnTo>
                  <a:pt x="661481" y="685894"/>
                </a:lnTo>
                <a:lnTo>
                  <a:pt x="662123" y="685894"/>
                </a:lnTo>
                <a:lnTo>
                  <a:pt x="650774" y="691343"/>
                </a:lnTo>
                <a:lnTo>
                  <a:pt x="643237" y="699864"/>
                </a:lnTo>
                <a:lnTo>
                  <a:pt x="640637" y="710361"/>
                </a:lnTo>
                <a:lnTo>
                  <a:pt x="640549" y="710717"/>
                </a:lnTo>
                <a:lnTo>
                  <a:pt x="642517" y="720547"/>
                </a:lnTo>
                <a:lnTo>
                  <a:pt x="648301" y="728002"/>
                </a:lnTo>
                <a:lnTo>
                  <a:pt x="657721" y="733455"/>
                </a:lnTo>
                <a:lnTo>
                  <a:pt x="670598" y="737285"/>
                </a:lnTo>
                <a:lnTo>
                  <a:pt x="693674" y="742175"/>
                </a:lnTo>
                <a:lnTo>
                  <a:pt x="698220" y="745147"/>
                </a:lnTo>
                <a:lnTo>
                  <a:pt x="698147" y="758639"/>
                </a:lnTo>
                <a:lnTo>
                  <a:pt x="691057" y="762812"/>
                </a:lnTo>
                <a:lnTo>
                  <a:pt x="714908" y="762812"/>
                </a:lnTo>
                <a:lnTo>
                  <a:pt x="716326" y="761249"/>
                </a:lnTo>
                <a:lnTo>
                  <a:pt x="719328" y="749185"/>
                </a:lnTo>
                <a:lnTo>
                  <a:pt x="717118" y="739546"/>
                </a:lnTo>
                <a:lnTo>
                  <a:pt x="717001" y="739037"/>
                </a:lnTo>
                <a:lnTo>
                  <a:pt x="675843" y="719810"/>
                </a:lnTo>
                <a:lnTo>
                  <a:pt x="665873" y="717715"/>
                </a:lnTo>
                <a:lnTo>
                  <a:pt x="661682" y="715263"/>
                </a:lnTo>
                <a:lnTo>
                  <a:pt x="661682" y="703021"/>
                </a:lnTo>
                <a:lnTo>
                  <a:pt x="668147" y="698995"/>
                </a:lnTo>
                <a:lnTo>
                  <a:pt x="711560" y="698995"/>
                </a:lnTo>
                <a:lnTo>
                  <a:pt x="704835" y="691632"/>
                </a:lnTo>
                <a:lnTo>
                  <a:pt x="693050" y="685894"/>
                </a:lnTo>
                <a:lnTo>
                  <a:pt x="677240" y="683780"/>
                </a:lnTo>
                <a:close/>
              </a:path>
              <a:path w="1250950" h="778509">
                <a:moveTo>
                  <a:pt x="711560" y="698995"/>
                </a:moveTo>
                <a:lnTo>
                  <a:pt x="687019" y="698995"/>
                </a:lnTo>
                <a:lnTo>
                  <a:pt x="693305" y="703186"/>
                </a:lnTo>
                <a:lnTo>
                  <a:pt x="695401" y="710361"/>
                </a:lnTo>
                <a:lnTo>
                  <a:pt x="716191" y="710361"/>
                </a:lnTo>
                <a:lnTo>
                  <a:pt x="712560" y="700089"/>
                </a:lnTo>
                <a:lnTo>
                  <a:pt x="711560" y="698995"/>
                </a:lnTo>
                <a:close/>
              </a:path>
              <a:path w="1250950" h="778509">
                <a:moveTo>
                  <a:pt x="566267" y="686257"/>
                </a:moveTo>
                <a:lnTo>
                  <a:pt x="545998" y="686257"/>
                </a:lnTo>
                <a:lnTo>
                  <a:pt x="545998" y="775601"/>
                </a:lnTo>
                <a:lnTo>
                  <a:pt x="566801" y="775601"/>
                </a:lnTo>
                <a:lnTo>
                  <a:pt x="566801" y="725766"/>
                </a:lnTo>
                <a:lnTo>
                  <a:pt x="568489" y="714401"/>
                </a:lnTo>
                <a:lnTo>
                  <a:pt x="572977" y="706634"/>
                </a:lnTo>
                <a:lnTo>
                  <a:pt x="579323" y="702232"/>
                </a:lnTo>
                <a:lnTo>
                  <a:pt x="579129" y="702232"/>
                </a:lnTo>
                <a:lnTo>
                  <a:pt x="586879" y="700760"/>
                </a:lnTo>
                <a:lnTo>
                  <a:pt x="619542" y="700760"/>
                </a:lnTo>
                <a:lnTo>
                  <a:pt x="617804" y="697801"/>
                </a:lnTo>
                <a:lnTo>
                  <a:pt x="566267" y="697801"/>
                </a:lnTo>
                <a:lnTo>
                  <a:pt x="566267" y="686257"/>
                </a:lnTo>
                <a:close/>
              </a:path>
              <a:path w="1250950" h="778509">
                <a:moveTo>
                  <a:pt x="619542" y="700760"/>
                </a:moveTo>
                <a:lnTo>
                  <a:pt x="597700" y="700760"/>
                </a:lnTo>
                <a:lnTo>
                  <a:pt x="601560" y="708088"/>
                </a:lnTo>
                <a:lnTo>
                  <a:pt x="601560" y="775601"/>
                </a:lnTo>
                <a:lnTo>
                  <a:pt x="622515" y="775601"/>
                </a:lnTo>
                <a:lnTo>
                  <a:pt x="622515" y="716165"/>
                </a:lnTo>
                <a:lnTo>
                  <a:pt x="620407" y="702232"/>
                </a:lnTo>
                <a:lnTo>
                  <a:pt x="619542" y="700760"/>
                </a:lnTo>
                <a:close/>
              </a:path>
              <a:path w="1250950" h="778509">
                <a:moveTo>
                  <a:pt x="592823" y="683640"/>
                </a:moveTo>
                <a:lnTo>
                  <a:pt x="583887" y="684796"/>
                </a:lnTo>
                <a:lnTo>
                  <a:pt x="576468" y="687901"/>
                </a:lnTo>
                <a:lnTo>
                  <a:pt x="570588" y="692417"/>
                </a:lnTo>
                <a:lnTo>
                  <a:pt x="566267" y="697801"/>
                </a:lnTo>
                <a:lnTo>
                  <a:pt x="617804" y="697801"/>
                </a:lnTo>
                <a:lnTo>
                  <a:pt x="614418" y="692035"/>
                </a:lnTo>
                <a:lnTo>
                  <a:pt x="605054" y="685772"/>
                </a:lnTo>
                <a:lnTo>
                  <a:pt x="592823" y="683640"/>
                </a:lnTo>
                <a:close/>
              </a:path>
              <a:path w="1250950" h="778509">
                <a:moveTo>
                  <a:pt x="522427" y="653186"/>
                </a:moveTo>
                <a:lnTo>
                  <a:pt x="500583" y="653186"/>
                </a:lnTo>
                <a:lnTo>
                  <a:pt x="500583" y="775576"/>
                </a:lnTo>
                <a:lnTo>
                  <a:pt x="522427" y="775576"/>
                </a:lnTo>
                <a:lnTo>
                  <a:pt x="522427" y="653186"/>
                </a:lnTo>
                <a:close/>
              </a:path>
              <a:path w="1250950" h="778509">
                <a:moveTo>
                  <a:pt x="1191387" y="580897"/>
                </a:moveTo>
                <a:lnTo>
                  <a:pt x="1169035" y="580897"/>
                </a:lnTo>
                <a:lnTo>
                  <a:pt x="1172555" y="593167"/>
                </a:lnTo>
                <a:lnTo>
                  <a:pt x="1181004" y="602788"/>
                </a:lnTo>
                <a:lnTo>
                  <a:pt x="1194073" y="609067"/>
                </a:lnTo>
                <a:lnTo>
                  <a:pt x="1211453" y="611314"/>
                </a:lnTo>
                <a:lnTo>
                  <a:pt x="1227107" y="609287"/>
                </a:lnTo>
                <a:lnTo>
                  <a:pt x="1239631" y="603489"/>
                </a:lnTo>
                <a:lnTo>
                  <a:pt x="1246496" y="595934"/>
                </a:lnTo>
                <a:lnTo>
                  <a:pt x="1212469" y="595934"/>
                </a:lnTo>
                <a:lnTo>
                  <a:pt x="1204031" y="594839"/>
                </a:lnTo>
                <a:lnTo>
                  <a:pt x="1197737" y="591759"/>
                </a:lnTo>
                <a:lnTo>
                  <a:pt x="1193538" y="587008"/>
                </a:lnTo>
                <a:lnTo>
                  <a:pt x="1191387" y="580897"/>
                </a:lnTo>
                <a:close/>
              </a:path>
              <a:path w="1250950" h="778509">
                <a:moveTo>
                  <a:pt x="1208786" y="516902"/>
                </a:moveTo>
                <a:lnTo>
                  <a:pt x="1193066" y="519014"/>
                </a:lnTo>
                <a:lnTo>
                  <a:pt x="1193697" y="519014"/>
                </a:lnTo>
                <a:lnTo>
                  <a:pt x="1182338" y="524463"/>
                </a:lnTo>
                <a:lnTo>
                  <a:pt x="1174781" y="532981"/>
                </a:lnTo>
                <a:lnTo>
                  <a:pt x="1172171" y="543471"/>
                </a:lnTo>
                <a:lnTo>
                  <a:pt x="1172083" y="543826"/>
                </a:lnTo>
                <a:lnTo>
                  <a:pt x="1202182" y="570407"/>
                </a:lnTo>
                <a:lnTo>
                  <a:pt x="1225296" y="575284"/>
                </a:lnTo>
                <a:lnTo>
                  <a:pt x="1229741" y="578256"/>
                </a:lnTo>
                <a:lnTo>
                  <a:pt x="1229671" y="591759"/>
                </a:lnTo>
                <a:lnTo>
                  <a:pt x="1222629" y="595934"/>
                </a:lnTo>
                <a:lnTo>
                  <a:pt x="1246496" y="595934"/>
                </a:lnTo>
                <a:lnTo>
                  <a:pt x="1247939" y="594346"/>
                </a:lnTo>
                <a:lnTo>
                  <a:pt x="1250950" y="582282"/>
                </a:lnTo>
                <a:lnTo>
                  <a:pt x="1248739" y="572668"/>
                </a:lnTo>
                <a:lnTo>
                  <a:pt x="1207389" y="552907"/>
                </a:lnTo>
                <a:lnTo>
                  <a:pt x="1197483" y="550811"/>
                </a:lnTo>
                <a:lnTo>
                  <a:pt x="1193292" y="548360"/>
                </a:lnTo>
                <a:lnTo>
                  <a:pt x="1193292" y="536117"/>
                </a:lnTo>
                <a:lnTo>
                  <a:pt x="1199769" y="532117"/>
                </a:lnTo>
                <a:lnTo>
                  <a:pt x="1243120" y="532117"/>
                </a:lnTo>
                <a:lnTo>
                  <a:pt x="1236376" y="524748"/>
                </a:lnTo>
                <a:lnTo>
                  <a:pt x="1224593" y="519014"/>
                </a:lnTo>
                <a:lnTo>
                  <a:pt x="1208786" y="516902"/>
                </a:lnTo>
                <a:close/>
              </a:path>
              <a:path w="1250950" h="778509">
                <a:moveTo>
                  <a:pt x="1243120" y="532117"/>
                </a:moveTo>
                <a:lnTo>
                  <a:pt x="1218565" y="532117"/>
                </a:lnTo>
                <a:lnTo>
                  <a:pt x="1224915" y="536308"/>
                </a:lnTo>
                <a:lnTo>
                  <a:pt x="1226947" y="543471"/>
                </a:lnTo>
                <a:lnTo>
                  <a:pt x="1247775" y="543471"/>
                </a:lnTo>
                <a:lnTo>
                  <a:pt x="1244111" y="533201"/>
                </a:lnTo>
                <a:lnTo>
                  <a:pt x="1243120" y="532117"/>
                </a:lnTo>
                <a:close/>
              </a:path>
              <a:path w="1250950" h="778509">
                <a:moveTo>
                  <a:pt x="1115060" y="516712"/>
                </a:moveTo>
                <a:lnTo>
                  <a:pt x="1097437" y="520274"/>
                </a:lnTo>
                <a:lnTo>
                  <a:pt x="1097670" y="520274"/>
                </a:lnTo>
                <a:lnTo>
                  <a:pt x="1083500" y="529994"/>
                </a:lnTo>
                <a:lnTo>
                  <a:pt x="1073804" y="545028"/>
                </a:lnTo>
                <a:lnTo>
                  <a:pt x="1070229" y="564260"/>
                </a:lnTo>
                <a:lnTo>
                  <a:pt x="1073487" y="583496"/>
                </a:lnTo>
                <a:lnTo>
                  <a:pt x="1082675" y="598350"/>
                </a:lnTo>
                <a:lnTo>
                  <a:pt x="1097196" y="607923"/>
                </a:lnTo>
                <a:lnTo>
                  <a:pt x="1116457" y="611314"/>
                </a:lnTo>
                <a:lnTo>
                  <a:pt x="1131474" y="609409"/>
                </a:lnTo>
                <a:lnTo>
                  <a:pt x="1143444" y="604078"/>
                </a:lnTo>
                <a:lnTo>
                  <a:pt x="1152175" y="595894"/>
                </a:lnTo>
                <a:lnTo>
                  <a:pt x="1152702" y="594855"/>
                </a:lnTo>
                <a:lnTo>
                  <a:pt x="1116838" y="594855"/>
                </a:lnTo>
                <a:lnTo>
                  <a:pt x="1107118" y="593065"/>
                </a:lnTo>
                <a:lnTo>
                  <a:pt x="1099280" y="588013"/>
                </a:lnTo>
                <a:lnTo>
                  <a:pt x="1093870" y="580174"/>
                </a:lnTo>
                <a:lnTo>
                  <a:pt x="1091438" y="570026"/>
                </a:lnTo>
                <a:lnTo>
                  <a:pt x="1159891" y="570026"/>
                </a:lnTo>
                <a:lnTo>
                  <a:pt x="1157599" y="554837"/>
                </a:lnTo>
                <a:lnTo>
                  <a:pt x="1091819" y="554837"/>
                </a:lnTo>
                <a:lnTo>
                  <a:pt x="1094618" y="546161"/>
                </a:lnTo>
                <a:lnTo>
                  <a:pt x="1099835" y="539356"/>
                </a:lnTo>
                <a:lnTo>
                  <a:pt x="1106981" y="534913"/>
                </a:lnTo>
                <a:lnTo>
                  <a:pt x="1115568" y="533323"/>
                </a:lnTo>
                <a:lnTo>
                  <a:pt x="1148792" y="533323"/>
                </a:lnTo>
                <a:lnTo>
                  <a:pt x="1147333" y="530653"/>
                </a:lnTo>
                <a:lnTo>
                  <a:pt x="1133262" y="520274"/>
                </a:lnTo>
                <a:lnTo>
                  <a:pt x="1115060" y="516712"/>
                </a:lnTo>
                <a:close/>
              </a:path>
              <a:path w="1250950" h="778509">
                <a:moveTo>
                  <a:pt x="1157478" y="585431"/>
                </a:moveTo>
                <a:lnTo>
                  <a:pt x="1135507" y="585431"/>
                </a:lnTo>
                <a:lnTo>
                  <a:pt x="1132713" y="590664"/>
                </a:lnTo>
                <a:lnTo>
                  <a:pt x="1126871" y="594855"/>
                </a:lnTo>
                <a:lnTo>
                  <a:pt x="1152702" y="594855"/>
                </a:lnTo>
                <a:lnTo>
                  <a:pt x="1157478" y="585431"/>
                </a:lnTo>
                <a:close/>
              </a:path>
              <a:path w="1250950" h="778509">
                <a:moveTo>
                  <a:pt x="1148792" y="533323"/>
                </a:moveTo>
                <a:lnTo>
                  <a:pt x="1115568" y="533323"/>
                </a:lnTo>
                <a:lnTo>
                  <a:pt x="1124826" y="534913"/>
                </a:lnTo>
                <a:lnTo>
                  <a:pt x="1124622" y="534913"/>
                </a:lnTo>
                <a:lnTo>
                  <a:pt x="1131570" y="539227"/>
                </a:lnTo>
                <a:lnTo>
                  <a:pt x="1136499" y="546016"/>
                </a:lnTo>
                <a:lnTo>
                  <a:pt x="1139190" y="554837"/>
                </a:lnTo>
                <a:lnTo>
                  <a:pt x="1157599" y="554837"/>
                </a:lnTo>
                <a:lnTo>
                  <a:pt x="1156475" y="547391"/>
                </a:lnTo>
                <a:lnTo>
                  <a:pt x="1148792" y="533323"/>
                </a:lnTo>
                <a:close/>
              </a:path>
              <a:path w="1250950" h="778509">
                <a:moveTo>
                  <a:pt x="1050798" y="482803"/>
                </a:moveTo>
                <a:lnTo>
                  <a:pt x="1035812" y="482803"/>
                </a:lnTo>
                <a:lnTo>
                  <a:pt x="1029588" y="488924"/>
                </a:lnTo>
                <a:lnTo>
                  <a:pt x="1029588" y="504139"/>
                </a:lnTo>
                <a:lnTo>
                  <a:pt x="1035812" y="510260"/>
                </a:lnTo>
                <a:lnTo>
                  <a:pt x="1050798" y="510260"/>
                </a:lnTo>
                <a:lnTo>
                  <a:pt x="1056894" y="504139"/>
                </a:lnTo>
                <a:lnTo>
                  <a:pt x="1056894" y="488924"/>
                </a:lnTo>
                <a:lnTo>
                  <a:pt x="1050798" y="482803"/>
                </a:lnTo>
                <a:close/>
              </a:path>
              <a:path w="1250950" h="778509">
                <a:moveTo>
                  <a:pt x="1053592" y="519353"/>
                </a:moveTo>
                <a:lnTo>
                  <a:pt x="1033018" y="519353"/>
                </a:lnTo>
                <a:lnTo>
                  <a:pt x="1033018" y="608698"/>
                </a:lnTo>
                <a:lnTo>
                  <a:pt x="1053592" y="608698"/>
                </a:lnTo>
                <a:lnTo>
                  <a:pt x="1053592" y="519353"/>
                </a:lnTo>
                <a:close/>
              </a:path>
              <a:path w="1250950" h="778509">
                <a:moveTo>
                  <a:pt x="987806" y="519353"/>
                </a:moveTo>
                <a:lnTo>
                  <a:pt x="967486" y="519353"/>
                </a:lnTo>
                <a:lnTo>
                  <a:pt x="967486" y="608698"/>
                </a:lnTo>
                <a:lnTo>
                  <a:pt x="988313" y="608698"/>
                </a:lnTo>
                <a:lnTo>
                  <a:pt x="988313" y="568312"/>
                </a:lnTo>
                <a:lnTo>
                  <a:pt x="989197" y="557411"/>
                </a:lnTo>
                <a:lnTo>
                  <a:pt x="991949" y="548657"/>
                </a:lnTo>
                <a:lnTo>
                  <a:pt x="996725" y="542167"/>
                </a:lnTo>
                <a:lnTo>
                  <a:pt x="1003681" y="538060"/>
                </a:lnTo>
                <a:lnTo>
                  <a:pt x="1004663" y="537705"/>
                </a:lnTo>
                <a:lnTo>
                  <a:pt x="987806" y="537705"/>
                </a:lnTo>
                <a:lnTo>
                  <a:pt x="987806" y="519353"/>
                </a:lnTo>
                <a:close/>
              </a:path>
              <a:path w="1250950" h="778509">
                <a:moveTo>
                  <a:pt x="1019556" y="516724"/>
                </a:moveTo>
                <a:lnTo>
                  <a:pt x="1008862" y="517397"/>
                </a:lnTo>
                <a:lnTo>
                  <a:pt x="1000013" y="520923"/>
                </a:lnTo>
                <a:lnTo>
                  <a:pt x="992999" y="527595"/>
                </a:lnTo>
                <a:lnTo>
                  <a:pt x="987806" y="537705"/>
                </a:lnTo>
                <a:lnTo>
                  <a:pt x="1004663" y="537705"/>
                </a:lnTo>
                <a:lnTo>
                  <a:pt x="1007999" y="536498"/>
                </a:lnTo>
                <a:lnTo>
                  <a:pt x="1013333" y="536143"/>
                </a:lnTo>
                <a:lnTo>
                  <a:pt x="1019556" y="536143"/>
                </a:lnTo>
                <a:lnTo>
                  <a:pt x="1019556" y="516724"/>
                </a:lnTo>
                <a:close/>
              </a:path>
              <a:path w="1250950" h="778509">
                <a:moveTo>
                  <a:pt x="1019556" y="536143"/>
                </a:moveTo>
                <a:lnTo>
                  <a:pt x="1013333" y="536143"/>
                </a:lnTo>
                <a:lnTo>
                  <a:pt x="1019556" y="536663"/>
                </a:lnTo>
                <a:lnTo>
                  <a:pt x="1019556" y="536143"/>
                </a:lnTo>
                <a:close/>
              </a:path>
              <a:path w="1250950" h="778509">
                <a:moveTo>
                  <a:pt x="896785" y="516724"/>
                </a:moveTo>
                <a:lnTo>
                  <a:pt x="880951" y="519971"/>
                </a:lnTo>
                <a:lnTo>
                  <a:pt x="868268" y="529316"/>
                </a:lnTo>
                <a:lnTo>
                  <a:pt x="859846" y="544167"/>
                </a:lnTo>
                <a:lnTo>
                  <a:pt x="856792" y="563930"/>
                </a:lnTo>
                <a:lnTo>
                  <a:pt x="859850" y="583721"/>
                </a:lnTo>
                <a:lnTo>
                  <a:pt x="868278" y="598633"/>
                </a:lnTo>
                <a:lnTo>
                  <a:pt x="880961" y="608039"/>
                </a:lnTo>
                <a:lnTo>
                  <a:pt x="896785" y="611314"/>
                </a:lnTo>
                <a:lnTo>
                  <a:pt x="905801" y="610287"/>
                </a:lnTo>
                <a:lnTo>
                  <a:pt x="913393" y="607425"/>
                </a:lnTo>
                <a:lnTo>
                  <a:pt x="919466" y="603052"/>
                </a:lnTo>
                <a:lnTo>
                  <a:pt x="923925" y="597496"/>
                </a:lnTo>
                <a:lnTo>
                  <a:pt x="944880" y="597496"/>
                </a:lnTo>
                <a:lnTo>
                  <a:pt x="944880" y="594690"/>
                </a:lnTo>
                <a:lnTo>
                  <a:pt x="900823" y="594690"/>
                </a:lnTo>
                <a:lnTo>
                  <a:pt x="891074" y="592514"/>
                </a:lnTo>
                <a:lnTo>
                  <a:pt x="883953" y="586325"/>
                </a:lnTo>
                <a:lnTo>
                  <a:pt x="879587" y="576629"/>
                </a:lnTo>
                <a:lnTo>
                  <a:pt x="878103" y="563930"/>
                </a:lnTo>
                <a:lnTo>
                  <a:pt x="879547" y="551723"/>
                </a:lnTo>
                <a:lnTo>
                  <a:pt x="879590" y="551359"/>
                </a:lnTo>
                <a:lnTo>
                  <a:pt x="883962" y="541767"/>
                </a:lnTo>
                <a:lnTo>
                  <a:pt x="890943" y="535771"/>
                </a:lnTo>
                <a:lnTo>
                  <a:pt x="890535" y="535771"/>
                </a:lnTo>
                <a:lnTo>
                  <a:pt x="900823" y="533501"/>
                </a:lnTo>
                <a:lnTo>
                  <a:pt x="944880" y="533501"/>
                </a:lnTo>
                <a:lnTo>
                  <a:pt x="944880" y="530898"/>
                </a:lnTo>
                <a:lnTo>
                  <a:pt x="923925" y="530898"/>
                </a:lnTo>
                <a:lnTo>
                  <a:pt x="919466" y="525286"/>
                </a:lnTo>
                <a:lnTo>
                  <a:pt x="913393" y="520792"/>
                </a:lnTo>
                <a:lnTo>
                  <a:pt x="905801" y="517807"/>
                </a:lnTo>
                <a:lnTo>
                  <a:pt x="896785" y="516724"/>
                </a:lnTo>
                <a:close/>
              </a:path>
              <a:path w="1250950" h="778509">
                <a:moveTo>
                  <a:pt x="944880" y="597496"/>
                </a:moveTo>
                <a:lnTo>
                  <a:pt x="923925" y="597496"/>
                </a:lnTo>
                <a:lnTo>
                  <a:pt x="923925" y="608698"/>
                </a:lnTo>
                <a:lnTo>
                  <a:pt x="944880" y="608698"/>
                </a:lnTo>
                <a:lnTo>
                  <a:pt x="944880" y="597496"/>
                </a:lnTo>
                <a:close/>
              </a:path>
              <a:path w="1250950" h="778509">
                <a:moveTo>
                  <a:pt x="944880" y="533501"/>
                </a:moveTo>
                <a:lnTo>
                  <a:pt x="900823" y="533501"/>
                </a:lnTo>
                <a:lnTo>
                  <a:pt x="910296" y="535771"/>
                </a:lnTo>
                <a:lnTo>
                  <a:pt x="917678" y="542091"/>
                </a:lnTo>
                <a:lnTo>
                  <a:pt x="922471" y="551723"/>
                </a:lnTo>
                <a:lnTo>
                  <a:pt x="924179" y="563930"/>
                </a:lnTo>
                <a:lnTo>
                  <a:pt x="922471" y="576259"/>
                </a:lnTo>
                <a:lnTo>
                  <a:pt x="917678" y="585997"/>
                </a:lnTo>
                <a:lnTo>
                  <a:pt x="910154" y="592514"/>
                </a:lnTo>
                <a:lnTo>
                  <a:pt x="909789" y="592514"/>
                </a:lnTo>
                <a:lnTo>
                  <a:pt x="900823" y="594690"/>
                </a:lnTo>
                <a:lnTo>
                  <a:pt x="944880" y="594690"/>
                </a:lnTo>
                <a:lnTo>
                  <a:pt x="944880" y="533501"/>
                </a:lnTo>
                <a:close/>
              </a:path>
              <a:path w="1250950" h="778509">
                <a:moveTo>
                  <a:pt x="944880" y="519353"/>
                </a:moveTo>
                <a:lnTo>
                  <a:pt x="923925" y="519353"/>
                </a:lnTo>
                <a:lnTo>
                  <a:pt x="923925" y="530898"/>
                </a:lnTo>
                <a:lnTo>
                  <a:pt x="944880" y="530898"/>
                </a:lnTo>
                <a:lnTo>
                  <a:pt x="944880" y="519353"/>
                </a:lnTo>
                <a:close/>
              </a:path>
              <a:path w="1250950" h="778509">
                <a:moveTo>
                  <a:pt x="785355" y="519353"/>
                </a:moveTo>
                <a:lnTo>
                  <a:pt x="764565" y="519353"/>
                </a:lnTo>
                <a:lnTo>
                  <a:pt x="764565" y="578434"/>
                </a:lnTo>
                <a:lnTo>
                  <a:pt x="766787" y="592762"/>
                </a:lnTo>
                <a:lnTo>
                  <a:pt x="772887" y="603008"/>
                </a:lnTo>
                <a:lnTo>
                  <a:pt x="782281" y="609227"/>
                </a:lnTo>
                <a:lnTo>
                  <a:pt x="794296" y="611314"/>
                </a:lnTo>
                <a:lnTo>
                  <a:pt x="802481" y="610438"/>
                </a:lnTo>
                <a:lnTo>
                  <a:pt x="809437" y="607842"/>
                </a:lnTo>
                <a:lnTo>
                  <a:pt x="815112" y="603572"/>
                </a:lnTo>
                <a:lnTo>
                  <a:pt x="819454" y="597674"/>
                </a:lnTo>
                <a:lnTo>
                  <a:pt x="839889" y="597674"/>
                </a:lnTo>
                <a:lnTo>
                  <a:pt x="839889" y="594194"/>
                </a:lnTo>
                <a:lnTo>
                  <a:pt x="789901" y="594194"/>
                </a:lnTo>
                <a:lnTo>
                  <a:pt x="785355" y="587184"/>
                </a:lnTo>
                <a:lnTo>
                  <a:pt x="785355" y="519353"/>
                </a:lnTo>
                <a:close/>
              </a:path>
              <a:path w="1250950" h="778509">
                <a:moveTo>
                  <a:pt x="839889" y="597674"/>
                </a:moveTo>
                <a:lnTo>
                  <a:pt x="819454" y="597674"/>
                </a:lnTo>
                <a:lnTo>
                  <a:pt x="819454" y="608698"/>
                </a:lnTo>
                <a:lnTo>
                  <a:pt x="839889" y="608698"/>
                </a:lnTo>
                <a:lnTo>
                  <a:pt x="839889" y="597674"/>
                </a:lnTo>
                <a:close/>
              </a:path>
              <a:path w="1250950" h="778509">
                <a:moveTo>
                  <a:pt x="839889" y="519353"/>
                </a:moveTo>
                <a:lnTo>
                  <a:pt x="819099" y="519353"/>
                </a:lnTo>
                <a:lnTo>
                  <a:pt x="819099" y="568832"/>
                </a:lnTo>
                <a:lnTo>
                  <a:pt x="817481" y="580387"/>
                </a:lnTo>
                <a:lnTo>
                  <a:pt x="813227" y="588262"/>
                </a:lnTo>
                <a:lnTo>
                  <a:pt x="807231" y="592762"/>
                </a:lnTo>
                <a:lnTo>
                  <a:pt x="800392" y="594194"/>
                </a:lnTo>
                <a:lnTo>
                  <a:pt x="839889" y="594194"/>
                </a:lnTo>
                <a:lnTo>
                  <a:pt x="839889" y="519353"/>
                </a:lnTo>
                <a:close/>
              </a:path>
              <a:path w="1250950" h="778509">
                <a:moveTo>
                  <a:pt x="730415" y="535597"/>
                </a:moveTo>
                <a:lnTo>
                  <a:pt x="710133" y="535597"/>
                </a:lnTo>
                <a:lnTo>
                  <a:pt x="710133" y="583145"/>
                </a:lnTo>
                <a:lnTo>
                  <a:pt x="712242" y="595622"/>
                </a:lnTo>
                <a:lnTo>
                  <a:pt x="717972" y="603780"/>
                </a:lnTo>
                <a:lnTo>
                  <a:pt x="726420" y="608227"/>
                </a:lnTo>
                <a:lnTo>
                  <a:pt x="736688" y="609574"/>
                </a:lnTo>
                <a:lnTo>
                  <a:pt x="741591" y="609574"/>
                </a:lnTo>
                <a:lnTo>
                  <a:pt x="747001" y="608876"/>
                </a:lnTo>
                <a:lnTo>
                  <a:pt x="749973" y="607809"/>
                </a:lnTo>
                <a:lnTo>
                  <a:pt x="749973" y="593470"/>
                </a:lnTo>
                <a:lnTo>
                  <a:pt x="733552" y="593470"/>
                </a:lnTo>
                <a:lnTo>
                  <a:pt x="730415" y="588594"/>
                </a:lnTo>
                <a:lnTo>
                  <a:pt x="730415" y="535597"/>
                </a:lnTo>
                <a:close/>
              </a:path>
              <a:path w="1250950" h="778509">
                <a:moveTo>
                  <a:pt x="749973" y="592594"/>
                </a:moveTo>
                <a:lnTo>
                  <a:pt x="747001" y="593115"/>
                </a:lnTo>
                <a:lnTo>
                  <a:pt x="744372" y="593470"/>
                </a:lnTo>
                <a:lnTo>
                  <a:pt x="749973" y="593470"/>
                </a:lnTo>
                <a:lnTo>
                  <a:pt x="749973" y="592594"/>
                </a:lnTo>
                <a:close/>
              </a:path>
              <a:path w="1250950" h="778509">
                <a:moveTo>
                  <a:pt x="748233" y="519328"/>
                </a:moveTo>
                <a:lnTo>
                  <a:pt x="694931" y="519328"/>
                </a:lnTo>
                <a:lnTo>
                  <a:pt x="694931" y="535597"/>
                </a:lnTo>
                <a:lnTo>
                  <a:pt x="748233" y="535597"/>
                </a:lnTo>
                <a:lnTo>
                  <a:pt x="748233" y="519328"/>
                </a:lnTo>
                <a:close/>
              </a:path>
              <a:path w="1250950" h="778509">
                <a:moveTo>
                  <a:pt x="730415" y="493115"/>
                </a:moveTo>
                <a:lnTo>
                  <a:pt x="710133" y="493115"/>
                </a:lnTo>
                <a:lnTo>
                  <a:pt x="710133" y="519328"/>
                </a:lnTo>
                <a:lnTo>
                  <a:pt x="730415" y="519328"/>
                </a:lnTo>
                <a:lnTo>
                  <a:pt x="730415" y="493115"/>
                </a:lnTo>
                <a:close/>
              </a:path>
              <a:path w="1250950" h="778509">
                <a:moveTo>
                  <a:pt x="648512" y="516915"/>
                </a:moveTo>
                <a:lnTo>
                  <a:pt x="630662" y="520261"/>
                </a:lnTo>
                <a:lnTo>
                  <a:pt x="616429" y="529786"/>
                </a:lnTo>
                <a:lnTo>
                  <a:pt x="607011" y="544722"/>
                </a:lnTo>
                <a:lnTo>
                  <a:pt x="603605" y="564299"/>
                </a:lnTo>
                <a:lnTo>
                  <a:pt x="606952" y="583952"/>
                </a:lnTo>
                <a:lnTo>
                  <a:pt x="616229" y="598746"/>
                </a:lnTo>
                <a:lnTo>
                  <a:pt x="630287" y="608070"/>
                </a:lnTo>
                <a:lnTo>
                  <a:pt x="647979" y="611314"/>
                </a:lnTo>
                <a:lnTo>
                  <a:pt x="663876" y="608840"/>
                </a:lnTo>
                <a:lnTo>
                  <a:pt x="676200" y="602153"/>
                </a:lnTo>
                <a:lnTo>
                  <a:pt x="683015" y="594194"/>
                </a:lnTo>
                <a:lnTo>
                  <a:pt x="648347" y="594194"/>
                </a:lnTo>
                <a:lnTo>
                  <a:pt x="639739" y="592353"/>
                </a:lnTo>
                <a:lnTo>
                  <a:pt x="639482" y="592353"/>
                </a:lnTo>
                <a:lnTo>
                  <a:pt x="632112" y="586589"/>
                </a:lnTo>
                <a:lnTo>
                  <a:pt x="627232" y="577226"/>
                </a:lnTo>
                <a:lnTo>
                  <a:pt x="625451" y="564299"/>
                </a:lnTo>
                <a:lnTo>
                  <a:pt x="627217" y="551224"/>
                </a:lnTo>
                <a:lnTo>
                  <a:pt x="632115" y="541756"/>
                </a:lnTo>
                <a:lnTo>
                  <a:pt x="639535" y="535993"/>
                </a:lnTo>
                <a:lnTo>
                  <a:pt x="648868" y="534047"/>
                </a:lnTo>
                <a:lnTo>
                  <a:pt x="683048" y="534047"/>
                </a:lnTo>
                <a:lnTo>
                  <a:pt x="676317" y="526005"/>
                </a:lnTo>
                <a:lnTo>
                  <a:pt x="664225" y="519362"/>
                </a:lnTo>
                <a:lnTo>
                  <a:pt x="648512" y="516915"/>
                </a:lnTo>
                <a:close/>
              </a:path>
              <a:path w="1250950" h="778509">
                <a:moveTo>
                  <a:pt x="688695" y="580542"/>
                </a:moveTo>
                <a:lnTo>
                  <a:pt x="668083" y="580542"/>
                </a:lnTo>
                <a:lnTo>
                  <a:pt x="665276" y="588403"/>
                </a:lnTo>
                <a:lnTo>
                  <a:pt x="659358" y="594194"/>
                </a:lnTo>
                <a:lnTo>
                  <a:pt x="683015" y="594194"/>
                </a:lnTo>
                <a:lnTo>
                  <a:pt x="684592" y="592353"/>
                </a:lnTo>
                <a:lnTo>
                  <a:pt x="688695" y="580542"/>
                </a:lnTo>
                <a:close/>
              </a:path>
              <a:path w="1250950" h="778509">
                <a:moveTo>
                  <a:pt x="683048" y="534047"/>
                </a:moveTo>
                <a:lnTo>
                  <a:pt x="659003" y="534047"/>
                </a:lnTo>
                <a:lnTo>
                  <a:pt x="665276" y="539635"/>
                </a:lnTo>
                <a:lnTo>
                  <a:pt x="668083" y="547687"/>
                </a:lnTo>
                <a:lnTo>
                  <a:pt x="688530" y="547687"/>
                </a:lnTo>
                <a:lnTo>
                  <a:pt x="684578" y="535993"/>
                </a:lnTo>
                <a:lnTo>
                  <a:pt x="684511" y="535796"/>
                </a:lnTo>
                <a:lnTo>
                  <a:pt x="683048" y="534047"/>
                </a:lnTo>
                <a:close/>
              </a:path>
              <a:path w="1250950" h="778509">
                <a:moveTo>
                  <a:pt x="555777" y="486295"/>
                </a:moveTo>
                <a:lnTo>
                  <a:pt x="531672" y="486295"/>
                </a:lnTo>
                <a:lnTo>
                  <a:pt x="486092" y="608698"/>
                </a:lnTo>
                <a:lnTo>
                  <a:pt x="508977" y="608698"/>
                </a:lnTo>
                <a:lnTo>
                  <a:pt x="517715" y="583171"/>
                </a:lnTo>
                <a:lnTo>
                  <a:pt x="591459" y="583171"/>
                </a:lnTo>
                <a:lnTo>
                  <a:pt x="584695" y="564807"/>
                </a:lnTo>
                <a:lnTo>
                  <a:pt x="524154" y="564807"/>
                </a:lnTo>
                <a:lnTo>
                  <a:pt x="532371" y="540854"/>
                </a:lnTo>
                <a:lnTo>
                  <a:pt x="534967" y="533806"/>
                </a:lnTo>
                <a:lnTo>
                  <a:pt x="537568" y="526262"/>
                </a:lnTo>
                <a:lnTo>
                  <a:pt x="540299" y="518037"/>
                </a:lnTo>
                <a:lnTo>
                  <a:pt x="543191" y="509206"/>
                </a:lnTo>
                <a:lnTo>
                  <a:pt x="564216" y="509206"/>
                </a:lnTo>
                <a:lnTo>
                  <a:pt x="555777" y="486295"/>
                </a:lnTo>
                <a:close/>
              </a:path>
              <a:path w="1250950" h="778509">
                <a:moveTo>
                  <a:pt x="591459" y="583171"/>
                </a:moveTo>
                <a:lnTo>
                  <a:pt x="568718" y="583171"/>
                </a:lnTo>
                <a:lnTo>
                  <a:pt x="577456" y="608698"/>
                </a:lnTo>
                <a:lnTo>
                  <a:pt x="600862" y="608698"/>
                </a:lnTo>
                <a:lnTo>
                  <a:pt x="591459" y="583171"/>
                </a:lnTo>
                <a:close/>
              </a:path>
              <a:path w="1250950" h="778509">
                <a:moveTo>
                  <a:pt x="564216" y="509206"/>
                </a:moveTo>
                <a:lnTo>
                  <a:pt x="543356" y="509206"/>
                </a:lnTo>
                <a:lnTo>
                  <a:pt x="549168" y="526262"/>
                </a:lnTo>
                <a:lnTo>
                  <a:pt x="551763" y="533806"/>
                </a:lnTo>
                <a:lnTo>
                  <a:pt x="554189" y="540689"/>
                </a:lnTo>
                <a:lnTo>
                  <a:pt x="562394" y="564807"/>
                </a:lnTo>
                <a:lnTo>
                  <a:pt x="584695" y="564807"/>
                </a:lnTo>
                <a:lnTo>
                  <a:pt x="564216" y="509206"/>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100" b="1"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7/2/2026</a:t>
            </a:fld>
            <a:endParaRPr lang="en-US"/>
          </a:p>
        </p:txBody>
      </p:sp>
      <p:sp>
        <p:nvSpPr>
          <p:cNvPr id="5" name="Holder 5"/>
          <p:cNvSpPr>
            <a:spLocks noGrp="1"/>
          </p:cNvSpPr>
          <p:nvPr>
            <p:ph type="sldNum" sz="quarter" idx="7"/>
          </p:nvPr>
        </p:nvSpPr>
        <p:spPr/>
        <p:txBody>
          <a:bodyPr lIns="0" tIns="0" rIns="0" bIns="0"/>
          <a:lstStyle>
            <a:lvl1pPr>
              <a:defRPr sz="1000" b="0" i="0">
                <a:solidFill>
                  <a:srgbClr val="5B5B5B"/>
                </a:solidFill>
                <a:latin typeface="Calibri"/>
                <a:cs typeface="Calibri"/>
              </a:defRPr>
            </a:lvl1pPr>
          </a:lstStyle>
          <a:p>
            <a:pPr marL="101600">
              <a:lnSpc>
                <a:spcPts val="1045"/>
              </a:lnSpc>
            </a:pPr>
            <a:fld id="{81D60167-4931-47E6-BA6A-407CBD079E47}" type="slidenum">
              <a:rPr spc="-50" dirty="0"/>
              <a:t>‹#›</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3B69FF"/>
          </a:solidFill>
        </p:spPr>
        <p:txBody>
          <a:bodyPr wrap="square" lIns="0" tIns="0" rIns="0" bIns="0" rtlCol="0"/>
          <a:lstStyle/>
          <a:p>
            <a:endParaRPr/>
          </a:p>
        </p:txBody>
      </p:sp>
      <p:sp>
        <p:nvSpPr>
          <p:cNvPr id="17" name="bg object 17"/>
          <p:cNvSpPr/>
          <p:nvPr/>
        </p:nvSpPr>
        <p:spPr>
          <a:xfrm>
            <a:off x="333641" y="298704"/>
            <a:ext cx="4232910" cy="2633345"/>
          </a:xfrm>
          <a:custGeom>
            <a:avLst/>
            <a:gdLst/>
            <a:ahLst/>
            <a:cxnLst/>
            <a:rect l="l" t="t" r="r" b="b"/>
            <a:pathLst>
              <a:path w="4232910" h="2633345">
                <a:moveTo>
                  <a:pt x="764641" y="0"/>
                </a:moveTo>
                <a:lnTo>
                  <a:pt x="716285" y="1505"/>
                </a:lnTo>
                <a:lnTo>
                  <a:pt x="668728" y="5962"/>
                </a:lnTo>
                <a:lnTo>
                  <a:pt x="622060" y="13282"/>
                </a:lnTo>
                <a:lnTo>
                  <a:pt x="576370" y="23373"/>
                </a:lnTo>
                <a:lnTo>
                  <a:pt x="531748" y="36147"/>
                </a:lnTo>
                <a:lnTo>
                  <a:pt x="488284" y="51514"/>
                </a:lnTo>
                <a:lnTo>
                  <a:pt x="446066" y="69384"/>
                </a:lnTo>
                <a:lnTo>
                  <a:pt x="405185" y="89668"/>
                </a:lnTo>
                <a:lnTo>
                  <a:pt x="365730" y="112276"/>
                </a:lnTo>
                <a:lnTo>
                  <a:pt x="327790" y="137118"/>
                </a:lnTo>
                <a:lnTo>
                  <a:pt x="291456" y="164105"/>
                </a:lnTo>
                <a:lnTo>
                  <a:pt x="256817" y="193147"/>
                </a:lnTo>
                <a:lnTo>
                  <a:pt x="223962" y="224154"/>
                </a:lnTo>
                <a:lnTo>
                  <a:pt x="192982" y="257037"/>
                </a:lnTo>
                <a:lnTo>
                  <a:pt x="163965" y="291706"/>
                </a:lnTo>
                <a:lnTo>
                  <a:pt x="137001" y="328072"/>
                </a:lnTo>
                <a:lnTo>
                  <a:pt x="112180" y="366044"/>
                </a:lnTo>
                <a:lnTo>
                  <a:pt x="89592" y="405533"/>
                </a:lnTo>
                <a:lnTo>
                  <a:pt x="69325" y="446450"/>
                </a:lnTo>
                <a:lnTo>
                  <a:pt x="51470" y="488704"/>
                </a:lnTo>
                <a:lnTo>
                  <a:pt x="36116" y="532206"/>
                </a:lnTo>
                <a:lnTo>
                  <a:pt x="23353" y="576867"/>
                </a:lnTo>
                <a:lnTo>
                  <a:pt x="13270" y="622597"/>
                </a:lnTo>
                <a:lnTo>
                  <a:pt x="5957" y="669305"/>
                </a:lnTo>
                <a:lnTo>
                  <a:pt x="1504" y="716904"/>
                </a:lnTo>
                <a:lnTo>
                  <a:pt x="0" y="765301"/>
                </a:lnTo>
                <a:lnTo>
                  <a:pt x="1490" y="813258"/>
                </a:lnTo>
                <a:lnTo>
                  <a:pt x="1504" y="813699"/>
                </a:lnTo>
                <a:lnTo>
                  <a:pt x="5957" y="861296"/>
                </a:lnTo>
                <a:lnTo>
                  <a:pt x="13270" y="908002"/>
                </a:lnTo>
                <a:lnTo>
                  <a:pt x="23353" y="953728"/>
                </a:lnTo>
                <a:lnTo>
                  <a:pt x="36116" y="998385"/>
                </a:lnTo>
                <a:lnTo>
                  <a:pt x="51470" y="1041882"/>
                </a:lnTo>
                <a:lnTo>
                  <a:pt x="69325" y="1084131"/>
                </a:lnTo>
                <a:lnTo>
                  <a:pt x="89592" y="1125041"/>
                </a:lnTo>
                <a:lnTo>
                  <a:pt x="112180" y="1164524"/>
                </a:lnTo>
                <a:lnTo>
                  <a:pt x="137001" y="1202489"/>
                </a:lnTo>
                <a:lnTo>
                  <a:pt x="163965" y="1238848"/>
                </a:lnTo>
                <a:lnTo>
                  <a:pt x="192982" y="1273509"/>
                </a:lnTo>
                <a:lnTo>
                  <a:pt x="223962" y="1306385"/>
                </a:lnTo>
                <a:lnTo>
                  <a:pt x="256817" y="1337385"/>
                </a:lnTo>
                <a:lnTo>
                  <a:pt x="291456" y="1366420"/>
                </a:lnTo>
                <a:lnTo>
                  <a:pt x="327790" y="1393399"/>
                </a:lnTo>
                <a:lnTo>
                  <a:pt x="365730" y="1418235"/>
                </a:lnTo>
                <a:lnTo>
                  <a:pt x="405185" y="1440836"/>
                </a:lnTo>
                <a:lnTo>
                  <a:pt x="446066" y="1461114"/>
                </a:lnTo>
                <a:lnTo>
                  <a:pt x="488284" y="1478979"/>
                </a:lnTo>
                <a:lnTo>
                  <a:pt x="531748" y="1494341"/>
                </a:lnTo>
                <a:lnTo>
                  <a:pt x="576370" y="1507111"/>
                </a:lnTo>
                <a:lnTo>
                  <a:pt x="622060" y="1517199"/>
                </a:lnTo>
                <a:lnTo>
                  <a:pt x="668728" y="1524516"/>
                </a:lnTo>
                <a:lnTo>
                  <a:pt x="716285" y="1528971"/>
                </a:lnTo>
                <a:lnTo>
                  <a:pt x="764641" y="1530477"/>
                </a:lnTo>
                <a:lnTo>
                  <a:pt x="1529321" y="1530477"/>
                </a:lnTo>
                <a:lnTo>
                  <a:pt x="1529321" y="1205357"/>
                </a:lnTo>
                <a:lnTo>
                  <a:pt x="764641" y="1205357"/>
                </a:lnTo>
                <a:lnTo>
                  <a:pt x="716737" y="1202775"/>
                </a:lnTo>
                <a:lnTo>
                  <a:pt x="670327" y="1195209"/>
                </a:lnTo>
                <a:lnTo>
                  <a:pt x="625679" y="1182926"/>
                </a:lnTo>
                <a:lnTo>
                  <a:pt x="583063" y="1166196"/>
                </a:lnTo>
                <a:lnTo>
                  <a:pt x="542745" y="1145286"/>
                </a:lnTo>
                <a:lnTo>
                  <a:pt x="504995" y="1120464"/>
                </a:lnTo>
                <a:lnTo>
                  <a:pt x="470080" y="1091998"/>
                </a:lnTo>
                <a:lnTo>
                  <a:pt x="438268" y="1060158"/>
                </a:lnTo>
                <a:lnTo>
                  <a:pt x="409827" y="1025211"/>
                </a:lnTo>
                <a:lnTo>
                  <a:pt x="385027" y="987425"/>
                </a:lnTo>
                <a:lnTo>
                  <a:pt x="364134" y="947068"/>
                </a:lnTo>
                <a:lnTo>
                  <a:pt x="347417" y="904409"/>
                </a:lnTo>
                <a:lnTo>
                  <a:pt x="335145" y="859716"/>
                </a:lnTo>
                <a:lnTo>
                  <a:pt x="327657" y="813699"/>
                </a:lnTo>
                <a:lnTo>
                  <a:pt x="327585" y="813258"/>
                </a:lnTo>
                <a:lnTo>
                  <a:pt x="325005" y="765301"/>
                </a:lnTo>
                <a:lnTo>
                  <a:pt x="327585" y="717345"/>
                </a:lnTo>
                <a:lnTo>
                  <a:pt x="335145" y="670887"/>
                </a:lnTo>
                <a:lnTo>
                  <a:pt x="347417" y="626194"/>
                </a:lnTo>
                <a:lnTo>
                  <a:pt x="364134" y="583535"/>
                </a:lnTo>
                <a:lnTo>
                  <a:pt x="385027" y="543178"/>
                </a:lnTo>
                <a:lnTo>
                  <a:pt x="409827" y="505392"/>
                </a:lnTo>
                <a:lnTo>
                  <a:pt x="438268" y="470445"/>
                </a:lnTo>
                <a:lnTo>
                  <a:pt x="470080" y="438605"/>
                </a:lnTo>
                <a:lnTo>
                  <a:pt x="504995" y="410139"/>
                </a:lnTo>
                <a:lnTo>
                  <a:pt x="542745" y="385318"/>
                </a:lnTo>
                <a:lnTo>
                  <a:pt x="583063" y="364407"/>
                </a:lnTo>
                <a:lnTo>
                  <a:pt x="625679" y="347677"/>
                </a:lnTo>
                <a:lnTo>
                  <a:pt x="670327" y="335394"/>
                </a:lnTo>
                <a:lnTo>
                  <a:pt x="716737" y="327828"/>
                </a:lnTo>
                <a:lnTo>
                  <a:pt x="764641" y="325247"/>
                </a:lnTo>
                <a:lnTo>
                  <a:pt x="1390212" y="325247"/>
                </a:lnTo>
                <a:lnTo>
                  <a:pt x="1365341" y="291706"/>
                </a:lnTo>
                <a:lnTo>
                  <a:pt x="1336322" y="257037"/>
                </a:lnTo>
                <a:lnTo>
                  <a:pt x="1305339" y="224154"/>
                </a:lnTo>
                <a:lnTo>
                  <a:pt x="1272482" y="193147"/>
                </a:lnTo>
                <a:lnTo>
                  <a:pt x="1237841" y="164105"/>
                </a:lnTo>
                <a:lnTo>
                  <a:pt x="1201505" y="137118"/>
                </a:lnTo>
                <a:lnTo>
                  <a:pt x="1163563" y="112276"/>
                </a:lnTo>
                <a:lnTo>
                  <a:pt x="1124106" y="89668"/>
                </a:lnTo>
                <a:lnTo>
                  <a:pt x="1083223" y="69384"/>
                </a:lnTo>
                <a:lnTo>
                  <a:pt x="1041004" y="51514"/>
                </a:lnTo>
                <a:lnTo>
                  <a:pt x="997538" y="36147"/>
                </a:lnTo>
                <a:lnTo>
                  <a:pt x="952914" y="23373"/>
                </a:lnTo>
                <a:lnTo>
                  <a:pt x="907223" y="13282"/>
                </a:lnTo>
                <a:lnTo>
                  <a:pt x="860554" y="5962"/>
                </a:lnTo>
                <a:lnTo>
                  <a:pt x="812997" y="1505"/>
                </a:lnTo>
                <a:lnTo>
                  <a:pt x="764641" y="0"/>
                </a:lnTo>
                <a:close/>
              </a:path>
              <a:path w="4232910" h="2633345">
                <a:moveTo>
                  <a:pt x="1390212" y="325247"/>
                </a:moveTo>
                <a:lnTo>
                  <a:pt x="764641" y="325247"/>
                </a:lnTo>
                <a:lnTo>
                  <a:pt x="812551" y="327828"/>
                </a:lnTo>
                <a:lnTo>
                  <a:pt x="858966" y="335394"/>
                </a:lnTo>
                <a:lnTo>
                  <a:pt x="903618" y="347677"/>
                </a:lnTo>
                <a:lnTo>
                  <a:pt x="946239" y="364407"/>
                </a:lnTo>
                <a:lnTo>
                  <a:pt x="986561" y="385318"/>
                </a:lnTo>
                <a:lnTo>
                  <a:pt x="1024316" y="410139"/>
                </a:lnTo>
                <a:lnTo>
                  <a:pt x="1059236" y="438605"/>
                </a:lnTo>
                <a:lnTo>
                  <a:pt x="1091051" y="470445"/>
                </a:lnTo>
                <a:lnTo>
                  <a:pt x="1119495" y="505392"/>
                </a:lnTo>
                <a:lnTo>
                  <a:pt x="1144299" y="543178"/>
                </a:lnTo>
                <a:lnTo>
                  <a:pt x="1165194" y="583535"/>
                </a:lnTo>
                <a:lnTo>
                  <a:pt x="1181913" y="626194"/>
                </a:lnTo>
                <a:lnTo>
                  <a:pt x="1194187" y="670887"/>
                </a:lnTo>
                <a:lnTo>
                  <a:pt x="1201676" y="716904"/>
                </a:lnTo>
                <a:lnTo>
                  <a:pt x="1204328" y="765301"/>
                </a:lnTo>
                <a:lnTo>
                  <a:pt x="1201748" y="813258"/>
                </a:lnTo>
                <a:lnTo>
                  <a:pt x="1194187" y="859716"/>
                </a:lnTo>
                <a:lnTo>
                  <a:pt x="1181913" y="904409"/>
                </a:lnTo>
                <a:lnTo>
                  <a:pt x="1165194" y="947068"/>
                </a:lnTo>
                <a:lnTo>
                  <a:pt x="1144299" y="987425"/>
                </a:lnTo>
                <a:lnTo>
                  <a:pt x="1119495" y="1025211"/>
                </a:lnTo>
                <a:lnTo>
                  <a:pt x="1091051" y="1060158"/>
                </a:lnTo>
                <a:lnTo>
                  <a:pt x="1059236" y="1091998"/>
                </a:lnTo>
                <a:lnTo>
                  <a:pt x="1024316" y="1120464"/>
                </a:lnTo>
                <a:lnTo>
                  <a:pt x="986561" y="1145286"/>
                </a:lnTo>
                <a:lnTo>
                  <a:pt x="946239" y="1166196"/>
                </a:lnTo>
                <a:lnTo>
                  <a:pt x="903618" y="1182926"/>
                </a:lnTo>
                <a:lnTo>
                  <a:pt x="858966" y="1195209"/>
                </a:lnTo>
                <a:lnTo>
                  <a:pt x="812551" y="1202775"/>
                </a:lnTo>
                <a:lnTo>
                  <a:pt x="764641" y="1205357"/>
                </a:lnTo>
                <a:lnTo>
                  <a:pt x="1529321" y="1205357"/>
                </a:lnTo>
                <a:lnTo>
                  <a:pt x="1529321" y="765301"/>
                </a:lnTo>
                <a:lnTo>
                  <a:pt x="1527830" y="717345"/>
                </a:lnTo>
                <a:lnTo>
                  <a:pt x="1523362" y="669305"/>
                </a:lnTo>
                <a:lnTo>
                  <a:pt x="1516049" y="622597"/>
                </a:lnTo>
                <a:lnTo>
                  <a:pt x="1505965" y="576867"/>
                </a:lnTo>
                <a:lnTo>
                  <a:pt x="1493200" y="532206"/>
                </a:lnTo>
                <a:lnTo>
                  <a:pt x="1477845" y="488704"/>
                </a:lnTo>
                <a:lnTo>
                  <a:pt x="1459988" y="446450"/>
                </a:lnTo>
                <a:lnTo>
                  <a:pt x="1439720" y="405533"/>
                </a:lnTo>
                <a:lnTo>
                  <a:pt x="1417130" y="366044"/>
                </a:lnTo>
                <a:lnTo>
                  <a:pt x="1392307" y="328072"/>
                </a:lnTo>
                <a:lnTo>
                  <a:pt x="1390212" y="325247"/>
                </a:lnTo>
                <a:close/>
              </a:path>
              <a:path w="4232910" h="2633345">
                <a:moveTo>
                  <a:pt x="3951084" y="2538349"/>
                </a:moveTo>
                <a:lnTo>
                  <a:pt x="3933532" y="2541873"/>
                </a:lnTo>
                <a:lnTo>
                  <a:pt x="3919064" y="2551493"/>
                </a:lnTo>
                <a:lnTo>
                  <a:pt x="3909239" y="2565781"/>
                </a:lnTo>
                <a:lnTo>
                  <a:pt x="3905618" y="2583307"/>
                </a:lnTo>
                <a:lnTo>
                  <a:pt x="3909239" y="2601200"/>
                </a:lnTo>
                <a:lnTo>
                  <a:pt x="3919064" y="2615676"/>
                </a:lnTo>
                <a:lnTo>
                  <a:pt x="3933532" y="2625365"/>
                </a:lnTo>
                <a:lnTo>
                  <a:pt x="3951084" y="2628900"/>
                </a:lnTo>
                <a:lnTo>
                  <a:pt x="3968620" y="2625365"/>
                </a:lnTo>
                <a:lnTo>
                  <a:pt x="3983144" y="2615676"/>
                </a:lnTo>
                <a:lnTo>
                  <a:pt x="3993017" y="2601200"/>
                </a:lnTo>
                <a:lnTo>
                  <a:pt x="3996677" y="2583307"/>
                </a:lnTo>
                <a:lnTo>
                  <a:pt x="3993053" y="2565781"/>
                </a:lnTo>
                <a:lnTo>
                  <a:pt x="3983215" y="2551493"/>
                </a:lnTo>
                <a:lnTo>
                  <a:pt x="3968709" y="2541873"/>
                </a:lnTo>
                <a:lnTo>
                  <a:pt x="3951084" y="2538349"/>
                </a:lnTo>
                <a:close/>
              </a:path>
              <a:path w="4232910" h="2633345">
                <a:moveTo>
                  <a:pt x="3711054" y="2312924"/>
                </a:moveTo>
                <a:lnTo>
                  <a:pt x="3663770" y="2320575"/>
                </a:lnTo>
                <a:lnTo>
                  <a:pt x="3622314" y="2342314"/>
                </a:lnTo>
                <a:lnTo>
                  <a:pt x="3589375" y="2376319"/>
                </a:lnTo>
                <a:lnTo>
                  <a:pt x="3567639" y="2420766"/>
                </a:lnTo>
                <a:lnTo>
                  <a:pt x="3559797" y="2473833"/>
                </a:lnTo>
                <a:lnTo>
                  <a:pt x="3566776" y="2527020"/>
                </a:lnTo>
                <a:lnTo>
                  <a:pt x="3586977" y="2571094"/>
                </a:lnTo>
                <a:lnTo>
                  <a:pt x="3619297" y="2604500"/>
                </a:lnTo>
                <a:lnTo>
                  <a:pt x="3662632" y="2625684"/>
                </a:lnTo>
                <a:lnTo>
                  <a:pt x="3715880" y="2633091"/>
                </a:lnTo>
                <a:lnTo>
                  <a:pt x="3766735" y="2626649"/>
                </a:lnTo>
                <a:lnTo>
                  <a:pt x="3807256" y="2608611"/>
                </a:lnTo>
                <a:lnTo>
                  <a:pt x="3836823" y="2580905"/>
                </a:lnTo>
                <a:lnTo>
                  <a:pt x="3838635" y="2577338"/>
                </a:lnTo>
                <a:lnTo>
                  <a:pt x="3717023" y="2577338"/>
                </a:lnTo>
                <a:lnTo>
                  <a:pt x="3684197" y="2571293"/>
                </a:lnTo>
                <a:lnTo>
                  <a:pt x="3657777" y="2554224"/>
                </a:lnTo>
                <a:lnTo>
                  <a:pt x="3639549" y="2527724"/>
                </a:lnTo>
                <a:lnTo>
                  <a:pt x="3631298" y="2493391"/>
                </a:lnTo>
                <a:lnTo>
                  <a:pt x="3862946" y="2493391"/>
                </a:lnTo>
                <a:lnTo>
                  <a:pt x="3857767" y="2441956"/>
                </a:lnTo>
                <a:lnTo>
                  <a:pt x="3632568" y="2441956"/>
                </a:lnTo>
                <a:lnTo>
                  <a:pt x="3642039" y="2412583"/>
                </a:lnTo>
                <a:lnTo>
                  <a:pt x="3659666" y="2389568"/>
                </a:lnTo>
                <a:lnTo>
                  <a:pt x="3683842" y="2374554"/>
                </a:lnTo>
                <a:lnTo>
                  <a:pt x="3712959" y="2369185"/>
                </a:lnTo>
                <a:lnTo>
                  <a:pt x="3826327" y="2369185"/>
                </a:lnTo>
                <a:lnTo>
                  <a:pt x="3820528" y="2360104"/>
                </a:lnTo>
                <a:lnTo>
                  <a:pt x="3790424" y="2334198"/>
                </a:lnTo>
                <a:lnTo>
                  <a:pt x="3753667" y="2318319"/>
                </a:lnTo>
                <a:lnTo>
                  <a:pt x="3711054" y="2312924"/>
                </a:lnTo>
                <a:close/>
              </a:path>
              <a:path w="4232910" h="2633345">
                <a:moveTo>
                  <a:pt x="3854818" y="2545461"/>
                </a:moveTo>
                <a:lnTo>
                  <a:pt x="3780269" y="2545461"/>
                </a:lnTo>
                <a:lnTo>
                  <a:pt x="3771244" y="2557942"/>
                </a:lnTo>
                <a:lnTo>
                  <a:pt x="3757980" y="2568067"/>
                </a:lnTo>
                <a:lnTo>
                  <a:pt x="3740049" y="2574857"/>
                </a:lnTo>
                <a:lnTo>
                  <a:pt x="3717023" y="2577338"/>
                </a:lnTo>
                <a:lnTo>
                  <a:pt x="3838635" y="2577338"/>
                </a:lnTo>
                <a:lnTo>
                  <a:pt x="3854818" y="2545461"/>
                </a:lnTo>
                <a:close/>
              </a:path>
              <a:path w="4232910" h="2633345">
                <a:moveTo>
                  <a:pt x="3826327" y="2369185"/>
                </a:moveTo>
                <a:lnTo>
                  <a:pt x="3712959" y="2369185"/>
                </a:lnTo>
                <a:lnTo>
                  <a:pt x="3743423" y="2374411"/>
                </a:lnTo>
                <a:lnTo>
                  <a:pt x="3767220" y="2389187"/>
                </a:lnTo>
                <a:lnTo>
                  <a:pt x="3783825" y="2412154"/>
                </a:lnTo>
                <a:lnTo>
                  <a:pt x="3792715" y="2441956"/>
                </a:lnTo>
                <a:lnTo>
                  <a:pt x="3857767" y="2441956"/>
                </a:lnTo>
                <a:lnTo>
                  <a:pt x="3857586" y="2440159"/>
                </a:lnTo>
                <a:lnTo>
                  <a:pt x="3843181" y="2395577"/>
                </a:lnTo>
                <a:lnTo>
                  <a:pt x="3826327" y="2369185"/>
                </a:lnTo>
                <a:close/>
              </a:path>
              <a:path w="4232910" h="2633345">
                <a:moveTo>
                  <a:pt x="3464039" y="2376805"/>
                </a:moveTo>
                <a:lnTo>
                  <a:pt x="3395459" y="2376805"/>
                </a:lnTo>
                <a:lnTo>
                  <a:pt x="3395459" y="2537714"/>
                </a:lnTo>
                <a:lnTo>
                  <a:pt x="3402597" y="2579919"/>
                </a:lnTo>
                <a:lnTo>
                  <a:pt x="3421986" y="2607516"/>
                </a:lnTo>
                <a:lnTo>
                  <a:pt x="3450591" y="2622563"/>
                </a:lnTo>
                <a:lnTo>
                  <a:pt x="3485375" y="2627122"/>
                </a:lnTo>
                <a:lnTo>
                  <a:pt x="3497936" y="2626689"/>
                </a:lnTo>
                <a:lnTo>
                  <a:pt x="3510235" y="2625471"/>
                </a:lnTo>
                <a:lnTo>
                  <a:pt x="3521344" y="2623585"/>
                </a:lnTo>
                <a:lnTo>
                  <a:pt x="3530333" y="2621153"/>
                </a:lnTo>
                <a:lnTo>
                  <a:pt x="3530333" y="2572639"/>
                </a:lnTo>
                <a:lnTo>
                  <a:pt x="3504298" y="2572639"/>
                </a:lnTo>
                <a:lnTo>
                  <a:pt x="3485524" y="2569551"/>
                </a:lnTo>
                <a:lnTo>
                  <a:pt x="3473072" y="2560415"/>
                </a:lnTo>
                <a:lnTo>
                  <a:pt x="3466168" y="2545421"/>
                </a:lnTo>
                <a:lnTo>
                  <a:pt x="3464039" y="2524760"/>
                </a:lnTo>
                <a:lnTo>
                  <a:pt x="3464039" y="2376805"/>
                </a:lnTo>
                <a:close/>
              </a:path>
              <a:path w="4232910" h="2633345">
                <a:moveTo>
                  <a:pt x="3530333" y="2569718"/>
                </a:moveTo>
                <a:lnTo>
                  <a:pt x="3522979" y="2570924"/>
                </a:lnTo>
                <a:lnTo>
                  <a:pt x="3516172" y="2571845"/>
                </a:lnTo>
                <a:lnTo>
                  <a:pt x="3509937" y="2572432"/>
                </a:lnTo>
                <a:lnTo>
                  <a:pt x="3504298" y="2572639"/>
                </a:lnTo>
                <a:lnTo>
                  <a:pt x="3530333" y="2572639"/>
                </a:lnTo>
                <a:lnTo>
                  <a:pt x="3530333" y="2569718"/>
                </a:lnTo>
                <a:close/>
              </a:path>
              <a:path w="4232910" h="2633345">
                <a:moveTo>
                  <a:pt x="3524364" y="2321814"/>
                </a:moveTo>
                <a:lnTo>
                  <a:pt x="3344024" y="2321814"/>
                </a:lnTo>
                <a:lnTo>
                  <a:pt x="3344024" y="2376805"/>
                </a:lnTo>
                <a:lnTo>
                  <a:pt x="3524364" y="2376805"/>
                </a:lnTo>
                <a:lnTo>
                  <a:pt x="3524364" y="2321814"/>
                </a:lnTo>
                <a:close/>
              </a:path>
              <a:path w="4232910" h="2633345">
                <a:moveTo>
                  <a:pt x="3464039" y="2233168"/>
                </a:moveTo>
                <a:lnTo>
                  <a:pt x="3395459" y="2233168"/>
                </a:lnTo>
                <a:lnTo>
                  <a:pt x="3395459" y="2321814"/>
                </a:lnTo>
                <a:lnTo>
                  <a:pt x="3464039" y="2321814"/>
                </a:lnTo>
                <a:lnTo>
                  <a:pt x="3464039" y="2233168"/>
                </a:lnTo>
                <a:close/>
              </a:path>
              <a:path w="4232910" h="2633345">
                <a:moveTo>
                  <a:pt x="3115297" y="2321941"/>
                </a:moveTo>
                <a:lnTo>
                  <a:pt x="3044939" y="2321941"/>
                </a:lnTo>
                <a:lnTo>
                  <a:pt x="3044939" y="2521839"/>
                </a:lnTo>
                <a:lnTo>
                  <a:pt x="3052333" y="2570190"/>
                </a:lnTo>
                <a:lnTo>
                  <a:pt x="3073038" y="2604992"/>
                </a:lnTo>
                <a:lnTo>
                  <a:pt x="3104839" y="2626030"/>
                </a:lnTo>
                <a:lnTo>
                  <a:pt x="3145523" y="2633091"/>
                </a:lnTo>
                <a:lnTo>
                  <a:pt x="3173159" y="2630118"/>
                </a:lnTo>
                <a:lnTo>
                  <a:pt x="3196688" y="2621311"/>
                </a:lnTo>
                <a:lnTo>
                  <a:pt x="3215907" y="2606837"/>
                </a:lnTo>
                <a:lnTo>
                  <a:pt x="3230613" y="2586863"/>
                </a:lnTo>
                <a:lnTo>
                  <a:pt x="3299701" y="2586863"/>
                </a:lnTo>
                <a:lnTo>
                  <a:pt x="3299701" y="2575179"/>
                </a:lnTo>
                <a:lnTo>
                  <a:pt x="3166097" y="2575179"/>
                </a:lnTo>
                <a:lnTo>
                  <a:pt x="3143157" y="2570841"/>
                </a:lnTo>
                <a:lnTo>
                  <a:pt x="3127362" y="2558288"/>
                </a:lnTo>
                <a:lnTo>
                  <a:pt x="3118234" y="2538210"/>
                </a:lnTo>
                <a:lnTo>
                  <a:pt x="3115297" y="2511298"/>
                </a:lnTo>
                <a:lnTo>
                  <a:pt x="3115297" y="2321941"/>
                </a:lnTo>
                <a:close/>
              </a:path>
              <a:path w="4232910" h="2633345">
                <a:moveTo>
                  <a:pt x="3299701" y="2586863"/>
                </a:moveTo>
                <a:lnTo>
                  <a:pt x="3230613" y="2586863"/>
                </a:lnTo>
                <a:lnTo>
                  <a:pt x="3230613" y="2624201"/>
                </a:lnTo>
                <a:lnTo>
                  <a:pt x="3299701" y="2624201"/>
                </a:lnTo>
                <a:lnTo>
                  <a:pt x="3299701" y="2586863"/>
                </a:lnTo>
                <a:close/>
              </a:path>
              <a:path w="4232910" h="2633345">
                <a:moveTo>
                  <a:pt x="3299701" y="2321941"/>
                </a:moveTo>
                <a:lnTo>
                  <a:pt x="3229343" y="2321941"/>
                </a:lnTo>
                <a:lnTo>
                  <a:pt x="3229343" y="2489327"/>
                </a:lnTo>
                <a:lnTo>
                  <a:pt x="3223854" y="2528458"/>
                </a:lnTo>
                <a:lnTo>
                  <a:pt x="3209436" y="2555113"/>
                </a:lnTo>
                <a:lnTo>
                  <a:pt x="3189159" y="2570337"/>
                </a:lnTo>
                <a:lnTo>
                  <a:pt x="3166097" y="2575179"/>
                </a:lnTo>
                <a:lnTo>
                  <a:pt x="3299701" y="2575179"/>
                </a:lnTo>
                <a:lnTo>
                  <a:pt x="3299701" y="2321941"/>
                </a:lnTo>
                <a:close/>
              </a:path>
              <a:path w="4232910" h="2633345">
                <a:moveTo>
                  <a:pt x="2928480" y="2376805"/>
                </a:moveTo>
                <a:lnTo>
                  <a:pt x="2859900" y="2376805"/>
                </a:lnTo>
                <a:lnTo>
                  <a:pt x="2859900" y="2537714"/>
                </a:lnTo>
                <a:lnTo>
                  <a:pt x="2867055" y="2579919"/>
                </a:lnTo>
                <a:lnTo>
                  <a:pt x="2886475" y="2607516"/>
                </a:lnTo>
                <a:lnTo>
                  <a:pt x="2915085" y="2622563"/>
                </a:lnTo>
                <a:lnTo>
                  <a:pt x="2949816" y="2627122"/>
                </a:lnTo>
                <a:lnTo>
                  <a:pt x="2962375" y="2626689"/>
                </a:lnTo>
                <a:lnTo>
                  <a:pt x="2974660" y="2625471"/>
                </a:lnTo>
                <a:lnTo>
                  <a:pt x="2985731" y="2623585"/>
                </a:lnTo>
                <a:lnTo>
                  <a:pt x="2994647" y="2621153"/>
                </a:lnTo>
                <a:lnTo>
                  <a:pt x="2994647" y="2572639"/>
                </a:lnTo>
                <a:lnTo>
                  <a:pt x="2968739" y="2572639"/>
                </a:lnTo>
                <a:lnTo>
                  <a:pt x="2949965" y="2569551"/>
                </a:lnTo>
                <a:lnTo>
                  <a:pt x="2937513" y="2560415"/>
                </a:lnTo>
                <a:lnTo>
                  <a:pt x="2930609" y="2545421"/>
                </a:lnTo>
                <a:lnTo>
                  <a:pt x="2928480" y="2524760"/>
                </a:lnTo>
                <a:lnTo>
                  <a:pt x="2928480" y="2376805"/>
                </a:lnTo>
                <a:close/>
              </a:path>
              <a:path w="4232910" h="2633345">
                <a:moveTo>
                  <a:pt x="2994647" y="2569718"/>
                </a:moveTo>
                <a:lnTo>
                  <a:pt x="2987348" y="2570924"/>
                </a:lnTo>
                <a:lnTo>
                  <a:pt x="2980550" y="2571845"/>
                </a:lnTo>
                <a:lnTo>
                  <a:pt x="2974323" y="2572432"/>
                </a:lnTo>
                <a:lnTo>
                  <a:pt x="2968739" y="2572639"/>
                </a:lnTo>
                <a:lnTo>
                  <a:pt x="2994647" y="2572639"/>
                </a:lnTo>
                <a:lnTo>
                  <a:pt x="2994647" y="2569718"/>
                </a:lnTo>
                <a:close/>
              </a:path>
              <a:path w="4232910" h="2633345">
                <a:moveTo>
                  <a:pt x="2988805" y="2321814"/>
                </a:moveTo>
                <a:lnTo>
                  <a:pt x="2808465" y="2321814"/>
                </a:lnTo>
                <a:lnTo>
                  <a:pt x="2808465" y="2376805"/>
                </a:lnTo>
                <a:lnTo>
                  <a:pt x="2988805" y="2376805"/>
                </a:lnTo>
                <a:lnTo>
                  <a:pt x="2988805" y="2321814"/>
                </a:lnTo>
                <a:close/>
              </a:path>
              <a:path w="4232910" h="2633345">
                <a:moveTo>
                  <a:pt x="2928480" y="2233168"/>
                </a:moveTo>
                <a:lnTo>
                  <a:pt x="2859900" y="2233168"/>
                </a:lnTo>
                <a:lnTo>
                  <a:pt x="2859900" y="2321814"/>
                </a:lnTo>
                <a:lnTo>
                  <a:pt x="2928480" y="2321814"/>
                </a:lnTo>
                <a:lnTo>
                  <a:pt x="2928480" y="2233168"/>
                </a:lnTo>
                <a:close/>
              </a:path>
              <a:path w="4232910" h="2633345">
                <a:moveTo>
                  <a:pt x="2729344" y="2198243"/>
                </a:moveTo>
                <a:lnTo>
                  <a:pt x="2711399" y="2201884"/>
                </a:lnTo>
                <a:lnTo>
                  <a:pt x="2696737" y="2211847"/>
                </a:lnTo>
                <a:lnTo>
                  <a:pt x="2686864" y="2226692"/>
                </a:lnTo>
                <a:lnTo>
                  <a:pt x="2683243" y="2244979"/>
                </a:lnTo>
                <a:lnTo>
                  <a:pt x="2686874" y="2262897"/>
                </a:lnTo>
                <a:lnTo>
                  <a:pt x="2696768" y="2277554"/>
                </a:lnTo>
                <a:lnTo>
                  <a:pt x="2711425" y="2287448"/>
                </a:lnTo>
                <a:lnTo>
                  <a:pt x="2729344" y="2291080"/>
                </a:lnTo>
                <a:lnTo>
                  <a:pt x="2747263" y="2287448"/>
                </a:lnTo>
                <a:lnTo>
                  <a:pt x="2761919" y="2277554"/>
                </a:lnTo>
                <a:lnTo>
                  <a:pt x="2771813" y="2262897"/>
                </a:lnTo>
                <a:lnTo>
                  <a:pt x="2775445" y="2244979"/>
                </a:lnTo>
                <a:lnTo>
                  <a:pt x="2771813" y="2226692"/>
                </a:lnTo>
                <a:lnTo>
                  <a:pt x="2761919" y="2211847"/>
                </a:lnTo>
                <a:lnTo>
                  <a:pt x="2747263" y="2201884"/>
                </a:lnTo>
                <a:lnTo>
                  <a:pt x="2729344" y="2198243"/>
                </a:lnTo>
                <a:close/>
              </a:path>
              <a:path w="4232910" h="2633345">
                <a:moveTo>
                  <a:pt x="2764142" y="2321814"/>
                </a:moveTo>
                <a:lnTo>
                  <a:pt x="2694419" y="2321814"/>
                </a:lnTo>
                <a:lnTo>
                  <a:pt x="2694419" y="2624074"/>
                </a:lnTo>
                <a:lnTo>
                  <a:pt x="2764142" y="2624074"/>
                </a:lnTo>
                <a:lnTo>
                  <a:pt x="2764142" y="2321814"/>
                </a:lnTo>
                <a:close/>
              </a:path>
              <a:path w="4232910" h="2633345">
                <a:moveTo>
                  <a:pt x="2575039" y="2376805"/>
                </a:moveTo>
                <a:lnTo>
                  <a:pt x="2506459" y="2376805"/>
                </a:lnTo>
                <a:lnTo>
                  <a:pt x="2506459" y="2537714"/>
                </a:lnTo>
                <a:lnTo>
                  <a:pt x="2513595" y="2579919"/>
                </a:lnTo>
                <a:lnTo>
                  <a:pt x="2532970" y="2607516"/>
                </a:lnTo>
                <a:lnTo>
                  <a:pt x="2561537" y="2622563"/>
                </a:lnTo>
                <a:lnTo>
                  <a:pt x="2596248" y="2627122"/>
                </a:lnTo>
                <a:lnTo>
                  <a:pt x="2608880" y="2626689"/>
                </a:lnTo>
                <a:lnTo>
                  <a:pt x="2621203" y="2625471"/>
                </a:lnTo>
                <a:lnTo>
                  <a:pt x="2632288" y="2623585"/>
                </a:lnTo>
                <a:lnTo>
                  <a:pt x="2641206" y="2621153"/>
                </a:lnTo>
                <a:lnTo>
                  <a:pt x="2641206" y="2572639"/>
                </a:lnTo>
                <a:lnTo>
                  <a:pt x="2615171" y="2572639"/>
                </a:lnTo>
                <a:lnTo>
                  <a:pt x="2596470" y="2569551"/>
                </a:lnTo>
                <a:lnTo>
                  <a:pt x="2584056" y="2560415"/>
                </a:lnTo>
                <a:lnTo>
                  <a:pt x="2577166" y="2545421"/>
                </a:lnTo>
                <a:lnTo>
                  <a:pt x="2575039" y="2524760"/>
                </a:lnTo>
                <a:lnTo>
                  <a:pt x="2575039" y="2376805"/>
                </a:lnTo>
                <a:close/>
              </a:path>
              <a:path w="4232910" h="2633345">
                <a:moveTo>
                  <a:pt x="2641206" y="2569718"/>
                </a:moveTo>
                <a:lnTo>
                  <a:pt x="2633905" y="2570924"/>
                </a:lnTo>
                <a:lnTo>
                  <a:pt x="2627093" y="2571845"/>
                </a:lnTo>
                <a:lnTo>
                  <a:pt x="2620828" y="2572432"/>
                </a:lnTo>
                <a:lnTo>
                  <a:pt x="2615171" y="2572639"/>
                </a:lnTo>
                <a:lnTo>
                  <a:pt x="2641206" y="2572639"/>
                </a:lnTo>
                <a:lnTo>
                  <a:pt x="2641206" y="2569718"/>
                </a:lnTo>
                <a:close/>
              </a:path>
              <a:path w="4232910" h="2633345">
                <a:moveTo>
                  <a:pt x="2635364" y="2321814"/>
                </a:moveTo>
                <a:lnTo>
                  <a:pt x="2455024" y="2321814"/>
                </a:lnTo>
                <a:lnTo>
                  <a:pt x="2455024" y="2376805"/>
                </a:lnTo>
                <a:lnTo>
                  <a:pt x="2635364" y="2376805"/>
                </a:lnTo>
                <a:lnTo>
                  <a:pt x="2635364" y="2321814"/>
                </a:lnTo>
                <a:close/>
              </a:path>
              <a:path w="4232910" h="2633345">
                <a:moveTo>
                  <a:pt x="2575039" y="2233168"/>
                </a:moveTo>
                <a:lnTo>
                  <a:pt x="2506459" y="2233168"/>
                </a:lnTo>
                <a:lnTo>
                  <a:pt x="2506459" y="2321814"/>
                </a:lnTo>
                <a:lnTo>
                  <a:pt x="2575039" y="2321814"/>
                </a:lnTo>
                <a:lnTo>
                  <a:pt x="2575039" y="2233168"/>
                </a:lnTo>
                <a:close/>
              </a:path>
              <a:path w="4232910" h="2633345">
                <a:moveTo>
                  <a:pt x="2232393" y="2530094"/>
                </a:moveTo>
                <a:lnTo>
                  <a:pt x="2156701" y="2530094"/>
                </a:lnTo>
                <a:lnTo>
                  <a:pt x="2168748" y="2571636"/>
                </a:lnTo>
                <a:lnTo>
                  <a:pt x="2197357" y="2604214"/>
                </a:lnTo>
                <a:lnTo>
                  <a:pt x="2241515" y="2625480"/>
                </a:lnTo>
                <a:lnTo>
                  <a:pt x="2300211" y="2633091"/>
                </a:lnTo>
                <a:lnTo>
                  <a:pt x="2353233" y="2626233"/>
                </a:lnTo>
                <a:lnTo>
                  <a:pt x="2395588" y="2606611"/>
                </a:lnTo>
                <a:lnTo>
                  <a:pt x="2418905" y="2580894"/>
                </a:lnTo>
                <a:lnTo>
                  <a:pt x="2303894" y="2580894"/>
                </a:lnTo>
                <a:lnTo>
                  <a:pt x="2275255" y="2577189"/>
                </a:lnTo>
                <a:lnTo>
                  <a:pt x="2253951" y="2566781"/>
                </a:lnTo>
                <a:lnTo>
                  <a:pt x="2239743" y="2550729"/>
                </a:lnTo>
                <a:lnTo>
                  <a:pt x="2232393" y="2530094"/>
                </a:lnTo>
                <a:close/>
              </a:path>
              <a:path w="4232910" h="2633345">
                <a:moveTo>
                  <a:pt x="2291448" y="2313559"/>
                </a:moveTo>
                <a:lnTo>
                  <a:pt x="2241126" y="2320303"/>
                </a:lnTo>
                <a:lnTo>
                  <a:pt x="2201865" y="2339133"/>
                </a:lnTo>
                <a:lnTo>
                  <a:pt x="2176344" y="2367940"/>
                </a:lnTo>
                <a:lnTo>
                  <a:pt x="2167242" y="2404618"/>
                </a:lnTo>
                <a:lnTo>
                  <a:pt x="2173903" y="2437901"/>
                </a:lnTo>
                <a:lnTo>
                  <a:pt x="2193483" y="2463149"/>
                </a:lnTo>
                <a:lnTo>
                  <a:pt x="2225374" y="2481609"/>
                </a:lnTo>
                <a:lnTo>
                  <a:pt x="2268969" y="2494534"/>
                </a:lnTo>
                <a:lnTo>
                  <a:pt x="2304402" y="2502281"/>
                </a:lnTo>
                <a:lnTo>
                  <a:pt x="2331473" y="2509258"/>
                </a:lnTo>
                <a:lnTo>
                  <a:pt x="2349423" y="2517616"/>
                </a:lnTo>
                <a:lnTo>
                  <a:pt x="2359373" y="2528212"/>
                </a:lnTo>
                <a:lnTo>
                  <a:pt x="2362441" y="2541905"/>
                </a:lnTo>
                <a:lnTo>
                  <a:pt x="2358115" y="2558444"/>
                </a:lnTo>
                <a:lnTo>
                  <a:pt x="2346026" y="2570686"/>
                </a:lnTo>
                <a:lnTo>
                  <a:pt x="2327508" y="2578284"/>
                </a:lnTo>
                <a:lnTo>
                  <a:pt x="2303894" y="2580894"/>
                </a:lnTo>
                <a:lnTo>
                  <a:pt x="2418905" y="2580894"/>
                </a:lnTo>
                <a:lnTo>
                  <a:pt x="2423655" y="2575655"/>
                </a:lnTo>
                <a:lnTo>
                  <a:pt x="2433815" y="2534793"/>
                </a:lnTo>
                <a:lnTo>
                  <a:pt x="2425945" y="2500473"/>
                </a:lnTo>
                <a:lnTo>
                  <a:pt x="2403621" y="2475118"/>
                </a:lnTo>
                <a:lnTo>
                  <a:pt x="2368771" y="2456836"/>
                </a:lnTo>
                <a:lnTo>
                  <a:pt x="2323325" y="2443734"/>
                </a:lnTo>
                <a:lnTo>
                  <a:pt x="2286622" y="2435479"/>
                </a:lnTo>
                <a:lnTo>
                  <a:pt x="2264943" y="2429754"/>
                </a:lnTo>
                <a:lnTo>
                  <a:pt x="2250062" y="2422636"/>
                </a:lnTo>
                <a:lnTo>
                  <a:pt x="2241491" y="2413208"/>
                </a:lnTo>
                <a:lnTo>
                  <a:pt x="2238743" y="2400554"/>
                </a:lnTo>
                <a:lnTo>
                  <a:pt x="2242628" y="2385728"/>
                </a:lnTo>
                <a:lnTo>
                  <a:pt x="2253443" y="2374534"/>
                </a:lnTo>
                <a:lnTo>
                  <a:pt x="2269925" y="2367460"/>
                </a:lnTo>
                <a:lnTo>
                  <a:pt x="2290813" y="2364994"/>
                </a:lnTo>
                <a:lnTo>
                  <a:pt x="2407532" y="2364994"/>
                </a:lnTo>
                <a:lnTo>
                  <a:pt x="2384777" y="2340086"/>
                </a:lnTo>
                <a:lnTo>
                  <a:pt x="2344905" y="2320696"/>
                </a:lnTo>
                <a:lnTo>
                  <a:pt x="2291448" y="2313559"/>
                </a:lnTo>
                <a:close/>
              </a:path>
              <a:path w="4232910" h="2633345">
                <a:moveTo>
                  <a:pt x="2407532" y="2364994"/>
                </a:moveTo>
                <a:lnTo>
                  <a:pt x="2290813" y="2364994"/>
                </a:lnTo>
                <a:lnTo>
                  <a:pt x="2313712" y="2367595"/>
                </a:lnTo>
                <a:lnTo>
                  <a:pt x="2331802" y="2375138"/>
                </a:lnTo>
                <a:lnTo>
                  <a:pt x="2344891" y="2387228"/>
                </a:lnTo>
                <a:lnTo>
                  <a:pt x="2352789" y="2403475"/>
                </a:lnTo>
                <a:lnTo>
                  <a:pt x="2423147" y="2403475"/>
                </a:lnTo>
                <a:lnTo>
                  <a:pt x="2410909" y="2368690"/>
                </a:lnTo>
                <a:lnTo>
                  <a:pt x="2407532" y="2364994"/>
                </a:lnTo>
                <a:close/>
              </a:path>
              <a:path w="4232910" h="2633345">
                <a:moveTo>
                  <a:pt x="1915909" y="2321941"/>
                </a:moveTo>
                <a:lnTo>
                  <a:pt x="1847329" y="2321941"/>
                </a:lnTo>
                <a:lnTo>
                  <a:pt x="1847329" y="2624201"/>
                </a:lnTo>
                <a:lnTo>
                  <a:pt x="1917687" y="2624201"/>
                </a:lnTo>
                <a:lnTo>
                  <a:pt x="1917687" y="2455545"/>
                </a:lnTo>
                <a:lnTo>
                  <a:pt x="1923410" y="2417147"/>
                </a:lnTo>
                <a:lnTo>
                  <a:pt x="1938610" y="2390870"/>
                </a:lnTo>
                <a:lnTo>
                  <a:pt x="1960335" y="2375785"/>
                </a:lnTo>
                <a:lnTo>
                  <a:pt x="1985632" y="2370963"/>
                </a:lnTo>
                <a:lnTo>
                  <a:pt x="2096179" y="2370963"/>
                </a:lnTo>
                <a:lnTo>
                  <a:pt x="2090287" y="2360930"/>
                </a:lnTo>
                <a:lnTo>
                  <a:pt x="1915909" y="2360930"/>
                </a:lnTo>
                <a:lnTo>
                  <a:pt x="1915909" y="2321941"/>
                </a:lnTo>
                <a:close/>
              </a:path>
              <a:path w="4232910" h="2633345">
                <a:moveTo>
                  <a:pt x="2096179" y="2370963"/>
                </a:moveTo>
                <a:lnTo>
                  <a:pt x="1985632" y="2370963"/>
                </a:lnTo>
                <a:lnTo>
                  <a:pt x="2008875" y="2375370"/>
                </a:lnTo>
                <a:lnTo>
                  <a:pt x="2024224" y="2387552"/>
                </a:lnTo>
                <a:lnTo>
                  <a:pt x="2032691" y="2405949"/>
                </a:lnTo>
                <a:lnTo>
                  <a:pt x="2035289" y="2429002"/>
                </a:lnTo>
                <a:lnTo>
                  <a:pt x="2035289" y="2624201"/>
                </a:lnTo>
                <a:lnTo>
                  <a:pt x="2106282" y="2624201"/>
                </a:lnTo>
                <a:lnTo>
                  <a:pt x="2106282" y="2423160"/>
                </a:lnTo>
                <a:lnTo>
                  <a:pt x="2099140" y="2376005"/>
                </a:lnTo>
                <a:lnTo>
                  <a:pt x="2096179" y="2370963"/>
                </a:lnTo>
                <a:close/>
              </a:path>
              <a:path w="4232910" h="2633345">
                <a:moveTo>
                  <a:pt x="2005825" y="2313051"/>
                </a:moveTo>
                <a:lnTo>
                  <a:pt x="1975541" y="2316960"/>
                </a:lnTo>
                <a:lnTo>
                  <a:pt x="1950437" y="2327465"/>
                </a:lnTo>
                <a:lnTo>
                  <a:pt x="1930548" y="2342733"/>
                </a:lnTo>
                <a:lnTo>
                  <a:pt x="1915909" y="2360930"/>
                </a:lnTo>
                <a:lnTo>
                  <a:pt x="2090287" y="2360930"/>
                </a:lnTo>
                <a:lnTo>
                  <a:pt x="2078866" y="2341483"/>
                </a:lnTo>
                <a:lnTo>
                  <a:pt x="2047185" y="2320272"/>
                </a:lnTo>
                <a:lnTo>
                  <a:pt x="2005825" y="2313051"/>
                </a:lnTo>
                <a:close/>
              </a:path>
              <a:path w="4232910" h="2633345">
                <a:moveTo>
                  <a:pt x="1767573" y="2210054"/>
                </a:moveTo>
                <a:lnTo>
                  <a:pt x="1693659" y="2210054"/>
                </a:lnTo>
                <a:lnTo>
                  <a:pt x="1693659" y="2624074"/>
                </a:lnTo>
                <a:lnTo>
                  <a:pt x="1767573" y="2624074"/>
                </a:lnTo>
                <a:lnTo>
                  <a:pt x="1767573" y="2210054"/>
                </a:lnTo>
                <a:close/>
              </a:path>
              <a:path w="4232910" h="2633345">
                <a:moveTo>
                  <a:pt x="4030967" y="1965452"/>
                </a:moveTo>
                <a:lnTo>
                  <a:pt x="3955275" y="1965452"/>
                </a:lnTo>
                <a:lnTo>
                  <a:pt x="3967322" y="2006975"/>
                </a:lnTo>
                <a:lnTo>
                  <a:pt x="3995931" y="2039508"/>
                </a:lnTo>
                <a:lnTo>
                  <a:pt x="4040089" y="2060731"/>
                </a:lnTo>
                <a:lnTo>
                  <a:pt x="4098785" y="2068322"/>
                </a:lnTo>
                <a:lnTo>
                  <a:pt x="4151807" y="2061465"/>
                </a:lnTo>
                <a:lnTo>
                  <a:pt x="4194162" y="2041858"/>
                </a:lnTo>
                <a:lnTo>
                  <a:pt x="4217407" y="2016252"/>
                </a:lnTo>
                <a:lnTo>
                  <a:pt x="4102468" y="2016252"/>
                </a:lnTo>
                <a:lnTo>
                  <a:pt x="4073811" y="2012547"/>
                </a:lnTo>
                <a:lnTo>
                  <a:pt x="4052477" y="2002139"/>
                </a:lnTo>
                <a:lnTo>
                  <a:pt x="4038263" y="1986087"/>
                </a:lnTo>
                <a:lnTo>
                  <a:pt x="4030967" y="1965452"/>
                </a:lnTo>
                <a:close/>
              </a:path>
              <a:path w="4232910" h="2633345">
                <a:moveTo>
                  <a:pt x="4089895" y="1748917"/>
                </a:moveTo>
                <a:lnTo>
                  <a:pt x="4039593" y="1755661"/>
                </a:lnTo>
                <a:lnTo>
                  <a:pt x="4000376" y="1774491"/>
                </a:lnTo>
                <a:lnTo>
                  <a:pt x="3974898" y="1803298"/>
                </a:lnTo>
                <a:lnTo>
                  <a:pt x="3965816" y="1839976"/>
                </a:lnTo>
                <a:lnTo>
                  <a:pt x="3972477" y="1873259"/>
                </a:lnTo>
                <a:lnTo>
                  <a:pt x="3992057" y="1898507"/>
                </a:lnTo>
                <a:lnTo>
                  <a:pt x="4023948" y="1916967"/>
                </a:lnTo>
                <a:lnTo>
                  <a:pt x="4067543" y="1929892"/>
                </a:lnTo>
                <a:lnTo>
                  <a:pt x="4102976" y="1937639"/>
                </a:lnTo>
                <a:lnTo>
                  <a:pt x="4129973" y="1944616"/>
                </a:lnTo>
                <a:lnTo>
                  <a:pt x="4147886" y="1952974"/>
                </a:lnTo>
                <a:lnTo>
                  <a:pt x="4157822" y="1963570"/>
                </a:lnTo>
                <a:lnTo>
                  <a:pt x="4160888" y="1977263"/>
                </a:lnTo>
                <a:lnTo>
                  <a:pt x="4156582" y="1993802"/>
                </a:lnTo>
                <a:lnTo>
                  <a:pt x="4144537" y="2006044"/>
                </a:lnTo>
                <a:lnTo>
                  <a:pt x="4126062" y="2013642"/>
                </a:lnTo>
                <a:lnTo>
                  <a:pt x="4102468" y="2016252"/>
                </a:lnTo>
                <a:lnTo>
                  <a:pt x="4217407" y="2016252"/>
                </a:lnTo>
                <a:lnTo>
                  <a:pt x="4222229" y="2010939"/>
                </a:lnTo>
                <a:lnTo>
                  <a:pt x="4232389" y="1970151"/>
                </a:lnTo>
                <a:lnTo>
                  <a:pt x="4224517" y="1935811"/>
                </a:lnTo>
                <a:lnTo>
                  <a:pt x="4202179" y="1910413"/>
                </a:lnTo>
                <a:lnTo>
                  <a:pt x="4167291" y="1892087"/>
                </a:lnTo>
                <a:lnTo>
                  <a:pt x="4121772" y="1878965"/>
                </a:lnTo>
                <a:lnTo>
                  <a:pt x="4085196" y="1870710"/>
                </a:lnTo>
                <a:lnTo>
                  <a:pt x="4063463" y="1865002"/>
                </a:lnTo>
                <a:lnTo>
                  <a:pt x="4048588" y="1857914"/>
                </a:lnTo>
                <a:lnTo>
                  <a:pt x="4040047" y="1848492"/>
                </a:lnTo>
                <a:lnTo>
                  <a:pt x="4037317" y="1835785"/>
                </a:lnTo>
                <a:lnTo>
                  <a:pt x="4041200" y="1821033"/>
                </a:lnTo>
                <a:lnTo>
                  <a:pt x="4052001" y="1809877"/>
                </a:lnTo>
                <a:lnTo>
                  <a:pt x="4068446" y="1802816"/>
                </a:lnTo>
                <a:lnTo>
                  <a:pt x="4089260" y="1800352"/>
                </a:lnTo>
                <a:lnTo>
                  <a:pt x="4206049" y="1800352"/>
                </a:lnTo>
                <a:lnTo>
                  <a:pt x="4183287" y="1775444"/>
                </a:lnTo>
                <a:lnTo>
                  <a:pt x="4143407" y="1756054"/>
                </a:lnTo>
                <a:lnTo>
                  <a:pt x="4089895" y="1748917"/>
                </a:lnTo>
                <a:close/>
              </a:path>
              <a:path w="4232910" h="2633345">
                <a:moveTo>
                  <a:pt x="4206049" y="1800352"/>
                </a:moveTo>
                <a:lnTo>
                  <a:pt x="4089260" y="1800352"/>
                </a:lnTo>
                <a:lnTo>
                  <a:pt x="4112215" y="1802953"/>
                </a:lnTo>
                <a:lnTo>
                  <a:pt x="4130313" y="1810496"/>
                </a:lnTo>
                <a:lnTo>
                  <a:pt x="4143409" y="1822586"/>
                </a:lnTo>
                <a:lnTo>
                  <a:pt x="4151363" y="1838833"/>
                </a:lnTo>
                <a:lnTo>
                  <a:pt x="4221721" y="1838833"/>
                </a:lnTo>
                <a:lnTo>
                  <a:pt x="4209428" y="1804048"/>
                </a:lnTo>
                <a:lnTo>
                  <a:pt x="4206049" y="1800352"/>
                </a:lnTo>
                <a:close/>
              </a:path>
              <a:path w="4232910" h="2633345">
                <a:moveTo>
                  <a:pt x="3772649" y="1748282"/>
                </a:moveTo>
                <a:lnTo>
                  <a:pt x="3725303" y="1755921"/>
                </a:lnTo>
                <a:lnTo>
                  <a:pt x="3683810" y="1777636"/>
                </a:lnTo>
                <a:lnTo>
                  <a:pt x="3650851" y="1811622"/>
                </a:lnTo>
                <a:lnTo>
                  <a:pt x="3629108" y="1856075"/>
                </a:lnTo>
                <a:lnTo>
                  <a:pt x="3621265" y="1909191"/>
                </a:lnTo>
                <a:lnTo>
                  <a:pt x="3628244" y="1962316"/>
                </a:lnTo>
                <a:lnTo>
                  <a:pt x="3648445" y="2006353"/>
                </a:lnTo>
                <a:lnTo>
                  <a:pt x="3680765" y="2039739"/>
                </a:lnTo>
                <a:lnTo>
                  <a:pt x="3724100" y="2060916"/>
                </a:lnTo>
                <a:lnTo>
                  <a:pt x="3777348" y="2068322"/>
                </a:lnTo>
                <a:lnTo>
                  <a:pt x="3828203" y="2061882"/>
                </a:lnTo>
                <a:lnTo>
                  <a:pt x="3868724" y="2043858"/>
                </a:lnTo>
                <a:lnTo>
                  <a:pt x="3898291" y="2016190"/>
                </a:lnTo>
                <a:lnTo>
                  <a:pt x="3900069" y="2012696"/>
                </a:lnTo>
                <a:lnTo>
                  <a:pt x="3778491" y="2012696"/>
                </a:lnTo>
                <a:lnTo>
                  <a:pt x="3745665" y="2006631"/>
                </a:lnTo>
                <a:lnTo>
                  <a:pt x="3719245" y="1989518"/>
                </a:lnTo>
                <a:lnTo>
                  <a:pt x="3701017" y="1962975"/>
                </a:lnTo>
                <a:lnTo>
                  <a:pt x="3692766" y="1928622"/>
                </a:lnTo>
                <a:lnTo>
                  <a:pt x="3924541" y="1928622"/>
                </a:lnTo>
                <a:lnTo>
                  <a:pt x="3919297" y="1877187"/>
                </a:lnTo>
                <a:lnTo>
                  <a:pt x="3694036" y="1877187"/>
                </a:lnTo>
                <a:lnTo>
                  <a:pt x="3703507" y="1847887"/>
                </a:lnTo>
                <a:lnTo>
                  <a:pt x="3721134" y="1824910"/>
                </a:lnTo>
                <a:lnTo>
                  <a:pt x="3745310" y="1809910"/>
                </a:lnTo>
                <a:lnTo>
                  <a:pt x="3774427" y="1804543"/>
                </a:lnTo>
                <a:lnTo>
                  <a:pt x="3887800" y="1804543"/>
                </a:lnTo>
                <a:lnTo>
                  <a:pt x="3881980" y="1795446"/>
                </a:lnTo>
                <a:lnTo>
                  <a:pt x="3851878" y="1769552"/>
                </a:lnTo>
                <a:lnTo>
                  <a:pt x="3815165" y="1753676"/>
                </a:lnTo>
                <a:lnTo>
                  <a:pt x="3772649" y="1748282"/>
                </a:lnTo>
                <a:close/>
              </a:path>
              <a:path w="4232910" h="2633345">
                <a:moveTo>
                  <a:pt x="3916286" y="1980819"/>
                </a:moveTo>
                <a:lnTo>
                  <a:pt x="3841864" y="1980819"/>
                </a:lnTo>
                <a:lnTo>
                  <a:pt x="3832765" y="1993247"/>
                </a:lnTo>
                <a:lnTo>
                  <a:pt x="3819464" y="2003377"/>
                </a:lnTo>
                <a:lnTo>
                  <a:pt x="3801519" y="2010197"/>
                </a:lnTo>
                <a:lnTo>
                  <a:pt x="3778491" y="2012696"/>
                </a:lnTo>
                <a:lnTo>
                  <a:pt x="3900069" y="2012696"/>
                </a:lnTo>
                <a:lnTo>
                  <a:pt x="3916286" y="1980819"/>
                </a:lnTo>
                <a:close/>
              </a:path>
              <a:path w="4232910" h="2633345">
                <a:moveTo>
                  <a:pt x="3887800" y="1804543"/>
                </a:moveTo>
                <a:lnTo>
                  <a:pt x="3774427" y="1804543"/>
                </a:lnTo>
                <a:lnTo>
                  <a:pt x="3804945" y="1809750"/>
                </a:lnTo>
                <a:lnTo>
                  <a:pt x="3828735" y="1824481"/>
                </a:lnTo>
                <a:lnTo>
                  <a:pt x="3845311" y="1847405"/>
                </a:lnTo>
                <a:lnTo>
                  <a:pt x="3854183" y="1877187"/>
                </a:lnTo>
                <a:lnTo>
                  <a:pt x="3919297" y="1877187"/>
                </a:lnTo>
                <a:lnTo>
                  <a:pt x="3919119" y="1875443"/>
                </a:lnTo>
                <a:lnTo>
                  <a:pt x="3904663" y="1830897"/>
                </a:lnTo>
                <a:lnTo>
                  <a:pt x="3887800" y="1804543"/>
                </a:lnTo>
                <a:close/>
              </a:path>
              <a:path w="4232910" h="2633345">
                <a:moveTo>
                  <a:pt x="3529825" y="1633474"/>
                </a:moveTo>
                <a:lnTo>
                  <a:pt x="3511906" y="1637115"/>
                </a:lnTo>
                <a:lnTo>
                  <a:pt x="3497249" y="1647078"/>
                </a:lnTo>
                <a:lnTo>
                  <a:pt x="3487355" y="1661923"/>
                </a:lnTo>
                <a:lnTo>
                  <a:pt x="3483724" y="1680210"/>
                </a:lnTo>
                <a:lnTo>
                  <a:pt x="3487355" y="1698202"/>
                </a:lnTo>
                <a:lnTo>
                  <a:pt x="3497249" y="1712896"/>
                </a:lnTo>
                <a:lnTo>
                  <a:pt x="3511906" y="1722804"/>
                </a:lnTo>
                <a:lnTo>
                  <a:pt x="3529825" y="1726438"/>
                </a:lnTo>
                <a:lnTo>
                  <a:pt x="3547744" y="1722804"/>
                </a:lnTo>
                <a:lnTo>
                  <a:pt x="3562400" y="1712896"/>
                </a:lnTo>
                <a:lnTo>
                  <a:pt x="3572294" y="1698202"/>
                </a:lnTo>
                <a:lnTo>
                  <a:pt x="3575926" y="1680210"/>
                </a:lnTo>
                <a:lnTo>
                  <a:pt x="3572294" y="1661923"/>
                </a:lnTo>
                <a:lnTo>
                  <a:pt x="3562400" y="1647078"/>
                </a:lnTo>
                <a:lnTo>
                  <a:pt x="3547744" y="1637115"/>
                </a:lnTo>
                <a:lnTo>
                  <a:pt x="3529825" y="1633474"/>
                </a:lnTo>
                <a:close/>
              </a:path>
              <a:path w="4232910" h="2633345">
                <a:moveTo>
                  <a:pt x="3564750" y="1757172"/>
                </a:moveTo>
                <a:lnTo>
                  <a:pt x="3495027" y="1757172"/>
                </a:lnTo>
                <a:lnTo>
                  <a:pt x="3495027" y="2059432"/>
                </a:lnTo>
                <a:lnTo>
                  <a:pt x="3564750" y="2059432"/>
                </a:lnTo>
                <a:lnTo>
                  <a:pt x="3564750" y="1757172"/>
                </a:lnTo>
                <a:close/>
              </a:path>
              <a:path w="4232910" h="2633345">
                <a:moveTo>
                  <a:pt x="3342119" y="1757172"/>
                </a:moveTo>
                <a:lnTo>
                  <a:pt x="3273539" y="1757172"/>
                </a:lnTo>
                <a:lnTo>
                  <a:pt x="3273539" y="2059432"/>
                </a:lnTo>
                <a:lnTo>
                  <a:pt x="3343897" y="2059432"/>
                </a:lnTo>
                <a:lnTo>
                  <a:pt x="3343897" y="1922780"/>
                </a:lnTo>
                <a:lnTo>
                  <a:pt x="3346869" y="1885963"/>
                </a:lnTo>
                <a:lnTo>
                  <a:pt x="3356152" y="1856374"/>
                </a:lnTo>
                <a:lnTo>
                  <a:pt x="3372293" y="1834429"/>
                </a:lnTo>
                <a:lnTo>
                  <a:pt x="3395840" y="1820545"/>
                </a:lnTo>
                <a:lnTo>
                  <a:pt x="3400399" y="1819275"/>
                </a:lnTo>
                <a:lnTo>
                  <a:pt x="3342119" y="1819275"/>
                </a:lnTo>
                <a:lnTo>
                  <a:pt x="3342119" y="1757172"/>
                </a:lnTo>
                <a:close/>
              </a:path>
              <a:path w="4232910" h="2633345">
                <a:moveTo>
                  <a:pt x="3449688" y="1748282"/>
                </a:moveTo>
                <a:lnTo>
                  <a:pt x="3413378" y="1750569"/>
                </a:lnTo>
                <a:lnTo>
                  <a:pt x="3383426" y="1762490"/>
                </a:lnTo>
                <a:lnTo>
                  <a:pt x="3359712" y="1785054"/>
                </a:lnTo>
                <a:lnTo>
                  <a:pt x="3342119" y="1819275"/>
                </a:lnTo>
                <a:lnTo>
                  <a:pt x="3400399" y="1819275"/>
                </a:lnTo>
                <a:lnTo>
                  <a:pt x="3407522" y="1817290"/>
                </a:lnTo>
                <a:lnTo>
                  <a:pt x="3420335" y="1815464"/>
                </a:lnTo>
                <a:lnTo>
                  <a:pt x="3434362" y="1814972"/>
                </a:lnTo>
                <a:lnTo>
                  <a:pt x="3449688" y="1814972"/>
                </a:lnTo>
                <a:lnTo>
                  <a:pt x="3449688" y="1748282"/>
                </a:lnTo>
                <a:close/>
              </a:path>
              <a:path w="4232910" h="2633345">
                <a:moveTo>
                  <a:pt x="3449688" y="1814972"/>
                </a:moveTo>
                <a:lnTo>
                  <a:pt x="3434362" y="1814972"/>
                </a:lnTo>
                <a:lnTo>
                  <a:pt x="3449688" y="1815719"/>
                </a:lnTo>
                <a:lnTo>
                  <a:pt x="3449688" y="1814972"/>
                </a:lnTo>
                <a:close/>
              </a:path>
              <a:path w="4232910" h="2633345">
                <a:moveTo>
                  <a:pt x="3034271" y="1748282"/>
                </a:moveTo>
                <a:lnTo>
                  <a:pt x="2990638" y="1755363"/>
                </a:lnTo>
                <a:lnTo>
                  <a:pt x="2953369" y="1775917"/>
                </a:lnTo>
                <a:lnTo>
                  <a:pt x="2924378" y="1808906"/>
                </a:lnTo>
                <a:lnTo>
                  <a:pt x="2905580" y="1853295"/>
                </a:lnTo>
                <a:lnTo>
                  <a:pt x="2898889" y="1908048"/>
                </a:lnTo>
                <a:lnTo>
                  <a:pt x="2905592" y="1962853"/>
                </a:lnTo>
                <a:lnTo>
                  <a:pt x="2924415" y="2007368"/>
                </a:lnTo>
                <a:lnTo>
                  <a:pt x="2953424" y="2040507"/>
                </a:lnTo>
                <a:lnTo>
                  <a:pt x="2990686" y="2061187"/>
                </a:lnTo>
                <a:lnTo>
                  <a:pt x="3034271" y="2068322"/>
                </a:lnTo>
                <a:lnTo>
                  <a:pt x="3064759" y="2064859"/>
                </a:lnTo>
                <a:lnTo>
                  <a:pt x="3090437" y="2055193"/>
                </a:lnTo>
                <a:lnTo>
                  <a:pt x="3110784" y="2040507"/>
                </a:lnTo>
                <a:lnTo>
                  <a:pt x="3125838" y="2021586"/>
                </a:lnTo>
                <a:lnTo>
                  <a:pt x="3196704" y="2021586"/>
                </a:lnTo>
                <a:lnTo>
                  <a:pt x="3196704" y="2012061"/>
                </a:lnTo>
                <a:lnTo>
                  <a:pt x="3047860" y="2012061"/>
                </a:lnTo>
                <a:lnTo>
                  <a:pt x="3014905" y="2004702"/>
                </a:lnTo>
                <a:lnTo>
                  <a:pt x="2990821" y="1983771"/>
                </a:lnTo>
                <a:lnTo>
                  <a:pt x="2976047" y="1950981"/>
                </a:lnTo>
                <a:lnTo>
                  <a:pt x="2971025" y="1908048"/>
                </a:lnTo>
                <a:lnTo>
                  <a:pt x="2976047" y="1865487"/>
                </a:lnTo>
                <a:lnTo>
                  <a:pt x="2990821" y="1833022"/>
                </a:lnTo>
                <a:lnTo>
                  <a:pt x="3014905" y="1812321"/>
                </a:lnTo>
                <a:lnTo>
                  <a:pt x="3047860" y="1805051"/>
                </a:lnTo>
                <a:lnTo>
                  <a:pt x="3196704" y="1805051"/>
                </a:lnTo>
                <a:lnTo>
                  <a:pt x="3196704" y="1796288"/>
                </a:lnTo>
                <a:lnTo>
                  <a:pt x="3125838" y="1796288"/>
                </a:lnTo>
                <a:lnTo>
                  <a:pt x="3110923" y="1777267"/>
                </a:lnTo>
                <a:lnTo>
                  <a:pt x="3090437" y="1762045"/>
                </a:lnTo>
                <a:lnTo>
                  <a:pt x="3064759" y="1751943"/>
                </a:lnTo>
                <a:lnTo>
                  <a:pt x="3034271" y="1748282"/>
                </a:lnTo>
                <a:close/>
              </a:path>
              <a:path w="4232910" h="2633345">
                <a:moveTo>
                  <a:pt x="3196704" y="2021586"/>
                </a:moveTo>
                <a:lnTo>
                  <a:pt x="3125838" y="2021586"/>
                </a:lnTo>
                <a:lnTo>
                  <a:pt x="3125838" y="2059432"/>
                </a:lnTo>
                <a:lnTo>
                  <a:pt x="3196704" y="2059432"/>
                </a:lnTo>
                <a:lnTo>
                  <a:pt x="3196704" y="2021586"/>
                </a:lnTo>
                <a:close/>
              </a:path>
              <a:path w="4232910" h="2633345">
                <a:moveTo>
                  <a:pt x="3196704" y="1805051"/>
                </a:moveTo>
                <a:lnTo>
                  <a:pt x="3047860" y="1805051"/>
                </a:lnTo>
                <a:lnTo>
                  <a:pt x="3079959" y="1812732"/>
                </a:lnTo>
                <a:lnTo>
                  <a:pt x="3105010" y="1834118"/>
                </a:lnTo>
                <a:lnTo>
                  <a:pt x="3121298" y="1866719"/>
                </a:lnTo>
                <a:lnTo>
                  <a:pt x="3127108" y="1908048"/>
                </a:lnTo>
                <a:lnTo>
                  <a:pt x="3121298" y="1949749"/>
                </a:lnTo>
                <a:lnTo>
                  <a:pt x="3105010" y="1982676"/>
                </a:lnTo>
                <a:lnTo>
                  <a:pt x="3079959" y="2004292"/>
                </a:lnTo>
                <a:lnTo>
                  <a:pt x="3047860" y="2012061"/>
                </a:lnTo>
                <a:lnTo>
                  <a:pt x="3196704" y="2012061"/>
                </a:lnTo>
                <a:lnTo>
                  <a:pt x="3196704" y="1805051"/>
                </a:lnTo>
                <a:close/>
              </a:path>
              <a:path w="4232910" h="2633345">
                <a:moveTo>
                  <a:pt x="3196704" y="1757172"/>
                </a:moveTo>
                <a:lnTo>
                  <a:pt x="3125838" y="1757172"/>
                </a:lnTo>
                <a:lnTo>
                  <a:pt x="3125838" y="1796288"/>
                </a:lnTo>
                <a:lnTo>
                  <a:pt x="3196704" y="1796288"/>
                </a:lnTo>
                <a:lnTo>
                  <a:pt x="3196704" y="1757172"/>
                </a:lnTo>
                <a:close/>
              </a:path>
              <a:path w="4232910" h="2633345">
                <a:moveTo>
                  <a:pt x="2657208" y="1757172"/>
                </a:moveTo>
                <a:lnTo>
                  <a:pt x="2586850" y="1757172"/>
                </a:lnTo>
                <a:lnTo>
                  <a:pt x="2586850" y="1957070"/>
                </a:lnTo>
                <a:lnTo>
                  <a:pt x="2594297" y="2005421"/>
                </a:lnTo>
                <a:lnTo>
                  <a:pt x="2614996" y="2040223"/>
                </a:lnTo>
                <a:lnTo>
                  <a:pt x="2646768" y="2061261"/>
                </a:lnTo>
                <a:lnTo>
                  <a:pt x="2687434" y="2068322"/>
                </a:lnTo>
                <a:lnTo>
                  <a:pt x="2715124" y="2065369"/>
                </a:lnTo>
                <a:lnTo>
                  <a:pt x="2738647" y="2056606"/>
                </a:lnTo>
                <a:lnTo>
                  <a:pt x="2757835" y="2042175"/>
                </a:lnTo>
                <a:lnTo>
                  <a:pt x="2772524" y="2022221"/>
                </a:lnTo>
                <a:lnTo>
                  <a:pt x="2841739" y="2022221"/>
                </a:lnTo>
                <a:lnTo>
                  <a:pt x="2841739" y="2010410"/>
                </a:lnTo>
                <a:lnTo>
                  <a:pt x="2708135" y="2010410"/>
                </a:lnTo>
                <a:lnTo>
                  <a:pt x="2685176" y="2006090"/>
                </a:lnTo>
                <a:lnTo>
                  <a:pt x="2669336" y="1993566"/>
                </a:lnTo>
                <a:lnTo>
                  <a:pt x="2660165" y="1973494"/>
                </a:lnTo>
                <a:lnTo>
                  <a:pt x="2657208" y="1946529"/>
                </a:lnTo>
                <a:lnTo>
                  <a:pt x="2657208" y="1757172"/>
                </a:lnTo>
                <a:close/>
              </a:path>
              <a:path w="4232910" h="2633345">
                <a:moveTo>
                  <a:pt x="2841739" y="2022221"/>
                </a:moveTo>
                <a:lnTo>
                  <a:pt x="2772524" y="2022221"/>
                </a:lnTo>
                <a:lnTo>
                  <a:pt x="2772524" y="2059432"/>
                </a:lnTo>
                <a:lnTo>
                  <a:pt x="2841739" y="2059432"/>
                </a:lnTo>
                <a:lnTo>
                  <a:pt x="2841739" y="2022221"/>
                </a:lnTo>
                <a:close/>
              </a:path>
              <a:path w="4232910" h="2633345">
                <a:moveTo>
                  <a:pt x="2841739" y="1757172"/>
                </a:moveTo>
                <a:lnTo>
                  <a:pt x="2771381" y="1757172"/>
                </a:lnTo>
                <a:lnTo>
                  <a:pt x="2771381" y="1924558"/>
                </a:lnTo>
                <a:lnTo>
                  <a:pt x="2765910" y="1963689"/>
                </a:lnTo>
                <a:lnTo>
                  <a:pt x="2751521" y="1990344"/>
                </a:lnTo>
                <a:lnTo>
                  <a:pt x="2731251" y="2005568"/>
                </a:lnTo>
                <a:lnTo>
                  <a:pt x="2708135" y="2010410"/>
                </a:lnTo>
                <a:lnTo>
                  <a:pt x="2841739" y="2010410"/>
                </a:lnTo>
                <a:lnTo>
                  <a:pt x="2841739" y="1757172"/>
                </a:lnTo>
                <a:close/>
              </a:path>
              <a:path w="4232910" h="2633345">
                <a:moveTo>
                  <a:pt x="2471280" y="1812163"/>
                </a:moveTo>
                <a:lnTo>
                  <a:pt x="2402700" y="1812163"/>
                </a:lnTo>
                <a:lnTo>
                  <a:pt x="2402700" y="1973072"/>
                </a:lnTo>
                <a:lnTo>
                  <a:pt x="2409836" y="2015277"/>
                </a:lnTo>
                <a:lnTo>
                  <a:pt x="2429211" y="2042874"/>
                </a:lnTo>
                <a:lnTo>
                  <a:pt x="2457778" y="2057921"/>
                </a:lnTo>
                <a:lnTo>
                  <a:pt x="2492489" y="2062480"/>
                </a:lnTo>
                <a:lnTo>
                  <a:pt x="2505121" y="2062047"/>
                </a:lnTo>
                <a:lnTo>
                  <a:pt x="2517444" y="2060829"/>
                </a:lnTo>
                <a:lnTo>
                  <a:pt x="2528529" y="2058943"/>
                </a:lnTo>
                <a:lnTo>
                  <a:pt x="2537447" y="2056511"/>
                </a:lnTo>
                <a:lnTo>
                  <a:pt x="2537447" y="2007997"/>
                </a:lnTo>
                <a:lnTo>
                  <a:pt x="2511412" y="2007997"/>
                </a:lnTo>
                <a:lnTo>
                  <a:pt x="2492711" y="2004927"/>
                </a:lnTo>
                <a:lnTo>
                  <a:pt x="2480297" y="1995820"/>
                </a:lnTo>
                <a:lnTo>
                  <a:pt x="2473407" y="1980832"/>
                </a:lnTo>
                <a:lnTo>
                  <a:pt x="2471280" y="1960118"/>
                </a:lnTo>
                <a:lnTo>
                  <a:pt x="2471280" y="1812163"/>
                </a:lnTo>
                <a:close/>
              </a:path>
              <a:path w="4232910" h="2633345">
                <a:moveTo>
                  <a:pt x="2537447" y="2005076"/>
                </a:moveTo>
                <a:lnTo>
                  <a:pt x="2530146" y="2006282"/>
                </a:lnTo>
                <a:lnTo>
                  <a:pt x="2523334" y="2007203"/>
                </a:lnTo>
                <a:lnTo>
                  <a:pt x="2517069" y="2007790"/>
                </a:lnTo>
                <a:lnTo>
                  <a:pt x="2511412" y="2007997"/>
                </a:lnTo>
                <a:lnTo>
                  <a:pt x="2537447" y="2007997"/>
                </a:lnTo>
                <a:lnTo>
                  <a:pt x="2537447" y="2005076"/>
                </a:lnTo>
                <a:close/>
              </a:path>
              <a:path w="4232910" h="2633345">
                <a:moveTo>
                  <a:pt x="2531605" y="1757172"/>
                </a:moveTo>
                <a:lnTo>
                  <a:pt x="2351265" y="1757172"/>
                </a:lnTo>
                <a:lnTo>
                  <a:pt x="2351265" y="1812163"/>
                </a:lnTo>
                <a:lnTo>
                  <a:pt x="2531605" y="1812163"/>
                </a:lnTo>
                <a:lnTo>
                  <a:pt x="2531605" y="1757172"/>
                </a:lnTo>
                <a:close/>
              </a:path>
              <a:path w="4232910" h="2633345">
                <a:moveTo>
                  <a:pt x="2471280" y="1668399"/>
                </a:moveTo>
                <a:lnTo>
                  <a:pt x="2402700" y="1668399"/>
                </a:lnTo>
                <a:lnTo>
                  <a:pt x="2402700" y="1757172"/>
                </a:lnTo>
                <a:lnTo>
                  <a:pt x="2471280" y="1757172"/>
                </a:lnTo>
                <a:lnTo>
                  <a:pt x="2471280" y="1668399"/>
                </a:lnTo>
                <a:close/>
              </a:path>
              <a:path w="4232910" h="2633345">
                <a:moveTo>
                  <a:pt x="2194166" y="1748917"/>
                </a:moveTo>
                <a:lnTo>
                  <a:pt x="2145012" y="1756223"/>
                </a:lnTo>
                <a:lnTo>
                  <a:pt x="2103173" y="1777251"/>
                </a:lnTo>
                <a:lnTo>
                  <a:pt x="2070722" y="1810666"/>
                </a:lnTo>
                <a:lnTo>
                  <a:pt x="2049731" y="1855133"/>
                </a:lnTo>
                <a:lnTo>
                  <a:pt x="2042274" y="1909318"/>
                </a:lnTo>
                <a:lnTo>
                  <a:pt x="2049607" y="1963747"/>
                </a:lnTo>
                <a:lnTo>
                  <a:pt x="2070279" y="2007916"/>
                </a:lnTo>
                <a:lnTo>
                  <a:pt x="2102295" y="2040772"/>
                </a:lnTo>
                <a:lnTo>
                  <a:pt x="2143662" y="2061258"/>
                </a:lnTo>
                <a:lnTo>
                  <a:pt x="2192388" y="2068322"/>
                </a:lnTo>
                <a:lnTo>
                  <a:pt x="2246190" y="2059963"/>
                </a:lnTo>
                <a:lnTo>
                  <a:pt x="2287908" y="2037365"/>
                </a:lnTo>
                <a:lnTo>
                  <a:pt x="2311025" y="2010410"/>
                </a:lnTo>
                <a:lnTo>
                  <a:pt x="2193658" y="2010410"/>
                </a:lnTo>
                <a:lnTo>
                  <a:pt x="2163337" y="2003917"/>
                </a:lnTo>
                <a:lnTo>
                  <a:pt x="2138730" y="1984660"/>
                </a:lnTo>
                <a:lnTo>
                  <a:pt x="2122220" y="1952974"/>
                </a:lnTo>
                <a:lnTo>
                  <a:pt x="2116205" y="1909318"/>
                </a:lnTo>
                <a:lnTo>
                  <a:pt x="2122159" y="1865034"/>
                </a:lnTo>
                <a:lnTo>
                  <a:pt x="2138714" y="1833022"/>
                </a:lnTo>
                <a:lnTo>
                  <a:pt x="2163819" y="1813536"/>
                </a:lnTo>
                <a:lnTo>
                  <a:pt x="2195436" y="1806956"/>
                </a:lnTo>
                <a:lnTo>
                  <a:pt x="2311047" y="1806956"/>
                </a:lnTo>
                <a:lnTo>
                  <a:pt x="2288241" y="1779698"/>
                </a:lnTo>
                <a:lnTo>
                  <a:pt x="2247323" y="1757205"/>
                </a:lnTo>
                <a:lnTo>
                  <a:pt x="2194166" y="1748917"/>
                </a:lnTo>
                <a:close/>
              </a:path>
              <a:path w="4232910" h="2633345">
                <a:moveTo>
                  <a:pt x="2330183" y="1964309"/>
                </a:moveTo>
                <a:lnTo>
                  <a:pt x="2260460" y="1964309"/>
                </a:lnTo>
                <a:lnTo>
                  <a:pt x="2251236" y="1982710"/>
                </a:lnTo>
                <a:lnTo>
                  <a:pt x="2237441" y="1997313"/>
                </a:lnTo>
                <a:lnTo>
                  <a:pt x="2218455" y="2006939"/>
                </a:lnTo>
                <a:lnTo>
                  <a:pt x="2193658" y="2010410"/>
                </a:lnTo>
                <a:lnTo>
                  <a:pt x="2311025" y="2010410"/>
                </a:lnTo>
                <a:lnTo>
                  <a:pt x="2316314" y="2004242"/>
                </a:lnTo>
                <a:lnTo>
                  <a:pt x="2330183" y="1964309"/>
                </a:lnTo>
                <a:close/>
              </a:path>
              <a:path w="4232910" h="2633345">
                <a:moveTo>
                  <a:pt x="2311047" y="1806956"/>
                </a:moveTo>
                <a:lnTo>
                  <a:pt x="2195436" y="1806956"/>
                </a:lnTo>
                <a:lnTo>
                  <a:pt x="2218722" y="1810337"/>
                </a:lnTo>
                <a:lnTo>
                  <a:pt x="2237235" y="1819814"/>
                </a:lnTo>
                <a:lnTo>
                  <a:pt x="2251103" y="1834388"/>
                </a:lnTo>
                <a:lnTo>
                  <a:pt x="2260460" y="1853057"/>
                </a:lnTo>
                <a:lnTo>
                  <a:pt x="2329548" y="1853057"/>
                </a:lnTo>
                <a:lnTo>
                  <a:pt x="2315967" y="1812835"/>
                </a:lnTo>
                <a:lnTo>
                  <a:pt x="2311047" y="1806956"/>
                </a:lnTo>
                <a:close/>
              </a:path>
              <a:path w="4232910" h="2633345">
                <a:moveTo>
                  <a:pt x="1880476" y="1645412"/>
                </a:moveTo>
                <a:lnTo>
                  <a:pt x="1798942" y="1645412"/>
                </a:lnTo>
                <a:lnTo>
                  <a:pt x="1644637" y="2059432"/>
                </a:lnTo>
                <a:lnTo>
                  <a:pt x="1722107" y="2059432"/>
                </a:lnTo>
                <a:lnTo>
                  <a:pt x="1751698" y="1973072"/>
                </a:lnTo>
                <a:lnTo>
                  <a:pt x="2001187" y="1973072"/>
                </a:lnTo>
                <a:lnTo>
                  <a:pt x="1978308" y="1910969"/>
                </a:lnTo>
                <a:lnTo>
                  <a:pt x="1773415" y="1910969"/>
                </a:lnTo>
                <a:lnTo>
                  <a:pt x="1801228" y="1829943"/>
                </a:lnTo>
                <a:lnTo>
                  <a:pt x="1809995" y="1806124"/>
                </a:lnTo>
                <a:lnTo>
                  <a:pt x="1818789" y="1780587"/>
                </a:lnTo>
                <a:lnTo>
                  <a:pt x="1827990" y="1752836"/>
                </a:lnTo>
                <a:lnTo>
                  <a:pt x="1837804" y="1722882"/>
                </a:lnTo>
                <a:lnTo>
                  <a:pt x="1909016" y="1722882"/>
                </a:lnTo>
                <a:lnTo>
                  <a:pt x="1880476" y="1645412"/>
                </a:lnTo>
                <a:close/>
              </a:path>
              <a:path w="4232910" h="2633345">
                <a:moveTo>
                  <a:pt x="2001187" y="1973072"/>
                </a:moveTo>
                <a:lnTo>
                  <a:pt x="1924291" y="1973072"/>
                </a:lnTo>
                <a:lnTo>
                  <a:pt x="1953755" y="2059432"/>
                </a:lnTo>
                <a:lnTo>
                  <a:pt x="2033003" y="2059432"/>
                </a:lnTo>
                <a:lnTo>
                  <a:pt x="2001187" y="1973072"/>
                </a:lnTo>
                <a:close/>
              </a:path>
              <a:path w="4232910" h="2633345">
                <a:moveTo>
                  <a:pt x="1909016" y="1722882"/>
                </a:moveTo>
                <a:lnTo>
                  <a:pt x="1838439" y="1722882"/>
                </a:lnTo>
                <a:lnTo>
                  <a:pt x="1848672" y="1752836"/>
                </a:lnTo>
                <a:lnTo>
                  <a:pt x="1858049" y="1780413"/>
                </a:lnTo>
                <a:lnTo>
                  <a:pt x="1866853" y="1806124"/>
                </a:lnTo>
                <a:lnTo>
                  <a:pt x="1875015" y="1829435"/>
                </a:lnTo>
                <a:lnTo>
                  <a:pt x="1902828" y="1910969"/>
                </a:lnTo>
                <a:lnTo>
                  <a:pt x="1978308" y="1910969"/>
                </a:lnTo>
                <a:lnTo>
                  <a:pt x="1909016" y="1722882"/>
                </a:lnTo>
                <a:close/>
              </a:path>
            </a:pathLst>
          </a:custGeom>
          <a:solidFill>
            <a:srgbClr val="FFFFFF"/>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7/2/2026</a:t>
            </a:fld>
            <a:endParaRPr lang="en-US"/>
          </a:p>
        </p:txBody>
      </p:sp>
      <p:sp>
        <p:nvSpPr>
          <p:cNvPr id="4" name="Holder 4"/>
          <p:cNvSpPr>
            <a:spLocks noGrp="1"/>
          </p:cNvSpPr>
          <p:nvPr>
            <p:ph type="sldNum" sz="quarter" idx="7"/>
          </p:nvPr>
        </p:nvSpPr>
        <p:spPr/>
        <p:txBody>
          <a:bodyPr lIns="0" tIns="0" rIns="0" bIns="0"/>
          <a:lstStyle>
            <a:lvl1pPr>
              <a:defRPr sz="1000" b="0" i="0">
                <a:solidFill>
                  <a:srgbClr val="5B5B5B"/>
                </a:solidFill>
                <a:latin typeface="Calibri"/>
                <a:cs typeface="Calibri"/>
              </a:defRPr>
            </a:lvl1pPr>
          </a:lstStyle>
          <a:p>
            <a:pPr marL="101600">
              <a:lnSpc>
                <a:spcPts val="1045"/>
              </a:lnSpc>
            </a:pPr>
            <a:fld id="{81D60167-4931-47E6-BA6A-407CBD079E47}" type="slidenum">
              <a:rPr spc="-50" dirty="0"/>
              <a:t>‹#›</a:t>
            </a:fld>
            <a:endParaRPr spc="-50"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7/2/2026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52425" y="5770219"/>
            <a:ext cx="1250950" cy="778510"/>
          </a:xfrm>
          <a:custGeom>
            <a:avLst/>
            <a:gdLst/>
            <a:ahLst/>
            <a:cxnLst/>
            <a:rect l="l" t="t" r="r" b="b"/>
            <a:pathLst>
              <a:path w="1250950" h="778509">
                <a:moveTo>
                  <a:pt x="225996" y="0"/>
                </a:moveTo>
                <a:lnTo>
                  <a:pt x="180453" y="4595"/>
                </a:lnTo>
                <a:lnTo>
                  <a:pt x="138033" y="17775"/>
                </a:lnTo>
                <a:lnTo>
                  <a:pt x="99644" y="38629"/>
                </a:lnTo>
                <a:lnTo>
                  <a:pt x="66197" y="66247"/>
                </a:lnTo>
                <a:lnTo>
                  <a:pt x="38599" y="99721"/>
                </a:lnTo>
                <a:lnTo>
                  <a:pt x="17761" y="138140"/>
                </a:lnTo>
                <a:lnTo>
                  <a:pt x="4591" y="180594"/>
                </a:lnTo>
                <a:lnTo>
                  <a:pt x="0" y="226174"/>
                </a:lnTo>
                <a:lnTo>
                  <a:pt x="4591" y="271761"/>
                </a:lnTo>
                <a:lnTo>
                  <a:pt x="17761" y="314218"/>
                </a:lnTo>
                <a:lnTo>
                  <a:pt x="38599" y="352638"/>
                </a:lnTo>
                <a:lnTo>
                  <a:pt x="66197" y="386110"/>
                </a:lnTo>
                <a:lnTo>
                  <a:pt x="99644" y="413726"/>
                </a:lnTo>
                <a:lnTo>
                  <a:pt x="138033" y="434577"/>
                </a:lnTo>
                <a:lnTo>
                  <a:pt x="180453" y="447754"/>
                </a:lnTo>
                <a:lnTo>
                  <a:pt x="225996" y="452348"/>
                </a:lnTo>
                <a:lnTo>
                  <a:pt x="451993" y="452348"/>
                </a:lnTo>
                <a:lnTo>
                  <a:pt x="451993" y="356234"/>
                </a:lnTo>
                <a:lnTo>
                  <a:pt x="225996" y="356234"/>
                </a:lnTo>
                <a:lnTo>
                  <a:pt x="175417" y="346016"/>
                </a:lnTo>
                <a:lnTo>
                  <a:pt x="134116" y="318146"/>
                </a:lnTo>
                <a:lnTo>
                  <a:pt x="106272" y="276805"/>
                </a:lnTo>
                <a:lnTo>
                  <a:pt x="96062" y="226174"/>
                </a:lnTo>
                <a:lnTo>
                  <a:pt x="106272" y="175557"/>
                </a:lnTo>
                <a:lnTo>
                  <a:pt x="134116" y="134224"/>
                </a:lnTo>
                <a:lnTo>
                  <a:pt x="175417" y="106357"/>
                </a:lnTo>
                <a:lnTo>
                  <a:pt x="225996" y="96138"/>
                </a:lnTo>
                <a:lnTo>
                  <a:pt x="410443" y="96138"/>
                </a:lnTo>
                <a:lnTo>
                  <a:pt x="385800" y="66247"/>
                </a:lnTo>
                <a:lnTo>
                  <a:pt x="352353" y="38629"/>
                </a:lnTo>
                <a:lnTo>
                  <a:pt x="313965" y="17775"/>
                </a:lnTo>
                <a:lnTo>
                  <a:pt x="271543" y="4595"/>
                </a:lnTo>
                <a:lnTo>
                  <a:pt x="225996" y="0"/>
                </a:lnTo>
                <a:close/>
              </a:path>
              <a:path w="1250950" h="778509">
                <a:moveTo>
                  <a:pt x="410443" y="96138"/>
                </a:moveTo>
                <a:lnTo>
                  <a:pt x="225996" y="96138"/>
                </a:lnTo>
                <a:lnTo>
                  <a:pt x="276577" y="106357"/>
                </a:lnTo>
                <a:lnTo>
                  <a:pt x="317882" y="134224"/>
                </a:lnTo>
                <a:lnTo>
                  <a:pt x="345731" y="175557"/>
                </a:lnTo>
                <a:lnTo>
                  <a:pt x="355942" y="226174"/>
                </a:lnTo>
                <a:lnTo>
                  <a:pt x="345731" y="276805"/>
                </a:lnTo>
                <a:lnTo>
                  <a:pt x="317882" y="318146"/>
                </a:lnTo>
                <a:lnTo>
                  <a:pt x="276577" y="346016"/>
                </a:lnTo>
                <a:lnTo>
                  <a:pt x="225996" y="356234"/>
                </a:lnTo>
                <a:lnTo>
                  <a:pt x="451993" y="356234"/>
                </a:lnTo>
                <a:lnTo>
                  <a:pt x="451993" y="226174"/>
                </a:lnTo>
                <a:lnTo>
                  <a:pt x="447401" y="180594"/>
                </a:lnTo>
                <a:lnTo>
                  <a:pt x="434233" y="138140"/>
                </a:lnTo>
                <a:lnTo>
                  <a:pt x="413396" y="99721"/>
                </a:lnTo>
                <a:lnTo>
                  <a:pt x="410443" y="96138"/>
                </a:lnTo>
                <a:close/>
              </a:path>
              <a:path w="1250950" h="778509">
                <a:moveTo>
                  <a:pt x="1175131" y="750214"/>
                </a:moveTo>
                <a:lnTo>
                  <a:pt x="1160399" y="750214"/>
                </a:lnTo>
                <a:lnTo>
                  <a:pt x="1154303" y="756170"/>
                </a:lnTo>
                <a:lnTo>
                  <a:pt x="1154303" y="771055"/>
                </a:lnTo>
                <a:lnTo>
                  <a:pt x="1160399" y="776985"/>
                </a:lnTo>
                <a:lnTo>
                  <a:pt x="1175131" y="776985"/>
                </a:lnTo>
                <a:lnTo>
                  <a:pt x="1181201" y="771055"/>
                </a:lnTo>
                <a:lnTo>
                  <a:pt x="1181227" y="756170"/>
                </a:lnTo>
                <a:lnTo>
                  <a:pt x="1175131" y="750214"/>
                </a:lnTo>
                <a:close/>
              </a:path>
              <a:path w="1250950" h="778509">
                <a:moveTo>
                  <a:pt x="1096899" y="683615"/>
                </a:moveTo>
                <a:lnTo>
                  <a:pt x="1079276" y="687177"/>
                </a:lnTo>
                <a:lnTo>
                  <a:pt x="1079509" y="687177"/>
                </a:lnTo>
                <a:lnTo>
                  <a:pt x="1065339" y="696898"/>
                </a:lnTo>
                <a:lnTo>
                  <a:pt x="1055643" y="711931"/>
                </a:lnTo>
                <a:lnTo>
                  <a:pt x="1052068" y="731164"/>
                </a:lnTo>
                <a:lnTo>
                  <a:pt x="1055272" y="750400"/>
                </a:lnTo>
                <a:lnTo>
                  <a:pt x="1064466" y="765254"/>
                </a:lnTo>
                <a:lnTo>
                  <a:pt x="1079017" y="774826"/>
                </a:lnTo>
                <a:lnTo>
                  <a:pt x="1098296" y="778217"/>
                </a:lnTo>
                <a:lnTo>
                  <a:pt x="1113313" y="776313"/>
                </a:lnTo>
                <a:lnTo>
                  <a:pt x="1125283" y="770982"/>
                </a:lnTo>
                <a:lnTo>
                  <a:pt x="1134014" y="762798"/>
                </a:lnTo>
                <a:lnTo>
                  <a:pt x="1134535" y="761771"/>
                </a:lnTo>
                <a:lnTo>
                  <a:pt x="1098550" y="761771"/>
                </a:lnTo>
                <a:lnTo>
                  <a:pt x="1088850" y="759979"/>
                </a:lnTo>
                <a:lnTo>
                  <a:pt x="1081055" y="754922"/>
                </a:lnTo>
                <a:lnTo>
                  <a:pt x="1075690" y="747080"/>
                </a:lnTo>
                <a:lnTo>
                  <a:pt x="1073277" y="736930"/>
                </a:lnTo>
                <a:lnTo>
                  <a:pt x="1141730" y="736930"/>
                </a:lnTo>
                <a:lnTo>
                  <a:pt x="1139438" y="721740"/>
                </a:lnTo>
                <a:lnTo>
                  <a:pt x="1073658" y="721740"/>
                </a:lnTo>
                <a:lnTo>
                  <a:pt x="1076457" y="713066"/>
                </a:lnTo>
                <a:lnTo>
                  <a:pt x="1081674" y="706266"/>
                </a:lnTo>
                <a:lnTo>
                  <a:pt x="1088820" y="701827"/>
                </a:lnTo>
                <a:lnTo>
                  <a:pt x="1097407" y="700239"/>
                </a:lnTo>
                <a:lnTo>
                  <a:pt x="1130638" y="700239"/>
                </a:lnTo>
                <a:lnTo>
                  <a:pt x="1129172" y="697557"/>
                </a:lnTo>
                <a:lnTo>
                  <a:pt x="1115101" y="687177"/>
                </a:lnTo>
                <a:lnTo>
                  <a:pt x="1096899" y="683615"/>
                </a:lnTo>
                <a:close/>
              </a:path>
              <a:path w="1250950" h="778509">
                <a:moveTo>
                  <a:pt x="1139317" y="752335"/>
                </a:moveTo>
                <a:lnTo>
                  <a:pt x="1117346" y="752335"/>
                </a:lnTo>
                <a:lnTo>
                  <a:pt x="1114552" y="757580"/>
                </a:lnTo>
                <a:lnTo>
                  <a:pt x="1108710" y="761771"/>
                </a:lnTo>
                <a:lnTo>
                  <a:pt x="1134535" y="761771"/>
                </a:lnTo>
                <a:lnTo>
                  <a:pt x="1139317" y="752335"/>
                </a:lnTo>
                <a:close/>
              </a:path>
              <a:path w="1250950" h="778509">
                <a:moveTo>
                  <a:pt x="1130638" y="700239"/>
                </a:moveTo>
                <a:lnTo>
                  <a:pt x="1097407" y="700239"/>
                </a:lnTo>
                <a:lnTo>
                  <a:pt x="1106652" y="701827"/>
                </a:lnTo>
                <a:lnTo>
                  <a:pt x="1106456" y="701827"/>
                </a:lnTo>
                <a:lnTo>
                  <a:pt x="1113482" y="706266"/>
                </a:lnTo>
                <a:lnTo>
                  <a:pt x="1118284" y="712927"/>
                </a:lnTo>
                <a:lnTo>
                  <a:pt x="1120902" y="721740"/>
                </a:lnTo>
                <a:lnTo>
                  <a:pt x="1139438" y="721740"/>
                </a:lnTo>
                <a:lnTo>
                  <a:pt x="1138314" y="714294"/>
                </a:lnTo>
                <a:lnTo>
                  <a:pt x="1130638" y="700239"/>
                </a:lnTo>
                <a:close/>
              </a:path>
              <a:path w="1250950" h="778509">
                <a:moveTo>
                  <a:pt x="1023874" y="702500"/>
                </a:moveTo>
                <a:lnTo>
                  <a:pt x="1003554" y="702500"/>
                </a:lnTo>
                <a:lnTo>
                  <a:pt x="1003554" y="750049"/>
                </a:lnTo>
                <a:lnTo>
                  <a:pt x="1005665" y="762511"/>
                </a:lnTo>
                <a:lnTo>
                  <a:pt x="1011396" y="770661"/>
                </a:lnTo>
                <a:lnTo>
                  <a:pt x="1019841" y="775106"/>
                </a:lnTo>
                <a:lnTo>
                  <a:pt x="1030097" y="776452"/>
                </a:lnTo>
                <a:lnTo>
                  <a:pt x="1035050" y="776452"/>
                </a:lnTo>
                <a:lnTo>
                  <a:pt x="1040384" y="775766"/>
                </a:lnTo>
                <a:lnTo>
                  <a:pt x="1043432" y="774699"/>
                </a:lnTo>
                <a:lnTo>
                  <a:pt x="1043432" y="760361"/>
                </a:lnTo>
                <a:lnTo>
                  <a:pt x="1026922" y="760361"/>
                </a:lnTo>
                <a:lnTo>
                  <a:pt x="1023874" y="755459"/>
                </a:lnTo>
                <a:lnTo>
                  <a:pt x="1023874" y="702500"/>
                </a:lnTo>
                <a:close/>
              </a:path>
              <a:path w="1250950" h="778509">
                <a:moveTo>
                  <a:pt x="1043432" y="759485"/>
                </a:moveTo>
                <a:lnTo>
                  <a:pt x="1040384" y="760006"/>
                </a:lnTo>
                <a:lnTo>
                  <a:pt x="1037844" y="760361"/>
                </a:lnTo>
                <a:lnTo>
                  <a:pt x="1043432" y="760361"/>
                </a:lnTo>
                <a:lnTo>
                  <a:pt x="1043432" y="759485"/>
                </a:lnTo>
                <a:close/>
              </a:path>
              <a:path w="1250950" h="778509">
                <a:moveTo>
                  <a:pt x="1041654" y="686231"/>
                </a:moveTo>
                <a:lnTo>
                  <a:pt x="988313" y="686231"/>
                </a:lnTo>
                <a:lnTo>
                  <a:pt x="988313" y="702500"/>
                </a:lnTo>
                <a:lnTo>
                  <a:pt x="1041654" y="702500"/>
                </a:lnTo>
                <a:lnTo>
                  <a:pt x="1041654" y="686231"/>
                </a:lnTo>
                <a:close/>
              </a:path>
              <a:path w="1250950" h="778509">
                <a:moveTo>
                  <a:pt x="1023874" y="660018"/>
                </a:moveTo>
                <a:lnTo>
                  <a:pt x="1003554" y="660018"/>
                </a:lnTo>
                <a:lnTo>
                  <a:pt x="1003554" y="686231"/>
                </a:lnTo>
                <a:lnTo>
                  <a:pt x="1023874" y="686231"/>
                </a:lnTo>
                <a:lnTo>
                  <a:pt x="1023874" y="660018"/>
                </a:lnTo>
                <a:close/>
              </a:path>
              <a:path w="1250950" h="778509">
                <a:moveTo>
                  <a:pt x="920750" y="686257"/>
                </a:moveTo>
                <a:lnTo>
                  <a:pt x="899947" y="686257"/>
                </a:lnTo>
                <a:lnTo>
                  <a:pt x="899947" y="745350"/>
                </a:lnTo>
                <a:lnTo>
                  <a:pt x="902152" y="759667"/>
                </a:lnTo>
                <a:lnTo>
                  <a:pt x="908245" y="769913"/>
                </a:lnTo>
                <a:lnTo>
                  <a:pt x="917633" y="776130"/>
                </a:lnTo>
                <a:lnTo>
                  <a:pt x="929640" y="778217"/>
                </a:lnTo>
                <a:lnTo>
                  <a:pt x="937819" y="777342"/>
                </a:lnTo>
                <a:lnTo>
                  <a:pt x="944784" y="774746"/>
                </a:lnTo>
                <a:lnTo>
                  <a:pt x="950464" y="770475"/>
                </a:lnTo>
                <a:lnTo>
                  <a:pt x="954786" y="764578"/>
                </a:lnTo>
                <a:lnTo>
                  <a:pt x="975233" y="764578"/>
                </a:lnTo>
                <a:lnTo>
                  <a:pt x="975233" y="761098"/>
                </a:lnTo>
                <a:lnTo>
                  <a:pt x="925322" y="761098"/>
                </a:lnTo>
                <a:lnTo>
                  <a:pt x="920750" y="754100"/>
                </a:lnTo>
                <a:lnTo>
                  <a:pt x="920750" y="686257"/>
                </a:lnTo>
                <a:close/>
              </a:path>
              <a:path w="1250950" h="778509">
                <a:moveTo>
                  <a:pt x="975233" y="764578"/>
                </a:moveTo>
                <a:lnTo>
                  <a:pt x="954786" y="764578"/>
                </a:lnTo>
                <a:lnTo>
                  <a:pt x="954786" y="775601"/>
                </a:lnTo>
                <a:lnTo>
                  <a:pt x="975233" y="775601"/>
                </a:lnTo>
                <a:lnTo>
                  <a:pt x="975233" y="764578"/>
                </a:lnTo>
                <a:close/>
              </a:path>
              <a:path w="1250950" h="778509">
                <a:moveTo>
                  <a:pt x="975233" y="686257"/>
                </a:moveTo>
                <a:lnTo>
                  <a:pt x="954405" y="686257"/>
                </a:lnTo>
                <a:lnTo>
                  <a:pt x="954405" y="735736"/>
                </a:lnTo>
                <a:lnTo>
                  <a:pt x="952791" y="747296"/>
                </a:lnTo>
                <a:lnTo>
                  <a:pt x="948547" y="755170"/>
                </a:lnTo>
                <a:lnTo>
                  <a:pt x="942564" y="759667"/>
                </a:lnTo>
                <a:lnTo>
                  <a:pt x="935736" y="761098"/>
                </a:lnTo>
                <a:lnTo>
                  <a:pt x="975233" y="761098"/>
                </a:lnTo>
                <a:lnTo>
                  <a:pt x="975233" y="686257"/>
                </a:lnTo>
                <a:close/>
              </a:path>
              <a:path w="1250950" h="778509">
                <a:moveTo>
                  <a:pt x="865543" y="702500"/>
                </a:moveTo>
                <a:lnTo>
                  <a:pt x="845273" y="702500"/>
                </a:lnTo>
                <a:lnTo>
                  <a:pt x="845273" y="750049"/>
                </a:lnTo>
                <a:lnTo>
                  <a:pt x="847385" y="762511"/>
                </a:lnTo>
                <a:lnTo>
                  <a:pt x="853117" y="770661"/>
                </a:lnTo>
                <a:lnTo>
                  <a:pt x="861567" y="775106"/>
                </a:lnTo>
                <a:lnTo>
                  <a:pt x="871829" y="776452"/>
                </a:lnTo>
                <a:lnTo>
                  <a:pt x="876731" y="776452"/>
                </a:lnTo>
                <a:lnTo>
                  <a:pt x="882129" y="775766"/>
                </a:lnTo>
                <a:lnTo>
                  <a:pt x="885101" y="774699"/>
                </a:lnTo>
                <a:lnTo>
                  <a:pt x="885101" y="760361"/>
                </a:lnTo>
                <a:lnTo>
                  <a:pt x="868680" y="760361"/>
                </a:lnTo>
                <a:lnTo>
                  <a:pt x="865543" y="755459"/>
                </a:lnTo>
                <a:lnTo>
                  <a:pt x="865543" y="702500"/>
                </a:lnTo>
                <a:close/>
              </a:path>
              <a:path w="1250950" h="778509">
                <a:moveTo>
                  <a:pt x="885101" y="759485"/>
                </a:moveTo>
                <a:lnTo>
                  <a:pt x="882129" y="760006"/>
                </a:lnTo>
                <a:lnTo>
                  <a:pt x="879513" y="760361"/>
                </a:lnTo>
                <a:lnTo>
                  <a:pt x="885101" y="760361"/>
                </a:lnTo>
                <a:lnTo>
                  <a:pt x="885101" y="759485"/>
                </a:lnTo>
                <a:close/>
              </a:path>
              <a:path w="1250950" h="778509">
                <a:moveTo>
                  <a:pt x="883361" y="686231"/>
                </a:moveTo>
                <a:lnTo>
                  <a:pt x="830072" y="686231"/>
                </a:lnTo>
                <a:lnTo>
                  <a:pt x="830072" y="702500"/>
                </a:lnTo>
                <a:lnTo>
                  <a:pt x="883361" y="702500"/>
                </a:lnTo>
                <a:lnTo>
                  <a:pt x="883361" y="686231"/>
                </a:lnTo>
                <a:close/>
              </a:path>
              <a:path w="1250950" h="778509">
                <a:moveTo>
                  <a:pt x="865543" y="660018"/>
                </a:moveTo>
                <a:lnTo>
                  <a:pt x="845273" y="660018"/>
                </a:lnTo>
                <a:lnTo>
                  <a:pt x="845273" y="686231"/>
                </a:lnTo>
                <a:lnTo>
                  <a:pt x="865543" y="686231"/>
                </a:lnTo>
                <a:lnTo>
                  <a:pt x="865543" y="660018"/>
                </a:lnTo>
                <a:close/>
              </a:path>
              <a:path w="1250950" h="778509">
                <a:moveTo>
                  <a:pt x="814197" y="649706"/>
                </a:moveTo>
                <a:lnTo>
                  <a:pt x="799160" y="649706"/>
                </a:lnTo>
                <a:lnTo>
                  <a:pt x="793051" y="655827"/>
                </a:lnTo>
                <a:lnTo>
                  <a:pt x="793051" y="671042"/>
                </a:lnTo>
                <a:lnTo>
                  <a:pt x="799160" y="677163"/>
                </a:lnTo>
                <a:lnTo>
                  <a:pt x="814197" y="677163"/>
                </a:lnTo>
                <a:lnTo>
                  <a:pt x="820305" y="671042"/>
                </a:lnTo>
                <a:lnTo>
                  <a:pt x="820305" y="655827"/>
                </a:lnTo>
                <a:lnTo>
                  <a:pt x="814197" y="649706"/>
                </a:lnTo>
                <a:close/>
              </a:path>
              <a:path w="1250950" h="778509">
                <a:moveTo>
                  <a:pt x="816965" y="686231"/>
                </a:moveTo>
                <a:lnTo>
                  <a:pt x="796353" y="686231"/>
                </a:lnTo>
                <a:lnTo>
                  <a:pt x="796353" y="775576"/>
                </a:lnTo>
                <a:lnTo>
                  <a:pt x="816965" y="775576"/>
                </a:lnTo>
                <a:lnTo>
                  <a:pt x="816965" y="686231"/>
                </a:lnTo>
                <a:close/>
              </a:path>
              <a:path w="1250950" h="778509">
                <a:moveTo>
                  <a:pt x="761072" y="702500"/>
                </a:moveTo>
                <a:lnTo>
                  <a:pt x="740791" y="702500"/>
                </a:lnTo>
                <a:lnTo>
                  <a:pt x="740791" y="750049"/>
                </a:lnTo>
                <a:lnTo>
                  <a:pt x="742902" y="762511"/>
                </a:lnTo>
                <a:lnTo>
                  <a:pt x="748634" y="770661"/>
                </a:lnTo>
                <a:lnTo>
                  <a:pt x="757084" y="775106"/>
                </a:lnTo>
                <a:lnTo>
                  <a:pt x="767346" y="776452"/>
                </a:lnTo>
                <a:lnTo>
                  <a:pt x="772248" y="776452"/>
                </a:lnTo>
                <a:lnTo>
                  <a:pt x="777659" y="775766"/>
                </a:lnTo>
                <a:lnTo>
                  <a:pt x="780630" y="774699"/>
                </a:lnTo>
                <a:lnTo>
                  <a:pt x="780630" y="760361"/>
                </a:lnTo>
                <a:lnTo>
                  <a:pt x="764209" y="760361"/>
                </a:lnTo>
                <a:lnTo>
                  <a:pt x="761072" y="755459"/>
                </a:lnTo>
                <a:lnTo>
                  <a:pt x="761072" y="702500"/>
                </a:lnTo>
                <a:close/>
              </a:path>
              <a:path w="1250950" h="778509">
                <a:moveTo>
                  <a:pt x="780630" y="759485"/>
                </a:moveTo>
                <a:lnTo>
                  <a:pt x="777659" y="760006"/>
                </a:lnTo>
                <a:lnTo>
                  <a:pt x="775030" y="760361"/>
                </a:lnTo>
                <a:lnTo>
                  <a:pt x="780630" y="760361"/>
                </a:lnTo>
                <a:lnTo>
                  <a:pt x="780630" y="759485"/>
                </a:lnTo>
                <a:close/>
              </a:path>
              <a:path w="1250950" h="778509">
                <a:moveTo>
                  <a:pt x="778891" y="686231"/>
                </a:moveTo>
                <a:lnTo>
                  <a:pt x="725589" y="686231"/>
                </a:lnTo>
                <a:lnTo>
                  <a:pt x="725589" y="702500"/>
                </a:lnTo>
                <a:lnTo>
                  <a:pt x="778891" y="702500"/>
                </a:lnTo>
                <a:lnTo>
                  <a:pt x="778891" y="686231"/>
                </a:lnTo>
                <a:close/>
              </a:path>
              <a:path w="1250950" h="778509">
                <a:moveTo>
                  <a:pt x="761072" y="660018"/>
                </a:moveTo>
                <a:lnTo>
                  <a:pt x="740791" y="660018"/>
                </a:lnTo>
                <a:lnTo>
                  <a:pt x="740791" y="686231"/>
                </a:lnTo>
                <a:lnTo>
                  <a:pt x="761072" y="686231"/>
                </a:lnTo>
                <a:lnTo>
                  <a:pt x="761072" y="660018"/>
                </a:lnTo>
                <a:close/>
              </a:path>
              <a:path w="1250950" h="778509">
                <a:moveTo>
                  <a:pt x="659790" y="747788"/>
                </a:moveTo>
                <a:lnTo>
                  <a:pt x="637425" y="747788"/>
                </a:lnTo>
                <a:lnTo>
                  <a:pt x="640983" y="760065"/>
                </a:lnTo>
                <a:lnTo>
                  <a:pt x="649436" y="769689"/>
                </a:lnTo>
                <a:lnTo>
                  <a:pt x="662485" y="775970"/>
                </a:lnTo>
                <a:lnTo>
                  <a:pt x="679831" y="778217"/>
                </a:lnTo>
                <a:lnTo>
                  <a:pt x="695512" y="776190"/>
                </a:lnTo>
                <a:lnTo>
                  <a:pt x="708032" y="770393"/>
                </a:lnTo>
                <a:lnTo>
                  <a:pt x="714908" y="762812"/>
                </a:lnTo>
                <a:lnTo>
                  <a:pt x="680923" y="762812"/>
                </a:lnTo>
                <a:lnTo>
                  <a:pt x="672463" y="761717"/>
                </a:lnTo>
                <a:lnTo>
                  <a:pt x="666165" y="758639"/>
                </a:lnTo>
                <a:lnTo>
                  <a:pt x="661963" y="753892"/>
                </a:lnTo>
                <a:lnTo>
                  <a:pt x="659790" y="747788"/>
                </a:lnTo>
                <a:close/>
              </a:path>
              <a:path w="1250950" h="778509">
                <a:moveTo>
                  <a:pt x="677240" y="683780"/>
                </a:moveTo>
                <a:lnTo>
                  <a:pt x="661481" y="685894"/>
                </a:lnTo>
                <a:lnTo>
                  <a:pt x="662123" y="685894"/>
                </a:lnTo>
                <a:lnTo>
                  <a:pt x="650774" y="691343"/>
                </a:lnTo>
                <a:lnTo>
                  <a:pt x="643237" y="699864"/>
                </a:lnTo>
                <a:lnTo>
                  <a:pt x="640637" y="710361"/>
                </a:lnTo>
                <a:lnTo>
                  <a:pt x="640549" y="710717"/>
                </a:lnTo>
                <a:lnTo>
                  <a:pt x="642517" y="720547"/>
                </a:lnTo>
                <a:lnTo>
                  <a:pt x="648301" y="728002"/>
                </a:lnTo>
                <a:lnTo>
                  <a:pt x="657721" y="733455"/>
                </a:lnTo>
                <a:lnTo>
                  <a:pt x="670598" y="737285"/>
                </a:lnTo>
                <a:lnTo>
                  <a:pt x="693674" y="742175"/>
                </a:lnTo>
                <a:lnTo>
                  <a:pt x="698220" y="745147"/>
                </a:lnTo>
                <a:lnTo>
                  <a:pt x="698147" y="758639"/>
                </a:lnTo>
                <a:lnTo>
                  <a:pt x="691057" y="762812"/>
                </a:lnTo>
                <a:lnTo>
                  <a:pt x="714908" y="762812"/>
                </a:lnTo>
                <a:lnTo>
                  <a:pt x="716326" y="761249"/>
                </a:lnTo>
                <a:lnTo>
                  <a:pt x="719328" y="749185"/>
                </a:lnTo>
                <a:lnTo>
                  <a:pt x="717118" y="739546"/>
                </a:lnTo>
                <a:lnTo>
                  <a:pt x="717001" y="739037"/>
                </a:lnTo>
                <a:lnTo>
                  <a:pt x="675843" y="719810"/>
                </a:lnTo>
                <a:lnTo>
                  <a:pt x="665873" y="717715"/>
                </a:lnTo>
                <a:lnTo>
                  <a:pt x="661682" y="715263"/>
                </a:lnTo>
                <a:lnTo>
                  <a:pt x="661682" y="703021"/>
                </a:lnTo>
                <a:lnTo>
                  <a:pt x="668147" y="698995"/>
                </a:lnTo>
                <a:lnTo>
                  <a:pt x="711560" y="698995"/>
                </a:lnTo>
                <a:lnTo>
                  <a:pt x="704835" y="691632"/>
                </a:lnTo>
                <a:lnTo>
                  <a:pt x="693050" y="685894"/>
                </a:lnTo>
                <a:lnTo>
                  <a:pt x="677240" y="683780"/>
                </a:lnTo>
                <a:close/>
              </a:path>
              <a:path w="1250950" h="778509">
                <a:moveTo>
                  <a:pt x="711560" y="698995"/>
                </a:moveTo>
                <a:lnTo>
                  <a:pt x="687019" y="698995"/>
                </a:lnTo>
                <a:lnTo>
                  <a:pt x="693305" y="703186"/>
                </a:lnTo>
                <a:lnTo>
                  <a:pt x="695401" y="710361"/>
                </a:lnTo>
                <a:lnTo>
                  <a:pt x="716191" y="710361"/>
                </a:lnTo>
                <a:lnTo>
                  <a:pt x="712560" y="700089"/>
                </a:lnTo>
                <a:lnTo>
                  <a:pt x="711560" y="698995"/>
                </a:lnTo>
                <a:close/>
              </a:path>
              <a:path w="1250950" h="778509">
                <a:moveTo>
                  <a:pt x="566267" y="686257"/>
                </a:moveTo>
                <a:lnTo>
                  <a:pt x="545998" y="686257"/>
                </a:lnTo>
                <a:lnTo>
                  <a:pt x="545998" y="775601"/>
                </a:lnTo>
                <a:lnTo>
                  <a:pt x="566801" y="775601"/>
                </a:lnTo>
                <a:lnTo>
                  <a:pt x="566801" y="725766"/>
                </a:lnTo>
                <a:lnTo>
                  <a:pt x="568489" y="714401"/>
                </a:lnTo>
                <a:lnTo>
                  <a:pt x="572977" y="706634"/>
                </a:lnTo>
                <a:lnTo>
                  <a:pt x="579323" y="702232"/>
                </a:lnTo>
                <a:lnTo>
                  <a:pt x="579129" y="702232"/>
                </a:lnTo>
                <a:lnTo>
                  <a:pt x="586879" y="700760"/>
                </a:lnTo>
                <a:lnTo>
                  <a:pt x="619542" y="700760"/>
                </a:lnTo>
                <a:lnTo>
                  <a:pt x="617804" y="697801"/>
                </a:lnTo>
                <a:lnTo>
                  <a:pt x="566267" y="697801"/>
                </a:lnTo>
                <a:lnTo>
                  <a:pt x="566267" y="686257"/>
                </a:lnTo>
                <a:close/>
              </a:path>
              <a:path w="1250950" h="778509">
                <a:moveTo>
                  <a:pt x="619542" y="700760"/>
                </a:moveTo>
                <a:lnTo>
                  <a:pt x="597700" y="700760"/>
                </a:lnTo>
                <a:lnTo>
                  <a:pt x="601560" y="708088"/>
                </a:lnTo>
                <a:lnTo>
                  <a:pt x="601560" y="775601"/>
                </a:lnTo>
                <a:lnTo>
                  <a:pt x="622515" y="775601"/>
                </a:lnTo>
                <a:lnTo>
                  <a:pt x="622515" y="716165"/>
                </a:lnTo>
                <a:lnTo>
                  <a:pt x="620407" y="702232"/>
                </a:lnTo>
                <a:lnTo>
                  <a:pt x="619542" y="700760"/>
                </a:lnTo>
                <a:close/>
              </a:path>
              <a:path w="1250950" h="778509">
                <a:moveTo>
                  <a:pt x="592823" y="683640"/>
                </a:moveTo>
                <a:lnTo>
                  <a:pt x="583887" y="684796"/>
                </a:lnTo>
                <a:lnTo>
                  <a:pt x="576468" y="687901"/>
                </a:lnTo>
                <a:lnTo>
                  <a:pt x="570588" y="692417"/>
                </a:lnTo>
                <a:lnTo>
                  <a:pt x="566267" y="697801"/>
                </a:lnTo>
                <a:lnTo>
                  <a:pt x="617804" y="697801"/>
                </a:lnTo>
                <a:lnTo>
                  <a:pt x="614418" y="692035"/>
                </a:lnTo>
                <a:lnTo>
                  <a:pt x="605054" y="685772"/>
                </a:lnTo>
                <a:lnTo>
                  <a:pt x="592823" y="683640"/>
                </a:lnTo>
                <a:close/>
              </a:path>
              <a:path w="1250950" h="778509">
                <a:moveTo>
                  <a:pt x="522427" y="653186"/>
                </a:moveTo>
                <a:lnTo>
                  <a:pt x="500583" y="653186"/>
                </a:lnTo>
                <a:lnTo>
                  <a:pt x="500583" y="775576"/>
                </a:lnTo>
                <a:lnTo>
                  <a:pt x="522427" y="775576"/>
                </a:lnTo>
                <a:lnTo>
                  <a:pt x="522427" y="653186"/>
                </a:lnTo>
                <a:close/>
              </a:path>
              <a:path w="1250950" h="778509">
                <a:moveTo>
                  <a:pt x="1191387" y="580897"/>
                </a:moveTo>
                <a:lnTo>
                  <a:pt x="1169035" y="580897"/>
                </a:lnTo>
                <a:lnTo>
                  <a:pt x="1172555" y="593167"/>
                </a:lnTo>
                <a:lnTo>
                  <a:pt x="1181004" y="602788"/>
                </a:lnTo>
                <a:lnTo>
                  <a:pt x="1194073" y="609067"/>
                </a:lnTo>
                <a:lnTo>
                  <a:pt x="1211453" y="611314"/>
                </a:lnTo>
                <a:lnTo>
                  <a:pt x="1227107" y="609287"/>
                </a:lnTo>
                <a:lnTo>
                  <a:pt x="1239631" y="603489"/>
                </a:lnTo>
                <a:lnTo>
                  <a:pt x="1246496" y="595934"/>
                </a:lnTo>
                <a:lnTo>
                  <a:pt x="1212469" y="595934"/>
                </a:lnTo>
                <a:lnTo>
                  <a:pt x="1204031" y="594839"/>
                </a:lnTo>
                <a:lnTo>
                  <a:pt x="1197737" y="591759"/>
                </a:lnTo>
                <a:lnTo>
                  <a:pt x="1193538" y="587008"/>
                </a:lnTo>
                <a:lnTo>
                  <a:pt x="1191387" y="580897"/>
                </a:lnTo>
                <a:close/>
              </a:path>
              <a:path w="1250950" h="778509">
                <a:moveTo>
                  <a:pt x="1208786" y="516902"/>
                </a:moveTo>
                <a:lnTo>
                  <a:pt x="1193066" y="519014"/>
                </a:lnTo>
                <a:lnTo>
                  <a:pt x="1193697" y="519014"/>
                </a:lnTo>
                <a:lnTo>
                  <a:pt x="1182338" y="524463"/>
                </a:lnTo>
                <a:lnTo>
                  <a:pt x="1174781" y="532981"/>
                </a:lnTo>
                <a:lnTo>
                  <a:pt x="1172171" y="543471"/>
                </a:lnTo>
                <a:lnTo>
                  <a:pt x="1172083" y="543826"/>
                </a:lnTo>
                <a:lnTo>
                  <a:pt x="1202182" y="570407"/>
                </a:lnTo>
                <a:lnTo>
                  <a:pt x="1225296" y="575284"/>
                </a:lnTo>
                <a:lnTo>
                  <a:pt x="1229741" y="578256"/>
                </a:lnTo>
                <a:lnTo>
                  <a:pt x="1229671" y="591759"/>
                </a:lnTo>
                <a:lnTo>
                  <a:pt x="1222629" y="595934"/>
                </a:lnTo>
                <a:lnTo>
                  <a:pt x="1246496" y="595934"/>
                </a:lnTo>
                <a:lnTo>
                  <a:pt x="1247939" y="594346"/>
                </a:lnTo>
                <a:lnTo>
                  <a:pt x="1250950" y="582282"/>
                </a:lnTo>
                <a:lnTo>
                  <a:pt x="1248739" y="572668"/>
                </a:lnTo>
                <a:lnTo>
                  <a:pt x="1207389" y="552907"/>
                </a:lnTo>
                <a:lnTo>
                  <a:pt x="1197483" y="550811"/>
                </a:lnTo>
                <a:lnTo>
                  <a:pt x="1193292" y="548360"/>
                </a:lnTo>
                <a:lnTo>
                  <a:pt x="1193292" y="536117"/>
                </a:lnTo>
                <a:lnTo>
                  <a:pt x="1199769" y="532117"/>
                </a:lnTo>
                <a:lnTo>
                  <a:pt x="1243120" y="532117"/>
                </a:lnTo>
                <a:lnTo>
                  <a:pt x="1236376" y="524748"/>
                </a:lnTo>
                <a:lnTo>
                  <a:pt x="1224593" y="519014"/>
                </a:lnTo>
                <a:lnTo>
                  <a:pt x="1208786" y="516902"/>
                </a:lnTo>
                <a:close/>
              </a:path>
              <a:path w="1250950" h="778509">
                <a:moveTo>
                  <a:pt x="1243120" y="532117"/>
                </a:moveTo>
                <a:lnTo>
                  <a:pt x="1218565" y="532117"/>
                </a:lnTo>
                <a:lnTo>
                  <a:pt x="1224915" y="536308"/>
                </a:lnTo>
                <a:lnTo>
                  <a:pt x="1226947" y="543471"/>
                </a:lnTo>
                <a:lnTo>
                  <a:pt x="1247775" y="543471"/>
                </a:lnTo>
                <a:lnTo>
                  <a:pt x="1244111" y="533201"/>
                </a:lnTo>
                <a:lnTo>
                  <a:pt x="1243120" y="532117"/>
                </a:lnTo>
                <a:close/>
              </a:path>
              <a:path w="1250950" h="778509">
                <a:moveTo>
                  <a:pt x="1115060" y="516712"/>
                </a:moveTo>
                <a:lnTo>
                  <a:pt x="1097437" y="520274"/>
                </a:lnTo>
                <a:lnTo>
                  <a:pt x="1097670" y="520274"/>
                </a:lnTo>
                <a:lnTo>
                  <a:pt x="1083500" y="529994"/>
                </a:lnTo>
                <a:lnTo>
                  <a:pt x="1073804" y="545028"/>
                </a:lnTo>
                <a:lnTo>
                  <a:pt x="1070229" y="564260"/>
                </a:lnTo>
                <a:lnTo>
                  <a:pt x="1073487" y="583496"/>
                </a:lnTo>
                <a:lnTo>
                  <a:pt x="1082675" y="598350"/>
                </a:lnTo>
                <a:lnTo>
                  <a:pt x="1097196" y="607923"/>
                </a:lnTo>
                <a:lnTo>
                  <a:pt x="1116457" y="611314"/>
                </a:lnTo>
                <a:lnTo>
                  <a:pt x="1131474" y="609409"/>
                </a:lnTo>
                <a:lnTo>
                  <a:pt x="1143444" y="604078"/>
                </a:lnTo>
                <a:lnTo>
                  <a:pt x="1152175" y="595894"/>
                </a:lnTo>
                <a:lnTo>
                  <a:pt x="1152702" y="594855"/>
                </a:lnTo>
                <a:lnTo>
                  <a:pt x="1116838" y="594855"/>
                </a:lnTo>
                <a:lnTo>
                  <a:pt x="1107118" y="593065"/>
                </a:lnTo>
                <a:lnTo>
                  <a:pt x="1099280" y="588013"/>
                </a:lnTo>
                <a:lnTo>
                  <a:pt x="1093870" y="580174"/>
                </a:lnTo>
                <a:lnTo>
                  <a:pt x="1091438" y="570026"/>
                </a:lnTo>
                <a:lnTo>
                  <a:pt x="1159891" y="570026"/>
                </a:lnTo>
                <a:lnTo>
                  <a:pt x="1157599" y="554837"/>
                </a:lnTo>
                <a:lnTo>
                  <a:pt x="1091819" y="554837"/>
                </a:lnTo>
                <a:lnTo>
                  <a:pt x="1094618" y="546161"/>
                </a:lnTo>
                <a:lnTo>
                  <a:pt x="1099835" y="539356"/>
                </a:lnTo>
                <a:lnTo>
                  <a:pt x="1106981" y="534913"/>
                </a:lnTo>
                <a:lnTo>
                  <a:pt x="1115568" y="533323"/>
                </a:lnTo>
                <a:lnTo>
                  <a:pt x="1148792" y="533323"/>
                </a:lnTo>
                <a:lnTo>
                  <a:pt x="1147333" y="530653"/>
                </a:lnTo>
                <a:lnTo>
                  <a:pt x="1133262" y="520274"/>
                </a:lnTo>
                <a:lnTo>
                  <a:pt x="1115060" y="516712"/>
                </a:lnTo>
                <a:close/>
              </a:path>
              <a:path w="1250950" h="778509">
                <a:moveTo>
                  <a:pt x="1157478" y="585431"/>
                </a:moveTo>
                <a:lnTo>
                  <a:pt x="1135507" y="585431"/>
                </a:lnTo>
                <a:lnTo>
                  <a:pt x="1132713" y="590664"/>
                </a:lnTo>
                <a:lnTo>
                  <a:pt x="1126871" y="594855"/>
                </a:lnTo>
                <a:lnTo>
                  <a:pt x="1152702" y="594855"/>
                </a:lnTo>
                <a:lnTo>
                  <a:pt x="1157478" y="585431"/>
                </a:lnTo>
                <a:close/>
              </a:path>
              <a:path w="1250950" h="778509">
                <a:moveTo>
                  <a:pt x="1148792" y="533323"/>
                </a:moveTo>
                <a:lnTo>
                  <a:pt x="1115568" y="533323"/>
                </a:lnTo>
                <a:lnTo>
                  <a:pt x="1124826" y="534913"/>
                </a:lnTo>
                <a:lnTo>
                  <a:pt x="1124622" y="534913"/>
                </a:lnTo>
                <a:lnTo>
                  <a:pt x="1131570" y="539227"/>
                </a:lnTo>
                <a:lnTo>
                  <a:pt x="1136499" y="546016"/>
                </a:lnTo>
                <a:lnTo>
                  <a:pt x="1139190" y="554837"/>
                </a:lnTo>
                <a:lnTo>
                  <a:pt x="1157599" y="554837"/>
                </a:lnTo>
                <a:lnTo>
                  <a:pt x="1156475" y="547391"/>
                </a:lnTo>
                <a:lnTo>
                  <a:pt x="1148792" y="533323"/>
                </a:lnTo>
                <a:close/>
              </a:path>
              <a:path w="1250950" h="778509">
                <a:moveTo>
                  <a:pt x="1050798" y="482803"/>
                </a:moveTo>
                <a:lnTo>
                  <a:pt x="1035812" y="482803"/>
                </a:lnTo>
                <a:lnTo>
                  <a:pt x="1029588" y="488924"/>
                </a:lnTo>
                <a:lnTo>
                  <a:pt x="1029588" y="504139"/>
                </a:lnTo>
                <a:lnTo>
                  <a:pt x="1035812" y="510260"/>
                </a:lnTo>
                <a:lnTo>
                  <a:pt x="1050798" y="510260"/>
                </a:lnTo>
                <a:lnTo>
                  <a:pt x="1056894" y="504139"/>
                </a:lnTo>
                <a:lnTo>
                  <a:pt x="1056894" y="488924"/>
                </a:lnTo>
                <a:lnTo>
                  <a:pt x="1050798" y="482803"/>
                </a:lnTo>
                <a:close/>
              </a:path>
              <a:path w="1250950" h="778509">
                <a:moveTo>
                  <a:pt x="1053592" y="519353"/>
                </a:moveTo>
                <a:lnTo>
                  <a:pt x="1033018" y="519353"/>
                </a:lnTo>
                <a:lnTo>
                  <a:pt x="1033018" y="608698"/>
                </a:lnTo>
                <a:lnTo>
                  <a:pt x="1053592" y="608698"/>
                </a:lnTo>
                <a:lnTo>
                  <a:pt x="1053592" y="519353"/>
                </a:lnTo>
                <a:close/>
              </a:path>
              <a:path w="1250950" h="778509">
                <a:moveTo>
                  <a:pt x="987806" y="519353"/>
                </a:moveTo>
                <a:lnTo>
                  <a:pt x="967486" y="519353"/>
                </a:lnTo>
                <a:lnTo>
                  <a:pt x="967486" y="608698"/>
                </a:lnTo>
                <a:lnTo>
                  <a:pt x="988313" y="608698"/>
                </a:lnTo>
                <a:lnTo>
                  <a:pt x="988313" y="568312"/>
                </a:lnTo>
                <a:lnTo>
                  <a:pt x="989197" y="557411"/>
                </a:lnTo>
                <a:lnTo>
                  <a:pt x="991949" y="548657"/>
                </a:lnTo>
                <a:lnTo>
                  <a:pt x="996725" y="542167"/>
                </a:lnTo>
                <a:lnTo>
                  <a:pt x="1003681" y="538060"/>
                </a:lnTo>
                <a:lnTo>
                  <a:pt x="1004663" y="537705"/>
                </a:lnTo>
                <a:lnTo>
                  <a:pt x="987806" y="537705"/>
                </a:lnTo>
                <a:lnTo>
                  <a:pt x="987806" y="519353"/>
                </a:lnTo>
                <a:close/>
              </a:path>
              <a:path w="1250950" h="778509">
                <a:moveTo>
                  <a:pt x="1019556" y="516724"/>
                </a:moveTo>
                <a:lnTo>
                  <a:pt x="1008862" y="517397"/>
                </a:lnTo>
                <a:lnTo>
                  <a:pt x="1000013" y="520923"/>
                </a:lnTo>
                <a:lnTo>
                  <a:pt x="992999" y="527595"/>
                </a:lnTo>
                <a:lnTo>
                  <a:pt x="987806" y="537705"/>
                </a:lnTo>
                <a:lnTo>
                  <a:pt x="1004663" y="537705"/>
                </a:lnTo>
                <a:lnTo>
                  <a:pt x="1007999" y="536498"/>
                </a:lnTo>
                <a:lnTo>
                  <a:pt x="1013333" y="536143"/>
                </a:lnTo>
                <a:lnTo>
                  <a:pt x="1019556" y="536143"/>
                </a:lnTo>
                <a:lnTo>
                  <a:pt x="1019556" y="516724"/>
                </a:lnTo>
                <a:close/>
              </a:path>
              <a:path w="1250950" h="778509">
                <a:moveTo>
                  <a:pt x="1019556" y="536143"/>
                </a:moveTo>
                <a:lnTo>
                  <a:pt x="1013333" y="536143"/>
                </a:lnTo>
                <a:lnTo>
                  <a:pt x="1019556" y="536663"/>
                </a:lnTo>
                <a:lnTo>
                  <a:pt x="1019556" y="536143"/>
                </a:lnTo>
                <a:close/>
              </a:path>
              <a:path w="1250950" h="778509">
                <a:moveTo>
                  <a:pt x="896785" y="516724"/>
                </a:moveTo>
                <a:lnTo>
                  <a:pt x="880951" y="519971"/>
                </a:lnTo>
                <a:lnTo>
                  <a:pt x="868268" y="529316"/>
                </a:lnTo>
                <a:lnTo>
                  <a:pt x="859846" y="544167"/>
                </a:lnTo>
                <a:lnTo>
                  <a:pt x="856792" y="563930"/>
                </a:lnTo>
                <a:lnTo>
                  <a:pt x="859850" y="583721"/>
                </a:lnTo>
                <a:lnTo>
                  <a:pt x="868278" y="598633"/>
                </a:lnTo>
                <a:lnTo>
                  <a:pt x="880961" y="608039"/>
                </a:lnTo>
                <a:lnTo>
                  <a:pt x="896785" y="611314"/>
                </a:lnTo>
                <a:lnTo>
                  <a:pt x="905801" y="610287"/>
                </a:lnTo>
                <a:lnTo>
                  <a:pt x="913393" y="607425"/>
                </a:lnTo>
                <a:lnTo>
                  <a:pt x="919466" y="603052"/>
                </a:lnTo>
                <a:lnTo>
                  <a:pt x="923925" y="597496"/>
                </a:lnTo>
                <a:lnTo>
                  <a:pt x="944880" y="597496"/>
                </a:lnTo>
                <a:lnTo>
                  <a:pt x="944880" y="594690"/>
                </a:lnTo>
                <a:lnTo>
                  <a:pt x="900823" y="594690"/>
                </a:lnTo>
                <a:lnTo>
                  <a:pt x="891074" y="592514"/>
                </a:lnTo>
                <a:lnTo>
                  <a:pt x="883953" y="586325"/>
                </a:lnTo>
                <a:lnTo>
                  <a:pt x="879587" y="576629"/>
                </a:lnTo>
                <a:lnTo>
                  <a:pt x="878103" y="563930"/>
                </a:lnTo>
                <a:lnTo>
                  <a:pt x="879547" y="551723"/>
                </a:lnTo>
                <a:lnTo>
                  <a:pt x="879590" y="551359"/>
                </a:lnTo>
                <a:lnTo>
                  <a:pt x="883962" y="541767"/>
                </a:lnTo>
                <a:lnTo>
                  <a:pt x="890943" y="535771"/>
                </a:lnTo>
                <a:lnTo>
                  <a:pt x="890535" y="535771"/>
                </a:lnTo>
                <a:lnTo>
                  <a:pt x="900823" y="533501"/>
                </a:lnTo>
                <a:lnTo>
                  <a:pt x="944880" y="533501"/>
                </a:lnTo>
                <a:lnTo>
                  <a:pt x="944880" y="530898"/>
                </a:lnTo>
                <a:lnTo>
                  <a:pt x="923925" y="530898"/>
                </a:lnTo>
                <a:lnTo>
                  <a:pt x="919466" y="525286"/>
                </a:lnTo>
                <a:lnTo>
                  <a:pt x="913393" y="520792"/>
                </a:lnTo>
                <a:lnTo>
                  <a:pt x="905801" y="517807"/>
                </a:lnTo>
                <a:lnTo>
                  <a:pt x="896785" y="516724"/>
                </a:lnTo>
                <a:close/>
              </a:path>
              <a:path w="1250950" h="778509">
                <a:moveTo>
                  <a:pt x="944880" y="597496"/>
                </a:moveTo>
                <a:lnTo>
                  <a:pt x="923925" y="597496"/>
                </a:lnTo>
                <a:lnTo>
                  <a:pt x="923925" y="608698"/>
                </a:lnTo>
                <a:lnTo>
                  <a:pt x="944880" y="608698"/>
                </a:lnTo>
                <a:lnTo>
                  <a:pt x="944880" y="597496"/>
                </a:lnTo>
                <a:close/>
              </a:path>
              <a:path w="1250950" h="778509">
                <a:moveTo>
                  <a:pt x="944880" y="533501"/>
                </a:moveTo>
                <a:lnTo>
                  <a:pt x="900823" y="533501"/>
                </a:lnTo>
                <a:lnTo>
                  <a:pt x="910296" y="535771"/>
                </a:lnTo>
                <a:lnTo>
                  <a:pt x="917678" y="542091"/>
                </a:lnTo>
                <a:lnTo>
                  <a:pt x="922471" y="551723"/>
                </a:lnTo>
                <a:lnTo>
                  <a:pt x="924179" y="563930"/>
                </a:lnTo>
                <a:lnTo>
                  <a:pt x="922471" y="576259"/>
                </a:lnTo>
                <a:lnTo>
                  <a:pt x="917678" y="585997"/>
                </a:lnTo>
                <a:lnTo>
                  <a:pt x="910154" y="592514"/>
                </a:lnTo>
                <a:lnTo>
                  <a:pt x="909789" y="592514"/>
                </a:lnTo>
                <a:lnTo>
                  <a:pt x="900823" y="594690"/>
                </a:lnTo>
                <a:lnTo>
                  <a:pt x="944880" y="594690"/>
                </a:lnTo>
                <a:lnTo>
                  <a:pt x="944880" y="533501"/>
                </a:lnTo>
                <a:close/>
              </a:path>
              <a:path w="1250950" h="778509">
                <a:moveTo>
                  <a:pt x="944880" y="519353"/>
                </a:moveTo>
                <a:lnTo>
                  <a:pt x="923925" y="519353"/>
                </a:lnTo>
                <a:lnTo>
                  <a:pt x="923925" y="530898"/>
                </a:lnTo>
                <a:lnTo>
                  <a:pt x="944880" y="530898"/>
                </a:lnTo>
                <a:lnTo>
                  <a:pt x="944880" y="519353"/>
                </a:lnTo>
                <a:close/>
              </a:path>
              <a:path w="1250950" h="778509">
                <a:moveTo>
                  <a:pt x="785355" y="519353"/>
                </a:moveTo>
                <a:lnTo>
                  <a:pt x="764565" y="519353"/>
                </a:lnTo>
                <a:lnTo>
                  <a:pt x="764565" y="578434"/>
                </a:lnTo>
                <a:lnTo>
                  <a:pt x="766787" y="592762"/>
                </a:lnTo>
                <a:lnTo>
                  <a:pt x="772887" y="603008"/>
                </a:lnTo>
                <a:lnTo>
                  <a:pt x="782281" y="609227"/>
                </a:lnTo>
                <a:lnTo>
                  <a:pt x="794296" y="611314"/>
                </a:lnTo>
                <a:lnTo>
                  <a:pt x="802481" y="610438"/>
                </a:lnTo>
                <a:lnTo>
                  <a:pt x="809437" y="607842"/>
                </a:lnTo>
                <a:lnTo>
                  <a:pt x="815112" y="603572"/>
                </a:lnTo>
                <a:lnTo>
                  <a:pt x="819454" y="597674"/>
                </a:lnTo>
                <a:lnTo>
                  <a:pt x="839889" y="597674"/>
                </a:lnTo>
                <a:lnTo>
                  <a:pt x="839889" y="594194"/>
                </a:lnTo>
                <a:lnTo>
                  <a:pt x="789901" y="594194"/>
                </a:lnTo>
                <a:lnTo>
                  <a:pt x="785355" y="587184"/>
                </a:lnTo>
                <a:lnTo>
                  <a:pt x="785355" y="519353"/>
                </a:lnTo>
                <a:close/>
              </a:path>
              <a:path w="1250950" h="778509">
                <a:moveTo>
                  <a:pt x="839889" y="597674"/>
                </a:moveTo>
                <a:lnTo>
                  <a:pt x="819454" y="597674"/>
                </a:lnTo>
                <a:lnTo>
                  <a:pt x="819454" y="608698"/>
                </a:lnTo>
                <a:lnTo>
                  <a:pt x="839889" y="608698"/>
                </a:lnTo>
                <a:lnTo>
                  <a:pt x="839889" y="597674"/>
                </a:lnTo>
                <a:close/>
              </a:path>
              <a:path w="1250950" h="778509">
                <a:moveTo>
                  <a:pt x="839889" y="519353"/>
                </a:moveTo>
                <a:lnTo>
                  <a:pt x="819099" y="519353"/>
                </a:lnTo>
                <a:lnTo>
                  <a:pt x="819099" y="568832"/>
                </a:lnTo>
                <a:lnTo>
                  <a:pt x="817481" y="580387"/>
                </a:lnTo>
                <a:lnTo>
                  <a:pt x="813227" y="588262"/>
                </a:lnTo>
                <a:lnTo>
                  <a:pt x="807231" y="592762"/>
                </a:lnTo>
                <a:lnTo>
                  <a:pt x="800392" y="594194"/>
                </a:lnTo>
                <a:lnTo>
                  <a:pt x="839889" y="594194"/>
                </a:lnTo>
                <a:lnTo>
                  <a:pt x="839889" y="519353"/>
                </a:lnTo>
                <a:close/>
              </a:path>
              <a:path w="1250950" h="778509">
                <a:moveTo>
                  <a:pt x="730415" y="535597"/>
                </a:moveTo>
                <a:lnTo>
                  <a:pt x="710133" y="535597"/>
                </a:lnTo>
                <a:lnTo>
                  <a:pt x="710133" y="583145"/>
                </a:lnTo>
                <a:lnTo>
                  <a:pt x="712242" y="595622"/>
                </a:lnTo>
                <a:lnTo>
                  <a:pt x="717972" y="603780"/>
                </a:lnTo>
                <a:lnTo>
                  <a:pt x="726420" y="608227"/>
                </a:lnTo>
                <a:lnTo>
                  <a:pt x="736688" y="609574"/>
                </a:lnTo>
                <a:lnTo>
                  <a:pt x="741591" y="609574"/>
                </a:lnTo>
                <a:lnTo>
                  <a:pt x="747001" y="608876"/>
                </a:lnTo>
                <a:lnTo>
                  <a:pt x="749973" y="607809"/>
                </a:lnTo>
                <a:lnTo>
                  <a:pt x="749973" y="593470"/>
                </a:lnTo>
                <a:lnTo>
                  <a:pt x="733552" y="593470"/>
                </a:lnTo>
                <a:lnTo>
                  <a:pt x="730415" y="588594"/>
                </a:lnTo>
                <a:lnTo>
                  <a:pt x="730415" y="535597"/>
                </a:lnTo>
                <a:close/>
              </a:path>
              <a:path w="1250950" h="778509">
                <a:moveTo>
                  <a:pt x="749973" y="592594"/>
                </a:moveTo>
                <a:lnTo>
                  <a:pt x="747001" y="593115"/>
                </a:lnTo>
                <a:lnTo>
                  <a:pt x="744372" y="593470"/>
                </a:lnTo>
                <a:lnTo>
                  <a:pt x="749973" y="593470"/>
                </a:lnTo>
                <a:lnTo>
                  <a:pt x="749973" y="592594"/>
                </a:lnTo>
                <a:close/>
              </a:path>
              <a:path w="1250950" h="778509">
                <a:moveTo>
                  <a:pt x="748233" y="519328"/>
                </a:moveTo>
                <a:lnTo>
                  <a:pt x="694931" y="519328"/>
                </a:lnTo>
                <a:lnTo>
                  <a:pt x="694931" y="535597"/>
                </a:lnTo>
                <a:lnTo>
                  <a:pt x="748233" y="535597"/>
                </a:lnTo>
                <a:lnTo>
                  <a:pt x="748233" y="519328"/>
                </a:lnTo>
                <a:close/>
              </a:path>
              <a:path w="1250950" h="778509">
                <a:moveTo>
                  <a:pt x="730415" y="493115"/>
                </a:moveTo>
                <a:lnTo>
                  <a:pt x="710133" y="493115"/>
                </a:lnTo>
                <a:lnTo>
                  <a:pt x="710133" y="519328"/>
                </a:lnTo>
                <a:lnTo>
                  <a:pt x="730415" y="519328"/>
                </a:lnTo>
                <a:lnTo>
                  <a:pt x="730415" y="493115"/>
                </a:lnTo>
                <a:close/>
              </a:path>
              <a:path w="1250950" h="778509">
                <a:moveTo>
                  <a:pt x="648512" y="516915"/>
                </a:moveTo>
                <a:lnTo>
                  <a:pt x="630662" y="520261"/>
                </a:lnTo>
                <a:lnTo>
                  <a:pt x="616429" y="529786"/>
                </a:lnTo>
                <a:lnTo>
                  <a:pt x="607011" y="544722"/>
                </a:lnTo>
                <a:lnTo>
                  <a:pt x="603605" y="564299"/>
                </a:lnTo>
                <a:lnTo>
                  <a:pt x="606952" y="583952"/>
                </a:lnTo>
                <a:lnTo>
                  <a:pt x="616229" y="598746"/>
                </a:lnTo>
                <a:lnTo>
                  <a:pt x="630287" y="608070"/>
                </a:lnTo>
                <a:lnTo>
                  <a:pt x="647979" y="611314"/>
                </a:lnTo>
                <a:lnTo>
                  <a:pt x="663876" y="608840"/>
                </a:lnTo>
                <a:lnTo>
                  <a:pt x="676200" y="602153"/>
                </a:lnTo>
                <a:lnTo>
                  <a:pt x="683015" y="594194"/>
                </a:lnTo>
                <a:lnTo>
                  <a:pt x="648347" y="594194"/>
                </a:lnTo>
                <a:lnTo>
                  <a:pt x="639739" y="592353"/>
                </a:lnTo>
                <a:lnTo>
                  <a:pt x="639482" y="592353"/>
                </a:lnTo>
                <a:lnTo>
                  <a:pt x="632112" y="586589"/>
                </a:lnTo>
                <a:lnTo>
                  <a:pt x="627232" y="577226"/>
                </a:lnTo>
                <a:lnTo>
                  <a:pt x="625451" y="564299"/>
                </a:lnTo>
                <a:lnTo>
                  <a:pt x="627217" y="551224"/>
                </a:lnTo>
                <a:lnTo>
                  <a:pt x="632115" y="541756"/>
                </a:lnTo>
                <a:lnTo>
                  <a:pt x="639535" y="535993"/>
                </a:lnTo>
                <a:lnTo>
                  <a:pt x="648868" y="534047"/>
                </a:lnTo>
                <a:lnTo>
                  <a:pt x="683048" y="534047"/>
                </a:lnTo>
                <a:lnTo>
                  <a:pt x="676317" y="526005"/>
                </a:lnTo>
                <a:lnTo>
                  <a:pt x="664225" y="519362"/>
                </a:lnTo>
                <a:lnTo>
                  <a:pt x="648512" y="516915"/>
                </a:lnTo>
                <a:close/>
              </a:path>
              <a:path w="1250950" h="778509">
                <a:moveTo>
                  <a:pt x="688695" y="580542"/>
                </a:moveTo>
                <a:lnTo>
                  <a:pt x="668083" y="580542"/>
                </a:lnTo>
                <a:lnTo>
                  <a:pt x="665276" y="588403"/>
                </a:lnTo>
                <a:lnTo>
                  <a:pt x="659358" y="594194"/>
                </a:lnTo>
                <a:lnTo>
                  <a:pt x="683015" y="594194"/>
                </a:lnTo>
                <a:lnTo>
                  <a:pt x="684592" y="592353"/>
                </a:lnTo>
                <a:lnTo>
                  <a:pt x="688695" y="580542"/>
                </a:lnTo>
                <a:close/>
              </a:path>
              <a:path w="1250950" h="778509">
                <a:moveTo>
                  <a:pt x="683048" y="534047"/>
                </a:moveTo>
                <a:lnTo>
                  <a:pt x="659003" y="534047"/>
                </a:lnTo>
                <a:lnTo>
                  <a:pt x="665276" y="539635"/>
                </a:lnTo>
                <a:lnTo>
                  <a:pt x="668083" y="547687"/>
                </a:lnTo>
                <a:lnTo>
                  <a:pt x="688530" y="547687"/>
                </a:lnTo>
                <a:lnTo>
                  <a:pt x="684578" y="535993"/>
                </a:lnTo>
                <a:lnTo>
                  <a:pt x="684511" y="535796"/>
                </a:lnTo>
                <a:lnTo>
                  <a:pt x="683048" y="534047"/>
                </a:lnTo>
                <a:close/>
              </a:path>
              <a:path w="1250950" h="778509">
                <a:moveTo>
                  <a:pt x="555777" y="486295"/>
                </a:moveTo>
                <a:lnTo>
                  <a:pt x="531672" y="486295"/>
                </a:lnTo>
                <a:lnTo>
                  <a:pt x="486092" y="608698"/>
                </a:lnTo>
                <a:lnTo>
                  <a:pt x="508977" y="608698"/>
                </a:lnTo>
                <a:lnTo>
                  <a:pt x="517715" y="583171"/>
                </a:lnTo>
                <a:lnTo>
                  <a:pt x="591459" y="583171"/>
                </a:lnTo>
                <a:lnTo>
                  <a:pt x="584695" y="564807"/>
                </a:lnTo>
                <a:lnTo>
                  <a:pt x="524154" y="564807"/>
                </a:lnTo>
                <a:lnTo>
                  <a:pt x="532371" y="540854"/>
                </a:lnTo>
                <a:lnTo>
                  <a:pt x="534967" y="533806"/>
                </a:lnTo>
                <a:lnTo>
                  <a:pt x="537568" y="526262"/>
                </a:lnTo>
                <a:lnTo>
                  <a:pt x="540299" y="518037"/>
                </a:lnTo>
                <a:lnTo>
                  <a:pt x="543191" y="509206"/>
                </a:lnTo>
                <a:lnTo>
                  <a:pt x="564216" y="509206"/>
                </a:lnTo>
                <a:lnTo>
                  <a:pt x="555777" y="486295"/>
                </a:lnTo>
                <a:close/>
              </a:path>
              <a:path w="1250950" h="778509">
                <a:moveTo>
                  <a:pt x="591459" y="583171"/>
                </a:moveTo>
                <a:lnTo>
                  <a:pt x="568718" y="583171"/>
                </a:lnTo>
                <a:lnTo>
                  <a:pt x="577456" y="608698"/>
                </a:lnTo>
                <a:lnTo>
                  <a:pt x="600862" y="608698"/>
                </a:lnTo>
                <a:lnTo>
                  <a:pt x="591459" y="583171"/>
                </a:lnTo>
                <a:close/>
              </a:path>
              <a:path w="1250950" h="778509">
                <a:moveTo>
                  <a:pt x="564216" y="509206"/>
                </a:moveTo>
                <a:lnTo>
                  <a:pt x="543356" y="509206"/>
                </a:lnTo>
                <a:lnTo>
                  <a:pt x="549168" y="526262"/>
                </a:lnTo>
                <a:lnTo>
                  <a:pt x="551763" y="533806"/>
                </a:lnTo>
                <a:lnTo>
                  <a:pt x="554189" y="540689"/>
                </a:lnTo>
                <a:lnTo>
                  <a:pt x="562394" y="564807"/>
                </a:lnTo>
                <a:lnTo>
                  <a:pt x="584695" y="564807"/>
                </a:lnTo>
                <a:lnTo>
                  <a:pt x="564216" y="509206"/>
                </a:lnTo>
                <a:close/>
              </a:path>
            </a:pathLst>
          </a:custGeom>
          <a:solidFill>
            <a:srgbClr val="3B69FF"/>
          </a:solidFill>
        </p:spPr>
        <p:txBody>
          <a:bodyPr wrap="square" lIns="0" tIns="0" rIns="0" bIns="0" rtlCol="0"/>
          <a:lstStyle/>
          <a:p>
            <a:endParaRPr/>
          </a:p>
        </p:txBody>
      </p:sp>
      <p:sp>
        <p:nvSpPr>
          <p:cNvPr id="2" name="Holder 2"/>
          <p:cNvSpPr>
            <a:spLocks noGrp="1"/>
          </p:cNvSpPr>
          <p:nvPr>
            <p:ph type="title"/>
          </p:nvPr>
        </p:nvSpPr>
        <p:spPr>
          <a:xfrm>
            <a:off x="301548" y="159511"/>
            <a:ext cx="9922510" cy="665480"/>
          </a:xfrm>
          <a:prstGeom prst="rect">
            <a:avLst/>
          </a:prstGeom>
        </p:spPr>
        <p:txBody>
          <a:bodyPr wrap="square" lIns="0" tIns="0" rIns="0" bIns="0">
            <a:spAutoFit/>
          </a:bodyPr>
          <a:lstStyle>
            <a:lvl1pPr>
              <a:defRPr sz="3100" b="1" i="0">
                <a:solidFill>
                  <a:schemeClr val="tx1"/>
                </a:solidFill>
                <a:latin typeface="Calibri"/>
                <a:cs typeface="Calibri"/>
              </a:defRPr>
            </a:lvl1pPr>
          </a:lstStyle>
          <a:p>
            <a:endParaRPr/>
          </a:p>
        </p:txBody>
      </p:sp>
      <p:sp>
        <p:nvSpPr>
          <p:cNvPr id="3" name="Holder 3"/>
          <p:cNvSpPr>
            <a:spLocks noGrp="1"/>
          </p:cNvSpPr>
          <p:nvPr>
            <p:ph type="body" idx="1"/>
          </p:nvPr>
        </p:nvSpPr>
        <p:spPr>
          <a:xfrm>
            <a:off x="339648" y="1170508"/>
            <a:ext cx="11032490" cy="4720590"/>
          </a:xfrm>
          <a:prstGeom prst="rect">
            <a:avLst/>
          </a:prstGeom>
        </p:spPr>
        <p:txBody>
          <a:bodyPr wrap="square" lIns="0" tIns="0" rIns="0" bIns="0">
            <a:spAutoFit/>
          </a:bodyPr>
          <a:lstStyle>
            <a:lvl1pPr>
              <a:defRPr sz="2400" b="0" i="0">
                <a:solidFill>
                  <a:srgbClr val="5B5B5B"/>
                </a:solidFill>
                <a:latin typeface="Calibri"/>
                <a:cs typeface="Calibri"/>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7/2/2026</a:t>
            </a:fld>
            <a:endParaRPr lang="en-US"/>
          </a:p>
        </p:txBody>
      </p:sp>
      <p:sp>
        <p:nvSpPr>
          <p:cNvPr id="6" name="Holder 6"/>
          <p:cNvSpPr>
            <a:spLocks noGrp="1"/>
          </p:cNvSpPr>
          <p:nvPr>
            <p:ph type="sldNum" sz="quarter" idx="7"/>
          </p:nvPr>
        </p:nvSpPr>
        <p:spPr>
          <a:xfrm>
            <a:off x="11718925" y="6447459"/>
            <a:ext cx="217170" cy="152400"/>
          </a:xfrm>
          <a:prstGeom prst="rect">
            <a:avLst/>
          </a:prstGeom>
        </p:spPr>
        <p:txBody>
          <a:bodyPr wrap="square" lIns="0" tIns="0" rIns="0" bIns="0">
            <a:spAutoFit/>
          </a:bodyPr>
          <a:lstStyle>
            <a:lvl1pPr>
              <a:defRPr sz="1000" b="0" i="0">
                <a:solidFill>
                  <a:srgbClr val="5B5B5B"/>
                </a:solidFill>
                <a:latin typeface="Calibri"/>
                <a:cs typeface="Calibri"/>
              </a:defRPr>
            </a:lvl1pPr>
          </a:lstStyle>
          <a:p>
            <a:pPr marL="101600">
              <a:lnSpc>
                <a:spcPts val="1045"/>
              </a:lnSpc>
            </a:pPr>
            <a:fld id="{81D60167-4931-47E6-BA6A-407CBD079E47}" type="slidenum">
              <a:rPr spc="-50" dirty="0"/>
              <a:t>‹#›</a:t>
            </a:fld>
            <a:endParaRPr spc="-50" dirty="0"/>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7/2/2026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971548" y="3607765"/>
            <a:ext cx="7128509" cy="2704465"/>
          </a:xfrm>
          <a:prstGeom prst="rect">
            <a:avLst/>
          </a:prstGeom>
        </p:spPr>
        <p:txBody>
          <a:bodyPr vert="horz" wrap="square" lIns="0" tIns="13335" rIns="0" bIns="0" rtlCol="0">
            <a:spAutoFit/>
          </a:bodyPr>
          <a:lstStyle/>
          <a:p>
            <a:pPr marL="12700">
              <a:lnSpc>
                <a:spcPct val="100000"/>
              </a:lnSpc>
              <a:spcBef>
                <a:spcPts val="105"/>
              </a:spcBef>
            </a:pPr>
            <a:r>
              <a:rPr sz="3500" b="1" dirty="0">
                <a:solidFill>
                  <a:srgbClr val="FFFFFF"/>
                </a:solidFill>
                <a:latin typeface="Calibri"/>
                <a:cs typeface="Calibri"/>
              </a:rPr>
              <a:t>Portability</a:t>
            </a:r>
            <a:r>
              <a:rPr sz="3500" b="1" spc="-110" dirty="0">
                <a:solidFill>
                  <a:srgbClr val="FFFFFF"/>
                </a:solidFill>
                <a:latin typeface="Calibri"/>
                <a:cs typeface="Calibri"/>
              </a:rPr>
              <a:t> </a:t>
            </a:r>
            <a:r>
              <a:rPr sz="3500" b="1" dirty="0">
                <a:solidFill>
                  <a:srgbClr val="FFFFFF"/>
                </a:solidFill>
                <a:latin typeface="Calibri"/>
                <a:cs typeface="Calibri"/>
              </a:rPr>
              <a:t>for</a:t>
            </a:r>
            <a:r>
              <a:rPr sz="3500" b="1" spc="-114" dirty="0">
                <a:solidFill>
                  <a:srgbClr val="FFFFFF"/>
                </a:solidFill>
                <a:latin typeface="Calibri"/>
                <a:cs typeface="Calibri"/>
              </a:rPr>
              <a:t> </a:t>
            </a:r>
            <a:r>
              <a:rPr sz="3500" b="1" dirty="0">
                <a:solidFill>
                  <a:srgbClr val="FFFFFF"/>
                </a:solidFill>
                <a:latin typeface="Calibri"/>
                <a:cs typeface="Calibri"/>
              </a:rPr>
              <a:t>lifetime</a:t>
            </a:r>
            <a:r>
              <a:rPr sz="3500" b="1" spc="-114" dirty="0">
                <a:solidFill>
                  <a:srgbClr val="FFFFFF"/>
                </a:solidFill>
                <a:latin typeface="Calibri"/>
                <a:cs typeface="Calibri"/>
              </a:rPr>
              <a:t> </a:t>
            </a:r>
            <a:r>
              <a:rPr sz="3500" b="1" dirty="0">
                <a:solidFill>
                  <a:srgbClr val="FFFFFF"/>
                </a:solidFill>
                <a:latin typeface="Calibri"/>
                <a:cs typeface="Calibri"/>
              </a:rPr>
              <a:t>income</a:t>
            </a:r>
            <a:r>
              <a:rPr sz="3500" b="1" spc="-135" dirty="0">
                <a:solidFill>
                  <a:srgbClr val="FFFFFF"/>
                </a:solidFill>
                <a:latin typeface="Calibri"/>
                <a:cs typeface="Calibri"/>
              </a:rPr>
              <a:t> </a:t>
            </a:r>
            <a:r>
              <a:rPr sz="3500" b="1" spc="-10" dirty="0">
                <a:solidFill>
                  <a:srgbClr val="FFFFFF"/>
                </a:solidFill>
                <a:latin typeface="Calibri"/>
                <a:cs typeface="Calibri"/>
              </a:rPr>
              <a:t>streams</a:t>
            </a:r>
            <a:endParaRPr sz="3500">
              <a:latin typeface="Calibri"/>
              <a:cs typeface="Calibri"/>
            </a:endParaRPr>
          </a:p>
          <a:p>
            <a:pPr marL="29845">
              <a:lnSpc>
                <a:spcPct val="100000"/>
              </a:lnSpc>
              <a:spcBef>
                <a:spcPts val="2480"/>
              </a:spcBef>
            </a:pPr>
            <a:r>
              <a:rPr sz="2400" b="1" dirty="0">
                <a:solidFill>
                  <a:srgbClr val="FFFFFF"/>
                </a:solidFill>
                <a:latin typeface="Calibri"/>
                <a:cs typeface="Calibri"/>
              </a:rPr>
              <a:t>Adam</a:t>
            </a:r>
            <a:r>
              <a:rPr sz="2400" b="1" spc="-60" dirty="0">
                <a:solidFill>
                  <a:srgbClr val="FFFFFF"/>
                </a:solidFill>
                <a:latin typeface="Calibri"/>
                <a:cs typeface="Calibri"/>
              </a:rPr>
              <a:t> </a:t>
            </a:r>
            <a:r>
              <a:rPr sz="2400" b="1" dirty="0">
                <a:solidFill>
                  <a:srgbClr val="FFFFFF"/>
                </a:solidFill>
                <a:latin typeface="Calibri"/>
                <a:cs typeface="Calibri"/>
              </a:rPr>
              <a:t>Butt</a:t>
            </a:r>
            <a:r>
              <a:rPr sz="2400" dirty="0">
                <a:solidFill>
                  <a:srgbClr val="FFFFFF"/>
                </a:solidFill>
                <a:latin typeface="Calibri"/>
                <a:cs typeface="Calibri"/>
              </a:rPr>
              <a:t>,</a:t>
            </a:r>
            <a:r>
              <a:rPr sz="2400" spc="-30" dirty="0">
                <a:solidFill>
                  <a:srgbClr val="FFFFFF"/>
                </a:solidFill>
                <a:latin typeface="Calibri"/>
                <a:cs typeface="Calibri"/>
              </a:rPr>
              <a:t> </a:t>
            </a:r>
            <a:r>
              <a:rPr sz="2400" dirty="0">
                <a:solidFill>
                  <a:srgbClr val="FFFFFF"/>
                </a:solidFill>
                <a:latin typeface="Calibri"/>
                <a:cs typeface="Calibri"/>
              </a:rPr>
              <a:t>Associate</a:t>
            </a:r>
            <a:r>
              <a:rPr sz="2400" spc="-60" dirty="0">
                <a:solidFill>
                  <a:srgbClr val="FFFFFF"/>
                </a:solidFill>
                <a:latin typeface="Calibri"/>
                <a:cs typeface="Calibri"/>
              </a:rPr>
              <a:t> </a:t>
            </a:r>
            <a:r>
              <a:rPr sz="2400" spc="-10" dirty="0">
                <a:solidFill>
                  <a:srgbClr val="FFFFFF"/>
                </a:solidFill>
                <a:latin typeface="Calibri"/>
                <a:cs typeface="Calibri"/>
              </a:rPr>
              <a:t>Professor</a:t>
            </a:r>
            <a:r>
              <a:rPr sz="2400" spc="-45" dirty="0">
                <a:solidFill>
                  <a:srgbClr val="FFFFFF"/>
                </a:solidFill>
                <a:latin typeface="Calibri"/>
                <a:cs typeface="Calibri"/>
              </a:rPr>
              <a:t> </a:t>
            </a:r>
            <a:r>
              <a:rPr sz="2400" dirty="0">
                <a:solidFill>
                  <a:srgbClr val="FFFFFF"/>
                </a:solidFill>
                <a:latin typeface="Calibri"/>
                <a:cs typeface="Calibri"/>
              </a:rPr>
              <a:t>of</a:t>
            </a:r>
            <a:r>
              <a:rPr sz="2400" spc="-45" dirty="0">
                <a:solidFill>
                  <a:srgbClr val="FFFFFF"/>
                </a:solidFill>
                <a:latin typeface="Calibri"/>
                <a:cs typeface="Calibri"/>
              </a:rPr>
              <a:t> </a:t>
            </a:r>
            <a:r>
              <a:rPr sz="2400" dirty="0">
                <a:solidFill>
                  <a:srgbClr val="FFFFFF"/>
                </a:solidFill>
                <a:latin typeface="Calibri"/>
                <a:cs typeface="Calibri"/>
              </a:rPr>
              <a:t>Actuarial</a:t>
            </a:r>
            <a:r>
              <a:rPr sz="2400" spc="-75" dirty="0">
                <a:solidFill>
                  <a:srgbClr val="FFFFFF"/>
                </a:solidFill>
                <a:latin typeface="Calibri"/>
                <a:cs typeface="Calibri"/>
              </a:rPr>
              <a:t> </a:t>
            </a:r>
            <a:r>
              <a:rPr sz="2400" spc="-10" dirty="0">
                <a:solidFill>
                  <a:srgbClr val="FFFFFF"/>
                </a:solidFill>
                <a:latin typeface="Calibri"/>
                <a:cs typeface="Calibri"/>
              </a:rPr>
              <a:t>Studies,</a:t>
            </a:r>
            <a:endParaRPr sz="2400">
              <a:latin typeface="Calibri"/>
              <a:cs typeface="Calibri"/>
            </a:endParaRPr>
          </a:p>
          <a:p>
            <a:pPr marL="29845">
              <a:lnSpc>
                <a:spcPct val="100000"/>
              </a:lnSpc>
              <a:spcBef>
                <a:spcPts val="5"/>
              </a:spcBef>
              <a:tabLst>
                <a:tab pos="3840479" algn="l"/>
              </a:tabLst>
            </a:pPr>
            <a:r>
              <a:rPr sz="2400" spc="-10" dirty="0">
                <a:solidFill>
                  <a:srgbClr val="FFFFFF"/>
                </a:solidFill>
                <a:latin typeface="Calibri"/>
                <a:cs typeface="Calibri"/>
              </a:rPr>
              <a:t>Australian</a:t>
            </a:r>
            <a:r>
              <a:rPr sz="2400" spc="-75" dirty="0">
                <a:solidFill>
                  <a:srgbClr val="FFFFFF"/>
                </a:solidFill>
                <a:latin typeface="Calibri"/>
                <a:cs typeface="Calibri"/>
              </a:rPr>
              <a:t> </a:t>
            </a:r>
            <a:r>
              <a:rPr sz="2400" dirty="0">
                <a:solidFill>
                  <a:srgbClr val="FFFFFF"/>
                </a:solidFill>
                <a:latin typeface="Calibri"/>
                <a:cs typeface="Calibri"/>
              </a:rPr>
              <a:t>National</a:t>
            </a:r>
            <a:r>
              <a:rPr sz="2400" spc="-50" dirty="0">
                <a:solidFill>
                  <a:srgbClr val="FFFFFF"/>
                </a:solidFill>
                <a:latin typeface="Calibri"/>
                <a:cs typeface="Calibri"/>
              </a:rPr>
              <a:t> </a:t>
            </a:r>
            <a:r>
              <a:rPr sz="2400" spc="-10" dirty="0">
                <a:solidFill>
                  <a:srgbClr val="FFFFFF"/>
                </a:solidFill>
                <a:latin typeface="Calibri"/>
                <a:cs typeface="Calibri"/>
              </a:rPr>
              <a:t>University</a:t>
            </a:r>
            <a:r>
              <a:rPr sz="2400" dirty="0">
                <a:solidFill>
                  <a:srgbClr val="FFFFFF"/>
                </a:solidFill>
                <a:latin typeface="Calibri"/>
                <a:cs typeface="Calibri"/>
              </a:rPr>
              <a:t>	</a:t>
            </a:r>
            <a:r>
              <a:rPr sz="2400" spc="-10" dirty="0">
                <a:solidFill>
                  <a:srgbClr val="FFFFFF"/>
                </a:solidFill>
                <a:latin typeface="Calibri"/>
                <a:cs typeface="Calibri"/>
              </a:rPr>
              <a:t>(presenter)</a:t>
            </a:r>
            <a:endParaRPr sz="2400">
              <a:latin typeface="Calibri"/>
              <a:cs typeface="Calibri"/>
            </a:endParaRPr>
          </a:p>
          <a:p>
            <a:pPr marL="29845">
              <a:lnSpc>
                <a:spcPct val="100000"/>
              </a:lnSpc>
            </a:pPr>
            <a:r>
              <a:rPr sz="2400" b="1" dirty="0">
                <a:solidFill>
                  <a:srgbClr val="FFFFFF"/>
                </a:solidFill>
                <a:latin typeface="Calibri"/>
                <a:cs typeface="Calibri"/>
              </a:rPr>
              <a:t>Jim</a:t>
            </a:r>
            <a:r>
              <a:rPr sz="2400" b="1" spc="-85" dirty="0">
                <a:solidFill>
                  <a:srgbClr val="FFFFFF"/>
                </a:solidFill>
                <a:latin typeface="Calibri"/>
                <a:cs typeface="Calibri"/>
              </a:rPr>
              <a:t> </a:t>
            </a:r>
            <a:r>
              <a:rPr sz="2400" b="1" dirty="0">
                <a:solidFill>
                  <a:srgbClr val="FFFFFF"/>
                </a:solidFill>
                <a:latin typeface="Calibri"/>
                <a:cs typeface="Calibri"/>
              </a:rPr>
              <a:t>Hennington</a:t>
            </a:r>
            <a:r>
              <a:rPr sz="2400" dirty="0">
                <a:solidFill>
                  <a:srgbClr val="FFFFFF"/>
                </a:solidFill>
                <a:latin typeface="Calibri"/>
                <a:cs typeface="Calibri"/>
              </a:rPr>
              <a:t>,</a:t>
            </a:r>
            <a:r>
              <a:rPr sz="2400" spc="-75" dirty="0">
                <a:solidFill>
                  <a:srgbClr val="FFFFFF"/>
                </a:solidFill>
                <a:latin typeface="Calibri"/>
                <a:cs typeface="Calibri"/>
              </a:rPr>
              <a:t> </a:t>
            </a:r>
            <a:r>
              <a:rPr sz="2400" dirty="0">
                <a:solidFill>
                  <a:srgbClr val="FFFFFF"/>
                </a:solidFill>
                <a:latin typeface="Calibri"/>
                <a:cs typeface="Calibri"/>
              </a:rPr>
              <a:t>CEO,</a:t>
            </a:r>
            <a:r>
              <a:rPr sz="2400" spc="-75" dirty="0">
                <a:solidFill>
                  <a:srgbClr val="FFFFFF"/>
                </a:solidFill>
                <a:latin typeface="Calibri"/>
                <a:cs typeface="Calibri"/>
              </a:rPr>
              <a:t> </a:t>
            </a:r>
            <a:r>
              <a:rPr sz="2400" dirty="0">
                <a:solidFill>
                  <a:srgbClr val="FFFFFF"/>
                </a:solidFill>
                <a:latin typeface="Calibri"/>
                <a:cs typeface="Calibri"/>
              </a:rPr>
              <a:t>Apricot</a:t>
            </a:r>
            <a:r>
              <a:rPr sz="2400" spc="-95" dirty="0">
                <a:solidFill>
                  <a:srgbClr val="FFFFFF"/>
                </a:solidFill>
                <a:latin typeface="Calibri"/>
                <a:cs typeface="Calibri"/>
              </a:rPr>
              <a:t> </a:t>
            </a:r>
            <a:r>
              <a:rPr sz="2400" spc="-10" dirty="0">
                <a:solidFill>
                  <a:srgbClr val="FFFFFF"/>
                </a:solidFill>
                <a:latin typeface="Calibri"/>
                <a:cs typeface="Calibri"/>
              </a:rPr>
              <a:t>Actuaries</a:t>
            </a:r>
            <a:endParaRPr sz="2400">
              <a:latin typeface="Calibri"/>
              <a:cs typeface="Calibri"/>
            </a:endParaRPr>
          </a:p>
          <a:p>
            <a:pPr marL="29845">
              <a:lnSpc>
                <a:spcPct val="100000"/>
              </a:lnSpc>
              <a:spcBef>
                <a:spcPts val="2880"/>
              </a:spcBef>
            </a:pPr>
            <a:r>
              <a:rPr sz="2400" dirty="0">
                <a:solidFill>
                  <a:srgbClr val="FFFFFF"/>
                </a:solidFill>
                <a:latin typeface="Calibri"/>
                <a:cs typeface="Calibri"/>
              </a:rPr>
              <a:t>7</a:t>
            </a:r>
            <a:r>
              <a:rPr sz="2400" spc="-10" dirty="0">
                <a:solidFill>
                  <a:srgbClr val="FFFFFF"/>
                </a:solidFill>
                <a:latin typeface="Calibri"/>
                <a:cs typeface="Calibri"/>
              </a:rPr>
              <a:t> </a:t>
            </a:r>
            <a:r>
              <a:rPr sz="2400" dirty="0">
                <a:solidFill>
                  <a:srgbClr val="FFFFFF"/>
                </a:solidFill>
                <a:latin typeface="Calibri"/>
                <a:cs typeface="Calibri"/>
              </a:rPr>
              <a:t>July</a:t>
            </a:r>
            <a:r>
              <a:rPr sz="2400" spc="-10" dirty="0">
                <a:solidFill>
                  <a:srgbClr val="FFFFFF"/>
                </a:solidFill>
                <a:latin typeface="Calibri"/>
                <a:cs typeface="Calibri"/>
              </a:rPr>
              <a:t> </a:t>
            </a:r>
            <a:r>
              <a:rPr sz="2400" spc="-20" dirty="0">
                <a:solidFill>
                  <a:srgbClr val="FFFFFF"/>
                </a:solidFill>
                <a:latin typeface="Calibri"/>
                <a:cs typeface="Calibri"/>
              </a:rPr>
              <a:t>2026</a:t>
            </a:r>
            <a:endParaRPr sz="2400">
              <a:latin typeface="Calibri"/>
              <a:cs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z="4200" spc="-10" dirty="0">
                <a:solidFill>
                  <a:srgbClr val="FFFFFF"/>
                </a:solidFill>
              </a:rPr>
              <a:t>Motivation</a:t>
            </a:r>
            <a:endParaRPr sz="4200"/>
          </a:p>
        </p:txBody>
      </p:sp>
      <p:sp>
        <p:nvSpPr>
          <p:cNvPr id="3" name="object 3"/>
          <p:cNvSpPr/>
          <p:nvPr/>
        </p:nvSpPr>
        <p:spPr>
          <a:xfrm>
            <a:off x="9283391" y="4795773"/>
            <a:ext cx="2696845" cy="1900555"/>
          </a:xfrm>
          <a:custGeom>
            <a:avLst/>
            <a:gdLst/>
            <a:ahLst/>
            <a:cxnLst/>
            <a:rect l="l" t="t" r="r" b="b"/>
            <a:pathLst>
              <a:path w="2696845" h="1900554">
                <a:moveTo>
                  <a:pt x="656136" y="0"/>
                </a:moveTo>
                <a:lnTo>
                  <a:pt x="596827" y="1925"/>
                </a:lnTo>
                <a:lnTo>
                  <a:pt x="540693" y="7699"/>
                </a:lnTo>
                <a:lnTo>
                  <a:pt x="487734" y="17319"/>
                </a:lnTo>
                <a:lnTo>
                  <a:pt x="437950" y="30781"/>
                </a:lnTo>
                <a:lnTo>
                  <a:pt x="391341" y="48080"/>
                </a:lnTo>
                <a:lnTo>
                  <a:pt x="347907" y="69214"/>
                </a:lnTo>
                <a:lnTo>
                  <a:pt x="307414" y="93853"/>
                </a:lnTo>
                <a:lnTo>
                  <a:pt x="269623" y="121666"/>
                </a:lnTo>
                <a:lnTo>
                  <a:pt x="234528" y="152654"/>
                </a:lnTo>
                <a:lnTo>
                  <a:pt x="202120" y="186817"/>
                </a:lnTo>
                <a:lnTo>
                  <a:pt x="172394" y="224155"/>
                </a:lnTo>
                <a:lnTo>
                  <a:pt x="145342" y="264668"/>
                </a:lnTo>
                <a:lnTo>
                  <a:pt x="120873" y="308145"/>
                </a:lnTo>
                <a:lnTo>
                  <a:pt x="98775" y="354381"/>
                </a:lnTo>
                <a:lnTo>
                  <a:pt x="79048" y="403383"/>
                </a:lnTo>
                <a:lnTo>
                  <a:pt x="61691" y="455158"/>
                </a:lnTo>
                <a:lnTo>
                  <a:pt x="46705" y="509713"/>
                </a:lnTo>
                <a:lnTo>
                  <a:pt x="34090" y="567054"/>
                </a:lnTo>
                <a:lnTo>
                  <a:pt x="26159" y="611298"/>
                </a:lnTo>
                <a:lnTo>
                  <a:pt x="19162" y="657342"/>
                </a:lnTo>
                <a:lnTo>
                  <a:pt x="13291" y="704122"/>
                </a:lnTo>
                <a:lnTo>
                  <a:pt x="8484" y="751992"/>
                </a:lnTo>
                <a:lnTo>
                  <a:pt x="4742" y="800953"/>
                </a:lnTo>
                <a:lnTo>
                  <a:pt x="2068" y="851004"/>
                </a:lnTo>
                <a:lnTo>
                  <a:pt x="463" y="902146"/>
                </a:lnTo>
                <a:lnTo>
                  <a:pt x="0" y="962939"/>
                </a:lnTo>
                <a:lnTo>
                  <a:pt x="272" y="995104"/>
                </a:lnTo>
                <a:lnTo>
                  <a:pt x="300" y="998388"/>
                </a:lnTo>
                <a:lnTo>
                  <a:pt x="1793" y="1063693"/>
                </a:lnTo>
                <a:lnTo>
                  <a:pt x="4220" y="1118244"/>
                </a:lnTo>
                <a:lnTo>
                  <a:pt x="7563" y="1169609"/>
                </a:lnTo>
                <a:lnTo>
                  <a:pt x="11864" y="1219347"/>
                </a:lnTo>
                <a:lnTo>
                  <a:pt x="17126" y="1267458"/>
                </a:lnTo>
                <a:lnTo>
                  <a:pt x="23348" y="1313941"/>
                </a:lnTo>
                <a:lnTo>
                  <a:pt x="30534" y="1358798"/>
                </a:lnTo>
                <a:lnTo>
                  <a:pt x="41932" y="1415978"/>
                </a:lnTo>
                <a:lnTo>
                  <a:pt x="55675" y="1470067"/>
                </a:lnTo>
                <a:lnTo>
                  <a:pt x="71761" y="1521066"/>
                </a:lnTo>
                <a:lnTo>
                  <a:pt x="90186" y="1568974"/>
                </a:lnTo>
                <a:lnTo>
                  <a:pt x="110947" y="1613793"/>
                </a:lnTo>
                <a:lnTo>
                  <a:pt x="134039" y="1655521"/>
                </a:lnTo>
                <a:lnTo>
                  <a:pt x="164944" y="1701394"/>
                </a:lnTo>
                <a:lnTo>
                  <a:pt x="199585" y="1742591"/>
                </a:lnTo>
                <a:lnTo>
                  <a:pt x="237951" y="1779110"/>
                </a:lnTo>
                <a:lnTo>
                  <a:pt x="280030" y="1810950"/>
                </a:lnTo>
                <a:lnTo>
                  <a:pt x="325809" y="1838109"/>
                </a:lnTo>
                <a:lnTo>
                  <a:pt x="367075" y="1857072"/>
                </a:lnTo>
                <a:lnTo>
                  <a:pt x="411374" y="1872586"/>
                </a:lnTo>
                <a:lnTo>
                  <a:pt x="458714" y="1884651"/>
                </a:lnTo>
                <a:lnTo>
                  <a:pt x="509103" y="1893268"/>
                </a:lnTo>
                <a:lnTo>
                  <a:pt x="562546" y="1898438"/>
                </a:lnTo>
                <a:lnTo>
                  <a:pt x="619052" y="1900161"/>
                </a:lnTo>
                <a:lnTo>
                  <a:pt x="678764" y="1898240"/>
                </a:lnTo>
                <a:lnTo>
                  <a:pt x="735219" y="1892476"/>
                </a:lnTo>
                <a:lnTo>
                  <a:pt x="788422" y="1882870"/>
                </a:lnTo>
                <a:lnTo>
                  <a:pt x="838376" y="1869419"/>
                </a:lnTo>
                <a:lnTo>
                  <a:pt x="885085" y="1852124"/>
                </a:lnTo>
                <a:lnTo>
                  <a:pt x="928551" y="1830984"/>
                </a:lnTo>
                <a:lnTo>
                  <a:pt x="969074" y="1806335"/>
                </a:lnTo>
                <a:lnTo>
                  <a:pt x="1006948" y="1778516"/>
                </a:lnTo>
                <a:lnTo>
                  <a:pt x="1042168" y="1747527"/>
                </a:lnTo>
                <a:lnTo>
                  <a:pt x="1074733" y="1713369"/>
                </a:lnTo>
                <a:lnTo>
                  <a:pt x="1086219" y="1699031"/>
                </a:lnTo>
                <a:lnTo>
                  <a:pt x="633276" y="1699031"/>
                </a:lnTo>
                <a:lnTo>
                  <a:pt x="583843" y="1696445"/>
                </a:lnTo>
                <a:lnTo>
                  <a:pt x="538232" y="1688687"/>
                </a:lnTo>
                <a:lnTo>
                  <a:pt x="496455" y="1675757"/>
                </a:lnTo>
                <a:lnTo>
                  <a:pt x="458524" y="1657654"/>
                </a:lnTo>
                <a:lnTo>
                  <a:pt x="424117" y="1633854"/>
                </a:lnTo>
                <a:lnTo>
                  <a:pt x="392913" y="1603809"/>
                </a:lnTo>
                <a:lnTo>
                  <a:pt x="364923" y="1567522"/>
                </a:lnTo>
                <a:lnTo>
                  <a:pt x="340160" y="1524990"/>
                </a:lnTo>
                <a:lnTo>
                  <a:pt x="322573" y="1486334"/>
                </a:lnTo>
                <a:lnTo>
                  <a:pt x="306998" y="1443397"/>
                </a:lnTo>
                <a:lnTo>
                  <a:pt x="293434" y="1396179"/>
                </a:lnTo>
                <a:lnTo>
                  <a:pt x="281882" y="1344683"/>
                </a:lnTo>
                <a:lnTo>
                  <a:pt x="272425" y="1289396"/>
                </a:lnTo>
                <a:lnTo>
                  <a:pt x="272342" y="1288910"/>
                </a:lnTo>
                <a:lnTo>
                  <a:pt x="266681" y="1246273"/>
                </a:lnTo>
                <a:lnTo>
                  <a:pt x="261892" y="1201104"/>
                </a:lnTo>
                <a:lnTo>
                  <a:pt x="257973" y="1153403"/>
                </a:lnTo>
                <a:lnTo>
                  <a:pt x="254925" y="1103169"/>
                </a:lnTo>
                <a:lnTo>
                  <a:pt x="252748" y="1050403"/>
                </a:lnTo>
                <a:lnTo>
                  <a:pt x="251519" y="998388"/>
                </a:lnTo>
                <a:lnTo>
                  <a:pt x="251135" y="954379"/>
                </a:lnTo>
                <a:lnTo>
                  <a:pt x="251070" y="945832"/>
                </a:lnTo>
                <a:lnTo>
                  <a:pt x="251006" y="937272"/>
                </a:lnTo>
                <a:lnTo>
                  <a:pt x="251250" y="908730"/>
                </a:lnTo>
                <a:lnTo>
                  <a:pt x="251306" y="902146"/>
                </a:lnTo>
                <a:lnTo>
                  <a:pt x="251413" y="889583"/>
                </a:lnTo>
                <a:lnTo>
                  <a:pt x="251440" y="886469"/>
                </a:lnTo>
                <a:lnTo>
                  <a:pt x="252742" y="836776"/>
                </a:lnTo>
                <a:lnTo>
                  <a:pt x="254911" y="788193"/>
                </a:lnTo>
                <a:lnTo>
                  <a:pt x="257949" y="740719"/>
                </a:lnTo>
                <a:lnTo>
                  <a:pt x="261854" y="694354"/>
                </a:lnTo>
                <a:lnTo>
                  <a:pt x="266627" y="649097"/>
                </a:lnTo>
                <a:lnTo>
                  <a:pt x="274050" y="596823"/>
                </a:lnTo>
                <a:lnTo>
                  <a:pt x="283673" y="547293"/>
                </a:lnTo>
                <a:lnTo>
                  <a:pt x="295504" y="500506"/>
                </a:lnTo>
                <a:lnTo>
                  <a:pt x="309547" y="456463"/>
                </a:lnTo>
                <a:lnTo>
                  <a:pt x="325809" y="415163"/>
                </a:lnTo>
                <a:lnTo>
                  <a:pt x="349602" y="367919"/>
                </a:lnTo>
                <a:lnTo>
                  <a:pt x="377371" y="326008"/>
                </a:lnTo>
                <a:lnTo>
                  <a:pt x="409141" y="289432"/>
                </a:lnTo>
                <a:lnTo>
                  <a:pt x="444935" y="258190"/>
                </a:lnTo>
                <a:lnTo>
                  <a:pt x="485605" y="233261"/>
                </a:lnTo>
                <a:lnTo>
                  <a:pt x="531978" y="215439"/>
                </a:lnTo>
                <a:lnTo>
                  <a:pt x="584042" y="204737"/>
                </a:lnTo>
                <a:lnTo>
                  <a:pt x="641785" y="201168"/>
                </a:lnTo>
                <a:lnTo>
                  <a:pt x="1113150" y="201168"/>
                </a:lnTo>
                <a:lnTo>
                  <a:pt x="1111579" y="198840"/>
                </a:lnTo>
                <a:lnTo>
                  <a:pt x="1076900" y="157639"/>
                </a:lnTo>
                <a:lnTo>
                  <a:pt x="1038515" y="121120"/>
                </a:lnTo>
                <a:lnTo>
                  <a:pt x="996429" y="89276"/>
                </a:lnTo>
                <a:lnTo>
                  <a:pt x="950649" y="62102"/>
                </a:lnTo>
                <a:lnTo>
                  <a:pt x="909395" y="43127"/>
                </a:lnTo>
                <a:lnTo>
                  <a:pt x="865009" y="27601"/>
                </a:lnTo>
                <a:lnTo>
                  <a:pt x="817489" y="15525"/>
                </a:lnTo>
                <a:lnTo>
                  <a:pt x="766838" y="6900"/>
                </a:lnTo>
                <a:lnTo>
                  <a:pt x="713053" y="1725"/>
                </a:lnTo>
                <a:lnTo>
                  <a:pt x="656136" y="0"/>
                </a:lnTo>
                <a:close/>
              </a:path>
              <a:path w="2696845" h="1900554">
                <a:moveTo>
                  <a:pt x="1113150" y="201168"/>
                </a:moveTo>
                <a:lnTo>
                  <a:pt x="641785" y="201168"/>
                </a:lnTo>
                <a:lnTo>
                  <a:pt x="675218" y="202287"/>
                </a:lnTo>
                <a:lnTo>
                  <a:pt x="706936" y="205644"/>
                </a:lnTo>
                <a:lnTo>
                  <a:pt x="765229" y="219075"/>
                </a:lnTo>
                <a:lnTo>
                  <a:pt x="817108" y="242204"/>
                </a:lnTo>
                <a:lnTo>
                  <a:pt x="862892" y="276098"/>
                </a:lnTo>
                <a:lnTo>
                  <a:pt x="902706" y="320675"/>
                </a:lnTo>
                <a:lnTo>
                  <a:pt x="936425" y="375919"/>
                </a:lnTo>
                <a:lnTo>
                  <a:pt x="964238" y="442404"/>
                </a:lnTo>
                <a:lnTo>
                  <a:pt x="976001" y="480075"/>
                </a:lnTo>
                <a:lnTo>
                  <a:pt x="986336" y="520700"/>
                </a:lnTo>
                <a:lnTo>
                  <a:pt x="995383" y="564397"/>
                </a:lnTo>
                <a:lnTo>
                  <a:pt x="1003275" y="611298"/>
                </a:lnTo>
                <a:lnTo>
                  <a:pt x="1010000" y="661414"/>
                </a:lnTo>
                <a:lnTo>
                  <a:pt x="1015546" y="714756"/>
                </a:lnTo>
                <a:lnTo>
                  <a:pt x="1019174" y="759802"/>
                </a:lnTo>
                <a:lnTo>
                  <a:pt x="1021985" y="807153"/>
                </a:lnTo>
                <a:lnTo>
                  <a:pt x="1023986" y="856798"/>
                </a:lnTo>
                <a:lnTo>
                  <a:pt x="1025182" y="908730"/>
                </a:lnTo>
                <a:lnTo>
                  <a:pt x="1025391" y="937272"/>
                </a:lnTo>
                <a:lnTo>
                  <a:pt x="1025454" y="945832"/>
                </a:lnTo>
                <a:lnTo>
                  <a:pt x="1025579" y="962939"/>
                </a:lnTo>
                <a:lnTo>
                  <a:pt x="1025323" y="995104"/>
                </a:lnTo>
                <a:lnTo>
                  <a:pt x="1025297" y="998388"/>
                </a:lnTo>
                <a:lnTo>
                  <a:pt x="1023960" y="1063693"/>
                </a:lnTo>
                <a:lnTo>
                  <a:pt x="1021936" y="1112595"/>
                </a:lnTo>
                <a:lnTo>
                  <a:pt x="1019102" y="1160513"/>
                </a:lnTo>
                <a:lnTo>
                  <a:pt x="1015270" y="1207100"/>
                </a:lnTo>
                <a:lnTo>
                  <a:pt x="1010069" y="1251991"/>
                </a:lnTo>
                <a:lnTo>
                  <a:pt x="1003511" y="1295187"/>
                </a:lnTo>
                <a:lnTo>
                  <a:pt x="995607" y="1336687"/>
                </a:lnTo>
                <a:lnTo>
                  <a:pt x="986322" y="1376456"/>
                </a:lnTo>
                <a:lnTo>
                  <a:pt x="975620" y="1414440"/>
                </a:lnTo>
                <a:lnTo>
                  <a:pt x="963514" y="1450637"/>
                </a:lnTo>
                <a:lnTo>
                  <a:pt x="934796" y="1517372"/>
                </a:lnTo>
                <a:lnTo>
                  <a:pt x="898740" y="1574788"/>
                </a:lnTo>
                <a:lnTo>
                  <a:pt x="855087" y="1622397"/>
                </a:lnTo>
                <a:lnTo>
                  <a:pt x="803029" y="1659130"/>
                </a:lnTo>
                <a:lnTo>
                  <a:pt x="742236" y="1684586"/>
                </a:lnTo>
                <a:lnTo>
                  <a:pt x="671993" y="1697426"/>
                </a:lnTo>
                <a:lnTo>
                  <a:pt x="633276" y="1699031"/>
                </a:lnTo>
                <a:lnTo>
                  <a:pt x="1086219" y="1699031"/>
                </a:lnTo>
                <a:lnTo>
                  <a:pt x="1131878" y="1635544"/>
                </a:lnTo>
                <a:lnTo>
                  <a:pt x="1156558" y="1592095"/>
                </a:lnTo>
                <a:lnTo>
                  <a:pt x="1178783" y="1545912"/>
                </a:lnTo>
                <a:lnTo>
                  <a:pt x="1198553" y="1496995"/>
                </a:lnTo>
                <a:lnTo>
                  <a:pt x="1215867" y="1445344"/>
                </a:lnTo>
                <a:lnTo>
                  <a:pt x="1230726" y="1390960"/>
                </a:lnTo>
                <a:lnTo>
                  <a:pt x="1243130" y="1333842"/>
                </a:lnTo>
                <a:lnTo>
                  <a:pt x="1250988" y="1289396"/>
                </a:lnTo>
                <a:lnTo>
                  <a:pt x="1257798" y="1243791"/>
                </a:lnTo>
                <a:lnTo>
                  <a:pt x="1263561" y="1197027"/>
                </a:lnTo>
                <a:lnTo>
                  <a:pt x="1268276" y="1149105"/>
                </a:lnTo>
                <a:lnTo>
                  <a:pt x="1271943" y="1100024"/>
                </a:lnTo>
                <a:lnTo>
                  <a:pt x="1274530" y="1050403"/>
                </a:lnTo>
                <a:lnTo>
                  <a:pt x="1274562" y="1049785"/>
                </a:lnTo>
                <a:lnTo>
                  <a:pt x="1276134" y="998388"/>
                </a:lnTo>
                <a:lnTo>
                  <a:pt x="1276487" y="962939"/>
                </a:lnTo>
                <a:lnTo>
                  <a:pt x="1276585" y="937272"/>
                </a:lnTo>
                <a:lnTo>
                  <a:pt x="1276340" y="908730"/>
                </a:lnTo>
                <a:lnTo>
                  <a:pt x="1276284" y="902146"/>
                </a:lnTo>
                <a:lnTo>
                  <a:pt x="1276176" y="889583"/>
                </a:lnTo>
                <a:lnTo>
                  <a:pt x="1274779" y="836776"/>
                </a:lnTo>
                <a:lnTo>
                  <a:pt x="1274731" y="834962"/>
                </a:lnTo>
                <a:lnTo>
                  <a:pt x="1272325" y="781970"/>
                </a:lnTo>
                <a:lnTo>
                  <a:pt x="1268959" y="730605"/>
                </a:lnTo>
                <a:lnTo>
                  <a:pt x="1264634" y="680867"/>
                </a:lnTo>
                <a:lnTo>
                  <a:pt x="1259352" y="632754"/>
                </a:lnTo>
                <a:lnTo>
                  <a:pt x="1253115" y="586265"/>
                </a:lnTo>
                <a:lnTo>
                  <a:pt x="1245924" y="541401"/>
                </a:lnTo>
                <a:lnTo>
                  <a:pt x="1234536" y="484209"/>
                </a:lnTo>
                <a:lnTo>
                  <a:pt x="1220816" y="430111"/>
                </a:lnTo>
                <a:lnTo>
                  <a:pt x="1204760" y="379110"/>
                </a:lnTo>
                <a:lnTo>
                  <a:pt x="1186366" y="331211"/>
                </a:lnTo>
                <a:lnTo>
                  <a:pt x="1165629" y="286416"/>
                </a:lnTo>
                <a:lnTo>
                  <a:pt x="1142546" y="244728"/>
                </a:lnTo>
                <a:lnTo>
                  <a:pt x="1113150" y="201168"/>
                </a:lnTo>
                <a:close/>
              </a:path>
              <a:path w="2696845" h="1900554">
                <a:moveTo>
                  <a:pt x="2541121" y="216915"/>
                </a:moveTo>
                <a:lnTo>
                  <a:pt x="2047802" y="216915"/>
                </a:lnTo>
                <a:lnTo>
                  <a:pt x="2084995" y="218420"/>
                </a:lnTo>
                <a:lnTo>
                  <a:pt x="2119986" y="222948"/>
                </a:lnTo>
                <a:lnTo>
                  <a:pt x="2183311" y="241173"/>
                </a:lnTo>
                <a:lnTo>
                  <a:pt x="2237207" y="269652"/>
                </a:lnTo>
                <a:lnTo>
                  <a:pt x="2281101" y="306705"/>
                </a:lnTo>
                <a:lnTo>
                  <a:pt x="2315566" y="351472"/>
                </a:lnTo>
                <a:lnTo>
                  <a:pt x="2340791" y="403098"/>
                </a:lnTo>
                <a:lnTo>
                  <a:pt x="2356221" y="459581"/>
                </a:lnTo>
                <a:lnTo>
                  <a:pt x="2361365" y="519303"/>
                </a:lnTo>
                <a:lnTo>
                  <a:pt x="2360534" y="550499"/>
                </a:lnTo>
                <a:lnTo>
                  <a:pt x="2353918" y="616082"/>
                </a:lnTo>
                <a:lnTo>
                  <a:pt x="2339777" y="686428"/>
                </a:lnTo>
                <a:lnTo>
                  <a:pt x="2327789" y="724323"/>
                </a:lnTo>
                <a:lnTo>
                  <a:pt x="2312206" y="764188"/>
                </a:lnTo>
                <a:lnTo>
                  <a:pt x="2293039" y="806030"/>
                </a:lnTo>
                <a:lnTo>
                  <a:pt x="2269889" y="849984"/>
                </a:lnTo>
                <a:lnTo>
                  <a:pt x="2242334" y="896254"/>
                </a:lnTo>
                <a:lnTo>
                  <a:pt x="2210350" y="944844"/>
                </a:lnTo>
                <a:lnTo>
                  <a:pt x="2173913" y="995756"/>
                </a:lnTo>
                <a:lnTo>
                  <a:pt x="2146788" y="1031218"/>
                </a:lnTo>
                <a:lnTo>
                  <a:pt x="2116848" y="1068188"/>
                </a:lnTo>
                <a:lnTo>
                  <a:pt x="2084092" y="1106663"/>
                </a:lnTo>
                <a:lnTo>
                  <a:pt x="2048522" y="1146645"/>
                </a:lnTo>
                <a:lnTo>
                  <a:pt x="2010136" y="1188132"/>
                </a:lnTo>
                <a:lnTo>
                  <a:pt x="1968935" y="1231125"/>
                </a:lnTo>
                <a:lnTo>
                  <a:pt x="1599873" y="1610588"/>
                </a:lnTo>
                <a:lnTo>
                  <a:pt x="1591515" y="1619723"/>
                </a:lnTo>
                <a:lnTo>
                  <a:pt x="1566010" y="1653740"/>
                </a:lnTo>
                <a:lnTo>
                  <a:pt x="1546835" y="1695994"/>
                </a:lnTo>
                <a:lnTo>
                  <a:pt x="1541643" y="1739326"/>
                </a:lnTo>
                <a:lnTo>
                  <a:pt x="1541103" y="1767497"/>
                </a:lnTo>
                <a:lnTo>
                  <a:pt x="1541376" y="1779979"/>
                </a:lnTo>
                <a:lnTo>
                  <a:pt x="1546152" y="1818855"/>
                </a:lnTo>
                <a:lnTo>
                  <a:pt x="1567444" y="1856965"/>
                </a:lnTo>
                <a:lnTo>
                  <a:pt x="1603731" y="1871811"/>
                </a:lnTo>
                <a:lnTo>
                  <a:pt x="1622479" y="1873059"/>
                </a:lnTo>
                <a:lnTo>
                  <a:pt x="2650925" y="1873059"/>
                </a:lnTo>
                <a:lnTo>
                  <a:pt x="2683056" y="1846668"/>
                </a:lnTo>
                <a:lnTo>
                  <a:pt x="2694609" y="1802806"/>
                </a:lnTo>
                <a:lnTo>
                  <a:pt x="2696343" y="1781140"/>
                </a:lnTo>
                <a:lnTo>
                  <a:pt x="2696411" y="1779979"/>
                </a:lnTo>
                <a:lnTo>
                  <a:pt x="2696645" y="1767497"/>
                </a:lnTo>
                <a:lnTo>
                  <a:pt x="2696411" y="1755059"/>
                </a:lnTo>
                <a:lnTo>
                  <a:pt x="2695724" y="1743425"/>
                </a:lnTo>
                <a:lnTo>
                  <a:pt x="2688422" y="1704913"/>
                </a:lnTo>
                <a:lnTo>
                  <a:pt x="2663117" y="1671205"/>
                </a:lnTo>
                <a:lnTo>
                  <a:pt x="2648639" y="1664792"/>
                </a:lnTo>
                <a:lnTo>
                  <a:pt x="1837871" y="1664792"/>
                </a:lnTo>
                <a:lnTo>
                  <a:pt x="2168861" y="1319455"/>
                </a:lnTo>
                <a:lnTo>
                  <a:pt x="2205524" y="1280569"/>
                </a:lnTo>
                <a:lnTo>
                  <a:pt x="2240216" y="1242865"/>
                </a:lnTo>
                <a:lnTo>
                  <a:pt x="2272941" y="1206342"/>
                </a:lnTo>
                <a:lnTo>
                  <a:pt x="2303702" y="1171001"/>
                </a:lnTo>
                <a:lnTo>
                  <a:pt x="2332500" y="1136842"/>
                </a:lnTo>
                <a:lnTo>
                  <a:pt x="2359340" y="1103865"/>
                </a:lnTo>
                <a:lnTo>
                  <a:pt x="2384225" y="1072070"/>
                </a:lnTo>
                <a:lnTo>
                  <a:pt x="2420666" y="1023057"/>
                </a:lnTo>
                <a:lnTo>
                  <a:pt x="2453492" y="975869"/>
                </a:lnTo>
                <a:lnTo>
                  <a:pt x="2482715" y="930507"/>
                </a:lnTo>
                <a:lnTo>
                  <a:pt x="2508348" y="886971"/>
                </a:lnTo>
                <a:lnTo>
                  <a:pt x="2530402" y="845261"/>
                </a:lnTo>
                <a:lnTo>
                  <a:pt x="2553548" y="795141"/>
                </a:lnTo>
                <a:lnTo>
                  <a:pt x="2572312" y="746817"/>
                </a:lnTo>
                <a:lnTo>
                  <a:pt x="2586695" y="700293"/>
                </a:lnTo>
                <a:lnTo>
                  <a:pt x="2596696" y="655573"/>
                </a:lnTo>
                <a:lnTo>
                  <a:pt x="2603604" y="611635"/>
                </a:lnTo>
                <a:lnTo>
                  <a:pt x="2608523" y="567626"/>
                </a:lnTo>
                <a:lnTo>
                  <a:pt x="2611466" y="523521"/>
                </a:lnTo>
                <a:lnTo>
                  <a:pt x="2612444" y="479297"/>
                </a:lnTo>
                <a:lnTo>
                  <a:pt x="2610400" y="430934"/>
                </a:lnTo>
                <a:lnTo>
                  <a:pt x="2604252" y="383778"/>
                </a:lnTo>
                <a:lnTo>
                  <a:pt x="2594013" y="338119"/>
                </a:lnTo>
                <a:lnTo>
                  <a:pt x="2579678" y="293877"/>
                </a:lnTo>
                <a:lnTo>
                  <a:pt x="2561126" y="251702"/>
                </a:lnTo>
                <a:lnTo>
                  <a:pt x="2541121" y="216915"/>
                </a:lnTo>
                <a:close/>
              </a:path>
              <a:path w="2696845" h="1900554">
                <a:moveTo>
                  <a:pt x="2078917" y="0"/>
                </a:moveTo>
                <a:lnTo>
                  <a:pt x="2037315" y="1071"/>
                </a:lnTo>
                <a:lnTo>
                  <a:pt x="1996700" y="4286"/>
                </a:lnTo>
                <a:lnTo>
                  <a:pt x="1957062" y="9644"/>
                </a:lnTo>
                <a:lnTo>
                  <a:pt x="1918389" y="17144"/>
                </a:lnTo>
                <a:lnTo>
                  <a:pt x="1881077" y="26197"/>
                </a:lnTo>
                <a:lnTo>
                  <a:pt x="1811215" y="47255"/>
                </a:lnTo>
                <a:lnTo>
                  <a:pt x="1748231" y="71814"/>
                </a:lnTo>
                <a:lnTo>
                  <a:pt x="1695411" y="97063"/>
                </a:lnTo>
                <a:lnTo>
                  <a:pt x="1653598" y="122045"/>
                </a:lnTo>
                <a:lnTo>
                  <a:pt x="1613843" y="150494"/>
                </a:lnTo>
                <a:lnTo>
                  <a:pt x="1587300" y="182118"/>
                </a:lnTo>
                <a:lnTo>
                  <a:pt x="1576884" y="222948"/>
                </a:lnTo>
                <a:lnTo>
                  <a:pt x="1576288" y="230524"/>
                </a:lnTo>
                <a:lnTo>
                  <a:pt x="1576166" y="232215"/>
                </a:lnTo>
                <a:lnTo>
                  <a:pt x="1575726" y="241173"/>
                </a:lnTo>
                <a:lnTo>
                  <a:pt x="1575455" y="250781"/>
                </a:lnTo>
                <a:lnTo>
                  <a:pt x="1575551" y="275540"/>
                </a:lnTo>
                <a:lnTo>
                  <a:pt x="1579928" y="322617"/>
                </a:lnTo>
                <a:lnTo>
                  <a:pt x="1594285" y="361442"/>
                </a:lnTo>
                <a:lnTo>
                  <a:pt x="1611176" y="370967"/>
                </a:lnTo>
                <a:lnTo>
                  <a:pt x="1618034" y="370967"/>
                </a:lnTo>
                <a:lnTo>
                  <a:pt x="1654896" y="357304"/>
                </a:lnTo>
                <a:lnTo>
                  <a:pt x="1690874" y="334329"/>
                </a:lnTo>
                <a:lnTo>
                  <a:pt x="1712220" y="321389"/>
                </a:lnTo>
                <a:lnTo>
                  <a:pt x="1761544" y="293877"/>
                </a:lnTo>
                <a:lnTo>
                  <a:pt x="1819710" y="266430"/>
                </a:lnTo>
                <a:lnTo>
                  <a:pt x="1886639" y="241173"/>
                </a:lnTo>
                <a:lnTo>
                  <a:pt x="1923501" y="230524"/>
                </a:lnTo>
                <a:lnTo>
                  <a:pt x="1962648" y="222948"/>
                </a:lnTo>
                <a:lnTo>
                  <a:pt x="2004082" y="218420"/>
                </a:lnTo>
                <a:lnTo>
                  <a:pt x="2047802" y="216915"/>
                </a:lnTo>
                <a:lnTo>
                  <a:pt x="2541121" y="216915"/>
                </a:lnTo>
                <a:lnTo>
                  <a:pt x="2538419" y="212216"/>
                </a:lnTo>
                <a:lnTo>
                  <a:pt x="2511628" y="175513"/>
                </a:lnTo>
                <a:lnTo>
                  <a:pt x="2480491" y="141224"/>
                </a:lnTo>
                <a:lnTo>
                  <a:pt x="2445201" y="110176"/>
                </a:lnTo>
                <a:lnTo>
                  <a:pt x="2405624" y="82581"/>
                </a:lnTo>
                <a:lnTo>
                  <a:pt x="2361762" y="58463"/>
                </a:lnTo>
                <a:lnTo>
                  <a:pt x="2313613" y="37845"/>
                </a:lnTo>
                <a:lnTo>
                  <a:pt x="2272038" y="24253"/>
                </a:lnTo>
                <a:lnTo>
                  <a:pt x="2227781" y="13661"/>
                </a:lnTo>
                <a:lnTo>
                  <a:pt x="2180842" y="6079"/>
                </a:lnTo>
                <a:lnTo>
                  <a:pt x="2131221" y="1521"/>
                </a:lnTo>
                <a:lnTo>
                  <a:pt x="2078917" y="0"/>
                </a:lnTo>
                <a:close/>
              </a:path>
            </a:pathLst>
          </a:custGeom>
          <a:solidFill>
            <a:srgbClr val="FFFFFF"/>
          </a:solidFill>
        </p:spPr>
        <p:txBody>
          <a:bodyPr wrap="square" lIns="0" tIns="0" rIns="0" bIns="0" rtlCol="0"/>
          <a:lstStyle/>
          <a:p>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56895" rIns="0" bIns="0" rtlCol="0">
            <a:spAutoFit/>
          </a:bodyPr>
          <a:lstStyle/>
          <a:p>
            <a:pPr marL="25400">
              <a:lnSpc>
                <a:spcPct val="100000"/>
              </a:lnSpc>
              <a:spcBef>
                <a:spcPts val="95"/>
              </a:spcBef>
            </a:pPr>
            <a:r>
              <a:rPr spc="-10" dirty="0"/>
              <a:t>Motivation</a:t>
            </a:r>
          </a:p>
        </p:txBody>
      </p:sp>
      <p:sp>
        <p:nvSpPr>
          <p:cNvPr id="4" name="object 4"/>
          <p:cNvSpPr txBox="1"/>
          <p:nvPr/>
        </p:nvSpPr>
        <p:spPr>
          <a:xfrm>
            <a:off x="11744325" y="6447459"/>
            <a:ext cx="153670" cy="152400"/>
          </a:xfrm>
          <a:prstGeom prst="rect">
            <a:avLst/>
          </a:prstGeom>
        </p:spPr>
        <p:txBody>
          <a:bodyPr vert="horz" wrap="square" lIns="0" tIns="0" rIns="0" bIns="0" rtlCol="0">
            <a:spAutoFit/>
          </a:bodyPr>
          <a:lstStyle/>
          <a:p>
            <a:pPr marL="12700">
              <a:lnSpc>
                <a:spcPts val="1045"/>
              </a:lnSpc>
            </a:pPr>
            <a:r>
              <a:rPr sz="1000" spc="-25" dirty="0">
                <a:solidFill>
                  <a:srgbClr val="5B5B5B"/>
                </a:solidFill>
                <a:latin typeface="Calibri"/>
                <a:cs typeface="Calibri"/>
              </a:rPr>
              <a:t>10</a:t>
            </a:r>
            <a:endParaRPr sz="1000">
              <a:latin typeface="Calibri"/>
              <a:cs typeface="Calibri"/>
            </a:endParaRPr>
          </a:p>
        </p:txBody>
      </p:sp>
      <p:sp>
        <p:nvSpPr>
          <p:cNvPr id="3" name="object 3"/>
          <p:cNvSpPr txBox="1"/>
          <p:nvPr/>
        </p:nvSpPr>
        <p:spPr>
          <a:xfrm>
            <a:off x="339648" y="1170508"/>
            <a:ext cx="10726420" cy="4476750"/>
          </a:xfrm>
          <a:prstGeom prst="rect">
            <a:avLst/>
          </a:prstGeom>
        </p:spPr>
        <p:txBody>
          <a:bodyPr vert="horz" wrap="square" lIns="0" tIns="12700" rIns="0" bIns="0" rtlCol="0">
            <a:spAutoFit/>
          </a:bodyPr>
          <a:lstStyle/>
          <a:p>
            <a:pPr marL="299085" indent="-286385">
              <a:lnSpc>
                <a:spcPct val="100000"/>
              </a:lnSpc>
              <a:spcBef>
                <a:spcPts val="100"/>
              </a:spcBef>
              <a:buFont typeface="Arial"/>
              <a:buChar char="•"/>
              <a:tabLst>
                <a:tab pos="299085" algn="l"/>
              </a:tabLst>
            </a:pPr>
            <a:r>
              <a:rPr sz="2400" b="1" dirty="0">
                <a:solidFill>
                  <a:srgbClr val="5B5B5B"/>
                </a:solidFill>
                <a:latin typeface="Calibri"/>
                <a:cs typeface="Calibri"/>
              </a:rPr>
              <a:t>Portability</a:t>
            </a:r>
            <a:r>
              <a:rPr sz="2400" b="1" spc="-40" dirty="0">
                <a:solidFill>
                  <a:srgbClr val="5B5B5B"/>
                </a:solidFill>
                <a:latin typeface="Calibri"/>
                <a:cs typeface="Calibri"/>
              </a:rPr>
              <a:t> </a:t>
            </a:r>
            <a:r>
              <a:rPr sz="2400" b="1" dirty="0">
                <a:solidFill>
                  <a:srgbClr val="5B5B5B"/>
                </a:solidFill>
                <a:latin typeface="Calibri"/>
                <a:cs typeface="Calibri"/>
              </a:rPr>
              <a:t>can</a:t>
            </a:r>
            <a:r>
              <a:rPr sz="2400" b="1" spc="-40" dirty="0">
                <a:solidFill>
                  <a:srgbClr val="5B5B5B"/>
                </a:solidFill>
                <a:latin typeface="Calibri"/>
                <a:cs typeface="Calibri"/>
              </a:rPr>
              <a:t> </a:t>
            </a:r>
            <a:r>
              <a:rPr sz="2400" b="1" dirty="0">
                <a:solidFill>
                  <a:srgbClr val="5B5B5B"/>
                </a:solidFill>
                <a:latin typeface="Calibri"/>
                <a:cs typeface="Calibri"/>
              </a:rPr>
              <a:t>only</a:t>
            </a:r>
            <a:r>
              <a:rPr sz="2400" b="1" spc="-55" dirty="0">
                <a:solidFill>
                  <a:srgbClr val="5B5B5B"/>
                </a:solidFill>
                <a:latin typeface="Calibri"/>
                <a:cs typeface="Calibri"/>
              </a:rPr>
              <a:t> </a:t>
            </a:r>
            <a:r>
              <a:rPr sz="2400" b="1" dirty="0">
                <a:solidFill>
                  <a:srgbClr val="5B5B5B"/>
                </a:solidFill>
                <a:latin typeface="Calibri"/>
                <a:cs typeface="Calibri"/>
              </a:rPr>
              <a:t>be</a:t>
            </a:r>
            <a:r>
              <a:rPr sz="2400" b="1" spc="-40" dirty="0">
                <a:solidFill>
                  <a:srgbClr val="5B5B5B"/>
                </a:solidFill>
                <a:latin typeface="Calibri"/>
                <a:cs typeface="Calibri"/>
              </a:rPr>
              <a:t> </a:t>
            </a:r>
            <a:r>
              <a:rPr sz="2400" b="1" dirty="0">
                <a:solidFill>
                  <a:srgbClr val="5B5B5B"/>
                </a:solidFill>
                <a:latin typeface="Calibri"/>
                <a:cs typeface="Calibri"/>
              </a:rPr>
              <a:t>applied</a:t>
            </a:r>
            <a:r>
              <a:rPr sz="2400" b="1" spc="-35" dirty="0">
                <a:solidFill>
                  <a:srgbClr val="5B5B5B"/>
                </a:solidFill>
                <a:latin typeface="Calibri"/>
                <a:cs typeface="Calibri"/>
              </a:rPr>
              <a:t> </a:t>
            </a:r>
            <a:r>
              <a:rPr sz="2400" b="1" dirty="0">
                <a:solidFill>
                  <a:srgbClr val="5B5B5B"/>
                </a:solidFill>
                <a:latin typeface="Calibri"/>
                <a:cs typeface="Calibri"/>
              </a:rPr>
              <a:t>from</a:t>
            </a:r>
            <a:r>
              <a:rPr sz="2400" b="1" spc="-60" dirty="0">
                <a:solidFill>
                  <a:srgbClr val="5B5B5B"/>
                </a:solidFill>
                <a:latin typeface="Calibri"/>
                <a:cs typeface="Calibri"/>
              </a:rPr>
              <a:t> </a:t>
            </a:r>
            <a:r>
              <a:rPr sz="2400" b="1" dirty="0">
                <a:solidFill>
                  <a:srgbClr val="5B5B5B"/>
                </a:solidFill>
                <a:latin typeface="Calibri"/>
                <a:cs typeface="Calibri"/>
              </a:rPr>
              <a:t>one</a:t>
            </a:r>
            <a:r>
              <a:rPr sz="2400" b="1" spc="-55" dirty="0">
                <a:solidFill>
                  <a:srgbClr val="5B5B5B"/>
                </a:solidFill>
                <a:latin typeface="Calibri"/>
                <a:cs typeface="Calibri"/>
              </a:rPr>
              <a:t> </a:t>
            </a:r>
            <a:r>
              <a:rPr sz="2400" b="1" dirty="0">
                <a:solidFill>
                  <a:srgbClr val="5B5B5B"/>
                </a:solidFill>
                <a:latin typeface="Calibri"/>
                <a:cs typeface="Calibri"/>
              </a:rPr>
              <a:t>income</a:t>
            </a:r>
            <a:r>
              <a:rPr sz="2400" b="1" spc="-45" dirty="0">
                <a:solidFill>
                  <a:srgbClr val="5B5B5B"/>
                </a:solidFill>
                <a:latin typeface="Calibri"/>
                <a:cs typeface="Calibri"/>
              </a:rPr>
              <a:t> </a:t>
            </a:r>
            <a:r>
              <a:rPr sz="2400" b="1" spc="-10" dirty="0">
                <a:solidFill>
                  <a:srgbClr val="5B5B5B"/>
                </a:solidFill>
                <a:latin typeface="Calibri"/>
                <a:cs typeface="Calibri"/>
              </a:rPr>
              <a:t>stream</a:t>
            </a:r>
            <a:r>
              <a:rPr sz="2400" b="1" spc="-55" dirty="0">
                <a:solidFill>
                  <a:srgbClr val="5B5B5B"/>
                </a:solidFill>
                <a:latin typeface="Calibri"/>
                <a:cs typeface="Calibri"/>
              </a:rPr>
              <a:t> </a:t>
            </a:r>
            <a:r>
              <a:rPr sz="2400" b="1" dirty="0">
                <a:solidFill>
                  <a:srgbClr val="5B5B5B"/>
                </a:solidFill>
                <a:latin typeface="Calibri"/>
                <a:cs typeface="Calibri"/>
              </a:rPr>
              <a:t>to</a:t>
            </a:r>
            <a:r>
              <a:rPr sz="2400" b="1" spc="-35" dirty="0">
                <a:solidFill>
                  <a:srgbClr val="5B5B5B"/>
                </a:solidFill>
                <a:latin typeface="Calibri"/>
                <a:cs typeface="Calibri"/>
              </a:rPr>
              <a:t> </a:t>
            </a:r>
            <a:r>
              <a:rPr sz="2400" b="1" dirty="0">
                <a:solidFill>
                  <a:srgbClr val="5B5B5B"/>
                </a:solidFill>
                <a:latin typeface="Calibri"/>
                <a:cs typeface="Calibri"/>
              </a:rPr>
              <a:t>another</a:t>
            </a:r>
            <a:r>
              <a:rPr sz="2400" b="1" spc="-30" dirty="0">
                <a:solidFill>
                  <a:srgbClr val="5B5B5B"/>
                </a:solidFill>
                <a:latin typeface="Calibri"/>
                <a:cs typeface="Calibri"/>
              </a:rPr>
              <a:t> </a:t>
            </a:r>
            <a:r>
              <a:rPr sz="2400" b="1" dirty="0">
                <a:solidFill>
                  <a:srgbClr val="5B5B5B"/>
                </a:solidFill>
                <a:latin typeface="Calibri"/>
                <a:cs typeface="Calibri"/>
              </a:rPr>
              <a:t>income</a:t>
            </a:r>
            <a:r>
              <a:rPr sz="2400" b="1" spc="-55" dirty="0">
                <a:solidFill>
                  <a:srgbClr val="5B5B5B"/>
                </a:solidFill>
                <a:latin typeface="Calibri"/>
                <a:cs typeface="Calibri"/>
              </a:rPr>
              <a:t> </a:t>
            </a:r>
            <a:r>
              <a:rPr sz="2400" b="1" spc="-10" dirty="0">
                <a:solidFill>
                  <a:srgbClr val="5B5B5B"/>
                </a:solidFill>
                <a:latin typeface="Calibri"/>
                <a:cs typeface="Calibri"/>
              </a:rPr>
              <a:t>stream</a:t>
            </a:r>
            <a:endParaRPr sz="2400">
              <a:latin typeface="Calibri"/>
              <a:cs typeface="Calibri"/>
            </a:endParaRPr>
          </a:p>
          <a:p>
            <a:pPr marL="299085" indent="-286385">
              <a:lnSpc>
                <a:spcPct val="100000"/>
              </a:lnSpc>
              <a:spcBef>
                <a:spcPts val="2405"/>
              </a:spcBef>
              <a:buFont typeface="Arial"/>
              <a:buChar char="•"/>
              <a:tabLst>
                <a:tab pos="299085" algn="l"/>
              </a:tabLst>
            </a:pPr>
            <a:r>
              <a:rPr sz="2400" b="1" dirty="0">
                <a:solidFill>
                  <a:srgbClr val="5B5B5B"/>
                </a:solidFill>
                <a:latin typeface="Calibri"/>
                <a:cs typeface="Calibri"/>
              </a:rPr>
              <a:t>Benefits</a:t>
            </a:r>
            <a:r>
              <a:rPr sz="2400" b="1" spc="-30" dirty="0">
                <a:solidFill>
                  <a:srgbClr val="5B5B5B"/>
                </a:solidFill>
                <a:latin typeface="Calibri"/>
                <a:cs typeface="Calibri"/>
              </a:rPr>
              <a:t> </a:t>
            </a:r>
            <a:r>
              <a:rPr sz="2400" dirty="0">
                <a:solidFill>
                  <a:srgbClr val="5B5B5B"/>
                </a:solidFill>
                <a:latin typeface="Calibri"/>
                <a:cs typeface="Calibri"/>
              </a:rPr>
              <a:t>of</a:t>
            </a:r>
            <a:r>
              <a:rPr sz="2400" spc="-60" dirty="0">
                <a:solidFill>
                  <a:srgbClr val="5B5B5B"/>
                </a:solidFill>
                <a:latin typeface="Calibri"/>
                <a:cs typeface="Calibri"/>
              </a:rPr>
              <a:t> </a:t>
            </a:r>
            <a:r>
              <a:rPr sz="2400" dirty="0">
                <a:solidFill>
                  <a:srgbClr val="5B5B5B"/>
                </a:solidFill>
                <a:latin typeface="Calibri"/>
                <a:cs typeface="Calibri"/>
              </a:rPr>
              <a:t>income</a:t>
            </a:r>
            <a:r>
              <a:rPr sz="2400" spc="-65" dirty="0">
                <a:solidFill>
                  <a:srgbClr val="5B5B5B"/>
                </a:solidFill>
                <a:latin typeface="Calibri"/>
                <a:cs typeface="Calibri"/>
              </a:rPr>
              <a:t> </a:t>
            </a:r>
            <a:r>
              <a:rPr sz="2400" dirty="0">
                <a:solidFill>
                  <a:srgbClr val="5B5B5B"/>
                </a:solidFill>
                <a:latin typeface="Calibri"/>
                <a:cs typeface="Calibri"/>
              </a:rPr>
              <a:t>streams</a:t>
            </a:r>
            <a:r>
              <a:rPr sz="2400" spc="-65" dirty="0">
                <a:solidFill>
                  <a:srgbClr val="5B5B5B"/>
                </a:solidFill>
                <a:latin typeface="Calibri"/>
                <a:cs typeface="Calibri"/>
              </a:rPr>
              <a:t> </a:t>
            </a:r>
            <a:r>
              <a:rPr sz="2400" dirty="0">
                <a:solidFill>
                  <a:srgbClr val="5B5B5B"/>
                </a:solidFill>
                <a:latin typeface="Calibri"/>
                <a:cs typeface="Calibri"/>
              </a:rPr>
              <a:t>for</a:t>
            </a:r>
            <a:r>
              <a:rPr sz="2400" spc="-50" dirty="0">
                <a:solidFill>
                  <a:srgbClr val="5B5B5B"/>
                </a:solidFill>
                <a:latin typeface="Calibri"/>
                <a:cs typeface="Calibri"/>
              </a:rPr>
              <a:t> </a:t>
            </a:r>
            <a:r>
              <a:rPr sz="2400" dirty="0">
                <a:solidFill>
                  <a:srgbClr val="5B5B5B"/>
                </a:solidFill>
                <a:latin typeface="Calibri"/>
                <a:cs typeface="Calibri"/>
              </a:rPr>
              <a:t>some</a:t>
            </a:r>
            <a:r>
              <a:rPr sz="2400" spc="-55" dirty="0">
                <a:solidFill>
                  <a:srgbClr val="5B5B5B"/>
                </a:solidFill>
                <a:latin typeface="Calibri"/>
                <a:cs typeface="Calibri"/>
              </a:rPr>
              <a:t> </a:t>
            </a:r>
            <a:r>
              <a:rPr sz="2400" dirty="0">
                <a:solidFill>
                  <a:srgbClr val="5B5B5B"/>
                </a:solidFill>
                <a:latin typeface="Calibri"/>
                <a:cs typeface="Calibri"/>
              </a:rPr>
              <a:t>cohorts</a:t>
            </a:r>
            <a:r>
              <a:rPr sz="2400" spc="-65" dirty="0">
                <a:solidFill>
                  <a:srgbClr val="5B5B5B"/>
                </a:solidFill>
                <a:latin typeface="Calibri"/>
                <a:cs typeface="Calibri"/>
              </a:rPr>
              <a:t> </a:t>
            </a:r>
            <a:r>
              <a:rPr sz="2400" dirty="0">
                <a:solidFill>
                  <a:srgbClr val="5B5B5B"/>
                </a:solidFill>
                <a:latin typeface="Calibri"/>
                <a:cs typeface="Calibri"/>
              </a:rPr>
              <a:t>in</a:t>
            </a:r>
            <a:r>
              <a:rPr sz="2400" spc="-55" dirty="0">
                <a:solidFill>
                  <a:srgbClr val="5B5B5B"/>
                </a:solidFill>
                <a:latin typeface="Calibri"/>
                <a:cs typeface="Calibri"/>
              </a:rPr>
              <a:t> </a:t>
            </a:r>
            <a:r>
              <a:rPr sz="2400" spc="-10" dirty="0">
                <a:solidFill>
                  <a:srgbClr val="5B5B5B"/>
                </a:solidFill>
                <a:latin typeface="Calibri"/>
                <a:cs typeface="Calibri"/>
              </a:rPr>
              <a:t>retirement</a:t>
            </a:r>
            <a:endParaRPr sz="2400">
              <a:latin typeface="Calibri"/>
              <a:cs typeface="Calibri"/>
            </a:endParaRPr>
          </a:p>
          <a:p>
            <a:pPr marL="299085" indent="-286385">
              <a:lnSpc>
                <a:spcPct val="100000"/>
              </a:lnSpc>
              <a:spcBef>
                <a:spcPts val="2400"/>
              </a:spcBef>
              <a:buFont typeface="Arial"/>
              <a:buChar char="•"/>
              <a:tabLst>
                <a:tab pos="299085" algn="l"/>
              </a:tabLst>
            </a:pPr>
            <a:r>
              <a:rPr sz="2400" dirty="0">
                <a:solidFill>
                  <a:srgbClr val="5B5B5B"/>
                </a:solidFill>
                <a:latin typeface="Calibri"/>
                <a:cs typeface="Calibri"/>
              </a:rPr>
              <a:t>Increase</a:t>
            </a:r>
            <a:r>
              <a:rPr sz="2400" spc="-55" dirty="0">
                <a:solidFill>
                  <a:srgbClr val="5B5B5B"/>
                </a:solidFill>
                <a:latin typeface="Calibri"/>
                <a:cs typeface="Calibri"/>
              </a:rPr>
              <a:t> </a:t>
            </a:r>
            <a:r>
              <a:rPr sz="2400" dirty="0">
                <a:solidFill>
                  <a:srgbClr val="5B5B5B"/>
                </a:solidFill>
                <a:latin typeface="Calibri"/>
                <a:cs typeface="Calibri"/>
              </a:rPr>
              <a:t>in</a:t>
            </a:r>
            <a:r>
              <a:rPr sz="2400" spc="-45" dirty="0">
                <a:solidFill>
                  <a:srgbClr val="5B5B5B"/>
                </a:solidFill>
                <a:latin typeface="Calibri"/>
                <a:cs typeface="Calibri"/>
              </a:rPr>
              <a:t> </a:t>
            </a:r>
            <a:r>
              <a:rPr sz="2400" dirty="0">
                <a:solidFill>
                  <a:srgbClr val="5B5B5B"/>
                </a:solidFill>
                <a:latin typeface="Calibri"/>
                <a:cs typeface="Calibri"/>
              </a:rPr>
              <a:t>offering</a:t>
            </a:r>
            <a:r>
              <a:rPr sz="2400" spc="-30" dirty="0">
                <a:solidFill>
                  <a:srgbClr val="5B5B5B"/>
                </a:solidFill>
                <a:latin typeface="Calibri"/>
                <a:cs typeface="Calibri"/>
              </a:rPr>
              <a:t> </a:t>
            </a:r>
            <a:r>
              <a:rPr sz="2400" dirty="0">
                <a:solidFill>
                  <a:srgbClr val="5B5B5B"/>
                </a:solidFill>
                <a:latin typeface="Calibri"/>
                <a:cs typeface="Calibri"/>
              </a:rPr>
              <a:t>of</a:t>
            </a:r>
            <a:r>
              <a:rPr sz="2400" spc="-50" dirty="0">
                <a:solidFill>
                  <a:srgbClr val="5B5B5B"/>
                </a:solidFill>
                <a:latin typeface="Calibri"/>
                <a:cs typeface="Calibri"/>
              </a:rPr>
              <a:t> </a:t>
            </a:r>
            <a:r>
              <a:rPr sz="2400" spc="-20" dirty="0">
                <a:solidFill>
                  <a:srgbClr val="5B5B5B"/>
                </a:solidFill>
                <a:latin typeface="Calibri"/>
                <a:cs typeface="Calibri"/>
              </a:rPr>
              <a:t>“investment-</a:t>
            </a:r>
            <a:r>
              <a:rPr sz="2400" spc="-10" dirty="0">
                <a:solidFill>
                  <a:srgbClr val="5B5B5B"/>
                </a:solidFill>
                <a:latin typeface="Calibri"/>
                <a:cs typeface="Calibri"/>
              </a:rPr>
              <a:t>linked”</a:t>
            </a:r>
            <a:r>
              <a:rPr sz="2400" spc="-60" dirty="0">
                <a:solidFill>
                  <a:srgbClr val="5B5B5B"/>
                </a:solidFill>
                <a:latin typeface="Calibri"/>
                <a:cs typeface="Calibri"/>
              </a:rPr>
              <a:t> </a:t>
            </a:r>
            <a:r>
              <a:rPr sz="2400" dirty="0">
                <a:solidFill>
                  <a:srgbClr val="5B5B5B"/>
                </a:solidFill>
                <a:latin typeface="Calibri"/>
                <a:cs typeface="Calibri"/>
              </a:rPr>
              <a:t>IRISs,</a:t>
            </a:r>
            <a:r>
              <a:rPr sz="2400" spc="-55" dirty="0">
                <a:solidFill>
                  <a:srgbClr val="5B5B5B"/>
                </a:solidFill>
                <a:latin typeface="Calibri"/>
                <a:cs typeface="Calibri"/>
              </a:rPr>
              <a:t> </a:t>
            </a:r>
            <a:r>
              <a:rPr sz="2400" dirty="0">
                <a:solidFill>
                  <a:srgbClr val="5B5B5B"/>
                </a:solidFill>
                <a:latin typeface="Calibri"/>
                <a:cs typeface="Calibri"/>
              </a:rPr>
              <a:t>meaning</a:t>
            </a:r>
            <a:r>
              <a:rPr sz="2400" spc="-55" dirty="0">
                <a:solidFill>
                  <a:srgbClr val="5B5B5B"/>
                </a:solidFill>
                <a:latin typeface="Calibri"/>
                <a:cs typeface="Calibri"/>
              </a:rPr>
              <a:t> </a:t>
            </a:r>
            <a:r>
              <a:rPr sz="2400" dirty="0">
                <a:solidFill>
                  <a:srgbClr val="5B5B5B"/>
                </a:solidFill>
                <a:latin typeface="Calibri"/>
                <a:cs typeface="Calibri"/>
              </a:rPr>
              <a:t>that</a:t>
            </a:r>
            <a:r>
              <a:rPr sz="2400" spc="-50" dirty="0">
                <a:solidFill>
                  <a:srgbClr val="5B5B5B"/>
                </a:solidFill>
                <a:latin typeface="Calibri"/>
                <a:cs typeface="Calibri"/>
              </a:rPr>
              <a:t> </a:t>
            </a:r>
            <a:r>
              <a:rPr sz="2400" dirty="0">
                <a:solidFill>
                  <a:srgbClr val="5B5B5B"/>
                </a:solidFill>
                <a:latin typeface="Calibri"/>
                <a:cs typeface="Calibri"/>
              </a:rPr>
              <a:t>customer</a:t>
            </a:r>
            <a:r>
              <a:rPr sz="2400" spc="-60" dirty="0">
                <a:solidFill>
                  <a:srgbClr val="5B5B5B"/>
                </a:solidFill>
                <a:latin typeface="Calibri"/>
                <a:cs typeface="Calibri"/>
              </a:rPr>
              <a:t> </a:t>
            </a:r>
            <a:r>
              <a:rPr sz="2400" dirty="0">
                <a:solidFill>
                  <a:srgbClr val="5B5B5B"/>
                </a:solidFill>
                <a:latin typeface="Calibri"/>
                <a:cs typeface="Calibri"/>
              </a:rPr>
              <a:t>income</a:t>
            </a:r>
            <a:r>
              <a:rPr sz="2400" spc="-45" dirty="0">
                <a:solidFill>
                  <a:srgbClr val="5B5B5B"/>
                </a:solidFill>
                <a:latin typeface="Calibri"/>
                <a:cs typeface="Calibri"/>
              </a:rPr>
              <a:t> </a:t>
            </a:r>
            <a:r>
              <a:rPr sz="2400" spc="-25" dirty="0">
                <a:solidFill>
                  <a:srgbClr val="5B5B5B"/>
                </a:solidFill>
                <a:latin typeface="Calibri"/>
                <a:cs typeface="Calibri"/>
              </a:rPr>
              <a:t>is</a:t>
            </a:r>
            <a:endParaRPr sz="2400">
              <a:latin typeface="Calibri"/>
              <a:cs typeface="Calibri"/>
            </a:endParaRPr>
          </a:p>
          <a:p>
            <a:pPr marL="299085">
              <a:lnSpc>
                <a:spcPct val="100000"/>
              </a:lnSpc>
            </a:pPr>
            <a:r>
              <a:rPr sz="2400" spc="-10" dirty="0">
                <a:solidFill>
                  <a:srgbClr val="5B5B5B"/>
                </a:solidFill>
                <a:latin typeface="Calibri"/>
                <a:cs typeface="Calibri"/>
              </a:rPr>
              <a:t>dependent</a:t>
            </a:r>
            <a:r>
              <a:rPr sz="2400" spc="-45" dirty="0">
                <a:solidFill>
                  <a:srgbClr val="5B5B5B"/>
                </a:solidFill>
                <a:latin typeface="Calibri"/>
                <a:cs typeface="Calibri"/>
              </a:rPr>
              <a:t> </a:t>
            </a:r>
            <a:r>
              <a:rPr sz="2400" dirty="0">
                <a:solidFill>
                  <a:srgbClr val="5B5B5B"/>
                </a:solidFill>
                <a:latin typeface="Calibri"/>
                <a:cs typeface="Calibri"/>
              </a:rPr>
              <a:t>on</a:t>
            </a:r>
            <a:r>
              <a:rPr sz="2400" spc="-50" dirty="0">
                <a:solidFill>
                  <a:srgbClr val="5B5B5B"/>
                </a:solidFill>
                <a:latin typeface="Calibri"/>
                <a:cs typeface="Calibri"/>
              </a:rPr>
              <a:t> </a:t>
            </a:r>
            <a:r>
              <a:rPr sz="2400" b="1" spc="-10" dirty="0">
                <a:solidFill>
                  <a:srgbClr val="5B5B5B"/>
                </a:solidFill>
                <a:latin typeface="Calibri"/>
                <a:cs typeface="Calibri"/>
              </a:rPr>
              <a:t>investment</a:t>
            </a:r>
            <a:r>
              <a:rPr sz="2400" b="1" spc="-40" dirty="0">
                <a:solidFill>
                  <a:srgbClr val="5B5B5B"/>
                </a:solidFill>
                <a:latin typeface="Calibri"/>
                <a:cs typeface="Calibri"/>
              </a:rPr>
              <a:t> </a:t>
            </a:r>
            <a:r>
              <a:rPr sz="2400" b="1" dirty="0">
                <a:solidFill>
                  <a:srgbClr val="5B5B5B"/>
                </a:solidFill>
                <a:latin typeface="Calibri"/>
                <a:cs typeface="Calibri"/>
              </a:rPr>
              <a:t>performance</a:t>
            </a:r>
            <a:r>
              <a:rPr sz="2400" b="1" spc="-55" dirty="0">
                <a:solidFill>
                  <a:srgbClr val="5B5B5B"/>
                </a:solidFill>
                <a:latin typeface="Calibri"/>
                <a:cs typeface="Calibri"/>
              </a:rPr>
              <a:t> </a:t>
            </a:r>
            <a:r>
              <a:rPr sz="2400" dirty="0">
                <a:solidFill>
                  <a:srgbClr val="5B5B5B"/>
                </a:solidFill>
                <a:latin typeface="Calibri"/>
                <a:cs typeface="Calibri"/>
              </a:rPr>
              <a:t>of</a:t>
            </a:r>
            <a:r>
              <a:rPr sz="2400" spc="-50" dirty="0">
                <a:solidFill>
                  <a:srgbClr val="5B5B5B"/>
                </a:solidFill>
                <a:latin typeface="Calibri"/>
                <a:cs typeface="Calibri"/>
              </a:rPr>
              <a:t> </a:t>
            </a:r>
            <a:r>
              <a:rPr sz="2400" dirty="0">
                <a:solidFill>
                  <a:srgbClr val="5B5B5B"/>
                </a:solidFill>
                <a:latin typeface="Calibri"/>
                <a:cs typeface="Calibri"/>
              </a:rPr>
              <a:t>the</a:t>
            </a:r>
            <a:r>
              <a:rPr sz="2400" spc="-60" dirty="0">
                <a:solidFill>
                  <a:srgbClr val="5B5B5B"/>
                </a:solidFill>
                <a:latin typeface="Calibri"/>
                <a:cs typeface="Calibri"/>
              </a:rPr>
              <a:t> </a:t>
            </a:r>
            <a:r>
              <a:rPr sz="2400" spc="-10" dirty="0">
                <a:solidFill>
                  <a:srgbClr val="5B5B5B"/>
                </a:solidFill>
                <a:latin typeface="Calibri"/>
                <a:cs typeface="Calibri"/>
              </a:rPr>
              <a:t>provider</a:t>
            </a:r>
            <a:endParaRPr sz="2400">
              <a:latin typeface="Calibri"/>
              <a:cs typeface="Calibri"/>
            </a:endParaRPr>
          </a:p>
          <a:p>
            <a:pPr marL="299085" indent="-286385">
              <a:lnSpc>
                <a:spcPct val="100000"/>
              </a:lnSpc>
              <a:spcBef>
                <a:spcPts val="2400"/>
              </a:spcBef>
              <a:buFont typeface="Arial"/>
              <a:buChar char="•"/>
              <a:tabLst>
                <a:tab pos="299085" algn="l"/>
              </a:tabLst>
            </a:pPr>
            <a:r>
              <a:rPr sz="2400" dirty="0">
                <a:solidFill>
                  <a:srgbClr val="5B5B5B"/>
                </a:solidFill>
                <a:latin typeface="Calibri"/>
                <a:cs typeface="Calibri"/>
              </a:rPr>
              <a:t>Improving</a:t>
            </a:r>
            <a:r>
              <a:rPr sz="2400" spc="-65" dirty="0">
                <a:solidFill>
                  <a:srgbClr val="5B5B5B"/>
                </a:solidFill>
                <a:latin typeface="Calibri"/>
                <a:cs typeface="Calibri"/>
              </a:rPr>
              <a:t> </a:t>
            </a:r>
            <a:r>
              <a:rPr sz="2400" b="1" dirty="0">
                <a:solidFill>
                  <a:srgbClr val="5B5B5B"/>
                </a:solidFill>
                <a:latin typeface="Calibri"/>
                <a:cs typeface="Calibri"/>
              </a:rPr>
              <a:t>competition</a:t>
            </a:r>
            <a:r>
              <a:rPr sz="2400" b="1" spc="-55" dirty="0">
                <a:solidFill>
                  <a:srgbClr val="5B5B5B"/>
                </a:solidFill>
                <a:latin typeface="Calibri"/>
                <a:cs typeface="Calibri"/>
              </a:rPr>
              <a:t> </a:t>
            </a:r>
            <a:r>
              <a:rPr sz="2400" dirty="0">
                <a:solidFill>
                  <a:srgbClr val="5B5B5B"/>
                </a:solidFill>
                <a:latin typeface="Calibri"/>
                <a:cs typeface="Calibri"/>
              </a:rPr>
              <a:t>in</a:t>
            </a:r>
            <a:r>
              <a:rPr sz="2400" spc="-55" dirty="0">
                <a:solidFill>
                  <a:srgbClr val="5B5B5B"/>
                </a:solidFill>
                <a:latin typeface="Calibri"/>
                <a:cs typeface="Calibri"/>
              </a:rPr>
              <a:t> </a:t>
            </a:r>
            <a:r>
              <a:rPr sz="2400" dirty="0">
                <a:solidFill>
                  <a:srgbClr val="5B5B5B"/>
                </a:solidFill>
                <a:latin typeface="Calibri"/>
                <a:cs typeface="Calibri"/>
              </a:rPr>
              <a:t>the</a:t>
            </a:r>
            <a:r>
              <a:rPr sz="2400" spc="-60" dirty="0">
                <a:solidFill>
                  <a:srgbClr val="5B5B5B"/>
                </a:solidFill>
                <a:latin typeface="Calibri"/>
                <a:cs typeface="Calibri"/>
              </a:rPr>
              <a:t> </a:t>
            </a:r>
            <a:r>
              <a:rPr sz="2400" dirty="0">
                <a:solidFill>
                  <a:srgbClr val="5B5B5B"/>
                </a:solidFill>
                <a:latin typeface="Calibri"/>
                <a:cs typeface="Calibri"/>
              </a:rPr>
              <a:t>IRIS</a:t>
            </a:r>
            <a:r>
              <a:rPr sz="2400" spc="-65" dirty="0">
                <a:solidFill>
                  <a:srgbClr val="5B5B5B"/>
                </a:solidFill>
                <a:latin typeface="Calibri"/>
                <a:cs typeface="Calibri"/>
              </a:rPr>
              <a:t> </a:t>
            </a:r>
            <a:r>
              <a:rPr sz="2400" spc="-10" dirty="0">
                <a:solidFill>
                  <a:srgbClr val="5B5B5B"/>
                </a:solidFill>
                <a:latin typeface="Calibri"/>
                <a:cs typeface="Calibri"/>
              </a:rPr>
              <a:t>market</a:t>
            </a:r>
            <a:endParaRPr sz="2400">
              <a:latin typeface="Calibri"/>
              <a:cs typeface="Calibri"/>
            </a:endParaRPr>
          </a:p>
          <a:p>
            <a:pPr marL="299085" indent="-286385">
              <a:lnSpc>
                <a:spcPct val="100000"/>
              </a:lnSpc>
              <a:spcBef>
                <a:spcPts val="2400"/>
              </a:spcBef>
              <a:buFont typeface="Arial"/>
              <a:buChar char="•"/>
              <a:tabLst>
                <a:tab pos="299085" algn="l"/>
              </a:tabLst>
            </a:pPr>
            <a:r>
              <a:rPr sz="2400" dirty="0">
                <a:solidFill>
                  <a:srgbClr val="5B5B5B"/>
                </a:solidFill>
                <a:latin typeface="Calibri"/>
                <a:cs typeface="Calibri"/>
              </a:rPr>
              <a:t>Reducing</a:t>
            </a:r>
            <a:r>
              <a:rPr sz="2400" spc="-85" dirty="0">
                <a:solidFill>
                  <a:srgbClr val="5B5B5B"/>
                </a:solidFill>
                <a:latin typeface="Calibri"/>
                <a:cs typeface="Calibri"/>
              </a:rPr>
              <a:t> </a:t>
            </a:r>
            <a:r>
              <a:rPr sz="2400" b="1" dirty="0">
                <a:solidFill>
                  <a:srgbClr val="5B5B5B"/>
                </a:solidFill>
                <a:latin typeface="Calibri"/>
                <a:cs typeface="Calibri"/>
              </a:rPr>
              <a:t>regret</a:t>
            </a:r>
            <a:r>
              <a:rPr sz="2400" b="1" spc="-75" dirty="0">
                <a:solidFill>
                  <a:srgbClr val="5B5B5B"/>
                </a:solidFill>
                <a:latin typeface="Calibri"/>
                <a:cs typeface="Calibri"/>
              </a:rPr>
              <a:t> </a:t>
            </a:r>
            <a:r>
              <a:rPr sz="2400" b="1" dirty="0">
                <a:solidFill>
                  <a:srgbClr val="5B5B5B"/>
                </a:solidFill>
                <a:latin typeface="Calibri"/>
                <a:cs typeface="Calibri"/>
              </a:rPr>
              <a:t>risk</a:t>
            </a:r>
            <a:r>
              <a:rPr sz="2400" b="1" spc="-60" dirty="0">
                <a:solidFill>
                  <a:srgbClr val="5B5B5B"/>
                </a:solidFill>
                <a:latin typeface="Calibri"/>
                <a:cs typeface="Calibri"/>
              </a:rPr>
              <a:t> </a:t>
            </a:r>
            <a:r>
              <a:rPr sz="2400" dirty="0">
                <a:solidFill>
                  <a:srgbClr val="5B5B5B"/>
                </a:solidFill>
                <a:latin typeface="Calibri"/>
                <a:cs typeface="Calibri"/>
              </a:rPr>
              <a:t>and</a:t>
            </a:r>
            <a:r>
              <a:rPr sz="2400" spc="-60" dirty="0">
                <a:solidFill>
                  <a:srgbClr val="5B5B5B"/>
                </a:solidFill>
                <a:latin typeface="Calibri"/>
                <a:cs typeface="Calibri"/>
              </a:rPr>
              <a:t> </a:t>
            </a:r>
            <a:r>
              <a:rPr sz="2400" dirty="0">
                <a:solidFill>
                  <a:srgbClr val="5B5B5B"/>
                </a:solidFill>
                <a:latin typeface="Calibri"/>
                <a:cs typeface="Calibri"/>
              </a:rPr>
              <a:t>hence</a:t>
            </a:r>
            <a:r>
              <a:rPr sz="2400" spc="-55" dirty="0">
                <a:solidFill>
                  <a:srgbClr val="5B5B5B"/>
                </a:solidFill>
                <a:latin typeface="Calibri"/>
                <a:cs typeface="Calibri"/>
              </a:rPr>
              <a:t> </a:t>
            </a:r>
            <a:r>
              <a:rPr sz="2400" dirty="0">
                <a:solidFill>
                  <a:srgbClr val="5B5B5B"/>
                </a:solidFill>
                <a:latin typeface="Calibri"/>
                <a:cs typeface="Calibri"/>
              </a:rPr>
              <a:t>improving</a:t>
            </a:r>
            <a:r>
              <a:rPr sz="2400" spc="-75" dirty="0">
                <a:solidFill>
                  <a:srgbClr val="5B5B5B"/>
                </a:solidFill>
                <a:latin typeface="Calibri"/>
                <a:cs typeface="Calibri"/>
              </a:rPr>
              <a:t> </a:t>
            </a:r>
            <a:r>
              <a:rPr sz="2400" dirty="0">
                <a:solidFill>
                  <a:srgbClr val="5B5B5B"/>
                </a:solidFill>
                <a:latin typeface="Calibri"/>
                <a:cs typeface="Calibri"/>
              </a:rPr>
              <a:t>confidence</a:t>
            </a:r>
            <a:r>
              <a:rPr sz="2400" spc="-55" dirty="0">
                <a:solidFill>
                  <a:srgbClr val="5B5B5B"/>
                </a:solidFill>
                <a:latin typeface="Calibri"/>
                <a:cs typeface="Calibri"/>
              </a:rPr>
              <a:t> </a:t>
            </a:r>
            <a:r>
              <a:rPr sz="2400" dirty="0">
                <a:solidFill>
                  <a:srgbClr val="5B5B5B"/>
                </a:solidFill>
                <a:latin typeface="Calibri"/>
                <a:cs typeface="Calibri"/>
              </a:rPr>
              <a:t>for</a:t>
            </a:r>
            <a:r>
              <a:rPr sz="2400" spc="-65" dirty="0">
                <a:solidFill>
                  <a:srgbClr val="5B5B5B"/>
                </a:solidFill>
                <a:latin typeface="Calibri"/>
                <a:cs typeface="Calibri"/>
              </a:rPr>
              <a:t> </a:t>
            </a:r>
            <a:r>
              <a:rPr sz="2400" spc="-10" dirty="0">
                <a:solidFill>
                  <a:srgbClr val="5B5B5B"/>
                </a:solidFill>
                <a:latin typeface="Calibri"/>
                <a:cs typeface="Calibri"/>
              </a:rPr>
              <a:t>customers</a:t>
            </a:r>
            <a:r>
              <a:rPr sz="2400" spc="-85" dirty="0">
                <a:solidFill>
                  <a:srgbClr val="5B5B5B"/>
                </a:solidFill>
                <a:latin typeface="Calibri"/>
                <a:cs typeface="Calibri"/>
              </a:rPr>
              <a:t> </a:t>
            </a:r>
            <a:r>
              <a:rPr sz="2400" dirty="0">
                <a:solidFill>
                  <a:srgbClr val="5B5B5B"/>
                </a:solidFill>
                <a:latin typeface="Calibri"/>
                <a:cs typeface="Calibri"/>
              </a:rPr>
              <a:t>to</a:t>
            </a:r>
            <a:r>
              <a:rPr sz="2400" spc="-70" dirty="0">
                <a:solidFill>
                  <a:srgbClr val="5B5B5B"/>
                </a:solidFill>
                <a:latin typeface="Calibri"/>
                <a:cs typeface="Calibri"/>
              </a:rPr>
              <a:t> </a:t>
            </a:r>
            <a:r>
              <a:rPr sz="2400" dirty="0">
                <a:solidFill>
                  <a:srgbClr val="5B5B5B"/>
                </a:solidFill>
                <a:latin typeface="Calibri"/>
                <a:cs typeface="Calibri"/>
              </a:rPr>
              <a:t>purchase</a:t>
            </a:r>
            <a:r>
              <a:rPr sz="2400" spc="-55" dirty="0">
                <a:solidFill>
                  <a:srgbClr val="5B5B5B"/>
                </a:solidFill>
                <a:latin typeface="Calibri"/>
                <a:cs typeface="Calibri"/>
              </a:rPr>
              <a:t> </a:t>
            </a:r>
            <a:r>
              <a:rPr sz="2400" spc="-20" dirty="0">
                <a:solidFill>
                  <a:srgbClr val="5B5B5B"/>
                </a:solidFill>
                <a:latin typeface="Calibri"/>
                <a:cs typeface="Calibri"/>
              </a:rPr>
              <a:t>IRIS</a:t>
            </a:r>
            <a:endParaRPr sz="2400">
              <a:latin typeface="Calibri"/>
              <a:cs typeface="Calibri"/>
            </a:endParaRPr>
          </a:p>
          <a:p>
            <a:pPr marL="299085" marR="434340" indent="-287020">
              <a:lnSpc>
                <a:spcPct val="100000"/>
              </a:lnSpc>
              <a:spcBef>
                <a:spcPts val="2405"/>
              </a:spcBef>
              <a:buFont typeface="Arial"/>
              <a:buChar char="•"/>
              <a:tabLst>
                <a:tab pos="299085" algn="l"/>
              </a:tabLst>
            </a:pPr>
            <a:r>
              <a:rPr sz="2400" dirty="0">
                <a:solidFill>
                  <a:srgbClr val="5B5B5B"/>
                </a:solidFill>
                <a:latin typeface="Calibri"/>
                <a:cs typeface="Calibri"/>
              </a:rPr>
              <a:t>Improving</a:t>
            </a:r>
            <a:r>
              <a:rPr sz="2400" spc="-60" dirty="0">
                <a:solidFill>
                  <a:srgbClr val="5B5B5B"/>
                </a:solidFill>
                <a:latin typeface="Calibri"/>
                <a:cs typeface="Calibri"/>
              </a:rPr>
              <a:t> </a:t>
            </a:r>
            <a:r>
              <a:rPr sz="2400" dirty="0">
                <a:solidFill>
                  <a:srgbClr val="5B5B5B"/>
                </a:solidFill>
                <a:latin typeface="Calibri"/>
                <a:cs typeface="Calibri"/>
              </a:rPr>
              <a:t>incentives</a:t>
            </a:r>
            <a:r>
              <a:rPr sz="2400" spc="-55" dirty="0">
                <a:solidFill>
                  <a:srgbClr val="5B5B5B"/>
                </a:solidFill>
                <a:latin typeface="Calibri"/>
                <a:cs typeface="Calibri"/>
              </a:rPr>
              <a:t> </a:t>
            </a:r>
            <a:r>
              <a:rPr sz="2400" dirty="0">
                <a:solidFill>
                  <a:srgbClr val="5B5B5B"/>
                </a:solidFill>
                <a:latin typeface="Calibri"/>
                <a:cs typeface="Calibri"/>
              </a:rPr>
              <a:t>for</a:t>
            </a:r>
            <a:r>
              <a:rPr sz="2400" spc="-50" dirty="0">
                <a:solidFill>
                  <a:srgbClr val="5B5B5B"/>
                </a:solidFill>
                <a:latin typeface="Calibri"/>
                <a:cs typeface="Calibri"/>
              </a:rPr>
              <a:t> </a:t>
            </a:r>
            <a:r>
              <a:rPr sz="2400" spc="-10" dirty="0">
                <a:solidFill>
                  <a:srgbClr val="5B5B5B"/>
                </a:solidFill>
                <a:latin typeface="Calibri"/>
                <a:cs typeface="Calibri"/>
              </a:rPr>
              <a:t>recommendation</a:t>
            </a:r>
            <a:r>
              <a:rPr sz="2400" spc="-75" dirty="0">
                <a:solidFill>
                  <a:srgbClr val="5B5B5B"/>
                </a:solidFill>
                <a:latin typeface="Calibri"/>
                <a:cs typeface="Calibri"/>
              </a:rPr>
              <a:t> </a:t>
            </a:r>
            <a:r>
              <a:rPr sz="2400" dirty="0">
                <a:solidFill>
                  <a:srgbClr val="5B5B5B"/>
                </a:solidFill>
                <a:latin typeface="Calibri"/>
                <a:cs typeface="Calibri"/>
              </a:rPr>
              <a:t>by</a:t>
            </a:r>
            <a:r>
              <a:rPr sz="2400" spc="-60" dirty="0">
                <a:solidFill>
                  <a:srgbClr val="5B5B5B"/>
                </a:solidFill>
                <a:latin typeface="Calibri"/>
                <a:cs typeface="Calibri"/>
              </a:rPr>
              <a:t> </a:t>
            </a:r>
            <a:r>
              <a:rPr sz="2400" b="1" dirty="0">
                <a:solidFill>
                  <a:srgbClr val="5B5B5B"/>
                </a:solidFill>
                <a:latin typeface="Calibri"/>
                <a:cs typeface="Calibri"/>
              </a:rPr>
              <a:t>financial</a:t>
            </a:r>
            <a:r>
              <a:rPr sz="2400" b="1" spc="-50" dirty="0">
                <a:solidFill>
                  <a:srgbClr val="5B5B5B"/>
                </a:solidFill>
                <a:latin typeface="Calibri"/>
                <a:cs typeface="Calibri"/>
              </a:rPr>
              <a:t> </a:t>
            </a:r>
            <a:r>
              <a:rPr sz="2400" b="1" dirty="0">
                <a:solidFill>
                  <a:srgbClr val="5B5B5B"/>
                </a:solidFill>
                <a:latin typeface="Calibri"/>
                <a:cs typeface="Calibri"/>
              </a:rPr>
              <a:t>planners</a:t>
            </a:r>
            <a:r>
              <a:rPr sz="2400" b="1" spc="-55" dirty="0">
                <a:solidFill>
                  <a:srgbClr val="5B5B5B"/>
                </a:solidFill>
                <a:latin typeface="Calibri"/>
                <a:cs typeface="Calibri"/>
              </a:rPr>
              <a:t> </a:t>
            </a:r>
            <a:r>
              <a:rPr sz="2400" dirty="0">
                <a:solidFill>
                  <a:srgbClr val="5B5B5B"/>
                </a:solidFill>
                <a:latin typeface="Calibri"/>
                <a:cs typeface="Calibri"/>
              </a:rPr>
              <a:t>due</a:t>
            </a:r>
            <a:r>
              <a:rPr sz="2400" spc="-40" dirty="0">
                <a:solidFill>
                  <a:srgbClr val="5B5B5B"/>
                </a:solidFill>
                <a:latin typeface="Calibri"/>
                <a:cs typeface="Calibri"/>
              </a:rPr>
              <a:t> </a:t>
            </a:r>
            <a:r>
              <a:rPr sz="2400" dirty="0">
                <a:solidFill>
                  <a:srgbClr val="5B5B5B"/>
                </a:solidFill>
                <a:latin typeface="Calibri"/>
                <a:cs typeface="Calibri"/>
              </a:rPr>
              <a:t>to</a:t>
            </a:r>
            <a:r>
              <a:rPr sz="2400" spc="-70" dirty="0">
                <a:solidFill>
                  <a:srgbClr val="5B5B5B"/>
                </a:solidFill>
                <a:latin typeface="Calibri"/>
                <a:cs typeface="Calibri"/>
              </a:rPr>
              <a:t> </a:t>
            </a:r>
            <a:r>
              <a:rPr sz="2400" spc="-10" dirty="0">
                <a:solidFill>
                  <a:srgbClr val="5B5B5B"/>
                </a:solidFill>
                <a:latin typeface="Calibri"/>
                <a:cs typeface="Calibri"/>
              </a:rPr>
              <a:t>improved </a:t>
            </a:r>
            <a:r>
              <a:rPr sz="2400" dirty="0">
                <a:solidFill>
                  <a:srgbClr val="5B5B5B"/>
                </a:solidFill>
                <a:latin typeface="Calibri"/>
                <a:cs typeface="Calibri"/>
              </a:rPr>
              <a:t>customer</a:t>
            </a:r>
            <a:r>
              <a:rPr sz="2400" spc="-90" dirty="0">
                <a:solidFill>
                  <a:srgbClr val="5B5B5B"/>
                </a:solidFill>
                <a:latin typeface="Calibri"/>
                <a:cs typeface="Calibri"/>
              </a:rPr>
              <a:t> </a:t>
            </a:r>
            <a:r>
              <a:rPr sz="2400" dirty="0">
                <a:solidFill>
                  <a:srgbClr val="5B5B5B"/>
                </a:solidFill>
                <a:latin typeface="Calibri"/>
                <a:cs typeface="Calibri"/>
              </a:rPr>
              <a:t>confidence</a:t>
            </a:r>
            <a:r>
              <a:rPr sz="2400" spc="-65" dirty="0">
                <a:solidFill>
                  <a:srgbClr val="5B5B5B"/>
                </a:solidFill>
                <a:latin typeface="Calibri"/>
                <a:cs typeface="Calibri"/>
              </a:rPr>
              <a:t> </a:t>
            </a:r>
            <a:r>
              <a:rPr sz="2400" dirty="0">
                <a:solidFill>
                  <a:srgbClr val="5B5B5B"/>
                </a:solidFill>
                <a:latin typeface="Calibri"/>
                <a:cs typeface="Calibri"/>
              </a:rPr>
              <a:t>and</a:t>
            </a:r>
            <a:r>
              <a:rPr sz="2400" spc="-75" dirty="0">
                <a:solidFill>
                  <a:srgbClr val="5B5B5B"/>
                </a:solidFill>
                <a:latin typeface="Calibri"/>
                <a:cs typeface="Calibri"/>
              </a:rPr>
              <a:t> </a:t>
            </a:r>
            <a:r>
              <a:rPr sz="2400" dirty="0">
                <a:solidFill>
                  <a:srgbClr val="5B5B5B"/>
                </a:solidFill>
                <a:latin typeface="Calibri"/>
                <a:cs typeface="Calibri"/>
              </a:rPr>
              <a:t>potential</a:t>
            </a:r>
            <a:r>
              <a:rPr sz="2400" spc="-75" dirty="0">
                <a:solidFill>
                  <a:srgbClr val="5B5B5B"/>
                </a:solidFill>
                <a:latin typeface="Calibri"/>
                <a:cs typeface="Calibri"/>
              </a:rPr>
              <a:t> </a:t>
            </a:r>
            <a:r>
              <a:rPr sz="2400" dirty="0">
                <a:solidFill>
                  <a:srgbClr val="5B5B5B"/>
                </a:solidFill>
                <a:latin typeface="Calibri"/>
                <a:cs typeface="Calibri"/>
              </a:rPr>
              <a:t>for</a:t>
            </a:r>
            <a:r>
              <a:rPr sz="2400" spc="-70" dirty="0">
                <a:solidFill>
                  <a:srgbClr val="5B5B5B"/>
                </a:solidFill>
                <a:latin typeface="Calibri"/>
                <a:cs typeface="Calibri"/>
              </a:rPr>
              <a:t> </a:t>
            </a:r>
            <a:r>
              <a:rPr sz="2400" dirty="0">
                <a:solidFill>
                  <a:srgbClr val="5B5B5B"/>
                </a:solidFill>
                <a:latin typeface="Calibri"/>
                <a:cs typeface="Calibri"/>
              </a:rPr>
              <a:t>ongoing</a:t>
            </a:r>
            <a:r>
              <a:rPr sz="2400" spc="-75" dirty="0">
                <a:solidFill>
                  <a:srgbClr val="5B5B5B"/>
                </a:solidFill>
                <a:latin typeface="Calibri"/>
                <a:cs typeface="Calibri"/>
              </a:rPr>
              <a:t> </a:t>
            </a:r>
            <a:r>
              <a:rPr sz="2400" spc="-10" dirty="0">
                <a:solidFill>
                  <a:srgbClr val="5B5B5B"/>
                </a:solidFill>
                <a:latin typeface="Calibri"/>
                <a:cs typeface="Calibri"/>
              </a:rPr>
              <a:t>advice</a:t>
            </a:r>
            <a:endParaRPr sz="2400">
              <a:latin typeface="Calibri"/>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z="4200" dirty="0">
                <a:solidFill>
                  <a:srgbClr val="FFFFFF"/>
                </a:solidFill>
              </a:rPr>
              <a:t>Principles</a:t>
            </a:r>
            <a:r>
              <a:rPr sz="4200" spc="-114" dirty="0">
                <a:solidFill>
                  <a:srgbClr val="FFFFFF"/>
                </a:solidFill>
              </a:rPr>
              <a:t> </a:t>
            </a:r>
            <a:r>
              <a:rPr sz="4200" dirty="0">
                <a:solidFill>
                  <a:srgbClr val="FFFFFF"/>
                </a:solidFill>
              </a:rPr>
              <a:t>–</a:t>
            </a:r>
            <a:r>
              <a:rPr sz="4200" spc="-105" dirty="0">
                <a:solidFill>
                  <a:srgbClr val="FFFFFF"/>
                </a:solidFill>
              </a:rPr>
              <a:t> </a:t>
            </a:r>
            <a:r>
              <a:rPr sz="4200" spc="-10" dirty="0">
                <a:solidFill>
                  <a:srgbClr val="FFFFFF"/>
                </a:solidFill>
              </a:rPr>
              <a:t>Calculation</a:t>
            </a:r>
            <a:r>
              <a:rPr sz="4200" spc="-114" dirty="0">
                <a:solidFill>
                  <a:srgbClr val="FFFFFF"/>
                </a:solidFill>
              </a:rPr>
              <a:t> </a:t>
            </a:r>
            <a:r>
              <a:rPr sz="4200" dirty="0">
                <a:solidFill>
                  <a:srgbClr val="FFFFFF"/>
                </a:solidFill>
              </a:rPr>
              <a:t>of</a:t>
            </a:r>
            <a:r>
              <a:rPr sz="4200" spc="-105" dirty="0">
                <a:solidFill>
                  <a:srgbClr val="FFFFFF"/>
                </a:solidFill>
              </a:rPr>
              <a:t> </a:t>
            </a:r>
            <a:r>
              <a:rPr sz="4200" spc="-10" dirty="0">
                <a:solidFill>
                  <a:srgbClr val="FFFFFF"/>
                </a:solidFill>
              </a:rPr>
              <a:t>transfer</a:t>
            </a:r>
            <a:r>
              <a:rPr sz="4200" spc="-145" dirty="0">
                <a:solidFill>
                  <a:srgbClr val="FFFFFF"/>
                </a:solidFill>
              </a:rPr>
              <a:t> </a:t>
            </a:r>
            <a:r>
              <a:rPr sz="4200" dirty="0">
                <a:solidFill>
                  <a:srgbClr val="FFFFFF"/>
                </a:solidFill>
              </a:rPr>
              <a:t>value</a:t>
            </a:r>
            <a:r>
              <a:rPr sz="4200" spc="-114" dirty="0">
                <a:solidFill>
                  <a:srgbClr val="FFFFFF"/>
                </a:solidFill>
              </a:rPr>
              <a:t> </a:t>
            </a:r>
            <a:r>
              <a:rPr sz="4200" spc="-20" dirty="0">
                <a:solidFill>
                  <a:srgbClr val="FFFFFF"/>
                </a:solidFill>
              </a:rPr>
              <a:t>(TV)</a:t>
            </a:r>
            <a:endParaRPr sz="4200"/>
          </a:p>
        </p:txBody>
      </p:sp>
      <p:sp>
        <p:nvSpPr>
          <p:cNvPr id="3" name="object 3"/>
          <p:cNvSpPr/>
          <p:nvPr/>
        </p:nvSpPr>
        <p:spPr>
          <a:xfrm>
            <a:off x="9283391" y="4795773"/>
            <a:ext cx="2682875" cy="1900555"/>
          </a:xfrm>
          <a:custGeom>
            <a:avLst/>
            <a:gdLst/>
            <a:ahLst/>
            <a:cxnLst/>
            <a:rect l="l" t="t" r="r" b="b"/>
            <a:pathLst>
              <a:path w="2682875" h="1900554">
                <a:moveTo>
                  <a:pt x="656136" y="0"/>
                </a:moveTo>
                <a:lnTo>
                  <a:pt x="596827" y="1925"/>
                </a:lnTo>
                <a:lnTo>
                  <a:pt x="540693" y="7699"/>
                </a:lnTo>
                <a:lnTo>
                  <a:pt x="487734" y="17319"/>
                </a:lnTo>
                <a:lnTo>
                  <a:pt x="437950" y="30781"/>
                </a:lnTo>
                <a:lnTo>
                  <a:pt x="391341" y="48080"/>
                </a:lnTo>
                <a:lnTo>
                  <a:pt x="347907" y="69214"/>
                </a:lnTo>
                <a:lnTo>
                  <a:pt x="307414" y="93853"/>
                </a:lnTo>
                <a:lnTo>
                  <a:pt x="269623" y="121666"/>
                </a:lnTo>
                <a:lnTo>
                  <a:pt x="234528" y="152654"/>
                </a:lnTo>
                <a:lnTo>
                  <a:pt x="202120" y="186817"/>
                </a:lnTo>
                <a:lnTo>
                  <a:pt x="172394" y="224155"/>
                </a:lnTo>
                <a:lnTo>
                  <a:pt x="145342" y="264668"/>
                </a:lnTo>
                <a:lnTo>
                  <a:pt x="120873" y="308145"/>
                </a:lnTo>
                <a:lnTo>
                  <a:pt x="98775" y="354381"/>
                </a:lnTo>
                <a:lnTo>
                  <a:pt x="79048" y="403383"/>
                </a:lnTo>
                <a:lnTo>
                  <a:pt x="61691" y="455158"/>
                </a:lnTo>
                <a:lnTo>
                  <a:pt x="46705" y="509713"/>
                </a:lnTo>
                <a:lnTo>
                  <a:pt x="34090" y="567054"/>
                </a:lnTo>
                <a:lnTo>
                  <a:pt x="26159" y="611298"/>
                </a:lnTo>
                <a:lnTo>
                  <a:pt x="19162" y="657342"/>
                </a:lnTo>
                <a:lnTo>
                  <a:pt x="13291" y="704122"/>
                </a:lnTo>
                <a:lnTo>
                  <a:pt x="8484" y="751992"/>
                </a:lnTo>
                <a:lnTo>
                  <a:pt x="4742" y="800953"/>
                </a:lnTo>
                <a:lnTo>
                  <a:pt x="2068" y="851004"/>
                </a:lnTo>
                <a:lnTo>
                  <a:pt x="463" y="902146"/>
                </a:lnTo>
                <a:lnTo>
                  <a:pt x="0" y="962939"/>
                </a:lnTo>
                <a:lnTo>
                  <a:pt x="272" y="995104"/>
                </a:lnTo>
                <a:lnTo>
                  <a:pt x="300" y="998388"/>
                </a:lnTo>
                <a:lnTo>
                  <a:pt x="1793" y="1063693"/>
                </a:lnTo>
                <a:lnTo>
                  <a:pt x="4220" y="1118244"/>
                </a:lnTo>
                <a:lnTo>
                  <a:pt x="7563" y="1169609"/>
                </a:lnTo>
                <a:lnTo>
                  <a:pt x="11864" y="1219347"/>
                </a:lnTo>
                <a:lnTo>
                  <a:pt x="17126" y="1267458"/>
                </a:lnTo>
                <a:lnTo>
                  <a:pt x="23348" y="1313941"/>
                </a:lnTo>
                <a:lnTo>
                  <a:pt x="30534" y="1358798"/>
                </a:lnTo>
                <a:lnTo>
                  <a:pt x="41932" y="1415978"/>
                </a:lnTo>
                <a:lnTo>
                  <a:pt x="55675" y="1470067"/>
                </a:lnTo>
                <a:lnTo>
                  <a:pt x="71761" y="1521066"/>
                </a:lnTo>
                <a:lnTo>
                  <a:pt x="90186" y="1568974"/>
                </a:lnTo>
                <a:lnTo>
                  <a:pt x="110947" y="1613793"/>
                </a:lnTo>
                <a:lnTo>
                  <a:pt x="134039" y="1655521"/>
                </a:lnTo>
                <a:lnTo>
                  <a:pt x="164944" y="1701394"/>
                </a:lnTo>
                <a:lnTo>
                  <a:pt x="199585" y="1742591"/>
                </a:lnTo>
                <a:lnTo>
                  <a:pt x="237951" y="1779110"/>
                </a:lnTo>
                <a:lnTo>
                  <a:pt x="280030" y="1810950"/>
                </a:lnTo>
                <a:lnTo>
                  <a:pt x="325809" y="1838109"/>
                </a:lnTo>
                <a:lnTo>
                  <a:pt x="367075" y="1857072"/>
                </a:lnTo>
                <a:lnTo>
                  <a:pt x="411374" y="1872586"/>
                </a:lnTo>
                <a:lnTo>
                  <a:pt x="458714" y="1884651"/>
                </a:lnTo>
                <a:lnTo>
                  <a:pt x="509103" y="1893268"/>
                </a:lnTo>
                <a:lnTo>
                  <a:pt x="562546" y="1898438"/>
                </a:lnTo>
                <a:lnTo>
                  <a:pt x="619052" y="1900161"/>
                </a:lnTo>
                <a:lnTo>
                  <a:pt x="678764" y="1898240"/>
                </a:lnTo>
                <a:lnTo>
                  <a:pt x="735219" y="1892476"/>
                </a:lnTo>
                <a:lnTo>
                  <a:pt x="788422" y="1882870"/>
                </a:lnTo>
                <a:lnTo>
                  <a:pt x="838376" y="1869419"/>
                </a:lnTo>
                <a:lnTo>
                  <a:pt x="885085" y="1852124"/>
                </a:lnTo>
                <a:lnTo>
                  <a:pt x="928551" y="1830984"/>
                </a:lnTo>
                <a:lnTo>
                  <a:pt x="969074" y="1806335"/>
                </a:lnTo>
                <a:lnTo>
                  <a:pt x="1006948" y="1778516"/>
                </a:lnTo>
                <a:lnTo>
                  <a:pt x="1042168" y="1747527"/>
                </a:lnTo>
                <a:lnTo>
                  <a:pt x="1074733" y="1713369"/>
                </a:lnTo>
                <a:lnTo>
                  <a:pt x="1086219" y="1699031"/>
                </a:lnTo>
                <a:lnTo>
                  <a:pt x="633276" y="1699031"/>
                </a:lnTo>
                <a:lnTo>
                  <a:pt x="583843" y="1696445"/>
                </a:lnTo>
                <a:lnTo>
                  <a:pt x="538232" y="1688687"/>
                </a:lnTo>
                <a:lnTo>
                  <a:pt x="496455" y="1675757"/>
                </a:lnTo>
                <a:lnTo>
                  <a:pt x="458524" y="1657654"/>
                </a:lnTo>
                <a:lnTo>
                  <a:pt x="424117" y="1633854"/>
                </a:lnTo>
                <a:lnTo>
                  <a:pt x="392913" y="1603809"/>
                </a:lnTo>
                <a:lnTo>
                  <a:pt x="364923" y="1567522"/>
                </a:lnTo>
                <a:lnTo>
                  <a:pt x="340160" y="1524990"/>
                </a:lnTo>
                <a:lnTo>
                  <a:pt x="322573" y="1486334"/>
                </a:lnTo>
                <a:lnTo>
                  <a:pt x="306998" y="1443397"/>
                </a:lnTo>
                <a:lnTo>
                  <a:pt x="293434" y="1396179"/>
                </a:lnTo>
                <a:lnTo>
                  <a:pt x="281882" y="1344683"/>
                </a:lnTo>
                <a:lnTo>
                  <a:pt x="272425" y="1289396"/>
                </a:lnTo>
                <a:lnTo>
                  <a:pt x="272342" y="1288910"/>
                </a:lnTo>
                <a:lnTo>
                  <a:pt x="266681" y="1246273"/>
                </a:lnTo>
                <a:lnTo>
                  <a:pt x="261892" y="1201104"/>
                </a:lnTo>
                <a:lnTo>
                  <a:pt x="257973" y="1153403"/>
                </a:lnTo>
                <a:lnTo>
                  <a:pt x="254925" y="1103169"/>
                </a:lnTo>
                <a:lnTo>
                  <a:pt x="252748" y="1050403"/>
                </a:lnTo>
                <a:lnTo>
                  <a:pt x="251519" y="998388"/>
                </a:lnTo>
                <a:lnTo>
                  <a:pt x="251135" y="954379"/>
                </a:lnTo>
                <a:lnTo>
                  <a:pt x="251070" y="945832"/>
                </a:lnTo>
                <a:lnTo>
                  <a:pt x="251006" y="937272"/>
                </a:lnTo>
                <a:lnTo>
                  <a:pt x="251250" y="908730"/>
                </a:lnTo>
                <a:lnTo>
                  <a:pt x="251306" y="902146"/>
                </a:lnTo>
                <a:lnTo>
                  <a:pt x="251413" y="889583"/>
                </a:lnTo>
                <a:lnTo>
                  <a:pt x="251440" y="886469"/>
                </a:lnTo>
                <a:lnTo>
                  <a:pt x="252742" y="836776"/>
                </a:lnTo>
                <a:lnTo>
                  <a:pt x="254911" y="788193"/>
                </a:lnTo>
                <a:lnTo>
                  <a:pt x="257949" y="740719"/>
                </a:lnTo>
                <a:lnTo>
                  <a:pt x="261854" y="694354"/>
                </a:lnTo>
                <a:lnTo>
                  <a:pt x="266627" y="649097"/>
                </a:lnTo>
                <a:lnTo>
                  <a:pt x="274050" y="596823"/>
                </a:lnTo>
                <a:lnTo>
                  <a:pt x="283673" y="547293"/>
                </a:lnTo>
                <a:lnTo>
                  <a:pt x="295504" y="500506"/>
                </a:lnTo>
                <a:lnTo>
                  <a:pt x="309547" y="456463"/>
                </a:lnTo>
                <a:lnTo>
                  <a:pt x="325809" y="415163"/>
                </a:lnTo>
                <a:lnTo>
                  <a:pt x="349602" y="367919"/>
                </a:lnTo>
                <a:lnTo>
                  <a:pt x="377371" y="326008"/>
                </a:lnTo>
                <a:lnTo>
                  <a:pt x="409141" y="289432"/>
                </a:lnTo>
                <a:lnTo>
                  <a:pt x="444935" y="258190"/>
                </a:lnTo>
                <a:lnTo>
                  <a:pt x="485605" y="233261"/>
                </a:lnTo>
                <a:lnTo>
                  <a:pt x="531978" y="215439"/>
                </a:lnTo>
                <a:lnTo>
                  <a:pt x="584042" y="204737"/>
                </a:lnTo>
                <a:lnTo>
                  <a:pt x="641785" y="201168"/>
                </a:lnTo>
                <a:lnTo>
                  <a:pt x="1113150" y="201168"/>
                </a:lnTo>
                <a:lnTo>
                  <a:pt x="1111579" y="198840"/>
                </a:lnTo>
                <a:lnTo>
                  <a:pt x="1076900" y="157639"/>
                </a:lnTo>
                <a:lnTo>
                  <a:pt x="1038515" y="121120"/>
                </a:lnTo>
                <a:lnTo>
                  <a:pt x="996429" y="89276"/>
                </a:lnTo>
                <a:lnTo>
                  <a:pt x="950649" y="62102"/>
                </a:lnTo>
                <a:lnTo>
                  <a:pt x="909395" y="43127"/>
                </a:lnTo>
                <a:lnTo>
                  <a:pt x="865009" y="27601"/>
                </a:lnTo>
                <a:lnTo>
                  <a:pt x="817489" y="15525"/>
                </a:lnTo>
                <a:lnTo>
                  <a:pt x="766838" y="6900"/>
                </a:lnTo>
                <a:lnTo>
                  <a:pt x="713053" y="1725"/>
                </a:lnTo>
                <a:lnTo>
                  <a:pt x="656136" y="0"/>
                </a:lnTo>
                <a:close/>
              </a:path>
              <a:path w="2682875" h="1900554">
                <a:moveTo>
                  <a:pt x="1113150" y="201168"/>
                </a:moveTo>
                <a:lnTo>
                  <a:pt x="641785" y="201168"/>
                </a:lnTo>
                <a:lnTo>
                  <a:pt x="675218" y="202287"/>
                </a:lnTo>
                <a:lnTo>
                  <a:pt x="706936" y="205644"/>
                </a:lnTo>
                <a:lnTo>
                  <a:pt x="765229" y="219075"/>
                </a:lnTo>
                <a:lnTo>
                  <a:pt x="817108" y="242204"/>
                </a:lnTo>
                <a:lnTo>
                  <a:pt x="862892" y="276098"/>
                </a:lnTo>
                <a:lnTo>
                  <a:pt x="902706" y="320675"/>
                </a:lnTo>
                <a:lnTo>
                  <a:pt x="936425" y="375919"/>
                </a:lnTo>
                <a:lnTo>
                  <a:pt x="964238" y="442404"/>
                </a:lnTo>
                <a:lnTo>
                  <a:pt x="976001" y="480075"/>
                </a:lnTo>
                <a:lnTo>
                  <a:pt x="986336" y="520700"/>
                </a:lnTo>
                <a:lnTo>
                  <a:pt x="995383" y="564397"/>
                </a:lnTo>
                <a:lnTo>
                  <a:pt x="1003275" y="611298"/>
                </a:lnTo>
                <a:lnTo>
                  <a:pt x="1010000" y="661414"/>
                </a:lnTo>
                <a:lnTo>
                  <a:pt x="1015546" y="714756"/>
                </a:lnTo>
                <a:lnTo>
                  <a:pt x="1019174" y="759802"/>
                </a:lnTo>
                <a:lnTo>
                  <a:pt x="1021985" y="807153"/>
                </a:lnTo>
                <a:lnTo>
                  <a:pt x="1023986" y="856798"/>
                </a:lnTo>
                <a:lnTo>
                  <a:pt x="1025182" y="908730"/>
                </a:lnTo>
                <a:lnTo>
                  <a:pt x="1025391" y="937272"/>
                </a:lnTo>
                <a:lnTo>
                  <a:pt x="1025454" y="945832"/>
                </a:lnTo>
                <a:lnTo>
                  <a:pt x="1025579" y="962939"/>
                </a:lnTo>
                <a:lnTo>
                  <a:pt x="1025323" y="995104"/>
                </a:lnTo>
                <a:lnTo>
                  <a:pt x="1025297" y="998388"/>
                </a:lnTo>
                <a:lnTo>
                  <a:pt x="1023960" y="1063693"/>
                </a:lnTo>
                <a:lnTo>
                  <a:pt x="1021936" y="1112595"/>
                </a:lnTo>
                <a:lnTo>
                  <a:pt x="1019102" y="1160513"/>
                </a:lnTo>
                <a:lnTo>
                  <a:pt x="1015270" y="1207100"/>
                </a:lnTo>
                <a:lnTo>
                  <a:pt x="1010069" y="1251991"/>
                </a:lnTo>
                <a:lnTo>
                  <a:pt x="1003511" y="1295187"/>
                </a:lnTo>
                <a:lnTo>
                  <a:pt x="995607" y="1336687"/>
                </a:lnTo>
                <a:lnTo>
                  <a:pt x="986322" y="1376456"/>
                </a:lnTo>
                <a:lnTo>
                  <a:pt x="975620" y="1414440"/>
                </a:lnTo>
                <a:lnTo>
                  <a:pt x="963514" y="1450637"/>
                </a:lnTo>
                <a:lnTo>
                  <a:pt x="934796" y="1517372"/>
                </a:lnTo>
                <a:lnTo>
                  <a:pt x="898740" y="1574788"/>
                </a:lnTo>
                <a:lnTo>
                  <a:pt x="855087" y="1622397"/>
                </a:lnTo>
                <a:lnTo>
                  <a:pt x="803029" y="1659130"/>
                </a:lnTo>
                <a:lnTo>
                  <a:pt x="742236" y="1684586"/>
                </a:lnTo>
                <a:lnTo>
                  <a:pt x="671993" y="1697426"/>
                </a:lnTo>
                <a:lnTo>
                  <a:pt x="633276" y="1699031"/>
                </a:lnTo>
                <a:lnTo>
                  <a:pt x="1086219" y="1699031"/>
                </a:lnTo>
                <a:lnTo>
                  <a:pt x="1131878" y="1635544"/>
                </a:lnTo>
                <a:lnTo>
                  <a:pt x="1156558" y="1592095"/>
                </a:lnTo>
                <a:lnTo>
                  <a:pt x="1178783" y="1545912"/>
                </a:lnTo>
                <a:lnTo>
                  <a:pt x="1198553" y="1496995"/>
                </a:lnTo>
                <a:lnTo>
                  <a:pt x="1215867" y="1445344"/>
                </a:lnTo>
                <a:lnTo>
                  <a:pt x="1230726" y="1390960"/>
                </a:lnTo>
                <a:lnTo>
                  <a:pt x="1243130" y="1333842"/>
                </a:lnTo>
                <a:lnTo>
                  <a:pt x="1250988" y="1289396"/>
                </a:lnTo>
                <a:lnTo>
                  <a:pt x="1257798" y="1243791"/>
                </a:lnTo>
                <a:lnTo>
                  <a:pt x="1263561" y="1197027"/>
                </a:lnTo>
                <a:lnTo>
                  <a:pt x="1268276" y="1149105"/>
                </a:lnTo>
                <a:lnTo>
                  <a:pt x="1271943" y="1100024"/>
                </a:lnTo>
                <a:lnTo>
                  <a:pt x="1274530" y="1050403"/>
                </a:lnTo>
                <a:lnTo>
                  <a:pt x="1274562" y="1049785"/>
                </a:lnTo>
                <a:lnTo>
                  <a:pt x="1276134" y="998388"/>
                </a:lnTo>
                <a:lnTo>
                  <a:pt x="1276487" y="962939"/>
                </a:lnTo>
                <a:lnTo>
                  <a:pt x="1276585" y="937272"/>
                </a:lnTo>
                <a:lnTo>
                  <a:pt x="1276340" y="908730"/>
                </a:lnTo>
                <a:lnTo>
                  <a:pt x="1276284" y="902146"/>
                </a:lnTo>
                <a:lnTo>
                  <a:pt x="1276176" y="889583"/>
                </a:lnTo>
                <a:lnTo>
                  <a:pt x="1274779" y="836776"/>
                </a:lnTo>
                <a:lnTo>
                  <a:pt x="1274731" y="834962"/>
                </a:lnTo>
                <a:lnTo>
                  <a:pt x="1272325" y="781970"/>
                </a:lnTo>
                <a:lnTo>
                  <a:pt x="1268959" y="730605"/>
                </a:lnTo>
                <a:lnTo>
                  <a:pt x="1264634" y="680867"/>
                </a:lnTo>
                <a:lnTo>
                  <a:pt x="1259352" y="632754"/>
                </a:lnTo>
                <a:lnTo>
                  <a:pt x="1253115" y="586265"/>
                </a:lnTo>
                <a:lnTo>
                  <a:pt x="1245924" y="541401"/>
                </a:lnTo>
                <a:lnTo>
                  <a:pt x="1234536" y="484209"/>
                </a:lnTo>
                <a:lnTo>
                  <a:pt x="1220816" y="430111"/>
                </a:lnTo>
                <a:lnTo>
                  <a:pt x="1204760" y="379110"/>
                </a:lnTo>
                <a:lnTo>
                  <a:pt x="1186366" y="331211"/>
                </a:lnTo>
                <a:lnTo>
                  <a:pt x="1165629" y="286416"/>
                </a:lnTo>
                <a:lnTo>
                  <a:pt x="1142546" y="244728"/>
                </a:lnTo>
                <a:lnTo>
                  <a:pt x="1113150" y="201168"/>
                </a:lnTo>
                <a:close/>
              </a:path>
              <a:path w="2682875" h="1900554">
                <a:moveTo>
                  <a:pt x="2205158" y="1887461"/>
                </a:moveTo>
                <a:lnTo>
                  <a:pt x="1859969" y="1887461"/>
                </a:lnTo>
                <a:lnTo>
                  <a:pt x="1901022" y="1900161"/>
                </a:lnTo>
                <a:lnTo>
                  <a:pt x="2150390" y="1900161"/>
                </a:lnTo>
                <a:lnTo>
                  <a:pt x="2205158" y="1887461"/>
                </a:lnTo>
                <a:close/>
              </a:path>
              <a:path w="2682875" h="1900554">
                <a:moveTo>
                  <a:pt x="1990460" y="1696961"/>
                </a:moveTo>
                <a:lnTo>
                  <a:pt x="1527610" y="1696961"/>
                </a:lnTo>
                <a:lnTo>
                  <a:pt x="1528799" y="1709661"/>
                </a:lnTo>
                <a:lnTo>
                  <a:pt x="1530261" y="1722361"/>
                </a:lnTo>
                <a:lnTo>
                  <a:pt x="1531986" y="1735061"/>
                </a:lnTo>
                <a:lnTo>
                  <a:pt x="1533960" y="1735061"/>
                </a:lnTo>
                <a:lnTo>
                  <a:pt x="1536224" y="1747761"/>
                </a:lnTo>
                <a:lnTo>
                  <a:pt x="1538643" y="1747761"/>
                </a:lnTo>
                <a:lnTo>
                  <a:pt x="1541229" y="1760461"/>
                </a:lnTo>
                <a:lnTo>
                  <a:pt x="1547160" y="1760461"/>
                </a:lnTo>
                <a:lnTo>
                  <a:pt x="1550946" y="1773161"/>
                </a:lnTo>
                <a:lnTo>
                  <a:pt x="1555352" y="1773161"/>
                </a:lnTo>
                <a:lnTo>
                  <a:pt x="1560376" y="1785861"/>
                </a:lnTo>
                <a:lnTo>
                  <a:pt x="1567637" y="1785861"/>
                </a:lnTo>
                <a:lnTo>
                  <a:pt x="1578743" y="1798561"/>
                </a:lnTo>
                <a:lnTo>
                  <a:pt x="1593684" y="1798561"/>
                </a:lnTo>
                <a:lnTo>
                  <a:pt x="1634469" y="1823961"/>
                </a:lnTo>
                <a:lnTo>
                  <a:pt x="1686562" y="1849361"/>
                </a:lnTo>
                <a:lnTo>
                  <a:pt x="1716586" y="1862061"/>
                </a:lnTo>
                <a:lnTo>
                  <a:pt x="1749116" y="1862061"/>
                </a:lnTo>
                <a:lnTo>
                  <a:pt x="1783848" y="1874761"/>
                </a:lnTo>
                <a:lnTo>
                  <a:pt x="1820795" y="1887461"/>
                </a:lnTo>
                <a:lnTo>
                  <a:pt x="2257409" y="1887461"/>
                </a:lnTo>
                <a:lnTo>
                  <a:pt x="2307136" y="1862061"/>
                </a:lnTo>
                <a:lnTo>
                  <a:pt x="2354123" y="1849361"/>
                </a:lnTo>
                <a:lnTo>
                  <a:pt x="2398013" y="1836661"/>
                </a:lnTo>
                <a:lnTo>
                  <a:pt x="2438819" y="1811261"/>
                </a:lnTo>
                <a:lnTo>
                  <a:pt x="2476552" y="1785861"/>
                </a:lnTo>
                <a:lnTo>
                  <a:pt x="2511225" y="1760461"/>
                </a:lnTo>
                <a:lnTo>
                  <a:pt x="2550158" y="1722361"/>
                </a:lnTo>
                <a:lnTo>
                  <a:pt x="2558689" y="1709661"/>
                </a:lnTo>
                <a:lnTo>
                  <a:pt x="2039039" y="1709661"/>
                </a:lnTo>
                <a:lnTo>
                  <a:pt x="1990460" y="1696961"/>
                </a:lnTo>
                <a:close/>
              </a:path>
              <a:path w="2682875" h="1900554">
                <a:moveTo>
                  <a:pt x="2178025" y="7861"/>
                </a:moveTo>
                <a:lnTo>
                  <a:pt x="1992097" y="7861"/>
                </a:lnTo>
                <a:lnTo>
                  <a:pt x="1950244" y="20561"/>
                </a:lnTo>
                <a:lnTo>
                  <a:pt x="1909880" y="20561"/>
                </a:lnTo>
                <a:lnTo>
                  <a:pt x="1871441" y="33261"/>
                </a:lnTo>
                <a:lnTo>
                  <a:pt x="1835347" y="45961"/>
                </a:lnTo>
                <a:lnTo>
                  <a:pt x="1770053" y="71361"/>
                </a:lnTo>
                <a:lnTo>
                  <a:pt x="1714252" y="96761"/>
                </a:lnTo>
                <a:lnTo>
                  <a:pt x="1668072" y="122161"/>
                </a:lnTo>
                <a:lnTo>
                  <a:pt x="1649141" y="122161"/>
                </a:lnTo>
                <a:lnTo>
                  <a:pt x="1633687" y="134861"/>
                </a:lnTo>
                <a:lnTo>
                  <a:pt x="1621709" y="147561"/>
                </a:lnTo>
                <a:lnTo>
                  <a:pt x="1613208" y="160261"/>
                </a:lnTo>
                <a:lnTo>
                  <a:pt x="1606923" y="160261"/>
                </a:lnTo>
                <a:lnTo>
                  <a:pt x="1601603" y="172961"/>
                </a:lnTo>
                <a:lnTo>
                  <a:pt x="1593904" y="172961"/>
                </a:lnTo>
                <a:lnTo>
                  <a:pt x="1590094" y="185661"/>
                </a:lnTo>
                <a:lnTo>
                  <a:pt x="1586792" y="198361"/>
                </a:lnTo>
                <a:lnTo>
                  <a:pt x="1583871" y="198361"/>
                </a:lnTo>
                <a:lnTo>
                  <a:pt x="1581944" y="211061"/>
                </a:lnTo>
                <a:lnTo>
                  <a:pt x="2102968" y="211061"/>
                </a:lnTo>
                <a:lnTo>
                  <a:pt x="2135224" y="223761"/>
                </a:lnTo>
                <a:lnTo>
                  <a:pt x="2192852" y="249161"/>
                </a:lnTo>
                <a:lnTo>
                  <a:pt x="2240286" y="274561"/>
                </a:lnTo>
                <a:lnTo>
                  <a:pt x="2277481" y="312661"/>
                </a:lnTo>
                <a:lnTo>
                  <a:pt x="2292531" y="338061"/>
                </a:lnTo>
                <a:lnTo>
                  <a:pt x="2305294" y="350761"/>
                </a:lnTo>
                <a:lnTo>
                  <a:pt x="2315772" y="376161"/>
                </a:lnTo>
                <a:lnTo>
                  <a:pt x="2323866" y="414261"/>
                </a:lnTo>
                <a:lnTo>
                  <a:pt x="2329663" y="439661"/>
                </a:lnTo>
                <a:lnTo>
                  <a:pt x="2333149" y="465061"/>
                </a:lnTo>
                <a:lnTo>
                  <a:pt x="2334314" y="490461"/>
                </a:lnTo>
                <a:lnTo>
                  <a:pt x="2332576" y="528561"/>
                </a:lnTo>
                <a:lnTo>
                  <a:pt x="2327361" y="566661"/>
                </a:lnTo>
                <a:lnTo>
                  <a:pt x="2318669" y="604761"/>
                </a:lnTo>
                <a:lnTo>
                  <a:pt x="2306501" y="630161"/>
                </a:lnTo>
                <a:lnTo>
                  <a:pt x="2291072" y="668261"/>
                </a:lnTo>
                <a:lnTo>
                  <a:pt x="2251119" y="719061"/>
                </a:lnTo>
                <a:lnTo>
                  <a:pt x="2199113" y="769861"/>
                </a:lnTo>
                <a:lnTo>
                  <a:pt x="2135624" y="795261"/>
                </a:lnTo>
                <a:lnTo>
                  <a:pt x="2099618" y="807961"/>
                </a:lnTo>
                <a:lnTo>
                  <a:pt x="2060972" y="820661"/>
                </a:lnTo>
                <a:lnTo>
                  <a:pt x="2019910" y="833361"/>
                </a:lnTo>
                <a:lnTo>
                  <a:pt x="1753162" y="833361"/>
                </a:lnTo>
                <a:lnTo>
                  <a:pt x="1739954" y="846061"/>
                </a:lnTo>
                <a:lnTo>
                  <a:pt x="1733985" y="846061"/>
                </a:lnTo>
                <a:lnTo>
                  <a:pt x="1728778" y="858761"/>
                </a:lnTo>
                <a:lnTo>
                  <a:pt x="1725033" y="858761"/>
                </a:lnTo>
                <a:lnTo>
                  <a:pt x="1721777" y="871461"/>
                </a:lnTo>
                <a:lnTo>
                  <a:pt x="1718973" y="871461"/>
                </a:lnTo>
                <a:lnTo>
                  <a:pt x="1716586" y="884161"/>
                </a:lnTo>
                <a:lnTo>
                  <a:pt x="1714733" y="896861"/>
                </a:lnTo>
                <a:lnTo>
                  <a:pt x="1713379" y="909561"/>
                </a:lnTo>
                <a:lnTo>
                  <a:pt x="1712550" y="922261"/>
                </a:lnTo>
                <a:lnTo>
                  <a:pt x="1712268" y="934961"/>
                </a:lnTo>
                <a:lnTo>
                  <a:pt x="1712599" y="947661"/>
                </a:lnTo>
                <a:lnTo>
                  <a:pt x="1713586" y="960361"/>
                </a:lnTo>
                <a:lnTo>
                  <a:pt x="1715215" y="973061"/>
                </a:lnTo>
                <a:lnTo>
                  <a:pt x="1717475" y="973061"/>
                </a:lnTo>
                <a:lnTo>
                  <a:pt x="1720235" y="985761"/>
                </a:lnTo>
                <a:lnTo>
                  <a:pt x="1723365" y="998461"/>
                </a:lnTo>
                <a:lnTo>
                  <a:pt x="1726851" y="998461"/>
                </a:lnTo>
                <a:lnTo>
                  <a:pt x="1730683" y="1011161"/>
                </a:lnTo>
                <a:lnTo>
                  <a:pt x="1736144" y="1011161"/>
                </a:lnTo>
                <a:lnTo>
                  <a:pt x="1742494" y="1023861"/>
                </a:lnTo>
                <a:lnTo>
                  <a:pt x="1757226" y="1023861"/>
                </a:lnTo>
                <a:lnTo>
                  <a:pt x="1764846" y="1036561"/>
                </a:lnTo>
                <a:lnTo>
                  <a:pt x="2061280" y="1036561"/>
                </a:lnTo>
                <a:lnTo>
                  <a:pt x="2110415" y="1049261"/>
                </a:lnTo>
                <a:lnTo>
                  <a:pt x="2156514" y="1049261"/>
                </a:lnTo>
                <a:lnTo>
                  <a:pt x="2199331" y="1074661"/>
                </a:lnTo>
                <a:lnTo>
                  <a:pt x="2238635" y="1087361"/>
                </a:lnTo>
                <a:lnTo>
                  <a:pt x="2306755" y="1125461"/>
                </a:lnTo>
                <a:lnTo>
                  <a:pt x="2335495" y="1150861"/>
                </a:lnTo>
                <a:lnTo>
                  <a:pt x="2381925" y="1201661"/>
                </a:lnTo>
                <a:lnTo>
                  <a:pt x="2413447" y="1265161"/>
                </a:lnTo>
                <a:lnTo>
                  <a:pt x="2423373" y="1303261"/>
                </a:lnTo>
                <a:lnTo>
                  <a:pt x="2429346" y="1341361"/>
                </a:lnTo>
                <a:lnTo>
                  <a:pt x="2431342" y="1379461"/>
                </a:lnTo>
                <a:lnTo>
                  <a:pt x="2429774" y="1404861"/>
                </a:lnTo>
                <a:lnTo>
                  <a:pt x="2425087" y="1442961"/>
                </a:lnTo>
                <a:lnTo>
                  <a:pt x="2417305" y="1481061"/>
                </a:lnTo>
                <a:lnTo>
                  <a:pt x="2392424" y="1531861"/>
                </a:lnTo>
                <a:lnTo>
                  <a:pt x="2355086" y="1582661"/>
                </a:lnTo>
                <a:lnTo>
                  <a:pt x="2305439" y="1633461"/>
                </a:lnTo>
                <a:lnTo>
                  <a:pt x="2276164" y="1646161"/>
                </a:lnTo>
                <a:lnTo>
                  <a:pt x="2243959" y="1671561"/>
                </a:lnTo>
                <a:lnTo>
                  <a:pt x="2208838" y="1684261"/>
                </a:lnTo>
                <a:lnTo>
                  <a:pt x="2170788" y="1684261"/>
                </a:lnTo>
                <a:lnTo>
                  <a:pt x="2129796" y="1696961"/>
                </a:lnTo>
                <a:lnTo>
                  <a:pt x="2085876" y="1696961"/>
                </a:lnTo>
                <a:lnTo>
                  <a:pt x="2039039" y="1709661"/>
                </a:lnTo>
                <a:lnTo>
                  <a:pt x="2558689" y="1709661"/>
                </a:lnTo>
                <a:lnTo>
                  <a:pt x="2584282" y="1671561"/>
                </a:lnTo>
                <a:lnTo>
                  <a:pt x="2613595" y="1633461"/>
                </a:lnTo>
                <a:lnTo>
                  <a:pt x="2638098" y="1582661"/>
                </a:lnTo>
                <a:lnTo>
                  <a:pt x="2654009" y="1544561"/>
                </a:lnTo>
                <a:lnTo>
                  <a:pt x="2666383" y="1493761"/>
                </a:lnTo>
                <a:lnTo>
                  <a:pt x="2675223" y="1442961"/>
                </a:lnTo>
                <a:lnTo>
                  <a:pt x="2680526" y="1404861"/>
                </a:lnTo>
                <a:lnTo>
                  <a:pt x="2682294" y="1354061"/>
                </a:lnTo>
                <a:lnTo>
                  <a:pt x="2680294" y="1303261"/>
                </a:lnTo>
                <a:lnTo>
                  <a:pt x="2674293" y="1265161"/>
                </a:lnTo>
                <a:lnTo>
                  <a:pt x="2664292" y="1227061"/>
                </a:lnTo>
                <a:lnTo>
                  <a:pt x="2650290" y="1188961"/>
                </a:lnTo>
                <a:lnTo>
                  <a:pt x="2632645" y="1150861"/>
                </a:lnTo>
                <a:lnTo>
                  <a:pt x="2611904" y="1112761"/>
                </a:lnTo>
                <a:lnTo>
                  <a:pt x="2588068" y="1087361"/>
                </a:lnTo>
                <a:lnTo>
                  <a:pt x="2561136" y="1049261"/>
                </a:lnTo>
                <a:lnTo>
                  <a:pt x="2531200" y="1023861"/>
                </a:lnTo>
                <a:lnTo>
                  <a:pt x="2498525" y="998461"/>
                </a:lnTo>
                <a:lnTo>
                  <a:pt x="2463088" y="985761"/>
                </a:lnTo>
                <a:lnTo>
                  <a:pt x="2424865" y="960361"/>
                </a:lnTo>
                <a:lnTo>
                  <a:pt x="2384237" y="947661"/>
                </a:lnTo>
                <a:lnTo>
                  <a:pt x="2341585" y="934961"/>
                </a:lnTo>
                <a:lnTo>
                  <a:pt x="2296885" y="922261"/>
                </a:lnTo>
                <a:lnTo>
                  <a:pt x="2250113" y="909561"/>
                </a:lnTo>
                <a:lnTo>
                  <a:pt x="2290953" y="896861"/>
                </a:lnTo>
                <a:lnTo>
                  <a:pt x="2329282" y="884161"/>
                </a:lnTo>
                <a:lnTo>
                  <a:pt x="2398449" y="858761"/>
                </a:lnTo>
                <a:lnTo>
                  <a:pt x="2429308" y="833361"/>
                </a:lnTo>
                <a:lnTo>
                  <a:pt x="2483549" y="782561"/>
                </a:lnTo>
                <a:lnTo>
                  <a:pt x="2527671" y="719061"/>
                </a:lnTo>
                <a:lnTo>
                  <a:pt x="2545769" y="693661"/>
                </a:lnTo>
                <a:lnTo>
                  <a:pt x="2561199" y="655561"/>
                </a:lnTo>
                <a:lnTo>
                  <a:pt x="2573963" y="617461"/>
                </a:lnTo>
                <a:lnTo>
                  <a:pt x="2583944" y="579361"/>
                </a:lnTo>
                <a:lnTo>
                  <a:pt x="2591044" y="541261"/>
                </a:lnTo>
                <a:lnTo>
                  <a:pt x="2595287" y="503161"/>
                </a:lnTo>
                <a:lnTo>
                  <a:pt x="2596696" y="465061"/>
                </a:lnTo>
                <a:lnTo>
                  <a:pt x="2594696" y="414261"/>
                </a:lnTo>
                <a:lnTo>
                  <a:pt x="2588695" y="363461"/>
                </a:lnTo>
                <a:lnTo>
                  <a:pt x="2578694" y="312661"/>
                </a:lnTo>
                <a:lnTo>
                  <a:pt x="2564692" y="274561"/>
                </a:lnTo>
                <a:lnTo>
                  <a:pt x="2546567" y="236461"/>
                </a:lnTo>
                <a:lnTo>
                  <a:pt x="2524369" y="198361"/>
                </a:lnTo>
                <a:lnTo>
                  <a:pt x="2498077" y="160261"/>
                </a:lnTo>
                <a:lnTo>
                  <a:pt x="2467664" y="134861"/>
                </a:lnTo>
                <a:lnTo>
                  <a:pt x="2433183" y="109461"/>
                </a:lnTo>
                <a:lnTo>
                  <a:pt x="2394702" y="84061"/>
                </a:lnTo>
                <a:lnTo>
                  <a:pt x="2352221" y="58661"/>
                </a:lnTo>
                <a:lnTo>
                  <a:pt x="2305739" y="33261"/>
                </a:lnTo>
                <a:lnTo>
                  <a:pt x="2265689" y="33261"/>
                </a:lnTo>
                <a:lnTo>
                  <a:pt x="2223116" y="20561"/>
                </a:lnTo>
                <a:lnTo>
                  <a:pt x="2178025" y="7861"/>
                </a:lnTo>
                <a:close/>
              </a:path>
              <a:path w="2682875" h="1900554">
                <a:moveTo>
                  <a:pt x="1599131" y="1569961"/>
                </a:moveTo>
                <a:lnTo>
                  <a:pt x="1541356" y="1569961"/>
                </a:lnTo>
                <a:lnTo>
                  <a:pt x="1535738" y="1582661"/>
                </a:lnTo>
                <a:lnTo>
                  <a:pt x="1531237" y="1595361"/>
                </a:lnTo>
                <a:lnTo>
                  <a:pt x="1528023" y="1608061"/>
                </a:lnTo>
                <a:lnTo>
                  <a:pt x="1526094" y="1633461"/>
                </a:lnTo>
                <a:lnTo>
                  <a:pt x="1525451" y="1646161"/>
                </a:lnTo>
                <a:lnTo>
                  <a:pt x="1525521" y="1658861"/>
                </a:lnTo>
                <a:lnTo>
                  <a:pt x="1525592" y="1671561"/>
                </a:lnTo>
                <a:lnTo>
                  <a:pt x="1526007" y="1684261"/>
                </a:lnTo>
                <a:lnTo>
                  <a:pt x="1526683" y="1696961"/>
                </a:lnTo>
                <a:lnTo>
                  <a:pt x="1900111" y="1696961"/>
                </a:lnTo>
                <a:lnTo>
                  <a:pt x="1858318" y="1684261"/>
                </a:lnTo>
                <a:lnTo>
                  <a:pt x="1819025" y="1671561"/>
                </a:lnTo>
                <a:lnTo>
                  <a:pt x="1782293" y="1658861"/>
                </a:lnTo>
                <a:lnTo>
                  <a:pt x="1716459" y="1633461"/>
                </a:lnTo>
                <a:lnTo>
                  <a:pt x="1661198" y="1608061"/>
                </a:lnTo>
                <a:lnTo>
                  <a:pt x="1616891" y="1582661"/>
                </a:lnTo>
                <a:lnTo>
                  <a:pt x="1599131" y="1569961"/>
                </a:lnTo>
                <a:close/>
              </a:path>
              <a:path w="2682875" h="1900554">
                <a:moveTo>
                  <a:pt x="1573136" y="1557261"/>
                </a:moveTo>
                <a:lnTo>
                  <a:pt x="1555973" y="1557261"/>
                </a:lnTo>
                <a:lnTo>
                  <a:pt x="1548105" y="1569961"/>
                </a:lnTo>
                <a:lnTo>
                  <a:pt x="1584538" y="1569961"/>
                </a:lnTo>
                <a:lnTo>
                  <a:pt x="1573136" y="1557261"/>
                </a:lnTo>
                <a:close/>
              </a:path>
              <a:path w="2682875" h="1900554">
                <a:moveTo>
                  <a:pt x="1952473" y="211061"/>
                </a:moveTo>
                <a:lnTo>
                  <a:pt x="1580363" y="211061"/>
                </a:lnTo>
                <a:lnTo>
                  <a:pt x="1579138" y="223761"/>
                </a:lnTo>
                <a:lnTo>
                  <a:pt x="1578283" y="223761"/>
                </a:lnTo>
                <a:lnTo>
                  <a:pt x="1577616" y="236461"/>
                </a:lnTo>
                <a:lnTo>
                  <a:pt x="1577140" y="249161"/>
                </a:lnTo>
                <a:lnTo>
                  <a:pt x="1576854" y="261861"/>
                </a:lnTo>
                <a:lnTo>
                  <a:pt x="1576900" y="287261"/>
                </a:lnTo>
                <a:lnTo>
                  <a:pt x="1577315" y="299961"/>
                </a:lnTo>
                <a:lnTo>
                  <a:pt x="1577991" y="312661"/>
                </a:lnTo>
                <a:lnTo>
                  <a:pt x="1578918" y="312661"/>
                </a:lnTo>
                <a:lnTo>
                  <a:pt x="1580154" y="325361"/>
                </a:lnTo>
                <a:lnTo>
                  <a:pt x="1581760" y="338061"/>
                </a:lnTo>
                <a:lnTo>
                  <a:pt x="1583722" y="338061"/>
                </a:lnTo>
                <a:lnTo>
                  <a:pt x="1586030" y="350761"/>
                </a:lnTo>
                <a:lnTo>
                  <a:pt x="1589459" y="350761"/>
                </a:lnTo>
                <a:lnTo>
                  <a:pt x="1593650" y="363461"/>
                </a:lnTo>
                <a:lnTo>
                  <a:pt x="1636385" y="363461"/>
                </a:lnTo>
                <a:lnTo>
                  <a:pt x="1666675" y="338061"/>
                </a:lnTo>
                <a:lnTo>
                  <a:pt x="1706966" y="312661"/>
                </a:lnTo>
                <a:lnTo>
                  <a:pt x="1756591" y="287261"/>
                </a:lnTo>
                <a:lnTo>
                  <a:pt x="1814487" y="261861"/>
                </a:lnTo>
                <a:lnTo>
                  <a:pt x="1879908" y="236461"/>
                </a:lnTo>
                <a:lnTo>
                  <a:pt x="1915339" y="223761"/>
                </a:lnTo>
                <a:lnTo>
                  <a:pt x="1952473" y="211061"/>
                </a:lnTo>
                <a:close/>
              </a:path>
            </a:pathLst>
          </a:custGeom>
          <a:solidFill>
            <a:srgbClr val="FFFFFF"/>
          </a:solidFill>
        </p:spPr>
        <p:txBody>
          <a:bodyPr wrap="square" lIns="0" tIns="0" rIns="0" bIns="0" rtlCol="0"/>
          <a:lstStyle/>
          <a:p>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56895" rIns="0" bIns="0" rtlCol="0">
            <a:spAutoFit/>
          </a:bodyPr>
          <a:lstStyle/>
          <a:p>
            <a:pPr marL="25400">
              <a:lnSpc>
                <a:spcPct val="100000"/>
              </a:lnSpc>
              <a:spcBef>
                <a:spcPts val="95"/>
              </a:spcBef>
            </a:pPr>
            <a:r>
              <a:rPr dirty="0"/>
              <a:t>Calculation</a:t>
            </a:r>
            <a:r>
              <a:rPr spc="-90" dirty="0"/>
              <a:t> </a:t>
            </a:r>
            <a:r>
              <a:rPr dirty="0"/>
              <a:t>of</a:t>
            </a:r>
            <a:r>
              <a:rPr spc="-110" dirty="0"/>
              <a:t> </a:t>
            </a:r>
            <a:r>
              <a:rPr spc="-10" dirty="0"/>
              <a:t>transfer</a:t>
            </a:r>
            <a:r>
              <a:rPr spc="-100" dirty="0"/>
              <a:t> </a:t>
            </a:r>
            <a:r>
              <a:rPr dirty="0"/>
              <a:t>values</a:t>
            </a:r>
            <a:r>
              <a:rPr spc="-95" dirty="0"/>
              <a:t> </a:t>
            </a:r>
            <a:r>
              <a:rPr spc="-10" dirty="0"/>
              <a:t>(TVs)</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045"/>
              </a:lnSpc>
            </a:pPr>
            <a:fld id="{81D60167-4931-47E6-BA6A-407CBD079E47}" type="slidenum">
              <a:rPr spc="-25" dirty="0"/>
              <a:t>13</a:t>
            </a:fld>
            <a:endParaRPr spc="-25" dirty="0"/>
          </a:p>
        </p:txBody>
      </p:sp>
      <p:sp>
        <p:nvSpPr>
          <p:cNvPr id="3" name="object 3"/>
          <p:cNvSpPr txBox="1"/>
          <p:nvPr/>
        </p:nvSpPr>
        <p:spPr>
          <a:xfrm>
            <a:off x="339648" y="1170508"/>
            <a:ext cx="10852150" cy="3928110"/>
          </a:xfrm>
          <a:prstGeom prst="rect">
            <a:avLst/>
          </a:prstGeom>
        </p:spPr>
        <p:txBody>
          <a:bodyPr vert="horz" wrap="square" lIns="0" tIns="12700" rIns="0" bIns="0" rtlCol="0">
            <a:spAutoFit/>
          </a:bodyPr>
          <a:lstStyle/>
          <a:p>
            <a:pPr marL="299085" indent="-286385">
              <a:lnSpc>
                <a:spcPct val="100000"/>
              </a:lnSpc>
              <a:spcBef>
                <a:spcPts val="100"/>
              </a:spcBef>
              <a:buFont typeface="Arial"/>
              <a:buChar char="•"/>
              <a:tabLst>
                <a:tab pos="299085" algn="l"/>
              </a:tabLst>
            </a:pPr>
            <a:r>
              <a:rPr sz="2400" spc="-20" dirty="0">
                <a:solidFill>
                  <a:srgbClr val="5B5B5B"/>
                </a:solidFill>
                <a:latin typeface="Calibri"/>
                <a:cs typeface="Calibri"/>
              </a:rPr>
              <a:t>Pre-</a:t>
            </a:r>
            <a:r>
              <a:rPr sz="2400" spc="-10" dirty="0">
                <a:solidFill>
                  <a:srgbClr val="5B5B5B"/>
                </a:solidFill>
                <a:latin typeface="Calibri"/>
                <a:cs typeface="Calibri"/>
              </a:rPr>
              <a:t>retirement</a:t>
            </a:r>
            <a:r>
              <a:rPr sz="2400" spc="-40" dirty="0">
                <a:solidFill>
                  <a:srgbClr val="5B5B5B"/>
                </a:solidFill>
                <a:latin typeface="Calibri"/>
                <a:cs typeface="Calibri"/>
              </a:rPr>
              <a:t> </a:t>
            </a:r>
            <a:r>
              <a:rPr sz="2400" dirty="0">
                <a:solidFill>
                  <a:srgbClr val="5B5B5B"/>
                </a:solidFill>
                <a:latin typeface="Calibri"/>
                <a:cs typeface="Calibri"/>
              </a:rPr>
              <a:t>and</a:t>
            </a:r>
            <a:r>
              <a:rPr sz="2400" spc="-45" dirty="0">
                <a:solidFill>
                  <a:srgbClr val="5B5B5B"/>
                </a:solidFill>
                <a:latin typeface="Calibri"/>
                <a:cs typeface="Calibri"/>
              </a:rPr>
              <a:t> </a:t>
            </a:r>
            <a:r>
              <a:rPr sz="2400" dirty="0">
                <a:solidFill>
                  <a:srgbClr val="5B5B5B"/>
                </a:solidFill>
                <a:latin typeface="Calibri"/>
                <a:cs typeface="Calibri"/>
              </a:rPr>
              <a:t>no</a:t>
            </a:r>
            <a:r>
              <a:rPr sz="2400" spc="-45" dirty="0">
                <a:solidFill>
                  <a:srgbClr val="5B5B5B"/>
                </a:solidFill>
                <a:latin typeface="Calibri"/>
                <a:cs typeface="Calibri"/>
              </a:rPr>
              <a:t> </a:t>
            </a:r>
            <a:r>
              <a:rPr sz="2400" spc="-10" dirty="0">
                <a:solidFill>
                  <a:srgbClr val="5B5B5B"/>
                </a:solidFill>
                <a:latin typeface="Calibri"/>
                <a:cs typeface="Calibri"/>
              </a:rPr>
              <a:t>guarantees</a:t>
            </a:r>
            <a:r>
              <a:rPr sz="2400" spc="-55" dirty="0">
                <a:solidFill>
                  <a:srgbClr val="5B5B5B"/>
                </a:solidFill>
                <a:latin typeface="Calibri"/>
                <a:cs typeface="Calibri"/>
              </a:rPr>
              <a:t> </a:t>
            </a:r>
            <a:r>
              <a:rPr sz="2400" dirty="0">
                <a:solidFill>
                  <a:srgbClr val="5B5B5B"/>
                </a:solidFill>
                <a:latin typeface="Calibri"/>
                <a:cs typeface="Calibri"/>
              </a:rPr>
              <a:t>have</a:t>
            </a:r>
            <a:r>
              <a:rPr sz="2400" spc="-35" dirty="0">
                <a:solidFill>
                  <a:srgbClr val="5B5B5B"/>
                </a:solidFill>
                <a:latin typeface="Calibri"/>
                <a:cs typeface="Calibri"/>
              </a:rPr>
              <a:t> </a:t>
            </a:r>
            <a:r>
              <a:rPr sz="2400" dirty="0">
                <a:solidFill>
                  <a:srgbClr val="5B5B5B"/>
                </a:solidFill>
                <a:latin typeface="Calibri"/>
                <a:cs typeface="Calibri"/>
              </a:rPr>
              <a:t>yet</a:t>
            </a:r>
            <a:r>
              <a:rPr sz="2400" spc="-55" dirty="0">
                <a:solidFill>
                  <a:srgbClr val="5B5B5B"/>
                </a:solidFill>
                <a:latin typeface="Calibri"/>
                <a:cs typeface="Calibri"/>
              </a:rPr>
              <a:t> </a:t>
            </a:r>
            <a:r>
              <a:rPr sz="2400" dirty="0">
                <a:solidFill>
                  <a:srgbClr val="5B5B5B"/>
                </a:solidFill>
                <a:latin typeface="Calibri"/>
                <a:cs typeface="Calibri"/>
              </a:rPr>
              <a:t>accrued;</a:t>
            </a:r>
            <a:r>
              <a:rPr sz="2400" spc="-60" dirty="0">
                <a:solidFill>
                  <a:srgbClr val="5B5B5B"/>
                </a:solidFill>
                <a:latin typeface="Calibri"/>
                <a:cs typeface="Calibri"/>
              </a:rPr>
              <a:t> </a:t>
            </a:r>
            <a:r>
              <a:rPr sz="2400" dirty="0">
                <a:solidFill>
                  <a:srgbClr val="5B5B5B"/>
                </a:solidFill>
                <a:latin typeface="Calibri"/>
                <a:cs typeface="Calibri"/>
              </a:rPr>
              <a:t>TV</a:t>
            </a:r>
            <a:r>
              <a:rPr sz="2400" spc="-30" dirty="0">
                <a:solidFill>
                  <a:srgbClr val="5B5B5B"/>
                </a:solidFill>
                <a:latin typeface="Calibri"/>
                <a:cs typeface="Calibri"/>
              </a:rPr>
              <a:t> </a:t>
            </a:r>
            <a:r>
              <a:rPr sz="2400" dirty="0">
                <a:solidFill>
                  <a:srgbClr val="5B5B5B"/>
                </a:solidFill>
                <a:latin typeface="Calibri"/>
                <a:cs typeface="Calibri"/>
              </a:rPr>
              <a:t>–</a:t>
            </a:r>
            <a:r>
              <a:rPr sz="2400" spc="-45" dirty="0">
                <a:solidFill>
                  <a:srgbClr val="5B5B5B"/>
                </a:solidFill>
                <a:latin typeface="Calibri"/>
                <a:cs typeface="Calibri"/>
              </a:rPr>
              <a:t> </a:t>
            </a:r>
            <a:r>
              <a:rPr sz="2400" dirty="0">
                <a:solidFill>
                  <a:srgbClr val="5B5B5B"/>
                </a:solidFill>
                <a:latin typeface="Calibri"/>
                <a:cs typeface="Calibri"/>
              </a:rPr>
              <a:t>account</a:t>
            </a:r>
            <a:r>
              <a:rPr sz="2400" spc="-35" dirty="0">
                <a:solidFill>
                  <a:srgbClr val="5B5B5B"/>
                </a:solidFill>
                <a:latin typeface="Calibri"/>
                <a:cs typeface="Calibri"/>
              </a:rPr>
              <a:t> </a:t>
            </a:r>
            <a:r>
              <a:rPr sz="2400" spc="-10" dirty="0">
                <a:solidFill>
                  <a:srgbClr val="5B5B5B"/>
                </a:solidFill>
                <a:latin typeface="Calibri"/>
                <a:cs typeface="Calibri"/>
              </a:rPr>
              <a:t>value</a:t>
            </a:r>
            <a:endParaRPr sz="2400">
              <a:latin typeface="Calibri"/>
              <a:cs typeface="Calibri"/>
            </a:endParaRPr>
          </a:p>
          <a:p>
            <a:pPr marL="299085" marR="478155" indent="-287020">
              <a:lnSpc>
                <a:spcPct val="100000"/>
              </a:lnSpc>
              <a:spcBef>
                <a:spcPts val="2405"/>
              </a:spcBef>
              <a:buFont typeface="Arial"/>
              <a:buChar char="•"/>
              <a:tabLst>
                <a:tab pos="299085" algn="l"/>
              </a:tabLst>
            </a:pPr>
            <a:r>
              <a:rPr sz="2400" dirty="0">
                <a:solidFill>
                  <a:srgbClr val="5B5B5B"/>
                </a:solidFill>
                <a:latin typeface="Calibri"/>
                <a:cs typeface="Calibri"/>
              </a:rPr>
              <a:t>For</a:t>
            </a:r>
            <a:r>
              <a:rPr sz="2400" spc="-65" dirty="0">
                <a:solidFill>
                  <a:srgbClr val="5B5B5B"/>
                </a:solidFill>
                <a:latin typeface="Calibri"/>
                <a:cs typeface="Calibri"/>
              </a:rPr>
              <a:t> </a:t>
            </a:r>
            <a:r>
              <a:rPr sz="2400" dirty="0">
                <a:solidFill>
                  <a:srgbClr val="5B5B5B"/>
                </a:solidFill>
                <a:latin typeface="Calibri"/>
                <a:cs typeface="Calibri"/>
              </a:rPr>
              <a:t>other</a:t>
            </a:r>
            <a:r>
              <a:rPr sz="2400" spc="-65" dirty="0">
                <a:solidFill>
                  <a:srgbClr val="5B5B5B"/>
                </a:solidFill>
                <a:latin typeface="Calibri"/>
                <a:cs typeface="Calibri"/>
              </a:rPr>
              <a:t> </a:t>
            </a:r>
            <a:r>
              <a:rPr sz="2400" dirty="0">
                <a:solidFill>
                  <a:srgbClr val="5B5B5B"/>
                </a:solidFill>
                <a:latin typeface="Calibri"/>
                <a:cs typeface="Calibri"/>
              </a:rPr>
              <a:t>cases,</a:t>
            </a:r>
            <a:r>
              <a:rPr sz="2400" spc="-65" dirty="0">
                <a:solidFill>
                  <a:srgbClr val="5B5B5B"/>
                </a:solidFill>
                <a:latin typeface="Calibri"/>
                <a:cs typeface="Calibri"/>
              </a:rPr>
              <a:t> </a:t>
            </a:r>
            <a:r>
              <a:rPr sz="2400" dirty="0">
                <a:solidFill>
                  <a:srgbClr val="5B5B5B"/>
                </a:solidFill>
                <a:latin typeface="Calibri"/>
                <a:cs typeface="Calibri"/>
              </a:rPr>
              <a:t>TV</a:t>
            </a:r>
            <a:r>
              <a:rPr sz="2400" spc="-60" dirty="0">
                <a:solidFill>
                  <a:srgbClr val="5B5B5B"/>
                </a:solidFill>
                <a:latin typeface="Calibri"/>
                <a:cs typeface="Calibri"/>
              </a:rPr>
              <a:t> </a:t>
            </a:r>
            <a:r>
              <a:rPr sz="2400" dirty="0">
                <a:solidFill>
                  <a:srgbClr val="5B5B5B"/>
                </a:solidFill>
                <a:latin typeface="Calibri"/>
                <a:cs typeface="Calibri"/>
              </a:rPr>
              <a:t>is</a:t>
            </a:r>
            <a:r>
              <a:rPr sz="2400" spc="-65" dirty="0">
                <a:solidFill>
                  <a:srgbClr val="5B5B5B"/>
                </a:solidFill>
                <a:latin typeface="Calibri"/>
                <a:cs typeface="Calibri"/>
              </a:rPr>
              <a:t> </a:t>
            </a:r>
            <a:r>
              <a:rPr sz="2400" dirty="0">
                <a:solidFill>
                  <a:srgbClr val="5B5B5B"/>
                </a:solidFill>
                <a:latin typeface="Calibri"/>
                <a:cs typeface="Calibri"/>
              </a:rPr>
              <a:t>based</a:t>
            </a:r>
            <a:r>
              <a:rPr sz="2400" spc="-65" dirty="0">
                <a:solidFill>
                  <a:srgbClr val="5B5B5B"/>
                </a:solidFill>
                <a:latin typeface="Calibri"/>
                <a:cs typeface="Calibri"/>
              </a:rPr>
              <a:t> </a:t>
            </a:r>
            <a:r>
              <a:rPr sz="2400" dirty="0">
                <a:solidFill>
                  <a:srgbClr val="5B5B5B"/>
                </a:solidFill>
                <a:latin typeface="Calibri"/>
                <a:cs typeface="Calibri"/>
              </a:rPr>
              <a:t>on</a:t>
            </a:r>
            <a:r>
              <a:rPr sz="2400" spc="-60" dirty="0">
                <a:solidFill>
                  <a:srgbClr val="5B5B5B"/>
                </a:solidFill>
                <a:latin typeface="Calibri"/>
                <a:cs typeface="Calibri"/>
              </a:rPr>
              <a:t> </a:t>
            </a:r>
            <a:r>
              <a:rPr sz="2400" b="1" dirty="0">
                <a:solidFill>
                  <a:srgbClr val="5B5B5B"/>
                </a:solidFill>
                <a:latin typeface="Calibri"/>
                <a:cs typeface="Calibri"/>
              </a:rPr>
              <a:t>actuarial</a:t>
            </a:r>
            <a:r>
              <a:rPr sz="2400" b="1" spc="-65" dirty="0">
                <a:solidFill>
                  <a:srgbClr val="5B5B5B"/>
                </a:solidFill>
                <a:latin typeface="Calibri"/>
                <a:cs typeface="Calibri"/>
              </a:rPr>
              <a:t> </a:t>
            </a:r>
            <a:r>
              <a:rPr sz="2400" b="1" dirty="0">
                <a:solidFill>
                  <a:srgbClr val="5B5B5B"/>
                </a:solidFill>
                <a:latin typeface="Calibri"/>
                <a:cs typeface="Calibri"/>
              </a:rPr>
              <a:t>present</a:t>
            </a:r>
            <a:r>
              <a:rPr sz="2400" b="1" spc="-60" dirty="0">
                <a:solidFill>
                  <a:srgbClr val="5B5B5B"/>
                </a:solidFill>
                <a:latin typeface="Calibri"/>
                <a:cs typeface="Calibri"/>
              </a:rPr>
              <a:t> </a:t>
            </a:r>
            <a:r>
              <a:rPr sz="2400" b="1" dirty="0">
                <a:solidFill>
                  <a:srgbClr val="5B5B5B"/>
                </a:solidFill>
                <a:latin typeface="Calibri"/>
                <a:cs typeface="Calibri"/>
              </a:rPr>
              <a:t>value</a:t>
            </a:r>
            <a:r>
              <a:rPr sz="2400" b="1" spc="-65" dirty="0">
                <a:solidFill>
                  <a:srgbClr val="5B5B5B"/>
                </a:solidFill>
                <a:latin typeface="Calibri"/>
                <a:cs typeface="Calibri"/>
              </a:rPr>
              <a:t> </a:t>
            </a:r>
            <a:r>
              <a:rPr sz="2400" b="1" dirty="0">
                <a:solidFill>
                  <a:srgbClr val="5B5B5B"/>
                </a:solidFill>
                <a:latin typeface="Calibri"/>
                <a:cs typeface="Calibri"/>
              </a:rPr>
              <a:t>(APV)</a:t>
            </a:r>
            <a:r>
              <a:rPr sz="2400" b="1" spc="-40" dirty="0">
                <a:solidFill>
                  <a:srgbClr val="5B5B5B"/>
                </a:solidFill>
                <a:latin typeface="Calibri"/>
                <a:cs typeface="Calibri"/>
              </a:rPr>
              <a:t> </a:t>
            </a:r>
            <a:r>
              <a:rPr sz="2400" dirty="0">
                <a:solidFill>
                  <a:srgbClr val="5B5B5B"/>
                </a:solidFill>
                <a:latin typeface="Calibri"/>
                <a:cs typeface="Calibri"/>
              </a:rPr>
              <a:t>of</a:t>
            </a:r>
            <a:r>
              <a:rPr sz="2400" spc="-70" dirty="0">
                <a:solidFill>
                  <a:srgbClr val="5B5B5B"/>
                </a:solidFill>
                <a:latin typeface="Calibri"/>
                <a:cs typeface="Calibri"/>
              </a:rPr>
              <a:t> </a:t>
            </a:r>
            <a:r>
              <a:rPr sz="2400" dirty="0">
                <a:solidFill>
                  <a:srgbClr val="5B5B5B"/>
                </a:solidFill>
                <a:latin typeface="Calibri"/>
                <a:cs typeface="Calibri"/>
              </a:rPr>
              <a:t>future</a:t>
            </a:r>
            <a:r>
              <a:rPr sz="2400" spc="-50" dirty="0">
                <a:solidFill>
                  <a:srgbClr val="5B5B5B"/>
                </a:solidFill>
                <a:latin typeface="Calibri"/>
                <a:cs typeface="Calibri"/>
              </a:rPr>
              <a:t> </a:t>
            </a:r>
            <a:r>
              <a:rPr sz="2400" spc="-10" dirty="0">
                <a:solidFill>
                  <a:srgbClr val="5B5B5B"/>
                </a:solidFill>
                <a:latin typeface="Calibri"/>
                <a:cs typeface="Calibri"/>
              </a:rPr>
              <a:t>payments, </a:t>
            </a:r>
            <a:r>
              <a:rPr sz="2400" dirty="0">
                <a:solidFill>
                  <a:srgbClr val="5B5B5B"/>
                </a:solidFill>
                <a:latin typeface="Calibri"/>
                <a:cs typeface="Calibri"/>
              </a:rPr>
              <a:t>including</a:t>
            </a:r>
            <a:r>
              <a:rPr sz="2400" spc="-80" dirty="0">
                <a:solidFill>
                  <a:srgbClr val="5B5B5B"/>
                </a:solidFill>
                <a:latin typeface="Calibri"/>
                <a:cs typeface="Calibri"/>
              </a:rPr>
              <a:t> </a:t>
            </a:r>
            <a:r>
              <a:rPr sz="2400" spc="-10" dirty="0">
                <a:solidFill>
                  <a:srgbClr val="5B5B5B"/>
                </a:solidFill>
                <a:latin typeface="Calibri"/>
                <a:cs typeface="Calibri"/>
              </a:rPr>
              <a:t>guarantees,</a:t>
            </a:r>
            <a:r>
              <a:rPr sz="2400" spc="-85" dirty="0">
                <a:solidFill>
                  <a:srgbClr val="5B5B5B"/>
                </a:solidFill>
                <a:latin typeface="Calibri"/>
                <a:cs typeface="Calibri"/>
              </a:rPr>
              <a:t> </a:t>
            </a:r>
            <a:r>
              <a:rPr sz="2400" spc="-10" dirty="0">
                <a:solidFill>
                  <a:srgbClr val="5B5B5B"/>
                </a:solidFill>
                <a:latin typeface="Calibri"/>
                <a:cs typeface="Calibri"/>
              </a:rPr>
              <a:t>reversionary</a:t>
            </a:r>
            <a:r>
              <a:rPr sz="2400" spc="-70" dirty="0">
                <a:solidFill>
                  <a:srgbClr val="5B5B5B"/>
                </a:solidFill>
                <a:latin typeface="Calibri"/>
                <a:cs typeface="Calibri"/>
              </a:rPr>
              <a:t> </a:t>
            </a:r>
            <a:r>
              <a:rPr sz="2400" dirty="0">
                <a:solidFill>
                  <a:srgbClr val="5B5B5B"/>
                </a:solidFill>
                <a:latin typeface="Calibri"/>
                <a:cs typeface="Calibri"/>
              </a:rPr>
              <a:t>benefits,</a:t>
            </a:r>
            <a:r>
              <a:rPr sz="2400" spc="-60" dirty="0">
                <a:solidFill>
                  <a:srgbClr val="5B5B5B"/>
                </a:solidFill>
                <a:latin typeface="Calibri"/>
                <a:cs typeface="Calibri"/>
              </a:rPr>
              <a:t> </a:t>
            </a:r>
            <a:r>
              <a:rPr sz="2400" dirty="0">
                <a:solidFill>
                  <a:srgbClr val="5B5B5B"/>
                </a:solidFill>
                <a:latin typeface="Calibri"/>
                <a:cs typeface="Calibri"/>
              </a:rPr>
              <a:t>death</a:t>
            </a:r>
            <a:r>
              <a:rPr sz="2400" spc="-85" dirty="0">
                <a:solidFill>
                  <a:srgbClr val="5B5B5B"/>
                </a:solidFill>
                <a:latin typeface="Calibri"/>
                <a:cs typeface="Calibri"/>
              </a:rPr>
              <a:t> </a:t>
            </a:r>
            <a:r>
              <a:rPr sz="2400" dirty="0">
                <a:solidFill>
                  <a:srgbClr val="5B5B5B"/>
                </a:solidFill>
                <a:latin typeface="Calibri"/>
                <a:cs typeface="Calibri"/>
              </a:rPr>
              <a:t>benefits,</a:t>
            </a:r>
            <a:r>
              <a:rPr sz="2400" spc="-65" dirty="0">
                <a:solidFill>
                  <a:srgbClr val="5B5B5B"/>
                </a:solidFill>
                <a:latin typeface="Calibri"/>
                <a:cs typeface="Calibri"/>
              </a:rPr>
              <a:t> </a:t>
            </a:r>
            <a:r>
              <a:rPr sz="2400" spc="-20" dirty="0">
                <a:solidFill>
                  <a:srgbClr val="5B5B5B"/>
                </a:solidFill>
                <a:latin typeface="Calibri"/>
                <a:cs typeface="Calibri"/>
              </a:rPr>
              <a:t>etc.</a:t>
            </a:r>
            <a:endParaRPr sz="2400">
              <a:latin typeface="Calibri"/>
              <a:cs typeface="Calibri"/>
            </a:endParaRPr>
          </a:p>
          <a:p>
            <a:pPr marL="299085" indent="-286385">
              <a:lnSpc>
                <a:spcPct val="100000"/>
              </a:lnSpc>
              <a:spcBef>
                <a:spcPts val="2400"/>
              </a:spcBef>
              <a:buFont typeface="Arial"/>
              <a:buChar char="•"/>
              <a:tabLst>
                <a:tab pos="299085" algn="l"/>
              </a:tabLst>
            </a:pPr>
            <a:r>
              <a:rPr sz="2400" dirty="0">
                <a:solidFill>
                  <a:srgbClr val="5B5B5B"/>
                </a:solidFill>
                <a:latin typeface="Calibri"/>
                <a:cs typeface="Calibri"/>
              </a:rPr>
              <a:t>Assumption</a:t>
            </a:r>
            <a:r>
              <a:rPr sz="2400" spc="-105" dirty="0">
                <a:solidFill>
                  <a:srgbClr val="5B5B5B"/>
                </a:solidFill>
                <a:latin typeface="Calibri"/>
                <a:cs typeface="Calibri"/>
              </a:rPr>
              <a:t> </a:t>
            </a:r>
            <a:r>
              <a:rPr sz="2400" spc="-10" dirty="0">
                <a:solidFill>
                  <a:srgbClr val="5B5B5B"/>
                </a:solidFill>
                <a:latin typeface="Calibri"/>
                <a:cs typeface="Calibri"/>
              </a:rPr>
              <a:t>basis</a:t>
            </a:r>
            <a:endParaRPr sz="2400">
              <a:latin typeface="Calibri"/>
              <a:cs typeface="Calibri"/>
            </a:endParaRPr>
          </a:p>
          <a:p>
            <a:pPr marL="299085" marR="169545" lvl="1" indent="219075">
              <a:lnSpc>
                <a:spcPct val="100000"/>
              </a:lnSpc>
              <a:buChar char="*"/>
              <a:tabLst>
                <a:tab pos="518159" algn="l"/>
              </a:tabLst>
            </a:pPr>
            <a:r>
              <a:rPr sz="2400" dirty="0">
                <a:solidFill>
                  <a:srgbClr val="5B5B5B"/>
                </a:solidFill>
                <a:latin typeface="Calibri"/>
                <a:cs typeface="Calibri"/>
              </a:rPr>
              <a:t>Mortality</a:t>
            </a:r>
            <a:r>
              <a:rPr sz="2400" spc="-85" dirty="0">
                <a:solidFill>
                  <a:srgbClr val="5B5B5B"/>
                </a:solidFill>
                <a:latin typeface="Calibri"/>
                <a:cs typeface="Calibri"/>
              </a:rPr>
              <a:t> </a:t>
            </a:r>
            <a:r>
              <a:rPr sz="2400" dirty="0">
                <a:solidFill>
                  <a:srgbClr val="5B5B5B"/>
                </a:solidFill>
                <a:latin typeface="Calibri"/>
                <a:cs typeface="Calibri"/>
              </a:rPr>
              <a:t>-</a:t>
            </a:r>
            <a:r>
              <a:rPr sz="2400" spc="-45" dirty="0">
                <a:solidFill>
                  <a:srgbClr val="5B5B5B"/>
                </a:solidFill>
                <a:latin typeface="Calibri"/>
                <a:cs typeface="Calibri"/>
              </a:rPr>
              <a:t> </a:t>
            </a:r>
            <a:r>
              <a:rPr sz="2400" b="1" dirty="0">
                <a:solidFill>
                  <a:srgbClr val="5B5B5B"/>
                </a:solidFill>
                <a:latin typeface="Calibri"/>
                <a:cs typeface="Calibri"/>
              </a:rPr>
              <a:t>current</a:t>
            </a:r>
            <a:r>
              <a:rPr sz="2400" b="1" spc="-60" dirty="0">
                <a:solidFill>
                  <a:srgbClr val="5B5B5B"/>
                </a:solidFill>
                <a:latin typeface="Calibri"/>
                <a:cs typeface="Calibri"/>
              </a:rPr>
              <a:t> </a:t>
            </a:r>
            <a:r>
              <a:rPr sz="2400" b="1" dirty="0">
                <a:solidFill>
                  <a:srgbClr val="5B5B5B"/>
                </a:solidFill>
                <a:latin typeface="Calibri"/>
                <a:cs typeface="Calibri"/>
              </a:rPr>
              <a:t>pricing</a:t>
            </a:r>
            <a:r>
              <a:rPr sz="2400" b="1" spc="-65" dirty="0">
                <a:solidFill>
                  <a:srgbClr val="5B5B5B"/>
                </a:solidFill>
                <a:latin typeface="Calibri"/>
                <a:cs typeface="Calibri"/>
              </a:rPr>
              <a:t> </a:t>
            </a:r>
            <a:r>
              <a:rPr sz="2400" b="1" dirty="0">
                <a:solidFill>
                  <a:srgbClr val="5B5B5B"/>
                </a:solidFill>
                <a:latin typeface="Calibri"/>
                <a:cs typeface="Calibri"/>
              </a:rPr>
              <a:t>basis</a:t>
            </a:r>
            <a:r>
              <a:rPr sz="2400" dirty="0">
                <a:solidFill>
                  <a:srgbClr val="5B5B5B"/>
                </a:solidFill>
                <a:latin typeface="Calibri"/>
                <a:cs typeface="Calibri"/>
              </a:rPr>
              <a:t>;</a:t>
            </a:r>
            <a:r>
              <a:rPr sz="2400" spc="-50" dirty="0">
                <a:solidFill>
                  <a:srgbClr val="5B5B5B"/>
                </a:solidFill>
                <a:latin typeface="Calibri"/>
                <a:cs typeface="Calibri"/>
              </a:rPr>
              <a:t> </a:t>
            </a:r>
            <a:r>
              <a:rPr sz="2400" dirty="0">
                <a:solidFill>
                  <a:srgbClr val="5B5B5B"/>
                </a:solidFill>
                <a:latin typeface="Calibri"/>
                <a:cs typeface="Calibri"/>
              </a:rPr>
              <a:t>any</a:t>
            </a:r>
            <a:r>
              <a:rPr sz="2400" spc="-60" dirty="0">
                <a:solidFill>
                  <a:srgbClr val="5B5B5B"/>
                </a:solidFill>
                <a:latin typeface="Calibri"/>
                <a:cs typeface="Calibri"/>
              </a:rPr>
              <a:t> </a:t>
            </a:r>
            <a:r>
              <a:rPr sz="2400" spc="-20" dirty="0">
                <a:solidFill>
                  <a:srgbClr val="5B5B5B"/>
                </a:solidFill>
                <a:latin typeface="Calibri"/>
                <a:cs typeface="Calibri"/>
              </a:rPr>
              <a:t>age-</a:t>
            </a:r>
            <a:r>
              <a:rPr sz="2400" dirty="0">
                <a:solidFill>
                  <a:srgbClr val="5B5B5B"/>
                </a:solidFill>
                <a:latin typeface="Calibri"/>
                <a:cs typeface="Calibri"/>
              </a:rPr>
              <a:t>period</a:t>
            </a:r>
            <a:r>
              <a:rPr sz="2400" spc="-50" dirty="0">
                <a:solidFill>
                  <a:srgbClr val="5B5B5B"/>
                </a:solidFill>
                <a:latin typeface="Calibri"/>
                <a:cs typeface="Calibri"/>
              </a:rPr>
              <a:t> </a:t>
            </a:r>
            <a:r>
              <a:rPr sz="2400" dirty="0">
                <a:solidFill>
                  <a:srgbClr val="5B5B5B"/>
                </a:solidFill>
                <a:latin typeface="Calibri"/>
                <a:cs typeface="Calibri"/>
              </a:rPr>
              <a:t>selection</a:t>
            </a:r>
            <a:r>
              <a:rPr sz="2400" spc="-75" dirty="0">
                <a:solidFill>
                  <a:srgbClr val="5B5B5B"/>
                </a:solidFill>
                <a:latin typeface="Calibri"/>
                <a:cs typeface="Calibri"/>
              </a:rPr>
              <a:t> </a:t>
            </a:r>
            <a:r>
              <a:rPr sz="2400" spc="-10" dirty="0">
                <a:solidFill>
                  <a:srgbClr val="5B5B5B"/>
                </a:solidFill>
                <a:latin typeface="Calibri"/>
                <a:cs typeface="Calibri"/>
              </a:rPr>
              <a:t>effects</a:t>
            </a:r>
            <a:r>
              <a:rPr sz="2400" spc="-55" dirty="0">
                <a:solidFill>
                  <a:srgbClr val="5B5B5B"/>
                </a:solidFill>
                <a:latin typeface="Calibri"/>
                <a:cs typeface="Calibri"/>
              </a:rPr>
              <a:t> </a:t>
            </a:r>
            <a:r>
              <a:rPr sz="2400" dirty="0">
                <a:solidFill>
                  <a:srgbClr val="5B5B5B"/>
                </a:solidFill>
                <a:latin typeface="Calibri"/>
                <a:cs typeface="Calibri"/>
              </a:rPr>
              <a:t>for</a:t>
            </a:r>
            <a:r>
              <a:rPr sz="2400" spc="-50" dirty="0">
                <a:solidFill>
                  <a:srgbClr val="5B5B5B"/>
                </a:solidFill>
                <a:latin typeface="Calibri"/>
                <a:cs typeface="Calibri"/>
              </a:rPr>
              <a:t> </a:t>
            </a:r>
            <a:r>
              <a:rPr sz="2400" dirty="0">
                <a:solidFill>
                  <a:srgbClr val="5B5B5B"/>
                </a:solidFill>
                <a:latin typeface="Calibri"/>
                <a:cs typeface="Calibri"/>
              </a:rPr>
              <a:t>new</a:t>
            </a:r>
            <a:r>
              <a:rPr sz="2400" spc="-50" dirty="0">
                <a:solidFill>
                  <a:srgbClr val="5B5B5B"/>
                </a:solidFill>
                <a:latin typeface="Calibri"/>
                <a:cs typeface="Calibri"/>
              </a:rPr>
              <a:t> </a:t>
            </a:r>
            <a:r>
              <a:rPr sz="2400" spc="-10" dirty="0">
                <a:solidFill>
                  <a:srgbClr val="5B5B5B"/>
                </a:solidFill>
                <a:latin typeface="Calibri"/>
                <a:cs typeface="Calibri"/>
              </a:rPr>
              <a:t>business </a:t>
            </a:r>
            <a:r>
              <a:rPr sz="2400" dirty="0">
                <a:solidFill>
                  <a:srgbClr val="5B5B5B"/>
                </a:solidFill>
                <a:latin typeface="Calibri"/>
                <a:cs typeface="Calibri"/>
              </a:rPr>
              <a:t>may</a:t>
            </a:r>
            <a:r>
              <a:rPr sz="2400" spc="-50" dirty="0">
                <a:solidFill>
                  <a:srgbClr val="5B5B5B"/>
                </a:solidFill>
                <a:latin typeface="Calibri"/>
                <a:cs typeface="Calibri"/>
              </a:rPr>
              <a:t> </a:t>
            </a:r>
            <a:r>
              <a:rPr sz="2400" dirty="0">
                <a:solidFill>
                  <a:srgbClr val="5B5B5B"/>
                </a:solidFill>
                <a:latin typeface="Calibri"/>
                <a:cs typeface="Calibri"/>
              </a:rPr>
              <a:t>be</a:t>
            </a:r>
            <a:r>
              <a:rPr sz="2400" spc="-35" dirty="0">
                <a:solidFill>
                  <a:srgbClr val="5B5B5B"/>
                </a:solidFill>
                <a:latin typeface="Calibri"/>
                <a:cs typeface="Calibri"/>
              </a:rPr>
              <a:t> </a:t>
            </a:r>
            <a:r>
              <a:rPr sz="2400" dirty="0">
                <a:solidFill>
                  <a:srgbClr val="5B5B5B"/>
                </a:solidFill>
                <a:latin typeface="Calibri"/>
                <a:cs typeface="Calibri"/>
              </a:rPr>
              <a:t>applied</a:t>
            </a:r>
            <a:r>
              <a:rPr sz="2400" spc="-40" dirty="0">
                <a:solidFill>
                  <a:srgbClr val="5B5B5B"/>
                </a:solidFill>
                <a:latin typeface="Calibri"/>
                <a:cs typeface="Calibri"/>
              </a:rPr>
              <a:t> </a:t>
            </a:r>
            <a:r>
              <a:rPr sz="2400" dirty="0">
                <a:solidFill>
                  <a:srgbClr val="5B5B5B"/>
                </a:solidFill>
                <a:latin typeface="Calibri"/>
                <a:cs typeface="Calibri"/>
              </a:rPr>
              <a:t>based</a:t>
            </a:r>
            <a:r>
              <a:rPr sz="2400" spc="-45" dirty="0">
                <a:solidFill>
                  <a:srgbClr val="5B5B5B"/>
                </a:solidFill>
                <a:latin typeface="Calibri"/>
                <a:cs typeface="Calibri"/>
              </a:rPr>
              <a:t> </a:t>
            </a:r>
            <a:r>
              <a:rPr sz="2400" dirty="0">
                <a:solidFill>
                  <a:srgbClr val="5B5B5B"/>
                </a:solidFill>
                <a:latin typeface="Calibri"/>
                <a:cs typeface="Calibri"/>
              </a:rPr>
              <a:t>on</a:t>
            </a:r>
            <a:r>
              <a:rPr sz="2400" spc="-40" dirty="0">
                <a:solidFill>
                  <a:srgbClr val="5B5B5B"/>
                </a:solidFill>
                <a:latin typeface="Calibri"/>
                <a:cs typeface="Calibri"/>
              </a:rPr>
              <a:t> </a:t>
            </a:r>
            <a:r>
              <a:rPr sz="2400" dirty="0">
                <a:solidFill>
                  <a:srgbClr val="5B5B5B"/>
                </a:solidFill>
                <a:latin typeface="Calibri"/>
                <a:cs typeface="Calibri"/>
              </a:rPr>
              <a:t>the</a:t>
            </a:r>
            <a:r>
              <a:rPr sz="2400" spc="-35" dirty="0">
                <a:solidFill>
                  <a:srgbClr val="5B5B5B"/>
                </a:solidFill>
                <a:latin typeface="Calibri"/>
                <a:cs typeface="Calibri"/>
              </a:rPr>
              <a:t> </a:t>
            </a:r>
            <a:r>
              <a:rPr sz="2400" dirty="0">
                <a:solidFill>
                  <a:srgbClr val="5B5B5B"/>
                </a:solidFill>
                <a:latin typeface="Calibri"/>
                <a:cs typeface="Calibri"/>
              </a:rPr>
              <a:t>age</a:t>
            </a:r>
            <a:r>
              <a:rPr sz="2400" spc="-35" dirty="0">
                <a:solidFill>
                  <a:srgbClr val="5B5B5B"/>
                </a:solidFill>
                <a:latin typeface="Calibri"/>
                <a:cs typeface="Calibri"/>
              </a:rPr>
              <a:t> </a:t>
            </a:r>
            <a:r>
              <a:rPr sz="2400" dirty="0">
                <a:solidFill>
                  <a:srgbClr val="5B5B5B"/>
                </a:solidFill>
                <a:latin typeface="Calibri"/>
                <a:cs typeface="Calibri"/>
              </a:rPr>
              <a:t>and</a:t>
            </a:r>
            <a:r>
              <a:rPr sz="2400" spc="-45" dirty="0">
                <a:solidFill>
                  <a:srgbClr val="5B5B5B"/>
                </a:solidFill>
                <a:latin typeface="Calibri"/>
                <a:cs typeface="Calibri"/>
              </a:rPr>
              <a:t> </a:t>
            </a:r>
            <a:r>
              <a:rPr sz="2400" dirty="0">
                <a:solidFill>
                  <a:srgbClr val="5B5B5B"/>
                </a:solidFill>
                <a:latin typeface="Calibri"/>
                <a:cs typeface="Calibri"/>
              </a:rPr>
              <a:t>timing</a:t>
            </a:r>
            <a:r>
              <a:rPr sz="2400" spc="-60" dirty="0">
                <a:solidFill>
                  <a:srgbClr val="5B5B5B"/>
                </a:solidFill>
                <a:latin typeface="Calibri"/>
                <a:cs typeface="Calibri"/>
              </a:rPr>
              <a:t> </a:t>
            </a:r>
            <a:r>
              <a:rPr sz="2400" dirty="0">
                <a:solidFill>
                  <a:srgbClr val="5B5B5B"/>
                </a:solidFill>
                <a:latin typeface="Calibri"/>
                <a:cs typeface="Calibri"/>
              </a:rPr>
              <a:t>of</a:t>
            </a:r>
            <a:r>
              <a:rPr sz="2400" spc="-40" dirty="0">
                <a:solidFill>
                  <a:srgbClr val="5B5B5B"/>
                </a:solidFill>
                <a:latin typeface="Calibri"/>
                <a:cs typeface="Calibri"/>
              </a:rPr>
              <a:t> </a:t>
            </a:r>
            <a:r>
              <a:rPr sz="2400" dirty="0">
                <a:solidFill>
                  <a:srgbClr val="5B5B5B"/>
                </a:solidFill>
                <a:latin typeface="Calibri"/>
                <a:cs typeface="Calibri"/>
              </a:rPr>
              <a:t>original</a:t>
            </a:r>
            <a:r>
              <a:rPr sz="2400" spc="-50" dirty="0">
                <a:solidFill>
                  <a:srgbClr val="5B5B5B"/>
                </a:solidFill>
                <a:latin typeface="Calibri"/>
                <a:cs typeface="Calibri"/>
              </a:rPr>
              <a:t> </a:t>
            </a:r>
            <a:r>
              <a:rPr sz="2400" dirty="0">
                <a:solidFill>
                  <a:srgbClr val="5B5B5B"/>
                </a:solidFill>
                <a:latin typeface="Calibri"/>
                <a:cs typeface="Calibri"/>
              </a:rPr>
              <a:t>product</a:t>
            </a:r>
            <a:r>
              <a:rPr sz="2400" spc="-50" dirty="0">
                <a:solidFill>
                  <a:srgbClr val="5B5B5B"/>
                </a:solidFill>
                <a:latin typeface="Calibri"/>
                <a:cs typeface="Calibri"/>
              </a:rPr>
              <a:t> </a:t>
            </a:r>
            <a:r>
              <a:rPr sz="2400" spc="-10" dirty="0">
                <a:solidFill>
                  <a:srgbClr val="5B5B5B"/>
                </a:solidFill>
                <a:latin typeface="Calibri"/>
                <a:cs typeface="Calibri"/>
              </a:rPr>
              <a:t>purchase</a:t>
            </a:r>
            <a:endParaRPr sz="2400">
              <a:latin typeface="Calibri"/>
              <a:cs typeface="Calibri"/>
            </a:endParaRPr>
          </a:p>
          <a:p>
            <a:pPr marL="299085" marR="5080" lvl="1" indent="219075">
              <a:lnSpc>
                <a:spcPct val="100000"/>
              </a:lnSpc>
              <a:buChar char="*"/>
              <a:tabLst>
                <a:tab pos="518159" algn="l"/>
              </a:tabLst>
            </a:pPr>
            <a:r>
              <a:rPr sz="2400" dirty="0">
                <a:solidFill>
                  <a:srgbClr val="5B5B5B"/>
                </a:solidFill>
                <a:latin typeface="Calibri"/>
                <a:cs typeface="Calibri"/>
              </a:rPr>
              <a:t>Discount</a:t>
            </a:r>
            <a:r>
              <a:rPr sz="2400" spc="-80" dirty="0">
                <a:solidFill>
                  <a:srgbClr val="5B5B5B"/>
                </a:solidFill>
                <a:latin typeface="Calibri"/>
                <a:cs typeface="Calibri"/>
              </a:rPr>
              <a:t> </a:t>
            </a:r>
            <a:r>
              <a:rPr sz="2400" spc="-10" dirty="0">
                <a:solidFill>
                  <a:srgbClr val="5B5B5B"/>
                </a:solidFill>
                <a:latin typeface="Calibri"/>
                <a:cs typeface="Calibri"/>
              </a:rPr>
              <a:t>rate</a:t>
            </a:r>
            <a:r>
              <a:rPr sz="2400" spc="-65" dirty="0">
                <a:solidFill>
                  <a:srgbClr val="5B5B5B"/>
                </a:solidFill>
                <a:latin typeface="Calibri"/>
                <a:cs typeface="Calibri"/>
              </a:rPr>
              <a:t> </a:t>
            </a:r>
            <a:r>
              <a:rPr sz="2400" dirty="0">
                <a:solidFill>
                  <a:srgbClr val="5B5B5B"/>
                </a:solidFill>
                <a:latin typeface="Calibri"/>
                <a:cs typeface="Calibri"/>
              </a:rPr>
              <a:t>–</a:t>
            </a:r>
            <a:r>
              <a:rPr sz="2400" spc="-70" dirty="0">
                <a:solidFill>
                  <a:srgbClr val="5B5B5B"/>
                </a:solidFill>
                <a:latin typeface="Calibri"/>
                <a:cs typeface="Calibri"/>
              </a:rPr>
              <a:t> </a:t>
            </a:r>
            <a:r>
              <a:rPr sz="2400" dirty="0">
                <a:solidFill>
                  <a:srgbClr val="5B5B5B"/>
                </a:solidFill>
                <a:latin typeface="Calibri"/>
                <a:cs typeface="Calibri"/>
              </a:rPr>
              <a:t>current</a:t>
            </a:r>
            <a:r>
              <a:rPr sz="2400" spc="-65" dirty="0">
                <a:solidFill>
                  <a:srgbClr val="5B5B5B"/>
                </a:solidFill>
                <a:latin typeface="Calibri"/>
                <a:cs typeface="Calibri"/>
              </a:rPr>
              <a:t> </a:t>
            </a:r>
            <a:r>
              <a:rPr sz="2400" dirty="0">
                <a:solidFill>
                  <a:srgbClr val="5B5B5B"/>
                </a:solidFill>
                <a:latin typeface="Calibri"/>
                <a:cs typeface="Calibri"/>
              </a:rPr>
              <a:t>pricing</a:t>
            </a:r>
            <a:r>
              <a:rPr sz="2400" spc="-85" dirty="0">
                <a:solidFill>
                  <a:srgbClr val="5B5B5B"/>
                </a:solidFill>
                <a:latin typeface="Calibri"/>
                <a:cs typeface="Calibri"/>
              </a:rPr>
              <a:t> </a:t>
            </a:r>
            <a:r>
              <a:rPr sz="2400" dirty="0">
                <a:solidFill>
                  <a:srgbClr val="5B5B5B"/>
                </a:solidFill>
                <a:latin typeface="Calibri"/>
                <a:cs typeface="Calibri"/>
              </a:rPr>
              <a:t>basis</a:t>
            </a:r>
            <a:r>
              <a:rPr sz="2400" spc="-85" dirty="0">
                <a:solidFill>
                  <a:srgbClr val="5B5B5B"/>
                </a:solidFill>
                <a:latin typeface="Calibri"/>
                <a:cs typeface="Calibri"/>
              </a:rPr>
              <a:t> </a:t>
            </a:r>
            <a:r>
              <a:rPr sz="2400" b="1" dirty="0">
                <a:solidFill>
                  <a:srgbClr val="5B5B5B"/>
                </a:solidFill>
                <a:latin typeface="Calibri"/>
                <a:cs typeface="Calibri"/>
              </a:rPr>
              <a:t>or</a:t>
            </a:r>
            <a:r>
              <a:rPr sz="2400" b="1" spc="-75" dirty="0">
                <a:solidFill>
                  <a:srgbClr val="5B5B5B"/>
                </a:solidFill>
                <a:latin typeface="Calibri"/>
                <a:cs typeface="Calibri"/>
              </a:rPr>
              <a:t> </a:t>
            </a:r>
            <a:r>
              <a:rPr sz="2400" b="1" dirty="0">
                <a:solidFill>
                  <a:srgbClr val="5B5B5B"/>
                </a:solidFill>
                <a:latin typeface="Calibri"/>
                <a:cs typeface="Calibri"/>
              </a:rPr>
              <a:t>assumed</a:t>
            </a:r>
            <a:r>
              <a:rPr sz="2400" b="1" spc="-55" dirty="0">
                <a:solidFill>
                  <a:srgbClr val="5B5B5B"/>
                </a:solidFill>
                <a:latin typeface="Calibri"/>
                <a:cs typeface="Calibri"/>
              </a:rPr>
              <a:t> </a:t>
            </a:r>
            <a:r>
              <a:rPr sz="2400" b="1" spc="-10" dirty="0">
                <a:solidFill>
                  <a:srgbClr val="5B5B5B"/>
                </a:solidFill>
                <a:latin typeface="Calibri"/>
                <a:cs typeface="Calibri"/>
              </a:rPr>
              <a:t>interest</a:t>
            </a:r>
            <a:r>
              <a:rPr sz="2400" b="1" spc="-60" dirty="0">
                <a:solidFill>
                  <a:srgbClr val="5B5B5B"/>
                </a:solidFill>
                <a:latin typeface="Calibri"/>
                <a:cs typeface="Calibri"/>
              </a:rPr>
              <a:t> </a:t>
            </a:r>
            <a:r>
              <a:rPr sz="2400" b="1" spc="-10" dirty="0">
                <a:solidFill>
                  <a:srgbClr val="5B5B5B"/>
                </a:solidFill>
                <a:latin typeface="Calibri"/>
                <a:cs typeface="Calibri"/>
              </a:rPr>
              <a:t>rate</a:t>
            </a:r>
            <a:r>
              <a:rPr sz="2400" b="1" spc="-75" dirty="0">
                <a:solidFill>
                  <a:srgbClr val="5B5B5B"/>
                </a:solidFill>
                <a:latin typeface="Calibri"/>
                <a:cs typeface="Calibri"/>
              </a:rPr>
              <a:t> </a:t>
            </a:r>
            <a:r>
              <a:rPr sz="2400" b="1" spc="-10" dirty="0">
                <a:solidFill>
                  <a:srgbClr val="5B5B5B"/>
                </a:solidFill>
                <a:latin typeface="Calibri"/>
                <a:cs typeface="Calibri"/>
              </a:rPr>
              <a:t>equivalent</a:t>
            </a:r>
            <a:r>
              <a:rPr sz="2400" b="1" spc="-45" dirty="0">
                <a:solidFill>
                  <a:srgbClr val="5B5B5B"/>
                </a:solidFill>
                <a:latin typeface="Calibri"/>
                <a:cs typeface="Calibri"/>
              </a:rPr>
              <a:t> </a:t>
            </a:r>
            <a:r>
              <a:rPr sz="2400" b="1" dirty="0">
                <a:solidFill>
                  <a:srgbClr val="5B5B5B"/>
                </a:solidFill>
                <a:latin typeface="Calibri"/>
                <a:cs typeface="Calibri"/>
              </a:rPr>
              <a:t>to</a:t>
            </a:r>
            <a:r>
              <a:rPr sz="2400" b="1" spc="-60" dirty="0">
                <a:solidFill>
                  <a:srgbClr val="5B5B5B"/>
                </a:solidFill>
                <a:latin typeface="Calibri"/>
                <a:cs typeface="Calibri"/>
              </a:rPr>
              <a:t> </a:t>
            </a:r>
            <a:r>
              <a:rPr sz="2400" b="1" spc="-10" dirty="0">
                <a:solidFill>
                  <a:srgbClr val="5B5B5B"/>
                </a:solidFill>
                <a:latin typeface="Calibri"/>
                <a:cs typeface="Calibri"/>
              </a:rPr>
              <a:t>current </a:t>
            </a:r>
            <a:r>
              <a:rPr sz="2400" b="1" dirty="0">
                <a:solidFill>
                  <a:srgbClr val="5B5B5B"/>
                </a:solidFill>
                <a:latin typeface="Calibri"/>
                <a:cs typeface="Calibri"/>
              </a:rPr>
              <a:t>income</a:t>
            </a:r>
            <a:r>
              <a:rPr sz="2400" b="1" spc="-60" dirty="0">
                <a:solidFill>
                  <a:srgbClr val="5B5B5B"/>
                </a:solidFill>
                <a:latin typeface="Calibri"/>
                <a:cs typeface="Calibri"/>
              </a:rPr>
              <a:t> </a:t>
            </a:r>
            <a:r>
              <a:rPr sz="2400" b="1" spc="-20" dirty="0">
                <a:solidFill>
                  <a:srgbClr val="5B5B5B"/>
                </a:solidFill>
                <a:latin typeface="Calibri"/>
                <a:cs typeface="Calibri"/>
              </a:rPr>
              <a:t>level</a:t>
            </a:r>
            <a:endParaRPr sz="2400">
              <a:latin typeface="Calibri"/>
              <a:cs typeface="Calibri"/>
            </a:endParaRPr>
          </a:p>
          <a:p>
            <a:pPr marL="518159" lvl="1" indent="-219075">
              <a:lnSpc>
                <a:spcPct val="100000"/>
              </a:lnSpc>
              <a:spcBef>
                <a:spcPts val="5"/>
              </a:spcBef>
              <a:buChar char="*"/>
              <a:tabLst>
                <a:tab pos="518159" algn="l"/>
              </a:tabLst>
            </a:pPr>
            <a:r>
              <a:rPr sz="2400" dirty="0">
                <a:solidFill>
                  <a:srgbClr val="5B5B5B"/>
                </a:solidFill>
                <a:latin typeface="Calibri"/>
                <a:cs typeface="Calibri"/>
              </a:rPr>
              <a:t>Expenses</a:t>
            </a:r>
            <a:r>
              <a:rPr sz="2400" spc="-60" dirty="0">
                <a:solidFill>
                  <a:srgbClr val="5B5B5B"/>
                </a:solidFill>
                <a:latin typeface="Calibri"/>
                <a:cs typeface="Calibri"/>
              </a:rPr>
              <a:t> </a:t>
            </a:r>
            <a:r>
              <a:rPr sz="2400" dirty="0">
                <a:solidFill>
                  <a:srgbClr val="5B5B5B"/>
                </a:solidFill>
                <a:latin typeface="Calibri"/>
                <a:cs typeface="Calibri"/>
              </a:rPr>
              <a:t>–</a:t>
            </a:r>
            <a:r>
              <a:rPr sz="2400" spc="-60" dirty="0">
                <a:solidFill>
                  <a:srgbClr val="5B5B5B"/>
                </a:solidFill>
                <a:latin typeface="Calibri"/>
                <a:cs typeface="Calibri"/>
              </a:rPr>
              <a:t> </a:t>
            </a:r>
            <a:r>
              <a:rPr sz="2400" dirty="0">
                <a:solidFill>
                  <a:srgbClr val="5B5B5B"/>
                </a:solidFill>
                <a:latin typeface="Calibri"/>
                <a:cs typeface="Calibri"/>
              </a:rPr>
              <a:t>current</a:t>
            </a:r>
            <a:r>
              <a:rPr sz="2400" spc="-55" dirty="0">
                <a:solidFill>
                  <a:srgbClr val="5B5B5B"/>
                </a:solidFill>
                <a:latin typeface="Calibri"/>
                <a:cs typeface="Calibri"/>
              </a:rPr>
              <a:t> </a:t>
            </a:r>
            <a:r>
              <a:rPr sz="2400" dirty="0">
                <a:solidFill>
                  <a:srgbClr val="5B5B5B"/>
                </a:solidFill>
                <a:latin typeface="Calibri"/>
                <a:cs typeface="Calibri"/>
              </a:rPr>
              <a:t>pricing</a:t>
            </a:r>
            <a:r>
              <a:rPr sz="2400" spc="-70" dirty="0">
                <a:solidFill>
                  <a:srgbClr val="5B5B5B"/>
                </a:solidFill>
                <a:latin typeface="Calibri"/>
                <a:cs typeface="Calibri"/>
              </a:rPr>
              <a:t> </a:t>
            </a:r>
            <a:r>
              <a:rPr sz="2400" spc="-10" dirty="0">
                <a:solidFill>
                  <a:srgbClr val="5B5B5B"/>
                </a:solidFill>
                <a:latin typeface="Calibri"/>
                <a:cs typeface="Calibri"/>
              </a:rPr>
              <a:t>basis</a:t>
            </a:r>
            <a:endParaRPr sz="2400">
              <a:latin typeface="Calibri"/>
              <a:cs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56895" rIns="0" bIns="0" rtlCol="0">
            <a:spAutoFit/>
          </a:bodyPr>
          <a:lstStyle/>
          <a:p>
            <a:pPr marL="25400">
              <a:lnSpc>
                <a:spcPct val="100000"/>
              </a:lnSpc>
              <a:spcBef>
                <a:spcPts val="95"/>
              </a:spcBef>
            </a:pPr>
            <a:r>
              <a:rPr dirty="0"/>
              <a:t>Calculation</a:t>
            </a:r>
            <a:r>
              <a:rPr spc="-90" dirty="0"/>
              <a:t> </a:t>
            </a:r>
            <a:r>
              <a:rPr dirty="0"/>
              <a:t>of</a:t>
            </a:r>
            <a:r>
              <a:rPr spc="-110" dirty="0"/>
              <a:t> </a:t>
            </a:r>
            <a:r>
              <a:rPr spc="-10" dirty="0"/>
              <a:t>transfer</a:t>
            </a:r>
            <a:r>
              <a:rPr spc="-100" dirty="0"/>
              <a:t> </a:t>
            </a:r>
            <a:r>
              <a:rPr dirty="0"/>
              <a:t>values</a:t>
            </a:r>
            <a:r>
              <a:rPr spc="-95" dirty="0"/>
              <a:t> </a:t>
            </a:r>
            <a:r>
              <a:rPr spc="-10" dirty="0"/>
              <a:t>(TVs)</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045"/>
              </a:lnSpc>
            </a:pPr>
            <a:fld id="{81D60167-4931-47E6-BA6A-407CBD079E47}" type="slidenum">
              <a:rPr spc="-25" dirty="0"/>
              <a:t>14</a:t>
            </a:fld>
            <a:endParaRPr spc="-25" dirty="0"/>
          </a:p>
        </p:txBody>
      </p:sp>
      <p:sp>
        <p:nvSpPr>
          <p:cNvPr id="3" name="object 3"/>
          <p:cNvSpPr txBox="1"/>
          <p:nvPr/>
        </p:nvSpPr>
        <p:spPr>
          <a:xfrm>
            <a:off x="339648" y="1170508"/>
            <a:ext cx="10330180" cy="1428750"/>
          </a:xfrm>
          <a:prstGeom prst="rect">
            <a:avLst/>
          </a:prstGeom>
        </p:spPr>
        <p:txBody>
          <a:bodyPr vert="horz" wrap="square" lIns="0" tIns="12700" rIns="0" bIns="0" rtlCol="0">
            <a:spAutoFit/>
          </a:bodyPr>
          <a:lstStyle/>
          <a:p>
            <a:pPr marL="299085" indent="-286385">
              <a:lnSpc>
                <a:spcPct val="100000"/>
              </a:lnSpc>
              <a:spcBef>
                <a:spcPts val="100"/>
              </a:spcBef>
              <a:buFont typeface="Arial"/>
              <a:buChar char="•"/>
              <a:tabLst>
                <a:tab pos="299085" algn="l"/>
              </a:tabLst>
            </a:pPr>
            <a:r>
              <a:rPr sz="2400" dirty="0">
                <a:solidFill>
                  <a:srgbClr val="5B5B5B"/>
                </a:solidFill>
                <a:latin typeface="Calibri"/>
                <a:cs typeface="Calibri"/>
              </a:rPr>
              <a:t>If</a:t>
            </a:r>
            <a:r>
              <a:rPr sz="2400" spc="-55" dirty="0">
                <a:solidFill>
                  <a:srgbClr val="5B5B5B"/>
                </a:solidFill>
                <a:latin typeface="Calibri"/>
                <a:cs typeface="Calibri"/>
              </a:rPr>
              <a:t> </a:t>
            </a:r>
            <a:r>
              <a:rPr sz="2400" dirty="0">
                <a:solidFill>
                  <a:srgbClr val="5B5B5B"/>
                </a:solidFill>
                <a:latin typeface="Calibri"/>
                <a:cs typeface="Calibri"/>
              </a:rPr>
              <a:t>current</a:t>
            </a:r>
            <a:r>
              <a:rPr sz="2400" spc="-40" dirty="0">
                <a:solidFill>
                  <a:srgbClr val="5B5B5B"/>
                </a:solidFill>
                <a:latin typeface="Calibri"/>
                <a:cs typeface="Calibri"/>
              </a:rPr>
              <a:t> </a:t>
            </a:r>
            <a:r>
              <a:rPr sz="2400" dirty="0">
                <a:solidFill>
                  <a:srgbClr val="5B5B5B"/>
                </a:solidFill>
                <a:latin typeface="Calibri"/>
                <a:cs typeface="Calibri"/>
              </a:rPr>
              <a:t>pricing</a:t>
            </a:r>
            <a:r>
              <a:rPr sz="2400" spc="-75" dirty="0">
                <a:solidFill>
                  <a:srgbClr val="5B5B5B"/>
                </a:solidFill>
                <a:latin typeface="Calibri"/>
                <a:cs typeface="Calibri"/>
              </a:rPr>
              <a:t> </a:t>
            </a:r>
            <a:r>
              <a:rPr sz="2400" dirty="0">
                <a:solidFill>
                  <a:srgbClr val="5B5B5B"/>
                </a:solidFill>
                <a:latin typeface="Calibri"/>
                <a:cs typeface="Calibri"/>
              </a:rPr>
              <a:t>basis</a:t>
            </a:r>
            <a:r>
              <a:rPr sz="2400" spc="-50" dirty="0">
                <a:solidFill>
                  <a:srgbClr val="5B5B5B"/>
                </a:solidFill>
                <a:latin typeface="Calibri"/>
                <a:cs typeface="Calibri"/>
              </a:rPr>
              <a:t> </a:t>
            </a:r>
            <a:r>
              <a:rPr sz="2400" dirty="0">
                <a:solidFill>
                  <a:srgbClr val="5B5B5B"/>
                </a:solidFill>
                <a:latin typeface="Calibri"/>
                <a:cs typeface="Calibri"/>
              </a:rPr>
              <a:t>does</a:t>
            </a:r>
            <a:r>
              <a:rPr sz="2400" spc="-40" dirty="0">
                <a:solidFill>
                  <a:srgbClr val="5B5B5B"/>
                </a:solidFill>
                <a:latin typeface="Calibri"/>
                <a:cs typeface="Calibri"/>
              </a:rPr>
              <a:t> </a:t>
            </a:r>
            <a:r>
              <a:rPr sz="2400" dirty="0">
                <a:solidFill>
                  <a:srgbClr val="5B5B5B"/>
                </a:solidFill>
                <a:latin typeface="Calibri"/>
                <a:cs typeface="Calibri"/>
              </a:rPr>
              <a:t>not</a:t>
            </a:r>
            <a:r>
              <a:rPr sz="2400" spc="-40" dirty="0">
                <a:solidFill>
                  <a:srgbClr val="5B5B5B"/>
                </a:solidFill>
                <a:latin typeface="Calibri"/>
                <a:cs typeface="Calibri"/>
              </a:rPr>
              <a:t> </a:t>
            </a:r>
            <a:r>
              <a:rPr sz="2400" dirty="0">
                <a:solidFill>
                  <a:srgbClr val="5B5B5B"/>
                </a:solidFill>
                <a:latin typeface="Calibri"/>
                <a:cs typeface="Calibri"/>
              </a:rPr>
              <a:t>exist</a:t>
            </a:r>
            <a:r>
              <a:rPr sz="2400" spc="-70" dirty="0">
                <a:solidFill>
                  <a:srgbClr val="5B5B5B"/>
                </a:solidFill>
                <a:latin typeface="Calibri"/>
                <a:cs typeface="Calibri"/>
              </a:rPr>
              <a:t> </a:t>
            </a:r>
            <a:r>
              <a:rPr sz="2400" dirty="0">
                <a:solidFill>
                  <a:srgbClr val="5B5B5B"/>
                </a:solidFill>
                <a:latin typeface="Calibri"/>
                <a:cs typeface="Calibri"/>
              </a:rPr>
              <a:t>then</a:t>
            </a:r>
            <a:r>
              <a:rPr sz="2400" spc="-45" dirty="0">
                <a:solidFill>
                  <a:srgbClr val="5B5B5B"/>
                </a:solidFill>
                <a:latin typeface="Calibri"/>
                <a:cs typeface="Calibri"/>
              </a:rPr>
              <a:t> </a:t>
            </a:r>
            <a:r>
              <a:rPr sz="2400" dirty="0">
                <a:solidFill>
                  <a:srgbClr val="5B5B5B"/>
                </a:solidFill>
                <a:latin typeface="Calibri"/>
                <a:cs typeface="Calibri"/>
              </a:rPr>
              <a:t>use</a:t>
            </a:r>
            <a:r>
              <a:rPr sz="2400" spc="-45" dirty="0">
                <a:solidFill>
                  <a:srgbClr val="5B5B5B"/>
                </a:solidFill>
                <a:latin typeface="Calibri"/>
                <a:cs typeface="Calibri"/>
              </a:rPr>
              <a:t> </a:t>
            </a:r>
            <a:r>
              <a:rPr sz="2400" dirty="0">
                <a:solidFill>
                  <a:srgbClr val="5B5B5B"/>
                </a:solidFill>
                <a:latin typeface="Calibri"/>
                <a:cs typeface="Calibri"/>
              </a:rPr>
              <a:t>liability</a:t>
            </a:r>
            <a:r>
              <a:rPr sz="2400" spc="-70" dirty="0">
                <a:solidFill>
                  <a:srgbClr val="5B5B5B"/>
                </a:solidFill>
                <a:latin typeface="Calibri"/>
                <a:cs typeface="Calibri"/>
              </a:rPr>
              <a:t> </a:t>
            </a:r>
            <a:r>
              <a:rPr sz="2400" dirty="0">
                <a:solidFill>
                  <a:srgbClr val="5B5B5B"/>
                </a:solidFill>
                <a:latin typeface="Calibri"/>
                <a:cs typeface="Calibri"/>
              </a:rPr>
              <a:t>valuation</a:t>
            </a:r>
            <a:r>
              <a:rPr sz="2400" spc="-40" dirty="0">
                <a:solidFill>
                  <a:srgbClr val="5B5B5B"/>
                </a:solidFill>
                <a:latin typeface="Calibri"/>
                <a:cs typeface="Calibri"/>
              </a:rPr>
              <a:t> </a:t>
            </a:r>
            <a:r>
              <a:rPr sz="2400" spc="-10" dirty="0">
                <a:solidFill>
                  <a:srgbClr val="5B5B5B"/>
                </a:solidFill>
                <a:latin typeface="Calibri"/>
                <a:cs typeface="Calibri"/>
              </a:rPr>
              <a:t>assumptions</a:t>
            </a:r>
            <a:endParaRPr sz="2400">
              <a:latin typeface="Calibri"/>
              <a:cs typeface="Calibri"/>
            </a:endParaRPr>
          </a:p>
          <a:p>
            <a:pPr marL="299085" marR="5080" indent="-287020">
              <a:lnSpc>
                <a:spcPct val="100000"/>
              </a:lnSpc>
              <a:spcBef>
                <a:spcPts val="2405"/>
              </a:spcBef>
              <a:buFont typeface="Arial"/>
              <a:buChar char="•"/>
              <a:tabLst>
                <a:tab pos="299085" algn="l"/>
              </a:tabLst>
            </a:pPr>
            <a:r>
              <a:rPr sz="2400" b="1" dirty="0">
                <a:solidFill>
                  <a:srgbClr val="5B5B5B"/>
                </a:solidFill>
                <a:latin typeface="Calibri"/>
                <a:cs typeface="Calibri"/>
              </a:rPr>
              <a:t>Exit</a:t>
            </a:r>
            <a:r>
              <a:rPr sz="2400" b="1" spc="-50" dirty="0">
                <a:solidFill>
                  <a:srgbClr val="5B5B5B"/>
                </a:solidFill>
                <a:latin typeface="Calibri"/>
                <a:cs typeface="Calibri"/>
              </a:rPr>
              <a:t> </a:t>
            </a:r>
            <a:r>
              <a:rPr sz="2400" b="1" dirty="0">
                <a:solidFill>
                  <a:srgbClr val="5B5B5B"/>
                </a:solidFill>
                <a:latin typeface="Calibri"/>
                <a:cs typeface="Calibri"/>
              </a:rPr>
              <a:t>fees</a:t>
            </a:r>
            <a:r>
              <a:rPr sz="2400" b="1" spc="-50" dirty="0">
                <a:solidFill>
                  <a:srgbClr val="5B5B5B"/>
                </a:solidFill>
                <a:latin typeface="Calibri"/>
                <a:cs typeface="Calibri"/>
              </a:rPr>
              <a:t> </a:t>
            </a:r>
            <a:r>
              <a:rPr sz="2400" dirty="0">
                <a:solidFill>
                  <a:srgbClr val="5B5B5B"/>
                </a:solidFill>
                <a:latin typeface="Calibri"/>
                <a:cs typeface="Calibri"/>
              </a:rPr>
              <a:t>limited</a:t>
            </a:r>
            <a:r>
              <a:rPr sz="2400" spc="-60" dirty="0">
                <a:solidFill>
                  <a:srgbClr val="5B5B5B"/>
                </a:solidFill>
                <a:latin typeface="Calibri"/>
                <a:cs typeface="Calibri"/>
              </a:rPr>
              <a:t> </a:t>
            </a:r>
            <a:r>
              <a:rPr sz="2400" dirty="0">
                <a:solidFill>
                  <a:srgbClr val="5B5B5B"/>
                </a:solidFill>
                <a:latin typeface="Calibri"/>
                <a:cs typeface="Calibri"/>
              </a:rPr>
              <a:t>to</a:t>
            </a:r>
            <a:r>
              <a:rPr sz="2400" spc="-70" dirty="0">
                <a:solidFill>
                  <a:srgbClr val="5B5B5B"/>
                </a:solidFill>
                <a:latin typeface="Calibri"/>
                <a:cs typeface="Calibri"/>
              </a:rPr>
              <a:t> </a:t>
            </a:r>
            <a:r>
              <a:rPr sz="2400" dirty="0">
                <a:solidFill>
                  <a:srgbClr val="5B5B5B"/>
                </a:solidFill>
                <a:latin typeface="Calibri"/>
                <a:cs typeface="Calibri"/>
              </a:rPr>
              <a:t>the</a:t>
            </a:r>
            <a:r>
              <a:rPr sz="2400" spc="-50" dirty="0">
                <a:solidFill>
                  <a:srgbClr val="5B5B5B"/>
                </a:solidFill>
                <a:latin typeface="Calibri"/>
                <a:cs typeface="Calibri"/>
              </a:rPr>
              <a:t> </a:t>
            </a:r>
            <a:r>
              <a:rPr sz="2400" dirty="0">
                <a:solidFill>
                  <a:srgbClr val="5B5B5B"/>
                </a:solidFill>
                <a:latin typeface="Calibri"/>
                <a:cs typeface="Calibri"/>
              </a:rPr>
              <a:t>actual</a:t>
            </a:r>
            <a:r>
              <a:rPr sz="2400" spc="-60" dirty="0">
                <a:solidFill>
                  <a:srgbClr val="5B5B5B"/>
                </a:solidFill>
                <a:latin typeface="Calibri"/>
                <a:cs typeface="Calibri"/>
              </a:rPr>
              <a:t> </a:t>
            </a:r>
            <a:r>
              <a:rPr sz="2400" dirty="0">
                <a:solidFill>
                  <a:srgbClr val="5B5B5B"/>
                </a:solidFill>
                <a:latin typeface="Calibri"/>
                <a:cs typeface="Calibri"/>
              </a:rPr>
              <a:t>cost</a:t>
            </a:r>
            <a:r>
              <a:rPr sz="2400" spc="-60" dirty="0">
                <a:solidFill>
                  <a:srgbClr val="5B5B5B"/>
                </a:solidFill>
                <a:latin typeface="Calibri"/>
                <a:cs typeface="Calibri"/>
              </a:rPr>
              <a:t> </a:t>
            </a:r>
            <a:r>
              <a:rPr sz="2400" dirty="0">
                <a:solidFill>
                  <a:srgbClr val="5B5B5B"/>
                </a:solidFill>
                <a:latin typeface="Calibri"/>
                <a:cs typeface="Calibri"/>
              </a:rPr>
              <a:t>of</a:t>
            </a:r>
            <a:r>
              <a:rPr sz="2400" spc="-60" dirty="0">
                <a:solidFill>
                  <a:srgbClr val="5B5B5B"/>
                </a:solidFill>
                <a:latin typeface="Calibri"/>
                <a:cs typeface="Calibri"/>
              </a:rPr>
              <a:t> </a:t>
            </a:r>
            <a:r>
              <a:rPr sz="2400" dirty="0">
                <a:solidFill>
                  <a:srgbClr val="5B5B5B"/>
                </a:solidFill>
                <a:latin typeface="Calibri"/>
                <a:cs typeface="Calibri"/>
              </a:rPr>
              <a:t>unwinding</a:t>
            </a:r>
            <a:r>
              <a:rPr sz="2400" spc="-45" dirty="0">
                <a:solidFill>
                  <a:srgbClr val="5B5B5B"/>
                </a:solidFill>
                <a:latin typeface="Calibri"/>
                <a:cs typeface="Calibri"/>
              </a:rPr>
              <a:t> </a:t>
            </a:r>
            <a:r>
              <a:rPr sz="2400" spc="-10" dirty="0">
                <a:solidFill>
                  <a:srgbClr val="5B5B5B"/>
                </a:solidFill>
                <a:latin typeface="Calibri"/>
                <a:cs typeface="Calibri"/>
              </a:rPr>
              <a:t>guarantees</a:t>
            </a:r>
            <a:r>
              <a:rPr sz="2400" spc="-65" dirty="0">
                <a:solidFill>
                  <a:srgbClr val="5B5B5B"/>
                </a:solidFill>
                <a:latin typeface="Calibri"/>
                <a:cs typeface="Calibri"/>
              </a:rPr>
              <a:t> </a:t>
            </a:r>
            <a:r>
              <a:rPr sz="2400" dirty="0">
                <a:solidFill>
                  <a:srgbClr val="5B5B5B"/>
                </a:solidFill>
                <a:latin typeface="Calibri"/>
                <a:cs typeface="Calibri"/>
              </a:rPr>
              <a:t>and/or</a:t>
            </a:r>
            <a:r>
              <a:rPr sz="2400" spc="-50" dirty="0">
                <a:solidFill>
                  <a:srgbClr val="5B5B5B"/>
                </a:solidFill>
                <a:latin typeface="Calibri"/>
                <a:cs typeface="Calibri"/>
              </a:rPr>
              <a:t> </a:t>
            </a:r>
            <a:r>
              <a:rPr sz="2400" dirty="0">
                <a:solidFill>
                  <a:srgbClr val="5B5B5B"/>
                </a:solidFill>
                <a:latin typeface="Calibri"/>
                <a:cs typeface="Calibri"/>
              </a:rPr>
              <a:t>sale</a:t>
            </a:r>
            <a:r>
              <a:rPr sz="2400" spc="-55" dirty="0">
                <a:solidFill>
                  <a:srgbClr val="5B5B5B"/>
                </a:solidFill>
                <a:latin typeface="Calibri"/>
                <a:cs typeface="Calibri"/>
              </a:rPr>
              <a:t> </a:t>
            </a:r>
            <a:r>
              <a:rPr sz="2400" dirty="0">
                <a:solidFill>
                  <a:srgbClr val="5B5B5B"/>
                </a:solidFill>
                <a:latin typeface="Calibri"/>
                <a:cs typeface="Calibri"/>
              </a:rPr>
              <a:t>of</a:t>
            </a:r>
            <a:r>
              <a:rPr sz="2400" spc="-55" dirty="0">
                <a:solidFill>
                  <a:srgbClr val="5B5B5B"/>
                </a:solidFill>
                <a:latin typeface="Calibri"/>
                <a:cs typeface="Calibri"/>
              </a:rPr>
              <a:t> </a:t>
            </a:r>
            <a:r>
              <a:rPr sz="2400" spc="-10" dirty="0">
                <a:solidFill>
                  <a:srgbClr val="5B5B5B"/>
                </a:solidFill>
                <a:latin typeface="Calibri"/>
                <a:cs typeface="Calibri"/>
              </a:rPr>
              <a:t>illiquid </a:t>
            </a:r>
            <a:r>
              <a:rPr sz="2400" dirty="0">
                <a:solidFill>
                  <a:srgbClr val="5B5B5B"/>
                </a:solidFill>
                <a:latin typeface="Calibri"/>
                <a:cs typeface="Calibri"/>
              </a:rPr>
              <a:t>assets</a:t>
            </a:r>
            <a:r>
              <a:rPr sz="2400" spc="-70" dirty="0">
                <a:solidFill>
                  <a:srgbClr val="5B5B5B"/>
                </a:solidFill>
                <a:latin typeface="Calibri"/>
                <a:cs typeface="Calibri"/>
              </a:rPr>
              <a:t> </a:t>
            </a:r>
            <a:r>
              <a:rPr sz="2400" dirty="0">
                <a:solidFill>
                  <a:srgbClr val="5B5B5B"/>
                </a:solidFill>
                <a:latin typeface="Calibri"/>
                <a:cs typeface="Calibri"/>
              </a:rPr>
              <a:t>are</a:t>
            </a:r>
            <a:r>
              <a:rPr sz="2400" spc="-75" dirty="0">
                <a:solidFill>
                  <a:srgbClr val="5B5B5B"/>
                </a:solidFill>
                <a:latin typeface="Calibri"/>
                <a:cs typeface="Calibri"/>
              </a:rPr>
              <a:t> </a:t>
            </a:r>
            <a:r>
              <a:rPr sz="2400" spc="-10" dirty="0">
                <a:solidFill>
                  <a:srgbClr val="5B5B5B"/>
                </a:solidFill>
                <a:latin typeface="Calibri"/>
                <a:cs typeface="Calibri"/>
              </a:rPr>
              <a:t>allowed</a:t>
            </a:r>
            <a:endParaRPr sz="2400">
              <a:latin typeface="Calibri"/>
              <a:cs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56895" rIns="0" bIns="0" rtlCol="0">
            <a:spAutoFit/>
          </a:bodyPr>
          <a:lstStyle/>
          <a:p>
            <a:pPr marL="25400">
              <a:lnSpc>
                <a:spcPct val="100000"/>
              </a:lnSpc>
              <a:spcBef>
                <a:spcPts val="95"/>
              </a:spcBef>
            </a:pPr>
            <a:r>
              <a:rPr dirty="0"/>
              <a:t>Additional</a:t>
            </a:r>
            <a:r>
              <a:rPr spc="-70" dirty="0"/>
              <a:t> </a:t>
            </a:r>
            <a:r>
              <a:rPr dirty="0"/>
              <a:t>principles</a:t>
            </a:r>
            <a:r>
              <a:rPr spc="-65" dirty="0"/>
              <a:t> </a:t>
            </a:r>
            <a:r>
              <a:rPr dirty="0"/>
              <a:t>in</a:t>
            </a:r>
            <a:r>
              <a:rPr spc="-105" dirty="0"/>
              <a:t> </a:t>
            </a:r>
            <a:r>
              <a:rPr dirty="0"/>
              <a:t>calculation</a:t>
            </a:r>
            <a:r>
              <a:rPr spc="-75" dirty="0"/>
              <a:t> </a:t>
            </a:r>
            <a:r>
              <a:rPr dirty="0"/>
              <a:t>of</a:t>
            </a:r>
            <a:r>
              <a:rPr spc="-100" dirty="0"/>
              <a:t> </a:t>
            </a:r>
            <a:r>
              <a:rPr spc="-25" dirty="0"/>
              <a:t>TVs</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045"/>
              </a:lnSpc>
            </a:pPr>
            <a:fld id="{81D60167-4931-47E6-BA6A-407CBD079E47}" type="slidenum">
              <a:rPr spc="-25" dirty="0"/>
              <a:t>15</a:t>
            </a:fld>
            <a:endParaRPr spc="-25" dirty="0"/>
          </a:p>
        </p:txBody>
      </p:sp>
      <p:sp>
        <p:nvSpPr>
          <p:cNvPr id="3" name="object 3"/>
          <p:cNvSpPr txBox="1"/>
          <p:nvPr/>
        </p:nvSpPr>
        <p:spPr>
          <a:xfrm>
            <a:off x="339648" y="1170508"/>
            <a:ext cx="10983595" cy="4598670"/>
          </a:xfrm>
          <a:prstGeom prst="rect">
            <a:avLst/>
          </a:prstGeom>
        </p:spPr>
        <p:txBody>
          <a:bodyPr vert="horz" wrap="square" lIns="0" tIns="12700" rIns="0" bIns="0" rtlCol="0">
            <a:spAutoFit/>
          </a:bodyPr>
          <a:lstStyle/>
          <a:p>
            <a:pPr marL="299085" indent="-286385">
              <a:lnSpc>
                <a:spcPct val="100000"/>
              </a:lnSpc>
              <a:spcBef>
                <a:spcPts val="100"/>
              </a:spcBef>
              <a:buFont typeface="Arial"/>
              <a:buChar char="•"/>
              <a:tabLst>
                <a:tab pos="299085" algn="l"/>
              </a:tabLst>
            </a:pPr>
            <a:r>
              <a:rPr sz="2400" dirty="0">
                <a:solidFill>
                  <a:srgbClr val="5B5B5B"/>
                </a:solidFill>
                <a:latin typeface="Calibri"/>
                <a:cs typeface="Calibri"/>
              </a:rPr>
              <a:t>If</a:t>
            </a:r>
            <a:r>
              <a:rPr sz="2400" spc="-45" dirty="0">
                <a:solidFill>
                  <a:srgbClr val="5B5B5B"/>
                </a:solidFill>
                <a:latin typeface="Calibri"/>
                <a:cs typeface="Calibri"/>
              </a:rPr>
              <a:t> </a:t>
            </a:r>
            <a:r>
              <a:rPr sz="2400" b="1" dirty="0">
                <a:solidFill>
                  <a:srgbClr val="5B5B5B"/>
                </a:solidFill>
                <a:latin typeface="Calibri"/>
                <a:cs typeface="Calibri"/>
              </a:rPr>
              <a:t>all</a:t>
            </a:r>
            <a:r>
              <a:rPr sz="2400" b="1" spc="-45" dirty="0">
                <a:solidFill>
                  <a:srgbClr val="5B5B5B"/>
                </a:solidFill>
                <a:latin typeface="Calibri"/>
                <a:cs typeface="Calibri"/>
              </a:rPr>
              <a:t> </a:t>
            </a:r>
            <a:r>
              <a:rPr sz="2400" b="1" dirty="0">
                <a:solidFill>
                  <a:srgbClr val="5B5B5B"/>
                </a:solidFill>
                <a:latin typeface="Calibri"/>
                <a:cs typeface="Calibri"/>
              </a:rPr>
              <a:t>financial</a:t>
            </a:r>
            <a:r>
              <a:rPr sz="2400" b="1" spc="-40" dirty="0">
                <a:solidFill>
                  <a:srgbClr val="5B5B5B"/>
                </a:solidFill>
                <a:latin typeface="Calibri"/>
                <a:cs typeface="Calibri"/>
              </a:rPr>
              <a:t> </a:t>
            </a:r>
            <a:r>
              <a:rPr sz="2400" b="1" dirty="0">
                <a:solidFill>
                  <a:srgbClr val="5B5B5B"/>
                </a:solidFill>
                <a:latin typeface="Calibri"/>
                <a:cs typeface="Calibri"/>
              </a:rPr>
              <a:t>risks</a:t>
            </a:r>
            <a:r>
              <a:rPr sz="2400" b="1" spc="-35" dirty="0">
                <a:solidFill>
                  <a:srgbClr val="5B5B5B"/>
                </a:solidFill>
                <a:latin typeface="Calibri"/>
                <a:cs typeface="Calibri"/>
              </a:rPr>
              <a:t> </a:t>
            </a:r>
            <a:r>
              <a:rPr sz="2400" b="1" dirty="0">
                <a:solidFill>
                  <a:srgbClr val="5B5B5B"/>
                </a:solidFill>
                <a:latin typeface="Calibri"/>
                <a:cs typeface="Calibri"/>
              </a:rPr>
              <a:t>shared</a:t>
            </a:r>
            <a:r>
              <a:rPr sz="2400" b="1" spc="-35" dirty="0">
                <a:solidFill>
                  <a:srgbClr val="5B5B5B"/>
                </a:solidFill>
                <a:latin typeface="Calibri"/>
                <a:cs typeface="Calibri"/>
              </a:rPr>
              <a:t> </a:t>
            </a:r>
            <a:r>
              <a:rPr sz="2400" b="1" dirty="0">
                <a:solidFill>
                  <a:srgbClr val="5B5B5B"/>
                </a:solidFill>
                <a:latin typeface="Calibri"/>
                <a:cs typeface="Calibri"/>
              </a:rPr>
              <a:t>by</a:t>
            </a:r>
            <a:r>
              <a:rPr sz="2400" b="1" spc="-30" dirty="0">
                <a:solidFill>
                  <a:srgbClr val="5B5B5B"/>
                </a:solidFill>
                <a:latin typeface="Calibri"/>
                <a:cs typeface="Calibri"/>
              </a:rPr>
              <a:t> </a:t>
            </a:r>
            <a:r>
              <a:rPr sz="2400" b="1" dirty="0">
                <a:solidFill>
                  <a:srgbClr val="5B5B5B"/>
                </a:solidFill>
                <a:latin typeface="Calibri"/>
                <a:cs typeface="Calibri"/>
              </a:rPr>
              <a:t>members</a:t>
            </a:r>
            <a:r>
              <a:rPr sz="2400" b="1" spc="-45" dirty="0">
                <a:solidFill>
                  <a:srgbClr val="5B5B5B"/>
                </a:solidFill>
                <a:latin typeface="Calibri"/>
                <a:cs typeface="Calibri"/>
              </a:rPr>
              <a:t> </a:t>
            </a:r>
            <a:r>
              <a:rPr sz="2400" dirty="0">
                <a:solidFill>
                  <a:srgbClr val="5B5B5B"/>
                </a:solidFill>
                <a:latin typeface="Calibri"/>
                <a:cs typeface="Calibri"/>
              </a:rPr>
              <a:t>(e.g.</a:t>
            </a:r>
            <a:r>
              <a:rPr sz="2400" spc="-55" dirty="0">
                <a:solidFill>
                  <a:srgbClr val="5B5B5B"/>
                </a:solidFill>
                <a:latin typeface="Calibri"/>
                <a:cs typeface="Calibri"/>
              </a:rPr>
              <a:t> </a:t>
            </a:r>
            <a:r>
              <a:rPr sz="2400" dirty="0">
                <a:solidFill>
                  <a:srgbClr val="5B5B5B"/>
                </a:solidFill>
                <a:latin typeface="Calibri"/>
                <a:cs typeface="Calibri"/>
              </a:rPr>
              <a:t>ART),</a:t>
            </a:r>
            <a:r>
              <a:rPr sz="2400" spc="-55" dirty="0">
                <a:solidFill>
                  <a:srgbClr val="5B5B5B"/>
                </a:solidFill>
                <a:latin typeface="Calibri"/>
                <a:cs typeface="Calibri"/>
              </a:rPr>
              <a:t> </a:t>
            </a:r>
            <a:r>
              <a:rPr sz="2400" dirty="0">
                <a:solidFill>
                  <a:srgbClr val="5B5B5B"/>
                </a:solidFill>
                <a:latin typeface="Calibri"/>
                <a:cs typeface="Calibri"/>
              </a:rPr>
              <a:t>TV</a:t>
            </a:r>
            <a:r>
              <a:rPr sz="2400" spc="-40" dirty="0">
                <a:solidFill>
                  <a:srgbClr val="5B5B5B"/>
                </a:solidFill>
                <a:latin typeface="Calibri"/>
                <a:cs typeface="Calibri"/>
              </a:rPr>
              <a:t> </a:t>
            </a:r>
            <a:r>
              <a:rPr sz="2400" dirty="0">
                <a:solidFill>
                  <a:srgbClr val="5B5B5B"/>
                </a:solidFill>
                <a:latin typeface="Calibri"/>
                <a:cs typeface="Calibri"/>
              </a:rPr>
              <a:t>must</a:t>
            </a:r>
            <a:r>
              <a:rPr sz="2400" spc="-55" dirty="0">
                <a:solidFill>
                  <a:srgbClr val="5B5B5B"/>
                </a:solidFill>
                <a:latin typeface="Calibri"/>
                <a:cs typeface="Calibri"/>
              </a:rPr>
              <a:t> </a:t>
            </a:r>
            <a:r>
              <a:rPr sz="2400" spc="-10" dirty="0">
                <a:solidFill>
                  <a:srgbClr val="5B5B5B"/>
                </a:solidFill>
                <a:latin typeface="Calibri"/>
                <a:cs typeface="Calibri"/>
              </a:rPr>
              <a:t>represent</a:t>
            </a:r>
            <a:r>
              <a:rPr sz="2400" spc="-25" dirty="0">
                <a:solidFill>
                  <a:srgbClr val="5B5B5B"/>
                </a:solidFill>
                <a:latin typeface="Calibri"/>
                <a:cs typeface="Calibri"/>
              </a:rPr>
              <a:t> </a:t>
            </a:r>
            <a:r>
              <a:rPr sz="2400" dirty="0">
                <a:solidFill>
                  <a:srgbClr val="5B5B5B"/>
                </a:solidFill>
                <a:latin typeface="Calibri"/>
                <a:cs typeface="Calibri"/>
              </a:rPr>
              <a:t>the</a:t>
            </a:r>
            <a:r>
              <a:rPr sz="2400" spc="-50" dirty="0">
                <a:solidFill>
                  <a:srgbClr val="5B5B5B"/>
                </a:solidFill>
                <a:latin typeface="Calibri"/>
                <a:cs typeface="Calibri"/>
              </a:rPr>
              <a:t> </a:t>
            </a:r>
            <a:r>
              <a:rPr sz="2400" spc="-10" dirty="0">
                <a:solidFill>
                  <a:srgbClr val="5B5B5B"/>
                </a:solidFill>
                <a:latin typeface="Calibri"/>
                <a:cs typeface="Calibri"/>
              </a:rPr>
              <a:t>member’s</a:t>
            </a:r>
            <a:endParaRPr sz="2400">
              <a:latin typeface="Calibri"/>
              <a:cs typeface="Calibri"/>
            </a:endParaRPr>
          </a:p>
          <a:p>
            <a:pPr marL="299085">
              <a:lnSpc>
                <a:spcPct val="100000"/>
              </a:lnSpc>
              <a:spcBef>
                <a:spcPts val="5"/>
              </a:spcBef>
            </a:pPr>
            <a:r>
              <a:rPr sz="2400" spc="-10" dirty="0">
                <a:solidFill>
                  <a:srgbClr val="5B5B5B"/>
                </a:solidFill>
                <a:latin typeface="Calibri"/>
                <a:cs typeface="Calibri"/>
              </a:rPr>
              <a:t>interest</a:t>
            </a:r>
            <a:r>
              <a:rPr sz="2400" spc="-60" dirty="0">
                <a:solidFill>
                  <a:srgbClr val="5B5B5B"/>
                </a:solidFill>
                <a:latin typeface="Calibri"/>
                <a:cs typeface="Calibri"/>
              </a:rPr>
              <a:t> </a:t>
            </a:r>
            <a:r>
              <a:rPr sz="2400" dirty="0">
                <a:solidFill>
                  <a:srgbClr val="5B5B5B"/>
                </a:solidFill>
                <a:latin typeface="Calibri"/>
                <a:cs typeface="Calibri"/>
              </a:rPr>
              <a:t>in</a:t>
            </a:r>
            <a:r>
              <a:rPr sz="2400" spc="-45" dirty="0">
                <a:solidFill>
                  <a:srgbClr val="5B5B5B"/>
                </a:solidFill>
                <a:latin typeface="Calibri"/>
                <a:cs typeface="Calibri"/>
              </a:rPr>
              <a:t> </a:t>
            </a:r>
            <a:r>
              <a:rPr sz="2400" dirty="0">
                <a:solidFill>
                  <a:srgbClr val="5B5B5B"/>
                </a:solidFill>
                <a:latin typeface="Calibri"/>
                <a:cs typeface="Calibri"/>
              </a:rPr>
              <a:t>the</a:t>
            </a:r>
            <a:r>
              <a:rPr sz="2400" spc="-45" dirty="0">
                <a:solidFill>
                  <a:srgbClr val="5B5B5B"/>
                </a:solidFill>
                <a:latin typeface="Calibri"/>
                <a:cs typeface="Calibri"/>
              </a:rPr>
              <a:t> </a:t>
            </a:r>
            <a:r>
              <a:rPr sz="2400" dirty="0">
                <a:solidFill>
                  <a:srgbClr val="5B5B5B"/>
                </a:solidFill>
                <a:latin typeface="Calibri"/>
                <a:cs typeface="Calibri"/>
              </a:rPr>
              <a:t>pool</a:t>
            </a:r>
            <a:r>
              <a:rPr sz="2400" spc="-40" dirty="0">
                <a:solidFill>
                  <a:srgbClr val="5B5B5B"/>
                </a:solidFill>
                <a:latin typeface="Calibri"/>
                <a:cs typeface="Calibri"/>
              </a:rPr>
              <a:t> </a:t>
            </a:r>
            <a:r>
              <a:rPr sz="2400" dirty="0">
                <a:solidFill>
                  <a:srgbClr val="5B5B5B"/>
                </a:solidFill>
                <a:latin typeface="Calibri"/>
                <a:cs typeface="Calibri"/>
              </a:rPr>
              <a:t>when</a:t>
            </a:r>
            <a:r>
              <a:rPr sz="2400" spc="-45" dirty="0">
                <a:solidFill>
                  <a:srgbClr val="5B5B5B"/>
                </a:solidFill>
                <a:latin typeface="Calibri"/>
                <a:cs typeface="Calibri"/>
              </a:rPr>
              <a:t> </a:t>
            </a:r>
            <a:r>
              <a:rPr sz="2400" dirty="0">
                <a:solidFill>
                  <a:srgbClr val="5B5B5B"/>
                </a:solidFill>
                <a:latin typeface="Calibri"/>
                <a:cs typeface="Calibri"/>
              </a:rPr>
              <a:t>fully</a:t>
            </a:r>
            <a:r>
              <a:rPr sz="2400" spc="-45" dirty="0">
                <a:solidFill>
                  <a:srgbClr val="5B5B5B"/>
                </a:solidFill>
                <a:latin typeface="Calibri"/>
                <a:cs typeface="Calibri"/>
              </a:rPr>
              <a:t> </a:t>
            </a:r>
            <a:r>
              <a:rPr sz="2400" dirty="0">
                <a:solidFill>
                  <a:srgbClr val="5B5B5B"/>
                </a:solidFill>
                <a:latin typeface="Calibri"/>
                <a:cs typeface="Calibri"/>
              </a:rPr>
              <a:t>allocating</a:t>
            </a:r>
            <a:r>
              <a:rPr sz="2400" spc="-70" dirty="0">
                <a:solidFill>
                  <a:srgbClr val="5B5B5B"/>
                </a:solidFill>
                <a:latin typeface="Calibri"/>
                <a:cs typeface="Calibri"/>
              </a:rPr>
              <a:t> </a:t>
            </a:r>
            <a:r>
              <a:rPr sz="2400" dirty="0">
                <a:solidFill>
                  <a:srgbClr val="5B5B5B"/>
                </a:solidFill>
                <a:latin typeface="Calibri"/>
                <a:cs typeface="Calibri"/>
              </a:rPr>
              <a:t>all</a:t>
            </a:r>
            <a:r>
              <a:rPr sz="2400" spc="-40" dirty="0">
                <a:solidFill>
                  <a:srgbClr val="5B5B5B"/>
                </a:solidFill>
                <a:latin typeface="Calibri"/>
                <a:cs typeface="Calibri"/>
              </a:rPr>
              <a:t> </a:t>
            </a:r>
            <a:r>
              <a:rPr sz="2400" dirty="0">
                <a:solidFill>
                  <a:srgbClr val="5B5B5B"/>
                </a:solidFill>
                <a:latin typeface="Calibri"/>
                <a:cs typeface="Calibri"/>
              </a:rPr>
              <a:t>assets</a:t>
            </a:r>
            <a:r>
              <a:rPr sz="2400" spc="-60" dirty="0">
                <a:solidFill>
                  <a:srgbClr val="5B5B5B"/>
                </a:solidFill>
                <a:latin typeface="Calibri"/>
                <a:cs typeface="Calibri"/>
              </a:rPr>
              <a:t> </a:t>
            </a:r>
            <a:r>
              <a:rPr sz="2400" dirty="0">
                <a:solidFill>
                  <a:srgbClr val="5B5B5B"/>
                </a:solidFill>
                <a:latin typeface="Calibri"/>
                <a:cs typeface="Calibri"/>
              </a:rPr>
              <a:t>of</a:t>
            </a:r>
            <a:r>
              <a:rPr sz="2400" spc="-50" dirty="0">
                <a:solidFill>
                  <a:srgbClr val="5B5B5B"/>
                </a:solidFill>
                <a:latin typeface="Calibri"/>
                <a:cs typeface="Calibri"/>
              </a:rPr>
              <a:t> </a:t>
            </a:r>
            <a:r>
              <a:rPr sz="2400" dirty="0">
                <a:solidFill>
                  <a:srgbClr val="5B5B5B"/>
                </a:solidFill>
                <a:latin typeface="Calibri"/>
                <a:cs typeface="Calibri"/>
              </a:rPr>
              <a:t>the</a:t>
            </a:r>
            <a:r>
              <a:rPr sz="2400" spc="-50" dirty="0">
                <a:solidFill>
                  <a:srgbClr val="5B5B5B"/>
                </a:solidFill>
                <a:latin typeface="Calibri"/>
                <a:cs typeface="Calibri"/>
              </a:rPr>
              <a:t> </a:t>
            </a:r>
            <a:r>
              <a:rPr sz="2400" spc="-20" dirty="0">
                <a:solidFill>
                  <a:srgbClr val="5B5B5B"/>
                </a:solidFill>
                <a:latin typeface="Calibri"/>
                <a:cs typeface="Calibri"/>
              </a:rPr>
              <a:t>pool</a:t>
            </a:r>
            <a:endParaRPr sz="2400">
              <a:latin typeface="Calibri"/>
              <a:cs typeface="Calibri"/>
            </a:endParaRPr>
          </a:p>
          <a:p>
            <a:pPr marL="299085" marR="5080" indent="-287020">
              <a:lnSpc>
                <a:spcPct val="100000"/>
              </a:lnSpc>
              <a:spcBef>
                <a:spcPts val="2400"/>
              </a:spcBef>
              <a:buFont typeface="Arial"/>
              <a:buChar char="•"/>
              <a:tabLst>
                <a:tab pos="299085" algn="l"/>
              </a:tabLst>
            </a:pPr>
            <a:r>
              <a:rPr sz="2400" dirty="0">
                <a:solidFill>
                  <a:srgbClr val="5B5B5B"/>
                </a:solidFill>
                <a:latin typeface="Calibri"/>
                <a:cs typeface="Calibri"/>
              </a:rPr>
              <a:t>There</a:t>
            </a:r>
            <a:r>
              <a:rPr sz="2400" spc="-35" dirty="0">
                <a:solidFill>
                  <a:srgbClr val="5B5B5B"/>
                </a:solidFill>
                <a:latin typeface="Calibri"/>
                <a:cs typeface="Calibri"/>
              </a:rPr>
              <a:t> </a:t>
            </a:r>
            <a:r>
              <a:rPr sz="2400" dirty="0">
                <a:solidFill>
                  <a:srgbClr val="5B5B5B"/>
                </a:solidFill>
                <a:latin typeface="Calibri"/>
                <a:cs typeface="Calibri"/>
              </a:rPr>
              <a:t>should</a:t>
            </a:r>
            <a:r>
              <a:rPr sz="2400" spc="-40" dirty="0">
                <a:solidFill>
                  <a:srgbClr val="5B5B5B"/>
                </a:solidFill>
                <a:latin typeface="Calibri"/>
                <a:cs typeface="Calibri"/>
              </a:rPr>
              <a:t> </a:t>
            </a:r>
            <a:r>
              <a:rPr sz="2400" dirty="0">
                <a:solidFill>
                  <a:srgbClr val="5B5B5B"/>
                </a:solidFill>
                <a:latin typeface="Calibri"/>
                <a:cs typeface="Calibri"/>
              </a:rPr>
              <a:t>be</a:t>
            </a:r>
            <a:r>
              <a:rPr sz="2400" spc="-40" dirty="0">
                <a:solidFill>
                  <a:srgbClr val="5B5B5B"/>
                </a:solidFill>
                <a:latin typeface="Calibri"/>
                <a:cs typeface="Calibri"/>
              </a:rPr>
              <a:t> </a:t>
            </a:r>
            <a:r>
              <a:rPr sz="2400" b="1" dirty="0">
                <a:solidFill>
                  <a:srgbClr val="5B5B5B"/>
                </a:solidFill>
                <a:latin typeface="Calibri"/>
                <a:cs typeface="Calibri"/>
              </a:rPr>
              <a:t>no</a:t>
            </a:r>
            <a:r>
              <a:rPr sz="2400" b="1" spc="-55" dirty="0">
                <a:solidFill>
                  <a:srgbClr val="5B5B5B"/>
                </a:solidFill>
                <a:latin typeface="Calibri"/>
                <a:cs typeface="Calibri"/>
              </a:rPr>
              <a:t> </a:t>
            </a:r>
            <a:r>
              <a:rPr sz="2400" b="1" dirty="0">
                <a:solidFill>
                  <a:srgbClr val="5B5B5B"/>
                </a:solidFill>
                <a:latin typeface="Calibri"/>
                <a:cs typeface="Calibri"/>
              </a:rPr>
              <a:t>opportunity</a:t>
            </a:r>
            <a:r>
              <a:rPr sz="2400" b="1" spc="-40" dirty="0">
                <a:solidFill>
                  <a:srgbClr val="5B5B5B"/>
                </a:solidFill>
                <a:latin typeface="Calibri"/>
                <a:cs typeface="Calibri"/>
              </a:rPr>
              <a:t> </a:t>
            </a:r>
            <a:r>
              <a:rPr sz="2400" b="1" dirty="0">
                <a:solidFill>
                  <a:srgbClr val="5B5B5B"/>
                </a:solidFill>
                <a:latin typeface="Calibri"/>
                <a:cs typeface="Calibri"/>
              </a:rPr>
              <a:t>for</a:t>
            </a:r>
            <a:r>
              <a:rPr sz="2400" b="1" spc="-55" dirty="0">
                <a:solidFill>
                  <a:srgbClr val="5B5B5B"/>
                </a:solidFill>
                <a:latin typeface="Calibri"/>
                <a:cs typeface="Calibri"/>
              </a:rPr>
              <a:t> </a:t>
            </a:r>
            <a:r>
              <a:rPr sz="2400" b="1" spc="-10" dirty="0">
                <a:solidFill>
                  <a:srgbClr val="5B5B5B"/>
                </a:solidFill>
                <a:latin typeface="Calibri"/>
                <a:cs typeface="Calibri"/>
              </a:rPr>
              <a:t>arbitrage</a:t>
            </a:r>
            <a:r>
              <a:rPr sz="2400" spc="-10" dirty="0">
                <a:solidFill>
                  <a:srgbClr val="5B5B5B"/>
                </a:solidFill>
                <a:latin typeface="Calibri"/>
                <a:cs typeface="Calibri"/>
              </a:rPr>
              <a:t>;</a:t>
            </a:r>
            <a:r>
              <a:rPr sz="2400" spc="-55" dirty="0">
                <a:solidFill>
                  <a:srgbClr val="5B5B5B"/>
                </a:solidFill>
                <a:latin typeface="Calibri"/>
                <a:cs typeface="Calibri"/>
              </a:rPr>
              <a:t> </a:t>
            </a:r>
            <a:r>
              <a:rPr sz="2400" dirty="0">
                <a:solidFill>
                  <a:srgbClr val="5B5B5B"/>
                </a:solidFill>
                <a:latin typeface="Calibri"/>
                <a:cs typeface="Calibri"/>
              </a:rPr>
              <a:t>i.e.</a:t>
            </a:r>
            <a:r>
              <a:rPr sz="2400" spc="-45" dirty="0">
                <a:solidFill>
                  <a:srgbClr val="5B5B5B"/>
                </a:solidFill>
                <a:latin typeface="Calibri"/>
                <a:cs typeface="Calibri"/>
              </a:rPr>
              <a:t> </a:t>
            </a:r>
            <a:r>
              <a:rPr sz="2400" dirty="0">
                <a:solidFill>
                  <a:srgbClr val="5B5B5B"/>
                </a:solidFill>
                <a:latin typeface="Calibri"/>
                <a:cs typeface="Calibri"/>
              </a:rPr>
              <a:t>a</a:t>
            </a:r>
            <a:r>
              <a:rPr sz="2400" spc="-65" dirty="0">
                <a:solidFill>
                  <a:srgbClr val="5B5B5B"/>
                </a:solidFill>
                <a:latin typeface="Calibri"/>
                <a:cs typeface="Calibri"/>
              </a:rPr>
              <a:t> </a:t>
            </a:r>
            <a:r>
              <a:rPr sz="2400" dirty="0">
                <a:solidFill>
                  <a:srgbClr val="5B5B5B"/>
                </a:solidFill>
                <a:latin typeface="Calibri"/>
                <a:cs typeface="Calibri"/>
              </a:rPr>
              <a:t>policyholder</a:t>
            </a:r>
            <a:r>
              <a:rPr sz="2400" spc="-50" dirty="0">
                <a:solidFill>
                  <a:srgbClr val="5B5B5B"/>
                </a:solidFill>
                <a:latin typeface="Calibri"/>
                <a:cs typeface="Calibri"/>
              </a:rPr>
              <a:t> </a:t>
            </a:r>
            <a:r>
              <a:rPr sz="2400" dirty="0">
                <a:solidFill>
                  <a:srgbClr val="5B5B5B"/>
                </a:solidFill>
                <a:latin typeface="Calibri"/>
                <a:cs typeface="Calibri"/>
              </a:rPr>
              <a:t>should</a:t>
            </a:r>
            <a:r>
              <a:rPr sz="2400" spc="-40" dirty="0">
                <a:solidFill>
                  <a:srgbClr val="5B5B5B"/>
                </a:solidFill>
                <a:latin typeface="Calibri"/>
                <a:cs typeface="Calibri"/>
              </a:rPr>
              <a:t> </a:t>
            </a:r>
            <a:r>
              <a:rPr sz="2400" dirty="0">
                <a:solidFill>
                  <a:srgbClr val="5B5B5B"/>
                </a:solidFill>
                <a:latin typeface="Calibri"/>
                <a:cs typeface="Calibri"/>
              </a:rPr>
              <a:t>not</a:t>
            </a:r>
            <a:r>
              <a:rPr sz="2400" spc="-50" dirty="0">
                <a:solidFill>
                  <a:srgbClr val="5B5B5B"/>
                </a:solidFill>
                <a:latin typeface="Calibri"/>
                <a:cs typeface="Calibri"/>
              </a:rPr>
              <a:t> </a:t>
            </a:r>
            <a:r>
              <a:rPr sz="2400" dirty="0">
                <a:solidFill>
                  <a:srgbClr val="5B5B5B"/>
                </a:solidFill>
                <a:latin typeface="Calibri"/>
                <a:cs typeface="Calibri"/>
              </a:rPr>
              <a:t>be</a:t>
            </a:r>
            <a:r>
              <a:rPr sz="2400" spc="-45" dirty="0">
                <a:solidFill>
                  <a:srgbClr val="5B5B5B"/>
                </a:solidFill>
                <a:latin typeface="Calibri"/>
                <a:cs typeface="Calibri"/>
              </a:rPr>
              <a:t> </a:t>
            </a:r>
            <a:r>
              <a:rPr sz="2400" dirty="0">
                <a:solidFill>
                  <a:srgbClr val="5B5B5B"/>
                </a:solidFill>
                <a:latin typeface="Calibri"/>
                <a:cs typeface="Calibri"/>
              </a:rPr>
              <a:t>able</a:t>
            </a:r>
            <a:r>
              <a:rPr sz="2400" spc="-40" dirty="0">
                <a:solidFill>
                  <a:srgbClr val="5B5B5B"/>
                </a:solidFill>
                <a:latin typeface="Calibri"/>
                <a:cs typeface="Calibri"/>
              </a:rPr>
              <a:t> </a:t>
            </a:r>
            <a:r>
              <a:rPr sz="2400" spc="-25" dirty="0">
                <a:solidFill>
                  <a:srgbClr val="5B5B5B"/>
                </a:solidFill>
                <a:latin typeface="Calibri"/>
                <a:cs typeface="Calibri"/>
              </a:rPr>
              <a:t>to </a:t>
            </a:r>
            <a:r>
              <a:rPr sz="2400" dirty="0">
                <a:solidFill>
                  <a:srgbClr val="5B5B5B"/>
                </a:solidFill>
                <a:latin typeface="Calibri"/>
                <a:cs typeface="Calibri"/>
              </a:rPr>
              <a:t>take</a:t>
            </a:r>
            <a:r>
              <a:rPr sz="2400" spc="-60" dirty="0">
                <a:solidFill>
                  <a:srgbClr val="5B5B5B"/>
                </a:solidFill>
                <a:latin typeface="Calibri"/>
                <a:cs typeface="Calibri"/>
              </a:rPr>
              <a:t> </a:t>
            </a:r>
            <a:r>
              <a:rPr sz="2400" dirty="0">
                <a:solidFill>
                  <a:srgbClr val="5B5B5B"/>
                </a:solidFill>
                <a:latin typeface="Calibri"/>
                <a:cs typeface="Calibri"/>
              </a:rPr>
              <a:t>a</a:t>
            </a:r>
            <a:r>
              <a:rPr sz="2400" spc="-40" dirty="0">
                <a:solidFill>
                  <a:srgbClr val="5B5B5B"/>
                </a:solidFill>
                <a:latin typeface="Calibri"/>
                <a:cs typeface="Calibri"/>
              </a:rPr>
              <a:t> </a:t>
            </a:r>
            <a:r>
              <a:rPr sz="2400" dirty="0">
                <a:solidFill>
                  <a:srgbClr val="5B5B5B"/>
                </a:solidFill>
                <a:latin typeface="Calibri"/>
                <a:cs typeface="Calibri"/>
              </a:rPr>
              <a:t>TV</a:t>
            </a:r>
            <a:r>
              <a:rPr sz="2400" spc="-40" dirty="0">
                <a:solidFill>
                  <a:srgbClr val="5B5B5B"/>
                </a:solidFill>
                <a:latin typeface="Calibri"/>
                <a:cs typeface="Calibri"/>
              </a:rPr>
              <a:t> </a:t>
            </a:r>
            <a:r>
              <a:rPr sz="2400" dirty="0">
                <a:solidFill>
                  <a:srgbClr val="5B5B5B"/>
                </a:solidFill>
                <a:latin typeface="Calibri"/>
                <a:cs typeface="Calibri"/>
              </a:rPr>
              <a:t>and</a:t>
            </a:r>
            <a:r>
              <a:rPr sz="2400" spc="-40" dirty="0">
                <a:solidFill>
                  <a:srgbClr val="5B5B5B"/>
                </a:solidFill>
                <a:latin typeface="Calibri"/>
                <a:cs typeface="Calibri"/>
              </a:rPr>
              <a:t> </a:t>
            </a:r>
            <a:r>
              <a:rPr sz="2400" spc="-10" dirty="0">
                <a:solidFill>
                  <a:srgbClr val="5B5B5B"/>
                </a:solidFill>
                <a:latin typeface="Calibri"/>
                <a:cs typeface="Calibri"/>
              </a:rPr>
              <a:t>immediately</a:t>
            </a:r>
            <a:r>
              <a:rPr sz="2400" spc="-70" dirty="0">
                <a:solidFill>
                  <a:srgbClr val="5B5B5B"/>
                </a:solidFill>
                <a:latin typeface="Calibri"/>
                <a:cs typeface="Calibri"/>
              </a:rPr>
              <a:t> </a:t>
            </a:r>
            <a:r>
              <a:rPr sz="2400" spc="-20" dirty="0">
                <a:solidFill>
                  <a:srgbClr val="5B5B5B"/>
                </a:solidFill>
                <a:latin typeface="Calibri"/>
                <a:cs typeface="Calibri"/>
              </a:rPr>
              <a:t>reinvest</a:t>
            </a:r>
            <a:r>
              <a:rPr sz="2400" spc="-40" dirty="0">
                <a:solidFill>
                  <a:srgbClr val="5B5B5B"/>
                </a:solidFill>
                <a:latin typeface="Calibri"/>
                <a:cs typeface="Calibri"/>
              </a:rPr>
              <a:t> </a:t>
            </a:r>
            <a:r>
              <a:rPr sz="2400" dirty="0">
                <a:solidFill>
                  <a:srgbClr val="5B5B5B"/>
                </a:solidFill>
                <a:latin typeface="Calibri"/>
                <a:cs typeface="Calibri"/>
              </a:rPr>
              <a:t>it</a:t>
            </a:r>
            <a:r>
              <a:rPr sz="2400" spc="-55" dirty="0">
                <a:solidFill>
                  <a:srgbClr val="5B5B5B"/>
                </a:solidFill>
                <a:latin typeface="Calibri"/>
                <a:cs typeface="Calibri"/>
              </a:rPr>
              <a:t> </a:t>
            </a:r>
            <a:r>
              <a:rPr sz="2400" dirty="0">
                <a:solidFill>
                  <a:srgbClr val="5B5B5B"/>
                </a:solidFill>
                <a:latin typeface="Calibri"/>
                <a:cs typeface="Calibri"/>
              </a:rPr>
              <a:t>in</a:t>
            </a:r>
            <a:r>
              <a:rPr sz="2400" spc="-40" dirty="0">
                <a:solidFill>
                  <a:srgbClr val="5B5B5B"/>
                </a:solidFill>
                <a:latin typeface="Calibri"/>
                <a:cs typeface="Calibri"/>
              </a:rPr>
              <a:t> </a:t>
            </a:r>
            <a:r>
              <a:rPr sz="2400" dirty="0">
                <a:solidFill>
                  <a:srgbClr val="5B5B5B"/>
                </a:solidFill>
                <a:latin typeface="Calibri"/>
                <a:cs typeface="Calibri"/>
              </a:rPr>
              <a:t>the</a:t>
            </a:r>
            <a:r>
              <a:rPr sz="2400" spc="-35" dirty="0">
                <a:solidFill>
                  <a:srgbClr val="5B5B5B"/>
                </a:solidFill>
                <a:latin typeface="Calibri"/>
                <a:cs typeface="Calibri"/>
              </a:rPr>
              <a:t> </a:t>
            </a:r>
            <a:r>
              <a:rPr sz="2400" dirty="0">
                <a:solidFill>
                  <a:srgbClr val="5B5B5B"/>
                </a:solidFill>
                <a:latin typeface="Calibri"/>
                <a:cs typeface="Calibri"/>
              </a:rPr>
              <a:t>same</a:t>
            </a:r>
            <a:r>
              <a:rPr sz="2400" spc="-45" dirty="0">
                <a:solidFill>
                  <a:srgbClr val="5B5B5B"/>
                </a:solidFill>
                <a:latin typeface="Calibri"/>
                <a:cs typeface="Calibri"/>
              </a:rPr>
              <a:t> </a:t>
            </a:r>
            <a:r>
              <a:rPr sz="2400" dirty="0">
                <a:solidFill>
                  <a:srgbClr val="5B5B5B"/>
                </a:solidFill>
                <a:latin typeface="Calibri"/>
                <a:cs typeface="Calibri"/>
              </a:rPr>
              <a:t>product</a:t>
            </a:r>
            <a:r>
              <a:rPr sz="2400" spc="-50" dirty="0">
                <a:solidFill>
                  <a:srgbClr val="5B5B5B"/>
                </a:solidFill>
                <a:latin typeface="Calibri"/>
                <a:cs typeface="Calibri"/>
              </a:rPr>
              <a:t> </a:t>
            </a:r>
            <a:r>
              <a:rPr sz="2400" dirty="0">
                <a:solidFill>
                  <a:srgbClr val="5B5B5B"/>
                </a:solidFill>
                <a:latin typeface="Calibri"/>
                <a:cs typeface="Calibri"/>
              </a:rPr>
              <a:t>with</a:t>
            </a:r>
            <a:r>
              <a:rPr sz="2400" spc="-40" dirty="0">
                <a:solidFill>
                  <a:srgbClr val="5B5B5B"/>
                </a:solidFill>
                <a:latin typeface="Calibri"/>
                <a:cs typeface="Calibri"/>
              </a:rPr>
              <a:t> </a:t>
            </a:r>
            <a:r>
              <a:rPr sz="2400" dirty="0">
                <a:solidFill>
                  <a:srgbClr val="5B5B5B"/>
                </a:solidFill>
                <a:latin typeface="Calibri"/>
                <a:cs typeface="Calibri"/>
              </a:rPr>
              <a:t>the</a:t>
            </a:r>
            <a:r>
              <a:rPr sz="2400" spc="-50" dirty="0">
                <a:solidFill>
                  <a:srgbClr val="5B5B5B"/>
                </a:solidFill>
                <a:latin typeface="Calibri"/>
                <a:cs typeface="Calibri"/>
              </a:rPr>
              <a:t> </a:t>
            </a:r>
            <a:r>
              <a:rPr sz="2400" dirty="0">
                <a:solidFill>
                  <a:srgbClr val="5B5B5B"/>
                </a:solidFill>
                <a:latin typeface="Calibri"/>
                <a:cs typeface="Calibri"/>
              </a:rPr>
              <a:t>same</a:t>
            </a:r>
            <a:r>
              <a:rPr sz="2400" spc="-45" dirty="0">
                <a:solidFill>
                  <a:srgbClr val="5B5B5B"/>
                </a:solidFill>
                <a:latin typeface="Calibri"/>
                <a:cs typeface="Calibri"/>
              </a:rPr>
              <a:t> </a:t>
            </a:r>
            <a:r>
              <a:rPr sz="2400" dirty="0">
                <a:solidFill>
                  <a:srgbClr val="5B5B5B"/>
                </a:solidFill>
                <a:latin typeface="Calibri"/>
                <a:cs typeface="Calibri"/>
              </a:rPr>
              <a:t>provider</a:t>
            </a:r>
            <a:r>
              <a:rPr sz="2400" spc="-25" dirty="0">
                <a:solidFill>
                  <a:srgbClr val="5B5B5B"/>
                </a:solidFill>
                <a:latin typeface="Calibri"/>
                <a:cs typeface="Calibri"/>
              </a:rPr>
              <a:t> to </a:t>
            </a:r>
            <a:r>
              <a:rPr sz="2400" dirty="0">
                <a:solidFill>
                  <a:srgbClr val="5B5B5B"/>
                </a:solidFill>
                <a:latin typeface="Calibri"/>
                <a:cs typeface="Calibri"/>
              </a:rPr>
              <a:t>obtain</a:t>
            </a:r>
            <a:r>
              <a:rPr sz="2400" spc="-50" dirty="0">
                <a:solidFill>
                  <a:srgbClr val="5B5B5B"/>
                </a:solidFill>
                <a:latin typeface="Calibri"/>
                <a:cs typeface="Calibri"/>
              </a:rPr>
              <a:t> </a:t>
            </a:r>
            <a:r>
              <a:rPr sz="2400" dirty="0">
                <a:solidFill>
                  <a:srgbClr val="5B5B5B"/>
                </a:solidFill>
                <a:latin typeface="Calibri"/>
                <a:cs typeface="Calibri"/>
              </a:rPr>
              <a:t>a</a:t>
            </a:r>
            <a:r>
              <a:rPr sz="2400" spc="-35" dirty="0">
                <a:solidFill>
                  <a:srgbClr val="5B5B5B"/>
                </a:solidFill>
                <a:latin typeface="Calibri"/>
                <a:cs typeface="Calibri"/>
              </a:rPr>
              <a:t> </a:t>
            </a:r>
            <a:r>
              <a:rPr sz="2400" dirty="0">
                <a:solidFill>
                  <a:srgbClr val="5B5B5B"/>
                </a:solidFill>
                <a:latin typeface="Calibri"/>
                <a:cs typeface="Calibri"/>
              </a:rPr>
              <a:t>higher</a:t>
            </a:r>
            <a:r>
              <a:rPr sz="2400" spc="-30" dirty="0">
                <a:solidFill>
                  <a:srgbClr val="5B5B5B"/>
                </a:solidFill>
                <a:latin typeface="Calibri"/>
                <a:cs typeface="Calibri"/>
              </a:rPr>
              <a:t> </a:t>
            </a:r>
            <a:r>
              <a:rPr sz="2400" dirty="0">
                <a:solidFill>
                  <a:srgbClr val="5B5B5B"/>
                </a:solidFill>
                <a:latin typeface="Calibri"/>
                <a:cs typeface="Calibri"/>
              </a:rPr>
              <a:t>income</a:t>
            </a:r>
            <a:r>
              <a:rPr sz="2400" spc="-55" dirty="0">
                <a:solidFill>
                  <a:srgbClr val="5B5B5B"/>
                </a:solidFill>
                <a:latin typeface="Calibri"/>
                <a:cs typeface="Calibri"/>
              </a:rPr>
              <a:t> </a:t>
            </a:r>
            <a:r>
              <a:rPr sz="2400" spc="-10" dirty="0">
                <a:solidFill>
                  <a:srgbClr val="5B5B5B"/>
                </a:solidFill>
                <a:latin typeface="Calibri"/>
                <a:cs typeface="Calibri"/>
              </a:rPr>
              <a:t>payment.</a:t>
            </a:r>
            <a:endParaRPr sz="2400">
              <a:latin typeface="Calibri"/>
              <a:cs typeface="Calibri"/>
            </a:endParaRPr>
          </a:p>
          <a:p>
            <a:pPr marL="299085" marR="380365" indent="-287020">
              <a:lnSpc>
                <a:spcPct val="100000"/>
              </a:lnSpc>
              <a:spcBef>
                <a:spcPts val="2400"/>
              </a:spcBef>
              <a:buFont typeface="Arial"/>
              <a:buChar char="•"/>
              <a:tabLst>
                <a:tab pos="299085" algn="l"/>
              </a:tabLst>
            </a:pPr>
            <a:r>
              <a:rPr sz="2400" dirty="0">
                <a:solidFill>
                  <a:srgbClr val="5B5B5B"/>
                </a:solidFill>
                <a:latin typeface="Calibri"/>
                <a:cs typeface="Calibri"/>
              </a:rPr>
              <a:t>Where</a:t>
            </a:r>
            <a:r>
              <a:rPr sz="2400" spc="-50" dirty="0">
                <a:solidFill>
                  <a:srgbClr val="5B5B5B"/>
                </a:solidFill>
                <a:latin typeface="Calibri"/>
                <a:cs typeface="Calibri"/>
              </a:rPr>
              <a:t> </a:t>
            </a:r>
            <a:r>
              <a:rPr sz="2400" dirty="0">
                <a:solidFill>
                  <a:srgbClr val="5B5B5B"/>
                </a:solidFill>
                <a:latin typeface="Calibri"/>
                <a:cs typeface="Calibri"/>
              </a:rPr>
              <a:t>a</a:t>
            </a:r>
            <a:r>
              <a:rPr sz="2400" spc="-45" dirty="0">
                <a:solidFill>
                  <a:srgbClr val="5B5B5B"/>
                </a:solidFill>
                <a:latin typeface="Calibri"/>
                <a:cs typeface="Calibri"/>
              </a:rPr>
              <a:t> </a:t>
            </a:r>
            <a:r>
              <a:rPr sz="2400" dirty="0">
                <a:solidFill>
                  <a:srgbClr val="5B5B5B"/>
                </a:solidFill>
                <a:latin typeface="Calibri"/>
                <a:cs typeface="Calibri"/>
              </a:rPr>
              <a:t>product</a:t>
            </a:r>
            <a:r>
              <a:rPr sz="2400" spc="-60" dirty="0">
                <a:solidFill>
                  <a:srgbClr val="5B5B5B"/>
                </a:solidFill>
                <a:latin typeface="Calibri"/>
                <a:cs typeface="Calibri"/>
              </a:rPr>
              <a:t> </a:t>
            </a:r>
            <a:r>
              <a:rPr sz="2400" dirty="0">
                <a:solidFill>
                  <a:srgbClr val="5B5B5B"/>
                </a:solidFill>
                <a:latin typeface="Calibri"/>
                <a:cs typeface="Calibri"/>
              </a:rPr>
              <a:t>is</a:t>
            </a:r>
            <a:r>
              <a:rPr sz="2400" spc="-50" dirty="0">
                <a:solidFill>
                  <a:srgbClr val="5B5B5B"/>
                </a:solidFill>
                <a:latin typeface="Calibri"/>
                <a:cs typeface="Calibri"/>
              </a:rPr>
              <a:t> </a:t>
            </a:r>
            <a:r>
              <a:rPr sz="2400" spc="-10" dirty="0">
                <a:solidFill>
                  <a:srgbClr val="5B5B5B"/>
                </a:solidFill>
                <a:latin typeface="Calibri"/>
                <a:cs typeface="Calibri"/>
              </a:rPr>
              <a:t>framed</a:t>
            </a:r>
            <a:r>
              <a:rPr sz="2400" spc="-65" dirty="0">
                <a:solidFill>
                  <a:srgbClr val="5B5B5B"/>
                </a:solidFill>
                <a:latin typeface="Calibri"/>
                <a:cs typeface="Calibri"/>
              </a:rPr>
              <a:t> </a:t>
            </a:r>
            <a:r>
              <a:rPr sz="2400" dirty="0">
                <a:solidFill>
                  <a:srgbClr val="5B5B5B"/>
                </a:solidFill>
                <a:latin typeface="Calibri"/>
                <a:cs typeface="Calibri"/>
              </a:rPr>
              <a:t>around</a:t>
            </a:r>
            <a:r>
              <a:rPr sz="2400" spc="-55" dirty="0">
                <a:solidFill>
                  <a:srgbClr val="5B5B5B"/>
                </a:solidFill>
                <a:latin typeface="Calibri"/>
                <a:cs typeface="Calibri"/>
              </a:rPr>
              <a:t> </a:t>
            </a:r>
            <a:r>
              <a:rPr sz="2400" dirty="0">
                <a:solidFill>
                  <a:srgbClr val="5B5B5B"/>
                </a:solidFill>
                <a:latin typeface="Calibri"/>
                <a:cs typeface="Calibri"/>
              </a:rPr>
              <a:t>an</a:t>
            </a:r>
            <a:r>
              <a:rPr sz="2400" spc="-50" dirty="0">
                <a:solidFill>
                  <a:srgbClr val="5B5B5B"/>
                </a:solidFill>
                <a:latin typeface="Calibri"/>
                <a:cs typeface="Calibri"/>
              </a:rPr>
              <a:t> </a:t>
            </a:r>
            <a:r>
              <a:rPr sz="2400" dirty="0">
                <a:solidFill>
                  <a:srgbClr val="5B5B5B"/>
                </a:solidFill>
                <a:latin typeface="Calibri"/>
                <a:cs typeface="Calibri"/>
              </a:rPr>
              <a:t>account</a:t>
            </a:r>
            <a:r>
              <a:rPr sz="2400" spc="-55" dirty="0">
                <a:solidFill>
                  <a:srgbClr val="5B5B5B"/>
                </a:solidFill>
                <a:latin typeface="Calibri"/>
                <a:cs typeface="Calibri"/>
              </a:rPr>
              <a:t> </a:t>
            </a:r>
            <a:r>
              <a:rPr sz="2400" dirty="0">
                <a:solidFill>
                  <a:srgbClr val="5B5B5B"/>
                </a:solidFill>
                <a:latin typeface="Calibri"/>
                <a:cs typeface="Calibri"/>
              </a:rPr>
              <a:t>balance,</a:t>
            </a:r>
            <a:r>
              <a:rPr sz="2400" spc="-55" dirty="0">
                <a:solidFill>
                  <a:srgbClr val="5B5B5B"/>
                </a:solidFill>
                <a:latin typeface="Calibri"/>
                <a:cs typeface="Calibri"/>
              </a:rPr>
              <a:t> </a:t>
            </a:r>
            <a:r>
              <a:rPr sz="2400" dirty="0">
                <a:solidFill>
                  <a:srgbClr val="5B5B5B"/>
                </a:solidFill>
                <a:latin typeface="Calibri"/>
                <a:cs typeface="Calibri"/>
              </a:rPr>
              <a:t>the</a:t>
            </a:r>
            <a:r>
              <a:rPr sz="2400" spc="-45" dirty="0">
                <a:solidFill>
                  <a:srgbClr val="5B5B5B"/>
                </a:solidFill>
                <a:latin typeface="Calibri"/>
                <a:cs typeface="Calibri"/>
              </a:rPr>
              <a:t> </a:t>
            </a:r>
            <a:r>
              <a:rPr sz="2400" b="1" dirty="0">
                <a:solidFill>
                  <a:srgbClr val="5B5B5B"/>
                </a:solidFill>
                <a:latin typeface="Calibri"/>
                <a:cs typeface="Calibri"/>
              </a:rPr>
              <a:t>TV</a:t>
            </a:r>
            <a:r>
              <a:rPr sz="2400" b="1" spc="-45" dirty="0">
                <a:solidFill>
                  <a:srgbClr val="5B5B5B"/>
                </a:solidFill>
                <a:latin typeface="Calibri"/>
                <a:cs typeface="Calibri"/>
              </a:rPr>
              <a:t> </a:t>
            </a:r>
            <a:r>
              <a:rPr sz="2400" b="1" dirty="0">
                <a:solidFill>
                  <a:srgbClr val="5B5B5B"/>
                </a:solidFill>
                <a:latin typeface="Calibri"/>
                <a:cs typeface="Calibri"/>
              </a:rPr>
              <a:t>should</a:t>
            </a:r>
            <a:r>
              <a:rPr sz="2400" b="1" spc="-55" dirty="0">
                <a:solidFill>
                  <a:srgbClr val="5B5B5B"/>
                </a:solidFill>
                <a:latin typeface="Calibri"/>
                <a:cs typeface="Calibri"/>
              </a:rPr>
              <a:t> </a:t>
            </a:r>
            <a:r>
              <a:rPr sz="2400" b="1" dirty="0">
                <a:solidFill>
                  <a:srgbClr val="5B5B5B"/>
                </a:solidFill>
                <a:latin typeface="Calibri"/>
                <a:cs typeface="Calibri"/>
              </a:rPr>
              <a:t>not</a:t>
            </a:r>
            <a:r>
              <a:rPr sz="2400" b="1" spc="-45" dirty="0">
                <a:solidFill>
                  <a:srgbClr val="5B5B5B"/>
                </a:solidFill>
                <a:latin typeface="Calibri"/>
                <a:cs typeface="Calibri"/>
              </a:rPr>
              <a:t> </a:t>
            </a:r>
            <a:r>
              <a:rPr sz="2400" b="1" dirty="0">
                <a:solidFill>
                  <a:srgbClr val="5B5B5B"/>
                </a:solidFill>
                <a:latin typeface="Calibri"/>
                <a:cs typeface="Calibri"/>
              </a:rPr>
              <a:t>be</a:t>
            </a:r>
            <a:r>
              <a:rPr sz="2400" b="1" spc="-50" dirty="0">
                <a:solidFill>
                  <a:srgbClr val="5B5B5B"/>
                </a:solidFill>
                <a:latin typeface="Calibri"/>
                <a:cs typeface="Calibri"/>
              </a:rPr>
              <a:t> </a:t>
            </a:r>
            <a:r>
              <a:rPr sz="2400" b="1" spc="-10" dirty="0">
                <a:solidFill>
                  <a:srgbClr val="5B5B5B"/>
                </a:solidFill>
                <a:latin typeface="Calibri"/>
                <a:cs typeface="Calibri"/>
              </a:rPr>
              <a:t>larger </a:t>
            </a:r>
            <a:r>
              <a:rPr sz="2400" b="1" dirty="0">
                <a:solidFill>
                  <a:srgbClr val="5B5B5B"/>
                </a:solidFill>
                <a:latin typeface="Calibri"/>
                <a:cs typeface="Calibri"/>
              </a:rPr>
              <a:t>than</a:t>
            </a:r>
            <a:r>
              <a:rPr sz="2400" b="1" spc="-45" dirty="0">
                <a:solidFill>
                  <a:srgbClr val="5B5B5B"/>
                </a:solidFill>
                <a:latin typeface="Calibri"/>
                <a:cs typeface="Calibri"/>
              </a:rPr>
              <a:t> </a:t>
            </a:r>
            <a:r>
              <a:rPr sz="2400" b="1" dirty="0">
                <a:solidFill>
                  <a:srgbClr val="5B5B5B"/>
                </a:solidFill>
                <a:latin typeface="Calibri"/>
                <a:cs typeface="Calibri"/>
              </a:rPr>
              <a:t>the</a:t>
            </a:r>
            <a:r>
              <a:rPr sz="2400" b="1" spc="-35" dirty="0">
                <a:solidFill>
                  <a:srgbClr val="5B5B5B"/>
                </a:solidFill>
                <a:latin typeface="Calibri"/>
                <a:cs typeface="Calibri"/>
              </a:rPr>
              <a:t> </a:t>
            </a:r>
            <a:r>
              <a:rPr sz="2400" b="1" dirty="0">
                <a:solidFill>
                  <a:srgbClr val="5B5B5B"/>
                </a:solidFill>
                <a:latin typeface="Calibri"/>
                <a:cs typeface="Calibri"/>
              </a:rPr>
              <a:t>account</a:t>
            </a:r>
            <a:r>
              <a:rPr sz="2400" b="1" spc="-65" dirty="0">
                <a:solidFill>
                  <a:srgbClr val="5B5B5B"/>
                </a:solidFill>
                <a:latin typeface="Calibri"/>
                <a:cs typeface="Calibri"/>
              </a:rPr>
              <a:t> </a:t>
            </a:r>
            <a:r>
              <a:rPr sz="2400" b="1" spc="-10" dirty="0">
                <a:solidFill>
                  <a:srgbClr val="5B5B5B"/>
                </a:solidFill>
                <a:latin typeface="Calibri"/>
                <a:cs typeface="Calibri"/>
              </a:rPr>
              <a:t>balance</a:t>
            </a:r>
            <a:endParaRPr sz="2400">
              <a:latin typeface="Calibri"/>
              <a:cs typeface="Calibri"/>
            </a:endParaRPr>
          </a:p>
          <a:p>
            <a:pPr marL="299085" marR="287020" indent="-287020">
              <a:lnSpc>
                <a:spcPct val="100000"/>
              </a:lnSpc>
              <a:spcBef>
                <a:spcPts val="2405"/>
              </a:spcBef>
              <a:buFont typeface="Arial"/>
              <a:buChar char="•"/>
              <a:tabLst>
                <a:tab pos="299085" algn="l"/>
              </a:tabLst>
            </a:pPr>
            <a:r>
              <a:rPr sz="2400" dirty="0">
                <a:solidFill>
                  <a:srgbClr val="5B5B5B"/>
                </a:solidFill>
                <a:latin typeface="Calibri"/>
                <a:cs typeface="Calibri"/>
              </a:rPr>
              <a:t>Where</a:t>
            </a:r>
            <a:r>
              <a:rPr sz="2400" spc="-50" dirty="0">
                <a:solidFill>
                  <a:srgbClr val="5B5B5B"/>
                </a:solidFill>
                <a:latin typeface="Calibri"/>
                <a:cs typeface="Calibri"/>
              </a:rPr>
              <a:t> </a:t>
            </a:r>
            <a:r>
              <a:rPr sz="2400" dirty="0">
                <a:solidFill>
                  <a:srgbClr val="5B5B5B"/>
                </a:solidFill>
                <a:latin typeface="Calibri"/>
                <a:cs typeface="Calibri"/>
              </a:rPr>
              <a:t>a</a:t>
            </a:r>
            <a:r>
              <a:rPr sz="2400" spc="-50" dirty="0">
                <a:solidFill>
                  <a:srgbClr val="5B5B5B"/>
                </a:solidFill>
                <a:latin typeface="Calibri"/>
                <a:cs typeface="Calibri"/>
              </a:rPr>
              <a:t> </a:t>
            </a:r>
            <a:r>
              <a:rPr sz="2400" dirty="0">
                <a:solidFill>
                  <a:srgbClr val="5B5B5B"/>
                </a:solidFill>
                <a:latin typeface="Calibri"/>
                <a:cs typeface="Calibri"/>
              </a:rPr>
              <a:t>product</a:t>
            </a:r>
            <a:r>
              <a:rPr sz="2400" spc="-60" dirty="0">
                <a:solidFill>
                  <a:srgbClr val="5B5B5B"/>
                </a:solidFill>
                <a:latin typeface="Calibri"/>
                <a:cs typeface="Calibri"/>
              </a:rPr>
              <a:t> </a:t>
            </a:r>
            <a:r>
              <a:rPr sz="2400" dirty="0">
                <a:solidFill>
                  <a:srgbClr val="5B5B5B"/>
                </a:solidFill>
                <a:latin typeface="Calibri"/>
                <a:cs typeface="Calibri"/>
              </a:rPr>
              <a:t>is</a:t>
            </a:r>
            <a:r>
              <a:rPr sz="2400" spc="-50" dirty="0">
                <a:solidFill>
                  <a:srgbClr val="5B5B5B"/>
                </a:solidFill>
                <a:latin typeface="Calibri"/>
                <a:cs typeface="Calibri"/>
              </a:rPr>
              <a:t> </a:t>
            </a:r>
            <a:r>
              <a:rPr sz="2400" spc="-10" dirty="0">
                <a:solidFill>
                  <a:srgbClr val="5B5B5B"/>
                </a:solidFill>
                <a:latin typeface="Calibri"/>
                <a:cs typeface="Calibri"/>
              </a:rPr>
              <a:t>framed</a:t>
            </a:r>
            <a:r>
              <a:rPr sz="2400" spc="-65" dirty="0">
                <a:solidFill>
                  <a:srgbClr val="5B5B5B"/>
                </a:solidFill>
                <a:latin typeface="Calibri"/>
                <a:cs typeface="Calibri"/>
              </a:rPr>
              <a:t> </a:t>
            </a:r>
            <a:r>
              <a:rPr sz="2400" dirty="0">
                <a:solidFill>
                  <a:srgbClr val="5B5B5B"/>
                </a:solidFill>
                <a:latin typeface="Calibri"/>
                <a:cs typeface="Calibri"/>
              </a:rPr>
              <a:t>around</a:t>
            </a:r>
            <a:r>
              <a:rPr sz="2400" spc="-60" dirty="0">
                <a:solidFill>
                  <a:srgbClr val="5B5B5B"/>
                </a:solidFill>
                <a:latin typeface="Calibri"/>
                <a:cs typeface="Calibri"/>
              </a:rPr>
              <a:t> </a:t>
            </a:r>
            <a:r>
              <a:rPr sz="2400" dirty="0">
                <a:solidFill>
                  <a:srgbClr val="5B5B5B"/>
                </a:solidFill>
                <a:latin typeface="Calibri"/>
                <a:cs typeface="Calibri"/>
              </a:rPr>
              <a:t>an</a:t>
            </a:r>
            <a:r>
              <a:rPr sz="2400" spc="-50" dirty="0">
                <a:solidFill>
                  <a:srgbClr val="5B5B5B"/>
                </a:solidFill>
                <a:latin typeface="Calibri"/>
                <a:cs typeface="Calibri"/>
              </a:rPr>
              <a:t> </a:t>
            </a:r>
            <a:r>
              <a:rPr sz="2400" spc="-10" dirty="0">
                <a:solidFill>
                  <a:srgbClr val="5B5B5B"/>
                </a:solidFill>
                <a:latin typeface="Calibri"/>
                <a:cs typeface="Calibri"/>
              </a:rPr>
              <a:t>adjustable</a:t>
            </a:r>
            <a:r>
              <a:rPr sz="2400" spc="-55" dirty="0">
                <a:solidFill>
                  <a:srgbClr val="5B5B5B"/>
                </a:solidFill>
                <a:latin typeface="Calibri"/>
                <a:cs typeface="Calibri"/>
              </a:rPr>
              <a:t> </a:t>
            </a:r>
            <a:r>
              <a:rPr sz="2400" dirty="0">
                <a:solidFill>
                  <a:srgbClr val="5B5B5B"/>
                </a:solidFill>
                <a:latin typeface="Calibri"/>
                <a:cs typeface="Calibri"/>
              </a:rPr>
              <a:t>income</a:t>
            </a:r>
            <a:r>
              <a:rPr sz="2400" spc="-60" dirty="0">
                <a:solidFill>
                  <a:srgbClr val="5B5B5B"/>
                </a:solidFill>
                <a:latin typeface="Calibri"/>
                <a:cs typeface="Calibri"/>
              </a:rPr>
              <a:t> </a:t>
            </a:r>
            <a:r>
              <a:rPr sz="2400" dirty="0">
                <a:solidFill>
                  <a:srgbClr val="5B5B5B"/>
                </a:solidFill>
                <a:latin typeface="Calibri"/>
                <a:cs typeface="Calibri"/>
              </a:rPr>
              <a:t>level,</a:t>
            </a:r>
            <a:r>
              <a:rPr sz="2400" spc="-45" dirty="0">
                <a:solidFill>
                  <a:srgbClr val="5B5B5B"/>
                </a:solidFill>
                <a:latin typeface="Calibri"/>
                <a:cs typeface="Calibri"/>
              </a:rPr>
              <a:t> </a:t>
            </a:r>
            <a:r>
              <a:rPr sz="2400" dirty="0">
                <a:solidFill>
                  <a:srgbClr val="5B5B5B"/>
                </a:solidFill>
                <a:latin typeface="Calibri"/>
                <a:cs typeface="Calibri"/>
              </a:rPr>
              <a:t>the</a:t>
            </a:r>
            <a:r>
              <a:rPr sz="2400" spc="-50" dirty="0">
                <a:solidFill>
                  <a:srgbClr val="5B5B5B"/>
                </a:solidFill>
                <a:latin typeface="Calibri"/>
                <a:cs typeface="Calibri"/>
              </a:rPr>
              <a:t> </a:t>
            </a:r>
            <a:r>
              <a:rPr sz="2400" b="1" dirty="0">
                <a:solidFill>
                  <a:srgbClr val="5B5B5B"/>
                </a:solidFill>
                <a:latin typeface="Calibri"/>
                <a:cs typeface="Calibri"/>
              </a:rPr>
              <a:t>TV</a:t>
            </a:r>
            <a:r>
              <a:rPr sz="2400" b="1" spc="-45" dirty="0">
                <a:solidFill>
                  <a:srgbClr val="5B5B5B"/>
                </a:solidFill>
                <a:latin typeface="Calibri"/>
                <a:cs typeface="Calibri"/>
              </a:rPr>
              <a:t> </a:t>
            </a:r>
            <a:r>
              <a:rPr sz="2400" b="1" dirty="0">
                <a:solidFill>
                  <a:srgbClr val="5B5B5B"/>
                </a:solidFill>
                <a:latin typeface="Calibri"/>
                <a:cs typeface="Calibri"/>
              </a:rPr>
              <a:t>should</a:t>
            </a:r>
            <a:r>
              <a:rPr sz="2400" b="1" spc="-55" dirty="0">
                <a:solidFill>
                  <a:srgbClr val="5B5B5B"/>
                </a:solidFill>
                <a:latin typeface="Calibri"/>
                <a:cs typeface="Calibri"/>
              </a:rPr>
              <a:t> </a:t>
            </a:r>
            <a:r>
              <a:rPr sz="2400" b="1" dirty="0">
                <a:solidFill>
                  <a:srgbClr val="5B5B5B"/>
                </a:solidFill>
                <a:latin typeface="Calibri"/>
                <a:cs typeface="Calibri"/>
              </a:rPr>
              <a:t>not</a:t>
            </a:r>
            <a:r>
              <a:rPr sz="2400" b="1" spc="-45" dirty="0">
                <a:solidFill>
                  <a:srgbClr val="5B5B5B"/>
                </a:solidFill>
                <a:latin typeface="Calibri"/>
                <a:cs typeface="Calibri"/>
              </a:rPr>
              <a:t> </a:t>
            </a:r>
            <a:r>
              <a:rPr sz="2400" b="1" spc="-25" dirty="0">
                <a:solidFill>
                  <a:srgbClr val="5B5B5B"/>
                </a:solidFill>
                <a:latin typeface="Calibri"/>
                <a:cs typeface="Calibri"/>
              </a:rPr>
              <a:t>be </a:t>
            </a:r>
            <a:r>
              <a:rPr sz="2400" b="1" dirty="0">
                <a:solidFill>
                  <a:srgbClr val="5B5B5B"/>
                </a:solidFill>
                <a:latin typeface="Calibri"/>
                <a:cs typeface="Calibri"/>
              </a:rPr>
              <a:t>larger</a:t>
            </a:r>
            <a:r>
              <a:rPr sz="2400" b="1" spc="-60" dirty="0">
                <a:solidFill>
                  <a:srgbClr val="5B5B5B"/>
                </a:solidFill>
                <a:latin typeface="Calibri"/>
                <a:cs typeface="Calibri"/>
              </a:rPr>
              <a:t> </a:t>
            </a:r>
            <a:r>
              <a:rPr sz="2400" b="1" dirty="0">
                <a:solidFill>
                  <a:srgbClr val="5B5B5B"/>
                </a:solidFill>
                <a:latin typeface="Calibri"/>
                <a:cs typeface="Calibri"/>
              </a:rPr>
              <a:t>than</a:t>
            </a:r>
            <a:r>
              <a:rPr sz="2400" b="1" spc="-45" dirty="0">
                <a:solidFill>
                  <a:srgbClr val="5B5B5B"/>
                </a:solidFill>
                <a:latin typeface="Calibri"/>
                <a:cs typeface="Calibri"/>
              </a:rPr>
              <a:t> </a:t>
            </a:r>
            <a:r>
              <a:rPr sz="2400" b="1" dirty="0">
                <a:solidFill>
                  <a:srgbClr val="5B5B5B"/>
                </a:solidFill>
                <a:latin typeface="Calibri"/>
                <a:cs typeface="Calibri"/>
              </a:rPr>
              <a:t>the</a:t>
            </a:r>
            <a:r>
              <a:rPr sz="2400" b="1" spc="-35" dirty="0">
                <a:solidFill>
                  <a:srgbClr val="5B5B5B"/>
                </a:solidFill>
                <a:latin typeface="Calibri"/>
                <a:cs typeface="Calibri"/>
              </a:rPr>
              <a:t> </a:t>
            </a:r>
            <a:r>
              <a:rPr sz="2400" b="1" dirty="0">
                <a:solidFill>
                  <a:srgbClr val="5B5B5B"/>
                </a:solidFill>
                <a:latin typeface="Calibri"/>
                <a:cs typeface="Calibri"/>
              </a:rPr>
              <a:t>calculation</a:t>
            </a:r>
            <a:r>
              <a:rPr sz="2400" b="1" spc="-60" dirty="0">
                <a:solidFill>
                  <a:srgbClr val="5B5B5B"/>
                </a:solidFill>
                <a:latin typeface="Calibri"/>
                <a:cs typeface="Calibri"/>
              </a:rPr>
              <a:t> </a:t>
            </a:r>
            <a:r>
              <a:rPr sz="2400" b="1" dirty="0">
                <a:solidFill>
                  <a:srgbClr val="5B5B5B"/>
                </a:solidFill>
                <a:latin typeface="Calibri"/>
                <a:cs typeface="Calibri"/>
              </a:rPr>
              <a:t>of</a:t>
            </a:r>
            <a:r>
              <a:rPr sz="2400" b="1" spc="-60" dirty="0">
                <a:solidFill>
                  <a:srgbClr val="5B5B5B"/>
                </a:solidFill>
                <a:latin typeface="Calibri"/>
                <a:cs typeface="Calibri"/>
              </a:rPr>
              <a:t> </a:t>
            </a:r>
            <a:r>
              <a:rPr sz="2400" b="1" dirty="0">
                <a:solidFill>
                  <a:srgbClr val="5B5B5B"/>
                </a:solidFill>
                <a:latin typeface="Calibri"/>
                <a:cs typeface="Calibri"/>
              </a:rPr>
              <a:t>TV</a:t>
            </a:r>
            <a:r>
              <a:rPr sz="2400" b="1" spc="-45" dirty="0">
                <a:solidFill>
                  <a:srgbClr val="5B5B5B"/>
                </a:solidFill>
                <a:latin typeface="Calibri"/>
                <a:cs typeface="Calibri"/>
              </a:rPr>
              <a:t> </a:t>
            </a:r>
            <a:r>
              <a:rPr sz="2400" b="1" dirty="0">
                <a:solidFill>
                  <a:srgbClr val="5B5B5B"/>
                </a:solidFill>
                <a:latin typeface="Calibri"/>
                <a:cs typeface="Calibri"/>
              </a:rPr>
              <a:t>using</a:t>
            </a:r>
            <a:r>
              <a:rPr sz="2400" b="1" spc="-50" dirty="0">
                <a:solidFill>
                  <a:srgbClr val="5B5B5B"/>
                </a:solidFill>
                <a:latin typeface="Calibri"/>
                <a:cs typeface="Calibri"/>
              </a:rPr>
              <a:t> </a:t>
            </a:r>
            <a:r>
              <a:rPr sz="2400" b="1" dirty="0">
                <a:solidFill>
                  <a:srgbClr val="5B5B5B"/>
                </a:solidFill>
                <a:latin typeface="Calibri"/>
                <a:cs typeface="Calibri"/>
              </a:rPr>
              <a:t>the</a:t>
            </a:r>
            <a:r>
              <a:rPr sz="2400" b="1" spc="-40" dirty="0">
                <a:solidFill>
                  <a:srgbClr val="5B5B5B"/>
                </a:solidFill>
                <a:latin typeface="Calibri"/>
                <a:cs typeface="Calibri"/>
              </a:rPr>
              <a:t> </a:t>
            </a:r>
            <a:r>
              <a:rPr sz="2400" b="1" dirty="0">
                <a:solidFill>
                  <a:srgbClr val="5B5B5B"/>
                </a:solidFill>
                <a:latin typeface="Calibri"/>
                <a:cs typeface="Calibri"/>
              </a:rPr>
              <a:t>pricing</a:t>
            </a:r>
            <a:r>
              <a:rPr sz="2400" b="1" spc="-55" dirty="0">
                <a:solidFill>
                  <a:srgbClr val="5B5B5B"/>
                </a:solidFill>
                <a:latin typeface="Calibri"/>
                <a:cs typeface="Calibri"/>
              </a:rPr>
              <a:t> </a:t>
            </a:r>
            <a:r>
              <a:rPr sz="2400" b="1" dirty="0">
                <a:solidFill>
                  <a:srgbClr val="5B5B5B"/>
                </a:solidFill>
                <a:latin typeface="Calibri"/>
                <a:cs typeface="Calibri"/>
              </a:rPr>
              <a:t>basis</a:t>
            </a:r>
            <a:r>
              <a:rPr sz="2400" b="1" spc="-45" dirty="0">
                <a:solidFill>
                  <a:srgbClr val="5B5B5B"/>
                </a:solidFill>
                <a:latin typeface="Calibri"/>
                <a:cs typeface="Calibri"/>
              </a:rPr>
              <a:t> </a:t>
            </a:r>
            <a:r>
              <a:rPr sz="2400" b="1" dirty="0">
                <a:solidFill>
                  <a:srgbClr val="5B5B5B"/>
                </a:solidFill>
                <a:latin typeface="Calibri"/>
                <a:cs typeface="Calibri"/>
              </a:rPr>
              <a:t>from</a:t>
            </a:r>
            <a:r>
              <a:rPr sz="2400" b="1" spc="-65" dirty="0">
                <a:solidFill>
                  <a:srgbClr val="5B5B5B"/>
                </a:solidFill>
                <a:latin typeface="Calibri"/>
                <a:cs typeface="Calibri"/>
              </a:rPr>
              <a:t> </a:t>
            </a:r>
            <a:r>
              <a:rPr sz="2400" b="1" dirty="0">
                <a:solidFill>
                  <a:srgbClr val="5B5B5B"/>
                </a:solidFill>
                <a:latin typeface="Calibri"/>
                <a:cs typeface="Calibri"/>
              </a:rPr>
              <a:t>the</a:t>
            </a:r>
            <a:r>
              <a:rPr sz="2400" b="1" spc="-40" dirty="0">
                <a:solidFill>
                  <a:srgbClr val="5B5B5B"/>
                </a:solidFill>
                <a:latin typeface="Calibri"/>
                <a:cs typeface="Calibri"/>
              </a:rPr>
              <a:t> </a:t>
            </a:r>
            <a:r>
              <a:rPr sz="2400" b="1" dirty="0">
                <a:solidFill>
                  <a:srgbClr val="5B5B5B"/>
                </a:solidFill>
                <a:latin typeface="Calibri"/>
                <a:cs typeface="Calibri"/>
              </a:rPr>
              <a:t>initial</a:t>
            </a:r>
            <a:r>
              <a:rPr sz="2400" b="1" spc="-40" dirty="0">
                <a:solidFill>
                  <a:srgbClr val="5B5B5B"/>
                </a:solidFill>
                <a:latin typeface="Calibri"/>
                <a:cs typeface="Calibri"/>
              </a:rPr>
              <a:t> </a:t>
            </a:r>
            <a:r>
              <a:rPr sz="2400" b="1" spc="-10" dirty="0">
                <a:solidFill>
                  <a:srgbClr val="5B5B5B"/>
                </a:solidFill>
                <a:latin typeface="Calibri"/>
                <a:cs typeface="Calibri"/>
              </a:rPr>
              <a:t>purchase </a:t>
            </a:r>
            <a:r>
              <a:rPr sz="2400" dirty="0">
                <a:solidFill>
                  <a:srgbClr val="5B5B5B"/>
                </a:solidFill>
                <a:latin typeface="Calibri"/>
                <a:cs typeface="Calibri"/>
              </a:rPr>
              <a:t>instead</a:t>
            </a:r>
            <a:r>
              <a:rPr sz="2400" spc="-70" dirty="0">
                <a:solidFill>
                  <a:srgbClr val="5B5B5B"/>
                </a:solidFill>
                <a:latin typeface="Calibri"/>
                <a:cs typeface="Calibri"/>
              </a:rPr>
              <a:t> </a:t>
            </a:r>
            <a:r>
              <a:rPr sz="2400" dirty="0">
                <a:solidFill>
                  <a:srgbClr val="5B5B5B"/>
                </a:solidFill>
                <a:latin typeface="Calibri"/>
                <a:cs typeface="Calibri"/>
              </a:rPr>
              <a:t>of</a:t>
            </a:r>
            <a:r>
              <a:rPr sz="2400" spc="-60" dirty="0">
                <a:solidFill>
                  <a:srgbClr val="5B5B5B"/>
                </a:solidFill>
                <a:latin typeface="Calibri"/>
                <a:cs typeface="Calibri"/>
              </a:rPr>
              <a:t> </a:t>
            </a:r>
            <a:r>
              <a:rPr sz="2400" dirty="0">
                <a:solidFill>
                  <a:srgbClr val="5B5B5B"/>
                </a:solidFill>
                <a:latin typeface="Calibri"/>
                <a:cs typeface="Calibri"/>
              </a:rPr>
              <a:t>the</a:t>
            </a:r>
            <a:r>
              <a:rPr sz="2400" spc="-60" dirty="0">
                <a:solidFill>
                  <a:srgbClr val="5B5B5B"/>
                </a:solidFill>
                <a:latin typeface="Calibri"/>
                <a:cs typeface="Calibri"/>
              </a:rPr>
              <a:t> </a:t>
            </a:r>
            <a:r>
              <a:rPr sz="2400" dirty="0">
                <a:solidFill>
                  <a:srgbClr val="5B5B5B"/>
                </a:solidFill>
                <a:latin typeface="Calibri"/>
                <a:cs typeface="Calibri"/>
              </a:rPr>
              <a:t>current</a:t>
            </a:r>
            <a:r>
              <a:rPr sz="2400" spc="-55" dirty="0">
                <a:solidFill>
                  <a:srgbClr val="5B5B5B"/>
                </a:solidFill>
                <a:latin typeface="Calibri"/>
                <a:cs typeface="Calibri"/>
              </a:rPr>
              <a:t> </a:t>
            </a:r>
            <a:r>
              <a:rPr sz="2400" dirty="0">
                <a:solidFill>
                  <a:srgbClr val="5B5B5B"/>
                </a:solidFill>
                <a:latin typeface="Calibri"/>
                <a:cs typeface="Calibri"/>
              </a:rPr>
              <a:t>pricing</a:t>
            </a:r>
            <a:r>
              <a:rPr sz="2400" spc="-65" dirty="0">
                <a:solidFill>
                  <a:srgbClr val="5B5B5B"/>
                </a:solidFill>
                <a:latin typeface="Calibri"/>
                <a:cs typeface="Calibri"/>
              </a:rPr>
              <a:t> </a:t>
            </a:r>
            <a:r>
              <a:rPr sz="2400" spc="-10" dirty="0">
                <a:solidFill>
                  <a:srgbClr val="5B5B5B"/>
                </a:solidFill>
                <a:latin typeface="Calibri"/>
                <a:cs typeface="Calibri"/>
              </a:rPr>
              <a:t>basis.</a:t>
            </a:r>
            <a:endParaRPr sz="2400">
              <a:latin typeface="Calibri"/>
              <a:cs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56895" rIns="0" bIns="0" rtlCol="0">
            <a:spAutoFit/>
          </a:bodyPr>
          <a:lstStyle/>
          <a:p>
            <a:pPr marL="25400">
              <a:lnSpc>
                <a:spcPct val="100000"/>
              </a:lnSpc>
              <a:spcBef>
                <a:spcPts val="95"/>
              </a:spcBef>
            </a:pPr>
            <a:r>
              <a:rPr dirty="0"/>
              <a:t>Numerical</a:t>
            </a:r>
            <a:r>
              <a:rPr spc="-110" dirty="0"/>
              <a:t> </a:t>
            </a:r>
            <a:r>
              <a:rPr spc="-10" dirty="0"/>
              <a:t>example</a:t>
            </a:r>
            <a:r>
              <a:rPr spc="-100" dirty="0"/>
              <a:t> </a:t>
            </a:r>
            <a:r>
              <a:rPr dirty="0"/>
              <a:t>and</a:t>
            </a:r>
            <a:r>
              <a:rPr spc="-110" dirty="0"/>
              <a:t> </a:t>
            </a:r>
            <a:r>
              <a:rPr spc="-10" dirty="0"/>
              <a:t>explanation</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045"/>
              </a:lnSpc>
            </a:pPr>
            <a:fld id="{81D60167-4931-47E6-BA6A-407CBD079E47}" type="slidenum">
              <a:rPr spc="-25" dirty="0"/>
              <a:t>16</a:t>
            </a:fld>
            <a:endParaRPr spc="-25" dirty="0"/>
          </a:p>
        </p:txBody>
      </p:sp>
      <p:sp>
        <p:nvSpPr>
          <p:cNvPr id="3" name="object 3"/>
          <p:cNvSpPr txBox="1">
            <a:spLocks noGrp="1"/>
          </p:cNvSpPr>
          <p:nvPr>
            <p:ph type="body" idx="1"/>
          </p:nvPr>
        </p:nvSpPr>
        <p:spPr>
          <a:prstGeom prst="rect">
            <a:avLst/>
          </a:prstGeom>
        </p:spPr>
        <p:txBody>
          <a:bodyPr vert="horz" wrap="square" lIns="0" tIns="12700" rIns="0" bIns="0" rtlCol="0">
            <a:spAutoFit/>
          </a:bodyPr>
          <a:lstStyle/>
          <a:p>
            <a:pPr marL="299085" marR="5080" indent="-287020">
              <a:lnSpc>
                <a:spcPct val="100000"/>
              </a:lnSpc>
              <a:spcBef>
                <a:spcPts val="100"/>
              </a:spcBef>
              <a:buFont typeface="Arial"/>
              <a:buChar char="•"/>
              <a:tabLst>
                <a:tab pos="299085" algn="l"/>
              </a:tabLst>
            </a:pPr>
            <a:r>
              <a:rPr dirty="0"/>
              <a:t>Imagine</a:t>
            </a:r>
            <a:r>
              <a:rPr spc="-40" dirty="0"/>
              <a:t> </a:t>
            </a:r>
            <a:r>
              <a:rPr dirty="0"/>
              <a:t>a</a:t>
            </a:r>
            <a:r>
              <a:rPr spc="-40" dirty="0"/>
              <a:t> </a:t>
            </a:r>
            <a:r>
              <a:rPr dirty="0"/>
              <a:t>customer</a:t>
            </a:r>
            <a:r>
              <a:rPr spc="-40" dirty="0"/>
              <a:t> </a:t>
            </a:r>
            <a:r>
              <a:rPr dirty="0"/>
              <a:t>owns</a:t>
            </a:r>
            <a:r>
              <a:rPr spc="-35" dirty="0"/>
              <a:t> </a:t>
            </a:r>
            <a:r>
              <a:rPr dirty="0"/>
              <a:t>an</a:t>
            </a:r>
            <a:r>
              <a:rPr spc="-35" dirty="0"/>
              <a:t> </a:t>
            </a:r>
            <a:r>
              <a:rPr b="1" spc="-10" dirty="0">
                <a:latin typeface="Calibri"/>
                <a:cs typeface="Calibri"/>
              </a:rPr>
              <a:t>account-</a:t>
            </a:r>
            <a:r>
              <a:rPr b="1" dirty="0">
                <a:latin typeface="Calibri"/>
                <a:cs typeface="Calibri"/>
              </a:rPr>
              <a:t>based</a:t>
            </a:r>
            <a:r>
              <a:rPr b="1" spc="-30" dirty="0">
                <a:latin typeface="Calibri"/>
                <a:cs typeface="Calibri"/>
              </a:rPr>
              <a:t> </a:t>
            </a:r>
            <a:r>
              <a:rPr b="1" dirty="0">
                <a:latin typeface="Calibri"/>
                <a:cs typeface="Calibri"/>
              </a:rPr>
              <a:t>product</a:t>
            </a:r>
            <a:r>
              <a:rPr b="1" spc="-30" dirty="0">
                <a:latin typeface="Calibri"/>
                <a:cs typeface="Calibri"/>
              </a:rPr>
              <a:t> </a:t>
            </a:r>
            <a:r>
              <a:rPr dirty="0"/>
              <a:t>with</a:t>
            </a:r>
            <a:r>
              <a:rPr spc="-45" dirty="0"/>
              <a:t> </a:t>
            </a:r>
            <a:r>
              <a:rPr dirty="0"/>
              <a:t>a</a:t>
            </a:r>
            <a:r>
              <a:rPr spc="-25" dirty="0"/>
              <a:t> </a:t>
            </a:r>
            <a:r>
              <a:rPr dirty="0"/>
              <a:t>balance</a:t>
            </a:r>
            <a:r>
              <a:rPr spc="-35" dirty="0"/>
              <a:t> </a:t>
            </a:r>
            <a:r>
              <a:rPr dirty="0"/>
              <a:t>of</a:t>
            </a:r>
            <a:r>
              <a:rPr spc="-40" dirty="0"/>
              <a:t> </a:t>
            </a:r>
            <a:r>
              <a:rPr b="1" dirty="0">
                <a:latin typeface="Calibri"/>
                <a:cs typeface="Calibri"/>
              </a:rPr>
              <a:t>$200,000</a:t>
            </a:r>
            <a:r>
              <a:rPr b="1" spc="-35" dirty="0">
                <a:latin typeface="Calibri"/>
                <a:cs typeface="Calibri"/>
              </a:rPr>
              <a:t> </a:t>
            </a:r>
            <a:r>
              <a:rPr dirty="0"/>
              <a:t>at</a:t>
            </a:r>
            <a:r>
              <a:rPr spc="-20" dirty="0"/>
              <a:t> </a:t>
            </a:r>
            <a:r>
              <a:rPr spc="-25" dirty="0"/>
              <a:t>the </a:t>
            </a:r>
            <a:r>
              <a:rPr dirty="0"/>
              <a:t>time</a:t>
            </a:r>
            <a:r>
              <a:rPr spc="-50" dirty="0"/>
              <a:t> </a:t>
            </a:r>
            <a:r>
              <a:rPr dirty="0"/>
              <a:t>of</a:t>
            </a:r>
            <a:r>
              <a:rPr spc="-45" dirty="0"/>
              <a:t> </a:t>
            </a:r>
            <a:r>
              <a:rPr spc="-40" dirty="0"/>
              <a:t>transfer.</a:t>
            </a:r>
            <a:r>
              <a:rPr spc="-45" dirty="0"/>
              <a:t> </a:t>
            </a:r>
            <a:r>
              <a:rPr dirty="0"/>
              <a:t>This</a:t>
            </a:r>
            <a:r>
              <a:rPr spc="-35" dirty="0"/>
              <a:t> </a:t>
            </a:r>
            <a:r>
              <a:rPr dirty="0"/>
              <a:t>product</a:t>
            </a:r>
            <a:r>
              <a:rPr spc="-50" dirty="0"/>
              <a:t> </a:t>
            </a:r>
            <a:r>
              <a:rPr dirty="0"/>
              <a:t>was</a:t>
            </a:r>
            <a:r>
              <a:rPr spc="-55" dirty="0"/>
              <a:t> </a:t>
            </a:r>
            <a:r>
              <a:rPr dirty="0"/>
              <a:t>initially</a:t>
            </a:r>
            <a:r>
              <a:rPr spc="-55" dirty="0"/>
              <a:t> </a:t>
            </a:r>
            <a:r>
              <a:rPr dirty="0"/>
              <a:t>priced</a:t>
            </a:r>
            <a:r>
              <a:rPr spc="-40" dirty="0"/>
              <a:t> </a:t>
            </a:r>
            <a:r>
              <a:rPr dirty="0"/>
              <a:t>on</a:t>
            </a:r>
            <a:r>
              <a:rPr spc="-45" dirty="0"/>
              <a:t> </a:t>
            </a:r>
            <a:r>
              <a:rPr b="1" dirty="0">
                <a:latin typeface="Calibri"/>
                <a:cs typeface="Calibri"/>
              </a:rPr>
              <a:t>initial</a:t>
            </a:r>
            <a:r>
              <a:rPr b="1" spc="-35" dirty="0">
                <a:latin typeface="Calibri"/>
                <a:cs typeface="Calibri"/>
              </a:rPr>
              <a:t> </a:t>
            </a:r>
            <a:r>
              <a:rPr b="1" dirty="0">
                <a:latin typeface="Calibri"/>
                <a:cs typeface="Calibri"/>
              </a:rPr>
              <a:t>purchase</a:t>
            </a:r>
            <a:r>
              <a:rPr b="1" spc="-30" dirty="0">
                <a:latin typeface="Calibri"/>
                <a:cs typeface="Calibri"/>
              </a:rPr>
              <a:t> </a:t>
            </a:r>
            <a:r>
              <a:rPr b="1" dirty="0">
                <a:latin typeface="Calibri"/>
                <a:cs typeface="Calibri"/>
              </a:rPr>
              <a:t>price</a:t>
            </a:r>
            <a:r>
              <a:rPr b="1" spc="-45" dirty="0">
                <a:latin typeface="Calibri"/>
                <a:cs typeface="Calibri"/>
              </a:rPr>
              <a:t> </a:t>
            </a:r>
            <a:r>
              <a:rPr b="1" spc="-10" dirty="0">
                <a:latin typeface="Calibri"/>
                <a:cs typeface="Calibri"/>
              </a:rPr>
              <a:t>assumption </a:t>
            </a:r>
            <a:r>
              <a:rPr b="1" dirty="0">
                <a:latin typeface="Calibri"/>
                <a:cs typeface="Calibri"/>
              </a:rPr>
              <a:t>basis</a:t>
            </a:r>
            <a:r>
              <a:rPr b="1" spc="-45" dirty="0">
                <a:latin typeface="Calibri"/>
                <a:cs typeface="Calibri"/>
              </a:rPr>
              <a:t> </a:t>
            </a:r>
            <a:r>
              <a:rPr b="1" dirty="0">
                <a:latin typeface="Calibri"/>
                <a:cs typeface="Calibri"/>
              </a:rPr>
              <a:t>A</a:t>
            </a:r>
            <a:r>
              <a:rPr b="1" spc="-40" dirty="0">
                <a:latin typeface="Calibri"/>
                <a:cs typeface="Calibri"/>
              </a:rPr>
              <a:t> </a:t>
            </a:r>
            <a:r>
              <a:rPr dirty="0"/>
              <a:t>(mortality</a:t>
            </a:r>
            <a:r>
              <a:rPr spc="-75" dirty="0"/>
              <a:t> </a:t>
            </a:r>
            <a:r>
              <a:rPr spc="-10" dirty="0"/>
              <a:t>rates,</a:t>
            </a:r>
            <a:r>
              <a:rPr spc="-55" dirty="0"/>
              <a:t> </a:t>
            </a:r>
            <a:r>
              <a:rPr dirty="0"/>
              <a:t>discount</a:t>
            </a:r>
            <a:r>
              <a:rPr spc="-45" dirty="0"/>
              <a:t> </a:t>
            </a:r>
            <a:r>
              <a:rPr spc="-10" dirty="0"/>
              <a:t>rates);</a:t>
            </a:r>
            <a:r>
              <a:rPr spc="-65" dirty="0"/>
              <a:t> </a:t>
            </a:r>
            <a:r>
              <a:rPr dirty="0"/>
              <a:t>the</a:t>
            </a:r>
            <a:r>
              <a:rPr spc="-35" dirty="0"/>
              <a:t> </a:t>
            </a:r>
            <a:r>
              <a:rPr b="1" dirty="0">
                <a:latin typeface="Calibri"/>
                <a:cs typeface="Calibri"/>
              </a:rPr>
              <a:t>$200,000</a:t>
            </a:r>
            <a:r>
              <a:rPr b="1" spc="-50" dirty="0">
                <a:latin typeface="Calibri"/>
                <a:cs typeface="Calibri"/>
              </a:rPr>
              <a:t> </a:t>
            </a:r>
            <a:r>
              <a:rPr b="1" dirty="0">
                <a:latin typeface="Calibri"/>
                <a:cs typeface="Calibri"/>
              </a:rPr>
              <a:t>would</a:t>
            </a:r>
            <a:r>
              <a:rPr b="1" spc="-50" dirty="0">
                <a:latin typeface="Calibri"/>
                <a:cs typeface="Calibri"/>
              </a:rPr>
              <a:t> </a:t>
            </a:r>
            <a:r>
              <a:rPr b="1" dirty="0">
                <a:latin typeface="Calibri"/>
                <a:cs typeface="Calibri"/>
              </a:rPr>
              <a:t>also</a:t>
            </a:r>
            <a:r>
              <a:rPr b="1" spc="-50" dirty="0">
                <a:latin typeface="Calibri"/>
                <a:cs typeface="Calibri"/>
              </a:rPr>
              <a:t> </a:t>
            </a:r>
            <a:r>
              <a:rPr b="1" dirty="0">
                <a:latin typeface="Calibri"/>
                <a:cs typeface="Calibri"/>
              </a:rPr>
              <a:t>be</a:t>
            </a:r>
            <a:r>
              <a:rPr b="1" spc="-35" dirty="0">
                <a:latin typeface="Calibri"/>
                <a:cs typeface="Calibri"/>
              </a:rPr>
              <a:t> </a:t>
            </a:r>
            <a:r>
              <a:rPr b="1" dirty="0">
                <a:latin typeface="Calibri"/>
                <a:cs typeface="Calibri"/>
              </a:rPr>
              <a:t>the</a:t>
            </a:r>
            <a:r>
              <a:rPr b="1" spc="-45" dirty="0">
                <a:latin typeface="Calibri"/>
                <a:cs typeface="Calibri"/>
              </a:rPr>
              <a:t> </a:t>
            </a:r>
            <a:r>
              <a:rPr b="1" dirty="0">
                <a:latin typeface="Calibri"/>
                <a:cs typeface="Calibri"/>
              </a:rPr>
              <a:t>TV</a:t>
            </a:r>
            <a:r>
              <a:rPr b="1" spc="-35" dirty="0">
                <a:latin typeface="Calibri"/>
                <a:cs typeface="Calibri"/>
              </a:rPr>
              <a:t> </a:t>
            </a:r>
            <a:r>
              <a:rPr b="1" dirty="0">
                <a:latin typeface="Calibri"/>
                <a:cs typeface="Calibri"/>
              </a:rPr>
              <a:t>under</a:t>
            </a:r>
            <a:r>
              <a:rPr b="1" spc="-45" dirty="0">
                <a:latin typeface="Calibri"/>
                <a:cs typeface="Calibri"/>
              </a:rPr>
              <a:t> </a:t>
            </a:r>
            <a:r>
              <a:rPr b="1" spc="-20" dirty="0">
                <a:latin typeface="Calibri"/>
                <a:cs typeface="Calibri"/>
              </a:rPr>
              <a:t>this </a:t>
            </a:r>
            <a:r>
              <a:rPr b="1" spc="-10" dirty="0">
                <a:latin typeface="Calibri"/>
                <a:cs typeface="Calibri"/>
              </a:rPr>
              <a:t>basis</a:t>
            </a:r>
            <a:r>
              <a:rPr spc="-10" dirty="0"/>
              <a:t>.</a:t>
            </a:r>
          </a:p>
          <a:p>
            <a:pPr marL="299085" marR="54610" indent="-287020">
              <a:lnSpc>
                <a:spcPct val="100000"/>
              </a:lnSpc>
              <a:spcBef>
                <a:spcPts val="2405"/>
              </a:spcBef>
              <a:buFont typeface="Arial"/>
              <a:buChar char="•"/>
              <a:tabLst>
                <a:tab pos="299085" algn="l"/>
              </a:tabLst>
            </a:pPr>
            <a:r>
              <a:rPr dirty="0"/>
              <a:t>Imagine</a:t>
            </a:r>
            <a:r>
              <a:rPr spc="-55" dirty="0"/>
              <a:t> </a:t>
            </a:r>
            <a:r>
              <a:rPr dirty="0"/>
              <a:t>now</a:t>
            </a:r>
            <a:r>
              <a:rPr spc="-35" dirty="0"/>
              <a:t> </a:t>
            </a:r>
            <a:r>
              <a:rPr dirty="0"/>
              <a:t>that</a:t>
            </a:r>
            <a:r>
              <a:rPr spc="-55" dirty="0"/>
              <a:t> </a:t>
            </a:r>
            <a:r>
              <a:rPr dirty="0"/>
              <a:t>the</a:t>
            </a:r>
            <a:r>
              <a:rPr spc="-45" dirty="0"/>
              <a:t> </a:t>
            </a:r>
            <a:r>
              <a:rPr b="1" dirty="0">
                <a:latin typeface="Calibri"/>
                <a:cs typeface="Calibri"/>
              </a:rPr>
              <a:t>current</a:t>
            </a:r>
            <a:r>
              <a:rPr b="1" spc="-50" dirty="0">
                <a:latin typeface="Calibri"/>
                <a:cs typeface="Calibri"/>
              </a:rPr>
              <a:t> </a:t>
            </a:r>
            <a:r>
              <a:rPr b="1" dirty="0">
                <a:latin typeface="Calibri"/>
                <a:cs typeface="Calibri"/>
              </a:rPr>
              <a:t>pricing</a:t>
            </a:r>
            <a:r>
              <a:rPr b="1" spc="-55" dirty="0">
                <a:latin typeface="Calibri"/>
                <a:cs typeface="Calibri"/>
              </a:rPr>
              <a:t> </a:t>
            </a:r>
            <a:r>
              <a:rPr b="1" dirty="0">
                <a:latin typeface="Calibri"/>
                <a:cs typeface="Calibri"/>
              </a:rPr>
              <a:t>basis</a:t>
            </a:r>
            <a:r>
              <a:rPr b="1" spc="-35" dirty="0">
                <a:latin typeface="Calibri"/>
                <a:cs typeface="Calibri"/>
              </a:rPr>
              <a:t> </a:t>
            </a:r>
            <a:r>
              <a:rPr b="1" dirty="0">
                <a:latin typeface="Calibri"/>
                <a:cs typeface="Calibri"/>
              </a:rPr>
              <a:t>B</a:t>
            </a:r>
            <a:r>
              <a:rPr b="1" spc="-35" dirty="0">
                <a:latin typeface="Calibri"/>
                <a:cs typeface="Calibri"/>
              </a:rPr>
              <a:t> </a:t>
            </a:r>
            <a:r>
              <a:rPr b="1" spc="-10" dirty="0">
                <a:latin typeface="Calibri"/>
                <a:cs typeface="Calibri"/>
              </a:rPr>
              <a:t>gave</a:t>
            </a:r>
            <a:r>
              <a:rPr b="1" spc="-55" dirty="0">
                <a:latin typeface="Calibri"/>
                <a:cs typeface="Calibri"/>
              </a:rPr>
              <a:t> </a:t>
            </a:r>
            <a:r>
              <a:rPr b="1" dirty="0">
                <a:latin typeface="Calibri"/>
                <a:cs typeface="Calibri"/>
              </a:rPr>
              <a:t>a</a:t>
            </a:r>
            <a:r>
              <a:rPr b="1" spc="-35" dirty="0">
                <a:latin typeface="Calibri"/>
                <a:cs typeface="Calibri"/>
              </a:rPr>
              <a:t> </a:t>
            </a:r>
            <a:r>
              <a:rPr b="1" dirty="0">
                <a:latin typeface="Calibri"/>
                <a:cs typeface="Calibri"/>
              </a:rPr>
              <a:t>TV</a:t>
            </a:r>
            <a:r>
              <a:rPr b="1" spc="-45" dirty="0">
                <a:latin typeface="Calibri"/>
                <a:cs typeface="Calibri"/>
              </a:rPr>
              <a:t> </a:t>
            </a:r>
            <a:r>
              <a:rPr b="1" dirty="0">
                <a:latin typeface="Calibri"/>
                <a:cs typeface="Calibri"/>
              </a:rPr>
              <a:t>of</a:t>
            </a:r>
            <a:r>
              <a:rPr b="1" spc="-40" dirty="0">
                <a:latin typeface="Calibri"/>
                <a:cs typeface="Calibri"/>
              </a:rPr>
              <a:t> </a:t>
            </a:r>
            <a:r>
              <a:rPr b="1" dirty="0">
                <a:latin typeface="Calibri"/>
                <a:cs typeface="Calibri"/>
              </a:rPr>
              <a:t>$250,000</a:t>
            </a:r>
            <a:r>
              <a:rPr dirty="0"/>
              <a:t>.</a:t>
            </a:r>
            <a:r>
              <a:rPr spc="-50" dirty="0"/>
              <a:t> </a:t>
            </a:r>
            <a:r>
              <a:rPr dirty="0"/>
              <a:t>This</a:t>
            </a:r>
            <a:r>
              <a:rPr spc="-35" dirty="0"/>
              <a:t> </a:t>
            </a:r>
            <a:r>
              <a:rPr dirty="0"/>
              <a:t>might</a:t>
            </a:r>
            <a:r>
              <a:rPr spc="-55" dirty="0"/>
              <a:t> </a:t>
            </a:r>
            <a:r>
              <a:rPr spc="-25" dirty="0"/>
              <a:t>be </a:t>
            </a:r>
            <a:r>
              <a:rPr dirty="0"/>
              <a:t>because</a:t>
            </a:r>
            <a:r>
              <a:rPr spc="-60" dirty="0"/>
              <a:t> </a:t>
            </a:r>
            <a:r>
              <a:rPr dirty="0"/>
              <a:t>B</a:t>
            </a:r>
            <a:r>
              <a:rPr spc="-70" dirty="0"/>
              <a:t> </a:t>
            </a:r>
            <a:r>
              <a:rPr spc="-10" dirty="0"/>
              <a:t>incorporated</a:t>
            </a:r>
            <a:r>
              <a:rPr spc="-75" dirty="0"/>
              <a:t> </a:t>
            </a:r>
            <a:r>
              <a:rPr dirty="0"/>
              <a:t>lower</a:t>
            </a:r>
            <a:r>
              <a:rPr spc="-50" dirty="0"/>
              <a:t> </a:t>
            </a:r>
            <a:r>
              <a:rPr dirty="0"/>
              <a:t>mortality</a:t>
            </a:r>
            <a:r>
              <a:rPr spc="-95" dirty="0"/>
              <a:t> </a:t>
            </a:r>
            <a:r>
              <a:rPr spc="-10" dirty="0"/>
              <a:t>rates</a:t>
            </a:r>
            <a:r>
              <a:rPr spc="-70" dirty="0"/>
              <a:t> </a:t>
            </a:r>
            <a:r>
              <a:rPr dirty="0"/>
              <a:t>and/or</a:t>
            </a:r>
            <a:r>
              <a:rPr spc="-60" dirty="0"/>
              <a:t> </a:t>
            </a:r>
            <a:r>
              <a:rPr dirty="0"/>
              <a:t>lower</a:t>
            </a:r>
            <a:r>
              <a:rPr spc="-55" dirty="0"/>
              <a:t> </a:t>
            </a:r>
            <a:r>
              <a:rPr dirty="0"/>
              <a:t>discount</a:t>
            </a:r>
            <a:r>
              <a:rPr spc="-65" dirty="0"/>
              <a:t> </a:t>
            </a:r>
            <a:r>
              <a:rPr spc="-10" dirty="0"/>
              <a:t>rates</a:t>
            </a:r>
            <a:r>
              <a:rPr spc="-70" dirty="0"/>
              <a:t> </a:t>
            </a:r>
            <a:r>
              <a:rPr dirty="0"/>
              <a:t>than</a:t>
            </a:r>
            <a:r>
              <a:rPr spc="-65" dirty="0"/>
              <a:t> </a:t>
            </a:r>
            <a:r>
              <a:rPr dirty="0"/>
              <a:t>A.</a:t>
            </a:r>
            <a:r>
              <a:rPr spc="-80" dirty="0"/>
              <a:t> </a:t>
            </a:r>
            <a:r>
              <a:rPr spc="-25" dirty="0"/>
              <a:t>The </a:t>
            </a:r>
            <a:r>
              <a:rPr dirty="0"/>
              <a:t>additional</a:t>
            </a:r>
            <a:r>
              <a:rPr spc="-55" dirty="0"/>
              <a:t> </a:t>
            </a:r>
            <a:r>
              <a:rPr dirty="0"/>
              <a:t>$50,000</a:t>
            </a:r>
            <a:r>
              <a:rPr spc="-45" dirty="0"/>
              <a:t> </a:t>
            </a:r>
            <a:r>
              <a:rPr spc="-10" dirty="0"/>
              <a:t>represents</a:t>
            </a:r>
            <a:r>
              <a:rPr spc="-45" dirty="0"/>
              <a:t> </a:t>
            </a:r>
            <a:r>
              <a:rPr dirty="0"/>
              <a:t>the</a:t>
            </a:r>
            <a:r>
              <a:rPr spc="-40" dirty="0"/>
              <a:t> </a:t>
            </a:r>
            <a:r>
              <a:rPr spc="-20" dirty="0"/>
              <a:t>difference</a:t>
            </a:r>
            <a:r>
              <a:rPr spc="-40" dirty="0"/>
              <a:t> </a:t>
            </a:r>
            <a:r>
              <a:rPr dirty="0"/>
              <a:t>in</a:t>
            </a:r>
            <a:r>
              <a:rPr spc="-40" dirty="0"/>
              <a:t> </a:t>
            </a:r>
            <a:r>
              <a:rPr dirty="0"/>
              <a:t>value</a:t>
            </a:r>
            <a:r>
              <a:rPr spc="-30" dirty="0"/>
              <a:t> </a:t>
            </a:r>
            <a:r>
              <a:rPr dirty="0"/>
              <a:t>to</a:t>
            </a:r>
            <a:r>
              <a:rPr spc="-60" dirty="0"/>
              <a:t> </a:t>
            </a:r>
            <a:r>
              <a:rPr dirty="0"/>
              <a:t>the</a:t>
            </a:r>
            <a:r>
              <a:rPr spc="-40" dirty="0"/>
              <a:t> </a:t>
            </a:r>
            <a:r>
              <a:rPr dirty="0"/>
              <a:t>customer</a:t>
            </a:r>
            <a:r>
              <a:rPr spc="-60" dirty="0"/>
              <a:t> </a:t>
            </a:r>
            <a:r>
              <a:rPr dirty="0"/>
              <a:t>of</a:t>
            </a:r>
            <a:r>
              <a:rPr spc="-45" dirty="0"/>
              <a:t> </a:t>
            </a:r>
            <a:r>
              <a:rPr dirty="0"/>
              <a:t>the</a:t>
            </a:r>
            <a:r>
              <a:rPr spc="-50" dirty="0"/>
              <a:t> </a:t>
            </a:r>
            <a:r>
              <a:rPr spc="-10" dirty="0"/>
              <a:t>income </a:t>
            </a:r>
            <a:r>
              <a:rPr dirty="0"/>
              <a:t>stream</a:t>
            </a:r>
            <a:r>
              <a:rPr spc="-50" dirty="0"/>
              <a:t> </a:t>
            </a:r>
            <a:r>
              <a:rPr dirty="0"/>
              <a:t>under</a:t>
            </a:r>
            <a:r>
              <a:rPr spc="-35" dirty="0"/>
              <a:t> </a:t>
            </a:r>
            <a:r>
              <a:rPr dirty="0"/>
              <a:t>assumption</a:t>
            </a:r>
            <a:r>
              <a:rPr spc="-40" dirty="0"/>
              <a:t> </a:t>
            </a:r>
            <a:r>
              <a:rPr dirty="0"/>
              <a:t>basis</a:t>
            </a:r>
            <a:r>
              <a:rPr spc="-40" dirty="0"/>
              <a:t> </a:t>
            </a:r>
            <a:r>
              <a:rPr dirty="0"/>
              <a:t>B</a:t>
            </a:r>
            <a:r>
              <a:rPr spc="-50" dirty="0"/>
              <a:t> </a:t>
            </a:r>
            <a:r>
              <a:rPr dirty="0"/>
              <a:t>compared</a:t>
            </a:r>
            <a:r>
              <a:rPr spc="-50" dirty="0"/>
              <a:t> </a:t>
            </a:r>
            <a:r>
              <a:rPr dirty="0"/>
              <a:t>to</a:t>
            </a:r>
            <a:r>
              <a:rPr spc="-45" dirty="0"/>
              <a:t> </a:t>
            </a:r>
            <a:r>
              <a:rPr dirty="0"/>
              <a:t>A.</a:t>
            </a:r>
            <a:r>
              <a:rPr spc="-45" dirty="0"/>
              <a:t> </a:t>
            </a:r>
            <a:r>
              <a:rPr b="1" dirty="0">
                <a:latin typeface="Calibri"/>
                <a:cs typeface="Calibri"/>
              </a:rPr>
              <a:t>A</a:t>
            </a:r>
            <a:r>
              <a:rPr b="1" spc="-40" dirty="0">
                <a:latin typeface="Calibri"/>
                <a:cs typeface="Calibri"/>
              </a:rPr>
              <a:t> </a:t>
            </a:r>
            <a:r>
              <a:rPr b="1" spc="-10" dirty="0">
                <a:latin typeface="Calibri"/>
                <a:cs typeface="Calibri"/>
              </a:rPr>
              <a:t>customer</a:t>
            </a:r>
            <a:r>
              <a:rPr b="1" spc="-45" dirty="0">
                <a:latin typeface="Calibri"/>
                <a:cs typeface="Calibri"/>
              </a:rPr>
              <a:t> </a:t>
            </a:r>
            <a:r>
              <a:rPr b="1" dirty="0">
                <a:latin typeface="Calibri"/>
                <a:cs typeface="Calibri"/>
              </a:rPr>
              <a:t>who</a:t>
            </a:r>
            <a:r>
              <a:rPr b="1" spc="-50" dirty="0">
                <a:latin typeface="Calibri"/>
                <a:cs typeface="Calibri"/>
              </a:rPr>
              <a:t> </a:t>
            </a:r>
            <a:r>
              <a:rPr b="1" dirty="0">
                <a:latin typeface="Calibri"/>
                <a:cs typeface="Calibri"/>
              </a:rPr>
              <a:t>chooses</a:t>
            </a:r>
            <a:r>
              <a:rPr b="1" spc="-40" dirty="0">
                <a:latin typeface="Calibri"/>
                <a:cs typeface="Calibri"/>
              </a:rPr>
              <a:t> </a:t>
            </a:r>
            <a:r>
              <a:rPr b="1" dirty="0">
                <a:latin typeface="Calibri"/>
                <a:cs typeface="Calibri"/>
              </a:rPr>
              <a:t>to</a:t>
            </a:r>
            <a:r>
              <a:rPr b="1" spc="-35" dirty="0">
                <a:latin typeface="Calibri"/>
                <a:cs typeface="Calibri"/>
              </a:rPr>
              <a:t> </a:t>
            </a:r>
            <a:r>
              <a:rPr b="1" spc="-10" dirty="0">
                <a:latin typeface="Calibri"/>
                <a:cs typeface="Calibri"/>
              </a:rPr>
              <a:t>transfer </a:t>
            </a:r>
            <a:r>
              <a:rPr b="1" dirty="0">
                <a:latin typeface="Calibri"/>
                <a:cs typeface="Calibri"/>
              </a:rPr>
              <a:t>their</a:t>
            </a:r>
            <a:r>
              <a:rPr b="1" spc="-30" dirty="0">
                <a:latin typeface="Calibri"/>
                <a:cs typeface="Calibri"/>
              </a:rPr>
              <a:t> </a:t>
            </a:r>
            <a:r>
              <a:rPr b="1" dirty="0">
                <a:latin typeface="Calibri"/>
                <a:cs typeface="Calibri"/>
              </a:rPr>
              <a:t>income</a:t>
            </a:r>
            <a:r>
              <a:rPr b="1" spc="-50" dirty="0">
                <a:latin typeface="Calibri"/>
                <a:cs typeface="Calibri"/>
              </a:rPr>
              <a:t> </a:t>
            </a:r>
            <a:r>
              <a:rPr b="1" spc="-10" dirty="0">
                <a:latin typeface="Calibri"/>
                <a:cs typeface="Calibri"/>
              </a:rPr>
              <a:t>stream</a:t>
            </a:r>
            <a:r>
              <a:rPr b="1" spc="-40" dirty="0">
                <a:latin typeface="Calibri"/>
                <a:cs typeface="Calibri"/>
              </a:rPr>
              <a:t> </a:t>
            </a:r>
            <a:r>
              <a:rPr b="1" dirty="0">
                <a:latin typeface="Calibri"/>
                <a:cs typeface="Calibri"/>
              </a:rPr>
              <a:t>is</a:t>
            </a:r>
            <a:r>
              <a:rPr b="1" spc="-45" dirty="0">
                <a:latin typeface="Calibri"/>
                <a:cs typeface="Calibri"/>
              </a:rPr>
              <a:t> </a:t>
            </a:r>
            <a:r>
              <a:rPr b="1" dirty="0">
                <a:latin typeface="Calibri"/>
                <a:cs typeface="Calibri"/>
              </a:rPr>
              <a:t>choosing</a:t>
            </a:r>
            <a:r>
              <a:rPr b="1" spc="-60" dirty="0">
                <a:latin typeface="Calibri"/>
                <a:cs typeface="Calibri"/>
              </a:rPr>
              <a:t> </a:t>
            </a:r>
            <a:r>
              <a:rPr b="1" dirty="0">
                <a:latin typeface="Calibri"/>
                <a:cs typeface="Calibri"/>
              </a:rPr>
              <a:t>to</a:t>
            </a:r>
            <a:r>
              <a:rPr b="1" spc="-30" dirty="0">
                <a:latin typeface="Calibri"/>
                <a:cs typeface="Calibri"/>
              </a:rPr>
              <a:t> </a:t>
            </a:r>
            <a:r>
              <a:rPr b="1" dirty="0">
                <a:latin typeface="Calibri"/>
                <a:cs typeface="Calibri"/>
              </a:rPr>
              <a:t>give</a:t>
            </a:r>
            <a:r>
              <a:rPr b="1" spc="-45" dirty="0">
                <a:latin typeface="Calibri"/>
                <a:cs typeface="Calibri"/>
              </a:rPr>
              <a:t> </a:t>
            </a:r>
            <a:r>
              <a:rPr b="1" dirty="0">
                <a:latin typeface="Calibri"/>
                <a:cs typeface="Calibri"/>
              </a:rPr>
              <a:t>up</a:t>
            </a:r>
            <a:r>
              <a:rPr b="1" spc="-40" dirty="0">
                <a:latin typeface="Calibri"/>
                <a:cs typeface="Calibri"/>
              </a:rPr>
              <a:t> </a:t>
            </a:r>
            <a:r>
              <a:rPr b="1" dirty="0">
                <a:latin typeface="Calibri"/>
                <a:cs typeface="Calibri"/>
              </a:rPr>
              <a:t>the</a:t>
            </a:r>
            <a:r>
              <a:rPr b="1" spc="-25" dirty="0">
                <a:latin typeface="Calibri"/>
                <a:cs typeface="Calibri"/>
              </a:rPr>
              <a:t> </a:t>
            </a:r>
            <a:r>
              <a:rPr b="1" spc="-10" dirty="0">
                <a:latin typeface="Calibri"/>
                <a:cs typeface="Calibri"/>
              </a:rPr>
              <a:t>guarantees</a:t>
            </a:r>
            <a:r>
              <a:rPr b="1" spc="-30" dirty="0">
                <a:latin typeface="Calibri"/>
                <a:cs typeface="Calibri"/>
              </a:rPr>
              <a:t> </a:t>
            </a:r>
            <a:r>
              <a:rPr b="1" dirty="0">
                <a:latin typeface="Calibri"/>
                <a:cs typeface="Calibri"/>
              </a:rPr>
              <a:t>implicit</a:t>
            </a:r>
            <a:r>
              <a:rPr b="1" spc="-55" dirty="0">
                <a:latin typeface="Calibri"/>
                <a:cs typeface="Calibri"/>
              </a:rPr>
              <a:t> </a:t>
            </a:r>
            <a:r>
              <a:rPr b="1" dirty="0">
                <a:latin typeface="Calibri"/>
                <a:cs typeface="Calibri"/>
              </a:rPr>
              <a:t>in</a:t>
            </a:r>
            <a:r>
              <a:rPr b="1" spc="-40" dirty="0">
                <a:latin typeface="Calibri"/>
                <a:cs typeface="Calibri"/>
              </a:rPr>
              <a:t> </a:t>
            </a:r>
            <a:r>
              <a:rPr b="1" dirty="0">
                <a:latin typeface="Calibri"/>
                <a:cs typeface="Calibri"/>
              </a:rPr>
              <a:t>A</a:t>
            </a:r>
            <a:r>
              <a:rPr dirty="0"/>
              <a:t>.</a:t>
            </a:r>
            <a:r>
              <a:rPr spc="-40" dirty="0"/>
              <a:t> </a:t>
            </a:r>
            <a:r>
              <a:rPr dirty="0"/>
              <a:t>Under</a:t>
            </a:r>
            <a:r>
              <a:rPr spc="-35" dirty="0"/>
              <a:t> </a:t>
            </a:r>
            <a:r>
              <a:rPr spc="-20" dirty="0"/>
              <a:t>this </a:t>
            </a:r>
            <a:r>
              <a:rPr spc="-10" dirty="0"/>
              <a:t>blueprint,</a:t>
            </a:r>
            <a:r>
              <a:rPr spc="-35" dirty="0"/>
              <a:t> </a:t>
            </a:r>
            <a:r>
              <a:rPr dirty="0"/>
              <a:t>the</a:t>
            </a:r>
            <a:r>
              <a:rPr spc="-30" dirty="0"/>
              <a:t> </a:t>
            </a:r>
            <a:r>
              <a:rPr b="1" spc="-10" dirty="0">
                <a:latin typeface="Calibri"/>
                <a:cs typeface="Calibri"/>
              </a:rPr>
              <a:t>customer</a:t>
            </a:r>
            <a:r>
              <a:rPr b="1" spc="-60" dirty="0">
                <a:latin typeface="Calibri"/>
                <a:cs typeface="Calibri"/>
              </a:rPr>
              <a:t> </a:t>
            </a:r>
            <a:r>
              <a:rPr b="1" dirty="0">
                <a:latin typeface="Calibri"/>
                <a:cs typeface="Calibri"/>
              </a:rPr>
              <a:t>would</a:t>
            </a:r>
            <a:r>
              <a:rPr b="1" spc="-45" dirty="0">
                <a:latin typeface="Calibri"/>
                <a:cs typeface="Calibri"/>
              </a:rPr>
              <a:t> </a:t>
            </a:r>
            <a:r>
              <a:rPr b="1" dirty="0">
                <a:latin typeface="Calibri"/>
                <a:cs typeface="Calibri"/>
              </a:rPr>
              <a:t>not</a:t>
            </a:r>
            <a:r>
              <a:rPr b="1" spc="-30" dirty="0">
                <a:latin typeface="Calibri"/>
                <a:cs typeface="Calibri"/>
              </a:rPr>
              <a:t> </a:t>
            </a:r>
            <a:r>
              <a:rPr b="1" dirty="0">
                <a:latin typeface="Calibri"/>
                <a:cs typeface="Calibri"/>
              </a:rPr>
              <a:t>be</a:t>
            </a:r>
            <a:r>
              <a:rPr b="1" spc="-35" dirty="0">
                <a:latin typeface="Calibri"/>
                <a:cs typeface="Calibri"/>
              </a:rPr>
              <a:t> </a:t>
            </a:r>
            <a:r>
              <a:rPr b="1" spc="-10" dirty="0">
                <a:latin typeface="Calibri"/>
                <a:cs typeface="Calibri"/>
              </a:rPr>
              <a:t>compensated</a:t>
            </a:r>
            <a:r>
              <a:rPr b="1" spc="-50" dirty="0">
                <a:latin typeface="Calibri"/>
                <a:cs typeface="Calibri"/>
              </a:rPr>
              <a:t> </a:t>
            </a:r>
            <a:r>
              <a:rPr b="1" dirty="0">
                <a:latin typeface="Calibri"/>
                <a:cs typeface="Calibri"/>
              </a:rPr>
              <a:t>for</a:t>
            </a:r>
            <a:r>
              <a:rPr b="1" spc="-40" dirty="0">
                <a:latin typeface="Calibri"/>
                <a:cs typeface="Calibri"/>
              </a:rPr>
              <a:t> </a:t>
            </a:r>
            <a:r>
              <a:rPr b="1" dirty="0">
                <a:latin typeface="Calibri"/>
                <a:cs typeface="Calibri"/>
              </a:rPr>
              <a:t>doing</a:t>
            </a:r>
            <a:r>
              <a:rPr b="1" spc="-55" dirty="0">
                <a:latin typeface="Calibri"/>
                <a:cs typeface="Calibri"/>
              </a:rPr>
              <a:t> </a:t>
            </a:r>
            <a:r>
              <a:rPr b="1" dirty="0">
                <a:latin typeface="Calibri"/>
                <a:cs typeface="Calibri"/>
              </a:rPr>
              <a:t>so</a:t>
            </a:r>
            <a:r>
              <a:rPr dirty="0"/>
              <a:t>,</a:t>
            </a:r>
            <a:r>
              <a:rPr spc="-45" dirty="0"/>
              <a:t> </a:t>
            </a:r>
            <a:r>
              <a:rPr dirty="0"/>
              <a:t>nor</a:t>
            </a:r>
            <a:r>
              <a:rPr spc="-35" dirty="0"/>
              <a:t> </a:t>
            </a:r>
            <a:r>
              <a:rPr dirty="0"/>
              <a:t>should</a:t>
            </a:r>
            <a:r>
              <a:rPr spc="-40" dirty="0"/>
              <a:t> </a:t>
            </a:r>
            <a:r>
              <a:rPr spc="-25" dirty="0"/>
              <a:t>the </a:t>
            </a:r>
            <a:r>
              <a:rPr dirty="0"/>
              <a:t>provider</a:t>
            </a:r>
            <a:r>
              <a:rPr spc="-60" dirty="0"/>
              <a:t> </a:t>
            </a:r>
            <a:r>
              <a:rPr dirty="0"/>
              <a:t>be</a:t>
            </a:r>
            <a:r>
              <a:rPr spc="-55" dirty="0"/>
              <a:t> </a:t>
            </a:r>
            <a:r>
              <a:rPr spc="-10" dirty="0"/>
              <a:t>required</a:t>
            </a:r>
            <a:r>
              <a:rPr spc="-45" dirty="0"/>
              <a:t> </a:t>
            </a:r>
            <a:r>
              <a:rPr dirty="0"/>
              <a:t>to</a:t>
            </a:r>
            <a:r>
              <a:rPr spc="-60" dirty="0"/>
              <a:t> </a:t>
            </a:r>
            <a:r>
              <a:rPr dirty="0"/>
              <a:t>fund</a:t>
            </a:r>
            <a:r>
              <a:rPr spc="-50" dirty="0"/>
              <a:t> </a:t>
            </a:r>
            <a:r>
              <a:rPr dirty="0"/>
              <a:t>the</a:t>
            </a:r>
            <a:r>
              <a:rPr spc="-60" dirty="0"/>
              <a:t> </a:t>
            </a:r>
            <a:r>
              <a:rPr dirty="0"/>
              <a:t>higher</a:t>
            </a:r>
            <a:r>
              <a:rPr spc="-50" dirty="0"/>
              <a:t> </a:t>
            </a:r>
            <a:r>
              <a:rPr spc="-85" dirty="0"/>
              <a:t>TV.</a:t>
            </a:r>
            <a:r>
              <a:rPr spc="-50" dirty="0"/>
              <a:t> </a:t>
            </a:r>
            <a:r>
              <a:rPr spc="-10" dirty="0"/>
              <a:t>Therefore,</a:t>
            </a:r>
            <a:r>
              <a:rPr spc="-35" dirty="0"/>
              <a:t> </a:t>
            </a:r>
            <a:r>
              <a:rPr b="1" dirty="0">
                <a:latin typeface="Calibri"/>
                <a:cs typeface="Calibri"/>
              </a:rPr>
              <a:t>the</a:t>
            </a:r>
            <a:r>
              <a:rPr b="1" spc="-45" dirty="0">
                <a:latin typeface="Calibri"/>
                <a:cs typeface="Calibri"/>
              </a:rPr>
              <a:t> </a:t>
            </a:r>
            <a:r>
              <a:rPr b="1" dirty="0">
                <a:latin typeface="Calibri"/>
                <a:cs typeface="Calibri"/>
              </a:rPr>
              <a:t>TV</a:t>
            </a:r>
            <a:r>
              <a:rPr b="1" spc="-55" dirty="0">
                <a:latin typeface="Calibri"/>
                <a:cs typeface="Calibri"/>
              </a:rPr>
              <a:t> </a:t>
            </a:r>
            <a:r>
              <a:rPr b="1" dirty="0">
                <a:latin typeface="Calibri"/>
                <a:cs typeface="Calibri"/>
              </a:rPr>
              <a:t>would</a:t>
            </a:r>
            <a:r>
              <a:rPr b="1" spc="-60" dirty="0">
                <a:latin typeface="Calibri"/>
                <a:cs typeface="Calibri"/>
              </a:rPr>
              <a:t> </a:t>
            </a:r>
            <a:r>
              <a:rPr b="1" dirty="0">
                <a:latin typeface="Calibri"/>
                <a:cs typeface="Calibri"/>
              </a:rPr>
              <a:t>be</a:t>
            </a:r>
            <a:r>
              <a:rPr b="1" spc="-60" dirty="0">
                <a:latin typeface="Calibri"/>
                <a:cs typeface="Calibri"/>
              </a:rPr>
              <a:t> </a:t>
            </a:r>
            <a:r>
              <a:rPr b="1" dirty="0">
                <a:latin typeface="Calibri"/>
                <a:cs typeface="Calibri"/>
              </a:rPr>
              <a:t>equal</a:t>
            </a:r>
            <a:r>
              <a:rPr b="1" spc="-50" dirty="0">
                <a:latin typeface="Calibri"/>
                <a:cs typeface="Calibri"/>
              </a:rPr>
              <a:t> </a:t>
            </a:r>
            <a:r>
              <a:rPr b="1" spc="-25" dirty="0">
                <a:latin typeface="Calibri"/>
                <a:cs typeface="Calibri"/>
              </a:rPr>
              <a:t>to</a:t>
            </a:r>
          </a:p>
          <a:p>
            <a:pPr marL="299085">
              <a:lnSpc>
                <a:spcPct val="100000"/>
              </a:lnSpc>
              <a:spcBef>
                <a:spcPts val="5"/>
              </a:spcBef>
            </a:pPr>
            <a:r>
              <a:rPr b="1" spc="-10" dirty="0">
                <a:latin typeface="Calibri"/>
                <a:cs typeface="Calibri"/>
              </a:rPr>
              <a:t>$200,000</a:t>
            </a:r>
            <a:r>
              <a:rPr spc="-10" dirty="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56895" rIns="0" bIns="0" rtlCol="0">
            <a:spAutoFit/>
          </a:bodyPr>
          <a:lstStyle/>
          <a:p>
            <a:pPr marL="25400">
              <a:lnSpc>
                <a:spcPct val="100000"/>
              </a:lnSpc>
              <a:spcBef>
                <a:spcPts val="95"/>
              </a:spcBef>
            </a:pPr>
            <a:r>
              <a:rPr dirty="0"/>
              <a:t>Numerical</a:t>
            </a:r>
            <a:r>
              <a:rPr spc="-110" dirty="0"/>
              <a:t> </a:t>
            </a:r>
            <a:r>
              <a:rPr spc="-10" dirty="0"/>
              <a:t>example</a:t>
            </a:r>
            <a:r>
              <a:rPr spc="-100" dirty="0"/>
              <a:t> </a:t>
            </a:r>
            <a:r>
              <a:rPr dirty="0"/>
              <a:t>and</a:t>
            </a:r>
            <a:r>
              <a:rPr spc="-110" dirty="0"/>
              <a:t> </a:t>
            </a:r>
            <a:r>
              <a:rPr spc="-10" dirty="0"/>
              <a:t>explanation</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045"/>
              </a:lnSpc>
            </a:pPr>
            <a:fld id="{81D60167-4931-47E6-BA6A-407CBD079E47}" type="slidenum">
              <a:rPr spc="-25" dirty="0"/>
              <a:t>17</a:t>
            </a:fld>
            <a:endParaRPr spc="-25" dirty="0"/>
          </a:p>
        </p:txBody>
      </p:sp>
      <p:sp>
        <p:nvSpPr>
          <p:cNvPr id="3" name="object 3"/>
          <p:cNvSpPr txBox="1">
            <a:spLocks noGrp="1"/>
          </p:cNvSpPr>
          <p:nvPr>
            <p:ph type="body" idx="1"/>
          </p:nvPr>
        </p:nvSpPr>
        <p:spPr>
          <a:prstGeom prst="rect">
            <a:avLst/>
          </a:prstGeom>
        </p:spPr>
        <p:txBody>
          <a:bodyPr vert="horz" wrap="square" lIns="0" tIns="12700" rIns="0" bIns="0" rtlCol="0">
            <a:spAutoFit/>
          </a:bodyPr>
          <a:lstStyle/>
          <a:p>
            <a:pPr marL="299085" marR="5080" indent="-287020">
              <a:lnSpc>
                <a:spcPct val="100000"/>
              </a:lnSpc>
              <a:spcBef>
                <a:spcPts val="100"/>
              </a:spcBef>
              <a:buFont typeface="Arial"/>
              <a:buChar char="•"/>
              <a:tabLst>
                <a:tab pos="299085" algn="l"/>
              </a:tabLst>
            </a:pPr>
            <a:r>
              <a:rPr dirty="0"/>
              <a:t>Imagine</a:t>
            </a:r>
            <a:r>
              <a:rPr spc="-60" dirty="0"/>
              <a:t> </a:t>
            </a:r>
            <a:r>
              <a:rPr dirty="0"/>
              <a:t>instead</a:t>
            </a:r>
            <a:r>
              <a:rPr spc="-55" dirty="0"/>
              <a:t> </a:t>
            </a:r>
            <a:r>
              <a:rPr dirty="0"/>
              <a:t>that</a:t>
            </a:r>
            <a:r>
              <a:rPr spc="-60" dirty="0"/>
              <a:t> </a:t>
            </a:r>
            <a:r>
              <a:rPr dirty="0"/>
              <a:t>the</a:t>
            </a:r>
            <a:r>
              <a:rPr spc="-50" dirty="0"/>
              <a:t> </a:t>
            </a:r>
            <a:r>
              <a:rPr b="1" dirty="0">
                <a:latin typeface="Calibri"/>
                <a:cs typeface="Calibri"/>
              </a:rPr>
              <a:t>current</a:t>
            </a:r>
            <a:r>
              <a:rPr b="1" spc="-50" dirty="0">
                <a:latin typeface="Calibri"/>
                <a:cs typeface="Calibri"/>
              </a:rPr>
              <a:t> </a:t>
            </a:r>
            <a:r>
              <a:rPr b="1" dirty="0">
                <a:latin typeface="Calibri"/>
                <a:cs typeface="Calibri"/>
              </a:rPr>
              <a:t>pricing</a:t>
            </a:r>
            <a:r>
              <a:rPr b="1" spc="-60" dirty="0">
                <a:latin typeface="Calibri"/>
                <a:cs typeface="Calibri"/>
              </a:rPr>
              <a:t> </a:t>
            </a:r>
            <a:r>
              <a:rPr b="1" dirty="0">
                <a:latin typeface="Calibri"/>
                <a:cs typeface="Calibri"/>
              </a:rPr>
              <a:t>basis</a:t>
            </a:r>
            <a:r>
              <a:rPr b="1" spc="-45" dirty="0">
                <a:latin typeface="Calibri"/>
                <a:cs typeface="Calibri"/>
              </a:rPr>
              <a:t> </a:t>
            </a:r>
            <a:r>
              <a:rPr b="1" dirty="0">
                <a:latin typeface="Calibri"/>
                <a:cs typeface="Calibri"/>
              </a:rPr>
              <a:t>B</a:t>
            </a:r>
            <a:r>
              <a:rPr b="1" spc="-40" dirty="0">
                <a:latin typeface="Calibri"/>
                <a:cs typeface="Calibri"/>
              </a:rPr>
              <a:t> </a:t>
            </a:r>
            <a:r>
              <a:rPr b="1" spc="-10" dirty="0">
                <a:latin typeface="Calibri"/>
                <a:cs typeface="Calibri"/>
              </a:rPr>
              <a:t>gave</a:t>
            </a:r>
            <a:r>
              <a:rPr b="1" spc="-55" dirty="0">
                <a:latin typeface="Calibri"/>
                <a:cs typeface="Calibri"/>
              </a:rPr>
              <a:t> </a:t>
            </a:r>
            <a:r>
              <a:rPr b="1" dirty="0">
                <a:latin typeface="Calibri"/>
                <a:cs typeface="Calibri"/>
              </a:rPr>
              <a:t>a</a:t>
            </a:r>
            <a:r>
              <a:rPr b="1" spc="-45" dirty="0">
                <a:latin typeface="Calibri"/>
                <a:cs typeface="Calibri"/>
              </a:rPr>
              <a:t> </a:t>
            </a:r>
            <a:r>
              <a:rPr b="1" dirty="0">
                <a:latin typeface="Calibri"/>
                <a:cs typeface="Calibri"/>
              </a:rPr>
              <a:t>TV</a:t>
            </a:r>
            <a:r>
              <a:rPr b="1" spc="-45" dirty="0">
                <a:latin typeface="Calibri"/>
                <a:cs typeface="Calibri"/>
              </a:rPr>
              <a:t> </a:t>
            </a:r>
            <a:r>
              <a:rPr b="1" dirty="0">
                <a:latin typeface="Calibri"/>
                <a:cs typeface="Calibri"/>
              </a:rPr>
              <a:t>of</a:t>
            </a:r>
            <a:r>
              <a:rPr b="1" spc="-55" dirty="0">
                <a:latin typeface="Calibri"/>
                <a:cs typeface="Calibri"/>
              </a:rPr>
              <a:t> </a:t>
            </a:r>
            <a:r>
              <a:rPr b="1" dirty="0">
                <a:latin typeface="Calibri"/>
                <a:cs typeface="Calibri"/>
              </a:rPr>
              <a:t>$150,000</a:t>
            </a:r>
            <a:r>
              <a:rPr dirty="0"/>
              <a:t>.</a:t>
            </a:r>
            <a:r>
              <a:rPr spc="-55" dirty="0"/>
              <a:t> </a:t>
            </a:r>
            <a:r>
              <a:rPr dirty="0"/>
              <a:t>This</a:t>
            </a:r>
            <a:r>
              <a:rPr spc="-40" dirty="0"/>
              <a:t> </a:t>
            </a:r>
            <a:r>
              <a:rPr dirty="0"/>
              <a:t>might</a:t>
            </a:r>
            <a:r>
              <a:rPr spc="-60" dirty="0"/>
              <a:t> </a:t>
            </a:r>
            <a:r>
              <a:rPr spc="-25" dirty="0"/>
              <a:t>be </a:t>
            </a:r>
            <a:r>
              <a:rPr dirty="0"/>
              <a:t>because</a:t>
            </a:r>
            <a:r>
              <a:rPr spc="-65" dirty="0"/>
              <a:t> </a:t>
            </a:r>
            <a:r>
              <a:rPr dirty="0"/>
              <a:t>B</a:t>
            </a:r>
            <a:r>
              <a:rPr spc="-70" dirty="0"/>
              <a:t> </a:t>
            </a:r>
            <a:r>
              <a:rPr spc="-10" dirty="0"/>
              <a:t>incorporated</a:t>
            </a:r>
            <a:r>
              <a:rPr spc="-75" dirty="0"/>
              <a:t> </a:t>
            </a:r>
            <a:r>
              <a:rPr dirty="0"/>
              <a:t>higher</a:t>
            </a:r>
            <a:r>
              <a:rPr spc="-60" dirty="0"/>
              <a:t> </a:t>
            </a:r>
            <a:r>
              <a:rPr dirty="0"/>
              <a:t>mortality</a:t>
            </a:r>
            <a:r>
              <a:rPr spc="-90" dirty="0"/>
              <a:t> </a:t>
            </a:r>
            <a:r>
              <a:rPr spc="-10" dirty="0"/>
              <a:t>rates</a:t>
            </a:r>
            <a:r>
              <a:rPr spc="-75" dirty="0"/>
              <a:t> </a:t>
            </a:r>
            <a:r>
              <a:rPr dirty="0"/>
              <a:t>and/or</a:t>
            </a:r>
            <a:r>
              <a:rPr spc="-60" dirty="0"/>
              <a:t> </a:t>
            </a:r>
            <a:r>
              <a:rPr dirty="0"/>
              <a:t>higher</a:t>
            </a:r>
            <a:r>
              <a:rPr spc="-70" dirty="0"/>
              <a:t> </a:t>
            </a:r>
            <a:r>
              <a:rPr dirty="0"/>
              <a:t>discount</a:t>
            </a:r>
            <a:r>
              <a:rPr spc="-55" dirty="0"/>
              <a:t> </a:t>
            </a:r>
            <a:r>
              <a:rPr spc="-10" dirty="0"/>
              <a:t>rates</a:t>
            </a:r>
            <a:r>
              <a:rPr spc="-75" dirty="0"/>
              <a:t> </a:t>
            </a:r>
            <a:r>
              <a:rPr dirty="0"/>
              <a:t>than</a:t>
            </a:r>
            <a:r>
              <a:rPr spc="-75" dirty="0"/>
              <a:t> </a:t>
            </a:r>
            <a:r>
              <a:rPr spc="-25" dirty="0"/>
              <a:t>A. </a:t>
            </a:r>
            <a:r>
              <a:rPr b="1" spc="-10" dirty="0">
                <a:latin typeface="Calibri"/>
                <a:cs typeface="Calibri"/>
              </a:rPr>
              <a:t>Were</a:t>
            </a:r>
            <a:r>
              <a:rPr b="1" spc="-60" dirty="0">
                <a:latin typeface="Calibri"/>
                <a:cs typeface="Calibri"/>
              </a:rPr>
              <a:t> </a:t>
            </a:r>
            <a:r>
              <a:rPr b="1" dirty="0">
                <a:latin typeface="Calibri"/>
                <a:cs typeface="Calibri"/>
              </a:rPr>
              <a:t>the</a:t>
            </a:r>
            <a:r>
              <a:rPr b="1" spc="-55" dirty="0">
                <a:latin typeface="Calibri"/>
                <a:cs typeface="Calibri"/>
              </a:rPr>
              <a:t> </a:t>
            </a:r>
            <a:r>
              <a:rPr b="1" dirty="0">
                <a:latin typeface="Calibri"/>
                <a:cs typeface="Calibri"/>
              </a:rPr>
              <a:t>TV</a:t>
            </a:r>
            <a:r>
              <a:rPr b="1" spc="-55" dirty="0">
                <a:latin typeface="Calibri"/>
                <a:cs typeface="Calibri"/>
              </a:rPr>
              <a:t> </a:t>
            </a:r>
            <a:r>
              <a:rPr b="1" dirty="0">
                <a:latin typeface="Calibri"/>
                <a:cs typeface="Calibri"/>
              </a:rPr>
              <a:t>calculated</a:t>
            </a:r>
            <a:r>
              <a:rPr b="1" spc="-65" dirty="0">
                <a:latin typeface="Calibri"/>
                <a:cs typeface="Calibri"/>
              </a:rPr>
              <a:t> </a:t>
            </a:r>
            <a:r>
              <a:rPr b="1" dirty="0">
                <a:latin typeface="Calibri"/>
                <a:cs typeface="Calibri"/>
              </a:rPr>
              <a:t>as</a:t>
            </a:r>
            <a:r>
              <a:rPr b="1" spc="-50" dirty="0">
                <a:latin typeface="Calibri"/>
                <a:cs typeface="Calibri"/>
              </a:rPr>
              <a:t> </a:t>
            </a:r>
            <a:r>
              <a:rPr b="1" dirty="0">
                <a:latin typeface="Calibri"/>
                <a:cs typeface="Calibri"/>
              </a:rPr>
              <a:t>the</a:t>
            </a:r>
            <a:r>
              <a:rPr b="1" spc="-45" dirty="0">
                <a:latin typeface="Calibri"/>
                <a:cs typeface="Calibri"/>
              </a:rPr>
              <a:t> </a:t>
            </a:r>
            <a:r>
              <a:rPr b="1" dirty="0">
                <a:latin typeface="Calibri"/>
                <a:cs typeface="Calibri"/>
              </a:rPr>
              <a:t>ongoing</a:t>
            </a:r>
            <a:r>
              <a:rPr b="1" spc="-65" dirty="0">
                <a:latin typeface="Calibri"/>
                <a:cs typeface="Calibri"/>
              </a:rPr>
              <a:t> </a:t>
            </a:r>
            <a:r>
              <a:rPr b="1" dirty="0">
                <a:latin typeface="Calibri"/>
                <a:cs typeface="Calibri"/>
              </a:rPr>
              <a:t>balance</a:t>
            </a:r>
            <a:r>
              <a:rPr b="1" spc="-60" dirty="0">
                <a:latin typeface="Calibri"/>
                <a:cs typeface="Calibri"/>
              </a:rPr>
              <a:t> </a:t>
            </a:r>
            <a:r>
              <a:rPr b="1" dirty="0">
                <a:latin typeface="Calibri"/>
                <a:cs typeface="Calibri"/>
              </a:rPr>
              <a:t>of</a:t>
            </a:r>
            <a:r>
              <a:rPr b="1" spc="-55" dirty="0">
                <a:latin typeface="Calibri"/>
                <a:cs typeface="Calibri"/>
              </a:rPr>
              <a:t> </a:t>
            </a:r>
            <a:r>
              <a:rPr b="1" dirty="0">
                <a:latin typeface="Calibri"/>
                <a:cs typeface="Calibri"/>
              </a:rPr>
              <a:t>$200,000</a:t>
            </a:r>
            <a:r>
              <a:rPr dirty="0"/>
              <a:t>,</a:t>
            </a:r>
            <a:r>
              <a:rPr spc="-55" dirty="0"/>
              <a:t> </a:t>
            </a:r>
            <a:r>
              <a:rPr dirty="0"/>
              <a:t>the</a:t>
            </a:r>
            <a:r>
              <a:rPr spc="-50" dirty="0"/>
              <a:t> </a:t>
            </a:r>
            <a:r>
              <a:rPr dirty="0"/>
              <a:t>customer</a:t>
            </a:r>
            <a:r>
              <a:rPr spc="-75" dirty="0"/>
              <a:t> </a:t>
            </a:r>
            <a:r>
              <a:rPr dirty="0"/>
              <a:t>would</a:t>
            </a:r>
            <a:r>
              <a:rPr spc="-60" dirty="0"/>
              <a:t> </a:t>
            </a:r>
            <a:r>
              <a:rPr spc="-20" dirty="0"/>
              <a:t>have </a:t>
            </a:r>
            <a:r>
              <a:rPr dirty="0"/>
              <a:t>an</a:t>
            </a:r>
            <a:r>
              <a:rPr spc="-50" dirty="0"/>
              <a:t> </a:t>
            </a:r>
            <a:r>
              <a:rPr b="1" spc="-10" dirty="0">
                <a:latin typeface="Calibri"/>
                <a:cs typeface="Calibri"/>
              </a:rPr>
              <a:t>arbitrage</a:t>
            </a:r>
            <a:r>
              <a:rPr b="1" spc="-50" dirty="0">
                <a:latin typeface="Calibri"/>
                <a:cs typeface="Calibri"/>
              </a:rPr>
              <a:t> </a:t>
            </a:r>
            <a:r>
              <a:rPr b="1" dirty="0">
                <a:latin typeface="Calibri"/>
                <a:cs typeface="Calibri"/>
              </a:rPr>
              <a:t>opportunity</a:t>
            </a:r>
            <a:r>
              <a:rPr b="1" spc="-45" dirty="0">
                <a:latin typeface="Calibri"/>
                <a:cs typeface="Calibri"/>
              </a:rPr>
              <a:t> </a:t>
            </a:r>
            <a:r>
              <a:rPr dirty="0"/>
              <a:t>to</a:t>
            </a:r>
            <a:r>
              <a:rPr spc="-55" dirty="0"/>
              <a:t> </a:t>
            </a:r>
            <a:r>
              <a:rPr spc="-10" dirty="0"/>
              <a:t>immediately</a:t>
            </a:r>
            <a:r>
              <a:rPr spc="-80" dirty="0"/>
              <a:t> </a:t>
            </a:r>
            <a:r>
              <a:rPr dirty="0"/>
              <a:t>increase</a:t>
            </a:r>
            <a:r>
              <a:rPr spc="-45" dirty="0"/>
              <a:t> </a:t>
            </a:r>
            <a:r>
              <a:rPr dirty="0"/>
              <a:t>their</a:t>
            </a:r>
            <a:r>
              <a:rPr spc="-55" dirty="0"/>
              <a:t> </a:t>
            </a:r>
            <a:r>
              <a:rPr dirty="0"/>
              <a:t>income</a:t>
            </a:r>
            <a:r>
              <a:rPr spc="-60" dirty="0"/>
              <a:t> </a:t>
            </a:r>
            <a:r>
              <a:rPr dirty="0"/>
              <a:t>stream</a:t>
            </a:r>
            <a:r>
              <a:rPr spc="-55" dirty="0"/>
              <a:t> </a:t>
            </a:r>
            <a:r>
              <a:rPr dirty="0"/>
              <a:t>by</a:t>
            </a:r>
            <a:r>
              <a:rPr spc="-55" dirty="0"/>
              <a:t> </a:t>
            </a:r>
            <a:r>
              <a:rPr spc="-10" dirty="0"/>
              <a:t>transferring</a:t>
            </a:r>
          </a:p>
          <a:p>
            <a:pPr marL="299085" marR="97155">
              <a:lnSpc>
                <a:spcPct val="100000"/>
              </a:lnSpc>
              <a:spcBef>
                <a:spcPts val="5"/>
              </a:spcBef>
            </a:pPr>
            <a:r>
              <a:rPr dirty="0"/>
              <a:t>$200,000</a:t>
            </a:r>
            <a:r>
              <a:rPr spc="-50" dirty="0"/>
              <a:t> </a:t>
            </a:r>
            <a:r>
              <a:rPr dirty="0"/>
              <a:t>to</a:t>
            </a:r>
            <a:r>
              <a:rPr spc="-45" dirty="0"/>
              <a:t> </a:t>
            </a:r>
            <a:r>
              <a:rPr dirty="0"/>
              <a:t>the</a:t>
            </a:r>
            <a:r>
              <a:rPr spc="-45" dirty="0"/>
              <a:t> </a:t>
            </a:r>
            <a:r>
              <a:rPr dirty="0"/>
              <a:t>same</a:t>
            </a:r>
            <a:r>
              <a:rPr spc="-30" dirty="0"/>
              <a:t> </a:t>
            </a:r>
            <a:r>
              <a:rPr dirty="0"/>
              <a:t>product</a:t>
            </a:r>
            <a:r>
              <a:rPr spc="-50" dirty="0"/>
              <a:t> </a:t>
            </a:r>
            <a:r>
              <a:rPr dirty="0"/>
              <a:t>under</a:t>
            </a:r>
            <a:r>
              <a:rPr spc="-35" dirty="0"/>
              <a:t> </a:t>
            </a:r>
            <a:r>
              <a:rPr dirty="0"/>
              <a:t>B.</a:t>
            </a:r>
            <a:r>
              <a:rPr spc="-50" dirty="0"/>
              <a:t> </a:t>
            </a:r>
            <a:r>
              <a:rPr spc="-10" dirty="0"/>
              <a:t>Therefore,</a:t>
            </a:r>
            <a:r>
              <a:rPr spc="-15" dirty="0"/>
              <a:t> </a:t>
            </a:r>
            <a:r>
              <a:rPr dirty="0"/>
              <a:t>the</a:t>
            </a:r>
            <a:r>
              <a:rPr spc="-45" dirty="0"/>
              <a:t> </a:t>
            </a:r>
            <a:r>
              <a:rPr b="1" dirty="0">
                <a:latin typeface="Calibri"/>
                <a:cs typeface="Calibri"/>
              </a:rPr>
              <a:t>TV</a:t>
            </a:r>
            <a:r>
              <a:rPr b="1" spc="-40" dirty="0">
                <a:latin typeface="Calibri"/>
                <a:cs typeface="Calibri"/>
              </a:rPr>
              <a:t> </a:t>
            </a:r>
            <a:r>
              <a:rPr b="1" dirty="0">
                <a:latin typeface="Calibri"/>
                <a:cs typeface="Calibri"/>
              </a:rPr>
              <a:t>in</a:t>
            </a:r>
            <a:r>
              <a:rPr b="1" spc="-50" dirty="0">
                <a:latin typeface="Calibri"/>
                <a:cs typeface="Calibri"/>
              </a:rPr>
              <a:t> </a:t>
            </a:r>
            <a:r>
              <a:rPr b="1" dirty="0">
                <a:latin typeface="Calibri"/>
                <a:cs typeface="Calibri"/>
              </a:rPr>
              <a:t>this</a:t>
            </a:r>
            <a:r>
              <a:rPr b="1" spc="-30" dirty="0">
                <a:latin typeface="Calibri"/>
                <a:cs typeface="Calibri"/>
              </a:rPr>
              <a:t> </a:t>
            </a:r>
            <a:r>
              <a:rPr b="1" dirty="0">
                <a:latin typeface="Calibri"/>
                <a:cs typeface="Calibri"/>
              </a:rPr>
              <a:t>case</a:t>
            </a:r>
            <a:r>
              <a:rPr b="1" spc="-30" dirty="0">
                <a:latin typeface="Calibri"/>
                <a:cs typeface="Calibri"/>
              </a:rPr>
              <a:t> </a:t>
            </a:r>
            <a:r>
              <a:rPr b="1" dirty="0">
                <a:latin typeface="Calibri"/>
                <a:cs typeface="Calibri"/>
              </a:rPr>
              <a:t>should</a:t>
            </a:r>
            <a:r>
              <a:rPr b="1" spc="-45" dirty="0">
                <a:latin typeface="Calibri"/>
                <a:cs typeface="Calibri"/>
              </a:rPr>
              <a:t> </a:t>
            </a:r>
            <a:r>
              <a:rPr b="1" dirty="0">
                <a:latin typeface="Calibri"/>
                <a:cs typeface="Calibri"/>
              </a:rPr>
              <a:t>be</a:t>
            </a:r>
            <a:r>
              <a:rPr b="1" spc="-40" dirty="0">
                <a:latin typeface="Calibri"/>
                <a:cs typeface="Calibri"/>
              </a:rPr>
              <a:t> </a:t>
            </a:r>
            <a:r>
              <a:rPr b="1" spc="-10" dirty="0">
                <a:latin typeface="Calibri"/>
                <a:cs typeface="Calibri"/>
              </a:rPr>
              <a:t>equal </a:t>
            </a:r>
            <a:r>
              <a:rPr b="1" dirty="0">
                <a:latin typeface="Calibri"/>
                <a:cs typeface="Calibri"/>
              </a:rPr>
              <a:t>to</a:t>
            </a:r>
            <a:r>
              <a:rPr b="1" spc="-55" dirty="0">
                <a:latin typeface="Calibri"/>
                <a:cs typeface="Calibri"/>
              </a:rPr>
              <a:t> </a:t>
            </a:r>
            <a:r>
              <a:rPr b="1" dirty="0">
                <a:latin typeface="Calibri"/>
                <a:cs typeface="Calibri"/>
              </a:rPr>
              <a:t>$150,000</a:t>
            </a:r>
            <a:r>
              <a:rPr b="1" spc="-65" dirty="0">
                <a:latin typeface="Calibri"/>
                <a:cs typeface="Calibri"/>
              </a:rPr>
              <a:t> </a:t>
            </a:r>
            <a:r>
              <a:rPr dirty="0"/>
              <a:t>to</a:t>
            </a:r>
            <a:r>
              <a:rPr spc="-60" dirty="0"/>
              <a:t> </a:t>
            </a:r>
            <a:r>
              <a:rPr dirty="0"/>
              <a:t>remove</a:t>
            </a:r>
            <a:r>
              <a:rPr spc="-50" dirty="0"/>
              <a:t> </a:t>
            </a:r>
            <a:r>
              <a:rPr dirty="0"/>
              <a:t>this</a:t>
            </a:r>
            <a:r>
              <a:rPr spc="-55" dirty="0"/>
              <a:t> </a:t>
            </a:r>
            <a:r>
              <a:rPr dirty="0"/>
              <a:t>arbitrage</a:t>
            </a:r>
            <a:r>
              <a:rPr spc="-60" dirty="0"/>
              <a:t> </a:t>
            </a:r>
            <a:r>
              <a:rPr spc="-10" dirty="0"/>
              <a:t>opportunity.</a:t>
            </a:r>
          </a:p>
          <a:p>
            <a:pPr marL="299085" indent="-286385">
              <a:lnSpc>
                <a:spcPct val="100000"/>
              </a:lnSpc>
              <a:spcBef>
                <a:spcPts val="2400"/>
              </a:spcBef>
              <a:buFont typeface="Arial"/>
              <a:buChar char="•"/>
              <a:tabLst>
                <a:tab pos="299085" algn="l"/>
              </a:tabLst>
            </a:pPr>
            <a:r>
              <a:rPr dirty="0"/>
              <a:t>What</a:t>
            </a:r>
            <a:r>
              <a:rPr spc="-45" dirty="0"/>
              <a:t> </a:t>
            </a:r>
            <a:r>
              <a:rPr dirty="0"/>
              <a:t>this</a:t>
            </a:r>
            <a:r>
              <a:rPr spc="-55" dirty="0"/>
              <a:t> </a:t>
            </a:r>
            <a:r>
              <a:rPr spc="-10" dirty="0"/>
              <a:t>effectively</a:t>
            </a:r>
            <a:r>
              <a:rPr spc="-30" dirty="0"/>
              <a:t> </a:t>
            </a:r>
            <a:r>
              <a:rPr dirty="0"/>
              <a:t>means</a:t>
            </a:r>
            <a:r>
              <a:rPr spc="-40" dirty="0"/>
              <a:t> </a:t>
            </a:r>
            <a:r>
              <a:rPr dirty="0"/>
              <a:t>is</a:t>
            </a:r>
            <a:r>
              <a:rPr spc="-50" dirty="0"/>
              <a:t> </a:t>
            </a:r>
            <a:r>
              <a:rPr dirty="0"/>
              <a:t>that</a:t>
            </a:r>
            <a:r>
              <a:rPr spc="-40" dirty="0"/>
              <a:t> </a:t>
            </a:r>
            <a:r>
              <a:rPr dirty="0"/>
              <a:t>the</a:t>
            </a:r>
            <a:r>
              <a:rPr spc="-50" dirty="0"/>
              <a:t> </a:t>
            </a:r>
            <a:r>
              <a:rPr dirty="0"/>
              <a:t>TV</a:t>
            </a:r>
            <a:r>
              <a:rPr spc="-35" dirty="0"/>
              <a:t> </a:t>
            </a:r>
            <a:r>
              <a:rPr dirty="0"/>
              <a:t>is</a:t>
            </a:r>
            <a:r>
              <a:rPr spc="-50" dirty="0"/>
              <a:t> </a:t>
            </a:r>
            <a:r>
              <a:rPr spc="-10" dirty="0"/>
              <a:t>calculated</a:t>
            </a:r>
            <a:r>
              <a:rPr spc="-50" dirty="0"/>
              <a:t> </a:t>
            </a:r>
            <a:r>
              <a:rPr dirty="0"/>
              <a:t>as</a:t>
            </a:r>
            <a:r>
              <a:rPr spc="-50" dirty="0"/>
              <a:t> </a:t>
            </a:r>
            <a:r>
              <a:rPr dirty="0"/>
              <a:t>the</a:t>
            </a:r>
            <a:r>
              <a:rPr spc="-20" dirty="0"/>
              <a:t> </a:t>
            </a:r>
            <a:r>
              <a:rPr b="1" dirty="0">
                <a:latin typeface="Calibri"/>
                <a:cs typeface="Calibri"/>
              </a:rPr>
              <a:t>minimum</a:t>
            </a:r>
            <a:r>
              <a:rPr b="1" spc="-55" dirty="0">
                <a:latin typeface="Calibri"/>
                <a:cs typeface="Calibri"/>
              </a:rPr>
              <a:t> </a:t>
            </a:r>
            <a:r>
              <a:rPr b="1" spc="-25" dirty="0">
                <a:latin typeface="Calibri"/>
                <a:cs typeface="Calibri"/>
              </a:rPr>
              <a:t>of</a:t>
            </a:r>
            <a:r>
              <a:rPr spc="-25" dirty="0"/>
              <a:t>:</a:t>
            </a:r>
          </a:p>
          <a:p>
            <a:pPr marL="518159" lvl="1" indent="-219075">
              <a:lnSpc>
                <a:spcPct val="100000"/>
              </a:lnSpc>
              <a:buChar char="*"/>
              <a:tabLst>
                <a:tab pos="518159" algn="l"/>
              </a:tabLst>
            </a:pPr>
            <a:r>
              <a:rPr sz="2400" dirty="0">
                <a:solidFill>
                  <a:srgbClr val="5B5B5B"/>
                </a:solidFill>
                <a:latin typeface="Calibri"/>
                <a:cs typeface="Calibri"/>
              </a:rPr>
              <a:t>(for</a:t>
            </a:r>
            <a:r>
              <a:rPr sz="2400" spc="-70" dirty="0">
                <a:solidFill>
                  <a:srgbClr val="5B5B5B"/>
                </a:solidFill>
                <a:latin typeface="Calibri"/>
                <a:cs typeface="Calibri"/>
              </a:rPr>
              <a:t> </a:t>
            </a:r>
            <a:r>
              <a:rPr sz="2400" spc="-10" dirty="0">
                <a:solidFill>
                  <a:srgbClr val="5B5B5B"/>
                </a:solidFill>
                <a:latin typeface="Calibri"/>
                <a:cs typeface="Calibri"/>
              </a:rPr>
              <a:t>account-</a:t>
            </a:r>
            <a:r>
              <a:rPr sz="2400" dirty="0">
                <a:solidFill>
                  <a:srgbClr val="5B5B5B"/>
                </a:solidFill>
                <a:latin typeface="Calibri"/>
                <a:cs typeface="Calibri"/>
              </a:rPr>
              <a:t>based</a:t>
            </a:r>
            <a:r>
              <a:rPr sz="2400" spc="-50" dirty="0">
                <a:solidFill>
                  <a:srgbClr val="5B5B5B"/>
                </a:solidFill>
                <a:latin typeface="Calibri"/>
                <a:cs typeface="Calibri"/>
              </a:rPr>
              <a:t> </a:t>
            </a:r>
            <a:r>
              <a:rPr sz="2400" dirty="0">
                <a:solidFill>
                  <a:srgbClr val="5B5B5B"/>
                </a:solidFill>
                <a:latin typeface="Calibri"/>
                <a:cs typeface="Calibri"/>
              </a:rPr>
              <a:t>IRIS</a:t>
            </a:r>
            <a:r>
              <a:rPr sz="2400" spc="-70" dirty="0">
                <a:solidFill>
                  <a:srgbClr val="5B5B5B"/>
                </a:solidFill>
                <a:latin typeface="Calibri"/>
                <a:cs typeface="Calibri"/>
              </a:rPr>
              <a:t> </a:t>
            </a:r>
            <a:r>
              <a:rPr sz="2400" dirty="0">
                <a:solidFill>
                  <a:srgbClr val="5B5B5B"/>
                </a:solidFill>
                <a:latin typeface="Calibri"/>
                <a:cs typeface="Calibri"/>
              </a:rPr>
              <a:t>products)</a:t>
            </a:r>
            <a:r>
              <a:rPr sz="2400" spc="-60" dirty="0">
                <a:solidFill>
                  <a:srgbClr val="5B5B5B"/>
                </a:solidFill>
                <a:latin typeface="Calibri"/>
                <a:cs typeface="Calibri"/>
              </a:rPr>
              <a:t> </a:t>
            </a:r>
            <a:r>
              <a:rPr sz="2400" dirty="0">
                <a:solidFill>
                  <a:srgbClr val="5B5B5B"/>
                </a:solidFill>
                <a:latin typeface="Calibri"/>
                <a:cs typeface="Calibri"/>
              </a:rPr>
              <a:t>the</a:t>
            </a:r>
            <a:r>
              <a:rPr sz="2400" spc="-60" dirty="0">
                <a:solidFill>
                  <a:srgbClr val="5B5B5B"/>
                </a:solidFill>
                <a:latin typeface="Calibri"/>
                <a:cs typeface="Calibri"/>
              </a:rPr>
              <a:t> </a:t>
            </a:r>
            <a:r>
              <a:rPr sz="2400" dirty="0">
                <a:solidFill>
                  <a:srgbClr val="5B5B5B"/>
                </a:solidFill>
                <a:latin typeface="Calibri"/>
                <a:cs typeface="Calibri"/>
              </a:rPr>
              <a:t>ongoing</a:t>
            </a:r>
            <a:r>
              <a:rPr sz="2400" spc="-55" dirty="0">
                <a:solidFill>
                  <a:srgbClr val="5B5B5B"/>
                </a:solidFill>
                <a:latin typeface="Calibri"/>
                <a:cs typeface="Calibri"/>
              </a:rPr>
              <a:t> </a:t>
            </a:r>
            <a:r>
              <a:rPr sz="2400" dirty="0">
                <a:solidFill>
                  <a:srgbClr val="5B5B5B"/>
                </a:solidFill>
                <a:latin typeface="Calibri"/>
                <a:cs typeface="Calibri"/>
              </a:rPr>
              <a:t>account</a:t>
            </a:r>
            <a:r>
              <a:rPr sz="2400" spc="-65" dirty="0">
                <a:solidFill>
                  <a:srgbClr val="5B5B5B"/>
                </a:solidFill>
                <a:latin typeface="Calibri"/>
                <a:cs typeface="Calibri"/>
              </a:rPr>
              <a:t> </a:t>
            </a:r>
            <a:r>
              <a:rPr sz="2400" spc="-10" dirty="0">
                <a:solidFill>
                  <a:srgbClr val="5B5B5B"/>
                </a:solidFill>
                <a:latin typeface="Calibri"/>
                <a:cs typeface="Calibri"/>
              </a:rPr>
              <a:t>balance,</a:t>
            </a:r>
            <a:endParaRPr sz="2400">
              <a:latin typeface="Calibri"/>
              <a:cs typeface="Calibri"/>
            </a:endParaRPr>
          </a:p>
          <a:p>
            <a:pPr marL="518795" lvl="1" indent="-219710">
              <a:lnSpc>
                <a:spcPct val="100000"/>
              </a:lnSpc>
              <a:buChar char="*"/>
              <a:tabLst>
                <a:tab pos="518795" algn="l"/>
              </a:tabLst>
            </a:pPr>
            <a:r>
              <a:rPr sz="2400" dirty="0">
                <a:solidFill>
                  <a:srgbClr val="5B5B5B"/>
                </a:solidFill>
                <a:latin typeface="Calibri"/>
                <a:cs typeface="Calibri"/>
              </a:rPr>
              <a:t>(where</a:t>
            </a:r>
            <a:r>
              <a:rPr sz="2400" spc="-45" dirty="0">
                <a:solidFill>
                  <a:srgbClr val="5B5B5B"/>
                </a:solidFill>
                <a:latin typeface="Calibri"/>
                <a:cs typeface="Calibri"/>
              </a:rPr>
              <a:t> </a:t>
            </a:r>
            <a:r>
              <a:rPr sz="2400" dirty="0">
                <a:solidFill>
                  <a:srgbClr val="5B5B5B"/>
                </a:solidFill>
                <a:latin typeface="Calibri"/>
                <a:cs typeface="Calibri"/>
              </a:rPr>
              <a:t>an</a:t>
            </a:r>
            <a:r>
              <a:rPr sz="2400" spc="-30" dirty="0">
                <a:solidFill>
                  <a:srgbClr val="5B5B5B"/>
                </a:solidFill>
                <a:latin typeface="Calibri"/>
                <a:cs typeface="Calibri"/>
              </a:rPr>
              <a:t> </a:t>
            </a:r>
            <a:r>
              <a:rPr sz="2400" dirty="0">
                <a:solidFill>
                  <a:srgbClr val="5B5B5B"/>
                </a:solidFill>
                <a:latin typeface="Calibri"/>
                <a:cs typeface="Calibri"/>
              </a:rPr>
              <a:t>ongoing</a:t>
            </a:r>
            <a:r>
              <a:rPr sz="2400" spc="-25" dirty="0">
                <a:solidFill>
                  <a:srgbClr val="5B5B5B"/>
                </a:solidFill>
                <a:latin typeface="Calibri"/>
                <a:cs typeface="Calibri"/>
              </a:rPr>
              <a:t> </a:t>
            </a:r>
            <a:r>
              <a:rPr sz="2400" dirty="0">
                <a:solidFill>
                  <a:srgbClr val="5B5B5B"/>
                </a:solidFill>
                <a:latin typeface="Calibri"/>
                <a:cs typeface="Calibri"/>
              </a:rPr>
              <a:t>account</a:t>
            </a:r>
            <a:r>
              <a:rPr sz="2400" spc="-50" dirty="0">
                <a:solidFill>
                  <a:srgbClr val="5B5B5B"/>
                </a:solidFill>
                <a:latin typeface="Calibri"/>
                <a:cs typeface="Calibri"/>
              </a:rPr>
              <a:t> </a:t>
            </a:r>
            <a:r>
              <a:rPr sz="2400" dirty="0">
                <a:solidFill>
                  <a:srgbClr val="5B5B5B"/>
                </a:solidFill>
                <a:latin typeface="Calibri"/>
                <a:cs typeface="Calibri"/>
              </a:rPr>
              <a:t>balance</a:t>
            </a:r>
            <a:r>
              <a:rPr sz="2400" spc="-35" dirty="0">
                <a:solidFill>
                  <a:srgbClr val="5B5B5B"/>
                </a:solidFill>
                <a:latin typeface="Calibri"/>
                <a:cs typeface="Calibri"/>
              </a:rPr>
              <a:t> </a:t>
            </a:r>
            <a:r>
              <a:rPr sz="2400" dirty="0">
                <a:solidFill>
                  <a:srgbClr val="5B5B5B"/>
                </a:solidFill>
                <a:latin typeface="Calibri"/>
                <a:cs typeface="Calibri"/>
              </a:rPr>
              <a:t>is</a:t>
            </a:r>
            <a:r>
              <a:rPr sz="2400" spc="-45" dirty="0">
                <a:solidFill>
                  <a:srgbClr val="5B5B5B"/>
                </a:solidFill>
                <a:latin typeface="Calibri"/>
                <a:cs typeface="Calibri"/>
              </a:rPr>
              <a:t> </a:t>
            </a:r>
            <a:r>
              <a:rPr sz="2400" dirty="0">
                <a:solidFill>
                  <a:srgbClr val="5B5B5B"/>
                </a:solidFill>
                <a:latin typeface="Calibri"/>
                <a:cs typeface="Calibri"/>
              </a:rPr>
              <a:t>not</a:t>
            </a:r>
            <a:r>
              <a:rPr sz="2400" spc="-25" dirty="0">
                <a:solidFill>
                  <a:srgbClr val="5B5B5B"/>
                </a:solidFill>
                <a:latin typeface="Calibri"/>
                <a:cs typeface="Calibri"/>
              </a:rPr>
              <a:t> </a:t>
            </a:r>
            <a:r>
              <a:rPr sz="2400" spc="-10" dirty="0">
                <a:solidFill>
                  <a:srgbClr val="5B5B5B"/>
                </a:solidFill>
                <a:latin typeface="Calibri"/>
                <a:cs typeface="Calibri"/>
              </a:rPr>
              <a:t>available)</a:t>
            </a:r>
            <a:r>
              <a:rPr sz="2400" spc="-40" dirty="0">
                <a:solidFill>
                  <a:srgbClr val="5B5B5B"/>
                </a:solidFill>
                <a:latin typeface="Calibri"/>
                <a:cs typeface="Calibri"/>
              </a:rPr>
              <a:t> </a:t>
            </a:r>
            <a:r>
              <a:rPr sz="2400" dirty="0">
                <a:solidFill>
                  <a:srgbClr val="5B5B5B"/>
                </a:solidFill>
                <a:latin typeface="Calibri"/>
                <a:cs typeface="Calibri"/>
              </a:rPr>
              <a:t>the</a:t>
            </a:r>
            <a:r>
              <a:rPr sz="2400" spc="-25" dirty="0">
                <a:solidFill>
                  <a:srgbClr val="5B5B5B"/>
                </a:solidFill>
                <a:latin typeface="Calibri"/>
                <a:cs typeface="Calibri"/>
              </a:rPr>
              <a:t> </a:t>
            </a:r>
            <a:r>
              <a:rPr sz="2400" dirty="0">
                <a:solidFill>
                  <a:srgbClr val="5B5B5B"/>
                </a:solidFill>
                <a:latin typeface="Calibri"/>
                <a:cs typeface="Calibri"/>
              </a:rPr>
              <a:t>calculation</a:t>
            </a:r>
            <a:r>
              <a:rPr sz="2400" spc="-55" dirty="0">
                <a:solidFill>
                  <a:srgbClr val="5B5B5B"/>
                </a:solidFill>
                <a:latin typeface="Calibri"/>
                <a:cs typeface="Calibri"/>
              </a:rPr>
              <a:t> </a:t>
            </a:r>
            <a:r>
              <a:rPr sz="2400" dirty="0">
                <a:solidFill>
                  <a:srgbClr val="5B5B5B"/>
                </a:solidFill>
                <a:latin typeface="Calibri"/>
                <a:cs typeface="Calibri"/>
              </a:rPr>
              <a:t>of</a:t>
            </a:r>
            <a:r>
              <a:rPr sz="2400" spc="-35" dirty="0">
                <a:solidFill>
                  <a:srgbClr val="5B5B5B"/>
                </a:solidFill>
                <a:latin typeface="Calibri"/>
                <a:cs typeface="Calibri"/>
              </a:rPr>
              <a:t> </a:t>
            </a:r>
            <a:r>
              <a:rPr sz="2400" dirty="0">
                <a:solidFill>
                  <a:srgbClr val="5B5B5B"/>
                </a:solidFill>
                <a:latin typeface="Calibri"/>
                <a:cs typeface="Calibri"/>
              </a:rPr>
              <a:t>the</a:t>
            </a:r>
            <a:r>
              <a:rPr sz="2400" spc="-40" dirty="0">
                <a:solidFill>
                  <a:srgbClr val="5B5B5B"/>
                </a:solidFill>
                <a:latin typeface="Calibri"/>
                <a:cs typeface="Calibri"/>
              </a:rPr>
              <a:t> </a:t>
            </a:r>
            <a:r>
              <a:rPr sz="2400" dirty="0">
                <a:solidFill>
                  <a:srgbClr val="5B5B5B"/>
                </a:solidFill>
                <a:latin typeface="Calibri"/>
                <a:cs typeface="Calibri"/>
              </a:rPr>
              <a:t>TV</a:t>
            </a:r>
            <a:r>
              <a:rPr sz="2400" spc="-20" dirty="0">
                <a:solidFill>
                  <a:srgbClr val="5B5B5B"/>
                </a:solidFill>
                <a:latin typeface="Calibri"/>
                <a:cs typeface="Calibri"/>
              </a:rPr>
              <a:t> </a:t>
            </a:r>
            <a:r>
              <a:rPr sz="2400" spc="-10" dirty="0">
                <a:solidFill>
                  <a:srgbClr val="5B5B5B"/>
                </a:solidFill>
                <a:latin typeface="Calibri"/>
                <a:cs typeface="Calibri"/>
              </a:rPr>
              <a:t>using</a:t>
            </a:r>
            <a:endParaRPr sz="2400">
              <a:latin typeface="Calibri"/>
              <a:cs typeface="Calibri"/>
            </a:endParaRPr>
          </a:p>
          <a:p>
            <a:pPr marL="299085">
              <a:lnSpc>
                <a:spcPct val="100000"/>
              </a:lnSpc>
              <a:spcBef>
                <a:spcPts val="5"/>
              </a:spcBef>
            </a:pPr>
            <a:r>
              <a:rPr dirty="0"/>
              <a:t>initial</a:t>
            </a:r>
            <a:r>
              <a:rPr spc="-50" dirty="0"/>
              <a:t> </a:t>
            </a:r>
            <a:r>
              <a:rPr dirty="0"/>
              <a:t>purchase</a:t>
            </a:r>
            <a:r>
              <a:rPr spc="-50" dirty="0"/>
              <a:t> </a:t>
            </a:r>
            <a:r>
              <a:rPr dirty="0"/>
              <a:t>assumption</a:t>
            </a:r>
            <a:r>
              <a:rPr spc="-40" dirty="0"/>
              <a:t> </a:t>
            </a:r>
            <a:r>
              <a:rPr dirty="0"/>
              <a:t>basis</a:t>
            </a:r>
            <a:r>
              <a:rPr spc="-40" dirty="0"/>
              <a:t> </a:t>
            </a:r>
            <a:r>
              <a:rPr dirty="0"/>
              <a:t>A,</a:t>
            </a:r>
            <a:r>
              <a:rPr spc="-35" dirty="0"/>
              <a:t> </a:t>
            </a:r>
            <a:r>
              <a:rPr spc="-25" dirty="0"/>
              <a:t>and</a:t>
            </a:r>
          </a:p>
          <a:p>
            <a:pPr marL="518159" lvl="1" indent="-219075">
              <a:lnSpc>
                <a:spcPct val="100000"/>
              </a:lnSpc>
              <a:buChar char="*"/>
              <a:tabLst>
                <a:tab pos="518159" algn="l"/>
              </a:tabLst>
            </a:pPr>
            <a:r>
              <a:rPr sz="2400" dirty="0">
                <a:solidFill>
                  <a:srgbClr val="5B5B5B"/>
                </a:solidFill>
                <a:latin typeface="Calibri"/>
                <a:cs typeface="Calibri"/>
              </a:rPr>
              <a:t>the</a:t>
            </a:r>
            <a:r>
              <a:rPr sz="2400" spc="-65" dirty="0">
                <a:solidFill>
                  <a:srgbClr val="5B5B5B"/>
                </a:solidFill>
                <a:latin typeface="Calibri"/>
                <a:cs typeface="Calibri"/>
              </a:rPr>
              <a:t> </a:t>
            </a:r>
            <a:r>
              <a:rPr sz="2400" dirty="0">
                <a:solidFill>
                  <a:srgbClr val="5B5B5B"/>
                </a:solidFill>
                <a:latin typeface="Calibri"/>
                <a:cs typeface="Calibri"/>
              </a:rPr>
              <a:t>valuation</a:t>
            </a:r>
            <a:r>
              <a:rPr sz="2400" spc="-55" dirty="0">
                <a:solidFill>
                  <a:srgbClr val="5B5B5B"/>
                </a:solidFill>
                <a:latin typeface="Calibri"/>
                <a:cs typeface="Calibri"/>
              </a:rPr>
              <a:t> </a:t>
            </a:r>
            <a:r>
              <a:rPr sz="2400" dirty="0">
                <a:solidFill>
                  <a:srgbClr val="5B5B5B"/>
                </a:solidFill>
                <a:latin typeface="Calibri"/>
                <a:cs typeface="Calibri"/>
              </a:rPr>
              <a:t>under</a:t>
            </a:r>
            <a:r>
              <a:rPr sz="2400" spc="-50" dirty="0">
                <a:solidFill>
                  <a:srgbClr val="5B5B5B"/>
                </a:solidFill>
                <a:latin typeface="Calibri"/>
                <a:cs typeface="Calibri"/>
              </a:rPr>
              <a:t> </a:t>
            </a:r>
            <a:r>
              <a:rPr sz="2400" dirty="0">
                <a:solidFill>
                  <a:srgbClr val="5B5B5B"/>
                </a:solidFill>
                <a:latin typeface="Calibri"/>
                <a:cs typeface="Calibri"/>
              </a:rPr>
              <a:t>the</a:t>
            </a:r>
            <a:r>
              <a:rPr sz="2400" spc="-50" dirty="0">
                <a:solidFill>
                  <a:srgbClr val="5B5B5B"/>
                </a:solidFill>
                <a:latin typeface="Calibri"/>
                <a:cs typeface="Calibri"/>
              </a:rPr>
              <a:t> </a:t>
            </a:r>
            <a:r>
              <a:rPr sz="2400" dirty="0">
                <a:solidFill>
                  <a:srgbClr val="5B5B5B"/>
                </a:solidFill>
                <a:latin typeface="Calibri"/>
                <a:cs typeface="Calibri"/>
              </a:rPr>
              <a:t>current</a:t>
            </a:r>
            <a:r>
              <a:rPr sz="2400" spc="-65" dirty="0">
                <a:solidFill>
                  <a:srgbClr val="5B5B5B"/>
                </a:solidFill>
                <a:latin typeface="Calibri"/>
                <a:cs typeface="Calibri"/>
              </a:rPr>
              <a:t> </a:t>
            </a:r>
            <a:r>
              <a:rPr sz="2400" dirty="0">
                <a:solidFill>
                  <a:srgbClr val="5B5B5B"/>
                </a:solidFill>
                <a:latin typeface="Calibri"/>
                <a:cs typeface="Calibri"/>
              </a:rPr>
              <a:t>pricing</a:t>
            </a:r>
            <a:r>
              <a:rPr sz="2400" spc="-70" dirty="0">
                <a:solidFill>
                  <a:srgbClr val="5B5B5B"/>
                </a:solidFill>
                <a:latin typeface="Calibri"/>
                <a:cs typeface="Calibri"/>
              </a:rPr>
              <a:t> </a:t>
            </a:r>
            <a:r>
              <a:rPr sz="2400" dirty="0">
                <a:solidFill>
                  <a:srgbClr val="5B5B5B"/>
                </a:solidFill>
                <a:latin typeface="Calibri"/>
                <a:cs typeface="Calibri"/>
              </a:rPr>
              <a:t>basis</a:t>
            </a:r>
            <a:r>
              <a:rPr sz="2400" spc="-55" dirty="0">
                <a:solidFill>
                  <a:srgbClr val="5B5B5B"/>
                </a:solidFill>
                <a:latin typeface="Calibri"/>
                <a:cs typeface="Calibri"/>
              </a:rPr>
              <a:t> </a:t>
            </a:r>
            <a:r>
              <a:rPr sz="2400" spc="-25" dirty="0">
                <a:solidFill>
                  <a:srgbClr val="5B5B5B"/>
                </a:solidFill>
                <a:latin typeface="Calibri"/>
                <a:cs typeface="Calibri"/>
              </a:rPr>
              <a:t>B.</a:t>
            </a:r>
            <a:endParaRPr sz="2400">
              <a:latin typeface="Calibri"/>
              <a:cs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z="4200" dirty="0">
                <a:solidFill>
                  <a:srgbClr val="FFFFFF"/>
                </a:solidFill>
              </a:rPr>
              <a:t>Other</a:t>
            </a:r>
            <a:r>
              <a:rPr sz="4200" spc="-25" dirty="0">
                <a:solidFill>
                  <a:srgbClr val="FFFFFF"/>
                </a:solidFill>
              </a:rPr>
              <a:t> </a:t>
            </a:r>
            <a:r>
              <a:rPr sz="4200" spc="-10" dirty="0">
                <a:solidFill>
                  <a:srgbClr val="FFFFFF"/>
                </a:solidFill>
              </a:rPr>
              <a:t>Principles</a:t>
            </a:r>
            <a:endParaRPr sz="4200"/>
          </a:p>
        </p:txBody>
      </p:sp>
      <p:sp>
        <p:nvSpPr>
          <p:cNvPr id="3" name="object 3"/>
          <p:cNvSpPr/>
          <p:nvPr/>
        </p:nvSpPr>
        <p:spPr>
          <a:xfrm>
            <a:off x="9283391" y="4795773"/>
            <a:ext cx="2775585" cy="1900555"/>
          </a:xfrm>
          <a:custGeom>
            <a:avLst/>
            <a:gdLst/>
            <a:ahLst/>
            <a:cxnLst/>
            <a:rect l="l" t="t" r="r" b="b"/>
            <a:pathLst>
              <a:path w="2775584" h="1900554">
                <a:moveTo>
                  <a:pt x="656136" y="0"/>
                </a:moveTo>
                <a:lnTo>
                  <a:pt x="596827" y="1925"/>
                </a:lnTo>
                <a:lnTo>
                  <a:pt x="540693" y="7699"/>
                </a:lnTo>
                <a:lnTo>
                  <a:pt x="487734" y="17319"/>
                </a:lnTo>
                <a:lnTo>
                  <a:pt x="437950" y="30781"/>
                </a:lnTo>
                <a:lnTo>
                  <a:pt x="391341" y="48080"/>
                </a:lnTo>
                <a:lnTo>
                  <a:pt x="347907" y="69214"/>
                </a:lnTo>
                <a:lnTo>
                  <a:pt x="307414" y="93853"/>
                </a:lnTo>
                <a:lnTo>
                  <a:pt x="269623" y="121666"/>
                </a:lnTo>
                <a:lnTo>
                  <a:pt x="234528" y="152654"/>
                </a:lnTo>
                <a:lnTo>
                  <a:pt x="202120" y="186817"/>
                </a:lnTo>
                <a:lnTo>
                  <a:pt x="172394" y="224155"/>
                </a:lnTo>
                <a:lnTo>
                  <a:pt x="145342" y="264668"/>
                </a:lnTo>
                <a:lnTo>
                  <a:pt x="120873" y="308145"/>
                </a:lnTo>
                <a:lnTo>
                  <a:pt x="98775" y="354381"/>
                </a:lnTo>
                <a:lnTo>
                  <a:pt x="79048" y="403383"/>
                </a:lnTo>
                <a:lnTo>
                  <a:pt x="61691" y="455158"/>
                </a:lnTo>
                <a:lnTo>
                  <a:pt x="46705" y="509713"/>
                </a:lnTo>
                <a:lnTo>
                  <a:pt x="34090" y="567054"/>
                </a:lnTo>
                <a:lnTo>
                  <a:pt x="26159" y="611298"/>
                </a:lnTo>
                <a:lnTo>
                  <a:pt x="19162" y="657342"/>
                </a:lnTo>
                <a:lnTo>
                  <a:pt x="13291" y="704122"/>
                </a:lnTo>
                <a:lnTo>
                  <a:pt x="8484" y="751992"/>
                </a:lnTo>
                <a:lnTo>
                  <a:pt x="4742" y="800953"/>
                </a:lnTo>
                <a:lnTo>
                  <a:pt x="2068" y="851004"/>
                </a:lnTo>
                <a:lnTo>
                  <a:pt x="463" y="902146"/>
                </a:lnTo>
                <a:lnTo>
                  <a:pt x="0" y="962939"/>
                </a:lnTo>
                <a:lnTo>
                  <a:pt x="272" y="995104"/>
                </a:lnTo>
                <a:lnTo>
                  <a:pt x="300" y="998388"/>
                </a:lnTo>
                <a:lnTo>
                  <a:pt x="1793" y="1063693"/>
                </a:lnTo>
                <a:lnTo>
                  <a:pt x="4220" y="1118244"/>
                </a:lnTo>
                <a:lnTo>
                  <a:pt x="7563" y="1169609"/>
                </a:lnTo>
                <a:lnTo>
                  <a:pt x="11864" y="1219347"/>
                </a:lnTo>
                <a:lnTo>
                  <a:pt x="17126" y="1267458"/>
                </a:lnTo>
                <a:lnTo>
                  <a:pt x="23348" y="1313941"/>
                </a:lnTo>
                <a:lnTo>
                  <a:pt x="30534" y="1358798"/>
                </a:lnTo>
                <a:lnTo>
                  <a:pt x="41932" y="1415978"/>
                </a:lnTo>
                <a:lnTo>
                  <a:pt x="55675" y="1470067"/>
                </a:lnTo>
                <a:lnTo>
                  <a:pt x="71761" y="1521066"/>
                </a:lnTo>
                <a:lnTo>
                  <a:pt x="90186" y="1568974"/>
                </a:lnTo>
                <a:lnTo>
                  <a:pt x="110947" y="1613793"/>
                </a:lnTo>
                <a:lnTo>
                  <a:pt x="134039" y="1655521"/>
                </a:lnTo>
                <a:lnTo>
                  <a:pt x="164944" y="1701394"/>
                </a:lnTo>
                <a:lnTo>
                  <a:pt x="199585" y="1742591"/>
                </a:lnTo>
                <a:lnTo>
                  <a:pt x="237951" y="1779110"/>
                </a:lnTo>
                <a:lnTo>
                  <a:pt x="280030" y="1810950"/>
                </a:lnTo>
                <a:lnTo>
                  <a:pt x="325809" y="1838109"/>
                </a:lnTo>
                <a:lnTo>
                  <a:pt x="367075" y="1857072"/>
                </a:lnTo>
                <a:lnTo>
                  <a:pt x="411374" y="1872586"/>
                </a:lnTo>
                <a:lnTo>
                  <a:pt x="458714" y="1884651"/>
                </a:lnTo>
                <a:lnTo>
                  <a:pt x="509103" y="1893268"/>
                </a:lnTo>
                <a:lnTo>
                  <a:pt x="562546" y="1898438"/>
                </a:lnTo>
                <a:lnTo>
                  <a:pt x="619052" y="1900161"/>
                </a:lnTo>
                <a:lnTo>
                  <a:pt x="678764" y="1898240"/>
                </a:lnTo>
                <a:lnTo>
                  <a:pt x="735219" y="1892476"/>
                </a:lnTo>
                <a:lnTo>
                  <a:pt x="788422" y="1882870"/>
                </a:lnTo>
                <a:lnTo>
                  <a:pt x="838376" y="1869419"/>
                </a:lnTo>
                <a:lnTo>
                  <a:pt x="885085" y="1852124"/>
                </a:lnTo>
                <a:lnTo>
                  <a:pt x="928551" y="1830984"/>
                </a:lnTo>
                <a:lnTo>
                  <a:pt x="969074" y="1806335"/>
                </a:lnTo>
                <a:lnTo>
                  <a:pt x="1006948" y="1778516"/>
                </a:lnTo>
                <a:lnTo>
                  <a:pt x="1042168" y="1747527"/>
                </a:lnTo>
                <a:lnTo>
                  <a:pt x="1074733" y="1713369"/>
                </a:lnTo>
                <a:lnTo>
                  <a:pt x="1086219" y="1699031"/>
                </a:lnTo>
                <a:lnTo>
                  <a:pt x="633276" y="1699031"/>
                </a:lnTo>
                <a:lnTo>
                  <a:pt x="583843" y="1696445"/>
                </a:lnTo>
                <a:lnTo>
                  <a:pt x="538232" y="1688687"/>
                </a:lnTo>
                <a:lnTo>
                  <a:pt x="496455" y="1675757"/>
                </a:lnTo>
                <a:lnTo>
                  <a:pt x="458524" y="1657654"/>
                </a:lnTo>
                <a:lnTo>
                  <a:pt x="424117" y="1633854"/>
                </a:lnTo>
                <a:lnTo>
                  <a:pt x="392913" y="1603809"/>
                </a:lnTo>
                <a:lnTo>
                  <a:pt x="364923" y="1567522"/>
                </a:lnTo>
                <a:lnTo>
                  <a:pt x="340160" y="1524990"/>
                </a:lnTo>
                <a:lnTo>
                  <a:pt x="322573" y="1486334"/>
                </a:lnTo>
                <a:lnTo>
                  <a:pt x="306998" y="1443397"/>
                </a:lnTo>
                <a:lnTo>
                  <a:pt x="293434" y="1396179"/>
                </a:lnTo>
                <a:lnTo>
                  <a:pt x="281882" y="1344683"/>
                </a:lnTo>
                <a:lnTo>
                  <a:pt x="272425" y="1289396"/>
                </a:lnTo>
                <a:lnTo>
                  <a:pt x="272342" y="1288910"/>
                </a:lnTo>
                <a:lnTo>
                  <a:pt x="266681" y="1246273"/>
                </a:lnTo>
                <a:lnTo>
                  <a:pt x="261892" y="1201104"/>
                </a:lnTo>
                <a:lnTo>
                  <a:pt x="257973" y="1153403"/>
                </a:lnTo>
                <a:lnTo>
                  <a:pt x="254925" y="1103169"/>
                </a:lnTo>
                <a:lnTo>
                  <a:pt x="252748" y="1050403"/>
                </a:lnTo>
                <a:lnTo>
                  <a:pt x="251519" y="998388"/>
                </a:lnTo>
                <a:lnTo>
                  <a:pt x="251135" y="954379"/>
                </a:lnTo>
                <a:lnTo>
                  <a:pt x="251070" y="945832"/>
                </a:lnTo>
                <a:lnTo>
                  <a:pt x="251006" y="937272"/>
                </a:lnTo>
                <a:lnTo>
                  <a:pt x="251250" y="908730"/>
                </a:lnTo>
                <a:lnTo>
                  <a:pt x="251306" y="902146"/>
                </a:lnTo>
                <a:lnTo>
                  <a:pt x="251413" y="889583"/>
                </a:lnTo>
                <a:lnTo>
                  <a:pt x="251440" y="886469"/>
                </a:lnTo>
                <a:lnTo>
                  <a:pt x="252742" y="836776"/>
                </a:lnTo>
                <a:lnTo>
                  <a:pt x="254911" y="788193"/>
                </a:lnTo>
                <a:lnTo>
                  <a:pt x="257949" y="740719"/>
                </a:lnTo>
                <a:lnTo>
                  <a:pt x="261854" y="694354"/>
                </a:lnTo>
                <a:lnTo>
                  <a:pt x="266627" y="649097"/>
                </a:lnTo>
                <a:lnTo>
                  <a:pt x="274050" y="596823"/>
                </a:lnTo>
                <a:lnTo>
                  <a:pt x="283673" y="547293"/>
                </a:lnTo>
                <a:lnTo>
                  <a:pt x="295504" y="500506"/>
                </a:lnTo>
                <a:lnTo>
                  <a:pt x="309547" y="456463"/>
                </a:lnTo>
                <a:lnTo>
                  <a:pt x="325809" y="415163"/>
                </a:lnTo>
                <a:lnTo>
                  <a:pt x="349602" y="367919"/>
                </a:lnTo>
                <a:lnTo>
                  <a:pt x="377371" y="326008"/>
                </a:lnTo>
                <a:lnTo>
                  <a:pt x="409141" y="289432"/>
                </a:lnTo>
                <a:lnTo>
                  <a:pt x="444935" y="258190"/>
                </a:lnTo>
                <a:lnTo>
                  <a:pt x="485605" y="233261"/>
                </a:lnTo>
                <a:lnTo>
                  <a:pt x="531978" y="215439"/>
                </a:lnTo>
                <a:lnTo>
                  <a:pt x="584042" y="204737"/>
                </a:lnTo>
                <a:lnTo>
                  <a:pt x="641785" y="201168"/>
                </a:lnTo>
                <a:lnTo>
                  <a:pt x="1113150" y="201168"/>
                </a:lnTo>
                <a:lnTo>
                  <a:pt x="1111579" y="198840"/>
                </a:lnTo>
                <a:lnTo>
                  <a:pt x="1076900" y="157639"/>
                </a:lnTo>
                <a:lnTo>
                  <a:pt x="1038515" y="121120"/>
                </a:lnTo>
                <a:lnTo>
                  <a:pt x="996429" y="89276"/>
                </a:lnTo>
                <a:lnTo>
                  <a:pt x="950649" y="62102"/>
                </a:lnTo>
                <a:lnTo>
                  <a:pt x="909395" y="43127"/>
                </a:lnTo>
                <a:lnTo>
                  <a:pt x="865009" y="27601"/>
                </a:lnTo>
                <a:lnTo>
                  <a:pt x="817489" y="15525"/>
                </a:lnTo>
                <a:lnTo>
                  <a:pt x="766838" y="6900"/>
                </a:lnTo>
                <a:lnTo>
                  <a:pt x="713053" y="1725"/>
                </a:lnTo>
                <a:lnTo>
                  <a:pt x="656136" y="0"/>
                </a:lnTo>
                <a:close/>
              </a:path>
              <a:path w="2775584" h="1900554">
                <a:moveTo>
                  <a:pt x="1113150" y="201168"/>
                </a:moveTo>
                <a:lnTo>
                  <a:pt x="641785" y="201168"/>
                </a:lnTo>
                <a:lnTo>
                  <a:pt x="675218" y="202287"/>
                </a:lnTo>
                <a:lnTo>
                  <a:pt x="706936" y="205644"/>
                </a:lnTo>
                <a:lnTo>
                  <a:pt x="765229" y="219075"/>
                </a:lnTo>
                <a:lnTo>
                  <a:pt x="817108" y="242204"/>
                </a:lnTo>
                <a:lnTo>
                  <a:pt x="862892" y="276098"/>
                </a:lnTo>
                <a:lnTo>
                  <a:pt x="902706" y="320675"/>
                </a:lnTo>
                <a:lnTo>
                  <a:pt x="936425" y="375919"/>
                </a:lnTo>
                <a:lnTo>
                  <a:pt x="964238" y="442404"/>
                </a:lnTo>
                <a:lnTo>
                  <a:pt x="976001" y="480075"/>
                </a:lnTo>
                <a:lnTo>
                  <a:pt x="986336" y="520700"/>
                </a:lnTo>
                <a:lnTo>
                  <a:pt x="995383" y="564397"/>
                </a:lnTo>
                <a:lnTo>
                  <a:pt x="1003275" y="611298"/>
                </a:lnTo>
                <a:lnTo>
                  <a:pt x="1010000" y="661414"/>
                </a:lnTo>
                <a:lnTo>
                  <a:pt x="1015546" y="714756"/>
                </a:lnTo>
                <a:lnTo>
                  <a:pt x="1019174" y="759802"/>
                </a:lnTo>
                <a:lnTo>
                  <a:pt x="1021985" y="807153"/>
                </a:lnTo>
                <a:lnTo>
                  <a:pt x="1023986" y="856798"/>
                </a:lnTo>
                <a:lnTo>
                  <a:pt x="1025182" y="908730"/>
                </a:lnTo>
                <a:lnTo>
                  <a:pt x="1025391" y="937272"/>
                </a:lnTo>
                <a:lnTo>
                  <a:pt x="1025454" y="945832"/>
                </a:lnTo>
                <a:lnTo>
                  <a:pt x="1025579" y="962939"/>
                </a:lnTo>
                <a:lnTo>
                  <a:pt x="1025323" y="995104"/>
                </a:lnTo>
                <a:lnTo>
                  <a:pt x="1025297" y="998388"/>
                </a:lnTo>
                <a:lnTo>
                  <a:pt x="1023960" y="1063693"/>
                </a:lnTo>
                <a:lnTo>
                  <a:pt x="1021936" y="1112595"/>
                </a:lnTo>
                <a:lnTo>
                  <a:pt x="1019102" y="1160513"/>
                </a:lnTo>
                <a:lnTo>
                  <a:pt x="1015270" y="1207100"/>
                </a:lnTo>
                <a:lnTo>
                  <a:pt x="1010069" y="1251991"/>
                </a:lnTo>
                <a:lnTo>
                  <a:pt x="1003511" y="1295187"/>
                </a:lnTo>
                <a:lnTo>
                  <a:pt x="995607" y="1336687"/>
                </a:lnTo>
                <a:lnTo>
                  <a:pt x="986322" y="1376456"/>
                </a:lnTo>
                <a:lnTo>
                  <a:pt x="975620" y="1414440"/>
                </a:lnTo>
                <a:lnTo>
                  <a:pt x="963514" y="1450637"/>
                </a:lnTo>
                <a:lnTo>
                  <a:pt x="934796" y="1517372"/>
                </a:lnTo>
                <a:lnTo>
                  <a:pt x="898740" y="1574788"/>
                </a:lnTo>
                <a:lnTo>
                  <a:pt x="855087" y="1622397"/>
                </a:lnTo>
                <a:lnTo>
                  <a:pt x="803029" y="1659130"/>
                </a:lnTo>
                <a:lnTo>
                  <a:pt x="742236" y="1684586"/>
                </a:lnTo>
                <a:lnTo>
                  <a:pt x="671993" y="1697426"/>
                </a:lnTo>
                <a:lnTo>
                  <a:pt x="633276" y="1699031"/>
                </a:lnTo>
                <a:lnTo>
                  <a:pt x="1086219" y="1699031"/>
                </a:lnTo>
                <a:lnTo>
                  <a:pt x="1131878" y="1635544"/>
                </a:lnTo>
                <a:lnTo>
                  <a:pt x="1156558" y="1592095"/>
                </a:lnTo>
                <a:lnTo>
                  <a:pt x="1178783" y="1545912"/>
                </a:lnTo>
                <a:lnTo>
                  <a:pt x="1198553" y="1496995"/>
                </a:lnTo>
                <a:lnTo>
                  <a:pt x="1215867" y="1445344"/>
                </a:lnTo>
                <a:lnTo>
                  <a:pt x="1230726" y="1390960"/>
                </a:lnTo>
                <a:lnTo>
                  <a:pt x="1243130" y="1333842"/>
                </a:lnTo>
                <a:lnTo>
                  <a:pt x="1250988" y="1289396"/>
                </a:lnTo>
                <a:lnTo>
                  <a:pt x="1257798" y="1243791"/>
                </a:lnTo>
                <a:lnTo>
                  <a:pt x="1263561" y="1197027"/>
                </a:lnTo>
                <a:lnTo>
                  <a:pt x="1268276" y="1149105"/>
                </a:lnTo>
                <a:lnTo>
                  <a:pt x="1271943" y="1100024"/>
                </a:lnTo>
                <a:lnTo>
                  <a:pt x="1274530" y="1050403"/>
                </a:lnTo>
                <a:lnTo>
                  <a:pt x="1274562" y="1049785"/>
                </a:lnTo>
                <a:lnTo>
                  <a:pt x="1276134" y="998388"/>
                </a:lnTo>
                <a:lnTo>
                  <a:pt x="1276487" y="962939"/>
                </a:lnTo>
                <a:lnTo>
                  <a:pt x="1276585" y="937272"/>
                </a:lnTo>
                <a:lnTo>
                  <a:pt x="1276340" y="908730"/>
                </a:lnTo>
                <a:lnTo>
                  <a:pt x="1276284" y="902146"/>
                </a:lnTo>
                <a:lnTo>
                  <a:pt x="1276176" y="889583"/>
                </a:lnTo>
                <a:lnTo>
                  <a:pt x="1274779" y="836776"/>
                </a:lnTo>
                <a:lnTo>
                  <a:pt x="1274731" y="834962"/>
                </a:lnTo>
                <a:lnTo>
                  <a:pt x="1272325" y="781970"/>
                </a:lnTo>
                <a:lnTo>
                  <a:pt x="1268959" y="730605"/>
                </a:lnTo>
                <a:lnTo>
                  <a:pt x="1264634" y="680867"/>
                </a:lnTo>
                <a:lnTo>
                  <a:pt x="1259352" y="632754"/>
                </a:lnTo>
                <a:lnTo>
                  <a:pt x="1253115" y="586265"/>
                </a:lnTo>
                <a:lnTo>
                  <a:pt x="1245924" y="541401"/>
                </a:lnTo>
                <a:lnTo>
                  <a:pt x="1234536" y="484209"/>
                </a:lnTo>
                <a:lnTo>
                  <a:pt x="1220816" y="430111"/>
                </a:lnTo>
                <a:lnTo>
                  <a:pt x="1204760" y="379110"/>
                </a:lnTo>
                <a:lnTo>
                  <a:pt x="1186366" y="331211"/>
                </a:lnTo>
                <a:lnTo>
                  <a:pt x="1165629" y="286416"/>
                </a:lnTo>
                <a:lnTo>
                  <a:pt x="1142546" y="244728"/>
                </a:lnTo>
                <a:lnTo>
                  <a:pt x="1113150" y="201168"/>
                </a:lnTo>
                <a:close/>
              </a:path>
              <a:path w="2775584" h="1900554">
                <a:moveTo>
                  <a:pt x="2512622" y="1449387"/>
                </a:moveTo>
                <a:lnTo>
                  <a:pt x="2267258" y="1449387"/>
                </a:lnTo>
                <a:lnTo>
                  <a:pt x="2267258" y="1845005"/>
                </a:lnTo>
                <a:lnTo>
                  <a:pt x="2299066" y="1872886"/>
                </a:lnTo>
                <a:lnTo>
                  <a:pt x="2341434" y="1880017"/>
                </a:lnTo>
                <a:lnTo>
                  <a:pt x="2387654" y="1881619"/>
                </a:lnTo>
                <a:lnTo>
                  <a:pt x="2405206" y="1881440"/>
                </a:lnTo>
                <a:lnTo>
                  <a:pt x="2447979" y="1878774"/>
                </a:lnTo>
                <a:lnTo>
                  <a:pt x="2486206" y="1870214"/>
                </a:lnTo>
                <a:lnTo>
                  <a:pt x="2512622" y="1845005"/>
                </a:lnTo>
                <a:lnTo>
                  <a:pt x="2512622" y="1449387"/>
                </a:lnTo>
                <a:close/>
              </a:path>
              <a:path w="2775584" h="1900554">
                <a:moveTo>
                  <a:pt x="2326440" y="18542"/>
                </a:moveTo>
                <a:lnTo>
                  <a:pt x="2291383" y="18776"/>
                </a:lnTo>
                <a:lnTo>
                  <a:pt x="2300929" y="18776"/>
                </a:lnTo>
                <a:lnTo>
                  <a:pt x="2285705" y="19097"/>
                </a:lnTo>
                <a:lnTo>
                  <a:pt x="2267540" y="19774"/>
                </a:lnTo>
                <a:lnTo>
                  <a:pt x="2250875" y="20700"/>
                </a:lnTo>
                <a:lnTo>
                  <a:pt x="2234141" y="22098"/>
                </a:lnTo>
                <a:lnTo>
                  <a:pt x="2234583" y="22098"/>
                </a:lnTo>
                <a:lnTo>
                  <a:pt x="2221379" y="23733"/>
                </a:lnTo>
                <a:lnTo>
                  <a:pt x="2177183" y="34972"/>
                </a:lnTo>
                <a:lnTo>
                  <a:pt x="2144302" y="57318"/>
                </a:lnTo>
                <a:lnTo>
                  <a:pt x="1482271" y="1184059"/>
                </a:lnTo>
                <a:lnTo>
                  <a:pt x="1465380" y="1219009"/>
                </a:lnTo>
                <a:lnTo>
                  <a:pt x="1452148" y="1262375"/>
                </a:lnTo>
                <a:lnTo>
                  <a:pt x="1447778" y="1303347"/>
                </a:lnTo>
                <a:lnTo>
                  <a:pt x="1447139" y="1324075"/>
                </a:lnTo>
                <a:lnTo>
                  <a:pt x="1447181" y="1357288"/>
                </a:lnTo>
                <a:lnTo>
                  <a:pt x="1447766" y="1370393"/>
                </a:lnTo>
                <a:lnTo>
                  <a:pt x="1447838" y="1372001"/>
                </a:lnTo>
                <a:lnTo>
                  <a:pt x="1455490" y="1415503"/>
                </a:lnTo>
                <a:lnTo>
                  <a:pt x="1483795" y="1445107"/>
                </a:lnTo>
                <a:lnTo>
                  <a:pt x="1511989" y="1449387"/>
                </a:lnTo>
                <a:lnTo>
                  <a:pt x="2720902" y="1449387"/>
                </a:lnTo>
                <a:lnTo>
                  <a:pt x="2760780" y="1422285"/>
                </a:lnTo>
                <a:lnTo>
                  <a:pt x="2774228" y="1370393"/>
                </a:lnTo>
                <a:lnTo>
                  <a:pt x="2775131" y="1348105"/>
                </a:lnTo>
                <a:lnTo>
                  <a:pt x="2774182" y="1324075"/>
                </a:lnTo>
                <a:lnTo>
                  <a:pt x="2771377" y="1303527"/>
                </a:lnTo>
                <a:lnTo>
                  <a:pt x="2771353" y="1303347"/>
                </a:lnTo>
                <a:lnTo>
                  <a:pt x="2766666" y="1285918"/>
                </a:lnTo>
                <a:lnTo>
                  <a:pt x="2760223" y="1271960"/>
                </a:lnTo>
                <a:lnTo>
                  <a:pt x="2760145" y="1271790"/>
                </a:lnTo>
                <a:lnTo>
                  <a:pt x="2752049" y="1260865"/>
                </a:lnTo>
                <a:lnTo>
                  <a:pt x="2742809" y="1253062"/>
                </a:lnTo>
                <a:lnTo>
                  <a:pt x="2732427" y="1248382"/>
                </a:lnTo>
                <a:lnTo>
                  <a:pt x="2720902" y="1246822"/>
                </a:lnTo>
                <a:lnTo>
                  <a:pt x="1670993" y="1246822"/>
                </a:lnTo>
                <a:lnTo>
                  <a:pt x="2264464" y="233933"/>
                </a:lnTo>
                <a:lnTo>
                  <a:pt x="2512622" y="233933"/>
                </a:lnTo>
                <a:lnTo>
                  <a:pt x="2512622" y="59943"/>
                </a:lnTo>
                <a:lnTo>
                  <a:pt x="2477774" y="34460"/>
                </a:lnTo>
                <a:lnTo>
                  <a:pt x="2427014" y="24046"/>
                </a:lnTo>
                <a:lnTo>
                  <a:pt x="2392934" y="20700"/>
                </a:lnTo>
                <a:lnTo>
                  <a:pt x="2393649" y="20700"/>
                </a:lnTo>
                <a:lnTo>
                  <a:pt x="2371319" y="19462"/>
                </a:lnTo>
                <a:lnTo>
                  <a:pt x="2349659" y="18776"/>
                </a:lnTo>
                <a:lnTo>
                  <a:pt x="2326440" y="18542"/>
                </a:lnTo>
                <a:close/>
              </a:path>
              <a:path w="2775584" h="1900554">
                <a:moveTo>
                  <a:pt x="2512622" y="233933"/>
                </a:moveTo>
                <a:lnTo>
                  <a:pt x="2267258" y="233933"/>
                </a:lnTo>
                <a:lnTo>
                  <a:pt x="2267258" y="1246822"/>
                </a:lnTo>
                <a:lnTo>
                  <a:pt x="2512622" y="1246822"/>
                </a:lnTo>
                <a:lnTo>
                  <a:pt x="2512622" y="233933"/>
                </a:lnTo>
                <a:close/>
              </a:path>
            </a:pathLst>
          </a:custGeom>
          <a:solidFill>
            <a:srgbClr val="FFFFFF"/>
          </a:solidFill>
        </p:spPr>
        <p:txBody>
          <a:bodyPr wrap="square" lIns="0" tIns="0" rIns="0" bIns="0" rtlCol="0"/>
          <a:lstStyle/>
          <a:p>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56895" rIns="0" bIns="0" rtlCol="0">
            <a:spAutoFit/>
          </a:bodyPr>
          <a:lstStyle/>
          <a:p>
            <a:pPr marL="25400">
              <a:lnSpc>
                <a:spcPct val="100000"/>
              </a:lnSpc>
              <a:spcBef>
                <a:spcPts val="95"/>
              </a:spcBef>
            </a:pPr>
            <a:r>
              <a:rPr dirty="0"/>
              <a:t>Other</a:t>
            </a:r>
            <a:r>
              <a:rPr spc="-75" dirty="0"/>
              <a:t> </a:t>
            </a:r>
            <a:r>
              <a:rPr dirty="0"/>
              <a:t>principles</a:t>
            </a:r>
            <a:r>
              <a:rPr spc="-55" dirty="0"/>
              <a:t> </a:t>
            </a:r>
            <a:r>
              <a:rPr dirty="0"/>
              <a:t>(see</a:t>
            </a:r>
            <a:r>
              <a:rPr spc="-95" dirty="0"/>
              <a:t> </a:t>
            </a:r>
            <a:r>
              <a:rPr dirty="0"/>
              <a:t>paper</a:t>
            </a:r>
            <a:r>
              <a:rPr spc="-70" dirty="0"/>
              <a:t> </a:t>
            </a:r>
            <a:r>
              <a:rPr dirty="0"/>
              <a:t>for</a:t>
            </a:r>
            <a:r>
              <a:rPr spc="-90" dirty="0"/>
              <a:t> </a:t>
            </a:r>
            <a:r>
              <a:rPr dirty="0"/>
              <a:t>more</a:t>
            </a:r>
            <a:r>
              <a:rPr spc="-90" dirty="0"/>
              <a:t> </a:t>
            </a:r>
            <a:r>
              <a:rPr spc="-10" dirty="0"/>
              <a:t>details)</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045"/>
              </a:lnSpc>
            </a:pPr>
            <a:fld id="{81D60167-4931-47E6-BA6A-407CBD079E47}" type="slidenum">
              <a:rPr spc="-25" dirty="0"/>
              <a:t>19</a:t>
            </a:fld>
            <a:endParaRPr spc="-25" dirty="0"/>
          </a:p>
        </p:txBody>
      </p:sp>
      <p:sp>
        <p:nvSpPr>
          <p:cNvPr id="3" name="object 3"/>
          <p:cNvSpPr txBox="1"/>
          <p:nvPr/>
        </p:nvSpPr>
        <p:spPr>
          <a:xfrm>
            <a:off x="339648" y="1170508"/>
            <a:ext cx="11130280" cy="4537710"/>
          </a:xfrm>
          <a:prstGeom prst="rect">
            <a:avLst/>
          </a:prstGeom>
        </p:spPr>
        <p:txBody>
          <a:bodyPr vert="horz" wrap="square" lIns="0" tIns="12700" rIns="0" bIns="0" rtlCol="0">
            <a:spAutoFit/>
          </a:bodyPr>
          <a:lstStyle/>
          <a:p>
            <a:pPr marL="299085" indent="-286385">
              <a:lnSpc>
                <a:spcPct val="100000"/>
              </a:lnSpc>
              <a:spcBef>
                <a:spcPts val="100"/>
              </a:spcBef>
              <a:buFont typeface="Arial"/>
              <a:buChar char="•"/>
              <a:tabLst>
                <a:tab pos="299085" algn="l"/>
              </a:tabLst>
            </a:pPr>
            <a:r>
              <a:rPr sz="2400" b="1" dirty="0">
                <a:solidFill>
                  <a:srgbClr val="5B5B5B"/>
                </a:solidFill>
                <a:latin typeface="Calibri"/>
                <a:cs typeface="Calibri"/>
              </a:rPr>
              <a:t>Governance</a:t>
            </a:r>
            <a:r>
              <a:rPr sz="2400" b="1" spc="-90" dirty="0">
                <a:solidFill>
                  <a:srgbClr val="5B5B5B"/>
                </a:solidFill>
                <a:latin typeface="Calibri"/>
                <a:cs typeface="Calibri"/>
              </a:rPr>
              <a:t> </a:t>
            </a:r>
            <a:r>
              <a:rPr sz="2400" spc="-10" dirty="0">
                <a:solidFill>
                  <a:srgbClr val="5B5B5B"/>
                </a:solidFill>
                <a:latin typeface="Calibri"/>
                <a:cs typeface="Calibri"/>
              </a:rPr>
              <a:t>involves</a:t>
            </a:r>
            <a:r>
              <a:rPr sz="2400" spc="-60" dirty="0">
                <a:solidFill>
                  <a:srgbClr val="5B5B5B"/>
                </a:solidFill>
                <a:latin typeface="Calibri"/>
                <a:cs typeface="Calibri"/>
              </a:rPr>
              <a:t> </a:t>
            </a:r>
            <a:r>
              <a:rPr sz="2400" dirty="0">
                <a:solidFill>
                  <a:srgbClr val="5B5B5B"/>
                </a:solidFill>
                <a:latin typeface="Calibri"/>
                <a:cs typeface="Calibri"/>
              </a:rPr>
              <a:t>an</a:t>
            </a:r>
            <a:r>
              <a:rPr sz="2400" spc="-75" dirty="0">
                <a:solidFill>
                  <a:srgbClr val="5B5B5B"/>
                </a:solidFill>
                <a:latin typeface="Calibri"/>
                <a:cs typeface="Calibri"/>
              </a:rPr>
              <a:t> </a:t>
            </a:r>
            <a:r>
              <a:rPr sz="2400" dirty="0">
                <a:solidFill>
                  <a:srgbClr val="5B5B5B"/>
                </a:solidFill>
                <a:latin typeface="Calibri"/>
                <a:cs typeface="Calibri"/>
              </a:rPr>
              <a:t>Appointed</a:t>
            </a:r>
            <a:r>
              <a:rPr sz="2400" spc="-70" dirty="0">
                <a:solidFill>
                  <a:srgbClr val="5B5B5B"/>
                </a:solidFill>
                <a:latin typeface="Calibri"/>
                <a:cs typeface="Calibri"/>
              </a:rPr>
              <a:t> </a:t>
            </a:r>
            <a:r>
              <a:rPr sz="2400" dirty="0">
                <a:solidFill>
                  <a:srgbClr val="5B5B5B"/>
                </a:solidFill>
                <a:latin typeface="Calibri"/>
                <a:cs typeface="Calibri"/>
              </a:rPr>
              <a:t>Product</a:t>
            </a:r>
            <a:r>
              <a:rPr sz="2400" spc="-80" dirty="0">
                <a:solidFill>
                  <a:srgbClr val="5B5B5B"/>
                </a:solidFill>
                <a:latin typeface="Calibri"/>
                <a:cs typeface="Calibri"/>
              </a:rPr>
              <a:t> </a:t>
            </a:r>
            <a:r>
              <a:rPr sz="2400" spc="-10" dirty="0">
                <a:solidFill>
                  <a:srgbClr val="5B5B5B"/>
                </a:solidFill>
                <a:latin typeface="Calibri"/>
                <a:cs typeface="Calibri"/>
              </a:rPr>
              <a:t>Actuary,</a:t>
            </a:r>
            <a:r>
              <a:rPr sz="2400" spc="-90" dirty="0">
                <a:solidFill>
                  <a:srgbClr val="5B5B5B"/>
                </a:solidFill>
                <a:latin typeface="Calibri"/>
                <a:cs typeface="Calibri"/>
              </a:rPr>
              <a:t> </a:t>
            </a:r>
            <a:r>
              <a:rPr sz="2400" spc="-20" dirty="0">
                <a:solidFill>
                  <a:srgbClr val="5B5B5B"/>
                </a:solidFill>
                <a:latin typeface="Calibri"/>
                <a:cs typeface="Calibri"/>
              </a:rPr>
              <a:t>Trustees,</a:t>
            </a:r>
            <a:r>
              <a:rPr sz="2400" spc="-70" dirty="0">
                <a:solidFill>
                  <a:srgbClr val="5B5B5B"/>
                </a:solidFill>
                <a:latin typeface="Calibri"/>
                <a:cs typeface="Calibri"/>
              </a:rPr>
              <a:t> </a:t>
            </a:r>
            <a:r>
              <a:rPr sz="2400" spc="-20" dirty="0">
                <a:solidFill>
                  <a:srgbClr val="5B5B5B"/>
                </a:solidFill>
                <a:latin typeface="Calibri"/>
                <a:cs typeface="Calibri"/>
              </a:rPr>
              <a:t>APRA</a:t>
            </a:r>
            <a:endParaRPr sz="2400">
              <a:latin typeface="Calibri"/>
              <a:cs typeface="Calibri"/>
            </a:endParaRPr>
          </a:p>
          <a:p>
            <a:pPr marL="299085" indent="-286385">
              <a:lnSpc>
                <a:spcPct val="100000"/>
              </a:lnSpc>
              <a:spcBef>
                <a:spcPts val="2405"/>
              </a:spcBef>
              <a:buFont typeface="Arial"/>
              <a:buChar char="•"/>
              <a:tabLst>
                <a:tab pos="299085" algn="l"/>
              </a:tabLst>
            </a:pPr>
            <a:r>
              <a:rPr sz="2400" b="1" dirty="0">
                <a:solidFill>
                  <a:srgbClr val="5B5B5B"/>
                </a:solidFill>
                <a:latin typeface="Calibri"/>
                <a:cs typeface="Calibri"/>
              </a:rPr>
              <a:t>Capital</a:t>
            </a:r>
            <a:r>
              <a:rPr sz="2400" b="1" spc="-75" dirty="0">
                <a:solidFill>
                  <a:srgbClr val="5B5B5B"/>
                </a:solidFill>
                <a:latin typeface="Calibri"/>
                <a:cs typeface="Calibri"/>
              </a:rPr>
              <a:t> </a:t>
            </a:r>
            <a:r>
              <a:rPr sz="2400" b="1" dirty="0">
                <a:solidFill>
                  <a:srgbClr val="5B5B5B"/>
                </a:solidFill>
                <a:latin typeface="Calibri"/>
                <a:cs typeface="Calibri"/>
              </a:rPr>
              <a:t>access</a:t>
            </a:r>
            <a:r>
              <a:rPr sz="2400" b="1" spc="-80" dirty="0">
                <a:solidFill>
                  <a:srgbClr val="5B5B5B"/>
                </a:solidFill>
                <a:latin typeface="Calibri"/>
                <a:cs typeface="Calibri"/>
              </a:rPr>
              <a:t> </a:t>
            </a:r>
            <a:r>
              <a:rPr sz="2400" b="1" dirty="0">
                <a:solidFill>
                  <a:srgbClr val="5B5B5B"/>
                </a:solidFill>
                <a:latin typeface="Calibri"/>
                <a:cs typeface="Calibri"/>
              </a:rPr>
              <a:t>schedule</a:t>
            </a:r>
            <a:r>
              <a:rPr sz="2400" b="1" spc="-80" dirty="0">
                <a:solidFill>
                  <a:srgbClr val="5B5B5B"/>
                </a:solidFill>
                <a:latin typeface="Calibri"/>
                <a:cs typeface="Calibri"/>
              </a:rPr>
              <a:t> </a:t>
            </a:r>
            <a:r>
              <a:rPr sz="2400" b="1" dirty="0">
                <a:solidFill>
                  <a:srgbClr val="5B5B5B"/>
                </a:solidFill>
                <a:latin typeface="Calibri"/>
                <a:cs typeface="Calibri"/>
              </a:rPr>
              <a:t>position</a:t>
            </a:r>
            <a:r>
              <a:rPr sz="2400" b="1" spc="-75" dirty="0">
                <a:solidFill>
                  <a:srgbClr val="5B5B5B"/>
                </a:solidFill>
                <a:latin typeface="Calibri"/>
                <a:cs typeface="Calibri"/>
              </a:rPr>
              <a:t> </a:t>
            </a:r>
            <a:r>
              <a:rPr sz="2400" b="1" spc="-10" dirty="0">
                <a:solidFill>
                  <a:srgbClr val="5B5B5B"/>
                </a:solidFill>
                <a:latin typeface="Calibri"/>
                <a:cs typeface="Calibri"/>
              </a:rPr>
              <a:t>transfers</a:t>
            </a:r>
            <a:r>
              <a:rPr sz="2400" b="1" spc="-45" dirty="0">
                <a:solidFill>
                  <a:srgbClr val="5B5B5B"/>
                </a:solidFill>
                <a:latin typeface="Calibri"/>
                <a:cs typeface="Calibri"/>
              </a:rPr>
              <a:t> </a:t>
            </a:r>
            <a:r>
              <a:rPr sz="2400" dirty="0">
                <a:solidFill>
                  <a:srgbClr val="5B5B5B"/>
                </a:solidFill>
                <a:latin typeface="Calibri"/>
                <a:cs typeface="Calibri"/>
              </a:rPr>
              <a:t>to</a:t>
            </a:r>
            <a:r>
              <a:rPr sz="2400" spc="-95" dirty="0">
                <a:solidFill>
                  <a:srgbClr val="5B5B5B"/>
                </a:solidFill>
                <a:latin typeface="Calibri"/>
                <a:cs typeface="Calibri"/>
              </a:rPr>
              <a:t> </a:t>
            </a:r>
            <a:r>
              <a:rPr sz="2400" dirty="0">
                <a:solidFill>
                  <a:srgbClr val="5B5B5B"/>
                </a:solidFill>
                <a:latin typeface="Calibri"/>
                <a:cs typeface="Calibri"/>
              </a:rPr>
              <a:t>new</a:t>
            </a:r>
            <a:r>
              <a:rPr sz="2400" spc="-75" dirty="0">
                <a:solidFill>
                  <a:srgbClr val="5B5B5B"/>
                </a:solidFill>
                <a:latin typeface="Calibri"/>
                <a:cs typeface="Calibri"/>
              </a:rPr>
              <a:t> </a:t>
            </a:r>
            <a:r>
              <a:rPr sz="2400" spc="-10" dirty="0">
                <a:solidFill>
                  <a:srgbClr val="5B5B5B"/>
                </a:solidFill>
                <a:latin typeface="Calibri"/>
                <a:cs typeface="Calibri"/>
              </a:rPr>
              <a:t>provider</a:t>
            </a:r>
            <a:endParaRPr sz="2400">
              <a:latin typeface="Calibri"/>
              <a:cs typeface="Calibri"/>
            </a:endParaRPr>
          </a:p>
          <a:p>
            <a:pPr marL="299085" marR="144145" indent="-287020">
              <a:lnSpc>
                <a:spcPct val="100000"/>
              </a:lnSpc>
              <a:spcBef>
                <a:spcPts val="2400"/>
              </a:spcBef>
              <a:buFont typeface="Arial"/>
              <a:buChar char="•"/>
              <a:tabLst>
                <a:tab pos="299085" algn="l"/>
              </a:tabLst>
            </a:pPr>
            <a:r>
              <a:rPr sz="2400" b="1" spc="-10" dirty="0">
                <a:solidFill>
                  <a:srgbClr val="5B5B5B"/>
                </a:solidFill>
                <a:latin typeface="Calibri"/>
                <a:cs typeface="Calibri"/>
              </a:rPr>
              <a:t>Communication</a:t>
            </a:r>
            <a:r>
              <a:rPr sz="2400" b="1" spc="-70" dirty="0">
                <a:solidFill>
                  <a:srgbClr val="5B5B5B"/>
                </a:solidFill>
                <a:latin typeface="Calibri"/>
                <a:cs typeface="Calibri"/>
              </a:rPr>
              <a:t> </a:t>
            </a:r>
            <a:r>
              <a:rPr sz="2400" dirty="0">
                <a:solidFill>
                  <a:srgbClr val="5B5B5B"/>
                </a:solidFill>
                <a:latin typeface="Calibri"/>
                <a:cs typeface="Calibri"/>
              </a:rPr>
              <a:t>to</a:t>
            </a:r>
            <a:r>
              <a:rPr sz="2400" spc="-60" dirty="0">
                <a:solidFill>
                  <a:srgbClr val="5B5B5B"/>
                </a:solidFill>
                <a:latin typeface="Calibri"/>
                <a:cs typeface="Calibri"/>
              </a:rPr>
              <a:t> </a:t>
            </a:r>
            <a:r>
              <a:rPr sz="2400" dirty="0">
                <a:solidFill>
                  <a:srgbClr val="5B5B5B"/>
                </a:solidFill>
                <a:latin typeface="Calibri"/>
                <a:cs typeface="Calibri"/>
              </a:rPr>
              <a:t>customers</a:t>
            </a:r>
            <a:r>
              <a:rPr sz="2400" spc="-70" dirty="0">
                <a:solidFill>
                  <a:srgbClr val="5B5B5B"/>
                </a:solidFill>
                <a:latin typeface="Calibri"/>
                <a:cs typeface="Calibri"/>
              </a:rPr>
              <a:t> </a:t>
            </a:r>
            <a:r>
              <a:rPr sz="2400" dirty="0">
                <a:solidFill>
                  <a:srgbClr val="5B5B5B"/>
                </a:solidFill>
                <a:latin typeface="Calibri"/>
                <a:cs typeface="Calibri"/>
              </a:rPr>
              <a:t>includes</a:t>
            </a:r>
            <a:r>
              <a:rPr sz="2400" spc="-55" dirty="0">
                <a:solidFill>
                  <a:srgbClr val="5B5B5B"/>
                </a:solidFill>
                <a:latin typeface="Calibri"/>
                <a:cs typeface="Calibri"/>
              </a:rPr>
              <a:t> </a:t>
            </a:r>
            <a:r>
              <a:rPr sz="2400" spc="-10" dirty="0">
                <a:solidFill>
                  <a:srgbClr val="5B5B5B"/>
                </a:solidFill>
                <a:latin typeface="Calibri"/>
                <a:cs typeface="Calibri"/>
              </a:rPr>
              <a:t>appropriate</a:t>
            </a:r>
            <a:r>
              <a:rPr sz="2400" spc="-55" dirty="0">
                <a:solidFill>
                  <a:srgbClr val="5B5B5B"/>
                </a:solidFill>
                <a:latin typeface="Calibri"/>
                <a:cs typeface="Calibri"/>
              </a:rPr>
              <a:t> </a:t>
            </a:r>
            <a:r>
              <a:rPr sz="2400" dirty="0">
                <a:solidFill>
                  <a:srgbClr val="5B5B5B"/>
                </a:solidFill>
                <a:latin typeface="Calibri"/>
                <a:cs typeface="Calibri"/>
              </a:rPr>
              <a:t>disclosures;</a:t>
            </a:r>
            <a:r>
              <a:rPr sz="2400" spc="-55" dirty="0">
                <a:solidFill>
                  <a:srgbClr val="5B5B5B"/>
                </a:solidFill>
                <a:latin typeface="Calibri"/>
                <a:cs typeface="Calibri"/>
              </a:rPr>
              <a:t> </a:t>
            </a:r>
            <a:r>
              <a:rPr sz="2400" dirty="0">
                <a:solidFill>
                  <a:srgbClr val="5B5B5B"/>
                </a:solidFill>
                <a:latin typeface="Calibri"/>
                <a:cs typeface="Calibri"/>
              </a:rPr>
              <a:t>this</a:t>
            </a:r>
            <a:r>
              <a:rPr sz="2400" spc="-50" dirty="0">
                <a:solidFill>
                  <a:srgbClr val="5B5B5B"/>
                </a:solidFill>
                <a:latin typeface="Calibri"/>
                <a:cs typeface="Calibri"/>
              </a:rPr>
              <a:t> </a:t>
            </a:r>
            <a:r>
              <a:rPr sz="2400" dirty="0">
                <a:solidFill>
                  <a:srgbClr val="5B5B5B"/>
                </a:solidFill>
                <a:latin typeface="Calibri"/>
                <a:cs typeface="Calibri"/>
              </a:rPr>
              <a:t>should</a:t>
            </a:r>
            <a:r>
              <a:rPr sz="2400" spc="-55" dirty="0">
                <a:solidFill>
                  <a:srgbClr val="5B5B5B"/>
                </a:solidFill>
                <a:latin typeface="Calibri"/>
                <a:cs typeface="Calibri"/>
              </a:rPr>
              <a:t> </a:t>
            </a:r>
            <a:r>
              <a:rPr sz="2400" dirty="0">
                <a:solidFill>
                  <a:srgbClr val="5B5B5B"/>
                </a:solidFill>
                <a:latin typeface="Calibri"/>
                <a:cs typeface="Calibri"/>
              </a:rPr>
              <a:t>include</a:t>
            </a:r>
            <a:r>
              <a:rPr sz="2400" spc="-45" dirty="0">
                <a:solidFill>
                  <a:srgbClr val="5B5B5B"/>
                </a:solidFill>
                <a:latin typeface="Calibri"/>
                <a:cs typeface="Calibri"/>
              </a:rPr>
              <a:t> </a:t>
            </a:r>
            <a:r>
              <a:rPr sz="2400" spc="-25" dirty="0">
                <a:solidFill>
                  <a:srgbClr val="5B5B5B"/>
                </a:solidFill>
                <a:latin typeface="Calibri"/>
                <a:cs typeface="Calibri"/>
              </a:rPr>
              <a:t>the </a:t>
            </a:r>
            <a:r>
              <a:rPr sz="2400" spc="-10" dirty="0">
                <a:solidFill>
                  <a:srgbClr val="5B5B5B"/>
                </a:solidFill>
                <a:latin typeface="Calibri"/>
                <a:cs typeface="Calibri"/>
              </a:rPr>
              <a:t>development</a:t>
            </a:r>
            <a:r>
              <a:rPr sz="2400" spc="-55" dirty="0">
                <a:solidFill>
                  <a:srgbClr val="5B5B5B"/>
                </a:solidFill>
                <a:latin typeface="Calibri"/>
                <a:cs typeface="Calibri"/>
              </a:rPr>
              <a:t> </a:t>
            </a:r>
            <a:r>
              <a:rPr sz="2400" dirty="0">
                <a:solidFill>
                  <a:srgbClr val="5B5B5B"/>
                </a:solidFill>
                <a:latin typeface="Calibri"/>
                <a:cs typeface="Calibri"/>
              </a:rPr>
              <a:t>of</a:t>
            </a:r>
            <a:r>
              <a:rPr sz="2400" spc="-50" dirty="0">
                <a:solidFill>
                  <a:srgbClr val="5B5B5B"/>
                </a:solidFill>
                <a:latin typeface="Calibri"/>
                <a:cs typeface="Calibri"/>
              </a:rPr>
              <a:t> </a:t>
            </a:r>
            <a:r>
              <a:rPr sz="2400" spc="-10" dirty="0">
                <a:solidFill>
                  <a:srgbClr val="5B5B5B"/>
                </a:solidFill>
                <a:latin typeface="Calibri"/>
                <a:cs typeface="Calibri"/>
              </a:rPr>
              <a:t>consistent</a:t>
            </a:r>
            <a:r>
              <a:rPr sz="2400" spc="-70" dirty="0">
                <a:solidFill>
                  <a:srgbClr val="5B5B5B"/>
                </a:solidFill>
                <a:latin typeface="Calibri"/>
                <a:cs typeface="Calibri"/>
              </a:rPr>
              <a:t> </a:t>
            </a:r>
            <a:r>
              <a:rPr sz="2400" dirty="0">
                <a:solidFill>
                  <a:srgbClr val="5B5B5B"/>
                </a:solidFill>
                <a:latin typeface="Calibri"/>
                <a:cs typeface="Calibri"/>
              </a:rPr>
              <a:t>product</a:t>
            </a:r>
            <a:r>
              <a:rPr sz="2400" spc="-65" dirty="0">
                <a:solidFill>
                  <a:srgbClr val="5B5B5B"/>
                </a:solidFill>
                <a:latin typeface="Calibri"/>
                <a:cs typeface="Calibri"/>
              </a:rPr>
              <a:t> </a:t>
            </a:r>
            <a:r>
              <a:rPr sz="2400" dirty="0">
                <a:solidFill>
                  <a:srgbClr val="5B5B5B"/>
                </a:solidFill>
                <a:latin typeface="Calibri"/>
                <a:cs typeface="Calibri"/>
              </a:rPr>
              <a:t>descriptions</a:t>
            </a:r>
            <a:r>
              <a:rPr sz="2400" spc="-60" dirty="0">
                <a:solidFill>
                  <a:srgbClr val="5B5B5B"/>
                </a:solidFill>
                <a:latin typeface="Calibri"/>
                <a:cs typeface="Calibri"/>
              </a:rPr>
              <a:t> </a:t>
            </a:r>
            <a:r>
              <a:rPr sz="2400" dirty="0">
                <a:solidFill>
                  <a:srgbClr val="5B5B5B"/>
                </a:solidFill>
                <a:latin typeface="Calibri"/>
                <a:cs typeface="Calibri"/>
              </a:rPr>
              <a:t>between</a:t>
            </a:r>
            <a:r>
              <a:rPr sz="2400" spc="-55" dirty="0">
                <a:solidFill>
                  <a:srgbClr val="5B5B5B"/>
                </a:solidFill>
                <a:latin typeface="Calibri"/>
                <a:cs typeface="Calibri"/>
              </a:rPr>
              <a:t> </a:t>
            </a:r>
            <a:r>
              <a:rPr sz="2400" dirty="0">
                <a:solidFill>
                  <a:srgbClr val="5B5B5B"/>
                </a:solidFill>
                <a:latin typeface="Calibri"/>
                <a:cs typeface="Calibri"/>
              </a:rPr>
              <a:t>all</a:t>
            </a:r>
            <a:r>
              <a:rPr sz="2400" spc="-65" dirty="0">
                <a:solidFill>
                  <a:srgbClr val="5B5B5B"/>
                </a:solidFill>
                <a:latin typeface="Calibri"/>
                <a:cs typeface="Calibri"/>
              </a:rPr>
              <a:t> </a:t>
            </a:r>
            <a:r>
              <a:rPr sz="2400" spc="-10" dirty="0">
                <a:solidFill>
                  <a:srgbClr val="5B5B5B"/>
                </a:solidFill>
                <a:latin typeface="Calibri"/>
                <a:cs typeface="Calibri"/>
              </a:rPr>
              <a:t>IRISs</a:t>
            </a:r>
            <a:endParaRPr sz="2400">
              <a:latin typeface="Calibri"/>
              <a:cs typeface="Calibri"/>
            </a:endParaRPr>
          </a:p>
          <a:p>
            <a:pPr marL="299085" indent="-286385">
              <a:lnSpc>
                <a:spcPct val="100000"/>
              </a:lnSpc>
              <a:spcBef>
                <a:spcPts val="2400"/>
              </a:spcBef>
              <a:buFont typeface="Arial"/>
              <a:buChar char="•"/>
              <a:tabLst>
                <a:tab pos="299085" algn="l"/>
              </a:tabLst>
            </a:pPr>
            <a:r>
              <a:rPr sz="2400" dirty="0">
                <a:solidFill>
                  <a:srgbClr val="5B5B5B"/>
                </a:solidFill>
                <a:latin typeface="Calibri"/>
                <a:cs typeface="Calibri"/>
              </a:rPr>
              <a:t>Should</a:t>
            </a:r>
            <a:r>
              <a:rPr sz="2400" spc="-60" dirty="0">
                <a:solidFill>
                  <a:srgbClr val="5B5B5B"/>
                </a:solidFill>
                <a:latin typeface="Calibri"/>
                <a:cs typeface="Calibri"/>
              </a:rPr>
              <a:t> </a:t>
            </a:r>
            <a:r>
              <a:rPr sz="2400" dirty="0">
                <a:solidFill>
                  <a:srgbClr val="5B5B5B"/>
                </a:solidFill>
                <a:latin typeface="Calibri"/>
                <a:cs typeface="Calibri"/>
              </a:rPr>
              <a:t>some</a:t>
            </a:r>
            <a:r>
              <a:rPr sz="2400" spc="-50" dirty="0">
                <a:solidFill>
                  <a:srgbClr val="5B5B5B"/>
                </a:solidFill>
                <a:latin typeface="Calibri"/>
                <a:cs typeface="Calibri"/>
              </a:rPr>
              <a:t> </a:t>
            </a:r>
            <a:r>
              <a:rPr sz="2400" dirty="0">
                <a:solidFill>
                  <a:srgbClr val="5B5B5B"/>
                </a:solidFill>
                <a:latin typeface="Calibri"/>
                <a:cs typeface="Calibri"/>
              </a:rPr>
              <a:t>form</a:t>
            </a:r>
            <a:r>
              <a:rPr sz="2400" spc="-65" dirty="0">
                <a:solidFill>
                  <a:srgbClr val="5B5B5B"/>
                </a:solidFill>
                <a:latin typeface="Calibri"/>
                <a:cs typeface="Calibri"/>
              </a:rPr>
              <a:t> </a:t>
            </a:r>
            <a:r>
              <a:rPr sz="2400" dirty="0">
                <a:solidFill>
                  <a:srgbClr val="5B5B5B"/>
                </a:solidFill>
                <a:latin typeface="Calibri"/>
                <a:cs typeface="Calibri"/>
              </a:rPr>
              <a:t>of</a:t>
            </a:r>
            <a:r>
              <a:rPr sz="2400" spc="-50" dirty="0">
                <a:solidFill>
                  <a:srgbClr val="5B5B5B"/>
                </a:solidFill>
                <a:latin typeface="Calibri"/>
                <a:cs typeface="Calibri"/>
              </a:rPr>
              <a:t> </a:t>
            </a:r>
            <a:r>
              <a:rPr sz="2400" b="1" dirty="0">
                <a:solidFill>
                  <a:srgbClr val="5B5B5B"/>
                </a:solidFill>
                <a:latin typeface="Calibri"/>
                <a:cs typeface="Calibri"/>
              </a:rPr>
              <a:t>financial</a:t>
            </a:r>
            <a:r>
              <a:rPr sz="2400" b="1" spc="-55" dirty="0">
                <a:solidFill>
                  <a:srgbClr val="5B5B5B"/>
                </a:solidFill>
                <a:latin typeface="Calibri"/>
                <a:cs typeface="Calibri"/>
              </a:rPr>
              <a:t> </a:t>
            </a:r>
            <a:r>
              <a:rPr sz="2400" b="1" dirty="0">
                <a:solidFill>
                  <a:srgbClr val="5B5B5B"/>
                </a:solidFill>
                <a:latin typeface="Calibri"/>
                <a:cs typeface="Calibri"/>
              </a:rPr>
              <a:t>advice</a:t>
            </a:r>
            <a:r>
              <a:rPr sz="2400" b="1" spc="-55" dirty="0">
                <a:solidFill>
                  <a:srgbClr val="5B5B5B"/>
                </a:solidFill>
                <a:latin typeface="Calibri"/>
                <a:cs typeface="Calibri"/>
              </a:rPr>
              <a:t> </a:t>
            </a:r>
            <a:r>
              <a:rPr sz="2400" dirty="0">
                <a:solidFill>
                  <a:srgbClr val="5B5B5B"/>
                </a:solidFill>
                <a:latin typeface="Calibri"/>
                <a:cs typeface="Calibri"/>
              </a:rPr>
              <a:t>be</a:t>
            </a:r>
            <a:r>
              <a:rPr sz="2400" spc="-50" dirty="0">
                <a:solidFill>
                  <a:srgbClr val="5B5B5B"/>
                </a:solidFill>
                <a:latin typeface="Calibri"/>
                <a:cs typeface="Calibri"/>
              </a:rPr>
              <a:t> </a:t>
            </a:r>
            <a:r>
              <a:rPr sz="2400" dirty="0">
                <a:solidFill>
                  <a:srgbClr val="5B5B5B"/>
                </a:solidFill>
                <a:latin typeface="Calibri"/>
                <a:cs typeface="Calibri"/>
              </a:rPr>
              <a:t>mandatory</a:t>
            </a:r>
            <a:r>
              <a:rPr sz="2400" spc="-75" dirty="0">
                <a:solidFill>
                  <a:srgbClr val="5B5B5B"/>
                </a:solidFill>
                <a:latin typeface="Calibri"/>
                <a:cs typeface="Calibri"/>
              </a:rPr>
              <a:t> </a:t>
            </a:r>
            <a:r>
              <a:rPr sz="2400" dirty="0">
                <a:solidFill>
                  <a:srgbClr val="5B5B5B"/>
                </a:solidFill>
                <a:latin typeface="Calibri"/>
                <a:cs typeface="Calibri"/>
              </a:rPr>
              <a:t>if</a:t>
            </a:r>
            <a:r>
              <a:rPr sz="2400" spc="-55" dirty="0">
                <a:solidFill>
                  <a:srgbClr val="5B5B5B"/>
                </a:solidFill>
                <a:latin typeface="Calibri"/>
                <a:cs typeface="Calibri"/>
              </a:rPr>
              <a:t> </a:t>
            </a:r>
            <a:r>
              <a:rPr sz="2400" dirty="0">
                <a:solidFill>
                  <a:srgbClr val="5B5B5B"/>
                </a:solidFill>
                <a:latin typeface="Calibri"/>
                <a:cs typeface="Calibri"/>
              </a:rPr>
              <a:t>TV</a:t>
            </a:r>
            <a:r>
              <a:rPr sz="2400" spc="-40" dirty="0">
                <a:solidFill>
                  <a:srgbClr val="5B5B5B"/>
                </a:solidFill>
                <a:latin typeface="Calibri"/>
                <a:cs typeface="Calibri"/>
              </a:rPr>
              <a:t> </a:t>
            </a:r>
            <a:r>
              <a:rPr sz="2400" dirty="0">
                <a:solidFill>
                  <a:srgbClr val="5B5B5B"/>
                </a:solidFill>
                <a:latin typeface="Calibri"/>
                <a:cs typeface="Calibri"/>
              </a:rPr>
              <a:t>above</a:t>
            </a:r>
            <a:r>
              <a:rPr sz="2400" spc="-45" dirty="0">
                <a:solidFill>
                  <a:srgbClr val="5B5B5B"/>
                </a:solidFill>
                <a:latin typeface="Calibri"/>
                <a:cs typeface="Calibri"/>
              </a:rPr>
              <a:t> </a:t>
            </a:r>
            <a:r>
              <a:rPr sz="2400" dirty="0">
                <a:solidFill>
                  <a:srgbClr val="5B5B5B"/>
                </a:solidFill>
                <a:latin typeface="Calibri"/>
                <a:cs typeface="Calibri"/>
              </a:rPr>
              <a:t>a</a:t>
            </a:r>
            <a:r>
              <a:rPr sz="2400" spc="-65" dirty="0">
                <a:solidFill>
                  <a:srgbClr val="5B5B5B"/>
                </a:solidFill>
                <a:latin typeface="Calibri"/>
                <a:cs typeface="Calibri"/>
              </a:rPr>
              <a:t> </a:t>
            </a:r>
            <a:r>
              <a:rPr sz="2400" dirty="0">
                <a:solidFill>
                  <a:srgbClr val="5B5B5B"/>
                </a:solidFill>
                <a:latin typeface="Calibri"/>
                <a:cs typeface="Calibri"/>
              </a:rPr>
              <a:t>certain</a:t>
            </a:r>
            <a:r>
              <a:rPr sz="2400" spc="-80" dirty="0">
                <a:solidFill>
                  <a:srgbClr val="5B5B5B"/>
                </a:solidFill>
                <a:latin typeface="Calibri"/>
                <a:cs typeface="Calibri"/>
              </a:rPr>
              <a:t> </a:t>
            </a:r>
            <a:r>
              <a:rPr sz="2400" dirty="0">
                <a:solidFill>
                  <a:srgbClr val="5B5B5B"/>
                </a:solidFill>
                <a:latin typeface="Calibri"/>
                <a:cs typeface="Calibri"/>
              </a:rPr>
              <a:t>threshold</a:t>
            </a:r>
            <a:r>
              <a:rPr sz="2400" spc="-30" dirty="0">
                <a:solidFill>
                  <a:srgbClr val="5B5B5B"/>
                </a:solidFill>
                <a:latin typeface="Calibri"/>
                <a:cs typeface="Calibri"/>
              </a:rPr>
              <a:t> </a:t>
            </a:r>
            <a:r>
              <a:rPr sz="2400" spc="-20" dirty="0">
                <a:solidFill>
                  <a:srgbClr val="5B5B5B"/>
                </a:solidFill>
                <a:latin typeface="Calibri"/>
                <a:cs typeface="Calibri"/>
              </a:rPr>
              <a:t>(say</a:t>
            </a:r>
            <a:endParaRPr sz="2400">
              <a:latin typeface="Calibri"/>
              <a:cs typeface="Calibri"/>
            </a:endParaRPr>
          </a:p>
          <a:p>
            <a:pPr marL="299085">
              <a:lnSpc>
                <a:spcPct val="100000"/>
              </a:lnSpc>
            </a:pPr>
            <a:r>
              <a:rPr sz="2400" spc="-10" dirty="0">
                <a:solidFill>
                  <a:srgbClr val="5B5B5B"/>
                </a:solidFill>
                <a:latin typeface="Calibri"/>
                <a:cs typeface="Calibri"/>
              </a:rPr>
              <a:t>$200,000)?</a:t>
            </a:r>
            <a:endParaRPr sz="2400">
              <a:latin typeface="Calibri"/>
              <a:cs typeface="Calibri"/>
            </a:endParaRPr>
          </a:p>
          <a:p>
            <a:pPr marL="299085" marR="360045" indent="-287020">
              <a:lnSpc>
                <a:spcPct val="100000"/>
              </a:lnSpc>
              <a:spcBef>
                <a:spcPts val="2405"/>
              </a:spcBef>
              <a:buFont typeface="Arial"/>
              <a:buChar char="•"/>
              <a:tabLst>
                <a:tab pos="299085" algn="l"/>
              </a:tabLst>
            </a:pPr>
            <a:r>
              <a:rPr sz="2400" dirty="0">
                <a:solidFill>
                  <a:srgbClr val="5B5B5B"/>
                </a:solidFill>
                <a:latin typeface="Calibri"/>
                <a:cs typeface="Calibri"/>
              </a:rPr>
              <a:t>Should</a:t>
            </a:r>
            <a:r>
              <a:rPr sz="2400" spc="-60" dirty="0">
                <a:solidFill>
                  <a:srgbClr val="5B5B5B"/>
                </a:solidFill>
                <a:latin typeface="Calibri"/>
                <a:cs typeface="Calibri"/>
              </a:rPr>
              <a:t> </a:t>
            </a:r>
            <a:r>
              <a:rPr sz="2400" dirty="0">
                <a:solidFill>
                  <a:srgbClr val="5B5B5B"/>
                </a:solidFill>
                <a:latin typeface="Calibri"/>
                <a:cs typeface="Calibri"/>
              </a:rPr>
              <a:t>portability</a:t>
            </a:r>
            <a:r>
              <a:rPr sz="2400" spc="-70" dirty="0">
                <a:solidFill>
                  <a:srgbClr val="5B5B5B"/>
                </a:solidFill>
                <a:latin typeface="Calibri"/>
                <a:cs typeface="Calibri"/>
              </a:rPr>
              <a:t> </a:t>
            </a:r>
            <a:r>
              <a:rPr sz="2400" dirty="0">
                <a:solidFill>
                  <a:srgbClr val="5B5B5B"/>
                </a:solidFill>
                <a:latin typeface="Calibri"/>
                <a:cs typeface="Calibri"/>
              </a:rPr>
              <a:t>be</a:t>
            </a:r>
            <a:r>
              <a:rPr sz="2400" spc="-50" dirty="0">
                <a:solidFill>
                  <a:srgbClr val="5B5B5B"/>
                </a:solidFill>
                <a:latin typeface="Calibri"/>
                <a:cs typeface="Calibri"/>
              </a:rPr>
              <a:t> </a:t>
            </a:r>
            <a:r>
              <a:rPr sz="2400" b="1" dirty="0">
                <a:solidFill>
                  <a:srgbClr val="5B5B5B"/>
                </a:solidFill>
                <a:latin typeface="Calibri"/>
                <a:cs typeface="Calibri"/>
              </a:rPr>
              <a:t>mandatory</a:t>
            </a:r>
            <a:r>
              <a:rPr sz="2400" b="1" spc="-50" dirty="0">
                <a:solidFill>
                  <a:srgbClr val="5B5B5B"/>
                </a:solidFill>
                <a:latin typeface="Calibri"/>
                <a:cs typeface="Calibri"/>
              </a:rPr>
              <a:t> </a:t>
            </a:r>
            <a:r>
              <a:rPr sz="2400" dirty="0">
                <a:solidFill>
                  <a:srgbClr val="5B5B5B"/>
                </a:solidFill>
                <a:latin typeface="Calibri"/>
                <a:cs typeface="Calibri"/>
              </a:rPr>
              <a:t>for</a:t>
            </a:r>
            <a:r>
              <a:rPr sz="2400" spc="-50" dirty="0">
                <a:solidFill>
                  <a:srgbClr val="5B5B5B"/>
                </a:solidFill>
                <a:latin typeface="Calibri"/>
                <a:cs typeface="Calibri"/>
              </a:rPr>
              <a:t> </a:t>
            </a:r>
            <a:r>
              <a:rPr sz="2400" spc="-10" dirty="0">
                <a:solidFill>
                  <a:srgbClr val="5B5B5B"/>
                </a:solidFill>
                <a:latin typeface="Calibri"/>
                <a:cs typeface="Calibri"/>
              </a:rPr>
              <a:t>providers?</a:t>
            </a:r>
            <a:r>
              <a:rPr sz="2400" spc="-60" dirty="0">
                <a:solidFill>
                  <a:srgbClr val="5B5B5B"/>
                </a:solidFill>
                <a:latin typeface="Calibri"/>
                <a:cs typeface="Calibri"/>
              </a:rPr>
              <a:t> </a:t>
            </a:r>
            <a:r>
              <a:rPr sz="2400" dirty="0">
                <a:solidFill>
                  <a:srgbClr val="5B5B5B"/>
                </a:solidFill>
                <a:latin typeface="Calibri"/>
                <a:cs typeface="Calibri"/>
              </a:rPr>
              <a:t>If</a:t>
            </a:r>
            <a:r>
              <a:rPr sz="2400" spc="-55" dirty="0">
                <a:solidFill>
                  <a:srgbClr val="5B5B5B"/>
                </a:solidFill>
                <a:latin typeface="Calibri"/>
                <a:cs typeface="Calibri"/>
              </a:rPr>
              <a:t> </a:t>
            </a:r>
            <a:r>
              <a:rPr sz="2400" dirty="0">
                <a:solidFill>
                  <a:srgbClr val="5B5B5B"/>
                </a:solidFill>
                <a:latin typeface="Calibri"/>
                <a:cs typeface="Calibri"/>
              </a:rPr>
              <a:t>not,</a:t>
            </a:r>
            <a:r>
              <a:rPr sz="2400" spc="-55" dirty="0">
                <a:solidFill>
                  <a:srgbClr val="5B5B5B"/>
                </a:solidFill>
                <a:latin typeface="Calibri"/>
                <a:cs typeface="Calibri"/>
              </a:rPr>
              <a:t> </a:t>
            </a:r>
            <a:r>
              <a:rPr sz="2400" spc="-10" dirty="0">
                <a:solidFill>
                  <a:srgbClr val="5B5B5B"/>
                </a:solidFill>
                <a:latin typeface="Calibri"/>
                <a:cs typeface="Calibri"/>
              </a:rPr>
              <a:t>providers</a:t>
            </a:r>
            <a:r>
              <a:rPr sz="2400" spc="-55" dirty="0">
                <a:solidFill>
                  <a:srgbClr val="5B5B5B"/>
                </a:solidFill>
                <a:latin typeface="Calibri"/>
                <a:cs typeface="Calibri"/>
              </a:rPr>
              <a:t> </a:t>
            </a:r>
            <a:r>
              <a:rPr sz="2400" dirty="0">
                <a:solidFill>
                  <a:srgbClr val="5B5B5B"/>
                </a:solidFill>
                <a:latin typeface="Calibri"/>
                <a:cs typeface="Calibri"/>
              </a:rPr>
              <a:t>may</a:t>
            </a:r>
            <a:r>
              <a:rPr sz="2400" spc="-60" dirty="0">
                <a:solidFill>
                  <a:srgbClr val="5B5B5B"/>
                </a:solidFill>
                <a:latin typeface="Calibri"/>
                <a:cs typeface="Calibri"/>
              </a:rPr>
              <a:t> </a:t>
            </a:r>
            <a:r>
              <a:rPr sz="2400" spc="-10" dirty="0">
                <a:solidFill>
                  <a:srgbClr val="5B5B5B"/>
                </a:solidFill>
                <a:latin typeface="Calibri"/>
                <a:cs typeface="Calibri"/>
              </a:rPr>
              <a:t>offer</a:t>
            </a:r>
            <a:r>
              <a:rPr sz="2400" spc="-50" dirty="0">
                <a:solidFill>
                  <a:srgbClr val="5B5B5B"/>
                </a:solidFill>
                <a:latin typeface="Calibri"/>
                <a:cs typeface="Calibri"/>
              </a:rPr>
              <a:t> </a:t>
            </a:r>
            <a:r>
              <a:rPr sz="2400" dirty="0">
                <a:solidFill>
                  <a:srgbClr val="5B5B5B"/>
                </a:solidFill>
                <a:latin typeface="Calibri"/>
                <a:cs typeface="Calibri"/>
              </a:rPr>
              <a:t>a</a:t>
            </a:r>
            <a:r>
              <a:rPr sz="2400" spc="-55" dirty="0">
                <a:solidFill>
                  <a:srgbClr val="5B5B5B"/>
                </a:solidFill>
                <a:latin typeface="Calibri"/>
                <a:cs typeface="Calibri"/>
              </a:rPr>
              <a:t> </a:t>
            </a:r>
            <a:r>
              <a:rPr sz="2400" spc="-10" dirty="0">
                <a:solidFill>
                  <a:srgbClr val="5B5B5B"/>
                </a:solidFill>
                <a:latin typeface="Calibri"/>
                <a:cs typeface="Calibri"/>
              </a:rPr>
              <a:t>portable </a:t>
            </a:r>
            <a:r>
              <a:rPr sz="2400" dirty="0">
                <a:solidFill>
                  <a:srgbClr val="5B5B5B"/>
                </a:solidFill>
                <a:latin typeface="Calibri"/>
                <a:cs typeface="Calibri"/>
              </a:rPr>
              <a:t>and</a:t>
            </a:r>
            <a:r>
              <a:rPr sz="2400" spc="-45" dirty="0">
                <a:solidFill>
                  <a:srgbClr val="5B5B5B"/>
                </a:solidFill>
                <a:latin typeface="Calibri"/>
                <a:cs typeface="Calibri"/>
              </a:rPr>
              <a:t> </a:t>
            </a:r>
            <a:r>
              <a:rPr sz="2400" spc="-10" dirty="0">
                <a:solidFill>
                  <a:srgbClr val="5B5B5B"/>
                </a:solidFill>
                <a:latin typeface="Calibri"/>
                <a:cs typeface="Calibri"/>
              </a:rPr>
              <a:t>non-</a:t>
            </a:r>
            <a:r>
              <a:rPr sz="2400" dirty="0">
                <a:solidFill>
                  <a:srgbClr val="5B5B5B"/>
                </a:solidFill>
                <a:latin typeface="Calibri"/>
                <a:cs typeface="Calibri"/>
              </a:rPr>
              <a:t>portable</a:t>
            </a:r>
            <a:r>
              <a:rPr sz="2400" spc="-35" dirty="0">
                <a:solidFill>
                  <a:srgbClr val="5B5B5B"/>
                </a:solidFill>
                <a:latin typeface="Calibri"/>
                <a:cs typeface="Calibri"/>
              </a:rPr>
              <a:t> </a:t>
            </a:r>
            <a:r>
              <a:rPr sz="2400" dirty="0">
                <a:solidFill>
                  <a:srgbClr val="5B5B5B"/>
                </a:solidFill>
                <a:latin typeface="Calibri"/>
                <a:cs typeface="Calibri"/>
              </a:rPr>
              <a:t>version</a:t>
            </a:r>
            <a:r>
              <a:rPr sz="2400" spc="-40" dirty="0">
                <a:solidFill>
                  <a:srgbClr val="5B5B5B"/>
                </a:solidFill>
                <a:latin typeface="Calibri"/>
                <a:cs typeface="Calibri"/>
              </a:rPr>
              <a:t> </a:t>
            </a:r>
            <a:r>
              <a:rPr sz="2400" dirty="0">
                <a:solidFill>
                  <a:srgbClr val="5B5B5B"/>
                </a:solidFill>
                <a:latin typeface="Calibri"/>
                <a:cs typeface="Calibri"/>
              </a:rPr>
              <a:t>of</a:t>
            </a:r>
            <a:r>
              <a:rPr sz="2400" spc="-35" dirty="0">
                <a:solidFill>
                  <a:srgbClr val="5B5B5B"/>
                </a:solidFill>
                <a:latin typeface="Calibri"/>
                <a:cs typeface="Calibri"/>
              </a:rPr>
              <a:t> </a:t>
            </a:r>
            <a:r>
              <a:rPr sz="2400" dirty="0">
                <a:solidFill>
                  <a:srgbClr val="5B5B5B"/>
                </a:solidFill>
                <a:latin typeface="Calibri"/>
                <a:cs typeface="Calibri"/>
              </a:rPr>
              <a:t>the</a:t>
            </a:r>
            <a:r>
              <a:rPr sz="2400" spc="-35" dirty="0">
                <a:solidFill>
                  <a:srgbClr val="5B5B5B"/>
                </a:solidFill>
                <a:latin typeface="Calibri"/>
                <a:cs typeface="Calibri"/>
              </a:rPr>
              <a:t> </a:t>
            </a:r>
            <a:r>
              <a:rPr sz="2400" dirty="0">
                <a:solidFill>
                  <a:srgbClr val="5B5B5B"/>
                </a:solidFill>
                <a:latin typeface="Calibri"/>
                <a:cs typeface="Calibri"/>
              </a:rPr>
              <a:t>same</a:t>
            </a:r>
            <a:r>
              <a:rPr sz="2400" spc="-45" dirty="0">
                <a:solidFill>
                  <a:srgbClr val="5B5B5B"/>
                </a:solidFill>
                <a:latin typeface="Calibri"/>
                <a:cs typeface="Calibri"/>
              </a:rPr>
              <a:t> </a:t>
            </a:r>
            <a:r>
              <a:rPr sz="2400" dirty="0">
                <a:solidFill>
                  <a:srgbClr val="5B5B5B"/>
                </a:solidFill>
                <a:latin typeface="Calibri"/>
                <a:cs typeface="Calibri"/>
              </a:rPr>
              <a:t>product</a:t>
            </a:r>
            <a:r>
              <a:rPr sz="2400" spc="-55" dirty="0">
                <a:solidFill>
                  <a:srgbClr val="5B5B5B"/>
                </a:solidFill>
                <a:latin typeface="Calibri"/>
                <a:cs typeface="Calibri"/>
              </a:rPr>
              <a:t> </a:t>
            </a:r>
            <a:r>
              <a:rPr sz="2400" dirty="0">
                <a:solidFill>
                  <a:srgbClr val="5B5B5B"/>
                </a:solidFill>
                <a:latin typeface="Calibri"/>
                <a:cs typeface="Calibri"/>
              </a:rPr>
              <a:t>–</a:t>
            </a:r>
            <a:r>
              <a:rPr sz="2400" spc="-35" dirty="0">
                <a:solidFill>
                  <a:srgbClr val="5B5B5B"/>
                </a:solidFill>
                <a:latin typeface="Calibri"/>
                <a:cs typeface="Calibri"/>
              </a:rPr>
              <a:t> </a:t>
            </a:r>
            <a:r>
              <a:rPr sz="2400" dirty="0">
                <a:solidFill>
                  <a:srgbClr val="5B5B5B"/>
                </a:solidFill>
                <a:latin typeface="Calibri"/>
                <a:cs typeface="Calibri"/>
              </a:rPr>
              <a:t>with</a:t>
            </a:r>
            <a:r>
              <a:rPr sz="2400" spc="-60" dirty="0">
                <a:solidFill>
                  <a:srgbClr val="5B5B5B"/>
                </a:solidFill>
                <a:latin typeface="Calibri"/>
                <a:cs typeface="Calibri"/>
              </a:rPr>
              <a:t> </a:t>
            </a:r>
            <a:r>
              <a:rPr sz="2400" spc="-20" dirty="0">
                <a:solidFill>
                  <a:srgbClr val="5B5B5B"/>
                </a:solidFill>
                <a:latin typeface="Calibri"/>
                <a:cs typeface="Calibri"/>
              </a:rPr>
              <a:t>different</a:t>
            </a:r>
            <a:r>
              <a:rPr sz="2400" spc="-30" dirty="0">
                <a:solidFill>
                  <a:srgbClr val="5B5B5B"/>
                </a:solidFill>
                <a:latin typeface="Calibri"/>
                <a:cs typeface="Calibri"/>
              </a:rPr>
              <a:t> </a:t>
            </a:r>
            <a:r>
              <a:rPr sz="2400" dirty="0">
                <a:solidFill>
                  <a:srgbClr val="5B5B5B"/>
                </a:solidFill>
                <a:latin typeface="Calibri"/>
                <a:cs typeface="Calibri"/>
              </a:rPr>
              <a:t>pricing</a:t>
            </a:r>
            <a:r>
              <a:rPr sz="2400" spc="-55" dirty="0">
                <a:solidFill>
                  <a:srgbClr val="5B5B5B"/>
                </a:solidFill>
                <a:latin typeface="Calibri"/>
                <a:cs typeface="Calibri"/>
              </a:rPr>
              <a:t> </a:t>
            </a:r>
            <a:r>
              <a:rPr sz="2400" dirty="0">
                <a:solidFill>
                  <a:srgbClr val="5B5B5B"/>
                </a:solidFill>
                <a:latin typeface="Calibri"/>
                <a:cs typeface="Calibri"/>
              </a:rPr>
              <a:t>to</a:t>
            </a:r>
            <a:r>
              <a:rPr sz="2400" spc="-65" dirty="0">
                <a:solidFill>
                  <a:srgbClr val="5B5B5B"/>
                </a:solidFill>
                <a:latin typeface="Calibri"/>
                <a:cs typeface="Calibri"/>
              </a:rPr>
              <a:t> </a:t>
            </a:r>
            <a:r>
              <a:rPr sz="2400" spc="-10" dirty="0">
                <a:solidFill>
                  <a:srgbClr val="5B5B5B"/>
                </a:solidFill>
                <a:latin typeface="Calibri"/>
                <a:cs typeface="Calibri"/>
              </a:rPr>
              <a:t>reflect </a:t>
            </a:r>
            <a:r>
              <a:rPr sz="2400" dirty="0">
                <a:solidFill>
                  <a:srgbClr val="5B5B5B"/>
                </a:solidFill>
                <a:latin typeface="Calibri"/>
                <a:cs typeface="Calibri"/>
              </a:rPr>
              <a:t>liquidity</a:t>
            </a:r>
            <a:r>
              <a:rPr sz="2400" spc="-10" dirty="0">
                <a:solidFill>
                  <a:srgbClr val="5B5B5B"/>
                </a:solidFill>
                <a:latin typeface="Calibri"/>
                <a:cs typeface="Calibri"/>
              </a:rPr>
              <a:t> implications.</a:t>
            </a:r>
            <a:endParaRPr sz="2400">
              <a:latin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ACACAC"/>
          </a:solidFill>
        </p:spPr>
        <p:txBody>
          <a:bodyPr wrap="square" lIns="0" tIns="0" rIns="0" bIns="0" rtlCol="0"/>
          <a:lstStyle/>
          <a:p>
            <a:endParaRPr/>
          </a:p>
        </p:txBody>
      </p:sp>
      <p:sp>
        <p:nvSpPr>
          <p:cNvPr id="3" name="object 3"/>
          <p:cNvSpPr/>
          <p:nvPr/>
        </p:nvSpPr>
        <p:spPr>
          <a:xfrm>
            <a:off x="352425" y="5770219"/>
            <a:ext cx="1250950" cy="778510"/>
          </a:xfrm>
          <a:custGeom>
            <a:avLst/>
            <a:gdLst/>
            <a:ahLst/>
            <a:cxnLst/>
            <a:rect l="l" t="t" r="r" b="b"/>
            <a:pathLst>
              <a:path w="1250950" h="778509">
                <a:moveTo>
                  <a:pt x="225996" y="0"/>
                </a:moveTo>
                <a:lnTo>
                  <a:pt x="180453" y="4595"/>
                </a:lnTo>
                <a:lnTo>
                  <a:pt x="138033" y="17775"/>
                </a:lnTo>
                <a:lnTo>
                  <a:pt x="99644" y="38629"/>
                </a:lnTo>
                <a:lnTo>
                  <a:pt x="66197" y="66247"/>
                </a:lnTo>
                <a:lnTo>
                  <a:pt x="38599" y="99721"/>
                </a:lnTo>
                <a:lnTo>
                  <a:pt x="17761" y="138140"/>
                </a:lnTo>
                <a:lnTo>
                  <a:pt x="4591" y="180594"/>
                </a:lnTo>
                <a:lnTo>
                  <a:pt x="0" y="226174"/>
                </a:lnTo>
                <a:lnTo>
                  <a:pt x="4591" y="271761"/>
                </a:lnTo>
                <a:lnTo>
                  <a:pt x="17761" y="314218"/>
                </a:lnTo>
                <a:lnTo>
                  <a:pt x="38599" y="352638"/>
                </a:lnTo>
                <a:lnTo>
                  <a:pt x="66197" y="386110"/>
                </a:lnTo>
                <a:lnTo>
                  <a:pt x="99644" y="413726"/>
                </a:lnTo>
                <a:lnTo>
                  <a:pt x="138033" y="434577"/>
                </a:lnTo>
                <a:lnTo>
                  <a:pt x="180453" y="447754"/>
                </a:lnTo>
                <a:lnTo>
                  <a:pt x="225996" y="452348"/>
                </a:lnTo>
                <a:lnTo>
                  <a:pt x="451993" y="452348"/>
                </a:lnTo>
                <a:lnTo>
                  <a:pt x="451993" y="356234"/>
                </a:lnTo>
                <a:lnTo>
                  <a:pt x="225996" y="356234"/>
                </a:lnTo>
                <a:lnTo>
                  <a:pt x="175417" y="346016"/>
                </a:lnTo>
                <a:lnTo>
                  <a:pt x="134116" y="318146"/>
                </a:lnTo>
                <a:lnTo>
                  <a:pt x="106272" y="276805"/>
                </a:lnTo>
                <a:lnTo>
                  <a:pt x="96062" y="226174"/>
                </a:lnTo>
                <a:lnTo>
                  <a:pt x="106272" y="175557"/>
                </a:lnTo>
                <a:lnTo>
                  <a:pt x="134116" y="134224"/>
                </a:lnTo>
                <a:lnTo>
                  <a:pt x="175417" y="106357"/>
                </a:lnTo>
                <a:lnTo>
                  <a:pt x="225996" y="96138"/>
                </a:lnTo>
                <a:lnTo>
                  <a:pt x="410443" y="96138"/>
                </a:lnTo>
                <a:lnTo>
                  <a:pt x="385800" y="66247"/>
                </a:lnTo>
                <a:lnTo>
                  <a:pt x="352353" y="38629"/>
                </a:lnTo>
                <a:lnTo>
                  <a:pt x="313965" y="17775"/>
                </a:lnTo>
                <a:lnTo>
                  <a:pt x="271543" y="4595"/>
                </a:lnTo>
                <a:lnTo>
                  <a:pt x="225996" y="0"/>
                </a:lnTo>
                <a:close/>
              </a:path>
              <a:path w="1250950" h="778509">
                <a:moveTo>
                  <a:pt x="410443" y="96138"/>
                </a:moveTo>
                <a:lnTo>
                  <a:pt x="225996" y="96138"/>
                </a:lnTo>
                <a:lnTo>
                  <a:pt x="276577" y="106357"/>
                </a:lnTo>
                <a:lnTo>
                  <a:pt x="317882" y="134224"/>
                </a:lnTo>
                <a:lnTo>
                  <a:pt x="345731" y="175557"/>
                </a:lnTo>
                <a:lnTo>
                  <a:pt x="355942" y="226174"/>
                </a:lnTo>
                <a:lnTo>
                  <a:pt x="345731" y="276805"/>
                </a:lnTo>
                <a:lnTo>
                  <a:pt x="317882" y="318146"/>
                </a:lnTo>
                <a:lnTo>
                  <a:pt x="276577" y="346016"/>
                </a:lnTo>
                <a:lnTo>
                  <a:pt x="225996" y="356234"/>
                </a:lnTo>
                <a:lnTo>
                  <a:pt x="451993" y="356234"/>
                </a:lnTo>
                <a:lnTo>
                  <a:pt x="451993" y="226174"/>
                </a:lnTo>
                <a:lnTo>
                  <a:pt x="447401" y="180594"/>
                </a:lnTo>
                <a:lnTo>
                  <a:pt x="434233" y="138140"/>
                </a:lnTo>
                <a:lnTo>
                  <a:pt x="413396" y="99721"/>
                </a:lnTo>
                <a:lnTo>
                  <a:pt x="410443" y="96138"/>
                </a:lnTo>
                <a:close/>
              </a:path>
              <a:path w="1250950" h="778509">
                <a:moveTo>
                  <a:pt x="1175131" y="750214"/>
                </a:moveTo>
                <a:lnTo>
                  <a:pt x="1160399" y="750214"/>
                </a:lnTo>
                <a:lnTo>
                  <a:pt x="1154303" y="756170"/>
                </a:lnTo>
                <a:lnTo>
                  <a:pt x="1154303" y="771055"/>
                </a:lnTo>
                <a:lnTo>
                  <a:pt x="1160399" y="776985"/>
                </a:lnTo>
                <a:lnTo>
                  <a:pt x="1175131" y="776985"/>
                </a:lnTo>
                <a:lnTo>
                  <a:pt x="1181201" y="771055"/>
                </a:lnTo>
                <a:lnTo>
                  <a:pt x="1181227" y="756170"/>
                </a:lnTo>
                <a:lnTo>
                  <a:pt x="1175131" y="750214"/>
                </a:lnTo>
                <a:close/>
              </a:path>
              <a:path w="1250950" h="778509">
                <a:moveTo>
                  <a:pt x="1096899" y="683615"/>
                </a:moveTo>
                <a:lnTo>
                  <a:pt x="1079276" y="687177"/>
                </a:lnTo>
                <a:lnTo>
                  <a:pt x="1079509" y="687177"/>
                </a:lnTo>
                <a:lnTo>
                  <a:pt x="1065339" y="696898"/>
                </a:lnTo>
                <a:lnTo>
                  <a:pt x="1055643" y="711931"/>
                </a:lnTo>
                <a:lnTo>
                  <a:pt x="1052068" y="731164"/>
                </a:lnTo>
                <a:lnTo>
                  <a:pt x="1055272" y="750400"/>
                </a:lnTo>
                <a:lnTo>
                  <a:pt x="1064466" y="765254"/>
                </a:lnTo>
                <a:lnTo>
                  <a:pt x="1079017" y="774826"/>
                </a:lnTo>
                <a:lnTo>
                  <a:pt x="1098296" y="778217"/>
                </a:lnTo>
                <a:lnTo>
                  <a:pt x="1113313" y="776313"/>
                </a:lnTo>
                <a:lnTo>
                  <a:pt x="1125283" y="770982"/>
                </a:lnTo>
                <a:lnTo>
                  <a:pt x="1134014" y="762798"/>
                </a:lnTo>
                <a:lnTo>
                  <a:pt x="1134535" y="761771"/>
                </a:lnTo>
                <a:lnTo>
                  <a:pt x="1098550" y="761771"/>
                </a:lnTo>
                <a:lnTo>
                  <a:pt x="1088850" y="759979"/>
                </a:lnTo>
                <a:lnTo>
                  <a:pt x="1081055" y="754922"/>
                </a:lnTo>
                <a:lnTo>
                  <a:pt x="1075690" y="747080"/>
                </a:lnTo>
                <a:lnTo>
                  <a:pt x="1073277" y="736930"/>
                </a:lnTo>
                <a:lnTo>
                  <a:pt x="1141730" y="736930"/>
                </a:lnTo>
                <a:lnTo>
                  <a:pt x="1139438" y="721740"/>
                </a:lnTo>
                <a:lnTo>
                  <a:pt x="1073658" y="721740"/>
                </a:lnTo>
                <a:lnTo>
                  <a:pt x="1076457" y="713066"/>
                </a:lnTo>
                <a:lnTo>
                  <a:pt x="1081674" y="706266"/>
                </a:lnTo>
                <a:lnTo>
                  <a:pt x="1088820" y="701827"/>
                </a:lnTo>
                <a:lnTo>
                  <a:pt x="1097407" y="700239"/>
                </a:lnTo>
                <a:lnTo>
                  <a:pt x="1130638" y="700239"/>
                </a:lnTo>
                <a:lnTo>
                  <a:pt x="1129172" y="697557"/>
                </a:lnTo>
                <a:lnTo>
                  <a:pt x="1115101" y="687177"/>
                </a:lnTo>
                <a:lnTo>
                  <a:pt x="1096899" y="683615"/>
                </a:lnTo>
                <a:close/>
              </a:path>
              <a:path w="1250950" h="778509">
                <a:moveTo>
                  <a:pt x="1139317" y="752335"/>
                </a:moveTo>
                <a:lnTo>
                  <a:pt x="1117346" y="752335"/>
                </a:lnTo>
                <a:lnTo>
                  <a:pt x="1114552" y="757580"/>
                </a:lnTo>
                <a:lnTo>
                  <a:pt x="1108710" y="761771"/>
                </a:lnTo>
                <a:lnTo>
                  <a:pt x="1134535" y="761771"/>
                </a:lnTo>
                <a:lnTo>
                  <a:pt x="1139317" y="752335"/>
                </a:lnTo>
                <a:close/>
              </a:path>
              <a:path w="1250950" h="778509">
                <a:moveTo>
                  <a:pt x="1130638" y="700239"/>
                </a:moveTo>
                <a:lnTo>
                  <a:pt x="1097407" y="700239"/>
                </a:lnTo>
                <a:lnTo>
                  <a:pt x="1106652" y="701827"/>
                </a:lnTo>
                <a:lnTo>
                  <a:pt x="1106456" y="701827"/>
                </a:lnTo>
                <a:lnTo>
                  <a:pt x="1113482" y="706266"/>
                </a:lnTo>
                <a:lnTo>
                  <a:pt x="1118284" y="712927"/>
                </a:lnTo>
                <a:lnTo>
                  <a:pt x="1120902" y="721740"/>
                </a:lnTo>
                <a:lnTo>
                  <a:pt x="1139438" y="721740"/>
                </a:lnTo>
                <a:lnTo>
                  <a:pt x="1138314" y="714294"/>
                </a:lnTo>
                <a:lnTo>
                  <a:pt x="1130638" y="700239"/>
                </a:lnTo>
                <a:close/>
              </a:path>
              <a:path w="1250950" h="778509">
                <a:moveTo>
                  <a:pt x="1023874" y="702500"/>
                </a:moveTo>
                <a:lnTo>
                  <a:pt x="1003554" y="702500"/>
                </a:lnTo>
                <a:lnTo>
                  <a:pt x="1003554" y="750049"/>
                </a:lnTo>
                <a:lnTo>
                  <a:pt x="1005665" y="762511"/>
                </a:lnTo>
                <a:lnTo>
                  <a:pt x="1011396" y="770661"/>
                </a:lnTo>
                <a:lnTo>
                  <a:pt x="1019841" y="775106"/>
                </a:lnTo>
                <a:lnTo>
                  <a:pt x="1030097" y="776452"/>
                </a:lnTo>
                <a:lnTo>
                  <a:pt x="1035050" y="776452"/>
                </a:lnTo>
                <a:lnTo>
                  <a:pt x="1040384" y="775766"/>
                </a:lnTo>
                <a:lnTo>
                  <a:pt x="1043432" y="774699"/>
                </a:lnTo>
                <a:lnTo>
                  <a:pt x="1043432" y="760361"/>
                </a:lnTo>
                <a:lnTo>
                  <a:pt x="1026922" y="760361"/>
                </a:lnTo>
                <a:lnTo>
                  <a:pt x="1023874" y="755459"/>
                </a:lnTo>
                <a:lnTo>
                  <a:pt x="1023874" y="702500"/>
                </a:lnTo>
                <a:close/>
              </a:path>
              <a:path w="1250950" h="778509">
                <a:moveTo>
                  <a:pt x="1043432" y="759485"/>
                </a:moveTo>
                <a:lnTo>
                  <a:pt x="1040384" y="760006"/>
                </a:lnTo>
                <a:lnTo>
                  <a:pt x="1037844" y="760361"/>
                </a:lnTo>
                <a:lnTo>
                  <a:pt x="1043432" y="760361"/>
                </a:lnTo>
                <a:lnTo>
                  <a:pt x="1043432" y="759485"/>
                </a:lnTo>
                <a:close/>
              </a:path>
              <a:path w="1250950" h="778509">
                <a:moveTo>
                  <a:pt x="1041654" y="686231"/>
                </a:moveTo>
                <a:lnTo>
                  <a:pt x="988313" y="686231"/>
                </a:lnTo>
                <a:lnTo>
                  <a:pt x="988313" y="702500"/>
                </a:lnTo>
                <a:lnTo>
                  <a:pt x="1041654" y="702500"/>
                </a:lnTo>
                <a:lnTo>
                  <a:pt x="1041654" y="686231"/>
                </a:lnTo>
                <a:close/>
              </a:path>
              <a:path w="1250950" h="778509">
                <a:moveTo>
                  <a:pt x="1023874" y="660018"/>
                </a:moveTo>
                <a:lnTo>
                  <a:pt x="1003554" y="660018"/>
                </a:lnTo>
                <a:lnTo>
                  <a:pt x="1003554" y="686231"/>
                </a:lnTo>
                <a:lnTo>
                  <a:pt x="1023874" y="686231"/>
                </a:lnTo>
                <a:lnTo>
                  <a:pt x="1023874" y="660018"/>
                </a:lnTo>
                <a:close/>
              </a:path>
              <a:path w="1250950" h="778509">
                <a:moveTo>
                  <a:pt x="920750" y="686257"/>
                </a:moveTo>
                <a:lnTo>
                  <a:pt x="899947" y="686257"/>
                </a:lnTo>
                <a:lnTo>
                  <a:pt x="899947" y="745350"/>
                </a:lnTo>
                <a:lnTo>
                  <a:pt x="902152" y="759667"/>
                </a:lnTo>
                <a:lnTo>
                  <a:pt x="908245" y="769913"/>
                </a:lnTo>
                <a:lnTo>
                  <a:pt x="917633" y="776130"/>
                </a:lnTo>
                <a:lnTo>
                  <a:pt x="929640" y="778217"/>
                </a:lnTo>
                <a:lnTo>
                  <a:pt x="937819" y="777342"/>
                </a:lnTo>
                <a:lnTo>
                  <a:pt x="944784" y="774746"/>
                </a:lnTo>
                <a:lnTo>
                  <a:pt x="950464" y="770475"/>
                </a:lnTo>
                <a:lnTo>
                  <a:pt x="954786" y="764578"/>
                </a:lnTo>
                <a:lnTo>
                  <a:pt x="975233" y="764578"/>
                </a:lnTo>
                <a:lnTo>
                  <a:pt x="975233" y="761098"/>
                </a:lnTo>
                <a:lnTo>
                  <a:pt x="925322" y="761098"/>
                </a:lnTo>
                <a:lnTo>
                  <a:pt x="920750" y="754100"/>
                </a:lnTo>
                <a:lnTo>
                  <a:pt x="920750" y="686257"/>
                </a:lnTo>
                <a:close/>
              </a:path>
              <a:path w="1250950" h="778509">
                <a:moveTo>
                  <a:pt x="975233" y="764578"/>
                </a:moveTo>
                <a:lnTo>
                  <a:pt x="954786" y="764578"/>
                </a:lnTo>
                <a:lnTo>
                  <a:pt x="954786" y="775601"/>
                </a:lnTo>
                <a:lnTo>
                  <a:pt x="975233" y="775601"/>
                </a:lnTo>
                <a:lnTo>
                  <a:pt x="975233" y="764578"/>
                </a:lnTo>
                <a:close/>
              </a:path>
              <a:path w="1250950" h="778509">
                <a:moveTo>
                  <a:pt x="975233" y="686257"/>
                </a:moveTo>
                <a:lnTo>
                  <a:pt x="954405" y="686257"/>
                </a:lnTo>
                <a:lnTo>
                  <a:pt x="954405" y="735736"/>
                </a:lnTo>
                <a:lnTo>
                  <a:pt x="952791" y="747296"/>
                </a:lnTo>
                <a:lnTo>
                  <a:pt x="948547" y="755170"/>
                </a:lnTo>
                <a:lnTo>
                  <a:pt x="942564" y="759667"/>
                </a:lnTo>
                <a:lnTo>
                  <a:pt x="935736" y="761098"/>
                </a:lnTo>
                <a:lnTo>
                  <a:pt x="975233" y="761098"/>
                </a:lnTo>
                <a:lnTo>
                  <a:pt x="975233" y="686257"/>
                </a:lnTo>
                <a:close/>
              </a:path>
              <a:path w="1250950" h="778509">
                <a:moveTo>
                  <a:pt x="865543" y="702500"/>
                </a:moveTo>
                <a:lnTo>
                  <a:pt x="845273" y="702500"/>
                </a:lnTo>
                <a:lnTo>
                  <a:pt x="845273" y="750049"/>
                </a:lnTo>
                <a:lnTo>
                  <a:pt x="847385" y="762511"/>
                </a:lnTo>
                <a:lnTo>
                  <a:pt x="853117" y="770661"/>
                </a:lnTo>
                <a:lnTo>
                  <a:pt x="861567" y="775106"/>
                </a:lnTo>
                <a:lnTo>
                  <a:pt x="871829" y="776452"/>
                </a:lnTo>
                <a:lnTo>
                  <a:pt x="876731" y="776452"/>
                </a:lnTo>
                <a:lnTo>
                  <a:pt x="882129" y="775766"/>
                </a:lnTo>
                <a:lnTo>
                  <a:pt x="885101" y="774699"/>
                </a:lnTo>
                <a:lnTo>
                  <a:pt x="885101" y="760361"/>
                </a:lnTo>
                <a:lnTo>
                  <a:pt x="868680" y="760361"/>
                </a:lnTo>
                <a:lnTo>
                  <a:pt x="865543" y="755459"/>
                </a:lnTo>
                <a:lnTo>
                  <a:pt x="865543" y="702500"/>
                </a:lnTo>
                <a:close/>
              </a:path>
              <a:path w="1250950" h="778509">
                <a:moveTo>
                  <a:pt x="885101" y="759485"/>
                </a:moveTo>
                <a:lnTo>
                  <a:pt x="882129" y="760006"/>
                </a:lnTo>
                <a:lnTo>
                  <a:pt x="879513" y="760361"/>
                </a:lnTo>
                <a:lnTo>
                  <a:pt x="885101" y="760361"/>
                </a:lnTo>
                <a:lnTo>
                  <a:pt x="885101" y="759485"/>
                </a:lnTo>
                <a:close/>
              </a:path>
              <a:path w="1250950" h="778509">
                <a:moveTo>
                  <a:pt x="883361" y="686231"/>
                </a:moveTo>
                <a:lnTo>
                  <a:pt x="830072" y="686231"/>
                </a:lnTo>
                <a:lnTo>
                  <a:pt x="830072" y="702500"/>
                </a:lnTo>
                <a:lnTo>
                  <a:pt x="883361" y="702500"/>
                </a:lnTo>
                <a:lnTo>
                  <a:pt x="883361" y="686231"/>
                </a:lnTo>
                <a:close/>
              </a:path>
              <a:path w="1250950" h="778509">
                <a:moveTo>
                  <a:pt x="865543" y="660018"/>
                </a:moveTo>
                <a:lnTo>
                  <a:pt x="845273" y="660018"/>
                </a:lnTo>
                <a:lnTo>
                  <a:pt x="845273" y="686231"/>
                </a:lnTo>
                <a:lnTo>
                  <a:pt x="865543" y="686231"/>
                </a:lnTo>
                <a:lnTo>
                  <a:pt x="865543" y="660018"/>
                </a:lnTo>
                <a:close/>
              </a:path>
              <a:path w="1250950" h="778509">
                <a:moveTo>
                  <a:pt x="814197" y="649706"/>
                </a:moveTo>
                <a:lnTo>
                  <a:pt x="799160" y="649706"/>
                </a:lnTo>
                <a:lnTo>
                  <a:pt x="793051" y="655827"/>
                </a:lnTo>
                <a:lnTo>
                  <a:pt x="793051" y="671042"/>
                </a:lnTo>
                <a:lnTo>
                  <a:pt x="799160" y="677163"/>
                </a:lnTo>
                <a:lnTo>
                  <a:pt x="814197" y="677163"/>
                </a:lnTo>
                <a:lnTo>
                  <a:pt x="820305" y="671042"/>
                </a:lnTo>
                <a:lnTo>
                  <a:pt x="820305" y="655827"/>
                </a:lnTo>
                <a:lnTo>
                  <a:pt x="814197" y="649706"/>
                </a:lnTo>
                <a:close/>
              </a:path>
              <a:path w="1250950" h="778509">
                <a:moveTo>
                  <a:pt x="816965" y="686231"/>
                </a:moveTo>
                <a:lnTo>
                  <a:pt x="796353" y="686231"/>
                </a:lnTo>
                <a:lnTo>
                  <a:pt x="796353" y="775576"/>
                </a:lnTo>
                <a:lnTo>
                  <a:pt x="816965" y="775576"/>
                </a:lnTo>
                <a:lnTo>
                  <a:pt x="816965" y="686231"/>
                </a:lnTo>
                <a:close/>
              </a:path>
              <a:path w="1250950" h="778509">
                <a:moveTo>
                  <a:pt x="761072" y="702500"/>
                </a:moveTo>
                <a:lnTo>
                  <a:pt x="740791" y="702500"/>
                </a:lnTo>
                <a:lnTo>
                  <a:pt x="740791" y="750049"/>
                </a:lnTo>
                <a:lnTo>
                  <a:pt x="742902" y="762511"/>
                </a:lnTo>
                <a:lnTo>
                  <a:pt x="748634" y="770661"/>
                </a:lnTo>
                <a:lnTo>
                  <a:pt x="757084" y="775106"/>
                </a:lnTo>
                <a:lnTo>
                  <a:pt x="767346" y="776452"/>
                </a:lnTo>
                <a:lnTo>
                  <a:pt x="772248" y="776452"/>
                </a:lnTo>
                <a:lnTo>
                  <a:pt x="777659" y="775766"/>
                </a:lnTo>
                <a:lnTo>
                  <a:pt x="780630" y="774699"/>
                </a:lnTo>
                <a:lnTo>
                  <a:pt x="780630" y="760361"/>
                </a:lnTo>
                <a:lnTo>
                  <a:pt x="764209" y="760361"/>
                </a:lnTo>
                <a:lnTo>
                  <a:pt x="761072" y="755459"/>
                </a:lnTo>
                <a:lnTo>
                  <a:pt x="761072" y="702500"/>
                </a:lnTo>
                <a:close/>
              </a:path>
              <a:path w="1250950" h="778509">
                <a:moveTo>
                  <a:pt x="780630" y="759485"/>
                </a:moveTo>
                <a:lnTo>
                  <a:pt x="777659" y="760006"/>
                </a:lnTo>
                <a:lnTo>
                  <a:pt x="775030" y="760361"/>
                </a:lnTo>
                <a:lnTo>
                  <a:pt x="780630" y="760361"/>
                </a:lnTo>
                <a:lnTo>
                  <a:pt x="780630" y="759485"/>
                </a:lnTo>
                <a:close/>
              </a:path>
              <a:path w="1250950" h="778509">
                <a:moveTo>
                  <a:pt x="778891" y="686231"/>
                </a:moveTo>
                <a:lnTo>
                  <a:pt x="725589" y="686231"/>
                </a:lnTo>
                <a:lnTo>
                  <a:pt x="725589" y="702500"/>
                </a:lnTo>
                <a:lnTo>
                  <a:pt x="778891" y="702500"/>
                </a:lnTo>
                <a:lnTo>
                  <a:pt x="778891" y="686231"/>
                </a:lnTo>
                <a:close/>
              </a:path>
              <a:path w="1250950" h="778509">
                <a:moveTo>
                  <a:pt x="761072" y="660018"/>
                </a:moveTo>
                <a:lnTo>
                  <a:pt x="740791" y="660018"/>
                </a:lnTo>
                <a:lnTo>
                  <a:pt x="740791" y="686231"/>
                </a:lnTo>
                <a:lnTo>
                  <a:pt x="761072" y="686231"/>
                </a:lnTo>
                <a:lnTo>
                  <a:pt x="761072" y="660018"/>
                </a:lnTo>
                <a:close/>
              </a:path>
              <a:path w="1250950" h="778509">
                <a:moveTo>
                  <a:pt x="659790" y="747788"/>
                </a:moveTo>
                <a:lnTo>
                  <a:pt x="637425" y="747788"/>
                </a:lnTo>
                <a:lnTo>
                  <a:pt x="640983" y="760065"/>
                </a:lnTo>
                <a:lnTo>
                  <a:pt x="649436" y="769689"/>
                </a:lnTo>
                <a:lnTo>
                  <a:pt x="662485" y="775970"/>
                </a:lnTo>
                <a:lnTo>
                  <a:pt x="679831" y="778217"/>
                </a:lnTo>
                <a:lnTo>
                  <a:pt x="695512" y="776190"/>
                </a:lnTo>
                <a:lnTo>
                  <a:pt x="708032" y="770393"/>
                </a:lnTo>
                <a:lnTo>
                  <a:pt x="714908" y="762812"/>
                </a:lnTo>
                <a:lnTo>
                  <a:pt x="680923" y="762812"/>
                </a:lnTo>
                <a:lnTo>
                  <a:pt x="672463" y="761717"/>
                </a:lnTo>
                <a:lnTo>
                  <a:pt x="666165" y="758639"/>
                </a:lnTo>
                <a:lnTo>
                  <a:pt x="661963" y="753892"/>
                </a:lnTo>
                <a:lnTo>
                  <a:pt x="659790" y="747788"/>
                </a:lnTo>
                <a:close/>
              </a:path>
              <a:path w="1250950" h="778509">
                <a:moveTo>
                  <a:pt x="677240" y="683780"/>
                </a:moveTo>
                <a:lnTo>
                  <a:pt x="661481" y="685894"/>
                </a:lnTo>
                <a:lnTo>
                  <a:pt x="662123" y="685894"/>
                </a:lnTo>
                <a:lnTo>
                  <a:pt x="650774" y="691343"/>
                </a:lnTo>
                <a:lnTo>
                  <a:pt x="643237" y="699864"/>
                </a:lnTo>
                <a:lnTo>
                  <a:pt x="640637" y="710361"/>
                </a:lnTo>
                <a:lnTo>
                  <a:pt x="640549" y="710717"/>
                </a:lnTo>
                <a:lnTo>
                  <a:pt x="642517" y="720547"/>
                </a:lnTo>
                <a:lnTo>
                  <a:pt x="648301" y="728002"/>
                </a:lnTo>
                <a:lnTo>
                  <a:pt x="657721" y="733455"/>
                </a:lnTo>
                <a:lnTo>
                  <a:pt x="670598" y="737285"/>
                </a:lnTo>
                <a:lnTo>
                  <a:pt x="693674" y="742175"/>
                </a:lnTo>
                <a:lnTo>
                  <a:pt x="698220" y="745147"/>
                </a:lnTo>
                <a:lnTo>
                  <a:pt x="698147" y="758639"/>
                </a:lnTo>
                <a:lnTo>
                  <a:pt x="691057" y="762812"/>
                </a:lnTo>
                <a:lnTo>
                  <a:pt x="714908" y="762812"/>
                </a:lnTo>
                <a:lnTo>
                  <a:pt x="716326" y="761249"/>
                </a:lnTo>
                <a:lnTo>
                  <a:pt x="719328" y="749185"/>
                </a:lnTo>
                <a:lnTo>
                  <a:pt x="717118" y="739546"/>
                </a:lnTo>
                <a:lnTo>
                  <a:pt x="717001" y="739037"/>
                </a:lnTo>
                <a:lnTo>
                  <a:pt x="675843" y="719810"/>
                </a:lnTo>
                <a:lnTo>
                  <a:pt x="665873" y="717715"/>
                </a:lnTo>
                <a:lnTo>
                  <a:pt x="661682" y="715263"/>
                </a:lnTo>
                <a:lnTo>
                  <a:pt x="661682" y="703021"/>
                </a:lnTo>
                <a:lnTo>
                  <a:pt x="668147" y="698995"/>
                </a:lnTo>
                <a:lnTo>
                  <a:pt x="711560" y="698995"/>
                </a:lnTo>
                <a:lnTo>
                  <a:pt x="704835" y="691632"/>
                </a:lnTo>
                <a:lnTo>
                  <a:pt x="693050" y="685894"/>
                </a:lnTo>
                <a:lnTo>
                  <a:pt x="677240" y="683780"/>
                </a:lnTo>
                <a:close/>
              </a:path>
              <a:path w="1250950" h="778509">
                <a:moveTo>
                  <a:pt x="711560" y="698995"/>
                </a:moveTo>
                <a:lnTo>
                  <a:pt x="687019" y="698995"/>
                </a:lnTo>
                <a:lnTo>
                  <a:pt x="693305" y="703186"/>
                </a:lnTo>
                <a:lnTo>
                  <a:pt x="695401" y="710361"/>
                </a:lnTo>
                <a:lnTo>
                  <a:pt x="716191" y="710361"/>
                </a:lnTo>
                <a:lnTo>
                  <a:pt x="712560" y="700089"/>
                </a:lnTo>
                <a:lnTo>
                  <a:pt x="711560" y="698995"/>
                </a:lnTo>
                <a:close/>
              </a:path>
              <a:path w="1250950" h="778509">
                <a:moveTo>
                  <a:pt x="566267" y="686257"/>
                </a:moveTo>
                <a:lnTo>
                  <a:pt x="545998" y="686257"/>
                </a:lnTo>
                <a:lnTo>
                  <a:pt x="545998" y="775601"/>
                </a:lnTo>
                <a:lnTo>
                  <a:pt x="566801" y="775601"/>
                </a:lnTo>
                <a:lnTo>
                  <a:pt x="566801" y="725766"/>
                </a:lnTo>
                <a:lnTo>
                  <a:pt x="568489" y="714401"/>
                </a:lnTo>
                <a:lnTo>
                  <a:pt x="572977" y="706634"/>
                </a:lnTo>
                <a:lnTo>
                  <a:pt x="579323" y="702232"/>
                </a:lnTo>
                <a:lnTo>
                  <a:pt x="579129" y="702232"/>
                </a:lnTo>
                <a:lnTo>
                  <a:pt x="586879" y="700760"/>
                </a:lnTo>
                <a:lnTo>
                  <a:pt x="619542" y="700760"/>
                </a:lnTo>
                <a:lnTo>
                  <a:pt x="617804" y="697801"/>
                </a:lnTo>
                <a:lnTo>
                  <a:pt x="566267" y="697801"/>
                </a:lnTo>
                <a:lnTo>
                  <a:pt x="566267" y="686257"/>
                </a:lnTo>
                <a:close/>
              </a:path>
              <a:path w="1250950" h="778509">
                <a:moveTo>
                  <a:pt x="619542" y="700760"/>
                </a:moveTo>
                <a:lnTo>
                  <a:pt x="597700" y="700760"/>
                </a:lnTo>
                <a:lnTo>
                  <a:pt x="601560" y="708088"/>
                </a:lnTo>
                <a:lnTo>
                  <a:pt x="601560" y="775601"/>
                </a:lnTo>
                <a:lnTo>
                  <a:pt x="622515" y="775601"/>
                </a:lnTo>
                <a:lnTo>
                  <a:pt x="622515" y="716165"/>
                </a:lnTo>
                <a:lnTo>
                  <a:pt x="620407" y="702232"/>
                </a:lnTo>
                <a:lnTo>
                  <a:pt x="619542" y="700760"/>
                </a:lnTo>
                <a:close/>
              </a:path>
              <a:path w="1250950" h="778509">
                <a:moveTo>
                  <a:pt x="592823" y="683640"/>
                </a:moveTo>
                <a:lnTo>
                  <a:pt x="583887" y="684796"/>
                </a:lnTo>
                <a:lnTo>
                  <a:pt x="576468" y="687901"/>
                </a:lnTo>
                <a:lnTo>
                  <a:pt x="570588" y="692417"/>
                </a:lnTo>
                <a:lnTo>
                  <a:pt x="566267" y="697801"/>
                </a:lnTo>
                <a:lnTo>
                  <a:pt x="617804" y="697801"/>
                </a:lnTo>
                <a:lnTo>
                  <a:pt x="614418" y="692035"/>
                </a:lnTo>
                <a:lnTo>
                  <a:pt x="605054" y="685772"/>
                </a:lnTo>
                <a:lnTo>
                  <a:pt x="592823" y="683640"/>
                </a:lnTo>
                <a:close/>
              </a:path>
              <a:path w="1250950" h="778509">
                <a:moveTo>
                  <a:pt x="522427" y="653186"/>
                </a:moveTo>
                <a:lnTo>
                  <a:pt x="500583" y="653186"/>
                </a:lnTo>
                <a:lnTo>
                  <a:pt x="500583" y="775576"/>
                </a:lnTo>
                <a:lnTo>
                  <a:pt x="522427" y="775576"/>
                </a:lnTo>
                <a:lnTo>
                  <a:pt x="522427" y="653186"/>
                </a:lnTo>
                <a:close/>
              </a:path>
              <a:path w="1250950" h="778509">
                <a:moveTo>
                  <a:pt x="1191387" y="580897"/>
                </a:moveTo>
                <a:lnTo>
                  <a:pt x="1169035" y="580897"/>
                </a:lnTo>
                <a:lnTo>
                  <a:pt x="1172555" y="593167"/>
                </a:lnTo>
                <a:lnTo>
                  <a:pt x="1181004" y="602788"/>
                </a:lnTo>
                <a:lnTo>
                  <a:pt x="1194073" y="609067"/>
                </a:lnTo>
                <a:lnTo>
                  <a:pt x="1211453" y="611314"/>
                </a:lnTo>
                <a:lnTo>
                  <a:pt x="1227107" y="609287"/>
                </a:lnTo>
                <a:lnTo>
                  <a:pt x="1239631" y="603489"/>
                </a:lnTo>
                <a:lnTo>
                  <a:pt x="1246496" y="595934"/>
                </a:lnTo>
                <a:lnTo>
                  <a:pt x="1212469" y="595934"/>
                </a:lnTo>
                <a:lnTo>
                  <a:pt x="1204031" y="594839"/>
                </a:lnTo>
                <a:lnTo>
                  <a:pt x="1197737" y="591759"/>
                </a:lnTo>
                <a:lnTo>
                  <a:pt x="1193538" y="587008"/>
                </a:lnTo>
                <a:lnTo>
                  <a:pt x="1191387" y="580897"/>
                </a:lnTo>
                <a:close/>
              </a:path>
              <a:path w="1250950" h="778509">
                <a:moveTo>
                  <a:pt x="1208786" y="516902"/>
                </a:moveTo>
                <a:lnTo>
                  <a:pt x="1193066" y="519014"/>
                </a:lnTo>
                <a:lnTo>
                  <a:pt x="1193697" y="519014"/>
                </a:lnTo>
                <a:lnTo>
                  <a:pt x="1182338" y="524463"/>
                </a:lnTo>
                <a:lnTo>
                  <a:pt x="1174781" y="532981"/>
                </a:lnTo>
                <a:lnTo>
                  <a:pt x="1172171" y="543471"/>
                </a:lnTo>
                <a:lnTo>
                  <a:pt x="1172083" y="543826"/>
                </a:lnTo>
                <a:lnTo>
                  <a:pt x="1202182" y="570407"/>
                </a:lnTo>
                <a:lnTo>
                  <a:pt x="1225296" y="575284"/>
                </a:lnTo>
                <a:lnTo>
                  <a:pt x="1229741" y="578256"/>
                </a:lnTo>
                <a:lnTo>
                  <a:pt x="1229671" y="591759"/>
                </a:lnTo>
                <a:lnTo>
                  <a:pt x="1222629" y="595934"/>
                </a:lnTo>
                <a:lnTo>
                  <a:pt x="1246496" y="595934"/>
                </a:lnTo>
                <a:lnTo>
                  <a:pt x="1247939" y="594346"/>
                </a:lnTo>
                <a:lnTo>
                  <a:pt x="1250950" y="582282"/>
                </a:lnTo>
                <a:lnTo>
                  <a:pt x="1248739" y="572668"/>
                </a:lnTo>
                <a:lnTo>
                  <a:pt x="1207389" y="552907"/>
                </a:lnTo>
                <a:lnTo>
                  <a:pt x="1197483" y="550811"/>
                </a:lnTo>
                <a:lnTo>
                  <a:pt x="1193292" y="548360"/>
                </a:lnTo>
                <a:lnTo>
                  <a:pt x="1193292" y="536117"/>
                </a:lnTo>
                <a:lnTo>
                  <a:pt x="1199769" y="532117"/>
                </a:lnTo>
                <a:lnTo>
                  <a:pt x="1243120" y="532117"/>
                </a:lnTo>
                <a:lnTo>
                  <a:pt x="1236376" y="524748"/>
                </a:lnTo>
                <a:lnTo>
                  <a:pt x="1224593" y="519014"/>
                </a:lnTo>
                <a:lnTo>
                  <a:pt x="1208786" y="516902"/>
                </a:lnTo>
                <a:close/>
              </a:path>
              <a:path w="1250950" h="778509">
                <a:moveTo>
                  <a:pt x="1243120" y="532117"/>
                </a:moveTo>
                <a:lnTo>
                  <a:pt x="1218565" y="532117"/>
                </a:lnTo>
                <a:lnTo>
                  <a:pt x="1224915" y="536308"/>
                </a:lnTo>
                <a:lnTo>
                  <a:pt x="1226947" y="543471"/>
                </a:lnTo>
                <a:lnTo>
                  <a:pt x="1247775" y="543471"/>
                </a:lnTo>
                <a:lnTo>
                  <a:pt x="1244111" y="533201"/>
                </a:lnTo>
                <a:lnTo>
                  <a:pt x="1243120" y="532117"/>
                </a:lnTo>
                <a:close/>
              </a:path>
              <a:path w="1250950" h="778509">
                <a:moveTo>
                  <a:pt x="1115060" y="516712"/>
                </a:moveTo>
                <a:lnTo>
                  <a:pt x="1097437" y="520274"/>
                </a:lnTo>
                <a:lnTo>
                  <a:pt x="1097670" y="520274"/>
                </a:lnTo>
                <a:lnTo>
                  <a:pt x="1083500" y="529994"/>
                </a:lnTo>
                <a:lnTo>
                  <a:pt x="1073804" y="545028"/>
                </a:lnTo>
                <a:lnTo>
                  <a:pt x="1070229" y="564260"/>
                </a:lnTo>
                <a:lnTo>
                  <a:pt x="1073487" y="583496"/>
                </a:lnTo>
                <a:lnTo>
                  <a:pt x="1082675" y="598350"/>
                </a:lnTo>
                <a:lnTo>
                  <a:pt x="1097196" y="607923"/>
                </a:lnTo>
                <a:lnTo>
                  <a:pt x="1116457" y="611314"/>
                </a:lnTo>
                <a:lnTo>
                  <a:pt x="1131474" y="609409"/>
                </a:lnTo>
                <a:lnTo>
                  <a:pt x="1143444" y="604078"/>
                </a:lnTo>
                <a:lnTo>
                  <a:pt x="1152175" y="595894"/>
                </a:lnTo>
                <a:lnTo>
                  <a:pt x="1152702" y="594855"/>
                </a:lnTo>
                <a:lnTo>
                  <a:pt x="1116838" y="594855"/>
                </a:lnTo>
                <a:lnTo>
                  <a:pt x="1107118" y="593065"/>
                </a:lnTo>
                <a:lnTo>
                  <a:pt x="1099280" y="588013"/>
                </a:lnTo>
                <a:lnTo>
                  <a:pt x="1093870" y="580174"/>
                </a:lnTo>
                <a:lnTo>
                  <a:pt x="1091438" y="570026"/>
                </a:lnTo>
                <a:lnTo>
                  <a:pt x="1159891" y="570026"/>
                </a:lnTo>
                <a:lnTo>
                  <a:pt x="1157599" y="554837"/>
                </a:lnTo>
                <a:lnTo>
                  <a:pt x="1091819" y="554837"/>
                </a:lnTo>
                <a:lnTo>
                  <a:pt x="1094618" y="546161"/>
                </a:lnTo>
                <a:lnTo>
                  <a:pt x="1099835" y="539356"/>
                </a:lnTo>
                <a:lnTo>
                  <a:pt x="1106981" y="534913"/>
                </a:lnTo>
                <a:lnTo>
                  <a:pt x="1115568" y="533323"/>
                </a:lnTo>
                <a:lnTo>
                  <a:pt x="1148792" y="533323"/>
                </a:lnTo>
                <a:lnTo>
                  <a:pt x="1147333" y="530653"/>
                </a:lnTo>
                <a:lnTo>
                  <a:pt x="1133262" y="520274"/>
                </a:lnTo>
                <a:lnTo>
                  <a:pt x="1115060" y="516712"/>
                </a:lnTo>
                <a:close/>
              </a:path>
              <a:path w="1250950" h="778509">
                <a:moveTo>
                  <a:pt x="1157478" y="585431"/>
                </a:moveTo>
                <a:lnTo>
                  <a:pt x="1135507" y="585431"/>
                </a:lnTo>
                <a:lnTo>
                  <a:pt x="1132713" y="590664"/>
                </a:lnTo>
                <a:lnTo>
                  <a:pt x="1126871" y="594855"/>
                </a:lnTo>
                <a:lnTo>
                  <a:pt x="1152702" y="594855"/>
                </a:lnTo>
                <a:lnTo>
                  <a:pt x="1157478" y="585431"/>
                </a:lnTo>
                <a:close/>
              </a:path>
              <a:path w="1250950" h="778509">
                <a:moveTo>
                  <a:pt x="1148792" y="533323"/>
                </a:moveTo>
                <a:lnTo>
                  <a:pt x="1115568" y="533323"/>
                </a:lnTo>
                <a:lnTo>
                  <a:pt x="1124826" y="534913"/>
                </a:lnTo>
                <a:lnTo>
                  <a:pt x="1124622" y="534913"/>
                </a:lnTo>
                <a:lnTo>
                  <a:pt x="1131570" y="539227"/>
                </a:lnTo>
                <a:lnTo>
                  <a:pt x="1136499" y="546016"/>
                </a:lnTo>
                <a:lnTo>
                  <a:pt x="1139190" y="554837"/>
                </a:lnTo>
                <a:lnTo>
                  <a:pt x="1157599" y="554837"/>
                </a:lnTo>
                <a:lnTo>
                  <a:pt x="1156475" y="547391"/>
                </a:lnTo>
                <a:lnTo>
                  <a:pt x="1148792" y="533323"/>
                </a:lnTo>
                <a:close/>
              </a:path>
              <a:path w="1250950" h="778509">
                <a:moveTo>
                  <a:pt x="1050798" y="482803"/>
                </a:moveTo>
                <a:lnTo>
                  <a:pt x="1035812" y="482803"/>
                </a:lnTo>
                <a:lnTo>
                  <a:pt x="1029588" y="488924"/>
                </a:lnTo>
                <a:lnTo>
                  <a:pt x="1029588" y="504139"/>
                </a:lnTo>
                <a:lnTo>
                  <a:pt x="1035812" y="510260"/>
                </a:lnTo>
                <a:lnTo>
                  <a:pt x="1050798" y="510260"/>
                </a:lnTo>
                <a:lnTo>
                  <a:pt x="1056894" y="504139"/>
                </a:lnTo>
                <a:lnTo>
                  <a:pt x="1056894" y="488924"/>
                </a:lnTo>
                <a:lnTo>
                  <a:pt x="1050798" y="482803"/>
                </a:lnTo>
                <a:close/>
              </a:path>
              <a:path w="1250950" h="778509">
                <a:moveTo>
                  <a:pt x="1053592" y="519353"/>
                </a:moveTo>
                <a:lnTo>
                  <a:pt x="1033018" y="519353"/>
                </a:lnTo>
                <a:lnTo>
                  <a:pt x="1033018" y="608698"/>
                </a:lnTo>
                <a:lnTo>
                  <a:pt x="1053592" y="608698"/>
                </a:lnTo>
                <a:lnTo>
                  <a:pt x="1053592" y="519353"/>
                </a:lnTo>
                <a:close/>
              </a:path>
              <a:path w="1250950" h="778509">
                <a:moveTo>
                  <a:pt x="987806" y="519353"/>
                </a:moveTo>
                <a:lnTo>
                  <a:pt x="967486" y="519353"/>
                </a:lnTo>
                <a:lnTo>
                  <a:pt x="967486" y="608698"/>
                </a:lnTo>
                <a:lnTo>
                  <a:pt x="988313" y="608698"/>
                </a:lnTo>
                <a:lnTo>
                  <a:pt x="988313" y="568312"/>
                </a:lnTo>
                <a:lnTo>
                  <a:pt x="989197" y="557411"/>
                </a:lnTo>
                <a:lnTo>
                  <a:pt x="991949" y="548657"/>
                </a:lnTo>
                <a:lnTo>
                  <a:pt x="996725" y="542167"/>
                </a:lnTo>
                <a:lnTo>
                  <a:pt x="1003681" y="538060"/>
                </a:lnTo>
                <a:lnTo>
                  <a:pt x="1004663" y="537705"/>
                </a:lnTo>
                <a:lnTo>
                  <a:pt x="987806" y="537705"/>
                </a:lnTo>
                <a:lnTo>
                  <a:pt x="987806" y="519353"/>
                </a:lnTo>
                <a:close/>
              </a:path>
              <a:path w="1250950" h="778509">
                <a:moveTo>
                  <a:pt x="1019556" y="516724"/>
                </a:moveTo>
                <a:lnTo>
                  <a:pt x="1008862" y="517397"/>
                </a:lnTo>
                <a:lnTo>
                  <a:pt x="1000013" y="520923"/>
                </a:lnTo>
                <a:lnTo>
                  <a:pt x="992999" y="527595"/>
                </a:lnTo>
                <a:lnTo>
                  <a:pt x="987806" y="537705"/>
                </a:lnTo>
                <a:lnTo>
                  <a:pt x="1004663" y="537705"/>
                </a:lnTo>
                <a:lnTo>
                  <a:pt x="1007999" y="536498"/>
                </a:lnTo>
                <a:lnTo>
                  <a:pt x="1013333" y="536143"/>
                </a:lnTo>
                <a:lnTo>
                  <a:pt x="1019556" y="536143"/>
                </a:lnTo>
                <a:lnTo>
                  <a:pt x="1019556" y="516724"/>
                </a:lnTo>
                <a:close/>
              </a:path>
              <a:path w="1250950" h="778509">
                <a:moveTo>
                  <a:pt x="1019556" y="536143"/>
                </a:moveTo>
                <a:lnTo>
                  <a:pt x="1013333" y="536143"/>
                </a:lnTo>
                <a:lnTo>
                  <a:pt x="1019556" y="536663"/>
                </a:lnTo>
                <a:lnTo>
                  <a:pt x="1019556" y="536143"/>
                </a:lnTo>
                <a:close/>
              </a:path>
              <a:path w="1250950" h="778509">
                <a:moveTo>
                  <a:pt x="896785" y="516724"/>
                </a:moveTo>
                <a:lnTo>
                  <a:pt x="880951" y="519971"/>
                </a:lnTo>
                <a:lnTo>
                  <a:pt x="868268" y="529316"/>
                </a:lnTo>
                <a:lnTo>
                  <a:pt x="859846" y="544167"/>
                </a:lnTo>
                <a:lnTo>
                  <a:pt x="856792" y="563930"/>
                </a:lnTo>
                <a:lnTo>
                  <a:pt x="859850" y="583721"/>
                </a:lnTo>
                <a:lnTo>
                  <a:pt x="868278" y="598633"/>
                </a:lnTo>
                <a:lnTo>
                  <a:pt x="880961" y="608039"/>
                </a:lnTo>
                <a:lnTo>
                  <a:pt x="896785" y="611314"/>
                </a:lnTo>
                <a:lnTo>
                  <a:pt x="905801" y="610287"/>
                </a:lnTo>
                <a:lnTo>
                  <a:pt x="913393" y="607425"/>
                </a:lnTo>
                <a:lnTo>
                  <a:pt x="919466" y="603052"/>
                </a:lnTo>
                <a:lnTo>
                  <a:pt x="923925" y="597496"/>
                </a:lnTo>
                <a:lnTo>
                  <a:pt x="944880" y="597496"/>
                </a:lnTo>
                <a:lnTo>
                  <a:pt x="944880" y="594690"/>
                </a:lnTo>
                <a:lnTo>
                  <a:pt x="900823" y="594690"/>
                </a:lnTo>
                <a:lnTo>
                  <a:pt x="891074" y="592514"/>
                </a:lnTo>
                <a:lnTo>
                  <a:pt x="883953" y="586325"/>
                </a:lnTo>
                <a:lnTo>
                  <a:pt x="879587" y="576629"/>
                </a:lnTo>
                <a:lnTo>
                  <a:pt x="878103" y="563930"/>
                </a:lnTo>
                <a:lnTo>
                  <a:pt x="879547" y="551723"/>
                </a:lnTo>
                <a:lnTo>
                  <a:pt x="879590" y="551359"/>
                </a:lnTo>
                <a:lnTo>
                  <a:pt x="883962" y="541767"/>
                </a:lnTo>
                <a:lnTo>
                  <a:pt x="890943" y="535771"/>
                </a:lnTo>
                <a:lnTo>
                  <a:pt x="890535" y="535771"/>
                </a:lnTo>
                <a:lnTo>
                  <a:pt x="900823" y="533501"/>
                </a:lnTo>
                <a:lnTo>
                  <a:pt x="944880" y="533501"/>
                </a:lnTo>
                <a:lnTo>
                  <a:pt x="944880" y="530898"/>
                </a:lnTo>
                <a:lnTo>
                  <a:pt x="923925" y="530898"/>
                </a:lnTo>
                <a:lnTo>
                  <a:pt x="919466" y="525286"/>
                </a:lnTo>
                <a:lnTo>
                  <a:pt x="913393" y="520792"/>
                </a:lnTo>
                <a:lnTo>
                  <a:pt x="905801" y="517807"/>
                </a:lnTo>
                <a:lnTo>
                  <a:pt x="896785" y="516724"/>
                </a:lnTo>
                <a:close/>
              </a:path>
              <a:path w="1250950" h="778509">
                <a:moveTo>
                  <a:pt x="944880" y="597496"/>
                </a:moveTo>
                <a:lnTo>
                  <a:pt x="923925" y="597496"/>
                </a:lnTo>
                <a:lnTo>
                  <a:pt x="923925" y="608698"/>
                </a:lnTo>
                <a:lnTo>
                  <a:pt x="944880" y="608698"/>
                </a:lnTo>
                <a:lnTo>
                  <a:pt x="944880" y="597496"/>
                </a:lnTo>
                <a:close/>
              </a:path>
              <a:path w="1250950" h="778509">
                <a:moveTo>
                  <a:pt x="944880" y="533501"/>
                </a:moveTo>
                <a:lnTo>
                  <a:pt x="900823" y="533501"/>
                </a:lnTo>
                <a:lnTo>
                  <a:pt x="910296" y="535771"/>
                </a:lnTo>
                <a:lnTo>
                  <a:pt x="917678" y="542091"/>
                </a:lnTo>
                <a:lnTo>
                  <a:pt x="922471" y="551723"/>
                </a:lnTo>
                <a:lnTo>
                  <a:pt x="924179" y="563930"/>
                </a:lnTo>
                <a:lnTo>
                  <a:pt x="922471" y="576259"/>
                </a:lnTo>
                <a:lnTo>
                  <a:pt x="917678" y="585997"/>
                </a:lnTo>
                <a:lnTo>
                  <a:pt x="910154" y="592514"/>
                </a:lnTo>
                <a:lnTo>
                  <a:pt x="909789" y="592514"/>
                </a:lnTo>
                <a:lnTo>
                  <a:pt x="900823" y="594690"/>
                </a:lnTo>
                <a:lnTo>
                  <a:pt x="944880" y="594690"/>
                </a:lnTo>
                <a:lnTo>
                  <a:pt x="944880" y="533501"/>
                </a:lnTo>
                <a:close/>
              </a:path>
              <a:path w="1250950" h="778509">
                <a:moveTo>
                  <a:pt x="944880" y="519353"/>
                </a:moveTo>
                <a:lnTo>
                  <a:pt x="923925" y="519353"/>
                </a:lnTo>
                <a:lnTo>
                  <a:pt x="923925" y="530898"/>
                </a:lnTo>
                <a:lnTo>
                  <a:pt x="944880" y="530898"/>
                </a:lnTo>
                <a:lnTo>
                  <a:pt x="944880" y="519353"/>
                </a:lnTo>
                <a:close/>
              </a:path>
              <a:path w="1250950" h="778509">
                <a:moveTo>
                  <a:pt x="785355" y="519353"/>
                </a:moveTo>
                <a:lnTo>
                  <a:pt x="764565" y="519353"/>
                </a:lnTo>
                <a:lnTo>
                  <a:pt x="764565" y="578434"/>
                </a:lnTo>
                <a:lnTo>
                  <a:pt x="766787" y="592762"/>
                </a:lnTo>
                <a:lnTo>
                  <a:pt x="772887" y="603008"/>
                </a:lnTo>
                <a:lnTo>
                  <a:pt x="782281" y="609227"/>
                </a:lnTo>
                <a:lnTo>
                  <a:pt x="794296" y="611314"/>
                </a:lnTo>
                <a:lnTo>
                  <a:pt x="802481" y="610438"/>
                </a:lnTo>
                <a:lnTo>
                  <a:pt x="809437" y="607842"/>
                </a:lnTo>
                <a:lnTo>
                  <a:pt x="815112" y="603572"/>
                </a:lnTo>
                <a:lnTo>
                  <a:pt x="819454" y="597674"/>
                </a:lnTo>
                <a:lnTo>
                  <a:pt x="839889" y="597674"/>
                </a:lnTo>
                <a:lnTo>
                  <a:pt x="839889" y="594194"/>
                </a:lnTo>
                <a:lnTo>
                  <a:pt x="789901" y="594194"/>
                </a:lnTo>
                <a:lnTo>
                  <a:pt x="785355" y="587184"/>
                </a:lnTo>
                <a:lnTo>
                  <a:pt x="785355" y="519353"/>
                </a:lnTo>
                <a:close/>
              </a:path>
              <a:path w="1250950" h="778509">
                <a:moveTo>
                  <a:pt x="839889" y="597674"/>
                </a:moveTo>
                <a:lnTo>
                  <a:pt x="819454" y="597674"/>
                </a:lnTo>
                <a:lnTo>
                  <a:pt x="819454" y="608698"/>
                </a:lnTo>
                <a:lnTo>
                  <a:pt x="839889" y="608698"/>
                </a:lnTo>
                <a:lnTo>
                  <a:pt x="839889" y="597674"/>
                </a:lnTo>
                <a:close/>
              </a:path>
              <a:path w="1250950" h="778509">
                <a:moveTo>
                  <a:pt x="839889" y="519353"/>
                </a:moveTo>
                <a:lnTo>
                  <a:pt x="819099" y="519353"/>
                </a:lnTo>
                <a:lnTo>
                  <a:pt x="819099" y="568832"/>
                </a:lnTo>
                <a:lnTo>
                  <a:pt x="817481" y="580387"/>
                </a:lnTo>
                <a:lnTo>
                  <a:pt x="813227" y="588262"/>
                </a:lnTo>
                <a:lnTo>
                  <a:pt x="807231" y="592762"/>
                </a:lnTo>
                <a:lnTo>
                  <a:pt x="800392" y="594194"/>
                </a:lnTo>
                <a:lnTo>
                  <a:pt x="839889" y="594194"/>
                </a:lnTo>
                <a:lnTo>
                  <a:pt x="839889" y="519353"/>
                </a:lnTo>
                <a:close/>
              </a:path>
              <a:path w="1250950" h="778509">
                <a:moveTo>
                  <a:pt x="730415" y="535597"/>
                </a:moveTo>
                <a:lnTo>
                  <a:pt x="710133" y="535597"/>
                </a:lnTo>
                <a:lnTo>
                  <a:pt x="710133" y="583145"/>
                </a:lnTo>
                <a:lnTo>
                  <a:pt x="712242" y="595622"/>
                </a:lnTo>
                <a:lnTo>
                  <a:pt x="717972" y="603780"/>
                </a:lnTo>
                <a:lnTo>
                  <a:pt x="726420" y="608227"/>
                </a:lnTo>
                <a:lnTo>
                  <a:pt x="736688" y="609574"/>
                </a:lnTo>
                <a:lnTo>
                  <a:pt x="741591" y="609574"/>
                </a:lnTo>
                <a:lnTo>
                  <a:pt x="747001" y="608876"/>
                </a:lnTo>
                <a:lnTo>
                  <a:pt x="749973" y="607809"/>
                </a:lnTo>
                <a:lnTo>
                  <a:pt x="749973" y="593470"/>
                </a:lnTo>
                <a:lnTo>
                  <a:pt x="733552" y="593470"/>
                </a:lnTo>
                <a:lnTo>
                  <a:pt x="730415" y="588594"/>
                </a:lnTo>
                <a:lnTo>
                  <a:pt x="730415" y="535597"/>
                </a:lnTo>
                <a:close/>
              </a:path>
              <a:path w="1250950" h="778509">
                <a:moveTo>
                  <a:pt x="749973" y="592594"/>
                </a:moveTo>
                <a:lnTo>
                  <a:pt x="747001" y="593115"/>
                </a:lnTo>
                <a:lnTo>
                  <a:pt x="744372" y="593470"/>
                </a:lnTo>
                <a:lnTo>
                  <a:pt x="749973" y="593470"/>
                </a:lnTo>
                <a:lnTo>
                  <a:pt x="749973" y="592594"/>
                </a:lnTo>
                <a:close/>
              </a:path>
              <a:path w="1250950" h="778509">
                <a:moveTo>
                  <a:pt x="748233" y="519328"/>
                </a:moveTo>
                <a:lnTo>
                  <a:pt x="694931" y="519328"/>
                </a:lnTo>
                <a:lnTo>
                  <a:pt x="694931" y="535597"/>
                </a:lnTo>
                <a:lnTo>
                  <a:pt x="748233" y="535597"/>
                </a:lnTo>
                <a:lnTo>
                  <a:pt x="748233" y="519328"/>
                </a:lnTo>
                <a:close/>
              </a:path>
              <a:path w="1250950" h="778509">
                <a:moveTo>
                  <a:pt x="730415" y="493115"/>
                </a:moveTo>
                <a:lnTo>
                  <a:pt x="710133" y="493115"/>
                </a:lnTo>
                <a:lnTo>
                  <a:pt x="710133" y="519328"/>
                </a:lnTo>
                <a:lnTo>
                  <a:pt x="730415" y="519328"/>
                </a:lnTo>
                <a:lnTo>
                  <a:pt x="730415" y="493115"/>
                </a:lnTo>
                <a:close/>
              </a:path>
              <a:path w="1250950" h="778509">
                <a:moveTo>
                  <a:pt x="648512" y="516915"/>
                </a:moveTo>
                <a:lnTo>
                  <a:pt x="630662" y="520261"/>
                </a:lnTo>
                <a:lnTo>
                  <a:pt x="616429" y="529786"/>
                </a:lnTo>
                <a:lnTo>
                  <a:pt x="607011" y="544722"/>
                </a:lnTo>
                <a:lnTo>
                  <a:pt x="603605" y="564299"/>
                </a:lnTo>
                <a:lnTo>
                  <a:pt x="606952" y="583952"/>
                </a:lnTo>
                <a:lnTo>
                  <a:pt x="616229" y="598746"/>
                </a:lnTo>
                <a:lnTo>
                  <a:pt x="630287" y="608070"/>
                </a:lnTo>
                <a:lnTo>
                  <a:pt x="647979" y="611314"/>
                </a:lnTo>
                <a:lnTo>
                  <a:pt x="663876" y="608840"/>
                </a:lnTo>
                <a:lnTo>
                  <a:pt x="676200" y="602153"/>
                </a:lnTo>
                <a:lnTo>
                  <a:pt x="683015" y="594194"/>
                </a:lnTo>
                <a:lnTo>
                  <a:pt x="648347" y="594194"/>
                </a:lnTo>
                <a:lnTo>
                  <a:pt x="639739" y="592353"/>
                </a:lnTo>
                <a:lnTo>
                  <a:pt x="639482" y="592353"/>
                </a:lnTo>
                <a:lnTo>
                  <a:pt x="632112" y="586589"/>
                </a:lnTo>
                <a:lnTo>
                  <a:pt x="627232" y="577226"/>
                </a:lnTo>
                <a:lnTo>
                  <a:pt x="625451" y="564299"/>
                </a:lnTo>
                <a:lnTo>
                  <a:pt x="627217" y="551224"/>
                </a:lnTo>
                <a:lnTo>
                  <a:pt x="632115" y="541756"/>
                </a:lnTo>
                <a:lnTo>
                  <a:pt x="639535" y="535993"/>
                </a:lnTo>
                <a:lnTo>
                  <a:pt x="648868" y="534047"/>
                </a:lnTo>
                <a:lnTo>
                  <a:pt x="683048" y="534047"/>
                </a:lnTo>
                <a:lnTo>
                  <a:pt x="676317" y="526005"/>
                </a:lnTo>
                <a:lnTo>
                  <a:pt x="664225" y="519362"/>
                </a:lnTo>
                <a:lnTo>
                  <a:pt x="648512" y="516915"/>
                </a:lnTo>
                <a:close/>
              </a:path>
              <a:path w="1250950" h="778509">
                <a:moveTo>
                  <a:pt x="688695" y="580542"/>
                </a:moveTo>
                <a:lnTo>
                  <a:pt x="668083" y="580542"/>
                </a:lnTo>
                <a:lnTo>
                  <a:pt x="665276" y="588403"/>
                </a:lnTo>
                <a:lnTo>
                  <a:pt x="659358" y="594194"/>
                </a:lnTo>
                <a:lnTo>
                  <a:pt x="683015" y="594194"/>
                </a:lnTo>
                <a:lnTo>
                  <a:pt x="684592" y="592353"/>
                </a:lnTo>
                <a:lnTo>
                  <a:pt x="688695" y="580542"/>
                </a:lnTo>
                <a:close/>
              </a:path>
              <a:path w="1250950" h="778509">
                <a:moveTo>
                  <a:pt x="683048" y="534047"/>
                </a:moveTo>
                <a:lnTo>
                  <a:pt x="659003" y="534047"/>
                </a:lnTo>
                <a:lnTo>
                  <a:pt x="665276" y="539635"/>
                </a:lnTo>
                <a:lnTo>
                  <a:pt x="668083" y="547687"/>
                </a:lnTo>
                <a:lnTo>
                  <a:pt x="688530" y="547687"/>
                </a:lnTo>
                <a:lnTo>
                  <a:pt x="684578" y="535993"/>
                </a:lnTo>
                <a:lnTo>
                  <a:pt x="684511" y="535796"/>
                </a:lnTo>
                <a:lnTo>
                  <a:pt x="683048" y="534047"/>
                </a:lnTo>
                <a:close/>
              </a:path>
              <a:path w="1250950" h="778509">
                <a:moveTo>
                  <a:pt x="555777" y="486295"/>
                </a:moveTo>
                <a:lnTo>
                  <a:pt x="531672" y="486295"/>
                </a:lnTo>
                <a:lnTo>
                  <a:pt x="486092" y="608698"/>
                </a:lnTo>
                <a:lnTo>
                  <a:pt x="508977" y="608698"/>
                </a:lnTo>
                <a:lnTo>
                  <a:pt x="517715" y="583171"/>
                </a:lnTo>
                <a:lnTo>
                  <a:pt x="591459" y="583171"/>
                </a:lnTo>
                <a:lnTo>
                  <a:pt x="584695" y="564807"/>
                </a:lnTo>
                <a:lnTo>
                  <a:pt x="524154" y="564807"/>
                </a:lnTo>
                <a:lnTo>
                  <a:pt x="532371" y="540854"/>
                </a:lnTo>
                <a:lnTo>
                  <a:pt x="534967" y="533806"/>
                </a:lnTo>
                <a:lnTo>
                  <a:pt x="537568" y="526262"/>
                </a:lnTo>
                <a:lnTo>
                  <a:pt x="540299" y="518037"/>
                </a:lnTo>
                <a:lnTo>
                  <a:pt x="543191" y="509206"/>
                </a:lnTo>
                <a:lnTo>
                  <a:pt x="564216" y="509206"/>
                </a:lnTo>
                <a:lnTo>
                  <a:pt x="555777" y="486295"/>
                </a:lnTo>
                <a:close/>
              </a:path>
              <a:path w="1250950" h="778509">
                <a:moveTo>
                  <a:pt x="591459" y="583171"/>
                </a:moveTo>
                <a:lnTo>
                  <a:pt x="568718" y="583171"/>
                </a:lnTo>
                <a:lnTo>
                  <a:pt x="577456" y="608698"/>
                </a:lnTo>
                <a:lnTo>
                  <a:pt x="600862" y="608698"/>
                </a:lnTo>
                <a:lnTo>
                  <a:pt x="591459" y="583171"/>
                </a:lnTo>
                <a:close/>
              </a:path>
              <a:path w="1250950" h="778509">
                <a:moveTo>
                  <a:pt x="564216" y="509206"/>
                </a:moveTo>
                <a:lnTo>
                  <a:pt x="543356" y="509206"/>
                </a:lnTo>
                <a:lnTo>
                  <a:pt x="549168" y="526262"/>
                </a:lnTo>
                <a:lnTo>
                  <a:pt x="551763" y="533806"/>
                </a:lnTo>
                <a:lnTo>
                  <a:pt x="554189" y="540689"/>
                </a:lnTo>
                <a:lnTo>
                  <a:pt x="562394" y="564807"/>
                </a:lnTo>
                <a:lnTo>
                  <a:pt x="584695" y="564807"/>
                </a:lnTo>
                <a:lnTo>
                  <a:pt x="564216" y="509206"/>
                </a:lnTo>
                <a:close/>
              </a:path>
            </a:pathLst>
          </a:custGeom>
          <a:solidFill>
            <a:srgbClr val="000000"/>
          </a:solidFill>
        </p:spPr>
        <p:txBody>
          <a:bodyPr wrap="square" lIns="0" tIns="0" rIns="0" bIns="0" rtlCol="0"/>
          <a:lstStyle/>
          <a:p>
            <a:endParaRPr/>
          </a:p>
        </p:txBody>
      </p:sp>
      <p:sp>
        <p:nvSpPr>
          <p:cNvPr id="4" name="object 4" descr="$PPTXTitle"/>
          <p:cNvSpPr txBox="1">
            <a:spLocks noGrp="1"/>
          </p:cNvSpPr>
          <p:nvPr>
            <p:ph type="title"/>
          </p:nvPr>
        </p:nvSpPr>
        <p:spPr>
          <a:xfrm>
            <a:off x="301548" y="194563"/>
            <a:ext cx="9648825" cy="1626870"/>
          </a:xfrm>
          <a:prstGeom prst="rect">
            <a:avLst/>
          </a:prstGeom>
        </p:spPr>
        <p:txBody>
          <a:bodyPr vert="horz" wrap="square" lIns="0" tIns="12700" rIns="0" bIns="0" rtlCol="0">
            <a:spAutoFit/>
          </a:bodyPr>
          <a:lstStyle/>
          <a:p>
            <a:pPr marL="12700" marR="5080">
              <a:lnSpc>
                <a:spcPct val="100000"/>
              </a:lnSpc>
              <a:spcBef>
                <a:spcPts val="100"/>
              </a:spcBef>
            </a:pPr>
            <a:r>
              <a:rPr sz="3500" b="0" dirty="0">
                <a:latin typeface="Calibri"/>
                <a:cs typeface="Calibri"/>
              </a:rPr>
              <a:t>The</a:t>
            </a:r>
            <a:r>
              <a:rPr sz="3500" b="0" spc="-70" dirty="0">
                <a:latin typeface="Calibri"/>
                <a:cs typeface="Calibri"/>
              </a:rPr>
              <a:t> </a:t>
            </a:r>
            <a:r>
              <a:rPr sz="3500" b="0" dirty="0">
                <a:latin typeface="Calibri"/>
                <a:cs typeface="Calibri"/>
              </a:rPr>
              <a:t>Actuaries</a:t>
            </a:r>
            <a:r>
              <a:rPr sz="3500" b="0" spc="-75" dirty="0">
                <a:latin typeface="Calibri"/>
                <a:cs typeface="Calibri"/>
              </a:rPr>
              <a:t> </a:t>
            </a:r>
            <a:r>
              <a:rPr sz="3500" b="0" dirty="0">
                <a:latin typeface="Calibri"/>
                <a:cs typeface="Calibri"/>
              </a:rPr>
              <a:t>Institute</a:t>
            </a:r>
            <a:r>
              <a:rPr sz="3500" b="0" spc="-70" dirty="0">
                <a:latin typeface="Calibri"/>
                <a:cs typeface="Calibri"/>
              </a:rPr>
              <a:t> </a:t>
            </a:r>
            <a:r>
              <a:rPr sz="3500" b="0" dirty="0">
                <a:latin typeface="Calibri"/>
                <a:cs typeface="Calibri"/>
              </a:rPr>
              <a:t>acknowledges</a:t>
            </a:r>
            <a:r>
              <a:rPr sz="3500" b="0" spc="-85" dirty="0">
                <a:latin typeface="Calibri"/>
                <a:cs typeface="Calibri"/>
              </a:rPr>
              <a:t> </a:t>
            </a:r>
            <a:r>
              <a:rPr sz="3500" b="0" dirty="0">
                <a:latin typeface="Calibri"/>
                <a:cs typeface="Calibri"/>
              </a:rPr>
              <a:t>the</a:t>
            </a:r>
            <a:r>
              <a:rPr sz="3500" b="0" spc="-50" dirty="0">
                <a:latin typeface="Calibri"/>
                <a:cs typeface="Calibri"/>
              </a:rPr>
              <a:t> </a:t>
            </a:r>
            <a:r>
              <a:rPr sz="3500" b="0" spc="-10" dirty="0">
                <a:latin typeface="Calibri"/>
                <a:cs typeface="Calibri"/>
              </a:rPr>
              <a:t>traditional </a:t>
            </a:r>
            <a:r>
              <a:rPr sz="3500" b="0" dirty="0">
                <a:latin typeface="Calibri"/>
                <a:cs typeface="Calibri"/>
              </a:rPr>
              <a:t>custodians</a:t>
            </a:r>
            <a:r>
              <a:rPr sz="3500" b="0" spc="-50" dirty="0">
                <a:latin typeface="Calibri"/>
                <a:cs typeface="Calibri"/>
              </a:rPr>
              <a:t> </a:t>
            </a:r>
            <a:r>
              <a:rPr sz="3500" b="0" dirty="0">
                <a:latin typeface="Calibri"/>
                <a:cs typeface="Calibri"/>
              </a:rPr>
              <a:t>of</a:t>
            </a:r>
            <a:r>
              <a:rPr sz="3500" b="0" spc="-50" dirty="0">
                <a:latin typeface="Calibri"/>
                <a:cs typeface="Calibri"/>
              </a:rPr>
              <a:t> </a:t>
            </a:r>
            <a:r>
              <a:rPr sz="3500" b="0" dirty="0">
                <a:latin typeface="Calibri"/>
                <a:cs typeface="Calibri"/>
              </a:rPr>
              <a:t>the</a:t>
            </a:r>
            <a:r>
              <a:rPr sz="3500" b="0" spc="-65" dirty="0">
                <a:latin typeface="Calibri"/>
                <a:cs typeface="Calibri"/>
              </a:rPr>
              <a:t> </a:t>
            </a:r>
            <a:r>
              <a:rPr sz="3500" b="0" dirty="0">
                <a:latin typeface="Calibri"/>
                <a:cs typeface="Calibri"/>
              </a:rPr>
              <a:t>lands</a:t>
            </a:r>
            <a:r>
              <a:rPr sz="3500" b="0" spc="-45" dirty="0">
                <a:latin typeface="Calibri"/>
                <a:cs typeface="Calibri"/>
              </a:rPr>
              <a:t> </a:t>
            </a:r>
            <a:r>
              <a:rPr sz="3500" b="0" dirty="0">
                <a:latin typeface="Calibri"/>
                <a:cs typeface="Calibri"/>
              </a:rPr>
              <a:t>and</a:t>
            </a:r>
            <a:r>
              <a:rPr sz="3500" b="0" spc="-70" dirty="0">
                <a:latin typeface="Calibri"/>
                <a:cs typeface="Calibri"/>
              </a:rPr>
              <a:t> </a:t>
            </a:r>
            <a:r>
              <a:rPr sz="3500" b="0" spc="-10" dirty="0">
                <a:latin typeface="Calibri"/>
                <a:cs typeface="Calibri"/>
              </a:rPr>
              <a:t>waters</a:t>
            </a:r>
            <a:r>
              <a:rPr sz="3500" b="0" spc="-60" dirty="0">
                <a:latin typeface="Calibri"/>
                <a:cs typeface="Calibri"/>
              </a:rPr>
              <a:t> </a:t>
            </a:r>
            <a:r>
              <a:rPr sz="3500" b="0" dirty="0">
                <a:latin typeface="Calibri"/>
                <a:cs typeface="Calibri"/>
              </a:rPr>
              <a:t>where</a:t>
            </a:r>
            <a:r>
              <a:rPr sz="3500" b="0" spc="-70" dirty="0">
                <a:latin typeface="Calibri"/>
                <a:cs typeface="Calibri"/>
              </a:rPr>
              <a:t> </a:t>
            </a:r>
            <a:r>
              <a:rPr sz="3500" b="0" dirty="0">
                <a:latin typeface="Calibri"/>
                <a:cs typeface="Calibri"/>
              </a:rPr>
              <a:t>we</a:t>
            </a:r>
            <a:r>
              <a:rPr sz="3500" b="0" spc="-70" dirty="0">
                <a:latin typeface="Calibri"/>
                <a:cs typeface="Calibri"/>
              </a:rPr>
              <a:t> </a:t>
            </a:r>
            <a:r>
              <a:rPr sz="3500" b="0" dirty="0">
                <a:latin typeface="Calibri"/>
                <a:cs typeface="Calibri"/>
              </a:rPr>
              <a:t>live</a:t>
            </a:r>
            <a:r>
              <a:rPr sz="3500" b="0" spc="-75" dirty="0">
                <a:latin typeface="Calibri"/>
                <a:cs typeface="Calibri"/>
              </a:rPr>
              <a:t> </a:t>
            </a:r>
            <a:r>
              <a:rPr sz="3500" b="0" spc="-25" dirty="0">
                <a:latin typeface="Calibri"/>
                <a:cs typeface="Calibri"/>
              </a:rPr>
              <a:t>and </a:t>
            </a:r>
            <a:r>
              <a:rPr sz="3500" b="0" dirty="0">
                <a:latin typeface="Calibri"/>
                <a:cs typeface="Calibri"/>
              </a:rPr>
              <a:t>work,</a:t>
            </a:r>
            <a:r>
              <a:rPr sz="3500" b="0" spc="-65" dirty="0">
                <a:latin typeface="Calibri"/>
                <a:cs typeface="Calibri"/>
              </a:rPr>
              <a:t> </a:t>
            </a:r>
            <a:r>
              <a:rPr sz="3500" b="0" spc="-10" dirty="0">
                <a:latin typeface="Calibri"/>
                <a:cs typeface="Calibri"/>
              </a:rPr>
              <a:t>travel,</a:t>
            </a:r>
            <a:r>
              <a:rPr sz="3500" b="0" spc="-90" dirty="0">
                <a:latin typeface="Calibri"/>
                <a:cs typeface="Calibri"/>
              </a:rPr>
              <a:t> </a:t>
            </a:r>
            <a:r>
              <a:rPr sz="3500" b="0" dirty="0">
                <a:latin typeface="Calibri"/>
                <a:cs typeface="Calibri"/>
              </a:rPr>
              <a:t>and</a:t>
            </a:r>
            <a:r>
              <a:rPr sz="3500" b="0" spc="-80" dirty="0">
                <a:latin typeface="Calibri"/>
                <a:cs typeface="Calibri"/>
              </a:rPr>
              <a:t> </a:t>
            </a:r>
            <a:r>
              <a:rPr sz="3500" b="0" spc="-10" dirty="0">
                <a:latin typeface="Calibri"/>
                <a:cs typeface="Calibri"/>
              </a:rPr>
              <a:t>trade.</a:t>
            </a:r>
            <a:endParaRPr sz="3500">
              <a:latin typeface="Calibri"/>
              <a:cs typeface="Calibri"/>
            </a:endParaRPr>
          </a:p>
        </p:txBody>
      </p:sp>
      <p:sp>
        <p:nvSpPr>
          <p:cNvPr id="5" name="object 5"/>
          <p:cNvSpPr txBox="1"/>
          <p:nvPr/>
        </p:nvSpPr>
        <p:spPr>
          <a:xfrm>
            <a:off x="301548" y="1795018"/>
            <a:ext cx="9520555" cy="2160270"/>
          </a:xfrm>
          <a:prstGeom prst="rect">
            <a:avLst/>
          </a:prstGeom>
        </p:spPr>
        <p:txBody>
          <a:bodyPr vert="horz" wrap="square" lIns="0" tIns="13335" rIns="0" bIns="0" rtlCol="0">
            <a:spAutoFit/>
          </a:bodyPr>
          <a:lstStyle/>
          <a:p>
            <a:pPr marL="12700" marR="5080">
              <a:lnSpc>
                <a:spcPct val="100000"/>
              </a:lnSpc>
              <a:spcBef>
                <a:spcPts val="105"/>
              </a:spcBef>
            </a:pPr>
            <a:r>
              <a:rPr sz="3500" dirty="0">
                <a:latin typeface="Calibri"/>
                <a:cs typeface="Calibri"/>
              </a:rPr>
              <a:t>We</a:t>
            </a:r>
            <a:r>
              <a:rPr sz="3500" spc="-85" dirty="0">
                <a:latin typeface="Calibri"/>
                <a:cs typeface="Calibri"/>
              </a:rPr>
              <a:t> </a:t>
            </a:r>
            <a:r>
              <a:rPr sz="3500" dirty="0">
                <a:latin typeface="Calibri"/>
                <a:cs typeface="Calibri"/>
              </a:rPr>
              <a:t>pay</a:t>
            </a:r>
            <a:r>
              <a:rPr sz="3500" spc="-75" dirty="0">
                <a:latin typeface="Calibri"/>
                <a:cs typeface="Calibri"/>
              </a:rPr>
              <a:t> </a:t>
            </a:r>
            <a:r>
              <a:rPr sz="3500" dirty="0">
                <a:latin typeface="Calibri"/>
                <a:cs typeface="Calibri"/>
              </a:rPr>
              <a:t>our</a:t>
            </a:r>
            <a:r>
              <a:rPr sz="3500" spc="-65" dirty="0">
                <a:latin typeface="Calibri"/>
                <a:cs typeface="Calibri"/>
              </a:rPr>
              <a:t> </a:t>
            </a:r>
            <a:r>
              <a:rPr sz="3500" dirty="0">
                <a:latin typeface="Calibri"/>
                <a:cs typeface="Calibri"/>
              </a:rPr>
              <a:t>respect</a:t>
            </a:r>
            <a:r>
              <a:rPr sz="3500" spc="-65" dirty="0">
                <a:latin typeface="Calibri"/>
                <a:cs typeface="Calibri"/>
              </a:rPr>
              <a:t> </a:t>
            </a:r>
            <a:r>
              <a:rPr sz="3500" dirty="0">
                <a:latin typeface="Calibri"/>
                <a:cs typeface="Calibri"/>
              </a:rPr>
              <a:t>to</a:t>
            </a:r>
            <a:r>
              <a:rPr sz="3500" spc="-65" dirty="0">
                <a:latin typeface="Calibri"/>
                <a:cs typeface="Calibri"/>
              </a:rPr>
              <a:t> </a:t>
            </a:r>
            <a:r>
              <a:rPr sz="3500" dirty="0">
                <a:latin typeface="Calibri"/>
                <a:cs typeface="Calibri"/>
              </a:rPr>
              <a:t>the</a:t>
            </a:r>
            <a:r>
              <a:rPr sz="3500" spc="-65" dirty="0">
                <a:latin typeface="Calibri"/>
                <a:cs typeface="Calibri"/>
              </a:rPr>
              <a:t> </a:t>
            </a:r>
            <a:r>
              <a:rPr sz="3500" dirty="0">
                <a:latin typeface="Calibri"/>
                <a:cs typeface="Calibri"/>
              </a:rPr>
              <a:t>members</a:t>
            </a:r>
            <a:r>
              <a:rPr sz="3500" spc="-65" dirty="0">
                <a:latin typeface="Calibri"/>
                <a:cs typeface="Calibri"/>
              </a:rPr>
              <a:t> </a:t>
            </a:r>
            <a:r>
              <a:rPr sz="3500" dirty="0">
                <a:latin typeface="Calibri"/>
                <a:cs typeface="Calibri"/>
              </a:rPr>
              <a:t>of</a:t>
            </a:r>
            <a:r>
              <a:rPr sz="3500" spc="-60" dirty="0">
                <a:latin typeface="Calibri"/>
                <a:cs typeface="Calibri"/>
              </a:rPr>
              <a:t> </a:t>
            </a:r>
            <a:r>
              <a:rPr sz="3500" spc="-10" dirty="0">
                <a:latin typeface="Calibri"/>
                <a:cs typeface="Calibri"/>
              </a:rPr>
              <a:t>those </a:t>
            </a:r>
            <a:r>
              <a:rPr sz="3500" dirty="0">
                <a:latin typeface="Calibri"/>
                <a:cs typeface="Calibri"/>
              </a:rPr>
              <a:t>communities,</a:t>
            </a:r>
            <a:r>
              <a:rPr sz="3500" spc="-65" dirty="0">
                <a:latin typeface="Calibri"/>
                <a:cs typeface="Calibri"/>
              </a:rPr>
              <a:t> </a:t>
            </a:r>
            <a:r>
              <a:rPr sz="3500" dirty="0">
                <a:latin typeface="Calibri"/>
                <a:cs typeface="Calibri"/>
              </a:rPr>
              <a:t>Elders</a:t>
            </a:r>
            <a:r>
              <a:rPr sz="3500" spc="-70" dirty="0">
                <a:latin typeface="Calibri"/>
                <a:cs typeface="Calibri"/>
              </a:rPr>
              <a:t> </a:t>
            </a:r>
            <a:r>
              <a:rPr sz="3500" dirty="0">
                <a:latin typeface="Calibri"/>
                <a:cs typeface="Calibri"/>
              </a:rPr>
              <a:t>past</a:t>
            </a:r>
            <a:r>
              <a:rPr sz="3500" spc="-60" dirty="0">
                <a:latin typeface="Calibri"/>
                <a:cs typeface="Calibri"/>
              </a:rPr>
              <a:t> </a:t>
            </a:r>
            <a:r>
              <a:rPr sz="3500" dirty="0">
                <a:latin typeface="Calibri"/>
                <a:cs typeface="Calibri"/>
              </a:rPr>
              <a:t>and</a:t>
            </a:r>
            <a:r>
              <a:rPr sz="3500" spc="-65" dirty="0">
                <a:latin typeface="Calibri"/>
                <a:cs typeface="Calibri"/>
              </a:rPr>
              <a:t> </a:t>
            </a:r>
            <a:r>
              <a:rPr sz="3500" dirty="0">
                <a:latin typeface="Calibri"/>
                <a:cs typeface="Calibri"/>
              </a:rPr>
              <a:t>present,</a:t>
            </a:r>
            <a:r>
              <a:rPr sz="3500" spc="-50" dirty="0">
                <a:latin typeface="Calibri"/>
                <a:cs typeface="Calibri"/>
              </a:rPr>
              <a:t> </a:t>
            </a:r>
            <a:r>
              <a:rPr sz="3500" dirty="0">
                <a:latin typeface="Calibri"/>
                <a:cs typeface="Calibri"/>
              </a:rPr>
              <a:t>and</a:t>
            </a:r>
            <a:r>
              <a:rPr sz="3500" spc="-114" dirty="0">
                <a:latin typeface="Calibri"/>
                <a:cs typeface="Calibri"/>
              </a:rPr>
              <a:t> </a:t>
            </a:r>
            <a:r>
              <a:rPr sz="3500" spc="-10" dirty="0">
                <a:latin typeface="Calibri"/>
                <a:cs typeface="Calibri"/>
              </a:rPr>
              <a:t>recognise </a:t>
            </a:r>
            <a:r>
              <a:rPr sz="3500" dirty="0">
                <a:latin typeface="Calibri"/>
                <a:cs typeface="Calibri"/>
              </a:rPr>
              <a:t>and</a:t>
            </a:r>
            <a:r>
              <a:rPr sz="3500" spc="-95" dirty="0">
                <a:latin typeface="Calibri"/>
                <a:cs typeface="Calibri"/>
              </a:rPr>
              <a:t> </a:t>
            </a:r>
            <a:r>
              <a:rPr sz="3500" spc="-10" dirty="0">
                <a:latin typeface="Calibri"/>
                <a:cs typeface="Calibri"/>
              </a:rPr>
              <a:t>celebrate</a:t>
            </a:r>
            <a:r>
              <a:rPr sz="3500" spc="-90" dirty="0">
                <a:latin typeface="Calibri"/>
                <a:cs typeface="Calibri"/>
              </a:rPr>
              <a:t> </a:t>
            </a:r>
            <a:r>
              <a:rPr sz="3500" dirty="0">
                <a:latin typeface="Calibri"/>
                <a:cs typeface="Calibri"/>
              </a:rPr>
              <a:t>their</a:t>
            </a:r>
            <a:r>
              <a:rPr sz="3500" spc="-95" dirty="0">
                <a:latin typeface="Calibri"/>
                <a:cs typeface="Calibri"/>
              </a:rPr>
              <a:t> </a:t>
            </a:r>
            <a:r>
              <a:rPr sz="3500" dirty="0">
                <a:latin typeface="Calibri"/>
                <a:cs typeface="Calibri"/>
              </a:rPr>
              <a:t>continuing</a:t>
            </a:r>
            <a:r>
              <a:rPr sz="3500" spc="-75" dirty="0">
                <a:latin typeface="Calibri"/>
                <a:cs typeface="Calibri"/>
              </a:rPr>
              <a:t> </a:t>
            </a:r>
            <a:r>
              <a:rPr sz="3500" dirty="0">
                <a:latin typeface="Calibri"/>
                <a:cs typeface="Calibri"/>
              </a:rPr>
              <a:t>custodianship</a:t>
            </a:r>
            <a:r>
              <a:rPr sz="3500" spc="-85" dirty="0">
                <a:latin typeface="Calibri"/>
                <a:cs typeface="Calibri"/>
              </a:rPr>
              <a:t> </a:t>
            </a:r>
            <a:r>
              <a:rPr sz="3500" spc="-25" dirty="0">
                <a:latin typeface="Calibri"/>
                <a:cs typeface="Calibri"/>
              </a:rPr>
              <a:t>and </a:t>
            </a:r>
            <a:r>
              <a:rPr sz="3500" spc="-10" dirty="0">
                <a:latin typeface="Calibri"/>
                <a:cs typeface="Calibri"/>
              </a:rPr>
              <a:t>culture.</a:t>
            </a:r>
            <a:endParaRPr sz="3500">
              <a:latin typeface="Calibri"/>
              <a:cs typeface="Calibri"/>
            </a:endParaRPr>
          </a:p>
        </p:txBody>
      </p:sp>
      <p:sp>
        <p:nvSpPr>
          <p:cNvPr id="6" name="object 6"/>
          <p:cNvSpPr txBox="1"/>
          <p:nvPr/>
        </p:nvSpPr>
        <p:spPr>
          <a:xfrm>
            <a:off x="11808332" y="6415836"/>
            <a:ext cx="89535" cy="177800"/>
          </a:xfrm>
          <a:prstGeom prst="rect">
            <a:avLst/>
          </a:prstGeom>
        </p:spPr>
        <p:txBody>
          <a:bodyPr vert="horz" wrap="square" lIns="0" tIns="12065" rIns="0" bIns="0" rtlCol="0">
            <a:spAutoFit/>
          </a:bodyPr>
          <a:lstStyle/>
          <a:p>
            <a:pPr marL="12700">
              <a:lnSpc>
                <a:spcPct val="100000"/>
              </a:lnSpc>
              <a:spcBef>
                <a:spcPts val="95"/>
              </a:spcBef>
            </a:pPr>
            <a:r>
              <a:rPr sz="1000" spc="-50" dirty="0">
                <a:latin typeface="Calibri"/>
                <a:cs typeface="Calibri"/>
              </a:rPr>
              <a:t>2</a:t>
            </a:r>
            <a:endParaRPr sz="1000">
              <a:latin typeface="Calibri"/>
              <a:cs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56895" rIns="0" bIns="0" rtlCol="0">
            <a:spAutoFit/>
          </a:bodyPr>
          <a:lstStyle/>
          <a:p>
            <a:pPr marL="25400">
              <a:lnSpc>
                <a:spcPct val="100000"/>
              </a:lnSpc>
              <a:spcBef>
                <a:spcPts val="95"/>
              </a:spcBef>
            </a:pPr>
            <a:r>
              <a:rPr spc="-30" dirty="0"/>
              <a:t>Anti-</a:t>
            </a:r>
            <a:r>
              <a:rPr dirty="0"/>
              <a:t>selection</a:t>
            </a:r>
            <a:r>
              <a:rPr spc="-15" dirty="0"/>
              <a:t> </a:t>
            </a:r>
            <a:r>
              <a:rPr spc="-10" dirty="0"/>
              <a:t>safeguards</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045"/>
              </a:lnSpc>
            </a:pPr>
            <a:fld id="{81D60167-4931-47E6-BA6A-407CBD079E47}" type="slidenum">
              <a:rPr spc="-25" dirty="0"/>
              <a:t>20</a:t>
            </a:fld>
            <a:endParaRPr spc="-25" dirty="0"/>
          </a:p>
        </p:txBody>
      </p:sp>
      <p:sp>
        <p:nvSpPr>
          <p:cNvPr id="3" name="object 3"/>
          <p:cNvSpPr txBox="1"/>
          <p:nvPr/>
        </p:nvSpPr>
        <p:spPr>
          <a:xfrm>
            <a:off x="339648" y="1170508"/>
            <a:ext cx="11132820" cy="3501390"/>
          </a:xfrm>
          <a:prstGeom prst="rect">
            <a:avLst/>
          </a:prstGeom>
        </p:spPr>
        <p:txBody>
          <a:bodyPr vert="horz" wrap="square" lIns="0" tIns="12700" rIns="0" bIns="0" rtlCol="0">
            <a:spAutoFit/>
          </a:bodyPr>
          <a:lstStyle/>
          <a:p>
            <a:pPr marL="299085" indent="-286385">
              <a:lnSpc>
                <a:spcPct val="100000"/>
              </a:lnSpc>
              <a:spcBef>
                <a:spcPts val="100"/>
              </a:spcBef>
              <a:buFont typeface="Arial"/>
              <a:buChar char="•"/>
              <a:tabLst>
                <a:tab pos="299085" algn="l"/>
              </a:tabLst>
            </a:pPr>
            <a:r>
              <a:rPr sz="2400" dirty="0">
                <a:solidFill>
                  <a:srgbClr val="5B5B5B"/>
                </a:solidFill>
                <a:latin typeface="Calibri"/>
                <a:cs typeface="Calibri"/>
              </a:rPr>
              <a:t>New</a:t>
            </a:r>
            <a:r>
              <a:rPr sz="2400" spc="-80" dirty="0">
                <a:solidFill>
                  <a:srgbClr val="5B5B5B"/>
                </a:solidFill>
                <a:latin typeface="Calibri"/>
                <a:cs typeface="Calibri"/>
              </a:rPr>
              <a:t> </a:t>
            </a:r>
            <a:r>
              <a:rPr sz="2400" spc="-10" dirty="0">
                <a:solidFill>
                  <a:srgbClr val="5B5B5B"/>
                </a:solidFill>
                <a:latin typeface="Calibri"/>
                <a:cs typeface="Calibri"/>
              </a:rPr>
              <a:t>providers</a:t>
            </a:r>
            <a:r>
              <a:rPr sz="2400" spc="-75" dirty="0">
                <a:solidFill>
                  <a:srgbClr val="5B5B5B"/>
                </a:solidFill>
                <a:latin typeface="Calibri"/>
                <a:cs typeface="Calibri"/>
              </a:rPr>
              <a:t> </a:t>
            </a:r>
            <a:r>
              <a:rPr sz="2400" dirty="0">
                <a:solidFill>
                  <a:srgbClr val="5B5B5B"/>
                </a:solidFill>
                <a:latin typeface="Calibri"/>
                <a:cs typeface="Calibri"/>
              </a:rPr>
              <a:t>may</a:t>
            </a:r>
            <a:r>
              <a:rPr sz="2400" spc="-95" dirty="0">
                <a:solidFill>
                  <a:srgbClr val="5B5B5B"/>
                </a:solidFill>
                <a:latin typeface="Calibri"/>
                <a:cs typeface="Calibri"/>
              </a:rPr>
              <a:t> </a:t>
            </a:r>
            <a:r>
              <a:rPr sz="2400" dirty="0">
                <a:solidFill>
                  <a:srgbClr val="5B5B5B"/>
                </a:solidFill>
                <a:latin typeface="Calibri"/>
                <a:cs typeface="Calibri"/>
              </a:rPr>
              <a:t>not</a:t>
            </a:r>
            <a:r>
              <a:rPr sz="2400" spc="-80" dirty="0">
                <a:solidFill>
                  <a:srgbClr val="5B5B5B"/>
                </a:solidFill>
                <a:latin typeface="Calibri"/>
                <a:cs typeface="Calibri"/>
              </a:rPr>
              <a:t> </a:t>
            </a:r>
            <a:r>
              <a:rPr sz="2400" spc="-10" dirty="0">
                <a:solidFill>
                  <a:srgbClr val="5B5B5B"/>
                </a:solidFill>
                <a:latin typeface="Calibri"/>
                <a:cs typeface="Calibri"/>
              </a:rPr>
              <a:t>offer</a:t>
            </a:r>
            <a:r>
              <a:rPr sz="2400" spc="-75" dirty="0">
                <a:solidFill>
                  <a:srgbClr val="5B5B5B"/>
                </a:solidFill>
                <a:latin typeface="Calibri"/>
                <a:cs typeface="Calibri"/>
              </a:rPr>
              <a:t> </a:t>
            </a:r>
            <a:r>
              <a:rPr sz="2400" dirty="0">
                <a:solidFill>
                  <a:srgbClr val="5B5B5B"/>
                </a:solidFill>
                <a:latin typeface="Calibri"/>
                <a:cs typeface="Calibri"/>
              </a:rPr>
              <a:t>more</a:t>
            </a:r>
            <a:r>
              <a:rPr sz="2400" spc="-75" dirty="0">
                <a:solidFill>
                  <a:srgbClr val="5B5B5B"/>
                </a:solidFill>
                <a:latin typeface="Calibri"/>
                <a:cs typeface="Calibri"/>
              </a:rPr>
              <a:t> </a:t>
            </a:r>
            <a:r>
              <a:rPr sz="2400" dirty="0">
                <a:solidFill>
                  <a:srgbClr val="5B5B5B"/>
                </a:solidFill>
                <a:latin typeface="Calibri"/>
                <a:cs typeface="Calibri"/>
              </a:rPr>
              <a:t>generous</a:t>
            </a:r>
            <a:r>
              <a:rPr sz="2400" spc="-80" dirty="0">
                <a:solidFill>
                  <a:srgbClr val="5B5B5B"/>
                </a:solidFill>
                <a:latin typeface="Calibri"/>
                <a:cs typeface="Calibri"/>
              </a:rPr>
              <a:t> </a:t>
            </a:r>
            <a:r>
              <a:rPr sz="2400" b="1" spc="-10" dirty="0">
                <a:solidFill>
                  <a:srgbClr val="5B5B5B"/>
                </a:solidFill>
                <a:latin typeface="Calibri"/>
                <a:cs typeface="Calibri"/>
              </a:rPr>
              <a:t>death/withdrawal</a:t>
            </a:r>
            <a:r>
              <a:rPr sz="2400" b="1" spc="-50" dirty="0">
                <a:solidFill>
                  <a:srgbClr val="5B5B5B"/>
                </a:solidFill>
                <a:latin typeface="Calibri"/>
                <a:cs typeface="Calibri"/>
              </a:rPr>
              <a:t> </a:t>
            </a:r>
            <a:r>
              <a:rPr sz="2400" b="1" spc="-10" dirty="0">
                <a:solidFill>
                  <a:srgbClr val="5B5B5B"/>
                </a:solidFill>
                <a:latin typeface="Calibri"/>
                <a:cs typeface="Calibri"/>
              </a:rPr>
              <a:t>benefits</a:t>
            </a:r>
            <a:endParaRPr sz="2400">
              <a:latin typeface="Calibri"/>
              <a:cs typeface="Calibri"/>
            </a:endParaRPr>
          </a:p>
          <a:p>
            <a:pPr marL="299085" marR="19685" indent="-287020">
              <a:lnSpc>
                <a:spcPct val="100000"/>
              </a:lnSpc>
              <a:spcBef>
                <a:spcPts val="2405"/>
              </a:spcBef>
              <a:buFont typeface="Arial"/>
              <a:buChar char="•"/>
              <a:tabLst>
                <a:tab pos="299085" algn="l"/>
              </a:tabLst>
            </a:pPr>
            <a:r>
              <a:rPr sz="2400" b="1" dirty="0">
                <a:solidFill>
                  <a:srgbClr val="5B5B5B"/>
                </a:solidFill>
                <a:latin typeface="Calibri"/>
                <a:cs typeface="Calibri"/>
              </a:rPr>
              <a:t>Limit</a:t>
            </a:r>
            <a:r>
              <a:rPr sz="2400" b="1" spc="-65" dirty="0">
                <a:solidFill>
                  <a:srgbClr val="5B5B5B"/>
                </a:solidFill>
                <a:latin typeface="Calibri"/>
                <a:cs typeface="Calibri"/>
              </a:rPr>
              <a:t> </a:t>
            </a:r>
            <a:r>
              <a:rPr sz="2400" b="1" dirty="0">
                <a:solidFill>
                  <a:srgbClr val="5B5B5B"/>
                </a:solidFill>
                <a:latin typeface="Calibri"/>
                <a:cs typeface="Calibri"/>
              </a:rPr>
              <a:t>assumed</a:t>
            </a:r>
            <a:r>
              <a:rPr sz="2400" b="1" spc="-50" dirty="0">
                <a:solidFill>
                  <a:srgbClr val="5B5B5B"/>
                </a:solidFill>
                <a:latin typeface="Calibri"/>
                <a:cs typeface="Calibri"/>
              </a:rPr>
              <a:t> </a:t>
            </a:r>
            <a:r>
              <a:rPr sz="2400" b="1" spc="-10" dirty="0">
                <a:solidFill>
                  <a:srgbClr val="5B5B5B"/>
                </a:solidFill>
                <a:latin typeface="Calibri"/>
                <a:cs typeface="Calibri"/>
              </a:rPr>
              <a:t>interest</a:t>
            </a:r>
            <a:r>
              <a:rPr sz="2400" b="1" spc="-50" dirty="0">
                <a:solidFill>
                  <a:srgbClr val="5B5B5B"/>
                </a:solidFill>
                <a:latin typeface="Calibri"/>
                <a:cs typeface="Calibri"/>
              </a:rPr>
              <a:t> </a:t>
            </a:r>
            <a:r>
              <a:rPr sz="2400" b="1" dirty="0">
                <a:solidFill>
                  <a:srgbClr val="5B5B5B"/>
                </a:solidFill>
                <a:latin typeface="Calibri"/>
                <a:cs typeface="Calibri"/>
              </a:rPr>
              <a:t>rates</a:t>
            </a:r>
            <a:r>
              <a:rPr sz="2400" b="1" spc="-45" dirty="0">
                <a:solidFill>
                  <a:srgbClr val="5B5B5B"/>
                </a:solidFill>
                <a:latin typeface="Calibri"/>
                <a:cs typeface="Calibri"/>
              </a:rPr>
              <a:t> </a:t>
            </a:r>
            <a:r>
              <a:rPr sz="2400" dirty="0">
                <a:solidFill>
                  <a:srgbClr val="5B5B5B"/>
                </a:solidFill>
                <a:latin typeface="Calibri"/>
                <a:cs typeface="Calibri"/>
              </a:rPr>
              <a:t>that</a:t>
            </a:r>
            <a:r>
              <a:rPr sz="2400" spc="-65" dirty="0">
                <a:solidFill>
                  <a:srgbClr val="5B5B5B"/>
                </a:solidFill>
                <a:latin typeface="Calibri"/>
                <a:cs typeface="Calibri"/>
              </a:rPr>
              <a:t> </a:t>
            </a:r>
            <a:r>
              <a:rPr sz="2400" dirty="0">
                <a:solidFill>
                  <a:srgbClr val="5B5B5B"/>
                </a:solidFill>
                <a:latin typeface="Calibri"/>
                <a:cs typeface="Calibri"/>
              </a:rPr>
              <a:t>can</a:t>
            </a:r>
            <a:r>
              <a:rPr sz="2400" spc="-65" dirty="0">
                <a:solidFill>
                  <a:srgbClr val="5B5B5B"/>
                </a:solidFill>
                <a:latin typeface="Calibri"/>
                <a:cs typeface="Calibri"/>
              </a:rPr>
              <a:t> </a:t>
            </a:r>
            <a:r>
              <a:rPr sz="2400" dirty="0">
                <a:solidFill>
                  <a:srgbClr val="5B5B5B"/>
                </a:solidFill>
                <a:latin typeface="Calibri"/>
                <a:cs typeface="Calibri"/>
              </a:rPr>
              <a:t>be</a:t>
            </a:r>
            <a:r>
              <a:rPr sz="2400" spc="-50" dirty="0">
                <a:solidFill>
                  <a:srgbClr val="5B5B5B"/>
                </a:solidFill>
                <a:latin typeface="Calibri"/>
                <a:cs typeface="Calibri"/>
              </a:rPr>
              <a:t> </a:t>
            </a:r>
            <a:r>
              <a:rPr sz="2400" dirty="0">
                <a:solidFill>
                  <a:srgbClr val="5B5B5B"/>
                </a:solidFill>
                <a:latin typeface="Calibri"/>
                <a:cs typeface="Calibri"/>
              </a:rPr>
              <a:t>applied;</a:t>
            </a:r>
            <a:r>
              <a:rPr sz="2400" spc="-60" dirty="0">
                <a:solidFill>
                  <a:srgbClr val="5B5B5B"/>
                </a:solidFill>
                <a:latin typeface="Calibri"/>
                <a:cs typeface="Calibri"/>
              </a:rPr>
              <a:t> </a:t>
            </a:r>
            <a:r>
              <a:rPr sz="2400" dirty="0">
                <a:solidFill>
                  <a:srgbClr val="5B5B5B"/>
                </a:solidFill>
                <a:latin typeface="Calibri"/>
                <a:cs typeface="Calibri"/>
              </a:rPr>
              <a:t>as</a:t>
            </a:r>
            <a:r>
              <a:rPr sz="2400" spc="-55" dirty="0">
                <a:solidFill>
                  <a:srgbClr val="5B5B5B"/>
                </a:solidFill>
                <a:latin typeface="Calibri"/>
                <a:cs typeface="Calibri"/>
              </a:rPr>
              <a:t> </a:t>
            </a:r>
            <a:r>
              <a:rPr sz="2400" dirty="0">
                <a:solidFill>
                  <a:srgbClr val="5B5B5B"/>
                </a:solidFill>
                <a:latin typeface="Calibri"/>
                <a:cs typeface="Calibri"/>
              </a:rPr>
              <a:t>high</a:t>
            </a:r>
            <a:r>
              <a:rPr sz="2400" spc="-60" dirty="0">
                <a:solidFill>
                  <a:srgbClr val="5B5B5B"/>
                </a:solidFill>
                <a:latin typeface="Calibri"/>
                <a:cs typeface="Calibri"/>
              </a:rPr>
              <a:t> </a:t>
            </a:r>
            <a:r>
              <a:rPr sz="2400" spc="-10" dirty="0">
                <a:solidFill>
                  <a:srgbClr val="5B5B5B"/>
                </a:solidFill>
                <a:latin typeface="Calibri"/>
                <a:cs typeface="Calibri"/>
              </a:rPr>
              <a:t>rates</a:t>
            </a:r>
            <a:r>
              <a:rPr sz="2400" spc="-65" dirty="0">
                <a:solidFill>
                  <a:srgbClr val="5B5B5B"/>
                </a:solidFill>
                <a:latin typeface="Calibri"/>
                <a:cs typeface="Calibri"/>
              </a:rPr>
              <a:t> </a:t>
            </a:r>
            <a:r>
              <a:rPr sz="2400" dirty="0">
                <a:solidFill>
                  <a:srgbClr val="5B5B5B"/>
                </a:solidFill>
                <a:latin typeface="Calibri"/>
                <a:cs typeface="Calibri"/>
              </a:rPr>
              <a:t>might</a:t>
            </a:r>
            <a:r>
              <a:rPr sz="2400" spc="-65" dirty="0">
                <a:solidFill>
                  <a:srgbClr val="5B5B5B"/>
                </a:solidFill>
                <a:latin typeface="Calibri"/>
                <a:cs typeface="Calibri"/>
              </a:rPr>
              <a:t> </a:t>
            </a:r>
            <a:r>
              <a:rPr sz="2400" dirty="0">
                <a:solidFill>
                  <a:srgbClr val="5B5B5B"/>
                </a:solidFill>
                <a:latin typeface="Calibri"/>
                <a:cs typeface="Calibri"/>
              </a:rPr>
              <a:t>be</a:t>
            </a:r>
            <a:r>
              <a:rPr sz="2400" spc="-50" dirty="0">
                <a:solidFill>
                  <a:srgbClr val="5B5B5B"/>
                </a:solidFill>
                <a:latin typeface="Calibri"/>
                <a:cs typeface="Calibri"/>
              </a:rPr>
              <a:t> </a:t>
            </a:r>
            <a:r>
              <a:rPr sz="2400" dirty="0">
                <a:solidFill>
                  <a:srgbClr val="5B5B5B"/>
                </a:solidFill>
                <a:latin typeface="Calibri"/>
                <a:cs typeface="Calibri"/>
              </a:rPr>
              <a:t>used</a:t>
            </a:r>
            <a:r>
              <a:rPr sz="2400" spc="-60" dirty="0">
                <a:solidFill>
                  <a:srgbClr val="5B5B5B"/>
                </a:solidFill>
                <a:latin typeface="Calibri"/>
                <a:cs typeface="Calibri"/>
              </a:rPr>
              <a:t> </a:t>
            </a:r>
            <a:r>
              <a:rPr sz="2400" dirty="0">
                <a:solidFill>
                  <a:srgbClr val="5B5B5B"/>
                </a:solidFill>
                <a:latin typeface="Calibri"/>
                <a:cs typeface="Calibri"/>
              </a:rPr>
              <a:t>to</a:t>
            </a:r>
            <a:r>
              <a:rPr sz="2400" spc="-60" dirty="0">
                <a:solidFill>
                  <a:srgbClr val="5B5B5B"/>
                </a:solidFill>
                <a:latin typeface="Calibri"/>
                <a:cs typeface="Calibri"/>
              </a:rPr>
              <a:t> </a:t>
            </a:r>
            <a:r>
              <a:rPr sz="2400" spc="-10" dirty="0">
                <a:solidFill>
                  <a:srgbClr val="5B5B5B"/>
                </a:solidFill>
                <a:latin typeface="Calibri"/>
                <a:cs typeface="Calibri"/>
              </a:rPr>
              <a:t>market </a:t>
            </a:r>
            <a:r>
              <a:rPr sz="2400" dirty="0">
                <a:solidFill>
                  <a:srgbClr val="5B5B5B"/>
                </a:solidFill>
                <a:latin typeface="Calibri"/>
                <a:cs typeface="Calibri"/>
              </a:rPr>
              <a:t>an</a:t>
            </a:r>
            <a:r>
              <a:rPr sz="2400" spc="-50" dirty="0">
                <a:solidFill>
                  <a:srgbClr val="5B5B5B"/>
                </a:solidFill>
                <a:latin typeface="Calibri"/>
                <a:cs typeface="Calibri"/>
              </a:rPr>
              <a:t> </a:t>
            </a:r>
            <a:r>
              <a:rPr sz="2400" dirty="0">
                <a:solidFill>
                  <a:srgbClr val="5B5B5B"/>
                </a:solidFill>
                <a:latin typeface="Calibri"/>
                <a:cs typeface="Calibri"/>
              </a:rPr>
              <a:t>increase</a:t>
            </a:r>
            <a:r>
              <a:rPr sz="2400" spc="-55" dirty="0">
                <a:solidFill>
                  <a:srgbClr val="5B5B5B"/>
                </a:solidFill>
                <a:latin typeface="Calibri"/>
                <a:cs typeface="Calibri"/>
              </a:rPr>
              <a:t> </a:t>
            </a:r>
            <a:r>
              <a:rPr sz="2400" dirty="0">
                <a:solidFill>
                  <a:srgbClr val="5B5B5B"/>
                </a:solidFill>
                <a:latin typeface="Calibri"/>
                <a:cs typeface="Calibri"/>
              </a:rPr>
              <a:t>in</a:t>
            </a:r>
            <a:r>
              <a:rPr sz="2400" spc="-45" dirty="0">
                <a:solidFill>
                  <a:srgbClr val="5B5B5B"/>
                </a:solidFill>
                <a:latin typeface="Calibri"/>
                <a:cs typeface="Calibri"/>
              </a:rPr>
              <a:t> </a:t>
            </a:r>
            <a:r>
              <a:rPr sz="2400" spc="-10" dirty="0">
                <a:solidFill>
                  <a:srgbClr val="5B5B5B"/>
                </a:solidFill>
                <a:latin typeface="Calibri"/>
                <a:cs typeface="Calibri"/>
              </a:rPr>
              <a:t>short-</a:t>
            </a:r>
            <a:r>
              <a:rPr sz="2400" dirty="0">
                <a:solidFill>
                  <a:srgbClr val="5B5B5B"/>
                </a:solidFill>
                <a:latin typeface="Calibri"/>
                <a:cs typeface="Calibri"/>
              </a:rPr>
              <a:t>term</a:t>
            </a:r>
            <a:r>
              <a:rPr sz="2400" spc="-55" dirty="0">
                <a:solidFill>
                  <a:srgbClr val="5B5B5B"/>
                </a:solidFill>
                <a:latin typeface="Calibri"/>
                <a:cs typeface="Calibri"/>
              </a:rPr>
              <a:t> </a:t>
            </a:r>
            <a:r>
              <a:rPr sz="2400" dirty="0">
                <a:solidFill>
                  <a:srgbClr val="5B5B5B"/>
                </a:solidFill>
                <a:latin typeface="Calibri"/>
                <a:cs typeface="Calibri"/>
              </a:rPr>
              <a:t>income</a:t>
            </a:r>
            <a:r>
              <a:rPr sz="2400" spc="-55" dirty="0">
                <a:solidFill>
                  <a:srgbClr val="5B5B5B"/>
                </a:solidFill>
                <a:latin typeface="Calibri"/>
                <a:cs typeface="Calibri"/>
              </a:rPr>
              <a:t> </a:t>
            </a:r>
            <a:r>
              <a:rPr sz="2400" dirty="0">
                <a:solidFill>
                  <a:srgbClr val="5B5B5B"/>
                </a:solidFill>
                <a:latin typeface="Calibri"/>
                <a:cs typeface="Calibri"/>
              </a:rPr>
              <a:t>level</a:t>
            </a:r>
            <a:r>
              <a:rPr sz="2400" spc="-40" dirty="0">
                <a:solidFill>
                  <a:srgbClr val="5B5B5B"/>
                </a:solidFill>
                <a:latin typeface="Calibri"/>
                <a:cs typeface="Calibri"/>
              </a:rPr>
              <a:t> </a:t>
            </a:r>
            <a:r>
              <a:rPr sz="2400" dirty="0">
                <a:solidFill>
                  <a:srgbClr val="5B5B5B"/>
                </a:solidFill>
                <a:latin typeface="Calibri"/>
                <a:cs typeface="Calibri"/>
              </a:rPr>
              <a:t>to</a:t>
            </a:r>
            <a:r>
              <a:rPr sz="2400" spc="-50" dirty="0">
                <a:solidFill>
                  <a:srgbClr val="5B5B5B"/>
                </a:solidFill>
                <a:latin typeface="Calibri"/>
                <a:cs typeface="Calibri"/>
              </a:rPr>
              <a:t> </a:t>
            </a:r>
            <a:r>
              <a:rPr sz="2400" dirty="0">
                <a:solidFill>
                  <a:srgbClr val="5B5B5B"/>
                </a:solidFill>
                <a:latin typeface="Calibri"/>
                <a:cs typeface="Calibri"/>
              </a:rPr>
              <a:t>customers</a:t>
            </a:r>
            <a:r>
              <a:rPr sz="2400" spc="-70" dirty="0">
                <a:solidFill>
                  <a:srgbClr val="5B5B5B"/>
                </a:solidFill>
                <a:latin typeface="Calibri"/>
                <a:cs typeface="Calibri"/>
              </a:rPr>
              <a:t> </a:t>
            </a:r>
            <a:r>
              <a:rPr sz="2400" dirty="0">
                <a:solidFill>
                  <a:srgbClr val="5B5B5B"/>
                </a:solidFill>
                <a:latin typeface="Calibri"/>
                <a:cs typeface="Calibri"/>
              </a:rPr>
              <a:t>in</a:t>
            </a:r>
            <a:r>
              <a:rPr sz="2400" spc="-45" dirty="0">
                <a:solidFill>
                  <a:srgbClr val="5B5B5B"/>
                </a:solidFill>
                <a:latin typeface="Calibri"/>
                <a:cs typeface="Calibri"/>
              </a:rPr>
              <a:t> </a:t>
            </a:r>
            <a:r>
              <a:rPr sz="2400" dirty="0">
                <a:solidFill>
                  <a:srgbClr val="5B5B5B"/>
                </a:solidFill>
                <a:latin typeface="Calibri"/>
                <a:cs typeface="Calibri"/>
              </a:rPr>
              <a:t>poor</a:t>
            </a:r>
            <a:r>
              <a:rPr sz="2400" spc="-40" dirty="0">
                <a:solidFill>
                  <a:srgbClr val="5B5B5B"/>
                </a:solidFill>
                <a:latin typeface="Calibri"/>
                <a:cs typeface="Calibri"/>
              </a:rPr>
              <a:t> </a:t>
            </a:r>
            <a:r>
              <a:rPr sz="2400" spc="-10" dirty="0">
                <a:solidFill>
                  <a:srgbClr val="5B5B5B"/>
                </a:solidFill>
                <a:latin typeface="Calibri"/>
                <a:cs typeface="Calibri"/>
              </a:rPr>
              <a:t>health</a:t>
            </a:r>
            <a:endParaRPr sz="2400">
              <a:latin typeface="Calibri"/>
              <a:cs typeface="Calibri"/>
            </a:endParaRPr>
          </a:p>
          <a:p>
            <a:pPr marL="299085" indent="-286385">
              <a:lnSpc>
                <a:spcPct val="100000"/>
              </a:lnSpc>
              <a:spcBef>
                <a:spcPts val="2400"/>
              </a:spcBef>
              <a:buFont typeface="Arial"/>
              <a:buChar char="•"/>
              <a:tabLst>
                <a:tab pos="299085" algn="l"/>
              </a:tabLst>
            </a:pPr>
            <a:r>
              <a:rPr sz="2400" b="1" spc="-10" dirty="0">
                <a:solidFill>
                  <a:srgbClr val="5B5B5B"/>
                </a:solidFill>
                <a:latin typeface="Calibri"/>
                <a:cs typeface="Calibri"/>
              </a:rPr>
              <a:t>Reversionary</a:t>
            </a:r>
            <a:r>
              <a:rPr sz="2400" b="1" spc="-75" dirty="0">
                <a:solidFill>
                  <a:srgbClr val="5B5B5B"/>
                </a:solidFill>
                <a:latin typeface="Calibri"/>
                <a:cs typeface="Calibri"/>
              </a:rPr>
              <a:t> </a:t>
            </a:r>
            <a:r>
              <a:rPr sz="2400" b="1" dirty="0">
                <a:solidFill>
                  <a:srgbClr val="5B5B5B"/>
                </a:solidFill>
                <a:latin typeface="Calibri"/>
                <a:cs typeface="Calibri"/>
              </a:rPr>
              <a:t>benefits</a:t>
            </a:r>
            <a:r>
              <a:rPr sz="2400" b="1" spc="-15" dirty="0">
                <a:solidFill>
                  <a:srgbClr val="5B5B5B"/>
                </a:solidFill>
                <a:latin typeface="Calibri"/>
                <a:cs typeface="Calibri"/>
              </a:rPr>
              <a:t> </a:t>
            </a:r>
            <a:r>
              <a:rPr sz="2400" dirty="0">
                <a:solidFill>
                  <a:srgbClr val="5B5B5B"/>
                </a:solidFill>
                <a:latin typeface="Calibri"/>
                <a:cs typeface="Calibri"/>
              </a:rPr>
              <a:t>cannot</a:t>
            </a:r>
            <a:r>
              <a:rPr sz="2400" spc="-60" dirty="0">
                <a:solidFill>
                  <a:srgbClr val="5B5B5B"/>
                </a:solidFill>
                <a:latin typeface="Calibri"/>
                <a:cs typeface="Calibri"/>
              </a:rPr>
              <a:t> </a:t>
            </a:r>
            <a:r>
              <a:rPr sz="2400" dirty="0">
                <a:solidFill>
                  <a:srgbClr val="5B5B5B"/>
                </a:solidFill>
                <a:latin typeface="Calibri"/>
                <a:cs typeface="Calibri"/>
              </a:rPr>
              <a:t>be</a:t>
            </a:r>
            <a:r>
              <a:rPr sz="2400" spc="-45" dirty="0">
                <a:solidFill>
                  <a:srgbClr val="5B5B5B"/>
                </a:solidFill>
                <a:latin typeface="Calibri"/>
                <a:cs typeface="Calibri"/>
              </a:rPr>
              <a:t> </a:t>
            </a:r>
            <a:r>
              <a:rPr sz="2400" dirty="0">
                <a:solidFill>
                  <a:srgbClr val="5B5B5B"/>
                </a:solidFill>
                <a:latin typeface="Calibri"/>
                <a:cs typeface="Calibri"/>
              </a:rPr>
              <a:t>added</a:t>
            </a:r>
            <a:r>
              <a:rPr sz="2400" spc="-45" dirty="0">
                <a:solidFill>
                  <a:srgbClr val="5B5B5B"/>
                </a:solidFill>
                <a:latin typeface="Calibri"/>
                <a:cs typeface="Calibri"/>
              </a:rPr>
              <a:t> </a:t>
            </a:r>
            <a:r>
              <a:rPr sz="2400" dirty="0">
                <a:solidFill>
                  <a:srgbClr val="5B5B5B"/>
                </a:solidFill>
                <a:latin typeface="Calibri"/>
                <a:cs typeface="Calibri"/>
              </a:rPr>
              <a:t>or</a:t>
            </a:r>
            <a:r>
              <a:rPr sz="2400" spc="-45" dirty="0">
                <a:solidFill>
                  <a:srgbClr val="5B5B5B"/>
                </a:solidFill>
                <a:latin typeface="Calibri"/>
                <a:cs typeface="Calibri"/>
              </a:rPr>
              <a:t> </a:t>
            </a:r>
            <a:r>
              <a:rPr sz="2400" spc="-10" dirty="0">
                <a:solidFill>
                  <a:srgbClr val="5B5B5B"/>
                </a:solidFill>
                <a:latin typeface="Calibri"/>
                <a:cs typeface="Calibri"/>
              </a:rPr>
              <a:t>removed</a:t>
            </a:r>
            <a:r>
              <a:rPr sz="2400" spc="-40" dirty="0">
                <a:solidFill>
                  <a:srgbClr val="5B5B5B"/>
                </a:solidFill>
                <a:latin typeface="Calibri"/>
                <a:cs typeface="Calibri"/>
              </a:rPr>
              <a:t> </a:t>
            </a:r>
            <a:r>
              <a:rPr sz="2400" dirty="0">
                <a:solidFill>
                  <a:srgbClr val="5B5B5B"/>
                </a:solidFill>
                <a:latin typeface="Calibri"/>
                <a:cs typeface="Calibri"/>
              </a:rPr>
              <a:t>on</a:t>
            </a:r>
            <a:r>
              <a:rPr sz="2400" spc="-50" dirty="0">
                <a:solidFill>
                  <a:srgbClr val="5B5B5B"/>
                </a:solidFill>
                <a:latin typeface="Calibri"/>
                <a:cs typeface="Calibri"/>
              </a:rPr>
              <a:t> </a:t>
            </a:r>
            <a:r>
              <a:rPr sz="2400" spc="-10" dirty="0">
                <a:solidFill>
                  <a:srgbClr val="5B5B5B"/>
                </a:solidFill>
                <a:latin typeface="Calibri"/>
                <a:cs typeface="Calibri"/>
              </a:rPr>
              <a:t>transfer</a:t>
            </a:r>
            <a:endParaRPr sz="2400">
              <a:latin typeface="Calibri"/>
              <a:cs typeface="Calibri"/>
            </a:endParaRPr>
          </a:p>
          <a:p>
            <a:pPr marL="299085" marR="5080" indent="-287020">
              <a:lnSpc>
                <a:spcPct val="100000"/>
              </a:lnSpc>
              <a:spcBef>
                <a:spcPts val="2400"/>
              </a:spcBef>
              <a:buFont typeface="Arial"/>
              <a:buChar char="•"/>
              <a:tabLst>
                <a:tab pos="299085" algn="l"/>
              </a:tabLst>
            </a:pPr>
            <a:r>
              <a:rPr sz="2400" b="1" dirty="0">
                <a:solidFill>
                  <a:srgbClr val="5B5B5B"/>
                </a:solidFill>
                <a:latin typeface="Calibri"/>
                <a:cs typeface="Calibri"/>
              </a:rPr>
              <a:t>Underwriting</a:t>
            </a:r>
            <a:r>
              <a:rPr sz="2400" b="1" spc="-50" dirty="0">
                <a:solidFill>
                  <a:srgbClr val="5B5B5B"/>
                </a:solidFill>
                <a:latin typeface="Calibri"/>
                <a:cs typeface="Calibri"/>
              </a:rPr>
              <a:t> </a:t>
            </a:r>
            <a:r>
              <a:rPr sz="2400" b="1" spc="-10" dirty="0">
                <a:solidFill>
                  <a:srgbClr val="5B5B5B"/>
                </a:solidFill>
                <a:latin typeface="Calibri"/>
                <a:cs typeface="Calibri"/>
              </a:rPr>
              <a:t>(“Enhanced”</a:t>
            </a:r>
            <a:r>
              <a:rPr sz="2400" b="1" spc="-25" dirty="0">
                <a:solidFill>
                  <a:srgbClr val="5B5B5B"/>
                </a:solidFill>
                <a:latin typeface="Calibri"/>
                <a:cs typeface="Calibri"/>
              </a:rPr>
              <a:t> </a:t>
            </a:r>
            <a:r>
              <a:rPr sz="2400" b="1" dirty="0">
                <a:solidFill>
                  <a:srgbClr val="5B5B5B"/>
                </a:solidFill>
                <a:latin typeface="Calibri"/>
                <a:cs typeface="Calibri"/>
              </a:rPr>
              <a:t>annuities)</a:t>
            </a:r>
            <a:r>
              <a:rPr sz="2400" b="1" spc="-20" dirty="0">
                <a:solidFill>
                  <a:srgbClr val="5B5B5B"/>
                </a:solidFill>
                <a:latin typeface="Calibri"/>
                <a:cs typeface="Calibri"/>
              </a:rPr>
              <a:t> </a:t>
            </a:r>
            <a:r>
              <a:rPr sz="2400" dirty="0">
                <a:solidFill>
                  <a:srgbClr val="5B5B5B"/>
                </a:solidFill>
                <a:latin typeface="Calibri"/>
                <a:cs typeface="Calibri"/>
              </a:rPr>
              <a:t>can</a:t>
            </a:r>
            <a:r>
              <a:rPr sz="2400" spc="-45" dirty="0">
                <a:solidFill>
                  <a:srgbClr val="5B5B5B"/>
                </a:solidFill>
                <a:latin typeface="Calibri"/>
                <a:cs typeface="Calibri"/>
              </a:rPr>
              <a:t> </a:t>
            </a:r>
            <a:r>
              <a:rPr sz="2400" dirty="0">
                <a:solidFill>
                  <a:srgbClr val="5B5B5B"/>
                </a:solidFill>
                <a:latin typeface="Calibri"/>
                <a:cs typeface="Calibri"/>
              </a:rPr>
              <a:t>only</a:t>
            </a:r>
            <a:r>
              <a:rPr sz="2400" spc="-60" dirty="0">
                <a:solidFill>
                  <a:srgbClr val="5B5B5B"/>
                </a:solidFill>
                <a:latin typeface="Calibri"/>
                <a:cs typeface="Calibri"/>
              </a:rPr>
              <a:t> </a:t>
            </a:r>
            <a:r>
              <a:rPr sz="2400" dirty="0">
                <a:solidFill>
                  <a:srgbClr val="5B5B5B"/>
                </a:solidFill>
                <a:latin typeface="Calibri"/>
                <a:cs typeface="Calibri"/>
              </a:rPr>
              <a:t>occur</a:t>
            </a:r>
            <a:r>
              <a:rPr sz="2400" spc="-50" dirty="0">
                <a:solidFill>
                  <a:srgbClr val="5B5B5B"/>
                </a:solidFill>
                <a:latin typeface="Calibri"/>
                <a:cs typeface="Calibri"/>
              </a:rPr>
              <a:t> </a:t>
            </a:r>
            <a:r>
              <a:rPr sz="2400" dirty="0">
                <a:solidFill>
                  <a:srgbClr val="5B5B5B"/>
                </a:solidFill>
                <a:latin typeface="Calibri"/>
                <a:cs typeface="Calibri"/>
              </a:rPr>
              <a:t>on</a:t>
            </a:r>
            <a:r>
              <a:rPr sz="2400" spc="-55" dirty="0">
                <a:solidFill>
                  <a:srgbClr val="5B5B5B"/>
                </a:solidFill>
                <a:latin typeface="Calibri"/>
                <a:cs typeface="Calibri"/>
              </a:rPr>
              <a:t> </a:t>
            </a:r>
            <a:r>
              <a:rPr sz="2400" dirty="0">
                <a:solidFill>
                  <a:srgbClr val="5B5B5B"/>
                </a:solidFill>
                <a:latin typeface="Calibri"/>
                <a:cs typeface="Calibri"/>
              </a:rPr>
              <a:t>first</a:t>
            </a:r>
            <a:r>
              <a:rPr sz="2400" spc="-60" dirty="0">
                <a:solidFill>
                  <a:srgbClr val="5B5B5B"/>
                </a:solidFill>
                <a:latin typeface="Calibri"/>
                <a:cs typeface="Calibri"/>
              </a:rPr>
              <a:t> </a:t>
            </a:r>
            <a:r>
              <a:rPr sz="2400" dirty="0">
                <a:solidFill>
                  <a:srgbClr val="5B5B5B"/>
                </a:solidFill>
                <a:latin typeface="Calibri"/>
                <a:cs typeface="Calibri"/>
              </a:rPr>
              <a:t>purchase</a:t>
            </a:r>
            <a:r>
              <a:rPr sz="2400" spc="-40" dirty="0">
                <a:solidFill>
                  <a:srgbClr val="5B5B5B"/>
                </a:solidFill>
                <a:latin typeface="Calibri"/>
                <a:cs typeface="Calibri"/>
              </a:rPr>
              <a:t> </a:t>
            </a:r>
            <a:r>
              <a:rPr sz="2400" dirty="0">
                <a:solidFill>
                  <a:srgbClr val="5B5B5B"/>
                </a:solidFill>
                <a:latin typeface="Calibri"/>
                <a:cs typeface="Calibri"/>
              </a:rPr>
              <a:t>of</a:t>
            </a:r>
            <a:r>
              <a:rPr sz="2400" spc="-55" dirty="0">
                <a:solidFill>
                  <a:srgbClr val="5B5B5B"/>
                </a:solidFill>
                <a:latin typeface="Calibri"/>
                <a:cs typeface="Calibri"/>
              </a:rPr>
              <a:t> </a:t>
            </a:r>
            <a:r>
              <a:rPr sz="2400" dirty="0">
                <a:solidFill>
                  <a:srgbClr val="5B5B5B"/>
                </a:solidFill>
                <a:latin typeface="Calibri"/>
                <a:cs typeface="Calibri"/>
              </a:rPr>
              <a:t>an</a:t>
            </a:r>
            <a:r>
              <a:rPr sz="2400" spc="-50" dirty="0">
                <a:solidFill>
                  <a:srgbClr val="5B5B5B"/>
                </a:solidFill>
                <a:latin typeface="Calibri"/>
                <a:cs typeface="Calibri"/>
              </a:rPr>
              <a:t> </a:t>
            </a:r>
            <a:r>
              <a:rPr sz="2400" spc="-10" dirty="0">
                <a:solidFill>
                  <a:srgbClr val="5B5B5B"/>
                </a:solidFill>
                <a:latin typeface="Calibri"/>
                <a:cs typeface="Calibri"/>
              </a:rPr>
              <a:t>income </a:t>
            </a:r>
            <a:r>
              <a:rPr sz="2400" dirty="0">
                <a:solidFill>
                  <a:srgbClr val="5B5B5B"/>
                </a:solidFill>
                <a:latin typeface="Calibri"/>
                <a:cs typeface="Calibri"/>
              </a:rPr>
              <a:t>stream.</a:t>
            </a:r>
            <a:r>
              <a:rPr sz="2400" spc="-75" dirty="0">
                <a:solidFill>
                  <a:srgbClr val="5B5B5B"/>
                </a:solidFill>
                <a:latin typeface="Calibri"/>
                <a:cs typeface="Calibri"/>
              </a:rPr>
              <a:t> </a:t>
            </a:r>
            <a:r>
              <a:rPr sz="2400" dirty="0">
                <a:solidFill>
                  <a:srgbClr val="5B5B5B"/>
                </a:solidFill>
                <a:latin typeface="Calibri"/>
                <a:cs typeface="Calibri"/>
              </a:rPr>
              <a:t>New</a:t>
            </a:r>
            <a:r>
              <a:rPr sz="2400" spc="-70" dirty="0">
                <a:solidFill>
                  <a:srgbClr val="5B5B5B"/>
                </a:solidFill>
                <a:latin typeface="Calibri"/>
                <a:cs typeface="Calibri"/>
              </a:rPr>
              <a:t> </a:t>
            </a:r>
            <a:r>
              <a:rPr sz="2400" spc="-10" dirty="0">
                <a:solidFill>
                  <a:srgbClr val="5B5B5B"/>
                </a:solidFill>
                <a:latin typeface="Calibri"/>
                <a:cs typeface="Calibri"/>
              </a:rPr>
              <a:t>providers</a:t>
            </a:r>
            <a:r>
              <a:rPr sz="2400" spc="-55" dirty="0">
                <a:solidFill>
                  <a:srgbClr val="5B5B5B"/>
                </a:solidFill>
                <a:latin typeface="Calibri"/>
                <a:cs typeface="Calibri"/>
              </a:rPr>
              <a:t> </a:t>
            </a:r>
            <a:r>
              <a:rPr sz="2400" dirty="0">
                <a:solidFill>
                  <a:srgbClr val="5B5B5B"/>
                </a:solidFill>
                <a:latin typeface="Calibri"/>
                <a:cs typeface="Calibri"/>
              </a:rPr>
              <a:t>can</a:t>
            </a:r>
            <a:r>
              <a:rPr sz="2400" spc="-65" dirty="0">
                <a:solidFill>
                  <a:srgbClr val="5B5B5B"/>
                </a:solidFill>
                <a:latin typeface="Calibri"/>
                <a:cs typeface="Calibri"/>
              </a:rPr>
              <a:t> </a:t>
            </a:r>
            <a:r>
              <a:rPr sz="2400" dirty="0">
                <a:solidFill>
                  <a:srgbClr val="5B5B5B"/>
                </a:solidFill>
                <a:latin typeface="Calibri"/>
                <a:cs typeface="Calibri"/>
              </a:rPr>
              <a:t>choose</a:t>
            </a:r>
            <a:r>
              <a:rPr sz="2400" spc="-55" dirty="0">
                <a:solidFill>
                  <a:srgbClr val="5B5B5B"/>
                </a:solidFill>
                <a:latin typeface="Calibri"/>
                <a:cs typeface="Calibri"/>
              </a:rPr>
              <a:t> </a:t>
            </a:r>
            <a:r>
              <a:rPr sz="2400" dirty="0">
                <a:solidFill>
                  <a:srgbClr val="5B5B5B"/>
                </a:solidFill>
                <a:latin typeface="Calibri"/>
                <a:cs typeface="Calibri"/>
              </a:rPr>
              <a:t>to</a:t>
            </a:r>
            <a:r>
              <a:rPr sz="2400" spc="-65" dirty="0">
                <a:solidFill>
                  <a:srgbClr val="5B5B5B"/>
                </a:solidFill>
                <a:latin typeface="Calibri"/>
                <a:cs typeface="Calibri"/>
              </a:rPr>
              <a:t> </a:t>
            </a:r>
            <a:r>
              <a:rPr sz="2400" spc="-10" dirty="0">
                <a:solidFill>
                  <a:srgbClr val="5B5B5B"/>
                </a:solidFill>
                <a:latin typeface="Calibri"/>
                <a:cs typeface="Calibri"/>
              </a:rPr>
              <a:t>maintain</a:t>
            </a:r>
            <a:r>
              <a:rPr sz="2400" spc="-80" dirty="0">
                <a:solidFill>
                  <a:srgbClr val="5B5B5B"/>
                </a:solidFill>
                <a:latin typeface="Calibri"/>
                <a:cs typeface="Calibri"/>
              </a:rPr>
              <a:t> </a:t>
            </a:r>
            <a:r>
              <a:rPr sz="2400" dirty="0">
                <a:solidFill>
                  <a:srgbClr val="5B5B5B"/>
                </a:solidFill>
                <a:latin typeface="Calibri"/>
                <a:cs typeface="Calibri"/>
              </a:rPr>
              <a:t>previous</a:t>
            </a:r>
            <a:r>
              <a:rPr sz="2400" spc="-60" dirty="0">
                <a:solidFill>
                  <a:srgbClr val="5B5B5B"/>
                </a:solidFill>
                <a:latin typeface="Calibri"/>
                <a:cs typeface="Calibri"/>
              </a:rPr>
              <a:t> </a:t>
            </a:r>
            <a:r>
              <a:rPr sz="2400" dirty="0">
                <a:solidFill>
                  <a:srgbClr val="5B5B5B"/>
                </a:solidFill>
                <a:latin typeface="Calibri"/>
                <a:cs typeface="Calibri"/>
              </a:rPr>
              <a:t>underwriting</a:t>
            </a:r>
            <a:r>
              <a:rPr sz="2400" spc="-70" dirty="0">
                <a:solidFill>
                  <a:srgbClr val="5B5B5B"/>
                </a:solidFill>
                <a:latin typeface="Calibri"/>
                <a:cs typeface="Calibri"/>
              </a:rPr>
              <a:t> </a:t>
            </a:r>
            <a:r>
              <a:rPr sz="2400" dirty="0">
                <a:solidFill>
                  <a:srgbClr val="5B5B5B"/>
                </a:solidFill>
                <a:latin typeface="Calibri"/>
                <a:cs typeface="Calibri"/>
              </a:rPr>
              <a:t>on</a:t>
            </a:r>
            <a:r>
              <a:rPr sz="2400" spc="-60" dirty="0">
                <a:solidFill>
                  <a:srgbClr val="5B5B5B"/>
                </a:solidFill>
                <a:latin typeface="Calibri"/>
                <a:cs typeface="Calibri"/>
              </a:rPr>
              <a:t> </a:t>
            </a:r>
            <a:r>
              <a:rPr sz="2400" spc="-10" dirty="0">
                <a:solidFill>
                  <a:srgbClr val="5B5B5B"/>
                </a:solidFill>
                <a:latin typeface="Calibri"/>
                <a:cs typeface="Calibri"/>
              </a:rPr>
              <a:t>transfer</a:t>
            </a:r>
            <a:r>
              <a:rPr sz="2400" spc="-50" dirty="0">
                <a:solidFill>
                  <a:srgbClr val="5B5B5B"/>
                </a:solidFill>
                <a:latin typeface="Calibri"/>
                <a:cs typeface="Calibri"/>
              </a:rPr>
              <a:t> </a:t>
            </a:r>
            <a:r>
              <a:rPr sz="2400" dirty="0">
                <a:solidFill>
                  <a:srgbClr val="5B5B5B"/>
                </a:solidFill>
                <a:latin typeface="Calibri"/>
                <a:cs typeface="Calibri"/>
              </a:rPr>
              <a:t>if</a:t>
            </a:r>
            <a:r>
              <a:rPr sz="2400" spc="-60" dirty="0">
                <a:solidFill>
                  <a:srgbClr val="5B5B5B"/>
                </a:solidFill>
                <a:latin typeface="Calibri"/>
                <a:cs typeface="Calibri"/>
              </a:rPr>
              <a:t> </a:t>
            </a:r>
            <a:r>
              <a:rPr sz="2400" spc="-20" dirty="0">
                <a:solidFill>
                  <a:srgbClr val="5B5B5B"/>
                </a:solidFill>
                <a:latin typeface="Calibri"/>
                <a:cs typeface="Calibri"/>
              </a:rPr>
              <a:t>they </a:t>
            </a:r>
            <a:r>
              <a:rPr sz="2400" spc="-10" dirty="0">
                <a:solidFill>
                  <a:srgbClr val="5B5B5B"/>
                </a:solidFill>
                <a:latin typeface="Calibri"/>
                <a:cs typeface="Calibri"/>
              </a:rPr>
              <a:t>wish.</a:t>
            </a:r>
            <a:endParaRPr sz="2400">
              <a:latin typeface="Calibri"/>
              <a:cs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z="4200" dirty="0">
                <a:solidFill>
                  <a:srgbClr val="FFFFFF"/>
                </a:solidFill>
              </a:rPr>
              <a:t>Key</a:t>
            </a:r>
            <a:r>
              <a:rPr sz="4200" spc="-90" dirty="0">
                <a:solidFill>
                  <a:srgbClr val="FFFFFF"/>
                </a:solidFill>
              </a:rPr>
              <a:t> </a:t>
            </a:r>
            <a:r>
              <a:rPr sz="4200" dirty="0">
                <a:solidFill>
                  <a:srgbClr val="FFFFFF"/>
                </a:solidFill>
              </a:rPr>
              <a:t>Risks</a:t>
            </a:r>
            <a:r>
              <a:rPr sz="4200" spc="-85" dirty="0">
                <a:solidFill>
                  <a:srgbClr val="FFFFFF"/>
                </a:solidFill>
              </a:rPr>
              <a:t> </a:t>
            </a:r>
            <a:r>
              <a:rPr sz="4200" spc="-10" dirty="0">
                <a:solidFill>
                  <a:srgbClr val="FFFFFF"/>
                </a:solidFill>
              </a:rPr>
              <a:t>Identified</a:t>
            </a:r>
            <a:endParaRPr sz="4200"/>
          </a:p>
        </p:txBody>
      </p:sp>
      <p:sp>
        <p:nvSpPr>
          <p:cNvPr id="3" name="object 3"/>
          <p:cNvSpPr/>
          <p:nvPr/>
        </p:nvSpPr>
        <p:spPr>
          <a:xfrm>
            <a:off x="9283391" y="4795773"/>
            <a:ext cx="2688590" cy="1900555"/>
          </a:xfrm>
          <a:custGeom>
            <a:avLst/>
            <a:gdLst/>
            <a:ahLst/>
            <a:cxnLst/>
            <a:rect l="l" t="t" r="r" b="b"/>
            <a:pathLst>
              <a:path w="2688590" h="1900554">
                <a:moveTo>
                  <a:pt x="656136" y="0"/>
                </a:moveTo>
                <a:lnTo>
                  <a:pt x="596827" y="1925"/>
                </a:lnTo>
                <a:lnTo>
                  <a:pt x="540693" y="7699"/>
                </a:lnTo>
                <a:lnTo>
                  <a:pt x="487734" y="17319"/>
                </a:lnTo>
                <a:lnTo>
                  <a:pt x="437950" y="30781"/>
                </a:lnTo>
                <a:lnTo>
                  <a:pt x="391341" y="48080"/>
                </a:lnTo>
                <a:lnTo>
                  <a:pt x="347907" y="69214"/>
                </a:lnTo>
                <a:lnTo>
                  <a:pt x="307414" y="93853"/>
                </a:lnTo>
                <a:lnTo>
                  <a:pt x="269623" y="121666"/>
                </a:lnTo>
                <a:lnTo>
                  <a:pt x="234528" y="152654"/>
                </a:lnTo>
                <a:lnTo>
                  <a:pt x="202120" y="186817"/>
                </a:lnTo>
                <a:lnTo>
                  <a:pt x="172394" y="224155"/>
                </a:lnTo>
                <a:lnTo>
                  <a:pt x="145342" y="264668"/>
                </a:lnTo>
                <a:lnTo>
                  <a:pt x="120873" y="308145"/>
                </a:lnTo>
                <a:lnTo>
                  <a:pt x="98775" y="354381"/>
                </a:lnTo>
                <a:lnTo>
                  <a:pt x="79048" y="403383"/>
                </a:lnTo>
                <a:lnTo>
                  <a:pt x="61691" y="455158"/>
                </a:lnTo>
                <a:lnTo>
                  <a:pt x="46705" y="509713"/>
                </a:lnTo>
                <a:lnTo>
                  <a:pt x="34090" y="567054"/>
                </a:lnTo>
                <a:lnTo>
                  <a:pt x="26159" y="611298"/>
                </a:lnTo>
                <a:lnTo>
                  <a:pt x="19162" y="657342"/>
                </a:lnTo>
                <a:lnTo>
                  <a:pt x="13291" y="704122"/>
                </a:lnTo>
                <a:lnTo>
                  <a:pt x="8484" y="751992"/>
                </a:lnTo>
                <a:lnTo>
                  <a:pt x="4742" y="800953"/>
                </a:lnTo>
                <a:lnTo>
                  <a:pt x="2068" y="851004"/>
                </a:lnTo>
                <a:lnTo>
                  <a:pt x="463" y="902146"/>
                </a:lnTo>
                <a:lnTo>
                  <a:pt x="0" y="962939"/>
                </a:lnTo>
                <a:lnTo>
                  <a:pt x="272" y="995104"/>
                </a:lnTo>
                <a:lnTo>
                  <a:pt x="300" y="998388"/>
                </a:lnTo>
                <a:lnTo>
                  <a:pt x="1793" y="1063693"/>
                </a:lnTo>
                <a:lnTo>
                  <a:pt x="4220" y="1118244"/>
                </a:lnTo>
                <a:lnTo>
                  <a:pt x="7563" y="1169609"/>
                </a:lnTo>
                <a:lnTo>
                  <a:pt x="11864" y="1219347"/>
                </a:lnTo>
                <a:lnTo>
                  <a:pt x="17126" y="1267458"/>
                </a:lnTo>
                <a:lnTo>
                  <a:pt x="23348" y="1313941"/>
                </a:lnTo>
                <a:lnTo>
                  <a:pt x="30534" y="1358798"/>
                </a:lnTo>
                <a:lnTo>
                  <a:pt x="41932" y="1415978"/>
                </a:lnTo>
                <a:lnTo>
                  <a:pt x="55675" y="1470067"/>
                </a:lnTo>
                <a:lnTo>
                  <a:pt x="71761" y="1521066"/>
                </a:lnTo>
                <a:lnTo>
                  <a:pt x="90186" y="1568974"/>
                </a:lnTo>
                <a:lnTo>
                  <a:pt x="110947" y="1613793"/>
                </a:lnTo>
                <a:lnTo>
                  <a:pt x="134039" y="1655521"/>
                </a:lnTo>
                <a:lnTo>
                  <a:pt x="164944" y="1701394"/>
                </a:lnTo>
                <a:lnTo>
                  <a:pt x="199585" y="1742591"/>
                </a:lnTo>
                <a:lnTo>
                  <a:pt x="237951" y="1779110"/>
                </a:lnTo>
                <a:lnTo>
                  <a:pt x="280030" y="1810950"/>
                </a:lnTo>
                <a:lnTo>
                  <a:pt x="325809" y="1838109"/>
                </a:lnTo>
                <a:lnTo>
                  <a:pt x="367075" y="1857072"/>
                </a:lnTo>
                <a:lnTo>
                  <a:pt x="411374" y="1872586"/>
                </a:lnTo>
                <a:lnTo>
                  <a:pt x="458714" y="1884651"/>
                </a:lnTo>
                <a:lnTo>
                  <a:pt x="509103" y="1893268"/>
                </a:lnTo>
                <a:lnTo>
                  <a:pt x="562546" y="1898438"/>
                </a:lnTo>
                <a:lnTo>
                  <a:pt x="619052" y="1900161"/>
                </a:lnTo>
                <a:lnTo>
                  <a:pt x="678764" y="1898240"/>
                </a:lnTo>
                <a:lnTo>
                  <a:pt x="735219" y="1892476"/>
                </a:lnTo>
                <a:lnTo>
                  <a:pt x="788422" y="1882870"/>
                </a:lnTo>
                <a:lnTo>
                  <a:pt x="838376" y="1869419"/>
                </a:lnTo>
                <a:lnTo>
                  <a:pt x="885085" y="1852124"/>
                </a:lnTo>
                <a:lnTo>
                  <a:pt x="928551" y="1830984"/>
                </a:lnTo>
                <a:lnTo>
                  <a:pt x="969074" y="1806335"/>
                </a:lnTo>
                <a:lnTo>
                  <a:pt x="1006948" y="1778516"/>
                </a:lnTo>
                <a:lnTo>
                  <a:pt x="1042168" y="1747527"/>
                </a:lnTo>
                <a:lnTo>
                  <a:pt x="1074733" y="1713369"/>
                </a:lnTo>
                <a:lnTo>
                  <a:pt x="1086219" y="1699031"/>
                </a:lnTo>
                <a:lnTo>
                  <a:pt x="633276" y="1699031"/>
                </a:lnTo>
                <a:lnTo>
                  <a:pt x="583843" y="1696445"/>
                </a:lnTo>
                <a:lnTo>
                  <a:pt x="538232" y="1688687"/>
                </a:lnTo>
                <a:lnTo>
                  <a:pt x="496455" y="1675757"/>
                </a:lnTo>
                <a:lnTo>
                  <a:pt x="458524" y="1657654"/>
                </a:lnTo>
                <a:lnTo>
                  <a:pt x="424117" y="1633854"/>
                </a:lnTo>
                <a:lnTo>
                  <a:pt x="392913" y="1603809"/>
                </a:lnTo>
                <a:lnTo>
                  <a:pt x="364923" y="1567522"/>
                </a:lnTo>
                <a:lnTo>
                  <a:pt x="340160" y="1524990"/>
                </a:lnTo>
                <a:lnTo>
                  <a:pt x="322573" y="1486334"/>
                </a:lnTo>
                <a:lnTo>
                  <a:pt x="306998" y="1443397"/>
                </a:lnTo>
                <a:lnTo>
                  <a:pt x="293434" y="1396179"/>
                </a:lnTo>
                <a:lnTo>
                  <a:pt x="281882" y="1344683"/>
                </a:lnTo>
                <a:lnTo>
                  <a:pt x="272425" y="1289396"/>
                </a:lnTo>
                <a:lnTo>
                  <a:pt x="272342" y="1288910"/>
                </a:lnTo>
                <a:lnTo>
                  <a:pt x="266681" y="1246273"/>
                </a:lnTo>
                <a:lnTo>
                  <a:pt x="261892" y="1201104"/>
                </a:lnTo>
                <a:lnTo>
                  <a:pt x="257973" y="1153403"/>
                </a:lnTo>
                <a:lnTo>
                  <a:pt x="254925" y="1103169"/>
                </a:lnTo>
                <a:lnTo>
                  <a:pt x="252748" y="1050403"/>
                </a:lnTo>
                <a:lnTo>
                  <a:pt x="251519" y="998388"/>
                </a:lnTo>
                <a:lnTo>
                  <a:pt x="251135" y="954379"/>
                </a:lnTo>
                <a:lnTo>
                  <a:pt x="251070" y="945832"/>
                </a:lnTo>
                <a:lnTo>
                  <a:pt x="251006" y="937272"/>
                </a:lnTo>
                <a:lnTo>
                  <a:pt x="251250" y="908730"/>
                </a:lnTo>
                <a:lnTo>
                  <a:pt x="251306" y="902146"/>
                </a:lnTo>
                <a:lnTo>
                  <a:pt x="251413" y="889583"/>
                </a:lnTo>
                <a:lnTo>
                  <a:pt x="251440" y="886469"/>
                </a:lnTo>
                <a:lnTo>
                  <a:pt x="252742" y="836776"/>
                </a:lnTo>
                <a:lnTo>
                  <a:pt x="254911" y="788193"/>
                </a:lnTo>
                <a:lnTo>
                  <a:pt x="257949" y="740719"/>
                </a:lnTo>
                <a:lnTo>
                  <a:pt x="261854" y="694354"/>
                </a:lnTo>
                <a:lnTo>
                  <a:pt x="266627" y="649097"/>
                </a:lnTo>
                <a:lnTo>
                  <a:pt x="274050" y="596823"/>
                </a:lnTo>
                <a:lnTo>
                  <a:pt x="283673" y="547293"/>
                </a:lnTo>
                <a:lnTo>
                  <a:pt x="295504" y="500506"/>
                </a:lnTo>
                <a:lnTo>
                  <a:pt x="309547" y="456463"/>
                </a:lnTo>
                <a:lnTo>
                  <a:pt x="325809" y="415163"/>
                </a:lnTo>
                <a:lnTo>
                  <a:pt x="349602" y="367919"/>
                </a:lnTo>
                <a:lnTo>
                  <a:pt x="377371" y="326008"/>
                </a:lnTo>
                <a:lnTo>
                  <a:pt x="409141" y="289432"/>
                </a:lnTo>
                <a:lnTo>
                  <a:pt x="444935" y="258190"/>
                </a:lnTo>
                <a:lnTo>
                  <a:pt x="485605" y="233261"/>
                </a:lnTo>
                <a:lnTo>
                  <a:pt x="531978" y="215439"/>
                </a:lnTo>
                <a:lnTo>
                  <a:pt x="584042" y="204737"/>
                </a:lnTo>
                <a:lnTo>
                  <a:pt x="641785" y="201168"/>
                </a:lnTo>
                <a:lnTo>
                  <a:pt x="1113150" y="201168"/>
                </a:lnTo>
                <a:lnTo>
                  <a:pt x="1111579" y="198840"/>
                </a:lnTo>
                <a:lnTo>
                  <a:pt x="1076900" y="157639"/>
                </a:lnTo>
                <a:lnTo>
                  <a:pt x="1038515" y="121120"/>
                </a:lnTo>
                <a:lnTo>
                  <a:pt x="996429" y="89276"/>
                </a:lnTo>
                <a:lnTo>
                  <a:pt x="950649" y="62102"/>
                </a:lnTo>
                <a:lnTo>
                  <a:pt x="909395" y="43127"/>
                </a:lnTo>
                <a:lnTo>
                  <a:pt x="865009" y="27601"/>
                </a:lnTo>
                <a:lnTo>
                  <a:pt x="817489" y="15525"/>
                </a:lnTo>
                <a:lnTo>
                  <a:pt x="766838" y="6900"/>
                </a:lnTo>
                <a:lnTo>
                  <a:pt x="713053" y="1725"/>
                </a:lnTo>
                <a:lnTo>
                  <a:pt x="656136" y="0"/>
                </a:lnTo>
                <a:close/>
              </a:path>
              <a:path w="2688590" h="1900554">
                <a:moveTo>
                  <a:pt x="1113150" y="201168"/>
                </a:moveTo>
                <a:lnTo>
                  <a:pt x="641785" y="201168"/>
                </a:lnTo>
                <a:lnTo>
                  <a:pt x="675218" y="202287"/>
                </a:lnTo>
                <a:lnTo>
                  <a:pt x="706936" y="205644"/>
                </a:lnTo>
                <a:lnTo>
                  <a:pt x="765229" y="219075"/>
                </a:lnTo>
                <a:lnTo>
                  <a:pt x="817108" y="242204"/>
                </a:lnTo>
                <a:lnTo>
                  <a:pt x="862892" y="276098"/>
                </a:lnTo>
                <a:lnTo>
                  <a:pt x="902706" y="320675"/>
                </a:lnTo>
                <a:lnTo>
                  <a:pt x="936425" y="375919"/>
                </a:lnTo>
                <a:lnTo>
                  <a:pt x="964238" y="442404"/>
                </a:lnTo>
                <a:lnTo>
                  <a:pt x="976001" y="480075"/>
                </a:lnTo>
                <a:lnTo>
                  <a:pt x="986336" y="520700"/>
                </a:lnTo>
                <a:lnTo>
                  <a:pt x="995383" y="564397"/>
                </a:lnTo>
                <a:lnTo>
                  <a:pt x="1003275" y="611298"/>
                </a:lnTo>
                <a:lnTo>
                  <a:pt x="1010000" y="661414"/>
                </a:lnTo>
                <a:lnTo>
                  <a:pt x="1015546" y="714756"/>
                </a:lnTo>
                <a:lnTo>
                  <a:pt x="1019174" y="759802"/>
                </a:lnTo>
                <a:lnTo>
                  <a:pt x="1021985" y="807153"/>
                </a:lnTo>
                <a:lnTo>
                  <a:pt x="1023986" y="856798"/>
                </a:lnTo>
                <a:lnTo>
                  <a:pt x="1025182" y="908730"/>
                </a:lnTo>
                <a:lnTo>
                  <a:pt x="1025391" y="937272"/>
                </a:lnTo>
                <a:lnTo>
                  <a:pt x="1025454" y="945832"/>
                </a:lnTo>
                <a:lnTo>
                  <a:pt x="1025579" y="962939"/>
                </a:lnTo>
                <a:lnTo>
                  <a:pt x="1025323" y="995104"/>
                </a:lnTo>
                <a:lnTo>
                  <a:pt x="1025297" y="998388"/>
                </a:lnTo>
                <a:lnTo>
                  <a:pt x="1023960" y="1063693"/>
                </a:lnTo>
                <a:lnTo>
                  <a:pt x="1021936" y="1112595"/>
                </a:lnTo>
                <a:lnTo>
                  <a:pt x="1019102" y="1160513"/>
                </a:lnTo>
                <a:lnTo>
                  <a:pt x="1015270" y="1207100"/>
                </a:lnTo>
                <a:lnTo>
                  <a:pt x="1010069" y="1251991"/>
                </a:lnTo>
                <a:lnTo>
                  <a:pt x="1003511" y="1295187"/>
                </a:lnTo>
                <a:lnTo>
                  <a:pt x="995607" y="1336687"/>
                </a:lnTo>
                <a:lnTo>
                  <a:pt x="986322" y="1376456"/>
                </a:lnTo>
                <a:lnTo>
                  <a:pt x="975620" y="1414440"/>
                </a:lnTo>
                <a:lnTo>
                  <a:pt x="963514" y="1450637"/>
                </a:lnTo>
                <a:lnTo>
                  <a:pt x="934796" y="1517372"/>
                </a:lnTo>
                <a:lnTo>
                  <a:pt x="898740" y="1574788"/>
                </a:lnTo>
                <a:lnTo>
                  <a:pt x="855087" y="1622397"/>
                </a:lnTo>
                <a:lnTo>
                  <a:pt x="803029" y="1659130"/>
                </a:lnTo>
                <a:lnTo>
                  <a:pt x="742236" y="1684586"/>
                </a:lnTo>
                <a:lnTo>
                  <a:pt x="671993" y="1697426"/>
                </a:lnTo>
                <a:lnTo>
                  <a:pt x="633276" y="1699031"/>
                </a:lnTo>
                <a:lnTo>
                  <a:pt x="1086219" y="1699031"/>
                </a:lnTo>
                <a:lnTo>
                  <a:pt x="1131878" y="1635544"/>
                </a:lnTo>
                <a:lnTo>
                  <a:pt x="1156558" y="1592095"/>
                </a:lnTo>
                <a:lnTo>
                  <a:pt x="1178783" y="1545912"/>
                </a:lnTo>
                <a:lnTo>
                  <a:pt x="1198553" y="1496995"/>
                </a:lnTo>
                <a:lnTo>
                  <a:pt x="1215867" y="1445344"/>
                </a:lnTo>
                <a:lnTo>
                  <a:pt x="1230726" y="1390960"/>
                </a:lnTo>
                <a:lnTo>
                  <a:pt x="1243130" y="1333842"/>
                </a:lnTo>
                <a:lnTo>
                  <a:pt x="1250988" y="1289396"/>
                </a:lnTo>
                <a:lnTo>
                  <a:pt x="1257798" y="1243791"/>
                </a:lnTo>
                <a:lnTo>
                  <a:pt x="1263561" y="1197027"/>
                </a:lnTo>
                <a:lnTo>
                  <a:pt x="1268276" y="1149105"/>
                </a:lnTo>
                <a:lnTo>
                  <a:pt x="1271943" y="1100024"/>
                </a:lnTo>
                <a:lnTo>
                  <a:pt x="1274530" y="1050403"/>
                </a:lnTo>
                <a:lnTo>
                  <a:pt x="1274562" y="1049785"/>
                </a:lnTo>
                <a:lnTo>
                  <a:pt x="1276134" y="998388"/>
                </a:lnTo>
                <a:lnTo>
                  <a:pt x="1276487" y="962939"/>
                </a:lnTo>
                <a:lnTo>
                  <a:pt x="1276585" y="937272"/>
                </a:lnTo>
                <a:lnTo>
                  <a:pt x="1276340" y="908730"/>
                </a:lnTo>
                <a:lnTo>
                  <a:pt x="1276284" y="902146"/>
                </a:lnTo>
                <a:lnTo>
                  <a:pt x="1276176" y="889583"/>
                </a:lnTo>
                <a:lnTo>
                  <a:pt x="1274779" y="836776"/>
                </a:lnTo>
                <a:lnTo>
                  <a:pt x="1274731" y="834962"/>
                </a:lnTo>
                <a:lnTo>
                  <a:pt x="1272325" y="781970"/>
                </a:lnTo>
                <a:lnTo>
                  <a:pt x="1268959" y="730605"/>
                </a:lnTo>
                <a:lnTo>
                  <a:pt x="1264634" y="680867"/>
                </a:lnTo>
                <a:lnTo>
                  <a:pt x="1259352" y="632754"/>
                </a:lnTo>
                <a:lnTo>
                  <a:pt x="1253115" y="586265"/>
                </a:lnTo>
                <a:lnTo>
                  <a:pt x="1245924" y="541401"/>
                </a:lnTo>
                <a:lnTo>
                  <a:pt x="1234536" y="484209"/>
                </a:lnTo>
                <a:lnTo>
                  <a:pt x="1220816" y="430111"/>
                </a:lnTo>
                <a:lnTo>
                  <a:pt x="1204760" y="379110"/>
                </a:lnTo>
                <a:lnTo>
                  <a:pt x="1186366" y="331211"/>
                </a:lnTo>
                <a:lnTo>
                  <a:pt x="1165629" y="286416"/>
                </a:lnTo>
                <a:lnTo>
                  <a:pt x="1142546" y="244728"/>
                </a:lnTo>
                <a:lnTo>
                  <a:pt x="1113150" y="201168"/>
                </a:lnTo>
                <a:close/>
              </a:path>
              <a:path w="2688590" h="1900554">
                <a:moveTo>
                  <a:pt x="1563932" y="1583474"/>
                </a:moveTo>
                <a:lnTo>
                  <a:pt x="1557328" y="1583474"/>
                </a:lnTo>
                <a:lnTo>
                  <a:pt x="1551359" y="1585379"/>
                </a:lnTo>
                <a:lnTo>
                  <a:pt x="1527769" y="1620924"/>
                </a:lnTo>
                <a:lnTo>
                  <a:pt x="1523086" y="1658908"/>
                </a:lnTo>
                <a:lnTo>
                  <a:pt x="1522707" y="1697596"/>
                </a:lnTo>
                <a:lnTo>
                  <a:pt x="1522894" y="1705137"/>
                </a:lnTo>
                <a:lnTo>
                  <a:pt x="1527340" y="1750336"/>
                </a:lnTo>
                <a:lnTo>
                  <a:pt x="1536881" y="1777491"/>
                </a:lnTo>
                <a:lnTo>
                  <a:pt x="1539675" y="1783194"/>
                </a:lnTo>
                <a:lnTo>
                  <a:pt x="1569488" y="1807798"/>
                </a:lnTo>
                <a:lnTo>
                  <a:pt x="1621610" y="1831741"/>
                </a:lnTo>
                <a:lnTo>
                  <a:pt x="1670846" y="1849215"/>
                </a:lnTo>
                <a:lnTo>
                  <a:pt x="1730496" y="1866644"/>
                </a:lnTo>
                <a:lnTo>
                  <a:pt x="1798989" y="1881623"/>
                </a:lnTo>
                <a:lnTo>
                  <a:pt x="1875501" y="1893346"/>
                </a:lnTo>
                <a:lnTo>
                  <a:pt x="1915611" y="1897132"/>
                </a:lnTo>
                <a:lnTo>
                  <a:pt x="1956793" y="1899404"/>
                </a:lnTo>
                <a:lnTo>
                  <a:pt x="1999034" y="1900161"/>
                </a:lnTo>
                <a:lnTo>
                  <a:pt x="2049632" y="1899012"/>
                </a:lnTo>
                <a:lnTo>
                  <a:pt x="2098682" y="1895567"/>
                </a:lnTo>
                <a:lnTo>
                  <a:pt x="2146179" y="1889823"/>
                </a:lnTo>
                <a:lnTo>
                  <a:pt x="2192121" y="1881781"/>
                </a:lnTo>
                <a:lnTo>
                  <a:pt x="2236503" y="1871439"/>
                </a:lnTo>
                <a:lnTo>
                  <a:pt x="2279323" y="1858797"/>
                </a:lnTo>
                <a:lnTo>
                  <a:pt x="2328442" y="1840736"/>
                </a:lnTo>
                <a:lnTo>
                  <a:pt x="2374756" y="1819653"/>
                </a:lnTo>
                <a:lnTo>
                  <a:pt x="2418266" y="1795547"/>
                </a:lnTo>
                <a:lnTo>
                  <a:pt x="2458972" y="1768417"/>
                </a:lnTo>
                <a:lnTo>
                  <a:pt x="2496874" y="1738261"/>
                </a:lnTo>
                <a:lnTo>
                  <a:pt x="2531727" y="1705137"/>
                </a:lnTo>
                <a:lnTo>
                  <a:pt x="2538331" y="1697596"/>
                </a:lnTo>
                <a:lnTo>
                  <a:pt x="1991922" y="1697596"/>
                </a:lnTo>
                <a:lnTo>
                  <a:pt x="1942319" y="1696438"/>
                </a:lnTo>
                <a:lnTo>
                  <a:pt x="1896180" y="1692963"/>
                </a:lnTo>
                <a:lnTo>
                  <a:pt x="1853494" y="1687169"/>
                </a:lnTo>
                <a:lnTo>
                  <a:pt x="1814249" y="1679054"/>
                </a:lnTo>
                <a:lnTo>
                  <a:pt x="1745463" y="1659977"/>
                </a:lnTo>
                <a:lnTo>
                  <a:pt x="1688773" y="1639824"/>
                </a:lnTo>
                <a:lnTo>
                  <a:pt x="1643307" y="1619856"/>
                </a:lnTo>
                <a:lnTo>
                  <a:pt x="1594150" y="1593509"/>
                </a:lnTo>
                <a:lnTo>
                  <a:pt x="1582125" y="1587933"/>
                </a:lnTo>
                <a:lnTo>
                  <a:pt x="1572052" y="1584588"/>
                </a:lnTo>
                <a:lnTo>
                  <a:pt x="1563932" y="1583474"/>
                </a:lnTo>
                <a:close/>
              </a:path>
              <a:path w="2688590" h="1900554">
                <a:moveTo>
                  <a:pt x="2580295" y="944397"/>
                </a:moveTo>
                <a:lnTo>
                  <a:pt x="1957632" y="944397"/>
                </a:lnTo>
                <a:lnTo>
                  <a:pt x="2016832" y="945780"/>
                </a:lnTo>
                <a:lnTo>
                  <a:pt x="2071757" y="949928"/>
                </a:lnTo>
                <a:lnTo>
                  <a:pt x="2121409" y="956700"/>
                </a:lnTo>
                <a:lnTo>
                  <a:pt x="2168833" y="966508"/>
                </a:lnTo>
                <a:lnTo>
                  <a:pt x="2211122" y="978992"/>
                </a:lnTo>
                <a:lnTo>
                  <a:pt x="2249589" y="994329"/>
                </a:lnTo>
                <a:lnTo>
                  <a:pt x="2284222" y="1012515"/>
                </a:lnTo>
                <a:lnTo>
                  <a:pt x="2342011" y="1057447"/>
                </a:lnTo>
                <a:lnTo>
                  <a:pt x="2384822" y="1113797"/>
                </a:lnTo>
                <a:lnTo>
                  <a:pt x="2412776" y="1181424"/>
                </a:lnTo>
                <a:lnTo>
                  <a:pt x="2421468" y="1219184"/>
                </a:lnTo>
                <a:lnTo>
                  <a:pt x="2426683" y="1259529"/>
                </a:lnTo>
                <a:lnTo>
                  <a:pt x="2428421" y="1302461"/>
                </a:lnTo>
                <a:lnTo>
                  <a:pt x="2426373" y="1353234"/>
                </a:lnTo>
                <a:lnTo>
                  <a:pt x="2420229" y="1399995"/>
                </a:lnTo>
                <a:lnTo>
                  <a:pt x="2409990" y="1442744"/>
                </a:lnTo>
                <a:lnTo>
                  <a:pt x="2395655" y="1481480"/>
                </a:lnTo>
                <a:lnTo>
                  <a:pt x="2377647" y="1516656"/>
                </a:lnTo>
                <a:lnTo>
                  <a:pt x="2356555" y="1548709"/>
                </a:lnTo>
                <a:lnTo>
                  <a:pt x="2304977" y="1603451"/>
                </a:lnTo>
                <a:lnTo>
                  <a:pt x="2241731" y="1645532"/>
                </a:lnTo>
                <a:lnTo>
                  <a:pt x="2205965" y="1661758"/>
                </a:lnTo>
                <a:lnTo>
                  <a:pt x="2167436" y="1674774"/>
                </a:lnTo>
                <a:lnTo>
                  <a:pt x="2126475" y="1684758"/>
                </a:lnTo>
                <a:lnTo>
                  <a:pt x="2083584" y="1691890"/>
                </a:lnTo>
                <a:lnTo>
                  <a:pt x="2038741" y="1696169"/>
                </a:lnTo>
                <a:lnTo>
                  <a:pt x="1991922" y="1697596"/>
                </a:lnTo>
                <a:lnTo>
                  <a:pt x="2538331" y="1697596"/>
                </a:lnTo>
                <a:lnTo>
                  <a:pt x="2591533" y="1630156"/>
                </a:lnTo>
                <a:lnTo>
                  <a:pt x="2616473" y="1588300"/>
                </a:lnTo>
                <a:lnTo>
                  <a:pt x="2638098" y="1543532"/>
                </a:lnTo>
                <a:lnTo>
                  <a:pt x="2656066" y="1496003"/>
                </a:lnTo>
                <a:lnTo>
                  <a:pt x="2670041" y="1445848"/>
                </a:lnTo>
                <a:lnTo>
                  <a:pt x="2680023" y="1393066"/>
                </a:lnTo>
                <a:lnTo>
                  <a:pt x="2686013" y="1337658"/>
                </a:lnTo>
                <a:lnTo>
                  <a:pt x="2688009" y="1279626"/>
                </a:lnTo>
                <a:lnTo>
                  <a:pt x="2685576" y="1221052"/>
                </a:lnTo>
                <a:lnTo>
                  <a:pt x="2678262" y="1165153"/>
                </a:lnTo>
                <a:lnTo>
                  <a:pt x="2666042" y="1111928"/>
                </a:lnTo>
                <a:lnTo>
                  <a:pt x="2648893" y="1061377"/>
                </a:lnTo>
                <a:lnTo>
                  <a:pt x="2626962" y="1013990"/>
                </a:lnTo>
                <a:lnTo>
                  <a:pt x="2600411" y="970259"/>
                </a:lnTo>
                <a:lnTo>
                  <a:pt x="2580295" y="944397"/>
                </a:lnTo>
                <a:close/>
              </a:path>
              <a:path w="2688590" h="1900554">
                <a:moveTo>
                  <a:pt x="2527354" y="27177"/>
                </a:moveTo>
                <a:lnTo>
                  <a:pt x="1702362" y="27177"/>
                </a:lnTo>
                <a:lnTo>
                  <a:pt x="1682885" y="28604"/>
                </a:lnTo>
                <a:lnTo>
                  <a:pt x="1638862" y="49911"/>
                </a:lnTo>
                <a:lnTo>
                  <a:pt x="1618145" y="97863"/>
                </a:lnTo>
                <a:lnTo>
                  <a:pt x="1616764" y="871651"/>
                </a:lnTo>
                <a:lnTo>
                  <a:pt x="1617741" y="893762"/>
                </a:lnTo>
                <a:lnTo>
                  <a:pt x="1617836" y="895897"/>
                </a:lnTo>
                <a:lnTo>
                  <a:pt x="1633909" y="942975"/>
                </a:lnTo>
                <a:lnTo>
                  <a:pt x="1672360" y="960357"/>
                </a:lnTo>
                <a:lnTo>
                  <a:pt x="1690932" y="961516"/>
                </a:lnTo>
                <a:lnTo>
                  <a:pt x="1718531" y="960981"/>
                </a:lnTo>
                <a:lnTo>
                  <a:pt x="1747225" y="959375"/>
                </a:lnTo>
                <a:lnTo>
                  <a:pt x="1777014" y="956700"/>
                </a:lnTo>
                <a:lnTo>
                  <a:pt x="1840778" y="949214"/>
                </a:lnTo>
                <a:lnTo>
                  <a:pt x="1876717" y="946538"/>
                </a:lnTo>
                <a:lnTo>
                  <a:pt x="1915680" y="944932"/>
                </a:lnTo>
                <a:lnTo>
                  <a:pt x="1957632" y="944397"/>
                </a:lnTo>
                <a:lnTo>
                  <a:pt x="2580295" y="944397"/>
                </a:lnTo>
                <a:lnTo>
                  <a:pt x="2569240" y="930183"/>
                </a:lnTo>
                <a:lnTo>
                  <a:pt x="2533450" y="893762"/>
                </a:lnTo>
                <a:lnTo>
                  <a:pt x="2492971" y="861129"/>
                </a:lnTo>
                <a:lnTo>
                  <a:pt x="2447741" y="832419"/>
                </a:lnTo>
                <a:lnTo>
                  <a:pt x="2397772" y="807632"/>
                </a:lnTo>
                <a:lnTo>
                  <a:pt x="2343077" y="786764"/>
                </a:lnTo>
                <a:lnTo>
                  <a:pt x="2295907" y="773172"/>
                </a:lnTo>
                <a:lnTo>
                  <a:pt x="2245677" y="762580"/>
                </a:lnTo>
                <a:lnTo>
                  <a:pt x="2220169" y="758951"/>
                </a:lnTo>
                <a:lnTo>
                  <a:pt x="1862128" y="758951"/>
                </a:lnTo>
                <a:lnTo>
                  <a:pt x="1862128" y="241173"/>
                </a:lnTo>
                <a:lnTo>
                  <a:pt x="2522020" y="241173"/>
                </a:lnTo>
                <a:lnTo>
                  <a:pt x="2533619" y="239387"/>
                </a:lnTo>
                <a:lnTo>
                  <a:pt x="2566248" y="196901"/>
                </a:lnTo>
                <a:lnTo>
                  <a:pt x="2573106" y="156983"/>
                </a:lnTo>
                <a:lnTo>
                  <a:pt x="2573963" y="132714"/>
                </a:lnTo>
                <a:lnTo>
                  <a:pt x="2573734" y="119887"/>
                </a:lnTo>
                <a:lnTo>
                  <a:pt x="2568381" y="76049"/>
                </a:lnTo>
                <a:lnTo>
                  <a:pt x="2551627" y="41608"/>
                </a:lnTo>
                <a:lnTo>
                  <a:pt x="2534720" y="29337"/>
                </a:lnTo>
                <a:lnTo>
                  <a:pt x="2527354" y="27177"/>
                </a:lnTo>
                <a:close/>
              </a:path>
              <a:path w="2688590" h="1900554">
                <a:moveTo>
                  <a:pt x="2080227" y="749014"/>
                </a:moveTo>
                <a:lnTo>
                  <a:pt x="2044526" y="749014"/>
                </a:lnTo>
                <a:lnTo>
                  <a:pt x="2014512" y="749300"/>
                </a:lnTo>
                <a:lnTo>
                  <a:pt x="1960426" y="750442"/>
                </a:lnTo>
                <a:lnTo>
                  <a:pt x="1910705" y="753268"/>
                </a:lnTo>
                <a:lnTo>
                  <a:pt x="1862128" y="758951"/>
                </a:lnTo>
                <a:lnTo>
                  <a:pt x="2220169" y="758951"/>
                </a:lnTo>
                <a:lnTo>
                  <a:pt x="2192375" y="754998"/>
                </a:lnTo>
                <a:lnTo>
                  <a:pt x="2136013" y="750442"/>
                </a:lnTo>
                <a:lnTo>
                  <a:pt x="2080227" y="749014"/>
                </a:lnTo>
                <a:close/>
              </a:path>
            </a:pathLst>
          </a:custGeom>
          <a:solidFill>
            <a:srgbClr val="FFFFFF"/>
          </a:solidFill>
        </p:spPr>
        <p:txBody>
          <a:bodyPr wrap="square" lIns="0" tIns="0" rIns="0" bIns="0" rtlCol="0"/>
          <a:lstStyle/>
          <a:p>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56895" rIns="0" bIns="0" rtlCol="0">
            <a:spAutoFit/>
          </a:bodyPr>
          <a:lstStyle/>
          <a:p>
            <a:pPr marL="25400">
              <a:lnSpc>
                <a:spcPct val="100000"/>
              </a:lnSpc>
              <a:spcBef>
                <a:spcPts val="95"/>
              </a:spcBef>
            </a:pPr>
            <a:r>
              <a:rPr spc="-10" dirty="0"/>
              <a:t>Risks</a:t>
            </a:r>
          </a:p>
        </p:txBody>
      </p:sp>
      <p:sp>
        <p:nvSpPr>
          <p:cNvPr id="4" name="object 4"/>
          <p:cNvSpPr txBox="1"/>
          <p:nvPr/>
        </p:nvSpPr>
        <p:spPr>
          <a:xfrm>
            <a:off x="11744325" y="6447459"/>
            <a:ext cx="153670" cy="152400"/>
          </a:xfrm>
          <a:prstGeom prst="rect">
            <a:avLst/>
          </a:prstGeom>
        </p:spPr>
        <p:txBody>
          <a:bodyPr vert="horz" wrap="square" lIns="0" tIns="0" rIns="0" bIns="0" rtlCol="0">
            <a:spAutoFit/>
          </a:bodyPr>
          <a:lstStyle/>
          <a:p>
            <a:pPr marL="12700">
              <a:lnSpc>
                <a:spcPts val="1045"/>
              </a:lnSpc>
            </a:pPr>
            <a:r>
              <a:rPr sz="1000" spc="-25" dirty="0">
                <a:solidFill>
                  <a:srgbClr val="5B5B5B"/>
                </a:solidFill>
                <a:latin typeface="Calibri"/>
                <a:cs typeface="Calibri"/>
              </a:rPr>
              <a:t>21</a:t>
            </a:r>
            <a:endParaRPr sz="1000">
              <a:latin typeface="Calibri"/>
              <a:cs typeface="Calibri"/>
            </a:endParaRPr>
          </a:p>
        </p:txBody>
      </p:sp>
      <p:sp>
        <p:nvSpPr>
          <p:cNvPr id="3" name="object 3"/>
          <p:cNvSpPr txBox="1"/>
          <p:nvPr/>
        </p:nvSpPr>
        <p:spPr>
          <a:xfrm>
            <a:off x="339648" y="1170508"/>
            <a:ext cx="10535285" cy="2769870"/>
          </a:xfrm>
          <a:prstGeom prst="rect">
            <a:avLst/>
          </a:prstGeom>
        </p:spPr>
        <p:txBody>
          <a:bodyPr vert="horz" wrap="square" lIns="0" tIns="12700" rIns="0" bIns="0" rtlCol="0">
            <a:spAutoFit/>
          </a:bodyPr>
          <a:lstStyle/>
          <a:p>
            <a:pPr marL="299085" indent="-286385">
              <a:lnSpc>
                <a:spcPct val="100000"/>
              </a:lnSpc>
              <a:spcBef>
                <a:spcPts val="100"/>
              </a:spcBef>
              <a:buFont typeface="Arial"/>
              <a:buChar char="•"/>
              <a:tabLst>
                <a:tab pos="299085" algn="l"/>
              </a:tabLst>
            </a:pPr>
            <a:r>
              <a:rPr sz="2400" b="1" dirty="0">
                <a:solidFill>
                  <a:srgbClr val="5B5B5B"/>
                </a:solidFill>
                <a:latin typeface="Calibri"/>
                <a:cs typeface="Calibri"/>
              </a:rPr>
              <a:t>Cost</a:t>
            </a:r>
            <a:r>
              <a:rPr sz="2400" b="1" spc="-45" dirty="0">
                <a:solidFill>
                  <a:srgbClr val="5B5B5B"/>
                </a:solidFill>
                <a:latin typeface="Calibri"/>
                <a:cs typeface="Calibri"/>
              </a:rPr>
              <a:t> </a:t>
            </a:r>
            <a:r>
              <a:rPr sz="2400" b="1" dirty="0">
                <a:solidFill>
                  <a:srgbClr val="5B5B5B"/>
                </a:solidFill>
                <a:latin typeface="Calibri"/>
                <a:cs typeface="Calibri"/>
              </a:rPr>
              <a:t>of</a:t>
            </a:r>
            <a:r>
              <a:rPr sz="2400" b="1" spc="-40" dirty="0">
                <a:solidFill>
                  <a:srgbClr val="5B5B5B"/>
                </a:solidFill>
                <a:latin typeface="Calibri"/>
                <a:cs typeface="Calibri"/>
              </a:rPr>
              <a:t> </a:t>
            </a:r>
            <a:r>
              <a:rPr sz="2400" b="1" spc="-10" dirty="0">
                <a:solidFill>
                  <a:srgbClr val="5B5B5B"/>
                </a:solidFill>
                <a:latin typeface="Calibri"/>
                <a:cs typeface="Calibri"/>
              </a:rPr>
              <a:t>implementation</a:t>
            </a:r>
            <a:endParaRPr sz="2400">
              <a:latin typeface="Calibri"/>
              <a:cs typeface="Calibri"/>
            </a:endParaRPr>
          </a:p>
          <a:p>
            <a:pPr marL="299085" indent="-286385">
              <a:lnSpc>
                <a:spcPct val="100000"/>
              </a:lnSpc>
              <a:spcBef>
                <a:spcPts val="2405"/>
              </a:spcBef>
              <a:buFont typeface="Arial"/>
              <a:buChar char="•"/>
              <a:tabLst>
                <a:tab pos="299085" algn="l"/>
              </a:tabLst>
            </a:pPr>
            <a:r>
              <a:rPr sz="2400" b="1" dirty="0">
                <a:solidFill>
                  <a:srgbClr val="5B5B5B"/>
                </a:solidFill>
                <a:latin typeface="Calibri"/>
                <a:cs typeface="Calibri"/>
              </a:rPr>
              <a:t>Pricing</a:t>
            </a:r>
            <a:r>
              <a:rPr sz="2400" b="1" spc="-55" dirty="0">
                <a:solidFill>
                  <a:srgbClr val="5B5B5B"/>
                </a:solidFill>
                <a:latin typeface="Calibri"/>
                <a:cs typeface="Calibri"/>
              </a:rPr>
              <a:t> </a:t>
            </a:r>
            <a:r>
              <a:rPr sz="2400" b="1" dirty="0">
                <a:solidFill>
                  <a:srgbClr val="5B5B5B"/>
                </a:solidFill>
                <a:latin typeface="Calibri"/>
                <a:cs typeface="Calibri"/>
              </a:rPr>
              <a:t>challenges</a:t>
            </a:r>
            <a:r>
              <a:rPr sz="2400" b="1" spc="-35" dirty="0">
                <a:solidFill>
                  <a:srgbClr val="5B5B5B"/>
                </a:solidFill>
                <a:latin typeface="Calibri"/>
                <a:cs typeface="Calibri"/>
              </a:rPr>
              <a:t> </a:t>
            </a:r>
            <a:r>
              <a:rPr sz="2400" dirty="0">
                <a:solidFill>
                  <a:srgbClr val="5B5B5B"/>
                </a:solidFill>
                <a:latin typeface="Calibri"/>
                <a:cs typeface="Calibri"/>
              </a:rPr>
              <a:t>as</a:t>
            </a:r>
            <a:r>
              <a:rPr sz="2400" spc="-55" dirty="0">
                <a:solidFill>
                  <a:srgbClr val="5B5B5B"/>
                </a:solidFill>
                <a:latin typeface="Calibri"/>
                <a:cs typeface="Calibri"/>
              </a:rPr>
              <a:t> </a:t>
            </a:r>
            <a:r>
              <a:rPr sz="2400" dirty="0">
                <a:solidFill>
                  <a:srgbClr val="5B5B5B"/>
                </a:solidFill>
                <a:latin typeface="Calibri"/>
                <a:cs typeface="Calibri"/>
              </a:rPr>
              <a:t>TV</a:t>
            </a:r>
            <a:r>
              <a:rPr sz="2400" spc="-35" dirty="0">
                <a:solidFill>
                  <a:srgbClr val="5B5B5B"/>
                </a:solidFill>
                <a:latin typeface="Calibri"/>
                <a:cs typeface="Calibri"/>
              </a:rPr>
              <a:t> </a:t>
            </a:r>
            <a:r>
              <a:rPr sz="2400" dirty="0">
                <a:solidFill>
                  <a:srgbClr val="5B5B5B"/>
                </a:solidFill>
                <a:latin typeface="Calibri"/>
                <a:cs typeface="Calibri"/>
              </a:rPr>
              <a:t>could</a:t>
            </a:r>
            <a:r>
              <a:rPr sz="2400" spc="-50" dirty="0">
                <a:solidFill>
                  <a:srgbClr val="5B5B5B"/>
                </a:solidFill>
                <a:latin typeface="Calibri"/>
                <a:cs typeface="Calibri"/>
              </a:rPr>
              <a:t> </a:t>
            </a:r>
            <a:r>
              <a:rPr sz="2400" dirty="0">
                <a:solidFill>
                  <a:srgbClr val="5B5B5B"/>
                </a:solidFill>
                <a:latin typeface="Calibri"/>
                <a:cs typeface="Calibri"/>
              </a:rPr>
              <a:t>rapidly</a:t>
            </a:r>
            <a:r>
              <a:rPr sz="2400" spc="-45" dirty="0">
                <a:solidFill>
                  <a:srgbClr val="5B5B5B"/>
                </a:solidFill>
                <a:latin typeface="Calibri"/>
                <a:cs typeface="Calibri"/>
              </a:rPr>
              <a:t> </a:t>
            </a:r>
            <a:r>
              <a:rPr sz="2400" spc="-10" dirty="0">
                <a:solidFill>
                  <a:srgbClr val="5B5B5B"/>
                </a:solidFill>
                <a:latin typeface="Calibri"/>
                <a:cs typeface="Calibri"/>
              </a:rPr>
              <a:t>affect</a:t>
            </a:r>
            <a:r>
              <a:rPr sz="2400" spc="-55" dirty="0">
                <a:solidFill>
                  <a:srgbClr val="5B5B5B"/>
                </a:solidFill>
                <a:latin typeface="Calibri"/>
                <a:cs typeface="Calibri"/>
              </a:rPr>
              <a:t> </a:t>
            </a:r>
            <a:r>
              <a:rPr sz="2400" dirty="0">
                <a:solidFill>
                  <a:srgbClr val="5B5B5B"/>
                </a:solidFill>
                <a:latin typeface="Calibri"/>
                <a:cs typeface="Calibri"/>
              </a:rPr>
              <a:t>risk</a:t>
            </a:r>
            <a:r>
              <a:rPr sz="2400" spc="-55" dirty="0">
                <a:solidFill>
                  <a:srgbClr val="5B5B5B"/>
                </a:solidFill>
                <a:latin typeface="Calibri"/>
                <a:cs typeface="Calibri"/>
              </a:rPr>
              <a:t> </a:t>
            </a:r>
            <a:r>
              <a:rPr sz="2400" spc="-10" dirty="0">
                <a:solidFill>
                  <a:srgbClr val="5B5B5B"/>
                </a:solidFill>
                <a:latin typeface="Calibri"/>
                <a:cs typeface="Calibri"/>
              </a:rPr>
              <a:t>characteristics</a:t>
            </a:r>
            <a:r>
              <a:rPr sz="2400" spc="-85" dirty="0">
                <a:solidFill>
                  <a:srgbClr val="5B5B5B"/>
                </a:solidFill>
                <a:latin typeface="Calibri"/>
                <a:cs typeface="Calibri"/>
              </a:rPr>
              <a:t> </a:t>
            </a:r>
            <a:r>
              <a:rPr sz="2400" dirty="0">
                <a:solidFill>
                  <a:srgbClr val="5B5B5B"/>
                </a:solidFill>
                <a:latin typeface="Calibri"/>
                <a:cs typeface="Calibri"/>
              </a:rPr>
              <a:t>of</a:t>
            </a:r>
            <a:r>
              <a:rPr sz="2400" spc="-45" dirty="0">
                <a:solidFill>
                  <a:srgbClr val="5B5B5B"/>
                </a:solidFill>
                <a:latin typeface="Calibri"/>
                <a:cs typeface="Calibri"/>
              </a:rPr>
              <a:t> </a:t>
            </a:r>
            <a:r>
              <a:rPr sz="2400" spc="-10" dirty="0">
                <a:solidFill>
                  <a:srgbClr val="5B5B5B"/>
                </a:solidFill>
                <a:latin typeface="Calibri"/>
                <a:cs typeface="Calibri"/>
              </a:rPr>
              <a:t>customers</a:t>
            </a:r>
            <a:endParaRPr sz="2400">
              <a:latin typeface="Calibri"/>
              <a:cs typeface="Calibri"/>
            </a:endParaRPr>
          </a:p>
          <a:p>
            <a:pPr marL="299085" marR="5080" indent="-287020">
              <a:lnSpc>
                <a:spcPct val="100000"/>
              </a:lnSpc>
              <a:spcBef>
                <a:spcPts val="2400"/>
              </a:spcBef>
              <a:buFont typeface="Arial"/>
              <a:buChar char="•"/>
              <a:tabLst>
                <a:tab pos="299085" algn="l"/>
              </a:tabLst>
            </a:pPr>
            <a:r>
              <a:rPr sz="2400" dirty="0">
                <a:solidFill>
                  <a:srgbClr val="5B5B5B"/>
                </a:solidFill>
                <a:latin typeface="Calibri"/>
                <a:cs typeface="Calibri"/>
              </a:rPr>
              <a:t>Erosion</a:t>
            </a:r>
            <a:r>
              <a:rPr sz="2400" spc="-60" dirty="0">
                <a:solidFill>
                  <a:srgbClr val="5B5B5B"/>
                </a:solidFill>
                <a:latin typeface="Calibri"/>
                <a:cs typeface="Calibri"/>
              </a:rPr>
              <a:t> </a:t>
            </a:r>
            <a:r>
              <a:rPr sz="2400" dirty="0">
                <a:solidFill>
                  <a:srgbClr val="5B5B5B"/>
                </a:solidFill>
                <a:latin typeface="Calibri"/>
                <a:cs typeface="Calibri"/>
              </a:rPr>
              <a:t>of</a:t>
            </a:r>
            <a:r>
              <a:rPr sz="2400" spc="-60" dirty="0">
                <a:solidFill>
                  <a:srgbClr val="5B5B5B"/>
                </a:solidFill>
                <a:latin typeface="Calibri"/>
                <a:cs typeface="Calibri"/>
              </a:rPr>
              <a:t> </a:t>
            </a:r>
            <a:r>
              <a:rPr sz="2400" dirty="0">
                <a:solidFill>
                  <a:srgbClr val="5B5B5B"/>
                </a:solidFill>
                <a:latin typeface="Calibri"/>
                <a:cs typeface="Calibri"/>
              </a:rPr>
              <a:t>fixed</a:t>
            </a:r>
            <a:r>
              <a:rPr sz="2400" spc="-50" dirty="0">
                <a:solidFill>
                  <a:srgbClr val="5B5B5B"/>
                </a:solidFill>
                <a:latin typeface="Calibri"/>
                <a:cs typeface="Calibri"/>
              </a:rPr>
              <a:t> </a:t>
            </a:r>
            <a:r>
              <a:rPr sz="2400" dirty="0">
                <a:solidFill>
                  <a:srgbClr val="5B5B5B"/>
                </a:solidFill>
                <a:latin typeface="Calibri"/>
                <a:cs typeface="Calibri"/>
              </a:rPr>
              <a:t>cost</a:t>
            </a:r>
            <a:r>
              <a:rPr sz="2400" spc="-65" dirty="0">
                <a:solidFill>
                  <a:srgbClr val="5B5B5B"/>
                </a:solidFill>
                <a:latin typeface="Calibri"/>
                <a:cs typeface="Calibri"/>
              </a:rPr>
              <a:t> </a:t>
            </a:r>
            <a:r>
              <a:rPr sz="2400" dirty="0">
                <a:solidFill>
                  <a:srgbClr val="5B5B5B"/>
                </a:solidFill>
                <a:latin typeface="Calibri"/>
                <a:cs typeface="Calibri"/>
              </a:rPr>
              <a:t>sharing</a:t>
            </a:r>
            <a:r>
              <a:rPr sz="2400" spc="-50" dirty="0">
                <a:solidFill>
                  <a:srgbClr val="5B5B5B"/>
                </a:solidFill>
                <a:latin typeface="Calibri"/>
                <a:cs typeface="Calibri"/>
              </a:rPr>
              <a:t> </a:t>
            </a:r>
            <a:r>
              <a:rPr sz="2400" dirty="0">
                <a:solidFill>
                  <a:srgbClr val="5B5B5B"/>
                </a:solidFill>
                <a:latin typeface="Calibri"/>
                <a:cs typeface="Calibri"/>
              </a:rPr>
              <a:t>and/or</a:t>
            </a:r>
            <a:r>
              <a:rPr sz="2400" spc="-65" dirty="0">
                <a:solidFill>
                  <a:srgbClr val="5B5B5B"/>
                </a:solidFill>
                <a:latin typeface="Calibri"/>
                <a:cs typeface="Calibri"/>
              </a:rPr>
              <a:t> </a:t>
            </a:r>
            <a:r>
              <a:rPr sz="2400" dirty="0">
                <a:solidFill>
                  <a:srgbClr val="5B5B5B"/>
                </a:solidFill>
                <a:latin typeface="Calibri"/>
                <a:cs typeface="Calibri"/>
              </a:rPr>
              <a:t>mortality</a:t>
            </a:r>
            <a:r>
              <a:rPr sz="2400" spc="-80" dirty="0">
                <a:solidFill>
                  <a:srgbClr val="5B5B5B"/>
                </a:solidFill>
                <a:latin typeface="Calibri"/>
                <a:cs typeface="Calibri"/>
              </a:rPr>
              <a:t> </a:t>
            </a:r>
            <a:r>
              <a:rPr sz="2400" dirty="0">
                <a:solidFill>
                  <a:srgbClr val="5B5B5B"/>
                </a:solidFill>
                <a:latin typeface="Calibri"/>
                <a:cs typeface="Calibri"/>
              </a:rPr>
              <a:t>pooling</a:t>
            </a:r>
            <a:r>
              <a:rPr sz="2400" spc="-45" dirty="0">
                <a:solidFill>
                  <a:srgbClr val="5B5B5B"/>
                </a:solidFill>
                <a:latin typeface="Calibri"/>
                <a:cs typeface="Calibri"/>
              </a:rPr>
              <a:t> </a:t>
            </a:r>
            <a:r>
              <a:rPr sz="2400" dirty="0">
                <a:solidFill>
                  <a:srgbClr val="5B5B5B"/>
                </a:solidFill>
                <a:latin typeface="Calibri"/>
                <a:cs typeface="Calibri"/>
              </a:rPr>
              <a:t>for</a:t>
            </a:r>
            <a:r>
              <a:rPr sz="2400" spc="-50" dirty="0">
                <a:solidFill>
                  <a:srgbClr val="5B5B5B"/>
                </a:solidFill>
                <a:latin typeface="Calibri"/>
                <a:cs typeface="Calibri"/>
              </a:rPr>
              <a:t> </a:t>
            </a:r>
            <a:r>
              <a:rPr sz="2400" dirty="0">
                <a:solidFill>
                  <a:srgbClr val="5B5B5B"/>
                </a:solidFill>
                <a:latin typeface="Calibri"/>
                <a:cs typeface="Calibri"/>
              </a:rPr>
              <a:t>some</a:t>
            </a:r>
            <a:r>
              <a:rPr sz="2400" spc="-65" dirty="0">
                <a:solidFill>
                  <a:srgbClr val="5B5B5B"/>
                </a:solidFill>
                <a:latin typeface="Calibri"/>
                <a:cs typeface="Calibri"/>
              </a:rPr>
              <a:t> </a:t>
            </a:r>
            <a:r>
              <a:rPr sz="2400" spc="-10" dirty="0">
                <a:solidFill>
                  <a:srgbClr val="5B5B5B"/>
                </a:solidFill>
                <a:latin typeface="Calibri"/>
                <a:cs typeface="Calibri"/>
              </a:rPr>
              <a:t>providers;</a:t>
            </a:r>
            <a:r>
              <a:rPr sz="2400" spc="-60" dirty="0">
                <a:solidFill>
                  <a:srgbClr val="5B5B5B"/>
                </a:solidFill>
                <a:latin typeface="Calibri"/>
                <a:cs typeface="Calibri"/>
              </a:rPr>
              <a:t> </a:t>
            </a:r>
            <a:r>
              <a:rPr sz="2400" dirty="0">
                <a:solidFill>
                  <a:srgbClr val="5B5B5B"/>
                </a:solidFill>
                <a:latin typeface="Calibri"/>
                <a:cs typeface="Calibri"/>
              </a:rPr>
              <a:t>i.e.</a:t>
            </a:r>
            <a:r>
              <a:rPr sz="2400" spc="-55" dirty="0">
                <a:solidFill>
                  <a:srgbClr val="5B5B5B"/>
                </a:solidFill>
                <a:latin typeface="Calibri"/>
                <a:cs typeface="Calibri"/>
              </a:rPr>
              <a:t> </a:t>
            </a:r>
            <a:r>
              <a:rPr sz="2400" b="1" spc="-10" dirty="0">
                <a:solidFill>
                  <a:srgbClr val="5B5B5B"/>
                </a:solidFill>
                <a:latin typeface="Calibri"/>
                <a:cs typeface="Calibri"/>
              </a:rPr>
              <a:t>small </a:t>
            </a:r>
            <a:r>
              <a:rPr sz="2400" b="1" dirty="0">
                <a:solidFill>
                  <a:srgbClr val="5B5B5B"/>
                </a:solidFill>
                <a:latin typeface="Calibri"/>
                <a:cs typeface="Calibri"/>
              </a:rPr>
              <a:t>pool</a:t>
            </a:r>
            <a:r>
              <a:rPr sz="2400" b="1" spc="-20" dirty="0">
                <a:solidFill>
                  <a:srgbClr val="5B5B5B"/>
                </a:solidFill>
                <a:latin typeface="Calibri"/>
                <a:cs typeface="Calibri"/>
              </a:rPr>
              <a:t> risks</a:t>
            </a:r>
            <a:endParaRPr sz="2400">
              <a:latin typeface="Calibri"/>
              <a:cs typeface="Calibri"/>
            </a:endParaRPr>
          </a:p>
          <a:p>
            <a:pPr marL="299085" indent="-286385">
              <a:lnSpc>
                <a:spcPct val="100000"/>
              </a:lnSpc>
              <a:spcBef>
                <a:spcPts val="2400"/>
              </a:spcBef>
              <a:buFont typeface="Arial"/>
              <a:buChar char="•"/>
              <a:tabLst>
                <a:tab pos="299085" algn="l"/>
              </a:tabLst>
            </a:pPr>
            <a:r>
              <a:rPr sz="2400" dirty="0">
                <a:solidFill>
                  <a:srgbClr val="5B5B5B"/>
                </a:solidFill>
                <a:latin typeface="Calibri"/>
                <a:cs typeface="Calibri"/>
              </a:rPr>
              <a:t>Poor</a:t>
            </a:r>
            <a:r>
              <a:rPr sz="2400" spc="-85" dirty="0">
                <a:solidFill>
                  <a:srgbClr val="5B5B5B"/>
                </a:solidFill>
                <a:latin typeface="Calibri"/>
                <a:cs typeface="Calibri"/>
              </a:rPr>
              <a:t> </a:t>
            </a:r>
            <a:r>
              <a:rPr sz="2400" dirty="0">
                <a:solidFill>
                  <a:srgbClr val="5B5B5B"/>
                </a:solidFill>
                <a:latin typeface="Calibri"/>
                <a:cs typeface="Calibri"/>
              </a:rPr>
              <a:t>and/or</a:t>
            </a:r>
            <a:r>
              <a:rPr sz="2400" spc="-75" dirty="0">
                <a:solidFill>
                  <a:srgbClr val="5B5B5B"/>
                </a:solidFill>
                <a:latin typeface="Calibri"/>
                <a:cs typeface="Calibri"/>
              </a:rPr>
              <a:t> </a:t>
            </a:r>
            <a:r>
              <a:rPr sz="2400" spc="-20" dirty="0">
                <a:solidFill>
                  <a:srgbClr val="5B5B5B"/>
                </a:solidFill>
                <a:latin typeface="Calibri"/>
                <a:cs typeface="Calibri"/>
              </a:rPr>
              <a:t>systematic</a:t>
            </a:r>
            <a:r>
              <a:rPr sz="2400" spc="-105" dirty="0">
                <a:solidFill>
                  <a:srgbClr val="5B5B5B"/>
                </a:solidFill>
                <a:latin typeface="Calibri"/>
                <a:cs typeface="Calibri"/>
              </a:rPr>
              <a:t> </a:t>
            </a:r>
            <a:r>
              <a:rPr sz="2400" b="1" dirty="0">
                <a:solidFill>
                  <a:srgbClr val="5B5B5B"/>
                </a:solidFill>
                <a:latin typeface="Calibri"/>
                <a:cs typeface="Calibri"/>
              </a:rPr>
              <a:t>bad</a:t>
            </a:r>
            <a:r>
              <a:rPr sz="2400" b="1" spc="-70" dirty="0">
                <a:solidFill>
                  <a:srgbClr val="5B5B5B"/>
                </a:solidFill>
                <a:latin typeface="Calibri"/>
                <a:cs typeface="Calibri"/>
              </a:rPr>
              <a:t> </a:t>
            </a:r>
            <a:r>
              <a:rPr sz="2400" b="1" dirty="0">
                <a:solidFill>
                  <a:srgbClr val="5B5B5B"/>
                </a:solidFill>
                <a:latin typeface="Calibri"/>
                <a:cs typeface="Calibri"/>
              </a:rPr>
              <a:t>advice</a:t>
            </a:r>
            <a:r>
              <a:rPr sz="2400" b="1" spc="-75" dirty="0">
                <a:solidFill>
                  <a:srgbClr val="5B5B5B"/>
                </a:solidFill>
                <a:latin typeface="Calibri"/>
                <a:cs typeface="Calibri"/>
              </a:rPr>
              <a:t> </a:t>
            </a:r>
            <a:r>
              <a:rPr sz="2400" dirty="0">
                <a:solidFill>
                  <a:srgbClr val="5B5B5B"/>
                </a:solidFill>
                <a:latin typeface="Calibri"/>
                <a:cs typeface="Calibri"/>
              </a:rPr>
              <a:t>around</a:t>
            </a:r>
            <a:r>
              <a:rPr sz="2400" spc="-80" dirty="0">
                <a:solidFill>
                  <a:srgbClr val="5B5B5B"/>
                </a:solidFill>
                <a:latin typeface="Calibri"/>
                <a:cs typeface="Calibri"/>
              </a:rPr>
              <a:t> </a:t>
            </a:r>
            <a:r>
              <a:rPr sz="2400" spc="-10" dirty="0">
                <a:solidFill>
                  <a:srgbClr val="5B5B5B"/>
                </a:solidFill>
                <a:latin typeface="Calibri"/>
                <a:cs typeface="Calibri"/>
              </a:rPr>
              <a:t>transfers</a:t>
            </a:r>
            <a:endParaRPr sz="2400">
              <a:latin typeface="Calibri"/>
              <a:cs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13CD0-B6DD-55E8-F2B6-F007482DC4EE}"/>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4D65254-156A-86FF-A931-D1B96044C299}"/>
              </a:ext>
            </a:extLst>
          </p:cNvPr>
          <p:cNvSpPr txBox="1">
            <a:spLocks/>
          </p:cNvSpPr>
          <p:nvPr/>
        </p:nvSpPr>
        <p:spPr>
          <a:xfrm>
            <a:off x="1296300" y="139152"/>
            <a:ext cx="10037307" cy="1200151"/>
          </a:xfrm>
          <a:prstGeom prst="rect">
            <a:avLst/>
          </a:prstGeom>
        </p:spPr>
        <p:txBody>
          <a:bodyPr lIns="91440" tIns="45720" rIns="91440" bIns="45720" anchor="t"/>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algn="ctr"/>
            <a:r>
              <a:rPr lang="en-US" sz="6600">
                <a:solidFill>
                  <a:srgbClr val="3C69FF"/>
                </a:solidFill>
                <a:latin typeface="ABC Oracle"/>
              </a:rPr>
              <a:t>Q&amp;A</a:t>
            </a:r>
            <a:endParaRPr lang="en-US" sz="1351"/>
          </a:p>
        </p:txBody>
      </p:sp>
      <p:sp>
        <p:nvSpPr>
          <p:cNvPr id="5" name="Content Placeholder 2">
            <a:extLst>
              <a:ext uri="{FF2B5EF4-FFF2-40B4-BE49-F238E27FC236}">
                <a16:creationId xmlns:a16="http://schemas.microsoft.com/office/drawing/2014/main" id="{2F7B4547-411F-978F-E710-5E3C672CA80F}"/>
              </a:ext>
            </a:extLst>
          </p:cNvPr>
          <p:cNvSpPr txBox="1">
            <a:spLocks/>
          </p:cNvSpPr>
          <p:nvPr/>
        </p:nvSpPr>
        <p:spPr>
          <a:xfrm>
            <a:off x="5747709" y="1255216"/>
            <a:ext cx="6172200" cy="4873625"/>
          </a:xfrm>
          <a:prstGeom prst="rect">
            <a:avLst/>
          </a:prstGeom>
        </p:spPr>
        <p:txBody>
          <a:bodyPr lIns="91440" tIns="45720" rIns="91440" bIns="45720" anchor="t"/>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marL="0" indent="0" algn="ctr">
              <a:buFont typeface="Arial" panose="020B0604020202020204" pitchFamily="34" charset="0"/>
              <a:buNone/>
              <a:defRPr/>
            </a:pPr>
            <a:endParaRPr lang="en-US" sz="6000" b="1">
              <a:solidFill>
                <a:prstClr val="black"/>
              </a:solidFill>
              <a:latin typeface="ABC Oracle" panose="020B0504040202060203" pitchFamily="34" charset="0"/>
            </a:endParaRPr>
          </a:p>
          <a:p>
            <a:pPr marL="0" indent="0" algn="ctr">
              <a:buNone/>
            </a:pPr>
            <a:r>
              <a:rPr lang="en-US" sz="6000" dirty="0">
                <a:solidFill>
                  <a:prstClr val="black"/>
                </a:solidFill>
                <a:latin typeface="ABC Oracle"/>
              </a:rPr>
              <a:t>Join at slido.com </a:t>
            </a:r>
            <a:r>
              <a:rPr lang="en-US" sz="6000">
                <a:solidFill>
                  <a:prstClr val="black"/>
                </a:solidFill>
                <a:latin typeface="ABC Oracle"/>
              </a:rPr>
              <a:t>#</a:t>
            </a:r>
            <a:r>
              <a:rPr lang="en-US" sz="6000">
                <a:solidFill>
                  <a:prstClr val="black"/>
                </a:solidFill>
                <a:ea typeface="+mn-lt"/>
                <a:cs typeface="+mn-lt"/>
              </a:rPr>
              <a:t>2752529</a:t>
            </a:r>
          </a:p>
        </p:txBody>
      </p:sp>
      <p:sp>
        <p:nvSpPr>
          <p:cNvPr id="2" name="Freeform 7">
            <a:extLst>
              <a:ext uri="{FF2B5EF4-FFF2-40B4-BE49-F238E27FC236}">
                <a16:creationId xmlns:a16="http://schemas.microsoft.com/office/drawing/2014/main" id="{26C91AA4-5944-EA54-66B8-3202CC1585E6}"/>
              </a:ext>
            </a:extLst>
          </p:cNvPr>
          <p:cNvSpPr/>
          <p:nvPr/>
        </p:nvSpPr>
        <p:spPr>
          <a:xfrm>
            <a:off x="10922021" y="5588661"/>
            <a:ext cx="1080000" cy="1080000"/>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accent1">
              <a:lumMod val="75000"/>
            </a:schemeClr>
          </a:solidFill>
          <a:ln w="9525" cap="flat">
            <a:noFill/>
            <a:prstDash val="solid"/>
            <a:miter/>
          </a:ln>
        </p:spPr>
        <p:txBody>
          <a:bodyPr rtlCol="0" anchor="ct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endParaRPr lang="en-US" sz="1351"/>
          </a:p>
        </p:txBody>
      </p:sp>
      <p:pic>
        <p:nvPicPr>
          <p:cNvPr id="8" name="Picture 7">
            <a:extLst>
              <a:ext uri="{FF2B5EF4-FFF2-40B4-BE49-F238E27FC236}">
                <a16:creationId xmlns:a16="http://schemas.microsoft.com/office/drawing/2014/main" id="{317E6854-24E5-3E8E-D905-E165876F0506}"/>
              </a:ext>
            </a:extLst>
          </p:cNvPr>
          <p:cNvPicPr>
            <a:picLocks noChangeAspect="1"/>
          </p:cNvPicPr>
          <p:nvPr/>
        </p:nvPicPr>
        <p:blipFill>
          <a:blip r:embed="rId2"/>
          <a:stretch>
            <a:fillRect/>
          </a:stretch>
        </p:blipFill>
        <p:spPr>
          <a:xfrm>
            <a:off x="468992" y="1372507"/>
            <a:ext cx="4802415" cy="4758872"/>
          </a:xfrm>
          <a:prstGeom prst="rect">
            <a:avLst/>
          </a:prstGeom>
        </p:spPr>
      </p:pic>
    </p:spTree>
    <p:extLst>
      <p:ext uri="{BB962C8B-B14F-4D97-AF65-F5344CB8AC3E}">
        <p14:creationId xmlns:p14="http://schemas.microsoft.com/office/powerpoint/2010/main" val="2924255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3B69FF"/>
          </a:solidFill>
        </p:spPr>
        <p:txBody>
          <a:bodyPr wrap="square" lIns="0" tIns="0" rIns="0" bIns="0" rtlCol="0"/>
          <a:lstStyle/>
          <a:p>
            <a:endParaRPr/>
          </a:p>
        </p:txBody>
      </p:sp>
      <p:pic>
        <p:nvPicPr>
          <p:cNvPr id="3" name="object 3"/>
          <p:cNvPicPr/>
          <p:nvPr/>
        </p:nvPicPr>
        <p:blipFill>
          <a:blip r:embed="rId2" cstate="print"/>
          <a:stretch>
            <a:fillRect/>
          </a:stretch>
        </p:blipFill>
        <p:spPr>
          <a:xfrm>
            <a:off x="333641" y="298704"/>
            <a:ext cx="2237981" cy="1392301"/>
          </a:xfrm>
          <a:prstGeom prst="rect">
            <a:avLst/>
          </a:prstGeom>
        </p:spPr>
      </p:pic>
      <p:sp>
        <p:nvSpPr>
          <p:cNvPr id="4" name="object 4" descr="$PPTXTitle"/>
          <p:cNvSpPr txBox="1">
            <a:spLocks noGrp="1"/>
          </p:cNvSpPr>
          <p:nvPr>
            <p:ph type="title"/>
          </p:nvPr>
        </p:nvSpPr>
        <p:spPr>
          <a:xfrm>
            <a:off x="1157122" y="2735706"/>
            <a:ext cx="1676400" cy="497840"/>
          </a:xfrm>
          <a:prstGeom prst="rect">
            <a:avLst/>
          </a:prstGeom>
        </p:spPr>
        <p:txBody>
          <a:bodyPr vert="horz" wrap="square" lIns="0" tIns="12065" rIns="0" bIns="0" rtlCol="0">
            <a:spAutoFit/>
          </a:bodyPr>
          <a:lstStyle/>
          <a:p>
            <a:pPr marL="12700">
              <a:lnSpc>
                <a:spcPct val="100000"/>
              </a:lnSpc>
              <a:spcBef>
                <a:spcPts val="95"/>
              </a:spcBef>
            </a:pPr>
            <a:r>
              <a:rPr b="0" dirty="0">
                <a:solidFill>
                  <a:srgbClr val="FFFFFF"/>
                </a:solidFill>
                <a:latin typeface="Calibri"/>
                <a:cs typeface="Calibri"/>
              </a:rPr>
              <a:t>Thank</a:t>
            </a:r>
            <a:r>
              <a:rPr b="0" spc="-70" dirty="0">
                <a:solidFill>
                  <a:srgbClr val="FFFFFF"/>
                </a:solidFill>
                <a:latin typeface="Calibri"/>
                <a:cs typeface="Calibri"/>
              </a:rPr>
              <a:t> </a:t>
            </a:r>
            <a:r>
              <a:rPr b="0" spc="-25" dirty="0">
                <a:solidFill>
                  <a:srgbClr val="FFFFFF"/>
                </a:solidFill>
                <a:latin typeface="Calibri"/>
                <a:cs typeface="Calibri"/>
              </a:rPr>
              <a:t>you</a:t>
            </a:r>
          </a:p>
        </p:txBody>
      </p:sp>
      <p:sp>
        <p:nvSpPr>
          <p:cNvPr id="5" name="object 5"/>
          <p:cNvSpPr txBox="1"/>
          <p:nvPr/>
        </p:nvSpPr>
        <p:spPr>
          <a:xfrm>
            <a:off x="1174496" y="3600450"/>
            <a:ext cx="1349375" cy="452755"/>
          </a:xfrm>
          <a:prstGeom prst="rect">
            <a:avLst/>
          </a:prstGeom>
        </p:spPr>
        <p:txBody>
          <a:bodyPr vert="horz" wrap="square" lIns="0" tIns="12700" rIns="0" bIns="0" rtlCol="0">
            <a:spAutoFit/>
          </a:bodyPr>
          <a:lstStyle/>
          <a:p>
            <a:pPr marL="12700" marR="5080">
              <a:lnSpc>
                <a:spcPct val="100000"/>
              </a:lnSpc>
              <a:spcBef>
                <a:spcPts val="100"/>
              </a:spcBef>
            </a:pPr>
            <a:r>
              <a:rPr sz="1400" dirty="0">
                <a:solidFill>
                  <a:srgbClr val="FFFFFF"/>
                </a:solidFill>
                <a:latin typeface="Calibri"/>
                <a:cs typeface="Calibri"/>
              </a:rPr>
              <a:t>Actuaries</a:t>
            </a:r>
            <a:r>
              <a:rPr sz="1400" spc="-65" dirty="0">
                <a:solidFill>
                  <a:srgbClr val="FFFFFF"/>
                </a:solidFill>
                <a:latin typeface="Calibri"/>
                <a:cs typeface="Calibri"/>
              </a:rPr>
              <a:t> </a:t>
            </a:r>
            <a:r>
              <a:rPr sz="1400" spc="-10" dirty="0">
                <a:solidFill>
                  <a:srgbClr val="FFFFFF"/>
                </a:solidFill>
                <a:latin typeface="Calibri"/>
                <a:cs typeface="Calibri"/>
              </a:rPr>
              <a:t>Institute actuaries.asn.au</a:t>
            </a:r>
            <a:endParaRPr sz="1400">
              <a:latin typeface="Calibri"/>
              <a:cs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FD04E-B981-ABE5-F04A-A8502BC5445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4C0DC49-41F9-6138-F796-47FF079D7E23}"/>
              </a:ext>
            </a:extLst>
          </p:cNvPr>
          <p:cNvSpPr txBox="1">
            <a:spLocks/>
          </p:cNvSpPr>
          <p:nvPr/>
        </p:nvSpPr>
        <p:spPr>
          <a:xfrm>
            <a:off x="1296300" y="139152"/>
            <a:ext cx="10037307" cy="1200151"/>
          </a:xfrm>
          <a:prstGeom prst="rect">
            <a:avLst/>
          </a:prstGeom>
        </p:spPr>
        <p:txBody>
          <a:bodyPr lIns="91440" tIns="45720" rIns="91440" bIns="45720" anchor="t"/>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algn="ctr"/>
            <a:r>
              <a:rPr lang="en-US" sz="6600">
                <a:solidFill>
                  <a:srgbClr val="3C69FF"/>
                </a:solidFill>
                <a:latin typeface="ABC Oracle"/>
              </a:rPr>
              <a:t>Feedback Poll</a:t>
            </a:r>
            <a:endParaRPr lang="en-US" sz="1351"/>
          </a:p>
        </p:txBody>
      </p:sp>
      <p:sp>
        <p:nvSpPr>
          <p:cNvPr id="5" name="Content Placeholder 2">
            <a:extLst>
              <a:ext uri="{FF2B5EF4-FFF2-40B4-BE49-F238E27FC236}">
                <a16:creationId xmlns:a16="http://schemas.microsoft.com/office/drawing/2014/main" id="{A40A518F-DD80-E4C3-5D89-441202C11B7F}"/>
              </a:ext>
            </a:extLst>
          </p:cNvPr>
          <p:cNvSpPr txBox="1">
            <a:spLocks/>
          </p:cNvSpPr>
          <p:nvPr/>
        </p:nvSpPr>
        <p:spPr>
          <a:xfrm>
            <a:off x="5747709" y="1255216"/>
            <a:ext cx="6172200" cy="4873625"/>
          </a:xfrm>
          <a:prstGeom prst="rect">
            <a:avLst/>
          </a:prstGeom>
        </p:spPr>
        <p:txBody>
          <a:bodyPr lIns="91440" tIns="45720" rIns="91440" bIns="45720" anchor="t"/>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marL="0" indent="0" algn="ctr">
              <a:buFont typeface="Arial" panose="020B0604020202020204" pitchFamily="34" charset="0"/>
              <a:buNone/>
              <a:defRPr/>
            </a:pPr>
            <a:endParaRPr lang="en-US" sz="6000" b="1">
              <a:solidFill>
                <a:prstClr val="black"/>
              </a:solidFill>
              <a:latin typeface="ABC Oracle" panose="020B0504040202060203" pitchFamily="34" charset="0"/>
            </a:endParaRPr>
          </a:p>
          <a:p>
            <a:pPr marL="0" indent="0" algn="ctr">
              <a:buNone/>
            </a:pPr>
            <a:r>
              <a:rPr lang="en-US" sz="6000" dirty="0">
                <a:solidFill>
                  <a:prstClr val="black"/>
                </a:solidFill>
                <a:latin typeface="ABC Oracle"/>
              </a:rPr>
              <a:t>Join at slido.com </a:t>
            </a:r>
            <a:r>
              <a:rPr lang="en-US" sz="6000">
                <a:solidFill>
                  <a:prstClr val="black"/>
                </a:solidFill>
                <a:latin typeface="ABC Oracle"/>
              </a:rPr>
              <a:t>#</a:t>
            </a:r>
            <a:r>
              <a:rPr lang="en-US" sz="6000">
                <a:solidFill>
                  <a:prstClr val="black"/>
                </a:solidFill>
                <a:ea typeface="+mn-lt"/>
                <a:cs typeface="+mn-lt"/>
              </a:rPr>
              <a:t>2752529</a:t>
            </a:r>
          </a:p>
        </p:txBody>
      </p:sp>
      <p:sp>
        <p:nvSpPr>
          <p:cNvPr id="2" name="Freeform 7">
            <a:extLst>
              <a:ext uri="{FF2B5EF4-FFF2-40B4-BE49-F238E27FC236}">
                <a16:creationId xmlns:a16="http://schemas.microsoft.com/office/drawing/2014/main" id="{A8333E8C-66EA-3FBA-9168-54FD536749FF}"/>
              </a:ext>
            </a:extLst>
          </p:cNvPr>
          <p:cNvSpPr/>
          <p:nvPr/>
        </p:nvSpPr>
        <p:spPr>
          <a:xfrm>
            <a:off x="10922021" y="5588661"/>
            <a:ext cx="1080000" cy="1080000"/>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accent1">
              <a:lumMod val="75000"/>
            </a:schemeClr>
          </a:solidFill>
          <a:ln w="9525" cap="flat">
            <a:noFill/>
            <a:prstDash val="solid"/>
            <a:miter/>
          </a:ln>
        </p:spPr>
        <p:txBody>
          <a:bodyPr rtlCol="0" anchor="ct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endParaRPr lang="en-US" sz="1351"/>
          </a:p>
        </p:txBody>
      </p:sp>
      <p:pic>
        <p:nvPicPr>
          <p:cNvPr id="8" name="Picture 7">
            <a:extLst>
              <a:ext uri="{FF2B5EF4-FFF2-40B4-BE49-F238E27FC236}">
                <a16:creationId xmlns:a16="http://schemas.microsoft.com/office/drawing/2014/main" id="{81DE8A82-2A10-2F79-7DD0-8EAE24E25790}"/>
              </a:ext>
            </a:extLst>
          </p:cNvPr>
          <p:cNvPicPr>
            <a:picLocks noChangeAspect="1"/>
          </p:cNvPicPr>
          <p:nvPr/>
        </p:nvPicPr>
        <p:blipFill>
          <a:blip r:embed="rId2"/>
          <a:stretch>
            <a:fillRect/>
          </a:stretch>
        </p:blipFill>
        <p:spPr>
          <a:xfrm>
            <a:off x="468992" y="1372507"/>
            <a:ext cx="4802415" cy="4758872"/>
          </a:xfrm>
          <a:prstGeom prst="rect">
            <a:avLst/>
          </a:prstGeom>
        </p:spPr>
      </p:pic>
    </p:spTree>
    <p:extLst>
      <p:ext uri="{BB962C8B-B14F-4D97-AF65-F5344CB8AC3E}">
        <p14:creationId xmlns:p14="http://schemas.microsoft.com/office/powerpoint/2010/main" val="37165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25500" y="1462176"/>
            <a:ext cx="10569575" cy="4744720"/>
          </a:xfrm>
          <a:prstGeom prst="rect">
            <a:avLst/>
          </a:prstGeom>
        </p:spPr>
        <p:txBody>
          <a:bodyPr vert="horz" wrap="square" lIns="0" tIns="12700" rIns="0" bIns="0" rtlCol="0">
            <a:spAutoFit/>
          </a:bodyPr>
          <a:lstStyle/>
          <a:p>
            <a:pPr marL="12700" marR="323850">
              <a:lnSpc>
                <a:spcPct val="130000"/>
              </a:lnSpc>
              <a:spcBef>
                <a:spcPts val="100"/>
              </a:spcBef>
            </a:pPr>
            <a:r>
              <a:rPr sz="1600" dirty="0">
                <a:latin typeface="Arial"/>
                <a:cs typeface="Arial"/>
              </a:rPr>
              <a:t>This</a:t>
            </a:r>
            <a:r>
              <a:rPr sz="1600" spc="-25" dirty="0">
                <a:latin typeface="Arial"/>
                <a:cs typeface="Arial"/>
              </a:rPr>
              <a:t> </a:t>
            </a:r>
            <a:r>
              <a:rPr sz="1600" dirty="0">
                <a:latin typeface="Arial"/>
                <a:cs typeface="Arial"/>
              </a:rPr>
              <a:t>meeting</a:t>
            </a:r>
            <a:r>
              <a:rPr sz="1600" spc="-30" dirty="0">
                <a:latin typeface="Arial"/>
                <a:cs typeface="Arial"/>
              </a:rPr>
              <a:t> </a:t>
            </a:r>
            <a:r>
              <a:rPr sz="1600" dirty="0">
                <a:latin typeface="Arial"/>
                <a:cs typeface="Arial"/>
              </a:rPr>
              <a:t>is</a:t>
            </a:r>
            <a:r>
              <a:rPr sz="1600" spc="-35" dirty="0">
                <a:latin typeface="Arial"/>
                <a:cs typeface="Arial"/>
              </a:rPr>
              <a:t> </a:t>
            </a:r>
            <a:r>
              <a:rPr sz="1600" dirty="0">
                <a:latin typeface="Arial"/>
                <a:cs typeface="Arial"/>
              </a:rPr>
              <a:t>being</a:t>
            </a:r>
            <a:r>
              <a:rPr sz="1600" spc="-30" dirty="0">
                <a:latin typeface="Arial"/>
                <a:cs typeface="Arial"/>
              </a:rPr>
              <a:t> </a:t>
            </a:r>
            <a:r>
              <a:rPr sz="1600" dirty="0">
                <a:latin typeface="Arial"/>
                <a:cs typeface="Arial"/>
              </a:rPr>
              <a:t>conducted</a:t>
            </a:r>
            <a:r>
              <a:rPr sz="1600" spc="-30" dirty="0">
                <a:latin typeface="Arial"/>
                <a:cs typeface="Arial"/>
              </a:rPr>
              <a:t> </a:t>
            </a:r>
            <a:r>
              <a:rPr sz="1600" dirty="0">
                <a:latin typeface="Arial"/>
                <a:cs typeface="Arial"/>
              </a:rPr>
              <a:t>in</a:t>
            </a:r>
            <a:r>
              <a:rPr sz="1600" spc="-30" dirty="0">
                <a:latin typeface="Arial"/>
                <a:cs typeface="Arial"/>
              </a:rPr>
              <a:t> </a:t>
            </a:r>
            <a:r>
              <a:rPr sz="1600" dirty="0">
                <a:latin typeface="Arial"/>
                <a:cs typeface="Arial"/>
              </a:rPr>
              <a:t>accordance</a:t>
            </a:r>
            <a:r>
              <a:rPr sz="1600" spc="-30" dirty="0">
                <a:latin typeface="Arial"/>
                <a:cs typeface="Arial"/>
              </a:rPr>
              <a:t> </a:t>
            </a:r>
            <a:r>
              <a:rPr sz="1600" dirty="0">
                <a:latin typeface="Arial"/>
                <a:cs typeface="Arial"/>
              </a:rPr>
              <a:t>with</a:t>
            </a:r>
            <a:r>
              <a:rPr sz="1600" spc="-15" dirty="0">
                <a:latin typeface="Arial"/>
                <a:cs typeface="Arial"/>
              </a:rPr>
              <a:t> </a:t>
            </a:r>
            <a:r>
              <a:rPr sz="1600" spc="-10" dirty="0">
                <a:latin typeface="Arial"/>
                <a:cs typeface="Arial"/>
              </a:rPr>
              <a:t>Institute’s</a:t>
            </a:r>
            <a:r>
              <a:rPr sz="1600" spc="-35" dirty="0">
                <a:latin typeface="Arial"/>
                <a:cs typeface="Arial"/>
              </a:rPr>
              <a:t> </a:t>
            </a:r>
            <a:r>
              <a:rPr sz="1600" dirty="0">
                <a:latin typeface="Arial"/>
                <a:cs typeface="Arial"/>
              </a:rPr>
              <a:t>Code</a:t>
            </a:r>
            <a:r>
              <a:rPr sz="1600" spc="-30" dirty="0">
                <a:latin typeface="Arial"/>
                <a:cs typeface="Arial"/>
              </a:rPr>
              <a:t> </a:t>
            </a:r>
            <a:r>
              <a:rPr sz="1600" dirty="0">
                <a:latin typeface="Arial"/>
                <a:cs typeface="Arial"/>
              </a:rPr>
              <a:t>of</a:t>
            </a:r>
            <a:r>
              <a:rPr sz="1600" spc="-20" dirty="0">
                <a:latin typeface="Arial"/>
                <a:cs typeface="Arial"/>
              </a:rPr>
              <a:t> </a:t>
            </a:r>
            <a:r>
              <a:rPr sz="1600" dirty="0">
                <a:latin typeface="Arial"/>
                <a:cs typeface="Arial"/>
              </a:rPr>
              <a:t>Conduct</a:t>
            </a:r>
            <a:r>
              <a:rPr sz="1600" spc="-15" dirty="0">
                <a:latin typeface="Arial"/>
                <a:cs typeface="Arial"/>
              </a:rPr>
              <a:t> </a:t>
            </a:r>
            <a:r>
              <a:rPr sz="1600" dirty="0">
                <a:latin typeface="Arial"/>
                <a:cs typeface="Arial"/>
              </a:rPr>
              <a:t>and</a:t>
            </a:r>
            <a:r>
              <a:rPr sz="1600" spc="-30" dirty="0">
                <a:latin typeface="Arial"/>
                <a:cs typeface="Arial"/>
              </a:rPr>
              <a:t> </a:t>
            </a:r>
            <a:r>
              <a:rPr sz="1600" dirty="0">
                <a:latin typeface="Arial"/>
                <a:cs typeface="Arial"/>
              </a:rPr>
              <a:t>attended</a:t>
            </a:r>
            <a:r>
              <a:rPr sz="1600" spc="-15" dirty="0">
                <a:latin typeface="Arial"/>
                <a:cs typeface="Arial"/>
              </a:rPr>
              <a:t> </a:t>
            </a:r>
            <a:r>
              <a:rPr sz="1600" dirty="0">
                <a:latin typeface="Arial"/>
                <a:cs typeface="Arial"/>
              </a:rPr>
              <a:t>by</a:t>
            </a:r>
            <a:r>
              <a:rPr sz="1600" spc="-25" dirty="0">
                <a:latin typeface="Arial"/>
                <a:cs typeface="Arial"/>
              </a:rPr>
              <a:t> </a:t>
            </a:r>
            <a:r>
              <a:rPr sz="1600" dirty="0">
                <a:latin typeface="Arial"/>
                <a:cs typeface="Arial"/>
              </a:rPr>
              <a:t>members</a:t>
            </a:r>
            <a:r>
              <a:rPr sz="1600" spc="-5" dirty="0">
                <a:latin typeface="Arial"/>
                <a:cs typeface="Arial"/>
              </a:rPr>
              <a:t> </a:t>
            </a:r>
            <a:r>
              <a:rPr sz="1600" dirty="0">
                <a:latin typeface="Arial"/>
                <a:cs typeface="Arial"/>
              </a:rPr>
              <a:t>in</a:t>
            </a:r>
            <a:r>
              <a:rPr sz="1600" spc="-30" dirty="0">
                <a:latin typeface="Arial"/>
                <a:cs typeface="Arial"/>
              </a:rPr>
              <a:t> </a:t>
            </a:r>
            <a:r>
              <a:rPr sz="1600" spc="-10" dirty="0">
                <a:latin typeface="Arial"/>
                <a:cs typeface="Arial"/>
              </a:rPr>
              <a:t>their </a:t>
            </a:r>
            <a:r>
              <a:rPr sz="1600" dirty="0">
                <a:latin typeface="Arial"/>
                <a:cs typeface="Arial"/>
              </a:rPr>
              <a:t>professional</a:t>
            </a:r>
            <a:r>
              <a:rPr sz="1600" spc="-70" dirty="0">
                <a:latin typeface="Arial"/>
                <a:cs typeface="Arial"/>
              </a:rPr>
              <a:t> </a:t>
            </a:r>
            <a:r>
              <a:rPr sz="1600" spc="-10" dirty="0">
                <a:latin typeface="Arial"/>
                <a:cs typeface="Arial"/>
              </a:rPr>
              <a:t>capacity.</a:t>
            </a:r>
            <a:endParaRPr sz="1600">
              <a:latin typeface="Arial"/>
              <a:cs typeface="Arial"/>
            </a:endParaRPr>
          </a:p>
          <a:p>
            <a:pPr>
              <a:lnSpc>
                <a:spcPct val="100000"/>
              </a:lnSpc>
              <a:spcBef>
                <a:spcPts val="655"/>
              </a:spcBef>
            </a:pPr>
            <a:endParaRPr sz="1600">
              <a:latin typeface="Arial"/>
              <a:cs typeface="Arial"/>
            </a:endParaRPr>
          </a:p>
          <a:p>
            <a:pPr marL="12700" marR="230504">
              <a:lnSpc>
                <a:spcPct val="130000"/>
              </a:lnSpc>
            </a:pPr>
            <a:r>
              <a:rPr sz="1600" dirty="0">
                <a:latin typeface="Arial"/>
                <a:cs typeface="Arial"/>
              </a:rPr>
              <a:t>It</a:t>
            </a:r>
            <a:r>
              <a:rPr sz="1600" spc="-35" dirty="0">
                <a:latin typeface="Arial"/>
                <a:cs typeface="Arial"/>
              </a:rPr>
              <a:t> </a:t>
            </a:r>
            <a:r>
              <a:rPr sz="1600" dirty="0">
                <a:latin typeface="Arial"/>
                <a:cs typeface="Arial"/>
              </a:rPr>
              <a:t>is</a:t>
            </a:r>
            <a:r>
              <a:rPr sz="1600" spc="-40" dirty="0">
                <a:latin typeface="Arial"/>
                <a:cs typeface="Arial"/>
              </a:rPr>
              <a:t> </a:t>
            </a:r>
            <a:r>
              <a:rPr sz="1600" dirty="0">
                <a:latin typeface="Arial"/>
                <a:cs typeface="Arial"/>
              </a:rPr>
              <a:t>acknowledged</a:t>
            </a:r>
            <a:r>
              <a:rPr sz="1600" spc="-50" dirty="0">
                <a:latin typeface="Arial"/>
                <a:cs typeface="Arial"/>
              </a:rPr>
              <a:t> </a:t>
            </a:r>
            <a:r>
              <a:rPr sz="1600" dirty="0">
                <a:latin typeface="Arial"/>
                <a:cs typeface="Arial"/>
              </a:rPr>
              <a:t>that</a:t>
            </a:r>
            <a:r>
              <a:rPr sz="1600" spc="-25" dirty="0">
                <a:latin typeface="Arial"/>
                <a:cs typeface="Arial"/>
              </a:rPr>
              <a:t> </a:t>
            </a:r>
            <a:r>
              <a:rPr sz="1600" dirty="0">
                <a:latin typeface="Arial"/>
                <a:cs typeface="Arial"/>
              </a:rPr>
              <a:t>professional</a:t>
            </a:r>
            <a:r>
              <a:rPr sz="1600" spc="-50" dirty="0">
                <a:latin typeface="Arial"/>
                <a:cs typeface="Arial"/>
              </a:rPr>
              <a:t> </a:t>
            </a:r>
            <a:r>
              <a:rPr sz="1600" dirty="0">
                <a:latin typeface="Arial"/>
                <a:cs typeface="Arial"/>
              </a:rPr>
              <a:t>members</a:t>
            </a:r>
            <a:r>
              <a:rPr sz="1600" spc="-20" dirty="0">
                <a:latin typeface="Arial"/>
                <a:cs typeface="Arial"/>
              </a:rPr>
              <a:t> </a:t>
            </a:r>
            <a:r>
              <a:rPr sz="1600" dirty="0">
                <a:latin typeface="Arial"/>
                <a:cs typeface="Arial"/>
              </a:rPr>
              <a:t>in</a:t>
            </a:r>
            <a:r>
              <a:rPr sz="1600" spc="-50" dirty="0">
                <a:latin typeface="Arial"/>
                <a:cs typeface="Arial"/>
              </a:rPr>
              <a:t> </a:t>
            </a:r>
            <a:r>
              <a:rPr sz="1600" dirty="0">
                <a:latin typeface="Arial"/>
                <a:cs typeface="Arial"/>
              </a:rPr>
              <a:t>their</a:t>
            </a:r>
            <a:r>
              <a:rPr sz="1600" spc="-40" dirty="0">
                <a:latin typeface="Arial"/>
                <a:cs typeface="Arial"/>
              </a:rPr>
              <a:t> </a:t>
            </a:r>
            <a:r>
              <a:rPr sz="1600" dirty="0">
                <a:latin typeface="Arial"/>
                <a:cs typeface="Arial"/>
              </a:rPr>
              <a:t>employed</a:t>
            </a:r>
            <a:r>
              <a:rPr sz="1600" spc="-20" dirty="0">
                <a:latin typeface="Arial"/>
                <a:cs typeface="Arial"/>
              </a:rPr>
              <a:t> </a:t>
            </a:r>
            <a:r>
              <a:rPr sz="1600" spc="-10" dirty="0">
                <a:latin typeface="Arial"/>
                <a:cs typeface="Arial"/>
              </a:rPr>
              <a:t>capacity,</a:t>
            </a:r>
            <a:r>
              <a:rPr sz="1600" spc="-35" dirty="0">
                <a:latin typeface="Arial"/>
                <a:cs typeface="Arial"/>
              </a:rPr>
              <a:t> </a:t>
            </a:r>
            <a:r>
              <a:rPr sz="1600" dirty="0">
                <a:latin typeface="Arial"/>
                <a:cs typeface="Arial"/>
              </a:rPr>
              <a:t>may</a:t>
            </a:r>
            <a:r>
              <a:rPr sz="1600" spc="-25" dirty="0">
                <a:latin typeface="Arial"/>
                <a:cs typeface="Arial"/>
              </a:rPr>
              <a:t> </a:t>
            </a:r>
            <a:r>
              <a:rPr sz="1600" dirty="0">
                <a:latin typeface="Arial"/>
                <a:cs typeface="Arial"/>
              </a:rPr>
              <a:t>be</a:t>
            </a:r>
            <a:r>
              <a:rPr sz="1600" spc="-45" dirty="0">
                <a:latin typeface="Arial"/>
                <a:cs typeface="Arial"/>
              </a:rPr>
              <a:t> </a:t>
            </a:r>
            <a:r>
              <a:rPr sz="1600" dirty="0">
                <a:latin typeface="Arial"/>
                <a:cs typeface="Arial"/>
              </a:rPr>
              <a:t>active</a:t>
            </a:r>
            <a:r>
              <a:rPr sz="1600" spc="-50" dirty="0">
                <a:latin typeface="Arial"/>
                <a:cs typeface="Arial"/>
              </a:rPr>
              <a:t> </a:t>
            </a:r>
            <a:r>
              <a:rPr sz="1600" dirty="0">
                <a:latin typeface="Arial"/>
                <a:cs typeface="Arial"/>
              </a:rPr>
              <a:t>market</a:t>
            </a:r>
            <a:r>
              <a:rPr sz="1600" spc="-20" dirty="0">
                <a:latin typeface="Arial"/>
                <a:cs typeface="Arial"/>
              </a:rPr>
              <a:t> </a:t>
            </a:r>
            <a:r>
              <a:rPr sz="1600" dirty="0">
                <a:latin typeface="Arial"/>
                <a:cs typeface="Arial"/>
              </a:rPr>
              <a:t>participants</a:t>
            </a:r>
            <a:r>
              <a:rPr sz="1600" spc="-50" dirty="0">
                <a:latin typeface="Arial"/>
                <a:cs typeface="Arial"/>
              </a:rPr>
              <a:t> </a:t>
            </a:r>
            <a:r>
              <a:rPr sz="1600" dirty="0">
                <a:latin typeface="Arial"/>
                <a:cs typeface="Arial"/>
              </a:rPr>
              <a:t>in</a:t>
            </a:r>
            <a:r>
              <a:rPr sz="1600" spc="-45" dirty="0">
                <a:latin typeface="Arial"/>
                <a:cs typeface="Arial"/>
              </a:rPr>
              <a:t> </a:t>
            </a:r>
            <a:r>
              <a:rPr sz="1600" spc="-10" dirty="0">
                <a:latin typeface="Arial"/>
                <a:cs typeface="Arial"/>
              </a:rPr>
              <a:t>their </a:t>
            </a:r>
            <a:r>
              <a:rPr sz="1600" dirty="0">
                <a:latin typeface="Arial"/>
                <a:cs typeface="Arial"/>
              </a:rPr>
              <a:t>respective</a:t>
            </a:r>
            <a:r>
              <a:rPr sz="1600" spc="-50" dirty="0">
                <a:latin typeface="Arial"/>
                <a:cs typeface="Arial"/>
              </a:rPr>
              <a:t> </a:t>
            </a:r>
            <a:r>
              <a:rPr sz="1600" dirty="0">
                <a:latin typeface="Arial"/>
                <a:cs typeface="Arial"/>
              </a:rPr>
              <a:t>industries</a:t>
            </a:r>
            <a:r>
              <a:rPr sz="1600" spc="-45" dirty="0">
                <a:latin typeface="Arial"/>
                <a:cs typeface="Arial"/>
              </a:rPr>
              <a:t> </a:t>
            </a:r>
            <a:r>
              <a:rPr sz="1600" dirty="0">
                <a:latin typeface="Arial"/>
                <a:cs typeface="Arial"/>
              </a:rPr>
              <a:t>who</a:t>
            </a:r>
            <a:r>
              <a:rPr sz="1600" spc="-35" dirty="0">
                <a:latin typeface="Arial"/>
                <a:cs typeface="Arial"/>
              </a:rPr>
              <a:t> </a:t>
            </a:r>
            <a:r>
              <a:rPr sz="1600" dirty="0">
                <a:latin typeface="Arial"/>
                <a:cs typeface="Arial"/>
              </a:rPr>
              <a:t>may</a:t>
            </a:r>
            <a:r>
              <a:rPr sz="1600" spc="-30" dirty="0">
                <a:latin typeface="Arial"/>
                <a:cs typeface="Arial"/>
              </a:rPr>
              <a:t> </a:t>
            </a:r>
            <a:r>
              <a:rPr sz="1600" dirty="0">
                <a:latin typeface="Arial"/>
                <a:cs typeface="Arial"/>
              </a:rPr>
              <a:t>compete</a:t>
            </a:r>
            <a:r>
              <a:rPr sz="1600" spc="-35" dirty="0">
                <a:latin typeface="Arial"/>
                <a:cs typeface="Arial"/>
              </a:rPr>
              <a:t> </a:t>
            </a:r>
            <a:r>
              <a:rPr sz="1600" dirty="0">
                <a:latin typeface="Arial"/>
                <a:cs typeface="Arial"/>
              </a:rPr>
              <a:t>with</a:t>
            </a:r>
            <a:r>
              <a:rPr sz="1600" spc="-30" dirty="0">
                <a:latin typeface="Arial"/>
                <a:cs typeface="Arial"/>
              </a:rPr>
              <a:t> </a:t>
            </a:r>
            <a:r>
              <a:rPr sz="1600" dirty="0">
                <a:latin typeface="Arial"/>
                <a:cs typeface="Arial"/>
              </a:rPr>
              <a:t>each</a:t>
            </a:r>
            <a:r>
              <a:rPr sz="1600" spc="-50" dirty="0">
                <a:latin typeface="Arial"/>
                <a:cs typeface="Arial"/>
              </a:rPr>
              <a:t> </a:t>
            </a:r>
            <a:r>
              <a:rPr sz="1600" dirty="0">
                <a:latin typeface="Arial"/>
                <a:cs typeface="Arial"/>
              </a:rPr>
              <a:t>other</a:t>
            </a:r>
            <a:r>
              <a:rPr sz="1600" spc="-25" dirty="0">
                <a:latin typeface="Arial"/>
                <a:cs typeface="Arial"/>
              </a:rPr>
              <a:t> </a:t>
            </a:r>
            <a:r>
              <a:rPr sz="1600" dirty="0">
                <a:latin typeface="Arial"/>
                <a:cs typeface="Arial"/>
              </a:rPr>
              <a:t>as</a:t>
            </a:r>
            <a:r>
              <a:rPr sz="1600" spc="-40" dirty="0">
                <a:latin typeface="Arial"/>
                <a:cs typeface="Arial"/>
              </a:rPr>
              <a:t> </a:t>
            </a:r>
            <a:r>
              <a:rPr sz="1600" dirty="0">
                <a:latin typeface="Arial"/>
                <a:cs typeface="Arial"/>
              </a:rPr>
              <a:t>defined</a:t>
            </a:r>
            <a:r>
              <a:rPr sz="1600" spc="-50" dirty="0">
                <a:latin typeface="Arial"/>
                <a:cs typeface="Arial"/>
              </a:rPr>
              <a:t> </a:t>
            </a:r>
            <a:r>
              <a:rPr sz="1600" dirty="0">
                <a:latin typeface="Arial"/>
                <a:cs typeface="Arial"/>
              </a:rPr>
              <a:t>by</a:t>
            </a:r>
            <a:r>
              <a:rPr sz="1600" spc="-40" dirty="0">
                <a:latin typeface="Arial"/>
                <a:cs typeface="Arial"/>
              </a:rPr>
              <a:t> </a:t>
            </a:r>
            <a:r>
              <a:rPr sz="1600" dirty="0">
                <a:latin typeface="Arial"/>
                <a:cs typeface="Arial"/>
              </a:rPr>
              <a:t>competition</a:t>
            </a:r>
            <a:r>
              <a:rPr sz="1600" spc="-45" dirty="0">
                <a:latin typeface="Arial"/>
                <a:cs typeface="Arial"/>
              </a:rPr>
              <a:t> </a:t>
            </a:r>
            <a:r>
              <a:rPr sz="1600" spc="-20" dirty="0">
                <a:latin typeface="Arial"/>
                <a:cs typeface="Arial"/>
              </a:rPr>
              <a:t>law.</a:t>
            </a:r>
            <a:endParaRPr sz="1600">
              <a:latin typeface="Arial"/>
              <a:cs typeface="Arial"/>
            </a:endParaRPr>
          </a:p>
          <a:p>
            <a:pPr>
              <a:lnSpc>
                <a:spcPct val="100000"/>
              </a:lnSpc>
              <a:spcBef>
                <a:spcPts val="660"/>
              </a:spcBef>
            </a:pPr>
            <a:endParaRPr sz="1600">
              <a:latin typeface="Arial"/>
              <a:cs typeface="Arial"/>
            </a:endParaRPr>
          </a:p>
          <a:p>
            <a:pPr marL="12700" marR="5080">
              <a:lnSpc>
                <a:spcPct val="130000"/>
              </a:lnSpc>
            </a:pPr>
            <a:r>
              <a:rPr sz="1600" dirty="0">
                <a:latin typeface="Arial"/>
                <a:cs typeface="Arial"/>
              </a:rPr>
              <a:t>Participants</a:t>
            </a:r>
            <a:r>
              <a:rPr sz="1600" spc="-60" dirty="0">
                <a:latin typeface="Arial"/>
                <a:cs typeface="Arial"/>
              </a:rPr>
              <a:t> </a:t>
            </a:r>
            <a:r>
              <a:rPr sz="1600" dirty="0">
                <a:latin typeface="Arial"/>
                <a:cs typeface="Arial"/>
              </a:rPr>
              <a:t>are,</a:t>
            </a:r>
            <a:r>
              <a:rPr sz="1600" spc="-35" dirty="0">
                <a:latin typeface="Arial"/>
                <a:cs typeface="Arial"/>
              </a:rPr>
              <a:t> </a:t>
            </a:r>
            <a:r>
              <a:rPr sz="1600" dirty="0">
                <a:latin typeface="Arial"/>
                <a:cs typeface="Arial"/>
              </a:rPr>
              <a:t>therefore,</a:t>
            </a:r>
            <a:r>
              <a:rPr sz="1600" spc="-25" dirty="0">
                <a:latin typeface="Arial"/>
                <a:cs typeface="Arial"/>
              </a:rPr>
              <a:t> </a:t>
            </a:r>
            <a:r>
              <a:rPr sz="1600" dirty="0">
                <a:latin typeface="Arial"/>
                <a:cs typeface="Arial"/>
              </a:rPr>
              <a:t>reminded</a:t>
            </a:r>
            <a:r>
              <a:rPr sz="1600" spc="-40" dirty="0">
                <a:latin typeface="Arial"/>
                <a:cs typeface="Arial"/>
              </a:rPr>
              <a:t> </a:t>
            </a:r>
            <a:r>
              <a:rPr sz="1600" dirty="0">
                <a:latin typeface="Arial"/>
                <a:cs typeface="Arial"/>
              </a:rPr>
              <a:t>that</a:t>
            </a:r>
            <a:r>
              <a:rPr sz="1600" spc="-30" dirty="0">
                <a:latin typeface="Arial"/>
                <a:cs typeface="Arial"/>
              </a:rPr>
              <a:t> </a:t>
            </a:r>
            <a:r>
              <a:rPr sz="1600" dirty="0">
                <a:latin typeface="Arial"/>
                <a:cs typeface="Arial"/>
              </a:rPr>
              <a:t>in</a:t>
            </a:r>
            <a:r>
              <a:rPr sz="1600" spc="-60" dirty="0">
                <a:latin typeface="Arial"/>
                <a:cs typeface="Arial"/>
              </a:rPr>
              <a:t> </a:t>
            </a:r>
            <a:r>
              <a:rPr sz="1600" dirty="0">
                <a:latin typeface="Arial"/>
                <a:cs typeface="Arial"/>
              </a:rPr>
              <a:t>accordance</a:t>
            </a:r>
            <a:r>
              <a:rPr sz="1600" spc="-55" dirty="0">
                <a:latin typeface="Arial"/>
                <a:cs typeface="Arial"/>
              </a:rPr>
              <a:t> </a:t>
            </a:r>
            <a:r>
              <a:rPr sz="1600" dirty="0">
                <a:latin typeface="Arial"/>
                <a:cs typeface="Arial"/>
              </a:rPr>
              <a:t>with</a:t>
            </a:r>
            <a:r>
              <a:rPr sz="1600" spc="-40" dirty="0">
                <a:latin typeface="Arial"/>
                <a:cs typeface="Arial"/>
              </a:rPr>
              <a:t> </a:t>
            </a:r>
            <a:r>
              <a:rPr sz="1600" dirty="0">
                <a:latin typeface="Arial"/>
                <a:cs typeface="Arial"/>
              </a:rPr>
              <a:t>their</a:t>
            </a:r>
            <a:r>
              <a:rPr sz="1600" spc="-45" dirty="0">
                <a:latin typeface="Arial"/>
                <a:cs typeface="Arial"/>
              </a:rPr>
              <a:t> </a:t>
            </a:r>
            <a:r>
              <a:rPr sz="1600" dirty="0">
                <a:latin typeface="Arial"/>
                <a:cs typeface="Arial"/>
              </a:rPr>
              <a:t>competition</a:t>
            </a:r>
            <a:r>
              <a:rPr sz="1600" spc="-55" dirty="0">
                <a:latin typeface="Arial"/>
                <a:cs typeface="Arial"/>
              </a:rPr>
              <a:t> </a:t>
            </a:r>
            <a:r>
              <a:rPr sz="1600" dirty="0">
                <a:latin typeface="Arial"/>
                <a:cs typeface="Arial"/>
              </a:rPr>
              <a:t>law</a:t>
            </a:r>
            <a:r>
              <a:rPr sz="1600" spc="-60" dirty="0">
                <a:latin typeface="Arial"/>
                <a:cs typeface="Arial"/>
              </a:rPr>
              <a:t> </a:t>
            </a:r>
            <a:r>
              <a:rPr sz="1600" dirty="0">
                <a:latin typeface="Arial"/>
                <a:cs typeface="Arial"/>
              </a:rPr>
              <a:t>compliance</a:t>
            </a:r>
            <a:r>
              <a:rPr sz="1600" spc="-60" dirty="0">
                <a:latin typeface="Arial"/>
                <a:cs typeface="Arial"/>
              </a:rPr>
              <a:t> </a:t>
            </a:r>
            <a:r>
              <a:rPr sz="1600" dirty="0">
                <a:latin typeface="Arial"/>
                <a:cs typeface="Arial"/>
              </a:rPr>
              <a:t>obligations</a:t>
            </a:r>
            <a:r>
              <a:rPr sz="1600" spc="-70" dirty="0">
                <a:latin typeface="Arial"/>
                <a:cs typeface="Arial"/>
              </a:rPr>
              <a:t> </a:t>
            </a:r>
            <a:r>
              <a:rPr sz="1600" dirty="0">
                <a:latin typeface="Arial"/>
                <a:cs typeface="Arial"/>
              </a:rPr>
              <a:t>they</a:t>
            </a:r>
            <a:r>
              <a:rPr sz="1600" spc="-45" dirty="0">
                <a:latin typeface="Arial"/>
                <a:cs typeface="Arial"/>
              </a:rPr>
              <a:t> </a:t>
            </a:r>
            <a:r>
              <a:rPr sz="1600" spc="-10" dirty="0">
                <a:latin typeface="Arial"/>
                <a:cs typeface="Arial"/>
              </a:rPr>
              <a:t>should </a:t>
            </a:r>
            <a:r>
              <a:rPr sz="1600" spc="-20" dirty="0">
                <a:latin typeface="Arial"/>
                <a:cs typeface="Arial"/>
              </a:rPr>
              <a:t>not:</a:t>
            </a:r>
            <a:endParaRPr sz="1600">
              <a:latin typeface="Arial"/>
              <a:cs typeface="Arial"/>
            </a:endParaRPr>
          </a:p>
          <a:p>
            <a:pPr marL="469900">
              <a:lnSpc>
                <a:spcPct val="100000"/>
              </a:lnSpc>
              <a:spcBef>
                <a:spcPts val="865"/>
              </a:spcBef>
            </a:pPr>
            <a:r>
              <a:rPr sz="1600" dirty="0">
                <a:latin typeface="Arial"/>
                <a:cs typeface="Arial"/>
              </a:rPr>
              <a:t>discuss</a:t>
            </a:r>
            <a:r>
              <a:rPr sz="1600" spc="-55" dirty="0">
                <a:latin typeface="Arial"/>
                <a:cs typeface="Arial"/>
              </a:rPr>
              <a:t> </a:t>
            </a:r>
            <a:r>
              <a:rPr sz="1600" dirty="0">
                <a:latin typeface="Arial"/>
                <a:cs typeface="Arial"/>
              </a:rPr>
              <a:t>any</a:t>
            </a:r>
            <a:r>
              <a:rPr sz="1600" spc="-30" dirty="0">
                <a:latin typeface="Arial"/>
                <a:cs typeface="Arial"/>
              </a:rPr>
              <a:t> </a:t>
            </a:r>
            <a:r>
              <a:rPr sz="1600" dirty="0">
                <a:latin typeface="Arial"/>
                <a:cs typeface="Arial"/>
              </a:rPr>
              <a:t>matter</a:t>
            </a:r>
            <a:r>
              <a:rPr sz="1600" spc="-10" dirty="0">
                <a:latin typeface="Arial"/>
                <a:cs typeface="Arial"/>
              </a:rPr>
              <a:t> </a:t>
            </a:r>
            <a:r>
              <a:rPr sz="1600" dirty="0">
                <a:latin typeface="Arial"/>
                <a:cs typeface="Arial"/>
              </a:rPr>
              <a:t>that</a:t>
            </a:r>
            <a:r>
              <a:rPr sz="1600" spc="-25" dirty="0">
                <a:latin typeface="Arial"/>
                <a:cs typeface="Arial"/>
              </a:rPr>
              <a:t> </a:t>
            </a:r>
            <a:r>
              <a:rPr sz="1600" dirty="0">
                <a:latin typeface="Arial"/>
                <a:cs typeface="Arial"/>
              </a:rPr>
              <a:t>may</a:t>
            </a:r>
            <a:r>
              <a:rPr sz="1600" spc="-20" dirty="0">
                <a:latin typeface="Arial"/>
                <a:cs typeface="Arial"/>
              </a:rPr>
              <a:t> </a:t>
            </a:r>
            <a:r>
              <a:rPr sz="1600" dirty="0">
                <a:latin typeface="Arial"/>
                <a:cs typeface="Arial"/>
              </a:rPr>
              <a:t>be</a:t>
            </a:r>
            <a:r>
              <a:rPr sz="1600" spc="-40" dirty="0">
                <a:latin typeface="Arial"/>
                <a:cs typeface="Arial"/>
              </a:rPr>
              <a:t> </a:t>
            </a:r>
            <a:r>
              <a:rPr sz="1600" dirty="0">
                <a:latin typeface="Arial"/>
                <a:cs typeface="Arial"/>
              </a:rPr>
              <a:t>perceived</a:t>
            </a:r>
            <a:r>
              <a:rPr sz="1600" spc="-40" dirty="0">
                <a:latin typeface="Arial"/>
                <a:cs typeface="Arial"/>
              </a:rPr>
              <a:t> </a:t>
            </a:r>
            <a:r>
              <a:rPr sz="1600" dirty="0">
                <a:latin typeface="Arial"/>
                <a:cs typeface="Arial"/>
              </a:rPr>
              <a:t>as</a:t>
            </a:r>
            <a:r>
              <a:rPr sz="1600" spc="-30" dirty="0">
                <a:latin typeface="Arial"/>
                <a:cs typeface="Arial"/>
              </a:rPr>
              <a:t> </a:t>
            </a:r>
            <a:r>
              <a:rPr sz="1600" dirty="0">
                <a:latin typeface="Arial"/>
                <a:cs typeface="Arial"/>
              </a:rPr>
              <a:t>being</a:t>
            </a:r>
            <a:r>
              <a:rPr sz="1600" spc="-40" dirty="0">
                <a:latin typeface="Arial"/>
                <a:cs typeface="Arial"/>
              </a:rPr>
              <a:t> </a:t>
            </a:r>
            <a:r>
              <a:rPr sz="1600" dirty="0">
                <a:latin typeface="Arial"/>
                <a:cs typeface="Arial"/>
              </a:rPr>
              <a:t>cooperation</a:t>
            </a:r>
            <a:r>
              <a:rPr sz="1600" spc="-40" dirty="0">
                <a:latin typeface="Arial"/>
                <a:cs typeface="Arial"/>
              </a:rPr>
              <a:t> </a:t>
            </a:r>
            <a:r>
              <a:rPr sz="1600" dirty="0">
                <a:latin typeface="Arial"/>
                <a:cs typeface="Arial"/>
              </a:rPr>
              <a:t>by</a:t>
            </a:r>
            <a:r>
              <a:rPr sz="1600" spc="-30" dirty="0">
                <a:latin typeface="Arial"/>
                <a:cs typeface="Arial"/>
              </a:rPr>
              <a:t> </a:t>
            </a:r>
            <a:r>
              <a:rPr sz="1600" dirty="0">
                <a:latin typeface="Arial"/>
                <a:cs typeface="Arial"/>
              </a:rPr>
              <a:t>competitors</a:t>
            </a:r>
            <a:r>
              <a:rPr sz="1600" spc="-25" dirty="0">
                <a:latin typeface="Arial"/>
                <a:cs typeface="Arial"/>
              </a:rPr>
              <a:t> </a:t>
            </a:r>
            <a:r>
              <a:rPr sz="1600" dirty="0">
                <a:latin typeface="Arial"/>
                <a:cs typeface="Arial"/>
              </a:rPr>
              <a:t>in</a:t>
            </a:r>
            <a:r>
              <a:rPr sz="1600" spc="-40" dirty="0">
                <a:latin typeface="Arial"/>
                <a:cs typeface="Arial"/>
              </a:rPr>
              <a:t> </a:t>
            </a:r>
            <a:r>
              <a:rPr sz="1600" dirty="0">
                <a:latin typeface="Arial"/>
                <a:cs typeface="Arial"/>
              </a:rPr>
              <a:t>a</a:t>
            </a:r>
            <a:r>
              <a:rPr sz="1600" spc="-40" dirty="0">
                <a:latin typeface="Arial"/>
                <a:cs typeface="Arial"/>
              </a:rPr>
              <a:t> </a:t>
            </a:r>
            <a:r>
              <a:rPr sz="1600" dirty="0">
                <a:latin typeface="Arial"/>
                <a:cs typeface="Arial"/>
              </a:rPr>
              <a:t>market</a:t>
            </a:r>
            <a:r>
              <a:rPr sz="1600" spc="-10" dirty="0">
                <a:latin typeface="Arial"/>
                <a:cs typeface="Arial"/>
              </a:rPr>
              <a:t> </a:t>
            </a:r>
            <a:r>
              <a:rPr sz="1600" dirty="0">
                <a:latin typeface="Arial"/>
                <a:cs typeface="Arial"/>
              </a:rPr>
              <a:t>to</a:t>
            </a:r>
            <a:r>
              <a:rPr sz="1600" spc="-25" dirty="0">
                <a:latin typeface="Arial"/>
                <a:cs typeface="Arial"/>
              </a:rPr>
              <a:t> </a:t>
            </a:r>
            <a:r>
              <a:rPr sz="1600" dirty="0">
                <a:latin typeface="Arial"/>
                <a:cs typeface="Arial"/>
              </a:rPr>
              <a:t>influence</a:t>
            </a:r>
            <a:r>
              <a:rPr sz="1600" spc="-50" dirty="0">
                <a:latin typeface="Arial"/>
                <a:cs typeface="Arial"/>
              </a:rPr>
              <a:t> </a:t>
            </a:r>
            <a:r>
              <a:rPr sz="1600" spc="-20" dirty="0">
                <a:latin typeface="Arial"/>
                <a:cs typeface="Arial"/>
              </a:rPr>
              <a:t>that</a:t>
            </a:r>
            <a:endParaRPr sz="1600">
              <a:latin typeface="Arial"/>
              <a:cs typeface="Arial"/>
            </a:endParaRPr>
          </a:p>
          <a:p>
            <a:pPr marL="641985">
              <a:lnSpc>
                <a:spcPct val="100000"/>
              </a:lnSpc>
              <a:spcBef>
                <a:spcPts val="960"/>
              </a:spcBef>
            </a:pPr>
            <a:r>
              <a:rPr sz="1600" spc="-10" dirty="0">
                <a:latin typeface="Arial"/>
                <a:cs typeface="Arial"/>
              </a:rPr>
              <a:t>market;</a:t>
            </a:r>
            <a:endParaRPr sz="1600">
              <a:latin typeface="Arial"/>
              <a:cs typeface="Arial"/>
            </a:endParaRPr>
          </a:p>
          <a:p>
            <a:pPr marL="641985" marR="10160" indent="-172720">
              <a:lnSpc>
                <a:spcPct val="150000"/>
              </a:lnSpc>
            </a:pPr>
            <a:r>
              <a:rPr sz="1600" dirty="0">
                <a:latin typeface="Arial"/>
                <a:cs typeface="Arial"/>
              </a:rPr>
              <a:t>discuss</a:t>
            </a:r>
            <a:r>
              <a:rPr sz="1600" spc="-60" dirty="0">
                <a:latin typeface="Arial"/>
                <a:cs typeface="Arial"/>
              </a:rPr>
              <a:t> </a:t>
            </a:r>
            <a:r>
              <a:rPr sz="1600" dirty="0">
                <a:latin typeface="Arial"/>
                <a:cs typeface="Arial"/>
              </a:rPr>
              <a:t>any</a:t>
            </a:r>
            <a:r>
              <a:rPr sz="1600" spc="-35" dirty="0">
                <a:latin typeface="Arial"/>
                <a:cs typeface="Arial"/>
              </a:rPr>
              <a:t> </a:t>
            </a:r>
            <a:r>
              <a:rPr sz="1600" dirty="0">
                <a:latin typeface="Arial"/>
                <a:cs typeface="Arial"/>
              </a:rPr>
              <a:t>matters</a:t>
            </a:r>
            <a:r>
              <a:rPr sz="1600" spc="-10" dirty="0">
                <a:latin typeface="Arial"/>
                <a:cs typeface="Arial"/>
              </a:rPr>
              <a:t> </a:t>
            </a:r>
            <a:r>
              <a:rPr sz="1600" dirty="0">
                <a:latin typeface="Arial"/>
                <a:cs typeface="Arial"/>
              </a:rPr>
              <a:t>that</a:t>
            </a:r>
            <a:r>
              <a:rPr sz="1600" spc="-30" dirty="0">
                <a:latin typeface="Arial"/>
                <a:cs typeface="Arial"/>
              </a:rPr>
              <a:t> </a:t>
            </a:r>
            <a:r>
              <a:rPr sz="1600" dirty="0">
                <a:latin typeface="Arial"/>
                <a:cs typeface="Arial"/>
              </a:rPr>
              <a:t>could</a:t>
            </a:r>
            <a:r>
              <a:rPr sz="1600" spc="-55" dirty="0">
                <a:latin typeface="Arial"/>
                <a:cs typeface="Arial"/>
              </a:rPr>
              <a:t> </a:t>
            </a:r>
            <a:r>
              <a:rPr sz="1600" dirty="0">
                <a:latin typeface="Arial"/>
                <a:cs typeface="Arial"/>
              </a:rPr>
              <a:t>be</a:t>
            </a:r>
            <a:r>
              <a:rPr sz="1600" spc="-30" dirty="0">
                <a:latin typeface="Arial"/>
                <a:cs typeface="Arial"/>
              </a:rPr>
              <a:t> </a:t>
            </a:r>
            <a:r>
              <a:rPr sz="1600" dirty="0">
                <a:latin typeface="Arial"/>
                <a:cs typeface="Arial"/>
              </a:rPr>
              <a:t>regarded</a:t>
            </a:r>
            <a:r>
              <a:rPr sz="1600" spc="-20" dirty="0">
                <a:latin typeface="Arial"/>
                <a:cs typeface="Arial"/>
              </a:rPr>
              <a:t> </a:t>
            </a:r>
            <a:r>
              <a:rPr sz="1600" dirty="0">
                <a:latin typeface="Arial"/>
                <a:cs typeface="Arial"/>
              </a:rPr>
              <a:t>as</a:t>
            </a:r>
            <a:r>
              <a:rPr sz="1600" spc="-40" dirty="0">
                <a:latin typeface="Arial"/>
                <a:cs typeface="Arial"/>
              </a:rPr>
              <a:t> </a:t>
            </a:r>
            <a:r>
              <a:rPr sz="1600" dirty="0">
                <a:latin typeface="Arial"/>
                <a:cs typeface="Arial"/>
              </a:rPr>
              <a:t>fixing,</a:t>
            </a:r>
            <a:r>
              <a:rPr sz="1600" spc="-45" dirty="0">
                <a:latin typeface="Arial"/>
                <a:cs typeface="Arial"/>
              </a:rPr>
              <a:t> </a:t>
            </a:r>
            <a:r>
              <a:rPr sz="1600" dirty="0">
                <a:latin typeface="Arial"/>
                <a:cs typeface="Arial"/>
              </a:rPr>
              <a:t>maintaining</a:t>
            </a:r>
            <a:r>
              <a:rPr sz="1600" spc="-55" dirty="0">
                <a:latin typeface="Arial"/>
                <a:cs typeface="Arial"/>
              </a:rPr>
              <a:t> </a:t>
            </a:r>
            <a:r>
              <a:rPr sz="1600" dirty="0">
                <a:latin typeface="Arial"/>
                <a:cs typeface="Arial"/>
              </a:rPr>
              <a:t>or</a:t>
            </a:r>
            <a:r>
              <a:rPr sz="1600" spc="-35" dirty="0">
                <a:latin typeface="Arial"/>
                <a:cs typeface="Arial"/>
              </a:rPr>
              <a:t> </a:t>
            </a:r>
            <a:r>
              <a:rPr sz="1600" dirty="0">
                <a:latin typeface="Arial"/>
                <a:cs typeface="Arial"/>
              </a:rPr>
              <a:t>controlling</a:t>
            </a:r>
            <a:r>
              <a:rPr sz="1600" spc="-55" dirty="0">
                <a:latin typeface="Arial"/>
                <a:cs typeface="Arial"/>
              </a:rPr>
              <a:t> </a:t>
            </a:r>
            <a:r>
              <a:rPr sz="1600" dirty="0">
                <a:latin typeface="Arial"/>
                <a:cs typeface="Arial"/>
              </a:rPr>
              <a:t>prices,</a:t>
            </a:r>
            <a:r>
              <a:rPr sz="1600" spc="-40" dirty="0">
                <a:latin typeface="Arial"/>
                <a:cs typeface="Arial"/>
              </a:rPr>
              <a:t> </a:t>
            </a:r>
            <a:r>
              <a:rPr sz="1600" dirty="0">
                <a:latin typeface="Arial"/>
                <a:cs typeface="Arial"/>
              </a:rPr>
              <a:t>allocation</a:t>
            </a:r>
            <a:r>
              <a:rPr sz="1600" spc="-65" dirty="0">
                <a:latin typeface="Arial"/>
                <a:cs typeface="Arial"/>
              </a:rPr>
              <a:t> </a:t>
            </a:r>
            <a:r>
              <a:rPr sz="1600" dirty="0">
                <a:latin typeface="Arial"/>
                <a:cs typeface="Arial"/>
              </a:rPr>
              <a:t>of</a:t>
            </a:r>
            <a:r>
              <a:rPr sz="1600" spc="-30" dirty="0">
                <a:latin typeface="Arial"/>
                <a:cs typeface="Arial"/>
              </a:rPr>
              <a:t> </a:t>
            </a:r>
            <a:r>
              <a:rPr sz="1600" dirty="0">
                <a:latin typeface="Arial"/>
                <a:cs typeface="Arial"/>
              </a:rPr>
              <a:t>customers</a:t>
            </a:r>
            <a:r>
              <a:rPr sz="1600" spc="-25" dirty="0">
                <a:latin typeface="Arial"/>
                <a:cs typeface="Arial"/>
              </a:rPr>
              <a:t> or </a:t>
            </a:r>
            <a:r>
              <a:rPr sz="1600" dirty="0">
                <a:latin typeface="Arial"/>
                <a:cs typeface="Arial"/>
              </a:rPr>
              <a:t>territories,</a:t>
            </a:r>
            <a:r>
              <a:rPr sz="1600" spc="-20" dirty="0">
                <a:latin typeface="Arial"/>
                <a:cs typeface="Arial"/>
              </a:rPr>
              <a:t> </a:t>
            </a:r>
            <a:r>
              <a:rPr sz="1600" spc="-10" dirty="0">
                <a:latin typeface="Arial"/>
                <a:cs typeface="Arial"/>
              </a:rPr>
              <a:t>coordinating</a:t>
            </a:r>
            <a:r>
              <a:rPr sz="1600" spc="-40" dirty="0">
                <a:latin typeface="Arial"/>
                <a:cs typeface="Arial"/>
              </a:rPr>
              <a:t> </a:t>
            </a:r>
            <a:r>
              <a:rPr sz="1600" dirty="0">
                <a:latin typeface="Arial"/>
                <a:cs typeface="Arial"/>
              </a:rPr>
              <a:t>bids</a:t>
            </a:r>
            <a:r>
              <a:rPr sz="1600" spc="-45" dirty="0">
                <a:latin typeface="Arial"/>
                <a:cs typeface="Arial"/>
              </a:rPr>
              <a:t> </a:t>
            </a:r>
            <a:r>
              <a:rPr sz="1600" dirty="0">
                <a:latin typeface="Arial"/>
                <a:cs typeface="Arial"/>
              </a:rPr>
              <a:t>and/or</a:t>
            </a:r>
            <a:r>
              <a:rPr sz="1600" spc="-20" dirty="0">
                <a:latin typeface="Arial"/>
                <a:cs typeface="Arial"/>
              </a:rPr>
              <a:t> </a:t>
            </a:r>
            <a:r>
              <a:rPr sz="1600" dirty="0">
                <a:latin typeface="Arial"/>
                <a:cs typeface="Arial"/>
              </a:rPr>
              <a:t>restricting</a:t>
            </a:r>
            <a:r>
              <a:rPr sz="1600" spc="-40" dirty="0">
                <a:latin typeface="Arial"/>
                <a:cs typeface="Arial"/>
              </a:rPr>
              <a:t> </a:t>
            </a:r>
            <a:r>
              <a:rPr sz="1600" dirty="0">
                <a:latin typeface="Arial"/>
                <a:cs typeface="Arial"/>
              </a:rPr>
              <a:t>output</a:t>
            </a:r>
            <a:r>
              <a:rPr sz="1600" spc="-15" dirty="0">
                <a:latin typeface="Arial"/>
                <a:cs typeface="Arial"/>
              </a:rPr>
              <a:t> </a:t>
            </a:r>
            <a:r>
              <a:rPr sz="1600" dirty="0">
                <a:latin typeface="Arial"/>
                <a:cs typeface="Arial"/>
              </a:rPr>
              <a:t>or</a:t>
            </a:r>
            <a:r>
              <a:rPr sz="1600" spc="-30" dirty="0">
                <a:latin typeface="Arial"/>
                <a:cs typeface="Arial"/>
              </a:rPr>
              <a:t> </a:t>
            </a:r>
            <a:r>
              <a:rPr sz="1600" dirty="0">
                <a:latin typeface="Arial"/>
                <a:cs typeface="Arial"/>
              </a:rPr>
              <a:t>acquisitions</a:t>
            </a:r>
            <a:r>
              <a:rPr sz="1600" spc="-65" dirty="0">
                <a:latin typeface="Arial"/>
                <a:cs typeface="Arial"/>
              </a:rPr>
              <a:t> </a:t>
            </a:r>
            <a:r>
              <a:rPr sz="1600" dirty="0">
                <a:latin typeface="Arial"/>
                <a:cs typeface="Arial"/>
              </a:rPr>
              <a:t>in</a:t>
            </a:r>
            <a:r>
              <a:rPr sz="1600" spc="-40" dirty="0">
                <a:latin typeface="Arial"/>
                <a:cs typeface="Arial"/>
              </a:rPr>
              <a:t> </a:t>
            </a:r>
            <a:r>
              <a:rPr sz="1600" dirty="0">
                <a:latin typeface="Arial"/>
                <a:cs typeface="Arial"/>
              </a:rPr>
              <a:t>any</a:t>
            </a:r>
            <a:r>
              <a:rPr sz="1600" spc="-30" dirty="0">
                <a:latin typeface="Arial"/>
                <a:cs typeface="Arial"/>
              </a:rPr>
              <a:t> </a:t>
            </a:r>
            <a:r>
              <a:rPr sz="1600" spc="-10" dirty="0">
                <a:latin typeface="Arial"/>
                <a:cs typeface="Arial"/>
              </a:rPr>
              <a:t>circumstances;</a:t>
            </a:r>
            <a:endParaRPr sz="1600">
              <a:latin typeface="Arial"/>
              <a:cs typeface="Arial"/>
            </a:endParaRPr>
          </a:p>
          <a:p>
            <a:pPr marL="469900" marR="3849370">
              <a:lnSpc>
                <a:spcPct val="150000"/>
              </a:lnSpc>
            </a:pPr>
            <a:r>
              <a:rPr sz="1600" dirty="0">
                <a:latin typeface="Arial"/>
                <a:cs typeface="Arial"/>
              </a:rPr>
              <a:t>share</a:t>
            </a:r>
            <a:r>
              <a:rPr sz="1600" spc="-60" dirty="0">
                <a:latin typeface="Arial"/>
                <a:cs typeface="Arial"/>
              </a:rPr>
              <a:t> </a:t>
            </a:r>
            <a:r>
              <a:rPr sz="1600" dirty="0">
                <a:latin typeface="Arial"/>
                <a:cs typeface="Arial"/>
              </a:rPr>
              <a:t>commercially</a:t>
            </a:r>
            <a:r>
              <a:rPr sz="1600" spc="-80" dirty="0">
                <a:latin typeface="Arial"/>
                <a:cs typeface="Arial"/>
              </a:rPr>
              <a:t> </a:t>
            </a:r>
            <a:r>
              <a:rPr sz="1600" dirty="0">
                <a:latin typeface="Arial"/>
                <a:cs typeface="Arial"/>
              </a:rPr>
              <a:t>sensitive</a:t>
            </a:r>
            <a:r>
              <a:rPr sz="1600" spc="-75" dirty="0">
                <a:latin typeface="Arial"/>
                <a:cs typeface="Arial"/>
              </a:rPr>
              <a:t> </a:t>
            </a:r>
            <a:r>
              <a:rPr sz="1600" dirty="0">
                <a:latin typeface="Arial"/>
                <a:cs typeface="Arial"/>
              </a:rPr>
              <a:t>information</a:t>
            </a:r>
            <a:r>
              <a:rPr sz="1600" spc="-55" dirty="0">
                <a:latin typeface="Arial"/>
                <a:cs typeface="Arial"/>
              </a:rPr>
              <a:t> </a:t>
            </a:r>
            <a:r>
              <a:rPr sz="1600" dirty="0">
                <a:latin typeface="Arial"/>
                <a:cs typeface="Arial"/>
              </a:rPr>
              <a:t>relating</a:t>
            </a:r>
            <a:r>
              <a:rPr sz="1600" spc="-75" dirty="0">
                <a:latin typeface="Arial"/>
                <a:cs typeface="Arial"/>
              </a:rPr>
              <a:t> </a:t>
            </a:r>
            <a:r>
              <a:rPr sz="1600" dirty="0">
                <a:latin typeface="Arial"/>
                <a:cs typeface="Arial"/>
              </a:rPr>
              <a:t>to</a:t>
            </a:r>
            <a:r>
              <a:rPr sz="1600" spc="-55" dirty="0">
                <a:latin typeface="Arial"/>
                <a:cs typeface="Arial"/>
              </a:rPr>
              <a:t> </a:t>
            </a:r>
            <a:r>
              <a:rPr sz="1600" dirty="0">
                <a:latin typeface="Arial"/>
                <a:cs typeface="Arial"/>
              </a:rPr>
              <a:t>their</a:t>
            </a:r>
            <a:r>
              <a:rPr sz="1600" spc="-60" dirty="0">
                <a:latin typeface="Arial"/>
                <a:cs typeface="Arial"/>
              </a:rPr>
              <a:t> </a:t>
            </a:r>
            <a:r>
              <a:rPr sz="1600" dirty="0">
                <a:latin typeface="Arial"/>
                <a:cs typeface="Arial"/>
              </a:rPr>
              <a:t>employer;</a:t>
            </a:r>
            <a:r>
              <a:rPr sz="1600" spc="-35" dirty="0">
                <a:latin typeface="Arial"/>
                <a:cs typeface="Arial"/>
              </a:rPr>
              <a:t> </a:t>
            </a:r>
            <a:r>
              <a:rPr sz="1600" spc="-25" dirty="0">
                <a:latin typeface="Arial"/>
                <a:cs typeface="Arial"/>
              </a:rPr>
              <a:t>or </a:t>
            </a:r>
            <a:r>
              <a:rPr sz="1600" dirty="0">
                <a:latin typeface="Arial"/>
                <a:cs typeface="Arial"/>
              </a:rPr>
              <a:t>share</a:t>
            </a:r>
            <a:r>
              <a:rPr sz="1600" spc="-50" dirty="0">
                <a:latin typeface="Arial"/>
                <a:cs typeface="Arial"/>
              </a:rPr>
              <a:t> </a:t>
            </a:r>
            <a:r>
              <a:rPr sz="1600" dirty="0">
                <a:latin typeface="Arial"/>
                <a:cs typeface="Arial"/>
              </a:rPr>
              <a:t>information</a:t>
            </a:r>
            <a:r>
              <a:rPr sz="1600" spc="-40" dirty="0">
                <a:latin typeface="Arial"/>
                <a:cs typeface="Arial"/>
              </a:rPr>
              <a:t> </a:t>
            </a:r>
            <a:r>
              <a:rPr sz="1600" dirty="0">
                <a:latin typeface="Arial"/>
                <a:cs typeface="Arial"/>
              </a:rPr>
              <a:t>for</a:t>
            </a:r>
            <a:r>
              <a:rPr sz="1600" spc="-45" dirty="0">
                <a:latin typeface="Arial"/>
                <a:cs typeface="Arial"/>
              </a:rPr>
              <a:t> </a:t>
            </a:r>
            <a:r>
              <a:rPr sz="1600" dirty="0">
                <a:latin typeface="Arial"/>
                <a:cs typeface="Arial"/>
              </a:rPr>
              <a:t>an</a:t>
            </a:r>
            <a:r>
              <a:rPr sz="1600" spc="-40" dirty="0">
                <a:latin typeface="Arial"/>
                <a:cs typeface="Arial"/>
              </a:rPr>
              <a:t> </a:t>
            </a:r>
            <a:r>
              <a:rPr sz="1600" spc="-10" dirty="0">
                <a:latin typeface="Arial"/>
                <a:cs typeface="Arial"/>
              </a:rPr>
              <a:t>anti-</a:t>
            </a:r>
            <a:r>
              <a:rPr sz="1600" dirty="0">
                <a:latin typeface="Arial"/>
                <a:cs typeface="Arial"/>
              </a:rPr>
              <a:t>competitive</a:t>
            </a:r>
            <a:r>
              <a:rPr sz="1600" spc="-55" dirty="0">
                <a:latin typeface="Arial"/>
                <a:cs typeface="Arial"/>
              </a:rPr>
              <a:t> </a:t>
            </a:r>
            <a:r>
              <a:rPr sz="1600" spc="-10" dirty="0">
                <a:latin typeface="Arial"/>
                <a:cs typeface="Arial"/>
              </a:rPr>
              <a:t>purpose.</a:t>
            </a:r>
            <a:endParaRPr sz="1600">
              <a:latin typeface="Arial"/>
              <a:cs typeface="Arial"/>
            </a:endParaRPr>
          </a:p>
        </p:txBody>
      </p:sp>
      <p:sp>
        <p:nvSpPr>
          <p:cNvPr id="3" name="object 3" descr="$PPTXTitle"/>
          <p:cNvSpPr txBox="1">
            <a:spLocks noGrp="1"/>
          </p:cNvSpPr>
          <p:nvPr>
            <p:ph type="title"/>
          </p:nvPr>
        </p:nvSpPr>
        <p:spPr>
          <a:prstGeom prst="rect">
            <a:avLst/>
          </a:prstGeom>
        </p:spPr>
        <p:txBody>
          <a:bodyPr vert="horz" wrap="square" lIns="0" tIns="12065" rIns="0" bIns="0" rtlCol="0">
            <a:spAutoFit/>
          </a:bodyPr>
          <a:lstStyle/>
          <a:p>
            <a:pPr marL="536575">
              <a:lnSpc>
                <a:spcPct val="100000"/>
              </a:lnSpc>
              <a:spcBef>
                <a:spcPts val="95"/>
              </a:spcBef>
            </a:pPr>
            <a:r>
              <a:rPr dirty="0">
                <a:solidFill>
                  <a:srgbClr val="3B69FF"/>
                </a:solidFill>
              </a:rPr>
              <a:t>Important</a:t>
            </a:r>
            <a:r>
              <a:rPr spc="-80" dirty="0">
                <a:solidFill>
                  <a:srgbClr val="3B69FF"/>
                </a:solidFill>
              </a:rPr>
              <a:t> </a:t>
            </a:r>
            <a:r>
              <a:rPr dirty="0">
                <a:solidFill>
                  <a:srgbClr val="3B69FF"/>
                </a:solidFill>
              </a:rPr>
              <a:t>notice</a:t>
            </a:r>
            <a:r>
              <a:rPr spc="-80" dirty="0">
                <a:solidFill>
                  <a:srgbClr val="3B69FF"/>
                </a:solidFill>
              </a:rPr>
              <a:t> </a:t>
            </a:r>
            <a:r>
              <a:rPr dirty="0">
                <a:solidFill>
                  <a:srgbClr val="3B69FF"/>
                </a:solidFill>
              </a:rPr>
              <a:t>for</a:t>
            </a:r>
            <a:r>
              <a:rPr spc="-95" dirty="0">
                <a:solidFill>
                  <a:srgbClr val="3B69FF"/>
                </a:solidFill>
              </a:rPr>
              <a:t> </a:t>
            </a:r>
            <a:r>
              <a:rPr dirty="0">
                <a:solidFill>
                  <a:srgbClr val="3B69FF"/>
                </a:solidFill>
              </a:rPr>
              <a:t>all</a:t>
            </a:r>
            <a:r>
              <a:rPr spc="-80" dirty="0">
                <a:solidFill>
                  <a:srgbClr val="3B69FF"/>
                </a:solidFill>
              </a:rPr>
              <a:t> </a:t>
            </a:r>
            <a:r>
              <a:rPr spc="-10" dirty="0">
                <a:solidFill>
                  <a:srgbClr val="3B69FF"/>
                </a:solidFill>
              </a:rPr>
              <a:t>participants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314350" y="201295"/>
            <a:ext cx="1535430" cy="513715"/>
          </a:xfrm>
          <a:prstGeom prst="rect">
            <a:avLst/>
          </a:prstGeom>
        </p:spPr>
        <p:txBody>
          <a:bodyPr vert="horz" wrap="square" lIns="0" tIns="12700" rIns="0" bIns="0" rtlCol="0">
            <a:spAutoFit/>
          </a:bodyPr>
          <a:lstStyle/>
          <a:p>
            <a:pPr marL="12700">
              <a:lnSpc>
                <a:spcPct val="100000"/>
              </a:lnSpc>
              <a:spcBef>
                <a:spcPts val="100"/>
              </a:spcBef>
            </a:pPr>
            <a:r>
              <a:rPr sz="3200" spc="-10" dirty="0"/>
              <a:t>Contents</a:t>
            </a:r>
            <a:endParaRPr sz="3200"/>
          </a:p>
        </p:txBody>
      </p:sp>
      <p:sp>
        <p:nvSpPr>
          <p:cNvPr id="5" name="object 5"/>
          <p:cNvSpPr txBox="1"/>
          <p:nvPr/>
        </p:nvSpPr>
        <p:spPr>
          <a:xfrm>
            <a:off x="11808332" y="6447459"/>
            <a:ext cx="89535" cy="152400"/>
          </a:xfrm>
          <a:prstGeom prst="rect">
            <a:avLst/>
          </a:prstGeom>
        </p:spPr>
        <p:txBody>
          <a:bodyPr vert="horz" wrap="square" lIns="0" tIns="0" rIns="0" bIns="0" rtlCol="0">
            <a:spAutoFit/>
          </a:bodyPr>
          <a:lstStyle/>
          <a:p>
            <a:pPr marL="12700">
              <a:lnSpc>
                <a:spcPts val="1045"/>
              </a:lnSpc>
            </a:pPr>
            <a:r>
              <a:rPr sz="1000" spc="-50" dirty="0">
                <a:solidFill>
                  <a:srgbClr val="313131"/>
                </a:solidFill>
                <a:latin typeface="Calibri"/>
                <a:cs typeface="Calibri"/>
              </a:rPr>
              <a:t>4</a:t>
            </a:r>
            <a:endParaRPr sz="1000">
              <a:latin typeface="Calibri"/>
              <a:cs typeface="Calibri"/>
            </a:endParaRPr>
          </a:p>
        </p:txBody>
      </p:sp>
      <p:sp>
        <p:nvSpPr>
          <p:cNvPr id="3" name="object 3"/>
          <p:cNvSpPr txBox="1"/>
          <p:nvPr/>
        </p:nvSpPr>
        <p:spPr>
          <a:xfrm>
            <a:off x="3043808" y="234772"/>
            <a:ext cx="7355205" cy="2465705"/>
          </a:xfrm>
          <a:prstGeom prst="rect">
            <a:avLst/>
          </a:prstGeom>
        </p:spPr>
        <p:txBody>
          <a:bodyPr vert="horz" wrap="square" lIns="0" tIns="13335" rIns="0" bIns="0" rtlCol="0">
            <a:spAutoFit/>
          </a:bodyPr>
          <a:lstStyle/>
          <a:p>
            <a:pPr marL="12700" marR="5377815">
              <a:lnSpc>
                <a:spcPct val="100000"/>
              </a:lnSpc>
              <a:spcBef>
                <a:spcPts val="105"/>
              </a:spcBef>
            </a:pPr>
            <a:r>
              <a:rPr sz="3200" spc="-10" dirty="0">
                <a:latin typeface="Calibri"/>
                <a:cs typeface="Calibri"/>
              </a:rPr>
              <a:t>Background Motivation</a:t>
            </a:r>
            <a:endParaRPr sz="3200">
              <a:latin typeface="Calibri"/>
              <a:cs typeface="Calibri"/>
            </a:endParaRPr>
          </a:p>
          <a:p>
            <a:pPr marL="12700" marR="5080">
              <a:lnSpc>
                <a:spcPct val="100000"/>
              </a:lnSpc>
              <a:spcBef>
                <a:spcPts val="5"/>
              </a:spcBef>
            </a:pPr>
            <a:r>
              <a:rPr sz="3200" dirty="0">
                <a:latin typeface="Calibri"/>
                <a:cs typeface="Calibri"/>
              </a:rPr>
              <a:t>Principles</a:t>
            </a:r>
            <a:r>
              <a:rPr sz="3200" spc="-90" dirty="0">
                <a:latin typeface="Calibri"/>
                <a:cs typeface="Calibri"/>
              </a:rPr>
              <a:t> </a:t>
            </a:r>
            <a:r>
              <a:rPr sz="3200" dirty="0">
                <a:latin typeface="Calibri"/>
                <a:cs typeface="Calibri"/>
              </a:rPr>
              <a:t>–</a:t>
            </a:r>
            <a:r>
              <a:rPr sz="3200" spc="-85" dirty="0">
                <a:latin typeface="Calibri"/>
                <a:cs typeface="Calibri"/>
              </a:rPr>
              <a:t> </a:t>
            </a:r>
            <a:r>
              <a:rPr sz="3200" dirty="0">
                <a:latin typeface="Calibri"/>
                <a:cs typeface="Calibri"/>
              </a:rPr>
              <a:t>calculation</a:t>
            </a:r>
            <a:r>
              <a:rPr sz="3200" spc="-85" dirty="0">
                <a:latin typeface="Calibri"/>
                <a:cs typeface="Calibri"/>
              </a:rPr>
              <a:t> </a:t>
            </a:r>
            <a:r>
              <a:rPr sz="3200" dirty="0">
                <a:latin typeface="Calibri"/>
                <a:cs typeface="Calibri"/>
              </a:rPr>
              <a:t>of</a:t>
            </a:r>
            <a:r>
              <a:rPr sz="3200" spc="-90" dirty="0">
                <a:latin typeface="Calibri"/>
                <a:cs typeface="Calibri"/>
              </a:rPr>
              <a:t> </a:t>
            </a:r>
            <a:r>
              <a:rPr sz="3200" spc="-10" dirty="0">
                <a:latin typeface="Calibri"/>
                <a:cs typeface="Calibri"/>
              </a:rPr>
              <a:t>transfer</a:t>
            </a:r>
            <a:r>
              <a:rPr sz="3200" spc="-95" dirty="0">
                <a:latin typeface="Calibri"/>
                <a:cs typeface="Calibri"/>
              </a:rPr>
              <a:t> </a:t>
            </a:r>
            <a:r>
              <a:rPr sz="3200" dirty="0">
                <a:latin typeface="Calibri"/>
                <a:cs typeface="Calibri"/>
              </a:rPr>
              <a:t>value</a:t>
            </a:r>
            <a:r>
              <a:rPr sz="3200" spc="-85" dirty="0">
                <a:latin typeface="Calibri"/>
                <a:cs typeface="Calibri"/>
              </a:rPr>
              <a:t> </a:t>
            </a:r>
            <a:r>
              <a:rPr sz="3200" spc="-20" dirty="0">
                <a:latin typeface="Calibri"/>
                <a:cs typeface="Calibri"/>
              </a:rPr>
              <a:t>(TV) </a:t>
            </a:r>
            <a:r>
              <a:rPr sz="3200" dirty="0">
                <a:latin typeface="Calibri"/>
                <a:cs typeface="Calibri"/>
              </a:rPr>
              <a:t>Other </a:t>
            </a:r>
            <a:r>
              <a:rPr sz="3200" spc="-10" dirty="0">
                <a:latin typeface="Calibri"/>
                <a:cs typeface="Calibri"/>
              </a:rPr>
              <a:t>Principles</a:t>
            </a:r>
            <a:endParaRPr sz="3200">
              <a:latin typeface="Calibri"/>
              <a:cs typeface="Calibri"/>
            </a:endParaRPr>
          </a:p>
          <a:p>
            <a:pPr marL="12700">
              <a:lnSpc>
                <a:spcPct val="100000"/>
              </a:lnSpc>
            </a:pPr>
            <a:r>
              <a:rPr sz="3200" dirty="0">
                <a:latin typeface="Calibri"/>
                <a:cs typeface="Calibri"/>
              </a:rPr>
              <a:t>Key</a:t>
            </a:r>
            <a:r>
              <a:rPr sz="3200" spc="-70" dirty="0">
                <a:latin typeface="Calibri"/>
                <a:cs typeface="Calibri"/>
              </a:rPr>
              <a:t> </a:t>
            </a:r>
            <a:r>
              <a:rPr sz="3200" dirty="0">
                <a:latin typeface="Calibri"/>
                <a:cs typeface="Calibri"/>
              </a:rPr>
              <a:t>Risks</a:t>
            </a:r>
            <a:r>
              <a:rPr sz="3200" spc="-70" dirty="0">
                <a:latin typeface="Calibri"/>
                <a:cs typeface="Calibri"/>
              </a:rPr>
              <a:t> </a:t>
            </a:r>
            <a:r>
              <a:rPr sz="3200" spc="-10" dirty="0">
                <a:latin typeface="Calibri"/>
                <a:cs typeface="Calibri"/>
              </a:rPr>
              <a:t>Identified</a:t>
            </a:r>
            <a:endParaRPr sz="3200">
              <a:latin typeface="Calibri"/>
              <a:cs typeface="Calibri"/>
            </a:endParaRPr>
          </a:p>
        </p:txBody>
      </p:sp>
      <p:sp>
        <p:nvSpPr>
          <p:cNvPr id="4" name="object 4"/>
          <p:cNvSpPr txBox="1"/>
          <p:nvPr/>
        </p:nvSpPr>
        <p:spPr>
          <a:xfrm>
            <a:off x="11274297" y="234772"/>
            <a:ext cx="436880" cy="2465705"/>
          </a:xfrm>
          <a:prstGeom prst="rect">
            <a:avLst/>
          </a:prstGeom>
        </p:spPr>
        <p:txBody>
          <a:bodyPr vert="horz" wrap="square" lIns="0" tIns="13335" rIns="0" bIns="0" rtlCol="0">
            <a:spAutoFit/>
          </a:bodyPr>
          <a:lstStyle/>
          <a:p>
            <a:pPr marL="12700">
              <a:lnSpc>
                <a:spcPct val="100000"/>
              </a:lnSpc>
              <a:spcBef>
                <a:spcPts val="105"/>
              </a:spcBef>
            </a:pPr>
            <a:r>
              <a:rPr sz="3200" spc="-25" dirty="0">
                <a:latin typeface="Calibri"/>
                <a:cs typeface="Calibri"/>
              </a:rPr>
              <a:t>05</a:t>
            </a:r>
            <a:endParaRPr sz="3200">
              <a:latin typeface="Calibri"/>
              <a:cs typeface="Calibri"/>
            </a:endParaRPr>
          </a:p>
          <a:p>
            <a:pPr marL="12700">
              <a:lnSpc>
                <a:spcPct val="100000"/>
              </a:lnSpc>
              <a:spcBef>
                <a:spcPts val="5"/>
              </a:spcBef>
            </a:pPr>
            <a:r>
              <a:rPr sz="3200" spc="-25" dirty="0">
                <a:latin typeface="Calibri"/>
                <a:cs typeface="Calibri"/>
              </a:rPr>
              <a:t>09</a:t>
            </a:r>
            <a:endParaRPr sz="3200">
              <a:latin typeface="Calibri"/>
              <a:cs typeface="Calibri"/>
            </a:endParaRPr>
          </a:p>
          <a:p>
            <a:pPr marL="12700">
              <a:lnSpc>
                <a:spcPct val="100000"/>
              </a:lnSpc>
            </a:pPr>
            <a:r>
              <a:rPr sz="3200" spc="-25" dirty="0">
                <a:latin typeface="Calibri"/>
                <a:cs typeface="Calibri"/>
              </a:rPr>
              <a:t>11</a:t>
            </a:r>
            <a:endParaRPr sz="3200">
              <a:latin typeface="Calibri"/>
              <a:cs typeface="Calibri"/>
            </a:endParaRPr>
          </a:p>
          <a:p>
            <a:pPr marL="12700">
              <a:lnSpc>
                <a:spcPct val="100000"/>
              </a:lnSpc>
            </a:pPr>
            <a:r>
              <a:rPr sz="3200" spc="-25" dirty="0">
                <a:latin typeface="Calibri"/>
                <a:cs typeface="Calibri"/>
              </a:rPr>
              <a:t>17</a:t>
            </a:r>
            <a:endParaRPr sz="3200">
              <a:latin typeface="Calibri"/>
              <a:cs typeface="Calibri"/>
            </a:endParaRPr>
          </a:p>
          <a:p>
            <a:pPr marL="12700">
              <a:lnSpc>
                <a:spcPct val="100000"/>
              </a:lnSpc>
            </a:pPr>
            <a:r>
              <a:rPr sz="3200" spc="-25" dirty="0">
                <a:latin typeface="Calibri"/>
                <a:cs typeface="Calibri"/>
              </a:rPr>
              <a:t>20</a:t>
            </a:r>
            <a:endParaRPr sz="3200">
              <a:latin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A6A0D8-100B-FDD7-AD12-63475B7C97E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2A45391B-079B-39CD-FD65-75E44B6630EF}"/>
              </a:ext>
            </a:extLst>
          </p:cNvPr>
          <p:cNvSpPr txBox="1">
            <a:spLocks/>
          </p:cNvSpPr>
          <p:nvPr/>
        </p:nvSpPr>
        <p:spPr>
          <a:xfrm>
            <a:off x="1296300" y="139152"/>
            <a:ext cx="10037307" cy="1200151"/>
          </a:xfrm>
          <a:prstGeom prst="rect">
            <a:avLst/>
          </a:prstGeom>
        </p:spPr>
        <p:txBody>
          <a:bodyPr lIns="91440" tIns="45720" rIns="91440" bIns="45720" anchor="t"/>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algn="ctr"/>
            <a:r>
              <a:rPr lang="en-US" sz="6600">
                <a:solidFill>
                  <a:srgbClr val="3C69FF"/>
                </a:solidFill>
                <a:latin typeface="ABC Oracle"/>
              </a:rPr>
              <a:t>Q&amp;A</a:t>
            </a:r>
            <a:endParaRPr lang="en-US" sz="1351"/>
          </a:p>
        </p:txBody>
      </p:sp>
      <p:sp>
        <p:nvSpPr>
          <p:cNvPr id="5" name="Content Placeholder 2">
            <a:extLst>
              <a:ext uri="{FF2B5EF4-FFF2-40B4-BE49-F238E27FC236}">
                <a16:creationId xmlns:a16="http://schemas.microsoft.com/office/drawing/2014/main" id="{A5EDB048-3034-9D60-485A-AA6A5B76F831}"/>
              </a:ext>
            </a:extLst>
          </p:cNvPr>
          <p:cNvSpPr txBox="1">
            <a:spLocks/>
          </p:cNvSpPr>
          <p:nvPr/>
        </p:nvSpPr>
        <p:spPr>
          <a:xfrm>
            <a:off x="5747709" y="1255216"/>
            <a:ext cx="6172200" cy="4873625"/>
          </a:xfrm>
          <a:prstGeom prst="rect">
            <a:avLst/>
          </a:prstGeom>
        </p:spPr>
        <p:txBody>
          <a:bodyPr lIns="91440" tIns="45720" rIns="91440" bIns="45720" anchor="t"/>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marL="0" indent="0" algn="ctr">
              <a:buFont typeface="Arial" panose="020B0604020202020204" pitchFamily="34" charset="0"/>
              <a:buNone/>
              <a:defRPr/>
            </a:pPr>
            <a:endParaRPr lang="en-US" sz="6000" b="1">
              <a:solidFill>
                <a:prstClr val="black"/>
              </a:solidFill>
              <a:latin typeface="ABC Oracle" panose="020B0504040202060203" pitchFamily="34" charset="0"/>
            </a:endParaRPr>
          </a:p>
          <a:p>
            <a:pPr marL="0" indent="0" algn="ctr">
              <a:buNone/>
            </a:pPr>
            <a:r>
              <a:rPr lang="en-US" sz="6000" dirty="0">
                <a:solidFill>
                  <a:prstClr val="black"/>
                </a:solidFill>
                <a:latin typeface="ABC Oracle"/>
              </a:rPr>
              <a:t>Join at slido.com </a:t>
            </a:r>
            <a:r>
              <a:rPr lang="en-US" sz="6000">
                <a:solidFill>
                  <a:prstClr val="black"/>
                </a:solidFill>
                <a:latin typeface="ABC Oracle"/>
              </a:rPr>
              <a:t>#</a:t>
            </a:r>
            <a:r>
              <a:rPr lang="en-US" sz="6000">
                <a:solidFill>
                  <a:prstClr val="black"/>
                </a:solidFill>
                <a:ea typeface="+mn-lt"/>
                <a:cs typeface="+mn-lt"/>
              </a:rPr>
              <a:t>2752529</a:t>
            </a:r>
          </a:p>
        </p:txBody>
      </p:sp>
      <p:sp>
        <p:nvSpPr>
          <p:cNvPr id="2" name="Freeform 7">
            <a:extLst>
              <a:ext uri="{FF2B5EF4-FFF2-40B4-BE49-F238E27FC236}">
                <a16:creationId xmlns:a16="http://schemas.microsoft.com/office/drawing/2014/main" id="{766BB618-02F3-E034-B5BA-3BC40F330149}"/>
              </a:ext>
            </a:extLst>
          </p:cNvPr>
          <p:cNvSpPr/>
          <p:nvPr/>
        </p:nvSpPr>
        <p:spPr>
          <a:xfrm>
            <a:off x="10922021" y="5588661"/>
            <a:ext cx="1080000" cy="1080000"/>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accent1">
              <a:lumMod val="75000"/>
            </a:schemeClr>
          </a:solidFill>
          <a:ln w="9525" cap="flat">
            <a:noFill/>
            <a:prstDash val="solid"/>
            <a:miter/>
          </a:ln>
        </p:spPr>
        <p:txBody>
          <a:bodyPr rtlCol="0" anchor="ct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endParaRPr lang="en-US" sz="1351"/>
          </a:p>
        </p:txBody>
      </p:sp>
      <p:pic>
        <p:nvPicPr>
          <p:cNvPr id="8" name="Picture 7">
            <a:extLst>
              <a:ext uri="{FF2B5EF4-FFF2-40B4-BE49-F238E27FC236}">
                <a16:creationId xmlns:a16="http://schemas.microsoft.com/office/drawing/2014/main" id="{ED60484B-3008-F688-5E6D-B7B6963797B8}"/>
              </a:ext>
            </a:extLst>
          </p:cNvPr>
          <p:cNvPicPr>
            <a:picLocks noChangeAspect="1"/>
          </p:cNvPicPr>
          <p:nvPr/>
        </p:nvPicPr>
        <p:blipFill>
          <a:blip r:embed="rId2"/>
          <a:stretch>
            <a:fillRect/>
          </a:stretch>
        </p:blipFill>
        <p:spPr>
          <a:xfrm>
            <a:off x="468992" y="1372507"/>
            <a:ext cx="4802415" cy="4758872"/>
          </a:xfrm>
          <a:prstGeom prst="rect">
            <a:avLst/>
          </a:prstGeom>
        </p:spPr>
      </p:pic>
    </p:spTree>
    <p:extLst>
      <p:ext uri="{BB962C8B-B14F-4D97-AF65-F5344CB8AC3E}">
        <p14:creationId xmlns:p14="http://schemas.microsoft.com/office/powerpoint/2010/main" val="495293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z="4200" spc="-10" dirty="0">
                <a:solidFill>
                  <a:srgbClr val="FFFFFF"/>
                </a:solidFill>
              </a:rPr>
              <a:t>Background</a:t>
            </a:r>
            <a:endParaRPr sz="4200"/>
          </a:p>
        </p:txBody>
      </p:sp>
      <p:sp>
        <p:nvSpPr>
          <p:cNvPr id="3" name="object 3"/>
          <p:cNvSpPr/>
          <p:nvPr/>
        </p:nvSpPr>
        <p:spPr>
          <a:xfrm>
            <a:off x="9283391" y="4795773"/>
            <a:ext cx="2701290" cy="1900555"/>
          </a:xfrm>
          <a:custGeom>
            <a:avLst/>
            <a:gdLst/>
            <a:ahLst/>
            <a:cxnLst/>
            <a:rect l="l" t="t" r="r" b="b"/>
            <a:pathLst>
              <a:path w="2701290" h="1900554">
                <a:moveTo>
                  <a:pt x="656136" y="0"/>
                </a:moveTo>
                <a:lnTo>
                  <a:pt x="596827" y="1925"/>
                </a:lnTo>
                <a:lnTo>
                  <a:pt x="540693" y="7699"/>
                </a:lnTo>
                <a:lnTo>
                  <a:pt x="487734" y="17319"/>
                </a:lnTo>
                <a:lnTo>
                  <a:pt x="437950" y="30781"/>
                </a:lnTo>
                <a:lnTo>
                  <a:pt x="391341" y="48080"/>
                </a:lnTo>
                <a:lnTo>
                  <a:pt x="347907" y="69214"/>
                </a:lnTo>
                <a:lnTo>
                  <a:pt x="307414" y="93853"/>
                </a:lnTo>
                <a:lnTo>
                  <a:pt x="269623" y="121666"/>
                </a:lnTo>
                <a:lnTo>
                  <a:pt x="234528" y="152654"/>
                </a:lnTo>
                <a:lnTo>
                  <a:pt x="202120" y="186817"/>
                </a:lnTo>
                <a:lnTo>
                  <a:pt x="172394" y="224155"/>
                </a:lnTo>
                <a:lnTo>
                  <a:pt x="145342" y="264668"/>
                </a:lnTo>
                <a:lnTo>
                  <a:pt x="120873" y="308145"/>
                </a:lnTo>
                <a:lnTo>
                  <a:pt x="98775" y="354381"/>
                </a:lnTo>
                <a:lnTo>
                  <a:pt x="79048" y="403383"/>
                </a:lnTo>
                <a:lnTo>
                  <a:pt x="61691" y="455158"/>
                </a:lnTo>
                <a:lnTo>
                  <a:pt x="46705" y="509713"/>
                </a:lnTo>
                <a:lnTo>
                  <a:pt x="34090" y="567054"/>
                </a:lnTo>
                <a:lnTo>
                  <a:pt x="26159" y="611298"/>
                </a:lnTo>
                <a:lnTo>
                  <a:pt x="19162" y="657342"/>
                </a:lnTo>
                <a:lnTo>
                  <a:pt x="13291" y="704122"/>
                </a:lnTo>
                <a:lnTo>
                  <a:pt x="8484" y="751992"/>
                </a:lnTo>
                <a:lnTo>
                  <a:pt x="4742" y="800953"/>
                </a:lnTo>
                <a:lnTo>
                  <a:pt x="2068" y="851004"/>
                </a:lnTo>
                <a:lnTo>
                  <a:pt x="463" y="902146"/>
                </a:lnTo>
                <a:lnTo>
                  <a:pt x="0" y="962939"/>
                </a:lnTo>
                <a:lnTo>
                  <a:pt x="272" y="995104"/>
                </a:lnTo>
                <a:lnTo>
                  <a:pt x="300" y="998388"/>
                </a:lnTo>
                <a:lnTo>
                  <a:pt x="1793" y="1063693"/>
                </a:lnTo>
                <a:lnTo>
                  <a:pt x="4220" y="1118244"/>
                </a:lnTo>
                <a:lnTo>
                  <a:pt x="7563" y="1169609"/>
                </a:lnTo>
                <a:lnTo>
                  <a:pt x="11864" y="1219347"/>
                </a:lnTo>
                <a:lnTo>
                  <a:pt x="17126" y="1267458"/>
                </a:lnTo>
                <a:lnTo>
                  <a:pt x="23348" y="1313941"/>
                </a:lnTo>
                <a:lnTo>
                  <a:pt x="30534" y="1358798"/>
                </a:lnTo>
                <a:lnTo>
                  <a:pt x="41932" y="1415978"/>
                </a:lnTo>
                <a:lnTo>
                  <a:pt x="55675" y="1470067"/>
                </a:lnTo>
                <a:lnTo>
                  <a:pt x="71761" y="1521066"/>
                </a:lnTo>
                <a:lnTo>
                  <a:pt x="90186" y="1568974"/>
                </a:lnTo>
                <a:lnTo>
                  <a:pt x="110947" y="1613793"/>
                </a:lnTo>
                <a:lnTo>
                  <a:pt x="134039" y="1655521"/>
                </a:lnTo>
                <a:lnTo>
                  <a:pt x="164944" y="1701394"/>
                </a:lnTo>
                <a:lnTo>
                  <a:pt x="199585" y="1742591"/>
                </a:lnTo>
                <a:lnTo>
                  <a:pt x="237951" y="1779110"/>
                </a:lnTo>
                <a:lnTo>
                  <a:pt x="280030" y="1810950"/>
                </a:lnTo>
                <a:lnTo>
                  <a:pt x="325809" y="1838109"/>
                </a:lnTo>
                <a:lnTo>
                  <a:pt x="367075" y="1857072"/>
                </a:lnTo>
                <a:lnTo>
                  <a:pt x="411374" y="1872586"/>
                </a:lnTo>
                <a:lnTo>
                  <a:pt x="458714" y="1884651"/>
                </a:lnTo>
                <a:lnTo>
                  <a:pt x="509103" y="1893268"/>
                </a:lnTo>
                <a:lnTo>
                  <a:pt x="562546" y="1898438"/>
                </a:lnTo>
                <a:lnTo>
                  <a:pt x="619052" y="1900161"/>
                </a:lnTo>
                <a:lnTo>
                  <a:pt x="678764" y="1898240"/>
                </a:lnTo>
                <a:lnTo>
                  <a:pt x="735219" y="1892476"/>
                </a:lnTo>
                <a:lnTo>
                  <a:pt x="788422" y="1882870"/>
                </a:lnTo>
                <a:lnTo>
                  <a:pt x="838376" y="1869419"/>
                </a:lnTo>
                <a:lnTo>
                  <a:pt x="885085" y="1852124"/>
                </a:lnTo>
                <a:lnTo>
                  <a:pt x="928551" y="1830984"/>
                </a:lnTo>
                <a:lnTo>
                  <a:pt x="969074" y="1806335"/>
                </a:lnTo>
                <a:lnTo>
                  <a:pt x="1006948" y="1778516"/>
                </a:lnTo>
                <a:lnTo>
                  <a:pt x="1042168" y="1747527"/>
                </a:lnTo>
                <a:lnTo>
                  <a:pt x="1074733" y="1713369"/>
                </a:lnTo>
                <a:lnTo>
                  <a:pt x="1086219" y="1699031"/>
                </a:lnTo>
                <a:lnTo>
                  <a:pt x="633276" y="1699031"/>
                </a:lnTo>
                <a:lnTo>
                  <a:pt x="583843" y="1696445"/>
                </a:lnTo>
                <a:lnTo>
                  <a:pt x="538232" y="1688687"/>
                </a:lnTo>
                <a:lnTo>
                  <a:pt x="496455" y="1675757"/>
                </a:lnTo>
                <a:lnTo>
                  <a:pt x="458524" y="1657654"/>
                </a:lnTo>
                <a:lnTo>
                  <a:pt x="424117" y="1633854"/>
                </a:lnTo>
                <a:lnTo>
                  <a:pt x="392913" y="1603809"/>
                </a:lnTo>
                <a:lnTo>
                  <a:pt x="364923" y="1567522"/>
                </a:lnTo>
                <a:lnTo>
                  <a:pt x="340160" y="1524990"/>
                </a:lnTo>
                <a:lnTo>
                  <a:pt x="322573" y="1486334"/>
                </a:lnTo>
                <a:lnTo>
                  <a:pt x="306998" y="1443397"/>
                </a:lnTo>
                <a:lnTo>
                  <a:pt x="293434" y="1396179"/>
                </a:lnTo>
                <a:lnTo>
                  <a:pt x="281882" y="1344683"/>
                </a:lnTo>
                <a:lnTo>
                  <a:pt x="272425" y="1289396"/>
                </a:lnTo>
                <a:lnTo>
                  <a:pt x="272342" y="1288910"/>
                </a:lnTo>
                <a:lnTo>
                  <a:pt x="266681" y="1246273"/>
                </a:lnTo>
                <a:lnTo>
                  <a:pt x="261892" y="1201104"/>
                </a:lnTo>
                <a:lnTo>
                  <a:pt x="257973" y="1153403"/>
                </a:lnTo>
                <a:lnTo>
                  <a:pt x="254925" y="1103169"/>
                </a:lnTo>
                <a:lnTo>
                  <a:pt x="252748" y="1050403"/>
                </a:lnTo>
                <a:lnTo>
                  <a:pt x="251519" y="998388"/>
                </a:lnTo>
                <a:lnTo>
                  <a:pt x="251135" y="954379"/>
                </a:lnTo>
                <a:lnTo>
                  <a:pt x="251070" y="945832"/>
                </a:lnTo>
                <a:lnTo>
                  <a:pt x="251006" y="937272"/>
                </a:lnTo>
                <a:lnTo>
                  <a:pt x="251250" y="908730"/>
                </a:lnTo>
                <a:lnTo>
                  <a:pt x="251306" y="902146"/>
                </a:lnTo>
                <a:lnTo>
                  <a:pt x="251413" y="889583"/>
                </a:lnTo>
                <a:lnTo>
                  <a:pt x="251440" y="886469"/>
                </a:lnTo>
                <a:lnTo>
                  <a:pt x="252742" y="836776"/>
                </a:lnTo>
                <a:lnTo>
                  <a:pt x="254911" y="788193"/>
                </a:lnTo>
                <a:lnTo>
                  <a:pt x="257949" y="740719"/>
                </a:lnTo>
                <a:lnTo>
                  <a:pt x="261854" y="694354"/>
                </a:lnTo>
                <a:lnTo>
                  <a:pt x="266627" y="649097"/>
                </a:lnTo>
                <a:lnTo>
                  <a:pt x="274050" y="596823"/>
                </a:lnTo>
                <a:lnTo>
                  <a:pt x="283673" y="547293"/>
                </a:lnTo>
                <a:lnTo>
                  <a:pt x="295504" y="500506"/>
                </a:lnTo>
                <a:lnTo>
                  <a:pt x="309547" y="456463"/>
                </a:lnTo>
                <a:lnTo>
                  <a:pt x="325809" y="415163"/>
                </a:lnTo>
                <a:lnTo>
                  <a:pt x="349602" y="367919"/>
                </a:lnTo>
                <a:lnTo>
                  <a:pt x="377371" y="326008"/>
                </a:lnTo>
                <a:lnTo>
                  <a:pt x="409141" y="289432"/>
                </a:lnTo>
                <a:lnTo>
                  <a:pt x="444935" y="258190"/>
                </a:lnTo>
                <a:lnTo>
                  <a:pt x="485605" y="233261"/>
                </a:lnTo>
                <a:lnTo>
                  <a:pt x="531978" y="215439"/>
                </a:lnTo>
                <a:lnTo>
                  <a:pt x="584042" y="204737"/>
                </a:lnTo>
                <a:lnTo>
                  <a:pt x="641785" y="201168"/>
                </a:lnTo>
                <a:lnTo>
                  <a:pt x="1113150" y="201168"/>
                </a:lnTo>
                <a:lnTo>
                  <a:pt x="1111579" y="198840"/>
                </a:lnTo>
                <a:lnTo>
                  <a:pt x="1076900" y="157639"/>
                </a:lnTo>
                <a:lnTo>
                  <a:pt x="1038515" y="121120"/>
                </a:lnTo>
                <a:lnTo>
                  <a:pt x="996429" y="89276"/>
                </a:lnTo>
                <a:lnTo>
                  <a:pt x="950649" y="62102"/>
                </a:lnTo>
                <a:lnTo>
                  <a:pt x="909395" y="43127"/>
                </a:lnTo>
                <a:lnTo>
                  <a:pt x="865009" y="27601"/>
                </a:lnTo>
                <a:lnTo>
                  <a:pt x="817489" y="15525"/>
                </a:lnTo>
                <a:lnTo>
                  <a:pt x="766838" y="6900"/>
                </a:lnTo>
                <a:lnTo>
                  <a:pt x="713053" y="1725"/>
                </a:lnTo>
                <a:lnTo>
                  <a:pt x="656136" y="0"/>
                </a:lnTo>
                <a:close/>
              </a:path>
              <a:path w="2701290" h="1900554">
                <a:moveTo>
                  <a:pt x="1113150" y="201168"/>
                </a:moveTo>
                <a:lnTo>
                  <a:pt x="641785" y="201168"/>
                </a:lnTo>
                <a:lnTo>
                  <a:pt x="675218" y="202287"/>
                </a:lnTo>
                <a:lnTo>
                  <a:pt x="706936" y="205644"/>
                </a:lnTo>
                <a:lnTo>
                  <a:pt x="765229" y="219075"/>
                </a:lnTo>
                <a:lnTo>
                  <a:pt x="817108" y="242204"/>
                </a:lnTo>
                <a:lnTo>
                  <a:pt x="862892" y="276098"/>
                </a:lnTo>
                <a:lnTo>
                  <a:pt x="902706" y="320675"/>
                </a:lnTo>
                <a:lnTo>
                  <a:pt x="936425" y="375919"/>
                </a:lnTo>
                <a:lnTo>
                  <a:pt x="964238" y="442404"/>
                </a:lnTo>
                <a:lnTo>
                  <a:pt x="976001" y="480075"/>
                </a:lnTo>
                <a:lnTo>
                  <a:pt x="986336" y="520700"/>
                </a:lnTo>
                <a:lnTo>
                  <a:pt x="995383" y="564397"/>
                </a:lnTo>
                <a:lnTo>
                  <a:pt x="1003275" y="611298"/>
                </a:lnTo>
                <a:lnTo>
                  <a:pt x="1010000" y="661414"/>
                </a:lnTo>
                <a:lnTo>
                  <a:pt x="1015546" y="714756"/>
                </a:lnTo>
                <a:lnTo>
                  <a:pt x="1019174" y="759802"/>
                </a:lnTo>
                <a:lnTo>
                  <a:pt x="1021985" y="807153"/>
                </a:lnTo>
                <a:lnTo>
                  <a:pt x="1023986" y="856798"/>
                </a:lnTo>
                <a:lnTo>
                  <a:pt x="1025182" y="908730"/>
                </a:lnTo>
                <a:lnTo>
                  <a:pt x="1025391" y="937272"/>
                </a:lnTo>
                <a:lnTo>
                  <a:pt x="1025454" y="945832"/>
                </a:lnTo>
                <a:lnTo>
                  <a:pt x="1025579" y="962939"/>
                </a:lnTo>
                <a:lnTo>
                  <a:pt x="1025323" y="995104"/>
                </a:lnTo>
                <a:lnTo>
                  <a:pt x="1025297" y="998388"/>
                </a:lnTo>
                <a:lnTo>
                  <a:pt x="1023960" y="1063693"/>
                </a:lnTo>
                <a:lnTo>
                  <a:pt x="1021936" y="1112595"/>
                </a:lnTo>
                <a:lnTo>
                  <a:pt x="1019102" y="1160513"/>
                </a:lnTo>
                <a:lnTo>
                  <a:pt x="1015270" y="1207100"/>
                </a:lnTo>
                <a:lnTo>
                  <a:pt x="1010069" y="1251991"/>
                </a:lnTo>
                <a:lnTo>
                  <a:pt x="1003511" y="1295187"/>
                </a:lnTo>
                <a:lnTo>
                  <a:pt x="995607" y="1336687"/>
                </a:lnTo>
                <a:lnTo>
                  <a:pt x="986322" y="1376456"/>
                </a:lnTo>
                <a:lnTo>
                  <a:pt x="975620" y="1414440"/>
                </a:lnTo>
                <a:lnTo>
                  <a:pt x="963514" y="1450637"/>
                </a:lnTo>
                <a:lnTo>
                  <a:pt x="934796" y="1517372"/>
                </a:lnTo>
                <a:lnTo>
                  <a:pt x="898740" y="1574788"/>
                </a:lnTo>
                <a:lnTo>
                  <a:pt x="855087" y="1622397"/>
                </a:lnTo>
                <a:lnTo>
                  <a:pt x="803029" y="1659130"/>
                </a:lnTo>
                <a:lnTo>
                  <a:pt x="742236" y="1684586"/>
                </a:lnTo>
                <a:lnTo>
                  <a:pt x="671993" y="1697426"/>
                </a:lnTo>
                <a:lnTo>
                  <a:pt x="633276" y="1699031"/>
                </a:lnTo>
                <a:lnTo>
                  <a:pt x="1086219" y="1699031"/>
                </a:lnTo>
                <a:lnTo>
                  <a:pt x="1131878" y="1635544"/>
                </a:lnTo>
                <a:lnTo>
                  <a:pt x="1156558" y="1592095"/>
                </a:lnTo>
                <a:lnTo>
                  <a:pt x="1178783" y="1545912"/>
                </a:lnTo>
                <a:lnTo>
                  <a:pt x="1198553" y="1496995"/>
                </a:lnTo>
                <a:lnTo>
                  <a:pt x="1215867" y="1445344"/>
                </a:lnTo>
                <a:lnTo>
                  <a:pt x="1230726" y="1390960"/>
                </a:lnTo>
                <a:lnTo>
                  <a:pt x="1243130" y="1333842"/>
                </a:lnTo>
                <a:lnTo>
                  <a:pt x="1250988" y="1289396"/>
                </a:lnTo>
                <a:lnTo>
                  <a:pt x="1257798" y="1243791"/>
                </a:lnTo>
                <a:lnTo>
                  <a:pt x="1263561" y="1197027"/>
                </a:lnTo>
                <a:lnTo>
                  <a:pt x="1268276" y="1149105"/>
                </a:lnTo>
                <a:lnTo>
                  <a:pt x="1271943" y="1100024"/>
                </a:lnTo>
                <a:lnTo>
                  <a:pt x="1274530" y="1050403"/>
                </a:lnTo>
                <a:lnTo>
                  <a:pt x="1274562" y="1049785"/>
                </a:lnTo>
                <a:lnTo>
                  <a:pt x="1276134" y="998388"/>
                </a:lnTo>
                <a:lnTo>
                  <a:pt x="1276487" y="962939"/>
                </a:lnTo>
                <a:lnTo>
                  <a:pt x="1276585" y="937272"/>
                </a:lnTo>
                <a:lnTo>
                  <a:pt x="1276340" y="908730"/>
                </a:lnTo>
                <a:lnTo>
                  <a:pt x="1276284" y="902146"/>
                </a:lnTo>
                <a:lnTo>
                  <a:pt x="1276176" y="889583"/>
                </a:lnTo>
                <a:lnTo>
                  <a:pt x="1274779" y="836776"/>
                </a:lnTo>
                <a:lnTo>
                  <a:pt x="1274731" y="834962"/>
                </a:lnTo>
                <a:lnTo>
                  <a:pt x="1272325" y="781970"/>
                </a:lnTo>
                <a:lnTo>
                  <a:pt x="1268959" y="730605"/>
                </a:lnTo>
                <a:lnTo>
                  <a:pt x="1264634" y="680867"/>
                </a:lnTo>
                <a:lnTo>
                  <a:pt x="1259352" y="632754"/>
                </a:lnTo>
                <a:lnTo>
                  <a:pt x="1253115" y="586265"/>
                </a:lnTo>
                <a:lnTo>
                  <a:pt x="1245924" y="541401"/>
                </a:lnTo>
                <a:lnTo>
                  <a:pt x="1234536" y="484209"/>
                </a:lnTo>
                <a:lnTo>
                  <a:pt x="1220816" y="430111"/>
                </a:lnTo>
                <a:lnTo>
                  <a:pt x="1204760" y="379110"/>
                </a:lnTo>
                <a:lnTo>
                  <a:pt x="1186366" y="331211"/>
                </a:lnTo>
                <a:lnTo>
                  <a:pt x="1165629" y="286416"/>
                </a:lnTo>
                <a:lnTo>
                  <a:pt x="1142546" y="244728"/>
                </a:lnTo>
                <a:lnTo>
                  <a:pt x="1113150" y="201168"/>
                </a:lnTo>
                <a:close/>
              </a:path>
              <a:path w="2701290" h="1900554">
                <a:moveTo>
                  <a:pt x="2657148" y="1676209"/>
                </a:moveTo>
                <a:lnTo>
                  <a:pt x="1677597" y="1676209"/>
                </a:lnTo>
                <a:lnTo>
                  <a:pt x="1670739" y="1678343"/>
                </a:lnTo>
                <a:lnTo>
                  <a:pt x="1645797" y="1707632"/>
                </a:lnTo>
                <a:lnTo>
                  <a:pt x="1634957" y="1752165"/>
                </a:lnTo>
                <a:lnTo>
                  <a:pt x="1633909" y="1776056"/>
                </a:lnTo>
                <a:lnTo>
                  <a:pt x="1634171" y="1789075"/>
                </a:lnTo>
                <a:lnTo>
                  <a:pt x="1640505" y="1830535"/>
                </a:lnTo>
                <a:lnTo>
                  <a:pt x="1660960" y="1864740"/>
                </a:lnTo>
                <a:lnTo>
                  <a:pt x="1678613" y="1873059"/>
                </a:lnTo>
                <a:lnTo>
                  <a:pt x="2656259" y="1873059"/>
                </a:lnTo>
                <a:lnTo>
                  <a:pt x="2688573" y="1845509"/>
                </a:lnTo>
                <a:lnTo>
                  <a:pt x="2699788" y="1801023"/>
                </a:lnTo>
                <a:lnTo>
                  <a:pt x="2700836" y="1776056"/>
                </a:lnTo>
                <a:lnTo>
                  <a:pt x="2700620" y="1763664"/>
                </a:lnTo>
                <a:lnTo>
                  <a:pt x="2695357" y="1722967"/>
                </a:lnTo>
                <a:lnTo>
                  <a:pt x="2677595" y="1686902"/>
                </a:lnTo>
                <a:lnTo>
                  <a:pt x="2657148" y="1676209"/>
                </a:lnTo>
                <a:close/>
              </a:path>
              <a:path w="2701290" h="1900554">
                <a:moveTo>
                  <a:pt x="2315772" y="272542"/>
                </a:moveTo>
                <a:lnTo>
                  <a:pt x="2070408" y="272542"/>
                </a:lnTo>
                <a:lnTo>
                  <a:pt x="2070408" y="1676209"/>
                </a:lnTo>
                <a:lnTo>
                  <a:pt x="2315772" y="1676209"/>
                </a:lnTo>
                <a:lnTo>
                  <a:pt x="2315772" y="272542"/>
                </a:lnTo>
                <a:close/>
              </a:path>
              <a:path w="2701290" h="1900554">
                <a:moveTo>
                  <a:pt x="2218201" y="14525"/>
                </a:moveTo>
                <a:lnTo>
                  <a:pt x="2178056" y="14525"/>
                </a:lnTo>
                <a:lnTo>
                  <a:pt x="2157133" y="15033"/>
                </a:lnTo>
                <a:lnTo>
                  <a:pt x="2158014" y="15033"/>
                </a:lnTo>
                <a:lnTo>
                  <a:pt x="2150509" y="15488"/>
                </a:lnTo>
                <a:lnTo>
                  <a:pt x="2101777" y="26162"/>
                </a:lnTo>
                <a:lnTo>
                  <a:pt x="2093141" y="31368"/>
                </a:lnTo>
                <a:lnTo>
                  <a:pt x="1668072" y="303911"/>
                </a:lnTo>
                <a:lnTo>
                  <a:pt x="1638100" y="333375"/>
                </a:lnTo>
                <a:lnTo>
                  <a:pt x="1627902" y="378519"/>
                </a:lnTo>
                <a:lnTo>
                  <a:pt x="1626670" y="410844"/>
                </a:lnTo>
                <a:lnTo>
                  <a:pt x="1626906" y="426587"/>
                </a:lnTo>
                <a:lnTo>
                  <a:pt x="1630353" y="465073"/>
                </a:lnTo>
                <a:lnTo>
                  <a:pt x="1649246" y="499639"/>
                </a:lnTo>
                <a:lnTo>
                  <a:pt x="1662442" y="502826"/>
                </a:lnTo>
                <a:lnTo>
                  <a:pt x="1670231" y="502157"/>
                </a:lnTo>
                <a:lnTo>
                  <a:pt x="1713792" y="485013"/>
                </a:lnTo>
                <a:lnTo>
                  <a:pt x="2070408" y="272542"/>
                </a:lnTo>
                <a:lnTo>
                  <a:pt x="2315772" y="272542"/>
                </a:lnTo>
                <a:lnTo>
                  <a:pt x="2315772" y="48513"/>
                </a:lnTo>
                <a:lnTo>
                  <a:pt x="2314248" y="43052"/>
                </a:lnTo>
                <a:lnTo>
                  <a:pt x="2278990" y="20558"/>
                </a:lnTo>
                <a:lnTo>
                  <a:pt x="2259374" y="17254"/>
                </a:lnTo>
                <a:lnTo>
                  <a:pt x="2259684" y="17254"/>
                </a:lnTo>
                <a:lnTo>
                  <a:pt x="2246551" y="15904"/>
                </a:lnTo>
                <a:lnTo>
                  <a:pt x="2233016" y="15033"/>
                </a:lnTo>
                <a:lnTo>
                  <a:pt x="2218201" y="14525"/>
                </a:lnTo>
                <a:close/>
              </a:path>
            </a:pathLst>
          </a:custGeom>
          <a:solidFill>
            <a:srgbClr val="FFFFFF"/>
          </a:solidFill>
        </p:spPr>
        <p:txBody>
          <a:bodyPr wrap="square" lIns="0" tIns="0" rIns="0" bIns="0" rtlCol="0"/>
          <a:lstStyle/>
          <a:p>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56895" rIns="0" bIns="0" rtlCol="0">
            <a:spAutoFit/>
          </a:bodyPr>
          <a:lstStyle/>
          <a:p>
            <a:pPr marL="25400">
              <a:lnSpc>
                <a:spcPct val="100000"/>
              </a:lnSpc>
              <a:spcBef>
                <a:spcPts val="95"/>
              </a:spcBef>
            </a:pPr>
            <a:r>
              <a:rPr spc="-10" dirty="0"/>
              <a:t>Background</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101600">
              <a:lnSpc>
                <a:spcPts val="1045"/>
              </a:lnSpc>
            </a:pPr>
            <a:fld id="{81D60167-4931-47E6-BA6A-407CBD079E47}" type="slidenum">
              <a:rPr spc="-50" dirty="0"/>
              <a:t>7</a:t>
            </a:fld>
            <a:endParaRPr spc="-50" dirty="0"/>
          </a:p>
        </p:txBody>
      </p:sp>
      <p:sp>
        <p:nvSpPr>
          <p:cNvPr id="3" name="object 3"/>
          <p:cNvSpPr txBox="1"/>
          <p:nvPr/>
        </p:nvSpPr>
        <p:spPr>
          <a:xfrm>
            <a:off x="339648" y="1170508"/>
            <a:ext cx="11122660" cy="2830830"/>
          </a:xfrm>
          <a:prstGeom prst="rect">
            <a:avLst/>
          </a:prstGeom>
        </p:spPr>
        <p:txBody>
          <a:bodyPr vert="horz" wrap="square" lIns="0" tIns="12700" rIns="0" bIns="0" rtlCol="0">
            <a:spAutoFit/>
          </a:bodyPr>
          <a:lstStyle/>
          <a:p>
            <a:pPr marL="299085" indent="-286385">
              <a:lnSpc>
                <a:spcPct val="100000"/>
              </a:lnSpc>
              <a:spcBef>
                <a:spcPts val="100"/>
              </a:spcBef>
              <a:buFont typeface="Arial"/>
              <a:buChar char="•"/>
              <a:tabLst>
                <a:tab pos="299085" algn="l"/>
              </a:tabLst>
            </a:pPr>
            <a:r>
              <a:rPr sz="2400" dirty="0">
                <a:solidFill>
                  <a:srgbClr val="5B5B5B"/>
                </a:solidFill>
                <a:latin typeface="Calibri"/>
                <a:cs typeface="Calibri"/>
              </a:rPr>
              <a:t>Choice</a:t>
            </a:r>
            <a:r>
              <a:rPr sz="2400" spc="-60" dirty="0">
                <a:solidFill>
                  <a:srgbClr val="5B5B5B"/>
                </a:solidFill>
                <a:latin typeface="Calibri"/>
                <a:cs typeface="Calibri"/>
              </a:rPr>
              <a:t> </a:t>
            </a:r>
            <a:r>
              <a:rPr sz="2400" dirty="0">
                <a:solidFill>
                  <a:srgbClr val="5B5B5B"/>
                </a:solidFill>
                <a:latin typeface="Calibri"/>
                <a:cs typeface="Calibri"/>
              </a:rPr>
              <a:t>of</a:t>
            </a:r>
            <a:r>
              <a:rPr sz="2400" spc="-45" dirty="0">
                <a:solidFill>
                  <a:srgbClr val="5B5B5B"/>
                </a:solidFill>
                <a:latin typeface="Calibri"/>
                <a:cs typeface="Calibri"/>
              </a:rPr>
              <a:t> </a:t>
            </a:r>
            <a:r>
              <a:rPr sz="2400" dirty="0">
                <a:solidFill>
                  <a:srgbClr val="5B5B5B"/>
                </a:solidFill>
                <a:latin typeface="Calibri"/>
                <a:cs typeface="Calibri"/>
              </a:rPr>
              <a:t>fund</a:t>
            </a:r>
            <a:r>
              <a:rPr sz="2400" spc="-40" dirty="0">
                <a:solidFill>
                  <a:srgbClr val="5B5B5B"/>
                </a:solidFill>
                <a:latin typeface="Calibri"/>
                <a:cs typeface="Calibri"/>
              </a:rPr>
              <a:t> </a:t>
            </a:r>
            <a:r>
              <a:rPr sz="2400" dirty="0">
                <a:solidFill>
                  <a:srgbClr val="5B5B5B"/>
                </a:solidFill>
                <a:latin typeface="Calibri"/>
                <a:cs typeface="Calibri"/>
              </a:rPr>
              <a:t>and</a:t>
            </a:r>
            <a:r>
              <a:rPr sz="2400" spc="-40" dirty="0">
                <a:solidFill>
                  <a:srgbClr val="5B5B5B"/>
                </a:solidFill>
                <a:latin typeface="Calibri"/>
                <a:cs typeface="Calibri"/>
              </a:rPr>
              <a:t> </a:t>
            </a:r>
            <a:r>
              <a:rPr sz="2400" dirty="0">
                <a:solidFill>
                  <a:srgbClr val="5B5B5B"/>
                </a:solidFill>
                <a:latin typeface="Calibri"/>
                <a:cs typeface="Calibri"/>
              </a:rPr>
              <a:t>portability</a:t>
            </a:r>
            <a:r>
              <a:rPr sz="2400" spc="-65" dirty="0">
                <a:solidFill>
                  <a:srgbClr val="5B5B5B"/>
                </a:solidFill>
                <a:latin typeface="Calibri"/>
                <a:cs typeface="Calibri"/>
              </a:rPr>
              <a:t> </a:t>
            </a:r>
            <a:r>
              <a:rPr sz="2400" dirty="0">
                <a:solidFill>
                  <a:srgbClr val="5B5B5B"/>
                </a:solidFill>
                <a:latin typeface="Calibri"/>
                <a:cs typeface="Calibri"/>
              </a:rPr>
              <a:t>already</a:t>
            </a:r>
            <a:r>
              <a:rPr sz="2400" spc="-40" dirty="0">
                <a:solidFill>
                  <a:srgbClr val="5B5B5B"/>
                </a:solidFill>
                <a:latin typeface="Calibri"/>
                <a:cs typeface="Calibri"/>
              </a:rPr>
              <a:t> </a:t>
            </a:r>
            <a:r>
              <a:rPr sz="2400" dirty="0">
                <a:solidFill>
                  <a:srgbClr val="5B5B5B"/>
                </a:solidFill>
                <a:latin typeface="Calibri"/>
                <a:cs typeface="Calibri"/>
              </a:rPr>
              <a:t>exists</a:t>
            </a:r>
            <a:r>
              <a:rPr sz="2400" spc="-55" dirty="0">
                <a:solidFill>
                  <a:srgbClr val="5B5B5B"/>
                </a:solidFill>
                <a:latin typeface="Calibri"/>
                <a:cs typeface="Calibri"/>
              </a:rPr>
              <a:t> </a:t>
            </a:r>
            <a:r>
              <a:rPr sz="2400" dirty="0">
                <a:solidFill>
                  <a:srgbClr val="5B5B5B"/>
                </a:solidFill>
                <a:latin typeface="Calibri"/>
                <a:cs typeface="Calibri"/>
              </a:rPr>
              <a:t>in</a:t>
            </a:r>
            <a:r>
              <a:rPr sz="2400" spc="-40" dirty="0">
                <a:solidFill>
                  <a:srgbClr val="5B5B5B"/>
                </a:solidFill>
                <a:latin typeface="Calibri"/>
                <a:cs typeface="Calibri"/>
              </a:rPr>
              <a:t> </a:t>
            </a:r>
            <a:r>
              <a:rPr sz="2400" dirty="0">
                <a:solidFill>
                  <a:srgbClr val="5B5B5B"/>
                </a:solidFill>
                <a:latin typeface="Calibri"/>
                <a:cs typeface="Calibri"/>
              </a:rPr>
              <a:t>the</a:t>
            </a:r>
            <a:r>
              <a:rPr sz="2400" spc="-35" dirty="0">
                <a:solidFill>
                  <a:srgbClr val="5B5B5B"/>
                </a:solidFill>
                <a:latin typeface="Calibri"/>
                <a:cs typeface="Calibri"/>
              </a:rPr>
              <a:t> </a:t>
            </a:r>
            <a:r>
              <a:rPr sz="2400" dirty="0">
                <a:solidFill>
                  <a:srgbClr val="5B5B5B"/>
                </a:solidFill>
                <a:latin typeface="Calibri"/>
                <a:cs typeface="Calibri"/>
              </a:rPr>
              <a:t>accumulation</a:t>
            </a:r>
            <a:r>
              <a:rPr sz="2400" spc="-80" dirty="0">
                <a:solidFill>
                  <a:srgbClr val="5B5B5B"/>
                </a:solidFill>
                <a:latin typeface="Calibri"/>
                <a:cs typeface="Calibri"/>
              </a:rPr>
              <a:t> </a:t>
            </a:r>
            <a:r>
              <a:rPr sz="2400" dirty="0">
                <a:solidFill>
                  <a:srgbClr val="5B5B5B"/>
                </a:solidFill>
                <a:latin typeface="Calibri"/>
                <a:cs typeface="Calibri"/>
              </a:rPr>
              <a:t>phase</a:t>
            </a:r>
            <a:r>
              <a:rPr sz="2400" spc="-30" dirty="0">
                <a:solidFill>
                  <a:srgbClr val="5B5B5B"/>
                </a:solidFill>
                <a:latin typeface="Calibri"/>
                <a:cs typeface="Calibri"/>
              </a:rPr>
              <a:t> </a:t>
            </a:r>
            <a:r>
              <a:rPr sz="2400" dirty="0">
                <a:solidFill>
                  <a:srgbClr val="5B5B5B"/>
                </a:solidFill>
                <a:latin typeface="Calibri"/>
                <a:cs typeface="Calibri"/>
              </a:rPr>
              <a:t>and</a:t>
            </a:r>
            <a:r>
              <a:rPr sz="2400" spc="-35" dirty="0">
                <a:solidFill>
                  <a:srgbClr val="5B5B5B"/>
                </a:solidFill>
                <a:latin typeface="Calibri"/>
                <a:cs typeface="Calibri"/>
              </a:rPr>
              <a:t> </a:t>
            </a:r>
            <a:r>
              <a:rPr sz="2400" spc="-10" dirty="0">
                <a:solidFill>
                  <a:srgbClr val="5B5B5B"/>
                </a:solidFill>
                <a:latin typeface="Calibri"/>
                <a:cs typeface="Calibri"/>
              </a:rPr>
              <a:t>(effectively)</a:t>
            </a:r>
            <a:endParaRPr sz="2400">
              <a:latin typeface="Calibri"/>
              <a:cs typeface="Calibri"/>
            </a:endParaRPr>
          </a:p>
          <a:p>
            <a:pPr marL="299085">
              <a:lnSpc>
                <a:spcPct val="100000"/>
              </a:lnSpc>
              <a:spcBef>
                <a:spcPts val="5"/>
              </a:spcBef>
            </a:pPr>
            <a:r>
              <a:rPr sz="2400" dirty="0">
                <a:solidFill>
                  <a:srgbClr val="5B5B5B"/>
                </a:solidFill>
                <a:latin typeface="Calibri"/>
                <a:cs typeface="Calibri"/>
              </a:rPr>
              <a:t>for</a:t>
            </a:r>
            <a:r>
              <a:rPr sz="2400" spc="-60" dirty="0">
                <a:solidFill>
                  <a:srgbClr val="5B5B5B"/>
                </a:solidFill>
                <a:latin typeface="Calibri"/>
                <a:cs typeface="Calibri"/>
              </a:rPr>
              <a:t> </a:t>
            </a:r>
            <a:r>
              <a:rPr sz="2400" spc="-10" dirty="0">
                <a:solidFill>
                  <a:srgbClr val="5B5B5B"/>
                </a:solidFill>
                <a:latin typeface="Calibri"/>
                <a:cs typeface="Calibri"/>
              </a:rPr>
              <a:t>account-</a:t>
            </a:r>
            <a:r>
              <a:rPr sz="2400" dirty="0">
                <a:solidFill>
                  <a:srgbClr val="5B5B5B"/>
                </a:solidFill>
                <a:latin typeface="Calibri"/>
                <a:cs typeface="Calibri"/>
              </a:rPr>
              <a:t>based</a:t>
            </a:r>
            <a:r>
              <a:rPr sz="2400" spc="-65" dirty="0">
                <a:solidFill>
                  <a:srgbClr val="5B5B5B"/>
                </a:solidFill>
                <a:latin typeface="Calibri"/>
                <a:cs typeface="Calibri"/>
              </a:rPr>
              <a:t> </a:t>
            </a:r>
            <a:r>
              <a:rPr sz="2400" dirty="0">
                <a:solidFill>
                  <a:srgbClr val="5B5B5B"/>
                </a:solidFill>
                <a:latin typeface="Calibri"/>
                <a:cs typeface="Calibri"/>
              </a:rPr>
              <a:t>pensions</a:t>
            </a:r>
            <a:r>
              <a:rPr sz="2400" spc="-60" dirty="0">
                <a:solidFill>
                  <a:srgbClr val="5B5B5B"/>
                </a:solidFill>
                <a:latin typeface="Calibri"/>
                <a:cs typeface="Calibri"/>
              </a:rPr>
              <a:t> </a:t>
            </a:r>
            <a:r>
              <a:rPr sz="2400" dirty="0">
                <a:solidFill>
                  <a:srgbClr val="5B5B5B"/>
                </a:solidFill>
                <a:latin typeface="Calibri"/>
                <a:cs typeface="Calibri"/>
              </a:rPr>
              <a:t>in</a:t>
            </a:r>
            <a:r>
              <a:rPr sz="2400" spc="-60" dirty="0">
                <a:solidFill>
                  <a:srgbClr val="5B5B5B"/>
                </a:solidFill>
                <a:latin typeface="Calibri"/>
                <a:cs typeface="Calibri"/>
              </a:rPr>
              <a:t> </a:t>
            </a:r>
            <a:r>
              <a:rPr sz="2400" dirty="0">
                <a:solidFill>
                  <a:srgbClr val="5B5B5B"/>
                </a:solidFill>
                <a:latin typeface="Calibri"/>
                <a:cs typeface="Calibri"/>
              </a:rPr>
              <a:t>the</a:t>
            </a:r>
            <a:r>
              <a:rPr sz="2400" spc="-75" dirty="0">
                <a:solidFill>
                  <a:srgbClr val="5B5B5B"/>
                </a:solidFill>
                <a:latin typeface="Calibri"/>
                <a:cs typeface="Calibri"/>
              </a:rPr>
              <a:t> </a:t>
            </a:r>
            <a:r>
              <a:rPr sz="2400" spc="-10" dirty="0">
                <a:solidFill>
                  <a:srgbClr val="5B5B5B"/>
                </a:solidFill>
                <a:latin typeface="Calibri"/>
                <a:cs typeface="Calibri"/>
              </a:rPr>
              <a:t>retirement</a:t>
            </a:r>
            <a:r>
              <a:rPr sz="2400" spc="-70" dirty="0">
                <a:solidFill>
                  <a:srgbClr val="5B5B5B"/>
                </a:solidFill>
                <a:latin typeface="Calibri"/>
                <a:cs typeface="Calibri"/>
              </a:rPr>
              <a:t> </a:t>
            </a:r>
            <a:r>
              <a:rPr sz="2400" spc="-10" dirty="0">
                <a:solidFill>
                  <a:srgbClr val="5B5B5B"/>
                </a:solidFill>
                <a:latin typeface="Calibri"/>
                <a:cs typeface="Calibri"/>
              </a:rPr>
              <a:t>phase</a:t>
            </a:r>
            <a:endParaRPr sz="2400">
              <a:latin typeface="Calibri"/>
              <a:cs typeface="Calibri"/>
            </a:endParaRPr>
          </a:p>
          <a:p>
            <a:pPr marL="299085" marR="372745" indent="-287020">
              <a:lnSpc>
                <a:spcPct val="100000"/>
              </a:lnSpc>
              <a:spcBef>
                <a:spcPts val="2400"/>
              </a:spcBef>
              <a:buFont typeface="Arial"/>
              <a:buChar char="•"/>
              <a:tabLst>
                <a:tab pos="299085" algn="l"/>
              </a:tabLst>
            </a:pPr>
            <a:r>
              <a:rPr sz="2400" spc="-10" dirty="0">
                <a:solidFill>
                  <a:srgbClr val="5B5B5B"/>
                </a:solidFill>
                <a:latin typeface="Calibri"/>
                <a:cs typeface="Calibri"/>
              </a:rPr>
              <a:t>Requirement(s)</a:t>
            </a:r>
            <a:r>
              <a:rPr sz="2400" spc="-75" dirty="0">
                <a:solidFill>
                  <a:srgbClr val="5B5B5B"/>
                </a:solidFill>
                <a:latin typeface="Calibri"/>
                <a:cs typeface="Calibri"/>
              </a:rPr>
              <a:t> </a:t>
            </a:r>
            <a:r>
              <a:rPr sz="2400" dirty="0">
                <a:solidFill>
                  <a:srgbClr val="5B5B5B"/>
                </a:solidFill>
                <a:latin typeface="Calibri"/>
                <a:cs typeface="Calibri"/>
              </a:rPr>
              <a:t>of</a:t>
            </a:r>
            <a:r>
              <a:rPr sz="2400" spc="-40" dirty="0">
                <a:solidFill>
                  <a:srgbClr val="5B5B5B"/>
                </a:solidFill>
                <a:latin typeface="Calibri"/>
                <a:cs typeface="Calibri"/>
              </a:rPr>
              <a:t> </a:t>
            </a:r>
            <a:r>
              <a:rPr sz="2400" dirty="0">
                <a:solidFill>
                  <a:srgbClr val="5B5B5B"/>
                </a:solidFill>
                <a:latin typeface="Calibri"/>
                <a:cs typeface="Calibri"/>
              </a:rPr>
              <a:t>the</a:t>
            </a:r>
            <a:r>
              <a:rPr sz="2400" spc="-35" dirty="0">
                <a:solidFill>
                  <a:srgbClr val="5B5B5B"/>
                </a:solidFill>
                <a:latin typeface="Calibri"/>
                <a:cs typeface="Calibri"/>
              </a:rPr>
              <a:t> </a:t>
            </a:r>
            <a:r>
              <a:rPr sz="2400" spc="-10" dirty="0">
                <a:solidFill>
                  <a:srgbClr val="5B5B5B"/>
                </a:solidFill>
                <a:latin typeface="Calibri"/>
                <a:cs typeface="Calibri"/>
              </a:rPr>
              <a:t>Retirement</a:t>
            </a:r>
            <a:r>
              <a:rPr sz="2400" spc="-75" dirty="0">
                <a:solidFill>
                  <a:srgbClr val="5B5B5B"/>
                </a:solidFill>
                <a:latin typeface="Calibri"/>
                <a:cs typeface="Calibri"/>
              </a:rPr>
              <a:t> </a:t>
            </a:r>
            <a:r>
              <a:rPr sz="2400" dirty="0">
                <a:solidFill>
                  <a:srgbClr val="5B5B5B"/>
                </a:solidFill>
                <a:latin typeface="Calibri"/>
                <a:cs typeface="Calibri"/>
              </a:rPr>
              <a:t>Income</a:t>
            </a:r>
            <a:r>
              <a:rPr sz="2400" spc="-55" dirty="0">
                <a:solidFill>
                  <a:srgbClr val="5B5B5B"/>
                </a:solidFill>
                <a:latin typeface="Calibri"/>
                <a:cs typeface="Calibri"/>
              </a:rPr>
              <a:t> </a:t>
            </a:r>
            <a:r>
              <a:rPr sz="2400" spc="-10" dirty="0">
                <a:solidFill>
                  <a:srgbClr val="5B5B5B"/>
                </a:solidFill>
                <a:latin typeface="Calibri"/>
                <a:cs typeface="Calibri"/>
              </a:rPr>
              <a:t>Covenant</a:t>
            </a:r>
            <a:r>
              <a:rPr sz="2400" spc="-45" dirty="0">
                <a:solidFill>
                  <a:srgbClr val="5B5B5B"/>
                </a:solidFill>
                <a:latin typeface="Calibri"/>
                <a:cs typeface="Calibri"/>
              </a:rPr>
              <a:t> </a:t>
            </a:r>
            <a:r>
              <a:rPr sz="2400" dirty="0">
                <a:solidFill>
                  <a:srgbClr val="5B5B5B"/>
                </a:solidFill>
                <a:latin typeface="Calibri"/>
                <a:cs typeface="Calibri"/>
              </a:rPr>
              <a:t>“managing</a:t>
            </a:r>
            <a:r>
              <a:rPr sz="2400" spc="-65" dirty="0">
                <a:solidFill>
                  <a:srgbClr val="5B5B5B"/>
                </a:solidFill>
                <a:latin typeface="Calibri"/>
                <a:cs typeface="Calibri"/>
              </a:rPr>
              <a:t> </a:t>
            </a:r>
            <a:r>
              <a:rPr sz="2400" spc="-10" dirty="0">
                <a:solidFill>
                  <a:srgbClr val="5B5B5B"/>
                </a:solidFill>
                <a:latin typeface="Calibri"/>
                <a:cs typeface="Calibri"/>
              </a:rPr>
              <a:t>expected</a:t>
            </a:r>
            <a:r>
              <a:rPr sz="2400" spc="-50" dirty="0">
                <a:solidFill>
                  <a:srgbClr val="5B5B5B"/>
                </a:solidFill>
                <a:latin typeface="Calibri"/>
                <a:cs typeface="Calibri"/>
              </a:rPr>
              <a:t> </a:t>
            </a:r>
            <a:r>
              <a:rPr sz="2400" dirty="0">
                <a:solidFill>
                  <a:srgbClr val="5B5B5B"/>
                </a:solidFill>
                <a:latin typeface="Calibri"/>
                <a:cs typeface="Calibri"/>
              </a:rPr>
              <a:t>risks</a:t>
            </a:r>
            <a:r>
              <a:rPr sz="2400" spc="-60" dirty="0">
                <a:solidFill>
                  <a:srgbClr val="5B5B5B"/>
                </a:solidFill>
                <a:latin typeface="Calibri"/>
                <a:cs typeface="Calibri"/>
              </a:rPr>
              <a:t> </a:t>
            </a:r>
            <a:r>
              <a:rPr sz="2400" dirty="0">
                <a:solidFill>
                  <a:srgbClr val="5B5B5B"/>
                </a:solidFill>
                <a:latin typeface="Calibri"/>
                <a:cs typeface="Calibri"/>
              </a:rPr>
              <a:t>to</a:t>
            </a:r>
            <a:r>
              <a:rPr sz="2400" spc="-50" dirty="0">
                <a:solidFill>
                  <a:srgbClr val="5B5B5B"/>
                </a:solidFill>
                <a:latin typeface="Calibri"/>
                <a:cs typeface="Calibri"/>
              </a:rPr>
              <a:t> </a:t>
            </a:r>
            <a:r>
              <a:rPr sz="2400" spc="-25" dirty="0">
                <a:solidFill>
                  <a:srgbClr val="5B5B5B"/>
                </a:solidFill>
                <a:latin typeface="Calibri"/>
                <a:cs typeface="Calibri"/>
              </a:rPr>
              <a:t>the </a:t>
            </a:r>
            <a:r>
              <a:rPr sz="2400" dirty="0">
                <a:solidFill>
                  <a:srgbClr val="5B5B5B"/>
                </a:solidFill>
                <a:latin typeface="Calibri"/>
                <a:cs typeface="Calibri"/>
              </a:rPr>
              <a:t>sustainability</a:t>
            </a:r>
            <a:r>
              <a:rPr sz="2400" spc="-75" dirty="0">
                <a:solidFill>
                  <a:srgbClr val="5B5B5B"/>
                </a:solidFill>
                <a:latin typeface="Calibri"/>
                <a:cs typeface="Calibri"/>
              </a:rPr>
              <a:t> </a:t>
            </a:r>
            <a:r>
              <a:rPr sz="2400" dirty="0">
                <a:solidFill>
                  <a:srgbClr val="5B5B5B"/>
                </a:solidFill>
                <a:latin typeface="Calibri"/>
                <a:cs typeface="Calibri"/>
              </a:rPr>
              <a:t>and</a:t>
            </a:r>
            <a:r>
              <a:rPr sz="2400" spc="-60" dirty="0">
                <a:solidFill>
                  <a:srgbClr val="5B5B5B"/>
                </a:solidFill>
                <a:latin typeface="Calibri"/>
                <a:cs typeface="Calibri"/>
              </a:rPr>
              <a:t> </a:t>
            </a:r>
            <a:r>
              <a:rPr sz="2400" dirty="0">
                <a:solidFill>
                  <a:srgbClr val="5B5B5B"/>
                </a:solidFill>
                <a:latin typeface="Calibri"/>
                <a:cs typeface="Calibri"/>
              </a:rPr>
              <a:t>stability</a:t>
            </a:r>
            <a:r>
              <a:rPr sz="2400" spc="-70" dirty="0">
                <a:solidFill>
                  <a:srgbClr val="5B5B5B"/>
                </a:solidFill>
                <a:latin typeface="Calibri"/>
                <a:cs typeface="Calibri"/>
              </a:rPr>
              <a:t> </a:t>
            </a:r>
            <a:r>
              <a:rPr sz="2400" dirty="0">
                <a:solidFill>
                  <a:srgbClr val="5B5B5B"/>
                </a:solidFill>
                <a:latin typeface="Calibri"/>
                <a:cs typeface="Calibri"/>
              </a:rPr>
              <a:t>of</a:t>
            </a:r>
            <a:r>
              <a:rPr sz="2400" spc="-65" dirty="0">
                <a:solidFill>
                  <a:srgbClr val="5B5B5B"/>
                </a:solidFill>
                <a:latin typeface="Calibri"/>
                <a:cs typeface="Calibri"/>
              </a:rPr>
              <a:t> </a:t>
            </a:r>
            <a:r>
              <a:rPr sz="2400" dirty="0">
                <a:solidFill>
                  <a:srgbClr val="5B5B5B"/>
                </a:solidFill>
                <a:latin typeface="Calibri"/>
                <a:cs typeface="Calibri"/>
              </a:rPr>
              <a:t>their</a:t>
            </a:r>
            <a:r>
              <a:rPr sz="2400" spc="-65" dirty="0">
                <a:solidFill>
                  <a:srgbClr val="5B5B5B"/>
                </a:solidFill>
                <a:latin typeface="Calibri"/>
                <a:cs typeface="Calibri"/>
              </a:rPr>
              <a:t> </a:t>
            </a:r>
            <a:r>
              <a:rPr sz="2400" spc="-10" dirty="0">
                <a:solidFill>
                  <a:srgbClr val="5B5B5B"/>
                </a:solidFill>
                <a:latin typeface="Calibri"/>
                <a:cs typeface="Calibri"/>
              </a:rPr>
              <a:t>expected</a:t>
            </a:r>
            <a:r>
              <a:rPr sz="2400" spc="-65" dirty="0">
                <a:solidFill>
                  <a:srgbClr val="5B5B5B"/>
                </a:solidFill>
                <a:latin typeface="Calibri"/>
                <a:cs typeface="Calibri"/>
              </a:rPr>
              <a:t> </a:t>
            </a:r>
            <a:r>
              <a:rPr sz="2400" spc="-10" dirty="0">
                <a:solidFill>
                  <a:srgbClr val="5B5B5B"/>
                </a:solidFill>
                <a:latin typeface="Calibri"/>
                <a:cs typeface="Calibri"/>
              </a:rPr>
              <a:t>retirement</a:t>
            </a:r>
            <a:r>
              <a:rPr sz="2400" spc="-70" dirty="0">
                <a:solidFill>
                  <a:srgbClr val="5B5B5B"/>
                </a:solidFill>
                <a:latin typeface="Calibri"/>
                <a:cs typeface="Calibri"/>
              </a:rPr>
              <a:t> </a:t>
            </a:r>
            <a:r>
              <a:rPr sz="2400" spc="-10" dirty="0">
                <a:solidFill>
                  <a:srgbClr val="5B5B5B"/>
                </a:solidFill>
                <a:latin typeface="Calibri"/>
                <a:cs typeface="Calibri"/>
              </a:rPr>
              <a:t>income”</a:t>
            </a:r>
            <a:endParaRPr sz="2400">
              <a:latin typeface="Calibri"/>
              <a:cs typeface="Calibri"/>
            </a:endParaRPr>
          </a:p>
          <a:p>
            <a:pPr marL="299085" marR="380365" indent="-287020">
              <a:lnSpc>
                <a:spcPct val="100000"/>
              </a:lnSpc>
              <a:spcBef>
                <a:spcPts val="2400"/>
              </a:spcBef>
              <a:buFont typeface="Arial"/>
              <a:buChar char="•"/>
              <a:tabLst>
                <a:tab pos="299085" algn="l"/>
              </a:tabLst>
            </a:pPr>
            <a:r>
              <a:rPr sz="2400" dirty="0">
                <a:solidFill>
                  <a:srgbClr val="5B5B5B"/>
                </a:solidFill>
                <a:latin typeface="Calibri"/>
                <a:cs typeface="Calibri"/>
              </a:rPr>
              <a:t>Still</a:t>
            </a:r>
            <a:r>
              <a:rPr sz="2400" spc="-65" dirty="0">
                <a:solidFill>
                  <a:srgbClr val="5B5B5B"/>
                </a:solidFill>
                <a:latin typeface="Calibri"/>
                <a:cs typeface="Calibri"/>
              </a:rPr>
              <a:t> </a:t>
            </a:r>
            <a:r>
              <a:rPr sz="2400" spc="-10" dirty="0">
                <a:solidFill>
                  <a:srgbClr val="5B5B5B"/>
                </a:solidFill>
                <a:latin typeface="Calibri"/>
                <a:cs typeface="Calibri"/>
              </a:rPr>
              <a:t>relatively</a:t>
            </a:r>
            <a:r>
              <a:rPr sz="2400" spc="-55" dirty="0">
                <a:solidFill>
                  <a:srgbClr val="5B5B5B"/>
                </a:solidFill>
                <a:latin typeface="Calibri"/>
                <a:cs typeface="Calibri"/>
              </a:rPr>
              <a:t> </a:t>
            </a:r>
            <a:r>
              <a:rPr sz="2400" dirty="0">
                <a:solidFill>
                  <a:srgbClr val="5B5B5B"/>
                </a:solidFill>
                <a:latin typeface="Calibri"/>
                <a:cs typeface="Calibri"/>
              </a:rPr>
              <a:t>low</a:t>
            </a:r>
            <a:r>
              <a:rPr sz="2400" spc="-50" dirty="0">
                <a:solidFill>
                  <a:srgbClr val="5B5B5B"/>
                </a:solidFill>
                <a:latin typeface="Calibri"/>
                <a:cs typeface="Calibri"/>
              </a:rPr>
              <a:t> </a:t>
            </a:r>
            <a:r>
              <a:rPr sz="2400" spc="-10" dirty="0">
                <a:solidFill>
                  <a:srgbClr val="5B5B5B"/>
                </a:solidFill>
                <a:latin typeface="Calibri"/>
                <a:cs typeface="Calibri"/>
              </a:rPr>
              <a:t>take</a:t>
            </a:r>
            <a:r>
              <a:rPr sz="2400" spc="-70" dirty="0">
                <a:solidFill>
                  <a:srgbClr val="5B5B5B"/>
                </a:solidFill>
                <a:latin typeface="Calibri"/>
                <a:cs typeface="Calibri"/>
              </a:rPr>
              <a:t> </a:t>
            </a:r>
            <a:r>
              <a:rPr sz="2400" dirty="0">
                <a:solidFill>
                  <a:srgbClr val="5B5B5B"/>
                </a:solidFill>
                <a:latin typeface="Calibri"/>
                <a:cs typeface="Calibri"/>
              </a:rPr>
              <a:t>up</a:t>
            </a:r>
            <a:r>
              <a:rPr sz="2400" spc="-50" dirty="0">
                <a:solidFill>
                  <a:srgbClr val="5B5B5B"/>
                </a:solidFill>
                <a:latin typeface="Calibri"/>
                <a:cs typeface="Calibri"/>
              </a:rPr>
              <a:t> </a:t>
            </a:r>
            <a:r>
              <a:rPr sz="2400" dirty="0">
                <a:solidFill>
                  <a:srgbClr val="5B5B5B"/>
                </a:solidFill>
                <a:latin typeface="Calibri"/>
                <a:cs typeface="Calibri"/>
              </a:rPr>
              <a:t>of</a:t>
            </a:r>
            <a:r>
              <a:rPr sz="2400" spc="-55" dirty="0">
                <a:solidFill>
                  <a:srgbClr val="5B5B5B"/>
                </a:solidFill>
                <a:latin typeface="Calibri"/>
                <a:cs typeface="Calibri"/>
              </a:rPr>
              <a:t> </a:t>
            </a:r>
            <a:r>
              <a:rPr sz="2400" dirty="0">
                <a:solidFill>
                  <a:srgbClr val="5B5B5B"/>
                </a:solidFill>
                <a:latin typeface="Calibri"/>
                <a:cs typeface="Calibri"/>
              </a:rPr>
              <a:t>traditional</a:t>
            </a:r>
            <a:r>
              <a:rPr sz="2400" spc="-60" dirty="0">
                <a:solidFill>
                  <a:srgbClr val="5B5B5B"/>
                </a:solidFill>
                <a:latin typeface="Calibri"/>
                <a:cs typeface="Calibri"/>
              </a:rPr>
              <a:t> </a:t>
            </a:r>
            <a:r>
              <a:rPr sz="2400" dirty="0">
                <a:solidFill>
                  <a:srgbClr val="5B5B5B"/>
                </a:solidFill>
                <a:latin typeface="Calibri"/>
                <a:cs typeface="Calibri"/>
              </a:rPr>
              <a:t>annuities</a:t>
            </a:r>
            <a:r>
              <a:rPr sz="2400" spc="-50" dirty="0">
                <a:solidFill>
                  <a:srgbClr val="5B5B5B"/>
                </a:solidFill>
                <a:latin typeface="Calibri"/>
                <a:cs typeface="Calibri"/>
              </a:rPr>
              <a:t> </a:t>
            </a:r>
            <a:r>
              <a:rPr sz="2400" dirty="0">
                <a:solidFill>
                  <a:srgbClr val="5B5B5B"/>
                </a:solidFill>
                <a:latin typeface="Calibri"/>
                <a:cs typeface="Calibri"/>
              </a:rPr>
              <a:t>and</a:t>
            </a:r>
            <a:r>
              <a:rPr sz="2400" spc="-55" dirty="0">
                <a:solidFill>
                  <a:srgbClr val="5B5B5B"/>
                </a:solidFill>
                <a:latin typeface="Calibri"/>
                <a:cs typeface="Calibri"/>
              </a:rPr>
              <a:t> </a:t>
            </a:r>
            <a:r>
              <a:rPr sz="2400" spc="-10" dirty="0">
                <a:solidFill>
                  <a:srgbClr val="5B5B5B"/>
                </a:solidFill>
                <a:latin typeface="Calibri"/>
                <a:cs typeface="Calibri"/>
              </a:rPr>
              <a:t>“innovative</a:t>
            </a:r>
            <a:r>
              <a:rPr sz="2400" spc="-45" dirty="0">
                <a:solidFill>
                  <a:srgbClr val="5B5B5B"/>
                </a:solidFill>
                <a:latin typeface="Calibri"/>
                <a:cs typeface="Calibri"/>
              </a:rPr>
              <a:t> </a:t>
            </a:r>
            <a:r>
              <a:rPr sz="2400" spc="-10" dirty="0">
                <a:solidFill>
                  <a:srgbClr val="5B5B5B"/>
                </a:solidFill>
                <a:latin typeface="Calibri"/>
                <a:cs typeface="Calibri"/>
              </a:rPr>
              <a:t>retirement</a:t>
            </a:r>
            <a:r>
              <a:rPr sz="2400" spc="-60" dirty="0">
                <a:solidFill>
                  <a:srgbClr val="5B5B5B"/>
                </a:solidFill>
                <a:latin typeface="Calibri"/>
                <a:cs typeface="Calibri"/>
              </a:rPr>
              <a:t> </a:t>
            </a:r>
            <a:r>
              <a:rPr sz="2400" spc="-10" dirty="0">
                <a:solidFill>
                  <a:srgbClr val="5B5B5B"/>
                </a:solidFill>
                <a:latin typeface="Calibri"/>
                <a:cs typeface="Calibri"/>
              </a:rPr>
              <a:t>income </a:t>
            </a:r>
            <a:r>
              <a:rPr sz="2400" dirty="0">
                <a:solidFill>
                  <a:srgbClr val="5B5B5B"/>
                </a:solidFill>
                <a:latin typeface="Calibri"/>
                <a:cs typeface="Calibri"/>
              </a:rPr>
              <a:t>streams”</a:t>
            </a:r>
            <a:r>
              <a:rPr sz="2400" spc="-125" dirty="0">
                <a:solidFill>
                  <a:srgbClr val="5B5B5B"/>
                </a:solidFill>
                <a:latin typeface="Calibri"/>
                <a:cs typeface="Calibri"/>
              </a:rPr>
              <a:t> </a:t>
            </a:r>
            <a:r>
              <a:rPr sz="2400" spc="-10" dirty="0">
                <a:solidFill>
                  <a:srgbClr val="5B5B5B"/>
                </a:solidFill>
                <a:latin typeface="Calibri"/>
                <a:cs typeface="Calibri"/>
              </a:rPr>
              <a:t>(IRISs)</a:t>
            </a:r>
            <a:endParaRPr sz="2400">
              <a:latin typeface="Calibri"/>
              <a:cs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559231" y="1056551"/>
            <a:ext cx="7935086" cy="5069967"/>
          </a:xfrm>
          <a:prstGeom prst="rect">
            <a:avLst/>
          </a:prstGeom>
        </p:spPr>
      </p:pic>
      <p:sp>
        <p:nvSpPr>
          <p:cNvPr id="3" name="object 3" descr="$PPTXTitle"/>
          <p:cNvSpPr txBox="1">
            <a:spLocks noGrp="1"/>
          </p:cNvSpPr>
          <p:nvPr>
            <p:ph type="title"/>
          </p:nvPr>
        </p:nvSpPr>
        <p:spPr>
          <a:prstGeom prst="rect">
            <a:avLst/>
          </a:prstGeom>
        </p:spPr>
        <p:txBody>
          <a:bodyPr vert="horz" wrap="square" lIns="0" tIns="56895" rIns="0" bIns="0" rtlCol="0">
            <a:spAutoFit/>
          </a:bodyPr>
          <a:lstStyle/>
          <a:p>
            <a:pPr marL="25400">
              <a:lnSpc>
                <a:spcPct val="100000"/>
              </a:lnSpc>
              <a:spcBef>
                <a:spcPts val="95"/>
              </a:spcBef>
            </a:pPr>
            <a:r>
              <a:rPr dirty="0"/>
              <a:t>The</a:t>
            </a:r>
            <a:r>
              <a:rPr spc="-110" dirty="0"/>
              <a:t> </a:t>
            </a:r>
            <a:r>
              <a:rPr dirty="0"/>
              <a:t>product</a:t>
            </a:r>
            <a:r>
              <a:rPr spc="-95" dirty="0"/>
              <a:t> </a:t>
            </a:r>
            <a:r>
              <a:rPr spc="-10" dirty="0"/>
              <a:t>landscape</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01600">
              <a:lnSpc>
                <a:spcPts val="1045"/>
              </a:lnSpc>
            </a:pPr>
            <a:fld id="{81D60167-4931-47E6-BA6A-407CBD079E47}" type="slidenum">
              <a:rPr spc="-50" dirty="0"/>
              <a:t>8</a:t>
            </a:fld>
            <a:endParaRPr spc="-50" dirty="0"/>
          </a:p>
        </p:txBody>
      </p:sp>
      <p:sp>
        <p:nvSpPr>
          <p:cNvPr id="4" name="object 4"/>
          <p:cNvSpPr txBox="1"/>
          <p:nvPr/>
        </p:nvSpPr>
        <p:spPr>
          <a:xfrm>
            <a:off x="9189211" y="912723"/>
            <a:ext cx="2176145" cy="4993005"/>
          </a:xfrm>
          <a:prstGeom prst="rect">
            <a:avLst/>
          </a:prstGeom>
        </p:spPr>
        <p:txBody>
          <a:bodyPr vert="horz" wrap="square" lIns="0" tIns="44450" rIns="0" bIns="0" rtlCol="0">
            <a:spAutoFit/>
          </a:bodyPr>
          <a:lstStyle/>
          <a:p>
            <a:pPr marL="12700">
              <a:lnSpc>
                <a:spcPct val="100000"/>
              </a:lnSpc>
              <a:spcBef>
                <a:spcPts val="350"/>
              </a:spcBef>
            </a:pPr>
            <a:r>
              <a:rPr sz="1400" b="1" spc="60" dirty="0">
                <a:solidFill>
                  <a:srgbClr val="397B21"/>
                </a:solidFill>
                <a:latin typeface="Calibri"/>
                <a:cs typeface="Calibri"/>
              </a:rPr>
              <a:t>Green</a:t>
            </a:r>
            <a:r>
              <a:rPr sz="1400" b="1" spc="-50" dirty="0">
                <a:solidFill>
                  <a:srgbClr val="397B21"/>
                </a:solidFill>
                <a:latin typeface="Calibri"/>
                <a:cs typeface="Calibri"/>
              </a:rPr>
              <a:t> </a:t>
            </a:r>
            <a:r>
              <a:rPr sz="1400" b="1" spc="-10" dirty="0">
                <a:solidFill>
                  <a:srgbClr val="397B21"/>
                </a:solidFill>
                <a:latin typeface="Calibri"/>
                <a:cs typeface="Calibri"/>
              </a:rPr>
              <a:t>border</a:t>
            </a:r>
            <a:endParaRPr sz="1400">
              <a:latin typeface="Calibri"/>
              <a:cs typeface="Calibri"/>
            </a:endParaRPr>
          </a:p>
          <a:p>
            <a:pPr marL="12700" marR="5080">
              <a:lnSpc>
                <a:spcPct val="114999"/>
              </a:lnSpc>
            </a:pPr>
            <a:r>
              <a:rPr sz="1400" dirty="0">
                <a:latin typeface="Calibri"/>
                <a:cs typeface="Calibri"/>
              </a:rPr>
              <a:t>Fully</a:t>
            </a:r>
            <a:r>
              <a:rPr sz="1400" spc="95" dirty="0">
                <a:latin typeface="Calibri"/>
                <a:cs typeface="Calibri"/>
              </a:rPr>
              <a:t> </a:t>
            </a:r>
            <a:r>
              <a:rPr sz="1400" spc="55" dirty="0">
                <a:latin typeface="Calibri"/>
                <a:cs typeface="Calibri"/>
              </a:rPr>
              <a:t>account-</a:t>
            </a:r>
            <a:r>
              <a:rPr sz="1400" spc="60" dirty="0">
                <a:latin typeface="Calibri"/>
                <a:cs typeface="Calibri"/>
              </a:rPr>
              <a:t>based</a:t>
            </a:r>
            <a:r>
              <a:rPr sz="1400" spc="70" dirty="0">
                <a:latin typeface="Calibri"/>
                <a:cs typeface="Calibri"/>
              </a:rPr>
              <a:t> </a:t>
            </a:r>
            <a:r>
              <a:rPr sz="1400" spc="25" dirty="0">
                <a:latin typeface="Calibri"/>
                <a:cs typeface="Calibri"/>
              </a:rPr>
              <a:t>and </a:t>
            </a:r>
            <a:r>
              <a:rPr sz="1400" dirty="0">
                <a:latin typeface="Calibri"/>
                <a:cs typeface="Calibri"/>
              </a:rPr>
              <a:t>portable</a:t>
            </a:r>
            <a:r>
              <a:rPr sz="1400" spc="95" dirty="0">
                <a:latin typeface="Calibri"/>
                <a:cs typeface="Calibri"/>
              </a:rPr>
              <a:t> </a:t>
            </a:r>
            <a:r>
              <a:rPr sz="1400" dirty="0">
                <a:latin typeface="Calibri"/>
                <a:cs typeface="Calibri"/>
              </a:rPr>
              <a:t>under</a:t>
            </a:r>
            <a:r>
              <a:rPr sz="1400" spc="114" dirty="0">
                <a:latin typeface="Calibri"/>
                <a:cs typeface="Calibri"/>
              </a:rPr>
              <a:t> </a:t>
            </a:r>
            <a:r>
              <a:rPr sz="1400" dirty="0">
                <a:latin typeface="Calibri"/>
                <a:cs typeface="Calibri"/>
              </a:rPr>
              <a:t>current</a:t>
            </a:r>
            <a:r>
              <a:rPr sz="1400" spc="120" dirty="0">
                <a:latin typeface="Calibri"/>
                <a:cs typeface="Calibri"/>
              </a:rPr>
              <a:t> </a:t>
            </a:r>
            <a:r>
              <a:rPr sz="1400" spc="-20" dirty="0">
                <a:latin typeface="Calibri"/>
                <a:cs typeface="Calibri"/>
              </a:rPr>
              <a:t>rules</a:t>
            </a:r>
            <a:endParaRPr sz="1400">
              <a:latin typeface="Calibri"/>
              <a:cs typeface="Calibri"/>
            </a:endParaRPr>
          </a:p>
          <a:p>
            <a:pPr marL="12700">
              <a:lnSpc>
                <a:spcPct val="100000"/>
              </a:lnSpc>
              <a:spcBef>
                <a:spcPts val="1045"/>
              </a:spcBef>
            </a:pPr>
            <a:r>
              <a:rPr sz="1400" b="1" spc="50" dirty="0">
                <a:solidFill>
                  <a:srgbClr val="FFC000"/>
                </a:solidFill>
                <a:latin typeface="Calibri"/>
                <a:cs typeface="Calibri"/>
              </a:rPr>
              <a:t>Orange</a:t>
            </a:r>
            <a:r>
              <a:rPr sz="1400" b="1" spc="-65" dirty="0">
                <a:solidFill>
                  <a:srgbClr val="FFC000"/>
                </a:solidFill>
                <a:latin typeface="Calibri"/>
                <a:cs typeface="Calibri"/>
              </a:rPr>
              <a:t> </a:t>
            </a:r>
            <a:r>
              <a:rPr sz="1400" b="1" spc="-10" dirty="0">
                <a:solidFill>
                  <a:srgbClr val="FFC000"/>
                </a:solidFill>
                <a:latin typeface="Calibri"/>
                <a:cs typeface="Calibri"/>
              </a:rPr>
              <a:t>border</a:t>
            </a:r>
            <a:endParaRPr sz="1400">
              <a:latin typeface="Calibri"/>
              <a:cs typeface="Calibri"/>
            </a:endParaRPr>
          </a:p>
          <a:p>
            <a:pPr marL="12700" marR="253365">
              <a:lnSpc>
                <a:spcPts val="1930"/>
              </a:lnSpc>
              <a:spcBef>
                <a:spcPts val="105"/>
              </a:spcBef>
            </a:pPr>
            <a:r>
              <a:rPr sz="1400" dirty="0">
                <a:latin typeface="Calibri"/>
                <a:cs typeface="Calibri"/>
              </a:rPr>
              <a:t>Fully</a:t>
            </a:r>
            <a:r>
              <a:rPr sz="1400" spc="95" dirty="0">
                <a:latin typeface="Calibri"/>
                <a:cs typeface="Calibri"/>
              </a:rPr>
              <a:t> </a:t>
            </a:r>
            <a:r>
              <a:rPr sz="1400" spc="55" dirty="0">
                <a:latin typeface="Calibri"/>
                <a:cs typeface="Calibri"/>
              </a:rPr>
              <a:t>account-</a:t>
            </a:r>
            <a:r>
              <a:rPr sz="1400" spc="60" dirty="0">
                <a:latin typeface="Calibri"/>
                <a:cs typeface="Calibri"/>
              </a:rPr>
              <a:t>based</a:t>
            </a:r>
            <a:r>
              <a:rPr sz="1400" spc="70" dirty="0">
                <a:latin typeface="Calibri"/>
                <a:cs typeface="Calibri"/>
              </a:rPr>
              <a:t> </a:t>
            </a:r>
            <a:r>
              <a:rPr sz="1400" spc="25" dirty="0">
                <a:latin typeface="Calibri"/>
                <a:cs typeface="Calibri"/>
              </a:rPr>
              <a:t>and </a:t>
            </a:r>
            <a:r>
              <a:rPr sz="1400" dirty="0">
                <a:latin typeface="Calibri"/>
                <a:cs typeface="Calibri"/>
              </a:rPr>
              <a:t>portable</a:t>
            </a:r>
            <a:r>
              <a:rPr sz="1400" spc="65" dirty="0">
                <a:latin typeface="Calibri"/>
                <a:cs typeface="Calibri"/>
              </a:rPr>
              <a:t> </a:t>
            </a:r>
            <a:r>
              <a:rPr sz="1400" dirty="0">
                <a:latin typeface="Calibri"/>
                <a:cs typeface="Calibri"/>
              </a:rPr>
              <a:t>but</a:t>
            </a:r>
            <a:r>
              <a:rPr sz="1400" spc="80" dirty="0">
                <a:latin typeface="Calibri"/>
                <a:cs typeface="Calibri"/>
              </a:rPr>
              <a:t> </a:t>
            </a:r>
            <a:r>
              <a:rPr sz="1400" dirty="0">
                <a:latin typeface="Calibri"/>
                <a:cs typeface="Calibri"/>
              </a:rPr>
              <a:t>requiring</a:t>
            </a:r>
            <a:r>
              <a:rPr sz="1400" spc="100" dirty="0">
                <a:latin typeface="Calibri"/>
                <a:cs typeface="Calibri"/>
              </a:rPr>
              <a:t> </a:t>
            </a:r>
            <a:r>
              <a:rPr sz="1400" spc="15" dirty="0">
                <a:latin typeface="Calibri"/>
                <a:cs typeface="Calibri"/>
              </a:rPr>
              <a:t>a </a:t>
            </a:r>
            <a:r>
              <a:rPr sz="1400" spc="50" dirty="0">
                <a:latin typeface="Calibri"/>
                <a:cs typeface="Calibri"/>
              </a:rPr>
              <a:t>simple</a:t>
            </a:r>
            <a:r>
              <a:rPr sz="1400" spc="15" dirty="0">
                <a:latin typeface="Calibri"/>
                <a:cs typeface="Calibri"/>
              </a:rPr>
              <a:t> </a:t>
            </a:r>
            <a:r>
              <a:rPr sz="1400" dirty="0">
                <a:latin typeface="Calibri"/>
                <a:cs typeface="Calibri"/>
              </a:rPr>
              <a:t>law</a:t>
            </a:r>
            <a:r>
              <a:rPr sz="1400" spc="40" dirty="0">
                <a:latin typeface="Calibri"/>
                <a:cs typeface="Calibri"/>
              </a:rPr>
              <a:t> </a:t>
            </a:r>
            <a:r>
              <a:rPr sz="1400" spc="-10" dirty="0">
                <a:latin typeface="Calibri"/>
                <a:cs typeface="Calibri"/>
              </a:rPr>
              <a:t>change</a:t>
            </a:r>
            <a:endParaRPr sz="1400">
              <a:latin typeface="Calibri"/>
              <a:cs typeface="Calibri"/>
            </a:endParaRPr>
          </a:p>
          <a:p>
            <a:pPr marL="12700">
              <a:lnSpc>
                <a:spcPct val="100000"/>
              </a:lnSpc>
              <a:spcBef>
                <a:spcPts val="960"/>
              </a:spcBef>
            </a:pPr>
            <a:r>
              <a:rPr sz="1400" b="1" spc="80" dirty="0">
                <a:solidFill>
                  <a:srgbClr val="FF0000"/>
                </a:solidFill>
                <a:latin typeface="Calibri"/>
                <a:cs typeface="Calibri"/>
              </a:rPr>
              <a:t>Red</a:t>
            </a:r>
            <a:r>
              <a:rPr sz="1400" b="1" spc="-35" dirty="0">
                <a:solidFill>
                  <a:srgbClr val="FF0000"/>
                </a:solidFill>
                <a:latin typeface="Calibri"/>
                <a:cs typeface="Calibri"/>
              </a:rPr>
              <a:t> </a:t>
            </a:r>
            <a:r>
              <a:rPr sz="1400" b="1" spc="-10" dirty="0">
                <a:solidFill>
                  <a:srgbClr val="FF0000"/>
                </a:solidFill>
                <a:latin typeface="Calibri"/>
                <a:cs typeface="Calibri"/>
              </a:rPr>
              <a:t>border</a:t>
            </a:r>
            <a:endParaRPr sz="1400">
              <a:latin typeface="Calibri"/>
              <a:cs typeface="Calibri"/>
            </a:endParaRPr>
          </a:p>
          <a:p>
            <a:pPr marL="12700" marR="201295">
              <a:lnSpc>
                <a:spcPct val="114999"/>
              </a:lnSpc>
            </a:pPr>
            <a:r>
              <a:rPr sz="1400" spc="75" dirty="0">
                <a:latin typeface="Calibri"/>
                <a:cs typeface="Calibri"/>
              </a:rPr>
              <a:t>Some</a:t>
            </a:r>
            <a:r>
              <a:rPr sz="1400" dirty="0">
                <a:latin typeface="Calibri"/>
                <a:cs typeface="Calibri"/>
              </a:rPr>
              <a:t> form of</a:t>
            </a:r>
            <a:r>
              <a:rPr sz="1400" spc="5" dirty="0">
                <a:latin typeface="Calibri"/>
                <a:cs typeface="Calibri"/>
              </a:rPr>
              <a:t> </a:t>
            </a:r>
            <a:r>
              <a:rPr sz="1400" spc="-10" dirty="0">
                <a:latin typeface="Calibri"/>
                <a:cs typeface="Calibri"/>
              </a:rPr>
              <a:t>lifetime </a:t>
            </a:r>
            <a:r>
              <a:rPr sz="1400" spc="50" dirty="0">
                <a:latin typeface="Calibri"/>
                <a:cs typeface="Calibri"/>
              </a:rPr>
              <a:t>income</a:t>
            </a:r>
            <a:r>
              <a:rPr sz="1400" spc="60" dirty="0">
                <a:latin typeface="Calibri"/>
                <a:cs typeface="Calibri"/>
              </a:rPr>
              <a:t> </a:t>
            </a:r>
            <a:r>
              <a:rPr sz="1400" dirty="0">
                <a:latin typeface="Calibri"/>
                <a:cs typeface="Calibri"/>
              </a:rPr>
              <a:t>protection</a:t>
            </a:r>
            <a:r>
              <a:rPr sz="1400" spc="35" dirty="0">
                <a:latin typeface="Calibri"/>
                <a:cs typeface="Calibri"/>
              </a:rPr>
              <a:t> </a:t>
            </a:r>
            <a:r>
              <a:rPr sz="1400" dirty="0">
                <a:latin typeface="Calibri"/>
                <a:cs typeface="Calibri"/>
              </a:rPr>
              <a:t>by</a:t>
            </a:r>
            <a:r>
              <a:rPr sz="1400" spc="60" dirty="0">
                <a:latin typeface="Calibri"/>
                <a:cs typeface="Calibri"/>
              </a:rPr>
              <a:t> </a:t>
            </a:r>
            <a:r>
              <a:rPr sz="1400" spc="-25" dirty="0">
                <a:latin typeface="Calibri"/>
                <a:cs typeface="Calibri"/>
              </a:rPr>
              <a:t>the </a:t>
            </a:r>
            <a:r>
              <a:rPr sz="1400" dirty="0">
                <a:latin typeface="Calibri"/>
                <a:cs typeface="Calibri"/>
              </a:rPr>
              <a:t>provider.</a:t>
            </a:r>
            <a:r>
              <a:rPr sz="1400" spc="-40" dirty="0">
                <a:latin typeface="Calibri"/>
                <a:cs typeface="Calibri"/>
              </a:rPr>
              <a:t> </a:t>
            </a:r>
            <a:r>
              <a:rPr sz="1400" b="1" spc="75" dirty="0">
                <a:latin typeface="Calibri"/>
                <a:cs typeface="Calibri"/>
              </a:rPr>
              <a:t>These</a:t>
            </a:r>
            <a:r>
              <a:rPr sz="1400" b="1" spc="-25" dirty="0">
                <a:latin typeface="Calibri"/>
                <a:cs typeface="Calibri"/>
              </a:rPr>
              <a:t> </a:t>
            </a:r>
            <a:r>
              <a:rPr sz="1400" b="1" spc="60" dirty="0">
                <a:latin typeface="Calibri"/>
                <a:cs typeface="Calibri"/>
              </a:rPr>
              <a:t>products </a:t>
            </a:r>
            <a:r>
              <a:rPr sz="1400" b="1" spc="50" dirty="0">
                <a:latin typeface="Calibri"/>
                <a:cs typeface="Calibri"/>
              </a:rPr>
              <a:t>are</a:t>
            </a:r>
            <a:r>
              <a:rPr sz="1400" b="1" spc="15" dirty="0">
                <a:latin typeface="Calibri"/>
                <a:cs typeface="Calibri"/>
              </a:rPr>
              <a:t> </a:t>
            </a:r>
            <a:r>
              <a:rPr sz="1400" b="1" dirty="0">
                <a:latin typeface="Calibri"/>
                <a:cs typeface="Calibri"/>
              </a:rPr>
              <a:t>the </a:t>
            </a:r>
            <a:r>
              <a:rPr sz="1400" b="1" spc="90" dirty="0">
                <a:latin typeface="Calibri"/>
                <a:cs typeface="Calibri"/>
              </a:rPr>
              <a:t>focus</a:t>
            </a:r>
            <a:r>
              <a:rPr sz="1400" b="1" spc="25" dirty="0">
                <a:latin typeface="Calibri"/>
                <a:cs typeface="Calibri"/>
              </a:rPr>
              <a:t> </a:t>
            </a:r>
            <a:r>
              <a:rPr sz="1400" b="1" dirty="0">
                <a:latin typeface="Calibri"/>
                <a:cs typeface="Calibri"/>
              </a:rPr>
              <a:t>of</a:t>
            </a:r>
            <a:r>
              <a:rPr sz="1400" b="1" spc="45" dirty="0">
                <a:latin typeface="Calibri"/>
                <a:cs typeface="Calibri"/>
              </a:rPr>
              <a:t> </a:t>
            </a:r>
            <a:r>
              <a:rPr sz="1400" b="1" spc="40" dirty="0">
                <a:latin typeface="Calibri"/>
                <a:cs typeface="Calibri"/>
              </a:rPr>
              <a:t>this </a:t>
            </a:r>
            <a:r>
              <a:rPr sz="1400" b="1" spc="-10" dirty="0">
                <a:latin typeface="Calibri"/>
                <a:cs typeface="Calibri"/>
              </a:rPr>
              <a:t>blueprint.</a:t>
            </a:r>
            <a:endParaRPr sz="1400">
              <a:latin typeface="Calibri"/>
              <a:cs typeface="Calibri"/>
            </a:endParaRPr>
          </a:p>
          <a:p>
            <a:pPr marL="12700">
              <a:lnSpc>
                <a:spcPct val="100000"/>
              </a:lnSpc>
              <a:spcBef>
                <a:spcPts val="1055"/>
              </a:spcBef>
            </a:pPr>
            <a:r>
              <a:rPr sz="1400" b="1" spc="90" dirty="0">
                <a:latin typeface="Calibri"/>
                <a:cs typeface="Calibri"/>
              </a:rPr>
              <a:t>Black</a:t>
            </a:r>
            <a:r>
              <a:rPr sz="1400" b="1" spc="-40" dirty="0">
                <a:latin typeface="Calibri"/>
                <a:cs typeface="Calibri"/>
              </a:rPr>
              <a:t> </a:t>
            </a:r>
            <a:r>
              <a:rPr sz="1400" b="1" spc="-10" dirty="0">
                <a:latin typeface="Calibri"/>
                <a:cs typeface="Calibri"/>
              </a:rPr>
              <a:t>border</a:t>
            </a:r>
            <a:endParaRPr sz="1400">
              <a:latin typeface="Calibri"/>
              <a:cs typeface="Calibri"/>
            </a:endParaRPr>
          </a:p>
          <a:p>
            <a:pPr marL="12700" marR="233045">
              <a:lnSpc>
                <a:spcPct val="114999"/>
              </a:lnSpc>
            </a:pPr>
            <a:r>
              <a:rPr sz="1400" dirty="0">
                <a:latin typeface="Calibri"/>
                <a:cs typeface="Calibri"/>
              </a:rPr>
              <a:t>Defined</a:t>
            </a:r>
            <a:r>
              <a:rPr sz="1400" spc="160" dirty="0">
                <a:latin typeface="Calibri"/>
                <a:cs typeface="Calibri"/>
              </a:rPr>
              <a:t> </a:t>
            </a:r>
            <a:r>
              <a:rPr sz="1400" dirty="0">
                <a:latin typeface="Calibri"/>
                <a:cs typeface="Calibri"/>
              </a:rPr>
              <a:t>benefit</a:t>
            </a:r>
            <a:r>
              <a:rPr sz="1400" spc="135" dirty="0">
                <a:latin typeface="Calibri"/>
                <a:cs typeface="Calibri"/>
              </a:rPr>
              <a:t> </a:t>
            </a:r>
            <a:r>
              <a:rPr sz="1400" spc="45" dirty="0">
                <a:latin typeface="Calibri"/>
                <a:cs typeface="Calibri"/>
              </a:rPr>
              <a:t>pensions </a:t>
            </a:r>
            <a:r>
              <a:rPr sz="1400" dirty="0">
                <a:latin typeface="Calibri"/>
                <a:cs typeface="Calibri"/>
              </a:rPr>
              <a:t>that are</a:t>
            </a:r>
            <a:r>
              <a:rPr sz="1400" spc="5" dirty="0">
                <a:latin typeface="Calibri"/>
                <a:cs typeface="Calibri"/>
              </a:rPr>
              <a:t> </a:t>
            </a:r>
            <a:r>
              <a:rPr sz="1400" dirty="0">
                <a:latin typeface="Calibri"/>
                <a:cs typeface="Calibri"/>
              </a:rPr>
              <a:t>not</a:t>
            </a:r>
            <a:r>
              <a:rPr sz="1400" spc="-5" dirty="0">
                <a:latin typeface="Calibri"/>
                <a:cs typeface="Calibri"/>
              </a:rPr>
              <a:t> </a:t>
            </a:r>
            <a:r>
              <a:rPr sz="1400" spc="-10" dirty="0">
                <a:latin typeface="Calibri"/>
                <a:cs typeface="Calibri"/>
              </a:rPr>
              <a:t>publicly </a:t>
            </a:r>
            <a:r>
              <a:rPr sz="1400" spc="10" dirty="0">
                <a:latin typeface="Calibri"/>
                <a:cs typeface="Calibri"/>
              </a:rPr>
              <a:t>available.</a:t>
            </a:r>
            <a:r>
              <a:rPr sz="1400" spc="70" dirty="0">
                <a:latin typeface="Calibri"/>
                <a:cs typeface="Calibri"/>
              </a:rPr>
              <a:t> </a:t>
            </a:r>
            <a:r>
              <a:rPr sz="1400" spc="10" dirty="0">
                <a:latin typeface="Calibri"/>
                <a:cs typeface="Calibri"/>
              </a:rPr>
              <a:t>We</a:t>
            </a:r>
            <a:r>
              <a:rPr sz="1400" spc="60" dirty="0">
                <a:latin typeface="Calibri"/>
                <a:cs typeface="Calibri"/>
              </a:rPr>
              <a:t> </a:t>
            </a:r>
            <a:r>
              <a:rPr sz="1400" spc="10" dirty="0">
                <a:latin typeface="Calibri"/>
                <a:cs typeface="Calibri"/>
              </a:rPr>
              <a:t>do</a:t>
            </a:r>
            <a:r>
              <a:rPr sz="1400" spc="50" dirty="0">
                <a:latin typeface="Calibri"/>
                <a:cs typeface="Calibri"/>
              </a:rPr>
              <a:t> </a:t>
            </a:r>
            <a:r>
              <a:rPr sz="1400" spc="-25" dirty="0">
                <a:latin typeface="Calibri"/>
                <a:cs typeface="Calibri"/>
              </a:rPr>
              <a:t>not</a:t>
            </a:r>
            <a:endParaRPr sz="1400">
              <a:latin typeface="Calibri"/>
              <a:cs typeface="Calibri"/>
            </a:endParaRPr>
          </a:p>
          <a:p>
            <a:pPr marL="12700" marR="520700">
              <a:lnSpc>
                <a:spcPct val="114999"/>
              </a:lnSpc>
            </a:pPr>
            <a:r>
              <a:rPr sz="1400" spc="45" dirty="0">
                <a:latin typeface="Calibri"/>
                <a:cs typeface="Calibri"/>
              </a:rPr>
              <a:t>consider</a:t>
            </a:r>
            <a:r>
              <a:rPr sz="1400" spc="55" dirty="0">
                <a:latin typeface="Calibri"/>
                <a:cs typeface="Calibri"/>
              </a:rPr>
              <a:t> </a:t>
            </a:r>
            <a:r>
              <a:rPr sz="1400" dirty="0">
                <a:latin typeface="Calibri"/>
                <a:cs typeface="Calibri"/>
              </a:rPr>
              <a:t>these</a:t>
            </a:r>
            <a:r>
              <a:rPr sz="1400" spc="40" dirty="0">
                <a:latin typeface="Calibri"/>
                <a:cs typeface="Calibri"/>
              </a:rPr>
              <a:t> </a:t>
            </a:r>
            <a:r>
              <a:rPr sz="1400" dirty="0">
                <a:latin typeface="Calibri"/>
                <a:cs typeface="Calibri"/>
              </a:rPr>
              <a:t>in</a:t>
            </a:r>
            <a:r>
              <a:rPr sz="1400" spc="55" dirty="0">
                <a:latin typeface="Calibri"/>
                <a:cs typeface="Calibri"/>
              </a:rPr>
              <a:t> </a:t>
            </a:r>
            <a:r>
              <a:rPr sz="1400" spc="-20" dirty="0">
                <a:latin typeface="Calibri"/>
                <a:cs typeface="Calibri"/>
              </a:rPr>
              <a:t>this </a:t>
            </a:r>
            <a:r>
              <a:rPr sz="1400" spc="-10" dirty="0">
                <a:latin typeface="Calibri"/>
                <a:cs typeface="Calibri"/>
              </a:rPr>
              <a:t>blueprint.</a:t>
            </a:r>
            <a:endParaRPr sz="1400">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56895" rIns="0" bIns="0" rtlCol="0">
            <a:spAutoFit/>
          </a:bodyPr>
          <a:lstStyle/>
          <a:p>
            <a:pPr marL="25400">
              <a:lnSpc>
                <a:spcPct val="100000"/>
              </a:lnSpc>
              <a:spcBef>
                <a:spcPts val="95"/>
              </a:spcBef>
            </a:pPr>
            <a:r>
              <a:rPr dirty="0"/>
              <a:t>The</a:t>
            </a:r>
            <a:r>
              <a:rPr spc="-80" dirty="0"/>
              <a:t> </a:t>
            </a:r>
            <a:r>
              <a:rPr dirty="0"/>
              <a:t>product</a:t>
            </a:r>
            <a:r>
              <a:rPr spc="-65" dirty="0"/>
              <a:t> </a:t>
            </a:r>
            <a:r>
              <a:rPr dirty="0"/>
              <a:t>landscape</a:t>
            </a:r>
            <a:r>
              <a:rPr spc="-40" dirty="0"/>
              <a:t> </a:t>
            </a:r>
            <a:r>
              <a:rPr dirty="0"/>
              <a:t>–</a:t>
            </a:r>
            <a:r>
              <a:rPr spc="-75" dirty="0"/>
              <a:t> </a:t>
            </a:r>
            <a:r>
              <a:rPr dirty="0"/>
              <a:t>IRISs</a:t>
            </a:r>
            <a:r>
              <a:rPr spc="-75" dirty="0"/>
              <a:t> </a:t>
            </a:r>
            <a:r>
              <a:rPr dirty="0"/>
              <a:t>in</a:t>
            </a:r>
            <a:r>
              <a:rPr spc="-65" dirty="0"/>
              <a:t> </a:t>
            </a:r>
            <a:r>
              <a:rPr spc="-10" dirty="0"/>
              <a:t>payment</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101600">
              <a:lnSpc>
                <a:spcPts val="1045"/>
              </a:lnSpc>
            </a:pPr>
            <a:fld id="{81D60167-4931-47E6-BA6A-407CBD079E47}" type="slidenum">
              <a:rPr spc="-50" dirty="0"/>
              <a:t>9</a:t>
            </a:fld>
            <a:endParaRPr spc="-50" dirty="0"/>
          </a:p>
        </p:txBody>
      </p:sp>
      <p:sp>
        <p:nvSpPr>
          <p:cNvPr id="3" name="object 3"/>
          <p:cNvSpPr txBox="1">
            <a:spLocks noGrp="1"/>
          </p:cNvSpPr>
          <p:nvPr>
            <p:ph type="body" idx="1"/>
          </p:nvPr>
        </p:nvSpPr>
        <p:spPr>
          <a:prstGeom prst="rect">
            <a:avLst/>
          </a:prstGeom>
        </p:spPr>
        <p:txBody>
          <a:bodyPr vert="horz" wrap="square" lIns="0" tIns="12700" rIns="0" bIns="0" rtlCol="0">
            <a:spAutoFit/>
          </a:bodyPr>
          <a:lstStyle/>
          <a:p>
            <a:pPr marL="299085" indent="-286385">
              <a:lnSpc>
                <a:spcPct val="100000"/>
              </a:lnSpc>
              <a:spcBef>
                <a:spcPts val="100"/>
              </a:spcBef>
              <a:buFont typeface="Arial"/>
              <a:buChar char="•"/>
              <a:tabLst>
                <a:tab pos="299085" algn="l"/>
              </a:tabLst>
            </a:pPr>
            <a:r>
              <a:rPr dirty="0"/>
              <a:t>Some</a:t>
            </a:r>
            <a:r>
              <a:rPr spc="-65" dirty="0"/>
              <a:t> </a:t>
            </a:r>
            <a:r>
              <a:rPr b="1" dirty="0">
                <a:latin typeface="Calibri"/>
                <a:cs typeface="Calibri"/>
              </a:rPr>
              <a:t>framed</a:t>
            </a:r>
            <a:r>
              <a:rPr b="1" spc="-50" dirty="0">
                <a:latin typeface="Calibri"/>
                <a:cs typeface="Calibri"/>
              </a:rPr>
              <a:t> </a:t>
            </a:r>
            <a:r>
              <a:rPr b="1" dirty="0">
                <a:latin typeface="Calibri"/>
                <a:cs typeface="Calibri"/>
              </a:rPr>
              <a:t>around</a:t>
            </a:r>
            <a:r>
              <a:rPr b="1" spc="-65" dirty="0">
                <a:latin typeface="Calibri"/>
                <a:cs typeface="Calibri"/>
              </a:rPr>
              <a:t> </a:t>
            </a:r>
            <a:r>
              <a:rPr b="1" dirty="0">
                <a:latin typeface="Calibri"/>
                <a:cs typeface="Calibri"/>
              </a:rPr>
              <a:t>income</a:t>
            </a:r>
            <a:r>
              <a:rPr b="1" spc="-45" dirty="0">
                <a:latin typeface="Calibri"/>
                <a:cs typeface="Calibri"/>
              </a:rPr>
              <a:t> </a:t>
            </a:r>
            <a:r>
              <a:rPr dirty="0"/>
              <a:t>and</a:t>
            </a:r>
            <a:r>
              <a:rPr spc="-45" dirty="0"/>
              <a:t> </a:t>
            </a:r>
            <a:r>
              <a:rPr dirty="0"/>
              <a:t>periodic</a:t>
            </a:r>
            <a:r>
              <a:rPr spc="-55" dirty="0"/>
              <a:t> </a:t>
            </a:r>
            <a:r>
              <a:rPr dirty="0"/>
              <a:t>(annual)</a:t>
            </a:r>
            <a:r>
              <a:rPr spc="-55" dirty="0"/>
              <a:t> </a:t>
            </a:r>
            <a:r>
              <a:rPr dirty="0"/>
              <a:t>adjustments;</a:t>
            </a:r>
            <a:r>
              <a:rPr spc="-65" dirty="0"/>
              <a:t> </a:t>
            </a:r>
            <a:r>
              <a:rPr dirty="0"/>
              <a:t>e.g.</a:t>
            </a:r>
            <a:r>
              <a:rPr spc="-55" dirty="0"/>
              <a:t> </a:t>
            </a:r>
            <a:r>
              <a:rPr spc="-60" dirty="0"/>
              <a:t>ART,</a:t>
            </a:r>
            <a:r>
              <a:rPr spc="-55" dirty="0"/>
              <a:t> </a:t>
            </a:r>
            <a:r>
              <a:rPr spc="-10" dirty="0"/>
              <a:t>Challenger</a:t>
            </a:r>
          </a:p>
          <a:p>
            <a:pPr marL="299085" marR="5080" indent="-287020">
              <a:lnSpc>
                <a:spcPct val="100000"/>
              </a:lnSpc>
              <a:spcBef>
                <a:spcPts val="2405"/>
              </a:spcBef>
              <a:buFont typeface="Arial"/>
              <a:buChar char="•"/>
              <a:tabLst>
                <a:tab pos="299085" algn="l"/>
              </a:tabLst>
            </a:pPr>
            <a:r>
              <a:rPr dirty="0"/>
              <a:t>Some</a:t>
            </a:r>
            <a:r>
              <a:rPr spc="-60" dirty="0"/>
              <a:t> </a:t>
            </a:r>
            <a:r>
              <a:rPr b="1" dirty="0">
                <a:latin typeface="Calibri"/>
                <a:cs typeface="Calibri"/>
              </a:rPr>
              <a:t>framed</a:t>
            </a:r>
            <a:r>
              <a:rPr b="1" spc="-45" dirty="0">
                <a:latin typeface="Calibri"/>
                <a:cs typeface="Calibri"/>
              </a:rPr>
              <a:t> </a:t>
            </a:r>
            <a:r>
              <a:rPr b="1" dirty="0">
                <a:latin typeface="Calibri"/>
                <a:cs typeface="Calibri"/>
              </a:rPr>
              <a:t>around</a:t>
            </a:r>
            <a:r>
              <a:rPr b="1" spc="-70" dirty="0">
                <a:latin typeface="Calibri"/>
                <a:cs typeface="Calibri"/>
              </a:rPr>
              <a:t> </a:t>
            </a:r>
            <a:r>
              <a:rPr b="1" dirty="0">
                <a:latin typeface="Calibri"/>
                <a:cs typeface="Calibri"/>
              </a:rPr>
              <a:t>account</a:t>
            </a:r>
            <a:r>
              <a:rPr b="1" spc="-60" dirty="0">
                <a:latin typeface="Calibri"/>
                <a:cs typeface="Calibri"/>
              </a:rPr>
              <a:t> </a:t>
            </a:r>
            <a:r>
              <a:rPr b="1" dirty="0">
                <a:latin typeface="Calibri"/>
                <a:cs typeface="Calibri"/>
              </a:rPr>
              <a:t>balance</a:t>
            </a:r>
            <a:r>
              <a:rPr b="1" spc="-35" dirty="0">
                <a:latin typeface="Calibri"/>
                <a:cs typeface="Calibri"/>
              </a:rPr>
              <a:t> </a:t>
            </a:r>
            <a:r>
              <a:rPr dirty="0"/>
              <a:t>and</a:t>
            </a:r>
            <a:r>
              <a:rPr spc="-50" dirty="0"/>
              <a:t> </a:t>
            </a:r>
            <a:r>
              <a:rPr dirty="0"/>
              <a:t>transactions</a:t>
            </a:r>
            <a:r>
              <a:rPr spc="-75" dirty="0"/>
              <a:t> </a:t>
            </a:r>
            <a:r>
              <a:rPr dirty="0"/>
              <a:t>(including</a:t>
            </a:r>
            <a:r>
              <a:rPr spc="-65" dirty="0"/>
              <a:t> </a:t>
            </a:r>
            <a:r>
              <a:rPr dirty="0"/>
              <a:t>living</a:t>
            </a:r>
            <a:r>
              <a:rPr spc="-55" dirty="0"/>
              <a:t> </a:t>
            </a:r>
            <a:r>
              <a:rPr dirty="0"/>
              <a:t>benefits),</a:t>
            </a:r>
            <a:r>
              <a:rPr spc="-45" dirty="0"/>
              <a:t> </a:t>
            </a:r>
            <a:r>
              <a:rPr spc="-20" dirty="0"/>
              <a:t>with </a:t>
            </a:r>
            <a:r>
              <a:rPr dirty="0"/>
              <a:t>income</a:t>
            </a:r>
            <a:r>
              <a:rPr spc="-60" dirty="0"/>
              <a:t> </a:t>
            </a:r>
            <a:r>
              <a:rPr spc="-10" dirty="0"/>
              <a:t>determined</a:t>
            </a:r>
            <a:r>
              <a:rPr spc="-50" dirty="0"/>
              <a:t> </a:t>
            </a:r>
            <a:r>
              <a:rPr dirty="0"/>
              <a:t>based</a:t>
            </a:r>
            <a:r>
              <a:rPr spc="-50" dirty="0"/>
              <a:t> </a:t>
            </a:r>
            <a:r>
              <a:rPr dirty="0"/>
              <a:t>on</a:t>
            </a:r>
            <a:r>
              <a:rPr spc="-40" dirty="0"/>
              <a:t> </a:t>
            </a:r>
            <a:r>
              <a:rPr dirty="0"/>
              <a:t>annuitisation</a:t>
            </a:r>
            <a:r>
              <a:rPr spc="-50" dirty="0"/>
              <a:t> </a:t>
            </a:r>
            <a:r>
              <a:rPr dirty="0"/>
              <a:t>of</a:t>
            </a:r>
            <a:r>
              <a:rPr spc="-50" dirty="0"/>
              <a:t> </a:t>
            </a:r>
            <a:r>
              <a:rPr dirty="0"/>
              <a:t>account</a:t>
            </a:r>
            <a:r>
              <a:rPr spc="-45" dirty="0"/>
              <a:t> </a:t>
            </a:r>
            <a:r>
              <a:rPr dirty="0"/>
              <a:t>balance;</a:t>
            </a:r>
            <a:r>
              <a:rPr spc="-65" dirty="0"/>
              <a:t> </a:t>
            </a:r>
            <a:r>
              <a:rPr dirty="0"/>
              <a:t>e.g.</a:t>
            </a:r>
            <a:r>
              <a:rPr spc="-65" dirty="0"/>
              <a:t> </a:t>
            </a:r>
            <a:r>
              <a:rPr spc="-60" dirty="0"/>
              <a:t>AMP,</a:t>
            </a:r>
            <a:r>
              <a:rPr spc="-40" dirty="0"/>
              <a:t> </a:t>
            </a:r>
            <a:r>
              <a:rPr spc="-25" dirty="0"/>
              <a:t>MLC</a:t>
            </a:r>
          </a:p>
          <a:p>
            <a:pPr marL="299085" indent="-286385">
              <a:lnSpc>
                <a:spcPct val="100000"/>
              </a:lnSpc>
              <a:spcBef>
                <a:spcPts val="2400"/>
              </a:spcBef>
              <a:buFont typeface="Arial"/>
              <a:buChar char="•"/>
              <a:tabLst>
                <a:tab pos="299085" algn="l"/>
              </a:tabLst>
            </a:pPr>
            <a:r>
              <a:rPr dirty="0"/>
              <a:t>For</a:t>
            </a:r>
            <a:r>
              <a:rPr spc="-55" dirty="0"/>
              <a:t> </a:t>
            </a:r>
            <a:r>
              <a:rPr dirty="0"/>
              <a:t>both,</a:t>
            </a:r>
            <a:r>
              <a:rPr spc="-45" dirty="0"/>
              <a:t> </a:t>
            </a:r>
            <a:r>
              <a:rPr dirty="0"/>
              <a:t>income</a:t>
            </a:r>
            <a:r>
              <a:rPr spc="-60" dirty="0"/>
              <a:t> </a:t>
            </a:r>
            <a:r>
              <a:rPr dirty="0"/>
              <a:t>is</a:t>
            </a:r>
            <a:r>
              <a:rPr spc="-45" dirty="0"/>
              <a:t> </a:t>
            </a:r>
            <a:r>
              <a:rPr spc="-10" dirty="0"/>
              <a:t>dependent</a:t>
            </a:r>
            <a:r>
              <a:rPr spc="-40" dirty="0"/>
              <a:t> </a:t>
            </a:r>
            <a:r>
              <a:rPr dirty="0"/>
              <a:t>on</a:t>
            </a:r>
            <a:r>
              <a:rPr spc="-45" dirty="0"/>
              <a:t> </a:t>
            </a:r>
            <a:r>
              <a:rPr dirty="0"/>
              <a:t>an</a:t>
            </a:r>
            <a:r>
              <a:rPr spc="-55" dirty="0"/>
              <a:t> </a:t>
            </a:r>
            <a:r>
              <a:rPr dirty="0"/>
              <a:t>underlying</a:t>
            </a:r>
            <a:r>
              <a:rPr spc="-45" dirty="0"/>
              <a:t> </a:t>
            </a:r>
            <a:r>
              <a:rPr dirty="0"/>
              <a:t>“</a:t>
            </a:r>
            <a:r>
              <a:rPr b="1" dirty="0">
                <a:latin typeface="Calibri"/>
                <a:cs typeface="Calibri"/>
              </a:rPr>
              <a:t>assumed</a:t>
            </a:r>
            <a:r>
              <a:rPr b="1" spc="-60" dirty="0">
                <a:latin typeface="Calibri"/>
                <a:cs typeface="Calibri"/>
              </a:rPr>
              <a:t> </a:t>
            </a:r>
            <a:r>
              <a:rPr b="1" spc="-10" dirty="0">
                <a:latin typeface="Calibri"/>
                <a:cs typeface="Calibri"/>
              </a:rPr>
              <a:t>interest</a:t>
            </a:r>
            <a:r>
              <a:rPr b="1" spc="-45" dirty="0">
                <a:latin typeface="Calibri"/>
                <a:cs typeface="Calibri"/>
              </a:rPr>
              <a:t> </a:t>
            </a:r>
            <a:r>
              <a:rPr b="1" spc="-10" dirty="0">
                <a:latin typeface="Calibri"/>
                <a:cs typeface="Calibri"/>
              </a:rPr>
              <a:t>rate</a:t>
            </a:r>
            <a:r>
              <a:rPr spc="-10" dirty="0"/>
              <a:t>”</a:t>
            </a:r>
            <a:r>
              <a:rPr spc="-55" dirty="0"/>
              <a:t> </a:t>
            </a:r>
            <a:r>
              <a:rPr dirty="0"/>
              <a:t>used</a:t>
            </a:r>
            <a:r>
              <a:rPr spc="-50" dirty="0"/>
              <a:t> </a:t>
            </a:r>
            <a:r>
              <a:rPr spc="-25" dirty="0"/>
              <a:t>to</a:t>
            </a:r>
          </a:p>
          <a:p>
            <a:pPr marL="299085">
              <a:lnSpc>
                <a:spcPct val="100000"/>
              </a:lnSpc>
            </a:pPr>
            <a:r>
              <a:rPr dirty="0"/>
              <a:t>calculate</a:t>
            </a:r>
            <a:r>
              <a:rPr spc="-135" dirty="0"/>
              <a:t> </a:t>
            </a:r>
            <a:r>
              <a:rPr spc="-10" dirty="0"/>
              <a:t>income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MS Document" ma:contentTypeID="0x0101005B474B5874136940B1FCFFA385B6F80C00B91DFC3462D36342B5E9C63B1B6AF453" ma:contentTypeVersion="208" ma:contentTypeDescription="" ma:contentTypeScope="" ma:versionID="bad0d07f1b6e8c1b79345029eaf745f9">
  <xsd:schema xmlns:xsd="http://www.w3.org/2001/XMLSchema" xmlns:xs="http://www.w3.org/2001/XMLSchema" xmlns:p="http://schemas.microsoft.com/office/2006/metadata/properties" xmlns:ns1="http://schemas.microsoft.com/sharepoint/v3" xmlns:ns2="b9043e53-a078-4fe1-9a97-1dc890974721" xmlns:ns3="http://schemas.microsoft.com/sharepoint/v3/fields" xmlns:ns4="7c09f450-3099-4ab0-9797-308ed8a26daf" xmlns:ns5="7b3e9424-693f-4334-9dc1-37abbe098301" targetNamespace="http://schemas.microsoft.com/office/2006/metadata/properties" ma:root="true" ma:fieldsID="ada8bf7435599ade032303e531caa99a" ns1:_="" ns2:_="" ns3:_="" ns4:_="" ns5:_="">
    <xsd:import namespace="http://schemas.microsoft.com/sharepoint/v3"/>
    <xsd:import namespace="b9043e53-a078-4fe1-9a97-1dc890974721"/>
    <xsd:import namespace="http://schemas.microsoft.com/sharepoint/v3/fields"/>
    <xsd:import namespace="7c09f450-3099-4ab0-9797-308ed8a26daf"/>
    <xsd:import namespace="7b3e9424-693f-4334-9dc1-37abbe098301"/>
    <xsd:element name="properties">
      <xsd:complexType>
        <xsd:sequence>
          <xsd:element name="documentManagement">
            <xsd:complexType>
              <xsd:all>
                <xsd:element ref="ns1:_ExtendedDescription" minOccurs="0"/>
                <xsd:element ref="ns2:CMS_x0020_Document_x0020_ID" minOccurs="0"/>
                <xsd:element ref="ns2:Created-Date" minOccurs="0"/>
                <xsd:element ref="ns2:CPD" minOccurs="0"/>
                <xsd:element ref="ns2:External-link" minOccurs="0"/>
                <xsd:element ref="ns2:Membership" minOccurs="0"/>
                <xsd:element ref="ns2:No_x0020_Web_x0020_Index" minOccurs="0"/>
                <xsd:element ref="ns4:_dlc_DocIdUrl" minOccurs="0"/>
                <xsd:element ref="ns2:Start_x0020_publishing" minOccurs="0"/>
                <xsd:element ref="ns2:Level" minOccurs="0"/>
                <xsd:element ref="ns2:Age_x0020_Group" minOccurs="0"/>
                <xsd:element ref="ns2:Availability" minOccurs="0"/>
                <xsd:element ref="ns2:Stop_x0020_publishing" minOccurs="0"/>
                <xsd:element ref="ns2:Source_x0020_Document_x0020_ID" minOccurs="0"/>
                <xsd:element ref="ns2:new-release-expiry" minOccurs="0"/>
                <xsd:element ref="ns2:Region" minOccurs="0"/>
                <xsd:element ref="ns2:DMS_Type" minOccurs="0"/>
                <xsd:element ref="ns2:ifb2a14d9ef14379a3042bde0b0232b7" minOccurs="0"/>
                <xsd:element ref="ns2:na442cf9b07645d39bff0c316c917a88" minOccurs="0"/>
                <xsd:element ref="ns2:g6881e4ce23a4b13a21acda1c762ef3b" minOccurs="0"/>
                <xsd:element ref="ns2:c245b723492e46feb8c242c474f81c06" minOccurs="0"/>
                <xsd:element ref="ns2:TaxCatchAll" minOccurs="0"/>
                <xsd:element ref="ns2:TaxCatchAllLabel" minOccurs="0"/>
                <xsd:element ref="ns2:a1da6ed942364e6aa931c032ae078b9a" minOccurs="0"/>
                <xsd:element ref="ns2:lbd57a3197f24a75a016012f8260598a" minOccurs="0"/>
                <xsd:element ref="ns2:Published" minOccurs="0"/>
                <xsd:element ref="ns4:_dlc_DocId" minOccurs="0"/>
                <xsd:element ref="ns3:wic_System_Copyright" minOccurs="0"/>
                <xsd:element ref="ns4:_dlc_DocIdPersistId" minOccurs="0"/>
                <xsd:element ref="ns5:Lastupdated" minOccurs="0"/>
                <xsd:element ref="ns5: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ExtendedDescription" ma:index="2" nillable="true" ma:displayName="Description" ma:description="DMS Description" ma:format="Dropdown" ma:internalName="_ExtendedDescription"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9043e53-a078-4fe1-9a97-1dc890974721" elementFormDefault="qualified">
    <xsd:import namespace="http://schemas.microsoft.com/office/2006/documentManagement/types"/>
    <xsd:import namespace="http://schemas.microsoft.com/office/infopath/2007/PartnerControls"/>
    <xsd:element name="CMS_x0020_Document_x0020_ID" ma:index="3" nillable="true" ma:displayName="CMS Document ID" ma:description="ID of the document in CMS" ma:internalName="CMS_x0020_Document_x0020_ID" ma:readOnly="false">
      <xsd:simpleType>
        <xsd:restriction base="dms:Text">
          <xsd:maxLength value="255"/>
        </xsd:restriction>
      </xsd:simpleType>
    </xsd:element>
    <xsd:element name="Created-Date" ma:index="4" nillable="true" ma:displayName="Created-Date" ma:format="DateOnly" ma:internalName="Created_x002d_Date" ma:readOnly="false">
      <xsd:simpleType>
        <xsd:restriction base="dms:DateTime"/>
      </xsd:simpleType>
    </xsd:element>
    <xsd:element name="CPD" ma:index="6" nillable="true" ma:displayName="CPD" ma:decimals="2" ma:internalName="CPD" ma:readOnly="false">
      <xsd:simpleType>
        <xsd:restriction base="dms:Number"/>
      </xsd:simpleType>
    </xsd:element>
    <xsd:element name="External-link" ma:index="13" nillable="true" ma:displayName="External-link" ma:internalName="External_x002d_link" ma:readOnly="false">
      <xsd:simpleType>
        <xsd:restriction base="dms:Text">
          <xsd:maxLength value="255"/>
        </xsd:restriction>
      </xsd:simpleType>
    </xsd:element>
    <xsd:element name="Membership" ma:index="14" nillable="true" ma:displayName="Membership" ma:internalName="Membership" ma:readOnly="false">
      <xsd:simpleType>
        <xsd:restriction base="dms:Text">
          <xsd:maxLength value="255"/>
        </xsd:restriction>
      </xsd:simpleType>
    </xsd:element>
    <xsd:element name="No_x0020_Web_x0020_Index" ma:index="15" nillable="true" ma:displayName="No Web Index" ma:default="0" ma:internalName="No_x0020_Web_x0020_Index" ma:readOnly="false">
      <xsd:simpleType>
        <xsd:restriction base="dms:Boolean"/>
      </xsd:simpleType>
    </xsd:element>
    <xsd:element name="Start_x0020_publishing" ma:index="17" nillable="true" ma:displayName="Start publishing" ma:format="DateOnly" ma:hidden="true" ma:internalName="Start_x0020_publishing" ma:readOnly="false">
      <xsd:simpleType>
        <xsd:restriction base="dms:DateTime"/>
      </xsd:simpleType>
    </xsd:element>
    <xsd:element name="Level" ma:index="18" nillable="true" ma:displayName="Level" ma:hidden="true" ma:internalName="Level" ma:readOnly="false">
      <xsd:simpleType>
        <xsd:restriction base="dms:Text">
          <xsd:maxLength value="255"/>
        </xsd:restriction>
      </xsd:simpleType>
    </xsd:element>
    <xsd:element name="Age_x0020_Group" ma:index="19" nillable="true" ma:displayName="Age Group" ma:format="Dropdown" ma:hidden="true" ma:internalName="Age_x0020_Group" ma:readOnly="false">
      <xsd:simpleType>
        <xsd:restriction base="dms:Text">
          <xsd:maxLength value="255"/>
        </xsd:restriction>
      </xsd:simpleType>
    </xsd:element>
    <xsd:element name="Availability" ma:index="20" nillable="true" ma:displayName="Availability" ma:hidden="true" ma:internalName="Availability" ma:readOnly="false">
      <xsd:simpleType>
        <xsd:restriction base="dms:Text">
          <xsd:maxLength value="255"/>
        </xsd:restriction>
      </xsd:simpleType>
    </xsd:element>
    <xsd:element name="Stop_x0020_publishing" ma:index="21" nillable="true" ma:displayName="Stop publishing" ma:format="DateOnly" ma:hidden="true" ma:internalName="Stop_x0020_publishing" ma:readOnly="false">
      <xsd:simpleType>
        <xsd:restriction base="dms:DateTime"/>
      </xsd:simpleType>
    </xsd:element>
    <xsd:element name="Source_x0020_Document_x0020_ID" ma:index="22" nillable="true" ma:displayName="Source Document ID" ma:description="ID of the document in the Team Sites" ma:hidden="true" ma:internalName="Source_x0020_Document_x0020_ID" ma:readOnly="false">
      <xsd:simpleType>
        <xsd:restriction base="dms:Text">
          <xsd:maxLength value="255"/>
        </xsd:restriction>
      </xsd:simpleType>
    </xsd:element>
    <xsd:element name="new-release-expiry" ma:index="23" nillable="true" ma:displayName="new-release-expiry" ma:format="DateOnly" ma:hidden="true" ma:internalName="new_x002d_release_x002d_expiry" ma:readOnly="false">
      <xsd:simpleType>
        <xsd:restriction base="dms:DateTime"/>
      </xsd:simpleType>
    </xsd:element>
    <xsd:element name="Region" ma:index="24" nillable="true" ma:displayName="Region" ma:hidden="true" ma:internalName="Region" ma:readOnly="false">
      <xsd:simpleType>
        <xsd:restriction base="dms:Text">
          <xsd:maxLength value="255"/>
        </xsd:restriction>
      </xsd:simpleType>
    </xsd:element>
    <xsd:element name="DMS_Type" ma:index="25" nillable="true" ma:displayName="DMS_Type" ma:hidden="true" ma:internalName="DMS_Type" ma:readOnly="false">
      <xsd:simpleType>
        <xsd:restriction base="dms:Text">
          <xsd:maxLength value="255"/>
        </xsd:restriction>
      </xsd:simpleType>
    </xsd:element>
    <xsd:element name="ifb2a14d9ef14379a3042bde0b0232b7" ma:index="26" nillable="true" ma:taxonomy="true" ma:internalName="ifb2a14d9ef14379a3042bde0b0232b7" ma:taxonomyFieldName="Prototype_Content_Types" ma:displayName="Content_Types" ma:readOnly="false" ma:default="" ma:fieldId="{2fb2a14d-9ef1-4379-a304-2bde0b0232b7}" ma:sspId="599de3cb-4d49-453d-b800-5d7115dc628a" ma:termSetId="8bf43160-4240-4a14-b9c4-81e260e50208" ma:anchorId="00000000-0000-0000-0000-000000000000" ma:open="false" ma:isKeyword="false">
      <xsd:complexType>
        <xsd:sequence>
          <xsd:element ref="pc:Terms" minOccurs="0" maxOccurs="1"/>
        </xsd:sequence>
      </xsd:complexType>
    </xsd:element>
    <xsd:element name="na442cf9b07645d39bff0c316c917a88" ma:index="28" nillable="true" ma:taxonomy="true" ma:internalName="na442cf9b07645d39bff0c316c917a88" ma:taxonomyFieldName="Prototype_Education_Programs" ma:displayName="Qualifications_and_Lifelong_Learning" ma:readOnly="false" ma:default="" ma:fieldId="{7a442cf9-b076-45d3-9bff-0c316c917a88}" ma:taxonomyMulti="true" ma:sspId="599de3cb-4d49-453d-b800-5d7115dc628a" ma:termSetId="03d00ede-6ba3-415f-b99e-a9b924b20c9b" ma:anchorId="00000000-0000-0000-0000-000000000000" ma:open="false" ma:isKeyword="false">
      <xsd:complexType>
        <xsd:sequence>
          <xsd:element ref="pc:Terms" minOccurs="0" maxOccurs="1"/>
        </xsd:sequence>
      </xsd:complexType>
    </xsd:element>
    <xsd:element name="g6881e4ce23a4b13a21acda1c762ef3b" ma:index="30" nillable="true" ma:taxonomy="true" ma:internalName="g6881e4ce23a4b13a21acda1c762ef3b" ma:taxonomyFieldName="Prototype_Event_Types" ma:displayName="Event_Types" ma:readOnly="false" ma:default="" ma:fieldId="{06881e4c-e23a-4b13-a21a-cda1c762ef3b}" ma:sspId="599de3cb-4d49-453d-b800-5d7115dc628a" ma:termSetId="c11d6ec0-8d82-4edb-a7c3-61e9562d4773" ma:anchorId="00000000-0000-0000-0000-000000000000" ma:open="false" ma:isKeyword="false">
      <xsd:complexType>
        <xsd:sequence>
          <xsd:element ref="pc:Terms" minOccurs="0" maxOccurs="1"/>
        </xsd:sequence>
      </xsd:complexType>
    </xsd:element>
    <xsd:element name="c245b723492e46feb8c242c474f81c06" ma:index="32" nillable="true" ma:taxonomy="true" ma:internalName="c245b723492e46feb8c242c474f81c06" ma:taxonomyFieldName="Prototype_Tags" ma:displayName="DMS_Tags" ma:readOnly="false" ma:fieldId="{c245b723-492e-46fe-b8c2-42c474f81c06}" ma:taxonomyMulti="true" ma:sspId="599de3cb-4d49-453d-b800-5d7115dc628a" ma:termSetId="cb3da33c-e535-4ab0-b8bc-bc8e4c95dd5f" ma:anchorId="00000000-0000-0000-0000-000000000000" ma:open="false" ma:isKeyword="false">
      <xsd:complexType>
        <xsd:sequence>
          <xsd:element ref="pc:Terms" minOccurs="0" maxOccurs="1"/>
        </xsd:sequence>
      </xsd:complexType>
    </xsd:element>
    <xsd:element name="TaxCatchAll" ma:index="33" nillable="true" ma:displayName="Taxonomy Catch All Column" ma:hidden="true" ma:list="{a99bd1f2-8352-44bd-99e3-18fccfc5b22e}" ma:internalName="TaxCatchAll" ma:readOnly="false" ma:showField="CatchAllData" ma:web="7c09f450-3099-4ab0-9797-308ed8a26daf">
      <xsd:complexType>
        <xsd:complexContent>
          <xsd:extension base="dms:MultiChoiceLookup">
            <xsd:sequence>
              <xsd:element name="Value" type="dms:Lookup" maxOccurs="unbounded" minOccurs="0" nillable="true"/>
            </xsd:sequence>
          </xsd:extension>
        </xsd:complexContent>
      </xsd:complexType>
    </xsd:element>
    <xsd:element name="TaxCatchAllLabel" ma:index="34" nillable="true" ma:displayName="Taxonomy Catch All Column1" ma:hidden="true" ma:list="{a99bd1f2-8352-44bd-99e3-18fccfc5b22e}" ma:internalName="TaxCatchAllLabel" ma:readOnly="false" ma:showField="CatchAllDataLabel" ma:web="7c09f450-3099-4ab0-9797-308ed8a26daf">
      <xsd:complexType>
        <xsd:complexContent>
          <xsd:extension base="dms:MultiChoiceLookup">
            <xsd:sequence>
              <xsd:element name="Value" type="dms:Lookup" maxOccurs="unbounded" minOccurs="0" nillable="true"/>
            </xsd:sequence>
          </xsd:extension>
        </xsd:complexContent>
      </xsd:complexType>
    </xsd:element>
    <xsd:element name="a1da6ed942364e6aa931c032ae078b9a" ma:index="37" nillable="true" ma:taxonomy="true" ma:internalName="a1da6ed942364e6aa931c032ae078b9a" ma:taxonomyFieldName="Prototype_CPD_Activity_Format" ma:displayName="CPD_Activity_Format" ma:readOnly="false" ma:default="" ma:fieldId="{a1da6ed9-4236-4e6a-a931-c032ae078b9a}" ma:sspId="599de3cb-4d49-453d-b800-5d7115dc628a" ma:termSetId="4bf07c46-5940-460a-b59f-14a3af91a71d" ma:anchorId="00000000-0000-0000-0000-000000000000" ma:open="false" ma:isKeyword="false">
      <xsd:complexType>
        <xsd:sequence>
          <xsd:element ref="pc:Terms" minOccurs="0" maxOccurs="1"/>
        </xsd:sequence>
      </xsd:complexType>
    </xsd:element>
    <xsd:element name="lbd57a3197f24a75a016012f8260598a" ma:index="38" nillable="true" ma:taxonomy="true" ma:internalName="lbd57a3197f24a75a016012f8260598a" ma:taxonomyFieldName="Prototype_Practice_Area" ma:displayName="Practice_Area" ma:readOnly="false" ma:default="" ma:fieldId="{5bd57a31-97f2-4a75-a016-012f8260598a}" ma:taxonomyMulti="true" ma:sspId="599de3cb-4d49-453d-b800-5d7115dc628a" ma:termSetId="82bf7a2a-7f43-4f1c-b7bb-4a3a0ba5f298" ma:anchorId="00000000-0000-0000-0000-000000000000" ma:open="false" ma:isKeyword="false">
      <xsd:complexType>
        <xsd:sequence>
          <xsd:element ref="pc:Terms" minOccurs="0" maxOccurs="1"/>
        </xsd:sequence>
      </xsd:complexType>
    </xsd:element>
    <xsd:element name="Published" ma:index="40" nillable="true" ma:displayName="Published" ma:default="0" ma:hidden="true" ma:internalName="Published" ma:readOnly="fal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42" nillable="true" ma:displayName="Copyright" ma:hidden="true" ma:internalName="wic_System_Copyright"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09f450-3099-4ab0-9797-308ed8a26daf" elementFormDefault="qualified">
    <xsd:import namespace="http://schemas.microsoft.com/office/2006/documentManagement/types"/>
    <xsd:import namespace="http://schemas.microsoft.com/office/infopath/2007/PartnerControls"/>
    <xsd:element name="_dlc_DocIdUrl" ma:index="16" nillable="true" ma:displayName="Document ID" ma:description="Permanent link to this document." ma:hidden="true" ma:internalName="_dlc_DocIdUrl"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_dlc_DocId" ma:index="41" nillable="true" ma:displayName="Document ID Value" ma:description="The value of the document ID assigned to this item." ma:hidden="true" ma:indexed="true" ma:internalName="_dlc_DocId" ma:readOnly="false">
      <xsd:simpleType>
        <xsd:restriction base="dms:Text"/>
      </xsd:simpleType>
    </xsd:element>
    <xsd:element name="_dlc_DocIdPersistId" ma:index="43" nillable="true" ma:displayName="Persist ID" ma:description="Keep ID on add." ma:hidden="true" ma:internalName="_dlc_DocIdPersistId" ma:readOnly="fal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b3e9424-693f-4334-9dc1-37abbe098301" elementFormDefault="qualified">
    <xsd:import namespace="http://schemas.microsoft.com/office/2006/documentManagement/types"/>
    <xsd:import namespace="http://schemas.microsoft.com/office/infopath/2007/PartnerControls"/>
    <xsd:element name="Lastupdated" ma:index="44" nillable="true" ma:displayName="Last updated" ma:format="DateOnly" ma:internalName="Lastupdated">
      <xsd:simpleType>
        <xsd:restriction base="dms:DateTime"/>
      </xsd:simpleType>
    </xsd:element>
    <xsd:element name="MediaServiceBillingMetadata" ma:index="45"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5" ma:displayName="Author"/>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b9043e53-a078-4fe1-9a97-1dc890974721">
      <Value>33</Value>
      <Value>29</Value>
      <Value>12</Value>
      <Value>40</Value>
      <Value>21</Value>
      <Value>153</Value>
    </TaxCatchAll>
    <_dlc_DocId xmlns="7c09f450-3099-4ab0-9797-308ed8a26daf">CE6YYQN64SX3-786882053-16781</_dlc_DocId>
    <Lastupdated xmlns="7b3e9424-693f-4334-9dc1-37abbe098301" xsi:nil="true"/>
    <Stop_x0020_publishing xmlns="b9043e53-a078-4fe1-9a97-1dc890974721" xsi:nil="true"/>
    <Region xmlns="b9043e53-a078-4fe1-9a97-1dc890974721" xsi:nil="true"/>
    <No_x0020_Web_x0020_Index xmlns="b9043e53-a078-4fe1-9a97-1dc890974721">false</No_x0020_Web_x0020_Index>
    <_dlc_DocIdUrl xmlns="7c09f450-3099-4ab0-9797-308ed8a26daf">
      <Url>https://actuaries.sharepoint.com/sites/DMS/_layouts/15/DocIdRedir.aspx?ID=CE6YYQN64SX3-786882053-16781</Url>
      <Description>CE6YYQN64SX3-786882053-16781</Description>
    </_dlc_DocIdUrl>
    <Start_x0020_publishing xmlns="b9043e53-a078-4fe1-9a97-1dc890974721" xsi:nil="true"/>
    <na442cf9b07645d39bff0c316c917a88 xmlns="b9043e53-a078-4fe1-9a97-1dc890974721">
      <Terms xmlns="http://schemas.microsoft.com/office/infopath/2007/PartnerControls"/>
    </na442cf9b07645d39bff0c316c917a88>
    <Published xmlns="b9043e53-a078-4fe1-9a97-1dc890974721">false</Published>
    <Level xmlns="b9043e53-a078-4fe1-9a97-1dc890974721" xsi:nil="true"/>
    <Availability xmlns="b9043e53-a078-4fe1-9a97-1dc890974721" xsi:nil="true"/>
    <_ExtendedDescription xmlns="http://schemas.microsoft.com/sharepoint/v3">With the maturing of the retirement phase of superannuation, including the requirements of the Retirement Income Covenant, the superannuation and financial advice sectors are assimilating Lifetime Income Stream products into their respective offerings, including through pre-packaged and soft-default structures.
To address concerns around the irrevocable nature of buying a Lifetime Income Stream, the presenter, Adam Butt (and co-author Jim Hennington), has explored the idea of portability of Lifetime Income Streams in an Actuaries Digital article. Since the publication of that article, Adam and Jim have drafted and sought and incorporated feedback on a “Prudential Blueprint for an Australian Lifetime-income Transfer Regime”, which provides a framework for discussion of how portability might work in practice.
In this session chaired by Shang Wu, Adam will introduce this framework and encourage discussion on the viability/impact of portability and the draft framework.</_ExtendedDescription>
    <External-link xmlns="b9043e53-a078-4fe1-9a97-1dc890974721" xsi:nil="true"/>
    <c245b723492e46feb8c242c474f81c06 xmlns="b9043e53-a078-4fe1-9a97-1dc890974721">
      <Terms xmlns="http://schemas.microsoft.com/office/infopath/2007/PartnerControls">
        <TermInfo xmlns="http://schemas.microsoft.com/office/infopath/2007/PartnerControls">
          <TermName xmlns="http://schemas.microsoft.com/office/infopath/2007/PartnerControls">Past Event</TermName>
          <TermId xmlns="http://schemas.microsoft.com/office/infopath/2007/PartnerControls">81820cd3-45f0-44e5-97c3-ef5505ffe26e</TermId>
        </TermInfo>
        <TermInfo xmlns="http://schemas.microsoft.com/office/infopath/2007/PartnerControls">
          <TermName xmlns="http://schemas.microsoft.com/office/infopath/2007/PartnerControls">Insights and Other Events</TermName>
          <TermId xmlns="http://schemas.microsoft.com/office/infopath/2007/PartnerControls">f0c84e4b-d864-421b-8ef7-dc22b090c6d4</TermId>
        </TermInfo>
      </Terms>
    </c245b723492e46feb8c242c474f81c06>
    <lbd57a3197f24a75a016012f8260598a xmlns="b9043e53-a078-4fe1-9a97-1dc890974721">
      <Terms xmlns="http://schemas.microsoft.com/office/infopath/2007/PartnerControls">
        <TermInfo xmlns="http://schemas.microsoft.com/office/infopath/2007/PartnerControls">
          <TermName xmlns="http://schemas.microsoft.com/office/infopath/2007/PartnerControls">Superannuation and Investments</TermName>
          <TermId xmlns="http://schemas.microsoft.com/office/infopath/2007/PartnerControls">c4023ceb-8694-42da-8304-ff16c412bbef</TermId>
        </TermInfo>
      </Terms>
    </lbd57a3197f24a75a016012f8260598a>
    <ifb2a14d9ef14379a3042bde0b0232b7 xmlns="b9043e53-a078-4fe1-9a97-1dc890974721">
      <Terms xmlns="http://schemas.microsoft.com/office/infopath/2007/PartnerControls">
        <TermInfo xmlns="http://schemas.microsoft.com/office/infopath/2007/PartnerControls">
          <TermName xmlns="http://schemas.microsoft.com/office/infopath/2007/PartnerControls">Presentation slides</TermName>
          <TermId xmlns="http://schemas.microsoft.com/office/infopath/2007/PartnerControls">82514a72-d478-4557-818e-561b0f30fbaf</TermId>
        </TermInfo>
      </Terms>
    </ifb2a14d9ef14379a3042bde0b0232b7>
    <g6881e4ce23a4b13a21acda1c762ef3b xmlns="b9043e53-a078-4fe1-9a97-1dc890974721">
      <Terms xmlns="http://schemas.microsoft.com/office/infopath/2007/PartnerControls">
        <TermInfo xmlns="http://schemas.microsoft.com/office/infopath/2007/PartnerControls">
          <TermName xmlns="http://schemas.microsoft.com/office/infopath/2007/PartnerControls">Insights</TermName>
          <TermId xmlns="http://schemas.microsoft.com/office/infopath/2007/PartnerControls">ab485f83-9006-4bcf-ac6c-13f27c86f67c</TermId>
        </TermInfo>
      </Terms>
    </g6881e4ce23a4b13a21acda1c762ef3b>
    <TaxCatchAllLabel xmlns="b9043e53-a078-4fe1-9a97-1dc890974721" xsi:nil="true"/>
    <_dlc_DocIdPersistId xmlns="7c09f450-3099-4ab0-9797-308ed8a26daf" xsi:nil="true"/>
    <Source_x0020_Document_x0020_ID xmlns="b9043e53-a078-4fe1-9a97-1dc890974721" xsi:nil="true"/>
    <Age_x0020_Group xmlns="b9043e53-a078-4fe1-9a97-1dc890974721" xsi:nil="true"/>
    <a1da6ed942364e6aa931c032ae078b9a xmlns="b9043e53-a078-4fe1-9a97-1dc890974721">
      <Terms xmlns="http://schemas.microsoft.com/office/infopath/2007/PartnerControls">
        <TermInfo xmlns="http://schemas.microsoft.com/office/infopath/2007/PartnerControls">
          <TermName xmlns="http://schemas.microsoft.com/office/infopath/2007/PartnerControls">Presentation Slides</TermName>
          <TermId xmlns="http://schemas.microsoft.com/office/infopath/2007/PartnerControls">d40094d7-41bb-4670-ae67-14554674b2a3</TermId>
        </TermInfo>
      </Terms>
    </a1da6ed942364e6aa931c032ae078b9a>
    <CPD xmlns="b9043e53-a078-4fe1-9a97-1dc890974721">1</CPD>
    <Membership xmlns="b9043e53-a078-4fe1-9a97-1dc890974721" xsi:nil="true"/>
    <DMS_Type xmlns="b9043e53-a078-4fe1-9a97-1dc890974721" xsi:nil="true"/>
    <CMS_x0020_Document_x0020_ID xmlns="b9043e53-a078-4fe1-9a97-1dc890974721" xsi:nil="true"/>
    <Created-Date xmlns="b9043e53-a078-4fe1-9a97-1dc890974721">2026-07-06T14:00:00+00:00</Created-Date>
    <wic_System_Copyright xmlns="http://schemas.microsoft.com/sharepoint/v3/fields" xsi:nil="true"/>
    <new-release-expiry xmlns="b9043e53-a078-4fe1-9a97-1dc890974721" xsi:nil="true"/>
  </documentManagement>
</p:properties>
</file>

<file path=customXml/item4.xml><?xml version="1.0" encoding="utf-8"?>
<?mso-contentType ?>
<SharedContentType xmlns="Microsoft.SharePoint.Taxonomy.ContentTypeSync" SourceId="599de3cb-4d49-453d-b800-5d7115dc628a" ContentTypeId="0x0101005B474B5874136940B1FCFFA385B6F80C" PreviousValue="false"/>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AEB33FF8-2BD7-4EC7-9D1B-91089B41A7CB}">
  <ds:schemaRefs>
    <ds:schemaRef ds:uri="http://schemas.microsoft.com/sharepoint/v3/contenttype/forms"/>
  </ds:schemaRefs>
</ds:datastoreItem>
</file>

<file path=customXml/itemProps2.xml><?xml version="1.0" encoding="utf-8"?>
<ds:datastoreItem xmlns:ds="http://schemas.openxmlformats.org/officeDocument/2006/customXml" ds:itemID="{5E229CB6-1282-44FD-BE28-9B5016908D9C}"/>
</file>

<file path=customXml/itemProps3.xml><?xml version="1.0" encoding="utf-8"?>
<ds:datastoreItem xmlns:ds="http://schemas.openxmlformats.org/officeDocument/2006/customXml" ds:itemID="{E3DFFA61-833C-4AC1-850C-63F4B2C21650}">
  <ds:schemaRefs>
    <ds:schemaRef ds:uri="http://schemas.microsoft.com/office/2006/metadata/properties"/>
    <ds:schemaRef ds:uri="http://schemas.microsoft.com/office/infopath/2007/PartnerControls"/>
    <ds:schemaRef ds:uri="3138fe39-45e2-4243-b4f0-a56ce41f1c6e"/>
    <ds:schemaRef ds:uri="7e948e1f-1c1f-44ca-b8c3-272baaf9988d"/>
  </ds:schemaRefs>
</ds:datastoreItem>
</file>

<file path=customXml/itemProps4.xml><?xml version="1.0" encoding="utf-8"?>
<ds:datastoreItem xmlns:ds="http://schemas.openxmlformats.org/officeDocument/2006/customXml" ds:itemID="{57F8DF68-6062-4341-BAFF-00B56C738F9B}"/>
</file>

<file path=customXml/itemProps5.xml><?xml version="1.0" encoding="utf-8"?>
<ds:datastoreItem xmlns:ds="http://schemas.openxmlformats.org/officeDocument/2006/customXml" ds:itemID="{9A113F03-E4CD-430D-A80A-483A21BE67F1}"/>
</file>

<file path=docProps/app.xml><?xml version="1.0" encoding="utf-8"?>
<Properties xmlns="http://schemas.openxmlformats.org/officeDocument/2006/extended-properties" xmlns:vt="http://schemas.openxmlformats.org/officeDocument/2006/docPropsVTypes">
  <Template/>
  <TotalTime>0</TotalTime>
  <Application>Microsoft Office PowerPoint</Application>
  <PresentationFormat>Widescreen</PresentationFormat>
  <Slides>25</Slides>
  <Notes>0</Notes>
  <HiddenSlides>0</HiddenSlides>
  <ScaleCrop>false</ScaleCrop>
  <HeadingPairs>
    <vt:vector size="4" baseType="variant">
      <vt:variant>
        <vt:lpstr>Theme</vt:lpstr>
      </vt:variant>
      <vt:variant>
        <vt:i4>2</vt:i4>
      </vt:variant>
      <vt:variant>
        <vt:lpstr>Slide Titles</vt:lpstr>
      </vt:variant>
      <vt:variant>
        <vt:i4>25</vt:i4>
      </vt:variant>
    </vt:vector>
  </HeadingPairs>
  <TitlesOfParts>
    <vt:vector size="27" baseType="lpstr">
      <vt:lpstr>Office Theme</vt:lpstr>
      <vt:lpstr>office theme</vt:lpstr>
      <vt:lpstr>PowerPoint Presentation</vt:lpstr>
      <vt:lpstr>The Actuaries Institute acknowledges the traditional custodians of the lands and waters where we live and work, travel, and trade.</vt:lpstr>
      <vt:lpstr>Important notice for all participants</vt:lpstr>
      <vt:lpstr>Contents</vt:lpstr>
      <vt:lpstr>PowerPoint Presentation</vt:lpstr>
      <vt:lpstr>Background</vt:lpstr>
      <vt:lpstr>Background</vt:lpstr>
      <vt:lpstr>The product landscape</vt:lpstr>
      <vt:lpstr>The product landscape – IRISs in payment</vt:lpstr>
      <vt:lpstr>Motivation</vt:lpstr>
      <vt:lpstr>Motivation</vt:lpstr>
      <vt:lpstr>Principles – Calculation of transfer value (TV)</vt:lpstr>
      <vt:lpstr>Calculation of transfer values (TVs)</vt:lpstr>
      <vt:lpstr>Calculation of transfer values (TVs)</vt:lpstr>
      <vt:lpstr>Additional principles in calculation of TVs</vt:lpstr>
      <vt:lpstr>Numerical example and explanation</vt:lpstr>
      <vt:lpstr>Numerical example and explanation</vt:lpstr>
      <vt:lpstr>Other Principles</vt:lpstr>
      <vt:lpstr>Other principles (see paper for more details)</vt:lpstr>
      <vt:lpstr>Anti-selection safeguards</vt:lpstr>
      <vt:lpstr>Key Risks Identified</vt:lpstr>
      <vt:lpstr>Risks</vt:lpstr>
      <vt:lpstr>PowerPoint Presentation</vt:lpstr>
      <vt:lpstr>Thank you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Portability for Lifetime Income Streams</dc:title>
  <dc:creator>Adam Butt</dc:creator>
  <cp:revision>15</cp:revision>
  <dcterms:created xsi:type="dcterms:W3CDTF">2026-07-03T00:50:36Z</dcterms:created>
  <dcterms:modified xsi:type="dcterms:W3CDTF">2026-07-03T00:59:37Z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2026-07-03T00:00:00Z</vt:filetime>
  </property>
  <property fmtid="{D5CDD505-2E9C-101B-9397-08002B2CF9AE}" pid="3" name="Creator">
    <vt:lpwstr>Microsoft® PowerPoint® for Microsoft 365</vt:lpwstr>
  </property>
  <property fmtid="{D5CDD505-2E9C-101B-9397-08002B2CF9AE}" pid="4" name="LastSaved">
    <vt:filetime>2026-07-03T00:00:00Z</vt:filetime>
  </property>
  <property fmtid="{D5CDD505-2E9C-101B-9397-08002B2CF9AE}" pid="5" name="Producer">
    <vt:lpwstr>Microsoft® PowerPoint® for Microsoft 365</vt:lpwstr>
  </property>
  <property fmtid="{D5CDD505-2E9C-101B-9397-08002B2CF9AE}" pid="6" name="ContentTypeId">
    <vt:lpwstr>0x0101005B474B5874136940B1FCFFA385B6F80C00B91DFC3462D36342B5E9C63B1B6AF453</vt:lpwstr>
  </property>
  <property fmtid="{D5CDD505-2E9C-101B-9397-08002B2CF9AE}" pid="7" name="MediaServiceImageTags">
    <vt:lpwstr/>
  </property>
  <property fmtid="{D5CDD505-2E9C-101B-9397-08002B2CF9AE}" pid="8" name="_dlc_DocIdItemGuid">
    <vt:lpwstr>5d7e95fe-391b-492e-9065-00d8f5050970</vt:lpwstr>
  </property>
  <property fmtid="{D5CDD505-2E9C-101B-9397-08002B2CF9AE}" pid="9" name="Prototype_Education_Programs">
    <vt:lpwstr/>
  </property>
  <property fmtid="{D5CDD505-2E9C-101B-9397-08002B2CF9AE}" pid="10" name="Prototype_CPD_Activity_Format">
    <vt:lpwstr>33;#Presentation Slides|d40094d7-41bb-4670-ae67-14554674b2a3</vt:lpwstr>
  </property>
  <property fmtid="{D5CDD505-2E9C-101B-9397-08002B2CF9AE}" pid="11" name="Prototype_Practice_Area">
    <vt:lpwstr>21;#Superannuation and Investments|c4023ceb-8694-42da-8304-ff16c412bbef</vt:lpwstr>
  </property>
  <property fmtid="{D5CDD505-2E9C-101B-9397-08002B2CF9AE}" pid="12" name="Prototype_Content_Types">
    <vt:lpwstr>29;#Presentation slides|82514a72-d478-4557-818e-561b0f30fbaf</vt:lpwstr>
  </property>
  <property fmtid="{D5CDD505-2E9C-101B-9397-08002B2CF9AE}" pid="13" name="Prototype_Tags">
    <vt:lpwstr>40;#Past Event|81820cd3-45f0-44e5-97c3-ef5505ffe26e;#153;#Insights and Other Events|f0c84e4b-d864-421b-8ef7-dc22b090c6d4</vt:lpwstr>
  </property>
  <property fmtid="{D5CDD505-2E9C-101B-9397-08002B2CF9AE}" pid="14" name="lcf76f155ced4ddcb4097134ff3c332f">
    <vt:lpwstr/>
  </property>
  <property fmtid="{D5CDD505-2E9C-101B-9397-08002B2CF9AE}" pid="15" name="Prototype_Event_Types">
    <vt:lpwstr>12;#Insights|ab485f83-9006-4bcf-ac6c-13f27c86f67c</vt:lpwstr>
  </property>
</Properties>
</file>