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Layouts/slideLayout10.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olors2.xml" ContentType="application/vnd.ms-office.chartcolorstyle+xml"/>
  <Override PartName="/ppt/charts/style2.xml" ContentType="application/vnd.ms-office.chartstyl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ppt/tags/tag1.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9.xml" ContentType="application/vnd.openxmlformats-officedocument.presentationml.tags+xml"/>
  <Override PartName="/ppt/tags/tag26.xml" ContentType="application/vnd.openxmlformats-officedocument.presentationml.tags+xml"/>
  <Override PartName="/ppt/tags/tag11.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revisionInfo.xml" ContentType="application/vnd.ms-powerpoint.revisioninfo+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7.xml" ContentType="application/vnd.openxmlformats-officedocument.presentationml.tags+xml"/>
  <Override PartName="/ppt/tags/tag18.xml" ContentType="application/vnd.openxmlformats-officedocument.presentationml.tags+xml"/>
  <Override PartName="/customXml/itemProps1.xml" ContentType="application/vnd.openxmlformats-officedocument.customXmlPropertie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Lst>
  <p:notesMasterIdLst>
    <p:notesMasterId r:id="rId50"/>
  </p:notesMasterIdLst>
  <p:handoutMasterIdLst>
    <p:handoutMasterId r:id="rId51"/>
  </p:handoutMasterIdLst>
  <p:sldIdLst>
    <p:sldId id="424" r:id="rId6"/>
    <p:sldId id="442" r:id="rId7"/>
    <p:sldId id="445" r:id="rId8"/>
    <p:sldId id="411" r:id="rId9"/>
    <p:sldId id="416" r:id="rId10"/>
    <p:sldId id="465" r:id="rId11"/>
    <p:sldId id="455" r:id="rId12"/>
    <p:sldId id="460" r:id="rId13"/>
    <p:sldId id="451" r:id="rId14"/>
    <p:sldId id="457" r:id="rId15"/>
    <p:sldId id="459" r:id="rId16"/>
    <p:sldId id="456" r:id="rId17"/>
    <p:sldId id="330" r:id="rId18"/>
    <p:sldId id="372" r:id="rId19"/>
    <p:sldId id="461" r:id="rId20"/>
    <p:sldId id="384" r:id="rId21"/>
    <p:sldId id="386" r:id="rId22"/>
    <p:sldId id="385" r:id="rId23"/>
    <p:sldId id="382" r:id="rId24"/>
    <p:sldId id="387" r:id="rId25"/>
    <p:sldId id="365" r:id="rId26"/>
    <p:sldId id="462" r:id="rId27"/>
    <p:sldId id="389" r:id="rId28"/>
    <p:sldId id="390" r:id="rId29"/>
    <p:sldId id="388" r:id="rId30"/>
    <p:sldId id="381" r:id="rId31"/>
    <p:sldId id="366" r:id="rId32"/>
    <p:sldId id="463" r:id="rId33"/>
    <p:sldId id="395" r:id="rId34"/>
    <p:sldId id="392" r:id="rId35"/>
    <p:sldId id="393" r:id="rId36"/>
    <p:sldId id="394" r:id="rId37"/>
    <p:sldId id="367" r:id="rId38"/>
    <p:sldId id="464" r:id="rId39"/>
    <p:sldId id="379" r:id="rId40"/>
    <p:sldId id="396" r:id="rId41"/>
    <p:sldId id="383" r:id="rId42"/>
    <p:sldId id="398" r:id="rId43"/>
    <p:sldId id="378" r:id="rId44"/>
    <p:sldId id="391" r:id="rId45"/>
    <p:sldId id="454" r:id="rId46"/>
    <p:sldId id="452" r:id="rId47"/>
    <p:sldId id="427" r:id="rId48"/>
    <p:sldId id="413" r:id="rId49"/>
  </p:sldIdLst>
  <p:sldSz cx="12192000" cy="6858000"/>
  <p:notesSz cx="6807200" cy="9939338"/>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F3392A-9727-ABA6-AC10-1D9C8D60CA87}" name="Clare Marshall" initials="CH" userId="S::ClareH@actuaries.asn.au::5227430a-427d-4203-9f03-c8b80ec89c6c" providerId="AD"/>
  <p188:author id="{DD6C1336-C835-FF1E-0B08-37C1A894ABE9}" name="Kelly Holcroft" initials="KH" userId="S::kellyh@actuaries.asn.au::055e0e78-0391-4467-bc76-eb112102b8c2" providerId="AD"/>
  <p188:author id="{6838DF39-92CC-C412-1D0E-029B2E93C67E}" name="Vanessa Beenders" initials="VB" userId="S::vbeenders@actuaries.asn.au::c783be32-6d3d-491f-adb8-775a1207f867" providerId="AD"/>
  <p188:author id="{211CD768-0086-1373-4F3A-35A7151B69DF}" name="Kelly Holcroft" initials="KH" userId="S::KellyH@actuaries.asn.au::055e0e78-0391-4467-bc76-eb112102b8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8484"/>
    <a:srgbClr val="A6A6A6"/>
    <a:srgbClr val="D117E6"/>
    <a:srgbClr val="ADADAD"/>
    <a:srgbClr val="BCBCBC"/>
    <a:srgbClr val="404040"/>
    <a:srgbClr val="FFFFFF"/>
    <a:srgbClr val="7F7F7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C5160E-7F3C-4632-6B6B-37680C1D3E13}" v="643" dt="2026-07-17T04:42:49.824"/>
    <p1510:client id="{93EBA0E0-05B8-4A29-8D85-E40F667914E6}" v="220" dt="2026-07-17T06:58:44.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102" autoAdjust="0"/>
    <p:restoredTop sz="94660"/>
  </p:normalViewPr>
  <p:slideViewPr>
    <p:cSldViewPr snapToGrid="0">
      <p:cViewPr varScale="1">
        <p:scale>
          <a:sx n="78" d="100"/>
          <a:sy n="78" d="100"/>
        </p:scale>
        <p:origin x="114" y="6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ustomXml" Target="../customXml/item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gs" Target="tags/tag1.xml"/><Relationship Id="rId60" Type="http://schemas.openxmlformats.org/officeDocument/2006/relationships/customXml" Target="../customXml/item5.xml"/></Relationships>
</file>

<file path=ppt/charts/_rels/chart1.xml.rels><?xml version="1.0" encoding="UTF-8" standalone="yes"?>
<Relationships xmlns="http://schemas.openxmlformats.org/package/2006/relationships"><Relationship Id="rId3" Type="http://schemas.openxmlformats.org/officeDocument/2006/relationships/oleObject" Target="https://hybriddna.sharepoint.com/sites/Hybrid-DNA/Shared%20Documents/Hybrid%20DNA/Marketing/LinkedIn%20Posts/Man%20vs%20Machine%20LinkedI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hybriddna.sharepoint.com/sites/Hybrid-DNA/Shared%20Documents/Hybrid%20DNA/Marketing/LinkedIn%20Posts/Man%20vs%20Machine%20LinkedIn.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bg1"/>
                </a:solidFill>
                <a:latin typeface="+mn-lt"/>
                <a:ea typeface="+mn-ea"/>
                <a:cs typeface="+mn-cs"/>
              </a:defRPr>
            </a:pPr>
            <a:r>
              <a:rPr lang="en-US" sz="2800"/>
              <a:t>Impressions per Post</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Author!$F$1</c:f>
              <c:strCache>
                <c:ptCount val="1"/>
                <c:pt idx="0">
                  <c:v>Average Impressions</c:v>
                </c:pt>
              </c:strCache>
            </c:strRef>
          </c:tx>
          <c:spPr>
            <a:solidFill>
              <a:schemeClr val="bg1"/>
            </a:solidFill>
            <a:ln>
              <a:noFill/>
            </a:ln>
            <a:effectLst/>
          </c:spPr>
          <c:invertIfNegative val="0"/>
          <c:cat>
            <c:strRef>
              <c:f>Author!$A$2:$A$3</c:f>
              <c:strCache>
                <c:ptCount val="2"/>
                <c:pt idx="0">
                  <c:v>Human</c:v>
                </c:pt>
                <c:pt idx="1">
                  <c:v>AI</c:v>
                </c:pt>
              </c:strCache>
            </c:strRef>
          </c:cat>
          <c:val>
            <c:numRef>
              <c:f>Author!$F$2:$F$3</c:f>
              <c:numCache>
                <c:formatCode>#,##0</c:formatCode>
                <c:ptCount val="2"/>
                <c:pt idx="0">
                  <c:v>743</c:v>
                </c:pt>
                <c:pt idx="1">
                  <c:v>271.39999999999998</c:v>
                </c:pt>
              </c:numCache>
            </c:numRef>
          </c:val>
          <c:extLst>
            <c:ext xmlns:c16="http://schemas.microsoft.com/office/drawing/2014/chart" uri="{C3380CC4-5D6E-409C-BE32-E72D297353CC}">
              <c16:uniqueId val="{00000000-DA0F-4A88-93B2-894CA6DC8108}"/>
            </c:ext>
          </c:extLst>
        </c:ser>
        <c:dLbls>
          <c:showLegendKey val="0"/>
          <c:showVal val="0"/>
          <c:showCatName val="0"/>
          <c:showSerName val="0"/>
          <c:showPercent val="0"/>
          <c:showBubbleSize val="0"/>
        </c:dLbls>
        <c:gapWidth val="219"/>
        <c:overlap val="-27"/>
        <c:axId val="1895108208"/>
        <c:axId val="1996667632"/>
      </c:barChart>
      <c:catAx>
        <c:axId val="18951082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bg1"/>
                </a:solidFill>
                <a:latin typeface="+mn-lt"/>
                <a:ea typeface="+mn-ea"/>
                <a:cs typeface="+mn-cs"/>
              </a:defRPr>
            </a:pPr>
            <a:endParaRPr lang="en-US"/>
          </a:p>
        </c:txPr>
        <c:crossAx val="1996667632"/>
        <c:crosses val="autoZero"/>
        <c:auto val="1"/>
        <c:lblAlgn val="ctr"/>
        <c:lblOffset val="100"/>
        <c:noMultiLvlLbl val="0"/>
      </c:catAx>
      <c:valAx>
        <c:axId val="1996667632"/>
        <c:scaling>
          <c:orientation val="minMax"/>
        </c:scaling>
        <c:delete val="1"/>
        <c:axPos val="r"/>
        <c:numFmt formatCode="#,##0" sourceLinked="1"/>
        <c:majorTickMark val="none"/>
        <c:minorTickMark val="none"/>
        <c:tickLblPos val="high"/>
        <c:crossAx val="18951082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bg1"/>
                </a:solidFill>
                <a:latin typeface="+mn-lt"/>
                <a:ea typeface="+mn-ea"/>
                <a:cs typeface="+mn-cs"/>
              </a:defRPr>
            </a:pPr>
            <a:r>
              <a:rPr lang="en-US" sz="2800"/>
              <a:t>Likes per Post</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Author!$B$1</c:f>
              <c:strCache>
                <c:ptCount val="1"/>
                <c:pt idx="0">
                  <c:v>Average Likes</c:v>
                </c:pt>
              </c:strCache>
            </c:strRef>
          </c:tx>
          <c:spPr>
            <a:solidFill>
              <a:schemeClr val="bg1"/>
            </a:solidFill>
            <a:ln>
              <a:noFill/>
            </a:ln>
            <a:effectLst/>
          </c:spPr>
          <c:invertIfNegative val="0"/>
          <c:cat>
            <c:strRef>
              <c:f>Author!$A$2:$A$3</c:f>
              <c:strCache>
                <c:ptCount val="2"/>
                <c:pt idx="0">
                  <c:v>Human</c:v>
                </c:pt>
                <c:pt idx="1">
                  <c:v>AI</c:v>
                </c:pt>
              </c:strCache>
            </c:strRef>
          </c:cat>
          <c:val>
            <c:numRef>
              <c:f>Author!$B$2:$B$3</c:f>
              <c:numCache>
                <c:formatCode>#,##0</c:formatCode>
                <c:ptCount val="2"/>
                <c:pt idx="0">
                  <c:v>18.875</c:v>
                </c:pt>
                <c:pt idx="1">
                  <c:v>3.5333333333333332</c:v>
                </c:pt>
              </c:numCache>
            </c:numRef>
          </c:val>
          <c:extLst>
            <c:ext xmlns:c16="http://schemas.microsoft.com/office/drawing/2014/chart" uri="{C3380CC4-5D6E-409C-BE32-E72D297353CC}">
              <c16:uniqueId val="{00000000-7E49-4E6B-A589-E60E0A02A742}"/>
            </c:ext>
          </c:extLst>
        </c:ser>
        <c:dLbls>
          <c:showLegendKey val="0"/>
          <c:showVal val="0"/>
          <c:showCatName val="0"/>
          <c:showSerName val="0"/>
          <c:showPercent val="0"/>
          <c:showBubbleSize val="0"/>
        </c:dLbls>
        <c:gapWidth val="219"/>
        <c:overlap val="-27"/>
        <c:axId val="1895108208"/>
        <c:axId val="1996667632"/>
      </c:barChart>
      <c:catAx>
        <c:axId val="18951082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bg1"/>
                </a:solidFill>
                <a:latin typeface="+mn-lt"/>
                <a:ea typeface="+mn-ea"/>
                <a:cs typeface="+mn-cs"/>
              </a:defRPr>
            </a:pPr>
            <a:endParaRPr lang="en-US"/>
          </a:p>
        </c:txPr>
        <c:crossAx val="1996667632"/>
        <c:crosses val="autoZero"/>
        <c:auto val="1"/>
        <c:lblAlgn val="ctr"/>
        <c:lblOffset val="100"/>
        <c:noMultiLvlLbl val="0"/>
      </c:catAx>
      <c:valAx>
        <c:axId val="1996667632"/>
        <c:scaling>
          <c:orientation val="minMax"/>
        </c:scaling>
        <c:delete val="1"/>
        <c:axPos val="r"/>
        <c:numFmt formatCode="#,##0" sourceLinked="1"/>
        <c:majorTickMark val="none"/>
        <c:minorTickMark val="none"/>
        <c:tickLblPos val="high"/>
        <c:crossAx val="18951082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43E825-88BB-2FF1-6806-B087D687DAF9}"/>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A6F6989C-8839-B55D-45C1-77A7480FADC2}"/>
              </a:ext>
            </a:extLst>
          </p:cNvPr>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9D5003F1-1BA8-436B-8773-B9EA066A6874}" type="datetimeFigureOut">
              <a:rPr lang="en-AU" smtClean="0"/>
              <a:t>23/07/2026</a:t>
            </a:fld>
            <a:endParaRPr lang="en-AU"/>
          </a:p>
        </p:txBody>
      </p:sp>
      <p:sp>
        <p:nvSpPr>
          <p:cNvPr id="4" name="Footer Placeholder 3">
            <a:extLst>
              <a:ext uri="{FF2B5EF4-FFF2-40B4-BE49-F238E27FC236}">
                <a16:creationId xmlns:a16="http://schemas.microsoft.com/office/drawing/2014/main" id="{3A16E885-5115-B697-A5CE-4B009B831C4D}"/>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F9CF4B08-AD0C-AE6F-3722-05765C582E99}"/>
              </a:ext>
            </a:extLst>
          </p:cNvPr>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53487A0E-3C3E-4522-BE3C-45AD7ADA6B26}" type="slidenum">
              <a:rPr lang="en-AU" smtClean="0"/>
              <a:t>‹#›</a:t>
            </a:fld>
            <a:endParaRPr lang="en-AU"/>
          </a:p>
        </p:txBody>
      </p:sp>
    </p:spTree>
    <p:extLst>
      <p:ext uri="{BB962C8B-B14F-4D97-AF65-F5344CB8AC3E}">
        <p14:creationId xmlns:p14="http://schemas.microsoft.com/office/powerpoint/2010/main" val="1311160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2F7A4CF7-9883-7542-8774-50E62ADBD844}" type="datetimeFigureOut">
              <a:rPr lang="en-US" smtClean="0"/>
              <a:t>7/23/2026</a:t>
            </a:fld>
            <a:endParaRPr lang="en-US"/>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3E1A2-0BC8-56E6-FA0C-C1E3D64A43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AEB900-D7BF-E73A-67F7-E999CF2A6F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34355-4067-D534-2695-3FE4BB80660C}"/>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77BA8974-5B99-CE22-9D10-D03C6F67B1B5}"/>
              </a:ext>
            </a:extLst>
          </p:cNvPr>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2131054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BF524-9239-E1ED-1EB3-F2AC5893F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62D36-13FC-9DD7-E6F1-553BF59A3A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2642D7-DCA3-C3E8-2ED0-F5EDBA1E08A7}"/>
              </a:ext>
            </a:extLst>
          </p:cNvPr>
          <p:cNvSpPr>
            <a:spLocks noGrp="1"/>
          </p:cNvSpPr>
          <p:nvPr>
            <p:ph type="body" idx="1"/>
          </p:nvPr>
        </p:nvSpPr>
        <p:spPr>
          <a:xfrm>
            <a:off x="88900" y="4783307"/>
            <a:ext cx="6554470" cy="3913614"/>
          </a:xfrm>
        </p:spPr>
        <p:txBody>
          <a:bodyPr/>
          <a:lstStyle/>
          <a:p>
            <a:endParaRPr lang="en-GB">
              <a:ea typeface="Calibri"/>
              <a:cs typeface="Calibri"/>
            </a:endParaRPr>
          </a:p>
        </p:txBody>
      </p:sp>
      <p:sp>
        <p:nvSpPr>
          <p:cNvPr id="4" name="Slide Number Placeholder 3">
            <a:extLst>
              <a:ext uri="{FF2B5EF4-FFF2-40B4-BE49-F238E27FC236}">
                <a16:creationId xmlns:a16="http://schemas.microsoft.com/office/drawing/2014/main" id="{69DD8FFC-29FA-2673-4033-B13F50024503}"/>
              </a:ext>
            </a:extLst>
          </p:cNvPr>
          <p:cNvSpPr>
            <a:spLocks noGrp="1"/>
          </p:cNvSpPr>
          <p:nvPr>
            <p:ph type="sldNum" sz="quarter" idx="5"/>
          </p:nvPr>
        </p:nvSpPr>
        <p:spPr/>
        <p:txBody>
          <a:bodyPr/>
          <a:lstStyle/>
          <a:p>
            <a:fld id="{1BEA80CD-AE39-0C4B-A880-515F813E088A}" type="slidenum">
              <a:rPr lang="en-US" smtClean="0"/>
              <a:t>44</a:t>
            </a:fld>
            <a:endParaRPr lang="en-US"/>
          </a:p>
        </p:txBody>
      </p:sp>
    </p:spTree>
    <p:extLst>
      <p:ext uri="{BB962C8B-B14F-4D97-AF65-F5344CB8AC3E}">
        <p14:creationId xmlns:p14="http://schemas.microsoft.com/office/powerpoint/2010/main" val="3810766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5" name="Content Placeholder 4">
            <a:extLst>
              <a:ext uri="{FF2B5EF4-FFF2-40B4-BE49-F238E27FC236}">
                <a16:creationId xmlns:a16="http://schemas.microsoft.com/office/drawing/2014/main" id="{0B7A8BD4-DD84-41BF-1FEF-21775B30484B}"/>
              </a:ext>
            </a:extLst>
          </p:cNvPr>
          <p:cNvSpPr>
            <a:spLocks noGrp="1"/>
          </p:cNvSpPr>
          <p:nvPr>
            <p:ph sz="quarter" idx="10"/>
          </p:nvPr>
        </p:nvSpPr>
        <p:spPr>
          <a:xfrm>
            <a:off x="8458200" y="4052888"/>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CF1D5-760B-C176-387B-D72A7C86735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71866A1-8102-1D93-18E9-F08E642DB40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301DF5-0CD9-3F8D-FAD9-F0687904214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067E663-3479-4E39-5240-0684D4DE7676}"/>
              </a:ext>
            </a:extLst>
          </p:cNvPr>
          <p:cNvSpPr>
            <a:spLocks noGrp="1"/>
          </p:cNvSpPr>
          <p:nvPr>
            <p:ph type="dt" sz="half" idx="10"/>
          </p:nvPr>
        </p:nvSpPr>
        <p:spPr/>
        <p:txBody>
          <a:bodyPr/>
          <a:lstStyle/>
          <a:p>
            <a:fld id="{870F8594-6701-B749-B4B8-0BE582B69469}" type="datetimeFigureOut">
              <a:rPr lang="en-US" smtClean="0"/>
              <a:t>7/23/2026</a:t>
            </a:fld>
            <a:endParaRPr lang="en-US"/>
          </a:p>
        </p:txBody>
      </p:sp>
      <p:sp>
        <p:nvSpPr>
          <p:cNvPr id="6" name="Footer Placeholder 5">
            <a:extLst>
              <a:ext uri="{FF2B5EF4-FFF2-40B4-BE49-F238E27FC236}">
                <a16:creationId xmlns:a16="http://schemas.microsoft.com/office/drawing/2014/main" id="{F026E0EE-229B-AF7F-C150-30922B3EBA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753AAD-87AB-DBEC-D797-157C7C9ADB05}"/>
              </a:ext>
            </a:extLst>
          </p:cNvPr>
          <p:cNvSpPr>
            <a:spLocks noGrp="1"/>
          </p:cNvSpPr>
          <p:nvPr>
            <p:ph type="sldNum" sz="quarter" idx="12"/>
          </p:nvPr>
        </p:nvSpPr>
        <p:spPr/>
        <p:txBody>
          <a:bodyPr/>
          <a:lstStyle/>
          <a:p>
            <a:fld id="{65A5F60F-BEC8-244A-8E85-2932798B6B35}" type="slidenum">
              <a:rPr lang="en-US" smtClean="0"/>
              <a:t>‹#›</a:t>
            </a:fld>
            <a:endParaRPr lang="en-US"/>
          </a:p>
        </p:txBody>
      </p:sp>
    </p:spTree>
    <p:extLst>
      <p:ext uri="{BB962C8B-B14F-4D97-AF65-F5344CB8AC3E}">
        <p14:creationId xmlns:p14="http://schemas.microsoft.com/office/powerpoint/2010/main" val="2761235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063BF-E7D9-9109-0F24-7F1A3D1DEC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44926CB8-67AD-93C3-12F6-A623491850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83DFE7D-DD7A-1A8C-7850-BA4EAEE23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44167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r>
              <a:rPr lang="en-US"/>
              <a:t>Click icon to add picture</a:t>
            </a:r>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375305"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3" y="1493113"/>
            <a:ext cx="5349731" cy="193588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5" name="Table Placeholder 4">
            <a:extLst>
              <a:ext uri="{FF2B5EF4-FFF2-40B4-BE49-F238E27FC236}">
                <a16:creationId xmlns:a16="http://schemas.microsoft.com/office/drawing/2014/main" id="{B0299780-6C74-ADAB-0B62-DE8956375EE9}"/>
              </a:ext>
            </a:extLst>
          </p:cNvPr>
          <p:cNvSpPr>
            <a:spLocks noGrp="1"/>
          </p:cNvSpPr>
          <p:nvPr>
            <p:ph type="tbl" sz="quarter" idx="14"/>
          </p:nvPr>
        </p:nvSpPr>
        <p:spPr>
          <a:xfrm>
            <a:off x="352425" y="3513138"/>
            <a:ext cx="5349732" cy="2005012"/>
          </a:xfrm>
        </p:spPr>
        <p:txBody>
          <a:bodyPr/>
          <a:lstStyle/>
          <a:p>
            <a:r>
              <a:rPr lang="en-US"/>
              <a:t>Click icon to add table</a:t>
            </a:r>
            <a:endParaRPr lang="en-AU"/>
          </a:p>
        </p:txBody>
      </p:sp>
    </p:spTree>
    <p:extLst>
      <p:ext uri="{BB962C8B-B14F-4D97-AF65-F5344CB8AC3E}">
        <p14:creationId xmlns:p14="http://schemas.microsoft.com/office/powerpoint/2010/main" val="650548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ABC465-CD79-7D06-4A2B-C39ACF000F2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0FB387C-2155-D395-30A2-A2045A97775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8E03E6-83BD-F203-FE9B-B2FE25D940B7}"/>
              </a:ext>
            </a:extLst>
          </p:cNvPr>
          <p:cNvSpPr>
            <a:spLocks noGrp="1"/>
          </p:cNvSpPr>
          <p:nvPr>
            <p:ph type="sldNum" sz="quarter" idx="12"/>
          </p:nvPr>
        </p:nvSpPr>
        <p:spPr/>
        <p:txBody>
          <a:bodyPr/>
          <a:lstStyle/>
          <a:p>
            <a:fld id="{741AFF56-1126-4107-9C02-BC0EFBF16431}" type="slidenum">
              <a:rPr lang="en-GB" smtClean="0"/>
              <a:pPr/>
              <a:t>‹#›</a:t>
            </a:fld>
            <a:endParaRPr lang="en-GB"/>
          </a:p>
        </p:txBody>
      </p:sp>
    </p:spTree>
    <p:extLst>
      <p:ext uri="{BB962C8B-B14F-4D97-AF65-F5344CB8AC3E}">
        <p14:creationId xmlns:p14="http://schemas.microsoft.com/office/powerpoint/2010/main" val="91206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496104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3724842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Tree>
    <p:extLst>
      <p:ext uri="{BB962C8B-B14F-4D97-AF65-F5344CB8AC3E}">
        <p14:creationId xmlns:p14="http://schemas.microsoft.com/office/powerpoint/2010/main" val="9616293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0677967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12681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Tree>
    <p:extLst>
      <p:ext uri="{BB962C8B-B14F-4D97-AF65-F5344CB8AC3E}">
        <p14:creationId xmlns:p14="http://schemas.microsoft.com/office/powerpoint/2010/main" val="1334513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2304486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Tree>
    <p:extLst>
      <p:ext uri="{BB962C8B-B14F-4D97-AF65-F5344CB8AC3E}">
        <p14:creationId xmlns:p14="http://schemas.microsoft.com/office/powerpoint/2010/main" val="32611989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486009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Tree>
    <p:extLst>
      <p:ext uri="{BB962C8B-B14F-4D97-AF65-F5344CB8AC3E}">
        <p14:creationId xmlns:p14="http://schemas.microsoft.com/office/powerpoint/2010/main" val="3046314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11606072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1906574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934531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290136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766693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4594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624912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838893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694390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Tree>
    <p:extLst>
      <p:ext uri="{BB962C8B-B14F-4D97-AF65-F5344CB8AC3E}">
        <p14:creationId xmlns:p14="http://schemas.microsoft.com/office/powerpoint/2010/main" val="17326718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32473394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7545592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CF1D5-760B-C176-387B-D72A7C86735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71866A1-8102-1D93-18E9-F08E642DB40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301DF5-0CD9-3F8D-FAD9-F0687904214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067E663-3479-4E39-5240-0684D4DE7676}"/>
              </a:ext>
            </a:extLst>
          </p:cNvPr>
          <p:cNvSpPr>
            <a:spLocks noGrp="1"/>
          </p:cNvSpPr>
          <p:nvPr>
            <p:ph type="dt" sz="half" idx="10"/>
          </p:nvPr>
        </p:nvSpPr>
        <p:spPr/>
        <p:txBody>
          <a:bodyPr/>
          <a:lstStyle/>
          <a:p>
            <a:fld id="{870F8594-6701-B749-B4B8-0BE582B69469}" type="datetimeFigureOut">
              <a:rPr lang="en-US" smtClean="0"/>
              <a:t>7/23/2026</a:t>
            </a:fld>
            <a:endParaRPr lang="en-US"/>
          </a:p>
        </p:txBody>
      </p:sp>
      <p:sp>
        <p:nvSpPr>
          <p:cNvPr id="6" name="Footer Placeholder 5">
            <a:extLst>
              <a:ext uri="{FF2B5EF4-FFF2-40B4-BE49-F238E27FC236}">
                <a16:creationId xmlns:a16="http://schemas.microsoft.com/office/drawing/2014/main" id="{F026E0EE-229B-AF7F-C150-30922B3EBA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753AAD-87AB-DBEC-D797-157C7C9ADB05}"/>
              </a:ext>
            </a:extLst>
          </p:cNvPr>
          <p:cNvSpPr>
            <a:spLocks noGrp="1"/>
          </p:cNvSpPr>
          <p:nvPr>
            <p:ph type="sldNum" sz="quarter" idx="12"/>
          </p:nvPr>
        </p:nvSpPr>
        <p:spPr/>
        <p:txBody>
          <a:bodyPr/>
          <a:lstStyle/>
          <a:p>
            <a:fld id="{65A5F60F-BEC8-244A-8E85-2932798B6B35}" type="slidenum">
              <a:rPr lang="en-US" smtClean="0"/>
              <a:t>‹#›</a:t>
            </a:fld>
            <a:endParaRPr lang="en-US"/>
          </a:p>
        </p:txBody>
      </p:sp>
    </p:spTree>
    <p:extLst>
      <p:ext uri="{BB962C8B-B14F-4D97-AF65-F5344CB8AC3E}">
        <p14:creationId xmlns:p14="http://schemas.microsoft.com/office/powerpoint/2010/main" val="3834955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DCE09B-12CC-5794-D55A-241A114C431C}"/>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1A54661-988C-A6C9-0CA6-5315F0124B3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F6D08C-1ADE-E261-3D13-89C15824CC35}"/>
              </a:ext>
            </a:extLst>
          </p:cNvPr>
          <p:cNvSpPr>
            <a:spLocks noGrp="1"/>
          </p:cNvSpPr>
          <p:nvPr>
            <p:ph type="sldNum" sz="quarter" idx="12"/>
          </p:nvPr>
        </p:nvSpPr>
        <p:spPr/>
        <p:txBody>
          <a:bodyPr/>
          <a:lstStyle/>
          <a:p>
            <a:fld id="{741AFF56-1126-4107-9C02-BC0EFBF16431}" type="slidenum">
              <a:rPr lang="en-GB" smtClean="0"/>
              <a:pPr/>
              <a:t>‹#›</a:t>
            </a:fld>
            <a:endParaRPr lang="en-GB"/>
          </a:p>
        </p:txBody>
      </p:sp>
    </p:spTree>
    <p:extLst>
      <p:ext uri="{BB962C8B-B14F-4D97-AF65-F5344CB8AC3E}">
        <p14:creationId xmlns:p14="http://schemas.microsoft.com/office/powerpoint/2010/main" val="1337294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theme" Target="../theme/theme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5" name="Footer Placeholder 4">
            <a:extLst>
              <a:ext uri="{FF2B5EF4-FFF2-40B4-BE49-F238E27FC236}">
                <a16:creationId xmlns:a16="http://schemas.microsoft.com/office/drawing/2014/main" id="{B0D5ED46-91E3-B100-7875-C1E1825CAF8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2"/>
                </a:solidFill>
                <a:latin typeface="ABC Oracle Medium" panose="020B0504040202060203" pitchFamily="34" charset="77"/>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70" r:id="rId21"/>
    <p:sldLayoutId id="2147483671" r:id="rId22"/>
    <p:sldLayoutId id="2147483672" r:id="rId23"/>
    <p:sldLayoutId id="2147483673" r:id="rId24"/>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5" name="Footer Placeholder 4">
            <a:extLst>
              <a:ext uri="{FF2B5EF4-FFF2-40B4-BE49-F238E27FC236}">
                <a16:creationId xmlns:a16="http://schemas.microsoft.com/office/drawing/2014/main" id="{B0D5ED46-91E3-B100-7875-C1E1825CAF8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2"/>
                </a:solidFill>
                <a:latin typeface="ABC Oracle Medium" panose="020B0504040202060203" pitchFamily="34" charset="77"/>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Tree>
    <p:extLst>
      <p:ext uri="{BB962C8B-B14F-4D97-AF65-F5344CB8AC3E}">
        <p14:creationId xmlns:p14="http://schemas.microsoft.com/office/powerpoint/2010/main" val="24896205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00">
          <p15:clr>
            <a:srgbClr val="F26B43"/>
          </p15:clr>
        </p15:guide>
        <p15:guide id="4" pos="222">
          <p15:clr>
            <a:srgbClr val="F26B43"/>
          </p15:clr>
        </p15:guide>
        <p15:guide id="5" orient="horz" pos="4125">
          <p15:clr>
            <a:srgbClr val="F26B43"/>
          </p15:clr>
        </p15:guide>
        <p15:guide id="6" pos="7484">
          <p15:clr>
            <a:srgbClr val="F26B43"/>
          </p15:clr>
        </p15:guide>
        <p15:guide id="7" orient="horz" pos="958">
          <p15:clr>
            <a:srgbClr val="F26B43"/>
          </p15:clr>
        </p15:guide>
        <p15:guide id="8" pos="1269">
          <p15:clr>
            <a:srgbClr val="F26B43"/>
          </p15:clr>
        </p15:guide>
        <p15:guide id="9" pos="32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0.xml"/><Relationship Id="rId7" Type="http://schemas.openxmlformats.org/officeDocument/2006/relationships/image" Target="../media/image8.sv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4" Type="http://schemas.openxmlformats.org/officeDocument/2006/relationships/slideLayout" Target="../slideLayouts/slideLayout24.xml"/><Relationship Id="rId9" Type="http://schemas.openxmlformats.org/officeDocument/2006/relationships/image" Target="../media/image9.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3.xml"/><Relationship Id="rId7" Type="http://schemas.openxmlformats.org/officeDocument/2006/relationships/image" Target="../media/image8.sv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7.svg"/><Relationship Id="rId4" Type="http://schemas.openxmlformats.org/officeDocument/2006/relationships/slideLayout" Target="../slideLayouts/slideLayout24.xml"/><Relationship Id="rId9" Type="http://schemas.openxmlformats.org/officeDocument/2006/relationships/image" Target="../media/image9.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6.xml"/><Relationship Id="rId7" Type="http://schemas.openxmlformats.org/officeDocument/2006/relationships/image" Target="../media/image8.sv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4" Type="http://schemas.openxmlformats.org/officeDocument/2006/relationships/slideLayout" Target="../slideLayouts/slideLayout46.xml"/><Relationship Id="rId9" Type="http://schemas.openxmlformats.org/officeDocument/2006/relationships/image" Target="../media/image9.svg"/></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9.xml"/><Relationship Id="rId7" Type="http://schemas.openxmlformats.org/officeDocument/2006/relationships/image" Target="../media/image8.sv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4" Type="http://schemas.openxmlformats.org/officeDocument/2006/relationships/slideLayout" Target="../slideLayouts/slideLayout46.xml"/><Relationship Id="rId9" Type="http://schemas.openxmlformats.org/officeDocument/2006/relationships/image" Target="../media/image9.svg"/></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22.xml"/><Relationship Id="rId7" Type="http://schemas.openxmlformats.org/officeDocument/2006/relationships/image" Target="../media/image8.sv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4" Type="http://schemas.openxmlformats.org/officeDocument/2006/relationships/slideLayout" Target="../slideLayouts/slideLayout46.xml"/><Relationship Id="rId9" Type="http://schemas.openxmlformats.org/officeDocument/2006/relationships/image" Target="../media/image9.svg"/></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25.xml"/><Relationship Id="rId7" Type="http://schemas.openxmlformats.org/officeDocument/2006/relationships/image" Target="../media/image8.sv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4" Type="http://schemas.openxmlformats.org/officeDocument/2006/relationships/slideLayout" Target="../slideLayouts/slideLayout46.xml"/><Relationship Id="rId9" Type="http://schemas.openxmlformats.org/officeDocument/2006/relationships/image" Target="../media/image9.svg"/></Relationships>
</file>

<file path=ppt/slides/_rels/slide3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2.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28.xml"/><Relationship Id="rId7" Type="http://schemas.openxmlformats.org/officeDocument/2006/relationships/image" Target="../media/image8.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4" Type="http://schemas.openxmlformats.org/officeDocument/2006/relationships/slideLayout" Target="../slideLayouts/slideLayout24.xml"/><Relationship Id="rId9" Type="http://schemas.openxmlformats.org/officeDocument/2006/relationships/image" Target="../media/image9.svg"/></Relationships>
</file>

<file path=ppt/slides/_rels/slide42.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31.xml"/><Relationship Id="rId7" Type="http://schemas.openxmlformats.org/officeDocument/2006/relationships/image" Target="../media/image8.sv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32.svg"/><Relationship Id="rId4" Type="http://schemas.openxmlformats.org/officeDocument/2006/relationships/slideLayout" Target="../slideLayouts/slideLayout24.xml"/><Relationship Id="rId9" Type="http://schemas.openxmlformats.org/officeDocument/2006/relationships/image" Target="../media/image9.svg"/></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4.xml"/><Relationship Id="rId7" Type="http://schemas.openxmlformats.org/officeDocument/2006/relationships/image" Target="../media/image8.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7.svg"/><Relationship Id="rId4" Type="http://schemas.openxmlformats.org/officeDocument/2006/relationships/slideLayout" Target="../slideLayouts/slideLayout24.xml"/><Relationship Id="rId9" Type="http://schemas.openxmlformats.org/officeDocument/2006/relationships/image" Target="../media/image9.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7.xml"/><Relationship Id="rId7" Type="http://schemas.openxmlformats.org/officeDocument/2006/relationships/image" Target="../media/image8.sv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0.svg"/><Relationship Id="rId4" Type="http://schemas.openxmlformats.org/officeDocument/2006/relationships/slideLayout" Target="../slideLayouts/slideLayout24.xml"/><Relationship Id="rId9"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D9CFDA49-9C98-3421-1624-6F96A66843B0}"/>
            </a:ext>
          </a:extLst>
        </p:cNvPr>
        <p:cNvGrpSpPr/>
        <p:nvPr/>
      </p:nvGrpSpPr>
      <p:grpSpPr>
        <a:xfrm>
          <a:off x="0" y="0"/>
          <a:ext cx="0" cy="0"/>
          <a:chOff x="0" y="0"/>
          <a:chExt cx="0" cy="0"/>
        </a:xfrm>
      </p:grpSpPr>
      <p:sp>
        <p:nvSpPr>
          <p:cNvPr id="5" name="Freeform 17">
            <a:extLst>
              <a:ext uri="{FF2B5EF4-FFF2-40B4-BE49-F238E27FC236}">
                <a16:creationId xmlns:a16="http://schemas.microsoft.com/office/drawing/2014/main" id="{A38CEABA-B207-056C-9324-C6E393A10956}"/>
              </a:ext>
            </a:extLst>
          </p:cNvPr>
          <p:cNvSpPr/>
          <p:nvPr/>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8" name="Title 7">
            <a:extLst>
              <a:ext uri="{FF2B5EF4-FFF2-40B4-BE49-F238E27FC236}">
                <a16:creationId xmlns:a16="http://schemas.microsoft.com/office/drawing/2014/main" id="{860744A0-F0E0-7281-B874-8713ABAD8C95}"/>
              </a:ext>
            </a:extLst>
          </p:cNvPr>
          <p:cNvSpPr>
            <a:spLocks noGrp="1"/>
          </p:cNvSpPr>
          <p:nvPr>
            <p:ph type="ctrTitle"/>
          </p:nvPr>
        </p:nvSpPr>
        <p:spPr>
          <a:xfrm>
            <a:off x="647681" y="1715843"/>
            <a:ext cx="6571317" cy="780120"/>
          </a:xfrm>
        </p:spPr>
        <p:txBody>
          <a:bodyPr/>
          <a:lstStyle/>
          <a:p>
            <a:r>
              <a:rPr lang="en-US" dirty="0">
                <a:latin typeface="ABC Oracle Medium"/>
              </a:rPr>
              <a:t>Executive Presence - </a:t>
            </a:r>
            <a:br>
              <a:rPr lang="en-US" dirty="0">
                <a:latin typeface="ABC Oracle Medium"/>
              </a:rPr>
            </a:br>
            <a:r>
              <a:rPr lang="en-US" dirty="0">
                <a:latin typeface="ABC Oracle Medium"/>
              </a:rPr>
              <a:t>Being visib</a:t>
            </a:r>
            <a:r>
              <a:rPr lang="en-US">
                <a:latin typeface="ABC Oracle Medium"/>
              </a:rPr>
              <a:t>le where it counts</a:t>
            </a:r>
            <a:endParaRPr lang="en-US"/>
          </a:p>
        </p:txBody>
      </p:sp>
      <p:sp>
        <p:nvSpPr>
          <p:cNvPr id="9" name="Subtitle 8">
            <a:extLst>
              <a:ext uri="{FF2B5EF4-FFF2-40B4-BE49-F238E27FC236}">
                <a16:creationId xmlns:a16="http://schemas.microsoft.com/office/drawing/2014/main" id="{A2ED6B4C-CAF4-D861-C222-FA74AFF7009C}"/>
              </a:ext>
            </a:extLst>
          </p:cNvPr>
          <p:cNvSpPr>
            <a:spLocks noGrp="1"/>
          </p:cNvSpPr>
          <p:nvPr>
            <p:ph type="subTitle" idx="1"/>
          </p:nvPr>
        </p:nvSpPr>
        <p:spPr>
          <a:xfrm>
            <a:off x="650521" y="5622229"/>
            <a:ext cx="6566752" cy="415690"/>
          </a:xfrm>
        </p:spPr>
        <p:txBody>
          <a:bodyPr/>
          <a:lstStyle/>
          <a:p>
            <a:r>
              <a:rPr lang="en-US" sz="1800"/>
              <a:t>Melbourne Venue</a:t>
            </a:r>
            <a:endParaRPr lang="en-US"/>
          </a:p>
          <a:p>
            <a:r>
              <a:rPr lang="en-US" sz="1800"/>
              <a:t>Hosted by Monash Business School </a:t>
            </a:r>
            <a:endParaRPr lang="en-US"/>
          </a:p>
        </p:txBody>
      </p:sp>
      <p:sp>
        <p:nvSpPr>
          <p:cNvPr id="7" name="TextBox 6">
            <a:extLst>
              <a:ext uri="{FF2B5EF4-FFF2-40B4-BE49-F238E27FC236}">
                <a16:creationId xmlns:a16="http://schemas.microsoft.com/office/drawing/2014/main" id="{2BAA4F02-D9D5-7C87-68AF-47009CDBDA8B}"/>
              </a:ext>
            </a:extLst>
          </p:cNvPr>
          <p:cNvSpPr txBox="1"/>
          <p:nvPr/>
        </p:nvSpPr>
        <p:spPr>
          <a:xfrm>
            <a:off x="575681" y="2754968"/>
            <a:ext cx="6980722" cy="338554"/>
          </a:xfrm>
          <a:prstGeom prst="rect">
            <a:avLst/>
          </a:prstGeom>
          <a:noFill/>
        </p:spPr>
        <p:txBody>
          <a:bodyPr wrap="square" lIns="91440" tIns="45720" rIns="91440" bIns="45720" anchor="t">
            <a:spAutoFit/>
          </a:bodyPr>
          <a:lstStyle/>
          <a:p>
            <a:r>
              <a:rPr lang="en-AU" sz="1600" dirty="0">
                <a:solidFill>
                  <a:schemeClr val="bg1"/>
                </a:solidFill>
              </a:rPr>
              <a:t>Sydney · Melbourne · Brisbane · Canberra · Adelaide · Virtual</a:t>
            </a:r>
          </a:p>
        </p:txBody>
      </p:sp>
      <p:pic>
        <p:nvPicPr>
          <p:cNvPr id="12" name="Picture 11">
            <a:extLst>
              <a:ext uri="{FF2B5EF4-FFF2-40B4-BE49-F238E27FC236}">
                <a16:creationId xmlns:a16="http://schemas.microsoft.com/office/drawing/2014/main" id="{3C963320-4685-A01C-DFB3-F3DC59E68AF5}"/>
              </a:ext>
            </a:extLst>
          </p:cNvPr>
          <p:cNvPicPr>
            <a:picLocks noChangeAspect="1"/>
          </p:cNvPicPr>
          <p:nvPr/>
        </p:nvPicPr>
        <p:blipFill>
          <a:blip r:embed="rId3"/>
          <a:srcRect l="34485" t="23093" r="35106" b="24470"/>
          <a:stretch>
            <a:fillRect/>
          </a:stretch>
        </p:blipFill>
        <p:spPr>
          <a:xfrm>
            <a:off x="8556171" y="3243942"/>
            <a:ext cx="2952737" cy="2863111"/>
          </a:xfrm>
          <a:prstGeom prst="rect">
            <a:avLst/>
          </a:prstGeom>
        </p:spPr>
      </p:pic>
      <p:pic>
        <p:nvPicPr>
          <p:cNvPr id="3" name="Picture 2" descr="Case Studies: Monash Business School - Student Edge Corporate">
            <a:extLst>
              <a:ext uri="{FF2B5EF4-FFF2-40B4-BE49-F238E27FC236}">
                <a16:creationId xmlns:a16="http://schemas.microsoft.com/office/drawing/2014/main" id="{5F2145F5-EE4A-15C8-BC0C-EB6AEDF0A959}"/>
              </a:ext>
            </a:extLst>
          </p:cNvPr>
          <p:cNvPicPr>
            <a:picLocks noChangeAspect="1"/>
          </p:cNvPicPr>
          <p:nvPr/>
        </p:nvPicPr>
        <p:blipFill>
          <a:blip r:embed="rId4"/>
          <a:stretch>
            <a:fillRect/>
          </a:stretch>
        </p:blipFill>
        <p:spPr>
          <a:xfrm>
            <a:off x="4680858" y="5148217"/>
            <a:ext cx="2315027" cy="1090022"/>
          </a:xfrm>
          <a:prstGeom prst="rect">
            <a:avLst/>
          </a:prstGeom>
        </p:spPr>
      </p:pic>
    </p:spTree>
    <p:extLst>
      <p:ext uri="{BB962C8B-B14F-4D97-AF65-F5344CB8AC3E}">
        <p14:creationId xmlns:p14="http://schemas.microsoft.com/office/powerpoint/2010/main" val="610265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40C196-FBD1-02FB-08CD-556BDA9E0A2C}"/>
              </a:ext>
            </a:extLst>
          </p:cNvPr>
          <p:cNvSpPr>
            <a:spLocks noGrp="1"/>
          </p:cNvSpPr>
          <p:nvPr>
            <p:ph type="sldNum" sz="quarter" idx="12"/>
          </p:nvPr>
        </p:nvSpPr>
        <p:spPr/>
        <p:txBody>
          <a:bodyPr/>
          <a:lstStyle/>
          <a:p>
            <a:fld id="{741AFF56-1126-4107-9C02-BC0EFBF16431}" type="slidenum">
              <a:rPr lang="en-GB" smtClean="0"/>
              <a:pPr/>
              <a:t>10</a:t>
            </a:fld>
            <a:endParaRPr lang="en-GB"/>
          </a:p>
        </p:txBody>
      </p:sp>
      <p:sp>
        <p:nvSpPr>
          <p:cNvPr id="3" name="Rectangle 2">
            <a:extLst>
              <a:ext uri="{FF2B5EF4-FFF2-40B4-BE49-F238E27FC236}">
                <a16:creationId xmlns:a16="http://schemas.microsoft.com/office/drawing/2014/main" id="{ABE42812-0D67-9004-8D8B-84C40BE432BA}"/>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Which of the three has had the biggest impact on your career so far?">
            <a:extLst>
              <a:ext uri="{FF2B5EF4-FFF2-40B4-BE49-F238E27FC236}">
                <a16:creationId xmlns:a16="http://schemas.microsoft.com/office/drawing/2014/main" id="{56A53762-F864-05A0-0C64-785AE4FBE7E7}"/>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Which of the three has had the biggest impact on your career so far?</a:t>
            </a:r>
            <a:endParaRPr lang="en-AU" sz="40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37E608E4-C480-3544-6EC8-B49A29A896AA}"/>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94563461-7641-3A11-9028-919D77F279F1}"/>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5155C1A9-B14F-299F-107A-0B329D174F6B}"/>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E5DECA68-7F73-7163-BF2F-F0BDAEB8B5B2}"/>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4196802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86FDACA5-82C9-55ED-611F-3A7BE5B282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CC532-7CD8-7168-3002-E24A636931A6}"/>
              </a:ext>
            </a:extLst>
          </p:cNvPr>
          <p:cNvSpPr>
            <a:spLocks noGrp="1"/>
          </p:cNvSpPr>
          <p:nvPr>
            <p:ph type="ctrTitle"/>
          </p:nvPr>
        </p:nvSpPr>
        <p:spPr>
          <a:xfrm>
            <a:off x="1115815" y="2597679"/>
            <a:ext cx="7307881" cy="4001904"/>
          </a:xfrm>
        </p:spPr>
        <p:txBody>
          <a:bodyPr/>
          <a:lstStyle/>
          <a:p>
            <a:r>
              <a:rPr lang="en-US" sz="5400" dirty="0">
                <a:latin typeface="+mj-lt"/>
                <a:cs typeface="Arial"/>
              </a:rPr>
              <a:t>Creating the Conditions.</a:t>
            </a:r>
            <a:br>
              <a:rPr lang="en-US" sz="5400" dirty="0">
                <a:latin typeface="+mj-lt"/>
                <a:cs typeface="Arial"/>
              </a:rPr>
            </a:br>
            <a:br>
              <a:rPr lang="en-US" sz="5400" dirty="0">
                <a:latin typeface="+mj-lt"/>
                <a:cs typeface="Arial"/>
              </a:rPr>
            </a:br>
            <a:r>
              <a:rPr lang="en-US" sz="2400" dirty="0">
                <a:latin typeface="+mj-lt"/>
                <a:cs typeface="Arial"/>
              </a:rPr>
              <a:t>Andrew Matthews, FIAA</a:t>
            </a:r>
          </a:p>
        </p:txBody>
      </p:sp>
    </p:spTree>
    <p:extLst>
      <p:ext uri="{BB962C8B-B14F-4D97-AF65-F5344CB8AC3E}">
        <p14:creationId xmlns:p14="http://schemas.microsoft.com/office/powerpoint/2010/main" val="1014623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986A2B-392D-64CE-54F2-F307ACADFDB4}"/>
              </a:ext>
            </a:extLst>
          </p:cNvPr>
          <p:cNvSpPr>
            <a:spLocks noGrp="1"/>
          </p:cNvSpPr>
          <p:nvPr>
            <p:ph type="sldNum" sz="quarter" idx="12"/>
          </p:nvPr>
        </p:nvSpPr>
        <p:spPr/>
        <p:txBody>
          <a:bodyPr/>
          <a:lstStyle/>
          <a:p>
            <a:fld id="{741AFF56-1126-4107-9C02-BC0EFBF16431}" type="slidenum">
              <a:rPr lang="en-GB" smtClean="0"/>
              <a:pPr/>
              <a:t>12</a:t>
            </a:fld>
            <a:endParaRPr lang="en-GB"/>
          </a:p>
        </p:txBody>
      </p:sp>
      <p:sp>
        <p:nvSpPr>
          <p:cNvPr id="3" name="Rectangle 2">
            <a:extLst>
              <a:ext uri="{FF2B5EF4-FFF2-40B4-BE49-F238E27FC236}">
                <a16:creationId xmlns:a16="http://schemas.microsoft.com/office/drawing/2014/main" id="{0B9AA41A-616F-9EB0-DD44-1498B2708FBB}"/>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What gift do people consistently seek you out for?">
            <a:extLst>
              <a:ext uri="{FF2B5EF4-FFF2-40B4-BE49-F238E27FC236}">
                <a16:creationId xmlns:a16="http://schemas.microsoft.com/office/drawing/2014/main" id="{3F6D4D45-F006-371B-523C-978EF2834E75}"/>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What gift do people consistently seek you out for?</a:t>
            </a:r>
            <a:endParaRPr lang="en-AU" sz="40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04A168E1-C38F-AD16-EFC8-2FB14A37AAA0}"/>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BDCEC9D8-2F02-CC99-030E-AC6D80572D57}"/>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C68E0233-C3A7-3719-9F58-F3008AF884E6}"/>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1A480EA6-9394-EA08-274B-5FA66AF2D403}"/>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3640704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47A2BE61-5617-5F81-C0BC-14A766DDD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AE98E2-9A74-5834-4489-D77D9540454D}"/>
              </a:ext>
            </a:extLst>
          </p:cNvPr>
          <p:cNvSpPr>
            <a:spLocks noGrp="1"/>
          </p:cNvSpPr>
          <p:nvPr>
            <p:ph type="ctrTitle"/>
          </p:nvPr>
        </p:nvSpPr>
        <p:spPr>
          <a:xfrm>
            <a:off x="1115815" y="2597679"/>
            <a:ext cx="7307881" cy="4001904"/>
          </a:xfrm>
        </p:spPr>
        <p:txBody>
          <a:bodyPr/>
          <a:lstStyle/>
          <a:p>
            <a:r>
              <a:rPr lang="en-US" sz="5400" dirty="0">
                <a:latin typeface="+mj-lt"/>
                <a:cs typeface="Arial"/>
              </a:rPr>
              <a:t>You can’t outsource your voice.</a:t>
            </a:r>
            <a:br>
              <a:rPr lang="en-US" sz="5400" dirty="0">
                <a:latin typeface="+mj-lt"/>
                <a:cs typeface="Arial"/>
              </a:rPr>
            </a:br>
            <a:br>
              <a:rPr lang="en-US" sz="5400" dirty="0">
                <a:latin typeface="+mj-lt"/>
                <a:cs typeface="Arial"/>
              </a:rPr>
            </a:br>
            <a:r>
              <a:rPr lang="en-US" sz="2400" dirty="0">
                <a:latin typeface="+mj-lt"/>
                <a:cs typeface="Arial"/>
              </a:rPr>
              <a:t>Justin McGee Odger</a:t>
            </a:r>
          </a:p>
        </p:txBody>
      </p:sp>
    </p:spTree>
    <p:extLst>
      <p:ext uri="{BB962C8B-B14F-4D97-AF65-F5344CB8AC3E}">
        <p14:creationId xmlns:p14="http://schemas.microsoft.com/office/powerpoint/2010/main" val="2085233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A1F7E-4F58-8B6B-4E7D-B4289330557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E94CB9A-6F0D-9EF0-3DBF-98905E96467B}"/>
              </a:ext>
            </a:extLst>
          </p:cNvPr>
          <p:cNvSpPr txBox="1"/>
          <p:nvPr/>
        </p:nvSpPr>
        <p:spPr>
          <a:xfrm>
            <a:off x="3541594" y="728260"/>
            <a:ext cx="8650406" cy="540147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gets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easier.</a:t>
            </a:r>
          </a:p>
        </p:txBody>
      </p:sp>
      <p:sp>
        <p:nvSpPr>
          <p:cNvPr id="13" name="TextBox 12">
            <a:extLst>
              <a:ext uri="{FF2B5EF4-FFF2-40B4-BE49-F238E27FC236}">
                <a16:creationId xmlns:a16="http://schemas.microsoft.com/office/drawing/2014/main" id="{6D56B47E-C9D8-0727-5AFA-E7A557B85866}"/>
              </a:ext>
            </a:extLst>
          </p:cNvPr>
          <p:cNvSpPr txBox="1"/>
          <p:nvPr/>
        </p:nvSpPr>
        <p:spPr>
          <a:xfrm>
            <a:off x="-1351129" y="-433596"/>
            <a:ext cx="4892723" cy="772519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49600" b="0" i="0" u="none" strike="noStrike" kern="1200" cap="none" spc="0" normalizeH="0" baseline="0" noProof="0" dirty="0">
                <a:ln>
                  <a:noFill/>
                </a:ln>
                <a:solidFill>
                  <a:srgbClr val="FFFFFF"/>
                </a:solidFill>
                <a:effectLst/>
                <a:uLnTx/>
                <a:uFillTx/>
                <a:latin typeface="ABC Oracle"/>
                <a:ea typeface="+mn-ea"/>
                <a:cs typeface="+mn-cs"/>
              </a:rPr>
              <a:t>1</a:t>
            </a:r>
          </a:p>
        </p:txBody>
      </p:sp>
    </p:spTree>
    <p:extLst>
      <p:ext uri="{BB962C8B-B14F-4D97-AF65-F5344CB8AC3E}">
        <p14:creationId xmlns:p14="http://schemas.microsoft.com/office/powerpoint/2010/main" val="50968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18ADC7-0CAD-AFCF-98AC-EBD7EFA9BDEF}"/>
              </a:ext>
            </a:extLst>
          </p:cNvPr>
          <p:cNvSpPr>
            <a:spLocks noGrp="1"/>
          </p:cNvSpPr>
          <p:nvPr>
            <p:ph type="sldNum" sz="quarter" idx="12"/>
          </p:nvPr>
        </p:nvSpPr>
        <p:spPr/>
        <p:txBody>
          <a:bodyPr/>
          <a:lstStyle/>
          <a:p>
            <a:fld id="{741AFF56-1126-4107-9C02-BC0EFBF16431}" type="slidenum">
              <a:rPr lang="en-GB" smtClean="0"/>
              <a:pPr/>
              <a:t>15</a:t>
            </a:fld>
            <a:endParaRPr lang="en-GB"/>
          </a:p>
        </p:txBody>
      </p:sp>
      <p:sp>
        <p:nvSpPr>
          <p:cNvPr id="3" name="Rectangle 2">
            <a:extLst>
              <a:ext uri="{FF2B5EF4-FFF2-40B4-BE49-F238E27FC236}">
                <a16:creationId xmlns:a16="http://schemas.microsoft.com/office/drawing/2014/main" id="{31BFDC2D-FA6B-649C-6EB7-9F1D9273E40F}"/>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How often do you post to LinkedIn?">
            <a:extLst>
              <a:ext uri="{FF2B5EF4-FFF2-40B4-BE49-F238E27FC236}">
                <a16:creationId xmlns:a16="http://schemas.microsoft.com/office/drawing/2014/main" id="{8AD7CE49-68F2-8D9B-ED2E-6B168E3D3498}"/>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How often do you post to LinkedIn?</a:t>
            </a:r>
            <a:endParaRPr lang="en-AU" sz="40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A3311CAF-B01A-196A-47B5-8ABCBD5A178C}"/>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BE1B9CC7-A9F2-AF81-BACD-84BB4DA95F58}"/>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2B5A76D8-8233-4C2B-C841-3EDCDC23111C}"/>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D33E833C-1FF0-70CF-C279-36E642EA5263}"/>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1358403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C324F-4944-8DD2-8539-D4ED22071E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0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endParaRPr>
          </a:p>
        </p:txBody>
      </p:sp>
      <p:pic>
        <p:nvPicPr>
          <p:cNvPr id="9" name="Picture 8" descr="Man playing chess">
            <a:extLst>
              <a:ext uri="{FF2B5EF4-FFF2-40B4-BE49-F238E27FC236}">
                <a16:creationId xmlns:a16="http://schemas.microsoft.com/office/drawing/2014/main" id="{06F8B857-71E6-7843-B12E-2B363EE2D8B9}"/>
              </a:ext>
            </a:extLst>
          </p:cNvPr>
          <p:cNvPicPr>
            <a:picLocks noChangeAspect="1"/>
          </p:cNvPicPr>
          <p:nvPr/>
        </p:nvPicPr>
        <p:blipFill>
          <a:blip r:embed="rId2">
            <a:extLst>
              <a:ext uri="{28A0092B-C50C-407E-A947-70E740481C1C}">
                <a14:useLocalDpi xmlns:a14="http://schemas.microsoft.com/office/drawing/2010/main" val="0"/>
              </a:ext>
            </a:extLst>
          </a:blip>
          <a:srcRect t="15709"/>
          <a:stretch>
            <a:fillRect/>
          </a:stretch>
        </p:blipFill>
        <p:spPr>
          <a:xfrm>
            <a:off x="0" y="0"/>
            <a:ext cx="12192000" cy="6858000"/>
          </a:xfrm>
          <a:prstGeom prst="rect">
            <a:avLst/>
          </a:prstGeom>
        </p:spPr>
      </p:pic>
    </p:spTree>
    <p:extLst>
      <p:ext uri="{BB962C8B-B14F-4D97-AF65-F5344CB8AC3E}">
        <p14:creationId xmlns:p14="http://schemas.microsoft.com/office/powerpoint/2010/main" val="1692408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5A96C-1E83-0EF3-E4AA-45A7113B8E85}"/>
            </a:ext>
          </a:extLst>
        </p:cNvPr>
        <p:cNvGrpSpPr/>
        <p:nvPr/>
      </p:nvGrpSpPr>
      <p:grpSpPr>
        <a:xfrm>
          <a:off x="0" y="0"/>
          <a:ext cx="0" cy="0"/>
          <a:chOff x="0" y="0"/>
          <a:chExt cx="0" cy="0"/>
        </a:xfrm>
      </p:grpSpPr>
      <p:pic>
        <p:nvPicPr>
          <p:cNvPr id="3" name="Picture 2" descr="Close up of checklist">
            <a:extLst>
              <a:ext uri="{FF2B5EF4-FFF2-40B4-BE49-F238E27FC236}">
                <a16:creationId xmlns:a16="http://schemas.microsoft.com/office/drawing/2014/main" id="{FC6B4A6D-FC49-DD29-B447-067E998D69D2}"/>
              </a:ext>
            </a:extLst>
          </p:cNvPr>
          <p:cNvPicPr>
            <a:picLocks noChangeAspect="1"/>
          </p:cNvPicPr>
          <p:nvPr/>
        </p:nvPicPr>
        <p:blipFill>
          <a:blip r:embed="rId2">
            <a:extLst>
              <a:ext uri="{28A0092B-C50C-407E-A947-70E740481C1C}">
                <a14:useLocalDpi xmlns:a14="http://schemas.microsoft.com/office/drawing/2010/main" val="0"/>
              </a:ext>
            </a:extLst>
          </a:blip>
          <a:srcRect t="15625"/>
          <a:stretch>
            <a:fillRect/>
          </a:stretch>
        </p:blipFill>
        <p:spPr>
          <a:xfrm>
            <a:off x="0" y="0"/>
            <a:ext cx="12192000" cy="6858000"/>
          </a:xfrm>
          <a:prstGeom prst="rect">
            <a:avLst/>
          </a:prstGeom>
        </p:spPr>
      </p:pic>
    </p:spTree>
    <p:extLst>
      <p:ext uri="{BB962C8B-B14F-4D97-AF65-F5344CB8AC3E}">
        <p14:creationId xmlns:p14="http://schemas.microsoft.com/office/powerpoint/2010/main" val="2394546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3AA3A-075E-AD76-CD61-458F8C3A97F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B44483-66A1-83A4-F4E8-D93F871767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0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endParaRPr>
          </a:p>
        </p:txBody>
      </p:sp>
      <p:pic>
        <p:nvPicPr>
          <p:cNvPr id="7" name="Picture 6" descr="Person holding cellphone to take photo of food bowls, cups of coffee, croissants, napkins, and cutlery on wood table">
            <a:extLst>
              <a:ext uri="{FF2B5EF4-FFF2-40B4-BE49-F238E27FC236}">
                <a16:creationId xmlns:a16="http://schemas.microsoft.com/office/drawing/2014/main" id="{E17A19DF-5053-A33D-8F56-FEFDE04BFE0D}"/>
              </a:ext>
            </a:extLst>
          </p:cNvPr>
          <p:cNvPicPr>
            <a:picLocks noChangeAspect="1"/>
          </p:cNvPicPr>
          <p:nvPr/>
        </p:nvPicPr>
        <p:blipFill>
          <a:blip r:embed="rId2">
            <a:extLst>
              <a:ext uri="{28A0092B-C50C-407E-A947-70E740481C1C}">
                <a14:useLocalDpi xmlns:a14="http://schemas.microsoft.com/office/drawing/2010/main" val="0"/>
              </a:ext>
            </a:extLst>
          </a:blip>
          <a:srcRect t="7812" b="7812"/>
          <a:stretch>
            <a:fillRect/>
          </a:stretch>
        </p:blipFill>
        <p:spPr>
          <a:xfrm>
            <a:off x="0" y="0"/>
            <a:ext cx="12192000" cy="6858000"/>
          </a:xfrm>
          <a:prstGeom prst="rect">
            <a:avLst/>
          </a:prstGeom>
        </p:spPr>
      </p:pic>
    </p:spTree>
    <p:extLst>
      <p:ext uri="{BB962C8B-B14F-4D97-AF65-F5344CB8AC3E}">
        <p14:creationId xmlns:p14="http://schemas.microsoft.com/office/powerpoint/2010/main" val="1243690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at staring at a laptop">
            <a:extLst>
              <a:ext uri="{FF2B5EF4-FFF2-40B4-BE49-F238E27FC236}">
                <a16:creationId xmlns:a16="http://schemas.microsoft.com/office/drawing/2014/main" id="{BCD66242-DB4F-EDFF-E5F7-AE7AD3C75145}"/>
              </a:ext>
            </a:extLst>
          </p:cNvPr>
          <p:cNvPicPr>
            <a:picLocks noChangeAspect="1"/>
          </p:cNvPicPr>
          <p:nvPr/>
        </p:nvPicPr>
        <p:blipFill>
          <a:blip r:embed="rId2">
            <a:extLst>
              <a:ext uri="{28A0092B-C50C-407E-A947-70E740481C1C}">
                <a14:useLocalDpi xmlns:a14="http://schemas.microsoft.com/office/drawing/2010/main" val="0"/>
              </a:ext>
            </a:extLst>
          </a:blip>
          <a:srcRect t="7834" b="7834"/>
          <a:stretch>
            <a:fillRect/>
          </a:stretch>
        </p:blipFill>
        <p:spPr>
          <a:xfrm>
            <a:off x="0" y="-1"/>
            <a:ext cx="12192000" cy="6858001"/>
          </a:xfrm>
          <a:prstGeom prst="rect">
            <a:avLst/>
          </a:prstGeom>
        </p:spPr>
      </p:pic>
    </p:spTree>
    <p:extLst>
      <p:ext uri="{BB962C8B-B14F-4D97-AF65-F5344CB8AC3E}">
        <p14:creationId xmlns:p14="http://schemas.microsoft.com/office/powerpoint/2010/main" val="402975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98B721-A1A0-29E3-9A67-F1A51F316858}"/>
              </a:ext>
            </a:extLst>
          </p:cNvPr>
          <p:cNvSpPr>
            <a:spLocks noGrp="1"/>
          </p:cNvSpPr>
          <p:nvPr>
            <p:ph type="title"/>
          </p:nvPr>
        </p:nvSpPr>
        <p:spPr>
          <a:xfrm>
            <a:off x="777240" y="1280160"/>
            <a:ext cx="10881360" cy="3399414"/>
          </a:xfrm>
        </p:spPr>
        <p:txBody>
          <a:bodyPr/>
          <a:lstStyle/>
          <a:p>
            <a:r>
              <a:rPr lang="en-US" sz="2800" dirty="0"/>
              <a:t>In the spirit of reconciliation, the Actuaries Institute acknowledges the Traditional Custodians of lands on which we meet today, and their connections to country, sea and community. We pay our respect to their elders past and present and extend that respect to all Aboriginal and Torres Strait Islander peoples today.​</a:t>
            </a:r>
            <a:endParaRPr lang="en-AU" sz="2800" dirty="0"/>
          </a:p>
        </p:txBody>
      </p:sp>
    </p:spTree>
    <p:extLst>
      <p:ext uri="{BB962C8B-B14F-4D97-AF65-F5344CB8AC3E}">
        <p14:creationId xmlns:p14="http://schemas.microsoft.com/office/powerpoint/2010/main" val="4111202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0DF9C-852B-4551-D14E-9A8136DEE649}"/>
            </a:ext>
          </a:extLst>
        </p:cNvPr>
        <p:cNvGrpSpPr/>
        <p:nvPr/>
      </p:nvGrpSpPr>
      <p:grpSpPr>
        <a:xfrm>
          <a:off x="0" y="0"/>
          <a:ext cx="0" cy="0"/>
          <a:chOff x="0" y="0"/>
          <a:chExt cx="0" cy="0"/>
        </a:xfrm>
      </p:grpSpPr>
      <p:pic>
        <p:nvPicPr>
          <p:cNvPr id="3" name="Picture 2" descr="First move of a chess game">
            <a:extLst>
              <a:ext uri="{FF2B5EF4-FFF2-40B4-BE49-F238E27FC236}">
                <a16:creationId xmlns:a16="http://schemas.microsoft.com/office/drawing/2014/main" id="{11DC1EDF-87F8-D7F7-12CC-A7DDFFD15547}"/>
              </a:ext>
            </a:extLst>
          </p:cNvPr>
          <p:cNvPicPr>
            <a:picLocks noChangeAspect="1"/>
          </p:cNvPicPr>
          <p:nvPr/>
        </p:nvPicPr>
        <p:blipFill>
          <a:blip r:embed="rId2">
            <a:extLst>
              <a:ext uri="{28A0092B-C50C-407E-A947-70E740481C1C}">
                <a14:useLocalDpi xmlns:a14="http://schemas.microsoft.com/office/drawing/2010/main" val="0"/>
              </a:ext>
            </a:extLst>
          </a:blip>
          <a:srcRect t="2278" b="2278"/>
          <a:stretch>
            <a:fillRect/>
          </a:stretch>
        </p:blipFill>
        <p:spPr>
          <a:xfrm>
            <a:off x="0" y="0"/>
            <a:ext cx="12192000" cy="6858000"/>
          </a:xfrm>
          <a:prstGeom prst="rect">
            <a:avLst/>
          </a:prstGeom>
        </p:spPr>
      </p:pic>
    </p:spTree>
    <p:extLst>
      <p:ext uri="{BB962C8B-B14F-4D97-AF65-F5344CB8AC3E}">
        <p14:creationId xmlns:p14="http://schemas.microsoft.com/office/powerpoint/2010/main" val="1819878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C84711F-BDD3-7026-9CAF-EF1E562ADDF6}"/>
              </a:ext>
            </a:extLst>
          </p:cNvPr>
          <p:cNvSpPr txBox="1"/>
          <p:nvPr/>
        </p:nvSpPr>
        <p:spPr>
          <a:xfrm>
            <a:off x="3541594" y="728260"/>
            <a:ext cx="8650406" cy="540147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You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might be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surprised.</a:t>
            </a:r>
          </a:p>
        </p:txBody>
      </p:sp>
      <p:sp>
        <p:nvSpPr>
          <p:cNvPr id="13" name="TextBox 12">
            <a:extLst>
              <a:ext uri="{FF2B5EF4-FFF2-40B4-BE49-F238E27FC236}">
                <a16:creationId xmlns:a16="http://schemas.microsoft.com/office/drawing/2014/main" id="{5F5AE608-3910-C843-B578-AF03466C1CAB}"/>
              </a:ext>
            </a:extLst>
          </p:cNvPr>
          <p:cNvSpPr txBox="1"/>
          <p:nvPr/>
        </p:nvSpPr>
        <p:spPr>
          <a:xfrm>
            <a:off x="-1351129" y="-433596"/>
            <a:ext cx="4892723" cy="772519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49600" b="0" i="0" u="none" strike="noStrike" kern="1200" cap="none" spc="0" normalizeH="0" baseline="0" noProof="0" dirty="0">
                <a:ln>
                  <a:noFill/>
                </a:ln>
                <a:solidFill>
                  <a:srgbClr val="FFFFFF"/>
                </a:solidFill>
                <a:effectLst/>
                <a:uLnTx/>
                <a:uFillTx/>
                <a:latin typeface="ABC Oracle"/>
                <a:ea typeface="+mn-ea"/>
                <a:cs typeface="+mn-cs"/>
              </a:rPr>
              <a:t>2</a:t>
            </a:r>
          </a:p>
        </p:txBody>
      </p:sp>
    </p:spTree>
    <p:extLst>
      <p:ext uri="{BB962C8B-B14F-4D97-AF65-F5344CB8AC3E}">
        <p14:creationId xmlns:p14="http://schemas.microsoft.com/office/powerpoint/2010/main" val="115606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4264C-3CA8-0E13-D636-DB48A4737B4D}"/>
              </a:ext>
            </a:extLst>
          </p:cNvPr>
          <p:cNvSpPr>
            <a:spLocks noGrp="1"/>
          </p:cNvSpPr>
          <p:nvPr>
            <p:ph type="sldNum" sz="quarter" idx="12"/>
          </p:nvPr>
        </p:nvSpPr>
        <p:spPr/>
        <p:txBody>
          <a:bodyPr/>
          <a:lstStyle/>
          <a:p>
            <a:fld id="{741AFF56-1126-4107-9C02-BC0EFBF16431}" type="slidenum">
              <a:rPr lang="en-GB" smtClean="0"/>
              <a:pPr/>
              <a:t>22</a:t>
            </a:fld>
            <a:endParaRPr lang="en-GB"/>
          </a:p>
        </p:txBody>
      </p:sp>
      <p:sp>
        <p:nvSpPr>
          <p:cNvPr id="3" name="Rectangle 2">
            <a:extLst>
              <a:ext uri="{FF2B5EF4-FFF2-40B4-BE49-F238E27FC236}">
                <a16:creationId xmlns:a16="http://schemas.microsoft.com/office/drawing/2014/main" id="{B0DE6A61-4294-CF36-8BF9-3C55F79C52A9}"/>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Which emotion do you think works best for engagement?">
            <a:extLst>
              <a:ext uri="{FF2B5EF4-FFF2-40B4-BE49-F238E27FC236}">
                <a16:creationId xmlns:a16="http://schemas.microsoft.com/office/drawing/2014/main" id="{47D00961-13A3-1339-7EF3-584733D52482}"/>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Which emotion do you think works best for engagement?</a:t>
            </a:r>
            <a:endParaRPr lang="en-AU" sz="40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EB44DA89-FCF5-AAD6-8166-C21BD68A795B}"/>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0931D3DD-1F9C-D164-D3D8-1127B014371F}"/>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2A74E04E-F84D-89D1-739C-859FDE6F7823}"/>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0C69BFEA-ABDD-6BBD-A73E-713CDDD8F75D}"/>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1349218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0F61E-B798-23EF-8365-4B811D4A6291}"/>
            </a:ext>
          </a:extLst>
        </p:cNvPr>
        <p:cNvGrpSpPr/>
        <p:nvPr/>
      </p:nvGrpSpPr>
      <p:grpSpPr>
        <a:xfrm>
          <a:off x="0" y="0"/>
          <a:ext cx="0" cy="0"/>
          <a:chOff x="0" y="0"/>
          <a:chExt cx="0" cy="0"/>
        </a:xfrm>
      </p:grpSpPr>
      <p:pic>
        <p:nvPicPr>
          <p:cNvPr id="5" name="Picture 4" descr="A woman jumping on a remote beach">
            <a:extLst>
              <a:ext uri="{FF2B5EF4-FFF2-40B4-BE49-F238E27FC236}">
                <a16:creationId xmlns:a16="http://schemas.microsoft.com/office/drawing/2014/main" id="{E90DF15D-7A2C-CD3F-524A-D7FED4EE821C}"/>
              </a:ext>
            </a:extLst>
          </p:cNvPr>
          <p:cNvPicPr>
            <a:picLocks noChangeAspect="1"/>
          </p:cNvPicPr>
          <p:nvPr/>
        </p:nvPicPr>
        <p:blipFill>
          <a:blip r:embed="rId2">
            <a:extLst>
              <a:ext uri="{28A0092B-C50C-407E-A947-70E740481C1C}">
                <a14:useLocalDpi xmlns:a14="http://schemas.microsoft.com/office/drawing/2010/main" val="0"/>
              </a:ext>
            </a:extLst>
          </a:blip>
          <a:srcRect t="7802" b="7802"/>
          <a:stretch>
            <a:fillRect/>
          </a:stretch>
        </p:blipFill>
        <p:spPr>
          <a:xfrm>
            <a:off x="0" y="0"/>
            <a:ext cx="12192000" cy="6858000"/>
          </a:xfrm>
          <a:prstGeom prst="rect">
            <a:avLst/>
          </a:prstGeom>
        </p:spPr>
      </p:pic>
    </p:spTree>
    <p:extLst>
      <p:ext uri="{BB962C8B-B14F-4D97-AF65-F5344CB8AC3E}">
        <p14:creationId xmlns:p14="http://schemas.microsoft.com/office/powerpoint/2010/main" val="3536829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DA49E-1E9C-89C6-83CF-5647D007B6C2}"/>
            </a:ext>
          </a:extLst>
        </p:cNvPr>
        <p:cNvGrpSpPr/>
        <p:nvPr/>
      </p:nvGrpSpPr>
      <p:grpSpPr>
        <a:xfrm>
          <a:off x="0" y="0"/>
          <a:ext cx="0" cy="0"/>
          <a:chOff x="0" y="0"/>
          <a:chExt cx="0" cy="0"/>
        </a:xfrm>
      </p:grpSpPr>
      <p:pic>
        <p:nvPicPr>
          <p:cNvPr id="3" name="Picture 2" descr="Red panda sleeping on tree">
            <a:extLst>
              <a:ext uri="{FF2B5EF4-FFF2-40B4-BE49-F238E27FC236}">
                <a16:creationId xmlns:a16="http://schemas.microsoft.com/office/drawing/2014/main" id="{6D9A4D18-ECB4-9DDE-574D-2455D9B10934}"/>
              </a:ext>
            </a:extLst>
          </p:cNvPr>
          <p:cNvPicPr>
            <a:picLocks noChangeAspect="1"/>
          </p:cNvPicPr>
          <p:nvPr/>
        </p:nvPicPr>
        <p:blipFill>
          <a:blip r:embed="rId2">
            <a:extLst>
              <a:ext uri="{28A0092B-C50C-407E-A947-70E740481C1C}">
                <a14:useLocalDpi xmlns:a14="http://schemas.microsoft.com/office/drawing/2010/main" val="0"/>
              </a:ext>
            </a:extLst>
          </a:blip>
          <a:srcRect t="7795" b="7795"/>
          <a:stretch>
            <a:fillRect/>
          </a:stretch>
        </p:blipFill>
        <p:spPr>
          <a:xfrm>
            <a:off x="0" y="0"/>
            <a:ext cx="12192000" cy="6858000"/>
          </a:xfrm>
          <a:prstGeom prst="rect">
            <a:avLst/>
          </a:prstGeom>
        </p:spPr>
      </p:pic>
    </p:spTree>
    <p:extLst>
      <p:ext uri="{BB962C8B-B14F-4D97-AF65-F5344CB8AC3E}">
        <p14:creationId xmlns:p14="http://schemas.microsoft.com/office/powerpoint/2010/main" val="216543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1BA83-02EE-06D7-D463-4EC5A8F26D65}"/>
            </a:ext>
          </a:extLst>
        </p:cNvPr>
        <p:cNvGrpSpPr/>
        <p:nvPr/>
      </p:nvGrpSpPr>
      <p:grpSpPr>
        <a:xfrm>
          <a:off x="0" y="0"/>
          <a:ext cx="0" cy="0"/>
          <a:chOff x="0" y="0"/>
          <a:chExt cx="0" cy="0"/>
        </a:xfrm>
      </p:grpSpPr>
      <p:pic>
        <p:nvPicPr>
          <p:cNvPr id="6" name="Picture 5" descr="Doubtful man in pink background">
            <a:extLst>
              <a:ext uri="{FF2B5EF4-FFF2-40B4-BE49-F238E27FC236}">
                <a16:creationId xmlns:a16="http://schemas.microsoft.com/office/drawing/2014/main" id="{1EC3D7BF-E2C3-361C-6542-2B3FE5CFF407}"/>
              </a:ext>
            </a:extLst>
          </p:cNvPr>
          <p:cNvPicPr>
            <a:picLocks noChangeAspect="1"/>
          </p:cNvPicPr>
          <p:nvPr/>
        </p:nvPicPr>
        <p:blipFill>
          <a:blip r:embed="rId2">
            <a:extLst>
              <a:ext uri="{28A0092B-C50C-407E-A947-70E740481C1C}">
                <a14:useLocalDpi xmlns:a14="http://schemas.microsoft.com/office/drawing/2010/main" val="0"/>
              </a:ext>
            </a:extLst>
          </a:blip>
          <a:srcRect t="7812" b="7812"/>
          <a:stretch>
            <a:fillRect/>
          </a:stretch>
        </p:blipFill>
        <p:spPr>
          <a:xfrm>
            <a:off x="0" y="0"/>
            <a:ext cx="12192000" cy="6858000"/>
          </a:xfrm>
          <a:prstGeom prst="rect">
            <a:avLst/>
          </a:prstGeom>
        </p:spPr>
      </p:pic>
    </p:spTree>
    <p:extLst>
      <p:ext uri="{BB962C8B-B14F-4D97-AF65-F5344CB8AC3E}">
        <p14:creationId xmlns:p14="http://schemas.microsoft.com/office/powerpoint/2010/main" val="275737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a:extLst>
            <a:ext uri="{FF2B5EF4-FFF2-40B4-BE49-F238E27FC236}">
              <a16:creationId xmlns:a16="http://schemas.microsoft.com/office/drawing/2014/main" id="{D029C52F-372B-C368-439D-B4D4F0673D4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257D5E8F-4B1C-8FD7-BA86-1E30B6B2EF7A}"/>
              </a:ext>
            </a:extLst>
          </p:cNvPr>
          <p:cNvPicPr>
            <a:picLocks noChangeAspect="1"/>
          </p:cNvPicPr>
          <p:nvPr/>
        </p:nvPicPr>
        <p:blipFill>
          <a:blip r:embed="rId2">
            <a:extLst>
              <a:ext uri="{28A0092B-C50C-407E-A947-70E740481C1C}">
                <a14:useLocalDpi xmlns:a14="http://schemas.microsoft.com/office/drawing/2010/main" val="0"/>
              </a:ext>
            </a:extLst>
          </a:blip>
          <a:srcRect t="9890" r="6528" b="9920"/>
          <a:stretch>
            <a:fillRect/>
          </a:stretch>
        </p:blipFill>
        <p:spPr>
          <a:xfrm>
            <a:off x="8011962" y="993913"/>
            <a:ext cx="2397621" cy="4459358"/>
          </a:xfrm>
          <a:prstGeom prst="rect">
            <a:avLst/>
          </a:prstGeom>
        </p:spPr>
      </p:pic>
      <p:pic>
        <p:nvPicPr>
          <p:cNvPr id="13" name="Picture 12">
            <a:extLst>
              <a:ext uri="{FF2B5EF4-FFF2-40B4-BE49-F238E27FC236}">
                <a16:creationId xmlns:a16="http://schemas.microsoft.com/office/drawing/2014/main" id="{8E578310-2D03-0374-44CD-04295CF66344}"/>
              </a:ext>
            </a:extLst>
          </p:cNvPr>
          <p:cNvPicPr>
            <a:picLocks noChangeAspect="1"/>
          </p:cNvPicPr>
          <p:nvPr/>
        </p:nvPicPr>
        <p:blipFill>
          <a:blip r:embed="rId3">
            <a:extLst>
              <a:ext uri="{28A0092B-C50C-407E-A947-70E740481C1C}">
                <a14:useLocalDpi xmlns:a14="http://schemas.microsoft.com/office/drawing/2010/main" val="0"/>
              </a:ext>
            </a:extLst>
          </a:blip>
          <a:srcRect t="17665" r="7005" b="2144"/>
          <a:stretch>
            <a:fillRect/>
          </a:stretch>
        </p:blipFill>
        <p:spPr>
          <a:xfrm>
            <a:off x="2014331" y="993914"/>
            <a:ext cx="2385392" cy="4459358"/>
          </a:xfrm>
          <a:prstGeom prst="rect">
            <a:avLst/>
          </a:prstGeom>
        </p:spPr>
      </p:pic>
      <p:pic>
        <p:nvPicPr>
          <p:cNvPr id="5" name="Graphic 4" descr="Smart Phone with solid fill">
            <a:extLst>
              <a:ext uri="{FF2B5EF4-FFF2-40B4-BE49-F238E27FC236}">
                <a16:creationId xmlns:a16="http://schemas.microsoft.com/office/drawing/2014/main" id="{1ED4063E-D7DA-588E-498B-F73AA62C73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04727" y="236883"/>
            <a:ext cx="5560943" cy="5560943"/>
          </a:xfrm>
          <a:prstGeom prst="rect">
            <a:avLst/>
          </a:prstGeom>
        </p:spPr>
      </p:pic>
      <p:pic>
        <p:nvPicPr>
          <p:cNvPr id="9" name="Graphic 8" descr="Smart Phone with solid fill">
            <a:extLst>
              <a:ext uri="{FF2B5EF4-FFF2-40B4-BE49-F238E27FC236}">
                <a16:creationId xmlns:a16="http://schemas.microsoft.com/office/drawing/2014/main" id="{1F079EAE-15C1-3F4E-906C-4AD4E14F9B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6332" y="236883"/>
            <a:ext cx="5560943" cy="5560943"/>
          </a:xfrm>
          <a:prstGeom prst="rect">
            <a:avLst/>
          </a:prstGeom>
        </p:spPr>
      </p:pic>
      <p:pic>
        <p:nvPicPr>
          <p:cNvPr id="15" name="Picture 14">
            <a:extLst>
              <a:ext uri="{FF2B5EF4-FFF2-40B4-BE49-F238E27FC236}">
                <a16:creationId xmlns:a16="http://schemas.microsoft.com/office/drawing/2014/main" id="{14FCD5F0-219A-2B38-DBF5-54AA5996D264}"/>
              </a:ext>
            </a:extLst>
          </p:cNvPr>
          <p:cNvPicPr>
            <a:picLocks noChangeAspect="1"/>
          </p:cNvPicPr>
          <p:nvPr/>
        </p:nvPicPr>
        <p:blipFill>
          <a:blip r:embed="rId5"/>
          <a:stretch>
            <a:fillRect/>
          </a:stretch>
        </p:blipFill>
        <p:spPr>
          <a:xfrm>
            <a:off x="2416144" y="5797826"/>
            <a:ext cx="1381318" cy="743054"/>
          </a:xfrm>
          <a:prstGeom prst="rect">
            <a:avLst/>
          </a:prstGeom>
        </p:spPr>
      </p:pic>
      <p:pic>
        <p:nvPicPr>
          <p:cNvPr id="17" name="Picture 16">
            <a:extLst>
              <a:ext uri="{FF2B5EF4-FFF2-40B4-BE49-F238E27FC236}">
                <a16:creationId xmlns:a16="http://schemas.microsoft.com/office/drawing/2014/main" id="{DB088563-0874-CE15-F544-D4FFB6C9399A}"/>
              </a:ext>
            </a:extLst>
          </p:cNvPr>
          <p:cNvPicPr>
            <a:picLocks noChangeAspect="1"/>
          </p:cNvPicPr>
          <p:nvPr/>
        </p:nvPicPr>
        <p:blipFill>
          <a:blip r:embed="rId6"/>
          <a:srcRect t="5879" b="8407"/>
          <a:stretch>
            <a:fillRect/>
          </a:stretch>
        </p:blipFill>
        <p:spPr>
          <a:xfrm>
            <a:off x="8275460" y="5797825"/>
            <a:ext cx="1619476" cy="743055"/>
          </a:xfrm>
          <a:prstGeom prst="rect">
            <a:avLst/>
          </a:prstGeom>
        </p:spPr>
      </p:pic>
    </p:spTree>
    <p:extLst>
      <p:ext uri="{BB962C8B-B14F-4D97-AF65-F5344CB8AC3E}">
        <p14:creationId xmlns:p14="http://schemas.microsoft.com/office/powerpoint/2010/main" val="224232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6E86F-FEC8-062D-717F-F3B7138FC6A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0A071C2-1D9F-4B75-10C5-3AA1BBD46693}"/>
              </a:ext>
            </a:extLst>
          </p:cNvPr>
          <p:cNvSpPr txBox="1"/>
          <p:nvPr/>
        </p:nvSpPr>
        <p:spPr>
          <a:xfrm>
            <a:off x="3541594" y="728260"/>
            <a:ext cx="8650406" cy="540147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Your voice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has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value.</a:t>
            </a:r>
          </a:p>
        </p:txBody>
      </p:sp>
      <p:sp>
        <p:nvSpPr>
          <p:cNvPr id="5" name="TextBox 4">
            <a:extLst>
              <a:ext uri="{FF2B5EF4-FFF2-40B4-BE49-F238E27FC236}">
                <a16:creationId xmlns:a16="http://schemas.microsoft.com/office/drawing/2014/main" id="{D2DAE264-3014-5D36-3A1D-DD809DE210BF}"/>
              </a:ext>
            </a:extLst>
          </p:cNvPr>
          <p:cNvSpPr txBox="1"/>
          <p:nvPr/>
        </p:nvSpPr>
        <p:spPr>
          <a:xfrm>
            <a:off x="-1351129" y="-433596"/>
            <a:ext cx="4892723" cy="772519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49600" b="0" i="0" u="none" strike="noStrike" kern="1200" cap="none" spc="0" normalizeH="0" baseline="0" noProof="0" dirty="0">
                <a:ln>
                  <a:noFill/>
                </a:ln>
                <a:solidFill>
                  <a:srgbClr val="FFFFFF"/>
                </a:solidFill>
                <a:effectLst/>
                <a:uLnTx/>
                <a:uFillTx/>
                <a:latin typeface="ABC Oracle"/>
                <a:ea typeface="+mn-ea"/>
                <a:cs typeface="+mn-cs"/>
              </a:rPr>
              <a:t>3</a:t>
            </a:r>
          </a:p>
        </p:txBody>
      </p:sp>
    </p:spTree>
    <p:extLst>
      <p:ext uri="{BB962C8B-B14F-4D97-AF65-F5344CB8AC3E}">
        <p14:creationId xmlns:p14="http://schemas.microsoft.com/office/powerpoint/2010/main" val="413478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071224-ED03-1881-E170-B992AE17C833}"/>
              </a:ext>
            </a:extLst>
          </p:cNvPr>
          <p:cNvSpPr>
            <a:spLocks noGrp="1"/>
          </p:cNvSpPr>
          <p:nvPr>
            <p:ph type="sldNum" sz="quarter" idx="12"/>
          </p:nvPr>
        </p:nvSpPr>
        <p:spPr/>
        <p:txBody>
          <a:bodyPr/>
          <a:lstStyle/>
          <a:p>
            <a:fld id="{741AFF56-1126-4107-9C02-BC0EFBF16431}" type="slidenum">
              <a:rPr lang="en-GB" smtClean="0"/>
              <a:pPr/>
              <a:t>28</a:t>
            </a:fld>
            <a:endParaRPr lang="en-GB"/>
          </a:p>
        </p:txBody>
      </p:sp>
      <p:sp>
        <p:nvSpPr>
          <p:cNvPr id="3" name="Rectangle 2">
            <a:extLst>
              <a:ext uri="{FF2B5EF4-FFF2-40B4-BE49-F238E27FC236}">
                <a16:creationId xmlns:a16="http://schemas.microsoft.com/office/drawing/2014/main" id="{37E2AF53-78AE-248C-9309-B20295013C77}"/>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How often do you go on LinkedIn?">
            <a:extLst>
              <a:ext uri="{FF2B5EF4-FFF2-40B4-BE49-F238E27FC236}">
                <a16:creationId xmlns:a16="http://schemas.microsoft.com/office/drawing/2014/main" id="{4488BA22-D35C-4618-1B1B-955E8B249D23}"/>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How often do you go on LinkedIn?</a:t>
            </a:r>
            <a:endParaRPr lang="en-AU" sz="40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1B337C69-FC66-F0E7-175D-B35FABFCDEDA}"/>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7D6069BC-1311-CAB8-F28D-CCCE8D82DF92}"/>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6CD5BD0A-E634-0665-E132-41AE658954FC}"/>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B9F74AA0-F0F4-3216-9BFA-AB28344290DD}"/>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4067460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27643-5665-50A5-4904-35F46C0FEFDF}"/>
            </a:ext>
          </a:extLst>
        </p:cNvPr>
        <p:cNvGrpSpPr/>
        <p:nvPr/>
      </p:nvGrpSpPr>
      <p:grpSpPr>
        <a:xfrm>
          <a:off x="0" y="0"/>
          <a:ext cx="0" cy="0"/>
          <a:chOff x="0" y="0"/>
          <a:chExt cx="0" cy="0"/>
        </a:xfrm>
      </p:grpSpPr>
      <p:pic>
        <p:nvPicPr>
          <p:cNvPr id="6" name="Picture 5" descr="Child hiding in bushes">
            <a:extLst>
              <a:ext uri="{FF2B5EF4-FFF2-40B4-BE49-F238E27FC236}">
                <a16:creationId xmlns:a16="http://schemas.microsoft.com/office/drawing/2014/main" id="{16360F02-688E-7AA7-9585-A8AC59EC43A6}"/>
              </a:ext>
            </a:extLst>
          </p:cNvPr>
          <p:cNvPicPr>
            <a:picLocks noChangeAspect="1"/>
          </p:cNvPicPr>
          <p:nvPr/>
        </p:nvPicPr>
        <p:blipFill>
          <a:blip r:embed="rId2">
            <a:extLst>
              <a:ext uri="{28A0092B-C50C-407E-A947-70E740481C1C}">
                <a14:useLocalDpi xmlns:a14="http://schemas.microsoft.com/office/drawing/2010/main" val="0"/>
              </a:ext>
            </a:extLst>
          </a:blip>
          <a:srcRect l="1053" t="8682" r="1053" b="8682"/>
          <a:stretch>
            <a:fillRect/>
          </a:stretch>
        </p:blipFill>
        <p:spPr>
          <a:xfrm>
            <a:off x="0" y="0"/>
            <a:ext cx="12192000" cy="6858000"/>
          </a:xfrm>
          <a:prstGeom prst="rect">
            <a:avLst/>
          </a:prstGeom>
        </p:spPr>
      </p:pic>
    </p:spTree>
    <p:extLst>
      <p:ext uri="{BB962C8B-B14F-4D97-AF65-F5344CB8AC3E}">
        <p14:creationId xmlns:p14="http://schemas.microsoft.com/office/powerpoint/2010/main" val="1802943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D3DF-89D1-FD5E-8DB7-6A33CC4EEA02}"/>
              </a:ext>
            </a:extLst>
          </p:cNvPr>
          <p:cNvSpPr>
            <a:spLocks noGrp="1"/>
          </p:cNvSpPr>
          <p:nvPr>
            <p:ph type="ctrTitle"/>
          </p:nvPr>
        </p:nvSpPr>
        <p:spPr>
          <a:xfrm>
            <a:off x="1251798" y="2105069"/>
            <a:ext cx="7742961" cy="780120"/>
          </a:xfrm>
        </p:spPr>
        <p:txBody>
          <a:bodyPr/>
          <a:lstStyle/>
          <a:p>
            <a:r>
              <a:rPr lang="en-AU" dirty="0">
                <a:latin typeface="ABC Oracle Medium"/>
              </a:rPr>
              <a:t>Welcome to Executive Presence</a:t>
            </a:r>
            <a:endParaRPr lang="en-AU" dirty="0"/>
          </a:p>
        </p:txBody>
      </p:sp>
      <p:sp>
        <p:nvSpPr>
          <p:cNvPr id="5" name="Rectangle 1">
            <a:extLst>
              <a:ext uri="{FF2B5EF4-FFF2-40B4-BE49-F238E27FC236}">
                <a16:creationId xmlns:a16="http://schemas.microsoft.com/office/drawing/2014/main" id="{365AA16F-B4CC-3652-C4A6-A521B78BBF9D}"/>
              </a:ext>
            </a:extLst>
          </p:cNvPr>
          <p:cNvSpPr>
            <a:spLocks noChangeArrowheads="1"/>
          </p:cNvSpPr>
          <p:nvPr/>
        </p:nvSpPr>
        <p:spPr bwMode="auto">
          <a:xfrm>
            <a:off x="1164287" y="2679795"/>
            <a:ext cx="9790476"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AU" dirty="0">
                <a:solidFill>
                  <a:schemeClr val="bg1"/>
                </a:solidFill>
              </a:rPr>
              <a:t>Most of us were taught to do the work well and trust that people would notice. Tonight we explore what happens next</a:t>
            </a:r>
          </a:p>
          <a:p>
            <a:pPr eaLnBrk="0" fontAlgn="base" hangingPunct="0">
              <a:spcBef>
                <a:spcPct val="0"/>
              </a:spcBef>
              <a:spcAft>
                <a:spcPct val="0"/>
              </a:spcAft>
            </a:pPr>
            <a:endParaRPr lang="en-US" altLang="en-US" dirty="0">
              <a:solidFill>
                <a:schemeClr val="bg1"/>
              </a:solidFill>
              <a:latin typeface="ABC Oracle" panose="020B0504040202060203" pitchFamily="34" charset="0"/>
            </a:endParaRPr>
          </a:p>
          <a:p>
            <a:r>
              <a:rPr lang="en-US" dirty="0">
                <a:solidFill>
                  <a:schemeClr val="bg1"/>
                </a:solidFill>
                <a:latin typeface="ABC Oracle"/>
              </a:rPr>
              <a:t>Thank you to our Melbourne Venue Partner – Monash Business School</a:t>
            </a:r>
          </a:p>
          <a:p>
            <a:pPr marL="0" marR="0" lvl="0" indent="0" algn="l" defTabSz="914400">
              <a:lnSpc>
                <a:spcPct val="100000"/>
              </a:lnSpc>
              <a:spcBef>
                <a:spcPct val="0"/>
              </a:spcBef>
              <a:spcAft>
                <a:spcPct val="0"/>
              </a:spcAft>
              <a:buClrTx/>
              <a:buSzTx/>
              <a:tabLst/>
            </a:pPr>
            <a:r>
              <a:rPr kumimoji="0" lang="en-US" altLang="en-US" sz="1800" b="0" i="0" u="none" strike="noStrike" cap="none" normalizeH="0" baseline="0" dirty="0">
                <a:ln>
                  <a:noFill/>
                </a:ln>
                <a:solidFill>
                  <a:schemeClr val="bg1"/>
                </a:solidFill>
                <a:effectLst/>
                <a:latin typeface="ABC Oracle"/>
              </a:rPr>
              <a:t>Thank you to our Sydney Venue Partner – Bluefin Resources </a:t>
            </a:r>
            <a:endParaRPr lang="en-US" dirty="0">
              <a:solidFill>
                <a:schemeClr val="bg1"/>
              </a:solidFill>
              <a:latin typeface="ABC Oracle"/>
            </a:endParaRPr>
          </a:p>
          <a:p>
            <a:pPr marL="0" marR="0" lvl="0" indent="0" algn="l" defTabSz="914400" rtl="0" eaLnBrk="0" fontAlgn="base" latinLnBrk="0" hangingPunct="0">
              <a:lnSpc>
                <a:spcPct val="100000"/>
              </a:lnSpc>
              <a:spcBef>
                <a:spcPct val="0"/>
              </a:spcBef>
              <a:spcAft>
                <a:spcPct val="0"/>
              </a:spcAft>
              <a:buClrTx/>
              <a:buSzTx/>
              <a:tabLst/>
            </a:pPr>
            <a:endParaRPr lang="en-US" altLang="en-US" dirty="0">
              <a:solidFill>
                <a:schemeClr val="bg1"/>
              </a:solidFill>
              <a:latin typeface="ABC Oracle" panose="020B0504040202060203"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bg1"/>
                </a:solidFill>
                <a:effectLst/>
                <a:latin typeface="ABC Oracle" panose="020B0504040202060203" pitchFamily="34" charset="0"/>
              </a:rPr>
              <a:t>Thank you to our Watch Party hosts for your time and effort in supporting tonight’s event</a:t>
            </a:r>
          </a:p>
        </p:txBody>
      </p:sp>
      <p:sp>
        <p:nvSpPr>
          <p:cNvPr id="8" name="TextBox 7">
            <a:extLst>
              <a:ext uri="{FF2B5EF4-FFF2-40B4-BE49-F238E27FC236}">
                <a16:creationId xmlns:a16="http://schemas.microsoft.com/office/drawing/2014/main" id="{6DEFC37C-0EA4-3C97-3715-8E6FFD80232E}"/>
              </a:ext>
            </a:extLst>
          </p:cNvPr>
          <p:cNvSpPr txBox="1"/>
          <p:nvPr/>
        </p:nvSpPr>
        <p:spPr>
          <a:xfrm>
            <a:off x="1164287" y="4937874"/>
            <a:ext cx="1541858" cy="369332"/>
          </a:xfrm>
          <a:prstGeom prst="rect">
            <a:avLst/>
          </a:prstGeom>
          <a:noFill/>
        </p:spPr>
        <p:txBody>
          <a:bodyPr wrap="square" lIns="91440" tIns="45720" rIns="91440" bIns="45720" rtlCol="0" anchor="t">
            <a:spAutoFit/>
          </a:bodyPr>
          <a:lstStyle/>
          <a:p>
            <a:r>
              <a:rPr lang="en-AU" b="1" dirty="0">
                <a:solidFill>
                  <a:schemeClr val="bg1"/>
                </a:solidFill>
              </a:rPr>
              <a:t>Sydney</a:t>
            </a:r>
          </a:p>
        </p:txBody>
      </p:sp>
      <p:sp>
        <p:nvSpPr>
          <p:cNvPr id="9" name="TextBox 8">
            <a:extLst>
              <a:ext uri="{FF2B5EF4-FFF2-40B4-BE49-F238E27FC236}">
                <a16:creationId xmlns:a16="http://schemas.microsoft.com/office/drawing/2014/main" id="{2A7F1373-752A-C1A8-AD37-3CE6F756A821}"/>
              </a:ext>
            </a:extLst>
          </p:cNvPr>
          <p:cNvSpPr txBox="1"/>
          <p:nvPr/>
        </p:nvSpPr>
        <p:spPr>
          <a:xfrm>
            <a:off x="1164287" y="5307206"/>
            <a:ext cx="2318228" cy="646331"/>
          </a:xfrm>
          <a:prstGeom prst="rect">
            <a:avLst/>
          </a:prstGeom>
          <a:noFill/>
        </p:spPr>
        <p:txBody>
          <a:bodyPr wrap="square" lIns="91440" tIns="45720" rIns="91440" bIns="45720" rtlCol="0" anchor="t">
            <a:spAutoFit/>
          </a:bodyPr>
          <a:lstStyle/>
          <a:p>
            <a:r>
              <a:rPr lang="en-AU" dirty="0">
                <a:solidFill>
                  <a:schemeClr val="bg1"/>
                </a:solidFill>
              </a:rPr>
              <a:t>The Institute Team,</a:t>
            </a:r>
          </a:p>
          <a:p>
            <a:r>
              <a:rPr lang="en-AU" dirty="0">
                <a:solidFill>
                  <a:schemeClr val="bg1"/>
                </a:solidFill>
              </a:rPr>
              <a:t>Bluefin Resources</a:t>
            </a:r>
          </a:p>
        </p:txBody>
      </p:sp>
      <p:sp>
        <p:nvSpPr>
          <p:cNvPr id="10" name="TextBox 9">
            <a:extLst>
              <a:ext uri="{FF2B5EF4-FFF2-40B4-BE49-F238E27FC236}">
                <a16:creationId xmlns:a16="http://schemas.microsoft.com/office/drawing/2014/main" id="{48F8CF43-65CD-8BE3-69FF-319FFD1D6DDC}"/>
              </a:ext>
            </a:extLst>
          </p:cNvPr>
          <p:cNvSpPr txBox="1"/>
          <p:nvPr/>
        </p:nvSpPr>
        <p:spPr>
          <a:xfrm>
            <a:off x="3582979" y="4916514"/>
            <a:ext cx="1541858" cy="369332"/>
          </a:xfrm>
          <a:prstGeom prst="rect">
            <a:avLst/>
          </a:prstGeom>
          <a:noFill/>
        </p:spPr>
        <p:txBody>
          <a:bodyPr wrap="square" rtlCol="0">
            <a:spAutoFit/>
          </a:bodyPr>
          <a:lstStyle/>
          <a:p>
            <a:r>
              <a:rPr lang="en-AU" b="1" dirty="0">
                <a:solidFill>
                  <a:schemeClr val="bg1"/>
                </a:solidFill>
              </a:rPr>
              <a:t>Canberra</a:t>
            </a:r>
          </a:p>
        </p:txBody>
      </p:sp>
      <p:sp>
        <p:nvSpPr>
          <p:cNvPr id="11" name="TextBox 10">
            <a:extLst>
              <a:ext uri="{FF2B5EF4-FFF2-40B4-BE49-F238E27FC236}">
                <a16:creationId xmlns:a16="http://schemas.microsoft.com/office/drawing/2014/main" id="{62A31839-AF71-C18A-7AF2-68E941B9B271}"/>
              </a:ext>
            </a:extLst>
          </p:cNvPr>
          <p:cNvSpPr txBox="1"/>
          <p:nvPr/>
        </p:nvSpPr>
        <p:spPr>
          <a:xfrm>
            <a:off x="3582979" y="5285846"/>
            <a:ext cx="2117299" cy="923330"/>
          </a:xfrm>
          <a:prstGeom prst="rect">
            <a:avLst/>
          </a:prstGeom>
          <a:noFill/>
        </p:spPr>
        <p:txBody>
          <a:bodyPr wrap="square" rtlCol="0">
            <a:spAutoFit/>
          </a:bodyPr>
          <a:lstStyle/>
          <a:p>
            <a:r>
              <a:rPr lang="en-AU" dirty="0">
                <a:solidFill>
                  <a:schemeClr val="bg1"/>
                </a:solidFill>
              </a:rPr>
              <a:t>Chetana, Khubaib, </a:t>
            </a:r>
            <a:r>
              <a:rPr lang="en-AU" dirty="0" err="1">
                <a:solidFill>
                  <a:schemeClr val="bg1"/>
                </a:solidFill>
              </a:rPr>
              <a:t>Pramo</a:t>
            </a:r>
            <a:r>
              <a:rPr lang="en-AU" dirty="0">
                <a:solidFill>
                  <a:schemeClr val="bg1"/>
                </a:solidFill>
              </a:rPr>
              <a:t> and ANU</a:t>
            </a:r>
          </a:p>
        </p:txBody>
      </p:sp>
      <p:sp>
        <p:nvSpPr>
          <p:cNvPr id="12" name="TextBox 11">
            <a:extLst>
              <a:ext uri="{FF2B5EF4-FFF2-40B4-BE49-F238E27FC236}">
                <a16:creationId xmlns:a16="http://schemas.microsoft.com/office/drawing/2014/main" id="{AEE47F03-C2B3-3724-9170-B05D78631E7E}"/>
              </a:ext>
            </a:extLst>
          </p:cNvPr>
          <p:cNvSpPr txBox="1"/>
          <p:nvPr/>
        </p:nvSpPr>
        <p:spPr>
          <a:xfrm>
            <a:off x="5800743" y="4946726"/>
            <a:ext cx="1541858" cy="369332"/>
          </a:xfrm>
          <a:prstGeom prst="rect">
            <a:avLst/>
          </a:prstGeom>
          <a:noFill/>
        </p:spPr>
        <p:txBody>
          <a:bodyPr wrap="square" rtlCol="0">
            <a:spAutoFit/>
          </a:bodyPr>
          <a:lstStyle/>
          <a:p>
            <a:r>
              <a:rPr lang="en-AU" b="1" dirty="0">
                <a:solidFill>
                  <a:schemeClr val="bg1"/>
                </a:solidFill>
              </a:rPr>
              <a:t>Adelaide</a:t>
            </a:r>
          </a:p>
        </p:txBody>
      </p:sp>
      <p:sp>
        <p:nvSpPr>
          <p:cNvPr id="13" name="TextBox 12">
            <a:extLst>
              <a:ext uri="{FF2B5EF4-FFF2-40B4-BE49-F238E27FC236}">
                <a16:creationId xmlns:a16="http://schemas.microsoft.com/office/drawing/2014/main" id="{410DB2A4-9B46-0801-4FFC-678C01CE132B}"/>
              </a:ext>
            </a:extLst>
          </p:cNvPr>
          <p:cNvSpPr txBox="1"/>
          <p:nvPr/>
        </p:nvSpPr>
        <p:spPr>
          <a:xfrm>
            <a:off x="5800743" y="5307206"/>
            <a:ext cx="2117299" cy="646331"/>
          </a:xfrm>
          <a:prstGeom prst="rect">
            <a:avLst/>
          </a:prstGeom>
          <a:noFill/>
        </p:spPr>
        <p:txBody>
          <a:bodyPr wrap="square" rtlCol="0">
            <a:spAutoFit/>
          </a:bodyPr>
          <a:lstStyle/>
          <a:p>
            <a:r>
              <a:rPr lang="en-AU" dirty="0">
                <a:solidFill>
                  <a:schemeClr val="bg1"/>
                </a:solidFill>
              </a:rPr>
              <a:t>Mason and </a:t>
            </a:r>
          </a:p>
          <a:p>
            <a:r>
              <a:rPr lang="en-AU" dirty="0">
                <a:solidFill>
                  <a:schemeClr val="bg1"/>
                </a:solidFill>
              </a:rPr>
              <a:t>Brett &amp; Watson</a:t>
            </a:r>
          </a:p>
        </p:txBody>
      </p:sp>
      <p:sp>
        <p:nvSpPr>
          <p:cNvPr id="14" name="TextBox 13">
            <a:extLst>
              <a:ext uri="{FF2B5EF4-FFF2-40B4-BE49-F238E27FC236}">
                <a16:creationId xmlns:a16="http://schemas.microsoft.com/office/drawing/2014/main" id="{0F37FFCD-D4A0-0AE4-635F-7AF93AEB8120}"/>
              </a:ext>
            </a:extLst>
          </p:cNvPr>
          <p:cNvSpPr txBox="1"/>
          <p:nvPr/>
        </p:nvSpPr>
        <p:spPr>
          <a:xfrm>
            <a:off x="7918042" y="4937874"/>
            <a:ext cx="1541858" cy="369332"/>
          </a:xfrm>
          <a:prstGeom prst="rect">
            <a:avLst/>
          </a:prstGeom>
          <a:noFill/>
        </p:spPr>
        <p:txBody>
          <a:bodyPr wrap="square" rtlCol="0">
            <a:spAutoFit/>
          </a:bodyPr>
          <a:lstStyle/>
          <a:p>
            <a:r>
              <a:rPr lang="en-AU" b="1" dirty="0">
                <a:solidFill>
                  <a:schemeClr val="bg1"/>
                </a:solidFill>
              </a:rPr>
              <a:t>Queensland</a:t>
            </a:r>
          </a:p>
        </p:txBody>
      </p:sp>
      <p:sp>
        <p:nvSpPr>
          <p:cNvPr id="15" name="TextBox 14">
            <a:extLst>
              <a:ext uri="{FF2B5EF4-FFF2-40B4-BE49-F238E27FC236}">
                <a16:creationId xmlns:a16="http://schemas.microsoft.com/office/drawing/2014/main" id="{D37DFE90-2148-3AA1-D544-53FADBBC0AEE}"/>
              </a:ext>
            </a:extLst>
          </p:cNvPr>
          <p:cNvSpPr txBox="1"/>
          <p:nvPr/>
        </p:nvSpPr>
        <p:spPr>
          <a:xfrm>
            <a:off x="7918042" y="5307206"/>
            <a:ext cx="2117299" cy="646331"/>
          </a:xfrm>
          <a:prstGeom prst="rect">
            <a:avLst/>
          </a:prstGeom>
          <a:noFill/>
        </p:spPr>
        <p:txBody>
          <a:bodyPr wrap="square" rtlCol="0">
            <a:spAutoFit/>
          </a:bodyPr>
          <a:lstStyle/>
          <a:p>
            <a:r>
              <a:rPr lang="en-AU" dirty="0">
                <a:solidFill>
                  <a:schemeClr val="bg1"/>
                </a:solidFill>
              </a:rPr>
              <a:t>Kuan and </a:t>
            </a:r>
          </a:p>
          <a:p>
            <a:r>
              <a:rPr lang="en-AU" dirty="0">
                <a:solidFill>
                  <a:schemeClr val="bg1"/>
                </a:solidFill>
              </a:rPr>
              <a:t>Heritage Lanes</a:t>
            </a:r>
          </a:p>
        </p:txBody>
      </p:sp>
    </p:spTree>
    <p:extLst>
      <p:ext uri="{BB962C8B-B14F-4D97-AF65-F5344CB8AC3E}">
        <p14:creationId xmlns:p14="http://schemas.microsoft.com/office/powerpoint/2010/main" val="3199840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4E246-C881-904D-1FA0-7BD71E52AC5F}"/>
            </a:ext>
          </a:extLst>
        </p:cNvPr>
        <p:cNvGrpSpPr/>
        <p:nvPr/>
      </p:nvGrpSpPr>
      <p:grpSpPr>
        <a:xfrm>
          <a:off x="0" y="0"/>
          <a:ext cx="0" cy="0"/>
          <a:chOff x="0" y="0"/>
          <a:chExt cx="0" cy="0"/>
        </a:xfrm>
      </p:grpSpPr>
      <p:pic>
        <p:nvPicPr>
          <p:cNvPr id="3" name="Picture 2" descr="Business people shaking hands">
            <a:extLst>
              <a:ext uri="{FF2B5EF4-FFF2-40B4-BE49-F238E27FC236}">
                <a16:creationId xmlns:a16="http://schemas.microsoft.com/office/drawing/2014/main" id="{0E469D9C-E0D1-362B-C4A7-6D25EEF4F65E}"/>
              </a:ext>
            </a:extLst>
          </p:cNvPr>
          <p:cNvPicPr>
            <a:picLocks noChangeAspect="1"/>
          </p:cNvPicPr>
          <p:nvPr/>
        </p:nvPicPr>
        <p:blipFill>
          <a:blip r:embed="rId2">
            <a:extLst>
              <a:ext uri="{28A0092B-C50C-407E-A947-70E740481C1C}">
                <a14:useLocalDpi xmlns:a14="http://schemas.microsoft.com/office/drawing/2010/main" val="0"/>
              </a:ext>
            </a:extLst>
          </a:blip>
          <a:srcRect t="7864" b="7864"/>
          <a:stretch>
            <a:fillRect/>
          </a:stretch>
        </p:blipFill>
        <p:spPr>
          <a:xfrm>
            <a:off x="0" y="-1"/>
            <a:ext cx="12192000" cy="6858001"/>
          </a:xfrm>
          <a:prstGeom prst="rect">
            <a:avLst/>
          </a:prstGeom>
        </p:spPr>
      </p:pic>
    </p:spTree>
    <p:extLst>
      <p:ext uri="{BB962C8B-B14F-4D97-AF65-F5344CB8AC3E}">
        <p14:creationId xmlns:p14="http://schemas.microsoft.com/office/powerpoint/2010/main" val="3849829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45906-AB41-56FA-4C91-AD6A2CD34EDD}"/>
            </a:ext>
          </a:extLst>
        </p:cNvPr>
        <p:cNvGrpSpPr/>
        <p:nvPr/>
      </p:nvGrpSpPr>
      <p:grpSpPr>
        <a:xfrm>
          <a:off x="0" y="0"/>
          <a:ext cx="0" cy="0"/>
          <a:chOff x="0" y="0"/>
          <a:chExt cx="0" cy="0"/>
        </a:xfrm>
      </p:grpSpPr>
      <p:pic>
        <p:nvPicPr>
          <p:cNvPr id="4" name="Picture 3" descr="Person sitting with smartphone">
            <a:extLst>
              <a:ext uri="{FF2B5EF4-FFF2-40B4-BE49-F238E27FC236}">
                <a16:creationId xmlns:a16="http://schemas.microsoft.com/office/drawing/2014/main" id="{712897EF-08D2-7CD0-74F3-5E8C98A36C6A}"/>
              </a:ext>
            </a:extLst>
          </p:cNvPr>
          <p:cNvPicPr>
            <a:picLocks noChangeAspect="1"/>
          </p:cNvPicPr>
          <p:nvPr/>
        </p:nvPicPr>
        <p:blipFill>
          <a:blip r:embed="rId2">
            <a:extLst>
              <a:ext uri="{28A0092B-C50C-407E-A947-70E740481C1C}">
                <a14:useLocalDpi xmlns:a14="http://schemas.microsoft.com/office/drawing/2010/main" val="0"/>
              </a:ext>
            </a:extLst>
          </a:blip>
          <a:srcRect t="15582"/>
          <a:stretch>
            <a:fillRect/>
          </a:stretch>
        </p:blipFill>
        <p:spPr>
          <a:xfrm>
            <a:off x="0" y="0"/>
            <a:ext cx="12192000" cy="6858000"/>
          </a:xfrm>
          <a:prstGeom prst="rect">
            <a:avLst/>
          </a:prstGeom>
        </p:spPr>
      </p:pic>
    </p:spTree>
    <p:extLst>
      <p:ext uri="{BB962C8B-B14F-4D97-AF65-F5344CB8AC3E}">
        <p14:creationId xmlns:p14="http://schemas.microsoft.com/office/powerpoint/2010/main" val="448885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4BA81-0719-6C96-F128-F4C0055CAB57}"/>
            </a:ext>
          </a:extLst>
        </p:cNvPr>
        <p:cNvGrpSpPr/>
        <p:nvPr/>
      </p:nvGrpSpPr>
      <p:grpSpPr>
        <a:xfrm>
          <a:off x="0" y="0"/>
          <a:ext cx="0" cy="0"/>
          <a:chOff x="0" y="0"/>
          <a:chExt cx="0" cy="0"/>
        </a:xfrm>
      </p:grpSpPr>
      <p:pic>
        <p:nvPicPr>
          <p:cNvPr id="3" name="Picture 2" descr="Back of people's heads and raised hands at corporate presentation with speaker and whiteboard out of focus in background">
            <a:extLst>
              <a:ext uri="{FF2B5EF4-FFF2-40B4-BE49-F238E27FC236}">
                <a16:creationId xmlns:a16="http://schemas.microsoft.com/office/drawing/2014/main" id="{FE3ED4D7-6D1E-95DB-97F1-CD49D4E477B5}"/>
              </a:ext>
            </a:extLst>
          </p:cNvPr>
          <p:cNvPicPr>
            <a:picLocks noChangeAspect="1"/>
          </p:cNvPicPr>
          <p:nvPr/>
        </p:nvPicPr>
        <p:blipFill>
          <a:blip r:embed="rId2">
            <a:extLst>
              <a:ext uri="{28A0092B-C50C-407E-A947-70E740481C1C}">
                <a14:useLocalDpi xmlns:a14="http://schemas.microsoft.com/office/drawing/2010/main" val="0"/>
              </a:ext>
            </a:extLst>
          </a:blip>
          <a:srcRect t="7744" b="7744"/>
          <a:stretch>
            <a:fillRect/>
          </a:stretch>
        </p:blipFill>
        <p:spPr>
          <a:xfrm>
            <a:off x="0" y="0"/>
            <a:ext cx="12192000" cy="6858000"/>
          </a:xfrm>
          <a:prstGeom prst="rect">
            <a:avLst/>
          </a:prstGeom>
        </p:spPr>
      </p:pic>
    </p:spTree>
    <p:extLst>
      <p:ext uri="{BB962C8B-B14F-4D97-AF65-F5344CB8AC3E}">
        <p14:creationId xmlns:p14="http://schemas.microsoft.com/office/powerpoint/2010/main" val="1294757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D9A6D-76B0-E534-BCEC-CD75FC6952E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FAFD65A-C98D-0AEB-77AF-30194237E9EF}"/>
              </a:ext>
            </a:extLst>
          </p:cNvPr>
          <p:cNvSpPr txBox="1"/>
          <p:nvPr/>
        </p:nvSpPr>
        <p:spPr>
          <a:xfrm>
            <a:off x="-1351129" y="-433596"/>
            <a:ext cx="4892723" cy="772519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49600" b="0" i="0" u="none" strike="noStrike" kern="1200" cap="none" spc="0" normalizeH="0" baseline="0" noProof="0" dirty="0">
                <a:ln>
                  <a:noFill/>
                </a:ln>
                <a:solidFill>
                  <a:srgbClr val="FFFFFF"/>
                </a:solidFill>
                <a:effectLst/>
                <a:uLnTx/>
                <a:uFillTx/>
                <a:latin typeface="ABC Oracle"/>
                <a:ea typeface="+mn-ea"/>
                <a:cs typeface="+mn-cs"/>
              </a:rPr>
              <a:t>4</a:t>
            </a:r>
          </a:p>
        </p:txBody>
      </p:sp>
      <p:sp>
        <p:nvSpPr>
          <p:cNvPr id="11" name="TextBox 10">
            <a:extLst>
              <a:ext uri="{FF2B5EF4-FFF2-40B4-BE49-F238E27FC236}">
                <a16:creationId xmlns:a16="http://schemas.microsoft.com/office/drawing/2014/main" id="{CE04A930-06FD-8B3F-34F8-C67C1724EA70}"/>
              </a:ext>
            </a:extLst>
          </p:cNvPr>
          <p:cNvSpPr txBox="1"/>
          <p:nvPr/>
        </p:nvSpPr>
        <p:spPr>
          <a:xfrm>
            <a:off x="3541594" y="728260"/>
            <a:ext cx="8650406" cy="540147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500" b="0" i="0" u="none" strike="noStrike" kern="1200" cap="none" spc="0" normalizeH="0" baseline="0" noProof="0" dirty="0">
                <a:ln>
                  <a:noFill/>
                </a:ln>
                <a:solidFill>
                  <a:srgbClr val="FFFFFF"/>
                </a:solidFill>
                <a:effectLst/>
                <a:uLnTx/>
                <a:uFillTx/>
                <a:latin typeface="ABC Oracle"/>
                <a:ea typeface="+mn-ea"/>
                <a:cs typeface="+mn-cs"/>
              </a:rPr>
              <a:t>You can’t outsource your voice.</a:t>
            </a:r>
          </a:p>
        </p:txBody>
      </p:sp>
    </p:spTree>
    <p:extLst>
      <p:ext uri="{BB962C8B-B14F-4D97-AF65-F5344CB8AC3E}">
        <p14:creationId xmlns:p14="http://schemas.microsoft.com/office/powerpoint/2010/main" val="300150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04FBE8-6C8B-1129-025F-939F8AB6A6D9}"/>
              </a:ext>
            </a:extLst>
          </p:cNvPr>
          <p:cNvSpPr>
            <a:spLocks noGrp="1"/>
          </p:cNvSpPr>
          <p:nvPr>
            <p:ph type="sldNum" sz="quarter" idx="12"/>
          </p:nvPr>
        </p:nvSpPr>
        <p:spPr/>
        <p:txBody>
          <a:bodyPr/>
          <a:lstStyle/>
          <a:p>
            <a:fld id="{741AFF56-1126-4107-9C02-BC0EFBF16431}" type="slidenum">
              <a:rPr lang="en-GB" smtClean="0"/>
              <a:pPr/>
              <a:t>34</a:t>
            </a:fld>
            <a:endParaRPr lang="en-GB"/>
          </a:p>
        </p:txBody>
      </p:sp>
      <p:sp>
        <p:nvSpPr>
          <p:cNvPr id="3" name="Rectangle 2">
            <a:extLst>
              <a:ext uri="{FF2B5EF4-FFF2-40B4-BE49-F238E27FC236}">
                <a16:creationId xmlns:a16="http://schemas.microsoft.com/office/drawing/2014/main" id="{7767A3A6-9C1E-42C3-E4B9-27779398E25E}"/>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How often can you spot when a post is written by AI?">
            <a:extLst>
              <a:ext uri="{FF2B5EF4-FFF2-40B4-BE49-F238E27FC236}">
                <a16:creationId xmlns:a16="http://schemas.microsoft.com/office/drawing/2014/main" id="{39B9CE36-EE16-F42D-15C7-7A82B44A3C8D}"/>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How often can you spot when a post is written by AI?</a:t>
            </a:r>
            <a:endParaRPr lang="en-AU" sz="40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97F7084B-AAD5-7C3B-820E-F0441CFF4BD9}"/>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22440039-BAA9-530F-CDB1-918150A00785}"/>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BE22CED2-6FD0-2846-6051-06C1F7E5BB8E}"/>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03F4A5B2-B1DF-D7EA-D8E3-95169D65F667}"/>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4252336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CE93F-EC6F-BD9B-9A4B-3F279B2373EB}"/>
            </a:ext>
          </a:extLst>
        </p:cNvPr>
        <p:cNvGrpSpPr/>
        <p:nvPr/>
      </p:nvGrpSpPr>
      <p:grpSpPr>
        <a:xfrm>
          <a:off x="0" y="0"/>
          <a:ext cx="0" cy="0"/>
          <a:chOff x="0" y="0"/>
          <a:chExt cx="0" cy="0"/>
        </a:xfrm>
      </p:grpSpPr>
      <p:pic>
        <p:nvPicPr>
          <p:cNvPr id="3" name="Picture 2" descr="Five bulbs and one of them is glowing">
            <a:extLst>
              <a:ext uri="{FF2B5EF4-FFF2-40B4-BE49-F238E27FC236}">
                <a16:creationId xmlns:a16="http://schemas.microsoft.com/office/drawing/2014/main" id="{07D65424-F053-972B-B2FE-67A4108C40FE}"/>
              </a:ext>
            </a:extLst>
          </p:cNvPr>
          <p:cNvPicPr>
            <a:picLocks noChangeAspect="1"/>
          </p:cNvPicPr>
          <p:nvPr/>
        </p:nvPicPr>
        <p:blipFill>
          <a:blip r:embed="rId2">
            <a:extLst>
              <a:ext uri="{28A0092B-C50C-407E-A947-70E740481C1C}">
                <a14:useLocalDpi xmlns:a14="http://schemas.microsoft.com/office/drawing/2010/main" val="0"/>
              </a:ext>
            </a:extLst>
          </a:blip>
          <a:srcRect t="7833" b="7833"/>
          <a:stretch>
            <a:fillRect/>
          </a:stretch>
        </p:blipFill>
        <p:spPr>
          <a:xfrm>
            <a:off x="0" y="0"/>
            <a:ext cx="12192000" cy="6858000"/>
          </a:xfrm>
          <a:prstGeom prst="rect">
            <a:avLst/>
          </a:prstGeom>
        </p:spPr>
      </p:pic>
    </p:spTree>
    <p:extLst>
      <p:ext uri="{BB962C8B-B14F-4D97-AF65-F5344CB8AC3E}">
        <p14:creationId xmlns:p14="http://schemas.microsoft.com/office/powerpoint/2010/main" val="2950179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256E0-C5CD-6659-30DD-E2AAB5A84C6F}"/>
            </a:ext>
          </a:extLst>
        </p:cNvPr>
        <p:cNvGrpSpPr/>
        <p:nvPr/>
      </p:nvGrpSpPr>
      <p:grpSpPr>
        <a:xfrm>
          <a:off x="0" y="0"/>
          <a:ext cx="0" cy="0"/>
          <a:chOff x="0" y="0"/>
          <a:chExt cx="0" cy="0"/>
        </a:xfrm>
      </p:grpSpPr>
      <p:pic>
        <p:nvPicPr>
          <p:cNvPr id="4" name="Picture 3" descr="Different sizes of cardboard boxes at production">
            <a:extLst>
              <a:ext uri="{FF2B5EF4-FFF2-40B4-BE49-F238E27FC236}">
                <a16:creationId xmlns:a16="http://schemas.microsoft.com/office/drawing/2014/main" id="{1F583752-A9F0-B268-F5BB-6FC4AB7A3332}"/>
              </a:ext>
            </a:extLst>
          </p:cNvPr>
          <p:cNvPicPr>
            <a:picLocks noChangeAspect="1"/>
          </p:cNvPicPr>
          <p:nvPr/>
        </p:nvPicPr>
        <p:blipFill>
          <a:blip r:embed="rId2">
            <a:extLst>
              <a:ext uri="{28A0092B-C50C-407E-A947-70E740481C1C}">
                <a14:useLocalDpi xmlns:a14="http://schemas.microsoft.com/office/drawing/2010/main" val="0"/>
              </a:ext>
            </a:extLst>
          </a:blip>
          <a:srcRect b="15625"/>
          <a:stretch>
            <a:fillRect/>
          </a:stretch>
        </p:blipFill>
        <p:spPr>
          <a:xfrm>
            <a:off x="0" y="0"/>
            <a:ext cx="12192000" cy="6858000"/>
          </a:xfrm>
          <a:prstGeom prst="rect">
            <a:avLst/>
          </a:prstGeom>
        </p:spPr>
      </p:pic>
    </p:spTree>
    <p:extLst>
      <p:ext uri="{BB962C8B-B14F-4D97-AF65-F5344CB8AC3E}">
        <p14:creationId xmlns:p14="http://schemas.microsoft.com/office/powerpoint/2010/main" val="2217277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094872F-56C2-181A-E592-F9E89ABB9305}"/>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F26D605-0C0B-72D9-9C11-2B56A8293D77}"/>
              </a:ext>
            </a:extLst>
          </p:cNvPr>
          <p:cNvGraphicFramePr>
            <a:graphicFrameLocks/>
          </p:cNvGraphicFramePr>
          <p:nvPr/>
        </p:nvGraphicFramePr>
        <p:xfrm>
          <a:off x="494803" y="729000"/>
          <a:ext cx="5040000" cy="540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73D96E98-90BA-4FB1-84CB-B9771FEE136C}"/>
              </a:ext>
            </a:extLst>
          </p:cNvPr>
          <p:cNvGraphicFramePr>
            <a:graphicFrameLocks/>
          </p:cNvGraphicFramePr>
          <p:nvPr/>
        </p:nvGraphicFramePr>
        <p:xfrm>
          <a:off x="6657197" y="729000"/>
          <a:ext cx="5040000" cy="5400000"/>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Arrow Connector 8">
            <a:extLst>
              <a:ext uri="{FF2B5EF4-FFF2-40B4-BE49-F238E27FC236}">
                <a16:creationId xmlns:a16="http://schemas.microsoft.com/office/drawing/2014/main" id="{AE3966EA-81B2-DEFD-A55D-7D5022CA8D9C}"/>
              </a:ext>
            </a:extLst>
          </p:cNvPr>
          <p:cNvCxnSpPr>
            <a:cxnSpLocks/>
          </p:cNvCxnSpPr>
          <p:nvPr/>
        </p:nvCxnSpPr>
        <p:spPr>
          <a:xfrm flipV="1">
            <a:off x="2351383" y="1901686"/>
            <a:ext cx="1326840" cy="2226366"/>
          </a:xfrm>
          <a:prstGeom prst="straightConnector1">
            <a:avLst/>
          </a:prstGeom>
          <a:ln w="952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3165958-4C9F-A067-819D-86CF92AF5BD8}"/>
              </a:ext>
            </a:extLst>
          </p:cNvPr>
          <p:cNvCxnSpPr>
            <a:cxnSpLocks/>
          </p:cNvCxnSpPr>
          <p:nvPr/>
        </p:nvCxnSpPr>
        <p:spPr>
          <a:xfrm flipV="1">
            <a:off x="8496399" y="1802295"/>
            <a:ext cx="1361595" cy="2855844"/>
          </a:xfrm>
          <a:prstGeom prst="straightConnector1">
            <a:avLst/>
          </a:prstGeom>
          <a:ln w="952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82C6EAE-B56F-54B1-4160-4F36CA91659F}"/>
              </a:ext>
            </a:extLst>
          </p:cNvPr>
          <p:cNvSpPr txBox="1"/>
          <p:nvPr/>
        </p:nvSpPr>
        <p:spPr>
          <a:xfrm>
            <a:off x="2753353" y="2905659"/>
            <a:ext cx="522900" cy="523220"/>
          </a:xfrm>
          <a:prstGeom prst="rect">
            <a:avLst/>
          </a:prstGeom>
          <a:solidFill>
            <a:schemeClr val="bg1"/>
          </a:solid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3C69FF"/>
                </a:solidFill>
                <a:effectLst/>
                <a:uLnTx/>
                <a:uFillTx/>
                <a:latin typeface="ABC Oracle"/>
                <a:ea typeface="+mn-ea"/>
                <a:cs typeface="+mn-cs"/>
              </a:rPr>
              <a:t>3x</a:t>
            </a:r>
          </a:p>
        </p:txBody>
      </p:sp>
      <p:sp>
        <p:nvSpPr>
          <p:cNvPr id="16" name="TextBox 15">
            <a:extLst>
              <a:ext uri="{FF2B5EF4-FFF2-40B4-BE49-F238E27FC236}">
                <a16:creationId xmlns:a16="http://schemas.microsoft.com/office/drawing/2014/main" id="{6D99EC74-2F4E-A0D9-6206-EE1BAA16EA1B}"/>
              </a:ext>
            </a:extLst>
          </p:cNvPr>
          <p:cNvSpPr txBox="1"/>
          <p:nvPr/>
        </p:nvSpPr>
        <p:spPr>
          <a:xfrm>
            <a:off x="8915747" y="2905659"/>
            <a:ext cx="522900" cy="523220"/>
          </a:xfrm>
          <a:prstGeom prst="rect">
            <a:avLst/>
          </a:prstGeom>
          <a:solidFill>
            <a:schemeClr val="bg1"/>
          </a:solid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3C69FF"/>
                </a:solidFill>
                <a:effectLst/>
                <a:uLnTx/>
                <a:uFillTx/>
                <a:latin typeface="ABC Oracle"/>
                <a:ea typeface="+mn-ea"/>
                <a:cs typeface="+mn-cs"/>
              </a:rPr>
              <a:t>5x</a:t>
            </a:r>
          </a:p>
        </p:txBody>
      </p:sp>
    </p:spTree>
    <p:extLst>
      <p:ext uri="{BB962C8B-B14F-4D97-AF65-F5344CB8AC3E}">
        <p14:creationId xmlns:p14="http://schemas.microsoft.com/office/powerpoint/2010/main" val="1252077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3B65B-04A2-E488-E010-65CEC557235B}"/>
            </a:ext>
          </a:extLst>
        </p:cNvPr>
        <p:cNvGrpSpPr/>
        <p:nvPr/>
      </p:nvGrpSpPr>
      <p:grpSpPr>
        <a:xfrm>
          <a:off x="0" y="0"/>
          <a:ext cx="0" cy="0"/>
          <a:chOff x="0" y="0"/>
          <a:chExt cx="0" cy="0"/>
        </a:xfrm>
      </p:grpSpPr>
      <p:pic>
        <p:nvPicPr>
          <p:cNvPr id="6" name="Picture 5" descr="Hands-on top of each other">
            <a:extLst>
              <a:ext uri="{FF2B5EF4-FFF2-40B4-BE49-F238E27FC236}">
                <a16:creationId xmlns:a16="http://schemas.microsoft.com/office/drawing/2014/main" id="{5D2CC643-7EED-CBDF-CB09-B66F9B0699A3}"/>
              </a:ext>
            </a:extLst>
          </p:cNvPr>
          <p:cNvPicPr>
            <a:picLocks noChangeAspect="1"/>
          </p:cNvPicPr>
          <p:nvPr/>
        </p:nvPicPr>
        <p:blipFill>
          <a:blip r:embed="rId2">
            <a:extLst>
              <a:ext uri="{28A0092B-C50C-407E-A947-70E740481C1C}">
                <a14:useLocalDpi xmlns:a14="http://schemas.microsoft.com/office/drawing/2010/main" val="0"/>
              </a:ext>
            </a:extLst>
          </a:blip>
          <a:srcRect l="22417"/>
          <a:stretch>
            <a:fillRect/>
          </a:stretch>
        </p:blipFill>
        <p:spPr>
          <a:xfrm>
            <a:off x="0" y="0"/>
            <a:ext cx="12192000" cy="6858000"/>
          </a:xfrm>
          <a:prstGeom prst="rect">
            <a:avLst/>
          </a:prstGeom>
        </p:spPr>
      </p:pic>
    </p:spTree>
    <p:extLst>
      <p:ext uri="{BB962C8B-B14F-4D97-AF65-F5344CB8AC3E}">
        <p14:creationId xmlns:p14="http://schemas.microsoft.com/office/powerpoint/2010/main" val="3743373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326D7DE-55A1-08AE-6A96-48E539A24759}"/>
              </a:ext>
            </a:extLst>
          </p:cNvPr>
          <p:cNvSpPr>
            <a:spLocks noGrp="1"/>
          </p:cNvSpPr>
          <p:nvPr>
            <p:ph type="title"/>
          </p:nvPr>
        </p:nvSpPr>
        <p:spPr>
          <a:xfrm>
            <a:off x="249563" y="0"/>
            <a:ext cx="11692873" cy="6632713"/>
          </a:xfrm>
        </p:spPr>
        <p:txBody>
          <a:bodyPr anchor="ctr"/>
          <a:lstStyle/>
          <a:p>
            <a:pPr>
              <a:lnSpc>
                <a:spcPct val="130000"/>
              </a:lnSpc>
              <a:spcBef>
                <a:spcPts val="1200"/>
              </a:spcBef>
              <a:spcAft>
                <a:spcPts val="1200"/>
              </a:spcAft>
            </a:pPr>
            <a:r>
              <a:rPr lang="en-AU" sz="8000" dirty="0">
                <a:solidFill>
                  <a:schemeClr val="accent1"/>
                </a:solidFill>
              </a:rPr>
              <a:t>1. </a:t>
            </a:r>
            <a:r>
              <a:rPr lang="en-AU" sz="6000" dirty="0"/>
              <a:t>It gets easier.</a:t>
            </a:r>
            <a:br>
              <a:rPr lang="en-AU" sz="6000" dirty="0"/>
            </a:br>
            <a:r>
              <a:rPr lang="en-AU" sz="8000" dirty="0">
                <a:solidFill>
                  <a:schemeClr val="accent1"/>
                </a:solidFill>
              </a:rPr>
              <a:t>2. </a:t>
            </a:r>
            <a:r>
              <a:rPr lang="en-AU" sz="6000" dirty="0"/>
              <a:t>You might be surprised.</a:t>
            </a:r>
            <a:br>
              <a:rPr lang="en-AU" sz="6000" dirty="0"/>
            </a:br>
            <a:r>
              <a:rPr lang="en-AU" sz="8000" dirty="0">
                <a:solidFill>
                  <a:schemeClr val="accent1"/>
                </a:solidFill>
              </a:rPr>
              <a:t>3. </a:t>
            </a:r>
            <a:r>
              <a:rPr lang="en-AU" sz="6000" dirty="0"/>
              <a:t>Your voice has value.</a:t>
            </a:r>
            <a:br>
              <a:rPr lang="en-AU" sz="8000" dirty="0"/>
            </a:br>
            <a:r>
              <a:rPr lang="en-AU" sz="8000" dirty="0">
                <a:solidFill>
                  <a:schemeClr val="accent1"/>
                </a:solidFill>
              </a:rPr>
              <a:t>4. </a:t>
            </a:r>
            <a:r>
              <a:rPr lang="en-AU" sz="6000" dirty="0"/>
              <a:t>You can’t outsource your voice.</a:t>
            </a:r>
          </a:p>
        </p:txBody>
      </p:sp>
    </p:spTree>
    <p:extLst>
      <p:ext uri="{BB962C8B-B14F-4D97-AF65-F5344CB8AC3E}">
        <p14:creationId xmlns:p14="http://schemas.microsoft.com/office/powerpoint/2010/main" val="2194972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E7561FF-93FF-47DD-0435-89696A36D57D}"/>
              </a:ext>
            </a:extLst>
          </p:cNvPr>
          <p:cNvGrpSpPr/>
          <p:nvPr/>
        </p:nvGrpSpPr>
        <p:grpSpPr>
          <a:xfrm>
            <a:off x="424355" y="2610778"/>
            <a:ext cx="2609114" cy="3263435"/>
            <a:chOff x="3212480" y="2603748"/>
            <a:chExt cx="2609114" cy="3263435"/>
          </a:xfrm>
        </p:grpSpPr>
        <p:sp>
          <p:nvSpPr>
            <p:cNvPr id="4" name="TextBox 3">
              <a:extLst>
                <a:ext uri="{FF2B5EF4-FFF2-40B4-BE49-F238E27FC236}">
                  <a16:creationId xmlns:a16="http://schemas.microsoft.com/office/drawing/2014/main" id="{7FEFF7D5-2BF7-A1E2-16FF-841A177C0A59}"/>
                </a:ext>
              </a:extLst>
            </p:cNvPr>
            <p:cNvSpPr txBox="1"/>
            <p:nvPr/>
          </p:nvSpPr>
          <p:spPr>
            <a:xfrm>
              <a:off x="3212480" y="5128519"/>
              <a:ext cx="2609114" cy="738664"/>
            </a:xfrm>
            <a:prstGeom prst="rect">
              <a:avLst/>
            </a:prstGeom>
            <a:noFill/>
          </p:spPr>
          <p:txBody>
            <a:bodyPr wrap="square" lIns="91440" tIns="45720" rIns="91440" bIns="45720" rtlCol="0" anchor="t">
              <a:spAutoFit/>
            </a:bodyPr>
            <a:lstStyle/>
            <a:p>
              <a:pPr algn="ctr"/>
              <a:r>
                <a:rPr lang="en-AU" b="1" dirty="0">
                  <a:solidFill>
                    <a:schemeClr val="accent1"/>
                  </a:solidFill>
                  <a:latin typeface="ABC Oracle"/>
                  <a:cs typeface="Arial"/>
                </a:rPr>
                <a:t>Andrew Boal, FIAA</a:t>
              </a:r>
              <a:br>
                <a:rPr lang="en-AU" sz="500" dirty="0">
                  <a:latin typeface="ABC Oracle" panose="020B0504040202060203" pitchFamily="34" charset="0"/>
                  <a:cs typeface="Arial" panose="020B0604020202020204" pitchFamily="34" charset="0"/>
                </a:rPr>
              </a:br>
              <a:r>
                <a:rPr lang="en-US" sz="1200" dirty="0">
                  <a:solidFill>
                    <a:srgbClr val="000000"/>
                  </a:solidFill>
                  <a:latin typeface="ABC Oracle"/>
                  <a:cs typeface="Arial"/>
                </a:rPr>
                <a:t>Partner, Deloitte &amp; Member of Council, </a:t>
              </a:r>
              <a:r>
                <a:rPr lang="en-US" sz="1200">
                  <a:solidFill>
                    <a:srgbClr val="000000"/>
                  </a:solidFill>
                  <a:latin typeface="ABC Oracle"/>
                  <a:cs typeface="Arial"/>
                </a:rPr>
                <a:t>Actuaries Institute</a:t>
              </a:r>
              <a:endParaRPr lang="en-US" sz="1200">
                <a:solidFill>
                  <a:srgbClr val="000000"/>
                </a:solidFill>
                <a:latin typeface="ABC Oracle"/>
                <a:cs typeface="Arial" panose="020B0604020202020204" pitchFamily="34" charset="0"/>
              </a:endParaRPr>
            </a:p>
          </p:txBody>
        </p:sp>
        <p:pic>
          <p:nvPicPr>
            <p:cNvPr id="12" name="Picture 11">
              <a:extLst>
                <a:ext uri="{FF2B5EF4-FFF2-40B4-BE49-F238E27FC236}">
                  <a16:creationId xmlns:a16="http://schemas.microsoft.com/office/drawing/2014/main" id="{F96D5506-87B6-2AAF-9BFD-3BAEEC2463A5}"/>
                </a:ext>
              </a:extLst>
            </p:cNvPr>
            <p:cNvPicPr>
              <a:picLocks noChangeAspect="1"/>
            </p:cNvPicPr>
            <p:nvPr/>
          </p:nvPicPr>
          <p:blipFill>
            <a:blip r:embed="rId2"/>
            <a:stretch>
              <a:fillRect/>
            </a:stretch>
          </p:blipFill>
          <p:spPr>
            <a:xfrm>
              <a:off x="3573960" y="2603748"/>
              <a:ext cx="1886154" cy="2514873"/>
            </a:xfrm>
            <a:prstGeom prst="rect">
              <a:avLst/>
            </a:prstGeom>
          </p:spPr>
        </p:pic>
      </p:grpSp>
      <p:sp>
        <p:nvSpPr>
          <p:cNvPr id="16" name="TextBox 15">
            <a:extLst>
              <a:ext uri="{FF2B5EF4-FFF2-40B4-BE49-F238E27FC236}">
                <a16:creationId xmlns:a16="http://schemas.microsoft.com/office/drawing/2014/main" id="{A29F14D0-44B0-4D7A-E94C-2D470FF39125}"/>
              </a:ext>
            </a:extLst>
          </p:cNvPr>
          <p:cNvSpPr txBox="1"/>
          <p:nvPr/>
        </p:nvSpPr>
        <p:spPr>
          <a:xfrm>
            <a:off x="5726527" y="5118621"/>
            <a:ext cx="2732846" cy="815608"/>
          </a:xfrm>
          <a:prstGeom prst="rect">
            <a:avLst/>
          </a:prstGeom>
          <a:noFill/>
        </p:spPr>
        <p:txBody>
          <a:bodyPr wrap="square" lIns="91440" tIns="45720" rIns="91440" bIns="45720" rtlCol="0" anchor="t">
            <a:spAutoFit/>
          </a:bodyPr>
          <a:lstStyle/>
          <a:p>
            <a:pPr algn="ctr"/>
            <a:r>
              <a:rPr lang="en-AU" b="1" dirty="0">
                <a:solidFill>
                  <a:schemeClr val="accent1"/>
                </a:solidFill>
                <a:latin typeface="ABC Oracle"/>
                <a:cs typeface="Arial"/>
              </a:rPr>
              <a:t>Justin McGee Odger</a:t>
            </a:r>
            <a:br>
              <a:rPr lang="en-AU" b="1" dirty="0">
                <a:latin typeface="ABC Oracle" panose="020B0504040202060203" pitchFamily="34" charset="0"/>
                <a:cs typeface="Arial" panose="020B0604020202020204" pitchFamily="34" charset="0"/>
              </a:rPr>
            </a:br>
            <a:br>
              <a:rPr lang="en-AU" sz="500" dirty="0">
                <a:latin typeface="ABC Oracle" panose="020B0504040202060203" pitchFamily="34" charset="0"/>
                <a:cs typeface="Arial" panose="020B0604020202020204" pitchFamily="34" charset="0"/>
              </a:rPr>
            </a:br>
            <a:r>
              <a:rPr lang="en-US" sz="1200" dirty="0"/>
              <a:t>Managing Consultant, Hybrid DNA &amp; Committee Member, DSAIPC</a:t>
            </a:r>
            <a:endParaRPr lang="en-US" sz="1200" dirty="0">
              <a:solidFill>
                <a:srgbClr val="000000"/>
              </a:solidFill>
              <a:latin typeface="ABC Oracle"/>
              <a:cs typeface="Arial" panose="020B0604020202020204" pitchFamily="34" charset="0"/>
            </a:endParaRPr>
          </a:p>
        </p:txBody>
      </p:sp>
      <p:sp>
        <p:nvSpPr>
          <p:cNvPr id="17" name="Graphic 11">
            <a:extLst>
              <a:ext uri="{FF2B5EF4-FFF2-40B4-BE49-F238E27FC236}">
                <a16:creationId xmlns:a16="http://schemas.microsoft.com/office/drawing/2014/main" id="{3F78B664-9C54-5D02-211D-3A334BD24DF1}"/>
              </a:ext>
            </a:extLst>
          </p:cNvPr>
          <p:cNvSpPr/>
          <p:nvPr/>
        </p:nvSpPr>
        <p:spPr>
          <a:xfrm>
            <a:off x="10614582" y="339364"/>
            <a:ext cx="1046376" cy="405353"/>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18" name="Title 1">
            <a:extLst>
              <a:ext uri="{FF2B5EF4-FFF2-40B4-BE49-F238E27FC236}">
                <a16:creationId xmlns:a16="http://schemas.microsoft.com/office/drawing/2014/main" id="{7EFC1122-A85D-5BFA-B4A2-A0604E3AC2B3}"/>
              </a:ext>
            </a:extLst>
          </p:cNvPr>
          <p:cNvSpPr txBox="1">
            <a:spLocks/>
          </p:cNvSpPr>
          <p:nvPr/>
        </p:nvSpPr>
        <p:spPr>
          <a:xfrm>
            <a:off x="541101" y="1103866"/>
            <a:ext cx="7307881" cy="778344"/>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5400" dirty="0">
                <a:solidFill>
                  <a:schemeClr val="accent1"/>
                </a:solidFill>
                <a:cs typeface="Arial"/>
              </a:rPr>
              <a:t>Tonight’s Presenters</a:t>
            </a:r>
            <a:endParaRPr lang="en-US" sz="2000" dirty="0">
              <a:solidFill>
                <a:schemeClr val="accent1"/>
              </a:solidFill>
              <a:latin typeface="Arial Nova"/>
              <a:cs typeface="Arial"/>
            </a:endParaRPr>
          </a:p>
        </p:txBody>
      </p:sp>
      <p:sp>
        <p:nvSpPr>
          <p:cNvPr id="11" name="TextBox 10">
            <a:extLst>
              <a:ext uri="{FF2B5EF4-FFF2-40B4-BE49-F238E27FC236}">
                <a16:creationId xmlns:a16="http://schemas.microsoft.com/office/drawing/2014/main" id="{8F650FA8-36EA-9FFA-41DD-B98252C2FB29}"/>
              </a:ext>
            </a:extLst>
          </p:cNvPr>
          <p:cNvSpPr txBox="1"/>
          <p:nvPr/>
        </p:nvSpPr>
        <p:spPr>
          <a:xfrm>
            <a:off x="8594644" y="5161822"/>
            <a:ext cx="2609114" cy="1708160"/>
          </a:xfrm>
          <a:prstGeom prst="rect">
            <a:avLst/>
          </a:prstGeom>
          <a:noFill/>
        </p:spPr>
        <p:txBody>
          <a:bodyPr wrap="square" lIns="91440" tIns="45720" rIns="91440" bIns="45720" rtlCol="0" anchor="t">
            <a:spAutoFit/>
          </a:bodyPr>
          <a:lstStyle/>
          <a:p>
            <a:pPr algn="ctr"/>
            <a:r>
              <a:rPr lang="en-AU" b="1" dirty="0">
                <a:solidFill>
                  <a:schemeClr val="accent1"/>
                </a:solidFill>
                <a:latin typeface="ABC Oracle"/>
                <a:cs typeface="Arial"/>
              </a:rPr>
              <a:t>Shea McNaughton, FIAA</a:t>
            </a:r>
            <a:br>
              <a:rPr lang="en-AU" b="1" dirty="0">
                <a:latin typeface="ABC Oracle" panose="020B0504040202060203" pitchFamily="34" charset="0"/>
                <a:cs typeface="Arial" panose="020B0604020202020204" pitchFamily="34" charset="0"/>
              </a:rPr>
            </a:br>
            <a:br>
              <a:rPr lang="en-AU" sz="500" b="1" dirty="0">
                <a:latin typeface="ABC Oracle" panose="020B0504040202060203" pitchFamily="34" charset="0"/>
                <a:cs typeface="Arial" panose="020B0604020202020204" pitchFamily="34" charset="0"/>
              </a:rPr>
            </a:br>
            <a:r>
              <a:rPr lang="en-US" sz="1200" dirty="0"/>
              <a:t>Acting Assistant Director, Data and Actuarial Analytics, Dept. Veterans Affairs</a:t>
            </a:r>
            <a:br>
              <a:rPr lang="en-AU" dirty="0"/>
            </a:br>
            <a:endParaRPr lang="en-AU" sz="2800" b="1" dirty="0">
              <a:solidFill>
                <a:schemeClr val="accent1"/>
              </a:solidFill>
            </a:endParaRPr>
          </a:p>
        </p:txBody>
      </p:sp>
      <p:grpSp>
        <p:nvGrpSpPr>
          <p:cNvPr id="5" name="Group 4">
            <a:extLst>
              <a:ext uri="{FF2B5EF4-FFF2-40B4-BE49-F238E27FC236}">
                <a16:creationId xmlns:a16="http://schemas.microsoft.com/office/drawing/2014/main" id="{7121F8B7-1C05-6E96-8F02-CBEC9284984C}"/>
              </a:ext>
            </a:extLst>
          </p:cNvPr>
          <p:cNvGrpSpPr/>
          <p:nvPr/>
        </p:nvGrpSpPr>
        <p:grpSpPr>
          <a:xfrm>
            <a:off x="2994664" y="2685804"/>
            <a:ext cx="2609114" cy="3633146"/>
            <a:chOff x="439431" y="2685804"/>
            <a:chExt cx="2609114" cy="3633146"/>
          </a:xfrm>
        </p:grpSpPr>
        <p:sp>
          <p:nvSpPr>
            <p:cNvPr id="9" name="TextBox 8">
              <a:extLst>
                <a:ext uri="{FF2B5EF4-FFF2-40B4-BE49-F238E27FC236}">
                  <a16:creationId xmlns:a16="http://schemas.microsoft.com/office/drawing/2014/main" id="{6FC20229-835E-94CE-69E0-61FD742A2F97}"/>
                </a:ext>
              </a:extLst>
            </p:cNvPr>
            <p:cNvSpPr txBox="1"/>
            <p:nvPr/>
          </p:nvSpPr>
          <p:spPr>
            <a:xfrm>
              <a:off x="439431" y="5118621"/>
              <a:ext cx="2609114" cy="1200329"/>
            </a:xfrm>
            <a:prstGeom prst="rect">
              <a:avLst/>
            </a:prstGeom>
            <a:noFill/>
          </p:spPr>
          <p:txBody>
            <a:bodyPr wrap="square" lIns="91440" tIns="45720" rIns="91440" bIns="45720" rtlCol="0" anchor="t">
              <a:spAutoFit/>
            </a:bodyPr>
            <a:lstStyle/>
            <a:p>
              <a:pPr algn="ctr"/>
              <a:r>
                <a:rPr lang="en-AU" b="1" dirty="0">
                  <a:solidFill>
                    <a:schemeClr val="accent1"/>
                  </a:solidFill>
                  <a:latin typeface="ABC Oracle"/>
                  <a:cs typeface="Arial"/>
                </a:rPr>
                <a:t>Andrew Matthews, FIAA</a:t>
              </a:r>
              <a:br>
                <a:rPr lang="en-AU" sz="500" b="1" dirty="0">
                  <a:latin typeface="ABC Oracle" panose="020B0504040202060203" pitchFamily="34" charset="0"/>
                  <a:cs typeface="Arial" panose="020B0604020202020204" pitchFamily="34" charset="0"/>
                </a:rPr>
              </a:br>
              <a:r>
                <a:rPr lang="en-AU" sz="1200" dirty="0">
                  <a:solidFill>
                    <a:srgbClr val="000000"/>
                  </a:solidFill>
                  <a:cs typeface="Arial"/>
                </a:rPr>
                <a:t>Principal and Actuary, </a:t>
              </a:r>
              <a:r>
                <a:rPr lang="en-AU" sz="1200" dirty="0" err="1">
                  <a:solidFill>
                    <a:srgbClr val="000000"/>
                  </a:solidFill>
                  <a:cs typeface="Arial"/>
                </a:rPr>
                <a:t>Finity</a:t>
              </a:r>
              <a:r>
                <a:rPr lang="en-AU" sz="1200" dirty="0">
                  <a:solidFill>
                    <a:srgbClr val="000000"/>
                  </a:solidFill>
                  <a:cs typeface="Arial"/>
                </a:rPr>
                <a:t> and </a:t>
              </a:r>
              <a:r>
                <a:rPr lang="en-AU" sz="1200" dirty="0"/>
                <a:t>Associate Professor at Monash Business School</a:t>
              </a:r>
              <a:endParaRPr lang="en-AU" sz="1200" dirty="0">
                <a:solidFill>
                  <a:srgbClr val="000000"/>
                </a:solidFill>
                <a:cs typeface="Arial"/>
              </a:endParaRPr>
            </a:p>
          </p:txBody>
        </p:sp>
        <p:pic>
          <p:nvPicPr>
            <p:cNvPr id="3" name="Picture 2">
              <a:extLst>
                <a:ext uri="{FF2B5EF4-FFF2-40B4-BE49-F238E27FC236}">
                  <a16:creationId xmlns:a16="http://schemas.microsoft.com/office/drawing/2014/main" id="{E9C1DE69-3631-091A-9726-971D6F6EBAC1}"/>
                </a:ext>
              </a:extLst>
            </p:cNvPr>
            <p:cNvPicPr>
              <a:picLocks noChangeAspect="1"/>
            </p:cNvPicPr>
            <p:nvPr/>
          </p:nvPicPr>
          <p:blipFill>
            <a:blip r:embed="rId3"/>
            <a:stretch>
              <a:fillRect/>
            </a:stretch>
          </p:blipFill>
          <p:spPr>
            <a:xfrm>
              <a:off x="538465" y="2685804"/>
              <a:ext cx="2432817" cy="2432817"/>
            </a:xfrm>
            <a:prstGeom prst="rect">
              <a:avLst/>
            </a:prstGeom>
          </p:spPr>
        </p:pic>
      </p:grpSp>
      <p:pic>
        <p:nvPicPr>
          <p:cNvPr id="6" name="Picture 5">
            <a:extLst>
              <a:ext uri="{FF2B5EF4-FFF2-40B4-BE49-F238E27FC236}">
                <a16:creationId xmlns:a16="http://schemas.microsoft.com/office/drawing/2014/main" id="{C069DE54-492C-9DAD-B16E-D39B740F4A93}"/>
              </a:ext>
            </a:extLst>
          </p:cNvPr>
          <p:cNvPicPr>
            <a:picLocks noChangeAspect="1"/>
          </p:cNvPicPr>
          <p:nvPr/>
        </p:nvPicPr>
        <p:blipFill>
          <a:blip r:embed="rId4"/>
          <a:srcRect l="23965" r="20802"/>
          <a:stretch>
            <a:fillRect/>
          </a:stretch>
        </p:blipFill>
        <p:spPr>
          <a:xfrm>
            <a:off x="8908282" y="2766092"/>
            <a:ext cx="1989487" cy="2395611"/>
          </a:xfrm>
          <a:prstGeom prst="rect">
            <a:avLst/>
          </a:prstGeom>
        </p:spPr>
      </p:pic>
      <p:pic>
        <p:nvPicPr>
          <p:cNvPr id="8" name="Picture 7">
            <a:extLst>
              <a:ext uri="{FF2B5EF4-FFF2-40B4-BE49-F238E27FC236}">
                <a16:creationId xmlns:a16="http://schemas.microsoft.com/office/drawing/2014/main" id="{465D906A-0648-FA0B-3BDB-AAF4ED6B851C}"/>
              </a:ext>
            </a:extLst>
          </p:cNvPr>
          <p:cNvPicPr>
            <a:picLocks noChangeAspect="1"/>
          </p:cNvPicPr>
          <p:nvPr/>
        </p:nvPicPr>
        <p:blipFill>
          <a:blip r:embed="rId5"/>
          <a:stretch>
            <a:fillRect/>
          </a:stretch>
        </p:blipFill>
        <p:spPr>
          <a:xfrm>
            <a:off x="6163527" y="2765633"/>
            <a:ext cx="1858847" cy="2392877"/>
          </a:xfrm>
          <a:prstGeom prst="rect">
            <a:avLst/>
          </a:prstGeom>
        </p:spPr>
      </p:pic>
      <p:sp>
        <p:nvSpPr>
          <p:cNvPr id="14" name="TextBox 13">
            <a:extLst>
              <a:ext uri="{FF2B5EF4-FFF2-40B4-BE49-F238E27FC236}">
                <a16:creationId xmlns:a16="http://schemas.microsoft.com/office/drawing/2014/main" id="{FF331794-174D-C170-1811-48E6DC85CEF2}"/>
              </a:ext>
            </a:extLst>
          </p:cNvPr>
          <p:cNvSpPr txBox="1"/>
          <p:nvPr/>
        </p:nvSpPr>
        <p:spPr>
          <a:xfrm>
            <a:off x="516944" y="1972931"/>
            <a:ext cx="10024065" cy="369332"/>
          </a:xfrm>
          <a:prstGeom prst="rect">
            <a:avLst/>
          </a:prstGeom>
          <a:noFill/>
        </p:spPr>
        <p:txBody>
          <a:bodyPr wrap="square">
            <a:spAutoFit/>
          </a:bodyPr>
          <a:lstStyle/>
          <a:p>
            <a:r>
              <a:rPr lang="en-US" dirty="0"/>
              <a:t>Thank you to our presenters for generously giving your time to this Career Series session</a:t>
            </a:r>
            <a:endParaRPr lang="en-AU" dirty="0"/>
          </a:p>
        </p:txBody>
      </p:sp>
    </p:spTree>
    <p:extLst>
      <p:ext uri="{BB962C8B-B14F-4D97-AF65-F5344CB8AC3E}">
        <p14:creationId xmlns:p14="http://schemas.microsoft.com/office/powerpoint/2010/main" val="1353371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1DCEF1-80FF-AED2-C582-AB24ACC8EF63}"/>
              </a:ext>
            </a:extLst>
          </p:cNvPr>
          <p:cNvSpPr>
            <a:spLocks noGrp="1"/>
          </p:cNvSpPr>
          <p:nvPr>
            <p:ph type="title"/>
          </p:nvPr>
        </p:nvSpPr>
        <p:spPr>
          <a:xfrm>
            <a:off x="236311" y="1110025"/>
            <a:ext cx="11719377" cy="2097002"/>
          </a:xfrm>
        </p:spPr>
        <p:txBody>
          <a:bodyPr anchor="b"/>
          <a:lstStyle/>
          <a:p>
            <a:pPr algn="ctr"/>
            <a:r>
              <a:rPr lang="en-AU" sz="7200" dirty="0"/>
              <a:t>Don’t await opportunity…</a:t>
            </a:r>
          </a:p>
        </p:txBody>
      </p:sp>
      <p:sp>
        <p:nvSpPr>
          <p:cNvPr id="2" name="Title 4">
            <a:extLst>
              <a:ext uri="{FF2B5EF4-FFF2-40B4-BE49-F238E27FC236}">
                <a16:creationId xmlns:a16="http://schemas.microsoft.com/office/drawing/2014/main" id="{518F518D-D701-7951-AC68-1117DB6F416E}"/>
              </a:ext>
            </a:extLst>
          </p:cNvPr>
          <p:cNvSpPr txBox="1">
            <a:spLocks/>
          </p:cNvSpPr>
          <p:nvPr/>
        </p:nvSpPr>
        <p:spPr>
          <a:xfrm>
            <a:off x="236311" y="3650974"/>
            <a:ext cx="11719377" cy="118922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bg1"/>
                </a:solidFill>
                <a:latin typeface="ABC Oracle Medium" panose="020B0504040202060203" pitchFamily="34"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7200" b="1" i="1" u="sng" strike="noStrike" kern="1200" cap="none" spc="0" normalizeH="0" baseline="0" noProof="0" dirty="0">
                <a:ln>
                  <a:noFill/>
                </a:ln>
                <a:solidFill>
                  <a:srgbClr val="FFFFFF"/>
                </a:solidFill>
                <a:effectLst/>
                <a:uLnTx/>
                <a:uFillTx/>
                <a:latin typeface="ABC Oracle Medium" panose="020B0504040202060203" pitchFamily="34" charset="77"/>
                <a:ea typeface="+mj-ea"/>
                <a:cs typeface="+mj-cs"/>
              </a:rPr>
              <a:t>Create it.</a:t>
            </a:r>
          </a:p>
        </p:txBody>
      </p:sp>
    </p:spTree>
    <p:extLst>
      <p:ext uri="{BB962C8B-B14F-4D97-AF65-F5344CB8AC3E}">
        <p14:creationId xmlns:p14="http://schemas.microsoft.com/office/powerpoint/2010/main" val="227929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C77373-5901-1BC8-A8AD-2A01AB6C1F99}"/>
              </a:ext>
            </a:extLst>
          </p:cNvPr>
          <p:cNvSpPr>
            <a:spLocks noGrp="1"/>
          </p:cNvSpPr>
          <p:nvPr>
            <p:ph type="sldNum" sz="quarter" idx="12"/>
          </p:nvPr>
        </p:nvSpPr>
        <p:spPr/>
        <p:txBody>
          <a:bodyPr/>
          <a:lstStyle/>
          <a:p>
            <a:fld id="{741AFF56-1126-4107-9C02-BC0EFBF16431}" type="slidenum">
              <a:rPr lang="en-GB" smtClean="0"/>
              <a:pPr/>
              <a:t>41</a:t>
            </a:fld>
            <a:endParaRPr lang="en-GB"/>
          </a:p>
        </p:txBody>
      </p:sp>
      <p:sp>
        <p:nvSpPr>
          <p:cNvPr id="3" name="Rectangle 2">
            <a:extLst>
              <a:ext uri="{FF2B5EF4-FFF2-40B4-BE49-F238E27FC236}">
                <a16:creationId xmlns:a16="http://schemas.microsoft.com/office/drawing/2014/main" id="{69EA2E92-3F49-F294-C318-4E16319F30F6}"/>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If you could only get better at one of these things over the next 6 months, what would it be?">
            <a:extLst>
              <a:ext uri="{FF2B5EF4-FFF2-40B4-BE49-F238E27FC236}">
                <a16:creationId xmlns:a16="http://schemas.microsoft.com/office/drawing/2014/main" id="{D290CBD0-E98E-2CFB-3D23-A5F8D98D13F1}"/>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400" b="1" dirty="0">
                <a:solidFill>
                  <a:srgbClr val="000000"/>
                </a:solidFill>
              </a:rPr>
              <a:t>If you could only get better at one of these things over the next 6 months, what would it be?</a:t>
            </a:r>
            <a:endParaRPr lang="en-AU" sz="3400" b="1" dirty="0">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070BB30D-BA72-E51A-B521-1FE94F766B08}"/>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AC20FEA1-40F2-C7CC-959D-1F505258603C}"/>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53ECE3DA-A675-A5AB-313E-1894B4DFE4C5}"/>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30E3BC69-2E38-A305-6A33-B63DAC2822D0}"/>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3694815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DB683F-FB2D-A196-0F6B-AE61254AD204}"/>
              </a:ext>
            </a:extLst>
          </p:cNvPr>
          <p:cNvSpPr>
            <a:spLocks noGrp="1"/>
          </p:cNvSpPr>
          <p:nvPr>
            <p:ph type="sldNum" sz="quarter" idx="12"/>
          </p:nvPr>
        </p:nvSpPr>
        <p:spPr/>
        <p:txBody>
          <a:bodyPr/>
          <a:lstStyle/>
          <a:p>
            <a:fld id="{741AFF56-1126-4107-9C02-BC0EFBF16431}" type="slidenum">
              <a:rPr lang="en-GB" smtClean="0"/>
              <a:pPr/>
              <a:t>42</a:t>
            </a:fld>
            <a:endParaRPr lang="en-GB"/>
          </a:p>
        </p:txBody>
      </p:sp>
      <p:sp>
        <p:nvSpPr>
          <p:cNvPr id="3" name="Rectangle 2">
            <a:extLst>
              <a:ext uri="{FF2B5EF4-FFF2-40B4-BE49-F238E27FC236}">
                <a16:creationId xmlns:a16="http://schemas.microsoft.com/office/drawing/2014/main" id="{A204BAB0-0E40-FB6F-A6AF-F95A1BBDB165}"/>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Audience Q&amp;A">
            <a:extLst>
              <a:ext uri="{FF2B5EF4-FFF2-40B4-BE49-F238E27FC236}">
                <a16:creationId xmlns:a16="http://schemas.microsoft.com/office/drawing/2014/main" id="{E7106D2F-626E-48C2-2330-B153E8ACF7B4}"/>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4000" b="1">
                <a:solidFill>
                  <a:srgbClr val="000000"/>
                </a:solidFill>
              </a:rPr>
              <a:t>Audience Q&amp;A</a:t>
            </a:r>
          </a:p>
        </p:txBody>
      </p:sp>
      <p:sp>
        <p:nvSpPr>
          <p:cNvPr id="5" name="Rectangle 4" descr="The Slido app must be installed on every computer you’re presenting from">
            <a:extLst>
              <a:ext uri="{FF2B5EF4-FFF2-40B4-BE49-F238E27FC236}">
                <a16:creationId xmlns:a16="http://schemas.microsoft.com/office/drawing/2014/main" id="{D2D376B4-8DA3-29C1-94DF-3EF1A29C86BF}"/>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851BA47C-1B88-E8B3-7197-39B89AE1AFF9}"/>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DE102EBB-F8C4-6670-84FA-6A13DA179273}"/>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31FD1710-9770-AC9A-24AA-B2E6CA11538C}"/>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20750325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B6290-1B97-9A8E-1CD8-70ED541B9DC8}"/>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3FC41D5-AF5B-FCB8-D40A-4FCE719E4AF4}"/>
              </a:ext>
            </a:extLst>
          </p:cNvPr>
          <p:cNvSpPr/>
          <p:nvPr/>
        </p:nvSpPr>
        <p:spPr>
          <a:xfrm>
            <a:off x="5815013" y="-1627"/>
            <a:ext cx="6471422" cy="686288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1F78A4CE-B095-6D35-3C41-FF685E1A5ADD}"/>
              </a:ext>
            </a:extLst>
          </p:cNvPr>
          <p:cNvSpPr/>
          <p:nvPr/>
        </p:nvSpPr>
        <p:spPr>
          <a:xfrm>
            <a:off x="10186988" y="4814888"/>
            <a:ext cx="1675696" cy="175736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7" name="Title 1">
            <a:extLst>
              <a:ext uri="{FF2B5EF4-FFF2-40B4-BE49-F238E27FC236}">
                <a16:creationId xmlns:a16="http://schemas.microsoft.com/office/drawing/2014/main" id="{C063C465-9901-208F-1A41-398095C61E4A}"/>
              </a:ext>
            </a:extLst>
          </p:cNvPr>
          <p:cNvSpPr>
            <a:spLocks noGrp="1"/>
          </p:cNvSpPr>
          <p:nvPr>
            <p:ph type="title"/>
          </p:nvPr>
        </p:nvSpPr>
        <p:spPr>
          <a:xfrm>
            <a:off x="400229" y="444620"/>
            <a:ext cx="5081840" cy="849994"/>
          </a:xfrm>
        </p:spPr>
        <p:txBody>
          <a:bodyPr/>
          <a:lstStyle/>
          <a:p>
            <a:r>
              <a:rPr lang="en-US" sz="4800" b="1" dirty="0">
                <a:solidFill>
                  <a:schemeClr val="accent1"/>
                </a:solidFill>
              </a:rPr>
              <a:t>Future Events</a:t>
            </a:r>
            <a:endParaRPr lang="en-US" dirty="0">
              <a:solidFill>
                <a:schemeClr val="accent1"/>
              </a:solidFill>
            </a:endParaRPr>
          </a:p>
        </p:txBody>
      </p:sp>
      <p:sp>
        <p:nvSpPr>
          <p:cNvPr id="2" name="TextBox 1">
            <a:extLst>
              <a:ext uri="{FF2B5EF4-FFF2-40B4-BE49-F238E27FC236}">
                <a16:creationId xmlns:a16="http://schemas.microsoft.com/office/drawing/2014/main" id="{CE9CAD37-C4C0-1CE0-E43E-5706A5ECC39D}"/>
              </a:ext>
            </a:extLst>
          </p:cNvPr>
          <p:cNvSpPr txBox="1"/>
          <p:nvPr/>
        </p:nvSpPr>
        <p:spPr>
          <a:xfrm>
            <a:off x="328789" y="2104202"/>
            <a:ext cx="27695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accent1"/>
                </a:solidFill>
              </a:rPr>
              <a:t>Career Series 2026</a:t>
            </a:r>
          </a:p>
        </p:txBody>
      </p:sp>
      <p:sp>
        <p:nvSpPr>
          <p:cNvPr id="5" name="TextBox 4">
            <a:extLst>
              <a:ext uri="{FF2B5EF4-FFF2-40B4-BE49-F238E27FC236}">
                <a16:creationId xmlns:a16="http://schemas.microsoft.com/office/drawing/2014/main" id="{B1E24CE5-0204-FCF2-578D-525BF393C723}"/>
              </a:ext>
            </a:extLst>
          </p:cNvPr>
          <p:cNvSpPr txBox="1"/>
          <p:nvPr/>
        </p:nvSpPr>
        <p:spPr>
          <a:xfrm>
            <a:off x="328789" y="2459693"/>
            <a:ext cx="57638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Nova"/>
              </a:rPr>
              <a:t>29 October (In-Person in Sydney + Watch Parties) </a:t>
            </a:r>
          </a:p>
          <a:p>
            <a:r>
              <a:rPr lang="en-US" dirty="0">
                <a:latin typeface="Arial Nova"/>
              </a:rPr>
              <a:t>Your Career Roadmap in the World of AI</a:t>
            </a:r>
            <a:endParaRPr lang="en-US" dirty="0"/>
          </a:p>
        </p:txBody>
      </p:sp>
      <p:sp>
        <p:nvSpPr>
          <p:cNvPr id="3" name="TextBox 2">
            <a:extLst>
              <a:ext uri="{FF2B5EF4-FFF2-40B4-BE49-F238E27FC236}">
                <a16:creationId xmlns:a16="http://schemas.microsoft.com/office/drawing/2014/main" id="{F4BF02B3-3299-5C9E-F94B-D86B59B52932}"/>
              </a:ext>
            </a:extLst>
          </p:cNvPr>
          <p:cNvSpPr txBox="1"/>
          <p:nvPr/>
        </p:nvSpPr>
        <p:spPr>
          <a:xfrm>
            <a:off x="328789" y="3546601"/>
            <a:ext cx="365206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accent1"/>
                </a:solidFill>
              </a:rPr>
              <a:t>Wom</a:t>
            </a:r>
            <a:r>
              <a:rPr lang="en-US" b="1">
                <a:solidFill>
                  <a:schemeClr val="accent1"/>
                </a:solidFill>
              </a:rPr>
              <a:t>en Actuaries Connect +</a:t>
            </a:r>
            <a:endParaRPr lang="en-US"/>
          </a:p>
        </p:txBody>
      </p:sp>
      <p:sp>
        <p:nvSpPr>
          <p:cNvPr id="4" name="TextBox 3">
            <a:extLst>
              <a:ext uri="{FF2B5EF4-FFF2-40B4-BE49-F238E27FC236}">
                <a16:creationId xmlns:a16="http://schemas.microsoft.com/office/drawing/2014/main" id="{B29E9A2B-010A-0797-40F5-E27F36097C6D}"/>
              </a:ext>
            </a:extLst>
          </p:cNvPr>
          <p:cNvSpPr txBox="1"/>
          <p:nvPr/>
        </p:nvSpPr>
        <p:spPr>
          <a:xfrm>
            <a:off x="328789" y="3937021"/>
            <a:ext cx="59299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Nova" panose="020B0504020202020204" pitchFamily="34" charset="0"/>
              </a:rPr>
              <a:t>29 July: Sydney</a:t>
            </a:r>
          </a:p>
          <a:p>
            <a:r>
              <a:rPr lang="en-US" dirty="0">
                <a:latin typeface="Arial Nova" panose="020B0504020202020204" pitchFamily="34" charset="0"/>
              </a:rPr>
              <a:t>20 August: Melbourne</a:t>
            </a:r>
          </a:p>
          <a:p>
            <a:r>
              <a:rPr lang="en-US" dirty="0">
                <a:latin typeface="Arial Nova"/>
              </a:rPr>
              <a:t>18 November: Sydney</a:t>
            </a:r>
            <a:endParaRPr lang="en-US" dirty="0">
              <a:latin typeface="Arial Nova" panose="020B0504020202020204" pitchFamily="34" charset="0"/>
            </a:endParaRPr>
          </a:p>
        </p:txBody>
      </p:sp>
      <p:sp>
        <p:nvSpPr>
          <p:cNvPr id="8" name="TextBox 7">
            <a:extLst>
              <a:ext uri="{FF2B5EF4-FFF2-40B4-BE49-F238E27FC236}">
                <a16:creationId xmlns:a16="http://schemas.microsoft.com/office/drawing/2014/main" id="{DB3F7301-CF6E-D5FE-80CD-7C55528E5CC1}"/>
              </a:ext>
            </a:extLst>
          </p:cNvPr>
          <p:cNvSpPr txBox="1"/>
          <p:nvPr/>
        </p:nvSpPr>
        <p:spPr>
          <a:xfrm>
            <a:off x="6152803" y="3448076"/>
            <a:ext cx="59299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FFFF"/>
                </a:solidFill>
                <a:latin typeface="Arial Nova"/>
              </a:rPr>
              <a:t>Early Bird Registrations </a:t>
            </a:r>
          </a:p>
          <a:p>
            <a:r>
              <a:rPr lang="en-US" b="1" dirty="0">
                <a:solidFill>
                  <a:srgbClr val="FFFFFF"/>
                </a:solidFill>
                <a:latin typeface="Arial Nova"/>
              </a:rPr>
              <a:t>Open Mid Sept 2026</a:t>
            </a:r>
          </a:p>
        </p:txBody>
      </p:sp>
      <p:sp>
        <p:nvSpPr>
          <p:cNvPr id="20" name="TextBox 19">
            <a:extLst>
              <a:ext uri="{FF2B5EF4-FFF2-40B4-BE49-F238E27FC236}">
                <a16:creationId xmlns:a16="http://schemas.microsoft.com/office/drawing/2014/main" id="{D63D9A9F-3F74-087E-CA03-BAE5D5825313}"/>
              </a:ext>
            </a:extLst>
          </p:cNvPr>
          <p:cNvSpPr txBox="1"/>
          <p:nvPr/>
        </p:nvSpPr>
        <p:spPr>
          <a:xfrm>
            <a:off x="6130267" y="1833292"/>
            <a:ext cx="592992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FFFF"/>
                </a:solidFill>
                <a:latin typeface="Arial Nova" panose="020B0504020202020204" pitchFamily="34" charset="0"/>
              </a:rPr>
              <a:t>Tuesday 1 December 2026</a:t>
            </a:r>
          </a:p>
          <a:p>
            <a:endParaRPr lang="en-US" dirty="0">
              <a:solidFill>
                <a:srgbClr val="FFFFFF"/>
              </a:solidFill>
              <a:latin typeface="Arial Nova" panose="020B0504020202020204" pitchFamily="34" charset="0"/>
            </a:endParaRPr>
          </a:p>
          <a:p>
            <a:r>
              <a:rPr lang="en-US" dirty="0">
                <a:solidFill>
                  <a:srgbClr val="FFFFFF"/>
                </a:solidFill>
                <a:latin typeface="Arial Nova" panose="020B0504020202020204" pitchFamily="34" charset="0"/>
              </a:rPr>
              <a:t>Sydney – Museum of Sydney, </a:t>
            </a:r>
            <a:r>
              <a:rPr lang="en-US" dirty="0" err="1">
                <a:solidFill>
                  <a:srgbClr val="FFFFFF"/>
                </a:solidFill>
                <a:latin typeface="Arial Nova" panose="020B0504020202020204" pitchFamily="34" charset="0"/>
              </a:rPr>
              <a:t>Warrane</a:t>
            </a:r>
            <a:r>
              <a:rPr lang="en-US" dirty="0">
                <a:solidFill>
                  <a:srgbClr val="FFFFFF"/>
                </a:solidFill>
                <a:latin typeface="Arial Nova" panose="020B0504020202020204" pitchFamily="34" charset="0"/>
              </a:rPr>
              <a:t> Theatre</a:t>
            </a:r>
          </a:p>
          <a:p>
            <a:r>
              <a:rPr lang="en-US" dirty="0">
                <a:solidFill>
                  <a:srgbClr val="FFFFFF"/>
                </a:solidFill>
                <a:latin typeface="Arial Nova" panose="020B0504020202020204" pitchFamily="34" charset="0"/>
              </a:rPr>
              <a:t>Melbourne – Monash Conference Centre</a:t>
            </a:r>
          </a:p>
          <a:p>
            <a:r>
              <a:rPr lang="en-US" dirty="0">
                <a:solidFill>
                  <a:srgbClr val="FFFFFF"/>
                </a:solidFill>
                <a:latin typeface="Arial Nova" panose="020B0504020202020204" pitchFamily="34" charset="0"/>
              </a:rPr>
              <a:t>Virtual</a:t>
            </a:r>
          </a:p>
        </p:txBody>
      </p:sp>
      <p:sp>
        <p:nvSpPr>
          <p:cNvPr id="13" name="TextBox 12">
            <a:extLst>
              <a:ext uri="{FF2B5EF4-FFF2-40B4-BE49-F238E27FC236}">
                <a16:creationId xmlns:a16="http://schemas.microsoft.com/office/drawing/2014/main" id="{F6B8DF58-D8A8-FEB3-B303-CEBD81B3E37C}"/>
              </a:ext>
            </a:extLst>
          </p:cNvPr>
          <p:cNvSpPr txBox="1"/>
          <p:nvPr/>
        </p:nvSpPr>
        <p:spPr>
          <a:xfrm>
            <a:off x="328789" y="1186961"/>
            <a:ext cx="50873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Join us at our upcoming events to build your </a:t>
            </a:r>
            <a:r>
              <a:rPr lang="en-US"/>
              <a:t>career and network with fellow members</a:t>
            </a:r>
            <a:endParaRPr lang="en-US" dirty="0"/>
          </a:p>
        </p:txBody>
      </p:sp>
      <p:sp>
        <p:nvSpPr>
          <p:cNvPr id="15" name="Title 1">
            <a:extLst>
              <a:ext uri="{FF2B5EF4-FFF2-40B4-BE49-F238E27FC236}">
                <a16:creationId xmlns:a16="http://schemas.microsoft.com/office/drawing/2014/main" id="{733BBE4B-471D-DCD2-B780-9D73133159BF}"/>
              </a:ext>
            </a:extLst>
          </p:cNvPr>
          <p:cNvSpPr txBox="1">
            <a:spLocks/>
          </p:cNvSpPr>
          <p:nvPr/>
        </p:nvSpPr>
        <p:spPr>
          <a:xfrm>
            <a:off x="6215383" y="1329712"/>
            <a:ext cx="5804762" cy="50807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sz="3200" b="1" dirty="0">
                <a:solidFill>
                  <a:srgbClr val="FFFFFF"/>
                </a:solidFill>
              </a:rPr>
              <a:t>Young Actuaries Conference</a:t>
            </a:r>
          </a:p>
        </p:txBody>
      </p:sp>
      <p:grpSp>
        <p:nvGrpSpPr>
          <p:cNvPr id="27" name="Group 26">
            <a:extLst>
              <a:ext uri="{FF2B5EF4-FFF2-40B4-BE49-F238E27FC236}">
                <a16:creationId xmlns:a16="http://schemas.microsoft.com/office/drawing/2014/main" id="{B129A8C5-2193-F516-F242-B69E19F1E01A}"/>
              </a:ext>
            </a:extLst>
          </p:cNvPr>
          <p:cNvGrpSpPr/>
          <p:nvPr/>
        </p:nvGrpSpPr>
        <p:grpSpPr>
          <a:xfrm>
            <a:off x="10430942" y="4989434"/>
            <a:ext cx="1171378" cy="1442388"/>
            <a:chOff x="3871058" y="4760058"/>
            <a:chExt cx="1403512" cy="1778658"/>
          </a:xfrm>
        </p:grpSpPr>
        <p:sp>
          <p:nvSpPr>
            <p:cNvPr id="18" name="TextBox 17">
              <a:extLst>
                <a:ext uri="{FF2B5EF4-FFF2-40B4-BE49-F238E27FC236}">
                  <a16:creationId xmlns:a16="http://schemas.microsoft.com/office/drawing/2014/main" id="{1EA2620B-49E2-3B20-8E2D-2AD338641F75}"/>
                </a:ext>
              </a:extLst>
            </p:cNvPr>
            <p:cNvSpPr txBox="1"/>
            <p:nvPr/>
          </p:nvSpPr>
          <p:spPr>
            <a:xfrm>
              <a:off x="3875942" y="6157059"/>
              <a:ext cx="1398628" cy="381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t>What's On</a:t>
              </a:r>
              <a:endParaRPr lang="en-US" dirty="0"/>
            </a:p>
          </p:txBody>
        </p:sp>
        <p:pic>
          <p:nvPicPr>
            <p:cNvPr id="21" name="Picture 20" descr="A qr code on a white background&#10;&#10;AI-generated content may be incorrect.">
              <a:extLst>
                <a:ext uri="{FF2B5EF4-FFF2-40B4-BE49-F238E27FC236}">
                  <a16:creationId xmlns:a16="http://schemas.microsoft.com/office/drawing/2014/main" id="{9F7A72F3-EB5A-AA2A-16C9-1F392809F20C}"/>
                </a:ext>
              </a:extLst>
            </p:cNvPr>
            <p:cNvPicPr>
              <a:picLocks noChangeAspect="1"/>
            </p:cNvPicPr>
            <p:nvPr/>
          </p:nvPicPr>
          <p:blipFill>
            <a:blip r:embed="rId2"/>
            <a:stretch>
              <a:fillRect/>
            </a:stretch>
          </p:blipFill>
          <p:spPr>
            <a:xfrm>
              <a:off x="3871058" y="4760058"/>
              <a:ext cx="1401884" cy="1392115"/>
            </a:xfrm>
            <a:prstGeom prst="rect">
              <a:avLst/>
            </a:prstGeom>
          </p:spPr>
        </p:pic>
      </p:grpSp>
      <p:sp>
        <p:nvSpPr>
          <p:cNvPr id="23" name="TextBox 22">
            <a:extLst>
              <a:ext uri="{FF2B5EF4-FFF2-40B4-BE49-F238E27FC236}">
                <a16:creationId xmlns:a16="http://schemas.microsoft.com/office/drawing/2014/main" id="{EFE30703-81A4-254F-C9E4-B025221E5387}"/>
              </a:ext>
            </a:extLst>
          </p:cNvPr>
          <p:cNvSpPr txBox="1"/>
          <p:nvPr/>
        </p:nvSpPr>
        <p:spPr>
          <a:xfrm>
            <a:off x="6152803" y="919098"/>
            <a:ext cx="59299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FFFF"/>
                </a:solidFill>
                <a:latin typeface="Arial Nova" panose="020B0504020202020204" pitchFamily="34" charset="0"/>
              </a:rPr>
              <a:t>Save the Date</a:t>
            </a:r>
          </a:p>
        </p:txBody>
      </p:sp>
    </p:spTree>
    <p:extLst>
      <p:ext uri="{BB962C8B-B14F-4D97-AF65-F5344CB8AC3E}">
        <p14:creationId xmlns:p14="http://schemas.microsoft.com/office/powerpoint/2010/main" val="1982100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5BA227F3-E7B3-E7C8-7E9D-EBDBE16CE3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AB2D33C-623C-2D7C-649F-7E4DE4A2CCC3}"/>
              </a:ext>
            </a:extLst>
          </p:cNvPr>
          <p:cNvSpPr>
            <a:spLocks noGrp="1"/>
          </p:cNvSpPr>
          <p:nvPr>
            <p:ph type="ctrTitle"/>
          </p:nvPr>
        </p:nvSpPr>
        <p:spPr>
          <a:xfrm>
            <a:off x="945482" y="1832785"/>
            <a:ext cx="6571317" cy="780120"/>
          </a:xfrm>
        </p:spPr>
        <p:txBody>
          <a:bodyPr/>
          <a:lstStyle/>
          <a:p>
            <a:r>
              <a:rPr lang="en-AU" sz="4800" dirty="0"/>
              <a:t>Thank you</a:t>
            </a:r>
          </a:p>
        </p:txBody>
      </p:sp>
      <p:sp>
        <p:nvSpPr>
          <p:cNvPr id="4" name="TextBox 3">
            <a:extLst>
              <a:ext uri="{FF2B5EF4-FFF2-40B4-BE49-F238E27FC236}">
                <a16:creationId xmlns:a16="http://schemas.microsoft.com/office/drawing/2014/main" id="{C3729B40-A5D6-97E4-45C9-B0302CA0CECF}"/>
              </a:ext>
            </a:extLst>
          </p:cNvPr>
          <p:cNvSpPr txBox="1"/>
          <p:nvPr/>
        </p:nvSpPr>
        <p:spPr>
          <a:xfrm>
            <a:off x="945482" y="2490338"/>
            <a:ext cx="5276193" cy="646331"/>
          </a:xfrm>
          <a:prstGeom prst="rect">
            <a:avLst/>
          </a:prstGeom>
          <a:noFill/>
        </p:spPr>
        <p:txBody>
          <a:bodyPr wrap="square" rtlCol="0">
            <a:spAutoFit/>
          </a:bodyPr>
          <a:lstStyle/>
          <a:p>
            <a:r>
              <a:rPr lang="en-AU" b="1" dirty="0">
                <a:solidFill>
                  <a:schemeClr val="bg1"/>
                </a:solidFill>
              </a:rPr>
              <a:t>We’d love your feedback so that we can make future events even better. </a:t>
            </a:r>
          </a:p>
        </p:txBody>
      </p:sp>
      <p:sp>
        <p:nvSpPr>
          <p:cNvPr id="8" name="TextBox 7">
            <a:extLst>
              <a:ext uri="{FF2B5EF4-FFF2-40B4-BE49-F238E27FC236}">
                <a16:creationId xmlns:a16="http://schemas.microsoft.com/office/drawing/2014/main" id="{C76FD972-5C34-D5A5-C244-D2ECAACD81B1}"/>
              </a:ext>
            </a:extLst>
          </p:cNvPr>
          <p:cNvSpPr txBox="1"/>
          <p:nvPr/>
        </p:nvSpPr>
        <p:spPr>
          <a:xfrm>
            <a:off x="945482" y="3817482"/>
            <a:ext cx="4079631" cy="369332"/>
          </a:xfrm>
          <a:prstGeom prst="rect">
            <a:avLst/>
          </a:prstGeom>
          <a:noFill/>
        </p:spPr>
        <p:txBody>
          <a:bodyPr wrap="square" rtlCol="0">
            <a:spAutoFit/>
          </a:bodyPr>
          <a:lstStyle/>
          <a:p>
            <a:r>
              <a:rPr lang="en-AU" dirty="0">
                <a:solidFill>
                  <a:schemeClr val="bg1"/>
                </a:solidFill>
              </a:rPr>
              <a:t>Provide feedback here:</a:t>
            </a:r>
          </a:p>
        </p:txBody>
      </p:sp>
      <p:sp>
        <p:nvSpPr>
          <p:cNvPr id="3" name="Rectangle: Rounded Corners 2">
            <a:extLst>
              <a:ext uri="{FF2B5EF4-FFF2-40B4-BE49-F238E27FC236}">
                <a16:creationId xmlns:a16="http://schemas.microsoft.com/office/drawing/2014/main" id="{77B74E56-395A-053D-8240-ED4E6975B579}"/>
              </a:ext>
            </a:extLst>
          </p:cNvPr>
          <p:cNvSpPr/>
          <p:nvPr/>
        </p:nvSpPr>
        <p:spPr>
          <a:xfrm>
            <a:off x="945482" y="4386263"/>
            <a:ext cx="1675696" cy="175736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pic>
        <p:nvPicPr>
          <p:cNvPr id="9" name="Picture 8">
            <a:extLst>
              <a:ext uri="{FF2B5EF4-FFF2-40B4-BE49-F238E27FC236}">
                <a16:creationId xmlns:a16="http://schemas.microsoft.com/office/drawing/2014/main" id="{F9B511FB-9FD8-2824-7A26-416D4FE1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280" y="4483894"/>
            <a:ext cx="1562100" cy="1562100"/>
          </a:xfrm>
          <a:prstGeom prst="rect">
            <a:avLst/>
          </a:prstGeom>
        </p:spPr>
      </p:pic>
    </p:spTree>
    <p:extLst>
      <p:ext uri="{BB962C8B-B14F-4D97-AF65-F5344CB8AC3E}">
        <p14:creationId xmlns:p14="http://schemas.microsoft.com/office/powerpoint/2010/main" val="2981870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1075D476-045D-13A3-1F99-CFD00EAA1EE6}"/>
              </a:ext>
            </a:extLst>
          </p:cNvPr>
          <p:cNvSpPr/>
          <p:nvPr/>
        </p:nvSpPr>
        <p:spPr>
          <a:xfrm>
            <a:off x="1271752" y="1860332"/>
            <a:ext cx="4256689" cy="424624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TextBox 26">
            <a:extLst>
              <a:ext uri="{FF2B5EF4-FFF2-40B4-BE49-F238E27FC236}">
                <a16:creationId xmlns:a16="http://schemas.microsoft.com/office/drawing/2014/main" id="{4FBE6264-A29F-2A6D-6070-EBC58D059213}"/>
              </a:ext>
            </a:extLst>
          </p:cNvPr>
          <p:cNvSpPr txBox="1"/>
          <p:nvPr/>
        </p:nvSpPr>
        <p:spPr>
          <a:xfrm>
            <a:off x="1650750" y="2797347"/>
            <a:ext cx="3589534" cy="3139321"/>
          </a:xfrm>
          <a:prstGeom prst="rect">
            <a:avLst/>
          </a:prstGeom>
          <a:noFill/>
        </p:spPr>
        <p:txBody>
          <a:bodyPr wrap="square" lIns="91440" tIns="45720" rIns="91440" bIns="45720" rtlCol="0" anchor="t">
            <a:spAutoFit/>
          </a:bodyPr>
          <a:lstStyle/>
          <a:p>
            <a:pPr marL="285750" indent="-285750">
              <a:buFont typeface="Arial"/>
              <a:buChar char="•"/>
            </a:pPr>
            <a:r>
              <a:rPr lang="en-US" dirty="0">
                <a:ea typeface="+mn-lt"/>
                <a:cs typeface="+mn-lt"/>
              </a:rPr>
              <a:t>Explore what it takes to ensure your work reaches the right people</a:t>
            </a:r>
          </a:p>
          <a:p>
            <a:pPr marL="285750" indent="-285750">
              <a:buFont typeface="Arial"/>
              <a:buChar char="•"/>
            </a:pPr>
            <a:endParaRPr lang="en-US" dirty="0"/>
          </a:p>
          <a:p>
            <a:pPr marL="285750" indent="-285750">
              <a:buFont typeface="Arial"/>
              <a:buChar char="•"/>
            </a:pPr>
            <a:r>
              <a:rPr lang="en-US" dirty="0">
                <a:ea typeface="+mn-lt"/>
                <a:cs typeface="+mn-lt"/>
              </a:rPr>
              <a:t>Identify what's getting in your way and how to move past it</a:t>
            </a:r>
          </a:p>
          <a:p>
            <a:pPr marL="285750" indent="-285750">
              <a:buFont typeface="Arial"/>
              <a:buChar char="•"/>
            </a:pPr>
            <a:endParaRPr lang="en-US" dirty="0">
              <a:ea typeface="+mn-lt"/>
              <a:cs typeface="+mn-lt"/>
            </a:endParaRPr>
          </a:p>
          <a:p>
            <a:pPr marL="285750" indent="-285750">
              <a:buFont typeface="Arial"/>
              <a:buChar char="•"/>
            </a:pPr>
            <a:r>
              <a:rPr lang="en-US" dirty="0">
                <a:ea typeface="+mn-lt"/>
                <a:cs typeface="+mn-lt"/>
              </a:rPr>
              <a:t>Discover how contribution beyond your day job drives career growth</a:t>
            </a:r>
            <a:endParaRPr lang="en-US" dirty="0"/>
          </a:p>
          <a:p>
            <a:pPr marL="285750" indent="-285750">
              <a:spcBef>
                <a:spcPct val="0"/>
              </a:spcBef>
              <a:spcAft>
                <a:spcPct val="0"/>
              </a:spcAft>
              <a:buFont typeface="Arial" panose="020B0604020202020204" pitchFamily="34" charset="0"/>
              <a:buChar char="•"/>
            </a:pPr>
            <a:endParaRPr lang="en-US" altLang="en-US" dirty="0">
              <a:latin typeface="ABC Oracle" panose="020B0504040202060203" pitchFamily="34" charset="0"/>
            </a:endParaRPr>
          </a:p>
        </p:txBody>
      </p:sp>
      <p:sp>
        <p:nvSpPr>
          <p:cNvPr id="28" name="TextBox 27">
            <a:extLst>
              <a:ext uri="{FF2B5EF4-FFF2-40B4-BE49-F238E27FC236}">
                <a16:creationId xmlns:a16="http://schemas.microsoft.com/office/drawing/2014/main" id="{6B9D7694-C045-55F1-9CB5-ACFABDE65EEA}"/>
              </a:ext>
            </a:extLst>
          </p:cNvPr>
          <p:cNvSpPr txBox="1"/>
          <p:nvPr/>
        </p:nvSpPr>
        <p:spPr>
          <a:xfrm>
            <a:off x="1658007" y="2167056"/>
            <a:ext cx="3584028" cy="461665"/>
          </a:xfrm>
          <a:prstGeom prst="rect">
            <a:avLst/>
          </a:prstGeom>
          <a:noFill/>
        </p:spPr>
        <p:txBody>
          <a:bodyPr wrap="square" rtlCol="0">
            <a:spAutoFit/>
          </a:bodyPr>
          <a:lstStyle/>
          <a:p>
            <a:r>
              <a:rPr lang="en-AU" sz="2400" b="1" dirty="0">
                <a:solidFill>
                  <a:schemeClr val="bg1"/>
                </a:solidFill>
              </a:rPr>
              <a:t>Tonight you will:</a:t>
            </a:r>
          </a:p>
        </p:txBody>
      </p:sp>
      <p:sp>
        <p:nvSpPr>
          <p:cNvPr id="23" name="Rectangle: Rounded Corners 22">
            <a:extLst>
              <a:ext uri="{FF2B5EF4-FFF2-40B4-BE49-F238E27FC236}">
                <a16:creationId xmlns:a16="http://schemas.microsoft.com/office/drawing/2014/main" id="{DDC13026-7025-F68B-7509-5656146D5C1D}"/>
              </a:ext>
            </a:extLst>
          </p:cNvPr>
          <p:cNvSpPr/>
          <p:nvPr/>
        </p:nvSpPr>
        <p:spPr>
          <a:xfrm>
            <a:off x="6369269" y="1860332"/>
            <a:ext cx="4256689" cy="424624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itle 1">
            <a:extLst>
              <a:ext uri="{FF2B5EF4-FFF2-40B4-BE49-F238E27FC236}">
                <a16:creationId xmlns:a16="http://schemas.microsoft.com/office/drawing/2014/main" id="{72B55F0C-6414-319A-FFA1-AE833C5272F0}"/>
              </a:ext>
            </a:extLst>
          </p:cNvPr>
          <p:cNvSpPr>
            <a:spLocks noGrp="1"/>
          </p:cNvSpPr>
          <p:nvPr>
            <p:ph type="title"/>
          </p:nvPr>
        </p:nvSpPr>
        <p:spPr>
          <a:xfrm>
            <a:off x="592268" y="751422"/>
            <a:ext cx="11554001" cy="1016070"/>
          </a:xfrm>
        </p:spPr>
        <p:txBody>
          <a:bodyPr/>
          <a:lstStyle/>
          <a:p>
            <a:r>
              <a:rPr lang="en-US" sz="5400" dirty="0">
                <a:solidFill>
                  <a:schemeClr val="accent1"/>
                </a:solidFill>
              </a:rPr>
              <a:t>Learning Outcomes</a:t>
            </a:r>
          </a:p>
        </p:txBody>
      </p:sp>
      <p:sp>
        <p:nvSpPr>
          <p:cNvPr id="18" name="TextBox 17">
            <a:extLst>
              <a:ext uri="{FF2B5EF4-FFF2-40B4-BE49-F238E27FC236}">
                <a16:creationId xmlns:a16="http://schemas.microsoft.com/office/drawing/2014/main" id="{7F889A1C-E83B-ECE4-8D0A-25262CFA240E}"/>
              </a:ext>
            </a:extLst>
          </p:cNvPr>
          <p:cNvSpPr txBox="1"/>
          <p:nvPr/>
        </p:nvSpPr>
        <p:spPr>
          <a:xfrm>
            <a:off x="6755524" y="2797347"/>
            <a:ext cx="3584028" cy="2585323"/>
          </a:xfrm>
          <a:prstGeom prst="rect">
            <a:avLst/>
          </a:prstGeom>
          <a:noFill/>
        </p:spPr>
        <p:txBody>
          <a:bodyPr wrap="square" lIns="91440" tIns="45720" rIns="91440" bIns="45720" rtlCol="0" anchor="t">
            <a:spAutoFit/>
          </a:bodyPr>
          <a:lstStyle/>
          <a:p>
            <a:pPr marL="285750" indent="-285750" eaLnBrk="0" fontAlgn="base" hangingPunct="0">
              <a:buFont typeface="Arial"/>
              <a:buChar char="•"/>
            </a:pPr>
            <a:r>
              <a:rPr lang="en-US">
                <a:ea typeface="+mn-lt"/>
                <a:cs typeface="+mn-lt"/>
              </a:rPr>
              <a:t>Clarity on where your contribution lands today</a:t>
            </a:r>
            <a:endParaRPr lang="en-US" altLang="en-US">
              <a:latin typeface="ABC Oracle" panose="020B0504040202060203" pitchFamily="34" charset="0"/>
            </a:endParaRPr>
          </a:p>
          <a:p>
            <a:pPr marL="285750" indent="-285750">
              <a:buFont typeface="Arial"/>
              <a:buChar char="•"/>
            </a:pPr>
            <a:endParaRPr lang="en-US" dirty="0">
              <a:ea typeface="+mn-lt"/>
              <a:cs typeface="+mn-lt"/>
            </a:endParaRPr>
          </a:p>
          <a:p>
            <a:pPr marL="285750" indent="-285750">
              <a:buFont typeface="Arial"/>
              <a:buChar char="•"/>
            </a:pPr>
            <a:r>
              <a:rPr lang="en-US">
                <a:ea typeface="+mn-lt"/>
                <a:cs typeface="+mn-lt"/>
              </a:rPr>
              <a:t>Practical strategies that work with who you are</a:t>
            </a:r>
            <a:endParaRPr lang="en-US"/>
          </a:p>
          <a:p>
            <a:pPr marL="285750" indent="-285750">
              <a:buFont typeface="Arial"/>
              <a:buChar char="•"/>
            </a:pPr>
            <a:endParaRPr lang="en-US" dirty="0">
              <a:ea typeface="+mn-lt"/>
              <a:cs typeface="+mn-lt"/>
            </a:endParaRPr>
          </a:p>
          <a:p>
            <a:pPr marL="285750" indent="-285750">
              <a:buFont typeface="Arial"/>
              <a:buChar char="•"/>
            </a:pPr>
            <a:r>
              <a:rPr lang="en-US">
                <a:ea typeface="+mn-lt"/>
                <a:cs typeface="+mn-lt"/>
              </a:rPr>
              <a:t>Your </a:t>
            </a:r>
            <a:r>
              <a:rPr lang="en-US" b="1">
                <a:ea typeface="+mn-lt"/>
                <a:cs typeface="+mn-lt"/>
              </a:rPr>
              <a:t>Executive Presence Toolkit,</a:t>
            </a:r>
            <a:r>
              <a:rPr lang="en-US" dirty="0">
                <a:ea typeface="+mn-lt"/>
                <a:cs typeface="+mn-lt"/>
              </a:rPr>
              <a:t> </a:t>
            </a:r>
            <a:r>
              <a:rPr lang="en-US">
                <a:ea typeface="+mn-lt"/>
                <a:cs typeface="+mn-lt"/>
              </a:rPr>
              <a:t>which will land in your inbox within the </a:t>
            </a:r>
            <a:r>
              <a:rPr lang="en-US" dirty="0">
                <a:ea typeface="+mn-lt"/>
                <a:cs typeface="+mn-lt"/>
              </a:rPr>
              <a:t>week</a:t>
            </a:r>
            <a:endParaRPr lang="en-US" dirty="0"/>
          </a:p>
        </p:txBody>
      </p:sp>
      <p:sp>
        <p:nvSpPr>
          <p:cNvPr id="19" name="TextBox 18">
            <a:extLst>
              <a:ext uri="{FF2B5EF4-FFF2-40B4-BE49-F238E27FC236}">
                <a16:creationId xmlns:a16="http://schemas.microsoft.com/office/drawing/2014/main" id="{AEDC393F-F5D2-7C46-C0F1-80026CD6B5EF}"/>
              </a:ext>
            </a:extLst>
          </p:cNvPr>
          <p:cNvSpPr txBox="1"/>
          <p:nvPr/>
        </p:nvSpPr>
        <p:spPr>
          <a:xfrm>
            <a:off x="6755524" y="2167056"/>
            <a:ext cx="3584028" cy="461665"/>
          </a:xfrm>
          <a:prstGeom prst="rect">
            <a:avLst/>
          </a:prstGeom>
          <a:noFill/>
        </p:spPr>
        <p:txBody>
          <a:bodyPr wrap="square" rtlCol="0">
            <a:spAutoFit/>
          </a:bodyPr>
          <a:lstStyle/>
          <a:p>
            <a:r>
              <a:rPr lang="en-AU" sz="2400" b="1" dirty="0">
                <a:solidFill>
                  <a:schemeClr val="bg1"/>
                </a:solidFill>
              </a:rPr>
              <a:t>You’ll leave with:</a:t>
            </a:r>
          </a:p>
        </p:txBody>
      </p:sp>
    </p:spTree>
    <p:extLst>
      <p:ext uri="{BB962C8B-B14F-4D97-AF65-F5344CB8AC3E}">
        <p14:creationId xmlns:p14="http://schemas.microsoft.com/office/powerpoint/2010/main" val="4006378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5710A4-6D10-333C-B430-A656E2CA5ABB}"/>
              </a:ext>
            </a:extLst>
          </p:cNvPr>
          <p:cNvSpPr>
            <a:spLocks noGrp="1"/>
          </p:cNvSpPr>
          <p:nvPr>
            <p:ph type="sldNum" sz="quarter" idx="12"/>
          </p:nvPr>
        </p:nvSpPr>
        <p:spPr/>
        <p:txBody>
          <a:bodyPr/>
          <a:lstStyle/>
          <a:p>
            <a:fld id="{741AFF56-1126-4107-9C02-BC0EFBF16431}" type="slidenum">
              <a:rPr lang="en-GB" smtClean="0"/>
              <a:pPr/>
              <a:t>6</a:t>
            </a:fld>
            <a:endParaRPr lang="en-GB"/>
          </a:p>
        </p:txBody>
      </p:sp>
      <p:sp>
        <p:nvSpPr>
          <p:cNvPr id="3" name="Rectangle 2">
            <a:extLst>
              <a:ext uri="{FF2B5EF4-FFF2-40B4-BE49-F238E27FC236}">
                <a16:creationId xmlns:a16="http://schemas.microsoft.com/office/drawing/2014/main" id="{4F96A9A3-E721-6A82-E5F1-D30534936043}"/>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What's the one thing that's stopped you from making your contribution more visible?">
            <a:extLst>
              <a:ext uri="{FF2B5EF4-FFF2-40B4-BE49-F238E27FC236}">
                <a16:creationId xmlns:a16="http://schemas.microsoft.com/office/drawing/2014/main" id="{854742EA-F7A8-E2AA-56A3-B41953D4A040}"/>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900" b="1">
                <a:solidFill>
                  <a:srgbClr val="000000"/>
                </a:solidFill>
              </a:rPr>
              <a:t>What's the one thing that's stopped you from making your contribution more visible?</a:t>
            </a:r>
            <a:endParaRPr lang="en-AU" sz="39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7669DFB8-EECA-5227-AF67-91160DB3A28C}"/>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4E31C676-3869-E60D-4258-94D3E5A8FDE5}"/>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C9812A95-ACDE-035C-0F36-547F831A496E}"/>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BD4E20C0-9396-5965-8A4A-EBFA8DF4C2D4}"/>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2741062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34F99-AE59-B1CB-3D3A-8FE37F2A183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6F9608A-AE77-CD3A-873B-3B1A15E710F6}"/>
              </a:ext>
            </a:extLst>
          </p:cNvPr>
          <p:cNvSpPr>
            <a:spLocks noGrp="1"/>
          </p:cNvSpPr>
          <p:nvPr>
            <p:ph idx="1"/>
          </p:nvPr>
        </p:nvSpPr>
        <p:spPr>
          <a:xfrm>
            <a:off x="747013" y="2459647"/>
            <a:ext cx="10720564" cy="1569429"/>
          </a:xfrm>
        </p:spPr>
        <p:txBody>
          <a:bodyPr/>
          <a:lstStyle/>
          <a:p>
            <a:r>
              <a:rPr lang="en-AU" sz="3600" dirty="0"/>
              <a:t>Lightning Talks with Andrew Boal, Andrew Matthews and Justin McGee Odger</a:t>
            </a:r>
          </a:p>
        </p:txBody>
      </p:sp>
      <p:sp>
        <p:nvSpPr>
          <p:cNvPr id="2" name="Slide Number Placeholder 1">
            <a:extLst>
              <a:ext uri="{FF2B5EF4-FFF2-40B4-BE49-F238E27FC236}">
                <a16:creationId xmlns:a16="http://schemas.microsoft.com/office/drawing/2014/main" id="{ED764FD3-8789-F282-4581-01187D1B8CD3}"/>
              </a:ext>
            </a:extLst>
          </p:cNvPr>
          <p:cNvSpPr>
            <a:spLocks noGrp="1"/>
          </p:cNvSpPr>
          <p:nvPr>
            <p:ph type="sldNum" sz="quarter" idx="12"/>
          </p:nvPr>
        </p:nvSpPr>
        <p:spPr/>
        <p:txBody>
          <a:bodyPr/>
          <a:lstStyle/>
          <a:p>
            <a:fld id="{741AFF56-1126-4107-9C02-BC0EFBF16431}" type="slidenum">
              <a:rPr lang="en-GB" smtClean="0"/>
              <a:pPr/>
              <a:t>7</a:t>
            </a:fld>
            <a:endParaRPr lang="en-GB"/>
          </a:p>
        </p:txBody>
      </p:sp>
      <p:sp>
        <p:nvSpPr>
          <p:cNvPr id="3" name="Title 1">
            <a:extLst>
              <a:ext uri="{FF2B5EF4-FFF2-40B4-BE49-F238E27FC236}">
                <a16:creationId xmlns:a16="http://schemas.microsoft.com/office/drawing/2014/main" id="{B3254948-504C-D874-DCFD-5573B13EA5E3}"/>
              </a:ext>
            </a:extLst>
          </p:cNvPr>
          <p:cNvSpPr txBox="1">
            <a:spLocks/>
          </p:cNvSpPr>
          <p:nvPr/>
        </p:nvSpPr>
        <p:spPr>
          <a:xfrm>
            <a:off x="621418" y="1198492"/>
            <a:ext cx="10720564" cy="1373258"/>
          </a:xfrm>
          <a:prstGeom prst="rect">
            <a:avLst/>
          </a:prstGeom>
        </p:spPr>
        <p:txBody>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AU" sz="3600" dirty="0">
                <a:solidFill>
                  <a:schemeClr val="accent1"/>
                </a:solidFill>
              </a:rPr>
              <a:t>Three actuaries. Three honest perspectives. Here's what they learned.</a:t>
            </a:r>
            <a:endParaRPr lang="en-US" sz="3600" dirty="0">
              <a:solidFill>
                <a:schemeClr val="accent1"/>
              </a:solidFill>
            </a:endParaRPr>
          </a:p>
        </p:txBody>
      </p:sp>
    </p:spTree>
    <p:extLst>
      <p:ext uri="{BB962C8B-B14F-4D97-AF65-F5344CB8AC3E}">
        <p14:creationId xmlns:p14="http://schemas.microsoft.com/office/powerpoint/2010/main" val="2840359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71AD457E-66B2-682F-6A41-F46703E0D3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F03DC-C7DA-B07E-5DB8-CEEDCA36D608}"/>
              </a:ext>
            </a:extLst>
          </p:cNvPr>
          <p:cNvSpPr>
            <a:spLocks noGrp="1"/>
          </p:cNvSpPr>
          <p:nvPr>
            <p:ph type="ctrTitle"/>
          </p:nvPr>
        </p:nvSpPr>
        <p:spPr>
          <a:xfrm>
            <a:off x="1115815" y="2597679"/>
            <a:ext cx="7307881" cy="4001904"/>
          </a:xfrm>
        </p:spPr>
        <p:txBody>
          <a:bodyPr/>
          <a:lstStyle/>
          <a:p>
            <a:r>
              <a:rPr lang="en-US" sz="5400" dirty="0">
                <a:latin typeface="+mj-lt"/>
                <a:cs typeface="Arial"/>
              </a:rPr>
              <a:t>The Three C’s.</a:t>
            </a:r>
            <a:br>
              <a:rPr lang="en-US" sz="5400" dirty="0">
                <a:latin typeface="+mj-lt"/>
                <a:cs typeface="Arial"/>
              </a:rPr>
            </a:br>
            <a:br>
              <a:rPr lang="en-US" sz="5400" dirty="0">
                <a:latin typeface="+mj-lt"/>
                <a:cs typeface="Arial"/>
              </a:rPr>
            </a:br>
            <a:r>
              <a:rPr lang="en-US" sz="2400" dirty="0">
                <a:latin typeface="+mj-lt"/>
                <a:cs typeface="Arial"/>
              </a:rPr>
              <a:t>Andrew Boal, FIAA</a:t>
            </a:r>
          </a:p>
        </p:txBody>
      </p:sp>
    </p:spTree>
    <p:extLst>
      <p:ext uri="{BB962C8B-B14F-4D97-AF65-F5344CB8AC3E}">
        <p14:creationId xmlns:p14="http://schemas.microsoft.com/office/powerpoint/2010/main" val="2999993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B83023-70E4-FBBB-39E1-79D6C63270EF}"/>
              </a:ext>
            </a:extLst>
          </p:cNvPr>
          <p:cNvSpPr>
            <a:spLocks noGrp="1"/>
          </p:cNvSpPr>
          <p:nvPr>
            <p:ph type="sldNum" sz="quarter" idx="12"/>
          </p:nvPr>
        </p:nvSpPr>
        <p:spPr/>
        <p:txBody>
          <a:bodyPr/>
          <a:lstStyle/>
          <a:p>
            <a:fld id="{741AFF56-1126-4107-9C02-BC0EFBF16431}" type="slidenum">
              <a:rPr lang="en-GB" smtClean="0"/>
              <a:pPr/>
              <a:t>9</a:t>
            </a:fld>
            <a:endParaRPr lang="en-GB"/>
          </a:p>
        </p:txBody>
      </p:sp>
      <p:sp>
        <p:nvSpPr>
          <p:cNvPr id="3" name="Rectangle 2">
            <a:extLst>
              <a:ext uri="{FF2B5EF4-FFF2-40B4-BE49-F238E27FC236}">
                <a16:creationId xmlns:a16="http://schemas.microsoft.com/office/drawing/2014/main" id="{61DD4D79-71F4-E1C5-9BAD-71FC707442E4}"/>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descr="When you think of someone with strong executive presence, what is the first word that comes to mind?">
            <a:extLst>
              <a:ext uri="{FF2B5EF4-FFF2-40B4-BE49-F238E27FC236}">
                <a16:creationId xmlns:a16="http://schemas.microsoft.com/office/drawing/2014/main" id="{8CF2F0AF-F0BA-1E86-AF7A-7163D52A23FB}"/>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000" b="1">
                <a:solidFill>
                  <a:srgbClr val="000000"/>
                </a:solidFill>
              </a:rPr>
              <a:t>When you think of someone with strong executive presence, what is the first word that comes to mind?</a:t>
            </a:r>
            <a:endParaRPr lang="en-AU" sz="3000" b="1">
              <a:solidFill>
                <a:srgbClr val="000000"/>
              </a:solidFill>
            </a:endParaRPr>
          </a:p>
        </p:txBody>
      </p:sp>
      <p:sp>
        <p:nvSpPr>
          <p:cNvPr id="5" name="Rectangle 4" descr="The Slido app must be installed on every computer you’re presenting from">
            <a:extLst>
              <a:ext uri="{FF2B5EF4-FFF2-40B4-BE49-F238E27FC236}">
                <a16:creationId xmlns:a16="http://schemas.microsoft.com/office/drawing/2014/main" id="{8C51DE83-4977-DA61-01E6-2C97E029B93A}"/>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AU" sz="2600">
              <a:solidFill>
                <a:srgbClr val="FFFFFF"/>
              </a:solidFill>
            </a:endParaRPr>
          </a:p>
        </p:txBody>
      </p:sp>
      <p:pic>
        <p:nvPicPr>
          <p:cNvPr id="7" name="Graphic 6">
            <a:extLst>
              <a:ext uri="{FF2B5EF4-FFF2-40B4-BE49-F238E27FC236}">
                <a16:creationId xmlns:a16="http://schemas.microsoft.com/office/drawing/2014/main" id="{13808731-8439-013D-FE59-168FBB90BA2A}"/>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descr="Do not edit&#10;How to change the design">
            <a:extLst>
              <a:ext uri="{FF2B5EF4-FFF2-40B4-BE49-F238E27FC236}">
                <a16:creationId xmlns:a16="http://schemas.microsoft.com/office/drawing/2014/main" id="{CC4FB5F4-F5E5-97FF-F7F9-9D945F464261}"/>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AU" sz="2200">
              <a:solidFill>
                <a:srgbClr val="198038"/>
              </a:solidFill>
            </a:endParaRPr>
          </a:p>
        </p:txBody>
      </p:sp>
      <p:pic>
        <p:nvPicPr>
          <p:cNvPr id="10" name="Graphic 9">
            <a:extLst>
              <a:ext uri="{FF2B5EF4-FFF2-40B4-BE49-F238E27FC236}">
                <a16:creationId xmlns:a16="http://schemas.microsoft.com/office/drawing/2014/main" id="{6A9B18AC-706C-5D8E-7C81-5ECE52FB0135}"/>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4952376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0.0.7308"/>
  <p:tag name="SLIDO_PRESENTATION_ID" val="7175ea42-4a77-4877-a757-09a25bd32753"/>
  <p:tag name="SLIDO_EVENT_UUID" val="2f3d549b-54e1-43b2-8d14-cf958e5068b6"/>
  <p:tag name="SLIDO_EVENT_SECTION_UUID" val="1c355a7b-3c22-41bb-a922-8ba4069b987b"/>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METADATA" val="eyJUaW1lc3RhbXAiOjE3ODQ3NjkxMjd9"/>
  <p:tag name="SLIDO_TYPE" val="SlidoPoll"/>
  <p:tag name="SLIDO_POLL_UUID" val="23819d9c-fe52-4442-a02e-d9e9874a7d9f"/>
  <p:tag name="SLIDO_TIMELINE" val="W3sicG9sbFF1ZXN0aW9uVXVpZCI6ImE1ODk2NGM4LTRhYzEtNDZlNi1iZDRiLTE2YWFlN2NjZGUwZiIsInNob3dSZXN1bHRzIjp0cnVlLCJzaG93Q29ycmVjdEFuc3dlcnMiOmZhbHNlLCJ2b3RpbmdMb2NrZWQiOmZhbHNlfV0="/>
</p:tagLst>
</file>

<file path=ppt/tags/tag12.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13.xml><?xml version="1.0" encoding="utf-8"?>
<p:tagLst xmlns:a="http://schemas.openxmlformats.org/drawingml/2006/main" xmlns:r="http://schemas.openxmlformats.org/officeDocument/2006/relationships" xmlns:p="http://schemas.openxmlformats.org/presentationml/2006/main">
  <p:tag name="SLIDO_ELEMENT" val="title"/>
</p:tagLst>
</file>

<file path=ppt/tags/tag14.xml><?xml version="1.0" encoding="utf-8"?>
<p:tagLst xmlns:a="http://schemas.openxmlformats.org/drawingml/2006/main" xmlns:r="http://schemas.openxmlformats.org/officeDocument/2006/relationships" xmlns:p="http://schemas.openxmlformats.org/presentationml/2006/main">
  <p:tag name="SLIDO_METADATA" val="eyJUaW1lc3RhbXAiOjE3ODQ3NzM2MzV9"/>
  <p:tag name="SLIDO_TYPE" val="SlidoPoll"/>
  <p:tag name="SLIDO_POLL_UUID" val="6714a392-de30-44cd-9ecf-dd504ac1b5c6"/>
  <p:tag name="SLIDO_TIMELINE" val="W3sicG9sbFF1ZXN0aW9uVXVpZCI6IjBkNWU4OTJkLTQ2ODgtNDAxZi1hZGRkLTZhMDRkNzgxM2RhOSIsInNob3dSZXN1bHRzIjp0cnVlLCJzaG93Q29ycmVjdEFuc3dlcnMiOmZhbHNlLCJ2b3RpbmdMb2NrZWQiOmZhbHNlfV0="/>
</p:tagLst>
</file>

<file path=ppt/tags/tag15.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6.xml><?xml version="1.0" encoding="utf-8"?>
<p:tagLst xmlns:a="http://schemas.openxmlformats.org/drawingml/2006/main" xmlns:r="http://schemas.openxmlformats.org/officeDocument/2006/relationships" xmlns:p="http://schemas.openxmlformats.org/presentationml/2006/main">
  <p:tag name="SLIDO_ELEMENT" val="title"/>
</p:tagLst>
</file>

<file path=ppt/tags/tag17.xml><?xml version="1.0" encoding="utf-8"?>
<p:tagLst xmlns:a="http://schemas.openxmlformats.org/drawingml/2006/main" xmlns:r="http://schemas.openxmlformats.org/officeDocument/2006/relationships" xmlns:p="http://schemas.openxmlformats.org/presentationml/2006/main">
  <p:tag name="SLIDO_METADATA" val="eyJUaW1lc3RhbXAiOjE3ODQ3NzM2NDF9"/>
  <p:tag name="SLIDO_TYPE" val="SlidoPoll"/>
  <p:tag name="SLIDO_POLL_UUID" val="5ee73fcf-68ed-4a80-b4f9-ee72bddd7e33"/>
  <p:tag name="SLIDO_TIMELINE" val="W3sicG9sbFF1ZXN0aW9uVXVpZCI6ImQwZjNhZmRiLWRmZDktNDg2YS05NDFhLWUwOGIyNGZiZDI3YiIsInNob3dSZXN1bHRzIjp0cnVlLCJzaG93Q29ycmVjdEFuc3dlcnMiOmZhbHNlLCJ2b3RpbmdMb2NrZWQiOmZhbHNlfV0="/>
</p:tagLst>
</file>

<file path=ppt/tags/tag18.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9.xml><?xml version="1.0" encoding="utf-8"?>
<p:tagLst xmlns:a="http://schemas.openxmlformats.org/drawingml/2006/main" xmlns:r="http://schemas.openxmlformats.org/officeDocument/2006/relationships" xmlns:p="http://schemas.openxmlformats.org/presentationml/2006/main">
  <p:tag name="SLIDO_ELEMENT" val="title"/>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ODQ3NzM3MDd9"/>
  <p:tag name="SLIDO_TYPE" val="SlidoPoll"/>
  <p:tag name="SLIDO_POLL_UUID" val="8ed4481c-3caf-4aa3-b92f-145ddcb95f4b"/>
  <p:tag name="SLIDO_TIMELINE" val="W3sicG9sbFF1ZXN0aW9uVXVpZCI6IjM1ZTJkYTcwLWIwMTgtNDkwNi1iOWRlLTFmODJlNmY2ZDhmMyIsInNob3dSZXN1bHRzIjp0cnVlLCJzaG93Q29ycmVjdEFuc3dlcnMiOmZhbHNlLCJ2b3RpbmdMb2NrZWQiOmZhbHNlfV0="/>
</p:tagLst>
</file>

<file path=ppt/tags/tag20.xml><?xml version="1.0" encoding="utf-8"?>
<p:tagLst xmlns:a="http://schemas.openxmlformats.org/drawingml/2006/main" xmlns:r="http://schemas.openxmlformats.org/officeDocument/2006/relationships" xmlns:p="http://schemas.openxmlformats.org/presentationml/2006/main">
  <p:tag name="SLIDO_METADATA" val="eyJUaW1lc3RhbXAiOjE3ODQ3NzM2NDd9"/>
  <p:tag name="SLIDO_TYPE" val="SlidoPoll"/>
  <p:tag name="SLIDO_POLL_UUID" val="520df7d2-ac2c-47f2-b50d-f731fb052f3b"/>
  <p:tag name="SLIDO_TIMELINE" val="W3sicG9sbFF1ZXN0aW9uVXVpZCI6IjI2NDg4NDJkLTc5ODUtNDJlYi05NzU2LWQ2MjA2MWQ0OTNhNiIsInNob3dSZXN1bHRzIjp0cnVlLCJzaG93Q29ycmVjdEFuc3dlcnMiOmZhbHNlLCJ2b3RpbmdMb2NrZWQiOmZhbHNlfV0="/>
</p:tagLst>
</file>

<file path=ppt/tags/tag21.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22.xml><?xml version="1.0" encoding="utf-8"?>
<p:tagLst xmlns:a="http://schemas.openxmlformats.org/drawingml/2006/main" xmlns:r="http://schemas.openxmlformats.org/officeDocument/2006/relationships" xmlns:p="http://schemas.openxmlformats.org/presentationml/2006/main">
  <p:tag name="SLIDO_ELEMENT" val="title"/>
</p:tagLst>
</file>

<file path=ppt/tags/tag23.xml><?xml version="1.0" encoding="utf-8"?>
<p:tagLst xmlns:a="http://schemas.openxmlformats.org/drawingml/2006/main" xmlns:r="http://schemas.openxmlformats.org/officeDocument/2006/relationships" xmlns:p="http://schemas.openxmlformats.org/presentationml/2006/main">
  <p:tag name="SLIDO_METADATA" val="eyJUaW1lc3RhbXAiOjE3ODQ3NzM2NTJ9"/>
  <p:tag name="SLIDO_TYPE" val="SlidoPoll"/>
  <p:tag name="SLIDO_POLL_UUID" val="c6c4a255-357f-4d45-96dc-dd748bb05d03"/>
  <p:tag name="SLIDO_TIMELINE" val="W3sicG9sbFF1ZXN0aW9uVXVpZCI6IjI0YTZhOWQ4LTNlODgtNDM5MS1iOTZlLTdlODUwZTU0NzQ5ZiIsInNob3dSZXN1bHRzIjp0cnVlLCJzaG93Q29ycmVjdEFuc3dlcnMiOmZhbHNlLCJ2b3RpbmdMb2NrZWQiOmZhbHNlfV0="/>
</p:tagLst>
</file>

<file path=ppt/tags/tag2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25.xml><?xml version="1.0" encoding="utf-8"?>
<p:tagLst xmlns:a="http://schemas.openxmlformats.org/drawingml/2006/main" xmlns:r="http://schemas.openxmlformats.org/officeDocument/2006/relationships" xmlns:p="http://schemas.openxmlformats.org/presentationml/2006/main">
  <p:tag name="SLIDO_ELEMENT" val="title"/>
</p:tagLst>
</file>

<file path=ppt/tags/tag26.xml><?xml version="1.0" encoding="utf-8"?>
<p:tagLst xmlns:a="http://schemas.openxmlformats.org/drawingml/2006/main" xmlns:r="http://schemas.openxmlformats.org/officeDocument/2006/relationships" xmlns:p="http://schemas.openxmlformats.org/presentationml/2006/main">
  <p:tag name="SLIDO_METADATA" val="eyJUaW1lc3RhbXAiOjE3ODQyNzAwMDZ9"/>
  <p:tag name="SLIDO_TYPE" val="SlidoPoll"/>
  <p:tag name="SLIDO_POLL_UUID" val="6775bf91-9be1-4141-9c41-30101fe15072"/>
  <p:tag name="SLIDO_TIMELINE" val="W3sicG9sbFF1ZXN0aW9uVXVpZCI6IjYxZWI1NzI3LTljM2EtNDViZi1hNGI2LWI5OGRjZTU1NzNhNSIsInNob3dSZXN1bHRzIjp0cnVlLCJzaG93Q29ycmVjdEFuc3dlcnMiOmZhbHNlLCJ2b3RpbmdMb2NrZWQiOmZhbHNlfV0="/>
</p:tagLst>
</file>

<file path=ppt/tags/tag27.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28.xml><?xml version="1.0" encoding="utf-8"?>
<p:tagLst xmlns:a="http://schemas.openxmlformats.org/drawingml/2006/main" xmlns:r="http://schemas.openxmlformats.org/officeDocument/2006/relationships" xmlns:p="http://schemas.openxmlformats.org/presentationml/2006/main">
  <p:tag name="SLIDO_ELEMENT" val="title"/>
</p:tagLst>
</file>

<file path=ppt/tags/tag29.xml><?xml version="1.0" encoding="utf-8"?>
<p:tagLst xmlns:a="http://schemas.openxmlformats.org/drawingml/2006/main" xmlns:r="http://schemas.openxmlformats.org/officeDocument/2006/relationships" xmlns:p="http://schemas.openxmlformats.org/presentationml/2006/main">
  <p:tag name="SLIDO_METADATA" val="eyJUaW1lc3RhbXAiOjE3ODQyNjU4NzR9"/>
  <p:tag name="SLIDO_TYPE" val="SlidoQA"/>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30.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QA"/>
</p:tagLst>
</file>

<file path=ppt/tags/tag31.xml><?xml version="1.0" encoding="utf-8"?>
<p:tagLst xmlns:a="http://schemas.openxmlformats.org/drawingml/2006/main" xmlns:r="http://schemas.openxmlformats.org/officeDocument/2006/relationships" xmlns:p="http://schemas.openxmlformats.org/presentationml/2006/main">
  <p:tag name="SLIDO_ELEMENT" val="title"/>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ags/tag5.xml><?xml version="1.0" encoding="utf-8"?>
<p:tagLst xmlns:a="http://schemas.openxmlformats.org/drawingml/2006/main" xmlns:r="http://schemas.openxmlformats.org/officeDocument/2006/relationships" xmlns:p="http://schemas.openxmlformats.org/presentationml/2006/main">
  <p:tag name="SLIDO_METADATA" val="eyJUaW1lc3RhbXAiOjE3ODQyNjUzMjV9"/>
  <p:tag name="SLIDO_TYPE" val="SlidoPoll"/>
  <p:tag name="SLIDO_POLL_UUID" val="357f4b50-ba9a-4874-9992-0364d35ed2fd"/>
  <p:tag name="SLIDO_TIMELINE" val="W3sicG9sbFF1ZXN0aW9uVXVpZCI6IjJhZDViMjhmLTM1MjMtNDFmMy1iZjYxLTNlMmU2MWQ5NmQwMyIsInNob3dSZXN1bHRzIjp0cnVlLCJzaG93Q29ycmVjdEFuc3dlcnMiOmZhbHNlLCJ2b3RpbmdMb2NrZWQiOmZhbHNlfV0="/>
</p:tagLst>
</file>

<file path=ppt/tags/tag6.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ags/tag8.xml><?xml version="1.0" encoding="utf-8"?>
<p:tagLst xmlns:a="http://schemas.openxmlformats.org/drawingml/2006/main" xmlns:r="http://schemas.openxmlformats.org/officeDocument/2006/relationships" xmlns:p="http://schemas.openxmlformats.org/presentationml/2006/main">
  <p:tag name="SLIDO_METADATA" val="eyJUaW1lc3RhbXAiOjE3ODQ3NjkxNDB9"/>
  <p:tag name="SLIDO_TYPE" val="SlidoPoll"/>
  <p:tag name="SLIDO_POLL_UUID" val="727fef93-6178-4627-94db-7417369322f8"/>
  <p:tag name="SLIDO_TIMELINE" val="W3sicG9sbFF1ZXN0aW9uVXVpZCI6IjU2ZmVjMmRiLTEwN2EtNDY5NC1hMGEyLTJkMzk4MmU5Yzk1NiIsInNob3dSZXN1bHRzIjp0cnVlLCJzaG93Q29ycmVjdEFuc3dlcnMiOmZhbHNlLCJ2b3RpbmdMb2NrZWQiOmZhbHNlfV0="/>
</p:tagLst>
</file>

<file path=ppt/tags/tag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40</Value>
      <Value>134</Value>
      <Value>29</Value>
      <Value>41</Value>
      <Value>57</Value>
    </TaxCatchAll>
    <_dlc_DocId xmlns="7c09f450-3099-4ab0-9797-308ed8a26daf">CE6YYQN64SX3-786882053-16802</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https://actuaries.sharepoint.com/sites/DMS/_layouts/15/DocIdRedir.aspx?ID=CE6YYQN64SX3-786882053-16802</Url>
      <Description>CE6YYQN64SX3-786882053-16802</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You're good at what you do. The question this session asks is whether the right people know it.
For many actuaries, the gap isn't technical ability. It isn't even communication skill. It's visibility, the quiet, intentional kind that comes from knowing where to contribute, who to invest in, and how to ensure your expertise is seen by the people who influence what comes next. Most of us were never taught this. We were taught to do the work well and trust that people would notice.
Session 3 of the 2026 Career Series is built around that misconception and what to do about it.
This isn't a personal branding workshop. There are no elevator pitches and no LinkedIn exercises. It's an honest, practical conversation about how actuaries build careers that reflect the full weight of what they bring, without self-promotion, without stepping outside who they are.
What to expect
Young actuary and Chair, Shea McNaughton will facilitate lightning talks from three actuaries who've navigated Executive Presence at different stages and from different vantage points. 
Justin McGee Odger, a data science innovator who built and sold a startup. Andrew Matthews, a health specialist straddling consulting and academia, and Andrew Boal, a senior industry voice who has spent decades watching what separates the actuaries who advance from those who don't. Each brings a candid perspective on what they learned, what they got wrong, and what they'd do differently.
Throughout the evening, you'll have the opportunity to contribute anonymously to a series of live digital questions, surfacing where you're stuck, what's getting in the way, and where you want to be. 
Those responses and the wisdom of our speakers don't disappear after the session. They feed directly into the Executive Presence Toolkit - a practical, personalised resource sent to every attendee after the event, designed to be useful across your career, not just for one night.
What you'll take away
* Clarity on where your contribution currently lands, and where the gap is
* Honest insight into what decision-makers actually notice, and what they wish more actuaries understood
* An understanding of how volunteering and professional contribution function as career investment strategies
* Your Executive Presence Toolkit - built from the room, sent within a week of the event and designed to help you create action. 
Who this is for:
Any actuary who has ever wondered whether their work is reaching the people who matter and wants a practical framework for thinking about what to do next.</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Career development</TermName>
          <TermId xmlns="http://schemas.microsoft.com/office/infopath/2007/PartnerControls">52398053-a45e-463f-a2ca-62670deb570a</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Career and Leadership</TermName>
          <TermId xmlns="http://schemas.microsoft.com/office/infopath/2007/PartnerControls">853bd297-72bd-456f-8dfb-d6ec70f921f9</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Young Actuaries Program</TermName>
          <TermId xmlns="http://schemas.microsoft.com/office/infopath/2007/PartnerControls">90a603c6-383b-41a7-a35d-2c930944afd5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2026-07-22T14:00:00+00:00</Created-Date>
    <wic_System_Copyright xmlns="http://schemas.microsoft.com/sharepoint/v3/fields" xsi:nil="true"/>
    <new-release-expiry xmlns="b9043e53-a078-4fe1-9a97-1dc8909747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3A7F36D-13F6-4DF0-A1FA-99BF5BE8352E}">
  <ds:schemaRefs>
    <ds:schemaRef ds:uri="http://purl.org/dc/terms/"/>
    <ds:schemaRef ds:uri="http://schemas.microsoft.com/office/2006/documentManagement/types"/>
    <ds:schemaRef ds:uri="http://purl.org/dc/elements/1.1/"/>
    <ds:schemaRef ds:uri="http://purl.org/dc/dcmitype/"/>
    <ds:schemaRef ds:uri="http://schemas.openxmlformats.org/package/2006/metadata/core-properties"/>
    <ds:schemaRef ds:uri="http://www.w3.org/XML/1998/namespace"/>
    <ds:schemaRef ds:uri="http://schemas.microsoft.com/office/infopath/2007/PartnerControls"/>
    <ds:schemaRef ds:uri="d9c311b5-4c39-4811-9850-26817f7f874b"/>
    <ds:schemaRef ds:uri="239c464c-7da5-49ae-8d0b-5e07464af581"/>
    <ds:schemaRef ds:uri="http://schemas.microsoft.com/office/2006/metadata/properties"/>
  </ds:schemaRefs>
</ds:datastoreItem>
</file>

<file path=customXml/itemProps2.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3.xml><?xml version="1.0" encoding="utf-8"?>
<ds:datastoreItem xmlns:ds="http://schemas.openxmlformats.org/officeDocument/2006/customXml" ds:itemID="{895907D0-1492-4B66-993B-D6D42B09B4FC}"/>
</file>

<file path=customXml/itemProps4.xml><?xml version="1.0" encoding="utf-8"?>
<ds:datastoreItem xmlns:ds="http://schemas.openxmlformats.org/officeDocument/2006/customXml" ds:itemID="{1FC08474-2DC1-4820-B654-768755EDE349}"/>
</file>

<file path=customXml/itemProps5.xml><?xml version="1.0" encoding="utf-8"?>
<ds:datastoreItem xmlns:ds="http://schemas.openxmlformats.org/officeDocument/2006/customXml" ds:itemID="{8908A053-CE9D-4F5A-9BA9-7F60518FAC43}"/>
</file>

<file path=docProps/app.xml><?xml version="1.0" encoding="utf-8"?>
<Properties xmlns="http://schemas.openxmlformats.org/officeDocument/2006/extended-properties" xmlns:vt="http://schemas.openxmlformats.org/officeDocument/2006/docPropsVTypes">
  <TotalTime>1715</TotalTime>
  <Words>911</Words>
  <Application>Microsoft Office PowerPoint</Application>
  <PresentationFormat>Widescreen</PresentationFormat>
  <Paragraphs>135</Paragraphs>
  <Slides>44</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44</vt:i4>
      </vt:variant>
    </vt:vector>
  </HeadingPairs>
  <TitlesOfParts>
    <vt:vector size="52" baseType="lpstr">
      <vt:lpstr>ABC Oracle</vt:lpstr>
      <vt:lpstr>ABC Oracle Medium</vt:lpstr>
      <vt:lpstr>Aptos</vt:lpstr>
      <vt:lpstr>Arial</vt:lpstr>
      <vt:lpstr>Arial Nova</vt:lpstr>
      <vt:lpstr>Calibri</vt:lpstr>
      <vt:lpstr>Office Theme</vt:lpstr>
      <vt:lpstr>1_Office Theme</vt:lpstr>
      <vt:lpstr>Executive Presence -  Being visible where it counts</vt:lpstr>
      <vt:lpstr>In the spirit of reconciliation, the Actuaries Institute acknowledges the Traditional Custodians of lands on which we meet today, and their connections to country, sea and community. We pay our respect to their elders past and present and extend that respect to all Aboriginal and Torres Strait Islander peoples today.​</vt:lpstr>
      <vt:lpstr>Welcome to Executive Presence</vt:lpstr>
      <vt:lpstr>PowerPoint Presentation</vt:lpstr>
      <vt:lpstr>Learning Outcomes</vt:lpstr>
      <vt:lpstr>PowerPoint Presentation</vt:lpstr>
      <vt:lpstr>PowerPoint Presentation</vt:lpstr>
      <vt:lpstr>The Three C’s.  Andrew Boal, FIAA</vt:lpstr>
      <vt:lpstr>PowerPoint Presentation</vt:lpstr>
      <vt:lpstr>PowerPoint Presentation</vt:lpstr>
      <vt:lpstr>Creating the Conditions.  Andrew Matthews, FIAA</vt:lpstr>
      <vt:lpstr>PowerPoint Presentation</vt:lpstr>
      <vt:lpstr>You can’t outsource your voice.  Justin McGee Odger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It gets easier. 2. You might be surprised. 3. Your voice has value. 4. You can’t outsource your voice.</vt:lpstr>
      <vt:lpstr>Don’t await opportunity…</vt:lpstr>
      <vt:lpstr>PowerPoint Presentation</vt:lpstr>
      <vt:lpstr>PowerPoint Presentation</vt:lpstr>
      <vt:lpstr>Future Events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Series - Executive Presence</dc:title>
  <dc:creator>Andrew Boal, Andrew Matthews, Justin McGee Odger and Shea McNaughton</dc:creator>
  <cp:lastModifiedBy>Sam Ninness</cp:lastModifiedBy>
  <cp:revision>336</cp:revision>
  <cp:lastPrinted>2024-12-11T06:33:22Z</cp:lastPrinted>
  <dcterms:created xsi:type="dcterms:W3CDTF">2023-05-24T00:01:03Z</dcterms:created>
  <dcterms:modified xsi:type="dcterms:W3CDTF">2026-07-23T02:32:54Z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_dlc_DocIdItemGuid">
    <vt:lpwstr>e6f88d98-8835-4f3d-922c-7752abf74df0</vt:lpwstr>
  </property>
  <property fmtid="{D5CDD505-2E9C-101B-9397-08002B2CF9AE}" pid="5" name="lcf76f155ced4ddcb4097134ff3c332f">
    <vt:lpwstr/>
  </property>
  <property fmtid="{D5CDD505-2E9C-101B-9397-08002B2CF9AE}" pid="6" name="Prototype_CPD_Activity_Format">
    <vt:lpwstr>33;#Presentation Slides|d40094d7-41bb-4670-ae67-14554674b2a3</vt:lpwstr>
  </property>
  <property fmtid="{D5CDD505-2E9C-101B-9397-08002B2CF9AE}" pid="7" name="Prototype_Education_Programs">
    <vt:lpwstr/>
  </property>
  <property fmtid="{D5CDD505-2E9C-101B-9397-08002B2CF9AE}" pid="8" name="Prototype_Event_Types">
    <vt:lpwstr>57;#Young Actuaries Program|90a603c6-383b-41a7-a35d-2c930944afd5</vt:lpwstr>
  </property>
  <property fmtid="{D5CDD505-2E9C-101B-9397-08002B2CF9AE}" pid="9" name="Prototype_Practice_Area">
    <vt:lpwstr>41;#Career and Leadership|853bd297-72bd-456f-8dfb-d6ec70f921f9</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Event|81820cd3-45f0-44e5-97c3-ef5505ffe26e;#134;#Career development|52398053-a45e-463f-a2ca-62670deb570a</vt:lpwstr>
  </property>
</Properties>
</file>